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3" r:id="rId2"/>
    <p:sldId id="262" r:id="rId3"/>
    <p:sldId id="512" r:id="rId4"/>
    <p:sldId id="278" r:id="rId5"/>
    <p:sldId id="329" r:id="rId6"/>
    <p:sldId id="517" r:id="rId7"/>
    <p:sldId id="515" r:id="rId8"/>
    <p:sldId id="530" r:id="rId9"/>
    <p:sldId id="267" r:id="rId10"/>
    <p:sldId id="268" r:id="rId11"/>
    <p:sldId id="532" r:id="rId12"/>
    <p:sldId id="514" r:id="rId13"/>
    <p:sldId id="513" r:id="rId14"/>
    <p:sldId id="516" r:id="rId15"/>
    <p:sldId id="269" r:id="rId16"/>
    <p:sldId id="534" r:id="rId17"/>
    <p:sldId id="526" r:id="rId18"/>
    <p:sldId id="536" r:id="rId19"/>
    <p:sldId id="535" r:id="rId20"/>
    <p:sldId id="533" r:id="rId21"/>
    <p:sldId id="537" r:id="rId22"/>
    <p:sldId id="529" r:id="rId23"/>
    <p:sldId id="531" r:id="rId24"/>
    <p:sldId id="538" r:id="rId25"/>
    <p:sldId id="274" r:id="rId26"/>
    <p:sldId id="523" r:id="rId27"/>
    <p:sldId id="525" r:id="rId28"/>
    <p:sldId id="380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33" autoAdjust="0"/>
    <p:restoredTop sz="84008" autoAdjust="0"/>
  </p:normalViewPr>
  <p:slideViewPr>
    <p:cSldViewPr snapToObjects="1" showGuides="1">
      <p:cViewPr varScale="1">
        <p:scale>
          <a:sx n="75" d="100"/>
          <a:sy n="75" d="100"/>
        </p:scale>
        <p:origin x="912" y="44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-15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/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072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882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749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362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18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204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373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41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211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472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G. Schneider CERN SY-BI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Schneider CERN SY-BI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Schneider CERN SY-BI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Schneider CERN SY-BI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 Schneider CERN SY-BI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 Schneider CERN SY-BI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G. Schneider CERN SY-BI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 Schneider CERN SY-BI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f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f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7.png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hyperlink" Target="https://edms.cern.ch/ui/#!master/navigator/document?P:101005582:101318477:subDocs" TargetMode="External"/><Relationship Id="rId2" Type="http://schemas.openxmlformats.org/officeDocument/2006/relationships/package" Target="../embeddings/Microsoft_Visio_Drawing5.vsd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30.png"/><Relationship Id="rId4" Type="http://schemas.openxmlformats.org/officeDocument/2006/relationships/customXml" Target="../ink/ink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Gerhard Schneider for BLM IC team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15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HL-LHC Collaboration Meeting, CERN, 01.10.2025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87624" y="1851670"/>
            <a:ext cx="7200000" cy="1350000"/>
          </a:xfrm>
        </p:spPr>
        <p:txBody>
          <a:bodyPr/>
          <a:lstStyle/>
          <a:p>
            <a:pPr algn="ctr"/>
            <a:r>
              <a:rPr lang="en-GB" dirty="0"/>
              <a:t>Status of</a:t>
            </a:r>
            <a:br>
              <a:rPr lang="en-GB" dirty="0"/>
            </a:br>
            <a:r>
              <a:rPr lang="en-GB" dirty="0"/>
              <a:t>Beam Loss Monitor Ionisation Chamber </a:t>
            </a:r>
            <a:br>
              <a:rPr lang="en-GB" dirty="0"/>
            </a:br>
            <a:r>
              <a:rPr lang="en-GB" dirty="0"/>
              <a:t>(BLM IC) Production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Objectives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1087042"/>
            <a:ext cx="8064456" cy="3680222"/>
          </a:xfrm>
        </p:spPr>
        <p:txBody>
          <a:bodyPr/>
          <a:lstStyle/>
          <a:p>
            <a:pPr algn="l"/>
            <a:r>
              <a:rPr lang="en-GB" dirty="0"/>
              <a:t>Produce 1000 BLM ICs:</a:t>
            </a:r>
          </a:p>
          <a:p>
            <a:pPr lvl="1" algn="l"/>
            <a:r>
              <a:rPr lang="en-GB" dirty="0"/>
              <a:t>200 for HL-LHC</a:t>
            </a:r>
          </a:p>
          <a:p>
            <a:pPr lvl="1" algn="l"/>
            <a:r>
              <a:rPr lang="en-GB" dirty="0"/>
              <a:t>800 for the renovation in the LHC injector complex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6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E540F-1BC0-F62F-BEA0-95637D6E8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F27CB0F6-8C7D-E210-833A-237AEC7E8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52" y="153177"/>
            <a:ext cx="7992448" cy="540000"/>
          </a:xfrm>
        </p:spPr>
        <p:txBody>
          <a:bodyPr/>
          <a:lstStyle/>
          <a:p>
            <a:r>
              <a:rPr lang="fr-CH" dirty="0"/>
              <a:t>S</a:t>
            </a:r>
            <a:r>
              <a:rPr lang="en-GB" dirty="0"/>
              <a:t>tatus of the Production: Procurement of parts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21A269-2240-5B8B-8A96-A54FEEFD4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28861BE-5E99-11E6-1963-6BAB38E94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463D8628-FFD1-4460-3E76-5620FCDFB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AC3546-C57C-39BC-29EA-5F155E005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061633"/>
            <a:ext cx="3635896" cy="3280078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38644059-AA2D-F8D9-8BF6-585C97F2B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54646"/>
            <a:ext cx="5184576" cy="389405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/>
              <a:t>All orders for parts for the 1000 BLM ICs made</a:t>
            </a:r>
          </a:p>
          <a:p>
            <a:pPr lvl="1" algn="l"/>
            <a:r>
              <a:rPr lang="en-GB" dirty="0"/>
              <a:t>Total 34 orders made since Genova meeting</a:t>
            </a:r>
          </a:p>
          <a:p>
            <a:pPr lvl="2" algn="l">
              <a:buFont typeface="Wingdings" panose="05000000000000000000" pitchFamily="2" charset="2"/>
              <a:buChar char="Ø"/>
            </a:pPr>
            <a:r>
              <a:rPr lang="en-GB" dirty="0"/>
              <a:t>Raw Material Orders: 17</a:t>
            </a:r>
          </a:p>
          <a:p>
            <a:pPr lvl="2" algn="l">
              <a:buFont typeface="Wingdings" panose="05000000000000000000" pitchFamily="2" charset="2"/>
              <a:buChar char="Ø"/>
            </a:pPr>
            <a:r>
              <a:rPr lang="en-GB" dirty="0"/>
              <a:t>Fabrication Contracts: 12</a:t>
            </a:r>
          </a:p>
          <a:p>
            <a:pPr lvl="2" algn="l">
              <a:buFont typeface="Wingdings" panose="05000000000000000000" pitchFamily="2" charset="2"/>
              <a:buChar char="Ø"/>
            </a:pPr>
            <a:r>
              <a:rPr lang="en-GB" dirty="0"/>
              <a:t>Large Asset Orders (Kyocera and Reuter): 2</a:t>
            </a:r>
          </a:p>
          <a:p>
            <a:pPr lvl="2" algn="l">
              <a:buFont typeface="Wingdings" panose="05000000000000000000" pitchFamily="2" charset="2"/>
              <a:buChar char="Ø"/>
            </a:pPr>
            <a:r>
              <a:rPr lang="en-GB" dirty="0"/>
              <a:t>Manufacturing studies: 3</a:t>
            </a:r>
          </a:p>
          <a:p>
            <a:pPr lvl="1" algn="l"/>
            <a:r>
              <a:rPr lang="en-GB" dirty="0"/>
              <a:t>1 MCHF committed</a:t>
            </a:r>
          </a:p>
          <a:p>
            <a:pPr lvl="1" algn="l"/>
            <a:r>
              <a:rPr lang="en-GB" dirty="0"/>
              <a:t>~ 100 </a:t>
            </a:r>
            <a:r>
              <a:rPr lang="en-GB" dirty="0" err="1"/>
              <a:t>kCHF</a:t>
            </a:r>
            <a:r>
              <a:rPr lang="en-GB" dirty="0"/>
              <a:t> billed</a:t>
            </a:r>
          </a:p>
          <a:p>
            <a:pPr lvl="1" algn="l"/>
            <a:endParaRPr lang="en-GB" dirty="0"/>
          </a:p>
          <a:p>
            <a:pPr algn="l"/>
            <a:r>
              <a:rPr lang="en-GB" dirty="0"/>
              <a:t>CERN procures all relevant materials for subassemblies</a:t>
            </a:r>
          </a:p>
        </p:txBody>
      </p:sp>
    </p:spTree>
    <p:extLst>
      <p:ext uri="{BB962C8B-B14F-4D97-AF65-F5344CB8AC3E}">
        <p14:creationId xmlns:p14="http://schemas.microsoft.com/office/powerpoint/2010/main" val="3873881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99541" y="582010"/>
            <a:ext cx="6003114" cy="4023757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/>
              <a:t>Ceramic Insulator Production LHCBLM__0005 contract placed with German company Kyocera (ex </a:t>
            </a:r>
            <a:r>
              <a:rPr lang="en-GB" dirty="0" err="1"/>
              <a:t>Friatec</a:t>
            </a:r>
            <a:r>
              <a:rPr lang="en-GB" dirty="0"/>
              <a:t>) in February 2025, total 2000 needed DO-34404/SY/HL-LHC (DR-10411247)</a:t>
            </a:r>
          </a:p>
          <a:p>
            <a:pPr lvl="1" algn="l"/>
            <a:r>
              <a:rPr lang="en-GB" dirty="0"/>
              <a:t>Precision ceramic 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endParaRPr lang="en-GB" dirty="0"/>
          </a:p>
          <a:p>
            <a:pPr lvl="1" algn="l"/>
            <a:r>
              <a:rPr lang="en-GB" dirty="0"/>
              <a:t>Ultra-high resistance: &lt; 1 </a:t>
            </a:r>
            <a:r>
              <a:rPr lang="en-GB" dirty="0" err="1"/>
              <a:t>pA</a:t>
            </a:r>
            <a:r>
              <a:rPr lang="en-GB" dirty="0"/>
              <a:t> when 1.5 kV applied</a:t>
            </a:r>
          </a:p>
          <a:p>
            <a:pPr lvl="1" algn="l"/>
            <a:r>
              <a:rPr lang="en-GB" dirty="0"/>
              <a:t>Resistivity checks in a controlled environment to guarantee consistent measurements</a:t>
            </a:r>
          </a:p>
          <a:p>
            <a:pPr lvl="1" algn="l"/>
            <a:r>
              <a:rPr lang="en-GB" dirty="0"/>
              <a:t>UHV-clean delivery</a:t>
            </a:r>
          </a:p>
          <a:p>
            <a:pPr lvl="1" algn="l"/>
            <a:r>
              <a:rPr lang="en-GB" dirty="0"/>
              <a:t>Pre-series delivered</a:t>
            </a:r>
          </a:p>
          <a:p>
            <a:pPr lvl="1" algn="l"/>
            <a:r>
              <a:rPr lang="en-GB" dirty="0"/>
              <a:t>Dimensional and degassing tests successful</a:t>
            </a:r>
          </a:p>
          <a:p>
            <a:pPr lvl="1" algn="l"/>
            <a:r>
              <a:rPr lang="en-GB" dirty="0"/>
              <a:t>Issues with the Ultra-high resistance</a:t>
            </a:r>
          </a:p>
          <a:p>
            <a:pPr lvl="2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Surface contamination, not the bulk material</a:t>
            </a:r>
          </a:p>
          <a:p>
            <a:pPr lvl="2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Good collaboration across CERN services and Kyocera to understand and remove the contamination</a:t>
            </a:r>
          </a:p>
          <a:p>
            <a:pPr lvl="2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Manual procedure successfully identified, process to industrialise the cleaning on-going.</a:t>
            </a:r>
            <a:endParaRPr lang="en-GB" dirty="0"/>
          </a:p>
          <a:p>
            <a:pPr lvl="1" algn="l"/>
            <a:endParaRPr lang="en-GB" dirty="0"/>
          </a:p>
          <a:p>
            <a:pPr lvl="1" algn="l"/>
            <a:endParaRPr lang="en-GB" dirty="0"/>
          </a:p>
          <a:p>
            <a:pPr lvl="1" algn="l"/>
            <a:endParaRPr lang="en-GB" dirty="0"/>
          </a:p>
          <a:p>
            <a:pPr marL="457200" lvl="1" indent="0" algn="l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187624" y="49400"/>
            <a:ext cx="7715160" cy="5400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Status of the Production: Ceramic Insulator</a:t>
            </a:r>
          </a:p>
        </p:txBody>
      </p:sp>
      <p:pic>
        <p:nvPicPr>
          <p:cNvPr id="2" name="Picture 1" descr="A close-up of a round white object&#10;&#10;Description automatically generated">
            <a:extLst>
              <a:ext uri="{FF2B5EF4-FFF2-40B4-BE49-F238E27FC236}">
                <a16:creationId xmlns:a16="http://schemas.microsoft.com/office/drawing/2014/main" id="{31A967D6-07DE-F45A-46B8-5B8AC58EA3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41" t="7547" r="1886"/>
          <a:stretch/>
        </p:blipFill>
        <p:spPr>
          <a:xfrm rot="5400000">
            <a:off x="6544229" y="687078"/>
            <a:ext cx="2404375" cy="220902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615AD8-89F1-DED0-173F-17A1B6133A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9" b="17199"/>
          <a:stretch/>
        </p:blipFill>
        <p:spPr bwMode="auto">
          <a:xfrm>
            <a:off x="6402655" y="3046220"/>
            <a:ext cx="2448272" cy="205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18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8F7428-7782-D1FA-A7E0-A7E941BC9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222" y="1285875"/>
            <a:ext cx="3853550" cy="257175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331640" y="135000"/>
            <a:ext cx="6984776" cy="5400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Status of the Production: Endplate (1/2)</a:t>
            </a:r>
          </a:p>
        </p:txBody>
      </p:sp>
      <p:pic>
        <p:nvPicPr>
          <p:cNvPr id="18" name="Picture 17" descr="A diagram of a metal object with text&#10;&#10;Description automatically generated">
            <a:extLst>
              <a:ext uri="{FF2B5EF4-FFF2-40B4-BE49-F238E27FC236}">
                <a16:creationId xmlns:a16="http://schemas.microsoft.com/office/drawing/2014/main" id="{A6B8FBAB-667E-650A-D2A8-54B48F7AC6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787" y="26482506"/>
            <a:ext cx="5499357" cy="3785440"/>
          </a:xfrm>
          <a:prstGeom prst="rect">
            <a:avLst/>
          </a:prstGeom>
        </p:spPr>
      </p:pic>
      <p:pic>
        <p:nvPicPr>
          <p:cNvPr id="20" name="Picture 19" descr="Diagram of a metal circular object with text&#10;&#10;Description automatically generated with medium confidence">
            <a:extLst>
              <a:ext uri="{FF2B5EF4-FFF2-40B4-BE49-F238E27FC236}">
                <a16:creationId xmlns:a16="http://schemas.microsoft.com/office/drawing/2014/main" id="{20576888-5E30-B78D-8A47-25039851CE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6468" y="632835"/>
            <a:ext cx="4967532" cy="341971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62343" y="877589"/>
            <a:ext cx="5217770" cy="388967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/>
              <a:t>Endplate Production</a:t>
            </a:r>
            <a:br>
              <a:rPr lang="en-GB" dirty="0"/>
            </a:br>
            <a:r>
              <a:rPr lang="en-GB" dirty="0"/>
              <a:t>LHCBLM__0002</a:t>
            </a:r>
          </a:p>
          <a:p>
            <a:pPr lvl="1" algn="l"/>
            <a:r>
              <a:rPr lang="en-GB" dirty="0"/>
              <a:t>Precision machining</a:t>
            </a:r>
          </a:p>
          <a:p>
            <a:pPr lvl="1" algn="l"/>
            <a:r>
              <a:rPr lang="en-GB" dirty="0"/>
              <a:t>UHV cleaning</a:t>
            </a:r>
          </a:p>
          <a:p>
            <a:pPr lvl="1" algn="l"/>
            <a:r>
              <a:rPr lang="en-GB" dirty="0"/>
              <a:t>UHV-compatible assembly and welding of copper “pinch-off” tube (SS/Cu) and electric feedthroughs (SS/SS)</a:t>
            </a:r>
          </a:p>
          <a:p>
            <a:pPr lvl="1" algn="l"/>
            <a:r>
              <a:rPr lang="en-GB" dirty="0"/>
              <a:t>Dimensional and basic electrical checks</a:t>
            </a:r>
          </a:p>
          <a:p>
            <a:pPr lvl="1" algn="l"/>
            <a:r>
              <a:rPr lang="en-GB" dirty="0"/>
              <a:t>Leak check</a:t>
            </a:r>
          </a:p>
          <a:p>
            <a:pPr lvl="1" algn="l"/>
            <a:endParaRPr lang="en-GB" dirty="0"/>
          </a:p>
          <a:p>
            <a:pPr marL="457200" lvl="1" indent="0" algn="l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768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42897" y="135662"/>
            <a:ext cx="8579256" cy="540000"/>
          </a:xfrm>
        </p:spPr>
        <p:txBody>
          <a:bodyPr/>
          <a:lstStyle/>
          <a:p>
            <a:r>
              <a:rPr lang="fr-CH" dirty="0"/>
              <a:t>S</a:t>
            </a:r>
            <a:r>
              <a:rPr lang="en-GB" dirty="0"/>
              <a:t>tatus of Production: Endplate (2/2)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1999" y="914401"/>
            <a:ext cx="4752089" cy="338554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fr-CH" dirty="0"/>
              <a:t>C</a:t>
            </a:r>
            <a:r>
              <a:rPr lang="en-GB" dirty="0" err="1"/>
              <a:t>ontract</a:t>
            </a:r>
            <a:r>
              <a:rPr lang="en-GB" dirty="0"/>
              <a:t> placed with German company Reuther Technology in February 2025, total 1000 needed; DO-34448/SY/HL-LHC (DR-10441935)</a:t>
            </a:r>
          </a:p>
          <a:p>
            <a:pPr marL="0" indent="0" algn="l">
              <a:buNone/>
            </a:pPr>
            <a:endParaRPr lang="en-GB" dirty="0"/>
          </a:p>
          <a:p>
            <a:pPr lvl="1" algn="l"/>
            <a:r>
              <a:rPr lang="en-GB" dirty="0"/>
              <a:t>Pre-series delivered</a:t>
            </a:r>
          </a:p>
          <a:p>
            <a:pPr lvl="1" algn="l"/>
            <a:r>
              <a:rPr lang="en-GB" dirty="0"/>
              <a:t>Assembly tests successful</a:t>
            </a:r>
          </a:p>
          <a:p>
            <a:pPr lvl="1" algn="l"/>
            <a:r>
              <a:rPr lang="en-GB" dirty="0"/>
              <a:t>Electric tests successful</a:t>
            </a:r>
          </a:p>
          <a:p>
            <a:pPr lvl="1" algn="l"/>
            <a:r>
              <a:rPr lang="en-GB" dirty="0"/>
              <a:t>Vacuum outgassing tests successful</a:t>
            </a:r>
          </a:p>
          <a:p>
            <a:pPr lvl="1" algn="l"/>
            <a:r>
              <a:rPr lang="en-GB" dirty="0"/>
              <a:t>Metrology inspection successful</a:t>
            </a:r>
          </a:p>
          <a:p>
            <a:pPr lvl="1" algn="l"/>
            <a:r>
              <a:rPr lang="en-GB" dirty="0"/>
              <a:t>CERN weld destructive test and leak check pending</a:t>
            </a:r>
          </a:p>
          <a:p>
            <a:pPr marL="0" indent="0" algn="l">
              <a:buNone/>
            </a:pPr>
            <a:endParaRPr lang="en-GB" dirty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6A5DCE3-235F-0634-DF0E-8583F7595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 descr="A metal cylinder with a copper tube&#10;&#10;Description automatically generated">
            <a:extLst>
              <a:ext uri="{FF2B5EF4-FFF2-40B4-BE49-F238E27FC236}">
                <a16:creationId xmlns:a16="http://schemas.microsoft.com/office/drawing/2014/main" id="{21DB11DC-E4CC-0E96-BE91-D77EE6740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879" y="710903"/>
            <a:ext cx="2900921" cy="386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109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39552" y="135000"/>
            <a:ext cx="8507248" cy="540000"/>
          </a:xfrm>
        </p:spPr>
        <p:txBody>
          <a:bodyPr/>
          <a:lstStyle/>
          <a:p>
            <a:r>
              <a:rPr lang="fr-CH" dirty="0"/>
              <a:t>S</a:t>
            </a:r>
            <a:r>
              <a:rPr lang="en-GB" dirty="0"/>
              <a:t>tatus of all other Parts production: All ordered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95536" y="878324"/>
            <a:ext cx="5400600" cy="3997682"/>
          </a:xfrm>
        </p:spPr>
        <p:txBody>
          <a:bodyPr>
            <a:normAutofit lnSpcReduction="10000"/>
          </a:bodyPr>
          <a:lstStyle/>
          <a:p>
            <a:pPr algn="l"/>
            <a:r>
              <a:rPr lang="en-GB" dirty="0"/>
              <a:t>61000 Electrodes needed</a:t>
            </a:r>
          </a:p>
          <a:p>
            <a:pPr algn="l"/>
            <a:r>
              <a:rPr lang="en-GB" dirty="0"/>
              <a:t>183000 Spacers needed</a:t>
            </a:r>
          </a:p>
          <a:p>
            <a:pPr algn="l"/>
            <a:r>
              <a:rPr lang="en-GB" dirty="0"/>
              <a:t>….</a:t>
            </a:r>
          </a:p>
          <a:p>
            <a:pPr algn="l"/>
            <a:r>
              <a:rPr lang="en-GB" dirty="0"/>
              <a:t>The usual small hick-ups of production, (burrs, quality of threads, dimension discussion)</a:t>
            </a:r>
          </a:p>
          <a:p>
            <a:pPr marL="0" indent="0" algn="l">
              <a:buNone/>
            </a:pPr>
            <a:r>
              <a:rPr lang="en-GB" dirty="0"/>
              <a:t>	</a:t>
            </a:r>
            <a:r>
              <a:rPr lang="en-GB" dirty="0">
                <a:sym typeface="Wingdings" panose="05000000000000000000" pitchFamily="2" charset="2"/>
              </a:rPr>
              <a:t> nothing critical neither on 	quality or delivery dates</a:t>
            </a:r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6A5DCE3-235F-0634-DF0E-8583F7595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 descr="A stack of metal objects&#10;&#10;Description automatically generated">
            <a:extLst>
              <a:ext uri="{FF2B5EF4-FFF2-40B4-BE49-F238E27FC236}">
                <a16:creationId xmlns:a16="http://schemas.microsoft.com/office/drawing/2014/main" id="{F23DBE76-CBA6-FFDE-7F42-69B233AF4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776" y="975088"/>
            <a:ext cx="2394992" cy="319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48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456D2-4AA0-57B1-3D2F-0A352F279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91790DBF-F6A7-9881-B465-A78A72FA3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27" y="857247"/>
            <a:ext cx="8437553" cy="3680222"/>
          </a:xfrm>
        </p:spPr>
        <p:txBody>
          <a:bodyPr>
            <a:normAutofit/>
          </a:bodyPr>
          <a:lstStyle/>
          <a:p>
            <a:pPr algn="l"/>
            <a:r>
              <a:rPr lang="en-GB" noProof="0" dirty="0"/>
              <a:t>Test Stand Extension to produce 20 units in one batch designed to its end in Q3 2025</a:t>
            </a:r>
          </a:p>
          <a:p>
            <a:pPr algn="l"/>
            <a:r>
              <a:rPr lang="en-GB" noProof="0" dirty="0"/>
              <a:t>All parts ordered</a:t>
            </a:r>
          </a:p>
          <a:p>
            <a:pPr algn="l"/>
            <a:r>
              <a:rPr lang="en-GB" noProof="0" dirty="0"/>
              <a:t>Assembly foreseen in Q4 2025 with commissioning Q1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06C419-F242-A8D3-DBE4-5D6360E01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AA096A-42BA-F4B0-A203-E01F44DAE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1AA8FD8D-8111-5615-3A90-87AC79DD7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157C8CB9-2372-06E3-0E7E-1298AD36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14456"/>
            <a:ext cx="8363232" cy="5400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Status of Production: Vacuum Test Stand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215F2B-5C82-B39F-FF4B-F69EBF3F1C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5673"/>
          <a:stretch>
            <a:fillRect/>
          </a:stretch>
        </p:blipFill>
        <p:spPr>
          <a:xfrm>
            <a:off x="2870451" y="2715766"/>
            <a:ext cx="5969417" cy="242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04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67544" y="390414"/>
            <a:ext cx="8579256" cy="540000"/>
          </a:xfrm>
        </p:spPr>
        <p:txBody>
          <a:bodyPr/>
          <a:lstStyle/>
          <a:p>
            <a:r>
              <a:rPr lang="en-GB" dirty="0"/>
              <a:t>Status of the Production Sites –</a:t>
            </a:r>
            <a:br>
              <a:rPr lang="en-GB" dirty="0"/>
            </a:br>
            <a:r>
              <a:rPr lang="en-GB" dirty="0"/>
              <a:t>“Stacking” of BLM ICs in 37/R-17</a:t>
            </a:r>
            <a:br>
              <a:rPr lang="en-GB" dirty="0"/>
            </a:b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31759" y="1016906"/>
            <a:ext cx="5184576" cy="325721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/>
              <a:t>Room clear of excess material</a:t>
            </a:r>
          </a:p>
          <a:p>
            <a:pPr algn="l"/>
            <a:r>
              <a:rPr lang="en-GB" dirty="0"/>
              <a:t>Removal of all items necessary in order to access the floor to assure vacuum compatible floor sealing</a:t>
            </a:r>
          </a:p>
          <a:p>
            <a:pPr algn="l"/>
            <a:r>
              <a:rPr lang="en-GB" dirty="0"/>
              <a:t>Asbestos found in the floor. Refurbishing ongoing in agreement with CERN HSE (safety department)</a:t>
            </a:r>
          </a:p>
          <a:p>
            <a:pPr algn="l"/>
            <a:r>
              <a:rPr lang="en-GB" dirty="0"/>
              <a:t>Works expected to be finished by Q4 2025</a:t>
            </a:r>
          </a:p>
          <a:p>
            <a:pPr algn="l"/>
            <a:endParaRPr lang="en-GB" dirty="0"/>
          </a:p>
          <a:p>
            <a:pPr lvl="1" algn="l">
              <a:buFont typeface="Wingdings" panose="05000000000000000000" pitchFamily="2" charset="2"/>
              <a:buChar char="à"/>
            </a:pPr>
            <a:endParaRPr lang="en-GB" dirty="0"/>
          </a:p>
          <a:p>
            <a:pPr lvl="1" algn="l">
              <a:buFont typeface="Wingdings" panose="05000000000000000000" pitchFamily="2" charset="2"/>
              <a:buChar char="à"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6A5DCE3-235F-0634-DF0E-8583F7595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47F0F8-A2F0-8094-6222-F81DD6942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8086" y="845693"/>
            <a:ext cx="2930020" cy="2014089"/>
          </a:xfrm>
          <a:prstGeom prst="rect">
            <a:avLst/>
          </a:prstGeom>
        </p:spPr>
      </p:pic>
      <p:pic>
        <p:nvPicPr>
          <p:cNvPr id="10" name="Picture 9" descr="A floor covering in a room&#10;&#10;AI-generated content may be incorrect.">
            <a:extLst>
              <a:ext uri="{FF2B5EF4-FFF2-40B4-BE49-F238E27FC236}">
                <a16:creationId xmlns:a16="http://schemas.microsoft.com/office/drawing/2014/main" id="{39593004-ABA5-73A6-1D91-5E581D4304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874" t="45916" b="24956"/>
          <a:stretch>
            <a:fillRect/>
          </a:stretch>
        </p:blipFill>
        <p:spPr>
          <a:xfrm>
            <a:off x="5652120" y="3019291"/>
            <a:ext cx="2691607" cy="1257571"/>
          </a:xfrm>
          <a:prstGeom prst="rect">
            <a:avLst/>
          </a:prstGeom>
        </p:spPr>
      </p:pic>
      <p:pic>
        <p:nvPicPr>
          <p:cNvPr id="13" name="Picture 12" descr="A room with many electronics and a light&#10;&#10;AI-generated content may be incorrect.">
            <a:extLst>
              <a:ext uri="{FF2B5EF4-FFF2-40B4-BE49-F238E27FC236}">
                <a16:creationId xmlns:a16="http://schemas.microsoft.com/office/drawing/2014/main" id="{F85AFACF-8B7A-75C0-FA8B-A706CFE650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4844" y="2092564"/>
            <a:ext cx="1821097" cy="242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32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F176C-465C-72AA-DE82-FD4019C6D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C22804B-16E7-843C-C77C-5BAF46598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90414"/>
            <a:ext cx="8579256" cy="540000"/>
          </a:xfrm>
        </p:spPr>
        <p:txBody>
          <a:bodyPr/>
          <a:lstStyle/>
          <a:p>
            <a:r>
              <a:rPr lang="en-GB" dirty="0"/>
              <a:t>Status of the Production Sites –</a:t>
            </a:r>
            <a:br>
              <a:rPr lang="en-GB" dirty="0"/>
            </a:br>
            <a:r>
              <a:rPr lang="en-GB" dirty="0"/>
              <a:t>Vacuum Test Stand Building 283</a:t>
            </a:r>
            <a:br>
              <a:rPr lang="en-GB" dirty="0"/>
            </a:b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D4D73E06-B807-DD40-B30B-96882CE54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006872"/>
            <a:ext cx="5904656" cy="35283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/>
              <a:t>Space cleared to allow for the installation of the BLM Vacuum Test Stand</a:t>
            </a:r>
          </a:p>
          <a:p>
            <a:pPr lvl="1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Total about 8m by 6m needed for the installation</a:t>
            </a:r>
          </a:p>
          <a:p>
            <a:pPr lvl="1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Pallets of material arriving as from now on</a:t>
            </a:r>
          </a:p>
          <a:p>
            <a:pPr lvl="1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Surface refurbishment foreseen in Q4 2025</a:t>
            </a:r>
          </a:p>
          <a:p>
            <a:pPr lvl="1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Walls to avoid drafts installed in Q4 2025/Q1 2026</a:t>
            </a:r>
          </a:p>
          <a:p>
            <a:pPr marL="457200" lvl="1" indent="0" algn="l">
              <a:buNone/>
            </a:pPr>
            <a:endParaRPr lang="en-GB" dirty="0"/>
          </a:p>
          <a:p>
            <a:pPr lvl="1" algn="l">
              <a:buFont typeface="Wingdings" panose="05000000000000000000" pitchFamily="2" charset="2"/>
              <a:buChar char="à"/>
            </a:pP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7264CAC-F438-29DB-001C-B966DAEC2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1CF5842-CE4A-5ED6-D722-4B3AF2D5D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A23A541D-BF87-CEF3-8F9B-8416E5135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81A9340A-063A-2825-2F82-7D24029BA1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684933E-8ADC-470A-6E84-D69AD77E7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8" t="19335" r="4498" b="-1347"/>
          <a:stretch/>
        </p:blipFill>
        <p:spPr bwMode="auto">
          <a:xfrm>
            <a:off x="6201911" y="930414"/>
            <a:ext cx="2843808" cy="2281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197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15937E-7653-F4C2-688E-CFA205AB1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15F39A53-A929-6DB8-A6CD-E089D6213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90414"/>
            <a:ext cx="8579256" cy="540000"/>
          </a:xfrm>
        </p:spPr>
        <p:txBody>
          <a:bodyPr/>
          <a:lstStyle/>
          <a:p>
            <a:r>
              <a:rPr lang="en-GB" dirty="0"/>
              <a:t>Status and Strategy of the Quality Assurance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9F940A75-5E2B-96EB-6DC6-446920203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427" y="576450"/>
            <a:ext cx="5040560" cy="362408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>
                <a:sym typeface="Wingdings" panose="05000000000000000000" pitchFamily="2" charset="2"/>
              </a:rPr>
              <a:t>All incoming parts checked</a:t>
            </a:r>
          </a:p>
          <a:p>
            <a:pPr algn="l"/>
            <a:endParaRPr lang="en-GB" dirty="0">
              <a:sym typeface="Wingdings" panose="05000000000000000000" pitchFamily="2" charset="2"/>
            </a:endParaRPr>
          </a:p>
          <a:p>
            <a:pPr algn="l"/>
            <a:r>
              <a:rPr lang="en-GB" dirty="0">
                <a:sym typeface="Wingdings" panose="05000000000000000000" pitchFamily="2" charset="2"/>
              </a:rPr>
              <a:t>Full BLM IC assembly made with each new batch to check assembly and functionality to its end</a:t>
            </a:r>
          </a:p>
          <a:p>
            <a:pPr algn="l"/>
            <a:endParaRPr lang="en-GB" dirty="0">
              <a:sym typeface="Wingdings" panose="05000000000000000000" pitchFamily="2" charset="2"/>
            </a:endParaRPr>
          </a:p>
          <a:p>
            <a:pPr algn="l"/>
            <a:r>
              <a:rPr lang="en-GB" dirty="0">
                <a:sym typeface="Wingdings" panose="05000000000000000000" pitchFamily="2" charset="2"/>
              </a:rPr>
              <a:t>Checks of the full assembly made in </a:t>
            </a:r>
            <a:r>
              <a:rPr lang="en-GB" dirty="0" err="1">
                <a:sym typeface="Wingdings" panose="05000000000000000000" pitchFamily="2" charset="2"/>
              </a:rPr>
              <a:t>HiRadMat</a:t>
            </a:r>
            <a:r>
              <a:rPr lang="en-GB" dirty="0">
                <a:sym typeface="Wingdings" panose="05000000000000000000" pitchFamily="2" charset="2"/>
              </a:rPr>
              <a:t> facility, until now all performing as expected</a:t>
            </a:r>
          </a:p>
          <a:p>
            <a:pPr algn="l"/>
            <a:endParaRPr lang="en-GB" dirty="0">
              <a:sym typeface="Wingdings" panose="05000000000000000000" pitchFamily="2" charset="2"/>
            </a:endParaRPr>
          </a:p>
          <a:p>
            <a:pPr algn="l"/>
            <a:r>
              <a:rPr lang="en-GB" dirty="0">
                <a:sym typeface="Wingdings" panose="05000000000000000000" pitchFamily="2" charset="2"/>
              </a:rPr>
              <a:t>CERN inhouse EAM quality documentation system used</a:t>
            </a:r>
          </a:p>
          <a:p>
            <a:pPr marL="0" indent="0" algn="l">
              <a:buNone/>
            </a:pPr>
            <a:endParaRPr lang="en-GB" dirty="0"/>
          </a:p>
          <a:p>
            <a:pPr lvl="1" algn="l">
              <a:buFont typeface="Wingdings" panose="05000000000000000000" pitchFamily="2" charset="2"/>
              <a:buChar char="à"/>
            </a:pP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72BCA6-BE80-3848-BD63-6613FD9FB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39141D-EA32-A7FC-C767-0CF194E0D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9F3AF970-F6D5-EDF4-5D86-3306D7AB58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C6D56EBA-33F8-E2C5-1750-95518891F6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4FA778-02AA-6408-A9D4-E76D7443D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0187" y="677497"/>
            <a:ext cx="3473813" cy="20048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F0D54A-AB91-41D4-43B6-1E3D449A8A4B}"/>
              </a:ext>
            </a:extLst>
          </p:cNvPr>
          <p:cNvSpPr txBox="1"/>
          <p:nvPr/>
        </p:nvSpPr>
        <p:spPr>
          <a:xfrm>
            <a:off x="6582735" y="2661617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Courtesy: C. Zamantzas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444AC6-4300-BA19-D7CB-16E1BADAF6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3796" y="3146152"/>
            <a:ext cx="4139952" cy="175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2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1222041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Short Introduction to BLM IC</a:t>
            </a:r>
          </a:p>
          <a:p>
            <a:pPr algn="l"/>
            <a:r>
              <a:rPr lang="en-GB" dirty="0"/>
              <a:t>Status of the Project</a:t>
            </a:r>
          </a:p>
          <a:p>
            <a:pPr algn="l"/>
            <a:r>
              <a:rPr lang="en-GB" dirty="0"/>
              <a:t>Outlook</a:t>
            </a:r>
          </a:p>
          <a:p>
            <a:pPr algn="l"/>
            <a:r>
              <a:rPr lang="en-GB" dirty="0"/>
              <a:t>Summary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 descr="A yellow cylinder with a round tube&#10;&#10;Description automatically generated with medium confidence">
            <a:extLst>
              <a:ext uri="{FF2B5EF4-FFF2-40B4-BE49-F238E27FC236}">
                <a16:creationId xmlns:a16="http://schemas.microsoft.com/office/drawing/2014/main" id="{5B47D6DE-31A3-7348-8BD0-F5E56E6940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480" y="1779662"/>
            <a:ext cx="3413520" cy="273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136A7-D94A-23F5-923B-9303EF00E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4B7439E-FAAA-0397-6A45-46E965C51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Outlook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CA874F7E-A75F-5DC2-81CA-C03E07F00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064456" cy="3680222"/>
          </a:xfrm>
        </p:spPr>
        <p:txBody>
          <a:bodyPr/>
          <a:lstStyle/>
          <a:p>
            <a:pPr algn="l"/>
            <a:r>
              <a:rPr lang="en-GB" dirty="0"/>
              <a:t>Timeline:</a:t>
            </a:r>
          </a:p>
          <a:p>
            <a:pPr lvl="1" algn="l"/>
            <a:r>
              <a:rPr lang="en-GB" dirty="0"/>
              <a:t>30 units to be delivered by end 2025, of which 15 are already made</a:t>
            </a:r>
          </a:p>
          <a:p>
            <a:pPr lvl="1" algn="l"/>
            <a:r>
              <a:rPr lang="en-GB" dirty="0"/>
              <a:t>Each 400 units to be delivered by end 2026 and 2027</a:t>
            </a:r>
          </a:p>
          <a:p>
            <a:pPr lvl="1" algn="l"/>
            <a:r>
              <a:rPr lang="en-GB" dirty="0"/>
              <a:t>Remaining units in 2028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A226EE7-32C7-038C-74CC-EE42AD981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34BD44-1773-491E-B660-135CBE942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C5205A50-7FDA-9F45-A7F9-1FD1DA2B6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001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13AB7-8316-E583-FC87-BFFBB3C36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1105BB60-3155-03A9-3705-9DCB2C422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</a:t>
            </a:r>
            <a:r>
              <a:rPr lang="fr-CH" dirty="0" err="1"/>
              <a:t>core</a:t>
            </a:r>
            <a:r>
              <a:rPr lang="fr-CH" dirty="0"/>
              <a:t> team 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29286A97-7B11-1625-71FB-8BD56AD76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344" y="711078"/>
            <a:ext cx="8064456" cy="3852862"/>
          </a:xfrm>
        </p:spPr>
        <p:txBody>
          <a:bodyPr>
            <a:normAutofit fontScale="32500" lnSpcReduction="20000"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b="1" noProof="0" dirty="0"/>
              <a:t>Victoria: </a:t>
            </a:r>
            <a:r>
              <a:rPr lang="en-GB" noProof="0" dirty="0"/>
              <a:t>Following up orders, building management, quality assurance, procedures, vacuum test stand operation…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noProof="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/>
              <a:t>Wilker, Dion, William: </a:t>
            </a:r>
            <a:r>
              <a:rPr lang="en-GB" dirty="0"/>
              <a:t>Electrical checks, BLM Electronics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/>
              <a:t>Coline </a:t>
            </a:r>
            <a:r>
              <a:rPr lang="en-GB" dirty="0"/>
              <a:t>(Technical Student): Finalise design of vacuum stand, procurement of components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/>
              <a:t>Pedro</a:t>
            </a:r>
            <a:r>
              <a:rPr lang="en-GB" dirty="0"/>
              <a:t> (PJAS from </a:t>
            </a:r>
            <a:r>
              <a:rPr lang="en-GB" dirty="0" err="1"/>
              <a:t>Brasil</a:t>
            </a:r>
            <a:r>
              <a:rPr lang="en-GB" dirty="0"/>
              <a:t>, start today): Ramp up the production, Assembly test stand, QA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 err="1"/>
              <a:t>Morard</a:t>
            </a:r>
            <a:r>
              <a:rPr lang="en-GB" b="1" dirty="0"/>
              <a:t>:</a:t>
            </a:r>
            <a:r>
              <a:rPr lang="en-GB" dirty="0"/>
              <a:t> Mechanics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noProof="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/>
              <a:t>Thibaut </a:t>
            </a:r>
            <a:r>
              <a:rPr lang="en-GB" dirty="0"/>
              <a:t>(Coiffet) EN-MME: Prototyping, welding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noProof="0" dirty="0"/>
              <a:t>Jean-Mark</a:t>
            </a:r>
            <a:r>
              <a:rPr lang="en-GB" noProof="0" dirty="0"/>
              <a:t> EN-MME: Procurement raw material and components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noProof="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noProof="0" dirty="0"/>
              <a:t>Nicolas, </a:t>
            </a:r>
            <a:r>
              <a:rPr lang="en-GB" b="1" dirty="0"/>
              <a:t>Isai</a:t>
            </a:r>
            <a:r>
              <a:rPr lang="en-GB" b="1" noProof="0" dirty="0"/>
              <a:t>ah</a:t>
            </a:r>
            <a:r>
              <a:rPr lang="en-GB" noProof="0" dirty="0"/>
              <a:t>: Manufacturing designs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noProof="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noProof="0" dirty="0"/>
              <a:t>Alvaro IPT/PI</a:t>
            </a:r>
            <a:r>
              <a:rPr lang="en-GB" noProof="0" dirty="0"/>
              <a:t>: Purchasing of big contracts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noProof="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/>
              <a:t>Cesar TE/VSC</a:t>
            </a:r>
            <a:r>
              <a:rPr lang="en-GB" dirty="0"/>
              <a:t>: Vacuum acceptance tests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/>
              <a:t>Gerhard: </a:t>
            </a:r>
            <a:r>
              <a:rPr lang="en-GB" dirty="0"/>
              <a:t>Presentations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dirty="0"/>
              <a:t>Christos: </a:t>
            </a:r>
            <a:r>
              <a:rPr lang="en-GB" dirty="0"/>
              <a:t>The BLM man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dirty="0"/>
          </a:p>
          <a:p>
            <a:pPr marL="0" indent="0" algn="l">
              <a:buNone/>
            </a:pPr>
            <a:endParaRPr lang="en-GB" b="1" noProof="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b="1" noProof="0" dirty="0"/>
              <a:t>… and many more from ATS-DO, HSC-OHS, TE-VSC, EN-MME, …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22E859-6511-B41D-5CCE-AB898E3F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8F99AE-404F-5A7F-E59D-9488ACC4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81CE3EA5-3F71-B461-421C-DB7C58849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39C7EA-6919-784F-5190-D2E714C5D75A}"/>
              </a:ext>
            </a:extLst>
          </p:cNvPr>
          <p:cNvSpPr txBox="1"/>
          <p:nvPr/>
        </p:nvSpPr>
        <p:spPr>
          <a:xfrm rot="20837203">
            <a:off x="4734888" y="4075149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Ready</a:t>
            </a:r>
            <a:r>
              <a:rPr lang="fr-CH" dirty="0">
                <a:solidFill>
                  <a:srgbClr val="FF0000"/>
                </a:solidFill>
              </a:rPr>
              <a:t> to </a:t>
            </a:r>
            <a:r>
              <a:rPr lang="fr-CH" dirty="0" err="1">
                <a:solidFill>
                  <a:srgbClr val="FF0000"/>
                </a:solidFill>
              </a:rPr>
              <a:t>ramp</a:t>
            </a:r>
            <a:r>
              <a:rPr lang="fr-CH" dirty="0">
                <a:solidFill>
                  <a:srgbClr val="FF0000"/>
                </a:solidFill>
              </a:rPr>
              <a:t> up the production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 descr="A statue of a person&#10;&#10;AI-generated content may be incorrect.">
            <a:extLst>
              <a:ext uri="{FF2B5EF4-FFF2-40B4-BE49-F238E27FC236}">
                <a16:creationId xmlns:a16="http://schemas.microsoft.com/office/drawing/2014/main" id="{0F2DC123-B685-1CA3-01C3-C813EBEBA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878323"/>
            <a:ext cx="1916030" cy="287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1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75654" y="187194"/>
            <a:ext cx="8579256" cy="540000"/>
          </a:xfrm>
        </p:spPr>
        <p:txBody>
          <a:bodyPr/>
          <a:lstStyle/>
          <a:p>
            <a:r>
              <a:rPr lang="en-GB" dirty="0"/>
              <a:t>Summary</a:t>
            </a:r>
            <a:br>
              <a:rPr lang="en-GB" dirty="0"/>
            </a:b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6A5DCE3-235F-0634-DF0E-8583F7595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54EB2CC1-B17B-45FB-5235-7591A19DC28F}"/>
              </a:ext>
            </a:extLst>
          </p:cNvPr>
          <p:cNvSpPr txBox="1">
            <a:spLocks/>
          </p:cNvSpPr>
          <p:nvPr/>
        </p:nvSpPr>
        <p:spPr>
          <a:xfrm>
            <a:off x="710604" y="489962"/>
            <a:ext cx="8488834" cy="4320480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1,000 BLM ICs to be produced, including 200 for HL-LHC.</a:t>
            </a:r>
          </a:p>
          <a:p>
            <a:pPr marL="0" indent="0" algn="l">
              <a:buNone/>
            </a:pPr>
            <a:endParaRPr lang="en-GB" dirty="0"/>
          </a:p>
          <a:p>
            <a:pPr algn="l"/>
            <a:r>
              <a:rPr lang="en-GB" dirty="0"/>
              <a:t>All relevant series raw materials are procured by CERN to guarantee the quality, especially for vacuum-critical material. 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All material and sub-components is ordered.</a:t>
            </a:r>
          </a:p>
          <a:p>
            <a:pPr marL="0" indent="0" algn="l">
              <a:buNone/>
            </a:pPr>
            <a:endParaRPr lang="en-GB" dirty="0"/>
          </a:p>
          <a:p>
            <a:pPr algn="l"/>
            <a:r>
              <a:rPr lang="en-GB" dirty="0"/>
              <a:t>Vacuum Test Stand designed and now under manufacture.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Lab space preparation advanced, asbestos in the floor slowed the refurbishment down.</a:t>
            </a:r>
          </a:p>
          <a:p>
            <a:pPr marL="0" indent="0" algn="l">
              <a:buNone/>
            </a:pPr>
            <a:endParaRPr lang="en-GB" dirty="0"/>
          </a:p>
          <a:p>
            <a:pPr algn="l"/>
            <a:r>
              <a:rPr lang="en-GB" dirty="0"/>
              <a:t>Series production started.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Ramp-up of the production in 2026.</a:t>
            </a:r>
          </a:p>
          <a:p>
            <a:pPr lvl="1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Total 400 units by end 2026</a:t>
            </a:r>
          </a:p>
          <a:p>
            <a:pPr lvl="1" algn="l">
              <a:buFont typeface="Wingdings" panose="05000000000000000000" pitchFamily="2" charset="2"/>
              <a:buChar char="à"/>
            </a:pPr>
            <a:r>
              <a:rPr lang="en-GB" dirty="0"/>
              <a:t>Total 800 units by end 2027</a:t>
            </a:r>
          </a:p>
          <a:p>
            <a:pPr lvl="1" algn="l">
              <a:buFont typeface="Wingdings" panose="05000000000000000000" pitchFamily="2" charset="2"/>
              <a:buChar char="à"/>
            </a:pPr>
            <a:r>
              <a:rPr lang="en-GB" dirty="0"/>
              <a:t>Remaining in 2028</a:t>
            </a:r>
            <a:br>
              <a:rPr lang="en-GB" dirty="0"/>
            </a:br>
            <a:endParaRPr lang="en-GB" dirty="0"/>
          </a:p>
          <a:p>
            <a:pPr algn="l"/>
            <a:r>
              <a:rPr lang="en-GB" dirty="0"/>
              <a:t>Systematic checks of orders and assemblies made to assure quality, documented in EAM.</a:t>
            </a:r>
          </a:p>
        </p:txBody>
      </p:sp>
    </p:spTree>
    <p:extLst>
      <p:ext uri="{BB962C8B-B14F-4D97-AF65-F5344CB8AC3E}">
        <p14:creationId xmlns:p14="http://schemas.microsoft.com/office/powerpoint/2010/main" val="2148952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95536" y="1635646"/>
            <a:ext cx="8579256" cy="540000"/>
          </a:xfrm>
        </p:spPr>
        <p:txBody>
          <a:bodyPr/>
          <a:lstStyle/>
          <a:p>
            <a:r>
              <a:rPr lang="en-GB" dirty="0"/>
              <a:t>Questions</a:t>
            </a:r>
            <a:br>
              <a:rPr lang="en-GB" dirty="0"/>
            </a:b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6A5DCE3-235F-0634-DF0E-8583F7595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059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FAB5B-D428-243C-890B-C6E12EF46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0D9F7CA4-C760-1BC8-33EA-6B2CA6A8F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635646"/>
            <a:ext cx="8579256" cy="540000"/>
          </a:xfrm>
        </p:spPr>
        <p:txBody>
          <a:bodyPr/>
          <a:lstStyle/>
          <a:p>
            <a:r>
              <a:rPr lang="en-GB" dirty="0"/>
              <a:t>Reserve Slides</a:t>
            </a:r>
            <a:br>
              <a:rPr lang="en-GB" dirty="0"/>
            </a:b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F2FD78-F91C-679F-C39C-E8BAC2A76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AE44AD0-AFBD-3893-4BC6-0EE5C9B41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A3870077-1952-CD83-311A-D19B669D8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0C612DAE-8F43-1C90-1879-21BA123C33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843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A1B1E-3797-4132-81A7-E319001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B142E9-9170-8631-0217-EA1B23CC27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991"/>
          <a:stretch/>
        </p:blipFill>
        <p:spPr>
          <a:xfrm>
            <a:off x="97200" y="2813572"/>
            <a:ext cx="7793846" cy="2233286"/>
          </a:xfrm>
          <a:prstGeom prst="rect">
            <a:avLst/>
          </a:prstGeom>
        </p:spPr>
      </p:pic>
      <p:pic>
        <p:nvPicPr>
          <p:cNvPr id="9" name="Picture 8" descr="A close-up of a device&#10;&#10;Description automatically generated">
            <a:extLst>
              <a:ext uri="{FF2B5EF4-FFF2-40B4-BE49-F238E27FC236}">
                <a16:creationId xmlns:a16="http://schemas.microsoft.com/office/drawing/2014/main" id="{5D6B319B-14DA-3427-BFBC-8CFA53F421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66" r="11111" b="35185"/>
          <a:stretch/>
        </p:blipFill>
        <p:spPr>
          <a:xfrm rot="5400000">
            <a:off x="6164292" y="1842072"/>
            <a:ext cx="4727581" cy="1122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552" y="52262"/>
            <a:ext cx="6912328" cy="540000"/>
          </a:xfrm>
        </p:spPr>
        <p:txBody>
          <a:bodyPr/>
          <a:lstStyle/>
          <a:p>
            <a:r>
              <a:rPr lang="en-GB" dirty="0"/>
              <a:t>BLM IC Parts Overview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5315273-03A4-521C-B2AA-2FC158191B89}"/>
              </a:ext>
            </a:extLst>
          </p:cNvPr>
          <p:cNvSpPr txBox="1">
            <a:spLocks/>
          </p:cNvSpPr>
          <p:nvPr/>
        </p:nvSpPr>
        <p:spPr>
          <a:xfrm>
            <a:off x="383773" y="678033"/>
            <a:ext cx="8064456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/>
              <a:t>Ceramics Al</a:t>
            </a:r>
            <a:r>
              <a:rPr lang="en-US" sz="1800" baseline="-25000" dirty="0"/>
              <a:t>2</a:t>
            </a:r>
            <a:r>
              <a:rPr lang="en-US" sz="1800" dirty="0"/>
              <a:t>O</a:t>
            </a:r>
            <a:r>
              <a:rPr lang="en-US" sz="1800" baseline="-25000" dirty="0"/>
              <a:t>3</a:t>
            </a:r>
            <a:r>
              <a:rPr lang="en-US" sz="1800" dirty="0"/>
              <a:t> with very low conductance (2x)</a:t>
            </a:r>
          </a:p>
          <a:p>
            <a:pPr algn="l"/>
            <a:r>
              <a:rPr lang="en-US" sz="1800" dirty="0"/>
              <a:t>Electrodes: Al EN6082 (61x)</a:t>
            </a:r>
          </a:p>
          <a:p>
            <a:pPr algn="l"/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Ceramic Feedthroughs (2x)</a:t>
            </a:r>
          </a:p>
          <a:p>
            <a:pPr algn="l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Welded cover with all vacuum welds done by TIG</a:t>
            </a:r>
          </a:p>
          <a:p>
            <a:pPr algn="l"/>
            <a:r>
              <a:rPr lang="en-US" sz="1800" dirty="0">
                <a:highlight>
                  <a:srgbClr val="FFFF00"/>
                </a:highlight>
              </a:rPr>
              <a:t>Vacuum container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r>
              <a:rPr lang="en-US" sz="1800" dirty="0"/>
              <a:t>Many other components, totaling 330 parts </a:t>
            </a:r>
          </a:p>
          <a:p>
            <a:pPr algn="l"/>
            <a:endParaRPr lang="en-US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B21C66B-814D-8D79-FE29-B5B9AF196B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638" t="61563" r="125763" b="4114"/>
          <a:stretch/>
        </p:blipFill>
        <p:spPr bwMode="auto">
          <a:xfrm>
            <a:off x="2699793" y="2427734"/>
            <a:ext cx="2664296" cy="260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2CCC8FDE-B74B-AD29-9487-2E8472189E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2" t="29041" r="5699" b="36636"/>
          <a:stretch/>
        </p:blipFill>
        <p:spPr bwMode="auto">
          <a:xfrm>
            <a:off x="6466364" y="1642758"/>
            <a:ext cx="1327711" cy="126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lose-up of a round white object&#10;&#10;Description automatically generated">
            <a:extLst>
              <a:ext uri="{FF2B5EF4-FFF2-40B4-BE49-F238E27FC236}">
                <a16:creationId xmlns:a16="http://schemas.microsoft.com/office/drawing/2014/main" id="{D77804FA-9039-50D8-4677-98AA40538B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641" t="7547" r="1886"/>
          <a:stretch/>
        </p:blipFill>
        <p:spPr>
          <a:xfrm rot="5400000">
            <a:off x="6408972" y="102737"/>
            <a:ext cx="1566267" cy="1439008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C1D203A4-9C40-F6A2-8EC3-936FBD302AD6}"/>
              </a:ext>
            </a:extLst>
          </p:cNvPr>
          <p:cNvSpPr/>
          <p:nvPr/>
        </p:nvSpPr>
        <p:spPr>
          <a:xfrm>
            <a:off x="739552" y="3930215"/>
            <a:ext cx="1398840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23180EB-F60E-F121-58B7-D72454F45EF0}"/>
              </a:ext>
            </a:extLst>
          </p:cNvPr>
          <p:cNvSpPr/>
          <p:nvPr/>
        </p:nvSpPr>
        <p:spPr>
          <a:xfrm>
            <a:off x="739552" y="4718709"/>
            <a:ext cx="1398840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E7CCF84-73EA-40FD-008A-03E11D565358}"/>
              </a:ext>
            </a:extLst>
          </p:cNvPr>
          <p:cNvSpPr/>
          <p:nvPr/>
        </p:nvSpPr>
        <p:spPr>
          <a:xfrm rot="5400000">
            <a:off x="7730871" y="1126747"/>
            <a:ext cx="864096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0F44D56-589E-71AC-146B-6D54F8A6688A}"/>
              </a:ext>
            </a:extLst>
          </p:cNvPr>
          <p:cNvSpPr/>
          <p:nvPr/>
        </p:nvSpPr>
        <p:spPr>
          <a:xfrm rot="5400000">
            <a:off x="8352459" y="1125346"/>
            <a:ext cx="864096" cy="2977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0E17850-BDB6-7258-E1CD-00C41E7E572D}"/>
              </a:ext>
            </a:extLst>
          </p:cNvPr>
          <p:cNvCxnSpPr>
            <a:cxnSpLocks/>
          </p:cNvCxnSpPr>
          <p:nvPr/>
        </p:nvCxnSpPr>
        <p:spPr>
          <a:xfrm>
            <a:off x="1619672" y="3930215"/>
            <a:ext cx="627137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424A2C5-51DE-417F-3AA7-3D11D6173D44}"/>
              </a:ext>
            </a:extLst>
          </p:cNvPr>
          <p:cNvCxnSpPr/>
          <p:nvPr/>
        </p:nvCxnSpPr>
        <p:spPr>
          <a:xfrm>
            <a:off x="7891046" y="3930215"/>
            <a:ext cx="0" cy="110704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5A5DB3F-BBB2-5F10-426B-BD1022D1E893}"/>
              </a:ext>
            </a:extLst>
          </p:cNvPr>
          <p:cNvCxnSpPr>
            <a:cxnSpLocks/>
          </p:cNvCxnSpPr>
          <p:nvPr/>
        </p:nvCxnSpPr>
        <p:spPr>
          <a:xfrm flipH="1" flipV="1">
            <a:off x="1619672" y="5017019"/>
            <a:ext cx="6271374" cy="2050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4AB789C-DFD8-D7EC-3D2C-0644E261FC8E}"/>
              </a:ext>
            </a:extLst>
          </p:cNvPr>
          <p:cNvCxnSpPr>
            <a:cxnSpLocks/>
          </p:cNvCxnSpPr>
          <p:nvPr/>
        </p:nvCxnSpPr>
        <p:spPr>
          <a:xfrm flipV="1">
            <a:off x="1619672" y="3930215"/>
            <a:ext cx="0" cy="107329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38276876-87B0-74E6-F71A-C8CB2439F3B5}"/>
              </a:ext>
            </a:extLst>
          </p:cNvPr>
          <p:cNvSpPr/>
          <p:nvPr/>
        </p:nvSpPr>
        <p:spPr>
          <a:xfrm>
            <a:off x="97200" y="3651870"/>
            <a:ext cx="1954520" cy="1486450"/>
          </a:xfrm>
          <a:prstGeom prst="ellipse">
            <a:avLst/>
          </a:prstGeom>
          <a:noFill/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56563A4-F05A-CA02-A7C6-95ECE9E64DCF}"/>
              </a:ext>
            </a:extLst>
          </p:cNvPr>
          <p:cNvSpPr/>
          <p:nvPr/>
        </p:nvSpPr>
        <p:spPr>
          <a:xfrm>
            <a:off x="8014059" y="195486"/>
            <a:ext cx="1032741" cy="1728192"/>
          </a:xfrm>
          <a:prstGeom prst="ellipse">
            <a:avLst/>
          </a:prstGeom>
          <a:noFill/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4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7" grpId="0" animBg="1"/>
      <p:bldP spid="3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5202"/>
            <a:ext cx="8136464" cy="540000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Test Stand Synoptic</a:t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47E7B04-ACDA-E757-3526-C9E1714DFB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886167"/>
              </p:ext>
            </p:extLst>
          </p:nvPr>
        </p:nvGraphicFramePr>
        <p:xfrm>
          <a:off x="2919556" y="216186"/>
          <a:ext cx="6156176" cy="4279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8210411" imgH="5695836" progId="Visio.Drawing.15">
                  <p:embed/>
                </p:oleObj>
              </mc:Choice>
              <mc:Fallback>
                <p:oleObj r:id="rId2" imgW="8210411" imgH="5695836" progId="Visio.Drawing.15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47E7B04-ACDA-E757-3526-C9E1714DFB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9556" y="216186"/>
                        <a:ext cx="6156176" cy="42790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051" name="Ink 58">
                <a:extLst>
                  <a:ext uri="{FF2B5EF4-FFF2-40B4-BE49-F238E27FC236}">
                    <a16:creationId xmlns:a16="http://schemas.microsoft.com/office/drawing/2014/main" id="{00C2DC3A-ACC1-21FB-898B-C7D9AE903E56}"/>
                  </a:ext>
                </a:extLst>
              </p14:cNvPr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65313" y="2495550"/>
              <a:ext cx="503237" cy="246063"/>
            </p14:xfrm>
          </p:contentPart>
        </mc:Choice>
        <mc:Fallback xmlns="">
          <p:pic>
            <p:nvPicPr>
              <p:cNvPr id="2051" name="Ink 58">
                <a:extLst>
                  <a:ext uri="{FF2B5EF4-FFF2-40B4-BE49-F238E27FC236}">
                    <a16:creationId xmlns:a16="http://schemas.microsoft.com/office/drawing/2014/main" id="{00C2DC3A-ACC1-21FB-898B-C7D9AE903E56}"/>
                  </a:ext>
                </a:extLst>
              </p:cNvPr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6AA5B09-FC01-D396-BAF4-A740610BA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5" y="1347613"/>
            <a:ext cx="2709433" cy="86409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2400" dirty="0"/>
              <a:t>Vacuum controls for pumping system including Turbo Molecular and primary Pumps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BF0698A-A8C2-0DB8-954E-6BD085F55A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211710"/>
            <a:ext cx="3807156" cy="2926589"/>
          </a:xfrm>
          <a:prstGeom prst="rect">
            <a:avLst/>
          </a:prstGeom>
        </p:spPr>
      </p:pic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A02793EB-B05E-437D-4F78-27AC8DFAFEA9}"/>
              </a:ext>
            </a:extLst>
          </p:cNvPr>
          <p:cNvSpPr txBox="1">
            <a:spLocks/>
          </p:cNvSpPr>
          <p:nvPr/>
        </p:nvSpPr>
        <p:spPr>
          <a:xfrm>
            <a:off x="4013119" y="4588194"/>
            <a:ext cx="4701022" cy="432048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 for BLM IC leak tightness tests, bake-out, N2 filling and RGA with use of vacuum stand EDMS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2916501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0074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42897" y="135662"/>
            <a:ext cx="8579256" cy="540000"/>
          </a:xfrm>
        </p:spPr>
        <p:txBody>
          <a:bodyPr/>
          <a:lstStyle/>
          <a:p>
            <a:r>
              <a:rPr lang="fr-CH" dirty="0"/>
              <a:t>Documentation </a:t>
            </a:r>
            <a:r>
              <a:rPr lang="fr-CH" dirty="0" err="1"/>
              <a:t>scheme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39487" y="771693"/>
            <a:ext cx="8434800" cy="138899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Following the end of the collaboration, a significant amount of re-engineering was required to ensure the function and quality of the BLM IC production.</a:t>
            </a:r>
          </a:p>
          <a:p>
            <a:pPr marL="0" indent="0" algn="l">
              <a:buNone/>
            </a:pPr>
            <a:endParaRPr lang="en-GB" dirty="0"/>
          </a:p>
          <a:p>
            <a:pPr algn="l"/>
            <a:r>
              <a:rPr lang="en-GB" dirty="0"/>
              <a:t>The result of this process has resulted in several drawings and engineering specifications.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6A5DCE3-235F-0634-DF0E-8583F7595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 descr="A diagram of a engineering spectrometer&#10;&#10;Description automatically generated with medium confidence">
            <a:extLst>
              <a:ext uri="{FF2B5EF4-FFF2-40B4-BE49-F238E27FC236}">
                <a16:creationId xmlns:a16="http://schemas.microsoft.com/office/drawing/2014/main" id="{307E9824-DE20-F75D-DF9E-8066D1C32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045623" y="42176150"/>
            <a:ext cx="8896808" cy="31352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DB1BC2-1F8F-F787-8C35-DE7B66919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6772" y="2039913"/>
            <a:ext cx="5868144" cy="27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5272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20A36-98E7-0E18-D730-2AD94927D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Status of the Project – Produce New BLM ICs with the New Procedures 23 and 24 in </a:t>
            </a:r>
            <a:r>
              <a:rPr lang="en-GB" noProof="0" dirty="0" err="1"/>
              <a:t>HiRadMat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59296-8D5C-13A0-3C4C-8385BCD13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1059582"/>
            <a:ext cx="3560400" cy="3601730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2400" noProof="0" dirty="0"/>
              <a:t>Done with a beam of 288b (4x42b)</a:t>
            </a:r>
            <a:br>
              <a:rPr lang="en-GB" sz="2400" noProof="0" dirty="0"/>
            </a:br>
            <a:endParaRPr lang="en-GB" sz="2400" noProof="0" dirty="0"/>
          </a:p>
          <a:p>
            <a:pPr algn="l"/>
            <a:r>
              <a:rPr lang="en-GB" sz="2400" noProof="0" dirty="0"/>
              <a:t>Similar Trend as previous measurements</a:t>
            </a:r>
          </a:p>
          <a:p>
            <a:pPr algn="l"/>
            <a:endParaRPr lang="en-GB" sz="2400" noProof="0" dirty="0"/>
          </a:p>
          <a:p>
            <a:pPr algn="l"/>
            <a:r>
              <a:rPr lang="en-GB" sz="2400" noProof="0" dirty="0"/>
              <a:t>Total 6 BLM tested: Performance as expected</a:t>
            </a:r>
          </a:p>
          <a:p>
            <a:pPr algn="l"/>
            <a:endParaRPr lang="en-GB" sz="2400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CDA34-3C5D-FA0E-6116-CB515E6AB1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noProof="0" dirty="0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D9C262-54D0-3264-D220-F8155592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28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3B7A90-A80D-2F4C-FD7E-0E9EAF5D7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8" y="857238"/>
            <a:ext cx="5446442" cy="31432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F12431-4082-0C82-CE9F-1B3711E0C38F}"/>
              </a:ext>
            </a:extLst>
          </p:cNvPr>
          <p:cNvSpPr txBox="1"/>
          <p:nvPr/>
        </p:nvSpPr>
        <p:spPr>
          <a:xfrm>
            <a:off x="2987824" y="4507423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/>
              <a:t>Courtesy: C. Zamantzas</a:t>
            </a:r>
          </a:p>
        </p:txBody>
      </p:sp>
    </p:spTree>
    <p:extLst>
      <p:ext uri="{BB962C8B-B14F-4D97-AF65-F5344CB8AC3E}">
        <p14:creationId xmlns:p14="http://schemas.microsoft.com/office/powerpoint/2010/main" val="2228455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765C2-3D5A-4F86-A6B9-61F727124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220" y="131113"/>
            <a:ext cx="8229600" cy="540000"/>
          </a:xfrm>
        </p:spPr>
        <p:txBody>
          <a:bodyPr>
            <a:normAutofit fontScale="90000"/>
          </a:bodyPr>
          <a:lstStyle/>
          <a:p>
            <a:r>
              <a:rPr lang="en-GB" sz="3300" dirty="0"/>
              <a:t>Beam Loss Duration and Protection Systems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B3EC6-BCAF-7577-EFEA-72F4BDDFA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79260"/>
            <a:ext cx="8229600" cy="71796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Impossible to have active protection from ultra-fast losses</a:t>
            </a:r>
          </a:p>
          <a:p>
            <a:pPr algn="l"/>
            <a:r>
              <a:rPr lang="en-GB" dirty="0"/>
              <a:t>No real redundancy for fast losses; later additions of beam and magnet current change monitoring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A6C8E-BF0B-CE2A-985A-ACC7FFAB03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F62D7-BBB8-B44E-844C-F150CBDA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9A69ED-FD62-5D10-4E6B-D6D10C83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C87B14-0BFE-5108-C920-314E5FB02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738219"/>
            <a:ext cx="6055911" cy="324005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1EDF2AB-575D-A1D9-6A87-5DB7BDDB25E5}"/>
              </a:ext>
            </a:extLst>
          </p:cNvPr>
          <p:cNvCxnSpPr/>
          <p:nvPr/>
        </p:nvCxnSpPr>
        <p:spPr>
          <a:xfrm>
            <a:off x="1257300" y="1314450"/>
            <a:ext cx="0" cy="194310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377D749-01D3-E80A-CEFA-203F7BB4167D}"/>
              </a:ext>
            </a:extLst>
          </p:cNvPr>
          <p:cNvSpPr txBox="1"/>
          <p:nvPr/>
        </p:nvSpPr>
        <p:spPr>
          <a:xfrm>
            <a:off x="226614" y="1276680"/>
            <a:ext cx="9735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50 – 150 </a:t>
            </a:r>
            <a:r>
              <a:rPr lang="el-GR" sz="1350" dirty="0">
                <a:solidFill>
                  <a:srgbClr val="FF0000"/>
                </a:solidFill>
              </a:rPr>
              <a:t>μ</a:t>
            </a:r>
            <a:r>
              <a:rPr lang="en-GB" sz="1350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FD67C-CCA2-44A0-D6E0-46706A7B1F7D}"/>
              </a:ext>
            </a:extLst>
          </p:cNvPr>
          <p:cNvSpPr txBox="1"/>
          <p:nvPr/>
        </p:nvSpPr>
        <p:spPr>
          <a:xfrm>
            <a:off x="171451" y="3037701"/>
            <a:ext cx="9735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350" dirty="0">
                <a:solidFill>
                  <a:srgbClr val="FF0000"/>
                </a:solidFill>
              </a:rPr>
              <a:t>100 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BF24FB-1CDB-D7BD-D7A6-3C3132BD1DF3}"/>
              </a:ext>
            </a:extLst>
          </p:cNvPr>
          <p:cNvSpPr txBox="1"/>
          <p:nvPr/>
        </p:nvSpPr>
        <p:spPr>
          <a:xfrm>
            <a:off x="228601" y="2057401"/>
            <a:ext cx="97353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srgbClr val="FF0000"/>
                </a:solidFill>
              </a:rPr>
              <a:t>Achieved</a:t>
            </a:r>
          </a:p>
          <a:p>
            <a:pPr algn="ctr"/>
            <a:r>
              <a:rPr lang="en-GB" sz="1350" dirty="0">
                <a:solidFill>
                  <a:srgbClr val="FF0000"/>
                </a:solidFill>
              </a:rPr>
              <a:t>by BLM 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F86DB7-63A7-FFD1-9E9B-F29E390D048A}"/>
              </a:ext>
            </a:extLst>
          </p:cNvPr>
          <p:cNvSpPr txBox="1"/>
          <p:nvPr/>
        </p:nvSpPr>
        <p:spPr>
          <a:xfrm>
            <a:off x="5364088" y="4779887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Courtesy: C. Zamantzas</a:t>
            </a:r>
          </a:p>
        </p:txBody>
      </p:sp>
    </p:spTree>
    <p:extLst>
      <p:ext uri="{BB962C8B-B14F-4D97-AF65-F5344CB8AC3E}">
        <p14:creationId xmlns:p14="http://schemas.microsoft.com/office/powerpoint/2010/main" val="565800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EAB17-F4F6-4A25-8B48-2293F6F00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BLM </a:t>
            </a:r>
            <a:r>
              <a:rPr lang="en-GB" sz="4000" dirty="0"/>
              <a:t>System</a:t>
            </a:r>
            <a:r>
              <a:rPr lang="en-GB" dirty="0"/>
              <a:t>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E7C667-86F0-47C2-8230-4D888E585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450" y="857238"/>
            <a:ext cx="5690877" cy="117527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sz="2400" dirty="0"/>
              <a:t>A highly critical system for the protection of the LHC.</a:t>
            </a:r>
          </a:p>
          <a:p>
            <a:pPr algn="l"/>
            <a:r>
              <a:rPr lang="en-GB" sz="2400" dirty="0"/>
              <a:t>Deployed throughout the 27 km tunnel.</a:t>
            </a:r>
          </a:p>
          <a:p>
            <a:pPr algn="l"/>
            <a:r>
              <a:rPr lang="en-GB" sz="2400" dirty="0"/>
              <a:t>Speed, reliability, fail-safety are required.</a:t>
            </a:r>
          </a:p>
          <a:p>
            <a:pPr algn="l"/>
            <a:r>
              <a:rPr lang="en-GB" sz="2400" dirty="0"/>
              <a:t>A large amount of measurement data is published continuously.</a:t>
            </a:r>
          </a:p>
          <a:p>
            <a:pPr algn="l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378DAB-54BF-410A-BE55-6789A925CA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christos.zamantzas@cern.ch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2C8F6-7044-4AB7-A153-3C402220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9B33EA-3CCE-42D9-A11E-BE190081E50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5430"/>
          <a:stretch>
            <a:fillRect/>
          </a:stretch>
        </p:blipFill>
        <p:spPr bwMode="auto">
          <a:xfrm>
            <a:off x="204942" y="771370"/>
            <a:ext cx="2938308" cy="208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A4347B5-2DB3-4629-AD75-1845A4899B90}"/>
              </a:ext>
            </a:extLst>
          </p:cNvPr>
          <p:cNvGrpSpPr/>
          <p:nvPr/>
        </p:nvGrpSpPr>
        <p:grpSpPr>
          <a:xfrm>
            <a:off x="2219347" y="2141020"/>
            <a:ext cx="7007446" cy="2482958"/>
            <a:chOff x="2959129" y="2904472"/>
            <a:chExt cx="9343262" cy="3310610"/>
          </a:xfrm>
        </p:grpSpPr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193968CF-A964-4E44-AC28-02427D111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23202" y="4700134"/>
              <a:ext cx="745149" cy="1291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EB15D387-8927-4140-B707-1F75608FF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5000"/>
            </a:blip>
            <a:srcRect/>
            <a:stretch>
              <a:fillRect/>
            </a:stretch>
          </p:blipFill>
          <p:spPr bwMode="auto">
            <a:xfrm>
              <a:off x="7110815" y="3486937"/>
              <a:ext cx="1378917" cy="207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 descr="\\cern.ch\dfs\Users\j\jemery\Documents\ADMIN\ICapplication\MonitorOnQuad.JPG">
              <a:extLst>
                <a:ext uri="{FF2B5EF4-FFF2-40B4-BE49-F238E27FC236}">
                  <a16:creationId xmlns:a16="http://schemas.microsoft.com/office/drawing/2014/main" id="{EA16A6C3-56F9-47F8-B9F5-44A07770C5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14524" y="4125916"/>
              <a:ext cx="1305711" cy="1502514"/>
            </a:xfrm>
            <a:prstGeom prst="rect">
              <a:avLst/>
            </a:prstGeom>
            <a:noFill/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F1CE720-6112-40E6-B250-05F577E6A5FC}"/>
                </a:ext>
              </a:extLst>
            </p:cNvPr>
            <p:cNvSpPr txBox="1"/>
            <p:nvPr/>
          </p:nvSpPr>
          <p:spPr>
            <a:xfrm>
              <a:off x="2959129" y="3835993"/>
              <a:ext cx="1828144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BLM IC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32EB80C-841B-4F46-AB5D-D02A5FFFF838}"/>
                </a:ext>
              </a:extLst>
            </p:cNvPr>
            <p:cNvSpPr txBox="1"/>
            <p:nvPr/>
          </p:nvSpPr>
          <p:spPr>
            <a:xfrm>
              <a:off x="4765484" y="4366446"/>
              <a:ext cx="178771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Acquisition Modules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7860C6-AA07-4A11-B3B0-B7433681F350}"/>
                </a:ext>
              </a:extLst>
            </p:cNvPr>
            <p:cNvSpPr txBox="1"/>
            <p:nvPr/>
          </p:nvSpPr>
          <p:spPr>
            <a:xfrm>
              <a:off x="7001850" y="3134495"/>
              <a:ext cx="185738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Processing, Analysis &amp; Decision Modules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226C64-0497-4EE5-9803-7AAC43A39C05}"/>
                </a:ext>
              </a:extLst>
            </p:cNvPr>
            <p:cNvSpPr txBox="1"/>
            <p:nvPr/>
          </p:nvSpPr>
          <p:spPr>
            <a:xfrm>
              <a:off x="8856883" y="4500570"/>
              <a:ext cx="1836400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Combiner and Survey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DE134D2-AF54-4DAC-9425-7BB972E84D7E}"/>
                </a:ext>
              </a:extLst>
            </p:cNvPr>
            <p:cNvCxnSpPr>
              <a:endCxn id="8" idx="1"/>
            </p:cNvCxnSpPr>
            <p:nvPr/>
          </p:nvCxnSpPr>
          <p:spPr>
            <a:xfrm>
              <a:off x="8551698" y="4991883"/>
              <a:ext cx="571504" cy="35419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16" name="Picture 11">
              <a:extLst>
                <a:ext uri="{FF2B5EF4-FFF2-40B4-BE49-F238E27FC236}">
                  <a16:creationId xmlns:a16="http://schemas.microsoft.com/office/drawing/2014/main" id="{8862AA00-65E5-4395-9900-B4B69A8CBA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>
              <a:off x="4787274" y="4543578"/>
              <a:ext cx="2033011" cy="1005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92E7A5B-C85B-439F-8C58-0C5986639B95}"/>
                </a:ext>
              </a:extLst>
            </p:cNvPr>
            <p:cNvCxnSpPr/>
            <p:nvPr/>
          </p:nvCxnSpPr>
          <p:spPr>
            <a:xfrm flipV="1">
              <a:off x="6787537" y="5067609"/>
              <a:ext cx="381000" cy="44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543C477-46D6-471F-AD60-59E992E5AA1D}"/>
                </a:ext>
              </a:extLst>
            </p:cNvPr>
            <p:cNvCxnSpPr/>
            <p:nvPr/>
          </p:nvCxnSpPr>
          <p:spPr>
            <a:xfrm flipV="1">
              <a:off x="4482473" y="5072073"/>
              <a:ext cx="30480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D020B56-138A-4B76-9BC6-62D5D7755C67}"/>
                </a:ext>
              </a:extLst>
            </p:cNvPr>
            <p:cNvSpPr/>
            <p:nvPr/>
          </p:nvSpPr>
          <p:spPr>
            <a:xfrm>
              <a:off x="3345066" y="5777701"/>
              <a:ext cx="1522212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25" dirty="0"/>
                <a:t>around the LHC ring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5B6962A-2B55-4070-A066-21177C391078}"/>
                </a:ext>
              </a:extLst>
            </p:cNvPr>
            <p:cNvCxnSpPr/>
            <p:nvPr/>
          </p:nvCxnSpPr>
          <p:spPr>
            <a:xfrm flipV="1">
              <a:off x="8573487" y="3714752"/>
              <a:ext cx="571504" cy="50007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D9CE22B-7BC1-4556-9BE4-FDE3385E6709}"/>
                </a:ext>
              </a:extLst>
            </p:cNvPr>
            <p:cNvSpPr txBox="1"/>
            <p:nvPr/>
          </p:nvSpPr>
          <p:spPr>
            <a:xfrm>
              <a:off x="8776036" y="2904472"/>
              <a:ext cx="133198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Front-end CPU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079E07-2435-4605-80BD-ECC63EF74025}"/>
                </a:ext>
              </a:extLst>
            </p:cNvPr>
            <p:cNvSpPr txBox="1"/>
            <p:nvPr/>
          </p:nvSpPr>
          <p:spPr>
            <a:xfrm>
              <a:off x="10664221" y="4714884"/>
              <a:ext cx="126685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Beam Interlock Interfaces </a:t>
              </a:r>
            </a:p>
          </p:txBody>
        </p:sp>
        <p:pic>
          <p:nvPicPr>
            <p:cNvPr id="23" name="Picture 10">
              <a:extLst>
                <a:ext uri="{FF2B5EF4-FFF2-40B4-BE49-F238E27FC236}">
                  <a16:creationId xmlns:a16="http://schemas.microsoft.com/office/drawing/2014/main" id="{3FF6AF9B-042B-4C15-9AF0-1CD73C3379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38511" y="5320501"/>
              <a:ext cx="93537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ADFAE7F-B6BC-4D65-90C7-A21284F28678}"/>
                </a:ext>
              </a:extLst>
            </p:cNvPr>
            <p:cNvCxnSpPr/>
            <p:nvPr/>
          </p:nvCxnSpPr>
          <p:spPr>
            <a:xfrm>
              <a:off x="10028086" y="5424977"/>
              <a:ext cx="523876" cy="42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BAB196E-828F-43F4-9892-D205A528B245}"/>
                </a:ext>
              </a:extLst>
            </p:cNvPr>
            <p:cNvCxnSpPr/>
            <p:nvPr/>
          </p:nvCxnSpPr>
          <p:spPr>
            <a:xfrm>
              <a:off x="9980458" y="3710465"/>
              <a:ext cx="571504" cy="42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26" name="Picture 1">
              <a:extLst>
                <a:ext uri="{FF2B5EF4-FFF2-40B4-BE49-F238E27FC236}">
                  <a16:creationId xmlns:a16="http://schemas.microsoft.com/office/drawing/2014/main" id="{742D6119-E19E-4A32-A66F-F319A72770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073553" y="3125742"/>
              <a:ext cx="745056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2DB6FB-7F71-4DC7-9699-1A667B2ACA06}"/>
                </a:ext>
              </a:extLst>
            </p:cNvPr>
            <p:cNvSpPr txBox="1"/>
            <p:nvPr/>
          </p:nvSpPr>
          <p:spPr>
            <a:xfrm>
              <a:off x="3985878" y="5566562"/>
              <a:ext cx="78581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x4000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12F5BFE-D5A5-4EEE-8A89-5E62989CBD42}"/>
                </a:ext>
              </a:extLst>
            </p:cNvPr>
            <p:cNvSpPr txBox="1"/>
            <p:nvPr/>
          </p:nvSpPr>
          <p:spPr>
            <a:xfrm>
              <a:off x="6139645" y="5501943"/>
              <a:ext cx="78581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x800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299D803-2407-4AF3-B0C1-0F81157201F3}"/>
                </a:ext>
              </a:extLst>
            </p:cNvPr>
            <p:cNvSpPr txBox="1"/>
            <p:nvPr/>
          </p:nvSpPr>
          <p:spPr>
            <a:xfrm>
              <a:off x="8001983" y="5286388"/>
              <a:ext cx="78581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x400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8638D27-3054-43B6-A2F3-88638C31339E}"/>
                </a:ext>
              </a:extLst>
            </p:cNvPr>
            <p:cNvSpPr txBox="1"/>
            <p:nvPr/>
          </p:nvSpPr>
          <p:spPr>
            <a:xfrm>
              <a:off x="9837581" y="4010386"/>
              <a:ext cx="58854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x27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DDF79D7-D785-4ACF-BBE3-612F65A59496}"/>
                </a:ext>
              </a:extLst>
            </p:cNvPr>
            <p:cNvSpPr txBox="1"/>
            <p:nvPr/>
          </p:nvSpPr>
          <p:spPr>
            <a:xfrm>
              <a:off x="9837583" y="5582023"/>
              <a:ext cx="50006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x27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10074AB-6027-4E07-904B-FAE1419BF32A}"/>
                </a:ext>
              </a:extLst>
            </p:cNvPr>
            <p:cNvSpPr txBox="1"/>
            <p:nvPr/>
          </p:nvSpPr>
          <p:spPr>
            <a:xfrm>
              <a:off x="11538164" y="5643390"/>
              <a:ext cx="57150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x16</a:t>
              </a:r>
              <a:endParaRPr lang="en-GB" sz="1200" b="1" dirty="0"/>
            </a:p>
          </p:txBody>
        </p:sp>
        <p:sp>
          <p:nvSpPr>
            <p:cNvPr id="33" name="Left-Right Arrow Callout 32">
              <a:extLst>
                <a:ext uri="{FF2B5EF4-FFF2-40B4-BE49-F238E27FC236}">
                  <a16:creationId xmlns:a16="http://schemas.microsoft.com/office/drawing/2014/main" id="{9C76F50D-AE0A-4358-8728-346E4BB59182}"/>
                </a:ext>
              </a:extLst>
            </p:cNvPr>
            <p:cNvSpPr/>
            <p:nvPr/>
          </p:nvSpPr>
          <p:spPr>
            <a:xfrm>
              <a:off x="3358513" y="6000768"/>
              <a:ext cx="3429024" cy="214314"/>
            </a:xfrm>
            <a:prstGeom prst="leftRightArrowCallout">
              <a:avLst>
                <a:gd name="adj1" fmla="val 25000"/>
                <a:gd name="adj2" fmla="val 25000"/>
                <a:gd name="adj3" fmla="val 25000"/>
                <a:gd name="adj4" fmla="val 30790"/>
              </a:avLst>
            </a:prstGeom>
            <a:noFill/>
            <a:ln w="12700" cap="sq"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50" b="1" dirty="0">
                  <a:solidFill>
                    <a:schemeClr val="accent1"/>
                  </a:solidFill>
                </a:rPr>
                <a:t>Tunnel</a:t>
              </a:r>
              <a:r>
                <a:rPr lang="en-GB" sz="1350" dirty="0"/>
                <a:t> </a:t>
              </a:r>
            </a:p>
          </p:txBody>
        </p:sp>
        <p:sp>
          <p:nvSpPr>
            <p:cNvPr id="34" name="Left-Right Arrow Callout 33">
              <a:extLst>
                <a:ext uri="{FF2B5EF4-FFF2-40B4-BE49-F238E27FC236}">
                  <a16:creationId xmlns:a16="http://schemas.microsoft.com/office/drawing/2014/main" id="{6817E7E3-D768-4BB3-A8F4-4E830BBFECF3}"/>
                </a:ext>
              </a:extLst>
            </p:cNvPr>
            <p:cNvSpPr/>
            <p:nvPr/>
          </p:nvSpPr>
          <p:spPr>
            <a:xfrm>
              <a:off x="7073289" y="6000768"/>
              <a:ext cx="4857784" cy="214314"/>
            </a:xfrm>
            <a:prstGeom prst="leftRightArrowCallout">
              <a:avLst>
                <a:gd name="adj1" fmla="val 25000"/>
                <a:gd name="adj2" fmla="val 25000"/>
                <a:gd name="adj3" fmla="val 25000"/>
                <a:gd name="adj4" fmla="val 30790"/>
              </a:avLst>
            </a:prstGeom>
            <a:noFill/>
            <a:ln w="12700" cap="sq"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50" b="1" dirty="0">
                  <a:solidFill>
                    <a:schemeClr val="accent1"/>
                  </a:solidFill>
                </a:rPr>
                <a:t>Surface</a:t>
              </a:r>
              <a:endParaRPr lang="en-GB" sz="1350" dirty="0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92C9C21-4F48-4681-A8F0-151274AE54BB}"/>
                </a:ext>
              </a:extLst>
            </p:cNvPr>
            <p:cNvCxnSpPr/>
            <p:nvPr/>
          </p:nvCxnSpPr>
          <p:spPr>
            <a:xfrm rot="10800000">
              <a:off x="6573223" y="3786190"/>
              <a:ext cx="571504" cy="35719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67271212-E296-43D8-8504-81677A5F7CF4}"/>
                </a:ext>
              </a:extLst>
            </p:cNvPr>
            <p:cNvSpPr/>
            <p:nvPr/>
          </p:nvSpPr>
          <p:spPr>
            <a:xfrm>
              <a:off x="7001851" y="3071810"/>
              <a:ext cx="1785950" cy="2857520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A417BB51-CCD1-40E6-9CAF-BF6E0076A6E7}"/>
                </a:ext>
              </a:extLst>
            </p:cNvPr>
            <p:cNvSpPr/>
            <p:nvPr/>
          </p:nvSpPr>
          <p:spPr>
            <a:xfrm>
              <a:off x="5073025" y="2928934"/>
              <a:ext cx="1785950" cy="1357322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E7165CFF-1041-4A5F-8615-B499F9D64759}"/>
                </a:ext>
              </a:extLst>
            </p:cNvPr>
            <p:cNvSpPr/>
            <p:nvPr/>
          </p:nvSpPr>
          <p:spPr>
            <a:xfrm>
              <a:off x="8930677" y="2928934"/>
              <a:ext cx="3143272" cy="1500198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BC875CCD-5A86-4C25-8CDE-100BEBA22BB8}"/>
                </a:ext>
              </a:extLst>
            </p:cNvPr>
            <p:cNvSpPr/>
            <p:nvPr/>
          </p:nvSpPr>
          <p:spPr>
            <a:xfrm>
              <a:off x="8930677" y="4500570"/>
              <a:ext cx="3143272" cy="1500198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18061D76-5483-4C8E-9B01-8586214D8693}"/>
                </a:ext>
              </a:extLst>
            </p:cNvPr>
            <p:cNvSpPr/>
            <p:nvPr/>
          </p:nvSpPr>
          <p:spPr>
            <a:xfrm>
              <a:off x="4653946" y="4357694"/>
              <a:ext cx="2205029" cy="1428760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41" name="Picture 1">
              <a:extLst>
                <a:ext uri="{FF2B5EF4-FFF2-40B4-BE49-F238E27FC236}">
                  <a16:creationId xmlns:a16="http://schemas.microsoft.com/office/drawing/2014/main" id="{7869741E-C4C3-4B69-A463-47350E64AA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536189" y="3143248"/>
              <a:ext cx="894158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3DEBCF4-1755-4C35-861B-17076371C0DD}"/>
                </a:ext>
              </a:extLst>
            </p:cNvPr>
            <p:cNvSpPr txBox="1"/>
            <p:nvPr/>
          </p:nvSpPr>
          <p:spPr>
            <a:xfrm>
              <a:off x="4970033" y="2928935"/>
              <a:ext cx="2041584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</a:rPr>
                <a:t>Settings and Thresholds</a:t>
              </a:r>
            </a:p>
          </p:txBody>
        </p:sp>
        <p:pic>
          <p:nvPicPr>
            <p:cNvPr id="43" name="Picture 2">
              <a:extLst>
                <a:ext uri="{FF2B5EF4-FFF2-40B4-BE49-F238E27FC236}">
                  <a16:creationId xmlns:a16="http://schemas.microsoft.com/office/drawing/2014/main" id="{CA898C1E-F24F-460E-A720-6E4682D430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40437" y="3192511"/>
              <a:ext cx="1219198" cy="1165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3383C05-77D2-4796-984A-45C69742E6AE}"/>
                </a:ext>
              </a:extLst>
            </p:cNvPr>
            <p:cNvSpPr txBox="1"/>
            <p:nvPr/>
          </p:nvSpPr>
          <p:spPr>
            <a:xfrm>
              <a:off x="10029972" y="2928935"/>
              <a:ext cx="2272419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</a:rPr>
                <a:t>Databases, fixed displays…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B33657EA-F194-627C-1625-7896DFDDD6D8}"/>
              </a:ext>
            </a:extLst>
          </p:cNvPr>
          <p:cNvSpPr txBox="1"/>
          <p:nvPr/>
        </p:nvSpPr>
        <p:spPr>
          <a:xfrm>
            <a:off x="2940346" y="4864561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Courtesy: C. Zamantzas</a:t>
            </a:r>
          </a:p>
        </p:txBody>
      </p:sp>
    </p:spTree>
    <p:extLst>
      <p:ext uri="{BB962C8B-B14F-4D97-AF65-F5344CB8AC3E}">
        <p14:creationId xmlns:p14="http://schemas.microsoft.com/office/powerpoint/2010/main" val="3128497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A1B1E-3797-4132-81A7-E319001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 descr="A metal tube on a table&#10;&#10;Description automatically generated">
            <a:extLst>
              <a:ext uri="{FF2B5EF4-FFF2-40B4-BE49-F238E27FC236}">
                <a16:creationId xmlns:a16="http://schemas.microsoft.com/office/drawing/2014/main" id="{D2554E7D-034B-29D6-7DC5-7CB25B53E2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78" t="32222" r="7778" b="27778"/>
          <a:stretch/>
        </p:blipFill>
        <p:spPr>
          <a:xfrm rot="5400000">
            <a:off x="-3533638" y="1820404"/>
            <a:ext cx="5040563" cy="1790727"/>
          </a:xfrm>
          <a:prstGeom prst="rect">
            <a:avLst/>
          </a:prstGeom>
        </p:spPr>
      </p:pic>
      <p:pic>
        <p:nvPicPr>
          <p:cNvPr id="8" name="Picture 7" descr="A close-up of a device&#10;&#10;Description automatically generated">
            <a:extLst>
              <a:ext uri="{FF2B5EF4-FFF2-40B4-BE49-F238E27FC236}">
                <a16:creationId xmlns:a16="http://schemas.microsoft.com/office/drawing/2014/main" id="{BB6670A0-90D8-A0CB-D29C-A2B0C31ECE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66" r="11111" b="35185"/>
          <a:stretch/>
        </p:blipFill>
        <p:spPr>
          <a:xfrm rot="10800000">
            <a:off x="0" y="3099943"/>
            <a:ext cx="8604448" cy="20435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CC85DC-76BC-BBED-7AC7-8A88BF7B1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167" y="905337"/>
            <a:ext cx="3096344" cy="2182235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B2DAC22-DB4F-385E-7EEB-5E10D908C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5858" y="866887"/>
            <a:ext cx="3419872" cy="3680222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Voltage 1500 V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1.1 bar Nitrogen Gas</a:t>
            </a:r>
          </a:p>
          <a:p>
            <a:pPr algn="l"/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61 Electrodes</a:t>
            </a:r>
            <a:endParaRPr lang="en-US" sz="2400" dirty="0">
              <a:solidFill>
                <a:srgbClr val="00B050"/>
              </a:solidFill>
            </a:endParaRPr>
          </a:p>
          <a:p>
            <a:pPr algn="l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Particle </a:t>
            </a:r>
            <a:r>
              <a:rPr lang="en-US" sz="2400" dirty="0" err="1">
                <a:solidFill>
                  <a:schemeClr val="accent4">
                    <a:lumMod val="75000"/>
                  </a:schemeClr>
                </a:solidFill>
              </a:rPr>
              <a:t>Ionising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 Gas</a:t>
            </a:r>
          </a:p>
          <a:p>
            <a:pPr algn="l"/>
            <a:r>
              <a:rPr lang="en-US" sz="2400" dirty="0">
                <a:solidFill>
                  <a:srgbClr val="002060"/>
                </a:solidFill>
              </a:rPr>
              <a:t>Measure Current</a:t>
            </a:r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87CD2C6-3099-0EB3-44D1-B0654B348F9F}"/>
              </a:ext>
            </a:extLst>
          </p:cNvPr>
          <p:cNvSpPr/>
          <p:nvPr/>
        </p:nvSpPr>
        <p:spPr>
          <a:xfrm>
            <a:off x="6044028" y="3147814"/>
            <a:ext cx="1408292" cy="576064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3257DC4-34FB-B76A-E39D-96F097A7B6B6}"/>
              </a:ext>
            </a:extLst>
          </p:cNvPr>
          <p:cNvSpPr/>
          <p:nvPr/>
        </p:nvSpPr>
        <p:spPr>
          <a:xfrm>
            <a:off x="5856949" y="4371950"/>
            <a:ext cx="1408292" cy="576064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FAC1B8-0FC2-5E31-592B-D779D9ED4200}"/>
              </a:ext>
            </a:extLst>
          </p:cNvPr>
          <p:cNvSpPr/>
          <p:nvPr/>
        </p:nvSpPr>
        <p:spPr>
          <a:xfrm>
            <a:off x="0" y="3291830"/>
            <a:ext cx="5926035" cy="1475433"/>
          </a:xfrm>
          <a:prstGeom prst="rect">
            <a:avLst/>
          </a:prstGeom>
          <a:solidFill>
            <a:srgbClr val="009900">
              <a:alpha val="21176"/>
            </a:srgbClr>
          </a:solidFill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C60973-7212-5DD2-3478-C38A2E55DF36}"/>
              </a:ext>
            </a:extLst>
          </p:cNvPr>
          <p:cNvCxnSpPr>
            <a:cxnSpLocks/>
          </p:cNvCxnSpPr>
          <p:nvPr/>
        </p:nvCxnSpPr>
        <p:spPr>
          <a:xfrm flipH="1" flipV="1">
            <a:off x="467544" y="3478686"/>
            <a:ext cx="4464496" cy="89326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82B0C2C5-9F06-EBF2-1ABC-19516D7594A2}"/>
              </a:ext>
            </a:extLst>
          </p:cNvPr>
          <p:cNvSpPr/>
          <p:nvPr/>
        </p:nvSpPr>
        <p:spPr>
          <a:xfrm>
            <a:off x="251520" y="3435846"/>
            <a:ext cx="4536504" cy="1080120"/>
          </a:xfrm>
          <a:prstGeom prst="rect">
            <a:avLst/>
          </a:prstGeom>
          <a:solidFill>
            <a:srgbClr val="7F7F7F">
              <a:alpha val="23137"/>
            </a:srgb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0F9E67-FE2E-758B-4C62-9BD118EB4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38" y="146136"/>
            <a:ext cx="7920000" cy="540000"/>
          </a:xfrm>
        </p:spPr>
        <p:txBody>
          <a:bodyPr/>
          <a:lstStyle/>
          <a:p>
            <a:r>
              <a:rPr lang="en-GB" dirty="0"/>
              <a:t>Work Principle of the BLM IC</a:t>
            </a:r>
          </a:p>
        </p:txBody>
      </p:sp>
    </p:spTree>
    <p:extLst>
      <p:ext uri="{BB962C8B-B14F-4D97-AF65-F5344CB8AC3E}">
        <p14:creationId xmlns:p14="http://schemas.microsoft.com/office/powerpoint/2010/main" val="185094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42897" y="135662"/>
            <a:ext cx="8579256" cy="540000"/>
          </a:xfrm>
        </p:spPr>
        <p:txBody>
          <a:bodyPr/>
          <a:lstStyle/>
          <a:p>
            <a:r>
              <a:rPr lang="en-GB" dirty="0"/>
              <a:t>BLM IC Parts Assembly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95536" y="835129"/>
            <a:ext cx="4466896" cy="372653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/>
              <a:t>Make the stack of electrodes and spacers</a:t>
            </a:r>
          </a:p>
          <a:p>
            <a:pPr algn="l"/>
            <a:r>
              <a:rPr lang="en-GB" dirty="0"/>
              <a:t>Insert the stack, including the end-plate, into the vacuum housing.</a:t>
            </a:r>
          </a:p>
          <a:p>
            <a:pPr algn="l"/>
            <a:r>
              <a:rPr lang="en-GB" dirty="0"/>
              <a:t>Total 330 parts in each BLM IC.</a:t>
            </a:r>
          </a:p>
          <a:p>
            <a:pPr algn="l"/>
            <a:r>
              <a:rPr lang="en-GB" dirty="0"/>
              <a:t>Two leak-tight welds are made on either end of the tube.</a:t>
            </a:r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6A5DCE3-235F-0634-DF0E-8583F7595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872480" cy="8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 descr="A metal tube with a heater on a table&#10;&#10;Description automatically generated with medium confidence">
            <a:extLst>
              <a:ext uri="{FF2B5EF4-FFF2-40B4-BE49-F238E27FC236}">
                <a16:creationId xmlns:a16="http://schemas.microsoft.com/office/drawing/2014/main" id="{59B7CD01-F86A-BDBE-5130-16F9064CD1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07" t="22771" r="10563" b="23158"/>
          <a:stretch/>
        </p:blipFill>
        <p:spPr>
          <a:xfrm rot="5400000">
            <a:off x="4056477" y="1837188"/>
            <a:ext cx="3492965" cy="1656184"/>
          </a:xfrm>
          <a:prstGeom prst="rect">
            <a:avLst/>
          </a:prstGeom>
        </p:spPr>
      </p:pic>
      <p:pic>
        <p:nvPicPr>
          <p:cNvPr id="14" name="Picture 13" descr="A large metal cylinder with pipes&#10;&#10;Description automatically generated">
            <a:extLst>
              <a:ext uri="{FF2B5EF4-FFF2-40B4-BE49-F238E27FC236}">
                <a16:creationId xmlns:a16="http://schemas.microsoft.com/office/drawing/2014/main" id="{EEE27B9D-E692-CC71-4432-2FBCF4A4CEB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279" t="14808" r="1175" b="13323"/>
          <a:stretch/>
        </p:blipFill>
        <p:spPr>
          <a:xfrm rot="5400000">
            <a:off x="6148959" y="1563818"/>
            <a:ext cx="3312369" cy="212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04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4927" y="857247"/>
            <a:ext cx="4248471" cy="368022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/>
              <a:t>Pump the BPM IC</a:t>
            </a:r>
          </a:p>
          <a:p>
            <a:pPr algn="l"/>
            <a:r>
              <a:rPr lang="en-GB" dirty="0"/>
              <a:t>Leak Check</a:t>
            </a:r>
          </a:p>
          <a:p>
            <a:pPr algn="l"/>
            <a:r>
              <a:rPr lang="en-GB" dirty="0"/>
              <a:t>Bakeout to 220 °C</a:t>
            </a:r>
          </a:p>
          <a:p>
            <a:pPr algn="l"/>
            <a:r>
              <a:rPr lang="en-GB" dirty="0"/>
              <a:t>Residual Gas Analysis</a:t>
            </a:r>
          </a:p>
          <a:p>
            <a:pPr algn="l"/>
            <a:r>
              <a:rPr lang="en-GB" dirty="0"/>
              <a:t>Refill with Nitrogen to 1,100mbar absolute (100 mbar overpressure)</a:t>
            </a:r>
          </a:p>
          <a:p>
            <a:pPr algn="l"/>
            <a:r>
              <a:rPr lang="en-GB" dirty="0"/>
              <a:t>“Pinch-off”</a:t>
            </a:r>
          </a:p>
          <a:p>
            <a:pPr algn="l"/>
            <a:r>
              <a:rPr lang="en-GB" dirty="0"/>
              <a:t>Electrical Checks</a:t>
            </a:r>
          </a:p>
          <a:p>
            <a:pPr algn="l"/>
            <a:endParaRPr lang="en-GB" dirty="0"/>
          </a:p>
          <a:p>
            <a:pPr marL="0" indent="0" algn="l">
              <a:buNone/>
            </a:pP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Complex expert procedure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lvl="1" indent="0" algn="l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83568" y="114456"/>
            <a:ext cx="8363232" cy="5400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Finalise BLM IC on Vacuum Test Stand</a:t>
            </a:r>
          </a:p>
        </p:txBody>
      </p:sp>
      <p:pic>
        <p:nvPicPr>
          <p:cNvPr id="10" name="Picture 9" descr="A machine with silver foil and wires&#10;&#10;Description automatically generated with medium confidence">
            <a:extLst>
              <a:ext uri="{FF2B5EF4-FFF2-40B4-BE49-F238E27FC236}">
                <a16:creationId xmlns:a16="http://schemas.microsoft.com/office/drawing/2014/main" id="{FB230991-3F62-1017-BE17-8443206D6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7928" y="678951"/>
            <a:ext cx="4393313" cy="4063380"/>
          </a:xfrm>
          <a:prstGeom prst="rect">
            <a:avLst/>
          </a:prstGeom>
        </p:spPr>
      </p:pic>
      <p:pic>
        <p:nvPicPr>
          <p:cNvPr id="11" name="Picture 10" descr="A machine with silver pipes and silver foil&#10;&#10;Description automatically generated with medium confidence">
            <a:extLst>
              <a:ext uri="{FF2B5EF4-FFF2-40B4-BE49-F238E27FC236}">
                <a16:creationId xmlns:a16="http://schemas.microsoft.com/office/drawing/2014/main" id="{6FA1E3DB-5636-A3D5-5CA3-EAD0638CD8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552" b="24170"/>
          <a:stretch/>
        </p:blipFill>
        <p:spPr>
          <a:xfrm>
            <a:off x="7345422" y="708305"/>
            <a:ext cx="1728191" cy="1435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3C4225-41A5-D5A2-C809-A7C86913DB4E}"/>
              </a:ext>
            </a:extLst>
          </p:cNvPr>
          <p:cNvCxnSpPr>
            <a:cxnSpLocks/>
          </p:cNvCxnSpPr>
          <p:nvPr/>
        </p:nvCxnSpPr>
        <p:spPr>
          <a:xfrm flipH="1">
            <a:off x="6697350" y="1257574"/>
            <a:ext cx="1296144" cy="676652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48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77888" y="918272"/>
            <a:ext cx="5318248" cy="368022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Add all electrical components to the BLM IC.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Install the yellow sleeve onto the BLM IC.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94439" y="94842"/>
            <a:ext cx="8472205" cy="5400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Add the electronic components and yellow sleeve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1A6F36-D383-6DC9-7EDD-280FD287D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404" y="613296"/>
            <a:ext cx="3048596" cy="423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52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IC History at CERN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8280480" cy="368022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More than 4,000 BLM ICs are operating at CERN.</a:t>
            </a:r>
          </a:p>
          <a:p>
            <a:pPr algn="l"/>
            <a:r>
              <a:rPr lang="en-GB" dirty="0"/>
              <a:t>About 93% are installed in the LHC.</a:t>
            </a:r>
          </a:p>
          <a:p>
            <a:pPr algn="l"/>
            <a:r>
              <a:rPr lang="en-GB" dirty="0"/>
              <a:t>They were previously produced in collaboration with external institutes.</a:t>
            </a:r>
          </a:p>
          <a:p>
            <a:pPr algn="l"/>
            <a:r>
              <a:rPr lang="en-GB" dirty="0"/>
              <a:t>The end of long-term collaboration with these institutes made re-engineering of the BLM IC necessary.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Gerhard Schneider CERN SY-BI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7034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HiLumi">
    <a:dk1>
      <a:sysClr val="windowText" lastClr="000000"/>
    </a:dk1>
    <a:lt1>
      <a:sysClr val="window" lastClr="FFFFFF"/>
    </a:lt1>
    <a:dk2>
      <a:srgbClr val="005F8C"/>
    </a:dk2>
    <a:lt2>
      <a:srgbClr val="0093BE"/>
    </a:lt2>
    <a:accent1>
      <a:srgbClr val="64BCD9"/>
    </a:accent1>
    <a:accent2>
      <a:srgbClr val="700A00"/>
    </a:accent2>
    <a:accent3>
      <a:srgbClr val="CA1100"/>
    </a:accent3>
    <a:accent4>
      <a:srgbClr val="E65346"/>
    </a:accent4>
    <a:accent5>
      <a:srgbClr val="5A5A5A"/>
    </a:accent5>
    <a:accent6>
      <a:srgbClr val="FB963C"/>
    </a:accent6>
    <a:hlink>
      <a:srgbClr val="0093BE"/>
    </a:hlink>
    <a:folHlink>
      <a:srgbClr val="6E6E6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10346</TotalTime>
  <Words>1498</Words>
  <Application>Microsoft Office PowerPoint</Application>
  <PresentationFormat>On-screen Show (16:9)</PresentationFormat>
  <Paragraphs>283</Paragraphs>
  <Slides>28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Wingdings</vt:lpstr>
      <vt:lpstr>Thème Office</vt:lpstr>
      <vt:lpstr>Visio.Drawing.15</vt:lpstr>
      <vt:lpstr>Status of Beam Loss Monitor Ionisation Chamber  (BLM IC) Production</vt:lpstr>
      <vt:lpstr>Contents</vt:lpstr>
      <vt:lpstr>Beam Loss Duration and Protection Systems</vt:lpstr>
      <vt:lpstr>LHC BLM System Overview</vt:lpstr>
      <vt:lpstr>Work Principle of the BLM IC</vt:lpstr>
      <vt:lpstr>BLM IC Parts Assembly</vt:lpstr>
      <vt:lpstr>Finalise BLM IC on Vacuum Test Stand</vt:lpstr>
      <vt:lpstr>Add the electronic components and yellow sleeve</vt:lpstr>
      <vt:lpstr>BLM IC History at CERN</vt:lpstr>
      <vt:lpstr>Production Objectives</vt:lpstr>
      <vt:lpstr>Status of the Production: Procurement of parts</vt:lpstr>
      <vt:lpstr>Status of the Production: Ceramic Insulator</vt:lpstr>
      <vt:lpstr>Status of the Production: Endplate (1/2)</vt:lpstr>
      <vt:lpstr>Status of Production: Endplate (2/2)</vt:lpstr>
      <vt:lpstr>Status of all other Parts production: All ordered</vt:lpstr>
      <vt:lpstr>Status of Production: Vacuum Test Stand</vt:lpstr>
      <vt:lpstr>Status of the Production Sites – “Stacking” of BLM ICs in 37/R-17 </vt:lpstr>
      <vt:lpstr>Status of the Production Sites – Vacuum Test Stand Building 283 </vt:lpstr>
      <vt:lpstr>Status and Strategy of the Quality Assurance  </vt:lpstr>
      <vt:lpstr>Outlook</vt:lpstr>
      <vt:lpstr>The core team </vt:lpstr>
      <vt:lpstr>Summary </vt:lpstr>
      <vt:lpstr>Questions </vt:lpstr>
      <vt:lpstr>Reserve Slides </vt:lpstr>
      <vt:lpstr>BLM IC Parts Overview</vt:lpstr>
      <vt:lpstr> Test Stand Synoptic </vt:lpstr>
      <vt:lpstr>Documentation scheme</vt:lpstr>
      <vt:lpstr>Status of the Project – Produce New BLM ICs with the New Procedures 23 and 24 in HiRadMat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Gerhard Schneider</cp:lastModifiedBy>
  <cp:revision>85</cp:revision>
  <dcterms:created xsi:type="dcterms:W3CDTF">2016-02-12T09:02:01Z</dcterms:created>
  <dcterms:modified xsi:type="dcterms:W3CDTF">2025-10-01T08:32:11Z</dcterms:modified>
</cp:coreProperties>
</file>