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263" r:id="rId2"/>
    <p:sldId id="262" r:id="rId3"/>
    <p:sldId id="269" r:id="rId4"/>
    <p:sldId id="257" r:id="rId5"/>
    <p:sldId id="331" r:id="rId6"/>
    <p:sldId id="284" r:id="rId7"/>
    <p:sldId id="285" r:id="rId8"/>
    <p:sldId id="267" r:id="rId9"/>
    <p:sldId id="270" r:id="rId10"/>
    <p:sldId id="332" r:id="rId11"/>
    <p:sldId id="333" r:id="rId12"/>
    <p:sldId id="334" r:id="rId13"/>
    <p:sldId id="345" r:id="rId14"/>
    <p:sldId id="271" r:id="rId15"/>
    <p:sldId id="279" r:id="rId16"/>
    <p:sldId id="280" r:id="rId17"/>
    <p:sldId id="346" r:id="rId18"/>
    <p:sldId id="282" r:id="rId19"/>
    <p:sldId id="283" r:id="rId20"/>
    <p:sldId id="266" r:id="rId21"/>
    <p:sldId id="275" r:id="rId22"/>
    <p:sldId id="276" r:id="rId23"/>
    <p:sldId id="278" r:id="rId24"/>
    <p:sldId id="277" r:id="rId25"/>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5A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varScale="1">
        <p:scale>
          <a:sx n="111" d="100"/>
          <a:sy n="111" d="100"/>
        </p:scale>
        <p:origin x="77" y="221"/>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30/09/2025</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30/09/2025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I am Irene Degl’Innocenti and today I am presenting in behalf of my team the overview and status of the beam position monitor acquisition chain for </a:t>
            </a:r>
            <a:r>
              <a:rPr lang="en-US" dirty="0" err="1"/>
              <a:t>Hilumi</a:t>
            </a:r>
            <a:r>
              <a:rPr lang="en-US" dirty="0"/>
              <a:t>.</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4130069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data is handled by the FPGA in the SoC</a:t>
            </a:r>
          </a:p>
          <a:p>
            <a:r>
              <a:rPr lang="en-US" dirty="0"/>
              <a:t>It is first synchronized with the beam timing to the sample</a:t>
            </a:r>
          </a:p>
          <a:p>
            <a:r>
              <a:rPr lang="en-US" dirty="0"/>
              <a:t>We then compute the Bunch electrode port integral power and we use the 8 powers to compute the amplitude with two-beam cross talk </a:t>
            </a:r>
            <a:r>
              <a:rPr lang="en-US" dirty="0" err="1"/>
              <a:t>coreection</a:t>
            </a:r>
            <a:r>
              <a:rPr lang="en-US" dirty="0"/>
              <a:t> applying a power compensation algorithm.</a:t>
            </a:r>
          </a:p>
          <a:p>
            <a:r>
              <a:rPr lang="en-US" dirty="0"/>
              <a:t>We than average and or </a:t>
            </a:r>
            <a:r>
              <a:rPr lang="en-US" dirty="0" err="1"/>
              <a:t>aghgregate</a:t>
            </a:r>
            <a:r>
              <a:rPr lang="en-US" dirty="0"/>
              <a:t> the data depending on the data acquisition mode.</a:t>
            </a:r>
          </a:p>
          <a:p>
            <a:r>
              <a:rPr lang="en-US" dirty="0"/>
              <a:t>Finally the FESA class, our SW running in the SoC processing system, computes the bunch position out of the electrode amplitudes, and performs logging and storage.</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2353940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Regarding calibration, we know that any unbalance in two opposite channels creates an erroneously measured beam displacement. </a:t>
            </a:r>
          </a:p>
          <a:p>
            <a:r>
              <a:rPr lang="en-US" dirty="0"/>
              <a:t>So we are implementing 3 types of calibration,</a:t>
            </a:r>
          </a:p>
          <a:p>
            <a:r>
              <a:rPr lang="en-US" dirty="0"/>
              <a:t>An online calibration by cross-switching the channels,</a:t>
            </a:r>
          </a:p>
          <a:p>
            <a:r>
              <a:rPr lang="en-US" dirty="0"/>
              <a:t>And offline calibration by injecting calibration signals in the analog front-end and through the pick-up</a:t>
            </a:r>
          </a:p>
          <a:p>
            <a:r>
              <a:rPr lang="en-US" dirty="0"/>
              <a:t>This is implementing in the real-time processing unit of the SoC and by making use of the DACs </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2328592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Concerning the status of the system</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3935223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hardware production we have made a big advancement by closing the procurement for 70 </a:t>
            </a:r>
            <a:r>
              <a:rPr lang="en-US" dirty="0" err="1"/>
              <a:t>SoMs</a:t>
            </a:r>
            <a:r>
              <a:rPr lang="en-US" dirty="0"/>
              <a:t> from Knowledge Resources (KR). We have already </a:t>
            </a:r>
            <a:r>
              <a:rPr lang="en-US" dirty="0" err="1"/>
              <a:t>succesfully</a:t>
            </a:r>
            <a:r>
              <a:rPr lang="en-US" dirty="0"/>
              <a:t> qualified the pre-series by stress-testing them in a climate chamber for 10 days, and I’d like to thank the reliability working group and the QART lab for their support.</a:t>
            </a:r>
          </a:p>
          <a:p>
            <a:r>
              <a:rPr lang="en-US" dirty="0"/>
              <a:t>The selection of the SoM also speeded up the development of the AFE and system carriers for which prototyping is ongoing, you see here the modules for the AFE carrier </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432423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Regarding development and test</a:t>
            </a:r>
          </a:p>
          <a:p>
            <a:r>
              <a:rPr lang="en-US" dirty="0"/>
              <a:t>We had already performed several tests until now.</a:t>
            </a:r>
          </a:p>
          <a:p>
            <a:r>
              <a:rPr lang="en-US" dirty="0"/>
              <a:t>In a MD we gathered raw data for the validation of the two-beam cross talk algorithm.</a:t>
            </a:r>
          </a:p>
          <a:p>
            <a:r>
              <a:rPr lang="en-US" dirty="0"/>
              <a:t>We have evaluated the RFSoC performance with beam data and using 8 </a:t>
            </a:r>
            <a:r>
              <a:rPr lang="en-US" dirty="0" err="1"/>
              <a:t>adcs</a:t>
            </a:r>
            <a:r>
              <a:rPr lang="en-US" dirty="0"/>
              <a:t> at the maximum speed.</a:t>
            </a:r>
          </a:p>
          <a:p>
            <a:r>
              <a:rPr lang="en-US" dirty="0"/>
              <a:t>And we tested continuous acquisition in FESA with logging of data with synchronously with beam events.</a:t>
            </a:r>
          </a:p>
          <a:p>
            <a:r>
              <a:rPr lang="en-US" dirty="0"/>
              <a:t>Planned by end of 2025 we have beam data acquisition using the new SoM Based electronics</a:t>
            </a:r>
          </a:p>
          <a:p>
            <a:r>
              <a:rPr lang="en-US" dirty="0"/>
              <a:t>Integrating as well the newly available ATS SoC framework</a:t>
            </a:r>
          </a:p>
          <a:p>
            <a:r>
              <a:rPr lang="en-US" dirty="0"/>
              <a:t>To perform the online bunch electrode power computation.</a:t>
            </a:r>
          </a:p>
          <a:p>
            <a:r>
              <a:rPr lang="en-US" dirty="0"/>
              <a:t>Then by 2026 we want to make use of the remaining beam time to test the prototype of the analog front-end and system carrier and perform orbit and trajectory position measurement.</a:t>
            </a:r>
          </a:p>
          <a:p>
            <a:r>
              <a:rPr lang="en-US" dirty="0"/>
              <a:t>Then roughly in 2029 we plan the commissioning of the same electronics in AWAKE.</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201111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Concerning performances: Michal gave an excellent talk about this last year, and to </a:t>
            </a:r>
            <a:r>
              <a:rPr lang="en-US" dirty="0" err="1"/>
              <a:t>summarise</a:t>
            </a:r>
            <a:r>
              <a:rPr lang="en-US" dirty="0"/>
              <a:t>:</a:t>
            </a:r>
          </a:p>
          <a:p>
            <a:r>
              <a:rPr lang="en-US" dirty="0"/>
              <a:t>For stability this will depend on the final AFE front-end, but we expect similar performance to DOROS.</a:t>
            </a:r>
          </a:p>
          <a:p>
            <a:r>
              <a:rPr lang="en-US" dirty="0"/>
              <a:t>For precision and two-beam-cross talk correction, the offline data analyses make us confident that we’ll meet this requirements.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25523713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summarizing.</a:t>
            </a:r>
          </a:p>
          <a:p>
            <a:r>
              <a:rPr lang="en-US" dirty="0"/>
              <a:t>The HL-LHC BPM requires a new data acquisition system with high sampling rate and fast digital signal processing capabilities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3827696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first introduce you to the system, why we need a new acquisition chain, what are the technical challenges and how we tackle them</a:t>
            </a:r>
          </a:p>
          <a:p>
            <a:r>
              <a:rPr lang="en-US" dirty="0"/>
              <a:t>In the overview I’ll describe the architecture of the acquisition chain and in particular the signal processing and calibration functionalities</a:t>
            </a:r>
          </a:p>
          <a:p>
            <a:r>
              <a:rPr lang="en-US" dirty="0"/>
              <a:t>I’ll then present the status of the hardware production and of the development and testing of the system, with a brief comment on the expected performances</a:t>
            </a:r>
          </a:p>
          <a:p>
            <a:r>
              <a:rPr lang="en-US" dirty="0"/>
              <a:t>Finally, summary and outlook of our activities.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1542682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know, HL-LHC upgrade aims at producing 10 times more physics data than today, by producing smaller beams with more particles.</a:t>
            </a:r>
          </a:p>
          <a:p>
            <a:r>
              <a:rPr lang="en-GB" dirty="0"/>
              <a:t>To do so we need an extremely precise measurement of the beam trajectory, a factor ten improvement.</a:t>
            </a:r>
          </a:p>
          <a:p>
            <a:r>
              <a:rPr lang="en-GB" dirty="0"/>
              <a:t>This will be possible by installing new beam position monitors, and in particular 24 new </a:t>
            </a:r>
            <a:r>
              <a:rPr lang="en-GB" dirty="0" err="1"/>
              <a:t>bpms</a:t>
            </a:r>
            <a:r>
              <a:rPr lang="en-GB" dirty="0"/>
              <a:t> will be installed close to the interaction point 1 and 5 (here below we see the location of the 12 around CMS collision point). This talk is about the new electronics for these specific BPMs.</a:t>
            </a:r>
          </a:p>
        </p:txBody>
      </p:sp>
      <p:sp>
        <p:nvSpPr>
          <p:cNvPr id="4" name="Slide Number Placeholder 3"/>
          <p:cNvSpPr>
            <a:spLocks noGrp="1"/>
          </p:cNvSpPr>
          <p:nvPr>
            <p:ph type="sldNum" sz="quarter" idx="5"/>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345836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these BPMs need a new acquisition chain? These pickup will have a larger aperture, which means 50% less sensitivity</a:t>
            </a:r>
          </a:p>
          <a:p>
            <a:r>
              <a:rPr lang="en-US" dirty="0"/>
              <a:t>But reading the system specifications, you see here an extract, we require higher performance than today.</a:t>
            </a:r>
          </a:p>
          <a:p>
            <a:r>
              <a:rPr lang="en-US" dirty="0"/>
              <a:t>The most challenging ones:</a:t>
            </a:r>
          </a:p>
          <a:p>
            <a:r>
              <a:rPr lang="en-US" dirty="0"/>
              <a:t>Stability: 400 nm over 24h, which will be very hard to get and for sure it is not achievable with the current LCH BPM system given its thermal drifts</a:t>
            </a:r>
          </a:p>
          <a:p>
            <a:r>
              <a:rPr lang="en-US" dirty="0"/>
              <a:t>Then for precision (or resolution): we have the bunch by bunch and turn by turn resolution required to be below 15um, and the current system does not do better than 50um, while the other system we have in the LHC, DOROS is not producing bunch-by-bunch measurements. Another challenge is the 20um precision requirement in presence of two-beam cross talk, and this is particularly problematic for the location these BPMs will.</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1617696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BPM will measure two beams within the same pipe. We can design stripline BPMs optimized to minimize the signal from the other beam, as the HL-LHC BPM stripline we have designed and you see in picture. In the ideal world at each port you see only the signal from the upstream beam. </a:t>
            </a:r>
          </a:p>
          <a:p>
            <a:r>
              <a:rPr lang="en-US" dirty="0"/>
              <a:t>In the real world, there will always be some signal left from the counter rotating beam.</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143585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looking at the signal it is evident when this is a problem. This is a problem when the two beams pass almost at the same time, which is true close to the interaction point and our worst case is a bunch crossing time less than 4ns, as pictured here. </a:t>
            </a:r>
          </a:p>
          <a:p>
            <a:r>
              <a:rPr lang="en-US" dirty="0"/>
              <a:t>It is also worse when the intensity of the counter rotating beam is significantly higher, like a factor 10 as in the picture. And the necessary cabling and filtering also mix up the two sub signals.</a:t>
            </a:r>
          </a:p>
          <a:p>
            <a:r>
              <a:rPr lang="en-US" dirty="0"/>
              <a:t>By simulation we estimated an error in the order of the 100um, which is way higher than 20 um. </a:t>
            </a:r>
          </a:p>
          <a:p>
            <a:r>
              <a:rPr lang="en-US" dirty="0"/>
              <a:t>We need to compensate this error and so the acquisition chain must be capable of separately measure and compare these two sub-signals for all the 8 ports at the same time for each bunch, so every 25 ns.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1773837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are the key concepts for the system we have been developing:</a:t>
            </a:r>
          </a:p>
          <a:p>
            <a:r>
              <a:rPr lang="en-US" dirty="0"/>
              <a:t>Very long cables to get high performance electronics out of radiation</a:t>
            </a:r>
          </a:p>
          <a:p>
            <a:r>
              <a:rPr lang="en-US" dirty="0"/>
              <a:t>Nearly-direct digitization and advanced digital signal processing</a:t>
            </a:r>
            <a:r>
              <a:rPr lang="en-GB" dirty="0"/>
              <a:t>, so an </a:t>
            </a:r>
            <a:r>
              <a:rPr lang="en-GB" dirty="0" err="1"/>
              <a:t>analog</a:t>
            </a:r>
            <a:r>
              <a:rPr lang="en-GB" dirty="0"/>
              <a:t> front-end to filter and adjust gain levels, then 8 multi-</a:t>
            </a:r>
            <a:r>
              <a:rPr lang="en-GB" dirty="0" err="1"/>
              <a:t>gigasamples</a:t>
            </a:r>
            <a:r>
              <a:rPr lang="en-GB" dirty="0"/>
              <a:t> ADCs for 8 ports, and processing logic capable of processing 8 channels in real-time and mixing them to perform two-beam cross-talk correction.</a:t>
            </a:r>
          </a:p>
          <a:p>
            <a:r>
              <a:rPr lang="en-GB" dirty="0"/>
              <a:t>Then to ensure long-term stability the system needs embedded calibration functionalities.</a:t>
            </a:r>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972858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of all the architecture of the system</a:t>
            </a:r>
          </a:p>
          <a:p>
            <a:r>
              <a:rPr lang="en-US" dirty="0"/>
              <a:t>It is based on the Xilinx Zynq UltraScale+ RFSoC, a device where are integrated: high-performance RF components, 8 Analog to Digital converter and 8 Digital to Analog converters</a:t>
            </a:r>
          </a:p>
          <a:p>
            <a:r>
              <a:rPr lang="en-US" dirty="0"/>
              <a:t>A processing system with multi-cores CPUs, and FPGA programmable logic. We have evaluated this component and found it to be performance-wise and cost-wise comparable with discrete component solution with equivalent RF performance, but with the perks of simplified integration.</a:t>
            </a:r>
          </a:p>
          <a:p>
            <a:r>
              <a:rPr lang="en-US" dirty="0"/>
              <a:t>This platform is compatible with the development </a:t>
            </a:r>
            <a:r>
              <a:rPr lang="en-US" dirty="0" err="1"/>
              <a:t>fot</a:t>
            </a:r>
            <a:r>
              <a:rPr lang="en-US" dirty="0"/>
              <a:t> the ATS sector SoC Framework, so we will be able to integrate this SoC in the accelerator control system as a standard front-end computer</a:t>
            </a:r>
          </a:p>
          <a:p>
            <a:r>
              <a:rPr lang="en-US" dirty="0"/>
              <a:t>We will have then a modular HW platform in a pizza-box. We are buying commercial RFSoC System on Module PCBs, and move all the system specificities to CERN designed carriers.</a:t>
            </a:r>
          </a:p>
          <a:p>
            <a:r>
              <a:rPr lang="en-GB" dirty="0"/>
              <a:t>An </a:t>
            </a:r>
            <a:r>
              <a:rPr lang="en-GB" dirty="0" err="1"/>
              <a:t>analog</a:t>
            </a:r>
            <a:r>
              <a:rPr lang="en-GB" dirty="0"/>
              <a:t> front-end carrier with HL-LHC BPM specific </a:t>
            </a:r>
            <a:r>
              <a:rPr lang="en-GB" dirty="0" err="1"/>
              <a:t>analog</a:t>
            </a:r>
            <a:r>
              <a:rPr lang="en-GB" dirty="0"/>
              <a:t> signal processing</a:t>
            </a:r>
          </a:p>
          <a:p>
            <a:r>
              <a:rPr lang="en-GB" dirty="0"/>
              <a:t>And a system carrier with interface to the beam timing and all the dependencies of the ATS SoC Framework.</a:t>
            </a:r>
          </a:p>
        </p:txBody>
      </p:sp>
      <p:sp>
        <p:nvSpPr>
          <p:cNvPr id="4" name="Slide Number Placeholder 3"/>
          <p:cNvSpPr>
            <a:spLocks noGrp="1"/>
          </p:cNvSpPr>
          <p:nvPr>
            <p:ph type="sldNum" sz="quarter" idx="5"/>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2458060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Which signal processing steps we are implementing in the chain.</a:t>
            </a:r>
          </a:p>
          <a:p>
            <a:r>
              <a:rPr lang="en-US" dirty="0"/>
              <a:t>Looking at the signal produced by the BPM electrode, for each bunch we have a wideband pulse, including the one from the other beam, and keep in mind that we want to retrieve its amplitude, which depends on the bunch displacement.</a:t>
            </a:r>
          </a:p>
          <a:p>
            <a:r>
              <a:rPr lang="en-US" dirty="0"/>
              <a:t>The pulses are conditioned and stretched by cabling and filtering and gain adjustment</a:t>
            </a:r>
          </a:p>
          <a:p>
            <a:r>
              <a:rPr lang="en-US" dirty="0"/>
              <a:t>They are then digitized by the SoC, at 5 GSPs with 68 dB of Dynamic range and a free-running clock. 8 channels produce 490 Gbps of raw data!</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19750918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a:t>15th HL-LHC Collaboration Meeting - BPM acquisition chain - I. Degl'Innocenti</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15th HL-LHC Collaboration Meeting - BPM acquisition chain - I. Degl'Innocenti</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a:t>15th HL-LHC Collaboration Meeting - BPM acquisition chain - I. Degl'Innocenti</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a:t>15th HL-LHC Collaboration Meeting - BPM acquisition chain - I. Degl'Innocenti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a:t>15th HL-LHC Collaboration Meeting - BPM acquisition chain - I. Degl'Innocenti</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a:t>15th HL-LHC Collaboration Meeting - BPM acquisition chain - I. Degl'Innocenti</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a:t>15th HL-LHC Collaboration Meeting - BPM acquisition chain - I. Degl'Innocenti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imple slide">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a:xfrm>
            <a:off x="1905000" y="4767263"/>
            <a:ext cx="6627000" cy="270000"/>
          </a:xfrm>
        </p:spPr>
        <p:txBody>
          <a:bodyPr/>
          <a:lstStyle/>
          <a:p>
            <a:r>
              <a:rPr lang="fr-FR"/>
              <a:t>15th HL-LHC Collaboration Meeting - BPM acquisition chain - I. Degl'Innocenti</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
        <p:nvSpPr>
          <p:cNvPr id="13" name="Espace réservé du titre 1"/>
          <p:cNvSpPr>
            <a:spLocks noGrp="1"/>
          </p:cNvSpPr>
          <p:nvPr>
            <p:ph type="title"/>
          </p:nvPr>
        </p:nvSpPr>
        <p:spPr>
          <a:xfrm>
            <a:off x="612000" y="135000"/>
            <a:ext cx="7920000" cy="449350"/>
          </a:xfrm>
          <a:prstGeom prst="rect">
            <a:avLst/>
          </a:prstGeom>
        </p:spPr>
        <p:txBody>
          <a:bodyPr vert="horz" lIns="0" tIns="0" rIns="0" bIns="0" rtlCol="0" anchor="ctr" anchorCtr="1">
            <a:noAutofit/>
          </a:bodyPr>
          <a:lstStyle/>
          <a:p>
            <a:r>
              <a:rPr lang="en-GB" noProof="0" dirty="0"/>
              <a:t>Slide title – line 1 – </a:t>
            </a:r>
            <a:r>
              <a:rPr lang="en-GB" noProof="0" dirty="0" err="1"/>
              <a:t>HiLumi</a:t>
            </a:r>
            <a:r>
              <a:rPr lang="en-GB" noProof="0" dirty="0"/>
              <a:t> blue</a:t>
            </a:r>
          </a:p>
        </p:txBody>
      </p:sp>
      <p:sp>
        <p:nvSpPr>
          <p:cNvPr id="14" name="Espace réservé du texte 2"/>
          <p:cNvSpPr>
            <a:spLocks noGrp="1"/>
          </p:cNvSpPr>
          <p:nvPr>
            <p:ph idx="1"/>
          </p:nvPr>
        </p:nvSpPr>
        <p:spPr>
          <a:xfrm>
            <a:off x="612000" y="699542"/>
            <a:ext cx="7920000" cy="3880521"/>
          </a:xfrm>
          <a:prstGeom prst="rect">
            <a:avLst/>
          </a:prstGeom>
        </p:spPr>
        <p:txBody>
          <a:bodyPr vert="horz" lIns="0" tIns="0" rIns="0" bIns="0" rtlCol="0">
            <a:normAutofit/>
          </a:bodyPr>
          <a:lstStyle>
            <a:lvl1pPr>
              <a:defRPr sz="2000"/>
            </a:lvl1pPr>
            <a:lvl2pPr>
              <a:defRPr sz="2000"/>
            </a:lvl2pPr>
            <a:lvl3pPr>
              <a:defRPr sz="2000"/>
            </a:lvl3pPr>
            <a:lvl4pPr>
              <a:defRPr sz="2000"/>
            </a:lvl4pPr>
            <a:lvl5pPr>
              <a:defRPr sz="2000"/>
            </a:lvl5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1168822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a:t>15th HL-LHC Collaboration Meeting - BPM acquisition chain - I. Degl'Innocenti</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i.org/10.18429/jacow-ipac2023-thpl089"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hyperlink" Target="https://edms.cern.ch/document/2669844/1"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jpg"/><Relationship Id="rId7" Type="http://schemas.openxmlformats.org/officeDocument/2006/relationships/image" Target="../media/image27.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https://indi.to/LczQH"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hyperlink" Target="https://edms.cern.ch/document/2387369/2.0"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edms.cern.ch/document/2387369/2.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gif"/></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a:t>BPM acquisition chain:</a:t>
            </a:r>
            <a:br>
              <a:rPr lang="en-GB" dirty="0"/>
            </a:br>
            <a:r>
              <a:rPr lang="en-GB" dirty="0"/>
              <a:t>overview and status</a:t>
            </a:r>
          </a:p>
        </p:txBody>
      </p:sp>
      <p:sp>
        <p:nvSpPr>
          <p:cNvPr id="19" name="Sous-titre 18"/>
          <p:cNvSpPr>
            <a:spLocks noGrp="1"/>
          </p:cNvSpPr>
          <p:nvPr>
            <p:ph type="subTitle" idx="1"/>
          </p:nvPr>
        </p:nvSpPr>
        <p:spPr/>
        <p:txBody>
          <a:bodyPr>
            <a:normAutofit fontScale="92500" lnSpcReduction="20000"/>
          </a:bodyPr>
          <a:lstStyle/>
          <a:p>
            <a:r>
              <a:rPr lang="en-US" dirty="0"/>
              <a:t>E. Balci, M. Barros Marin, M. Gonzalez Berges, A. Boccardi, </a:t>
            </a:r>
            <a:r>
              <a:rPr lang="en-US" u="sng" dirty="0"/>
              <a:t>I. Degl’Innocenti</a:t>
            </a:r>
            <a:r>
              <a:rPr lang="en-US" dirty="0"/>
              <a:t>, C. Hulley, S. Jackson, A. Jevtic, M. Krupa,  T. Wlostowski</a:t>
            </a:r>
            <a:endParaRPr lang="en-GB" dirty="0"/>
          </a:p>
        </p:txBody>
      </p:sp>
      <p:sp>
        <p:nvSpPr>
          <p:cNvPr id="20" name="Espace réservé du texte 19"/>
          <p:cNvSpPr>
            <a:spLocks noGrp="1"/>
          </p:cNvSpPr>
          <p:nvPr>
            <p:ph type="body" sz="quarter" idx="14"/>
          </p:nvPr>
        </p:nvSpPr>
        <p:spPr/>
        <p:txBody>
          <a:bodyPr/>
          <a:lstStyle/>
          <a:p>
            <a:r>
              <a:rPr lang="en-US" b="0" i="0" dirty="0">
                <a:solidFill>
                  <a:schemeClr val="bg2"/>
                </a:solidFill>
              </a:rPr>
              <a:t>15</a:t>
            </a:r>
            <a:r>
              <a:rPr lang="en-US" b="0" i="0" baseline="30000" dirty="0">
                <a:solidFill>
                  <a:schemeClr val="bg2"/>
                </a:solidFill>
              </a:rPr>
              <a:t>th</a:t>
            </a:r>
            <a:r>
              <a:rPr lang="en-US" b="0" i="0" dirty="0">
                <a:solidFill>
                  <a:schemeClr val="bg2"/>
                </a:solidFill>
              </a:rPr>
              <a:t> HL-LHC Collaboration Meeting, CERN, 1 October 2025</a:t>
            </a:r>
            <a:endParaRPr lang="en-GB" b="0" i="0" dirty="0">
              <a:solidFill>
                <a:schemeClr val="bg2"/>
              </a:solidFill>
            </a:endParaRPr>
          </a:p>
        </p:txBody>
      </p:sp>
      <p:pic>
        <p:nvPicPr>
          <p:cNvPr id="5" name="Image 4" descr="CERN-logo_outline.jpg"/>
          <p:cNvPicPr>
            <a:picLocks noChangeAspect="1"/>
          </p:cNvPicPr>
          <p:nvPr/>
        </p:nvPicPr>
        <p:blipFill>
          <a:blip r:embed="rId3"/>
          <a:stretch>
            <a:fillRect/>
          </a:stretch>
        </p:blipFill>
        <p:spPr>
          <a:xfrm>
            <a:off x="377190" y="4406900"/>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753435C-91AA-5E54-0DFA-9EBA5EA274E4}"/>
              </a:ext>
            </a:extLst>
          </p:cNvPr>
          <p:cNvSpPr/>
          <p:nvPr/>
        </p:nvSpPr>
        <p:spPr>
          <a:xfrm>
            <a:off x="971600" y="3867894"/>
            <a:ext cx="7200800" cy="67145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2" name="Title 1">
            <a:extLst>
              <a:ext uri="{FF2B5EF4-FFF2-40B4-BE49-F238E27FC236}">
                <a16:creationId xmlns:a16="http://schemas.microsoft.com/office/drawing/2014/main" id="{64FD2F43-4BA8-D377-1C2C-1A7A935AFF3D}"/>
              </a:ext>
            </a:extLst>
          </p:cNvPr>
          <p:cNvSpPr>
            <a:spLocks noGrp="1"/>
          </p:cNvSpPr>
          <p:nvPr>
            <p:ph type="title"/>
          </p:nvPr>
        </p:nvSpPr>
        <p:spPr/>
        <p:txBody>
          <a:bodyPr/>
          <a:lstStyle/>
          <a:p>
            <a:r>
              <a:rPr lang="en-US" dirty="0"/>
              <a:t>Architecture of the acquisition chain</a:t>
            </a:r>
            <a:endParaRPr lang="en-GB" dirty="0"/>
          </a:p>
        </p:txBody>
      </p:sp>
      <p:sp>
        <p:nvSpPr>
          <p:cNvPr id="4" name="Footer Placeholder 3">
            <a:extLst>
              <a:ext uri="{FF2B5EF4-FFF2-40B4-BE49-F238E27FC236}">
                <a16:creationId xmlns:a16="http://schemas.microsoft.com/office/drawing/2014/main" id="{83CD7564-1ADF-BDE1-97F2-A2ACBFBFEB3D}"/>
              </a:ext>
            </a:extLst>
          </p:cNvPr>
          <p:cNvSpPr>
            <a:spLocks noGrp="1"/>
          </p:cNvSpPr>
          <p:nvPr>
            <p:ph type="ftr" sz="quarter" idx="11"/>
          </p:nvPr>
        </p:nvSpPr>
        <p:spPr/>
        <p:txBody>
          <a:bodyPr/>
          <a:lstStyle/>
          <a:p>
            <a:r>
              <a:rPr lang="fr-FR" noProof="0" dirty="0"/>
              <a:t>15th HL-LHC Collaboration Meeting - BPM acquisition </a:t>
            </a:r>
            <a:r>
              <a:rPr lang="fr-FR" noProof="0" dirty="0" err="1"/>
              <a:t>chain</a:t>
            </a:r>
            <a:r>
              <a:rPr lang="fr-FR" noProof="0" dirty="0"/>
              <a:t> - I. Degl'Innocenti</a:t>
            </a:r>
            <a:endParaRPr lang="en-GB" noProof="0" dirty="0"/>
          </a:p>
        </p:txBody>
      </p:sp>
      <p:sp>
        <p:nvSpPr>
          <p:cNvPr id="5" name="Slide Number Placeholder 4">
            <a:extLst>
              <a:ext uri="{FF2B5EF4-FFF2-40B4-BE49-F238E27FC236}">
                <a16:creationId xmlns:a16="http://schemas.microsoft.com/office/drawing/2014/main" id="{F0054BDD-A4A6-7A08-D32B-5B828016C68B}"/>
              </a:ext>
            </a:extLst>
          </p:cNvPr>
          <p:cNvSpPr>
            <a:spLocks noGrp="1"/>
          </p:cNvSpPr>
          <p:nvPr>
            <p:ph type="sldNum" sz="quarter" idx="12"/>
          </p:nvPr>
        </p:nvSpPr>
        <p:spPr/>
        <p:txBody>
          <a:bodyPr/>
          <a:lstStyle/>
          <a:p>
            <a:fld id="{BFDCA1C4-9514-7B4F-976F-D92F7E296653}" type="slidenum">
              <a:rPr lang="fr-FR" smtClean="0"/>
              <a:pPr/>
              <a:t>10</a:t>
            </a:fld>
            <a:endParaRPr lang="fr-FR"/>
          </a:p>
        </p:txBody>
      </p:sp>
      <p:sp>
        <p:nvSpPr>
          <p:cNvPr id="6" name="Content Placeholder 23">
            <a:extLst>
              <a:ext uri="{FF2B5EF4-FFF2-40B4-BE49-F238E27FC236}">
                <a16:creationId xmlns:a16="http://schemas.microsoft.com/office/drawing/2014/main" id="{1D0C6D19-2F43-2906-D145-D12C9C0A0309}"/>
              </a:ext>
            </a:extLst>
          </p:cNvPr>
          <p:cNvSpPr>
            <a:spLocks noGrp="1"/>
          </p:cNvSpPr>
          <p:nvPr>
            <p:ph idx="1"/>
          </p:nvPr>
        </p:nvSpPr>
        <p:spPr>
          <a:xfrm>
            <a:off x="612775" y="914401"/>
            <a:ext cx="7918450" cy="3385542"/>
          </a:xfrm>
        </p:spPr>
        <p:txBody>
          <a:bodyPr>
            <a:normAutofit fontScale="62500" lnSpcReduction="20000"/>
          </a:bodyPr>
          <a:lstStyle/>
          <a:p>
            <a:pPr marL="285750" indent="-285750" algn="l">
              <a:lnSpc>
                <a:spcPct val="100000"/>
              </a:lnSpc>
              <a:buFont typeface="Arial" panose="020B0604020202020204" pitchFamily="34" charset="0"/>
              <a:buChar char="•"/>
            </a:pPr>
            <a:r>
              <a:rPr lang="en-US" dirty="0"/>
              <a:t>Based on </a:t>
            </a:r>
            <a:r>
              <a:rPr lang="en-US" b="1" dirty="0"/>
              <a:t>Xilinx Zynq UltraScale+ RFSoC</a:t>
            </a:r>
          </a:p>
          <a:p>
            <a:pPr marL="742950" lvl="1" indent="-285750" algn="l">
              <a:buFont typeface="Arial" panose="020B0604020202020204" pitchFamily="34" charset="0"/>
              <a:buChar char="•"/>
            </a:pPr>
            <a:r>
              <a:rPr lang="en-US" dirty="0"/>
              <a:t>Integrated in the same device:</a:t>
            </a:r>
          </a:p>
          <a:p>
            <a:pPr marL="1200150" lvl="2" indent="-285750" algn="l">
              <a:buFont typeface="Arial" panose="020B0604020202020204" pitchFamily="34" charset="0"/>
              <a:buChar char="•"/>
            </a:pPr>
            <a:r>
              <a:rPr lang="en-US" b="1" dirty="0"/>
              <a:t>8 ADCs 14-bit 5GSPs</a:t>
            </a:r>
            <a:r>
              <a:rPr lang="en-US" dirty="0"/>
              <a:t> and </a:t>
            </a:r>
            <a:r>
              <a:rPr lang="en-US" b="1" dirty="0"/>
              <a:t>8 DACs 14-bit 8GSPs </a:t>
            </a:r>
          </a:p>
          <a:p>
            <a:pPr marL="1200150" lvl="2" indent="-285750" algn="l">
              <a:buFont typeface="Arial" panose="020B0604020202020204" pitchFamily="34" charset="0"/>
              <a:buChar char="•"/>
            </a:pPr>
            <a:r>
              <a:rPr lang="en-US" dirty="0"/>
              <a:t>Processing System</a:t>
            </a:r>
          </a:p>
          <a:p>
            <a:pPr marL="1200150" lvl="2" indent="-285750" algn="l">
              <a:buFont typeface="Arial" panose="020B0604020202020204" pitchFamily="34" charset="0"/>
              <a:buChar char="•"/>
            </a:pPr>
            <a:r>
              <a:rPr lang="en-US" dirty="0"/>
              <a:t>FPGA</a:t>
            </a:r>
            <a:endParaRPr lang="en-CH" dirty="0"/>
          </a:p>
          <a:p>
            <a:pPr marL="742950" lvl="1" indent="-285750" algn="l">
              <a:buFont typeface="Arial" panose="020B0604020202020204" pitchFamily="34" charset="0"/>
              <a:buChar char="•"/>
            </a:pPr>
            <a:r>
              <a:rPr lang="en-US" dirty="0"/>
              <a:t>Performance and cost analysis (</a:t>
            </a:r>
            <a:r>
              <a:rPr lang="en-US" dirty="0">
                <a:hlinkClick r:id="rId3"/>
              </a:rPr>
              <a:t>IPAC’23 THPL089</a:t>
            </a:r>
            <a:r>
              <a:rPr lang="en-US" dirty="0"/>
              <a:t>)</a:t>
            </a:r>
          </a:p>
          <a:p>
            <a:pPr marL="285750" indent="-285750" algn="l">
              <a:lnSpc>
                <a:spcPct val="100000"/>
              </a:lnSpc>
              <a:buFont typeface="Arial" panose="020B0604020202020204" pitchFamily="34" charset="0"/>
              <a:buChar char="•"/>
            </a:pPr>
            <a:r>
              <a:rPr lang="en-US" dirty="0"/>
              <a:t>Compatible with </a:t>
            </a:r>
            <a:r>
              <a:rPr lang="en-US" b="1" dirty="0"/>
              <a:t>ATS SoC Framework</a:t>
            </a:r>
            <a:r>
              <a:rPr lang="en-US" dirty="0"/>
              <a:t> development</a:t>
            </a:r>
          </a:p>
          <a:p>
            <a:pPr marL="685800" lvl="1" algn="l">
              <a:buFont typeface="Arial" panose="020B0604020202020204" pitchFamily="34" charset="0"/>
              <a:buChar char="•"/>
            </a:pPr>
            <a:r>
              <a:rPr lang="en-US" b="0" dirty="0"/>
              <a:t>SoC integrated in accelerator control system as standard front-end computer</a:t>
            </a:r>
          </a:p>
          <a:p>
            <a:pPr marL="285750" indent="-285750" algn="l">
              <a:lnSpc>
                <a:spcPct val="100000"/>
              </a:lnSpc>
              <a:buFont typeface="Arial" panose="020B0604020202020204" pitchFamily="34" charset="0"/>
              <a:buChar char="•"/>
            </a:pPr>
            <a:r>
              <a:rPr lang="en-US" dirty="0"/>
              <a:t>Modular HW platform in a pizza-box: </a:t>
            </a:r>
          </a:p>
          <a:p>
            <a:pPr marL="685800" lvl="1" algn="l">
              <a:buFont typeface="Arial" panose="020B0604020202020204" pitchFamily="34" charset="0"/>
              <a:buChar char="•"/>
            </a:pPr>
            <a:r>
              <a:rPr lang="en-US" b="0" dirty="0"/>
              <a:t>Commercial </a:t>
            </a:r>
            <a:r>
              <a:rPr lang="en-US" dirty="0"/>
              <a:t>RFSoC SoM, system specificities moved in </a:t>
            </a:r>
            <a:r>
              <a:rPr lang="en-US" b="0" dirty="0"/>
              <a:t>CERN-designe</a:t>
            </a:r>
            <a:r>
              <a:rPr lang="en-US" dirty="0"/>
              <a:t>d carriers </a:t>
            </a:r>
          </a:p>
          <a:p>
            <a:pPr marL="685800" lvl="1" algn="l">
              <a:buFont typeface="Arial" panose="020B0604020202020204" pitchFamily="34" charset="0"/>
              <a:buChar char="•"/>
            </a:pPr>
            <a:r>
              <a:rPr lang="en-US" dirty="0"/>
              <a:t>AFE with HL-LHC BPM analog signal processing </a:t>
            </a:r>
          </a:p>
          <a:p>
            <a:pPr marL="685800" lvl="1" algn="l">
              <a:buFont typeface="Arial" panose="020B0604020202020204" pitchFamily="34" charset="0"/>
              <a:buChar char="•"/>
            </a:pPr>
            <a:r>
              <a:rPr lang="en-US" dirty="0"/>
              <a:t>System carrier with beam timing interface and ATS SoC Framework dependencies</a:t>
            </a:r>
            <a:endParaRPr lang="en-US" b="0" dirty="0"/>
          </a:p>
          <a:p>
            <a:pPr marL="0" indent="0" algn="l">
              <a:lnSpc>
                <a:spcPct val="100000"/>
              </a:lnSpc>
              <a:buNone/>
            </a:pPr>
            <a:endParaRPr lang="en-GB" dirty="0"/>
          </a:p>
        </p:txBody>
      </p:sp>
      <p:pic>
        <p:nvPicPr>
          <p:cNvPr id="7" name="Picture 2" descr="Xilinx Extends its Breakthrough Zynq UltraScale+ RFSoC Portfolio to Full  sub-6GHz Spectrum Support">
            <a:extLst>
              <a:ext uri="{FF2B5EF4-FFF2-40B4-BE49-F238E27FC236}">
                <a16:creationId xmlns:a16="http://schemas.microsoft.com/office/drawing/2014/main" id="{9835A948-A30E-2ADB-E81B-4E365B0FAAD4}"/>
              </a:ext>
            </a:extLst>
          </p:cNvPr>
          <p:cNvPicPr>
            <a:picLocks noChangeAspect="1" noChangeArrowheads="1"/>
          </p:cNvPicPr>
          <p:nvPr/>
        </p:nvPicPr>
        <p:blipFill>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12160" y="819571"/>
            <a:ext cx="1657383" cy="1314873"/>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BF0C60E1-6E9C-550C-4D27-9177EE00EF88}"/>
              </a:ext>
            </a:extLst>
          </p:cNvPr>
          <p:cNvSpPr/>
          <p:nvPr/>
        </p:nvSpPr>
        <p:spPr>
          <a:xfrm>
            <a:off x="1151620" y="4299942"/>
            <a:ext cx="2592288" cy="144016"/>
          </a:xfrm>
          <a:prstGeom prst="rect">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t>AFE</a:t>
            </a:r>
            <a:endParaRPr lang="en-GB" dirty="0"/>
          </a:p>
        </p:txBody>
      </p:sp>
      <p:grpSp>
        <p:nvGrpSpPr>
          <p:cNvPr id="15" name="Group 14">
            <a:extLst>
              <a:ext uri="{FF2B5EF4-FFF2-40B4-BE49-F238E27FC236}">
                <a16:creationId xmlns:a16="http://schemas.microsoft.com/office/drawing/2014/main" id="{ADDC9B83-681B-B7A2-11FF-54B40E57AEC6}"/>
              </a:ext>
            </a:extLst>
          </p:cNvPr>
          <p:cNvGrpSpPr/>
          <p:nvPr/>
        </p:nvGrpSpPr>
        <p:grpSpPr>
          <a:xfrm>
            <a:off x="3239852" y="4046498"/>
            <a:ext cx="2592288" cy="258014"/>
            <a:chOff x="3239852" y="4046498"/>
            <a:chExt cx="2592288" cy="258014"/>
          </a:xfrm>
        </p:grpSpPr>
        <p:sp>
          <p:nvSpPr>
            <p:cNvPr id="8" name="Rectangle 7">
              <a:extLst>
                <a:ext uri="{FF2B5EF4-FFF2-40B4-BE49-F238E27FC236}">
                  <a16:creationId xmlns:a16="http://schemas.microsoft.com/office/drawing/2014/main" id="{9732FAF0-DD43-0735-90FB-EF78441CF44A}"/>
                </a:ext>
              </a:extLst>
            </p:cNvPr>
            <p:cNvSpPr/>
            <p:nvPr/>
          </p:nvSpPr>
          <p:spPr>
            <a:xfrm>
              <a:off x="3239852" y="4113030"/>
              <a:ext cx="2592288" cy="144016"/>
            </a:xfrm>
            <a:prstGeom prst="rect">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t>SoM</a:t>
              </a:r>
              <a:endParaRPr lang="en-GB" dirty="0"/>
            </a:p>
          </p:txBody>
        </p:sp>
        <p:sp>
          <p:nvSpPr>
            <p:cNvPr id="9" name="Rectangle 8">
              <a:extLst>
                <a:ext uri="{FF2B5EF4-FFF2-40B4-BE49-F238E27FC236}">
                  <a16:creationId xmlns:a16="http://schemas.microsoft.com/office/drawing/2014/main" id="{7337215B-A3F0-0C80-72F6-4D6FEF6523EA}"/>
                </a:ext>
              </a:extLst>
            </p:cNvPr>
            <p:cNvSpPr/>
            <p:nvPr/>
          </p:nvSpPr>
          <p:spPr>
            <a:xfrm>
              <a:off x="4103948" y="4046498"/>
              <a:ext cx="648072" cy="66532"/>
            </a:xfrm>
            <a:prstGeom prst="rect">
              <a:avLst/>
            </a:prstGeom>
            <a:solidFill>
              <a:srgbClr val="5A5A5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53A2053A-E2A3-00A4-E423-2C0C4CF18CC5}"/>
                </a:ext>
              </a:extLst>
            </p:cNvPr>
            <p:cNvSpPr/>
            <p:nvPr/>
          </p:nvSpPr>
          <p:spPr>
            <a:xfrm>
              <a:off x="3383868" y="4257046"/>
              <a:ext cx="216024" cy="47466"/>
            </a:xfrm>
            <a:prstGeom prst="rect">
              <a:avLst/>
            </a:prstGeom>
            <a:solidFill>
              <a:srgbClr val="5A5A5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CAD1195-C39C-0FCD-D886-EB94F308CA54}"/>
                </a:ext>
              </a:extLst>
            </p:cNvPr>
            <p:cNvSpPr/>
            <p:nvPr/>
          </p:nvSpPr>
          <p:spPr>
            <a:xfrm>
              <a:off x="5472100" y="4257046"/>
              <a:ext cx="216024" cy="47466"/>
            </a:xfrm>
            <a:prstGeom prst="rect">
              <a:avLst/>
            </a:prstGeom>
            <a:solidFill>
              <a:srgbClr val="5A5A5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E9C2EE42-6ED3-B65F-7F14-C8B86EF70A3C}"/>
                </a:ext>
              </a:extLst>
            </p:cNvPr>
            <p:cNvSpPr/>
            <p:nvPr/>
          </p:nvSpPr>
          <p:spPr>
            <a:xfrm>
              <a:off x="5040052" y="4252476"/>
              <a:ext cx="216024" cy="47466"/>
            </a:xfrm>
            <a:prstGeom prst="rect">
              <a:avLst/>
            </a:prstGeom>
            <a:solidFill>
              <a:srgbClr val="5A5A5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4" name="Rectangle 13">
            <a:extLst>
              <a:ext uri="{FF2B5EF4-FFF2-40B4-BE49-F238E27FC236}">
                <a16:creationId xmlns:a16="http://schemas.microsoft.com/office/drawing/2014/main" id="{AEBA3AA3-A03D-DDC8-47EA-5F301BD064EC}"/>
              </a:ext>
            </a:extLst>
          </p:cNvPr>
          <p:cNvSpPr/>
          <p:nvPr/>
        </p:nvSpPr>
        <p:spPr>
          <a:xfrm>
            <a:off x="4860032" y="4299942"/>
            <a:ext cx="3058768" cy="144016"/>
          </a:xfrm>
          <a:prstGeom prst="rect">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a:r>
              <a:rPr lang="en-US" sz="1100" dirty="0"/>
              <a:t>System carrier</a:t>
            </a:r>
            <a:endParaRPr lang="en-GB" sz="1600" dirty="0"/>
          </a:p>
        </p:txBody>
      </p:sp>
      <p:cxnSp>
        <p:nvCxnSpPr>
          <p:cNvPr id="18" name="Straight Arrow Connector 17">
            <a:extLst>
              <a:ext uri="{FF2B5EF4-FFF2-40B4-BE49-F238E27FC236}">
                <a16:creationId xmlns:a16="http://schemas.microsoft.com/office/drawing/2014/main" id="{B62CDFD9-AC6C-4EEE-A75C-D84B25030D5D}"/>
              </a:ext>
            </a:extLst>
          </p:cNvPr>
          <p:cNvCxnSpPr>
            <a:cxnSpLocks/>
            <a:endCxn id="16" idx="1"/>
          </p:cNvCxnSpPr>
          <p:nvPr/>
        </p:nvCxnSpPr>
        <p:spPr>
          <a:xfrm>
            <a:off x="258481" y="4203619"/>
            <a:ext cx="713119" cy="0"/>
          </a:xfrm>
          <a:prstGeom prst="straightConnector1">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20" name="Straight Arrow Connector 19">
            <a:extLst>
              <a:ext uri="{FF2B5EF4-FFF2-40B4-BE49-F238E27FC236}">
                <a16:creationId xmlns:a16="http://schemas.microsoft.com/office/drawing/2014/main" id="{740FE801-84C8-158C-A975-1A0DF7CBC821}"/>
              </a:ext>
            </a:extLst>
          </p:cNvPr>
          <p:cNvCxnSpPr>
            <a:cxnSpLocks/>
            <a:stCxn id="16" idx="3"/>
          </p:cNvCxnSpPr>
          <p:nvPr/>
        </p:nvCxnSpPr>
        <p:spPr>
          <a:xfrm>
            <a:off x="8172400" y="4203619"/>
            <a:ext cx="514400" cy="0"/>
          </a:xfrm>
          <a:prstGeom prst="straightConnector1">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25" name="TextBox 24">
            <a:extLst>
              <a:ext uri="{FF2B5EF4-FFF2-40B4-BE49-F238E27FC236}">
                <a16:creationId xmlns:a16="http://schemas.microsoft.com/office/drawing/2014/main" id="{4FFBAEB5-EFAD-EC9F-78D4-5898DA59B4B9}"/>
              </a:ext>
            </a:extLst>
          </p:cNvPr>
          <p:cNvSpPr txBox="1"/>
          <p:nvPr/>
        </p:nvSpPr>
        <p:spPr>
          <a:xfrm>
            <a:off x="258481" y="3977336"/>
            <a:ext cx="850174" cy="215444"/>
          </a:xfrm>
          <a:prstGeom prst="rect">
            <a:avLst/>
          </a:prstGeom>
          <a:noFill/>
        </p:spPr>
        <p:txBody>
          <a:bodyPr wrap="square" rtlCol="0">
            <a:spAutoFit/>
          </a:bodyPr>
          <a:lstStyle/>
          <a:p>
            <a:r>
              <a:rPr lang="en-US" sz="800" dirty="0"/>
              <a:t>BPM signals</a:t>
            </a:r>
            <a:endParaRPr lang="en-GB" sz="800" dirty="0"/>
          </a:p>
        </p:txBody>
      </p:sp>
      <p:sp>
        <p:nvSpPr>
          <p:cNvPr id="26" name="TextBox 25">
            <a:extLst>
              <a:ext uri="{FF2B5EF4-FFF2-40B4-BE49-F238E27FC236}">
                <a16:creationId xmlns:a16="http://schemas.microsoft.com/office/drawing/2014/main" id="{0B59C7B1-3D40-AA2C-448E-6A0E89EB8ADA}"/>
              </a:ext>
            </a:extLst>
          </p:cNvPr>
          <p:cNvSpPr txBox="1"/>
          <p:nvPr/>
        </p:nvSpPr>
        <p:spPr>
          <a:xfrm>
            <a:off x="8137606" y="3979805"/>
            <a:ext cx="850174" cy="215444"/>
          </a:xfrm>
          <a:prstGeom prst="rect">
            <a:avLst/>
          </a:prstGeom>
          <a:noFill/>
        </p:spPr>
        <p:txBody>
          <a:bodyPr wrap="square" rtlCol="0">
            <a:spAutoFit/>
          </a:bodyPr>
          <a:lstStyle/>
          <a:p>
            <a:r>
              <a:rPr lang="en-US" sz="800" dirty="0"/>
              <a:t>Network</a:t>
            </a:r>
            <a:endParaRPr lang="en-GB" sz="800" dirty="0"/>
          </a:p>
        </p:txBody>
      </p:sp>
    </p:spTree>
    <p:extLst>
      <p:ext uri="{BB962C8B-B14F-4D97-AF65-F5344CB8AC3E}">
        <p14:creationId xmlns:p14="http://schemas.microsoft.com/office/powerpoint/2010/main" val="4159524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10" end="1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2" grpId="0" animBg="1"/>
      <p:bldP spid="14" grpId="0" animBg="1"/>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6EC13-99F6-59DC-E3C5-2F4996D36B9A}"/>
              </a:ext>
            </a:extLst>
          </p:cNvPr>
          <p:cNvSpPr>
            <a:spLocks noGrp="1"/>
          </p:cNvSpPr>
          <p:nvPr>
            <p:ph type="title"/>
          </p:nvPr>
        </p:nvSpPr>
        <p:spPr/>
        <p:txBody>
          <a:bodyPr/>
          <a:lstStyle/>
          <a:p>
            <a:r>
              <a:rPr lang="en-US" dirty="0"/>
              <a:t>Signal processing</a:t>
            </a:r>
            <a:endParaRPr lang="en-GB" dirty="0"/>
          </a:p>
        </p:txBody>
      </p:sp>
      <p:sp>
        <p:nvSpPr>
          <p:cNvPr id="3" name="Content Placeholder 2">
            <a:extLst>
              <a:ext uri="{FF2B5EF4-FFF2-40B4-BE49-F238E27FC236}">
                <a16:creationId xmlns:a16="http://schemas.microsoft.com/office/drawing/2014/main" id="{E1E2874B-5AEF-F893-6A02-9FD949789397}"/>
              </a:ext>
            </a:extLst>
          </p:cNvPr>
          <p:cNvSpPr>
            <a:spLocks noGrp="1"/>
          </p:cNvSpPr>
          <p:nvPr>
            <p:ph idx="1"/>
          </p:nvPr>
        </p:nvSpPr>
        <p:spPr>
          <a:xfrm>
            <a:off x="612000" y="914401"/>
            <a:ext cx="4320040" cy="2422656"/>
          </a:xfrm>
        </p:spPr>
        <p:txBody>
          <a:bodyPr>
            <a:noAutofit/>
          </a:bodyPr>
          <a:lstStyle/>
          <a:p>
            <a:pPr algn="l"/>
            <a:r>
              <a:rPr lang="en-US" sz="1800" dirty="0"/>
              <a:t>BPM electrode port signals: </a:t>
            </a:r>
          </a:p>
          <a:p>
            <a:pPr lvl="1" algn="l"/>
            <a:r>
              <a:rPr lang="en-US" sz="1500" dirty="0"/>
              <a:t>Wideband (DC-6 GHz) pulse for each bunch (every 25 ns) </a:t>
            </a:r>
          </a:p>
          <a:p>
            <a:pPr lvl="1" algn="l"/>
            <a:r>
              <a:rPr lang="en-US" sz="1500" dirty="0"/>
              <a:t>Including pulse from the other beam</a:t>
            </a:r>
          </a:p>
          <a:p>
            <a:pPr lvl="1" algn="l"/>
            <a:r>
              <a:rPr lang="en-US" sz="1500" b="1" dirty="0"/>
              <a:t>Amplitude</a:t>
            </a:r>
            <a:r>
              <a:rPr lang="en-US" sz="1500" dirty="0"/>
              <a:t> </a:t>
            </a:r>
            <a:r>
              <a:rPr lang="en-US" sz="1500" dirty="0">
                <a:sym typeface="Wingdings" panose="05000000000000000000" pitchFamily="2" charset="2"/>
              </a:rPr>
              <a:t> </a:t>
            </a:r>
            <a:r>
              <a:rPr lang="en-US" sz="1500" dirty="0"/>
              <a:t>bunch displacement</a:t>
            </a:r>
          </a:p>
          <a:p>
            <a:pPr algn="l"/>
            <a:r>
              <a:rPr lang="en-US" sz="1800" dirty="0"/>
              <a:t>Pulses are conditioned: </a:t>
            </a:r>
          </a:p>
          <a:p>
            <a:pPr lvl="1" algn="l"/>
            <a:r>
              <a:rPr lang="en-US" sz="1500" dirty="0"/>
              <a:t>Dispersion: 100m – 350m long cables</a:t>
            </a:r>
          </a:p>
          <a:p>
            <a:pPr lvl="1" algn="l"/>
            <a:r>
              <a:rPr lang="en-US" sz="1500" dirty="0"/>
              <a:t>Filters: LP (200MHz) + anti-aliasing</a:t>
            </a:r>
          </a:p>
          <a:p>
            <a:pPr lvl="1" algn="l"/>
            <a:r>
              <a:rPr lang="en-US" sz="1500" dirty="0"/>
              <a:t>Gain adjustment </a:t>
            </a:r>
          </a:p>
        </p:txBody>
      </p:sp>
      <p:sp>
        <p:nvSpPr>
          <p:cNvPr id="4" name="Footer Placeholder 3">
            <a:extLst>
              <a:ext uri="{FF2B5EF4-FFF2-40B4-BE49-F238E27FC236}">
                <a16:creationId xmlns:a16="http://schemas.microsoft.com/office/drawing/2014/main" id="{8ACCCA84-D1D8-F235-EC63-A86080D7652C}"/>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Slide Number Placeholder 4">
            <a:extLst>
              <a:ext uri="{FF2B5EF4-FFF2-40B4-BE49-F238E27FC236}">
                <a16:creationId xmlns:a16="http://schemas.microsoft.com/office/drawing/2014/main" id="{31A0A819-1365-6163-60BC-86E3A4729511}"/>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Picture 5">
            <a:extLst>
              <a:ext uri="{FF2B5EF4-FFF2-40B4-BE49-F238E27FC236}">
                <a16:creationId xmlns:a16="http://schemas.microsoft.com/office/drawing/2014/main" id="{D902CF5C-B358-D58C-9756-7C614CC1AAF1}"/>
              </a:ext>
            </a:extLst>
          </p:cNvPr>
          <p:cNvPicPr>
            <a:picLocks noChangeAspect="1"/>
          </p:cNvPicPr>
          <p:nvPr/>
        </p:nvPicPr>
        <p:blipFill>
          <a:blip r:embed="rId3"/>
          <a:srcRect/>
          <a:stretch/>
        </p:blipFill>
        <p:spPr>
          <a:xfrm>
            <a:off x="5001244" y="916416"/>
            <a:ext cx="3345310" cy="2591437"/>
          </a:xfrm>
          <a:prstGeom prst="rect">
            <a:avLst/>
          </a:prstGeom>
          <a:solidFill>
            <a:schemeClr val="bg1"/>
          </a:solidFill>
        </p:spPr>
      </p:pic>
      <p:pic>
        <p:nvPicPr>
          <p:cNvPr id="7" name="Picture 6" descr="A picture containing chart&#10;&#10;Description automatically generated">
            <a:extLst>
              <a:ext uri="{FF2B5EF4-FFF2-40B4-BE49-F238E27FC236}">
                <a16:creationId xmlns:a16="http://schemas.microsoft.com/office/drawing/2014/main" id="{3897CD3E-A26C-28DB-7FD3-A756215BAE2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00034" y="914401"/>
            <a:ext cx="3338578" cy="2584706"/>
          </a:xfrm>
          <a:prstGeom prst="rect">
            <a:avLst/>
          </a:prstGeom>
          <a:solidFill>
            <a:schemeClr val="bg1"/>
          </a:solidFill>
        </p:spPr>
      </p:pic>
      <p:sp>
        <p:nvSpPr>
          <p:cNvPr id="10" name="Content Placeholder 2">
            <a:extLst>
              <a:ext uri="{FF2B5EF4-FFF2-40B4-BE49-F238E27FC236}">
                <a16:creationId xmlns:a16="http://schemas.microsoft.com/office/drawing/2014/main" id="{A87486B9-B68F-6E16-ADC7-047CA732B982}"/>
              </a:ext>
            </a:extLst>
          </p:cNvPr>
          <p:cNvSpPr txBox="1">
            <a:spLocks/>
          </p:cNvSpPr>
          <p:nvPr/>
        </p:nvSpPr>
        <p:spPr>
          <a:xfrm>
            <a:off x="632960" y="3435846"/>
            <a:ext cx="7920000" cy="936104"/>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1800" dirty="0" err="1"/>
              <a:t>Digitisation</a:t>
            </a:r>
            <a:r>
              <a:rPr lang="en-US" sz="1800" dirty="0"/>
              <a:t>: </a:t>
            </a:r>
          </a:p>
          <a:p>
            <a:pPr lvl="1" algn="l"/>
            <a:r>
              <a:rPr lang="en-US" sz="1500" dirty="0"/>
              <a:t>ADC 5 </a:t>
            </a:r>
            <a:r>
              <a:rPr lang="en-US" sz="1500" dirty="0" err="1"/>
              <a:t>GSps</a:t>
            </a:r>
            <a:r>
              <a:rPr lang="en-US" sz="1500" dirty="0"/>
              <a:t> (125 samples per bunch), 14 bit (68 dB DR), free-running clock</a:t>
            </a:r>
          </a:p>
          <a:p>
            <a:pPr lvl="1" algn="l"/>
            <a:r>
              <a:rPr lang="en-US" sz="1500" dirty="0"/>
              <a:t>8 channels produce 490 Gbps of raw data!</a:t>
            </a:r>
          </a:p>
          <a:p>
            <a:pPr algn="l"/>
            <a:endParaRPr lang="en-US" dirty="0"/>
          </a:p>
        </p:txBody>
      </p:sp>
    </p:spTree>
    <p:extLst>
      <p:ext uri="{BB962C8B-B14F-4D97-AF65-F5344CB8AC3E}">
        <p14:creationId xmlns:p14="http://schemas.microsoft.com/office/powerpoint/2010/main" val="4264574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37C200-67A5-6523-1DBA-E29C4BFCE2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975170-398E-5DC7-EC43-D0A6CE4B3175}"/>
              </a:ext>
            </a:extLst>
          </p:cNvPr>
          <p:cNvSpPr>
            <a:spLocks noGrp="1"/>
          </p:cNvSpPr>
          <p:nvPr>
            <p:ph type="title"/>
          </p:nvPr>
        </p:nvSpPr>
        <p:spPr/>
        <p:txBody>
          <a:bodyPr/>
          <a:lstStyle/>
          <a:p>
            <a:r>
              <a:rPr lang="en-US" dirty="0"/>
              <a:t>Signal processing</a:t>
            </a:r>
            <a:endParaRPr lang="en-GB" dirty="0"/>
          </a:p>
        </p:txBody>
      </p:sp>
      <p:sp>
        <p:nvSpPr>
          <p:cNvPr id="3" name="Content Placeholder 2">
            <a:extLst>
              <a:ext uri="{FF2B5EF4-FFF2-40B4-BE49-F238E27FC236}">
                <a16:creationId xmlns:a16="http://schemas.microsoft.com/office/drawing/2014/main" id="{625A501A-BCEC-BAB7-EF45-3167A4E258E5}"/>
              </a:ext>
            </a:extLst>
          </p:cNvPr>
          <p:cNvSpPr>
            <a:spLocks noGrp="1"/>
          </p:cNvSpPr>
          <p:nvPr>
            <p:ph idx="1"/>
          </p:nvPr>
        </p:nvSpPr>
        <p:spPr>
          <a:xfrm>
            <a:off x="612000" y="1056257"/>
            <a:ext cx="6336264" cy="3030985"/>
          </a:xfrm>
        </p:spPr>
        <p:txBody>
          <a:bodyPr>
            <a:noAutofit/>
          </a:bodyPr>
          <a:lstStyle/>
          <a:p>
            <a:pPr algn="l"/>
            <a:r>
              <a:rPr lang="en-US" sz="1800" dirty="0"/>
              <a:t>FPGA:</a:t>
            </a:r>
          </a:p>
          <a:p>
            <a:pPr lvl="1" algn="l"/>
            <a:r>
              <a:rPr lang="en-US" sz="1500" dirty="0" err="1"/>
              <a:t>Synchronisation</a:t>
            </a:r>
            <a:r>
              <a:rPr lang="en-US" sz="1500" dirty="0"/>
              <a:t> with beam timing to the sample (~200 </a:t>
            </a:r>
            <a:r>
              <a:rPr lang="en-US" sz="1500" dirty="0" err="1"/>
              <a:t>ps</a:t>
            </a:r>
            <a:r>
              <a:rPr lang="en-US" sz="1500" dirty="0"/>
              <a:t>)</a:t>
            </a:r>
          </a:p>
          <a:p>
            <a:pPr lvl="1" algn="l"/>
            <a:r>
              <a:rPr lang="en-US" sz="1500" dirty="0"/>
              <a:t>Bunch electrode port integral power</a:t>
            </a:r>
          </a:p>
          <a:p>
            <a:pPr lvl="1" algn="l"/>
            <a:r>
              <a:rPr lang="en-US" sz="1500" dirty="0"/>
              <a:t>Amplitude computation with two-beam cross-talk correction by </a:t>
            </a:r>
            <a:r>
              <a:rPr lang="en-US" sz="1500" b="1" dirty="0"/>
              <a:t>power compensation algorithm</a:t>
            </a:r>
            <a:r>
              <a:rPr lang="en-US" sz="1500" dirty="0"/>
              <a:t> (Details: </a:t>
            </a:r>
            <a:r>
              <a:rPr lang="en-US" sz="1500" dirty="0">
                <a:hlinkClick r:id="rId3"/>
              </a:rPr>
              <a:t>EDMS 2669844</a:t>
            </a:r>
            <a:r>
              <a:rPr lang="en-US" sz="1500" dirty="0"/>
              <a:t>)</a:t>
            </a:r>
          </a:p>
          <a:p>
            <a:pPr lvl="1" algn="l"/>
            <a:r>
              <a:rPr lang="en-US" sz="1500" dirty="0"/>
              <a:t>Data averaging and/or aggregation</a:t>
            </a:r>
          </a:p>
          <a:p>
            <a:pPr algn="l"/>
            <a:r>
              <a:rPr lang="en-US" sz="1800" dirty="0"/>
              <a:t>FESA (SW) in the SoC Processing System:</a:t>
            </a:r>
          </a:p>
          <a:p>
            <a:pPr lvl="1" algn="l"/>
            <a:r>
              <a:rPr lang="en-US" sz="1500" dirty="0"/>
              <a:t>Bunch position computation from electrode amplitudes</a:t>
            </a:r>
          </a:p>
          <a:p>
            <a:pPr lvl="2" algn="l"/>
            <a:r>
              <a:rPr lang="en-US" sz="1100" dirty="0"/>
              <a:t>Intensity normalization + polynomial correction</a:t>
            </a:r>
          </a:p>
          <a:p>
            <a:pPr lvl="1" algn="l"/>
            <a:r>
              <a:rPr lang="en-US" sz="1500" dirty="0"/>
              <a:t>Continuous logging to NXCALS</a:t>
            </a:r>
          </a:p>
          <a:p>
            <a:pPr lvl="1" algn="l"/>
            <a:r>
              <a:rPr lang="en-US" sz="1500" dirty="0"/>
              <a:t>Control and storage on NFS of on demand acquisitions</a:t>
            </a:r>
          </a:p>
          <a:p>
            <a:pPr lvl="1" algn="l"/>
            <a:endParaRPr lang="en-US" dirty="0"/>
          </a:p>
          <a:p>
            <a:pPr lvl="2" algn="l"/>
            <a:endParaRPr lang="en-US" dirty="0"/>
          </a:p>
          <a:p>
            <a:pPr lvl="2" algn="l"/>
            <a:endParaRPr lang="en-US" dirty="0"/>
          </a:p>
          <a:p>
            <a:pPr algn="l"/>
            <a:endParaRPr lang="en-US" dirty="0"/>
          </a:p>
        </p:txBody>
      </p:sp>
      <p:sp>
        <p:nvSpPr>
          <p:cNvPr id="4" name="Footer Placeholder 3">
            <a:extLst>
              <a:ext uri="{FF2B5EF4-FFF2-40B4-BE49-F238E27FC236}">
                <a16:creationId xmlns:a16="http://schemas.microsoft.com/office/drawing/2014/main" id="{A32B7067-803C-6BBC-A0BE-BBBF27FC17F6}"/>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Slide Number Placeholder 4">
            <a:extLst>
              <a:ext uri="{FF2B5EF4-FFF2-40B4-BE49-F238E27FC236}">
                <a16:creationId xmlns:a16="http://schemas.microsoft.com/office/drawing/2014/main" id="{5B886FFF-42C0-CEB2-967E-0C50AF163719}"/>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6" name="Rectangle: Rounded Corners 5">
            <a:extLst>
              <a:ext uri="{FF2B5EF4-FFF2-40B4-BE49-F238E27FC236}">
                <a16:creationId xmlns:a16="http://schemas.microsoft.com/office/drawing/2014/main" id="{21338BA0-A341-E552-8FDC-C8F78B5A7EE5}"/>
              </a:ext>
            </a:extLst>
          </p:cNvPr>
          <p:cNvSpPr/>
          <p:nvPr/>
        </p:nvSpPr>
        <p:spPr>
          <a:xfrm>
            <a:off x="6967108" y="1251767"/>
            <a:ext cx="1097280"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nvGrpSpPr>
          <p:cNvPr id="30" name="Group 29">
            <a:extLst>
              <a:ext uri="{FF2B5EF4-FFF2-40B4-BE49-F238E27FC236}">
                <a16:creationId xmlns:a16="http://schemas.microsoft.com/office/drawing/2014/main" id="{A30E9537-1266-8F88-2F9C-670282BD0AFD}"/>
              </a:ext>
            </a:extLst>
          </p:cNvPr>
          <p:cNvGrpSpPr/>
          <p:nvPr/>
        </p:nvGrpSpPr>
        <p:grpSpPr>
          <a:xfrm>
            <a:off x="7192974" y="1287771"/>
            <a:ext cx="637475" cy="504056"/>
            <a:chOff x="7376824" y="1140687"/>
            <a:chExt cx="637475" cy="504056"/>
          </a:xfrm>
        </p:grpSpPr>
        <p:grpSp>
          <p:nvGrpSpPr>
            <p:cNvPr id="24" name="Group 23">
              <a:extLst>
                <a:ext uri="{FF2B5EF4-FFF2-40B4-BE49-F238E27FC236}">
                  <a16:creationId xmlns:a16="http://schemas.microsoft.com/office/drawing/2014/main" id="{5812AE6D-0272-0555-3DFA-6495944F3091}"/>
                </a:ext>
              </a:extLst>
            </p:cNvPr>
            <p:cNvGrpSpPr/>
            <p:nvPr/>
          </p:nvGrpSpPr>
          <p:grpSpPr>
            <a:xfrm>
              <a:off x="7376824" y="1257430"/>
              <a:ext cx="637475" cy="270571"/>
              <a:chOff x="6804796" y="2499171"/>
              <a:chExt cx="637475" cy="270571"/>
            </a:xfrm>
          </p:grpSpPr>
          <p:cxnSp>
            <p:nvCxnSpPr>
              <p:cNvPr id="9" name="Straight Connector 8">
                <a:extLst>
                  <a:ext uri="{FF2B5EF4-FFF2-40B4-BE49-F238E27FC236}">
                    <a16:creationId xmlns:a16="http://schemas.microsoft.com/office/drawing/2014/main" id="{AEF7662A-5A4A-7F81-8F54-39CFA94A25F2}"/>
                  </a:ext>
                </a:extLst>
              </p:cNvPr>
              <p:cNvCxnSpPr>
                <a:cxnSpLocks/>
              </p:cNvCxnSpPr>
              <p:nvPr/>
            </p:nvCxnSpPr>
            <p:spPr>
              <a:xfrm>
                <a:off x="7236296" y="2499171"/>
                <a:ext cx="205975" cy="0"/>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23" name="Group 22">
                <a:extLst>
                  <a:ext uri="{FF2B5EF4-FFF2-40B4-BE49-F238E27FC236}">
                    <a16:creationId xmlns:a16="http://schemas.microsoft.com/office/drawing/2014/main" id="{5814F326-12C8-3EE1-B3C7-CCB5CD38EB29}"/>
                  </a:ext>
                </a:extLst>
              </p:cNvPr>
              <p:cNvGrpSpPr/>
              <p:nvPr/>
            </p:nvGrpSpPr>
            <p:grpSpPr>
              <a:xfrm>
                <a:off x="6804796" y="2499742"/>
                <a:ext cx="431500" cy="270000"/>
                <a:chOff x="6804796" y="2499742"/>
                <a:chExt cx="431500" cy="270000"/>
              </a:xfrm>
            </p:grpSpPr>
            <p:sp>
              <p:nvSpPr>
                <p:cNvPr id="7" name="Parallelogram 6">
                  <a:extLst>
                    <a:ext uri="{FF2B5EF4-FFF2-40B4-BE49-F238E27FC236}">
                      <a16:creationId xmlns:a16="http://schemas.microsoft.com/office/drawing/2014/main" id="{E90AC829-5267-0A6D-2D73-698128E7AB50}"/>
                    </a:ext>
                  </a:extLst>
                </p:cNvPr>
                <p:cNvSpPr/>
                <p:nvPr/>
              </p:nvSpPr>
              <p:spPr>
                <a:xfrm>
                  <a:off x="7020272" y="2499742"/>
                  <a:ext cx="216024" cy="270000"/>
                </a:xfrm>
                <a:prstGeom prst="parallelogram">
                  <a:avLst>
                    <a:gd name="adj" fmla="val 42637"/>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BD2BE0B0-A1B1-D36D-BDFA-65B4D234D683}"/>
                    </a:ext>
                  </a:extLst>
                </p:cNvPr>
                <p:cNvCxnSpPr>
                  <a:cxnSpLocks/>
                </p:cNvCxnSpPr>
                <p:nvPr/>
              </p:nvCxnSpPr>
              <p:spPr>
                <a:xfrm>
                  <a:off x="6804796" y="2769742"/>
                  <a:ext cx="236730" cy="0"/>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grpSp>
          <p:nvGrpSpPr>
            <p:cNvPr id="29" name="Group 28">
              <a:extLst>
                <a:ext uri="{FF2B5EF4-FFF2-40B4-BE49-F238E27FC236}">
                  <a16:creationId xmlns:a16="http://schemas.microsoft.com/office/drawing/2014/main" id="{EF3853D7-1C28-BE9B-0D37-929438CB104F}"/>
                </a:ext>
              </a:extLst>
            </p:cNvPr>
            <p:cNvGrpSpPr/>
            <p:nvPr/>
          </p:nvGrpSpPr>
          <p:grpSpPr>
            <a:xfrm>
              <a:off x="7443533" y="1140687"/>
              <a:ext cx="504056" cy="504056"/>
              <a:chOff x="7452320" y="1140687"/>
              <a:chExt cx="504056" cy="504056"/>
            </a:xfrm>
          </p:grpSpPr>
          <p:cxnSp>
            <p:nvCxnSpPr>
              <p:cNvPr id="20" name="Straight Connector 19">
                <a:extLst>
                  <a:ext uri="{FF2B5EF4-FFF2-40B4-BE49-F238E27FC236}">
                    <a16:creationId xmlns:a16="http://schemas.microsoft.com/office/drawing/2014/main" id="{49D528CF-592C-4326-1D78-6A70A49FA3FC}"/>
                  </a:ext>
                </a:extLst>
              </p:cNvPr>
              <p:cNvCxnSpPr>
                <a:cxnSpLocks/>
              </p:cNvCxnSpPr>
              <p:nvPr/>
            </p:nvCxnSpPr>
            <p:spPr>
              <a:xfrm>
                <a:off x="7704348" y="1140687"/>
                <a:ext cx="0" cy="50405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1989ED74-5590-2D1F-9787-424FD1A48A03}"/>
                  </a:ext>
                </a:extLst>
              </p:cNvPr>
              <p:cNvCxnSpPr>
                <a:cxnSpLocks/>
              </p:cNvCxnSpPr>
              <p:nvPr/>
            </p:nvCxnSpPr>
            <p:spPr>
              <a:xfrm>
                <a:off x="7452320" y="1392715"/>
                <a:ext cx="504056" cy="0"/>
              </a:xfrm>
              <a:prstGeom prst="straightConnector1">
                <a:avLst/>
              </a:prstGeom>
              <a:ln>
                <a:solidFill>
                  <a:schemeClr val="tx1">
                    <a:lumMod val="50000"/>
                    <a:lumOff val="50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25" name="Rectangle: Rounded Corners 24">
                <a:extLst>
                  <a:ext uri="{FF2B5EF4-FFF2-40B4-BE49-F238E27FC236}">
                    <a16:creationId xmlns:a16="http://schemas.microsoft.com/office/drawing/2014/main" id="{9AA6F406-8E3C-95E0-85CB-6FCBF2D6F9C6}"/>
                  </a:ext>
                </a:extLst>
              </p:cNvPr>
              <p:cNvSpPr/>
              <p:nvPr/>
            </p:nvSpPr>
            <p:spPr>
              <a:xfrm>
                <a:off x="6963072" y="1931788"/>
                <a:ext cx="1097280"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nary>
                        <m:naryPr>
                          <m:chr m:val="∑"/>
                          <m:ctrlPr>
                            <a:rPr lang="pt-BR" sz="1100" b="0" i="1" smtClean="0">
                              <a:solidFill>
                                <a:schemeClr val="tx1"/>
                              </a:solidFill>
                              <a:latin typeface="Cambria Math" panose="02040503050406030204" pitchFamily="18" charset="0"/>
                            </a:rPr>
                          </m:ctrlPr>
                        </m:naryPr>
                        <m:sub>
                          <m:r>
                            <a:rPr lang="pt-BR" sz="1100" b="0" i="1" smtClean="0">
                              <a:solidFill>
                                <a:schemeClr val="tx1"/>
                              </a:solidFill>
                              <a:latin typeface="Cambria Math" panose="02040503050406030204" pitchFamily="18" charset="0"/>
                            </a:rPr>
                            <m:t>𝑘</m:t>
                          </m:r>
                          <m:r>
                            <a:rPr lang="pt-BR" sz="1100" b="0" i="1" smtClean="0">
                              <a:solidFill>
                                <a:schemeClr val="tx1"/>
                              </a:solidFill>
                              <a:latin typeface="Cambria Math" panose="02040503050406030204" pitchFamily="18" charset="0"/>
                            </a:rPr>
                            <m:t>=0</m:t>
                          </m:r>
                        </m:sub>
                        <m:sup>
                          <m:r>
                            <a:rPr lang="pt-BR" sz="1100" b="0" i="1" smtClean="0">
                              <a:solidFill>
                                <a:schemeClr val="tx1"/>
                              </a:solidFill>
                              <a:latin typeface="Cambria Math" panose="02040503050406030204" pitchFamily="18" charset="0"/>
                            </a:rPr>
                            <m:t>𝑛</m:t>
                          </m:r>
                        </m:sup>
                        <m:e>
                          <m:sSubSup>
                            <m:sSubSupPr>
                              <m:ctrlPr>
                                <a:rPr lang="pt-BR" sz="1100" i="1">
                                  <a:solidFill>
                                    <a:schemeClr val="tx1"/>
                                  </a:solidFill>
                                  <a:latin typeface="Cambria Math" panose="02040503050406030204" pitchFamily="18" charset="0"/>
                                </a:rPr>
                              </m:ctrlPr>
                            </m:sSubSupPr>
                            <m:e>
                              <m:r>
                                <a:rPr lang="en-US" sz="1100" i="1">
                                  <a:solidFill>
                                    <a:schemeClr val="tx1"/>
                                  </a:solidFill>
                                  <a:latin typeface="Cambria Math" panose="02040503050406030204" pitchFamily="18" charset="0"/>
                                </a:rPr>
                                <m:t>𝑥</m:t>
                              </m:r>
                            </m:e>
                            <m:sub>
                              <m:r>
                                <a:rPr lang="en-US" sz="1100" i="1">
                                  <a:solidFill>
                                    <a:schemeClr val="tx1"/>
                                  </a:solidFill>
                                  <a:latin typeface="Cambria Math" panose="02040503050406030204" pitchFamily="18" charset="0"/>
                                </a:rPr>
                                <m:t>𝑘</m:t>
                              </m:r>
                            </m:sub>
                            <m:sup>
                              <m:r>
                                <a:rPr lang="en-US" sz="1100" i="1">
                                  <a:solidFill>
                                    <a:schemeClr val="tx1"/>
                                  </a:solidFill>
                                  <a:latin typeface="Cambria Math" panose="02040503050406030204" pitchFamily="18" charset="0"/>
                                </a:rPr>
                                <m:t>2</m:t>
                              </m:r>
                            </m:sup>
                          </m:sSubSup>
                        </m:e>
                      </m:nary>
                    </m:oMath>
                  </m:oMathPara>
                </a14:m>
                <a:endParaRPr lang="en-US" b="0" dirty="0"/>
              </a:p>
            </p:txBody>
          </p:sp>
        </mc:Choice>
        <mc:Fallback xmlns="">
          <p:sp>
            <p:nvSpPr>
              <p:cNvPr id="25" name="Rectangle: Rounded Corners 24">
                <a:extLst>
                  <a:ext uri="{FF2B5EF4-FFF2-40B4-BE49-F238E27FC236}">
                    <a16:creationId xmlns:a16="http://schemas.microsoft.com/office/drawing/2014/main" id="{9AA6F406-8E3C-95E0-85CB-6FCBF2D6F9C6}"/>
                  </a:ext>
                </a:extLst>
              </p:cNvPr>
              <p:cNvSpPr>
                <a:spLocks noRot="1" noChangeAspect="1" noMove="1" noResize="1" noEditPoints="1" noAdjustHandles="1" noChangeArrowheads="1" noChangeShapeType="1" noTextEdit="1"/>
              </p:cNvSpPr>
              <p:nvPr/>
            </p:nvSpPr>
            <p:spPr>
              <a:xfrm>
                <a:off x="6963072" y="1931788"/>
                <a:ext cx="1097280" cy="576064"/>
              </a:xfrm>
              <a:prstGeom prst="round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Rectangle: Rounded Corners 25">
                <a:extLst>
                  <a:ext uri="{FF2B5EF4-FFF2-40B4-BE49-F238E27FC236}">
                    <a16:creationId xmlns:a16="http://schemas.microsoft.com/office/drawing/2014/main" id="{45360452-ADA9-C167-D4B1-418756EAD96E}"/>
                  </a:ext>
                </a:extLst>
              </p:cNvPr>
              <p:cNvSpPr/>
              <p:nvPr/>
            </p:nvSpPr>
            <p:spPr>
              <a:xfrm>
                <a:off x="6967108" y="2611809"/>
                <a:ext cx="1097280"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ad>
                        <m:radPr>
                          <m:degHide m:val="on"/>
                          <m:ctrlPr>
                            <a:rPr lang="pt-BR" sz="1000" b="0" i="1" smtClean="0">
                              <a:solidFill>
                                <a:schemeClr val="tx1"/>
                              </a:solidFill>
                              <a:latin typeface="Cambria Math" panose="02040503050406030204" pitchFamily="18" charset="0"/>
                            </a:rPr>
                          </m:ctrlPr>
                        </m:radPr>
                        <m:deg/>
                        <m:e>
                          <m:sSub>
                            <m:sSubPr>
                              <m:ctrlPr>
                                <a:rPr lang="pt-BR" sz="1000" b="0" i="1" smtClean="0">
                                  <a:solidFill>
                                    <a:schemeClr val="tx1"/>
                                  </a:solidFill>
                                  <a:latin typeface="Cambria Math" panose="02040503050406030204" pitchFamily="18" charset="0"/>
                                </a:rPr>
                              </m:ctrlPr>
                            </m:sSubPr>
                            <m:e>
                              <m:r>
                                <a:rPr lang="en-US" sz="1000" b="0" i="1" smtClean="0">
                                  <a:solidFill>
                                    <a:schemeClr val="tx1"/>
                                  </a:solidFill>
                                  <a:latin typeface="Cambria Math" panose="02040503050406030204" pitchFamily="18" charset="0"/>
                                </a:rPr>
                                <m:t>𝑃</m:t>
                              </m:r>
                            </m:e>
                            <m:sub>
                              <m:r>
                                <a:rPr lang="en-US" sz="1000" b="0" i="1" smtClean="0">
                                  <a:solidFill>
                                    <a:schemeClr val="tx1"/>
                                  </a:solidFill>
                                  <a:latin typeface="Cambria Math" panose="02040503050406030204" pitchFamily="18" charset="0"/>
                                </a:rPr>
                                <m:t>1</m:t>
                              </m:r>
                            </m:sub>
                          </m:sSub>
                          <m:r>
                            <a:rPr lang="en-US" sz="1000" b="0" i="1" smtClean="0">
                              <a:solidFill>
                                <a:schemeClr val="tx1"/>
                              </a:solidFill>
                              <a:latin typeface="Cambria Math" panose="02040503050406030204" pitchFamily="18" charset="0"/>
                            </a:rPr>
                            <m:t>−</m:t>
                          </m:r>
                          <m:r>
                            <a:rPr lang="en-US" sz="1000" b="0" i="1" smtClean="0">
                              <a:solidFill>
                                <a:schemeClr val="tx1"/>
                              </a:solidFill>
                              <a:latin typeface="Cambria Math" panose="02040503050406030204" pitchFamily="18" charset="0"/>
                            </a:rPr>
                            <m:t>𝐸𝑟𝑟</m:t>
                          </m:r>
                          <m:r>
                            <a:rPr lang="en-US" sz="1000" b="0" i="1" smtClean="0">
                              <a:solidFill>
                                <a:schemeClr val="tx1"/>
                              </a:solidFill>
                              <a:latin typeface="Cambria Math" panose="02040503050406030204" pitchFamily="18" charset="0"/>
                            </a:rPr>
                            <m:t>(</m:t>
                          </m:r>
                          <m:sSub>
                            <m:sSubPr>
                              <m:ctrlPr>
                                <a:rPr lang="pt-BR" sz="1000" i="1">
                                  <a:solidFill>
                                    <a:schemeClr val="tx1"/>
                                  </a:solidFill>
                                  <a:latin typeface="Cambria Math" panose="02040503050406030204" pitchFamily="18" charset="0"/>
                                </a:rPr>
                              </m:ctrlPr>
                            </m:sSubPr>
                            <m:e>
                              <m:r>
                                <a:rPr lang="en-US" sz="1000" i="1">
                                  <a:solidFill>
                                    <a:schemeClr val="tx1"/>
                                  </a:solidFill>
                                  <a:latin typeface="Cambria Math" panose="02040503050406030204" pitchFamily="18" charset="0"/>
                                </a:rPr>
                                <m:t>𝑃</m:t>
                              </m:r>
                            </m:e>
                            <m:sub>
                              <m:r>
                                <a:rPr lang="en-US" sz="1000" i="1">
                                  <a:solidFill>
                                    <a:schemeClr val="tx1"/>
                                  </a:solidFill>
                                  <a:latin typeface="Cambria Math" panose="02040503050406030204" pitchFamily="18" charset="0"/>
                                </a:rPr>
                                <m:t>1</m:t>
                              </m:r>
                            </m:sub>
                          </m:sSub>
                          <m:r>
                            <a:rPr lang="en-US" sz="1000" b="0" i="1" smtClean="0">
                              <a:solidFill>
                                <a:schemeClr val="tx1"/>
                              </a:solidFill>
                              <a:latin typeface="Cambria Math" panose="02040503050406030204" pitchFamily="18" charset="0"/>
                            </a:rPr>
                            <m:t>,</m:t>
                          </m:r>
                          <m:sSub>
                            <m:sSubPr>
                              <m:ctrlPr>
                                <a:rPr lang="pt-BR" sz="1000" i="1">
                                  <a:solidFill>
                                    <a:schemeClr val="tx1"/>
                                  </a:solidFill>
                                  <a:latin typeface="Cambria Math" panose="02040503050406030204" pitchFamily="18" charset="0"/>
                                </a:rPr>
                              </m:ctrlPr>
                            </m:sSubPr>
                            <m:e>
                              <m:r>
                                <a:rPr lang="en-US" sz="1000" i="1">
                                  <a:solidFill>
                                    <a:schemeClr val="tx1"/>
                                  </a:solidFill>
                                  <a:latin typeface="Cambria Math" panose="02040503050406030204" pitchFamily="18" charset="0"/>
                                </a:rPr>
                                <m:t>𝑃</m:t>
                              </m:r>
                            </m:e>
                            <m:sub>
                              <m:r>
                                <a:rPr lang="en-US" sz="1000" b="0" i="1" smtClean="0">
                                  <a:solidFill>
                                    <a:schemeClr val="tx1"/>
                                  </a:solidFill>
                                  <a:latin typeface="Cambria Math" panose="02040503050406030204" pitchFamily="18" charset="0"/>
                                </a:rPr>
                                <m:t>2)</m:t>
                              </m:r>
                            </m:sub>
                          </m:sSub>
                        </m:e>
                      </m:rad>
                    </m:oMath>
                  </m:oMathPara>
                </a14:m>
                <a:endParaRPr lang="en-US" sz="1400" b="0" dirty="0"/>
              </a:p>
            </p:txBody>
          </p:sp>
        </mc:Choice>
        <mc:Fallback xmlns="">
          <p:sp>
            <p:nvSpPr>
              <p:cNvPr id="26" name="Rectangle: Rounded Corners 25">
                <a:extLst>
                  <a:ext uri="{FF2B5EF4-FFF2-40B4-BE49-F238E27FC236}">
                    <a16:creationId xmlns:a16="http://schemas.microsoft.com/office/drawing/2014/main" id="{45360452-ADA9-C167-D4B1-418756EAD96E}"/>
                  </a:ext>
                </a:extLst>
              </p:cNvPr>
              <p:cNvSpPr>
                <a:spLocks noRot="1" noChangeAspect="1" noMove="1" noResize="1" noEditPoints="1" noAdjustHandles="1" noChangeArrowheads="1" noChangeShapeType="1" noTextEdit="1"/>
              </p:cNvSpPr>
              <p:nvPr/>
            </p:nvSpPr>
            <p:spPr>
              <a:xfrm>
                <a:off x="6967108" y="2611809"/>
                <a:ext cx="1097280" cy="576064"/>
              </a:xfrm>
              <a:prstGeom prst="roundRect">
                <a:avLst/>
              </a:prstGeom>
              <a:blipFill>
                <a:blip r:embed="rId5"/>
                <a:stretch>
                  <a:fillRect/>
                </a:stretch>
              </a:blipFill>
            </p:spPr>
            <p:txBody>
              <a:bodyPr/>
              <a:lstStyle/>
              <a:p>
                <a:r>
                  <a:rPr lang="en-GB">
                    <a:noFill/>
                  </a:rPr>
                  <a:t> </a:t>
                </a:r>
              </a:p>
            </p:txBody>
          </p:sp>
        </mc:Fallback>
      </mc:AlternateContent>
      <p:sp>
        <p:nvSpPr>
          <p:cNvPr id="27" name="Rectangle: Rounded Corners 26">
            <a:extLst>
              <a:ext uri="{FF2B5EF4-FFF2-40B4-BE49-F238E27FC236}">
                <a16:creationId xmlns:a16="http://schemas.microsoft.com/office/drawing/2014/main" id="{C4BF42EE-AD64-2D3B-F87E-7E075C64E806}"/>
              </a:ext>
            </a:extLst>
          </p:cNvPr>
          <p:cNvSpPr/>
          <p:nvPr/>
        </p:nvSpPr>
        <p:spPr>
          <a:xfrm>
            <a:off x="6963072" y="3291830"/>
            <a:ext cx="1097280"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0" dirty="0">
                <a:solidFill>
                  <a:schemeClr val="tx1"/>
                </a:solidFill>
              </a:rPr>
              <a:t>Position (mm)</a:t>
            </a:r>
          </a:p>
        </p:txBody>
      </p:sp>
      <p:sp>
        <p:nvSpPr>
          <p:cNvPr id="31" name="Arrow: Down 30">
            <a:extLst>
              <a:ext uri="{FF2B5EF4-FFF2-40B4-BE49-F238E27FC236}">
                <a16:creationId xmlns:a16="http://schemas.microsoft.com/office/drawing/2014/main" id="{E96D11D3-0383-6FFE-29B1-201E0A899400}"/>
              </a:ext>
            </a:extLst>
          </p:cNvPr>
          <p:cNvSpPr/>
          <p:nvPr/>
        </p:nvSpPr>
        <p:spPr>
          <a:xfrm>
            <a:off x="7429704" y="1827831"/>
            <a:ext cx="166632" cy="134713"/>
          </a:xfrm>
          <a:prstGeom prst="downArrow">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Arrow: Down 31">
            <a:extLst>
              <a:ext uri="{FF2B5EF4-FFF2-40B4-BE49-F238E27FC236}">
                <a16:creationId xmlns:a16="http://schemas.microsoft.com/office/drawing/2014/main" id="{87A0BF17-259C-C5C8-FD6D-368AF1BBDCD5}"/>
              </a:ext>
            </a:extLst>
          </p:cNvPr>
          <p:cNvSpPr/>
          <p:nvPr/>
        </p:nvSpPr>
        <p:spPr>
          <a:xfrm>
            <a:off x="7428395" y="2507852"/>
            <a:ext cx="166632" cy="134713"/>
          </a:xfrm>
          <a:prstGeom prst="downArrow">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Arrow: Down 32">
            <a:extLst>
              <a:ext uri="{FF2B5EF4-FFF2-40B4-BE49-F238E27FC236}">
                <a16:creationId xmlns:a16="http://schemas.microsoft.com/office/drawing/2014/main" id="{31311620-3CA3-E5DD-5FD5-253889ECBB45}"/>
              </a:ext>
            </a:extLst>
          </p:cNvPr>
          <p:cNvSpPr/>
          <p:nvPr/>
        </p:nvSpPr>
        <p:spPr>
          <a:xfrm>
            <a:off x="7428395" y="3189014"/>
            <a:ext cx="166632" cy="134713"/>
          </a:xfrm>
          <a:prstGeom prst="downArrow">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41322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31" grpId="0" animBg="1"/>
      <p:bldP spid="32" grpId="0" animBg="1"/>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A87CEAB-FEFF-9088-616E-02F5DD29C6C6}"/>
              </a:ext>
            </a:extLst>
          </p:cNvPr>
          <p:cNvSpPr>
            <a:spLocks noGrp="1"/>
          </p:cNvSpPr>
          <p:nvPr>
            <p:ph type="ftr" sz="quarter" idx="11"/>
          </p:nvPr>
        </p:nvSpPr>
        <p:spPr/>
        <p:txBody>
          <a:bodyPr/>
          <a:lstStyle/>
          <a:p>
            <a:r>
              <a:rPr lang="en-GB"/>
              <a:t>15th HL-LHC Collaboration Meeting - BPM acquisition chain - I. Degl'Innocenti</a:t>
            </a:r>
            <a:endParaRPr lang="en-GB" dirty="0"/>
          </a:p>
        </p:txBody>
      </p:sp>
      <p:sp>
        <p:nvSpPr>
          <p:cNvPr id="3" name="Title 2">
            <a:extLst>
              <a:ext uri="{FF2B5EF4-FFF2-40B4-BE49-F238E27FC236}">
                <a16:creationId xmlns:a16="http://schemas.microsoft.com/office/drawing/2014/main" id="{85442552-6874-8032-35C0-6C4F91861593}"/>
              </a:ext>
            </a:extLst>
          </p:cNvPr>
          <p:cNvSpPr>
            <a:spLocks noGrp="1"/>
          </p:cNvSpPr>
          <p:nvPr>
            <p:ph type="title"/>
          </p:nvPr>
        </p:nvSpPr>
        <p:spPr/>
        <p:txBody>
          <a:bodyPr/>
          <a:lstStyle/>
          <a:p>
            <a:r>
              <a:rPr lang="en-US" dirty="0"/>
              <a:t>Calibration</a:t>
            </a:r>
            <a:endParaRPr lang="en-GB" dirty="0"/>
          </a:p>
        </p:txBody>
      </p:sp>
      <p:sp>
        <p:nvSpPr>
          <p:cNvPr id="4" name="Content Placeholder 3">
            <a:extLst>
              <a:ext uri="{FF2B5EF4-FFF2-40B4-BE49-F238E27FC236}">
                <a16:creationId xmlns:a16="http://schemas.microsoft.com/office/drawing/2014/main" id="{F8E62563-30DE-7B7C-03F9-E4EBDDCE9814}"/>
              </a:ext>
            </a:extLst>
          </p:cNvPr>
          <p:cNvSpPr>
            <a:spLocks noGrp="1"/>
          </p:cNvSpPr>
          <p:nvPr>
            <p:ph idx="1"/>
          </p:nvPr>
        </p:nvSpPr>
        <p:spPr>
          <a:xfrm>
            <a:off x="612000" y="699542"/>
            <a:ext cx="5883789" cy="3880521"/>
          </a:xfrm>
        </p:spPr>
        <p:txBody>
          <a:bodyPr>
            <a:normAutofit/>
          </a:bodyPr>
          <a:lstStyle/>
          <a:p>
            <a:pPr algn="l"/>
            <a:r>
              <a:rPr lang="en-US" dirty="0"/>
              <a:t>Unbalance in two opposite channels </a:t>
            </a:r>
          </a:p>
          <a:p>
            <a:pPr marL="457200" lvl="1" indent="0" algn="l">
              <a:buNone/>
            </a:pPr>
            <a:r>
              <a:rPr lang="en-US" dirty="0">
                <a:sym typeface="Wingdings" panose="05000000000000000000" pitchFamily="2" charset="2"/>
              </a:rPr>
              <a:t> </a:t>
            </a:r>
            <a:r>
              <a:rPr lang="en-US" dirty="0"/>
              <a:t>an erroneous beam position</a:t>
            </a:r>
          </a:p>
          <a:p>
            <a:pPr algn="l"/>
            <a:r>
              <a:rPr lang="en-US" dirty="0"/>
              <a:t>3 types of calibration methods foreseen</a:t>
            </a:r>
          </a:p>
          <a:p>
            <a:pPr lvl="1" algn="l"/>
            <a:r>
              <a:rPr lang="en-US" dirty="0"/>
              <a:t>Online: Cross-bar switching</a:t>
            </a:r>
          </a:p>
          <a:p>
            <a:pPr lvl="1" algn="l"/>
            <a:r>
              <a:rPr lang="en-US" dirty="0"/>
              <a:t>Offline:</a:t>
            </a:r>
          </a:p>
          <a:p>
            <a:pPr lvl="2" algn="l"/>
            <a:r>
              <a:rPr lang="en-US" dirty="0"/>
              <a:t>signal through AFE</a:t>
            </a:r>
          </a:p>
          <a:p>
            <a:pPr lvl="2" algn="l"/>
            <a:r>
              <a:rPr lang="en-US" dirty="0"/>
              <a:t>signal through BPM</a:t>
            </a:r>
          </a:p>
          <a:p>
            <a:pPr algn="l"/>
            <a:r>
              <a:rPr lang="en-US" dirty="0"/>
              <a:t>Implementation in SoC PS + DAC:</a:t>
            </a:r>
          </a:p>
          <a:p>
            <a:pPr lvl="1" algn="l"/>
            <a:r>
              <a:rPr lang="en-US" dirty="0"/>
              <a:t>Fast switching control</a:t>
            </a:r>
          </a:p>
          <a:p>
            <a:pPr lvl="1" algn="l"/>
            <a:r>
              <a:rPr lang="en-US" dirty="0"/>
              <a:t>DAC signal generation </a:t>
            </a:r>
          </a:p>
        </p:txBody>
      </p:sp>
      <p:sp>
        <p:nvSpPr>
          <p:cNvPr id="5" name="Slide Number Placeholder 4">
            <a:extLst>
              <a:ext uri="{FF2B5EF4-FFF2-40B4-BE49-F238E27FC236}">
                <a16:creationId xmlns:a16="http://schemas.microsoft.com/office/drawing/2014/main" id="{383F0674-6B13-BA52-9323-E85D82A6CDC8}"/>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Picture 6">
            <a:extLst>
              <a:ext uri="{FF2B5EF4-FFF2-40B4-BE49-F238E27FC236}">
                <a16:creationId xmlns:a16="http://schemas.microsoft.com/office/drawing/2014/main" id="{6CEF44E5-481E-396C-A28C-4514D5344772}"/>
              </a:ext>
            </a:extLst>
          </p:cNvPr>
          <p:cNvPicPr>
            <a:picLocks noChangeAspect="1"/>
          </p:cNvPicPr>
          <p:nvPr/>
        </p:nvPicPr>
        <p:blipFill>
          <a:blip r:embed="rId3"/>
          <a:stretch>
            <a:fillRect/>
          </a:stretch>
        </p:blipFill>
        <p:spPr>
          <a:xfrm>
            <a:off x="5796136" y="944389"/>
            <a:ext cx="2532561" cy="3139529"/>
          </a:xfrm>
          <a:prstGeom prst="rect">
            <a:avLst/>
          </a:prstGeom>
        </p:spPr>
      </p:pic>
      <p:pic>
        <p:nvPicPr>
          <p:cNvPr id="9" name="Picture 8">
            <a:extLst>
              <a:ext uri="{FF2B5EF4-FFF2-40B4-BE49-F238E27FC236}">
                <a16:creationId xmlns:a16="http://schemas.microsoft.com/office/drawing/2014/main" id="{7EBF42DE-5B42-FF6E-A1B4-9B4E04A1CBB3}"/>
              </a:ext>
            </a:extLst>
          </p:cNvPr>
          <p:cNvPicPr>
            <a:picLocks noChangeAspect="1"/>
          </p:cNvPicPr>
          <p:nvPr/>
        </p:nvPicPr>
        <p:blipFill>
          <a:blip r:embed="rId4"/>
          <a:stretch>
            <a:fillRect/>
          </a:stretch>
        </p:blipFill>
        <p:spPr>
          <a:xfrm>
            <a:off x="6472237" y="944388"/>
            <a:ext cx="1187961" cy="3139529"/>
          </a:xfrm>
          <a:prstGeom prst="rect">
            <a:avLst/>
          </a:prstGeom>
        </p:spPr>
      </p:pic>
      <p:pic>
        <p:nvPicPr>
          <p:cNvPr id="11" name="Picture 10">
            <a:extLst>
              <a:ext uri="{FF2B5EF4-FFF2-40B4-BE49-F238E27FC236}">
                <a16:creationId xmlns:a16="http://schemas.microsoft.com/office/drawing/2014/main" id="{FA3BD809-BF7F-815F-C3B5-588AABEA4566}"/>
              </a:ext>
            </a:extLst>
          </p:cNvPr>
          <p:cNvPicPr>
            <a:picLocks noChangeAspect="1"/>
          </p:cNvPicPr>
          <p:nvPr/>
        </p:nvPicPr>
        <p:blipFill>
          <a:blip r:embed="rId5"/>
          <a:stretch>
            <a:fillRect/>
          </a:stretch>
        </p:blipFill>
        <p:spPr>
          <a:xfrm>
            <a:off x="6464286" y="944387"/>
            <a:ext cx="1182212" cy="3139531"/>
          </a:xfrm>
          <a:prstGeom prst="rect">
            <a:avLst/>
          </a:prstGeom>
        </p:spPr>
      </p:pic>
    </p:spTree>
    <p:extLst>
      <p:ext uri="{BB962C8B-B14F-4D97-AF65-F5344CB8AC3E}">
        <p14:creationId xmlns:p14="http://schemas.microsoft.com/office/powerpoint/2010/main" val="43160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7"/>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9"/>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A40A35-D8D2-6452-E53B-018FCFBD94A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4122C51-E515-9699-881F-46B397AC7282}"/>
              </a:ext>
            </a:extLst>
          </p:cNvPr>
          <p:cNvSpPr>
            <a:spLocks noGrp="1"/>
          </p:cNvSpPr>
          <p:nvPr>
            <p:ph type="title"/>
          </p:nvPr>
        </p:nvSpPr>
        <p:spPr/>
        <p:txBody>
          <a:bodyPr/>
          <a:lstStyle/>
          <a:p>
            <a:r>
              <a:rPr lang="en-US" i="0" dirty="0"/>
              <a:t>Status</a:t>
            </a:r>
            <a:endParaRPr lang="en-GB" i="0" dirty="0"/>
          </a:p>
        </p:txBody>
      </p:sp>
      <p:sp>
        <p:nvSpPr>
          <p:cNvPr id="3" name="Espace réservé du pied de page 2">
            <a:extLst>
              <a:ext uri="{FF2B5EF4-FFF2-40B4-BE49-F238E27FC236}">
                <a16:creationId xmlns:a16="http://schemas.microsoft.com/office/drawing/2014/main" id="{B3088F4B-B4BE-B920-6AE6-4896B58F164D}"/>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Espace réservé du numéro de diapositive 4">
            <a:extLst>
              <a:ext uri="{FF2B5EF4-FFF2-40B4-BE49-F238E27FC236}">
                <a16:creationId xmlns:a16="http://schemas.microsoft.com/office/drawing/2014/main" id="{151AFDD3-E853-9588-B988-A86E47D33597}"/>
              </a:ext>
            </a:extLst>
          </p:cNvPr>
          <p:cNvSpPr>
            <a:spLocks noGrp="1"/>
          </p:cNvSpPr>
          <p:nvPr>
            <p:ph type="sldNum" sz="quarter" idx="12"/>
          </p:nvPr>
        </p:nvSpPr>
        <p:spPr/>
        <p:txBody>
          <a:bodyPr/>
          <a:lstStyle/>
          <a:p>
            <a:fld id="{BFDCA1C4-9514-7B4F-976F-D92F7E296653}" type="slidenum">
              <a:rPr lang="fr-FR" smtClean="0"/>
              <a:pPr/>
              <a:t>14</a:t>
            </a:fld>
            <a:endParaRPr lang="fr-FR" dirty="0"/>
          </a:p>
        </p:txBody>
      </p:sp>
      <p:pic>
        <p:nvPicPr>
          <p:cNvPr id="6" name="Image 5" descr="CERN-logo_outline.jpg">
            <a:extLst>
              <a:ext uri="{FF2B5EF4-FFF2-40B4-BE49-F238E27FC236}">
                <a16:creationId xmlns:a16="http://schemas.microsoft.com/office/drawing/2014/main" id="{21C54FA1-403D-CFB2-DFD0-7790272D2D3C}"/>
              </a:ext>
            </a:extLst>
          </p:cNvPr>
          <p:cNvPicPr>
            <a:picLocks noChangeAspect="1"/>
          </p:cNvPicPr>
          <p:nvPr/>
        </p:nvPicPr>
        <p:blipFill>
          <a:blip r:embed="rId3"/>
          <a:stretch>
            <a:fillRect/>
          </a:stretch>
        </p:blipFill>
        <p:spPr>
          <a:xfrm>
            <a:off x="377190" y="4406900"/>
            <a:ext cx="613410" cy="603250"/>
          </a:xfrm>
          <a:prstGeom prst="rect">
            <a:avLst/>
          </a:prstGeom>
        </p:spPr>
      </p:pic>
    </p:spTree>
    <p:extLst>
      <p:ext uri="{BB962C8B-B14F-4D97-AF65-F5344CB8AC3E}">
        <p14:creationId xmlns:p14="http://schemas.microsoft.com/office/powerpoint/2010/main" val="3566337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C1898-DFFC-05D6-D9A0-6B4C7794C386}"/>
              </a:ext>
            </a:extLst>
          </p:cNvPr>
          <p:cNvSpPr>
            <a:spLocks noGrp="1"/>
          </p:cNvSpPr>
          <p:nvPr>
            <p:ph type="title"/>
          </p:nvPr>
        </p:nvSpPr>
        <p:spPr/>
        <p:txBody>
          <a:bodyPr/>
          <a:lstStyle/>
          <a:p>
            <a:r>
              <a:rPr lang="en-US" dirty="0"/>
              <a:t>Status of the hardware production</a:t>
            </a:r>
            <a:endParaRPr lang="en-GB" dirty="0"/>
          </a:p>
        </p:txBody>
      </p:sp>
      <p:sp>
        <p:nvSpPr>
          <p:cNvPr id="3" name="Content Placeholder 2">
            <a:extLst>
              <a:ext uri="{FF2B5EF4-FFF2-40B4-BE49-F238E27FC236}">
                <a16:creationId xmlns:a16="http://schemas.microsoft.com/office/drawing/2014/main" id="{C7991970-8142-F70F-05AA-1C1FF54B9FDC}"/>
              </a:ext>
            </a:extLst>
          </p:cNvPr>
          <p:cNvSpPr>
            <a:spLocks noGrp="1"/>
          </p:cNvSpPr>
          <p:nvPr>
            <p:ph idx="1"/>
          </p:nvPr>
        </p:nvSpPr>
        <p:spPr>
          <a:xfrm>
            <a:off x="612000" y="987574"/>
            <a:ext cx="5859837" cy="1728192"/>
          </a:xfrm>
        </p:spPr>
        <p:txBody>
          <a:bodyPr>
            <a:normAutofit fontScale="70000" lnSpcReduction="20000"/>
          </a:bodyPr>
          <a:lstStyle/>
          <a:p>
            <a:pPr algn="l"/>
            <a:r>
              <a:rPr lang="en-GB" dirty="0"/>
              <a:t>SoM: </a:t>
            </a:r>
          </a:p>
          <a:p>
            <a:pPr lvl="1" algn="l"/>
            <a:r>
              <a:rPr lang="en-GB" dirty="0"/>
              <a:t>Procurement of 70 KRM-4ZU47DR</a:t>
            </a:r>
          </a:p>
          <a:p>
            <a:pPr lvl="1" algn="l"/>
            <a:r>
              <a:rPr lang="en-GB" dirty="0"/>
              <a:t>Successful qualification of the pre-series</a:t>
            </a:r>
          </a:p>
          <a:p>
            <a:pPr lvl="2" algn="l"/>
            <a:r>
              <a:rPr lang="en-GB" dirty="0"/>
              <a:t>Test in climate chamber for 10 days</a:t>
            </a:r>
          </a:p>
          <a:p>
            <a:pPr lvl="2" algn="l"/>
            <a:r>
              <a:rPr lang="en-GB" dirty="0"/>
              <a:t>Thanks to RAWG and QART Lab support!</a:t>
            </a:r>
          </a:p>
          <a:p>
            <a:pPr algn="l"/>
            <a:r>
              <a:rPr lang="en-GB" dirty="0"/>
              <a:t>Prototyping of AFE and System carrier ongoing</a:t>
            </a:r>
          </a:p>
        </p:txBody>
      </p:sp>
      <p:sp>
        <p:nvSpPr>
          <p:cNvPr id="4" name="Footer Placeholder 3">
            <a:extLst>
              <a:ext uri="{FF2B5EF4-FFF2-40B4-BE49-F238E27FC236}">
                <a16:creationId xmlns:a16="http://schemas.microsoft.com/office/drawing/2014/main" id="{9C061CAE-8A76-2A13-2997-C56229148D54}"/>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Slide Number Placeholder 4">
            <a:extLst>
              <a:ext uri="{FF2B5EF4-FFF2-40B4-BE49-F238E27FC236}">
                <a16:creationId xmlns:a16="http://schemas.microsoft.com/office/drawing/2014/main" id="{C9D3A10C-C3EE-58FB-73DB-7B6BAA778AEF}"/>
              </a:ext>
            </a:extLst>
          </p:cNvPr>
          <p:cNvSpPr>
            <a:spLocks noGrp="1"/>
          </p:cNvSpPr>
          <p:nvPr>
            <p:ph type="sldNum" sz="quarter" idx="12"/>
          </p:nvPr>
        </p:nvSpPr>
        <p:spPr/>
        <p:txBody>
          <a:bodyPr/>
          <a:lstStyle/>
          <a:p>
            <a:fld id="{BFDCA1C4-9514-7B4F-976F-D92F7E296653}" type="slidenum">
              <a:rPr lang="fr-FR" smtClean="0"/>
              <a:pPr/>
              <a:t>15</a:t>
            </a:fld>
            <a:endParaRPr lang="fr-FR"/>
          </a:p>
        </p:txBody>
      </p:sp>
      <p:pic>
        <p:nvPicPr>
          <p:cNvPr id="7" name="Picture 6" descr="A green circuit board on a white paper&#10;&#10;AI-generated content may be incorrect.">
            <a:extLst>
              <a:ext uri="{FF2B5EF4-FFF2-40B4-BE49-F238E27FC236}">
                <a16:creationId xmlns:a16="http://schemas.microsoft.com/office/drawing/2014/main" id="{ACE1EE28-0F3D-A599-3CFF-4F9977469690}"/>
              </a:ext>
            </a:extLst>
          </p:cNvPr>
          <p:cNvPicPr>
            <a:picLocks noChangeAspect="1"/>
          </p:cNvPicPr>
          <p:nvPr/>
        </p:nvPicPr>
        <p:blipFill>
          <a:blip r:embed="rId3" cstate="hqprint">
            <a:extLst>
              <a:ext uri="{28A0092B-C50C-407E-A947-70E740481C1C}">
                <a14:useLocalDpi xmlns:a14="http://schemas.microsoft.com/office/drawing/2010/main"/>
              </a:ext>
            </a:extLst>
          </a:blip>
          <a:srcRect/>
          <a:stretch>
            <a:fillRect/>
          </a:stretch>
        </p:blipFill>
        <p:spPr>
          <a:xfrm>
            <a:off x="6588224" y="1121717"/>
            <a:ext cx="2164368" cy="1098572"/>
          </a:xfrm>
          <a:prstGeom prst="rect">
            <a:avLst/>
          </a:prstGeom>
        </p:spPr>
      </p:pic>
      <p:pic>
        <p:nvPicPr>
          <p:cNvPr id="9" name="Picture 8" descr="A machine with a circuit board and wires&#10;&#10;AI-generated content may be incorrect.">
            <a:extLst>
              <a:ext uri="{FF2B5EF4-FFF2-40B4-BE49-F238E27FC236}">
                <a16:creationId xmlns:a16="http://schemas.microsoft.com/office/drawing/2014/main" id="{E14B5E77-0674-F7BF-52AD-D17781DC8E3A}"/>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660232" y="2386891"/>
            <a:ext cx="1660327" cy="2213769"/>
          </a:xfrm>
          <a:prstGeom prst="rect">
            <a:avLst/>
          </a:prstGeom>
        </p:spPr>
      </p:pic>
      <p:pic>
        <p:nvPicPr>
          <p:cNvPr id="11" name="Picture 10" descr="A person using a computer&#10;&#10;AI-generated content may be incorrect.">
            <a:extLst>
              <a:ext uri="{FF2B5EF4-FFF2-40B4-BE49-F238E27FC236}">
                <a16:creationId xmlns:a16="http://schemas.microsoft.com/office/drawing/2014/main" id="{75958CBB-0A8F-E03A-F9D8-9D173BB6D7F2}"/>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510235" y="2616190"/>
            <a:ext cx="1502891" cy="2003854"/>
          </a:xfrm>
          <a:prstGeom prst="rect">
            <a:avLst/>
          </a:prstGeom>
        </p:spPr>
      </p:pic>
      <p:pic>
        <p:nvPicPr>
          <p:cNvPr id="8" name="Picture 7" descr="A close-up of a circuit board&#10;&#10;AI-generated content may be incorrect.">
            <a:extLst>
              <a:ext uri="{FF2B5EF4-FFF2-40B4-BE49-F238E27FC236}">
                <a16:creationId xmlns:a16="http://schemas.microsoft.com/office/drawing/2014/main" id="{16219A26-EC5E-9189-611B-268BF675276B}"/>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1390472" y="2638566"/>
            <a:ext cx="2341292" cy="1787978"/>
          </a:xfrm>
          <a:prstGeom prst="rect">
            <a:avLst/>
          </a:prstGeom>
        </p:spPr>
      </p:pic>
    </p:spTree>
    <p:extLst>
      <p:ext uri="{BB962C8B-B14F-4D97-AF65-F5344CB8AC3E}">
        <p14:creationId xmlns:p14="http://schemas.microsoft.com/office/powerpoint/2010/main" val="90561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3CA3EC-5B2E-F7A1-66A9-741EF9C8A6E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BDB040-6413-F21E-AF39-8D79AD11E3D1}"/>
              </a:ext>
            </a:extLst>
          </p:cNvPr>
          <p:cNvSpPr>
            <a:spLocks noGrp="1"/>
          </p:cNvSpPr>
          <p:nvPr>
            <p:ph type="title"/>
          </p:nvPr>
        </p:nvSpPr>
        <p:spPr/>
        <p:txBody>
          <a:bodyPr/>
          <a:lstStyle/>
          <a:p>
            <a:r>
              <a:rPr lang="en-US" dirty="0"/>
              <a:t>Status of development and test</a:t>
            </a:r>
            <a:endParaRPr lang="en-GB" dirty="0"/>
          </a:p>
        </p:txBody>
      </p:sp>
      <p:sp>
        <p:nvSpPr>
          <p:cNvPr id="3" name="Content Placeholder 2">
            <a:extLst>
              <a:ext uri="{FF2B5EF4-FFF2-40B4-BE49-F238E27FC236}">
                <a16:creationId xmlns:a16="http://schemas.microsoft.com/office/drawing/2014/main" id="{35546D00-64C6-E45A-352A-F2A682972165}"/>
              </a:ext>
            </a:extLst>
          </p:cNvPr>
          <p:cNvSpPr>
            <a:spLocks noGrp="1"/>
          </p:cNvSpPr>
          <p:nvPr>
            <p:ph idx="1"/>
          </p:nvPr>
        </p:nvSpPr>
        <p:spPr>
          <a:xfrm>
            <a:off x="611999" y="914401"/>
            <a:ext cx="5227207" cy="3680222"/>
          </a:xfrm>
        </p:spPr>
        <p:txBody>
          <a:bodyPr>
            <a:normAutofit fontScale="62500" lnSpcReduction="20000"/>
          </a:bodyPr>
          <a:lstStyle/>
          <a:p>
            <a:pPr algn="l"/>
            <a:r>
              <a:rPr lang="en-US" dirty="0"/>
              <a:t>Already tested with beam:</a:t>
            </a:r>
          </a:p>
          <a:p>
            <a:pPr lvl="1" algn="l"/>
            <a:r>
              <a:rPr lang="en-US" dirty="0"/>
              <a:t>MD to gather raw data for validation of two-beam cross-talk correction algorithm </a:t>
            </a:r>
          </a:p>
          <a:p>
            <a:pPr lvl="1" algn="l"/>
            <a:r>
              <a:rPr lang="en-US" dirty="0"/>
              <a:t>RFSoC performances with 8x5GSps ADC</a:t>
            </a:r>
          </a:p>
          <a:p>
            <a:pPr lvl="1" algn="l"/>
            <a:r>
              <a:rPr lang="en-US" dirty="0"/>
              <a:t>Continuous acquisition and logging with beam synchronous event</a:t>
            </a:r>
          </a:p>
          <a:p>
            <a:pPr algn="l"/>
            <a:r>
              <a:rPr lang="en-US" dirty="0"/>
              <a:t>Planned by end 2025:</a:t>
            </a:r>
          </a:p>
          <a:p>
            <a:pPr lvl="1" algn="l"/>
            <a:r>
              <a:rPr lang="en-US" dirty="0"/>
              <a:t>Beam data acquisition with SoM-based electronics </a:t>
            </a:r>
          </a:p>
          <a:p>
            <a:pPr lvl="1" algn="l"/>
            <a:r>
              <a:rPr lang="en-US" dirty="0"/>
              <a:t>ATS SoC Framework integration</a:t>
            </a:r>
          </a:p>
          <a:p>
            <a:pPr lvl="1" algn="l"/>
            <a:r>
              <a:rPr lang="en-US" dirty="0"/>
              <a:t>Bunch electrode power computation</a:t>
            </a:r>
          </a:p>
          <a:p>
            <a:pPr algn="l"/>
            <a:r>
              <a:rPr lang="en-US" dirty="0"/>
              <a:t>Planned by 2026:</a:t>
            </a:r>
          </a:p>
          <a:p>
            <a:pPr lvl="1" algn="l"/>
            <a:r>
              <a:rPr lang="en-US" dirty="0"/>
              <a:t>Test of prototype analog front-end and system carrier</a:t>
            </a:r>
          </a:p>
          <a:p>
            <a:pPr lvl="1" algn="l"/>
            <a:r>
              <a:rPr lang="en-US" dirty="0"/>
              <a:t>Orbit and trajectory position measurement</a:t>
            </a:r>
          </a:p>
          <a:p>
            <a:pPr algn="l"/>
            <a:r>
              <a:rPr lang="en-US" dirty="0"/>
              <a:t>Planned in ~2029:</a:t>
            </a:r>
          </a:p>
          <a:p>
            <a:pPr lvl="1" algn="l"/>
            <a:r>
              <a:rPr lang="en-US" dirty="0"/>
              <a:t>Commissioning in AWAKE of the same electronics</a:t>
            </a:r>
          </a:p>
          <a:p>
            <a:pPr algn="l"/>
            <a:endParaRPr lang="en-US" dirty="0"/>
          </a:p>
        </p:txBody>
      </p:sp>
      <p:sp>
        <p:nvSpPr>
          <p:cNvPr id="4" name="Footer Placeholder 3">
            <a:extLst>
              <a:ext uri="{FF2B5EF4-FFF2-40B4-BE49-F238E27FC236}">
                <a16:creationId xmlns:a16="http://schemas.microsoft.com/office/drawing/2014/main" id="{148AA38A-E499-00C9-916D-D03F25015FF7}"/>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Slide Number Placeholder 4">
            <a:extLst>
              <a:ext uri="{FF2B5EF4-FFF2-40B4-BE49-F238E27FC236}">
                <a16:creationId xmlns:a16="http://schemas.microsoft.com/office/drawing/2014/main" id="{E28290B5-67F3-DC88-3294-5BDE5ECCB973}"/>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6" name="Picture 5">
            <a:extLst>
              <a:ext uri="{FF2B5EF4-FFF2-40B4-BE49-F238E27FC236}">
                <a16:creationId xmlns:a16="http://schemas.microsoft.com/office/drawing/2014/main" id="{32F8FDC0-F8E7-9FA7-3241-B66B20E29BD8}"/>
              </a:ext>
            </a:extLst>
          </p:cNvPr>
          <p:cNvPicPr>
            <a:picLocks noChangeAspect="1"/>
          </p:cNvPicPr>
          <p:nvPr/>
        </p:nvPicPr>
        <p:blipFill rotWithShape="1">
          <a:blip r:embed="rId3">
            <a:extLst>
              <a:ext uri="{28A0092B-C50C-407E-A947-70E740481C1C}">
                <a14:useLocalDpi xmlns:a14="http://schemas.microsoft.com/office/drawing/2010/main" val="0"/>
              </a:ext>
            </a:extLst>
          </a:blip>
          <a:srcRect l="10320"/>
          <a:stretch/>
        </p:blipFill>
        <p:spPr>
          <a:xfrm>
            <a:off x="5940152" y="950561"/>
            <a:ext cx="2608963" cy="1414189"/>
          </a:xfrm>
          <a:prstGeom prst="rect">
            <a:avLst/>
          </a:prstGeom>
        </p:spPr>
      </p:pic>
      <p:pic>
        <p:nvPicPr>
          <p:cNvPr id="12" name="Picture 11">
            <a:extLst>
              <a:ext uri="{FF2B5EF4-FFF2-40B4-BE49-F238E27FC236}">
                <a16:creationId xmlns:a16="http://schemas.microsoft.com/office/drawing/2014/main" id="{AAB08404-8E4B-4B35-CE2F-CB0F7CE1B653}"/>
              </a:ext>
            </a:extLst>
          </p:cNvPr>
          <p:cNvPicPr>
            <a:picLocks noChangeAspect="1"/>
          </p:cNvPicPr>
          <p:nvPr/>
        </p:nvPicPr>
        <p:blipFill>
          <a:blip r:embed="rId4"/>
          <a:stretch>
            <a:fillRect/>
          </a:stretch>
        </p:blipFill>
        <p:spPr>
          <a:xfrm>
            <a:off x="6004643" y="2600506"/>
            <a:ext cx="2479980" cy="1859985"/>
          </a:xfrm>
          <a:prstGeom prst="rect">
            <a:avLst/>
          </a:prstGeom>
        </p:spPr>
      </p:pic>
      <p:pic>
        <p:nvPicPr>
          <p:cNvPr id="7" name="Picture 6">
            <a:extLst>
              <a:ext uri="{FF2B5EF4-FFF2-40B4-BE49-F238E27FC236}">
                <a16:creationId xmlns:a16="http://schemas.microsoft.com/office/drawing/2014/main" id="{933C0304-05E0-D0E6-29A0-4447A04CDD5C}"/>
              </a:ext>
            </a:extLst>
          </p:cNvPr>
          <p:cNvPicPr>
            <a:picLocks noChangeAspect="1"/>
          </p:cNvPicPr>
          <p:nvPr/>
        </p:nvPicPr>
        <p:blipFill>
          <a:blip r:embed="rId5"/>
          <a:srcRect t="15471"/>
          <a:stretch>
            <a:fillRect/>
          </a:stretch>
        </p:blipFill>
        <p:spPr>
          <a:xfrm>
            <a:off x="6444208" y="2647861"/>
            <a:ext cx="1866460" cy="2020194"/>
          </a:xfrm>
          <a:prstGeom prst="rect">
            <a:avLst/>
          </a:prstGeom>
        </p:spPr>
      </p:pic>
      <p:pic>
        <p:nvPicPr>
          <p:cNvPr id="10" name="Picture 13" descr="A graph of a function&#10;&#10;Description automatically generated">
            <a:extLst>
              <a:ext uri="{FF2B5EF4-FFF2-40B4-BE49-F238E27FC236}">
                <a16:creationId xmlns:a16="http://schemas.microsoft.com/office/drawing/2014/main" id="{331AE64B-DF78-5000-128F-2A22A9E0DD97}"/>
              </a:ext>
            </a:extLst>
          </p:cNvPr>
          <p:cNvPicPr>
            <a:picLocks noChangeAspect="1"/>
          </p:cNvPicPr>
          <p:nvPr/>
        </p:nvPicPr>
        <p:blipFill>
          <a:blip r:embed="rId6"/>
          <a:stretch>
            <a:fillRect/>
          </a:stretch>
        </p:blipFill>
        <p:spPr>
          <a:xfrm>
            <a:off x="6336487" y="850377"/>
            <a:ext cx="2043402" cy="1750129"/>
          </a:xfrm>
          <a:prstGeom prst="rect">
            <a:avLst/>
          </a:prstGeom>
          <a:noFill/>
          <a:ln cap="flat">
            <a:noFill/>
          </a:ln>
        </p:spPr>
      </p:pic>
      <p:pic>
        <p:nvPicPr>
          <p:cNvPr id="9" name="Picture 8" descr="A group of people wearing white helmets&#10;&#10;AI-generated content may be incorrect.">
            <a:extLst>
              <a:ext uri="{FF2B5EF4-FFF2-40B4-BE49-F238E27FC236}">
                <a16:creationId xmlns:a16="http://schemas.microsoft.com/office/drawing/2014/main" id="{A16EF854-EBE5-9EFE-0014-A6B8D3D14764}"/>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6379327" y="824099"/>
            <a:ext cx="1866460" cy="2488614"/>
          </a:xfrm>
          <a:prstGeom prst="rect">
            <a:avLst/>
          </a:prstGeom>
        </p:spPr>
      </p:pic>
      <p:pic>
        <p:nvPicPr>
          <p:cNvPr id="11" name="Picture 10">
            <a:extLst>
              <a:ext uri="{FF2B5EF4-FFF2-40B4-BE49-F238E27FC236}">
                <a16:creationId xmlns:a16="http://schemas.microsoft.com/office/drawing/2014/main" id="{534CBBFB-8451-7E1D-5959-049D7B587CFD}"/>
              </a:ext>
            </a:extLst>
          </p:cNvPr>
          <p:cNvPicPr>
            <a:picLocks noChangeAspect="1"/>
          </p:cNvPicPr>
          <p:nvPr/>
        </p:nvPicPr>
        <p:blipFill>
          <a:blip r:embed="rId8"/>
          <a:stretch>
            <a:fillRect/>
          </a:stretch>
        </p:blipFill>
        <p:spPr>
          <a:xfrm>
            <a:off x="6258549" y="3142217"/>
            <a:ext cx="2108015" cy="1732956"/>
          </a:xfrm>
          <a:prstGeom prst="rect">
            <a:avLst/>
          </a:prstGeom>
        </p:spPr>
      </p:pic>
    </p:spTree>
    <p:extLst>
      <p:ext uri="{BB962C8B-B14F-4D97-AF65-F5344CB8AC3E}">
        <p14:creationId xmlns:p14="http://schemas.microsoft.com/office/powerpoint/2010/main" val="225159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7"/>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1347B-FA6C-8B9B-33DF-D73FF75A6A92}"/>
              </a:ext>
            </a:extLst>
          </p:cNvPr>
          <p:cNvSpPr>
            <a:spLocks noGrp="1"/>
          </p:cNvSpPr>
          <p:nvPr>
            <p:ph type="title"/>
          </p:nvPr>
        </p:nvSpPr>
        <p:spPr/>
        <p:txBody>
          <a:bodyPr/>
          <a:lstStyle/>
          <a:p>
            <a:r>
              <a:rPr lang="en-US" dirty="0"/>
              <a:t>Expected performances</a:t>
            </a:r>
            <a:endParaRPr lang="en-GB" dirty="0"/>
          </a:p>
        </p:txBody>
      </p:sp>
      <p:sp>
        <p:nvSpPr>
          <p:cNvPr id="24" name="Content Placeholder 23">
            <a:extLst>
              <a:ext uri="{FF2B5EF4-FFF2-40B4-BE49-F238E27FC236}">
                <a16:creationId xmlns:a16="http://schemas.microsoft.com/office/drawing/2014/main" id="{27B85C10-C693-100A-60CB-B1E8EFDBCF27}"/>
              </a:ext>
            </a:extLst>
          </p:cNvPr>
          <p:cNvSpPr>
            <a:spLocks noGrp="1"/>
          </p:cNvSpPr>
          <p:nvPr>
            <p:ph idx="1"/>
          </p:nvPr>
        </p:nvSpPr>
        <p:spPr>
          <a:xfrm>
            <a:off x="5712227" y="1006918"/>
            <a:ext cx="3113545" cy="540000"/>
          </a:xfrm>
        </p:spPr>
        <p:txBody>
          <a:bodyPr>
            <a:normAutofit/>
          </a:bodyPr>
          <a:lstStyle/>
          <a:p>
            <a:pPr algn="l"/>
            <a:r>
              <a:rPr lang="en-US" sz="1400" dirty="0"/>
              <a:t>Dependent on AFE design</a:t>
            </a:r>
          </a:p>
          <a:p>
            <a:pPr algn="l"/>
            <a:r>
              <a:rPr lang="en-US" sz="1400" dirty="0"/>
              <a:t>Expected ~DOROS</a:t>
            </a:r>
            <a:endParaRPr lang="en-GB" sz="1400" dirty="0"/>
          </a:p>
        </p:txBody>
      </p:sp>
      <p:sp>
        <p:nvSpPr>
          <p:cNvPr id="4" name="Footer Placeholder 3">
            <a:extLst>
              <a:ext uri="{FF2B5EF4-FFF2-40B4-BE49-F238E27FC236}">
                <a16:creationId xmlns:a16="http://schemas.microsoft.com/office/drawing/2014/main" id="{946334B4-BCAE-6F70-E2E8-F2A65ECEEC2F}"/>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Slide Number Placeholder 4">
            <a:extLst>
              <a:ext uri="{FF2B5EF4-FFF2-40B4-BE49-F238E27FC236}">
                <a16:creationId xmlns:a16="http://schemas.microsoft.com/office/drawing/2014/main" id="{D25F0152-BA68-C41C-5B02-9B2FEE66F88F}"/>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6" name="Picture 5">
            <a:extLst>
              <a:ext uri="{FF2B5EF4-FFF2-40B4-BE49-F238E27FC236}">
                <a16:creationId xmlns:a16="http://schemas.microsoft.com/office/drawing/2014/main" id="{CF1C6D40-ECE8-8C95-5266-C738BBA92989}"/>
              </a:ext>
            </a:extLst>
          </p:cNvPr>
          <p:cNvPicPr>
            <a:picLocks noChangeAspect="1"/>
          </p:cNvPicPr>
          <p:nvPr/>
        </p:nvPicPr>
        <p:blipFill>
          <a:blip r:embed="rId3"/>
          <a:srcRect b="84600"/>
          <a:stretch>
            <a:fillRect/>
          </a:stretch>
        </p:blipFill>
        <p:spPr>
          <a:xfrm>
            <a:off x="746853" y="985269"/>
            <a:ext cx="4706007" cy="679980"/>
          </a:xfrm>
          <a:custGeom>
            <a:avLst/>
            <a:gdLst>
              <a:gd name="connsiteX0" fmla="*/ 0 w 4706007"/>
              <a:gd name="connsiteY0" fmla="*/ 0 h 679980"/>
              <a:gd name="connsiteX1" fmla="*/ 672287 w 4706007"/>
              <a:gd name="connsiteY1" fmla="*/ 0 h 679980"/>
              <a:gd name="connsiteX2" fmla="*/ 1250453 w 4706007"/>
              <a:gd name="connsiteY2" fmla="*/ 0 h 679980"/>
              <a:gd name="connsiteX3" fmla="*/ 1875680 w 4706007"/>
              <a:gd name="connsiteY3" fmla="*/ 0 h 679980"/>
              <a:gd name="connsiteX4" fmla="*/ 2406786 w 4706007"/>
              <a:gd name="connsiteY4" fmla="*/ 0 h 679980"/>
              <a:gd name="connsiteX5" fmla="*/ 3126133 w 4706007"/>
              <a:gd name="connsiteY5" fmla="*/ 0 h 679980"/>
              <a:gd name="connsiteX6" fmla="*/ 3704300 w 4706007"/>
              <a:gd name="connsiteY6" fmla="*/ 0 h 679980"/>
              <a:gd name="connsiteX7" fmla="*/ 4706007 w 4706007"/>
              <a:gd name="connsiteY7" fmla="*/ 0 h 679980"/>
              <a:gd name="connsiteX8" fmla="*/ 4706007 w 4706007"/>
              <a:gd name="connsiteY8" fmla="*/ 679980 h 679980"/>
              <a:gd name="connsiteX9" fmla="*/ 3986660 w 4706007"/>
              <a:gd name="connsiteY9" fmla="*/ 679980 h 679980"/>
              <a:gd name="connsiteX10" fmla="*/ 3267313 w 4706007"/>
              <a:gd name="connsiteY10" fmla="*/ 679980 h 679980"/>
              <a:gd name="connsiteX11" fmla="*/ 2642087 w 4706007"/>
              <a:gd name="connsiteY11" fmla="*/ 679980 h 679980"/>
              <a:gd name="connsiteX12" fmla="*/ 2016860 w 4706007"/>
              <a:gd name="connsiteY12" fmla="*/ 679980 h 679980"/>
              <a:gd name="connsiteX13" fmla="*/ 1250453 w 4706007"/>
              <a:gd name="connsiteY13" fmla="*/ 679980 h 679980"/>
              <a:gd name="connsiteX14" fmla="*/ 672287 w 4706007"/>
              <a:gd name="connsiteY14" fmla="*/ 679980 h 679980"/>
              <a:gd name="connsiteX15" fmla="*/ 0 w 4706007"/>
              <a:gd name="connsiteY15" fmla="*/ 679980 h 679980"/>
              <a:gd name="connsiteX16" fmla="*/ 0 w 4706007"/>
              <a:gd name="connsiteY16" fmla="*/ 0 h 679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06007" h="679980" fill="none" extrusionOk="0">
                <a:moveTo>
                  <a:pt x="0" y="0"/>
                </a:moveTo>
                <a:cubicBezTo>
                  <a:pt x="241167" y="23374"/>
                  <a:pt x="504890" y="4713"/>
                  <a:pt x="672287" y="0"/>
                </a:cubicBezTo>
                <a:cubicBezTo>
                  <a:pt x="839684" y="-4713"/>
                  <a:pt x="1093190" y="-1727"/>
                  <a:pt x="1250453" y="0"/>
                </a:cubicBezTo>
                <a:cubicBezTo>
                  <a:pt x="1407716" y="1727"/>
                  <a:pt x="1726507" y="-7585"/>
                  <a:pt x="1875680" y="0"/>
                </a:cubicBezTo>
                <a:cubicBezTo>
                  <a:pt x="2024853" y="7585"/>
                  <a:pt x="2252445" y="-8745"/>
                  <a:pt x="2406786" y="0"/>
                </a:cubicBezTo>
                <a:cubicBezTo>
                  <a:pt x="2561127" y="8745"/>
                  <a:pt x="2848770" y="23867"/>
                  <a:pt x="3126133" y="0"/>
                </a:cubicBezTo>
                <a:cubicBezTo>
                  <a:pt x="3403496" y="-23867"/>
                  <a:pt x="3492952" y="14664"/>
                  <a:pt x="3704300" y="0"/>
                </a:cubicBezTo>
                <a:cubicBezTo>
                  <a:pt x="3915648" y="-14664"/>
                  <a:pt x="4392535" y="-15847"/>
                  <a:pt x="4706007" y="0"/>
                </a:cubicBezTo>
                <a:cubicBezTo>
                  <a:pt x="4714064" y="290438"/>
                  <a:pt x="4700900" y="515098"/>
                  <a:pt x="4706007" y="679980"/>
                </a:cubicBezTo>
                <a:cubicBezTo>
                  <a:pt x="4445636" y="661946"/>
                  <a:pt x="4286270" y="707728"/>
                  <a:pt x="3986660" y="679980"/>
                </a:cubicBezTo>
                <a:cubicBezTo>
                  <a:pt x="3687050" y="652232"/>
                  <a:pt x="3556568" y="650176"/>
                  <a:pt x="3267313" y="679980"/>
                </a:cubicBezTo>
                <a:cubicBezTo>
                  <a:pt x="2978058" y="709784"/>
                  <a:pt x="2947314" y="659592"/>
                  <a:pt x="2642087" y="679980"/>
                </a:cubicBezTo>
                <a:cubicBezTo>
                  <a:pt x="2336860" y="700368"/>
                  <a:pt x="2162407" y="687636"/>
                  <a:pt x="2016860" y="679980"/>
                </a:cubicBezTo>
                <a:cubicBezTo>
                  <a:pt x="1871313" y="672324"/>
                  <a:pt x="1429601" y="688519"/>
                  <a:pt x="1250453" y="679980"/>
                </a:cubicBezTo>
                <a:cubicBezTo>
                  <a:pt x="1071305" y="671441"/>
                  <a:pt x="796629" y="656055"/>
                  <a:pt x="672287" y="679980"/>
                </a:cubicBezTo>
                <a:cubicBezTo>
                  <a:pt x="547945" y="703905"/>
                  <a:pt x="245378" y="675781"/>
                  <a:pt x="0" y="679980"/>
                </a:cubicBezTo>
                <a:cubicBezTo>
                  <a:pt x="-32334" y="506072"/>
                  <a:pt x="12261" y="171551"/>
                  <a:pt x="0" y="0"/>
                </a:cubicBezTo>
                <a:close/>
              </a:path>
              <a:path w="4706007" h="679980" stroke="0" extrusionOk="0">
                <a:moveTo>
                  <a:pt x="0" y="0"/>
                </a:moveTo>
                <a:cubicBezTo>
                  <a:pt x="287871" y="10105"/>
                  <a:pt x="524441" y="10128"/>
                  <a:pt x="766407" y="0"/>
                </a:cubicBezTo>
                <a:cubicBezTo>
                  <a:pt x="1008373" y="-10128"/>
                  <a:pt x="1148258" y="-12794"/>
                  <a:pt x="1297513" y="0"/>
                </a:cubicBezTo>
                <a:cubicBezTo>
                  <a:pt x="1446768" y="12794"/>
                  <a:pt x="1624609" y="-8862"/>
                  <a:pt x="1828620" y="0"/>
                </a:cubicBezTo>
                <a:cubicBezTo>
                  <a:pt x="2032631" y="8862"/>
                  <a:pt x="2122543" y="-6768"/>
                  <a:pt x="2406786" y="0"/>
                </a:cubicBezTo>
                <a:cubicBezTo>
                  <a:pt x="2691029" y="6768"/>
                  <a:pt x="2782477" y="7126"/>
                  <a:pt x="3032013" y="0"/>
                </a:cubicBezTo>
                <a:cubicBezTo>
                  <a:pt x="3281549" y="-7126"/>
                  <a:pt x="3355679" y="13827"/>
                  <a:pt x="3657240" y="0"/>
                </a:cubicBezTo>
                <a:cubicBezTo>
                  <a:pt x="3958801" y="-13827"/>
                  <a:pt x="4268996" y="30350"/>
                  <a:pt x="4706007" y="0"/>
                </a:cubicBezTo>
                <a:cubicBezTo>
                  <a:pt x="4703443" y="266318"/>
                  <a:pt x="4686292" y="409141"/>
                  <a:pt x="4706007" y="679980"/>
                </a:cubicBezTo>
                <a:cubicBezTo>
                  <a:pt x="4392091" y="693715"/>
                  <a:pt x="4361887" y="676858"/>
                  <a:pt x="4033720" y="679980"/>
                </a:cubicBezTo>
                <a:cubicBezTo>
                  <a:pt x="3705553" y="683102"/>
                  <a:pt x="3683943" y="667973"/>
                  <a:pt x="3408494" y="679980"/>
                </a:cubicBezTo>
                <a:cubicBezTo>
                  <a:pt x="3133045" y="691987"/>
                  <a:pt x="3034192" y="711575"/>
                  <a:pt x="2689147" y="679980"/>
                </a:cubicBezTo>
                <a:cubicBezTo>
                  <a:pt x="2344102" y="648385"/>
                  <a:pt x="2352436" y="680701"/>
                  <a:pt x="2110980" y="679980"/>
                </a:cubicBezTo>
                <a:cubicBezTo>
                  <a:pt x="1869524" y="679259"/>
                  <a:pt x="1719448" y="682387"/>
                  <a:pt x="1438694" y="679980"/>
                </a:cubicBezTo>
                <a:cubicBezTo>
                  <a:pt x="1157940" y="677573"/>
                  <a:pt x="994954" y="661729"/>
                  <a:pt x="719347" y="679980"/>
                </a:cubicBezTo>
                <a:cubicBezTo>
                  <a:pt x="443740" y="698231"/>
                  <a:pt x="335384" y="685776"/>
                  <a:pt x="0" y="679980"/>
                </a:cubicBezTo>
                <a:cubicBezTo>
                  <a:pt x="6266" y="376496"/>
                  <a:pt x="-24868" y="277335"/>
                  <a:pt x="0" y="0"/>
                </a:cubicBezTo>
                <a:close/>
              </a:path>
            </a:pathLst>
          </a:custGeom>
          <a:ln>
            <a:solidFill>
              <a:schemeClr val="tx1"/>
            </a:solidFill>
            <a:extLst>
              <a:ext uri="{C807C97D-BFC1-408E-A445-0C87EB9F89A2}">
                <ask:lineSketchStyleProps xmlns:ask="http://schemas.microsoft.com/office/drawing/2018/sketchyshapes" sd="66131625">
                  <a:prstGeom prst="rect">
                    <a:avLst/>
                  </a:prstGeom>
                  <ask:type>
                    <ask:lineSketchFreehand/>
                  </ask:type>
                </ask:lineSketchStyleProps>
              </a:ext>
            </a:extLst>
          </a:ln>
        </p:spPr>
      </p:pic>
      <p:pic>
        <p:nvPicPr>
          <p:cNvPr id="7" name="Picture 6">
            <a:extLst>
              <a:ext uri="{FF2B5EF4-FFF2-40B4-BE49-F238E27FC236}">
                <a16:creationId xmlns:a16="http://schemas.microsoft.com/office/drawing/2014/main" id="{7FF2C39A-A743-21E6-03D0-3ED677D226E7}"/>
              </a:ext>
            </a:extLst>
          </p:cNvPr>
          <p:cNvPicPr>
            <a:picLocks noChangeAspect="1"/>
          </p:cNvPicPr>
          <p:nvPr/>
        </p:nvPicPr>
        <p:blipFill>
          <a:blip r:embed="rId3"/>
          <a:srcRect t="22646" b="70354"/>
          <a:stretch>
            <a:fillRect/>
          </a:stretch>
        </p:blipFill>
        <p:spPr>
          <a:xfrm>
            <a:off x="746852" y="1705349"/>
            <a:ext cx="4706007" cy="309082"/>
          </a:xfrm>
          <a:custGeom>
            <a:avLst/>
            <a:gdLst>
              <a:gd name="connsiteX0" fmla="*/ 0 w 4706007"/>
              <a:gd name="connsiteY0" fmla="*/ 0 h 309082"/>
              <a:gd name="connsiteX1" fmla="*/ 672287 w 4706007"/>
              <a:gd name="connsiteY1" fmla="*/ 0 h 309082"/>
              <a:gd name="connsiteX2" fmla="*/ 1344573 w 4706007"/>
              <a:gd name="connsiteY2" fmla="*/ 0 h 309082"/>
              <a:gd name="connsiteX3" fmla="*/ 2110980 w 4706007"/>
              <a:gd name="connsiteY3" fmla="*/ 0 h 309082"/>
              <a:gd name="connsiteX4" fmla="*/ 2783267 w 4706007"/>
              <a:gd name="connsiteY4" fmla="*/ 0 h 309082"/>
              <a:gd name="connsiteX5" fmla="*/ 3361434 w 4706007"/>
              <a:gd name="connsiteY5" fmla="*/ 0 h 309082"/>
              <a:gd name="connsiteX6" fmla="*/ 3939600 w 4706007"/>
              <a:gd name="connsiteY6" fmla="*/ 0 h 309082"/>
              <a:gd name="connsiteX7" fmla="*/ 4706007 w 4706007"/>
              <a:gd name="connsiteY7" fmla="*/ 0 h 309082"/>
              <a:gd name="connsiteX8" fmla="*/ 4706007 w 4706007"/>
              <a:gd name="connsiteY8" fmla="*/ 309082 h 309082"/>
              <a:gd name="connsiteX9" fmla="*/ 4033720 w 4706007"/>
              <a:gd name="connsiteY9" fmla="*/ 309082 h 309082"/>
              <a:gd name="connsiteX10" fmla="*/ 3267313 w 4706007"/>
              <a:gd name="connsiteY10" fmla="*/ 309082 h 309082"/>
              <a:gd name="connsiteX11" fmla="*/ 2642087 w 4706007"/>
              <a:gd name="connsiteY11" fmla="*/ 309082 h 309082"/>
              <a:gd name="connsiteX12" fmla="*/ 2063920 w 4706007"/>
              <a:gd name="connsiteY12" fmla="*/ 309082 h 309082"/>
              <a:gd name="connsiteX13" fmla="*/ 1297513 w 4706007"/>
              <a:gd name="connsiteY13" fmla="*/ 309082 h 309082"/>
              <a:gd name="connsiteX14" fmla="*/ 625227 w 4706007"/>
              <a:gd name="connsiteY14" fmla="*/ 309082 h 309082"/>
              <a:gd name="connsiteX15" fmla="*/ 0 w 4706007"/>
              <a:gd name="connsiteY15" fmla="*/ 309082 h 309082"/>
              <a:gd name="connsiteX16" fmla="*/ 0 w 4706007"/>
              <a:gd name="connsiteY16" fmla="*/ 0 h 309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06007" h="309082" fill="none" extrusionOk="0">
                <a:moveTo>
                  <a:pt x="0" y="0"/>
                </a:moveTo>
                <a:cubicBezTo>
                  <a:pt x="193740" y="1669"/>
                  <a:pt x="477690" y="-8790"/>
                  <a:pt x="672287" y="0"/>
                </a:cubicBezTo>
                <a:cubicBezTo>
                  <a:pt x="866884" y="8790"/>
                  <a:pt x="1108420" y="-17342"/>
                  <a:pt x="1344573" y="0"/>
                </a:cubicBezTo>
                <a:cubicBezTo>
                  <a:pt x="1580726" y="17342"/>
                  <a:pt x="1728581" y="6960"/>
                  <a:pt x="2110980" y="0"/>
                </a:cubicBezTo>
                <a:cubicBezTo>
                  <a:pt x="2493379" y="-6960"/>
                  <a:pt x="2496057" y="13728"/>
                  <a:pt x="2783267" y="0"/>
                </a:cubicBezTo>
                <a:cubicBezTo>
                  <a:pt x="3070477" y="-13728"/>
                  <a:pt x="3167730" y="-5341"/>
                  <a:pt x="3361434" y="0"/>
                </a:cubicBezTo>
                <a:cubicBezTo>
                  <a:pt x="3555138" y="5341"/>
                  <a:pt x="3674673" y="-10180"/>
                  <a:pt x="3939600" y="0"/>
                </a:cubicBezTo>
                <a:cubicBezTo>
                  <a:pt x="4204527" y="10180"/>
                  <a:pt x="4434310" y="-3534"/>
                  <a:pt x="4706007" y="0"/>
                </a:cubicBezTo>
                <a:cubicBezTo>
                  <a:pt x="4711531" y="87173"/>
                  <a:pt x="4714744" y="212964"/>
                  <a:pt x="4706007" y="309082"/>
                </a:cubicBezTo>
                <a:cubicBezTo>
                  <a:pt x="4508170" y="285060"/>
                  <a:pt x="4232603" y="324748"/>
                  <a:pt x="4033720" y="309082"/>
                </a:cubicBezTo>
                <a:cubicBezTo>
                  <a:pt x="3834837" y="293416"/>
                  <a:pt x="3517661" y="296080"/>
                  <a:pt x="3267313" y="309082"/>
                </a:cubicBezTo>
                <a:cubicBezTo>
                  <a:pt x="3016965" y="322084"/>
                  <a:pt x="2835595" y="325797"/>
                  <a:pt x="2642087" y="309082"/>
                </a:cubicBezTo>
                <a:cubicBezTo>
                  <a:pt x="2448579" y="292367"/>
                  <a:pt x="2246628" y="334160"/>
                  <a:pt x="2063920" y="309082"/>
                </a:cubicBezTo>
                <a:cubicBezTo>
                  <a:pt x="1881212" y="284004"/>
                  <a:pt x="1492458" y="334466"/>
                  <a:pt x="1297513" y="309082"/>
                </a:cubicBezTo>
                <a:cubicBezTo>
                  <a:pt x="1102568" y="283698"/>
                  <a:pt x="943090" y="279197"/>
                  <a:pt x="625227" y="309082"/>
                </a:cubicBezTo>
                <a:cubicBezTo>
                  <a:pt x="307364" y="338967"/>
                  <a:pt x="207131" y="288267"/>
                  <a:pt x="0" y="309082"/>
                </a:cubicBezTo>
                <a:cubicBezTo>
                  <a:pt x="4628" y="227840"/>
                  <a:pt x="-13719" y="140872"/>
                  <a:pt x="0" y="0"/>
                </a:cubicBezTo>
                <a:close/>
              </a:path>
              <a:path w="4706007" h="309082" stroke="0" extrusionOk="0">
                <a:moveTo>
                  <a:pt x="0" y="0"/>
                </a:moveTo>
                <a:cubicBezTo>
                  <a:pt x="309823" y="-23496"/>
                  <a:pt x="453464" y="19930"/>
                  <a:pt x="766407" y="0"/>
                </a:cubicBezTo>
                <a:cubicBezTo>
                  <a:pt x="1079350" y="-19930"/>
                  <a:pt x="1230031" y="-8796"/>
                  <a:pt x="1485754" y="0"/>
                </a:cubicBezTo>
                <a:cubicBezTo>
                  <a:pt x="1741477" y="8796"/>
                  <a:pt x="1795098" y="17475"/>
                  <a:pt x="2016860" y="0"/>
                </a:cubicBezTo>
                <a:cubicBezTo>
                  <a:pt x="2238622" y="-17475"/>
                  <a:pt x="2531673" y="19380"/>
                  <a:pt x="2736207" y="0"/>
                </a:cubicBezTo>
                <a:cubicBezTo>
                  <a:pt x="2940741" y="-19380"/>
                  <a:pt x="3216739" y="31974"/>
                  <a:pt x="3408494" y="0"/>
                </a:cubicBezTo>
                <a:cubicBezTo>
                  <a:pt x="3600249" y="-31974"/>
                  <a:pt x="3865653" y="6541"/>
                  <a:pt x="3986660" y="0"/>
                </a:cubicBezTo>
                <a:cubicBezTo>
                  <a:pt x="4107667" y="-6541"/>
                  <a:pt x="4534356" y="363"/>
                  <a:pt x="4706007" y="0"/>
                </a:cubicBezTo>
                <a:cubicBezTo>
                  <a:pt x="4718382" y="147768"/>
                  <a:pt x="4712193" y="165953"/>
                  <a:pt x="4706007" y="309082"/>
                </a:cubicBezTo>
                <a:cubicBezTo>
                  <a:pt x="4538895" y="326850"/>
                  <a:pt x="4234684" y="295599"/>
                  <a:pt x="3986660" y="309082"/>
                </a:cubicBezTo>
                <a:cubicBezTo>
                  <a:pt x="3738636" y="322565"/>
                  <a:pt x="3495033" y="344494"/>
                  <a:pt x="3220253" y="309082"/>
                </a:cubicBezTo>
                <a:cubicBezTo>
                  <a:pt x="2945473" y="273670"/>
                  <a:pt x="2907856" y="311547"/>
                  <a:pt x="2642087" y="309082"/>
                </a:cubicBezTo>
                <a:cubicBezTo>
                  <a:pt x="2376318" y="306617"/>
                  <a:pt x="2143429" y="315198"/>
                  <a:pt x="1969800" y="309082"/>
                </a:cubicBezTo>
                <a:cubicBezTo>
                  <a:pt x="1796171" y="302966"/>
                  <a:pt x="1498329" y="286587"/>
                  <a:pt x="1203393" y="309082"/>
                </a:cubicBezTo>
                <a:cubicBezTo>
                  <a:pt x="908457" y="331577"/>
                  <a:pt x="574412" y="307574"/>
                  <a:pt x="0" y="309082"/>
                </a:cubicBezTo>
                <a:cubicBezTo>
                  <a:pt x="-1770" y="166161"/>
                  <a:pt x="9415" y="143632"/>
                  <a:pt x="0" y="0"/>
                </a:cubicBezTo>
                <a:close/>
              </a:path>
            </a:pathLst>
          </a:custGeom>
          <a:ln>
            <a:solidFill>
              <a:schemeClr val="tx1"/>
            </a:solidFill>
            <a:extLst>
              <a:ext uri="{C807C97D-BFC1-408E-A445-0C87EB9F89A2}">
                <ask:lineSketchStyleProps xmlns:ask="http://schemas.microsoft.com/office/drawing/2018/sketchyshapes" sd="1920465032">
                  <a:prstGeom prst="rect">
                    <a:avLst/>
                  </a:prstGeom>
                  <ask:type>
                    <ask:lineSketchFreehand/>
                  </ask:type>
                </ask:lineSketchStyleProps>
              </a:ext>
            </a:extLst>
          </a:ln>
        </p:spPr>
      </p:pic>
      <p:pic>
        <p:nvPicPr>
          <p:cNvPr id="8" name="Picture 7">
            <a:extLst>
              <a:ext uri="{FF2B5EF4-FFF2-40B4-BE49-F238E27FC236}">
                <a16:creationId xmlns:a16="http://schemas.microsoft.com/office/drawing/2014/main" id="{149078C6-8D4C-C9EC-BDEF-EEA928C5D9DE}"/>
              </a:ext>
            </a:extLst>
          </p:cNvPr>
          <p:cNvPicPr>
            <a:picLocks noChangeAspect="1"/>
          </p:cNvPicPr>
          <p:nvPr/>
        </p:nvPicPr>
        <p:blipFill>
          <a:blip r:embed="rId3"/>
          <a:srcRect t="53124"/>
          <a:stretch>
            <a:fillRect/>
          </a:stretch>
        </p:blipFill>
        <p:spPr>
          <a:xfrm>
            <a:off x="746851" y="2061871"/>
            <a:ext cx="4706007" cy="2069788"/>
          </a:xfrm>
          <a:custGeom>
            <a:avLst/>
            <a:gdLst>
              <a:gd name="connsiteX0" fmla="*/ 0 w 4706007"/>
              <a:gd name="connsiteY0" fmla="*/ 0 h 2069788"/>
              <a:gd name="connsiteX1" fmla="*/ 719347 w 4706007"/>
              <a:gd name="connsiteY1" fmla="*/ 0 h 2069788"/>
              <a:gd name="connsiteX2" fmla="*/ 1438694 w 4706007"/>
              <a:gd name="connsiteY2" fmla="*/ 0 h 2069788"/>
              <a:gd name="connsiteX3" fmla="*/ 1969800 w 4706007"/>
              <a:gd name="connsiteY3" fmla="*/ 0 h 2069788"/>
              <a:gd name="connsiteX4" fmla="*/ 2595027 w 4706007"/>
              <a:gd name="connsiteY4" fmla="*/ 0 h 2069788"/>
              <a:gd name="connsiteX5" fmla="*/ 3173193 w 4706007"/>
              <a:gd name="connsiteY5" fmla="*/ 0 h 2069788"/>
              <a:gd name="connsiteX6" fmla="*/ 3704300 w 4706007"/>
              <a:gd name="connsiteY6" fmla="*/ 0 h 2069788"/>
              <a:gd name="connsiteX7" fmla="*/ 4706007 w 4706007"/>
              <a:gd name="connsiteY7" fmla="*/ 0 h 2069788"/>
              <a:gd name="connsiteX8" fmla="*/ 4706007 w 4706007"/>
              <a:gd name="connsiteY8" fmla="*/ 710627 h 2069788"/>
              <a:gd name="connsiteX9" fmla="*/ 4706007 w 4706007"/>
              <a:gd name="connsiteY9" fmla="*/ 1441952 h 2069788"/>
              <a:gd name="connsiteX10" fmla="*/ 4706007 w 4706007"/>
              <a:gd name="connsiteY10" fmla="*/ 2069788 h 2069788"/>
              <a:gd name="connsiteX11" fmla="*/ 4127840 w 4706007"/>
              <a:gd name="connsiteY11" fmla="*/ 2069788 h 2069788"/>
              <a:gd name="connsiteX12" fmla="*/ 3455554 w 4706007"/>
              <a:gd name="connsiteY12" fmla="*/ 2069788 h 2069788"/>
              <a:gd name="connsiteX13" fmla="*/ 2877387 w 4706007"/>
              <a:gd name="connsiteY13" fmla="*/ 2069788 h 2069788"/>
              <a:gd name="connsiteX14" fmla="*/ 2205100 w 4706007"/>
              <a:gd name="connsiteY14" fmla="*/ 2069788 h 2069788"/>
              <a:gd name="connsiteX15" fmla="*/ 1438694 w 4706007"/>
              <a:gd name="connsiteY15" fmla="*/ 2069788 h 2069788"/>
              <a:gd name="connsiteX16" fmla="*/ 907587 w 4706007"/>
              <a:gd name="connsiteY16" fmla="*/ 2069788 h 2069788"/>
              <a:gd name="connsiteX17" fmla="*/ 0 w 4706007"/>
              <a:gd name="connsiteY17" fmla="*/ 2069788 h 2069788"/>
              <a:gd name="connsiteX18" fmla="*/ 0 w 4706007"/>
              <a:gd name="connsiteY18" fmla="*/ 1379859 h 2069788"/>
              <a:gd name="connsiteX19" fmla="*/ 0 w 4706007"/>
              <a:gd name="connsiteY19" fmla="*/ 689929 h 2069788"/>
              <a:gd name="connsiteX20" fmla="*/ 0 w 4706007"/>
              <a:gd name="connsiteY20" fmla="*/ 0 h 206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706007" h="2069788" fill="none" extrusionOk="0">
                <a:moveTo>
                  <a:pt x="0" y="0"/>
                </a:moveTo>
                <a:cubicBezTo>
                  <a:pt x="191673" y="-17356"/>
                  <a:pt x="430533" y="17537"/>
                  <a:pt x="719347" y="0"/>
                </a:cubicBezTo>
                <a:cubicBezTo>
                  <a:pt x="1008161" y="-17537"/>
                  <a:pt x="1279432" y="22760"/>
                  <a:pt x="1438694" y="0"/>
                </a:cubicBezTo>
                <a:cubicBezTo>
                  <a:pt x="1597956" y="-22760"/>
                  <a:pt x="1737275" y="12764"/>
                  <a:pt x="1969800" y="0"/>
                </a:cubicBezTo>
                <a:cubicBezTo>
                  <a:pt x="2202325" y="-12764"/>
                  <a:pt x="2310309" y="-8153"/>
                  <a:pt x="2595027" y="0"/>
                </a:cubicBezTo>
                <a:cubicBezTo>
                  <a:pt x="2879745" y="8153"/>
                  <a:pt x="3000666" y="-27708"/>
                  <a:pt x="3173193" y="0"/>
                </a:cubicBezTo>
                <a:cubicBezTo>
                  <a:pt x="3345720" y="27708"/>
                  <a:pt x="3596079" y="16098"/>
                  <a:pt x="3704300" y="0"/>
                </a:cubicBezTo>
                <a:cubicBezTo>
                  <a:pt x="3812521" y="-16098"/>
                  <a:pt x="4464611" y="3470"/>
                  <a:pt x="4706007" y="0"/>
                </a:cubicBezTo>
                <a:cubicBezTo>
                  <a:pt x="4702259" y="230559"/>
                  <a:pt x="4674446" y="423417"/>
                  <a:pt x="4706007" y="710627"/>
                </a:cubicBezTo>
                <a:cubicBezTo>
                  <a:pt x="4737568" y="997837"/>
                  <a:pt x="4713444" y="1258202"/>
                  <a:pt x="4706007" y="1441952"/>
                </a:cubicBezTo>
                <a:cubicBezTo>
                  <a:pt x="4698570" y="1625703"/>
                  <a:pt x="4697489" y="1826844"/>
                  <a:pt x="4706007" y="2069788"/>
                </a:cubicBezTo>
                <a:cubicBezTo>
                  <a:pt x="4425589" y="2081134"/>
                  <a:pt x="4336419" y="2056143"/>
                  <a:pt x="4127840" y="2069788"/>
                </a:cubicBezTo>
                <a:cubicBezTo>
                  <a:pt x="3919261" y="2083433"/>
                  <a:pt x="3662461" y="2049631"/>
                  <a:pt x="3455554" y="2069788"/>
                </a:cubicBezTo>
                <a:cubicBezTo>
                  <a:pt x="3248647" y="2089945"/>
                  <a:pt x="3000057" y="2081885"/>
                  <a:pt x="2877387" y="2069788"/>
                </a:cubicBezTo>
                <a:cubicBezTo>
                  <a:pt x="2754717" y="2057691"/>
                  <a:pt x="2398833" y="2094965"/>
                  <a:pt x="2205100" y="2069788"/>
                </a:cubicBezTo>
                <a:cubicBezTo>
                  <a:pt x="2011367" y="2044611"/>
                  <a:pt x="1707801" y="2101090"/>
                  <a:pt x="1438694" y="2069788"/>
                </a:cubicBezTo>
                <a:cubicBezTo>
                  <a:pt x="1169587" y="2038486"/>
                  <a:pt x="1147137" y="2056990"/>
                  <a:pt x="907587" y="2069788"/>
                </a:cubicBezTo>
                <a:cubicBezTo>
                  <a:pt x="668037" y="2082586"/>
                  <a:pt x="342710" y="2054429"/>
                  <a:pt x="0" y="2069788"/>
                </a:cubicBezTo>
                <a:cubicBezTo>
                  <a:pt x="-28360" y="1824049"/>
                  <a:pt x="21770" y="1645141"/>
                  <a:pt x="0" y="1379859"/>
                </a:cubicBezTo>
                <a:cubicBezTo>
                  <a:pt x="-21770" y="1114577"/>
                  <a:pt x="-34037" y="964101"/>
                  <a:pt x="0" y="689929"/>
                </a:cubicBezTo>
                <a:cubicBezTo>
                  <a:pt x="34037" y="415757"/>
                  <a:pt x="2860" y="262156"/>
                  <a:pt x="0" y="0"/>
                </a:cubicBezTo>
                <a:close/>
              </a:path>
              <a:path w="4706007" h="2069788" stroke="0" extrusionOk="0">
                <a:moveTo>
                  <a:pt x="0" y="0"/>
                </a:moveTo>
                <a:cubicBezTo>
                  <a:pt x="192517" y="-32431"/>
                  <a:pt x="468287" y="-3807"/>
                  <a:pt x="672287" y="0"/>
                </a:cubicBezTo>
                <a:cubicBezTo>
                  <a:pt x="876287" y="3807"/>
                  <a:pt x="1017859" y="6975"/>
                  <a:pt x="1297513" y="0"/>
                </a:cubicBezTo>
                <a:cubicBezTo>
                  <a:pt x="1577167" y="-6975"/>
                  <a:pt x="1730723" y="-27558"/>
                  <a:pt x="1922740" y="0"/>
                </a:cubicBezTo>
                <a:cubicBezTo>
                  <a:pt x="2114757" y="27558"/>
                  <a:pt x="2247555" y="28400"/>
                  <a:pt x="2500907" y="0"/>
                </a:cubicBezTo>
                <a:cubicBezTo>
                  <a:pt x="2754259" y="-28400"/>
                  <a:pt x="2837573" y="-12971"/>
                  <a:pt x="3126133" y="0"/>
                </a:cubicBezTo>
                <a:cubicBezTo>
                  <a:pt x="3414693" y="12971"/>
                  <a:pt x="3617395" y="23579"/>
                  <a:pt x="3845480" y="0"/>
                </a:cubicBezTo>
                <a:cubicBezTo>
                  <a:pt x="4073565" y="-23579"/>
                  <a:pt x="4492961" y="10524"/>
                  <a:pt x="4706007" y="0"/>
                </a:cubicBezTo>
                <a:cubicBezTo>
                  <a:pt x="4733561" y="266809"/>
                  <a:pt x="4741790" y="458567"/>
                  <a:pt x="4706007" y="731325"/>
                </a:cubicBezTo>
                <a:cubicBezTo>
                  <a:pt x="4670224" y="1004084"/>
                  <a:pt x="4700317" y="1192124"/>
                  <a:pt x="4706007" y="1441952"/>
                </a:cubicBezTo>
                <a:cubicBezTo>
                  <a:pt x="4711697" y="1691780"/>
                  <a:pt x="4691679" y="1776478"/>
                  <a:pt x="4706007" y="2069788"/>
                </a:cubicBezTo>
                <a:cubicBezTo>
                  <a:pt x="4436372" y="2069263"/>
                  <a:pt x="4254547" y="2061273"/>
                  <a:pt x="4080780" y="2069788"/>
                </a:cubicBezTo>
                <a:cubicBezTo>
                  <a:pt x="3907013" y="2078303"/>
                  <a:pt x="3637279" y="2084331"/>
                  <a:pt x="3314374" y="2069788"/>
                </a:cubicBezTo>
                <a:cubicBezTo>
                  <a:pt x="2991469" y="2055245"/>
                  <a:pt x="2848997" y="2079436"/>
                  <a:pt x="2642087" y="2069788"/>
                </a:cubicBezTo>
                <a:cubicBezTo>
                  <a:pt x="2435177" y="2060140"/>
                  <a:pt x="2127409" y="2095822"/>
                  <a:pt x="1922740" y="2069788"/>
                </a:cubicBezTo>
                <a:cubicBezTo>
                  <a:pt x="1718071" y="2043754"/>
                  <a:pt x="1602570" y="2084438"/>
                  <a:pt x="1391633" y="2069788"/>
                </a:cubicBezTo>
                <a:cubicBezTo>
                  <a:pt x="1180696" y="2055138"/>
                  <a:pt x="910431" y="2066686"/>
                  <a:pt x="719347" y="2069788"/>
                </a:cubicBezTo>
                <a:cubicBezTo>
                  <a:pt x="528263" y="2072890"/>
                  <a:pt x="359519" y="2052212"/>
                  <a:pt x="0" y="2069788"/>
                </a:cubicBezTo>
                <a:cubicBezTo>
                  <a:pt x="11147" y="1923032"/>
                  <a:pt x="-22929" y="1733130"/>
                  <a:pt x="0" y="1400557"/>
                </a:cubicBezTo>
                <a:cubicBezTo>
                  <a:pt x="22929" y="1067984"/>
                  <a:pt x="-17855" y="957567"/>
                  <a:pt x="0" y="669231"/>
                </a:cubicBezTo>
                <a:cubicBezTo>
                  <a:pt x="17855" y="380895"/>
                  <a:pt x="24971" y="179543"/>
                  <a:pt x="0" y="0"/>
                </a:cubicBezTo>
                <a:close/>
              </a:path>
            </a:pathLst>
          </a:custGeom>
          <a:ln>
            <a:solidFill>
              <a:schemeClr val="tx1"/>
            </a:solidFill>
            <a:extLst>
              <a:ext uri="{C807C97D-BFC1-408E-A445-0C87EB9F89A2}">
                <ask:lineSketchStyleProps xmlns:ask="http://schemas.microsoft.com/office/drawing/2018/sketchyshapes" sd="2756455714">
                  <a:prstGeom prst="rect">
                    <a:avLst/>
                  </a:prstGeom>
                  <ask:type>
                    <ask:lineSketchFreehand/>
                  </ask:type>
                </ask:lineSketchStyleProps>
              </a:ext>
            </a:extLst>
          </a:ln>
        </p:spPr>
      </p:pic>
      <p:sp>
        <p:nvSpPr>
          <p:cNvPr id="9" name="TextBox 8">
            <a:extLst>
              <a:ext uri="{FF2B5EF4-FFF2-40B4-BE49-F238E27FC236}">
                <a16:creationId xmlns:a16="http://schemas.microsoft.com/office/drawing/2014/main" id="{9FFBC443-B15A-9B9B-45C6-209DDA6D7D1D}"/>
              </a:ext>
            </a:extLst>
          </p:cNvPr>
          <p:cNvSpPr txBox="1"/>
          <p:nvPr/>
        </p:nvSpPr>
        <p:spPr>
          <a:xfrm>
            <a:off x="746851" y="4156741"/>
            <a:ext cx="4706006" cy="230832"/>
          </a:xfrm>
          <a:prstGeom prst="rect">
            <a:avLst/>
          </a:prstGeom>
          <a:noFill/>
        </p:spPr>
        <p:txBody>
          <a:bodyPr wrap="square" rtlCol="0">
            <a:spAutoFit/>
          </a:bodyPr>
          <a:lstStyle/>
          <a:p>
            <a:pPr algn="ctr"/>
            <a:r>
              <a:rPr lang="en-US" sz="900" dirty="0">
                <a:solidFill>
                  <a:srgbClr val="5A5A5A"/>
                </a:solidFill>
              </a:rPr>
              <a:t>Excerpt from HL-LHC BPM Functional Specifications (</a:t>
            </a:r>
            <a:r>
              <a:rPr lang="en-US" sz="900" dirty="0">
                <a:solidFill>
                  <a:srgbClr val="5A5A5A"/>
                </a:solidFill>
                <a:hlinkClick r:id="rId4"/>
              </a:rPr>
              <a:t>EDMS 2387369</a:t>
            </a:r>
            <a:r>
              <a:rPr lang="en-US" sz="900" dirty="0">
                <a:solidFill>
                  <a:srgbClr val="5A5A5A"/>
                </a:solidFill>
              </a:rPr>
              <a:t>)</a:t>
            </a:r>
            <a:endParaRPr lang="en-GB" sz="900" dirty="0">
              <a:solidFill>
                <a:srgbClr val="5A5A5A"/>
              </a:solidFill>
            </a:endParaRPr>
          </a:p>
        </p:txBody>
      </p:sp>
      <p:sp>
        <p:nvSpPr>
          <p:cNvPr id="10" name="Flowchart: Alternate Process 9">
            <a:extLst>
              <a:ext uri="{FF2B5EF4-FFF2-40B4-BE49-F238E27FC236}">
                <a16:creationId xmlns:a16="http://schemas.microsoft.com/office/drawing/2014/main" id="{0710EC91-0D55-F9C3-E953-CCF857B12DEA}"/>
              </a:ext>
            </a:extLst>
          </p:cNvPr>
          <p:cNvSpPr/>
          <p:nvPr/>
        </p:nvSpPr>
        <p:spPr>
          <a:xfrm>
            <a:off x="746852" y="1692342"/>
            <a:ext cx="720081" cy="208103"/>
          </a:xfrm>
          <a:custGeom>
            <a:avLst/>
            <a:gdLst>
              <a:gd name="connsiteX0" fmla="*/ 0 w 720081"/>
              <a:gd name="connsiteY0" fmla="*/ 34684 h 208103"/>
              <a:gd name="connsiteX1" fmla="*/ 34684 w 720081"/>
              <a:gd name="connsiteY1" fmla="*/ 0 h 208103"/>
              <a:gd name="connsiteX2" fmla="*/ 685397 w 720081"/>
              <a:gd name="connsiteY2" fmla="*/ 0 h 208103"/>
              <a:gd name="connsiteX3" fmla="*/ 720081 w 720081"/>
              <a:gd name="connsiteY3" fmla="*/ 34684 h 208103"/>
              <a:gd name="connsiteX4" fmla="*/ 720081 w 720081"/>
              <a:gd name="connsiteY4" fmla="*/ 173419 h 208103"/>
              <a:gd name="connsiteX5" fmla="*/ 685397 w 720081"/>
              <a:gd name="connsiteY5" fmla="*/ 208103 h 208103"/>
              <a:gd name="connsiteX6" fmla="*/ 34684 w 720081"/>
              <a:gd name="connsiteY6" fmla="*/ 208103 h 208103"/>
              <a:gd name="connsiteX7" fmla="*/ 0 w 720081"/>
              <a:gd name="connsiteY7" fmla="*/ 173419 h 208103"/>
              <a:gd name="connsiteX8" fmla="*/ 0 w 720081"/>
              <a:gd name="connsiteY8" fmla="*/ 34684 h 20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81" h="208103" extrusionOk="0">
                <a:moveTo>
                  <a:pt x="0" y="34684"/>
                </a:moveTo>
                <a:cubicBezTo>
                  <a:pt x="779" y="14832"/>
                  <a:pt x="13343" y="1902"/>
                  <a:pt x="34684" y="0"/>
                </a:cubicBezTo>
                <a:cubicBezTo>
                  <a:pt x="298660" y="21310"/>
                  <a:pt x="497980" y="4965"/>
                  <a:pt x="685397" y="0"/>
                </a:cubicBezTo>
                <a:cubicBezTo>
                  <a:pt x="705044" y="576"/>
                  <a:pt x="717683" y="13815"/>
                  <a:pt x="720081" y="34684"/>
                </a:cubicBezTo>
                <a:cubicBezTo>
                  <a:pt x="724631" y="99978"/>
                  <a:pt x="725738" y="125029"/>
                  <a:pt x="720081" y="173419"/>
                </a:cubicBezTo>
                <a:cubicBezTo>
                  <a:pt x="721345" y="193267"/>
                  <a:pt x="704102" y="207979"/>
                  <a:pt x="685397" y="208103"/>
                </a:cubicBezTo>
                <a:cubicBezTo>
                  <a:pt x="520882" y="237172"/>
                  <a:pt x="275890" y="237202"/>
                  <a:pt x="34684" y="208103"/>
                </a:cubicBezTo>
                <a:cubicBezTo>
                  <a:pt x="16646" y="211474"/>
                  <a:pt x="522" y="190295"/>
                  <a:pt x="0" y="173419"/>
                </a:cubicBezTo>
                <a:cubicBezTo>
                  <a:pt x="-1186" y="113731"/>
                  <a:pt x="225" y="101875"/>
                  <a:pt x="0" y="34684"/>
                </a:cubicBezTo>
                <a:close/>
              </a:path>
            </a:pathLst>
          </a:custGeom>
          <a:noFill/>
          <a:ln w="28575">
            <a:solidFill>
              <a:srgbClr val="FFC00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Flowchart: Alternate Process 10">
            <a:extLst>
              <a:ext uri="{FF2B5EF4-FFF2-40B4-BE49-F238E27FC236}">
                <a16:creationId xmlns:a16="http://schemas.microsoft.com/office/drawing/2014/main" id="{A3D8DA27-41E4-B01F-29B5-9D0DC8AFDCD1}"/>
              </a:ext>
            </a:extLst>
          </p:cNvPr>
          <p:cNvSpPr/>
          <p:nvPr/>
        </p:nvSpPr>
        <p:spPr>
          <a:xfrm>
            <a:off x="3339141" y="1668124"/>
            <a:ext cx="1584176" cy="368665"/>
          </a:xfrm>
          <a:custGeom>
            <a:avLst/>
            <a:gdLst>
              <a:gd name="connsiteX0" fmla="*/ 0 w 1584176"/>
              <a:gd name="connsiteY0" fmla="*/ 61444 h 368665"/>
              <a:gd name="connsiteX1" fmla="*/ 61444 w 1584176"/>
              <a:gd name="connsiteY1" fmla="*/ 0 h 368665"/>
              <a:gd name="connsiteX2" fmla="*/ 519314 w 1584176"/>
              <a:gd name="connsiteY2" fmla="*/ 0 h 368665"/>
              <a:gd name="connsiteX3" fmla="*/ 1021023 w 1584176"/>
              <a:gd name="connsiteY3" fmla="*/ 0 h 368665"/>
              <a:gd name="connsiteX4" fmla="*/ 1522732 w 1584176"/>
              <a:gd name="connsiteY4" fmla="*/ 0 h 368665"/>
              <a:gd name="connsiteX5" fmla="*/ 1584176 w 1584176"/>
              <a:gd name="connsiteY5" fmla="*/ 61444 h 368665"/>
              <a:gd name="connsiteX6" fmla="*/ 1584176 w 1584176"/>
              <a:gd name="connsiteY6" fmla="*/ 307221 h 368665"/>
              <a:gd name="connsiteX7" fmla="*/ 1522732 w 1584176"/>
              <a:gd name="connsiteY7" fmla="*/ 368665 h 368665"/>
              <a:gd name="connsiteX8" fmla="*/ 1064862 w 1584176"/>
              <a:gd name="connsiteY8" fmla="*/ 368665 h 368665"/>
              <a:gd name="connsiteX9" fmla="*/ 577766 w 1584176"/>
              <a:gd name="connsiteY9" fmla="*/ 368665 h 368665"/>
              <a:gd name="connsiteX10" fmla="*/ 61444 w 1584176"/>
              <a:gd name="connsiteY10" fmla="*/ 368665 h 368665"/>
              <a:gd name="connsiteX11" fmla="*/ 0 w 1584176"/>
              <a:gd name="connsiteY11" fmla="*/ 307221 h 368665"/>
              <a:gd name="connsiteX12" fmla="*/ 0 w 1584176"/>
              <a:gd name="connsiteY12" fmla="*/ 61444 h 368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84176" h="368665" extrusionOk="0">
                <a:moveTo>
                  <a:pt x="0" y="61444"/>
                </a:moveTo>
                <a:cubicBezTo>
                  <a:pt x="6192" y="21967"/>
                  <a:pt x="26448" y="924"/>
                  <a:pt x="61444" y="0"/>
                </a:cubicBezTo>
                <a:cubicBezTo>
                  <a:pt x="258693" y="19078"/>
                  <a:pt x="426233" y="11605"/>
                  <a:pt x="519314" y="0"/>
                </a:cubicBezTo>
                <a:cubicBezTo>
                  <a:pt x="612395" y="-11605"/>
                  <a:pt x="872201" y="-21753"/>
                  <a:pt x="1021023" y="0"/>
                </a:cubicBezTo>
                <a:cubicBezTo>
                  <a:pt x="1169845" y="21753"/>
                  <a:pt x="1304297" y="3844"/>
                  <a:pt x="1522732" y="0"/>
                </a:cubicBezTo>
                <a:cubicBezTo>
                  <a:pt x="1558343" y="6998"/>
                  <a:pt x="1586802" y="28450"/>
                  <a:pt x="1584176" y="61444"/>
                </a:cubicBezTo>
                <a:cubicBezTo>
                  <a:pt x="1578507" y="112193"/>
                  <a:pt x="1578479" y="192210"/>
                  <a:pt x="1584176" y="307221"/>
                </a:cubicBezTo>
                <a:cubicBezTo>
                  <a:pt x="1586422" y="340931"/>
                  <a:pt x="1550905" y="374780"/>
                  <a:pt x="1522732" y="368665"/>
                </a:cubicBezTo>
                <a:cubicBezTo>
                  <a:pt x="1393315" y="378250"/>
                  <a:pt x="1235735" y="347877"/>
                  <a:pt x="1064862" y="368665"/>
                </a:cubicBezTo>
                <a:cubicBezTo>
                  <a:pt x="893989" y="389454"/>
                  <a:pt x="695416" y="387589"/>
                  <a:pt x="577766" y="368665"/>
                </a:cubicBezTo>
                <a:cubicBezTo>
                  <a:pt x="460116" y="349741"/>
                  <a:pt x="200303" y="382035"/>
                  <a:pt x="61444" y="368665"/>
                </a:cubicBezTo>
                <a:cubicBezTo>
                  <a:pt x="29018" y="363100"/>
                  <a:pt x="5080" y="342063"/>
                  <a:pt x="0" y="307221"/>
                </a:cubicBezTo>
                <a:cubicBezTo>
                  <a:pt x="-4366" y="214629"/>
                  <a:pt x="7084" y="123306"/>
                  <a:pt x="0" y="61444"/>
                </a:cubicBezTo>
                <a:close/>
              </a:path>
            </a:pathLst>
          </a:custGeom>
          <a:noFill/>
          <a:ln w="28575">
            <a:solidFill>
              <a:srgbClr val="FFC00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Flowchart: Alternate Process 11">
            <a:extLst>
              <a:ext uri="{FF2B5EF4-FFF2-40B4-BE49-F238E27FC236}">
                <a16:creationId xmlns:a16="http://schemas.microsoft.com/office/drawing/2014/main" id="{9A4DAA6D-E24B-7EBB-A72D-E8A08E3A2783}"/>
              </a:ext>
            </a:extLst>
          </p:cNvPr>
          <p:cNvSpPr/>
          <p:nvPr/>
        </p:nvSpPr>
        <p:spPr>
          <a:xfrm>
            <a:off x="749136" y="2027012"/>
            <a:ext cx="573782" cy="208103"/>
          </a:xfrm>
          <a:custGeom>
            <a:avLst/>
            <a:gdLst>
              <a:gd name="connsiteX0" fmla="*/ 0 w 573782"/>
              <a:gd name="connsiteY0" fmla="*/ 34684 h 208103"/>
              <a:gd name="connsiteX1" fmla="*/ 34684 w 573782"/>
              <a:gd name="connsiteY1" fmla="*/ 0 h 208103"/>
              <a:gd name="connsiteX2" fmla="*/ 539098 w 573782"/>
              <a:gd name="connsiteY2" fmla="*/ 0 h 208103"/>
              <a:gd name="connsiteX3" fmla="*/ 573782 w 573782"/>
              <a:gd name="connsiteY3" fmla="*/ 34684 h 208103"/>
              <a:gd name="connsiteX4" fmla="*/ 573782 w 573782"/>
              <a:gd name="connsiteY4" fmla="*/ 173419 h 208103"/>
              <a:gd name="connsiteX5" fmla="*/ 539098 w 573782"/>
              <a:gd name="connsiteY5" fmla="*/ 208103 h 208103"/>
              <a:gd name="connsiteX6" fmla="*/ 34684 w 573782"/>
              <a:gd name="connsiteY6" fmla="*/ 208103 h 208103"/>
              <a:gd name="connsiteX7" fmla="*/ 0 w 573782"/>
              <a:gd name="connsiteY7" fmla="*/ 173419 h 208103"/>
              <a:gd name="connsiteX8" fmla="*/ 0 w 573782"/>
              <a:gd name="connsiteY8" fmla="*/ 34684 h 20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3782" h="208103" extrusionOk="0">
                <a:moveTo>
                  <a:pt x="0" y="34684"/>
                </a:moveTo>
                <a:cubicBezTo>
                  <a:pt x="779" y="14832"/>
                  <a:pt x="13343" y="1902"/>
                  <a:pt x="34684" y="0"/>
                </a:cubicBezTo>
                <a:cubicBezTo>
                  <a:pt x="141917" y="12689"/>
                  <a:pt x="404473" y="-11209"/>
                  <a:pt x="539098" y="0"/>
                </a:cubicBezTo>
                <a:cubicBezTo>
                  <a:pt x="558745" y="576"/>
                  <a:pt x="571384" y="13815"/>
                  <a:pt x="573782" y="34684"/>
                </a:cubicBezTo>
                <a:cubicBezTo>
                  <a:pt x="578332" y="99978"/>
                  <a:pt x="579439" y="125029"/>
                  <a:pt x="573782" y="173419"/>
                </a:cubicBezTo>
                <a:cubicBezTo>
                  <a:pt x="575046" y="193267"/>
                  <a:pt x="557803" y="207979"/>
                  <a:pt x="539098" y="208103"/>
                </a:cubicBezTo>
                <a:cubicBezTo>
                  <a:pt x="353938" y="224157"/>
                  <a:pt x="157455" y="211295"/>
                  <a:pt x="34684" y="208103"/>
                </a:cubicBezTo>
                <a:cubicBezTo>
                  <a:pt x="16646" y="211474"/>
                  <a:pt x="522" y="190295"/>
                  <a:pt x="0" y="173419"/>
                </a:cubicBezTo>
                <a:cubicBezTo>
                  <a:pt x="-1186" y="113731"/>
                  <a:pt x="225" y="101875"/>
                  <a:pt x="0" y="34684"/>
                </a:cubicBezTo>
                <a:close/>
              </a:path>
            </a:pathLst>
          </a:custGeom>
          <a:noFill/>
          <a:ln w="28575">
            <a:solidFill>
              <a:srgbClr val="00B05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Flowchart: Alternate Process 13">
            <a:extLst>
              <a:ext uri="{FF2B5EF4-FFF2-40B4-BE49-F238E27FC236}">
                <a16:creationId xmlns:a16="http://schemas.microsoft.com/office/drawing/2014/main" id="{72ABEC31-FE3E-535A-7408-E6CF585B1718}"/>
              </a:ext>
            </a:extLst>
          </p:cNvPr>
          <p:cNvSpPr/>
          <p:nvPr/>
        </p:nvSpPr>
        <p:spPr>
          <a:xfrm>
            <a:off x="3339141" y="3504303"/>
            <a:ext cx="1152128" cy="236619"/>
          </a:xfrm>
          <a:custGeom>
            <a:avLst/>
            <a:gdLst>
              <a:gd name="connsiteX0" fmla="*/ 0 w 1152128"/>
              <a:gd name="connsiteY0" fmla="*/ 39437 h 236619"/>
              <a:gd name="connsiteX1" fmla="*/ 39437 w 1152128"/>
              <a:gd name="connsiteY1" fmla="*/ 0 h 236619"/>
              <a:gd name="connsiteX2" fmla="*/ 554599 w 1152128"/>
              <a:gd name="connsiteY2" fmla="*/ 0 h 236619"/>
              <a:gd name="connsiteX3" fmla="*/ 1112692 w 1152128"/>
              <a:gd name="connsiteY3" fmla="*/ 0 h 236619"/>
              <a:gd name="connsiteX4" fmla="*/ 1152129 w 1152128"/>
              <a:gd name="connsiteY4" fmla="*/ 39437 h 236619"/>
              <a:gd name="connsiteX5" fmla="*/ 1152128 w 1152128"/>
              <a:gd name="connsiteY5" fmla="*/ 197183 h 236619"/>
              <a:gd name="connsiteX6" fmla="*/ 1112691 w 1152128"/>
              <a:gd name="connsiteY6" fmla="*/ 236620 h 236619"/>
              <a:gd name="connsiteX7" fmla="*/ 586797 w 1152128"/>
              <a:gd name="connsiteY7" fmla="*/ 236620 h 236619"/>
              <a:gd name="connsiteX8" fmla="*/ 39437 w 1152128"/>
              <a:gd name="connsiteY8" fmla="*/ 236619 h 236619"/>
              <a:gd name="connsiteX9" fmla="*/ 0 w 1152128"/>
              <a:gd name="connsiteY9" fmla="*/ 197182 h 236619"/>
              <a:gd name="connsiteX10" fmla="*/ 0 w 1152128"/>
              <a:gd name="connsiteY10" fmla="*/ 39437 h 23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52128" h="236619" extrusionOk="0">
                <a:moveTo>
                  <a:pt x="0" y="39437"/>
                </a:moveTo>
                <a:cubicBezTo>
                  <a:pt x="2703" y="15237"/>
                  <a:pt x="13878" y="3288"/>
                  <a:pt x="39437" y="0"/>
                </a:cubicBezTo>
                <a:cubicBezTo>
                  <a:pt x="250676" y="13241"/>
                  <a:pt x="394138" y="19302"/>
                  <a:pt x="554599" y="0"/>
                </a:cubicBezTo>
                <a:cubicBezTo>
                  <a:pt x="715060" y="-19302"/>
                  <a:pt x="860582" y="-10995"/>
                  <a:pt x="1112692" y="0"/>
                </a:cubicBezTo>
                <a:cubicBezTo>
                  <a:pt x="1134154" y="2560"/>
                  <a:pt x="1150554" y="17241"/>
                  <a:pt x="1152129" y="39437"/>
                </a:cubicBezTo>
                <a:cubicBezTo>
                  <a:pt x="1160463" y="90951"/>
                  <a:pt x="1155108" y="146234"/>
                  <a:pt x="1152128" y="197183"/>
                </a:cubicBezTo>
                <a:cubicBezTo>
                  <a:pt x="1148039" y="217835"/>
                  <a:pt x="1136975" y="237185"/>
                  <a:pt x="1112691" y="236620"/>
                </a:cubicBezTo>
                <a:cubicBezTo>
                  <a:pt x="935857" y="220184"/>
                  <a:pt x="706799" y="223190"/>
                  <a:pt x="586797" y="236620"/>
                </a:cubicBezTo>
                <a:cubicBezTo>
                  <a:pt x="466795" y="250050"/>
                  <a:pt x="251047" y="247089"/>
                  <a:pt x="39437" y="236619"/>
                </a:cubicBezTo>
                <a:cubicBezTo>
                  <a:pt x="12588" y="235242"/>
                  <a:pt x="-716" y="217497"/>
                  <a:pt x="0" y="197182"/>
                </a:cubicBezTo>
                <a:cubicBezTo>
                  <a:pt x="6960" y="134169"/>
                  <a:pt x="6113" y="97825"/>
                  <a:pt x="0" y="39437"/>
                </a:cubicBezTo>
                <a:close/>
              </a:path>
            </a:pathLst>
          </a:custGeom>
          <a:noFill/>
          <a:ln w="28575">
            <a:solidFill>
              <a:srgbClr val="00B05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Flowchart: Alternate Process 14">
            <a:extLst>
              <a:ext uri="{FF2B5EF4-FFF2-40B4-BE49-F238E27FC236}">
                <a16:creationId xmlns:a16="http://schemas.microsoft.com/office/drawing/2014/main" id="{44335471-4F41-7E63-61A4-955707037AA7}"/>
              </a:ext>
            </a:extLst>
          </p:cNvPr>
          <p:cNvSpPr/>
          <p:nvPr/>
        </p:nvSpPr>
        <p:spPr>
          <a:xfrm>
            <a:off x="749135" y="3667992"/>
            <a:ext cx="645789" cy="341613"/>
          </a:xfrm>
          <a:custGeom>
            <a:avLst/>
            <a:gdLst>
              <a:gd name="connsiteX0" fmla="*/ 0 w 645789"/>
              <a:gd name="connsiteY0" fmla="*/ 56936 h 341613"/>
              <a:gd name="connsiteX1" fmla="*/ 56936 w 645789"/>
              <a:gd name="connsiteY1" fmla="*/ 0 h 341613"/>
              <a:gd name="connsiteX2" fmla="*/ 588854 w 645789"/>
              <a:gd name="connsiteY2" fmla="*/ 0 h 341613"/>
              <a:gd name="connsiteX3" fmla="*/ 645790 w 645789"/>
              <a:gd name="connsiteY3" fmla="*/ 56936 h 341613"/>
              <a:gd name="connsiteX4" fmla="*/ 645789 w 645789"/>
              <a:gd name="connsiteY4" fmla="*/ 284678 h 341613"/>
              <a:gd name="connsiteX5" fmla="*/ 588853 w 645789"/>
              <a:gd name="connsiteY5" fmla="*/ 341614 h 341613"/>
              <a:gd name="connsiteX6" fmla="*/ 56936 w 645789"/>
              <a:gd name="connsiteY6" fmla="*/ 341613 h 341613"/>
              <a:gd name="connsiteX7" fmla="*/ 0 w 645789"/>
              <a:gd name="connsiteY7" fmla="*/ 284677 h 341613"/>
              <a:gd name="connsiteX8" fmla="*/ 0 w 645789"/>
              <a:gd name="connsiteY8" fmla="*/ 56936 h 341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5789" h="341613" extrusionOk="0">
                <a:moveTo>
                  <a:pt x="0" y="56936"/>
                </a:moveTo>
                <a:cubicBezTo>
                  <a:pt x="1458" y="24186"/>
                  <a:pt x="20255" y="4557"/>
                  <a:pt x="56936" y="0"/>
                </a:cubicBezTo>
                <a:cubicBezTo>
                  <a:pt x="225126" y="-8589"/>
                  <a:pt x="345491" y="13091"/>
                  <a:pt x="588854" y="0"/>
                </a:cubicBezTo>
                <a:cubicBezTo>
                  <a:pt x="625304" y="5864"/>
                  <a:pt x="641731" y="22591"/>
                  <a:pt x="645790" y="56936"/>
                </a:cubicBezTo>
                <a:cubicBezTo>
                  <a:pt x="642627" y="130022"/>
                  <a:pt x="647547" y="216106"/>
                  <a:pt x="645789" y="284678"/>
                </a:cubicBezTo>
                <a:cubicBezTo>
                  <a:pt x="648403" y="317059"/>
                  <a:pt x="620250" y="342456"/>
                  <a:pt x="588853" y="341614"/>
                </a:cubicBezTo>
                <a:cubicBezTo>
                  <a:pt x="419737" y="339447"/>
                  <a:pt x="222971" y="331603"/>
                  <a:pt x="56936" y="341613"/>
                </a:cubicBezTo>
                <a:cubicBezTo>
                  <a:pt x="24871" y="342271"/>
                  <a:pt x="1802" y="321662"/>
                  <a:pt x="0" y="284677"/>
                </a:cubicBezTo>
                <a:cubicBezTo>
                  <a:pt x="669" y="192186"/>
                  <a:pt x="9392" y="118734"/>
                  <a:pt x="0" y="56936"/>
                </a:cubicBezTo>
                <a:close/>
              </a:path>
            </a:pathLst>
          </a:custGeom>
          <a:noFill/>
          <a:ln w="28575">
            <a:solidFill>
              <a:srgbClr val="00B05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Flowchart: Alternate Process 15">
            <a:extLst>
              <a:ext uri="{FF2B5EF4-FFF2-40B4-BE49-F238E27FC236}">
                <a16:creationId xmlns:a16="http://schemas.microsoft.com/office/drawing/2014/main" id="{EBD081FA-D786-7D73-E34E-4DEF7F6098DC}"/>
              </a:ext>
            </a:extLst>
          </p:cNvPr>
          <p:cNvSpPr/>
          <p:nvPr/>
        </p:nvSpPr>
        <p:spPr>
          <a:xfrm>
            <a:off x="3339141" y="3902904"/>
            <a:ext cx="1152128" cy="236619"/>
          </a:xfrm>
          <a:custGeom>
            <a:avLst/>
            <a:gdLst>
              <a:gd name="connsiteX0" fmla="*/ 0 w 1152128"/>
              <a:gd name="connsiteY0" fmla="*/ 39437 h 236619"/>
              <a:gd name="connsiteX1" fmla="*/ 39437 w 1152128"/>
              <a:gd name="connsiteY1" fmla="*/ 0 h 236619"/>
              <a:gd name="connsiteX2" fmla="*/ 554599 w 1152128"/>
              <a:gd name="connsiteY2" fmla="*/ 0 h 236619"/>
              <a:gd name="connsiteX3" fmla="*/ 1112692 w 1152128"/>
              <a:gd name="connsiteY3" fmla="*/ 0 h 236619"/>
              <a:gd name="connsiteX4" fmla="*/ 1152129 w 1152128"/>
              <a:gd name="connsiteY4" fmla="*/ 39437 h 236619"/>
              <a:gd name="connsiteX5" fmla="*/ 1152128 w 1152128"/>
              <a:gd name="connsiteY5" fmla="*/ 197183 h 236619"/>
              <a:gd name="connsiteX6" fmla="*/ 1112691 w 1152128"/>
              <a:gd name="connsiteY6" fmla="*/ 236620 h 236619"/>
              <a:gd name="connsiteX7" fmla="*/ 586797 w 1152128"/>
              <a:gd name="connsiteY7" fmla="*/ 236620 h 236619"/>
              <a:gd name="connsiteX8" fmla="*/ 39437 w 1152128"/>
              <a:gd name="connsiteY8" fmla="*/ 236619 h 236619"/>
              <a:gd name="connsiteX9" fmla="*/ 0 w 1152128"/>
              <a:gd name="connsiteY9" fmla="*/ 197182 h 236619"/>
              <a:gd name="connsiteX10" fmla="*/ 0 w 1152128"/>
              <a:gd name="connsiteY10" fmla="*/ 39437 h 23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52128" h="236619" extrusionOk="0">
                <a:moveTo>
                  <a:pt x="0" y="39437"/>
                </a:moveTo>
                <a:cubicBezTo>
                  <a:pt x="2703" y="15237"/>
                  <a:pt x="13878" y="3288"/>
                  <a:pt x="39437" y="0"/>
                </a:cubicBezTo>
                <a:cubicBezTo>
                  <a:pt x="250676" y="13241"/>
                  <a:pt x="394138" y="19302"/>
                  <a:pt x="554599" y="0"/>
                </a:cubicBezTo>
                <a:cubicBezTo>
                  <a:pt x="715060" y="-19302"/>
                  <a:pt x="860582" y="-10995"/>
                  <a:pt x="1112692" y="0"/>
                </a:cubicBezTo>
                <a:cubicBezTo>
                  <a:pt x="1134154" y="2560"/>
                  <a:pt x="1150554" y="17241"/>
                  <a:pt x="1152129" y="39437"/>
                </a:cubicBezTo>
                <a:cubicBezTo>
                  <a:pt x="1160463" y="90951"/>
                  <a:pt x="1155108" y="146234"/>
                  <a:pt x="1152128" y="197183"/>
                </a:cubicBezTo>
                <a:cubicBezTo>
                  <a:pt x="1148039" y="217835"/>
                  <a:pt x="1136975" y="237185"/>
                  <a:pt x="1112691" y="236620"/>
                </a:cubicBezTo>
                <a:cubicBezTo>
                  <a:pt x="935857" y="220184"/>
                  <a:pt x="706799" y="223190"/>
                  <a:pt x="586797" y="236620"/>
                </a:cubicBezTo>
                <a:cubicBezTo>
                  <a:pt x="466795" y="250050"/>
                  <a:pt x="251047" y="247089"/>
                  <a:pt x="39437" y="236619"/>
                </a:cubicBezTo>
                <a:cubicBezTo>
                  <a:pt x="12588" y="235242"/>
                  <a:pt x="-716" y="217497"/>
                  <a:pt x="0" y="197182"/>
                </a:cubicBezTo>
                <a:cubicBezTo>
                  <a:pt x="6960" y="134169"/>
                  <a:pt x="6113" y="97825"/>
                  <a:pt x="0" y="39437"/>
                </a:cubicBezTo>
                <a:close/>
              </a:path>
            </a:pathLst>
          </a:custGeom>
          <a:noFill/>
          <a:ln w="28575">
            <a:solidFill>
              <a:srgbClr val="00B05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223354A7-DC9C-04F5-88CC-84548B0A6CA0}"/>
              </a:ext>
            </a:extLst>
          </p:cNvPr>
          <p:cNvPicPr>
            <a:picLocks noChangeAspect="1"/>
          </p:cNvPicPr>
          <p:nvPr/>
        </p:nvPicPr>
        <p:blipFill>
          <a:blip r:embed="rId5"/>
          <a:stretch/>
        </p:blipFill>
        <p:spPr>
          <a:xfrm>
            <a:off x="6021630" y="1491630"/>
            <a:ext cx="2080769" cy="1560577"/>
          </a:xfrm>
          <a:prstGeom prst="rect">
            <a:avLst/>
          </a:prstGeom>
        </p:spPr>
      </p:pic>
      <p:sp>
        <p:nvSpPr>
          <p:cNvPr id="18" name="TextBox 17">
            <a:extLst>
              <a:ext uri="{FF2B5EF4-FFF2-40B4-BE49-F238E27FC236}">
                <a16:creationId xmlns:a16="http://schemas.microsoft.com/office/drawing/2014/main" id="{A6520C60-EE91-4D18-72AD-48C8F0E177D4}"/>
              </a:ext>
            </a:extLst>
          </p:cNvPr>
          <p:cNvSpPr txBox="1"/>
          <p:nvPr/>
        </p:nvSpPr>
        <p:spPr>
          <a:xfrm>
            <a:off x="7189121" y="1796393"/>
            <a:ext cx="1712050" cy="646331"/>
          </a:xfrm>
          <a:prstGeom prst="rect">
            <a:avLst/>
          </a:prstGeom>
          <a:noFill/>
        </p:spPr>
        <p:txBody>
          <a:bodyPr wrap="square">
            <a:spAutoFit/>
          </a:bodyPr>
          <a:lstStyle/>
          <a:p>
            <a:r>
              <a:rPr lang="en-US" sz="1200" b="1" dirty="0">
                <a:solidFill>
                  <a:srgbClr val="C00000"/>
                </a:solidFill>
              </a:rPr>
              <a:t>RMS:</a:t>
            </a:r>
          </a:p>
          <a:p>
            <a:r>
              <a:rPr lang="en-US" sz="1200" b="1" dirty="0">
                <a:solidFill>
                  <a:srgbClr val="C00000"/>
                </a:solidFill>
              </a:rPr>
              <a:t>10 </a:t>
            </a:r>
            <a:r>
              <a:rPr lang="el-GR" sz="1200" b="1" dirty="0">
                <a:solidFill>
                  <a:srgbClr val="C00000"/>
                </a:solidFill>
              </a:rPr>
              <a:t>μ</a:t>
            </a:r>
            <a:r>
              <a:rPr lang="en-US" sz="1200" b="1" dirty="0">
                <a:solidFill>
                  <a:srgbClr val="C00000"/>
                </a:solidFill>
              </a:rPr>
              <a:t>m (LHC)</a:t>
            </a:r>
          </a:p>
          <a:p>
            <a:r>
              <a:rPr lang="en-US" sz="1200" b="1" dirty="0">
                <a:solidFill>
                  <a:srgbClr val="C00000"/>
                </a:solidFill>
              </a:rPr>
              <a:t>~ 12 </a:t>
            </a:r>
            <a:r>
              <a:rPr lang="el-GR" sz="1200" b="1" dirty="0">
                <a:solidFill>
                  <a:srgbClr val="C00000"/>
                </a:solidFill>
              </a:rPr>
              <a:t>μ</a:t>
            </a:r>
            <a:r>
              <a:rPr lang="en-US" sz="1200" b="1" dirty="0">
                <a:solidFill>
                  <a:srgbClr val="C00000"/>
                </a:solidFill>
              </a:rPr>
              <a:t>m (HL-LHC)</a:t>
            </a:r>
            <a:endParaRPr lang="en-GB" sz="1200" b="1" dirty="0">
              <a:solidFill>
                <a:srgbClr val="C00000"/>
              </a:solidFill>
            </a:endParaRPr>
          </a:p>
        </p:txBody>
      </p:sp>
      <p:pic>
        <p:nvPicPr>
          <p:cNvPr id="21" name="Picture 20" descr="A screenshot of a video game&#10;&#10;Description automatically generated">
            <a:extLst>
              <a:ext uri="{FF2B5EF4-FFF2-40B4-BE49-F238E27FC236}">
                <a16:creationId xmlns:a16="http://schemas.microsoft.com/office/drawing/2014/main" id="{ABAFF803-1DAD-11BD-F673-54F054EB0801}"/>
              </a:ext>
            </a:extLst>
          </p:cNvPr>
          <p:cNvPicPr>
            <a:picLocks noChangeAspect="1"/>
          </p:cNvPicPr>
          <p:nvPr/>
        </p:nvPicPr>
        <p:blipFill>
          <a:blip r:embed="rId6"/>
          <a:stretch>
            <a:fillRect/>
          </a:stretch>
        </p:blipFill>
        <p:spPr>
          <a:xfrm>
            <a:off x="6016334" y="3127785"/>
            <a:ext cx="2836327" cy="1623593"/>
          </a:xfrm>
          <a:prstGeom prst="rect">
            <a:avLst/>
          </a:prstGeom>
        </p:spPr>
      </p:pic>
      <p:sp>
        <p:nvSpPr>
          <p:cNvPr id="22" name="TextBox 21">
            <a:extLst>
              <a:ext uri="{FF2B5EF4-FFF2-40B4-BE49-F238E27FC236}">
                <a16:creationId xmlns:a16="http://schemas.microsoft.com/office/drawing/2014/main" id="{0A26903A-C58B-7F8D-168D-792E04A368A4}"/>
              </a:ext>
            </a:extLst>
          </p:cNvPr>
          <p:cNvSpPr txBox="1"/>
          <p:nvPr/>
        </p:nvSpPr>
        <p:spPr>
          <a:xfrm>
            <a:off x="2507469" y="4343615"/>
            <a:ext cx="3384376" cy="369332"/>
          </a:xfrm>
          <a:prstGeom prst="rect">
            <a:avLst/>
          </a:prstGeom>
          <a:noFill/>
        </p:spPr>
        <p:txBody>
          <a:bodyPr wrap="square" rtlCol="0">
            <a:spAutoFit/>
          </a:bodyPr>
          <a:lstStyle/>
          <a:p>
            <a:r>
              <a:rPr lang="en-US" dirty="0"/>
              <a:t>Based on offline data analysis</a:t>
            </a:r>
            <a:endParaRPr lang="en-GB" dirty="0"/>
          </a:p>
        </p:txBody>
      </p:sp>
      <p:sp>
        <p:nvSpPr>
          <p:cNvPr id="27" name="Speech Bubble: Oval 26">
            <a:extLst>
              <a:ext uri="{FF2B5EF4-FFF2-40B4-BE49-F238E27FC236}">
                <a16:creationId xmlns:a16="http://schemas.microsoft.com/office/drawing/2014/main" id="{A9819842-9350-12C8-4C5C-C0F48EE00CA4}"/>
              </a:ext>
            </a:extLst>
          </p:cNvPr>
          <p:cNvSpPr/>
          <p:nvPr/>
        </p:nvSpPr>
        <p:spPr>
          <a:xfrm>
            <a:off x="6887593" y="362533"/>
            <a:ext cx="1428823" cy="513472"/>
          </a:xfrm>
          <a:prstGeom prst="wedgeEllipseCallout">
            <a:avLst>
              <a:gd name="adj1" fmla="val -56251"/>
              <a:gd name="adj2" fmla="val -2832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2"/>
                </a:solidFill>
              </a:rPr>
              <a:t>Check </a:t>
            </a:r>
            <a:r>
              <a:rPr lang="en-US" sz="1000" dirty="0">
                <a:solidFill>
                  <a:schemeClr val="tx2"/>
                </a:solidFill>
                <a:hlinkClick r:id="rId7"/>
              </a:rPr>
              <a:t>14th HL-LHC Coll. Meeting talk</a:t>
            </a:r>
            <a:endParaRPr lang="en-GB" sz="1000" dirty="0">
              <a:solidFill>
                <a:schemeClr val="tx2"/>
              </a:solidFill>
            </a:endParaRPr>
          </a:p>
        </p:txBody>
      </p:sp>
    </p:spTree>
    <p:extLst>
      <p:ext uri="{BB962C8B-B14F-4D97-AF65-F5344CB8AC3E}">
        <p14:creationId xmlns:p14="http://schemas.microsoft.com/office/powerpoint/2010/main" val="700870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0"/>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24">
                                            <p:txEl>
                                              <p:pRg st="0" end="0"/>
                                            </p:txEl>
                                          </p:spTgt>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24">
                                            <p:txEl>
                                              <p:pRg st="1" end="1"/>
                                            </p:txEl>
                                          </p:spTgt>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1"/>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12"/>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4"/>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P spid="24" grpId="1" build="p"/>
      <p:bldP spid="10" grpId="0" animBg="1"/>
      <p:bldP spid="10" grpId="1" animBg="1"/>
      <p:bldP spid="11" grpId="0" animBg="1"/>
      <p:bldP spid="11" grpId="1" animBg="1"/>
      <p:bldP spid="12" grpId="0" animBg="1"/>
      <p:bldP spid="12" grpId="1" animBg="1"/>
      <p:bldP spid="14" grpId="0" animBg="1"/>
      <p:bldP spid="14" grpId="1" animBg="1"/>
      <p:bldP spid="15" grpId="0" animBg="1"/>
      <p:bldP spid="16" grpId="0" animBg="1"/>
      <p:bldP spid="18"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08E4C-73B5-3833-26FD-D2EEC041BCD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190B447-F1A2-93CE-9A07-CC2FBA12C885}"/>
              </a:ext>
            </a:extLst>
          </p:cNvPr>
          <p:cNvSpPr>
            <a:spLocks noGrp="1"/>
          </p:cNvSpPr>
          <p:nvPr>
            <p:ph type="title"/>
          </p:nvPr>
        </p:nvSpPr>
        <p:spPr/>
        <p:txBody>
          <a:bodyPr/>
          <a:lstStyle/>
          <a:p>
            <a:r>
              <a:rPr lang="en-US" i="0" dirty="0"/>
              <a:t>Summary and outlook</a:t>
            </a:r>
            <a:endParaRPr lang="en-GB" i="0" dirty="0"/>
          </a:p>
        </p:txBody>
      </p:sp>
      <p:sp>
        <p:nvSpPr>
          <p:cNvPr id="3" name="Espace réservé du pied de page 2">
            <a:extLst>
              <a:ext uri="{FF2B5EF4-FFF2-40B4-BE49-F238E27FC236}">
                <a16:creationId xmlns:a16="http://schemas.microsoft.com/office/drawing/2014/main" id="{05623DB8-E41F-7142-79D9-3EF219B7F1F8}"/>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Espace réservé du numéro de diapositive 4">
            <a:extLst>
              <a:ext uri="{FF2B5EF4-FFF2-40B4-BE49-F238E27FC236}">
                <a16:creationId xmlns:a16="http://schemas.microsoft.com/office/drawing/2014/main" id="{5081A27E-3533-113C-9636-C640EF9F48B5}"/>
              </a:ext>
            </a:extLst>
          </p:cNvPr>
          <p:cNvSpPr>
            <a:spLocks noGrp="1"/>
          </p:cNvSpPr>
          <p:nvPr>
            <p:ph type="sldNum" sz="quarter" idx="12"/>
          </p:nvPr>
        </p:nvSpPr>
        <p:spPr/>
        <p:txBody>
          <a:bodyPr/>
          <a:lstStyle/>
          <a:p>
            <a:fld id="{BFDCA1C4-9514-7B4F-976F-D92F7E296653}" type="slidenum">
              <a:rPr lang="fr-FR" smtClean="0"/>
              <a:pPr/>
              <a:t>18</a:t>
            </a:fld>
            <a:endParaRPr lang="fr-FR" dirty="0"/>
          </a:p>
        </p:txBody>
      </p:sp>
      <p:pic>
        <p:nvPicPr>
          <p:cNvPr id="6" name="Image 5" descr="CERN-logo_outline.jpg">
            <a:extLst>
              <a:ext uri="{FF2B5EF4-FFF2-40B4-BE49-F238E27FC236}">
                <a16:creationId xmlns:a16="http://schemas.microsoft.com/office/drawing/2014/main" id="{281BD57A-8D93-946A-12DD-CB83C2A07AF3}"/>
              </a:ext>
            </a:extLst>
          </p:cNvPr>
          <p:cNvPicPr>
            <a:picLocks noChangeAspect="1"/>
          </p:cNvPicPr>
          <p:nvPr/>
        </p:nvPicPr>
        <p:blipFill>
          <a:blip r:embed="rId2"/>
          <a:stretch>
            <a:fillRect/>
          </a:stretch>
        </p:blipFill>
        <p:spPr>
          <a:xfrm>
            <a:off x="377190" y="4406900"/>
            <a:ext cx="613410" cy="603250"/>
          </a:xfrm>
          <a:prstGeom prst="rect">
            <a:avLst/>
          </a:prstGeom>
        </p:spPr>
      </p:pic>
    </p:spTree>
    <p:extLst>
      <p:ext uri="{BB962C8B-B14F-4D97-AF65-F5344CB8AC3E}">
        <p14:creationId xmlns:p14="http://schemas.microsoft.com/office/powerpoint/2010/main" val="4074487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43DC9C-3A50-A95D-7861-A520C687EB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5C0082-868F-83C6-03D6-5566FAE7373C}"/>
              </a:ext>
            </a:extLst>
          </p:cNvPr>
          <p:cNvSpPr>
            <a:spLocks noGrp="1"/>
          </p:cNvSpPr>
          <p:nvPr>
            <p:ph type="title"/>
          </p:nvPr>
        </p:nvSpPr>
        <p:spPr/>
        <p:txBody>
          <a:bodyPr/>
          <a:lstStyle/>
          <a:p>
            <a:r>
              <a:rPr lang="en-US" dirty="0"/>
              <a:t>Summary and outlook</a:t>
            </a:r>
            <a:endParaRPr lang="en-GB" dirty="0"/>
          </a:p>
        </p:txBody>
      </p:sp>
      <p:sp>
        <p:nvSpPr>
          <p:cNvPr id="3" name="Content Placeholder 2">
            <a:extLst>
              <a:ext uri="{FF2B5EF4-FFF2-40B4-BE49-F238E27FC236}">
                <a16:creationId xmlns:a16="http://schemas.microsoft.com/office/drawing/2014/main" id="{DE0C14C0-8E73-1553-3C4F-151DE521E18C}"/>
              </a:ext>
            </a:extLst>
          </p:cNvPr>
          <p:cNvSpPr>
            <a:spLocks noGrp="1"/>
          </p:cNvSpPr>
          <p:nvPr>
            <p:ph idx="1"/>
          </p:nvPr>
        </p:nvSpPr>
        <p:spPr/>
        <p:txBody>
          <a:bodyPr>
            <a:normAutofit fontScale="62500" lnSpcReduction="20000"/>
          </a:bodyPr>
          <a:lstStyle/>
          <a:p>
            <a:pPr algn="l">
              <a:lnSpc>
                <a:spcPct val="120000"/>
              </a:lnSpc>
            </a:pPr>
            <a:r>
              <a:rPr lang="en-GB" dirty="0"/>
              <a:t>HL-LHC Beam Position Monitor requires a new data acquisition system with high sampling rate and fast digital processing capabilities</a:t>
            </a:r>
          </a:p>
          <a:p>
            <a:pPr algn="l">
              <a:lnSpc>
                <a:spcPct val="120000"/>
              </a:lnSpc>
            </a:pPr>
            <a:r>
              <a:rPr lang="en-GB" dirty="0"/>
              <a:t>A new acquisition system based on the RFSoC technology is in the making</a:t>
            </a:r>
          </a:p>
          <a:p>
            <a:pPr lvl="1" algn="l">
              <a:lnSpc>
                <a:spcPct val="120000"/>
              </a:lnSpc>
            </a:pPr>
            <a:r>
              <a:rPr lang="en-GB" dirty="0"/>
              <a:t>Signed procurement contract of 70 SoM boards</a:t>
            </a:r>
          </a:p>
          <a:p>
            <a:pPr lvl="1" algn="l">
              <a:lnSpc>
                <a:spcPct val="120000"/>
              </a:lnSpc>
            </a:pPr>
            <a:r>
              <a:rPr lang="en-GB" dirty="0"/>
              <a:t>ATS SoC Framework project for controls integration</a:t>
            </a:r>
          </a:p>
          <a:p>
            <a:pPr lvl="1" algn="l">
              <a:lnSpc>
                <a:spcPct val="120000"/>
              </a:lnSpc>
            </a:pPr>
            <a:r>
              <a:rPr lang="en-GB" dirty="0"/>
              <a:t>Development and procurement are progressing according to the defined schedule and budget</a:t>
            </a:r>
          </a:p>
          <a:p>
            <a:pPr algn="l">
              <a:lnSpc>
                <a:spcPct val="120000"/>
              </a:lnSpc>
            </a:pPr>
            <a:r>
              <a:rPr lang="en-GB" dirty="0"/>
              <a:t>Expected performance mostly in line with specifications</a:t>
            </a:r>
          </a:p>
          <a:p>
            <a:pPr lvl="1" algn="l">
              <a:lnSpc>
                <a:spcPct val="120000"/>
              </a:lnSpc>
            </a:pPr>
            <a:r>
              <a:rPr lang="en-GB" dirty="0"/>
              <a:t>Based on offline analysis of raw beam data acquired with prototype electronics</a:t>
            </a:r>
          </a:p>
          <a:p>
            <a:pPr lvl="1" algn="l">
              <a:lnSpc>
                <a:spcPct val="120000"/>
              </a:lnSpc>
            </a:pPr>
            <a:r>
              <a:rPr lang="en-GB" dirty="0"/>
              <a:t>To be verified with online processing of beam data and close-to-final hardware </a:t>
            </a:r>
          </a:p>
          <a:p>
            <a:pPr algn="l">
              <a:lnSpc>
                <a:spcPct val="120000"/>
              </a:lnSpc>
            </a:pPr>
            <a:r>
              <a:rPr lang="en-GB" dirty="0"/>
              <a:t>Electronics to be commissioned in AWAKE before LHC Run 4</a:t>
            </a:r>
          </a:p>
          <a:p>
            <a:pPr marL="0" indent="0" algn="l">
              <a:lnSpc>
                <a:spcPct val="120000"/>
              </a:lnSpc>
              <a:buNone/>
            </a:pPr>
            <a:endParaRPr lang="en-GB" dirty="0"/>
          </a:p>
          <a:p>
            <a:pPr marL="0" indent="0" algn="l">
              <a:lnSpc>
                <a:spcPct val="120000"/>
              </a:lnSpc>
              <a:buNone/>
            </a:pPr>
            <a:endParaRPr lang="en-GB" dirty="0"/>
          </a:p>
          <a:p>
            <a:pPr algn="l"/>
            <a:endParaRPr lang="en-GB" dirty="0"/>
          </a:p>
        </p:txBody>
      </p:sp>
      <p:sp>
        <p:nvSpPr>
          <p:cNvPr id="4" name="Footer Placeholder 3">
            <a:extLst>
              <a:ext uri="{FF2B5EF4-FFF2-40B4-BE49-F238E27FC236}">
                <a16:creationId xmlns:a16="http://schemas.microsoft.com/office/drawing/2014/main" id="{944B0C6E-7430-6898-0BD7-00160CE0DE4F}"/>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Slide Number Placeholder 4">
            <a:extLst>
              <a:ext uri="{FF2B5EF4-FFF2-40B4-BE49-F238E27FC236}">
                <a16:creationId xmlns:a16="http://schemas.microsoft.com/office/drawing/2014/main" id="{3BBEBC21-10F0-375B-C45E-8690EB830617}"/>
              </a:ext>
            </a:extLst>
          </p:cNvPr>
          <p:cNvSpPr>
            <a:spLocks noGrp="1"/>
          </p:cNvSpPr>
          <p:nvPr>
            <p:ph type="sldNum" sz="quarter" idx="12"/>
          </p:nvPr>
        </p:nvSpPr>
        <p:spPr/>
        <p:txBody>
          <a:bodyPr/>
          <a:lstStyle/>
          <a:p>
            <a:fld id="{BFDCA1C4-9514-7B4F-976F-D92F7E296653}" type="slidenum">
              <a:rPr lang="fr-FR" smtClean="0"/>
              <a:pPr/>
              <a:t>19</a:t>
            </a:fld>
            <a:endParaRPr lang="fr-FR"/>
          </a:p>
        </p:txBody>
      </p:sp>
    </p:spTree>
    <p:extLst>
      <p:ext uri="{BB962C8B-B14F-4D97-AF65-F5344CB8AC3E}">
        <p14:creationId xmlns:p14="http://schemas.microsoft.com/office/powerpoint/2010/main" val="2615112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Outline</a:t>
            </a:r>
            <a:endParaRPr lang="en-GB" dirty="0"/>
          </a:p>
        </p:txBody>
      </p:sp>
      <p:sp>
        <p:nvSpPr>
          <p:cNvPr id="9" name="Espace réservé du contenu 8"/>
          <p:cNvSpPr>
            <a:spLocks noGrp="1"/>
          </p:cNvSpPr>
          <p:nvPr>
            <p:ph idx="1"/>
          </p:nvPr>
        </p:nvSpPr>
        <p:spPr/>
        <p:txBody>
          <a:bodyPr>
            <a:normAutofit fontScale="62500" lnSpcReduction="20000"/>
          </a:bodyPr>
          <a:lstStyle/>
          <a:p>
            <a:pPr algn="l"/>
            <a:r>
              <a:rPr lang="en-US" dirty="0"/>
              <a:t>Introduction</a:t>
            </a:r>
          </a:p>
          <a:p>
            <a:pPr lvl="1" algn="l"/>
            <a:r>
              <a:rPr lang="en-US" dirty="0"/>
              <a:t>HL-LHC Beam Position Monitors upgrade</a:t>
            </a:r>
          </a:p>
          <a:p>
            <a:pPr lvl="1" algn="l"/>
            <a:r>
              <a:rPr lang="en-US" dirty="0"/>
              <a:t>Motivation for a new acquisition chain</a:t>
            </a:r>
          </a:p>
          <a:p>
            <a:pPr lvl="1" algn="l"/>
            <a:r>
              <a:rPr lang="en-US" dirty="0"/>
              <a:t>Measuring two beams in the same pipe</a:t>
            </a:r>
          </a:p>
          <a:p>
            <a:pPr lvl="1" algn="l"/>
            <a:r>
              <a:rPr lang="en-US" dirty="0"/>
              <a:t>Key concepts for the acquisition chain</a:t>
            </a:r>
          </a:p>
          <a:p>
            <a:pPr algn="l"/>
            <a:r>
              <a:rPr lang="en-US" dirty="0"/>
              <a:t>Overview</a:t>
            </a:r>
          </a:p>
          <a:p>
            <a:pPr lvl="1" algn="l"/>
            <a:r>
              <a:rPr lang="en-US" dirty="0"/>
              <a:t>Architecture of the acquisition chain</a:t>
            </a:r>
          </a:p>
          <a:p>
            <a:pPr lvl="1" algn="l"/>
            <a:r>
              <a:rPr lang="en-US" dirty="0"/>
              <a:t>Signal processing</a:t>
            </a:r>
          </a:p>
          <a:p>
            <a:pPr lvl="1" algn="l"/>
            <a:r>
              <a:rPr lang="en-US" dirty="0"/>
              <a:t>Calibration</a:t>
            </a:r>
          </a:p>
          <a:p>
            <a:pPr algn="l"/>
            <a:r>
              <a:rPr lang="en-US" dirty="0"/>
              <a:t>Status</a:t>
            </a:r>
          </a:p>
          <a:p>
            <a:pPr lvl="1" algn="l"/>
            <a:r>
              <a:rPr lang="en-US" dirty="0"/>
              <a:t>Status of the hardware production</a:t>
            </a:r>
          </a:p>
          <a:p>
            <a:pPr lvl="1" algn="l"/>
            <a:r>
              <a:rPr lang="en-US" dirty="0"/>
              <a:t>Status of development and test</a:t>
            </a:r>
          </a:p>
          <a:p>
            <a:pPr lvl="1" algn="l"/>
            <a:r>
              <a:rPr lang="en-US" dirty="0"/>
              <a:t>Expected performances</a:t>
            </a:r>
          </a:p>
          <a:p>
            <a:pPr algn="l"/>
            <a:r>
              <a:rPr lang="en-US" dirty="0"/>
              <a:t>Summary and outlook</a:t>
            </a:r>
            <a:endParaRPr lang="en-GB" dirty="0"/>
          </a:p>
        </p:txBody>
      </p:sp>
      <p:sp>
        <p:nvSpPr>
          <p:cNvPr id="4" name="Espace réservé du pied de page 3"/>
          <p:cNvSpPr>
            <a:spLocks noGrp="1"/>
          </p:cNvSpPr>
          <p:nvPr>
            <p:ph type="ftr" sz="quarter" idx="11"/>
          </p:nvPr>
        </p:nvSpPr>
        <p:spPr/>
        <p:txBody>
          <a:bodyPr/>
          <a:lstStyle/>
          <a:p>
            <a:r>
              <a:rPr lang="fr-FR" noProof="0"/>
              <a:t>15th HL-LHC Collaboration Meeting - BPM acquisition chain - I. Degl'Innocenti</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Acknowledgements</a:t>
            </a:r>
          </a:p>
        </p:txBody>
      </p:sp>
      <p:sp>
        <p:nvSpPr>
          <p:cNvPr id="3" name="Espace réservé du pied de page 2"/>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20</a:t>
            </a:fld>
            <a:endParaRPr lang="fr-FR" dirty="0"/>
          </a:p>
        </p:txBody>
      </p:sp>
      <p:sp>
        <p:nvSpPr>
          <p:cNvPr id="4" name="Espace réservé du texte 3"/>
          <p:cNvSpPr>
            <a:spLocks noGrp="1"/>
          </p:cNvSpPr>
          <p:nvPr>
            <p:ph type="body" sz="quarter" idx="14"/>
          </p:nvPr>
        </p:nvSpPr>
        <p:spPr>
          <a:xfrm>
            <a:off x="1115616" y="3714750"/>
            <a:ext cx="6840760" cy="914400"/>
          </a:xfrm>
        </p:spPr>
        <p:txBody>
          <a:bodyPr/>
          <a:lstStyle/>
          <a:p>
            <a:endParaRPr lang="en-GB" b="1" dirty="0"/>
          </a:p>
          <a:p>
            <a:r>
              <a:rPr lang="en-GB" b="1" dirty="0"/>
              <a:t>Algorithm design and data analysis JAI collaboration: </a:t>
            </a:r>
            <a:r>
              <a:rPr lang="en-GB" dirty="0"/>
              <a:t>Doug Bett</a:t>
            </a:r>
            <a:endParaRPr lang="en-GB" b="1" dirty="0"/>
          </a:p>
          <a:p>
            <a:r>
              <a:rPr lang="en-GB" b="1" dirty="0"/>
              <a:t>ATS SoC Framework</a:t>
            </a:r>
            <a:r>
              <a:rPr lang="en-GB" dirty="0"/>
              <a:t>: Alen Ariaz Vazquez, Steen Jensen, Greg Kruk, Ioan Kozsar, Frederique Hoguin, Vasileios </a:t>
            </a:r>
            <a:r>
              <a:rPr lang="en-GB" dirty="0" err="1"/>
              <a:t>Amoiridis</a:t>
            </a:r>
            <a:r>
              <a:rPr lang="en-GB" dirty="0"/>
              <a:t>, Michael Lettrich, Andre Pinho, Greg Daniluk, Dariusz Zielinski, Nikos Tsipinakis, Federico Vaga, David Cobas, Thomas Oulevey, Pieter Van Trappen,…</a:t>
            </a:r>
          </a:p>
          <a:p>
            <a:r>
              <a:rPr lang="en-GB" b="1" dirty="0"/>
              <a:t>SoC Interest Group community</a:t>
            </a:r>
            <a:r>
              <a:rPr lang="en-GB" dirty="0"/>
              <a:t>, and in particular Ralf Spiwoks, Hamza Boukabache, Clyde Laforge</a:t>
            </a:r>
          </a:p>
          <a:p>
            <a:r>
              <a:rPr lang="en-GB" b="1" dirty="0"/>
              <a:t>RAWG</a:t>
            </a:r>
            <a:r>
              <a:rPr lang="en-GB" dirty="0"/>
              <a:t>: Felix Johannes Waldhauser, Lukas </a:t>
            </a:r>
            <a:r>
              <a:rPr lang="en-GB" dirty="0" err="1"/>
              <a:t>Felsberger</a:t>
            </a:r>
            <a:endParaRPr lang="en-GB" dirty="0"/>
          </a:p>
          <a:p>
            <a:r>
              <a:rPr lang="en-GB" b="1" dirty="0"/>
              <a:t>QART</a:t>
            </a:r>
            <a:r>
              <a:rPr lang="en-GB" dirty="0"/>
              <a:t> </a:t>
            </a:r>
            <a:r>
              <a:rPr lang="en-GB" b="1" dirty="0"/>
              <a:t>Lab</a:t>
            </a:r>
            <a:r>
              <a:rPr lang="en-GB" dirty="0"/>
              <a:t>: Ruddy Costanzi, Abhishek Sharma</a:t>
            </a:r>
          </a:p>
          <a:p>
            <a:endParaRPr lang="en-GB" dirty="0"/>
          </a:p>
        </p:txBody>
      </p:sp>
      <p:pic>
        <p:nvPicPr>
          <p:cNvPr id="6" name="Image 5"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D3355-DE9E-423B-BFA0-42598AE714E5}"/>
              </a:ext>
            </a:extLst>
          </p:cNvPr>
          <p:cNvSpPr>
            <a:spLocks noGrp="1"/>
          </p:cNvSpPr>
          <p:nvPr>
            <p:ph type="title"/>
          </p:nvPr>
        </p:nvSpPr>
        <p:spPr/>
        <p:txBody>
          <a:bodyPr/>
          <a:lstStyle/>
          <a:p>
            <a:r>
              <a:rPr lang="en-US" dirty="0"/>
              <a:t>DAQ system: Xilinx Zynq US+ RFSoC</a:t>
            </a:r>
            <a:endParaRPr lang="en-GB" dirty="0"/>
          </a:p>
        </p:txBody>
      </p:sp>
      <p:sp>
        <p:nvSpPr>
          <p:cNvPr id="4" name="Slide Number Placeholder 3">
            <a:extLst>
              <a:ext uri="{FF2B5EF4-FFF2-40B4-BE49-F238E27FC236}">
                <a16:creationId xmlns:a16="http://schemas.microsoft.com/office/drawing/2014/main" id="{A1AB82BC-1036-6555-DD84-420118288FC6}"/>
              </a:ext>
            </a:extLst>
          </p:cNvPr>
          <p:cNvSpPr>
            <a:spLocks noGrp="1"/>
          </p:cNvSpPr>
          <p:nvPr>
            <p:ph type="sldNum" sz="quarter" idx="12"/>
          </p:nvPr>
        </p:nvSpPr>
        <p:spPr>
          <a:xfrm>
            <a:off x="7105328" y="3870244"/>
            <a:ext cx="360000" cy="270000"/>
          </a:xfrm>
        </p:spPr>
        <p:txBody>
          <a:bodyPr/>
          <a:lstStyle/>
          <a:p>
            <a:fld id="{BFDCA1C4-9514-7B4F-976F-D92F7E296653}" type="slidenum">
              <a:rPr lang="fr-FR" smtClean="0"/>
              <a:pPr/>
              <a:t>21</a:t>
            </a:fld>
            <a:endParaRPr lang="fr-FR"/>
          </a:p>
        </p:txBody>
      </p:sp>
      <p:sp>
        <p:nvSpPr>
          <p:cNvPr id="5" name="Rectangle 4">
            <a:extLst>
              <a:ext uri="{FF2B5EF4-FFF2-40B4-BE49-F238E27FC236}">
                <a16:creationId xmlns:a16="http://schemas.microsoft.com/office/drawing/2014/main" id="{C27D692B-6E28-61E7-5AA8-EDBE729ADD66}"/>
              </a:ext>
            </a:extLst>
          </p:cNvPr>
          <p:cNvSpPr/>
          <p:nvPr/>
        </p:nvSpPr>
        <p:spPr>
          <a:xfrm>
            <a:off x="1115616" y="699542"/>
            <a:ext cx="6891300" cy="2699692"/>
          </a:xfrm>
          <a:prstGeom prst="rect">
            <a:avLst/>
          </a:prstGeom>
          <a:solidFill>
            <a:schemeClr val="tx2"/>
          </a:solidFill>
          <a:ln>
            <a:noFill/>
          </a:ln>
          <a:effectLst>
            <a:outerShdw blurRad="50800" dist="38100" dir="2700000" algn="tl" rotWithShape="0">
              <a:prstClr val="black">
                <a:alpha val="40000"/>
              </a:prstClr>
            </a:outerShdw>
          </a:effectLst>
          <a:scene3d>
            <a:camera prst="orthographicFront"/>
            <a:lightRig rig="threePt" dir="t"/>
          </a:scene3d>
          <a:sp3d>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sz="1350" b="1" dirty="0">
                <a:solidFill>
                  <a:schemeClr val="bg1"/>
                </a:solidFill>
              </a:rPr>
              <a:t>Processing System</a:t>
            </a:r>
            <a:endParaRPr lang="en-GB" sz="1350" b="1" dirty="0">
              <a:solidFill>
                <a:schemeClr val="bg1"/>
              </a:solidFill>
            </a:endParaRPr>
          </a:p>
        </p:txBody>
      </p:sp>
      <p:sp>
        <p:nvSpPr>
          <p:cNvPr id="6" name="Rectangle 5">
            <a:extLst>
              <a:ext uri="{FF2B5EF4-FFF2-40B4-BE49-F238E27FC236}">
                <a16:creationId xmlns:a16="http://schemas.microsoft.com/office/drawing/2014/main" id="{2F7E2B1F-022D-4142-835C-7D1432E76A44}"/>
              </a:ext>
            </a:extLst>
          </p:cNvPr>
          <p:cNvSpPr/>
          <p:nvPr/>
        </p:nvSpPr>
        <p:spPr>
          <a:xfrm>
            <a:off x="1115616" y="3435846"/>
            <a:ext cx="6891300" cy="1451861"/>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sz="1350" b="1" dirty="0"/>
              <a:t>Programmable Logic</a:t>
            </a:r>
          </a:p>
        </p:txBody>
      </p:sp>
      <p:sp>
        <p:nvSpPr>
          <p:cNvPr id="7" name="Rectangle 6">
            <a:extLst>
              <a:ext uri="{FF2B5EF4-FFF2-40B4-BE49-F238E27FC236}">
                <a16:creationId xmlns:a16="http://schemas.microsoft.com/office/drawing/2014/main" id="{65A16441-BDAE-531D-810A-62AA9D20FB3A}"/>
              </a:ext>
            </a:extLst>
          </p:cNvPr>
          <p:cNvSpPr/>
          <p:nvPr/>
        </p:nvSpPr>
        <p:spPr>
          <a:xfrm>
            <a:off x="1490192" y="1299326"/>
            <a:ext cx="1872208" cy="936104"/>
          </a:xfrm>
          <a:prstGeom prst="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778354F-CCA0-D0F0-BBC8-220F491B6FD1}"/>
              </a:ext>
            </a:extLst>
          </p:cNvPr>
          <p:cNvSpPr/>
          <p:nvPr/>
        </p:nvSpPr>
        <p:spPr>
          <a:xfrm>
            <a:off x="1418184" y="1224136"/>
            <a:ext cx="1872208" cy="936104"/>
          </a:xfrm>
          <a:prstGeom prst="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C4A76867-537A-C0AA-016D-85FDF263B606}"/>
              </a:ext>
            </a:extLst>
          </p:cNvPr>
          <p:cNvSpPr/>
          <p:nvPr/>
        </p:nvSpPr>
        <p:spPr>
          <a:xfrm>
            <a:off x="1346176" y="1155310"/>
            <a:ext cx="1872208" cy="936104"/>
          </a:xfrm>
          <a:prstGeom prst="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6903CAF-420C-6A21-0E02-6D89F1184097}"/>
              </a:ext>
            </a:extLst>
          </p:cNvPr>
          <p:cNvSpPr/>
          <p:nvPr/>
        </p:nvSpPr>
        <p:spPr>
          <a:xfrm>
            <a:off x="1274168" y="1080120"/>
            <a:ext cx="1872208" cy="936104"/>
          </a:xfrm>
          <a:prstGeom prst="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Application Processing Unit</a:t>
            </a:r>
          </a:p>
          <a:p>
            <a:pPr algn="ctr"/>
            <a:r>
              <a:rPr lang="en-US" sz="1400" dirty="0"/>
              <a:t>4xArm Cortex-A53</a:t>
            </a:r>
            <a:endParaRPr lang="en-GB" sz="1400" dirty="0"/>
          </a:p>
        </p:txBody>
      </p:sp>
      <p:sp>
        <p:nvSpPr>
          <p:cNvPr id="11" name="Rectangle 10">
            <a:extLst>
              <a:ext uri="{FF2B5EF4-FFF2-40B4-BE49-F238E27FC236}">
                <a16:creationId xmlns:a16="http://schemas.microsoft.com/office/drawing/2014/main" id="{43EB7675-323B-6214-64CB-7B262C60A468}"/>
              </a:ext>
            </a:extLst>
          </p:cNvPr>
          <p:cNvSpPr/>
          <p:nvPr/>
        </p:nvSpPr>
        <p:spPr>
          <a:xfrm>
            <a:off x="3722440" y="1158492"/>
            <a:ext cx="1872208" cy="936104"/>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0883C3F6-3146-BE9B-8FEF-8BFCF99871B1}"/>
              </a:ext>
            </a:extLst>
          </p:cNvPr>
          <p:cNvSpPr/>
          <p:nvPr/>
        </p:nvSpPr>
        <p:spPr>
          <a:xfrm>
            <a:off x="3650432" y="1083302"/>
            <a:ext cx="1872208" cy="936104"/>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Real-Time</a:t>
            </a:r>
            <a:r>
              <a:rPr lang="en-US" sz="1400" dirty="0"/>
              <a:t> </a:t>
            </a:r>
            <a:r>
              <a:rPr lang="en-US" sz="1400" b="1" dirty="0"/>
              <a:t>Processing Unit</a:t>
            </a:r>
          </a:p>
          <a:p>
            <a:pPr algn="ctr"/>
            <a:r>
              <a:rPr lang="en-US" sz="1400" dirty="0"/>
              <a:t>2xArm Cortex-R5</a:t>
            </a:r>
            <a:endParaRPr lang="en-GB" sz="1400" dirty="0"/>
          </a:p>
        </p:txBody>
      </p:sp>
      <p:sp>
        <p:nvSpPr>
          <p:cNvPr id="13" name="L-Shape 12">
            <a:extLst>
              <a:ext uri="{FF2B5EF4-FFF2-40B4-BE49-F238E27FC236}">
                <a16:creationId xmlns:a16="http://schemas.microsoft.com/office/drawing/2014/main" id="{9BAC3354-AFB3-485E-92D0-97A058281183}"/>
              </a:ext>
            </a:extLst>
          </p:cNvPr>
          <p:cNvSpPr/>
          <p:nvPr/>
        </p:nvSpPr>
        <p:spPr>
          <a:xfrm rot="16200000">
            <a:off x="4673778" y="60010"/>
            <a:ext cx="2196000" cy="4212000"/>
          </a:xfrm>
          <a:prstGeom prst="corner">
            <a:avLst>
              <a:gd name="adj1" fmla="val 95639"/>
              <a:gd name="adj2" fmla="val 48222"/>
            </a:avLst>
          </a:prstGeom>
          <a:solidFill>
            <a:schemeClr val="accent5">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 wrap="square" lIns="91440" tIns="0" rIns="0" bIns="540000" numCol="1" spcCol="0" rtlCol="0" fromWordArt="0" anchor="t" anchorCtr="0" forceAA="0" compatLnSpc="1">
            <a:prstTxWarp prst="textNoShape">
              <a:avLst/>
            </a:prstTxWarp>
            <a:noAutofit/>
          </a:bodyPr>
          <a:lstStyle/>
          <a:p>
            <a:pPr algn="r"/>
            <a:r>
              <a:rPr lang="en-US" sz="1400" b="1" dirty="0"/>
              <a:t>Connectivity</a:t>
            </a:r>
            <a:endParaRPr lang="en-GB" sz="1400" b="1" dirty="0"/>
          </a:p>
        </p:txBody>
      </p:sp>
      <p:sp>
        <p:nvSpPr>
          <p:cNvPr id="14" name="Rectangle 13">
            <a:extLst>
              <a:ext uri="{FF2B5EF4-FFF2-40B4-BE49-F238E27FC236}">
                <a16:creationId xmlns:a16="http://schemas.microsoft.com/office/drawing/2014/main" id="{50F45FE1-4858-3A1A-A19A-5C3FA3BD29D7}"/>
              </a:ext>
            </a:extLst>
          </p:cNvPr>
          <p:cNvSpPr/>
          <p:nvPr/>
        </p:nvSpPr>
        <p:spPr>
          <a:xfrm>
            <a:off x="5918684" y="1280945"/>
            <a:ext cx="1801527" cy="740239"/>
          </a:xfrm>
          <a:prstGeom prst="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Memory Controller</a:t>
            </a:r>
          </a:p>
          <a:p>
            <a:pPr algn="ctr"/>
            <a:r>
              <a:rPr lang="en-US" sz="1400" b="1" dirty="0"/>
              <a:t>DDR4/3 Support</a:t>
            </a:r>
          </a:p>
        </p:txBody>
      </p:sp>
      <p:grpSp>
        <p:nvGrpSpPr>
          <p:cNvPr id="15" name="Group 14">
            <a:extLst>
              <a:ext uri="{FF2B5EF4-FFF2-40B4-BE49-F238E27FC236}">
                <a16:creationId xmlns:a16="http://schemas.microsoft.com/office/drawing/2014/main" id="{F49E8F24-DB94-B950-47AE-B8D3DF3F9254}"/>
              </a:ext>
            </a:extLst>
          </p:cNvPr>
          <p:cNvGrpSpPr/>
          <p:nvPr/>
        </p:nvGrpSpPr>
        <p:grpSpPr>
          <a:xfrm>
            <a:off x="3790442" y="2461476"/>
            <a:ext cx="3929769" cy="688174"/>
            <a:chOff x="5371914" y="3367014"/>
            <a:chExt cx="3929769" cy="688174"/>
          </a:xfrm>
        </p:grpSpPr>
        <p:sp>
          <p:nvSpPr>
            <p:cNvPr id="16" name="Rectangle 15">
              <a:extLst>
                <a:ext uri="{FF2B5EF4-FFF2-40B4-BE49-F238E27FC236}">
                  <a16:creationId xmlns:a16="http://schemas.microsoft.com/office/drawing/2014/main" id="{EE7D0C58-71D0-7133-C2CA-C90013606955}"/>
                </a:ext>
              </a:extLst>
            </p:cNvPr>
            <p:cNvSpPr/>
            <p:nvPr/>
          </p:nvSpPr>
          <p:spPr>
            <a:xfrm>
              <a:off x="5371914" y="3367014"/>
              <a:ext cx="1804206" cy="688174"/>
            </a:xfrm>
            <a:prstGeom prst="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High-speed</a:t>
              </a:r>
            </a:p>
            <a:p>
              <a:pPr algn="ctr"/>
              <a:r>
                <a:rPr lang="en-US" sz="1400" dirty="0"/>
                <a:t>USB3.0, SATA 3.0, </a:t>
              </a:r>
              <a:r>
                <a:rPr lang="en-US" sz="1400" dirty="0" err="1"/>
                <a:t>PCIe</a:t>
              </a:r>
              <a:r>
                <a:rPr lang="en-US" sz="1400" dirty="0"/>
                <a:t> Gen2…</a:t>
              </a:r>
            </a:p>
          </p:txBody>
        </p:sp>
        <p:sp>
          <p:nvSpPr>
            <p:cNvPr id="17" name="Rectangle 16">
              <a:extLst>
                <a:ext uri="{FF2B5EF4-FFF2-40B4-BE49-F238E27FC236}">
                  <a16:creationId xmlns:a16="http://schemas.microsoft.com/office/drawing/2014/main" id="{850F312E-A17F-CD1C-85C0-C3911EBB07DD}"/>
                </a:ext>
              </a:extLst>
            </p:cNvPr>
            <p:cNvSpPr/>
            <p:nvPr/>
          </p:nvSpPr>
          <p:spPr>
            <a:xfrm>
              <a:off x="7497477" y="3367014"/>
              <a:ext cx="1804206" cy="688174"/>
            </a:xfrm>
            <a:prstGeom prst="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General</a:t>
              </a:r>
            </a:p>
            <a:p>
              <a:pPr algn="ctr"/>
              <a:r>
                <a:rPr lang="en-US" sz="1400" dirty="0"/>
                <a:t>GigE, UART, SPI, SD/</a:t>
              </a:r>
              <a:r>
                <a:rPr lang="en-US" sz="1400" dirty="0" err="1"/>
                <a:t>eMMC</a:t>
              </a:r>
              <a:r>
                <a:rPr lang="en-US" sz="1400" dirty="0"/>
                <a:t>…</a:t>
              </a:r>
            </a:p>
          </p:txBody>
        </p:sp>
      </p:grpSp>
      <p:sp>
        <p:nvSpPr>
          <p:cNvPr id="18" name="Rectangle 17">
            <a:extLst>
              <a:ext uri="{FF2B5EF4-FFF2-40B4-BE49-F238E27FC236}">
                <a16:creationId xmlns:a16="http://schemas.microsoft.com/office/drawing/2014/main" id="{D9A6FAF5-ADFE-F8EB-3920-580C9A6469E0}"/>
              </a:ext>
            </a:extLst>
          </p:cNvPr>
          <p:cNvSpPr/>
          <p:nvPr/>
        </p:nvSpPr>
        <p:spPr>
          <a:xfrm>
            <a:off x="1374844" y="3147814"/>
            <a:ext cx="2131572" cy="328974"/>
          </a:xfrm>
          <a:prstGeom prst="rect">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AXI bus and ports</a:t>
            </a:r>
          </a:p>
        </p:txBody>
      </p:sp>
      <p:sp>
        <p:nvSpPr>
          <p:cNvPr id="19" name="Rectangle 18">
            <a:extLst>
              <a:ext uri="{FF2B5EF4-FFF2-40B4-BE49-F238E27FC236}">
                <a16:creationId xmlns:a16="http://schemas.microsoft.com/office/drawing/2014/main" id="{5B1CACD7-8518-C1A5-8D08-05B79948B712}"/>
              </a:ext>
            </a:extLst>
          </p:cNvPr>
          <p:cNvSpPr/>
          <p:nvPr/>
        </p:nvSpPr>
        <p:spPr>
          <a:xfrm>
            <a:off x="5963900" y="3735579"/>
            <a:ext cx="1872208" cy="936104"/>
          </a:xfrm>
          <a:prstGeom prst="rect">
            <a:avLst/>
          </a:prstGeom>
          <a:solidFill>
            <a:schemeClr val="accent3">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FPGA fabric</a:t>
            </a:r>
          </a:p>
          <a:p>
            <a:pPr algn="ctr"/>
            <a:r>
              <a:rPr lang="en-US" sz="1400" dirty="0"/>
              <a:t>Logic elements</a:t>
            </a:r>
          </a:p>
          <a:p>
            <a:pPr algn="ctr"/>
            <a:r>
              <a:rPr lang="en-US" sz="1400" dirty="0"/>
              <a:t>DSP</a:t>
            </a:r>
          </a:p>
          <a:p>
            <a:pPr algn="ctr"/>
            <a:r>
              <a:rPr lang="en-US" sz="1400" dirty="0" err="1"/>
              <a:t>BlockRAM</a:t>
            </a:r>
            <a:endParaRPr lang="en-US" sz="1400" dirty="0"/>
          </a:p>
        </p:txBody>
      </p:sp>
      <p:sp>
        <p:nvSpPr>
          <p:cNvPr id="20" name="Rectangle 19">
            <a:extLst>
              <a:ext uri="{FF2B5EF4-FFF2-40B4-BE49-F238E27FC236}">
                <a16:creationId xmlns:a16="http://schemas.microsoft.com/office/drawing/2014/main" id="{7180EE49-1915-232D-1D1B-B52C00E34097}"/>
              </a:ext>
            </a:extLst>
          </p:cNvPr>
          <p:cNvSpPr/>
          <p:nvPr/>
        </p:nvSpPr>
        <p:spPr>
          <a:xfrm>
            <a:off x="3938464" y="3759816"/>
            <a:ext cx="1833314" cy="904586"/>
          </a:xfrm>
          <a:prstGeom prst="rect">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Connectivity</a:t>
            </a:r>
          </a:p>
          <a:p>
            <a:pPr algn="ctr"/>
            <a:r>
              <a:rPr lang="en-US" sz="1400" dirty="0"/>
              <a:t>100G Ethernet MAC</a:t>
            </a:r>
          </a:p>
          <a:p>
            <a:pPr algn="ctr"/>
            <a:r>
              <a:rPr lang="en-US" sz="1400" dirty="0" err="1"/>
              <a:t>PCIe</a:t>
            </a:r>
            <a:r>
              <a:rPr lang="en-US" sz="1400" dirty="0"/>
              <a:t> Gen4…</a:t>
            </a:r>
          </a:p>
        </p:txBody>
      </p:sp>
      <p:sp>
        <p:nvSpPr>
          <p:cNvPr id="21" name="Rectangle 20">
            <a:extLst>
              <a:ext uri="{FF2B5EF4-FFF2-40B4-BE49-F238E27FC236}">
                <a16:creationId xmlns:a16="http://schemas.microsoft.com/office/drawing/2014/main" id="{98A6BB42-85EE-2196-1F8F-1DE948BF9872}"/>
              </a:ext>
            </a:extLst>
          </p:cNvPr>
          <p:cNvSpPr>
            <a:spLocks noChangeAspect="1"/>
          </p:cNvSpPr>
          <p:nvPr/>
        </p:nvSpPr>
        <p:spPr>
          <a:xfrm>
            <a:off x="1885147" y="3679003"/>
            <a:ext cx="1684988" cy="515049"/>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22" name="Rectangle 21">
            <a:extLst>
              <a:ext uri="{FF2B5EF4-FFF2-40B4-BE49-F238E27FC236}">
                <a16:creationId xmlns:a16="http://schemas.microsoft.com/office/drawing/2014/main" id="{4FABFB85-2B6D-F1E9-1061-B18F640EFF2B}"/>
              </a:ext>
            </a:extLst>
          </p:cNvPr>
          <p:cNvSpPr>
            <a:spLocks noChangeAspect="1"/>
          </p:cNvSpPr>
          <p:nvPr/>
        </p:nvSpPr>
        <p:spPr>
          <a:xfrm>
            <a:off x="1864026" y="3661787"/>
            <a:ext cx="1684988" cy="515049"/>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23" name="Rectangle 22">
            <a:extLst>
              <a:ext uri="{FF2B5EF4-FFF2-40B4-BE49-F238E27FC236}">
                <a16:creationId xmlns:a16="http://schemas.microsoft.com/office/drawing/2014/main" id="{DA73931A-A432-4959-8C8E-196743E00D63}"/>
              </a:ext>
            </a:extLst>
          </p:cNvPr>
          <p:cNvSpPr>
            <a:spLocks noChangeAspect="1"/>
          </p:cNvSpPr>
          <p:nvPr/>
        </p:nvSpPr>
        <p:spPr>
          <a:xfrm>
            <a:off x="1837919" y="3631401"/>
            <a:ext cx="1684988" cy="515049"/>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24" name="Rectangle 23">
            <a:extLst>
              <a:ext uri="{FF2B5EF4-FFF2-40B4-BE49-F238E27FC236}">
                <a16:creationId xmlns:a16="http://schemas.microsoft.com/office/drawing/2014/main" id="{11A919BF-BE0D-E6E5-CB86-369286CFE055}"/>
              </a:ext>
            </a:extLst>
          </p:cNvPr>
          <p:cNvSpPr>
            <a:spLocks noChangeAspect="1"/>
          </p:cNvSpPr>
          <p:nvPr/>
        </p:nvSpPr>
        <p:spPr>
          <a:xfrm>
            <a:off x="1816798" y="3614185"/>
            <a:ext cx="1684988" cy="515049"/>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25" name="Rectangle 24">
            <a:extLst>
              <a:ext uri="{FF2B5EF4-FFF2-40B4-BE49-F238E27FC236}">
                <a16:creationId xmlns:a16="http://schemas.microsoft.com/office/drawing/2014/main" id="{0164049B-8B95-B19F-FCD5-B86DDAA635B5}"/>
              </a:ext>
            </a:extLst>
          </p:cNvPr>
          <p:cNvSpPr>
            <a:spLocks noChangeAspect="1"/>
          </p:cNvSpPr>
          <p:nvPr/>
        </p:nvSpPr>
        <p:spPr>
          <a:xfrm>
            <a:off x="1782688" y="3585766"/>
            <a:ext cx="1684988" cy="515049"/>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26" name="Rectangle 25">
            <a:extLst>
              <a:ext uri="{FF2B5EF4-FFF2-40B4-BE49-F238E27FC236}">
                <a16:creationId xmlns:a16="http://schemas.microsoft.com/office/drawing/2014/main" id="{5A1D5D57-B55A-141D-143E-7112EFF06D33}"/>
              </a:ext>
            </a:extLst>
          </p:cNvPr>
          <p:cNvSpPr>
            <a:spLocks noChangeAspect="1"/>
          </p:cNvSpPr>
          <p:nvPr/>
        </p:nvSpPr>
        <p:spPr>
          <a:xfrm>
            <a:off x="1761567" y="3568550"/>
            <a:ext cx="1684988" cy="515049"/>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27" name="Rectangle 26">
            <a:extLst>
              <a:ext uri="{FF2B5EF4-FFF2-40B4-BE49-F238E27FC236}">
                <a16:creationId xmlns:a16="http://schemas.microsoft.com/office/drawing/2014/main" id="{A8005EEF-9D57-3D17-E697-BC17C9CEAD40}"/>
              </a:ext>
            </a:extLst>
          </p:cNvPr>
          <p:cNvSpPr>
            <a:spLocks noChangeAspect="1"/>
          </p:cNvSpPr>
          <p:nvPr/>
        </p:nvSpPr>
        <p:spPr>
          <a:xfrm>
            <a:off x="1735460" y="3538164"/>
            <a:ext cx="1684988" cy="515049"/>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28" name="Rectangle 27">
            <a:extLst>
              <a:ext uri="{FF2B5EF4-FFF2-40B4-BE49-F238E27FC236}">
                <a16:creationId xmlns:a16="http://schemas.microsoft.com/office/drawing/2014/main" id="{A6FB06E9-2FBF-A3EB-C883-F6E9D16DAB8D}"/>
              </a:ext>
            </a:extLst>
          </p:cNvPr>
          <p:cNvSpPr>
            <a:spLocks noChangeAspect="1"/>
          </p:cNvSpPr>
          <p:nvPr/>
        </p:nvSpPr>
        <p:spPr>
          <a:xfrm>
            <a:off x="1714120" y="3519555"/>
            <a:ext cx="1684988" cy="515049"/>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8 ADCs 14-bit</a:t>
            </a:r>
          </a:p>
          <a:p>
            <a:pPr algn="ctr"/>
            <a:r>
              <a:rPr lang="en-US" sz="1400" b="1" dirty="0">
                <a:solidFill>
                  <a:schemeClr val="tx2"/>
                </a:solidFill>
              </a:rPr>
              <a:t>5 </a:t>
            </a:r>
            <a:r>
              <a:rPr lang="en-US" sz="1400" b="1" dirty="0" err="1">
                <a:solidFill>
                  <a:schemeClr val="tx2"/>
                </a:solidFill>
              </a:rPr>
              <a:t>GSps</a:t>
            </a:r>
            <a:endParaRPr lang="en-US" sz="1400" b="1" dirty="0">
              <a:solidFill>
                <a:schemeClr val="tx2"/>
              </a:solidFill>
            </a:endParaRPr>
          </a:p>
        </p:txBody>
      </p:sp>
      <p:sp>
        <p:nvSpPr>
          <p:cNvPr id="29" name="Rectangle 28">
            <a:extLst>
              <a:ext uri="{FF2B5EF4-FFF2-40B4-BE49-F238E27FC236}">
                <a16:creationId xmlns:a16="http://schemas.microsoft.com/office/drawing/2014/main" id="{C144476D-5C70-3006-C52A-586CA712239C}"/>
              </a:ext>
            </a:extLst>
          </p:cNvPr>
          <p:cNvSpPr>
            <a:spLocks noChangeAspect="1"/>
          </p:cNvSpPr>
          <p:nvPr/>
        </p:nvSpPr>
        <p:spPr>
          <a:xfrm>
            <a:off x="1374844" y="4253779"/>
            <a:ext cx="1684988" cy="515049"/>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0" name="Rectangle 29">
            <a:extLst>
              <a:ext uri="{FF2B5EF4-FFF2-40B4-BE49-F238E27FC236}">
                <a16:creationId xmlns:a16="http://schemas.microsoft.com/office/drawing/2014/main" id="{FB81491B-3F2B-7FBF-F6D1-A94F954D592E}"/>
              </a:ext>
            </a:extLst>
          </p:cNvPr>
          <p:cNvSpPr>
            <a:spLocks noChangeAspect="1"/>
          </p:cNvSpPr>
          <p:nvPr/>
        </p:nvSpPr>
        <p:spPr>
          <a:xfrm>
            <a:off x="1353723" y="4236563"/>
            <a:ext cx="1684988" cy="515049"/>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1" name="Rectangle 30">
            <a:extLst>
              <a:ext uri="{FF2B5EF4-FFF2-40B4-BE49-F238E27FC236}">
                <a16:creationId xmlns:a16="http://schemas.microsoft.com/office/drawing/2014/main" id="{7547DFC3-BB24-8572-52B8-DD4EA24797BF}"/>
              </a:ext>
            </a:extLst>
          </p:cNvPr>
          <p:cNvSpPr>
            <a:spLocks noChangeAspect="1"/>
          </p:cNvSpPr>
          <p:nvPr/>
        </p:nvSpPr>
        <p:spPr>
          <a:xfrm>
            <a:off x="1327616" y="4206177"/>
            <a:ext cx="1684988" cy="515049"/>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2" name="Rectangle 31">
            <a:extLst>
              <a:ext uri="{FF2B5EF4-FFF2-40B4-BE49-F238E27FC236}">
                <a16:creationId xmlns:a16="http://schemas.microsoft.com/office/drawing/2014/main" id="{3A8C463D-11D6-D016-F4C9-2F55A674BCE7}"/>
              </a:ext>
            </a:extLst>
          </p:cNvPr>
          <p:cNvSpPr>
            <a:spLocks noChangeAspect="1"/>
          </p:cNvSpPr>
          <p:nvPr/>
        </p:nvSpPr>
        <p:spPr>
          <a:xfrm>
            <a:off x="1306495" y="4188961"/>
            <a:ext cx="1684988" cy="515049"/>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3" name="Rectangle 32">
            <a:extLst>
              <a:ext uri="{FF2B5EF4-FFF2-40B4-BE49-F238E27FC236}">
                <a16:creationId xmlns:a16="http://schemas.microsoft.com/office/drawing/2014/main" id="{2A540B7A-5D2E-FC37-8007-8297532068C1}"/>
              </a:ext>
            </a:extLst>
          </p:cNvPr>
          <p:cNvSpPr>
            <a:spLocks noChangeAspect="1"/>
          </p:cNvSpPr>
          <p:nvPr/>
        </p:nvSpPr>
        <p:spPr>
          <a:xfrm>
            <a:off x="1272385" y="4160542"/>
            <a:ext cx="1684988" cy="515049"/>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4" name="Rectangle 33">
            <a:extLst>
              <a:ext uri="{FF2B5EF4-FFF2-40B4-BE49-F238E27FC236}">
                <a16:creationId xmlns:a16="http://schemas.microsoft.com/office/drawing/2014/main" id="{7797EB97-966F-0ED2-0E00-AC61D3777D4D}"/>
              </a:ext>
            </a:extLst>
          </p:cNvPr>
          <p:cNvSpPr>
            <a:spLocks noChangeAspect="1"/>
          </p:cNvSpPr>
          <p:nvPr/>
        </p:nvSpPr>
        <p:spPr>
          <a:xfrm>
            <a:off x="1251264" y="4143326"/>
            <a:ext cx="1684988" cy="515049"/>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5" name="Rectangle 34">
            <a:extLst>
              <a:ext uri="{FF2B5EF4-FFF2-40B4-BE49-F238E27FC236}">
                <a16:creationId xmlns:a16="http://schemas.microsoft.com/office/drawing/2014/main" id="{103913FF-639F-5319-BE3A-4203B296645A}"/>
              </a:ext>
            </a:extLst>
          </p:cNvPr>
          <p:cNvSpPr>
            <a:spLocks noChangeAspect="1"/>
          </p:cNvSpPr>
          <p:nvPr/>
        </p:nvSpPr>
        <p:spPr>
          <a:xfrm>
            <a:off x="1225157" y="4112940"/>
            <a:ext cx="1684988" cy="515049"/>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6" name="Rectangle 35">
            <a:extLst>
              <a:ext uri="{FF2B5EF4-FFF2-40B4-BE49-F238E27FC236}">
                <a16:creationId xmlns:a16="http://schemas.microsoft.com/office/drawing/2014/main" id="{1119316E-D9F6-A531-1A6B-683BC544FBD1}"/>
              </a:ext>
            </a:extLst>
          </p:cNvPr>
          <p:cNvSpPr>
            <a:spLocks noChangeAspect="1"/>
          </p:cNvSpPr>
          <p:nvPr/>
        </p:nvSpPr>
        <p:spPr>
          <a:xfrm>
            <a:off x="1188561" y="4094331"/>
            <a:ext cx="1684988" cy="515049"/>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8 DACs 14-bit</a:t>
            </a:r>
          </a:p>
          <a:p>
            <a:pPr algn="ctr"/>
            <a:r>
              <a:rPr lang="en-US" sz="1400" b="1" dirty="0">
                <a:solidFill>
                  <a:schemeClr val="tx2"/>
                </a:solidFill>
              </a:rPr>
              <a:t>8 </a:t>
            </a:r>
            <a:r>
              <a:rPr lang="en-US" sz="1400" b="1" dirty="0" err="1">
                <a:solidFill>
                  <a:schemeClr val="tx2"/>
                </a:solidFill>
              </a:rPr>
              <a:t>GSps</a:t>
            </a:r>
            <a:endParaRPr lang="en-US" sz="1400" b="1" dirty="0">
              <a:solidFill>
                <a:schemeClr val="tx2"/>
              </a:solidFill>
            </a:endParaRPr>
          </a:p>
        </p:txBody>
      </p:sp>
      <p:sp>
        <p:nvSpPr>
          <p:cNvPr id="37" name="Rectangle 36">
            <a:extLst>
              <a:ext uri="{FF2B5EF4-FFF2-40B4-BE49-F238E27FC236}">
                <a16:creationId xmlns:a16="http://schemas.microsoft.com/office/drawing/2014/main" id="{AFB981D9-6F7F-C344-7AE8-2C2F6C617D29}"/>
              </a:ext>
            </a:extLst>
          </p:cNvPr>
          <p:cNvSpPr/>
          <p:nvPr/>
        </p:nvSpPr>
        <p:spPr>
          <a:xfrm>
            <a:off x="1418184" y="2380581"/>
            <a:ext cx="1872208" cy="608506"/>
          </a:xfrm>
          <a:prstGeom prst="rect">
            <a:avLst/>
          </a:prstGeom>
          <a:solidFill>
            <a:schemeClr val="bg2">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Platform Management Unit</a:t>
            </a:r>
          </a:p>
        </p:txBody>
      </p:sp>
      <p:sp>
        <p:nvSpPr>
          <p:cNvPr id="3" name="Footer Placeholder 2">
            <a:extLst>
              <a:ext uri="{FF2B5EF4-FFF2-40B4-BE49-F238E27FC236}">
                <a16:creationId xmlns:a16="http://schemas.microsoft.com/office/drawing/2014/main" id="{E19C450F-221E-707B-9EB8-B04B87D2777B}"/>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Tree>
    <p:extLst>
      <p:ext uri="{BB962C8B-B14F-4D97-AF65-F5344CB8AC3E}">
        <p14:creationId xmlns:p14="http://schemas.microsoft.com/office/powerpoint/2010/main" val="2136132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par>
                                <p:cTn id="49" presetID="1" presetClass="entr" presetSubtype="0" fill="hold" grpId="0" nodeType="withEffect">
                                  <p:stCondLst>
                                    <p:cond delay="100"/>
                                  </p:stCondLst>
                                  <p:childTnLst>
                                    <p:set>
                                      <p:cBhvr>
                                        <p:cTn id="50" dur="1" fill="hold">
                                          <p:stCondLst>
                                            <p:cond delay="0"/>
                                          </p:stCondLst>
                                        </p:cTn>
                                        <p:tgtEl>
                                          <p:spTgt spid="27"/>
                                        </p:tgtEl>
                                        <p:attrNameLst>
                                          <p:attrName>style.visibility</p:attrName>
                                        </p:attrNameLst>
                                      </p:cBhvr>
                                      <p:to>
                                        <p:strVal val="visible"/>
                                      </p:to>
                                    </p:set>
                                  </p:childTnLst>
                                </p:cTn>
                              </p:par>
                              <p:par>
                                <p:cTn id="51" presetID="1" presetClass="entr" presetSubtype="0" fill="hold" grpId="0" nodeType="withEffect">
                                  <p:stCondLst>
                                    <p:cond delay="20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grpId="0" nodeType="withEffect">
                                  <p:stCondLst>
                                    <p:cond delay="300"/>
                                  </p:stCondLst>
                                  <p:childTnLst>
                                    <p:set>
                                      <p:cBhvr>
                                        <p:cTn id="54" dur="1" fill="hold">
                                          <p:stCondLst>
                                            <p:cond delay="0"/>
                                          </p:stCondLst>
                                        </p:cTn>
                                        <p:tgtEl>
                                          <p:spTgt spid="25"/>
                                        </p:tgtEl>
                                        <p:attrNameLst>
                                          <p:attrName>style.visibility</p:attrName>
                                        </p:attrNameLst>
                                      </p:cBhvr>
                                      <p:to>
                                        <p:strVal val="visible"/>
                                      </p:to>
                                    </p:set>
                                  </p:childTnLst>
                                </p:cTn>
                              </p:par>
                              <p:par>
                                <p:cTn id="55" presetID="1" presetClass="entr" presetSubtype="0" fill="hold" grpId="0" nodeType="withEffect">
                                  <p:stCondLst>
                                    <p:cond delay="400"/>
                                  </p:stCondLst>
                                  <p:childTnLst>
                                    <p:set>
                                      <p:cBhvr>
                                        <p:cTn id="56" dur="1" fill="hold">
                                          <p:stCondLst>
                                            <p:cond delay="0"/>
                                          </p:stCondLst>
                                        </p:cTn>
                                        <p:tgtEl>
                                          <p:spTgt spid="24"/>
                                        </p:tgtEl>
                                        <p:attrNameLst>
                                          <p:attrName>style.visibility</p:attrName>
                                        </p:attrNameLst>
                                      </p:cBhvr>
                                      <p:to>
                                        <p:strVal val="visible"/>
                                      </p:to>
                                    </p:set>
                                  </p:childTnLst>
                                </p:cTn>
                              </p:par>
                              <p:par>
                                <p:cTn id="57" presetID="1" presetClass="entr" presetSubtype="0" fill="hold" grpId="0" nodeType="withEffect">
                                  <p:stCondLst>
                                    <p:cond delay="500"/>
                                  </p:stCondLst>
                                  <p:childTnLst>
                                    <p:set>
                                      <p:cBhvr>
                                        <p:cTn id="58" dur="1" fill="hold">
                                          <p:stCondLst>
                                            <p:cond delay="0"/>
                                          </p:stCondLst>
                                        </p:cTn>
                                        <p:tgtEl>
                                          <p:spTgt spid="23"/>
                                        </p:tgtEl>
                                        <p:attrNameLst>
                                          <p:attrName>style.visibility</p:attrName>
                                        </p:attrNameLst>
                                      </p:cBhvr>
                                      <p:to>
                                        <p:strVal val="visible"/>
                                      </p:to>
                                    </p:set>
                                  </p:childTnLst>
                                </p:cTn>
                              </p:par>
                              <p:par>
                                <p:cTn id="59" presetID="1" presetClass="entr" presetSubtype="0" fill="hold" grpId="0" nodeType="withEffect">
                                  <p:stCondLst>
                                    <p:cond delay="600"/>
                                  </p:stCondLst>
                                  <p:childTnLst>
                                    <p:set>
                                      <p:cBhvr>
                                        <p:cTn id="60" dur="1" fill="hold">
                                          <p:stCondLst>
                                            <p:cond delay="0"/>
                                          </p:stCondLst>
                                        </p:cTn>
                                        <p:tgtEl>
                                          <p:spTgt spid="22"/>
                                        </p:tgtEl>
                                        <p:attrNameLst>
                                          <p:attrName>style.visibility</p:attrName>
                                        </p:attrNameLst>
                                      </p:cBhvr>
                                      <p:to>
                                        <p:strVal val="visible"/>
                                      </p:to>
                                    </p:set>
                                  </p:childTnLst>
                                </p:cTn>
                              </p:par>
                              <p:par>
                                <p:cTn id="61" presetID="1" presetClass="entr" presetSubtype="0" fill="hold" grpId="0" nodeType="withEffect">
                                  <p:stCondLst>
                                    <p:cond delay="700"/>
                                  </p:stCondLst>
                                  <p:childTnLst>
                                    <p:set>
                                      <p:cBhvr>
                                        <p:cTn id="62" dur="1" fill="hold">
                                          <p:stCondLst>
                                            <p:cond delay="0"/>
                                          </p:stCondLst>
                                        </p:cTn>
                                        <p:tgtEl>
                                          <p:spTgt spid="2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childTnLst>
                                </p:cTn>
                              </p:par>
                              <p:par>
                                <p:cTn id="67" presetID="1" presetClass="entr" presetSubtype="0" fill="hold" grpId="0" nodeType="withEffect">
                                  <p:stCondLst>
                                    <p:cond delay="100"/>
                                  </p:stCondLst>
                                  <p:childTnLst>
                                    <p:set>
                                      <p:cBhvr>
                                        <p:cTn id="68" dur="1" fill="hold">
                                          <p:stCondLst>
                                            <p:cond delay="0"/>
                                          </p:stCondLst>
                                        </p:cTn>
                                        <p:tgtEl>
                                          <p:spTgt spid="35"/>
                                        </p:tgtEl>
                                        <p:attrNameLst>
                                          <p:attrName>style.visibility</p:attrName>
                                        </p:attrNameLst>
                                      </p:cBhvr>
                                      <p:to>
                                        <p:strVal val="visible"/>
                                      </p:to>
                                    </p:set>
                                  </p:childTnLst>
                                </p:cTn>
                              </p:par>
                              <p:par>
                                <p:cTn id="69" presetID="1" presetClass="entr" presetSubtype="0" fill="hold" grpId="0" nodeType="withEffect">
                                  <p:stCondLst>
                                    <p:cond delay="200"/>
                                  </p:stCondLst>
                                  <p:childTnLst>
                                    <p:set>
                                      <p:cBhvr>
                                        <p:cTn id="70" dur="1" fill="hold">
                                          <p:stCondLst>
                                            <p:cond delay="0"/>
                                          </p:stCondLst>
                                        </p:cTn>
                                        <p:tgtEl>
                                          <p:spTgt spid="34"/>
                                        </p:tgtEl>
                                        <p:attrNameLst>
                                          <p:attrName>style.visibility</p:attrName>
                                        </p:attrNameLst>
                                      </p:cBhvr>
                                      <p:to>
                                        <p:strVal val="visible"/>
                                      </p:to>
                                    </p:set>
                                  </p:childTnLst>
                                </p:cTn>
                              </p:par>
                              <p:par>
                                <p:cTn id="71" presetID="1" presetClass="entr" presetSubtype="0" fill="hold" grpId="0" nodeType="withEffect">
                                  <p:stCondLst>
                                    <p:cond delay="300"/>
                                  </p:stCondLst>
                                  <p:childTnLst>
                                    <p:set>
                                      <p:cBhvr>
                                        <p:cTn id="72" dur="1" fill="hold">
                                          <p:stCondLst>
                                            <p:cond delay="0"/>
                                          </p:stCondLst>
                                        </p:cTn>
                                        <p:tgtEl>
                                          <p:spTgt spid="33"/>
                                        </p:tgtEl>
                                        <p:attrNameLst>
                                          <p:attrName>style.visibility</p:attrName>
                                        </p:attrNameLst>
                                      </p:cBhvr>
                                      <p:to>
                                        <p:strVal val="visible"/>
                                      </p:to>
                                    </p:set>
                                  </p:childTnLst>
                                </p:cTn>
                              </p:par>
                              <p:par>
                                <p:cTn id="73" presetID="1" presetClass="entr" presetSubtype="0" fill="hold" grpId="0" nodeType="withEffect">
                                  <p:stCondLst>
                                    <p:cond delay="400"/>
                                  </p:stCondLst>
                                  <p:childTnLst>
                                    <p:set>
                                      <p:cBhvr>
                                        <p:cTn id="74" dur="1" fill="hold">
                                          <p:stCondLst>
                                            <p:cond delay="0"/>
                                          </p:stCondLst>
                                        </p:cTn>
                                        <p:tgtEl>
                                          <p:spTgt spid="32"/>
                                        </p:tgtEl>
                                        <p:attrNameLst>
                                          <p:attrName>style.visibility</p:attrName>
                                        </p:attrNameLst>
                                      </p:cBhvr>
                                      <p:to>
                                        <p:strVal val="visible"/>
                                      </p:to>
                                    </p:set>
                                  </p:childTnLst>
                                </p:cTn>
                              </p:par>
                              <p:par>
                                <p:cTn id="75" presetID="1" presetClass="entr" presetSubtype="0" fill="hold" grpId="0" nodeType="withEffect">
                                  <p:stCondLst>
                                    <p:cond delay="500"/>
                                  </p:stCondLst>
                                  <p:childTnLst>
                                    <p:set>
                                      <p:cBhvr>
                                        <p:cTn id="76" dur="1" fill="hold">
                                          <p:stCondLst>
                                            <p:cond delay="0"/>
                                          </p:stCondLst>
                                        </p:cTn>
                                        <p:tgtEl>
                                          <p:spTgt spid="31"/>
                                        </p:tgtEl>
                                        <p:attrNameLst>
                                          <p:attrName>style.visibility</p:attrName>
                                        </p:attrNameLst>
                                      </p:cBhvr>
                                      <p:to>
                                        <p:strVal val="visible"/>
                                      </p:to>
                                    </p:set>
                                  </p:childTnLst>
                                </p:cTn>
                              </p:par>
                              <p:par>
                                <p:cTn id="77" presetID="1" presetClass="entr" presetSubtype="0" fill="hold" grpId="0" nodeType="withEffect">
                                  <p:stCondLst>
                                    <p:cond delay="600"/>
                                  </p:stCondLst>
                                  <p:childTnLst>
                                    <p:set>
                                      <p:cBhvr>
                                        <p:cTn id="78" dur="1" fill="hold">
                                          <p:stCondLst>
                                            <p:cond delay="0"/>
                                          </p:stCondLst>
                                        </p:cTn>
                                        <p:tgtEl>
                                          <p:spTgt spid="30"/>
                                        </p:tgtEl>
                                        <p:attrNameLst>
                                          <p:attrName>style.visibility</p:attrName>
                                        </p:attrNameLst>
                                      </p:cBhvr>
                                      <p:to>
                                        <p:strVal val="visible"/>
                                      </p:to>
                                    </p:set>
                                  </p:childTnLst>
                                </p:cTn>
                              </p:par>
                              <p:par>
                                <p:cTn id="79" presetID="1" presetClass="entr" presetSubtype="0" fill="hold" grpId="0" nodeType="withEffect">
                                  <p:stCondLst>
                                    <p:cond delay="700"/>
                                  </p:stCondLst>
                                  <p:childTnLst>
                                    <p:set>
                                      <p:cBhvr>
                                        <p:cTn id="8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644DC2-D881-7D15-A717-324734F20AAB}"/>
            </a:ext>
          </a:extLst>
        </p:cNvPr>
        <p:cNvGrpSpPr/>
        <p:nvPr/>
      </p:nvGrpSpPr>
      <p:grpSpPr>
        <a:xfrm>
          <a:off x="0" y="0"/>
          <a:ext cx="0" cy="0"/>
          <a:chOff x="0" y="0"/>
          <a:chExt cx="0" cy="0"/>
        </a:xfrm>
      </p:grpSpPr>
      <p:sp>
        <p:nvSpPr>
          <p:cNvPr id="8" name="Titre 7">
            <a:extLst>
              <a:ext uri="{FF2B5EF4-FFF2-40B4-BE49-F238E27FC236}">
                <a16:creationId xmlns:a16="http://schemas.microsoft.com/office/drawing/2014/main" id="{D6BC1C73-8CF7-B737-8D17-DAEBAFE842C8}"/>
              </a:ext>
            </a:extLst>
          </p:cNvPr>
          <p:cNvSpPr>
            <a:spLocks noGrp="1"/>
          </p:cNvSpPr>
          <p:nvPr>
            <p:ph type="title"/>
          </p:nvPr>
        </p:nvSpPr>
        <p:spPr/>
        <p:txBody>
          <a:bodyPr/>
          <a:lstStyle/>
          <a:p>
            <a:r>
              <a:rPr lang="en-US" dirty="0"/>
              <a:t>DAQ system: Gateware and Firmware</a:t>
            </a:r>
            <a:endParaRPr lang="en-GB" dirty="0"/>
          </a:p>
        </p:txBody>
      </p:sp>
      <p:sp>
        <p:nvSpPr>
          <p:cNvPr id="9" name="Espace réservé du contenu 8">
            <a:extLst>
              <a:ext uri="{FF2B5EF4-FFF2-40B4-BE49-F238E27FC236}">
                <a16:creationId xmlns:a16="http://schemas.microsoft.com/office/drawing/2014/main" id="{977D2E15-AE25-6A24-2304-336F11971D3C}"/>
              </a:ext>
            </a:extLst>
          </p:cNvPr>
          <p:cNvSpPr>
            <a:spLocks noGrp="1"/>
          </p:cNvSpPr>
          <p:nvPr>
            <p:ph idx="1"/>
          </p:nvPr>
        </p:nvSpPr>
        <p:spPr>
          <a:xfrm>
            <a:off x="612000" y="1051768"/>
            <a:ext cx="6264256" cy="3680222"/>
          </a:xfrm>
        </p:spPr>
        <p:txBody>
          <a:bodyPr>
            <a:normAutofit fontScale="70000" lnSpcReduction="20000"/>
          </a:bodyPr>
          <a:lstStyle/>
          <a:p>
            <a:pPr algn="l"/>
            <a:r>
              <a:rPr lang="en-US" dirty="0"/>
              <a:t>Gateware (FPGA code) functionalities:</a:t>
            </a:r>
          </a:p>
          <a:p>
            <a:pPr lvl="1" algn="l"/>
            <a:r>
              <a:rPr lang="en-US" dirty="0"/>
              <a:t>Handles raw data from the integrated ADCs (&gt;500 Gbps)</a:t>
            </a:r>
          </a:p>
          <a:p>
            <a:pPr lvl="1" algn="l"/>
            <a:r>
              <a:rPr lang="en-US" dirty="0"/>
              <a:t>For each of 8 BPM port: </a:t>
            </a:r>
          </a:p>
          <a:p>
            <a:pPr lvl="2" algn="l"/>
            <a:r>
              <a:rPr lang="en-US" dirty="0"/>
              <a:t>digital computation of bunch-by-bunch signal amplitude with Root Sum Square algorithm, synchronised with beam timing</a:t>
            </a:r>
          </a:p>
          <a:p>
            <a:pPr lvl="2" algn="l"/>
            <a:r>
              <a:rPr lang="en-US" dirty="0"/>
              <a:t>beam to beam correction algorithm for each bunch</a:t>
            </a:r>
          </a:p>
          <a:p>
            <a:pPr lvl="1" algn="l"/>
            <a:r>
              <a:rPr lang="en-US" dirty="0"/>
              <a:t>Implementation of LHC BPM acquisition modes</a:t>
            </a:r>
          </a:p>
          <a:p>
            <a:pPr lvl="2" algn="l"/>
            <a:r>
              <a:rPr lang="en-US" dirty="0"/>
              <a:t>Orbit averaged data stored in registers</a:t>
            </a:r>
          </a:p>
          <a:p>
            <a:pPr lvl="2" algn="l"/>
            <a:r>
              <a:rPr lang="en-US" dirty="0"/>
              <a:t>On-demand acquisition buffers in PL memory</a:t>
            </a:r>
          </a:p>
          <a:p>
            <a:pPr lvl="1" algn="l"/>
            <a:r>
              <a:rPr lang="en-US" dirty="0"/>
              <a:t>DAC Signal generation for calibration</a:t>
            </a:r>
          </a:p>
          <a:p>
            <a:pPr algn="l"/>
            <a:r>
              <a:rPr lang="en-US" dirty="0"/>
              <a:t>Firmware (RPU C application) functionalities:</a:t>
            </a:r>
          </a:p>
          <a:p>
            <a:pPr lvl="1" algn="l"/>
            <a:r>
              <a:rPr lang="en-US" dirty="0"/>
              <a:t>RF Clocks and ADC/DAC initialisation</a:t>
            </a:r>
          </a:p>
          <a:p>
            <a:pPr lvl="1" algn="l"/>
            <a:r>
              <a:rPr lang="en-US" dirty="0"/>
              <a:t>AFE control (gain level, switches)</a:t>
            </a:r>
          </a:p>
          <a:p>
            <a:pPr lvl="1" algn="l"/>
            <a:r>
              <a:rPr lang="en-US" dirty="0"/>
              <a:t>Calibration control</a:t>
            </a:r>
          </a:p>
        </p:txBody>
      </p:sp>
      <p:sp>
        <p:nvSpPr>
          <p:cNvPr id="4" name="Espace réservé du pied de page 3">
            <a:extLst>
              <a:ext uri="{FF2B5EF4-FFF2-40B4-BE49-F238E27FC236}">
                <a16:creationId xmlns:a16="http://schemas.microsoft.com/office/drawing/2014/main" id="{41AEC8D3-CC5D-0EFB-688F-489193FB5361}"/>
              </a:ext>
            </a:extLst>
          </p:cNvPr>
          <p:cNvSpPr>
            <a:spLocks noGrp="1"/>
          </p:cNvSpPr>
          <p:nvPr>
            <p:ph type="ftr" sz="quarter" idx="11"/>
          </p:nvPr>
        </p:nvSpPr>
        <p:spPr/>
        <p:txBody>
          <a:bodyPr/>
          <a:lstStyle/>
          <a:p>
            <a:r>
              <a:rPr lang="fr-FR" noProof="0"/>
              <a:t>15th HL-LHC Collaboration Meeting - BPM acquisition chain - I. Degl'Innocenti</a:t>
            </a:r>
            <a:endParaRPr lang="en-GB" noProof="0" dirty="0"/>
          </a:p>
        </p:txBody>
      </p:sp>
      <p:sp>
        <p:nvSpPr>
          <p:cNvPr id="5" name="Espace réservé du numéro de diapositive 4">
            <a:extLst>
              <a:ext uri="{FF2B5EF4-FFF2-40B4-BE49-F238E27FC236}">
                <a16:creationId xmlns:a16="http://schemas.microsoft.com/office/drawing/2014/main" id="{26F31503-61BD-0036-FD3A-6C95AC0F1F60}"/>
              </a:ext>
            </a:extLst>
          </p:cNvPr>
          <p:cNvSpPr>
            <a:spLocks noGrp="1"/>
          </p:cNvSpPr>
          <p:nvPr>
            <p:ph type="sldNum" sz="quarter" idx="12"/>
          </p:nvPr>
        </p:nvSpPr>
        <p:spPr/>
        <p:txBody>
          <a:bodyPr/>
          <a:lstStyle/>
          <a:p>
            <a:fld id="{BFDCA1C4-9514-7B4F-976F-D92F7E296653}" type="slidenum">
              <a:rPr lang="fr-FR" smtClean="0"/>
              <a:pPr/>
              <a:t>22</a:t>
            </a:fld>
            <a:endParaRPr lang="fr-FR"/>
          </a:p>
        </p:txBody>
      </p:sp>
      <p:pic>
        <p:nvPicPr>
          <p:cNvPr id="7" name="Image 6" descr="CERN-logo_outline.jpg">
            <a:extLst>
              <a:ext uri="{FF2B5EF4-FFF2-40B4-BE49-F238E27FC236}">
                <a16:creationId xmlns:a16="http://schemas.microsoft.com/office/drawing/2014/main" id="{CFFB6B44-998A-FF58-3C29-1D7A86645BDA}"/>
              </a:ext>
            </a:extLst>
          </p:cNvPr>
          <p:cNvPicPr>
            <a:picLocks noChangeAspect="1"/>
          </p:cNvPicPr>
          <p:nvPr/>
        </p:nvPicPr>
        <p:blipFill>
          <a:blip r:embed="rId2"/>
          <a:stretch>
            <a:fillRect/>
          </a:stretch>
        </p:blipFill>
        <p:spPr>
          <a:xfrm>
            <a:off x="1434150" y="4563939"/>
            <a:ext cx="486864" cy="478800"/>
          </a:xfrm>
          <a:prstGeom prst="rect">
            <a:avLst/>
          </a:prstGeom>
        </p:spPr>
      </p:pic>
      <p:pic>
        <p:nvPicPr>
          <p:cNvPr id="3" name="Picture 2" descr="A screenshot of a computer screen&#10;&#10;AI-generated content may be incorrect.">
            <a:extLst>
              <a:ext uri="{FF2B5EF4-FFF2-40B4-BE49-F238E27FC236}">
                <a16:creationId xmlns:a16="http://schemas.microsoft.com/office/drawing/2014/main" id="{ECC1E8C7-ECA0-87D3-6521-9378033E9454}"/>
              </a:ext>
            </a:extLst>
          </p:cNvPr>
          <p:cNvPicPr>
            <a:picLocks noChangeAspect="1"/>
          </p:cNvPicPr>
          <p:nvPr/>
        </p:nvPicPr>
        <p:blipFill>
          <a:blip r:embed="rId3"/>
          <a:stretch>
            <a:fillRect/>
          </a:stretch>
        </p:blipFill>
        <p:spPr>
          <a:xfrm>
            <a:off x="7088427" y="843558"/>
            <a:ext cx="1594520" cy="3888087"/>
          </a:xfrm>
          <a:prstGeom prst="rect">
            <a:avLst/>
          </a:prstGeom>
        </p:spPr>
      </p:pic>
      <p:pic>
        <p:nvPicPr>
          <p:cNvPr id="10" name="Picture 9" descr="A screenshot of a computer&#10;&#10;AI-generated content may be incorrect.">
            <a:extLst>
              <a:ext uri="{FF2B5EF4-FFF2-40B4-BE49-F238E27FC236}">
                <a16:creationId xmlns:a16="http://schemas.microsoft.com/office/drawing/2014/main" id="{82777450-694C-D910-FCFD-0344D79D2390}"/>
              </a:ext>
            </a:extLst>
          </p:cNvPr>
          <p:cNvPicPr>
            <a:picLocks/>
          </p:cNvPicPr>
          <p:nvPr/>
        </p:nvPicPr>
        <p:blipFill>
          <a:blip r:embed="rId4" cstate="hqprint">
            <a:extLst>
              <a:ext uri="{28A0092B-C50C-407E-A947-70E740481C1C}">
                <a14:useLocalDpi xmlns:a14="http://schemas.microsoft.com/office/drawing/2010/main"/>
              </a:ext>
            </a:extLst>
          </a:blip>
          <a:stretch>
            <a:fillRect/>
          </a:stretch>
        </p:blipFill>
        <p:spPr>
          <a:xfrm>
            <a:off x="7088427" y="843558"/>
            <a:ext cx="1594521" cy="3888087"/>
          </a:xfrm>
          <a:prstGeom prst="rect">
            <a:avLst/>
          </a:prstGeom>
        </p:spPr>
      </p:pic>
    </p:spTree>
    <p:extLst>
      <p:ext uri="{BB962C8B-B14F-4D97-AF65-F5344CB8AC3E}">
        <p14:creationId xmlns:p14="http://schemas.microsoft.com/office/powerpoint/2010/main" val="348803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2" end="1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4D982-8B29-1F0B-8686-D0489F7BA060}"/>
            </a:ext>
          </a:extLst>
        </p:cNvPr>
        <p:cNvGrpSpPr/>
        <p:nvPr/>
      </p:nvGrpSpPr>
      <p:grpSpPr>
        <a:xfrm>
          <a:off x="0" y="0"/>
          <a:ext cx="0" cy="0"/>
          <a:chOff x="0" y="0"/>
          <a:chExt cx="0" cy="0"/>
        </a:xfrm>
      </p:grpSpPr>
      <p:sp>
        <p:nvSpPr>
          <p:cNvPr id="8" name="Titre 7">
            <a:extLst>
              <a:ext uri="{FF2B5EF4-FFF2-40B4-BE49-F238E27FC236}">
                <a16:creationId xmlns:a16="http://schemas.microsoft.com/office/drawing/2014/main" id="{006CACB0-EDE2-F26C-59BD-8DE4778B37E9}"/>
              </a:ext>
            </a:extLst>
          </p:cNvPr>
          <p:cNvSpPr>
            <a:spLocks noGrp="1"/>
          </p:cNvSpPr>
          <p:nvPr>
            <p:ph type="title"/>
          </p:nvPr>
        </p:nvSpPr>
        <p:spPr/>
        <p:txBody>
          <a:bodyPr/>
          <a:lstStyle/>
          <a:p>
            <a:r>
              <a:rPr lang="en-US" dirty="0"/>
              <a:t>Software: FESA class</a:t>
            </a:r>
            <a:endParaRPr lang="en-GB" dirty="0"/>
          </a:p>
        </p:txBody>
      </p:sp>
      <p:sp>
        <p:nvSpPr>
          <p:cNvPr id="9" name="Espace réservé du contenu 8">
            <a:extLst>
              <a:ext uri="{FF2B5EF4-FFF2-40B4-BE49-F238E27FC236}">
                <a16:creationId xmlns:a16="http://schemas.microsoft.com/office/drawing/2014/main" id="{4E5EAAFC-C144-D7BF-E7A3-E9366F5AA169}"/>
              </a:ext>
            </a:extLst>
          </p:cNvPr>
          <p:cNvSpPr>
            <a:spLocks noGrp="1"/>
          </p:cNvSpPr>
          <p:nvPr>
            <p:ph idx="1"/>
          </p:nvPr>
        </p:nvSpPr>
        <p:spPr>
          <a:xfrm>
            <a:off x="612000" y="1051768"/>
            <a:ext cx="6408272" cy="3512171"/>
          </a:xfrm>
        </p:spPr>
        <p:txBody>
          <a:bodyPr>
            <a:normAutofit fontScale="77500" lnSpcReduction="20000"/>
          </a:bodyPr>
          <a:lstStyle/>
          <a:p>
            <a:pPr algn="l"/>
            <a:r>
              <a:rPr lang="en-US" dirty="0"/>
              <a:t>Functionalities:</a:t>
            </a:r>
          </a:p>
          <a:p>
            <a:pPr lvl="1" algn="l"/>
            <a:r>
              <a:rPr lang="en-US" dirty="0"/>
              <a:t>Beam position computation from electrode amplitudes</a:t>
            </a:r>
          </a:p>
          <a:p>
            <a:pPr lvl="1" algn="l"/>
            <a:r>
              <a:rPr lang="en-US" dirty="0"/>
              <a:t>Continuous logging to NXCALS</a:t>
            </a:r>
          </a:p>
          <a:p>
            <a:pPr lvl="2" algn="l"/>
            <a:r>
              <a:rPr lang="en-US" dirty="0"/>
              <a:t>System status</a:t>
            </a:r>
          </a:p>
          <a:p>
            <a:pPr lvl="2" algn="l"/>
            <a:r>
              <a:rPr lang="en-US" dirty="0"/>
              <a:t>Orbit measurements</a:t>
            </a:r>
          </a:p>
          <a:p>
            <a:pPr lvl="1" algn="l"/>
            <a:r>
              <a:rPr lang="en-US" dirty="0"/>
              <a:t>Control and storage on NFS of on demand acquisitions</a:t>
            </a:r>
          </a:p>
          <a:p>
            <a:pPr algn="l"/>
            <a:r>
              <a:rPr lang="en-US" dirty="0"/>
              <a:t>One FESA device per beam (two per system)</a:t>
            </a:r>
          </a:p>
          <a:p>
            <a:pPr algn="l"/>
            <a:r>
              <a:rPr lang="en-US" dirty="0"/>
              <a:t>Fully integrated with current LHC BPM system</a:t>
            </a:r>
          </a:p>
          <a:p>
            <a:pPr marL="0" indent="0" algn="l">
              <a:buNone/>
            </a:pPr>
            <a:endParaRPr lang="en-US" dirty="0"/>
          </a:p>
        </p:txBody>
      </p:sp>
      <p:sp>
        <p:nvSpPr>
          <p:cNvPr id="4" name="Espace réservé du pied de page 3">
            <a:extLst>
              <a:ext uri="{FF2B5EF4-FFF2-40B4-BE49-F238E27FC236}">
                <a16:creationId xmlns:a16="http://schemas.microsoft.com/office/drawing/2014/main" id="{A8372B90-4DD1-DE7C-BC5F-3A063455980F}"/>
              </a:ext>
            </a:extLst>
          </p:cNvPr>
          <p:cNvSpPr>
            <a:spLocks noGrp="1"/>
          </p:cNvSpPr>
          <p:nvPr>
            <p:ph type="ftr" sz="quarter" idx="11"/>
          </p:nvPr>
        </p:nvSpPr>
        <p:spPr/>
        <p:txBody>
          <a:bodyPr/>
          <a:lstStyle/>
          <a:p>
            <a:r>
              <a:rPr lang="fr-FR" noProof="0"/>
              <a:t>15th HL-LHC Collaboration Meeting - BPM acquisition chain - I. Degl'Innocenti</a:t>
            </a:r>
            <a:endParaRPr lang="en-GB" noProof="0" dirty="0"/>
          </a:p>
        </p:txBody>
      </p:sp>
      <p:sp>
        <p:nvSpPr>
          <p:cNvPr id="5" name="Espace réservé du numéro de diapositive 4">
            <a:extLst>
              <a:ext uri="{FF2B5EF4-FFF2-40B4-BE49-F238E27FC236}">
                <a16:creationId xmlns:a16="http://schemas.microsoft.com/office/drawing/2014/main" id="{4A247205-D403-E19C-A6C3-AA18A973BEC4}"/>
              </a:ext>
            </a:extLst>
          </p:cNvPr>
          <p:cNvSpPr>
            <a:spLocks noGrp="1"/>
          </p:cNvSpPr>
          <p:nvPr>
            <p:ph type="sldNum" sz="quarter" idx="12"/>
          </p:nvPr>
        </p:nvSpPr>
        <p:spPr/>
        <p:txBody>
          <a:bodyPr/>
          <a:lstStyle/>
          <a:p>
            <a:fld id="{BFDCA1C4-9514-7B4F-976F-D92F7E296653}" type="slidenum">
              <a:rPr lang="fr-FR" smtClean="0"/>
              <a:pPr/>
              <a:t>23</a:t>
            </a:fld>
            <a:endParaRPr lang="fr-FR"/>
          </a:p>
        </p:txBody>
      </p:sp>
      <p:pic>
        <p:nvPicPr>
          <p:cNvPr id="7" name="Image 6" descr="CERN-logo_outline.jpg">
            <a:extLst>
              <a:ext uri="{FF2B5EF4-FFF2-40B4-BE49-F238E27FC236}">
                <a16:creationId xmlns:a16="http://schemas.microsoft.com/office/drawing/2014/main" id="{3AD84D58-4D6F-011E-DCFF-1C6186293F49}"/>
              </a:ext>
            </a:extLst>
          </p:cNvPr>
          <p:cNvPicPr>
            <a:picLocks noChangeAspect="1"/>
          </p:cNvPicPr>
          <p:nvPr/>
        </p:nvPicPr>
        <p:blipFill>
          <a:blip r:embed="rId2"/>
          <a:stretch>
            <a:fillRect/>
          </a:stretch>
        </p:blipFill>
        <p:spPr>
          <a:xfrm>
            <a:off x="1434150" y="4563939"/>
            <a:ext cx="486864" cy="478800"/>
          </a:xfrm>
          <a:prstGeom prst="rect">
            <a:avLst/>
          </a:prstGeom>
        </p:spPr>
      </p:pic>
      <p:pic>
        <p:nvPicPr>
          <p:cNvPr id="2" name="Picture 1">
            <a:extLst>
              <a:ext uri="{FF2B5EF4-FFF2-40B4-BE49-F238E27FC236}">
                <a16:creationId xmlns:a16="http://schemas.microsoft.com/office/drawing/2014/main" id="{18CA9D75-5DA3-AE8B-C352-A6D999E7770B}"/>
              </a:ext>
            </a:extLst>
          </p:cNvPr>
          <p:cNvPicPr>
            <a:picLocks/>
          </p:cNvPicPr>
          <p:nvPr/>
        </p:nvPicPr>
        <p:blipFill>
          <a:blip r:embed="rId3"/>
          <a:srcRect/>
          <a:stretch/>
        </p:blipFill>
        <p:spPr>
          <a:xfrm>
            <a:off x="7088427" y="843559"/>
            <a:ext cx="1598373" cy="3888431"/>
          </a:xfrm>
          <a:prstGeom prst="rect">
            <a:avLst/>
          </a:prstGeom>
        </p:spPr>
      </p:pic>
    </p:spTree>
    <p:extLst>
      <p:ext uri="{BB962C8B-B14F-4D97-AF65-F5344CB8AC3E}">
        <p14:creationId xmlns:p14="http://schemas.microsoft.com/office/powerpoint/2010/main" val="4154025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74B5D3-D2D3-1859-A0BA-61B9751B356C}"/>
            </a:ext>
          </a:extLst>
        </p:cNvPr>
        <p:cNvGrpSpPr/>
        <p:nvPr/>
      </p:nvGrpSpPr>
      <p:grpSpPr>
        <a:xfrm>
          <a:off x="0" y="0"/>
          <a:ext cx="0" cy="0"/>
          <a:chOff x="0" y="0"/>
          <a:chExt cx="0" cy="0"/>
        </a:xfrm>
      </p:grpSpPr>
      <p:sp>
        <p:nvSpPr>
          <p:cNvPr id="8" name="Titre 7">
            <a:extLst>
              <a:ext uri="{FF2B5EF4-FFF2-40B4-BE49-F238E27FC236}">
                <a16:creationId xmlns:a16="http://schemas.microsoft.com/office/drawing/2014/main" id="{94353B78-38BC-7AAA-0453-64FDC3CD46E1}"/>
              </a:ext>
            </a:extLst>
          </p:cNvPr>
          <p:cNvSpPr>
            <a:spLocks noGrp="1"/>
          </p:cNvSpPr>
          <p:nvPr>
            <p:ph type="title"/>
          </p:nvPr>
        </p:nvSpPr>
        <p:spPr/>
        <p:txBody>
          <a:bodyPr/>
          <a:lstStyle/>
          <a:p>
            <a:r>
              <a:rPr lang="en-US" dirty="0"/>
              <a:t>Controls: ATS SoC Framework</a:t>
            </a:r>
            <a:endParaRPr lang="en-GB" dirty="0"/>
          </a:p>
        </p:txBody>
      </p:sp>
      <p:sp>
        <p:nvSpPr>
          <p:cNvPr id="9" name="Espace réservé du contenu 8">
            <a:extLst>
              <a:ext uri="{FF2B5EF4-FFF2-40B4-BE49-F238E27FC236}">
                <a16:creationId xmlns:a16="http://schemas.microsoft.com/office/drawing/2014/main" id="{DD4DB9D7-073A-1BAC-4088-A64EDDA1EE9E}"/>
              </a:ext>
            </a:extLst>
          </p:cNvPr>
          <p:cNvSpPr>
            <a:spLocks noGrp="1"/>
          </p:cNvSpPr>
          <p:nvPr>
            <p:ph idx="1"/>
          </p:nvPr>
        </p:nvSpPr>
        <p:spPr>
          <a:xfrm>
            <a:off x="612000" y="1051769"/>
            <a:ext cx="6408272" cy="3392190"/>
          </a:xfrm>
        </p:spPr>
        <p:txBody>
          <a:bodyPr>
            <a:normAutofit fontScale="77500" lnSpcReduction="20000"/>
          </a:bodyPr>
          <a:lstStyle/>
          <a:p>
            <a:pPr algn="l"/>
            <a:r>
              <a:rPr lang="en-US" dirty="0"/>
              <a:t>The system is a user and beta-tester of the ATS SoC Framework project</a:t>
            </a:r>
          </a:p>
          <a:p>
            <a:pPr lvl="1" algn="l"/>
            <a:r>
              <a:rPr lang="en-US" dirty="0"/>
              <a:t>Sector level project</a:t>
            </a:r>
          </a:p>
          <a:p>
            <a:pPr lvl="1" algn="l"/>
            <a:r>
              <a:rPr lang="en-US" dirty="0"/>
              <a:t>Goal: to provide standard control infrastructure to stand-alone SoC, for their integration in the accelerator control system</a:t>
            </a:r>
          </a:p>
          <a:p>
            <a:pPr algn="l"/>
            <a:r>
              <a:rPr lang="en-US" dirty="0"/>
              <a:t>Linux Operating system (FECOS) and booting infrastructure</a:t>
            </a:r>
          </a:p>
          <a:p>
            <a:pPr algn="l"/>
            <a:r>
              <a:rPr lang="en-US" dirty="0"/>
              <a:t>Standard driver framework (EDGE)</a:t>
            </a:r>
          </a:p>
          <a:p>
            <a:pPr algn="l"/>
            <a:r>
              <a:rPr lang="en-US" dirty="0"/>
              <a:t>FESA framework and timing libraries </a:t>
            </a:r>
          </a:p>
          <a:p>
            <a:pPr algn="l"/>
            <a:r>
              <a:rPr lang="en-US" dirty="0"/>
              <a:t>Remote-reset and console </a:t>
            </a:r>
          </a:p>
          <a:p>
            <a:pPr marL="0" indent="0" algn="l">
              <a:buNone/>
            </a:pPr>
            <a:endParaRPr lang="en-US" dirty="0"/>
          </a:p>
        </p:txBody>
      </p:sp>
      <p:sp>
        <p:nvSpPr>
          <p:cNvPr id="4" name="Espace réservé du pied de page 3">
            <a:extLst>
              <a:ext uri="{FF2B5EF4-FFF2-40B4-BE49-F238E27FC236}">
                <a16:creationId xmlns:a16="http://schemas.microsoft.com/office/drawing/2014/main" id="{6F079E36-2662-BAAC-1A08-24E281F0E91A}"/>
              </a:ext>
            </a:extLst>
          </p:cNvPr>
          <p:cNvSpPr>
            <a:spLocks noGrp="1"/>
          </p:cNvSpPr>
          <p:nvPr>
            <p:ph type="ftr" sz="quarter" idx="11"/>
          </p:nvPr>
        </p:nvSpPr>
        <p:spPr/>
        <p:txBody>
          <a:bodyPr/>
          <a:lstStyle/>
          <a:p>
            <a:r>
              <a:rPr lang="fr-FR" noProof="0"/>
              <a:t>15th HL-LHC Collaboration Meeting - BPM acquisition chain - I. Degl'Innocenti</a:t>
            </a:r>
            <a:endParaRPr lang="en-GB" noProof="0" dirty="0"/>
          </a:p>
        </p:txBody>
      </p:sp>
      <p:sp>
        <p:nvSpPr>
          <p:cNvPr id="5" name="Espace réservé du numéro de diapositive 4">
            <a:extLst>
              <a:ext uri="{FF2B5EF4-FFF2-40B4-BE49-F238E27FC236}">
                <a16:creationId xmlns:a16="http://schemas.microsoft.com/office/drawing/2014/main" id="{9A7226DA-A9DB-6869-E7D9-73AAB0CC628B}"/>
              </a:ext>
            </a:extLst>
          </p:cNvPr>
          <p:cNvSpPr>
            <a:spLocks noGrp="1"/>
          </p:cNvSpPr>
          <p:nvPr>
            <p:ph type="sldNum" sz="quarter" idx="12"/>
          </p:nvPr>
        </p:nvSpPr>
        <p:spPr/>
        <p:txBody>
          <a:bodyPr/>
          <a:lstStyle/>
          <a:p>
            <a:fld id="{BFDCA1C4-9514-7B4F-976F-D92F7E296653}" type="slidenum">
              <a:rPr lang="fr-FR" smtClean="0"/>
              <a:pPr/>
              <a:t>24</a:t>
            </a:fld>
            <a:endParaRPr lang="fr-FR"/>
          </a:p>
        </p:txBody>
      </p:sp>
      <p:pic>
        <p:nvPicPr>
          <p:cNvPr id="7" name="Image 6" descr="CERN-logo_outline.jpg">
            <a:extLst>
              <a:ext uri="{FF2B5EF4-FFF2-40B4-BE49-F238E27FC236}">
                <a16:creationId xmlns:a16="http://schemas.microsoft.com/office/drawing/2014/main" id="{70999FE2-FD71-9017-D1D0-1770A46ABC85}"/>
              </a:ext>
            </a:extLst>
          </p:cNvPr>
          <p:cNvPicPr>
            <a:picLocks noChangeAspect="1"/>
          </p:cNvPicPr>
          <p:nvPr/>
        </p:nvPicPr>
        <p:blipFill>
          <a:blip r:embed="rId2"/>
          <a:stretch>
            <a:fillRect/>
          </a:stretch>
        </p:blipFill>
        <p:spPr>
          <a:xfrm>
            <a:off x="1434150" y="4563939"/>
            <a:ext cx="486864" cy="478800"/>
          </a:xfrm>
          <a:prstGeom prst="rect">
            <a:avLst/>
          </a:prstGeom>
        </p:spPr>
      </p:pic>
      <p:pic>
        <p:nvPicPr>
          <p:cNvPr id="2" name="Picture 1">
            <a:extLst>
              <a:ext uri="{FF2B5EF4-FFF2-40B4-BE49-F238E27FC236}">
                <a16:creationId xmlns:a16="http://schemas.microsoft.com/office/drawing/2014/main" id="{7FD71741-78F3-61E4-0396-7472B2B8B93C}"/>
              </a:ext>
            </a:extLst>
          </p:cNvPr>
          <p:cNvPicPr>
            <a:picLocks/>
          </p:cNvPicPr>
          <p:nvPr/>
        </p:nvPicPr>
        <p:blipFill>
          <a:blip r:embed="rId3"/>
          <a:srcRect/>
          <a:stretch/>
        </p:blipFill>
        <p:spPr>
          <a:xfrm>
            <a:off x="7088428" y="843558"/>
            <a:ext cx="1594519" cy="3888087"/>
          </a:xfrm>
          <a:prstGeom prst="rect">
            <a:avLst/>
          </a:prstGeom>
        </p:spPr>
      </p:pic>
    </p:spTree>
    <p:extLst>
      <p:ext uri="{BB962C8B-B14F-4D97-AF65-F5344CB8AC3E}">
        <p14:creationId xmlns:p14="http://schemas.microsoft.com/office/powerpoint/2010/main" val="429646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313DC-2C17-3CB6-BEF5-C331F66CC4A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935D471-3293-9B2D-5A99-5B8B77DC52A4}"/>
              </a:ext>
            </a:extLst>
          </p:cNvPr>
          <p:cNvSpPr>
            <a:spLocks noGrp="1"/>
          </p:cNvSpPr>
          <p:nvPr>
            <p:ph type="title"/>
          </p:nvPr>
        </p:nvSpPr>
        <p:spPr/>
        <p:txBody>
          <a:bodyPr/>
          <a:lstStyle/>
          <a:p>
            <a:r>
              <a:rPr lang="en-US" i="0" dirty="0"/>
              <a:t>Introduction</a:t>
            </a:r>
            <a:endParaRPr lang="en-GB" i="0" dirty="0"/>
          </a:p>
        </p:txBody>
      </p:sp>
      <p:sp>
        <p:nvSpPr>
          <p:cNvPr id="3" name="Espace réservé du pied de page 2">
            <a:extLst>
              <a:ext uri="{FF2B5EF4-FFF2-40B4-BE49-F238E27FC236}">
                <a16:creationId xmlns:a16="http://schemas.microsoft.com/office/drawing/2014/main" id="{FB33973C-8DF5-C974-B9A1-A9B4B3DC94DD}"/>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Espace réservé du numéro de diapositive 4">
            <a:extLst>
              <a:ext uri="{FF2B5EF4-FFF2-40B4-BE49-F238E27FC236}">
                <a16:creationId xmlns:a16="http://schemas.microsoft.com/office/drawing/2014/main" id="{1BA3BD48-DC83-1C56-70F0-565AFB50223A}"/>
              </a:ext>
            </a:extLst>
          </p:cNvPr>
          <p:cNvSpPr>
            <a:spLocks noGrp="1"/>
          </p:cNvSpPr>
          <p:nvPr>
            <p:ph type="sldNum" sz="quarter" idx="12"/>
          </p:nvPr>
        </p:nvSpPr>
        <p:spPr/>
        <p:txBody>
          <a:bodyPr/>
          <a:lstStyle/>
          <a:p>
            <a:fld id="{BFDCA1C4-9514-7B4F-976F-D92F7E296653}" type="slidenum">
              <a:rPr lang="fr-FR" smtClean="0"/>
              <a:pPr/>
              <a:t>3</a:t>
            </a:fld>
            <a:endParaRPr lang="fr-FR" dirty="0"/>
          </a:p>
        </p:txBody>
      </p:sp>
      <p:pic>
        <p:nvPicPr>
          <p:cNvPr id="6" name="Image 5" descr="CERN-logo_outline.jpg">
            <a:extLst>
              <a:ext uri="{FF2B5EF4-FFF2-40B4-BE49-F238E27FC236}">
                <a16:creationId xmlns:a16="http://schemas.microsoft.com/office/drawing/2014/main" id="{11DA8F51-7B3A-8FEF-08BE-5D7056DC22C9}"/>
              </a:ext>
            </a:extLst>
          </p:cNvPr>
          <p:cNvPicPr>
            <a:picLocks noChangeAspect="1"/>
          </p:cNvPicPr>
          <p:nvPr/>
        </p:nvPicPr>
        <p:blipFill>
          <a:blip r:embed="rId2"/>
          <a:stretch>
            <a:fillRect/>
          </a:stretch>
        </p:blipFill>
        <p:spPr>
          <a:xfrm>
            <a:off x="377190" y="4406900"/>
            <a:ext cx="613410" cy="603250"/>
          </a:xfrm>
          <a:prstGeom prst="rect">
            <a:avLst/>
          </a:prstGeom>
        </p:spPr>
      </p:pic>
    </p:spTree>
    <p:extLst>
      <p:ext uri="{BB962C8B-B14F-4D97-AF65-F5344CB8AC3E}">
        <p14:creationId xmlns:p14="http://schemas.microsoft.com/office/powerpoint/2010/main" val="2746140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0195609-4CE1-7EB8-3381-0ADEA9BF9DEB}"/>
              </a:ext>
            </a:extLst>
          </p:cNvPr>
          <p:cNvSpPr/>
          <p:nvPr/>
        </p:nvSpPr>
        <p:spPr>
          <a:xfrm>
            <a:off x="4716016" y="1779662"/>
            <a:ext cx="1645920" cy="365760"/>
          </a:xfrm>
          <a:prstGeom prst="round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Footer Placeholder 1">
            <a:extLst>
              <a:ext uri="{FF2B5EF4-FFF2-40B4-BE49-F238E27FC236}">
                <a16:creationId xmlns:a16="http://schemas.microsoft.com/office/drawing/2014/main" id="{6CE44C50-D9EE-BAE5-BE3F-E3648F0E898A}"/>
              </a:ext>
            </a:extLst>
          </p:cNvPr>
          <p:cNvSpPr>
            <a:spLocks noGrp="1"/>
          </p:cNvSpPr>
          <p:nvPr>
            <p:ph type="ftr" sz="quarter" idx="11"/>
          </p:nvPr>
        </p:nvSpPr>
        <p:spPr/>
        <p:txBody>
          <a:bodyPr/>
          <a:lstStyle/>
          <a:p>
            <a:r>
              <a:rPr lang="fr-FR"/>
              <a:t>15th HL-LHC Collaboration Meeting - BPM acquisition chain - I. Degl'Innocenti</a:t>
            </a:r>
            <a:endParaRPr lang="en-GB" dirty="0"/>
          </a:p>
        </p:txBody>
      </p:sp>
      <p:sp>
        <p:nvSpPr>
          <p:cNvPr id="4" name="Title 3">
            <a:extLst>
              <a:ext uri="{FF2B5EF4-FFF2-40B4-BE49-F238E27FC236}">
                <a16:creationId xmlns:a16="http://schemas.microsoft.com/office/drawing/2014/main" id="{482DB3A9-3F0B-DB68-5A7F-085CE05FCD2F}"/>
              </a:ext>
            </a:extLst>
          </p:cNvPr>
          <p:cNvSpPr>
            <a:spLocks noGrp="1"/>
          </p:cNvSpPr>
          <p:nvPr>
            <p:ph type="title"/>
          </p:nvPr>
        </p:nvSpPr>
        <p:spPr/>
        <p:txBody>
          <a:bodyPr/>
          <a:lstStyle/>
          <a:p>
            <a:r>
              <a:rPr lang="en-US" dirty="0"/>
              <a:t>HL-LHC Beam Position Monitors Upgrade</a:t>
            </a:r>
            <a:endParaRPr lang="en-GB" dirty="0"/>
          </a:p>
        </p:txBody>
      </p:sp>
      <p:sp>
        <p:nvSpPr>
          <p:cNvPr id="5" name="Content Placeholder 4">
            <a:extLst>
              <a:ext uri="{FF2B5EF4-FFF2-40B4-BE49-F238E27FC236}">
                <a16:creationId xmlns:a16="http://schemas.microsoft.com/office/drawing/2014/main" id="{D3B9A8B1-9070-23B5-CEA5-1FECE477F70D}"/>
              </a:ext>
            </a:extLst>
          </p:cNvPr>
          <p:cNvSpPr>
            <a:spLocks noGrp="1"/>
          </p:cNvSpPr>
          <p:nvPr>
            <p:ph idx="1"/>
          </p:nvPr>
        </p:nvSpPr>
        <p:spPr>
          <a:xfrm>
            <a:off x="612000" y="843559"/>
            <a:ext cx="8136464" cy="1512167"/>
          </a:xfrm>
        </p:spPr>
        <p:txBody>
          <a:bodyPr>
            <a:normAutofit/>
          </a:bodyPr>
          <a:lstStyle/>
          <a:p>
            <a:pPr algn="l"/>
            <a:r>
              <a:rPr lang="en-US" sz="1800" dirty="0"/>
              <a:t>HL-LHC upgrade: smaller beams with more particles; 10x more physics data</a:t>
            </a:r>
          </a:p>
          <a:p>
            <a:pPr algn="l"/>
            <a:r>
              <a:rPr lang="en-US" sz="1800" dirty="0"/>
              <a:t>Extremely precise measurement of beam trajectory: &gt;10x improvement</a:t>
            </a:r>
          </a:p>
          <a:p>
            <a:pPr lvl="1" algn="l"/>
            <a:r>
              <a:rPr lang="en-US" sz="1800" dirty="0"/>
              <a:t>New beam position monitors (BPM) required</a:t>
            </a:r>
          </a:p>
          <a:p>
            <a:pPr lvl="1" algn="l"/>
            <a:r>
              <a:rPr lang="en-US" sz="1800" dirty="0"/>
              <a:t>Among others, 24 new BPM with new electronics close to IP 1 and 5</a:t>
            </a:r>
          </a:p>
        </p:txBody>
      </p:sp>
      <p:grpSp>
        <p:nvGrpSpPr>
          <p:cNvPr id="6" name="Group 5">
            <a:extLst>
              <a:ext uri="{FF2B5EF4-FFF2-40B4-BE49-F238E27FC236}">
                <a16:creationId xmlns:a16="http://schemas.microsoft.com/office/drawing/2014/main" id="{7DB426D5-3756-A466-279E-9A2A12FE7595}"/>
              </a:ext>
            </a:extLst>
          </p:cNvPr>
          <p:cNvGrpSpPr/>
          <p:nvPr/>
        </p:nvGrpSpPr>
        <p:grpSpPr>
          <a:xfrm>
            <a:off x="388358" y="2283718"/>
            <a:ext cx="8555023" cy="2711587"/>
            <a:chOff x="265449" y="2211710"/>
            <a:chExt cx="8555023" cy="2711587"/>
          </a:xfrm>
        </p:grpSpPr>
        <p:pic>
          <p:nvPicPr>
            <p:cNvPr id="7" name="Picture 6" descr="A skateboard with wheels and lights&#10;&#10;Description automatically generated">
              <a:extLst>
                <a:ext uri="{FF2B5EF4-FFF2-40B4-BE49-F238E27FC236}">
                  <a16:creationId xmlns:a16="http://schemas.microsoft.com/office/drawing/2014/main" id="{483F828F-E98E-81BC-5EB9-F54B8F9A51BE}"/>
                </a:ext>
              </a:extLst>
            </p:cNvPr>
            <p:cNvPicPr>
              <a:picLocks noChangeAspect="1"/>
            </p:cNvPicPr>
            <p:nvPr/>
          </p:nvPicPr>
          <p:blipFill rotWithShape="1">
            <a:blip r:embed="rId3"/>
            <a:srcRect t="12473"/>
            <a:stretch/>
          </p:blipFill>
          <p:spPr>
            <a:xfrm>
              <a:off x="265449" y="2211710"/>
              <a:ext cx="8555023" cy="2592288"/>
            </a:xfrm>
            <a:prstGeom prst="rect">
              <a:avLst/>
            </a:prstGeom>
          </p:spPr>
        </p:pic>
        <p:cxnSp>
          <p:nvCxnSpPr>
            <p:cNvPr id="11" name="Straight Arrow Connector 10">
              <a:extLst>
                <a:ext uri="{FF2B5EF4-FFF2-40B4-BE49-F238E27FC236}">
                  <a16:creationId xmlns:a16="http://schemas.microsoft.com/office/drawing/2014/main" id="{2CF1A99E-36E8-254C-8F37-1022BFEA8FB4}"/>
                </a:ext>
              </a:extLst>
            </p:cNvPr>
            <p:cNvCxnSpPr/>
            <p:nvPr/>
          </p:nvCxnSpPr>
          <p:spPr>
            <a:xfrm flipH="1" flipV="1">
              <a:off x="4644008" y="4011910"/>
              <a:ext cx="504056" cy="504056"/>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cxnSp>
          <p:nvCxnSpPr>
            <p:cNvPr id="12" name="Straight Arrow Connector 11">
              <a:extLst>
                <a:ext uri="{FF2B5EF4-FFF2-40B4-BE49-F238E27FC236}">
                  <a16:creationId xmlns:a16="http://schemas.microsoft.com/office/drawing/2014/main" id="{083DE99C-7ABA-C56C-7ED9-29881A62BEF3}"/>
                </a:ext>
              </a:extLst>
            </p:cNvPr>
            <p:cNvCxnSpPr>
              <a:cxnSpLocks/>
            </p:cNvCxnSpPr>
            <p:nvPr/>
          </p:nvCxnSpPr>
          <p:spPr>
            <a:xfrm flipH="1" flipV="1">
              <a:off x="5072063" y="3924300"/>
              <a:ext cx="940097" cy="339638"/>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cxnSp>
          <p:nvCxnSpPr>
            <p:cNvPr id="17" name="Straight Arrow Connector 16">
              <a:extLst>
                <a:ext uri="{FF2B5EF4-FFF2-40B4-BE49-F238E27FC236}">
                  <a16:creationId xmlns:a16="http://schemas.microsoft.com/office/drawing/2014/main" id="{A96B49EA-77A2-C2E3-FEEA-A7973FC29808}"/>
                </a:ext>
              </a:extLst>
            </p:cNvPr>
            <p:cNvCxnSpPr>
              <a:cxnSpLocks/>
            </p:cNvCxnSpPr>
            <p:nvPr/>
          </p:nvCxnSpPr>
          <p:spPr>
            <a:xfrm flipH="1" flipV="1">
              <a:off x="5236369" y="3883819"/>
              <a:ext cx="775791" cy="380119"/>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cxnSp>
          <p:nvCxnSpPr>
            <p:cNvPr id="20" name="Straight Arrow Connector 19">
              <a:extLst>
                <a:ext uri="{FF2B5EF4-FFF2-40B4-BE49-F238E27FC236}">
                  <a16:creationId xmlns:a16="http://schemas.microsoft.com/office/drawing/2014/main" id="{A907D914-0822-64F8-1382-2F36DA266A51}"/>
                </a:ext>
              </a:extLst>
            </p:cNvPr>
            <p:cNvCxnSpPr>
              <a:cxnSpLocks/>
            </p:cNvCxnSpPr>
            <p:nvPr/>
          </p:nvCxnSpPr>
          <p:spPr>
            <a:xfrm flipH="1" flipV="1">
              <a:off x="5436394" y="3840956"/>
              <a:ext cx="575766" cy="422982"/>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cxnSp>
          <p:nvCxnSpPr>
            <p:cNvPr id="25" name="Straight Arrow Connector 24">
              <a:extLst>
                <a:ext uri="{FF2B5EF4-FFF2-40B4-BE49-F238E27FC236}">
                  <a16:creationId xmlns:a16="http://schemas.microsoft.com/office/drawing/2014/main" id="{6FB30993-436A-52BF-A21C-583115A5C78B}"/>
                </a:ext>
              </a:extLst>
            </p:cNvPr>
            <p:cNvCxnSpPr>
              <a:cxnSpLocks/>
            </p:cNvCxnSpPr>
            <p:nvPr/>
          </p:nvCxnSpPr>
          <p:spPr>
            <a:xfrm flipH="1" flipV="1">
              <a:off x="5593556" y="3817144"/>
              <a:ext cx="418604" cy="446794"/>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cxnSp>
          <p:nvCxnSpPr>
            <p:cNvPr id="31" name="Straight Arrow Connector 30">
              <a:extLst>
                <a:ext uri="{FF2B5EF4-FFF2-40B4-BE49-F238E27FC236}">
                  <a16:creationId xmlns:a16="http://schemas.microsoft.com/office/drawing/2014/main" id="{DA64EC8A-7996-3C7A-08B0-2DD732F7AA34}"/>
                </a:ext>
              </a:extLst>
            </p:cNvPr>
            <p:cNvCxnSpPr>
              <a:cxnSpLocks/>
            </p:cNvCxnSpPr>
            <p:nvPr/>
          </p:nvCxnSpPr>
          <p:spPr>
            <a:xfrm flipH="1" flipV="1">
              <a:off x="5753100" y="3776663"/>
              <a:ext cx="259060" cy="487275"/>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cxnSp>
          <p:nvCxnSpPr>
            <p:cNvPr id="35" name="Straight Arrow Connector 34">
              <a:extLst>
                <a:ext uri="{FF2B5EF4-FFF2-40B4-BE49-F238E27FC236}">
                  <a16:creationId xmlns:a16="http://schemas.microsoft.com/office/drawing/2014/main" id="{84B0B0E7-89AE-D516-3F3E-9F5A1579CF43}"/>
                </a:ext>
              </a:extLst>
            </p:cNvPr>
            <p:cNvCxnSpPr>
              <a:cxnSpLocks/>
            </p:cNvCxnSpPr>
            <p:nvPr/>
          </p:nvCxnSpPr>
          <p:spPr>
            <a:xfrm flipH="1" flipV="1">
              <a:off x="5919788" y="3738563"/>
              <a:ext cx="92372" cy="525375"/>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sp>
          <p:nvSpPr>
            <p:cNvPr id="36" name="TextBox 35">
              <a:extLst>
                <a:ext uri="{FF2B5EF4-FFF2-40B4-BE49-F238E27FC236}">
                  <a16:creationId xmlns:a16="http://schemas.microsoft.com/office/drawing/2014/main" id="{BEFE1467-D76A-C38B-C5D6-803CF71E5544}"/>
                </a:ext>
              </a:extLst>
            </p:cNvPr>
            <p:cNvSpPr txBox="1"/>
            <p:nvPr/>
          </p:nvSpPr>
          <p:spPr>
            <a:xfrm>
              <a:off x="5058718" y="4443957"/>
              <a:ext cx="2265364" cy="338554"/>
            </a:xfrm>
            <a:prstGeom prst="rect">
              <a:avLst/>
            </a:prstGeom>
            <a:noFill/>
          </p:spPr>
          <p:txBody>
            <a:bodyPr wrap="none" rtlCol="0">
              <a:spAutoFit/>
            </a:bodyPr>
            <a:lstStyle/>
            <a:p>
              <a:r>
                <a:rPr lang="en-US" sz="1600" b="1" dirty="0">
                  <a:solidFill>
                    <a:srgbClr val="C00000"/>
                  </a:solidFill>
                </a:rPr>
                <a:t>Beam collision point</a:t>
              </a:r>
              <a:endParaRPr lang="en-GB" sz="1600" b="1" dirty="0">
                <a:solidFill>
                  <a:srgbClr val="C00000"/>
                </a:solidFill>
              </a:endParaRPr>
            </a:p>
          </p:txBody>
        </p:sp>
        <p:sp>
          <p:nvSpPr>
            <p:cNvPr id="37" name="TextBox 36">
              <a:extLst>
                <a:ext uri="{FF2B5EF4-FFF2-40B4-BE49-F238E27FC236}">
                  <a16:creationId xmlns:a16="http://schemas.microsoft.com/office/drawing/2014/main" id="{F7D08EEC-80FE-0310-322E-C9A7F1166426}"/>
                </a:ext>
              </a:extLst>
            </p:cNvPr>
            <p:cNvSpPr txBox="1"/>
            <p:nvPr/>
          </p:nvSpPr>
          <p:spPr>
            <a:xfrm>
              <a:off x="5919788" y="4199413"/>
              <a:ext cx="1517467" cy="338554"/>
            </a:xfrm>
            <a:prstGeom prst="rect">
              <a:avLst/>
            </a:prstGeom>
            <a:noFill/>
          </p:spPr>
          <p:txBody>
            <a:bodyPr wrap="none" rtlCol="0">
              <a:spAutoFit/>
            </a:bodyPr>
            <a:lstStyle/>
            <a:p>
              <a:r>
                <a:rPr lang="en-US" sz="1600" b="1" dirty="0">
                  <a:solidFill>
                    <a:srgbClr val="C00000"/>
                  </a:solidFill>
                </a:rPr>
                <a:t>6x new BPMs</a:t>
              </a:r>
              <a:endParaRPr lang="en-GB" sz="1600" b="1" dirty="0">
                <a:solidFill>
                  <a:srgbClr val="C00000"/>
                </a:solidFill>
              </a:endParaRPr>
            </a:p>
          </p:txBody>
        </p:sp>
        <p:cxnSp>
          <p:nvCxnSpPr>
            <p:cNvPr id="38" name="Straight Arrow Connector 37">
              <a:extLst>
                <a:ext uri="{FF2B5EF4-FFF2-40B4-BE49-F238E27FC236}">
                  <a16:creationId xmlns:a16="http://schemas.microsoft.com/office/drawing/2014/main" id="{21EF5F2A-7662-231E-6656-CECA7D83E15E}"/>
                </a:ext>
              </a:extLst>
            </p:cNvPr>
            <p:cNvCxnSpPr>
              <a:cxnSpLocks/>
            </p:cNvCxnSpPr>
            <p:nvPr/>
          </p:nvCxnSpPr>
          <p:spPr>
            <a:xfrm flipH="1" flipV="1">
              <a:off x="3426222" y="4275119"/>
              <a:ext cx="940097" cy="339638"/>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cxnSp>
          <p:nvCxnSpPr>
            <p:cNvPr id="39" name="Straight Arrow Connector 38">
              <a:extLst>
                <a:ext uri="{FF2B5EF4-FFF2-40B4-BE49-F238E27FC236}">
                  <a16:creationId xmlns:a16="http://schemas.microsoft.com/office/drawing/2014/main" id="{6026F345-791A-9ECD-A30C-9CF949A0D82F}"/>
                </a:ext>
              </a:extLst>
            </p:cNvPr>
            <p:cNvCxnSpPr>
              <a:cxnSpLocks/>
            </p:cNvCxnSpPr>
            <p:nvPr/>
          </p:nvCxnSpPr>
          <p:spPr>
            <a:xfrm flipH="1" flipV="1">
              <a:off x="3590528" y="4234638"/>
              <a:ext cx="775791" cy="380119"/>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cxnSp>
          <p:nvCxnSpPr>
            <p:cNvPr id="40" name="Straight Arrow Connector 39">
              <a:extLst>
                <a:ext uri="{FF2B5EF4-FFF2-40B4-BE49-F238E27FC236}">
                  <a16:creationId xmlns:a16="http://schemas.microsoft.com/office/drawing/2014/main" id="{2CD50E3F-097E-0089-426F-05C223A05406}"/>
                </a:ext>
              </a:extLst>
            </p:cNvPr>
            <p:cNvCxnSpPr>
              <a:cxnSpLocks/>
            </p:cNvCxnSpPr>
            <p:nvPr/>
          </p:nvCxnSpPr>
          <p:spPr>
            <a:xfrm flipH="1" flipV="1">
              <a:off x="3790553" y="4191775"/>
              <a:ext cx="575766" cy="422982"/>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cxnSp>
          <p:nvCxnSpPr>
            <p:cNvPr id="41" name="Straight Arrow Connector 40">
              <a:extLst>
                <a:ext uri="{FF2B5EF4-FFF2-40B4-BE49-F238E27FC236}">
                  <a16:creationId xmlns:a16="http://schemas.microsoft.com/office/drawing/2014/main" id="{88C4BAB5-9C0E-F153-6E8A-1653406202C9}"/>
                </a:ext>
              </a:extLst>
            </p:cNvPr>
            <p:cNvCxnSpPr>
              <a:cxnSpLocks/>
            </p:cNvCxnSpPr>
            <p:nvPr/>
          </p:nvCxnSpPr>
          <p:spPr>
            <a:xfrm flipH="1" flipV="1">
              <a:off x="3947715" y="4167963"/>
              <a:ext cx="418604" cy="446794"/>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cxnSp>
          <p:nvCxnSpPr>
            <p:cNvPr id="42" name="Straight Arrow Connector 41">
              <a:extLst>
                <a:ext uri="{FF2B5EF4-FFF2-40B4-BE49-F238E27FC236}">
                  <a16:creationId xmlns:a16="http://schemas.microsoft.com/office/drawing/2014/main" id="{DA470102-FB1A-BFA5-F89A-9D6D37AE4C2A}"/>
                </a:ext>
              </a:extLst>
            </p:cNvPr>
            <p:cNvCxnSpPr>
              <a:cxnSpLocks/>
            </p:cNvCxnSpPr>
            <p:nvPr/>
          </p:nvCxnSpPr>
          <p:spPr>
            <a:xfrm flipH="1" flipV="1">
              <a:off x="4107259" y="4127482"/>
              <a:ext cx="259060" cy="487275"/>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cxnSp>
          <p:nvCxnSpPr>
            <p:cNvPr id="43" name="Straight Arrow Connector 42">
              <a:extLst>
                <a:ext uri="{FF2B5EF4-FFF2-40B4-BE49-F238E27FC236}">
                  <a16:creationId xmlns:a16="http://schemas.microsoft.com/office/drawing/2014/main" id="{2E17D8F1-2DD5-7CB0-BDBA-0E93B6C47CD3}"/>
                </a:ext>
              </a:extLst>
            </p:cNvPr>
            <p:cNvCxnSpPr>
              <a:cxnSpLocks/>
            </p:cNvCxnSpPr>
            <p:nvPr/>
          </p:nvCxnSpPr>
          <p:spPr>
            <a:xfrm flipH="1" flipV="1">
              <a:off x="4273947" y="4089382"/>
              <a:ext cx="92372" cy="525375"/>
            </a:xfrm>
            <a:prstGeom prst="straightConnector1">
              <a:avLst/>
            </a:prstGeom>
            <a:ln>
              <a:tailEnd type="triangle" w="lg" len="lg"/>
            </a:ln>
          </p:spPr>
          <p:style>
            <a:lnRef idx="2">
              <a:schemeClr val="accent3"/>
            </a:lnRef>
            <a:fillRef idx="0">
              <a:schemeClr val="accent3"/>
            </a:fillRef>
            <a:effectRef idx="1">
              <a:schemeClr val="accent3"/>
            </a:effectRef>
            <a:fontRef idx="minor">
              <a:schemeClr val="tx1"/>
            </a:fontRef>
          </p:style>
        </p:cxnSp>
        <p:sp>
          <p:nvSpPr>
            <p:cNvPr id="44" name="TextBox 43">
              <a:extLst>
                <a:ext uri="{FF2B5EF4-FFF2-40B4-BE49-F238E27FC236}">
                  <a16:creationId xmlns:a16="http://schemas.microsoft.com/office/drawing/2014/main" id="{81F5B45A-32D2-51DB-B554-E3210C0BDD7F}"/>
                </a:ext>
              </a:extLst>
            </p:cNvPr>
            <p:cNvSpPr txBox="1"/>
            <p:nvPr/>
          </p:nvSpPr>
          <p:spPr>
            <a:xfrm>
              <a:off x="3571866" y="4584743"/>
              <a:ext cx="1517467" cy="338554"/>
            </a:xfrm>
            <a:prstGeom prst="rect">
              <a:avLst/>
            </a:prstGeom>
            <a:noFill/>
          </p:spPr>
          <p:txBody>
            <a:bodyPr wrap="none" rtlCol="0">
              <a:spAutoFit/>
            </a:bodyPr>
            <a:lstStyle/>
            <a:p>
              <a:r>
                <a:rPr lang="en-US" sz="1600" b="1" dirty="0">
                  <a:solidFill>
                    <a:srgbClr val="C00000"/>
                  </a:solidFill>
                </a:rPr>
                <a:t>6x new BPMs</a:t>
              </a:r>
              <a:endParaRPr lang="en-GB" sz="1600" b="1" dirty="0">
                <a:solidFill>
                  <a:srgbClr val="C00000"/>
                </a:solidFill>
              </a:endParaRPr>
            </a:p>
          </p:txBody>
        </p:sp>
      </p:grpSp>
      <p:sp>
        <p:nvSpPr>
          <p:cNvPr id="3" name="TextBox 2">
            <a:extLst>
              <a:ext uri="{FF2B5EF4-FFF2-40B4-BE49-F238E27FC236}">
                <a16:creationId xmlns:a16="http://schemas.microsoft.com/office/drawing/2014/main" id="{F63EEB7B-8DEB-2B77-F821-2DA11EFB0E57}"/>
              </a:ext>
            </a:extLst>
          </p:cNvPr>
          <p:cNvSpPr txBox="1"/>
          <p:nvPr/>
        </p:nvSpPr>
        <p:spPr>
          <a:xfrm>
            <a:off x="5390206" y="2249218"/>
            <a:ext cx="3466270" cy="523220"/>
          </a:xfrm>
          <a:prstGeom prst="rect">
            <a:avLst/>
          </a:prstGeom>
          <a:noFill/>
        </p:spPr>
        <p:txBody>
          <a:bodyPr wrap="none" rtlCol="0">
            <a:spAutoFit/>
          </a:bodyPr>
          <a:lstStyle/>
          <a:p>
            <a:pPr algn="r"/>
            <a:r>
              <a:rPr lang="en-US" sz="1400" b="1" dirty="0">
                <a:solidFill>
                  <a:schemeClr val="bg1">
                    <a:lumMod val="50000"/>
                  </a:schemeClr>
                </a:solidFill>
              </a:rPr>
              <a:t>Shown: IP5 (CMS)</a:t>
            </a:r>
          </a:p>
          <a:p>
            <a:pPr algn="r"/>
            <a:r>
              <a:rPr lang="en-US" sz="1400" b="1" dirty="0">
                <a:solidFill>
                  <a:schemeClr val="bg1">
                    <a:lumMod val="50000"/>
                  </a:schemeClr>
                </a:solidFill>
              </a:rPr>
              <a:t>Equivalent installation in IP1 (ATLAS)</a:t>
            </a:r>
            <a:endParaRPr lang="en-GB" sz="1400" b="1" dirty="0">
              <a:solidFill>
                <a:schemeClr val="bg1">
                  <a:lumMod val="50000"/>
                </a:schemeClr>
              </a:solidFill>
            </a:endParaRPr>
          </a:p>
        </p:txBody>
      </p:sp>
      <p:sp>
        <p:nvSpPr>
          <p:cNvPr id="9" name="Slide Number Placeholder 8">
            <a:extLst>
              <a:ext uri="{FF2B5EF4-FFF2-40B4-BE49-F238E27FC236}">
                <a16:creationId xmlns:a16="http://schemas.microsoft.com/office/drawing/2014/main" id="{1FEBEC0C-6FAC-EBCF-9D30-9B46E7139710}"/>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369502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34378-E951-2DF2-47BC-667754BC8B91}"/>
              </a:ext>
            </a:extLst>
          </p:cNvPr>
          <p:cNvSpPr>
            <a:spLocks noGrp="1"/>
          </p:cNvSpPr>
          <p:nvPr>
            <p:ph type="title"/>
          </p:nvPr>
        </p:nvSpPr>
        <p:spPr/>
        <p:txBody>
          <a:bodyPr/>
          <a:lstStyle/>
          <a:p>
            <a:r>
              <a:rPr lang="en-US" dirty="0"/>
              <a:t>Motivation for a new acquisition chain</a:t>
            </a:r>
            <a:endParaRPr lang="en-GB" dirty="0"/>
          </a:p>
        </p:txBody>
      </p:sp>
      <p:sp>
        <p:nvSpPr>
          <p:cNvPr id="3" name="Content Placeholder 2">
            <a:extLst>
              <a:ext uri="{FF2B5EF4-FFF2-40B4-BE49-F238E27FC236}">
                <a16:creationId xmlns:a16="http://schemas.microsoft.com/office/drawing/2014/main" id="{0FB35602-DEEE-91A5-16AC-3538092866BF}"/>
              </a:ext>
            </a:extLst>
          </p:cNvPr>
          <p:cNvSpPr>
            <a:spLocks noGrp="1"/>
          </p:cNvSpPr>
          <p:nvPr>
            <p:ph idx="1"/>
          </p:nvPr>
        </p:nvSpPr>
        <p:spPr>
          <a:xfrm>
            <a:off x="539994" y="979653"/>
            <a:ext cx="3455942" cy="3536313"/>
          </a:xfrm>
        </p:spPr>
        <p:txBody>
          <a:bodyPr>
            <a:normAutofit fontScale="70000" lnSpcReduction="20000"/>
          </a:bodyPr>
          <a:lstStyle/>
          <a:p>
            <a:pPr marL="0" indent="0" algn="l">
              <a:buNone/>
            </a:pPr>
            <a:r>
              <a:rPr lang="en-US" dirty="0"/>
              <a:t>Challenging requirements:</a:t>
            </a:r>
          </a:p>
          <a:p>
            <a:pPr algn="l"/>
            <a:r>
              <a:rPr lang="en-US" dirty="0"/>
              <a:t>BPM with larger aperture (50% less sensitivity)</a:t>
            </a:r>
          </a:p>
          <a:p>
            <a:pPr algn="l"/>
            <a:r>
              <a:rPr lang="en-US" dirty="0"/>
              <a:t>…but better performances requested</a:t>
            </a:r>
          </a:p>
          <a:p>
            <a:pPr lvl="1" algn="l"/>
            <a:r>
              <a:rPr lang="en-US" u="sng" dirty="0"/>
              <a:t>Stability</a:t>
            </a:r>
            <a:r>
              <a:rPr lang="en-US" dirty="0"/>
              <a:t>: not achievable with the thermal drift of the current LHC system</a:t>
            </a:r>
          </a:p>
          <a:p>
            <a:pPr lvl="1" algn="l"/>
            <a:r>
              <a:rPr lang="en-US" u="sng" dirty="0"/>
              <a:t>Bunch-by-Bunch,          Turn-by-Turn resolution</a:t>
            </a:r>
            <a:r>
              <a:rPr lang="en-US" dirty="0"/>
              <a:t>:</a:t>
            </a:r>
          </a:p>
          <a:p>
            <a:pPr lvl="2" algn="l"/>
            <a:r>
              <a:rPr lang="en-US" dirty="0"/>
              <a:t>Not available with DOROS</a:t>
            </a:r>
          </a:p>
          <a:p>
            <a:pPr lvl="2" algn="l"/>
            <a:r>
              <a:rPr lang="en-US" dirty="0"/>
              <a:t>Better then current LHC BPM</a:t>
            </a:r>
          </a:p>
          <a:p>
            <a:pPr lvl="1" algn="l"/>
            <a:r>
              <a:rPr lang="en-US" u="sng" dirty="0"/>
              <a:t>Two-beam cross-talk</a:t>
            </a:r>
          </a:p>
          <a:p>
            <a:pPr lvl="2" algn="l"/>
            <a:r>
              <a:rPr lang="en-US" dirty="0"/>
              <a:t>Problematic in new location</a:t>
            </a:r>
          </a:p>
          <a:p>
            <a:pPr lvl="2" algn="l"/>
            <a:endParaRPr lang="en-US" dirty="0"/>
          </a:p>
          <a:p>
            <a:pPr lvl="1" algn="l"/>
            <a:endParaRPr lang="en-US" dirty="0"/>
          </a:p>
          <a:p>
            <a:pPr lvl="1" algn="l"/>
            <a:endParaRPr lang="en-US" dirty="0"/>
          </a:p>
          <a:p>
            <a:pPr lvl="1" algn="l"/>
            <a:endParaRPr lang="en-GB" dirty="0"/>
          </a:p>
        </p:txBody>
      </p:sp>
      <p:sp>
        <p:nvSpPr>
          <p:cNvPr id="4" name="Footer Placeholder 3">
            <a:extLst>
              <a:ext uri="{FF2B5EF4-FFF2-40B4-BE49-F238E27FC236}">
                <a16:creationId xmlns:a16="http://schemas.microsoft.com/office/drawing/2014/main" id="{8B5511AD-4CB2-DC68-77FF-0EA7D954990A}"/>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Slide Number Placeholder 4">
            <a:extLst>
              <a:ext uri="{FF2B5EF4-FFF2-40B4-BE49-F238E27FC236}">
                <a16:creationId xmlns:a16="http://schemas.microsoft.com/office/drawing/2014/main" id="{B68AEDF9-1C38-0100-C0E0-D63C34BDFD74}"/>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9" name="Picture 8">
            <a:extLst>
              <a:ext uri="{FF2B5EF4-FFF2-40B4-BE49-F238E27FC236}">
                <a16:creationId xmlns:a16="http://schemas.microsoft.com/office/drawing/2014/main" id="{B3431945-1C09-A3A0-2C6C-B4C9A1A0C8BA}"/>
              </a:ext>
            </a:extLst>
          </p:cNvPr>
          <p:cNvPicPr>
            <a:picLocks noChangeAspect="1"/>
          </p:cNvPicPr>
          <p:nvPr/>
        </p:nvPicPr>
        <p:blipFill>
          <a:blip r:embed="rId3"/>
          <a:srcRect b="84600"/>
          <a:stretch>
            <a:fillRect/>
          </a:stretch>
        </p:blipFill>
        <p:spPr>
          <a:xfrm>
            <a:off x="4067944" y="1059582"/>
            <a:ext cx="4706007" cy="679980"/>
          </a:xfrm>
          <a:custGeom>
            <a:avLst/>
            <a:gdLst>
              <a:gd name="connsiteX0" fmla="*/ 0 w 4706007"/>
              <a:gd name="connsiteY0" fmla="*/ 0 h 679980"/>
              <a:gd name="connsiteX1" fmla="*/ 672287 w 4706007"/>
              <a:gd name="connsiteY1" fmla="*/ 0 h 679980"/>
              <a:gd name="connsiteX2" fmla="*/ 1250453 w 4706007"/>
              <a:gd name="connsiteY2" fmla="*/ 0 h 679980"/>
              <a:gd name="connsiteX3" fmla="*/ 1875680 w 4706007"/>
              <a:gd name="connsiteY3" fmla="*/ 0 h 679980"/>
              <a:gd name="connsiteX4" fmla="*/ 2406786 w 4706007"/>
              <a:gd name="connsiteY4" fmla="*/ 0 h 679980"/>
              <a:gd name="connsiteX5" fmla="*/ 3126133 w 4706007"/>
              <a:gd name="connsiteY5" fmla="*/ 0 h 679980"/>
              <a:gd name="connsiteX6" fmla="*/ 3704300 w 4706007"/>
              <a:gd name="connsiteY6" fmla="*/ 0 h 679980"/>
              <a:gd name="connsiteX7" fmla="*/ 4706007 w 4706007"/>
              <a:gd name="connsiteY7" fmla="*/ 0 h 679980"/>
              <a:gd name="connsiteX8" fmla="*/ 4706007 w 4706007"/>
              <a:gd name="connsiteY8" fmla="*/ 679980 h 679980"/>
              <a:gd name="connsiteX9" fmla="*/ 3986660 w 4706007"/>
              <a:gd name="connsiteY9" fmla="*/ 679980 h 679980"/>
              <a:gd name="connsiteX10" fmla="*/ 3267313 w 4706007"/>
              <a:gd name="connsiteY10" fmla="*/ 679980 h 679980"/>
              <a:gd name="connsiteX11" fmla="*/ 2642087 w 4706007"/>
              <a:gd name="connsiteY11" fmla="*/ 679980 h 679980"/>
              <a:gd name="connsiteX12" fmla="*/ 2016860 w 4706007"/>
              <a:gd name="connsiteY12" fmla="*/ 679980 h 679980"/>
              <a:gd name="connsiteX13" fmla="*/ 1250453 w 4706007"/>
              <a:gd name="connsiteY13" fmla="*/ 679980 h 679980"/>
              <a:gd name="connsiteX14" fmla="*/ 672287 w 4706007"/>
              <a:gd name="connsiteY14" fmla="*/ 679980 h 679980"/>
              <a:gd name="connsiteX15" fmla="*/ 0 w 4706007"/>
              <a:gd name="connsiteY15" fmla="*/ 679980 h 679980"/>
              <a:gd name="connsiteX16" fmla="*/ 0 w 4706007"/>
              <a:gd name="connsiteY16" fmla="*/ 0 h 679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06007" h="679980" fill="none" extrusionOk="0">
                <a:moveTo>
                  <a:pt x="0" y="0"/>
                </a:moveTo>
                <a:cubicBezTo>
                  <a:pt x="241167" y="23374"/>
                  <a:pt x="504890" y="4713"/>
                  <a:pt x="672287" y="0"/>
                </a:cubicBezTo>
                <a:cubicBezTo>
                  <a:pt x="839684" y="-4713"/>
                  <a:pt x="1093190" y="-1727"/>
                  <a:pt x="1250453" y="0"/>
                </a:cubicBezTo>
                <a:cubicBezTo>
                  <a:pt x="1407716" y="1727"/>
                  <a:pt x="1726507" y="-7585"/>
                  <a:pt x="1875680" y="0"/>
                </a:cubicBezTo>
                <a:cubicBezTo>
                  <a:pt x="2024853" y="7585"/>
                  <a:pt x="2252445" y="-8745"/>
                  <a:pt x="2406786" y="0"/>
                </a:cubicBezTo>
                <a:cubicBezTo>
                  <a:pt x="2561127" y="8745"/>
                  <a:pt x="2848770" y="23867"/>
                  <a:pt x="3126133" y="0"/>
                </a:cubicBezTo>
                <a:cubicBezTo>
                  <a:pt x="3403496" y="-23867"/>
                  <a:pt x="3492952" y="14664"/>
                  <a:pt x="3704300" y="0"/>
                </a:cubicBezTo>
                <a:cubicBezTo>
                  <a:pt x="3915648" y="-14664"/>
                  <a:pt x="4392535" y="-15847"/>
                  <a:pt x="4706007" y="0"/>
                </a:cubicBezTo>
                <a:cubicBezTo>
                  <a:pt x="4714064" y="290438"/>
                  <a:pt x="4700900" y="515098"/>
                  <a:pt x="4706007" y="679980"/>
                </a:cubicBezTo>
                <a:cubicBezTo>
                  <a:pt x="4445636" y="661946"/>
                  <a:pt x="4286270" y="707728"/>
                  <a:pt x="3986660" y="679980"/>
                </a:cubicBezTo>
                <a:cubicBezTo>
                  <a:pt x="3687050" y="652232"/>
                  <a:pt x="3556568" y="650176"/>
                  <a:pt x="3267313" y="679980"/>
                </a:cubicBezTo>
                <a:cubicBezTo>
                  <a:pt x="2978058" y="709784"/>
                  <a:pt x="2947314" y="659592"/>
                  <a:pt x="2642087" y="679980"/>
                </a:cubicBezTo>
                <a:cubicBezTo>
                  <a:pt x="2336860" y="700368"/>
                  <a:pt x="2162407" y="687636"/>
                  <a:pt x="2016860" y="679980"/>
                </a:cubicBezTo>
                <a:cubicBezTo>
                  <a:pt x="1871313" y="672324"/>
                  <a:pt x="1429601" y="688519"/>
                  <a:pt x="1250453" y="679980"/>
                </a:cubicBezTo>
                <a:cubicBezTo>
                  <a:pt x="1071305" y="671441"/>
                  <a:pt x="796629" y="656055"/>
                  <a:pt x="672287" y="679980"/>
                </a:cubicBezTo>
                <a:cubicBezTo>
                  <a:pt x="547945" y="703905"/>
                  <a:pt x="245378" y="675781"/>
                  <a:pt x="0" y="679980"/>
                </a:cubicBezTo>
                <a:cubicBezTo>
                  <a:pt x="-32334" y="506072"/>
                  <a:pt x="12261" y="171551"/>
                  <a:pt x="0" y="0"/>
                </a:cubicBezTo>
                <a:close/>
              </a:path>
              <a:path w="4706007" h="679980" stroke="0" extrusionOk="0">
                <a:moveTo>
                  <a:pt x="0" y="0"/>
                </a:moveTo>
                <a:cubicBezTo>
                  <a:pt x="287871" y="10105"/>
                  <a:pt x="524441" y="10128"/>
                  <a:pt x="766407" y="0"/>
                </a:cubicBezTo>
                <a:cubicBezTo>
                  <a:pt x="1008373" y="-10128"/>
                  <a:pt x="1148258" y="-12794"/>
                  <a:pt x="1297513" y="0"/>
                </a:cubicBezTo>
                <a:cubicBezTo>
                  <a:pt x="1446768" y="12794"/>
                  <a:pt x="1624609" y="-8862"/>
                  <a:pt x="1828620" y="0"/>
                </a:cubicBezTo>
                <a:cubicBezTo>
                  <a:pt x="2032631" y="8862"/>
                  <a:pt x="2122543" y="-6768"/>
                  <a:pt x="2406786" y="0"/>
                </a:cubicBezTo>
                <a:cubicBezTo>
                  <a:pt x="2691029" y="6768"/>
                  <a:pt x="2782477" y="7126"/>
                  <a:pt x="3032013" y="0"/>
                </a:cubicBezTo>
                <a:cubicBezTo>
                  <a:pt x="3281549" y="-7126"/>
                  <a:pt x="3355679" y="13827"/>
                  <a:pt x="3657240" y="0"/>
                </a:cubicBezTo>
                <a:cubicBezTo>
                  <a:pt x="3958801" y="-13827"/>
                  <a:pt x="4268996" y="30350"/>
                  <a:pt x="4706007" y="0"/>
                </a:cubicBezTo>
                <a:cubicBezTo>
                  <a:pt x="4703443" y="266318"/>
                  <a:pt x="4686292" y="409141"/>
                  <a:pt x="4706007" y="679980"/>
                </a:cubicBezTo>
                <a:cubicBezTo>
                  <a:pt x="4392091" y="693715"/>
                  <a:pt x="4361887" y="676858"/>
                  <a:pt x="4033720" y="679980"/>
                </a:cubicBezTo>
                <a:cubicBezTo>
                  <a:pt x="3705553" y="683102"/>
                  <a:pt x="3683943" y="667973"/>
                  <a:pt x="3408494" y="679980"/>
                </a:cubicBezTo>
                <a:cubicBezTo>
                  <a:pt x="3133045" y="691987"/>
                  <a:pt x="3034192" y="711575"/>
                  <a:pt x="2689147" y="679980"/>
                </a:cubicBezTo>
                <a:cubicBezTo>
                  <a:pt x="2344102" y="648385"/>
                  <a:pt x="2352436" y="680701"/>
                  <a:pt x="2110980" y="679980"/>
                </a:cubicBezTo>
                <a:cubicBezTo>
                  <a:pt x="1869524" y="679259"/>
                  <a:pt x="1719448" y="682387"/>
                  <a:pt x="1438694" y="679980"/>
                </a:cubicBezTo>
                <a:cubicBezTo>
                  <a:pt x="1157940" y="677573"/>
                  <a:pt x="994954" y="661729"/>
                  <a:pt x="719347" y="679980"/>
                </a:cubicBezTo>
                <a:cubicBezTo>
                  <a:pt x="443740" y="698231"/>
                  <a:pt x="335384" y="685776"/>
                  <a:pt x="0" y="679980"/>
                </a:cubicBezTo>
                <a:cubicBezTo>
                  <a:pt x="6266" y="376496"/>
                  <a:pt x="-24868" y="277335"/>
                  <a:pt x="0" y="0"/>
                </a:cubicBezTo>
                <a:close/>
              </a:path>
            </a:pathLst>
          </a:custGeom>
          <a:ln>
            <a:solidFill>
              <a:schemeClr val="tx1"/>
            </a:solidFill>
            <a:extLst>
              <a:ext uri="{C807C97D-BFC1-408E-A445-0C87EB9F89A2}">
                <ask:lineSketchStyleProps xmlns:ask="http://schemas.microsoft.com/office/drawing/2018/sketchyshapes" sd="66131625">
                  <a:prstGeom prst="rect">
                    <a:avLst/>
                  </a:prstGeom>
                  <ask:type>
                    <ask:lineSketchFreehand/>
                  </ask:type>
                </ask:lineSketchStyleProps>
              </a:ext>
            </a:extLst>
          </a:ln>
        </p:spPr>
      </p:pic>
      <p:pic>
        <p:nvPicPr>
          <p:cNvPr id="12" name="Picture 11">
            <a:extLst>
              <a:ext uri="{FF2B5EF4-FFF2-40B4-BE49-F238E27FC236}">
                <a16:creationId xmlns:a16="http://schemas.microsoft.com/office/drawing/2014/main" id="{963573BE-70C6-C494-FBF2-AAA23D88EAB2}"/>
              </a:ext>
            </a:extLst>
          </p:cNvPr>
          <p:cNvPicPr>
            <a:picLocks noChangeAspect="1"/>
          </p:cNvPicPr>
          <p:nvPr/>
        </p:nvPicPr>
        <p:blipFill>
          <a:blip r:embed="rId3"/>
          <a:srcRect t="22646" b="70354"/>
          <a:stretch>
            <a:fillRect/>
          </a:stretch>
        </p:blipFill>
        <p:spPr>
          <a:xfrm>
            <a:off x="4067943" y="1779662"/>
            <a:ext cx="4706007" cy="309082"/>
          </a:xfrm>
          <a:custGeom>
            <a:avLst/>
            <a:gdLst>
              <a:gd name="connsiteX0" fmla="*/ 0 w 4706007"/>
              <a:gd name="connsiteY0" fmla="*/ 0 h 309082"/>
              <a:gd name="connsiteX1" fmla="*/ 672287 w 4706007"/>
              <a:gd name="connsiteY1" fmla="*/ 0 h 309082"/>
              <a:gd name="connsiteX2" fmla="*/ 1344573 w 4706007"/>
              <a:gd name="connsiteY2" fmla="*/ 0 h 309082"/>
              <a:gd name="connsiteX3" fmla="*/ 2110980 w 4706007"/>
              <a:gd name="connsiteY3" fmla="*/ 0 h 309082"/>
              <a:gd name="connsiteX4" fmla="*/ 2783267 w 4706007"/>
              <a:gd name="connsiteY4" fmla="*/ 0 h 309082"/>
              <a:gd name="connsiteX5" fmla="*/ 3361434 w 4706007"/>
              <a:gd name="connsiteY5" fmla="*/ 0 h 309082"/>
              <a:gd name="connsiteX6" fmla="*/ 3939600 w 4706007"/>
              <a:gd name="connsiteY6" fmla="*/ 0 h 309082"/>
              <a:gd name="connsiteX7" fmla="*/ 4706007 w 4706007"/>
              <a:gd name="connsiteY7" fmla="*/ 0 h 309082"/>
              <a:gd name="connsiteX8" fmla="*/ 4706007 w 4706007"/>
              <a:gd name="connsiteY8" fmla="*/ 309082 h 309082"/>
              <a:gd name="connsiteX9" fmla="*/ 4033720 w 4706007"/>
              <a:gd name="connsiteY9" fmla="*/ 309082 h 309082"/>
              <a:gd name="connsiteX10" fmla="*/ 3267313 w 4706007"/>
              <a:gd name="connsiteY10" fmla="*/ 309082 h 309082"/>
              <a:gd name="connsiteX11" fmla="*/ 2642087 w 4706007"/>
              <a:gd name="connsiteY11" fmla="*/ 309082 h 309082"/>
              <a:gd name="connsiteX12" fmla="*/ 2063920 w 4706007"/>
              <a:gd name="connsiteY12" fmla="*/ 309082 h 309082"/>
              <a:gd name="connsiteX13" fmla="*/ 1297513 w 4706007"/>
              <a:gd name="connsiteY13" fmla="*/ 309082 h 309082"/>
              <a:gd name="connsiteX14" fmla="*/ 625227 w 4706007"/>
              <a:gd name="connsiteY14" fmla="*/ 309082 h 309082"/>
              <a:gd name="connsiteX15" fmla="*/ 0 w 4706007"/>
              <a:gd name="connsiteY15" fmla="*/ 309082 h 309082"/>
              <a:gd name="connsiteX16" fmla="*/ 0 w 4706007"/>
              <a:gd name="connsiteY16" fmla="*/ 0 h 309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06007" h="309082" fill="none" extrusionOk="0">
                <a:moveTo>
                  <a:pt x="0" y="0"/>
                </a:moveTo>
                <a:cubicBezTo>
                  <a:pt x="193740" y="1669"/>
                  <a:pt x="477690" y="-8790"/>
                  <a:pt x="672287" y="0"/>
                </a:cubicBezTo>
                <a:cubicBezTo>
                  <a:pt x="866884" y="8790"/>
                  <a:pt x="1108420" y="-17342"/>
                  <a:pt x="1344573" y="0"/>
                </a:cubicBezTo>
                <a:cubicBezTo>
                  <a:pt x="1580726" y="17342"/>
                  <a:pt x="1728581" y="6960"/>
                  <a:pt x="2110980" y="0"/>
                </a:cubicBezTo>
                <a:cubicBezTo>
                  <a:pt x="2493379" y="-6960"/>
                  <a:pt x="2496057" y="13728"/>
                  <a:pt x="2783267" y="0"/>
                </a:cubicBezTo>
                <a:cubicBezTo>
                  <a:pt x="3070477" y="-13728"/>
                  <a:pt x="3167730" y="-5341"/>
                  <a:pt x="3361434" y="0"/>
                </a:cubicBezTo>
                <a:cubicBezTo>
                  <a:pt x="3555138" y="5341"/>
                  <a:pt x="3674673" y="-10180"/>
                  <a:pt x="3939600" y="0"/>
                </a:cubicBezTo>
                <a:cubicBezTo>
                  <a:pt x="4204527" y="10180"/>
                  <a:pt x="4434310" y="-3534"/>
                  <a:pt x="4706007" y="0"/>
                </a:cubicBezTo>
                <a:cubicBezTo>
                  <a:pt x="4711531" y="87173"/>
                  <a:pt x="4714744" y="212964"/>
                  <a:pt x="4706007" y="309082"/>
                </a:cubicBezTo>
                <a:cubicBezTo>
                  <a:pt x="4508170" y="285060"/>
                  <a:pt x="4232603" y="324748"/>
                  <a:pt x="4033720" y="309082"/>
                </a:cubicBezTo>
                <a:cubicBezTo>
                  <a:pt x="3834837" y="293416"/>
                  <a:pt x="3517661" y="296080"/>
                  <a:pt x="3267313" y="309082"/>
                </a:cubicBezTo>
                <a:cubicBezTo>
                  <a:pt x="3016965" y="322084"/>
                  <a:pt x="2835595" y="325797"/>
                  <a:pt x="2642087" y="309082"/>
                </a:cubicBezTo>
                <a:cubicBezTo>
                  <a:pt x="2448579" y="292367"/>
                  <a:pt x="2246628" y="334160"/>
                  <a:pt x="2063920" y="309082"/>
                </a:cubicBezTo>
                <a:cubicBezTo>
                  <a:pt x="1881212" y="284004"/>
                  <a:pt x="1492458" y="334466"/>
                  <a:pt x="1297513" y="309082"/>
                </a:cubicBezTo>
                <a:cubicBezTo>
                  <a:pt x="1102568" y="283698"/>
                  <a:pt x="943090" y="279197"/>
                  <a:pt x="625227" y="309082"/>
                </a:cubicBezTo>
                <a:cubicBezTo>
                  <a:pt x="307364" y="338967"/>
                  <a:pt x="207131" y="288267"/>
                  <a:pt x="0" y="309082"/>
                </a:cubicBezTo>
                <a:cubicBezTo>
                  <a:pt x="4628" y="227840"/>
                  <a:pt x="-13719" y="140872"/>
                  <a:pt x="0" y="0"/>
                </a:cubicBezTo>
                <a:close/>
              </a:path>
              <a:path w="4706007" h="309082" stroke="0" extrusionOk="0">
                <a:moveTo>
                  <a:pt x="0" y="0"/>
                </a:moveTo>
                <a:cubicBezTo>
                  <a:pt x="309823" y="-23496"/>
                  <a:pt x="453464" y="19930"/>
                  <a:pt x="766407" y="0"/>
                </a:cubicBezTo>
                <a:cubicBezTo>
                  <a:pt x="1079350" y="-19930"/>
                  <a:pt x="1230031" y="-8796"/>
                  <a:pt x="1485754" y="0"/>
                </a:cubicBezTo>
                <a:cubicBezTo>
                  <a:pt x="1741477" y="8796"/>
                  <a:pt x="1795098" y="17475"/>
                  <a:pt x="2016860" y="0"/>
                </a:cubicBezTo>
                <a:cubicBezTo>
                  <a:pt x="2238622" y="-17475"/>
                  <a:pt x="2531673" y="19380"/>
                  <a:pt x="2736207" y="0"/>
                </a:cubicBezTo>
                <a:cubicBezTo>
                  <a:pt x="2940741" y="-19380"/>
                  <a:pt x="3216739" y="31974"/>
                  <a:pt x="3408494" y="0"/>
                </a:cubicBezTo>
                <a:cubicBezTo>
                  <a:pt x="3600249" y="-31974"/>
                  <a:pt x="3865653" y="6541"/>
                  <a:pt x="3986660" y="0"/>
                </a:cubicBezTo>
                <a:cubicBezTo>
                  <a:pt x="4107667" y="-6541"/>
                  <a:pt x="4534356" y="363"/>
                  <a:pt x="4706007" y="0"/>
                </a:cubicBezTo>
                <a:cubicBezTo>
                  <a:pt x="4718382" y="147768"/>
                  <a:pt x="4712193" y="165953"/>
                  <a:pt x="4706007" y="309082"/>
                </a:cubicBezTo>
                <a:cubicBezTo>
                  <a:pt x="4538895" y="326850"/>
                  <a:pt x="4234684" y="295599"/>
                  <a:pt x="3986660" y="309082"/>
                </a:cubicBezTo>
                <a:cubicBezTo>
                  <a:pt x="3738636" y="322565"/>
                  <a:pt x="3495033" y="344494"/>
                  <a:pt x="3220253" y="309082"/>
                </a:cubicBezTo>
                <a:cubicBezTo>
                  <a:pt x="2945473" y="273670"/>
                  <a:pt x="2907856" y="311547"/>
                  <a:pt x="2642087" y="309082"/>
                </a:cubicBezTo>
                <a:cubicBezTo>
                  <a:pt x="2376318" y="306617"/>
                  <a:pt x="2143429" y="315198"/>
                  <a:pt x="1969800" y="309082"/>
                </a:cubicBezTo>
                <a:cubicBezTo>
                  <a:pt x="1796171" y="302966"/>
                  <a:pt x="1498329" y="286587"/>
                  <a:pt x="1203393" y="309082"/>
                </a:cubicBezTo>
                <a:cubicBezTo>
                  <a:pt x="908457" y="331577"/>
                  <a:pt x="574412" y="307574"/>
                  <a:pt x="0" y="309082"/>
                </a:cubicBezTo>
                <a:cubicBezTo>
                  <a:pt x="-1770" y="166161"/>
                  <a:pt x="9415" y="143632"/>
                  <a:pt x="0" y="0"/>
                </a:cubicBezTo>
                <a:close/>
              </a:path>
            </a:pathLst>
          </a:custGeom>
          <a:ln>
            <a:solidFill>
              <a:schemeClr val="tx1"/>
            </a:solidFill>
            <a:extLst>
              <a:ext uri="{C807C97D-BFC1-408E-A445-0C87EB9F89A2}">
                <ask:lineSketchStyleProps xmlns:ask="http://schemas.microsoft.com/office/drawing/2018/sketchyshapes" sd="1920465032">
                  <a:prstGeom prst="rect">
                    <a:avLst/>
                  </a:prstGeom>
                  <ask:type>
                    <ask:lineSketchFreehand/>
                  </ask:type>
                </ask:lineSketchStyleProps>
              </a:ext>
            </a:extLst>
          </a:ln>
        </p:spPr>
      </p:pic>
      <p:pic>
        <p:nvPicPr>
          <p:cNvPr id="13" name="Picture 12">
            <a:extLst>
              <a:ext uri="{FF2B5EF4-FFF2-40B4-BE49-F238E27FC236}">
                <a16:creationId xmlns:a16="http://schemas.microsoft.com/office/drawing/2014/main" id="{C985F574-AA01-22A3-B99D-7C7C9E9F42D7}"/>
              </a:ext>
            </a:extLst>
          </p:cNvPr>
          <p:cNvPicPr>
            <a:picLocks noChangeAspect="1"/>
          </p:cNvPicPr>
          <p:nvPr/>
        </p:nvPicPr>
        <p:blipFill>
          <a:blip r:embed="rId3"/>
          <a:srcRect t="53124"/>
          <a:stretch>
            <a:fillRect/>
          </a:stretch>
        </p:blipFill>
        <p:spPr>
          <a:xfrm>
            <a:off x="4067942" y="2136184"/>
            <a:ext cx="4706007" cy="2069788"/>
          </a:xfrm>
          <a:custGeom>
            <a:avLst/>
            <a:gdLst>
              <a:gd name="connsiteX0" fmla="*/ 0 w 4706007"/>
              <a:gd name="connsiteY0" fmla="*/ 0 h 2069788"/>
              <a:gd name="connsiteX1" fmla="*/ 719347 w 4706007"/>
              <a:gd name="connsiteY1" fmla="*/ 0 h 2069788"/>
              <a:gd name="connsiteX2" fmla="*/ 1438694 w 4706007"/>
              <a:gd name="connsiteY2" fmla="*/ 0 h 2069788"/>
              <a:gd name="connsiteX3" fmla="*/ 1969800 w 4706007"/>
              <a:gd name="connsiteY3" fmla="*/ 0 h 2069788"/>
              <a:gd name="connsiteX4" fmla="*/ 2595027 w 4706007"/>
              <a:gd name="connsiteY4" fmla="*/ 0 h 2069788"/>
              <a:gd name="connsiteX5" fmla="*/ 3173193 w 4706007"/>
              <a:gd name="connsiteY5" fmla="*/ 0 h 2069788"/>
              <a:gd name="connsiteX6" fmla="*/ 3704300 w 4706007"/>
              <a:gd name="connsiteY6" fmla="*/ 0 h 2069788"/>
              <a:gd name="connsiteX7" fmla="*/ 4706007 w 4706007"/>
              <a:gd name="connsiteY7" fmla="*/ 0 h 2069788"/>
              <a:gd name="connsiteX8" fmla="*/ 4706007 w 4706007"/>
              <a:gd name="connsiteY8" fmla="*/ 710627 h 2069788"/>
              <a:gd name="connsiteX9" fmla="*/ 4706007 w 4706007"/>
              <a:gd name="connsiteY9" fmla="*/ 1441952 h 2069788"/>
              <a:gd name="connsiteX10" fmla="*/ 4706007 w 4706007"/>
              <a:gd name="connsiteY10" fmla="*/ 2069788 h 2069788"/>
              <a:gd name="connsiteX11" fmla="*/ 4127840 w 4706007"/>
              <a:gd name="connsiteY11" fmla="*/ 2069788 h 2069788"/>
              <a:gd name="connsiteX12" fmla="*/ 3455554 w 4706007"/>
              <a:gd name="connsiteY12" fmla="*/ 2069788 h 2069788"/>
              <a:gd name="connsiteX13" fmla="*/ 2877387 w 4706007"/>
              <a:gd name="connsiteY13" fmla="*/ 2069788 h 2069788"/>
              <a:gd name="connsiteX14" fmla="*/ 2205100 w 4706007"/>
              <a:gd name="connsiteY14" fmla="*/ 2069788 h 2069788"/>
              <a:gd name="connsiteX15" fmla="*/ 1438694 w 4706007"/>
              <a:gd name="connsiteY15" fmla="*/ 2069788 h 2069788"/>
              <a:gd name="connsiteX16" fmla="*/ 907587 w 4706007"/>
              <a:gd name="connsiteY16" fmla="*/ 2069788 h 2069788"/>
              <a:gd name="connsiteX17" fmla="*/ 0 w 4706007"/>
              <a:gd name="connsiteY17" fmla="*/ 2069788 h 2069788"/>
              <a:gd name="connsiteX18" fmla="*/ 0 w 4706007"/>
              <a:gd name="connsiteY18" fmla="*/ 1379859 h 2069788"/>
              <a:gd name="connsiteX19" fmla="*/ 0 w 4706007"/>
              <a:gd name="connsiteY19" fmla="*/ 689929 h 2069788"/>
              <a:gd name="connsiteX20" fmla="*/ 0 w 4706007"/>
              <a:gd name="connsiteY20" fmla="*/ 0 h 206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706007" h="2069788" fill="none" extrusionOk="0">
                <a:moveTo>
                  <a:pt x="0" y="0"/>
                </a:moveTo>
                <a:cubicBezTo>
                  <a:pt x="191673" y="-17356"/>
                  <a:pt x="430533" y="17537"/>
                  <a:pt x="719347" y="0"/>
                </a:cubicBezTo>
                <a:cubicBezTo>
                  <a:pt x="1008161" y="-17537"/>
                  <a:pt x="1279432" y="22760"/>
                  <a:pt x="1438694" y="0"/>
                </a:cubicBezTo>
                <a:cubicBezTo>
                  <a:pt x="1597956" y="-22760"/>
                  <a:pt x="1737275" y="12764"/>
                  <a:pt x="1969800" y="0"/>
                </a:cubicBezTo>
                <a:cubicBezTo>
                  <a:pt x="2202325" y="-12764"/>
                  <a:pt x="2310309" y="-8153"/>
                  <a:pt x="2595027" y="0"/>
                </a:cubicBezTo>
                <a:cubicBezTo>
                  <a:pt x="2879745" y="8153"/>
                  <a:pt x="3000666" y="-27708"/>
                  <a:pt x="3173193" y="0"/>
                </a:cubicBezTo>
                <a:cubicBezTo>
                  <a:pt x="3345720" y="27708"/>
                  <a:pt x="3596079" y="16098"/>
                  <a:pt x="3704300" y="0"/>
                </a:cubicBezTo>
                <a:cubicBezTo>
                  <a:pt x="3812521" y="-16098"/>
                  <a:pt x="4464611" y="3470"/>
                  <a:pt x="4706007" y="0"/>
                </a:cubicBezTo>
                <a:cubicBezTo>
                  <a:pt x="4702259" y="230559"/>
                  <a:pt x="4674446" y="423417"/>
                  <a:pt x="4706007" y="710627"/>
                </a:cubicBezTo>
                <a:cubicBezTo>
                  <a:pt x="4737568" y="997837"/>
                  <a:pt x="4713444" y="1258202"/>
                  <a:pt x="4706007" y="1441952"/>
                </a:cubicBezTo>
                <a:cubicBezTo>
                  <a:pt x="4698570" y="1625703"/>
                  <a:pt x="4697489" y="1826844"/>
                  <a:pt x="4706007" y="2069788"/>
                </a:cubicBezTo>
                <a:cubicBezTo>
                  <a:pt x="4425589" y="2081134"/>
                  <a:pt x="4336419" y="2056143"/>
                  <a:pt x="4127840" y="2069788"/>
                </a:cubicBezTo>
                <a:cubicBezTo>
                  <a:pt x="3919261" y="2083433"/>
                  <a:pt x="3662461" y="2049631"/>
                  <a:pt x="3455554" y="2069788"/>
                </a:cubicBezTo>
                <a:cubicBezTo>
                  <a:pt x="3248647" y="2089945"/>
                  <a:pt x="3000057" y="2081885"/>
                  <a:pt x="2877387" y="2069788"/>
                </a:cubicBezTo>
                <a:cubicBezTo>
                  <a:pt x="2754717" y="2057691"/>
                  <a:pt x="2398833" y="2094965"/>
                  <a:pt x="2205100" y="2069788"/>
                </a:cubicBezTo>
                <a:cubicBezTo>
                  <a:pt x="2011367" y="2044611"/>
                  <a:pt x="1707801" y="2101090"/>
                  <a:pt x="1438694" y="2069788"/>
                </a:cubicBezTo>
                <a:cubicBezTo>
                  <a:pt x="1169587" y="2038486"/>
                  <a:pt x="1147137" y="2056990"/>
                  <a:pt x="907587" y="2069788"/>
                </a:cubicBezTo>
                <a:cubicBezTo>
                  <a:pt x="668037" y="2082586"/>
                  <a:pt x="342710" y="2054429"/>
                  <a:pt x="0" y="2069788"/>
                </a:cubicBezTo>
                <a:cubicBezTo>
                  <a:pt x="-28360" y="1824049"/>
                  <a:pt x="21770" y="1645141"/>
                  <a:pt x="0" y="1379859"/>
                </a:cubicBezTo>
                <a:cubicBezTo>
                  <a:pt x="-21770" y="1114577"/>
                  <a:pt x="-34037" y="964101"/>
                  <a:pt x="0" y="689929"/>
                </a:cubicBezTo>
                <a:cubicBezTo>
                  <a:pt x="34037" y="415757"/>
                  <a:pt x="2860" y="262156"/>
                  <a:pt x="0" y="0"/>
                </a:cubicBezTo>
                <a:close/>
              </a:path>
              <a:path w="4706007" h="2069788" stroke="0" extrusionOk="0">
                <a:moveTo>
                  <a:pt x="0" y="0"/>
                </a:moveTo>
                <a:cubicBezTo>
                  <a:pt x="192517" y="-32431"/>
                  <a:pt x="468287" y="-3807"/>
                  <a:pt x="672287" y="0"/>
                </a:cubicBezTo>
                <a:cubicBezTo>
                  <a:pt x="876287" y="3807"/>
                  <a:pt x="1017859" y="6975"/>
                  <a:pt x="1297513" y="0"/>
                </a:cubicBezTo>
                <a:cubicBezTo>
                  <a:pt x="1577167" y="-6975"/>
                  <a:pt x="1730723" y="-27558"/>
                  <a:pt x="1922740" y="0"/>
                </a:cubicBezTo>
                <a:cubicBezTo>
                  <a:pt x="2114757" y="27558"/>
                  <a:pt x="2247555" y="28400"/>
                  <a:pt x="2500907" y="0"/>
                </a:cubicBezTo>
                <a:cubicBezTo>
                  <a:pt x="2754259" y="-28400"/>
                  <a:pt x="2837573" y="-12971"/>
                  <a:pt x="3126133" y="0"/>
                </a:cubicBezTo>
                <a:cubicBezTo>
                  <a:pt x="3414693" y="12971"/>
                  <a:pt x="3617395" y="23579"/>
                  <a:pt x="3845480" y="0"/>
                </a:cubicBezTo>
                <a:cubicBezTo>
                  <a:pt x="4073565" y="-23579"/>
                  <a:pt x="4492961" y="10524"/>
                  <a:pt x="4706007" y="0"/>
                </a:cubicBezTo>
                <a:cubicBezTo>
                  <a:pt x="4733561" y="266809"/>
                  <a:pt x="4741790" y="458567"/>
                  <a:pt x="4706007" y="731325"/>
                </a:cubicBezTo>
                <a:cubicBezTo>
                  <a:pt x="4670224" y="1004084"/>
                  <a:pt x="4700317" y="1192124"/>
                  <a:pt x="4706007" y="1441952"/>
                </a:cubicBezTo>
                <a:cubicBezTo>
                  <a:pt x="4711697" y="1691780"/>
                  <a:pt x="4691679" y="1776478"/>
                  <a:pt x="4706007" y="2069788"/>
                </a:cubicBezTo>
                <a:cubicBezTo>
                  <a:pt x="4436372" y="2069263"/>
                  <a:pt x="4254547" y="2061273"/>
                  <a:pt x="4080780" y="2069788"/>
                </a:cubicBezTo>
                <a:cubicBezTo>
                  <a:pt x="3907013" y="2078303"/>
                  <a:pt x="3637279" y="2084331"/>
                  <a:pt x="3314374" y="2069788"/>
                </a:cubicBezTo>
                <a:cubicBezTo>
                  <a:pt x="2991469" y="2055245"/>
                  <a:pt x="2848997" y="2079436"/>
                  <a:pt x="2642087" y="2069788"/>
                </a:cubicBezTo>
                <a:cubicBezTo>
                  <a:pt x="2435177" y="2060140"/>
                  <a:pt x="2127409" y="2095822"/>
                  <a:pt x="1922740" y="2069788"/>
                </a:cubicBezTo>
                <a:cubicBezTo>
                  <a:pt x="1718071" y="2043754"/>
                  <a:pt x="1602570" y="2084438"/>
                  <a:pt x="1391633" y="2069788"/>
                </a:cubicBezTo>
                <a:cubicBezTo>
                  <a:pt x="1180696" y="2055138"/>
                  <a:pt x="910431" y="2066686"/>
                  <a:pt x="719347" y="2069788"/>
                </a:cubicBezTo>
                <a:cubicBezTo>
                  <a:pt x="528263" y="2072890"/>
                  <a:pt x="359519" y="2052212"/>
                  <a:pt x="0" y="2069788"/>
                </a:cubicBezTo>
                <a:cubicBezTo>
                  <a:pt x="11147" y="1923032"/>
                  <a:pt x="-22929" y="1733130"/>
                  <a:pt x="0" y="1400557"/>
                </a:cubicBezTo>
                <a:cubicBezTo>
                  <a:pt x="22929" y="1067984"/>
                  <a:pt x="-17855" y="957567"/>
                  <a:pt x="0" y="669231"/>
                </a:cubicBezTo>
                <a:cubicBezTo>
                  <a:pt x="17855" y="380895"/>
                  <a:pt x="24971" y="179543"/>
                  <a:pt x="0" y="0"/>
                </a:cubicBezTo>
                <a:close/>
              </a:path>
            </a:pathLst>
          </a:custGeom>
          <a:ln>
            <a:solidFill>
              <a:schemeClr val="tx1"/>
            </a:solidFill>
            <a:extLst>
              <a:ext uri="{C807C97D-BFC1-408E-A445-0C87EB9F89A2}">
                <ask:lineSketchStyleProps xmlns:ask="http://schemas.microsoft.com/office/drawing/2018/sketchyshapes" sd="2756455714">
                  <a:prstGeom prst="rect">
                    <a:avLst/>
                  </a:prstGeom>
                  <ask:type>
                    <ask:lineSketchFreehand/>
                  </ask:type>
                </ask:lineSketchStyleProps>
              </a:ext>
            </a:extLst>
          </a:ln>
        </p:spPr>
      </p:pic>
      <p:sp>
        <p:nvSpPr>
          <p:cNvPr id="15" name="TextBox 14">
            <a:extLst>
              <a:ext uri="{FF2B5EF4-FFF2-40B4-BE49-F238E27FC236}">
                <a16:creationId xmlns:a16="http://schemas.microsoft.com/office/drawing/2014/main" id="{40A39239-A49E-7DC5-2E36-D9C54118ACED}"/>
              </a:ext>
            </a:extLst>
          </p:cNvPr>
          <p:cNvSpPr txBox="1"/>
          <p:nvPr/>
        </p:nvSpPr>
        <p:spPr>
          <a:xfrm>
            <a:off x="4067942" y="4231054"/>
            <a:ext cx="4706006" cy="230832"/>
          </a:xfrm>
          <a:prstGeom prst="rect">
            <a:avLst/>
          </a:prstGeom>
          <a:noFill/>
        </p:spPr>
        <p:txBody>
          <a:bodyPr wrap="square" rtlCol="0">
            <a:spAutoFit/>
          </a:bodyPr>
          <a:lstStyle/>
          <a:p>
            <a:pPr algn="ctr"/>
            <a:r>
              <a:rPr lang="en-US" sz="900" dirty="0">
                <a:solidFill>
                  <a:srgbClr val="5A5A5A"/>
                </a:solidFill>
              </a:rPr>
              <a:t>Excerpt from HL-LHC BPM Functional Specifications (</a:t>
            </a:r>
            <a:r>
              <a:rPr lang="en-US" sz="900" dirty="0">
                <a:solidFill>
                  <a:srgbClr val="5A5A5A"/>
                </a:solidFill>
                <a:hlinkClick r:id="rId4"/>
              </a:rPr>
              <a:t>EDMS 2387369</a:t>
            </a:r>
            <a:r>
              <a:rPr lang="en-US" sz="900" dirty="0">
                <a:solidFill>
                  <a:srgbClr val="5A5A5A"/>
                </a:solidFill>
              </a:rPr>
              <a:t>)</a:t>
            </a:r>
            <a:endParaRPr lang="en-GB" sz="900" dirty="0">
              <a:solidFill>
                <a:srgbClr val="5A5A5A"/>
              </a:solidFill>
            </a:endParaRPr>
          </a:p>
        </p:txBody>
      </p:sp>
      <p:sp>
        <p:nvSpPr>
          <p:cNvPr id="16" name="Flowchart: Alternate Process 15">
            <a:extLst>
              <a:ext uri="{FF2B5EF4-FFF2-40B4-BE49-F238E27FC236}">
                <a16:creationId xmlns:a16="http://schemas.microsoft.com/office/drawing/2014/main" id="{C6B5DA21-682D-7CFA-5C68-CF349A7B9127}"/>
              </a:ext>
            </a:extLst>
          </p:cNvPr>
          <p:cNvSpPr/>
          <p:nvPr/>
        </p:nvSpPr>
        <p:spPr>
          <a:xfrm>
            <a:off x="4067943" y="1766655"/>
            <a:ext cx="720081" cy="208103"/>
          </a:xfrm>
          <a:custGeom>
            <a:avLst/>
            <a:gdLst>
              <a:gd name="connsiteX0" fmla="*/ 0 w 720081"/>
              <a:gd name="connsiteY0" fmla="*/ 34684 h 208103"/>
              <a:gd name="connsiteX1" fmla="*/ 34684 w 720081"/>
              <a:gd name="connsiteY1" fmla="*/ 0 h 208103"/>
              <a:gd name="connsiteX2" fmla="*/ 685397 w 720081"/>
              <a:gd name="connsiteY2" fmla="*/ 0 h 208103"/>
              <a:gd name="connsiteX3" fmla="*/ 720081 w 720081"/>
              <a:gd name="connsiteY3" fmla="*/ 34684 h 208103"/>
              <a:gd name="connsiteX4" fmla="*/ 720081 w 720081"/>
              <a:gd name="connsiteY4" fmla="*/ 173419 h 208103"/>
              <a:gd name="connsiteX5" fmla="*/ 685397 w 720081"/>
              <a:gd name="connsiteY5" fmla="*/ 208103 h 208103"/>
              <a:gd name="connsiteX6" fmla="*/ 34684 w 720081"/>
              <a:gd name="connsiteY6" fmla="*/ 208103 h 208103"/>
              <a:gd name="connsiteX7" fmla="*/ 0 w 720081"/>
              <a:gd name="connsiteY7" fmla="*/ 173419 h 208103"/>
              <a:gd name="connsiteX8" fmla="*/ 0 w 720081"/>
              <a:gd name="connsiteY8" fmla="*/ 34684 h 20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81" h="208103" extrusionOk="0">
                <a:moveTo>
                  <a:pt x="0" y="34684"/>
                </a:moveTo>
                <a:cubicBezTo>
                  <a:pt x="779" y="14832"/>
                  <a:pt x="13343" y="1902"/>
                  <a:pt x="34684" y="0"/>
                </a:cubicBezTo>
                <a:cubicBezTo>
                  <a:pt x="298660" y="21310"/>
                  <a:pt x="497980" y="4965"/>
                  <a:pt x="685397" y="0"/>
                </a:cubicBezTo>
                <a:cubicBezTo>
                  <a:pt x="705044" y="576"/>
                  <a:pt x="717683" y="13815"/>
                  <a:pt x="720081" y="34684"/>
                </a:cubicBezTo>
                <a:cubicBezTo>
                  <a:pt x="724631" y="99978"/>
                  <a:pt x="725738" y="125029"/>
                  <a:pt x="720081" y="173419"/>
                </a:cubicBezTo>
                <a:cubicBezTo>
                  <a:pt x="721345" y="193267"/>
                  <a:pt x="704102" y="207979"/>
                  <a:pt x="685397" y="208103"/>
                </a:cubicBezTo>
                <a:cubicBezTo>
                  <a:pt x="520882" y="237172"/>
                  <a:pt x="275890" y="237202"/>
                  <a:pt x="34684" y="208103"/>
                </a:cubicBezTo>
                <a:cubicBezTo>
                  <a:pt x="16646" y="211474"/>
                  <a:pt x="522" y="190295"/>
                  <a:pt x="0" y="173419"/>
                </a:cubicBezTo>
                <a:cubicBezTo>
                  <a:pt x="-1186" y="113731"/>
                  <a:pt x="225" y="101875"/>
                  <a:pt x="0" y="34684"/>
                </a:cubicBezTo>
                <a:close/>
              </a:path>
            </a:pathLst>
          </a:custGeom>
          <a:noFill/>
          <a:ln w="28575">
            <a:solidFill>
              <a:srgbClr val="FF000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Flowchart: Alternate Process 16">
            <a:extLst>
              <a:ext uri="{FF2B5EF4-FFF2-40B4-BE49-F238E27FC236}">
                <a16:creationId xmlns:a16="http://schemas.microsoft.com/office/drawing/2014/main" id="{9F258556-3501-A285-6FA6-9EB9684D3BF1}"/>
              </a:ext>
            </a:extLst>
          </p:cNvPr>
          <p:cNvSpPr/>
          <p:nvPr/>
        </p:nvSpPr>
        <p:spPr>
          <a:xfrm>
            <a:off x="6660232" y="1742437"/>
            <a:ext cx="1584176" cy="368665"/>
          </a:xfrm>
          <a:custGeom>
            <a:avLst/>
            <a:gdLst>
              <a:gd name="connsiteX0" fmla="*/ 0 w 1584176"/>
              <a:gd name="connsiteY0" fmla="*/ 61444 h 368665"/>
              <a:gd name="connsiteX1" fmla="*/ 61444 w 1584176"/>
              <a:gd name="connsiteY1" fmla="*/ 0 h 368665"/>
              <a:gd name="connsiteX2" fmla="*/ 519314 w 1584176"/>
              <a:gd name="connsiteY2" fmla="*/ 0 h 368665"/>
              <a:gd name="connsiteX3" fmla="*/ 1021023 w 1584176"/>
              <a:gd name="connsiteY3" fmla="*/ 0 h 368665"/>
              <a:gd name="connsiteX4" fmla="*/ 1522732 w 1584176"/>
              <a:gd name="connsiteY4" fmla="*/ 0 h 368665"/>
              <a:gd name="connsiteX5" fmla="*/ 1584176 w 1584176"/>
              <a:gd name="connsiteY5" fmla="*/ 61444 h 368665"/>
              <a:gd name="connsiteX6" fmla="*/ 1584176 w 1584176"/>
              <a:gd name="connsiteY6" fmla="*/ 307221 h 368665"/>
              <a:gd name="connsiteX7" fmla="*/ 1522732 w 1584176"/>
              <a:gd name="connsiteY7" fmla="*/ 368665 h 368665"/>
              <a:gd name="connsiteX8" fmla="*/ 1064862 w 1584176"/>
              <a:gd name="connsiteY8" fmla="*/ 368665 h 368665"/>
              <a:gd name="connsiteX9" fmla="*/ 577766 w 1584176"/>
              <a:gd name="connsiteY9" fmla="*/ 368665 h 368665"/>
              <a:gd name="connsiteX10" fmla="*/ 61444 w 1584176"/>
              <a:gd name="connsiteY10" fmla="*/ 368665 h 368665"/>
              <a:gd name="connsiteX11" fmla="*/ 0 w 1584176"/>
              <a:gd name="connsiteY11" fmla="*/ 307221 h 368665"/>
              <a:gd name="connsiteX12" fmla="*/ 0 w 1584176"/>
              <a:gd name="connsiteY12" fmla="*/ 61444 h 368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84176" h="368665" extrusionOk="0">
                <a:moveTo>
                  <a:pt x="0" y="61444"/>
                </a:moveTo>
                <a:cubicBezTo>
                  <a:pt x="6192" y="21967"/>
                  <a:pt x="26448" y="924"/>
                  <a:pt x="61444" y="0"/>
                </a:cubicBezTo>
                <a:cubicBezTo>
                  <a:pt x="258693" y="19078"/>
                  <a:pt x="426233" y="11605"/>
                  <a:pt x="519314" y="0"/>
                </a:cubicBezTo>
                <a:cubicBezTo>
                  <a:pt x="612395" y="-11605"/>
                  <a:pt x="872201" y="-21753"/>
                  <a:pt x="1021023" y="0"/>
                </a:cubicBezTo>
                <a:cubicBezTo>
                  <a:pt x="1169845" y="21753"/>
                  <a:pt x="1304297" y="3844"/>
                  <a:pt x="1522732" y="0"/>
                </a:cubicBezTo>
                <a:cubicBezTo>
                  <a:pt x="1558343" y="6998"/>
                  <a:pt x="1586802" y="28450"/>
                  <a:pt x="1584176" y="61444"/>
                </a:cubicBezTo>
                <a:cubicBezTo>
                  <a:pt x="1578507" y="112193"/>
                  <a:pt x="1578479" y="192210"/>
                  <a:pt x="1584176" y="307221"/>
                </a:cubicBezTo>
                <a:cubicBezTo>
                  <a:pt x="1586422" y="340931"/>
                  <a:pt x="1550905" y="374780"/>
                  <a:pt x="1522732" y="368665"/>
                </a:cubicBezTo>
                <a:cubicBezTo>
                  <a:pt x="1393315" y="378250"/>
                  <a:pt x="1235735" y="347877"/>
                  <a:pt x="1064862" y="368665"/>
                </a:cubicBezTo>
                <a:cubicBezTo>
                  <a:pt x="893989" y="389454"/>
                  <a:pt x="695416" y="387589"/>
                  <a:pt x="577766" y="368665"/>
                </a:cubicBezTo>
                <a:cubicBezTo>
                  <a:pt x="460116" y="349741"/>
                  <a:pt x="200303" y="382035"/>
                  <a:pt x="61444" y="368665"/>
                </a:cubicBezTo>
                <a:cubicBezTo>
                  <a:pt x="29018" y="363100"/>
                  <a:pt x="5080" y="342063"/>
                  <a:pt x="0" y="307221"/>
                </a:cubicBezTo>
                <a:cubicBezTo>
                  <a:pt x="-4366" y="214629"/>
                  <a:pt x="7084" y="123306"/>
                  <a:pt x="0" y="61444"/>
                </a:cubicBezTo>
                <a:close/>
              </a:path>
            </a:pathLst>
          </a:custGeom>
          <a:noFill/>
          <a:ln w="28575">
            <a:solidFill>
              <a:srgbClr val="FF000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Flowchart: Alternate Process 17">
            <a:extLst>
              <a:ext uri="{FF2B5EF4-FFF2-40B4-BE49-F238E27FC236}">
                <a16:creationId xmlns:a16="http://schemas.microsoft.com/office/drawing/2014/main" id="{4E045624-EBD6-B595-2AC4-E158A715861D}"/>
              </a:ext>
            </a:extLst>
          </p:cNvPr>
          <p:cNvSpPr/>
          <p:nvPr/>
        </p:nvSpPr>
        <p:spPr>
          <a:xfrm>
            <a:off x="4070227" y="2101325"/>
            <a:ext cx="573782" cy="208103"/>
          </a:xfrm>
          <a:custGeom>
            <a:avLst/>
            <a:gdLst>
              <a:gd name="connsiteX0" fmla="*/ 0 w 573782"/>
              <a:gd name="connsiteY0" fmla="*/ 34684 h 208103"/>
              <a:gd name="connsiteX1" fmla="*/ 34684 w 573782"/>
              <a:gd name="connsiteY1" fmla="*/ 0 h 208103"/>
              <a:gd name="connsiteX2" fmla="*/ 539098 w 573782"/>
              <a:gd name="connsiteY2" fmla="*/ 0 h 208103"/>
              <a:gd name="connsiteX3" fmla="*/ 573782 w 573782"/>
              <a:gd name="connsiteY3" fmla="*/ 34684 h 208103"/>
              <a:gd name="connsiteX4" fmla="*/ 573782 w 573782"/>
              <a:gd name="connsiteY4" fmla="*/ 173419 h 208103"/>
              <a:gd name="connsiteX5" fmla="*/ 539098 w 573782"/>
              <a:gd name="connsiteY5" fmla="*/ 208103 h 208103"/>
              <a:gd name="connsiteX6" fmla="*/ 34684 w 573782"/>
              <a:gd name="connsiteY6" fmla="*/ 208103 h 208103"/>
              <a:gd name="connsiteX7" fmla="*/ 0 w 573782"/>
              <a:gd name="connsiteY7" fmla="*/ 173419 h 208103"/>
              <a:gd name="connsiteX8" fmla="*/ 0 w 573782"/>
              <a:gd name="connsiteY8" fmla="*/ 34684 h 20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3782" h="208103" extrusionOk="0">
                <a:moveTo>
                  <a:pt x="0" y="34684"/>
                </a:moveTo>
                <a:cubicBezTo>
                  <a:pt x="779" y="14832"/>
                  <a:pt x="13343" y="1902"/>
                  <a:pt x="34684" y="0"/>
                </a:cubicBezTo>
                <a:cubicBezTo>
                  <a:pt x="141917" y="12689"/>
                  <a:pt x="404473" y="-11209"/>
                  <a:pt x="539098" y="0"/>
                </a:cubicBezTo>
                <a:cubicBezTo>
                  <a:pt x="558745" y="576"/>
                  <a:pt x="571384" y="13815"/>
                  <a:pt x="573782" y="34684"/>
                </a:cubicBezTo>
                <a:cubicBezTo>
                  <a:pt x="578332" y="99978"/>
                  <a:pt x="579439" y="125029"/>
                  <a:pt x="573782" y="173419"/>
                </a:cubicBezTo>
                <a:cubicBezTo>
                  <a:pt x="575046" y="193267"/>
                  <a:pt x="557803" y="207979"/>
                  <a:pt x="539098" y="208103"/>
                </a:cubicBezTo>
                <a:cubicBezTo>
                  <a:pt x="353938" y="224157"/>
                  <a:pt x="157455" y="211295"/>
                  <a:pt x="34684" y="208103"/>
                </a:cubicBezTo>
                <a:cubicBezTo>
                  <a:pt x="16646" y="211474"/>
                  <a:pt x="522" y="190295"/>
                  <a:pt x="0" y="173419"/>
                </a:cubicBezTo>
                <a:cubicBezTo>
                  <a:pt x="-1186" y="113731"/>
                  <a:pt x="225" y="101875"/>
                  <a:pt x="0" y="34684"/>
                </a:cubicBezTo>
                <a:close/>
              </a:path>
            </a:pathLst>
          </a:custGeom>
          <a:noFill/>
          <a:ln w="28575">
            <a:solidFill>
              <a:srgbClr val="FF000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Flowchart: Alternate Process 18">
            <a:extLst>
              <a:ext uri="{FF2B5EF4-FFF2-40B4-BE49-F238E27FC236}">
                <a16:creationId xmlns:a16="http://schemas.microsoft.com/office/drawing/2014/main" id="{591D8F9B-9C36-A61C-19B1-C140E9B9C0D3}"/>
              </a:ext>
            </a:extLst>
          </p:cNvPr>
          <p:cNvSpPr/>
          <p:nvPr/>
        </p:nvSpPr>
        <p:spPr>
          <a:xfrm>
            <a:off x="5243512" y="3307907"/>
            <a:ext cx="696640" cy="236619"/>
          </a:xfrm>
          <a:custGeom>
            <a:avLst/>
            <a:gdLst>
              <a:gd name="connsiteX0" fmla="*/ 0 w 696640"/>
              <a:gd name="connsiteY0" fmla="*/ 39437 h 236619"/>
              <a:gd name="connsiteX1" fmla="*/ 39437 w 696640"/>
              <a:gd name="connsiteY1" fmla="*/ 0 h 236619"/>
              <a:gd name="connsiteX2" fmla="*/ 657204 w 696640"/>
              <a:gd name="connsiteY2" fmla="*/ 0 h 236619"/>
              <a:gd name="connsiteX3" fmla="*/ 696641 w 696640"/>
              <a:gd name="connsiteY3" fmla="*/ 39437 h 236619"/>
              <a:gd name="connsiteX4" fmla="*/ 696640 w 696640"/>
              <a:gd name="connsiteY4" fmla="*/ 197183 h 236619"/>
              <a:gd name="connsiteX5" fmla="*/ 657203 w 696640"/>
              <a:gd name="connsiteY5" fmla="*/ 236620 h 236619"/>
              <a:gd name="connsiteX6" fmla="*/ 39437 w 696640"/>
              <a:gd name="connsiteY6" fmla="*/ 236619 h 236619"/>
              <a:gd name="connsiteX7" fmla="*/ 0 w 696640"/>
              <a:gd name="connsiteY7" fmla="*/ 197182 h 236619"/>
              <a:gd name="connsiteX8" fmla="*/ 0 w 696640"/>
              <a:gd name="connsiteY8" fmla="*/ 39437 h 23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6640" h="236619" extrusionOk="0">
                <a:moveTo>
                  <a:pt x="0" y="39437"/>
                </a:moveTo>
                <a:cubicBezTo>
                  <a:pt x="2703" y="15237"/>
                  <a:pt x="13878" y="3288"/>
                  <a:pt x="39437" y="0"/>
                </a:cubicBezTo>
                <a:cubicBezTo>
                  <a:pt x="255707" y="-19180"/>
                  <a:pt x="366724" y="22826"/>
                  <a:pt x="657204" y="0"/>
                </a:cubicBezTo>
                <a:cubicBezTo>
                  <a:pt x="680506" y="1783"/>
                  <a:pt x="692270" y="14534"/>
                  <a:pt x="696641" y="39437"/>
                </a:cubicBezTo>
                <a:cubicBezTo>
                  <a:pt x="693439" y="89156"/>
                  <a:pt x="698716" y="153269"/>
                  <a:pt x="696640" y="197183"/>
                </a:cubicBezTo>
                <a:cubicBezTo>
                  <a:pt x="699772" y="220085"/>
                  <a:pt x="678928" y="237585"/>
                  <a:pt x="657203" y="236620"/>
                </a:cubicBezTo>
                <a:cubicBezTo>
                  <a:pt x="439198" y="258837"/>
                  <a:pt x="193104" y="229108"/>
                  <a:pt x="39437" y="236619"/>
                </a:cubicBezTo>
                <a:cubicBezTo>
                  <a:pt x="15315" y="239105"/>
                  <a:pt x="1678" y="224120"/>
                  <a:pt x="0" y="197182"/>
                </a:cubicBezTo>
                <a:cubicBezTo>
                  <a:pt x="6314" y="125912"/>
                  <a:pt x="1319" y="106742"/>
                  <a:pt x="0" y="39437"/>
                </a:cubicBezTo>
                <a:close/>
              </a:path>
            </a:pathLst>
          </a:custGeom>
          <a:noFill/>
          <a:ln w="28575">
            <a:solidFill>
              <a:srgbClr val="FF000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Flowchart: Alternate Process 19">
            <a:extLst>
              <a:ext uri="{FF2B5EF4-FFF2-40B4-BE49-F238E27FC236}">
                <a16:creationId xmlns:a16="http://schemas.microsoft.com/office/drawing/2014/main" id="{4AAE8F8A-FB28-73FC-BEE7-F9408EC02C05}"/>
              </a:ext>
            </a:extLst>
          </p:cNvPr>
          <p:cNvSpPr/>
          <p:nvPr/>
        </p:nvSpPr>
        <p:spPr>
          <a:xfrm>
            <a:off x="6660232" y="3578616"/>
            <a:ext cx="1152128" cy="236619"/>
          </a:xfrm>
          <a:custGeom>
            <a:avLst/>
            <a:gdLst>
              <a:gd name="connsiteX0" fmla="*/ 0 w 1152128"/>
              <a:gd name="connsiteY0" fmla="*/ 39437 h 236619"/>
              <a:gd name="connsiteX1" fmla="*/ 39437 w 1152128"/>
              <a:gd name="connsiteY1" fmla="*/ 0 h 236619"/>
              <a:gd name="connsiteX2" fmla="*/ 554599 w 1152128"/>
              <a:gd name="connsiteY2" fmla="*/ 0 h 236619"/>
              <a:gd name="connsiteX3" fmla="*/ 1112692 w 1152128"/>
              <a:gd name="connsiteY3" fmla="*/ 0 h 236619"/>
              <a:gd name="connsiteX4" fmla="*/ 1152129 w 1152128"/>
              <a:gd name="connsiteY4" fmla="*/ 39437 h 236619"/>
              <a:gd name="connsiteX5" fmla="*/ 1152128 w 1152128"/>
              <a:gd name="connsiteY5" fmla="*/ 197183 h 236619"/>
              <a:gd name="connsiteX6" fmla="*/ 1112691 w 1152128"/>
              <a:gd name="connsiteY6" fmla="*/ 236620 h 236619"/>
              <a:gd name="connsiteX7" fmla="*/ 586797 w 1152128"/>
              <a:gd name="connsiteY7" fmla="*/ 236620 h 236619"/>
              <a:gd name="connsiteX8" fmla="*/ 39437 w 1152128"/>
              <a:gd name="connsiteY8" fmla="*/ 236619 h 236619"/>
              <a:gd name="connsiteX9" fmla="*/ 0 w 1152128"/>
              <a:gd name="connsiteY9" fmla="*/ 197182 h 236619"/>
              <a:gd name="connsiteX10" fmla="*/ 0 w 1152128"/>
              <a:gd name="connsiteY10" fmla="*/ 39437 h 23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52128" h="236619" extrusionOk="0">
                <a:moveTo>
                  <a:pt x="0" y="39437"/>
                </a:moveTo>
                <a:cubicBezTo>
                  <a:pt x="2703" y="15237"/>
                  <a:pt x="13878" y="3288"/>
                  <a:pt x="39437" y="0"/>
                </a:cubicBezTo>
                <a:cubicBezTo>
                  <a:pt x="250676" y="13241"/>
                  <a:pt x="394138" y="19302"/>
                  <a:pt x="554599" y="0"/>
                </a:cubicBezTo>
                <a:cubicBezTo>
                  <a:pt x="715060" y="-19302"/>
                  <a:pt x="860582" y="-10995"/>
                  <a:pt x="1112692" y="0"/>
                </a:cubicBezTo>
                <a:cubicBezTo>
                  <a:pt x="1134154" y="2560"/>
                  <a:pt x="1150554" y="17241"/>
                  <a:pt x="1152129" y="39437"/>
                </a:cubicBezTo>
                <a:cubicBezTo>
                  <a:pt x="1160463" y="90951"/>
                  <a:pt x="1155108" y="146234"/>
                  <a:pt x="1152128" y="197183"/>
                </a:cubicBezTo>
                <a:cubicBezTo>
                  <a:pt x="1148039" y="217835"/>
                  <a:pt x="1136975" y="237185"/>
                  <a:pt x="1112691" y="236620"/>
                </a:cubicBezTo>
                <a:cubicBezTo>
                  <a:pt x="935857" y="220184"/>
                  <a:pt x="706799" y="223190"/>
                  <a:pt x="586797" y="236620"/>
                </a:cubicBezTo>
                <a:cubicBezTo>
                  <a:pt x="466795" y="250050"/>
                  <a:pt x="251047" y="247089"/>
                  <a:pt x="39437" y="236619"/>
                </a:cubicBezTo>
                <a:cubicBezTo>
                  <a:pt x="12588" y="235242"/>
                  <a:pt x="-716" y="217497"/>
                  <a:pt x="0" y="197182"/>
                </a:cubicBezTo>
                <a:cubicBezTo>
                  <a:pt x="6960" y="134169"/>
                  <a:pt x="6113" y="97825"/>
                  <a:pt x="0" y="39437"/>
                </a:cubicBezTo>
                <a:close/>
              </a:path>
            </a:pathLst>
          </a:custGeom>
          <a:noFill/>
          <a:ln w="28575">
            <a:solidFill>
              <a:srgbClr val="FF000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Flowchart: Alternate Process 20">
            <a:extLst>
              <a:ext uri="{FF2B5EF4-FFF2-40B4-BE49-F238E27FC236}">
                <a16:creationId xmlns:a16="http://schemas.microsoft.com/office/drawing/2014/main" id="{2D3D40F9-FB49-4FAB-28F5-63728CA411C2}"/>
              </a:ext>
            </a:extLst>
          </p:cNvPr>
          <p:cNvSpPr/>
          <p:nvPr/>
        </p:nvSpPr>
        <p:spPr>
          <a:xfrm>
            <a:off x="4070226" y="3742305"/>
            <a:ext cx="645789" cy="341613"/>
          </a:xfrm>
          <a:custGeom>
            <a:avLst/>
            <a:gdLst>
              <a:gd name="connsiteX0" fmla="*/ 0 w 645789"/>
              <a:gd name="connsiteY0" fmla="*/ 56936 h 341613"/>
              <a:gd name="connsiteX1" fmla="*/ 56936 w 645789"/>
              <a:gd name="connsiteY1" fmla="*/ 0 h 341613"/>
              <a:gd name="connsiteX2" fmla="*/ 588854 w 645789"/>
              <a:gd name="connsiteY2" fmla="*/ 0 h 341613"/>
              <a:gd name="connsiteX3" fmla="*/ 645790 w 645789"/>
              <a:gd name="connsiteY3" fmla="*/ 56936 h 341613"/>
              <a:gd name="connsiteX4" fmla="*/ 645789 w 645789"/>
              <a:gd name="connsiteY4" fmla="*/ 284678 h 341613"/>
              <a:gd name="connsiteX5" fmla="*/ 588853 w 645789"/>
              <a:gd name="connsiteY5" fmla="*/ 341614 h 341613"/>
              <a:gd name="connsiteX6" fmla="*/ 56936 w 645789"/>
              <a:gd name="connsiteY6" fmla="*/ 341613 h 341613"/>
              <a:gd name="connsiteX7" fmla="*/ 0 w 645789"/>
              <a:gd name="connsiteY7" fmla="*/ 284677 h 341613"/>
              <a:gd name="connsiteX8" fmla="*/ 0 w 645789"/>
              <a:gd name="connsiteY8" fmla="*/ 56936 h 341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5789" h="341613" extrusionOk="0">
                <a:moveTo>
                  <a:pt x="0" y="56936"/>
                </a:moveTo>
                <a:cubicBezTo>
                  <a:pt x="1458" y="24186"/>
                  <a:pt x="20255" y="4557"/>
                  <a:pt x="56936" y="0"/>
                </a:cubicBezTo>
                <a:cubicBezTo>
                  <a:pt x="225126" y="-8589"/>
                  <a:pt x="345491" y="13091"/>
                  <a:pt x="588854" y="0"/>
                </a:cubicBezTo>
                <a:cubicBezTo>
                  <a:pt x="625304" y="5864"/>
                  <a:pt x="641731" y="22591"/>
                  <a:pt x="645790" y="56936"/>
                </a:cubicBezTo>
                <a:cubicBezTo>
                  <a:pt x="642627" y="130022"/>
                  <a:pt x="647547" y="216106"/>
                  <a:pt x="645789" y="284678"/>
                </a:cubicBezTo>
                <a:cubicBezTo>
                  <a:pt x="648403" y="317059"/>
                  <a:pt x="620250" y="342456"/>
                  <a:pt x="588853" y="341614"/>
                </a:cubicBezTo>
                <a:cubicBezTo>
                  <a:pt x="419737" y="339447"/>
                  <a:pt x="222971" y="331603"/>
                  <a:pt x="56936" y="341613"/>
                </a:cubicBezTo>
                <a:cubicBezTo>
                  <a:pt x="24871" y="342271"/>
                  <a:pt x="1802" y="321662"/>
                  <a:pt x="0" y="284677"/>
                </a:cubicBezTo>
                <a:cubicBezTo>
                  <a:pt x="669" y="192186"/>
                  <a:pt x="9392" y="118734"/>
                  <a:pt x="0" y="56936"/>
                </a:cubicBezTo>
                <a:close/>
              </a:path>
            </a:pathLst>
          </a:custGeom>
          <a:noFill/>
          <a:ln w="28575">
            <a:solidFill>
              <a:srgbClr val="FF000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Flowchart: Alternate Process 21">
            <a:extLst>
              <a:ext uri="{FF2B5EF4-FFF2-40B4-BE49-F238E27FC236}">
                <a16:creationId xmlns:a16="http://schemas.microsoft.com/office/drawing/2014/main" id="{E47CE441-F5A0-478C-11E1-294F230CB9D2}"/>
              </a:ext>
            </a:extLst>
          </p:cNvPr>
          <p:cNvSpPr/>
          <p:nvPr/>
        </p:nvSpPr>
        <p:spPr>
          <a:xfrm>
            <a:off x="6660232" y="3977217"/>
            <a:ext cx="1152128" cy="236619"/>
          </a:xfrm>
          <a:custGeom>
            <a:avLst/>
            <a:gdLst>
              <a:gd name="connsiteX0" fmla="*/ 0 w 1152128"/>
              <a:gd name="connsiteY0" fmla="*/ 39437 h 236619"/>
              <a:gd name="connsiteX1" fmla="*/ 39437 w 1152128"/>
              <a:gd name="connsiteY1" fmla="*/ 0 h 236619"/>
              <a:gd name="connsiteX2" fmla="*/ 554599 w 1152128"/>
              <a:gd name="connsiteY2" fmla="*/ 0 h 236619"/>
              <a:gd name="connsiteX3" fmla="*/ 1112692 w 1152128"/>
              <a:gd name="connsiteY3" fmla="*/ 0 h 236619"/>
              <a:gd name="connsiteX4" fmla="*/ 1152129 w 1152128"/>
              <a:gd name="connsiteY4" fmla="*/ 39437 h 236619"/>
              <a:gd name="connsiteX5" fmla="*/ 1152128 w 1152128"/>
              <a:gd name="connsiteY5" fmla="*/ 197183 h 236619"/>
              <a:gd name="connsiteX6" fmla="*/ 1112691 w 1152128"/>
              <a:gd name="connsiteY6" fmla="*/ 236620 h 236619"/>
              <a:gd name="connsiteX7" fmla="*/ 586797 w 1152128"/>
              <a:gd name="connsiteY7" fmla="*/ 236620 h 236619"/>
              <a:gd name="connsiteX8" fmla="*/ 39437 w 1152128"/>
              <a:gd name="connsiteY8" fmla="*/ 236619 h 236619"/>
              <a:gd name="connsiteX9" fmla="*/ 0 w 1152128"/>
              <a:gd name="connsiteY9" fmla="*/ 197182 h 236619"/>
              <a:gd name="connsiteX10" fmla="*/ 0 w 1152128"/>
              <a:gd name="connsiteY10" fmla="*/ 39437 h 23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52128" h="236619" extrusionOk="0">
                <a:moveTo>
                  <a:pt x="0" y="39437"/>
                </a:moveTo>
                <a:cubicBezTo>
                  <a:pt x="2703" y="15237"/>
                  <a:pt x="13878" y="3288"/>
                  <a:pt x="39437" y="0"/>
                </a:cubicBezTo>
                <a:cubicBezTo>
                  <a:pt x="250676" y="13241"/>
                  <a:pt x="394138" y="19302"/>
                  <a:pt x="554599" y="0"/>
                </a:cubicBezTo>
                <a:cubicBezTo>
                  <a:pt x="715060" y="-19302"/>
                  <a:pt x="860582" y="-10995"/>
                  <a:pt x="1112692" y="0"/>
                </a:cubicBezTo>
                <a:cubicBezTo>
                  <a:pt x="1134154" y="2560"/>
                  <a:pt x="1150554" y="17241"/>
                  <a:pt x="1152129" y="39437"/>
                </a:cubicBezTo>
                <a:cubicBezTo>
                  <a:pt x="1160463" y="90951"/>
                  <a:pt x="1155108" y="146234"/>
                  <a:pt x="1152128" y="197183"/>
                </a:cubicBezTo>
                <a:cubicBezTo>
                  <a:pt x="1148039" y="217835"/>
                  <a:pt x="1136975" y="237185"/>
                  <a:pt x="1112691" y="236620"/>
                </a:cubicBezTo>
                <a:cubicBezTo>
                  <a:pt x="935857" y="220184"/>
                  <a:pt x="706799" y="223190"/>
                  <a:pt x="586797" y="236620"/>
                </a:cubicBezTo>
                <a:cubicBezTo>
                  <a:pt x="466795" y="250050"/>
                  <a:pt x="251047" y="247089"/>
                  <a:pt x="39437" y="236619"/>
                </a:cubicBezTo>
                <a:cubicBezTo>
                  <a:pt x="12588" y="235242"/>
                  <a:pt x="-716" y="217497"/>
                  <a:pt x="0" y="197182"/>
                </a:cubicBezTo>
                <a:cubicBezTo>
                  <a:pt x="6960" y="134169"/>
                  <a:pt x="6113" y="97825"/>
                  <a:pt x="0" y="39437"/>
                </a:cubicBezTo>
                <a:close/>
              </a:path>
            </a:pathLst>
          </a:custGeom>
          <a:noFill/>
          <a:ln w="28575">
            <a:solidFill>
              <a:srgbClr val="FF0000"/>
            </a:solidFill>
            <a:extLst>
              <a:ext uri="{C807C97D-BFC1-408E-A445-0C87EB9F89A2}">
                <ask:lineSketchStyleProps xmlns:ask="http://schemas.microsoft.com/office/drawing/2018/sketchyshapes" sd="2091018771">
                  <a:prstGeom prst="flowChartAlternateProcess">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88084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6"/>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17"/>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18"/>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9"/>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20"/>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5DBB7B-ADC0-ABB2-C2CB-3105CD0B7194}"/>
            </a:ext>
          </a:extLst>
        </p:cNvPr>
        <p:cNvGrpSpPr/>
        <p:nvPr/>
      </p:nvGrpSpPr>
      <p:grpSpPr>
        <a:xfrm>
          <a:off x="0" y="0"/>
          <a:ext cx="0" cy="0"/>
          <a:chOff x="0" y="0"/>
          <a:chExt cx="0" cy="0"/>
        </a:xfrm>
      </p:grpSpPr>
      <p:sp>
        <p:nvSpPr>
          <p:cNvPr id="8" name="Titre 7">
            <a:extLst>
              <a:ext uri="{FF2B5EF4-FFF2-40B4-BE49-F238E27FC236}">
                <a16:creationId xmlns:a16="http://schemas.microsoft.com/office/drawing/2014/main" id="{41030311-C4C9-2BA5-458D-8B9884C7C7EB}"/>
              </a:ext>
            </a:extLst>
          </p:cNvPr>
          <p:cNvSpPr>
            <a:spLocks noGrp="1"/>
          </p:cNvSpPr>
          <p:nvPr>
            <p:ph type="title"/>
          </p:nvPr>
        </p:nvSpPr>
        <p:spPr/>
        <p:txBody>
          <a:bodyPr/>
          <a:lstStyle/>
          <a:p>
            <a:r>
              <a:rPr lang="en-US" dirty="0"/>
              <a:t>Measuring two beams in the same pipe</a:t>
            </a:r>
            <a:endParaRPr lang="en-GB" dirty="0"/>
          </a:p>
        </p:txBody>
      </p:sp>
      <p:sp>
        <p:nvSpPr>
          <p:cNvPr id="4" name="Espace réservé du pied de page 3">
            <a:extLst>
              <a:ext uri="{FF2B5EF4-FFF2-40B4-BE49-F238E27FC236}">
                <a16:creationId xmlns:a16="http://schemas.microsoft.com/office/drawing/2014/main" id="{D3665BB9-A2AE-E0CC-766C-F03466D99EB2}"/>
              </a:ext>
            </a:extLst>
          </p:cNvPr>
          <p:cNvSpPr>
            <a:spLocks noGrp="1"/>
          </p:cNvSpPr>
          <p:nvPr>
            <p:ph type="ftr" sz="quarter" idx="11"/>
          </p:nvPr>
        </p:nvSpPr>
        <p:spPr/>
        <p:txBody>
          <a:bodyPr/>
          <a:lstStyle/>
          <a:p>
            <a:r>
              <a:rPr lang="fr-FR" noProof="0"/>
              <a:t>15th HL-LHC Collaboration Meeting - BPM acquisition chain - I. Degl'Innocenti</a:t>
            </a:r>
            <a:endParaRPr lang="en-GB" noProof="0" dirty="0"/>
          </a:p>
        </p:txBody>
      </p:sp>
      <p:pic>
        <p:nvPicPr>
          <p:cNvPr id="7" name="Image 6" descr="CERN-logo_outline.jpg">
            <a:extLst>
              <a:ext uri="{FF2B5EF4-FFF2-40B4-BE49-F238E27FC236}">
                <a16:creationId xmlns:a16="http://schemas.microsoft.com/office/drawing/2014/main" id="{13FF80B3-4EB0-8FC8-0F11-3451195AD7D4}"/>
              </a:ext>
            </a:extLst>
          </p:cNvPr>
          <p:cNvPicPr>
            <a:picLocks noChangeAspect="1"/>
          </p:cNvPicPr>
          <p:nvPr/>
        </p:nvPicPr>
        <p:blipFill>
          <a:blip r:embed="rId3"/>
          <a:stretch>
            <a:fillRect/>
          </a:stretch>
        </p:blipFill>
        <p:spPr>
          <a:xfrm>
            <a:off x="1434150" y="4563939"/>
            <a:ext cx="486864" cy="478800"/>
          </a:xfrm>
          <a:prstGeom prst="rect">
            <a:avLst/>
          </a:prstGeom>
        </p:spPr>
      </p:pic>
      <p:sp>
        <p:nvSpPr>
          <p:cNvPr id="11" name="Content Placeholder 7">
            <a:extLst>
              <a:ext uri="{FF2B5EF4-FFF2-40B4-BE49-F238E27FC236}">
                <a16:creationId xmlns:a16="http://schemas.microsoft.com/office/drawing/2014/main" id="{B993A36B-AF14-167B-C495-2942F9D5B717}"/>
              </a:ext>
            </a:extLst>
          </p:cNvPr>
          <p:cNvSpPr>
            <a:spLocks noGrp="1"/>
          </p:cNvSpPr>
          <p:nvPr>
            <p:ph sz="half" idx="1"/>
          </p:nvPr>
        </p:nvSpPr>
        <p:spPr>
          <a:xfrm>
            <a:off x="566336" y="943947"/>
            <a:ext cx="4092575" cy="4608512"/>
          </a:xfrm>
        </p:spPr>
        <p:txBody>
          <a:bodyPr>
            <a:normAutofit/>
          </a:bodyPr>
          <a:lstStyle/>
          <a:p>
            <a:pPr algn="l"/>
            <a:r>
              <a:rPr lang="en-GB" sz="1600" dirty="0"/>
              <a:t>BPMs see both counter-rotating beams </a:t>
            </a:r>
          </a:p>
          <a:p>
            <a:pPr algn="l"/>
            <a:r>
              <a:rPr lang="en-GB" sz="1600" dirty="0"/>
              <a:t>Design of Stripline BPMs optimised to minimise signal from the other beam at the upstream port</a:t>
            </a:r>
            <a:endParaRPr lang="en-GB" sz="2000" dirty="0"/>
          </a:p>
        </p:txBody>
      </p:sp>
      <p:pic>
        <p:nvPicPr>
          <p:cNvPr id="12" name="Picture 11">
            <a:extLst>
              <a:ext uri="{FF2B5EF4-FFF2-40B4-BE49-F238E27FC236}">
                <a16:creationId xmlns:a16="http://schemas.microsoft.com/office/drawing/2014/main" id="{D0D8472C-FBAD-9F01-DF6A-9662818F893D}"/>
              </a:ext>
            </a:extLst>
          </p:cNvPr>
          <p:cNvPicPr>
            <a:picLocks noChangeAspect="1"/>
          </p:cNvPicPr>
          <p:nvPr/>
        </p:nvPicPr>
        <p:blipFill>
          <a:blip r:embed="rId4"/>
          <a:stretch>
            <a:fillRect/>
          </a:stretch>
        </p:blipFill>
        <p:spPr>
          <a:xfrm>
            <a:off x="5122980" y="2787774"/>
            <a:ext cx="3576035" cy="1170329"/>
          </a:xfrm>
          <a:prstGeom prst="rect">
            <a:avLst/>
          </a:prstGeom>
        </p:spPr>
      </p:pic>
      <p:pic>
        <p:nvPicPr>
          <p:cNvPr id="13" name="Picture 12">
            <a:extLst>
              <a:ext uri="{FF2B5EF4-FFF2-40B4-BE49-F238E27FC236}">
                <a16:creationId xmlns:a16="http://schemas.microsoft.com/office/drawing/2014/main" id="{5C7F72DE-123F-6949-8E97-2F8213A17ACB}"/>
              </a:ext>
            </a:extLst>
          </p:cNvPr>
          <p:cNvPicPr>
            <a:picLocks noChangeAspect="1"/>
          </p:cNvPicPr>
          <p:nvPr/>
        </p:nvPicPr>
        <p:blipFill>
          <a:blip r:embed="rId5"/>
          <a:stretch>
            <a:fillRect/>
          </a:stretch>
        </p:blipFill>
        <p:spPr>
          <a:xfrm>
            <a:off x="5058665" y="882650"/>
            <a:ext cx="3628135" cy="744574"/>
          </a:xfrm>
          <a:prstGeom prst="rect">
            <a:avLst/>
          </a:prstGeom>
        </p:spPr>
      </p:pic>
      <p:pic>
        <p:nvPicPr>
          <p:cNvPr id="14" name="Picture 13">
            <a:extLst>
              <a:ext uri="{FF2B5EF4-FFF2-40B4-BE49-F238E27FC236}">
                <a16:creationId xmlns:a16="http://schemas.microsoft.com/office/drawing/2014/main" id="{10D50432-7FEC-7DF3-9C2D-8318866EC887}"/>
              </a:ext>
            </a:extLst>
          </p:cNvPr>
          <p:cNvPicPr>
            <a:picLocks noChangeAspect="1"/>
          </p:cNvPicPr>
          <p:nvPr/>
        </p:nvPicPr>
        <p:blipFill>
          <a:blip r:embed="rId6"/>
          <a:stretch>
            <a:fillRect/>
          </a:stretch>
        </p:blipFill>
        <p:spPr>
          <a:xfrm>
            <a:off x="5058665" y="1851670"/>
            <a:ext cx="3628135" cy="744574"/>
          </a:xfrm>
          <a:prstGeom prst="rect">
            <a:avLst/>
          </a:prstGeom>
        </p:spPr>
      </p:pic>
      <p:sp>
        <p:nvSpPr>
          <p:cNvPr id="15" name="TextBox 14">
            <a:extLst>
              <a:ext uri="{FF2B5EF4-FFF2-40B4-BE49-F238E27FC236}">
                <a16:creationId xmlns:a16="http://schemas.microsoft.com/office/drawing/2014/main" id="{C4C4F20F-4151-D53B-9B19-8167186F54A6}"/>
              </a:ext>
            </a:extLst>
          </p:cNvPr>
          <p:cNvSpPr txBox="1"/>
          <p:nvPr/>
        </p:nvSpPr>
        <p:spPr>
          <a:xfrm>
            <a:off x="5007975" y="4203857"/>
            <a:ext cx="3729513" cy="307777"/>
          </a:xfrm>
          <a:prstGeom prst="rect">
            <a:avLst/>
          </a:prstGeom>
          <a:solidFill>
            <a:schemeClr val="accent6">
              <a:lumMod val="40000"/>
              <a:lumOff val="60000"/>
            </a:schemeClr>
          </a:solidFill>
          <a:ln>
            <a:solidFill>
              <a:schemeClr val="accent6">
                <a:lumMod val="75000"/>
              </a:schemeClr>
            </a:solidFill>
          </a:ln>
        </p:spPr>
        <p:txBody>
          <a:bodyPr wrap="square" rtlCol="0">
            <a:spAutoFit/>
          </a:bodyPr>
          <a:lstStyle/>
          <a:p>
            <a:pPr algn="ctr"/>
            <a:r>
              <a:rPr lang="en-GB" sz="1400" dirty="0"/>
              <a:t>CST model and simulation by Michal Krupa</a:t>
            </a:r>
          </a:p>
        </p:txBody>
      </p:sp>
      <p:sp>
        <p:nvSpPr>
          <p:cNvPr id="19" name="Slide Number Placeholder 18">
            <a:extLst>
              <a:ext uri="{FF2B5EF4-FFF2-40B4-BE49-F238E27FC236}">
                <a16:creationId xmlns:a16="http://schemas.microsoft.com/office/drawing/2014/main" id="{7C54E462-2519-D14A-7C03-3F39E3562A24}"/>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1026" name="Picture 2">
            <a:extLst>
              <a:ext uri="{FF2B5EF4-FFF2-40B4-BE49-F238E27FC236}">
                <a16:creationId xmlns:a16="http://schemas.microsoft.com/office/drawing/2014/main" id="{D29181FE-906B-9DBD-02CB-10E8A84B018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9592" y="2138111"/>
            <a:ext cx="3396677" cy="1910632"/>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3">
            <a:extLst>
              <a:ext uri="{FF2B5EF4-FFF2-40B4-BE49-F238E27FC236}">
                <a16:creationId xmlns:a16="http://schemas.microsoft.com/office/drawing/2014/main" id="{C948DBF8-010E-E019-021E-22C5A25897FC}"/>
              </a:ext>
            </a:extLst>
          </p:cNvPr>
          <p:cNvSpPr>
            <a:spLocks noChangeArrowheads="1"/>
          </p:cNvSpPr>
          <p:nvPr/>
        </p:nvSpPr>
        <p:spPr bwMode="auto">
          <a:xfrm>
            <a:off x="896566" y="4113567"/>
            <a:ext cx="339970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5A5A5A"/>
                </a:solidFill>
                <a:effectLst/>
              </a:rPr>
              <a:t>F. E. Thompson, “First BPM for the HL-LHC in-house production at CERN”, 2025 https://cds.cern.ch/record/2932522 </a:t>
            </a:r>
          </a:p>
        </p:txBody>
      </p:sp>
    </p:spTree>
    <p:extLst>
      <p:ext uri="{BB962C8B-B14F-4D97-AF65-F5344CB8AC3E}">
        <p14:creationId xmlns:p14="http://schemas.microsoft.com/office/powerpoint/2010/main" val="2055408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C1021E-190D-B2EA-8389-421B368DD78A}"/>
            </a:ext>
          </a:extLst>
        </p:cNvPr>
        <p:cNvGrpSpPr/>
        <p:nvPr/>
      </p:nvGrpSpPr>
      <p:grpSpPr>
        <a:xfrm>
          <a:off x="0" y="0"/>
          <a:ext cx="0" cy="0"/>
          <a:chOff x="0" y="0"/>
          <a:chExt cx="0" cy="0"/>
        </a:xfrm>
      </p:grpSpPr>
      <p:sp>
        <p:nvSpPr>
          <p:cNvPr id="8" name="Titre 7">
            <a:extLst>
              <a:ext uri="{FF2B5EF4-FFF2-40B4-BE49-F238E27FC236}">
                <a16:creationId xmlns:a16="http://schemas.microsoft.com/office/drawing/2014/main" id="{14828B8E-8C7A-8694-E9AD-3A4143F75CA3}"/>
              </a:ext>
            </a:extLst>
          </p:cNvPr>
          <p:cNvSpPr>
            <a:spLocks noGrp="1"/>
          </p:cNvSpPr>
          <p:nvPr>
            <p:ph type="title"/>
          </p:nvPr>
        </p:nvSpPr>
        <p:spPr/>
        <p:txBody>
          <a:bodyPr/>
          <a:lstStyle/>
          <a:p>
            <a:r>
              <a:rPr lang="en-US" dirty="0"/>
              <a:t>Measuring two beams in the same pipe</a:t>
            </a:r>
            <a:endParaRPr lang="en-GB" dirty="0"/>
          </a:p>
        </p:txBody>
      </p:sp>
      <p:sp>
        <p:nvSpPr>
          <p:cNvPr id="4" name="Espace réservé du pied de page 3">
            <a:extLst>
              <a:ext uri="{FF2B5EF4-FFF2-40B4-BE49-F238E27FC236}">
                <a16:creationId xmlns:a16="http://schemas.microsoft.com/office/drawing/2014/main" id="{820F25CD-29F6-97C4-1B94-657749A35424}"/>
              </a:ext>
            </a:extLst>
          </p:cNvPr>
          <p:cNvSpPr>
            <a:spLocks noGrp="1"/>
          </p:cNvSpPr>
          <p:nvPr>
            <p:ph type="ftr" sz="quarter" idx="11"/>
          </p:nvPr>
        </p:nvSpPr>
        <p:spPr/>
        <p:txBody>
          <a:bodyPr/>
          <a:lstStyle/>
          <a:p>
            <a:r>
              <a:rPr lang="fr-FR" noProof="0"/>
              <a:t>15th HL-LHC Collaboration Meeting - BPM acquisition chain - I. Degl'Innocenti</a:t>
            </a:r>
            <a:endParaRPr lang="en-GB" noProof="0" dirty="0"/>
          </a:p>
        </p:txBody>
      </p:sp>
      <p:pic>
        <p:nvPicPr>
          <p:cNvPr id="7" name="Image 6" descr="CERN-logo_outline.jpg">
            <a:extLst>
              <a:ext uri="{FF2B5EF4-FFF2-40B4-BE49-F238E27FC236}">
                <a16:creationId xmlns:a16="http://schemas.microsoft.com/office/drawing/2014/main" id="{44359225-AC07-B2E3-F8AE-1F13C14F0B25}"/>
              </a:ext>
            </a:extLst>
          </p:cNvPr>
          <p:cNvPicPr>
            <a:picLocks noChangeAspect="1"/>
          </p:cNvPicPr>
          <p:nvPr/>
        </p:nvPicPr>
        <p:blipFill>
          <a:blip r:embed="rId3"/>
          <a:stretch>
            <a:fillRect/>
          </a:stretch>
        </p:blipFill>
        <p:spPr>
          <a:xfrm>
            <a:off x="1434150" y="4563939"/>
            <a:ext cx="486864" cy="478800"/>
          </a:xfrm>
          <a:prstGeom prst="rect">
            <a:avLst/>
          </a:prstGeom>
        </p:spPr>
      </p:pic>
      <p:sp>
        <p:nvSpPr>
          <p:cNvPr id="19" name="Slide Number Placeholder 18">
            <a:extLst>
              <a:ext uri="{FF2B5EF4-FFF2-40B4-BE49-F238E27FC236}">
                <a16:creationId xmlns:a16="http://schemas.microsoft.com/office/drawing/2014/main" id="{4A98F17F-9154-C20A-3B68-E2BBFE07AF8B}"/>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3" name="Content Placeholder 2">
            <a:extLst>
              <a:ext uri="{FF2B5EF4-FFF2-40B4-BE49-F238E27FC236}">
                <a16:creationId xmlns:a16="http://schemas.microsoft.com/office/drawing/2014/main" id="{8E523090-0D80-0F04-978B-E67F8DAD7C3D}"/>
              </a:ext>
            </a:extLst>
          </p:cNvPr>
          <p:cNvSpPr>
            <a:spLocks noGrp="1"/>
          </p:cNvSpPr>
          <p:nvPr>
            <p:ph idx="1"/>
          </p:nvPr>
        </p:nvSpPr>
        <p:spPr>
          <a:xfrm>
            <a:off x="612000" y="914401"/>
            <a:ext cx="5071538" cy="3680222"/>
          </a:xfrm>
        </p:spPr>
        <p:txBody>
          <a:bodyPr>
            <a:normAutofit lnSpcReduction="10000"/>
          </a:bodyPr>
          <a:lstStyle/>
          <a:p>
            <a:pPr algn="l"/>
            <a:r>
              <a:rPr lang="en-GB" sz="2000" dirty="0"/>
              <a:t>The presence of the other beam affects the measurement when:</a:t>
            </a:r>
          </a:p>
          <a:p>
            <a:pPr lvl="1" algn="l"/>
            <a:r>
              <a:rPr lang="en-GB" sz="1600" dirty="0"/>
              <a:t>Short bunch-crossing time</a:t>
            </a:r>
          </a:p>
          <a:p>
            <a:pPr lvl="1" algn="l"/>
            <a:r>
              <a:rPr lang="en-GB" sz="1600" dirty="0"/>
              <a:t>Intensity of the other beam is significantly higher</a:t>
            </a:r>
          </a:p>
          <a:p>
            <a:pPr lvl="1" algn="l"/>
            <a:r>
              <a:rPr lang="en-GB" sz="1600" dirty="0"/>
              <a:t>Include cabling dispersion and filtering</a:t>
            </a:r>
          </a:p>
          <a:p>
            <a:pPr algn="l"/>
            <a:r>
              <a:rPr lang="en-GB" sz="2000" dirty="0"/>
              <a:t>Simulation: error ~100 um</a:t>
            </a:r>
          </a:p>
          <a:p>
            <a:pPr algn="l"/>
            <a:r>
              <a:rPr lang="en-GB" sz="2000" dirty="0"/>
              <a:t>To compensate this error the processing system must be capable of separately measure and compare the two sub-signals for all the 8 electrodes at the same time for each bunch (every 25 ns)</a:t>
            </a:r>
          </a:p>
          <a:p>
            <a:pPr algn="l"/>
            <a:endParaRPr lang="en-GB" sz="2000" dirty="0"/>
          </a:p>
        </p:txBody>
      </p:sp>
      <p:sp>
        <p:nvSpPr>
          <p:cNvPr id="5" name="TextBox 4">
            <a:extLst>
              <a:ext uri="{FF2B5EF4-FFF2-40B4-BE49-F238E27FC236}">
                <a16:creationId xmlns:a16="http://schemas.microsoft.com/office/drawing/2014/main" id="{687057FB-595B-D404-8BCA-C115DC479C11}"/>
              </a:ext>
            </a:extLst>
          </p:cNvPr>
          <p:cNvSpPr txBox="1"/>
          <p:nvPr/>
        </p:nvSpPr>
        <p:spPr>
          <a:xfrm>
            <a:off x="6012160" y="4245824"/>
            <a:ext cx="2448272" cy="523220"/>
          </a:xfrm>
          <a:prstGeom prst="rect">
            <a:avLst/>
          </a:prstGeom>
          <a:solidFill>
            <a:schemeClr val="accent6">
              <a:lumMod val="40000"/>
              <a:lumOff val="60000"/>
            </a:schemeClr>
          </a:solidFill>
          <a:ln>
            <a:solidFill>
              <a:schemeClr val="accent6">
                <a:lumMod val="75000"/>
              </a:schemeClr>
            </a:solidFill>
          </a:ln>
        </p:spPr>
        <p:txBody>
          <a:bodyPr wrap="square" rtlCol="0">
            <a:spAutoFit/>
          </a:bodyPr>
          <a:lstStyle/>
          <a:p>
            <a:pPr algn="ctr"/>
            <a:r>
              <a:rPr lang="en-GB" sz="1400" dirty="0"/>
              <a:t>Simulation by Doug Bett of one electrode voltage signal</a:t>
            </a:r>
          </a:p>
        </p:txBody>
      </p:sp>
      <p:pic>
        <p:nvPicPr>
          <p:cNvPr id="6" name="Picture 5">
            <a:extLst>
              <a:ext uri="{FF2B5EF4-FFF2-40B4-BE49-F238E27FC236}">
                <a16:creationId xmlns:a16="http://schemas.microsoft.com/office/drawing/2014/main" id="{A95898DD-58EC-CAF2-B529-183CEE6CCB61}"/>
              </a:ext>
            </a:extLst>
          </p:cNvPr>
          <p:cNvPicPr>
            <a:picLocks noChangeAspect="1"/>
          </p:cNvPicPr>
          <p:nvPr/>
        </p:nvPicPr>
        <p:blipFill>
          <a:blip r:embed="rId4"/>
          <a:srcRect/>
          <a:stretch/>
        </p:blipFill>
        <p:spPr>
          <a:xfrm>
            <a:off x="5653774" y="1735286"/>
            <a:ext cx="3124827" cy="2420640"/>
          </a:xfrm>
          <a:prstGeom prst="rect">
            <a:avLst/>
          </a:prstGeom>
          <a:solidFill>
            <a:schemeClr val="bg1"/>
          </a:solidFill>
        </p:spPr>
      </p:pic>
      <p:sp>
        <p:nvSpPr>
          <p:cNvPr id="9" name="TextBox 8">
            <a:extLst>
              <a:ext uri="{FF2B5EF4-FFF2-40B4-BE49-F238E27FC236}">
                <a16:creationId xmlns:a16="http://schemas.microsoft.com/office/drawing/2014/main" id="{BEFA0344-8E97-EFBA-6C2E-F63BAA52C60D}"/>
              </a:ext>
            </a:extLst>
          </p:cNvPr>
          <p:cNvSpPr txBox="1"/>
          <p:nvPr/>
        </p:nvSpPr>
        <p:spPr>
          <a:xfrm>
            <a:off x="5778217" y="1017931"/>
            <a:ext cx="1737040" cy="251795"/>
          </a:xfrm>
          <a:prstGeom prst="rect">
            <a:avLst/>
          </a:prstGeom>
          <a:noFill/>
          <a:ln w="38100">
            <a:solidFill>
              <a:schemeClr val="accent1"/>
            </a:solidFill>
          </a:ln>
        </p:spPr>
        <p:txBody>
          <a:bodyPr wrap="square" lIns="36000" tIns="18000" rIns="36000" bIns="18000">
            <a:spAutoFit/>
          </a:bodyPr>
          <a:lstStyle/>
          <a:p>
            <a:pPr algn="ctr"/>
            <a:r>
              <a:rPr lang="en-GB" sz="1400" spc="-100" dirty="0">
                <a:solidFill>
                  <a:schemeClr val="tx2"/>
                </a:solidFill>
                <a:ea typeface="Open Sans Semibold" panose="020B0706030804020204" pitchFamily="34" charset="0"/>
                <a:cs typeface="Open Sans Semibold" panose="020B0706030804020204" pitchFamily="34" charset="0"/>
              </a:rPr>
              <a:t>Counter-rotating beam</a:t>
            </a:r>
          </a:p>
        </p:txBody>
      </p:sp>
      <p:sp>
        <p:nvSpPr>
          <p:cNvPr id="10" name="TextBox 9">
            <a:extLst>
              <a:ext uri="{FF2B5EF4-FFF2-40B4-BE49-F238E27FC236}">
                <a16:creationId xmlns:a16="http://schemas.microsoft.com/office/drawing/2014/main" id="{42517BE7-8F78-647B-8DF7-798170B82556}"/>
              </a:ext>
            </a:extLst>
          </p:cNvPr>
          <p:cNvSpPr txBox="1"/>
          <p:nvPr/>
        </p:nvSpPr>
        <p:spPr>
          <a:xfrm>
            <a:off x="7636101" y="1138544"/>
            <a:ext cx="1142500" cy="467239"/>
          </a:xfrm>
          <a:prstGeom prst="rect">
            <a:avLst/>
          </a:prstGeom>
          <a:noFill/>
          <a:ln w="38100">
            <a:solidFill>
              <a:schemeClr val="accent1"/>
            </a:solidFill>
          </a:ln>
        </p:spPr>
        <p:txBody>
          <a:bodyPr wrap="square" lIns="36000" tIns="18000" rIns="36000" bIns="18000">
            <a:spAutoFit/>
          </a:bodyPr>
          <a:lstStyle/>
          <a:p>
            <a:pPr algn="ctr"/>
            <a:r>
              <a:rPr lang="en-GB" sz="1400" spc="-100" dirty="0">
                <a:solidFill>
                  <a:schemeClr val="tx2"/>
                </a:solidFill>
                <a:ea typeface="Open Sans Semibold" panose="020B0706030804020204" pitchFamily="34" charset="0"/>
                <a:cs typeface="Open Sans Semibold" panose="020B0706030804020204" pitchFamily="34" charset="0"/>
              </a:rPr>
              <a:t>Beam we want </a:t>
            </a:r>
          </a:p>
          <a:p>
            <a:pPr algn="ctr"/>
            <a:r>
              <a:rPr lang="en-GB" sz="1400" spc="-100" dirty="0">
                <a:solidFill>
                  <a:schemeClr val="tx2"/>
                </a:solidFill>
                <a:ea typeface="Open Sans Semibold" panose="020B0706030804020204" pitchFamily="34" charset="0"/>
                <a:cs typeface="Open Sans Semibold" panose="020B0706030804020204" pitchFamily="34" charset="0"/>
              </a:rPr>
              <a:t>to measure</a:t>
            </a:r>
          </a:p>
        </p:txBody>
      </p:sp>
      <p:pic>
        <p:nvPicPr>
          <p:cNvPr id="16" name="Picture 15" descr="A picture containing chart&#10;&#10;Description automatically generated">
            <a:extLst>
              <a:ext uri="{FF2B5EF4-FFF2-40B4-BE49-F238E27FC236}">
                <a16:creationId xmlns:a16="http://schemas.microsoft.com/office/drawing/2014/main" id="{C3721842-D5DE-B6BE-C7D4-8264B57C596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52120" y="1733270"/>
            <a:ext cx="3118539" cy="2414353"/>
          </a:xfrm>
          <a:prstGeom prst="rect">
            <a:avLst/>
          </a:prstGeom>
          <a:solidFill>
            <a:schemeClr val="bg1"/>
          </a:solidFill>
        </p:spPr>
      </p:pic>
      <p:cxnSp>
        <p:nvCxnSpPr>
          <p:cNvPr id="17" name="Straight Arrow Connector 16">
            <a:extLst>
              <a:ext uri="{FF2B5EF4-FFF2-40B4-BE49-F238E27FC236}">
                <a16:creationId xmlns:a16="http://schemas.microsoft.com/office/drawing/2014/main" id="{7DE15E7B-D5C0-BD39-E929-2BD696314B91}"/>
              </a:ext>
            </a:extLst>
          </p:cNvPr>
          <p:cNvCxnSpPr>
            <a:cxnSpLocks/>
          </p:cNvCxnSpPr>
          <p:nvPr/>
        </p:nvCxnSpPr>
        <p:spPr>
          <a:xfrm flipH="1" flipV="1">
            <a:off x="6012160" y="1286337"/>
            <a:ext cx="216024" cy="1141397"/>
          </a:xfrm>
          <a:prstGeom prst="straightConnector1">
            <a:avLst/>
          </a:prstGeom>
          <a:ln w="38100">
            <a:solidFill>
              <a:schemeClr val="accent1"/>
            </a:solidFill>
            <a:headEnd type="triangl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DBD55EE6-3938-24FB-C1A3-9F1E895ED830}"/>
              </a:ext>
            </a:extLst>
          </p:cNvPr>
          <p:cNvCxnSpPr>
            <a:cxnSpLocks/>
            <a:endCxn id="10" idx="1"/>
          </p:cNvCxnSpPr>
          <p:nvPr/>
        </p:nvCxnSpPr>
        <p:spPr>
          <a:xfrm flipV="1">
            <a:off x="6646737" y="1372164"/>
            <a:ext cx="989364" cy="609989"/>
          </a:xfrm>
          <a:prstGeom prst="straightConnector1">
            <a:avLst/>
          </a:prstGeom>
          <a:ln w="38100">
            <a:solidFill>
              <a:schemeClr val="accent1"/>
            </a:solidFill>
            <a:headEnd type="triangle" w="lg" len="lg"/>
            <a:tailEnd type="none"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153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B2AD2-A664-FA12-45DA-77208053AFED}"/>
            </a:ext>
          </a:extLst>
        </p:cNvPr>
        <p:cNvGrpSpPr/>
        <p:nvPr/>
      </p:nvGrpSpPr>
      <p:grpSpPr>
        <a:xfrm>
          <a:off x="0" y="0"/>
          <a:ext cx="0" cy="0"/>
          <a:chOff x="0" y="0"/>
          <a:chExt cx="0" cy="0"/>
        </a:xfrm>
      </p:grpSpPr>
      <p:sp>
        <p:nvSpPr>
          <p:cNvPr id="8" name="Titre 7">
            <a:extLst>
              <a:ext uri="{FF2B5EF4-FFF2-40B4-BE49-F238E27FC236}">
                <a16:creationId xmlns:a16="http://schemas.microsoft.com/office/drawing/2014/main" id="{B4937D8F-B1A7-3570-976E-E1F14BA48998}"/>
              </a:ext>
            </a:extLst>
          </p:cNvPr>
          <p:cNvSpPr>
            <a:spLocks noGrp="1"/>
          </p:cNvSpPr>
          <p:nvPr>
            <p:ph type="title"/>
          </p:nvPr>
        </p:nvSpPr>
        <p:spPr/>
        <p:txBody>
          <a:bodyPr/>
          <a:lstStyle/>
          <a:p>
            <a:r>
              <a:rPr lang="en-US" dirty="0"/>
              <a:t>Key concepts for the acquisition chain</a:t>
            </a:r>
            <a:endParaRPr lang="en-GB" dirty="0"/>
          </a:p>
        </p:txBody>
      </p:sp>
      <p:sp>
        <p:nvSpPr>
          <p:cNvPr id="9" name="Espace réservé du contenu 8">
            <a:extLst>
              <a:ext uri="{FF2B5EF4-FFF2-40B4-BE49-F238E27FC236}">
                <a16:creationId xmlns:a16="http://schemas.microsoft.com/office/drawing/2014/main" id="{8E422EBC-022A-4455-EF83-399B77EF9930}"/>
              </a:ext>
            </a:extLst>
          </p:cNvPr>
          <p:cNvSpPr>
            <a:spLocks noGrp="1"/>
          </p:cNvSpPr>
          <p:nvPr>
            <p:ph idx="1"/>
          </p:nvPr>
        </p:nvSpPr>
        <p:spPr>
          <a:xfrm>
            <a:off x="612000" y="1051768"/>
            <a:ext cx="8074800" cy="3680222"/>
          </a:xfrm>
        </p:spPr>
        <p:txBody>
          <a:bodyPr>
            <a:normAutofit fontScale="92500" lnSpcReduction="10000"/>
          </a:bodyPr>
          <a:lstStyle/>
          <a:p>
            <a:pPr algn="l"/>
            <a:r>
              <a:rPr lang="en-US" dirty="0"/>
              <a:t>Very long cables (100-350m) and electronics out of radiation </a:t>
            </a:r>
          </a:p>
          <a:p>
            <a:pPr algn="l"/>
            <a:r>
              <a:rPr lang="en-US" dirty="0"/>
              <a:t>Nearly-direct digitization and advanced DSP: </a:t>
            </a:r>
          </a:p>
          <a:p>
            <a:pPr lvl="1" algn="l"/>
            <a:r>
              <a:rPr lang="en-US" dirty="0"/>
              <a:t>Filtering and gain adjustment in analog front-end</a:t>
            </a:r>
          </a:p>
          <a:p>
            <a:pPr lvl="1" algn="l"/>
            <a:r>
              <a:rPr lang="en-US" dirty="0"/>
              <a:t>8 multi-</a:t>
            </a:r>
            <a:r>
              <a:rPr lang="en-US" dirty="0" err="1"/>
              <a:t>gigasamples</a:t>
            </a:r>
            <a:r>
              <a:rPr lang="en-US" dirty="0"/>
              <a:t> ADCs for 8 BPM ports</a:t>
            </a:r>
          </a:p>
          <a:p>
            <a:pPr lvl="1" algn="l"/>
            <a:r>
              <a:rPr lang="en-US" dirty="0"/>
              <a:t>8 channels real-time processing with mixing of 8 input signals for two-beam cross-talk correction</a:t>
            </a:r>
          </a:p>
          <a:p>
            <a:pPr algn="l"/>
            <a:r>
              <a:rPr lang="en-US" dirty="0"/>
              <a:t>Long-term stability: calibration embedded in the system to measure and correct drifts</a:t>
            </a:r>
          </a:p>
        </p:txBody>
      </p:sp>
      <p:sp>
        <p:nvSpPr>
          <p:cNvPr id="4" name="Espace réservé du pied de page 3">
            <a:extLst>
              <a:ext uri="{FF2B5EF4-FFF2-40B4-BE49-F238E27FC236}">
                <a16:creationId xmlns:a16="http://schemas.microsoft.com/office/drawing/2014/main" id="{BA98EC33-EB19-F709-65F8-4476A9994C1D}"/>
              </a:ext>
            </a:extLst>
          </p:cNvPr>
          <p:cNvSpPr>
            <a:spLocks noGrp="1"/>
          </p:cNvSpPr>
          <p:nvPr>
            <p:ph type="ftr" sz="quarter" idx="11"/>
          </p:nvPr>
        </p:nvSpPr>
        <p:spPr/>
        <p:txBody>
          <a:bodyPr/>
          <a:lstStyle/>
          <a:p>
            <a:r>
              <a:rPr lang="fr-FR" noProof="0"/>
              <a:t>15th HL-LHC Collaboration Meeting - BPM acquisition chain - I. Degl'Innocenti</a:t>
            </a:r>
            <a:endParaRPr lang="en-GB" noProof="0" dirty="0"/>
          </a:p>
        </p:txBody>
      </p:sp>
      <p:sp>
        <p:nvSpPr>
          <p:cNvPr id="5" name="Espace réservé du numéro de diapositive 4">
            <a:extLst>
              <a:ext uri="{FF2B5EF4-FFF2-40B4-BE49-F238E27FC236}">
                <a16:creationId xmlns:a16="http://schemas.microsoft.com/office/drawing/2014/main" id="{96DE7FD4-EE4B-E6F9-31A2-A3ECDAEDD3C9}"/>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7" name="Image 6" descr="CERN-logo_outline.jpg">
            <a:extLst>
              <a:ext uri="{FF2B5EF4-FFF2-40B4-BE49-F238E27FC236}">
                <a16:creationId xmlns:a16="http://schemas.microsoft.com/office/drawing/2014/main" id="{6BC238A1-4BE3-F058-4F0E-36264E6E136F}"/>
              </a:ext>
            </a:extLst>
          </p:cNvPr>
          <p:cNvPicPr>
            <a:picLocks noChangeAspect="1"/>
          </p:cNvPicPr>
          <p:nvPr/>
        </p:nvPicPr>
        <p:blipFill>
          <a:blip r:embed="rId3"/>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4215818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603E3-E675-8917-B0DC-BD530A20979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44FBA9C-E03C-25A0-7F8D-D5D3807A9D10}"/>
              </a:ext>
            </a:extLst>
          </p:cNvPr>
          <p:cNvSpPr>
            <a:spLocks noGrp="1"/>
          </p:cNvSpPr>
          <p:nvPr>
            <p:ph type="title"/>
          </p:nvPr>
        </p:nvSpPr>
        <p:spPr/>
        <p:txBody>
          <a:bodyPr/>
          <a:lstStyle/>
          <a:p>
            <a:r>
              <a:rPr lang="en-US" i="0" dirty="0"/>
              <a:t>Overview</a:t>
            </a:r>
            <a:endParaRPr lang="en-GB" i="0" dirty="0"/>
          </a:p>
        </p:txBody>
      </p:sp>
      <p:sp>
        <p:nvSpPr>
          <p:cNvPr id="3" name="Espace réservé du pied de page 2">
            <a:extLst>
              <a:ext uri="{FF2B5EF4-FFF2-40B4-BE49-F238E27FC236}">
                <a16:creationId xmlns:a16="http://schemas.microsoft.com/office/drawing/2014/main" id="{AF3E4A0A-EABB-F7C2-CB68-D8286F846F8A}"/>
              </a:ext>
            </a:extLst>
          </p:cNvPr>
          <p:cNvSpPr>
            <a:spLocks noGrp="1"/>
          </p:cNvSpPr>
          <p:nvPr>
            <p:ph type="ftr" sz="quarter" idx="11"/>
          </p:nvPr>
        </p:nvSpPr>
        <p:spPr/>
        <p:txBody>
          <a:bodyPr/>
          <a:lstStyle/>
          <a:p>
            <a:r>
              <a:rPr lang="fr-FR" noProof="0"/>
              <a:t>15th HL-LHC Collaboration Meeting - BPM acquisition chain - I. Degl'Innocenti</a:t>
            </a:r>
            <a:endParaRPr lang="en-GB" noProof="0"/>
          </a:p>
        </p:txBody>
      </p:sp>
      <p:sp>
        <p:nvSpPr>
          <p:cNvPr id="5" name="Espace réservé du numéro de diapositive 4">
            <a:extLst>
              <a:ext uri="{FF2B5EF4-FFF2-40B4-BE49-F238E27FC236}">
                <a16:creationId xmlns:a16="http://schemas.microsoft.com/office/drawing/2014/main" id="{6D2FCD79-3495-3CD1-7343-207C5B4DE350}"/>
              </a:ext>
            </a:extLst>
          </p:cNvPr>
          <p:cNvSpPr>
            <a:spLocks noGrp="1"/>
          </p:cNvSpPr>
          <p:nvPr>
            <p:ph type="sldNum" sz="quarter" idx="12"/>
          </p:nvPr>
        </p:nvSpPr>
        <p:spPr/>
        <p:txBody>
          <a:bodyPr/>
          <a:lstStyle/>
          <a:p>
            <a:fld id="{BFDCA1C4-9514-7B4F-976F-D92F7E296653}" type="slidenum">
              <a:rPr lang="fr-FR" smtClean="0"/>
              <a:pPr/>
              <a:t>9</a:t>
            </a:fld>
            <a:endParaRPr lang="fr-FR" dirty="0"/>
          </a:p>
        </p:txBody>
      </p:sp>
      <p:pic>
        <p:nvPicPr>
          <p:cNvPr id="6" name="Image 5" descr="CERN-logo_outline.jpg">
            <a:extLst>
              <a:ext uri="{FF2B5EF4-FFF2-40B4-BE49-F238E27FC236}">
                <a16:creationId xmlns:a16="http://schemas.microsoft.com/office/drawing/2014/main" id="{1572F9B9-CC45-75F1-C5EF-6DFDA24A9DE8}"/>
              </a:ext>
            </a:extLst>
          </p:cNvPr>
          <p:cNvPicPr>
            <a:picLocks noChangeAspect="1"/>
          </p:cNvPicPr>
          <p:nvPr/>
        </p:nvPicPr>
        <p:blipFill>
          <a:blip r:embed="rId2"/>
          <a:stretch>
            <a:fillRect/>
          </a:stretch>
        </p:blipFill>
        <p:spPr>
          <a:xfrm>
            <a:off x="377190" y="4406900"/>
            <a:ext cx="613410" cy="603250"/>
          </a:xfrm>
          <a:prstGeom prst="rect">
            <a:avLst/>
          </a:prstGeom>
        </p:spPr>
      </p:pic>
    </p:spTree>
    <p:extLst>
      <p:ext uri="{BB962C8B-B14F-4D97-AF65-F5344CB8AC3E}">
        <p14:creationId xmlns:p14="http://schemas.microsoft.com/office/powerpoint/2010/main" val="1295831168"/>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7583</TotalTime>
  <Words>3187</Words>
  <Application>Microsoft Office PowerPoint</Application>
  <PresentationFormat>On-screen Show (16:9)</PresentationFormat>
  <Paragraphs>355</Paragraphs>
  <Slides>24</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Cambria Math</vt:lpstr>
      <vt:lpstr>Open Sans Semibold</vt:lpstr>
      <vt:lpstr>Wingdings</vt:lpstr>
      <vt:lpstr>Thème Office</vt:lpstr>
      <vt:lpstr>BPM acquisition chain: overview and status</vt:lpstr>
      <vt:lpstr>Outline</vt:lpstr>
      <vt:lpstr>Introduction</vt:lpstr>
      <vt:lpstr>HL-LHC Beam Position Monitors Upgrade</vt:lpstr>
      <vt:lpstr>Motivation for a new acquisition chain</vt:lpstr>
      <vt:lpstr>Measuring two beams in the same pipe</vt:lpstr>
      <vt:lpstr>Measuring two beams in the same pipe</vt:lpstr>
      <vt:lpstr>Key concepts for the acquisition chain</vt:lpstr>
      <vt:lpstr>Overview</vt:lpstr>
      <vt:lpstr>Architecture of the acquisition chain</vt:lpstr>
      <vt:lpstr>Signal processing</vt:lpstr>
      <vt:lpstr>Signal processing</vt:lpstr>
      <vt:lpstr>Calibration</vt:lpstr>
      <vt:lpstr>Status</vt:lpstr>
      <vt:lpstr>Status of the hardware production</vt:lpstr>
      <vt:lpstr>Status of development and test</vt:lpstr>
      <vt:lpstr>Expected performances</vt:lpstr>
      <vt:lpstr>Summary and outlook</vt:lpstr>
      <vt:lpstr>Summary and outlook</vt:lpstr>
      <vt:lpstr>Acknowledgements</vt:lpstr>
      <vt:lpstr>DAQ system: Xilinx Zynq US+ RFSoC</vt:lpstr>
      <vt:lpstr>DAQ system: Gateware and Firmware</vt:lpstr>
      <vt:lpstr>Software: FESA class</vt:lpstr>
      <vt:lpstr>Controls: ATS SoC Framework</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Irene Degl'Innocenti</cp:lastModifiedBy>
  <cp:revision>184</cp:revision>
  <dcterms:created xsi:type="dcterms:W3CDTF">2016-02-12T09:02:01Z</dcterms:created>
  <dcterms:modified xsi:type="dcterms:W3CDTF">2025-09-30T20:22:52Z</dcterms:modified>
</cp:coreProperties>
</file>