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63" r:id="rId5"/>
    <p:sldId id="311" r:id="rId6"/>
    <p:sldId id="312" r:id="rId7"/>
    <p:sldId id="313" r:id="rId8"/>
    <p:sldId id="315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6" r:id="rId17"/>
    <p:sldId id="325" r:id="rId18"/>
    <p:sldId id="324" r:id="rId19"/>
    <p:sldId id="314" r:id="rId2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6E8E"/>
    <a:srgbClr val="5F5F5F"/>
    <a:srgbClr val="9BEA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5" autoAdjust="0"/>
    <p:restoredTop sz="94656" autoAdjust="0"/>
  </p:normalViewPr>
  <p:slideViewPr>
    <p:cSldViewPr snapToObjects="1" showGuides="1">
      <p:cViewPr varScale="1">
        <p:scale>
          <a:sx n="104" d="100"/>
          <a:sy n="104" d="100"/>
        </p:scale>
        <p:origin x="114" y="18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92" d="100"/>
          <a:sy n="92" d="100"/>
        </p:scale>
        <p:origin x="63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7406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it-IT" noProof="0"/>
              <a:t>F. Cerutti &amp; R. Garcia Alia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it-IT" noProof="0"/>
              <a:t>F. Cerutti &amp; R. Garcia Alia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it-IT" noProof="0"/>
              <a:t>F. Cerutti &amp; R. Garcia Alia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it-IT" noProof="0"/>
              <a:t>F. Cerutti &amp; R. Garcia Alia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it-IT" noProof="0"/>
              <a:t>F. Cerutti &amp; R. Garcia Alia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it-IT" noProof="0"/>
              <a:t>F. Cerutti &amp; R. Garcia Alia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it-IT" noProof="0"/>
              <a:t>F. Cerutti &amp; R. Garcia Alia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it-IT"/>
              <a:t>F. Cerutti &amp; R. Garcia Alia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dms.cern.ch/document/3160539/1.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3467549" y="4640241"/>
            <a:ext cx="2120280" cy="261938"/>
          </a:xfrm>
        </p:spPr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CERN, </a:t>
            </a:r>
            <a:r>
              <a:rPr lang="en-GB" b="0" i="0" dirty="0" smtClean="0">
                <a:solidFill>
                  <a:schemeClr val="bg2"/>
                </a:solidFill>
              </a:rPr>
              <a:t>October </a:t>
            </a:r>
            <a:r>
              <a:rPr lang="en-GB" b="0" i="0" dirty="0" smtClean="0">
                <a:solidFill>
                  <a:schemeClr val="bg2"/>
                </a:solidFill>
              </a:rPr>
              <a:t>1</a:t>
            </a:r>
            <a:r>
              <a:rPr lang="en-GB" b="0" i="0" baseline="30000" dirty="0" smtClean="0">
                <a:solidFill>
                  <a:schemeClr val="bg2"/>
                </a:solidFill>
              </a:rPr>
              <a:t>st</a:t>
            </a:r>
            <a:r>
              <a:rPr lang="en-GB" b="0" i="0" dirty="0" smtClean="0">
                <a:solidFill>
                  <a:schemeClr val="bg2"/>
                </a:solidFill>
              </a:rPr>
              <a:t>, </a:t>
            </a:r>
            <a:r>
              <a:rPr lang="en-GB" b="0" i="0" dirty="0">
                <a:solidFill>
                  <a:schemeClr val="bg2"/>
                </a:solidFill>
              </a:rPr>
              <a:t>2025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6" name="Sous-titre 2"/>
          <p:cNvSpPr txBox="1">
            <a:spLocks/>
          </p:cNvSpPr>
          <p:nvPr/>
        </p:nvSpPr>
        <p:spPr>
          <a:xfrm>
            <a:off x="725600" y="2514924"/>
            <a:ext cx="7772000" cy="14192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Daniel </a:t>
            </a:r>
            <a:r>
              <a:rPr lang="en-US" dirty="0" err="1" smtClean="0"/>
              <a:t>Prelipcean</a:t>
            </a:r>
            <a:r>
              <a:rPr lang="en-US" dirty="0" smtClean="0"/>
              <a:t>, Kate Taylor, Francesco Cerutti, Philippe </a:t>
            </a:r>
            <a:r>
              <a:rPr lang="en-US" dirty="0" err="1" smtClean="0"/>
              <a:t>Schoofs</a:t>
            </a:r>
            <a:endParaRPr lang="en-US" dirty="0" smtClean="0"/>
          </a:p>
          <a:p>
            <a:pPr algn="ctr"/>
            <a:endParaRPr lang="en-US" u="sng" dirty="0" smtClean="0">
              <a:cs typeface="Arial"/>
            </a:endParaRPr>
          </a:p>
          <a:p>
            <a:pPr algn="ctr"/>
            <a:endParaRPr lang="en-US" u="sng" dirty="0" smtClean="0">
              <a:cs typeface="Arial"/>
            </a:endParaRPr>
          </a:p>
          <a:p>
            <a:r>
              <a:rPr lang="en-US" dirty="0" smtClean="0"/>
              <a:t>								</a:t>
            </a:r>
            <a:r>
              <a:rPr lang="en-US" b="1" dirty="0" smtClean="0">
                <a:solidFill>
                  <a:schemeClr val="bg2"/>
                </a:solidFill>
              </a:rPr>
              <a:t>WP10</a:t>
            </a:r>
          </a:p>
          <a:p>
            <a:r>
              <a:rPr lang="en-US" dirty="0" smtClean="0"/>
              <a:t>								Energy deposition &amp; R2E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648" y="3651870"/>
            <a:ext cx="2592288" cy="61411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9552" y="1758235"/>
            <a:ext cx="8212716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800" b="1" dirty="0">
                <a:solidFill>
                  <a:srgbClr val="7F7F7F"/>
                </a:solidFill>
                <a:ea typeface="+mn-lt"/>
                <a:cs typeface="+mn-lt"/>
              </a:rPr>
              <a:t>Reducing the dose to the VAX equipment </a:t>
            </a:r>
            <a:endParaRPr lang="en-US" sz="1600" b="1" dirty="0">
              <a:solidFill>
                <a:srgbClr val="7F7F7F"/>
              </a:solidFill>
            </a:endParaRPr>
          </a:p>
        </p:txBody>
      </p:sp>
      <p:sp>
        <p:nvSpPr>
          <p:cNvPr id="13" name="Espace réservé du texte 19"/>
          <p:cNvSpPr txBox="1">
            <a:spLocks/>
          </p:cNvSpPr>
          <p:nvPr/>
        </p:nvSpPr>
        <p:spPr>
          <a:xfrm>
            <a:off x="5979433" y="395787"/>
            <a:ext cx="2952328" cy="261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dirty="0" smtClean="0">
                <a:solidFill>
                  <a:schemeClr val="bg2"/>
                </a:solidFill>
              </a:rPr>
              <a:t>15th HL-LHC Collaboration </a:t>
            </a:r>
            <a:r>
              <a:rPr lang="en-GB" b="0" i="0" dirty="0">
                <a:solidFill>
                  <a:schemeClr val="bg2"/>
                </a:solidFill>
              </a:rPr>
              <a:t>M</a:t>
            </a:r>
            <a:r>
              <a:rPr lang="en-GB" b="0" i="0" dirty="0" smtClean="0">
                <a:solidFill>
                  <a:schemeClr val="bg2"/>
                </a:solidFill>
              </a:rPr>
              <a:t>eeting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8" t="16666" r="13332" b="14998"/>
          <a:stretch/>
        </p:blipFill>
        <p:spPr>
          <a:xfrm>
            <a:off x="4895957" y="2853851"/>
            <a:ext cx="681540" cy="6498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925968"/>
            <a:ext cx="499899" cy="4998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74AB185-7B89-4302-8847-05FC155F0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35000"/>
            <a:ext cx="8380959" cy="540000"/>
          </a:xfrm>
          <a:solidFill>
            <a:schemeClr val="bg1"/>
          </a:solidFill>
        </p:spPr>
        <p:txBody>
          <a:bodyPr/>
          <a:lstStyle/>
          <a:p>
            <a:r>
              <a:rPr lang="en-US" dirty="0" err="1" smtClean="0"/>
              <a:t>S</a:t>
            </a:r>
            <a:r>
              <a:rPr lang="en-US" dirty="0" err="1" smtClean="0"/>
              <a:t>taubli</a:t>
            </a:r>
            <a:r>
              <a:rPr lang="en-US" dirty="0" smtClean="0"/>
              <a:t> connectors</a:t>
            </a:r>
            <a:endParaRPr lang="en-GB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138BD9-122D-442C-BD9B-A67AC1561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Espace réservé du texte 19"/>
          <p:cNvSpPr txBox="1">
            <a:spLocks/>
          </p:cNvSpPr>
          <p:nvPr/>
        </p:nvSpPr>
        <p:spPr>
          <a:xfrm>
            <a:off x="5508104" y="4771294"/>
            <a:ext cx="2952328" cy="261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dirty="0" smtClean="0">
                <a:solidFill>
                  <a:schemeClr val="bg2"/>
                </a:solidFill>
              </a:rPr>
              <a:t>15th HL-LHC Collaboration </a:t>
            </a:r>
            <a:r>
              <a:rPr lang="en-GB" b="0" i="0" dirty="0">
                <a:solidFill>
                  <a:schemeClr val="bg2"/>
                </a:solidFill>
              </a:rPr>
              <a:t>M</a:t>
            </a:r>
            <a:r>
              <a:rPr lang="en-GB" b="0" i="0" dirty="0" smtClean="0">
                <a:solidFill>
                  <a:schemeClr val="bg2"/>
                </a:solidFill>
              </a:rPr>
              <a:t>eeting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Google Shape;241;g367a23e78d8_0_533" title="dose_XZ_4000fb_staubli.png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l="7175" t="7525" r="12477" b="4276"/>
          <a:stretch/>
        </p:blipFill>
        <p:spPr>
          <a:xfrm>
            <a:off x="2699792" y="771550"/>
            <a:ext cx="3476577" cy="381642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44;g367a23e78d8_0_533"/>
          <p:cNvSpPr/>
          <p:nvPr/>
        </p:nvSpPr>
        <p:spPr>
          <a:xfrm>
            <a:off x="2726104" y="921481"/>
            <a:ext cx="276000" cy="288000"/>
          </a:xfrm>
          <a:prstGeom prst="rect">
            <a:avLst/>
          </a:prstGeom>
          <a:noFill/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248;g367a23e78d8_0_533"/>
          <p:cNvSpPr/>
          <p:nvPr/>
        </p:nvSpPr>
        <p:spPr>
          <a:xfrm>
            <a:off x="5709240" y="720982"/>
            <a:ext cx="276000" cy="288000"/>
          </a:xfrm>
          <a:prstGeom prst="rect">
            <a:avLst/>
          </a:prstGeom>
          <a:noFill/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249;g367a23e78d8_0_533"/>
          <p:cNvSpPr/>
          <p:nvPr/>
        </p:nvSpPr>
        <p:spPr>
          <a:xfrm>
            <a:off x="2690312" y="3962933"/>
            <a:ext cx="276000" cy="288000"/>
          </a:xfrm>
          <a:prstGeom prst="rect">
            <a:avLst/>
          </a:prstGeom>
          <a:noFill/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250;g367a23e78d8_0_533"/>
          <p:cNvSpPr/>
          <p:nvPr/>
        </p:nvSpPr>
        <p:spPr>
          <a:xfrm>
            <a:off x="5658136" y="4250933"/>
            <a:ext cx="276000" cy="288000"/>
          </a:xfrm>
          <a:prstGeom prst="rect">
            <a:avLst/>
          </a:prstGeom>
          <a:noFill/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71;g367a23e78d8_0_0"/>
          <p:cNvSpPr/>
          <p:nvPr/>
        </p:nvSpPr>
        <p:spPr>
          <a:xfrm>
            <a:off x="6042817" y="4236659"/>
            <a:ext cx="1023000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lang="en-US" kern="0" noProof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72;g367a23e78d8_0_0"/>
          <p:cNvSpPr/>
          <p:nvPr/>
        </p:nvSpPr>
        <p:spPr>
          <a:xfrm>
            <a:off x="6162949" y="775081"/>
            <a:ext cx="1032356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lang="en-US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73;g367a23e78d8_0_0"/>
          <p:cNvSpPr/>
          <p:nvPr/>
        </p:nvSpPr>
        <p:spPr>
          <a:xfrm>
            <a:off x="1472897" y="923916"/>
            <a:ext cx="1075498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10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82;g367a23e78d8_0_0"/>
          <p:cNvSpPr/>
          <p:nvPr/>
        </p:nvSpPr>
        <p:spPr>
          <a:xfrm>
            <a:off x="7451991" y="2016483"/>
            <a:ext cx="1023000" cy="292800"/>
          </a:xfrm>
          <a:prstGeom prst="rect">
            <a:avLst/>
          </a:prstGeom>
          <a:solidFill>
            <a:schemeClr val="tx2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lang="en-US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80312" y="2308615"/>
            <a:ext cx="1446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for 1700 fb</a:t>
            </a:r>
            <a:r>
              <a:rPr lang="en-US" b="1" baseline="30000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-1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</a:t>
            </a:r>
            <a:endParaRPr lang="en-US" b="1" baseline="30000" dirty="0" smtClean="0">
              <a:solidFill>
                <a:schemeClr val="tx2"/>
              </a:solidFill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endParaRPr>
          </a:p>
        </p:txBody>
      </p:sp>
      <p:sp>
        <p:nvSpPr>
          <p:cNvPr id="19" name="Google Shape;172;g367a23e78d8_0_0"/>
          <p:cNvSpPr/>
          <p:nvPr/>
        </p:nvSpPr>
        <p:spPr>
          <a:xfrm>
            <a:off x="1516039" y="3867894"/>
            <a:ext cx="1032356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10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023776" y="1131590"/>
            <a:ext cx="336280" cy="7789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012940" y="4014295"/>
            <a:ext cx="357952" cy="1000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033384" y="3996007"/>
            <a:ext cx="582080" cy="2366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077968" y="1008982"/>
            <a:ext cx="580168" cy="1919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3785704" y="776622"/>
            <a:ext cx="576064" cy="2506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54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74AB185-7B89-4302-8847-05FC155F0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35000"/>
            <a:ext cx="8380959" cy="540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VAX in CMS (v4)</a:t>
            </a:r>
            <a:endParaRPr lang="en-GB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138BD9-122D-442C-BD9B-A67AC1561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Espace réservé du texte 19"/>
          <p:cNvSpPr txBox="1">
            <a:spLocks/>
          </p:cNvSpPr>
          <p:nvPr/>
        </p:nvSpPr>
        <p:spPr>
          <a:xfrm>
            <a:off x="5508104" y="4771294"/>
            <a:ext cx="2952328" cy="261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dirty="0" smtClean="0">
                <a:solidFill>
                  <a:schemeClr val="bg2"/>
                </a:solidFill>
              </a:rPr>
              <a:t>15th HL-LHC Collaboration </a:t>
            </a:r>
            <a:r>
              <a:rPr lang="en-GB" b="0" i="0" dirty="0">
                <a:solidFill>
                  <a:schemeClr val="bg2"/>
                </a:solidFill>
              </a:rPr>
              <a:t>M</a:t>
            </a:r>
            <a:r>
              <a:rPr lang="en-GB" b="0" i="0" dirty="0" smtClean="0">
                <a:solidFill>
                  <a:schemeClr val="bg2"/>
                </a:solidFill>
              </a:rPr>
              <a:t>eeting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Google Shape;282;g38289a4a508_0_3" title="VAX_v4_3D_02.png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t="20869" b="17602"/>
          <a:stretch/>
        </p:blipFill>
        <p:spPr>
          <a:xfrm>
            <a:off x="451502" y="1608622"/>
            <a:ext cx="8296962" cy="267787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49;g373618593df_1_0"/>
          <p:cNvSpPr txBox="1">
            <a:spLocks/>
          </p:cNvSpPr>
          <p:nvPr/>
        </p:nvSpPr>
        <p:spPr>
          <a:xfrm>
            <a:off x="2292586" y="833186"/>
            <a:ext cx="1415318" cy="5102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Arial"/>
              </a:rPr>
              <a:t>raised by 41.5 mm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Arial"/>
              </a:rPr>
              <a:t>“4-shape” shielding, as thick as possible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sym typeface="Arial"/>
            </a:endParaRPr>
          </a:p>
        </p:txBody>
      </p:sp>
      <p:sp>
        <p:nvSpPr>
          <p:cNvPr id="13" name="Google Shape;149;g373618593df_1_0"/>
          <p:cNvSpPr txBox="1">
            <a:spLocks/>
          </p:cNvSpPr>
          <p:nvPr/>
        </p:nvSpPr>
        <p:spPr>
          <a:xfrm>
            <a:off x="1619672" y="3075806"/>
            <a:ext cx="1178800" cy="318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sym typeface="Arial"/>
              </a:rPr>
              <a:t>CMS shielding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sym typeface="Arial"/>
            </a:endParaRPr>
          </a:p>
        </p:txBody>
      </p:sp>
      <p:sp>
        <p:nvSpPr>
          <p:cNvPr id="14" name="Google Shape;149;g373618593df_1_0"/>
          <p:cNvSpPr txBox="1">
            <a:spLocks/>
          </p:cNvSpPr>
          <p:nvPr/>
        </p:nvSpPr>
        <p:spPr>
          <a:xfrm>
            <a:off x="5220072" y="1159802"/>
            <a:ext cx="1296144" cy="3263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Arial"/>
              </a:rPr>
              <a:t>U-shape shielding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sym typeface="Arial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707904" y="1491630"/>
            <a:ext cx="360040" cy="9361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796136" y="1476007"/>
            <a:ext cx="216024" cy="104700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Google Shape;149;g373618593df_1_0"/>
          <p:cNvSpPr txBox="1">
            <a:spLocks/>
          </p:cNvSpPr>
          <p:nvPr/>
        </p:nvSpPr>
        <p:spPr>
          <a:xfrm>
            <a:off x="7164288" y="842952"/>
            <a:ext cx="1415318" cy="5102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sym typeface="Arial"/>
              </a:rPr>
              <a:t>raised by 124 mm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lang="en-US" sz="1200" kern="0" dirty="0" smtClean="0">
                <a:solidFill>
                  <a:srgbClr val="0066FF"/>
                </a:solidFill>
              </a:rPr>
              <a:t>U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sym typeface="Arial"/>
              </a:rPr>
              <a:t>-shape shielding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sym typeface="Arial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7668344" y="1380728"/>
            <a:ext cx="127232" cy="816900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873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74AB185-7B89-4302-8847-05FC155F0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35000"/>
            <a:ext cx="8380959" cy="540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Dose map</a:t>
            </a:r>
            <a:endParaRPr lang="en-GB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138BD9-122D-442C-BD9B-A67AC1561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Espace réservé du texte 19"/>
          <p:cNvSpPr txBox="1">
            <a:spLocks/>
          </p:cNvSpPr>
          <p:nvPr/>
        </p:nvSpPr>
        <p:spPr>
          <a:xfrm>
            <a:off x="5508104" y="4771294"/>
            <a:ext cx="2952328" cy="261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dirty="0" smtClean="0">
                <a:solidFill>
                  <a:schemeClr val="bg2"/>
                </a:solidFill>
              </a:rPr>
              <a:t>15th HL-LHC Collaboration </a:t>
            </a:r>
            <a:r>
              <a:rPr lang="en-GB" b="0" i="0" dirty="0">
                <a:solidFill>
                  <a:schemeClr val="bg2"/>
                </a:solidFill>
              </a:rPr>
              <a:t>M</a:t>
            </a:r>
            <a:r>
              <a:rPr lang="en-GB" b="0" i="0" dirty="0" smtClean="0">
                <a:solidFill>
                  <a:schemeClr val="bg2"/>
                </a:solidFill>
              </a:rPr>
              <a:t>eeting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Google Shape;296;g38289a4a508_0_17" title="dose_YZ_4000fb.png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l="504" t="7269" r="495" b="4587"/>
          <a:stretch/>
        </p:blipFill>
        <p:spPr>
          <a:xfrm>
            <a:off x="718892" y="746466"/>
            <a:ext cx="4114800" cy="3663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97;g38289a4a508_0_17" title="dose_YZ_1700fb.png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t="8204" r="4196" b="3292"/>
          <a:stretch/>
        </p:blipFill>
        <p:spPr>
          <a:xfrm>
            <a:off x="4732582" y="762754"/>
            <a:ext cx="3954218" cy="365275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2170000" y="762754"/>
            <a:ext cx="576064" cy="2506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186568" y="746466"/>
            <a:ext cx="576064" cy="250648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59634" y="953983"/>
            <a:ext cx="231122" cy="2506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281712" y="925995"/>
            <a:ext cx="231122" cy="250648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3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74AB185-7B89-4302-8847-05FC155F0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35000"/>
            <a:ext cx="8380959" cy="540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M3</a:t>
            </a:r>
            <a:endParaRPr lang="en-GB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138BD9-122D-442C-BD9B-A67AC1561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5" name="Google Shape;302;g38289a4a508_0_23" title="dose_XZ_4000fb_M3_H485.png"/>
          <p:cNvPicPr preferRelativeResize="0"/>
          <p:nvPr/>
        </p:nvPicPr>
        <p:blipFill rotWithShape="1">
          <a:blip r:embed="rId2">
            <a:alphaModFix/>
          </a:blip>
          <a:srcRect t="17015" b="14003"/>
          <a:stretch/>
        </p:blipFill>
        <p:spPr>
          <a:xfrm>
            <a:off x="5393265" y="254250"/>
            <a:ext cx="2296412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303;g38289a4a508_0_23" title="dose_XZ_4000fb_M3_H440.png"/>
          <p:cNvPicPr preferRelativeResize="0"/>
          <p:nvPr/>
        </p:nvPicPr>
        <p:blipFill rotWithShape="1">
          <a:blip r:embed="rId3">
            <a:alphaModFix/>
          </a:blip>
          <a:srcRect t="16143" b="11739"/>
          <a:stretch/>
        </p:blipFill>
        <p:spPr>
          <a:xfrm>
            <a:off x="5574960" y="1890240"/>
            <a:ext cx="2296412" cy="171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05;g38289a4a508_0_23" title="dose_XZ_4000fb_M3_H281.png"/>
          <p:cNvPicPr preferRelativeResize="0"/>
          <p:nvPr/>
        </p:nvPicPr>
        <p:blipFill rotWithShape="1">
          <a:blip r:embed="rId4">
            <a:alphaModFix/>
          </a:blip>
          <a:srcRect t="8109" b="11597"/>
          <a:stretch/>
        </p:blipFill>
        <p:spPr>
          <a:xfrm>
            <a:off x="3453056" y="2960042"/>
            <a:ext cx="2296412" cy="1843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12;g38289a4a508_0_23" title="dose_YZ_4000fb_M3.png"/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 l="13695" t="8228" r="21807" b="1998"/>
          <a:stretch/>
        </p:blipFill>
        <p:spPr>
          <a:xfrm>
            <a:off x="507024" y="450385"/>
            <a:ext cx="2784942" cy="387643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68;g367a23e78d8_0_0"/>
          <p:cNvSpPr/>
          <p:nvPr/>
        </p:nvSpPr>
        <p:spPr>
          <a:xfrm>
            <a:off x="4290836" y="2817541"/>
            <a:ext cx="1001243" cy="2439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y =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293 mm</a:t>
            </a:r>
            <a:endParaRPr kumimoji="0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69;g367a23e78d8_0_0"/>
          <p:cNvSpPr/>
          <p:nvPr/>
        </p:nvSpPr>
        <p:spPr>
          <a:xfrm>
            <a:off x="4572000" y="1936528"/>
            <a:ext cx="942404" cy="2439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y =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440 mm</a:t>
            </a:r>
            <a:endParaRPr kumimoji="0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70;g367a23e78d8_0_0"/>
          <p:cNvSpPr/>
          <p:nvPr/>
        </p:nvSpPr>
        <p:spPr>
          <a:xfrm>
            <a:off x="4393896" y="943137"/>
            <a:ext cx="951720" cy="2439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y =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485 mm</a:t>
            </a:r>
            <a:endParaRPr kumimoji="0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71;g367a23e78d8_0_0"/>
          <p:cNvSpPr/>
          <p:nvPr/>
        </p:nvSpPr>
        <p:spPr>
          <a:xfrm>
            <a:off x="5745244" y="3693727"/>
            <a:ext cx="1138569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lang="en-US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0.95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72;g367a23e78d8_0_0"/>
          <p:cNvSpPr/>
          <p:nvPr/>
        </p:nvSpPr>
        <p:spPr>
          <a:xfrm>
            <a:off x="7963490" y="2155290"/>
            <a:ext cx="1083309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0.85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73;g367a23e78d8_0_0"/>
          <p:cNvSpPr/>
          <p:nvPr/>
        </p:nvSpPr>
        <p:spPr>
          <a:xfrm>
            <a:off x="7809698" y="539482"/>
            <a:ext cx="1075498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0.5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82;g367a23e78d8_0_0"/>
          <p:cNvSpPr/>
          <p:nvPr/>
        </p:nvSpPr>
        <p:spPr>
          <a:xfrm>
            <a:off x="5727712" y="4117491"/>
            <a:ext cx="1023000" cy="292800"/>
          </a:xfrm>
          <a:prstGeom prst="rect">
            <a:avLst/>
          </a:prstGeom>
          <a:solidFill>
            <a:schemeClr val="tx2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0.4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3;g367a23e78d8_0_0"/>
          <p:cNvSpPr/>
          <p:nvPr/>
        </p:nvSpPr>
        <p:spPr>
          <a:xfrm>
            <a:off x="7803447" y="957742"/>
            <a:ext cx="1087999" cy="292800"/>
          </a:xfrm>
          <a:prstGeom prst="rect">
            <a:avLst/>
          </a:prstGeom>
          <a:solidFill>
            <a:schemeClr val="tx2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0.2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83;g367a23e78d8_0_0"/>
          <p:cNvSpPr/>
          <p:nvPr/>
        </p:nvSpPr>
        <p:spPr>
          <a:xfrm>
            <a:off x="7918322" y="2555873"/>
            <a:ext cx="1091534" cy="292800"/>
          </a:xfrm>
          <a:prstGeom prst="rect">
            <a:avLst/>
          </a:prstGeom>
          <a:solidFill>
            <a:schemeClr val="tx2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0.35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40261" y="4106933"/>
            <a:ext cx="1446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for 1700 fb</a:t>
            </a:r>
            <a:r>
              <a:rPr lang="en-US" b="1" baseline="30000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-1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</a:t>
            </a:r>
            <a:endParaRPr lang="en-US" b="1" baseline="30000" dirty="0" smtClean="0">
              <a:solidFill>
                <a:schemeClr val="tx2"/>
              </a:solidFill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397307" y="445854"/>
            <a:ext cx="576064" cy="2506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>
            <a:endCxn id="20" idx="0"/>
          </p:cNvCxnSpPr>
          <p:nvPr/>
        </p:nvCxnSpPr>
        <p:spPr>
          <a:xfrm flipH="1">
            <a:off x="7963491" y="2983369"/>
            <a:ext cx="450688" cy="112356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690950" y="1435393"/>
            <a:ext cx="182175" cy="267154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0" idx="1"/>
          </p:cNvCxnSpPr>
          <p:nvPr/>
        </p:nvCxnSpPr>
        <p:spPr>
          <a:xfrm flipH="1">
            <a:off x="6827740" y="4291599"/>
            <a:ext cx="412521" cy="3522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space réservé du texte 19"/>
          <p:cNvSpPr txBox="1">
            <a:spLocks/>
          </p:cNvSpPr>
          <p:nvPr/>
        </p:nvSpPr>
        <p:spPr>
          <a:xfrm>
            <a:off x="5508104" y="4771294"/>
            <a:ext cx="2952328" cy="261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dirty="0" smtClean="0">
                <a:solidFill>
                  <a:schemeClr val="bg2"/>
                </a:solidFill>
              </a:rPr>
              <a:t>15th HL-LHC Collaboration </a:t>
            </a:r>
            <a:r>
              <a:rPr lang="en-GB" b="0" i="0" dirty="0">
                <a:solidFill>
                  <a:schemeClr val="bg2"/>
                </a:solidFill>
              </a:rPr>
              <a:t>M</a:t>
            </a:r>
            <a:r>
              <a:rPr lang="en-GB" b="0" i="0" dirty="0" smtClean="0">
                <a:solidFill>
                  <a:schemeClr val="bg2"/>
                </a:solidFill>
              </a:rPr>
              <a:t>eeting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83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74AB185-7B89-4302-8847-05FC155F0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35000"/>
            <a:ext cx="8380959" cy="540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M2</a:t>
            </a:r>
            <a:endParaRPr lang="en-GB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138BD9-122D-442C-BD9B-A67AC1561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7" name="Espace réservé du texte 19"/>
          <p:cNvSpPr txBox="1">
            <a:spLocks/>
          </p:cNvSpPr>
          <p:nvPr/>
        </p:nvSpPr>
        <p:spPr>
          <a:xfrm>
            <a:off x="5508104" y="4771294"/>
            <a:ext cx="2952328" cy="261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dirty="0" smtClean="0">
                <a:solidFill>
                  <a:schemeClr val="bg2"/>
                </a:solidFill>
              </a:rPr>
              <a:t>15th HL-LHC Collaboration </a:t>
            </a:r>
            <a:r>
              <a:rPr lang="en-GB" b="0" i="0" dirty="0">
                <a:solidFill>
                  <a:schemeClr val="bg2"/>
                </a:solidFill>
              </a:rPr>
              <a:t>M</a:t>
            </a:r>
            <a:r>
              <a:rPr lang="en-GB" b="0" i="0" dirty="0" smtClean="0">
                <a:solidFill>
                  <a:schemeClr val="bg2"/>
                </a:solidFill>
              </a:rPr>
              <a:t>eeting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Google Shape;330;g38289a4a508_0_48" title="dose_XZ_4000fb_M2_H309.png"/>
          <p:cNvPicPr preferRelativeResize="0"/>
          <p:nvPr/>
        </p:nvPicPr>
        <p:blipFill rotWithShape="1">
          <a:blip r:embed="rId2">
            <a:alphaModFix/>
          </a:blip>
          <a:srcRect t="8109" b="8117"/>
          <a:stretch/>
        </p:blipFill>
        <p:spPr>
          <a:xfrm>
            <a:off x="3067676" y="3109379"/>
            <a:ext cx="2296412" cy="1923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328;g38289a4a508_0_48" title="dose_XZ_4000fb_M2_H322.png"/>
          <p:cNvPicPr preferRelativeResize="0"/>
          <p:nvPr/>
        </p:nvPicPr>
        <p:blipFill rotWithShape="1">
          <a:blip r:embed="rId3">
            <a:alphaModFix/>
          </a:blip>
          <a:srcRect t="8109" b="8117"/>
          <a:stretch/>
        </p:blipFill>
        <p:spPr>
          <a:xfrm>
            <a:off x="5239609" y="1738310"/>
            <a:ext cx="2296412" cy="192385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35;g38289a4a508_0_48" title="dose_YZ_4000fb_M2.png"/>
          <p:cNvPicPr preferRelativeResize="0"/>
          <p:nvPr/>
        </p:nvPicPr>
        <p:blipFill rotWithShape="1">
          <a:blip r:embed="rId4">
            <a:alphaModFix/>
          </a:blip>
          <a:srcRect l="18326" t="8522" r="26991" b="3280"/>
          <a:stretch/>
        </p:blipFill>
        <p:spPr>
          <a:xfrm>
            <a:off x="611560" y="405000"/>
            <a:ext cx="2500002" cy="4032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44;g38289a4a508_0_48" title="dose_XZ_4000fb_M2_H414.png"/>
          <p:cNvPicPr preferRelativeResize="0"/>
          <p:nvPr/>
        </p:nvPicPr>
        <p:blipFill rotWithShape="1">
          <a:blip r:embed="rId5">
            <a:alphaModFix/>
          </a:blip>
          <a:srcRect t="8109" b="8117"/>
          <a:stretch/>
        </p:blipFill>
        <p:spPr>
          <a:xfrm>
            <a:off x="5220072" y="19461"/>
            <a:ext cx="2296412" cy="192385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68;g367a23e78d8_0_0"/>
          <p:cNvSpPr/>
          <p:nvPr/>
        </p:nvSpPr>
        <p:spPr>
          <a:xfrm>
            <a:off x="3869053" y="2961742"/>
            <a:ext cx="929235" cy="2439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y = 30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9 mm</a:t>
            </a:r>
            <a:endParaRPr kumimoji="0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69;g367a23e78d8_0_0"/>
          <p:cNvSpPr/>
          <p:nvPr/>
        </p:nvSpPr>
        <p:spPr>
          <a:xfrm>
            <a:off x="4231303" y="1943315"/>
            <a:ext cx="963123" cy="2439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y = 322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mm</a:t>
            </a:r>
            <a:endParaRPr kumimoji="0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70;g367a23e78d8_0_0"/>
          <p:cNvSpPr/>
          <p:nvPr/>
        </p:nvSpPr>
        <p:spPr>
          <a:xfrm>
            <a:off x="4242706" y="1262302"/>
            <a:ext cx="951720" cy="2439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y =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414 mm</a:t>
            </a:r>
            <a:endParaRPr kumimoji="0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71;g367a23e78d8_0_0"/>
          <p:cNvSpPr/>
          <p:nvPr/>
        </p:nvSpPr>
        <p:spPr>
          <a:xfrm>
            <a:off x="5332632" y="3738148"/>
            <a:ext cx="1211843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lang="en-US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0.85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72;g367a23e78d8_0_0"/>
          <p:cNvSpPr/>
          <p:nvPr/>
        </p:nvSpPr>
        <p:spPr>
          <a:xfrm>
            <a:off x="7963491" y="2155290"/>
            <a:ext cx="1032356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lang="en-US" kern="0" noProof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1.3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73;g367a23e78d8_0_0"/>
          <p:cNvSpPr/>
          <p:nvPr/>
        </p:nvSpPr>
        <p:spPr>
          <a:xfrm>
            <a:off x="7611224" y="602998"/>
            <a:ext cx="1075498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0.7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82;g367a23e78d8_0_0"/>
          <p:cNvSpPr/>
          <p:nvPr/>
        </p:nvSpPr>
        <p:spPr>
          <a:xfrm>
            <a:off x="5332632" y="4145199"/>
            <a:ext cx="1117422" cy="292800"/>
          </a:xfrm>
          <a:prstGeom prst="rect">
            <a:avLst/>
          </a:prstGeom>
          <a:solidFill>
            <a:schemeClr val="tx2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0.35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3;g367a23e78d8_0_0"/>
          <p:cNvSpPr/>
          <p:nvPr/>
        </p:nvSpPr>
        <p:spPr>
          <a:xfrm>
            <a:off x="7598722" y="1059283"/>
            <a:ext cx="1087999" cy="292800"/>
          </a:xfrm>
          <a:prstGeom prst="rect">
            <a:avLst/>
          </a:prstGeom>
          <a:solidFill>
            <a:schemeClr val="tx2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0.3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83;g367a23e78d8_0_0"/>
          <p:cNvSpPr/>
          <p:nvPr/>
        </p:nvSpPr>
        <p:spPr>
          <a:xfrm>
            <a:off x="7873126" y="2565109"/>
            <a:ext cx="1122722" cy="292800"/>
          </a:xfrm>
          <a:prstGeom prst="rect">
            <a:avLst/>
          </a:prstGeom>
          <a:solidFill>
            <a:schemeClr val="tx2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0.55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40261" y="4106933"/>
            <a:ext cx="1446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for 1700 fb</a:t>
            </a:r>
            <a:r>
              <a:rPr lang="en-US" b="1" baseline="30000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-1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</a:t>
            </a:r>
            <a:endParaRPr lang="en-US" b="1" baseline="30000" dirty="0" smtClean="0">
              <a:solidFill>
                <a:schemeClr val="tx2"/>
              </a:solidFill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endParaRPr>
          </a:p>
        </p:txBody>
      </p:sp>
      <p:cxnSp>
        <p:nvCxnSpPr>
          <p:cNvPr id="21" name="Straight Connector 20"/>
          <p:cNvCxnSpPr>
            <a:endCxn id="20" idx="0"/>
          </p:cNvCxnSpPr>
          <p:nvPr/>
        </p:nvCxnSpPr>
        <p:spPr>
          <a:xfrm flipH="1">
            <a:off x="7963491" y="2983369"/>
            <a:ext cx="450688" cy="112356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7690950" y="1435393"/>
            <a:ext cx="182175" cy="267154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20" idx="1"/>
          </p:cNvCxnSpPr>
          <p:nvPr/>
        </p:nvCxnSpPr>
        <p:spPr>
          <a:xfrm flipH="1">
            <a:off x="6638897" y="4291599"/>
            <a:ext cx="601364" cy="3522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415779" y="399539"/>
            <a:ext cx="576064" cy="2506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78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74AB185-7B89-4302-8847-05FC155F0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35000"/>
            <a:ext cx="8380959" cy="540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M1</a:t>
            </a:r>
            <a:endParaRPr lang="en-GB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138BD9-122D-442C-BD9B-A67AC1561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7" name="Espace réservé du texte 19"/>
          <p:cNvSpPr txBox="1">
            <a:spLocks/>
          </p:cNvSpPr>
          <p:nvPr/>
        </p:nvSpPr>
        <p:spPr>
          <a:xfrm>
            <a:off x="5508104" y="4771294"/>
            <a:ext cx="2952328" cy="261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dirty="0" smtClean="0">
                <a:solidFill>
                  <a:schemeClr val="bg2"/>
                </a:solidFill>
              </a:rPr>
              <a:t>15th HL-LHC Collaboration </a:t>
            </a:r>
            <a:r>
              <a:rPr lang="en-GB" b="0" i="0" dirty="0">
                <a:solidFill>
                  <a:schemeClr val="bg2"/>
                </a:solidFill>
              </a:rPr>
              <a:t>M</a:t>
            </a:r>
            <a:r>
              <a:rPr lang="en-GB" b="0" i="0" dirty="0" smtClean="0">
                <a:solidFill>
                  <a:schemeClr val="bg2"/>
                </a:solidFill>
              </a:rPr>
              <a:t>eeting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Google Shape;354;g38289a4a508_0_73" title="dose_XZ_4000fb_M1_H567.png"/>
          <p:cNvPicPr preferRelativeResize="0"/>
          <p:nvPr/>
        </p:nvPicPr>
        <p:blipFill rotWithShape="1">
          <a:blip r:embed="rId2">
            <a:alphaModFix/>
          </a:blip>
          <a:srcRect t="8109" b="8117"/>
          <a:stretch/>
        </p:blipFill>
        <p:spPr>
          <a:xfrm>
            <a:off x="5220072" y="135000"/>
            <a:ext cx="2296412" cy="192385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355;g38289a4a508_0_73" title="dose_XZ_4000fb_M1_H521.png"/>
          <p:cNvPicPr preferRelativeResize="0"/>
          <p:nvPr/>
        </p:nvPicPr>
        <p:blipFill rotWithShape="1">
          <a:blip r:embed="rId3">
            <a:alphaModFix/>
          </a:blip>
          <a:srcRect t="14540" b="8117"/>
          <a:stretch/>
        </p:blipFill>
        <p:spPr>
          <a:xfrm>
            <a:off x="5443940" y="2019725"/>
            <a:ext cx="2296412" cy="17761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57;g38289a4a508_0_73" title="dose_XZ_4000fb_M1_H376.png"/>
          <p:cNvPicPr preferRelativeResize="0"/>
          <p:nvPr/>
        </p:nvPicPr>
        <p:blipFill rotWithShape="1">
          <a:blip r:embed="rId4">
            <a:alphaModFix/>
          </a:blip>
          <a:srcRect t="8109" b="8117"/>
          <a:stretch/>
        </p:blipFill>
        <p:spPr>
          <a:xfrm>
            <a:off x="3131840" y="2843410"/>
            <a:ext cx="2296412" cy="1923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64;g38289a4a508_0_73" title="dose_YZ_4000fb_M1.png"/>
          <p:cNvPicPr preferRelativeResize="0"/>
          <p:nvPr/>
        </p:nvPicPr>
        <p:blipFill rotWithShape="1">
          <a:blip r:embed="rId5">
            <a:alphaModFix/>
          </a:blip>
          <a:srcRect l="17916" t="8270" r="25584" b="3531"/>
          <a:stretch/>
        </p:blipFill>
        <p:spPr>
          <a:xfrm>
            <a:off x="611560" y="405000"/>
            <a:ext cx="2583099" cy="403244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1388071" y="408775"/>
            <a:ext cx="576064" cy="2506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Google Shape;168;g367a23e78d8_0_0"/>
          <p:cNvSpPr/>
          <p:nvPr/>
        </p:nvSpPr>
        <p:spPr>
          <a:xfrm>
            <a:off x="4001140" y="2710365"/>
            <a:ext cx="1001243" cy="2439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y =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376 mm</a:t>
            </a:r>
            <a:endParaRPr kumimoji="0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69;g367a23e78d8_0_0"/>
          <p:cNvSpPr/>
          <p:nvPr/>
        </p:nvSpPr>
        <p:spPr>
          <a:xfrm>
            <a:off x="4393290" y="2033340"/>
            <a:ext cx="942404" cy="2439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y = 521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mm</a:t>
            </a:r>
            <a:endParaRPr kumimoji="0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70;g367a23e78d8_0_0"/>
          <p:cNvSpPr/>
          <p:nvPr/>
        </p:nvSpPr>
        <p:spPr>
          <a:xfrm>
            <a:off x="4172567" y="943137"/>
            <a:ext cx="951720" cy="2439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y =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567 mm</a:t>
            </a:r>
            <a:endParaRPr kumimoji="0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71;g367a23e78d8_0_0"/>
          <p:cNvSpPr/>
          <p:nvPr/>
        </p:nvSpPr>
        <p:spPr>
          <a:xfrm>
            <a:off x="5457356" y="3882316"/>
            <a:ext cx="1130867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lang="en-US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1.05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72;g367a23e78d8_0_0"/>
          <p:cNvSpPr/>
          <p:nvPr/>
        </p:nvSpPr>
        <p:spPr>
          <a:xfrm>
            <a:off x="7963491" y="2155290"/>
            <a:ext cx="1032356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0.5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3;g367a23e78d8_0_0"/>
          <p:cNvSpPr/>
          <p:nvPr/>
        </p:nvSpPr>
        <p:spPr>
          <a:xfrm>
            <a:off x="7611224" y="602998"/>
            <a:ext cx="1075498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0.5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2;g367a23e78d8_0_0"/>
          <p:cNvSpPr/>
          <p:nvPr/>
        </p:nvSpPr>
        <p:spPr>
          <a:xfrm>
            <a:off x="5335694" y="4279025"/>
            <a:ext cx="1144663" cy="292800"/>
          </a:xfrm>
          <a:prstGeom prst="rect">
            <a:avLst/>
          </a:prstGeom>
          <a:solidFill>
            <a:schemeClr val="tx2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0.45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83;g367a23e78d8_0_0"/>
          <p:cNvSpPr/>
          <p:nvPr/>
        </p:nvSpPr>
        <p:spPr>
          <a:xfrm>
            <a:off x="7598722" y="1059283"/>
            <a:ext cx="1087999" cy="292800"/>
          </a:xfrm>
          <a:prstGeom prst="rect">
            <a:avLst/>
          </a:prstGeom>
          <a:solidFill>
            <a:schemeClr val="tx2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0.2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183;g367a23e78d8_0_0"/>
          <p:cNvSpPr/>
          <p:nvPr/>
        </p:nvSpPr>
        <p:spPr>
          <a:xfrm>
            <a:off x="7955266" y="2565109"/>
            <a:ext cx="1040581" cy="292800"/>
          </a:xfrm>
          <a:prstGeom prst="rect">
            <a:avLst/>
          </a:prstGeom>
          <a:solidFill>
            <a:schemeClr val="tx2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0.2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40261" y="4106933"/>
            <a:ext cx="1446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for 1700 fb</a:t>
            </a:r>
            <a:r>
              <a:rPr lang="en-US" b="1" baseline="30000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-1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</a:t>
            </a:r>
            <a:endParaRPr lang="en-US" b="1" baseline="30000" dirty="0" smtClean="0">
              <a:solidFill>
                <a:schemeClr val="tx2"/>
              </a:solidFill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endParaRPr>
          </a:p>
        </p:txBody>
      </p:sp>
      <p:cxnSp>
        <p:nvCxnSpPr>
          <p:cNvPr id="22" name="Straight Connector 21"/>
          <p:cNvCxnSpPr>
            <a:endCxn id="21" idx="0"/>
          </p:cNvCxnSpPr>
          <p:nvPr/>
        </p:nvCxnSpPr>
        <p:spPr>
          <a:xfrm flipH="1">
            <a:off x="7963491" y="2983369"/>
            <a:ext cx="450688" cy="112356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690950" y="1435393"/>
            <a:ext cx="182175" cy="267154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1" idx="1"/>
          </p:cNvCxnSpPr>
          <p:nvPr/>
        </p:nvCxnSpPr>
        <p:spPr>
          <a:xfrm flipH="1">
            <a:off x="6654048" y="4291599"/>
            <a:ext cx="586213" cy="10046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87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74AB185-7B89-4302-8847-05FC155F0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35000"/>
            <a:ext cx="8380959" cy="540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Summary</a:t>
            </a:r>
            <a:endParaRPr lang="en-GB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138BD9-122D-442C-BD9B-A67AC1561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7" name="Espace réservé du texte 19"/>
          <p:cNvSpPr txBox="1">
            <a:spLocks/>
          </p:cNvSpPr>
          <p:nvPr/>
        </p:nvSpPr>
        <p:spPr>
          <a:xfrm>
            <a:off x="5508104" y="4771294"/>
            <a:ext cx="2952328" cy="261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dirty="0" smtClean="0">
                <a:solidFill>
                  <a:schemeClr val="bg2"/>
                </a:solidFill>
              </a:rPr>
              <a:t>15th HL-LHC Collaboration </a:t>
            </a:r>
            <a:r>
              <a:rPr lang="en-GB" b="0" i="0" dirty="0">
                <a:solidFill>
                  <a:schemeClr val="bg2"/>
                </a:solidFill>
              </a:rPr>
              <a:t>M</a:t>
            </a:r>
            <a:r>
              <a:rPr lang="en-GB" b="0" i="0" dirty="0" smtClean="0">
                <a:solidFill>
                  <a:schemeClr val="bg2"/>
                </a:solidFill>
              </a:rPr>
              <a:t>eeting</a:t>
            </a:r>
            <a:endParaRPr lang="en-GB" b="0" i="0" dirty="0">
              <a:solidFill>
                <a:schemeClr val="bg2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392929"/>
              </p:ext>
            </p:extLst>
          </p:nvPr>
        </p:nvGraphicFramePr>
        <p:xfrm>
          <a:off x="488792" y="734792"/>
          <a:ext cx="7056783" cy="1989356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784087">
                  <a:extLst>
                    <a:ext uri="{9D8B030D-6E8A-4147-A177-3AD203B41FA5}">
                      <a16:colId xmlns:a16="http://schemas.microsoft.com/office/drawing/2014/main" val="324283285"/>
                    </a:ext>
                  </a:extLst>
                </a:gridCol>
                <a:gridCol w="784087">
                  <a:extLst>
                    <a:ext uri="{9D8B030D-6E8A-4147-A177-3AD203B41FA5}">
                      <a16:colId xmlns:a16="http://schemas.microsoft.com/office/drawing/2014/main" val="1442730197"/>
                    </a:ext>
                  </a:extLst>
                </a:gridCol>
                <a:gridCol w="784087">
                  <a:extLst>
                    <a:ext uri="{9D8B030D-6E8A-4147-A177-3AD203B41FA5}">
                      <a16:colId xmlns:a16="http://schemas.microsoft.com/office/drawing/2014/main" val="1161803259"/>
                    </a:ext>
                  </a:extLst>
                </a:gridCol>
                <a:gridCol w="784087">
                  <a:extLst>
                    <a:ext uri="{9D8B030D-6E8A-4147-A177-3AD203B41FA5}">
                      <a16:colId xmlns:a16="http://schemas.microsoft.com/office/drawing/2014/main" val="366353689"/>
                    </a:ext>
                  </a:extLst>
                </a:gridCol>
                <a:gridCol w="784087">
                  <a:extLst>
                    <a:ext uri="{9D8B030D-6E8A-4147-A177-3AD203B41FA5}">
                      <a16:colId xmlns:a16="http://schemas.microsoft.com/office/drawing/2014/main" val="2086462570"/>
                    </a:ext>
                  </a:extLst>
                </a:gridCol>
                <a:gridCol w="784087">
                  <a:extLst>
                    <a:ext uri="{9D8B030D-6E8A-4147-A177-3AD203B41FA5}">
                      <a16:colId xmlns:a16="http://schemas.microsoft.com/office/drawing/2014/main" val="2755739512"/>
                    </a:ext>
                  </a:extLst>
                </a:gridCol>
                <a:gridCol w="784087">
                  <a:extLst>
                    <a:ext uri="{9D8B030D-6E8A-4147-A177-3AD203B41FA5}">
                      <a16:colId xmlns:a16="http://schemas.microsoft.com/office/drawing/2014/main" val="2502149469"/>
                    </a:ext>
                  </a:extLst>
                </a:gridCol>
                <a:gridCol w="784087">
                  <a:extLst>
                    <a:ext uri="{9D8B030D-6E8A-4147-A177-3AD203B41FA5}">
                      <a16:colId xmlns:a16="http://schemas.microsoft.com/office/drawing/2014/main" val="2381867721"/>
                    </a:ext>
                  </a:extLst>
                </a:gridCol>
                <a:gridCol w="784087">
                  <a:extLst>
                    <a:ext uri="{9D8B030D-6E8A-4147-A177-3AD203B41FA5}">
                      <a16:colId xmlns:a16="http://schemas.microsoft.com/office/drawing/2014/main" val="2692359767"/>
                    </a:ext>
                  </a:extLst>
                </a:gridCol>
              </a:tblGrid>
              <a:tr h="231058"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"/>
                          <a:cs typeface="Arial"/>
                          <a:sym typeface="Arial"/>
                        </a:rPr>
                        <a:t>M3</a:t>
                      </a:r>
                      <a:endParaRPr sz="1400" b="1" i="0" u="none" strike="noStrike" cap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1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"/>
                          <a:cs typeface="Arial"/>
                          <a:sym typeface="Arial"/>
                        </a:rPr>
                        <a:t>M</a:t>
                      </a:r>
                      <a:r>
                        <a:rPr lang="en-US" sz="1400" i="0" u="none" strike="noStrike" cap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endParaRPr sz="1400" b="1" i="0" u="none" strike="noStrike" cap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1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"/>
                          <a:cs typeface="Arial"/>
                          <a:sym typeface="Arial"/>
                        </a:rPr>
                        <a:t>M</a:t>
                      </a:r>
                      <a:r>
                        <a:rPr lang="en-US" sz="1400" i="0" u="none" strike="noStrike" cap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sz="1400" b="1" i="0" u="none" strike="noStrike" cap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1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481873"/>
                  </a:ext>
                </a:extLst>
              </a:tr>
              <a:tr h="23105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1" u="none" strike="noStrike" cap="none" dirty="0" smtClean="0">
                          <a:latin typeface="+mn-lt"/>
                          <a:ea typeface="Arial"/>
                          <a:cs typeface="Arial"/>
                          <a:sym typeface="Arial"/>
                        </a:rPr>
                        <a:t>Height [mm]</a:t>
                      </a: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1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Dose [</a:t>
                      </a:r>
                      <a:r>
                        <a:rPr lang="en-US" sz="1200" b="1" i="1" dirty="0" err="1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MGy</a:t>
                      </a:r>
                      <a:r>
                        <a:rPr lang="en-US" sz="1200" b="1" i="1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]</a:t>
                      </a:r>
                      <a:endParaRPr sz="1200" i="1" dirty="0"/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1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1" u="none" strike="noStrike" cap="none" dirty="0" smtClean="0">
                          <a:latin typeface="+mn-lt"/>
                          <a:ea typeface="Arial"/>
                          <a:cs typeface="Arial"/>
                          <a:sym typeface="Arial"/>
                        </a:rPr>
                        <a:t>Height [mm]</a:t>
                      </a: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1" dirty="0" smtClean="0">
                          <a:latin typeface="+mn-lt"/>
                          <a:ea typeface="Arial"/>
                          <a:cs typeface="Arial"/>
                          <a:sym typeface="Arial"/>
                        </a:rPr>
                        <a:t>Dose [</a:t>
                      </a:r>
                      <a:r>
                        <a:rPr lang="en-US" sz="1200" b="1" i="1" dirty="0" err="1" smtClean="0">
                          <a:latin typeface="+mn-lt"/>
                          <a:ea typeface="Arial"/>
                          <a:cs typeface="Arial"/>
                          <a:sym typeface="Arial"/>
                        </a:rPr>
                        <a:t>MGy</a:t>
                      </a:r>
                      <a:r>
                        <a:rPr lang="en-US" sz="1200" b="1" i="1" dirty="0" smtClean="0">
                          <a:latin typeface="+mn-lt"/>
                          <a:ea typeface="Arial"/>
                          <a:cs typeface="Arial"/>
                          <a:sym typeface="Arial"/>
                        </a:rPr>
                        <a:t>]</a:t>
                      </a:r>
                      <a:endParaRPr lang="en-US" sz="1200" i="1" dirty="0"/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1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1" u="none" strike="noStrike" cap="none" dirty="0" smtClean="0">
                          <a:latin typeface="+mn-lt"/>
                          <a:ea typeface="Arial"/>
                          <a:cs typeface="Arial"/>
                          <a:sym typeface="Arial"/>
                        </a:rPr>
                        <a:t>Height [mm]</a:t>
                      </a: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1" dirty="0" smtClean="0">
                          <a:latin typeface="+mn-lt"/>
                          <a:ea typeface="Arial"/>
                          <a:cs typeface="Arial"/>
                          <a:sym typeface="Arial"/>
                        </a:rPr>
                        <a:t>Dose [</a:t>
                      </a:r>
                      <a:r>
                        <a:rPr lang="en-US" sz="1200" b="1" i="1" dirty="0" err="1" smtClean="0">
                          <a:latin typeface="+mn-lt"/>
                          <a:ea typeface="Arial"/>
                          <a:cs typeface="Arial"/>
                          <a:sym typeface="Arial"/>
                        </a:rPr>
                        <a:t>MGy</a:t>
                      </a:r>
                      <a:r>
                        <a:rPr lang="en-US" sz="1200" b="1" i="1" dirty="0" smtClean="0">
                          <a:latin typeface="+mn-lt"/>
                          <a:ea typeface="Arial"/>
                          <a:cs typeface="Arial"/>
                          <a:sym typeface="Arial"/>
                        </a:rPr>
                        <a:t>]</a:t>
                      </a:r>
                      <a:endParaRPr lang="en-US" sz="1200" i="1" dirty="0"/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i="1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13378386"/>
                  </a:ext>
                </a:extLst>
              </a:tr>
              <a:tr h="404346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200" b="1" i="1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b="1" i="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IR1</a:t>
                      </a:r>
                      <a:endParaRPr sz="1200" b="1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b="1" i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IR5</a:t>
                      </a:r>
                      <a:endParaRPr sz="1200" b="1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200" b="1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b="1" i="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IR1</a:t>
                      </a:r>
                      <a:endParaRPr sz="1200" b="1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b="1" i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IR5</a:t>
                      </a:r>
                      <a:endParaRPr sz="1200" b="1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200" b="1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b="1" i="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IR1</a:t>
                      </a:r>
                      <a:endParaRPr sz="1200" b="1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b="1" i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IR5</a:t>
                      </a:r>
                      <a:endParaRPr sz="1200" b="1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307728"/>
                  </a:ext>
                </a:extLst>
              </a:tr>
              <a:tr h="23105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b="1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  <a:r>
                        <a:rPr lang="en-US" sz="12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85</a:t>
                      </a:r>
                      <a:endParaRPr sz="1200" b="1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0.50</a:t>
                      </a:r>
                      <a:endParaRPr sz="12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r>
                        <a:rPr lang="en-US" sz="12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.</a:t>
                      </a:r>
                      <a:r>
                        <a:rPr lang="en-US" sz="12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50</a:t>
                      </a:r>
                      <a:endParaRPr sz="12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414</a:t>
                      </a:r>
                      <a:endParaRPr sz="1200" b="1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0.50</a:t>
                      </a:r>
                      <a:endParaRPr sz="12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0.70</a:t>
                      </a:r>
                      <a:endParaRPr sz="12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b="1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567</a:t>
                      </a:r>
                      <a:endParaRPr sz="1200" b="1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0.50</a:t>
                      </a:r>
                      <a:endParaRPr sz="12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0.</a:t>
                      </a:r>
                      <a:r>
                        <a:rPr lang="en-US" sz="120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50</a:t>
                      </a:r>
                      <a:endParaRPr sz="12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14993964"/>
                  </a:ext>
                </a:extLst>
              </a:tr>
              <a:tr h="23105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440</a:t>
                      </a:r>
                      <a:endParaRPr sz="1200" b="1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0.50</a:t>
                      </a:r>
                      <a:endParaRPr sz="12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0.85</a:t>
                      </a:r>
                      <a:endParaRPr sz="12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b="1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r>
                        <a:rPr lang="en-US" sz="12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22</a:t>
                      </a:r>
                      <a:endParaRPr sz="1200" b="1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u="none" strike="noStrike" cap="none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2.0</a:t>
                      </a:r>
                      <a:endParaRPr sz="1200" u="none" strike="noStrike" cap="none">
                        <a:solidFill>
                          <a:srgbClr val="C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dirty="0" smtClean="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1.3</a:t>
                      </a:r>
                      <a:endParaRPr sz="1200" u="none" strike="noStrike" cap="none" dirty="0">
                        <a:solidFill>
                          <a:srgbClr val="C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b="1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521</a:t>
                      </a:r>
                      <a:endParaRPr sz="1200" b="1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0.50</a:t>
                      </a:r>
                      <a:endParaRPr sz="12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0.</a:t>
                      </a:r>
                      <a:r>
                        <a:rPr lang="en-US" sz="120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50</a:t>
                      </a:r>
                      <a:endParaRPr sz="12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06955404"/>
                  </a:ext>
                </a:extLst>
              </a:tr>
              <a:tr h="23105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b="1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lang="en-US" sz="12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93</a:t>
                      </a:r>
                      <a:endParaRPr sz="1200" b="1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200" u="none" strike="noStrike" cap="none" dirty="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2.0</a:t>
                      </a:r>
                      <a:endParaRPr sz="1200" u="none" strike="noStrike" cap="none" dirty="0">
                        <a:solidFill>
                          <a:srgbClr val="C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2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0.95</a:t>
                      </a:r>
                      <a:endParaRPr sz="12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b="1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r>
                        <a:rPr lang="en-US" sz="12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09</a:t>
                      </a:r>
                      <a:endParaRPr sz="1200" b="1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u="none" strike="noStrike" cap="none" dirty="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2.0</a:t>
                      </a:r>
                      <a:endParaRPr sz="1200" u="none" strike="noStrike" cap="none" dirty="0">
                        <a:solidFill>
                          <a:srgbClr val="C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0.85</a:t>
                      </a:r>
                      <a:endParaRPr sz="12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b="1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376</a:t>
                      </a:r>
                      <a:endParaRPr sz="1200" b="1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0.50</a:t>
                      </a:r>
                      <a:endParaRPr sz="12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1.05</a:t>
                      </a:r>
                      <a:endParaRPr sz="1200" u="none" strike="noStrike" cap="none" dirty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28412062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600340" y="1275606"/>
            <a:ext cx="1446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for 4000 fb</a:t>
            </a:r>
            <a:r>
              <a:rPr lang="en-US" b="1" baseline="30000" dirty="0" smtClean="0">
                <a:solidFill>
                  <a:srgbClr val="FF0000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-1</a:t>
            </a: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</a:t>
            </a:r>
            <a:endParaRPr lang="en-US" b="1" baseline="30000" dirty="0" smtClean="0">
              <a:solidFill>
                <a:srgbClr val="FF0000"/>
              </a:solidFill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9608" y="2797050"/>
            <a:ext cx="86371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With the designed shielding in place, the 1 </a:t>
            </a:r>
            <a:r>
              <a:rPr lang="en-US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MGy</a:t>
            </a:r>
            <a:r>
              <a:rPr lang="en-US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limit is exceeded only in a few relevant locations, but it’s not expected to be reached over a single Run (1700 fb</a:t>
            </a:r>
            <a:r>
              <a:rPr lang="en-US" baseline="300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-1</a:t>
            </a:r>
            <a:r>
              <a:rPr lang="en-US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), allowing in principle for equipment replacement during a LS.</a:t>
            </a:r>
          </a:p>
          <a:p>
            <a:endParaRPr lang="en-US" dirty="0" smtClean="0"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Conversely, the </a:t>
            </a:r>
            <a:r>
              <a:rPr lang="en-US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Staubli</a:t>
            </a:r>
            <a:r>
              <a:rPr lang="en-US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connectors, at beam height, are predicted (in ATLAS) to absorb 10 </a:t>
            </a:r>
            <a:r>
              <a:rPr lang="en-US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MGy</a:t>
            </a:r>
            <a:r>
              <a:rPr lang="en-US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per 4000 fb</a:t>
            </a:r>
            <a:r>
              <a:rPr lang="en-US" baseline="300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-1</a:t>
            </a:r>
            <a:r>
              <a:rPr lang="en-US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, i.e., 4 </a:t>
            </a:r>
            <a:r>
              <a:rPr lang="en-US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MGy</a:t>
            </a:r>
            <a:r>
              <a:rPr lang="en-US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over a 1700 fb</a:t>
            </a:r>
            <a:r>
              <a:rPr lang="en-US" baseline="300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-1</a:t>
            </a:r>
            <a:r>
              <a:rPr lang="en-US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Run.</a:t>
            </a:r>
            <a:endParaRPr lang="en-US" dirty="0"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93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74AB185-7B89-4302-8847-05FC155F0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35000"/>
            <a:ext cx="8380959" cy="540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Outline</a:t>
            </a:r>
            <a:endParaRPr lang="en-GB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138BD9-122D-442C-BD9B-A67AC1561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Espace réservé du texte 19"/>
          <p:cNvSpPr txBox="1">
            <a:spLocks/>
          </p:cNvSpPr>
          <p:nvPr/>
        </p:nvSpPr>
        <p:spPr>
          <a:xfrm>
            <a:off x="5508104" y="4771294"/>
            <a:ext cx="2952328" cy="261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dirty="0" smtClean="0">
                <a:solidFill>
                  <a:schemeClr val="bg2"/>
                </a:solidFill>
              </a:rPr>
              <a:t>15th HL-LHC Collaboration </a:t>
            </a:r>
            <a:r>
              <a:rPr lang="en-GB" b="0" i="0" dirty="0">
                <a:solidFill>
                  <a:schemeClr val="bg2"/>
                </a:solidFill>
              </a:rPr>
              <a:t>M</a:t>
            </a:r>
            <a:r>
              <a:rPr lang="en-GB" b="0" i="0" dirty="0" smtClean="0">
                <a:solidFill>
                  <a:schemeClr val="bg2"/>
                </a:solidFill>
              </a:rPr>
              <a:t>eeting</a:t>
            </a:r>
            <a:endParaRPr lang="en-GB" b="0" i="0" dirty="0">
              <a:solidFill>
                <a:schemeClr val="bg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9591" y="1169537"/>
            <a:ext cx="80648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The FLUKA model</a:t>
            </a:r>
          </a:p>
          <a:p>
            <a:endParaRPr lang="en-US" dirty="0" smtClean="0"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Dose in ATLAS</a:t>
            </a:r>
          </a:p>
          <a:p>
            <a:endParaRPr lang="en-US" dirty="0" smtClean="0"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Dose in CMS</a:t>
            </a:r>
            <a:endParaRPr lang="en-US" dirty="0" smtClean="0"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74AB185-7B89-4302-8847-05FC155F0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35000"/>
            <a:ext cx="8380959" cy="540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IR FLUKA model</a:t>
            </a:r>
            <a:endParaRPr lang="en-GB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138BD9-122D-442C-BD9B-A67AC1561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7534"/>
            <a:ext cx="8090088" cy="239509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550"/>
          <a:stretch/>
        </p:blipFill>
        <p:spPr>
          <a:xfrm>
            <a:off x="1942456" y="3044810"/>
            <a:ext cx="5073683" cy="2017555"/>
          </a:xfrm>
          <a:prstGeom prst="rect">
            <a:avLst/>
          </a:prstGeom>
        </p:spPr>
      </p:pic>
      <p:sp>
        <p:nvSpPr>
          <p:cNvPr id="7" name="Espace réservé du texte 19"/>
          <p:cNvSpPr txBox="1">
            <a:spLocks/>
          </p:cNvSpPr>
          <p:nvPr/>
        </p:nvSpPr>
        <p:spPr>
          <a:xfrm>
            <a:off x="5508104" y="4771294"/>
            <a:ext cx="2952328" cy="261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dirty="0" smtClean="0">
                <a:solidFill>
                  <a:schemeClr val="bg2"/>
                </a:solidFill>
              </a:rPr>
              <a:t>15th HL-LHC Collaboration </a:t>
            </a:r>
            <a:r>
              <a:rPr lang="en-GB" b="0" i="0" dirty="0">
                <a:solidFill>
                  <a:schemeClr val="bg2"/>
                </a:solidFill>
              </a:rPr>
              <a:t>M</a:t>
            </a:r>
            <a:r>
              <a:rPr lang="en-GB" b="0" i="0" dirty="0" smtClean="0">
                <a:solidFill>
                  <a:schemeClr val="bg2"/>
                </a:solidFill>
              </a:rPr>
              <a:t>eeting</a:t>
            </a:r>
            <a:endParaRPr lang="en-GB" b="0" i="0" dirty="0">
              <a:solidFill>
                <a:schemeClr val="bg2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267744" y="2067694"/>
            <a:ext cx="1728192" cy="14401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998783" y="3141791"/>
            <a:ext cx="17172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optics/layout v1.5</a:t>
            </a:r>
            <a:endParaRPr lang="en-US" sz="1200" dirty="0" smtClean="0"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98783" y="3441056"/>
            <a:ext cx="1705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250 </a:t>
            </a:r>
            <a:r>
              <a:rPr lang="en-US" sz="1200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urad</a:t>
            </a:r>
            <a:r>
              <a:rPr lang="en-US" sz="12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half crossing angle</a:t>
            </a:r>
            <a:endParaRPr lang="en-US" sz="1200" dirty="0" smtClean="0"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99085" y="3964240"/>
            <a:ext cx="1898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horizontal in ATLAS,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vertical in CMS 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(50% up and 50% down)</a:t>
            </a:r>
            <a:endParaRPr lang="en-US" sz="1200" dirty="0" smtClean="0"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9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74AB185-7B89-4302-8847-05FC155F0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1435" y="135000"/>
            <a:ext cx="4507960" cy="540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and the area of interest</a:t>
            </a:r>
            <a:endParaRPr lang="en-GB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138BD9-122D-442C-BD9B-A67AC1561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Espace réservé du texte 19"/>
          <p:cNvSpPr txBox="1">
            <a:spLocks/>
          </p:cNvSpPr>
          <p:nvPr/>
        </p:nvSpPr>
        <p:spPr>
          <a:xfrm>
            <a:off x="5508104" y="4771294"/>
            <a:ext cx="2952328" cy="261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dirty="0" smtClean="0">
                <a:solidFill>
                  <a:schemeClr val="bg2"/>
                </a:solidFill>
              </a:rPr>
              <a:t>15th HL-LHC Collaboration </a:t>
            </a:r>
            <a:r>
              <a:rPr lang="en-GB" b="0" i="0" dirty="0">
                <a:solidFill>
                  <a:schemeClr val="bg2"/>
                </a:solidFill>
              </a:rPr>
              <a:t>M</a:t>
            </a:r>
            <a:r>
              <a:rPr lang="en-GB" b="0" i="0" dirty="0" smtClean="0">
                <a:solidFill>
                  <a:schemeClr val="bg2"/>
                </a:solidFill>
              </a:rPr>
              <a:t>eeting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0" t="5831" r="4506" b="3471"/>
          <a:stretch/>
        </p:blipFill>
        <p:spPr>
          <a:xfrm>
            <a:off x="611560" y="1303716"/>
            <a:ext cx="4624331" cy="3216926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683568" y="662702"/>
            <a:ext cx="8363232" cy="659823"/>
            <a:chOff x="683568" y="662702"/>
            <a:chExt cx="8363232" cy="659823"/>
          </a:xfrm>
        </p:grpSpPr>
        <p:sp>
          <p:nvSpPr>
            <p:cNvPr id="8" name="Content Placeholder 2">
              <a:extLst>
                <a:ext uri="{FF2B5EF4-FFF2-40B4-BE49-F238E27FC236}">
                  <a16:creationId xmlns:a16="http://schemas.microsoft.com/office/drawing/2014/main" id="{24B1ADEC-1912-4573-AA9D-96BF6197023C}"/>
                </a:ext>
              </a:extLst>
            </p:cNvPr>
            <p:cNvSpPr txBox="1">
              <a:spLocks/>
            </p:cNvSpPr>
            <p:nvPr/>
          </p:nvSpPr>
          <p:spPr>
            <a:xfrm>
              <a:off x="4484559" y="1027390"/>
              <a:ext cx="824801" cy="295135"/>
            </a:xfrm>
            <a:prstGeom prst="rect">
              <a:avLst/>
            </a:prstGeom>
          </p:spPr>
          <p:txBody>
            <a:bodyPr/>
            <a:lstStyle>
              <a:lvl1pPr marL="342900" indent="-3429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dirty="0" smtClean="0"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21 m</a:t>
              </a:r>
              <a:endParaRPr lang="en-GB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  <a:sym typeface="Symbol" panose="05050102010706020507" pitchFamily="18" charset="2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1129901" y="797888"/>
              <a:ext cx="7249436" cy="401957"/>
              <a:chOff x="1129901" y="797888"/>
              <a:chExt cx="7249436" cy="401957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1129901" y="848597"/>
                <a:ext cx="288032" cy="288032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>
                <a:off x="1273917" y="992613"/>
                <a:ext cx="7094956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>
                <a:endCxn id="5" idx="1"/>
              </p:cNvCxnSpPr>
              <p:nvPr/>
            </p:nvCxnSpPr>
            <p:spPr>
              <a:xfrm flipH="1" flipV="1">
                <a:off x="1172082" y="890778"/>
                <a:ext cx="101835" cy="10183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8379337" y="797888"/>
                <a:ext cx="0" cy="401957"/>
              </a:xfrm>
              <a:prstGeom prst="straightConnector1">
                <a:avLst/>
              </a:prstGeom>
              <a:ln w="19050">
                <a:solidFill>
                  <a:schemeClr val="accent3"/>
                </a:solidFill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Content Placeholder 2">
              <a:extLst>
                <a:ext uri="{FF2B5EF4-FFF2-40B4-BE49-F238E27FC236}">
                  <a16:creationId xmlns:a16="http://schemas.microsoft.com/office/drawing/2014/main" id="{24B1ADEC-1912-4573-AA9D-96BF6197023C}"/>
                </a:ext>
              </a:extLst>
            </p:cNvPr>
            <p:cNvSpPr txBox="1">
              <a:spLocks/>
            </p:cNvSpPr>
            <p:nvPr/>
          </p:nvSpPr>
          <p:spPr>
            <a:xfrm>
              <a:off x="683568" y="662702"/>
              <a:ext cx="587245" cy="295135"/>
            </a:xfrm>
            <a:prstGeom prst="rect">
              <a:avLst/>
            </a:prstGeom>
          </p:spPr>
          <p:txBody>
            <a:bodyPr/>
            <a:lstStyle>
              <a:lvl1pPr marL="342900" indent="-3429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dirty="0"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5</a:t>
              </a:r>
              <a:r>
                <a:rPr lang="en-GB" sz="1200" dirty="0" smtClean="0"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 mm</a:t>
              </a:r>
              <a:endParaRPr lang="en-GB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  <a:sym typeface="Symbol" panose="05050102010706020507" pitchFamily="18" charset="2"/>
              </a:endParaRPr>
            </a:p>
          </p:txBody>
        </p:sp>
        <p:sp>
          <p:nvSpPr>
            <p:cNvPr id="20" name="Content Placeholder 2">
              <a:extLst>
                <a:ext uri="{FF2B5EF4-FFF2-40B4-BE49-F238E27FC236}">
                  <a16:creationId xmlns:a16="http://schemas.microsoft.com/office/drawing/2014/main" id="{24B1ADEC-1912-4573-AA9D-96BF6197023C}"/>
                </a:ext>
              </a:extLst>
            </p:cNvPr>
            <p:cNvSpPr txBox="1">
              <a:spLocks/>
            </p:cNvSpPr>
            <p:nvPr/>
          </p:nvSpPr>
          <p:spPr>
            <a:xfrm>
              <a:off x="8319199" y="686239"/>
              <a:ext cx="727601" cy="295135"/>
            </a:xfrm>
            <a:prstGeom prst="rect">
              <a:avLst/>
            </a:prstGeom>
          </p:spPr>
          <p:txBody>
            <a:bodyPr/>
            <a:lstStyle>
              <a:lvl1pPr marL="342900" indent="-3429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dirty="0" smtClean="0">
                  <a:solidFill>
                    <a:srgbClr val="FF0000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60</a:t>
              </a:r>
              <a:r>
                <a:rPr lang="en-GB" sz="1200" dirty="0" smtClean="0">
                  <a:solidFill>
                    <a:srgbClr val="FF0000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 mm</a:t>
              </a:r>
              <a:endParaRPr lang="en-GB" sz="1200" dirty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  <a:sym typeface="Symbol" panose="05050102010706020507" pitchFamily="18" charset="2"/>
              </a:endParaRPr>
            </a:p>
          </p:txBody>
        </p:sp>
        <p:sp>
          <p:nvSpPr>
            <p:cNvPr id="21" name="Content Placeholder 2">
              <a:extLst>
                <a:ext uri="{FF2B5EF4-FFF2-40B4-BE49-F238E27FC236}">
                  <a16:creationId xmlns:a16="http://schemas.microsoft.com/office/drawing/2014/main" id="{24B1ADEC-1912-4573-AA9D-96BF6197023C}"/>
                </a:ext>
              </a:extLst>
            </p:cNvPr>
            <p:cNvSpPr txBox="1">
              <a:spLocks/>
            </p:cNvSpPr>
            <p:nvPr/>
          </p:nvSpPr>
          <p:spPr>
            <a:xfrm>
              <a:off x="870308" y="927719"/>
              <a:ext cx="824801" cy="295135"/>
            </a:xfrm>
            <a:prstGeom prst="rect">
              <a:avLst/>
            </a:prstGeom>
          </p:spPr>
          <p:txBody>
            <a:bodyPr/>
            <a:lstStyle>
              <a:lvl1pPr marL="342900" indent="-3429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050" dirty="0" smtClean="0"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IP</a:t>
              </a:r>
              <a:endParaRPr lang="en-GB" sz="105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  <a:sym typeface="Symbol" panose="05050102010706020507" pitchFamily="18" charset="2"/>
              </a:endParaRPr>
            </a:p>
          </p:txBody>
        </p:sp>
      </p:grpSp>
      <p:pic>
        <p:nvPicPr>
          <p:cNvPr id="25" name="Google Shape;115;p3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00957" y="1528312"/>
            <a:ext cx="3455608" cy="198981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</p:pic>
      <p:sp>
        <p:nvSpPr>
          <p:cNvPr id="26" name="Rectangle 25"/>
          <p:cNvSpPr/>
          <p:nvPr/>
        </p:nvSpPr>
        <p:spPr>
          <a:xfrm>
            <a:off x="6955791" y="805093"/>
            <a:ext cx="756084" cy="3411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555776" y="1850060"/>
            <a:ext cx="17172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7 </a:t>
            </a:r>
            <a:r>
              <a:rPr lang="en-US" sz="1200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TeV</a:t>
            </a:r>
            <a:r>
              <a:rPr lang="en-US" sz="12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p + 7 </a:t>
            </a:r>
            <a:r>
              <a:rPr lang="en-US" sz="1200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TeV</a:t>
            </a:r>
            <a:r>
              <a:rPr lang="en-US" sz="12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p</a:t>
            </a:r>
          </a:p>
        </p:txBody>
      </p:sp>
      <p:sp>
        <p:nvSpPr>
          <p:cNvPr id="28" name="Title 5">
            <a:extLst>
              <a:ext uri="{FF2B5EF4-FFF2-40B4-BE49-F238E27FC236}">
                <a16:creationId xmlns:a16="http://schemas.microsoft.com/office/drawing/2014/main" id="{F74AB185-7B89-4302-8847-05FC155F03D3}"/>
              </a:ext>
            </a:extLst>
          </p:cNvPr>
          <p:cNvSpPr txBox="1">
            <a:spLocks/>
          </p:cNvSpPr>
          <p:nvPr/>
        </p:nvSpPr>
        <p:spPr>
          <a:xfrm>
            <a:off x="763961" y="139622"/>
            <a:ext cx="4096072" cy="540000"/>
          </a:xfrm>
          <a:prstGeom prst="rect">
            <a:avLst/>
          </a:prstGeom>
          <a:noFill/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radiation source</a:t>
            </a:r>
            <a:endParaRPr lang="en-GB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5412177" y="3625903"/>
            <a:ext cx="3151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several shielding configurations 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have been investigated, 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in the following the final one is presented</a:t>
            </a:r>
            <a:endParaRPr lang="en-US" sz="1200" dirty="0" smtClean="0"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98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6" grpId="0" animBg="1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138BD9-122D-442C-BD9B-A67AC1561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24" name="Google Shape;137;g373618593df_1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646481" y="329456"/>
            <a:ext cx="7400319" cy="3012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139;g373618593df_1_0" title="Screenshot From 2025-06-11 15-34-35.png"/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 t="2578" b="2578"/>
          <a:stretch/>
        </p:blipFill>
        <p:spPr>
          <a:xfrm>
            <a:off x="2217024" y="2550201"/>
            <a:ext cx="3633000" cy="25335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6" name="Google Shape;140;g373618593df_1_0" title="Screenshot From 2025-06-11 15-36-01.png"/>
          <p:cNvPicPr preferRelativeResize="0"/>
          <p:nvPr/>
        </p:nvPicPr>
        <p:blipFill rotWithShape="1">
          <a:blip r:embed="rId4">
            <a:alphaModFix/>
          </a:blip>
          <a:srcRect l="4864" r="4865"/>
          <a:stretch/>
        </p:blipFill>
        <p:spPr>
          <a:xfrm>
            <a:off x="1176226" y="329456"/>
            <a:ext cx="1121557" cy="2618828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27" name="Google Shape;141;g373618593df_1_0"/>
          <p:cNvCxnSpPr/>
          <p:nvPr/>
        </p:nvCxnSpPr>
        <p:spPr>
          <a:xfrm rot="10800000" flipH="1">
            <a:off x="5875908" y="1653110"/>
            <a:ext cx="1413300" cy="8877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" name="Google Shape;142;g373618593df_1_0"/>
          <p:cNvCxnSpPr/>
          <p:nvPr/>
        </p:nvCxnSpPr>
        <p:spPr>
          <a:xfrm rot="10800000" flipH="1">
            <a:off x="5870227" y="2214018"/>
            <a:ext cx="1418700" cy="2888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9" name="Google Shape;143;g373618593df_1_0"/>
          <p:cNvCxnSpPr/>
          <p:nvPr/>
        </p:nvCxnSpPr>
        <p:spPr>
          <a:xfrm>
            <a:off x="2312422" y="314618"/>
            <a:ext cx="2229600" cy="26517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0" name="Google Shape;144;g373618593df_1_0"/>
          <p:cNvCxnSpPr/>
          <p:nvPr/>
        </p:nvCxnSpPr>
        <p:spPr>
          <a:xfrm rot="10800000">
            <a:off x="2297904" y="2948265"/>
            <a:ext cx="2227200" cy="10119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1" name="Google Shape;145;g373618593df_1_0"/>
          <p:cNvSpPr txBox="1"/>
          <p:nvPr/>
        </p:nvSpPr>
        <p:spPr>
          <a:xfrm>
            <a:off x="2277951" y="3202493"/>
            <a:ext cx="498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defTabSz="914400">
              <a:buClr>
                <a:srgbClr val="000000"/>
              </a:buClr>
              <a:buSzPts val="1800"/>
              <a:buFont typeface="Arial"/>
              <a:buNone/>
            </a:pPr>
            <a:r>
              <a:rPr lang="en-US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M3</a:t>
            </a:r>
            <a:endParaRPr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146;g373618593df_1_0"/>
          <p:cNvSpPr txBox="1"/>
          <p:nvPr/>
        </p:nvSpPr>
        <p:spPr>
          <a:xfrm>
            <a:off x="1314347" y="422192"/>
            <a:ext cx="498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defTabSz="914400">
              <a:buClr>
                <a:srgbClr val="000000"/>
              </a:buClr>
              <a:buSzPts val="1800"/>
              <a:buFont typeface="Arial"/>
              <a:buNone/>
            </a:pPr>
            <a:r>
              <a:rPr lang="en-US" kern="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M2</a:t>
            </a:r>
            <a:endParaRPr kern="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147;g373618593df_1_0"/>
          <p:cNvSpPr txBox="1"/>
          <p:nvPr/>
        </p:nvSpPr>
        <p:spPr>
          <a:xfrm>
            <a:off x="4940953" y="2506343"/>
            <a:ext cx="622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defTabSz="914400">
              <a:buClr>
                <a:srgbClr val="000000"/>
              </a:buClr>
              <a:buSzPts val="1800"/>
              <a:buFont typeface="Arial"/>
              <a:buNone/>
            </a:pPr>
            <a:r>
              <a:rPr lang="en-US" kern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M1</a:t>
            </a:r>
            <a:endParaRPr kern="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148;g373618593df_1_0"/>
          <p:cNvSpPr/>
          <p:nvPr/>
        </p:nvSpPr>
        <p:spPr>
          <a:xfrm>
            <a:off x="4524464" y="2962519"/>
            <a:ext cx="478800" cy="977700"/>
          </a:xfrm>
          <a:prstGeom prst="rect">
            <a:avLst/>
          </a:prstGeom>
          <a:noFill/>
          <a:ln w="12700" cap="flat" cmpd="sng">
            <a:solidFill>
              <a:srgbClr val="1C3052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SzPts val="1800"/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149;g373618593df_1_0"/>
          <p:cNvSpPr txBox="1">
            <a:spLocks/>
          </p:cNvSpPr>
          <p:nvPr/>
        </p:nvSpPr>
        <p:spPr>
          <a:xfrm>
            <a:off x="5939519" y="2818874"/>
            <a:ext cx="1440793" cy="767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sym typeface="Arial"/>
              </a:rPr>
              <a:t>U-shape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sym typeface="Arial"/>
              </a:rPr>
              <a:t>shielding</a:t>
            </a:r>
          </a:p>
          <a:p>
            <a:pPr marL="0" lvl="0" indent="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None/>
            </a:pPr>
            <a:r>
              <a:rPr lang="en-US" sz="1200" kern="0" dirty="0" smtClean="0">
                <a:solidFill>
                  <a:srgbClr val="0070C0"/>
                </a:solidFill>
              </a:rPr>
              <a:t>(IR1v3    =    IR1v2)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sym typeface="Arial"/>
            </a:endParaRPr>
          </a:p>
        </p:txBody>
      </p:sp>
      <p:sp>
        <p:nvSpPr>
          <p:cNvPr id="7" name="Espace réservé du texte 19"/>
          <p:cNvSpPr txBox="1">
            <a:spLocks/>
          </p:cNvSpPr>
          <p:nvPr/>
        </p:nvSpPr>
        <p:spPr>
          <a:xfrm>
            <a:off x="5508104" y="4771294"/>
            <a:ext cx="2952328" cy="261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dirty="0" smtClean="0">
                <a:solidFill>
                  <a:schemeClr val="bg2"/>
                </a:solidFill>
              </a:rPr>
              <a:t>15th HL-LHC Collaboration </a:t>
            </a:r>
            <a:r>
              <a:rPr lang="en-GB" b="0" i="0" dirty="0">
                <a:solidFill>
                  <a:schemeClr val="bg2"/>
                </a:solidFill>
              </a:rPr>
              <a:t>M</a:t>
            </a:r>
            <a:r>
              <a:rPr lang="en-GB" b="0" i="0" dirty="0" smtClean="0">
                <a:solidFill>
                  <a:schemeClr val="bg2"/>
                </a:solidFill>
              </a:rPr>
              <a:t>eeting</a:t>
            </a:r>
            <a:endParaRPr lang="en-GB" b="0" i="0" dirty="0">
              <a:solidFill>
                <a:schemeClr val="bg2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4AB185-7B89-4302-8847-05FC155F0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35000"/>
            <a:ext cx="8380959" cy="540000"/>
          </a:xfrm>
          <a:noFill/>
        </p:spPr>
        <p:txBody>
          <a:bodyPr/>
          <a:lstStyle/>
          <a:p>
            <a:r>
              <a:rPr lang="en-US" dirty="0" smtClean="0"/>
              <a:t>VAX in ATLAS (v3)</a:t>
            </a:r>
            <a:endParaRPr lang="en-GB" sz="2000" dirty="0"/>
          </a:p>
        </p:txBody>
      </p:sp>
      <p:sp>
        <p:nvSpPr>
          <p:cNvPr id="39" name="Google Shape;149;g373618593df_1_0"/>
          <p:cNvSpPr txBox="1">
            <a:spLocks/>
          </p:cNvSpPr>
          <p:nvPr/>
        </p:nvSpPr>
        <p:spPr>
          <a:xfrm>
            <a:off x="163249" y="3453078"/>
            <a:ext cx="2002844" cy="843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added as much shielding as possible below 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lang="en-US" sz="1200" kern="0" dirty="0" smtClean="0">
                <a:solidFill>
                  <a:srgbClr val="000000"/>
                </a:solidFill>
              </a:rPr>
              <a:t>and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another 2 cm shielding piece in front (“4-shape”)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0" name="Google Shape;149;g373618593df_1_0"/>
          <p:cNvSpPr txBox="1">
            <a:spLocks/>
          </p:cNvSpPr>
          <p:nvPr/>
        </p:nvSpPr>
        <p:spPr>
          <a:xfrm>
            <a:off x="3034113" y="660022"/>
            <a:ext cx="2312527" cy="446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None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Arial"/>
              </a:rPr>
              <a:t>shielding thickness increased from 3 cm (IR1v2) to 4 </a:t>
            </a:r>
            <a:r>
              <a:rPr lang="en-US" sz="1200" kern="0" dirty="0">
                <a:solidFill>
                  <a:srgbClr val="FF0000"/>
                </a:solidFill>
              </a:rPr>
              <a:t>cm (IR1v3)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630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74AB185-7B89-4302-8847-05FC155F0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35000"/>
            <a:ext cx="8380959" cy="540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Dose map</a:t>
            </a:r>
            <a:endParaRPr lang="en-GB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138BD9-122D-442C-BD9B-A67AC1561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Espace réservé du texte 19"/>
          <p:cNvSpPr txBox="1">
            <a:spLocks/>
          </p:cNvSpPr>
          <p:nvPr/>
        </p:nvSpPr>
        <p:spPr>
          <a:xfrm>
            <a:off x="5508104" y="4771294"/>
            <a:ext cx="2952328" cy="261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dirty="0" smtClean="0">
                <a:solidFill>
                  <a:schemeClr val="bg2"/>
                </a:solidFill>
              </a:rPr>
              <a:t>15th HL-LHC Collaboration </a:t>
            </a:r>
            <a:r>
              <a:rPr lang="en-GB" b="0" i="0" dirty="0">
                <a:solidFill>
                  <a:schemeClr val="bg2"/>
                </a:solidFill>
              </a:rPr>
              <a:t>M</a:t>
            </a:r>
            <a:r>
              <a:rPr lang="en-GB" b="0" i="0" dirty="0" smtClean="0">
                <a:solidFill>
                  <a:schemeClr val="bg2"/>
                </a:solidFill>
              </a:rPr>
              <a:t>eeting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Google Shape;158;g35fa8e4a6e6_0_15" title="dose_YZ_4000fb.png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l="504" t="8137" r="495"/>
          <a:stretch/>
        </p:blipFill>
        <p:spPr>
          <a:xfrm>
            <a:off x="427004" y="736926"/>
            <a:ext cx="4114800" cy="3818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59;g35fa8e4a6e6_0_15" title="dose_YZ_1700fb.png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t="6758"/>
          <a:stretch/>
        </p:blipFill>
        <p:spPr>
          <a:xfrm>
            <a:off x="4572000" y="690160"/>
            <a:ext cx="4114800" cy="383659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1826460" y="727690"/>
            <a:ext cx="576064" cy="2506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78027" y="727690"/>
            <a:ext cx="576064" cy="250648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71602" y="898562"/>
            <a:ext cx="231122" cy="2506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100435" y="916759"/>
            <a:ext cx="231122" cy="250648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73773" y="455309"/>
            <a:ext cx="17053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ultimate target</a:t>
            </a:r>
            <a:endParaRPr lang="en-US" sz="1200" dirty="0" smtClean="0">
              <a:solidFill>
                <a:srgbClr val="FF0000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90963" y="450900"/>
            <a:ext cx="18542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6E8E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longest (nominal) Run</a:t>
            </a:r>
            <a:r>
              <a:rPr lang="en-US" sz="1200" baseline="30000" dirty="0" smtClean="0">
                <a:solidFill>
                  <a:srgbClr val="006E8E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*</a:t>
            </a:r>
            <a:endParaRPr lang="en-US" sz="1200" baseline="30000" dirty="0" smtClean="0">
              <a:solidFill>
                <a:srgbClr val="006E8E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19595" y="4435021"/>
            <a:ext cx="4019609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lnSpc>
                <a:spcPct val="90000"/>
              </a:lnSpc>
              <a:buSzPts val="1800"/>
            </a:pPr>
            <a:r>
              <a:rPr lang="en-US" sz="1200" dirty="0" smtClean="0">
                <a:solidFill>
                  <a:srgbClr val="006E8E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* </a:t>
            </a:r>
            <a:r>
              <a:rPr lang="en-US" sz="1200" u="sng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</a:t>
            </a:r>
            <a:r>
              <a:rPr lang="en-US" sz="1200" u="sng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://edms.cern.ch/document/3160539/1.1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05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74AB185-7B89-4302-8847-05FC155F0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35000"/>
            <a:ext cx="8380959" cy="540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M3</a:t>
            </a:r>
            <a:endParaRPr lang="en-GB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138BD9-122D-442C-BD9B-A67AC1561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Espace réservé du texte 19"/>
          <p:cNvSpPr txBox="1">
            <a:spLocks/>
          </p:cNvSpPr>
          <p:nvPr/>
        </p:nvSpPr>
        <p:spPr>
          <a:xfrm>
            <a:off x="5508104" y="4771294"/>
            <a:ext cx="2952328" cy="261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dirty="0" smtClean="0">
                <a:solidFill>
                  <a:schemeClr val="bg2"/>
                </a:solidFill>
              </a:rPr>
              <a:t>15th HL-LHC Collaboration </a:t>
            </a:r>
            <a:r>
              <a:rPr lang="en-GB" b="0" i="0" dirty="0">
                <a:solidFill>
                  <a:schemeClr val="bg2"/>
                </a:solidFill>
              </a:rPr>
              <a:t>M</a:t>
            </a:r>
            <a:r>
              <a:rPr lang="en-GB" b="0" i="0" dirty="0" smtClean="0">
                <a:solidFill>
                  <a:schemeClr val="bg2"/>
                </a:solidFill>
              </a:rPr>
              <a:t>eeting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27" name="Google Shape;164;g367a23e78d8_0_0" title="dose_XZ_4000fb_M3_H485.png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t="8109" b="8116"/>
          <a:stretch/>
        </p:blipFill>
        <p:spPr>
          <a:xfrm>
            <a:off x="5508104" y="123478"/>
            <a:ext cx="2103120" cy="1761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165;g367a23e78d8_0_0" title="dose_XZ_4000fb_M3_H440.png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t="8109" b="8116"/>
          <a:stretch/>
        </p:blipFill>
        <p:spPr>
          <a:xfrm>
            <a:off x="5709240" y="1817943"/>
            <a:ext cx="2103120" cy="1761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167;g367a23e78d8_0_0" title="dose_XZ_4000fb_M3_H293.png"/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 t="8109" b="8116"/>
          <a:stretch/>
        </p:blipFill>
        <p:spPr>
          <a:xfrm>
            <a:off x="3686716" y="3051975"/>
            <a:ext cx="2103120" cy="176192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168;g367a23e78d8_0_0"/>
          <p:cNvSpPr/>
          <p:nvPr/>
        </p:nvSpPr>
        <p:spPr>
          <a:xfrm>
            <a:off x="4290836" y="2817541"/>
            <a:ext cx="1001243" cy="2439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y =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293 mm</a:t>
            </a:r>
            <a:endParaRPr kumimoji="0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169;g367a23e78d8_0_0"/>
          <p:cNvSpPr/>
          <p:nvPr/>
        </p:nvSpPr>
        <p:spPr>
          <a:xfrm>
            <a:off x="4616989" y="1936528"/>
            <a:ext cx="942404" cy="2439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y =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440 mm</a:t>
            </a:r>
            <a:endParaRPr kumimoji="0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170;g367a23e78d8_0_0"/>
          <p:cNvSpPr/>
          <p:nvPr/>
        </p:nvSpPr>
        <p:spPr>
          <a:xfrm>
            <a:off x="4412368" y="943137"/>
            <a:ext cx="951720" cy="2439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y =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485 mm</a:t>
            </a:r>
            <a:endParaRPr kumimoji="0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171;g367a23e78d8_0_0"/>
          <p:cNvSpPr/>
          <p:nvPr/>
        </p:nvSpPr>
        <p:spPr>
          <a:xfrm>
            <a:off x="5709240" y="3748490"/>
            <a:ext cx="1023000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172;g367a23e78d8_0_0"/>
          <p:cNvSpPr/>
          <p:nvPr/>
        </p:nvSpPr>
        <p:spPr>
          <a:xfrm>
            <a:off x="7963491" y="2155290"/>
            <a:ext cx="1032356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0.5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173;g367a23e78d8_0_0"/>
          <p:cNvSpPr/>
          <p:nvPr/>
        </p:nvSpPr>
        <p:spPr>
          <a:xfrm>
            <a:off x="7611224" y="602998"/>
            <a:ext cx="1075498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0.5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" name="Google Shape;174;g367a23e78d8_0_0" title="dose_YZ_4000fb_M3.png"/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 l="13695" t="8121" r="20696"/>
          <a:stretch/>
        </p:blipFill>
        <p:spPr>
          <a:xfrm>
            <a:off x="827584" y="467427"/>
            <a:ext cx="2830695" cy="3964315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182;g367a23e78d8_0_0"/>
          <p:cNvSpPr/>
          <p:nvPr/>
        </p:nvSpPr>
        <p:spPr>
          <a:xfrm>
            <a:off x="5709240" y="4145199"/>
            <a:ext cx="1023000" cy="292800"/>
          </a:xfrm>
          <a:prstGeom prst="rect">
            <a:avLst/>
          </a:prstGeom>
          <a:solidFill>
            <a:schemeClr val="tx2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0.8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183;g367a23e78d8_0_0"/>
          <p:cNvSpPr/>
          <p:nvPr/>
        </p:nvSpPr>
        <p:spPr>
          <a:xfrm>
            <a:off x="7598722" y="1059283"/>
            <a:ext cx="1087999" cy="292800"/>
          </a:xfrm>
          <a:prstGeom prst="rect">
            <a:avLst/>
          </a:prstGeom>
          <a:solidFill>
            <a:schemeClr val="tx2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0.2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183;g367a23e78d8_0_0"/>
          <p:cNvSpPr/>
          <p:nvPr/>
        </p:nvSpPr>
        <p:spPr>
          <a:xfrm>
            <a:off x="7955266" y="2565109"/>
            <a:ext cx="1040581" cy="292800"/>
          </a:xfrm>
          <a:prstGeom prst="rect">
            <a:avLst/>
          </a:prstGeom>
          <a:solidFill>
            <a:schemeClr val="tx2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0.2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240261" y="4106933"/>
            <a:ext cx="1446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for 1700 fb</a:t>
            </a:r>
            <a:r>
              <a:rPr lang="en-US" b="1" baseline="30000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-1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</a:t>
            </a:r>
            <a:endParaRPr lang="en-US" b="1" baseline="30000" dirty="0" smtClean="0">
              <a:solidFill>
                <a:schemeClr val="tx2"/>
              </a:solidFill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666867" y="464075"/>
            <a:ext cx="576064" cy="2506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>
            <a:endCxn id="48" idx="0"/>
          </p:cNvCxnSpPr>
          <p:nvPr/>
        </p:nvCxnSpPr>
        <p:spPr>
          <a:xfrm flipH="1">
            <a:off x="7963491" y="2983369"/>
            <a:ext cx="450688" cy="112356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7690950" y="1435393"/>
            <a:ext cx="182175" cy="267154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48" idx="1"/>
          </p:cNvCxnSpPr>
          <p:nvPr/>
        </p:nvCxnSpPr>
        <p:spPr>
          <a:xfrm flipH="1">
            <a:off x="6827740" y="4291599"/>
            <a:ext cx="412521" cy="3522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264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74AB185-7B89-4302-8847-05FC155F0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35000"/>
            <a:ext cx="8380959" cy="540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M2</a:t>
            </a:r>
            <a:endParaRPr lang="en-GB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138BD9-122D-442C-BD9B-A67AC1561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7" name="Espace réservé du texte 19"/>
          <p:cNvSpPr txBox="1">
            <a:spLocks/>
          </p:cNvSpPr>
          <p:nvPr/>
        </p:nvSpPr>
        <p:spPr>
          <a:xfrm>
            <a:off x="5508104" y="4771294"/>
            <a:ext cx="2952328" cy="261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dirty="0" smtClean="0">
                <a:solidFill>
                  <a:schemeClr val="bg2"/>
                </a:solidFill>
              </a:rPr>
              <a:t>15th HL-LHC Collaboration </a:t>
            </a:r>
            <a:r>
              <a:rPr lang="en-GB" b="0" i="0" dirty="0">
                <a:solidFill>
                  <a:schemeClr val="bg2"/>
                </a:solidFill>
              </a:rPr>
              <a:t>M</a:t>
            </a:r>
            <a:r>
              <a:rPr lang="en-GB" b="0" i="0" dirty="0" smtClean="0">
                <a:solidFill>
                  <a:schemeClr val="bg2"/>
                </a:solidFill>
              </a:rPr>
              <a:t>eeting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Google Shape;189;g367a23e78d8_0_509" title="dose_XZ_4000fb_M2_H414.png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t="8109" b="8116"/>
          <a:stretch/>
        </p:blipFill>
        <p:spPr>
          <a:xfrm>
            <a:off x="5526086" y="121685"/>
            <a:ext cx="2103120" cy="1761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90;g367a23e78d8_0_509" title="dose_XZ_4000fb_M2_H322.png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t="8109" b="8116"/>
          <a:stretch/>
        </p:blipFill>
        <p:spPr>
          <a:xfrm>
            <a:off x="5680725" y="1732649"/>
            <a:ext cx="2103120" cy="1761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92;g367a23e78d8_0_509" title="dose_XZ_4000fb_M2_H309.png"/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 t="8109" b="8116"/>
          <a:stretch/>
        </p:blipFill>
        <p:spPr>
          <a:xfrm>
            <a:off x="3260968" y="3168196"/>
            <a:ext cx="2103120" cy="176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99;g367a23e78d8_0_509" title="dose_YZ_4000fb_M2.png"/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 l="16851" t="8024" r="25119"/>
          <a:stretch/>
        </p:blipFill>
        <p:spPr>
          <a:xfrm>
            <a:off x="645880" y="405000"/>
            <a:ext cx="2592288" cy="410879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1428032" y="406491"/>
            <a:ext cx="576064" cy="2506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Google Shape;168;g367a23e78d8_0_0"/>
          <p:cNvSpPr/>
          <p:nvPr/>
        </p:nvSpPr>
        <p:spPr>
          <a:xfrm>
            <a:off x="4290836" y="2817541"/>
            <a:ext cx="929235" cy="2439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y = 30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9 mm</a:t>
            </a:r>
            <a:endParaRPr kumimoji="0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69;g367a23e78d8_0_0"/>
          <p:cNvSpPr/>
          <p:nvPr/>
        </p:nvSpPr>
        <p:spPr>
          <a:xfrm>
            <a:off x="4616988" y="1936528"/>
            <a:ext cx="963123" cy="2439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y = 322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mm</a:t>
            </a:r>
            <a:endParaRPr kumimoji="0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70;g367a23e78d8_0_0"/>
          <p:cNvSpPr/>
          <p:nvPr/>
        </p:nvSpPr>
        <p:spPr>
          <a:xfrm>
            <a:off x="4412368" y="943137"/>
            <a:ext cx="951720" cy="2439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y =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414 mm</a:t>
            </a:r>
            <a:endParaRPr kumimoji="0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71;g367a23e78d8_0_0"/>
          <p:cNvSpPr/>
          <p:nvPr/>
        </p:nvSpPr>
        <p:spPr>
          <a:xfrm>
            <a:off x="5709240" y="3748490"/>
            <a:ext cx="1023000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72;g367a23e78d8_0_0"/>
          <p:cNvSpPr/>
          <p:nvPr/>
        </p:nvSpPr>
        <p:spPr>
          <a:xfrm>
            <a:off x="7963491" y="2155290"/>
            <a:ext cx="1032356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lang="en-US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3;g367a23e78d8_0_0"/>
          <p:cNvSpPr/>
          <p:nvPr/>
        </p:nvSpPr>
        <p:spPr>
          <a:xfrm>
            <a:off x="7611224" y="602998"/>
            <a:ext cx="1075498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0.5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2;g367a23e78d8_0_0"/>
          <p:cNvSpPr/>
          <p:nvPr/>
        </p:nvSpPr>
        <p:spPr>
          <a:xfrm>
            <a:off x="5709240" y="4145199"/>
            <a:ext cx="1023000" cy="292800"/>
          </a:xfrm>
          <a:prstGeom prst="rect">
            <a:avLst/>
          </a:prstGeom>
          <a:solidFill>
            <a:schemeClr val="tx2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0.8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83;g367a23e78d8_0_0"/>
          <p:cNvSpPr/>
          <p:nvPr/>
        </p:nvSpPr>
        <p:spPr>
          <a:xfrm>
            <a:off x="7598722" y="1059283"/>
            <a:ext cx="1087999" cy="292800"/>
          </a:xfrm>
          <a:prstGeom prst="rect">
            <a:avLst/>
          </a:prstGeom>
          <a:solidFill>
            <a:schemeClr val="tx2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0.2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183;g367a23e78d8_0_0"/>
          <p:cNvSpPr/>
          <p:nvPr/>
        </p:nvSpPr>
        <p:spPr>
          <a:xfrm>
            <a:off x="7955266" y="2565109"/>
            <a:ext cx="1040581" cy="292800"/>
          </a:xfrm>
          <a:prstGeom prst="rect">
            <a:avLst/>
          </a:prstGeom>
          <a:solidFill>
            <a:schemeClr val="tx2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0.8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40261" y="4106933"/>
            <a:ext cx="1446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for 1700 fb</a:t>
            </a:r>
            <a:r>
              <a:rPr lang="en-US" b="1" baseline="30000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-1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</a:t>
            </a:r>
            <a:endParaRPr lang="en-US" b="1" baseline="30000" dirty="0" smtClean="0">
              <a:solidFill>
                <a:schemeClr val="tx2"/>
              </a:solidFill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endParaRPr>
          </a:p>
        </p:txBody>
      </p:sp>
      <p:cxnSp>
        <p:nvCxnSpPr>
          <p:cNvPr id="22" name="Straight Connector 21"/>
          <p:cNvCxnSpPr>
            <a:endCxn id="21" idx="0"/>
          </p:cNvCxnSpPr>
          <p:nvPr/>
        </p:nvCxnSpPr>
        <p:spPr>
          <a:xfrm flipH="1">
            <a:off x="7963491" y="2983369"/>
            <a:ext cx="450688" cy="112356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690950" y="1435393"/>
            <a:ext cx="182175" cy="267154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1" idx="1"/>
          </p:cNvCxnSpPr>
          <p:nvPr/>
        </p:nvCxnSpPr>
        <p:spPr>
          <a:xfrm flipH="1">
            <a:off x="6827740" y="4291599"/>
            <a:ext cx="412521" cy="3522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78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74AB185-7B89-4302-8847-05FC155F0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35000"/>
            <a:ext cx="8380959" cy="540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M1</a:t>
            </a:r>
            <a:endParaRPr lang="en-GB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138BD9-122D-442C-BD9B-A67AC1561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7" name="Espace réservé du texte 19"/>
          <p:cNvSpPr txBox="1">
            <a:spLocks/>
          </p:cNvSpPr>
          <p:nvPr/>
        </p:nvSpPr>
        <p:spPr>
          <a:xfrm>
            <a:off x="5508104" y="4771294"/>
            <a:ext cx="2952328" cy="261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dirty="0" smtClean="0">
                <a:solidFill>
                  <a:schemeClr val="bg2"/>
                </a:solidFill>
              </a:rPr>
              <a:t>15th HL-LHC Collaboration </a:t>
            </a:r>
            <a:r>
              <a:rPr lang="en-GB" b="0" i="0" dirty="0">
                <a:solidFill>
                  <a:schemeClr val="bg2"/>
                </a:solidFill>
              </a:rPr>
              <a:t>M</a:t>
            </a:r>
            <a:r>
              <a:rPr lang="en-GB" b="0" i="0" dirty="0" smtClean="0">
                <a:solidFill>
                  <a:schemeClr val="bg2"/>
                </a:solidFill>
              </a:rPr>
              <a:t>eeting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Google Shape;214;g367a23e78d8_0_482" title="dose_XZ_4000fb_M1_H567mm.png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l="5236" r="5237"/>
          <a:stretch/>
        </p:blipFill>
        <p:spPr>
          <a:xfrm>
            <a:off x="5294125" y="14617"/>
            <a:ext cx="2278753" cy="1909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15;g367a23e78d8_0_482" title="dose_XZ_4000fb_M1_H521mm.png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l="5236" t="8174" r="5237"/>
          <a:stretch/>
        </p:blipFill>
        <p:spPr>
          <a:xfrm>
            <a:off x="5364088" y="1935200"/>
            <a:ext cx="2231504" cy="1716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217;g367a23e78d8_0_482" title="dose_XZ_4000fb_M1_H376mm.png"/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 l="5236" t="7895" r="5237"/>
          <a:stretch/>
        </p:blipFill>
        <p:spPr>
          <a:xfrm>
            <a:off x="2979398" y="3291830"/>
            <a:ext cx="2308420" cy="1781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224;g367a23e78d8_0_482" title="dose_YZ_4000fb_M1.png"/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 l="14356" t="8024" r="25121"/>
          <a:stretch/>
        </p:blipFill>
        <p:spPr>
          <a:xfrm>
            <a:off x="611560" y="528591"/>
            <a:ext cx="2597699" cy="394767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68;g367a23e78d8_0_0"/>
          <p:cNvSpPr/>
          <p:nvPr/>
        </p:nvSpPr>
        <p:spPr>
          <a:xfrm>
            <a:off x="4086948" y="2908311"/>
            <a:ext cx="1001243" cy="2439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y =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376 mm</a:t>
            </a:r>
            <a:endParaRPr kumimoji="0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69;g367a23e78d8_0_0"/>
          <p:cNvSpPr/>
          <p:nvPr/>
        </p:nvSpPr>
        <p:spPr>
          <a:xfrm>
            <a:off x="4369975" y="1926370"/>
            <a:ext cx="942404" cy="2439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y = 521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mm</a:t>
            </a:r>
            <a:endParaRPr kumimoji="0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70;g367a23e78d8_0_0"/>
          <p:cNvSpPr/>
          <p:nvPr/>
        </p:nvSpPr>
        <p:spPr>
          <a:xfrm>
            <a:off x="4268352" y="959698"/>
            <a:ext cx="951720" cy="2439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y =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567 mm</a:t>
            </a:r>
            <a:endParaRPr kumimoji="0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71;g367a23e78d8_0_0"/>
          <p:cNvSpPr/>
          <p:nvPr/>
        </p:nvSpPr>
        <p:spPr>
          <a:xfrm>
            <a:off x="5709240" y="3748490"/>
            <a:ext cx="1023000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lang="en-US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0.5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72;g367a23e78d8_0_0"/>
          <p:cNvSpPr/>
          <p:nvPr/>
        </p:nvSpPr>
        <p:spPr>
          <a:xfrm>
            <a:off x="7963491" y="2155290"/>
            <a:ext cx="1032356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0.5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73;g367a23e78d8_0_0"/>
          <p:cNvSpPr/>
          <p:nvPr/>
        </p:nvSpPr>
        <p:spPr>
          <a:xfrm>
            <a:off x="7611224" y="602998"/>
            <a:ext cx="1075498" cy="292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0.5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82;g367a23e78d8_0_0"/>
          <p:cNvSpPr/>
          <p:nvPr/>
        </p:nvSpPr>
        <p:spPr>
          <a:xfrm>
            <a:off x="5709240" y="4145199"/>
            <a:ext cx="1023000" cy="292800"/>
          </a:xfrm>
          <a:prstGeom prst="rect">
            <a:avLst/>
          </a:prstGeom>
          <a:solidFill>
            <a:schemeClr val="tx2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0.2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3;g367a23e78d8_0_0"/>
          <p:cNvSpPr/>
          <p:nvPr/>
        </p:nvSpPr>
        <p:spPr>
          <a:xfrm>
            <a:off x="7598722" y="1059283"/>
            <a:ext cx="1087999" cy="292800"/>
          </a:xfrm>
          <a:prstGeom prst="rect">
            <a:avLst/>
          </a:prstGeom>
          <a:solidFill>
            <a:schemeClr val="tx2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0.2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83;g367a23e78d8_0_0"/>
          <p:cNvSpPr/>
          <p:nvPr/>
        </p:nvSpPr>
        <p:spPr>
          <a:xfrm>
            <a:off x="7955266" y="2565109"/>
            <a:ext cx="1040581" cy="292800"/>
          </a:xfrm>
          <a:prstGeom prst="rect">
            <a:avLst/>
          </a:prstGeom>
          <a:solidFill>
            <a:schemeClr val="tx2"/>
          </a:solidFill>
          <a:ln w="1270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0.2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MGy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40261" y="4106933"/>
            <a:ext cx="1446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for 1700 fb</a:t>
            </a:r>
            <a:r>
              <a:rPr lang="en-US" b="1" baseline="30000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-1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</a:t>
            </a:r>
            <a:endParaRPr lang="en-US" b="1" baseline="30000" dirty="0" smtClean="0">
              <a:solidFill>
                <a:schemeClr val="tx2"/>
              </a:solidFill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endParaRPr>
          </a:p>
        </p:txBody>
      </p:sp>
      <p:cxnSp>
        <p:nvCxnSpPr>
          <p:cNvPr id="21" name="Straight Connector 20"/>
          <p:cNvCxnSpPr>
            <a:endCxn id="20" idx="0"/>
          </p:cNvCxnSpPr>
          <p:nvPr/>
        </p:nvCxnSpPr>
        <p:spPr>
          <a:xfrm flipH="1">
            <a:off x="7963491" y="2983369"/>
            <a:ext cx="450688" cy="112356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7690950" y="1435393"/>
            <a:ext cx="182175" cy="267154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20" idx="1"/>
          </p:cNvCxnSpPr>
          <p:nvPr/>
        </p:nvCxnSpPr>
        <p:spPr>
          <a:xfrm flipH="1">
            <a:off x="6827740" y="4291599"/>
            <a:ext cx="412521" cy="3522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421936" y="528591"/>
            <a:ext cx="576064" cy="2506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61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plate_PSM_WP_2023_v0" id="{068B66EE-5E11-4C47-8711-12B276120840}" vid="{937E0FF7-449C-409A-BE9C-BBD7BC0863AF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1DCB4E-5F44-49E2-937F-E6AC00142344}">
  <ds:schemaRefs>
    <ds:schemaRef ds:uri="http://schemas.microsoft.com/sharepoint/v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B151538-7B12-4890-887A-E687D80164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Template_PSM_WP_2023_v0</Template>
  <TotalTime>10775</TotalTime>
  <Words>590</Words>
  <Application>Microsoft Office PowerPoint</Application>
  <PresentationFormat>On-screen Show (16:9)</PresentationFormat>
  <Paragraphs>209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Symbol</vt:lpstr>
      <vt:lpstr>Tahoma</vt:lpstr>
      <vt:lpstr>Wingdings</vt:lpstr>
      <vt:lpstr>Thème Office</vt:lpstr>
      <vt:lpstr>PowerPoint Presentation</vt:lpstr>
      <vt:lpstr>Outline</vt:lpstr>
      <vt:lpstr>IR FLUKA model</vt:lpstr>
      <vt:lpstr>and the area of interest</vt:lpstr>
      <vt:lpstr>VAX in ATLAS (v3)</vt:lpstr>
      <vt:lpstr>Dose map</vt:lpstr>
      <vt:lpstr>M3</vt:lpstr>
      <vt:lpstr>M2</vt:lpstr>
      <vt:lpstr>M1</vt:lpstr>
      <vt:lpstr>Staubli connectors</vt:lpstr>
      <vt:lpstr>VAX in CMS (v4)</vt:lpstr>
      <vt:lpstr>Dose map</vt:lpstr>
      <vt:lpstr>M3</vt:lpstr>
      <vt:lpstr>M2</vt:lpstr>
      <vt:lpstr>M1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</dc:title>
  <dc:creator>Cecile Noels</dc:creator>
  <cp:lastModifiedBy>Francesco Cerutti</cp:lastModifiedBy>
  <cp:revision>333</cp:revision>
  <dcterms:created xsi:type="dcterms:W3CDTF">2023-01-30T09:32:06Z</dcterms:created>
  <dcterms:modified xsi:type="dcterms:W3CDTF">2025-09-30T20:31:39Z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