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4"/>
  </p:sldMasterIdLst>
  <p:notesMasterIdLst>
    <p:notesMasterId r:id="rId21"/>
  </p:notesMasterIdLst>
  <p:handoutMasterIdLst>
    <p:handoutMasterId r:id="rId22"/>
  </p:handoutMasterIdLst>
  <p:sldIdLst>
    <p:sldId id="263" r:id="rId5"/>
    <p:sldId id="319" r:id="rId6"/>
    <p:sldId id="316" r:id="rId7"/>
    <p:sldId id="330" r:id="rId8"/>
    <p:sldId id="317" r:id="rId9"/>
    <p:sldId id="329" r:id="rId10"/>
    <p:sldId id="331" r:id="rId11"/>
    <p:sldId id="310" r:id="rId12"/>
    <p:sldId id="322" r:id="rId13"/>
    <p:sldId id="311" r:id="rId14"/>
    <p:sldId id="324" r:id="rId15"/>
    <p:sldId id="336" r:id="rId16"/>
    <p:sldId id="312" r:id="rId17"/>
    <p:sldId id="335" r:id="rId18"/>
    <p:sldId id="340" r:id="rId19"/>
    <p:sldId id="327" r:id="rId20"/>
  </p:sldIdLst>
  <p:sldSz cx="12192000" cy="6858000"/>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00"/>
    <a:srgbClr val="FF3399"/>
    <a:srgbClr val="FB963C"/>
    <a:srgbClr val="E56E05"/>
    <a:srgbClr val="006E8E"/>
    <a:srgbClr val="64BCD9"/>
    <a:srgbClr val="CAC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B1DC01-FA5A-4DE7-BE0F-7AF3F85A6BEF}" v="1" dt="2025-09-30T15:10:59.7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6801" autoAdjust="0"/>
  </p:normalViewPr>
  <p:slideViewPr>
    <p:cSldViewPr snapToObjects="1" showGuides="1">
      <p:cViewPr varScale="1">
        <p:scale>
          <a:sx n="151" d="100"/>
          <a:sy n="151" d="100"/>
        </p:scale>
        <p:origin x="468" y="150"/>
      </p:cViewPr>
      <p:guideLst>
        <p:guide orient="horz" pos="4080"/>
        <p:guide pos="3840"/>
      </p:guideLst>
    </p:cSldViewPr>
  </p:slideViewPr>
  <p:outlineViewPr>
    <p:cViewPr>
      <p:scale>
        <a:sx n="33" d="100"/>
        <a:sy n="33" d="100"/>
      </p:scale>
      <p:origin x="0" y="-802"/>
    </p:cViewPr>
  </p:outlin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60" d="100"/>
          <a:sy n="60" d="100"/>
        </p:scale>
        <p:origin x="327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2"/>
            <a:ext cx="2945659" cy="493633"/>
          </a:xfrm>
          <a:prstGeom prst="rect">
            <a:avLst/>
          </a:prstGeom>
        </p:spPr>
        <p:txBody>
          <a:bodyPr vert="horz" lIns="91416" tIns="45708" rIns="91416" bIns="45708" rtlCol="0"/>
          <a:lstStyle>
            <a:lvl1pPr algn="l">
              <a:defRPr sz="1200"/>
            </a:lvl1pPr>
          </a:lstStyle>
          <a:p>
            <a:endParaRPr lang="fr-FR"/>
          </a:p>
        </p:txBody>
      </p:sp>
      <p:sp>
        <p:nvSpPr>
          <p:cNvPr id="3" name="Espace réservé de la date 2"/>
          <p:cNvSpPr>
            <a:spLocks noGrp="1"/>
          </p:cNvSpPr>
          <p:nvPr>
            <p:ph type="dt" sz="quarter" idx="1"/>
          </p:nvPr>
        </p:nvSpPr>
        <p:spPr>
          <a:xfrm>
            <a:off x="3850445" y="2"/>
            <a:ext cx="2945659" cy="493633"/>
          </a:xfrm>
          <a:prstGeom prst="rect">
            <a:avLst/>
          </a:prstGeom>
        </p:spPr>
        <p:txBody>
          <a:bodyPr vert="horz" lIns="91416" tIns="45708" rIns="91416" bIns="45708" rtlCol="0"/>
          <a:lstStyle>
            <a:lvl1pPr algn="r">
              <a:defRPr sz="1200"/>
            </a:lvl1pPr>
          </a:lstStyle>
          <a:p>
            <a:fld id="{B3F5CDDF-3246-6843-A314-FDDEB3F3DF8E}" type="datetimeFigureOut">
              <a:rPr lang="fr-FR" smtClean="0"/>
              <a:pPr/>
              <a:t>30/09/2025</a:t>
            </a:fld>
            <a:endParaRPr lang="fr-FR"/>
          </a:p>
        </p:txBody>
      </p:sp>
      <p:sp>
        <p:nvSpPr>
          <p:cNvPr id="4" name="Espace réservé du pied de page 3"/>
          <p:cNvSpPr>
            <a:spLocks noGrp="1"/>
          </p:cNvSpPr>
          <p:nvPr>
            <p:ph type="ftr" sz="quarter" idx="2"/>
          </p:nvPr>
        </p:nvSpPr>
        <p:spPr>
          <a:xfrm>
            <a:off x="2" y="9377318"/>
            <a:ext cx="2945659" cy="493633"/>
          </a:xfrm>
          <a:prstGeom prst="rect">
            <a:avLst/>
          </a:prstGeom>
        </p:spPr>
        <p:txBody>
          <a:bodyPr vert="horz" lIns="91416" tIns="45708" rIns="91416" bIns="4570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5" y="9377318"/>
            <a:ext cx="2945659" cy="493633"/>
          </a:xfrm>
          <a:prstGeom prst="rect">
            <a:avLst/>
          </a:prstGeom>
        </p:spPr>
        <p:txBody>
          <a:bodyPr vert="horz" lIns="91416" tIns="45708" rIns="91416" bIns="45708"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2"/>
            <a:ext cx="2945659" cy="493633"/>
          </a:xfrm>
          <a:prstGeom prst="rect">
            <a:avLst/>
          </a:prstGeom>
        </p:spPr>
        <p:txBody>
          <a:bodyPr vert="horz" lIns="91416" tIns="45708" rIns="91416" bIns="45708" rtlCol="0"/>
          <a:lstStyle>
            <a:lvl1pPr algn="l">
              <a:defRPr sz="1200"/>
            </a:lvl1pPr>
          </a:lstStyle>
          <a:p>
            <a:endParaRPr lang="fr-FR"/>
          </a:p>
        </p:txBody>
      </p:sp>
      <p:sp>
        <p:nvSpPr>
          <p:cNvPr id="3" name="Espace réservé de la date 2"/>
          <p:cNvSpPr>
            <a:spLocks noGrp="1"/>
          </p:cNvSpPr>
          <p:nvPr>
            <p:ph type="dt" idx="1"/>
          </p:nvPr>
        </p:nvSpPr>
        <p:spPr>
          <a:xfrm>
            <a:off x="3850445" y="2"/>
            <a:ext cx="2945659" cy="493633"/>
          </a:xfrm>
          <a:prstGeom prst="rect">
            <a:avLst/>
          </a:prstGeom>
        </p:spPr>
        <p:txBody>
          <a:bodyPr vert="horz" lIns="91416" tIns="45708" rIns="91416" bIns="45708" rtlCol="0"/>
          <a:lstStyle>
            <a:lvl1pPr algn="r">
              <a:defRPr sz="1200"/>
            </a:lvl1pPr>
          </a:lstStyle>
          <a:p>
            <a:fld id="{781D8F6D-3354-BF4D-834B-467E3215D30A}" type="datetimeFigureOut">
              <a:rPr lang="fr-FR" smtClean="0"/>
              <a:pPr/>
              <a:t>30/09/2025</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16" tIns="45708" rIns="91416" bIns="45708"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16" tIns="45708" rIns="91416" bIns="45708"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2" y="9377318"/>
            <a:ext cx="2945659" cy="493633"/>
          </a:xfrm>
          <a:prstGeom prst="rect">
            <a:avLst/>
          </a:prstGeom>
        </p:spPr>
        <p:txBody>
          <a:bodyPr vert="horz" lIns="91416" tIns="45708" rIns="91416" bIns="4570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5" y="9377318"/>
            <a:ext cx="2945659" cy="493633"/>
          </a:xfrm>
          <a:prstGeom prst="rect">
            <a:avLst/>
          </a:prstGeom>
        </p:spPr>
        <p:txBody>
          <a:bodyPr vert="horz" lIns="91416" tIns="45708" rIns="91416" bIns="45708"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609600" y="6071400"/>
            <a:ext cx="6096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920000" y="6300000"/>
            <a:ext cx="6096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
        <p:nvSpPr>
          <p:cNvPr id="11" name="Espace réservé du pied de page 3"/>
          <p:cNvSpPr>
            <a:spLocks noGrp="1"/>
          </p:cNvSpPr>
          <p:nvPr>
            <p:ph type="ftr" sz="quarter" idx="11"/>
          </p:nvPr>
        </p:nvSpPr>
        <p:spPr>
          <a:xfrm>
            <a:off x="1583499" y="6356350"/>
            <a:ext cx="8587200" cy="360000"/>
          </a:xfrm>
        </p:spPr>
        <p:txBody>
          <a:bodyPr/>
          <a:lstStyle/>
          <a:p>
            <a:r>
              <a:rPr lang="en-GB"/>
              <a:t>Antonio Alonso - 15th HL-LHC Collaboration Meeting, CERN- 01/10/2025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920000" y="6300000"/>
            <a:ext cx="6096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
        <p:nvSpPr>
          <p:cNvPr id="11" name="Espace réservé du pied de page 3"/>
          <p:cNvSpPr>
            <a:spLocks noGrp="1"/>
          </p:cNvSpPr>
          <p:nvPr>
            <p:ph type="ftr" sz="quarter" idx="11"/>
          </p:nvPr>
        </p:nvSpPr>
        <p:spPr>
          <a:xfrm>
            <a:off x="1583499" y="6356350"/>
            <a:ext cx="8587200" cy="360000"/>
          </a:xfrm>
        </p:spPr>
        <p:txBody>
          <a:bodyPr/>
          <a:lstStyle/>
          <a:p>
            <a:r>
              <a:rPr lang="en-GB"/>
              <a:t>Antonio Alonso - 15th HL-LHC Collaboration Meeting, CERN- 01/10/2025</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920000" y="6300000"/>
            <a:ext cx="6096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
        <p:nvSpPr>
          <p:cNvPr id="10" name="Espace réservé du pied de page 3"/>
          <p:cNvSpPr>
            <a:spLocks noGrp="1"/>
          </p:cNvSpPr>
          <p:nvPr>
            <p:ph type="ftr" sz="quarter" idx="11"/>
          </p:nvPr>
        </p:nvSpPr>
        <p:spPr>
          <a:xfrm>
            <a:off x="1583499" y="6356350"/>
            <a:ext cx="8587200" cy="360000"/>
          </a:xfrm>
        </p:spPr>
        <p:txBody>
          <a:bodyPr/>
          <a:lstStyle/>
          <a:p>
            <a:r>
              <a:rPr lang="en-GB"/>
              <a:t>Antonio Alonso - 15th HL-LHC Collaboration Meeting, CERN- 01/10/2025</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583499" y="6356350"/>
            <a:ext cx="8587200" cy="360000"/>
          </a:xfrm>
        </p:spPr>
        <p:txBody>
          <a:bodyPr/>
          <a:lstStyle/>
          <a:p>
            <a:r>
              <a:rPr lang="en-GB"/>
              <a:t>Antonio Alonso - 15th HL-LHC Collaboration Meeting, CERN- 01/10/2025</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609600" y="6071400"/>
            <a:ext cx="6096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2965623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dirty="0"/>
              <a:t>Credits if needed: reference 1, reference 2 ...</a:t>
            </a:r>
          </a:p>
        </p:txBody>
      </p:sp>
      <p:grpSp>
        <p:nvGrpSpPr>
          <p:cNvPr id="9" name="Grouper 8"/>
          <p:cNvGrpSpPr/>
          <p:nvPr userDrawn="1"/>
        </p:nvGrpSpPr>
        <p:grpSpPr>
          <a:xfrm>
            <a:off x="609600" y="6071400"/>
            <a:ext cx="6096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solidFill>
                  <a:prstClr val="white"/>
                </a:solidFil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extLst>
      <p:ext uri="{BB962C8B-B14F-4D97-AF65-F5344CB8AC3E}">
        <p14:creationId xmlns:p14="http://schemas.microsoft.com/office/powerpoint/2010/main" val="4249663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0"/>
            <a:ext cx="8734400" cy="360000"/>
          </a:xfrm>
          <a:prstGeom prst="rect">
            <a:avLst/>
          </a:prstGeom>
        </p:spPr>
        <p:txBody>
          <a:bodyPr vert="horz" lIns="0" tIns="0" rIns="0" bIns="0" rtlCol="0" anchor="b"/>
          <a:lstStyle>
            <a:lvl1pPr algn="r">
              <a:defRPr sz="1200">
                <a:solidFill>
                  <a:schemeClr val="accent1"/>
                </a:solidFill>
              </a:defRPr>
            </a:lvl1pPr>
          </a:lstStyle>
          <a:p>
            <a:r>
              <a:rPr lang="en-GB"/>
              <a:t>Antonio Alonso - 15th HL-LHC Collaboration Meeting, CERN- 01/10/2025</a:t>
            </a:r>
            <a:endParaRPr lang="en-GB" dirty="0"/>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8" r:id="rId5"/>
    <p:sldLayoutId id="2147483661" r:id="rId6"/>
    <p:sldLayoutId id="2147483663"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jpg"/><Relationship Id="rId4" Type="http://schemas.openxmlformats.org/officeDocument/2006/relationships/image" Target="../media/image40.jp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openxmlformats.org/officeDocument/2006/relationships/image" Target="../media/image3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dms.cern.ch/document/3031612/0.1" TargetMode="External"/><Relationship Id="rId2" Type="http://schemas.openxmlformats.org/officeDocument/2006/relationships/hyperlink" Target="https://edms.cern.ch/document/3349677/1/" TargetMode="Externa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hyperlink" Target="https://edms.cern.ch/document/3225405/1"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hyperlink" Target="https://edms.cern.ch/document/3305941/1"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hyperlink" Target="https://edms.cern.ch/document/2736092" TargetMode="External"/><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edms.cern.ch/document/3336030/1" TargetMode="External"/><Relationship Id="rId4" Type="http://schemas.openxmlformats.org/officeDocument/2006/relationships/hyperlink" Target="https://edms.cern.ch/document/3327891/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3" Type="http://schemas.openxmlformats.org/officeDocument/2006/relationships/hyperlink" Target="https://edms.cern.ch/document/3318156/1" TargetMode="External"/><Relationship Id="rId7" Type="http://schemas.openxmlformats.org/officeDocument/2006/relationships/hyperlink" Target="https://edms.cern.ch/document/3354614/1" TargetMode="External"/><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hyperlink" Target="https://edms.cern.ch/document/3223180/2" TargetMode="External"/><Relationship Id="rId16"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hyperlink" Target="https://edms.cern.ch/document/3352002/1" TargetMode="External"/><Relationship Id="rId11" Type="http://schemas.openxmlformats.org/officeDocument/2006/relationships/image" Target="../media/image30.png"/><Relationship Id="rId5" Type="http://schemas.openxmlformats.org/officeDocument/2006/relationships/hyperlink" Target="https://edms.cern.ch/document/3354620/1" TargetMode="External"/><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hyperlink" Target="https://edms.cern.ch/document/3332346/1" TargetMode="External"/><Relationship Id="rId9" Type="http://schemas.openxmlformats.org/officeDocument/2006/relationships/image" Target="../media/image28.png"/><Relationship Id="rId1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35560" y="3284984"/>
            <a:ext cx="7632848" cy="1800000"/>
          </a:xfrm>
        </p:spPr>
        <p:txBody>
          <a:bodyPr/>
          <a:lstStyle/>
          <a:p>
            <a:r>
              <a:rPr lang="en-US" noProof="0" dirty="0"/>
              <a:t>TAXS AND VAXBOX PRODUCTION AND INSTALLATION</a:t>
            </a:r>
            <a:br>
              <a:rPr lang="en-US" noProof="0" dirty="0"/>
            </a:br>
            <a:br>
              <a:rPr lang="en-US" noProof="0" dirty="0"/>
            </a:br>
            <a:br>
              <a:rPr lang="en-US" noProof="0" dirty="0"/>
            </a:br>
            <a:endParaRPr lang="en-US" noProof="0" dirty="0"/>
          </a:p>
        </p:txBody>
      </p:sp>
      <p:sp>
        <p:nvSpPr>
          <p:cNvPr id="3" name="Sous-titre 2"/>
          <p:cNvSpPr>
            <a:spLocks noGrp="1"/>
          </p:cNvSpPr>
          <p:nvPr>
            <p:ph type="subTitle" idx="1"/>
          </p:nvPr>
        </p:nvSpPr>
        <p:spPr>
          <a:xfrm>
            <a:off x="2135560" y="4117150"/>
            <a:ext cx="7776864" cy="1472089"/>
          </a:xfrm>
        </p:spPr>
        <p:txBody>
          <a:bodyPr>
            <a:normAutofit fontScale="70000" lnSpcReduction="20000"/>
          </a:bodyPr>
          <a:lstStyle/>
          <a:p>
            <a:endParaRPr lang="en-US" noProof="0" dirty="0"/>
          </a:p>
          <a:p>
            <a:r>
              <a:rPr lang="en-US" noProof="0" dirty="0"/>
              <a:t>Antonio Alonso, WP</a:t>
            </a:r>
            <a:r>
              <a:rPr lang="en-US" dirty="0"/>
              <a:t>E</a:t>
            </a:r>
          </a:p>
          <a:p>
            <a:endParaRPr lang="en-US" noProof="0" dirty="0"/>
          </a:p>
          <a:p>
            <a:r>
              <a:rPr lang="en-US" noProof="0" dirty="0"/>
              <a:t>On </a:t>
            </a:r>
            <a:r>
              <a:rPr lang="en-US" dirty="0"/>
              <a:t>b</a:t>
            </a:r>
            <a:r>
              <a:rPr lang="en-US" noProof="0" dirty="0" err="1"/>
              <a:t>ehalf</a:t>
            </a:r>
            <a:r>
              <a:rPr lang="en-US" noProof="0" dirty="0"/>
              <a:t> of WP8 (Collider experiment interface) and collaborators </a:t>
            </a:r>
          </a:p>
          <a:p>
            <a:r>
              <a:rPr lang="en-US" dirty="0"/>
              <a:t>F. Sanchez Galan, O. Boettcher, </a:t>
            </a:r>
            <a:r>
              <a:rPr lang="en-GB" dirty="0"/>
              <a:t>D. Soskic, E. Luke Barnes, S. di Giovannantonio, S. Kamugasa, J. Perez Espinos, M. Perez Ornedo. </a:t>
            </a:r>
          </a:p>
          <a:p>
            <a:r>
              <a:rPr lang="en-US" dirty="0"/>
              <a:t>Special thanks to: S. Altun, </a:t>
            </a:r>
            <a:r>
              <a:rPr lang="en-GB" dirty="0"/>
              <a:t>D. Brethoux &amp; F. Luiz</a:t>
            </a:r>
            <a:endParaRPr lang="en-US" noProof="0" dirty="0"/>
          </a:p>
        </p:txBody>
      </p:sp>
      <p:pic>
        <p:nvPicPr>
          <p:cNvPr id="5" name="Image 4" descr="CERN-logo_outline.jpg"/>
          <p:cNvPicPr>
            <a:picLocks noChangeAspect="1"/>
          </p:cNvPicPr>
          <p:nvPr/>
        </p:nvPicPr>
        <p:blipFill>
          <a:blip r:embed="rId2"/>
          <a:stretch>
            <a:fillRect/>
          </a:stretch>
        </p:blipFill>
        <p:spPr>
          <a:xfrm>
            <a:off x="479376" y="5805264"/>
            <a:ext cx="864096" cy="849784"/>
          </a:xfrm>
          <a:prstGeom prst="rect">
            <a:avLst/>
          </a:prstGeom>
        </p:spPr>
      </p:pic>
      <p:sp>
        <p:nvSpPr>
          <p:cNvPr id="6" name="Footer Placeholder 2">
            <a:extLst>
              <a:ext uri="{FF2B5EF4-FFF2-40B4-BE49-F238E27FC236}">
                <a16:creationId xmlns:a16="http://schemas.microsoft.com/office/drawing/2014/main" id="{4E481947-CAD9-DAD7-87D4-8CD40F30C1D8}"/>
              </a:ext>
            </a:extLst>
          </p:cNvPr>
          <p:cNvSpPr txBox="1">
            <a:spLocks/>
          </p:cNvSpPr>
          <p:nvPr/>
        </p:nvSpPr>
        <p:spPr>
          <a:xfrm>
            <a:off x="4295800" y="6350000"/>
            <a:ext cx="6120679" cy="360000"/>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noProof="0" dirty="0"/>
              <a:t>15</a:t>
            </a:r>
            <a:r>
              <a:rPr lang="en-US" baseline="30000" noProof="0" dirty="0"/>
              <a:t>th</a:t>
            </a:r>
            <a:r>
              <a:rPr lang="en-US" noProof="0" dirty="0"/>
              <a:t> HL-LHC Collaboration Meeting, CERN- 01/10/2025</a:t>
            </a:r>
          </a:p>
        </p:txBody>
      </p:sp>
      <p:sp>
        <p:nvSpPr>
          <p:cNvPr id="7" name="Slide Number Placeholder 6">
            <a:extLst>
              <a:ext uri="{FF2B5EF4-FFF2-40B4-BE49-F238E27FC236}">
                <a16:creationId xmlns:a16="http://schemas.microsoft.com/office/drawing/2014/main" id="{EF44BAED-64BA-687D-8065-98C59878A6C6}"/>
              </a:ext>
            </a:extLst>
          </p:cNvPr>
          <p:cNvSpPr>
            <a:spLocks noGrp="1"/>
          </p:cNvSpPr>
          <p:nvPr>
            <p:ph type="sldNum" sz="quarter" idx="12"/>
          </p:nvPr>
        </p:nvSpPr>
        <p:spPr>
          <a:ln>
            <a:noFill/>
          </a:ln>
        </p:spPr>
        <p:txBody>
          <a:bodyPr/>
          <a:lstStyle/>
          <a:p>
            <a:fld id="{BFDCA1C4-9514-7B4F-976F-D92F7E296653}" type="slidenum">
              <a:rPr lang="en-US" noProof="0" smtClean="0"/>
              <a:pPr/>
              <a:t>1</a:t>
            </a:fld>
            <a:endParaRPr lang="en-US"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8FBE096-5942-7E64-D4EA-7E1327AB10DD}"/>
              </a:ext>
            </a:extLst>
          </p:cNvPr>
          <p:cNvSpPr txBox="1"/>
          <p:nvPr/>
        </p:nvSpPr>
        <p:spPr>
          <a:xfrm>
            <a:off x="640665" y="735221"/>
            <a:ext cx="6464963" cy="2893100"/>
          </a:xfrm>
          <a:prstGeom prst="rect">
            <a:avLst/>
          </a:prstGeom>
          <a:noFill/>
        </p:spPr>
        <p:txBody>
          <a:bodyPr wrap="square">
            <a:spAutoFit/>
          </a:bodyPr>
          <a:lstStyle/>
          <a:p>
            <a:pPr marL="266700" indent="-26670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For the precise alignment on the TAS, measurements are taken every year</a:t>
            </a:r>
          </a:p>
          <a:p>
            <a:pPr marL="357188" indent="-357188">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The survey system consist in four (Two horizontal, two vertical) survey rods, one tip attached to the TAS and the other tip protruding from the shielding on which a survey sphere is attached for allowing laser tracker measurements inside the experimental caverns</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The ATLAS survey rods are split in two due to the movement of the Octagon Shielding, making necessary a yearly connection and disconnection of the rods for taking the measurements</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On CMS the rods are always in place and measurements are possible when the rotating shielding is open.</a:t>
            </a:r>
          </a:p>
        </p:txBody>
      </p:sp>
      <p:sp>
        <p:nvSpPr>
          <p:cNvPr id="17" name="Title 1">
            <a:extLst>
              <a:ext uri="{FF2B5EF4-FFF2-40B4-BE49-F238E27FC236}">
                <a16:creationId xmlns:a16="http://schemas.microsoft.com/office/drawing/2014/main" id="{1D16495D-736F-6E12-036F-2E4EAEB0A1E1}"/>
              </a:ext>
            </a:extLst>
          </p:cNvPr>
          <p:cNvSpPr>
            <a:spLocks noGrp="1"/>
          </p:cNvSpPr>
          <p:nvPr>
            <p:ph type="title"/>
          </p:nvPr>
        </p:nvSpPr>
        <p:spPr>
          <a:xfrm>
            <a:off x="889263" y="-283917"/>
            <a:ext cx="10515600" cy="1325563"/>
          </a:xfrm>
        </p:spPr>
        <p:txBody>
          <a:bodyPr/>
          <a:lstStyle/>
          <a:p>
            <a:r>
              <a:rPr lang="en-US" sz="2800" noProof="0" dirty="0"/>
              <a:t>TAXS SURVEY SYSTEM</a:t>
            </a: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10</a:t>
            </a:fld>
            <a:endParaRPr lang="en-US" noProof="0" dirty="0"/>
          </a:p>
        </p:txBody>
      </p:sp>
      <p:pic>
        <p:nvPicPr>
          <p:cNvPr id="6" name="Picture 5">
            <a:extLst>
              <a:ext uri="{FF2B5EF4-FFF2-40B4-BE49-F238E27FC236}">
                <a16:creationId xmlns:a16="http://schemas.microsoft.com/office/drawing/2014/main" id="{1446E1AF-5007-E255-D8B3-AFBF371F2958}"/>
              </a:ext>
            </a:extLst>
          </p:cNvPr>
          <p:cNvPicPr>
            <a:picLocks noChangeAspect="1"/>
          </p:cNvPicPr>
          <p:nvPr/>
        </p:nvPicPr>
        <p:blipFill>
          <a:blip r:embed="rId2"/>
          <a:stretch>
            <a:fillRect/>
          </a:stretch>
        </p:blipFill>
        <p:spPr>
          <a:xfrm>
            <a:off x="9560619" y="1124744"/>
            <a:ext cx="2234545" cy="4372719"/>
          </a:xfrm>
          <a:prstGeom prst="rect">
            <a:avLst/>
          </a:prstGeom>
        </p:spPr>
      </p:pic>
      <p:pic>
        <p:nvPicPr>
          <p:cNvPr id="4" name="Picture 3" descr="A group of men working on a machine&#10;&#10;Description automatically generated">
            <a:extLst>
              <a:ext uri="{FF2B5EF4-FFF2-40B4-BE49-F238E27FC236}">
                <a16:creationId xmlns:a16="http://schemas.microsoft.com/office/drawing/2014/main" id="{36F4997B-FDBB-B6C5-8075-11BBA6D7E8C2}"/>
              </a:ext>
            </a:extLst>
          </p:cNvPr>
          <p:cNvPicPr>
            <a:picLocks noChangeAspect="1"/>
          </p:cNvPicPr>
          <p:nvPr/>
        </p:nvPicPr>
        <p:blipFill>
          <a:blip r:embed="rId3"/>
          <a:stretch>
            <a:fillRect/>
          </a:stretch>
        </p:blipFill>
        <p:spPr>
          <a:xfrm>
            <a:off x="4060602" y="3629065"/>
            <a:ext cx="1713416" cy="2531286"/>
          </a:xfrm>
          <a:prstGeom prst="rect">
            <a:avLst/>
          </a:prstGeom>
        </p:spPr>
      </p:pic>
      <p:pic>
        <p:nvPicPr>
          <p:cNvPr id="8" name="Picture 7" descr="A yellow sign on a white wall&#10;&#10;Description automatically generated">
            <a:extLst>
              <a:ext uri="{FF2B5EF4-FFF2-40B4-BE49-F238E27FC236}">
                <a16:creationId xmlns:a16="http://schemas.microsoft.com/office/drawing/2014/main" id="{03C9A828-8D7A-B2B7-0F15-2C5293EEE231}"/>
              </a:ext>
            </a:extLst>
          </p:cNvPr>
          <p:cNvPicPr>
            <a:picLocks noChangeAspect="1"/>
          </p:cNvPicPr>
          <p:nvPr/>
        </p:nvPicPr>
        <p:blipFill rotWithShape="1">
          <a:blip r:embed="rId4"/>
          <a:srcRect t="24101"/>
          <a:stretch/>
        </p:blipFill>
        <p:spPr>
          <a:xfrm rot="5400000">
            <a:off x="5695124" y="4173213"/>
            <a:ext cx="2529943" cy="1440160"/>
          </a:xfrm>
          <a:prstGeom prst="rect">
            <a:avLst/>
          </a:prstGeom>
        </p:spPr>
      </p:pic>
      <p:pic>
        <p:nvPicPr>
          <p:cNvPr id="12" name="Picture 11" descr="A large green cylinder with many holes&#10;&#10;Description automatically generated">
            <a:extLst>
              <a:ext uri="{FF2B5EF4-FFF2-40B4-BE49-F238E27FC236}">
                <a16:creationId xmlns:a16="http://schemas.microsoft.com/office/drawing/2014/main" id="{960D332E-BB45-37FA-6D78-501FDD5DC60E}"/>
              </a:ext>
            </a:extLst>
          </p:cNvPr>
          <p:cNvPicPr>
            <a:picLocks noChangeAspect="1"/>
          </p:cNvPicPr>
          <p:nvPr/>
        </p:nvPicPr>
        <p:blipFill>
          <a:blip r:embed="rId5"/>
          <a:stretch>
            <a:fillRect/>
          </a:stretch>
        </p:blipFill>
        <p:spPr>
          <a:xfrm>
            <a:off x="1127448" y="3978646"/>
            <a:ext cx="2459765" cy="1844824"/>
          </a:xfrm>
          <a:prstGeom prst="rect">
            <a:avLst/>
          </a:prstGeom>
        </p:spPr>
      </p:pic>
      <p:pic>
        <p:nvPicPr>
          <p:cNvPr id="13" name="Picture 12">
            <a:extLst>
              <a:ext uri="{FF2B5EF4-FFF2-40B4-BE49-F238E27FC236}">
                <a16:creationId xmlns:a16="http://schemas.microsoft.com/office/drawing/2014/main" id="{55A0C9C5-5345-C867-4A6B-1B00918C22F9}"/>
              </a:ext>
            </a:extLst>
          </p:cNvPr>
          <p:cNvPicPr>
            <a:picLocks noChangeAspect="1"/>
          </p:cNvPicPr>
          <p:nvPr/>
        </p:nvPicPr>
        <p:blipFill>
          <a:blip r:embed="rId6"/>
          <a:stretch>
            <a:fillRect/>
          </a:stretch>
        </p:blipFill>
        <p:spPr>
          <a:xfrm>
            <a:off x="7248128" y="885244"/>
            <a:ext cx="2340272" cy="2593053"/>
          </a:xfrm>
          <a:prstGeom prst="rect">
            <a:avLst/>
          </a:prstGeom>
        </p:spPr>
      </p:pic>
    </p:spTree>
    <p:extLst>
      <p:ext uri="{BB962C8B-B14F-4D97-AF65-F5344CB8AC3E}">
        <p14:creationId xmlns:p14="http://schemas.microsoft.com/office/powerpoint/2010/main" val="3242483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8FBE096-5942-7E64-D4EA-7E1327AB10DD}"/>
              </a:ext>
            </a:extLst>
          </p:cNvPr>
          <p:cNvSpPr txBox="1"/>
          <p:nvPr/>
        </p:nvSpPr>
        <p:spPr>
          <a:xfrm>
            <a:off x="335176" y="819890"/>
            <a:ext cx="8918869" cy="2877711"/>
          </a:xfrm>
          <a:prstGeom prst="rect">
            <a:avLst/>
          </a:prstGeom>
          <a:noFill/>
        </p:spPr>
        <p:txBody>
          <a:bodyPr wrap="square">
            <a:spAutoFit/>
          </a:bodyPr>
          <a:lstStyle/>
          <a:p>
            <a:pPr marL="742950" indent="-285750">
              <a:buFont typeface="Arial" panose="020B0604020202020204" pitchFamily="34" charset="0"/>
              <a:buChar char="•"/>
            </a:pPr>
            <a:endParaRPr lang="en-US" sz="1400" noProof="0" dirty="0">
              <a:effectLst/>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Design the new survey system with lessons learned from the current system and survey advice </a:t>
            </a:r>
            <a:r>
              <a:rPr lang="en-US" sz="1400" noProof="0" dirty="0">
                <a:solidFill>
                  <a:schemeClr val="accent6"/>
                </a:solidFill>
                <a:effectLst/>
                <a:latin typeface="Aptos" panose="020B0004020202020204" pitchFamily="34" charset="0"/>
                <a:ea typeface="Aptos" panose="020B0004020202020204" pitchFamily="34" charset="0"/>
                <a:cs typeface="Aptos" panose="020B0004020202020204" pitchFamily="34" charset="0"/>
              </a:rPr>
              <a:t>–ONGOING</a:t>
            </a:r>
          </a:p>
          <a:p>
            <a:pPr marL="628650" lvl="1" indent="-1714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Standardized design</a:t>
            </a:r>
          </a:p>
          <a:p>
            <a:pPr marL="628650" lvl="1" indent="-171450">
              <a:buFont typeface="Arial" panose="020B0604020202020204" pitchFamily="34" charset="0"/>
              <a:buChar char="•"/>
            </a:pPr>
            <a:r>
              <a:rPr lang="en-US" sz="1200" noProof="0" dirty="0">
                <a:latin typeface="Aptos" panose="020B0004020202020204" pitchFamily="34" charset="0"/>
                <a:ea typeface="Aptos" panose="020B0004020202020204" pitchFamily="34" charset="0"/>
                <a:cs typeface="Aptos" panose="020B0004020202020204" pitchFamily="34" charset="0"/>
              </a:rPr>
              <a:t>CMS bars more rigid to allow all DOF measurements</a:t>
            </a:r>
          </a:p>
          <a:p>
            <a:pPr marL="628650" lvl="1" indent="-1714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ATLAS bars easier engagement to shorten intervention time</a:t>
            </a:r>
          </a:p>
          <a:p>
            <a:pPr marL="628650" lvl="1" indent="-171450">
              <a:buFont typeface="Arial" panose="020B0604020202020204" pitchFamily="34" charset="0"/>
              <a:buChar char="•"/>
            </a:pPr>
            <a:r>
              <a:rPr lang="en-US" sz="1200" noProof="0" dirty="0">
                <a:latin typeface="Aptos" panose="020B0004020202020204" pitchFamily="34" charset="0"/>
                <a:ea typeface="Aptos" panose="020B0004020202020204" pitchFamily="34" charset="0"/>
                <a:cs typeface="Aptos" panose="020B0004020202020204" pitchFamily="34" charset="0"/>
              </a:rPr>
              <a:t>ATLAS bars updated pipe holder to </a:t>
            </a:r>
            <a:r>
              <a:rPr lang="en-US" sz="1200" noProof="0" dirty="0">
                <a:effectLst/>
                <a:latin typeface="Aptos" panose="020B0004020202020204" pitchFamily="34" charset="0"/>
                <a:ea typeface="Aptos" panose="020B0004020202020204" pitchFamily="34" charset="0"/>
                <a:cs typeface="Aptos" panose="020B0004020202020204" pitchFamily="34" charset="0"/>
              </a:rPr>
              <a:t>shorten intervention time</a:t>
            </a:r>
          </a:p>
          <a:p>
            <a:pPr marL="628650" lvl="1" indent="-171450">
              <a:buFont typeface="Arial" panose="020B0604020202020204" pitchFamily="34" charset="0"/>
              <a:buChar char="•"/>
            </a:pPr>
            <a:r>
              <a:rPr lang="en-US" sz="1200" noProof="0" dirty="0">
                <a:latin typeface="Aptos" panose="020B0004020202020204" pitchFamily="34" charset="0"/>
                <a:ea typeface="Aptos" panose="020B0004020202020204" pitchFamily="34" charset="0"/>
                <a:cs typeface="Aptos" panose="020B0004020202020204" pitchFamily="34" charset="0"/>
              </a:rPr>
              <a:t>Better connection system to prevent loosening of screws</a:t>
            </a:r>
          </a:p>
          <a:p>
            <a:pPr marL="628650" lvl="1" indent="-171450">
              <a:buFont typeface="Arial" panose="020B0604020202020204" pitchFamily="34" charset="0"/>
              <a:buChar char="•"/>
            </a:pPr>
            <a:r>
              <a:rPr lang="en-US" sz="1200" noProof="0" dirty="0">
                <a:latin typeface="Aptos" panose="020B0004020202020204" pitchFamily="34" charset="0"/>
                <a:ea typeface="Aptos" panose="020B0004020202020204" pitchFamily="34" charset="0"/>
                <a:cs typeface="Aptos" panose="020B0004020202020204" pitchFamily="34" charset="0"/>
              </a:rPr>
              <a:t>More compact to </a:t>
            </a:r>
            <a:r>
              <a:rPr lang="en-US" sz="1200" noProof="0" dirty="0">
                <a:effectLst/>
                <a:latin typeface="Aptos" panose="020B0004020202020204" pitchFamily="34" charset="0"/>
                <a:ea typeface="Aptos" panose="020B0004020202020204" pitchFamily="34" charset="0"/>
                <a:cs typeface="Aptos" panose="020B0004020202020204" pitchFamily="34" charset="0"/>
              </a:rPr>
              <a:t>shorten intervention time</a:t>
            </a:r>
          </a:p>
          <a:p>
            <a:pPr marL="628650" lvl="1" indent="-171450">
              <a:buFont typeface="Arial" panose="020B0604020202020204" pitchFamily="34" charset="0"/>
              <a:buChar char="•"/>
            </a:pPr>
            <a:r>
              <a:rPr lang="en-US" sz="1200" noProof="0" dirty="0"/>
              <a:t>Engagement indicator</a:t>
            </a:r>
            <a:endParaRPr lang="en-US" sz="1200" noProof="0" dirty="0">
              <a:latin typeface="Aptos" panose="020B0004020202020204" pitchFamily="34" charset="0"/>
              <a:ea typeface="Aptos" panose="020B0004020202020204" pitchFamily="34" charset="0"/>
              <a:cs typeface="Aptos" panose="020B0004020202020204" pitchFamily="34" charset="0"/>
            </a:endParaRPr>
          </a:p>
          <a:p>
            <a:pPr lvl="1"/>
            <a:r>
              <a:rPr lang="en-US" sz="1400" noProof="0" dirty="0">
                <a:latin typeface="Aptos" panose="020B0004020202020204" pitchFamily="34" charset="0"/>
                <a:ea typeface="Aptos" panose="020B0004020202020204" pitchFamily="34" charset="0"/>
                <a:cs typeface="Aptos" panose="020B0004020202020204" pitchFamily="34" charset="0"/>
              </a:rPr>
              <a:t>            </a:t>
            </a:r>
            <a:endParaRPr lang="en-US" sz="1400" noProof="0" dirty="0">
              <a:solidFill>
                <a:schemeClr val="accent6"/>
              </a:solidFill>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Build and test one prototype survey system </a:t>
            </a:r>
            <a:r>
              <a:rPr lang="en-US" sz="1400" noProof="0" dirty="0">
                <a:solidFill>
                  <a:schemeClr val="accent6"/>
                </a:solidFill>
                <a:latin typeface="Aptos" panose="020B0004020202020204" pitchFamily="34" charset="0"/>
                <a:ea typeface="Aptos" panose="020B0004020202020204" pitchFamily="34" charset="0"/>
                <a:cs typeface="Aptos" panose="020B0004020202020204" pitchFamily="34" charset="0"/>
              </a:rPr>
              <a:t>–ONGOING</a:t>
            </a:r>
          </a:p>
          <a:p>
            <a:pPr marL="285750" indent="-285750">
              <a:buFont typeface="Arial" panose="020B0604020202020204" pitchFamily="34" charset="0"/>
              <a:buChar char="•"/>
            </a:pPr>
            <a:endParaRPr lang="en-US" sz="1400" noProof="0" dirty="0">
              <a:solidFill>
                <a:schemeClr val="accent6"/>
              </a:solidFill>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Build all ATLAS survey set </a:t>
            </a:r>
            <a:r>
              <a:rPr lang="en-US" sz="1400" noProof="0" dirty="0">
                <a:solidFill>
                  <a:schemeClr val="accent3"/>
                </a:solidFill>
                <a:latin typeface="Aptos" panose="020B0004020202020204" pitchFamily="34" charset="0"/>
                <a:ea typeface="Aptos" panose="020B0004020202020204" pitchFamily="34" charset="0"/>
                <a:cs typeface="Aptos" panose="020B0004020202020204" pitchFamily="34" charset="0"/>
              </a:rPr>
              <a:t>-Q1/26</a:t>
            </a:r>
          </a:p>
          <a:p>
            <a:pPr marL="342900" lvl="0" indent="-342900">
              <a:buSzPts val="1000"/>
              <a:buFont typeface="Symbol" panose="05050102010706020507" pitchFamily="18" charset="2"/>
              <a:buChar char=""/>
              <a:tabLst>
                <a:tab pos="457200" algn="l"/>
              </a:tabLst>
            </a:pPr>
            <a:endParaRPr lang="en-US" sz="13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p:txBody>
      </p:sp>
      <p:sp>
        <p:nvSpPr>
          <p:cNvPr id="17" name="Title 1">
            <a:extLst>
              <a:ext uri="{FF2B5EF4-FFF2-40B4-BE49-F238E27FC236}">
                <a16:creationId xmlns:a16="http://schemas.microsoft.com/office/drawing/2014/main" id="{1D16495D-736F-6E12-036F-2E4EAEB0A1E1}"/>
              </a:ext>
            </a:extLst>
          </p:cNvPr>
          <p:cNvSpPr>
            <a:spLocks noGrp="1"/>
          </p:cNvSpPr>
          <p:nvPr>
            <p:ph type="title"/>
          </p:nvPr>
        </p:nvSpPr>
        <p:spPr>
          <a:xfrm>
            <a:off x="889263" y="-283917"/>
            <a:ext cx="10515600" cy="1325563"/>
          </a:xfrm>
        </p:spPr>
        <p:txBody>
          <a:bodyPr/>
          <a:lstStyle/>
          <a:p>
            <a:r>
              <a:rPr lang="en-US" sz="2800" noProof="0" dirty="0"/>
              <a:t>TAXS SURVEY SYSTEM </a:t>
            </a:r>
            <a:r>
              <a:rPr lang="en-US" sz="2800" cap="all" noProof="0" dirty="0"/>
              <a:t>Manufacturing plan</a:t>
            </a: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11</a:t>
            </a:fld>
            <a:endParaRPr lang="en-US" noProof="0" dirty="0"/>
          </a:p>
        </p:txBody>
      </p:sp>
      <p:pic>
        <p:nvPicPr>
          <p:cNvPr id="14" name="Picture 13">
            <a:extLst>
              <a:ext uri="{FF2B5EF4-FFF2-40B4-BE49-F238E27FC236}">
                <a16:creationId xmlns:a16="http://schemas.microsoft.com/office/drawing/2014/main" id="{2DBEAD51-E4EC-BBA1-C575-1BDBEA9DF122}"/>
              </a:ext>
            </a:extLst>
          </p:cNvPr>
          <p:cNvPicPr>
            <a:picLocks noChangeAspect="1"/>
          </p:cNvPicPr>
          <p:nvPr/>
        </p:nvPicPr>
        <p:blipFill>
          <a:blip r:embed="rId2"/>
          <a:stretch>
            <a:fillRect/>
          </a:stretch>
        </p:blipFill>
        <p:spPr>
          <a:xfrm>
            <a:off x="6600056" y="3833703"/>
            <a:ext cx="2880320" cy="2029627"/>
          </a:xfrm>
          <a:prstGeom prst="rect">
            <a:avLst/>
          </a:prstGeom>
        </p:spPr>
      </p:pic>
      <p:pic>
        <p:nvPicPr>
          <p:cNvPr id="19" name="Picture 18">
            <a:extLst>
              <a:ext uri="{FF2B5EF4-FFF2-40B4-BE49-F238E27FC236}">
                <a16:creationId xmlns:a16="http://schemas.microsoft.com/office/drawing/2014/main" id="{EE51381D-A876-BFFE-69C4-8860F7C45C3C}"/>
              </a:ext>
            </a:extLst>
          </p:cNvPr>
          <p:cNvPicPr>
            <a:picLocks noChangeAspect="1"/>
          </p:cNvPicPr>
          <p:nvPr/>
        </p:nvPicPr>
        <p:blipFill>
          <a:blip r:embed="rId3"/>
          <a:stretch>
            <a:fillRect/>
          </a:stretch>
        </p:blipFill>
        <p:spPr>
          <a:xfrm>
            <a:off x="9998278" y="1436206"/>
            <a:ext cx="1602261" cy="1134999"/>
          </a:xfrm>
          <a:prstGeom prst="rect">
            <a:avLst/>
          </a:prstGeom>
        </p:spPr>
      </p:pic>
      <p:pic>
        <p:nvPicPr>
          <p:cNvPr id="11" name="Picture 10">
            <a:extLst>
              <a:ext uri="{FF2B5EF4-FFF2-40B4-BE49-F238E27FC236}">
                <a16:creationId xmlns:a16="http://schemas.microsoft.com/office/drawing/2014/main" id="{3C00C8E1-CACC-C3D1-F99D-789A5F96D7EE}"/>
              </a:ext>
            </a:extLst>
          </p:cNvPr>
          <p:cNvPicPr>
            <a:picLocks noChangeAspect="1"/>
          </p:cNvPicPr>
          <p:nvPr/>
        </p:nvPicPr>
        <p:blipFill>
          <a:blip r:embed="rId4"/>
          <a:stretch>
            <a:fillRect/>
          </a:stretch>
        </p:blipFill>
        <p:spPr>
          <a:xfrm>
            <a:off x="6744072" y="2083793"/>
            <a:ext cx="2568160" cy="1134999"/>
          </a:xfrm>
          <a:prstGeom prst="rect">
            <a:avLst/>
          </a:prstGeom>
        </p:spPr>
      </p:pic>
      <p:pic>
        <p:nvPicPr>
          <p:cNvPr id="4" name="Picture 3">
            <a:extLst>
              <a:ext uri="{FF2B5EF4-FFF2-40B4-BE49-F238E27FC236}">
                <a16:creationId xmlns:a16="http://schemas.microsoft.com/office/drawing/2014/main" id="{07739B9B-BD7E-FDE2-413E-669717AED18D}"/>
              </a:ext>
            </a:extLst>
          </p:cNvPr>
          <p:cNvPicPr>
            <a:picLocks noChangeAspect="1"/>
          </p:cNvPicPr>
          <p:nvPr/>
        </p:nvPicPr>
        <p:blipFill>
          <a:blip r:embed="rId5"/>
          <a:stretch>
            <a:fillRect/>
          </a:stretch>
        </p:blipFill>
        <p:spPr>
          <a:xfrm>
            <a:off x="10009085" y="2863910"/>
            <a:ext cx="1602261" cy="1130180"/>
          </a:xfrm>
          <a:prstGeom prst="rect">
            <a:avLst/>
          </a:prstGeom>
        </p:spPr>
      </p:pic>
      <p:pic>
        <p:nvPicPr>
          <p:cNvPr id="6" name="Picture 5">
            <a:extLst>
              <a:ext uri="{FF2B5EF4-FFF2-40B4-BE49-F238E27FC236}">
                <a16:creationId xmlns:a16="http://schemas.microsoft.com/office/drawing/2014/main" id="{29D5C082-273F-43D0-8204-301D87406E40}"/>
              </a:ext>
            </a:extLst>
          </p:cNvPr>
          <p:cNvPicPr>
            <a:picLocks noChangeAspect="1"/>
          </p:cNvPicPr>
          <p:nvPr/>
        </p:nvPicPr>
        <p:blipFill>
          <a:blip r:embed="rId6"/>
          <a:stretch>
            <a:fillRect/>
          </a:stretch>
        </p:blipFill>
        <p:spPr>
          <a:xfrm>
            <a:off x="10000812" y="4357407"/>
            <a:ext cx="1566844" cy="1103498"/>
          </a:xfrm>
          <a:prstGeom prst="rect">
            <a:avLst/>
          </a:prstGeom>
        </p:spPr>
      </p:pic>
      <p:pic>
        <p:nvPicPr>
          <p:cNvPr id="7" name="Picture 6">
            <a:extLst>
              <a:ext uri="{FF2B5EF4-FFF2-40B4-BE49-F238E27FC236}">
                <a16:creationId xmlns:a16="http://schemas.microsoft.com/office/drawing/2014/main" id="{69B9C909-46FE-F3BD-EB3E-CB46911AEE7E}"/>
              </a:ext>
            </a:extLst>
          </p:cNvPr>
          <p:cNvPicPr>
            <a:picLocks noChangeAspect="1"/>
          </p:cNvPicPr>
          <p:nvPr/>
        </p:nvPicPr>
        <p:blipFill>
          <a:blip r:embed="rId7"/>
          <a:stretch>
            <a:fillRect/>
          </a:stretch>
        </p:blipFill>
        <p:spPr>
          <a:xfrm>
            <a:off x="854095" y="3507490"/>
            <a:ext cx="1296144" cy="2536389"/>
          </a:xfrm>
          <a:prstGeom prst="rect">
            <a:avLst/>
          </a:prstGeom>
        </p:spPr>
      </p:pic>
      <p:pic>
        <p:nvPicPr>
          <p:cNvPr id="8" name="Picture 7">
            <a:extLst>
              <a:ext uri="{FF2B5EF4-FFF2-40B4-BE49-F238E27FC236}">
                <a16:creationId xmlns:a16="http://schemas.microsoft.com/office/drawing/2014/main" id="{F3617876-B6DA-AE4E-AE90-22A8EF6E914C}"/>
              </a:ext>
            </a:extLst>
          </p:cNvPr>
          <p:cNvPicPr>
            <a:picLocks noChangeAspect="1"/>
          </p:cNvPicPr>
          <p:nvPr/>
        </p:nvPicPr>
        <p:blipFill>
          <a:blip r:embed="rId8"/>
          <a:stretch>
            <a:fillRect/>
          </a:stretch>
        </p:blipFill>
        <p:spPr>
          <a:xfrm>
            <a:off x="2894472" y="3748446"/>
            <a:ext cx="3137109" cy="2244587"/>
          </a:xfrm>
          <a:prstGeom prst="rect">
            <a:avLst/>
          </a:prstGeom>
        </p:spPr>
      </p:pic>
    </p:spTree>
    <p:extLst>
      <p:ext uri="{BB962C8B-B14F-4D97-AF65-F5344CB8AC3E}">
        <p14:creationId xmlns:p14="http://schemas.microsoft.com/office/powerpoint/2010/main" val="449510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B01E3-E841-D1B7-1496-B259A8D4FC63}"/>
              </a:ext>
            </a:extLst>
          </p:cNvPr>
          <p:cNvSpPr>
            <a:spLocks noGrp="1"/>
          </p:cNvSpPr>
          <p:nvPr>
            <p:ph type="title"/>
          </p:nvPr>
        </p:nvSpPr>
        <p:spPr/>
        <p:txBody>
          <a:bodyPr/>
          <a:lstStyle/>
          <a:p>
            <a:r>
              <a:rPr lang="en-US" noProof="0" dirty="0"/>
              <a:t>VAXBOX</a:t>
            </a:r>
          </a:p>
        </p:txBody>
      </p:sp>
      <p:sp>
        <p:nvSpPr>
          <p:cNvPr id="4" name="Slide Number Placeholder 3">
            <a:extLst>
              <a:ext uri="{FF2B5EF4-FFF2-40B4-BE49-F238E27FC236}">
                <a16:creationId xmlns:a16="http://schemas.microsoft.com/office/drawing/2014/main" id="{6163FE6E-A392-8011-7959-EDA702E87695}"/>
              </a:ext>
            </a:extLst>
          </p:cNvPr>
          <p:cNvSpPr>
            <a:spLocks noGrp="1"/>
          </p:cNvSpPr>
          <p:nvPr>
            <p:ph type="sldNum" sz="quarter" idx="12"/>
          </p:nvPr>
        </p:nvSpPr>
        <p:spPr/>
        <p:txBody>
          <a:bodyPr/>
          <a:lstStyle/>
          <a:p>
            <a:fld id="{BFDCA1C4-9514-7B4F-976F-D92F7E296653}" type="slidenum">
              <a:rPr lang="en-US" noProof="0" smtClean="0"/>
              <a:pPr/>
              <a:t>12</a:t>
            </a:fld>
            <a:endParaRPr lang="en-US" noProof="0" dirty="0"/>
          </a:p>
        </p:txBody>
      </p:sp>
      <p:sp>
        <p:nvSpPr>
          <p:cNvPr id="5" name="Footer Placeholder 4">
            <a:extLst>
              <a:ext uri="{FF2B5EF4-FFF2-40B4-BE49-F238E27FC236}">
                <a16:creationId xmlns:a16="http://schemas.microsoft.com/office/drawing/2014/main" id="{A4F5E6E0-1B57-B85F-34F2-68040CF0E6F9}"/>
              </a:ext>
            </a:extLst>
          </p:cNvPr>
          <p:cNvSpPr>
            <a:spLocks noGrp="1"/>
          </p:cNvSpPr>
          <p:nvPr>
            <p:ph type="ftr" sz="quarter" idx="11"/>
          </p:nvPr>
        </p:nvSpPr>
        <p:spPr/>
        <p:txBody>
          <a:bodyPr/>
          <a:lstStyle/>
          <a:p>
            <a:r>
              <a:rPr lang="en-US" noProof="0" dirty="0"/>
              <a:t>Antonio Alonso - 15th HL-LHC Collaboration Meeting, CERN- 01/10/2025</a:t>
            </a:r>
          </a:p>
        </p:txBody>
      </p:sp>
      <p:sp>
        <p:nvSpPr>
          <p:cNvPr id="7" name="TextBox 6">
            <a:extLst>
              <a:ext uri="{FF2B5EF4-FFF2-40B4-BE49-F238E27FC236}">
                <a16:creationId xmlns:a16="http://schemas.microsoft.com/office/drawing/2014/main" id="{212BF6F7-4163-8E3E-C900-CED7E7316E8B}"/>
              </a:ext>
            </a:extLst>
          </p:cNvPr>
          <p:cNvSpPr txBox="1"/>
          <p:nvPr/>
        </p:nvSpPr>
        <p:spPr>
          <a:xfrm>
            <a:off x="5609134" y="1109916"/>
            <a:ext cx="4727848" cy="830997"/>
          </a:xfrm>
          <a:prstGeom prst="rect">
            <a:avLst/>
          </a:prstGeom>
          <a:noFill/>
        </p:spPr>
        <p:txBody>
          <a:bodyPr wrap="square">
            <a:spAutoFit/>
          </a:bodyPr>
          <a:lstStyle/>
          <a:p>
            <a:r>
              <a:rPr lang="en-US" sz="1200" b="0" i="0" noProof="0" dirty="0">
                <a:solidFill>
                  <a:srgbClr val="242424"/>
                </a:solidFill>
                <a:effectLst/>
                <a:latin typeface="Segoe UI" panose="020B0502040204020203" pitchFamily="34" charset="0"/>
              </a:rPr>
              <a:t>The ATLAS and CMS VAXBOXs are supports to hold the VAX modules, they are attached to the ATLAS and CMS shielding through</a:t>
            </a:r>
            <a:r>
              <a:rPr lang="en-US" sz="1200" noProof="0" dirty="0">
                <a:solidFill>
                  <a:srgbClr val="242424"/>
                </a:solidFill>
                <a:latin typeface="Segoe UI" panose="020B0502040204020203" pitchFamily="34" charset="0"/>
              </a:rPr>
              <a:t> support plates and should be able to hold the modules and their services inside the narrow shielding envelope </a:t>
            </a:r>
            <a:endParaRPr lang="en-US" sz="1200" noProof="0" dirty="0"/>
          </a:p>
        </p:txBody>
      </p:sp>
      <p:sp>
        <p:nvSpPr>
          <p:cNvPr id="8" name="Content Placeholder 7">
            <a:extLst>
              <a:ext uri="{FF2B5EF4-FFF2-40B4-BE49-F238E27FC236}">
                <a16:creationId xmlns:a16="http://schemas.microsoft.com/office/drawing/2014/main" id="{55E163DD-2FD0-7302-EA6D-68494CB45FC1}"/>
              </a:ext>
            </a:extLst>
          </p:cNvPr>
          <p:cNvSpPr>
            <a:spLocks noGrp="1"/>
          </p:cNvSpPr>
          <p:nvPr>
            <p:ph idx="1"/>
          </p:nvPr>
        </p:nvSpPr>
        <p:spPr>
          <a:xfrm>
            <a:off x="1055440" y="1262211"/>
            <a:ext cx="3528392" cy="582613"/>
          </a:xfrm>
        </p:spPr>
        <p:txBody>
          <a:bodyPr>
            <a:normAutofit/>
          </a:bodyPr>
          <a:lstStyle/>
          <a:p>
            <a:r>
              <a:rPr lang="en-US" sz="1600" noProof="0" dirty="0"/>
              <a:t>CMS VAXBOX</a:t>
            </a:r>
          </a:p>
          <a:p>
            <a:r>
              <a:rPr lang="en-US" sz="1600" noProof="0" dirty="0"/>
              <a:t>ATLAS VAXBOX</a:t>
            </a:r>
          </a:p>
        </p:txBody>
      </p:sp>
      <p:pic>
        <p:nvPicPr>
          <p:cNvPr id="2050" name="Picture 1">
            <a:extLst>
              <a:ext uri="{FF2B5EF4-FFF2-40B4-BE49-F238E27FC236}">
                <a16:creationId xmlns:a16="http://schemas.microsoft.com/office/drawing/2014/main" id="{C3D3711B-D527-82B8-2A77-2439859B40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5" t="18462" r="14912" b="8329"/>
          <a:stretch/>
        </p:blipFill>
        <p:spPr bwMode="auto">
          <a:xfrm>
            <a:off x="1000622" y="2492896"/>
            <a:ext cx="4608512" cy="357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
            <a:extLst>
              <a:ext uri="{FF2B5EF4-FFF2-40B4-BE49-F238E27FC236}">
                <a16:creationId xmlns:a16="http://schemas.microsoft.com/office/drawing/2014/main" id="{1B1C455D-5A01-BCEE-9940-7343FA8AC9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4516" b="10626"/>
          <a:stretch/>
        </p:blipFill>
        <p:spPr bwMode="auto">
          <a:xfrm>
            <a:off x="6600056" y="2492896"/>
            <a:ext cx="4199310" cy="353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940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8FBE096-5942-7E64-D4EA-7E1327AB10DD}"/>
              </a:ext>
            </a:extLst>
          </p:cNvPr>
          <p:cNvSpPr txBox="1"/>
          <p:nvPr/>
        </p:nvSpPr>
        <p:spPr>
          <a:xfrm>
            <a:off x="479376" y="931411"/>
            <a:ext cx="8064896" cy="4939814"/>
          </a:xfrm>
          <a:prstGeom prst="rect">
            <a:avLst/>
          </a:prstGeom>
          <a:noFill/>
        </p:spPr>
        <p:txBody>
          <a:bodyPr wrap="square">
            <a:spAutoFit/>
          </a:bodyPr>
          <a:lstStyle/>
          <a:p>
            <a:pPr marL="357188" indent="-357188">
              <a:buFont typeface="Arial" panose="020B0604020202020204" pitchFamily="34" charset="0"/>
              <a:buChar char="•"/>
            </a:pPr>
            <a:r>
              <a:rPr lang="en-US" sz="1600" noProof="0" dirty="0">
                <a:effectLst/>
                <a:latin typeface="Aptos" panose="020B0004020202020204" pitchFamily="34" charset="0"/>
                <a:ea typeface="Aptos" panose="020B0004020202020204" pitchFamily="34" charset="0"/>
                <a:cs typeface="Aptos" panose="020B0004020202020204" pitchFamily="34" charset="0"/>
              </a:rPr>
              <a:t>Design the New CMS VAXBOX </a:t>
            </a:r>
            <a:r>
              <a:rPr lang="en-US" sz="1600" noProof="0" dirty="0">
                <a:solidFill>
                  <a:srgbClr val="00B050"/>
                </a:solidFill>
                <a:effectLst/>
                <a:latin typeface="Aptos" panose="020B0004020202020204" pitchFamily="34" charset="0"/>
                <a:ea typeface="Aptos" panose="020B0004020202020204" pitchFamily="34" charset="0"/>
                <a:cs typeface="Aptos" panose="020B0004020202020204" pitchFamily="34" charset="0"/>
              </a:rPr>
              <a:t>–DONE (Validation pending)</a:t>
            </a:r>
          </a:p>
          <a:p>
            <a:pPr marL="1200150" lvl="2" indent="-285750">
              <a:buFont typeface="Arial" panose="020B0604020202020204" pitchFamily="34" charset="0"/>
              <a:buChar char="•"/>
            </a:pPr>
            <a:r>
              <a:rPr lang="en-US" sz="1100" noProof="0" dirty="0">
                <a:solidFill>
                  <a:schemeClr val="bg2"/>
                </a:solidFill>
              </a:rPr>
              <a:t>LHCTACS50003</a:t>
            </a:r>
          </a:p>
          <a:p>
            <a:pPr marL="1200150" lvl="2" indent="-285750">
              <a:buFont typeface="Arial" panose="020B0604020202020204" pitchFamily="34" charset="0"/>
              <a:buChar char="•"/>
            </a:pPr>
            <a:r>
              <a:rPr lang="en-US" sz="1100" noProof="0" dirty="0">
                <a:solidFill>
                  <a:schemeClr val="bg2"/>
                </a:solidFill>
              </a:rPr>
              <a:t>LHCTACS50004</a:t>
            </a:r>
          </a:p>
          <a:p>
            <a:pPr marL="1200150" lvl="2" indent="-285750">
              <a:buFont typeface="Arial" panose="020B0604020202020204" pitchFamily="34" charset="0"/>
              <a:buChar char="•"/>
            </a:pPr>
            <a:r>
              <a:rPr lang="en-US" sz="1100" noProof="0" dirty="0">
                <a:solidFill>
                  <a:schemeClr val="bg2"/>
                </a:solidFill>
              </a:rPr>
              <a:t>LHCTACS50005</a:t>
            </a:r>
            <a:endParaRPr lang="en-US" sz="1200" noProof="0" dirty="0">
              <a:solidFill>
                <a:schemeClr val="bg2"/>
              </a:solidFill>
              <a:effectLst/>
              <a:latin typeface="Aptos" panose="020B0004020202020204" pitchFamily="34" charset="0"/>
              <a:ea typeface="Aptos" panose="020B0004020202020204" pitchFamily="34" charset="0"/>
              <a:cs typeface="Aptos" panose="020B0004020202020204" pitchFamily="34" charset="0"/>
            </a:endParaRP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Lessons learned from current VAXBOX and robotic workshop tests</a:t>
            </a:r>
          </a:p>
          <a:p>
            <a:pPr marL="742950" lvl="1" indent="-285750">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Lessons learn from bolt fixation deformation tests</a:t>
            </a: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1200150" lvl="2" indent="-2857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Survey report:</a:t>
            </a:r>
            <a:r>
              <a:rPr lang="en-US" sz="1200" noProof="0" dirty="0">
                <a:latin typeface="Aptos" panose="020B0004020202020204" pitchFamily="34" charset="0"/>
                <a:ea typeface="Aptos" panose="020B0004020202020204" pitchFamily="34" charset="0"/>
                <a:cs typeface="Aptos" panose="020B0004020202020204" pitchFamily="34" charset="0"/>
              </a:rPr>
              <a:t> </a:t>
            </a:r>
            <a:r>
              <a:rPr lang="en-US" sz="1200" u="sng" noProof="0" dirty="0">
                <a:hlinkClick r:id="rId2"/>
              </a:rPr>
              <a:t>https://edms.cern.ch/document/3349677/1/</a:t>
            </a:r>
            <a:endParaRPr lang="en-US" sz="1200" u="sng" noProof="0" dirty="0"/>
          </a:p>
          <a:p>
            <a:pPr marL="1200150" lvl="2" indent="-2857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WP8 Report:</a:t>
            </a:r>
            <a:r>
              <a:rPr lang="en-US" sz="1200" noProof="0" dirty="0">
                <a:latin typeface="Aptos" panose="020B0004020202020204" pitchFamily="34" charset="0"/>
                <a:ea typeface="Aptos" panose="020B0004020202020204" pitchFamily="34" charset="0"/>
                <a:cs typeface="Aptos" panose="020B0004020202020204" pitchFamily="34" charset="0"/>
              </a:rPr>
              <a:t> </a:t>
            </a:r>
            <a:r>
              <a:rPr lang="en-US" sz="1200" u="sng" noProof="0" dirty="0">
                <a:solidFill>
                  <a:srgbClr val="0645AD"/>
                </a:solidFill>
                <a:latin typeface="Helvetica Neue"/>
                <a:hlinkClick r:id="rId3"/>
              </a:rPr>
              <a:t>https://edms.cern.ch/document/3031612/0.1</a:t>
            </a:r>
            <a:endParaRPr lang="en-US" sz="1400" noProof="0" dirty="0">
              <a:effectLst/>
              <a:latin typeface="Aptos" panose="020B0004020202020204" pitchFamily="34" charset="0"/>
              <a:ea typeface="Aptos" panose="020B0004020202020204" pitchFamily="34" charset="0"/>
              <a:cs typeface="Aptos" panose="020B0004020202020204" pitchFamily="34" charset="0"/>
            </a:endParaRP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New </a:t>
            </a:r>
            <a:r>
              <a:rPr lang="en-US" sz="1400" dirty="0">
                <a:latin typeface="Aptos" panose="020B0004020202020204" pitchFamily="34" charset="0"/>
                <a:ea typeface="Aptos" panose="020B0004020202020204" pitchFamily="34" charset="0"/>
                <a:cs typeface="Aptos" panose="020B0004020202020204" pitchFamily="34" charset="0"/>
              </a:rPr>
              <a:t>S</a:t>
            </a:r>
            <a:r>
              <a:rPr lang="en-US" sz="1400" noProof="0" dirty="0" err="1">
                <a:latin typeface="Aptos" panose="020B0004020202020204" pitchFamily="34" charset="0"/>
                <a:ea typeface="Aptos" panose="020B0004020202020204" pitchFamily="34" charset="0"/>
                <a:cs typeface="Aptos" panose="020B0004020202020204" pitchFamily="34" charset="0"/>
              </a:rPr>
              <a:t>taubli</a:t>
            </a:r>
            <a:r>
              <a:rPr lang="en-US" sz="1400" noProof="0" dirty="0">
                <a:latin typeface="Aptos" panose="020B0004020202020204" pitchFamily="34" charset="0"/>
                <a:ea typeface="Aptos" panose="020B0004020202020204" pitchFamily="34" charset="0"/>
                <a:cs typeface="Aptos" panose="020B0004020202020204" pitchFamily="34" charset="0"/>
              </a:rPr>
              <a:t> connectors</a:t>
            </a: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New services lines interface</a:t>
            </a:r>
          </a:p>
          <a:p>
            <a:pPr marL="742950" lvl="1" indent="-285750">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New mod</a:t>
            </a:r>
            <a:r>
              <a:rPr lang="en-US" sz="1400" noProof="0" dirty="0">
                <a:latin typeface="Aptos" panose="020B0004020202020204" pitchFamily="34" charset="0"/>
                <a:ea typeface="Aptos" panose="020B0004020202020204" pitchFamily="34" charset="0"/>
                <a:cs typeface="Aptos" panose="020B0004020202020204" pitchFamily="34" charset="0"/>
              </a:rPr>
              <a:t>ules</a:t>
            </a: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Improved reference system</a:t>
            </a:r>
          </a:p>
          <a:p>
            <a:pPr marL="814388" lvl="1" indent="-357188">
              <a:buFont typeface="Courier New" panose="02070309020205020404" pitchFamily="49" charset="0"/>
              <a:buChar char="o"/>
            </a:pPr>
            <a:endParaRPr lang="en-US" sz="1600" noProof="0" dirty="0">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600" noProof="0" dirty="0">
                <a:latin typeface="Aptos" panose="020B0004020202020204" pitchFamily="34" charset="0"/>
                <a:ea typeface="Aptos" panose="020B0004020202020204" pitchFamily="34" charset="0"/>
                <a:cs typeface="Aptos" panose="020B0004020202020204" pitchFamily="34" charset="0"/>
              </a:rPr>
              <a:t>Mechanical calculation with the latest module loads </a:t>
            </a:r>
            <a:r>
              <a:rPr lang="en-US" sz="1600" noProof="0" dirty="0">
                <a:solidFill>
                  <a:schemeClr val="accent3"/>
                </a:solidFill>
                <a:latin typeface="Aptos" panose="020B0004020202020204" pitchFamily="34" charset="0"/>
                <a:ea typeface="Aptos" panose="020B0004020202020204" pitchFamily="34" charset="0"/>
                <a:cs typeface="Aptos" panose="020B0004020202020204" pitchFamily="34" charset="0"/>
              </a:rPr>
              <a:t>-TBD</a:t>
            </a:r>
          </a:p>
          <a:p>
            <a:endParaRPr lang="en-US" sz="16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600" noProof="0" dirty="0">
                <a:effectLst/>
                <a:latin typeface="Aptos" panose="020B0004020202020204" pitchFamily="34" charset="0"/>
                <a:ea typeface="Aptos" panose="020B0004020202020204" pitchFamily="34" charset="0"/>
                <a:cs typeface="Aptos" panose="020B0004020202020204" pitchFamily="34" charset="0"/>
              </a:rPr>
              <a:t>  Update the Prototype VAXBOX in Workshop 867 to the new geometry </a:t>
            </a:r>
            <a:r>
              <a:rPr lang="en-US" sz="1600" noProof="0" dirty="0">
                <a:solidFill>
                  <a:schemeClr val="accent6"/>
                </a:solidFill>
                <a:effectLst/>
                <a:latin typeface="Aptos" panose="020B0004020202020204" pitchFamily="34" charset="0"/>
                <a:ea typeface="Aptos" panose="020B0004020202020204" pitchFamily="34" charset="0"/>
                <a:cs typeface="Aptos" panose="020B0004020202020204" pitchFamily="34" charset="0"/>
              </a:rPr>
              <a:t>–ONGOING</a:t>
            </a:r>
          </a:p>
          <a:p>
            <a:pPr marL="628650" lvl="1" indent="-171450">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   867 CMSVAXBOX M</a:t>
            </a:r>
            <a:r>
              <a:rPr lang="en-US" sz="1400" noProof="0" dirty="0">
                <a:latin typeface="Aptos" panose="020B0004020202020204" pitchFamily="34" charset="0"/>
                <a:ea typeface="Aptos" panose="020B0004020202020204" pitchFamily="34" charset="0"/>
                <a:cs typeface="Aptos" panose="020B0004020202020204" pitchFamily="34" charset="0"/>
              </a:rPr>
              <a:t>etrology report prior update: </a:t>
            </a:r>
            <a:r>
              <a:rPr lang="en-US" sz="1400" noProof="0" dirty="0">
                <a:solidFill>
                  <a:schemeClr val="bg2"/>
                </a:solidFill>
                <a:latin typeface="Helvetica Neue"/>
                <a:hlinkClick r:id="rId4">
                  <a:extLst>
                    <a:ext uri="{A12FA001-AC4F-418D-AE19-62706E023703}">
                      <ahyp:hlinkClr xmlns:ahyp="http://schemas.microsoft.com/office/drawing/2018/hyperlinkcolor" val="tx"/>
                    </a:ext>
                  </a:extLst>
                </a:hlinkClick>
              </a:rPr>
              <a:t>https://edms.cern.ch/document/3225405/1</a:t>
            </a:r>
            <a:endParaRPr lang="en-US" sz="1400" noProof="0" dirty="0">
              <a:solidFill>
                <a:schemeClr val="bg2"/>
              </a:solidFill>
              <a:latin typeface="Helvetica Neue"/>
            </a:endParaRPr>
          </a:p>
          <a:p>
            <a:endParaRPr lang="en-US" sz="1600" noProof="0" dirty="0">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600" noProof="0" dirty="0">
                <a:effectLst/>
                <a:latin typeface="Aptos" panose="020B0004020202020204" pitchFamily="34" charset="0"/>
                <a:ea typeface="Aptos" panose="020B0004020202020204" pitchFamily="34" charset="0"/>
                <a:cs typeface="Aptos" panose="020B0004020202020204" pitchFamily="34" charset="0"/>
              </a:rPr>
              <a:t>Test campaign with proposed final configuration </a:t>
            </a:r>
            <a:r>
              <a:rPr lang="en-US" sz="1600" noProof="0" dirty="0">
                <a:solidFill>
                  <a:schemeClr val="accent6"/>
                </a:solidFill>
                <a:effectLst/>
                <a:latin typeface="Aptos" panose="020B0004020202020204" pitchFamily="34" charset="0"/>
                <a:ea typeface="Aptos" panose="020B0004020202020204" pitchFamily="34" charset="0"/>
                <a:cs typeface="Aptos" panose="020B0004020202020204" pitchFamily="34" charset="0"/>
              </a:rPr>
              <a:t>–Q4/25 - Q1/26</a:t>
            </a:r>
          </a:p>
          <a:p>
            <a:pPr marL="357188" indent="-357188">
              <a:buFont typeface="Arial" panose="020B0604020202020204" pitchFamily="34" charset="0"/>
              <a:buChar char="•"/>
            </a:pPr>
            <a:endParaRPr lang="en-US" sz="1600" noProof="0" dirty="0">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600" noProof="0" dirty="0">
                <a:latin typeface="Aptos" panose="020B0004020202020204" pitchFamily="34" charset="0"/>
                <a:ea typeface="Aptos" panose="020B0004020202020204" pitchFamily="34" charset="0"/>
                <a:cs typeface="Aptos" panose="020B0004020202020204" pitchFamily="34" charset="0"/>
              </a:rPr>
              <a:t>Built the new CMS VAXBOXs </a:t>
            </a:r>
            <a:r>
              <a:rPr lang="en-US" sz="1600" noProof="0" dirty="0">
                <a:solidFill>
                  <a:schemeClr val="accent6"/>
                </a:solidFill>
                <a:latin typeface="Aptos" panose="020B0004020202020204" pitchFamily="34" charset="0"/>
                <a:ea typeface="Aptos" panose="020B0004020202020204" pitchFamily="34" charset="0"/>
                <a:cs typeface="Aptos" panose="020B0004020202020204" pitchFamily="34" charset="0"/>
              </a:rPr>
              <a:t>–Q2/26</a:t>
            </a:r>
          </a:p>
          <a:p>
            <a:pPr marL="357188" indent="-357188">
              <a:buFont typeface="Arial" panose="020B0604020202020204" pitchFamily="34" charset="0"/>
              <a:buChar char="•"/>
            </a:pPr>
            <a:endParaRPr lang="en-US" sz="1600" noProof="0" dirty="0">
              <a:latin typeface="Aptos" panose="020B0004020202020204" pitchFamily="34" charset="0"/>
              <a:ea typeface="Aptos" panose="020B0004020202020204" pitchFamily="34" charset="0"/>
              <a:cs typeface="Aptos" panose="020B0004020202020204" pitchFamily="34" charset="0"/>
            </a:endParaRP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13</a:t>
            </a:fld>
            <a:endParaRPr lang="en-US" noProof="0" dirty="0"/>
          </a:p>
        </p:txBody>
      </p:sp>
      <p:sp>
        <p:nvSpPr>
          <p:cNvPr id="8" name="TextBox 7">
            <a:extLst>
              <a:ext uri="{FF2B5EF4-FFF2-40B4-BE49-F238E27FC236}">
                <a16:creationId xmlns:a16="http://schemas.microsoft.com/office/drawing/2014/main" id="{E453888E-7A45-CC5D-E15D-C383260AB22F}"/>
              </a:ext>
            </a:extLst>
          </p:cNvPr>
          <p:cNvSpPr txBox="1"/>
          <p:nvPr/>
        </p:nvSpPr>
        <p:spPr>
          <a:xfrm>
            <a:off x="7132246" y="4903214"/>
            <a:ext cx="4464962" cy="646331"/>
          </a:xfrm>
          <a:prstGeom prst="rect">
            <a:avLst/>
          </a:prstGeom>
          <a:solidFill>
            <a:schemeClr val="tx2">
              <a:lumMod val="20000"/>
              <a:lumOff val="80000"/>
            </a:schemeClr>
          </a:solidFill>
        </p:spPr>
        <p:txBody>
          <a:bodyPr wrap="square" rtlCol="0">
            <a:spAutoFit/>
          </a:bodyPr>
          <a:lstStyle/>
          <a:p>
            <a:r>
              <a:rPr lang="en-US" sz="1200" b="1" i="1" noProof="0" dirty="0"/>
              <a:t>Inputs needed (WP12)</a:t>
            </a:r>
          </a:p>
          <a:p>
            <a:pPr marL="285750" indent="-285750">
              <a:buFont typeface="Arial" panose="020B0604020202020204" pitchFamily="34" charset="0"/>
              <a:buChar char="•"/>
            </a:pPr>
            <a:r>
              <a:rPr lang="en-US" sz="1200" i="1" noProof="0" dirty="0"/>
              <a:t>Final weight and canter of gravity of modules</a:t>
            </a:r>
          </a:p>
          <a:p>
            <a:pPr marL="285750" indent="-285750">
              <a:buFont typeface="Arial" panose="020B0604020202020204" pitchFamily="34" charset="0"/>
              <a:buChar char="•"/>
            </a:pPr>
            <a:r>
              <a:rPr lang="en-US" sz="1200" i="1" noProof="0" dirty="0"/>
              <a:t>Final weight and geometry of the Beampipe nose</a:t>
            </a:r>
          </a:p>
        </p:txBody>
      </p:sp>
      <p:sp>
        <p:nvSpPr>
          <p:cNvPr id="10" name="TextBox 9">
            <a:extLst>
              <a:ext uri="{FF2B5EF4-FFF2-40B4-BE49-F238E27FC236}">
                <a16:creationId xmlns:a16="http://schemas.microsoft.com/office/drawing/2014/main" id="{361B3F88-F17B-3917-F35A-04AE5BC1007D}"/>
              </a:ext>
            </a:extLst>
          </p:cNvPr>
          <p:cNvSpPr txBox="1"/>
          <p:nvPr/>
        </p:nvSpPr>
        <p:spPr>
          <a:xfrm>
            <a:off x="5087888" y="5707049"/>
            <a:ext cx="6408712" cy="646331"/>
          </a:xfrm>
          <a:prstGeom prst="rect">
            <a:avLst/>
          </a:prstGeom>
          <a:solidFill>
            <a:schemeClr val="tx2">
              <a:lumMod val="20000"/>
              <a:lumOff val="80000"/>
            </a:schemeClr>
          </a:solidFill>
        </p:spPr>
        <p:txBody>
          <a:bodyPr wrap="square" rtlCol="0">
            <a:spAutoFit/>
          </a:bodyPr>
          <a:lstStyle/>
          <a:p>
            <a:r>
              <a:rPr lang="en-US" sz="1200" b="1" i="1" noProof="0" dirty="0"/>
              <a:t>To discuss (WP12):</a:t>
            </a:r>
          </a:p>
          <a:p>
            <a:pPr marL="285750" indent="-285750">
              <a:buFont typeface="Arial" panose="020B0604020202020204" pitchFamily="34" charset="0"/>
              <a:buChar char="•"/>
            </a:pPr>
            <a:r>
              <a:rPr lang="en-US" sz="1200" i="1" noProof="0" dirty="0"/>
              <a:t>Interface VAXBOX-Beampipe nose</a:t>
            </a:r>
          </a:p>
          <a:p>
            <a:pPr marL="285750" indent="-285750">
              <a:buFont typeface="Arial" panose="020B0604020202020204" pitchFamily="34" charset="0"/>
              <a:buChar char="•"/>
            </a:pPr>
            <a:r>
              <a:rPr lang="en-US" sz="1200" i="1" noProof="0" dirty="0"/>
              <a:t>Improving of alignment procedure and geometry (Lessons learnt from deformation test)</a:t>
            </a:r>
          </a:p>
        </p:txBody>
      </p:sp>
      <p:pic>
        <p:nvPicPr>
          <p:cNvPr id="13" name="Picture 12">
            <a:extLst>
              <a:ext uri="{FF2B5EF4-FFF2-40B4-BE49-F238E27FC236}">
                <a16:creationId xmlns:a16="http://schemas.microsoft.com/office/drawing/2014/main" id="{9319C11B-27E8-4EA5-523B-017FAFE7CDE4}"/>
              </a:ext>
            </a:extLst>
          </p:cNvPr>
          <p:cNvPicPr>
            <a:picLocks noChangeAspect="1"/>
          </p:cNvPicPr>
          <p:nvPr/>
        </p:nvPicPr>
        <p:blipFill>
          <a:blip r:embed="rId5"/>
          <a:stretch>
            <a:fillRect/>
          </a:stretch>
        </p:blipFill>
        <p:spPr>
          <a:xfrm>
            <a:off x="7608168" y="644625"/>
            <a:ext cx="3684088" cy="3272362"/>
          </a:xfrm>
          <a:prstGeom prst="rect">
            <a:avLst/>
          </a:prstGeom>
        </p:spPr>
      </p:pic>
      <p:sp>
        <p:nvSpPr>
          <p:cNvPr id="20" name="Title 19">
            <a:extLst>
              <a:ext uri="{FF2B5EF4-FFF2-40B4-BE49-F238E27FC236}">
                <a16:creationId xmlns:a16="http://schemas.microsoft.com/office/drawing/2014/main" id="{36A16B5C-8F5B-86CC-487A-FFD1D2E1AF58}"/>
              </a:ext>
            </a:extLst>
          </p:cNvPr>
          <p:cNvSpPr>
            <a:spLocks noGrp="1"/>
          </p:cNvSpPr>
          <p:nvPr>
            <p:ph type="title"/>
          </p:nvPr>
        </p:nvSpPr>
        <p:spPr/>
        <p:txBody>
          <a:bodyPr/>
          <a:lstStyle/>
          <a:p>
            <a:r>
              <a:rPr lang="en-US" noProof="0" dirty="0"/>
              <a:t>CMS VAXBOX</a:t>
            </a:r>
          </a:p>
        </p:txBody>
      </p:sp>
    </p:spTree>
    <p:extLst>
      <p:ext uri="{BB962C8B-B14F-4D97-AF65-F5344CB8AC3E}">
        <p14:creationId xmlns:p14="http://schemas.microsoft.com/office/powerpoint/2010/main" val="62918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3BE72D03-670E-BCB1-8EF3-1B27FA3FFF6B}"/>
              </a:ext>
            </a:extLst>
          </p:cNvPr>
          <p:cNvPicPr>
            <a:picLocks noChangeAspect="1"/>
          </p:cNvPicPr>
          <p:nvPr/>
        </p:nvPicPr>
        <p:blipFill>
          <a:blip r:embed="rId2"/>
          <a:stretch>
            <a:fillRect/>
          </a:stretch>
        </p:blipFill>
        <p:spPr>
          <a:xfrm>
            <a:off x="7234242" y="1272719"/>
            <a:ext cx="3823215" cy="3115585"/>
          </a:xfrm>
          <a:prstGeom prst="rect">
            <a:avLst/>
          </a:prstGeom>
        </p:spPr>
      </p:pic>
      <p:sp>
        <p:nvSpPr>
          <p:cNvPr id="9" name="TextBox 8">
            <a:extLst>
              <a:ext uri="{FF2B5EF4-FFF2-40B4-BE49-F238E27FC236}">
                <a16:creationId xmlns:a16="http://schemas.microsoft.com/office/drawing/2014/main" id="{18FBE096-5942-7E64-D4EA-7E1327AB10DD}"/>
              </a:ext>
            </a:extLst>
          </p:cNvPr>
          <p:cNvSpPr txBox="1"/>
          <p:nvPr/>
        </p:nvSpPr>
        <p:spPr>
          <a:xfrm>
            <a:off x="623392" y="1050965"/>
            <a:ext cx="5976664" cy="3801041"/>
          </a:xfrm>
          <a:prstGeom prst="rect">
            <a:avLst/>
          </a:prstGeom>
          <a:noFill/>
        </p:spPr>
        <p:txBody>
          <a:bodyPr wrap="square">
            <a:spAutoFit/>
          </a:bodyPr>
          <a:lstStyle/>
          <a:p>
            <a:pPr marL="742950" indent="-285750">
              <a:buFont typeface="Arial" panose="020B0604020202020204" pitchFamily="34" charset="0"/>
              <a:buChar char="•"/>
            </a:pPr>
            <a:endParaRPr lang="en-US" sz="1400" noProof="0" dirty="0">
              <a:effectLst/>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Design the New ATLAS VAXBOX  </a:t>
            </a:r>
            <a:r>
              <a:rPr lang="en-US" sz="1400" noProof="0" dirty="0">
                <a:solidFill>
                  <a:schemeClr val="accent6"/>
                </a:solidFill>
                <a:effectLst/>
                <a:latin typeface="Aptos" panose="020B0004020202020204" pitchFamily="34" charset="0"/>
                <a:ea typeface="Aptos" panose="020B0004020202020204" pitchFamily="34" charset="0"/>
                <a:cs typeface="Aptos" panose="020B0004020202020204" pitchFamily="34" charset="0"/>
              </a:rPr>
              <a:t>-ONGOING</a:t>
            </a:r>
          </a:p>
          <a:p>
            <a:pPr marL="1271588" lvl="2" indent="-357188">
              <a:buFont typeface="Arial" panose="020B0604020202020204" pitchFamily="34" charset="0"/>
              <a:buChar char="•"/>
            </a:pPr>
            <a:r>
              <a:rPr lang="en-US" sz="1200" noProof="0" dirty="0">
                <a:solidFill>
                  <a:schemeClr val="bg2"/>
                </a:solidFill>
              </a:rPr>
              <a:t>ST1851331_01</a:t>
            </a:r>
            <a:endParaRPr lang="en-US" sz="1050" noProof="0" dirty="0">
              <a:solidFill>
                <a:schemeClr val="bg2"/>
              </a:solidFill>
              <a:effectLst/>
              <a:latin typeface="Aptos" panose="020B0004020202020204" pitchFamily="34" charset="0"/>
              <a:ea typeface="Aptos" panose="020B0004020202020204" pitchFamily="34" charset="0"/>
              <a:cs typeface="Aptos" panose="020B0004020202020204" pitchFamily="34" charset="0"/>
            </a:endParaRP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Lessons learned from current VAXBOX and workshop tests</a:t>
            </a:r>
            <a:endParaRPr lang="en-US" sz="1400" noProof="0" dirty="0">
              <a:effectLst/>
              <a:latin typeface="Aptos" panose="020B0004020202020204" pitchFamily="34" charset="0"/>
              <a:ea typeface="Aptos" panose="020B0004020202020204" pitchFamily="34" charset="0"/>
              <a:cs typeface="Aptos" panose="020B0004020202020204" pitchFamily="34" charset="0"/>
            </a:endParaRP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New </a:t>
            </a:r>
            <a:r>
              <a:rPr lang="en-US" sz="1400" dirty="0">
                <a:latin typeface="Aptos" panose="020B0004020202020204" pitchFamily="34" charset="0"/>
                <a:ea typeface="Aptos" panose="020B0004020202020204" pitchFamily="34" charset="0"/>
                <a:cs typeface="Aptos" panose="020B0004020202020204" pitchFamily="34" charset="0"/>
              </a:rPr>
              <a:t>S</a:t>
            </a:r>
            <a:r>
              <a:rPr lang="en-US" sz="1400" noProof="0" dirty="0" err="1">
                <a:latin typeface="Aptos" panose="020B0004020202020204" pitchFamily="34" charset="0"/>
                <a:ea typeface="Aptos" panose="020B0004020202020204" pitchFamily="34" charset="0"/>
                <a:cs typeface="Aptos" panose="020B0004020202020204" pitchFamily="34" charset="0"/>
              </a:rPr>
              <a:t>taubli</a:t>
            </a:r>
            <a:r>
              <a:rPr lang="en-US" sz="1400" noProof="0" dirty="0">
                <a:latin typeface="Aptos" panose="020B0004020202020204" pitchFamily="34" charset="0"/>
                <a:ea typeface="Aptos" panose="020B0004020202020204" pitchFamily="34" charset="0"/>
                <a:cs typeface="Aptos" panose="020B0004020202020204" pitchFamily="34" charset="0"/>
              </a:rPr>
              <a:t> connectors</a:t>
            </a: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New services lines interface</a:t>
            </a:r>
          </a:p>
          <a:p>
            <a:pPr marL="742950" lvl="1" indent="-285750">
              <a:buFont typeface="Arial" panose="020B0604020202020204" pitchFamily="34" charset="0"/>
              <a:buChar char="•"/>
            </a:pPr>
            <a:r>
              <a:rPr lang="en-US" sz="1400" noProof="0" dirty="0">
                <a:effectLst/>
                <a:latin typeface="Aptos" panose="020B0004020202020204" pitchFamily="34" charset="0"/>
                <a:ea typeface="Aptos" panose="020B0004020202020204" pitchFamily="34" charset="0"/>
                <a:cs typeface="Aptos" panose="020B0004020202020204" pitchFamily="34" charset="0"/>
              </a:rPr>
              <a:t>New mod</a:t>
            </a:r>
            <a:r>
              <a:rPr lang="en-US" sz="1400" noProof="0" dirty="0">
                <a:latin typeface="Aptos" panose="020B0004020202020204" pitchFamily="34" charset="0"/>
                <a:ea typeface="Aptos" panose="020B0004020202020204" pitchFamily="34" charset="0"/>
                <a:cs typeface="Aptos" panose="020B0004020202020204" pitchFamily="34" charset="0"/>
              </a:rPr>
              <a:t>ules</a:t>
            </a: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Material change</a:t>
            </a:r>
          </a:p>
          <a:p>
            <a:pPr marL="742950" lvl="1"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Improved reference system</a:t>
            </a:r>
          </a:p>
          <a:p>
            <a:endParaRPr lang="en-US" sz="1400" noProof="0" dirty="0">
              <a:latin typeface="Aptos" panose="020B0004020202020204" pitchFamily="34" charset="0"/>
              <a:ea typeface="Aptos" panose="020B0004020202020204" pitchFamily="34" charset="0"/>
              <a:cs typeface="Aptos" panose="020B0004020202020204" pitchFamily="34" charset="0"/>
            </a:endParaRPr>
          </a:p>
          <a:p>
            <a:pPr marL="357188" indent="-357188">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Mechanical calculation with the new loads -</a:t>
            </a:r>
            <a:r>
              <a:rPr lang="en-US" sz="1400" noProof="0" dirty="0">
                <a:solidFill>
                  <a:schemeClr val="accent3"/>
                </a:solidFill>
                <a:latin typeface="Aptos" panose="020B0004020202020204" pitchFamily="34" charset="0"/>
                <a:ea typeface="Aptos" panose="020B0004020202020204" pitchFamily="34" charset="0"/>
                <a:cs typeface="Aptos" panose="020B0004020202020204" pitchFamily="34" charset="0"/>
              </a:rPr>
              <a:t>TBD</a:t>
            </a:r>
          </a:p>
          <a:p>
            <a:endParaRPr lang="en-US" sz="14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  Built the new ATLAS VAXBOXs </a:t>
            </a:r>
            <a:r>
              <a:rPr lang="en-US" sz="1400" noProof="0" dirty="0">
                <a:solidFill>
                  <a:schemeClr val="accent6"/>
                </a:solidFill>
                <a:latin typeface="Aptos" panose="020B0004020202020204" pitchFamily="34" charset="0"/>
                <a:ea typeface="Aptos" panose="020B0004020202020204" pitchFamily="34" charset="0"/>
                <a:cs typeface="Aptos" panose="020B0004020202020204" pitchFamily="34" charset="0"/>
              </a:rPr>
              <a:t>–Q2/26</a:t>
            </a:r>
          </a:p>
          <a:p>
            <a:endParaRPr lang="en-US" sz="14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a:p>
            <a:pPr marL="357188" indent="-357188">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Test with final configuration </a:t>
            </a:r>
            <a:r>
              <a:rPr lang="en-US" sz="1400" noProof="0" dirty="0">
                <a:solidFill>
                  <a:schemeClr val="accent6"/>
                </a:solidFill>
                <a:latin typeface="Aptos" panose="020B0004020202020204" pitchFamily="34" charset="0"/>
                <a:ea typeface="Aptos" panose="020B0004020202020204" pitchFamily="34" charset="0"/>
                <a:cs typeface="Aptos" panose="020B0004020202020204" pitchFamily="34" charset="0"/>
              </a:rPr>
              <a:t>–Q3/26</a:t>
            </a:r>
          </a:p>
          <a:p>
            <a:pPr marL="357188" indent="-357188">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endParaRPr lang="en-US" sz="13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p:txBody>
      </p:sp>
      <p:sp>
        <p:nvSpPr>
          <p:cNvPr id="17" name="Title 1">
            <a:extLst>
              <a:ext uri="{FF2B5EF4-FFF2-40B4-BE49-F238E27FC236}">
                <a16:creationId xmlns:a16="http://schemas.microsoft.com/office/drawing/2014/main" id="{1D16495D-736F-6E12-036F-2E4EAEB0A1E1}"/>
              </a:ext>
            </a:extLst>
          </p:cNvPr>
          <p:cNvSpPr>
            <a:spLocks noGrp="1"/>
          </p:cNvSpPr>
          <p:nvPr>
            <p:ph type="title"/>
          </p:nvPr>
        </p:nvSpPr>
        <p:spPr>
          <a:xfrm>
            <a:off x="889263" y="14725"/>
            <a:ext cx="10515600" cy="1325563"/>
          </a:xfrm>
        </p:spPr>
        <p:txBody>
          <a:bodyPr/>
          <a:lstStyle/>
          <a:p>
            <a:r>
              <a:rPr lang="en-US" sz="2800" noProof="0" dirty="0"/>
              <a:t>ATLAS VAXBOX</a:t>
            </a: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14</a:t>
            </a:fld>
            <a:endParaRPr lang="en-US" noProof="0" dirty="0"/>
          </a:p>
        </p:txBody>
      </p:sp>
      <p:sp>
        <p:nvSpPr>
          <p:cNvPr id="4" name="Content Placeholder 2">
            <a:extLst>
              <a:ext uri="{FF2B5EF4-FFF2-40B4-BE49-F238E27FC236}">
                <a16:creationId xmlns:a16="http://schemas.microsoft.com/office/drawing/2014/main" id="{5D99EFD5-7490-57CF-B030-6133BAAD99D9}"/>
              </a:ext>
            </a:extLst>
          </p:cNvPr>
          <p:cNvSpPr>
            <a:spLocks noGrp="1"/>
          </p:cNvSpPr>
          <p:nvPr>
            <p:ph idx="1"/>
          </p:nvPr>
        </p:nvSpPr>
        <p:spPr>
          <a:xfrm>
            <a:off x="7464152" y="4141207"/>
            <a:ext cx="2318142" cy="356077"/>
          </a:xfrm>
        </p:spPr>
        <p:txBody>
          <a:bodyPr>
            <a:normAutofit/>
          </a:bodyPr>
          <a:lstStyle/>
          <a:p>
            <a:pPr marL="0" indent="0">
              <a:buNone/>
            </a:pPr>
            <a:r>
              <a:rPr lang="en-US" sz="1200" noProof="0" dirty="0"/>
              <a:t>FINAL DESIGN ONGOING</a:t>
            </a:r>
          </a:p>
          <a:p>
            <a:endParaRPr lang="en-US" sz="1200" noProof="0" dirty="0"/>
          </a:p>
        </p:txBody>
      </p:sp>
      <p:sp>
        <p:nvSpPr>
          <p:cNvPr id="7" name="TextBox 6">
            <a:extLst>
              <a:ext uri="{FF2B5EF4-FFF2-40B4-BE49-F238E27FC236}">
                <a16:creationId xmlns:a16="http://schemas.microsoft.com/office/drawing/2014/main" id="{E168F338-F3E2-31F1-ED5F-C1EC27955F18}"/>
              </a:ext>
            </a:extLst>
          </p:cNvPr>
          <p:cNvSpPr txBox="1"/>
          <p:nvPr/>
        </p:nvSpPr>
        <p:spPr>
          <a:xfrm>
            <a:off x="5900090" y="5022474"/>
            <a:ext cx="5157367" cy="738664"/>
          </a:xfrm>
          <a:prstGeom prst="rect">
            <a:avLst/>
          </a:prstGeom>
          <a:solidFill>
            <a:schemeClr val="tx2">
              <a:lumMod val="20000"/>
              <a:lumOff val="80000"/>
            </a:schemeClr>
          </a:solidFill>
        </p:spPr>
        <p:txBody>
          <a:bodyPr wrap="square" rtlCol="0">
            <a:spAutoFit/>
          </a:bodyPr>
          <a:lstStyle/>
          <a:p>
            <a:r>
              <a:rPr lang="en-US" sz="1400" b="1" i="1" noProof="0" dirty="0"/>
              <a:t>Inputs needed (WP12)</a:t>
            </a:r>
          </a:p>
          <a:p>
            <a:pPr marL="285750" indent="-285750">
              <a:buFont typeface="Arial" panose="020B0604020202020204" pitchFamily="34" charset="0"/>
              <a:buChar char="•"/>
            </a:pPr>
            <a:r>
              <a:rPr lang="en-US" sz="1400" i="1" noProof="0" dirty="0"/>
              <a:t>Final weight and </a:t>
            </a:r>
            <a:r>
              <a:rPr lang="en-US" sz="1400" i="1" noProof="0" dirty="0" err="1"/>
              <a:t>centre</a:t>
            </a:r>
            <a:r>
              <a:rPr lang="en-US" sz="1400" i="1" noProof="0" dirty="0"/>
              <a:t> of gravity of modules</a:t>
            </a:r>
          </a:p>
          <a:p>
            <a:pPr marL="285750" indent="-285750">
              <a:buFont typeface="Arial" panose="020B0604020202020204" pitchFamily="34" charset="0"/>
              <a:buChar char="•"/>
            </a:pPr>
            <a:r>
              <a:rPr lang="en-US" sz="1400" i="1" noProof="0" dirty="0"/>
              <a:t>Final weight, interface and geometry of the Beampipe nose</a:t>
            </a:r>
          </a:p>
        </p:txBody>
      </p:sp>
    </p:spTree>
    <p:extLst>
      <p:ext uri="{BB962C8B-B14F-4D97-AF65-F5344CB8AC3E}">
        <p14:creationId xmlns:p14="http://schemas.microsoft.com/office/powerpoint/2010/main" val="703849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9C871-4E40-D583-336A-5B826EB5A258}"/>
              </a:ext>
            </a:extLst>
          </p:cNvPr>
          <p:cNvSpPr>
            <a:spLocks noGrp="1"/>
          </p:cNvSpPr>
          <p:nvPr>
            <p:ph type="title"/>
          </p:nvPr>
        </p:nvSpPr>
        <p:spPr/>
        <p:txBody>
          <a:bodyPr/>
          <a:lstStyle/>
          <a:p>
            <a:r>
              <a:rPr lang="en-US" noProof="0" dirty="0"/>
              <a:t>VAXBOX TEST CAMPAIGN</a:t>
            </a:r>
          </a:p>
        </p:txBody>
      </p:sp>
      <p:sp>
        <p:nvSpPr>
          <p:cNvPr id="4" name="Slide Number Placeholder 3">
            <a:extLst>
              <a:ext uri="{FF2B5EF4-FFF2-40B4-BE49-F238E27FC236}">
                <a16:creationId xmlns:a16="http://schemas.microsoft.com/office/drawing/2014/main" id="{2239B867-2F12-47BD-7F2C-E8B3D2B42D06}"/>
              </a:ext>
            </a:extLst>
          </p:cNvPr>
          <p:cNvSpPr>
            <a:spLocks noGrp="1"/>
          </p:cNvSpPr>
          <p:nvPr>
            <p:ph type="sldNum" sz="quarter" idx="12"/>
          </p:nvPr>
        </p:nvSpPr>
        <p:spPr/>
        <p:txBody>
          <a:bodyPr/>
          <a:lstStyle/>
          <a:p>
            <a:fld id="{BFDCA1C4-9514-7B4F-976F-D92F7E296653}" type="slidenum">
              <a:rPr lang="en-US" noProof="0" smtClean="0"/>
              <a:pPr/>
              <a:t>15</a:t>
            </a:fld>
            <a:endParaRPr lang="en-US" noProof="0" dirty="0"/>
          </a:p>
        </p:txBody>
      </p:sp>
      <p:sp>
        <p:nvSpPr>
          <p:cNvPr id="5" name="Footer Placeholder 4">
            <a:extLst>
              <a:ext uri="{FF2B5EF4-FFF2-40B4-BE49-F238E27FC236}">
                <a16:creationId xmlns:a16="http://schemas.microsoft.com/office/drawing/2014/main" id="{FE215B65-416B-04DB-2257-512F51BCA9AF}"/>
              </a:ext>
            </a:extLst>
          </p:cNvPr>
          <p:cNvSpPr>
            <a:spLocks noGrp="1"/>
          </p:cNvSpPr>
          <p:nvPr>
            <p:ph type="ftr" sz="quarter" idx="11"/>
          </p:nvPr>
        </p:nvSpPr>
        <p:spPr/>
        <p:txBody>
          <a:bodyPr/>
          <a:lstStyle/>
          <a:p>
            <a:r>
              <a:rPr lang="en-US" noProof="0" dirty="0"/>
              <a:t>Antonio Alonso - 15th HL-LHC Collaboration Meeting, CERN- 01/10/2025</a:t>
            </a:r>
          </a:p>
        </p:txBody>
      </p:sp>
      <p:sp>
        <p:nvSpPr>
          <p:cNvPr id="6" name="Content Placeholder 2">
            <a:extLst>
              <a:ext uri="{FF2B5EF4-FFF2-40B4-BE49-F238E27FC236}">
                <a16:creationId xmlns:a16="http://schemas.microsoft.com/office/drawing/2014/main" id="{5694ECC1-2D00-A553-8596-9C8ED5C5137C}"/>
              </a:ext>
            </a:extLst>
          </p:cNvPr>
          <p:cNvSpPr txBox="1">
            <a:spLocks/>
          </p:cNvSpPr>
          <p:nvPr/>
        </p:nvSpPr>
        <p:spPr>
          <a:xfrm>
            <a:off x="977678" y="1196752"/>
            <a:ext cx="6486474" cy="4464496"/>
          </a:xfrm>
          <a:prstGeom prst="rect">
            <a:avLst/>
          </a:prstGeom>
        </p:spPr>
        <p:txBody>
          <a:bodyPr vert="horz" lIns="0" tIns="0" rIns="0" bIns="0" rtlCol="0">
            <a:normAutofit fontScale="6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2200" b="1" noProof="0" dirty="0"/>
              <a:t>NEXT FEATURERS TO BE TESTED IN THE FOLLOWING TEST CAMPAING</a:t>
            </a:r>
          </a:p>
          <a:p>
            <a:pPr marL="0" indent="0" algn="ctr">
              <a:buFont typeface="Wingdings" charset="2"/>
              <a:buNone/>
            </a:pPr>
            <a:endParaRPr lang="en-US" sz="2000" b="1" noProof="0" dirty="0"/>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Updated valve cutouts </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Final version of the M1 support </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Updated </a:t>
            </a:r>
            <a:r>
              <a:rPr lang="en-US" sz="1900" dirty="0">
                <a:latin typeface="Aptos" panose="020B0004020202020204" pitchFamily="34" charset="0"/>
                <a:ea typeface="Times New Roman" panose="02020603050405020304" pitchFamily="18" charset="0"/>
                <a:cs typeface="Times New Roman" panose="02020603050405020304" pitchFamily="18" charset="0"/>
              </a:rPr>
              <a:t>S</a:t>
            </a:r>
            <a:r>
              <a:rPr lang="en-US" sz="1900" noProof="0" dirty="0" err="1">
                <a:latin typeface="Aptos" panose="020B0004020202020204" pitchFamily="34" charset="0"/>
                <a:ea typeface="Times New Roman" panose="02020603050405020304" pitchFamily="18" charset="0"/>
                <a:cs typeface="Times New Roman" panose="02020603050405020304" pitchFamily="18" charset="0"/>
              </a:rPr>
              <a:t>taubli</a:t>
            </a:r>
            <a:r>
              <a:rPr lang="en-US" sz="1900" noProof="0" dirty="0">
                <a:latin typeface="Aptos" panose="020B0004020202020204" pitchFamily="34" charset="0"/>
                <a:ea typeface="Times New Roman" panose="02020603050405020304" pitchFamily="18" charset="0"/>
                <a:cs typeface="Times New Roman" panose="02020603050405020304" pitchFamily="18" charset="0"/>
              </a:rPr>
              <a:t> position </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Narrow final tolerances </a:t>
            </a:r>
            <a:endParaRPr lang="en-US" sz="1900" noProof="0" dirty="0">
              <a:solidFill>
                <a:schemeClr val="accent6"/>
              </a:solidFill>
              <a:latin typeface="Aptos" panose="020B0004020202020204" pitchFamily="34" charset="0"/>
              <a:ea typeface="Times New Roman" panose="02020603050405020304" pitchFamily="18" charset="0"/>
              <a:cs typeface="Times New Roman" panose="02020603050405020304" pitchFamily="18" charset="0"/>
            </a:endParaRPr>
          </a:p>
          <a:p>
            <a:r>
              <a:rPr lang="en-US" sz="1900" noProof="0" dirty="0" err="1">
                <a:latin typeface="Aptos" panose="020B0004020202020204" pitchFamily="34" charset="0"/>
                <a:ea typeface="Times New Roman" panose="02020603050405020304" pitchFamily="18" charset="0"/>
                <a:cs typeface="Times New Roman" panose="02020603050405020304" pitchFamily="18" charset="0"/>
              </a:rPr>
              <a:t>VSeats</a:t>
            </a:r>
            <a:r>
              <a:rPr lang="en-US" sz="1900" noProof="0" dirty="0">
                <a:latin typeface="Aptos" panose="020B0004020202020204" pitchFamily="34" charset="0"/>
                <a:ea typeface="Times New Roman" panose="02020603050405020304" pitchFamily="18" charset="0"/>
                <a:cs typeface="Times New Roman" panose="02020603050405020304" pitchFamily="18" charset="0"/>
              </a:rPr>
              <a:t>-Ball connection test </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New Bushings-columns interface </a:t>
            </a:r>
          </a:p>
          <a:p>
            <a:r>
              <a:rPr lang="en-US" sz="1900" noProof="0" dirty="0" err="1">
                <a:latin typeface="Aptos" panose="020B0004020202020204" pitchFamily="34" charset="0"/>
                <a:ea typeface="Times New Roman" panose="02020603050405020304" pitchFamily="18" charset="0"/>
                <a:cs typeface="Times New Roman" panose="02020603050405020304" pitchFamily="18" charset="0"/>
              </a:rPr>
              <a:t>Preguiding</a:t>
            </a:r>
            <a:r>
              <a:rPr lang="en-US" sz="1900" noProof="0" dirty="0">
                <a:latin typeface="Aptos" panose="020B0004020202020204" pitchFamily="34" charset="0"/>
                <a:ea typeface="Times New Roman" panose="02020603050405020304" pitchFamily="18" charset="0"/>
                <a:cs typeface="Times New Roman" panose="02020603050405020304" pitchFamily="18" charset="0"/>
              </a:rPr>
              <a:t> system proposal</a:t>
            </a:r>
          </a:p>
          <a:p>
            <a:r>
              <a:rPr lang="en-US" sz="1900" noProof="0" dirty="0" err="1">
                <a:latin typeface="Aptos" panose="020B0004020202020204" pitchFamily="34" charset="0"/>
                <a:ea typeface="Times New Roman" panose="02020603050405020304" pitchFamily="18" charset="0"/>
                <a:cs typeface="Times New Roman" panose="02020603050405020304" pitchFamily="18" charset="0"/>
              </a:rPr>
              <a:t>Staubli</a:t>
            </a:r>
            <a:r>
              <a:rPr lang="en-US" sz="1900" noProof="0" dirty="0">
                <a:latin typeface="Aptos" panose="020B0004020202020204" pitchFamily="34" charset="0"/>
                <a:ea typeface="Times New Roman" panose="02020603050405020304" pitchFamily="18" charset="0"/>
                <a:cs typeface="Times New Roman" panose="02020603050405020304" pitchFamily="18" charset="0"/>
              </a:rPr>
              <a:t> robotic spring connection</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Lateral CMS vacuum connection</a:t>
            </a: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New guiding columns positioning</a:t>
            </a:r>
          </a:p>
          <a:p>
            <a:pPr marL="0" indent="0" algn="ctr">
              <a:buNone/>
            </a:pPr>
            <a:endParaRPr lang="en-US" sz="1400" noProof="0" dirty="0">
              <a:latin typeface="Aptos" panose="020B0004020202020204" pitchFamily="34" charset="0"/>
              <a:ea typeface="Times New Roman" panose="02020603050405020304" pitchFamily="18" charset="0"/>
              <a:cs typeface="Times New Roman" panose="02020603050405020304" pitchFamily="18" charset="0"/>
            </a:endParaRPr>
          </a:p>
          <a:p>
            <a:pPr marL="0" indent="0" algn="ctr">
              <a:buNone/>
            </a:pPr>
            <a:r>
              <a:rPr lang="en-US" sz="2200" b="1" noProof="0" dirty="0">
                <a:latin typeface="Aptos" panose="020B0004020202020204" pitchFamily="34" charset="0"/>
                <a:ea typeface="Times New Roman" panose="02020603050405020304" pitchFamily="18" charset="0"/>
                <a:cs typeface="Times New Roman" panose="02020603050405020304" pitchFamily="18" charset="0"/>
              </a:rPr>
              <a:t>FOLLOWING  SCHEDULED TEST CAMPAINGS</a:t>
            </a:r>
          </a:p>
          <a:p>
            <a:endParaRPr lang="en-US" sz="1900" noProof="0" dirty="0">
              <a:latin typeface="Aptos" panose="020B0004020202020204" pitchFamily="34" charset="0"/>
              <a:ea typeface="Times New Roman" panose="02020603050405020304" pitchFamily="18" charset="0"/>
              <a:cs typeface="Times New Roman" panose="02020603050405020304" pitchFamily="18" charset="0"/>
            </a:endParaRPr>
          </a:p>
          <a:p>
            <a:r>
              <a:rPr lang="en-US" sz="1900" noProof="0" dirty="0">
                <a:latin typeface="Aptos" panose="020B0004020202020204" pitchFamily="34" charset="0"/>
                <a:ea typeface="Times New Roman" panose="02020603050405020304" pitchFamily="18" charset="0"/>
                <a:cs typeface="Times New Roman" panose="02020603050405020304" pitchFamily="18" charset="0"/>
              </a:rPr>
              <a:t>Test in ATLAS within final environment </a:t>
            </a:r>
            <a:r>
              <a:rPr lang="en-US" sz="1900" noProof="0" dirty="0">
                <a:solidFill>
                  <a:schemeClr val="accent6"/>
                </a:solidFill>
                <a:latin typeface="Aptos" panose="020B0004020202020204" pitchFamily="34" charset="0"/>
                <a:ea typeface="Times New Roman" panose="02020603050405020304" pitchFamily="18" charset="0"/>
                <a:cs typeface="Times New Roman" panose="02020603050405020304" pitchFamily="18" charset="0"/>
              </a:rPr>
              <a:t>–Q1/26</a:t>
            </a:r>
          </a:p>
          <a:p>
            <a:endParaRPr lang="en-US" b="1" noProof="0" dirty="0"/>
          </a:p>
          <a:p>
            <a:pPr marL="0" indent="0" algn="ctr">
              <a:buNone/>
            </a:pPr>
            <a:r>
              <a:rPr lang="en-US" sz="2200" b="1" noProof="0" dirty="0">
                <a:latin typeface="Aptos" panose="020B0004020202020204" pitchFamily="34" charset="0"/>
              </a:rPr>
              <a:t>FUTURE TEST CAMPAIGNS</a:t>
            </a:r>
          </a:p>
          <a:p>
            <a:endParaRPr lang="en-US" sz="1900" noProof="0" dirty="0">
              <a:latin typeface="Aptos" panose="020B0004020202020204" pitchFamily="34" charset="0"/>
            </a:endParaRPr>
          </a:p>
          <a:p>
            <a:r>
              <a:rPr lang="en-US" sz="1900" noProof="0" dirty="0">
                <a:latin typeface="Aptos" panose="020B0004020202020204" pitchFamily="34" charset="0"/>
              </a:rPr>
              <a:t>Vacuum beam nose connection</a:t>
            </a:r>
          </a:p>
          <a:p>
            <a:r>
              <a:rPr lang="en-US" sz="1900" noProof="0" dirty="0">
                <a:latin typeface="Aptos" panose="020B0004020202020204" pitchFamily="34" charset="0"/>
              </a:rPr>
              <a:t>Final </a:t>
            </a:r>
            <a:r>
              <a:rPr lang="en-US" sz="1900" dirty="0">
                <a:latin typeface="Aptos" panose="020B0004020202020204" pitchFamily="34" charset="0"/>
              </a:rPr>
              <a:t>S</a:t>
            </a:r>
            <a:r>
              <a:rPr lang="en-US" sz="1900" noProof="0" dirty="0" err="1">
                <a:latin typeface="Aptos" panose="020B0004020202020204" pitchFamily="34" charset="0"/>
              </a:rPr>
              <a:t>taubli</a:t>
            </a:r>
            <a:r>
              <a:rPr lang="en-US" sz="1900" noProof="0" dirty="0">
                <a:latin typeface="Aptos" panose="020B0004020202020204" pitchFamily="34" charset="0"/>
              </a:rPr>
              <a:t> geometry test</a:t>
            </a:r>
          </a:p>
          <a:p>
            <a:r>
              <a:rPr lang="en-US" sz="1900" noProof="0" dirty="0">
                <a:latin typeface="Aptos" panose="020B0004020202020204" pitchFamily="34" charset="0"/>
              </a:rPr>
              <a:t>VABXOX installation and alignment</a:t>
            </a:r>
          </a:p>
          <a:p>
            <a:r>
              <a:rPr lang="en-US" sz="1900" noProof="0" dirty="0">
                <a:latin typeface="Aptos" panose="020B0004020202020204" pitchFamily="34" charset="0"/>
              </a:rPr>
              <a:t>Full module installation and deformation test</a:t>
            </a:r>
            <a:endParaRPr lang="en-US" sz="1400" noProof="0" dirty="0">
              <a:solidFill>
                <a:schemeClr val="accent6"/>
              </a:solidFill>
              <a:latin typeface="Aptos" panose="020B0004020202020204" pitchFamily="34" charset="0"/>
              <a:ea typeface="Aptos" panose="020B00040202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A4DCFFA1-1983-1289-1339-0F63F0294D6D}"/>
              </a:ext>
            </a:extLst>
          </p:cNvPr>
          <p:cNvSpPr txBox="1"/>
          <p:nvPr/>
        </p:nvSpPr>
        <p:spPr>
          <a:xfrm>
            <a:off x="3971764" y="2022915"/>
            <a:ext cx="2916324" cy="646331"/>
          </a:xfrm>
          <a:prstGeom prst="rect">
            <a:avLst/>
          </a:prstGeom>
          <a:solidFill>
            <a:schemeClr val="tx2">
              <a:lumMod val="20000"/>
              <a:lumOff val="80000"/>
            </a:schemeClr>
          </a:solidFill>
        </p:spPr>
        <p:txBody>
          <a:bodyPr wrap="square" rtlCol="0">
            <a:spAutoFit/>
          </a:bodyPr>
          <a:lstStyle/>
          <a:p>
            <a:pPr algn="ctr"/>
            <a:r>
              <a:rPr lang="en-US" sz="1200" i="1" noProof="0" dirty="0"/>
              <a:t>Nest Testing campaign will start as soon as the VAXBOX modification is done (Currently in MME) (Tentative Q4/25)</a:t>
            </a:r>
          </a:p>
        </p:txBody>
      </p:sp>
      <p:sp>
        <p:nvSpPr>
          <p:cNvPr id="12" name="TextBox 11">
            <a:extLst>
              <a:ext uri="{FF2B5EF4-FFF2-40B4-BE49-F238E27FC236}">
                <a16:creationId xmlns:a16="http://schemas.microsoft.com/office/drawing/2014/main" id="{6B520841-D1E0-D93C-11F1-1F9ACE24326D}"/>
              </a:ext>
            </a:extLst>
          </p:cNvPr>
          <p:cNvSpPr txBox="1"/>
          <p:nvPr/>
        </p:nvSpPr>
        <p:spPr>
          <a:xfrm>
            <a:off x="5159896" y="5130126"/>
            <a:ext cx="3456384" cy="646331"/>
          </a:xfrm>
          <a:prstGeom prst="rect">
            <a:avLst/>
          </a:prstGeom>
          <a:solidFill>
            <a:schemeClr val="tx2">
              <a:lumMod val="20000"/>
              <a:lumOff val="80000"/>
            </a:schemeClr>
          </a:solidFill>
        </p:spPr>
        <p:txBody>
          <a:bodyPr wrap="square" rtlCol="0">
            <a:spAutoFit/>
          </a:bodyPr>
          <a:lstStyle/>
          <a:p>
            <a:pPr algn="ctr"/>
            <a:r>
              <a:rPr lang="en-US" sz="1200" i="1" noProof="0" dirty="0"/>
              <a:t>Similar test will be carried out when ATLAS VAXBOX is done</a:t>
            </a:r>
          </a:p>
          <a:p>
            <a:pPr algn="ctr"/>
            <a:r>
              <a:rPr lang="en-US" sz="1200" i="1" noProof="0" dirty="0"/>
              <a:t>The interface is similar to the CMS VAXBOX</a:t>
            </a:r>
          </a:p>
        </p:txBody>
      </p:sp>
      <p:pic>
        <p:nvPicPr>
          <p:cNvPr id="26" name="Picture 25">
            <a:extLst>
              <a:ext uri="{FF2B5EF4-FFF2-40B4-BE49-F238E27FC236}">
                <a16:creationId xmlns:a16="http://schemas.microsoft.com/office/drawing/2014/main" id="{82A31980-3456-2C7A-D054-D779774D6251}"/>
              </a:ext>
            </a:extLst>
          </p:cNvPr>
          <p:cNvPicPr>
            <a:picLocks noChangeAspect="1"/>
          </p:cNvPicPr>
          <p:nvPr/>
        </p:nvPicPr>
        <p:blipFill>
          <a:blip r:embed="rId2"/>
          <a:stretch>
            <a:fillRect/>
          </a:stretch>
        </p:blipFill>
        <p:spPr>
          <a:xfrm>
            <a:off x="7392144" y="2032038"/>
            <a:ext cx="4033849" cy="2362454"/>
          </a:xfrm>
          <a:prstGeom prst="rect">
            <a:avLst/>
          </a:prstGeom>
        </p:spPr>
      </p:pic>
    </p:spTree>
    <p:extLst>
      <p:ext uri="{BB962C8B-B14F-4D97-AF65-F5344CB8AC3E}">
        <p14:creationId xmlns:p14="http://schemas.microsoft.com/office/powerpoint/2010/main" val="101409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1FAC29-D642-3F6D-290B-C39F97CC91FF}"/>
              </a:ext>
            </a:extLst>
          </p:cNvPr>
          <p:cNvSpPr>
            <a:spLocks noGrp="1"/>
          </p:cNvSpPr>
          <p:nvPr>
            <p:ph idx="1"/>
          </p:nvPr>
        </p:nvSpPr>
        <p:spPr>
          <a:xfrm>
            <a:off x="2793802" y="2924944"/>
            <a:ext cx="7031608" cy="1450579"/>
          </a:xfrm>
        </p:spPr>
        <p:txBody>
          <a:bodyPr/>
          <a:lstStyle/>
          <a:p>
            <a:pPr marL="0" indent="0" algn="ctr">
              <a:buNone/>
            </a:pPr>
            <a:r>
              <a:rPr lang="en-US" noProof="0" dirty="0"/>
              <a:t>MANY THANKS TO ALL THE WORKING GROUPS FOR THEIR CONTRIBUTIONS</a:t>
            </a:r>
          </a:p>
        </p:txBody>
      </p:sp>
      <p:sp>
        <p:nvSpPr>
          <p:cNvPr id="4" name="Slide Number Placeholder 3">
            <a:extLst>
              <a:ext uri="{FF2B5EF4-FFF2-40B4-BE49-F238E27FC236}">
                <a16:creationId xmlns:a16="http://schemas.microsoft.com/office/drawing/2014/main" id="{8A0A9524-4464-036D-0AC6-846402D4A824}"/>
              </a:ext>
            </a:extLst>
          </p:cNvPr>
          <p:cNvSpPr>
            <a:spLocks noGrp="1"/>
          </p:cNvSpPr>
          <p:nvPr>
            <p:ph type="sldNum" sz="quarter" idx="12"/>
          </p:nvPr>
        </p:nvSpPr>
        <p:spPr/>
        <p:txBody>
          <a:bodyPr/>
          <a:lstStyle/>
          <a:p>
            <a:fld id="{BFDCA1C4-9514-7B4F-976F-D92F7E296653}" type="slidenum">
              <a:rPr lang="en-US" noProof="0" smtClean="0"/>
              <a:pPr/>
              <a:t>16</a:t>
            </a:fld>
            <a:endParaRPr lang="en-US" noProof="0" dirty="0"/>
          </a:p>
        </p:txBody>
      </p:sp>
      <p:sp>
        <p:nvSpPr>
          <p:cNvPr id="5" name="Footer Placeholder 4">
            <a:extLst>
              <a:ext uri="{FF2B5EF4-FFF2-40B4-BE49-F238E27FC236}">
                <a16:creationId xmlns:a16="http://schemas.microsoft.com/office/drawing/2014/main" id="{54049286-2B16-63ED-8FF2-5A23B6BAA328}"/>
              </a:ext>
            </a:extLst>
          </p:cNvPr>
          <p:cNvSpPr>
            <a:spLocks noGrp="1"/>
          </p:cNvSpPr>
          <p:nvPr>
            <p:ph type="ftr" sz="quarter" idx="11"/>
          </p:nvPr>
        </p:nvSpPr>
        <p:spPr/>
        <p:txBody>
          <a:bodyPr/>
          <a:lstStyle/>
          <a:p>
            <a:r>
              <a:rPr lang="en-US" noProof="0" dirty="0"/>
              <a:t>Antonio Alonso - 15th HL-LHC Collaboration Meeting, CERN- 01/10/2025</a:t>
            </a:r>
          </a:p>
        </p:txBody>
      </p:sp>
    </p:spTree>
    <p:extLst>
      <p:ext uri="{BB962C8B-B14F-4D97-AF65-F5344CB8AC3E}">
        <p14:creationId xmlns:p14="http://schemas.microsoft.com/office/powerpoint/2010/main" val="1069332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B01E3-E841-D1B7-1496-B259A8D4FC63}"/>
              </a:ext>
            </a:extLst>
          </p:cNvPr>
          <p:cNvSpPr>
            <a:spLocks noGrp="1"/>
          </p:cNvSpPr>
          <p:nvPr>
            <p:ph type="title"/>
          </p:nvPr>
        </p:nvSpPr>
        <p:spPr/>
        <p:txBody>
          <a:bodyPr/>
          <a:lstStyle/>
          <a:p>
            <a:r>
              <a:rPr lang="en-US" noProof="0" dirty="0"/>
              <a:t>WP8 – COLLIDER EXPERIMENT INTERFACE</a:t>
            </a:r>
          </a:p>
        </p:txBody>
      </p:sp>
      <p:sp>
        <p:nvSpPr>
          <p:cNvPr id="3" name="Content Placeholder 2">
            <a:extLst>
              <a:ext uri="{FF2B5EF4-FFF2-40B4-BE49-F238E27FC236}">
                <a16:creationId xmlns:a16="http://schemas.microsoft.com/office/drawing/2014/main" id="{0692D33C-2E2B-6B05-B4B7-51ECEAE75A2C}"/>
              </a:ext>
            </a:extLst>
          </p:cNvPr>
          <p:cNvSpPr>
            <a:spLocks noGrp="1"/>
          </p:cNvSpPr>
          <p:nvPr>
            <p:ph idx="1"/>
          </p:nvPr>
        </p:nvSpPr>
        <p:spPr>
          <a:xfrm>
            <a:off x="983432" y="1268760"/>
            <a:ext cx="6615236" cy="4392488"/>
          </a:xfrm>
        </p:spPr>
        <p:txBody>
          <a:bodyPr>
            <a:normAutofit fontScale="85000" lnSpcReduction="10000"/>
          </a:bodyPr>
          <a:lstStyle/>
          <a:p>
            <a:r>
              <a:rPr lang="en-US" sz="2000" noProof="0" dirty="0"/>
              <a:t>TAXS</a:t>
            </a:r>
          </a:p>
          <a:p>
            <a:pPr lvl="1"/>
            <a:r>
              <a:rPr lang="en-US" sz="1800" noProof="0" dirty="0"/>
              <a:t>Introduction</a:t>
            </a:r>
          </a:p>
          <a:p>
            <a:pPr lvl="1"/>
            <a:r>
              <a:rPr lang="en-US" sz="1800" noProof="0" dirty="0"/>
              <a:t>Design</a:t>
            </a:r>
          </a:p>
          <a:p>
            <a:pPr lvl="1"/>
            <a:r>
              <a:rPr lang="en-US" sz="1800" noProof="0" dirty="0"/>
              <a:t>Manufacturing</a:t>
            </a:r>
          </a:p>
          <a:p>
            <a:pPr lvl="1"/>
            <a:r>
              <a:rPr lang="en-US" sz="1800" noProof="0" dirty="0"/>
              <a:t>Current status</a:t>
            </a:r>
          </a:p>
          <a:p>
            <a:pPr lvl="1"/>
            <a:r>
              <a:rPr lang="en-US" sz="1800" noProof="0" dirty="0"/>
              <a:t>Test campaign</a:t>
            </a:r>
          </a:p>
          <a:p>
            <a:pPr lvl="1"/>
            <a:endParaRPr lang="en-US" sz="1800" noProof="0" dirty="0"/>
          </a:p>
          <a:p>
            <a:r>
              <a:rPr lang="en-US" sz="2000" noProof="0" dirty="0"/>
              <a:t>TAXS Alignment system</a:t>
            </a:r>
          </a:p>
          <a:p>
            <a:pPr lvl="1"/>
            <a:r>
              <a:rPr lang="en-US" sz="1800" dirty="0"/>
              <a:t>Alignment system manufacturing plan</a:t>
            </a:r>
          </a:p>
          <a:p>
            <a:pPr lvl="1"/>
            <a:endParaRPr lang="en-US" sz="1800" noProof="0" dirty="0"/>
          </a:p>
          <a:p>
            <a:r>
              <a:rPr lang="en-US" sz="2000" noProof="0" dirty="0"/>
              <a:t>TAXS Survey system</a:t>
            </a:r>
          </a:p>
          <a:p>
            <a:pPr lvl="1"/>
            <a:r>
              <a:rPr lang="en-US" sz="1800" noProof="0" dirty="0"/>
              <a:t>Survey system manufacturing plan</a:t>
            </a:r>
          </a:p>
          <a:p>
            <a:pPr lvl="1"/>
            <a:endParaRPr lang="en-US" sz="2000" dirty="0"/>
          </a:p>
          <a:p>
            <a:r>
              <a:rPr lang="en-US" sz="2000" noProof="0" dirty="0"/>
              <a:t>VAXBOX</a:t>
            </a:r>
          </a:p>
          <a:p>
            <a:pPr lvl="1"/>
            <a:r>
              <a:rPr lang="en-US" sz="1700" dirty="0"/>
              <a:t>CMS VAXBOX</a:t>
            </a:r>
            <a:endParaRPr lang="en-US" sz="1700" noProof="0" dirty="0"/>
          </a:p>
          <a:p>
            <a:pPr lvl="1"/>
            <a:r>
              <a:rPr lang="en-US" sz="1700" noProof="0" dirty="0"/>
              <a:t>ATLAS VAXBOX</a:t>
            </a:r>
          </a:p>
          <a:p>
            <a:pPr lvl="1"/>
            <a:r>
              <a:rPr lang="en-US" sz="1700" dirty="0"/>
              <a:t>VAXBOX Test campaign</a:t>
            </a:r>
            <a:endParaRPr lang="en-US" sz="1700" noProof="0" dirty="0"/>
          </a:p>
        </p:txBody>
      </p:sp>
      <p:sp>
        <p:nvSpPr>
          <p:cNvPr id="4" name="Slide Number Placeholder 3">
            <a:extLst>
              <a:ext uri="{FF2B5EF4-FFF2-40B4-BE49-F238E27FC236}">
                <a16:creationId xmlns:a16="http://schemas.microsoft.com/office/drawing/2014/main" id="{6163FE6E-A392-8011-7959-EDA702E87695}"/>
              </a:ext>
            </a:extLst>
          </p:cNvPr>
          <p:cNvSpPr>
            <a:spLocks noGrp="1"/>
          </p:cNvSpPr>
          <p:nvPr>
            <p:ph type="sldNum" sz="quarter" idx="12"/>
          </p:nvPr>
        </p:nvSpPr>
        <p:spPr/>
        <p:txBody>
          <a:bodyPr/>
          <a:lstStyle/>
          <a:p>
            <a:fld id="{BFDCA1C4-9514-7B4F-976F-D92F7E296653}" type="slidenum">
              <a:rPr lang="en-US" noProof="0" smtClean="0"/>
              <a:pPr/>
              <a:t>2</a:t>
            </a:fld>
            <a:endParaRPr lang="en-US" noProof="0" dirty="0"/>
          </a:p>
        </p:txBody>
      </p:sp>
      <p:sp>
        <p:nvSpPr>
          <p:cNvPr id="5" name="Footer Placeholder 4">
            <a:extLst>
              <a:ext uri="{FF2B5EF4-FFF2-40B4-BE49-F238E27FC236}">
                <a16:creationId xmlns:a16="http://schemas.microsoft.com/office/drawing/2014/main" id="{A4F5E6E0-1B57-B85F-34F2-68040CF0E6F9}"/>
              </a:ext>
            </a:extLst>
          </p:cNvPr>
          <p:cNvSpPr>
            <a:spLocks noGrp="1"/>
          </p:cNvSpPr>
          <p:nvPr>
            <p:ph type="ftr" sz="quarter" idx="11"/>
          </p:nvPr>
        </p:nvSpPr>
        <p:spPr>
          <a:xfrm>
            <a:off x="2279576" y="6356350"/>
            <a:ext cx="8587200" cy="360000"/>
          </a:xfrm>
        </p:spPr>
        <p:txBody>
          <a:bodyPr/>
          <a:lstStyle/>
          <a:p>
            <a:r>
              <a:rPr lang="en-US" noProof="0" dirty="0"/>
              <a:t>Antonio Alonso - 15th HL-LHC Collaboration Meeting, CERN- 01/10/2025</a:t>
            </a:r>
          </a:p>
        </p:txBody>
      </p:sp>
      <p:sp>
        <p:nvSpPr>
          <p:cNvPr id="7" name="TextBox 6">
            <a:extLst>
              <a:ext uri="{FF2B5EF4-FFF2-40B4-BE49-F238E27FC236}">
                <a16:creationId xmlns:a16="http://schemas.microsoft.com/office/drawing/2014/main" id="{212BF6F7-4163-8E3E-C900-CED7E7316E8B}"/>
              </a:ext>
            </a:extLst>
          </p:cNvPr>
          <p:cNvSpPr txBox="1"/>
          <p:nvPr/>
        </p:nvSpPr>
        <p:spPr>
          <a:xfrm>
            <a:off x="6232500" y="1196752"/>
            <a:ext cx="4727848" cy="2123658"/>
          </a:xfrm>
          <a:prstGeom prst="rect">
            <a:avLst/>
          </a:prstGeom>
          <a:noFill/>
        </p:spPr>
        <p:txBody>
          <a:bodyPr wrap="square">
            <a:spAutoFit/>
          </a:bodyPr>
          <a:lstStyle/>
          <a:p>
            <a:r>
              <a:rPr lang="en-US" sz="1200" b="0" i="0" noProof="0" dirty="0">
                <a:solidFill>
                  <a:srgbClr val="242424"/>
                </a:solidFill>
                <a:effectLst/>
                <a:latin typeface="Segoe UI" panose="020B0502040204020203" pitchFamily="34" charset="0"/>
              </a:rPr>
              <a:t>The work package 8 will be in charge of the deinstallation of the Secondary and Neutral absorbers (TAS and TAN), the design, manufacturing and installation of the new Secondary and Neutral absorbers in the LHC machine (TAXS, TAXN), and the optimization of the machine-interface regions such as the adaptation of the experiment shielding following the new HL-LHC baseline layout.</a:t>
            </a:r>
          </a:p>
          <a:p>
            <a:endParaRPr lang="en-US" sz="1200" noProof="0" dirty="0">
              <a:solidFill>
                <a:srgbClr val="242424"/>
              </a:solidFill>
              <a:latin typeface="Segoe UI" panose="020B0502040204020203" pitchFamily="34" charset="0"/>
            </a:endParaRPr>
          </a:p>
          <a:p>
            <a:r>
              <a:rPr lang="en-US" sz="1200" b="0" i="0" noProof="0" dirty="0">
                <a:solidFill>
                  <a:srgbClr val="242424"/>
                </a:solidFill>
                <a:effectLst/>
                <a:latin typeface="Segoe UI" panose="020B0502040204020203" pitchFamily="34" charset="0"/>
              </a:rPr>
              <a:t>This includes coordinating the integration and remote handling studies being performed together with other work packages, experiments and the machine, and the reporting to the correspondent HL-LHC and machine working groups.</a:t>
            </a:r>
            <a:endParaRPr lang="en-US" sz="1200" noProof="0" dirty="0"/>
          </a:p>
        </p:txBody>
      </p:sp>
      <p:pic>
        <p:nvPicPr>
          <p:cNvPr id="6" name="Picture 5">
            <a:extLst>
              <a:ext uri="{FF2B5EF4-FFF2-40B4-BE49-F238E27FC236}">
                <a16:creationId xmlns:a16="http://schemas.microsoft.com/office/drawing/2014/main" id="{424E200D-4997-36F1-B1DF-5192BB251FB8}"/>
              </a:ext>
            </a:extLst>
          </p:cNvPr>
          <p:cNvPicPr>
            <a:picLocks noChangeAspect="1"/>
          </p:cNvPicPr>
          <p:nvPr/>
        </p:nvPicPr>
        <p:blipFill>
          <a:blip r:embed="rId2"/>
          <a:stretch>
            <a:fillRect/>
          </a:stretch>
        </p:blipFill>
        <p:spPr>
          <a:xfrm>
            <a:off x="6318200" y="3717032"/>
            <a:ext cx="4642148" cy="2224834"/>
          </a:xfrm>
          <a:prstGeom prst="rect">
            <a:avLst/>
          </a:prstGeom>
        </p:spPr>
      </p:pic>
    </p:spTree>
    <p:extLst>
      <p:ext uri="{BB962C8B-B14F-4D97-AF65-F5344CB8AC3E}">
        <p14:creationId xmlns:p14="http://schemas.microsoft.com/office/powerpoint/2010/main" val="68393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F8C6E-D997-40AB-AB5C-FA315C4DDA17}"/>
              </a:ext>
            </a:extLst>
          </p:cNvPr>
          <p:cNvSpPr>
            <a:spLocks noGrp="1"/>
          </p:cNvSpPr>
          <p:nvPr>
            <p:ph type="title"/>
          </p:nvPr>
        </p:nvSpPr>
        <p:spPr/>
        <p:txBody>
          <a:bodyPr/>
          <a:lstStyle/>
          <a:p>
            <a:r>
              <a:rPr lang="en-US" noProof="0" dirty="0"/>
              <a:t>TAXS (Target Absorber “Upgraded” for Secondary particles)</a:t>
            </a:r>
          </a:p>
        </p:txBody>
      </p:sp>
      <p:sp>
        <p:nvSpPr>
          <p:cNvPr id="3" name="Content Placeholder 2">
            <a:extLst>
              <a:ext uri="{FF2B5EF4-FFF2-40B4-BE49-F238E27FC236}">
                <a16:creationId xmlns:a16="http://schemas.microsoft.com/office/drawing/2014/main" id="{2E39292B-1C6D-26A8-659C-1233607B45EC}"/>
              </a:ext>
            </a:extLst>
          </p:cNvPr>
          <p:cNvSpPr>
            <a:spLocks noGrp="1"/>
          </p:cNvSpPr>
          <p:nvPr>
            <p:ph idx="1"/>
          </p:nvPr>
        </p:nvSpPr>
        <p:spPr>
          <a:xfrm>
            <a:off x="619678" y="963452"/>
            <a:ext cx="6529093" cy="4105241"/>
          </a:xfrm>
        </p:spPr>
        <p:txBody>
          <a:bodyPr>
            <a:normAutofit/>
          </a:bodyPr>
          <a:lstStyle/>
          <a:p>
            <a:r>
              <a:rPr lang="en-US" sz="1100" b="0" i="0" noProof="0" dirty="0">
                <a:solidFill>
                  <a:srgbClr val="242424"/>
                </a:solidFill>
                <a:effectLst/>
                <a:latin typeface="Segoe UI" panose="020B0502040204020203" pitchFamily="34" charset="0"/>
                <a:cs typeface="Segoe UI" panose="020B0502040204020203" pitchFamily="34" charset="0"/>
              </a:rPr>
              <a:t>When the particle bunches traveling in opposite directions meet at the Interaction Point there is a probability that two or more particles will come close enough to interact. In this event a number of collision products will be generated.</a:t>
            </a:r>
          </a:p>
          <a:p>
            <a:endParaRPr lang="en-US" sz="1100" b="0" i="0" noProof="0" dirty="0">
              <a:solidFill>
                <a:srgbClr val="242424"/>
              </a:solidFill>
              <a:effectLst/>
              <a:latin typeface="Segoe UI" panose="020B0502040204020203" pitchFamily="34" charset="0"/>
              <a:cs typeface="Segoe UI" panose="020B0502040204020203" pitchFamily="34" charset="0"/>
            </a:endParaRPr>
          </a:p>
          <a:p>
            <a:r>
              <a:rPr lang="en-US" sz="1100" b="0" i="0" noProof="0" dirty="0">
                <a:solidFill>
                  <a:srgbClr val="242424"/>
                </a:solidFill>
                <a:effectLst/>
                <a:latin typeface="Segoe UI" panose="020B0502040204020203" pitchFamily="34" charset="0"/>
                <a:cs typeface="Segoe UI" panose="020B0502040204020203" pitchFamily="34" charset="0"/>
              </a:rPr>
              <a:t>Special purpose absorbers are needed to protect superconducting magnets from this radiation to prevent them from quenching. The absorbers also localize the induced activation to the absorbers and surrounding shielding. </a:t>
            </a:r>
          </a:p>
          <a:p>
            <a:endParaRPr lang="en-US" sz="1100" noProof="0" dirty="0">
              <a:solidFill>
                <a:srgbClr val="242424"/>
              </a:solidFill>
              <a:latin typeface="Segoe UI" panose="020B0502040204020203" pitchFamily="34" charset="0"/>
              <a:cs typeface="Segoe UI" panose="020B0502040204020203" pitchFamily="34" charset="0"/>
            </a:endParaRPr>
          </a:p>
          <a:p>
            <a:r>
              <a:rPr lang="en-US" sz="1100" b="1" i="0" noProof="0" dirty="0">
                <a:solidFill>
                  <a:srgbClr val="242424"/>
                </a:solidFill>
                <a:effectLst/>
                <a:latin typeface="Segoe UI" panose="020B0502040204020203" pitchFamily="34" charset="0"/>
                <a:cs typeface="Segoe UI" panose="020B0502040204020203" pitchFamily="34" charset="0"/>
              </a:rPr>
              <a:t>The function of the TAXS is to absorb those secondary particles, primarily pions and photons, leaving the IPs of the ATLAS and CMS experiments, that would otherwise impinge on the front face of the inner triplet superconducting quadrupole Q1.</a:t>
            </a:r>
            <a:r>
              <a:rPr lang="en-US" sz="1100" b="0" i="0" noProof="0" dirty="0">
                <a:solidFill>
                  <a:srgbClr val="242424"/>
                </a:solidFill>
                <a:effectLst/>
                <a:latin typeface="Segoe UI" panose="020B0502040204020203" pitchFamily="34" charset="0"/>
                <a:cs typeface="Segoe UI" panose="020B0502040204020203" pitchFamily="34" charset="0"/>
              </a:rPr>
              <a:t> </a:t>
            </a:r>
          </a:p>
          <a:p>
            <a:endParaRPr lang="en-US" sz="1100" b="0" i="0" noProof="0" dirty="0">
              <a:solidFill>
                <a:srgbClr val="242424"/>
              </a:solidFill>
              <a:effectLst/>
              <a:highlight>
                <a:srgbClr val="E1EFFC"/>
              </a:highlight>
              <a:latin typeface="Segoe UI" panose="020B0502040204020203" pitchFamily="34" charset="0"/>
              <a:cs typeface="Segoe UI" panose="020B0502040204020203" pitchFamily="34" charset="0"/>
            </a:endParaRPr>
          </a:p>
          <a:p>
            <a:r>
              <a:rPr lang="en-US" sz="1100" noProof="0" dirty="0">
                <a:latin typeface="Segoe UI" panose="020B0502040204020203" pitchFamily="34" charset="0"/>
                <a:cs typeface="Segoe UI" panose="020B0502040204020203" pitchFamily="34" charset="0"/>
              </a:rPr>
              <a:t>During operation, the induced radiation heats the TAXS with approximately 750 W of heating power. The heat load deposited in the TAXS and the reduced interspace available for ambient cooling requires the installation of an active cooling system inside the machined grooves existing at one of its sides.</a:t>
            </a:r>
          </a:p>
          <a:p>
            <a:endParaRPr lang="en-US" sz="1100" noProof="0" dirty="0">
              <a:latin typeface="Segoe UI" panose="020B0502040204020203" pitchFamily="34" charset="0"/>
              <a:cs typeface="Segoe UI" panose="020B0502040204020203" pitchFamily="34" charset="0"/>
            </a:endParaRPr>
          </a:p>
          <a:p>
            <a:r>
              <a:rPr lang="en-US" sz="1100" noProof="0" dirty="0">
                <a:latin typeface="Segoe UI" panose="020B0502040204020203" pitchFamily="34" charset="0"/>
                <a:cs typeface="Segoe UI" panose="020B0502040204020203" pitchFamily="34" charset="0"/>
              </a:rPr>
              <a:t>The TAXS contain a vacuum tube and will be installed in 202</a:t>
            </a:r>
            <a:r>
              <a:rPr lang="en-US" sz="1100" dirty="0">
                <a:latin typeface="Segoe UI" panose="020B0502040204020203" pitchFamily="34" charset="0"/>
                <a:cs typeface="Segoe UI" panose="020B0502040204020203" pitchFamily="34" charset="0"/>
              </a:rPr>
              <a:t>7 (ATLAS) &amp; 2029 (CMS)</a:t>
            </a:r>
            <a:r>
              <a:rPr lang="en-US" sz="1100" noProof="0" dirty="0">
                <a:latin typeface="Segoe UI" panose="020B0502040204020203" pitchFamily="34" charset="0"/>
                <a:cs typeface="Segoe UI" panose="020B0502040204020203" pitchFamily="34" charset="0"/>
              </a:rPr>
              <a:t>, they will run until the end of the HL-LHC era.</a:t>
            </a:r>
          </a:p>
          <a:p>
            <a:endParaRPr lang="en-US" sz="1100" noProof="0" dirty="0">
              <a:latin typeface="Segoe UI" panose="020B0502040204020203" pitchFamily="34" charset="0"/>
              <a:cs typeface="Segoe UI" panose="020B0502040204020203" pitchFamily="34" charset="0"/>
            </a:endParaRPr>
          </a:p>
          <a:p>
            <a:endParaRPr lang="en-US" sz="1100" noProof="0" dirty="0">
              <a:latin typeface="Segoe UI" panose="020B0502040204020203" pitchFamily="34" charset="0"/>
              <a:cs typeface="Segoe UI" panose="020B0502040204020203" pitchFamily="34" charset="0"/>
            </a:endParaRPr>
          </a:p>
        </p:txBody>
      </p:sp>
      <p:sp>
        <p:nvSpPr>
          <p:cNvPr id="4" name="Slide Number Placeholder 3">
            <a:extLst>
              <a:ext uri="{FF2B5EF4-FFF2-40B4-BE49-F238E27FC236}">
                <a16:creationId xmlns:a16="http://schemas.microsoft.com/office/drawing/2014/main" id="{2C0C9E84-04F4-6D61-E138-4780149E1D70}"/>
              </a:ext>
            </a:extLst>
          </p:cNvPr>
          <p:cNvSpPr>
            <a:spLocks noGrp="1"/>
          </p:cNvSpPr>
          <p:nvPr>
            <p:ph type="sldNum" sz="quarter" idx="12"/>
          </p:nvPr>
        </p:nvSpPr>
        <p:spPr/>
        <p:txBody>
          <a:bodyPr/>
          <a:lstStyle/>
          <a:p>
            <a:fld id="{BFDCA1C4-9514-7B4F-976F-D92F7E296653}" type="slidenum">
              <a:rPr lang="en-US" noProof="0" smtClean="0"/>
              <a:pPr/>
              <a:t>3</a:t>
            </a:fld>
            <a:endParaRPr lang="en-US" noProof="0" dirty="0"/>
          </a:p>
        </p:txBody>
      </p:sp>
      <p:sp>
        <p:nvSpPr>
          <p:cNvPr id="5" name="Footer Placeholder 4">
            <a:extLst>
              <a:ext uri="{FF2B5EF4-FFF2-40B4-BE49-F238E27FC236}">
                <a16:creationId xmlns:a16="http://schemas.microsoft.com/office/drawing/2014/main" id="{ED0BB102-AF87-C54E-A4B4-E4FB31D18FA5}"/>
              </a:ext>
            </a:extLst>
          </p:cNvPr>
          <p:cNvSpPr>
            <a:spLocks noGrp="1"/>
          </p:cNvSpPr>
          <p:nvPr>
            <p:ph type="ftr" sz="quarter" idx="11"/>
          </p:nvPr>
        </p:nvSpPr>
        <p:spPr/>
        <p:txBody>
          <a:bodyPr/>
          <a:lstStyle/>
          <a:p>
            <a:r>
              <a:rPr lang="en-US" noProof="0" dirty="0"/>
              <a:t>Antonio Alonso - 15th HL-LHC Collaboration Meeting, CERN- 01/10/2025</a:t>
            </a:r>
          </a:p>
        </p:txBody>
      </p:sp>
      <p:pic>
        <p:nvPicPr>
          <p:cNvPr id="6" name="Picture 5" descr="A close-up of a tube&#10;&#10;Description automatically generated">
            <a:extLst>
              <a:ext uri="{FF2B5EF4-FFF2-40B4-BE49-F238E27FC236}">
                <a16:creationId xmlns:a16="http://schemas.microsoft.com/office/drawing/2014/main" id="{23AB2B19-87A7-C730-DD47-59C54233A895}"/>
              </a:ext>
            </a:extLst>
          </p:cNvPr>
          <p:cNvPicPr>
            <a:picLocks noChangeAspect="1"/>
          </p:cNvPicPr>
          <p:nvPr/>
        </p:nvPicPr>
        <p:blipFill rotWithShape="1">
          <a:blip r:embed="rId2"/>
          <a:srcRect l="20201" t="9176" r="20002" b="7119"/>
          <a:stretch/>
        </p:blipFill>
        <p:spPr>
          <a:xfrm>
            <a:off x="7503129" y="1619426"/>
            <a:ext cx="2514333" cy="1809574"/>
          </a:xfrm>
          <a:prstGeom prst="rect">
            <a:avLst/>
          </a:prstGeom>
        </p:spPr>
      </p:pic>
      <p:pic>
        <p:nvPicPr>
          <p:cNvPr id="22" name="Picture 21">
            <a:extLst>
              <a:ext uri="{FF2B5EF4-FFF2-40B4-BE49-F238E27FC236}">
                <a16:creationId xmlns:a16="http://schemas.microsoft.com/office/drawing/2014/main" id="{89809158-0B42-0445-CEA7-0617AAF49F62}"/>
              </a:ext>
            </a:extLst>
          </p:cNvPr>
          <p:cNvPicPr>
            <a:picLocks noChangeAspect="1"/>
          </p:cNvPicPr>
          <p:nvPr/>
        </p:nvPicPr>
        <p:blipFill>
          <a:blip r:embed="rId3"/>
          <a:stretch>
            <a:fillRect/>
          </a:stretch>
        </p:blipFill>
        <p:spPr>
          <a:xfrm rot="1747966">
            <a:off x="8384007" y="3623299"/>
            <a:ext cx="2888347" cy="843920"/>
          </a:xfrm>
          <a:prstGeom prst="rect">
            <a:avLst/>
          </a:prstGeom>
        </p:spPr>
      </p:pic>
      <p:pic>
        <p:nvPicPr>
          <p:cNvPr id="24" name="Picture 23">
            <a:extLst>
              <a:ext uri="{FF2B5EF4-FFF2-40B4-BE49-F238E27FC236}">
                <a16:creationId xmlns:a16="http://schemas.microsoft.com/office/drawing/2014/main" id="{5F812F40-684D-CE38-C8C0-4644A9ADD45A}"/>
              </a:ext>
            </a:extLst>
          </p:cNvPr>
          <p:cNvPicPr>
            <a:picLocks noChangeAspect="1"/>
          </p:cNvPicPr>
          <p:nvPr/>
        </p:nvPicPr>
        <p:blipFill>
          <a:blip r:embed="rId4"/>
          <a:stretch>
            <a:fillRect/>
          </a:stretch>
        </p:blipFill>
        <p:spPr>
          <a:xfrm rot="1658150">
            <a:off x="8141994" y="4481179"/>
            <a:ext cx="3345006" cy="1100494"/>
          </a:xfrm>
          <a:prstGeom prst="rect">
            <a:avLst/>
          </a:prstGeom>
        </p:spPr>
      </p:pic>
      <p:pic>
        <p:nvPicPr>
          <p:cNvPr id="26" name="Picture 25" descr="A large green cylinder with yellow accents&#10;&#10;Description automatically generated">
            <a:extLst>
              <a:ext uri="{FF2B5EF4-FFF2-40B4-BE49-F238E27FC236}">
                <a16:creationId xmlns:a16="http://schemas.microsoft.com/office/drawing/2014/main" id="{75D1F56D-3AB1-FD10-AA66-D4BF55EE40C1}"/>
              </a:ext>
            </a:extLst>
          </p:cNvPr>
          <p:cNvPicPr>
            <a:picLocks noChangeAspect="1"/>
          </p:cNvPicPr>
          <p:nvPr/>
        </p:nvPicPr>
        <p:blipFill>
          <a:blip r:embed="rId5"/>
          <a:stretch>
            <a:fillRect/>
          </a:stretch>
        </p:blipFill>
        <p:spPr>
          <a:xfrm>
            <a:off x="1919536" y="4718161"/>
            <a:ext cx="2046693" cy="1535020"/>
          </a:xfrm>
          <a:prstGeom prst="rect">
            <a:avLst/>
          </a:prstGeom>
        </p:spPr>
      </p:pic>
      <p:pic>
        <p:nvPicPr>
          <p:cNvPr id="28" name="Picture 27" descr="A large blue cylinder in a room&#10;&#10;Description automatically generated">
            <a:extLst>
              <a:ext uri="{FF2B5EF4-FFF2-40B4-BE49-F238E27FC236}">
                <a16:creationId xmlns:a16="http://schemas.microsoft.com/office/drawing/2014/main" id="{38668C21-3F72-18A6-3887-DBACE797B577}"/>
              </a:ext>
            </a:extLst>
          </p:cNvPr>
          <p:cNvPicPr>
            <a:picLocks noChangeAspect="1"/>
          </p:cNvPicPr>
          <p:nvPr/>
        </p:nvPicPr>
        <p:blipFill>
          <a:blip r:embed="rId6"/>
          <a:stretch>
            <a:fillRect/>
          </a:stretch>
        </p:blipFill>
        <p:spPr>
          <a:xfrm>
            <a:off x="4229098" y="4718161"/>
            <a:ext cx="2046693" cy="1535019"/>
          </a:xfrm>
          <a:prstGeom prst="rect">
            <a:avLst/>
          </a:prstGeom>
        </p:spPr>
      </p:pic>
      <p:sp>
        <p:nvSpPr>
          <p:cNvPr id="7" name="Rectangle 6">
            <a:extLst>
              <a:ext uri="{FF2B5EF4-FFF2-40B4-BE49-F238E27FC236}">
                <a16:creationId xmlns:a16="http://schemas.microsoft.com/office/drawing/2014/main" id="{F8EABEAA-8A4E-50D9-9632-3EF1A00FE6D2}"/>
              </a:ext>
            </a:extLst>
          </p:cNvPr>
          <p:cNvSpPr/>
          <p:nvPr/>
        </p:nvSpPr>
        <p:spPr>
          <a:xfrm>
            <a:off x="2352273" y="5662288"/>
            <a:ext cx="1008112" cy="307539"/>
          </a:xfrm>
          <a:prstGeom prst="rect">
            <a:avLst/>
          </a:prstGeom>
          <a:solidFill>
            <a:srgbClr val="FB963C">
              <a:alpha val="63137"/>
            </a:srgbClr>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599E1D19-1C38-3FD9-36C6-FB612FD757CF}"/>
              </a:ext>
            </a:extLst>
          </p:cNvPr>
          <p:cNvSpPr/>
          <p:nvPr/>
        </p:nvSpPr>
        <p:spPr>
          <a:xfrm>
            <a:off x="5135397" y="5388235"/>
            <a:ext cx="360040" cy="113976"/>
          </a:xfrm>
          <a:prstGeom prst="rect">
            <a:avLst/>
          </a:prstGeom>
          <a:solidFill>
            <a:srgbClr val="FB963C">
              <a:alpha val="63137"/>
            </a:srgbClr>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92258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3810A-F699-706D-C5A0-396AED2D2044}"/>
              </a:ext>
            </a:extLst>
          </p:cNvPr>
          <p:cNvSpPr>
            <a:spLocks noGrp="1"/>
          </p:cNvSpPr>
          <p:nvPr>
            <p:ph type="title"/>
          </p:nvPr>
        </p:nvSpPr>
        <p:spPr/>
        <p:txBody>
          <a:bodyPr/>
          <a:lstStyle/>
          <a:p>
            <a:r>
              <a:rPr lang="en-US" noProof="0" dirty="0"/>
              <a:t>TAXS DESIGN</a:t>
            </a:r>
          </a:p>
        </p:txBody>
      </p:sp>
      <p:sp>
        <p:nvSpPr>
          <p:cNvPr id="4" name="Slide Number Placeholder 3">
            <a:extLst>
              <a:ext uri="{FF2B5EF4-FFF2-40B4-BE49-F238E27FC236}">
                <a16:creationId xmlns:a16="http://schemas.microsoft.com/office/drawing/2014/main" id="{BD906BBF-8298-3FE3-9BC0-070766D1E4CA}"/>
              </a:ext>
            </a:extLst>
          </p:cNvPr>
          <p:cNvSpPr>
            <a:spLocks noGrp="1"/>
          </p:cNvSpPr>
          <p:nvPr>
            <p:ph type="sldNum" sz="quarter" idx="12"/>
          </p:nvPr>
        </p:nvSpPr>
        <p:spPr/>
        <p:txBody>
          <a:bodyPr/>
          <a:lstStyle/>
          <a:p>
            <a:fld id="{BFDCA1C4-9514-7B4F-976F-D92F7E296653}" type="slidenum">
              <a:rPr lang="en-US" noProof="0" smtClean="0"/>
              <a:pPr/>
              <a:t>4</a:t>
            </a:fld>
            <a:endParaRPr lang="en-US" noProof="0" dirty="0"/>
          </a:p>
        </p:txBody>
      </p:sp>
      <p:sp>
        <p:nvSpPr>
          <p:cNvPr id="5" name="Footer Placeholder 4">
            <a:extLst>
              <a:ext uri="{FF2B5EF4-FFF2-40B4-BE49-F238E27FC236}">
                <a16:creationId xmlns:a16="http://schemas.microsoft.com/office/drawing/2014/main" id="{ADDFDE52-D0A4-0E5E-0623-C861C2DA9307}"/>
              </a:ext>
            </a:extLst>
          </p:cNvPr>
          <p:cNvSpPr>
            <a:spLocks noGrp="1"/>
          </p:cNvSpPr>
          <p:nvPr>
            <p:ph type="ftr" sz="quarter" idx="11"/>
          </p:nvPr>
        </p:nvSpPr>
        <p:spPr/>
        <p:txBody>
          <a:bodyPr/>
          <a:lstStyle/>
          <a:p>
            <a:r>
              <a:rPr lang="en-US" noProof="0" dirty="0"/>
              <a:t>Antonio Alonso - 15th HL-LHC Collaboration Meeting, CERN- 01/10/2025</a:t>
            </a:r>
          </a:p>
        </p:txBody>
      </p:sp>
      <p:pic>
        <p:nvPicPr>
          <p:cNvPr id="7" name="Picture 6">
            <a:extLst>
              <a:ext uri="{FF2B5EF4-FFF2-40B4-BE49-F238E27FC236}">
                <a16:creationId xmlns:a16="http://schemas.microsoft.com/office/drawing/2014/main" id="{FDC887BA-5519-A706-2ECF-63D0B23796DD}"/>
              </a:ext>
            </a:extLst>
          </p:cNvPr>
          <p:cNvPicPr>
            <a:picLocks noChangeAspect="1"/>
          </p:cNvPicPr>
          <p:nvPr/>
        </p:nvPicPr>
        <p:blipFill>
          <a:blip r:embed="rId2"/>
          <a:stretch>
            <a:fillRect/>
          </a:stretch>
        </p:blipFill>
        <p:spPr>
          <a:xfrm>
            <a:off x="549577" y="1525801"/>
            <a:ext cx="2054762" cy="1448832"/>
          </a:xfrm>
          <a:prstGeom prst="rect">
            <a:avLst/>
          </a:prstGeom>
        </p:spPr>
      </p:pic>
      <p:pic>
        <p:nvPicPr>
          <p:cNvPr id="8" name="Picture 7">
            <a:extLst>
              <a:ext uri="{FF2B5EF4-FFF2-40B4-BE49-F238E27FC236}">
                <a16:creationId xmlns:a16="http://schemas.microsoft.com/office/drawing/2014/main" id="{1ED172A2-FFDA-E7AC-2E1D-3F55EA02240C}"/>
              </a:ext>
            </a:extLst>
          </p:cNvPr>
          <p:cNvPicPr>
            <a:picLocks noChangeAspect="1"/>
          </p:cNvPicPr>
          <p:nvPr/>
        </p:nvPicPr>
        <p:blipFill>
          <a:blip r:embed="rId3"/>
          <a:stretch>
            <a:fillRect/>
          </a:stretch>
        </p:blipFill>
        <p:spPr>
          <a:xfrm>
            <a:off x="537168" y="4648760"/>
            <a:ext cx="2054762" cy="1456143"/>
          </a:xfrm>
          <a:prstGeom prst="rect">
            <a:avLst/>
          </a:prstGeom>
        </p:spPr>
      </p:pic>
      <p:pic>
        <p:nvPicPr>
          <p:cNvPr id="9" name="Picture 8">
            <a:extLst>
              <a:ext uri="{FF2B5EF4-FFF2-40B4-BE49-F238E27FC236}">
                <a16:creationId xmlns:a16="http://schemas.microsoft.com/office/drawing/2014/main" id="{0FFF75BA-03A2-5705-E4A9-69AB9B67BBE6}"/>
              </a:ext>
            </a:extLst>
          </p:cNvPr>
          <p:cNvPicPr>
            <a:picLocks noChangeAspect="1"/>
          </p:cNvPicPr>
          <p:nvPr/>
        </p:nvPicPr>
        <p:blipFill>
          <a:blip r:embed="rId4"/>
          <a:stretch>
            <a:fillRect/>
          </a:stretch>
        </p:blipFill>
        <p:spPr>
          <a:xfrm>
            <a:off x="537168" y="3094786"/>
            <a:ext cx="2054762" cy="1455894"/>
          </a:xfrm>
          <a:prstGeom prst="rect">
            <a:avLst/>
          </a:prstGeom>
        </p:spPr>
      </p:pic>
      <p:sp>
        <p:nvSpPr>
          <p:cNvPr id="10" name="Content Placeholder 2">
            <a:extLst>
              <a:ext uri="{FF2B5EF4-FFF2-40B4-BE49-F238E27FC236}">
                <a16:creationId xmlns:a16="http://schemas.microsoft.com/office/drawing/2014/main" id="{FC67B3BB-91E0-B7BB-4D6E-70A02B436C4E}"/>
              </a:ext>
            </a:extLst>
          </p:cNvPr>
          <p:cNvSpPr>
            <a:spLocks noGrp="1"/>
          </p:cNvSpPr>
          <p:nvPr>
            <p:ph idx="1"/>
          </p:nvPr>
        </p:nvSpPr>
        <p:spPr>
          <a:xfrm>
            <a:off x="537895" y="1088693"/>
            <a:ext cx="4815036" cy="720001"/>
          </a:xfrm>
        </p:spPr>
        <p:txBody>
          <a:bodyPr>
            <a:normAutofit/>
          </a:bodyPr>
          <a:lstStyle/>
          <a:p>
            <a:pPr marL="0" indent="0">
              <a:buNone/>
            </a:pPr>
            <a:r>
              <a:rPr lang="en-US" sz="1600" noProof="0" dirty="0"/>
              <a:t>Manufacturing drawings:</a:t>
            </a:r>
            <a:endParaRPr lang="en-US" sz="1050" noProof="0" dirty="0"/>
          </a:p>
        </p:txBody>
      </p:sp>
      <p:sp>
        <p:nvSpPr>
          <p:cNvPr id="11" name="Content Placeholder 2">
            <a:extLst>
              <a:ext uri="{FF2B5EF4-FFF2-40B4-BE49-F238E27FC236}">
                <a16:creationId xmlns:a16="http://schemas.microsoft.com/office/drawing/2014/main" id="{F8B23F65-F969-2F79-9476-2EDDDDDE0C9C}"/>
              </a:ext>
            </a:extLst>
          </p:cNvPr>
          <p:cNvSpPr txBox="1">
            <a:spLocks/>
          </p:cNvSpPr>
          <p:nvPr/>
        </p:nvSpPr>
        <p:spPr>
          <a:xfrm>
            <a:off x="3018179" y="1099839"/>
            <a:ext cx="1528433" cy="122413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200" noProof="0" dirty="0">
                <a:solidFill>
                  <a:schemeClr val="bg2"/>
                </a:solidFill>
              </a:rPr>
              <a:t>LHCTAXS_0002</a:t>
            </a:r>
          </a:p>
          <a:p>
            <a:pPr marL="0" indent="0">
              <a:buNone/>
            </a:pPr>
            <a:r>
              <a:rPr lang="en-US" sz="1200" noProof="0" dirty="0">
                <a:solidFill>
                  <a:schemeClr val="bg2"/>
                </a:solidFill>
              </a:rPr>
              <a:t>LHCTAXS_0003</a:t>
            </a:r>
          </a:p>
          <a:p>
            <a:pPr marL="0" indent="0">
              <a:buNone/>
            </a:pPr>
            <a:r>
              <a:rPr lang="en-US" sz="1200" noProof="0" dirty="0">
                <a:solidFill>
                  <a:schemeClr val="bg2"/>
                </a:solidFill>
              </a:rPr>
              <a:t>LHCTAXS_0004</a:t>
            </a:r>
          </a:p>
          <a:p>
            <a:pPr marL="0" indent="0">
              <a:buNone/>
            </a:pPr>
            <a:endParaRPr lang="en-US" sz="2000" noProof="0" dirty="0"/>
          </a:p>
          <a:p>
            <a:pPr marL="0" indent="0">
              <a:buNone/>
            </a:pPr>
            <a:endParaRPr lang="en-US" sz="2000" noProof="0" dirty="0"/>
          </a:p>
          <a:p>
            <a:pPr marL="0" indent="0">
              <a:buNone/>
            </a:pPr>
            <a:endParaRPr lang="en-US" sz="2000" noProof="0" dirty="0"/>
          </a:p>
        </p:txBody>
      </p:sp>
      <p:graphicFrame>
        <p:nvGraphicFramePr>
          <p:cNvPr id="14" name="Table 13">
            <a:extLst>
              <a:ext uri="{FF2B5EF4-FFF2-40B4-BE49-F238E27FC236}">
                <a16:creationId xmlns:a16="http://schemas.microsoft.com/office/drawing/2014/main" id="{CB75821A-D76D-343F-8333-9438CDD8C67E}"/>
              </a:ext>
            </a:extLst>
          </p:cNvPr>
          <p:cNvGraphicFramePr>
            <a:graphicFrameLocks noGrp="1"/>
          </p:cNvGraphicFramePr>
          <p:nvPr>
            <p:extLst>
              <p:ext uri="{D42A27DB-BD31-4B8C-83A1-F6EECF244321}">
                <p14:modId xmlns:p14="http://schemas.microsoft.com/office/powerpoint/2010/main" val="2696149046"/>
              </p:ext>
            </p:extLst>
          </p:nvPr>
        </p:nvGraphicFramePr>
        <p:xfrm>
          <a:off x="6004926" y="1045115"/>
          <a:ext cx="4505692" cy="718240"/>
        </p:xfrm>
        <a:graphic>
          <a:graphicData uri="http://schemas.openxmlformats.org/drawingml/2006/table">
            <a:tbl>
              <a:tblPr>
                <a:tableStyleId>{3C2FFA5D-87B4-456A-9821-1D502468CF0F}</a:tableStyleId>
              </a:tblPr>
              <a:tblGrid>
                <a:gridCol w="899187">
                  <a:extLst>
                    <a:ext uri="{9D8B030D-6E8A-4147-A177-3AD203B41FA5}">
                      <a16:colId xmlns:a16="http://schemas.microsoft.com/office/drawing/2014/main" val="185960428"/>
                    </a:ext>
                  </a:extLst>
                </a:gridCol>
                <a:gridCol w="726187">
                  <a:extLst>
                    <a:ext uri="{9D8B030D-6E8A-4147-A177-3AD203B41FA5}">
                      <a16:colId xmlns:a16="http://schemas.microsoft.com/office/drawing/2014/main" val="2851565566"/>
                    </a:ext>
                  </a:extLst>
                </a:gridCol>
                <a:gridCol w="1008112">
                  <a:extLst>
                    <a:ext uri="{9D8B030D-6E8A-4147-A177-3AD203B41FA5}">
                      <a16:colId xmlns:a16="http://schemas.microsoft.com/office/drawing/2014/main" val="2772511415"/>
                    </a:ext>
                  </a:extLst>
                </a:gridCol>
                <a:gridCol w="1080120">
                  <a:extLst>
                    <a:ext uri="{9D8B030D-6E8A-4147-A177-3AD203B41FA5}">
                      <a16:colId xmlns:a16="http://schemas.microsoft.com/office/drawing/2014/main" val="1717999135"/>
                    </a:ext>
                  </a:extLst>
                </a:gridCol>
                <a:gridCol w="792086">
                  <a:extLst>
                    <a:ext uri="{9D8B030D-6E8A-4147-A177-3AD203B41FA5}">
                      <a16:colId xmlns:a16="http://schemas.microsoft.com/office/drawing/2014/main" val="3636829781"/>
                    </a:ext>
                  </a:extLst>
                </a:gridCol>
              </a:tblGrid>
              <a:tr h="266437">
                <a:tc gridSpan="5">
                  <a:txBody>
                    <a:bodyPr/>
                    <a:lstStyle/>
                    <a:p>
                      <a:pPr algn="ctr"/>
                      <a:r>
                        <a:rPr lang="en-US" sz="1100" noProof="0" dirty="0"/>
                        <a:t>TAXS</a:t>
                      </a:r>
                    </a:p>
                  </a:txBody>
                  <a:tcPr>
                    <a:solidFill>
                      <a:schemeClr val="tx2">
                        <a:lumMod val="20000"/>
                        <a:lumOff val="8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3543182517"/>
                  </a:ext>
                </a:extLst>
              </a:tr>
              <a:tr h="35664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Diameter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500mm</a:t>
                      </a:r>
                    </a:p>
                  </a:txBody>
                  <a:tcPr/>
                </a:tc>
                <a:tc>
                  <a:txBody>
                    <a:bodyPr/>
                    <a:lstStyle/>
                    <a:p>
                      <a:pPr algn="just">
                        <a:lnSpc>
                          <a:spcPct val="110000"/>
                        </a:lnSpc>
                        <a:spcBef>
                          <a:spcPts val="300"/>
                        </a:spcBef>
                      </a:pPr>
                      <a:r>
                        <a:rPr lang="en-US" sz="1000" noProof="0" dirty="0"/>
                        <a:t>Length 1800mm</a:t>
                      </a:r>
                    </a:p>
                  </a:txBody>
                  <a:tcPr/>
                </a:tc>
                <a:tc>
                  <a:txBody>
                    <a:bodyPr/>
                    <a:lstStyle/>
                    <a:p>
                      <a:pPr algn="just">
                        <a:lnSpc>
                          <a:spcPct val="110000"/>
                        </a:lnSpc>
                        <a:spcBef>
                          <a:spcPts val="300"/>
                        </a:spcBef>
                      </a:pPr>
                      <a:r>
                        <a:rPr lang="en-US" sz="1000" noProof="0" dirty="0"/>
                        <a:t>Material</a:t>
                      </a:r>
                    </a:p>
                    <a:p>
                      <a:pPr algn="just">
                        <a:lnSpc>
                          <a:spcPct val="110000"/>
                        </a:lnSpc>
                        <a:spcBef>
                          <a:spcPts val="300"/>
                        </a:spcBef>
                      </a:pPr>
                      <a:r>
                        <a:rPr lang="en-US" sz="1000" noProof="0" dirty="0"/>
                        <a:t>~99.9% Cu</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Quantity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X4 assemblies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Weight 3054Kg</a:t>
                      </a:r>
                    </a:p>
                  </a:txBody>
                  <a:tcPr/>
                </a:tc>
                <a:extLst>
                  <a:ext uri="{0D108BD9-81ED-4DB2-BD59-A6C34878D82A}">
                    <a16:rowId xmlns:a16="http://schemas.microsoft.com/office/drawing/2014/main" val="3598951439"/>
                  </a:ext>
                </a:extLst>
              </a:tr>
            </a:tbl>
          </a:graphicData>
        </a:graphic>
      </p:graphicFrame>
      <p:pic>
        <p:nvPicPr>
          <p:cNvPr id="15" name="Picture 14" descr="A rainbow colored rectangular object&#10;&#10;Description automatically generated">
            <a:extLst>
              <a:ext uri="{FF2B5EF4-FFF2-40B4-BE49-F238E27FC236}">
                <a16:creationId xmlns:a16="http://schemas.microsoft.com/office/drawing/2014/main" id="{1D7D5C2E-C46C-68BD-56FF-675435A2027C}"/>
              </a:ext>
            </a:extLst>
          </p:cNvPr>
          <p:cNvPicPr>
            <a:picLocks noChangeAspect="1"/>
          </p:cNvPicPr>
          <p:nvPr/>
        </p:nvPicPr>
        <p:blipFill>
          <a:blip r:embed="rId5"/>
          <a:stretch>
            <a:fillRect/>
          </a:stretch>
        </p:blipFill>
        <p:spPr>
          <a:xfrm>
            <a:off x="9048328" y="4670011"/>
            <a:ext cx="2472027" cy="1500153"/>
          </a:xfrm>
          <a:prstGeom prst="rect">
            <a:avLst/>
          </a:prstGeom>
        </p:spPr>
      </p:pic>
      <p:graphicFrame>
        <p:nvGraphicFramePr>
          <p:cNvPr id="16" name="Table 15">
            <a:extLst>
              <a:ext uri="{FF2B5EF4-FFF2-40B4-BE49-F238E27FC236}">
                <a16:creationId xmlns:a16="http://schemas.microsoft.com/office/drawing/2014/main" id="{E29386F6-BD19-42AB-5C5B-99FD40E0FE38}"/>
              </a:ext>
            </a:extLst>
          </p:cNvPr>
          <p:cNvGraphicFramePr>
            <a:graphicFrameLocks noGrp="1"/>
          </p:cNvGraphicFramePr>
          <p:nvPr>
            <p:extLst>
              <p:ext uri="{D42A27DB-BD31-4B8C-83A1-F6EECF244321}">
                <p14:modId xmlns:p14="http://schemas.microsoft.com/office/powerpoint/2010/main" val="51081097"/>
              </p:ext>
            </p:extLst>
          </p:nvPr>
        </p:nvGraphicFramePr>
        <p:xfrm>
          <a:off x="4293200" y="5124172"/>
          <a:ext cx="3964572" cy="812592"/>
        </p:xfrm>
        <a:graphic>
          <a:graphicData uri="http://schemas.openxmlformats.org/drawingml/2006/table">
            <a:tbl>
              <a:tblPr firstRow="1" firstCol="1" bandRow="1">
                <a:tableStyleId>{5C22544A-7EE6-4342-B048-85BDC9FD1C3A}</a:tableStyleId>
              </a:tblPr>
              <a:tblGrid>
                <a:gridCol w="698638">
                  <a:extLst>
                    <a:ext uri="{9D8B030D-6E8A-4147-A177-3AD203B41FA5}">
                      <a16:colId xmlns:a16="http://schemas.microsoft.com/office/drawing/2014/main" val="345492052"/>
                    </a:ext>
                  </a:extLst>
                </a:gridCol>
                <a:gridCol w="717763">
                  <a:extLst>
                    <a:ext uri="{9D8B030D-6E8A-4147-A177-3AD203B41FA5}">
                      <a16:colId xmlns:a16="http://schemas.microsoft.com/office/drawing/2014/main" val="1053605329"/>
                    </a:ext>
                  </a:extLst>
                </a:gridCol>
                <a:gridCol w="797640">
                  <a:extLst>
                    <a:ext uri="{9D8B030D-6E8A-4147-A177-3AD203B41FA5}">
                      <a16:colId xmlns:a16="http://schemas.microsoft.com/office/drawing/2014/main" val="1172631263"/>
                    </a:ext>
                  </a:extLst>
                </a:gridCol>
                <a:gridCol w="953454">
                  <a:extLst>
                    <a:ext uri="{9D8B030D-6E8A-4147-A177-3AD203B41FA5}">
                      <a16:colId xmlns:a16="http://schemas.microsoft.com/office/drawing/2014/main" val="2435608779"/>
                    </a:ext>
                  </a:extLst>
                </a:gridCol>
                <a:gridCol w="797077">
                  <a:extLst>
                    <a:ext uri="{9D8B030D-6E8A-4147-A177-3AD203B41FA5}">
                      <a16:colId xmlns:a16="http://schemas.microsoft.com/office/drawing/2014/main" val="2971605022"/>
                    </a:ext>
                  </a:extLst>
                </a:gridCol>
              </a:tblGrid>
              <a:tr h="426457">
                <a:tc>
                  <a:txBody>
                    <a:bodyPr/>
                    <a:lstStyle/>
                    <a:p>
                      <a:pPr algn="ctr">
                        <a:lnSpc>
                          <a:spcPct val="110000"/>
                        </a:lnSpc>
                        <a:buNone/>
                      </a:pPr>
                      <a:r>
                        <a:rPr lang="en-US" sz="900" noProof="0" dirty="0">
                          <a:effectLst/>
                        </a:rPr>
                        <a:t>LHC Point</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Power input (W)</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Maximum temperature (°C)</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Minimum temperature (°C)</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Average temperature (°C)</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857169"/>
                  </a:ext>
                </a:extLst>
              </a:tr>
              <a:tr h="214576">
                <a:tc>
                  <a:txBody>
                    <a:bodyPr/>
                    <a:lstStyle/>
                    <a:p>
                      <a:pPr algn="ctr">
                        <a:lnSpc>
                          <a:spcPct val="110000"/>
                        </a:lnSpc>
                        <a:buNone/>
                      </a:pPr>
                      <a:r>
                        <a:rPr lang="en-US" sz="900" noProof="0" dirty="0">
                          <a:effectLst/>
                        </a:rPr>
                        <a:t>ATLAS P1</a:t>
                      </a:r>
                    </a:p>
                  </a:txBody>
                  <a:tcPr marL="68580" marR="68580" marT="0" marB="0" anchor="ctr"/>
                </a:tc>
                <a:tc>
                  <a:txBody>
                    <a:bodyPr/>
                    <a:lstStyle/>
                    <a:p>
                      <a:pPr algn="ctr">
                        <a:lnSpc>
                          <a:spcPct val="110000"/>
                        </a:lnSpc>
                        <a:buNone/>
                      </a:pPr>
                      <a:r>
                        <a:rPr lang="en-US" sz="900" noProof="0" dirty="0">
                          <a:effectLst/>
                        </a:rPr>
                        <a:t>514.12</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57.717</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48.375</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buNone/>
                      </a:pPr>
                      <a:r>
                        <a:rPr lang="en-US" sz="900" noProof="0" dirty="0">
                          <a:effectLst/>
                        </a:rPr>
                        <a:t>53.046</a:t>
                      </a:r>
                      <a:endParaRPr lang="en-US" sz="900" noProof="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6075102"/>
                  </a:ext>
                </a:extLst>
              </a:tr>
              <a:tr h="157580">
                <a:tc>
                  <a:txBody>
                    <a:bodyPr/>
                    <a:lstStyle/>
                    <a:p>
                      <a:pPr algn="ctr">
                        <a:lnSpc>
                          <a:spcPct val="110000"/>
                        </a:lnSpc>
                        <a:buNone/>
                      </a:pPr>
                      <a:r>
                        <a:rPr lang="en-US" sz="900" noProof="0" dirty="0"/>
                        <a:t>CMS P5</a:t>
                      </a:r>
                    </a:p>
                  </a:txBody>
                  <a:tcPr marL="68580" marR="68580" marT="0" marB="0" anchor="ctr"/>
                </a:tc>
                <a:tc>
                  <a:txBody>
                    <a:bodyPr/>
                    <a:lstStyle/>
                    <a:p>
                      <a:pPr algn="ctr">
                        <a:lnSpc>
                          <a:spcPct val="110000"/>
                        </a:lnSpc>
                        <a:buNone/>
                      </a:pPr>
                      <a:r>
                        <a:rPr lang="en-US" sz="900" noProof="0" dirty="0"/>
                        <a:t>474.65</a:t>
                      </a:r>
                    </a:p>
                  </a:txBody>
                  <a:tcPr marL="68580" marR="68580" marT="0" marB="0" anchor="ctr"/>
                </a:tc>
                <a:tc>
                  <a:txBody>
                    <a:bodyPr/>
                    <a:lstStyle/>
                    <a:p>
                      <a:pPr algn="ctr">
                        <a:lnSpc>
                          <a:spcPct val="110000"/>
                        </a:lnSpc>
                        <a:buNone/>
                      </a:pPr>
                      <a:r>
                        <a:rPr lang="en-US" sz="900" noProof="0" dirty="0"/>
                        <a:t>55.294 </a:t>
                      </a:r>
                    </a:p>
                  </a:txBody>
                  <a:tcPr marL="68580" marR="68580" marT="0" marB="0" anchor="ctr"/>
                </a:tc>
                <a:tc>
                  <a:txBody>
                    <a:bodyPr/>
                    <a:lstStyle/>
                    <a:p>
                      <a:pPr algn="ctr">
                        <a:lnSpc>
                          <a:spcPct val="110000"/>
                        </a:lnSpc>
                        <a:buNone/>
                      </a:pPr>
                      <a:r>
                        <a:rPr lang="en-US" sz="900" noProof="0" dirty="0"/>
                        <a:t>46.724</a:t>
                      </a:r>
                    </a:p>
                  </a:txBody>
                  <a:tcPr marL="68580" marR="68580" marT="0" marB="0" anchor="ctr"/>
                </a:tc>
                <a:tc>
                  <a:txBody>
                    <a:bodyPr/>
                    <a:lstStyle/>
                    <a:p>
                      <a:pPr algn="ctr">
                        <a:lnSpc>
                          <a:spcPct val="110000"/>
                        </a:lnSpc>
                        <a:buNone/>
                      </a:pPr>
                      <a:r>
                        <a:rPr lang="en-US" sz="900" noProof="0" dirty="0"/>
                        <a:t>51.009</a:t>
                      </a:r>
                    </a:p>
                  </a:txBody>
                  <a:tcPr marL="68580" marR="68580" marT="0" marB="0" anchor="ctr"/>
                </a:tc>
                <a:extLst>
                  <a:ext uri="{0D108BD9-81ED-4DB2-BD59-A6C34878D82A}">
                    <a16:rowId xmlns:a16="http://schemas.microsoft.com/office/drawing/2014/main" val="613337957"/>
                  </a:ext>
                </a:extLst>
              </a:tr>
            </a:tbl>
          </a:graphicData>
        </a:graphic>
      </p:graphicFrame>
      <p:graphicFrame>
        <p:nvGraphicFramePr>
          <p:cNvPr id="17" name="Table 16">
            <a:extLst>
              <a:ext uri="{FF2B5EF4-FFF2-40B4-BE49-F238E27FC236}">
                <a16:creationId xmlns:a16="http://schemas.microsoft.com/office/drawing/2014/main" id="{6AB539B4-8062-21C6-ED9B-ECB2E3D85898}"/>
              </a:ext>
            </a:extLst>
          </p:cNvPr>
          <p:cNvGraphicFramePr>
            <a:graphicFrameLocks noGrp="1"/>
          </p:cNvGraphicFramePr>
          <p:nvPr>
            <p:extLst>
              <p:ext uri="{D42A27DB-BD31-4B8C-83A1-F6EECF244321}">
                <p14:modId xmlns:p14="http://schemas.microsoft.com/office/powerpoint/2010/main" val="2001217894"/>
              </p:ext>
            </p:extLst>
          </p:nvPr>
        </p:nvGraphicFramePr>
        <p:xfrm>
          <a:off x="3782395" y="4774987"/>
          <a:ext cx="5022067" cy="274320"/>
        </p:xfrm>
        <a:graphic>
          <a:graphicData uri="http://schemas.openxmlformats.org/drawingml/2006/table">
            <a:tbl>
              <a:tblPr/>
              <a:tblGrid>
                <a:gridCol w="5022067">
                  <a:extLst>
                    <a:ext uri="{9D8B030D-6E8A-4147-A177-3AD203B41FA5}">
                      <a16:colId xmlns:a16="http://schemas.microsoft.com/office/drawing/2014/main" val="2160915611"/>
                    </a:ext>
                  </a:extLst>
                </a:gridCol>
              </a:tblGrid>
              <a:tr h="0">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noProof="0" dirty="0">
                          <a:solidFill>
                            <a:schemeClr val="tx1"/>
                          </a:solidFill>
                          <a:effectLst/>
                          <a:latin typeface="+mn-lt"/>
                          <a:ea typeface="+mn-ea"/>
                          <a:cs typeface="+mn-cs"/>
                        </a:rPr>
                        <a:t>TAXS Thermal Analysis: </a:t>
                      </a:r>
                      <a:r>
                        <a:rPr lang="en-US" sz="1200" b="0" u="none" strike="noStrike" noProof="0" dirty="0">
                          <a:solidFill>
                            <a:srgbClr val="0645AD"/>
                          </a:solidFill>
                          <a:effectLst/>
                          <a:latin typeface="Helvetica Neue"/>
                          <a:hlinkClick r:id="rId6"/>
                        </a:rPr>
                        <a:t>https://edms.cern.ch/document/3305941/1</a:t>
                      </a:r>
                      <a:endParaRPr lang="en-US" sz="1200" b="0" noProof="0" dirty="0">
                        <a:effectLst/>
                        <a:latin typeface="Helvetica Neue"/>
                      </a:endParaRPr>
                    </a:p>
                  </a:txBody>
                  <a:tcPr>
                    <a:lnL>
                      <a:noFill/>
                    </a:lnL>
                    <a:lnR>
                      <a:noFill/>
                    </a:lnR>
                    <a:lnT>
                      <a:noFill/>
                    </a:lnT>
                    <a:lnB>
                      <a:noFill/>
                    </a:lnB>
                    <a:solidFill>
                      <a:srgbClr val="FFFFFF"/>
                    </a:solidFill>
                  </a:tcPr>
                </a:tc>
                <a:extLst>
                  <a:ext uri="{0D108BD9-81ED-4DB2-BD59-A6C34878D82A}">
                    <a16:rowId xmlns:a16="http://schemas.microsoft.com/office/drawing/2014/main" val="1729375887"/>
                  </a:ext>
                </a:extLst>
              </a:tr>
            </a:tbl>
          </a:graphicData>
        </a:graphic>
      </p:graphicFrame>
      <p:sp>
        <p:nvSpPr>
          <p:cNvPr id="19" name="TextBox 18">
            <a:extLst>
              <a:ext uri="{FF2B5EF4-FFF2-40B4-BE49-F238E27FC236}">
                <a16:creationId xmlns:a16="http://schemas.microsoft.com/office/drawing/2014/main" id="{994A21BA-559E-66F6-BAE2-0DF5108981B6}"/>
              </a:ext>
            </a:extLst>
          </p:cNvPr>
          <p:cNvSpPr txBox="1"/>
          <p:nvPr/>
        </p:nvSpPr>
        <p:spPr>
          <a:xfrm>
            <a:off x="5015880" y="6065160"/>
            <a:ext cx="2363083" cy="230832"/>
          </a:xfrm>
          <a:prstGeom prst="rect">
            <a:avLst/>
          </a:prstGeom>
          <a:noFill/>
        </p:spPr>
        <p:txBody>
          <a:bodyPr wrap="square">
            <a:spAutoFit/>
          </a:bodyPr>
          <a:lstStyle/>
          <a:p>
            <a:r>
              <a:rPr lang="en-US" sz="900" noProof="0" dirty="0">
                <a:effectLst/>
                <a:latin typeface="Tahoma" panose="020B0604030504040204" pitchFamily="34" charset="0"/>
                <a:ea typeface="Times New Roman" panose="02020603050405020304" pitchFamily="18" charset="0"/>
                <a:cs typeface="Times New Roman" panose="02020603050405020304" pitchFamily="18" charset="0"/>
              </a:rPr>
              <a:t>Thermal simulations results for 7.5Lo</a:t>
            </a:r>
            <a:endParaRPr lang="en-US" sz="900" noProof="0" dirty="0"/>
          </a:p>
        </p:txBody>
      </p:sp>
      <p:sp>
        <p:nvSpPr>
          <p:cNvPr id="21" name="TextBox 20">
            <a:extLst>
              <a:ext uri="{FF2B5EF4-FFF2-40B4-BE49-F238E27FC236}">
                <a16:creationId xmlns:a16="http://schemas.microsoft.com/office/drawing/2014/main" id="{07CA3319-B673-1E78-8594-EC775DFB1D6C}"/>
              </a:ext>
            </a:extLst>
          </p:cNvPr>
          <p:cNvSpPr txBox="1"/>
          <p:nvPr/>
        </p:nvSpPr>
        <p:spPr>
          <a:xfrm>
            <a:off x="2999656" y="2129334"/>
            <a:ext cx="9102029" cy="2354491"/>
          </a:xfrm>
          <a:prstGeom prst="rect">
            <a:avLst/>
          </a:prstGeom>
          <a:noFill/>
        </p:spPr>
        <p:txBody>
          <a:bodyPr wrap="square">
            <a:spAutoFit/>
          </a:bodyPr>
          <a:lstStyle/>
          <a:p>
            <a:r>
              <a:rPr lang="en-US" sz="1050" noProof="0" dirty="0"/>
              <a:t>The TAXS is located just in front of the first inner triplet superconducting quadrupole Q1. There are two TAXS, on either side of the cavern.</a:t>
            </a:r>
          </a:p>
          <a:p>
            <a:endParaRPr lang="en-US" sz="1050" noProof="0" dirty="0"/>
          </a:p>
          <a:p>
            <a:r>
              <a:rPr lang="en-US" sz="1050" noProof="0" dirty="0">
                <a:latin typeface="Segoe UI" panose="020B0502040204020203" pitchFamily="34" charset="0"/>
                <a:cs typeface="Segoe UI" panose="020B0502040204020203" pitchFamily="34" charset="0"/>
              </a:rPr>
              <a:t>The TAXS is conformed of two halves that clamp the beam pipe, It contains a water-cooling loop in the tunnel face to dissipate the heat deposition from the secondary particles and slot for the installation of X3 PT-100 thermal sensors.</a:t>
            </a:r>
          </a:p>
          <a:p>
            <a:endParaRPr lang="en-US" sz="1050" noProof="0" dirty="0">
              <a:latin typeface="Segoe UI" panose="020B0502040204020203" pitchFamily="34" charset="0"/>
              <a:cs typeface="Segoe UI" panose="020B0502040204020203" pitchFamily="34" charset="0"/>
            </a:endParaRPr>
          </a:p>
          <a:p>
            <a:r>
              <a:rPr lang="en-US" sz="1050" dirty="0"/>
              <a:t>The TAXS was designed to be fully compatible with an ultimate performance luminosity scenario of 7.5 1034cm-2s-1(Int. L 4000 fb-1). </a:t>
            </a:r>
          </a:p>
          <a:p>
            <a:endParaRPr lang="en-US" sz="1050" noProof="0" dirty="0"/>
          </a:p>
          <a:p>
            <a:r>
              <a:rPr lang="en-US" sz="1050" noProof="0" dirty="0"/>
              <a:t>The key parameter for the TAXS design and performance is the inner aperture, </a:t>
            </a:r>
            <a:r>
              <a:rPr lang="en-US" sz="1050" b="1" noProof="0" dirty="0"/>
              <a:t>63.5mm, </a:t>
            </a:r>
            <a:r>
              <a:rPr lang="en-US" sz="1050" noProof="0" dirty="0"/>
              <a:t>being an interplay between the two requirements:</a:t>
            </a:r>
          </a:p>
          <a:p>
            <a:pPr marL="285750" indent="-285750">
              <a:buFont typeface="Arial" panose="020B0604020202020204" pitchFamily="34" charset="0"/>
              <a:buChar char="•"/>
            </a:pPr>
            <a:endParaRPr lang="en-US" sz="1050" noProof="0" dirty="0"/>
          </a:p>
          <a:p>
            <a:pPr marL="285750" indent="-285750">
              <a:buFont typeface="Arial" panose="020B0604020202020204" pitchFamily="34" charset="0"/>
              <a:buChar char="•"/>
            </a:pPr>
            <a:r>
              <a:rPr lang="en-US" sz="1050" noProof="0" dirty="0"/>
              <a:t>Sufficiently small to provide the necessary protection from IP particles the inner triplet Quadrupoles and protect the inner detector of the experiment from beam losses;</a:t>
            </a:r>
          </a:p>
          <a:p>
            <a:pPr marL="285750" indent="-285750">
              <a:buFont typeface="Arial" panose="020B0604020202020204" pitchFamily="34" charset="0"/>
              <a:buChar char="•"/>
            </a:pPr>
            <a:endParaRPr lang="en-US" sz="1050" noProof="0" dirty="0"/>
          </a:p>
          <a:p>
            <a:pPr marL="285750" indent="-285750">
              <a:buFont typeface="Arial" panose="020B0604020202020204" pitchFamily="34" charset="0"/>
              <a:buChar char="•"/>
            </a:pPr>
            <a:r>
              <a:rPr lang="en-US" sz="1050" noProof="0" dirty="0"/>
              <a:t>Sufficiently large to allow the two beams to pass through, leaving room for possible steering and adjustment corrections. </a:t>
            </a:r>
            <a:endParaRPr lang="en-US" sz="1050" noProof="0" dirty="0">
              <a:latin typeface="Segoe UI" panose="020B0502040204020203" pitchFamily="34" charset="0"/>
              <a:cs typeface="Segoe UI" panose="020B0502040204020203" pitchFamily="34" charset="0"/>
            </a:endParaRPr>
          </a:p>
          <a:p>
            <a:endParaRPr lang="en-US" sz="1050" noProof="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79530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E067A-D2CD-7AA7-D8F5-0CDECD437700}"/>
              </a:ext>
            </a:extLst>
          </p:cNvPr>
          <p:cNvSpPr>
            <a:spLocks noGrp="1"/>
          </p:cNvSpPr>
          <p:nvPr>
            <p:ph type="title"/>
          </p:nvPr>
        </p:nvSpPr>
        <p:spPr/>
        <p:txBody>
          <a:bodyPr/>
          <a:lstStyle/>
          <a:p>
            <a:r>
              <a:rPr lang="en-US" noProof="0" dirty="0"/>
              <a:t>TAXS </a:t>
            </a:r>
            <a:r>
              <a:rPr lang="en-US" cap="all" noProof="0" dirty="0"/>
              <a:t>Manufacturing plan</a:t>
            </a:r>
          </a:p>
        </p:txBody>
      </p:sp>
      <p:sp>
        <p:nvSpPr>
          <p:cNvPr id="4" name="Slide Number Placeholder 3">
            <a:extLst>
              <a:ext uri="{FF2B5EF4-FFF2-40B4-BE49-F238E27FC236}">
                <a16:creationId xmlns:a16="http://schemas.microsoft.com/office/drawing/2014/main" id="{1E0174E5-B15B-7B32-59A2-BDCA2BF66EC2}"/>
              </a:ext>
            </a:extLst>
          </p:cNvPr>
          <p:cNvSpPr>
            <a:spLocks noGrp="1"/>
          </p:cNvSpPr>
          <p:nvPr>
            <p:ph type="sldNum" sz="quarter" idx="12"/>
          </p:nvPr>
        </p:nvSpPr>
        <p:spPr/>
        <p:txBody>
          <a:bodyPr/>
          <a:lstStyle/>
          <a:p>
            <a:fld id="{BFDCA1C4-9514-7B4F-976F-D92F7E296653}" type="slidenum">
              <a:rPr lang="en-US" noProof="0" smtClean="0"/>
              <a:pPr/>
              <a:t>5</a:t>
            </a:fld>
            <a:endParaRPr lang="en-US" noProof="0" dirty="0"/>
          </a:p>
        </p:txBody>
      </p:sp>
      <p:sp>
        <p:nvSpPr>
          <p:cNvPr id="5" name="Footer Placeholder 4">
            <a:extLst>
              <a:ext uri="{FF2B5EF4-FFF2-40B4-BE49-F238E27FC236}">
                <a16:creationId xmlns:a16="http://schemas.microsoft.com/office/drawing/2014/main" id="{2BE58C7A-0614-A7F0-AD46-DD4F863B9322}"/>
              </a:ext>
            </a:extLst>
          </p:cNvPr>
          <p:cNvSpPr>
            <a:spLocks noGrp="1"/>
          </p:cNvSpPr>
          <p:nvPr>
            <p:ph type="ftr" sz="quarter" idx="11"/>
          </p:nvPr>
        </p:nvSpPr>
        <p:spPr>
          <a:xfrm>
            <a:off x="1802400" y="6350773"/>
            <a:ext cx="8587200" cy="360000"/>
          </a:xfrm>
        </p:spPr>
        <p:txBody>
          <a:bodyPr/>
          <a:lstStyle/>
          <a:p>
            <a:r>
              <a:rPr lang="en-US" noProof="0" dirty="0"/>
              <a:t>Antonio Alonso - 15th HL-LHC Collaboration Meeting, CERN- 01/10/2025</a:t>
            </a:r>
          </a:p>
        </p:txBody>
      </p:sp>
      <p:pic>
        <p:nvPicPr>
          <p:cNvPr id="2049" name="Grafik 2089994731">
            <a:extLst>
              <a:ext uri="{FF2B5EF4-FFF2-40B4-BE49-F238E27FC236}">
                <a16:creationId xmlns:a16="http://schemas.microsoft.com/office/drawing/2014/main" id="{15A963E3-CA7E-1E08-A6B7-9C4A070B63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3322" y="1633480"/>
            <a:ext cx="15621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4A69FE3E-827F-044D-92C6-BD2365978092}"/>
              </a:ext>
            </a:extLst>
          </p:cNvPr>
          <p:cNvSpPr txBox="1"/>
          <p:nvPr/>
        </p:nvSpPr>
        <p:spPr>
          <a:xfrm>
            <a:off x="8317321" y="2237077"/>
            <a:ext cx="2759058" cy="369332"/>
          </a:xfrm>
          <a:prstGeom prst="rect">
            <a:avLst/>
          </a:prstGeom>
          <a:noFill/>
        </p:spPr>
        <p:txBody>
          <a:bodyPr wrap="square">
            <a:spAutoFit/>
          </a:bodyPr>
          <a:lstStyle/>
          <a:p>
            <a:r>
              <a:rPr lang="en-US" sz="1800" noProof="0" dirty="0" err="1">
                <a:effectLst/>
                <a:latin typeface="Arial" panose="020B0604020202020204" pitchFamily="34" charset="0"/>
                <a:ea typeface="Aptos" panose="020B0004020202020204" pitchFamily="34" charset="0"/>
                <a:cs typeface="Aptos" panose="020B0004020202020204" pitchFamily="34" charset="0"/>
              </a:rPr>
              <a:t>Wilnsdorf</a:t>
            </a:r>
            <a:r>
              <a:rPr lang="en-US" sz="1800" noProof="0" dirty="0">
                <a:effectLst/>
                <a:latin typeface="Arial" panose="020B0604020202020204" pitchFamily="34" charset="0"/>
                <a:ea typeface="Aptos" panose="020B0004020202020204" pitchFamily="34" charset="0"/>
                <a:cs typeface="Aptos" panose="020B0004020202020204" pitchFamily="34" charset="0"/>
              </a:rPr>
              <a:t> </a:t>
            </a:r>
            <a:r>
              <a:rPr lang="en-US" sz="1800" noProof="0" dirty="0">
                <a:effectLst/>
                <a:latin typeface="Cambria Math" panose="02040503050406030204" pitchFamily="18" charset="0"/>
                <a:ea typeface="Aptos" panose="020B0004020202020204" pitchFamily="34" charset="0"/>
                <a:cs typeface="Aptos" panose="020B0004020202020204" pitchFamily="34" charset="0"/>
              </a:rPr>
              <a:t>•</a:t>
            </a:r>
            <a:r>
              <a:rPr lang="en-US" sz="1800" noProof="0" dirty="0">
                <a:effectLst/>
                <a:latin typeface="Arial" panose="020B0604020202020204" pitchFamily="34" charset="0"/>
                <a:ea typeface="Aptos" panose="020B0004020202020204" pitchFamily="34" charset="0"/>
                <a:cs typeface="Aptos" panose="020B0004020202020204" pitchFamily="34" charset="0"/>
              </a:rPr>
              <a:t> Germany</a:t>
            </a:r>
            <a:endParaRPr lang="en-US" sz="2400" noProof="0" dirty="0">
              <a:effectLst/>
              <a:latin typeface="Aptos" panose="020B0004020202020204" pitchFamily="34" charset="0"/>
              <a:ea typeface="Aptos" panose="020B0004020202020204" pitchFamily="34" charset="0"/>
              <a:cs typeface="Aptos" panose="020B0004020202020204" pitchFamily="34" charset="0"/>
            </a:endParaRPr>
          </a:p>
        </p:txBody>
      </p:sp>
      <p:sp>
        <p:nvSpPr>
          <p:cNvPr id="24" name="TextBox 23">
            <a:extLst>
              <a:ext uri="{FF2B5EF4-FFF2-40B4-BE49-F238E27FC236}">
                <a16:creationId xmlns:a16="http://schemas.microsoft.com/office/drawing/2014/main" id="{261A5340-343B-25EF-5B80-163952413549}"/>
              </a:ext>
            </a:extLst>
          </p:cNvPr>
          <p:cNvSpPr txBox="1"/>
          <p:nvPr/>
        </p:nvSpPr>
        <p:spPr>
          <a:xfrm>
            <a:off x="4918718" y="4358784"/>
            <a:ext cx="1747883" cy="400110"/>
          </a:xfrm>
          <a:prstGeom prst="rect">
            <a:avLst/>
          </a:prstGeom>
          <a:noFill/>
        </p:spPr>
        <p:txBody>
          <a:bodyPr wrap="square">
            <a:spAutoFit/>
          </a:bodyPr>
          <a:lstStyle/>
          <a:p>
            <a:pPr algn="ctr"/>
            <a:r>
              <a:rPr lang="en-US" sz="1000" i="1" noProof="0" dirty="0"/>
              <a:t>As communicated by CSN August 2025 </a:t>
            </a:r>
          </a:p>
        </p:txBody>
      </p:sp>
      <p:sp>
        <p:nvSpPr>
          <p:cNvPr id="3" name="TextBox 2">
            <a:extLst>
              <a:ext uri="{FF2B5EF4-FFF2-40B4-BE49-F238E27FC236}">
                <a16:creationId xmlns:a16="http://schemas.microsoft.com/office/drawing/2014/main" id="{5AB9F4BD-29EB-DE7A-0524-26C8CA4B3FB5}"/>
              </a:ext>
            </a:extLst>
          </p:cNvPr>
          <p:cNvSpPr txBox="1"/>
          <p:nvPr/>
        </p:nvSpPr>
        <p:spPr>
          <a:xfrm>
            <a:off x="8328248" y="1241576"/>
            <a:ext cx="2232248" cy="369332"/>
          </a:xfrm>
          <a:prstGeom prst="rect">
            <a:avLst/>
          </a:prstGeom>
          <a:noFill/>
        </p:spPr>
        <p:txBody>
          <a:bodyPr wrap="square">
            <a:spAutoFit/>
          </a:bodyPr>
          <a:lstStyle/>
          <a:p>
            <a:r>
              <a:rPr lang="en-US" sz="1800" noProof="0" dirty="0">
                <a:effectLst/>
                <a:latin typeface="Arial" panose="020B0604020202020204" pitchFamily="34" charset="0"/>
                <a:ea typeface="Aptos" panose="020B0004020202020204" pitchFamily="34" charset="0"/>
                <a:cs typeface="Aptos" panose="020B0004020202020204" pitchFamily="34" charset="0"/>
              </a:rPr>
              <a:t>TAXS Manufacturer</a:t>
            </a:r>
            <a:endParaRPr lang="en-US" sz="2400" noProof="0" dirty="0">
              <a:effectLst/>
              <a:latin typeface="Aptos" panose="020B0004020202020204" pitchFamily="34" charset="0"/>
              <a:ea typeface="Aptos" panose="020B0004020202020204" pitchFamily="34" charset="0"/>
              <a:cs typeface="Aptos" panose="020B0004020202020204" pitchFamily="34" charset="0"/>
            </a:endParaRPr>
          </a:p>
        </p:txBody>
      </p:sp>
      <p:pic>
        <p:nvPicPr>
          <p:cNvPr id="11" name="Picture 10">
            <a:extLst>
              <a:ext uri="{FF2B5EF4-FFF2-40B4-BE49-F238E27FC236}">
                <a16:creationId xmlns:a16="http://schemas.microsoft.com/office/drawing/2014/main" id="{F9EA039A-C5FE-11E6-0351-16FC57D9C72E}"/>
              </a:ext>
            </a:extLst>
          </p:cNvPr>
          <p:cNvPicPr>
            <a:picLocks noChangeAspect="1"/>
          </p:cNvPicPr>
          <p:nvPr/>
        </p:nvPicPr>
        <p:blipFill>
          <a:blip r:embed="rId3"/>
          <a:stretch>
            <a:fillRect/>
          </a:stretch>
        </p:blipFill>
        <p:spPr>
          <a:xfrm>
            <a:off x="8544272" y="2778845"/>
            <a:ext cx="2185206" cy="2913608"/>
          </a:xfrm>
          <a:prstGeom prst="rect">
            <a:avLst/>
          </a:prstGeom>
        </p:spPr>
      </p:pic>
      <p:pic>
        <p:nvPicPr>
          <p:cNvPr id="7" name="Picture 6">
            <a:extLst>
              <a:ext uri="{FF2B5EF4-FFF2-40B4-BE49-F238E27FC236}">
                <a16:creationId xmlns:a16="http://schemas.microsoft.com/office/drawing/2014/main" id="{15B37A7F-6CC6-DD2B-1C3E-70483CBC3098}"/>
              </a:ext>
            </a:extLst>
          </p:cNvPr>
          <p:cNvPicPr>
            <a:picLocks noChangeAspect="1"/>
          </p:cNvPicPr>
          <p:nvPr/>
        </p:nvPicPr>
        <p:blipFill>
          <a:blip r:embed="rId4"/>
          <a:stretch>
            <a:fillRect/>
          </a:stretch>
        </p:blipFill>
        <p:spPr>
          <a:xfrm>
            <a:off x="1233661" y="1241576"/>
            <a:ext cx="5530102" cy="3160978"/>
          </a:xfrm>
          <a:prstGeom prst="rect">
            <a:avLst/>
          </a:prstGeom>
        </p:spPr>
      </p:pic>
    </p:spTree>
    <p:extLst>
      <p:ext uri="{BB962C8B-B14F-4D97-AF65-F5344CB8AC3E}">
        <p14:creationId xmlns:p14="http://schemas.microsoft.com/office/powerpoint/2010/main" val="364881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DA8C1-26B3-33F1-5884-D4873D0CB051}"/>
              </a:ext>
            </a:extLst>
          </p:cNvPr>
          <p:cNvSpPr>
            <a:spLocks noGrp="1"/>
          </p:cNvSpPr>
          <p:nvPr>
            <p:ph type="title"/>
          </p:nvPr>
        </p:nvSpPr>
        <p:spPr/>
        <p:txBody>
          <a:bodyPr/>
          <a:lstStyle/>
          <a:p>
            <a:r>
              <a:rPr lang="en-US" noProof="0" dirty="0"/>
              <a:t>TAXS CURRENT STATUS</a:t>
            </a:r>
          </a:p>
        </p:txBody>
      </p:sp>
      <p:sp>
        <p:nvSpPr>
          <p:cNvPr id="4" name="Slide Number Placeholder 3">
            <a:extLst>
              <a:ext uri="{FF2B5EF4-FFF2-40B4-BE49-F238E27FC236}">
                <a16:creationId xmlns:a16="http://schemas.microsoft.com/office/drawing/2014/main" id="{2338B0B2-212C-801F-0D59-77F047C3F558}"/>
              </a:ext>
            </a:extLst>
          </p:cNvPr>
          <p:cNvSpPr>
            <a:spLocks noGrp="1"/>
          </p:cNvSpPr>
          <p:nvPr>
            <p:ph type="sldNum" sz="quarter" idx="12"/>
          </p:nvPr>
        </p:nvSpPr>
        <p:spPr/>
        <p:txBody>
          <a:bodyPr/>
          <a:lstStyle/>
          <a:p>
            <a:fld id="{BFDCA1C4-9514-7B4F-976F-D92F7E296653}" type="slidenum">
              <a:rPr lang="en-US" noProof="0" smtClean="0"/>
              <a:pPr/>
              <a:t>6</a:t>
            </a:fld>
            <a:endParaRPr lang="en-US" noProof="0" dirty="0"/>
          </a:p>
        </p:txBody>
      </p:sp>
      <p:sp>
        <p:nvSpPr>
          <p:cNvPr id="5" name="Footer Placeholder 4">
            <a:extLst>
              <a:ext uri="{FF2B5EF4-FFF2-40B4-BE49-F238E27FC236}">
                <a16:creationId xmlns:a16="http://schemas.microsoft.com/office/drawing/2014/main" id="{4CA8691F-9BBF-E7FE-15A0-050EE5AC334E}"/>
              </a:ext>
            </a:extLst>
          </p:cNvPr>
          <p:cNvSpPr>
            <a:spLocks noGrp="1"/>
          </p:cNvSpPr>
          <p:nvPr>
            <p:ph type="ftr" sz="quarter" idx="11"/>
          </p:nvPr>
        </p:nvSpPr>
        <p:spPr/>
        <p:txBody>
          <a:bodyPr/>
          <a:lstStyle/>
          <a:p>
            <a:r>
              <a:rPr lang="en-US" noProof="0" dirty="0"/>
              <a:t>Antonio Alonso - 15th HL-LHC Collaboration Meeting, CERN- 01/10/2025</a:t>
            </a:r>
          </a:p>
        </p:txBody>
      </p:sp>
      <p:pic>
        <p:nvPicPr>
          <p:cNvPr id="7" name="Picture 6">
            <a:extLst>
              <a:ext uri="{FF2B5EF4-FFF2-40B4-BE49-F238E27FC236}">
                <a16:creationId xmlns:a16="http://schemas.microsoft.com/office/drawing/2014/main" id="{89F14E57-CD03-AF2F-A2D4-28F0332B53E4}"/>
              </a:ext>
            </a:extLst>
          </p:cNvPr>
          <p:cNvPicPr>
            <a:picLocks noChangeAspect="1"/>
          </p:cNvPicPr>
          <p:nvPr/>
        </p:nvPicPr>
        <p:blipFill>
          <a:blip r:embed="rId2"/>
          <a:srcRect l="8788" t="11426" b="19480"/>
          <a:stretch>
            <a:fillRect/>
          </a:stretch>
        </p:blipFill>
        <p:spPr>
          <a:xfrm>
            <a:off x="833416" y="1009078"/>
            <a:ext cx="2238248" cy="2260655"/>
          </a:xfrm>
          <a:prstGeom prst="rect">
            <a:avLst/>
          </a:prstGeom>
        </p:spPr>
      </p:pic>
      <p:sp>
        <p:nvSpPr>
          <p:cNvPr id="8" name="TextBox 7">
            <a:extLst>
              <a:ext uri="{FF2B5EF4-FFF2-40B4-BE49-F238E27FC236}">
                <a16:creationId xmlns:a16="http://schemas.microsoft.com/office/drawing/2014/main" id="{45566416-B5C1-18EC-9DCC-2B07AF3D0DB3}"/>
              </a:ext>
            </a:extLst>
          </p:cNvPr>
          <p:cNvSpPr txBox="1"/>
          <p:nvPr/>
        </p:nvSpPr>
        <p:spPr>
          <a:xfrm>
            <a:off x="479376" y="5240256"/>
            <a:ext cx="2880320" cy="461665"/>
          </a:xfrm>
          <a:prstGeom prst="rect">
            <a:avLst/>
          </a:prstGeom>
          <a:noFill/>
        </p:spPr>
        <p:txBody>
          <a:bodyPr wrap="square">
            <a:spAutoFit/>
          </a:bodyPr>
          <a:lstStyle/>
          <a:p>
            <a:pPr algn="ctr"/>
            <a:r>
              <a:rPr lang="en-US" sz="1200" noProof="0" dirty="0">
                <a:effectLst/>
                <a:latin typeface="Arial" panose="020B0604020202020204" pitchFamily="34" charset="0"/>
                <a:ea typeface="Aptos" panose="020B0004020202020204" pitchFamily="34" charset="0"/>
                <a:cs typeface="Aptos" panose="020B0004020202020204" pitchFamily="34" charset="0"/>
              </a:rPr>
              <a:t>ATLAS‘ 2x TAXS Arrival at CERN</a:t>
            </a:r>
          </a:p>
          <a:p>
            <a:pPr algn="ctr"/>
            <a:r>
              <a:rPr lang="en-US" sz="1200" noProof="0" dirty="0">
                <a:latin typeface="Arial" panose="020B0604020202020204" pitchFamily="34" charset="0"/>
                <a:ea typeface="Aptos" panose="020B0004020202020204" pitchFamily="34" charset="0"/>
                <a:cs typeface="Aptos" panose="020B0004020202020204" pitchFamily="34" charset="0"/>
              </a:rPr>
              <a:t>05/05/25</a:t>
            </a:r>
            <a:endParaRPr lang="en-US" sz="1600" noProof="0" dirty="0">
              <a:effectLst/>
              <a:latin typeface="Aptos" panose="020B0004020202020204" pitchFamily="34" charset="0"/>
              <a:ea typeface="Aptos" panose="020B0004020202020204" pitchFamily="34" charset="0"/>
              <a:cs typeface="Aptos" panose="020B0004020202020204" pitchFamily="34" charset="0"/>
            </a:endParaRPr>
          </a:p>
        </p:txBody>
      </p:sp>
      <p:pic>
        <p:nvPicPr>
          <p:cNvPr id="10" name="Picture 9">
            <a:extLst>
              <a:ext uri="{FF2B5EF4-FFF2-40B4-BE49-F238E27FC236}">
                <a16:creationId xmlns:a16="http://schemas.microsoft.com/office/drawing/2014/main" id="{D58ED4B2-62FC-5943-9C69-A1E8D51D7319}"/>
              </a:ext>
            </a:extLst>
          </p:cNvPr>
          <p:cNvPicPr>
            <a:picLocks noChangeAspect="1"/>
          </p:cNvPicPr>
          <p:nvPr/>
        </p:nvPicPr>
        <p:blipFill>
          <a:blip r:embed="rId3"/>
          <a:stretch>
            <a:fillRect/>
          </a:stretch>
        </p:blipFill>
        <p:spPr>
          <a:xfrm>
            <a:off x="849148" y="3429000"/>
            <a:ext cx="2222516" cy="1666887"/>
          </a:xfrm>
          <a:prstGeom prst="rect">
            <a:avLst/>
          </a:prstGeom>
        </p:spPr>
      </p:pic>
      <p:sp>
        <p:nvSpPr>
          <p:cNvPr id="11" name="TextBox 10">
            <a:extLst>
              <a:ext uri="{FF2B5EF4-FFF2-40B4-BE49-F238E27FC236}">
                <a16:creationId xmlns:a16="http://schemas.microsoft.com/office/drawing/2014/main" id="{29F16CF5-2DD0-1455-3309-C6DCE42DCA4F}"/>
              </a:ext>
            </a:extLst>
          </p:cNvPr>
          <p:cNvSpPr txBox="1"/>
          <p:nvPr/>
        </p:nvSpPr>
        <p:spPr>
          <a:xfrm>
            <a:off x="3263685" y="1444896"/>
            <a:ext cx="5226827" cy="2031325"/>
          </a:xfrm>
          <a:prstGeom prst="rect">
            <a:avLst/>
          </a:prstGeom>
          <a:noFill/>
        </p:spPr>
        <p:txBody>
          <a:bodyPr wrap="square">
            <a:spAutoFit/>
          </a:bodyPr>
          <a:lstStyle/>
          <a:p>
            <a:pPr marL="285750" indent="-285750" fontAlgn="t">
              <a:buFont typeface="Arial" panose="020B0604020202020204" pitchFamily="34" charset="0"/>
              <a:buChar char="•"/>
            </a:pPr>
            <a:r>
              <a:rPr lang="en-US" sz="1400" noProof="0" dirty="0">
                <a:latin typeface="arial" panose="020B0604020202020204" pitchFamily="34" charset="0"/>
              </a:rPr>
              <a:t>CERN Metrology report</a:t>
            </a:r>
            <a:endParaRPr lang="en-US" sz="1200" noProof="0" dirty="0">
              <a:latin typeface="arial" panose="020B0604020202020204" pitchFamily="34" charset="0"/>
            </a:endParaRPr>
          </a:p>
          <a:p>
            <a:pPr lvl="1" fontAlgn="t"/>
            <a:r>
              <a:rPr lang="en-US" sz="1200" noProof="0" dirty="0">
                <a:solidFill>
                  <a:schemeClr val="bg2"/>
                </a:solidFill>
                <a:latin typeface="Helvetica Neue"/>
                <a:hlinkClick r:id="rId4">
                  <a:extLst>
                    <a:ext uri="{A12FA001-AC4F-418D-AE19-62706E023703}">
                      <ahyp:hlinkClr xmlns:ahyp="http://schemas.microsoft.com/office/drawing/2018/hyperlinkcolor" val="tx"/>
                    </a:ext>
                  </a:extLst>
                </a:hlinkClick>
              </a:rPr>
              <a:t>https://edms.cern.ch/document/3327891/1</a:t>
            </a:r>
            <a:endParaRPr lang="en-US" sz="1200" noProof="0" dirty="0">
              <a:solidFill>
                <a:schemeClr val="bg2"/>
              </a:solidFill>
              <a:latin typeface="Helvetica Neue"/>
            </a:endParaRPr>
          </a:p>
          <a:p>
            <a:pPr fontAlgn="t"/>
            <a:endParaRPr lang="en-US" sz="1200" noProof="0" dirty="0">
              <a:solidFill>
                <a:srgbClr val="0645AD"/>
              </a:solidFill>
              <a:latin typeface="Helvetica Neue"/>
            </a:endParaRPr>
          </a:p>
          <a:p>
            <a:pPr lvl="1" fontAlgn="t"/>
            <a:r>
              <a:rPr lang="en-US" sz="1200" noProof="0" dirty="0">
                <a:solidFill>
                  <a:srgbClr val="00B050"/>
                </a:solidFill>
                <a:latin typeface="arial" panose="020B0604020202020204" pitchFamily="34" charset="0"/>
              </a:rPr>
              <a:t>Result successful</a:t>
            </a:r>
          </a:p>
          <a:p>
            <a:pPr lvl="1" fontAlgn="t"/>
            <a:endParaRPr lang="en-US" sz="1400" noProof="0" dirty="0">
              <a:solidFill>
                <a:srgbClr val="00B050"/>
              </a:solidFill>
              <a:latin typeface="arial" panose="020B0604020202020204" pitchFamily="34" charset="0"/>
            </a:endParaRPr>
          </a:p>
          <a:p>
            <a:pPr marL="171450" indent="-171450" fontAlgn="t">
              <a:buFont typeface="Arial" panose="020B0604020202020204" pitchFamily="34" charset="0"/>
              <a:buChar char="•"/>
            </a:pPr>
            <a:r>
              <a:rPr lang="en-US" sz="1200" noProof="0" dirty="0">
                <a:latin typeface="arial" panose="020B0604020202020204" pitchFamily="34" charset="0"/>
              </a:rPr>
              <a:t>TAXS Beam pipe clamping test</a:t>
            </a:r>
          </a:p>
          <a:p>
            <a:pPr lvl="1"/>
            <a:r>
              <a:rPr lang="en-US" sz="1200" u="sng" noProof="0" dirty="0">
                <a:solidFill>
                  <a:srgbClr val="0645AD"/>
                </a:solidFill>
                <a:latin typeface="Helvetica Neue"/>
                <a:hlinkClick r:id="rId5"/>
              </a:rPr>
              <a:t>https://edms.cern.ch/document/3336030/1</a:t>
            </a:r>
            <a:endParaRPr lang="en-US" sz="1200" u="sng" noProof="0" dirty="0">
              <a:solidFill>
                <a:srgbClr val="0645AD"/>
              </a:solidFill>
              <a:latin typeface="Helvetica Neue"/>
            </a:endParaRPr>
          </a:p>
          <a:p>
            <a:pPr lvl="1"/>
            <a:endParaRPr lang="en-US" sz="1200" u="sng" noProof="0" dirty="0">
              <a:solidFill>
                <a:srgbClr val="0645AD"/>
              </a:solidFill>
              <a:latin typeface="Helvetica Neue"/>
            </a:endParaRPr>
          </a:p>
          <a:p>
            <a:pPr lvl="1"/>
            <a:r>
              <a:rPr lang="en-US" sz="1200" noProof="0" dirty="0">
                <a:solidFill>
                  <a:srgbClr val="00B050"/>
                </a:solidFill>
                <a:latin typeface="arial" panose="020B0604020202020204" pitchFamily="34" charset="0"/>
              </a:rPr>
              <a:t>Result successful</a:t>
            </a:r>
            <a:endParaRPr lang="en-US" sz="1200" noProof="0" dirty="0">
              <a:solidFill>
                <a:srgbClr val="00B050"/>
              </a:solidFill>
              <a:latin typeface="Helvetica Neue"/>
            </a:endParaRPr>
          </a:p>
          <a:p>
            <a:pPr lvl="1" fontAlgn="t"/>
            <a:endParaRPr lang="en-US" sz="1400" noProof="0" dirty="0">
              <a:latin typeface="Helvetica Neue"/>
            </a:endParaRPr>
          </a:p>
        </p:txBody>
      </p:sp>
      <p:sp>
        <p:nvSpPr>
          <p:cNvPr id="16" name="Rectangle 6">
            <a:extLst>
              <a:ext uri="{FF2B5EF4-FFF2-40B4-BE49-F238E27FC236}">
                <a16:creationId xmlns:a16="http://schemas.microsoft.com/office/drawing/2014/main" id="{4E46974E-B511-B59F-5DE5-5DB3DA93F1C7}"/>
              </a:ext>
            </a:extLst>
          </p:cNvPr>
          <p:cNvSpPr>
            <a:spLocks noChangeArrowheads="1"/>
          </p:cNvSpPr>
          <p:nvPr/>
        </p:nvSpPr>
        <p:spPr bwMode="auto">
          <a:xfrm>
            <a:off x="2639616" y="525729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sz="1800" b="0" i="0" u="none" strike="noStrike" cap="none" normalizeH="0" baseline="0" noProof="0" dirty="0">
                <a:ln>
                  <a:noFill/>
                </a:ln>
                <a:solidFill>
                  <a:schemeClr val="tx1"/>
                </a:solidFill>
                <a:effectLst/>
                <a:latin typeface="Arial" panose="020B0604020202020204" pitchFamily="34" charset="0"/>
              </a:rPr>
            </a:br>
            <a:endParaRPr kumimoji="0" lang="en-US" sz="1800" b="0" i="0" u="none" strike="noStrike" cap="none" normalizeH="0" baseline="0" noProof="0" dirty="0">
              <a:ln>
                <a:noFill/>
              </a:ln>
              <a:solidFill>
                <a:schemeClr val="tx1"/>
              </a:solidFill>
              <a:effectLst/>
              <a:latin typeface="Arial" panose="020B0604020202020204" pitchFamily="34" charset="0"/>
            </a:endParaRPr>
          </a:p>
        </p:txBody>
      </p:sp>
      <p:pic>
        <p:nvPicPr>
          <p:cNvPr id="18" name="Picture 17">
            <a:extLst>
              <a:ext uri="{FF2B5EF4-FFF2-40B4-BE49-F238E27FC236}">
                <a16:creationId xmlns:a16="http://schemas.microsoft.com/office/drawing/2014/main" id="{C37A0ABB-9CBE-FC94-6396-357F9570FD18}"/>
              </a:ext>
            </a:extLst>
          </p:cNvPr>
          <p:cNvPicPr>
            <a:picLocks noChangeAspect="1"/>
          </p:cNvPicPr>
          <p:nvPr/>
        </p:nvPicPr>
        <p:blipFill>
          <a:blip r:embed="rId6"/>
          <a:stretch>
            <a:fillRect/>
          </a:stretch>
        </p:blipFill>
        <p:spPr>
          <a:xfrm>
            <a:off x="7147411" y="1398952"/>
            <a:ext cx="1687289" cy="2182736"/>
          </a:xfrm>
          <a:prstGeom prst="rect">
            <a:avLst/>
          </a:prstGeom>
        </p:spPr>
      </p:pic>
      <p:pic>
        <p:nvPicPr>
          <p:cNvPr id="21" name="Picture 20">
            <a:extLst>
              <a:ext uri="{FF2B5EF4-FFF2-40B4-BE49-F238E27FC236}">
                <a16:creationId xmlns:a16="http://schemas.microsoft.com/office/drawing/2014/main" id="{0909B62C-89BB-11D6-DDD4-B9470473D216}"/>
              </a:ext>
            </a:extLst>
          </p:cNvPr>
          <p:cNvPicPr>
            <a:picLocks noChangeAspect="1"/>
          </p:cNvPicPr>
          <p:nvPr/>
        </p:nvPicPr>
        <p:blipFill>
          <a:blip r:embed="rId7"/>
          <a:stretch>
            <a:fillRect/>
          </a:stretch>
        </p:blipFill>
        <p:spPr>
          <a:xfrm>
            <a:off x="9010483" y="1678119"/>
            <a:ext cx="2389456" cy="1591614"/>
          </a:xfrm>
          <a:prstGeom prst="rect">
            <a:avLst/>
          </a:prstGeom>
        </p:spPr>
      </p:pic>
      <p:sp>
        <p:nvSpPr>
          <p:cNvPr id="23" name="TextBox 22">
            <a:extLst>
              <a:ext uri="{FF2B5EF4-FFF2-40B4-BE49-F238E27FC236}">
                <a16:creationId xmlns:a16="http://schemas.microsoft.com/office/drawing/2014/main" id="{4A6B6014-9EEE-1C6C-B448-387A8724F89B}"/>
              </a:ext>
            </a:extLst>
          </p:cNvPr>
          <p:cNvSpPr txBox="1"/>
          <p:nvPr/>
        </p:nvSpPr>
        <p:spPr>
          <a:xfrm>
            <a:off x="7983049" y="3779471"/>
            <a:ext cx="3388897" cy="492443"/>
          </a:xfrm>
          <a:prstGeom prst="rect">
            <a:avLst/>
          </a:prstGeom>
          <a:noFill/>
        </p:spPr>
        <p:txBody>
          <a:bodyPr wrap="square">
            <a:spAutoFit/>
          </a:bodyPr>
          <a:lstStyle/>
          <a:p>
            <a:pPr fontAlgn="t"/>
            <a:r>
              <a:rPr lang="en-US" sz="1200" noProof="0" dirty="0">
                <a:latin typeface="arial" panose="020B0604020202020204" pitchFamily="34" charset="0"/>
              </a:rPr>
              <a:t>2x ATAS TAXS now stored in 867/R-K75</a:t>
            </a:r>
            <a:endParaRPr lang="en-US" sz="1200" noProof="0" dirty="0">
              <a:latin typeface="Helvetica Neue"/>
            </a:endParaRPr>
          </a:p>
          <a:p>
            <a:pPr algn="ctr"/>
            <a:endParaRPr lang="en-US" sz="1400" noProof="0" dirty="0">
              <a:effectLst/>
              <a:latin typeface="Aptos" panose="020B0004020202020204" pitchFamily="34" charset="0"/>
              <a:ea typeface="Aptos" panose="020B0004020202020204" pitchFamily="34" charset="0"/>
              <a:cs typeface="Aptos" panose="020B0004020202020204" pitchFamily="34" charset="0"/>
            </a:endParaRPr>
          </a:p>
        </p:txBody>
      </p:sp>
      <p:sp>
        <p:nvSpPr>
          <p:cNvPr id="25" name="TextBox 24">
            <a:extLst>
              <a:ext uri="{FF2B5EF4-FFF2-40B4-BE49-F238E27FC236}">
                <a16:creationId xmlns:a16="http://schemas.microsoft.com/office/drawing/2014/main" id="{99BB1DB0-514C-C8DF-AF93-725A7BE5C6F3}"/>
              </a:ext>
            </a:extLst>
          </p:cNvPr>
          <p:cNvSpPr txBox="1"/>
          <p:nvPr/>
        </p:nvSpPr>
        <p:spPr>
          <a:xfrm>
            <a:off x="4871864" y="4476810"/>
            <a:ext cx="4320480" cy="1508105"/>
          </a:xfrm>
          <a:prstGeom prst="rect">
            <a:avLst/>
          </a:prstGeom>
          <a:solidFill>
            <a:schemeClr val="bg2">
              <a:lumMod val="20000"/>
              <a:lumOff val="80000"/>
            </a:schemeClr>
          </a:solidFill>
        </p:spPr>
        <p:txBody>
          <a:bodyPr wrap="square">
            <a:spAutoFit/>
          </a:bodyPr>
          <a:lstStyle/>
          <a:p>
            <a:pPr algn="l">
              <a:buNone/>
            </a:pPr>
            <a:r>
              <a:rPr lang="en-GB" sz="1400" dirty="0"/>
              <a:t>Key dates from </a:t>
            </a:r>
            <a:r>
              <a:rPr lang="en-GB" sz="1400" dirty="0">
                <a:hlinkClick r:id="rId8"/>
              </a:rPr>
              <a:t>in-work v0.6 LS3 planning</a:t>
            </a:r>
            <a:r>
              <a:rPr lang="en-GB" sz="1400" dirty="0"/>
              <a:t> </a:t>
            </a:r>
          </a:p>
          <a:p>
            <a:pPr marL="285750" indent="-285750">
              <a:buFont typeface="Arial" panose="020B0604020202020204" pitchFamily="34" charset="0"/>
              <a:buChar char="•"/>
            </a:pPr>
            <a:r>
              <a:rPr lang="en-GB" sz="1400" dirty="0"/>
              <a:t>TAS removal</a:t>
            </a:r>
          </a:p>
          <a:p>
            <a:pPr lvl="1">
              <a:buFont typeface="Arial" panose="020B0604020202020204" pitchFamily="34" charset="0"/>
              <a:buChar char="•"/>
            </a:pPr>
            <a:r>
              <a:rPr lang="en-GB" sz="1200" dirty="0"/>
              <a:t>ATLAS A&amp;C - Jan 2027</a:t>
            </a:r>
          </a:p>
          <a:p>
            <a:pPr lvl="1">
              <a:buFont typeface="Arial" panose="020B0604020202020204" pitchFamily="34" charset="0"/>
              <a:buChar char="•"/>
            </a:pPr>
            <a:r>
              <a:rPr lang="en-GB" sz="1200" dirty="0"/>
              <a:t>CMS R54&amp;R56 -Feb 2027</a:t>
            </a:r>
          </a:p>
          <a:p>
            <a:pPr marL="285750" indent="-285750">
              <a:buFont typeface="Arial" panose="020B0604020202020204" pitchFamily="34" charset="0"/>
              <a:buChar char="•"/>
            </a:pPr>
            <a:r>
              <a:rPr lang="en-GB" sz="1400" dirty="0"/>
              <a:t>TAXS &amp; M1 support installation</a:t>
            </a:r>
          </a:p>
          <a:p>
            <a:pPr lvl="1">
              <a:buFont typeface="Arial" panose="020B0604020202020204" pitchFamily="34" charset="0"/>
              <a:buChar char="•"/>
            </a:pPr>
            <a:r>
              <a:rPr lang="en-GB" sz="1200" dirty="0"/>
              <a:t>ATLAS A&amp;C -Jan 2027</a:t>
            </a:r>
          </a:p>
          <a:p>
            <a:pPr lvl="1">
              <a:buFont typeface="Arial" panose="020B0604020202020204" pitchFamily="34" charset="0"/>
              <a:buChar char="•"/>
            </a:pPr>
            <a:r>
              <a:rPr lang="en-GB" sz="1200" dirty="0"/>
              <a:t>CMS R54&amp;R56 -18 Jun-13 Jul 2029</a:t>
            </a:r>
          </a:p>
        </p:txBody>
      </p:sp>
    </p:spTree>
    <p:extLst>
      <p:ext uri="{BB962C8B-B14F-4D97-AF65-F5344CB8AC3E}">
        <p14:creationId xmlns:p14="http://schemas.microsoft.com/office/powerpoint/2010/main" val="184645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2F9466-66D5-606D-1E1E-FF201380C465}"/>
              </a:ext>
            </a:extLst>
          </p:cNvPr>
          <p:cNvSpPr>
            <a:spLocks noGrp="1"/>
          </p:cNvSpPr>
          <p:nvPr>
            <p:ph type="sldNum" sz="quarter" idx="12"/>
          </p:nvPr>
        </p:nvSpPr>
        <p:spPr/>
        <p:txBody>
          <a:bodyPr/>
          <a:lstStyle/>
          <a:p>
            <a:fld id="{BFDCA1C4-9514-7B4F-976F-D92F7E296653}" type="slidenum">
              <a:rPr lang="en-US" noProof="0" smtClean="0"/>
              <a:pPr/>
              <a:t>7</a:t>
            </a:fld>
            <a:endParaRPr lang="en-US" noProof="0" dirty="0"/>
          </a:p>
        </p:txBody>
      </p:sp>
      <p:sp>
        <p:nvSpPr>
          <p:cNvPr id="5" name="Footer Placeholder 4">
            <a:extLst>
              <a:ext uri="{FF2B5EF4-FFF2-40B4-BE49-F238E27FC236}">
                <a16:creationId xmlns:a16="http://schemas.microsoft.com/office/drawing/2014/main" id="{2605587F-5BC7-908E-4288-4CB6194581B8}"/>
              </a:ext>
            </a:extLst>
          </p:cNvPr>
          <p:cNvSpPr>
            <a:spLocks noGrp="1"/>
          </p:cNvSpPr>
          <p:nvPr>
            <p:ph type="ftr" sz="quarter" idx="11"/>
          </p:nvPr>
        </p:nvSpPr>
        <p:spPr/>
        <p:txBody>
          <a:bodyPr/>
          <a:lstStyle/>
          <a:p>
            <a:r>
              <a:rPr lang="en-US" noProof="0" dirty="0"/>
              <a:t>Antonio Alonso - 15th HL-LHC Collaboration Meeting, CERN- 01/10/2025</a:t>
            </a:r>
          </a:p>
        </p:txBody>
      </p:sp>
      <p:sp>
        <p:nvSpPr>
          <p:cNvPr id="6" name="Title 1">
            <a:extLst>
              <a:ext uri="{FF2B5EF4-FFF2-40B4-BE49-F238E27FC236}">
                <a16:creationId xmlns:a16="http://schemas.microsoft.com/office/drawing/2014/main" id="{CF1FD822-CB10-5CA1-75E4-5F70EC0C9C3F}"/>
              </a:ext>
            </a:extLst>
          </p:cNvPr>
          <p:cNvSpPr txBox="1">
            <a:spLocks/>
          </p:cNvSpPr>
          <p:nvPr/>
        </p:nvSpPr>
        <p:spPr>
          <a:xfrm>
            <a:off x="968400" y="332400"/>
            <a:ext cx="1056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noProof="0" dirty="0"/>
              <a:t>TAXS TEST CAMPAIGN</a:t>
            </a:r>
          </a:p>
        </p:txBody>
      </p:sp>
      <p:pic>
        <p:nvPicPr>
          <p:cNvPr id="5124" name="Picture 4">
            <a:extLst>
              <a:ext uri="{FF2B5EF4-FFF2-40B4-BE49-F238E27FC236}">
                <a16:creationId xmlns:a16="http://schemas.microsoft.com/office/drawing/2014/main" id="{1B98B055-B485-81DF-609C-E776CDA188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897" r="13003"/>
          <a:stretch>
            <a:fillRect/>
          </a:stretch>
        </p:blipFill>
        <p:spPr bwMode="auto">
          <a:xfrm>
            <a:off x="760662" y="1087907"/>
            <a:ext cx="3894050" cy="33646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C593478-727E-6004-1A08-56C3FC46F486}"/>
              </a:ext>
            </a:extLst>
          </p:cNvPr>
          <p:cNvSpPr txBox="1"/>
          <p:nvPr/>
        </p:nvSpPr>
        <p:spPr>
          <a:xfrm>
            <a:off x="6888088" y="1339842"/>
            <a:ext cx="4248472" cy="2246769"/>
          </a:xfrm>
          <a:prstGeom prst="rect">
            <a:avLst/>
          </a:prstGeom>
          <a:noFill/>
        </p:spPr>
        <p:txBody>
          <a:bodyPr wrap="square">
            <a:spAutoFit/>
          </a:bodyPr>
          <a:lstStyle/>
          <a:p>
            <a:pPr marL="285750" indent="-285750" fontAlgn="t">
              <a:buFont typeface="Arial" panose="020B0604020202020204" pitchFamily="34" charset="0"/>
              <a:buChar char="•"/>
            </a:pPr>
            <a:r>
              <a:rPr lang="en-US" sz="1400" noProof="0" dirty="0">
                <a:latin typeface="arial" panose="020B0604020202020204" pitchFamily="34" charset="0"/>
              </a:rPr>
              <a:t>Next TAXS testing campaign</a:t>
            </a:r>
          </a:p>
          <a:p>
            <a:pPr marL="285750" indent="-285750" fontAlgn="t">
              <a:buFont typeface="Arial" panose="020B0604020202020204" pitchFamily="34" charset="0"/>
              <a:buChar char="•"/>
            </a:pPr>
            <a:endParaRPr lang="en-US" sz="1400" noProof="0" dirty="0">
              <a:latin typeface="arial" panose="020B0604020202020204" pitchFamily="34" charset="0"/>
            </a:endParaRPr>
          </a:p>
          <a:p>
            <a:pPr marL="742950" lvl="1" indent="-285750" fontAlgn="t">
              <a:buFont typeface="Arial" panose="020B0604020202020204" pitchFamily="34" charset="0"/>
              <a:buChar char="•"/>
            </a:pPr>
            <a:r>
              <a:rPr lang="en-US" sz="1400" noProof="0" dirty="0">
                <a:latin typeface="arial" panose="020B0604020202020204" pitchFamily="34" charset="0"/>
              </a:rPr>
              <a:t>Survey system operation</a:t>
            </a:r>
          </a:p>
          <a:p>
            <a:pPr marL="742950" lvl="1" indent="-285750" fontAlgn="t">
              <a:buFont typeface="Arial" panose="020B0604020202020204" pitchFamily="34" charset="0"/>
              <a:buChar char="•"/>
            </a:pPr>
            <a:r>
              <a:rPr lang="en-US" sz="1400" noProof="0" dirty="0">
                <a:latin typeface="arial" panose="020B0604020202020204" pitchFamily="34" charset="0"/>
              </a:rPr>
              <a:t>Alignment system operation</a:t>
            </a:r>
          </a:p>
          <a:p>
            <a:pPr marL="742950" lvl="1" indent="-285750" fontAlgn="t">
              <a:buFont typeface="Arial" panose="020B0604020202020204" pitchFamily="34" charset="0"/>
              <a:buChar char="•"/>
            </a:pPr>
            <a:r>
              <a:rPr lang="en-US" sz="1400" noProof="0" dirty="0">
                <a:latin typeface="arial" panose="020B0604020202020204" pitchFamily="34" charset="0"/>
              </a:rPr>
              <a:t>TAXS Bell effect</a:t>
            </a:r>
          </a:p>
          <a:p>
            <a:pPr marL="742950" lvl="1" indent="-285750" fontAlgn="t">
              <a:buFont typeface="Arial" panose="020B0604020202020204" pitchFamily="34" charset="0"/>
              <a:buChar char="•"/>
            </a:pPr>
            <a:r>
              <a:rPr lang="en-US" sz="1400" noProof="0" dirty="0">
                <a:latin typeface="arial" panose="020B0604020202020204" pitchFamily="34" charset="0"/>
              </a:rPr>
              <a:t>ATLAS Horizontal spring need</a:t>
            </a:r>
          </a:p>
          <a:p>
            <a:pPr marL="742950" lvl="1" indent="-285750" fontAlgn="t">
              <a:buFont typeface="Arial" panose="020B0604020202020204" pitchFamily="34" charset="0"/>
              <a:buChar char="•"/>
            </a:pPr>
            <a:r>
              <a:rPr lang="en-US" sz="1400" noProof="0" dirty="0">
                <a:latin typeface="arial" panose="020B0604020202020204" pitchFamily="34" charset="0"/>
              </a:rPr>
              <a:t>TAXS-VAX-Modules connection</a:t>
            </a:r>
          </a:p>
          <a:p>
            <a:pPr marL="742950" lvl="1" indent="-285750" fontAlgn="t">
              <a:buFont typeface="Arial" panose="020B0604020202020204" pitchFamily="34" charset="0"/>
              <a:buChar char="•"/>
            </a:pPr>
            <a:r>
              <a:rPr lang="en-US" sz="1400" noProof="0" dirty="0">
                <a:latin typeface="arial" panose="020B0604020202020204" pitchFamily="34" charset="0"/>
              </a:rPr>
              <a:t>TAXS alignment under different conditions</a:t>
            </a:r>
          </a:p>
          <a:p>
            <a:pPr lvl="1" fontAlgn="t"/>
            <a:endParaRPr lang="en-US" sz="1400" noProof="0" dirty="0">
              <a:latin typeface="arial" panose="020B0604020202020204" pitchFamily="34" charset="0"/>
            </a:endParaRPr>
          </a:p>
          <a:p>
            <a:pPr marL="742950" lvl="1" indent="-285750" fontAlgn="t">
              <a:buFont typeface="Arial" panose="020B0604020202020204" pitchFamily="34" charset="0"/>
              <a:buChar char="•"/>
            </a:pPr>
            <a:r>
              <a:rPr lang="en-US" sz="1400" noProof="0" dirty="0">
                <a:latin typeface="arial" panose="020B0604020202020204" pitchFamily="34" charset="0"/>
              </a:rPr>
              <a:t>Any other test request from stakeholders</a:t>
            </a:r>
          </a:p>
        </p:txBody>
      </p:sp>
      <p:sp>
        <p:nvSpPr>
          <p:cNvPr id="8" name="TextBox 7">
            <a:extLst>
              <a:ext uri="{FF2B5EF4-FFF2-40B4-BE49-F238E27FC236}">
                <a16:creationId xmlns:a16="http://schemas.microsoft.com/office/drawing/2014/main" id="{110A17F7-C75B-DDE2-8E6F-46FC6AA26F45}"/>
              </a:ext>
            </a:extLst>
          </p:cNvPr>
          <p:cNvSpPr txBox="1"/>
          <p:nvPr/>
        </p:nvSpPr>
        <p:spPr>
          <a:xfrm>
            <a:off x="479376" y="4653136"/>
            <a:ext cx="5040560" cy="1415772"/>
          </a:xfrm>
          <a:prstGeom prst="rect">
            <a:avLst/>
          </a:prstGeom>
          <a:noFill/>
        </p:spPr>
        <p:txBody>
          <a:bodyPr wrap="square">
            <a:spAutoFit/>
          </a:bodyPr>
          <a:lstStyle/>
          <a:p>
            <a:pPr marL="285750" indent="-285750" fontAlgn="t">
              <a:buFont typeface="Arial" panose="020B0604020202020204" pitchFamily="34" charset="0"/>
              <a:buChar char="•"/>
            </a:pPr>
            <a:r>
              <a:rPr lang="en-US" sz="1400" noProof="0" dirty="0">
                <a:latin typeface="arial" panose="020B0604020202020204" pitchFamily="34" charset="0"/>
              </a:rPr>
              <a:t>TAXS Testbench structure Gallus V2 </a:t>
            </a:r>
            <a:r>
              <a:rPr lang="en-US" sz="1400" noProof="0" dirty="0">
                <a:solidFill>
                  <a:srgbClr val="00FF00"/>
                </a:solidFill>
                <a:latin typeface="arial" panose="020B0604020202020204" pitchFamily="34" charset="0"/>
              </a:rPr>
              <a:t>-READY</a:t>
            </a:r>
          </a:p>
          <a:p>
            <a:pPr marL="285750" indent="-285750" fontAlgn="t">
              <a:buFont typeface="Arial" panose="020B0604020202020204" pitchFamily="34" charset="0"/>
              <a:buChar char="•"/>
            </a:pPr>
            <a:endParaRPr lang="en-US" sz="1200" noProof="0" dirty="0">
              <a:latin typeface="arial" panose="020B0604020202020204" pitchFamily="34" charset="0"/>
            </a:endParaRPr>
          </a:p>
          <a:p>
            <a:pPr marL="742950" lvl="1" indent="-285750" fontAlgn="t">
              <a:buFont typeface="Arial" panose="020B0604020202020204" pitchFamily="34" charset="0"/>
              <a:buChar char="•"/>
            </a:pPr>
            <a:r>
              <a:rPr lang="en-US" sz="1200" noProof="0" dirty="0">
                <a:latin typeface="arial" panose="020B0604020202020204" pitchFamily="34" charset="0"/>
              </a:rPr>
              <a:t>Allow to tilt as tunnel</a:t>
            </a:r>
          </a:p>
          <a:p>
            <a:pPr marL="742950" lvl="1" indent="-285750" fontAlgn="t">
              <a:buFont typeface="Arial" panose="020B0604020202020204" pitchFamily="34" charset="0"/>
              <a:buChar char="•"/>
            </a:pPr>
            <a:r>
              <a:rPr lang="en-US" sz="1200" noProof="0" dirty="0">
                <a:latin typeface="arial" panose="020B0604020202020204" pitchFamily="34" charset="0"/>
              </a:rPr>
              <a:t>Allow to test ATLAS and CMS configuration</a:t>
            </a:r>
          </a:p>
          <a:p>
            <a:pPr marL="742950" lvl="1" indent="-285750" fontAlgn="t">
              <a:buFont typeface="Arial" panose="020B0604020202020204" pitchFamily="34" charset="0"/>
              <a:buChar char="•"/>
            </a:pPr>
            <a:r>
              <a:rPr lang="en-US" sz="1200" noProof="0" dirty="0">
                <a:latin typeface="arial" panose="020B0604020202020204" pitchFamily="34" charset="0"/>
              </a:rPr>
              <a:t>Allow to include ATLAS Cradle and CMS nose plug</a:t>
            </a:r>
          </a:p>
          <a:p>
            <a:pPr marL="742950" lvl="1" indent="-285750" fontAlgn="t">
              <a:buFont typeface="Arial" panose="020B0604020202020204" pitchFamily="34" charset="0"/>
              <a:buChar char="•"/>
            </a:pPr>
            <a:r>
              <a:rPr lang="en-US" sz="1200" noProof="0" dirty="0">
                <a:latin typeface="arial" panose="020B0604020202020204" pitchFamily="34" charset="0"/>
              </a:rPr>
              <a:t>Allow to be integrated in ATLAs chimney mockup</a:t>
            </a:r>
          </a:p>
          <a:p>
            <a:pPr marL="742950" lvl="1" indent="-285750" fontAlgn="t">
              <a:buFont typeface="Arial" panose="020B0604020202020204" pitchFamily="34" charset="0"/>
              <a:buChar char="•"/>
            </a:pPr>
            <a:r>
              <a:rPr lang="en-US" sz="1200" noProof="0" dirty="0">
                <a:latin typeface="arial" panose="020B0604020202020204" pitchFamily="34" charset="0"/>
              </a:rPr>
              <a:t>Allow to be integrated in the VAXBOX mockup</a:t>
            </a:r>
          </a:p>
        </p:txBody>
      </p:sp>
      <p:pic>
        <p:nvPicPr>
          <p:cNvPr id="9" name="Picture 8">
            <a:extLst>
              <a:ext uri="{FF2B5EF4-FFF2-40B4-BE49-F238E27FC236}">
                <a16:creationId xmlns:a16="http://schemas.microsoft.com/office/drawing/2014/main" id="{8A8D4D89-C5EC-9F43-8FBC-4F9940D0F8F8}"/>
              </a:ext>
            </a:extLst>
          </p:cNvPr>
          <p:cNvPicPr>
            <a:picLocks noChangeAspect="1"/>
          </p:cNvPicPr>
          <p:nvPr/>
        </p:nvPicPr>
        <p:blipFill rotWithShape="1">
          <a:blip r:embed="rId3"/>
          <a:srcRect l="8918" r="5158"/>
          <a:stretch/>
        </p:blipFill>
        <p:spPr>
          <a:xfrm>
            <a:off x="5026962" y="1245602"/>
            <a:ext cx="1315132" cy="1524639"/>
          </a:xfrm>
          <a:prstGeom prst="rect">
            <a:avLst/>
          </a:prstGeom>
        </p:spPr>
      </p:pic>
      <p:pic>
        <p:nvPicPr>
          <p:cNvPr id="10" name="Picture 9">
            <a:extLst>
              <a:ext uri="{FF2B5EF4-FFF2-40B4-BE49-F238E27FC236}">
                <a16:creationId xmlns:a16="http://schemas.microsoft.com/office/drawing/2014/main" id="{51E6B737-6185-C08B-CCB9-A26DB949A73E}"/>
              </a:ext>
            </a:extLst>
          </p:cNvPr>
          <p:cNvPicPr>
            <a:picLocks noChangeAspect="1"/>
          </p:cNvPicPr>
          <p:nvPr/>
        </p:nvPicPr>
        <p:blipFill rotWithShape="1">
          <a:blip r:embed="rId4"/>
          <a:srcRect l="5150" r="5701"/>
          <a:stretch/>
        </p:blipFill>
        <p:spPr>
          <a:xfrm>
            <a:off x="4740817" y="2942520"/>
            <a:ext cx="1558237" cy="1439062"/>
          </a:xfrm>
          <a:prstGeom prst="rect">
            <a:avLst/>
          </a:prstGeom>
        </p:spPr>
      </p:pic>
      <p:sp>
        <p:nvSpPr>
          <p:cNvPr id="12" name="TextBox 11">
            <a:extLst>
              <a:ext uri="{FF2B5EF4-FFF2-40B4-BE49-F238E27FC236}">
                <a16:creationId xmlns:a16="http://schemas.microsoft.com/office/drawing/2014/main" id="{D37DC81C-1A02-82CA-0B53-FB292856C25A}"/>
              </a:ext>
            </a:extLst>
          </p:cNvPr>
          <p:cNvSpPr txBox="1"/>
          <p:nvPr/>
        </p:nvSpPr>
        <p:spPr>
          <a:xfrm>
            <a:off x="6930838" y="4077072"/>
            <a:ext cx="4500500" cy="1938992"/>
          </a:xfrm>
          <a:prstGeom prst="rect">
            <a:avLst/>
          </a:prstGeom>
          <a:solidFill>
            <a:schemeClr val="bg2">
              <a:lumMod val="20000"/>
              <a:lumOff val="80000"/>
            </a:schemeClr>
          </a:solidFill>
        </p:spPr>
        <p:txBody>
          <a:bodyPr wrap="square">
            <a:spAutoFit/>
          </a:bodyPr>
          <a:lstStyle/>
          <a:p>
            <a:pPr algn="l">
              <a:buNone/>
            </a:pPr>
            <a:r>
              <a:rPr lang="en-GB" sz="1200" b="1" i="0" dirty="0">
                <a:solidFill>
                  <a:srgbClr val="242424"/>
                </a:solidFill>
                <a:effectLst/>
                <a:latin typeface="Aptos" panose="020B0004020202020204" pitchFamily="34" charset="0"/>
              </a:rPr>
              <a:t>HL-LHC Drawings</a:t>
            </a:r>
          </a:p>
          <a:p>
            <a:pPr algn="l">
              <a:buNone/>
            </a:pPr>
            <a:r>
              <a:rPr lang="en-GB" sz="1200" i="0" dirty="0">
                <a:solidFill>
                  <a:srgbClr val="242424"/>
                </a:solidFill>
                <a:effectLst/>
                <a:latin typeface="Aptos" panose="020B0004020202020204" pitchFamily="34" charset="0"/>
              </a:rPr>
              <a:t> </a:t>
            </a:r>
          </a:p>
          <a:p>
            <a:pPr marL="171450" indent="-171450">
              <a:buFont typeface="Arial" panose="020B0604020202020204" pitchFamily="34" charset="0"/>
              <a:buChar char="•"/>
            </a:pPr>
            <a:r>
              <a:rPr lang="en-GB" sz="1200" i="0" dirty="0">
                <a:solidFill>
                  <a:srgbClr val="242424"/>
                </a:solidFill>
                <a:effectLst/>
                <a:latin typeface="Aptos" panose="020B0004020202020204" pitchFamily="34" charset="0"/>
              </a:rPr>
              <a:t>Atlas LS3 side A (Run Config): </a:t>
            </a:r>
            <a:r>
              <a:rPr lang="en-GB" sz="1200" i="0" dirty="0">
                <a:solidFill>
                  <a:schemeClr val="bg2"/>
                </a:solidFill>
                <a:effectLst/>
                <a:latin typeface="Aptos" panose="020B0004020202020204" pitchFamily="34" charset="0"/>
              </a:rPr>
              <a:t>ST0667842_01</a:t>
            </a:r>
          </a:p>
          <a:p>
            <a:pPr marL="628650" lvl="1" indent="-171450">
              <a:buFont typeface="Arial" panose="020B0604020202020204" pitchFamily="34" charset="0"/>
              <a:buChar char="•"/>
            </a:pPr>
            <a:r>
              <a:rPr lang="en-GB" sz="1200" dirty="0">
                <a:latin typeface="Aptos" panose="020B0004020202020204" pitchFamily="34" charset="0"/>
              </a:rPr>
              <a:t>Envelope pumping lines ATLAS A side: </a:t>
            </a:r>
            <a:r>
              <a:rPr lang="en-GB" sz="1200" dirty="0">
                <a:solidFill>
                  <a:schemeClr val="bg2"/>
                </a:solidFill>
                <a:latin typeface="Aptos" panose="020B0004020202020204" pitchFamily="34" charset="0"/>
              </a:rPr>
              <a:t>ST1A49239_01</a:t>
            </a:r>
          </a:p>
          <a:p>
            <a:pPr marL="171450" indent="-171450">
              <a:buFont typeface="Arial" panose="020B0604020202020204" pitchFamily="34" charset="0"/>
              <a:buChar char="•"/>
            </a:pPr>
            <a:r>
              <a:rPr lang="en-GB" sz="1200" dirty="0">
                <a:latin typeface="Aptos" panose="020B0004020202020204" pitchFamily="34" charset="0"/>
              </a:rPr>
              <a:t>ATLAS LS3 side A (Standard access config): </a:t>
            </a:r>
            <a:r>
              <a:rPr lang="en-GB" sz="1200" dirty="0">
                <a:solidFill>
                  <a:schemeClr val="bg2"/>
                </a:solidFill>
                <a:latin typeface="Aptos" panose="020B0004020202020204" pitchFamily="34" charset="0"/>
              </a:rPr>
              <a:t>ST0667842_02 </a:t>
            </a:r>
            <a:endParaRPr lang="en-GB" sz="1200" i="0" dirty="0">
              <a:solidFill>
                <a:schemeClr val="bg2"/>
              </a:solidFill>
              <a:effectLst/>
              <a:latin typeface="Aptos" panose="020B0004020202020204" pitchFamily="34" charset="0"/>
            </a:endParaRPr>
          </a:p>
          <a:p>
            <a:pPr marL="171450" indent="-171450">
              <a:buFont typeface="Arial" panose="020B0604020202020204" pitchFamily="34" charset="0"/>
              <a:buChar char="•"/>
            </a:pPr>
            <a:r>
              <a:rPr lang="en-GB" sz="1200" i="0" dirty="0">
                <a:solidFill>
                  <a:srgbClr val="242424"/>
                </a:solidFill>
                <a:effectLst/>
                <a:latin typeface="Aptos" panose="020B0004020202020204" pitchFamily="34" charset="0"/>
              </a:rPr>
              <a:t>ATLAS LS3 side C (Run config): </a:t>
            </a:r>
            <a:r>
              <a:rPr lang="en-GB" sz="1200" i="0" dirty="0">
                <a:solidFill>
                  <a:schemeClr val="bg2"/>
                </a:solidFill>
                <a:effectLst/>
                <a:latin typeface="Aptos" panose="020B0004020202020204" pitchFamily="34" charset="0"/>
              </a:rPr>
              <a:t>ST1554083_01</a:t>
            </a:r>
          </a:p>
          <a:p>
            <a:pPr marL="628650" lvl="1" indent="-171450">
              <a:buFont typeface="Arial" panose="020B0604020202020204" pitchFamily="34" charset="0"/>
              <a:buChar char="•"/>
            </a:pPr>
            <a:r>
              <a:rPr lang="en-GB" sz="1200" dirty="0">
                <a:latin typeface="Aptos" panose="020B0004020202020204" pitchFamily="34" charset="0"/>
              </a:rPr>
              <a:t>Envelope pumping lines ATLAS C side: </a:t>
            </a:r>
            <a:r>
              <a:rPr lang="en-GB" sz="1200" dirty="0">
                <a:solidFill>
                  <a:schemeClr val="bg2"/>
                </a:solidFill>
                <a:latin typeface="Aptos" panose="020B0004020202020204" pitchFamily="34" charset="0"/>
              </a:rPr>
              <a:t>ST1A53185_01 </a:t>
            </a:r>
          </a:p>
          <a:p>
            <a:endParaRPr lang="en-GB" sz="1200" i="0" dirty="0">
              <a:solidFill>
                <a:srgbClr val="242424"/>
              </a:solidFill>
              <a:effectLst/>
              <a:latin typeface="Aptos" panose="020B0004020202020204" pitchFamily="34" charset="0"/>
            </a:endParaRPr>
          </a:p>
          <a:p>
            <a:pPr marL="171450" indent="-171450">
              <a:buFont typeface="Arial" panose="020B0604020202020204" pitchFamily="34" charset="0"/>
              <a:buChar char="•"/>
            </a:pPr>
            <a:r>
              <a:rPr lang="en-GB" sz="1200" i="0" dirty="0">
                <a:solidFill>
                  <a:srgbClr val="242424"/>
                </a:solidFill>
                <a:effectLst/>
                <a:latin typeface="Aptos" panose="020B0004020202020204" pitchFamily="34" charset="0"/>
              </a:rPr>
              <a:t>CMS LS3 side RB54 : </a:t>
            </a:r>
            <a:r>
              <a:rPr lang="en-GB" sz="1200" i="0" dirty="0">
                <a:solidFill>
                  <a:schemeClr val="bg2"/>
                </a:solidFill>
                <a:effectLst/>
                <a:latin typeface="Aptos" panose="020B0004020202020204" pitchFamily="34" charset="0"/>
              </a:rPr>
              <a:t>ST0711686_01</a:t>
            </a:r>
          </a:p>
          <a:p>
            <a:pPr marL="171450" indent="-171450">
              <a:buFont typeface="Arial" panose="020B0604020202020204" pitchFamily="34" charset="0"/>
              <a:buChar char="•"/>
            </a:pPr>
            <a:r>
              <a:rPr lang="en-GB" sz="1200" i="0" dirty="0">
                <a:solidFill>
                  <a:srgbClr val="242424"/>
                </a:solidFill>
                <a:effectLst/>
                <a:latin typeface="Aptos" panose="020B0004020202020204" pitchFamily="34" charset="0"/>
              </a:rPr>
              <a:t>CMS LS3 side RB56 </a:t>
            </a:r>
            <a:r>
              <a:rPr lang="en-GB" sz="1200" b="0" i="0" dirty="0">
                <a:solidFill>
                  <a:srgbClr val="242424"/>
                </a:solidFill>
                <a:effectLst/>
                <a:latin typeface="Aptos" panose="020B0004020202020204" pitchFamily="34" charset="0"/>
              </a:rPr>
              <a:t>: </a:t>
            </a:r>
            <a:r>
              <a:rPr lang="en-GB" sz="1200" b="0" i="0" dirty="0">
                <a:solidFill>
                  <a:schemeClr val="bg2"/>
                </a:solidFill>
                <a:effectLst/>
                <a:latin typeface="Aptos" panose="020B0004020202020204" pitchFamily="34" charset="0"/>
              </a:rPr>
              <a:t>ST1553945_01</a:t>
            </a:r>
          </a:p>
        </p:txBody>
      </p:sp>
    </p:spTree>
    <p:extLst>
      <p:ext uri="{BB962C8B-B14F-4D97-AF65-F5344CB8AC3E}">
        <p14:creationId xmlns:p14="http://schemas.microsoft.com/office/powerpoint/2010/main" val="2831956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1D16495D-736F-6E12-036F-2E4EAEB0A1E1}"/>
              </a:ext>
            </a:extLst>
          </p:cNvPr>
          <p:cNvSpPr>
            <a:spLocks noGrp="1"/>
          </p:cNvSpPr>
          <p:nvPr>
            <p:ph type="title"/>
          </p:nvPr>
        </p:nvSpPr>
        <p:spPr>
          <a:xfrm>
            <a:off x="889263" y="166144"/>
            <a:ext cx="10515600" cy="476892"/>
          </a:xfrm>
        </p:spPr>
        <p:txBody>
          <a:bodyPr/>
          <a:lstStyle/>
          <a:p>
            <a:r>
              <a:rPr lang="en-US" sz="2800" noProof="0" dirty="0"/>
              <a:t>TAXS ALIGNMENT SYSTEM</a:t>
            </a: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8</a:t>
            </a:fld>
            <a:endParaRPr lang="en-US" noProof="0" dirty="0"/>
          </a:p>
        </p:txBody>
      </p:sp>
      <p:pic>
        <p:nvPicPr>
          <p:cNvPr id="5122" name="Picture 2">
            <a:extLst>
              <a:ext uri="{FF2B5EF4-FFF2-40B4-BE49-F238E27FC236}">
                <a16:creationId xmlns:a16="http://schemas.microsoft.com/office/drawing/2014/main" id="{489C51FA-2D7F-F9FA-215B-0189032E6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6420" y="3749116"/>
            <a:ext cx="2014591" cy="229663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4FB52B2-DD7B-9A19-6E1E-1CF14764AC57}"/>
              </a:ext>
            </a:extLst>
          </p:cNvPr>
          <p:cNvSpPr txBox="1"/>
          <p:nvPr/>
        </p:nvSpPr>
        <p:spPr>
          <a:xfrm>
            <a:off x="1033860" y="1005275"/>
            <a:ext cx="6718324" cy="2677656"/>
          </a:xfrm>
          <a:prstGeom prst="rect">
            <a:avLst/>
          </a:prstGeom>
          <a:noFill/>
        </p:spPr>
        <p:txBody>
          <a:bodyPr wrap="square">
            <a:spAutoFit/>
          </a:bodyPr>
          <a:lstStyle/>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For the precise positioning of the TAS inside the ATLAS and CMS shielding an alignments system was built</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It consist in four (Two horizontal, two vertical) alignment pots, where a screw jack connected to a rod is attached to the TAS, by moving up and worn those 4 screw jacks is possible to control the vertical, horizontal and tilt positions of the TAS</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For HL-LHC is expected a +-5mm alignment capacity</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400" noProof="0" dirty="0">
                <a:latin typeface="Aptos" panose="020B0004020202020204" pitchFamily="34" charset="0"/>
                <a:ea typeface="Aptos" panose="020B0004020202020204" pitchFamily="34" charset="0"/>
                <a:cs typeface="Aptos" panose="020B0004020202020204" pitchFamily="34" charset="0"/>
              </a:rPr>
              <a:t>Originally designed by Berkeley 2002, updated design made by CERN improving performance</a:t>
            </a:r>
          </a:p>
          <a:p>
            <a:pPr marL="285750" indent="-285750">
              <a:buFont typeface="Arial" panose="020B0604020202020204" pitchFamily="34" charset="0"/>
              <a:buChar char="•"/>
            </a:pPr>
            <a:endParaRPr lang="en-US" sz="1400" noProof="0" dirty="0">
              <a:latin typeface="Aptos" panose="020B0004020202020204" pitchFamily="34" charset="0"/>
              <a:ea typeface="Aptos" panose="020B0004020202020204" pitchFamily="34" charset="0"/>
              <a:cs typeface="Aptos" panose="020B0004020202020204" pitchFamily="34" charset="0"/>
            </a:endParaRPr>
          </a:p>
        </p:txBody>
      </p:sp>
      <p:pic>
        <p:nvPicPr>
          <p:cNvPr id="10" name="Picture 9">
            <a:extLst>
              <a:ext uri="{FF2B5EF4-FFF2-40B4-BE49-F238E27FC236}">
                <a16:creationId xmlns:a16="http://schemas.microsoft.com/office/drawing/2014/main" id="{E3841604-46E7-36A7-D1EE-91FA620892A7}"/>
              </a:ext>
            </a:extLst>
          </p:cNvPr>
          <p:cNvPicPr>
            <a:picLocks noChangeAspect="1"/>
          </p:cNvPicPr>
          <p:nvPr/>
        </p:nvPicPr>
        <p:blipFill>
          <a:blip r:embed="rId3"/>
          <a:stretch>
            <a:fillRect/>
          </a:stretch>
        </p:blipFill>
        <p:spPr>
          <a:xfrm>
            <a:off x="8030946" y="1264236"/>
            <a:ext cx="3471712" cy="4470913"/>
          </a:xfrm>
          <a:prstGeom prst="rect">
            <a:avLst/>
          </a:prstGeom>
        </p:spPr>
      </p:pic>
      <p:sp>
        <p:nvSpPr>
          <p:cNvPr id="43" name="Content Placeholder 2">
            <a:extLst>
              <a:ext uri="{FF2B5EF4-FFF2-40B4-BE49-F238E27FC236}">
                <a16:creationId xmlns:a16="http://schemas.microsoft.com/office/drawing/2014/main" id="{5C07292E-D940-DD68-D45F-47C2CEB906FF}"/>
              </a:ext>
            </a:extLst>
          </p:cNvPr>
          <p:cNvSpPr txBox="1">
            <a:spLocks/>
          </p:cNvSpPr>
          <p:nvPr/>
        </p:nvSpPr>
        <p:spPr>
          <a:xfrm>
            <a:off x="4721446" y="5487468"/>
            <a:ext cx="2113413" cy="49536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noProof="0" dirty="0"/>
              <a:t>ALIGNMENT: Orange</a:t>
            </a:r>
          </a:p>
          <a:p>
            <a:r>
              <a:rPr lang="en-US" sz="1200" noProof="0" dirty="0"/>
              <a:t>SURVEY: Yellow</a:t>
            </a:r>
          </a:p>
          <a:p>
            <a:endParaRPr lang="en-US" sz="1200" noProof="0" dirty="0"/>
          </a:p>
        </p:txBody>
      </p:sp>
    </p:spTree>
    <p:extLst>
      <p:ext uri="{BB962C8B-B14F-4D97-AF65-F5344CB8AC3E}">
        <p14:creationId xmlns:p14="http://schemas.microsoft.com/office/powerpoint/2010/main" val="3514017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8FBE096-5942-7E64-D4EA-7E1327AB10DD}"/>
              </a:ext>
            </a:extLst>
          </p:cNvPr>
          <p:cNvSpPr txBox="1"/>
          <p:nvPr/>
        </p:nvSpPr>
        <p:spPr>
          <a:xfrm>
            <a:off x="491436" y="882676"/>
            <a:ext cx="7616553" cy="5201424"/>
          </a:xfrm>
          <a:prstGeom prst="rect">
            <a:avLst/>
          </a:prstGeom>
          <a:noFill/>
        </p:spPr>
        <p:txBody>
          <a:bodyPr wrap="square">
            <a:spAutoFit/>
          </a:bodyPr>
          <a:lstStyle/>
          <a:p>
            <a:pPr marL="285750" indent="-2857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Bu</a:t>
            </a:r>
            <a:r>
              <a:rPr lang="en-US" sz="1200" noProof="0" dirty="0">
                <a:latin typeface="Aptos" panose="020B0004020202020204" pitchFamily="34" charset="0"/>
                <a:ea typeface="Aptos" panose="020B0004020202020204" pitchFamily="34" charset="0"/>
                <a:cs typeface="Aptos" panose="020B0004020202020204" pitchFamily="34" charset="0"/>
              </a:rPr>
              <a:t>ilding one old Alignment system as the ones installed in ATLAS and CMS </a:t>
            </a:r>
            <a:r>
              <a:rPr lang="en-US" sz="1200" noProof="0" dirty="0">
                <a:solidFill>
                  <a:srgbClr val="00FF00"/>
                </a:solidFill>
                <a:effectLst/>
                <a:latin typeface="Aptos" panose="020B0004020202020204" pitchFamily="34" charset="0"/>
                <a:ea typeface="Aptos" panose="020B0004020202020204" pitchFamily="34" charset="0"/>
                <a:cs typeface="Aptos" panose="020B0004020202020204" pitchFamily="34" charset="0"/>
              </a:rPr>
              <a:t>–DONE</a:t>
            </a:r>
          </a:p>
          <a:p>
            <a:pPr marL="742950" lvl="1" indent="-285750">
              <a:buFont typeface="Arial" panose="020B0604020202020204" pitchFamily="34" charset="0"/>
              <a:buChar char="•"/>
            </a:pPr>
            <a:r>
              <a:rPr lang="en-US" sz="1100" noProof="0" dirty="0">
                <a:solidFill>
                  <a:schemeClr val="bg2"/>
                </a:solidFill>
                <a:latin typeface="Aptos" panose="020B0004020202020204" pitchFamily="34" charset="0"/>
                <a:ea typeface="Aptos" panose="020B0004020202020204" pitchFamily="34" charset="0"/>
                <a:cs typeface="Aptos" panose="020B0004020202020204" pitchFamily="34" charset="0"/>
              </a:rPr>
              <a:t>LHCTAS__0090</a:t>
            </a:r>
            <a:endParaRPr lang="en-US" sz="1100" noProof="0" dirty="0">
              <a:solidFill>
                <a:schemeClr val="bg2"/>
              </a:solidFill>
              <a:effectLst/>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endParaRPr lang="en-US" sz="12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Building Test Structure for Alignment </a:t>
            </a:r>
            <a:r>
              <a:rPr lang="en-US" sz="1200" noProof="0" dirty="0">
                <a:latin typeface="Aptos" panose="020B0004020202020204" pitchFamily="34" charset="0"/>
                <a:ea typeface="Aptos" panose="020B0004020202020204" pitchFamily="34" charset="0"/>
                <a:cs typeface="Aptos" panose="020B0004020202020204" pitchFamily="34" charset="0"/>
              </a:rPr>
              <a:t>system</a:t>
            </a:r>
            <a:r>
              <a:rPr lang="en-US" sz="1200" noProof="0" dirty="0">
                <a:effectLst/>
                <a:latin typeface="Aptos" panose="020B0004020202020204" pitchFamily="34" charset="0"/>
                <a:ea typeface="Aptos" panose="020B0004020202020204" pitchFamily="34" charset="0"/>
                <a:cs typeface="Aptos" panose="020B0004020202020204" pitchFamily="34" charset="0"/>
              </a:rPr>
              <a:t>  </a:t>
            </a:r>
            <a:r>
              <a:rPr lang="en-US" sz="1200" noProof="0" dirty="0">
                <a:solidFill>
                  <a:srgbClr val="00FF00"/>
                </a:solidFill>
                <a:effectLst/>
                <a:latin typeface="Aptos" panose="020B0004020202020204" pitchFamily="34" charset="0"/>
                <a:ea typeface="Aptos" panose="020B0004020202020204" pitchFamily="34" charset="0"/>
                <a:cs typeface="Aptos" panose="020B0004020202020204" pitchFamily="34" charset="0"/>
              </a:rPr>
              <a:t>-DONE</a:t>
            </a:r>
          </a:p>
          <a:p>
            <a:pPr marL="285750" indent="-285750">
              <a:buFont typeface="Arial" panose="020B0604020202020204" pitchFamily="34" charset="0"/>
              <a:buChar char="•"/>
            </a:pPr>
            <a:endParaRPr lang="en-US" sz="1200" noProof="0" dirty="0">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200" noProof="0" dirty="0">
                <a:effectLst/>
                <a:latin typeface="Aptos" panose="020B0004020202020204" pitchFamily="34" charset="0"/>
                <a:ea typeface="Aptos" panose="020B0004020202020204" pitchFamily="34" charset="0"/>
                <a:cs typeface="Aptos" panose="020B0004020202020204" pitchFamily="34" charset="0"/>
              </a:rPr>
              <a:t>Test old Alignment pot - lessons learned </a:t>
            </a:r>
            <a:r>
              <a:rPr lang="en-US" sz="1200" noProof="0" dirty="0">
                <a:solidFill>
                  <a:srgbClr val="00FF00"/>
                </a:solidFill>
                <a:effectLst/>
                <a:latin typeface="Aptos" panose="020B0004020202020204" pitchFamily="34" charset="0"/>
                <a:ea typeface="Aptos" panose="020B0004020202020204" pitchFamily="34" charset="0"/>
                <a:cs typeface="Aptos" panose="020B0004020202020204" pitchFamily="34" charset="0"/>
              </a:rPr>
              <a:t> -</a:t>
            </a:r>
            <a:r>
              <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rPr>
              <a:t>DONE </a:t>
            </a:r>
          </a:p>
          <a:p>
            <a:pPr marL="742950" lvl="1" indent="-285750">
              <a:buFont typeface="Arial" panose="020B0604020202020204" pitchFamily="34" charset="0"/>
              <a:buChar char="•"/>
            </a:pPr>
            <a:r>
              <a:rPr lang="en-US" sz="1100" noProof="0" dirty="0">
                <a:solidFill>
                  <a:srgbClr val="000000"/>
                </a:solidFill>
                <a:ea typeface="Aptos" panose="020B0004020202020204" pitchFamily="34" charset="0"/>
                <a:cs typeface="Aptos" panose="020B0004020202020204" pitchFamily="34" charset="0"/>
              </a:rPr>
              <a:t>Survey report: </a:t>
            </a:r>
            <a:r>
              <a:rPr lang="en-US" sz="1100" u="sng" noProof="0" dirty="0">
                <a:solidFill>
                  <a:srgbClr val="0645AD"/>
                </a:solidFill>
                <a:hlinkClick r:id="rId2"/>
              </a:rPr>
              <a:t>https://edms.cern.ch/document/3223180/2</a:t>
            </a:r>
            <a:endParaRPr lang="en-US" sz="1200" noProof="0" dirty="0">
              <a:solidFill>
                <a:srgbClr val="000000"/>
              </a:solidFill>
              <a:latin typeface="Aptos" panose="020B0004020202020204" pitchFamily="34" charset="0"/>
              <a:ea typeface="Aptos" panose="020B0004020202020204" pitchFamily="34" charset="0"/>
              <a:cs typeface="Aptos" panose="020B0004020202020204" pitchFamily="34" charset="0"/>
            </a:endParaRPr>
          </a:p>
          <a:p>
            <a:pPr marL="742950" lvl="1" indent="-285750">
              <a:buFont typeface="Arial" panose="020B0604020202020204" pitchFamily="34" charset="0"/>
              <a:buChar char="•"/>
            </a:pPr>
            <a:r>
              <a:rPr lang="en-US" sz="1100" noProof="0" dirty="0">
                <a:solidFill>
                  <a:srgbClr val="000000"/>
                </a:solidFill>
                <a:ea typeface="Aptos" panose="020B0004020202020204" pitchFamily="34" charset="0"/>
                <a:cs typeface="Aptos" panose="020B0004020202020204" pitchFamily="34" charset="0"/>
              </a:rPr>
              <a:t>WP8 Calculation note: </a:t>
            </a:r>
            <a:r>
              <a:rPr lang="en-US" sz="1100" noProof="0" dirty="0">
                <a:solidFill>
                  <a:srgbClr val="0645AD"/>
                </a:solidFill>
                <a:hlinkClick r:id="rId3"/>
              </a:rPr>
              <a:t>https://edms.cern.ch/document/3318156/1</a:t>
            </a:r>
            <a:endParaRPr lang="en-US" sz="1100" noProof="0" dirty="0">
              <a:solidFill>
                <a:srgbClr val="0645AD"/>
              </a:solidFill>
            </a:endParaRPr>
          </a:p>
          <a:p>
            <a:endParaRPr lang="en-US" sz="12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a:p>
            <a:pPr marL="285750" indent="-285750">
              <a:buFont typeface="Arial" panose="020B0604020202020204" pitchFamily="34" charset="0"/>
              <a:buChar char="•"/>
            </a:pPr>
            <a:r>
              <a:rPr lang="en-US" sz="1200" noProof="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Desing upgraded alignment system based on lessons learnt </a:t>
            </a:r>
            <a:r>
              <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rPr>
              <a:t>-DONE</a:t>
            </a:r>
          </a:p>
          <a:p>
            <a:pPr marL="742950" lvl="1" indent="-285750">
              <a:buSzPts val="1000"/>
              <a:buFont typeface="Courier New" panose="02070309020205020404" pitchFamily="49" charset="0"/>
              <a:buChar char="o"/>
              <a:tabLst>
                <a:tab pos="914400" algn="l"/>
              </a:tabLst>
            </a:pPr>
            <a:r>
              <a:rPr lang="en-US" sz="1050" noProof="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Metri</a:t>
            </a:r>
            <a:r>
              <a:rPr lang="en-US" sz="1050" noProof="0" dirty="0">
                <a:solidFill>
                  <a:srgbClr val="000000"/>
                </a:solidFill>
                <a:latin typeface="Aptos" panose="020B0004020202020204" pitchFamily="34" charset="0"/>
                <a:ea typeface="Times New Roman" panose="02020603050405020304" pitchFamily="18" charset="0"/>
                <a:cs typeface="Times New Roman" panose="02020603050405020304" pitchFamily="18" charset="0"/>
              </a:rPr>
              <a:t>c system</a:t>
            </a:r>
          </a:p>
          <a:p>
            <a:pPr marL="742950" lvl="1" indent="-285750">
              <a:buSzPts val="1000"/>
              <a:buFont typeface="Courier New" panose="02070309020205020404" pitchFamily="49" charset="0"/>
              <a:buChar char="o"/>
              <a:tabLst>
                <a:tab pos="914400" algn="l"/>
              </a:tabLst>
            </a:pPr>
            <a:r>
              <a:rPr lang="en-US" sz="1050" noProof="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European manufacture</a:t>
            </a:r>
            <a:r>
              <a:rPr lang="en-US" sz="1050"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r</a:t>
            </a:r>
          </a:p>
          <a:p>
            <a:pPr marL="742950" lvl="1" indent="-285750">
              <a:buSzPts val="1000"/>
              <a:buFont typeface="Courier New" panose="02070309020205020404" pitchFamily="49" charset="0"/>
              <a:buChar char="o"/>
              <a:tabLst>
                <a:tab pos="914400" algn="l"/>
              </a:tabLst>
            </a:pPr>
            <a:r>
              <a:rPr lang="en-US" sz="1050" noProof="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Simplified </a:t>
            </a:r>
            <a:r>
              <a:rPr lang="en-US" sz="1050"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design</a:t>
            </a:r>
          </a:p>
          <a:p>
            <a:pPr marL="742950" lvl="1" indent="-285750">
              <a:buSzPts val="1000"/>
              <a:buFont typeface="Courier New" panose="02070309020205020404" pitchFamily="49" charset="0"/>
              <a:buChar char="o"/>
              <a:tabLst>
                <a:tab pos="914400" algn="l"/>
              </a:tabLst>
            </a:pPr>
            <a:r>
              <a:rPr lang="en-US" sz="1050" b="1"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Z regulation capability</a:t>
            </a:r>
          </a:p>
          <a:p>
            <a:pPr marL="742950" lvl="1" indent="-285750">
              <a:buSzPts val="1000"/>
              <a:buFont typeface="Courier New" panose="02070309020205020404" pitchFamily="49" charset="0"/>
              <a:buChar char="o"/>
              <a:tabLst>
                <a:tab pos="914400" algn="l"/>
              </a:tabLst>
            </a:pPr>
            <a:r>
              <a:rPr lang="en-US" sz="1050"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Backlash reduction</a:t>
            </a:r>
          </a:p>
          <a:p>
            <a:pPr marL="742950" lvl="1" indent="-285750">
              <a:buSzPts val="1000"/>
              <a:buFont typeface="Courier New" panose="02070309020205020404" pitchFamily="49" charset="0"/>
              <a:buChar char="o"/>
              <a:tabLst>
                <a:tab pos="914400" algn="l"/>
              </a:tabLst>
            </a:pPr>
            <a:r>
              <a:rPr lang="en-US" sz="1050" b="1"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Radiation-resistant grease</a:t>
            </a:r>
            <a:r>
              <a:rPr lang="en-US" sz="1050" b="1" noProof="0" dirty="0">
                <a:solidFill>
                  <a:schemeClr val="accent6"/>
                </a:solidFill>
                <a:latin typeface="Aptos" panose="020B0004020202020204" pitchFamily="34" charset="0"/>
                <a:ea typeface="Aptos" panose="020B0004020202020204" pitchFamily="34" charset="0"/>
                <a:cs typeface="Aptos" panose="020B0004020202020204" pitchFamily="34" charset="0"/>
              </a:rPr>
              <a:t>    </a:t>
            </a:r>
          </a:p>
          <a:p>
            <a:pPr marL="742950" lvl="1" indent="-285750">
              <a:buSzPts val="1000"/>
              <a:buFont typeface="Courier New" panose="02070309020205020404" pitchFamily="49" charset="0"/>
              <a:buChar char="o"/>
              <a:tabLst>
                <a:tab pos="914400" algn="l"/>
              </a:tabLst>
            </a:pPr>
            <a:endParaRPr lang="en-US" sz="1200" noProof="0" dirty="0">
              <a:solidFill>
                <a:srgbClr val="000000"/>
              </a:solidFill>
              <a:latin typeface="Aptos" panose="020B0004020202020204" pitchFamily="34" charset="0"/>
              <a:ea typeface="Times New Roman" panose="02020603050405020304" pitchFamily="18" charset="0"/>
              <a:cs typeface="Aptos" panose="020B0004020202020204" pitchFamily="34" charset="0"/>
            </a:endParaRPr>
          </a:p>
          <a:p>
            <a:pPr marL="171450" indent="-171450">
              <a:buFont typeface="Arial" panose="020B0604020202020204" pitchFamily="34" charset="0"/>
              <a:buChar char="•"/>
            </a:pPr>
            <a:r>
              <a:rPr lang="en-US" sz="1200" noProof="0" dirty="0">
                <a:solidFill>
                  <a:srgbClr val="000000"/>
                </a:solidFill>
                <a:latin typeface="Aptos" panose="020B0004020202020204" pitchFamily="34" charset="0"/>
                <a:ea typeface="Aptos" panose="020B0004020202020204" pitchFamily="34" charset="0"/>
                <a:cs typeface="Times New Roman" panose="02020603050405020304" pitchFamily="18" charset="0"/>
              </a:rPr>
              <a:t>   Test new alignment system prototype proposals to find best one </a:t>
            </a:r>
            <a:r>
              <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rPr>
              <a:t>–DONE</a:t>
            </a:r>
          </a:p>
          <a:p>
            <a:pPr marL="719138" lvl="1" indent="-261938">
              <a:buFont typeface="Arial" panose="020B0604020202020204" pitchFamily="34" charset="0"/>
              <a:buChar char="•"/>
            </a:pPr>
            <a:r>
              <a:rPr lang="en-US" sz="1100" noProof="0" dirty="0">
                <a:solidFill>
                  <a:srgbClr val="000000"/>
                </a:solidFill>
                <a:ea typeface="Aptos" panose="020B0004020202020204" pitchFamily="34" charset="0"/>
                <a:cs typeface="Aptos" panose="020B0004020202020204" pitchFamily="34" charset="0"/>
              </a:rPr>
              <a:t>UK Survey report: </a:t>
            </a:r>
            <a:r>
              <a:rPr lang="en-US" sz="1100" noProof="0" dirty="0">
                <a:solidFill>
                  <a:srgbClr val="0645AD"/>
                </a:solidFill>
                <a:latin typeface="Helvetica Neue"/>
                <a:hlinkClick r:id="rId4"/>
              </a:rPr>
              <a:t>https://edms.cern.ch/document/3332346/1</a:t>
            </a:r>
            <a:endParaRPr lang="en-US" sz="1100" noProof="0" dirty="0">
              <a:latin typeface="Helvetica Neue"/>
            </a:endParaRPr>
          </a:p>
          <a:p>
            <a:pPr marL="719138" lvl="1" indent="-261938">
              <a:buFont typeface="Arial" panose="020B0604020202020204" pitchFamily="34" charset="0"/>
              <a:buChar char="•"/>
              <a:tabLst>
                <a:tab pos="719138" algn="l"/>
              </a:tabLst>
            </a:pPr>
            <a:r>
              <a:rPr lang="en-US" sz="1100" noProof="0" dirty="0">
                <a:solidFill>
                  <a:srgbClr val="000000"/>
                </a:solidFill>
                <a:ea typeface="Aptos" panose="020B0004020202020204" pitchFamily="34" charset="0"/>
                <a:cs typeface="Aptos" panose="020B0004020202020204" pitchFamily="34" charset="0"/>
              </a:rPr>
              <a:t>UK WP8 Calculation note: </a:t>
            </a:r>
            <a:r>
              <a:rPr lang="en-US" sz="1100" noProof="0" dirty="0">
                <a:solidFill>
                  <a:srgbClr val="0645AD"/>
                </a:solidFill>
                <a:latin typeface="Helvetica Neue"/>
                <a:hlinkClick r:id="rId5"/>
              </a:rPr>
              <a:t>https://edms.cern.ch/document/3354620/1</a:t>
            </a:r>
            <a:endParaRPr lang="en-US" sz="1100" noProof="0" dirty="0">
              <a:latin typeface="Helvetica Neue"/>
            </a:endParaRPr>
          </a:p>
          <a:p>
            <a:pPr marL="719138" lvl="1" indent="-261938">
              <a:buFont typeface="Arial" panose="020B0604020202020204" pitchFamily="34" charset="0"/>
              <a:buChar char="•"/>
            </a:pPr>
            <a:r>
              <a:rPr lang="en-US" sz="1100" noProof="0" dirty="0">
                <a:solidFill>
                  <a:srgbClr val="000000"/>
                </a:solidFill>
                <a:ea typeface="Aptos" panose="020B0004020202020204" pitchFamily="34" charset="0"/>
                <a:cs typeface="Aptos" panose="020B0004020202020204" pitchFamily="34" charset="0"/>
              </a:rPr>
              <a:t>ITA Survey report: </a:t>
            </a:r>
            <a:r>
              <a:rPr lang="en-US" sz="1100" u="sng" noProof="0" dirty="0">
                <a:solidFill>
                  <a:srgbClr val="0645AD"/>
                </a:solidFill>
                <a:latin typeface="Helvetica Neue"/>
                <a:hlinkClick r:id="rId6"/>
              </a:rPr>
              <a:t>https://edms.cern.ch/document/3352002/1</a:t>
            </a:r>
            <a:endParaRPr lang="en-US" sz="1100" noProof="0" dirty="0">
              <a:latin typeface="Helvetica Neue"/>
            </a:endParaRPr>
          </a:p>
          <a:p>
            <a:pPr marL="719138" lvl="1" indent="-261938">
              <a:buFont typeface="Arial" panose="020B0604020202020204" pitchFamily="34" charset="0"/>
              <a:buChar char="•"/>
            </a:pPr>
            <a:r>
              <a:rPr lang="en-US" sz="1100" noProof="0" dirty="0">
                <a:solidFill>
                  <a:srgbClr val="000000"/>
                </a:solidFill>
                <a:ea typeface="Aptos" panose="020B0004020202020204" pitchFamily="34" charset="0"/>
                <a:cs typeface="Aptos" panose="020B0004020202020204" pitchFamily="34" charset="0"/>
              </a:rPr>
              <a:t>ITA WP8 Calculation note: </a:t>
            </a:r>
            <a:r>
              <a:rPr lang="en-US" sz="1100" noProof="0" dirty="0">
                <a:solidFill>
                  <a:srgbClr val="0645AD"/>
                </a:solidFill>
                <a:latin typeface="Helvetica Neue"/>
                <a:hlinkClick r:id="rId7"/>
              </a:rPr>
              <a:t>https://edms.cern.ch/document/3354614/1</a:t>
            </a:r>
            <a:endParaRPr lang="en-US" sz="1100" noProof="0" dirty="0">
              <a:latin typeface="Helvetica Neue"/>
            </a:endParaRPr>
          </a:p>
          <a:p>
            <a:endPar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200" noProof="0" dirty="0">
                <a:solidFill>
                  <a:srgbClr val="000000"/>
                </a:solidFill>
                <a:latin typeface="Aptos" panose="020B0004020202020204" pitchFamily="34" charset="0"/>
                <a:ea typeface="Times New Roman" panose="02020603050405020304" pitchFamily="18" charset="0"/>
                <a:cs typeface="Aptos" panose="020B0004020202020204" pitchFamily="34" charset="0"/>
              </a:rPr>
              <a:t>Manufacturing drawings new alignment system </a:t>
            </a:r>
            <a:r>
              <a:rPr lang="en-US" sz="1200" noProof="0" dirty="0">
                <a:solidFill>
                  <a:schemeClr val="accent6"/>
                </a:solidFill>
                <a:latin typeface="Aptos" panose="020B0004020202020204" pitchFamily="34" charset="0"/>
                <a:ea typeface="Aptos" panose="020B0004020202020204" pitchFamily="34" charset="0"/>
                <a:cs typeface="Aptos" panose="020B0004020202020204" pitchFamily="34" charset="0"/>
              </a:rPr>
              <a:t>–ONGOING</a:t>
            </a:r>
          </a:p>
          <a:p>
            <a:pPr marL="285750" indent="-285750">
              <a:buFont typeface="Arial" panose="020B0604020202020204" pitchFamily="34" charset="0"/>
              <a:buChar char="•"/>
            </a:pPr>
            <a:endPar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200" noProof="0" dirty="0">
                <a:solidFill>
                  <a:srgbClr val="000000"/>
                </a:solidFill>
                <a:latin typeface="Aptos" panose="020B0004020202020204" pitchFamily="34" charset="0"/>
                <a:ea typeface="Aptos" panose="020B0004020202020204" pitchFamily="34" charset="0"/>
                <a:cs typeface="Aptos" panose="020B0004020202020204" pitchFamily="34" charset="0"/>
              </a:rPr>
              <a:t>Test full updated unit </a:t>
            </a:r>
            <a:r>
              <a:rPr lang="en-US" sz="1200" noProof="0" dirty="0">
                <a:solidFill>
                  <a:schemeClr val="accent3"/>
                </a:solidFill>
                <a:latin typeface="Aptos" panose="020B0004020202020204" pitchFamily="34" charset="0"/>
                <a:ea typeface="Aptos" panose="020B0004020202020204" pitchFamily="34" charset="0"/>
                <a:cs typeface="Aptos" panose="020B0004020202020204" pitchFamily="34" charset="0"/>
              </a:rPr>
              <a:t>-Q4/25 </a:t>
            </a:r>
          </a:p>
          <a:p>
            <a:pPr marL="285750" indent="-285750">
              <a:buFont typeface="Arial" panose="020B0604020202020204" pitchFamily="34" charset="0"/>
              <a:buChar char="•"/>
            </a:pPr>
            <a:endParaRPr lang="en-US" sz="1200" noProof="0" dirty="0">
              <a:solidFill>
                <a:srgbClr val="000000"/>
              </a:solidFill>
              <a:latin typeface="Aptos" panose="020B00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US" sz="1200" noProof="0" dirty="0">
                <a:solidFill>
                  <a:srgbClr val="000000"/>
                </a:solidFill>
                <a:latin typeface="Aptos" panose="020B0004020202020204" pitchFamily="34" charset="0"/>
                <a:ea typeface="Aptos" panose="020B0004020202020204" pitchFamily="34" charset="0"/>
                <a:cs typeface="Aptos" panose="020B0004020202020204" pitchFamily="34" charset="0"/>
              </a:rPr>
              <a:t>Manufacture full set for ATLAS new alignment system </a:t>
            </a:r>
            <a:r>
              <a:rPr lang="en-US" sz="1200" noProof="0" dirty="0">
                <a:solidFill>
                  <a:schemeClr val="accent3"/>
                </a:solidFill>
                <a:latin typeface="Aptos" panose="020B0004020202020204" pitchFamily="34" charset="0"/>
                <a:ea typeface="Aptos" panose="020B0004020202020204" pitchFamily="34" charset="0"/>
                <a:cs typeface="Aptos" panose="020B0004020202020204" pitchFamily="34" charset="0"/>
              </a:rPr>
              <a:t>-Q1/26</a:t>
            </a:r>
          </a:p>
          <a:p>
            <a:pPr marL="285750" indent="-285750">
              <a:buFont typeface="Arial" panose="020B0604020202020204" pitchFamily="34" charset="0"/>
              <a:buChar char="•"/>
            </a:pPr>
            <a:endParaRPr lang="en-US" sz="1200" noProof="0" dirty="0">
              <a:solidFill>
                <a:srgbClr val="00FF00"/>
              </a:solidFill>
              <a:latin typeface="Aptos" panose="020B0004020202020204" pitchFamily="34" charset="0"/>
              <a:ea typeface="Aptos" panose="020B0004020202020204" pitchFamily="34" charset="0"/>
              <a:cs typeface="Aptos" panose="020B0004020202020204" pitchFamily="34" charset="0"/>
            </a:endParaRPr>
          </a:p>
        </p:txBody>
      </p:sp>
      <p:sp>
        <p:nvSpPr>
          <p:cNvPr id="17" name="Title 1">
            <a:extLst>
              <a:ext uri="{FF2B5EF4-FFF2-40B4-BE49-F238E27FC236}">
                <a16:creationId xmlns:a16="http://schemas.microsoft.com/office/drawing/2014/main" id="{1D16495D-736F-6E12-036F-2E4EAEB0A1E1}"/>
              </a:ext>
            </a:extLst>
          </p:cNvPr>
          <p:cNvSpPr>
            <a:spLocks noGrp="1"/>
          </p:cNvSpPr>
          <p:nvPr>
            <p:ph type="title"/>
          </p:nvPr>
        </p:nvSpPr>
        <p:spPr>
          <a:xfrm>
            <a:off x="889263" y="166144"/>
            <a:ext cx="10515600" cy="476892"/>
          </a:xfrm>
        </p:spPr>
        <p:txBody>
          <a:bodyPr/>
          <a:lstStyle/>
          <a:p>
            <a:r>
              <a:rPr lang="en-US" sz="2800" noProof="0" dirty="0"/>
              <a:t>TAXS ALIGNMENT SYSTEM Manufacturing plan</a:t>
            </a:r>
          </a:p>
        </p:txBody>
      </p:sp>
      <p:sp>
        <p:nvSpPr>
          <p:cNvPr id="3" name="Footer Placeholder 2">
            <a:extLst>
              <a:ext uri="{FF2B5EF4-FFF2-40B4-BE49-F238E27FC236}">
                <a16:creationId xmlns:a16="http://schemas.microsoft.com/office/drawing/2014/main" id="{E37BD4FB-229F-8CF1-2EB1-7D47A9F0EB64}"/>
              </a:ext>
            </a:extLst>
          </p:cNvPr>
          <p:cNvSpPr>
            <a:spLocks noGrp="1"/>
          </p:cNvSpPr>
          <p:nvPr>
            <p:ph type="ftr" sz="quarter" idx="11"/>
          </p:nvPr>
        </p:nvSpPr>
        <p:spPr/>
        <p:txBody>
          <a:bodyPr/>
          <a:lstStyle/>
          <a:p>
            <a:r>
              <a:rPr lang="en-US" noProof="0" dirty="0"/>
              <a:t>Antonio Alonso - 15th HL-LHC Collaboration Meeting, CERN- 01/10/2025</a:t>
            </a:r>
          </a:p>
        </p:txBody>
      </p:sp>
      <p:sp>
        <p:nvSpPr>
          <p:cNvPr id="5" name="Slide Number Placeholder 4">
            <a:extLst>
              <a:ext uri="{FF2B5EF4-FFF2-40B4-BE49-F238E27FC236}">
                <a16:creationId xmlns:a16="http://schemas.microsoft.com/office/drawing/2014/main" id="{7024587D-F7CA-3292-13D5-359DD868F9F2}"/>
              </a:ext>
            </a:extLst>
          </p:cNvPr>
          <p:cNvSpPr>
            <a:spLocks noGrp="1"/>
          </p:cNvSpPr>
          <p:nvPr>
            <p:ph type="sldNum" sz="quarter" idx="12"/>
          </p:nvPr>
        </p:nvSpPr>
        <p:spPr/>
        <p:txBody>
          <a:bodyPr/>
          <a:lstStyle/>
          <a:p>
            <a:fld id="{BFDCA1C4-9514-7B4F-976F-D92F7E296653}" type="slidenum">
              <a:rPr lang="en-US" noProof="0" smtClean="0"/>
              <a:pPr/>
              <a:t>9</a:t>
            </a:fld>
            <a:endParaRPr lang="en-US" noProof="0" dirty="0"/>
          </a:p>
        </p:txBody>
      </p:sp>
      <p:pic>
        <p:nvPicPr>
          <p:cNvPr id="6" name="Picture 5">
            <a:extLst>
              <a:ext uri="{FF2B5EF4-FFF2-40B4-BE49-F238E27FC236}">
                <a16:creationId xmlns:a16="http://schemas.microsoft.com/office/drawing/2014/main" id="{33CB6DD5-C360-6307-9F2F-E3D0246027F7}"/>
              </a:ext>
            </a:extLst>
          </p:cNvPr>
          <p:cNvPicPr>
            <a:picLocks noChangeAspect="1"/>
          </p:cNvPicPr>
          <p:nvPr/>
        </p:nvPicPr>
        <p:blipFill>
          <a:blip r:embed="rId8"/>
          <a:stretch>
            <a:fillRect/>
          </a:stretch>
        </p:blipFill>
        <p:spPr>
          <a:xfrm>
            <a:off x="7207680" y="1087371"/>
            <a:ext cx="727741" cy="1445703"/>
          </a:xfrm>
          <a:prstGeom prst="rect">
            <a:avLst/>
          </a:prstGeom>
        </p:spPr>
      </p:pic>
      <p:pic>
        <p:nvPicPr>
          <p:cNvPr id="11" name="Picture 10">
            <a:extLst>
              <a:ext uri="{FF2B5EF4-FFF2-40B4-BE49-F238E27FC236}">
                <a16:creationId xmlns:a16="http://schemas.microsoft.com/office/drawing/2014/main" id="{64016F7C-1C7D-DCE9-9494-10DAC08D8047}"/>
              </a:ext>
            </a:extLst>
          </p:cNvPr>
          <p:cNvPicPr>
            <a:picLocks noChangeAspect="1"/>
          </p:cNvPicPr>
          <p:nvPr/>
        </p:nvPicPr>
        <p:blipFill rotWithShape="1">
          <a:blip r:embed="rId9"/>
          <a:srcRect l="5200" t="19551" r="7067" b="29081"/>
          <a:stretch/>
        </p:blipFill>
        <p:spPr>
          <a:xfrm>
            <a:off x="9389684" y="1082641"/>
            <a:ext cx="1388864" cy="1445703"/>
          </a:xfrm>
          <a:prstGeom prst="rect">
            <a:avLst/>
          </a:prstGeom>
        </p:spPr>
      </p:pic>
      <p:pic>
        <p:nvPicPr>
          <p:cNvPr id="14" name="Picture 13">
            <a:extLst>
              <a:ext uri="{FF2B5EF4-FFF2-40B4-BE49-F238E27FC236}">
                <a16:creationId xmlns:a16="http://schemas.microsoft.com/office/drawing/2014/main" id="{E3A9C4D3-E062-2E67-2230-4C362F64054F}"/>
              </a:ext>
            </a:extLst>
          </p:cNvPr>
          <p:cNvPicPr>
            <a:picLocks noChangeAspect="1"/>
          </p:cNvPicPr>
          <p:nvPr/>
        </p:nvPicPr>
        <p:blipFill rotWithShape="1">
          <a:blip r:embed="rId10"/>
          <a:srcRect l="26530" t="19658" r="21425" b="16096"/>
          <a:stretch/>
        </p:blipFill>
        <p:spPr>
          <a:xfrm>
            <a:off x="8224441" y="1087371"/>
            <a:ext cx="878356" cy="1445703"/>
          </a:xfrm>
          <a:prstGeom prst="rect">
            <a:avLst/>
          </a:prstGeom>
        </p:spPr>
      </p:pic>
      <p:pic>
        <p:nvPicPr>
          <p:cNvPr id="38" name="Picture 37">
            <a:extLst>
              <a:ext uri="{FF2B5EF4-FFF2-40B4-BE49-F238E27FC236}">
                <a16:creationId xmlns:a16="http://schemas.microsoft.com/office/drawing/2014/main" id="{0642B3D7-F8D9-DD7D-A6E8-2AD1444A1435}"/>
              </a:ext>
            </a:extLst>
          </p:cNvPr>
          <p:cNvPicPr>
            <a:picLocks noChangeAspect="1"/>
          </p:cNvPicPr>
          <p:nvPr/>
        </p:nvPicPr>
        <p:blipFill rotWithShape="1">
          <a:blip r:embed="rId11"/>
          <a:srcRect l="12974" t="4601" r="23261"/>
          <a:stretch/>
        </p:blipFill>
        <p:spPr>
          <a:xfrm>
            <a:off x="7712895" y="4825593"/>
            <a:ext cx="1101023" cy="1378192"/>
          </a:xfrm>
          <a:prstGeom prst="rect">
            <a:avLst/>
          </a:prstGeom>
        </p:spPr>
      </p:pic>
      <p:pic>
        <p:nvPicPr>
          <p:cNvPr id="39" name="Picture 38">
            <a:extLst>
              <a:ext uri="{FF2B5EF4-FFF2-40B4-BE49-F238E27FC236}">
                <a16:creationId xmlns:a16="http://schemas.microsoft.com/office/drawing/2014/main" id="{8AE8B535-6595-4E20-E59D-F2325CF95533}"/>
              </a:ext>
            </a:extLst>
          </p:cNvPr>
          <p:cNvPicPr>
            <a:picLocks noChangeAspect="1"/>
          </p:cNvPicPr>
          <p:nvPr/>
        </p:nvPicPr>
        <p:blipFill>
          <a:blip r:embed="rId12"/>
          <a:stretch>
            <a:fillRect/>
          </a:stretch>
        </p:blipFill>
        <p:spPr>
          <a:xfrm>
            <a:off x="6392431" y="4793799"/>
            <a:ext cx="1106138" cy="1487190"/>
          </a:xfrm>
          <a:prstGeom prst="rect">
            <a:avLst/>
          </a:prstGeom>
        </p:spPr>
      </p:pic>
      <p:sp>
        <p:nvSpPr>
          <p:cNvPr id="41" name="Content Placeholder 2">
            <a:extLst>
              <a:ext uri="{FF2B5EF4-FFF2-40B4-BE49-F238E27FC236}">
                <a16:creationId xmlns:a16="http://schemas.microsoft.com/office/drawing/2014/main" id="{82D98CD7-E76E-16A5-22D1-FB7ABE07D25F}"/>
              </a:ext>
            </a:extLst>
          </p:cNvPr>
          <p:cNvSpPr txBox="1">
            <a:spLocks/>
          </p:cNvSpPr>
          <p:nvPr/>
        </p:nvSpPr>
        <p:spPr>
          <a:xfrm>
            <a:off x="9082041" y="4635321"/>
            <a:ext cx="964795" cy="815585"/>
          </a:xfrm>
          <a:prstGeom prst="rect">
            <a:avLst/>
          </a:prstGeom>
          <a:solidFill>
            <a:schemeClr val="bg1"/>
          </a:solid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7313" indent="-87313"/>
            <a:r>
              <a:rPr lang="en-US" sz="1050" noProof="0" dirty="0"/>
              <a:t>Less pieces</a:t>
            </a:r>
          </a:p>
          <a:p>
            <a:pPr marL="87313" indent="-87313"/>
            <a:r>
              <a:rPr lang="en-US" sz="1050" noProof="0" dirty="0"/>
              <a:t>Less backlash</a:t>
            </a:r>
          </a:p>
          <a:p>
            <a:pPr marL="87313" indent="-87313"/>
            <a:r>
              <a:rPr lang="en-US" sz="1050" noProof="0" dirty="0"/>
              <a:t>No weldings</a:t>
            </a:r>
          </a:p>
          <a:p>
            <a:pPr marL="87313" indent="-87313"/>
            <a:r>
              <a:rPr lang="en-US" sz="1050" noProof="0" dirty="0"/>
              <a:t>Counter nut</a:t>
            </a:r>
          </a:p>
          <a:p>
            <a:endParaRPr lang="en-US" sz="1800" noProof="0" dirty="0"/>
          </a:p>
        </p:txBody>
      </p:sp>
      <p:sp>
        <p:nvSpPr>
          <p:cNvPr id="42" name="Content Placeholder 2">
            <a:extLst>
              <a:ext uri="{FF2B5EF4-FFF2-40B4-BE49-F238E27FC236}">
                <a16:creationId xmlns:a16="http://schemas.microsoft.com/office/drawing/2014/main" id="{964364B7-0CA5-1785-FD48-AB7700AD05F4}"/>
              </a:ext>
            </a:extLst>
          </p:cNvPr>
          <p:cNvSpPr>
            <a:spLocks noGrp="1"/>
          </p:cNvSpPr>
          <p:nvPr>
            <p:ph idx="1"/>
          </p:nvPr>
        </p:nvSpPr>
        <p:spPr>
          <a:xfrm>
            <a:off x="6535381" y="4561055"/>
            <a:ext cx="1054505" cy="356077"/>
          </a:xfrm>
        </p:spPr>
        <p:txBody>
          <a:bodyPr>
            <a:normAutofit/>
          </a:bodyPr>
          <a:lstStyle/>
          <a:p>
            <a:r>
              <a:rPr lang="en-US" sz="1200" noProof="0" dirty="0"/>
              <a:t>OLD</a:t>
            </a:r>
          </a:p>
          <a:p>
            <a:endParaRPr lang="en-US" sz="1200" noProof="0" dirty="0"/>
          </a:p>
        </p:txBody>
      </p:sp>
      <p:sp>
        <p:nvSpPr>
          <p:cNvPr id="43" name="Content Placeholder 2">
            <a:extLst>
              <a:ext uri="{FF2B5EF4-FFF2-40B4-BE49-F238E27FC236}">
                <a16:creationId xmlns:a16="http://schemas.microsoft.com/office/drawing/2014/main" id="{5C07292E-D940-DD68-D45F-47C2CEB906FF}"/>
              </a:ext>
            </a:extLst>
          </p:cNvPr>
          <p:cNvSpPr txBox="1">
            <a:spLocks/>
          </p:cNvSpPr>
          <p:nvPr/>
        </p:nvSpPr>
        <p:spPr>
          <a:xfrm>
            <a:off x="7777265" y="4600707"/>
            <a:ext cx="1054505" cy="35607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noProof="0" dirty="0"/>
              <a:t>NEW</a:t>
            </a:r>
          </a:p>
          <a:p>
            <a:endParaRPr lang="en-US" sz="1200" noProof="0" dirty="0"/>
          </a:p>
        </p:txBody>
      </p:sp>
      <p:pic>
        <p:nvPicPr>
          <p:cNvPr id="7172" name="Picture 4" descr="Logos">
            <a:extLst>
              <a:ext uri="{FF2B5EF4-FFF2-40B4-BE49-F238E27FC236}">
                <a16:creationId xmlns:a16="http://schemas.microsoft.com/office/drawing/2014/main" id="{78D1B4E8-64A6-A670-CA6D-0465ADDB16B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099572" y="4709502"/>
            <a:ext cx="1559496" cy="177271"/>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lectric Linear Actuators and Screw Jacks | MecVel Srl">
            <a:extLst>
              <a:ext uri="{FF2B5EF4-FFF2-40B4-BE49-F238E27FC236}">
                <a16:creationId xmlns:a16="http://schemas.microsoft.com/office/drawing/2014/main" id="{92C90791-D44F-AF85-6C4D-D8FAF3B9B53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152234" y="4274627"/>
            <a:ext cx="1252629" cy="4348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A7F1412F-B56C-6C10-51A1-8495A3FE5113}"/>
              </a:ext>
            </a:extLst>
          </p:cNvPr>
          <p:cNvPicPr>
            <a:picLocks noChangeAspect="1"/>
          </p:cNvPicPr>
          <p:nvPr/>
        </p:nvPicPr>
        <p:blipFill>
          <a:blip r:embed="rId15"/>
          <a:stretch>
            <a:fillRect/>
          </a:stretch>
        </p:blipFill>
        <p:spPr>
          <a:xfrm>
            <a:off x="10193430" y="4999418"/>
            <a:ext cx="1181078" cy="1204367"/>
          </a:xfrm>
          <a:prstGeom prst="rect">
            <a:avLst/>
          </a:prstGeom>
        </p:spPr>
      </p:pic>
      <p:sp>
        <p:nvSpPr>
          <p:cNvPr id="21" name="Content Placeholder 2">
            <a:extLst>
              <a:ext uri="{FF2B5EF4-FFF2-40B4-BE49-F238E27FC236}">
                <a16:creationId xmlns:a16="http://schemas.microsoft.com/office/drawing/2014/main" id="{4162BACD-00DE-1E0F-C361-4D7A7CDFB3AA}"/>
              </a:ext>
            </a:extLst>
          </p:cNvPr>
          <p:cNvSpPr txBox="1">
            <a:spLocks/>
          </p:cNvSpPr>
          <p:nvPr/>
        </p:nvSpPr>
        <p:spPr>
          <a:xfrm>
            <a:off x="3159740" y="3072923"/>
            <a:ext cx="1944216" cy="356077"/>
          </a:xfrm>
          <a:prstGeom prst="rect">
            <a:avLst/>
          </a:prstGeom>
        </p:spPr>
        <p:txBody>
          <a:bodyPr vert="horz" lIns="0" tIns="0" rIns="0" bIns="0" rtlCol="0">
            <a:normAutofit fontScale="4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500" b="1" noProof="0" dirty="0"/>
              <a:t>BACKLAS REDUCTION FROM</a:t>
            </a:r>
          </a:p>
          <a:p>
            <a:pPr marL="0" indent="0" algn="ctr">
              <a:buNone/>
            </a:pPr>
            <a:r>
              <a:rPr lang="en-US" sz="2500" b="1" noProof="0" dirty="0"/>
              <a:t>0.29mm to 0.07mm ~76%.</a:t>
            </a:r>
            <a:endParaRPr lang="en-US" sz="2500" noProof="0" dirty="0"/>
          </a:p>
        </p:txBody>
      </p:sp>
      <p:pic>
        <p:nvPicPr>
          <p:cNvPr id="23" name="Picture 22">
            <a:extLst>
              <a:ext uri="{FF2B5EF4-FFF2-40B4-BE49-F238E27FC236}">
                <a16:creationId xmlns:a16="http://schemas.microsoft.com/office/drawing/2014/main" id="{DCB4062D-948B-785E-2D63-A931C60F8789}"/>
              </a:ext>
            </a:extLst>
          </p:cNvPr>
          <p:cNvPicPr>
            <a:picLocks noChangeAspect="1"/>
          </p:cNvPicPr>
          <p:nvPr/>
        </p:nvPicPr>
        <p:blipFill>
          <a:blip r:embed="rId16"/>
          <a:stretch>
            <a:fillRect/>
          </a:stretch>
        </p:blipFill>
        <p:spPr>
          <a:xfrm>
            <a:off x="9648617" y="2751744"/>
            <a:ext cx="1701957" cy="1283331"/>
          </a:xfrm>
          <a:prstGeom prst="rect">
            <a:avLst/>
          </a:prstGeom>
        </p:spPr>
      </p:pic>
      <p:pic>
        <p:nvPicPr>
          <p:cNvPr id="24" name="Image 4">
            <a:extLst>
              <a:ext uri="{FF2B5EF4-FFF2-40B4-BE49-F238E27FC236}">
                <a16:creationId xmlns:a16="http://schemas.microsoft.com/office/drawing/2014/main" id="{2B7F2A25-1933-A657-5E76-556DBD33A588}"/>
              </a:ext>
            </a:extLst>
          </p:cNvPr>
          <p:cNvPicPr>
            <a:picLocks noChangeAspect="1"/>
          </p:cNvPicPr>
          <p:nvPr/>
        </p:nvPicPr>
        <p:blipFill>
          <a:blip r:embed="rId17"/>
          <a:srcRect l="16101" t="8158" r="10945" b="17456"/>
          <a:stretch/>
        </p:blipFill>
        <p:spPr>
          <a:xfrm>
            <a:off x="6425057" y="2697875"/>
            <a:ext cx="1409247" cy="1378193"/>
          </a:xfrm>
          <a:prstGeom prst="rect">
            <a:avLst/>
          </a:prstGeom>
        </p:spPr>
      </p:pic>
      <p:pic>
        <p:nvPicPr>
          <p:cNvPr id="25" name="Image 6">
            <a:extLst>
              <a:ext uri="{FF2B5EF4-FFF2-40B4-BE49-F238E27FC236}">
                <a16:creationId xmlns:a16="http://schemas.microsoft.com/office/drawing/2014/main" id="{16AF459D-701F-E1F7-ABED-C837761AE1D2}"/>
              </a:ext>
            </a:extLst>
          </p:cNvPr>
          <p:cNvPicPr>
            <a:picLocks noChangeAspect="1"/>
          </p:cNvPicPr>
          <p:nvPr/>
        </p:nvPicPr>
        <p:blipFill>
          <a:blip r:embed="rId18"/>
          <a:srcRect l="25566" t="2752" r="14223" b="10287"/>
          <a:stretch/>
        </p:blipFill>
        <p:spPr>
          <a:xfrm>
            <a:off x="8016752" y="2691196"/>
            <a:ext cx="1307571" cy="1404429"/>
          </a:xfrm>
          <a:prstGeom prst="rect">
            <a:avLst/>
          </a:prstGeom>
        </p:spPr>
      </p:pic>
    </p:spTree>
    <p:extLst>
      <p:ext uri="{BB962C8B-B14F-4D97-AF65-F5344CB8AC3E}">
        <p14:creationId xmlns:p14="http://schemas.microsoft.com/office/powerpoint/2010/main" val="259665906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975BFCEE20DF4396BE0AB7A7FAB755" ma:contentTypeVersion="4" ma:contentTypeDescription="Create a new document." ma:contentTypeScope="" ma:versionID="04a7dca83907e1d6b9775fb5ee6ec1cb">
  <xsd:schema xmlns:xsd="http://www.w3.org/2001/XMLSchema" xmlns:xs="http://www.w3.org/2001/XMLSchema" xmlns:p="http://schemas.microsoft.com/office/2006/metadata/properties" xmlns:ns3="9944faa6-f7f9-4ece-ae9f-06f0b893e431" targetNamespace="http://schemas.microsoft.com/office/2006/metadata/properties" ma:root="true" ma:fieldsID="31002aad111e190440ce87cb9df6fa58" ns3:_="">
    <xsd:import namespace="9944faa6-f7f9-4ece-ae9f-06f0b893e431"/>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44faa6-f7f9-4ece-ae9f-06f0b893e431"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79DF6FE-2358-41A9-97DB-EA876DB6BB09}">
  <ds:schemaRefs>
    <ds:schemaRef ds:uri="9944faa6-f7f9-4ece-ae9f-06f0b893e431"/>
    <ds:schemaRef ds:uri="http://schemas.microsoft.com/office/2006/documentManagement/types"/>
    <ds:schemaRef ds:uri="http://purl.org/dc/terms/"/>
    <ds:schemaRef ds:uri="http://schemas.microsoft.com/office/infopath/2007/PartnerControls"/>
    <ds:schemaRef ds:uri="http://purl.org/dc/dcmitype/"/>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A38CB47-49FB-443E-AD76-416A5ABEE067}">
  <ds:schemaRefs>
    <ds:schemaRef ds:uri="http://schemas.microsoft.com/sharepoint/v3/contenttype/forms"/>
  </ds:schemaRefs>
</ds:datastoreItem>
</file>

<file path=customXml/itemProps3.xml><?xml version="1.0" encoding="utf-8"?>
<ds:datastoreItem xmlns:ds="http://schemas.openxmlformats.org/officeDocument/2006/customXml" ds:itemID="{5FDAE02B-70A8-45D8-8495-21C17808EF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44faa6-f7f9-4ece-ae9f-06f0b893e4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136298</TotalTime>
  <Words>2026</Words>
  <Application>Microsoft Office PowerPoint</Application>
  <PresentationFormat>Widescreen</PresentationFormat>
  <Paragraphs>315</Paragraphs>
  <Slides>16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16</vt:i4>
      </vt:variant>
    </vt:vector>
  </HeadingPairs>
  <TitlesOfParts>
    <vt:vector size="28" baseType="lpstr">
      <vt:lpstr>Aptos</vt:lpstr>
      <vt:lpstr>Arial</vt:lpstr>
      <vt:lpstr>Arial</vt:lpstr>
      <vt:lpstr>Calibri</vt:lpstr>
      <vt:lpstr>Cambria Math</vt:lpstr>
      <vt:lpstr>Courier New</vt:lpstr>
      <vt:lpstr>Helvetica Neue</vt:lpstr>
      <vt:lpstr>Segoe UI</vt:lpstr>
      <vt:lpstr>Symbol</vt:lpstr>
      <vt:lpstr>Tahoma</vt:lpstr>
      <vt:lpstr>Wingdings</vt:lpstr>
      <vt:lpstr>Thème Office</vt:lpstr>
      <vt:lpstr>TAXS AND VAXBOX PRODUCTION AND INSTALLATION   </vt:lpstr>
      <vt:lpstr>WP8 – COLLIDER EXPERIMENT INTERFACE</vt:lpstr>
      <vt:lpstr>TAXS (Target Absorber “Upgraded” for Secondary particles)</vt:lpstr>
      <vt:lpstr>TAXS DESIGN</vt:lpstr>
      <vt:lpstr>TAXS Manufacturing plan</vt:lpstr>
      <vt:lpstr>TAXS CURRENT STATUS</vt:lpstr>
      <vt:lpstr>PowerPoint Presentation</vt:lpstr>
      <vt:lpstr>TAXS ALIGNMENT SYSTEM</vt:lpstr>
      <vt:lpstr>TAXS ALIGNMENT SYSTEM Manufacturing plan</vt:lpstr>
      <vt:lpstr>TAXS SURVEY SYSTEM</vt:lpstr>
      <vt:lpstr>TAXS SURVEY SYSTEM Manufacturing plan</vt:lpstr>
      <vt:lpstr>VAXBOX</vt:lpstr>
      <vt:lpstr>CMS VAXBOX</vt:lpstr>
      <vt:lpstr>ATLAS VAXBOX</vt:lpstr>
      <vt:lpstr>VAXBOX TEST CAMPAIGN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Antonio Alonso</cp:lastModifiedBy>
  <cp:revision>320</cp:revision>
  <cp:lastPrinted>2024-10-02T13:49:48Z</cp:lastPrinted>
  <dcterms:created xsi:type="dcterms:W3CDTF">2016-08-24T12:27:25Z</dcterms:created>
  <dcterms:modified xsi:type="dcterms:W3CDTF">2025-09-30T15:12:30Z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0x0101009B975BFCEE20DF4396BE0AB7A7FAB755</vt:lpwstr>
  </property>
</Properties>
</file>