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294" r:id="rId3"/>
    <p:sldId id="355" r:id="rId4"/>
    <p:sldId id="353" r:id="rId5"/>
    <p:sldId id="310" r:id="rId6"/>
    <p:sldId id="350" r:id="rId7"/>
    <p:sldId id="356" r:id="rId8"/>
    <p:sldId id="354" r:id="rId9"/>
    <p:sldId id="329" r:id="rId10"/>
    <p:sldId id="314" r:id="rId11"/>
    <p:sldId id="315" r:id="rId12"/>
    <p:sldId id="316" r:id="rId13"/>
    <p:sldId id="352" r:id="rId14"/>
    <p:sldId id="357" r:id="rId15"/>
    <p:sldId id="326" r:id="rId16"/>
    <p:sldId id="330" r:id="rId17"/>
    <p:sldId id="359" r:id="rId18"/>
    <p:sldId id="307" r:id="rId19"/>
    <p:sldId id="360" r:id="rId20"/>
    <p:sldId id="328" r:id="rId21"/>
    <p:sldId id="319" r:id="rId22"/>
    <p:sldId id="324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57"/>
    <p:restoredTop sz="94686"/>
  </p:normalViewPr>
  <p:slideViewPr>
    <p:cSldViewPr snapToGrid="0" snapToObjects="1">
      <p:cViewPr>
        <p:scale>
          <a:sx n="90" d="100"/>
          <a:sy n="90" d="100"/>
        </p:scale>
        <p:origin x="1200" y="9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1E071-9E12-0392-9235-757765E2B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C4584A-DB7D-D3C5-5753-F1B35FA6D0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F2189C3-66BD-F770-849F-D08FA936E8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CFC42C-F4DA-D450-75C7-3DE80090AA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40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32140-995B-4B93-55CB-7081245A7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42C15C6-A998-8795-0225-E75212101A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95110D8-18B1-C1A1-7BF0-C208A8D91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793B81-9A93-D45B-2E73-813FB2C1ED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72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1612F-7DD9-740B-CB48-843200546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CFBF3DB-261E-48B1-4788-75A1EB1166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E425709-4B26-311C-1428-93399AE0C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0B73F3-61D6-84BB-3985-3C0FCB5255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90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56763-35BB-0206-3560-657BDAB9E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7235CE4-1FA9-2069-5F2A-AC38749843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7DF3810-BE6C-9063-8409-C74DE559B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3E75A80-7115-4582-ECA8-B921350917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50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F0BC4-A8C8-FCEC-4F33-DC6DC57C2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7F9C059-93AC-DB92-225D-22A704A9BC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8E57866-CCFA-E4D1-4584-804D5DB0E1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F766F7-E0B8-17C9-BA75-70810CF7BB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39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BEBBD-E2EE-DE85-D24F-0D827176E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6B756C4-1437-E6FE-6214-FDF2DCB9F0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F88860-4749-FE18-8B40-01412944E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CDE49E-2161-C90C-B2FC-DB4CF05AA3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64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1E1E1-CC20-BDBD-ECC3-CC589E0A3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E791088-01A8-2AAF-63B6-4CD3FF5C50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EE3413F-B6A6-680A-4734-6BECCC071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B63FEF-8689-AFAF-A7E2-5ACFD29CB2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244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3F9F8-C30D-43A3-E92A-68A75971F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C64A94-C62A-5BFC-4856-2B3B9DD514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405058E-DB29-8686-6869-DFCA491556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456E81-AB89-17EF-ADE9-6AD8E141CB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41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656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8FC9E-180A-F8D8-AFD7-B01168F67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7F9BCB3-75EA-6423-4285-F8C972D39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C7E949-270A-3BA1-31C2-CBCCF26C1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7F0A84-AD23-191C-718B-E6CE412147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17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0EC26-55B6-216D-365C-1B1BB863D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E85F0C1-BDC7-1815-9EB8-F94826241D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411847A-7EA9-CBD0-1D55-FF4F6E27F1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57B8CF-235E-758D-EBE5-3DD57E374C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3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70FA2-A095-B541-65AE-548C41504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7A8AAE5-B2DD-FB18-937B-F9C8BAAA8B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F0268E8-69F0-7C24-B352-4942FC2723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6E968E-CEEC-A66D-D3CC-398791908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52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3596A-52EB-9135-8260-EF83F55DB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A284020-9226-8811-F3FE-5D2B367F5B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CA2B0EE-75D3-DF77-1BCA-8A1FF6C210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80D5000-0161-470A-9B3C-0291A46D6A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65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ED037-1397-E2DC-7EFA-591F5F421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AD66C0-EF87-59A2-48EE-ABD72A5375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41B9588-95DF-F652-5823-E9EA9B4048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033E55-8A3E-213B-4894-40CC3CEC55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30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C74C2-60C1-6BEF-1F0F-02BEB51E9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CED1C2-D404-5876-0BDD-7F88A08A28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5877787-736D-E28D-5FF5-4DB38492E5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93788A0-945C-5412-382E-F4819B86CF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40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02828-2BF4-27B3-0674-FDBA3D33E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CE1F3DA-867B-701E-8A7B-304A572180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BD16693-01B0-46FC-B991-14E4591F1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D8DF28-C07C-E8EB-BAEA-2FD9DBBC0D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87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D20A5-F7AB-DA82-DB54-F2CC56F7B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602E6A7-93EC-EAA3-6F1B-1DB96E33EC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701A648-98D8-90E0-8C64-2283C76714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E2762B-7509-3C70-3374-3DA6953345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13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13A53-8EE8-151B-CD25-D118F1487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F55DC45-E6F3-225B-2160-8FA3FE5DE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E4624D8-0682-6A33-B9F3-30A64D49DF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8008C6-124C-2B9C-7303-4E7D047DC9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12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2BFD4-F7C9-5AA1-4A5A-46D3EDAB4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DBFC2BA-5E53-D69A-F911-8B70B542B8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B92327D-F1A4-2064-B83A-C59CAB50F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EBEE4C-9B4C-5C52-A50F-1C224F070D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94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D0409-194F-61FD-993F-A20C43926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E26E9-D49C-96F2-C24F-73C6C8B2A2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5019C46-38AB-858A-FEA7-46F125177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05F5DD9-7730-25CE-8234-04BB22C138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91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9359/timetable/#20250129.detaile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cds.cern.ch/record/288603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/>
              <a:t>Run3 observations as input for Run4 commissioning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/>
              <a:t>D. Mirarchi on behalf of BE-OP-LHC team</a:t>
            </a:r>
          </a:p>
          <a:p>
            <a:r>
              <a:rPr lang="en-US" sz="1800" dirty="0"/>
              <a:t>Acknowledgments: X. </a:t>
            </a:r>
            <a:r>
              <a:rPr lang="en-US" sz="1800" dirty="0" err="1"/>
              <a:t>Buffat</a:t>
            </a:r>
            <a:r>
              <a:rPr lang="en-US" sz="1800" dirty="0"/>
              <a:t>, E. Maclean, L. Mether, S. Redaelli</a:t>
            </a:r>
          </a:p>
          <a:p>
            <a:r>
              <a:rPr lang="en-US" sz="1800" dirty="0"/>
              <a:t>15th HL-LHC Collaboration Meeting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04B34-E42C-B8D1-3D70-D1B902F5A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350249-C754-B553-DE83-1D5595B9F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FCB63-9206-5AB0-69DA-D47089F6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1CADB-C71E-2345-8C65-CD4F7914B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B95C1-AAA5-F83F-85AD-93D94AF6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DE644CA-11AA-B266-6EFC-D1492CF4B5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167" t="56815" r="29527" b="2867"/>
          <a:stretch>
            <a:fillRect/>
          </a:stretch>
        </p:blipFill>
        <p:spPr>
          <a:xfrm>
            <a:off x="6075133" y="1646108"/>
            <a:ext cx="5926672" cy="188264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E133ED8-3DF0-7025-9620-068070690391}"/>
              </a:ext>
            </a:extLst>
          </p:cNvPr>
          <p:cNvSpPr txBox="1"/>
          <p:nvPr/>
        </p:nvSpPr>
        <p:spPr>
          <a:xfrm>
            <a:off x="310443" y="1150441"/>
            <a:ext cx="11791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Broken collimation hierarchy </a:t>
            </a:r>
            <a:r>
              <a:rPr lang="en-GB" dirty="0">
                <a:solidFill>
                  <a:schemeClr val="tx2"/>
                </a:solidFill>
              </a:rPr>
              <a:t>observed 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start of ramp </a:t>
            </a:r>
            <a:r>
              <a:rPr lang="en-GB" dirty="0">
                <a:solidFill>
                  <a:schemeClr val="tx2"/>
                </a:solidFill>
              </a:rPr>
              <a:t>in Beam 1 (first 1800b reaching warning dump losses)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FF2E5FED-EEFE-9533-94B3-769EFAD51DD6}"/>
              </a:ext>
            </a:extLst>
          </p:cNvPr>
          <p:cNvGrpSpPr/>
          <p:nvPr/>
        </p:nvGrpSpPr>
        <p:grpSpPr>
          <a:xfrm>
            <a:off x="310443" y="1969440"/>
            <a:ext cx="5876609" cy="2109043"/>
            <a:chOff x="310443" y="1969440"/>
            <a:chExt cx="5876609" cy="2109043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48617B45-1D6F-1535-FBDF-BF3E791AEA8E}"/>
                </a:ext>
              </a:extLst>
            </p:cNvPr>
            <p:cNvSpPr txBox="1"/>
            <p:nvPr/>
          </p:nvSpPr>
          <p:spPr>
            <a:xfrm>
              <a:off x="310443" y="1969440"/>
              <a:ext cx="587660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Breakage successfully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reproduced in -</a:t>
              </a:r>
              <a:r>
                <a:rPr lang="en-GB" b="1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Symbol" pitchFamily="2" charset="2"/>
                </a:rPr>
                <a:t>d</a:t>
              </a:r>
              <a:r>
                <a:rPr lang="en-GB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/p LM at inj.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8BF0607A-3C84-145B-B207-D0EEEA96B1F8}"/>
                </a:ext>
              </a:extLst>
            </p:cNvPr>
            <p:cNvSpPr txBox="1"/>
            <p:nvPr/>
          </p:nvSpPr>
          <p:spPr>
            <a:xfrm>
              <a:off x="310443" y="2779473"/>
              <a:ext cx="5020605" cy="129901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Parametric studies </a:t>
              </a:r>
              <a:r>
                <a:rPr lang="en-GB" dirty="0">
                  <a:solidFill>
                    <a:schemeClr val="tx2"/>
                  </a:solidFill>
                </a:rPr>
                <a:t>revealed dependence on:</a:t>
              </a:r>
            </a:p>
            <a:p>
              <a:pPr marL="742950" lvl="1" indent="-285750">
                <a:lnSpc>
                  <a:spcPct val="120000"/>
                </a:lnSpc>
                <a:buClr>
                  <a:schemeClr val="tx2"/>
                </a:buClr>
                <a:buFont typeface="Wingdings" pitchFamily="2" charset="2"/>
                <a:buChar char="Ø"/>
              </a:pPr>
              <a:r>
                <a:rPr lang="en-GB" dirty="0">
                  <a:solidFill>
                    <a:schemeClr val="tx2"/>
                  </a:solidFill>
                </a:rPr>
                <a:t>MO polarity</a:t>
              </a:r>
            </a:p>
            <a:p>
              <a:pPr marL="742950" lvl="1" indent="-285750">
                <a:lnSpc>
                  <a:spcPct val="120000"/>
                </a:lnSpc>
                <a:buClr>
                  <a:schemeClr val="tx2"/>
                </a:buClr>
                <a:buFont typeface="Wingdings" pitchFamily="2" charset="2"/>
                <a:buChar char="Ø"/>
              </a:pPr>
              <a:r>
                <a:rPr lang="en-GB" dirty="0">
                  <a:solidFill>
                    <a:schemeClr val="tx2"/>
                  </a:solidFill>
                </a:rPr>
                <a:t>MO strength</a:t>
              </a:r>
            </a:p>
            <a:p>
              <a:pPr marL="742950" lvl="1" indent="-285750">
                <a:lnSpc>
                  <a:spcPct val="120000"/>
                </a:lnSpc>
                <a:buClr>
                  <a:schemeClr val="tx2"/>
                </a:buClr>
                <a:buFont typeface="Wingdings" pitchFamily="2" charset="2"/>
                <a:buChar char="Ø"/>
              </a:pPr>
              <a:r>
                <a:rPr lang="en-GB" dirty="0">
                  <a:solidFill>
                    <a:schemeClr val="tx2"/>
                  </a:solidFill>
                </a:rPr>
                <a:t>Phase knob</a:t>
              </a:r>
            </a:p>
          </p:txBody>
        </p:sp>
      </p:grp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882288D-5F0C-397E-6792-873C3D673ABD}"/>
              </a:ext>
            </a:extLst>
          </p:cNvPr>
          <p:cNvSpPr txBox="1"/>
          <p:nvPr/>
        </p:nvSpPr>
        <p:spPr>
          <a:xfrm>
            <a:off x="10876953" y="1811228"/>
            <a:ext cx="132087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TCSG.6R7.B1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3D314FA-F1D3-E99D-BFEA-CF00A46771CE}"/>
              </a:ext>
            </a:extLst>
          </p:cNvPr>
          <p:cNvSpPr txBox="1"/>
          <p:nvPr/>
        </p:nvSpPr>
        <p:spPr>
          <a:xfrm>
            <a:off x="9833409" y="1946352"/>
            <a:ext cx="5538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TCP.7</a:t>
            </a:r>
          </a:p>
        </p:txBody>
      </p:sp>
      <p:cxnSp>
        <p:nvCxnSpPr>
          <p:cNvPr id="19" name="Connettore diritto a freccia 18">
            <a:extLst>
              <a:ext uri="{FF2B5EF4-FFF2-40B4-BE49-F238E27FC236}">
                <a16:creationId xmlns:a16="http://schemas.microsoft.com/office/drawing/2014/main" id="{5B01E28A-2613-A7AB-2BA3-A2C74A70A586}"/>
              </a:ext>
            </a:extLst>
          </p:cNvPr>
          <p:cNvCxnSpPr>
            <a:cxnSpLocks/>
          </p:cNvCxnSpPr>
          <p:nvPr/>
        </p:nvCxnSpPr>
        <p:spPr>
          <a:xfrm>
            <a:off x="10419182" y="2107340"/>
            <a:ext cx="164985" cy="1160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E41A526-AFAE-F691-27F5-C303548EE8A6}"/>
              </a:ext>
            </a:extLst>
          </p:cNvPr>
          <p:cNvSpPr txBox="1"/>
          <p:nvPr/>
        </p:nvSpPr>
        <p:spPr>
          <a:xfrm>
            <a:off x="7145297" y="2069463"/>
            <a:ext cx="5538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TCP.3</a:t>
            </a:r>
          </a:p>
        </p:txBody>
      </p:sp>
      <p:cxnSp>
        <p:nvCxnSpPr>
          <p:cNvPr id="21" name="Connettore diritto a freccia 20">
            <a:extLst>
              <a:ext uri="{FF2B5EF4-FFF2-40B4-BE49-F238E27FC236}">
                <a16:creationId xmlns:a16="http://schemas.microsoft.com/office/drawing/2014/main" id="{BF5F12B4-E533-14A1-86E8-24B3FCB98A4E}"/>
              </a:ext>
            </a:extLst>
          </p:cNvPr>
          <p:cNvCxnSpPr>
            <a:cxnSpLocks/>
          </p:cNvCxnSpPr>
          <p:nvPr/>
        </p:nvCxnSpPr>
        <p:spPr>
          <a:xfrm>
            <a:off x="7731070" y="2230451"/>
            <a:ext cx="164985" cy="1160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a freccia 21">
            <a:extLst>
              <a:ext uri="{FF2B5EF4-FFF2-40B4-BE49-F238E27FC236}">
                <a16:creationId xmlns:a16="http://schemas.microsoft.com/office/drawing/2014/main" id="{13CA755B-25A1-5D02-F948-318449E30377}"/>
              </a:ext>
            </a:extLst>
          </p:cNvPr>
          <p:cNvCxnSpPr>
            <a:cxnSpLocks/>
          </p:cNvCxnSpPr>
          <p:nvPr/>
        </p:nvCxnSpPr>
        <p:spPr>
          <a:xfrm flipH="1">
            <a:off x="10680001" y="1943499"/>
            <a:ext cx="196952" cy="1434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C451A37-65DA-6681-74A6-77FE34573206}"/>
              </a:ext>
            </a:extLst>
          </p:cNvPr>
          <p:cNvSpPr txBox="1"/>
          <p:nvPr/>
        </p:nvSpPr>
        <p:spPr>
          <a:xfrm>
            <a:off x="8538035" y="2192573"/>
            <a:ext cx="7293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1</a:t>
            </a:r>
          </a:p>
        </p:txBody>
      </p:sp>
      <p:cxnSp>
        <p:nvCxnSpPr>
          <p:cNvPr id="25" name="Connettore diritto a freccia 24">
            <a:extLst>
              <a:ext uri="{FF2B5EF4-FFF2-40B4-BE49-F238E27FC236}">
                <a16:creationId xmlns:a16="http://schemas.microsoft.com/office/drawing/2014/main" id="{F8D668CC-0518-EE1D-D358-9B502FCA0559}"/>
              </a:ext>
            </a:extLst>
          </p:cNvPr>
          <p:cNvCxnSpPr>
            <a:cxnSpLocks/>
          </p:cNvCxnSpPr>
          <p:nvPr/>
        </p:nvCxnSpPr>
        <p:spPr>
          <a:xfrm>
            <a:off x="8513536" y="2458332"/>
            <a:ext cx="778365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33A2883B-8B4E-335B-7116-3BF93D59D1BC}"/>
              </a:ext>
            </a:extLst>
          </p:cNvPr>
          <p:cNvGrpSpPr/>
          <p:nvPr/>
        </p:nvGrpSpPr>
        <p:grpSpPr>
          <a:xfrm>
            <a:off x="310442" y="3809454"/>
            <a:ext cx="11691363" cy="2399126"/>
            <a:chOff x="310442" y="3809454"/>
            <a:chExt cx="11691363" cy="2399126"/>
          </a:xfrm>
        </p:grpSpPr>
        <p:pic>
          <p:nvPicPr>
            <p:cNvPr id="12" name="Immagine 11" descr="Immagine che contiene schermata, Diagramma, linea, software&#10;&#10;Il contenuto generato dall'IA potrebbe non essere corretto.">
              <a:extLst>
                <a:ext uri="{FF2B5EF4-FFF2-40B4-BE49-F238E27FC236}">
                  <a16:creationId xmlns:a16="http://schemas.microsoft.com/office/drawing/2014/main" id="{171AD580-E46F-9F92-B3BF-CFDBB0466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9416" t="57690" r="29523" b="3203"/>
            <a:stretch>
              <a:fillRect/>
            </a:stretch>
          </p:blipFill>
          <p:spPr>
            <a:xfrm>
              <a:off x="6129868" y="4390629"/>
              <a:ext cx="5871937" cy="1817951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818629C7-067A-B1D5-7982-68158DAF347D}"/>
                </a:ext>
              </a:extLst>
            </p:cNvPr>
            <p:cNvSpPr txBox="1"/>
            <p:nvPr/>
          </p:nvSpPr>
          <p:spPr>
            <a:xfrm>
              <a:off x="310442" y="4499556"/>
              <a:ext cx="5636223" cy="63421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lnSpc>
                  <a:spcPct val="120000"/>
                </a:lnSpc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Mitigation</a:t>
              </a:r>
              <a:r>
                <a:rPr lang="en-GB" dirty="0">
                  <a:solidFill>
                    <a:schemeClr val="tx2"/>
                  </a:solidFill>
                </a:rPr>
                <a:t> strategy:</a:t>
              </a:r>
            </a:p>
            <a:p>
              <a:pPr marL="742950" lvl="1" indent="-285750">
                <a:lnSpc>
                  <a:spcPct val="120000"/>
                </a:lnSpc>
                <a:buClr>
                  <a:schemeClr val="tx2"/>
                </a:buClr>
                <a:buFont typeface="Wingdings" pitchFamily="2" charset="2"/>
                <a:buChar char="ü"/>
              </a:pPr>
              <a:r>
                <a:rPr lang="en-GB" dirty="0">
                  <a:solidFill>
                    <a:schemeClr val="tx2"/>
                  </a:solidFill>
                </a:rPr>
                <a:t>Temporary decrease of MO = 1.5 (from MO = 2)</a:t>
              </a:r>
            </a:p>
          </p:txBody>
        </p:sp>
        <p:sp>
          <p:nvSpPr>
            <p:cNvPr id="26" name="Freccia destra 25">
              <a:extLst>
                <a:ext uri="{FF2B5EF4-FFF2-40B4-BE49-F238E27FC236}">
                  <a16:creationId xmlns:a16="http://schemas.microsoft.com/office/drawing/2014/main" id="{70EA553A-B686-C450-0787-6CE9FB6E8C04}"/>
                </a:ext>
              </a:extLst>
            </p:cNvPr>
            <p:cNvSpPr/>
            <p:nvPr/>
          </p:nvSpPr>
          <p:spPr>
            <a:xfrm rot="5400000">
              <a:off x="7039839" y="3460466"/>
              <a:ext cx="276997" cy="998448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152CCC59-2A1F-62E2-733F-3237457F931A}"/>
                </a:ext>
              </a:extLst>
            </p:cNvPr>
            <p:cNvSpPr txBox="1"/>
            <p:nvPr/>
          </p:nvSpPr>
          <p:spPr>
            <a:xfrm>
              <a:off x="7914880" y="3809454"/>
              <a:ext cx="230191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i="1" dirty="0">
                  <a:solidFill>
                    <a:schemeClr val="tx2"/>
                  </a:solidFill>
                </a:rPr>
                <a:t>With phase knob = 1.5</a:t>
              </a:r>
            </a:p>
          </p:txBody>
        </p:sp>
        <p:sp>
          <p:nvSpPr>
            <p:cNvPr id="28" name="Freccia destra 27">
              <a:extLst>
                <a:ext uri="{FF2B5EF4-FFF2-40B4-BE49-F238E27FC236}">
                  <a16:creationId xmlns:a16="http://schemas.microsoft.com/office/drawing/2014/main" id="{6977F9AB-AD16-0B30-6480-1E96546FDF60}"/>
                </a:ext>
              </a:extLst>
            </p:cNvPr>
            <p:cNvSpPr/>
            <p:nvPr/>
          </p:nvSpPr>
          <p:spPr>
            <a:xfrm rot="5400000">
              <a:off x="10891411" y="3466326"/>
              <a:ext cx="276997" cy="998448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385ECBED-8A31-8F3F-69FE-7ED179A83E39}"/>
                </a:ext>
              </a:extLst>
            </p:cNvPr>
            <p:cNvSpPr txBox="1"/>
            <p:nvPr/>
          </p:nvSpPr>
          <p:spPr>
            <a:xfrm>
              <a:off x="310442" y="5212714"/>
              <a:ext cx="5638403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742950" lvl="1" indent="-285750">
                <a:buClr>
                  <a:schemeClr val="tx2"/>
                </a:buClr>
                <a:buFont typeface="Wingdings" pitchFamily="2" charset="2"/>
                <a:buChar char="ü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Increased phase knob = 1.5 </a:t>
              </a:r>
              <a:r>
                <a:rPr lang="en-GB" dirty="0">
                  <a:solidFill>
                    <a:schemeClr val="tx2"/>
                  </a:solidFill>
                </a:rPr>
                <a:t>after TS1 (from 1)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(start of ramp losses moved from IR3 to IR7,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not yet fully understood)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5387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23EFA-E8E4-0C2F-36EF-ED79C5828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1717C1-0D03-C451-7114-40E206417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US" dirty="0"/>
              <a:t>What do they have all in common and lessons learnt?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2BDF8-13F1-8164-6E99-39EB9BC50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E1747-9473-8CC6-D69E-C60DEDCAC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D7754-DA9F-DC0B-2CB9-D69F09135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382592F-E40D-B1C6-D267-19CBE8D6259F}"/>
              </a:ext>
            </a:extLst>
          </p:cNvPr>
          <p:cNvSpPr txBox="1"/>
          <p:nvPr/>
        </p:nvSpPr>
        <p:spPr>
          <a:xfrm>
            <a:off x="230675" y="1300835"/>
            <a:ext cx="66877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Issues</a:t>
            </a:r>
            <a:r>
              <a:rPr lang="en-GB" dirty="0">
                <a:solidFill>
                  <a:schemeClr val="tx2"/>
                </a:solidFill>
              </a:rPr>
              <a:t> became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clear</a:t>
            </a:r>
            <a:r>
              <a:rPr lang="en-GB" dirty="0">
                <a:solidFill>
                  <a:schemeClr val="tx2"/>
                </a:solidFill>
              </a:rPr>
              <a:t> while already running with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 machine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346C15E-B238-AFA9-3A0D-42E3408CD265}"/>
              </a:ext>
            </a:extLst>
          </p:cNvPr>
          <p:cNvSpPr txBox="1"/>
          <p:nvPr/>
        </p:nvSpPr>
        <p:spPr>
          <a:xfrm>
            <a:off x="967646" y="1688209"/>
            <a:ext cx="77713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Earlier detection </a:t>
            </a:r>
            <a:r>
              <a:rPr lang="en-GB" dirty="0">
                <a:solidFill>
                  <a:schemeClr val="tx2"/>
                </a:solidFill>
              </a:rPr>
              <a:t>must be pursued 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avoid potentially dangerous events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6EFFE5D-AE04-266B-AEE8-16E0A3E5B3A8}"/>
              </a:ext>
            </a:extLst>
          </p:cNvPr>
          <p:cNvSpPr txBox="1"/>
          <p:nvPr/>
        </p:nvSpPr>
        <p:spPr>
          <a:xfrm>
            <a:off x="230675" y="2370107"/>
            <a:ext cx="123088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All linked 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large non linearities </a:t>
            </a:r>
            <a:r>
              <a:rPr lang="en-GB" dirty="0">
                <a:solidFill>
                  <a:schemeClr val="tx2"/>
                </a:solidFill>
              </a:rPr>
              <a:t>and particles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 large 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betatronic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and momentum offset </a:t>
            </a:r>
            <a:r>
              <a:rPr lang="en-GB" i="1" dirty="0">
                <a:solidFill>
                  <a:schemeClr val="tx2"/>
                </a:solidFill>
              </a:rPr>
              <a:t>(see Frederik Thu.)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50C9CF4-7990-93F1-E633-66B247F7C4E0}"/>
              </a:ext>
            </a:extLst>
          </p:cNvPr>
          <p:cNvSpPr txBox="1"/>
          <p:nvPr/>
        </p:nvSpPr>
        <p:spPr>
          <a:xfrm>
            <a:off x="230675" y="3059749"/>
            <a:ext cx="107272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Machine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working point fine tuned </a:t>
            </a:r>
            <a:r>
              <a:rPr lang="en-GB" dirty="0">
                <a:solidFill>
                  <a:schemeClr val="tx2"/>
                </a:solidFill>
              </a:rPr>
              <a:t>during intensity ramp-up driven by beam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stability considerations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1EE2A75-5260-074E-AA04-168D89742CA5}"/>
              </a:ext>
            </a:extLst>
          </p:cNvPr>
          <p:cNvSpPr txBox="1"/>
          <p:nvPr/>
        </p:nvSpPr>
        <p:spPr>
          <a:xfrm>
            <a:off x="870319" y="5116264"/>
            <a:ext cx="10096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tx2"/>
              </a:buClr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Impact historically expected to be low </a:t>
            </a:r>
            <a:r>
              <a:rPr lang="en-GB" dirty="0">
                <a:solidFill>
                  <a:schemeClr val="tx2"/>
                </a:solidFill>
              </a:rPr>
              <a:t>and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validation loss maps nominal Q, Q’ = 10, and MO = 1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AF0E0F88-4855-162B-8DA9-1FA1914F0AC9}"/>
              </a:ext>
            </a:extLst>
          </p:cNvPr>
          <p:cNvSpPr txBox="1"/>
          <p:nvPr/>
        </p:nvSpPr>
        <p:spPr>
          <a:xfrm>
            <a:off x="2917871" y="5822151"/>
            <a:ext cx="60016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u="sng" dirty="0">
                <a:solidFill>
                  <a:schemeClr val="tx2"/>
                </a:solidFill>
              </a:rPr>
              <a:t>Do we need to review/update/integrate validation strategy?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DCCB25A-6DFC-378C-F13E-6DD04B51F403}"/>
              </a:ext>
            </a:extLst>
          </p:cNvPr>
          <p:cNvSpPr txBox="1"/>
          <p:nvPr/>
        </p:nvSpPr>
        <p:spPr>
          <a:xfrm>
            <a:off x="1509288" y="3966860"/>
            <a:ext cx="15910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i="1" dirty="0">
                <a:solidFill>
                  <a:schemeClr val="tx2"/>
                </a:solidFill>
              </a:rPr>
              <a:t>Example 2025 at injection:</a:t>
            </a:r>
          </a:p>
        </p:txBody>
      </p:sp>
      <p:graphicFrame>
        <p:nvGraphicFramePr>
          <p:cNvPr id="31" name="Tabella 30">
            <a:extLst>
              <a:ext uri="{FF2B5EF4-FFF2-40B4-BE49-F238E27FC236}">
                <a16:creationId xmlns:a16="http://schemas.microsoft.com/office/drawing/2014/main" id="{BBC970E3-9163-A4A8-D54A-985B610DF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081666"/>
              </p:ext>
            </p:extLst>
          </p:nvPr>
        </p:nvGraphicFramePr>
        <p:xfrm>
          <a:off x="3791374" y="3686045"/>
          <a:ext cx="6209308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60792">
                  <a:extLst>
                    <a:ext uri="{9D8B030D-6E8A-4147-A177-3AD203B41FA5}">
                      <a16:colId xmlns:a16="http://schemas.microsoft.com/office/drawing/2014/main" val="138804049"/>
                    </a:ext>
                  </a:extLst>
                </a:gridCol>
                <a:gridCol w="2994211">
                  <a:extLst>
                    <a:ext uri="{9D8B030D-6E8A-4147-A177-3AD203B41FA5}">
                      <a16:colId xmlns:a16="http://schemas.microsoft.com/office/drawing/2014/main" val="410500589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39487642"/>
                    </a:ext>
                  </a:extLst>
                </a:gridCol>
                <a:gridCol w="1039905">
                  <a:extLst>
                    <a:ext uri="{9D8B030D-6E8A-4147-A177-3AD203B41FA5}">
                      <a16:colId xmlns:a16="http://schemas.microsoft.com/office/drawing/2014/main" val="23617980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Q1H/Q1V – Q2H/Q2V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9114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Expected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.295/.313 </a:t>
                      </a:r>
                      <a:r>
                        <a:rPr lang="en-GB" dirty="0"/>
                        <a:t>–</a:t>
                      </a:r>
                      <a:r>
                        <a:rPr lang="it-IT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.295/.313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1÷1.5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8397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Physics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.282/.305 </a:t>
                      </a:r>
                      <a:r>
                        <a:rPr lang="en-GB" dirty="0"/>
                        <a:t>–</a:t>
                      </a:r>
                      <a:r>
                        <a:rPr lang="it-IT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.286/.308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6812743"/>
                  </a:ext>
                </a:extLst>
              </a:tr>
            </a:tbl>
          </a:graphicData>
        </a:graphic>
      </p:graphicFrame>
      <p:sp>
        <p:nvSpPr>
          <p:cNvPr id="33" name="Freccia curva 32">
            <a:extLst>
              <a:ext uri="{FF2B5EF4-FFF2-40B4-BE49-F238E27FC236}">
                <a16:creationId xmlns:a16="http://schemas.microsoft.com/office/drawing/2014/main" id="{36B66BBB-ED20-EE64-BA62-D47ED3E925B9}"/>
              </a:ext>
            </a:extLst>
          </p:cNvPr>
          <p:cNvSpPr/>
          <p:nvPr/>
        </p:nvSpPr>
        <p:spPr>
          <a:xfrm flipV="1">
            <a:off x="212744" y="1551285"/>
            <a:ext cx="708342" cy="355169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Freccia destra 33">
            <a:extLst>
              <a:ext uri="{FF2B5EF4-FFF2-40B4-BE49-F238E27FC236}">
                <a16:creationId xmlns:a16="http://schemas.microsoft.com/office/drawing/2014/main" id="{52E12FB6-D446-F590-9445-BC4DC3406BBE}"/>
              </a:ext>
            </a:extLst>
          </p:cNvPr>
          <p:cNvSpPr/>
          <p:nvPr/>
        </p:nvSpPr>
        <p:spPr>
          <a:xfrm rot="5400000">
            <a:off x="5780190" y="5126828"/>
            <a:ext cx="276997" cy="998448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012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CDCF7-35E9-35A4-B418-413B564BC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6B4DCA-0CB6-6788-B525-C683E91B1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could we update validation strategy?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E2F8D-587A-58A9-ADFF-C4ADA7E2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B707-33C2-F669-88EE-84BCE2E7D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F1A33-B3AE-639A-8F3A-115B216F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E498470-92E1-CA57-73F6-B4FC35683ACC}"/>
              </a:ext>
            </a:extLst>
          </p:cNvPr>
          <p:cNvSpPr txBox="1"/>
          <p:nvPr/>
        </p:nvSpPr>
        <p:spPr>
          <a:xfrm>
            <a:off x="1590440" y="5876124"/>
            <a:ext cx="90111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dirty="0">
                <a:solidFill>
                  <a:schemeClr val="tx2"/>
                </a:solidFill>
              </a:rPr>
              <a:t>Re-validation after TS: same subset but for both sets of non-linearities to check stability? </a:t>
            </a:r>
          </a:p>
        </p:txBody>
      </p:sp>
      <p:sp>
        <p:nvSpPr>
          <p:cNvPr id="21" name="Pentagono 20">
            <a:extLst>
              <a:ext uri="{FF2B5EF4-FFF2-40B4-BE49-F238E27FC236}">
                <a16:creationId xmlns:a16="http://schemas.microsoft.com/office/drawing/2014/main" id="{B8FDAD06-021B-6F43-2D7F-B3A9AB7832B1}"/>
              </a:ext>
            </a:extLst>
          </p:cNvPr>
          <p:cNvSpPr/>
          <p:nvPr/>
        </p:nvSpPr>
        <p:spPr>
          <a:xfrm>
            <a:off x="147227" y="2150349"/>
            <a:ext cx="2507226" cy="775585"/>
          </a:xfrm>
          <a:prstGeom prst="homePlat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Initial commissioning </a:t>
            </a:r>
          </a:p>
          <a:p>
            <a:r>
              <a:rPr lang="en-GB" dirty="0"/>
              <a:t>with </a:t>
            </a:r>
            <a:r>
              <a:rPr lang="en-GB" b="1" dirty="0"/>
              <a:t>safe beams</a:t>
            </a:r>
          </a:p>
        </p:txBody>
      </p:sp>
      <p:sp>
        <p:nvSpPr>
          <p:cNvPr id="22" name="Freccia di espansione 21">
            <a:extLst>
              <a:ext uri="{FF2B5EF4-FFF2-40B4-BE49-F238E27FC236}">
                <a16:creationId xmlns:a16="http://schemas.microsoft.com/office/drawing/2014/main" id="{6B4B4A3C-8E99-8D77-F123-07F946C48EB9}"/>
              </a:ext>
            </a:extLst>
          </p:cNvPr>
          <p:cNvSpPr/>
          <p:nvPr/>
        </p:nvSpPr>
        <p:spPr>
          <a:xfrm>
            <a:off x="2558717" y="2150349"/>
            <a:ext cx="4675239" cy="775585"/>
          </a:xfrm>
          <a:prstGeom prst="chevron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First intensities </a:t>
            </a:r>
            <a:r>
              <a:rPr lang="en-GB" b="1" dirty="0"/>
              <a:t>above safe beams </a:t>
            </a:r>
            <a:r>
              <a:rPr lang="en-GB" dirty="0"/>
              <a:t>and first </a:t>
            </a:r>
            <a:r>
              <a:rPr lang="en-GB" b="1" dirty="0"/>
              <a:t>Stable Beams with INDIVs</a:t>
            </a:r>
          </a:p>
        </p:txBody>
      </p:sp>
      <p:sp>
        <p:nvSpPr>
          <p:cNvPr id="23" name="Freccia di espansione 22">
            <a:extLst>
              <a:ext uri="{FF2B5EF4-FFF2-40B4-BE49-F238E27FC236}">
                <a16:creationId xmlns:a16="http://schemas.microsoft.com/office/drawing/2014/main" id="{630652FB-B056-1BE1-5A18-5145D4E23D4B}"/>
              </a:ext>
            </a:extLst>
          </p:cNvPr>
          <p:cNvSpPr/>
          <p:nvPr/>
        </p:nvSpPr>
        <p:spPr>
          <a:xfrm>
            <a:off x="7138220" y="2150349"/>
            <a:ext cx="4906554" cy="775585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Fine tuning during scrubbing with </a:t>
            </a:r>
            <a:br>
              <a:rPr lang="en-GB" dirty="0"/>
            </a:br>
            <a:r>
              <a:rPr lang="en-GB" b="1" dirty="0"/>
              <a:t>long trains + full beam-beam pattern</a:t>
            </a:r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E67D5C6-EA60-F9B2-0D29-27AC4FA1F222}"/>
              </a:ext>
            </a:extLst>
          </p:cNvPr>
          <p:cNvGrpSpPr/>
          <p:nvPr/>
        </p:nvGrpSpPr>
        <p:grpSpPr>
          <a:xfrm>
            <a:off x="147227" y="2925934"/>
            <a:ext cx="3004395" cy="2475509"/>
            <a:chOff x="147227" y="2576310"/>
            <a:chExt cx="3004395" cy="2475509"/>
          </a:xfrm>
        </p:grpSpPr>
        <p:sp>
          <p:nvSpPr>
            <p:cNvPr id="24" name="Rettangolo con angoli arrotondati 23">
              <a:extLst>
                <a:ext uri="{FF2B5EF4-FFF2-40B4-BE49-F238E27FC236}">
                  <a16:creationId xmlns:a16="http://schemas.microsoft.com/office/drawing/2014/main" id="{1786C0E3-238C-2C0C-4814-36181369FD6A}"/>
                </a:ext>
              </a:extLst>
            </p:cNvPr>
            <p:cNvSpPr/>
            <p:nvPr/>
          </p:nvSpPr>
          <p:spPr>
            <a:xfrm>
              <a:off x="147227" y="3512722"/>
              <a:ext cx="3004395" cy="1539097"/>
            </a:xfrm>
            <a:prstGeom prst="roundRect">
              <a:avLst>
                <a:gd name="adj" fmla="val 919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Important to </a:t>
              </a:r>
              <a:r>
                <a:rPr lang="en-GB" b="1" dirty="0"/>
                <a:t>keep present validation strategy </a:t>
              </a:r>
              <a:r>
                <a:rPr lang="en-GB" dirty="0"/>
                <a:t>of cycle validation via complete loss map matrix</a:t>
              </a:r>
            </a:p>
          </p:txBody>
        </p:sp>
        <p:cxnSp>
          <p:nvCxnSpPr>
            <p:cNvPr id="28" name="Connettore diritto a freccia 27">
              <a:extLst>
                <a:ext uri="{FF2B5EF4-FFF2-40B4-BE49-F238E27FC236}">
                  <a16:creationId xmlns:a16="http://schemas.microsoft.com/office/drawing/2014/main" id="{E80F1E51-C2EF-9575-C516-343CEF0CA2FA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V="1">
              <a:off x="1649425" y="2576310"/>
              <a:ext cx="779143" cy="936412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Connettore diritto a freccia 34">
            <a:extLst>
              <a:ext uri="{FF2B5EF4-FFF2-40B4-BE49-F238E27FC236}">
                <a16:creationId xmlns:a16="http://schemas.microsoft.com/office/drawing/2014/main" id="{E2AA198A-75BB-2EE0-2810-FD6EE4024B72}"/>
              </a:ext>
            </a:extLst>
          </p:cNvPr>
          <p:cNvCxnSpPr>
            <a:cxnSpLocks/>
          </p:cNvCxnSpPr>
          <p:nvPr/>
        </p:nvCxnSpPr>
        <p:spPr>
          <a:xfrm>
            <a:off x="147227" y="1968485"/>
            <a:ext cx="11897546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E123897-1EA9-BF89-E300-AF85CAFB5878}"/>
              </a:ext>
            </a:extLst>
          </p:cNvPr>
          <p:cNvSpPr txBox="1"/>
          <p:nvPr/>
        </p:nvSpPr>
        <p:spPr>
          <a:xfrm>
            <a:off x="11608756" y="1602106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time</a:t>
            </a: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1B2E9A6D-F176-55BF-8E51-9F483AF0B0D6}"/>
              </a:ext>
            </a:extLst>
          </p:cNvPr>
          <p:cNvGrpSpPr/>
          <p:nvPr/>
        </p:nvGrpSpPr>
        <p:grpSpPr>
          <a:xfrm>
            <a:off x="3349383" y="3997014"/>
            <a:ext cx="3012845" cy="1269760"/>
            <a:chOff x="3349383" y="3647390"/>
            <a:chExt cx="3012845" cy="1269760"/>
          </a:xfrm>
        </p:grpSpPr>
        <p:sp>
          <p:nvSpPr>
            <p:cNvPr id="42" name="Rettangolo con angoli arrotondati 41">
              <a:extLst>
                <a:ext uri="{FF2B5EF4-FFF2-40B4-BE49-F238E27FC236}">
                  <a16:creationId xmlns:a16="http://schemas.microsoft.com/office/drawing/2014/main" id="{F00E8EF6-33EB-4196-C925-A1974A5B2BCD}"/>
                </a:ext>
              </a:extLst>
            </p:cNvPr>
            <p:cNvSpPr/>
            <p:nvPr/>
          </p:nvSpPr>
          <p:spPr>
            <a:xfrm>
              <a:off x="3824141" y="3647390"/>
              <a:ext cx="2538087" cy="1269760"/>
            </a:xfrm>
            <a:prstGeom prst="roundRect">
              <a:avLst>
                <a:gd name="adj" fmla="val 9196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Avoid surprises </a:t>
              </a:r>
              <a:r>
                <a:rPr lang="en-GB" dirty="0">
                  <a:solidFill>
                    <a:schemeClr val="bg1"/>
                  </a:solidFill>
                </a:rPr>
                <a:t>with </a:t>
              </a:r>
              <a:br>
                <a:rPr lang="en-GB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high intensity beams </a:t>
              </a:r>
              <a:br>
                <a:rPr lang="en-GB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(not easy to </a:t>
              </a:r>
              <a:br>
                <a:rPr lang="en-GB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spot them promptly)</a:t>
              </a:r>
            </a:p>
          </p:txBody>
        </p:sp>
        <p:sp>
          <p:nvSpPr>
            <p:cNvPr id="43" name="Freccia destra 42">
              <a:extLst>
                <a:ext uri="{FF2B5EF4-FFF2-40B4-BE49-F238E27FC236}">
                  <a16:creationId xmlns:a16="http://schemas.microsoft.com/office/drawing/2014/main" id="{A5403115-A218-E7AB-AD79-E94E2B70CF99}"/>
                </a:ext>
              </a:extLst>
            </p:cNvPr>
            <p:cNvSpPr/>
            <p:nvPr/>
          </p:nvSpPr>
          <p:spPr>
            <a:xfrm>
              <a:off x="3349383" y="3783046"/>
              <a:ext cx="276997" cy="998448"/>
            </a:xfrm>
            <a:prstGeom prst="rightArrow">
              <a:avLst/>
            </a:prstGeom>
            <a:gradFill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chemeClr val="bg1">
                    <a:lumMod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0138170F-EE17-4E79-B031-0A584F5ECEE8}"/>
              </a:ext>
            </a:extLst>
          </p:cNvPr>
          <p:cNvGrpSpPr/>
          <p:nvPr/>
        </p:nvGrpSpPr>
        <p:grpSpPr>
          <a:xfrm>
            <a:off x="6559989" y="2905786"/>
            <a:ext cx="5484784" cy="2676631"/>
            <a:chOff x="6559989" y="2556162"/>
            <a:chExt cx="5484784" cy="2676631"/>
          </a:xfrm>
        </p:grpSpPr>
        <p:sp>
          <p:nvSpPr>
            <p:cNvPr id="26" name="Rettangolo con angoli arrotondati 25">
              <a:extLst>
                <a:ext uri="{FF2B5EF4-FFF2-40B4-BE49-F238E27FC236}">
                  <a16:creationId xmlns:a16="http://schemas.microsoft.com/office/drawing/2014/main" id="{572F3C0A-6B88-E2D1-EB4D-76A722C0C8E2}"/>
                </a:ext>
              </a:extLst>
            </p:cNvPr>
            <p:cNvSpPr/>
            <p:nvPr/>
          </p:nvSpPr>
          <p:spPr>
            <a:xfrm>
              <a:off x="7034747" y="3331747"/>
              <a:ext cx="5010026" cy="1901046"/>
            </a:xfrm>
            <a:prstGeom prst="roundRect">
              <a:avLst>
                <a:gd name="adj" fmla="val 9196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/>
                <a:t>Subset of static points </a:t>
              </a:r>
              <a:r>
                <a:rPr lang="en-GB" dirty="0"/>
                <a:t>to be validated </a:t>
              </a:r>
              <a:br>
                <a:rPr lang="en-GB" dirty="0"/>
              </a:br>
              <a:r>
                <a:rPr lang="en-GB" dirty="0"/>
                <a:t>with full non linearities (after 400b step?):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Injection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Flat Top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Before collisions (most critical for aperture)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End of cycle (lowest </a:t>
              </a:r>
              <a:r>
                <a:rPr lang="en-GB" dirty="0">
                  <a:latin typeface="Symbol" pitchFamily="2" charset="2"/>
                </a:rPr>
                <a:t>b</a:t>
              </a:r>
              <a:r>
                <a:rPr lang="en-GB" dirty="0"/>
                <a:t>*)</a:t>
              </a:r>
            </a:p>
          </p:txBody>
        </p:sp>
        <p:cxnSp>
          <p:nvCxnSpPr>
            <p:cNvPr id="29" name="Connettore diritto a freccia 28">
              <a:extLst>
                <a:ext uri="{FF2B5EF4-FFF2-40B4-BE49-F238E27FC236}">
                  <a16:creationId xmlns:a16="http://schemas.microsoft.com/office/drawing/2014/main" id="{EAABAA18-D8C6-5B07-B584-3057CAFB87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84077" y="2556162"/>
              <a:ext cx="484043" cy="775585"/>
            </a:xfrm>
            <a:prstGeom prst="straightConnector1">
              <a:avLst/>
            </a:prstGeom>
            <a:ln w="1905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ccia destra 43">
              <a:extLst>
                <a:ext uri="{FF2B5EF4-FFF2-40B4-BE49-F238E27FC236}">
                  <a16:creationId xmlns:a16="http://schemas.microsoft.com/office/drawing/2014/main" id="{37DD29BD-C655-912C-76BF-1451296EE2C0}"/>
                </a:ext>
              </a:extLst>
            </p:cNvPr>
            <p:cNvSpPr/>
            <p:nvPr/>
          </p:nvSpPr>
          <p:spPr>
            <a:xfrm>
              <a:off x="6559989" y="3782059"/>
              <a:ext cx="276997" cy="998448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66CB5749-39FF-89E3-380A-3183CE58EAD9}"/>
              </a:ext>
            </a:extLst>
          </p:cNvPr>
          <p:cNvSpPr txBox="1"/>
          <p:nvPr/>
        </p:nvSpPr>
        <p:spPr>
          <a:xfrm>
            <a:off x="147640" y="1260932"/>
            <a:ext cx="108811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Overall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commissioning workflow </a:t>
            </a:r>
            <a:r>
              <a:rPr lang="en-GB" dirty="0">
                <a:solidFill>
                  <a:schemeClr val="tx2"/>
                </a:solidFill>
              </a:rPr>
              <a:t>already presented by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Georges at Chamonix 2024</a:t>
            </a:r>
            <a:r>
              <a:rPr lang="en-GB" dirty="0">
                <a:solidFill>
                  <a:schemeClr val="tx2"/>
                </a:solidFill>
              </a:rPr>
              <a:t>, which still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holds</a:t>
            </a:r>
          </a:p>
        </p:txBody>
      </p:sp>
    </p:spTree>
    <p:extLst>
      <p:ext uri="{BB962C8B-B14F-4D97-AF65-F5344CB8AC3E}">
        <p14:creationId xmlns:p14="http://schemas.microsoft.com/office/powerpoint/2010/main" val="15580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D9552-C0B1-EC30-8326-F6652E66B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magine 37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A470CF6C-7236-F718-F294-017BDC842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400" y="1294805"/>
            <a:ext cx="4449600" cy="2224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786623-776E-F778-A361-A81076BF8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 unbalance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299C7-8D34-CEE5-5F9A-FF64C1AF0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D7F96-AE51-AF18-75A3-E8A4F6B7C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E65C-B548-2802-9886-FBFB7064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3D17F8-14EE-1236-5F80-4FB3C7DF7697}"/>
              </a:ext>
            </a:extLst>
          </p:cNvPr>
          <p:cNvSpPr txBox="1"/>
          <p:nvPr/>
        </p:nvSpPr>
        <p:spPr>
          <a:xfrm>
            <a:off x="537882" y="928340"/>
            <a:ext cx="103666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smaller the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b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larger the impact any error </a:t>
            </a:r>
            <a:r>
              <a:rPr lang="en-GB" dirty="0">
                <a:solidFill>
                  <a:schemeClr val="tx2"/>
                </a:solidFill>
              </a:rPr>
              <a:t>of  ℒ</a:t>
            </a:r>
            <a:r>
              <a:rPr lang="en-GB" baseline="-25000" dirty="0">
                <a:solidFill>
                  <a:schemeClr val="tx2"/>
                </a:solidFill>
              </a:rPr>
              <a:t>IP1/IP5</a:t>
            </a:r>
            <a:r>
              <a:rPr lang="en-GB" dirty="0">
                <a:solidFill>
                  <a:schemeClr val="tx2"/>
                </a:solidFill>
              </a:rPr>
              <a:t> unbalance (beating, waist shift, …)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A43F7B0-5347-3816-408D-ACFE910A3B98}"/>
              </a:ext>
            </a:extLst>
          </p:cNvPr>
          <p:cNvSpPr txBox="1"/>
          <p:nvPr/>
        </p:nvSpPr>
        <p:spPr>
          <a:xfrm>
            <a:off x="1353670" y="1338628"/>
            <a:ext cx="36462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See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Joanna’s talk </a:t>
            </a:r>
            <a:r>
              <a:rPr lang="en-GB" dirty="0">
                <a:solidFill>
                  <a:schemeClr val="tx2"/>
                </a:solidFill>
              </a:rPr>
              <a:t>for more details!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CB44B19-7335-E0B3-E4B1-C263C40DDF30}"/>
              </a:ext>
            </a:extLst>
          </p:cNvPr>
          <p:cNvSpPr txBox="1"/>
          <p:nvPr/>
        </p:nvSpPr>
        <p:spPr>
          <a:xfrm>
            <a:off x="1052283" y="1832864"/>
            <a:ext cx="538397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u="sng" dirty="0">
                <a:solidFill>
                  <a:schemeClr val="tx2"/>
                </a:solidFill>
              </a:rPr>
              <a:t>Timescale of ATLAS &amp; CMS calibration much longer </a:t>
            </a:r>
            <a:br>
              <a:rPr lang="en-GB" i="1" u="sng" dirty="0">
                <a:solidFill>
                  <a:schemeClr val="tx2"/>
                </a:solidFill>
              </a:rPr>
            </a:br>
            <a:r>
              <a:rPr lang="en-GB" i="1" u="sng" dirty="0">
                <a:solidFill>
                  <a:schemeClr val="tx2"/>
                </a:solidFill>
              </a:rPr>
              <a:t>than LHC needs (&gt;1 year after </a:t>
            </a:r>
            <a:r>
              <a:rPr lang="en-GB" i="1" u="sng" dirty="0" err="1">
                <a:solidFill>
                  <a:schemeClr val="tx2"/>
                </a:solidFill>
              </a:rPr>
              <a:t>vdM</a:t>
            </a:r>
            <a:r>
              <a:rPr lang="en-GB" i="1" u="sng" dirty="0">
                <a:solidFill>
                  <a:schemeClr val="tx2"/>
                </a:solidFill>
              </a:rPr>
              <a:t> program) </a:t>
            </a:r>
          </a:p>
        </p:txBody>
      </p:sp>
      <p:sp>
        <p:nvSpPr>
          <p:cNvPr id="13" name="Freccia curva 12">
            <a:extLst>
              <a:ext uri="{FF2B5EF4-FFF2-40B4-BE49-F238E27FC236}">
                <a16:creationId xmlns:a16="http://schemas.microsoft.com/office/drawing/2014/main" id="{D25C776A-5271-C708-4762-364DA3194D0D}"/>
              </a:ext>
            </a:extLst>
          </p:cNvPr>
          <p:cNvSpPr/>
          <p:nvPr/>
        </p:nvSpPr>
        <p:spPr>
          <a:xfrm flipV="1">
            <a:off x="537882" y="1211691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4" name="Immagine 13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2E446506-E43C-8E71-3F66-E5C1801F2B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9662" y="4062151"/>
            <a:ext cx="4372338" cy="2186169"/>
          </a:xfrm>
          <a:prstGeom prst="rect">
            <a:avLst/>
          </a:prstGeom>
        </p:spPr>
      </p:pic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32346BA5-8BCE-031D-7979-8D579B7214C8}"/>
              </a:ext>
            </a:extLst>
          </p:cNvPr>
          <p:cNvSpPr/>
          <p:nvPr/>
        </p:nvSpPr>
        <p:spPr>
          <a:xfrm>
            <a:off x="8011184" y="3670471"/>
            <a:ext cx="3989294" cy="337665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bg2"/>
                </a:solidFill>
              </a:rPr>
              <a:t>~4% change of CMS ℒ calibration</a:t>
            </a:r>
          </a:p>
        </p:txBody>
      </p:sp>
      <p:sp>
        <p:nvSpPr>
          <p:cNvPr id="10" name="Freccia destra 9">
            <a:extLst>
              <a:ext uri="{FF2B5EF4-FFF2-40B4-BE49-F238E27FC236}">
                <a16:creationId xmlns:a16="http://schemas.microsoft.com/office/drawing/2014/main" id="{0CF1560E-4EB1-CA46-AAE1-FDAB0765EA9B}"/>
              </a:ext>
            </a:extLst>
          </p:cNvPr>
          <p:cNvSpPr/>
          <p:nvPr/>
        </p:nvSpPr>
        <p:spPr>
          <a:xfrm rot="16200000">
            <a:off x="10911841" y="3269209"/>
            <a:ext cx="174263" cy="61032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Freccia destra 15">
            <a:extLst>
              <a:ext uri="{FF2B5EF4-FFF2-40B4-BE49-F238E27FC236}">
                <a16:creationId xmlns:a16="http://schemas.microsoft.com/office/drawing/2014/main" id="{6D4F83F9-74C9-3E76-860B-68FCC4FADF1D}"/>
              </a:ext>
            </a:extLst>
          </p:cNvPr>
          <p:cNvSpPr/>
          <p:nvPr/>
        </p:nvSpPr>
        <p:spPr>
          <a:xfrm rot="5400000">
            <a:off x="8606944" y="3790107"/>
            <a:ext cx="174263" cy="61032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8C24AFAF-BCA4-1D15-2D4B-E9188E49F529}"/>
              </a:ext>
            </a:extLst>
          </p:cNvPr>
          <p:cNvGrpSpPr/>
          <p:nvPr/>
        </p:nvGrpSpPr>
        <p:grpSpPr>
          <a:xfrm>
            <a:off x="995216" y="1286021"/>
            <a:ext cx="9201845" cy="2779480"/>
            <a:chOff x="995216" y="1286021"/>
            <a:chExt cx="9201845" cy="2779480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59F9AC29-E305-8342-1D3D-1C3F3E2C7D46}"/>
                </a:ext>
              </a:extLst>
            </p:cNvPr>
            <p:cNvSpPr txBox="1"/>
            <p:nvPr/>
          </p:nvSpPr>
          <p:spPr>
            <a:xfrm>
              <a:off x="1584223" y="3788502"/>
              <a:ext cx="432009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Even if </a:t>
              </a:r>
              <a:r>
                <a: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most of ∫ℒ done during levelling</a:t>
              </a:r>
              <a:r>
                <a:rPr lang="en-GB" dirty="0">
                  <a:solidFill>
                    <a:schemeClr val="tx2"/>
                  </a:solidFill>
                </a:rPr>
                <a:t>,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ttangolo con angoli arrotondati 17">
              <a:extLst>
                <a:ext uri="{FF2B5EF4-FFF2-40B4-BE49-F238E27FC236}">
                  <a16:creationId xmlns:a16="http://schemas.microsoft.com/office/drawing/2014/main" id="{37C17F53-9E8A-29B1-D10D-1B2F3D3290AA}"/>
                </a:ext>
              </a:extLst>
            </p:cNvPr>
            <p:cNvSpPr/>
            <p:nvPr/>
          </p:nvSpPr>
          <p:spPr>
            <a:xfrm>
              <a:off x="995216" y="2743037"/>
              <a:ext cx="5498107" cy="652922"/>
            </a:xfrm>
            <a:prstGeom prst="roundRect">
              <a:avLst/>
            </a:prstGeom>
            <a:noFill/>
            <a:ln w="19050">
              <a:solidFill>
                <a:schemeClr val="accent5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Any </a:t>
              </a:r>
              <a:r>
                <a: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bias</a:t>
              </a:r>
              <a:r>
                <a:rPr lang="en-GB" dirty="0">
                  <a:solidFill>
                    <a:schemeClr val="tx2"/>
                  </a:solidFill>
                </a:rPr>
                <a:t> on </a:t>
              </a:r>
              <a:r>
                <a: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provided ℒ</a:t>
              </a:r>
              <a:r>
                <a:rPr lang="en-GB" dirty="0">
                  <a:solidFill>
                    <a:schemeClr val="tx2"/>
                  </a:solidFill>
                </a:rPr>
                <a:t> will translate in </a:t>
              </a:r>
              <a:r>
                <a: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bias on ∫ℒ</a:t>
              </a:r>
              <a:r>
                <a:rPr lang="en-GB" dirty="0">
                  <a:solidFill>
                    <a:schemeClr val="tx2"/>
                  </a:solidFill>
                </a:rPr>
                <a:t>: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high management decision </a:t>
              </a:r>
              <a:r>
                <a: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outside our control</a:t>
              </a:r>
            </a:p>
          </p:txBody>
        </p:sp>
        <p:sp>
          <p:nvSpPr>
            <p:cNvPr id="22" name="Freccia destra 21">
              <a:extLst>
                <a:ext uri="{FF2B5EF4-FFF2-40B4-BE49-F238E27FC236}">
                  <a16:creationId xmlns:a16="http://schemas.microsoft.com/office/drawing/2014/main" id="{A40FE7A3-6339-4E9E-37BE-741FD304E292}"/>
                </a:ext>
              </a:extLst>
            </p:cNvPr>
            <p:cNvSpPr/>
            <p:nvPr/>
          </p:nvSpPr>
          <p:spPr>
            <a:xfrm rot="16200000">
              <a:off x="4007600" y="3224663"/>
              <a:ext cx="217577" cy="792778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FE5112D7-5B3E-67A3-5AAE-6A382896CBC6}"/>
                </a:ext>
              </a:extLst>
            </p:cNvPr>
            <p:cNvSpPr/>
            <p:nvPr/>
          </p:nvSpPr>
          <p:spPr>
            <a:xfrm>
              <a:off x="7802136" y="1286021"/>
              <a:ext cx="2394925" cy="2193941"/>
            </a:xfrm>
            <a:prstGeom prst="roundRect">
              <a:avLst>
                <a:gd name="adj" fmla="val 8624"/>
              </a:avLst>
            </a:prstGeom>
            <a:noFill/>
            <a:ln w="19050">
              <a:solidFill>
                <a:schemeClr val="accent5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0" name="Connettore a gomito 19">
              <a:extLst>
                <a:ext uri="{FF2B5EF4-FFF2-40B4-BE49-F238E27FC236}">
                  <a16:creationId xmlns:a16="http://schemas.microsoft.com/office/drawing/2014/main" id="{0A6CAF01-BCE2-3F19-FD0E-DE62E3022243}"/>
                </a:ext>
              </a:extLst>
            </p:cNvPr>
            <p:cNvCxnSpPr>
              <a:cxnSpLocks/>
              <a:stCxn id="18" idx="3"/>
              <a:endCxn id="17" idx="1"/>
            </p:cNvCxnSpPr>
            <p:nvPr/>
          </p:nvCxnSpPr>
          <p:spPr>
            <a:xfrm flipV="1">
              <a:off x="6493323" y="2382992"/>
              <a:ext cx="1308813" cy="686506"/>
            </a:xfrm>
            <a:prstGeom prst="bentConnector3">
              <a:avLst/>
            </a:prstGeom>
            <a:ln w="1905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DAB77737-C0D9-BA29-2077-32C6A956545D}"/>
              </a:ext>
            </a:extLst>
          </p:cNvPr>
          <p:cNvGrpSpPr/>
          <p:nvPr/>
        </p:nvGrpSpPr>
        <p:grpSpPr>
          <a:xfrm>
            <a:off x="69865" y="4081808"/>
            <a:ext cx="12052565" cy="2166511"/>
            <a:chOff x="69865" y="4081808"/>
            <a:chExt cx="12052565" cy="2166511"/>
          </a:xfrm>
        </p:grpSpPr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E8CB454-F72F-E354-9D32-0D896D5C6759}"/>
                </a:ext>
              </a:extLst>
            </p:cNvPr>
            <p:cNvSpPr txBox="1"/>
            <p:nvPr/>
          </p:nvSpPr>
          <p:spPr>
            <a:xfrm>
              <a:off x="1359001" y="4818156"/>
              <a:ext cx="477053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Inevitably </a:t>
              </a:r>
              <a:r>
                <a:rPr lang="en-GB" b="1" dirty="0">
                  <a:solidFill>
                    <a:srgbClr val="00B050"/>
                  </a:solidFill>
                </a:rPr>
                <a:t>attributed</a:t>
              </a:r>
              <a:r>
                <a:rPr lang="en-GB" dirty="0">
                  <a:solidFill>
                    <a:schemeClr val="tx2"/>
                  </a:solidFill>
                </a:rPr>
                <a:t> to not optimal </a:t>
              </a:r>
              <a:r>
                <a:rPr lang="en-GB" b="1" dirty="0">
                  <a:solidFill>
                    <a:srgbClr val="00B050"/>
                  </a:solidFill>
                </a:rPr>
                <a:t>LHC setup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6692223D-9205-0401-4334-075F3F8CEBCE}"/>
                </a:ext>
              </a:extLst>
            </p:cNvPr>
            <p:cNvSpPr txBox="1"/>
            <p:nvPr/>
          </p:nvSpPr>
          <p:spPr>
            <a:xfrm>
              <a:off x="127896" y="5404084"/>
              <a:ext cx="723274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Important to </a:t>
              </a:r>
              <a:r>
                <a:rPr lang="en-GB" b="1" dirty="0">
                  <a:solidFill>
                    <a:srgbClr val="00B050"/>
                  </a:solidFill>
                </a:rPr>
                <a:t>review comm. strategy </a:t>
              </a:r>
              <a:r>
                <a:rPr lang="en-GB" dirty="0">
                  <a:solidFill>
                    <a:schemeClr val="tx2"/>
                  </a:solidFill>
                </a:rPr>
                <a:t>and have </a:t>
              </a:r>
              <a:r>
                <a:rPr lang="en-GB" b="1" dirty="0">
                  <a:solidFill>
                    <a:srgbClr val="00B050"/>
                  </a:solidFill>
                </a:rPr>
                <a:t>OMC +</a:t>
              </a:r>
              <a:r>
                <a:rPr lang="en-GB" dirty="0">
                  <a:solidFill>
                    <a:schemeClr val="tx2"/>
                  </a:solidFill>
                </a:rPr>
                <a:t> </a:t>
              </a:r>
              <a:r>
                <a:rPr lang="en-GB" b="1" dirty="0">
                  <a:solidFill>
                    <a:srgbClr val="00B050"/>
                  </a:solidFill>
                </a:rPr>
                <a:t>independent ℒ</a:t>
              </a:r>
              <a:r>
                <a:rPr lang="en-GB" dirty="0">
                  <a:solidFill>
                    <a:schemeClr val="tx2"/>
                  </a:solidFill>
                </a:rPr>
                <a:t>,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to </a:t>
              </a:r>
              <a:r>
                <a:rPr lang="en-GB" b="1" dirty="0">
                  <a:solidFill>
                    <a:srgbClr val="00B050"/>
                  </a:solidFill>
                </a:rPr>
                <a:t>ensure ℒ</a:t>
              </a:r>
              <a:r>
                <a:rPr lang="en-GB" b="1" baseline="-25000" dirty="0">
                  <a:solidFill>
                    <a:srgbClr val="00B050"/>
                  </a:solidFill>
                </a:rPr>
                <a:t>IP1/IP5 </a:t>
              </a:r>
              <a:r>
                <a:rPr lang="en-GB" b="1" dirty="0">
                  <a:solidFill>
                    <a:srgbClr val="00B050"/>
                  </a:solidFill>
                </a:rPr>
                <a:t>&lt; 5% </a:t>
              </a:r>
              <a:r>
                <a:rPr lang="en-GB" dirty="0">
                  <a:solidFill>
                    <a:schemeClr val="tx2"/>
                  </a:solidFill>
                </a:rPr>
                <a:t>during commissioning/early stages</a:t>
              </a:r>
            </a:p>
          </p:txBody>
        </p:sp>
        <p:sp>
          <p:nvSpPr>
            <p:cNvPr id="25" name="Freccia destra 24">
              <a:extLst>
                <a:ext uri="{FF2B5EF4-FFF2-40B4-BE49-F238E27FC236}">
                  <a16:creationId xmlns:a16="http://schemas.microsoft.com/office/drawing/2014/main" id="{39885780-C96A-5868-5252-A63EEA49D71E}"/>
                </a:ext>
              </a:extLst>
            </p:cNvPr>
            <p:cNvSpPr/>
            <p:nvPr/>
          </p:nvSpPr>
          <p:spPr>
            <a:xfrm rot="5400000">
              <a:off x="3635481" y="4874417"/>
              <a:ext cx="217577" cy="792778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0B050"/>
                </a:gs>
                <a:gs pos="100000">
                  <a:srgbClr val="00B050"/>
                </a:gs>
                <a:gs pos="100000">
                  <a:srgbClr val="00B050"/>
                </a:gs>
              </a:gsLst>
              <a:lin ang="0" scaled="0"/>
            </a:gra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5" name="Gruppo 34">
              <a:extLst>
                <a:ext uri="{FF2B5EF4-FFF2-40B4-BE49-F238E27FC236}">
                  <a16:creationId xmlns:a16="http://schemas.microsoft.com/office/drawing/2014/main" id="{0F60269F-4FD7-5E4E-1FB2-FE9DA09EEA69}"/>
                </a:ext>
              </a:extLst>
            </p:cNvPr>
            <p:cNvGrpSpPr/>
            <p:nvPr/>
          </p:nvGrpSpPr>
          <p:grpSpPr>
            <a:xfrm>
              <a:off x="69865" y="4081808"/>
              <a:ext cx="12052565" cy="2166511"/>
              <a:chOff x="69865" y="4081808"/>
              <a:chExt cx="12052565" cy="2166511"/>
            </a:xfrm>
          </p:grpSpPr>
          <p:sp>
            <p:nvSpPr>
              <p:cNvPr id="23" name="Rettangolo con angoli arrotondati 22">
                <a:extLst>
                  <a:ext uri="{FF2B5EF4-FFF2-40B4-BE49-F238E27FC236}">
                    <a16:creationId xmlns:a16="http://schemas.microsoft.com/office/drawing/2014/main" id="{90A745A9-AFB1-D96F-26E5-8C7AF39454C5}"/>
                  </a:ext>
                </a:extLst>
              </p:cNvPr>
              <p:cNvSpPr/>
              <p:nvPr/>
            </p:nvSpPr>
            <p:spPr>
              <a:xfrm>
                <a:off x="69865" y="4718234"/>
                <a:ext cx="7349029" cy="1363294"/>
              </a:xfrm>
              <a:prstGeom prst="roundRect">
                <a:avLst>
                  <a:gd name="adj" fmla="val 8012"/>
                </a:avLst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Freccia destra 23">
                <a:extLst>
                  <a:ext uri="{FF2B5EF4-FFF2-40B4-BE49-F238E27FC236}">
                    <a16:creationId xmlns:a16="http://schemas.microsoft.com/office/drawing/2014/main" id="{8B7D2F56-2A87-4CAA-3471-89825F768614}"/>
                  </a:ext>
                </a:extLst>
              </p:cNvPr>
              <p:cNvSpPr/>
              <p:nvPr/>
            </p:nvSpPr>
            <p:spPr>
              <a:xfrm rot="5400000">
                <a:off x="5624360" y="4111544"/>
                <a:ext cx="217577" cy="792778"/>
              </a:xfrm>
              <a:prstGeom prst="righ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50"/>
                  </a:gs>
                  <a:gs pos="100000">
                    <a:srgbClr val="00B050"/>
                  </a:gs>
                  <a:gs pos="100000">
                    <a:srgbClr val="00B050"/>
                  </a:gs>
                </a:gsLst>
                <a:lin ang="0" scaled="0"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ttangolo con angoli arrotondati 25">
                <a:extLst>
                  <a:ext uri="{FF2B5EF4-FFF2-40B4-BE49-F238E27FC236}">
                    <a16:creationId xmlns:a16="http://schemas.microsoft.com/office/drawing/2014/main" id="{99A51A85-36CC-F98C-7040-33CB6376B59A}"/>
                  </a:ext>
                </a:extLst>
              </p:cNvPr>
              <p:cNvSpPr/>
              <p:nvPr/>
            </p:nvSpPr>
            <p:spPr>
              <a:xfrm>
                <a:off x="10098555" y="4081808"/>
                <a:ext cx="2023875" cy="2166511"/>
              </a:xfrm>
              <a:prstGeom prst="roundRect">
                <a:avLst>
                  <a:gd name="adj" fmla="val 4911"/>
                </a:avLst>
              </a:prstGeom>
              <a:noFill/>
              <a:ln w="1905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28" name="Connettore a gomito 27">
                <a:extLst>
                  <a:ext uri="{FF2B5EF4-FFF2-40B4-BE49-F238E27FC236}">
                    <a16:creationId xmlns:a16="http://schemas.microsoft.com/office/drawing/2014/main" id="{47099399-D4DC-0349-6F51-48D8DB93494F}"/>
                  </a:ext>
                </a:extLst>
              </p:cNvPr>
              <p:cNvCxnSpPr>
                <a:cxnSpLocks/>
                <a:stCxn id="23" idx="3"/>
              </p:cNvCxnSpPr>
              <p:nvPr/>
            </p:nvCxnSpPr>
            <p:spPr>
              <a:xfrm>
                <a:off x="7418894" y="5399881"/>
                <a:ext cx="2679956" cy="789677"/>
              </a:xfrm>
              <a:prstGeom prst="bentConnector3">
                <a:avLst>
                  <a:gd name="adj1" fmla="val 12363"/>
                </a:avLst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ABE670B9-80ED-2D19-EF67-DEC5B6611470}"/>
                  </a:ext>
                </a:extLst>
              </p:cNvPr>
              <p:cNvSpPr txBox="1"/>
              <p:nvPr/>
            </p:nvSpPr>
            <p:spPr>
              <a:xfrm>
                <a:off x="397199" y="4089521"/>
                <a:ext cx="66941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2"/>
                    </a:solidFill>
                  </a:rPr>
                  <a:t>significant discussions may arise from </a:t>
                </a:r>
                <a:r>
                  <a:rPr lang="en-GB" b="1" dirty="0">
                    <a:solidFill>
                      <a:srgbClr val="00B050"/>
                    </a:solidFill>
                  </a:rPr>
                  <a:t>unbalance when head-on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196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4CEBC-4C28-3BA2-F370-3AF70A052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72469B-57A3-B62A-8BBB-8AD2066E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21CD9-2E9F-2316-3353-104B6D667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22A61-BFCF-6D04-199A-B9A3B320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9410B-69F6-9142-9BB1-87D0CA0B5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A057A1F-A619-457E-C6E3-8CF1174B4244}"/>
              </a:ext>
            </a:extLst>
          </p:cNvPr>
          <p:cNvSpPr txBox="1"/>
          <p:nvPr/>
        </p:nvSpPr>
        <p:spPr>
          <a:xfrm>
            <a:off x="471063" y="2444115"/>
            <a:ext cx="11501547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Restarting after a Long Shutdown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Unexpected limitations, commissioning, and validation 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Possible conceptual limitations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32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52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E3A75-347F-D473-7BF6-F02C3586A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C6F34A-DA44-1D67-01BB-368B3DD9E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dispersion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F7210-EF1E-A8A0-1665-370CAE2CA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69AA9-864C-A859-19C4-64DDC019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66C2E-8989-F603-0775-A69496BA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10907D3D-B0B6-326A-8CEB-1FCACB84C8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7169"/>
          <a:stretch>
            <a:fillRect/>
          </a:stretch>
        </p:blipFill>
        <p:spPr>
          <a:xfrm>
            <a:off x="8382954" y="487473"/>
            <a:ext cx="3632939" cy="2755473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CD8CFFA-D736-BE5D-789A-BDFD54F179AD}"/>
              </a:ext>
            </a:extLst>
          </p:cNvPr>
          <p:cNvSpPr txBox="1"/>
          <p:nvPr/>
        </p:nvSpPr>
        <p:spPr>
          <a:xfrm>
            <a:off x="926325" y="2359374"/>
            <a:ext cx="7130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u="sng" dirty="0">
                <a:solidFill>
                  <a:schemeClr val="tx2"/>
                </a:solidFill>
              </a:rPr>
              <a:t>Full compensation of D</a:t>
            </a:r>
            <a:r>
              <a:rPr lang="en-GB" i="1" u="sng" baseline="-25000" dirty="0">
                <a:solidFill>
                  <a:schemeClr val="tx2"/>
                </a:solidFill>
              </a:rPr>
              <a:t>y</a:t>
            </a:r>
            <a:r>
              <a:rPr lang="en-GB" i="1" u="sng" dirty="0">
                <a:solidFill>
                  <a:schemeClr val="tx2"/>
                </a:solidFill>
              </a:rPr>
              <a:t>  with ad-hoc knob also for IP2 and IP8 in HL?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5F5186D-780C-CCD4-AF2A-FA2AD9A99EA6}"/>
              </a:ext>
            </a:extLst>
          </p:cNvPr>
          <p:cNvSpPr txBox="1"/>
          <p:nvPr/>
        </p:nvSpPr>
        <p:spPr>
          <a:xfrm>
            <a:off x="385472" y="1246735"/>
            <a:ext cx="76710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Broken hierarchy </a:t>
            </a:r>
            <a:r>
              <a:rPr lang="en-GB" dirty="0">
                <a:solidFill>
                  <a:schemeClr val="tx2"/>
                </a:solidFill>
              </a:rPr>
              <a:t>during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GB" dirty="0">
                <a:solidFill>
                  <a:schemeClr val="tx2"/>
                </a:solidFill>
              </a:rPr>
              <a:t>* levelling in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2024</a:t>
            </a:r>
            <a:r>
              <a:rPr lang="en-GB" dirty="0">
                <a:solidFill>
                  <a:schemeClr val="tx2"/>
                </a:solidFill>
              </a:rPr>
              <a:t> normalised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</a:t>
            </a:r>
            <a:r>
              <a:rPr lang="en-GB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y</a:t>
            </a:r>
            <a:r>
              <a:rPr lang="en-GB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TCS.7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/D</a:t>
            </a:r>
            <a:r>
              <a:rPr lang="en-GB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y</a:t>
            </a:r>
            <a:r>
              <a:rPr lang="en-GB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TCP.7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CE5217D-2B9C-8750-604E-F61590AA89BB}"/>
              </a:ext>
            </a:extLst>
          </p:cNvPr>
          <p:cNvSpPr txBox="1"/>
          <p:nvPr/>
        </p:nvSpPr>
        <p:spPr>
          <a:xfrm>
            <a:off x="1374434" y="1779580"/>
            <a:ext cx="45653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Mitigated in 2025 with updated </a:t>
            </a:r>
            <a:r>
              <a:rPr lang="en-GB" dirty="0" err="1">
                <a:solidFill>
                  <a:schemeClr val="tx2"/>
                </a:solidFill>
              </a:rPr>
              <a:t>on_disp</a:t>
            </a:r>
            <a:r>
              <a:rPr lang="en-GB" dirty="0">
                <a:solidFill>
                  <a:schemeClr val="tx2"/>
                </a:solidFill>
              </a:rPr>
              <a:t> knob</a:t>
            </a:r>
          </a:p>
        </p:txBody>
      </p:sp>
      <p:sp>
        <p:nvSpPr>
          <p:cNvPr id="23" name="Freccia curva 22">
            <a:extLst>
              <a:ext uri="{FF2B5EF4-FFF2-40B4-BE49-F238E27FC236}">
                <a16:creationId xmlns:a16="http://schemas.microsoft.com/office/drawing/2014/main" id="{87B85982-579D-DBCE-5F46-49BF5CCFB6A5}"/>
              </a:ext>
            </a:extLst>
          </p:cNvPr>
          <p:cNvSpPr/>
          <p:nvPr/>
        </p:nvSpPr>
        <p:spPr>
          <a:xfrm flipV="1">
            <a:off x="369543" y="1557935"/>
            <a:ext cx="848254" cy="456594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0D43CF64-BD92-D8FB-A662-4A543542CFE0}"/>
              </a:ext>
            </a:extLst>
          </p:cNvPr>
          <p:cNvGrpSpPr/>
          <p:nvPr/>
        </p:nvGrpSpPr>
        <p:grpSpPr>
          <a:xfrm>
            <a:off x="48667" y="3420798"/>
            <a:ext cx="12113749" cy="2736902"/>
            <a:chOff x="48667" y="3420798"/>
            <a:chExt cx="12113749" cy="2736902"/>
          </a:xfrm>
        </p:grpSpPr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A972C5CB-8237-F784-C536-A14DFAC54C1B}"/>
                </a:ext>
              </a:extLst>
            </p:cNvPr>
            <p:cNvSpPr txBox="1"/>
            <p:nvPr/>
          </p:nvSpPr>
          <p:spPr>
            <a:xfrm>
              <a:off x="407988" y="5656333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endParaRPr lang="en-GB" dirty="0">
                <a:solidFill>
                  <a:schemeClr val="tx2"/>
                </a:solidFill>
              </a:endParaRPr>
            </a:p>
          </p:txBody>
        </p:sp>
        <p:pic>
          <p:nvPicPr>
            <p:cNvPr id="20" name="Immagine 19" descr="Immagine che contiene schermata, testo, line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D0F6FB5F-AF4B-A2C9-2B37-CD0024E64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16" t="36010" r="695" b="1540"/>
            <a:stretch>
              <a:fillRect/>
            </a:stretch>
          </p:blipFill>
          <p:spPr>
            <a:xfrm>
              <a:off x="4491404" y="3420798"/>
              <a:ext cx="7671012" cy="1962270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78CBEB65-3C9C-CD0B-8BE3-CDC8F1EBCB19}"/>
                </a:ext>
              </a:extLst>
            </p:cNvPr>
            <p:cNvSpPr txBox="1"/>
            <p:nvPr/>
          </p:nvSpPr>
          <p:spPr>
            <a:xfrm>
              <a:off x="276440" y="3547790"/>
              <a:ext cx="398966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Near miss </a:t>
              </a:r>
              <a:r>
                <a:rPr lang="en-GB" dirty="0">
                  <a:solidFill>
                    <a:schemeClr val="tx2"/>
                  </a:solidFill>
                </a:rPr>
                <a:t>broken hierarchy in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2025</a:t>
              </a:r>
              <a:r>
                <a:rPr lang="en-GB" dirty="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0230E8C2-1132-432F-3AEF-C526D5DF32CE}"/>
                </a:ext>
              </a:extLst>
            </p:cNvPr>
            <p:cNvSpPr txBox="1"/>
            <p:nvPr/>
          </p:nvSpPr>
          <p:spPr>
            <a:xfrm>
              <a:off x="246572" y="5511369"/>
              <a:ext cx="1169885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i="1" u="sng" dirty="0">
                  <a:solidFill>
                    <a:schemeClr val="tx2"/>
                  </a:solidFill>
                </a:rPr>
                <a:t>Alternative solutions must be studied to avoid yet another hierarchy breakage, if not possible to mitigate in design (e.g. </a:t>
              </a:r>
              <a:r>
                <a:rPr lang="en-GB" i="1" u="sng" dirty="0" err="1">
                  <a:solidFill>
                    <a:schemeClr val="tx2"/>
                  </a:solidFill>
                </a:rPr>
                <a:t>followup</a:t>
              </a:r>
              <a:r>
                <a:rPr lang="en-GB" i="1" u="sng" dirty="0">
                  <a:solidFill>
                    <a:schemeClr val="tx2"/>
                  </a:solidFill>
                </a:rPr>
                <a:t> on possible asymmetric TCSP settings)</a:t>
              </a:r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D575DA9A-2C5E-2A05-CF9E-BE19DB6BA833}"/>
                </a:ext>
              </a:extLst>
            </p:cNvPr>
            <p:cNvSpPr txBox="1"/>
            <p:nvPr/>
          </p:nvSpPr>
          <p:spPr>
            <a:xfrm>
              <a:off x="48667" y="4149818"/>
              <a:ext cx="44452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Increase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</a:t>
              </a:r>
              <a:r>
                <a:rPr lang="en-GB" b="1" baseline="-250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x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in IR6.B1 </a:t>
              </a:r>
              <a:r>
                <a:rPr lang="en-GB" dirty="0">
                  <a:solidFill>
                    <a:schemeClr val="tx2"/>
                  </a:solidFill>
                </a:rPr>
                <a:t>during </a:t>
              </a:r>
              <a:r>
                <a:rPr lang="en-GB" dirty="0">
                  <a:solidFill>
                    <a:schemeClr val="tx2"/>
                  </a:solidFill>
                  <a:latin typeface="Symbol" pitchFamily="2" charset="2"/>
                </a:rPr>
                <a:t>b</a:t>
              </a:r>
              <a:r>
                <a:rPr lang="en-GB" dirty="0">
                  <a:solidFill>
                    <a:schemeClr val="tx2"/>
                  </a:solidFill>
                </a:rPr>
                <a:t>* levelling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147BE170-1C55-169D-5203-A553F6D0F9A5}"/>
                </a:ext>
              </a:extLst>
            </p:cNvPr>
            <p:cNvSpPr txBox="1"/>
            <p:nvPr/>
          </p:nvSpPr>
          <p:spPr>
            <a:xfrm>
              <a:off x="908035" y="4844180"/>
              <a:ext cx="27264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Intrinsic optics feature</a:t>
              </a: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7F6B4CD9-E627-E2F0-B82E-A098617714BB}"/>
                </a:ext>
              </a:extLst>
            </p:cNvPr>
            <p:cNvSpPr txBox="1"/>
            <p:nvPr/>
          </p:nvSpPr>
          <p:spPr>
            <a:xfrm>
              <a:off x="10199423" y="3819470"/>
              <a:ext cx="872803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b="1" dirty="0">
                  <a:solidFill>
                    <a:srgbClr val="FF0000"/>
                  </a:solidFill>
                </a:rPr>
                <a:t>TCP.7.B1</a:t>
              </a:r>
            </a:p>
          </p:txBody>
        </p:sp>
        <p:cxnSp>
          <p:nvCxnSpPr>
            <p:cNvPr id="32" name="Connettore diritto a freccia 31">
              <a:extLst>
                <a:ext uri="{FF2B5EF4-FFF2-40B4-BE49-F238E27FC236}">
                  <a16:creationId xmlns:a16="http://schemas.microsoft.com/office/drawing/2014/main" id="{AE69C66A-8629-8F0F-133F-AF4C1EE129F2}"/>
                </a:ext>
              </a:extLst>
            </p:cNvPr>
            <p:cNvCxnSpPr>
              <a:cxnSpLocks/>
            </p:cNvCxnSpPr>
            <p:nvPr/>
          </p:nvCxnSpPr>
          <p:spPr>
            <a:xfrm>
              <a:off x="9271773" y="4188801"/>
              <a:ext cx="157977" cy="1778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205B5EEB-92F3-7696-3A7A-4A47DDA547C4}"/>
                </a:ext>
              </a:extLst>
            </p:cNvPr>
            <p:cNvSpPr txBox="1"/>
            <p:nvPr/>
          </p:nvSpPr>
          <p:spPr>
            <a:xfrm>
              <a:off x="8604703" y="3942580"/>
              <a:ext cx="100905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b="1" dirty="0">
                  <a:solidFill>
                    <a:srgbClr val="FF0000"/>
                  </a:solidFill>
                </a:rPr>
                <a:t>TCSP.6.B1</a:t>
              </a:r>
            </a:p>
          </p:txBody>
        </p:sp>
        <p:cxnSp>
          <p:nvCxnSpPr>
            <p:cNvPr id="36" name="Connettore diritto a freccia 35">
              <a:extLst>
                <a:ext uri="{FF2B5EF4-FFF2-40B4-BE49-F238E27FC236}">
                  <a16:creationId xmlns:a16="http://schemas.microsoft.com/office/drawing/2014/main" id="{C7D6168B-7B1A-2123-BEDC-077AEE9BDC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80832" y="4073340"/>
              <a:ext cx="110838" cy="25418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F6CDD44A-E1B5-ACED-2E7E-7237005FCA41}"/>
              </a:ext>
            </a:extLst>
          </p:cNvPr>
          <p:cNvSpPr txBox="1"/>
          <p:nvPr/>
        </p:nvSpPr>
        <p:spPr>
          <a:xfrm>
            <a:off x="8959434" y="791048"/>
            <a:ext cx="968342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500" b="1" i="1" dirty="0">
                <a:solidFill>
                  <a:schemeClr val="bg1">
                    <a:lumMod val="50000"/>
                  </a:schemeClr>
                </a:solidFill>
              </a:rPr>
              <a:t>T. Persson</a:t>
            </a:r>
          </a:p>
        </p:txBody>
      </p:sp>
    </p:spTree>
    <p:extLst>
      <p:ext uri="{BB962C8B-B14F-4D97-AF65-F5344CB8AC3E}">
        <p14:creationId xmlns:p14="http://schemas.microsoft.com/office/powerpoint/2010/main" val="159229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BDBD7-B596-3633-738E-6EE3FA5D2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A6B3A8BB-C417-BCAA-5868-9D5228D888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37" y="694618"/>
            <a:ext cx="3603551" cy="27026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A4FFD5-F6DB-EC74-D3BE-78038181A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Maps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FFEFD-E024-AEFE-BB70-30C10230A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29A54-BBB5-6939-0FC9-9E4F9649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9DC8F-BE90-F975-AE75-959E0B601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92E32F-0305-0A46-3091-EFC7199B8210}"/>
              </a:ext>
            </a:extLst>
          </p:cNvPr>
          <p:cNvSpPr txBox="1"/>
          <p:nvPr/>
        </p:nvSpPr>
        <p:spPr>
          <a:xfrm>
            <a:off x="4033818" y="1001909"/>
            <a:ext cx="74459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Required trim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D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F/F &gt; 160 Hz</a:t>
            </a:r>
            <a:r>
              <a:rPr lang="en-GB" dirty="0">
                <a:solidFill>
                  <a:schemeClr val="tx2"/>
                </a:solidFill>
              </a:rPr>
              <a:t> to get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Losses</a:t>
            </a:r>
            <a:r>
              <a:rPr lang="en-GB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IR3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&gt; Losses</a:t>
            </a:r>
            <a:r>
              <a:rPr lang="en-GB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IR7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at top energy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58F7CF-E7B0-EDF5-7507-8FCEDC65F339}"/>
              </a:ext>
            </a:extLst>
          </p:cNvPr>
          <p:cNvSpPr txBox="1"/>
          <p:nvPr/>
        </p:nvSpPr>
        <p:spPr>
          <a:xfrm>
            <a:off x="4373441" y="2425378"/>
            <a:ext cx="67667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Not possible to validate +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/p </a:t>
            </a:r>
            <a:r>
              <a:rPr lang="en-GB" dirty="0">
                <a:solidFill>
                  <a:schemeClr val="tx2"/>
                </a:solidFill>
              </a:rPr>
              <a:t>LM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 operational Q’ </a:t>
            </a:r>
            <a:r>
              <a:rPr lang="en-GB" dirty="0">
                <a:solidFill>
                  <a:schemeClr val="tx2"/>
                </a:solidFill>
              </a:rPr>
              <a:t>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collisions Q</a:t>
            </a:r>
            <a:r>
              <a:rPr lang="en-GB" dirty="0">
                <a:solidFill>
                  <a:schemeClr val="tx2"/>
                </a:solidFill>
              </a:rPr>
              <a:t>, because the 3</a:t>
            </a:r>
            <a:r>
              <a:rPr lang="en-GB" baseline="30000" dirty="0">
                <a:solidFill>
                  <a:schemeClr val="tx2"/>
                </a:solidFill>
              </a:rPr>
              <a:t>rd</a:t>
            </a:r>
            <a:r>
              <a:rPr lang="en-GB" dirty="0">
                <a:solidFill>
                  <a:schemeClr val="tx2"/>
                </a:solidFill>
              </a:rPr>
              <a:t> order resonance is inevitably hit!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E45AC61-04A2-9D96-E13C-3D9A5757A468}"/>
              </a:ext>
            </a:extLst>
          </p:cNvPr>
          <p:cNvSpPr txBox="1"/>
          <p:nvPr/>
        </p:nvSpPr>
        <p:spPr>
          <a:xfrm>
            <a:off x="79602" y="5606538"/>
            <a:ext cx="120327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u="sng" dirty="0">
                <a:solidFill>
                  <a:schemeClr val="tx2"/>
                </a:solidFill>
              </a:rPr>
              <a:t>How much are +</a:t>
            </a:r>
            <a:r>
              <a:rPr lang="en-GB" i="1" u="sng" dirty="0" err="1">
                <a:solidFill>
                  <a:schemeClr val="tx2"/>
                </a:solidFill>
                <a:latin typeface="Symbol" pitchFamily="2" charset="2"/>
              </a:rPr>
              <a:t>d</a:t>
            </a:r>
            <a:r>
              <a:rPr lang="en-GB" i="1" u="sng" dirty="0" err="1">
                <a:solidFill>
                  <a:schemeClr val="tx2"/>
                </a:solidFill>
              </a:rPr>
              <a:t>p</a:t>
            </a:r>
            <a:r>
              <a:rPr lang="en-GB" i="1" u="sng" dirty="0">
                <a:solidFill>
                  <a:schemeClr val="tx2"/>
                </a:solidFill>
              </a:rPr>
              <a:t>/p LM with collision Q representative and is still worth doing them? </a:t>
            </a:r>
            <a:br>
              <a:rPr lang="en-GB" i="1" u="sng" dirty="0">
                <a:solidFill>
                  <a:schemeClr val="tx2"/>
                </a:solidFill>
              </a:rPr>
            </a:br>
            <a:r>
              <a:rPr lang="en-GB" i="1" u="sng" dirty="0">
                <a:solidFill>
                  <a:schemeClr val="tx2"/>
                </a:solidFill>
              </a:rPr>
              <a:t>How to take into account beam-beam for all LM in collisions (MD16225)? 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EA69D02A-6CFB-1AE3-8793-79902F9FEF6D}"/>
              </a:ext>
            </a:extLst>
          </p:cNvPr>
          <p:cNvGrpSpPr/>
          <p:nvPr/>
        </p:nvGrpSpPr>
        <p:grpSpPr>
          <a:xfrm>
            <a:off x="-2579" y="3396616"/>
            <a:ext cx="12194579" cy="2198547"/>
            <a:chOff x="-2579" y="3396616"/>
            <a:chExt cx="12194579" cy="2198547"/>
          </a:xfrm>
        </p:grpSpPr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C134C2D2-E46C-EC71-CFDB-291764420CFE}"/>
                </a:ext>
              </a:extLst>
            </p:cNvPr>
            <p:cNvSpPr txBox="1"/>
            <p:nvPr/>
          </p:nvSpPr>
          <p:spPr>
            <a:xfrm>
              <a:off x="383779" y="3396616"/>
              <a:ext cx="360355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buClr>
                  <a:schemeClr val="tx2"/>
                </a:buClr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Significant FF during operations </a:t>
              </a:r>
            </a:p>
            <a:p>
              <a:pPr algn="ctr">
                <a:buClr>
                  <a:schemeClr val="tx2"/>
                </a:buClr>
              </a:pPr>
              <a:r>
                <a:rPr lang="en-GB" dirty="0">
                  <a:solidFill>
                    <a:schemeClr val="tx2"/>
                  </a:solidFill>
                </a:rPr>
                <a:t>to compensate beam-beam Q shift:</a:t>
              </a:r>
            </a:p>
          </p:txBody>
        </p:sp>
        <p:pic>
          <p:nvPicPr>
            <p:cNvPr id="19" name="Immagine 18" descr="Immagine che contiene line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3F000DBA-DDDD-EC55-DE37-1D62C4628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72328" y="3534542"/>
              <a:ext cx="7919672" cy="1919587"/>
            </a:xfrm>
            <a:prstGeom prst="rect">
              <a:avLst/>
            </a:prstGeom>
          </p:spPr>
        </p:pic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58A073D9-E3F5-113E-04C1-AB85A914CF98}"/>
                </a:ext>
              </a:extLst>
            </p:cNvPr>
            <p:cNvSpPr txBox="1"/>
            <p:nvPr/>
          </p:nvSpPr>
          <p:spPr>
            <a:xfrm>
              <a:off x="-2579" y="4034225"/>
              <a:ext cx="450257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 Are we really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compensating only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or changing working point empirically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?</a:t>
              </a:r>
              <a:b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Theoretically expectations?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BD2BA53D-5350-AA74-9CD7-08384D4ACEB4}"/>
                </a:ext>
              </a:extLst>
            </p:cNvPr>
            <p:cNvSpPr txBox="1"/>
            <p:nvPr/>
          </p:nvSpPr>
          <p:spPr>
            <a:xfrm>
              <a:off x="48369" y="5041165"/>
              <a:ext cx="309700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ctr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FF</a:t>
              </a:r>
              <a:r>
                <a:rPr lang="en-GB" dirty="0">
                  <a:solidFill>
                    <a:schemeClr val="tx2"/>
                  </a:solidFill>
                </a:rPr>
                <a:t> to be anyhow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removed</a:t>
              </a:r>
              <a:r>
                <a:rPr lang="en-GB" dirty="0">
                  <a:solidFill>
                    <a:schemeClr val="tx2"/>
                  </a:solidFill>
                </a:rPr>
                <a:t>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during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validation</a:t>
              </a:r>
              <a:r>
                <a:rPr lang="en-GB" dirty="0">
                  <a:solidFill>
                    <a:schemeClr val="tx2"/>
                  </a:solidFill>
                </a:rPr>
                <a:t> after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TS!</a:t>
              </a: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378768AF-4585-CEC1-506A-B46B62354006}"/>
              </a:ext>
            </a:extLst>
          </p:cNvPr>
          <p:cNvGrpSpPr/>
          <p:nvPr/>
        </p:nvGrpSpPr>
        <p:grpSpPr>
          <a:xfrm>
            <a:off x="3800808" y="1565975"/>
            <a:ext cx="7945374" cy="572336"/>
            <a:chOff x="3800808" y="1633785"/>
            <a:chExt cx="7945374" cy="57233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FC52ABE5-939B-13A3-684F-D0215D8B4688}"/>
                    </a:ext>
                  </a:extLst>
                </p:cNvPr>
                <p:cNvSpPr txBox="1"/>
                <p:nvPr/>
              </p:nvSpPr>
              <p:spPr>
                <a:xfrm>
                  <a:off x="10502316" y="1633785"/>
                  <a:ext cx="1243866" cy="5723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1" i="0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Symbol" pitchFamily="2" charset="2"/>
                              </a:rPr>
                              <m:t>D</m:t>
                            </m:r>
                            <m:r>
                              <a:rPr lang="en-US" b="1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num>
                          <m:den>
                            <m:r>
                              <a:rPr lang="en-US" b="1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den>
                        </m:f>
                        <m:r>
                          <a:rPr lang="en-US" b="1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f>
                          <m:fPr>
                            <m:ctrlPr>
                              <a:rPr lang="en-US" b="1" i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1" dirty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Symbol" pitchFamily="2" charset="2"/>
                              </a:rPr>
                              <m:t>D</m:t>
                            </m:r>
                            <m:r>
                              <a:rPr lang="en-US" b="1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num>
                          <m:den>
                            <m:r>
                              <a:rPr lang="en-US" b="1" i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oMath>
                    </m:oMathPara>
                  </a14:m>
                  <a:endPara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FC52ABE5-939B-13A3-684F-D0215D8B46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2316" y="1633785"/>
                  <a:ext cx="1243866" cy="572336"/>
                </a:xfrm>
                <a:prstGeom prst="rect">
                  <a:avLst/>
                </a:prstGeom>
                <a:blipFill>
                  <a:blip r:embed="rId5"/>
                  <a:stretch>
                    <a:fillRect l="-4082" t="-4348" r="-4082" b="-152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1245925B-08E9-A200-9F85-A9BEB4750E91}"/>
                </a:ext>
              </a:extLst>
            </p:cNvPr>
            <p:cNvSpPr txBox="1"/>
            <p:nvPr/>
          </p:nvSpPr>
          <p:spPr>
            <a:xfrm>
              <a:off x="7169194" y="1637921"/>
              <a:ext cx="2103140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In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collisions</a:t>
              </a:r>
              <a:r>
                <a:rPr lang="en-GB" dirty="0">
                  <a:solidFill>
                    <a:schemeClr val="tx2"/>
                  </a:solidFill>
                </a:rPr>
                <a:t> </a:t>
              </a:r>
              <a:br>
                <a:rPr lang="en-GB" dirty="0">
                  <a:solidFill>
                    <a:schemeClr val="tx2"/>
                  </a:solidFill>
                </a:rPr>
              </a:br>
              <a:r>
                <a:rPr lang="en-GB" dirty="0">
                  <a:solidFill>
                    <a:schemeClr val="tx2"/>
                  </a:solidFill>
                </a:rPr>
                <a:t>QH = 0.31,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QV=0.32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4E1A41B4-7819-9EB1-7D01-D5D482831895}"/>
                </a:ext>
              </a:extLst>
            </p:cNvPr>
            <p:cNvSpPr txBox="1"/>
            <p:nvPr/>
          </p:nvSpPr>
          <p:spPr>
            <a:xfrm>
              <a:off x="3800808" y="1776421"/>
              <a:ext cx="216886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160 Hz ≈ 1.1e-3 </a:t>
              </a:r>
              <a:r>
                <a:rPr lang="en-GB" b="1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Symbol" pitchFamily="2" charset="2"/>
                </a:rPr>
                <a:t>d</a:t>
              </a:r>
              <a:r>
                <a:rPr lang="en-GB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/p</a:t>
              </a:r>
            </a:p>
          </p:txBody>
        </p:sp>
        <p:sp>
          <p:nvSpPr>
            <p:cNvPr id="2" name="Croce 1">
              <a:extLst>
                <a:ext uri="{FF2B5EF4-FFF2-40B4-BE49-F238E27FC236}">
                  <a16:creationId xmlns:a16="http://schemas.microsoft.com/office/drawing/2014/main" id="{9CB126E6-1D4C-F193-B4CD-DF0D17525384}"/>
                </a:ext>
              </a:extLst>
            </p:cNvPr>
            <p:cNvSpPr/>
            <p:nvPr/>
          </p:nvSpPr>
          <p:spPr>
            <a:xfrm>
              <a:off x="6302204" y="1662920"/>
              <a:ext cx="504000" cy="504000"/>
            </a:xfrm>
            <a:prstGeom prst="plus">
              <a:avLst>
                <a:gd name="adj" fmla="val 35811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6" name="Croce 15">
              <a:extLst>
                <a:ext uri="{FF2B5EF4-FFF2-40B4-BE49-F238E27FC236}">
                  <a16:creationId xmlns:a16="http://schemas.microsoft.com/office/drawing/2014/main" id="{9D5B239A-CF52-33B5-5E4B-83DE7E2B86FA}"/>
                </a:ext>
              </a:extLst>
            </p:cNvPr>
            <p:cNvSpPr/>
            <p:nvPr/>
          </p:nvSpPr>
          <p:spPr>
            <a:xfrm>
              <a:off x="9635325" y="1662920"/>
              <a:ext cx="504000" cy="504000"/>
            </a:xfrm>
            <a:prstGeom prst="plus">
              <a:avLst>
                <a:gd name="adj" fmla="val 35811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10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F3FC6-B5A8-7127-138B-FE0E60F89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B0D367-7212-12C8-A763-BBD2B01E5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8A99-760B-76F6-8ACA-1FAA32A2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06027-ABC8-3D3E-EF32-E6D94836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7B2A-5744-70CB-E07F-71EA2FA97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F1E01DB-BD79-04F1-FA8D-D158B53705E2}"/>
              </a:ext>
            </a:extLst>
          </p:cNvPr>
          <p:cNvSpPr txBox="1"/>
          <p:nvPr/>
        </p:nvSpPr>
        <p:spPr>
          <a:xfrm>
            <a:off x="471063" y="2444115"/>
            <a:ext cx="11501547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Restarting after a Long Shutdown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Unexpected limitations, commissioning, and validation 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Possible conceptual limitations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>
                <a:solidFill>
                  <a:schemeClr val="tx2"/>
                </a:solidFill>
              </a:rPr>
              <a:t>Conclusions</a:t>
            </a:r>
            <a:endParaRPr lang="en-GB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89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046869A-69B7-50E6-878B-958E643FB7E5}"/>
              </a:ext>
            </a:extLst>
          </p:cNvPr>
          <p:cNvSpPr txBox="1"/>
          <p:nvPr/>
        </p:nvSpPr>
        <p:spPr>
          <a:xfrm>
            <a:off x="336268" y="4479537"/>
            <a:ext cx="872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Some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possible conceptual limitations </a:t>
            </a:r>
            <a:r>
              <a:rPr lang="en-GB" dirty="0">
                <a:solidFill>
                  <a:schemeClr val="tx2"/>
                </a:solidFill>
              </a:rPr>
              <a:t>may be present 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must be addressed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3865732-2915-4E5F-6C1B-D891C04B2EF6}"/>
              </a:ext>
            </a:extLst>
          </p:cNvPr>
          <p:cNvSpPr txBox="1"/>
          <p:nvPr/>
        </p:nvSpPr>
        <p:spPr>
          <a:xfrm>
            <a:off x="1870487" y="5432743"/>
            <a:ext cx="845103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LS3 and start of Run4 </a:t>
            </a:r>
            <a:r>
              <a:rPr lang="en-GB" dirty="0">
                <a:solidFill>
                  <a:schemeClr val="tx2"/>
                </a:solidFill>
              </a:rPr>
              <a:t>represents a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occasion </a:t>
            </a:r>
            <a:r>
              <a:rPr lang="en-GB" dirty="0">
                <a:solidFill>
                  <a:schemeClr val="tx2"/>
                </a:solidFill>
              </a:rPr>
              <a:t>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brainstorm</a:t>
            </a:r>
            <a:r>
              <a:rPr lang="en-GB" dirty="0">
                <a:solidFill>
                  <a:schemeClr val="tx2"/>
                </a:solidFill>
              </a:rPr>
              <a:t> and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integrate procedures based on state-of-the-art knowledge and available tools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DF58F437-DF31-E06C-7AE6-63BE2A91B5D9}"/>
              </a:ext>
            </a:extLst>
          </p:cNvPr>
          <p:cNvGrpSpPr/>
          <p:nvPr/>
        </p:nvGrpSpPr>
        <p:grpSpPr>
          <a:xfrm>
            <a:off x="336268" y="2719462"/>
            <a:ext cx="11600058" cy="1064562"/>
            <a:chOff x="407987" y="2605355"/>
            <a:chExt cx="11600058" cy="1064562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7AC47FB4-0A96-05A4-65B3-96A95B66FCF7}"/>
                </a:ext>
              </a:extLst>
            </p:cNvPr>
            <p:cNvSpPr txBox="1"/>
            <p:nvPr/>
          </p:nvSpPr>
          <p:spPr>
            <a:xfrm>
              <a:off x="407987" y="2605355"/>
              <a:ext cx="1118896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Unexpected issues </a:t>
              </a:r>
              <a:r>
                <a:rPr lang="en-GB" dirty="0">
                  <a:solidFill>
                    <a:schemeClr val="tx2"/>
                  </a:solidFill>
                </a:rPr>
                <a:t>in Run 3 linked to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large non linearities </a:t>
              </a:r>
              <a:r>
                <a:rPr lang="en-GB" dirty="0">
                  <a:solidFill>
                    <a:schemeClr val="tx2"/>
                  </a:solidFill>
                </a:rPr>
                <a:t>and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large </a:t>
              </a:r>
              <a:r>
                <a:rPr lang="en-GB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betatronic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and momentum offset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9FCC5F42-53EF-BE0F-68E2-9BFD4B2635F7}"/>
                </a:ext>
              </a:extLst>
            </p:cNvPr>
            <p:cNvSpPr txBox="1"/>
            <p:nvPr/>
          </p:nvSpPr>
          <p:spPr>
            <a:xfrm>
              <a:off x="1261513" y="3035704"/>
              <a:ext cx="10746532" cy="63421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dirty="0">
                  <a:solidFill>
                    <a:schemeClr val="tx2"/>
                  </a:solidFill>
                </a:rPr>
                <a:t>Beneficial to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extend validation strategy </a:t>
              </a:r>
              <a:r>
                <a:rPr lang="en-GB" dirty="0">
                  <a:solidFill>
                    <a:schemeClr val="tx2"/>
                  </a:solidFill>
                </a:rPr>
                <a:t>for an early detection and avoid surprises with full machine</a:t>
              </a:r>
            </a:p>
            <a:p>
              <a:pPr algn="l">
                <a:lnSpc>
                  <a:spcPct val="120000"/>
                </a:lnSpc>
                <a:buClr>
                  <a:schemeClr val="tx2"/>
                </a:buClr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Freezing machine configuration earlier </a:t>
              </a:r>
              <a:r>
                <a:rPr lang="en-GB" dirty="0">
                  <a:solidFill>
                    <a:schemeClr val="tx2"/>
                  </a:solidFill>
                </a:rPr>
                <a:t>would allow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extended theoretical checks </a:t>
              </a:r>
              <a:r>
                <a:rPr lang="en-GB" dirty="0">
                  <a:solidFill>
                    <a:schemeClr val="tx2"/>
                  </a:solidFill>
                </a:rPr>
                <a:t>from various teams </a:t>
              </a:r>
            </a:p>
          </p:txBody>
        </p:sp>
        <p:sp>
          <p:nvSpPr>
            <p:cNvPr id="14" name="Freccia curva 13">
              <a:extLst>
                <a:ext uri="{FF2B5EF4-FFF2-40B4-BE49-F238E27FC236}">
                  <a16:creationId xmlns:a16="http://schemas.microsoft.com/office/drawing/2014/main" id="{066B4C6E-4141-547B-4185-2858008582B0}"/>
                </a:ext>
              </a:extLst>
            </p:cNvPr>
            <p:cNvSpPr/>
            <p:nvPr/>
          </p:nvSpPr>
          <p:spPr>
            <a:xfrm flipV="1">
              <a:off x="407987" y="3057379"/>
              <a:ext cx="756542" cy="370063"/>
            </a:xfrm>
            <a:prstGeom prst="ben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2"/>
                </a:buClr>
              </a:pPr>
              <a:endParaRPr lang="en-GB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F5FFF1D7-5C40-B845-8D0B-468B01E9EA12}"/>
              </a:ext>
            </a:extLst>
          </p:cNvPr>
          <p:cNvGrpSpPr/>
          <p:nvPr/>
        </p:nvGrpSpPr>
        <p:grpSpPr>
          <a:xfrm>
            <a:off x="336268" y="1289654"/>
            <a:ext cx="11356466" cy="726706"/>
            <a:chOff x="407987" y="1128290"/>
            <a:chExt cx="11356466" cy="726706"/>
          </a:xfrm>
        </p:grpSpPr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8A3B7FE0-8071-86BE-5B80-E6B3E546C174}"/>
                </a:ext>
              </a:extLst>
            </p:cNvPr>
            <p:cNvSpPr txBox="1"/>
            <p:nvPr/>
          </p:nvSpPr>
          <p:spPr>
            <a:xfrm>
              <a:off x="1261513" y="1577997"/>
              <a:ext cx="1050294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Clr>
                  <a:schemeClr val="tx2"/>
                </a:buClr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Very valuable test beam </a:t>
              </a:r>
              <a:r>
                <a:rPr lang="en-GB" dirty="0">
                  <a:solidFill>
                    <a:schemeClr val="tx2"/>
                  </a:solidFill>
                </a:rPr>
                <a:t>at end of LS2, to be considered for end on LS3 if similar boundary conditions</a:t>
              </a:r>
            </a:p>
          </p:txBody>
        </p:sp>
        <p:sp>
          <p:nvSpPr>
            <p:cNvPr id="13" name="Freccia curva 12">
              <a:extLst>
                <a:ext uri="{FF2B5EF4-FFF2-40B4-BE49-F238E27FC236}">
                  <a16:creationId xmlns:a16="http://schemas.microsoft.com/office/drawing/2014/main" id="{420DF43F-8D2B-DF97-0D91-7DF0C4DB24F6}"/>
                </a:ext>
              </a:extLst>
            </p:cNvPr>
            <p:cNvSpPr/>
            <p:nvPr/>
          </p:nvSpPr>
          <p:spPr>
            <a:xfrm flipV="1">
              <a:off x="407987" y="1436877"/>
              <a:ext cx="756542" cy="370063"/>
            </a:xfrm>
            <a:prstGeom prst="ben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2"/>
                </a:buClr>
              </a:pP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A90A478E-55BB-82DA-30A7-376788B8D320}"/>
                </a:ext>
              </a:extLst>
            </p:cNvPr>
            <p:cNvSpPr txBox="1"/>
            <p:nvPr/>
          </p:nvSpPr>
          <p:spPr>
            <a:xfrm>
              <a:off x="407987" y="1128290"/>
              <a:ext cx="1054775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Restarting</a:t>
              </a:r>
              <a:r>
                <a:rPr lang="en-GB" dirty="0">
                  <a:solidFill>
                    <a:schemeClr val="tx2"/>
                  </a:solidFill>
                </a:rPr>
                <a:t> a machine like the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LHC after several years </a:t>
              </a:r>
              <a:r>
                <a:rPr lang="en-GB" dirty="0">
                  <a:solidFill>
                    <a:schemeClr val="tx2"/>
                  </a:solidFill>
                </a:rPr>
                <a:t>without beam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can hide unexpected issues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87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A2D13-63B4-2ECB-BED8-28C7678D1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2E2539-A476-565E-E615-67871937D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058B-84A6-BC7D-F228-133051F7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EC890-5E39-03A7-2243-BE214412D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A267F-7B70-B164-5ED5-F77BE0572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F5F934E-A0EA-C623-FDCF-508AA661238F}"/>
              </a:ext>
            </a:extLst>
          </p:cNvPr>
          <p:cNvSpPr txBox="1"/>
          <p:nvPr/>
        </p:nvSpPr>
        <p:spPr>
          <a:xfrm>
            <a:off x="4999546" y="3121224"/>
            <a:ext cx="219290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i="1" dirty="0">
                <a:solidFill>
                  <a:schemeClr val="tx2"/>
                </a:solidFill>
              </a:rPr>
              <a:t>BACKUP</a:t>
            </a:r>
            <a:endParaRPr lang="en-GB" sz="40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2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A4CC1D-4112-D5BF-1865-8E664A0F7AAC}"/>
              </a:ext>
            </a:extLst>
          </p:cNvPr>
          <p:cNvSpPr txBox="1"/>
          <p:nvPr/>
        </p:nvSpPr>
        <p:spPr>
          <a:xfrm>
            <a:off x="471063" y="2444115"/>
            <a:ext cx="11273920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Restarting after a Long Shutdown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Unexpected limitations, commissioning, and validation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Possible conceptual limitations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>
                <a:solidFill>
                  <a:schemeClr val="tx2"/>
                </a:solidFill>
              </a:rPr>
              <a:t>Conclusions</a:t>
            </a:r>
            <a:endParaRPr lang="en-GB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03E7F-80B8-A06C-3E3B-B8A46E73A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554015-CC6C-66CB-2C5B-1ED6361ED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beam after LS2!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3BF52-8334-0007-E4AB-59BB25D08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51CCB-EB0E-D8D3-626B-D3F2FD493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60139-A746-27C7-29B2-CB2C5B74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7C15B745-E53B-88E9-3075-4E63F6EE37CB}"/>
              </a:ext>
            </a:extLst>
          </p:cNvPr>
          <p:cNvGrpSpPr/>
          <p:nvPr/>
        </p:nvGrpSpPr>
        <p:grpSpPr>
          <a:xfrm>
            <a:off x="3216000" y="1318078"/>
            <a:ext cx="5760000" cy="4530188"/>
            <a:chOff x="6240993" y="203653"/>
            <a:chExt cx="5760000" cy="4530188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26F3FA9C-F460-B25E-6132-0C71F82CEC2D}"/>
                </a:ext>
              </a:extLst>
            </p:cNvPr>
            <p:cNvSpPr/>
            <p:nvPr/>
          </p:nvSpPr>
          <p:spPr>
            <a:xfrm>
              <a:off x="6240993" y="373507"/>
              <a:ext cx="5760000" cy="4360334"/>
            </a:xfrm>
            <a:prstGeom prst="roundRect">
              <a:avLst>
                <a:gd name="adj" fmla="val 5289"/>
              </a:avLst>
            </a:prstGeom>
            <a:noFill/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15">
              <a:extLst>
                <a:ext uri="{FF2B5EF4-FFF2-40B4-BE49-F238E27FC236}">
                  <a16:creationId xmlns:a16="http://schemas.microsoft.com/office/drawing/2014/main" id="{7317FB6D-BE13-FAE2-4FD6-881040867F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21" t="24688" r="1462" b="7390"/>
            <a:stretch/>
          </p:blipFill>
          <p:spPr>
            <a:xfrm>
              <a:off x="6595404" y="766207"/>
              <a:ext cx="4993703" cy="2032283"/>
            </a:xfrm>
            <a:prstGeom prst="rect">
              <a:avLst/>
            </a:prstGeom>
          </p:spPr>
        </p:pic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E381D027-2B88-7232-C29A-1DFFF3C0226C}"/>
                </a:ext>
              </a:extLst>
            </p:cNvPr>
            <p:cNvSpPr txBox="1"/>
            <p:nvPr/>
          </p:nvSpPr>
          <p:spPr>
            <a:xfrm>
              <a:off x="6374928" y="2976542"/>
              <a:ext cx="5434655" cy="16314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ü"/>
              </a:pPr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RF</a:t>
              </a:r>
              <a:r>
                <a:rPr lang="en-US" dirty="0">
                  <a:solidFill>
                    <a:schemeClr val="tx2"/>
                  </a:solidFill>
                </a:rPr>
                <a:t> capture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ü"/>
              </a:pPr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Tune</a:t>
              </a:r>
              <a:r>
                <a:rPr lang="en-US" dirty="0">
                  <a:solidFill>
                    <a:schemeClr val="tx2"/>
                  </a:solidFill>
                </a:rPr>
                <a:t> corrections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ü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Collimators</a:t>
              </a:r>
              <a:r>
                <a:rPr lang="en-GB" dirty="0">
                  <a:solidFill>
                    <a:schemeClr val="tx2"/>
                  </a:solidFill>
                </a:rPr>
                <a:t> at coarse settings, not aligned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ü"/>
              </a:pPr>
              <a:r>
                <a:rPr lang="en-GB" dirty="0">
                  <a:solidFill>
                    <a:schemeClr val="tx2"/>
                  </a:solidFill>
                </a:rPr>
                <a:t>First check of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ADT</a:t>
              </a:r>
            </a:p>
            <a:p>
              <a:pPr marL="285750" indent="-285750">
                <a:lnSpc>
                  <a:spcPct val="120000"/>
                </a:lnSpc>
                <a:buClr>
                  <a:schemeClr val="tx2"/>
                </a:buClr>
                <a:buFont typeface="Wingdings" charset="2"/>
                <a:buChar char="ü"/>
              </a:pPr>
              <a:r>
                <a:rPr lang="en-GB" dirty="0">
                  <a:solidFill>
                    <a:schemeClr val="tx2"/>
                  </a:solidFill>
                </a:rPr>
                <a:t>Preliminary check of some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instrumentation</a:t>
              </a:r>
              <a:endParaRPr lang="en-GB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Rettangolo con angoli arrotondati 27">
              <a:extLst>
                <a:ext uri="{FF2B5EF4-FFF2-40B4-BE49-F238E27FC236}">
                  <a16:creationId xmlns:a16="http://schemas.microsoft.com/office/drawing/2014/main" id="{5F1ECDAA-ECD4-DCC8-00EF-52312DA43FCD}"/>
                </a:ext>
              </a:extLst>
            </p:cNvPr>
            <p:cNvSpPr/>
            <p:nvPr/>
          </p:nvSpPr>
          <p:spPr>
            <a:xfrm>
              <a:off x="7561340" y="203653"/>
              <a:ext cx="3061831" cy="339709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i="1" dirty="0"/>
                <a:t>First key system checks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3000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F8F2B-2BBA-EA97-32E4-FB0497F00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36938D-D07A-6DD9-CA29-35B20337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 amplitude for ASD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984F9-BAE5-E98D-77F7-D4C29E91F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DE46-2D60-5E6A-5B51-0DEC6CBE3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31535-BA11-FE5B-C5EF-A09E205F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144655-E951-FC06-767C-89D61A3C577D}"/>
              </a:ext>
            </a:extLst>
          </p:cNvPr>
          <p:cNvSpPr txBox="1"/>
          <p:nvPr/>
        </p:nvSpPr>
        <p:spPr>
          <a:xfrm>
            <a:off x="532680" y="1006324"/>
            <a:ext cx="74122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noProof="0" dirty="0">
                <a:solidFill>
                  <a:schemeClr val="tx2"/>
                </a:solidFill>
              </a:rPr>
              <a:t>Apparently random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dump</a:t>
            </a:r>
            <a:r>
              <a:rPr lang="en-GB" noProof="0" dirty="0">
                <a:solidFill>
                  <a:schemeClr val="tx2"/>
                </a:solidFill>
              </a:rPr>
              <a:t> experienced during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Async. Dump validation</a:t>
            </a:r>
            <a:r>
              <a:rPr lang="en-GB" noProof="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A117334-652A-371D-B642-99272E0AC7F5}"/>
              </a:ext>
            </a:extLst>
          </p:cNvPr>
          <p:cNvSpPr txBox="1"/>
          <p:nvPr/>
        </p:nvSpPr>
        <p:spPr>
          <a:xfrm>
            <a:off x="1357746" y="1488119"/>
            <a:ext cx="93933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noProof="0" dirty="0">
                <a:solidFill>
                  <a:schemeClr val="tx2"/>
                </a:solidFill>
              </a:rPr>
              <a:t>Issue identified with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bump amplitude of 1.2 mm ≈ 2.4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s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displacement </a:t>
            </a:r>
            <a:r>
              <a:rPr lang="en-GB" noProof="0" dirty="0">
                <a:solidFill>
                  <a:schemeClr val="tx2"/>
                </a:solidFill>
              </a:rPr>
              <a:t>at TCDQ.6/TCSP.6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8882184-3B99-DACF-25FA-35174B760945}"/>
              </a:ext>
            </a:extLst>
          </p:cNvPr>
          <p:cNvSpPr txBox="1"/>
          <p:nvPr/>
        </p:nvSpPr>
        <p:spPr>
          <a:xfrm>
            <a:off x="2163131" y="1969914"/>
            <a:ext cx="93821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noProof="0" dirty="0">
                <a:solidFill>
                  <a:schemeClr val="tx2"/>
                </a:solidFill>
              </a:rPr>
              <a:t>Collimation hierarchy tightened over the years and now only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2.3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s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clearance TCP.7-TCSP.6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EEC3D0C-9D4B-5974-04ED-B6EFE9184787}"/>
              </a:ext>
            </a:extLst>
          </p:cNvPr>
          <p:cNvSpPr txBox="1"/>
          <p:nvPr/>
        </p:nvSpPr>
        <p:spPr>
          <a:xfrm>
            <a:off x="532680" y="2402293"/>
            <a:ext cx="117001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noProof="0" dirty="0">
                <a:solidFill>
                  <a:schemeClr val="tx2"/>
                </a:solidFill>
              </a:rPr>
              <a:t>Right jaw of </a:t>
            </a:r>
            <a:r>
              <a:rPr lang="en-GB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TCSP.6 becomes primary </a:t>
            </a:r>
            <a:r>
              <a:rPr lang="en-GB" noProof="0" dirty="0">
                <a:solidFill>
                  <a:schemeClr val="tx2"/>
                </a:solidFill>
              </a:rPr>
              <a:t>stage, leading to dump on losses (MQY.6) depending on tail population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FA1BDB61-9B25-DD0F-3471-7CE7780351B9}"/>
              </a:ext>
            </a:extLst>
          </p:cNvPr>
          <p:cNvSpPr/>
          <p:nvPr/>
        </p:nvSpPr>
        <p:spPr>
          <a:xfrm>
            <a:off x="251906" y="955468"/>
            <a:ext cx="11833845" cy="1819542"/>
          </a:xfrm>
          <a:prstGeom prst="roundRect">
            <a:avLst>
              <a:gd name="adj" fmla="val 5289"/>
            </a:avLst>
          </a:prstGeom>
          <a:noFill/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122E039A-3D5C-0246-4F55-7330211368E8}"/>
              </a:ext>
            </a:extLst>
          </p:cNvPr>
          <p:cNvSpPr/>
          <p:nvPr/>
        </p:nvSpPr>
        <p:spPr>
          <a:xfrm rot="16200000">
            <a:off x="-554430" y="1695385"/>
            <a:ext cx="1636529" cy="339709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/>
              <a:t>The issue</a:t>
            </a:r>
          </a:p>
        </p:txBody>
      </p:sp>
      <p:sp>
        <p:nvSpPr>
          <p:cNvPr id="13" name="Freccia curva 12">
            <a:extLst>
              <a:ext uri="{FF2B5EF4-FFF2-40B4-BE49-F238E27FC236}">
                <a16:creationId xmlns:a16="http://schemas.microsoft.com/office/drawing/2014/main" id="{A4D3DC8B-3E76-88B0-7520-51A756D86511}"/>
              </a:ext>
            </a:extLst>
          </p:cNvPr>
          <p:cNvSpPr/>
          <p:nvPr/>
        </p:nvSpPr>
        <p:spPr>
          <a:xfrm flipV="1">
            <a:off x="532680" y="1357990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reccia curva 13">
            <a:extLst>
              <a:ext uri="{FF2B5EF4-FFF2-40B4-BE49-F238E27FC236}">
                <a16:creationId xmlns:a16="http://schemas.microsoft.com/office/drawing/2014/main" id="{107C18A6-3145-4FAD-73E5-895AA8D90FF6}"/>
              </a:ext>
            </a:extLst>
          </p:cNvPr>
          <p:cNvSpPr/>
          <p:nvPr/>
        </p:nvSpPr>
        <p:spPr>
          <a:xfrm flipV="1">
            <a:off x="1357746" y="1827434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7884C80E-32FB-976A-FDA8-4B8BE8871053}"/>
              </a:ext>
            </a:extLst>
          </p:cNvPr>
          <p:cNvGrpSpPr/>
          <p:nvPr/>
        </p:nvGrpSpPr>
        <p:grpSpPr>
          <a:xfrm>
            <a:off x="93979" y="2895407"/>
            <a:ext cx="11991771" cy="1821600"/>
            <a:chOff x="93979" y="2895407"/>
            <a:chExt cx="11991771" cy="1821600"/>
          </a:xfrm>
        </p:grpSpPr>
        <p:sp>
          <p:nvSpPr>
            <p:cNvPr id="16" name="Rettangolo con angoli arrotondati 15">
              <a:extLst>
                <a:ext uri="{FF2B5EF4-FFF2-40B4-BE49-F238E27FC236}">
                  <a16:creationId xmlns:a16="http://schemas.microsoft.com/office/drawing/2014/main" id="{0F6FF740-DDAD-1572-B6D4-BF2C2D99176C}"/>
                </a:ext>
              </a:extLst>
            </p:cNvPr>
            <p:cNvSpPr/>
            <p:nvPr/>
          </p:nvSpPr>
          <p:spPr>
            <a:xfrm>
              <a:off x="251905" y="2895407"/>
              <a:ext cx="11833845" cy="1821600"/>
            </a:xfrm>
            <a:prstGeom prst="roundRect">
              <a:avLst>
                <a:gd name="adj" fmla="val 5289"/>
              </a:avLst>
            </a:prstGeom>
            <a:noFill/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F98869C2-D9FE-2AC2-6573-3A82C23CC0F1}"/>
                </a:ext>
              </a:extLst>
            </p:cNvPr>
            <p:cNvSpPr/>
            <p:nvPr/>
          </p:nvSpPr>
          <p:spPr>
            <a:xfrm rot="16200000">
              <a:off x="-554431" y="3636353"/>
              <a:ext cx="1636529" cy="339709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i="1" dirty="0"/>
                <a:t>The history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939FFD08-D606-93D0-ABEA-F4495F148FBF}"/>
                </a:ext>
              </a:extLst>
            </p:cNvPr>
            <p:cNvSpPr txBox="1"/>
            <p:nvPr/>
          </p:nvSpPr>
          <p:spPr>
            <a:xfrm>
              <a:off x="1390020" y="3509263"/>
              <a:ext cx="592469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0.5 mm </a:t>
              </a:r>
              <a:r>
                <a:rPr lang="en-GB" noProof="0" dirty="0">
                  <a:solidFill>
                    <a:schemeClr val="tx2"/>
                  </a:solidFill>
                </a:rPr>
                <a:t>needed just for pattern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systematic on orbit BPM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CB17A94E-6BD6-562D-3426-73BDA69768FC}"/>
                </a:ext>
              </a:extLst>
            </p:cNvPr>
            <p:cNvSpPr txBox="1"/>
            <p:nvPr/>
          </p:nvSpPr>
          <p:spPr>
            <a:xfrm>
              <a:off x="532680" y="4323328"/>
              <a:ext cx="106544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noProof="0" dirty="0">
                  <a:solidFill>
                    <a:schemeClr val="tx2"/>
                  </a:solidFill>
                </a:rPr>
                <a:t>The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tolerance was set to 1.2 mm </a:t>
              </a:r>
              <a:r>
                <a:rPr lang="en-GB" noProof="0" dirty="0">
                  <a:solidFill>
                    <a:schemeClr val="tx2"/>
                  </a:solidFill>
                </a:rPr>
                <a:t>and the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bump</a:t>
              </a:r>
              <a:r>
                <a:rPr lang="en-GB" noProof="0" dirty="0">
                  <a:solidFill>
                    <a:schemeClr val="tx2"/>
                  </a:solidFill>
                </a:rPr>
                <a:t> amplitude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matched</a:t>
              </a:r>
              <a:r>
                <a:rPr lang="en-GB" noProof="0" dirty="0">
                  <a:solidFill>
                    <a:schemeClr val="tx2"/>
                  </a:solidFill>
                </a:rPr>
                <a:t> to the edge of the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SIS tolerance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D7D4CE01-5E2A-272B-3CAA-45E5A70E349B}"/>
                </a:ext>
              </a:extLst>
            </p:cNvPr>
            <p:cNvSpPr txBox="1"/>
            <p:nvPr/>
          </p:nvSpPr>
          <p:spPr>
            <a:xfrm>
              <a:off x="532680" y="3009897"/>
              <a:ext cx="7879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IR6 BPM </a:t>
              </a:r>
              <a:r>
                <a:rPr lang="en-GB" noProof="0" dirty="0">
                  <a:solidFill>
                    <a:schemeClr val="tx2"/>
                  </a:solidFill>
                </a:rPr>
                <a:t>for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HW interlock </a:t>
              </a:r>
              <a:r>
                <a:rPr lang="en-GB" noProof="0" dirty="0">
                  <a:solidFill>
                    <a:schemeClr val="tx2"/>
                  </a:solidFill>
                </a:rPr>
                <a:t>were only available for implementation in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SIS</a:t>
              </a:r>
              <a:r>
                <a:rPr lang="en-GB" noProof="0" dirty="0">
                  <a:solidFill>
                    <a:schemeClr val="tx2"/>
                  </a:solidFill>
                </a:rPr>
                <a:t> 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4F6F0631-A924-B31E-E990-A57C18E5EDF8}"/>
                </a:ext>
              </a:extLst>
            </p:cNvPr>
            <p:cNvSpPr txBox="1"/>
            <p:nvPr/>
          </p:nvSpPr>
          <p:spPr>
            <a:xfrm>
              <a:off x="2277730" y="3960449"/>
              <a:ext cx="314329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&gt;3 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Symbol" pitchFamily="2" charset="2"/>
                </a:rPr>
                <a:t>s</a:t>
              </a:r>
              <a:r>
                <a:rPr lang="en-GB" b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clearance TCP.7-TCSP.6</a:t>
              </a:r>
            </a:p>
          </p:txBody>
        </p:sp>
        <p:sp>
          <p:nvSpPr>
            <p:cNvPr id="26" name="Freccia curva 25">
              <a:extLst>
                <a:ext uri="{FF2B5EF4-FFF2-40B4-BE49-F238E27FC236}">
                  <a16:creationId xmlns:a16="http://schemas.microsoft.com/office/drawing/2014/main" id="{AE9A7E4E-223E-DB69-003D-8761458C6008}"/>
                </a:ext>
              </a:extLst>
            </p:cNvPr>
            <p:cNvSpPr/>
            <p:nvPr/>
          </p:nvSpPr>
          <p:spPr>
            <a:xfrm flipV="1">
              <a:off x="591614" y="3363112"/>
              <a:ext cx="756542" cy="370063"/>
            </a:xfrm>
            <a:prstGeom prst="ben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7" name="Freccia curva 26">
              <a:extLst>
                <a:ext uri="{FF2B5EF4-FFF2-40B4-BE49-F238E27FC236}">
                  <a16:creationId xmlns:a16="http://schemas.microsoft.com/office/drawing/2014/main" id="{BFEC7A50-B644-A98F-8E71-30B6E96C842C}"/>
                </a:ext>
              </a:extLst>
            </p:cNvPr>
            <p:cNvSpPr/>
            <p:nvPr/>
          </p:nvSpPr>
          <p:spPr>
            <a:xfrm flipV="1">
              <a:off x="1416680" y="3832556"/>
              <a:ext cx="756542" cy="370063"/>
            </a:xfrm>
            <a:prstGeom prst="ben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E35AB454-961A-E501-59CC-CEE2B90897AC}"/>
              </a:ext>
            </a:extLst>
          </p:cNvPr>
          <p:cNvGrpSpPr/>
          <p:nvPr/>
        </p:nvGrpSpPr>
        <p:grpSpPr>
          <a:xfrm>
            <a:off x="68279" y="4831060"/>
            <a:ext cx="12017470" cy="1416895"/>
            <a:chOff x="68279" y="4831060"/>
            <a:chExt cx="12017470" cy="1416895"/>
          </a:xfrm>
        </p:grpSpPr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39F656C1-BF65-8333-D86C-523B1F550864}"/>
                </a:ext>
              </a:extLst>
            </p:cNvPr>
            <p:cNvSpPr txBox="1"/>
            <p:nvPr/>
          </p:nvSpPr>
          <p:spPr>
            <a:xfrm>
              <a:off x="505550" y="5176219"/>
              <a:ext cx="47918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Temporary</a:t>
              </a:r>
              <a:r>
                <a:rPr lang="en-GB" dirty="0">
                  <a:solidFill>
                    <a:schemeClr val="tx2"/>
                  </a:solidFill>
                </a:rPr>
                <a:t>: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bump</a:t>
              </a:r>
              <a:r>
                <a:rPr lang="en-GB" dirty="0">
                  <a:solidFill>
                    <a:schemeClr val="tx2"/>
                  </a:solidFill>
                </a:rPr>
                <a:t> amplitude reduced to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mm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DFBED6AB-30B8-BAFF-B1FE-8B5D4654EA3A}"/>
                </a:ext>
              </a:extLst>
            </p:cNvPr>
            <p:cNvSpPr txBox="1"/>
            <p:nvPr/>
          </p:nvSpPr>
          <p:spPr>
            <a:xfrm>
              <a:off x="505550" y="5686284"/>
              <a:ext cx="1074877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Long term</a:t>
              </a:r>
              <a:r>
                <a:rPr lang="en-GB" dirty="0">
                  <a:solidFill>
                    <a:schemeClr val="tx2"/>
                  </a:solidFill>
                </a:rPr>
                <a:t>: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detailed review </a:t>
              </a:r>
              <a:r>
                <a:rPr lang="en-GB" dirty="0">
                  <a:solidFill>
                    <a:schemeClr val="tx2"/>
                  </a:solidFill>
                </a:rPr>
                <a:t>of new tolerance,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SIS on BPM of TCSP now available </a:t>
              </a:r>
              <a:r>
                <a:rPr lang="en-GB" dirty="0">
                  <a:solidFill>
                    <a:schemeClr val="tx2"/>
                  </a:solidFill>
                </a:rPr>
                <a:t>(~0.5 mm tolerance) </a:t>
              </a:r>
            </a:p>
          </p:txBody>
        </p:sp>
        <p:sp>
          <p:nvSpPr>
            <p:cNvPr id="30" name="Rettangolo con angoli arrotondati 29">
              <a:extLst>
                <a:ext uri="{FF2B5EF4-FFF2-40B4-BE49-F238E27FC236}">
                  <a16:creationId xmlns:a16="http://schemas.microsoft.com/office/drawing/2014/main" id="{5B09315A-0D9F-01C7-8C1D-2C6AE3AC9334}"/>
                </a:ext>
              </a:extLst>
            </p:cNvPr>
            <p:cNvSpPr/>
            <p:nvPr/>
          </p:nvSpPr>
          <p:spPr>
            <a:xfrm>
              <a:off x="251904" y="4831060"/>
              <a:ext cx="11833845" cy="1416895"/>
            </a:xfrm>
            <a:prstGeom prst="roundRect">
              <a:avLst>
                <a:gd name="adj" fmla="val 5289"/>
              </a:avLst>
            </a:prstGeom>
            <a:noFill/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ttangolo con angoli arrotondati 30">
              <a:extLst>
                <a:ext uri="{FF2B5EF4-FFF2-40B4-BE49-F238E27FC236}">
                  <a16:creationId xmlns:a16="http://schemas.microsoft.com/office/drawing/2014/main" id="{5BB11C9A-6078-B92C-18F9-5551F0EC0DCD}"/>
                </a:ext>
              </a:extLst>
            </p:cNvPr>
            <p:cNvSpPr/>
            <p:nvPr/>
          </p:nvSpPr>
          <p:spPr>
            <a:xfrm rot="16200000">
              <a:off x="-435783" y="5369653"/>
              <a:ext cx="1347834" cy="339709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i="1" dirty="0"/>
                <a:t>Mitigation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740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D1BA9-3091-23E4-AEAF-BD7CDB751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10E27C-B89E-8D7F-D118-6C3CD16EC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settings at injection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927AB-FFE0-9C08-0F34-6D38F1F7E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C1B29-EF32-3B8C-904B-03FB3669D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B13BF-349C-BBFF-6860-77C350934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B49FEB-C1FC-E5B5-995D-6AE70A44D9EF}"/>
              </a:ext>
            </a:extLst>
          </p:cNvPr>
          <p:cNvSpPr txBox="1"/>
          <p:nvPr/>
        </p:nvSpPr>
        <p:spPr>
          <a:xfrm>
            <a:off x="318777" y="1509628"/>
            <a:ext cx="116121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Collimator settings definition: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measured beam sizes </a:t>
            </a:r>
            <a:r>
              <a:rPr lang="en-GB" dirty="0">
                <a:solidFill>
                  <a:schemeClr val="tx2"/>
                </a:solidFill>
              </a:rPr>
              <a:t>used 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</a:t>
            </a:r>
            <a:r>
              <a:rPr lang="en-GB" b="1" dirty="0">
                <a:solidFill>
                  <a:schemeClr val="tx2"/>
                </a:solidFill>
              </a:rPr>
              <a:t>;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model beam sizes </a:t>
            </a:r>
            <a:r>
              <a:rPr lang="en-GB" dirty="0">
                <a:solidFill>
                  <a:schemeClr val="tx2"/>
                </a:solidFill>
              </a:rPr>
              <a:t>used 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top energy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28A66B1-BF56-C84F-C64D-8BC4668BF02B}"/>
              </a:ext>
            </a:extLst>
          </p:cNvPr>
          <p:cNvSpPr txBox="1"/>
          <p:nvPr/>
        </p:nvSpPr>
        <p:spPr>
          <a:xfrm>
            <a:off x="318777" y="4565634"/>
            <a:ext cx="95859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Optics corrections </a:t>
            </a:r>
            <a:r>
              <a:rPr lang="en-GB" dirty="0">
                <a:solidFill>
                  <a:schemeClr val="tx2"/>
                </a:solidFill>
              </a:rPr>
              <a:t>reached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similar performance </a:t>
            </a:r>
            <a:r>
              <a:rPr lang="en-GB" dirty="0">
                <a:solidFill>
                  <a:schemeClr val="tx2"/>
                </a:solidFill>
              </a:rPr>
              <a:t>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 and top energy </a:t>
            </a:r>
            <a:r>
              <a:rPr lang="en-GB" dirty="0">
                <a:solidFill>
                  <a:schemeClr val="tx2"/>
                </a:solidFill>
              </a:rPr>
              <a:t>nowadays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A7EED00-301E-6928-A8F0-BD96DC04B107}"/>
              </a:ext>
            </a:extLst>
          </p:cNvPr>
          <p:cNvSpPr txBox="1"/>
          <p:nvPr/>
        </p:nvSpPr>
        <p:spPr>
          <a:xfrm>
            <a:off x="1075318" y="1938479"/>
            <a:ext cx="10212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Less accurate optics corrections at injection 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comparative studies done at beginning of LHC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F2E219D-8677-C090-032D-66807F27D82F}"/>
              </a:ext>
            </a:extLst>
          </p:cNvPr>
          <p:cNvSpPr txBox="1"/>
          <p:nvPr/>
        </p:nvSpPr>
        <p:spPr>
          <a:xfrm>
            <a:off x="318777" y="2942299"/>
            <a:ext cx="6379952" cy="10427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u="sng" dirty="0">
                <a:solidFill>
                  <a:schemeClr val="tx2"/>
                </a:solidFill>
              </a:rPr>
              <a:t>Main drawbacks of using measured beam sizes at injection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Prone to errors during alignment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More complex settings generation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89C5683-C10F-228D-3591-FE8D20EFE230}"/>
              </a:ext>
            </a:extLst>
          </p:cNvPr>
          <p:cNvSpPr txBox="1"/>
          <p:nvPr/>
        </p:nvSpPr>
        <p:spPr>
          <a:xfrm>
            <a:off x="1075319" y="4979040"/>
            <a:ext cx="7323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Is it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still necessary </a:t>
            </a:r>
            <a:r>
              <a:rPr lang="en-GB" dirty="0">
                <a:solidFill>
                  <a:schemeClr val="tx2"/>
                </a:solidFill>
              </a:rPr>
              <a:t>to use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measured beam sizes </a:t>
            </a:r>
            <a:r>
              <a:rPr lang="en-GB" dirty="0">
                <a:solidFill>
                  <a:schemeClr val="tx2"/>
                </a:solidFill>
              </a:rPr>
              <a:t>at injection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?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F30CDCF-1D21-EE54-EFBA-D08C61451594}"/>
              </a:ext>
            </a:extLst>
          </p:cNvPr>
          <p:cNvSpPr txBox="1"/>
          <p:nvPr/>
        </p:nvSpPr>
        <p:spPr>
          <a:xfrm>
            <a:off x="2250591" y="5484779"/>
            <a:ext cx="6923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Comparative studies </a:t>
            </a:r>
            <a:r>
              <a:rPr lang="en-GB" dirty="0">
                <a:solidFill>
                  <a:schemeClr val="tx2"/>
                </a:solidFill>
              </a:rPr>
              <a:t>should be planned 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start of Run 4</a:t>
            </a:r>
          </a:p>
        </p:txBody>
      </p:sp>
      <p:sp>
        <p:nvSpPr>
          <p:cNvPr id="17" name="Freccia curva 16">
            <a:extLst>
              <a:ext uri="{FF2B5EF4-FFF2-40B4-BE49-F238E27FC236}">
                <a16:creationId xmlns:a16="http://schemas.microsoft.com/office/drawing/2014/main" id="{6302628B-BAA4-26F7-4DB5-C5A9BB0C616D}"/>
              </a:ext>
            </a:extLst>
          </p:cNvPr>
          <p:cNvSpPr/>
          <p:nvPr/>
        </p:nvSpPr>
        <p:spPr>
          <a:xfrm flipV="1">
            <a:off x="318777" y="1851804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8" name="Freccia curva 17">
            <a:extLst>
              <a:ext uri="{FF2B5EF4-FFF2-40B4-BE49-F238E27FC236}">
                <a16:creationId xmlns:a16="http://schemas.microsoft.com/office/drawing/2014/main" id="{FB748A47-31E0-2FF6-7E4F-08451DD8048D}"/>
              </a:ext>
            </a:extLst>
          </p:cNvPr>
          <p:cNvSpPr/>
          <p:nvPr/>
        </p:nvSpPr>
        <p:spPr>
          <a:xfrm flipV="1">
            <a:off x="318777" y="4902297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9" name="Freccia curva 18">
            <a:extLst>
              <a:ext uri="{FF2B5EF4-FFF2-40B4-BE49-F238E27FC236}">
                <a16:creationId xmlns:a16="http://schemas.microsoft.com/office/drawing/2014/main" id="{B49C9EB2-6338-570C-B747-E2978CEB5467}"/>
              </a:ext>
            </a:extLst>
          </p:cNvPr>
          <p:cNvSpPr/>
          <p:nvPr/>
        </p:nvSpPr>
        <p:spPr>
          <a:xfrm flipV="1">
            <a:off x="1494049" y="5394860"/>
            <a:ext cx="756542" cy="370063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84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044EE-586C-E934-4701-4D6B538F3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9692FD-415B-CF12-6A8C-DD08159C9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23858-FD17-E53D-BD69-DAF1C627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FFACD-D5A6-710D-646A-BD55E593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63DFC-E005-BB8B-28A9-E580ECFE2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C042220-4313-D710-0B58-3D4C1D257FEE}"/>
              </a:ext>
            </a:extLst>
          </p:cNvPr>
          <p:cNvSpPr txBox="1"/>
          <p:nvPr/>
        </p:nvSpPr>
        <p:spPr>
          <a:xfrm>
            <a:off x="471063" y="2444115"/>
            <a:ext cx="11501547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Restarting after a Long Shutdown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Unexpected limitations, commissioning, and validation 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Possible conceptual limitations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32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5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63B2E-DB5B-914E-BB6B-BBBB89B47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14756F-B1DE-5999-5ED2-52DD4343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beam after LS2!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63055-78BA-9C3F-7D1C-BB6712B57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BB8E0-CFDD-2628-5B01-4B7275B1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87D7F-6D26-BD97-4C8F-ED72399FB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06CBA461-AB62-9D34-A57D-C0BFBE0800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142"/>
          <a:stretch/>
        </p:blipFill>
        <p:spPr>
          <a:xfrm>
            <a:off x="691377" y="1797101"/>
            <a:ext cx="4399928" cy="4304581"/>
          </a:xfrm>
          <a:prstGeom prst="rect">
            <a:avLst/>
          </a:prstGeom>
        </p:spPr>
      </p:pic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18A39E5B-56E4-1787-3D1F-E7806A0BE47B}"/>
              </a:ext>
            </a:extLst>
          </p:cNvPr>
          <p:cNvSpPr txBox="1"/>
          <p:nvPr/>
        </p:nvSpPr>
        <p:spPr>
          <a:xfrm>
            <a:off x="-143451" y="1048833"/>
            <a:ext cx="63591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 Some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delays at end of LS2 </a:t>
            </a:r>
            <a:r>
              <a:rPr lang="en-GB" dirty="0">
                <a:solidFill>
                  <a:schemeClr val="tx2"/>
                </a:solidFill>
              </a:rPr>
              <a:t>(Covid-19, partial/complete warm-up during HW comm.) pushed start of Run3</a:t>
            </a:r>
          </a:p>
        </p:txBody>
      </p:sp>
      <p:cxnSp>
        <p:nvCxnSpPr>
          <p:cNvPr id="84" name="Connettore diritto a freccia 83">
            <a:extLst>
              <a:ext uri="{FF2B5EF4-FFF2-40B4-BE49-F238E27FC236}">
                <a16:creationId xmlns:a16="http://schemas.microsoft.com/office/drawing/2014/main" id="{4F19EEA6-EACA-FFD3-6891-503409335F52}"/>
              </a:ext>
            </a:extLst>
          </p:cNvPr>
          <p:cNvCxnSpPr>
            <a:cxnSpLocks/>
          </p:cNvCxnSpPr>
          <p:nvPr/>
        </p:nvCxnSpPr>
        <p:spPr>
          <a:xfrm flipV="1">
            <a:off x="530942" y="1897366"/>
            <a:ext cx="0" cy="420064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3E637040-09A9-3B06-1D7B-59FDB9487CA4}"/>
              </a:ext>
            </a:extLst>
          </p:cNvPr>
          <p:cNvSpPr txBox="1"/>
          <p:nvPr/>
        </p:nvSpPr>
        <p:spPr>
          <a:xfrm rot="16200000">
            <a:off x="104066" y="181599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2020</a:t>
            </a:r>
          </a:p>
        </p:txBody>
      </p:sp>
      <p:cxnSp>
        <p:nvCxnSpPr>
          <p:cNvPr id="96" name="Connettore dritto 95">
            <a:extLst>
              <a:ext uri="{FF2B5EF4-FFF2-40B4-BE49-F238E27FC236}">
                <a16:creationId xmlns:a16="http://schemas.microsoft.com/office/drawing/2014/main" id="{F69D409F-66B4-C35A-B0B5-E8B053DC05A2}"/>
              </a:ext>
            </a:extLst>
          </p:cNvPr>
          <p:cNvCxnSpPr>
            <a:cxnSpLocks/>
          </p:cNvCxnSpPr>
          <p:nvPr/>
        </p:nvCxnSpPr>
        <p:spPr>
          <a:xfrm>
            <a:off x="360546" y="2273536"/>
            <a:ext cx="330831" cy="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AFE807A5-26F1-E920-7958-431F21B8F976}"/>
              </a:ext>
            </a:extLst>
          </p:cNvPr>
          <p:cNvSpPr txBox="1"/>
          <p:nvPr/>
        </p:nvSpPr>
        <p:spPr>
          <a:xfrm rot="16200000">
            <a:off x="104065" y="2476988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2021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633B711F-CF86-ACD1-4DC7-D332E1CE888C}"/>
              </a:ext>
            </a:extLst>
          </p:cNvPr>
          <p:cNvGrpSpPr/>
          <p:nvPr/>
        </p:nvGrpSpPr>
        <p:grpSpPr>
          <a:xfrm>
            <a:off x="1165825" y="181504"/>
            <a:ext cx="10812701" cy="5927982"/>
            <a:chOff x="1165825" y="181504"/>
            <a:chExt cx="10812701" cy="5927982"/>
          </a:xfrm>
        </p:grpSpPr>
        <p:grpSp>
          <p:nvGrpSpPr>
            <p:cNvPr id="82" name="Gruppo 81">
              <a:extLst>
                <a:ext uri="{FF2B5EF4-FFF2-40B4-BE49-F238E27FC236}">
                  <a16:creationId xmlns:a16="http://schemas.microsoft.com/office/drawing/2014/main" id="{E392B1E4-DA4F-0E04-DC6B-7FF41F8FA442}"/>
                </a:ext>
              </a:extLst>
            </p:cNvPr>
            <p:cNvGrpSpPr/>
            <p:nvPr/>
          </p:nvGrpSpPr>
          <p:grpSpPr>
            <a:xfrm>
              <a:off x="1165825" y="181504"/>
              <a:ext cx="10812701" cy="5927982"/>
              <a:chOff x="1165825" y="181504"/>
              <a:chExt cx="10812701" cy="5927982"/>
            </a:xfrm>
          </p:grpSpPr>
          <p:pic>
            <p:nvPicPr>
              <p:cNvPr id="9" name="Picture 28">
                <a:extLst>
                  <a:ext uri="{FF2B5EF4-FFF2-40B4-BE49-F238E27FC236}">
                    <a16:creationId xmlns:a16="http://schemas.microsoft.com/office/drawing/2014/main" id="{4FD66E75-A7D1-05FF-81B7-2D044AC1F9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87165" y="780199"/>
                <a:ext cx="5151159" cy="2060464"/>
              </a:xfrm>
              <a:prstGeom prst="rect">
                <a:avLst/>
              </a:prstGeom>
            </p:spPr>
          </p:pic>
          <p:pic>
            <p:nvPicPr>
              <p:cNvPr id="25" name="Immagine 24">
                <a:extLst>
                  <a:ext uri="{FF2B5EF4-FFF2-40B4-BE49-F238E27FC236}">
                    <a16:creationId xmlns:a16="http://schemas.microsoft.com/office/drawing/2014/main" id="{608DDC97-222F-BBEC-6FD2-083FD69379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8417" y="3088053"/>
                <a:ext cx="3038312" cy="2060464"/>
              </a:xfrm>
              <a:prstGeom prst="rect">
                <a:avLst/>
              </a:prstGeom>
            </p:spPr>
          </p:pic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DE08212A-BDF7-88C6-6EA0-A553736C9F5B}"/>
                  </a:ext>
                </a:extLst>
              </p:cNvPr>
              <p:cNvSpPr txBox="1"/>
              <p:nvPr/>
            </p:nvSpPr>
            <p:spPr>
              <a:xfrm>
                <a:off x="9118542" y="4400794"/>
                <a:ext cx="25070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Wingdings" pitchFamily="2" charset="2"/>
                  <a:buChar char="ü"/>
                </a:pPr>
                <a:r>
                  <a: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B1</a:t>
                </a:r>
                <a:r>
                  <a:rPr lang="en-GB" dirty="0">
                    <a:solidFill>
                      <a:schemeClr val="tx2"/>
                    </a:solidFill>
                  </a:rPr>
                  <a:t> took short over </a:t>
                </a:r>
                <a:r>
                  <a: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1h</a:t>
                </a:r>
              </a:p>
            </p:txBody>
          </p:sp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1D6A5F64-07BD-537B-BF97-AD4B01A609CA}"/>
                  </a:ext>
                </a:extLst>
              </p:cNvPr>
              <p:cNvSpPr txBox="1"/>
              <p:nvPr/>
            </p:nvSpPr>
            <p:spPr>
              <a:xfrm>
                <a:off x="9118542" y="3572153"/>
                <a:ext cx="271228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Wingdings" pitchFamily="2" charset="2"/>
                  <a:buChar char="ü"/>
                </a:pPr>
                <a:r>
                  <a: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B2 </a:t>
                </a:r>
                <a:r>
                  <a:rPr lang="en-GB" dirty="0">
                    <a:solidFill>
                      <a:schemeClr val="tx2"/>
                    </a:solidFill>
                  </a:rPr>
                  <a:t>took</a:t>
                </a:r>
                <a:r>
                  <a: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several hours </a:t>
                </a:r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dirty="0">
                    <a:solidFill>
                      <a:schemeClr val="tx2"/>
                    </a:solidFill>
                  </a:rPr>
                  <a:t>(debug/solve all issues)</a:t>
                </a:r>
              </a:p>
            </p:txBody>
          </p:sp>
          <p:sp>
            <p:nvSpPr>
              <p:cNvPr id="2" name="Rettangolo con angoli arrotondati 1">
                <a:extLst>
                  <a:ext uri="{FF2B5EF4-FFF2-40B4-BE49-F238E27FC236}">
                    <a16:creationId xmlns:a16="http://schemas.microsoft.com/office/drawing/2014/main" id="{66A269E1-479E-9159-71B6-53864F47A96C}"/>
                  </a:ext>
                </a:extLst>
              </p:cNvPr>
              <p:cNvSpPr/>
              <p:nvPr/>
            </p:nvSpPr>
            <p:spPr>
              <a:xfrm>
                <a:off x="6182744" y="354651"/>
                <a:ext cx="5760000" cy="5754835"/>
              </a:xfrm>
              <a:prstGeom prst="roundRect">
                <a:avLst>
                  <a:gd name="adj" fmla="val 5289"/>
                </a:avLst>
              </a:prstGeom>
              <a:noFill/>
              <a:ln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29AB269B-A06E-F95D-DB04-93B95A19FE20}"/>
                  </a:ext>
                </a:extLst>
              </p:cNvPr>
              <p:cNvSpPr txBox="1"/>
              <p:nvPr/>
            </p:nvSpPr>
            <p:spPr>
              <a:xfrm>
                <a:off x="6161454" y="5230753"/>
                <a:ext cx="5817072" cy="726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i="1" u="sng" dirty="0">
                    <a:solidFill>
                      <a:schemeClr val="tx2"/>
                    </a:solidFill>
                  </a:rPr>
                  <a:t>Short before 6pm both beams happily circulating!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GB" i="1" u="sng" dirty="0">
                    <a:solidFill>
                      <a:schemeClr val="tx2"/>
                    </a:solidFill>
                  </a:rPr>
                  <a:t>Quite efficient first hours of beams, but then… </a:t>
                </a:r>
              </a:p>
            </p:txBody>
          </p:sp>
          <p:grpSp>
            <p:nvGrpSpPr>
              <p:cNvPr id="47" name="Group 5">
                <a:extLst>
                  <a:ext uri="{FF2B5EF4-FFF2-40B4-BE49-F238E27FC236}">
                    <a16:creationId xmlns:a16="http://schemas.microsoft.com/office/drawing/2014/main" id="{2C91F424-B0BE-BA87-7D3E-1249B7C4EB8B}"/>
                  </a:ext>
                </a:extLst>
              </p:cNvPr>
              <p:cNvGrpSpPr/>
              <p:nvPr/>
            </p:nvGrpSpPr>
            <p:grpSpPr>
              <a:xfrm>
                <a:off x="1165825" y="1890962"/>
                <a:ext cx="3725584" cy="4207049"/>
                <a:chOff x="1314102" y="1490924"/>
                <a:chExt cx="4344913" cy="4892741"/>
              </a:xfrm>
            </p:grpSpPr>
            <p:sp>
              <p:nvSpPr>
                <p:cNvPr id="48" name="Rectangle 12">
                  <a:extLst>
                    <a:ext uri="{FF2B5EF4-FFF2-40B4-BE49-F238E27FC236}">
                      <a16:creationId xmlns:a16="http://schemas.microsoft.com/office/drawing/2014/main" id="{B6F6DBB5-FEE5-22F1-3435-92A29157F184}"/>
                    </a:ext>
                  </a:extLst>
                </p:cNvPr>
                <p:cNvSpPr/>
                <p:nvPr/>
              </p:nvSpPr>
              <p:spPr>
                <a:xfrm>
                  <a:off x="1325437" y="5608551"/>
                  <a:ext cx="4333578" cy="775114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Hardware Commissioning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(Training campaign to 6.8 TeV)</a:t>
                  </a:r>
                </a:p>
              </p:txBody>
            </p:sp>
            <p:sp>
              <p:nvSpPr>
                <p:cNvPr id="49" name="Rectangle 14">
                  <a:extLst>
                    <a:ext uri="{FF2B5EF4-FFF2-40B4-BE49-F238E27FC236}">
                      <a16:creationId xmlns:a16="http://schemas.microsoft.com/office/drawing/2014/main" id="{AC6010EF-4D63-95D3-6351-3062F3D40199}"/>
                    </a:ext>
                  </a:extLst>
                </p:cNvPr>
                <p:cNvSpPr/>
                <p:nvPr/>
              </p:nvSpPr>
              <p:spPr>
                <a:xfrm>
                  <a:off x="1325437" y="5333920"/>
                  <a:ext cx="4333578" cy="108842"/>
                </a:xfrm>
                <a:prstGeom prst="rect">
                  <a:avLst/>
                </a:prstGeom>
                <a:solidFill>
                  <a:srgbClr val="EEFF4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Checkout</a:t>
                  </a:r>
                </a:p>
              </p:txBody>
            </p:sp>
            <p:sp>
              <p:nvSpPr>
                <p:cNvPr id="50" name="Rectangle 17">
                  <a:extLst>
                    <a:ext uri="{FF2B5EF4-FFF2-40B4-BE49-F238E27FC236}">
                      <a16:creationId xmlns:a16="http://schemas.microsoft.com/office/drawing/2014/main" id="{4751C6A3-296E-4769-D5C9-ACB84475052F}"/>
                    </a:ext>
                  </a:extLst>
                </p:cNvPr>
                <p:cNvSpPr/>
                <p:nvPr/>
              </p:nvSpPr>
              <p:spPr>
                <a:xfrm>
                  <a:off x="1315895" y="2786743"/>
                  <a:ext cx="547591" cy="1142935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Rectangle 18">
                  <a:extLst>
                    <a:ext uri="{FF2B5EF4-FFF2-40B4-BE49-F238E27FC236}">
                      <a16:creationId xmlns:a16="http://schemas.microsoft.com/office/drawing/2014/main" id="{731EFDE2-FF40-8932-FEDB-7680F041B240}"/>
                    </a:ext>
                  </a:extLst>
                </p:cNvPr>
                <p:cNvSpPr/>
                <p:nvPr/>
              </p:nvSpPr>
              <p:spPr>
                <a:xfrm>
                  <a:off x="1858504" y="2982033"/>
                  <a:ext cx="636446" cy="931251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Rectangle 19">
                  <a:extLst>
                    <a:ext uri="{FF2B5EF4-FFF2-40B4-BE49-F238E27FC236}">
                      <a16:creationId xmlns:a16="http://schemas.microsoft.com/office/drawing/2014/main" id="{849AFB23-D45D-9056-C738-BC515F87E699}"/>
                    </a:ext>
                  </a:extLst>
                </p:cNvPr>
                <p:cNvSpPr/>
                <p:nvPr/>
              </p:nvSpPr>
              <p:spPr>
                <a:xfrm>
                  <a:off x="2420992" y="2455121"/>
                  <a:ext cx="526207" cy="1458163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Rectangle 20">
                  <a:extLst>
                    <a:ext uri="{FF2B5EF4-FFF2-40B4-BE49-F238E27FC236}">
                      <a16:creationId xmlns:a16="http://schemas.microsoft.com/office/drawing/2014/main" id="{67177FFE-A687-CA24-7A49-E81D713A8924}"/>
                    </a:ext>
                  </a:extLst>
                </p:cNvPr>
                <p:cNvSpPr/>
                <p:nvPr/>
              </p:nvSpPr>
              <p:spPr>
                <a:xfrm>
                  <a:off x="2947201" y="2018595"/>
                  <a:ext cx="554300" cy="1894689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Rectangle 21">
                  <a:extLst>
                    <a:ext uri="{FF2B5EF4-FFF2-40B4-BE49-F238E27FC236}">
                      <a16:creationId xmlns:a16="http://schemas.microsoft.com/office/drawing/2014/main" id="{209C2C6A-494C-39EA-DAA6-3BACFDE98FDB}"/>
                    </a:ext>
                  </a:extLst>
                </p:cNvPr>
                <p:cNvSpPr/>
                <p:nvPr/>
              </p:nvSpPr>
              <p:spPr>
                <a:xfrm>
                  <a:off x="3501501" y="3056170"/>
                  <a:ext cx="552549" cy="886749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ectangle 23">
                  <a:extLst>
                    <a:ext uri="{FF2B5EF4-FFF2-40B4-BE49-F238E27FC236}">
                      <a16:creationId xmlns:a16="http://schemas.microsoft.com/office/drawing/2014/main" id="{421EC9BE-740E-5C20-6FD0-700E79E7F44C}"/>
                    </a:ext>
                  </a:extLst>
                </p:cNvPr>
                <p:cNvSpPr/>
                <p:nvPr/>
              </p:nvSpPr>
              <p:spPr>
                <a:xfrm>
                  <a:off x="4580258" y="2198441"/>
                  <a:ext cx="552550" cy="1714843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Rectangle 24">
                  <a:extLst>
                    <a:ext uri="{FF2B5EF4-FFF2-40B4-BE49-F238E27FC236}">
                      <a16:creationId xmlns:a16="http://schemas.microsoft.com/office/drawing/2014/main" id="{ACCE1291-C6C6-229E-2E29-E0621034CDE9}"/>
                    </a:ext>
                  </a:extLst>
                </p:cNvPr>
                <p:cNvSpPr/>
                <p:nvPr/>
              </p:nvSpPr>
              <p:spPr>
                <a:xfrm>
                  <a:off x="5132808" y="3237618"/>
                  <a:ext cx="526207" cy="675666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Rectangle 25">
                  <a:extLst>
                    <a:ext uri="{FF2B5EF4-FFF2-40B4-BE49-F238E27FC236}">
                      <a16:creationId xmlns:a16="http://schemas.microsoft.com/office/drawing/2014/main" id="{23511A31-0124-93FB-6FD1-3BF68261CF96}"/>
                    </a:ext>
                  </a:extLst>
                </p:cNvPr>
                <p:cNvSpPr/>
                <p:nvPr/>
              </p:nvSpPr>
              <p:spPr>
                <a:xfrm>
                  <a:off x="1325437" y="3913284"/>
                  <a:ext cx="4333578" cy="1433875"/>
                </a:xfrm>
                <a:prstGeom prst="rect">
                  <a:avLst/>
                </a:prstGeom>
                <a:solidFill>
                  <a:srgbClr val="FFAB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Hardware Commissioning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(Training campaign to 6.8 TeV)</a:t>
                  </a:r>
                </a:p>
              </p:txBody>
            </p:sp>
            <p:sp>
              <p:nvSpPr>
                <p:cNvPr id="58" name="Rectangle 26">
                  <a:extLst>
                    <a:ext uri="{FF2B5EF4-FFF2-40B4-BE49-F238E27FC236}">
                      <a16:creationId xmlns:a16="http://schemas.microsoft.com/office/drawing/2014/main" id="{96F976AA-E275-9BE2-95A6-BD0771DFC806}"/>
                    </a:ext>
                  </a:extLst>
                </p:cNvPr>
                <p:cNvSpPr/>
                <p:nvPr/>
              </p:nvSpPr>
              <p:spPr>
                <a:xfrm>
                  <a:off x="1314102" y="1501761"/>
                  <a:ext cx="554299" cy="1284980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27">
                  <a:extLst>
                    <a:ext uri="{FF2B5EF4-FFF2-40B4-BE49-F238E27FC236}">
                      <a16:creationId xmlns:a16="http://schemas.microsoft.com/office/drawing/2014/main" id="{AA0BA433-0FC3-8EF1-5C41-59339B02C914}"/>
                    </a:ext>
                  </a:extLst>
                </p:cNvPr>
                <p:cNvSpPr/>
                <p:nvPr/>
              </p:nvSpPr>
              <p:spPr>
                <a:xfrm>
                  <a:off x="1867711" y="1496235"/>
                  <a:ext cx="554164" cy="1485797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Rectangle 28">
                  <a:extLst>
                    <a:ext uri="{FF2B5EF4-FFF2-40B4-BE49-F238E27FC236}">
                      <a16:creationId xmlns:a16="http://schemas.microsoft.com/office/drawing/2014/main" id="{15BF02B4-D174-1474-90A7-0DAEBB646FF1}"/>
                    </a:ext>
                  </a:extLst>
                </p:cNvPr>
                <p:cNvSpPr/>
                <p:nvPr/>
              </p:nvSpPr>
              <p:spPr>
                <a:xfrm>
                  <a:off x="2420993" y="1498372"/>
                  <a:ext cx="554164" cy="946515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Rectangle 29">
                  <a:extLst>
                    <a:ext uri="{FF2B5EF4-FFF2-40B4-BE49-F238E27FC236}">
                      <a16:creationId xmlns:a16="http://schemas.microsoft.com/office/drawing/2014/main" id="{B57CF207-B877-148B-549C-58A6BD204273}"/>
                    </a:ext>
                  </a:extLst>
                </p:cNvPr>
                <p:cNvSpPr/>
                <p:nvPr/>
              </p:nvSpPr>
              <p:spPr>
                <a:xfrm>
                  <a:off x="2946733" y="1498893"/>
                  <a:ext cx="553015" cy="519701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ectangle 30">
                  <a:extLst>
                    <a:ext uri="{FF2B5EF4-FFF2-40B4-BE49-F238E27FC236}">
                      <a16:creationId xmlns:a16="http://schemas.microsoft.com/office/drawing/2014/main" id="{1B4F0897-F106-DA90-A9D9-5247DAB0828C}"/>
                    </a:ext>
                  </a:extLst>
                </p:cNvPr>
                <p:cNvSpPr/>
                <p:nvPr/>
              </p:nvSpPr>
              <p:spPr>
                <a:xfrm>
                  <a:off x="3494081" y="1496235"/>
                  <a:ext cx="554164" cy="1559934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Rectangle 31">
                  <a:extLst>
                    <a:ext uri="{FF2B5EF4-FFF2-40B4-BE49-F238E27FC236}">
                      <a16:creationId xmlns:a16="http://schemas.microsoft.com/office/drawing/2014/main" id="{510B6139-A8FB-6E3C-68B5-A58BEC07FABA}"/>
                    </a:ext>
                  </a:extLst>
                </p:cNvPr>
                <p:cNvSpPr/>
                <p:nvPr/>
              </p:nvSpPr>
              <p:spPr>
                <a:xfrm>
                  <a:off x="4047099" y="1490924"/>
                  <a:ext cx="549227" cy="2451996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Rectangle 32">
                  <a:extLst>
                    <a:ext uri="{FF2B5EF4-FFF2-40B4-BE49-F238E27FC236}">
                      <a16:creationId xmlns:a16="http://schemas.microsoft.com/office/drawing/2014/main" id="{44A8377F-C717-A72C-DFEA-61F31D155742}"/>
                    </a:ext>
                  </a:extLst>
                </p:cNvPr>
                <p:cNvSpPr/>
                <p:nvPr/>
              </p:nvSpPr>
              <p:spPr>
                <a:xfrm>
                  <a:off x="4588905" y="1498198"/>
                  <a:ext cx="562871" cy="700242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Rectangle 33">
                  <a:extLst>
                    <a:ext uri="{FF2B5EF4-FFF2-40B4-BE49-F238E27FC236}">
                      <a16:creationId xmlns:a16="http://schemas.microsoft.com/office/drawing/2014/main" id="{37826B19-A382-AB90-4775-439A35BF5F0A}"/>
                    </a:ext>
                  </a:extLst>
                </p:cNvPr>
                <p:cNvSpPr/>
                <p:nvPr/>
              </p:nvSpPr>
              <p:spPr>
                <a:xfrm>
                  <a:off x="5141455" y="1503679"/>
                  <a:ext cx="517560" cy="1733940"/>
                </a:xfrm>
                <a:prstGeom prst="rect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Rectangle 40">
                  <a:extLst>
                    <a:ext uri="{FF2B5EF4-FFF2-40B4-BE49-F238E27FC236}">
                      <a16:creationId xmlns:a16="http://schemas.microsoft.com/office/drawing/2014/main" id="{83D224CC-261F-585A-C6A5-F82F0E8CAC1B}"/>
                    </a:ext>
                  </a:extLst>
                </p:cNvPr>
                <p:cNvSpPr/>
                <p:nvPr/>
              </p:nvSpPr>
              <p:spPr>
                <a:xfrm>
                  <a:off x="1325437" y="5442761"/>
                  <a:ext cx="4333578" cy="165427"/>
                </a:xfrm>
                <a:prstGeom prst="rect">
                  <a:avLst/>
                </a:prstGeom>
                <a:solidFill>
                  <a:schemeClr val="tx1">
                    <a:lumMod val="60000"/>
                    <a:lumOff val="4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Beam TEST</a:t>
                  </a:r>
                </a:p>
              </p:txBody>
            </p:sp>
            <p:sp>
              <p:nvSpPr>
                <p:cNvPr id="67" name="TextBox 41">
                  <a:extLst>
                    <a:ext uri="{FF2B5EF4-FFF2-40B4-BE49-F238E27FC236}">
                      <a16:creationId xmlns:a16="http://schemas.microsoft.com/office/drawing/2014/main" id="{E661552B-06C6-AFEC-2EE9-3D1622EDAEEE}"/>
                    </a:ext>
                  </a:extLst>
                </p:cNvPr>
                <p:cNvSpPr txBox="1"/>
                <p:nvPr/>
              </p:nvSpPr>
              <p:spPr>
                <a:xfrm>
                  <a:off x="3114767" y="1526487"/>
                  <a:ext cx="74892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rPr>
                    <a:t>LS2</a:t>
                  </a:r>
                </a:p>
              </p:txBody>
            </p:sp>
            <p:sp>
              <p:nvSpPr>
                <p:cNvPr id="68" name="Freeform: Shape 47">
                  <a:extLst>
                    <a:ext uri="{FF2B5EF4-FFF2-40B4-BE49-F238E27FC236}">
                      <a16:creationId xmlns:a16="http://schemas.microsoft.com/office/drawing/2014/main" id="{704C7A21-0336-51B8-D4E1-461D37D9E584}"/>
                    </a:ext>
                  </a:extLst>
                </p:cNvPr>
                <p:cNvSpPr/>
                <p:nvPr/>
              </p:nvSpPr>
              <p:spPr>
                <a:xfrm>
                  <a:off x="1335142" y="1993553"/>
                  <a:ext cx="4300696" cy="1954904"/>
                </a:xfrm>
                <a:custGeom>
                  <a:avLst/>
                  <a:gdLst>
                    <a:gd name="connsiteX0" fmla="*/ 0 w 3355172"/>
                    <a:gd name="connsiteY0" fmla="*/ 597740 h 1444539"/>
                    <a:gd name="connsiteX1" fmla="*/ 416283 w 3355172"/>
                    <a:gd name="connsiteY1" fmla="*/ 597740 h 1444539"/>
                    <a:gd name="connsiteX2" fmla="*/ 416283 w 3355172"/>
                    <a:gd name="connsiteY2" fmla="*/ 722269 h 1444539"/>
                    <a:gd name="connsiteX3" fmla="*/ 857472 w 3355172"/>
                    <a:gd name="connsiteY3" fmla="*/ 722269 h 1444539"/>
                    <a:gd name="connsiteX4" fmla="*/ 857472 w 3355172"/>
                    <a:gd name="connsiteY4" fmla="*/ 334450 h 1444539"/>
                    <a:gd name="connsiteX5" fmla="*/ 1287988 w 3355172"/>
                    <a:gd name="connsiteY5" fmla="*/ 334450 h 1444539"/>
                    <a:gd name="connsiteX6" fmla="*/ 1287988 w 3355172"/>
                    <a:gd name="connsiteY6" fmla="*/ 0 h 1444539"/>
                    <a:gd name="connsiteX7" fmla="*/ 1675807 w 3355172"/>
                    <a:gd name="connsiteY7" fmla="*/ 0 h 1444539"/>
                    <a:gd name="connsiteX8" fmla="*/ 1675807 w 3355172"/>
                    <a:gd name="connsiteY8" fmla="*/ 796987 h 1444539"/>
                    <a:gd name="connsiteX9" fmla="*/ 2113438 w 3355172"/>
                    <a:gd name="connsiteY9" fmla="*/ 796987 h 1444539"/>
                    <a:gd name="connsiteX10" fmla="*/ 2113438 w 3355172"/>
                    <a:gd name="connsiteY10" fmla="*/ 1444539 h 1444539"/>
                    <a:gd name="connsiteX11" fmla="*/ 2558185 w 3355172"/>
                    <a:gd name="connsiteY11" fmla="*/ 1444539 h 1444539"/>
                    <a:gd name="connsiteX12" fmla="*/ 2558185 w 3355172"/>
                    <a:gd name="connsiteY12" fmla="*/ 120971 h 1444539"/>
                    <a:gd name="connsiteX13" fmla="*/ 2949563 w 3355172"/>
                    <a:gd name="connsiteY13" fmla="*/ 120971 h 1444539"/>
                    <a:gd name="connsiteX14" fmla="*/ 2949563 w 3355172"/>
                    <a:gd name="connsiteY14" fmla="*/ 928632 h 1444539"/>
                    <a:gd name="connsiteX15" fmla="*/ 3355172 w 3355172"/>
                    <a:gd name="connsiteY15" fmla="*/ 928632 h 1444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355172" h="1444539">
                      <a:moveTo>
                        <a:pt x="0" y="597740"/>
                      </a:moveTo>
                      <a:lnTo>
                        <a:pt x="416283" y="597740"/>
                      </a:lnTo>
                      <a:lnTo>
                        <a:pt x="416283" y="722269"/>
                      </a:lnTo>
                      <a:lnTo>
                        <a:pt x="857472" y="722269"/>
                      </a:lnTo>
                      <a:lnTo>
                        <a:pt x="857472" y="334450"/>
                      </a:lnTo>
                      <a:lnTo>
                        <a:pt x="1287988" y="334450"/>
                      </a:lnTo>
                      <a:lnTo>
                        <a:pt x="1287988" y="0"/>
                      </a:lnTo>
                      <a:lnTo>
                        <a:pt x="1675807" y="0"/>
                      </a:lnTo>
                      <a:lnTo>
                        <a:pt x="1675807" y="796987"/>
                      </a:lnTo>
                      <a:lnTo>
                        <a:pt x="2113438" y="796987"/>
                      </a:lnTo>
                      <a:lnTo>
                        <a:pt x="2113438" y="1444539"/>
                      </a:lnTo>
                      <a:lnTo>
                        <a:pt x="2558185" y="1444539"/>
                      </a:lnTo>
                      <a:lnTo>
                        <a:pt x="2558185" y="120971"/>
                      </a:lnTo>
                      <a:lnTo>
                        <a:pt x="2949563" y="120971"/>
                      </a:lnTo>
                      <a:lnTo>
                        <a:pt x="2949563" y="928632"/>
                      </a:lnTo>
                      <a:lnTo>
                        <a:pt x="3355172" y="928632"/>
                      </a:lnTo>
                    </a:path>
                  </a:pathLst>
                </a:custGeom>
                <a:noFill/>
                <a:ln w="25400" cap="flat" cmpd="sng" algn="ctr">
                  <a:solidFill>
                    <a:srgbClr val="9900CC"/>
                  </a:solidFill>
                  <a:prstDash val="sysDot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69" name="Graphic 49" descr="Old Key outline">
                  <a:extLst>
                    <a:ext uri="{FF2B5EF4-FFF2-40B4-BE49-F238E27FC236}">
                      <a16:creationId xmlns:a16="http://schemas.microsoft.com/office/drawing/2014/main" id="{2EA4D3AA-5F75-BDF1-7BE0-BC233CE53883}"/>
                    </a:ext>
                  </a:extLst>
                </p:cNvPr>
                <p:cNvGrpSpPr/>
                <p:nvPr/>
              </p:nvGrpSpPr>
              <p:grpSpPr>
                <a:xfrm rot="1571005">
                  <a:off x="3708089" y="2711974"/>
                  <a:ext cx="427666" cy="391430"/>
                  <a:chOff x="8228258" y="443253"/>
                  <a:chExt cx="582081" cy="579781"/>
                </a:xfrm>
                <a:solidFill>
                  <a:srgbClr val="9900CC"/>
                </a:solidFill>
              </p:grpSpPr>
              <p:sp>
                <p:nvSpPr>
                  <p:cNvPr id="70" name="Freeform: Shape 51">
                    <a:extLst>
                      <a:ext uri="{FF2B5EF4-FFF2-40B4-BE49-F238E27FC236}">
                        <a16:creationId xmlns:a16="http://schemas.microsoft.com/office/drawing/2014/main" id="{FFFDAFF7-8781-A067-6478-6990F984E951}"/>
                      </a:ext>
                    </a:extLst>
                  </p:cNvPr>
                  <p:cNvSpPr/>
                  <p:nvPr/>
                </p:nvSpPr>
                <p:spPr>
                  <a:xfrm>
                    <a:off x="8228258" y="443253"/>
                    <a:ext cx="582081" cy="579781"/>
                  </a:xfrm>
                  <a:custGeom>
                    <a:avLst/>
                    <a:gdLst>
                      <a:gd name="connsiteX0" fmla="*/ 575376 w 582081"/>
                      <a:gd name="connsiteY0" fmla="*/ 165465 h 579781"/>
                      <a:gd name="connsiteX1" fmla="*/ 582031 w 582081"/>
                      <a:gd name="connsiteY1" fmla="*/ 146916 h 579781"/>
                      <a:gd name="connsiteX2" fmla="*/ 582031 w 582081"/>
                      <a:gd name="connsiteY2" fmla="*/ 146847 h 579781"/>
                      <a:gd name="connsiteX3" fmla="*/ 557167 w 582081"/>
                      <a:gd name="connsiteY3" fmla="*/ 125456 h 579781"/>
                      <a:gd name="connsiteX4" fmla="*/ 551033 w 582081"/>
                      <a:gd name="connsiteY4" fmla="*/ 125456 h 579781"/>
                      <a:gd name="connsiteX5" fmla="*/ 535783 w 582081"/>
                      <a:gd name="connsiteY5" fmla="*/ 45673 h 579781"/>
                      <a:gd name="connsiteX6" fmla="*/ 455009 w 582081"/>
                      <a:gd name="connsiteY6" fmla="*/ 30881 h 579781"/>
                      <a:gd name="connsiteX7" fmla="*/ 455009 w 582081"/>
                      <a:gd name="connsiteY7" fmla="*/ 24705 h 579781"/>
                      <a:gd name="connsiteX8" fmla="*/ 433348 w 582081"/>
                      <a:gd name="connsiteY8" fmla="*/ 64 h 579781"/>
                      <a:gd name="connsiteX9" fmla="*/ 414113 w 582081"/>
                      <a:gd name="connsiteY9" fmla="*/ 6801 h 579781"/>
                      <a:gd name="connsiteX10" fmla="*/ 406634 w 582081"/>
                      <a:gd name="connsiteY10" fmla="*/ 24019 h 579781"/>
                      <a:gd name="connsiteX11" fmla="*/ 406634 w 582081"/>
                      <a:gd name="connsiteY11" fmla="*/ 24594 h 579781"/>
                      <a:gd name="connsiteX12" fmla="*/ 311366 w 582081"/>
                      <a:gd name="connsiteY12" fmla="*/ 30680 h 579781"/>
                      <a:gd name="connsiteX13" fmla="*/ 305045 w 582081"/>
                      <a:gd name="connsiteY13" fmla="*/ 124777 h 579781"/>
                      <a:gd name="connsiteX14" fmla="*/ 280327 w 582081"/>
                      <a:gd name="connsiteY14" fmla="*/ 146265 h 579781"/>
                      <a:gd name="connsiteX15" fmla="*/ 286953 w 582081"/>
                      <a:gd name="connsiteY15" fmla="*/ 165153 h 579781"/>
                      <a:gd name="connsiteX16" fmla="*/ 304504 w 582081"/>
                      <a:gd name="connsiteY16" fmla="*/ 172743 h 579781"/>
                      <a:gd name="connsiteX17" fmla="*/ 310742 w 582081"/>
                      <a:gd name="connsiteY17" fmla="*/ 172743 h 579781"/>
                      <a:gd name="connsiteX18" fmla="*/ 304504 w 582081"/>
                      <a:gd name="connsiteY18" fmla="*/ 206659 h 579781"/>
                      <a:gd name="connsiteX19" fmla="*/ 298265 w 582081"/>
                      <a:gd name="connsiteY19" fmla="*/ 220862 h 579781"/>
                      <a:gd name="connsiteX20" fmla="*/ 6224 w 582081"/>
                      <a:gd name="connsiteY20" fmla="*/ 510616 h 579781"/>
                      <a:gd name="connsiteX21" fmla="*/ 5488 w 582081"/>
                      <a:gd name="connsiteY21" fmla="*/ 538858 h 579781"/>
                      <a:gd name="connsiteX22" fmla="*/ 6162 w 582081"/>
                      <a:gd name="connsiteY22" fmla="*/ 539535 h 579781"/>
                      <a:gd name="connsiteX23" fmla="*/ 35212 w 582081"/>
                      <a:gd name="connsiteY23" fmla="*/ 568897 h 579781"/>
                      <a:gd name="connsiteX24" fmla="*/ 63892 w 582081"/>
                      <a:gd name="connsiteY24" fmla="*/ 569281 h 579781"/>
                      <a:gd name="connsiteX25" fmla="*/ 64276 w 582081"/>
                      <a:gd name="connsiteY25" fmla="*/ 568897 h 579781"/>
                      <a:gd name="connsiteX26" fmla="*/ 78714 w 582081"/>
                      <a:gd name="connsiteY26" fmla="*/ 554590 h 579781"/>
                      <a:gd name="connsiteX27" fmla="*/ 98005 w 582081"/>
                      <a:gd name="connsiteY27" fmla="*/ 573638 h 579781"/>
                      <a:gd name="connsiteX28" fmla="*/ 126655 w 582081"/>
                      <a:gd name="connsiteY28" fmla="*/ 574052 h 579781"/>
                      <a:gd name="connsiteX29" fmla="*/ 127069 w 582081"/>
                      <a:gd name="connsiteY29" fmla="*/ 573638 h 579781"/>
                      <a:gd name="connsiteX30" fmla="*/ 146401 w 582081"/>
                      <a:gd name="connsiteY30" fmla="*/ 554556 h 579781"/>
                      <a:gd name="connsiteX31" fmla="*/ 147095 w 582081"/>
                      <a:gd name="connsiteY31" fmla="*/ 526303 h 579781"/>
                      <a:gd name="connsiteX32" fmla="*/ 146401 w 582081"/>
                      <a:gd name="connsiteY32" fmla="*/ 525609 h 579781"/>
                      <a:gd name="connsiteX33" fmla="*/ 127236 w 582081"/>
                      <a:gd name="connsiteY33" fmla="*/ 506679 h 579781"/>
                      <a:gd name="connsiteX34" fmla="*/ 141619 w 582081"/>
                      <a:gd name="connsiteY34" fmla="*/ 492449 h 579781"/>
                      <a:gd name="connsiteX35" fmla="*/ 176082 w 582081"/>
                      <a:gd name="connsiteY35" fmla="*/ 526483 h 579781"/>
                      <a:gd name="connsiteX36" fmla="*/ 204772 w 582081"/>
                      <a:gd name="connsiteY36" fmla="*/ 526864 h 579781"/>
                      <a:gd name="connsiteX37" fmla="*/ 205154 w 582081"/>
                      <a:gd name="connsiteY37" fmla="*/ 526483 h 579781"/>
                      <a:gd name="connsiteX38" fmla="*/ 234141 w 582081"/>
                      <a:gd name="connsiteY38" fmla="*/ 497862 h 579781"/>
                      <a:gd name="connsiteX39" fmla="*/ 234829 w 582081"/>
                      <a:gd name="connsiteY39" fmla="*/ 469599 h 579781"/>
                      <a:gd name="connsiteX40" fmla="*/ 234204 w 582081"/>
                      <a:gd name="connsiteY40" fmla="*/ 468971 h 579781"/>
                      <a:gd name="connsiteX41" fmla="*/ 200239 w 582081"/>
                      <a:gd name="connsiteY41" fmla="*/ 434570 h 579781"/>
                      <a:gd name="connsiteX42" fmla="*/ 357025 w 582081"/>
                      <a:gd name="connsiteY42" fmla="*/ 279760 h 579781"/>
                      <a:gd name="connsiteX43" fmla="*/ 372870 w 582081"/>
                      <a:gd name="connsiteY43" fmla="*/ 273584 h 579781"/>
                      <a:gd name="connsiteX44" fmla="*/ 377029 w 582081"/>
                      <a:gd name="connsiteY44" fmla="*/ 273584 h 579781"/>
                      <a:gd name="connsiteX45" fmla="*/ 406682 w 582081"/>
                      <a:gd name="connsiteY45" fmla="*/ 267443 h 579781"/>
                      <a:gd name="connsiteX46" fmla="*/ 406682 w 582081"/>
                      <a:gd name="connsiteY46" fmla="*/ 273466 h 579781"/>
                      <a:gd name="connsiteX47" fmla="*/ 428344 w 582081"/>
                      <a:gd name="connsiteY47" fmla="*/ 298108 h 579781"/>
                      <a:gd name="connsiteX48" fmla="*/ 447579 w 582081"/>
                      <a:gd name="connsiteY48" fmla="*/ 291370 h 579781"/>
                      <a:gd name="connsiteX49" fmla="*/ 455058 w 582081"/>
                      <a:gd name="connsiteY49" fmla="*/ 274152 h 579781"/>
                      <a:gd name="connsiteX50" fmla="*/ 455058 w 582081"/>
                      <a:gd name="connsiteY50" fmla="*/ 273577 h 579781"/>
                      <a:gd name="connsiteX51" fmla="*/ 550326 w 582081"/>
                      <a:gd name="connsiteY51" fmla="*/ 267491 h 579781"/>
                      <a:gd name="connsiteX52" fmla="*/ 556647 w 582081"/>
                      <a:gd name="connsiteY52" fmla="*/ 173395 h 579781"/>
                      <a:gd name="connsiteX53" fmla="*/ 557188 w 582081"/>
                      <a:gd name="connsiteY53" fmla="*/ 173395 h 579781"/>
                      <a:gd name="connsiteX54" fmla="*/ 575376 w 582081"/>
                      <a:gd name="connsiteY54" fmla="*/ 165465 h 579781"/>
                      <a:gd name="connsiteX55" fmla="*/ 536102 w 582081"/>
                      <a:gd name="connsiteY55" fmla="*/ 172251 h 579781"/>
                      <a:gd name="connsiteX56" fmla="*/ 540566 w 582081"/>
                      <a:gd name="connsiteY56" fmla="*/ 176167 h 579781"/>
                      <a:gd name="connsiteX57" fmla="*/ 541886 w 582081"/>
                      <a:gd name="connsiteY57" fmla="*/ 256314 h 579781"/>
                      <a:gd name="connsiteX58" fmla="*/ 540566 w 582081"/>
                      <a:gd name="connsiteY58" fmla="*/ 257634 h 579781"/>
                      <a:gd name="connsiteX59" fmla="*/ 457789 w 582081"/>
                      <a:gd name="connsiteY59" fmla="*/ 257634 h 579781"/>
                      <a:gd name="connsiteX60" fmla="*/ 453852 w 582081"/>
                      <a:gd name="connsiteY60" fmla="*/ 253261 h 579781"/>
                      <a:gd name="connsiteX61" fmla="*/ 444229 w 582081"/>
                      <a:gd name="connsiteY61" fmla="*/ 251390 h 579781"/>
                      <a:gd name="connsiteX62" fmla="*/ 441174 w 582081"/>
                      <a:gd name="connsiteY62" fmla="*/ 257135 h 579781"/>
                      <a:gd name="connsiteX63" fmla="*/ 441174 w 582081"/>
                      <a:gd name="connsiteY63" fmla="*/ 274180 h 579781"/>
                      <a:gd name="connsiteX64" fmla="*/ 438082 w 582081"/>
                      <a:gd name="connsiteY64" fmla="*/ 281278 h 579781"/>
                      <a:gd name="connsiteX65" fmla="*/ 429307 w 582081"/>
                      <a:gd name="connsiteY65" fmla="*/ 284307 h 579781"/>
                      <a:gd name="connsiteX66" fmla="*/ 420525 w 582081"/>
                      <a:gd name="connsiteY66" fmla="*/ 273494 h 579781"/>
                      <a:gd name="connsiteX67" fmla="*/ 420525 w 582081"/>
                      <a:gd name="connsiteY67" fmla="*/ 255749 h 579781"/>
                      <a:gd name="connsiteX68" fmla="*/ 413599 w 582081"/>
                      <a:gd name="connsiteY68" fmla="*/ 248811 h 579781"/>
                      <a:gd name="connsiteX69" fmla="*/ 409698 w 582081"/>
                      <a:gd name="connsiteY69" fmla="*/ 250010 h 579781"/>
                      <a:gd name="connsiteX70" fmla="*/ 377008 w 582081"/>
                      <a:gd name="connsiteY70" fmla="*/ 259714 h 579781"/>
                      <a:gd name="connsiteX71" fmla="*/ 372849 w 582081"/>
                      <a:gd name="connsiteY71" fmla="*/ 259714 h 579781"/>
                      <a:gd name="connsiteX72" fmla="*/ 347286 w 582081"/>
                      <a:gd name="connsiteY72" fmla="*/ 269896 h 579781"/>
                      <a:gd name="connsiteX73" fmla="*/ 185572 w 582081"/>
                      <a:gd name="connsiteY73" fmla="*/ 429579 h 579781"/>
                      <a:gd name="connsiteX74" fmla="*/ 185509 w 582081"/>
                      <a:gd name="connsiteY74" fmla="*/ 439380 h 579781"/>
                      <a:gd name="connsiteX75" fmla="*/ 224416 w 582081"/>
                      <a:gd name="connsiteY75" fmla="*/ 478773 h 579781"/>
                      <a:gd name="connsiteX76" fmla="*/ 224957 w 582081"/>
                      <a:gd name="connsiteY76" fmla="*/ 487451 h 579781"/>
                      <a:gd name="connsiteX77" fmla="*/ 224416 w 582081"/>
                      <a:gd name="connsiteY77" fmla="*/ 487992 h 579781"/>
                      <a:gd name="connsiteX78" fmla="*/ 195422 w 582081"/>
                      <a:gd name="connsiteY78" fmla="*/ 516619 h 579781"/>
                      <a:gd name="connsiteX79" fmla="*/ 186184 w 582081"/>
                      <a:gd name="connsiteY79" fmla="*/ 516961 h 579781"/>
                      <a:gd name="connsiteX80" fmla="*/ 185842 w 582081"/>
                      <a:gd name="connsiteY80" fmla="*/ 516619 h 579781"/>
                      <a:gd name="connsiteX81" fmla="*/ 146492 w 582081"/>
                      <a:gd name="connsiteY81" fmla="*/ 477768 h 579781"/>
                      <a:gd name="connsiteX82" fmla="*/ 136746 w 582081"/>
                      <a:gd name="connsiteY82" fmla="*/ 477768 h 579781"/>
                      <a:gd name="connsiteX83" fmla="*/ 112485 w 582081"/>
                      <a:gd name="connsiteY83" fmla="*/ 501758 h 579781"/>
                      <a:gd name="connsiteX84" fmla="*/ 112431 w 582081"/>
                      <a:gd name="connsiteY84" fmla="*/ 511560 h 579781"/>
                      <a:gd name="connsiteX85" fmla="*/ 112485 w 582081"/>
                      <a:gd name="connsiteY85" fmla="*/ 511614 h 579781"/>
                      <a:gd name="connsiteX86" fmla="*/ 136649 w 582081"/>
                      <a:gd name="connsiteY86" fmla="*/ 535466 h 579781"/>
                      <a:gd name="connsiteX87" fmla="*/ 137189 w 582081"/>
                      <a:gd name="connsiteY87" fmla="*/ 544144 h 579781"/>
                      <a:gd name="connsiteX88" fmla="*/ 136649 w 582081"/>
                      <a:gd name="connsiteY88" fmla="*/ 544685 h 579781"/>
                      <a:gd name="connsiteX89" fmla="*/ 117351 w 582081"/>
                      <a:gd name="connsiteY89" fmla="*/ 563795 h 579781"/>
                      <a:gd name="connsiteX90" fmla="*/ 108104 w 582081"/>
                      <a:gd name="connsiteY90" fmla="*/ 564134 h 579781"/>
                      <a:gd name="connsiteX91" fmla="*/ 107765 w 582081"/>
                      <a:gd name="connsiteY91" fmla="*/ 563795 h 579781"/>
                      <a:gd name="connsiteX92" fmla="*/ 83608 w 582081"/>
                      <a:gd name="connsiteY92" fmla="*/ 539944 h 579781"/>
                      <a:gd name="connsiteX93" fmla="*/ 73869 w 582081"/>
                      <a:gd name="connsiteY93" fmla="*/ 539944 h 579781"/>
                      <a:gd name="connsiteX94" fmla="*/ 54537 w 582081"/>
                      <a:gd name="connsiteY94" fmla="*/ 559027 h 579781"/>
                      <a:gd name="connsiteX95" fmla="*/ 45310 w 582081"/>
                      <a:gd name="connsiteY95" fmla="*/ 559382 h 579781"/>
                      <a:gd name="connsiteX96" fmla="*/ 45006 w 582081"/>
                      <a:gd name="connsiteY96" fmla="*/ 559082 h 579781"/>
                      <a:gd name="connsiteX97" fmla="*/ 15963 w 582081"/>
                      <a:gd name="connsiteY97" fmla="*/ 529720 h 579781"/>
                      <a:gd name="connsiteX98" fmla="*/ 15383 w 582081"/>
                      <a:gd name="connsiteY98" fmla="*/ 521073 h 579781"/>
                      <a:gd name="connsiteX99" fmla="*/ 15963 w 582081"/>
                      <a:gd name="connsiteY99" fmla="*/ 520494 h 579781"/>
                      <a:gd name="connsiteX100" fmla="*/ 307679 w 582081"/>
                      <a:gd name="connsiteY100" fmla="*/ 231003 h 579781"/>
                      <a:gd name="connsiteX101" fmla="*/ 318353 w 582081"/>
                      <a:gd name="connsiteY101" fmla="*/ 205647 h 579781"/>
                      <a:gd name="connsiteX102" fmla="*/ 328252 w 582081"/>
                      <a:gd name="connsiteY102" fmla="*/ 169666 h 579781"/>
                      <a:gd name="connsiteX103" fmla="*/ 326390 w 582081"/>
                      <a:gd name="connsiteY103" fmla="*/ 160041 h 579781"/>
                      <a:gd name="connsiteX104" fmla="*/ 322512 w 582081"/>
                      <a:gd name="connsiteY104" fmla="*/ 158852 h 579781"/>
                      <a:gd name="connsiteX105" fmla="*/ 304532 w 582081"/>
                      <a:gd name="connsiteY105" fmla="*/ 158852 h 579781"/>
                      <a:gd name="connsiteX106" fmla="*/ 297115 w 582081"/>
                      <a:gd name="connsiteY106" fmla="*/ 155664 h 579781"/>
                      <a:gd name="connsiteX107" fmla="*/ 294183 w 582081"/>
                      <a:gd name="connsiteY107" fmla="*/ 147242 h 579781"/>
                      <a:gd name="connsiteX108" fmla="*/ 305218 w 582081"/>
                      <a:gd name="connsiteY108" fmla="*/ 138640 h 579781"/>
                      <a:gd name="connsiteX109" fmla="*/ 321784 w 582081"/>
                      <a:gd name="connsiteY109" fmla="*/ 138640 h 579781"/>
                      <a:gd name="connsiteX110" fmla="*/ 328714 w 582081"/>
                      <a:gd name="connsiteY110" fmla="*/ 131706 h 579781"/>
                      <a:gd name="connsiteX111" fmla="*/ 325597 w 582081"/>
                      <a:gd name="connsiteY111" fmla="*/ 125920 h 579781"/>
                      <a:gd name="connsiteX112" fmla="*/ 321133 w 582081"/>
                      <a:gd name="connsiteY112" fmla="*/ 122004 h 579781"/>
                      <a:gd name="connsiteX113" fmla="*/ 319809 w 582081"/>
                      <a:gd name="connsiteY113" fmla="*/ 41868 h 579781"/>
                      <a:gd name="connsiteX114" fmla="*/ 321133 w 582081"/>
                      <a:gd name="connsiteY114" fmla="*/ 40544 h 579781"/>
                      <a:gd name="connsiteX115" fmla="*/ 403889 w 582081"/>
                      <a:gd name="connsiteY115" fmla="*/ 40544 h 579781"/>
                      <a:gd name="connsiteX116" fmla="*/ 407847 w 582081"/>
                      <a:gd name="connsiteY116" fmla="*/ 44939 h 579781"/>
                      <a:gd name="connsiteX117" fmla="*/ 417470 w 582081"/>
                      <a:gd name="connsiteY117" fmla="*/ 46809 h 579781"/>
                      <a:gd name="connsiteX118" fmla="*/ 420525 w 582081"/>
                      <a:gd name="connsiteY118" fmla="*/ 41064 h 579781"/>
                      <a:gd name="connsiteX119" fmla="*/ 420525 w 582081"/>
                      <a:gd name="connsiteY119" fmla="*/ 24019 h 579781"/>
                      <a:gd name="connsiteX120" fmla="*/ 423616 w 582081"/>
                      <a:gd name="connsiteY120" fmla="*/ 16894 h 579781"/>
                      <a:gd name="connsiteX121" fmla="*/ 432392 w 582081"/>
                      <a:gd name="connsiteY121" fmla="*/ 13864 h 579781"/>
                      <a:gd name="connsiteX122" fmla="*/ 441174 w 582081"/>
                      <a:gd name="connsiteY122" fmla="*/ 24678 h 579781"/>
                      <a:gd name="connsiteX123" fmla="*/ 441174 w 582081"/>
                      <a:gd name="connsiteY123" fmla="*/ 42395 h 579781"/>
                      <a:gd name="connsiteX124" fmla="*/ 448103 w 582081"/>
                      <a:gd name="connsiteY124" fmla="*/ 49328 h 579781"/>
                      <a:gd name="connsiteX125" fmla="*/ 451849 w 582081"/>
                      <a:gd name="connsiteY125" fmla="*/ 48231 h 579781"/>
                      <a:gd name="connsiteX126" fmla="*/ 526072 w 582081"/>
                      <a:gd name="connsiteY126" fmla="*/ 55509 h 579781"/>
                      <a:gd name="connsiteX127" fmla="*/ 533503 w 582081"/>
                      <a:gd name="connsiteY127" fmla="*/ 128492 h 579781"/>
                      <a:gd name="connsiteX128" fmla="*/ 535306 w 582081"/>
                      <a:gd name="connsiteY128" fmla="*/ 138128 h 579781"/>
                      <a:gd name="connsiteX129" fmla="*/ 539221 w 582081"/>
                      <a:gd name="connsiteY129" fmla="*/ 139340 h 579781"/>
                      <a:gd name="connsiteX130" fmla="*/ 557167 w 582081"/>
                      <a:gd name="connsiteY130" fmla="*/ 139340 h 579781"/>
                      <a:gd name="connsiteX131" fmla="*/ 568202 w 582081"/>
                      <a:gd name="connsiteY131" fmla="*/ 147900 h 579781"/>
                      <a:gd name="connsiteX132" fmla="*/ 565249 w 582081"/>
                      <a:gd name="connsiteY132" fmla="*/ 156010 h 579781"/>
                      <a:gd name="connsiteX133" fmla="*/ 557167 w 582081"/>
                      <a:gd name="connsiteY133" fmla="*/ 159545 h 579781"/>
                      <a:gd name="connsiteX134" fmla="*/ 539914 w 582081"/>
                      <a:gd name="connsiteY134" fmla="*/ 159545 h 579781"/>
                      <a:gd name="connsiteX135" fmla="*/ 532985 w 582081"/>
                      <a:gd name="connsiteY135" fmla="*/ 166479 h 579781"/>
                      <a:gd name="connsiteX136" fmla="*/ 536102 w 582081"/>
                      <a:gd name="connsiteY136" fmla="*/ 172265 h 5797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</a:cxnLst>
                    <a:rect l="l" t="t" r="r" b="b"/>
                    <a:pathLst>
                      <a:path w="582081" h="579781">
                        <a:moveTo>
                          <a:pt x="575376" y="165465"/>
                        </a:moveTo>
                        <a:cubicBezTo>
                          <a:pt x="580059" y="160465"/>
                          <a:pt x="582468" y="153753"/>
                          <a:pt x="582031" y="146916"/>
                        </a:cubicBezTo>
                        <a:lnTo>
                          <a:pt x="582031" y="146847"/>
                        </a:lnTo>
                        <a:cubicBezTo>
                          <a:pt x="580526" y="134358"/>
                          <a:pt x="569742" y="125079"/>
                          <a:pt x="557167" y="125456"/>
                        </a:cubicBezTo>
                        <a:lnTo>
                          <a:pt x="551033" y="125456"/>
                        </a:lnTo>
                        <a:cubicBezTo>
                          <a:pt x="563112" y="98287"/>
                          <a:pt x="557031" y="66472"/>
                          <a:pt x="535783" y="45673"/>
                        </a:cubicBezTo>
                        <a:cubicBezTo>
                          <a:pt x="514459" y="24609"/>
                          <a:pt x="482415" y="18740"/>
                          <a:pt x="455009" y="30881"/>
                        </a:cubicBezTo>
                        <a:lnTo>
                          <a:pt x="455009" y="24705"/>
                        </a:lnTo>
                        <a:cubicBezTo>
                          <a:pt x="455280" y="12114"/>
                          <a:pt x="445870" y="1410"/>
                          <a:pt x="433348" y="64"/>
                        </a:cubicBezTo>
                        <a:cubicBezTo>
                          <a:pt x="426282" y="-434"/>
                          <a:pt x="419324" y="2003"/>
                          <a:pt x="414113" y="6801"/>
                        </a:cubicBezTo>
                        <a:cubicBezTo>
                          <a:pt x="409323" y="11243"/>
                          <a:pt x="406610" y="17487"/>
                          <a:pt x="406634" y="24019"/>
                        </a:cubicBezTo>
                        <a:lnTo>
                          <a:pt x="406634" y="24594"/>
                        </a:lnTo>
                        <a:cubicBezTo>
                          <a:pt x="377836" y="2476"/>
                          <a:pt x="337116" y="5077"/>
                          <a:pt x="311366" y="30680"/>
                        </a:cubicBezTo>
                        <a:cubicBezTo>
                          <a:pt x="285475" y="55800"/>
                          <a:pt x="282746" y="96420"/>
                          <a:pt x="305045" y="124777"/>
                        </a:cubicBezTo>
                        <a:cubicBezTo>
                          <a:pt x="292490" y="124474"/>
                          <a:pt x="281774" y="133790"/>
                          <a:pt x="280327" y="146265"/>
                        </a:cubicBezTo>
                        <a:cubicBezTo>
                          <a:pt x="279838" y="153205"/>
                          <a:pt x="282235" y="160039"/>
                          <a:pt x="286953" y="165153"/>
                        </a:cubicBezTo>
                        <a:cubicBezTo>
                          <a:pt x="291484" y="170027"/>
                          <a:pt x="297850" y="172780"/>
                          <a:pt x="304504" y="172743"/>
                        </a:cubicBezTo>
                        <a:lnTo>
                          <a:pt x="310742" y="172743"/>
                        </a:lnTo>
                        <a:cubicBezTo>
                          <a:pt x="306032" y="183403"/>
                          <a:pt x="303895" y="195021"/>
                          <a:pt x="304504" y="206659"/>
                        </a:cubicBezTo>
                        <a:cubicBezTo>
                          <a:pt x="304778" y="212112"/>
                          <a:pt x="302466" y="217375"/>
                          <a:pt x="298265" y="220862"/>
                        </a:cubicBezTo>
                        <a:lnTo>
                          <a:pt x="6224" y="510616"/>
                        </a:lnTo>
                        <a:cubicBezTo>
                          <a:pt x="-1778" y="518212"/>
                          <a:pt x="-2108" y="530856"/>
                          <a:pt x="5488" y="538858"/>
                        </a:cubicBezTo>
                        <a:cubicBezTo>
                          <a:pt x="5707" y="539089"/>
                          <a:pt x="5932" y="539314"/>
                          <a:pt x="6162" y="539535"/>
                        </a:cubicBezTo>
                        <a:lnTo>
                          <a:pt x="35212" y="568897"/>
                        </a:lnTo>
                        <a:cubicBezTo>
                          <a:pt x="43026" y="576923"/>
                          <a:pt x="55867" y="577095"/>
                          <a:pt x="63892" y="569281"/>
                        </a:cubicBezTo>
                        <a:cubicBezTo>
                          <a:pt x="64022" y="569155"/>
                          <a:pt x="64150" y="569027"/>
                          <a:pt x="64276" y="568897"/>
                        </a:cubicBezTo>
                        <a:lnTo>
                          <a:pt x="78714" y="554590"/>
                        </a:lnTo>
                        <a:lnTo>
                          <a:pt x="98005" y="573638"/>
                        </a:lnTo>
                        <a:cubicBezTo>
                          <a:pt x="105802" y="581664"/>
                          <a:pt x="118630" y="581849"/>
                          <a:pt x="126655" y="574052"/>
                        </a:cubicBezTo>
                        <a:cubicBezTo>
                          <a:pt x="126795" y="573916"/>
                          <a:pt x="126933" y="573778"/>
                          <a:pt x="127069" y="573638"/>
                        </a:cubicBezTo>
                        <a:lnTo>
                          <a:pt x="146401" y="554556"/>
                        </a:lnTo>
                        <a:cubicBezTo>
                          <a:pt x="154395" y="546945"/>
                          <a:pt x="154705" y="534296"/>
                          <a:pt x="147095" y="526303"/>
                        </a:cubicBezTo>
                        <a:cubicBezTo>
                          <a:pt x="146869" y="526066"/>
                          <a:pt x="146638" y="525835"/>
                          <a:pt x="146401" y="525609"/>
                        </a:cubicBezTo>
                        <a:lnTo>
                          <a:pt x="127236" y="506679"/>
                        </a:lnTo>
                        <a:lnTo>
                          <a:pt x="141619" y="492449"/>
                        </a:lnTo>
                        <a:lnTo>
                          <a:pt x="176082" y="526483"/>
                        </a:lnTo>
                        <a:cubicBezTo>
                          <a:pt x="183900" y="534510"/>
                          <a:pt x="196745" y="534681"/>
                          <a:pt x="204772" y="526864"/>
                        </a:cubicBezTo>
                        <a:cubicBezTo>
                          <a:pt x="204901" y="526739"/>
                          <a:pt x="205028" y="526612"/>
                          <a:pt x="205154" y="526483"/>
                        </a:cubicBezTo>
                        <a:lnTo>
                          <a:pt x="234141" y="497862"/>
                        </a:lnTo>
                        <a:cubicBezTo>
                          <a:pt x="242136" y="490248"/>
                          <a:pt x="242444" y="477594"/>
                          <a:pt x="234829" y="469599"/>
                        </a:cubicBezTo>
                        <a:cubicBezTo>
                          <a:pt x="234625" y="469385"/>
                          <a:pt x="234417" y="469176"/>
                          <a:pt x="234204" y="468971"/>
                        </a:cubicBezTo>
                        <a:lnTo>
                          <a:pt x="200239" y="434570"/>
                        </a:lnTo>
                        <a:lnTo>
                          <a:pt x="357025" y="279760"/>
                        </a:lnTo>
                        <a:cubicBezTo>
                          <a:pt x="361301" y="275717"/>
                          <a:pt x="366986" y="273502"/>
                          <a:pt x="372870" y="273584"/>
                        </a:cubicBezTo>
                        <a:lnTo>
                          <a:pt x="377029" y="273584"/>
                        </a:lnTo>
                        <a:cubicBezTo>
                          <a:pt x="387230" y="273591"/>
                          <a:pt x="397323" y="271500"/>
                          <a:pt x="406682" y="267443"/>
                        </a:cubicBezTo>
                        <a:lnTo>
                          <a:pt x="406682" y="273466"/>
                        </a:lnTo>
                        <a:cubicBezTo>
                          <a:pt x="406412" y="286057"/>
                          <a:pt x="415822" y="296761"/>
                          <a:pt x="428344" y="298108"/>
                        </a:cubicBezTo>
                        <a:cubicBezTo>
                          <a:pt x="435410" y="298606"/>
                          <a:pt x="442368" y="296169"/>
                          <a:pt x="447579" y="291370"/>
                        </a:cubicBezTo>
                        <a:cubicBezTo>
                          <a:pt x="452370" y="286929"/>
                          <a:pt x="455082" y="280685"/>
                          <a:pt x="455058" y="274152"/>
                        </a:cubicBezTo>
                        <a:lnTo>
                          <a:pt x="455058" y="273577"/>
                        </a:lnTo>
                        <a:cubicBezTo>
                          <a:pt x="483856" y="295696"/>
                          <a:pt x="524576" y="293094"/>
                          <a:pt x="550326" y="267491"/>
                        </a:cubicBezTo>
                        <a:cubicBezTo>
                          <a:pt x="576216" y="242372"/>
                          <a:pt x="578945" y="201752"/>
                          <a:pt x="556647" y="173395"/>
                        </a:cubicBezTo>
                        <a:lnTo>
                          <a:pt x="557188" y="173395"/>
                        </a:lnTo>
                        <a:cubicBezTo>
                          <a:pt x="564084" y="173370"/>
                          <a:pt x="570665" y="170501"/>
                          <a:pt x="575376" y="165465"/>
                        </a:cubicBezTo>
                        <a:close/>
                        <a:moveTo>
                          <a:pt x="536102" y="172251"/>
                        </a:moveTo>
                        <a:cubicBezTo>
                          <a:pt x="537701" y="173425"/>
                          <a:pt x="539195" y="174735"/>
                          <a:pt x="540566" y="176167"/>
                        </a:cubicBezTo>
                        <a:cubicBezTo>
                          <a:pt x="563062" y="197935"/>
                          <a:pt x="563654" y="233817"/>
                          <a:pt x="541886" y="256314"/>
                        </a:cubicBezTo>
                        <a:cubicBezTo>
                          <a:pt x="541454" y="256761"/>
                          <a:pt x="541013" y="257201"/>
                          <a:pt x="540566" y="257634"/>
                        </a:cubicBezTo>
                        <a:cubicBezTo>
                          <a:pt x="517680" y="280425"/>
                          <a:pt x="480675" y="280425"/>
                          <a:pt x="457789" y="257634"/>
                        </a:cubicBezTo>
                        <a:cubicBezTo>
                          <a:pt x="456327" y="256318"/>
                          <a:pt x="455008" y="254852"/>
                          <a:pt x="453852" y="253261"/>
                        </a:cubicBezTo>
                        <a:cubicBezTo>
                          <a:pt x="451711" y="250087"/>
                          <a:pt x="447403" y="249250"/>
                          <a:pt x="444229" y="251390"/>
                        </a:cubicBezTo>
                        <a:cubicBezTo>
                          <a:pt x="442319" y="252679"/>
                          <a:pt x="441175" y="254832"/>
                          <a:pt x="441174" y="257135"/>
                        </a:cubicBezTo>
                        <a:lnTo>
                          <a:pt x="441174" y="274180"/>
                        </a:lnTo>
                        <a:cubicBezTo>
                          <a:pt x="441194" y="276877"/>
                          <a:pt x="440071" y="279456"/>
                          <a:pt x="438082" y="281278"/>
                        </a:cubicBezTo>
                        <a:cubicBezTo>
                          <a:pt x="435695" y="283446"/>
                          <a:pt x="432523" y="284541"/>
                          <a:pt x="429307" y="284307"/>
                        </a:cubicBezTo>
                        <a:cubicBezTo>
                          <a:pt x="424041" y="283486"/>
                          <a:pt x="420248" y="278817"/>
                          <a:pt x="420525" y="273494"/>
                        </a:cubicBezTo>
                        <a:lnTo>
                          <a:pt x="420525" y="255749"/>
                        </a:lnTo>
                        <a:cubicBezTo>
                          <a:pt x="420528" y="251921"/>
                          <a:pt x="417427" y="248815"/>
                          <a:pt x="413599" y="248811"/>
                        </a:cubicBezTo>
                        <a:cubicBezTo>
                          <a:pt x="412208" y="248810"/>
                          <a:pt x="410848" y="249228"/>
                          <a:pt x="409698" y="250010"/>
                        </a:cubicBezTo>
                        <a:cubicBezTo>
                          <a:pt x="400003" y="256411"/>
                          <a:pt x="388626" y="259789"/>
                          <a:pt x="377008" y="259714"/>
                        </a:cubicBezTo>
                        <a:lnTo>
                          <a:pt x="372849" y="259714"/>
                        </a:lnTo>
                        <a:cubicBezTo>
                          <a:pt x="363327" y="259647"/>
                          <a:pt x="354154" y="263300"/>
                          <a:pt x="347286" y="269896"/>
                        </a:cubicBezTo>
                        <a:lnTo>
                          <a:pt x="185572" y="429579"/>
                        </a:lnTo>
                        <a:cubicBezTo>
                          <a:pt x="182848" y="432269"/>
                          <a:pt x="182821" y="436656"/>
                          <a:pt x="185509" y="439380"/>
                        </a:cubicBezTo>
                        <a:lnTo>
                          <a:pt x="224416" y="478773"/>
                        </a:lnTo>
                        <a:cubicBezTo>
                          <a:pt x="226962" y="481020"/>
                          <a:pt x="227204" y="484905"/>
                          <a:pt x="224957" y="487451"/>
                        </a:cubicBezTo>
                        <a:cubicBezTo>
                          <a:pt x="224789" y="487642"/>
                          <a:pt x="224608" y="487822"/>
                          <a:pt x="224416" y="487992"/>
                        </a:cubicBezTo>
                        <a:lnTo>
                          <a:pt x="195422" y="516619"/>
                        </a:lnTo>
                        <a:cubicBezTo>
                          <a:pt x="192965" y="519264"/>
                          <a:pt x="188829" y="519417"/>
                          <a:pt x="186184" y="516961"/>
                        </a:cubicBezTo>
                        <a:cubicBezTo>
                          <a:pt x="186066" y="516851"/>
                          <a:pt x="185952" y="516737"/>
                          <a:pt x="185842" y="516619"/>
                        </a:cubicBezTo>
                        <a:lnTo>
                          <a:pt x="146492" y="477768"/>
                        </a:lnTo>
                        <a:cubicBezTo>
                          <a:pt x="143791" y="475098"/>
                          <a:pt x="139446" y="475098"/>
                          <a:pt x="136746" y="477768"/>
                        </a:cubicBezTo>
                        <a:lnTo>
                          <a:pt x="112485" y="501758"/>
                        </a:lnTo>
                        <a:cubicBezTo>
                          <a:pt x="109763" y="504450"/>
                          <a:pt x="109739" y="508838"/>
                          <a:pt x="112431" y="511560"/>
                        </a:cubicBezTo>
                        <a:cubicBezTo>
                          <a:pt x="112449" y="511578"/>
                          <a:pt x="112467" y="511596"/>
                          <a:pt x="112485" y="511614"/>
                        </a:cubicBezTo>
                        <a:lnTo>
                          <a:pt x="136649" y="535466"/>
                        </a:lnTo>
                        <a:cubicBezTo>
                          <a:pt x="139195" y="537713"/>
                          <a:pt x="139437" y="541598"/>
                          <a:pt x="137189" y="544144"/>
                        </a:cubicBezTo>
                        <a:cubicBezTo>
                          <a:pt x="137021" y="544336"/>
                          <a:pt x="136840" y="544516"/>
                          <a:pt x="136649" y="544685"/>
                        </a:cubicBezTo>
                        <a:lnTo>
                          <a:pt x="117351" y="563795"/>
                        </a:lnTo>
                        <a:cubicBezTo>
                          <a:pt x="114891" y="566443"/>
                          <a:pt x="110751" y="566594"/>
                          <a:pt x="108104" y="564134"/>
                        </a:cubicBezTo>
                        <a:cubicBezTo>
                          <a:pt x="107987" y="564026"/>
                          <a:pt x="107874" y="563913"/>
                          <a:pt x="107765" y="563795"/>
                        </a:cubicBezTo>
                        <a:lnTo>
                          <a:pt x="83608" y="539944"/>
                        </a:lnTo>
                        <a:cubicBezTo>
                          <a:pt x="80909" y="537279"/>
                          <a:pt x="76568" y="537279"/>
                          <a:pt x="73869" y="539944"/>
                        </a:cubicBezTo>
                        <a:lnTo>
                          <a:pt x="54537" y="559027"/>
                        </a:lnTo>
                        <a:cubicBezTo>
                          <a:pt x="52088" y="561673"/>
                          <a:pt x="47956" y="561832"/>
                          <a:pt x="45310" y="559382"/>
                        </a:cubicBezTo>
                        <a:cubicBezTo>
                          <a:pt x="45205" y="559285"/>
                          <a:pt x="45104" y="559185"/>
                          <a:pt x="45006" y="559082"/>
                        </a:cubicBezTo>
                        <a:lnTo>
                          <a:pt x="15963" y="529720"/>
                        </a:lnTo>
                        <a:cubicBezTo>
                          <a:pt x="13415" y="527492"/>
                          <a:pt x="13156" y="523621"/>
                          <a:pt x="15383" y="521073"/>
                        </a:cubicBezTo>
                        <a:cubicBezTo>
                          <a:pt x="15563" y="520867"/>
                          <a:pt x="15757" y="520674"/>
                          <a:pt x="15963" y="520494"/>
                        </a:cubicBezTo>
                        <a:lnTo>
                          <a:pt x="307679" y="231003"/>
                        </a:lnTo>
                        <a:cubicBezTo>
                          <a:pt x="315039" y="224709"/>
                          <a:pt x="318995" y="215310"/>
                          <a:pt x="318353" y="205647"/>
                        </a:cubicBezTo>
                        <a:cubicBezTo>
                          <a:pt x="317696" y="192901"/>
                          <a:pt x="321167" y="180282"/>
                          <a:pt x="328252" y="169666"/>
                        </a:cubicBezTo>
                        <a:cubicBezTo>
                          <a:pt x="330395" y="166494"/>
                          <a:pt x="329562" y="162185"/>
                          <a:pt x="326390" y="160041"/>
                        </a:cubicBezTo>
                        <a:cubicBezTo>
                          <a:pt x="325245" y="159267"/>
                          <a:pt x="323894" y="158853"/>
                          <a:pt x="322512" y="158852"/>
                        </a:cubicBezTo>
                        <a:lnTo>
                          <a:pt x="304532" y="158852"/>
                        </a:lnTo>
                        <a:cubicBezTo>
                          <a:pt x="301722" y="158876"/>
                          <a:pt x="299031" y="157719"/>
                          <a:pt x="297115" y="155664"/>
                        </a:cubicBezTo>
                        <a:cubicBezTo>
                          <a:pt x="295021" y="153379"/>
                          <a:pt x="293961" y="150333"/>
                          <a:pt x="294183" y="147242"/>
                        </a:cubicBezTo>
                        <a:cubicBezTo>
                          <a:pt x="295134" y="141983"/>
                          <a:pt x="299886" y="138279"/>
                          <a:pt x="305218" y="138640"/>
                        </a:cubicBezTo>
                        <a:lnTo>
                          <a:pt x="321784" y="138640"/>
                        </a:lnTo>
                        <a:cubicBezTo>
                          <a:pt x="325613" y="138639"/>
                          <a:pt x="328715" y="135534"/>
                          <a:pt x="328714" y="131706"/>
                        </a:cubicBezTo>
                        <a:cubicBezTo>
                          <a:pt x="328714" y="129376"/>
                          <a:pt x="327542" y="127203"/>
                          <a:pt x="325597" y="125920"/>
                        </a:cubicBezTo>
                        <a:cubicBezTo>
                          <a:pt x="323999" y="124746"/>
                          <a:pt x="322505" y="123435"/>
                          <a:pt x="321133" y="122004"/>
                        </a:cubicBezTo>
                        <a:cubicBezTo>
                          <a:pt x="298638" y="100240"/>
                          <a:pt x="298046" y="64362"/>
                          <a:pt x="319809" y="41868"/>
                        </a:cubicBezTo>
                        <a:cubicBezTo>
                          <a:pt x="320243" y="41420"/>
                          <a:pt x="320684" y="40978"/>
                          <a:pt x="321133" y="40544"/>
                        </a:cubicBezTo>
                        <a:cubicBezTo>
                          <a:pt x="344015" y="17763"/>
                          <a:pt x="381006" y="17763"/>
                          <a:pt x="403889" y="40544"/>
                        </a:cubicBezTo>
                        <a:cubicBezTo>
                          <a:pt x="405358" y="41866"/>
                          <a:pt x="406685" y="43339"/>
                          <a:pt x="407847" y="44939"/>
                        </a:cubicBezTo>
                        <a:cubicBezTo>
                          <a:pt x="409988" y="48112"/>
                          <a:pt x="414296" y="48949"/>
                          <a:pt x="417470" y="46809"/>
                        </a:cubicBezTo>
                        <a:cubicBezTo>
                          <a:pt x="419380" y="45520"/>
                          <a:pt x="420524" y="43367"/>
                          <a:pt x="420525" y="41064"/>
                        </a:cubicBezTo>
                        <a:lnTo>
                          <a:pt x="420525" y="24019"/>
                        </a:lnTo>
                        <a:cubicBezTo>
                          <a:pt x="420497" y="21313"/>
                          <a:pt x="421621" y="18722"/>
                          <a:pt x="423616" y="16894"/>
                        </a:cubicBezTo>
                        <a:cubicBezTo>
                          <a:pt x="426012" y="14741"/>
                          <a:pt x="429177" y="13649"/>
                          <a:pt x="432392" y="13864"/>
                        </a:cubicBezTo>
                        <a:cubicBezTo>
                          <a:pt x="437658" y="14685"/>
                          <a:pt x="441451" y="19355"/>
                          <a:pt x="441174" y="24678"/>
                        </a:cubicBezTo>
                        <a:lnTo>
                          <a:pt x="441174" y="42395"/>
                        </a:lnTo>
                        <a:cubicBezTo>
                          <a:pt x="441173" y="46223"/>
                          <a:pt x="444275" y="49328"/>
                          <a:pt x="448103" y="49328"/>
                        </a:cubicBezTo>
                        <a:cubicBezTo>
                          <a:pt x="449431" y="49329"/>
                          <a:pt x="450731" y="48948"/>
                          <a:pt x="451849" y="48231"/>
                        </a:cubicBezTo>
                        <a:cubicBezTo>
                          <a:pt x="475220" y="32892"/>
                          <a:pt x="506125" y="35922"/>
                          <a:pt x="526072" y="55509"/>
                        </a:cubicBezTo>
                        <a:cubicBezTo>
                          <a:pt x="546170" y="74694"/>
                          <a:pt x="549322" y="105650"/>
                          <a:pt x="533503" y="128492"/>
                        </a:cubicBezTo>
                        <a:cubicBezTo>
                          <a:pt x="531340" y="131651"/>
                          <a:pt x="532147" y="135965"/>
                          <a:pt x="535306" y="138128"/>
                        </a:cubicBezTo>
                        <a:cubicBezTo>
                          <a:pt x="536459" y="138917"/>
                          <a:pt x="537824" y="139340"/>
                          <a:pt x="539221" y="139340"/>
                        </a:cubicBezTo>
                        <a:lnTo>
                          <a:pt x="557167" y="139340"/>
                        </a:lnTo>
                        <a:cubicBezTo>
                          <a:pt x="562485" y="138979"/>
                          <a:pt x="567229" y="142660"/>
                          <a:pt x="568202" y="147900"/>
                        </a:cubicBezTo>
                        <a:cubicBezTo>
                          <a:pt x="568393" y="150898"/>
                          <a:pt x="567322" y="153838"/>
                          <a:pt x="565249" y="156010"/>
                        </a:cubicBezTo>
                        <a:cubicBezTo>
                          <a:pt x="563168" y="158267"/>
                          <a:pt x="560237" y="159549"/>
                          <a:pt x="557167" y="159545"/>
                        </a:cubicBezTo>
                        <a:lnTo>
                          <a:pt x="539914" y="159545"/>
                        </a:lnTo>
                        <a:cubicBezTo>
                          <a:pt x="536086" y="159546"/>
                          <a:pt x="532983" y="162651"/>
                          <a:pt x="532985" y="166479"/>
                        </a:cubicBezTo>
                        <a:cubicBezTo>
                          <a:pt x="532985" y="168809"/>
                          <a:pt x="534156" y="170983"/>
                          <a:pt x="536102" y="172265"/>
                        </a:cubicBezTo>
                        <a:close/>
                      </a:path>
                    </a:pathLst>
                  </a:custGeom>
                  <a:grpFill/>
                  <a:ln w="6846" cap="flat">
                    <a:solidFill>
                      <a:srgbClr val="9900CC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1" name="Freeform: Shape 52">
                    <a:extLst>
                      <a:ext uri="{FF2B5EF4-FFF2-40B4-BE49-F238E27FC236}">
                        <a16:creationId xmlns:a16="http://schemas.microsoft.com/office/drawing/2014/main" id="{E169227A-7889-4BD1-4DCE-2A646820D053}"/>
                      </a:ext>
                    </a:extLst>
                  </p:cNvPr>
                  <p:cNvSpPr/>
                  <p:nvPr/>
                </p:nvSpPr>
                <p:spPr>
                  <a:xfrm>
                    <a:off x="8674937" y="502057"/>
                    <a:ext cx="75478" cy="75080"/>
                  </a:xfrm>
                  <a:custGeom>
                    <a:avLst/>
                    <a:gdLst>
                      <a:gd name="connsiteX0" fmla="*/ 64969 w 75478"/>
                      <a:gd name="connsiteY0" fmla="*/ 64205 h 75080"/>
                      <a:gd name="connsiteX1" fmla="*/ 63728 w 75478"/>
                      <a:gd name="connsiteY1" fmla="*/ 10510 h 75080"/>
                      <a:gd name="connsiteX2" fmla="*/ 11055 w 75478"/>
                      <a:gd name="connsiteY2" fmla="*/ 10721 h 75080"/>
                      <a:gd name="connsiteX3" fmla="*/ 20 w 75478"/>
                      <a:gd name="connsiteY3" fmla="*/ 37463 h 75080"/>
                      <a:gd name="connsiteX4" fmla="*/ 11353 w 75478"/>
                      <a:gd name="connsiteY4" fmla="*/ 64496 h 75080"/>
                      <a:gd name="connsiteX5" fmla="*/ 64969 w 75478"/>
                      <a:gd name="connsiteY5" fmla="*/ 64219 h 75080"/>
                      <a:gd name="connsiteX6" fmla="*/ 13883 w 75478"/>
                      <a:gd name="connsiteY6" fmla="*/ 37463 h 75080"/>
                      <a:gd name="connsiteX7" fmla="*/ 20814 w 75478"/>
                      <a:gd name="connsiteY7" fmla="*/ 20591 h 75080"/>
                      <a:gd name="connsiteX8" fmla="*/ 20814 w 75478"/>
                      <a:gd name="connsiteY8" fmla="*/ 20591 h 75080"/>
                      <a:gd name="connsiteX9" fmla="*/ 55250 w 75478"/>
                      <a:gd name="connsiteY9" fmla="*/ 20591 h 75080"/>
                      <a:gd name="connsiteX10" fmla="*/ 56122 w 75478"/>
                      <a:gd name="connsiteY10" fmla="*/ 53488 h 75080"/>
                      <a:gd name="connsiteX11" fmla="*/ 55549 w 75478"/>
                      <a:gd name="connsiteY11" fmla="*/ 54071 h 75080"/>
                      <a:gd name="connsiteX12" fmla="*/ 20516 w 75478"/>
                      <a:gd name="connsiteY12" fmla="*/ 54071 h 75080"/>
                      <a:gd name="connsiteX13" fmla="*/ 13883 w 75478"/>
                      <a:gd name="connsiteY13" fmla="*/ 37463 h 7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5478" h="75080">
                        <a:moveTo>
                          <a:pt x="64969" y="64205"/>
                        </a:moveTo>
                        <a:cubicBezTo>
                          <a:pt x="79453" y="49035"/>
                          <a:pt x="78898" y="24995"/>
                          <a:pt x="63728" y="10510"/>
                        </a:cubicBezTo>
                        <a:cubicBezTo>
                          <a:pt x="48966" y="-3585"/>
                          <a:pt x="25703" y="-3492"/>
                          <a:pt x="11055" y="10721"/>
                        </a:cubicBezTo>
                        <a:cubicBezTo>
                          <a:pt x="3874" y="17750"/>
                          <a:pt x="-114" y="27415"/>
                          <a:pt x="20" y="37463"/>
                        </a:cubicBezTo>
                        <a:cubicBezTo>
                          <a:pt x="-322" y="47695"/>
                          <a:pt x="3816" y="57567"/>
                          <a:pt x="11353" y="64496"/>
                        </a:cubicBezTo>
                        <a:cubicBezTo>
                          <a:pt x="26439" y="78716"/>
                          <a:pt x="50030" y="78594"/>
                          <a:pt x="64969" y="64219"/>
                        </a:cubicBezTo>
                        <a:close/>
                        <a:moveTo>
                          <a:pt x="13883" y="37463"/>
                        </a:moveTo>
                        <a:cubicBezTo>
                          <a:pt x="13714" y="31114"/>
                          <a:pt x="16231" y="24988"/>
                          <a:pt x="20814" y="20591"/>
                        </a:cubicBezTo>
                        <a:lnTo>
                          <a:pt x="20814" y="20591"/>
                        </a:lnTo>
                        <a:cubicBezTo>
                          <a:pt x="30469" y="11441"/>
                          <a:pt x="45595" y="11441"/>
                          <a:pt x="55250" y="20591"/>
                        </a:cubicBezTo>
                        <a:cubicBezTo>
                          <a:pt x="64575" y="29435"/>
                          <a:pt x="64965" y="44163"/>
                          <a:pt x="56122" y="53488"/>
                        </a:cubicBezTo>
                        <a:cubicBezTo>
                          <a:pt x="55934" y="53686"/>
                          <a:pt x="55743" y="53880"/>
                          <a:pt x="55549" y="54071"/>
                        </a:cubicBezTo>
                        <a:cubicBezTo>
                          <a:pt x="45811" y="63590"/>
                          <a:pt x="30254" y="63590"/>
                          <a:pt x="20516" y="54071"/>
                        </a:cubicBezTo>
                        <a:cubicBezTo>
                          <a:pt x="16058" y="49721"/>
                          <a:pt x="13648" y="43687"/>
                          <a:pt x="13883" y="37463"/>
                        </a:cubicBezTo>
                        <a:close/>
                      </a:path>
                    </a:pathLst>
                  </a:custGeom>
                  <a:grpFill/>
                  <a:ln w="6846" cap="flat">
                    <a:solidFill>
                      <a:srgbClr val="9900CC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2" name="Freeform: Shape 53">
                    <a:extLst>
                      <a:ext uri="{FF2B5EF4-FFF2-40B4-BE49-F238E27FC236}">
                        <a16:creationId xmlns:a16="http://schemas.microsoft.com/office/drawing/2014/main" id="{F489A2F1-024E-7E59-1923-2B932B93F5AD}"/>
                      </a:ext>
                    </a:extLst>
                  </p:cNvPr>
                  <p:cNvSpPr/>
                  <p:nvPr/>
                </p:nvSpPr>
                <p:spPr>
                  <a:xfrm>
                    <a:off x="8552772" y="487588"/>
                    <a:ext cx="76339" cy="75221"/>
                  </a:xfrm>
                  <a:custGeom>
                    <a:avLst/>
                    <a:gdLst>
                      <a:gd name="connsiteX0" fmla="*/ 64957 w 76339"/>
                      <a:gd name="connsiteY0" fmla="*/ 64360 h 75221"/>
                      <a:gd name="connsiteX1" fmla="*/ 65981 w 76339"/>
                      <a:gd name="connsiteY1" fmla="*/ 11906 h 75221"/>
                      <a:gd name="connsiteX2" fmla="*/ 64659 w 76339"/>
                      <a:gd name="connsiteY2" fmla="*/ 10598 h 75221"/>
                      <a:gd name="connsiteX3" fmla="*/ 37993 w 76339"/>
                      <a:gd name="connsiteY3" fmla="*/ 21 h 75221"/>
                      <a:gd name="connsiteX4" fmla="*/ 10759 w 76339"/>
                      <a:gd name="connsiteY4" fmla="*/ 11167 h 75221"/>
                      <a:gd name="connsiteX5" fmla="*/ 10759 w 76339"/>
                      <a:gd name="connsiteY5" fmla="*/ 64069 h 75221"/>
                      <a:gd name="connsiteX6" fmla="*/ 11341 w 76339"/>
                      <a:gd name="connsiteY6" fmla="*/ 64644 h 75221"/>
                      <a:gd name="connsiteX7" fmla="*/ 37993 w 76339"/>
                      <a:gd name="connsiteY7" fmla="*/ 75221 h 75221"/>
                      <a:gd name="connsiteX8" fmla="*/ 64957 w 76339"/>
                      <a:gd name="connsiteY8" fmla="*/ 64360 h 75221"/>
                      <a:gd name="connsiteX9" fmla="*/ 13864 w 76339"/>
                      <a:gd name="connsiteY9" fmla="*/ 37618 h 75221"/>
                      <a:gd name="connsiteX10" fmla="*/ 21066 w 76339"/>
                      <a:gd name="connsiteY10" fmla="*/ 20448 h 75221"/>
                      <a:gd name="connsiteX11" fmla="*/ 38000 w 76339"/>
                      <a:gd name="connsiteY11" fmla="*/ 13884 h 75221"/>
                      <a:gd name="connsiteX12" fmla="*/ 55225 w 76339"/>
                      <a:gd name="connsiteY12" fmla="*/ 20739 h 75221"/>
                      <a:gd name="connsiteX13" fmla="*/ 56105 w 76339"/>
                      <a:gd name="connsiteY13" fmla="*/ 53616 h 75221"/>
                      <a:gd name="connsiteX14" fmla="*/ 55225 w 76339"/>
                      <a:gd name="connsiteY14" fmla="*/ 54496 h 75221"/>
                      <a:gd name="connsiteX15" fmla="*/ 38000 w 76339"/>
                      <a:gd name="connsiteY15" fmla="*/ 61358 h 75221"/>
                      <a:gd name="connsiteX16" fmla="*/ 20796 w 76339"/>
                      <a:gd name="connsiteY16" fmla="*/ 54482 h 75221"/>
                      <a:gd name="connsiteX17" fmla="*/ 13864 w 76339"/>
                      <a:gd name="connsiteY17" fmla="*/ 37618 h 75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6339" h="75221">
                        <a:moveTo>
                          <a:pt x="64957" y="64360"/>
                        </a:moveTo>
                        <a:cubicBezTo>
                          <a:pt x="79724" y="50158"/>
                          <a:pt x="80183" y="26673"/>
                          <a:pt x="65981" y="11906"/>
                        </a:cubicBezTo>
                        <a:cubicBezTo>
                          <a:pt x="65551" y="11458"/>
                          <a:pt x="65110" y="11023"/>
                          <a:pt x="64659" y="10598"/>
                        </a:cubicBezTo>
                        <a:cubicBezTo>
                          <a:pt x="57373" y="3913"/>
                          <a:pt x="47880" y="148"/>
                          <a:pt x="37993" y="21"/>
                        </a:cubicBezTo>
                        <a:cubicBezTo>
                          <a:pt x="27739" y="-327"/>
                          <a:pt x="17826" y="3730"/>
                          <a:pt x="10759" y="11167"/>
                        </a:cubicBezTo>
                        <a:cubicBezTo>
                          <a:pt x="-3586" y="25883"/>
                          <a:pt x="-3586" y="49352"/>
                          <a:pt x="10759" y="64069"/>
                        </a:cubicBezTo>
                        <a:cubicBezTo>
                          <a:pt x="10940" y="64272"/>
                          <a:pt x="11135" y="64464"/>
                          <a:pt x="11341" y="64644"/>
                        </a:cubicBezTo>
                        <a:cubicBezTo>
                          <a:pt x="18623" y="71326"/>
                          <a:pt x="28111" y="75091"/>
                          <a:pt x="37993" y="75221"/>
                        </a:cubicBezTo>
                        <a:cubicBezTo>
                          <a:pt x="48042" y="75199"/>
                          <a:pt x="57698" y="71310"/>
                          <a:pt x="64957" y="64360"/>
                        </a:cubicBezTo>
                        <a:close/>
                        <a:moveTo>
                          <a:pt x="13864" y="37618"/>
                        </a:moveTo>
                        <a:cubicBezTo>
                          <a:pt x="14063" y="31202"/>
                          <a:pt x="16628" y="25086"/>
                          <a:pt x="21066" y="20448"/>
                        </a:cubicBezTo>
                        <a:cubicBezTo>
                          <a:pt x="25544" y="15988"/>
                          <a:pt x="31686" y="13607"/>
                          <a:pt x="38000" y="13884"/>
                        </a:cubicBezTo>
                        <a:cubicBezTo>
                          <a:pt x="44376" y="14037"/>
                          <a:pt x="50487" y="16469"/>
                          <a:pt x="55225" y="20739"/>
                        </a:cubicBezTo>
                        <a:cubicBezTo>
                          <a:pt x="64546" y="29575"/>
                          <a:pt x="64941" y="44294"/>
                          <a:pt x="56105" y="53616"/>
                        </a:cubicBezTo>
                        <a:cubicBezTo>
                          <a:pt x="55820" y="53917"/>
                          <a:pt x="55526" y="54210"/>
                          <a:pt x="55225" y="54496"/>
                        </a:cubicBezTo>
                        <a:cubicBezTo>
                          <a:pt x="50556" y="58877"/>
                          <a:pt x="44403" y="61330"/>
                          <a:pt x="38000" y="61358"/>
                        </a:cubicBezTo>
                        <a:cubicBezTo>
                          <a:pt x="31628" y="61195"/>
                          <a:pt x="25525" y="58755"/>
                          <a:pt x="20796" y="54482"/>
                        </a:cubicBezTo>
                        <a:cubicBezTo>
                          <a:pt x="16512" y="49890"/>
                          <a:pt x="14048" y="43895"/>
                          <a:pt x="13864" y="37618"/>
                        </a:cubicBezTo>
                        <a:close/>
                      </a:path>
                    </a:pathLst>
                  </a:custGeom>
                  <a:grpFill/>
                  <a:ln w="6846" cap="flat">
                    <a:solidFill>
                      <a:srgbClr val="9900CC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3" name="Freeform: Shape 54">
                    <a:extLst>
                      <a:ext uri="{FF2B5EF4-FFF2-40B4-BE49-F238E27FC236}">
                        <a16:creationId xmlns:a16="http://schemas.microsoft.com/office/drawing/2014/main" id="{9D5FA722-96D0-90CB-BD41-B34C5965990B}"/>
                      </a:ext>
                    </a:extLst>
                  </p:cNvPr>
                  <p:cNvSpPr/>
                  <p:nvPr/>
                </p:nvSpPr>
                <p:spPr>
                  <a:xfrm>
                    <a:off x="8566927" y="607678"/>
                    <a:ext cx="76350" cy="75415"/>
                  </a:xfrm>
                  <a:custGeom>
                    <a:avLst/>
                    <a:gdLst>
                      <a:gd name="connsiteX0" fmla="*/ 11382 w 76350"/>
                      <a:gd name="connsiteY0" fmla="*/ 10744 h 75415"/>
                      <a:gd name="connsiteX1" fmla="*/ 10359 w 76350"/>
                      <a:gd name="connsiteY1" fmla="*/ 63198 h 75415"/>
                      <a:gd name="connsiteX2" fmla="*/ 11382 w 76350"/>
                      <a:gd name="connsiteY2" fmla="*/ 64221 h 75415"/>
                      <a:gd name="connsiteX3" fmla="*/ 65199 w 76350"/>
                      <a:gd name="connsiteY3" fmla="*/ 64318 h 75415"/>
                      <a:gd name="connsiteX4" fmla="*/ 65296 w 76350"/>
                      <a:gd name="connsiteY4" fmla="*/ 64221 h 75415"/>
                      <a:gd name="connsiteX5" fmla="*/ 76331 w 76350"/>
                      <a:gd name="connsiteY5" fmla="*/ 37486 h 75415"/>
                      <a:gd name="connsiteX6" fmla="*/ 64998 w 76350"/>
                      <a:gd name="connsiteY6" fmla="*/ 10453 h 75415"/>
                      <a:gd name="connsiteX7" fmla="*/ 11382 w 76350"/>
                      <a:gd name="connsiteY7" fmla="*/ 10744 h 75415"/>
                      <a:gd name="connsiteX8" fmla="*/ 55557 w 76350"/>
                      <a:gd name="connsiteY8" fmla="*/ 54358 h 75415"/>
                      <a:gd name="connsiteX9" fmla="*/ 21189 w 76350"/>
                      <a:gd name="connsiteY9" fmla="*/ 54426 h 75415"/>
                      <a:gd name="connsiteX10" fmla="*/ 21121 w 76350"/>
                      <a:gd name="connsiteY10" fmla="*/ 54358 h 75415"/>
                      <a:gd name="connsiteX11" fmla="*/ 20250 w 76350"/>
                      <a:gd name="connsiteY11" fmla="*/ 21461 h 75415"/>
                      <a:gd name="connsiteX12" fmla="*/ 20823 w 76350"/>
                      <a:gd name="connsiteY12" fmla="*/ 20878 h 75415"/>
                      <a:gd name="connsiteX13" fmla="*/ 55855 w 76350"/>
                      <a:gd name="connsiteY13" fmla="*/ 20878 h 75415"/>
                      <a:gd name="connsiteX14" fmla="*/ 62468 w 76350"/>
                      <a:gd name="connsiteY14" fmla="*/ 37514 h 75415"/>
                      <a:gd name="connsiteX15" fmla="*/ 55557 w 76350"/>
                      <a:gd name="connsiteY15" fmla="*/ 54358 h 75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6350" h="75415">
                        <a:moveTo>
                          <a:pt x="11382" y="10744"/>
                        </a:moveTo>
                        <a:cubicBezTo>
                          <a:pt x="-3385" y="24946"/>
                          <a:pt x="-3843" y="48431"/>
                          <a:pt x="10359" y="63198"/>
                        </a:cubicBezTo>
                        <a:cubicBezTo>
                          <a:pt x="10694" y="63546"/>
                          <a:pt x="11035" y="63887"/>
                          <a:pt x="11382" y="64221"/>
                        </a:cubicBezTo>
                        <a:cubicBezTo>
                          <a:pt x="26216" y="79109"/>
                          <a:pt x="50311" y="79153"/>
                          <a:pt x="65199" y="64318"/>
                        </a:cubicBezTo>
                        <a:cubicBezTo>
                          <a:pt x="65231" y="64286"/>
                          <a:pt x="65263" y="64254"/>
                          <a:pt x="65296" y="64221"/>
                        </a:cubicBezTo>
                        <a:cubicBezTo>
                          <a:pt x="72426" y="57161"/>
                          <a:pt x="76405" y="47521"/>
                          <a:pt x="76331" y="37486"/>
                        </a:cubicBezTo>
                        <a:cubicBezTo>
                          <a:pt x="76673" y="27255"/>
                          <a:pt x="72534" y="17383"/>
                          <a:pt x="64998" y="10453"/>
                        </a:cubicBezTo>
                        <a:cubicBezTo>
                          <a:pt x="49843" y="-3596"/>
                          <a:pt x="26384" y="-3468"/>
                          <a:pt x="11382" y="10744"/>
                        </a:cubicBezTo>
                        <a:close/>
                        <a:moveTo>
                          <a:pt x="55557" y="54358"/>
                        </a:moveTo>
                        <a:cubicBezTo>
                          <a:pt x="46085" y="63867"/>
                          <a:pt x="30698" y="63898"/>
                          <a:pt x="21189" y="54426"/>
                        </a:cubicBezTo>
                        <a:cubicBezTo>
                          <a:pt x="21166" y="54403"/>
                          <a:pt x="21144" y="54381"/>
                          <a:pt x="21121" y="54358"/>
                        </a:cubicBezTo>
                        <a:cubicBezTo>
                          <a:pt x="11797" y="45514"/>
                          <a:pt x="11406" y="30786"/>
                          <a:pt x="20250" y="21461"/>
                        </a:cubicBezTo>
                        <a:cubicBezTo>
                          <a:pt x="20438" y="21264"/>
                          <a:pt x="20629" y="21069"/>
                          <a:pt x="20823" y="20878"/>
                        </a:cubicBezTo>
                        <a:cubicBezTo>
                          <a:pt x="30563" y="11367"/>
                          <a:pt x="46115" y="11367"/>
                          <a:pt x="55855" y="20878"/>
                        </a:cubicBezTo>
                        <a:cubicBezTo>
                          <a:pt x="60314" y="25238"/>
                          <a:pt x="62716" y="31283"/>
                          <a:pt x="62468" y="37514"/>
                        </a:cubicBezTo>
                        <a:cubicBezTo>
                          <a:pt x="62558" y="43836"/>
                          <a:pt x="60062" y="49921"/>
                          <a:pt x="55557" y="54358"/>
                        </a:cubicBezTo>
                        <a:close/>
                      </a:path>
                    </a:pathLst>
                  </a:custGeom>
                  <a:grpFill/>
                  <a:ln w="6846" cap="flat">
                    <a:solidFill>
                      <a:srgbClr val="9900CC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4" name="Freeform: Shape 55">
                    <a:extLst>
                      <a:ext uri="{FF2B5EF4-FFF2-40B4-BE49-F238E27FC236}">
                        <a16:creationId xmlns:a16="http://schemas.microsoft.com/office/drawing/2014/main" id="{DC61FE62-5C72-8E69-73E7-3F317100FF4E}"/>
                      </a:ext>
                    </a:extLst>
                  </p:cNvPr>
                  <p:cNvSpPr/>
                  <p:nvPr/>
                </p:nvSpPr>
                <p:spPr>
                  <a:xfrm>
                    <a:off x="8689431" y="622258"/>
                    <a:ext cx="76009" cy="75537"/>
                  </a:xfrm>
                  <a:custGeom>
                    <a:avLst/>
                    <a:gdLst>
                      <a:gd name="connsiteX0" fmla="*/ 10770 w 76009"/>
                      <a:gd name="connsiteY0" fmla="*/ 11448 h 75537"/>
                      <a:gd name="connsiteX1" fmla="*/ 20 w 76009"/>
                      <a:gd name="connsiteY1" fmla="*/ 37899 h 75537"/>
                      <a:gd name="connsiteX2" fmla="*/ 11353 w 76009"/>
                      <a:gd name="connsiteY2" fmla="*/ 64932 h 75537"/>
                      <a:gd name="connsiteX3" fmla="*/ 38012 w 76009"/>
                      <a:gd name="connsiteY3" fmla="*/ 75516 h 75537"/>
                      <a:gd name="connsiteX4" fmla="*/ 65253 w 76009"/>
                      <a:gd name="connsiteY4" fmla="*/ 64363 h 75537"/>
                      <a:gd name="connsiteX5" fmla="*/ 64975 w 76009"/>
                      <a:gd name="connsiteY5" fmla="*/ 11177 h 75537"/>
                      <a:gd name="connsiteX6" fmla="*/ 11060 w 76009"/>
                      <a:gd name="connsiteY6" fmla="*/ 11155 h 75537"/>
                      <a:gd name="connsiteX7" fmla="*/ 10770 w 76009"/>
                      <a:gd name="connsiteY7" fmla="*/ 11448 h 75537"/>
                      <a:gd name="connsiteX8" fmla="*/ 54925 w 76009"/>
                      <a:gd name="connsiteY8" fmla="*/ 55068 h 75537"/>
                      <a:gd name="connsiteX9" fmla="*/ 37984 w 76009"/>
                      <a:gd name="connsiteY9" fmla="*/ 61632 h 75537"/>
                      <a:gd name="connsiteX10" fmla="*/ 20468 w 76009"/>
                      <a:gd name="connsiteY10" fmla="*/ 54493 h 75537"/>
                      <a:gd name="connsiteX11" fmla="*/ 13855 w 76009"/>
                      <a:gd name="connsiteY11" fmla="*/ 37899 h 75537"/>
                      <a:gd name="connsiteX12" fmla="*/ 20787 w 76009"/>
                      <a:gd name="connsiteY12" fmla="*/ 21020 h 75537"/>
                      <a:gd name="connsiteX13" fmla="*/ 38116 w 76009"/>
                      <a:gd name="connsiteY13" fmla="*/ 13825 h 75537"/>
                      <a:gd name="connsiteX14" fmla="*/ 54945 w 76009"/>
                      <a:gd name="connsiteY14" fmla="*/ 20722 h 75537"/>
                      <a:gd name="connsiteX15" fmla="*/ 55218 w 76009"/>
                      <a:gd name="connsiteY15" fmla="*/ 54795 h 75537"/>
                      <a:gd name="connsiteX16" fmla="*/ 54945 w 76009"/>
                      <a:gd name="connsiteY16" fmla="*/ 55068 h 75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6009" h="75537">
                        <a:moveTo>
                          <a:pt x="10770" y="11448"/>
                        </a:moveTo>
                        <a:cubicBezTo>
                          <a:pt x="4001" y="18607"/>
                          <a:pt x="164" y="28047"/>
                          <a:pt x="20" y="37899"/>
                        </a:cubicBezTo>
                        <a:cubicBezTo>
                          <a:pt x="-322" y="48130"/>
                          <a:pt x="3817" y="58002"/>
                          <a:pt x="11353" y="64932"/>
                        </a:cubicBezTo>
                        <a:cubicBezTo>
                          <a:pt x="18635" y="71618"/>
                          <a:pt x="28126" y="75386"/>
                          <a:pt x="38012" y="75516"/>
                        </a:cubicBezTo>
                        <a:cubicBezTo>
                          <a:pt x="48269" y="75866"/>
                          <a:pt x="58185" y="71807"/>
                          <a:pt x="65253" y="64363"/>
                        </a:cubicBezTo>
                        <a:cubicBezTo>
                          <a:pt x="79703" y="49535"/>
                          <a:pt x="79580" y="25854"/>
                          <a:pt x="64975" y="11177"/>
                        </a:cubicBezTo>
                        <a:cubicBezTo>
                          <a:pt x="50093" y="-3717"/>
                          <a:pt x="25955" y="-3727"/>
                          <a:pt x="11060" y="11155"/>
                        </a:cubicBezTo>
                        <a:cubicBezTo>
                          <a:pt x="10963" y="11252"/>
                          <a:pt x="10867" y="11349"/>
                          <a:pt x="10770" y="11448"/>
                        </a:cubicBezTo>
                        <a:close/>
                        <a:moveTo>
                          <a:pt x="54925" y="55068"/>
                        </a:moveTo>
                        <a:cubicBezTo>
                          <a:pt x="50445" y="59531"/>
                          <a:pt x="44301" y="61912"/>
                          <a:pt x="37984" y="61632"/>
                        </a:cubicBezTo>
                        <a:cubicBezTo>
                          <a:pt x="31473" y="61454"/>
                          <a:pt x="25248" y="58917"/>
                          <a:pt x="20468" y="54493"/>
                        </a:cubicBezTo>
                        <a:cubicBezTo>
                          <a:pt x="16018" y="50145"/>
                          <a:pt x="13615" y="44116"/>
                          <a:pt x="13855" y="37899"/>
                        </a:cubicBezTo>
                        <a:cubicBezTo>
                          <a:pt x="14030" y="31616"/>
                          <a:pt x="16496" y="25613"/>
                          <a:pt x="20787" y="21020"/>
                        </a:cubicBezTo>
                        <a:cubicBezTo>
                          <a:pt x="25387" y="16429"/>
                          <a:pt x="31616" y="13843"/>
                          <a:pt x="38116" y="13825"/>
                        </a:cubicBezTo>
                        <a:cubicBezTo>
                          <a:pt x="44416" y="13816"/>
                          <a:pt x="50464" y="16294"/>
                          <a:pt x="54945" y="20722"/>
                        </a:cubicBezTo>
                        <a:cubicBezTo>
                          <a:pt x="64430" y="30056"/>
                          <a:pt x="64552" y="45311"/>
                          <a:pt x="55218" y="54795"/>
                        </a:cubicBezTo>
                        <a:cubicBezTo>
                          <a:pt x="55128" y="54887"/>
                          <a:pt x="55037" y="54978"/>
                          <a:pt x="54945" y="55068"/>
                        </a:cubicBezTo>
                        <a:close/>
                      </a:path>
                    </a:pathLst>
                  </a:custGeom>
                  <a:grpFill/>
                  <a:ln w="6846" cap="flat">
                    <a:solidFill>
                      <a:srgbClr val="9900CC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cxnSp>
            <p:nvCxnSpPr>
              <p:cNvPr id="78" name="Connettore a gomito 77">
                <a:extLst>
                  <a:ext uri="{FF2B5EF4-FFF2-40B4-BE49-F238E27FC236}">
                    <a16:creationId xmlns:a16="http://schemas.microsoft.com/office/drawing/2014/main" id="{DD2400A8-ABBA-7B1A-C9A9-0AC9AD4F3F98}"/>
                  </a:ext>
                </a:extLst>
              </p:cNvPr>
              <p:cNvCxnSpPr>
                <a:stCxn id="66" idx="3"/>
                <a:endCxn id="2" idx="1"/>
              </p:cNvCxnSpPr>
              <p:nvPr/>
            </p:nvCxnSpPr>
            <p:spPr>
              <a:xfrm flipV="1">
                <a:off x="4891409" y="3232069"/>
                <a:ext cx="1291335" cy="2128021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ttangolo con angoli arrotondati 7">
                <a:extLst>
                  <a:ext uri="{FF2B5EF4-FFF2-40B4-BE49-F238E27FC236}">
                    <a16:creationId xmlns:a16="http://schemas.microsoft.com/office/drawing/2014/main" id="{202833CF-1E5B-BDA7-D643-26F852F78AB7}"/>
                  </a:ext>
                </a:extLst>
              </p:cNvPr>
              <p:cNvSpPr/>
              <p:nvPr/>
            </p:nvSpPr>
            <p:spPr>
              <a:xfrm>
                <a:off x="7670914" y="181504"/>
                <a:ext cx="2783660" cy="339709"/>
              </a:xfrm>
              <a:prstGeom prst="round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i="1" dirty="0"/>
                  <a:t>Threading</a:t>
                </a:r>
              </a:p>
            </p:txBody>
          </p:sp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00B668BE-5217-54E0-18BC-82503D5A2020}"/>
                </a:ext>
              </a:extLst>
            </p:cNvPr>
            <p:cNvSpPr txBox="1"/>
            <p:nvPr/>
          </p:nvSpPr>
          <p:spPr>
            <a:xfrm>
              <a:off x="7331378" y="3449042"/>
              <a:ext cx="72936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b="1" i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Beam 1</a:t>
              </a:r>
            </a:p>
          </p:txBody>
        </p:sp>
        <p:cxnSp>
          <p:nvCxnSpPr>
            <p:cNvPr id="11" name="Connettore diritto a freccia 10">
              <a:extLst>
                <a:ext uri="{FF2B5EF4-FFF2-40B4-BE49-F238E27FC236}">
                  <a16:creationId xmlns:a16="http://schemas.microsoft.com/office/drawing/2014/main" id="{6285D705-A189-E788-F387-78F8D9285E04}"/>
                </a:ext>
              </a:extLst>
            </p:cNvPr>
            <p:cNvCxnSpPr>
              <a:cxnSpLocks/>
            </p:cNvCxnSpPr>
            <p:nvPr/>
          </p:nvCxnSpPr>
          <p:spPr>
            <a:xfrm>
              <a:off x="7306879" y="3714801"/>
              <a:ext cx="77836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260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3AB3C-17E1-A142-8231-10F90C705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>
            <a:extLst>
              <a:ext uri="{FF2B5EF4-FFF2-40B4-BE49-F238E27FC236}">
                <a16:creationId xmlns:a16="http://schemas.microsoft.com/office/drawing/2014/main" id="{6FB17FF3-CB39-53D7-E41A-F0CF89B919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612" y="926821"/>
            <a:ext cx="3497757" cy="25882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8B854A2-8E41-F784-86F7-E183E6251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Unexpected surprises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7A34D-5E87-5C11-F0B1-194B3AF90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264C3-8492-149B-C68C-6B912CF56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8E129-4D7A-BAF9-1FE1-564EF71B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E4B155D7-F6B5-43B8-DBB5-848FEBAA418A}"/>
              </a:ext>
            </a:extLst>
          </p:cNvPr>
          <p:cNvSpPr/>
          <p:nvPr/>
        </p:nvSpPr>
        <p:spPr>
          <a:xfrm>
            <a:off x="251906" y="916989"/>
            <a:ext cx="11833845" cy="2628000"/>
          </a:xfrm>
          <a:prstGeom prst="roundRect">
            <a:avLst>
              <a:gd name="adj" fmla="val 5289"/>
            </a:avLst>
          </a:prstGeom>
          <a:noFill/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6BC6E51A-764E-51FA-676B-74B8A58210A5}"/>
              </a:ext>
            </a:extLst>
          </p:cNvPr>
          <p:cNvSpPr/>
          <p:nvPr/>
        </p:nvSpPr>
        <p:spPr>
          <a:xfrm rot="16200000">
            <a:off x="-687720" y="2061134"/>
            <a:ext cx="1903108" cy="339709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/>
              <a:t>Circuits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D0E4392-78C1-9C4C-0171-16A634374415}"/>
              </a:ext>
            </a:extLst>
          </p:cNvPr>
          <p:cNvSpPr txBox="1"/>
          <p:nvPr/>
        </p:nvSpPr>
        <p:spPr>
          <a:xfrm>
            <a:off x="662599" y="1349496"/>
            <a:ext cx="7279237" cy="17624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Identified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old non-conformity </a:t>
            </a:r>
            <a:r>
              <a:rPr lang="en-GB" dirty="0">
                <a:solidFill>
                  <a:schemeClr val="tx2"/>
                </a:solidFill>
              </a:rPr>
              <a:t>on day 2: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Swapped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RQTL7.R3B1 ⇄ RQTL7.R3B2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Identified in 2008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cured in 2009</a:t>
            </a:r>
            <a:r>
              <a:rPr lang="en-GB" dirty="0">
                <a:solidFill>
                  <a:schemeClr val="tx2"/>
                </a:solidFill>
              </a:rPr>
              <a:t>, 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re-introduced in LS2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Fixed at control system level</a:t>
            </a:r>
          </a:p>
          <a:p>
            <a:pPr marL="285750" indent="-285750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Optics corrected on day 4, achieving </a:t>
            </a:r>
            <a:r>
              <a:rPr lang="en-GB" dirty="0" err="1">
                <a:solidFill>
                  <a:schemeClr val="tx2"/>
                </a:solidFill>
                <a:latin typeface="Symbol" pitchFamily="2" charset="2"/>
              </a:rPr>
              <a:t>db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/b</a:t>
            </a:r>
            <a:r>
              <a:rPr lang="en-GB" dirty="0">
                <a:solidFill>
                  <a:schemeClr val="tx2"/>
                </a:solidFill>
              </a:rPr>
              <a:t> ~10%, comparable to 2018</a:t>
            </a: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D447EF80-FA62-CF40-8FCF-9D7A98362056}"/>
              </a:ext>
            </a:extLst>
          </p:cNvPr>
          <p:cNvSpPr txBox="1"/>
          <p:nvPr/>
        </p:nvSpPr>
        <p:spPr>
          <a:xfrm>
            <a:off x="8366395" y="1070003"/>
            <a:ext cx="204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  <a:latin typeface="+mj-lt"/>
              </a:rPr>
              <a:t>Beam 1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0E5DF024-1010-7CBA-64AF-9AE63C7EEAF7}"/>
              </a:ext>
            </a:extLst>
          </p:cNvPr>
          <p:cNvGrpSpPr/>
          <p:nvPr/>
        </p:nvGrpSpPr>
        <p:grpSpPr>
          <a:xfrm>
            <a:off x="93980" y="3624778"/>
            <a:ext cx="11991771" cy="2628000"/>
            <a:chOff x="93980" y="3624778"/>
            <a:chExt cx="11991771" cy="2628000"/>
          </a:xfrm>
        </p:grpSpPr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628E6BEC-1394-5C58-8009-E0CC5CC2798C}"/>
                </a:ext>
              </a:extLst>
            </p:cNvPr>
            <p:cNvGrpSpPr/>
            <p:nvPr/>
          </p:nvGrpSpPr>
          <p:grpSpPr>
            <a:xfrm>
              <a:off x="93980" y="3624778"/>
              <a:ext cx="11991771" cy="2628000"/>
              <a:chOff x="93980" y="3624778"/>
              <a:chExt cx="11991771" cy="2628000"/>
            </a:xfrm>
          </p:grpSpPr>
          <p:grpSp>
            <p:nvGrpSpPr>
              <p:cNvPr id="33" name="Gruppo 32">
                <a:extLst>
                  <a:ext uri="{FF2B5EF4-FFF2-40B4-BE49-F238E27FC236}">
                    <a16:creationId xmlns:a16="http://schemas.microsoft.com/office/drawing/2014/main" id="{DEFB5CF6-5322-044C-2FEC-0E883D548B44}"/>
                  </a:ext>
                </a:extLst>
              </p:cNvPr>
              <p:cNvGrpSpPr/>
              <p:nvPr/>
            </p:nvGrpSpPr>
            <p:grpSpPr>
              <a:xfrm>
                <a:off x="93980" y="3624778"/>
                <a:ext cx="11991771" cy="2628000"/>
                <a:chOff x="21152" y="3624778"/>
                <a:chExt cx="11991771" cy="2628000"/>
              </a:xfrm>
            </p:grpSpPr>
            <p:sp>
              <p:nvSpPr>
                <p:cNvPr id="15" name="Rettangolo con angoli arrotondati 14">
                  <a:extLst>
                    <a:ext uri="{FF2B5EF4-FFF2-40B4-BE49-F238E27FC236}">
                      <a16:creationId xmlns:a16="http://schemas.microsoft.com/office/drawing/2014/main" id="{7F5EF743-B405-DF4F-AD5F-B51ABC48BE9D}"/>
                    </a:ext>
                  </a:extLst>
                </p:cNvPr>
                <p:cNvSpPr/>
                <p:nvPr/>
              </p:nvSpPr>
              <p:spPr>
                <a:xfrm>
                  <a:off x="179078" y="3624778"/>
                  <a:ext cx="11833845" cy="2628000"/>
                </a:xfrm>
                <a:prstGeom prst="roundRect">
                  <a:avLst>
                    <a:gd name="adj" fmla="val 5289"/>
                  </a:avLst>
                </a:prstGeom>
                <a:noFill/>
                <a:ln>
                  <a:solidFill>
                    <a:schemeClr val="tx1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" name="Rettangolo con angoli arrotondati 15">
                  <a:extLst>
                    <a:ext uri="{FF2B5EF4-FFF2-40B4-BE49-F238E27FC236}">
                      <a16:creationId xmlns:a16="http://schemas.microsoft.com/office/drawing/2014/main" id="{B56AF372-5C81-FD9A-D596-621D3F7DBB68}"/>
                    </a:ext>
                  </a:extLst>
                </p:cNvPr>
                <p:cNvSpPr/>
                <p:nvPr/>
              </p:nvSpPr>
              <p:spPr>
                <a:xfrm rot="16200000">
                  <a:off x="-760547" y="4689134"/>
                  <a:ext cx="1903108" cy="339709"/>
                </a:xfrm>
                <a:prstGeom prst="roundRect">
                  <a:avLst/>
                </a:prstGeom>
                <a:solidFill>
                  <a:schemeClr val="tx1">
                    <a:lumMod val="60000"/>
                    <a:lumOff val="40000"/>
                  </a:schemeClr>
                </a:solidFill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i="1" dirty="0"/>
                    <a:t>Aperture</a:t>
                  </a:r>
                </a:p>
              </p:txBody>
            </p:sp>
            <p:pic>
              <p:nvPicPr>
                <p:cNvPr id="23" name="Immagine 22">
                  <a:extLst>
                    <a:ext uri="{FF2B5EF4-FFF2-40B4-BE49-F238E27FC236}">
                      <a16:creationId xmlns:a16="http://schemas.microsoft.com/office/drawing/2014/main" id="{BBADA775-C358-3F51-642E-E2613B55CA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4794"/>
                <a:stretch>
                  <a:fillRect/>
                </a:stretch>
              </p:blipFill>
              <p:spPr>
                <a:xfrm>
                  <a:off x="469628" y="4307825"/>
                  <a:ext cx="4215909" cy="1814940"/>
                </a:xfrm>
                <a:prstGeom prst="rect">
                  <a:avLst/>
                </a:prstGeom>
              </p:spPr>
            </p:pic>
            <p:pic>
              <p:nvPicPr>
                <p:cNvPr id="24" name="Immagine 23" descr="Immagine che contiene testo, diagramma, linea&#10;&#10;Il contenuto generato dall'IA potrebbe non essere corretto.">
                  <a:extLst>
                    <a:ext uri="{FF2B5EF4-FFF2-40B4-BE49-F238E27FC236}">
                      <a16:creationId xmlns:a16="http://schemas.microsoft.com/office/drawing/2014/main" id="{F763EDB8-F17F-A119-21DA-C1B946A893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0408" y="4181297"/>
                  <a:ext cx="2113953" cy="2067997"/>
                </a:xfrm>
                <a:prstGeom prst="rect">
                  <a:avLst/>
                </a:prstGeom>
              </p:spPr>
            </p:pic>
            <p:pic>
              <p:nvPicPr>
                <p:cNvPr id="25" name="Picture 9">
                  <a:extLst>
                    <a:ext uri="{FF2B5EF4-FFF2-40B4-BE49-F238E27FC236}">
                      <a16:creationId xmlns:a16="http://schemas.microsoft.com/office/drawing/2014/main" id="{3AE6D4BF-FBD8-EBBD-F133-8D4036A570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749232" y="4335438"/>
                  <a:ext cx="2607700" cy="1759714"/>
                </a:xfrm>
                <a:prstGeom prst="rect">
                  <a:avLst/>
                </a:prstGeom>
              </p:spPr>
            </p:pic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C2A4D9FB-09AC-8F22-D8FC-282BC82B16B4}"/>
                    </a:ext>
                  </a:extLst>
                </p:cNvPr>
                <p:cNvSpPr txBox="1"/>
                <p:nvPr/>
              </p:nvSpPr>
              <p:spPr>
                <a:xfrm>
                  <a:off x="827105" y="3737019"/>
                  <a:ext cx="3500958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First hint </a:t>
                  </a:r>
                  <a:r>
                    <a:rPr lang="en-GB" dirty="0">
                      <a:solidFill>
                        <a:schemeClr val="tx2"/>
                      </a:solidFill>
                    </a:rPr>
                    <a:t>of issues </a:t>
                  </a:r>
                  <a:br>
                    <a:rPr lang="en-GB" dirty="0">
                      <a:solidFill>
                        <a:schemeClr val="tx2"/>
                      </a:solidFill>
                    </a:rPr>
                  </a:br>
                  <a:r>
                    <a:rPr lang="en-GB" dirty="0">
                      <a:solidFill>
                        <a:schemeClr val="tx2"/>
                      </a:solidFill>
                    </a:rPr>
                    <a:t>identified during </a:t>
                  </a:r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Loss Maps (LM) </a:t>
                  </a:r>
                </a:p>
              </p:txBody>
            </p:sp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8600A4B3-AAB4-CDD0-9449-A2CC26571ADC}"/>
                    </a:ext>
                  </a:extLst>
                </p:cNvPr>
                <p:cNvSpPr txBox="1"/>
                <p:nvPr/>
              </p:nvSpPr>
              <p:spPr>
                <a:xfrm>
                  <a:off x="5127342" y="3737019"/>
                  <a:ext cx="2180084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Confirmed</a:t>
                  </a:r>
                  <a:r>
                    <a:rPr lang="en-GB" dirty="0">
                      <a:solidFill>
                        <a:schemeClr val="tx2"/>
                      </a:solidFill>
                    </a:rPr>
                    <a:t> by</a:t>
                  </a:r>
                  <a:br>
                    <a:rPr lang="en-GB" dirty="0">
                      <a:solidFill>
                        <a:schemeClr val="tx2"/>
                      </a:solidFill>
                    </a:rPr>
                  </a:br>
                  <a:r>
                    <a:rPr lang="en-GB" dirty="0">
                      <a:solidFill>
                        <a:schemeClr val="tx2"/>
                      </a:solidFill>
                    </a:rPr>
                    <a:t>local </a:t>
                  </a:r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aperture meas.</a:t>
                  </a:r>
                </a:p>
              </p:txBody>
            </p:sp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09B3BB5E-74C1-7554-0E13-316A13FB05A0}"/>
                    </a:ext>
                  </a:extLst>
                </p:cNvPr>
                <p:cNvSpPr txBox="1"/>
                <p:nvPr/>
              </p:nvSpPr>
              <p:spPr>
                <a:xfrm>
                  <a:off x="7648851" y="3737019"/>
                  <a:ext cx="2808461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x-ray &amp; tomography</a:t>
                  </a:r>
                </a:p>
                <a:p>
                  <a:pPr algn="ctr"/>
                  <a:r>
                    <a:rPr lang="en-GB" dirty="0">
                      <a:solidFill>
                        <a:schemeClr val="tx2"/>
                      </a:solidFill>
                    </a:rPr>
                    <a:t>showed </a:t>
                  </a:r>
                  <a:r>
                    <a:rPr lang="en-GB" b="1" dirty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rPr>
                    <a:t>buckled RF finger</a:t>
                  </a:r>
                </a:p>
              </p:txBody>
            </p:sp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9342443B-2F80-305B-4146-2573D53E7D92}"/>
                    </a:ext>
                  </a:extLst>
                </p:cNvPr>
                <p:cNvSpPr txBox="1"/>
                <p:nvPr/>
              </p:nvSpPr>
              <p:spPr>
                <a:xfrm>
                  <a:off x="10831804" y="4799797"/>
                  <a:ext cx="1060226" cy="8309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b="1" i="1" dirty="0">
                      <a:solidFill>
                        <a:srgbClr val="FF0000"/>
                      </a:solidFill>
                    </a:rPr>
                    <a:t>Warm-up </a:t>
                  </a:r>
                  <a:br>
                    <a:rPr lang="en-GB" b="1" i="1" dirty="0">
                      <a:solidFill>
                        <a:srgbClr val="FF0000"/>
                      </a:solidFill>
                    </a:rPr>
                  </a:br>
                  <a:r>
                    <a:rPr lang="en-GB" b="1" i="1" dirty="0">
                      <a:solidFill>
                        <a:srgbClr val="FF0000"/>
                      </a:solidFill>
                    </a:rPr>
                    <a:t>of S23</a:t>
                  </a:r>
                </a:p>
                <a:p>
                  <a:pPr algn="ctr"/>
                  <a:r>
                    <a:rPr lang="en-GB" b="1" i="1" dirty="0">
                      <a:solidFill>
                        <a:srgbClr val="FF0000"/>
                      </a:solidFill>
                    </a:rPr>
                    <a:t>for repair</a:t>
                  </a:r>
                </a:p>
              </p:txBody>
            </p:sp>
            <p:sp>
              <p:nvSpPr>
                <p:cNvPr id="30" name="Freccia destra 29">
                  <a:extLst>
                    <a:ext uri="{FF2B5EF4-FFF2-40B4-BE49-F238E27FC236}">
                      <a16:creationId xmlns:a16="http://schemas.microsoft.com/office/drawing/2014/main" id="{36BFE0F3-0D47-F50B-2EAA-1EE8B92B9FCA}"/>
                    </a:ext>
                  </a:extLst>
                </p:cNvPr>
                <p:cNvSpPr/>
                <p:nvPr/>
              </p:nvSpPr>
              <p:spPr>
                <a:xfrm>
                  <a:off x="4903830" y="4869287"/>
                  <a:ext cx="216309" cy="692016"/>
                </a:xfrm>
                <a:prstGeom prst="rightArrow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</a:gsLst>
                  <a:lin ang="0" scaled="0"/>
                </a:gradFill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1" name="Freccia destra 30">
                  <a:extLst>
                    <a:ext uri="{FF2B5EF4-FFF2-40B4-BE49-F238E27FC236}">
                      <a16:creationId xmlns:a16="http://schemas.microsoft.com/office/drawing/2014/main" id="{DA5B267D-1C14-CFF7-464F-E177EF0C48E2}"/>
                    </a:ext>
                  </a:extLst>
                </p:cNvPr>
                <p:cNvSpPr/>
                <p:nvPr/>
              </p:nvSpPr>
              <p:spPr>
                <a:xfrm>
                  <a:off x="7306538" y="4869287"/>
                  <a:ext cx="216309" cy="692016"/>
                </a:xfrm>
                <a:prstGeom prst="rightArrow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</a:gsLst>
                  <a:lin ang="0" scaled="0"/>
                </a:gradFill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" name="Freccia destra 31">
                  <a:extLst>
                    <a:ext uri="{FF2B5EF4-FFF2-40B4-BE49-F238E27FC236}">
                      <a16:creationId xmlns:a16="http://schemas.microsoft.com/office/drawing/2014/main" id="{8341EC67-FB66-026B-AC4E-879C2E13FC65}"/>
                    </a:ext>
                  </a:extLst>
                </p:cNvPr>
                <p:cNvSpPr/>
                <p:nvPr/>
              </p:nvSpPr>
              <p:spPr>
                <a:xfrm>
                  <a:off x="10486213" y="4869287"/>
                  <a:ext cx="216309" cy="692016"/>
                </a:xfrm>
                <a:prstGeom prst="rightArrow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0000"/>
                        <a:lumOff val="40000"/>
                      </a:schemeClr>
                    </a:gs>
                  </a:gsLst>
                  <a:lin ang="0" scaled="0"/>
                </a:gradFill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72C353EB-33BA-43AA-E955-07182E871DF3}"/>
                  </a:ext>
                </a:extLst>
              </p:cNvPr>
              <p:cNvSpPr txBox="1"/>
              <p:nvPr/>
            </p:nvSpPr>
            <p:spPr>
              <a:xfrm>
                <a:off x="1102623" y="4509182"/>
                <a:ext cx="144911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600" b="1" i="1" dirty="0">
                    <a:solidFill>
                      <a:srgbClr val="FF0000"/>
                    </a:solidFill>
                  </a:rPr>
                  <a:t>MQ-MB.C 21L3</a:t>
                </a:r>
              </a:p>
            </p:txBody>
          </p:sp>
          <p:cxnSp>
            <p:nvCxnSpPr>
              <p:cNvPr id="36" name="Connettore diritto a freccia 35">
                <a:extLst>
                  <a:ext uri="{FF2B5EF4-FFF2-40B4-BE49-F238E27FC236}">
                    <a16:creationId xmlns:a16="http://schemas.microsoft.com/office/drawing/2014/main" id="{24F24EC0-EC48-BBEB-49AF-BEE016C72A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47825" y="4735865"/>
                <a:ext cx="101715" cy="19021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3413948E-6DD1-013F-990A-209C5A6155B5}"/>
                </a:ext>
              </a:extLst>
            </p:cNvPr>
            <p:cNvSpPr txBox="1"/>
            <p:nvPr/>
          </p:nvSpPr>
          <p:spPr>
            <a:xfrm>
              <a:off x="2283681" y="4826141"/>
              <a:ext cx="72936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b="1" i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Beam 1</a:t>
              </a:r>
            </a:p>
          </p:txBody>
        </p:sp>
        <p:cxnSp>
          <p:nvCxnSpPr>
            <p:cNvPr id="41" name="Connettore diritto a freccia 40">
              <a:extLst>
                <a:ext uri="{FF2B5EF4-FFF2-40B4-BE49-F238E27FC236}">
                  <a16:creationId xmlns:a16="http://schemas.microsoft.com/office/drawing/2014/main" id="{B68EBBCC-706F-80BF-9D41-65E4F6E696DE}"/>
                </a:ext>
              </a:extLst>
            </p:cNvPr>
            <p:cNvCxnSpPr>
              <a:cxnSpLocks/>
            </p:cNvCxnSpPr>
            <p:nvPr/>
          </p:nvCxnSpPr>
          <p:spPr>
            <a:xfrm>
              <a:off x="2259182" y="5091900"/>
              <a:ext cx="77836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976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CE29D-B2B9-2600-4E1F-42281F864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87B317-AFB8-DCA4-5DCB-054DEC2DB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from 2 weeks beam test after LS2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87B92-4C46-BE3B-07A5-199C9418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77908-87FC-17C5-B891-73940820C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2EA96-55F6-81DD-B3FA-DA9395A2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DCBDCFF-D1E2-A02B-C158-44A0D5E3F928}"/>
              </a:ext>
            </a:extLst>
          </p:cNvPr>
          <p:cNvSpPr txBox="1"/>
          <p:nvPr/>
        </p:nvSpPr>
        <p:spPr>
          <a:xfrm>
            <a:off x="2120557" y="5431837"/>
            <a:ext cx="795089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en-GB" i="1" dirty="0">
                <a:solidFill>
                  <a:schemeClr val="tx2"/>
                </a:solidFill>
              </a:rPr>
              <a:t> similar boundary conditions </a:t>
            </a:r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as after LS2</a:t>
            </a:r>
            <a:endParaRPr lang="en-GB" i="1" dirty="0">
              <a:solidFill>
                <a:schemeClr val="tx2"/>
              </a:solidFill>
            </a:endParaRPr>
          </a:p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 be kept in mind </a:t>
            </a:r>
            <a:r>
              <a:rPr lang="en-GB" i="1" dirty="0">
                <a:solidFill>
                  <a:schemeClr val="tx2"/>
                </a:solidFill>
              </a:rPr>
              <a:t>to have a similar 2 weeks </a:t>
            </a:r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test</a:t>
            </a:r>
            <a:r>
              <a:rPr lang="en-GB" i="1" dirty="0">
                <a:solidFill>
                  <a:schemeClr val="tx2"/>
                </a:solidFill>
              </a:rPr>
              <a:t> towards </a:t>
            </a:r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 of LS3</a:t>
            </a:r>
            <a:r>
              <a:rPr lang="en-GB" i="1" dirty="0">
                <a:solidFill>
                  <a:schemeClr val="tx2"/>
                </a:solidFill>
              </a:rPr>
              <a:t> </a:t>
            </a:r>
            <a:endParaRPr lang="en-GB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reccia destra 8">
            <a:extLst>
              <a:ext uri="{FF2B5EF4-FFF2-40B4-BE49-F238E27FC236}">
                <a16:creationId xmlns:a16="http://schemas.microsoft.com/office/drawing/2014/main" id="{CF4738F6-C281-81D2-7088-215A48796EAE}"/>
              </a:ext>
            </a:extLst>
          </p:cNvPr>
          <p:cNvSpPr/>
          <p:nvPr/>
        </p:nvSpPr>
        <p:spPr>
          <a:xfrm rot="5400000">
            <a:off x="5957502" y="4441956"/>
            <a:ext cx="276997" cy="998448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A63D3-1FF3-4046-F0EE-500B7BCCEE0F}"/>
              </a:ext>
            </a:extLst>
          </p:cNvPr>
          <p:cNvSpPr txBox="1"/>
          <p:nvPr/>
        </p:nvSpPr>
        <p:spPr>
          <a:xfrm>
            <a:off x="255431" y="1369052"/>
            <a:ext cx="106695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Restarting</a:t>
            </a:r>
            <a:r>
              <a:rPr lang="en-GB" dirty="0">
                <a:solidFill>
                  <a:schemeClr val="tx2"/>
                </a:solidFill>
              </a:rPr>
              <a:t> a machine like the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 after several years </a:t>
            </a:r>
            <a:r>
              <a:rPr lang="en-GB" dirty="0">
                <a:solidFill>
                  <a:schemeClr val="tx2"/>
                </a:solidFill>
              </a:rPr>
              <a:t>without beam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can hide unexpected issues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B54DE21-0B04-08E1-7B54-EA13E3FED2C6}"/>
              </a:ext>
            </a:extLst>
          </p:cNvPr>
          <p:cNvSpPr txBox="1"/>
          <p:nvPr/>
        </p:nvSpPr>
        <p:spPr>
          <a:xfrm>
            <a:off x="255431" y="2082458"/>
            <a:ext cx="11483913" cy="22962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u="sng" dirty="0">
                <a:solidFill>
                  <a:schemeClr val="tx2"/>
                </a:solidFill>
              </a:rPr>
              <a:t>Even few days with safe beam at injection can have a significant outcome: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Test</a:t>
            </a:r>
            <a:r>
              <a:rPr lang="en-GB" dirty="0">
                <a:solidFill>
                  <a:schemeClr val="tx2"/>
                </a:solidFill>
              </a:rPr>
              <a:t> 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commission</a:t>
            </a:r>
            <a:r>
              <a:rPr lang="en-GB" dirty="0">
                <a:solidFill>
                  <a:schemeClr val="tx2"/>
                </a:solidFill>
              </a:rPr>
              <a:t> key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instrumentation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Test</a:t>
            </a:r>
            <a:r>
              <a:rPr lang="en-GB" dirty="0">
                <a:solidFill>
                  <a:schemeClr val="tx2"/>
                </a:solidFill>
              </a:rPr>
              <a:t> old &amp; new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software</a:t>
            </a:r>
            <a:r>
              <a:rPr lang="en-GB" dirty="0">
                <a:solidFill>
                  <a:schemeClr val="tx2"/>
                </a:solidFill>
              </a:rPr>
              <a:t> tools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Pre-commissioning</a:t>
            </a:r>
            <a:r>
              <a:rPr lang="en-GB" dirty="0">
                <a:solidFill>
                  <a:schemeClr val="tx2"/>
                </a:solidFill>
              </a:rPr>
              <a:t> 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systems </a:t>
            </a:r>
            <a:r>
              <a:rPr lang="en-GB" dirty="0">
                <a:solidFill>
                  <a:schemeClr val="tx2"/>
                </a:solidFill>
              </a:rPr>
              <a:t>(RF, </a:t>
            </a:r>
            <a:r>
              <a:rPr lang="en-GB" dirty="0" err="1">
                <a:solidFill>
                  <a:schemeClr val="tx2"/>
                </a:solidFill>
              </a:rPr>
              <a:t>Inj</a:t>
            </a:r>
            <a:r>
              <a:rPr lang="en-GB" dirty="0">
                <a:solidFill>
                  <a:schemeClr val="tx2"/>
                </a:solidFill>
              </a:rPr>
              <a:t>/Dump, Collimation)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First collisions </a:t>
            </a:r>
            <a:r>
              <a:rPr lang="en-GB" dirty="0">
                <a:solidFill>
                  <a:schemeClr val="tx2"/>
                </a:solidFill>
              </a:rPr>
              <a:t>provided as well for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pre-commissioning </a:t>
            </a:r>
            <a:r>
              <a:rPr lang="en-GB" dirty="0">
                <a:solidFill>
                  <a:schemeClr val="tx2"/>
                </a:solidFill>
              </a:rPr>
              <a:t>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detectors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Unveal unexpected issues </a:t>
            </a:r>
            <a:r>
              <a:rPr lang="en-GB" dirty="0">
                <a:solidFill>
                  <a:schemeClr val="tx2"/>
                </a:solidFill>
              </a:rPr>
              <a:t>in advance with respect to planned start of Run3,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reducing impact of delay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dirty="0">
                <a:solidFill>
                  <a:schemeClr val="tx2"/>
                </a:solidFill>
              </a:rPr>
              <a:t>Good initial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training</a:t>
            </a:r>
            <a:r>
              <a:rPr lang="en-GB" dirty="0">
                <a:solidFill>
                  <a:schemeClr val="tx2"/>
                </a:solidFill>
              </a:rPr>
              <a:t> for renewed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 crew</a:t>
            </a:r>
          </a:p>
        </p:txBody>
      </p:sp>
    </p:spTree>
    <p:extLst>
      <p:ext uri="{BB962C8B-B14F-4D97-AF65-F5344CB8AC3E}">
        <p14:creationId xmlns:p14="http://schemas.microsoft.com/office/powerpoint/2010/main" val="164771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E362C-E1E5-6884-AA81-E23313690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1CE5E2-1360-0B44-CC57-61CD60923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5AD01-C3BC-E4C4-B7F6-A10C98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D000E-8A6D-5170-6E35-94180976C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9DE80-B9C5-2A8E-D6CE-AEDA78F8D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C8F4178-9EFE-392C-D2AA-FFF4309FC78E}"/>
              </a:ext>
            </a:extLst>
          </p:cNvPr>
          <p:cNvSpPr txBox="1"/>
          <p:nvPr/>
        </p:nvSpPr>
        <p:spPr>
          <a:xfrm>
            <a:off x="471063" y="2444115"/>
            <a:ext cx="11501547" cy="196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Restarting after a Long Shutdown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tx2"/>
                </a:solidFill>
              </a:rPr>
              <a:t>Unexpected limitations, commissioning, and validation 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Possible conceptual limitations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32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4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5F43A-9CA5-95A5-4932-41DF2BC6B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EFCDAB-E220-ED6E-FEBD-57EAB62B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2022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9AE57-4C54-1DA5-7130-CB07F8E1B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2C8F1-19C8-EF13-4AAC-5134ACAF1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B913C-C39E-FCEF-B51F-C7115D14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16" descr="Bar chart&#10;&#10;Description automatically generated with low confidence">
            <a:extLst>
              <a:ext uri="{FF2B5EF4-FFF2-40B4-BE49-F238E27FC236}">
                <a16:creationId xmlns:a16="http://schemas.microsoft.com/office/drawing/2014/main" id="{A6193146-E258-5163-57AA-1F6A28FB2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42"/>
          <a:stretch>
            <a:fillRect/>
          </a:stretch>
        </p:blipFill>
        <p:spPr>
          <a:xfrm>
            <a:off x="716494" y="1620725"/>
            <a:ext cx="6149092" cy="240825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17806C-5A11-41A0-5DF9-73D74208DF6D}"/>
              </a:ext>
            </a:extLst>
          </p:cNvPr>
          <p:cNvSpPr txBox="1"/>
          <p:nvPr/>
        </p:nvSpPr>
        <p:spPr>
          <a:xfrm>
            <a:off x="359603" y="1150441"/>
            <a:ext cx="115640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Broken collimation hierarchy </a:t>
            </a:r>
            <a:r>
              <a:rPr lang="en-GB" dirty="0">
                <a:solidFill>
                  <a:schemeClr val="tx2"/>
                </a:solidFill>
              </a:rPr>
              <a:t>identified during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LM </a:t>
            </a:r>
            <a:r>
              <a:rPr lang="en-GB" dirty="0">
                <a:solidFill>
                  <a:schemeClr val="tx2"/>
                </a:solidFill>
              </a:rPr>
              <a:t>at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</a:t>
            </a:r>
            <a:r>
              <a:rPr lang="en-GB" dirty="0">
                <a:solidFill>
                  <a:schemeClr val="tx2"/>
                </a:solidFill>
              </a:rPr>
              <a:t> for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/p </a:t>
            </a:r>
            <a:r>
              <a:rPr lang="en-GB" dirty="0">
                <a:solidFill>
                  <a:schemeClr val="tx2"/>
                </a:solidFill>
              </a:rPr>
              <a:t>(comm. after RF disk incident repair)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4CD7D45-E20F-50C0-57AF-6DB1D14E8BC0}"/>
              </a:ext>
            </a:extLst>
          </p:cNvPr>
          <p:cNvSpPr txBox="1"/>
          <p:nvPr/>
        </p:nvSpPr>
        <p:spPr>
          <a:xfrm>
            <a:off x="359603" y="5422347"/>
            <a:ext cx="78504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Mitigation</a:t>
            </a:r>
            <a:r>
              <a:rPr lang="en-GB" dirty="0">
                <a:solidFill>
                  <a:schemeClr val="tx2"/>
                </a:solidFill>
              </a:rPr>
              <a:t> strategy: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phase knob </a:t>
            </a:r>
            <a:r>
              <a:rPr lang="en-GB" dirty="0">
                <a:solidFill>
                  <a:schemeClr val="tx2"/>
                </a:solidFill>
              </a:rPr>
              <a:t>implementation (</a:t>
            </a:r>
            <a:r>
              <a:rPr lang="en-GB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MOPL019</a:t>
            </a:r>
            <a:r>
              <a:rPr lang="en-GB" dirty="0">
                <a:solidFill>
                  <a:schemeClr val="tx2"/>
                </a:solidFill>
              </a:rPr>
              <a:t> and IPAC23)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565AA0A-1907-6D46-5DEB-A45A40578E5F}"/>
              </a:ext>
            </a:extLst>
          </p:cNvPr>
          <p:cNvSpPr txBox="1"/>
          <p:nvPr/>
        </p:nvSpPr>
        <p:spPr>
          <a:xfrm>
            <a:off x="1236877" y="1938819"/>
            <a:ext cx="63799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TDIS.2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6D57CFB-D223-BDE7-7B4F-79ECB7532E77}"/>
              </a:ext>
            </a:extLst>
          </p:cNvPr>
          <p:cNvSpPr txBox="1"/>
          <p:nvPr/>
        </p:nvSpPr>
        <p:spPr>
          <a:xfrm>
            <a:off x="4563398" y="2056825"/>
            <a:ext cx="5538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TCP.7</a:t>
            </a:r>
          </a:p>
        </p:txBody>
      </p:sp>
      <p:cxnSp>
        <p:nvCxnSpPr>
          <p:cNvPr id="22" name="Connettore diritto a freccia 21">
            <a:extLst>
              <a:ext uri="{FF2B5EF4-FFF2-40B4-BE49-F238E27FC236}">
                <a16:creationId xmlns:a16="http://schemas.microsoft.com/office/drawing/2014/main" id="{A968AD48-9CA6-2F31-93BE-6FEC96D312A3}"/>
              </a:ext>
            </a:extLst>
          </p:cNvPr>
          <p:cNvCxnSpPr>
            <a:cxnSpLocks/>
          </p:cNvCxnSpPr>
          <p:nvPr/>
        </p:nvCxnSpPr>
        <p:spPr>
          <a:xfrm>
            <a:off x="1678684" y="2167107"/>
            <a:ext cx="196188" cy="1215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a freccia 23">
            <a:extLst>
              <a:ext uri="{FF2B5EF4-FFF2-40B4-BE49-F238E27FC236}">
                <a16:creationId xmlns:a16="http://schemas.microsoft.com/office/drawing/2014/main" id="{2DD56008-BF54-FE63-3E55-1D74B6B5AC50}"/>
              </a:ext>
            </a:extLst>
          </p:cNvPr>
          <p:cNvCxnSpPr>
            <a:cxnSpLocks/>
          </p:cNvCxnSpPr>
          <p:nvPr/>
        </p:nvCxnSpPr>
        <p:spPr>
          <a:xfrm>
            <a:off x="5149171" y="2217813"/>
            <a:ext cx="164985" cy="1160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E720D4B1-6BCF-FBB6-F5D7-4A991AB567B1}"/>
              </a:ext>
            </a:extLst>
          </p:cNvPr>
          <p:cNvGrpSpPr/>
          <p:nvPr/>
        </p:nvGrpSpPr>
        <p:grpSpPr>
          <a:xfrm>
            <a:off x="359603" y="1620725"/>
            <a:ext cx="11832397" cy="4579435"/>
            <a:chOff x="359603" y="1620725"/>
            <a:chExt cx="11832397" cy="4579435"/>
          </a:xfrm>
        </p:grpSpPr>
        <p:pic>
          <p:nvPicPr>
            <p:cNvPr id="9" name="Immagine 8" descr="Immagine che contiene testo, schermata, Policromi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4CCD27FC-AB07-50CC-8388-002C8A8CB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07194" y="1620725"/>
              <a:ext cx="3661279" cy="2745960"/>
            </a:xfrm>
            <a:prstGeom prst="rect">
              <a:avLst/>
            </a:prstGeom>
          </p:spPr>
        </p:pic>
        <p:pic>
          <p:nvPicPr>
            <p:cNvPr id="7" name="Immagine 6" descr="Immagine che contiene testo, schermata, Policromia, Rettangolo&#10;&#10;Il contenuto generato dall'IA potrebbe non essere corretto.">
              <a:extLst>
                <a:ext uri="{FF2B5EF4-FFF2-40B4-BE49-F238E27FC236}">
                  <a16:creationId xmlns:a16="http://schemas.microsoft.com/office/drawing/2014/main" id="{91AB5FF9-134F-8912-6F07-4B28299FD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5609"/>
            <a:stretch>
              <a:fillRect/>
            </a:stretch>
          </p:blipFill>
          <p:spPr>
            <a:xfrm>
              <a:off x="8623858" y="3365029"/>
              <a:ext cx="3568142" cy="2835131"/>
            </a:xfrm>
            <a:prstGeom prst="rect">
              <a:avLst/>
            </a:prstGeom>
          </p:spPr>
        </p:pic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80006685-35B6-8E75-046E-44699D61D894}"/>
                </a:ext>
              </a:extLst>
            </p:cNvPr>
            <p:cNvSpPr txBox="1"/>
            <p:nvPr/>
          </p:nvSpPr>
          <p:spPr>
            <a:xfrm>
              <a:off x="359603" y="4600947"/>
              <a:ext cx="834625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285750" indent="-285750" algn="l"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Parametric scan </a:t>
              </a:r>
              <a:r>
                <a:rPr lang="en-GB" dirty="0">
                  <a:solidFill>
                    <a:schemeClr val="tx2"/>
                  </a:solidFill>
                </a:rPr>
                <a:t>of MQ and Q’ showed significant impact from </a:t>
              </a:r>
              <a:r>
                <a:rPr lang="en-GB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non linearities</a:t>
              </a:r>
            </a:p>
          </p:txBody>
        </p:sp>
        <p:sp>
          <p:nvSpPr>
            <p:cNvPr id="27" name="Rettangolo con angoli arrotondati 26">
              <a:extLst>
                <a:ext uri="{FF2B5EF4-FFF2-40B4-BE49-F238E27FC236}">
                  <a16:creationId xmlns:a16="http://schemas.microsoft.com/office/drawing/2014/main" id="{D592E6D1-C456-EA37-9CAC-470C486D250D}"/>
                </a:ext>
              </a:extLst>
            </p:cNvPr>
            <p:cNvSpPr/>
            <p:nvPr/>
          </p:nvSpPr>
          <p:spPr>
            <a:xfrm>
              <a:off x="10543922" y="3429000"/>
              <a:ext cx="987228" cy="1531418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E8A48778-24C4-8CD6-7D79-38867E178226}"/>
                </a:ext>
              </a:extLst>
            </p:cNvPr>
            <p:cNvSpPr txBox="1"/>
            <p:nvPr/>
          </p:nvSpPr>
          <p:spPr>
            <a:xfrm>
              <a:off x="10745266" y="2439707"/>
              <a:ext cx="103874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rgbClr val="FF0000"/>
                  </a:solidFill>
                </a:rPr>
                <a:t>Broken</a:t>
              </a:r>
              <a:br>
                <a:rPr lang="en-GB" b="1" i="1" dirty="0">
                  <a:solidFill>
                    <a:srgbClr val="FF0000"/>
                  </a:solidFill>
                </a:rPr>
              </a:br>
              <a:r>
                <a:rPr lang="en-GB" b="1" i="1" dirty="0">
                  <a:solidFill>
                    <a:srgbClr val="FF0000"/>
                  </a:solidFill>
                </a:rPr>
                <a:t>hierarchy</a:t>
              </a:r>
            </a:p>
          </p:txBody>
        </p:sp>
        <p:cxnSp>
          <p:nvCxnSpPr>
            <p:cNvPr id="29" name="Connettore diritto a freccia 28">
              <a:extLst>
                <a:ext uri="{FF2B5EF4-FFF2-40B4-BE49-F238E27FC236}">
                  <a16:creationId xmlns:a16="http://schemas.microsoft.com/office/drawing/2014/main" id="{FE5F324A-351A-B67F-D5AF-58EB06CA4201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H="1">
              <a:off x="11010081" y="2993705"/>
              <a:ext cx="254559" cy="45020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C1B8E0AA-A922-6487-6CDF-0FE8649FE4ED}"/>
              </a:ext>
            </a:extLst>
          </p:cNvPr>
          <p:cNvSpPr txBox="1"/>
          <p:nvPr/>
        </p:nvSpPr>
        <p:spPr>
          <a:xfrm>
            <a:off x="3387021" y="2503727"/>
            <a:ext cx="7293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FF0000"/>
                </a:solidFill>
              </a:rPr>
              <a:t>Beam 2</a:t>
            </a:r>
          </a:p>
        </p:txBody>
      </p:sp>
      <p:cxnSp>
        <p:nvCxnSpPr>
          <p:cNvPr id="34" name="Connettore diritto a freccia 33">
            <a:extLst>
              <a:ext uri="{FF2B5EF4-FFF2-40B4-BE49-F238E27FC236}">
                <a16:creationId xmlns:a16="http://schemas.microsoft.com/office/drawing/2014/main" id="{916D36CF-D674-803E-6487-960B09585365}"/>
              </a:ext>
            </a:extLst>
          </p:cNvPr>
          <p:cNvCxnSpPr>
            <a:cxnSpLocks/>
          </p:cNvCxnSpPr>
          <p:nvPr/>
        </p:nvCxnSpPr>
        <p:spPr>
          <a:xfrm>
            <a:off x="3362522" y="2769486"/>
            <a:ext cx="778365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84553BF-0418-FAB4-CC30-16FC1A3A5117}"/>
              </a:ext>
            </a:extLst>
          </p:cNvPr>
          <p:cNvSpPr txBox="1"/>
          <p:nvPr/>
        </p:nvSpPr>
        <p:spPr>
          <a:xfrm>
            <a:off x="3384340" y="2179935"/>
            <a:ext cx="7293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1</a:t>
            </a:r>
          </a:p>
        </p:txBody>
      </p:sp>
      <p:cxnSp>
        <p:nvCxnSpPr>
          <p:cNvPr id="39" name="Connettore diritto a freccia 38">
            <a:extLst>
              <a:ext uri="{FF2B5EF4-FFF2-40B4-BE49-F238E27FC236}">
                <a16:creationId xmlns:a16="http://schemas.microsoft.com/office/drawing/2014/main" id="{377EE2FB-341C-F605-E842-95F2B9694F8D}"/>
              </a:ext>
            </a:extLst>
          </p:cNvPr>
          <p:cNvCxnSpPr>
            <a:cxnSpLocks/>
          </p:cNvCxnSpPr>
          <p:nvPr/>
        </p:nvCxnSpPr>
        <p:spPr>
          <a:xfrm>
            <a:off x="3359841" y="2445694"/>
            <a:ext cx="778365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BD2538A-0B44-70FA-64FB-F20C2978CCD8}"/>
              </a:ext>
            </a:extLst>
          </p:cNvPr>
          <p:cNvSpPr txBox="1"/>
          <p:nvPr/>
        </p:nvSpPr>
        <p:spPr>
          <a:xfrm>
            <a:off x="2047660" y="2009718"/>
            <a:ext cx="5538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TCP.3</a:t>
            </a:r>
          </a:p>
        </p:txBody>
      </p:sp>
      <p:cxnSp>
        <p:nvCxnSpPr>
          <p:cNvPr id="8" name="Connettore diritto a freccia 7">
            <a:extLst>
              <a:ext uri="{FF2B5EF4-FFF2-40B4-BE49-F238E27FC236}">
                <a16:creationId xmlns:a16="http://schemas.microsoft.com/office/drawing/2014/main" id="{F658A14C-2766-14F0-4738-53D4DD2F5470}"/>
              </a:ext>
            </a:extLst>
          </p:cNvPr>
          <p:cNvCxnSpPr>
            <a:cxnSpLocks/>
          </p:cNvCxnSpPr>
          <p:nvPr/>
        </p:nvCxnSpPr>
        <p:spPr>
          <a:xfrm>
            <a:off x="2375148" y="2238059"/>
            <a:ext cx="164985" cy="1160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196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29357-9831-395B-8F60-4EF9877F8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8D7FF6-0FBE-F5E5-19E1-BD874EB84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2FABA-E306-1DAB-A84C-B389CFD5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01/10/25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5D8AA-0EDB-CB4D-5CA3-CDBE92334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Run3 observations as input for Run4 commissioning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4AC5C-CF76-B232-FEB5-AA29A161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CA67E89-65E9-0D24-A7B5-7AFD7A8E8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482" y="2083102"/>
            <a:ext cx="6069877" cy="341430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658FCF-A5F4-BBC2-B7F4-18ACF78E174E}"/>
              </a:ext>
            </a:extLst>
          </p:cNvPr>
          <p:cNvSpPr txBox="1"/>
          <p:nvPr/>
        </p:nvSpPr>
        <p:spPr>
          <a:xfrm>
            <a:off x="114256" y="1297599"/>
            <a:ext cx="112178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Broken collimation hierarchy </a:t>
            </a:r>
            <a:r>
              <a:rPr lang="en-GB" dirty="0">
                <a:solidFill>
                  <a:schemeClr val="tx2"/>
                </a:solidFill>
              </a:rPr>
              <a:t>observed during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b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levelling </a:t>
            </a:r>
            <a:r>
              <a:rPr lang="en-GB" dirty="0">
                <a:solidFill>
                  <a:schemeClr val="tx2"/>
                </a:solidFill>
              </a:rPr>
              <a:t>(first 1800b fill reaching warning dump losses)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E178C28-4595-9357-5D1B-5F1C99CCCB2E}"/>
              </a:ext>
            </a:extLst>
          </p:cNvPr>
          <p:cNvSpPr txBox="1"/>
          <p:nvPr/>
        </p:nvSpPr>
        <p:spPr>
          <a:xfrm>
            <a:off x="9480343" y="3182794"/>
            <a:ext cx="1468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FF0000"/>
                </a:solidFill>
              </a:rPr>
              <a:t>TCSG.D4R7.B2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575B004-A576-29FB-DED8-D49C4C5C564B}"/>
              </a:ext>
            </a:extLst>
          </p:cNvPr>
          <p:cNvSpPr txBox="1"/>
          <p:nvPr/>
        </p:nvSpPr>
        <p:spPr>
          <a:xfrm>
            <a:off x="114256" y="4507686"/>
            <a:ext cx="5972789" cy="1299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Mitigation</a:t>
            </a:r>
            <a:r>
              <a:rPr lang="en-GB" dirty="0">
                <a:solidFill>
                  <a:schemeClr val="tx2"/>
                </a:solidFill>
              </a:rPr>
              <a:t> strategy after TS1: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dirty="0">
                <a:solidFill>
                  <a:schemeClr val="tx2"/>
                </a:solidFill>
              </a:rPr>
              <a:t>Increased 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on_disp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= +250 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itchFamily="2" charset="2"/>
              </a:rPr>
              <a:t>m</a:t>
            </a:r>
            <a:r>
              <a:rPr lang="en-GB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rad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(Xing = 150 </a:t>
            </a:r>
            <a:r>
              <a:rPr lang="en-GB" dirty="0" err="1">
                <a:solidFill>
                  <a:schemeClr val="tx2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chemeClr val="tx2"/>
                </a:solidFill>
              </a:rPr>
              <a:t>rad</a:t>
            </a:r>
            <a:r>
              <a:rPr lang="en-GB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dirty="0">
                <a:solidFill>
                  <a:schemeClr val="tx2"/>
                </a:solidFill>
              </a:rPr>
              <a:t>Reduced 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Q’ = 6 </a:t>
            </a:r>
            <a:r>
              <a:rPr lang="en-GB" dirty="0">
                <a:solidFill>
                  <a:schemeClr val="tx2"/>
                </a:solidFill>
              </a:rPr>
              <a:t>(from Q’ = 20)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a3</a:t>
            </a:r>
            <a:r>
              <a:rPr lang="en-GB" dirty="0">
                <a:solidFill>
                  <a:schemeClr val="tx2"/>
                </a:solidFill>
              </a:rPr>
              <a:t> correction for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IR5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E1D6327-E4DF-E8B8-53F1-C7462868B389}"/>
              </a:ext>
            </a:extLst>
          </p:cNvPr>
          <p:cNvSpPr txBox="1"/>
          <p:nvPr/>
        </p:nvSpPr>
        <p:spPr>
          <a:xfrm>
            <a:off x="114256" y="2368587"/>
            <a:ext cx="5931111" cy="1299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Investigations</a:t>
            </a:r>
            <a:r>
              <a:rPr lang="en-GB" dirty="0">
                <a:solidFill>
                  <a:schemeClr val="tx2"/>
                </a:solidFill>
              </a:rPr>
              <a:t> performed as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 of Fill</a:t>
            </a:r>
            <a:r>
              <a:rPr lang="en-GB" dirty="0">
                <a:solidFill>
                  <a:schemeClr val="tx2"/>
                </a:solidFill>
              </a:rPr>
              <a:t>, revealed: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linked with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two-high intensity-beam effect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isolated 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2,</a:t>
            </a:r>
            <a:r>
              <a:rPr lang="en-GB" dirty="0">
                <a:solidFill>
                  <a:schemeClr val="tx2"/>
                </a:solidFill>
              </a:rPr>
              <a:t> caused by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beam loss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sensitivity </a:t>
            </a:r>
            <a:r>
              <a:rPr lang="en-GB" dirty="0">
                <a:solidFill>
                  <a:schemeClr val="tx2"/>
                </a:solidFill>
              </a:rPr>
              <a:t>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population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Q’, MO, Xing</a:t>
            </a:r>
          </a:p>
        </p:txBody>
      </p:sp>
      <p:cxnSp>
        <p:nvCxnSpPr>
          <p:cNvPr id="18" name="Connettore diritto a freccia 17">
            <a:extLst>
              <a:ext uri="{FF2B5EF4-FFF2-40B4-BE49-F238E27FC236}">
                <a16:creationId xmlns:a16="http://schemas.microsoft.com/office/drawing/2014/main" id="{13430950-CB76-A46A-4FD0-4A88311FD63F}"/>
              </a:ext>
            </a:extLst>
          </p:cNvPr>
          <p:cNvCxnSpPr>
            <a:cxnSpLocks/>
          </p:cNvCxnSpPr>
          <p:nvPr/>
        </p:nvCxnSpPr>
        <p:spPr>
          <a:xfrm>
            <a:off x="10871200" y="3419215"/>
            <a:ext cx="77494" cy="1450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6710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22455</TotalTime>
  <Words>2011</Words>
  <Application>Microsoft Macintosh PowerPoint</Application>
  <PresentationFormat>Widescreen</PresentationFormat>
  <Paragraphs>303</Paragraphs>
  <Slides>23</Slides>
  <Notes>22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Wingdings</vt:lpstr>
      <vt:lpstr>Tema di Office</vt:lpstr>
      <vt:lpstr>Run3 observations as input for Run4 commissioning</vt:lpstr>
      <vt:lpstr>Introduction</vt:lpstr>
      <vt:lpstr>Outline</vt:lpstr>
      <vt:lpstr>First beam after LS2!</vt:lpstr>
      <vt:lpstr>Unexpected surprises</vt:lpstr>
      <vt:lpstr>Lessons from 2 weeks beam test after LS2 </vt:lpstr>
      <vt:lpstr>Outline</vt:lpstr>
      <vt:lpstr>2022 run</vt:lpstr>
      <vt:lpstr>2024 run</vt:lpstr>
      <vt:lpstr>2025 run</vt:lpstr>
      <vt:lpstr>What do they have all in common and lessons learnt?</vt:lpstr>
      <vt:lpstr>How could we update validation strategy?</vt:lpstr>
      <vt:lpstr>Lumi unbalance</vt:lpstr>
      <vt:lpstr>Outline</vt:lpstr>
      <vt:lpstr>Model dispersion</vt:lpstr>
      <vt:lpstr>Loss Maps</vt:lpstr>
      <vt:lpstr>Outline</vt:lpstr>
      <vt:lpstr>Conclusions</vt:lpstr>
      <vt:lpstr>Outline</vt:lpstr>
      <vt:lpstr>First beam after LS2!</vt:lpstr>
      <vt:lpstr>Bump amplitude for ASD</vt:lpstr>
      <vt:lpstr>Collimator settings at injection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Daniele Mirarchi</dc:creator>
  <cp:lastModifiedBy>Daniele Mirarchi</cp:lastModifiedBy>
  <cp:revision>159</cp:revision>
  <dcterms:created xsi:type="dcterms:W3CDTF">2025-09-15T15:00:12Z</dcterms:created>
  <dcterms:modified xsi:type="dcterms:W3CDTF">2025-10-01T06:13:26Z</dcterms:modified>
</cp:coreProperties>
</file>