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23"/>
  </p:notesMasterIdLst>
  <p:handoutMasterIdLst>
    <p:handoutMasterId r:id="rId24"/>
  </p:handoutMasterIdLst>
  <p:sldIdLst>
    <p:sldId id="259" r:id="rId2"/>
    <p:sldId id="3345" r:id="rId3"/>
    <p:sldId id="3343" r:id="rId4"/>
    <p:sldId id="3349" r:id="rId5"/>
    <p:sldId id="3355" r:id="rId6"/>
    <p:sldId id="3357" r:id="rId7"/>
    <p:sldId id="3348" r:id="rId8"/>
    <p:sldId id="3350" r:id="rId9"/>
    <p:sldId id="3353" r:id="rId10"/>
    <p:sldId id="3346" r:id="rId11"/>
    <p:sldId id="3369" r:id="rId12"/>
    <p:sldId id="3375" r:id="rId13"/>
    <p:sldId id="3377" r:id="rId14"/>
    <p:sldId id="3372" r:id="rId15"/>
    <p:sldId id="3370" r:id="rId16"/>
    <p:sldId id="3371" r:id="rId17"/>
    <p:sldId id="3373" r:id="rId18"/>
    <p:sldId id="890" r:id="rId19"/>
    <p:sldId id="3356" r:id="rId20"/>
    <p:sldId id="3364" r:id="rId21"/>
    <p:sldId id="3376" r:id="rId22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99"/>
    <a:srgbClr val="99FF99"/>
    <a:srgbClr val="FF6600"/>
    <a:srgbClr val="D60093"/>
    <a:srgbClr val="008E40"/>
    <a:srgbClr val="FF33CC"/>
    <a:srgbClr val="0214BE"/>
    <a:srgbClr val="CC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46" autoAdjust="0"/>
    <p:restoredTop sz="87183" autoAdjust="0"/>
  </p:normalViewPr>
  <p:slideViewPr>
    <p:cSldViewPr>
      <p:cViewPr varScale="1">
        <p:scale>
          <a:sx n="109" d="100"/>
          <a:sy n="109" d="100"/>
        </p:scale>
        <p:origin x="1232" y="176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482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10/1/25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CH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13770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46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HL-LHC annual meeting - 01.10.2025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  <p:sldLayoutId id="2147486931" r:id="rId5"/>
    <p:sldLayoutId id="2147486934" r:id="rId6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lhc-beam-operation-committee.web.cern.ch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30433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8275" y="5310845"/>
            <a:ext cx="3836639" cy="1297695"/>
          </a:xfrm>
        </p:spPr>
        <p:txBody>
          <a:bodyPr/>
          <a:lstStyle/>
          <a:p>
            <a:r>
              <a:rPr lang="en-US" sz="2400" b="1" dirty="0"/>
              <a:t>Matteo Solfaroli BE/OP</a:t>
            </a:r>
          </a:p>
          <a:p>
            <a:r>
              <a:rPr lang="en-US" sz="2200" dirty="0"/>
              <a:t>HL-LHC annual meeting</a:t>
            </a:r>
          </a:p>
          <a:p>
            <a:r>
              <a:rPr lang="en-US" sz="2200" dirty="0"/>
              <a:t>Oct 1</a:t>
            </a:r>
            <a:r>
              <a:rPr lang="en-US" sz="2200" baseline="30000" dirty="0"/>
              <a:t>st</a:t>
            </a:r>
            <a:r>
              <a:rPr lang="en-US" sz="2200" dirty="0"/>
              <a:t>,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004029-E2C2-DCF7-7C19-107A7E871814}"/>
              </a:ext>
            </a:extLst>
          </p:cNvPr>
          <p:cNvSpPr txBox="1"/>
          <p:nvPr/>
        </p:nvSpPr>
        <p:spPr>
          <a:xfrm>
            <a:off x="335250" y="3429000"/>
            <a:ext cx="94860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  <a:latin typeface="+mn-lt"/>
              </a:rPr>
              <a:t>Latest Plans For High Intensity Test in 2026</a:t>
            </a:r>
            <a:endParaRPr lang="en-CH" sz="5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3AA9632-35F5-7970-7090-D9AF5C17D6A4}"/>
              </a:ext>
            </a:extLst>
          </p:cNvPr>
          <p:cNvSpPr txBox="1"/>
          <p:nvPr/>
        </p:nvSpPr>
        <p:spPr>
          <a:xfrm>
            <a:off x="220035" y="1393535"/>
            <a:ext cx="9432085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>
                <a:latin typeface="+mn-lt"/>
              </a:rPr>
              <a:t>Recovering high intensity on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production cycle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After a 1-month break for ions, </a:t>
            </a:r>
            <a:r>
              <a:rPr lang="en-CH" sz="2200" b="1" dirty="0">
                <a:latin typeface="+mn-lt"/>
              </a:rPr>
              <a:t>pp operation at high intensity </a:t>
            </a:r>
            <a:r>
              <a:rPr lang="en-CH" sz="2200" dirty="0">
                <a:latin typeface="+mn-lt"/>
              </a:rPr>
              <a:t>must first be restored in nominal Run3 situation </a:t>
            </a:r>
            <a:r>
              <a:rPr lang="en-CH" dirty="0">
                <a:latin typeface="+mn-lt"/>
              </a:rPr>
              <a:t>(intensity and configuration)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If modified for IONS, cryogenic system must be reconfigured for high heat load</a:t>
            </a:r>
          </a:p>
          <a:p>
            <a:endParaRPr lang="en-CH" sz="2200" dirty="0">
              <a:latin typeface="+mn-lt"/>
            </a:endParaRPr>
          </a:p>
          <a:p>
            <a:r>
              <a:rPr lang="en-CH" sz="2400" dirty="0">
                <a:latin typeface="+mn-lt"/>
              </a:rPr>
              <a:t>Commissioning of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new cycle(s) to high intensity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The </a:t>
            </a:r>
            <a:r>
              <a:rPr lang="en-CH" sz="2200" b="1" dirty="0">
                <a:latin typeface="+mn-lt"/>
              </a:rPr>
              <a:t>configuration(s) </a:t>
            </a:r>
            <a:r>
              <a:rPr lang="en-CH" sz="2200" dirty="0">
                <a:latin typeface="+mn-lt"/>
              </a:rPr>
              <a:t>to be used for the test </a:t>
            </a:r>
            <a:r>
              <a:rPr lang="en-CH" sz="2200" b="1" dirty="0">
                <a:latin typeface="+mn-lt"/>
              </a:rPr>
              <a:t>must be commissioned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Optics checks at key points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MP validation of relevant cycle parts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058BB7-12C2-380A-6CED-158ED2D1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06650" cy="714265"/>
          </a:xfrm>
        </p:spPr>
        <p:txBody>
          <a:bodyPr/>
          <a:lstStyle/>
          <a:p>
            <a:r>
              <a:rPr lang="en-GB" dirty="0"/>
              <a:t>First step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995B5-7F16-0E77-354D-EB7A976146B8}"/>
              </a:ext>
            </a:extLst>
          </p:cNvPr>
          <p:cNvSpPr txBox="1"/>
          <p:nvPr/>
        </p:nvSpPr>
        <p:spPr>
          <a:xfrm>
            <a:off x="9402455" y="1931205"/>
            <a:ext cx="2595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rgbClr val="0000FF"/>
                </a:solidFill>
                <a:latin typeface="+mj-lt"/>
              </a:rPr>
              <a:t>~2 days</a:t>
            </a:r>
            <a:endParaRPr lang="en-US" sz="2200" dirty="0">
              <a:solidFill>
                <a:srgbClr val="0000FF"/>
              </a:solidFill>
              <a:latin typeface="+mj-lt"/>
            </a:endParaRPr>
          </a:p>
          <a:p>
            <a:pPr algn="ctr"/>
            <a:r>
              <a:rPr lang="en-US" dirty="0">
                <a:solidFill>
                  <a:srgbClr val="0000FF"/>
                </a:solidFill>
                <a:latin typeface="+mj-lt"/>
              </a:rPr>
              <a:t>(with no </a:t>
            </a:r>
            <a:r>
              <a:rPr lang="en-US" dirty="0" err="1">
                <a:solidFill>
                  <a:srgbClr val="0000FF"/>
                </a:solidFill>
                <a:latin typeface="+mj-lt"/>
              </a:rPr>
              <a:t>cryo</a:t>
            </a:r>
            <a:r>
              <a:rPr lang="en-US" dirty="0">
                <a:solidFill>
                  <a:srgbClr val="0000FF"/>
                </a:solidFill>
                <a:latin typeface="+mj-lt"/>
              </a:rPr>
              <a:t> overhead)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7EEB07-9197-2F78-A534-DAC710F5BE78}"/>
              </a:ext>
            </a:extLst>
          </p:cNvPr>
          <p:cNvSpPr txBox="1"/>
          <p:nvPr/>
        </p:nvSpPr>
        <p:spPr>
          <a:xfrm>
            <a:off x="9402455" y="3697835"/>
            <a:ext cx="27703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j-lt"/>
              </a:rPr>
              <a:t>Estimate strongly depends on variety and complexity of configurations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+mj-lt"/>
              </a:rPr>
              <a:t>(~1.5/2 days per cycle)</a:t>
            </a:r>
          </a:p>
        </p:txBody>
      </p:sp>
    </p:spTree>
    <p:extLst>
      <p:ext uri="{BB962C8B-B14F-4D97-AF65-F5344CB8AC3E}">
        <p14:creationId xmlns:p14="http://schemas.microsoft.com/office/powerpoint/2010/main" val="3829930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07E2F-D1D4-1005-A2C9-82A752CFC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4FC12-5A49-3558-BFDC-0A5526F10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638"/>
            <a:ext cx="8366775" cy="714265"/>
          </a:xfrm>
        </p:spPr>
        <p:txBody>
          <a:bodyPr>
            <a:normAutofit/>
          </a:bodyPr>
          <a:lstStyle/>
          <a:p>
            <a:r>
              <a:rPr lang="en-GB" dirty="0"/>
              <a:t>MD observations – Injection of HL trains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EEEF10-CC93-BDBD-C858-6248101E55F1}"/>
              </a:ext>
            </a:extLst>
          </p:cNvPr>
          <p:cNvSpPr txBox="1"/>
          <p:nvPr/>
        </p:nvSpPr>
        <p:spPr>
          <a:xfrm>
            <a:off x="333937" y="1571091"/>
            <a:ext cx="7645758" cy="3893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atin typeface="+mn-lt"/>
              </a:rPr>
              <a:t>MD 13743: </a:t>
            </a: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High-intensity trains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Motivation: characterise injection losses at HL-level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CH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altLang="en-CH" b="1" dirty="0">
                <a:latin typeface="+mn-lt"/>
              </a:rPr>
              <a:t>Injection of 4x72 bunches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altLang="en-CH" dirty="0">
                <a:latin typeface="+mn-lt"/>
              </a:rPr>
              <a:t>Losses between 40 and 60%, with SPS scraping at 1% in the vertical and 2% in the horizontal planes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altLang="en-CH" dirty="0">
                <a:latin typeface="+mn-lt"/>
              </a:rPr>
              <a:t>Limit reached with present BLM thresholds, change can give some margin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altLang="en-CH" dirty="0">
                <a:latin typeface="+mn-lt"/>
              </a:rPr>
              <a:t>Optimized </a:t>
            </a:r>
            <a:r>
              <a:rPr lang="en-CH" altLang="en-CH" b="1" dirty="0">
                <a:latin typeface="+mn-lt"/>
              </a:rPr>
              <a:t>RF capture </a:t>
            </a:r>
            <a:r>
              <a:rPr lang="en-CH" altLang="en-CH" dirty="0">
                <a:latin typeface="+mn-lt"/>
              </a:rPr>
              <a:t>in both beams by adjusting the cavity tune line by line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altLang="en-CH" dirty="0">
                <a:latin typeface="+mn-lt"/>
              </a:rPr>
              <a:t>Confirmed that 6 MV is roughly the highest voltage that can be maintained with the present system for HL beam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49A7AD-2226-C819-A4E2-1B43DAC68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9855" y="946343"/>
            <a:ext cx="5055273" cy="1638190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B31D413A-2687-74E1-6861-994A5F9DA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55" y="3192568"/>
            <a:ext cx="1101184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</a:br>
            <a:endParaRPr kumimoji="0" lang="en-CH" altLang="en-CH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</a:endParaRPr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E15992D-D3CD-F0EB-8239-E6AAC6A77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4" t="74806"/>
          <a:stretch>
            <a:fillRect/>
          </a:stretch>
        </p:blipFill>
        <p:spPr>
          <a:xfrm>
            <a:off x="8572722" y="4459347"/>
            <a:ext cx="3402406" cy="1465978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4BC811F-EFBA-DF56-5618-CF9223DC3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06" r="50104"/>
          <a:stretch>
            <a:fillRect/>
          </a:stretch>
        </p:blipFill>
        <p:spPr>
          <a:xfrm>
            <a:off x="8572722" y="2929413"/>
            <a:ext cx="3402406" cy="146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320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F715E-AB77-CEDA-78A8-9C4553B1D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04F83-40BF-FCE4-B44C-4E8045D9B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638"/>
            <a:ext cx="8597205" cy="714265"/>
          </a:xfrm>
        </p:spPr>
        <p:txBody>
          <a:bodyPr>
            <a:normAutofit/>
          </a:bodyPr>
          <a:lstStyle/>
          <a:p>
            <a:r>
              <a:rPr lang="en-GB" dirty="0"/>
              <a:t>MD observations – Start of ramp losses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7EDBD-2889-DACB-26FE-9CDA89B05E84}"/>
              </a:ext>
            </a:extLst>
          </p:cNvPr>
          <p:cNvSpPr txBox="1"/>
          <p:nvPr/>
        </p:nvSpPr>
        <p:spPr>
          <a:xfrm>
            <a:off x="450464" y="1009485"/>
            <a:ext cx="6336825" cy="2903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spcAft>
                <a:spcPts val="200"/>
              </a:spcAft>
            </a:pPr>
            <a:r>
              <a:rPr lang="en-CH" sz="2400" b="1" dirty="0">
                <a:latin typeface="+mn-lt"/>
              </a:rPr>
              <a:t>MD 15209</a:t>
            </a:r>
            <a:r>
              <a:rPr lang="en-CH" sz="2400" dirty="0">
                <a:latin typeface="+mn-lt"/>
              </a:rPr>
              <a:t>: </a:t>
            </a:r>
            <a:r>
              <a:rPr lang="en-GB" sz="2400" dirty="0">
                <a:latin typeface="+mn-lt"/>
              </a:rPr>
              <a:t>Assess sustainability of design 200 kW </a:t>
            </a: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losses at start of ramp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</a:rPr>
              <a:t>300 kW </a:t>
            </a:r>
            <a:r>
              <a:rPr lang="en-GB" dirty="0">
                <a:latin typeface="+mn-lt"/>
              </a:rPr>
              <a:t>power deposition in IR3 from </a:t>
            </a:r>
            <a:r>
              <a:rPr lang="en-GB" sz="1800" dirty="0">
                <a:latin typeface="+mn-lt"/>
              </a:rPr>
              <a:t>B2 (MD2)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Higher value (up to ~500 kW) will be probed in MD3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</a:rPr>
              <a:t>Present power deposition in nominal operation ~15 kW (BLM thresholds set for 60 kW)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Start ramping with 6 MV will require high BLM thresholds </a:t>
            </a:r>
            <a:r>
              <a:rPr lang="en-CH" altLang="en-CH" dirty="0">
                <a:latin typeface="+mn-lt"/>
              </a:rPr>
              <a:t>(no high efficiency klystrons yet)</a:t>
            </a:r>
            <a:endParaRPr lang="en-CH" sz="1800" dirty="0">
              <a:latin typeface="+mn-lt"/>
            </a:endParaRPr>
          </a:p>
        </p:txBody>
      </p:sp>
      <p:pic>
        <p:nvPicPr>
          <p:cNvPr id="7" name="Picture 6" descr="A graph of a line graph&#10;&#10;AI-generated content may be incorrect.">
            <a:extLst>
              <a:ext uri="{FF2B5EF4-FFF2-40B4-BE49-F238E27FC236}">
                <a16:creationId xmlns:a16="http://schemas.microsoft.com/office/drawing/2014/main" id="{5DA2B5A9-CC63-E345-A692-B9EEBF99D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340" y="3571501"/>
            <a:ext cx="4426940" cy="2194222"/>
          </a:xfrm>
          <a:prstGeom prst="rect">
            <a:avLst/>
          </a:prstGeom>
        </p:spPr>
      </p:pic>
      <p:pic>
        <p:nvPicPr>
          <p:cNvPr id="9" name="Picture 8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B8DA218F-3730-4C90-B9AC-2AF79C7C0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910" y="1341526"/>
            <a:ext cx="5106809" cy="19389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C46F60-58EF-B8BE-8C8C-CD4163992CA8}"/>
              </a:ext>
            </a:extLst>
          </p:cNvPr>
          <p:cNvSpPr txBox="1"/>
          <p:nvPr/>
        </p:nvSpPr>
        <p:spPr>
          <a:xfrm>
            <a:off x="450465" y="4019742"/>
            <a:ext cx="6327161" cy="1867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spcAft>
                <a:spcPts val="200"/>
              </a:spcAft>
            </a:pPr>
            <a:r>
              <a:rPr lang="en-CH" sz="2400" b="1" dirty="0">
                <a:latin typeface="+mn-lt"/>
              </a:rPr>
              <a:t>MD 16023</a:t>
            </a:r>
            <a:r>
              <a:rPr lang="en-CH" sz="2400" dirty="0">
                <a:latin typeface="+mn-lt"/>
              </a:rPr>
              <a:t>: </a:t>
            </a:r>
            <a:r>
              <a:rPr lang="en-GB" sz="2400" dirty="0">
                <a:latin typeface="+mn-lt"/>
              </a:rPr>
              <a:t>verify </a:t>
            </a: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loss distribution </a:t>
            </a:r>
            <a:r>
              <a:rPr lang="en-GB" sz="2400" dirty="0">
                <a:latin typeface="+mn-lt"/>
              </a:rPr>
              <a:t>at start of energy ramp, with slower momentum change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Used for the ramp in steps cycle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12b ramped, clear </a:t>
            </a:r>
            <a:r>
              <a:rPr lang="en-GB" b="1" dirty="0">
                <a:latin typeface="+mn-lt"/>
              </a:rPr>
              <a:t>spread in power deposition </a:t>
            </a:r>
            <a:r>
              <a:rPr lang="en-GB" dirty="0">
                <a:latin typeface="+mn-lt"/>
              </a:rPr>
              <a:t>over longer running sums</a:t>
            </a:r>
            <a:r>
              <a:rPr lang="en-GB" b="1" dirty="0">
                <a:latin typeface="+mn-lt"/>
              </a:rPr>
              <a:t>, </a:t>
            </a:r>
            <a:r>
              <a:rPr lang="en-GB" dirty="0">
                <a:latin typeface="+mn-lt"/>
              </a:rPr>
              <a:t>with slower momentum change</a:t>
            </a:r>
          </a:p>
        </p:txBody>
      </p:sp>
    </p:spTree>
    <p:extLst>
      <p:ext uri="{BB962C8B-B14F-4D97-AF65-F5344CB8AC3E}">
        <p14:creationId xmlns:p14="http://schemas.microsoft.com/office/powerpoint/2010/main" val="3488927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8EDEC-9992-675C-703D-6CE022316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E4573-5A55-AC75-34BB-855C299FD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06650" cy="714265"/>
          </a:xfrm>
        </p:spPr>
        <p:txBody>
          <a:bodyPr/>
          <a:lstStyle/>
          <a:p>
            <a:r>
              <a:rPr lang="en-GB" dirty="0"/>
              <a:t>Option #1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906FA5-27F0-67EF-9EBB-1477D60E5E22}"/>
              </a:ext>
            </a:extLst>
          </p:cNvPr>
          <p:cNvSpPr txBox="1"/>
          <p:nvPr/>
        </p:nvSpPr>
        <p:spPr>
          <a:xfrm>
            <a:off x="930527" y="1076554"/>
            <a:ext cx="10273338" cy="41190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spcAft>
                <a:spcPts val="200"/>
              </a:spcAft>
            </a:pPr>
            <a:r>
              <a:rPr lang="en-CH" sz="2400" b="1" dirty="0">
                <a:latin typeface="+mn-lt"/>
              </a:rPr>
              <a:t>Ramp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to 3 TeV</a:t>
            </a:r>
            <a:endParaRPr lang="en-CH" sz="2000" b="1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Possibility to probe </a:t>
            </a:r>
            <a:r>
              <a:rPr lang="en-CH" sz="2200" b="1" u="sng" dirty="0">
                <a:latin typeface="+mn-lt"/>
              </a:rPr>
              <a:t>both beams</a:t>
            </a:r>
            <a:r>
              <a:rPr lang="en-CH" sz="2200" dirty="0">
                <a:latin typeface="+mn-lt"/>
              </a:rPr>
              <a:t> with closed to HL intensity </a:t>
            </a:r>
            <a:r>
              <a:rPr lang="en-CH" dirty="0">
                <a:latin typeface="+mn-lt"/>
              </a:rPr>
              <a:t>(4x72b or 5x48b)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4x72b </a:t>
            </a:r>
            <a:r>
              <a:rPr lang="en-CH" sz="2000" b="1" dirty="0">
                <a:latin typeface="+mn-lt"/>
                <a:sym typeface="Wingdings" pitchFamily="2" charset="2"/>
              </a:rPr>
              <a:t> ~</a:t>
            </a:r>
            <a:r>
              <a:rPr lang="en-CH" sz="2000" b="1" dirty="0">
                <a:latin typeface="+mn-lt"/>
              </a:rPr>
              <a:t>2000b </a:t>
            </a:r>
            <a:r>
              <a:rPr lang="en-CH" sz="2000" dirty="0">
                <a:latin typeface="+mn-lt"/>
              </a:rPr>
              <a:t>(e-cloud estimate): </a:t>
            </a:r>
            <a:r>
              <a:rPr lang="en-GB" sz="2000" dirty="0">
                <a:latin typeface="+mn-lt"/>
              </a:rPr>
              <a:t>“important to measure the heat load with 4x72b at 3 TeV (impact of synchrotron radiation, bunch length) even with a reduced number of bunches” from Lotta’s presentation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5x48b </a:t>
            </a:r>
            <a:r>
              <a:rPr lang="en-GB" sz="2000" b="1" dirty="0">
                <a:latin typeface="+mn-lt"/>
                <a:sym typeface="Wingdings" pitchFamily="2" charset="2"/>
              </a:rPr>
              <a:t> 2748b </a:t>
            </a:r>
            <a:r>
              <a:rPr lang="en-GB" sz="2000" dirty="0">
                <a:latin typeface="+mn-lt"/>
                <a:sym typeface="Wingdings" pitchFamily="2" charset="2"/>
              </a:rPr>
              <a:t>at </a:t>
            </a:r>
            <a:r>
              <a:rPr lang="en-GB" sz="2000" dirty="0" err="1">
                <a:latin typeface="+mn-lt"/>
                <a:sym typeface="Wingdings" pitchFamily="2" charset="2"/>
              </a:rPr>
              <a:t>cryo</a:t>
            </a:r>
            <a:r>
              <a:rPr lang="en-GB" sz="2000" dirty="0">
                <a:latin typeface="+mn-lt"/>
                <a:sym typeface="Wingdings" pitchFamily="2" charset="2"/>
              </a:rPr>
              <a:t> limits</a:t>
            </a:r>
            <a:endParaRPr lang="en-CH" sz="2000" dirty="0">
              <a:latin typeface="+mn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latin typeface="+mn-lt"/>
              </a:rPr>
              <a:t>3 TeV cycle </a:t>
            </a:r>
            <a:r>
              <a:rPr lang="en-CH" sz="2200" dirty="0">
                <a:latin typeface="+mn-lt"/>
              </a:rPr>
              <a:t>is being prepared for MD3 (</a:t>
            </a:r>
            <a:r>
              <a:rPr lang="en-CH" sz="2000" dirty="0">
                <a:latin typeface="+mn-lt"/>
              </a:rPr>
              <a:t>up to 6xHL-INDIVs foreseen)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latin typeface="+mn-lt"/>
              </a:rPr>
              <a:t>Dominated by IBS: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Arriving at 1.1 ns, bunch length will reach rapidly (1-2h) 1.2 ns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Short fills </a:t>
            </a:r>
            <a:r>
              <a:rPr lang="en-CH" sz="2000" dirty="0">
                <a:latin typeface="+mn-lt"/>
                <a:sym typeface="Wingdings" pitchFamily="2" charset="2"/>
              </a:rPr>
              <a:t> </a:t>
            </a:r>
            <a:r>
              <a:rPr lang="en-CH" sz="2000" dirty="0">
                <a:latin typeface="+mn-lt"/>
              </a:rPr>
              <a:t>Test sensitive to availability and with short constant heating window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502B4-B7BE-9E9B-447A-80345DFD4099}"/>
              </a:ext>
            </a:extLst>
          </p:cNvPr>
          <p:cNvSpPr txBox="1"/>
          <p:nvPr/>
        </p:nvSpPr>
        <p:spPr>
          <a:xfrm>
            <a:off x="9581358" y="5317399"/>
            <a:ext cx="2607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rgbClr val="C00000"/>
                </a:solidFill>
              </a:rPr>
              <a:t>Cycle to be (partly?) commissioned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0D7A84-503A-D827-CEF0-F609994FE40C}"/>
              </a:ext>
            </a:extLst>
          </p:cNvPr>
          <p:cNvSpPr txBox="1"/>
          <p:nvPr/>
        </p:nvSpPr>
        <p:spPr>
          <a:xfrm>
            <a:off x="3138815" y="5386850"/>
            <a:ext cx="56071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CH" sz="2400" b="1" dirty="0">
                <a:latin typeface="+mn-lt"/>
              </a:rPr>
              <a:t>Main objective: check heating impact</a:t>
            </a:r>
          </a:p>
        </p:txBody>
      </p:sp>
    </p:spTree>
    <p:extLst>
      <p:ext uri="{BB962C8B-B14F-4D97-AF65-F5344CB8AC3E}">
        <p14:creationId xmlns:p14="http://schemas.microsoft.com/office/powerpoint/2010/main" val="2075955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72B78-44DD-00A6-CB51-30B1CEDEA4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F1972-B56A-C732-B795-E2E0AF84A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06650" cy="714265"/>
          </a:xfrm>
        </p:spPr>
        <p:txBody>
          <a:bodyPr/>
          <a:lstStyle/>
          <a:p>
            <a:r>
              <a:rPr lang="en-GB" dirty="0"/>
              <a:t>Option #2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0361EB-6FE5-2D24-B480-DF0D1942C849}"/>
              </a:ext>
            </a:extLst>
          </p:cNvPr>
          <p:cNvSpPr txBox="1"/>
          <p:nvPr/>
        </p:nvSpPr>
        <p:spPr>
          <a:xfrm>
            <a:off x="1007337" y="1531463"/>
            <a:ext cx="10177325" cy="3126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200"/>
              </a:spcAft>
            </a:pPr>
            <a:r>
              <a:rPr lang="en-CH" sz="2400" b="1" dirty="0">
                <a:latin typeface="+mn-lt"/>
              </a:rPr>
              <a:t>Ramp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single nominal HL beam </a:t>
            </a:r>
            <a:r>
              <a:rPr lang="en-CH" b="1" dirty="0">
                <a:latin typeface="+mn-lt"/>
              </a:rPr>
              <a:t>(or 1 full and 1 partially filled)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to</a:t>
            </a:r>
            <a:r>
              <a:rPr lang="en-CH" sz="2400" b="1" dirty="0">
                <a:latin typeface="+mn-lt"/>
              </a:rPr>
              <a:t> </a:t>
            </a:r>
            <a:r>
              <a:rPr lang="en-CH" sz="24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5 TeV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Good for IBS</a:t>
            </a:r>
            <a:r>
              <a:rPr lang="en-CH" dirty="0">
                <a:latin typeface="+mn-lt"/>
              </a:rPr>
              <a:t>: small bunch length for extended amount of time </a:t>
            </a:r>
            <a:r>
              <a:rPr lang="en-CH" dirty="0">
                <a:latin typeface="+mn-lt"/>
                <a:sym typeface="Wingdings" pitchFamily="2" charset="2"/>
              </a:rPr>
              <a:t></a:t>
            </a:r>
            <a:r>
              <a:rPr lang="en-CH" dirty="0">
                <a:latin typeface="+mn-lt"/>
              </a:rPr>
              <a:t>Less sensitive to availability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Equipment exposed to constant heating for longer time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Single beam or partially filled second beam means </a:t>
            </a:r>
            <a:r>
              <a:rPr lang="en-CH" b="1" dirty="0">
                <a:latin typeface="+mn-lt"/>
              </a:rPr>
              <a:t>less (or no) heating for elements in the common aperture </a:t>
            </a:r>
            <a:r>
              <a:rPr lang="en-CH" dirty="0">
                <a:latin typeface="+mn-lt"/>
              </a:rPr>
              <a:t>but it has </a:t>
            </a:r>
            <a:r>
              <a:rPr lang="en-US" b="1" dirty="0">
                <a:latin typeface="+mn-lt"/>
              </a:rPr>
              <a:t>strong interest</a:t>
            </a:r>
            <a:r>
              <a:rPr lang="en-US" dirty="0">
                <a:latin typeface="+mn-lt"/>
              </a:rPr>
              <a:t> to refine the </a:t>
            </a:r>
            <a:r>
              <a:rPr lang="en-US" b="1" dirty="0">
                <a:latin typeface="+mn-lt"/>
              </a:rPr>
              <a:t>knowledge of the heat load </a:t>
            </a:r>
            <a:r>
              <a:rPr lang="en-US" dirty="0">
                <a:latin typeface="+mn-lt"/>
              </a:rPr>
              <a:t>by cell for BS treatment during LS3</a:t>
            </a:r>
          </a:p>
          <a:p>
            <a:pPr marL="285750" indent="-285750" hangingPunct="1"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Needs </a:t>
            </a:r>
            <a:r>
              <a:rPr lang="en-CH" b="1" dirty="0">
                <a:latin typeface="+mn-lt"/>
              </a:rPr>
              <a:t>to be validated </a:t>
            </a:r>
            <a:r>
              <a:rPr lang="en-CH" dirty="0">
                <a:latin typeface="+mn-lt"/>
              </a:rPr>
              <a:t>for TCDS and TDE</a:t>
            </a:r>
          </a:p>
          <a:p>
            <a:pPr marL="285750" indent="-285750" hangingPunct="1"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Doing </a:t>
            </a:r>
            <a:r>
              <a:rPr lang="en-US" b="1" dirty="0">
                <a:latin typeface="+mn-lt"/>
              </a:rPr>
              <a:t>this test at 6.8 TeV </a:t>
            </a:r>
            <a:r>
              <a:rPr lang="en-US" dirty="0">
                <a:latin typeface="+mn-lt"/>
              </a:rPr>
              <a:t>may be beneficial (no additional cycle to commission), if risks from equipment limitations are considered acceptable</a:t>
            </a:r>
            <a:endParaRPr lang="en-CH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629C3D-FF74-8359-F143-8D62BAB6B0D3}"/>
              </a:ext>
            </a:extLst>
          </p:cNvPr>
          <p:cNvSpPr txBox="1"/>
          <p:nvPr/>
        </p:nvSpPr>
        <p:spPr>
          <a:xfrm>
            <a:off x="10282145" y="5195630"/>
            <a:ext cx="1854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rgbClr val="C00000"/>
                </a:solidFill>
              </a:rPr>
              <a:t>Cycle to be commissioned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684F7A-9825-C30C-3D87-4EC721DF6805}"/>
              </a:ext>
            </a:extLst>
          </p:cNvPr>
          <p:cNvSpPr txBox="1"/>
          <p:nvPr/>
        </p:nvSpPr>
        <p:spPr>
          <a:xfrm>
            <a:off x="1564210" y="5310845"/>
            <a:ext cx="8948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CH" sz="2400" b="1" dirty="0">
                <a:latin typeface="+mn-lt"/>
              </a:rPr>
              <a:t>Main objectives: check heating, BS heat load benchmarking</a:t>
            </a:r>
          </a:p>
        </p:txBody>
      </p:sp>
    </p:spTree>
    <p:extLst>
      <p:ext uri="{BB962C8B-B14F-4D97-AF65-F5344CB8AC3E}">
        <p14:creationId xmlns:p14="http://schemas.microsoft.com/office/powerpoint/2010/main" val="2533667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AFC1C-24E9-6EA5-1AB8-24E252285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A2DBC-1E46-D570-12E7-333BE722E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06650" cy="714265"/>
          </a:xfrm>
        </p:spPr>
        <p:txBody>
          <a:bodyPr/>
          <a:lstStyle/>
          <a:p>
            <a:r>
              <a:rPr lang="en-GB" dirty="0"/>
              <a:t>Option #3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7EBD09-A00F-00A8-3B6A-415410C67BF2}"/>
              </a:ext>
            </a:extLst>
          </p:cNvPr>
          <p:cNvSpPr txBox="1"/>
          <p:nvPr/>
        </p:nvSpPr>
        <p:spPr>
          <a:xfrm>
            <a:off x="10599990" y="5498068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Cycle ready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392E24-1A47-B525-87BB-5AE2C7C87F36}"/>
              </a:ext>
            </a:extLst>
          </p:cNvPr>
          <p:cNvSpPr txBox="1"/>
          <p:nvPr/>
        </p:nvSpPr>
        <p:spPr>
          <a:xfrm>
            <a:off x="1256970" y="1134806"/>
            <a:ext cx="10292540" cy="4257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latin typeface="+mn-lt"/>
              </a:rPr>
              <a:t>Ramp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8b4e beams to 6.8 TeV </a:t>
            </a:r>
            <a:r>
              <a:rPr lang="en-CH" sz="2400" b="1" dirty="0">
                <a:latin typeface="+mn-lt"/>
              </a:rPr>
              <a:t>(~2000 b)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Interesting for impedance as it probes </a:t>
            </a:r>
            <a:r>
              <a:rPr lang="en-CH" sz="2000" b="1" dirty="0">
                <a:latin typeface="+mn-lt"/>
              </a:rPr>
              <a:t>additional frequencies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Important to </a:t>
            </a:r>
            <a:r>
              <a:rPr lang="en-CH" sz="2000" b="1" dirty="0">
                <a:latin typeface="+mn-lt"/>
              </a:rPr>
              <a:t>probe the (backup) solution of hybrid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No limitations from e-cloud nor equipment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Small bunch length </a:t>
            </a:r>
            <a:r>
              <a:rPr lang="en-CH" sz="2000" dirty="0">
                <a:latin typeface="+mn-lt"/>
              </a:rPr>
              <a:t>for extended amount of time, less sensitive to availability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Not representative </a:t>
            </a:r>
            <a:r>
              <a:rPr lang="en-CH" sz="2000" dirty="0">
                <a:latin typeface="+mn-lt"/>
              </a:rPr>
              <a:t>of standard beam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Heating power equivalent to up to 1.96e</a:t>
            </a:r>
            <a:r>
              <a:rPr lang="en-CH" baseline="30000" dirty="0">
                <a:latin typeface="+mn-lt"/>
              </a:rPr>
              <a:t>11</a:t>
            </a:r>
            <a:r>
              <a:rPr lang="en-CH" dirty="0">
                <a:latin typeface="+mn-lt"/>
              </a:rPr>
              <a:t> ppb &amp; 2760, due to reduced number of bunches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Still need to </a:t>
            </a:r>
            <a:r>
              <a:rPr lang="en-CH" sz="2000" b="1" dirty="0">
                <a:latin typeface="+mn-lt"/>
              </a:rPr>
              <a:t>achieve</a:t>
            </a:r>
            <a:r>
              <a:rPr lang="en-CH" sz="2000" dirty="0">
                <a:latin typeface="+mn-lt"/>
              </a:rPr>
              <a:t> 4x56 8b4e with 2.3e</a:t>
            </a:r>
            <a:r>
              <a:rPr lang="en-CH" sz="2000" baseline="30000" dirty="0">
                <a:latin typeface="+mn-lt"/>
              </a:rPr>
              <a:t>11</a:t>
            </a:r>
            <a:r>
              <a:rPr lang="en-CH" sz="2000" dirty="0">
                <a:latin typeface="+mn-lt"/>
              </a:rPr>
              <a:t> ppb </a:t>
            </a:r>
            <a:r>
              <a:rPr lang="en-CH" sz="2000" b="1" dirty="0">
                <a:latin typeface="+mn-lt"/>
              </a:rPr>
              <a:t>in the injectors!!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Parallel studies possible</a:t>
            </a:r>
            <a:endParaRPr lang="en-US" sz="2000" dirty="0">
              <a:latin typeface="+mn-lt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debunching, start of ramp losses, emittance growth, tail population, losses at the end of adjust, luminosity, lifetime,…</a:t>
            </a:r>
            <a:endParaRPr lang="en-CH" sz="1600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276C0E-5AE3-9717-586E-3E29AF34E2A0}"/>
              </a:ext>
            </a:extLst>
          </p:cNvPr>
          <p:cNvSpPr txBox="1"/>
          <p:nvPr/>
        </p:nvSpPr>
        <p:spPr>
          <a:xfrm>
            <a:off x="3023600" y="5426060"/>
            <a:ext cx="65288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CH" sz="2400" b="1" dirty="0">
                <a:latin typeface="+mn-lt"/>
              </a:rPr>
              <a:t>Main objectives: Heating, Beam dynamics</a:t>
            </a:r>
          </a:p>
        </p:txBody>
      </p:sp>
    </p:spTree>
    <p:extLst>
      <p:ext uri="{BB962C8B-B14F-4D97-AF65-F5344CB8AC3E}">
        <p14:creationId xmlns:p14="http://schemas.microsoft.com/office/powerpoint/2010/main" val="3018777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B5403-CA1B-DEAF-B249-C068FB789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DF2D8-F1BC-132A-856F-8AB9F5AA3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638"/>
            <a:ext cx="9134875" cy="714265"/>
          </a:xfrm>
        </p:spPr>
        <p:txBody>
          <a:bodyPr>
            <a:normAutofit/>
          </a:bodyPr>
          <a:lstStyle/>
          <a:p>
            <a:r>
              <a:rPr lang="en-GB" dirty="0"/>
              <a:t>MD observations - 8b4e at HL intensity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29C222-9165-72AC-B5F5-A0CF5FC1960C}"/>
              </a:ext>
            </a:extLst>
          </p:cNvPr>
          <p:cNvSpPr txBox="1"/>
          <p:nvPr/>
        </p:nvSpPr>
        <p:spPr>
          <a:xfrm>
            <a:off x="1180159" y="1520265"/>
            <a:ext cx="9946895" cy="3675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</a:pPr>
            <a:r>
              <a:rPr lang="en-CH" sz="2200" b="1" dirty="0">
                <a:latin typeface="+mn-lt"/>
              </a:rPr>
              <a:t>MD 15383 &amp; MD 16843: </a:t>
            </a:r>
            <a:r>
              <a:rPr lang="en-GB" sz="2200" b="1" dirty="0">
                <a:latin typeface="+mn-lt"/>
              </a:rPr>
              <a:t>Losses when </a:t>
            </a:r>
            <a:r>
              <a:rPr lang="en-GB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bringing the beams into collision </a:t>
            </a:r>
            <a:r>
              <a:rPr lang="en-GB" sz="2200" dirty="0">
                <a:latin typeface="+mn-lt"/>
              </a:rPr>
              <a:t>(nominal Run3 beam/8b4e)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</a:rPr>
              <a:t>Principle proven </a:t>
            </a:r>
            <a:r>
              <a:rPr lang="en-GB" dirty="0">
                <a:latin typeface="+mn-lt"/>
              </a:rPr>
              <a:t>in MD1 with Run3 nominal beams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n-lt"/>
              </a:rPr>
              <a:t>Schedule</a:t>
            </a:r>
            <a:r>
              <a:rPr lang="en-GB" dirty="0">
                <a:latin typeface="+mn-lt"/>
              </a:rPr>
              <a:t>d for MD3 with HL 8b4e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Study the fast diffusion of a significant part of halo and tail particles to the collimators, due to abrupt change of the dynamic aperture when the strong beam-beam force at the IP (head-on)</a:t>
            </a:r>
            <a:endParaRPr lang="en-CH" b="0" dirty="0">
              <a:latin typeface="+mn-lt"/>
            </a:endParaRPr>
          </a:p>
          <a:p>
            <a:pPr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</a:pPr>
            <a:r>
              <a:rPr lang="en-CH" sz="2200" b="1" dirty="0">
                <a:latin typeface="+mn-lt"/>
              </a:rPr>
              <a:t>MD 16003:</a:t>
            </a:r>
            <a:r>
              <a:rPr lang="en-GB" sz="2200" b="1" dirty="0">
                <a:latin typeface="+mn-lt"/>
              </a:rPr>
              <a:t> </a:t>
            </a:r>
            <a:r>
              <a:rPr lang="en-GB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Collisions of 8b4e trains </a:t>
            </a:r>
            <a:r>
              <a:rPr lang="en-GB" sz="2200" b="1" dirty="0">
                <a:latin typeface="+mn-lt"/>
              </a:rPr>
              <a:t>with HL bunch intensity</a:t>
            </a:r>
            <a:endParaRPr lang="en-CH" sz="2200" b="1" dirty="0">
              <a:latin typeface="+mn-lt"/>
            </a:endParaRP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Study evolution of beam quality in preparation for 2026 HL test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560b per beam with 2.3e</a:t>
            </a:r>
            <a:r>
              <a:rPr lang="en-GB" baseline="30000" dirty="0">
                <a:latin typeface="+mn-lt"/>
              </a:rPr>
              <a:t>11</a:t>
            </a:r>
            <a:r>
              <a:rPr lang="en-GB" dirty="0">
                <a:latin typeface="+mn-lt"/>
              </a:rPr>
              <a:t> ppb and 12b non-colliding operational beams foreseen for MD#3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Study beam dynamics and losses during collisions (with high pile-up)</a:t>
            </a:r>
          </a:p>
        </p:txBody>
      </p:sp>
    </p:spTree>
    <p:extLst>
      <p:ext uri="{BB962C8B-B14F-4D97-AF65-F5344CB8AC3E}">
        <p14:creationId xmlns:p14="http://schemas.microsoft.com/office/powerpoint/2010/main" val="3350612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A0E67-9847-2013-AAFE-2B85B6974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24DE2-F1F0-7DE3-D824-5CA014BA5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06650" cy="714265"/>
          </a:xfrm>
        </p:spPr>
        <p:txBody>
          <a:bodyPr/>
          <a:lstStyle/>
          <a:p>
            <a:r>
              <a:rPr lang="en-GB" dirty="0"/>
              <a:t>Option #4 (back-up?)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27C6FC-9312-2082-C479-4C0D02CC66E5}"/>
              </a:ext>
            </a:extLst>
          </p:cNvPr>
          <p:cNvSpPr txBox="1"/>
          <p:nvPr/>
        </p:nvSpPr>
        <p:spPr>
          <a:xfrm>
            <a:off x="2555207" y="1623965"/>
            <a:ext cx="8187798" cy="3834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latin typeface="+mn-lt"/>
              </a:rPr>
              <a:t>Ramp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24b</a:t>
            </a:r>
            <a:r>
              <a:rPr lang="en-CH" sz="2400" b="1" dirty="0">
                <a:latin typeface="+mn-lt"/>
              </a:rPr>
              <a:t>, 2.1e</a:t>
            </a:r>
            <a:r>
              <a:rPr lang="en-CH" sz="2400" b="1" baseline="30000" dirty="0">
                <a:latin typeface="+mn-lt"/>
              </a:rPr>
              <a:t>11</a:t>
            </a:r>
            <a:r>
              <a:rPr lang="en-CH" sz="2400" b="1" dirty="0">
                <a:latin typeface="+mn-lt"/>
              </a:rPr>
              <a:t> ppb to 6.8 TeV (~2200b)</a:t>
            </a:r>
          </a:p>
          <a:p>
            <a:pPr marL="285750" indent="-285750" hangingPunct="1"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Option to ramp full machine to 6.8 TeV, if 8b4e high intensity not achievable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Small bunch length for extended amount of time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Less sensitive to availability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No limitations from e-cloud</a:t>
            </a:r>
            <a:r>
              <a:rPr lang="en-CH" sz="2000" dirty="0">
                <a:latin typeface="+mn-lt"/>
              </a:rPr>
              <a:t>, dump &amp; RF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Other studies in parallel possible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Heating power </a:t>
            </a:r>
            <a:r>
              <a:rPr lang="en-CH" sz="2000" dirty="0">
                <a:latin typeface="+mn-lt"/>
              </a:rPr>
              <a:t>equivalent to up to 1.87e</a:t>
            </a:r>
            <a:r>
              <a:rPr lang="en-CH" sz="2000" baseline="30000" dirty="0">
                <a:latin typeface="+mn-lt"/>
              </a:rPr>
              <a:t>11</a:t>
            </a:r>
            <a:r>
              <a:rPr lang="en-CH" sz="2000" dirty="0">
                <a:latin typeface="+mn-lt"/>
              </a:rPr>
              <a:t> ppb &amp; 2760, due to reduced number of bunches with no other benefits w.r.t to standard</a:t>
            </a:r>
          </a:p>
          <a:p>
            <a:pPr marL="285750" indent="-28575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24b beam was never used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40DE05-046F-B226-B1A9-38E99785E0A7}"/>
              </a:ext>
            </a:extLst>
          </p:cNvPr>
          <p:cNvSpPr txBox="1"/>
          <p:nvPr/>
        </p:nvSpPr>
        <p:spPr>
          <a:xfrm>
            <a:off x="9821285" y="5281923"/>
            <a:ext cx="228299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solidFill>
                  <a:srgbClr val="C00000"/>
                </a:solidFill>
              </a:rPr>
              <a:t>Cycle ready</a:t>
            </a:r>
          </a:p>
          <a:p>
            <a:pPr algn="ctr"/>
            <a:r>
              <a:rPr lang="en-CH" sz="1500" dirty="0">
                <a:solidFill>
                  <a:srgbClr val="C00000"/>
                </a:solidFill>
              </a:rPr>
              <a:t>(beams to be prepared)</a:t>
            </a:r>
          </a:p>
        </p:txBody>
      </p:sp>
    </p:spTree>
    <p:extLst>
      <p:ext uri="{BB962C8B-B14F-4D97-AF65-F5344CB8AC3E}">
        <p14:creationId xmlns:p14="http://schemas.microsoft.com/office/powerpoint/2010/main" val="2031397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F7B84A-42A2-8EF9-3A38-50A58A522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50" y="65795"/>
            <a:ext cx="11376026" cy="1065744"/>
          </a:xfrm>
        </p:spPr>
        <p:txBody>
          <a:bodyPr/>
          <a:lstStyle/>
          <a:p>
            <a:r>
              <a:rPr lang="en-CH" dirty="0"/>
              <a:t>Summary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1180E23-0239-1D64-D105-534D78661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046955"/>
              </p:ext>
            </p:extLst>
          </p:nvPr>
        </p:nvGraphicFramePr>
        <p:xfrm>
          <a:off x="209257" y="947662"/>
          <a:ext cx="11839518" cy="49538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7748">
                  <a:extLst>
                    <a:ext uri="{9D8B030D-6E8A-4147-A177-3AD203B41FA5}">
                      <a16:colId xmlns:a16="http://schemas.microsoft.com/office/drawing/2014/main" val="1629470890"/>
                    </a:ext>
                  </a:extLst>
                </a:gridCol>
                <a:gridCol w="1772670">
                  <a:extLst>
                    <a:ext uri="{9D8B030D-6E8A-4147-A177-3AD203B41FA5}">
                      <a16:colId xmlns:a16="http://schemas.microsoft.com/office/drawing/2014/main" val="763793735"/>
                    </a:ext>
                  </a:extLst>
                </a:gridCol>
                <a:gridCol w="3190806">
                  <a:extLst>
                    <a:ext uri="{9D8B030D-6E8A-4147-A177-3AD203B41FA5}">
                      <a16:colId xmlns:a16="http://schemas.microsoft.com/office/drawing/2014/main" val="1701341932"/>
                    </a:ext>
                  </a:extLst>
                </a:gridCol>
                <a:gridCol w="1142387">
                  <a:extLst>
                    <a:ext uri="{9D8B030D-6E8A-4147-A177-3AD203B41FA5}">
                      <a16:colId xmlns:a16="http://schemas.microsoft.com/office/drawing/2014/main" val="2147818734"/>
                    </a:ext>
                  </a:extLst>
                </a:gridCol>
                <a:gridCol w="2260399">
                  <a:extLst>
                    <a:ext uri="{9D8B030D-6E8A-4147-A177-3AD203B41FA5}">
                      <a16:colId xmlns:a16="http://schemas.microsoft.com/office/drawing/2014/main" val="2577528928"/>
                    </a:ext>
                  </a:extLst>
                </a:gridCol>
                <a:gridCol w="2545508">
                  <a:extLst>
                    <a:ext uri="{9D8B030D-6E8A-4147-A177-3AD203B41FA5}">
                      <a16:colId xmlns:a16="http://schemas.microsoft.com/office/drawing/2014/main" val="3593151530"/>
                    </a:ext>
                  </a:extLst>
                </a:gridCol>
              </a:tblGrid>
              <a:tr h="519048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E </a:t>
                      </a:r>
                      <a:r>
                        <a:rPr lang="en-CH" sz="1200" b="0" dirty="0"/>
                        <a:t>[TeV]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N</a:t>
                      </a:r>
                      <a:r>
                        <a:rPr lang="en-CH" baseline="-25000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I</a:t>
                      </a:r>
                      <a:r>
                        <a:rPr lang="en-CH" baseline="-25000" dirty="0"/>
                        <a:t>b</a:t>
                      </a:r>
                      <a:r>
                        <a:rPr lang="en-CH" sz="1800" b="1" baseline="-25000" dirty="0"/>
                        <a:t> </a:t>
                      </a:r>
                      <a:r>
                        <a:rPr lang="en-CH" sz="1200" b="0" dirty="0"/>
                        <a:t>[e</a:t>
                      </a:r>
                      <a:r>
                        <a:rPr lang="en-CH" sz="1200" b="0" baseline="30000" dirty="0"/>
                        <a:t>11</a:t>
                      </a:r>
                      <a:r>
                        <a:rPr lang="en-CH" sz="1200" b="0" dirty="0"/>
                        <a:t> ppb]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Trains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CONS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5637401"/>
                  </a:ext>
                </a:extLst>
              </a:tr>
              <a:tr h="947883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en-GB" sz="1200" b="1" dirty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artially commissioned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2400-2760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48b/72b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~Full machine with HL beam intensity and bunch length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Fast turnaround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Sensitive to availability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Short exposure to heating</a:t>
                      </a:r>
                      <a:endParaRPr lang="en-CH" sz="15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3623599"/>
                  </a:ext>
                </a:extLst>
              </a:tr>
              <a:tr h="732455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en-CH" sz="1200" b="1" dirty="0">
                          <a:solidFill>
                            <a:srgbClr val="C00000"/>
                          </a:solidFill>
                        </a:rPr>
                        <a:t>To be commissioned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2760</a:t>
                      </a:r>
                    </a:p>
                    <a:p>
                      <a:pPr algn="ctr"/>
                      <a:r>
                        <a:rPr lang="en-CH" sz="13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(only one full beam)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48b/72b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Long exposure to heating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HL reference test</a:t>
                      </a:r>
                      <a:endParaRPr lang="en-CH" sz="15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n-CH" sz="15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</a:t>
                      </a:r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Less (or no) probing in IR2/8 common areas</a:t>
                      </a:r>
                      <a:endParaRPr lang="en-CH" sz="15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3290447"/>
                  </a:ext>
                </a:extLst>
              </a:tr>
              <a:tr h="732455">
                <a:tc rowSpan="3"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6.8</a:t>
                      </a:r>
                    </a:p>
                    <a:p>
                      <a:pPr algn="ctr"/>
                      <a:r>
                        <a:rPr lang="en-CH" sz="15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ready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rgbClr val="000000"/>
                          </a:solidFill>
                        </a:rPr>
                        <a:t>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rgbClr val="000000"/>
                          </a:solidFill>
                        </a:rPr>
                        <a:t>2.3 </a:t>
                      </a:r>
                    </a:p>
                    <a:p>
                      <a:pPr algn="ctr"/>
                      <a:r>
                        <a:rPr lang="en-CH" sz="1300" dirty="0">
                          <a:solidFill>
                            <a:srgbClr val="000000"/>
                          </a:solidFill>
                        </a:rPr>
                        <a:t>(heating equivalent  to 1.96 &amp; 2760)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rgbClr val="000000"/>
                          </a:solidFill>
                        </a:rPr>
                        <a:t>8b4e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Probing back-up solution</a:t>
                      </a:r>
                    </a:p>
                    <a:p>
                      <a:pPr algn="l"/>
                      <a:r>
                        <a:rPr lang="en-GB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Parallel studies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Not representative of standard beam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3208810"/>
                  </a:ext>
                </a:extLst>
              </a:tr>
              <a:tr h="517027">
                <a:tc vMerge="1">
                  <a:txBody>
                    <a:bodyPr/>
                    <a:lstStyle/>
                    <a:p>
                      <a:pPr algn="ctr"/>
                      <a:endParaRPr lang="en-CH" sz="15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rgbClr val="000000"/>
                          </a:solidFill>
                        </a:rPr>
                        <a:t>2200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rgbClr val="000000"/>
                          </a:solidFill>
                        </a:rPr>
                        <a:t>2.1</a:t>
                      </a:r>
                    </a:p>
                    <a:p>
                      <a:pPr algn="ctr"/>
                      <a:r>
                        <a:rPr lang="en-CH" sz="1300" dirty="0">
                          <a:solidFill>
                            <a:srgbClr val="000000"/>
                          </a:solidFill>
                        </a:rPr>
                        <a:t>(heating equivalent  to 1.87 &amp; 2760)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rgbClr val="000000"/>
                          </a:solidFill>
                        </a:rPr>
                        <a:t>24b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- 25 ns beam with full machine at FT</a:t>
                      </a:r>
                    </a:p>
                    <a:p>
                      <a:pPr algn="l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Parallel studies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Long exposure to (less!) heating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2799838"/>
                  </a:ext>
                </a:extLst>
              </a:tr>
              <a:tr h="94788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2760</a:t>
                      </a:r>
                    </a:p>
                    <a:p>
                      <a:pPr algn="ctr"/>
                      <a:r>
                        <a:rPr lang="en-CH" sz="13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(only one full beam)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36b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Fully representative heating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Less (or no) probing in IR2/8 common areas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Risk for equipment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CH" sz="15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 Long exposure to heating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8840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321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95B96-3745-3EED-C028-3DE2F3A76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Experiments heating tests</a:t>
            </a:r>
            <a:endParaRPr lang="en-GB" dirty="0"/>
          </a:p>
        </p:txBody>
      </p:sp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14E0D63E-0EE3-85BC-661E-CD8FB121D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65"/>
          <a:stretch>
            <a:fillRect/>
          </a:stretch>
        </p:blipFill>
        <p:spPr>
          <a:xfrm>
            <a:off x="7980455" y="269336"/>
            <a:ext cx="3887045" cy="26115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53091A-7B75-4DB5-3DB6-5EC96FD56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110" y="2737710"/>
            <a:ext cx="2893737" cy="29032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EBA70A-0666-B57C-7D1C-EE12641EDB2C}"/>
              </a:ext>
            </a:extLst>
          </p:cNvPr>
          <p:cNvSpPr txBox="1"/>
          <p:nvPr/>
        </p:nvSpPr>
        <p:spPr>
          <a:xfrm>
            <a:off x="842469" y="1739180"/>
            <a:ext cx="6096000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200" dirty="0">
                <a:latin typeface="+mn-lt"/>
              </a:rPr>
              <a:t>Although no problems are expected, the </a:t>
            </a:r>
            <a:r>
              <a:rPr lang="en-CH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CTPPS roman pots </a:t>
            </a:r>
            <a:r>
              <a:rPr lang="en-CH" sz="2200" dirty="0">
                <a:latin typeface="+mn-lt"/>
              </a:rPr>
              <a:t>and the </a:t>
            </a:r>
            <a:r>
              <a:rPr lang="en-CH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VELO</a:t>
            </a:r>
            <a:r>
              <a:rPr lang="en-CH" sz="2200" dirty="0">
                <a:latin typeface="+mn-lt"/>
              </a:rPr>
              <a:t> should also be tested “in beam” positions: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XRPs </a:t>
            </a:r>
            <a:r>
              <a:rPr lang="en-CH" sz="2000" dirty="0">
                <a:latin typeface="+mn-lt"/>
              </a:rPr>
              <a:t>can be inserted </a:t>
            </a:r>
            <a:r>
              <a:rPr lang="en-CH" sz="2000" b="1" dirty="0">
                <a:latin typeface="+mn-lt"/>
              </a:rPr>
              <a:t>without collisions </a:t>
            </a:r>
            <a:r>
              <a:rPr lang="en-CH" sz="2000" dirty="0">
                <a:latin typeface="+mn-lt"/>
              </a:rPr>
              <a:t>(once aligned)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Closing VeLo </a:t>
            </a:r>
            <a:r>
              <a:rPr lang="en-CH" sz="2000" dirty="0">
                <a:latin typeface="+mn-lt"/>
              </a:rPr>
              <a:t>(possible at 3 TeV) </a:t>
            </a:r>
            <a:r>
              <a:rPr lang="en-CH" sz="2000" b="1" dirty="0">
                <a:latin typeface="+mn-lt"/>
              </a:rPr>
              <a:t>requires collisions</a:t>
            </a:r>
            <a:r>
              <a:rPr lang="en-CH" sz="2000" dirty="0">
                <a:latin typeface="+mn-lt"/>
              </a:rPr>
              <a:t>, but a low rate is sufficient (collisions must be maintained)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Testing at </a:t>
            </a:r>
            <a:r>
              <a:rPr lang="en-CH" sz="2000" b="1" dirty="0">
                <a:latin typeface="+mn-lt"/>
              </a:rPr>
              <a:t>3 TeV </a:t>
            </a:r>
            <a:r>
              <a:rPr lang="en-CH" sz="2000" dirty="0">
                <a:latin typeface="+mn-lt"/>
              </a:rPr>
              <a:t>requires </a:t>
            </a:r>
            <a:r>
              <a:rPr lang="en-CH" sz="2000" b="1" dirty="0">
                <a:latin typeface="+mn-lt"/>
              </a:rPr>
              <a:t>collision setup and XRP alignment</a:t>
            </a:r>
          </a:p>
        </p:txBody>
      </p:sp>
    </p:spTree>
    <p:extLst>
      <p:ext uri="{BB962C8B-B14F-4D97-AF65-F5344CB8AC3E}">
        <p14:creationId xmlns:p14="http://schemas.microsoft.com/office/powerpoint/2010/main" val="4109263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75C096-174A-3A9C-25F6-90AEAAD5E4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3223"/>
          <a:stretch>
            <a:fillRect/>
          </a:stretch>
        </p:blipFill>
        <p:spPr>
          <a:xfrm>
            <a:off x="2291771" y="702245"/>
            <a:ext cx="7608457" cy="3713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AE3702-371F-1C93-D770-88DB09909E4E}"/>
              </a:ext>
            </a:extLst>
          </p:cNvPr>
          <p:cNvSpPr txBox="1"/>
          <p:nvPr/>
        </p:nvSpPr>
        <p:spPr>
          <a:xfrm>
            <a:off x="4197883" y="4965200"/>
            <a:ext cx="36725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200" dirty="0">
                <a:latin typeface="+mn-lt"/>
              </a:rPr>
              <a:t>+ obviously Jorg Wenninger</a:t>
            </a:r>
          </a:p>
          <a:p>
            <a:pPr algn="ctr"/>
            <a:r>
              <a:rPr lang="en-CH" sz="2200" dirty="0">
                <a:latin typeface="+mn-lt"/>
              </a:rPr>
              <a:t>(LBOC presentation)</a:t>
            </a:r>
          </a:p>
        </p:txBody>
      </p:sp>
    </p:spTree>
    <p:extLst>
      <p:ext uri="{BB962C8B-B14F-4D97-AF65-F5344CB8AC3E}">
        <p14:creationId xmlns:p14="http://schemas.microsoft.com/office/powerpoint/2010/main" val="10167659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D1AE1-9DEC-A619-59CB-AA5A299A3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982725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 considerations &amp; open questions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595852-957E-3A7A-6315-66D69690998A}"/>
              </a:ext>
            </a:extLst>
          </p:cNvPr>
          <p:cNvSpPr txBox="1"/>
          <p:nvPr/>
        </p:nvSpPr>
        <p:spPr>
          <a:xfrm>
            <a:off x="1909855" y="1697757"/>
            <a:ext cx="83722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Considering a general availability of 75% the </a:t>
            </a:r>
            <a:r>
              <a:rPr lang="en-CH" sz="2200" b="1" dirty="0">
                <a:latin typeface="+mn-lt"/>
              </a:rPr>
              <a:t>10+4 (MD) days </a:t>
            </a:r>
            <a:r>
              <a:rPr lang="en-CH" sz="2200" dirty="0">
                <a:latin typeface="+mn-lt"/>
              </a:rPr>
              <a:t>window becomes </a:t>
            </a:r>
            <a:r>
              <a:rPr lang="en-CH" sz="2200" b="1" dirty="0">
                <a:latin typeface="+mn-lt"/>
              </a:rPr>
              <a:t>10.5 days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latin typeface="+mn-lt"/>
              </a:rPr>
              <a:t>Effective time left ~1 week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b="1" dirty="0">
                <a:latin typeface="+mn-lt"/>
              </a:rPr>
              <a:t>Each</a:t>
            </a:r>
            <a:r>
              <a:rPr lang="en-CH" sz="2200" dirty="0">
                <a:latin typeface="+mn-lt"/>
              </a:rPr>
              <a:t> </a:t>
            </a:r>
            <a:r>
              <a:rPr lang="en-CH" sz="2200" b="1" dirty="0">
                <a:latin typeface="+mn-lt"/>
              </a:rPr>
              <a:t>cycle</a:t>
            </a:r>
            <a:r>
              <a:rPr lang="en-CH" sz="2200" dirty="0">
                <a:latin typeface="+mn-lt"/>
              </a:rPr>
              <a:t> costs is </a:t>
            </a:r>
            <a:r>
              <a:rPr lang="en-CH" sz="2200" b="1" dirty="0">
                <a:latin typeface="+mn-lt"/>
              </a:rPr>
              <a:t>~1.5/2 days </a:t>
            </a:r>
            <a:r>
              <a:rPr lang="en-CH" sz="2200" dirty="0">
                <a:latin typeface="+mn-lt"/>
              </a:rPr>
              <a:t>for commissioning/intensity ramp-up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200" dirty="0">
                <a:latin typeface="+mn-lt"/>
              </a:rPr>
              <a:t>We should </a:t>
            </a:r>
            <a:r>
              <a:rPr lang="en-CH" sz="2200" b="1" dirty="0">
                <a:latin typeface="+mn-lt"/>
              </a:rPr>
              <a:t>carefully evaluate</a:t>
            </a:r>
            <a:r>
              <a:rPr lang="en-CH" sz="2200" dirty="0">
                <a:latin typeface="+mn-lt"/>
              </a:rPr>
              <a:t>:</a:t>
            </a:r>
          </a:p>
          <a:p>
            <a:pPr marL="8001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</a:t>
            </a:r>
            <a:r>
              <a:rPr lang="en-CH" sz="2000" dirty="0">
                <a:latin typeface="+mn-lt"/>
              </a:rPr>
              <a:t>enefits against costs</a:t>
            </a:r>
          </a:p>
          <a:p>
            <a:pPr marL="800100" lvl="1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Possibility to profit from the heating fills for parallel studies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725431-D6BC-B4F0-0E49-A280F3940C35}"/>
              </a:ext>
            </a:extLst>
          </p:cNvPr>
          <p:cNvSpPr txBox="1"/>
          <p:nvPr/>
        </p:nvSpPr>
        <p:spPr>
          <a:xfrm>
            <a:off x="1487400" y="5068878"/>
            <a:ext cx="9754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200" b="1" dirty="0">
                <a:latin typeface="+mn-lt"/>
              </a:rPr>
              <a:t>MKI2: </a:t>
            </a:r>
            <a:r>
              <a:rPr lang="en-CH" sz="2200" dirty="0">
                <a:latin typeface="+mn-lt"/>
              </a:rPr>
              <a:t>Heating may lead to </a:t>
            </a:r>
            <a:r>
              <a:rPr lang="en-CH" sz="2200" b="1" dirty="0">
                <a:latin typeface="+mn-lt"/>
              </a:rPr>
              <a:t>several hours </a:t>
            </a:r>
            <a:r>
              <a:rPr lang="en-CH" sz="2200" dirty="0">
                <a:latin typeface="+mn-lt"/>
              </a:rPr>
              <a:t>waiting for cooldown, </a:t>
            </a:r>
            <a:r>
              <a:rPr lang="en-CH" sz="2200" b="1" dirty="0">
                <a:latin typeface="+mn-lt"/>
              </a:rPr>
              <a:t>reducing availability </a:t>
            </a:r>
            <a:r>
              <a:rPr lang="en-CH" sz="2200" dirty="0">
                <a:latin typeface="+mn-lt"/>
              </a:rPr>
              <a:t>if we hit the limit where </a:t>
            </a:r>
            <a:r>
              <a:rPr lang="en-CH" sz="2200">
                <a:latin typeface="+mn-lt"/>
              </a:rPr>
              <a:t>we can’t </a:t>
            </a:r>
            <a:r>
              <a:rPr lang="en-CH" sz="2200" dirty="0">
                <a:latin typeface="+mn-lt"/>
              </a:rPr>
              <a:t>increase threhsolds</a:t>
            </a:r>
          </a:p>
        </p:txBody>
      </p:sp>
    </p:spTree>
    <p:extLst>
      <p:ext uri="{BB962C8B-B14F-4D97-AF65-F5344CB8AC3E}">
        <p14:creationId xmlns:p14="http://schemas.microsoft.com/office/powerpoint/2010/main" val="2820726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6868C8-E279-D994-B1EE-B5994CB7E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E1150-F004-BF68-9A82-A8A7EAD8A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0EB4D0-19C9-1EEC-BE99-9B9F5F08352C}"/>
              </a:ext>
            </a:extLst>
          </p:cNvPr>
          <p:cNvSpPr txBox="1"/>
          <p:nvPr/>
        </p:nvSpPr>
        <p:spPr>
          <a:xfrm>
            <a:off x="680895" y="971080"/>
            <a:ext cx="1071499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Work on the </a:t>
            </a:r>
            <a:r>
              <a:rPr lang="en-US" sz="2000" b="1" dirty="0">
                <a:latin typeface="+mn-lt"/>
              </a:rPr>
              <a:t>conditions and requirements </a:t>
            </a:r>
            <a:r>
              <a:rPr lang="en-US" sz="2000" dirty="0">
                <a:latin typeface="+mn-lt"/>
              </a:rPr>
              <a:t>for the 2026 HI test is ongoing</a:t>
            </a:r>
          </a:p>
          <a:p>
            <a:pPr marL="836613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LBOC is foreseen on November 11</a:t>
            </a:r>
            <a:r>
              <a:rPr lang="en-US" baseline="30000" dirty="0">
                <a:latin typeface="+mn-lt"/>
              </a:rPr>
              <a:t>th</a:t>
            </a:r>
            <a:r>
              <a:rPr lang="en-US" dirty="0">
                <a:latin typeface="+mn-lt"/>
              </a:rPr>
              <a:t>: </a:t>
            </a:r>
            <a:r>
              <a:rPr lang="en-US" dirty="0">
                <a:latin typeface="+mn-lt"/>
                <a:hlinkClick r:id="rId2"/>
              </a:rPr>
              <a:t>https://lhc-beam-operation-committee.web.cern.ch</a:t>
            </a:r>
            <a:r>
              <a:rPr lang="en-US" dirty="0">
                <a:latin typeface="+mn-lt"/>
              </a:rPr>
              <a:t> </a:t>
            </a:r>
          </a:p>
          <a:p>
            <a:pPr marL="836613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Important information will come from MD3 and MD4</a:t>
            </a:r>
          </a:p>
          <a:p>
            <a:pPr marL="379413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Beam heating </a:t>
            </a:r>
            <a:r>
              <a:rPr lang="en-US" sz="2000" dirty="0">
                <a:latin typeface="+mn-lt"/>
              </a:rPr>
              <a:t>is the central </a:t>
            </a:r>
            <a:r>
              <a:rPr lang="en-US" sz="2000" u="sng" dirty="0">
                <a:latin typeface="+mn-lt"/>
              </a:rPr>
              <a:t>although not the only goal</a:t>
            </a:r>
            <a:r>
              <a:rPr lang="en-US" sz="2000" dirty="0">
                <a:latin typeface="+mn-lt"/>
              </a:rPr>
              <a:t> of the test</a:t>
            </a:r>
          </a:p>
          <a:p>
            <a:pPr marL="836613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25 ns beams: </a:t>
            </a:r>
            <a:r>
              <a:rPr lang="en-US" b="1" dirty="0">
                <a:latin typeface="+mn-lt"/>
              </a:rPr>
              <a:t>cycle to intermediate energy </a:t>
            </a:r>
            <a:r>
              <a:rPr lang="en-US" dirty="0">
                <a:latin typeface="+mn-lt"/>
              </a:rPr>
              <a:t>most promising configuration to test</a:t>
            </a:r>
          </a:p>
          <a:p>
            <a:pPr marL="1293813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Are multiple short exposures representative than less longer ones?</a:t>
            </a:r>
          </a:p>
          <a:p>
            <a:pPr marL="836613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8b4e: </a:t>
            </a:r>
            <a:r>
              <a:rPr lang="en-US" dirty="0">
                <a:latin typeface="+mn-lt"/>
              </a:rPr>
              <a:t>at 6.8 TeV</a:t>
            </a:r>
          </a:p>
          <a:p>
            <a:pPr marL="1293813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Perform beam dynamics studies at top energy</a:t>
            </a:r>
          </a:p>
          <a:p>
            <a:pPr marL="1293813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Probe back-up operational solutions</a:t>
            </a:r>
          </a:p>
          <a:p>
            <a:pPr marL="379413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Injection and (start of) ramp</a:t>
            </a:r>
            <a:r>
              <a:rPr lang="en-US" sz="2000" dirty="0">
                <a:latin typeface="+mn-lt"/>
              </a:rPr>
              <a:t> of nominal HL-LHC beams are important milestones, as well as beam parameters evolution at FT</a:t>
            </a:r>
          </a:p>
          <a:p>
            <a:pPr marL="379413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Single beam tests </a:t>
            </a:r>
            <a:r>
              <a:rPr lang="en-US" sz="2000" dirty="0">
                <a:latin typeface="+mn-lt"/>
              </a:rPr>
              <a:t>(with both beams) are important to </a:t>
            </a:r>
            <a:r>
              <a:rPr lang="en-GB" sz="2000" dirty="0">
                <a:latin typeface="+mn-lt"/>
              </a:rPr>
              <a:t>validate the heat load projections in ARC for after LS3 (without BST and further degradation obviously)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9173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4E844-E8C8-2D99-C431-8007F8F21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173280" cy="714265"/>
          </a:xfrm>
        </p:spPr>
        <p:txBody>
          <a:bodyPr/>
          <a:lstStyle/>
          <a:p>
            <a:r>
              <a:rPr lang="en-US" dirty="0"/>
              <a:t>Introduction : HL-LHC intensity test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853F3-E388-49F0-0D51-EBF07DAB728D}"/>
              </a:ext>
            </a:extLst>
          </p:cNvPr>
          <p:cNvSpPr txBox="1"/>
          <p:nvPr/>
        </p:nvSpPr>
        <p:spPr>
          <a:xfrm>
            <a:off x="296845" y="4597546"/>
            <a:ext cx="5223081" cy="1058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13" indent="0" algn="ctr">
              <a:lnSpc>
                <a:spcPct val="120000"/>
              </a:lnSpc>
              <a:buNone/>
            </a:pPr>
            <a:r>
              <a:rPr lang="en-US" dirty="0">
                <a:latin typeface="+mn-lt"/>
              </a:rPr>
              <a:t>In order to reduce the risk of jeopardizing Run3 physics program, the test is proposed for the last 2-weeks of Run3, just before the start of LS3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CDFC4-111E-5310-4FEF-36FE9221B34E}"/>
              </a:ext>
            </a:extLst>
          </p:cNvPr>
          <p:cNvSpPr txBox="1"/>
          <p:nvPr/>
        </p:nvSpPr>
        <p:spPr>
          <a:xfrm>
            <a:off x="796110" y="988903"/>
            <a:ext cx="10599780" cy="2669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000" dirty="0">
                <a:latin typeface="+mn-lt"/>
              </a:rPr>
              <a:t>A test was proposed to </a:t>
            </a:r>
            <a:r>
              <a:rPr lang="en-CH" sz="2000" b="1" dirty="0">
                <a:latin typeface="+mn-lt"/>
              </a:rPr>
              <a:t>push the bunch intensity towards </a:t>
            </a:r>
            <a:r>
              <a:rPr lang="en-CH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nominal HL-LHC beam</a:t>
            </a:r>
            <a:r>
              <a:rPr lang="en-CH" sz="2000" dirty="0">
                <a:latin typeface="+mn-lt"/>
              </a:rPr>
              <a:t>, beyond Run3 limitations, to anticipate (before LS3) unexpected problems that could become limitations for Run4. </a:t>
            </a:r>
            <a:r>
              <a:rPr lang="en-CH" sz="2000" b="1" dirty="0">
                <a:latin typeface="+mn-lt"/>
              </a:rPr>
              <a:t>Goal: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Probe </a:t>
            </a:r>
            <a:r>
              <a:rPr lang="en-CH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beam-induced heating </a:t>
            </a:r>
            <a:r>
              <a:rPr lang="en-CH" dirty="0">
                <a:latin typeface="+mn-lt"/>
              </a:rPr>
              <a:t>with HL beams in 2026 in preparation for Run 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Reach </a:t>
            </a:r>
            <a:r>
              <a:rPr lang="en-CH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HL-LHC operational parameters</a:t>
            </a:r>
            <a:r>
              <a:rPr lang="en-CH" dirty="0">
                <a:latin typeface="+mn-lt"/>
              </a:rPr>
              <a:t>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latin typeface="+mn-lt"/>
              </a:rPr>
              <a:t>Maximum total beam intensity in both beams (2760 x 2.3e</a:t>
            </a:r>
            <a:r>
              <a:rPr lang="en-CH" sz="1600" baseline="30000" dirty="0">
                <a:latin typeface="+mn-lt"/>
              </a:rPr>
              <a:t>11</a:t>
            </a:r>
            <a:r>
              <a:rPr lang="en-CH" sz="1600" dirty="0">
                <a:latin typeface="+mn-lt"/>
              </a:rPr>
              <a:t> ppb)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latin typeface="+mn-lt"/>
              </a:rPr>
              <a:t>Target bunch length of 1.2 ns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latin typeface="+mn-lt"/>
              </a:rPr>
              <a:t>Maintain conditions for as long as possible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2E89D0-B2E5-8585-B14D-4EF63C4BCB8D}"/>
              </a:ext>
            </a:extLst>
          </p:cNvPr>
          <p:cNvSpPr txBox="1"/>
          <p:nvPr/>
        </p:nvSpPr>
        <p:spPr>
          <a:xfrm>
            <a:off x="258440" y="3681239"/>
            <a:ext cx="116751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b="1" dirty="0">
                <a:latin typeface="+mn-lt"/>
              </a:rPr>
              <a:t>Test as much as possible</a:t>
            </a:r>
            <a:r>
              <a:rPr lang="en-CH" sz="2000" dirty="0">
                <a:latin typeface="+mn-lt"/>
              </a:rPr>
              <a:t>: </a:t>
            </a:r>
            <a:r>
              <a:rPr lang="en-GB" sz="2000" dirty="0">
                <a:latin typeface="+mn-lt"/>
              </a:rPr>
              <a:t>b</a:t>
            </a:r>
            <a:r>
              <a:rPr lang="en-CH" sz="2000" dirty="0">
                <a:latin typeface="+mn-lt"/>
              </a:rPr>
              <a:t>esides 25 ns beams, </a:t>
            </a:r>
            <a:r>
              <a:rPr lang="en-CH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8b4e is also important </a:t>
            </a:r>
            <a:r>
              <a:rPr lang="en-CH" sz="2000" dirty="0">
                <a:latin typeface="+mn-lt"/>
              </a:rPr>
              <a:t>as it allows exploring additional spectra and to </a:t>
            </a:r>
            <a:r>
              <a:rPr lang="en-CH" sz="2000" b="1" dirty="0">
                <a:latin typeface="+mn-lt"/>
              </a:rPr>
              <a:t>prepare</a:t>
            </a:r>
            <a:r>
              <a:rPr lang="en-CH" sz="2000" dirty="0">
                <a:latin typeface="+mn-lt"/>
              </a:rPr>
              <a:t> in case hybrid beams are required by </a:t>
            </a:r>
            <a:r>
              <a:rPr lang="en-CH" sz="2000" b="1" dirty="0">
                <a:latin typeface="+mn-lt"/>
              </a:rPr>
              <a:t>heat load limitation</a:t>
            </a:r>
          </a:p>
        </p:txBody>
      </p:sp>
      <p:pic>
        <p:nvPicPr>
          <p:cNvPr id="14" name="Picture 13" descr="A calendar with different colored numbers&#10;&#10;AI-generated content may be incorrect.">
            <a:extLst>
              <a:ext uri="{FF2B5EF4-FFF2-40B4-BE49-F238E27FC236}">
                <a16:creationId xmlns:a16="http://schemas.microsoft.com/office/drawing/2014/main" id="{F7644AC8-4790-BA42-D4D3-BC7D3B73DB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620" y="4345890"/>
            <a:ext cx="5819803" cy="152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4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63EA6-EB89-0011-FCC3-0760A414F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558800" cy="714265"/>
          </a:xfrm>
        </p:spPr>
        <p:txBody>
          <a:bodyPr>
            <a:normAutofit/>
          </a:bodyPr>
          <a:lstStyle/>
          <a:p>
            <a:r>
              <a:rPr lang="en-US" dirty="0"/>
              <a:t>Protection devices and dump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6EAC90-3B40-75CF-1283-0D6473A3D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65" y="1205897"/>
            <a:ext cx="8015067" cy="444620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88900" dist="889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6C4740-2C3A-0C03-9B3D-D3167EC06CC5}"/>
              </a:ext>
            </a:extLst>
          </p:cNvPr>
          <p:cNvSpPr txBox="1"/>
          <p:nvPr/>
        </p:nvSpPr>
        <p:spPr>
          <a:xfrm>
            <a:off x="8592325" y="2584090"/>
            <a:ext cx="3456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j-lt"/>
              </a:rPr>
              <a:t>A. Lechner, C. Bracco, </a:t>
            </a:r>
          </a:p>
          <a:p>
            <a:pPr algn="ctr"/>
            <a:r>
              <a:rPr lang="en-GB" dirty="0">
                <a:latin typeface="+mj-lt"/>
              </a:rPr>
              <a:t>A. Perillo Marcone, M. Calviani</a:t>
            </a:r>
          </a:p>
          <a:p>
            <a:pPr marL="342900" indent="-342900" algn="ctr">
              <a:buAutoNum type="alphaUcPeriod"/>
            </a:pPr>
            <a:endParaRPr lang="en-GB" dirty="0">
              <a:latin typeface="+mj-lt"/>
            </a:endParaRPr>
          </a:p>
          <a:p>
            <a:pPr algn="ctr"/>
            <a:r>
              <a:rPr lang="en-GB" dirty="0">
                <a:latin typeface="+mj-lt"/>
              </a:rPr>
              <a:t>HL-LHC WP2 meeting (06.05.2025)</a:t>
            </a:r>
          </a:p>
        </p:txBody>
      </p:sp>
    </p:spTree>
    <p:extLst>
      <p:ext uri="{BB962C8B-B14F-4D97-AF65-F5344CB8AC3E}">
        <p14:creationId xmlns:p14="http://schemas.microsoft.com/office/powerpoint/2010/main" val="174771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3175D-75A5-B773-3C7D-9EB7423BF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1F5E5-82D9-6940-0613-EC6E57F44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31D28-8F55-E471-AE21-C0EB701AA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465" y="2142432"/>
            <a:ext cx="5107863" cy="2573135"/>
          </a:xfrm>
        </p:spPr>
        <p:txBody>
          <a:bodyPr>
            <a:normAutofit/>
          </a:bodyPr>
          <a:lstStyle/>
          <a:p>
            <a:pPr marL="36513" indent="0" algn="l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Block changes </a:t>
            </a:r>
            <a:r>
              <a:rPr lang="en-US" sz="2000" dirty="0"/>
              <a:t>are foreseen in LS3 to make</a:t>
            </a:r>
            <a:r>
              <a:rPr lang="en-US" sz="2000" b="1" dirty="0"/>
              <a:t> TCDS compatible with HL beams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Structure will be re-used </a:t>
            </a:r>
            <a:r>
              <a:rPr lang="en-US" sz="1800" dirty="0">
                <a:sym typeface="Wingdings" pitchFamily="2" charset="2"/>
              </a:rPr>
              <a:t> </a:t>
            </a:r>
            <a:r>
              <a:rPr lang="en-US" sz="1800" dirty="0"/>
              <a:t>damage should be avoided</a:t>
            </a:r>
          </a:p>
          <a:p>
            <a:pPr marL="36513" indent="0" algn="l">
              <a:spcBef>
                <a:spcPts val="1200"/>
              </a:spcBef>
              <a:buNone/>
            </a:pPr>
            <a:r>
              <a:rPr lang="en-US" sz="2000" dirty="0"/>
              <a:t>The TCDS can intercept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46 consecutive bunches</a:t>
            </a:r>
            <a:r>
              <a:rPr lang="en-US" sz="2000" dirty="0"/>
              <a:t> (every 25ns bucket filled)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Gaps in the filling schemes matter (8b4e)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DF8083-FD51-4BBE-BFA2-66786A5FA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70345"/>
            <a:ext cx="5832721" cy="358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55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5D736-01CF-2172-47EE-E5A1B1434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755E5C-44FD-EE4F-865F-2D5A8F280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265" y="2029469"/>
            <a:ext cx="5445331" cy="326442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C757FED-7C0B-83B5-F088-70EA0B6BDFBB}"/>
              </a:ext>
            </a:extLst>
          </p:cNvPr>
          <p:cNvGrpSpPr/>
          <p:nvPr/>
        </p:nvGrpSpPr>
        <p:grpSpPr>
          <a:xfrm>
            <a:off x="2985195" y="585424"/>
            <a:ext cx="4603085" cy="1488938"/>
            <a:chOff x="-71676" y="630333"/>
            <a:chExt cx="4376815" cy="142999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E44F2F7-F903-ACB7-3A97-258BDC837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704" y="1135381"/>
              <a:ext cx="3600399" cy="92494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A1A999-5C99-3196-E73F-817F55A0D60E}"/>
                </a:ext>
              </a:extLst>
            </p:cNvPr>
            <p:cNvSpPr txBox="1"/>
            <p:nvPr/>
          </p:nvSpPr>
          <p:spPr bwMode="auto">
            <a:xfrm rot="20970498">
              <a:off x="-71676" y="1604823"/>
              <a:ext cx="8059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Beam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946E247-1A07-8C08-FBA4-A5B73DFE0F35}"/>
                </a:ext>
              </a:extLst>
            </p:cNvPr>
            <p:cNvCxnSpPr/>
            <p:nvPr/>
          </p:nvCxnSpPr>
          <p:spPr bwMode="auto">
            <a:xfrm flipV="1">
              <a:off x="43066" y="1871335"/>
              <a:ext cx="484132" cy="8516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sp>
          <p:nvSpPr>
            <p:cNvPr id="19" name="Right Brace 18">
              <a:extLst>
                <a:ext uri="{FF2B5EF4-FFF2-40B4-BE49-F238E27FC236}">
                  <a16:creationId xmlns:a16="http://schemas.microsoft.com/office/drawing/2014/main" id="{E6237D93-C360-E009-6FD8-9873BC81EBF7}"/>
                </a:ext>
              </a:extLst>
            </p:cNvPr>
            <p:cNvSpPr/>
            <p:nvPr/>
          </p:nvSpPr>
          <p:spPr>
            <a:xfrm rot="15588057">
              <a:off x="926076" y="1379740"/>
              <a:ext cx="108024" cy="351522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ight Brace 19">
              <a:extLst>
                <a:ext uri="{FF2B5EF4-FFF2-40B4-BE49-F238E27FC236}">
                  <a16:creationId xmlns:a16="http://schemas.microsoft.com/office/drawing/2014/main" id="{C07DA4B9-2BE8-2C79-2922-B24A379931E9}"/>
                </a:ext>
              </a:extLst>
            </p:cNvPr>
            <p:cNvSpPr/>
            <p:nvPr/>
          </p:nvSpPr>
          <p:spPr>
            <a:xfrm rot="15664635">
              <a:off x="3212138" y="563081"/>
              <a:ext cx="128916" cy="1233508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1B05A11F-7902-9787-0970-099089B1473F}"/>
                </a:ext>
              </a:extLst>
            </p:cNvPr>
            <p:cNvSpPr/>
            <p:nvPr/>
          </p:nvSpPr>
          <p:spPr>
            <a:xfrm rot="15656895">
              <a:off x="1840607" y="691696"/>
              <a:ext cx="140329" cy="1428007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9FDBFA4-3CDE-81EC-4DA2-F4FB7FF01BAB}"/>
                </a:ext>
              </a:extLst>
            </p:cNvPr>
            <p:cNvSpPr txBox="1"/>
            <p:nvPr/>
          </p:nvSpPr>
          <p:spPr>
            <a:xfrm rot="21043727">
              <a:off x="1154671" y="1017178"/>
              <a:ext cx="7768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Flexible graphite (1.2 g/cm</a:t>
              </a:r>
              <a:r>
                <a:rPr kumimoji="0" lang="en-US" sz="800" b="1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3</a:t>
              </a: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4FE3F8A-0FE6-32F7-BD0A-722289B8DBBB}"/>
                </a:ext>
              </a:extLst>
            </p:cNvPr>
            <p:cNvSpPr txBox="1"/>
            <p:nvPr/>
          </p:nvSpPr>
          <p:spPr>
            <a:xfrm rot="21012785">
              <a:off x="309173" y="1155274"/>
              <a:ext cx="850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Isostatic graphite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(1.8 g/cm</a:t>
              </a:r>
              <a:r>
                <a:rPr kumimoji="0" lang="en-US" sz="800" b="1" i="0" u="none" strike="noStrike" kern="0" cap="none" spc="0" normalizeH="0" baseline="30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3</a:t>
              </a:r>
              <a:r>
                <a:rPr kumimoji="0" lang="en-US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13191E1-AEEC-1B43-F5DD-84A36C845A8D}"/>
                </a:ext>
              </a:extLst>
            </p:cNvPr>
            <p:cNvSpPr txBox="1"/>
            <p:nvPr/>
          </p:nvSpPr>
          <p:spPr>
            <a:xfrm rot="21005336">
              <a:off x="3395872" y="630333"/>
              <a:ext cx="9092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Isostatic graphite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(1.8 g/cm</a:t>
              </a:r>
              <a:r>
                <a:rPr kumimoji="0" lang="en-US" sz="800" b="1" i="0" u="none" strike="noStrike" kern="0" cap="none" spc="0" normalizeH="0" baseline="30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3</a:t>
              </a:r>
              <a:r>
                <a:rPr kumimoji="0" lang="en-US" sz="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)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F3BE84E-A9B6-BE53-BA8F-645FCEE9FC3E}"/>
              </a:ext>
            </a:extLst>
          </p:cNvPr>
          <p:cNvSpPr txBox="1"/>
          <p:nvPr/>
        </p:nvSpPr>
        <p:spPr>
          <a:xfrm>
            <a:off x="253707" y="2707573"/>
            <a:ext cx="584229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Current Run 3 TDE is </a:t>
            </a:r>
            <a:r>
              <a:rPr lang="en-CH" sz="2000" b="1" dirty="0">
                <a:latin typeface="+mn-lt"/>
              </a:rPr>
              <a:t>designed for 540 MJ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Energy deposition in dump components depends on dumped intensity and beam energy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TDE will be </a:t>
            </a:r>
            <a:r>
              <a:rPr lang="en-CH" sz="2000" b="1" dirty="0">
                <a:latin typeface="+mn-lt"/>
              </a:rPr>
              <a:t>replaced in LS3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Run 3 operational scenario </a:t>
            </a:r>
            <a:r>
              <a:rPr lang="en-CH" sz="2000" dirty="0">
                <a:latin typeface="+mn-lt"/>
              </a:rPr>
              <a:t>(red curve) is higher than any of the options below</a:t>
            </a:r>
          </a:p>
        </p:txBody>
      </p:sp>
    </p:spTree>
    <p:extLst>
      <p:ext uri="{BB962C8B-B14F-4D97-AF65-F5344CB8AC3E}">
        <p14:creationId xmlns:p14="http://schemas.microsoft.com/office/powerpoint/2010/main" val="3286379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A9A1DB-FE32-EB9F-AF61-1D521D569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95" y="2046420"/>
            <a:ext cx="6490445" cy="357180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1016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2943E0-26AB-20F9-4E47-AF791BCA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829105" cy="714265"/>
          </a:xfrm>
        </p:spPr>
        <p:txBody>
          <a:bodyPr>
            <a:normAutofit/>
          </a:bodyPr>
          <a:lstStyle/>
          <a:p>
            <a:r>
              <a:rPr lang="en-US" dirty="0"/>
              <a:t>Radiation protection constraints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8CB75-8B0F-80E8-F18E-49F459CB9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45" y="1054390"/>
            <a:ext cx="11434295" cy="813820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Report by HSE-RP on the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boundary conditions </a:t>
            </a:r>
            <a:r>
              <a:rPr lang="en-US" sz="2000" dirty="0"/>
              <a:t>for the high intensity test.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428DE2-F235-2596-90B1-682EC22F49C7}"/>
              </a:ext>
            </a:extLst>
          </p:cNvPr>
          <p:cNvSpPr txBox="1"/>
          <p:nvPr/>
        </p:nvSpPr>
        <p:spPr>
          <a:xfrm>
            <a:off x="1602615" y="1444221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effectLst/>
                <a:latin typeface="+mj-lt"/>
                <a:hlinkClick r:id="rId3"/>
              </a:rPr>
              <a:t>https://edms.cern.ch/document/3304331</a:t>
            </a:r>
            <a:endParaRPr lang="en-GB" dirty="0">
              <a:effectLst/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53B22D-21CA-2AEC-E265-BF1DFBDD8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4969" y="4973183"/>
            <a:ext cx="5363559" cy="2794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04E7B8-B0AE-A766-8E4C-07589EE4753F}"/>
              </a:ext>
            </a:extLst>
          </p:cNvPr>
          <p:cNvSpPr txBox="1"/>
          <p:nvPr/>
        </p:nvSpPr>
        <p:spPr>
          <a:xfrm>
            <a:off x="7632201" y="2404468"/>
            <a:ext cx="428629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1" dirty="0">
                <a:solidFill>
                  <a:srgbClr val="00B050"/>
                </a:solidFill>
                <a:latin typeface="+mj-lt"/>
              </a:rPr>
              <a:t>No showstoppers </a:t>
            </a:r>
            <a:r>
              <a:rPr lang="en-US" sz="2200" dirty="0">
                <a:solidFill>
                  <a:srgbClr val="002060"/>
                </a:solidFill>
                <a:latin typeface="+mj-lt"/>
              </a:rPr>
              <a:t>for the test</a:t>
            </a:r>
          </a:p>
          <a:p>
            <a:pPr>
              <a:spcBef>
                <a:spcPts val="600"/>
              </a:spcBef>
            </a:pPr>
            <a:r>
              <a:rPr lang="en-US" sz="2200" dirty="0">
                <a:solidFill>
                  <a:srgbClr val="002060"/>
                </a:solidFill>
                <a:latin typeface="+mj-lt"/>
              </a:rPr>
              <a:t>Some room for collisions:</a:t>
            </a:r>
            <a:endParaRPr lang="en-US" sz="22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j-lt"/>
              </a:rPr>
              <a:t>Up to 3 days</a:t>
            </a:r>
            <a:r>
              <a:rPr lang="en-US" dirty="0">
                <a:latin typeface="+mj-lt"/>
              </a:rPr>
              <a:t> before LS3: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L = 1×10</a:t>
            </a:r>
            <a:r>
              <a:rPr lang="en-US" sz="1600" baseline="30000" dirty="0">
                <a:latin typeface="+mj-lt"/>
              </a:rPr>
              <a:t>33</a:t>
            </a:r>
            <a:r>
              <a:rPr lang="en-US" sz="1600" dirty="0">
                <a:latin typeface="+mj-lt"/>
              </a:rPr>
              <a:t> cm</a:t>
            </a:r>
            <a:r>
              <a:rPr lang="en-US" sz="1600" baseline="30000" dirty="0">
                <a:latin typeface="+mj-lt"/>
              </a:rPr>
              <a:t>-2 </a:t>
            </a:r>
            <a:r>
              <a:rPr lang="en-US" sz="1600" dirty="0">
                <a:latin typeface="+mj-lt"/>
              </a:rPr>
              <a:t>s</a:t>
            </a:r>
            <a:r>
              <a:rPr lang="en-US" sz="1600" baseline="30000" dirty="0">
                <a:latin typeface="+mj-lt"/>
              </a:rPr>
              <a:t>-1</a:t>
            </a:r>
            <a:r>
              <a:rPr lang="en-US" sz="1600" b="1" dirty="0">
                <a:latin typeface="+mj-lt"/>
              </a:rPr>
              <a:t> OK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L = 2×10</a:t>
            </a:r>
            <a:r>
              <a:rPr lang="en-US" sz="1600" baseline="30000" dirty="0">
                <a:latin typeface="+mj-lt"/>
              </a:rPr>
              <a:t>34</a:t>
            </a:r>
            <a:r>
              <a:rPr lang="en-US" sz="1600" dirty="0">
                <a:latin typeface="+mj-lt"/>
              </a:rPr>
              <a:t> cm</a:t>
            </a:r>
            <a:r>
              <a:rPr lang="en-US" sz="1600" baseline="30000" dirty="0">
                <a:latin typeface="+mj-lt"/>
              </a:rPr>
              <a:t>-2 </a:t>
            </a:r>
            <a:r>
              <a:rPr lang="en-US" sz="1600" dirty="0">
                <a:latin typeface="+mj-lt"/>
              </a:rPr>
              <a:t>s</a:t>
            </a:r>
            <a:r>
              <a:rPr lang="en-US" sz="1600" baseline="30000" dirty="0">
                <a:latin typeface="+mj-lt"/>
              </a:rPr>
              <a:t>-1</a:t>
            </a:r>
            <a:r>
              <a:rPr lang="en-US" sz="1600" dirty="0">
                <a:latin typeface="+mj-lt"/>
              </a:rPr>
              <a:t> </a:t>
            </a:r>
            <a:r>
              <a:rPr lang="en-US" sz="1600" b="1" dirty="0">
                <a:latin typeface="+mj-lt"/>
              </a:rPr>
              <a:t>max</a:t>
            </a:r>
            <a:r>
              <a:rPr lang="en-US" sz="1600" dirty="0">
                <a:latin typeface="+mj-lt"/>
              </a:rPr>
              <a:t> </a:t>
            </a:r>
            <a:r>
              <a:rPr lang="en-US" sz="1600" b="1" dirty="0">
                <a:latin typeface="+mj-lt"/>
              </a:rPr>
              <a:t>~1h/day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Last 3 days</a:t>
            </a:r>
            <a:r>
              <a:rPr lang="en-US" dirty="0">
                <a:latin typeface="+mn-lt"/>
              </a:rPr>
              <a:t> before LS3:</a:t>
            </a:r>
            <a:endParaRPr lang="en-US" b="1" dirty="0">
              <a:latin typeface="+mn-lt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NO collisions!</a:t>
            </a:r>
            <a:endParaRPr lang="en-GB" sz="1600" dirty="0">
              <a:latin typeface="+mj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203CBE-2DAD-04C3-F581-6B69007FA489}"/>
              </a:ext>
            </a:extLst>
          </p:cNvPr>
          <p:cNvCxnSpPr>
            <a:cxnSpLocks/>
          </p:cNvCxnSpPr>
          <p:nvPr/>
        </p:nvCxnSpPr>
        <p:spPr>
          <a:xfrm>
            <a:off x="911325" y="2852925"/>
            <a:ext cx="1805035" cy="0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2F343B-ED42-F611-2A0B-B89DD03EF8EA}"/>
              </a:ext>
            </a:extLst>
          </p:cNvPr>
          <p:cNvCxnSpPr>
            <a:cxnSpLocks/>
          </p:cNvCxnSpPr>
          <p:nvPr/>
        </p:nvCxnSpPr>
        <p:spPr>
          <a:xfrm>
            <a:off x="1756235" y="4350720"/>
            <a:ext cx="1958655" cy="0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188EC37-4C87-67B3-A328-D121849F62EF}"/>
              </a:ext>
            </a:extLst>
          </p:cNvPr>
          <p:cNvCxnSpPr>
            <a:cxnSpLocks/>
          </p:cNvCxnSpPr>
          <p:nvPr/>
        </p:nvCxnSpPr>
        <p:spPr>
          <a:xfrm>
            <a:off x="1180160" y="3467405"/>
            <a:ext cx="1087341" cy="0"/>
          </a:xfrm>
          <a:prstGeom prst="line">
            <a:avLst/>
          </a:prstGeom>
          <a:ln w="381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387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9313A-18AE-50A3-CC13-F01B010FB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789230" cy="714265"/>
          </a:xfrm>
        </p:spPr>
        <p:txBody>
          <a:bodyPr/>
          <a:lstStyle/>
          <a:p>
            <a:r>
              <a:rPr lang="en-US" dirty="0"/>
              <a:t>Heat load limitation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91DB99-FC52-EF02-28C5-EEBDC45F0448}"/>
              </a:ext>
            </a:extLst>
          </p:cNvPr>
          <p:cNvSpPr txBox="1"/>
          <p:nvPr/>
        </p:nvSpPr>
        <p:spPr>
          <a:xfrm>
            <a:off x="1256970" y="1463504"/>
            <a:ext cx="9985300" cy="3924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Main</a:t>
            </a:r>
            <a:r>
              <a:rPr lang="en-CH" sz="2400" b="1" dirty="0">
                <a:latin typeface="+mn-lt"/>
              </a:rPr>
              <a:t> </a:t>
            </a:r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limitation</a:t>
            </a:r>
            <a:r>
              <a:rPr lang="en-CH" sz="2400" b="1" dirty="0">
                <a:latin typeface="+mn-lt"/>
              </a:rPr>
              <a:t> </a:t>
            </a:r>
            <a:r>
              <a:rPr lang="en-CH" sz="2400" dirty="0">
                <a:latin typeface="+mn-lt"/>
              </a:rPr>
              <a:t>for heating test come from e-cloud generated heat load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The capacity of the cryogenic system to cope with 25 ns beams of 2.3e</a:t>
            </a:r>
            <a:r>
              <a:rPr lang="en-CH" sz="2000" baseline="30000" dirty="0">
                <a:latin typeface="+mn-lt"/>
              </a:rPr>
              <a:t>11</a:t>
            </a:r>
            <a:r>
              <a:rPr lang="en-CH" sz="2000" dirty="0">
                <a:latin typeface="+mn-lt"/>
              </a:rPr>
              <a:t> ppb is extrapolated from observations during operation and MDs</a:t>
            </a:r>
          </a:p>
          <a:p>
            <a:endParaRPr lang="en-CH" sz="2000" dirty="0">
              <a:latin typeface="+mn-lt"/>
            </a:endParaRPr>
          </a:p>
          <a:p>
            <a:r>
              <a:rPr lang="en-CH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6.8 TeV: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Trains of 4x36b</a:t>
            </a:r>
            <a:r>
              <a:rPr lang="en-CH" sz="2000" dirty="0">
                <a:latin typeface="+mn-lt"/>
              </a:rPr>
              <a:t>: machine full is </a:t>
            </a:r>
            <a:r>
              <a:rPr lang="en-CH" sz="2000" u="sng" dirty="0">
                <a:latin typeface="+mn-lt"/>
              </a:rPr>
              <a:t>beyond</a:t>
            </a:r>
            <a:r>
              <a:rPr lang="en-CH" sz="2000" dirty="0">
                <a:latin typeface="+mn-lt"/>
              </a:rPr>
              <a:t> the cryogenic capacity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Option for single beam – not a valid test for the common beam regions in IR2 and IR8 (original module failure occurred in 4L1: common region!)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8b4e (or hybrid) beam</a:t>
            </a:r>
            <a:r>
              <a:rPr lang="en-CH" sz="2000" dirty="0">
                <a:latin typeface="+mn-lt"/>
              </a:rPr>
              <a:t>: NO limitation (1900+ bunches)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Trains of 3x36b</a:t>
            </a:r>
            <a:r>
              <a:rPr lang="en-CH" sz="2000" dirty="0">
                <a:latin typeface="+mn-lt"/>
              </a:rPr>
              <a:t>: 1700 bunches</a:t>
            </a:r>
          </a:p>
        </p:txBody>
      </p:sp>
    </p:spTree>
    <p:extLst>
      <p:ext uri="{BB962C8B-B14F-4D97-AF65-F5344CB8AC3E}">
        <p14:creationId xmlns:p14="http://schemas.microsoft.com/office/powerpoint/2010/main" val="1489012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95BB-1D79-9D69-8B61-41813BDEC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405180" cy="714265"/>
          </a:xfrm>
        </p:spPr>
        <p:txBody>
          <a:bodyPr>
            <a:normAutofit/>
          </a:bodyPr>
          <a:lstStyle/>
          <a:p>
            <a:r>
              <a:rPr lang="en-US" dirty="0"/>
              <a:t>Energies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A7BB7B-8FB7-8A81-F001-90915786F7EC}"/>
              </a:ext>
            </a:extLst>
          </p:cNvPr>
          <p:cNvSpPr txBox="1"/>
          <p:nvPr/>
        </p:nvSpPr>
        <p:spPr>
          <a:xfrm>
            <a:off x="369410" y="962361"/>
            <a:ext cx="11453180" cy="5001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Injection: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NO limitations</a:t>
            </a:r>
            <a:r>
              <a:rPr lang="en-CH" dirty="0">
                <a:latin typeface="+mn-lt"/>
              </a:rPr>
              <a:t>: machine can be filled with nominal HL-LHC beam (4x72b may be at the limit)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Already e</a:t>
            </a:r>
            <a:r>
              <a:rPr lang="en-CH" dirty="0">
                <a:latin typeface="+mn-lt"/>
              </a:rPr>
              <a:t>xplored in MD up to 1200 bunches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Fundamental </a:t>
            </a:r>
            <a:r>
              <a:rPr lang="en-CH" b="1" dirty="0">
                <a:latin typeface="+mn-lt"/>
              </a:rPr>
              <a:t>starting point</a:t>
            </a:r>
            <a:r>
              <a:rPr lang="en-CH" dirty="0">
                <a:latin typeface="+mn-lt"/>
              </a:rPr>
              <a:t>, although beam heating is limited by long bunch length (~1.3-1.4 ns)</a:t>
            </a:r>
          </a:p>
          <a:p>
            <a:pPr>
              <a:spcBef>
                <a:spcPts val="1200"/>
              </a:spcBef>
            </a:pPr>
            <a:r>
              <a:rPr lang="en-CH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Intermediate energy: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IBS growth time &gt;&gt; SR damping times: around </a:t>
            </a:r>
            <a:r>
              <a:rPr lang="en-CH" dirty="0">
                <a:latin typeface="+mn-lt"/>
                <a:sym typeface="Wingdings" pitchFamily="2" charset="2"/>
              </a:rPr>
              <a:t>5-5.7 TeV, depending on beam parameters</a:t>
            </a:r>
            <a:endParaRPr lang="en-CH" dirty="0"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3 TeV </a:t>
            </a:r>
            <a:r>
              <a:rPr lang="en-CH" dirty="0">
                <a:latin typeface="+mn-lt"/>
              </a:rPr>
              <a:t>seems to be a good choice: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Last heat load </a:t>
            </a:r>
            <a:r>
              <a:rPr lang="en-CH" sz="1600" dirty="0">
                <a:latin typeface="+mn-lt"/>
              </a:rPr>
              <a:t>estimate ~2000 bunches for 4x72b OR 2748 bunches for 5x48b</a:t>
            </a:r>
          </a:p>
          <a:p>
            <a:pPr>
              <a:spcBef>
                <a:spcPts val="1200"/>
              </a:spcBef>
            </a:pPr>
            <a:r>
              <a:rPr lang="en-CH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6.8 TeV: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Heat load limits 4x72b to </a:t>
            </a:r>
            <a:r>
              <a:rPr lang="en-CH" b="1" dirty="0">
                <a:latin typeface="+mn-lt"/>
              </a:rPr>
              <a:t>one beam only</a:t>
            </a:r>
            <a:endParaRPr lang="en-CH" dirty="0"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NO heat load limitation for </a:t>
            </a:r>
            <a:r>
              <a:rPr lang="en-CH" b="1" dirty="0">
                <a:latin typeface="+mn-lt"/>
              </a:rPr>
              <a:t>8b4e (or mixed) beam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Limitation due to dump protection </a:t>
            </a:r>
            <a:r>
              <a:rPr lang="en-CH" dirty="0">
                <a:latin typeface="+mn-lt"/>
              </a:rPr>
              <a:t>to be taken into account</a:t>
            </a:r>
          </a:p>
          <a:p>
            <a:endParaRPr lang="en-CH" sz="1000" dirty="0">
              <a:latin typeface="+mn-lt"/>
            </a:endParaRPr>
          </a:p>
          <a:p>
            <a:pPr algn="ctr"/>
            <a:r>
              <a:rPr lang="en-GB" dirty="0">
                <a:latin typeface="+mn-lt"/>
              </a:rPr>
              <a:t>…a</a:t>
            </a:r>
            <a:r>
              <a:rPr lang="en-CH" dirty="0">
                <a:latin typeface="+mn-lt"/>
              </a:rPr>
              <a:t>nd obviously not to forget the start of the ramp (losses)</a:t>
            </a:r>
          </a:p>
        </p:txBody>
      </p:sp>
    </p:spTree>
    <p:extLst>
      <p:ext uri="{BB962C8B-B14F-4D97-AF65-F5344CB8AC3E}">
        <p14:creationId xmlns:p14="http://schemas.microsoft.com/office/powerpoint/2010/main" val="1458280221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44490</TotalTime>
  <Words>2010</Words>
  <Application>Microsoft Macintosh PowerPoint</Application>
  <PresentationFormat>Widescreen</PresentationFormat>
  <Paragraphs>230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Comic Sans MS</vt:lpstr>
      <vt:lpstr>Courier New</vt:lpstr>
      <vt:lpstr>Lucida Grande</vt:lpstr>
      <vt:lpstr>Wingdings</vt:lpstr>
      <vt:lpstr>Fred 2</vt:lpstr>
      <vt:lpstr>PowerPoint Presentation</vt:lpstr>
      <vt:lpstr>PowerPoint Presentation</vt:lpstr>
      <vt:lpstr>Introduction : HL-LHC intensity test</vt:lpstr>
      <vt:lpstr>Protection devices and dump</vt:lpstr>
      <vt:lpstr>TCDS</vt:lpstr>
      <vt:lpstr>TDE</vt:lpstr>
      <vt:lpstr>Radiation protection constraints</vt:lpstr>
      <vt:lpstr>Heat load limitation</vt:lpstr>
      <vt:lpstr>Energies</vt:lpstr>
      <vt:lpstr>First step</vt:lpstr>
      <vt:lpstr>MD observations – Injection of HL trains</vt:lpstr>
      <vt:lpstr>MD observations – Start of ramp losses</vt:lpstr>
      <vt:lpstr>Option #1</vt:lpstr>
      <vt:lpstr>Option #2</vt:lpstr>
      <vt:lpstr>Option #3</vt:lpstr>
      <vt:lpstr>MD observations - 8b4e at HL intensity</vt:lpstr>
      <vt:lpstr>Option #4 (back-up?)</vt:lpstr>
      <vt:lpstr>Summary</vt:lpstr>
      <vt:lpstr>Experiments heating tests</vt:lpstr>
      <vt:lpstr>General considerations &amp; open questions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Matteo Solfaroli Camillocci</cp:lastModifiedBy>
  <cp:revision>9306</cp:revision>
  <cp:lastPrinted>2025-09-23T13:47:29Z</cp:lastPrinted>
  <dcterms:created xsi:type="dcterms:W3CDTF">1601-01-01T00:00:00Z</dcterms:created>
  <dcterms:modified xsi:type="dcterms:W3CDTF">2025-10-01T06:58:54Z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