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0"/>
  </p:notesMasterIdLst>
  <p:sldIdLst>
    <p:sldId id="257" r:id="rId2"/>
    <p:sldId id="433" r:id="rId3"/>
    <p:sldId id="434" r:id="rId4"/>
    <p:sldId id="443" r:id="rId5"/>
    <p:sldId id="430" r:id="rId6"/>
    <p:sldId id="435" r:id="rId7"/>
    <p:sldId id="436" r:id="rId8"/>
    <p:sldId id="437" r:id="rId9"/>
    <p:sldId id="439" r:id="rId10"/>
    <p:sldId id="442" r:id="rId11"/>
    <p:sldId id="444" r:id="rId12"/>
    <p:sldId id="445" r:id="rId13"/>
    <p:sldId id="448" r:id="rId14"/>
    <p:sldId id="446" r:id="rId15"/>
    <p:sldId id="449" r:id="rId16"/>
    <p:sldId id="341" r:id="rId17"/>
    <p:sldId id="327" r:id="rId18"/>
    <p:sldId id="258" r:id="rId19"/>
    <p:sldId id="295" r:id="rId20"/>
    <p:sldId id="332" r:id="rId21"/>
    <p:sldId id="342" r:id="rId22"/>
    <p:sldId id="338" r:id="rId23"/>
    <p:sldId id="335" r:id="rId24"/>
    <p:sldId id="326" r:id="rId25"/>
    <p:sldId id="450" r:id="rId26"/>
    <p:sldId id="440" r:id="rId27"/>
    <p:sldId id="441" r:id="rId28"/>
    <p:sldId id="438" r:id="rId2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77B"/>
    <a:srgbClr val="CCE9AD"/>
    <a:srgbClr val="92D050"/>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05" autoAdjust="0"/>
    <p:restoredTop sz="94660"/>
  </p:normalViewPr>
  <p:slideViewPr>
    <p:cSldViewPr snapToGrid="0" snapToObjects="1">
      <p:cViewPr>
        <p:scale>
          <a:sx n="125" d="100"/>
          <a:sy n="125" d="100"/>
        </p:scale>
        <p:origin x="1152" y="180"/>
      </p:cViewPr>
      <p:guideLst>
        <p:guide orient="horz" pos="1620"/>
        <p:guide pos="28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7D16DA-180C-4907-8393-4F29015517BD}" type="datetimeFigureOut">
              <a:rPr lang="nl-NL" smtClean="0"/>
              <a:t>29-9-2025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C12A5E-F3F3-403B-A812-AB1B48182099}" type="slidenum">
              <a:rPr lang="nl-NL" smtClean="0"/>
              <a:t>‹#›</a:t>
            </a:fld>
            <a:endParaRPr lang="nl-NL"/>
          </a:p>
        </p:txBody>
      </p:sp>
    </p:spTree>
    <p:extLst>
      <p:ext uri="{BB962C8B-B14F-4D97-AF65-F5344CB8AC3E}">
        <p14:creationId xmlns:p14="http://schemas.microsoft.com/office/powerpoint/2010/main" val="3104682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01/10/2025</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WP3 magnet and cryo-assembly tests</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01/10/2025</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WP3 magnet and cryo-assembly tests</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01/10/2025</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WP3 magnet and cryo-assembly tests</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01/10/2025</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WP3 magnet and cryo-assembly tests</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01/10/2025</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WP3 magnet and cryo-assembly tests</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01/10/2025</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WP3 magnet and cryo-assembly tests</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01/10/2025</a:t>
            </a:r>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WP3 magnet and cryo-assembly tests</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01/10/2025</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WP3 magnet and cryo-assembly tests</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4.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7.png"/><Relationship Id="rId1" Type="http://schemas.openxmlformats.org/officeDocument/2006/relationships/slideLayout" Target="../slideLayouts/slideLayout5.xml"/><Relationship Id="rId5" Type="http://schemas.openxmlformats.org/officeDocument/2006/relationships/image" Target="cid:image001.png@01DB35C0.C902ABB0" TargetMode="Externa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2.PNG"/><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hyperlink" Target="https://indico.cern.ch/event/1556936/"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2.emf"/><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14.jp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698F2-19C9-E6D2-6DB1-FD3BB26FF70B}"/>
              </a:ext>
            </a:extLst>
          </p:cNvPr>
          <p:cNvSpPr>
            <a:spLocks noGrp="1"/>
          </p:cNvSpPr>
          <p:nvPr>
            <p:ph type="title"/>
          </p:nvPr>
        </p:nvSpPr>
        <p:spPr>
          <a:xfrm>
            <a:off x="457199" y="694666"/>
            <a:ext cx="3981451" cy="705332"/>
          </a:xfrm>
        </p:spPr>
        <p:txBody>
          <a:bodyPr>
            <a:noAutofit/>
          </a:bodyPr>
          <a:lstStyle/>
          <a:p>
            <a:r>
              <a:rPr lang="en-GB" sz="2400"/>
              <a:t>HL-LHC WP3 magnet and cold powering tests</a:t>
            </a:r>
            <a:endParaRPr lang="en-GB" sz="2400" dirty="0"/>
          </a:p>
        </p:txBody>
      </p:sp>
      <p:sp>
        <p:nvSpPr>
          <p:cNvPr id="3" name="Text Placeholder 2">
            <a:extLst>
              <a:ext uri="{FF2B5EF4-FFF2-40B4-BE49-F238E27FC236}">
                <a16:creationId xmlns:a16="http://schemas.microsoft.com/office/drawing/2014/main" id="{EAECFDA4-75F9-7AED-E578-94EEDF451E56}"/>
              </a:ext>
            </a:extLst>
          </p:cNvPr>
          <p:cNvSpPr>
            <a:spLocks noGrp="1"/>
          </p:cNvSpPr>
          <p:nvPr>
            <p:ph type="body" idx="10"/>
          </p:nvPr>
        </p:nvSpPr>
        <p:spPr>
          <a:xfrm>
            <a:off x="457199" y="1921160"/>
            <a:ext cx="2743200" cy="314740"/>
          </a:xfrm>
        </p:spPr>
        <p:txBody>
          <a:bodyPr>
            <a:normAutofit/>
          </a:bodyPr>
          <a:lstStyle/>
          <a:p>
            <a:r>
              <a:rPr lang="nl-NL" sz="1800" dirty="0"/>
              <a:t>Gerard Willering</a:t>
            </a:r>
            <a:endParaRPr lang="en-GB" sz="1800" dirty="0"/>
          </a:p>
        </p:txBody>
      </p:sp>
      <p:sp>
        <p:nvSpPr>
          <p:cNvPr id="4" name="Text Placeholder 2">
            <a:extLst>
              <a:ext uri="{FF2B5EF4-FFF2-40B4-BE49-F238E27FC236}">
                <a16:creationId xmlns:a16="http://schemas.microsoft.com/office/drawing/2014/main" id="{1C64B928-A5F8-1F38-AADE-DC683FFB79D4}"/>
              </a:ext>
            </a:extLst>
          </p:cNvPr>
          <p:cNvSpPr txBox="1">
            <a:spLocks/>
          </p:cNvSpPr>
          <p:nvPr/>
        </p:nvSpPr>
        <p:spPr>
          <a:xfrm>
            <a:off x="457199" y="2637644"/>
            <a:ext cx="4739115" cy="539913"/>
          </a:xfrm>
          <a:prstGeom prst="rect">
            <a:avLst/>
          </a:prstGeom>
        </p:spPr>
        <p:txBody>
          <a:bodyPr vert="horz" lIns="45720" tIns="0" rIns="45720" bIns="0" anchor="b">
            <a:normAutofit fontScale="85000" lnSpcReduction="20000"/>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nl-NL"/>
              <a:t>1 </a:t>
            </a:r>
            <a:r>
              <a:rPr lang="nl-NL" err="1"/>
              <a:t>October</a:t>
            </a:r>
            <a:r>
              <a:rPr lang="nl-NL"/>
              <a:t> 2025</a:t>
            </a:r>
            <a:endParaRPr lang="nl-NL" dirty="0"/>
          </a:p>
          <a:p>
            <a:r>
              <a:rPr lang="nl-NL"/>
              <a:t>15th </a:t>
            </a:r>
            <a:r>
              <a:rPr lang="nl-NL" dirty="0"/>
              <a:t>HL-LHC </a:t>
            </a:r>
            <a:r>
              <a:rPr lang="nl-NL" dirty="0" err="1"/>
              <a:t>Collaboration</a:t>
            </a:r>
            <a:r>
              <a:rPr lang="nl-NL" dirty="0"/>
              <a:t> Meeting</a:t>
            </a:r>
          </a:p>
          <a:p>
            <a:r>
              <a:rPr lang="nl-NL"/>
              <a:t>Geneva, Switzerland</a:t>
            </a:r>
            <a:endParaRPr lang="en-GB" dirty="0"/>
          </a:p>
        </p:txBody>
      </p:sp>
      <p:sp>
        <p:nvSpPr>
          <p:cNvPr id="7" name="Tijdelijke aanduiding voor datum 6">
            <a:extLst>
              <a:ext uri="{FF2B5EF4-FFF2-40B4-BE49-F238E27FC236}">
                <a16:creationId xmlns:a16="http://schemas.microsoft.com/office/drawing/2014/main" id="{CD25B888-FCC2-A07B-9D3E-F7A14954E00E}"/>
              </a:ext>
            </a:extLst>
          </p:cNvPr>
          <p:cNvSpPr>
            <a:spLocks noGrp="1"/>
          </p:cNvSpPr>
          <p:nvPr>
            <p:ph type="dt" sz="half" idx="2"/>
          </p:nvPr>
        </p:nvSpPr>
        <p:spPr/>
        <p:txBody>
          <a:bodyPr/>
          <a:lstStyle/>
          <a:p>
            <a:r>
              <a:rPr lang="en-US"/>
              <a:t>01/10/2025</a:t>
            </a:r>
            <a:endParaRPr lang="en-US" dirty="0"/>
          </a:p>
        </p:txBody>
      </p:sp>
      <p:sp>
        <p:nvSpPr>
          <p:cNvPr id="8" name="Tijdelijke aanduiding voor voettekst 7">
            <a:extLst>
              <a:ext uri="{FF2B5EF4-FFF2-40B4-BE49-F238E27FC236}">
                <a16:creationId xmlns:a16="http://schemas.microsoft.com/office/drawing/2014/main" id="{C8F26670-3D68-901C-D0B0-5BCE8A09DB2A}"/>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9" name="Tijdelijke aanduiding voor dianummer 8">
            <a:extLst>
              <a:ext uri="{FF2B5EF4-FFF2-40B4-BE49-F238E27FC236}">
                <a16:creationId xmlns:a16="http://schemas.microsoft.com/office/drawing/2014/main" id="{55C615BE-6794-C2F9-5432-0FE60323B552}"/>
              </a:ext>
            </a:extLst>
          </p:cNvPr>
          <p:cNvSpPr>
            <a:spLocks noGrp="1"/>
          </p:cNvSpPr>
          <p:nvPr>
            <p:ph type="sldNum" sz="quarter" idx="4"/>
          </p:nvPr>
        </p:nvSpPr>
        <p:spPr/>
        <p:txBody>
          <a:bodyPr/>
          <a:lstStyle/>
          <a:p>
            <a:fld id="{17918391-D411-FE40-AAD7-861AE5233E0E}" type="slidenum">
              <a:rPr lang="en-US" smtClean="0"/>
              <a:pPr/>
              <a:t>1</a:t>
            </a:fld>
            <a:endParaRPr lang="en-US" dirty="0"/>
          </a:p>
        </p:txBody>
      </p:sp>
      <p:sp>
        <p:nvSpPr>
          <p:cNvPr id="10" name="TextBox 9">
            <a:extLst>
              <a:ext uri="{FF2B5EF4-FFF2-40B4-BE49-F238E27FC236}">
                <a16:creationId xmlns:a16="http://schemas.microsoft.com/office/drawing/2014/main" id="{9FB9C306-D098-7A35-14F8-BE68604EB174}"/>
              </a:ext>
            </a:extLst>
          </p:cNvPr>
          <p:cNvSpPr txBox="1"/>
          <p:nvPr/>
        </p:nvSpPr>
        <p:spPr>
          <a:xfrm>
            <a:off x="457199" y="3297144"/>
            <a:ext cx="5129308" cy="938719"/>
          </a:xfrm>
          <a:prstGeom prst="rect">
            <a:avLst/>
          </a:prstGeom>
          <a:noFill/>
        </p:spPr>
        <p:txBody>
          <a:bodyPr wrap="square" rtlCol="0">
            <a:spAutoFit/>
          </a:bodyPr>
          <a:lstStyle/>
          <a:p>
            <a:r>
              <a:rPr lang="nl-NL" sz="1100" dirty="0"/>
              <a:t>Franco Mangiarotti</a:t>
            </a:r>
            <a:r>
              <a:rPr lang="nl-NL" sz="1100"/>
              <a:t>, Vincenzo di Capua, Gaëlle </a:t>
            </a:r>
            <a:r>
              <a:rPr lang="nl-NL" sz="1100" dirty="0"/>
              <a:t>Ninet, Guillaume Pichon, Stian Juberg, Jerome Feuvrier</a:t>
            </a:r>
            <a:r>
              <a:rPr lang="nl-NL" sz="1100"/>
              <a:t>, Michael Boczan, Olivier Ditsch, Patrick Viret our FSU </a:t>
            </a:r>
            <a:r>
              <a:rPr lang="nl-NL" sz="1100" dirty="0"/>
              <a:t>support </a:t>
            </a:r>
            <a:r>
              <a:rPr lang="nl-NL" sz="1100" dirty="0" err="1"/>
              <a:t>and</a:t>
            </a:r>
            <a:r>
              <a:rPr lang="nl-NL" sz="1100" dirty="0"/>
              <a:t> </a:t>
            </a:r>
            <a:r>
              <a:rPr lang="nl-NL" sz="1100" dirty="0" err="1"/>
              <a:t>all</a:t>
            </a:r>
            <a:r>
              <a:rPr lang="nl-NL" sz="1100" dirty="0"/>
              <a:t> </a:t>
            </a:r>
            <a:r>
              <a:rPr lang="nl-NL" sz="1100" dirty="0" err="1"/>
              <a:t>other</a:t>
            </a:r>
            <a:r>
              <a:rPr lang="nl-NL" sz="1100" dirty="0"/>
              <a:t> teams </a:t>
            </a:r>
            <a:r>
              <a:rPr lang="nl-NL" sz="1100" err="1"/>
              <a:t>involved</a:t>
            </a:r>
            <a:r>
              <a:rPr lang="nl-NL" sz="1100"/>
              <a:t>.</a:t>
            </a:r>
          </a:p>
          <a:p>
            <a:endParaRPr lang="nl-NL" sz="1100" dirty="0"/>
          </a:p>
          <a:p>
            <a:r>
              <a:rPr lang="nl-NL" sz="1100" dirty="0" err="1"/>
              <a:t>Acknowledgements</a:t>
            </a:r>
            <a:r>
              <a:rPr lang="nl-NL" sz="1100" dirty="0"/>
              <a:t> </a:t>
            </a:r>
            <a:r>
              <a:rPr lang="nl-NL" sz="1100" err="1"/>
              <a:t>to</a:t>
            </a:r>
            <a:r>
              <a:rPr lang="nl-NL" sz="1100"/>
              <a:t> all teams in WP3 and and TE-CRG. </a:t>
            </a:r>
            <a:endParaRPr lang="nl-NL" sz="1100" dirty="0"/>
          </a:p>
        </p:txBody>
      </p:sp>
      <p:pic>
        <p:nvPicPr>
          <p:cNvPr id="5" name="Picture 4">
            <a:extLst>
              <a:ext uri="{FF2B5EF4-FFF2-40B4-BE49-F238E27FC236}">
                <a16:creationId xmlns:a16="http://schemas.microsoft.com/office/drawing/2014/main" id="{4819EC01-2DDF-410A-6EF3-2F5664A88A97}"/>
              </a:ext>
            </a:extLst>
          </p:cNvPr>
          <p:cNvPicPr>
            <a:picLocks noChangeAspect="1"/>
          </p:cNvPicPr>
          <p:nvPr/>
        </p:nvPicPr>
        <p:blipFill>
          <a:blip r:embed="rId2"/>
          <a:srcRect b="14603"/>
          <a:stretch>
            <a:fillRect/>
          </a:stretch>
        </p:blipFill>
        <p:spPr>
          <a:xfrm>
            <a:off x="4368825" y="0"/>
            <a:ext cx="4775175" cy="2882900"/>
          </a:xfrm>
          <a:prstGeom prst="rect">
            <a:avLst/>
          </a:prstGeom>
        </p:spPr>
      </p:pic>
      <p:pic>
        <p:nvPicPr>
          <p:cNvPr id="11" name="Picture 10">
            <a:extLst>
              <a:ext uri="{FF2B5EF4-FFF2-40B4-BE49-F238E27FC236}">
                <a16:creationId xmlns:a16="http://schemas.microsoft.com/office/drawing/2014/main" id="{E67D4793-0FFC-773E-93CF-28F27C33C699}"/>
              </a:ext>
            </a:extLst>
          </p:cNvPr>
          <p:cNvPicPr>
            <a:picLocks noChangeAspect="1"/>
          </p:cNvPicPr>
          <p:nvPr/>
        </p:nvPicPr>
        <p:blipFill>
          <a:blip r:embed="rId3"/>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3322598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877DB2-3967-9C42-40A2-3DAA31AA72DB}"/>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7F84A450-0BBC-07F3-F02B-BC5A60B78198}"/>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049C7EC3-6E95-80C5-50D0-94DB0E2558E0}"/>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7" name="Title 1">
            <a:extLst>
              <a:ext uri="{FF2B5EF4-FFF2-40B4-BE49-F238E27FC236}">
                <a16:creationId xmlns:a16="http://schemas.microsoft.com/office/drawing/2014/main" id="{0060AFEF-E2EA-E3A6-425D-07430EB6F510}"/>
              </a:ext>
            </a:extLst>
          </p:cNvPr>
          <p:cNvSpPr txBox="1">
            <a:spLocks/>
          </p:cNvSpPr>
          <p:nvPr/>
        </p:nvSpPr>
        <p:spPr>
          <a:xfrm>
            <a:off x="609600" y="1986011"/>
            <a:ext cx="8226854" cy="705332"/>
          </a:xfrm>
          <a:prstGeom prst="rect">
            <a:avLst/>
          </a:prstGeom>
        </p:spPr>
        <p:txBody>
          <a:bodyPr vert="horz" lIns="45720" rIns="45720" anchor="ctr">
            <a:normAutofit fontScale="750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nl-NL" sz="3400"/>
              <a:t>D1 cryo-assembly</a:t>
            </a:r>
          </a:p>
          <a:p>
            <a:endParaRPr lang="nl-NL" sz="1600"/>
          </a:p>
          <a:p>
            <a:r>
              <a:rPr lang="nl-NL" sz="1600"/>
              <a:t>WP engineer J. C. Perez</a:t>
            </a:r>
            <a:endParaRPr lang="en-GB" sz="1600"/>
          </a:p>
        </p:txBody>
      </p:sp>
      <p:sp>
        <p:nvSpPr>
          <p:cNvPr id="8" name="TextBox 7">
            <a:extLst>
              <a:ext uri="{FF2B5EF4-FFF2-40B4-BE49-F238E27FC236}">
                <a16:creationId xmlns:a16="http://schemas.microsoft.com/office/drawing/2014/main" id="{5428D280-2483-40A8-ABB0-1BFCAC8C6A59}"/>
              </a:ext>
            </a:extLst>
          </p:cNvPr>
          <p:cNvSpPr txBox="1"/>
          <p:nvPr/>
        </p:nvSpPr>
        <p:spPr>
          <a:xfrm>
            <a:off x="645925" y="3178169"/>
            <a:ext cx="981359" cy="338554"/>
          </a:xfrm>
          <a:prstGeom prst="rect">
            <a:avLst/>
          </a:prstGeom>
          <a:noFill/>
        </p:spPr>
        <p:txBody>
          <a:bodyPr wrap="none" rtlCol="0">
            <a:spAutoFit/>
          </a:bodyPr>
          <a:lstStyle/>
          <a:p>
            <a:r>
              <a:rPr lang="nl-NL" sz="1600"/>
              <a:t>LMBXF1</a:t>
            </a:r>
            <a:endParaRPr lang="en-GB" sz="1600"/>
          </a:p>
        </p:txBody>
      </p:sp>
      <p:pic>
        <p:nvPicPr>
          <p:cNvPr id="9" name="Picture 8" descr="A large machine in a factory&#10;&#10;Description automatically generated">
            <a:extLst>
              <a:ext uri="{FF2B5EF4-FFF2-40B4-BE49-F238E27FC236}">
                <a16:creationId xmlns:a16="http://schemas.microsoft.com/office/drawing/2014/main" id="{DF3EC8E4-BCB5-F7BE-C576-5989F5ED4A9E}"/>
              </a:ext>
            </a:extLst>
          </p:cNvPr>
          <p:cNvPicPr>
            <a:picLocks noChangeAspect="1"/>
          </p:cNvPicPr>
          <p:nvPr/>
        </p:nvPicPr>
        <p:blipFill>
          <a:blip r:embed="rId2"/>
          <a:stretch>
            <a:fillRect/>
          </a:stretch>
        </p:blipFill>
        <p:spPr>
          <a:xfrm>
            <a:off x="5596572" y="880399"/>
            <a:ext cx="2187575" cy="2916555"/>
          </a:xfrm>
          <a:prstGeom prst="rect">
            <a:avLst/>
          </a:prstGeom>
        </p:spPr>
      </p:pic>
      <p:pic>
        <p:nvPicPr>
          <p:cNvPr id="12" name="Picture 11">
            <a:extLst>
              <a:ext uri="{FF2B5EF4-FFF2-40B4-BE49-F238E27FC236}">
                <a16:creationId xmlns:a16="http://schemas.microsoft.com/office/drawing/2014/main" id="{077E8B15-D47F-138F-B951-DD09E43BE205}"/>
              </a:ext>
            </a:extLst>
          </p:cNvPr>
          <p:cNvPicPr>
            <a:picLocks noChangeAspect="1"/>
          </p:cNvPicPr>
          <p:nvPr/>
        </p:nvPicPr>
        <p:blipFill>
          <a:blip r:embed="rId3"/>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1456608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7248183-DBC0-73B1-01DE-4D4A22BE21FC}"/>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6A86FAB5-0702-0754-4335-141E3CAE402D}"/>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3F584717-8987-8C58-0E7F-14ED4628AA91}"/>
              </a:ext>
            </a:extLst>
          </p:cNvPr>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8" name="Picture 7">
            <a:extLst>
              <a:ext uri="{FF2B5EF4-FFF2-40B4-BE49-F238E27FC236}">
                <a16:creationId xmlns:a16="http://schemas.microsoft.com/office/drawing/2014/main" id="{45F8837E-BE84-F8FD-CE8A-0D78C74B3BEC}"/>
              </a:ext>
            </a:extLst>
          </p:cNvPr>
          <p:cNvPicPr>
            <a:picLocks noChangeAspect="1"/>
          </p:cNvPicPr>
          <p:nvPr/>
        </p:nvPicPr>
        <p:blipFill>
          <a:blip r:embed="rId2"/>
          <a:stretch>
            <a:fillRect/>
          </a:stretch>
        </p:blipFill>
        <p:spPr>
          <a:xfrm>
            <a:off x="149751" y="838200"/>
            <a:ext cx="4422250" cy="2747716"/>
          </a:xfrm>
          <a:prstGeom prst="rect">
            <a:avLst/>
          </a:prstGeom>
        </p:spPr>
      </p:pic>
      <p:pic>
        <p:nvPicPr>
          <p:cNvPr id="9" name="Picture 8">
            <a:extLst>
              <a:ext uri="{FF2B5EF4-FFF2-40B4-BE49-F238E27FC236}">
                <a16:creationId xmlns:a16="http://schemas.microsoft.com/office/drawing/2014/main" id="{6E443C04-34D3-D505-6846-D31CE7B0069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10121" y="838198"/>
            <a:ext cx="4227658" cy="2747715"/>
          </a:xfrm>
          <a:prstGeom prst="rect">
            <a:avLst/>
          </a:prstGeom>
          <a:noFill/>
          <a:ln>
            <a:noFill/>
          </a:ln>
        </p:spPr>
      </p:pic>
      <p:sp>
        <p:nvSpPr>
          <p:cNvPr id="11" name="TextBox 10">
            <a:extLst>
              <a:ext uri="{FF2B5EF4-FFF2-40B4-BE49-F238E27FC236}">
                <a16:creationId xmlns:a16="http://schemas.microsoft.com/office/drawing/2014/main" id="{DF464DBA-0321-B2C5-127A-982421CEC915}"/>
              </a:ext>
            </a:extLst>
          </p:cNvPr>
          <p:cNvSpPr txBox="1"/>
          <p:nvPr/>
        </p:nvSpPr>
        <p:spPr>
          <a:xfrm>
            <a:off x="149751" y="170969"/>
            <a:ext cx="4572000" cy="369332"/>
          </a:xfrm>
          <a:prstGeom prst="rect">
            <a:avLst/>
          </a:prstGeom>
          <a:noFill/>
        </p:spPr>
        <p:txBody>
          <a:bodyPr wrap="square">
            <a:spAutoFit/>
          </a:bodyPr>
          <a:lstStyle/>
          <a:p>
            <a:r>
              <a:rPr lang="nl-NL" sz="1800" b="1"/>
              <a:t>D1 - LMBXF1</a:t>
            </a:r>
            <a:endParaRPr lang="en-GB" sz="1800" b="1"/>
          </a:p>
        </p:txBody>
      </p:sp>
      <p:sp>
        <p:nvSpPr>
          <p:cNvPr id="12" name="TextBox 11">
            <a:extLst>
              <a:ext uri="{FF2B5EF4-FFF2-40B4-BE49-F238E27FC236}">
                <a16:creationId xmlns:a16="http://schemas.microsoft.com/office/drawing/2014/main" id="{020DAC8B-61A8-C6BA-60D2-FB44AA2DA21A}"/>
              </a:ext>
            </a:extLst>
          </p:cNvPr>
          <p:cNvSpPr txBox="1"/>
          <p:nvPr/>
        </p:nvSpPr>
        <p:spPr>
          <a:xfrm>
            <a:off x="149751" y="3624132"/>
            <a:ext cx="4416425" cy="646331"/>
          </a:xfrm>
          <a:prstGeom prst="rect">
            <a:avLst/>
          </a:prstGeom>
          <a:noFill/>
        </p:spPr>
        <p:txBody>
          <a:bodyPr wrap="square" rtlCol="0">
            <a:spAutoFit/>
          </a:bodyPr>
          <a:lstStyle/>
          <a:p>
            <a:r>
              <a:rPr lang="nl-NL"/>
              <a:t>One cool down, one magnet, only one quench. Smooth and fast tests, all OK. </a:t>
            </a:r>
            <a:endParaRPr lang="en-GB"/>
          </a:p>
        </p:txBody>
      </p:sp>
      <p:sp>
        <p:nvSpPr>
          <p:cNvPr id="13" name="TextBox 12">
            <a:extLst>
              <a:ext uri="{FF2B5EF4-FFF2-40B4-BE49-F238E27FC236}">
                <a16:creationId xmlns:a16="http://schemas.microsoft.com/office/drawing/2014/main" id="{3AE58905-1FBE-CDCE-7B8C-5FA5DB651FD6}"/>
              </a:ext>
            </a:extLst>
          </p:cNvPr>
          <p:cNvSpPr txBox="1"/>
          <p:nvPr/>
        </p:nvSpPr>
        <p:spPr>
          <a:xfrm>
            <a:off x="4833921" y="3621143"/>
            <a:ext cx="4303857" cy="923330"/>
          </a:xfrm>
          <a:prstGeom prst="rect">
            <a:avLst/>
          </a:prstGeom>
          <a:noFill/>
        </p:spPr>
        <p:txBody>
          <a:bodyPr wrap="square" rtlCol="0">
            <a:spAutoFit/>
          </a:bodyPr>
          <a:lstStyle/>
          <a:p>
            <a:r>
              <a:rPr lang="nl-NL"/>
              <a:t>One quench, recorded and localized with quench antenna in one of the layer exits.</a:t>
            </a:r>
            <a:endParaRPr lang="en-GB"/>
          </a:p>
        </p:txBody>
      </p:sp>
      <p:pic>
        <p:nvPicPr>
          <p:cNvPr id="14" name="Picture 13">
            <a:extLst>
              <a:ext uri="{FF2B5EF4-FFF2-40B4-BE49-F238E27FC236}">
                <a16:creationId xmlns:a16="http://schemas.microsoft.com/office/drawing/2014/main" id="{540B9119-E23E-6D6A-725F-13D1AB8B9EB6}"/>
              </a:ext>
            </a:extLst>
          </p:cNvPr>
          <p:cNvPicPr>
            <a:picLocks noChangeAspect="1"/>
          </p:cNvPicPr>
          <p:nvPr/>
        </p:nvPicPr>
        <p:blipFill>
          <a:blip r:embed="rId4"/>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1569061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1BE45A-B406-C9F3-8359-6C9C37ABD442}"/>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A029DDDA-DB92-ED56-C1ED-9E64C130C85C}"/>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BE4C4B36-6977-968C-11E8-22BDCC43AB76}"/>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BDD03A04-9113-6B63-7612-B8756ADCC9EA}"/>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7" name="Title 1">
            <a:extLst>
              <a:ext uri="{FF2B5EF4-FFF2-40B4-BE49-F238E27FC236}">
                <a16:creationId xmlns:a16="http://schemas.microsoft.com/office/drawing/2014/main" id="{61EA132C-B700-2A41-DD4B-97AB4CA9A40A}"/>
              </a:ext>
            </a:extLst>
          </p:cNvPr>
          <p:cNvSpPr txBox="1">
            <a:spLocks/>
          </p:cNvSpPr>
          <p:nvPr/>
        </p:nvSpPr>
        <p:spPr>
          <a:xfrm>
            <a:off x="297180" y="253435"/>
            <a:ext cx="8226854" cy="705332"/>
          </a:xfrm>
          <a:prstGeom prst="rect">
            <a:avLst/>
          </a:prstGeom>
        </p:spPr>
        <p:txBody>
          <a:bodyPr vert="horz" lIns="45720" rIns="45720" anchor="ctr">
            <a:normAutofit fontScale="900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nl-NL"/>
              <a:t>D2</a:t>
            </a:r>
            <a:endParaRPr lang="en-GB"/>
          </a:p>
        </p:txBody>
      </p:sp>
      <p:sp>
        <p:nvSpPr>
          <p:cNvPr id="8" name="TextBox 7">
            <a:extLst>
              <a:ext uri="{FF2B5EF4-FFF2-40B4-BE49-F238E27FC236}">
                <a16:creationId xmlns:a16="http://schemas.microsoft.com/office/drawing/2014/main" id="{EE11B3BB-B061-6721-4C43-7719B10A3B04}"/>
              </a:ext>
            </a:extLst>
          </p:cNvPr>
          <p:cNvSpPr txBox="1"/>
          <p:nvPr/>
        </p:nvSpPr>
        <p:spPr>
          <a:xfrm>
            <a:off x="319919" y="1627010"/>
            <a:ext cx="7432431" cy="1323439"/>
          </a:xfrm>
          <a:prstGeom prst="rect">
            <a:avLst/>
          </a:prstGeom>
          <a:noFill/>
        </p:spPr>
        <p:txBody>
          <a:bodyPr wrap="square" rtlCol="0">
            <a:spAutoFit/>
          </a:bodyPr>
          <a:lstStyle/>
          <a:p>
            <a:r>
              <a:rPr lang="nl-NL" sz="1600"/>
              <a:t>LMBRD01 – first series magnet</a:t>
            </a:r>
          </a:p>
          <a:p>
            <a:endParaRPr lang="en-GB" sz="1600"/>
          </a:p>
          <a:p>
            <a:r>
              <a:rPr lang="en-GB" sz="1600"/>
              <a:t>Cool down 1 in May-June – no anticryostats, no magnetic measurements.</a:t>
            </a:r>
          </a:p>
          <a:p>
            <a:r>
              <a:rPr lang="en-GB" sz="1600"/>
              <a:t>Cool down 2 September (cryo-OK since yesterday) – with anticryostat and MM. </a:t>
            </a:r>
          </a:p>
          <a:p>
            <a:endParaRPr lang="nl-NL" sz="1600"/>
          </a:p>
        </p:txBody>
      </p:sp>
      <p:pic>
        <p:nvPicPr>
          <p:cNvPr id="5122" name="Picture 2">
            <a:extLst>
              <a:ext uri="{FF2B5EF4-FFF2-40B4-BE49-F238E27FC236}">
                <a16:creationId xmlns:a16="http://schemas.microsoft.com/office/drawing/2014/main" id="{2F989692-D32A-35B9-C815-3A7E09CBAC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6575" y="193145"/>
            <a:ext cx="2831835" cy="203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FC6E1BAA-3DDC-A093-766D-A2A70D0729C0}"/>
              </a:ext>
            </a:extLst>
          </p:cNvPr>
          <p:cNvSpPr txBox="1"/>
          <p:nvPr/>
        </p:nvSpPr>
        <p:spPr>
          <a:xfrm>
            <a:off x="309398" y="778369"/>
            <a:ext cx="4572000" cy="307777"/>
          </a:xfrm>
          <a:prstGeom prst="rect">
            <a:avLst/>
          </a:prstGeom>
          <a:noFill/>
        </p:spPr>
        <p:txBody>
          <a:bodyPr wrap="square">
            <a:spAutoFit/>
          </a:bodyPr>
          <a:lstStyle/>
          <a:p>
            <a:r>
              <a:rPr lang="nl-NL" sz="1400"/>
              <a:t>WP engineer A. Foussat</a:t>
            </a:r>
            <a:endParaRPr lang="en-GB" sz="1400"/>
          </a:p>
        </p:txBody>
      </p:sp>
      <p:pic>
        <p:nvPicPr>
          <p:cNvPr id="13" name="Picture 12">
            <a:extLst>
              <a:ext uri="{FF2B5EF4-FFF2-40B4-BE49-F238E27FC236}">
                <a16:creationId xmlns:a16="http://schemas.microsoft.com/office/drawing/2014/main" id="{7DC048B0-A337-502D-A1AE-A2BA537B6138}"/>
              </a:ext>
            </a:extLst>
          </p:cNvPr>
          <p:cNvPicPr>
            <a:picLocks noChangeAspect="1"/>
          </p:cNvPicPr>
          <p:nvPr/>
        </p:nvPicPr>
        <p:blipFill>
          <a:blip r:embed="rId3"/>
          <a:stretch>
            <a:fillRect/>
          </a:stretch>
        </p:blipFill>
        <p:spPr>
          <a:xfrm>
            <a:off x="701040" y="4448835"/>
            <a:ext cx="1502858" cy="694666"/>
          </a:xfrm>
          <a:prstGeom prst="rect">
            <a:avLst/>
          </a:prstGeom>
        </p:spPr>
      </p:pic>
      <p:pic>
        <p:nvPicPr>
          <p:cNvPr id="10" name="Picture 9">
            <a:extLst>
              <a:ext uri="{FF2B5EF4-FFF2-40B4-BE49-F238E27FC236}">
                <a16:creationId xmlns:a16="http://schemas.microsoft.com/office/drawing/2014/main" id="{AFB2D23E-0050-8C4C-F91C-0CEC67BDB62A}"/>
              </a:ext>
            </a:extLst>
          </p:cNvPr>
          <p:cNvPicPr>
            <a:picLocks noChangeAspect="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153828" y="3316142"/>
            <a:ext cx="8836343" cy="1463548"/>
          </a:xfrm>
          <a:prstGeom prst="rect">
            <a:avLst/>
          </a:prstGeom>
          <a:noFill/>
          <a:ln>
            <a:noFill/>
          </a:ln>
        </p:spPr>
      </p:pic>
      <p:sp>
        <p:nvSpPr>
          <p:cNvPr id="9" name="TextBox 8">
            <a:extLst>
              <a:ext uri="{FF2B5EF4-FFF2-40B4-BE49-F238E27FC236}">
                <a16:creationId xmlns:a16="http://schemas.microsoft.com/office/drawing/2014/main" id="{7F5C3C6B-0B7A-B727-EA5F-E86FC5DCA283}"/>
              </a:ext>
            </a:extLst>
          </p:cNvPr>
          <p:cNvSpPr txBox="1"/>
          <p:nvPr/>
        </p:nvSpPr>
        <p:spPr>
          <a:xfrm>
            <a:off x="1737360" y="2816031"/>
            <a:ext cx="4156955" cy="815608"/>
          </a:xfrm>
          <a:prstGeom prst="rect">
            <a:avLst/>
          </a:prstGeom>
          <a:noFill/>
        </p:spPr>
        <p:txBody>
          <a:bodyPr wrap="square" rtlCol="0">
            <a:spAutoFit/>
          </a:bodyPr>
          <a:lstStyle/>
          <a:p>
            <a:r>
              <a:rPr lang="en-US" sz="1400" dirty="0"/>
              <a:t>Three magnets are in the cold mass:</a:t>
            </a:r>
          </a:p>
          <a:p>
            <a:r>
              <a:rPr lang="en-US" sz="1100"/>
              <a:t>MBRD2 </a:t>
            </a:r>
            <a:r>
              <a:rPr lang="en-US" sz="1100" dirty="0"/>
              <a:t>– INFN + ASG		</a:t>
            </a:r>
          </a:p>
          <a:p>
            <a:r>
              <a:rPr lang="en-US" sz="1100"/>
              <a:t>MCBRDP3b </a:t>
            </a:r>
            <a:r>
              <a:rPr lang="en-US" sz="1100" dirty="0"/>
              <a:t>– </a:t>
            </a:r>
            <a:r>
              <a:rPr lang="en-US" sz="1100"/>
              <a:t>CERN prototype</a:t>
            </a:r>
            <a:endParaRPr lang="en-US" sz="1100" dirty="0"/>
          </a:p>
          <a:p>
            <a:r>
              <a:rPr lang="en-US" sz="1100"/>
              <a:t>MCBRDP4 – CERN prototype </a:t>
            </a:r>
            <a:endParaRPr lang="en-US" sz="1100" dirty="0"/>
          </a:p>
        </p:txBody>
      </p:sp>
    </p:spTree>
    <p:extLst>
      <p:ext uri="{BB962C8B-B14F-4D97-AF65-F5344CB8AC3E}">
        <p14:creationId xmlns:p14="http://schemas.microsoft.com/office/powerpoint/2010/main" val="737727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DF2435-6E4E-DE1A-5341-A7E379D9CA5A}"/>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EA681D82-A2E9-F955-69B2-CDD3E7D464E3}"/>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D482BD3B-D75D-202B-BFE4-22EE89FE79A6}"/>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8C7D7754-1932-BF8E-3EA2-7F3CE28C431F}"/>
              </a:ext>
            </a:extLst>
          </p:cNvPr>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2" name="Picture 1">
            <a:extLst>
              <a:ext uri="{FF2B5EF4-FFF2-40B4-BE49-F238E27FC236}">
                <a16:creationId xmlns:a16="http://schemas.microsoft.com/office/drawing/2014/main" id="{7D9827A2-69A1-BAD9-CCA0-CB8DAF915460}"/>
              </a:ext>
            </a:extLst>
          </p:cNvPr>
          <p:cNvPicPr>
            <a:picLocks noChangeAspect="1"/>
          </p:cNvPicPr>
          <p:nvPr/>
        </p:nvPicPr>
        <p:blipFill>
          <a:blip r:embed="rId2"/>
          <a:stretch>
            <a:fillRect/>
          </a:stretch>
        </p:blipFill>
        <p:spPr>
          <a:xfrm>
            <a:off x="74652" y="1745562"/>
            <a:ext cx="4227405" cy="2669393"/>
          </a:xfrm>
          <a:prstGeom prst="rect">
            <a:avLst/>
          </a:prstGeom>
        </p:spPr>
      </p:pic>
      <p:sp>
        <p:nvSpPr>
          <p:cNvPr id="6" name="Title 1">
            <a:extLst>
              <a:ext uri="{FF2B5EF4-FFF2-40B4-BE49-F238E27FC236}">
                <a16:creationId xmlns:a16="http://schemas.microsoft.com/office/drawing/2014/main" id="{D4A9A5CF-8C77-EA07-82B0-281FD0C77CBD}"/>
              </a:ext>
            </a:extLst>
          </p:cNvPr>
          <p:cNvSpPr txBox="1">
            <a:spLocks/>
          </p:cNvSpPr>
          <p:nvPr/>
        </p:nvSpPr>
        <p:spPr>
          <a:xfrm>
            <a:off x="153318" y="14053"/>
            <a:ext cx="8226854" cy="557447"/>
          </a:xfrm>
          <a:prstGeom prst="rect">
            <a:avLst/>
          </a:prstGeom>
        </p:spPr>
        <p:txBody>
          <a:bodyPr vert="horz" lIns="45720" rIns="45720" anchor="ctr">
            <a:normAutofit fontScale="97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nl-NL" sz="3200"/>
              <a:t>D2 – LMBRD01</a:t>
            </a:r>
            <a:endParaRPr lang="en-GB" sz="3200"/>
          </a:p>
        </p:txBody>
      </p:sp>
      <p:sp>
        <p:nvSpPr>
          <p:cNvPr id="7" name="TextBox 6">
            <a:extLst>
              <a:ext uri="{FF2B5EF4-FFF2-40B4-BE49-F238E27FC236}">
                <a16:creationId xmlns:a16="http://schemas.microsoft.com/office/drawing/2014/main" id="{4DA8BD9E-E514-8A3F-D41C-0B3E5C296853}"/>
              </a:ext>
            </a:extLst>
          </p:cNvPr>
          <p:cNvSpPr txBox="1"/>
          <p:nvPr/>
        </p:nvSpPr>
        <p:spPr>
          <a:xfrm>
            <a:off x="0" y="571500"/>
            <a:ext cx="5288627" cy="1200329"/>
          </a:xfrm>
          <a:prstGeom prst="rect">
            <a:avLst/>
          </a:prstGeom>
          <a:noFill/>
        </p:spPr>
        <p:txBody>
          <a:bodyPr wrap="none" rtlCol="0">
            <a:spAutoFit/>
          </a:bodyPr>
          <a:lstStyle/>
          <a:p>
            <a:r>
              <a:rPr lang="nl-NL"/>
              <a:t>MBRD and MCBRD Powering all without quench. </a:t>
            </a:r>
          </a:p>
          <a:p>
            <a:r>
              <a:rPr lang="nl-NL"/>
              <a:t>HV test and QH tests all OK. </a:t>
            </a:r>
          </a:p>
          <a:p>
            <a:r>
              <a:rPr lang="nl-NL"/>
              <a:t>Splices within specs.</a:t>
            </a:r>
          </a:p>
          <a:p>
            <a:r>
              <a:rPr lang="nl-NL"/>
              <a:t>Second cool down ongoing. </a:t>
            </a:r>
          </a:p>
        </p:txBody>
      </p:sp>
      <p:pic>
        <p:nvPicPr>
          <p:cNvPr id="8" name="Picture 7" descr="A graph of a graph&#10;&#10;AI-generated content may be incorrect.">
            <a:extLst>
              <a:ext uri="{FF2B5EF4-FFF2-40B4-BE49-F238E27FC236}">
                <a16:creationId xmlns:a16="http://schemas.microsoft.com/office/drawing/2014/main" id="{46391A24-AFB7-8F78-EC93-14206C639B28}"/>
              </a:ext>
            </a:extLst>
          </p:cNvPr>
          <p:cNvPicPr>
            <a:picLocks noChangeAspect="1"/>
          </p:cNvPicPr>
          <p:nvPr/>
        </p:nvPicPr>
        <p:blipFill>
          <a:blip r:embed="rId3"/>
          <a:stretch>
            <a:fillRect/>
          </a:stretch>
        </p:blipFill>
        <p:spPr>
          <a:xfrm>
            <a:off x="4427631" y="1745561"/>
            <a:ext cx="3465761" cy="2669393"/>
          </a:xfrm>
          <a:prstGeom prst="rect">
            <a:avLst/>
          </a:prstGeom>
        </p:spPr>
      </p:pic>
    </p:spTree>
    <p:extLst>
      <p:ext uri="{BB962C8B-B14F-4D97-AF65-F5344CB8AC3E}">
        <p14:creationId xmlns:p14="http://schemas.microsoft.com/office/powerpoint/2010/main" val="784371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0C55FE-D2FC-5802-C102-DDC66E2F434D}"/>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01BFF21E-E453-04AE-6EC5-85AEF53D1D1C}"/>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60CEAD98-0B95-F73D-1D90-A0AD490C9F73}"/>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435F2289-1094-AFE1-858A-CFC9E161E7C4}"/>
              </a:ext>
            </a:extLst>
          </p:cNvPr>
          <p:cNvSpPr>
            <a:spLocks noGrp="1"/>
          </p:cNvSpPr>
          <p:nvPr>
            <p:ph type="sldNum" sz="quarter" idx="4"/>
          </p:nvPr>
        </p:nvSpPr>
        <p:spPr/>
        <p:txBody>
          <a:bodyPr/>
          <a:lstStyle/>
          <a:p>
            <a:fld id="{17918391-D411-FE40-AAD7-861AE5233E0E}" type="slidenum">
              <a:rPr lang="en-US" smtClean="0"/>
              <a:pPr/>
              <a:t>14</a:t>
            </a:fld>
            <a:endParaRPr lang="en-US" dirty="0"/>
          </a:p>
        </p:txBody>
      </p:sp>
      <p:sp>
        <p:nvSpPr>
          <p:cNvPr id="14" name="Rectangle 4">
            <a:extLst>
              <a:ext uri="{FF2B5EF4-FFF2-40B4-BE49-F238E27FC236}">
                <a16:creationId xmlns:a16="http://schemas.microsoft.com/office/drawing/2014/main" id="{D3195812-771E-6BD0-AE34-EE2FC432D16E}"/>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147" name="Picture 1">
            <a:extLst>
              <a:ext uri="{FF2B5EF4-FFF2-40B4-BE49-F238E27FC236}">
                <a16:creationId xmlns:a16="http://schemas.microsoft.com/office/drawing/2014/main" id="{0B78F6F3-F228-9D63-3ECF-A085EB51A6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44880"/>
            <a:ext cx="3924300" cy="2811998"/>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5">
            <a:extLst>
              <a:ext uri="{FF2B5EF4-FFF2-40B4-BE49-F238E27FC236}">
                <a16:creationId xmlns:a16="http://schemas.microsoft.com/office/drawing/2014/main" id="{934F1A37-63C7-7FC9-70F5-FC5F1747C73E}"/>
              </a:ext>
            </a:extLst>
          </p:cNvPr>
          <p:cNvSpPr>
            <a:spLocks noChangeArrowheads="1"/>
          </p:cNvSpPr>
          <p:nvPr/>
        </p:nvSpPr>
        <p:spPr bwMode="auto">
          <a:xfrm>
            <a:off x="-68580" y="354901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900" b="0" i="1" u="none" strike="noStrike" cap="none" normalizeH="0" baseline="0">
                <a:ln>
                  <a:noFill/>
                </a:ln>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Figure 2. D2 Heat Exchanger integrated into the D2 Magnet cryostat. Source EDMS 2510567.</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15">
            <a:extLst>
              <a:ext uri="{FF2B5EF4-FFF2-40B4-BE49-F238E27FC236}">
                <a16:creationId xmlns:a16="http://schemas.microsoft.com/office/drawing/2014/main" id="{3060FEE4-789E-6D91-9FCC-84AE85F091E5}"/>
              </a:ext>
            </a:extLst>
          </p:cNvPr>
          <p:cNvSpPr/>
          <p:nvPr/>
        </p:nvSpPr>
        <p:spPr>
          <a:xfrm>
            <a:off x="1135380" y="2263140"/>
            <a:ext cx="1043940" cy="6096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 name="Straight Arrow Connector 17">
            <a:extLst>
              <a:ext uri="{FF2B5EF4-FFF2-40B4-BE49-F238E27FC236}">
                <a16:creationId xmlns:a16="http://schemas.microsoft.com/office/drawing/2014/main" id="{35F3CE63-82DA-1593-8EDA-E0F57ABFA3AF}"/>
              </a:ext>
            </a:extLst>
          </p:cNvPr>
          <p:cNvCxnSpPr>
            <a:stCxn id="16" idx="3"/>
          </p:cNvCxnSpPr>
          <p:nvPr/>
        </p:nvCxnSpPr>
        <p:spPr>
          <a:xfrm flipV="1">
            <a:off x="2179320" y="2202180"/>
            <a:ext cx="2392680" cy="36576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311BD5E6-6BFA-35A4-634E-5FA07D14C188}"/>
              </a:ext>
            </a:extLst>
          </p:cNvPr>
          <p:cNvSpPr txBox="1"/>
          <p:nvPr/>
        </p:nvSpPr>
        <p:spPr>
          <a:xfrm>
            <a:off x="4671060" y="1090612"/>
            <a:ext cx="4069079" cy="2031325"/>
          </a:xfrm>
          <a:prstGeom prst="rect">
            <a:avLst/>
          </a:prstGeom>
          <a:noFill/>
        </p:spPr>
        <p:txBody>
          <a:bodyPr wrap="square" rtlCol="0">
            <a:spAutoFit/>
          </a:bodyPr>
          <a:lstStyle/>
          <a:p>
            <a:r>
              <a:rPr lang="nl-NL"/>
              <a:t>D2 is the only cryo-assembly in the LHC not cooled by a heat exchanger tube, but a heat exchanger on one side of the magnet.</a:t>
            </a:r>
          </a:p>
          <a:p>
            <a:endParaRPr lang="nl-NL"/>
          </a:p>
          <a:p>
            <a:r>
              <a:rPr lang="nl-NL"/>
              <a:t>Operation in one go without issues, thanks to TE-CRG operation team.</a:t>
            </a:r>
            <a:endParaRPr lang="en-GB"/>
          </a:p>
        </p:txBody>
      </p:sp>
      <p:sp>
        <p:nvSpPr>
          <p:cNvPr id="21" name="Title 1">
            <a:extLst>
              <a:ext uri="{FF2B5EF4-FFF2-40B4-BE49-F238E27FC236}">
                <a16:creationId xmlns:a16="http://schemas.microsoft.com/office/drawing/2014/main" id="{B5CFCB1D-EB3A-C996-0F85-6269DE0D1983}"/>
              </a:ext>
            </a:extLst>
          </p:cNvPr>
          <p:cNvSpPr txBox="1">
            <a:spLocks/>
          </p:cNvSpPr>
          <p:nvPr/>
        </p:nvSpPr>
        <p:spPr>
          <a:xfrm>
            <a:off x="153318" y="14053"/>
            <a:ext cx="8226854" cy="557447"/>
          </a:xfrm>
          <a:prstGeom prst="rect">
            <a:avLst/>
          </a:prstGeom>
        </p:spPr>
        <p:txBody>
          <a:bodyPr vert="horz" lIns="45720" rIns="45720" anchor="ctr">
            <a:normAutofit fontScale="97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nl-NL" sz="3200"/>
              <a:t>D2 – LMBRD02 – heat exchanger</a:t>
            </a:r>
            <a:endParaRPr lang="en-GB" sz="3200"/>
          </a:p>
        </p:txBody>
      </p:sp>
    </p:spTree>
    <p:extLst>
      <p:ext uri="{BB962C8B-B14F-4D97-AF65-F5344CB8AC3E}">
        <p14:creationId xmlns:p14="http://schemas.microsoft.com/office/powerpoint/2010/main" val="1622241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D35EAF-0081-7C9D-DB27-A36BB29548BB}"/>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771C3F39-2295-EBD0-B278-45568F21913C}"/>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CB6EB898-A713-BAD6-913C-4160E21E5E40}"/>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A88B1376-E98E-A17A-5633-3D447823D246}"/>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
        <p:nvSpPr>
          <p:cNvPr id="7" name="Title 1">
            <a:extLst>
              <a:ext uri="{FF2B5EF4-FFF2-40B4-BE49-F238E27FC236}">
                <a16:creationId xmlns:a16="http://schemas.microsoft.com/office/drawing/2014/main" id="{952D4BFD-1198-D961-7BBF-D76C709CDF1C}"/>
              </a:ext>
            </a:extLst>
          </p:cNvPr>
          <p:cNvSpPr txBox="1">
            <a:spLocks/>
          </p:cNvSpPr>
          <p:nvPr/>
        </p:nvSpPr>
        <p:spPr>
          <a:xfrm>
            <a:off x="458573" y="881111"/>
            <a:ext cx="8226854" cy="705332"/>
          </a:xfrm>
          <a:prstGeom prst="rect">
            <a:avLst/>
          </a:prstGeom>
        </p:spPr>
        <p:txBody>
          <a:bodyPr vert="horz" lIns="45720" rIns="45720" anchor="ctr">
            <a:normAutofit fontScale="900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nl-NL"/>
              <a:t>Flattop quenches</a:t>
            </a:r>
            <a:endParaRPr lang="en-GB"/>
          </a:p>
        </p:txBody>
      </p:sp>
      <p:pic>
        <p:nvPicPr>
          <p:cNvPr id="6" name="Picture 5">
            <a:extLst>
              <a:ext uri="{FF2B5EF4-FFF2-40B4-BE49-F238E27FC236}">
                <a16:creationId xmlns:a16="http://schemas.microsoft.com/office/drawing/2014/main" id="{8F9A69FD-EB68-01C1-E55A-CFF3D83BA7D8}"/>
              </a:ext>
            </a:extLst>
          </p:cNvPr>
          <p:cNvPicPr>
            <a:picLocks noChangeAspect="1"/>
          </p:cNvPicPr>
          <p:nvPr/>
        </p:nvPicPr>
        <p:blipFill>
          <a:blip r:embed="rId2"/>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10471197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173EF4-54EA-4C06-695C-5017EE71184E}"/>
              </a:ext>
            </a:extLst>
          </p:cNvPr>
          <p:cNvSpPr>
            <a:spLocks noGrp="1"/>
          </p:cNvSpPr>
          <p:nvPr>
            <p:ph type="dt" sz="half" idx="2"/>
          </p:nvPr>
        </p:nvSpPr>
        <p:spPr/>
        <p:txBody>
          <a:bodyPr/>
          <a:lstStyle/>
          <a:p>
            <a:r>
              <a:rPr lang="en-US"/>
              <a:t>01/10/2025</a:t>
            </a:r>
            <a:endParaRPr lang="en-US" dirty="0"/>
          </a:p>
        </p:txBody>
      </p:sp>
      <p:sp>
        <p:nvSpPr>
          <p:cNvPr id="3" name="Footer Placeholder 2">
            <a:extLst>
              <a:ext uri="{FF2B5EF4-FFF2-40B4-BE49-F238E27FC236}">
                <a16:creationId xmlns:a16="http://schemas.microsoft.com/office/drawing/2014/main" id="{65E6E7D9-95E7-2756-883F-02548B8939B8}"/>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4" name="Slide Number Placeholder 3">
            <a:extLst>
              <a:ext uri="{FF2B5EF4-FFF2-40B4-BE49-F238E27FC236}">
                <a16:creationId xmlns:a16="http://schemas.microsoft.com/office/drawing/2014/main" id="{169B4C5C-34E9-0021-189A-AC7B29683CA6}"/>
              </a:ext>
            </a:extLst>
          </p:cNvPr>
          <p:cNvSpPr>
            <a:spLocks noGrp="1"/>
          </p:cNvSpPr>
          <p:nvPr>
            <p:ph type="sldNum" sz="quarter" idx="4"/>
          </p:nvPr>
        </p:nvSpPr>
        <p:spPr/>
        <p:txBody>
          <a:bodyPr/>
          <a:lstStyle/>
          <a:p>
            <a:fld id="{17918391-D411-FE40-AAD7-861AE5233E0E}" type="slidenum">
              <a:rPr lang="en-US" smtClean="0"/>
              <a:pPr/>
              <a:t>16</a:t>
            </a:fld>
            <a:endParaRPr lang="en-US" dirty="0"/>
          </a:p>
        </p:txBody>
      </p:sp>
      <p:sp>
        <p:nvSpPr>
          <p:cNvPr id="5" name="TextBox 4">
            <a:extLst>
              <a:ext uri="{FF2B5EF4-FFF2-40B4-BE49-F238E27FC236}">
                <a16:creationId xmlns:a16="http://schemas.microsoft.com/office/drawing/2014/main" id="{A96B3307-EAD1-1FBF-E6FC-595C0BE64409}"/>
              </a:ext>
            </a:extLst>
          </p:cNvPr>
          <p:cNvSpPr txBox="1"/>
          <p:nvPr/>
        </p:nvSpPr>
        <p:spPr>
          <a:xfrm>
            <a:off x="366963" y="348916"/>
            <a:ext cx="7904748" cy="3816429"/>
          </a:xfrm>
          <a:prstGeom prst="rect">
            <a:avLst/>
          </a:prstGeom>
          <a:noFill/>
        </p:spPr>
        <p:txBody>
          <a:bodyPr wrap="square" rtlCol="0">
            <a:spAutoFit/>
          </a:bodyPr>
          <a:lstStyle/>
          <a:p>
            <a:r>
              <a:rPr lang="nl-NL" b="1"/>
              <a:t>Flattop quenches</a:t>
            </a:r>
          </a:p>
          <a:p>
            <a:pPr marL="285750" indent="-285750">
              <a:buFontTx/>
              <a:buChar char="-"/>
            </a:pPr>
            <a:r>
              <a:rPr lang="nl-NL" sz="1400"/>
              <a:t>Both the Q3 (LMQXFA01) and the CP (LMCXFA1) had flattop quenches during operation, and were discussed in an earlier meeting without clear explanation. </a:t>
            </a:r>
          </a:p>
          <a:p>
            <a:pPr marL="285750" indent="-285750">
              <a:buFontTx/>
              <a:buChar char="-"/>
            </a:pPr>
            <a:endParaRPr lang="nl-NL" sz="1400"/>
          </a:p>
          <a:p>
            <a:r>
              <a:rPr lang="nl-NL" sz="1400" b="1"/>
              <a:t>What I will try to show in a few slides: </a:t>
            </a:r>
          </a:p>
          <a:p>
            <a:pPr marL="285750" indent="-285750">
              <a:buFontTx/>
              <a:buChar char="-"/>
            </a:pPr>
            <a:r>
              <a:rPr lang="nl-NL" sz="1400"/>
              <a:t>We see systematic spikes in vacuum pressure and temperature in the vacuum part of the cold mass, 5 to 10 seconds before each quench. </a:t>
            </a:r>
          </a:p>
          <a:p>
            <a:pPr marL="285750" indent="-285750">
              <a:buFontTx/>
              <a:buChar char="-"/>
            </a:pPr>
            <a:r>
              <a:rPr lang="nl-NL" sz="1400"/>
              <a:t>Both magnets were on the test bench A2 which had helium leak into vacuum compartment. It is repaired and now we don’t have the problem anymore. </a:t>
            </a:r>
          </a:p>
          <a:p>
            <a:pPr marL="285750" indent="-285750">
              <a:buFontTx/>
              <a:buChar char="-"/>
            </a:pPr>
            <a:r>
              <a:rPr lang="nl-NL" sz="1400"/>
              <a:t>Accumulation of liquid helium condensating on the 1.9 K pipes in the vacuum space could be the root cause of the pressure/temperature spikes. This may also be the reason why we don’t see spikes at 4.5 K, since at that temperature helium does not condensate on tubes. </a:t>
            </a:r>
          </a:p>
          <a:p>
            <a:pPr marL="285750" indent="-285750">
              <a:buFontTx/>
              <a:buChar char="-"/>
            </a:pPr>
            <a:r>
              <a:rPr lang="nl-NL" sz="1400"/>
              <a:t>No clear calculation on how the magnet can quench. </a:t>
            </a:r>
          </a:p>
          <a:p>
            <a:pPr marL="285750" indent="-285750">
              <a:buFontTx/>
              <a:buChar char="-"/>
            </a:pPr>
            <a:endParaRPr lang="nl-NL" sz="1400"/>
          </a:p>
          <a:p>
            <a:r>
              <a:rPr lang="nl-NL" sz="1400" b="1"/>
              <a:t>What we conclude: </a:t>
            </a:r>
          </a:p>
          <a:p>
            <a:pPr marL="285750" indent="-285750">
              <a:buFontTx/>
              <a:buChar char="-"/>
            </a:pPr>
            <a:r>
              <a:rPr lang="nl-NL" sz="1400"/>
              <a:t>These quenches are triggered by external events, the magnet is not at fault. This can be additionally validated in the IT-string where these two magnets are installed. </a:t>
            </a:r>
          </a:p>
        </p:txBody>
      </p:sp>
      <p:pic>
        <p:nvPicPr>
          <p:cNvPr id="6" name="Picture 5">
            <a:extLst>
              <a:ext uri="{FF2B5EF4-FFF2-40B4-BE49-F238E27FC236}">
                <a16:creationId xmlns:a16="http://schemas.microsoft.com/office/drawing/2014/main" id="{7AFB9703-C4C2-9F5E-48A5-21FA53100029}"/>
              </a:ext>
            </a:extLst>
          </p:cNvPr>
          <p:cNvPicPr>
            <a:picLocks noChangeAspect="1"/>
          </p:cNvPicPr>
          <p:nvPr/>
        </p:nvPicPr>
        <p:blipFill>
          <a:blip r:embed="rId2"/>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506664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350BC-C309-73FB-7100-8E2A3BE9B9CE}"/>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5391C796-50F0-FFF3-3C5B-C34E8D3BC234}"/>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DD469779-E6AA-9CEE-C89D-533D8069FCB4}"/>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DA07A390-7108-543B-E17A-E6D2CF4CB12F}"/>
              </a:ext>
            </a:extLst>
          </p:cNvPr>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2" name="Picture 1" descr="A graph with red lines and numbers&#10;&#10;Description automatically generated">
            <a:extLst>
              <a:ext uri="{FF2B5EF4-FFF2-40B4-BE49-F238E27FC236}">
                <a16:creationId xmlns:a16="http://schemas.microsoft.com/office/drawing/2014/main" id="{FE37A21D-F035-3B9D-6FF0-F27D2B6B8FD8}"/>
              </a:ext>
            </a:extLst>
          </p:cNvPr>
          <p:cNvPicPr>
            <a:picLocks noChangeAspect="1"/>
          </p:cNvPicPr>
          <p:nvPr/>
        </p:nvPicPr>
        <p:blipFill>
          <a:blip r:embed="rId2"/>
          <a:srcRect l="2126" t="2855" r="1826" b="39530"/>
          <a:stretch/>
        </p:blipFill>
        <p:spPr>
          <a:xfrm>
            <a:off x="301462" y="146838"/>
            <a:ext cx="5164915" cy="2386287"/>
          </a:xfrm>
          <a:prstGeom prst="rect">
            <a:avLst/>
          </a:prstGeom>
        </p:spPr>
      </p:pic>
      <p:sp>
        <p:nvSpPr>
          <p:cNvPr id="8" name="TextBox 7">
            <a:extLst>
              <a:ext uri="{FF2B5EF4-FFF2-40B4-BE49-F238E27FC236}">
                <a16:creationId xmlns:a16="http://schemas.microsoft.com/office/drawing/2014/main" id="{C1388921-EDBC-363D-0490-017912CB1F41}"/>
              </a:ext>
            </a:extLst>
          </p:cNvPr>
          <p:cNvSpPr txBox="1"/>
          <p:nvPr/>
        </p:nvSpPr>
        <p:spPr>
          <a:xfrm>
            <a:off x="5891284" y="647572"/>
            <a:ext cx="2951254" cy="807913"/>
          </a:xfrm>
          <a:prstGeom prst="rect">
            <a:avLst/>
          </a:prstGeom>
          <a:noFill/>
        </p:spPr>
        <p:txBody>
          <a:bodyPr wrap="square" rtlCol="0">
            <a:spAutoFit/>
          </a:bodyPr>
          <a:lstStyle/>
          <a:p>
            <a:r>
              <a:rPr lang="nl-NL" sz="1200"/>
              <a:t>TT821 shows no temperature changes in the superfluid helium temperature before the quench starts. </a:t>
            </a:r>
            <a:r>
              <a:rPr lang="nl-NL" sz="1050"/>
              <a:t>(except quench 3 where the temperature had  slow rise to 2.05 K.)</a:t>
            </a:r>
            <a:endParaRPr lang="en-GB" sz="1400"/>
          </a:p>
        </p:txBody>
      </p:sp>
      <p:sp>
        <p:nvSpPr>
          <p:cNvPr id="13" name="Oval 12">
            <a:extLst>
              <a:ext uri="{FF2B5EF4-FFF2-40B4-BE49-F238E27FC236}">
                <a16:creationId xmlns:a16="http://schemas.microsoft.com/office/drawing/2014/main" id="{B069EA58-E2FD-D030-5B88-33865330863A}"/>
              </a:ext>
            </a:extLst>
          </p:cNvPr>
          <p:cNvSpPr/>
          <p:nvPr/>
        </p:nvSpPr>
        <p:spPr>
          <a:xfrm>
            <a:off x="1801504" y="2453724"/>
            <a:ext cx="263857" cy="1545070"/>
          </a:xfrm>
          <a:prstGeom prst="ellipse">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03B2D849-E5AE-8748-AD65-F9FB1F33C404}"/>
              </a:ext>
            </a:extLst>
          </p:cNvPr>
          <p:cNvSpPr txBox="1"/>
          <p:nvPr/>
        </p:nvSpPr>
        <p:spPr>
          <a:xfrm>
            <a:off x="5891284" y="2672318"/>
            <a:ext cx="3098572" cy="1061829"/>
          </a:xfrm>
          <a:prstGeom prst="rect">
            <a:avLst/>
          </a:prstGeom>
          <a:solidFill>
            <a:schemeClr val="bg1"/>
          </a:solidFill>
        </p:spPr>
        <p:txBody>
          <a:bodyPr wrap="square" rtlCol="0">
            <a:spAutoFit/>
          </a:bodyPr>
          <a:lstStyle/>
          <a:p>
            <a:r>
              <a:rPr lang="nl-NL" sz="1050"/>
              <a:t>At the time, TT151 temperatures were placed in the plot since it showed some variations due to thermal screen temperature control variations. </a:t>
            </a:r>
          </a:p>
          <a:p>
            <a:endParaRPr lang="nl-NL" sz="1050"/>
          </a:p>
          <a:p>
            <a:r>
              <a:rPr lang="nl-NL" sz="1050"/>
              <a:t>One spike in TT151 was recorded without giving a quench. This triggered additional questions. </a:t>
            </a:r>
            <a:endParaRPr lang="en-GB" sz="1050"/>
          </a:p>
        </p:txBody>
      </p:sp>
      <p:sp>
        <p:nvSpPr>
          <p:cNvPr id="15" name="TextBox 14">
            <a:extLst>
              <a:ext uri="{FF2B5EF4-FFF2-40B4-BE49-F238E27FC236}">
                <a16:creationId xmlns:a16="http://schemas.microsoft.com/office/drawing/2014/main" id="{B0060FF6-E197-C023-7855-04B4932637E5}"/>
              </a:ext>
            </a:extLst>
          </p:cNvPr>
          <p:cNvSpPr txBox="1"/>
          <p:nvPr/>
        </p:nvSpPr>
        <p:spPr>
          <a:xfrm>
            <a:off x="1655928" y="3985146"/>
            <a:ext cx="882556" cy="276999"/>
          </a:xfrm>
          <a:prstGeom prst="rect">
            <a:avLst/>
          </a:prstGeom>
          <a:solidFill>
            <a:schemeClr val="bg1"/>
          </a:solidFill>
        </p:spPr>
        <p:txBody>
          <a:bodyPr wrap="square" rtlCol="0">
            <a:spAutoFit/>
          </a:bodyPr>
          <a:lstStyle/>
          <a:p>
            <a:r>
              <a:rPr lang="nl-NL" sz="600"/>
              <a:t>Spike with current, but no quench</a:t>
            </a:r>
            <a:endParaRPr lang="en-GB" sz="600"/>
          </a:p>
        </p:txBody>
      </p:sp>
      <p:cxnSp>
        <p:nvCxnSpPr>
          <p:cNvPr id="17" name="Straight Arrow Connector 16">
            <a:extLst>
              <a:ext uri="{FF2B5EF4-FFF2-40B4-BE49-F238E27FC236}">
                <a16:creationId xmlns:a16="http://schemas.microsoft.com/office/drawing/2014/main" id="{0FB5E886-DF46-764B-8CD0-BD6E677E8EB1}"/>
              </a:ext>
            </a:extLst>
          </p:cNvPr>
          <p:cNvCxnSpPr>
            <a:cxnSpLocks/>
          </p:cNvCxnSpPr>
          <p:nvPr/>
        </p:nvCxnSpPr>
        <p:spPr>
          <a:xfrm flipH="1" flipV="1">
            <a:off x="2097206" y="3296653"/>
            <a:ext cx="3714047" cy="146968"/>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E25E6FA7-6FE7-D53B-F39C-82BB7E69B652}"/>
              </a:ext>
            </a:extLst>
          </p:cNvPr>
          <p:cNvSpPr txBox="1"/>
          <p:nvPr/>
        </p:nvSpPr>
        <p:spPr>
          <a:xfrm>
            <a:off x="4942712" y="83815"/>
            <a:ext cx="4201288" cy="338554"/>
          </a:xfrm>
          <a:prstGeom prst="rect">
            <a:avLst/>
          </a:prstGeom>
          <a:noFill/>
        </p:spPr>
        <p:txBody>
          <a:bodyPr wrap="square">
            <a:spAutoFit/>
          </a:bodyPr>
          <a:lstStyle/>
          <a:p>
            <a:r>
              <a:rPr lang="nl-NL" sz="1600"/>
              <a:t>Recall MCBXFAP1: 4 flattop quenches</a:t>
            </a:r>
            <a:endParaRPr lang="en-GB" sz="1600"/>
          </a:p>
        </p:txBody>
      </p:sp>
      <p:pic>
        <p:nvPicPr>
          <p:cNvPr id="6" name="Picture 5">
            <a:extLst>
              <a:ext uri="{FF2B5EF4-FFF2-40B4-BE49-F238E27FC236}">
                <a16:creationId xmlns:a16="http://schemas.microsoft.com/office/drawing/2014/main" id="{C5409653-8035-8157-27A3-EB7A9F77EABE}"/>
              </a:ext>
            </a:extLst>
          </p:cNvPr>
          <p:cNvPicPr>
            <a:picLocks noChangeAspect="1"/>
          </p:cNvPicPr>
          <p:nvPr/>
        </p:nvPicPr>
        <p:blipFill>
          <a:blip r:embed="rId3"/>
          <a:stretch>
            <a:fillRect/>
          </a:stretch>
        </p:blipFill>
        <p:spPr>
          <a:xfrm>
            <a:off x="701040" y="4448835"/>
            <a:ext cx="1502858" cy="694666"/>
          </a:xfrm>
          <a:prstGeom prst="rect">
            <a:avLst/>
          </a:prstGeom>
        </p:spPr>
      </p:pic>
      <p:pic>
        <p:nvPicPr>
          <p:cNvPr id="7" name="Picture 6" descr="A graph of a graph of a graph&#10;&#10;Description automatically generated with medium confidence">
            <a:extLst>
              <a:ext uri="{FF2B5EF4-FFF2-40B4-BE49-F238E27FC236}">
                <a16:creationId xmlns:a16="http://schemas.microsoft.com/office/drawing/2014/main" id="{0DA9CA51-6C4E-1C4F-8B19-6FB02A53F92D}"/>
              </a:ext>
            </a:extLst>
          </p:cNvPr>
          <p:cNvPicPr>
            <a:picLocks noChangeAspect="1"/>
          </p:cNvPicPr>
          <p:nvPr/>
        </p:nvPicPr>
        <p:blipFill>
          <a:blip r:embed="rId4"/>
          <a:srcRect l="2857" t="2745" r="1527" b="40498"/>
          <a:stretch/>
        </p:blipFill>
        <p:spPr>
          <a:xfrm>
            <a:off x="359337" y="2453724"/>
            <a:ext cx="5139986" cy="2349946"/>
          </a:xfrm>
          <a:prstGeom prst="rect">
            <a:avLst/>
          </a:prstGeom>
        </p:spPr>
      </p:pic>
    </p:spTree>
    <p:extLst>
      <p:ext uri="{BB962C8B-B14F-4D97-AF65-F5344CB8AC3E}">
        <p14:creationId xmlns:p14="http://schemas.microsoft.com/office/powerpoint/2010/main" val="529989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F6F3CA3-38FA-9342-BF82-9F784D920624}"/>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3871CC7D-37C8-E813-E2F3-986E8E8C668A}"/>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5FDBFB97-1F40-0A65-64BC-96A2F5E153DE}"/>
              </a:ext>
            </a:extLst>
          </p:cNvPr>
          <p:cNvSpPr>
            <a:spLocks noGrp="1"/>
          </p:cNvSpPr>
          <p:nvPr>
            <p:ph type="sldNum" sz="quarter" idx="4"/>
          </p:nvPr>
        </p:nvSpPr>
        <p:spPr/>
        <p:txBody>
          <a:bodyPr/>
          <a:lstStyle/>
          <a:p>
            <a:fld id="{17918391-D411-FE40-AAD7-861AE5233E0E}" type="slidenum">
              <a:rPr lang="en-US" smtClean="0"/>
              <a:pPr/>
              <a:t>18</a:t>
            </a:fld>
            <a:endParaRPr lang="en-US" dirty="0"/>
          </a:p>
        </p:txBody>
      </p:sp>
      <p:sp>
        <p:nvSpPr>
          <p:cNvPr id="6" name="TextBox 5">
            <a:extLst>
              <a:ext uri="{FF2B5EF4-FFF2-40B4-BE49-F238E27FC236}">
                <a16:creationId xmlns:a16="http://schemas.microsoft.com/office/drawing/2014/main" id="{35BA3E4A-6A43-B96A-5F1C-98F46208E372}"/>
              </a:ext>
            </a:extLst>
          </p:cNvPr>
          <p:cNvSpPr txBox="1"/>
          <p:nvPr/>
        </p:nvSpPr>
        <p:spPr>
          <a:xfrm>
            <a:off x="199145" y="97873"/>
            <a:ext cx="4572000" cy="369332"/>
          </a:xfrm>
          <a:prstGeom prst="rect">
            <a:avLst/>
          </a:prstGeom>
          <a:noFill/>
        </p:spPr>
        <p:txBody>
          <a:bodyPr wrap="square">
            <a:spAutoFit/>
          </a:bodyPr>
          <a:lstStyle/>
          <a:p>
            <a:r>
              <a:rPr lang="en-US"/>
              <a:t>CP-assembly </a:t>
            </a:r>
            <a:r>
              <a:rPr lang="en-US" dirty="0"/>
              <a:t>on the SM18 test bench</a:t>
            </a:r>
          </a:p>
        </p:txBody>
      </p:sp>
      <p:pic>
        <p:nvPicPr>
          <p:cNvPr id="2" name="Picture 1">
            <a:extLst>
              <a:ext uri="{FF2B5EF4-FFF2-40B4-BE49-F238E27FC236}">
                <a16:creationId xmlns:a16="http://schemas.microsoft.com/office/drawing/2014/main" id="{69B640A0-0277-EDA0-1874-8BD4E29554E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78048" y="1038500"/>
            <a:ext cx="6236970" cy="1396365"/>
          </a:xfrm>
          <a:prstGeom prst="rect">
            <a:avLst/>
          </a:prstGeom>
          <a:noFill/>
        </p:spPr>
      </p:pic>
      <p:sp>
        <p:nvSpPr>
          <p:cNvPr id="10" name="TextBox 9">
            <a:extLst>
              <a:ext uri="{FF2B5EF4-FFF2-40B4-BE49-F238E27FC236}">
                <a16:creationId xmlns:a16="http://schemas.microsoft.com/office/drawing/2014/main" id="{3E68916F-1477-33A4-8E9A-BC32E863F954}"/>
              </a:ext>
            </a:extLst>
          </p:cNvPr>
          <p:cNvSpPr txBox="1"/>
          <p:nvPr/>
        </p:nvSpPr>
        <p:spPr>
          <a:xfrm>
            <a:off x="985672" y="833037"/>
            <a:ext cx="697627" cy="646331"/>
          </a:xfrm>
          <a:prstGeom prst="rect">
            <a:avLst/>
          </a:prstGeom>
          <a:noFill/>
        </p:spPr>
        <p:txBody>
          <a:bodyPr wrap="none" rtlCol="0">
            <a:spAutoFit/>
          </a:bodyPr>
          <a:lstStyle/>
          <a:p>
            <a:br>
              <a:rPr lang="en-US" dirty="0"/>
            </a:br>
            <a:r>
              <a:rPr lang="en-US" dirty="0"/>
              <a:t>MRB</a:t>
            </a:r>
          </a:p>
        </p:txBody>
      </p:sp>
      <p:sp>
        <p:nvSpPr>
          <p:cNvPr id="9" name="TextBox 8">
            <a:extLst>
              <a:ext uri="{FF2B5EF4-FFF2-40B4-BE49-F238E27FC236}">
                <a16:creationId xmlns:a16="http://schemas.microsoft.com/office/drawing/2014/main" id="{FC50A9BD-A568-3302-FFC7-6F5435735878}"/>
              </a:ext>
            </a:extLst>
          </p:cNvPr>
          <p:cNvSpPr txBox="1"/>
          <p:nvPr/>
        </p:nvSpPr>
        <p:spPr>
          <a:xfrm>
            <a:off x="7215752" y="715334"/>
            <a:ext cx="646331" cy="646331"/>
          </a:xfrm>
          <a:prstGeom prst="rect">
            <a:avLst/>
          </a:prstGeom>
          <a:noFill/>
        </p:spPr>
        <p:txBody>
          <a:bodyPr wrap="none" rtlCol="0">
            <a:spAutoFit/>
          </a:bodyPr>
          <a:lstStyle/>
          <a:p>
            <a:br>
              <a:rPr lang="en-US" dirty="0"/>
            </a:br>
            <a:r>
              <a:rPr lang="en-US" dirty="0"/>
              <a:t>CFB</a:t>
            </a:r>
          </a:p>
        </p:txBody>
      </p:sp>
      <p:pic>
        <p:nvPicPr>
          <p:cNvPr id="11" name="Picture 10">
            <a:extLst>
              <a:ext uri="{FF2B5EF4-FFF2-40B4-BE49-F238E27FC236}">
                <a16:creationId xmlns:a16="http://schemas.microsoft.com/office/drawing/2014/main" id="{C39647A3-D683-AEDA-DB0D-562BE61DE1C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3227" b="16516"/>
          <a:stretch/>
        </p:blipFill>
        <p:spPr bwMode="auto">
          <a:xfrm>
            <a:off x="5886255" y="3341396"/>
            <a:ext cx="3057525" cy="1152525"/>
          </a:xfrm>
          <a:prstGeom prst="rect">
            <a:avLst/>
          </a:prstGeom>
          <a:noFill/>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019CEBAE-F8F8-5DBA-E286-BA6D930AAAFB}"/>
              </a:ext>
            </a:extLst>
          </p:cNvPr>
          <p:cNvSpPr/>
          <p:nvPr/>
        </p:nvSpPr>
        <p:spPr>
          <a:xfrm>
            <a:off x="3538603" y="1841326"/>
            <a:ext cx="100208" cy="93945"/>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294E1E48-78D4-8CF4-983C-1BA62EEBF274}"/>
              </a:ext>
            </a:extLst>
          </p:cNvPr>
          <p:cNvCxnSpPr>
            <a:cxnSpLocks/>
          </p:cNvCxnSpPr>
          <p:nvPr/>
        </p:nvCxnSpPr>
        <p:spPr>
          <a:xfrm flipH="1" flipV="1">
            <a:off x="3638811" y="1935271"/>
            <a:ext cx="507304" cy="105140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80E2C09C-D319-FB4E-B22C-A954329F6E57}"/>
              </a:ext>
            </a:extLst>
          </p:cNvPr>
          <p:cNvSpPr txBox="1"/>
          <p:nvPr/>
        </p:nvSpPr>
        <p:spPr>
          <a:xfrm>
            <a:off x="1937084" y="2931803"/>
            <a:ext cx="3525254" cy="430887"/>
          </a:xfrm>
          <a:prstGeom prst="rect">
            <a:avLst/>
          </a:prstGeom>
          <a:noFill/>
        </p:spPr>
        <p:txBody>
          <a:bodyPr wrap="square" rtlCol="0">
            <a:spAutoFit/>
          </a:bodyPr>
          <a:lstStyle/>
          <a:p>
            <a:r>
              <a:rPr lang="nl-NL" sz="1100"/>
              <a:t>TT821 – Temperature on the yoke, in the liquid helium bath, around 2 meter from end of cold mass.</a:t>
            </a:r>
            <a:endParaRPr lang="en-GB" sz="1100"/>
          </a:p>
        </p:txBody>
      </p:sp>
      <p:sp>
        <p:nvSpPr>
          <p:cNvPr id="12" name="TextBox 11">
            <a:extLst>
              <a:ext uri="{FF2B5EF4-FFF2-40B4-BE49-F238E27FC236}">
                <a16:creationId xmlns:a16="http://schemas.microsoft.com/office/drawing/2014/main" id="{E6AF10A5-3A7D-C545-F6A6-FD65C289F794}"/>
              </a:ext>
            </a:extLst>
          </p:cNvPr>
          <p:cNvSpPr txBox="1"/>
          <p:nvPr/>
        </p:nvSpPr>
        <p:spPr>
          <a:xfrm>
            <a:off x="6624405" y="2467890"/>
            <a:ext cx="2519596" cy="430887"/>
          </a:xfrm>
          <a:prstGeom prst="rect">
            <a:avLst/>
          </a:prstGeom>
          <a:noFill/>
        </p:spPr>
        <p:txBody>
          <a:bodyPr wrap="square" rtlCol="0">
            <a:spAutoFit/>
          </a:bodyPr>
          <a:lstStyle/>
          <a:p>
            <a:r>
              <a:rPr lang="nl-NL" sz="1100"/>
              <a:t>TT151. On the outside of the  cold mass in the vacuum.</a:t>
            </a:r>
          </a:p>
        </p:txBody>
      </p:sp>
      <p:sp>
        <p:nvSpPr>
          <p:cNvPr id="14" name="Oval 13">
            <a:extLst>
              <a:ext uri="{FF2B5EF4-FFF2-40B4-BE49-F238E27FC236}">
                <a16:creationId xmlns:a16="http://schemas.microsoft.com/office/drawing/2014/main" id="{A290B587-0F36-14B3-AB07-5992DB5B6A9D}"/>
              </a:ext>
            </a:extLst>
          </p:cNvPr>
          <p:cNvSpPr/>
          <p:nvPr/>
        </p:nvSpPr>
        <p:spPr>
          <a:xfrm>
            <a:off x="7004726" y="1747381"/>
            <a:ext cx="100208" cy="93945"/>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Arrow Connector 14">
            <a:extLst>
              <a:ext uri="{FF2B5EF4-FFF2-40B4-BE49-F238E27FC236}">
                <a16:creationId xmlns:a16="http://schemas.microsoft.com/office/drawing/2014/main" id="{66FA0134-155F-19A9-AA23-6D188E3E9DF9}"/>
              </a:ext>
            </a:extLst>
          </p:cNvPr>
          <p:cNvCxnSpPr>
            <a:cxnSpLocks/>
          </p:cNvCxnSpPr>
          <p:nvPr/>
        </p:nvCxnSpPr>
        <p:spPr>
          <a:xfrm flipH="1" flipV="1">
            <a:off x="7081673" y="1822151"/>
            <a:ext cx="393986" cy="66043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5114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D8AC1E2-BA54-CD27-4FEB-660115889D5E}"/>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79ECC4AC-E20F-9E59-0A1B-D20AE1CF38CA}"/>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CECE2DE1-F862-66DC-298C-00F7DE688211}"/>
              </a:ext>
            </a:extLst>
          </p:cNvPr>
          <p:cNvSpPr>
            <a:spLocks noGrp="1"/>
          </p:cNvSpPr>
          <p:nvPr>
            <p:ph type="sldNum" sz="quarter" idx="4"/>
          </p:nvPr>
        </p:nvSpPr>
        <p:spPr/>
        <p:txBody>
          <a:bodyPr/>
          <a:lstStyle/>
          <a:p>
            <a:fld id="{17918391-D411-FE40-AAD7-861AE5233E0E}" type="slidenum">
              <a:rPr lang="en-US" smtClean="0"/>
              <a:pPr/>
              <a:t>19</a:t>
            </a:fld>
            <a:endParaRPr lang="en-US" dirty="0"/>
          </a:p>
        </p:txBody>
      </p:sp>
      <p:sp>
        <p:nvSpPr>
          <p:cNvPr id="29" name="TextBox 28">
            <a:extLst>
              <a:ext uri="{FF2B5EF4-FFF2-40B4-BE49-F238E27FC236}">
                <a16:creationId xmlns:a16="http://schemas.microsoft.com/office/drawing/2014/main" id="{5DD345C4-94AE-D2CD-B268-A31166DF0577}"/>
              </a:ext>
            </a:extLst>
          </p:cNvPr>
          <p:cNvSpPr txBox="1"/>
          <p:nvPr/>
        </p:nvSpPr>
        <p:spPr>
          <a:xfrm>
            <a:off x="5871409" y="483396"/>
            <a:ext cx="2889613" cy="1831271"/>
          </a:xfrm>
          <a:prstGeom prst="rect">
            <a:avLst/>
          </a:prstGeom>
          <a:noFill/>
        </p:spPr>
        <p:txBody>
          <a:bodyPr wrap="square" rtlCol="0">
            <a:spAutoFit/>
          </a:bodyPr>
          <a:lstStyle/>
          <a:p>
            <a:r>
              <a:rPr lang="nl-NL" sz="1050"/>
              <a:t>Recent additional investigation shows that the TT151 and the TT140 (inlet tube with superfluid helium liquid)  show a temperature increase before the quench. </a:t>
            </a:r>
          </a:p>
          <a:p>
            <a:r>
              <a:rPr lang="nl-NL" sz="1050"/>
              <a:t>Also the pressure in PT181 (vacuum pressure) seems to have a large spike before the quench moment. (</a:t>
            </a:r>
            <a:r>
              <a:rPr lang="nl-NL" sz="800"/>
              <a:t>Note that the data refreshrate for samples in NXCALS is low. )</a:t>
            </a:r>
          </a:p>
          <a:p>
            <a:endParaRPr lang="nl-NL" sz="1050"/>
          </a:p>
          <a:p>
            <a:endParaRPr lang="nl-NL" sz="1050"/>
          </a:p>
          <a:p>
            <a:r>
              <a:rPr lang="nl-NL" sz="1050"/>
              <a:t>For all 4 quenches, the data looks similar. </a:t>
            </a:r>
            <a:endParaRPr lang="en-GB" sz="1050"/>
          </a:p>
        </p:txBody>
      </p:sp>
      <p:sp>
        <p:nvSpPr>
          <p:cNvPr id="33" name="TextBox 32">
            <a:extLst>
              <a:ext uri="{FF2B5EF4-FFF2-40B4-BE49-F238E27FC236}">
                <a16:creationId xmlns:a16="http://schemas.microsoft.com/office/drawing/2014/main" id="{F46012F7-3E98-3850-FE39-090E706A8A64}"/>
              </a:ext>
            </a:extLst>
          </p:cNvPr>
          <p:cNvSpPr txBox="1"/>
          <p:nvPr/>
        </p:nvSpPr>
        <p:spPr>
          <a:xfrm>
            <a:off x="112032" y="66821"/>
            <a:ext cx="6697841" cy="338554"/>
          </a:xfrm>
          <a:prstGeom prst="rect">
            <a:avLst/>
          </a:prstGeom>
          <a:noFill/>
        </p:spPr>
        <p:txBody>
          <a:bodyPr wrap="square">
            <a:spAutoFit/>
          </a:bodyPr>
          <a:lstStyle/>
          <a:p>
            <a:r>
              <a:rPr lang="nl-NL" sz="1600"/>
              <a:t>MCBXFAP1: Flattop quench event at 900 A  </a:t>
            </a:r>
            <a:r>
              <a:rPr lang="nl-NL" sz="1050"/>
              <a:t>(10 minute plot window)</a:t>
            </a:r>
            <a:endParaRPr lang="en-GB" sz="1600"/>
          </a:p>
        </p:txBody>
      </p:sp>
      <p:sp>
        <p:nvSpPr>
          <p:cNvPr id="35" name="TextBox 34">
            <a:extLst>
              <a:ext uri="{FF2B5EF4-FFF2-40B4-BE49-F238E27FC236}">
                <a16:creationId xmlns:a16="http://schemas.microsoft.com/office/drawing/2014/main" id="{DD63D737-AE74-20D6-0BF1-830004B6A67B}"/>
              </a:ext>
            </a:extLst>
          </p:cNvPr>
          <p:cNvSpPr txBox="1"/>
          <p:nvPr/>
        </p:nvSpPr>
        <p:spPr>
          <a:xfrm>
            <a:off x="2257149" y="2007303"/>
            <a:ext cx="442750" cy="200055"/>
          </a:xfrm>
          <a:prstGeom prst="rect">
            <a:avLst/>
          </a:prstGeom>
          <a:noFill/>
        </p:spPr>
        <p:txBody>
          <a:bodyPr wrap="none" rtlCol="0">
            <a:spAutoFit/>
          </a:bodyPr>
          <a:lstStyle/>
          <a:p>
            <a:r>
              <a:rPr lang="nl-NL" sz="700"/>
              <a:t>TT151</a:t>
            </a:r>
            <a:endParaRPr lang="en-GB" sz="700"/>
          </a:p>
        </p:txBody>
      </p:sp>
      <p:sp>
        <p:nvSpPr>
          <p:cNvPr id="36" name="TextBox 35">
            <a:extLst>
              <a:ext uri="{FF2B5EF4-FFF2-40B4-BE49-F238E27FC236}">
                <a16:creationId xmlns:a16="http://schemas.microsoft.com/office/drawing/2014/main" id="{735CACFC-2684-1C92-0ADC-5E374DB79289}"/>
              </a:ext>
            </a:extLst>
          </p:cNvPr>
          <p:cNvSpPr txBox="1"/>
          <p:nvPr/>
        </p:nvSpPr>
        <p:spPr>
          <a:xfrm>
            <a:off x="2332490" y="2677061"/>
            <a:ext cx="442750" cy="200055"/>
          </a:xfrm>
          <a:prstGeom prst="rect">
            <a:avLst/>
          </a:prstGeom>
          <a:noFill/>
        </p:spPr>
        <p:txBody>
          <a:bodyPr wrap="none" rtlCol="0">
            <a:spAutoFit/>
          </a:bodyPr>
          <a:lstStyle/>
          <a:p>
            <a:r>
              <a:rPr lang="nl-NL" sz="700">
                <a:solidFill>
                  <a:srgbClr val="FF0000"/>
                </a:solidFill>
              </a:rPr>
              <a:t>TT140</a:t>
            </a:r>
            <a:endParaRPr lang="en-GB" sz="900">
              <a:solidFill>
                <a:srgbClr val="FF0000"/>
              </a:solidFill>
            </a:endParaRPr>
          </a:p>
        </p:txBody>
      </p:sp>
      <p:sp>
        <p:nvSpPr>
          <p:cNvPr id="37" name="TextBox 36">
            <a:extLst>
              <a:ext uri="{FF2B5EF4-FFF2-40B4-BE49-F238E27FC236}">
                <a16:creationId xmlns:a16="http://schemas.microsoft.com/office/drawing/2014/main" id="{3809FA0C-888A-4E5B-7F27-9491486619CD}"/>
              </a:ext>
            </a:extLst>
          </p:cNvPr>
          <p:cNvSpPr txBox="1"/>
          <p:nvPr/>
        </p:nvSpPr>
        <p:spPr>
          <a:xfrm>
            <a:off x="2699899" y="2242154"/>
            <a:ext cx="442750" cy="200055"/>
          </a:xfrm>
          <a:prstGeom prst="rect">
            <a:avLst/>
          </a:prstGeom>
          <a:noFill/>
        </p:spPr>
        <p:txBody>
          <a:bodyPr wrap="none" rtlCol="0">
            <a:spAutoFit/>
          </a:bodyPr>
          <a:lstStyle/>
          <a:p>
            <a:r>
              <a:rPr lang="nl-NL" sz="700">
                <a:solidFill>
                  <a:srgbClr val="92D050"/>
                </a:solidFill>
              </a:rPr>
              <a:t>TT821</a:t>
            </a:r>
            <a:endParaRPr lang="en-GB" sz="900">
              <a:solidFill>
                <a:srgbClr val="92D050"/>
              </a:solidFill>
            </a:endParaRPr>
          </a:p>
        </p:txBody>
      </p:sp>
      <p:sp>
        <p:nvSpPr>
          <p:cNvPr id="39" name="TextBox 38">
            <a:extLst>
              <a:ext uri="{FF2B5EF4-FFF2-40B4-BE49-F238E27FC236}">
                <a16:creationId xmlns:a16="http://schemas.microsoft.com/office/drawing/2014/main" id="{AE6B716A-A318-95D4-A034-9A8C6D43D88D}"/>
              </a:ext>
            </a:extLst>
          </p:cNvPr>
          <p:cNvSpPr txBox="1"/>
          <p:nvPr/>
        </p:nvSpPr>
        <p:spPr>
          <a:xfrm>
            <a:off x="4572485" y="4436667"/>
            <a:ext cx="982961" cy="246221"/>
          </a:xfrm>
          <a:prstGeom prst="rect">
            <a:avLst/>
          </a:prstGeom>
          <a:noFill/>
        </p:spPr>
        <p:txBody>
          <a:bodyPr wrap="none" rtlCol="0">
            <a:spAutoFit/>
          </a:bodyPr>
          <a:lstStyle/>
          <a:p>
            <a:r>
              <a:rPr lang="nl-NL" sz="1000"/>
              <a:t>Time (hh:mm)</a:t>
            </a:r>
            <a:endParaRPr lang="en-GB" sz="1000"/>
          </a:p>
        </p:txBody>
      </p:sp>
      <p:pic>
        <p:nvPicPr>
          <p:cNvPr id="2" name="Picture 1">
            <a:extLst>
              <a:ext uri="{FF2B5EF4-FFF2-40B4-BE49-F238E27FC236}">
                <a16:creationId xmlns:a16="http://schemas.microsoft.com/office/drawing/2014/main" id="{9739934A-67D6-96E1-85E8-4ADD17AE5431}"/>
              </a:ext>
            </a:extLst>
          </p:cNvPr>
          <p:cNvPicPr>
            <a:picLocks noChangeAspect="1"/>
          </p:cNvPicPr>
          <p:nvPr/>
        </p:nvPicPr>
        <p:blipFill>
          <a:blip r:embed="rId2"/>
          <a:stretch>
            <a:fillRect/>
          </a:stretch>
        </p:blipFill>
        <p:spPr>
          <a:xfrm>
            <a:off x="701040" y="4448835"/>
            <a:ext cx="1502858" cy="694666"/>
          </a:xfrm>
          <a:prstGeom prst="rect">
            <a:avLst/>
          </a:prstGeom>
        </p:spPr>
      </p:pic>
      <p:pic>
        <p:nvPicPr>
          <p:cNvPr id="31" name="Picture 30" descr="A graph of a graph&#10;&#10;AI-generated content may be incorrect.">
            <a:extLst>
              <a:ext uri="{FF2B5EF4-FFF2-40B4-BE49-F238E27FC236}">
                <a16:creationId xmlns:a16="http://schemas.microsoft.com/office/drawing/2014/main" id="{804A75A0-D912-C9A6-5D3C-6ABFCC47965F}"/>
              </a:ext>
            </a:extLst>
          </p:cNvPr>
          <p:cNvPicPr>
            <a:picLocks noChangeAspect="1"/>
          </p:cNvPicPr>
          <p:nvPr/>
        </p:nvPicPr>
        <p:blipFill>
          <a:blip r:embed="rId3"/>
          <a:stretch>
            <a:fillRect/>
          </a:stretch>
        </p:blipFill>
        <p:spPr>
          <a:xfrm>
            <a:off x="70692" y="475091"/>
            <a:ext cx="5445785" cy="4194443"/>
          </a:xfrm>
          <a:prstGeom prst="rect">
            <a:avLst/>
          </a:prstGeom>
        </p:spPr>
      </p:pic>
    </p:spTree>
    <p:extLst>
      <p:ext uri="{BB962C8B-B14F-4D97-AF65-F5344CB8AC3E}">
        <p14:creationId xmlns:p14="http://schemas.microsoft.com/office/powerpoint/2010/main" val="67193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A2EC507-6186-94BF-19EA-97BF5B9BC930}"/>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EA742A73-D2B2-F7DC-BC25-006931B053B2}"/>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FBD1959E-2928-7913-8950-48B25E3106E6}"/>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7" name="TextBox 6">
            <a:extLst>
              <a:ext uri="{FF2B5EF4-FFF2-40B4-BE49-F238E27FC236}">
                <a16:creationId xmlns:a16="http://schemas.microsoft.com/office/drawing/2014/main" id="{E573CD86-107B-A62E-8C41-7DE4703F583A}"/>
              </a:ext>
            </a:extLst>
          </p:cNvPr>
          <p:cNvSpPr txBox="1"/>
          <p:nvPr/>
        </p:nvSpPr>
        <p:spPr>
          <a:xfrm>
            <a:off x="224772" y="-12486"/>
            <a:ext cx="8087597" cy="4555093"/>
          </a:xfrm>
          <a:prstGeom prst="rect">
            <a:avLst/>
          </a:prstGeom>
          <a:noFill/>
        </p:spPr>
        <p:txBody>
          <a:bodyPr wrap="square" rtlCol="0">
            <a:spAutoFit/>
          </a:bodyPr>
          <a:lstStyle/>
          <a:p>
            <a:r>
              <a:rPr lang="nl-NL" sz="2400"/>
              <a:t>Overview WP3 magnet testing</a:t>
            </a:r>
            <a:endParaRPr lang="nl-NL" sz="2000" dirty="0"/>
          </a:p>
          <a:p>
            <a:endParaRPr lang="nl-NL" sz="1400"/>
          </a:p>
          <a:p>
            <a:r>
              <a:rPr lang="nl-NL" sz="1400" b="1"/>
              <a:t>WP3 Standalone magnet tests</a:t>
            </a:r>
          </a:p>
          <a:p>
            <a:pPr marL="285750" indent="-285750">
              <a:buFontTx/>
              <a:buChar char="-"/>
            </a:pPr>
            <a:r>
              <a:rPr lang="nl-NL" sz="1200"/>
              <a:t>MCBRD, MCBXF: see talk by Vincenzo</a:t>
            </a:r>
          </a:p>
          <a:p>
            <a:pPr marL="285750" indent="-285750">
              <a:buFontTx/>
              <a:buChar char="-"/>
            </a:pPr>
            <a:r>
              <a:rPr lang="nl-NL" sz="1200"/>
              <a:t>MQXFA: see talk by Piush</a:t>
            </a:r>
          </a:p>
          <a:p>
            <a:pPr marL="285750" indent="-285750">
              <a:buFontTx/>
              <a:buChar char="-"/>
            </a:pPr>
            <a:r>
              <a:rPr lang="nl-NL" sz="1200"/>
              <a:t>HO-correctors: completed in earlier annual meeting</a:t>
            </a:r>
            <a:endParaRPr lang="nl-NL" sz="1200" dirty="0"/>
          </a:p>
          <a:p>
            <a:pPr marL="285750" indent="-285750">
              <a:buFontTx/>
              <a:buChar char="-"/>
            </a:pPr>
            <a:endParaRPr lang="nl-NL" sz="1400" dirty="0"/>
          </a:p>
          <a:p>
            <a:r>
              <a:rPr lang="nl-NL" sz="1400" b="1"/>
              <a:t>WP3 Cryo-assemblies</a:t>
            </a:r>
          </a:p>
          <a:p>
            <a:pPr marL="285750" indent="-285750">
              <a:buFontTx/>
              <a:buChar char="-"/>
            </a:pPr>
            <a:r>
              <a:rPr lang="nl-NL" sz="1200"/>
              <a:t>Q1/Q3: see talk by Guram</a:t>
            </a:r>
          </a:p>
          <a:p>
            <a:pPr marL="285750" indent="-285750">
              <a:buFontTx/>
              <a:buChar char="-"/>
            </a:pPr>
            <a:r>
              <a:rPr lang="nl-NL" sz="1200"/>
              <a:t>Q2 and Q1/Q3 at CERN: See talk by Franco</a:t>
            </a:r>
          </a:p>
          <a:p>
            <a:pPr marL="285750" indent="-285750">
              <a:buFontTx/>
              <a:buChar char="-"/>
            </a:pPr>
            <a:r>
              <a:rPr lang="nl-NL" sz="1200"/>
              <a:t>CP, D1, and D2, this talk</a:t>
            </a:r>
          </a:p>
          <a:p>
            <a:pPr marL="285750" indent="-285750">
              <a:buFontTx/>
              <a:buChar char="-"/>
            </a:pPr>
            <a:endParaRPr lang="nl-NL" sz="1400"/>
          </a:p>
          <a:p>
            <a:r>
              <a:rPr lang="nl-NL" sz="1400" b="1"/>
              <a:t>Magnetic field and alignment measurements:</a:t>
            </a:r>
          </a:p>
          <a:p>
            <a:pPr marL="171450" indent="-171450">
              <a:buFontTx/>
              <a:buChar char="-"/>
            </a:pPr>
            <a:r>
              <a:rPr lang="nl-NL" sz="1200"/>
              <a:t>  See full session tomorrow</a:t>
            </a:r>
          </a:p>
          <a:p>
            <a:endParaRPr lang="nl-NL" sz="1400"/>
          </a:p>
          <a:p>
            <a:r>
              <a:rPr lang="nl-NL" sz="1400" b="1"/>
              <a:t>Contents this talk: </a:t>
            </a:r>
          </a:p>
          <a:p>
            <a:pPr marL="285750" indent="-285750">
              <a:buFontTx/>
              <a:buChar char="-"/>
            </a:pPr>
            <a:r>
              <a:rPr lang="nl-NL" sz="1400"/>
              <a:t>Overall overview and progress</a:t>
            </a:r>
          </a:p>
          <a:p>
            <a:pPr marL="285750" indent="-285750">
              <a:buFontTx/>
              <a:buChar char="-"/>
            </a:pPr>
            <a:r>
              <a:rPr lang="nl-NL" sz="1400"/>
              <a:t>Reporting on CP, D1, and D2 tests. </a:t>
            </a:r>
          </a:p>
          <a:p>
            <a:pPr marL="285750" indent="-285750">
              <a:buFontTx/>
              <a:buChar char="-"/>
            </a:pPr>
            <a:r>
              <a:rPr lang="nl-NL" sz="1400"/>
              <a:t>Detailed discussion on flattop quenches </a:t>
            </a:r>
          </a:p>
          <a:p>
            <a:pPr marL="285750" indent="-285750">
              <a:buFontTx/>
              <a:buChar char="-"/>
            </a:pPr>
            <a:r>
              <a:rPr lang="nl-NL" sz="1400"/>
              <a:t>2026 test challenges in SM18</a:t>
            </a:r>
          </a:p>
          <a:p>
            <a:pPr marL="285750" indent="-285750">
              <a:buFontTx/>
              <a:buChar char="-"/>
            </a:pPr>
            <a:r>
              <a:rPr lang="nl-NL" sz="1400"/>
              <a:t>Conclusion</a:t>
            </a:r>
          </a:p>
        </p:txBody>
      </p:sp>
      <p:pic>
        <p:nvPicPr>
          <p:cNvPr id="9" name="Picture 8">
            <a:extLst>
              <a:ext uri="{FF2B5EF4-FFF2-40B4-BE49-F238E27FC236}">
                <a16:creationId xmlns:a16="http://schemas.microsoft.com/office/drawing/2014/main" id="{AB5A49FA-DE74-DDAC-488A-34181790B88F}"/>
              </a:ext>
            </a:extLst>
          </p:cNvPr>
          <p:cNvPicPr>
            <a:picLocks noChangeAspect="1"/>
          </p:cNvPicPr>
          <p:nvPr/>
        </p:nvPicPr>
        <p:blipFill>
          <a:blip r:embed="rId2"/>
          <a:stretch>
            <a:fillRect/>
          </a:stretch>
        </p:blipFill>
        <p:spPr>
          <a:xfrm>
            <a:off x="4183655" y="940330"/>
            <a:ext cx="4960345" cy="1901930"/>
          </a:xfrm>
          <a:prstGeom prst="rect">
            <a:avLst/>
          </a:prstGeom>
        </p:spPr>
      </p:pic>
      <p:pic>
        <p:nvPicPr>
          <p:cNvPr id="10" name="Picture 9">
            <a:extLst>
              <a:ext uri="{FF2B5EF4-FFF2-40B4-BE49-F238E27FC236}">
                <a16:creationId xmlns:a16="http://schemas.microsoft.com/office/drawing/2014/main" id="{DFF28788-2CB3-78C0-34DE-F6C29C26E003}"/>
              </a:ext>
            </a:extLst>
          </p:cNvPr>
          <p:cNvPicPr>
            <a:picLocks noChangeAspect="1"/>
          </p:cNvPicPr>
          <p:nvPr/>
        </p:nvPicPr>
        <p:blipFill>
          <a:blip r:embed="rId3"/>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688575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CA8AA0-C025-6A28-6ABB-1B49F4C890E1}"/>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816CC330-9D3F-ACDA-9532-0BB724BDC3F2}"/>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BEC70D61-16B5-7BF4-24F0-0CA57A9D33EE}"/>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23387D59-C0FF-9DF3-1CF3-C66819A0B647}"/>
              </a:ext>
            </a:extLst>
          </p:cNvPr>
          <p:cNvSpPr>
            <a:spLocks noGrp="1"/>
          </p:cNvSpPr>
          <p:nvPr>
            <p:ph type="sldNum" sz="quarter" idx="4"/>
          </p:nvPr>
        </p:nvSpPr>
        <p:spPr/>
        <p:txBody>
          <a:bodyPr/>
          <a:lstStyle/>
          <a:p>
            <a:fld id="{17918391-D411-FE40-AAD7-861AE5233E0E}" type="slidenum">
              <a:rPr lang="en-US" smtClean="0"/>
              <a:pPr/>
              <a:t>20</a:t>
            </a:fld>
            <a:endParaRPr lang="en-US" dirty="0"/>
          </a:p>
        </p:txBody>
      </p:sp>
      <p:sp>
        <p:nvSpPr>
          <p:cNvPr id="10" name="TextBox 9">
            <a:extLst>
              <a:ext uri="{FF2B5EF4-FFF2-40B4-BE49-F238E27FC236}">
                <a16:creationId xmlns:a16="http://schemas.microsoft.com/office/drawing/2014/main" id="{932A8F4E-9D80-E410-B282-CF8FE2C50C00}"/>
              </a:ext>
            </a:extLst>
          </p:cNvPr>
          <p:cNvSpPr txBox="1"/>
          <p:nvPr/>
        </p:nvSpPr>
        <p:spPr>
          <a:xfrm>
            <a:off x="5660856" y="493109"/>
            <a:ext cx="3250023" cy="2031325"/>
          </a:xfrm>
          <a:prstGeom prst="rect">
            <a:avLst/>
          </a:prstGeom>
          <a:noFill/>
        </p:spPr>
        <p:txBody>
          <a:bodyPr wrap="square" rtlCol="0">
            <a:spAutoFit/>
          </a:bodyPr>
          <a:lstStyle/>
          <a:p>
            <a:r>
              <a:rPr lang="nl-NL" sz="1050"/>
              <a:t>Signature of the spike in vacuum pressure and TT151 and TT140 are identical to the quench in the previous slide. </a:t>
            </a:r>
          </a:p>
          <a:p>
            <a:r>
              <a:rPr lang="nl-NL" sz="1050"/>
              <a:t>Only here, the TT821 measuring the liquid helium temperature is not changing significantly. It shows that the vacuum temperature and pressure are impacted much stronger by the transient than the liquid temperature. </a:t>
            </a:r>
          </a:p>
          <a:p>
            <a:endParaRPr lang="nl-NL" sz="1050"/>
          </a:p>
          <a:p>
            <a:r>
              <a:rPr lang="nl-NL" sz="1050"/>
              <a:t>It also shows that this event is not caused by a quench, or heat from the magnet, since the current is stable. </a:t>
            </a:r>
            <a:endParaRPr lang="en-GB" sz="1050"/>
          </a:p>
        </p:txBody>
      </p:sp>
      <p:sp>
        <p:nvSpPr>
          <p:cNvPr id="13" name="TextBox 12">
            <a:extLst>
              <a:ext uri="{FF2B5EF4-FFF2-40B4-BE49-F238E27FC236}">
                <a16:creationId xmlns:a16="http://schemas.microsoft.com/office/drawing/2014/main" id="{639B8550-248B-9D02-C066-73D4CC947FA0}"/>
              </a:ext>
            </a:extLst>
          </p:cNvPr>
          <p:cNvSpPr txBox="1"/>
          <p:nvPr/>
        </p:nvSpPr>
        <p:spPr>
          <a:xfrm>
            <a:off x="112032" y="66821"/>
            <a:ext cx="7149025" cy="338554"/>
          </a:xfrm>
          <a:prstGeom prst="rect">
            <a:avLst/>
          </a:prstGeom>
          <a:noFill/>
        </p:spPr>
        <p:txBody>
          <a:bodyPr wrap="square">
            <a:spAutoFit/>
          </a:bodyPr>
          <a:lstStyle/>
          <a:p>
            <a:r>
              <a:rPr lang="nl-NL" sz="1600"/>
              <a:t>MCBXFAP1: Flattop No-quench event </a:t>
            </a:r>
            <a:r>
              <a:rPr lang="nl-NL" sz="1100"/>
              <a:t>(10 minute plot window)</a:t>
            </a:r>
            <a:endParaRPr lang="en-GB" sz="1600"/>
          </a:p>
        </p:txBody>
      </p:sp>
      <p:sp>
        <p:nvSpPr>
          <p:cNvPr id="14" name="TextBox 13">
            <a:extLst>
              <a:ext uri="{FF2B5EF4-FFF2-40B4-BE49-F238E27FC236}">
                <a16:creationId xmlns:a16="http://schemas.microsoft.com/office/drawing/2014/main" id="{9AA7F3B8-9938-4133-192A-7F8A3447C1F8}"/>
              </a:ext>
            </a:extLst>
          </p:cNvPr>
          <p:cNvSpPr txBox="1"/>
          <p:nvPr/>
        </p:nvSpPr>
        <p:spPr>
          <a:xfrm>
            <a:off x="4355433" y="796125"/>
            <a:ext cx="1088760" cy="230832"/>
          </a:xfrm>
          <a:prstGeom prst="rect">
            <a:avLst/>
          </a:prstGeom>
          <a:noFill/>
        </p:spPr>
        <p:txBody>
          <a:bodyPr wrap="none" rtlCol="0">
            <a:spAutoFit/>
          </a:bodyPr>
          <a:lstStyle/>
          <a:p>
            <a:r>
              <a:rPr lang="nl-NL" sz="900"/>
              <a:t>Vacuum pressure</a:t>
            </a:r>
            <a:endParaRPr lang="en-GB" sz="900"/>
          </a:p>
        </p:txBody>
      </p:sp>
      <p:sp>
        <p:nvSpPr>
          <p:cNvPr id="18" name="TextBox 17">
            <a:extLst>
              <a:ext uri="{FF2B5EF4-FFF2-40B4-BE49-F238E27FC236}">
                <a16:creationId xmlns:a16="http://schemas.microsoft.com/office/drawing/2014/main" id="{D199EDC0-5FC1-54A2-DB52-1B93BBB3744D}"/>
              </a:ext>
            </a:extLst>
          </p:cNvPr>
          <p:cNvSpPr txBox="1"/>
          <p:nvPr/>
        </p:nvSpPr>
        <p:spPr>
          <a:xfrm>
            <a:off x="3160662" y="2067461"/>
            <a:ext cx="518091" cy="230832"/>
          </a:xfrm>
          <a:prstGeom prst="rect">
            <a:avLst/>
          </a:prstGeom>
          <a:noFill/>
        </p:spPr>
        <p:txBody>
          <a:bodyPr wrap="none" rtlCol="0">
            <a:spAutoFit/>
          </a:bodyPr>
          <a:lstStyle/>
          <a:p>
            <a:r>
              <a:rPr lang="nl-NL" sz="900"/>
              <a:t>TT151</a:t>
            </a:r>
            <a:endParaRPr lang="en-GB" sz="900"/>
          </a:p>
        </p:txBody>
      </p:sp>
      <p:sp>
        <p:nvSpPr>
          <p:cNvPr id="19" name="TextBox 18">
            <a:extLst>
              <a:ext uri="{FF2B5EF4-FFF2-40B4-BE49-F238E27FC236}">
                <a16:creationId xmlns:a16="http://schemas.microsoft.com/office/drawing/2014/main" id="{99831B7D-C72B-300E-DA02-FA5696FB2435}"/>
              </a:ext>
            </a:extLst>
          </p:cNvPr>
          <p:cNvSpPr txBox="1"/>
          <p:nvPr/>
        </p:nvSpPr>
        <p:spPr>
          <a:xfrm>
            <a:off x="2422726" y="2677061"/>
            <a:ext cx="442750" cy="200055"/>
          </a:xfrm>
          <a:prstGeom prst="rect">
            <a:avLst/>
          </a:prstGeom>
          <a:noFill/>
        </p:spPr>
        <p:txBody>
          <a:bodyPr wrap="none" rtlCol="0">
            <a:spAutoFit/>
          </a:bodyPr>
          <a:lstStyle/>
          <a:p>
            <a:r>
              <a:rPr lang="nl-NL" sz="700">
                <a:solidFill>
                  <a:srgbClr val="FF0000"/>
                </a:solidFill>
              </a:rPr>
              <a:t>TT140</a:t>
            </a:r>
            <a:endParaRPr lang="en-GB" sz="900">
              <a:solidFill>
                <a:srgbClr val="FF0000"/>
              </a:solidFill>
            </a:endParaRPr>
          </a:p>
        </p:txBody>
      </p:sp>
      <p:sp>
        <p:nvSpPr>
          <p:cNvPr id="20" name="TextBox 19">
            <a:extLst>
              <a:ext uri="{FF2B5EF4-FFF2-40B4-BE49-F238E27FC236}">
                <a16:creationId xmlns:a16="http://schemas.microsoft.com/office/drawing/2014/main" id="{A2C4470A-3E36-6E81-BBF3-EBA895134071}"/>
              </a:ext>
            </a:extLst>
          </p:cNvPr>
          <p:cNvSpPr txBox="1"/>
          <p:nvPr/>
        </p:nvSpPr>
        <p:spPr>
          <a:xfrm>
            <a:off x="2730327" y="2826235"/>
            <a:ext cx="442750" cy="200055"/>
          </a:xfrm>
          <a:prstGeom prst="rect">
            <a:avLst/>
          </a:prstGeom>
          <a:noFill/>
        </p:spPr>
        <p:txBody>
          <a:bodyPr wrap="none" rtlCol="0">
            <a:spAutoFit/>
          </a:bodyPr>
          <a:lstStyle/>
          <a:p>
            <a:r>
              <a:rPr lang="nl-NL" sz="700">
                <a:solidFill>
                  <a:srgbClr val="92D050"/>
                </a:solidFill>
              </a:rPr>
              <a:t>TT821</a:t>
            </a:r>
            <a:endParaRPr lang="en-GB" sz="900">
              <a:solidFill>
                <a:srgbClr val="92D050"/>
              </a:solidFill>
            </a:endParaRPr>
          </a:p>
        </p:txBody>
      </p:sp>
      <p:sp>
        <p:nvSpPr>
          <p:cNvPr id="21" name="TextBox 20">
            <a:extLst>
              <a:ext uri="{FF2B5EF4-FFF2-40B4-BE49-F238E27FC236}">
                <a16:creationId xmlns:a16="http://schemas.microsoft.com/office/drawing/2014/main" id="{4125607D-C804-E91C-E1BC-B5B573903FD9}"/>
              </a:ext>
            </a:extLst>
          </p:cNvPr>
          <p:cNvSpPr txBox="1"/>
          <p:nvPr/>
        </p:nvSpPr>
        <p:spPr>
          <a:xfrm>
            <a:off x="1841996" y="2531150"/>
            <a:ext cx="442750" cy="200055"/>
          </a:xfrm>
          <a:prstGeom prst="rect">
            <a:avLst/>
          </a:prstGeom>
          <a:noFill/>
        </p:spPr>
        <p:txBody>
          <a:bodyPr wrap="none" rtlCol="0">
            <a:spAutoFit/>
          </a:bodyPr>
          <a:lstStyle/>
          <a:p>
            <a:r>
              <a:rPr lang="nl-NL" sz="700">
                <a:solidFill>
                  <a:srgbClr val="92D050"/>
                </a:solidFill>
              </a:rPr>
              <a:t>TT148</a:t>
            </a:r>
            <a:endParaRPr lang="en-GB" sz="900">
              <a:solidFill>
                <a:srgbClr val="92D050"/>
              </a:solidFill>
            </a:endParaRPr>
          </a:p>
        </p:txBody>
      </p:sp>
      <p:sp>
        <p:nvSpPr>
          <p:cNvPr id="38" name="TextBox 37">
            <a:extLst>
              <a:ext uri="{FF2B5EF4-FFF2-40B4-BE49-F238E27FC236}">
                <a16:creationId xmlns:a16="http://schemas.microsoft.com/office/drawing/2014/main" id="{763A3E2B-4B9A-796B-5120-1CDE0E8989FB}"/>
              </a:ext>
            </a:extLst>
          </p:cNvPr>
          <p:cNvSpPr txBox="1"/>
          <p:nvPr/>
        </p:nvSpPr>
        <p:spPr>
          <a:xfrm>
            <a:off x="4572000" y="4422750"/>
            <a:ext cx="982961" cy="246221"/>
          </a:xfrm>
          <a:prstGeom prst="rect">
            <a:avLst/>
          </a:prstGeom>
          <a:noFill/>
        </p:spPr>
        <p:txBody>
          <a:bodyPr wrap="none" rtlCol="0">
            <a:spAutoFit/>
          </a:bodyPr>
          <a:lstStyle/>
          <a:p>
            <a:r>
              <a:rPr lang="nl-NL" sz="1000"/>
              <a:t>Time (hh:mm)</a:t>
            </a:r>
            <a:endParaRPr lang="en-GB" sz="1000"/>
          </a:p>
        </p:txBody>
      </p:sp>
      <p:pic>
        <p:nvPicPr>
          <p:cNvPr id="2" name="Picture 1">
            <a:extLst>
              <a:ext uri="{FF2B5EF4-FFF2-40B4-BE49-F238E27FC236}">
                <a16:creationId xmlns:a16="http://schemas.microsoft.com/office/drawing/2014/main" id="{2F8E338D-7E44-3E1B-5A86-BFB06DFDAF3A}"/>
              </a:ext>
            </a:extLst>
          </p:cNvPr>
          <p:cNvPicPr>
            <a:picLocks noChangeAspect="1"/>
          </p:cNvPicPr>
          <p:nvPr/>
        </p:nvPicPr>
        <p:blipFill>
          <a:blip r:embed="rId2"/>
          <a:stretch>
            <a:fillRect/>
          </a:stretch>
        </p:blipFill>
        <p:spPr>
          <a:xfrm>
            <a:off x="701040" y="4448835"/>
            <a:ext cx="1502858" cy="694666"/>
          </a:xfrm>
          <a:prstGeom prst="rect">
            <a:avLst/>
          </a:prstGeom>
        </p:spPr>
      </p:pic>
      <p:pic>
        <p:nvPicPr>
          <p:cNvPr id="8" name="Picture 7" descr="A graph of a graph&#10;&#10;AI-generated content may be incorrect.">
            <a:extLst>
              <a:ext uri="{FF2B5EF4-FFF2-40B4-BE49-F238E27FC236}">
                <a16:creationId xmlns:a16="http://schemas.microsoft.com/office/drawing/2014/main" id="{DAB917A3-AB74-6B5F-F1BC-93DFA8148A80}"/>
              </a:ext>
            </a:extLst>
          </p:cNvPr>
          <p:cNvPicPr>
            <a:picLocks noChangeAspect="1"/>
          </p:cNvPicPr>
          <p:nvPr/>
        </p:nvPicPr>
        <p:blipFill>
          <a:blip r:embed="rId3"/>
          <a:stretch>
            <a:fillRect/>
          </a:stretch>
        </p:blipFill>
        <p:spPr>
          <a:xfrm>
            <a:off x="70693" y="474528"/>
            <a:ext cx="5445786" cy="4194443"/>
          </a:xfrm>
          <a:prstGeom prst="rect">
            <a:avLst/>
          </a:prstGeom>
        </p:spPr>
      </p:pic>
    </p:spTree>
    <p:extLst>
      <p:ext uri="{BB962C8B-B14F-4D97-AF65-F5344CB8AC3E}">
        <p14:creationId xmlns:p14="http://schemas.microsoft.com/office/powerpoint/2010/main" val="9991482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72F3C20-0BC7-7029-313B-0ADF346C8E38}"/>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2E95869F-FEFA-C784-5D2F-288787CB6100}"/>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F4421C97-A1BD-179F-E0C4-BD4F52EAF033}"/>
              </a:ext>
            </a:extLst>
          </p:cNvPr>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7" name="Picture 6" descr="A graph of a graph&#10;&#10;AI-generated content may be incorrect.">
            <a:extLst>
              <a:ext uri="{FF2B5EF4-FFF2-40B4-BE49-F238E27FC236}">
                <a16:creationId xmlns:a16="http://schemas.microsoft.com/office/drawing/2014/main" id="{9489E4B7-0EB3-C5E8-2A0F-B4A28ED3C53C}"/>
              </a:ext>
            </a:extLst>
          </p:cNvPr>
          <p:cNvPicPr>
            <a:picLocks noChangeAspect="1"/>
          </p:cNvPicPr>
          <p:nvPr/>
        </p:nvPicPr>
        <p:blipFill>
          <a:blip r:embed="rId2"/>
          <a:stretch>
            <a:fillRect/>
          </a:stretch>
        </p:blipFill>
        <p:spPr>
          <a:xfrm>
            <a:off x="58659" y="405375"/>
            <a:ext cx="5229220" cy="4027640"/>
          </a:xfrm>
          <a:prstGeom prst="rect">
            <a:avLst/>
          </a:prstGeom>
        </p:spPr>
      </p:pic>
      <p:sp>
        <p:nvSpPr>
          <p:cNvPr id="8" name="TextBox 7">
            <a:extLst>
              <a:ext uri="{FF2B5EF4-FFF2-40B4-BE49-F238E27FC236}">
                <a16:creationId xmlns:a16="http://schemas.microsoft.com/office/drawing/2014/main" id="{A720A7B6-4F8C-E6EB-10E3-1F72445FD209}"/>
              </a:ext>
            </a:extLst>
          </p:cNvPr>
          <p:cNvSpPr txBox="1"/>
          <p:nvPr/>
        </p:nvSpPr>
        <p:spPr>
          <a:xfrm>
            <a:off x="112032" y="66821"/>
            <a:ext cx="7149025" cy="338554"/>
          </a:xfrm>
          <a:prstGeom prst="rect">
            <a:avLst/>
          </a:prstGeom>
          <a:noFill/>
        </p:spPr>
        <p:txBody>
          <a:bodyPr wrap="square">
            <a:spAutoFit/>
          </a:bodyPr>
          <a:lstStyle/>
          <a:p>
            <a:r>
              <a:rPr lang="nl-NL" sz="1600"/>
              <a:t>MCBXFAP1: Provoked energy extraction trigger event </a:t>
            </a:r>
            <a:r>
              <a:rPr lang="nl-NL" sz="1100"/>
              <a:t>(10 minute plot window)</a:t>
            </a:r>
            <a:endParaRPr lang="en-GB" sz="1600"/>
          </a:p>
        </p:txBody>
      </p:sp>
      <p:sp>
        <p:nvSpPr>
          <p:cNvPr id="9" name="TextBox 8">
            <a:extLst>
              <a:ext uri="{FF2B5EF4-FFF2-40B4-BE49-F238E27FC236}">
                <a16:creationId xmlns:a16="http://schemas.microsoft.com/office/drawing/2014/main" id="{0D0C3CFD-66B4-54B4-E25B-0631B989D6AB}"/>
              </a:ext>
            </a:extLst>
          </p:cNvPr>
          <p:cNvSpPr txBox="1"/>
          <p:nvPr/>
        </p:nvSpPr>
        <p:spPr>
          <a:xfrm>
            <a:off x="5660856" y="493109"/>
            <a:ext cx="3250023" cy="900246"/>
          </a:xfrm>
          <a:prstGeom prst="rect">
            <a:avLst/>
          </a:prstGeom>
          <a:noFill/>
        </p:spPr>
        <p:txBody>
          <a:bodyPr wrap="square" rtlCol="0">
            <a:spAutoFit/>
          </a:bodyPr>
          <a:lstStyle/>
          <a:p>
            <a:r>
              <a:rPr lang="nl-NL" sz="1050"/>
              <a:t>When triggering the energy extraction, a similar transient in TT151, TT140 and PT181A is triggered, but now only starting after the quench. </a:t>
            </a:r>
          </a:p>
          <a:p>
            <a:endParaRPr lang="en-GB" sz="1050"/>
          </a:p>
          <a:p>
            <a:r>
              <a:rPr lang="en-GB" sz="1050"/>
              <a:t>To be investigated why.</a:t>
            </a:r>
            <a:endParaRPr lang="nl-NL" sz="1050"/>
          </a:p>
        </p:txBody>
      </p:sp>
      <p:sp>
        <p:nvSpPr>
          <p:cNvPr id="10" name="TextBox 9">
            <a:extLst>
              <a:ext uri="{FF2B5EF4-FFF2-40B4-BE49-F238E27FC236}">
                <a16:creationId xmlns:a16="http://schemas.microsoft.com/office/drawing/2014/main" id="{BFFFF058-179B-4A43-9907-537A2EC18349}"/>
              </a:ext>
            </a:extLst>
          </p:cNvPr>
          <p:cNvSpPr txBox="1"/>
          <p:nvPr/>
        </p:nvSpPr>
        <p:spPr>
          <a:xfrm>
            <a:off x="2035774" y="1951357"/>
            <a:ext cx="442750" cy="200055"/>
          </a:xfrm>
          <a:prstGeom prst="rect">
            <a:avLst/>
          </a:prstGeom>
          <a:noFill/>
        </p:spPr>
        <p:txBody>
          <a:bodyPr wrap="none" rtlCol="0">
            <a:spAutoFit/>
          </a:bodyPr>
          <a:lstStyle/>
          <a:p>
            <a:r>
              <a:rPr lang="nl-NL" sz="700"/>
              <a:t>TT151</a:t>
            </a:r>
            <a:endParaRPr lang="en-GB" sz="700"/>
          </a:p>
        </p:txBody>
      </p:sp>
      <p:sp>
        <p:nvSpPr>
          <p:cNvPr id="11" name="TextBox 10">
            <a:extLst>
              <a:ext uri="{FF2B5EF4-FFF2-40B4-BE49-F238E27FC236}">
                <a16:creationId xmlns:a16="http://schemas.microsoft.com/office/drawing/2014/main" id="{88475094-4705-FB9E-DFD2-99A1B4600EC2}"/>
              </a:ext>
            </a:extLst>
          </p:cNvPr>
          <p:cNvSpPr txBox="1"/>
          <p:nvPr/>
        </p:nvSpPr>
        <p:spPr>
          <a:xfrm>
            <a:off x="2035774" y="2453359"/>
            <a:ext cx="442750" cy="200055"/>
          </a:xfrm>
          <a:prstGeom prst="rect">
            <a:avLst/>
          </a:prstGeom>
          <a:noFill/>
        </p:spPr>
        <p:txBody>
          <a:bodyPr wrap="none" rtlCol="0">
            <a:spAutoFit/>
          </a:bodyPr>
          <a:lstStyle/>
          <a:p>
            <a:r>
              <a:rPr lang="nl-NL" sz="700">
                <a:solidFill>
                  <a:srgbClr val="FF0000"/>
                </a:solidFill>
              </a:rPr>
              <a:t>TT140</a:t>
            </a:r>
            <a:endParaRPr lang="en-GB" sz="900">
              <a:solidFill>
                <a:srgbClr val="FF0000"/>
              </a:solidFill>
            </a:endParaRPr>
          </a:p>
        </p:txBody>
      </p:sp>
      <p:sp>
        <p:nvSpPr>
          <p:cNvPr id="12" name="TextBox 11">
            <a:extLst>
              <a:ext uri="{FF2B5EF4-FFF2-40B4-BE49-F238E27FC236}">
                <a16:creationId xmlns:a16="http://schemas.microsoft.com/office/drawing/2014/main" id="{9BA0B36F-064C-D226-F641-5B2A250CCEE1}"/>
              </a:ext>
            </a:extLst>
          </p:cNvPr>
          <p:cNvSpPr txBox="1"/>
          <p:nvPr/>
        </p:nvSpPr>
        <p:spPr>
          <a:xfrm>
            <a:off x="2222263" y="2620482"/>
            <a:ext cx="442750" cy="200055"/>
          </a:xfrm>
          <a:prstGeom prst="rect">
            <a:avLst/>
          </a:prstGeom>
          <a:noFill/>
        </p:spPr>
        <p:txBody>
          <a:bodyPr wrap="none" rtlCol="0">
            <a:spAutoFit/>
          </a:bodyPr>
          <a:lstStyle/>
          <a:p>
            <a:r>
              <a:rPr lang="nl-NL" sz="700">
                <a:solidFill>
                  <a:srgbClr val="92D050"/>
                </a:solidFill>
              </a:rPr>
              <a:t>TT821</a:t>
            </a:r>
            <a:endParaRPr lang="en-GB" sz="900">
              <a:solidFill>
                <a:srgbClr val="92D050"/>
              </a:solidFill>
            </a:endParaRPr>
          </a:p>
        </p:txBody>
      </p:sp>
      <p:pic>
        <p:nvPicPr>
          <p:cNvPr id="2" name="Picture 1">
            <a:extLst>
              <a:ext uri="{FF2B5EF4-FFF2-40B4-BE49-F238E27FC236}">
                <a16:creationId xmlns:a16="http://schemas.microsoft.com/office/drawing/2014/main" id="{B6DA45BD-7884-0C25-377B-7B1386388E22}"/>
              </a:ext>
            </a:extLst>
          </p:cNvPr>
          <p:cNvPicPr>
            <a:picLocks noChangeAspect="1"/>
          </p:cNvPicPr>
          <p:nvPr/>
        </p:nvPicPr>
        <p:blipFill>
          <a:blip r:embed="rId3"/>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572544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E6AF4AD-6958-4366-F12C-E6603896418C}"/>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B6309B46-7BBC-6CF9-9ACB-F5128CD4555E}"/>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7379FFD1-7D8E-169A-4319-0D50FBACFCB1}"/>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
        <p:nvSpPr>
          <p:cNvPr id="9" name="TextBox 8">
            <a:extLst>
              <a:ext uri="{FF2B5EF4-FFF2-40B4-BE49-F238E27FC236}">
                <a16:creationId xmlns:a16="http://schemas.microsoft.com/office/drawing/2014/main" id="{26D68136-3E0F-6CE8-6B0C-C91CB2D4F5FE}"/>
              </a:ext>
            </a:extLst>
          </p:cNvPr>
          <p:cNvSpPr txBox="1"/>
          <p:nvPr/>
        </p:nvSpPr>
        <p:spPr>
          <a:xfrm>
            <a:off x="6128084" y="404374"/>
            <a:ext cx="2895600" cy="2046714"/>
          </a:xfrm>
          <a:prstGeom prst="rect">
            <a:avLst/>
          </a:prstGeom>
          <a:noFill/>
        </p:spPr>
        <p:txBody>
          <a:bodyPr wrap="square" rtlCol="0">
            <a:spAutoFit/>
          </a:bodyPr>
          <a:lstStyle/>
          <a:p>
            <a:r>
              <a:rPr lang="nl-NL" sz="1400"/>
              <a:t>Example of a flattop quench in Q3: </a:t>
            </a:r>
          </a:p>
          <a:p>
            <a:pPr marL="285750" indent="-285750">
              <a:buFontTx/>
              <a:buChar char="-"/>
            </a:pPr>
            <a:r>
              <a:rPr lang="nl-NL" sz="1100"/>
              <a:t>Temperature rise in TT151 precedes quench by about 5 seconds. </a:t>
            </a:r>
          </a:p>
          <a:p>
            <a:pPr marL="285750" indent="-285750">
              <a:buFontTx/>
              <a:buChar char="-"/>
            </a:pPr>
            <a:r>
              <a:rPr lang="nl-NL" sz="1100"/>
              <a:t>No effect on helium bath temperature in magnet (TT821, named here Mag_T1)</a:t>
            </a:r>
          </a:p>
          <a:p>
            <a:pPr marL="285750" indent="-285750">
              <a:buFontTx/>
              <a:buChar char="-"/>
            </a:pPr>
            <a:r>
              <a:rPr lang="nl-NL" sz="1100"/>
              <a:t>Pressure rise in PT181 is only recorded every 10 seconds, so not usefull. </a:t>
            </a:r>
          </a:p>
          <a:p>
            <a:pPr marL="171450" indent="-171450">
              <a:buFontTx/>
              <a:buChar char="-"/>
            </a:pPr>
            <a:endParaRPr lang="en-GB" sz="1100"/>
          </a:p>
        </p:txBody>
      </p:sp>
      <p:sp>
        <p:nvSpPr>
          <p:cNvPr id="14" name="TextBox 13">
            <a:extLst>
              <a:ext uri="{FF2B5EF4-FFF2-40B4-BE49-F238E27FC236}">
                <a16:creationId xmlns:a16="http://schemas.microsoft.com/office/drawing/2014/main" id="{2AD6538B-ACD9-5F49-5D2B-3A96C730FA50}"/>
              </a:ext>
            </a:extLst>
          </p:cNvPr>
          <p:cNvSpPr txBox="1"/>
          <p:nvPr/>
        </p:nvSpPr>
        <p:spPr>
          <a:xfrm>
            <a:off x="81885" y="41360"/>
            <a:ext cx="4635690" cy="253916"/>
          </a:xfrm>
          <a:prstGeom prst="rect">
            <a:avLst/>
          </a:prstGeom>
          <a:noFill/>
        </p:spPr>
        <p:txBody>
          <a:bodyPr wrap="square" rtlCol="0">
            <a:spAutoFit/>
          </a:bodyPr>
          <a:lstStyle/>
          <a:p>
            <a:r>
              <a:rPr lang="nl-NL" sz="1050"/>
              <a:t>MQXFA in Q3: Flattop quench event at 16.23 kA  </a:t>
            </a:r>
            <a:r>
              <a:rPr lang="nl-NL" sz="800"/>
              <a:t>(40 second plot window)</a:t>
            </a:r>
            <a:endParaRPr lang="en-GB" sz="1050"/>
          </a:p>
        </p:txBody>
      </p:sp>
      <p:sp>
        <p:nvSpPr>
          <p:cNvPr id="15" name="TextBox 14">
            <a:extLst>
              <a:ext uri="{FF2B5EF4-FFF2-40B4-BE49-F238E27FC236}">
                <a16:creationId xmlns:a16="http://schemas.microsoft.com/office/drawing/2014/main" id="{D38CA683-D5E4-C2BE-6DD5-59C680E4C6C9}"/>
              </a:ext>
            </a:extLst>
          </p:cNvPr>
          <p:cNvSpPr txBox="1"/>
          <p:nvPr/>
        </p:nvSpPr>
        <p:spPr>
          <a:xfrm>
            <a:off x="3686500" y="596799"/>
            <a:ext cx="442750" cy="200055"/>
          </a:xfrm>
          <a:prstGeom prst="rect">
            <a:avLst/>
          </a:prstGeom>
          <a:noFill/>
        </p:spPr>
        <p:txBody>
          <a:bodyPr wrap="none" rtlCol="0">
            <a:spAutoFit/>
          </a:bodyPr>
          <a:lstStyle/>
          <a:p>
            <a:r>
              <a:rPr lang="nl-NL" sz="700">
                <a:solidFill>
                  <a:schemeClr val="tx2"/>
                </a:solidFill>
              </a:rPr>
              <a:t>TT151</a:t>
            </a:r>
            <a:endParaRPr lang="en-GB" sz="700">
              <a:solidFill>
                <a:schemeClr val="tx2"/>
              </a:solidFill>
            </a:endParaRPr>
          </a:p>
        </p:txBody>
      </p:sp>
      <p:sp>
        <p:nvSpPr>
          <p:cNvPr id="16" name="TextBox 15">
            <a:extLst>
              <a:ext uri="{FF2B5EF4-FFF2-40B4-BE49-F238E27FC236}">
                <a16:creationId xmlns:a16="http://schemas.microsoft.com/office/drawing/2014/main" id="{DACEC685-99D3-C99F-29D2-A9C6B8B6BBB0}"/>
              </a:ext>
            </a:extLst>
          </p:cNvPr>
          <p:cNvSpPr txBox="1"/>
          <p:nvPr/>
        </p:nvSpPr>
        <p:spPr>
          <a:xfrm>
            <a:off x="3722135" y="1303375"/>
            <a:ext cx="442750" cy="200055"/>
          </a:xfrm>
          <a:prstGeom prst="rect">
            <a:avLst/>
          </a:prstGeom>
          <a:noFill/>
        </p:spPr>
        <p:txBody>
          <a:bodyPr wrap="none" rtlCol="0">
            <a:spAutoFit/>
          </a:bodyPr>
          <a:lstStyle/>
          <a:p>
            <a:r>
              <a:rPr lang="nl-NL" sz="700">
                <a:solidFill>
                  <a:schemeClr val="tx2"/>
                </a:solidFill>
              </a:rPr>
              <a:t>TT148</a:t>
            </a:r>
            <a:endParaRPr lang="en-GB" sz="900">
              <a:solidFill>
                <a:schemeClr val="tx2"/>
              </a:solidFill>
            </a:endParaRPr>
          </a:p>
        </p:txBody>
      </p:sp>
      <p:sp>
        <p:nvSpPr>
          <p:cNvPr id="19" name="TextBox 18">
            <a:extLst>
              <a:ext uri="{FF2B5EF4-FFF2-40B4-BE49-F238E27FC236}">
                <a16:creationId xmlns:a16="http://schemas.microsoft.com/office/drawing/2014/main" id="{4E42751F-3721-745E-C4DA-2ECB3F59D329}"/>
              </a:ext>
            </a:extLst>
          </p:cNvPr>
          <p:cNvSpPr txBox="1"/>
          <p:nvPr/>
        </p:nvSpPr>
        <p:spPr>
          <a:xfrm>
            <a:off x="4812263" y="3260212"/>
            <a:ext cx="970137" cy="246221"/>
          </a:xfrm>
          <a:prstGeom prst="rect">
            <a:avLst/>
          </a:prstGeom>
          <a:noFill/>
        </p:spPr>
        <p:txBody>
          <a:bodyPr wrap="none" rtlCol="0">
            <a:spAutoFit/>
          </a:bodyPr>
          <a:lstStyle/>
          <a:p>
            <a:r>
              <a:rPr lang="nl-NL" sz="1000"/>
              <a:t>Time (mm:ss)</a:t>
            </a:r>
            <a:endParaRPr lang="en-GB" sz="1000"/>
          </a:p>
        </p:txBody>
      </p:sp>
      <p:sp>
        <p:nvSpPr>
          <p:cNvPr id="20" name="TextBox 19">
            <a:extLst>
              <a:ext uri="{FF2B5EF4-FFF2-40B4-BE49-F238E27FC236}">
                <a16:creationId xmlns:a16="http://schemas.microsoft.com/office/drawing/2014/main" id="{CF02EBA1-6CEA-15E7-523F-255C0A7CA037}"/>
              </a:ext>
            </a:extLst>
          </p:cNvPr>
          <p:cNvSpPr txBox="1"/>
          <p:nvPr/>
        </p:nvSpPr>
        <p:spPr>
          <a:xfrm>
            <a:off x="4812263" y="4480105"/>
            <a:ext cx="970137" cy="246221"/>
          </a:xfrm>
          <a:prstGeom prst="rect">
            <a:avLst/>
          </a:prstGeom>
          <a:noFill/>
        </p:spPr>
        <p:txBody>
          <a:bodyPr wrap="none" rtlCol="0">
            <a:spAutoFit/>
          </a:bodyPr>
          <a:lstStyle/>
          <a:p>
            <a:r>
              <a:rPr lang="nl-NL" sz="1000"/>
              <a:t>Time (mm:ss)</a:t>
            </a:r>
            <a:endParaRPr lang="en-GB" sz="1000"/>
          </a:p>
        </p:txBody>
      </p:sp>
      <p:sp>
        <p:nvSpPr>
          <p:cNvPr id="21" name="TextBox 20">
            <a:extLst>
              <a:ext uri="{FF2B5EF4-FFF2-40B4-BE49-F238E27FC236}">
                <a16:creationId xmlns:a16="http://schemas.microsoft.com/office/drawing/2014/main" id="{401E9178-C709-8634-1597-03E951A593E4}"/>
              </a:ext>
            </a:extLst>
          </p:cNvPr>
          <p:cNvSpPr txBox="1"/>
          <p:nvPr/>
        </p:nvSpPr>
        <p:spPr>
          <a:xfrm>
            <a:off x="4884453" y="1786889"/>
            <a:ext cx="970137" cy="246221"/>
          </a:xfrm>
          <a:prstGeom prst="rect">
            <a:avLst/>
          </a:prstGeom>
          <a:noFill/>
        </p:spPr>
        <p:txBody>
          <a:bodyPr wrap="none" rtlCol="0">
            <a:spAutoFit/>
          </a:bodyPr>
          <a:lstStyle/>
          <a:p>
            <a:r>
              <a:rPr lang="nl-NL" sz="1000"/>
              <a:t>Time (mm:ss)</a:t>
            </a:r>
            <a:endParaRPr lang="en-GB" sz="1000"/>
          </a:p>
        </p:txBody>
      </p:sp>
      <p:sp>
        <p:nvSpPr>
          <p:cNvPr id="2" name="TextBox 1">
            <a:extLst>
              <a:ext uri="{FF2B5EF4-FFF2-40B4-BE49-F238E27FC236}">
                <a16:creationId xmlns:a16="http://schemas.microsoft.com/office/drawing/2014/main" id="{2F3F2386-004B-0FA3-5F5B-33A0708E7DF7}"/>
              </a:ext>
            </a:extLst>
          </p:cNvPr>
          <p:cNvSpPr txBox="1"/>
          <p:nvPr/>
        </p:nvSpPr>
        <p:spPr>
          <a:xfrm>
            <a:off x="6191586" y="2847428"/>
            <a:ext cx="2895600" cy="1477328"/>
          </a:xfrm>
          <a:prstGeom prst="rect">
            <a:avLst/>
          </a:prstGeom>
          <a:noFill/>
        </p:spPr>
        <p:txBody>
          <a:bodyPr wrap="square" rtlCol="0">
            <a:spAutoFit/>
          </a:bodyPr>
          <a:lstStyle/>
          <a:p>
            <a:r>
              <a:rPr lang="nl-NL"/>
              <a:t>Precursor spikes in the Q3 are less pronounced, but still systematic, and the quench starts after 5 seconds. </a:t>
            </a:r>
            <a:endParaRPr lang="en-GB"/>
          </a:p>
        </p:txBody>
      </p:sp>
      <p:pic>
        <p:nvPicPr>
          <p:cNvPr id="6" name="Picture 5">
            <a:extLst>
              <a:ext uri="{FF2B5EF4-FFF2-40B4-BE49-F238E27FC236}">
                <a16:creationId xmlns:a16="http://schemas.microsoft.com/office/drawing/2014/main" id="{6B36BBF3-DCE3-197C-AD47-2EC60EC3AB71}"/>
              </a:ext>
            </a:extLst>
          </p:cNvPr>
          <p:cNvPicPr>
            <a:picLocks noChangeAspect="1"/>
          </p:cNvPicPr>
          <p:nvPr/>
        </p:nvPicPr>
        <p:blipFill>
          <a:blip r:embed="rId2"/>
          <a:stretch>
            <a:fillRect/>
          </a:stretch>
        </p:blipFill>
        <p:spPr>
          <a:xfrm>
            <a:off x="701040" y="4448835"/>
            <a:ext cx="1502858" cy="694666"/>
          </a:xfrm>
          <a:prstGeom prst="rect">
            <a:avLst/>
          </a:prstGeom>
        </p:spPr>
      </p:pic>
      <p:pic>
        <p:nvPicPr>
          <p:cNvPr id="18" name="Picture 17">
            <a:extLst>
              <a:ext uri="{FF2B5EF4-FFF2-40B4-BE49-F238E27FC236}">
                <a16:creationId xmlns:a16="http://schemas.microsoft.com/office/drawing/2014/main" id="{2950DDBF-50EE-264C-922B-4989B16CAFC3}"/>
              </a:ext>
            </a:extLst>
          </p:cNvPr>
          <p:cNvPicPr>
            <a:picLocks noChangeAspect="1"/>
          </p:cNvPicPr>
          <p:nvPr/>
        </p:nvPicPr>
        <p:blipFill>
          <a:blip r:embed="rId3"/>
          <a:stretch>
            <a:fillRect/>
          </a:stretch>
        </p:blipFill>
        <p:spPr>
          <a:xfrm>
            <a:off x="296222" y="446317"/>
            <a:ext cx="5665426" cy="4250865"/>
          </a:xfrm>
          <a:prstGeom prst="rect">
            <a:avLst/>
          </a:prstGeom>
        </p:spPr>
      </p:pic>
    </p:spTree>
    <p:extLst>
      <p:ext uri="{BB962C8B-B14F-4D97-AF65-F5344CB8AC3E}">
        <p14:creationId xmlns:p14="http://schemas.microsoft.com/office/powerpoint/2010/main" val="3390379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CA10EFC-E090-4EAC-49F3-99A64A42F048}"/>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0D61ABE9-2DDC-1E9B-8B87-08FCEB997601}"/>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EDA25542-9E71-47F4-E92F-3BCFF83F5C99}"/>
              </a:ext>
            </a:extLst>
          </p:cNvPr>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14" name="Picture 13">
            <a:extLst>
              <a:ext uri="{FF2B5EF4-FFF2-40B4-BE49-F238E27FC236}">
                <a16:creationId xmlns:a16="http://schemas.microsoft.com/office/drawing/2014/main" id="{A968CC0F-8598-3626-AD39-440E97E540A7}"/>
              </a:ext>
            </a:extLst>
          </p:cNvPr>
          <p:cNvPicPr>
            <a:picLocks noChangeAspect="1"/>
          </p:cNvPicPr>
          <p:nvPr/>
        </p:nvPicPr>
        <p:blipFill>
          <a:blip r:embed="rId2"/>
          <a:srcRect l="23249" t="55547" r="15580" b="13430"/>
          <a:stretch/>
        </p:blipFill>
        <p:spPr>
          <a:xfrm>
            <a:off x="234945" y="2082925"/>
            <a:ext cx="4150946" cy="1927225"/>
          </a:xfrm>
          <a:prstGeom prst="rect">
            <a:avLst/>
          </a:prstGeom>
          <a:solidFill>
            <a:schemeClr val="bg1"/>
          </a:solidFill>
        </p:spPr>
      </p:pic>
      <p:sp>
        <p:nvSpPr>
          <p:cNvPr id="15" name="Oval 14">
            <a:extLst>
              <a:ext uri="{FF2B5EF4-FFF2-40B4-BE49-F238E27FC236}">
                <a16:creationId xmlns:a16="http://schemas.microsoft.com/office/drawing/2014/main" id="{4CDD014C-945B-D034-4A26-EAF45F13410D}"/>
              </a:ext>
            </a:extLst>
          </p:cNvPr>
          <p:cNvSpPr/>
          <p:nvPr/>
        </p:nvSpPr>
        <p:spPr>
          <a:xfrm>
            <a:off x="769355" y="422589"/>
            <a:ext cx="2743200" cy="2743200"/>
          </a:xfrm>
          <a:prstGeom prst="ellips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F5D2DF6B-E6C9-F9FA-C4BD-483405EDFD81}"/>
              </a:ext>
            </a:extLst>
          </p:cNvPr>
          <p:cNvSpPr/>
          <p:nvPr/>
        </p:nvSpPr>
        <p:spPr>
          <a:xfrm>
            <a:off x="836919" y="490153"/>
            <a:ext cx="2606040" cy="2606040"/>
          </a:xfrm>
          <a:prstGeom prst="ellipse">
            <a:avLst/>
          </a:prstGeom>
          <a:solidFill>
            <a:schemeClr val="bg1"/>
          </a:solidFill>
          <a:ln w="28575">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9E9EC459-CF6A-6422-AAB5-395B3EB755A6}"/>
              </a:ext>
            </a:extLst>
          </p:cNvPr>
          <p:cNvSpPr/>
          <p:nvPr/>
        </p:nvSpPr>
        <p:spPr>
          <a:xfrm rot="1174568">
            <a:off x="1651449" y="3045204"/>
            <a:ext cx="158101" cy="49016"/>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885BD0D7-88A0-DFA7-BA92-17A7E649E9E3}"/>
              </a:ext>
            </a:extLst>
          </p:cNvPr>
          <p:cNvSpPr/>
          <p:nvPr/>
        </p:nvSpPr>
        <p:spPr>
          <a:xfrm rot="20341470">
            <a:off x="2499528" y="3044704"/>
            <a:ext cx="132936" cy="48611"/>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0E912E09-9E15-879D-ECA1-02F72F719069}"/>
              </a:ext>
            </a:extLst>
          </p:cNvPr>
          <p:cNvSpPr/>
          <p:nvPr/>
        </p:nvSpPr>
        <p:spPr>
          <a:xfrm>
            <a:off x="2064282" y="3115498"/>
            <a:ext cx="154888" cy="457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E0646BF-C07D-34E2-6ED8-2E2C7DD78EE7}"/>
              </a:ext>
            </a:extLst>
          </p:cNvPr>
          <p:cNvSpPr/>
          <p:nvPr/>
        </p:nvSpPr>
        <p:spPr>
          <a:xfrm>
            <a:off x="905499" y="558733"/>
            <a:ext cx="2468880" cy="2468880"/>
          </a:xfrm>
          <a:prstGeom prst="ellipse">
            <a:avLst/>
          </a:prstGeom>
          <a:solidFill>
            <a:schemeClr val="bg1">
              <a:lumMod val="85000"/>
            </a:schemeClr>
          </a:solidFill>
          <a:ln w="127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1C5FE0E8-A7D3-B974-9EA1-5C5087EAF799}"/>
              </a:ext>
            </a:extLst>
          </p:cNvPr>
          <p:cNvSpPr/>
          <p:nvPr/>
        </p:nvSpPr>
        <p:spPr>
          <a:xfrm>
            <a:off x="1002937" y="663853"/>
            <a:ext cx="2286000" cy="2286000"/>
          </a:xfrm>
          <a:prstGeom prst="ellipse">
            <a:avLst/>
          </a:prstGeom>
          <a:solidFill>
            <a:schemeClr val="bg1"/>
          </a:solidFill>
          <a:ln w="28575">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57ADF710-47FE-4FC4-41B0-24ECA9FA2A4B}"/>
              </a:ext>
            </a:extLst>
          </p:cNvPr>
          <p:cNvSpPr/>
          <p:nvPr/>
        </p:nvSpPr>
        <p:spPr>
          <a:xfrm rot="2837450">
            <a:off x="1160911" y="2654677"/>
            <a:ext cx="158101" cy="49016"/>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BFC9F7C9-9CED-4D2C-BF11-6D10EBE750E3}"/>
              </a:ext>
            </a:extLst>
          </p:cNvPr>
          <p:cNvSpPr/>
          <p:nvPr/>
        </p:nvSpPr>
        <p:spPr>
          <a:xfrm rot="18871816">
            <a:off x="2970660" y="2645153"/>
            <a:ext cx="158101" cy="49016"/>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7" name="Straight Arrow Connector 26">
            <a:extLst>
              <a:ext uri="{FF2B5EF4-FFF2-40B4-BE49-F238E27FC236}">
                <a16:creationId xmlns:a16="http://schemas.microsoft.com/office/drawing/2014/main" id="{AF08571D-2754-D484-B549-2AF7D1897AB7}"/>
              </a:ext>
            </a:extLst>
          </p:cNvPr>
          <p:cNvCxnSpPr>
            <a:cxnSpLocks/>
          </p:cNvCxnSpPr>
          <p:nvPr/>
        </p:nvCxnSpPr>
        <p:spPr>
          <a:xfrm flipH="1">
            <a:off x="3337985" y="1452687"/>
            <a:ext cx="574844" cy="340486"/>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3363479D-F0A8-E4EA-77BC-723AF6F056DC}"/>
              </a:ext>
            </a:extLst>
          </p:cNvPr>
          <p:cNvCxnSpPr>
            <a:cxnSpLocks/>
            <a:stCxn id="34" idx="1"/>
            <a:endCxn id="24" idx="3"/>
          </p:cNvCxnSpPr>
          <p:nvPr/>
        </p:nvCxnSpPr>
        <p:spPr>
          <a:xfrm flipH="1">
            <a:off x="3105148" y="1998995"/>
            <a:ext cx="873111" cy="614312"/>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A501EEDC-DDE5-180F-E01C-A7E8C59C559A}"/>
              </a:ext>
            </a:extLst>
          </p:cNvPr>
          <p:cNvSpPr txBox="1"/>
          <p:nvPr/>
        </p:nvSpPr>
        <p:spPr>
          <a:xfrm>
            <a:off x="3925623" y="1346312"/>
            <a:ext cx="3150800" cy="523220"/>
          </a:xfrm>
          <a:prstGeom prst="rect">
            <a:avLst/>
          </a:prstGeom>
          <a:noFill/>
        </p:spPr>
        <p:txBody>
          <a:bodyPr wrap="square" rtlCol="0">
            <a:spAutoFit/>
          </a:bodyPr>
          <a:lstStyle/>
          <a:p>
            <a:r>
              <a:rPr lang="nl-NL" sz="700"/>
              <a:t>Anti-cryostat (warm bore 300 K, heaters, superinsulation, and thermal screen). </a:t>
            </a:r>
          </a:p>
          <a:p>
            <a:r>
              <a:rPr lang="nl-NL" sz="700"/>
              <a:t>The anticryostat and space between anti-cryostat and bore tube share vacuum with the CFB and cryostat. </a:t>
            </a:r>
            <a:endParaRPr lang="en-GB" sz="700"/>
          </a:p>
        </p:txBody>
      </p:sp>
      <p:sp>
        <p:nvSpPr>
          <p:cNvPr id="34" name="TextBox 33">
            <a:extLst>
              <a:ext uri="{FF2B5EF4-FFF2-40B4-BE49-F238E27FC236}">
                <a16:creationId xmlns:a16="http://schemas.microsoft.com/office/drawing/2014/main" id="{1C2EEAEB-FE31-834E-2DAF-F96CA941B6E4}"/>
              </a:ext>
            </a:extLst>
          </p:cNvPr>
          <p:cNvSpPr txBox="1"/>
          <p:nvPr/>
        </p:nvSpPr>
        <p:spPr>
          <a:xfrm>
            <a:off x="3978259" y="1898967"/>
            <a:ext cx="1778051" cy="200055"/>
          </a:xfrm>
          <a:prstGeom prst="rect">
            <a:avLst/>
          </a:prstGeom>
          <a:noFill/>
        </p:spPr>
        <p:txBody>
          <a:bodyPr wrap="none" rtlCol="0">
            <a:spAutoFit/>
          </a:bodyPr>
          <a:lstStyle/>
          <a:p>
            <a:r>
              <a:rPr lang="nl-NL" sz="700"/>
              <a:t>G10 spacers anticryostat (2.5 mm thick)</a:t>
            </a:r>
            <a:endParaRPr lang="en-GB" sz="700"/>
          </a:p>
        </p:txBody>
      </p:sp>
      <p:sp>
        <p:nvSpPr>
          <p:cNvPr id="36" name="TextBox 35">
            <a:extLst>
              <a:ext uri="{FF2B5EF4-FFF2-40B4-BE49-F238E27FC236}">
                <a16:creationId xmlns:a16="http://schemas.microsoft.com/office/drawing/2014/main" id="{F8848E91-0E00-544A-E212-6CFF79DE307C}"/>
              </a:ext>
            </a:extLst>
          </p:cNvPr>
          <p:cNvSpPr txBox="1"/>
          <p:nvPr/>
        </p:nvSpPr>
        <p:spPr>
          <a:xfrm>
            <a:off x="4607630" y="3306218"/>
            <a:ext cx="336952" cy="200055"/>
          </a:xfrm>
          <a:prstGeom prst="rect">
            <a:avLst/>
          </a:prstGeom>
          <a:noFill/>
        </p:spPr>
        <p:txBody>
          <a:bodyPr wrap="none" rtlCol="0">
            <a:spAutoFit/>
          </a:bodyPr>
          <a:lstStyle/>
          <a:p>
            <a:r>
              <a:rPr lang="nl-NL" sz="700"/>
              <a:t>Coil</a:t>
            </a:r>
            <a:endParaRPr lang="en-GB" sz="700"/>
          </a:p>
        </p:txBody>
      </p:sp>
      <p:cxnSp>
        <p:nvCxnSpPr>
          <p:cNvPr id="37" name="Straight Arrow Connector 36">
            <a:extLst>
              <a:ext uri="{FF2B5EF4-FFF2-40B4-BE49-F238E27FC236}">
                <a16:creationId xmlns:a16="http://schemas.microsoft.com/office/drawing/2014/main" id="{1ED34A3C-8B5A-0358-A8B5-2C3593809EDA}"/>
              </a:ext>
            </a:extLst>
          </p:cNvPr>
          <p:cNvCxnSpPr>
            <a:cxnSpLocks/>
            <a:stCxn id="36" idx="1"/>
          </p:cNvCxnSpPr>
          <p:nvPr/>
        </p:nvCxnSpPr>
        <p:spPr>
          <a:xfrm flipH="1" flipV="1">
            <a:off x="2694305" y="3115498"/>
            <a:ext cx="1913325" cy="290748"/>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3D58F4A7-BA44-864D-F5C5-33EF3458828D}"/>
              </a:ext>
            </a:extLst>
          </p:cNvPr>
          <p:cNvSpPr txBox="1"/>
          <p:nvPr/>
        </p:nvSpPr>
        <p:spPr>
          <a:xfrm>
            <a:off x="4531918" y="2558536"/>
            <a:ext cx="2417650" cy="200055"/>
          </a:xfrm>
          <a:prstGeom prst="rect">
            <a:avLst/>
          </a:prstGeom>
          <a:noFill/>
        </p:spPr>
        <p:txBody>
          <a:bodyPr wrap="none" rtlCol="0">
            <a:spAutoFit/>
          </a:bodyPr>
          <a:lstStyle/>
          <a:p>
            <a:r>
              <a:rPr lang="nl-NL" sz="700"/>
              <a:t>G10 spacer bore tube (surrounded by superfluid helium)</a:t>
            </a:r>
            <a:endParaRPr lang="en-GB" sz="700"/>
          </a:p>
        </p:txBody>
      </p:sp>
      <p:cxnSp>
        <p:nvCxnSpPr>
          <p:cNvPr id="41" name="Straight Arrow Connector 40">
            <a:extLst>
              <a:ext uri="{FF2B5EF4-FFF2-40B4-BE49-F238E27FC236}">
                <a16:creationId xmlns:a16="http://schemas.microsoft.com/office/drawing/2014/main" id="{A966DDE5-4F6C-47AC-C9AC-0E0E3469D474}"/>
              </a:ext>
            </a:extLst>
          </p:cNvPr>
          <p:cNvCxnSpPr>
            <a:cxnSpLocks/>
            <a:endCxn id="18" idx="3"/>
          </p:cNvCxnSpPr>
          <p:nvPr/>
        </p:nvCxnSpPr>
        <p:spPr>
          <a:xfrm flipH="1">
            <a:off x="2628060" y="2668634"/>
            <a:ext cx="1954204" cy="376583"/>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8C33F1A9-7B83-6EDC-DAA0-1F0E47DD126B}"/>
              </a:ext>
            </a:extLst>
          </p:cNvPr>
          <p:cNvCxnSpPr>
            <a:cxnSpLocks/>
          </p:cNvCxnSpPr>
          <p:nvPr/>
        </p:nvCxnSpPr>
        <p:spPr>
          <a:xfrm flipH="1">
            <a:off x="2628060" y="1094421"/>
            <a:ext cx="1131956" cy="470689"/>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20924E59-7F30-51BD-4873-0F9054348EF2}"/>
              </a:ext>
            </a:extLst>
          </p:cNvPr>
          <p:cNvSpPr txBox="1"/>
          <p:nvPr/>
        </p:nvSpPr>
        <p:spPr>
          <a:xfrm>
            <a:off x="3733261" y="980454"/>
            <a:ext cx="2111475" cy="307777"/>
          </a:xfrm>
          <a:prstGeom prst="rect">
            <a:avLst/>
          </a:prstGeom>
          <a:noFill/>
        </p:spPr>
        <p:txBody>
          <a:bodyPr wrap="none" rtlCol="0">
            <a:spAutoFit/>
          </a:bodyPr>
          <a:lstStyle/>
          <a:p>
            <a:r>
              <a:rPr lang="nl-NL" sz="700"/>
              <a:t>Warm air at 300 K</a:t>
            </a:r>
          </a:p>
          <a:p>
            <a:r>
              <a:rPr lang="nl-NL" sz="700"/>
              <a:t>(only stretched wire in the CP, no rotating shaft).</a:t>
            </a:r>
            <a:endParaRPr lang="en-GB" sz="700"/>
          </a:p>
        </p:txBody>
      </p:sp>
      <p:sp>
        <p:nvSpPr>
          <p:cNvPr id="51" name="TextBox 50">
            <a:extLst>
              <a:ext uri="{FF2B5EF4-FFF2-40B4-BE49-F238E27FC236}">
                <a16:creationId xmlns:a16="http://schemas.microsoft.com/office/drawing/2014/main" id="{A26A68C7-F55E-8D5D-A8D9-C3B6BFEA16BB}"/>
              </a:ext>
            </a:extLst>
          </p:cNvPr>
          <p:cNvSpPr txBox="1"/>
          <p:nvPr/>
        </p:nvSpPr>
        <p:spPr>
          <a:xfrm>
            <a:off x="274730" y="72182"/>
            <a:ext cx="3014800" cy="369332"/>
          </a:xfrm>
          <a:prstGeom prst="rect">
            <a:avLst/>
          </a:prstGeom>
          <a:noFill/>
        </p:spPr>
        <p:txBody>
          <a:bodyPr wrap="none" rtlCol="0">
            <a:spAutoFit/>
          </a:bodyPr>
          <a:lstStyle/>
          <a:p>
            <a:r>
              <a:rPr lang="nl-NL"/>
              <a:t>MCBXFA in CP, schematic. </a:t>
            </a:r>
          </a:p>
        </p:txBody>
      </p:sp>
      <p:sp>
        <p:nvSpPr>
          <p:cNvPr id="2" name="TextBox 1">
            <a:extLst>
              <a:ext uri="{FF2B5EF4-FFF2-40B4-BE49-F238E27FC236}">
                <a16:creationId xmlns:a16="http://schemas.microsoft.com/office/drawing/2014/main" id="{2145E56F-974A-FCFD-F135-965355AB1839}"/>
              </a:ext>
            </a:extLst>
          </p:cNvPr>
          <p:cNvSpPr txBox="1"/>
          <p:nvPr/>
        </p:nvSpPr>
        <p:spPr>
          <a:xfrm>
            <a:off x="4948272" y="2946359"/>
            <a:ext cx="3855759" cy="1384995"/>
          </a:xfrm>
          <a:prstGeom prst="rect">
            <a:avLst/>
          </a:prstGeom>
          <a:noFill/>
        </p:spPr>
        <p:txBody>
          <a:bodyPr wrap="square" rtlCol="0">
            <a:spAutoFit/>
          </a:bodyPr>
          <a:lstStyle/>
          <a:p>
            <a:r>
              <a:rPr lang="nl-NL" sz="1400"/>
              <a:t>Spike in vacuum pressure could induce high heat load from 300 K anti-cryostat to 1.9 K magnet, and raise its temperature to ~ 7 K? </a:t>
            </a:r>
          </a:p>
          <a:p>
            <a:r>
              <a:rPr lang="nl-NL" sz="1400"/>
              <a:t>Not studied in detail. Seems difficult to pass through the helium, but maybe through the support spacers?</a:t>
            </a:r>
            <a:endParaRPr lang="en-GB" sz="1400"/>
          </a:p>
        </p:txBody>
      </p:sp>
      <p:sp>
        <p:nvSpPr>
          <p:cNvPr id="6" name="TextBox 5">
            <a:extLst>
              <a:ext uri="{FF2B5EF4-FFF2-40B4-BE49-F238E27FC236}">
                <a16:creationId xmlns:a16="http://schemas.microsoft.com/office/drawing/2014/main" id="{B23F30F2-9E89-3A5D-02EA-1981DECEF95E}"/>
              </a:ext>
            </a:extLst>
          </p:cNvPr>
          <p:cNvSpPr txBox="1"/>
          <p:nvPr/>
        </p:nvSpPr>
        <p:spPr>
          <a:xfrm>
            <a:off x="7101003" y="-17275"/>
            <a:ext cx="1992981" cy="369332"/>
          </a:xfrm>
          <a:prstGeom prst="rect">
            <a:avLst/>
          </a:prstGeom>
          <a:noFill/>
        </p:spPr>
        <p:txBody>
          <a:bodyPr wrap="none" rtlCol="0">
            <a:spAutoFit/>
          </a:bodyPr>
          <a:lstStyle/>
          <a:p>
            <a:r>
              <a:rPr lang="nl-NL"/>
              <a:t>MCBXFA spacers</a:t>
            </a:r>
            <a:endParaRPr lang="en-GB"/>
          </a:p>
        </p:txBody>
      </p:sp>
      <p:pic>
        <p:nvPicPr>
          <p:cNvPr id="7" name="Picture 6">
            <a:extLst>
              <a:ext uri="{FF2B5EF4-FFF2-40B4-BE49-F238E27FC236}">
                <a16:creationId xmlns:a16="http://schemas.microsoft.com/office/drawing/2014/main" id="{FFE5B28D-B06C-E555-27A3-80B6FABBCB37}"/>
              </a:ext>
            </a:extLst>
          </p:cNvPr>
          <p:cNvPicPr>
            <a:picLocks noChangeAspect="1"/>
          </p:cNvPicPr>
          <p:nvPr/>
        </p:nvPicPr>
        <p:blipFill>
          <a:blip r:embed="rId3"/>
          <a:stretch>
            <a:fillRect/>
          </a:stretch>
        </p:blipFill>
        <p:spPr>
          <a:xfrm>
            <a:off x="6876152" y="372450"/>
            <a:ext cx="2199028" cy="2577403"/>
          </a:xfrm>
          <a:prstGeom prst="rect">
            <a:avLst/>
          </a:prstGeom>
        </p:spPr>
      </p:pic>
      <p:pic>
        <p:nvPicPr>
          <p:cNvPr id="8" name="Picture 7">
            <a:extLst>
              <a:ext uri="{FF2B5EF4-FFF2-40B4-BE49-F238E27FC236}">
                <a16:creationId xmlns:a16="http://schemas.microsoft.com/office/drawing/2014/main" id="{3AC4FD1F-D40B-1B7E-AB8C-8AD54F39EC6B}"/>
              </a:ext>
            </a:extLst>
          </p:cNvPr>
          <p:cNvPicPr>
            <a:picLocks noChangeAspect="1"/>
          </p:cNvPicPr>
          <p:nvPr/>
        </p:nvPicPr>
        <p:blipFill>
          <a:blip r:embed="rId4"/>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5621907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303A217-C397-8A06-55E4-84D21C0F921A}"/>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1AD381B0-D01A-9EEB-5548-DE06C649560D}"/>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6940FEBD-EC4D-480E-3194-E8C666A7488C}"/>
              </a:ext>
            </a:extLst>
          </p:cNvPr>
          <p:cNvSpPr>
            <a:spLocks noGrp="1"/>
          </p:cNvSpPr>
          <p:nvPr>
            <p:ph type="sldNum" sz="quarter" idx="4"/>
          </p:nvPr>
        </p:nvSpPr>
        <p:spPr/>
        <p:txBody>
          <a:bodyPr/>
          <a:lstStyle/>
          <a:p>
            <a:fld id="{17918391-D411-FE40-AAD7-861AE5233E0E}" type="slidenum">
              <a:rPr lang="en-US" smtClean="0"/>
              <a:pPr/>
              <a:t>24</a:t>
            </a:fld>
            <a:endParaRPr lang="en-US" dirty="0"/>
          </a:p>
        </p:txBody>
      </p:sp>
      <p:sp>
        <p:nvSpPr>
          <p:cNvPr id="51" name="TextBox 50">
            <a:extLst>
              <a:ext uri="{FF2B5EF4-FFF2-40B4-BE49-F238E27FC236}">
                <a16:creationId xmlns:a16="http://schemas.microsoft.com/office/drawing/2014/main" id="{2A0886F9-F3C2-D900-99D1-E9EF66CCA3E1}"/>
              </a:ext>
            </a:extLst>
          </p:cNvPr>
          <p:cNvSpPr txBox="1"/>
          <p:nvPr/>
        </p:nvSpPr>
        <p:spPr>
          <a:xfrm>
            <a:off x="389708" y="327139"/>
            <a:ext cx="1992981" cy="369332"/>
          </a:xfrm>
          <a:prstGeom prst="rect">
            <a:avLst/>
          </a:prstGeom>
          <a:noFill/>
        </p:spPr>
        <p:txBody>
          <a:bodyPr wrap="none" rtlCol="0">
            <a:spAutoFit/>
          </a:bodyPr>
          <a:lstStyle/>
          <a:p>
            <a:r>
              <a:rPr lang="nl-NL"/>
              <a:t>MCBXFA spacers</a:t>
            </a:r>
            <a:endParaRPr lang="en-GB"/>
          </a:p>
        </p:txBody>
      </p:sp>
      <p:pic>
        <p:nvPicPr>
          <p:cNvPr id="16" name="Picture 15">
            <a:extLst>
              <a:ext uri="{FF2B5EF4-FFF2-40B4-BE49-F238E27FC236}">
                <a16:creationId xmlns:a16="http://schemas.microsoft.com/office/drawing/2014/main" id="{A6DDA251-E15B-7FF0-AD15-BD29F45D2B18}"/>
              </a:ext>
            </a:extLst>
          </p:cNvPr>
          <p:cNvPicPr>
            <a:picLocks noChangeAspect="1"/>
          </p:cNvPicPr>
          <p:nvPr/>
        </p:nvPicPr>
        <p:blipFill>
          <a:blip r:embed="rId2"/>
          <a:stretch>
            <a:fillRect/>
          </a:stretch>
        </p:blipFill>
        <p:spPr>
          <a:xfrm>
            <a:off x="164857" y="716864"/>
            <a:ext cx="2199028" cy="2577403"/>
          </a:xfrm>
          <a:prstGeom prst="rect">
            <a:avLst/>
          </a:prstGeom>
        </p:spPr>
      </p:pic>
      <p:pic>
        <p:nvPicPr>
          <p:cNvPr id="21" name="Picture 20">
            <a:extLst>
              <a:ext uri="{FF2B5EF4-FFF2-40B4-BE49-F238E27FC236}">
                <a16:creationId xmlns:a16="http://schemas.microsoft.com/office/drawing/2014/main" id="{C898050F-44EB-3CC2-26A3-0D5F7727A3F7}"/>
              </a:ext>
            </a:extLst>
          </p:cNvPr>
          <p:cNvPicPr>
            <a:picLocks noChangeAspect="1"/>
          </p:cNvPicPr>
          <p:nvPr/>
        </p:nvPicPr>
        <p:blipFill>
          <a:blip r:embed="rId3"/>
          <a:stretch>
            <a:fillRect/>
          </a:stretch>
        </p:blipFill>
        <p:spPr>
          <a:xfrm>
            <a:off x="2520518" y="716864"/>
            <a:ext cx="2828246" cy="2630731"/>
          </a:xfrm>
          <a:prstGeom prst="rect">
            <a:avLst/>
          </a:prstGeom>
        </p:spPr>
      </p:pic>
      <p:sp>
        <p:nvSpPr>
          <p:cNvPr id="22" name="TextBox 21">
            <a:extLst>
              <a:ext uri="{FF2B5EF4-FFF2-40B4-BE49-F238E27FC236}">
                <a16:creationId xmlns:a16="http://schemas.microsoft.com/office/drawing/2014/main" id="{78915DE7-C419-45F6-3462-6FECE73C8F9A}"/>
              </a:ext>
            </a:extLst>
          </p:cNvPr>
          <p:cNvSpPr txBox="1"/>
          <p:nvPr/>
        </p:nvSpPr>
        <p:spPr>
          <a:xfrm>
            <a:off x="2520518" y="326618"/>
            <a:ext cx="1877437" cy="369332"/>
          </a:xfrm>
          <a:prstGeom prst="rect">
            <a:avLst/>
          </a:prstGeom>
          <a:noFill/>
        </p:spPr>
        <p:txBody>
          <a:bodyPr wrap="none" rtlCol="0">
            <a:spAutoFit/>
          </a:bodyPr>
          <a:lstStyle/>
          <a:p>
            <a:r>
              <a:rPr lang="nl-NL"/>
              <a:t>MQXFB spacers</a:t>
            </a:r>
            <a:endParaRPr lang="en-GB"/>
          </a:p>
        </p:txBody>
      </p:sp>
      <p:sp>
        <p:nvSpPr>
          <p:cNvPr id="26" name="TextBox 25">
            <a:extLst>
              <a:ext uri="{FF2B5EF4-FFF2-40B4-BE49-F238E27FC236}">
                <a16:creationId xmlns:a16="http://schemas.microsoft.com/office/drawing/2014/main" id="{7FE797FE-507F-D32A-7BED-3D005EDA0352}"/>
              </a:ext>
            </a:extLst>
          </p:cNvPr>
          <p:cNvSpPr txBox="1"/>
          <p:nvPr/>
        </p:nvSpPr>
        <p:spPr>
          <a:xfrm>
            <a:off x="164857" y="3316029"/>
            <a:ext cx="6418823" cy="1169551"/>
          </a:xfrm>
          <a:prstGeom prst="rect">
            <a:avLst/>
          </a:prstGeom>
          <a:noFill/>
        </p:spPr>
        <p:txBody>
          <a:bodyPr wrap="square" rtlCol="0">
            <a:spAutoFit/>
          </a:bodyPr>
          <a:lstStyle/>
          <a:p>
            <a:r>
              <a:rPr lang="nl-NL" sz="1400"/>
              <a:t>Although there is no full confirmation of all sequences towards the flattop quench, but gained confidence that this is not a magnet problem. </a:t>
            </a:r>
          </a:p>
          <a:p>
            <a:endParaRPr lang="nl-NL" sz="1400"/>
          </a:p>
          <a:p>
            <a:r>
              <a:rPr lang="nl-NL" sz="1400"/>
              <a:t>Additional data and discussion done in </a:t>
            </a:r>
            <a:r>
              <a:rPr lang="nl-NL" sz="1400">
                <a:hlinkClick r:id="rId4"/>
              </a:rPr>
              <a:t>https://indico.cern.ch/event/1556936/</a:t>
            </a:r>
            <a:r>
              <a:rPr lang="nl-NL" sz="1400"/>
              <a:t> </a:t>
            </a:r>
          </a:p>
          <a:p>
            <a:r>
              <a:rPr lang="nl-NL" sz="1400"/>
              <a:t>Major NCR that was declared earlier will be modified. </a:t>
            </a:r>
          </a:p>
        </p:txBody>
      </p:sp>
      <p:pic>
        <p:nvPicPr>
          <p:cNvPr id="28" name="Picture 27">
            <a:extLst>
              <a:ext uri="{FF2B5EF4-FFF2-40B4-BE49-F238E27FC236}">
                <a16:creationId xmlns:a16="http://schemas.microsoft.com/office/drawing/2014/main" id="{A399FD2B-BCF5-C0AA-6838-A712C31E2A3F}"/>
              </a:ext>
            </a:extLst>
          </p:cNvPr>
          <p:cNvPicPr>
            <a:picLocks noChangeAspect="1"/>
          </p:cNvPicPr>
          <p:nvPr/>
        </p:nvPicPr>
        <p:blipFill>
          <a:blip r:embed="rId5"/>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968428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7E8605-6C40-0418-B432-5594347CBAB1}"/>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F7522DC2-6CDE-CB7D-9493-3D2AB2D7D178}"/>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2C8F5282-951A-D482-8DE6-133B79CC6BD9}"/>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0310D8AC-0E87-AD64-5F43-978DD93D7CF4}"/>
              </a:ext>
            </a:extLst>
          </p:cNvPr>
          <p:cNvSpPr>
            <a:spLocks noGrp="1"/>
          </p:cNvSpPr>
          <p:nvPr>
            <p:ph type="sldNum" sz="quarter" idx="4"/>
          </p:nvPr>
        </p:nvSpPr>
        <p:spPr/>
        <p:txBody>
          <a:bodyPr/>
          <a:lstStyle/>
          <a:p>
            <a:fld id="{17918391-D411-FE40-AAD7-861AE5233E0E}" type="slidenum">
              <a:rPr lang="en-US" smtClean="0"/>
              <a:pPr/>
              <a:t>25</a:t>
            </a:fld>
            <a:endParaRPr lang="en-US" dirty="0"/>
          </a:p>
        </p:txBody>
      </p:sp>
      <p:sp>
        <p:nvSpPr>
          <p:cNvPr id="7" name="Title 1">
            <a:extLst>
              <a:ext uri="{FF2B5EF4-FFF2-40B4-BE49-F238E27FC236}">
                <a16:creationId xmlns:a16="http://schemas.microsoft.com/office/drawing/2014/main" id="{1F7F416D-FF7C-A4B3-C2BC-84C641D81819}"/>
              </a:ext>
            </a:extLst>
          </p:cNvPr>
          <p:cNvSpPr txBox="1">
            <a:spLocks/>
          </p:cNvSpPr>
          <p:nvPr/>
        </p:nvSpPr>
        <p:spPr>
          <a:xfrm>
            <a:off x="458573" y="881111"/>
            <a:ext cx="8226854" cy="705332"/>
          </a:xfrm>
          <a:prstGeom prst="rect">
            <a:avLst/>
          </a:prstGeom>
        </p:spPr>
        <p:txBody>
          <a:bodyPr vert="horz" lIns="45720" rIns="45720" anchor="ctr">
            <a:normAutofit fontScale="900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nl-NL"/>
              <a:t>2026 challenges</a:t>
            </a:r>
            <a:endParaRPr lang="en-GB"/>
          </a:p>
        </p:txBody>
      </p:sp>
      <p:pic>
        <p:nvPicPr>
          <p:cNvPr id="2" name="Picture 1">
            <a:extLst>
              <a:ext uri="{FF2B5EF4-FFF2-40B4-BE49-F238E27FC236}">
                <a16:creationId xmlns:a16="http://schemas.microsoft.com/office/drawing/2014/main" id="{F5472609-AF75-015C-42C4-E3737E392498}"/>
              </a:ext>
            </a:extLst>
          </p:cNvPr>
          <p:cNvPicPr>
            <a:picLocks noChangeAspect="1"/>
          </p:cNvPicPr>
          <p:nvPr/>
        </p:nvPicPr>
        <p:blipFill>
          <a:blip r:embed="rId2"/>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29857952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DAA3C-4130-7F41-E5C4-687A6D8A5EBD}"/>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7A7CDD54-E812-9C88-9FEF-CB839F974FF6}"/>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628FCA71-0F0C-E68C-08DE-D7D2FB0D01DA}"/>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A56763E7-B447-9064-4990-6398A6E24A8C}"/>
              </a:ext>
            </a:extLst>
          </p:cNvPr>
          <p:cNvSpPr>
            <a:spLocks noGrp="1"/>
          </p:cNvSpPr>
          <p:nvPr>
            <p:ph type="sldNum" sz="quarter" idx="4"/>
          </p:nvPr>
        </p:nvSpPr>
        <p:spPr/>
        <p:txBody>
          <a:bodyPr/>
          <a:lstStyle/>
          <a:p>
            <a:fld id="{17918391-D411-FE40-AAD7-861AE5233E0E}" type="slidenum">
              <a:rPr lang="en-US" smtClean="0"/>
              <a:pPr/>
              <a:t>26</a:t>
            </a:fld>
            <a:endParaRPr lang="en-US" dirty="0"/>
          </a:p>
        </p:txBody>
      </p:sp>
      <p:sp>
        <p:nvSpPr>
          <p:cNvPr id="2" name="Title 1">
            <a:extLst>
              <a:ext uri="{FF2B5EF4-FFF2-40B4-BE49-F238E27FC236}">
                <a16:creationId xmlns:a16="http://schemas.microsoft.com/office/drawing/2014/main" id="{CD8315E0-A815-E7DB-E65E-7FC5A5F21401}"/>
              </a:ext>
            </a:extLst>
          </p:cNvPr>
          <p:cNvSpPr txBox="1">
            <a:spLocks/>
          </p:cNvSpPr>
          <p:nvPr/>
        </p:nvSpPr>
        <p:spPr>
          <a:xfrm>
            <a:off x="0" y="4811"/>
            <a:ext cx="8226854" cy="444769"/>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nl-NL" sz="2400"/>
              <a:t>2026 magnet test schedule</a:t>
            </a:r>
            <a:endParaRPr lang="en-GB" sz="2400"/>
          </a:p>
        </p:txBody>
      </p:sp>
      <p:pic>
        <p:nvPicPr>
          <p:cNvPr id="7" name="Picture 6">
            <a:extLst>
              <a:ext uri="{FF2B5EF4-FFF2-40B4-BE49-F238E27FC236}">
                <a16:creationId xmlns:a16="http://schemas.microsoft.com/office/drawing/2014/main" id="{DE778D53-F092-A468-F329-8BC93CEEA47F}"/>
              </a:ext>
            </a:extLst>
          </p:cNvPr>
          <p:cNvPicPr>
            <a:picLocks noChangeAspect="1"/>
          </p:cNvPicPr>
          <p:nvPr/>
        </p:nvPicPr>
        <p:blipFill>
          <a:blip r:embed="rId2"/>
          <a:stretch>
            <a:fillRect/>
          </a:stretch>
        </p:blipFill>
        <p:spPr>
          <a:xfrm>
            <a:off x="0" y="594494"/>
            <a:ext cx="9144000" cy="1500733"/>
          </a:xfrm>
          <a:prstGeom prst="rect">
            <a:avLst/>
          </a:prstGeom>
        </p:spPr>
      </p:pic>
      <p:sp>
        <p:nvSpPr>
          <p:cNvPr id="9" name="TextBox 8">
            <a:extLst>
              <a:ext uri="{FF2B5EF4-FFF2-40B4-BE49-F238E27FC236}">
                <a16:creationId xmlns:a16="http://schemas.microsoft.com/office/drawing/2014/main" id="{88F19419-FE8F-65C9-DE9D-670A459C3B4F}"/>
              </a:ext>
            </a:extLst>
          </p:cNvPr>
          <p:cNvSpPr txBox="1"/>
          <p:nvPr/>
        </p:nvSpPr>
        <p:spPr>
          <a:xfrm>
            <a:off x="0" y="2140951"/>
            <a:ext cx="8991600" cy="2031325"/>
          </a:xfrm>
          <a:prstGeom prst="rect">
            <a:avLst/>
          </a:prstGeom>
          <a:noFill/>
        </p:spPr>
        <p:txBody>
          <a:bodyPr wrap="square">
            <a:spAutoFit/>
          </a:bodyPr>
          <a:lstStyle/>
          <a:p>
            <a:r>
              <a:rPr lang="nl-NL" sz="1800"/>
              <a:t>2026 will be a very full year, with a large cryogenic load in SM18 mostly used for the HL-LHC project (cavities, magnets, magnet string). </a:t>
            </a:r>
          </a:p>
          <a:p>
            <a:endParaRPr lang="nl-NL"/>
          </a:p>
          <a:p>
            <a:r>
              <a:rPr lang="nl-NL"/>
              <a:t>Magnet test benches and magnet test plan are optimized. </a:t>
            </a:r>
          </a:p>
          <a:p>
            <a:r>
              <a:rPr lang="nl-NL"/>
              <a:t>Experienced magnet test operation team. </a:t>
            </a:r>
          </a:p>
          <a:p>
            <a:endParaRPr lang="nl-NL"/>
          </a:p>
          <a:p>
            <a:r>
              <a:rPr lang="en-GB"/>
              <a:t>Daily optimization and prioritization between all teams will be required. </a:t>
            </a:r>
          </a:p>
        </p:txBody>
      </p:sp>
      <p:pic>
        <p:nvPicPr>
          <p:cNvPr id="10" name="Picture 9">
            <a:extLst>
              <a:ext uri="{FF2B5EF4-FFF2-40B4-BE49-F238E27FC236}">
                <a16:creationId xmlns:a16="http://schemas.microsoft.com/office/drawing/2014/main" id="{D8AA8735-C03D-80E3-7F8D-597422ED89CC}"/>
              </a:ext>
            </a:extLst>
          </p:cNvPr>
          <p:cNvPicPr>
            <a:picLocks noChangeAspect="1"/>
          </p:cNvPicPr>
          <p:nvPr/>
        </p:nvPicPr>
        <p:blipFill>
          <a:blip r:embed="rId3"/>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6994347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2CE008D-DEDD-418E-DAF5-4434AF796D6D}"/>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4DC1701F-B8BF-65EE-E807-2418C52DE834}"/>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A392E680-35C3-28EF-154C-AE26007BA38F}"/>
              </a:ext>
            </a:extLst>
          </p:cNvPr>
          <p:cNvSpPr>
            <a:spLocks noGrp="1"/>
          </p:cNvSpPr>
          <p:nvPr>
            <p:ph type="sldNum" sz="quarter" idx="4"/>
          </p:nvPr>
        </p:nvSpPr>
        <p:spPr/>
        <p:txBody>
          <a:bodyPr/>
          <a:lstStyle/>
          <a:p>
            <a:fld id="{17918391-D411-FE40-AAD7-861AE5233E0E}" type="slidenum">
              <a:rPr lang="en-US" smtClean="0"/>
              <a:pPr/>
              <a:t>27</a:t>
            </a:fld>
            <a:endParaRPr lang="en-US" dirty="0"/>
          </a:p>
        </p:txBody>
      </p:sp>
      <p:sp>
        <p:nvSpPr>
          <p:cNvPr id="8" name="TextBox 7">
            <a:extLst>
              <a:ext uri="{FF2B5EF4-FFF2-40B4-BE49-F238E27FC236}">
                <a16:creationId xmlns:a16="http://schemas.microsoft.com/office/drawing/2014/main" id="{6F50FEF4-898D-7C0C-F8EF-974F4DDBE9AC}"/>
              </a:ext>
            </a:extLst>
          </p:cNvPr>
          <p:cNvSpPr txBox="1"/>
          <p:nvPr/>
        </p:nvSpPr>
        <p:spPr>
          <a:xfrm>
            <a:off x="69850" y="88900"/>
            <a:ext cx="8616950" cy="3754874"/>
          </a:xfrm>
          <a:prstGeom prst="rect">
            <a:avLst/>
          </a:prstGeom>
          <a:noFill/>
        </p:spPr>
        <p:txBody>
          <a:bodyPr wrap="square" rtlCol="0">
            <a:spAutoFit/>
          </a:bodyPr>
          <a:lstStyle/>
          <a:p>
            <a:r>
              <a:rPr lang="nl-NL" sz="2800"/>
              <a:t>Summary</a:t>
            </a:r>
            <a:endParaRPr lang="nl-NL"/>
          </a:p>
          <a:p>
            <a:endParaRPr lang="en-GB"/>
          </a:p>
          <a:p>
            <a:pPr marL="285750" indent="-285750">
              <a:buFontTx/>
              <a:buChar char="-"/>
            </a:pPr>
            <a:r>
              <a:rPr lang="en-GB" sz="1600"/>
              <a:t>Two CP, one D1 and almost one D2 are qualified for installation in the HL-LHC. Magnet test results are very good. No major non-conformities.</a:t>
            </a:r>
          </a:p>
          <a:p>
            <a:pPr marL="742950" lvl="1" indent="-285750">
              <a:buFontTx/>
              <a:buChar char="-"/>
            </a:pPr>
            <a:r>
              <a:rPr lang="en-GB" sz="1600"/>
              <a:t>Currently ~33 % of cryo-assemblies to be installed are tested, or 25 % of cryo-assemblies including spares. </a:t>
            </a:r>
          </a:p>
          <a:p>
            <a:pPr marL="742950" lvl="1" indent="-285750">
              <a:buFontTx/>
              <a:buChar char="-"/>
            </a:pPr>
            <a:r>
              <a:rPr lang="en-GB" sz="1600"/>
              <a:t>25 % of SC-link systems are tested. </a:t>
            </a:r>
          </a:p>
          <a:p>
            <a:pPr marL="285750" indent="-285750">
              <a:buFontTx/>
              <a:buChar char="-"/>
            </a:pPr>
            <a:endParaRPr lang="en-GB" sz="1600"/>
          </a:p>
          <a:p>
            <a:pPr marL="285750" indent="-285750">
              <a:buFontTx/>
              <a:buChar char="-"/>
            </a:pPr>
            <a:endParaRPr lang="en-GB" sz="1600"/>
          </a:p>
          <a:p>
            <a:pPr marL="285750" indent="-285750">
              <a:buFontTx/>
              <a:buChar char="-"/>
            </a:pPr>
            <a:r>
              <a:rPr lang="en-GB" sz="1600"/>
              <a:t>Flattop quenches in LMQXFA01 and LMCXF01 were triggered by external events in the vacuum part of the cryo-assembly. Probable cause is the helium leak into the vacuum on test station side that has been repaired. </a:t>
            </a:r>
          </a:p>
          <a:p>
            <a:pPr marL="285750" indent="-285750">
              <a:buFontTx/>
              <a:buChar char="-"/>
            </a:pPr>
            <a:endParaRPr lang="en-GB" sz="1600"/>
          </a:p>
          <a:p>
            <a:pPr marL="285750" indent="-285750">
              <a:buFontTx/>
              <a:buChar char="-"/>
            </a:pPr>
            <a:r>
              <a:rPr lang="en-GB" sz="1600"/>
              <a:t>2026 will be a very full year of tests, with daily optimization and prioritizing needed. </a:t>
            </a:r>
          </a:p>
        </p:txBody>
      </p:sp>
      <p:pic>
        <p:nvPicPr>
          <p:cNvPr id="10" name="Picture 9">
            <a:extLst>
              <a:ext uri="{FF2B5EF4-FFF2-40B4-BE49-F238E27FC236}">
                <a16:creationId xmlns:a16="http://schemas.microsoft.com/office/drawing/2014/main" id="{D4D47861-A16F-AA5A-E0A5-4505CCAE4B84}"/>
              </a:ext>
            </a:extLst>
          </p:cNvPr>
          <p:cNvPicPr>
            <a:picLocks noChangeAspect="1"/>
          </p:cNvPicPr>
          <p:nvPr/>
        </p:nvPicPr>
        <p:blipFill>
          <a:blip r:embed="rId2"/>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36034030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2A342-B802-FE99-0237-09A8420406EC}"/>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A69F7447-68E5-EBD8-192A-93A9BF23D30A}"/>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80E8D58A-5ACF-8651-4343-F08A58946843}"/>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979A89FC-4C96-75A5-9EBB-5007B23E1ECD}"/>
              </a:ext>
            </a:extLst>
          </p:cNvPr>
          <p:cNvSpPr>
            <a:spLocks noGrp="1"/>
          </p:cNvSpPr>
          <p:nvPr>
            <p:ph type="sldNum" sz="quarter" idx="4"/>
          </p:nvPr>
        </p:nvSpPr>
        <p:spPr/>
        <p:txBody>
          <a:bodyPr/>
          <a:lstStyle/>
          <a:p>
            <a:fld id="{17918391-D411-FE40-AAD7-861AE5233E0E}" type="slidenum">
              <a:rPr lang="en-US" smtClean="0"/>
              <a:pPr/>
              <a:t>28</a:t>
            </a:fld>
            <a:endParaRPr lang="en-US" dirty="0"/>
          </a:p>
        </p:txBody>
      </p:sp>
      <p:pic>
        <p:nvPicPr>
          <p:cNvPr id="2050" name="Picture 2">
            <a:extLst>
              <a:ext uri="{FF2B5EF4-FFF2-40B4-BE49-F238E27FC236}">
                <a16:creationId xmlns:a16="http://schemas.microsoft.com/office/drawing/2014/main" id="{FD916C51-0E86-5D04-A894-491AD16E54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75" y="1"/>
            <a:ext cx="7715250" cy="51435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0246C5EE-B2B7-2068-79DE-BC546E9CEE3D}"/>
              </a:ext>
            </a:extLst>
          </p:cNvPr>
          <p:cNvSpPr txBox="1"/>
          <p:nvPr/>
        </p:nvSpPr>
        <p:spPr>
          <a:xfrm>
            <a:off x="714375" y="4789558"/>
            <a:ext cx="2376810" cy="353943"/>
          </a:xfrm>
          <a:prstGeom prst="rect">
            <a:avLst/>
          </a:prstGeom>
          <a:solidFill>
            <a:srgbClr val="0C377B"/>
          </a:solidFill>
        </p:spPr>
        <p:txBody>
          <a:bodyPr wrap="square">
            <a:spAutoFit/>
          </a:bodyPr>
          <a:lstStyle/>
          <a:p>
            <a:r>
              <a:rPr lang="en-GB" sz="1100">
                <a:solidFill>
                  <a:schemeClr val="bg1"/>
                </a:solidFill>
              </a:rPr>
              <a:t>Photo by Vincent Hofer</a:t>
            </a:r>
          </a:p>
          <a:p>
            <a:r>
              <a:rPr lang="en-GB" sz="600">
                <a:solidFill>
                  <a:schemeClr val="bg1"/>
                </a:solidFill>
              </a:rPr>
              <a:t>OPEN-PHO-ACCEL-2025-021-6, CDS.CERN.CH</a:t>
            </a:r>
          </a:p>
        </p:txBody>
      </p:sp>
      <p:sp>
        <p:nvSpPr>
          <p:cNvPr id="11" name="TextBox 10">
            <a:extLst>
              <a:ext uri="{FF2B5EF4-FFF2-40B4-BE49-F238E27FC236}">
                <a16:creationId xmlns:a16="http://schemas.microsoft.com/office/drawing/2014/main" id="{9E64A6FB-7794-8E51-01B3-168C1851269B}"/>
              </a:ext>
            </a:extLst>
          </p:cNvPr>
          <p:cNvSpPr txBox="1"/>
          <p:nvPr/>
        </p:nvSpPr>
        <p:spPr>
          <a:xfrm>
            <a:off x="1900315" y="97873"/>
            <a:ext cx="5283819" cy="584775"/>
          </a:xfrm>
          <a:prstGeom prst="rect">
            <a:avLst/>
          </a:prstGeom>
          <a:noFill/>
        </p:spPr>
        <p:txBody>
          <a:bodyPr wrap="none" rtlCol="0">
            <a:spAutoFit/>
          </a:bodyPr>
          <a:lstStyle/>
          <a:p>
            <a:r>
              <a:rPr lang="nl-NL" sz="3200">
                <a:solidFill>
                  <a:schemeClr val="bg1"/>
                </a:solidFill>
              </a:rPr>
              <a:t>Thank you for your attention</a:t>
            </a:r>
            <a:endParaRPr lang="en-GB" sz="3200">
              <a:solidFill>
                <a:schemeClr val="bg1"/>
              </a:solidFill>
            </a:endParaRPr>
          </a:p>
        </p:txBody>
      </p:sp>
    </p:spTree>
    <p:extLst>
      <p:ext uri="{BB962C8B-B14F-4D97-AF65-F5344CB8AC3E}">
        <p14:creationId xmlns:p14="http://schemas.microsoft.com/office/powerpoint/2010/main" val="2766370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0126BCE-4977-6393-1D54-0880618A9D73}"/>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5359A4A2-C940-7E59-4EEE-9B02E929D0DF}"/>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D6E59716-E803-83F1-C964-D14937D4F70C}"/>
              </a:ext>
            </a:extLst>
          </p:cNvPr>
          <p:cNvSpPr>
            <a:spLocks noGrp="1"/>
          </p:cNvSpPr>
          <p:nvPr>
            <p:ph type="sldNum" sz="quarter" idx="4"/>
          </p:nvPr>
        </p:nvSpPr>
        <p:spPr/>
        <p:txBody>
          <a:bodyPr/>
          <a:lstStyle/>
          <a:p>
            <a:fld id="{17918391-D411-FE40-AAD7-861AE5233E0E}" type="slidenum">
              <a:rPr lang="en-US" smtClean="0"/>
              <a:pPr/>
              <a:t>3</a:t>
            </a:fld>
            <a:endParaRPr lang="en-US" dirty="0"/>
          </a:p>
        </p:txBody>
      </p:sp>
      <p:pic>
        <p:nvPicPr>
          <p:cNvPr id="10" name="Picture 9">
            <a:extLst>
              <a:ext uri="{FF2B5EF4-FFF2-40B4-BE49-F238E27FC236}">
                <a16:creationId xmlns:a16="http://schemas.microsoft.com/office/drawing/2014/main" id="{A4CB1F86-2BAD-1A1D-65DF-0DBEA74BB409}"/>
              </a:ext>
            </a:extLst>
          </p:cNvPr>
          <p:cNvPicPr>
            <a:picLocks noChangeAspect="1"/>
          </p:cNvPicPr>
          <p:nvPr/>
        </p:nvPicPr>
        <p:blipFill>
          <a:blip r:embed="rId2"/>
          <a:stretch>
            <a:fillRect/>
          </a:stretch>
        </p:blipFill>
        <p:spPr>
          <a:xfrm>
            <a:off x="202678" y="473193"/>
            <a:ext cx="5350464" cy="2175855"/>
          </a:xfrm>
          <a:prstGeom prst="rect">
            <a:avLst/>
          </a:prstGeom>
        </p:spPr>
      </p:pic>
      <p:pic>
        <p:nvPicPr>
          <p:cNvPr id="12" name="Picture 11">
            <a:extLst>
              <a:ext uri="{FF2B5EF4-FFF2-40B4-BE49-F238E27FC236}">
                <a16:creationId xmlns:a16="http://schemas.microsoft.com/office/drawing/2014/main" id="{E983D46D-891B-E4D4-67D9-0C113075DCB0}"/>
              </a:ext>
            </a:extLst>
          </p:cNvPr>
          <p:cNvPicPr>
            <a:picLocks noChangeAspect="1"/>
          </p:cNvPicPr>
          <p:nvPr/>
        </p:nvPicPr>
        <p:blipFill>
          <a:blip r:embed="rId3"/>
          <a:stretch>
            <a:fillRect/>
          </a:stretch>
        </p:blipFill>
        <p:spPr>
          <a:xfrm>
            <a:off x="202677" y="2844794"/>
            <a:ext cx="5350465" cy="1412523"/>
          </a:xfrm>
          <a:prstGeom prst="rect">
            <a:avLst/>
          </a:prstGeom>
        </p:spPr>
      </p:pic>
      <p:sp>
        <p:nvSpPr>
          <p:cNvPr id="14" name="TextBox 13">
            <a:extLst>
              <a:ext uri="{FF2B5EF4-FFF2-40B4-BE49-F238E27FC236}">
                <a16:creationId xmlns:a16="http://schemas.microsoft.com/office/drawing/2014/main" id="{99D77E9D-4CD1-05E2-038E-0904FE8E6307}"/>
              </a:ext>
            </a:extLst>
          </p:cNvPr>
          <p:cNvSpPr txBox="1"/>
          <p:nvPr/>
        </p:nvSpPr>
        <p:spPr>
          <a:xfrm>
            <a:off x="79612" y="37833"/>
            <a:ext cx="4572000" cy="369332"/>
          </a:xfrm>
          <a:prstGeom prst="rect">
            <a:avLst/>
          </a:prstGeom>
          <a:noFill/>
        </p:spPr>
        <p:txBody>
          <a:bodyPr wrap="square">
            <a:spAutoFit/>
          </a:bodyPr>
          <a:lstStyle/>
          <a:p>
            <a:r>
              <a:rPr lang="nl-NL" sz="1800"/>
              <a:t>Test status of magnets</a:t>
            </a:r>
            <a:endParaRPr lang="nl-NL" sz="1600" dirty="0"/>
          </a:p>
        </p:txBody>
      </p:sp>
      <p:sp>
        <p:nvSpPr>
          <p:cNvPr id="16" name="TextBox 15">
            <a:extLst>
              <a:ext uri="{FF2B5EF4-FFF2-40B4-BE49-F238E27FC236}">
                <a16:creationId xmlns:a16="http://schemas.microsoft.com/office/drawing/2014/main" id="{7579984C-F0F2-A8AF-6EBE-FD0C9BC956B4}"/>
              </a:ext>
            </a:extLst>
          </p:cNvPr>
          <p:cNvSpPr txBox="1"/>
          <p:nvPr/>
        </p:nvSpPr>
        <p:spPr>
          <a:xfrm>
            <a:off x="5663820" y="668404"/>
            <a:ext cx="2895601" cy="1869743"/>
          </a:xfrm>
          <a:prstGeom prst="rect">
            <a:avLst/>
          </a:prstGeom>
          <a:noFill/>
        </p:spPr>
        <p:txBody>
          <a:bodyPr wrap="square">
            <a:spAutoFit/>
          </a:bodyPr>
          <a:lstStyle/>
          <a:p>
            <a:r>
              <a:rPr lang="nl-NL" sz="1050" b="1"/>
              <a:t>Cryo-assemblies since last year</a:t>
            </a:r>
          </a:p>
          <a:p>
            <a:pPr marL="171450" indent="-171450">
              <a:buFontTx/>
              <a:buChar char="-"/>
            </a:pPr>
            <a:r>
              <a:rPr lang="nl-NL" sz="1050"/>
              <a:t>5 out of 8 Q2 cold masses tested and qualified. No major NC found, on track. </a:t>
            </a:r>
          </a:p>
          <a:p>
            <a:pPr marL="171450" indent="-171450">
              <a:buFontTx/>
              <a:buChar char="-"/>
            </a:pPr>
            <a:r>
              <a:rPr lang="nl-NL" sz="1050"/>
              <a:t>First D2 series tested in one CD with excellent results. Second CD ongoing. MM to be confirmed. </a:t>
            </a:r>
          </a:p>
          <a:p>
            <a:pPr marL="171450" indent="-171450">
              <a:buFontTx/>
              <a:buChar char="-"/>
            </a:pPr>
            <a:r>
              <a:rPr lang="nl-NL" sz="1050"/>
              <a:t>Two CP tests completed. One installed in the String. </a:t>
            </a:r>
          </a:p>
          <a:p>
            <a:pPr marL="171450" indent="-171450">
              <a:buFontTx/>
              <a:buChar char="-"/>
            </a:pPr>
            <a:r>
              <a:rPr lang="nl-NL" sz="1050"/>
              <a:t>Q1/Q3 qualification ongoing at FNAL, one magnet in preparation for test in the next week. </a:t>
            </a:r>
          </a:p>
        </p:txBody>
      </p:sp>
      <p:sp>
        <p:nvSpPr>
          <p:cNvPr id="17" name="Rectangle 16">
            <a:extLst>
              <a:ext uri="{FF2B5EF4-FFF2-40B4-BE49-F238E27FC236}">
                <a16:creationId xmlns:a16="http://schemas.microsoft.com/office/drawing/2014/main" id="{B7E5B729-513B-C0DC-2C39-239B8D924DE3}"/>
              </a:ext>
            </a:extLst>
          </p:cNvPr>
          <p:cNvSpPr/>
          <p:nvPr/>
        </p:nvSpPr>
        <p:spPr>
          <a:xfrm>
            <a:off x="1351128" y="3375545"/>
            <a:ext cx="336645" cy="15467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CB59877-DE07-7F0F-CF88-DADBB69D9AD2}"/>
              </a:ext>
            </a:extLst>
          </p:cNvPr>
          <p:cNvSpPr/>
          <p:nvPr/>
        </p:nvSpPr>
        <p:spPr>
          <a:xfrm>
            <a:off x="2065362" y="3517318"/>
            <a:ext cx="696036" cy="15467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BB69FC90-E051-3A72-B373-5AEBCD5047F3}"/>
              </a:ext>
            </a:extLst>
          </p:cNvPr>
          <p:cNvSpPr/>
          <p:nvPr/>
        </p:nvSpPr>
        <p:spPr>
          <a:xfrm>
            <a:off x="2415654" y="3659090"/>
            <a:ext cx="540034" cy="15467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D301388A-F423-023E-40E6-1B87E9E62CDE}"/>
              </a:ext>
            </a:extLst>
          </p:cNvPr>
          <p:cNvSpPr/>
          <p:nvPr/>
        </p:nvSpPr>
        <p:spPr>
          <a:xfrm>
            <a:off x="1178257" y="4096191"/>
            <a:ext cx="887105" cy="15467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84EFA532-2CE4-43E3-B0C8-730FB4675A40}"/>
              </a:ext>
            </a:extLst>
          </p:cNvPr>
          <p:cNvSpPr/>
          <p:nvPr/>
        </p:nvSpPr>
        <p:spPr>
          <a:xfrm>
            <a:off x="1178257" y="2349308"/>
            <a:ext cx="172871" cy="15467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9923150-EF51-43D8-9012-D6A4D60DBCBD}"/>
              </a:ext>
            </a:extLst>
          </p:cNvPr>
          <p:cNvSpPr/>
          <p:nvPr/>
        </p:nvSpPr>
        <p:spPr>
          <a:xfrm flipV="1">
            <a:off x="1687773" y="1314735"/>
            <a:ext cx="550460" cy="162832"/>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49F741D3-1660-C703-E2BA-E15DBBF1A0F1}"/>
              </a:ext>
            </a:extLst>
          </p:cNvPr>
          <p:cNvSpPr/>
          <p:nvPr/>
        </p:nvSpPr>
        <p:spPr>
          <a:xfrm flipV="1">
            <a:off x="2588524" y="1314736"/>
            <a:ext cx="172873" cy="304798"/>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03466F1-B780-CE6D-ABA8-78EB97E48371}"/>
              </a:ext>
            </a:extLst>
          </p:cNvPr>
          <p:cNvSpPr/>
          <p:nvPr/>
        </p:nvSpPr>
        <p:spPr>
          <a:xfrm flipV="1">
            <a:off x="1351128" y="1325729"/>
            <a:ext cx="172873" cy="151837"/>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2A7A6FBA-E700-F437-162A-3BCC4461F2FE}"/>
              </a:ext>
            </a:extLst>
          </p:cNvPr>
          <p:cNvSpPr/>
          <p:nvPr/>
        </p:nvSpPr>
        <p:spPr>
          <a:xfrm flipV="1">
            <a:off x="1178257" y="1608714"/>
            <a:ext cx="172873" cy="151837"/>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ECC11905-D301-1ACD-047E-AF26343FA232}"/>
              </a:ext>
            </a:extLst>
          </p:cNvPr>
          <p:cNvSpPr/>
          <p:nvPr/>
        </p:nvSpPr>
        <p:spPr>
          <a:xfrm flipV="1">
            <a:off x="996286" y="1751223"/>
            <a:ext cx="345744" cy="151837"/>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5C05743F-4903-14D7-66B5-3AE6D24F62C0}"/>
              </a:ext>
            </a:extLst>
          </p:cNvPr>
          <p:cNvSpPr txBox="1"/>
          <p:nvPr/>
        </p:nvSpPr>
        <p:spPr>
          <a:xfrm>
            <a:off x="5663819" y="3116382"/>
            <a:ext cx="2895601" cy="900246"/>
          </a:xfrm>
          <a:prstGeom prst="rect">
            <a:avLst/>
          </a:prstGeom>
          <a:noFill/>
        </p:spPr>
        <p:txBody>
          <a:bodyPr wrap="square">
            <a:spAutoFit/>
          </a:bodyPr>
          <a:lstStyle/>
          <a:p>
            <a:r>
              <a:rPr lang="nl-NL" sz="1050" b="1"/>
              <a:t>Stand alone magnet tests since last year</a:t>
            </a:r>
          </a:p>
          <a:p>
            <a:pPr marL="171450" indent="-171450">
              <a:buFontTx/>
              <a:buChar char="-"/>
            </a:pPr>
            <a:r>
              <a:rPr lang="nl-NL" sz="1050"/>
              <a:t>6 MCBXF magnets tested, only 1 away from having all magnets for installation</a:t>
            </a:r>
          </a:p>
          <a:p>
            <a:pPr marL="171450" indent="-171450">
              <a:buFontTx/>
              <a:buChar char="-"/>
            </a:pPr>
            <a:r>
              <a:rPr lang="nl-NL" sz="1050"/>
              <a:t>3 MCBRD’s tested. </a:t>
            </a:r>
          </a:p>
          <a:p>
            <a:pPr marL="171450" indent="-171450">
              <a:buFontTx/>
              <a:buChar char="-"/>
            </a:pPr>
            <a:r>
              <a:rPr lang="nl-NL" sz="1050"/>
              <a:t>IT-diode stacks tested.</a:t>
            </a:r>
          </a:p>
        </p:txBody>
      </p:sp>
      <p:pic>
        <p:nvPicPr>
          <p:cNvPr id="32" name="Picture 31">
            <a:extLst>
              <a:ext uri="{FF2B5EF4-FFF2-40B4-BE49-F238E27FC236}">
                <a16:creationId xmlns:a16="http://schemas.microsoft.com/office/drawing/2014/main" id="{630F57D3-5F80-B495-842C-9512ECE0C1BE}"/>
              </a:ext>
            </a:extLst>
          </p:cNvPr>
          <p:cNvPicPr>
            <a:picLocks noChangeAspect="1"/>
          </p:cNvPicPr>
          <p:nvPr/>
        </p:nvPicPr>
        <p:blipFill>
          <a:blip r:embed="rId4"/>
          <a:stretch>
            <a:fillRect/>
          </a:stretch>
        </p:blipFill>
        <p:spPr>
          <a:xfrm>
            <a:off x="701040" y="4448835"/>
            <a:ext cx="1502858" cy="694666"/>
          </a:xfrm>
          <a:prstGeom prst="rect">
            <a:avLst/>
          </a:prstGeom>
        </p:spPr>
      </p:pic>
      <p:sp>
        <p:nvSpPr>
          <p:cNvPr id="33" name="TextBox 32">
            <a:extLst>
              <a:ext uri="{FF2B5EF4-FFF2-40B4-BE49-F238E27FC236}">
                <a16:creationId xmlns:a16="http://schemas.microsoft.com/office/drawing/2014/main" id="{F397B96B-8008-F801-E5CC-3A69F617D7AC}"/>
              </a:ext>
            </a:extLst>
          </p:cNvPr>
          <p:cNvSpPr txBox="1"/>
          <p:nvPr/>
        </p:nvSpPr>
        <p:spPr>
          <a:xfrm rot="21286990">
            <a:off x="5369526" y="3830185"/>
            <a:ext cx="3449673" cy="1200329"/>
          </a:xfrm>
          <a:prstGeom prst="rect">
            <a:avLst/>
          </a:prstGeom>
          <a:solidFill>
            <a:schemeClr val="bg1"/>
          </a:solidFill>
        </p:spPr>
        <p:txBody>
          <a:bodyPr wrap="square" rtlCol="0">
            <a:spAutoFit/>
          </a:bodyPr>
          <a:lstStyle/>
          <a:p>
            <a:r>
              <a:rPr lang="nl-NL"/>
              <a:t>Good progress, still 75 % of all series cryo-assemblies to be tested. </a:t>
            </a:r>
            <a:endParaRPr lang="en-GB"/>
          </a:p>
          <a:p>
            <a:r>
              <a:rPr lang="en-GB"/>
              <a:t>In general very good results!</a:t>
            </a:r>
            <a:endParaRPr lang="nl-NL"/>
          </a:p>
        </p:txBody>
      </p:sp>
    </p:spTree>
    <p:extLst>
      <p:ext uri="{BB962C8B-B14F-4D97-AF65-F5344CB8AC3E}">
        <p14:creationId xmlns:p14="http://schemas.microsoft.com/office/powerpoint/2010/main" val="2705113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B4EB3-8D15-F68D-099C-6887453799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D051B8-EE8A-E721-7EE8-04F1F7BB700A}"/>
              </a:ext>
            </a:extLst>
          </p:cNvPr>
          <p:cNvSpPr>
            <a:spLocks noGrp="1"/>
          </p:cNvSpPr>
          <p:nvPr>
            <p:ph type="title"/>
          </p:nvPr>
        </p:nvSpPr>
        <p:spPr>
          <a:xfrm>
            <a:off x="457200" y="889146"/>
            <a:ext cx="3200400" cy="547688"/>
          </a:xfrm>
        </p:spPr>
        <p:txBody>
          <a:bodyPr vert="horz" lIns="45720" tIns="0" rIns="45720" bIns="0" anchor="t">
            <a:normAutofit/>
          </a:bodyPr>
          <a:lstStyle/>
          <a:p>
            <a:r>
              <a:rPr kumimoji="0" lang="en-US" b="1" kern="1200">
                <a:latin typeface="+mj-lt"/>
                <a:ea typeface="+mj-ea"/>
                <a:cs typeface="+mj-cs"/>
              </a:rPr>
              <a:t>Corrector Package</a:t>
            </a:r>
            <a:br>
              <a:rPr kumimoji="0" lang="en-US" b="1" kern="1200">
                <a:latin typeface="+mj-lt"/>
                <a:ea typeface="+mj-ea"/>
                <a:cs typeface="+mj-cs"/>
              </a:rPr>
            </a:br>
            <a:r>
              <a:rPr kumimoji="0" lang="en-US" sz="1200" b="0" kern="1200">
                <a:latin typeface="+mj-lt"/>
                <a:ea typeface="+mj-ea"/>
                <a:cs typeface="+mj-cs"/>
              </a:rPr>
              <a:t>WP engineer J. C. Perez</a:t>
            </a:r>
            <a:endParaRPr kumimoji="0" lang="en-US" b="0" kern="1200">
              <a:latin typeface="+mj-lt"/>
              <a:ea typeface="+mj-ea"/>
              <a:cs typeface="+mj-cs"/>
            </a:endParaRPr>
          </a:p>
        </p:txBody>
      </p:sp>
      <p:sp>
        <p:nvSpPr>
          <p:cNvPr id="14" name="TextBox 13">
            <a:extLst>
              <a:ext uri="{FF2B5EF4-FFF2-40B4-BE49-F238E27FC236}">
                <a16:creationId xmlns:a16="http://schemas.microsoft.com/office/drawing/2014/main" id="{026D97AA-2F28-C9FC-E4B6-F40298F24E6C}"/>
              </a:ext>
            </a:extLst>
          </p:cNvPr>
          <p:cNvSpPr txBox="1"/>
          <p:nvPr/>
        </p:nvSpPr>
        <p:spPr>
          <a:xfrm>
            <a:off x="457200" y="160818"/>
            <a:ext cx="2743200" cy="685800"/>
          </a:xfrm>
          <a:prstGeom prst="rect">
            <a:avLst/>
          </a:prstGeom>
        </p:spPr>
        <p:txBody>
          <a:bodyPr vert="horz" lIns="45720" tIns="0" rIns="45720" bIns="0" rtlCol="0" anchor="b">
            <a:normAutofit/>
          </a:bodyPr>
          <a:lstStyle/>
          <a:p>
            <a:pPr>
              <a:lnSpc>
                <a:spcPct val="90000"/>
              </a:lnSpc>
              <a:spcBef>
                <a:spcPct val="20000"/>
              </a:spcBef>
              <a:buClr>
                <a:schemeClr val="tx1"/>
              </a:buClr>
              <a:buSzPct val="80000"/>
            </a:pPr>
            <a:r>
              <a:rPr kumimoji="0" lang="en-US" sz="1100" kern="1200">
                <a:latin typeface="+mn-lt"/>
                <a:ea typeface="+mn-ea"/>
                <a:cs typeface="+mn-cs"/>
              </a:rPr>
              <a:t>LMCXF1 – test report in EDMS 3213574</a:t>
            </a:r>
          </a:p>
          <a:p>
            <a:pPr>
              <a:lnSpc>
                <a:spcPct val="90000"/>
              </a:lnSpc>
              <a:spcBef>
                <a:spcPct val="20000"/>
              </a:spcBef>
              <a:buClr>
                <a:schemeClr val="tx1"/>
              </a:buClr>
              <a:buSzPct val="80000"/>
            </a:pPr>
            <a:r>
              <a:rPr kumimoji="0" lang="en-US" sz="1100" kern="1200">
                <a:latin typeface="+mn-lt"/>
                <a:ea typeface="+mn-ea"/>
                <a:cs typeface="+mn-cs"/>
              </a:rPr>
              <a:t>LMCXF4 – test report in EDMS 3352418 </a:t>
            </a:r>
          </a:p>
          <a:p>
            <a:pPr>
              <a:lnSpc>
                <a:spcPct val="90000"/>
              </a:lnSpc>
              <a:spcBef>
                <a:spcPct val="20000"/>
              </a:spcBef>
              <a:buClr>
                <a:schemeClr val="tx1"/>
              </a:buClr>
              <a:buSzPct val="80000"/>
            </a:pPr>
            <a:r>
              <a:rPr kumimoji="0" lang="en-US" sz="1100" kern="1200">
                <a:latin typeface="+mn-lt"/>
                <a:ea typeface="+mn-ea"/>
                <a:cs typeface="+mn-cs"/>
              </a:rPr>
              <a:t>  </a:t>
            </a:r>
          </a:p>
        </p:txBody>
      </p:sp>
      <p:pic>
        <p:nvPicPr>
          <p:cNvPr id="7" name="Picture 6">
            <a:extLst>
              <a:ext uri="{FF2B5EF4-FFF2-40B4-BE49-F238E27FC236}">
                <a16:creationId xmlns:a16="http://schemas.microsoft.com/office/drawing/2014/main" id="{796C4F61-9E47-4F4B-17C4-D56FCF35DC9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2369" r="3" b="15661"/>
          <a:stretch>
            <a:fillRect/>
          </a:stretch>
        </p:blipFill>
        <p:spPr bwMode="auto">
          <a:xfrm>
            <a:off x="457200" y="1485900"/>
            <a:ext cx="7086600" cy="2762250"/>
          </a:xfrm>
          <a:prstGeom prst="rect">
            <a:avLst/>
          </a:prstGeom>
          <a:noFill/>
          <a:ln>
            <a:noFill/>
          </a:ln>
          <a:extLst>
            <a:ext uri="{53640926-AAD7-44D8-BBD7-CCE9431645EC}">
              <a14:shadowObscured xmlns:a14="http://schemas.microsoft.com/office/drawing/2010/main"/>
            </a:ext>
          </a:extLst>
        </p:spPr>
      </p:pic>
      <p:sp>
        <p:nvSpPr>
          <p:cNvPr id="3" name="Date Placeholder 2">
            <a:extLst>
              <a:ext uri="{FF2B5EF4-FFF2-40B4-BE49-F238E27FC236}">
                <a16:creationId xmlns:a16="http://schemas.microsoft.com/office/drawing/2014/main" id="{A53B6484-0013-F282-EB72-A0ED6FF06EE9}"/>
              </a:ext>
            </a:extLst>
          </p:cNvPr>
          <p:cNvSpPr>
            <a:spLocks noGrp="1"/>
          </p:cNvSpPr>
          <p:nvPr>
            <p:ph type="dt" sz="half" idx="10"/>
          </p:nvPr>
        </p:nvSpPr>
        <p:spPr>
          <a:xfrm>
            <a:off x="2969335" y="4771783"/>
            <a:ext cx="2133600" cy="273844"/>
          </a:xfrm>
        </p:spPr>
        <p:txBody>
          <a:bodyPr vert="horz" lIns="91440" tIns="45720" rIns="91440" bIns="45720" rtlCol="0" anchor="ctr">
            <a:normAutofit/>
          </a:bodyPr>
          <a:lstStyle/>
          <a:p>
            <a:pPr>
              <a:lnSpc>
                <a:spcPct val="90000"/>
              </a:lnSpc>
              <a:spcAft>
                <a:spcPts val="600"/>
              </a:spcAft>
            </a:pPr>
            <a:r>
              <a:rPr lang="en-US" kern="1200">
                <a:latin typeface="+mn-lt"/>
                <a:ea typeface="+mn-ea"/>
                <a:cs typeface="+mn-cs"/>
              </a:rPr>
              <a:t>01/10/2025</a:t>
            </a:r>
          </a:p>
        </p:txBody>
      </p:sp>
      <p:sp>
        <p:nvSpPr>
          <p:cNvPr id="4" name="Footer Placeholder 3">
            <a:extLst>
              <a:ext uri="{FF2B5EF4-FFF2-40B4-BE49-F238E27FC236}">
                <a16:creationId xmlns:a16="http://schemas.microsoft.com/office/drawing/2014/main" id="{E1751306-D200-9596-2B28-80927BC2C274}"/>
              </a:ext>
            </a:extLst>
          </p:cNvPr>
          <p:cNvSpPr>
            <a:spLocks noGrp="1"/>
          </p:cNvSpPr>
          <p:nvPr>
            <p:ph type="ftr" sz="quarter" idx="3"/>
          </p:nvPr>
        </p:nvSpPr>
        <p:spPr>
          <a:xfrm>
            <a:off x="5182756" y="4767263"/>
            <a:ext cx="2895600" cy="273844"/>
          </a:xfrm>
        </p:spPr>
        <p:txBody>
          <a:bodyPr vert="horz" lIns="91440" tIns="45720" rIns="91440" bIns="45720" rtlCol="0" anchor="ctr">
            <a:normAutofit/>
          </a:bodyPr>
          <a:lstStyle/>
          <a:p>
            <a:pPr>
              <a:lnSpc>
                <a:spcPct val="90000"/>
              </a:lnSpc>
              <a:spcAft>
                <a:spcPts val="600"/>
              </a:spcAft>
            </a:pPr>
            <a:r>
              <a:rPr lang="en-GB" sz="700"/>
              <a:t>Gerard Willering, CERN – WP3 magnet and cryo-assembly tests</a:t>
            </a:r>
            <a:endParaRPr lang="en-US" sz="700"/>
          </a:p>
        </p:txBody>
      </p:sp>
      <p:sp>
        <p:nvSpPr>
          <p:cNvPr id="5" name="Slide Number Placeholder 4">
            <a:extLst>
              <a:ext uri="{FF2B5EF4-FFF2-40B4-BE49-F238E27FC236}">
                <a16:creationId xmlns:a16="http://schemas.microsoft.com/office/drawing/2014/main" id="{560BCA4C-D29C-AFAC-D96F-B7F0EC9A0336}"/>
              </a:ext>
            </a:extLst>
          </p:cNvPr>
          <p:cNvSpPr>
            <a:spLocks noGrp="1"/>
          </p:cNvSpPr>
          <p:nvPr>
            <p:ph type="sldNum" sz="quarter" idx="4"/>
          </p:nvPr>
        </p:nvSpPr>
        <p:spPr>
          <a:xfrm>
            <a:off x="8185376" y="4767263"/>
            <a:ext cx="501424" cy="273844"/>
          </a:xfrm>
        </p:spPr>
        <p:txBody>
          <a:bodyPr vert="horz" lIns="91440" tIns="45720" rIns="91440" bIns="45720" rtlCol="0" anchor="ctr">
            <a:normAutofit/>
          </a:bodyPr>
          <a:lstStyle/>
          <a:p>
            <a:pPr>
              <a:lnSpc>
                <a:spcPct val="90000"/>
              </a:lnSpc>
              <a:spcAft>
                <a:spcPts val="600"/>
              </a:spcAft>
            </a:pPr>
            <a:fld id="{17918391-D411-FE40-AAD7-861AE5233E0E}" type="slidenum">
              <a:rPr lang="en-US" smtClean="0"/>
              <a:pPr>
                <a:lnSpc>
                  <a:spcPct val="90000"/>
                </a:lnSpc>
                <a:spcAft>
                  <a:spcPts val="600"/>
                </a:spcAft>
              </a:pPr>
              <a:t>4</a:t>
            </a:fld>
            <a:endParaRPr lang="en-US"/>
          </a:p>
        </p:txBody>
      </p:sp>
      <p:pic>
        <p:nvPicPr>
          <p:cNvPr id="8" name="Picture 7">
            <a:extLst>
              <a:ext uri="{FF2B5EF4-FFF2-40B4-BE49-F238E27FC236}">
                <a16:creationId xmlns:a16="http://schemas.microsoft.com/office/drawing/2014/main" id="{89E7124E-E013-D19C-331C-AC28EF38EA59}"/>
              </a:ext>
            </a:extLst>
          </p:cNvPr>
          <p:cNvPicPr>
            <a:picLocks noChangeAspect="1"/>
          </p:cNvPicPr>
          <p:nvPr/>
        </p:nvPicPr>
        <p:blipFill>
          <a:blip r:embed="rId3"/>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3539569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89415" y="99743"/>
            <a:ext cx="4572000" cy="369332"/>
          </a:xfrm>
          <a:prstGeom prst="rect">
            <a:avLst/>
          </a:prstGeom>
          <a:noFill/>
        </p:spPr>
        <p:txBody>
          <a:bodyPr wrap="square">
            <a:spAutoFit/>
          </a:bodyPr>
          <a:lstStyle/>
          <a:p>
            <a:r>
              <a:rPr lang="nl-NL" dirty="0"/>
              <a:t>Corrector Package</a:t>
            </a:r>
          </a:p>
        </p:txBody>
      </p:sp>
      <p:pic>
        <p:nvPicPr>
          <p:cNvPr id="12" name="Picture 11">
            <a:extLst>
              <a:ext uri="{FF2B5EF4-FFF2-40B4-BE49-F238E27FC236}">
                <a16:creationId xmlns:a16="http://schemas.microsoft.com/office/drawing/2014/main" id="{0A28EDF2-F279-6350-539B-53A656919029}"/>
              </a:ext>
            </a:extLst>
          </p:cNvPr>
          <p:cNvPicPr>
            <a:picLocks noChangeAspect="1"/>
          </p:cNvPicPr>
          <p:nvPr/>
        </p:nvPicPr>
        <p:blipFill>
          <a:blip r:embed="rId2"/>
          <a:stretch>
            <a:fillRect/>
          </a:stretch>
        </p:blipFill>
        <p:spPr>
          <a:xfrm>
            <a:off x="4653494" y="171555"/>
            <a:ext cx="4201091" cy="3049849"/>
          </a:xfrm>
          <a:prstGeom prst="rect">
            <a:avLst/>
          </a:prstGeom>
        </p:spPr>
      </p:pic>
      <p:grpSp>
        <p:nvGrpSpPr>
          <p:cNvPr id="13" name="Group 12">
            <a:extLst>
              <a:ext uri="{FF2B5EF4-FFF2-40B4-BE49-F238E27FC236}">
                <a16:creationId xmlns:a16="http://schemas.microsoft.com/office/drawing/2014/main" id="{CB21BBA3-5B2E-8B0A-FBB5-4547D0FCD3DE}"/>
              </a:ext>
            </a:extLst>
          </p:cNvPr>
          <p:cNvGrpSpPr>
            <a:grpSpLocks noChangeAspect="1"/>
          </p:cNvGrpSpPr>
          <p:nvPr/>
        </p:nvGrpSpPr>
        <p:grpSpPr>
          <a:xfrm>
            <a:off x="2151734" y="3307929"/>
            <a:ext cx="4707515" cy="1099800"/>
            <a:chOff x="-1277511" y="4401499"/>
            <a:chExt cx="9656883" cy="2256103"/>
          </a:xfrm>
        </p:grpSpPr>
        <p:pic>
          <p:nvPicPr>
            <p:cNvPr id="14" name="Picture 13">
              <a:extLst>
                <a:ext uri="{FF2B5EF4-FFF2-40B4-BE49-F238E27FC236}">
                  <a16:creationId xmlns:a16="http://schemas.microsoft.com/office/drawing/2014/main" id="{51927E9B-39E9-A54F-9468-2B8D9AC556D1}"/>
                </a:ext>
              </a:extLst>
            </p:cNvPr>
            <p:cNvPicPr>
              <a:picLocks noChangeAspect="1"/>
            </p:cNvPicPr>
            <p:nvPr/>
          </p:nvPicPr>
          <p:blipFill rotWithShape="1">
            <a:blip r:embed="rId3">
              <a:extLst>
                <a:ext uri="{28A0092B-C50C-407E-A947-70E740481C1C}">
                  <a14:useLocalDpi xmlns:a14="http://schemas.microsoft.com/office/drawing/2010/main" val="0"/>
                </a:ext>
              </a:extLst>
            </a:blip>
            <a:srcRect t="12622" b="14776"/>
            <a:stretch/>
          </p:blipFill>
          <p:spPr>
            <a:xfrm>
              <a:off x="-1277511" y="4450046"/>
              <a:ext cx="9656883" cy="2207556"/>
            </a:xfrm>
            <a:prstGeom prst="rect">
              <a:avLst/>
            </a:prstGeom>
          </p:spPr>
        </p:pic>
        <p:sp>
          <p:nvSpPr>
            <p:cNvPr id="15" name="Rectangle 14">
              <a:extLst>
                <a:ext uri="{FF2B5EF4-FFF2-40B4-BE49-F238E27FC236}">
                  <a16:creationId xmlns:a16="http://schemas.microsoft.com/office/drawing/2014/main" id="{13089999-A751-FB66-54F9-150C27EE87E7}"/>
                </a:ext>
              </a:extLst>
            </p:cNvPr>
            <p:cNvSpPr/>
            <p:nvPr/>
          </p:nvSpPr>
          <p:spPr>
            <a:xfrm>
              <a:off x="1417320" y="4450046"/>
              <a:ext cx="2414016" cy="676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6" name="Rectangle 15">
              <a:extLst>
                <a:ext uri="{FF2B5EF4-FFF2-40B4-BE49-F238E27FC236}">
                  <a16:creationId xmlns:a16="http://schemas.microsoft.com/office/drawing/2014/main" id="{E6CAD41F-AAF7-3F37-35BC-BC1DBB9A7111}"/>
                </a:ext>
              </a:extLst>
            </p:cNvPr>
            <p:cNvSpPr/>
            <p:nvPr/>
          </p:nvSpPr>
          <p:spPr>
            <a:xfrm>
              <a:off x="4680000" y="4433149"/>
              <a:ext cx="2952000" cy="676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7" name="Rectangle 16">
              <a:extLst>
                <a:ext uri="{FF2B5EF4-FFF2-40B4-BE49-F238E27FC236}">
                  <a16:creationId xmlns:a16="http://schemas.microsoft.com/office/drawing/2014/main" id="{657A63BC-E07B-B97A-4FF5-93DC3935C93B}"/>
                </a:ext>
              </a:extLst>
            </p:cNvPr>
            <p:cNvSpPr/>
            <p:nvPr/>
          </p:nvSpPr>
          <p:spPr>
            <a:xfrm>
              <a:off x="7863781" y="4401499"/>
              <a:ext cx="515591" cy="676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8" name="Rectangle 17">
              <a:extLst>
                <a:ext uri="{FF2B5EF4-FFF2-40B4-BE49-F238E27FC236}">
                  <a16:creationId xmlns:a16="http://schemas.microsoft.com/office/drawing/2014/main" id="{8DCCD232-3AD7-486F-533F-9B3BDB9BC862}"/>
                </a:ext>
              </a:extLst>
            </p:cNvPr>
            <p:cNvSpPr/>
            <p:nvPr/>
          </p:nvSpPr>
          <p:spPr>
            <a:xfrm>
              <a:off x="6812173" y="4450044"/>
              <a:ext cx="1307700" cy="552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9" name="Rectangle 18">
              <a:extLst>
                <a:ext uri="{FF2B5EF4-FFF2-40B4-BE49-F238E27FC236}">
                  <a16:creationId xmlns:a16="http://schemas.microsoft.com/office/drawing/2014/main" id="{EAAB63B7-111E-751E-5C51-ECE7E6B97DBF}"/>
                </a:ext>
              </a:extLst>
            </p:cNvPr>
            <p:cNvSpPr/>
            <p:nvPr/>
          </p:nvSpPr>
          <p:spPr>
            <a:xfrm>
              <a:off x="-528856" y="4463677"/>
              <a:ext cx="648000" cy="576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pic>
        <p:nvPicPr>
          <p:cNvPr id="20" name="Picture 19" descr="A machine with wires and wires&#10;&#10;Description automatically generated with medium confidence">
            <a:extLst>
              <a:ext uri="{FF2B5EF4-FFF2-40B4-BE49-F238E27FC236}">
                <a16:creationId xmlns:a16="http://schemas.microsoft.com/office/drawing/2014/main" id="{62783780-88C0-29CE-2DB1-06337182FD87}"/>
              </a:ext>
            </a:extLst>
          </p:cNvPr>
          <p:cNvPicPr>
            <a:picLocks noChangeAspect="1"/>
          </p:cNvPicPr>
          <p:nvPr/>
        </p:nvPicPr>
        <p:blipFill>
          <a:blip r:embed="rId4"/>
          <a:stretch>
            <a:fillRect/>
          </a:stretch>
        </p:blipFill>
        <p:spPr>
          <a:xfrm>
            <a:off x="7389400" y="2242951"/>
            <a:ext cx="1591952" cy="1193964"/>
          </a:xfrm>
          <a:prstGeom prst="rect">
            <a:avLst/>
          </a:prstGeom>
        </p:spPr>
      </p:pic>
      <p:sp>
        <p:nvSpPr>
          <p:cNvPr id="21" name="TextBox 20">
            <a:extLst>
              <a:ext uri="{FF2B5EF4-FFF2-40B4-BE49-F238E27FC236}">
                <a16:creationId xmlns:a16="http://schemas.microsoft.com/office/drawing/2014/main" id="{37D3D51E-6D12-FEBA-975A-FFDEA3EC56CD}"/>
              </a:ext>
            </a:extLst>
          </p:cNvPr>
          <p:cNvSpPr txBox="1"/>
          <p:nvPr/>
        </p:nvSpPr>
        <p:spPr>
          <a:xfrm>
            <a:off x="7241893" y="3477882"/>
            <a:ext cx="1810871" cy="646331"/>
          </a:xfrm>
          <a:prstGeom prst="rect">
            <a:avLst/>
          </a:prstGeom>
          <a:noFill/>
        </p:spPr>
        <p:txBody>
          <a:bodyPr wrap="square">
            <a:spAutoFit/>
          </a:bodyPr>
          <a:lstStyle/>
          <a:p>
            <a:r>
              <a:rPr lang="en-US" sz="1200" dirty="0"/>
              <a:t>120 A leads on the side of the cold mass.</a:t>
            </a:r>
          </a:p>
          <a:p>
            <a:r>
              <a:rPr lang="en-US" sz="1200" dirty="0"/>
              <a:t>2 kA leads through CFB</a:t>
            </a:r>
          </a:p>
        </p:txBody>
      </p:sp>
      <p:sp>
        <p:nvSpPr>
          <p:cNvPr id="22" name="TextBox 21">
            <a:extLst>
              <a:ext uri="{FF2B5EF4-FFF2-40B4-BE49-F238E27FC236}">
                <a16:creationId xmlns:a16="http://schemas.microsoft.com/office/drawing/2014/main" id="{B5E2E3AB-B139-A205-187F-40E3F7C51AA8}"/>
              </a:ext>
            </a:extLst>
          </p:cNvPr>
          <p:cNvSpPr txBox="1"/>
          <p:nvPr/>
        </p:nvSpPr>
        <p:spPr>
          <a:xfrm>
            <a:off x="54247" y="542326"/>
            <a:ext cx="4472480" cy="2200602"/>
          </a:xfrm>
          <a:prstGeom prst="rect">
            <a:avLst/>
          </a:prstGeom>
          <a:noFill/>
        </p:spPr>
        <p:txBody>
          <a:bodyPr wrap="square" rtlCol="0">
            <a:spAutoFit/>
          </a:bodyPr>
          <a:lstStyle/>
          <a:p>
            <a:r>
              <a:rPr lang="en-US" sz="1600" dirty="0"/>
              <a:t>11 </a:t>
            </a:r>
            <a:r>
              <a:rPr lang="en-US" sz="1600"/>
              <a:t>magnet circuits - 4 power converters. </a:t>
            </a:r>
            <a:endParaRPr lang="en-US" sz="1600" dirty="0"/>
          </a:p>
          <a:p>
            <a:pPr marL="171450" indent="-171450">
              <a:buFontTx/>
              <a:buChar char="-"/>
            </a:pPr>
            <a:r>
              <a:rPr lang="en-US" sz="1100" dirty="0"/>
              <a:t>Single and combined powering for the 2kA MCBXFA magnets horizontal and vertical nested dipoles</a:t>
            </a:r>
            <a:r>
              <a:rPr lang="en-US" sz="1100"/>
              <a:t>. </a:t>
            </a:r>
          </a:p>
          <a:p>
            <a:pPr marL="171450" indent="-171450">
              <a:buFontTx/>
              <a:buChar char="-"/>
            </a:pPr>
            <a:endParaRPr lang="en-US" sz="1100" dirty="0"/>
          </a:p>
          <a:p>
            <a:pPr marL="171450" indent="-171450">
              <a:buFontTx/>
              <a:buChar char="-"/>
            </a:pPr>
            <a:r>
              <a:rPr lang="en-US" sz="1100" dirty="0"/>
              <a:t>The MQSXF skew quadrupole remains always connected to the 600 A PC with the 2 EE systems. It is the only magnet </a:t>
            </a:r>
            <a:r>
              <a:rPr lang="en-US" sz="1100"/>
              <a:t>requiring ~200 </a:t>
            </a:r>
            <a:r>
              <a:rPr lang="en-US" sz="1100" dirty="0"/>
              <a:t>A and has a double lead connection</a:t>
            </a:r>
            <a:r>
              <a:rPr lang="en-US" sz="1100"/>
              <a:t>. </a:t>
            </a:r>
          </a:p>
          <a:p>
            <a:pPr marL="171450" indent="-171450">
              <a:buFontTx/>
              <a:buChar char="-"/>
            </a:pPr>
            <a:endParaRPr lang="en-US" sz="1100" dirty="0"/>
          </a:p>
          <a:p>
            <a:pPr marL="171450" indent="-171450">
              <a:buFontTx/>
              <a:buChar char="-"/>
            </a:pPr>
            <a:r>
              <a:rPr lang="en-US" sz="1100"/>
              <a:t>The </a:t>
            </a:r>
            <a:r>
              <a:rPr lang="en-US" sz="1100" dirty="0"/>
              <a:t>other 8 circuits, </a:t>
            </a:r>
            <a:r>
              <a:rPr lang="en-US" sz="1100"/>
              <a:t>all ~100 </a:t>
            </a:r>
            <a:r>
              <a:rPr lang="en-US" sz="1100" dirty="0"/>
              <a:t>A</a:t>
            </a:r>
            <a:r>
              <a:rPr lang="en-US" sz="1100"/>
              <a:t>, will </a:t>
            </a:r>
            <a:r>
              <a:rPr lang="en-US" sz="1100" dirty="0"/>
              <a:t>be powered one by one with another 600 </a:t>
            </a:r>
            <a:r>
              <a:rPr lang="en-US" sz="1100"/>
              <a:t>A PC, no EE. </a:t>
            </a:r>
          </a:p>
          <a:p>
            <a:pPr marL="171450" indent="-171450">
              <a:buFontTx/>
              <a:buChar char="-"/>
            </a:pPr>
            <a:endParaRPr lang="en-US" sz="1100" dirty="0"/>
          </a:p>
          <a:p>
            <a:pPr marL="171450" indent="-171450">
              <a:buFontTx/>
              <a:buChar char="-"/>
            </a:pPr>
            <a:r>
              <a:rPr lang="en-US" sz="1100"/>
              <a:t>The 100 </a:t>
            </a:r>
            <a:r>
              <a:rPr lang="en-US" sz="1100" dirty="0"/>
              <a:t>A lead heat interception point is cooled by gas at ~ </a:t>
            </a:r>
            <a:r>
              <a:rPr lang="en-US" sz="1100"/>
              <a:t>70 K.</a:t>
            </a:r>
          </a:p>
        </p:txBody>
      </p:sp>
      <p:pic>
        <p:nvPicPr>
          <p:cNvPr id="2" name="Picture 1">
            <a:extLst>
              <a:ext uri="{FF2B5EF4-FFF2-40B4-BE49-F238E27FC236}">
                <a16:creationId xmlns:a16="http://schemas.microsoft.com/office/drawing/2014/main" id="{AA013E7F-AC7F-72C3-8306-92B6AA38BBAA}"/>
              </a:ext>
            </a:extLst>
          </p:cNvPr>
          <p:cNvPicPr>
            <a:picLocks noChangeAspect="1"/>
          </p:cNvPicPr>
          <p:nvPr/>
        </p:nvPicPr>
        <p:blipFill>
          <a:blip r:embed="rId5"/>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795198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BEDA44-BF5D-100E-CE03-8852A0D13CD6}"/>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DC528B0F-04C5-2EFE-DA84-D0DB135311D3}"/>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D3A57767-61F1-4860-F4C9-56DCE1F47507}"/>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24A13ABA-1A9E-3353-FC99-087710389D14}"/>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7" name="TextBox 6">
            <a:extLst>
              <a:ext uri="{FF2B5EF4-FFF2-40B4-BE49-F238E27FC236}">
                <a16:creationId xmlns:a16="http://schemas.microsoft.com/office/drawing/2014/main" id="{FF49C161-B2FA-0CE4-41B5-EEB7301F9E83}"/>
              </a:ext>
            </a:extLst>
          </p:cNvPr>
          <p:cNvSpPr txBox="1"/>
          <p:nvPr/>
        </p:nvSpPr>
        <p:spPr>
          <a:xfrm>
            <a:off x="145353" y="97873"/>
            <a:ext cx="6160854" cy="369332"/>
          </a:xfrm>
          <a:prstGeom prst="rect">
            <a:avLst/>
          </a:prstGeom>
          <a:noFill/>
        </p:spPr>
        <p:txBody>
          <a:bodyPr wrap="square">
            <a:spAutoFit/>
          </a:bodyPr>
          <a:lstStyle/>
          <a:p>
            <a:r>
              <a:rPr lang="nl-NL" sz="1800"/>
              <a:t>Corrector Package – MCBXFA magnet powering</a:t>
            </a:r>
            <a:endParaRPr lang="nl-NL" sz="1600" dirty="0"/>
          </a:p>
        </p:txBody>
      </p:sp>
      <p:pic>
        <p:nvPicPr>
          <p:cNvPr id="8" name="Picture 7">
            <a:extLst>
              <a:ext uri="{FF2B5EF4-FFF2-40B4-BE49-F238E27FC236}">
                <a16:creationId xmlns:a16="http://schemas.microsoft.com/office/drawing/2014/main" id="{616FD3C3-33FB-682A-3283-48348809C17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9360" y="944725"/>
            <a:ext cx="4130014" cy="2831465"/>
          </a:xfrm>
          <a:prstGeom prst="rect">
            <a:avLst/>
          </a:prstGeom>
          <a:noFill/>
        </p:spPr>
      </p:pic>
      <p:pic>
        <p:nvPicPr>
          <p:cNvPr id="9" name="Picture 8">
            <a:extLst>
              <a:ext uri="{FF2B5EF4-FFF2-40B4-BE49-F238E27FC236}">
                <a16:creationId xmlns:a16="http://schemas.microsoft.com/office/drawing/2014/main" id="{684E2EA4-59C8-95C8-9ECA-6F6AE52E421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4875" y="944726"/>
            <a:ext cx="4130040" cy="2831465"/>
          </a:xfrm>
          <a:prstGeom prst="rect">
            <a:avLst/>
          </a:prstGeom>
          <a:noFill/>
        </p:spPr>
      </p:pic>
      <p:sp>
        <p:nvSpPr>
          <p:cNvPr id="10" name="TextBox 9">
            <a:extLst>
              <a:ext uri="{FF2B5EF4-FFF2-40B4-BE49-F238E27FC236}">
                <a16:creationId xmlns:a16="http://schemas.microsoft.com/office/drawing/2014/main" id="{BD0688C5-26C3-E016-516A-72AD7B67434F}"/>
              </a:ext>
            </a:extLst>
          </p:cNvPr>
          <p:cNvSpPr txBox="1"/>
          <p:nvPr/>
        </p:nvSpPr>
        <p:spPr>
          <a:xfrm>
            <a:off x="599090" y="560712"/>
            <a:ext cx="2839239" cy="369332"/>
          </a:xfrm>
          <a:prstGeom prst="rect">
            <a:avLst/>
          </a:prstGeom>
          <a:noFill/>
        </p:spPr>
        <p:txBody>
          <a:bodyPr wrap="none" rtlCol="0">
            <a:spAutoFit/>
          </a:bodyPr>
          <a:lstStyle/>
          <a:p>
            <a:r>
              <a:rPr lang="nl-NL" b="1"/>
              <a:t>LMCXF1</a:t>
            </a:r>
            <a:r>
              <a:rPr lang="nl-NL"/>
              <a:t> – one cool down</a:t>
            </a:r>
            <a:endParaRPr lang="en-GB"/>
          </a:p>
        </p:txBody>
      </p:sp>
      <p:sp>
        <p:nvSpPr>
          <p:cNvPr id="11" name="TextBox 10">
            <a:extLst>
              <a:ext uri="{FF2B5EF4-FFF2-40B4-BE49-F238E27FC236}">
                <a16:creationId xmlns:a16="http://schemas.microsoft.com/office/drawing/2014/main" id="{2DDD2466-663F-D039-5607-3301C70D4890}"/>
              </a:ext>
            </a:extLst>
          </p:cNvPr>
          <p:cNvSpPr txBox="1"/>
          <p:nvPr/>
        </p:nvSpPr>
        <p:spPr>
          <a:xfrm>
            <a:off x="4960883" y="565111"/>
            <a:ext cx="2839239" cy="369332"/>
          </a:xfrm>
          <a:prstGeom prst="rect">
            <a:avLst/>
          </a:prstGeom>
          <a:noFill/>
        </p:spPr>
        <p:txBody>
          <a:bodyPr wrap="none" rtlCol="0">
            <a:spAutoFit/>
          </a:bodyPr>
          <a:lstStyle/>
          <a:p>
            <a:r>
              <a:rPr lang="nl-NL" b="1"/>
              <a:t>LMCXF4</a:t>
            </a:r>
            <a:r>
              <a:rPr lang="nl-NL"/>
              <a:t> – one cool down</a:t>
            </a:r>
            <a:endParaRPr lang="en-GB"/>
          </a:p>
        </p:txBody>
      </p:sp>
      <p:sp>
        <p:nvSpPr>
          <p:cNvPr id="12" name="TextBox 11">
            <a:extLst>
              <a:ext uri="{FF2B5EF4-FFF2-40B4-BE49-F238E27FC236}">
                <a16:creationId xmlns:a16="http://schemas.microsoft.com/office/drawing/2014/main" id="{6C537551-3DDC-D45D-0D8A-B0FA0BB85400}"/>
              </a:ext>
            </a:extLst>
          </p:cNvPr>
          <p:cNvSpPr txBox="1"/>
          <p:nvPr/>
        </p:nvSpPr>
        <p:spPr>
          <a:xfrm>
            <a:off x="265387" y="3790871"/>
            <a:ext cx="2703948" cy="646331"/>
          </a:xfrm>
          <a:prstGeom prst="rect">
            <a:avLst/>
          </a:prstGeom>
          <a:noFill/>
        </p:spPr>
        <p:txBody>
          <a:bodyPr wrap="square" rtlCol="0">
            <a:spAutoFit/>
          </a:bodyPr>
          <a:lstStyle/>
          <a:p>
            <a:r>
              <a:rPr lang="nl-NL" sz="1200"/>
              <a:t>No quenches in MCBXFAP1</a:t>
            </a:r>
          </a:p>
          <a:p>
            <a:r>
              <a:rPr lang="nl-NL" sz="1200"/>
              <a:t>(except flattop quenches with external trigger. See later slides.)</a:t>
            </a:r>
            <a:endParaRPr lang="en-GB" sz="1200"/>
          </a:p>
        </p:txBody>
      </p:sp>
      <p:sp>
        <p:nvSpPr>
          <p:cNvPr id="13" name="TextBox 12">
            <a:extLst>
              <a:ext uri="{FF2B5EF4-FFF2-40B4-BE49-F238E27FC236}">
                <a16:creationId xmlns:a16="http://schemas.microsoft.com/office/drawing/2014/main" id="{D0D05D51-C50F-073E-8B06-34C87A792B63}"/>
              </a:ext>
            </a:extLst>
          </p:cNvPr>
          <p:cNvSpPr txBox="1"/>
          <p:nvPr/>
        </p:nvSpPr>
        <p:spPr>
          <a:xfrm>
            <a:off x="4654875" y="3776190"/>
            <a:ext cx="2703948" cy="461665"/>
          </a:xfrm>
          <a:prstGeom prst="rect">
            <a:avLst/>
          </a:prstGeom>
          <a:noFill/>
        </p:spPr>
        <p:txBody>
          <a:bodyPr wrap="square" rtlCol="0">
            <a:spAutoFit/>
          </a:bodyPr>
          <a:lstStyle/>
          <a:p>
            <a:r>
              <a:rPr lang="nl-NL" sz="1200"/>
              <a:t>No quenches in MCBXFA1. </a:t>
            </a:r>
          </a:p>
          <a:p>
            <a:r>
              <a:rPr lang="nl-NL" sz="1200"/>
              <a:t>All powering OK. </a:t>
            </a:r>
            <a:endParaRPr lang="en-GB" sz="1200"/>
          </a:p>
        </p:txBody>
      </p:sp>
      <p:pic>
        <p:nvPicPr>
          <p:cNvPr id="16" name="Picture 15">
            <a:extLst>
              <a:ext uri="{FF2B5EF4-FFF2-40B4-BE49-F238E27FC236}">
                <a16:creationId xmlns:a16="http://schemas.microsoft.com/office/drawing/2014/main" id="{A2C68D4C-834C-EF96-EE8E-2634F8359903}"/>
              </a:ext>
            </a:extLst>
          </p:cNvPr>
          <p:cNvPicPr>
            <a:picLocks noChangeAspect="1"/>
          </p:cNvPicPr>
          <p:nvPr/>
        </p:nvPicPr>
        <p:blipFill>
          <a:blip r:embed="rId4"/>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3789486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F4742D-E40F-7AB8-FA9E-1B9353333F11}"/>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4D0459D0-832F-3980-00A1-626743972AAD}"/>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49639E4C-7126-261C-E4A4-7F57ED1DB05D}"/>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15BFC2E0-D71A-9BC1-1210-6BABA03D47D9}"/>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7" name="TextBox 6">
            <a:extLst>
              <a:ext uri="{FF2B5EF4-FFF2-40B4-BE49-F238E27FC236}">
                <a16:creationId xmlns:a16="http://schemas.microsoft.com/office/drawing/2014/main" id="{14BBBD0F-21C1-88FF-E1C9-650C275FE9AD}"/>
              </a:ext>
            </a:extLst>
          </p:cNvPr>
          <p:cNvSpPr txBox="1"/>
          <p:nvPr/>
        </p:nvSpPr>
        <p:spPr>
          <a:xfrm>
            <a:off x="145353" y="97873"/>
            <a:ext cx="6160854" cy="369332"/>
          </a:xfrm>
          <a:prstGeom prst="rect">
            <a:avLst/>
          </a:prstGeom>
          <a:noFill/>
        </p:spPr>
        <p:txBody>
          <a:bodyPr wrap="square">
            <a:spAutoFit/>
          </a:bodyPr>
          <a:lstStyle/>
          <a:p>
            <a:r>
              <a:rPr lang="nl-NL" sz="1800"/>
              <a:t>Corrector Package – HO corrector magnet powering</a:t>
            </a:r>
            <a:endParaRPr lang="nl-NL" sz="1600" dirty="0"/>
          </a:p>
        </p:txBody>
      </p:sp>
      <p:pic>
        <p:nvPicPr>
          <p:cNvPr id="8" name="Picture 7">
            <a:extLst>
              <a:ext uri="{FF2B5EF4-FFF2-40B4-BE49-F238E27FC236}">
                <a16:creationId xmlns:a16="http://schemas.microsoft.com/office/drawing/2014/main" id="{9699F3D4-9514-9009-7A68-28DE182A7F5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819212"/>
            <a:ext cx="3719158" cy="2418203"/>
          </a:xfrm>
          <a:prstGeom prst="rect">
            <a:avLst/>
          </a:prstGeom>
          <a:noFill/>
        </p:spPr>
      </p:pic>
      <p:pic>
        <p:nvPicPr>
          <p:cNvPr id="9" name="Picture 8">
            <a:extLst>
              <a:ext uri="{FF2B5EF4-FFF2-40B4-BE49-F238E27FC236}">
                <a16:creationId xmlns:a16="http://schemas.microsoft.com/office/drawing/2014/main" id="{6FC833E6-44AD-A81F-F1DD-E84D7B295AA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7098" y="819212"/>
            <a:ext cx="3719158" cy="2418233"/>
          </a:xfrm>
          <a:prstGeom prst="rect">
            <a:avLst/>
          </a:prstGeom>
          <a:noFill/>
        </p:spPr>
      </p:pic>
      <p:sp>
        <p:nvSpPr>
          <p:cNvPr id="10" name="TextBox 9">
            <a:extLst>
              <a:ext uri="{FF2B5EF4-FFF2-40B4-BE49-F238E27FC236}">
                <a16:creationId xmlns:a16="http://schemas.microsoft.com/office/drawing/2014/main" id="{DCC13614-5D32-BD55-E3E3-06DC3EC67382}"/>
              </a:ext>
            </a:extLst>
          </p:cNvPr>
          <p:cNvSpPr txBox="1"/>
          <p:nvPr/>
        </p:nvSpPr>
        <p:spPr>
          <a:xfrm>
            <a:off x="521832" y="3265935"/>
            <a:ext cx="6564768" cy="830997"/>
          </a:xfrm>
          <a:prstGeom prst="rect">
            <a:avLst/>
          </a:prstGeom>
          <a:noFill/>
        </p:spPr>
        <p:txBody>
          <a:bodyPr wrap="square" rtlCol="0">
            <a:spAutoFit/>
          </a:bodyPr>
          <a:lstStyle/>
          <a:p>
            <a:r>
              <a:rPr lang="nl-NL" sz="1200"/>
              <a:t>MQSXF had in both cryo-assemblies more than 1 quench although the were pre-trained before installation in the cold mass. For both a minor NCR will be made. </a:t>
            </a:r>
          </a:p>
          <a:p>
            <a:endParaRPr lang="nl-NL" sz="1200"/>
          </a:p>
          <a:p>
            <a:r>
              <a:rPr lang="nl-NL" sz="1200"/>
              <a:t>Otherwise, only 1 other quench was reported at ultimate current in an MCTXF magnet. </a:t>
            </a:r>
            <a:endParaRPr lang="en-GB" sz="1200"/>
          </a:p>
        </p:txBody>
      </p:sp>
      <p:sp>
        <p:nvSpPr>
          <p:cNvPr id="11" name="TextBox 10">
            <a:extLst>
              <a:ext uri="{FF2B5EF4-FFF2-40B4-BE49-F238E27FC236}">
                <a16:creationId xmlns:a16="http://schemas.microsoft.com/office/drawing/2014/main" id="{D1BA8F1F-A2E5-C4CD-C2EB-0202630CAB36}"/>
              </a:ext>
            </a:extLst>
          </p:cNvPr>
          <p:cNvSpPr txBox="1"/>
          <p:nvPr/>
        </p:nvSpPr>
        <p:spPr>
          <a:xfrm>
            <a:off x="726090" y="449880"/>
            <a:ext cx="2839239" cy="369332"/>
          </a:xfrm>
          <a:prstGeom prst="rect">
            <a:avLst/>
          </a:prstGeom>
          <a:noFill/>
        </p:spPr>
        <p:txBody>
          <a:bodyPr wrap="none" rtlCol="0">
            <a:spAutoFit/>
          </a:bodyPr>
          <a:lstStyle/>
          <a:p>
            <a:r>
              <a:rPr lang="nl-NL" b="1"/>
              <a:t>LMCXF1</a:t>
            </a:r>
            <a:r>
              <a:rPr lang="nl-NL"/>
              <a:t> – one cool down</a:t>
            </a:r>
            <a:endParaRPr lang="en-GB"/>
          </a:p>
        </p:txBody>
      </p:sp>
      <p:sp>
        <p:nvSpPr>
          <p:cNvPr id="12" name="TextBox 11">
            <a:extLst>
              <a:ext uri="{FF2B5EF4-FFF2-40B4-BE49-F238E27FC236}">
                <a16:creationId xmlns:a16="http://schemas.microsoft.com/office/drawing/2014/main" id="{2EE24FB1-FAE5-722D-EFA1-20439120141A}"/>
              </a:ext>
            </a:extLst>
          </p:cNvPr>
          <p:cNvSpPr txBox="1"/>
          <p:nvPr/>
        </p:nvSpPr>
        <p:spPr>
          <a:xfrm>
            <a:off x="5087883" y="454279"/>
            <a:ext cx="2839239" cy="369332"/>
          </a:xfrm>
          <a:prstGeom prst="rect">
            <a:avLst/>
          </a:prstGeom>
          <a:noFill/>
        </p:spPr>
        <p:txBody>
          <a:bodyPr wrap="none" rtlCol="0">
            <a:spAutoFit/>
          </a:bodyPr>
          <a:lstStyle/>
          <a:p>
            <a:r>
              <a:rPr lang="nl-NL" b="1"/>
              <a:t>LMCXF4</a:t>
            </a:r>
            <a:r>
              <a:rPr lang="nl-NL"/>
              <a:t> – one cool down</a:t>
            </a:r>
            <a:endParaRPr lang="en-GB"/>
          </a:p>
        </p:txBody>
      </p:sp>
      <p:pic>
        <p:nvPicPr>
          <p:cNvPr id="13" name="Picture 12">
            <a:extLst>
              <a:ext uri="{FF2B5EF4-FFF2-40B4-BE49-F238E27FC236}">
                <a16:creationId xmlns:a16="http://schemas.microsoft.com/office/drawing/2014/main" id="{E664CF9A-976D-0995-7998-12B120F20F12}"/>
              </a:ext>
            </a:extLst>
          </p:cNvPr>
          <p:cNvPicPr>
            <a:picLocks noChangeAspect="1"/>
          </p:cNvPicPr>
          <p:nvPr/>
        </p:nvPicPr>
        <p:blipFill>
          <a:blip r:embed="rId4"/>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2482940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CC3AD8-7274-4BB0-D024-6539F6A6AAC8}"/>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DFA3274A-63D2-AED5-3A8B-6F8172B2E49C}"/>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1522E47F-E3E6-4889-18AC-B26721366833}"/>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7557974B-1138-629A-E220-652ED7517DAF}"/>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8" name="TextBox 7">
            <a:extLst>
              <a:ext uri="{FF2B5EF4-FFF2-40B4-BE49-F238E27FC236}">
                <a16:creationId xmlns:a16="http://schemas.microsoft.com/office/drawing/2014/main" id="{2E37E3FC-D78C-4BA4-73C1-BD3280FB2621}"/>
              </a:ext>
            </a:extLst>
          </p:cNvPr>
          <p:cNvSpPr txBox="1"/>
          <p:nvPr/>
        </p:nvSpPr>
        <p:spPr>
          <a:xfrm>
            <a:off x="75503" y="47073"/>
            <a:ext cx="6160854" cy="369332"/>
          </a:xfrm>
          <a:prstGeom prst="rect">
            <a:avLst/>
          </a:prstGeom>
          <a:noFill/>
        </p:spPr>
        <p:txBody>
          <a:bodyPr wrap="square">
            <a:spAutoFit/>
          </a:bodyPr>
          <a:lstStyle/>
          <a:p>
            <a:r>
              <a:rPr lang="nl-NL" sz="1800"/>
              <a:t>Corrector Package – HO corrector powering</a:t>
            </a:r>
            <a:endParaRPr lang="nl-NL" sz="1600" dirty="0"/>
          </a:p>
        </p:txBody>
      </p:sp>
      <p:pic>
        <p:nvPicPr>
          <p:cNvPr id="11" name="Picture 10">
            <a:extLst>
              <a:ext uri="{FF2B5EF4-FFF2-40B4-BE49-F238E27FC236}">
                <a16:creationId xmlns:a16="http://schemas.microsoft.com/office/drawing/2014/main" id="{9868109A-6F98-916A-D48A-C35A6F6B9C69}"/>
              </a:ext>
            </a:extLst>
          </p:cNvPr>
          <p:cNvPicPr>
            <a:picLocks noChangeAspect="1"/>
          </p:cNvPicPr>
          <p:nvPr/>
        </p:nvPicPr>
        <p:blipFill rotWithShape="1">
          <a:blip r:embed="rId2">
            <a:extLst>
              <a:ext uri="{28A0092B-C50C-407E-A947-70E740481C1C}">
                <a14:useLocalDpi xmlns:a14="http://schemas.microsoft.com/office/drawing/2010/main" val="0"/>
              </a:ext>
            </a:extLst>
          </a:blip>
          <a:srcRect l="1044" t="7901" r="16175" b="43730"/>
          <a:stretch>
            <a:fillRect/>
          </a:stretch>
        </p:blipFill>
        <p:spPr bwMode="auto">
          <a:xfrm>
            <a:off x="282778" y="2819246"/>
            <a:ext cx="3571672" cy="1607903"/>
          </a:xfrm>
          <a:prstGeom prst="rect">
            <a:avLst/>
          </a:prstGeom>
          <a:noFill/>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4113DDEC-CD89-503F-AB2B-BF7402FC05E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2778" y="463550"/>
            <a:ext cx="3462338" cy="2308551"/>
          </a:xfrm>
          <a:prstGeom prst="rect">
            <a:avLst/>
          </a:prstGeom>
          <a:noFill/>
        </p:spPr>
      </p:pic>
      <p:sp>
        <p:nvSpPr>
          <p:cNvPr id="16" name="TextBox 15">
            <a:extLst>
              <a:ext uri="{FF2B5EF4-FFF2-40B4-BE49-F238E27FC236}">
                <a16:creationId xmlns:a16="http://schemas.microsoft.com/office/drawing/2014/main" id="{08E795A8-9B08-BA05-9A71-8E327DB6ABC6}"/>
              </a:ext>
            </a:extLst>
          </p:cNvPr>
          <p:cNvSpPr txBox="1"/>
          <p:nvPr/>
        </p:nvSpPr>
        <p:spPr>
          <a:xfrm>
            <a:off x="4010024" y="463550"/>
            <a:ext cx="4416425" cy="3416320"/>
          </a:xfrm>
          <a:prstGeom prst="rect">
            <a:avLst/>
          </a:prstGeom>
          <a:noFill/>
        </p:spPr>
        <p:txBody>
          <a:bodyPr wrap="square" rtlCol="0">
            <a:spAutoFit/>
          </a:bodyPr>
          <a:lstStyle/>
          <a:p>
            <a:r>
              <a:rPr lang="nl-NL"/>
              <a:t>Only a single powering cycle is designed per HO corrector to test efficiently. </a:t>
            </a:r>
          </a:p>
          <a:p>
            <a:pPr marL="285750" indent="-285750">
              <a:buFontTx/>
              <a:buChar char="-"/>
            </a:pPr>
            <a:r>
              <a:rPr lang="nl-NL"/>
              <a:t>Ramp to I</a:t>
            </a:r>
            <a:r>
              <a:rPr lang="nl-NL" baseline="-25000"/>
              <a:t>ult</a:t>
            </a:r>
            <a:r>
              <a:rPr lang="nl-NL"/>
              <a:t> (training)</a:t>
            </a:r>
          </a:p>
          <a:p>
            <a:pPr marL="285750" indent="-285750">
              <a:buFontTx/>
              <a:buChar char="-"/>
            </a:pPr>
            <a:r>
              <a:rPr lang="nl-NL"/>
              <a:t>30 minutes at I</a:t>
            </a:r>
            <a:r>
              <a:rPr lang="nl-NL" baseline="-25000"/>
              <a:t>ult</a:t>
            </a:r>
            <a:r>
              <a:rPr lang="nl-NL"/>
              <a:t> </a:t>
            </a:r>
          </a:p>
          <a:p>
            <a:pPr marL="285750" indent="-285750">
              <a:buFontTx/>
              <a:buChar char="-"/>
            </a:pPr>
            <a:r>
              <a:rPr lang="nl-NL"/>
              <a:t>1h30 at I</a:t>
            </a:r>
            <a:r>
              <a:rPr lang="nl-NL" baseline="-25000"/>
              <a:t>nom</a:t>
            </a:r>
            <a:r>
              <a:rPr lang="nl-NL"/>
              <a:t> (includes MM)</a:t>
            </a:r>
          </a:p>
          <a:p>
            <a:pPr marL="285750" indent="-285750">
              <a:buFontTx/>
              <a:buChar char="-"/>
            </a:pPr>
            <a:r>
              <a:rPr lang="nl-NL"/>
              <a:t>30 minute at –I</a:t>
            </a:r>
            <a:r>
              <a:rPr lang="nl-NL" baseline="-25000"/>
              <a:t>nom </a:t>
            </a:r>
            <a:r>
              <a:rPr lang="nl-NL"/>
              <a:t> (includes MM)</a:t>
            </a:r>
          </a:p>
          <a:p>
            <a:pPr marL="285750" indent="-285750">
              <a:buFontTx/>
              <a:buChar char="-"/>
            </a:pPr>
            <a:endParaRPr lang="nl-NL"/>
          </a:p>
          <a:p>
            <a:r>
              <a:rPr lang="nl-NL"/>
              <a:t>Qualification of the leads by measuring resistance </a:t>
            </a:r>
          </a:p>
          <a:p>
            <a:pPr marL="342900" indent="-342900">
              <a:buAutoNum type="alphaLcPeriod"/>
            </a:pPr>
            <a:r>
              <a:rPr lang="nl-NL"/>
              <a:t>When reaching ultimate</a:t>
            </a:r>
          </a:p>
          <a:p>
            <a:pPr marL="342900" indent="-342900">
              <a:buAutoNum type="alphaLcPeriod"/>
            </a:pPr>
            <a:r>
              <a:rPr lang="nl-NL"/>
              <a:t>After 30 min at ultimate</a:t>
            </a:r>
          </a:p>
          <a:p>
            <a:pPr marL="342900" indent="-342900">
              <a:buAutoNum type="alphaLcPeriod"/>
            </a:pPr>
            <a:r>
              <a:rPr lang="nl-NL"/>
              <a:t>After 1h30 at nominal. </a:t>
            </a:r>
            <a:endParaRPr lang="en-GB"/>
          </a:p>
        </p:txBody>
      </p:sp>
      <p:pic>
        <p:nvPicPr>
          <p:cNvPr id="17" name="Picture 16">
            <a:extLst>
              <a:ext uri="{FF2B5EF4-FFF2-40B4-BE49-F238E27FC236}">
                <a16:creationId xmlns:a16="http://schemas.microsoft.com/office/drawing/2014/main" id="{2AC66DBC-FAC4-222B-6C11-DD62D50EBEA9}"/>
              </a:ext>
            </a:extLst>
          </p:cNvPr>
          <p:cNvPicPr>
            <a:picLocks noChangeAspect="1"/>
          </p:cNvPicPr>
          <p:nvPr/>
        </p:nvPicPr>
        <p:blipFill>
          <a:blip r:embed="rId4"/>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991981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DB71DE-53CE-CDCB-3CDB-AAEFAA37D2ED}"/>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38AF7C9B-86F1-A9F7-8D34-ABCD34B32B65}"/>
              </a:ext>
            </a:extLst>
          </p:cNvPr>
          <p:cNvSpPr>
            <a:spLocks noGrp="1"/>
          </p:cNvSpPr>
          <p:nvPr>
            <p:ph type="dt" sz="half" idx="2"/>
          </p:nvPr>
        </p:nvSpPr>
        <p:spPr/>
        <p:txBody>
          <a:bodyPr/>
          <a:lstStyle/>
          <a:p>
            <a:r>
              <a:rPr lang="en-US"/>
              <a:t>01/10/2025</a:t>
            </a:r>
            <a:endParaRPr lang="en-US" dirty="0"/>
          </a:p>
        </p:txBody>
      </p:sp>
      <p:sp>
        <p:nvSpPr>
          <p:cNvPr id="4" name="Footer Placeholder 3">
            <a:extLst>
              <a:ext uri="{FF2B5EF4-FFF2-40B4-BE49-F238E27FC236}">
                <a16:creationId xmlns:a16="http://schemas.microsoft.com/office/drawing/2014/main" id="{2B42D8B2-2CB9-B759-2AB0-564FCD2FDA49}"/>
              </a:ext>
            </a:extLst>
          </p:cNvPr>
          <p:cNvSpPr>
            <a:spLocks noGrp="1"/>
          </p:cNvSpPr>
          <p:nvPr>
            <p:ph type="ftr" sz="quarter" idx="3"/>
          </p:nvPr>
        </p:nvSpPr>
        <p:spPr/>
        <p:txBody>
          <a:bodyPr/>
          <a:lstStyle/>
          <a:p>
            <a:r>
              <a:rPr lang="en-GB"/>
              <a:t>Gerard Willering, CERN – WP3 magnet and cryo-assembly tests</a:t>
            </a:r>
            <a:endParaRPr lang="en-US" dirty="0"/>
          </a:p>
        </p:txBody>
      </p:sp>
      <p:sp>
        <p:nvSpPr>
          <p:cNvPr id="5" name="Slide Number Placeholder 4">
            <a:extLst>
              <a:ext uri="{FF2B5EF4-FFF2-40B4-BE49-F238E27FC236}">
                <a16:creationId xmlns:a16="http://schemas.microsoft.com/office/drawing/2014/main" id="{A314FC33-3AC5-D5F0-D511-BA1D689148B4}"/>
              </a:ext>
            </a:extLst>
          </p:cNvPr>
          <p:cNvSpPr>
            <a:spLocks noGrp="1"/>
          </p:cNvSpPr>
          <p:nvPr>
            <p:ph type="sldNum" sz="quarter" idx="4"/>
          </p:nvPr>
        </p:nvSpPr>
        <p:spPr/>
        <p:txBody>
          <a:bodyPr/>
          <a:lstStyle/>
          <a:p>
            <a:fld id="{17918391-D411-FE40-AAD7-861AE5233E0E}" type="slidenum">
              <a:rPr lang="en-US" smtClean="0"/>
              <a:pPr/>
              <a:t>9</a:t>
            </a:fld>
            <a:endParaRPr lang="en-US" dirty="0"/>
          </a:p>
        </p:txBody>
      </p:sp>
      <p:pic>
        <p:nvPicPr>
          <p:cNvPr id="10" name="Picture 9">
            <a:extLst>
              <a:ext uri="{FF2B5EF4-FFF2-40B4-BE49-F238E27FC236}">
                <a16:creationId xmlns:a16="http://schemas.microsoft.com/office/drawing/2014/main" id="{742337DD-2343-FA71-C687-B46B62AC7C5F}"/>
              </a:ext>
            </a:extLst>
          </p:cNvPr>
          <p:cNvPicPr>
            <a:picLocks noChangeAspect="1"/>
          </p:cNvPicPr>
          <p:nvPr/>
        </p:nvPicPr>
        <p:blipFill>
          <a:blip r:embed="rId2"/>
          <a:stretch>
            <a:fillRect/>
          </a:stretch>
        </p:blipFill>
        <p:spPr>
          <a:xfrm>
            <a:off x="5924299" y="384501"/>
            <a:ext cx="2895600" cy="2461662"/>
          </a:xfrm>
          <a:prstGeom prst="rect">
            <a:avLst/>
          </a:prstGeom>
        </p:spPr>
      </p:pic>
      <p:pic>
        <p:nvPicPr>
          <p:cNvPr id="2" name="Picture 1">
            <a:extLst>
              <a:ext uri="{FF2B5EF4-FFF2-40B4-BE49-F238E27FC236}">
                <a16:creationId xmlns:a16="http://schemas.microsoft.com/office/drawing/2014/main" id="{045087E4-6B2E-39D0-5173-4C41248B01AE}"/>
              </a:ext>
            </a:extLst>
          </p:cNvPr>
          <p:cNvPicPr>
            <a:picLocks noChangeAspect="1"/>
          </p:cNvPicPr>
          <p:nvPr/>
        </p:nvPicPr>
        <p:blipFill>
          <a:blip r:embed="rId3"/>
          <a:srcRect l="9417" t="41587" r="3320"/>
          <a:stretch/>
        </p:blipFill>
        <p:spPr>
          <a:xfrm>
            <a:off x="4997450" y="2846163"/>
            <a:ext cx="4041065" cy="1730527"/>
          </a:xfrm>
          <a:prstGeom prst="rect">
            <a:avLst/>
          </a:prstGeom>
        </p:spPr>
      </p:pic>
      <p:pic>
        <p:nvPicPr>
          <p:cNvPr id="6" name="Picture 5">
            <a:extLst>
              <a:ext uri="{FF2B5EF4-FFF2-40B4-BE49-F238E27FC236}">
                <a16:creationId xmlns:a16="http://schemas.microsoft.com/office/drawing/2014/main" id="{9810F140-C250-2831-8E75-8EC8ABACB8E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91" y="384501"/>
            <a:ext cx="4614659" cy="3495708"/>
          </a:xfrm>
          <a:prstGeom prst="rect">
            <a:avLst/>
          </a:prstGeom>
          <a:noFill/>
          <a:ln>
            <a:noFill/>
          </a:ln>
        </p:spPr>
      </p:pic>
      <p:sp>
        <p:nvSpPr>
          <p:cNvPr id="8" name="TextBox 7">
            <a:extLst>
              <a:ext uri="{FF2B5EF4-FFF2-40B4-BE49-F238E27FC236}">
                <a16:creationId xmlns:a16="http://schemas.microsoft.com/office/drawing/2014/main" id="{4811B9B0-D183-8791-B7DB-A0EF00D0CB30}"/>
              </a:ext>
            </a:extLst>
          </p:cNvPr>
          <p:cNvSpPr txBox="1"/>
          <p:nvPr/>
        </p:nvSpPr>
        <p:spPr>
          <a:xfrm>
            <a:off x="75503" y="47073"/>
            <a:ext cx="6160854" cy="369332"/>
          </a:xfrm>
          <a:prstGeom prst="rect">
            <a:avLst/>
          </a:prstGeom>
          <a:noFill/>
        </p:spPr>
        <p:txBody>
          <a:bodyPr wrap="square">
            <a:spAutoFit/>
          </a:bodyPr>
          <a:lstStyle/>
          <a:p>
            <a:r>
              <a:rPr lang="nl-NL" sz="1800"/>
              <a:t>Corrector Package – Normal conducting current leads</a:t>
            </a:r>
            <a:endParaRPr lang="nl-NL" sz="1600" dirty="0"/>
          </a:p>
        </p:txBody>
      </p:sp>
      <p:sp>
        <p:nvSpPr>
          <p:cNvPr id="9" name="Rectangle 8">
            <a:extLst>
              <a:ext uri="{FF2B5EF4-FFF2-40B4-BE49-F238E27FC236}">
                <a16:creationId xmlns:a16="http://schemas.microsoft.com/office/drawing/2014/main" id="{E67A4773-303D-A6BF-6BDA-D8371ABBBCD6}"/>
              </a:ext>
            </a:extLst>
          </p:cNvPr>
          <p:cNvSpPr/>
          <p:nvPr/>
        </p:nvSpPr>
        <p:spPr>
          <a:xfrm>
            <a:off x="3311524" y="971549"/>
            <a:ext cx="1304925" cy="2908659"/>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40A5A6C-A007-8D4D-F452-DD234A31904C}"/>
              </a:ext>
            </a:extLst>
          </p:cNvPr>
          <p:cNvSpPr txBox="1"/>
          <p:nvPr/>
        </p:nvSpPr>
        <p:spPr>
          <a:xfrm>
            <a:off x="0" y="3848785"/>
            <a:ext cx="4972540" cy="646331"/>
          </a:xfrm>
          <a:prstGeom prst="rect">
            <a:avLst/>
          </a:prstGeom>
          <a:noFill/>
        </p:spPr>
        <p:txBody>
          <a:bodyPr wrap="square" rtlCol="0">
            <a:spAutoFit/>
          </a:bodyPr>
          <a:lstStyle/>
          <a:p>
            <a:r>
              <a:rPr lang="nl-NL" sz="1200"/>
              <a:t>Full characterization of all leads done for both cryo-assemblies.</a:t>
            </a:r>
          </a:p>
          <a:p>
            <a:r>
              <a:rPr lang="nl-NL" sz="1200"/>
              <a:t>Very stable behaviour, all within 0.30 to 0.37 mOhm at nominal current,  when the interception point is regulated to 70 K.</a:t>
            </a:r>
            <a:endParaRPr lang="en-GB" sz="1200"/>
          </a:p>
        </p:txBody>
      </p:sp>
      <p:pic>
        <p:nvPicPr>
          <p:cNvPr id="12" name="Picture 11">
            <a:extLst>
              <a:ext uri="{FF2B5EF4-FFF2-40B4-BE49-F238E27FC236}">
                <a16:creationId xmlns:a16="http://schemas.microsoft.com/office/drawing/2014/main" id="{D1E97C25-102E-05AE-1629-7C4D8456A90A}"/>
              </a:ext>
            </a:extLst>
          </p:cNvPr>
          <p:cNvPicPr>
            <a:picLocks noChangeAspect="1"/>
          </p:cNvPicPr>
          <p:nvPr/>
        </p:nvPicPr>
        <p:blipFill>
          <a:blip r:embed="rId5"/>
          <a:stretch>
            <a:fillRect/>
          </a:stretch>
        </p:blipFill>
        <p:spPr>
          <a:xfrm>
            <a:off x="701040" y="4448835"/>
            <a:ext cx="1502858" cy="694666"/>
          </a:xfrm>
          <a:prstGeom prst="rect">
            <a:avLst/>
          </a:prstGeom>
        </p:spPr>
      </p:pic>
    </p:spTree>
    <p:extLst>
      <p:ext uri="{BB962C8B-B14F-4D97-AF65-F5344CB8AC3E}">
        <p14:creationId xmlns:p14="http://schemas.microsoft.com/office/powerpoint/2010/main" val="3672818649"/>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Template>
  <TotalTime>29543</TotalTime>
  <Words>2221</Words>
  <Application>Microsoft Office PowerPoint</Application>
  <PresentationFormat>On-screen Show (16:9)</PresentationFormat>
  <Paragraphs>294</Paragraphs>
  <Slides>28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CERNCorporate16-9</vt:lpstr>
      <vt:lpstr>HL-LHC WP3 magnet and cold powering tests</vt:lpstr>
      <vt:lpstr>PowerPoint Presentation</vt:lpstr>
      <vt:lpstr>PowerPoint Presentation</vt:lpstr>
      <vt:lpstr>Corrector Package WP engineer J. C. Perez</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Superconducting Magnet Test facility</dc:title>
  <dc:creator>Gerard Willering</dc:creator>
  <cp:lastModifiedBy>Gerard Willering</cp:lastModifiedBy>
  <cp:revision>140</cp:revision>
  <dcterms:created xsi:type="dcterms:W3CDTF">2023-04-06T06:19:59Z</dcterms:created>
  <dcterms:modified xsi:type="dcterms:W3CDTF">2025-10-01T10:42:44Z</dcterms:modified>
</cp:coreProperties>
</file>