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62" r:id="rId6"/>
    <p:sldId id="268" r:id="rId7"/>
    <p:sldId id="281" r:id="rId8"/>
    <p:sldId id="269" r:id="rId9"/>
    <p:sldId id="270" r:id="rId10"/>
    <p:sldId id="272" r:id="rId11"/>
    <p:sldId id="279" r:id="rId12"/>
    <p:sldId id="280" r:id="rId13"/>
    <p:sldId id="273" r:id="rId14"/>
    <p:sldId id="274" r:id="rId15"/>
    <p:sldId id="275" r:id="rId16"/>
    <p:sldId id="276" r:id="rId17"/>
    <p:sldId id="277" r:id="rId18"/>
    <p:sldId id="278" r:id="rId19"/>
    <p:sldId id="266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62E0D7-4F5C-4AD7-8CEE-8429DAA7DA04}" v="64" dt="2025-09-30T06:41:44.2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31" d="100"/>
          <a:sy n="131" d="100"/>
        </p:scale>
        <p:origin x="1258" y="91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824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6E9AC-C784-6A14-F2AE-2806FB66A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7AA149-78AE-1CAA-EA7B-23832CEA4D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C27A27-0D97-3304-BABB-D66DF9C4A1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0BE3A-10A7-7640-46DE-6F498CD54F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54037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815A0-A8EF-B51F-D907-C877AFA56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1F8960-2D01-7C6C-614C-1613D03483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E88B6A-39E7-03DA-13C2-B8218E3553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A9037-9716-D2B8-BEE7-32F72023BD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254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B4F9D-6075-EAE0-039A-A3001A4DC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C9A5A1-5545-A54E-EBB4-44A936F96C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96C635-BD4B-4F12-664B-10810BCD1B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725C52-EB9C-CFCF-86BF-9E77F117C8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0938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23F21-ADD0-9B93-57EA-F67986D93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603117-1FF1-2ABF-CF13-8557E4D256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60996B-AC8E-1F1B-044F-0804B75AE0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6E93E-0AE7-4D1A-014E-4103B2AEC1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201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ED401-1430-F983-E747-75A43D625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78F125-9DD0-D2C2-D50C-EB492703D1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5A9EEA-BAD0-7B43-1DBD-FE69E9CA33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B2329-8838-C400-2703-BB2D99A3F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533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8E439-352A-C693-BCAA-8EF8420245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F23BE8-EE13-DE4E-E62D-872D3826DE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AC4A0B-59F7-A419-6E78-E110FD8E12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01091-70ED-58F4-3BC6-0CC7C4DB1D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431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016DC-D930-1FDD-EE42-3982DB6F6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24630D-4199-2E08-67C5-6C75E2FF83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1AD0FC-A563-A644-A4A9-86CF74ECF8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2021C3-EF5D-30EE-2053-9917FBE363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3785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854BC-94D7-7F74-E7D6-EB5FDE761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F290DB-F8C4-2DFD-AC68-17C3006A88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9EB85C-F9A0-874C-0367-5C362BAC4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45763-9550-3DA8-FE3A-EC94488D94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622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54EADF-A25B-2E74-C25F-FD7905BDE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B11BE8-B0EF-1255-07A9-4123F9DFEA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15716D-FACF-E7CD-0255-6C084C7060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CFB43-C162-99D7-C147-EF8FF75E91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422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560C7-75BD-8D18-6C78-7312FE983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8C87D9-58E0-BBAC-A60D-2794423D36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F5074F-1256-952D-BF35-1BC93D0C3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A07C33-9072-29B6-0C2A-DB4636526C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044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1A89C-9220-CBB5-F096-DA6DA9CB8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3B4B44-E698-68B4-29DD-D90649F535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0A34EA-DA9F-582F-56A5-37492FF1E6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D9E7C0-754B-6450-A804-E317157C98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458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0859E-A580-262A-6305-8E1279683A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3C4BA5-F60E-B4ED-F497-C032166C4F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5A8A2C-EE09-28BF-CDAD-EF029C5460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2B50CD-84A4-8469-ACCB-A431670D04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79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15th HL-LHC Collaboration Meeting, CERN, 29 September - 2 October 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15th HL-LHC Collaboration Meeting, CERN, 29 September - 2 October 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2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gif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3.jpeg"/><Relationship Id="rId5" Type="http://schemas.openxmlformats.org/officeDocument/2006/relationships/image" Target="../media/image8.png"/><Relationship Id="rId15" Type="http://schemas.openxmlformats.org/officeDocument/2006/relationships/image" Target="../media/image4.jpe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gif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4.gif"/><Relationship Id="rId17" Type="http://schemas.microsoft.com/office/2007/relationships/hdphoto" Target="../media/hdphoto2.wdp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3.jpeg"/><Relationship Id="rId5" Type="http://schemas.openxmlformats.org/officeDocument/2006/relationships/image" Target="../media/image8.png"/><Relationship Id="rId15" Type="http://schemas.openxmlformats.org/officeDocument/2006/relationships/image" Target="../media/image4.jpe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5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5.png"/><Relationship Id="rId4" Type="http://schemas.openxmlformats.org/officeDocument/2006/relationships/image" Target="../media/image26.png"/><Relationship Id="rId9" Type="http://schemas.openxmlformats.org/officeDocument/2006/relationships/hyperlink" Target="https://shop.spotsee.io/ShockLog-298-Impact-Recorder-Data-Logger-with-Tilt-and-Roll-GPS-Connectivi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182366"/>
            <a:ext cx="7200000" cy="965448"/>
          </a:xfrm>
        </p:spPr>
        <p:txBody>
          <a:bodyPr/>
          <a:lstStyle/>
          <a:p>
            <a:r>
              <a:rPr lang="en-GB" dirty="0"/>
              <a:t>CRAB Mechanical measurements overview and next steps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M. Guinchard (EN/MME Mechanical Measurement Lab)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15th HL-LHC Collaboration Meeting, CERN, 29 September - 2 October 2025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2" name="Picture 2" descr="Crabs settled in the tunnel | CERN">
            <a:extLst>
              <a:ext uri="{FF2B5EF4-FFF2-40B4-BE49-F238E27FC236}">
                <a16:creationId xmlns:a16="http://schemas.microsoft.com/office/drawing/2014/main" id="{CA1BBD61-2269-6776-5141-A2B6F3DAD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08843"/>
            <a:ext cx="2134753" cy="1423169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933816-64BC-F89A-BD4D-87B73CCEB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EC6ABC31-5E77-CD85-D49B-A581EA2FB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decade of measurements…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D031317F-5CC2-0B7B-4685-C757C76B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1D149C-F7A5-0B31-B252-115E282076EE}"/>
              </a:ext>
            </a:extLst>
          </p:cNvPr>
          <p:cNvSpPr txBox="1"/>
          <p:nvPr/>
        </p:nvSpPr>
        <p:spPr>
          <a:xfrm>
            <a:off x="284865" y="843558"/>
            <a:ext cx="8892480" cy="307776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Tightening torque for M5 bolts in jacketed cavities (2015)		EDMS#1538926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Experimental modal analysis of CRAB cavity DQW (2017) 		 EDMS#1771639</a:t>
            </a:r>
            <a:endParaRPr lang="en-GB" sz="1600" dirty="0">
              <a:solidFill>
                <a:schemeClr val="bg1">
                  <a:lumMod val="50000"/>
                </a:schemeClr>
              </a:solidFill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GB" sz="1600" dirty="0"/>
              <a:t>CERN DQW Cryomodule : Mechanical instrumentation (2017)	EDMS#1845561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Experimental modal analysis of the CERN CRAB DQW cryo-module	 EDMS#1856390</a:t>
            </a:r>
            <a:endParaRPr lang="en-GB" sz="1600" dirty="0">
              <a:solidFill>
                <a:schemeClr val="bg1">
                  <a:lumMod val="50000"/>
                </a:schemeClr>
              </a:solidFill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Mechanical tests of brazed joint between SS and Ti with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SCP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sym typeface="Symbol"/>
              </a:rPr>
              <a:t> and </a:t>
            </a:r>
            <a:r>
              <a:rPr lang="en-GB" sz="1600" dirty="0" err="1">
                <a:solidFill>
                  <a:schemeClr val="bg1">
                    <a:lumMod val="50000"/>
                  </a:schemeClr>
                </a:solidFill>
                <a:sym typeface="Symbol"/>
              </a:rPr>
              <a:t>Gapasil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sym typeface="Symbol"/>
              </a:rPr>
              <a:t>	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 EDMS#2113224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Mechanical stress measurements during welding of pipe test connection 	EDMS#2594239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Vibration monitoring of the RFD cavity during transport to STFC	 EDMS#2594511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Stiffness characterization of the CRAB Cavity Tuning Frame		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EDMS#2655717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GB" sz="1600" dirty="0"/>
              <a:t>RFD Cryomodule transport STFC to CERN (October 2023)		EDMS#2755675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/>
            </a:pPr>
            <a:r>
              <a:rPr lang="en-GB" sz="1600" dirty="0"/>
              <a:t>RFD Cryomodule repair at CERN (</a:t>
            </a:r>
            <a:r>
              <a:rPr lang="en-US" sz="1600" dirty="0"/>
              <a:t>March 2024)</a:t>
            </a:r>
            <a:r>
              <a:rPr lang="en-GB" sz="1600" dirty="0"/>
              <a:t>		EDMS#2755675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  <a:tabLst>
                <a:tab pos="5741988" algn="l"/>
              </a:tabLst>
              <a:defRPr/>
            </a:pPr>
            <a:r>
              <a:rPr lang="en-GB" sz="1600" dirty="0"/>
              <a:t>250 Hz investigations in the RF bunker				      EDMS#2755675</a:t>
            </a:r>
            <a:endParaRPr lang="en-US" sz="1600" dirty="0"/>
          </a:p>
          <a:p>
            <a:pPr>
              <a:tabLst>
                <a:tab pos="5741988" algn="l"/>
              </a:tabLst>
              <a:defRPr/>
            </a:pPr>
            <a:endParaRPr lang="en-US" sz="16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C5B9C02-D05A-48AC-29A7-57AB499CAA90}"/>
              </a:ext>
            </a:extLst>
          </p:cNvPr>
          <p:cNvGrpSpPr/>
          <p:nvPr/>
        </p:nvGrpSpPr>
        <p:grpSpPr>
          <a:xfrm>
            <a:off x="1939758" y="3747174"/>
            <a:ext cx="4067944" cy="1519878"/>
            <a:chOff x="539552" y="1818804"/>
            <a:chExt cx="5759575" cy="226935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069EF2D-BFCF-8F12-B1DA-E569045C62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552" y="1923678"/>
              <a:ext cx="5759575" cy="190136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EF7DCA-F500-D35A-567C-332376C6D9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8184"/>
            <a:stretch>
              <a:fillRect/>
            </a:stretch>
          </p:blipFill>
          <p:spPr>
            <a:xfrm>
              <a:off x="4067944" y="1818804"/>
              <a:ext cx="2188295" cy="226935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15452EF-62EB-FD62-921A-16E201033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3568" y="2152960"/>
              <a:ext cx="958511" cy="1282885"/>
            </a:xfrm>
            <a:prstGeom prst="rect">
              <a:avLst/>
            </a:prstGeom>
          </p:spPr>
        </p:pic>
      </p:grpSp>
      <p:pic>
        <p:nvPicPr>
          <p:cNvPr id="6" name="Picture 5" descr="Close-up of a machine&#10;&#10;Description automatically generated">
            <a:extLst>
              <a:ext uri="{FF2B5EF4-FFF2-40B4-BE49-F238E27FC236}">
                <a16:creationId xmlns:a16="http://schemas.microsoft.com/office/drawing/2014/main" id="{F479D2E9-BF20-072A-B559-95D3BF3422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6086" y="3758204"/>
            <a:ext cx="1009402" cy="13493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FE5B3C-1E11-5B7A-10D7-23BDB63C5D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6057" y="3605987"/>
            <a:ext cx="1890244" cy="1529744"/>
          </a:xfrm>
          <a:prstGeom prst="rect">
            <a:avLst/>
          </a:prstGeom>
        </p:spPr>
      </p:pic>
      <p:pic>
        <p:nvPicPr>
          <p:cNvPr id="13" name="Picture 12" descr="A computer on a chair&#10;&#10;AI-generated content may be incorrect.">
            <a:extLst>
              <a:ext uri="{FF2B5EF4-FFF2-40B4-BE49-F238E27FC236}">
                <a16:creationId xmlns:a16="http://schemas.microsoft.com/office/drawing/2014/main" id="{06BE0FAD-1EBC-356E-AAF6-B8F20A0455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-116057" y="3796494"/>
            <a:ext cx="1572215" cy="11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65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9CE36-7E5A-DF2A-82C5-449AF819D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A3CE735C-87EB-E6BE-B67F-1AFD80EDB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activities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296C1A52-CFF9-94F7-DCD5-890B9CA88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63D25D-1019-BCB3-C999-02D91E4FD125}"/>
              </a:ext>
            </a:extLst>
          </p:cNvPr>
          <p:cNvSpPr txBox="1"/>
          <p:nvPr/>
        </p:nvSpPr>
        <p:spPr>
          <a:xfrm>
            <a:off x="612000" y="1011726"/>
            <a:ext cx="853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 sz="1600"/>
            </a:lvl1pPr>
          </a:lstStyle>
          <a:p>
            <a:r>
              <a:rPr lang="en-GB" dirty="0"/>
              <a:t>Training + Lab visit at CERN from TRIUMF colleagues (October 2024)	Indico 1463317 </a:t>
            </a:r>
          </a:p>
          <a:p>
            <a:r>
              <a:rPr lang="en-GB" dirty="0"/>
              <a:t>Training + Lab visit at CERN from STFC colleagues (January 2025)	 Indico 1463317 </a:t>
            </a:r>
          </a:p>
          <a:p>
            <a:r>
              <a:rPr lang="en-GB" dirty="0"/>
              <a:t>SPS Tunnel investigation about 23 Hz RF disturbances (June 2025)	In progress</a:t>
            </a:r>
          </a:p>
          <a:p>
            <a:pPr marL="0" indent="0">
              <a:buNone/>
            </a:pPr>
            <a:r>
              <a:rPr lang="en-GB" dirty="0"/>
              <a:t>		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screenshot of a graph&#10;&#10;AI-generated content may be incorrect.">
            <a:extLst>
              <a:ext uri="{FF2B5EF4-FFF2-40B4-BE49-F238E27FC236}">
                <a16:creationId xmlns:a16="http://schemas.microsoft.com/office/drawing/2014/main" id="{7D32AFBB-96FD-164C-7B0C-C366AB6FC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678" y="1995686"/>
            <a:ext cx="3594605" cy="2923085"/>
          </a:xfrm>
          <a:prstGeom prst="rect">
            <a:avLst/>
          </a:prstGeom>
        </p:spPr>
      </p:pic>
      <p:pic>
        <p:nvPicPr>
          <p:cNvPr id="10" name="Picture 9" descr="A computer in a factory&#10;&#10;AI-generated content may be incorrect.">
            <a:extLst>
              <a:ext uri="{FF2B5EF4-FFF2-40B4-BE49-F238E27FC236}">
                <a16:creationId xmlns:a16="http://schemas.microsoft.com/office/drawing/2014/main" id="{641721A8-74DC-A06D-1BAA-8D5204298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89" y="1945461"/>
            <a:ext cx="3506599" cy="2623101"/>
          </a:xfrm>
          <a:prstGeom prst="rect">
            <a:avLst/>
          </a:prstGeom>
        </p:spPr>
      </p:pic>
      <p:pic>
        <p:nvPicPr>
          <p:cNvPr id="12" name="Picture 11" descr="A machine in a factory&#10;&#10;AI-generated content may be incorrect.">
            <a:extLst>
              <a:ext uri="{FF2B5EF4-FFF2-40B4-BE49-F238E27FC236}">
                <a16:creationId xmlns:a16="http://schemas.microsoft.com/office/drawing/2014/main" id="{9C7AB53C-B272-1E77-2CF7-81CDBC7CE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6265" y="2361139"/>
            <a:ext cx="2930535" cy="219217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89E529-9300-D78A-E978-0CAF2C5A8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</p:spTree>
    <p:extLst>
      <p:ext uri="{BB962C8B-B14F-4D97-AF65-F5344CB8AC3E}">
        <p14:creationId xmlns:p14="http://schemas.microsoft.com/office/powerpoint/2010/main" val="74936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7A6AE-C53F-E2AA-D602-A935E0BBD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AE609E88-AF64-872C-877A-64AF76252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and future activities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84E6ED64-0C5E-6C0A-2D70-51350589C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EBDA0B-0611-7E85-1709-A3BED10D70DD}"/>
              </a:ext>
            </a:extLst>
          </p:cNvPr>
          <p:cNvSpPr txBox="1"/>
          <p:nvPr/>
        </p:nvSpPr>
        <p:spPr>
          <a:xfrm>
            <a:off x="467544" y="1011726"/>
            <a:ext cx="8579256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 sz="1600"/>
            </a:lvl1pPr>
          </a:lstStyle>
          <a:p>
            <a:r>
              <a:rPr lang="en-GB" dirty="0"/>
              <a:t>Cryomodule UKCM2 : FPC tubes instrumentation at STFC (April 2025)	 EDMS#</a:t>
            </a:r>
            <a:r>
              <a:rPr lang="fr-CH" dirty="0"/>
              <a:t>3286571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A machine with red white and blue knobs&#10;&#10;AI-generated content may be incorrect.">
            <a:extLst>
              <a:ext uri="{FF2B5EF4-FFF2-40B4-BE49-F238E27FC236}">
                <a16:creationId xmlns:a16="http://schemas.microsoft.com/office/drawing/2014/main" id="{D59E154E-ED7F-8E0A-AC80-76EF48FC4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554" y="1484432"/>
            <a:ext cx="3754013" cy="2815510"/>
          </a:xfrm>
          <a:prstGeom prst="rect">
            <a:avLst/>
          </a:prstGeom>
        </p:spPr>
      </p:pic>
      <p:pic>
        <p:nvPicPr>
          <p:cNvPr id="7" name="Picture 6" descr="A machine in a factory&#10;&#10;AI-generated content may be incorrect.">
            <a:extLst>
              <a:ext uri="{FF2B5EF4-FFF2-40B4-BE49-F238E27FC236}">
                <a16:creationId xmlns:a16="http://schemas.microsoft.com/office/drawing/2014/main" id="{35BDAB4F-564E-5029-E87D-7CD052005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466" y="1484432"/>
            <a:ext cx="3754013" cy="2815510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1C787B98-E180-909B-034A-C3C8E7538304}"/>
              </a:ext>
            </a:extLst>
          </p:cNvPr>
          <p:cNvSpPr/>
          <p:nvPr/>
        </p:nvSpPr>
        <p:spPr>
          <a:xfrm>
            <a:off x="4431073" y="2784175"/>
            <a:ext cx="420009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788E2C-3308-EC06-AE3F-AC60C567A81F}"/>
              </a:ext>
            </a:extLst>
          </p:cNvPr>
          <p:cNvSpPr/>
          <p:nvPr/>
        </p:nvSpPr>
        <p:spPr>
          <a:xfrm>
            <a:off x="5796136" y="2424255"/>
            <a:ext cx="360040" cy="628255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157D3D-CEFA-59E2-7112-B34628EE0CF0}"/>
              </a:ext>
            </a:extLst>
          </p:cNvPr>
          <p:cNvSpPr/>
          <p:nvPr/>
        </p:nvSpPr>
        <p:spPr>
          <a:xfrm>
            <a:off x="7285008" y="2211710"/>
            <a:ext cx="360040" cy="628255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38ECE9-8038-71FE-806E-69ABC9787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</p:spTree>
    <p:extLst>
      <p:ext uri="{BB962C8B-B14F-4D97-AF65-F5344CB8AC3E}">
        <p14:creationId xmlns:p14="http://schemas.microsoft.com/office/powerpoint/2010/main" val="243269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82951-068B-25BB-BE02-C4415DB56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99FD3E28-6209-55C9-1318-88A284024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and future activities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1D335F5B-B321-2BA2-A776-A069082C9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6203D1-2FFF-B15C-B790-B1516045A80A}"/>
              </a:ext>
            </a:extLst>
          </p:cNvPr>
          <p:cNvSpPr txBox="1"/>
          <p:nvPr/>
        </p:nvSpPr>
        <p:spPr>
          <a:xfrm>
            <a:off x="467544" y="1011726"/>
            <a:ext cx="8579256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 sz="1600"/>
            </a:lvl1pPr>
          </a:lstStyle>
          <a:p>
            <a:r>
              <a:rPr lang="en-GB" dirty="0"/>
              <a:t>Cryomodule RFD UKCM2 :  Blades instrumentation at CERN (July 2025)	 EDMS#</a:t>
            </a:r>
            <a:r>
              <a:rPr lang="fr-CH" dirty="0"/>
              <a:t>3286571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A metal piece of metal with a blue label&#10;&#10;AI-generated content may be incorrect.">
            <a:extLst>
              <a:ext uri="{FF2B5EF4-FFF2-40B4-BE49-F238E27FC236}">
                <a16:creationId xmlns:a16="http://schemas.microsoft.com/office/drawing/2014/main" id="{7C662202-D6F2-DE31-5031-310175178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43534" y="1842664"/>
            <a:ext cx="2808311" cy="2106233"/>
          </a:xfrm>
          <a:prstGeom prst="rect">
            <a:avLst/>
          </a:prstGeom>
        </p:spPr>
      </p:pic>
      <p:pic>
        <p:nvPicPr>
          <p:cNvPr id="10" name="Picture 9" descr="A metal plate with yellow tape&#10;&#10;AI-generated content may be incorrect.">
            <a:extLst>
              <a:ext uri="{FF2B5EF4-FFF2-40B4-BE49-F238E27FC236}">
                <a16:creationId xmlns:a16="http://schemas.microsoft.com/office/drawing/2014/main" id="{D801F5E1-2387-C26F-A3F2-A4EB4C42A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008814" y="1842663"/>
            <a:ext cx="2808312" cy="2106234"/>
          </a:xfrm>
          <a:prstGeom prst="rect">
            <a:avLst/>
          </a:prstGeom>
        </p:spPr>
      </p:pic>
      <p:pic>
        <p:nvPicPr>
          <p:cNvPr id="12" name="Picture 11" descr="A metal piece of equipment&#10;&#10;AI-generated content may be incorrect.">
            <a:extLst>
              <a:ext uri="{FF2B5EF4-FFF2-40B4-BE49-F238E27FC236}">
                <a16:creationId xmlns:a16="http://schemas.microsoft.com/office/drawing/2014/main" id="{F02958C1-1B62-D67E-D760-7E952D775F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295067" y="1842669"/>
            <a:ext cx="2808310" cy="2106232"/>
          </a:xfrm>
          <a:prstGeom prst="rect">
            <a:avLst/>
          </a:prstGeom>
        </p:spPr>
      </p:pic>
      <p:pic>
        <p:nvPicPr>
          <p:cNvPr id="14" name="Picture 13" descr="An orange object on a grey surface&#10;&#10;AI-generated content may be incorrect.">
            <a:extLst>
              <a:ext uri="{FF2B5EF4-FFF2-40B4-BE49-F238E27FC236}">
                <a16:creationId xmlns:a16="http://schemas.microsoft.com/office/drawing/2014/main" id="{35F10678-6294-5248-880B-1D2721B39C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581318" y="1842663"/>
            <a:ext cx="2808312" cy="2106234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828AB64B-D210-EF7C-A895-889817403719}"/>
              </a:ext>
            </a:extLst>
          </p:cNvPr>
          <p:cNvSpPr/>
          <p:nvPr/>
        </p:nvSpPr>
        <p:spPr>
          <a:xfrm>
            <a:off x="1943708" y="4371946"/>
            <a:ext cx="5256584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757945-3A74-43E8-B49E-247AD6775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484950-0CD2-7C1C-59AA-27B2738D31E8}"/>
              </a:ext>
            </a:extLst>
          </p:cNvPr>
          <p:cNvSpPr txBox="1"/>
          <p:nvPr/>
        </p:nvSpPr>
        <p:spPr>
          <a:xfrm>
            <a:off x="500387" y="3993274"/>
            <a:ext cx="1368151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Bonding process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D0EEB1-C2C8-069B-F473-565832A83D40}"/>
              </a:ext>
            </a:extLst>
          </p:cNvPr>
          <p:cNvSpPr txBox="1"/>
          <p:nvPr/>
        </p:nvSpPr>
        <p:spPr>
          <a:xfrm>
            <a:off x="2728894" y="3991144"/>
            <a:ext cx="1368151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Quality control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08A32C-B025-5A04-1B76-5B0574E05557}"/>
              </a:ext>
            </a:extLst>
          </p:cNvPr>
          <p:cNvSpPr txBox="1"/>
          <p:nvPr/>
        </p:nvSpPr>
        <p:spPr>
          <a:xfrm>
            <a:off x="4666267" y="3996493"/>
            <a:ext cx="2074423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noProof="0" dirty="0"/>
              <a:t>Securing the optical fibre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935C85-A4AD-9AA6-69EE-4EB21B6A8ECE}"/>
              </a:ext>
            </a:extLst>
          </p:cNvPr>
          <p:cNvSpPr txBox="1"/>
          <p:nvPr/>
        </p:nvSpPr>
        <p:spPr>
          <a:xfrm>
            <a:off x="6948262" y="3991143"/>
            <a:ext cx="2074423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noProof="0" dirty="0"/>
              <a:t>Packaging for transport</a:t>
            </a:r>
          </a:p>
        </p:txBody>
      </p:sp>
    </p:spTree>
    <p:extLst>
      <p:ext uri="{BB962C8B-B14F-4D97-AF65-F5344CB8AC3E}">
        <p14:creationId xmlns:p14="http://schemas.microsoft.com/office/powerpoint/2010/main" val="2747135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C8A98-8B72-34FD-B7FD-91E7880DF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D1C7D551-55BA-833B-4C7A-32C7CB47A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and future activities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E52FCAED-AF3E-2605-2734-D7DA97F56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F014B2-973F-8207-3547-CDADB9EB011C}"/>
              </a:ext>
            </a:extLst>
          </p:cNvPr>
          <p:cNvSpPr txBox="1"/>
          <p:nvPr/>
        </p:nvSpPr>
        <p:spPr>
          <a:xfrm>
            <a:off x="467544" y="1011726"/>
            <a:ext cx="8579256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  <a:tabLst>
                <a:tab pos="5741988" algn="l"/>
                <a:tab pos="8701088" algn="r"/>
              </a:tabLst>
              <a:defRPr sz="1600"/>
            </a:lvl1pPr>
          </a:lstStyle>
          <a:p>
            <a:r>
              <a:rPr lang="en-GB" dirty="0"/>
              <a:t>Cryomodule RFD UKCM2 : Optical connections at STFC (in 2 weeks)	 EDMS#</a:t>
            </a:r>
            <a:r>
              <a:rPr lang="fr-CH" dirty="0"/>
              <a:t>3286571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08CB8E-73F5-7826-4FFD-254D35E3E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311" y="2720097"/>
            <a:ext cx="5852831" cy="2420437"/>
          </a:xfrm>
          <a:prstGeom prst="rect">
            <a:avLst/>
          </a:prstGeom>
        </p:spPr>
      </p:pic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00D6BD30-ADCE-B8D8-911D-A59574FBB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19" y="1419622"/>
            <a:ext cx="3648405" cy="27363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E7730C-3129-A606-E615-954481829555}"/>
              </a:ext>
            </a:extLst>
          </p:cNvPr>
          <p:cNvSpPr txBox="1"/>
          <p:nvPr/>
        </p:nvSpPr>
        <p:spPr>
          <a:xfrm>
            <a:off x="3970255" y="1444590"/>
            <a:ext cx="4896545" cy="163121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noProof="0" dirty="0"/>
              <a:t>Activities expected from the 8th to 10th October : </a:t>
            </a:r>
          </a:p>
          <a:p>
            <a:pPr marL="285750" indent="-285750">
              <a:buFontTx/>
              <a:buChar char="-"/>
            </a:pPr>
            <a:r>
              <a:rPr lang="en-GB" sz="1600" noProof="0" dirty="0"/>
              <a:t>Optical connections between blades, FPC tubes and the optical feedthrough;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Optical checks and DAQ connections;</a:t>
            </a:r>
          </a:p>
          <a:p>
            <a:pPr marL="285750" indent="-285750">
              <a:buFontTx/>
              <a:buChar char="-"/>
            </a:pPr>
            <a:r>
              <a:rPr lang="en-GB" sz="1600" noProof="0" dirty="0"/>
              <a:t>Real time monitoring from this date ;</a:t>
            </a:r>
          </a:p>
          <a:p>
            <a:pPr marL="285750" indent="-285750">
              <a:buFontTx/>
              <a:buChar char="-"/>
            </a:pPr>
            <a:r>
              <a:rPr lang="en-GB" sz="1600" noProof="0" dirty="0"/>
              <a:t>Transfer to the top plate to be monitored,</a:t>
            </a:r>
          </a:p>
        </p:txBody>
      </p:sp>
      <p:pic>
        <p:nvPicPr>
          <p:cNvPr id="13" name="Picture 12" descr="A computer on a table in a factory&#10;&#10;AI-generated content may be incorrect.">
            <a:extLst>
              <a:ext uri="{FF2B5EF4-FFF2-40B4-BE49-F238E27FC236}">
                <a16:creationId xmlns:a16="http://schemas.microsoft.com/office/drawing/2014/main" id="{A76E5BCA-3F6E-1FC6-4303-E5C52B9089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9951" y="3129012"/>
            <a:ext cx="2606849" cy="195831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86743-47CD-E49B-1D4B-7FFB56332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</p:spTree>
    <p:extLst>
      <p:ext uri="{BB962C8B-B14F-4D97-AF65-F5344CB8AC3E}">
        <p14:creationId xmlns:p14="http://schemas.microsoft.com/office/powerpoint/2010/main" val="2209086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0DFF8-544C-BE2E-B01B-915A7AF09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B32B52F3-E160-69E1-9147-64EA784C0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8946152E-EE61-7749-B11C-7D4B3C1D6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Picture 5" descr="A group of people in a factory&#10;&#10;AI-generated content may be incorrect.">
            <a:extLst>
              <a:ext uri="{FF2B5EF4-FFF2-40B4-BE49-F238E27FC236}">
                <a16:creationId xmlns:a16="http://schemas.microsoft.com/office/drawing/2014/main" id="{8CA1057B-E567-12AE-B2F2-14DF77B1C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5" y="987574"/>
            <a:ext cx="3096344" cy="1741694"/>
          </a:xfrm>
          <a:prstGeom prst="rect">
            <a:avLst/>
          </a:prstGeom>
        </p:spPr>
      </p:pic>
      <p:pic>
        <p:nvPicPr>
          <p:cNvPr id="11" name="Picture 10" descr="A group of men working in a factory&#10;&#10;AI-generated content may be incorrect.">
            <a:extLst>
              <a:ext uri="{FF2B5EF4-FFF2-40B4-BE49-F238E27FC236}">
                <a16:creationId xmlns:a16="http://schemas.microsoft.com/office/drawing/2014/main" id="{30F90E5D-D004-811E-6F56-E96631EA770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400" t="52991"/>
          <a:stretch>
            <a:fillRect/>
          </a:stretch>
        </p:blipFill>
        <p:spPr>
          <a:xfrm>
            <a:off x="467544" y="2787774"/>
            <a:ext cx="3092481" cy="1741694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4169CF4-7398-AA38-FAA0-B2651423E95E}"/>
              </a:ext>
            </a:extLst>
          </p:cNvPr>
          <p:cNvSpPr txBox="1">
            <a:spLocks/>
          </p:cNvSpPr>
          <p:nvPr/>
        </p:nvSpPr>
        <p:spPr bwMode="auto">
          <a:xfrm>
            <a:off x="3676201" y="1347614"/>
            <a:ext cx="5370599" cy="30243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0" dirty="0">
                <a:solidFill>
                  <a:schemeClr val="accent5"/>
                </a:solidFill>
              </a:rPr>
              <a:t>Continuous collaboration and training with local experts are essential to support our activities remotely.</a:t>
            </a:r>
          </a:p>
          <a:p>
            <a:pPr marL="0" indent="0">
              <a:buNone/>
            </a:pPr>
            <a:endParaRPr lang="en-US" sz="2000" b="0" dirty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en-GB" sz="2000" b="0" dirty="0">
                <a:solidFill>
                  <a:schemeClr val="accent5"/>
                </a:solidFill>
              </a:rPr>
              <a:t>Internal instrumentation based on optical fibres is valuable not only for transport and operations, but also, during assembly phases : → Optical instrumentation should remain connected most of the time !</a:t>
            </a:r>
            <a:endParaRPr lang="en-US" sz="2000" b="0" dirty="0">
              <a:solidFill>
                <a:schemeClr val="accent5"/>
              </a:solidFill>
            </a:endParaRPr>
          </a:p>
          <a:p>
            <a:pPr marL="0" indent="0">
              <a:buFont typeface="Arial"/>
              <a:buNone/>
            </a:pPr>
            <a:endParaRPr lang="en-US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E64DB4-176C-249D-1284-EF1DF1467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</p:spTree>
    <p:extLst>
      <p:ext uri="{BB962C8B-B14F-4D97-AF65-F5344CB8AC3E}">
        <p14:creationId xmlns:p14="http://schemas.microsoft.com/office/powerpoint/2010/main" val="1938303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!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1347613"/>
            <a:ext cx="7920000" cy="3247009"/>
          </a:xfrm>
        </p:spPr>
        <p:txBody>
          <a:bodyPr/>
          <a:lstStyle/>
          <a:p>
            <a:pPr algn="l"/>
            <a:r>
              <a:rPr lang="en-GB" sz="2400" noProof="0" dirty="0"/>
              <a:t>Reminder about optical </a:t>
            </a:r>
            <a:r>
              <a:rPr lang="en-GB" sz="2400" dirty="0"/>
              <a:t>mechanical</a:t>
            </a:r>
            <a:r>
              <a:rPr lang="en-GB" sz="2400" noProof="0" dirty="0"/>
              <a:t> measurements</a:t>
            </a:r>
          </a:p>
          <a:p>
            <a:pPr algn="l"/>
            <a:r>
              <a:rPr lang="en-US" sz="2400" dirty="0"/>
              <a:t>CRAB Mechanical Instrumentation</a:t>
            </a:r>
          </a:p>
          <a:p>
            <a:pPr algn="l"/>
            <a:r>
              <a:rPr lang="en-GB" sz="2400" dirty="0"/>
              <a:t>A decade of measurements</a:t>
            </a:r>
          </a:p>
          <a:p>
            <a:pPr algn="l"/>
            <a:r>
              <a:rPr lang="en-US" sz="2400" dirty="0"/>
              <a:t>Recent activities</a:t>
            </a:r>
          </a:p>
          <a:p>
            <a:pPr algn="l"/>
            <a:r>
              <a:rPr lang="en-US" sz="2400" dirty="0"/>
              <a:t>Ongoing and future activities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15th HL-LHC Collaboration Meeting, CERN, 29 September - 2 October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B29FDD-CC1C-51D1-40D5-9D4681B0F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194DF501-0FAA-EE73-2406-107B6F643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about strain measurements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80289BA-2100-A466-EA4A-C36BA940F22A}"/>
              </a:ext>
            </a:extLst>
          </p:cNvPr>
          <p:cNvSpPr/>
          <p:nvPr/>
        </p:nvSpPr>
        <p:spPr>
          <a:xfrm>
            <a:off x="367642" y="758401"/>
            <a:ext cx="8705004" cy="565421"/>
          </a:xfrm>
          <a:prstGeom prst="rightArrow">
            <a:avLst>
              <a:gd name="adj1" fmla="val 50000"/>
              <a:gd name="adj2" fmla="val 94104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0FA1FE-0537-2F84-8A97-3D7C851070A1}"/>
              </a:ext>
            </a:extLst>
          </p:cNvPr>
          <p:cNvSpPr txBox="1"/>
          <p:nvPr/>
        </p:nvSpPr>
        <p:spPr bwMode="auto">
          <a:xfrm>
            <a:off x="216669" y="3030974"/>
            <a:ext cx="349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Robust well proven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Bulky cabling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D7B49A-4160-AEEF-CDCA-7C78A89B61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636" y="2011812"/>
            <a:ext cx="827417" cy="6229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84C4691-1FFF-2EF9-3DC4-407BDEF65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01" y="1763568"/>
            <a:ext cx="2207604" cy="11066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1CE020-6F6D-F40A-9D3E-A3F10F92E2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5724" y="1879479"/>
            <a:ext cx="2678229" cy="74786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51BEAB1-81EB-E575-ECEF-51AFB17C9A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176" y="2016654"/>
            <a:ext cx="2672752" cy="673998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180B9032-ABE6-9D0D-3274-7948616C6235}"/>
              </a:ext>
            </a:extLst>
          </p:cNvPr>
          <p:cNvSpPr txBox="1">
            <a:spLocks/>
          </p:cNvSpPr>
          <p:nvPr/>
        </p:nvSpPr>
        <p:spPr>
          <a:xfrm>
            <a:off x="6043238" y="1409830"/>
            <a:ext cx="3018692" cy="469649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Rayleigh Backscattering</a:t>
            </a:r>
          </a:p>
          <a:p>
            <a:pPr algn="ctr"/>
            <a:r>
              <a:rPr lang="en-US" sz="1600" dirty="0"/>
              <a:t> (RBS)</a:t>
            </a:r>
          </a:p>
        </p:txBody>
      </p:sp>
      <p:sp>
        <p:nvSpPr>
          <p:cNvPr id="22" name="Rectangle : coins arrondis 4">
            <a:extLst>
              <a:ext uri="{FF2B5EF4-FFF2-40B4-BE49-F238E27FC236}">
                <a16:creationId xmlns:a16="http://schemas.microsoft.com/office/drawing/2014/main" id="{B4933E62-6359-A1EF-51D3-9717A29D22EF}"/>
              </a:ext>
            </a:extLst>
          </p:cNvPr>
          <p:cNvSpPr/>
          <p:nvPr/>
        </p:nvSpPr>
        <p:spPr>
          <a:xfrm>
            <a:off x="216670" y="1346079"/>
            <a:ext cx="5923468" cy="1550367"/>
          </a:xfrm>
          <a:prstGeom prst="round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 : coins arrondis 27">
            <a:extLst>
              <a:ext uri="{FF2B5EF4-FFF2-40B4-BE49-F238E27FC236}">
                <a16:creationId xmlns:a16="http://schemas.microsoft.com/office/drawing/2014/main" id="{878348C7-FD87-6ADA-564C-13E6F36D38B9}"/>
              </a:ext>
            </a:extLst>
          </p:cNvPr>
          <p:cNvSpPr/>
          <p:nvPr/>
        </p:nvSpPr>
        <p:spPr>
          <a:xfrm>
            <a:off x="6225269" y="1342787"/>
            <a:ext cx="2702061" cy="1541728"/>
          </a:xfrm>
          <a:prstGeom prst="round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7AB0CE7-488B-14F4-9799-D2420EEAD2AD}"/>
              </a:ext>
            </a:extLst>
          </p:cNvPr>
          <p:cNvSpPr/>
          <p:nvPr/>
        </p:nvSpPr>
        <p:spPr>
          <a:xfrm>
            <a:off x="2823008" y="2746309"/>
            <a:ext cx="1188124" cy="3036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Discrete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B623B79-8BE0-5627-16C4-5834251B495D}"/>
              </a:ext>
            </a:extLst>
          </p:cNvPr>
          <p:cNvSpPr/>
          <p:nvPr/>
        </p:nvSpPr>
        <p:spPr>
          <a:xfrm>
            <a:off x="6948264" y="2746309"/>
            <a:ext cx="1494845" cy="3070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Distributed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E776F4-4E31-3AA2-467D-2AAA5C3F0AE0}"/>
              </a:ext>
            </a:extLst>
          </p:cNvPr>
          <p:cNvSpPr txBox="1"/>
          <p:nvPr/>
        </p:nvSpPr>
        <p:spPr bwMode="auto">
          <a:xfrm>
            <a:off x="1405603" y="849239"/>
            <a:ext cx="1104721" cy="3745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80’s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F248E1F-5BA8-5358-7910-83AC3C606F82}"/>
              </a:ext>
            </a:extLst>
          </p:cNvPr>
          <p:cNvSpPr txBox="1"/>
          <p:nvPr/>
        </p:nvSpPr>
        <p:spPr bwMode="auto">
          <a:xfrm>
            <a:off x="4318192" y="843384"/>
            <a:ext cx="1057903" cy="3745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2011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5CA95C0-7C90-6023-761C-CABAD15BE414}"/>
              </a:ext>
            </a:extLst>
          </p:cNvPr>
          <p:cNvSpPr txBox="1"/>
          <p:nvPr/>
        </p:nvSpPr>
        <p:spPr bwMode="auto">
          <a:xfrm>
            <a:off x="7015327" y="838685"/>
            <a:ext cx="1121943" cy="3745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2021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C637D9-0262-864A-8187-78F3E5C295DB}"/>
              </a:ext>
            </a:extLst>
          </p:cNvPr>
          <p:cNvSpPr txBox="1"/>
          <p:nvPr/>
        </p:nvSpPr>
        <p:spPr bwMode="auto">
          <a:xfrm>
            <a:off x="3444494" y="3038224"/>
            <a:ext cx="4017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Single optical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Challenging bonding process for</a:t>
            </a:r>
          </a:p>
          <a:p>
            <a:pPr indent="271463"/>
            <a:r>
              <a:rPr lang="en-US" sz="1200" dirty="0"/>
              <a:t>cryogenic temperatures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DFABD5-0481-F812-7562-7E6B46E25A86}"/>
              </a:ext>
            </a:extLst>
          </p:cNvPr>
          <p:cNvSpPr txBox="1"/>
          <p:nvPr/>
        </p:nvSpPr>
        <p:spPr bwMode="auto">
          <a:xfrm>
            <a:off x="6225269" y="3010920"/>
            <a:ext cx="27020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Single optical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Sub mm spatial resolution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Challenging bonding process for cryogenic temperatures</a:t>
            </a:r>
          </a:p>
        </p:txBody>
      </p:sp>
      <p:pic>
        <p:nvPicPr>
          <p:cNvPr id="31" name="Picture 30" descr="A picture containing case, accessory&#10;&#10;Description automatically generated">
            <a:extLst>
              <a:ext uri="{FF2B5EF4-FFF2-40B4-BE49-F238E27FC236}">
                <a16:creationId xmlns:a16="http://schemas.microsoft.com/office/drawing/2014/main" id="{ED6173FF-436E-2872-8794-4FC0105636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669" y="3607927"/>
            <a:ext cx="2492247" cy="134008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32" name="Picture 6" descr="Laboratoire national Lawrence-Berkeley — Wikipédia">
            <a:extLst>
              <a:ext uri="{FF2B5EF4-FFF2-40B4-BE49-F238E27FC236}">
                <a16:creationId xmlns:a16="http://schemas.microsoft.com/office/drawing/2014/main" id="{D3D20D2D-B52F-0F27-81DA-A6135F087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293" y="3688598"/>
            <a:ext cx="545475" cy="41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E639EFD1-552A-6D4F-DE52-47F73C56B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7153" y="4126190"/>
            <a:ext cx="521754" cy="4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Accelerators, neutron &amp;amp; light sources jobs in Funded">
            <a:extLst>
              <a:ext uri="{FF2B5EF4-FFF2-40B4-BE49-F238E27FC236}">
                <a16:creationId xmlns:a16="http://schemas.microsoft.com/office/drawing/2014/main" id="{7C5A54B4-EDE1-BA8E-72E9-1239E5D97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3898" y="4579648"/>
            <a:ext cx="628267" cy="31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>
            <a:extLst>
              <a:ext uri="{FF2B5EF4-FFF2-40B4-BE49-F238E27FC236}">
                <a16:creationId xmlns:a16="http://schemas.microsoft.com/office/drawing/2014/main" id="{B75C13B8-F9C6-F2F1-8B00-70A64FF753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03" b="10477"/>
          <a:stretch/>
        </p:blipFill>
        <p:spPr bwMode="auto">
          <a:xfrm>
            <a:off x="3152053" y="3634416"/>
            <a:ext cx="3004123" cy="147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Cylinder 36">
            <a:extLst>
              <a:ext uri="{FF2B5EF4-FFF2-40B4-BE49-F238E27FC236}">
                <a16:creationId xmlns:a16="http://schemas.microsoft.com/office/drawing/2014/main" id="{30CB70F8-5177-0531-C9FE-FF0854647DD4}"/>
              </a:ext>
            </a:extLst>
          </p:cNvPr>
          <p:cNvSpPr/>
          <p:nvPr/>
        </p:nvSpPr>
        <p:spPr>
          <a:xfrm rot="16200000">
            <a:off x="7772280" y="3104862"/>
            <a:ext cx="501961" cy="2389080"/>
          </a:xfrm>
          <a:prstGeom prst="can">
            <a:avLst>
              <a:gd name="adj" fmla="val 32860"/>
            </a:avLst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Picture 37" descr="Canon : Canon Technology | Canon Science Lab | Why Is the Sky Blue?">
            <a:extLst>
              <a:ext uri="{FF2B5EF4-FFF2-40B4-BE49-F238E27FC236}">
                <a16:creationId xmlns:a16="http://schemas.microsoft.com/office/drawing/2014/main" id="{2A856844-3D88-9173-8BF5-A3FACE96F1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463" b="20582"/>
          <a:stretch/>
        </p:blipFill>
        <p:spPr bwMode="auto">
          <a:xfrm>
            <a:off x="7213063" y="4055715"/>
            <a:ext cx="1299846" cy="47771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 descr="A diagram of a cylindrical object with a red line&#10;&#10;Description automatically generated">
            <a:extLst>
              <a:ext uri="{FF2B5EF4-FFF2-40B4-BE49-F238E27FC236}">
                <a16:creationId xmlns:a16="http://schemas.microsoft.com/office/drawing/2014/main" id="{586F9CA2-2026-50B6-8B0A-2613ABC584A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3849167"/>
            <a:ext cx="3083648" cy="1233045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E5E8FAA6-CB58-95AD-C5E5-87FACBC5E1A4}"/>
              </a:ext>
            </a:extLst>
          </p:cNvPr>
          <p:cNvSpPr txBox="1">
            <a:spLocks/>
          </p:cNvSpPr>
          <p:nvPr/>
        </p:nvSpPr>
        <p:spPr bwMode="auto">
          <a:xfrm>
            <a:off x="8932" y="1476025"/>
            <a:ext cx="3393450" cy="4364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Electrical Strain Gauge (ESG)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37F68427-3E19-B269-E71A-9ACC342C8EFD}"/>
              </a:ext>
            </a:extLst>
          </p:cNvPr>
          <p:cNvSpPr txBox="1">
            <a:spLocks/>
          </p:cNvSpPr>
          <p:nvPr/>
        </p:nvSpPr>
        <p:spPr>
          <a:xfrm>
            <a:off x="3323369" y="1419622"/>
            <a:ext cx="2880320" cy="791494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Fiber Bragg Grating (FBG)</a:t>
            </a:r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C0898C50-505A-1C01-6FA7-5CE50CE6155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8585" y="3627166"/>
            <a:ext cx="486864" cy="478800"/>
          </a:xfrm>
          <a:prstGeom prst="rect">
            <a:avLst/>
          </a:prstGeom>
        </p:spPr>
      </p:pic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66FB1B85-4ADF-4662-5B9E-FB38DEDEAB68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5363DE-823C-C94F-B314-526B61B52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114963-96FF-034F-3137-834A03103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26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D25A6-5A9E-3397-96CA-4E53B044D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B0071C99-38CE-5521-AFD0-1401808B1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about strain measurements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AB7C5E26-7733-720D-7910-74C0B91C5E03}"/>
              </a:ext>
            </a:extLst>
          </p:cNvPr>
          <p:cNvSpPr/>
          <p:nvPr/>
        </p:nvSpPr>
        <p:spPr>
          <a:xfrm>
            <a:off x="367642" y="758401"/>
            <a:ext cx="8705004" cy="565421"/>
          </a:xfrm>
          <a:prstGeom prst="rightArrow">
            <a:avLst>
              <a:gd name="adj1" fmla="val 50000"/>
              <a:gd name="adj2" fmla="val 94104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100FEA-E8F1-F4FF-EDFC-CA2D3E5F50DA}"/>
              </a:ext>
            </a:extLst>
          </p:cNvPr>
          <p:cNvSpPr txBox="1"/>
          <p:nvPr/>
        </p:nvSpPr>
        <p:spPr bwMode="auto">
          <a:xfrm>
            <a:off x="216669" y="3030974"/>
            <a:ext cx="349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Robust well proven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Bulky cabling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3B0929-60D3-362D-A441-10523B7DED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636" y="2011812"/>
            <a:ext cx="827417" cy="6229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29E76C4-2B82-A2E4-A830-6CFF64EF70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01" y="1763568"/>
            <a:ext cx="2207604" cy="11066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FA6DA81-0FF8-7BDE-FC88-051CC9C85E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5724" y="1879479"/>
            <a:ext cx="2678229" cy="74786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70A1D02-2334-9A8D-55F6-0929727777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176" y="2016654"/>
            <a:ext cx="2672752" cy="673998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8553973-AC71-9555-50FA-149D78823FE1}"/>
              </a:ext>
            </a:extLst>
          </p:cNvPr>
          <p:cNvSpPr txBox="1">
            <a:spLocks/>
          </p:cNvSpPr>
          <p:nvPr/>
        </p:nvSpPr>
        <p:spPr>
          <a:xfrm>
            <a:off x="6043238" y="1409830"/>
            <a:ext cx="3018692" cy="469649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Rayleigh Backscattering</a:t>
            </a:r>
          </a:p>
          <a:p>
            <a:pPr algn="ctr"/>
            <a:r>
              <a:rPr lang="en-US" sz="1600" dirty="0"/>
              <a:t> (RBS)</a:t>
            </a:r>
          </a:p>
        </p:txBody>
      </p:sp>
      <p:sp>
        <p:nvSpPr>
          <p:cNvPr id="22" name="Rectangle : coins arrondis 4">
            <a:extLst>
              <a:ext uri="{FF2B5EF4-FFF2-40B4-BE49-F238E27FC236}">
                <a16:creationId xmlns:a16="http://schemas.microsoft.com/office/drawing/2014/main" id="{1D3E14AD-D57A-C145-FC1E-2D2B012FB323}"/>
              </a:ext>
            </a:extLst>
          </p:cNvPr>
          <p:cNvSpPr/>
          <p:nvPr/>
        </p:nvSpPr>
        <p:spPr>
          <a:xfrm>
            <a:off x="216670" y="1346079"/>
            <a:ext cx="5923468" cy="1550367"/>
          </a:xfrm>
          <a:prstGeom prst="round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 : coins arrondis 27">
            <a:extLst>
              <a:ext uri="{FF2B5EF4-FFF2-40B4-BE49-F238E27FC236}">
                <a16:creationId xmlns:a16="http://schemas.microsoft.com/office/drawing/2014/main" id="{94F4ABEF-8413-F69E-2F0D-7308F3639C4D}"/>
              </a:ext>
            </a:extLst>
          </p:cNvPr>
          <p:cNvSpPr/>
          <p:nvPr/>
        </p:nvSpPr>
        <p:spPr>
          <a:xfrm>
            <a:off x="6225269" y="1342787"/>
            <a:ext cx="2702061" cy="1541728"/>
          </a:xfrm>
          <a:prstGeom prst="round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BF5289B-001F-0A24-61FD-ACCE3E4514A9}"/>
              </a:ext>
            </a:extLst>
          </p:cNvPr>
          <p:cNvSpPr/>
          <p:nvPr/>
        </p:nvSpPr>
        <p:spPr>
          <a:xfrm>
            <a:off x="6948264" y="2746309"/>
            <a:ext cx="1494845" cy="3070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Distributed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16F642-0B74-6B46-25AC-C15B4ECB6624}"/>
              </a:ext>
            </a:extLst>
          </p:cNvPr>
          <p:cNvSpPr txBox="1"/>
          <p:nvPr/>
        </p:nvSpPr>
        <p:spPr bwMode="auto">
          <a:xfrm>
            <a:off x="1405603" y="849239"/>
            <a:ext cx="1104721" cy="3745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80’s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587B21-E0C3-797A-E527-3ABC902C1E11}"/>
              </a:ext>
            </a:extLst>
          </p:cNvPr>
          <p:cNvSpPr txBox="1"/>
          <p:nvPr/>
        </p:nvSpPr>
        <p:spPr bwMode="auto">
          <a:xfrm>
            <a:off x="4318192" y="843384"/>
            <a:ext cx="1057903" cy="3745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2011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D38B66-7999-F3DF-193D-E7E3B05ED5BA}"/>
              </a:ext>
            </a:extLst>
          </p:cNvPr>
          <p:cNvSpPr txBox="1"/>
          <p:nvPr/>
        </p:nvSpPr>
        <p:spPr bwMode="auto">
          <a:xfrm>
            <a:off x="7015327" y="838685"/>
            <a:ext cx="1121943" cy="3745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2021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E03B4A-A42B-9696-E2BF-6D8F8FACDB29}"/>
              </a:ext>
            </a:extLst>
          </p:cNvPr>
          <p:cNvSpPr txBox="1"/>
          <p:nvPr/>
        </p:nvSpPr>
        <p:spPr bwMode="auto">
          <a:xfrm>
            <a:off x="3444494" y="3038224"/>
            <a:ext cx="4017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Single optical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Challenging bonding process for</a:t>
            </a:r>
          </a:p>
          <a:p>
            <a:pPr indent="271463"/>
            <a:r>
              <a:rPr lang="en-US" sz="1200" dirty="0"/>
              <a:t>cryogenic temperatures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AEB18C-503B-A51C-F3D2-F65002C46169}"/>
              </a:ext>
            </a:extLst>
          </p:cNvPr>
          <p:cNvSpPr txBox="1"/>
          <p:nvPr/>
        </p:nvSpPr>
        <p:spPr bwMode="auto">
          <a:xfrm>
            <a:off x="6225269" y="3010920"/>
            <a:ext cx="27020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Single optical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Sub mm spatial resolution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Challenging bonding process for cryogenic temperatures</a:t>
            </a:r>
          </a:p>
        </p:txBody>
      </p:sp>
      <p:pic>
        <p:nvPicPr>
          <p:cNvPr id="31" name="Picture 30" descr="A picture containing case, accessory&#10;&#10;Description automatically generated">
            <a:extLst>
              <a:ext uri="{FF2B5EF4-FFF2-40B4-BE49-F238E27FC236}">
                <a16:creationId xmlns:a16="http://schemas.microsoft.com/office/drawing/2014/main" id="{354DB9DB-9446-988D-665C-EFD9688B384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669" y="3607927"/>
            <a:ext cx="2492247" cy="134008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32" name="Picture 6" descr="Laboratoire national Lawrence-Berkeley — Wikipédia">
            <a:extLst>
              <a:ext uri="{FF2B5EF4-FFF2-40B4-BE49-F238E27FC236}">
                <a16:creationId xmlns:a16="http://schemas.microsoft.com/office/drawing/2014/main" id="{409F8BB4-EEAF-EA6E-993B-937BF5EEB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293" y="3688598"/>
            <a:ext cx="545475" cy="41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99E5D15B-CA0D-ACCE-BD8C-734224087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7153" y="4126190"/>
            <a:ext cx="521754" cy="4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Accelerators, neutron &amp;amp; light sources jobs in Funded">
            <a:extLst>
              <a:ext uri="{FF2B5EF4-FFF2-40B4-BE49-F238E27FC236}">
                <a16:creationId xmlns:a16="http://schemas.microsoft.com/office/drawing/2014/main" id="{ED7383D3-DDC0-F7AE-7CB9-E42B93101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3898" y="4579648"/>
            <a:ext cx="628267" cy="31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>
            <a:extLst>
              <a:ext uri="{FF2B5EF4-FFF2-40B4-BE49-F238E27FC236}">
                <a16:creationId xmlns:a16="http://schemas.microsoft.com/office/drawing/2014/main" id="{DFE26AD6-D526-9A91-6C02-7A9B3BBF0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03" b="10477"/>
          <a:stretch/>
        </p:blipFill>
        <p:spPr bwMode="auto">
          <a:xfrm>
            <a:off x="3152053" y="3634416"/>
            <a:ext cx="3004123" cy="147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Cylinder 36">
            <a:extLst>
              <a:ext uri="{FF2B5EF4-FFF2-40B4-BE49-F238E27FC236}">
                <a16:creationId xmlns:a16="http://schemas.microsoft.com/office/drawing/2014/main" id="{A4D94647-F4A4-216B-F200-82EC56DFD009}"/>
              </a:ext>
            </a:extLst>
          </p:cNvPr>
          <p:cNvSpPr/>
          <p:nvPr/>
        </p:nvSpPr>
        <p:spPr>
          <a:xfrm rot="16200000">
            <a:off x="7772280" y="3104862"/>
            <a:ext cx="501961" cy="2389080"/>
          </a:xfrm>
          <a:prstGeom prst="can">
            <a:avLst>
              <a:gd name="adj" fmla="val 32860"/>
            </a:avLst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Picture 37" descr="Canon : Canon Technology | Canon Science Lab | Why Is the Sky Blue?">
            <a:extLst>
              <a:ext uri="{FF2B5EF4-FFF2-40B4-BE49-F238E27FC236}">
                <a16:creationId xmlns:a16="http://schemas.microsoft.com/office/drawing/2014/main" id="{B439B379-5EE5-6F3D-5B8A-0D01A4D821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463" b="20582"/>
          <a:stretch/>
        </p:blipFill>
        <p:spPr bwMode="auto">
          <a:xfrm>
            <a:off x="7213063" y="4055715"/>
            <a:ext cx="1299846" cy="47771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 descr="A diagram of a cylindrical object with a red line&#10;&#10;Description automatically generated">
            <a:extLst>
              <a:ext uri="{FF2B5EF4-FFF2-40B4-BE49-F238E27FC236}">
                <a16:creationId xmlns:a16="http://schemas.microsoft.com/office/drawing/2014/main" id="{BBFA2DE8-BC70-0072-1907-D967107D8026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3849167"/>
            <a:ext cx="3083648" cy="1233045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E66E54AF-E82C-17EE-FF0B-CDA84A7474E8}"/>
              </a:ext>
            </a:extLst>
          </p:cNvPr>
          <p:cNvSpPr txBox="1">
            <a:spLocks/>
          </p:cNvSpPr>
          <p:nvPr/>
        </p:nvSpPr>
        <p:spPr bwMode="auto">
          <a:xfrm>
            <a:off x="8932" y="1476025"/>
            <a:ext cx="3393450" cy="4364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Electrical Strain Gauge (ESG)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A21531CA-55CB-A7E8-899E-D33570A9BE1B}"/>
              </a:ext>
            </a:extLst>
          </p:cNvPr>
          <p:cNvSpPr txBox="1">
            <a:spLocks/>
          </p:cNvSpPr>
          <p:nvPr/>
        </p:nvSpPr>
        <p:spPr>
          <a:xfrm>
            <a:off x="3323369" y="1419622"/>
            <a:ext cx="2880320" cy="791494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Fiber Bragg Grating (FBG)</a:t>
            </a:r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374DD2F9-75EC-D44A-1846-7B005F446E8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8585" y="3627166"/>
            <a:ext cx="486864" cy="478800"/>
          </a:xfrm>
          <a:prstGeom prst="rect">
            <a:avLst/>
          </a:prstGeom>
        </p:spPr>
      </p:pic>
      <p:sp>
        <p:nvSpPr>
          <p:cNvPr id="67" name="Espace réservé du numéro de diapositive 4">
            <a:extLst>
              <a:ext uri="{FF2B5EF4-FFF2-40B4-BE49-F238E27FC236}">
                <a16:creationId xmlns:a16="http://schemas.microsoft.com/office/drawing/2014/main" id="{2500D276-03B0-3008-7CC0-9DD5DD17A786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F08F24-55C9-0BF6-01E8-4D89106EE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15th HL-LHC Collaboration Meeting, CERN, 29 September - 2 October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00BC6D-5402-70E6-901D-954647A49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3B4C85-BCC4-6280-5572-B5460E5B9420}"/>
              </a:ext>
            </a:extLst>
          </p:cNvPr>
          <p:cNvSpPr/>
          <p:nvPr/>
        </p:nvSpPr>
        <p:spPr>
          <a:xfrm>
            <a:off x="32744" y="782856"/>
            <a:ext cx="3097286" cy="4339324"/>
          </a:xfrm>
          <a:custGeom>
            <a:avLst/>
            <a:gdLst>
              <a:gd name="connsiteX0" fmla="*/ 0 w 3184649"/>
              <a:gd name="connsiteY0" fmla="*/ 0 h 4333500"/>
              <a:gd name="connsiteX1" fmla="*/ 3184649 w 3184649"/>
              <a:gd name="connsiteY1" fmla="*/ 0 h 4333500"/>
              <a:gd name="connsiteX2" fmla="*/ 3184649 w 3184649"/>
              <a:gd name="connsiteY2" fmla="*/ 4333500 h 4333500"/>
              <a:gd name="connsiteX3" fmla="*/ 0 w 3184649"/>
              <a:gd name="connsiteY3" fmla="*/ 4333500 h 4333500"/>
              <a:gd name="connsiteX4" fmla="*/ 0 w 3184649"/>
              <a:gd name="connsiteY4" fmla="*/ 0 h 4333500"/>
              <a:gd name="connsiteX0" fmla="*/ 436816 w 3184649"/>
              <a:gd name="connsiteY0" fmla="*/ 0 h 4333500"/>
              <a:gd name="connsiteX1" fmla="*/ 3184649 w 3184649"/>
              <a:gd name="connsiteY1" fmla="*/ 0 h 4333500"/>
              <a:gd name="connsiteX2" fmla="*/ 3184649 w 3184649"/>
              <a:gd name="connsiteY2" fmla="*/ 4333500 h 4333500"/>
              <a:gd name="connsiteX3" fmla="*/ 0 w 3184649"/>
              <a:gd name="connsiteY3" fmla="*/ 4333500 h 4333500"/>
              <a:gd name="connsiteX4" fmla="*/ 436816 w 3184649"/>
              <a:gd name="connsiteY4" fmla="*/ 0 h 4333500"/>
              <a:gd name="connsiteX0" fmla="*/ 349453 w 3097286"/>
              <a:gd name="connsiteY0" fmla="*/ 0 h 4339324"/>
              <a:gd name="connsiteX1" fmla="*/ 3097286 w 3097286"/>
              <a:gd name="connsiteY1" fmla="*/ 0 h 4339324"/>
              <a:gd name="connsiteX2" fmla="*/ 3097286 w 3097286"/>
              <a:gd name="connsiteY2" fmla="*/ 4333500 h 4339324"/>
              <a:gd name="connsiteX3" fmla="*/ 0 w 3097286"/>
              <a:gd name="connsiteY3" fmla="*/ 4339324 h 4339324"/>
              <a:gd name="connsiteX4" fmla="*/ 349453 w 3097286"/>
              <a:gd name="connsiteY4" fmla="*/ 0 h 4339324"/>
              <a:gd name="connsiteX0" fmla="*/ 349453 w 3097286"/>
              <a:gd name="connsiteY0" fmla="*/ 0 h 4339324"/>
              <a:gd name="connsiteX1" fmla="*/ 3097286 w 3097286"/>
              <a:gd name="connsiteY1" fmla="*/ 0 h 4339324"/>
              <a:gd name="connsiteX2" fmla="*/ 3097286 w 3097286"/>
              <a:gd name="connsiteY2" fmla="*/ 4333500 h 4339324"/>
              <a:gd name="connsiteX3" fmla="*/ 0 w 3097286"/>
              <a:gd name="connsiteY3" fmla="*/ 4339324 h 4339324"/>
              <a:gd name="connsiteX4" fmla="*/ 349453 w 3097286"/>
              <a:gd name="connsiteY4" fmla="*/ 0 h 4339324"/>
              <a:gd name="connsiteX0" fmla="*/ 349453 w 3097286"/>
              <a:gd name="connsiteY0" fmla="*/ 0 h 4339324"/>
              <a:gd name="connsiteX1" fmla="*/ 3097286 w 3097286"/>
              <a:gd name="connsiteY1" fmla="*/ 0 h 4339324"/>
              <a:gd name="connsiteX2" fmla="*/ 3097286 w 3097286"/>
              <a:gd name="connsiteY2" fmla="*/ 4333500 h 4339324"/>
              <a:gd name="connsiteX3" fmla="*/ 0 w 3097286"/>
              <a:gd name="connsiteY3" fmla="*/ 4339324 h 4339324"/>
              <a:gd name="connsiteX4" fmla="*/ 349453 w 3097286"/>
              <a:gd name="connsiteY4" fmla="*/ 0 h 4339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7286" h="4339324">
                <a:moveTo>
                  <a:pt x="349453" y="0"/>
                </a:moveTo>
                <a:lnTo>
                  <a:pt x="3097286" y="0"/>
                </a:lnTo>
                <a:lnTo>
                  <a:pt x="3097286" y="4333500"/>
                </a:lnTo>
                <a:lnTo>
                  <a:pt x="0" y="4339324"/>
                </a:lnTo>
                <a:cubicBezTo>
                  <a:pt x="139782" y="-758892"/>
                  <a:pt x="232969" y="1446441"/>
                  <a:pt x="34945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DBDE7D-F25F-530A-53C0-086C9BF718C3}"/>
              </a:ext>
            </a:extLst>
          </p:cNvPr>
          <p:cNvSpPr/>
          <p:nvPr/>
        </p:nvSpPr>
        <p:spPr>
          <a:xfrm>
            <a:off x="6212572" y="682250"/>
            <a:ext cx="2947728" cy="4175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24292C-5C30-FD38-EC4F-C9A10E86EAA0}"/>
              </a:ext>
            </a:extLst>
          </p:cNvPr>
          <p:cNvSpPr/>
          <p:nvPr/>
        </p:nvSpPr>
        <p:spPr>
          <a:xfrm>
            <a:off x="3121486" y="769350"/>
            <a:ext cx="3091085" cy="52107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5794E2-24C8-9677-164F-AB4B1D59437F}"/>
              </a:ext>
            </a:extLst>
          </p:cNvPr>
          <p:cNvSpPr/>
          <p:nvPr/>
        </p:nvSpPr>
        <p:spPr>
          <a:xfrm>
            <a:off x="7598457" y="4858986"/>
            <a:ext cx="1561843" cy="29884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1B11D7A-0AAC-4027-2DFD-4EBC53B60B30}"/>
              </a:ext>
            </a:extLst>
          </p:cNvPr>
          <p:cNvSpPr/>
          <p:nvPr/>
        </p:nvSpPr>
        <p:spPr>
          <a:xfrm>
            <a:off x="2823008" y="2746309"/>
            <a:ext cx="1188124" cy="3036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Discrete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3B2B5F-1AAF-1537-FEE8-A584D446334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564" b="96238" l="9445" r="89968">
                        <a14:foregroundMark x1="21078" y1="17921" x2="21291" y2="17921"/>
                        <a14:foregroundMark x1="18890" y1="20000" x2="19157" y2="20099"/>
                        <a14:foregroundMark x1="20811" y1="18119" x2="20651" y2="17921"/>
                        <a14:foregroundMark x1="19157" y1="23465" x2="19157" y2="23465"/>
                        <a14:foregroundMark x1="19317" y1="22574" x2="19317" y2="22574"/>
                        <a14:foregroundMark x1="39488" y1="16436" x2="41729" y2="16436"/>
                        <a14:foregroundMark x1="41729" y1="16436" x2="46051" y2="15941"/>
                        <a14:foregroundMark x1="38794" y1="12772" x2="37673" y2="12772"/>
                        <a14:foregroundMark x1="37407" y1="13069" x2="37620" y2="17822"/>
                        <a14:foregroundMark x1="37247" y1="19010" x2="43970" y2="19802"/>
                        <a14:foregroundMark x1="47812" y1="18713" x2="50694" y2="18812"/>
                        <a14:foregroundMark x1="50694" y1="18812" x2="52028" y2="16535"/>
                        <a14:foregroundMark x1="52028" y1="16535" x2="50854" y2="14554"/>
                        <a14:foregroundMark x1="50854" y1="14554" x2="49840" y2="14257"/>
                        <a14:foregroundMark x1="57097" y1="9406" x2="56617" y2="22970"/>
                        <a14:foregroundMark x1="68677" y1="18119" x2="75614" y2="16436"/>
                        <a14:foregroundMark x1="71665" y1="28911" x2="72092" y2="18515"/>
                        <a14:foregroundMark x1="45464" y1="29307" x2="50160" y2="20891"/>
                        <a14:foregroundMark x1="50160" y1="20891" x2="50160" y2="20891"/>
                        <a14:foregroundMark x1="64461" y1="27822" x2="64301" y2="17129"/>
                        <a14:foregroundMark x1="64674" y1="14851" x2="68143" y2="13069"/>
                        <a14:foregroundMark x1="65101" y1="12376" x2="67716" y2="12871"/>
                        <a14:foregroundMark x1="67716" y1="12871" x2="67983" y2="12673"/>
                        <a14:foregroundMark x1="74333" y1="12673" x2="76201" y2="12673"/>
                        <a14:foregroundMark x1="76201" y1="12673" x2="79082" y2="12277"/>
                        <a14:foregroundMark x1="79402" y1="12970" x2="79456" y2="17624"/>
                        <a14:foregroundMark x1="79456" y1="17624" x2="78442" y2="19010"/>
                        <a14:foregroundMark x1="82444" y1="34059" x2="84418" y2="27129"/>
                        <a14:foregroundMark x1="84418" y1="27129" x2="84472" y2="27129"/>
                        <a14:foregroundMark x1="84472" y1="24851" x2="85486" y2="25743"/>
                        <a14:foregroundMark x1="85486" y1="25743" x2="85486" y2="25743"/>
                        <a14:foregroundMark x1="86179" y1="28515" x2="86393" y2="26634"/>
                        <a14:foregroundMark x1="86073" y1="25644" x2="86179" y2="25248"/>
                        <a14:foregroundMark x1="88314" y1="46436" x2="88260" y2="45941"/>
                        <a14:foregroundMark x1="87994" y1="51089" x2="87994" y2="51089"/>
                        <a14:foregroundMark x1="87994" y1="51089" x2="87994" y2="51089"/>
                        <a14:foregroundMark x1="88100" y1="51485" x2="88047" y2="51584"/>
                        <a14:foregroundMark x1="77481" y1="88614" x2="81430" y2="82475"/>
                        <a14:foregroundMark x1="76041" y1="93762" x2="77481" y2="93663"/>
                        <a14:foregroundMark x1="85699" y1="57822" x2="85059" y2="53762"/>
                        <a14:foregroundMark x1="57097" y1="4059" x2="57577" y2="3762"/>
                        <a14:foregroundMark x1="19424" y1="88119" x2="16489" y2="88119"/>
                        <a14:foregroundMark x1="44610" y1="83663" x2="43436" y2="85842"/>
                        <a14:foregroundMark x1="58698" y1="83663" x2="59925" y2="85842"/>
                        <a14:foregroundMark x1="9658" y1="75545" x2="9498" y2="73366"/>
                        <a14:foregroundMark x1="12487" y1="60693" x2="13714" y2="59307"/>
                        <a14:foregroundMark x1="11900" y1="59703" x2="11473" y2="59703"/>
                        <a14:foregroundMark x1="13661" y1="86931" x2="15528" y2="88119"/>
                        <a14:foregroundMark x1="49253" y1="12079" x2="51227" y2="12574"/>
                        <a14:foregroundMark x1="53735" y1="11881" x2="53895" y2="12574"/>
                        <a14:foregroundMark x1="39594" y1="12376" x2="40448" y2="12376"/>
                        <a14:foregroundMark x1="41462" y1="12376" x2="42263" y2="12376"/>
                        <a14:foregroundMark x1="38154" y1="12277" x2="39007" y2="11980"/>
                        <a14:foregroundMark x1="37353" y1="12574" x2="37353" y2="17921"/>
                        <a14:foregroundMark x1="37247" y1="19703" x2="37247" y2="20000"/>
                        <a14:foregroundMark x1="37353" y1="26238" x2="37407" y2="23663"/>
                        <a14:foregroundMark x1="40395" y1="30495" x2="41249" y2="30495"/>
                        <a14:foregroundMark x1="63874" y1="21287" x2="63767" y2="15743"/>
                        <a14:foregroundMark x1="63714" y1="14554" x2="64088" y2="14950"/>
                        <a14:foregroundMark x1="64781" y1="11881" x2="68783" y2="12079"/>
                        <a14:foregroundMark x1="73906" y1="11980" x2="78549" y2="11980"/>
                        <a14:foregroundMark x1="79669" y1="11980" x2="79723" y2="18713"/>
                        <a14:foregroundMark x1="78122" y1="20000" x2="79456" y2="20000"/>
                        <a14:foregroundMark x1="61526" y1="9307" x2="61366" y2="8911"/>
                        <a14:foregroundMark x1="62166" y1="9604" x2="61740" y2="9406"/>
                        <a14:foregroundMark x1="60993" y1="22178" x2="60993" y2="22772"/>
                        <a14:foregroundMark x1="65528" y1="27822" x2="65688" y2="28911"/>
                        <a14:foregroundMark x1="35806" y1="30495" x2="35432" y2="30396"/>
                        <a14:foregroundMark x1="22305" y1="96238" x2="23426" y2="95248"/>
                        <a14:foregroundMark x1="13714" y1="50891" x2="13661" y2="51188"/>
                        <a14:foregroundMark x1="47759" y1="11881" x2="48719" y2="11881"/>
                        <a14:foregroundMark x1="37247" y1="11980" x2="37353" y2="115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69313" y="582482"/>
            <a:ext cx="1684901" cy="90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14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0F592-465F-F566-B434-4B6D6C095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28B93AC-1577-8620-49C5-DF39D65E1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about strain measurements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DF234DF0-8E00-1224-5821-E626E1D71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E19B3C2-AA6E-B682-FBD0-CAED62A69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45" y="2476339"/>
            <a:ext cx="3035612" cy="165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 descr="Chart, line chart&#10;&#10;Description automatically generated">
            <a:extLst>
              <a:ext uri="{FF2B5EF4-FFF2-40B4-BE49-F238E27FC236}">
                <a16:creationId xmlns:a16="http://schemas.microsoft.com/office/drawing/2014/main" id="{B94B01F0-02EB-AA40-FF17-3BC214188B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311" y="987574"/>
            <a:ext cx="3410986" cy="24711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F99771B-9C84-E8A6-9AC0-0FB4DD83B2FA}"/>
                  </a:ext>
                </a:extLst>
              </p:cNvPr>
              <p:cNvSpPr txBox="1"/>
              <p:nvPr/>
            </p:nvSpPr>
            <p:spPr>
              <a:xfrm>
                <a:off x="4732311" y="3971260"/>
                <a:ext cx="36705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0" u="none" strike="noStrike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b="0" i="1" u="none" strike="noStrike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u="none" strike="noStrike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GB" b="0" i="1" u="none" strike="noStrike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GB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GB" b="0" i="1" u="none" strike="noStrike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u="none" strike="noStrike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u="none" strike="noStrike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e>
                        </m:d>
                        <m:r>
                          <a:rPr lang="el-GR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l-GR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l-GR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l-GR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l-GR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l-GR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b="0" i="1" u="none" strike="noStrike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F99771B-9C84-E8A6-9AC0-0FB4DD83B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311" y="3971260"/>
                <a:ext cx="3670570" cy="369332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CF3FF723-D804-C298-1860-C5832B66EFAD}"/>
              </a:ext>
            </a:extLst>
          </p:cNvPr>
          <p:cNvSpPr txBox="1"/>
          <p:nvPr/>
        </p:nvSpPr>
        <p:spPr>
          <a:xfrm>
            <a:off x="417097" y="4107278"/>
            <a:ext cx="34261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accent5"/>
                </a:solidFill>
              </a:rPr>
              <a:t>Through-coating FBG inscription process</a:t>
            </a:r>
          </a:p>
          <a:p>
            <a:r>
              <a:rPr lang="en-US" sz="1100" dirty="0">
                <a:solidFill>
                  <a:schemeClr val="accent5"/>
                </a:solidFill>
              </a:rPr>
              <a:t>Fabricated with ultra short femtosecond laser pulses</a:t>
            </a:r>
            <a:endParaRPr lang="en-US" sz="1100" i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6584BA0-40CE-3E2E-AE8E-6BC387F62E10}"/>
              </a:ext>
            </a:extLst>
          </p:cNvPr>
          <p:cNvSpPr txBox="1"/>
          <p:nvPr/>
        </p:nvSpPr>
        <p:spPr>
          <a:xfrm>
            <a:off x="4586808" y="3496202"/>
            <a:ext cx="379968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accent5"/>
                </a:solidFill>
              </a:rPr>
              <a:t>Reflection spectra of an FBG presenting the effect of tensile and compressive strains on the Bragg wavelength :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958817-0CD4-9ABE-1D79-0FEC9113A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0EDF29-07DA-2C41-E175-22F00A4475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03" b="10477"/>
          <a:stretch/>
        </p:blipFill>
        <p:spPr bwMode="auto">
          <a:xfrm>
            <a:off x="512313" y="904098"/>
            <a:ext cx="3004123" cy="147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EB06A4-9CF7-CE54-DE97-5CCD0361704A}"/>
              </a:ext>
            </a:extLst>
          </p:cNvPr>
          <p:cNvSpPr txBox="1"/>
          <p:nvPr/>
        </p:nvSpPr>
        <p:spPr>
          <a:xfrm>
            <a:off x="4584694" y="4400413"/>
            <a:ext cx="3671505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noProof="0"/>
              <a:t>Static measurement up to 1 kHz !</a:t>
            </a:r>
          </a:p>
        </p:txBody>
      </p:sp>
    </p:spTree>
    <p:extLst>
      <p:ext uri="{BB962C8B-B14F-4D97-AF65-F5344CB8AC3E}">
        <p14:creationId xmlns:p14="http://schemas.microsoft.com/office/powerpoint/2010/main" val="281248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B41DA-782A-FD6C-8B33-495A98AEA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C3538773-B9CC-1CD4-877F-7617CE5BF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information…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53E2B51F-7303-B591-BBC1-6AADBC19F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1DDB5D31-44A3-20CA-5933-053B08ABDFFB}"/>
              </a:ext>
            </a:extLst>
          </p:cNvPr>
          <p:cNvSpPr txBox="1"/>
          <p:nvPr/>
        </p:nvSpPr>
        <p:spPr bwMode="auto">
          <a:xfrm>
            <a:off x="395537" y="960611"/>
            <a:ext cx="8291264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r>
              <a:rPr lang="en-US" dirty="0">
                <a:solidFill>
                  <a:schemeClr val="accent5"/>
                </a:solidFill>
              </a:rPr>
              <a:t>Optical and strain gauges validation campaign down to cryogenic temperatures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84975B-BA79-CC38-36A0-DFBA864910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190"/>
          <a:stretch/>
        </p:blipFill>
        <p:spPr>
          <a:xfrm>
            <a:off x="179511" y="3133416"/>
            <a:ext cx="2816925" cy="1262293"/>
          </a:xfrm>
          <a:prstGeom prst="rect">
            <a:avLst/>
          </a:prstGeom>
        </p:spPr>
      </p:pic>
      <p:pic>
        <p:nvPicPr>
          <p:cNvPr id="7" name="Picture 2" descr="OFS-26 2018 in Lausanne, Sept 24th - 28th - Technica">
            <a:extLst>
              <a:ext uri="{FF2B5EF4-FFF2-40B4-BE49-F238E27FC236}">
                <a16:creationId xmlns:a16="http://schemas.microsoft.com/office/drawing/2014/main" id="{D3564F83-C30B-4119-1C59-4B9DDCBD5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55080"/>
            <a:ext cx="2816925" cy="165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close-up of a news article&#10;&#10;Description automatically generated with low confidence">
            <a:extLst>
              <a:ext uri="{FF2B5EF4-FFF2-40B4-BE49-F238E27FC236}">
                <a16:creationId xmlns:a16="http://schemas.microsoft.com/office/drawing/2014/main" id="{94764A61-BF88-9572-9486-781840D0ED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024" y="2624139"/>
            <a:ext cx="2742464" cy="18872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CEDBAF-9EF0-608B-3F1B-FB1FA4B161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2484" y="1698323"/>
            <a:ext cx="2979031" cy="281301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D9BA99-3C5F-7CDE-E624-1B786882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</p:spTree>
    <p:extLst>
      <p:ext uri="{BB962C8B-B14F-4D97-AF65-F5344CB8AC3E}">
        <p14:creationId xmlns:p14="http://schemas.microsoft.com/office/powerpoint/2010/main" val="256108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1A829-4C30-4D52-7928-963F80C18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3F67E07-0B96-F60D-7833-6A3422A94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 Mechanical Instrumentation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EBC0438D-D5C1-FDA2-77CA-504338E6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B1B912-D5F5-2381-B24B-CB996B20E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84" y="965269"/>
            <a:ext cx="1879519" cy="251557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DF76B8E-3F3C-5DD4-6A4C-5075D117F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287" y="847919"/>
            <a:ext cx="1306448" cy="3919344"/>
          </a:xfrm>
          <a:prstGeom prst="rect">
            <a:avLst/>
          </a:prstGeom>
        </p:spPr>
      </p:pic>
      <p:pic>
        <p:nvPicPr>
          <p:cNvPr id="3" name="Picture 2" descr="A picture containing indoor, counter, blender, kitchen appliance&#10;&#10;Description automatically generated">
            <a:extLst>
              <a:ext uri="{FF2B5EF4-FFF2-40B4-BE49-F238E27FC236}">
                <a16:creationId xmlns:a16="http://schemas.microsoft.com/office/drawing/2014/main" id="{80E421F6-B559-17E5-FE6E-5B9B5A22DB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735" y="1006707"/>
            <a:ext cx="2114785" cy="3759618"/>
          </a:xfrm>
          <a:prstGeom prst="rect">
            <a:avLst/>
          </a:prstGeom>
        </p:spPr>
      </p:pic>
      <p:pic>
        <p:nvPicPr>
          <p:cNvPr id="4" name="Picture 3" descr="A picture containing indoor, counter, blender, kitchen appliance&#10;&#10;Description automatically generated">
            <a:extLst>
              <a:ext uri="{FF2B5EF4-FFF2-40B4-BE49-F238E27FC236}">
                <a16:creationId xmlns:a16="http://schemas.microsoft.com/office/drawing/2014/main" id="{FA14072E-B768-B27B-EAB4-DCDB196E36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009163"/>
            <a:ext cx="2813237" cy="375961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4A4A772-AFCD-2FCB-0F6A-90C5FDEC31D5}"/>
              </a:ext>
            </a:extLst>
          </p:cNvPr>
          <p:cNvSpPr/>
          <p:nvPr/>
        </p:nvSpPr>
        <p:spPr>
          <a:xfrm>
            <a:off x="3491880" y="2663574"/>
            <a:ext cx="360040" cy="62825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E008AA-C4DC-99E5-F50B-F8B6CB2F9A6B}"/>
              </a:ext>
            </a:extLst>
          </p:cNvPr>
          <p:cNvSpPr/>
          <p:nvPr/>
        </p:nvSpPr>
        <p:spPr>
          <a:xfrm>
            <a:off x="7560893" y="2501846"/>
            <a:ext cx="360040" cy="62825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EB7FB5-5113-89D8-04CB-0F8A19A4DC78}"/>
              </a:ext>
            </a:extLst>
          </p:cNvPr>
          <p:cNvSpPr/>
          <p:nvPr/>
        </p:nvSpPr>
        <p:spPr>
          <a:xfrm>
            <a:off x="6948264" y="2831855"/>
            <a:ext cx="360040" cy="62825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B215C6-09E2-D976-47DC-7F2E2EBC45E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685" r="9471" b="6469"/>
          <a:stretch/>
        </p:blipFill>
        <p:spPr>
          <a:xfrm>
            <a:off x="899592" y="2796985"/>
            <a:ext cx="1347531" cy="17517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FE8B6C-1B70-7EC9-2719-D973A8DA23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7473" y="2462245"/>
            <a:ext cx="688053" cy="2609529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C4F3328-070B-D3CC-7AAE-CAD603658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4BD110-22D9-E214-7E76-6D906BEE8ADB}"/>
              </a:ext>
            </a:extLst>
          </p:cNvPr>
          <p:cNvSpPr txBox="1"/>
          <p:nvPr/>
        </p:nvSpPr>
        <p:spPr>
          <a:xfrm>
            <a:off x="431584" y="658774"/>
            <a:ext cx="4140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FPC Tubes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9473D0-A970-BC77-2155-73BDF2301FCF}"/>
              </a:ext>
            </a:extLst>
          </p:cNvPr>
          <p:cNvSpPr txBox="1"/>
          <p:nvPr/>
        </p:nvSpPr>
        <p:spPr>
          <a:xfrm>
            <a:off x="5058076" y="664394"/>
            <a:ext cx="4140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Blades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4E3BB1-FBA8-8942-7345-7238698AF1C5}"/>
              </a:ext>
            </a:extLst>
          </p:cNvPr>
          <p:cNvSpPr txBox="1"/>
          <p:nvPr/>
        </p:nvSpPr>
        <p:spPr>
          <a:xfrm>
            <a:off x="5292531" y="3581808"/>
            <a:ext cx="36715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dirty="0"/>
              <a:t>Traction / Compression Measurement</a:t>
            </a:r>
          </a:p>
          <a:p>
            <a:r>
              <a:rPr lang="fr-CH" sz="1600" dirty="0" err="1"/>
              <a:t>Bending</a:t>
            </a:r>
            <a:r>
              <a:rPr lang="fr-CH" sz="1600" dirty="0"/>
              <a:t> Measurement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2F5167-9DF7-7BE0-8D28-322E41BC5706}"/>
              </a:ext>
            </a:extLst>
          </p:cNvPr>
          <p:cNvSpPr txBox="1"/>
          <p:nvPr/>
        </p:nvSpPr>
        <p:spPr>
          <a:xfrm>
            <a:off x="1026007" y="3581808"/>
            <a:ext cx="367150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dirty="0"/>
              <a:t>Traction / Compression Measurement</a:t>
            </a:r>
          </a:p>
          <a:p>
            <a:r>
              <a:rPr lang="fr-CH" sz="1600" dirty="0" err="1"/>
              <a:t>Bending</a:t>
            </a:r>
            <a:r>
              <a:rPr lang="fr-CH" sz="1600" dirty="0"/>
              <a:t> Measurement (2x directions)</a:t>
            </a:r>
          </a:p>
        </p:txBody>
      </p:sp>
    </p:spTree>
    <p:extLst>
      <p:ext uri="{BB962C8B-B14F-4D97-AF65-F5344CB8AC3E}">
        <p14:creationId xmlns:p14="http://schemas.microsoft.com/office/powerpoint/2010/main" val="99903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4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A32A4-08D3-6257-5790-6CF481A05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227118-FDB8-5785-372B-548075124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161692"/>
            <a:ext cx="8336786" cy="3282266"/>
          </a:xfrm>
          <a:prstGeom prst="rect">
            <a:avLst/>
          </a:prstGeo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DD91EAF9-7747-2AC3-D58B-019851BA9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6480280" cy="540000"/>
          </a:xfrm>
        </p:spPr>
        <p:txBody>
          <a:bodyPr/>
          <a:lstStyle/>
          <a:p>
            <a:pPr algn="l"/>
            <a:r>
              <a:rPr lang="en-GB" dirty="0"/>
              <a:t>CRAB Mechanical Instrumentation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D677C49F-8A27-A3C9-0372-E85C06C5D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EFFE82-C2F5-8F31-E9EF-3061E75885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1204" y="2901425"/>
            <a:ext cx="512511" cy="15375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438056-5661-EAEC-6135-3BB77977F7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7530" y="3446200"/>
            <a:ext cx="822127" cy="11003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EBBB95-CCCB-96AF-BACF-E314513C3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7127" y="3196973"/>
            <a:ext cx="512511" cy="15375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6B191B-6923-B706-8793-20976C18D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0267" y="1507435"/>
            <a:ext cx="512511" cy="15375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ECBE8C-7E6E-ADFD-B6DD-D0535D0C9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947" y="2415992"/>
            <a:ext cx="822127" cy="110034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06A1134-B69B-FD2C-2A58-0F212B185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6190" y="1802983"/>
            <a:ext cx="512511" cy="15375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615E90D-5F33-DC48-7818-C7F729D481A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31" t="2455" r="5336" b="10214"/>
          <a:stretch>
            <a:fillRect/>
          </a:stretch>
        </p:blipFill>
        <p:spPr>
          <a:xfrm flipH="1">
            <a:off x="2132747" y="3777311"/>
            <a:ext cx="1359132" cy="137501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CD9BE82-DCA1-FD35-EC3A-A5ED879906FE}"/>
              </a:ext>
            </a:extLst>
          </p:cNvPr>
          <p:cNvSpPr/>
          <p:nvPr/>
        </p:nvSpPr>
        <p:spPr>
          <a:xfrm>
            <a:off x="2880423" y="4045098"/>
            <a:ext cx="144016" cy="28803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501A9F-D541-9CCC-BDFD-C5D444402AAB}"/>
              </a:ext>
            </a:extLst>
          </p:cNvPr>
          <p:cNvSpPr/>
          <p:nvPr/>
        </p:nvSpPr>
        <p:spPr>
          <a:xfrm>
            <a:off x="3063903" y="4037478"/>
            <a:ext cx="144016" cy="28803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94AB95-93B5-9DE6-5C53-057DF28716A7}"/>
              </a:ext>
            </a:extLst>
          </p:cNvPr>
          <p:cNvSpPr/>
          <p:nvPr/>
        </p:nvSpPr>
        <p:spPr>
          <a:xfrm>
            <a:off x="2174221" y="4398838"/>
            <a:ext cx="454060" cy="218896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608F058-CC03-6E41-4DCD-4CCA187281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564" b="96238" l="9445" r="89968">
                        <a14:foregroundMark x1="21078" y1="17921" x2="21291" y2="17921"/>
                        <a14:foregroundMark x1="18890" y1="20000" x2="19157" y2="20099"/>
                        <a14:foregroundMark x1="20811" y1="18119" x2="20651" y2="17921"/>
                        <a14:foregroundMark x1="19157" y1="23465" x2="19157" y2="23465"/>
                        <a14:foregroundMark x1="19317" y1="22574" x2="19317" y2="22574"/>
                        <a14:foregroundMark x1="39488" y1="16436" x2="41729" y2="16436"/>
                        <a14:foregroundMark x1="41729" y1="16436" x2="46051" y2="15941"/>
                        <a14:foregroundMark x1="38794" y1="12772" x2="37673" y2="12772"/>
                        <a14:foregroundMark x1="37407" y1="13069" x2="37620" y2="17822"/>
                        <a14:foregroundMark x1="37247" y1="19010" x2="43970" y2="19802"/>
                        <a14:foregroundMark x1="47812" y1="18713" x2="50694" y2="18812"/>
                        <a14:foregroundMark x1="50694" y1="18812" x2="52028" y2="16535"/>
                        <a14:foregroundMark x1="52028" y1="16535" x2="50854" y2="14554"/>
                        <a14:foregroundMark x1="50854" y1="14554" x2="49840" y2="14257"/>
                        <a14:foregroundMark x1="57097" y1="9406" x2="56617" y2="22970"/>
                        <a14:foregroundMark x1="68677" y1="18119" x2="75614" y2="16436"/>
                        <a14:foregroundMark x1="71665" y1="28911" x2="72092" y2="18515"/>
                        <a14:foregroundMark x1="45464" y1="29307" x2="50160" y2="20891"/>
                        <a14:foregroundMark x1="50160" y1="20891" x2="50160" y2="20891"/>
                        <a14:foregroundMark x1="64461" y1="27822" x2="64301" y2="17129"/>
                        <a14:foregroundMark x1="64674" y1="14851" x2="68143" y2="13069"/>
                        <a14:foregroundMark x1="65101" y1="12376" x2="67716" y2="12871"/>
                        <a14:foregroundMark x1="67716" y1="12871" x2="67983" y2="12673"/>
                        <a14:foregroundMark x1="74333" y1="12673" x2="76201" y2="12673"/>
                        <a14:foregroundMark x1="76201" y1="12673" x2="79082" y2="12277"/>
                        <a14:foregroundMark x1="79402" y1="12970" x2="79456" y2="17624"/>
                        <a14:foregroundMark x1="79456" y1="17624" x2="78442" y2="19010"/>
                        <a14:foregroundMark x1="82444" y1="34059" x2="84418" y2="27129"/>
                        <a14:foregroundMark x1="84418" y1="27129" x2="84472" y2="27129"/>
                        <a14:foregroundMark x1="84472" y1="24851" x2="85486" y2="25743"/>
                        <a14:foregroundMark x1="85486" y1="25743" x2="85486" y2="25743"/>
                        <a14:foregroundMark x1="86179" y1="28515" x2="86393" y2="26634"/>
                        <a14:foregroundMark x1="86073" y1="25644" x2="86179" y2="25248"/>
                        <a14:foregroundMark x1="88314" y1="46436" x2="88260" y2="45941"/>
                        <a14:foregroundMark x1="87994" y1="51089" x2="87994" y2="51089"/>
                        <a14:foregroundMark x1="87994" y1="51089" x2="87994" y2="51089"/>
                        <a14:foregroundMark x1="88100" y1="51485" x2="88047" y2="51584"/>
                        <a14:foregroundMark x1="77481" y1="88614" x2="81430" y2="82475"/>
                        <a14:foregroundMark x1="76041" y1="93762" x2="77481" y2="93663"/>
                        <a14:foregroundMark x1="85699" y1="57822" x2="85059" y2="53762"/>
                        <a14:foregroundMark x1="57097" y1="4059" x2="57577" y2="3762"/>
                        <a14:foregroundMark x1="19424" y1="88119" x2="16489" y2="88119"/>
                        <a14:foregroundMark x1="44610" y1="83663" x2="43436" y2="85842"/>
                        <a14:foregroundMark x1="58698" y1="83663" x2="59925" y2="85842"/>
                        <a14:foregroundMark x1="9658" y1="75545" x2="9498" y2="73366"/>
                        <a14:foregroundMark x1="12487" y1="60693" x2="13714" y2="59307"/>
                        <a14:foregroundMark x1="11900" y1="59703" x2="11473" y2="59703"/>
                        <a14:foregroundMark x1="13661" y1="86931" x2="15528" y2="88119"/>
                        <a14:foregroundMark x1="49253" y1="12079" x2="51227" y2="12574"/>
                        <a14:foregroundMark x1="53735" y1="11881" x2="53895" y2="12574"/>
                        <a14:foregroundMark x1="39594" y1="12376" x2="40448" y2="12376"/>
                        <a14:foregroundMark x1="41462" y1="12376" x2="42263" y2="12376"/>
                        <a14:foregroundMark x1="38154" y1="12277" x2="39007" y2="11980"/>
                        <a14:foregroundMark x1="37353" y1="12574" x2="37353" y2="17921"/>
                        <a14:foregroundMark x1="37247" y1="19703" x2="37247" y2="20000"/>
                        <a14:foregroundMark x1="37353" y1="26238" x2="37407" y2="23663"/>
                        <a14:foregroundMark x1="40395" y1="30495" x2="41249" y2="30495"/>
                        <a14:foregroundMark x1="63874" y1="21287" x2="63767" y2="15743"/>
                        <a14:foregroundMark x1="63714" y1="14554" x2="64088" y2="14950"/>
                        <a14:foregroundMark x1="64781" y1="11881" x2="68783" y2="12079"/>
                        <a14:foregroundMark x1="73906" y1="11980" x2="78549" y2="11980"/>
                        <a14:foregroundMark x1="79669" y1="11980" x2="79723" y2="18713"/>
                        <a14:foregroundMark x1="78122" y1="20000" x2="79456" y2="20000"/>
                        <a14:foregroundMark x1="61526" y1="9307" x2="61366" y2="8911"/>
                        <a14:foregroundMark x1="62166" y1="9604" x2="61740" y2="9406"/>
                        <a14:foregroundMark x1="60993" y1="22178" x2="60993" y2="22772"/>
                        <a14:foregroundMark x1="65528" y1="27822" x2="65688" y2="28911"/>
                        <a14:foregroundMark x1="35806" y1="30495" x2="35432" y2="30396"/>
                        <a14:foregroundMark x1="22305" y1="96238" x2="23426" y2="95248"/>
                        <a14:foregroundMark x1="13714" y1="50891" x2="13661" y2="51188"/>
                        <a14:foregroundMark x1="47759" y1="11881" x2="48719" y2="11881"/>
                        <a14:foregroundMark x1="37247" y1="11980" x2="37353" y2="115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37237" y="637455"/>
            <a:ext cx="4277189" cy="230520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4BB6AF-BD9F-8496-495A-CDFC183FA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15th HL-LHC Collaboration Meeting, CERN, 29 September - 2 October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7570DE-76E5-A9D1-98CA-6044EE52253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31" t="2455" r="5336" b="10214"/>
          <a:stretch>
            <a:fillRect/>
          </a:stretch>
        </p:blipFill>
        <p:spPr>
          <a:xfrm flipH="1">
            <a:off x="6725384" y="2605164"/>
            <a:ext cx="1359132" cy="13750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06F101A-8DE6-E299-DAB7-F5D58882AE4F}"/>
              </a:ext>
            </a:extLst>
          </p:cNvPr>
          <p:cNvSpPr/>
          <p:nvPr/>
        </p:nvSpPr>
        <p:spPr>
          <a:xfrm>
            <a:off x="7473060" y="2872951"/>
            <a:ext cx="144016" cy="28803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6142A2-95A4-CAC7-05A5-E54E0E9197D1}"/>
              </a:ext>
            </a:extLst>
          </p:cNvPr>
          <p:cNvSpPr/>
          <p:nvPr/>
        </p:nvSpPr>
        <p:spPr>
          <a:xfrm>
            <a:off x="7656540" y="2865331"/>
            <a:ext cx="144016" cy="28803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6E080C-2C05-ABF3-CADC-0BDC612B5BFD}"/>
              </a:ext>
            </a:extLst>
          </p:cNvPr>
          <p:cNvSpPr/>
          <p:nvPr/>
        </p:nvSpPr>
        <p:spPr>
          <a:xfrm>
            <a:off x="6766858" y="3226691"/>
            <a:ext cx="454060" cy="218896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85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1A2F5-F080-2E56-CB5D-B25D12192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0A3541-A923-FD32-3FFA-90C8728BF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161692"/>
            <a:ext cx="8336786" cy="3282266"/>
          </a:xfrm>
          <a:prstGeom prst="rect">
            <a:avLst/>
          </a:prstGeo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DEE9E4A3-F701-4AEE-3C41-F51E67BF6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6480280" cy="540000"/>
          </a:xfrm>
        </p:spPr>
        <p:txBody>
          <a:bodyPr/>
          <a:lstStyle/>
          <a:p>
            <a:pPr algn="l"/>
            <a:r>
              <a:rPr lang="en-GB" dirty="0"/>
              <a:t>CRAB Mechanical Instrumentation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28643540-953A-CC31-6464-460235F50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BA280-A0D1-D7FC-011E-E5B4A8078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1204" y="2901425"/>
            <a:ext cx="512511" cy="15375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3171F1-643D-0D23-22B8-A3271165E5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7530" y="3446200"/>
            <a:ext cx="822127" cy="11003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E8AAB3F-F512-9130-D5F4-343A4A695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7127" y="3196973"/>
            <a:ext cx="512511" cy="15375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DD9F0F6-31C8-4B38-FFC3-7E96A07B6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0267" y="1507435"/>
            <a:ext cx="512511" cy="15375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EE92609-C45D-62D4-5B15-1506D0DE9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947" y="2415992"/>
            <a:ext cx="822127" cy="110034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8091A0E-58C6-E18C-34A6-87E3167D3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6190" y="1802983"/>
            <a:ext cx="512511" cy="15375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60F9A0-472D-CD2B-B7B1-BD61AE20136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31" t="2455" r="5336" b="10214"/>
          <a:stretch>
            <a:fillRect/>
          </a:stretch>
        </p:blipFill>
        <p:spPr>
          <a:xfrm flipH="1">
            <a:off x="2132747" y="3777311"/>
            <a:ext cx="1359132" cy="137501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ABA7A01-F506-52A9-467E-87CE1FD86B05}"/>
              </a:ext>
            </a:extLst>
          </p:cNvPr>
          <p:cNvSpPr/>
          <p:nvPr/>
        </p:nvSpPr>
        <p:spPr>
          <a:xfrm>
            <a:off x="2880423" y="4045098"/>
            <a:ext cx="144016" cy="28803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71547B-DFBA-75BE-6017-FED13E0500DB}"/>
              </a:ext>
            </a:extLst>
          </p:cNvPr>
          <p:cNvSpPr/>
          <p:nvPr/>
        </p:nvSpPr>
        <p:spPr>
          <a:xfrm>
            <a:off x="3063903" y="4037478"/>
            <a:ext cx="144016" cy="28803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5D36A8C-B545-6233-A270-BB4C8996DCBC}"/>
              </a:ext>
            </a:extLst>
          </p:cNvPr>
          <p:cNvSpPr/>
          <p:nvPr/>
        </p:nvSpPr>
        <p:spPr>
          <a:xfrm>
            <a:off x="2174221" y="4398838"/>
            <a:ext cx="454060" cy="218896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CCA3401-4D36-AB2F-8D6F-AE4D5C569D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564" b="96238" l="9445" r="89968">
                        <a14:foregroundMark x1="21078" y1="17921" x2="21291" y2="17921"/>
                        <a14:foregroundMark x1="18890" y1="20000" x2="19157" y2="20099"/>
                        <a14:foregroundMark x1="20811" y1="18119" x2="20651" y2="17921"/>
                        <a14:foregroundMark x1="19157" y1="23465" x2="19157" y2="23465"/>
                        <a14:foregroundMark x1="19317" y1="22574" x2="19317" y2="22574"/>
                        <a14:foregroundMark x1="39488" y1="16436" x2="41729" y2="16436"/>
                        <a14:foregroundMark x1="41729" y1="16436" x2="46051" y2="15941"/>
                        <a14:foregroundMark x1="38794" y1="12772" x2="37673" y2="12772"/>
                        <a14:foregroundMark x1="37407" y1="13069" x2="37620" y2="17822"/>
                        <a14:foregroundMark x1="37247" y1="19010" x2="43970" y2="19802"/>
                        <a14:foregroundMark x1="47812" y1="18713" x2="50694" y2="18812"/>
                        <a14:foregroundMark x1="50694" y1="18812" x2="52028" y2="16535"/>
                        <a14:foregroundMark x1="52028" y1="16535" x2="50854" y2="14554"/>
                        <a14:foregroundMark x1="50854" y1="14554" x2="49840" y2="14257"/>
                        <a14:foregroundMark x1="57097" y1="9406" x2="56617" y2="22970"/>
                        <a14:foregroundMark x1="68677" y1="18119" x2="75614" y2="16436"/>
                        <a14:foregroundMark x1="71665" y1="28911" x2="72092" y2="18515"/>
                        <a14:foregroundMark x1="45464" y1="29307" x2="50160" y2="20891"/>
                        <a14:foregroundMark x1="50160" y1="20891" x2="50160" y2="20891"/>
                        <a14:foregroundMark x1="64461" y1="27822" x2="64301" y2="17129"/>
                        <a14:foregroundMark x1="64674" y1="14851" x2="68143" y2="13069"/>
                        <a14:foregroundMark x1="65101" y1="12376" x2="67716" y2="12871"/>
                        <a14:foregroundMark x1="67716" y1="12871" x2="67983" y2="12673"/>
                        <a14:foregroundMark x1="74333" y1="12673" x2="76201" y2="12673"/>
                        <a14:foregroundMark x1="76201" y1="12673" x2="79082" y2="12277"/>
                        <a14:foregroundMark x1="79402" y1="12970" x2="79456" y2="17624"/>
                        <a14:foregroundMark x1="79456" y1="17624" x2="78442" y2="19010"/>
                        <a14:foregroundMark x1="82444" y1="34059" x2="84418" y2="27129"/>
                        <a14:foregroundMark x1="84418" y1="27129" x2="84472" y2="27129"/>
                        <a14:foregroundMark x1="84472" y1="24851" x2="85486" y2="25743"/>
                        <a14:foregroundMark x1="85486" y1="25743" x2="85486" y2="25743"/>
                        <a14:foregroundMark x1="86179" y1="28515" x2="86393" y2="26634"/>
                        <a14:foregroundMark x1="86073" y1="25644" x2="86179" y2="25248"/>
                        <a14:foregroundMark x1="88314" y1="46436" x2="88260" y2="45941"/>
                        <a14:foregroundMark x1="87994" y1="51089" x2="87994" y2="51089"/>
                        <a14:foregroundMark x1="87994" y1="51089" x2="87994" y2="51089"/>
                        <a14:foregroundMark x1="88100" y1="51485" x2="88047" y2="51584"/>
                        <a14:foregroundMark x1="77481" y1="88614" x2="81430" y2="82475"/>
                        <a14:foregroundMark x1="76041" y1="93762" x2="77481" y2="93663"/>
                        <a14:foregroundMark x1="85699" y1="57822" x2="85059" y2="53762"/>
                        <a14:foregroundMark x1="57097" y1="4059" x2="57577" y2="3762"/>
                        <a14:foregroundMark x1="19424" y1="88119" x2="16489" y2="88119"/>
                        <a14:foregroundMark x1="44610" y1="83663" x2="43436" y2="85842"/>
                        <a14:foregroundMark x1="58698" y1="83663" x2="59925" y2="85842"/>
                        <a14:foregroundMark x1="9658" y1="75545" x2="9498" y2="73366"/>
                        <a14:foregroundMark x1="12487" y1="60693" x2="13714" y2="59307"/>
                        <a14:foregroundMark x1="11900" y1="59703" x2="11473" y2="59703"/>
                        <a14:foregroundMark x1="13661" y1="86931" x2="15528" y2="88119"/>
                        <a14:foregroundMark x1="49253" y1="12079" x2="51227" y2="12574"/>
                        <a14:foregroundMark x1="53735" y1="11881" x2="53895" y2="12574"/>
                        <a14:foregroundMark x1="39594" y1="12376" x2="40448" y2="12376"/>
                        <a14:foregroundMark x1="41462" y1="12376" x2="42263" y2="12376"/>
                        <a14:foregroundMark x1="38154" y1="12277" x2="39007" y2="11980"/>
                        <a14:foregroundMark x1="37353" y1="12574" x2="37353" y2="17921"/>
                        <a14:foregroundMark x1="37247" y1="19703" x2="37247" y2="20000"/>
                        <a14:foregroundMark x1="37353" y1="26238" x2="37407" y2="23663"/>
                        <a14:foregroundMark x1="40395" y1="30495" x2="41249" y2="30495"/>
                        <a14:foregroundMark x1="63874" y1="21287" x2="63767" y2="15743"/>
                        <a14:foregroundMark x1="63714" y1="14554" x2="64088" y2="14950"/>
                        <a14:foregroundMark x1="64781" y1="11881" x2="68783" y2="12079"/>
                        <a14:foregroundMark x1="73906" y1="11980" x2="78549" y2="11980"/>
                        <a14:foregroundMark x1="79669" y1="11980" x2="79723" y2="18713"/>
                        <a14:foregroundMark x1="78122" y1="20000" x2="79456" y2="20000"/>
                        <a14:foregroundMark x1="61526" y1="9307" x2="61366" y2="8911"/>
                        <a14:foregroundMark x1="62166" y1="9604" x2="61740" y2="9406"/>
                        <a14:foregroundMark x1="60993" y1="22178" x2="60993" y2="22772"/>
                        <a14:foregroundMark x1="65528" y1="27822" x2="65688" y2="28911"/>
                        <a14:foregroundMark x1="35806" y1="30495" x2="35432" y2="30396"/>
                        <a14:foregroundMark x1="22305" y1="96238" x2="23426" y2="95248"/>
                        <a14:foregroundMark x1="13714" y1="50891" x2="13661" y2="51188"/>
                        <a14:foregroundMark x1="47759" y1="11881" x2="48719" y2="11881"/>
                        <a14:foregroundMark x1="37247" y1="11980" x2="37353" y2="115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37237" y="637455"/>
            <a:ext cx="4277189" cy="230520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F7E19-497F-B838-F680-633C5D4CC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HL-LHC Collaboration Meeting, CERN, 29 September - 2 October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1B44F0-D8AD-44EC-E1C2-4D96124FDB4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31" t="2455" r="5336" b="10214"/>
          <a:stretch>
            <a:fillRect/>
          </a:stretch>
        </p:blipFill>
        <p:spPr>
          <a:xfrm flipH="1">
            <a:off x="6725384" y="2605164"/>
            <a:ext cx="1359132" cy="13750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1B60B19-054B-F6C4-050C-4B8CC1D6249A}"/>
              </a:ext>
            </a:extLst>
          </p:cNvPr>
          <p:cNvSpPr/>
          <p:nvPr/>
        </p:nvSpPr>
        <p:spPr>
          <a:xfrm>
            <a:off x="7473060" y="2872951"/>
            <a:ext cx="144016" cy="28803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F452F1-29B6-8A70-C2D9-87B2D61D0CF1}"/>
              </a:ext>
            </a:extLst>
          </p:cNvPr>
          <p:cNvSpPr/>
          <p:nvPr/>
        </p:nvSpPr>
        <p:spPr>
          <a:xfrm>
            <a:off x="7656540" y="2865331"/>
            <a:ext cx="144016" cy="28803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D77C7C-DBB5-8ACA-6B8C-36122C463981}"/>
              </a:ext>
            </a:extLst>
          </p:cNvPr>
          <p:cNvSpPr/>
          <p:nvPr/>
        </p:nvSpPr>
        <p:spPr>
          <a:xfrm>
            <a:off x="6766858" y="3226691"/>
            <a:ext cx="454060" cy="218896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7C6C56-0525-470C-833E-4D58EC48AF05}"/>
              </a:ext>
            </a:extLst>
          </p:cNvPr>
          <p:cNvSpPr txBox="1"/>
          <p:nvPr/>
        </p:nvSpPr>
        <p:spPr>
          <a:xfrm>
            <a:off x="883534" y="1245968"/>
            <a:ext cx="7355120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Network of optical </a:t>
            </a:r>
            <a:r>
              <a:rPr lang="en-GB" dirty="0" err="1"/>
              <a:t>fibers</a:t>
            </a:r>
            <a:r>
              <a:rPr lang="en-GB" dirty="0"/>
              <a:t> (EDMS</a:t>
            </a:r>
            <a:r>
              <a:rPr lang="fr-CH" dirty="0"/>
              <a:t>#3093538 v.3</a:t>
            </a:r>
            <a:r>
              <a:rPr lang="fr-CH" dirty="0">
                <a:latin typeface="Helvetica Neue"/>
              </a:rPr>
              <a:t>)</a:t>
            </a:r>
            <a:r>
              <a:rPr lang="fr-CH" dirty="0"/>
              <a:t>:</a:t>
            </a:r>
          </a:p>
          <a:p>
            <a:pPr marL="285750" indent="-285750">
              <a:buFontTx/>
              <a:buChar char="-"/>
            </a:pPr>
            <a:r>
              <a:rPr lang="en-GB" noProof="0" dirty="0"/>
              <a:t>24 strain measurement spots</a:t>
            </a:r>
          </a:p>
          <a:p>
            <a:pPr marL="285750" indent="-285750">
              <a:buFontTx/>
              <a:buChar char="-"/>
            </a:pPr>
            <a:r>
              <a:rPr lang="en-GB" noProof="0" dirty="0"/>
              <a:t>Traction/compression measurements on </a:t>
            </a:r>
            <a:r>
              <a:rPr lang="en-GB" u="sng" noProof="0" dirty="0"/>
              <a:t>both components</a:t>
            </a:r>
          </a:p>
          <a:p>
            <a:pPr marL="285750" indent="-285750">
              <a:buFontTx/>
              <a:buChar char="-"/>
            </a:pPr>
            <a:r>
              <a:rPr lang="en-GB" noProof="0" dirty="0"/>
              <a:t>Bending stress measurements of the </a:t>
            </a:r>
            <a:r>
              <a:rPr lang="en-GB" u="sng" noProof="0" dirty="0"/>
              <a:t>blades</a:t>
            </a:r>
          </a:p>
          <a:p>
            <a:pPr marL="285750" indent="-285750">
              <a:buFontTx/>
              <a:buChar char="-"/>
            </a:pPr>
            <a:r>
              <a:rPr lang="en-GB" noProof="0" dirty="0"/>
              <a:t>Bi-axial Bending stress measurements of the </a:t>
            </a:r>
            <a:r>
              <a:rPr lang="en-GB" u="sng" noProof="0" dirty="0"/>
              <a:t>FPC tubes</a:t>
            </a:r>
          </a:p>
          <a:p>
            <a:pPr marL="285750" indent="-285750">
              <a:buFontTx/>
              <a:buChar char="-"/>
            </a:pPr>
            <a:r>
              <a:rPr lang="en-GB" noProof="0" dirty="0"/>
              <a:t>Temperature compensation</a:t>
            </a:r>
          </a:p>
          <a:p>
            <a:pPr marL="285750" indent="-285750">
              <a:buFontTx/>
              <a:buChar char="-"/>
            </a:pPr>
            <a:endParaRPr lang="fr-CH" dirty="0">
              <a:solidFill>
                <a:schemeClr val="accent5"/>
              </a:solidFill>
            </a:endParaRPr>
          </a:p>
          <a:p>
            <a:r>
              <a:rPr lang="fr-CH" dirty="0"/>
              <a:t>For </a:t>
            </a:r>
            <a:r>
              <a:rPr lang="en-GB" noProof="0" dirty="0" err="1"/>
              <a:t>cryomo</a:t>
            </a:r>
            <a:r>
              <a:rPr lang="fr-CH" dirty="0" err="1"/>
              <a:t>dule</a:t>
            </a:r>
            <a:r>
              <a:rPr lang="fr-CH" dirty="0"/>
              <a:t> transport : 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Shocklog</a:t>
            </a:r>
            <a:r>
              <a:rPr lang="en-US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® Systems </a:t>
            </a:r>
            <a:r>
              <a:rPr lang="en-US" dirty="0"/>
              <a:t>with GPS and GSM connections worldwide: shocks, Temp, HR, Tilt :</a:t>
            </a:r>
          </a:p>
        </p:txBody>
      </p:sp>
    </p:spTree>
    <p:extLst>
      <p:ext uri="{BB962C8B-B14F-4D97-AF65-F5344CB8AC3E}">
        <p14:creationId xmlns:p14="http://schemas.microsoft.com/office/powerpoint/2010/main" val="28139665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AD56BA-2B7C-434F-AA6C-906DAF6E63F1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6756</TotalTime>
  <Words>910</Words>
  <Application>Microsoft Office PowerPoint</Application>
  <PresentationFormat>On-screen Show (16:9)</PresentationFormat>
  <Paragraphs>152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Helvetica Neue</vt:lpstr>
      <vt:lpstr>Symbol</vt:lpstr>
      <vt:lpstr>Wingdings</vt:lpstr>
      <vt:lpstr>Thème Office</vt:lpstr>
      <vt:lpstr>CRAB Mechanical measurements overview and next steps</vt:lpstr>
      <vt:lpstr>Outline</vt:lpstr>
      <vt:lpstr>Reminder about strain measurements</vt:lpstr>
      <vt:lpstr>Reminder about strain measurements</vt:lpstr>
      <vt:lpstr>Reminder about strain measurements</vt:lpstr>
      <vt:lpstr>More information…</vt:lpstr>
      <vt:lpstr>CRAB Mechanical Instrumentation</vt:lpstr>
      <vt:lpstr>CRAB Mechanical Instrumentation</vt:lpstr>
      <vt:lpstr>CRAB Mechanical Instrumentation</vt:lpstr>
      <vt:lpstr>A decade of measurements…</vt:lpstr>
      <vt:lpstr>Recent activities</vt:lpstr>
      <vt:lpstr>Ongoing and future activities</vt:lpstr>
      <vt:lpstr>Ongoing and future activities</vt:lpstr>
      <vt:lpstr>Ongoing and future activities</vt:lpstr>
      <vt:lpstr>Summary</vt:lpstr>
      <vt:lpstr>Thank you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Michael Guinchard</cp:lastModifiedBy>
  <cp:revision>100</cp:revision>
  <dcterms:created xsi:type="dcterms:W3CDTF">2016-02-12T09:02:01Z</dcterms:created>
  <dcterms:modified xsi:type="dcterms:W3CDTF">2025-10-01T08:16:06Z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