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60" r:id="rId2"/>
    <p:sldId id="263" r:id="rId3"/>
    <p:sldId id="266" r:id="rId4"/>
    <p:sldId id="265" r:id="rId5"/>
    <p:sldId id="286" r:id="rId6"/>
    <p:sldId id="284" r:id="rId7"/>
    <p:sldId id="275" r:id="rId8"/>
    <p:sldId id="262" r:id="rId9"/>
    <p:sldId id="271" r:id="rId10"/>
    <p:sldId id="273" r:id="rId11"/>
    <p:sldId id="272" r:id="rId12"/>
    <p:sldId id="297" r:id="rId13"/>
    <p:sldId id="280" r:id="rId14"/>
    <p:sldId id="281" r:id="rId15"/>
    <p:sldId id="278" r:id="rId16"/>
    <p:sldId id="285" r:id="rId17"/>
    <p:sldId id="289" r:id="rId18"/>
    <p:sldId id="290" r:id="rId19"/>
    <p:sldId id="291" r:id="rId20"/>
    <p:sldId id="299" r:id="rId21"/>
    <p:sldId id="293" r:id="rId22"/>
    <p:sldId id="295" r:id="rId23"/>
    <p:sldId id="298" r:id="rId24"/>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FE8A82-5224-4412-89B1-56A169DA487A}" v="1" dt="2025-09-30T12:24:48.714"/>
    <p1510:client id="{6ECA8F0E-2CDF-4B06-9731-5C8D92539780}" v="13" dt="2025-09-30T23:00:53.7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24" autoAdjust="0"/>
    <p:restoredTop sz="94615" autoAdjust="0"/>
  </p:normalViewPr>
  <p:slideViewPr>
    <p:cSldViewPr snapToGrid="0">
      <p:cViewPr varScale="1">
        <p:scale>
          <a:sx n="82" d="100"/>
          <a:sy n="82" d="100"/>
        </p:scale>
        <p:origin x="533"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njeiro, Carlos Manuel Guerra (STFC,DL,TECH)" userId="08d8a6cf-474c-4956-aba1-3646ad8a00b5" providerId="ADAL" clId="{6ECA8F0E-2CDF-4B06-9731-5C8D92539780}"/>
    <pc:docChg chg="undo custSel modSld">
      <pc:chgData name="Granjeiro, Carlos Manuel Guerra (STFC,DL,TECH)" userId="08d8a6cf-474c-4956-aba1-3646ad8a00b5" providerId="ADAL" clId="{6ECA8F0E-2CDF-4B06-9731-5C8D92539780}" dt="2025-09-30T23:11:39.598" v="703" actId="20577"/>
      <pc:docMkLst>
        <pc:docMk/>
      </pc:docMkLst>
      <pc:sldChg chg="modSp mod">
        <pc:chgData name="Granjeiro, Carlos Manuel Guerra (STFC,DL,TECH)" userId="08d8a6cf-474c-4956-aba1-3646ad8a00b5" providerId="ADAL" clId="{6ECA8F0E-2CDF-4B06-9731-5C8D92539780}" dt="2025-09-30T22:09:15.908" v="0" actId="20577"/>
        <pc:sldMkLst>
          <pc:docMk/>
          <pc:sldMk cId="661847812" sldId="260"/>
        </pc:sldMkLst>
        <pc:spChg chg="mod">
          <ac:chgData name="Granjeiro, Carlos Manuel Guerra (STFC,DL,TECH)" userId="08d8a6cf-474c-4956-aba1-3646ad8a00b5" providerId="ADAL" clId="{6ECA8F0E-2CDF-4B06-9731-5C8D92539780}" dt="2025-09-30T22:09:15.908" v="0" actId="20577"/>
          <ac:spMkLst>
            <pc:docMk/>
            <pc:sldMk cId="661847812" sldId="260"/>
            <ac:spMk id="6" creationId="{6F812C1C-AA60-D9A9-C0BA-EF358DD0D81B}"/>
          </ac:spMkLst>
        </pc:spChg>
      </pc:sldChg>
      <pc:sldChg chg="modSp mod">
        <pc:chgData name="Granjeiro, Carlos Manuel Guerra (STFC,DL,TECH)" userId="08d8a6cf-474c-4956-aba1-3646ad8a00b5" providerId="ADAL" clId="{6ECA8F0E-2CDF-4B06-9731-5C8D92539780}" dt="2025-09-30T22:53:36.670" v="391" actId="14100"/>
        <pc:sldMkLst>
          <pc:docMk/>
          <pc:sldMk cId="2972587017" sldId="262"/>
        </pc:sldMkLst>
        <pc:spChg chg="mod">
          <ac:chgData name="Granjeiro, Carlos Manuel Guerra (STFC,DL,TECH)" userId="08d8a6cf-474c-4956-aba1-3646ad8a00b5" providerId="ADAL" clId="{6ECA8F0E-2CDF-4B06-9731-5C8D92539780}" dt="2025-09-30T22:49:06.016" v="364" actId="20577"/>
          <ac:spMkLst>
            <pc:docMk/>
            <pc:sldMk cId="2972587017" sldId="262"/>
            <ac:spMk id="2" creationId="{E9DBF541-1BB2-87CA-0875-B46798D0E9B1}"/>
          </ac:spMkLst>
        </pc:spChg>
        <pc:spChg chg="mod">
          <ac:chgData name="Granjeiro, Carlos Manuel Guerra (STFC,DL,TECH)" userId="08d8a6cf-474c-4956-aba1-3646ad8a00b5" providerId="ADAL" clId="{6ECA8F0E-2CDF-4B06-9731-5C8D92539780}" dt="2025-09-30T22:53:36.670" v="391" actId="14100"/>
          <ac:spMkLst>
            <pc:docMk/>
            <pc:sldMk cId="2972587017" sldId="262"/>
            <ac:spMk id="7" creationId="{53965C8B-41A3-63FA-065A-BE3195573330}"/>
          </ac:spMkLst>
        </pc:spChg>
        <pc:picChg chg="mod">
          <ac:chgData name="Granjeiro, Carlos Manuel Guerra (STFC,DL,TECH)" userId="08d8a6cf-474c-4956-aba1-3646ad8a00b5" providerId="ADAL" clId="{6ECA8F0E-2CDF-4B06-9731-5C8D92539780}" dt="2025-09-30T22:50:38.655" v="379" actId="14100"/>
          <ac:picMkLst>
            <pc:docMk/>
            <pc:sldMk cId="2972587017" sldId="262"/>
            <ac:picMk id="4" creationId="{745DDF61-38CC-1CAA-ECF8-45C111FFC24C}"/>
          </ac:picMkLst>
        </pc:picChg>
        <pc:picChg chg="mod">
          <ac:chgData name="Granjeiro, Carlos Manuel Guerra (STFC,DL,TECH)" userId="08d8a6cf-474c-4956-aba1-3646ad8a00b5" providerId="ADAL" clId="{6ECA8F0E-2CDF-4B06-9731-5C8D92539780}" dt="2025-09-30T22:50:29.523" v="377" actId="1076"/>
          <ac:picMkLst>
            <pc:docMk/>
            <pc:sldMk cId="2972587017" sldId="262"/>
            <ac:picMk id="12" creationId="{386C1FDB-451C-9942-CD07-606C12C643B0}"/>
          </ac:picMkLst>
        </pc:picChg>
        <pc:picChg chg="mod modCrop">
          <ac:chgData name="Granjeiro, Carlos Manuel Guerra (STFC,DL,TECH)" userId="08d8a6cf-474c-4956-aba1-3646ad8a00b5" providerId="ADAL" clId="{6ECA8F0E-2CDF-4B06-9731-5C8D92539780}" dt="2025-09-30T22:50:26.877" v="376" actId="1076"/>
          <ac:picMkLst>
            <pc:docMk/>
            <pc:sldMk cId="2972587017" sldId="262"/>
            <ac:picMk id="14" creationId="{9C0997B1-7BB7-4D9B-1320-F0BEDE04E26D}"/>
          </ac:picMkLst>
        </pc:picChg>
      </pc:sldChg>
      <pc:sldChg chg="delSp modSp mod">
        <pc:chgData name="Granjeiro, Carlos Manuel Guerra (STFC,DL,TECH)" userId="08d8a6cf-474c-4956-aba1-3646ad8a00b5" providerId="ADAL" clId="{6ECA8F0E-2CDF-4B06-9731-5C8D92539780}" dt="2025-09-30T22:14:23.883" v="115" actId="1036"/>
        <pc:sldMkLst>
          <pc:docMk/>
          <pc:sldMk cId="938537639" sldId="263"/>
        </pc:sldMkLst>
        <pc:spChg chg="mod">
          <ac:chgData name="Granjeiro, Carlos Manuel Guerra (STFC,DL,TECH)" userId="08d8a6cf-474c-4956-aba1-3646ad8a00b5" providerId="ADAL" clId="{6ECA8F0E-2CDF-4B06-9731-5C8D92539780}" dt="2025-09-30T22:09:48.224" v="21" actId="20577"/>
          <ac:spMkLst>
            <pc:docMk/>
            <pc:sldMk cId="938537639" sldId="263"/>
            <ac:spMk id="2" creationId="{F020E1D0-321F-226F-41E7-FC83D71D4A8F}"/>
          </ac:spMkLst>
        </pc:spChg>
        <pc:spChg chg="mod">
          <ac:chgData name="Granjeiro, Carlos Manuel Guerra (STFC,DL,TECH)" userId="08d8a6cf-474c-4956-aba1-3646ad8a00b5" providerId="ADAL" clId="{6ECA8F0E-2CDF-4B06-9731-5C8D92539780}" dt="2025-09-30T22:14:23.883" v="115" actId="1036"/>
          <ac:spMkLst>
            <pc:docMk/>
            <pc:sldMk cId="938537639" sldId="263"/>
            <ac:spMk id="3" creationId="{A0E29A9E-6417-4D1A-3447-A5AB252B533D}"/>
          </ac:spMkLst>
        </pc:spChg>
        <pc:spChg chg="mod">
          <ac:chgData name="Granjeiro, Carlos Manuel Guerra (STFC,DL,TECH)" userId="08d8a6cf-474c-4956-aba1-3646ad8a00b5" providerId="ADAL" clId="{6ECA8F0E-2CDF-4B06-9731-5C8D92539780}" dt="2025-09-30T22:10:56.807" v="34" actId="1076"/>
          <ac:spMkLst>
            <pc:docMk/>
            <pc:sldMk cId="938537639" sldId="263"/>
            <ac:spMk id="17" creationId="{4C87A94E-D55F-A535-8653-7F76C5B1109A}"/>
          </ac:spMkLst>
        </pc:spChg>
        <pc:spChg chg="mod">
          <ac:chgData name="Granjeiro, Carlos Manuel Guerra (STFC,DL,TECH)" userId="08d8a6cf-474c-4956-aba1-3646ad8a00b5" providerId="ADAL" clId="{6ECA8F0E-2CDF-4B06-9731-5C8D92539780}" dt="2025-09-30T22:14:01.339" v="96" actId="14100"/>
          <ac:spMkLst>
            <pc:docMk/>
            <pc:sldMk cId="938537639" sldId="263"/>
            <ac:spMk id="24" creationId="{0ADA6C3B-8A73-B761-92C6-D57351BEC9C8}"/>
          </ac:spMkLst>
        </pc:spChg>
        <pc:picChg chg="mod">
          <ac:chgData name="Granjeiro, Carlos Manuel Guerra (STFC,DL,TECH)" userId="08d8a6cf-474c-4956-aba1-3646ad8a00b5" providerId="ADAL" clId="{6ECA8F0E-2CDF-4B06-9731-5C8D92539780}" dt="2025-09-30T22:14:23.883" v="115" actId="1036"/>
          <ac:picMkLst>
            <pc:docMk/>
            <pc:sldMk cId="938537639" sldId="263"/>
            <ac:picMk id="9" creationId="{A7466A02-AC1B-4F1C-1DDA-16B3E48F7C77}"/>
          </ac:picMkLst>
        </pc:picChg>
        <pc:picChg chg="mod">
          <ac:chgData name="Granjeiro, Carlos Manuel Guerra (STFC,DL,TECH)" userId="08d8a6cf-474c-4956-aba1-3646ad8a00b5" providerId="ADAL" clId="{6ECA8F0E-2CDF-4B06-9731-5C8D92539780}" dt="2025-09-30T22:14:23.883" v="115" actId="1036"/>
          <ac:picMkLst>
            <pc:docMk/>
            <pc:sldMk cId="938537639" sldId="263"/>
            <ac:picMk id="23" creationId="{3DDFCDAF-6E18-9971-8B9A-F28D45AF05FE}"/>
          </ac:picMkLst>
        </pc:picChg>
        <pc:cxnChg chg="del mod">
          <ac:chgData name="Granjeiro, Carlos Manuel Guerra (STFC,DL,TECH)" userId="08d8a6cf-474c-4956-aba1-3646ad8a00b5" providerId="ADAL" clId="{6ECA8F0E-2CDF-4B06-9731-5C8D92539780}" dt="2025-09-30T22:11:33.406" v="38" actId="478"/>
          <ac:cxnSpMkLst>
            <pc:docMk/>
            <pc:sldMk cId="938537639" sldId="263"/>
            <ac:cxnSpMk id="26" creationId="{C86EFD5B-80A0-1B5A-6AF8-A4E9CCC3CFA5}"/>
          </ac:cxnSpMkLst>
        </pc:cxnChg>
        <pc:cxnChg chg="del mod">
          <ac:chgData name="Granjeiro, Carlos Manuel Guerra (STFC,DL,TECH)" userId="08d8a6cf-474c-4956-aba1-3646ad8a00b5" providerId="ADAL" clId="{6ECA8F0E-2CDF-4B06-9731-5C8D92539780}" dt="2025-09-30T22:11:33.406" v="38" actId="478"/>
          <ac:cxnSpMkLst>
            <pc:docMk/>
            <pc:sldMk cId="938537639" sldId="263"/>
            <ac:cxnSpMk id="27" creationId="{1575015D-7E85-8799-61DE-FF418F82DB98}"/>
          </ac:cxnSpMkLst>
        </pc:cxnChg>
      </pc:sldChg>
      <pc:sldChg chg="modSp mod">
        <pc:chgData name="Granjeiro, Carlos Manuel Guerra (STFC,DL,TECH)" userId="08d8a6cf-474c-4956-aba1-3646ad8a00b5" providerId="ADAL" clId="{6ECA8F0E-2CDF-4B06-9731-5C8D92539780}" dt="2025-09-30T22:48:45.586" v="356" actId="20577"/>
        <pc:sldMkLst>
          <pc:docMk/>
          <pc:sldMk cId="4164749439" sldId="265"/>
        </pc:sldMkLst>
        <pc:spChg chg="mod">
          <ac:chgData name="Granjeiro, Carlos Manuel Guerra (STFC,DL,TECH)" userId="08d8a6cf-474c-4956-aba1-3646ad8a00b5" providerId="ADAL" clId="{6ECA8F0E-2CDF-4B06-9731-5C8D92539780}" dt="2025-09-30T22:48:45.586" v="356" actId="20577"/>
          <ac:spMkLst>
            <pc:docMk/>
            <pc:sldMk cId="4164749439" sldId="265"/>
            <ac:spMk id="2" creationId="{3F846625-7E9F-7DB0-CC5E-CF49802A4E87}"/>
          </ac:spMkLst>
        </pc:spChg>
        <pc:spChg chg="mod">
          <ac:chgData name="Granjeiro, Carlos Manuel Guerra (STFC,DL,TECH)" userId="08d8a6cf-474c-4956-aba1-3646ad8a00b5" providerId="ADAL" clId="{6ECA8F0E-2CDF-4B06-9731-5C8D92539780}" dt="2025-09-30T22:19:02.378" v="199" actId="1076"/>
          <ac:spMkLst>
            <pc:docMk/>
            <pc:sldMk cId="4164749439" sldId="265"/>
            <ac:spMk id="3" creationId="{C29D797E-BE27-24E8-5C19-310C0A421505}"/>
          </ac:spMkLst>
        </pc:spChg>
        <pc:spChg chg="mod">
          <ac:chgData name="Granjeiro, Carlos Manuel Guerra (STFC,DL,TECH)" userId="08d8a6cf-474c-4956-aba1-3646ad8a00b5" providerId="ADAL" clId="{6ECA8F0E-2CDF-4B06-9731-5C8D92539780}" dt="2025-09-30T22:19:04.590" v="200" actId="1076"/>
          <ac:spMkLst>
            <pc:docMk/>
            <pc:sldMk cId="4164749439" sldId="265"/>
            <ac:spMk id="4" creationId="{44BA1A6F-019F-9332-96DD-B0CB3CB3FA19}"/>
          </ac:spMkLst>
        </pc:spChg>
        <pc:spChg chg="mod">
          <ac:chgData name="Granjeiro, Carlos Manuel Guerra (STFC,DL,TECH)" userId="08d8a6cf-474c-4956-aba1-3646ad8a00b5" providerId="ADAL" clId="{6ECA8F0E-2CDF-4B06-9731-5C8D92539780}" dt="2025-09-30T22:19:33.922" v="217" actId="20577"/>
          <ac:spMkLst>
            <pc:docMk/>
            <pc:sldMk cId="4164749439" sldId="265"/>
            <ac:spMk id="8" creationId="{85F31B73-D952-86DA-5308-C48747324693}"/>
          </ac:spMkLst>
        </pc:spChg>
      </pc:sldChg>
      <pc:sldChg chg="modSp mod">
        <pc:chgData name="Granjeiro, Carlos Manuel Guerra (STFC,DL,TECH)" userId="08d8a6cf-474c-4956-aba1-3646ad8a00b5" providerId="ADAL" clId="{6ECA8F0E-2CDF-4B06-9731-5C8D92539780}" dt="2025-09-30T22:48:21.218" v="350"/>
        <pc:sldMkLst>
          <pc:docMk/>
          <pc:sldMk cId="487401269" sldId="266"/>
        </pc:sldMkLst>
        <pc:spChg chg="mod">
          <ac:chgData name="Granjeiro, Carlos Manuel Guerra (STFC,DL,TECH)" userId="08d8a6cf-474c-4956-aba1-3646ad8a00b5" providerId="ADAL" clId="{6ECA8F0E-2CDF-4B06-9731-5C8D92539780}" dt="2025-09-30T22:48:21.218" v="350"/>
          <ac:spMkLst>
            <pc:docMk/>
            <pc:sldMk cId="487401269" sldId="266"/>
            <ac:spMk id="2" creationId="{E60E02EA-826F-AA6A-FF84-E650E7E8CE22}"/>
          </ac:spMkLst>
        </pc:spChg>
        <pc:spChg chg="mod">
          <ac:chgData name="Granjeiro, Carlos Manuel Guerra (STFC,DL,TECH)" userId="08d8a6cf-474c-4956-aba1-3646ad8a00b5" providerId="ADAL" clId="{6ECA8F0E-2CDF-4B06-9731-5C8D92539780}" dt="2025-09-30T22:17:09.303" v="169" actId="5793"/>
          <ac:spMkLst>
            <pc:docMk/>
            <pc:sldMk cId="487401269" sldId="266"/>
            <ac:spMk id="8" creationId="{A65B81C8-A83F-2A9E-3AD3-61FE59D9D44D}"/>
          </ac:spMkLst>
        </pc:spChg>
        <pc:grpChg chg="mod">
          <ac:chgData name="Granjeiro, Carlos Manuel Guerra (STFC,DL,TECH)" userId="08d8a6cf-474c-4956-aba1-3646ad8a00b5" providerId="ADAL" clId="{6ECA8F0E-2CDF-4B06-9731-5C8D92539780}" dt="2025-09-30T22:17:14.843" v="170" actId="1076"/>
          <ac:grpSpMkLst>
            <pc:docMk/>
            <pc:sldMk cId="487401269" sldId="266"/>
            <ac:grpSpMk id="10" creationId="{AA40F4CC-BD21-CFCA-9560-180BA5D1AB37}"/>
          </ac:grpSpMkLst>
        </pc:grpChg>
        <pc:picChg chg="mod">
          <ac:chgData name="Granjeiro, Carlos Manuel Guerra (STFC,DL,TECH)" userId="08d8a6cf-474c-4956-aba1-3646ad8a00b5" providerId="ADAL" clId="{6ECA8F0E-2CDF-4B06-9731-5C8D92539780}" dt="2025-09-30T22:16:45.267" v="167" actId="1076"/>
          <ac:picMkLst>
            <pc:docMk/>
            <pc:sldMk cId="487401269" sldId="266"/>
            <ac:picMk id="3" creationId="{15E143A3-4BDB-86E2-36DA-E353BF2B29EC}"/>
          </ac:picMkLst>
        </pc:picChg>
        <pc:picChg chg="mod">
          <ac:chgData name="Granjeiro, Carlos Manuel Guerra (STFC,DL,TECH)" userId="08d8a6cf-474c-4956-aba1-3646ad8a00b5" providerId="ADAL" clId="{6ECA8F0E-2CDF-4B06-9731-5C8D92539780}" dt="2025-09-30T22:14:45.867" v="117" actId="1076"/>
          <ac:picMkLst>
            <pc:docMk/>
            <pc:sldMk cId="487401269" sldId="266"/>
            <ac:picMk id="20" creationId="{C544335D-01C2-09C4-B9DC-1DC1D4CDD1A7}"/>
          </ac:picMkLst>
        </pc:picChg>
      </pc:sldChg>
      <pc:sldChg chg="modSp mod">
        <pc:chgData name="Granjeiro, Carlos Manuel Guerra (STFC,DL,TECH)" userId="08d8a6cf-474c-4956-aba1-3646ad8a00b5" providerId="ADAL" clId="{6ECA8F0E-2CDF-4B06-9731-5C8D92539780}" dt="2025-09-30T22:57:21.506" v="449" actId="1035"/>
        <pc:sldMkLst>
          <pc:docMk/>
          <pc:sldMk cId="24621497" sldId="271"/>
        </pc:sldMkLst>
        <pc:spChg chg="mod">
          <ac:chgData name="Granjeiro, Carlos Manuel Guerra (STFC,DL,TECH)" userId="08d8a6cf-474c-4956-aba1-3646ad8a00b5" providerId="ADAL" clId="{6ECA8F0E-2CDF-4B06-9731-5C8D92539780}" dt="2025-09-30T22:55:28.316" v="425" actId="20577"/>
          <ac:spMkLst>
            <pc:docMk/>
            <pc:sldMk cId="24621497" sldId="271"/>
            <ac:spMk id="2" creationId="{877C2C5F-DCA1-3A7B-657C-CD28A1F13345}"/>
          </ac:spMkLst>
        </pc:spChg>
        <pc:spChg chg="mod">
          <ac:chgData name="Granjeiro, Carlos Manuel Guerra (STFC,DL,TECH)" userId="08d8a6cf-474c-4956-aba1-3646ad8a00b5" providerId="ADAL" clId="{6ECA8F0E-2CDF-4B06-9731-5C8D92539780}" dt="2025-09-30T22:56:30.171" v="436" actId="14100"/>
          <ac:spMkLst>
            <pc:docMk/>
            <pc:sldMk cId="24621497" sldId="271"/>
            <ac:spMk id="7" creationId="{1BF89BC7-7870-4C88-B49C-1DED3BC7B221}"/>
          </ac:spMkLst>
        </pc:spChg>
        <pc:spChg chg="mod">
          <ac:chgData name="Granjeiro, Carlos Manuel Guerra (STFC,DL,TECH)" userId="08d8a6cf-474c-4956-aba1-3646ad8a00b5" providerId="ADAL" clId="{6ECA8F0E-2CDF-4B06-9731-5C8D92539780}" dt="2025-09-30T22:56:44.931" v="439" actId="1076"/>
          <ac:spMkLst>
            <pc:docMk/>
            <pc:sldMk cId="24621497" sldId="271"/>
            <ac:spMk id="11" creationId="{2D038B7C-8EE4-70B7-AF38-43F6A7CBA344}"/>
          </ac:spMkLst>
        </pc:spChg>
        <pc:spChg chg="mod">
          <ac:chgData name="Granjeiro, Carlos Manuel Guerra (STFC,DL,TECH)" userId="08d8a6cf-474c-4956-aba1-3646ad8a00b5" providerId="ADAL" clId="{6ECA8F0E-2CDF-4B06-9731-5C8D92539780}" dt="2025-09-30T22:57:21.506" v="449" actId="1035"/>
          <ac:spMkLst>
            <pc:docMk/>
            <pc:sldMk cId="24621497" sldId="271"/>
            <ac:spMk id="12" creationId="{F84FE4EE-1FFC-339E-3ADA-5F1F54B1063C}"/>
          </ac:spMkLst>
        </pc:spChg>
        <pc:picChg chg="mod">
          <ac:chgData name="Granjeiro, Carlos Manuel Guerra (STFC,DL,TECH)" userId="08d8a6cf-474c-4956-aba1-3646ad8a00b5" providerId="ADAL" clId="{6ECA8F0E-2CDF-4B06-9731-5C8D92539780}" dt="2025-09-30T22:56:44.931" v="439" actId="1076"/>
          <ac:picMkLst>
            <pc:docMk/>
            <pc:sldMk cId="24621497" sldId="271"/>
            <ac:picMk id="5" creationId="{E95AB694-96B5-7DAE-B9FB-AA438558F832}"/>
          </ac:picMkLst>
        </pc:picChg>
        <pc:picChg chg="mod">
          <ac:chgData name="Granjeiro, Carlos Manuel Guerra (STFC,DL,TECH)" userId="08d8a6cf-474c-4956-aba1-3646ad8a00b5" providerId="ADAL" clId="{6ECA8F0E-2CDF-4B06-9731-5C8D92539780}" dt="2025-09-30T22:56:44.931" v="439" actId="1076"/>
          <ac:picMkLst>
            <pc:docMk/>
            <pc:sldMk cId="24621497" sldId="271"/>
            <ac:picMk id="9" creationId="{416D2C84-4564-B427-D85D-2A8BC8C7B3BE}"/>
          </ac:picMkLst>
        </pc:picChg>
      </pc:sldChg>
      <pc:sldChg chg="modSp mod">
        <pc:chgData name="Granjeiro, Carlos Manuel Guerra (STFC,DL,TECH)" userId="08d8a6cf-474c-4956-aba1-3646ad8a00b5" providerId="ADAL" clId="{6ECA8F0E-2CDF-4B06-9731-5C8D92539780}" dt="2025-09-30T22:58:36.339" v="481" actId="1076"/>
        <pc:sldMkLst>
          <pc:docMk/>
          <pc:sldMk cId="41026645" sldId="272"/>
        </pc:sldMkLst>
        <pc:spChg chg="mod">
          <ac:chgData name="Granjeiro, Carlos Manuel Guerra (STFC,DL,TECH)" userId="08d8a6cf-474c-4956-aba1-3646ad8a00b5" providerId="ADAL" clId="{6ECA8F0E-2CDF-4B06-9731-5C8D92539780}" dt="2025-09-30T22:58:36.339" v="481" actId="1076"/>
          <ac:spMkLst>
            <pc:docMk/>
            <pc:sldMk cId="41026645" sldId="272"/>
            <ac:spMk id="5" creationId="{635621C9-FC7D-92C8-E26B-A109BE84EA9A}"/>
          </ac:spMkLst>
        </pc:spChg>
      </pc:sldChg>
      <pc:sldChg chg="modSp mod">
        <pc:chgData name="Granjeiro, Carlos Manuel Guerra (STFC,DL,TECH)" userId="08d8a6cf-474c-4956-aba1-3646ad8a00b5" providerId="ADAL" clId="{6ECA8F0E-2CDF-4B06-9731-5C8D92539780}" dt="2025-09-30T22:58:15.871" v="480" actId="14100"/>
        <pc:sldMkLst>
          <pc:docMk/>
          <pc:sldMk cId="3119168638" sldId="273"/>
        </pc:sldMkLst>
        <pc:spChg chg="mod">
          <ac:chgData name="Granjeiro, Carlos Manuel Guerra (STFC,DL,TECH)" userId="08d8a6cf-474c-4956-aba1-3646ad8a00b5" providerId="ADAL" clId="{6ECA8F0E-2CDF-4B06-9731-5C8D92539780}" dt="2025-09-30T22:58:02.302" v="479" actId="20577"/>
          <ac:spMkLst>
            <pc:docMk/>
            <pc:sldMk cId="3119168638" sldId="273"/>
            <ac:spMk id="2" creationId="{128A3740-B139-410F-7C84-AEC7C907A835}"/>
          </ac:spMkLst>
        </pc:spChg>
        <pc:spChg chg="mod">
          <ac:chgData name="Granjeiro, Carlos Manuel Guerra (STFC,DL,TECH)" userId="08d8a6cf-474c-4956-aba1-3646ad8a00b5" providerId="ADAL" clId="{6ECA8F0E-2CDF-4B06-9731-5C8D92539780}" dt="2025-09-30T22:58:15.871" v="480" actId="14100"/>
          <ac:spMkLst>
            <pc:docMk/>
            <pc:sldMk cId="3119168638" sldId="273"/>
            <ac:spMk id="7" creationId="{2407D7E7-9152-F4A9-F5DE-4FA350D1D176}"/>
          </ac:spMkLst>
        </pc:spChg>
        <pc:spChg chg="mod">
          <ac:chgData name="Granjeiro, Carlos Manuel Guerra (STFC,DL,TECH)" userId="08d8a6cf-474c-4956-aba1-3646ad8a00b5" providerId="ADAL" clId="{6ECA8F0E-2CDF-4B06-9731-5C8D92539780}" dt="2025-09-30T22:57:44.574" v="472" actId="1037"/>
          <ac:spMkLst>
            <pc:docMk/>
            <pc:sldMk cId="3119168638" sldId="273"/>
            <ac:spMk id="9" creationId="{2B07F0DF-914B-89F2-1AFF-CCCD0B59A020}"/>
          </ac:spMkLst>
        </pc:spChg>
        <pc:spChg chg="mod">
          <ac:chgData name="Granjeiro, Carlos Manuel Guerra (STFC,DL,TECH)" userId="08d8a6cf-474c-4956-aba1-3646ad8a00b5" providerId="ADAL" clId="{6ECA8F0E-2CDF-4B06-9731-5C8D92539780}" dt="2025-09-30T22:57:29.675" v="456" actId="1037"/>
          <ac:spMkLst>
            <pc:docMk/>
            <pc:sldMk cId="3119168638" sldId="273"/>
            <ac:spMk id="10" creationId="{54C1BE13-BAA8-6F1B-0488-4616D18C0EE2}"/>
          </ac:spMkLst>
        </pc:spChg>
      </pc:sldChg>
      <pc:sldChg chg="modSp mod">
        <pc:chgData name="Granjeiro, Carlos Manuel Guerra (STFC,DL,TECH)" userId="08d8a6cf-474c-4956-aba1-3646ad8a00b5" providerId="ADAL" clId="{6ECA8F0E-2CDF-4B06-9731-5C8D92539780}" dt="2025-09-30T22:25:38.443" v="282" actId="20577"/>
        <pc:sldMkLst>
          <pc:docMk/>
          <pc:sldMk cId="2572178323" sldId="275"/>
        </pc:sldMkLst>
        <pc:spChg chg="mod">
          <ac:chgData name="Granjeiro, Carlos Manuel Guerra (STFC,DL,TECH)" userId="08d8a6cf-474c-4956-aba1-3646ad8a00b5" providerId="ADAL" clId="{6ECA8F0E-2CDF-4B06-9731-5C8D92539780}" dt="2025-09-30T22:25:38.443" v="282" actId="20577"/>
          <ac:spMkLst>
            <pc:docMk/>
            <pc:sldMk cId="2572178323" sldId="275"/>
            <ac:spMk id="2" creationId="{59E5C5C9-FB12-168B-6772-A68F3F3AA707}"/>
          </ac:spMkLst>
        </pc:spChg>
      </pc:sldChg>
      <pc:sldChg chg="modSp mod">
        <pc:chgData name="Granjeiro, Carlos Manuel Guerra (STFC,DL,TECH)" userId="08d8a6cf-474c-4956-aba1-3646ad8a00b5" providerId="ADAL" clId="{6ECA8F0E-2CDF-4B06-9731-5C8D92539780}" dt="2025-09-30T23:06:43.695" v="607" actId="20577"/>
        <pc:sldMkLst>
          <pc:docMk/>
          <pc:sldMk cId="739652772" sldId="278"/>
        </pc:sldMkLst>
        <pc:spChg chg="mod">
          <ac:chgData name="Granjeiro, Carlos Manuel Guerra (STFC,DL,TECH)" userId="08d8a6cf-474c-4956-aba1-3646ad8a00b5" providerId="ADAL" clId="{6ECA8F0E-2CDF-4B06-9731-5C8D92539780}" dt="2025-09-30T23:06:21.216" v="605" actId="20577"/>
          <ac:spMkLst>
            <pc:docMk/>
            <pc:sldMk cId="739652772" sldId="278"/>
            <ac:spMk id="2" creationId="{B9410F8A-5AC2-50DA-3DB3-1BDE63345BF7}"/>
          </ac:spMkLst>
        </pc:spChg>
        <pc:spChg chg="mod">
          <ac:chgData name="Granjeiro, Carlos Manuel Guerra (STFC,DL,TECH)" userId="08d8a6cf-474c-4956-aba1-3646ad8a00b5" providerId="ADAL" clId="{6ECA8F0E-2CDF-4B06-9731-5C8D92539780}" dt="2025-09-30T23:06:43.695" v="607" actId="20577"/>
          <ac:spMkLst>
            <pc:docMk/>
            <pc:sldMk cId="739652772" sldId="278"/>
            <ac:spMk id="3" creationId="{DD33F942-2AB8-8099-2814-5FE690D81439}"/>
          </ac:spMkLst>
        </pc:spChg>
      </pc:sldChg>
      <pc:sldChg chg="modSp mod">
        <pc:chgData name="Granjeiro, Carlos Manuel Guerra (STFC,DL,TECH)" userId="08d8a6cf-474c-4956-aba1-3646ad8a00b5" providerId="ADAL" clId="{6ECA8F0E-2CDF-4B06-9731-5C8D92539780}" dt="2025-09-30T23:02:12.249" v="544" actId="1076"/>
        <pc:sldMkLst>
          <pc:docMk/>
          <pc:sldMk cId="3641299717" sldId="280"/>
        </pc:sldMkLst>
        <pc:spChg chg="mod">
          <ac:chgData name="Granjeiro, Carlos Manuel Guerra (STFC,DL,TECH)" userId="08d8a6cf-474c-4956-aba1-3646ad8a00b5" providerId="ADAL" clId="{6ECA8F0E-2CDF-4B06-9731-5C8D92539780}" dt="2025-09-30T23:00:42.832" v="533" actId="20577"/>
          <ac:spMkLst>
            <pc:docMk/>
            <pc:sldMk cId="3641299717" sldId="280"/>
            <ac:spMk id="2" creationId="{54ECBBE9-7754-65D9-66EB-8E36948A97D3}"/>
          </ac:spMkLst>
        </pc:spChg>
        <pc:spChg chg="mod">
          <ac:chgData name="Granjeiro, Carlos Manuel Guerra (STFC,DL,TECH)" userId="08d8a6cf-474c-4956-aba1-3646ad8a00b5" providerId="ADAL" clId="{6ECA8F0E-2CDF-4B06-9731-5C8D92539780}" dt="2025-09-30T23:00:32.797" v="527" actId="1076"/>
          <ac:spMkLst>
            <pc:docMk/>
            <pc:sldMk cId="3641299717" sldId="280"/>
            <ac:spMk id="3" creationId="{698D6EC3-ECC0-982A-5598-0B89EA2A2989}"/>
          </ac:spMkLst>
        </pc:spChg>
        <pc:spChg chg="mod">
          <ac:chgData name="Granjeiro, Carlos Manuel Guerra (STFC,DL,TECH)" userId="08d8a6cf-474c-4956-aba1-3646ad8a00b5" providerId="ADAL" clId="{6ECA8F0E-2CDF-4B06-9731-5C8D92539780}" dt="2025-09-30T23:01:26.518" v="540" actId="1076"/>
          <ac:spMkLst>
            <pc:docMk/>
            <pc:sldMk cId="3641299717" sldId="280"/>
            <ac:spMk id="6" creationId="{01FB4F48-22F5-2B87-CB9D-E3C26ED545E4}"/>
          </ac:spMkLst>
        </pc:spChg>
        <pc:spChg chg="mod">
          <ac:chgData name="Granjeiro, Carlos Manuel Guerra (STFC,DL,TECH)" userId="08d8a6cf-474c-4956-aba1-3646ad8a00b5" providerId="ADAL" clId="{6ECA8F0E-2CDF-4B06-9731-5C8D92539780}" dt="2025-09-30T23:02:09.864" v="542" actId="14100"/>
          <ac:spMkLst>
            <pc:docMk/>
            <pc:sldMk cId="3641299717" sldId="280"/>
            <ac:spMk id="7" creationId="{0C511E83-67FB-2D39-FF65-88493972EC84}"/>
          </ac:spMkLst>
        </pc:spChg>
        <pc:picChg chg="mod modCrop">
          <ac:chgData name="Granjeiro, Carlos Manuel Guerra (STFC,DL,TECH)" userId="08d8a6cf-474c-4956-aba1-3646ad8a00b5" providerId="ADAL" clId="{6ECA8F0E-2CDF-4B06-9731-5C8D92539780}" dt="2025-09-30T23:02:12.249" v="544" actId="1076"/>
          <ac:picMkLst>
            <pc:docMk/>
            <pc:sldMk cId="3641299717" sldId="280"/>
            <ac:picMk id="4" creationId="{F1D7145F-53FD-CB4D-55C4-1C7BF78E6E98}"/>
          </ac:picMkLst>
        </pc:picChg>
        <pc:picChg chg="mod">
          <ac:chgData name="Granjeiro, Carlos Manuel Guerra (STFC,DL,TECH)" userId="08d8a6cf-474c-4956-aba1-3646ad8a00b5" providerId="ADAL" clId="{6ECA8F0E-2CDF-4B06-9731-5C8D92539780}" dt="2025-09-30T23:01:26.518" v="540" actId="1076"/>
          <ac:picMkLst>
            <pc:docMk/>
            <pc:sldMk cId="3641299717" sldId="280"/>
            <ac:picMk id="5" creationId="{65BABD5D-2230-B6BC-1395-2EC19ABBF8DB}"/>
          </ac:picMkLst>
        </pc:picChg>
      </pc:sldChg>
      <pc:sldChg chg="modSp mod">
        <pc:chgData name="Granjeiro, Carlos Manuel Guerra (STFC,DL,TECH)" userId="08d8a6cf-474c-4956-aba1-3646ad8a00b5" providerId="ADAL" clId="{6ECA8F0E-2CDF-4B06-9731-5C8D92539780}" dt="2025-09-30T23:05:51.649" v="597" actId="20577"/>
        <pc:sldMkLst>
          <pc:docMk/>
          <pc:sldMk cId="557162808" sldId="281"/>
        </pc:sldMkLst>
        <pc:spChg chg="mod">
          <ac:chgData name="Granjeiro, Carlos Manuel Guerra (STFC,DL,TECH)" userId="08d8a6cf-474c-4956-aba1-3646ad8a00b5" providerId="ADAL" clId="{6ECA8F0E-2CDF-4B06-9731-5C8D92539780}" dt="2025-09-30T23:02:23.103" v="548" actId="20577"/>
          <ac:spMkLst>
            <pc:docMk/>
            <pc:sldMk cId="557162808" sldId="281"/>
            <ac:spMk id="2" creationId="{1B3F3840-A496-227D-5715-A70460FDFE0F}"/>
          </ac:spMkLst>
        </pc:spChg>
        <pc:spChg chg="mod">
          <ac:chgData name="Granjeiro, Carlos Manuel Guerra (STFC,DL,TECH)" userId="08d8a6cf-474c-4956-aba1-3646ad8a00b5" providerId="ADAL" clId="{6ECA8F0E-2CDF-4B06-9731-5C8D92539780}" dt="2025-09-30T23:05:51.649" v="597" actId="20577"/>
          <ac:spMkLst>
            <pc:docMk/>
            <pc:sldMk cId="557162808" sldId="281"/>
            <ac:spMk id="7" creationId="{A8387771-9285-7464-C900-653CB95A5997}"/>
          </ac:spMkLst>
        </pc:spChg>
      </pc:sldChg>
      <pc:sldChg chg="modSp mod">
        <pc:chgData name="Granjeiro, Carlos Manuel Guerra (STFC,DL,TECH)" userId="08d8a6cf-474c-4956-aba1-3646ad8a00b5" providerId="ADAL" clId="{6ECA8F0E-2CDF-4B06-9731-5C8D92539780}" dt="2025-09-30T22:48:59.472" v="362" actId="20577"/>
        <pc:sldMkLst>
          <pc:docMk/>
          <pc:sldMk cId="1068210712" sldId="284"/>
        </pc:sldMkLst>
        <pc:spChg chg="mod">
          <ac:chgData name="Granjeiro, Carlos Manuel Guerra (STFC,DL,TECH)" userId="08d8a6cf-474c-4956-aba1-3646ad8a00b5" providerId="ADAL" clId="{6ECA8F0E-2CDF-4B06-9731-5C8D92539780}" dt="2025-09-30T22:48:59.472" v="362" actId="20577"/>
          <ac:spMkLst>
            <pc:docMk/>
            <pc:sldMk cId="1068210712" sldId="284"/>
            <ac:spMk id="2" creationId="{19851131-8427-4835-63A5-9753B76AF9BD}"/>
          </ac:spMkLst>
        </pc:spChg>
      </pc:sldChg>
      <pc:sldChg chg="modSp mod">
        <pc:chgData name="Granjeiro, Carlos Manuel Guerra (STFC,DL,TECH)" userId="08d8a6cf-474c-4956-aba1-3646ad8a00b5" providerId="ADAL" clId="{6ECA8F0E-2CDF-4B06-9731-5C8D92539780}" dt="2025-09-30T23:08:44.126" v="627" actId="27636"/>
        <pc:sldMkLst>
          <pc:docMk/>
          <pc:sldMk cId="1523374766" sldId="285"/>
        </pc:sldMkLst>
        <pc:spChg chg="mod">
          <ac:chgData name="Granjeiro, Carlos Manuel Guerra (STFC,DL,TECH)" userId="08d8a6cf-474c-4956-aba1-3646ad8a00b5" providerId="ADAL" clId="{6ECA8F0E-2CDF-4B06-9731-5C8D92539780}" dt="2025-09-30T23:08:44.126" v="627" actId="27636"/>
          <ac:spMkLst>
            <pc:docMk/>
            <pc:sldMk cId="1523374766" sldId="285"/>
            <ac:spMk id="6" creationId="{44981CEA-36B1-DBAE-7ED4-D648E68469C2}"/>
          </ac:spMkLst>
        </pc:spChg>
      </pc:sldChg>
      <pc:sldChg chg="addSp delSp modSp mod">
        <pc:chgData name="Granjeiro, Carlos Manuel Guerra (STFC,DL,TECH)" userId="08d8a6cf-474c-4956-aba1-3646ad8a00b5" providerId="ADAL" clId="{6ECA8F0E-2CDF-4B06-9731-5C8D92539780}" dt="2025-09-30T22:48:52.933" v="360" actId="20577"/>
        <pc:sldMkLst>
          <pc:docMk/>
          <pc:sldMk cId="3457231445" sldId="286"/>
        </pc:sldMkLst>
        <pc:spChg chg="mod">
          <ac:chgData name="Granjeiro, Carlos Manuel Guerra (STFC,DL,TECH)" userId="08d8a6cf-474c-4956-aba1-3646ad8a00b5" providerId="ADAL" clId="{6ECA8F0E-2CDF-4B06-9731-5C8D92539780}" dt="2025-09-30T22:48:52.933" v="360" actId="20577"/>
          <ac:spMkLst>
            <pc:docMk/>
            <pc:sldMk cId="3457231445" sldId="286"/>
            <ac:spMk id="2" creationId="{BAE6C548-5784-BF71-7A5D-6741C55C202F}"/>
          </ac:spMkLst>
        </pc:spChg>
        <pc:spChg chg="add del mod">
          <ac:chgData name="Granjeiro, Carlos Manuel Guerra (STFC,DL,TECH)" userId="08d8a6cf-474c-4956-aba1-3646ad8a00b5" providerId="ADAL" clId="{6ECA8F0E-2CDF-4B06-9731-5C8D92539780}" dt="2025-09-30T22:23:54.247" v="254"/>
          <ac:spMkLst>
            <pc:docMk/>
            <pc:sldMk cId="3457231445" sldId="286"/>
            <ac:spMk id="5" creationId="{7E76B913-6EEB-23D9-50C1-77F1C600FB04}"/>
          </ac:spMkLst>
        </pc:spChg>
        <pc:spChg chg="mod">
          <ac:chgData name="Granjeiro, Carlos Manuel Guerra (STFC,DL,TECH)" userId="08d8a6cf-474c-4956-aba1-3646ad8a00b5" providerId="ADAL" clId="{6ECA8F0E-2CDF-4B06-9731-5C8D92539780}" dt="2025-09-30T22:22:00.542" v="224" actId="14100"/>
          <ac:spMkLst>
            <pc:docMk/>
            <pc:sldMk cId="3457231445" sldId="286"/>
            <ac:spMk id="6" creationId="{A21BC113-42D7-F6AA-B22C-EB38BACF253D}"/>
          </ac:spMkLst>
        </pc:spChg>
        <pc:spChg chg="add del">
          <ac:chgData name="Granjeiro, Carlos Manuel Guerra (STFC,DL,TECH)" userId="08d8a6cf-474c-4956-aba1-3646ad8a00b5" providerId="ADAL" clId="{6ECA8F0E-2CDF-4B06-9731-5C8D92539780}" dt="2025-09-30T22:22:50.489" v="236" actId="22"/>
          <ac:spMkLst>
            <pc:docMk/>
            <pc:sldMk cId="3457231445" sldId="286"/>
            <ac:spMk id="8" creationId="{61419190-9765-7C5F-DFDF-65360EF2D1B4}"/>
          </ac:spMkLst>
        </pc:spChg>
        <pc:spChg chg="add mod">
          <ac:chgData name="Granjeiro, Carlos Manuel Guerra (STFC,DL,TECH)" userId="08d8a6cf-474c-4956-aba1-3646ad8a00b5" providerId="ADAL" clId="{6ECA8F0E-2CDF-4B06-9731-5C8D92539780}" dt="2025-09-30T22:24:38.568" v="279" actId="20577"/>
          <ac:spMkLst>
            <pc:docMk/>
            <pc:sldMk cId="3457231445" sldId="286"/>
            <ac:spMk id="10" creationId="{6FB4FDED-9803-31E2-DF92-DA724071C5B7}"/>
          </ac:spMkLst>
        </pc:spChg>
      </pc:sldChg>
      <pc:sldChg chg="modSp mod">
        <pc:chgData name="Granjeiro, Carlos Manuel Guerra (STFC,DL,TECH)" userId="08d8a6cf-474c-4956-aba1-3646ad8a00b5" providerId="ADAL" clId="{6ECA8F0E-2CDF-4B06-9731-5C8D92539780}" dt="2025-09-30T22:29:08.159" v="343" actId="1076"/>
        <pc:sldMkLst>
          <pc:docMk/>
          <pc:sldMk cId="3005820120" sldId="289"/>
        </pc:sldMkLst>
        <pc:spChg chg="mod">
          <ac:chgData name="Granjeiro, Carlos Manuel Guerra (STFC,DL,TECH)" userId="08d8a6cf-474c-4956-aba1-3646ad8a00b5" providerId="ADAL" clId="{6ECA8F0E-2CDF-4B06-9731-5C8D92539780}" dt="2025-09-30T22:28:26.121" v="328" actId="20577"/>
          <ac:spMkLst>
            <pc:docMk/>
            <pc:sldMk cId="3005820120" sldId="289"/>
            <ac:spMk id="2" creationId="{73BD8AD9-1B42-76C0-FEEB-E68DBC62B901}"/>
          </ac:spMkLst>
        </pc:spChg>
        <pc:spChg chg="mod">
          <ac:chgData name="Granjeiro, Carlos Manuel Guerra (STFC,DL,TECH)" userId="08d8a6cf-474c-4956-aba1-3646ad8a00b5" providerId="ADAL" clId="{6ECA8F0E-2CDF-4B06-9731-5C8D92539780}" dt="2025-09-30T22:28:52.565" v="339" actId="14100"/>
          <ac:spMkLst>
            <pc:docMk/>
            <pc:sldMk cId="3005820120" sldId="289"/>
            <ac:spMk id="8" creationId="{2568FA45-54A0-1928-A587-929C78804722}"/>
          </ac:spMkLst>
        </pc:spChg>
        <pc:picChg chg="mod">
          <ac:chgData name="Granjeiro, Carlos Manuel Guerra (STFC,DL,TECH)" userId="08d8a6cf-474c-4956-aba1-3646ad8a00b5" providerId="ADAL" clId="{6ECA8F0E-2CDF-4B06-9731-5C8D92539780}" dt="2025-09-30T22:29:06.859" v="342" actId="1076"/>
          <ac:picMkLst>
            <pc:docMk/>
            <pc:sldMk cId="3005820120" sldId="289"/>
            <ac:picMk id="4" creationId="{53385E32-F876-755B-65BA-EF3792F562F8}"/>
          </ac:picMkLst>
        </pc:picChg>
        <pc:picChg chg="mod">
          <ac:chgData name="Granjeiro, Carlos Manuel Guerra (STFC,DL,TECH)" userId="08d8a6cf-474c-4956-aba1-3646ad8a00b5" providerId="ADAL" clId="{6ECA8F0E-2CDF-4B06-9731-5C8D92539780}" dt="2025-09-30T22:29:08.159" v="343" actId="1076"/>
          <ac:picMkLst>
            <pc:docMk/>
            <pc:sldMk cId="3005820120" sldId="289"/>
            <ac:picMk id="5" creationId="{99AC64CA-546D-175A-D07F-506E30242E71}"/>
          </ac:picMkLst>
        </pc:picChg>
      </pc:sldChg>
      <pc:sldChg chg="modSp mod">
        <pc:chgData name="Granjeiro, Carlos Manuel Guerra (STFC,DL,TECH)" userId="08d8a6cf-474c-4956-aba1-3646ad8a00b5" providerId="ADAL" clId="{6ECA8F0E-2CDF-4B06-9731-5C8D92539780}" dt="2025-09-30T22:29:47.241" v="348" actId="1076"/>
        <pc:sldMkLst>
          <pc:docMk/>
          <pc:sldMk cId="899944690" sldId="290"/>
        </pc:sldMkLst>
        <pc:spChg chg="mod">
          <ac:chgData name="Granjeiro, Carlos Manuel Guerra (STFC,DL,TECH)" userId="08d8a6cf-474c-4956-aba1-3646ad8a00b5" providerId="ADAL" clId="{6ECA8F0E-2CDF-4B06-9731-5C8D92539780}" dt="2025-09-30T22:29:37.486" v="345" actId="403"/>
          <ac:spMkLst>
            <pc:docMk/>
            <pc:sldMk cId="899944690" sldId="290"/>
            <ac:spMk id="8" creationId="{B712FFBA-6CEB-0D3D-EE6C-071CEDA15648}"/>
          </ac:spMkLst>
        </pc:spChg>
        <pc:picChg chg="mod">
          <ac:chgData name="Granjeiro, Carlos Manuel Guerra (STFC,DL,TECH)" userId="08d8a6cf-474c-4956-aba1-3646ad8a00b5" providerId="ADAL" clId="{6ECA8F0E-2CDF-4B06-9731-5C8D92539780}" dt="2025-09-30T22:29:47.241" v="348" actId="1076"/>
          <ac:picMkLst>
            <pc:docMk/>
            <pc:sldMk cId="899944690" sldId="290"/>
            <ac:picMk id="3" creationId="{2F7C00CD-13DE-AEC8-C146-B88271488518}"/>
          </ac:picMkLst>
        </pc:picChg>
      </pc:sldChg>
      <pc:sldChg chg="modSp mod">
        <pc:chgData name="Granjeiro, Carlos Manuel Guerra (STFC,DL,TECH)" userId="08d8a6cf-474c-4956-aba1-3646ad8a00b5" providerId="ADAL" clId="{6ECA8F0E-2CDF-4B06-9731-5C8D92539780}" dt="2025-09-30T23:10:30.559" v="677" actId="1076"/>
        <pc:sldMkLst>
          <pc:docMk/>
          <pc:sldMk cId="4034283018" sldId="291"/>
        </pc:sldMkLst>
        <pc:spChg chg="mod">
          <ac:chgData name="Granjeiro, Carlos Manuel Guerra (STFC,DL,TECH)" userId="08d8a6cf-474c-4956-aba1-3646ad8a00b5" providerId="ADAL" clId="{6ECA8F0E-2CDF-4B06-9731-5C8D92539780}" dt="2025-09-30T23:10:30.559" v="677" actId="1076"/>
          <ac:spMkLst>
            <pc:docMk/>
            <pc:sldMk cId="4034283018" sldId="291"/>
            <ac:spMk id="8" creationId="{45AE8200-B6FB-B1D1-A054-B4FD6CB0DBDC}"/>
          </ac:spMkLst>
        </pc:spChg>
        <pc:picChg chg="mod">
          <ac:chgData name="Granjeiro, Carlos Manuel Guerra (STFC,DL,TECH)" userId="08d8a6cf-474c-4956-aba1-3646ad8a00b5" providerId="ADAL" clId="{6ECA8F0E-2CDF-4B06-9731-5C8D92539780}" dt="2025-09-30T23:10:27.610" v="675" actId="14100"/>
          <ac:picMkLst>
            <pc:docMk/>
            <pc:sldMk cId="4034283018" sldId="291"/>
            <ac:picMk id="3" creationId="{98F0E9BF-55CD-A8F7-B1B6-A15542418A1F}"/>
          </ac:picMkLst>
        </pc:picChg>
        <pc:picChg chg="mod">
          <ac:chgData name="Granjeiro, Carlos Manuel Guerra (STFC,DL,TECH)" userId="08d8a6cf-474c-4956-aba1-3646ad8a00b5" providerId="ADAL" clId="{6ECA8F0E-2CDF-4B06-9731-5C8D92539780}" dt="2025-09-30T23:10:20.708" v="673" actId="1076"/>
          <ac:picMkLst>
            <pc:docMk/>
            <pc:sldMk cId="4034283018" sldId="291"/>
            <ac:picMk id="4" creationId="{AA29A17F-8992-6797-F18E-D80E52BD82A0}"/>
          </ac:picMkLst>
        </pc:picChg>
      </pc:sldChg>
      <pc:sldChg chg="modSp mod">
        <pc:chgData name="Granjeiro, Carlos Manuel Guerra (STFC,DL,TECH)" userId="08d8a6cf-474c-4956-aba1-3646ad8a00b5" providerId="ADAL" clId="{6ECA8F0E-2CDF-4B06-9731-5C8D92539780}" dt="2025-09-30T22:59:39.685" v="523" actId="122"/>
        <pc:sldMkLst>
          <pc:docMk/>
          <pc:sldMk cId="1184896733" sldId="297"/>
        </pc:sldMkLst>
        <pc:spChg chg="mod">
          <ac:chgData name="Granjeiro, Carlos Manuel Guerra (STFC,DL,TECH)" userId="08d8a6cf-474c-4956-aba1-3646ad8a00b5" providerId="ADAL" clId="{6ECA8F0E-2CDF-4B06-9731-5C8D92539780}" dt="2025-09-30T22:59:39.685" v="523" actId="122"/>
          <ac:spMkLst>
            <pc:docMk/>
            <pc:sldMk cId="1184896733" sldId="297"/>
            <ac:spMk id="46" creationId="{730A7476-27B4-8972-704B-609ED6249B7B}"/>
          </ac:spMkLst>
        </pc:spChg>
      </pc:sldChg>
      <pc:sldChg chg="modSp mod">
        <pc:chgData name="Granjeiro, Carlos Manuel Guerra (STFC,DL,TECH)" userId="08d8a6cf-474c-4956-aba1-3646ad8a00b5" providerId="ADAL" clId="{6ECA8F0E-2CDF-4B06-9731-5C8D92539780}" dt="2025-09-30T23:11:39.598" v="703" actId="20577"/>
        <pc:sldMkLst>
          <pc:docMk/>
          <pc:sldMk cId="4072360457" sldId="299"/>
        </pc:sldMkLst>
        <pc:spChg chg="mod">
          <ac:chgData name="Granjeiro, Carlos Manuel Guerra (STFC,DL,TECH)" userId="08d8a6cf-474c-4956-aba1-3646ad8a00b5" providerId="ADAL" clId="{6ECA8F0E-2CDF-4B06-9731-5C8D92539780}" dt="2025-09-30T23:11:39.598" v="703" actId="20577"/>
          <ac:spMkLst>
            <pc:docMk/>
            <pc:sldMk cId="4072360457" sldId="299"/>
            <ac:spMk id="8" creationId="{1202AEB9-9683-AD3F-8A71-AC7722810795}"/>
          </ac:spMkLst>
        </pc:spChg>
        <pc:picChg chg="mod">
          <ac:chgData name="Granjeiro, Carlos Manuel Guerra (STFC,DL,TECH)" userId="08d8a6cf-474c-4956-aba1-3646ad8a00b5" providerId="ADAL" clId="{6ECA8F0E-2CDF-4B06-9731-5C8D92539780}" dt="2025-09-30T23:10:59.259" v="684" actId="14100"/>
          <ac:picMkLst>
            <pc:docMk/>
            <pc:sldMk cId="4072360457" sldId="299"/>
            <ac:picMk id="3" creationId="{41709EA7-7E78-63AE-37C3-C57456079E90}"/>
          </ac:picMkLst>
        </pc:picChg>
        <pc:picChg chg="mod">
          <ac:chgData name="Granjeiro, Carlos Manuel Guerra (STFC,DL,TECH)" userId="08d8a6cf-474c-4956-aba1-3646ad8a00b5" providerId="ADAL" clId="{6ECA8F0E-2CDF-4B06-9731-5C8D92539780}" dt="2025-09-30T23:11:02.535" v="685" actId="1076"/>
          <ac:picMkLst>
            <pc:docMk/>
            <pc:sldMk cId="4072360457" sldId="299"/>
            <ac:picMk id="5" creationId="{DD256D10-30C6-BC41-4AF8-25400E66F60F}"/>
          </ac:picMkLst>
        </pc:picChg>
        <pc:picChg chg="mod">
          <ac:chgData name="Granjeiro, Carlos Manuel Guerra (STFC,DL,TECH)" userId="08d8a6cf-474c-4956-aba1-3646ad8a00b5" providerId="ADAL" clId="{6ECA8F0E-2CDF-4B06-9731-5C8D92539780}" dt="2025-09-30T23:11:02.535" v="685" actId="1076"/>
          <ac:picMkLst>
            <pc:docMk/>
            <pc:sldMk cId="4072360457" sldId="299"/>
            <ac:picMk id="7" creationId="{98B34698-2E00-24CF-402A-A98BE25B705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807D1D-6D5E-4C16-ACA9-6AE724640F01}" type="datetimeFigureOut">
              <a:rPr lang="en-GB" smtClean="0"/>
              <a:t>01/10/2025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149FA1-F03B-434E-B019-1F42AC8B7660}" type="slidenum">
              <a:rPr lang="en-GB" smtClean="0"/>
              <a:t>‹#›</a:t>
            </a:fld>
            <a:endParaRPr lang="en-GB"/>
          </a:p>
        </p:txBody>
      </p:sp>
    </p:spTree>
    <p:extLst>
      <p:ext uri="{BB962C8B-B14F-4D97-AF65-F5344CB8AC3E}">
        <p14:creationId xmlns:p14="http://schemas.microsoft.com/office/powerpoint/2010/main" val="2542769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Technical progress: </a:t>
            </a:r>
          </a:p>
          <a:p>
            <a:r>
              <a:rPr lang="en-GB" sz="1200" dirty="0"/>
              <a:t>Milestones and Deliverables updates: </a:t>
            </a:r>
          </a:p>
          <a:p>
            <a:r>
              <a:rPr lang="en-GB" sz="1200" dirty="0"/>
              <a:t>Staffing:</a:t>
            </a:r>
          </a:p>
          <a:p>
            <a:r>
              <a:rPr lang="en-GB" sz="1200" dirty="0"/>
              <a:t>Budget:</a:t>
            </a:r>
          </a:p>
          <a:p>
            <a:r>
              <a:rPr lang="en-GB" sz="1200" dirty="0"/>
              <a:t>Highlights: (Publications, results, awards etc):</a:t>
            </a:r>
          </a:p>
          <a:p>
            <a:r>
              <a:rPr lang="en-GB" sz="1200" dirty="0"/>
              <a:t>Issues:</a:t>
            </a:r>
          </a:p>
        </p:txBody>
      </p:sp>
      <p:sp>
        <p:nvSpPr>
          <p:cNvPr id="4" name="Slide Number Placeholder 3"/>
          <p:cNvSpPr>
            <a:spLocks noGrp="1"/>
          </p:cNvSpPr>
          <p:nvPr>
            <p:ph type="sldNum" sz="quarter" idx="5"/>
          </p:nvPr>
        </p:nvSpPr>
        <p:spPr/>
        <p:txBody>
          <a:bodyPr/>
          <a:lstStyle/>
          <a:p>
            <a:fld id="{A4584502-8E29-4C61-A99E-AD35110D595C}" type="slidenum">
              <a:rPr lang="en-GB" smtClean="0"/>
              <a:t>1</a:t>
            </a:fld>
            <a:endParaRPr lang="en-GB"/>
          </a:p>
        </p:txBody>
      </p:sp>
    </p:spTree>
    <p:extLst>
      <p:ext uri="{BB962C8B-B14F-4D97-AF65-F5344CB8AC3E}">
        <p14:creationId xmlns:p14="http://schemas.microsoft.com/office/powerpoint/2010/main" val="2957577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828800" y="6356351"/>
            <a:ext cx="8412000" cy="360000"/>
          </a:xfrm>
        </p:spPr>
        <p:txBody>
          <a:bodyPr lIns="0" tIns="0" rIns="0" bIns="0" anchor="b" anchorCtr="0"/>
          <a:lstStyle>
            <a:lvl1pPr algn="r">
              <a:defRPr>
                <a:solidFill>
                  <a:schemeClr val="accent1"/>
                </a:solidFill>
              </a:defRPr>
            </a:lvl1pPr>
          </a:lstStyle>
          <a:p>
            <a:endParaRPr lang="en-GB"/>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8F0AF422-3CE7-4CCC-9415-CEB0C3E1A10C}" type="slidenum">
              <a:rPr lang="en-GB" smtClean="0"/>
              <a:t>‹#›</a:t>
            </a:fld>
            <a:endParaRPr lang="en-GB"/>
          </a:p>
        </p:txBody>
      </p:sp>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pic>
        <p:nvPicPr>
          <p:cNvPr id="7" name="Picture 6" descr="A black and blue logo&#10;&#10;Description automatically generated">
            <a:extLst>
              <a:ext uri="{FF2B5EF4-FFF2-40B4-BE49-F238E27FC236}">
                <a16:creationId xmlns:a16="http://schemas.microsoft.com/office/drawing/2014/main" id="{D7E86850-F717-A852-B20D-0E345B8045F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28800" y="420527"/>
            <a:ext cx="4275667" cy="1738699"/>
          </a:xfrm>
          <a:prstGeom prst="rect">
            <a:avLst/>
          </a:prstGeom>
        </p:spPr>
      </p:pic>
    </p:spTree>
    <p:extLst>
      <p:ext uri="{BB962C8B-B14F-4D97-AF65-F5344CB8AC3E}">
        <p14:creationId xmlns:p14="http://schemas.microsoft.com/office/powerpoint/2010/main" val="4112153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8F0AF422-3CE7-4CCC-9415-CEB0C3E1A10C}" type="slidenum">
              <a:rPr lang="en-GB" smtClean="0"/>
              <a:t>‹#›</a:t>
            </a:fld>
            <a:endParaRPr lang="en-GB"/>
          </a:p>
        </p:txBody>
      </p:sp>
    </p:spTree>
    <p:extLst>
      <p:ext uri="{BB962C8B-B14F-4D97-AF65-F5344CB8AC3E}">
        <p14:creationId xmlns:p14="http://schemas.microsoft.com/office/powerpoint/2010/main" val="4072524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8F0AF422-3CE7-4CCC-9415-CEB0C3E1A10C}" type="slidenum">
              <a:rPr lang="en-GB" smtClean="0"/>
              <a:t>‹#›</a:t>
            </a:fld>
            <a:endParaRPr lang="en-GB"/>
          </a:p>
        </p:txBody>
      </p:sp>
    </p:spTree>
    <p:extLst>
      <p:ext uri="{BB962C8B-B14F-4D97-AF65-F5344CB8AC3E}">
        <p14:creationId xmlns:p14="http://schemas.microsoft.com/office/powerpoint/2010/main" val="1436322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8F0AF422-3CE7-4CCC-9415-CEB0C3E1A10C}" type="slidenum">
              <a:rPr lang="en-GB" smtClean="0"/>
              <a:t>‹#›</a:t>
            </a:fld>
            <a:endParaRPr lang="en-GB"/>
          </a:p>
        </p:txBody>
      </p:sp>
    </p:spTree>
    <p:extLst>
      <p:ext uri="{BB962C8B-B14F-4D97-AF65-F5344CB8AC3E}">
        <p14:creationId xmlns:p14="http://schemas.microsoft.com/office/powerpoint/2010/main" val="139681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8F0AF422-3CE7-4CCC-9415-CEB0C3E1A10C}" type="slidenum">
              <a:rPr lang="en-GB" smtClean="0"/>
              <a:t>‹#›</a:t>
            </a:fld>
            <a:endParaRPr lang="en-GB"/>
          </a:p>
        </p:txBody>
      </p:sp>
    </p:spTree>
    <p:extLst>
      <p:ext uri="{BB962C8B-B14F-4D97-AF65-F5344CB8AC3E}">
        <p14:creationId xmlns:p14="http://schemas.microsoft.com/office/powerpoint/2010/main" val="1775292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8F0AF422-3CE7-4CCC-9415-CEB0C3E1A10C}" type="slidenum">
              <a:rPr lang="en-GB" smtClean="0"/>
              <a:t>‹#›</a:t>
            </a:fld>
            <a:endParaRPr lang="en-GB"/>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a:t>Image title</a:t>
            </a:r>
          </a:p>
        </p:txBody>
      </p:sp>
    </p:spTree>
    <p:extLst>
      <p:ext uri="{BB962C8B-B14F-4D97-AF65-F5344CB8AC3E}">
        <p14:creationId xmlns:p14="http://schemas.microsoft.com/office/powerpoint/2010/main" val="2870629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8F0AF422-3CE7-4CCC-9415-CEB0C3E1A10C}" type="slidenum">
              <a:rPr lang="en-GB" smtClean="0"/>
              <a:t>‹#›</a:t>
            </a:fld>
            <a:endParaRPr lang="en-GB"/>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grpSp>
        <p:nvGrpSpPr>
          <p:cNvPr id="10" name="Grouper 9"/>
          <p:cNvGrpSpPr/>
          <p:nvPr/>
        </p:nvGrpSpPr>
        <p:grpSpPr>
          <a:xfrm>
            <a:off x="609600" y="6070604"/>
            <a:ext cx="609600" cy="6096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3" name="Image 4" descr="CERN-logo_out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2920" y="5875867"/>
            <a:ext cx="817880" cy="804333"/>
          </a:xfrm>
          <a:prstGeom prst="rect">
            <a:avLst/>
          </a:prstGeom>
        </p:spPr>
      </p:pic>
      <p:pic>
        <p:nvPicPr>
          <p:cNvPr id="3" name="Picture 2" descr="A black and blue logo&#10;&#10;Description automatically generated">
            <a:extLst>
              <a:ext uri="{FF2B5EF4-FFF2-40B4-BE49-F238E27FC236}">
                <a16:creationId xmlns:a16="http://schemas.microsoft.com/office/drawing/2014/main" id="{F9453CE9-0126-FB78-0AF4-8F2572C7EE5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28800" y="420527"/>
            <a:ext cx="4275667" cy="1738699"/>
          </a:xfrm>
          <a:prstGeom prst="rect">
            <a:avLst/>
          </a:prstGeom>
        </p:spPr>
      </p:pic>
    </p:spTree>
    <p:extLst>
      <p:ext uri="{BB962C8B-B14F-4D97-AF65-F5344CB8AC3E}">
        <p14:creationId xmlns:p14="http://schemas.microsoft.com/office/powerpoint/2010/main" val="4255070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914400" y="1557339"/>
            <a:ext cx="5080000" cy="4514868"/>
          </a:xfrm>
        </p:spPr>
        <p:txBody>
          <a:bodyPr/>
          <a:lstStyle>
            <a:lvl1pPr>
              <a:defRPr sz="3200">
                <a:solidFill>
                  <a:schemeClr val="tx1"/>
                </a:solidFill>
              </a:defRPr>
            </a:lvl1pPr>
            <a:lvl2pPr>
              <a:defRPr sz="2933">
                <a:solidFill>
                  <a:schemeClr val="accent1">
                    <a:lumMod val="50000"/>
                  </a:schemeClr>
                </a:solidFill>
              </a:defRPr>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557339"/>
            <a:ext cx="5080000" cy="3800488"/>
          </a:xfrm>
        </p:spPr>
        <p:txBody>
          <a:bodyPr/>
          <a:lstStyle>
            <a:lvl1pPr>
              <a:defRPr sz="3200">
                <a:solidFill>
                  <a:schemeClr val="tx1"/>
                </a:solidFill>
                <a:latin typeface="Arial" pitchFamily="34" charset="0"/>
                <a:cs typeface="Arial" pitchFamily="34" charset="0"/>
              </a:defRPr>
            </a:lvl1pPr>
            <a:lvl2pPr>
              <a:defRPr sz="2933">
                <a:solidFill>
                  <a:schemeClr val="accent1">
                    <a:lumMod val="50000"/>
                  </a:schemeClr>
                </a:solidFill>
                <a:latin typeface="Arial" pitchFamily="34" charset="0"/>
                <a:cs typeface="Arial" pitchFamily="34" charset="0"/>
              </a:defRPr>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617392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2"/>
            <a:ext cx="10560000" cy="4735149"/>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3251200" y="6356351"/>
            <a:ext cx="8124800" cy="360000"/>
          </a:xfrm>
          <a:prstGeom prst="rect">
            <a:avLst/>
          </a:prstGeom>
        </p:spPr>
        <p:txBody>
          <a:bodyPr vert="horz" lIns="0" tIns="0" rIns="0" bIns="0" rtlCol="0" anchor="b"/>
          <a:lstStyle>
            <a:lvl1pPr algn="r">
              <a:defRPr sz="1467">
                <a:solidFill>
                  <a:schemeClr val="accent1"/>
                </a:solidFill>
              </a:defRPr>
            </a:lvl1pPr>
          </a:lstStyle>
          <a:p>
            <a:endParaRPr lang="en-GB"/>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8F0AF422-3CE7-4CCC-9415-CEB0C3E1A10C}" type="slidenum">
              <a:rPr lang="en-GB" smtClean="0"/>
              <a:t>‹#›</a:t>
            </a:fld>
            <a:endParaRPr lang="en-GB"/>
          </a:p>
        </p:txBody>
      </p:sp>
    </p:spTree>
    <p:extLst>
      <p:ext uri="{BB962C8B-B14F-4D97-AF65-F5344CB8AC3E}">
        <p14:creationId xmlns:p14="http://schemas.microsoft.com/office/powerpoint/2010/main" val="525224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C50CE7F-7554-FA05-B1BB-82EB0C2411D6}"/>
              </a:ext>
            </a:extLst>
          </p:cNvPr>
          <p:cNvSpPr>
            <a:spLocks noGrp="1"/>
          </p:cNvSpPr>
          <p:nvPr>
            <p:ph type="ctrTitle"/>
          </p:nvPr>
        </p:nvSpPr>
        <p:spPr/>
        <p:txBody>
          <a:bodyPr/>
          <a:lstStyle/>
          <a:p>
            <a:r>
              <a:rPr lang="en-GB" dirty="0"/>
              <a:t>UK </a:t>
            </a:r>
            <a:r>
              <a:rPr lang="en-GB" dirty="0" err="1"/>
              <a:t>cryoline</a:t>
            </a:r>
            <a:r>
              <a:rPr lang="en-GB" dirty="0"/>
              <a:t> manufacture inspection, test experience, and lessons learnt</a:t>
            </a:r>
          </a:p>
        </p:txBody>
      </p:sp>
      <p:sp>
        <p:nvSpPr>
          <p:cNvPr id="6" name="Subtitle 5">
            <a:extLst>
              <a:ext uri="{FF2B5EF4-FFF2-40B4-BE49-F238E27FC236}">
                <a16:creationId xmlns:a16="http://schemas.microsoft.com/office/drawing/2014/main" id="{6F812C1C-AA60-D9A9-C0BA-EF358DD0D81B}"/>
              </a:ext>
            </a:extLst>
          </p:cNvPr>
          <p:cNvSpPr>
            <a:spLocks noGrp="1"/>
          </p:cNvSpPr>
          <p:nvPr>
            <p:ph type="subTitle" idx="1"/>
          </p:nvPr>
        </p:nvSpPr>
        <p:spPr>
          <a:xfrm>
            <a:off x="1828800" y="5467738"/>
            <a:ext cx="8976049" cy="504909"/>
          </a:xfrm>
        </p:spPr>
        <p:txBody>
          <a:bodyPr>
            <a:normAutofit/>
          </a:bodyPr>
          <a:lstStyle/>
          <a:p>
            <a:r>
              <a:rPr lang="en-GB" dirty="0"/>
              <a:t>Carlos Granjeiro and Andrew Blackett-May </a:t>
            </a:r>
          </a:p>
        </p:txBody>
      </p:sp>
      <p:sp>
        <p:nvSpPr>
          <p:cNvPr id="2" name="Text Placeholder 3">
            <a:extLst>
              <a:ext uri="{FF2B5EF4-FFF2-40B4-BE49-F238E27FC236}">
                <a16:creationId xmlns:a16="http://schemas.microsoft.com/office/drawing/2014/main" id="{13136E4F-E10E-448E-DC9E-89B531A1F013}"/>
              </a:ext>
            </a:extLst>
          </p:cNvPr>
          <p:cNvSpPr>
            <a:spLocks noGrp="1"/>
          </p:cNvSpPr>
          <p:nvPr>
            <p:ph type="body" sz="quarter" idx="14"/>
          </p:nvPr>
        </p:nvSpPr>
        <p:spPr>
          <a:xfrm>
            <a:off x="1723200" y="6225382"/>
            <a:ext cx="6480000" cy="261938"/>
          </a:xfrm>
        </p:spPr>
        <p:txBody>
          <a:bodyPr>
            <a:normAutofit fontScale="92500"/>
          </a:bodyPr>
          <a:lstStyle/>
          <a:p>
            <a:r>
              <a:rPr lang="en-GB" dirty="0"/>
              <a:t>15</a:t>
            </a:r>
            <a:r>
              <a:rPr lang="en-GB" baseline="30000" dirty="0"/>
              <a:t>th</a:t>
            </a:r>
            <a:r>
              <a:rPr lang="en-GB" dirty="0"/>
              <a:t> HL-LHC Collaboration Meeting – CERN – 1</a:t>
            </a:r>
            <a:r>
              <a:rPr lang="en-GB" baseline="30000" dirty="0"/>
              <a:t>st</a:t>
            </a:r>
            <a:r>
              <a:rPr lang="en-GB" dirty="0"/>
              <a:t> October 2025</a:t>
            </a:r>
          </a:p>
        </p:txBody>
      </p:sp>
    </p:spTree>
    <p:extLst>
      <p:ext uri="{BB962C8B-B14F-4D97-AF65-F5344CB8AC3E}">
        <p14:creationId xmlns:p14="http://schemas.microsoft.com/office/powerpoint/2010/main" val="661847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83115-3DD4-4925-F3DC-96CBEF29E0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8A3740-B139-410F-7C84-AEC7C907A835}"/>
              </a:ext>
            </a:extLst>
          </p:cNvPr>
          <p:cNvSpPr>
            <a:spLocks noGrp="1"/>
          </p:cNvSpPr>
          <p:nvPr>
            <p:ph type="title"/>
          </p:nvPr>
        </p:nvSpPr>
        <p:spPr/>
        <p:txBody>
          <a:bodyPr/>
          <a:lstStyle/>
          <a:p>
            <a:r>
              <a:rPr lang="en-GB" dirty="0"/>
              <a:t>NCR - Tube Seam Weld</a:t>
            </a:r>
          </a:p>
        </p:txBody>
      </p:sp>
      <p:sp>
        <p:nvSpPr>
          <p:cNvPr id="7" name="Content Placeholder 5">
            <a:extLst>
              <a:ext uri="{FF2B5EF4-FFF2-40B4-BE49-F238E27FC236}">
                <a16:creationId xmlns:a16="http://schemas.microsoft.com/office/drawing/2014/main" id="{2407D7E7-9152-F4A9-F5DE-4FA350D1D176}"/>
              </a:ext>
            </a:extLst>
          </p:cNvPr>
          <p:cNvSpPr txBox="1">
            <a:spLocks/>
          </p:cNvSpPr>
          <p:nvPr/>
        </p:nvSpPr>
        <p:spPr>
          <a:xfrm>
            <a:off x="593802" y="900001"/>
            <a:ext cx="114685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1800" b="1" dirty="0"/>
              <a:t>Safety extension includes D103/100 tube, free issued by CERN to Hyde</a:t>
            </a:r>
          </a:p>
          <a:p>
            <a:pPr algn="l"/>
            <a:r>
              <a:rPr lang="en-GB" sz="1800" b="1" dirty="0"/>
              <a:t>Weld defect apparent after machining of step in tube – </a:t>
            </a:r>
            <a:r>
              <a:rPr lang="en-GB" sz="1800" b="1" dirty="0">
                <a:solidFill>
                  <a:srgbClr val="00B050"/>
                </a:solidFill>
              </a:rPr>
              <a:t>Hyde inspector flagged, quickly communicated to STFC</a:t>
            </a:r>
          </a:p>
          <a:p>
            <a:pPr algn="l"/>
            <a:r>
              <a:rPr lang="en-GB" sz="1800" b="1" dirty="0">
                <a:solidFill>
                  <a:srgbClr val="00B050"/>
                </a:solidFill>
              </a:rPr>
              <a:t>Weld repaired at Hyde, controlled by VT+RT, minimal delay</a:t>
            </a:r>
          </a:p>
          <a:p>
            <a:pPr algn="l"/>
            <a:r>
              <a:rPr lang="en-GB" sz="1800" b="1" dirty="0"/>
              <a:t>For the remaining 3 </a:t>
            </a:r>
            <a:r>
              <a:rPr lang="en-GB" sz="1800" b="1" dirty="0" err="1"/>
              <a:t>biphase</a:t>
            </a:r>
            <a:r>
              <a:rPr lang="en-GB" sz="1800" b="1" dirty="0"/>
              <a:t> </a:t>
            </a:r>
            <a:r>
              <a:rPr lang="en-GB" sz="1800" b="1" dirty="0" err="1"/>
              <a:t>cryolines</a:t>
            </a:r>
            <a:r>
              <a:rPr lang="en-GB" sz="1800" b="1" dirty="0"/>
              <a:t>, &gt;5 mm overlength shall be removed from any seam-welded tubing</a:t>
            </a:r>
          </a:p>
          <a:p>
            <a:pPr algn="l"/>
            <a:endParaRPr lang="en-GB" sz="1800" b="1" dirty="0"/>
          </a:p>
        </p:txBody>
      </p:sp>
      <p:pic>
        <p:nvPicPr>
          <p:cNvPr id="4" name="Picture 3">
            <a:extLst>
              <a:ext uri="{FF2B5EF4-FFF2-40B4-BE49-F238E27FC236}">
                <a16:creationId xmlns:a16="http://schemas.microsoft.com/office/drawing/2014/main" id="{78C6480A-8F3F-5ED9-430E-891A3F5A836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659408" y="3388837"/>
            <a:ext cx="2079334" cy="3313005"/>
          </a:xfrm>
          <a:prstGeom prst="rect">
            <a:avLst/>
          </a:prstGeom>
        </p:spPr>
      </p:pic>
      <p:sp>
        <p:nvSpPr>
          <p:cNvPr id="9" name="Oval 8">
            <a:extLst>
              <a:ext uri="{FF2B5EF4-FFF2-40B4-BE49-F238E27FC236}">
                <a16:creationId xmlns:a16="http://schemas.microsoft.com/office/drawing/2014/main" id="{2B07F0DF-914B-89F2-1AFF-CCCD0B59A020}"/>
              </a:ext>
            </a:extLst>
          </p:cNvPr>
          <p:cNvSpPr/>
          <p:nvPr/>
        </p:nvSpPr>
        <p:spPr>
          <a:xfrm>
            <a:off x="7300075" y="3318348"/>
            <a:ext cx="898556" cy="55654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54C1BE13-BAA8-6F1B-0488-4616D18C0EE2}"/>
              </a:ext>
            </a:extLst>
          </p:cNvPr>
          <p:cNvSpPr txBox="1"/>
          <p:nvPr/>
        </p:nvSpPr>
        <p:spPr>
          <a:xfrm>
            <a:off x="5266082" y="6486978"/>
            <a:ext cx="6094562" cy="369332"/>
          </a:xfrm>
          <a:prstGeom prst="rect">
            <a:avLst/>
          </a:prstGeom>
          <a:noFill/>
        </p:spPr>
        <p:txBody>
          <a:bodyPr wrap="square">
            <a:spAutoFit/>
          </a:bodyPr>
          <a:lstStyle/>
          <a:p>
            <a:pPr algn="r"/>
            <a:r>
              <a:rPr lang="en-GB" sz="1800" b="1" dirty="0">
                <a:solidFill>
                  <a:schemeClr val="accent5"/>
                </a:solidFill>
              </a:rPr>
              <a:t>EDMS 3231330</a:t>
            </a:r>
          </a:p>
        </p:txBody>
      </p:sp>
      <p:pic>
        <p:nvPicPr>
          <p:cNvPr id="3" name="Picture 2">
            <a:extLst>
              <a:ext uri="{FF2B5EF4-FFF2-40B4-BE49-F238E27FC236}">
                <a16:creationId xmlns:a16="http://schemas.microsoft.com/office/drawing/2014/main" id="{F21D1A1F-9771-C411-7BAA-74636A215A92}"/>
              </a:ext>
            </a:extLst>
          </p:cNvPr>
          <p:cNvPicPr>
            <a:picLocks noChangeAspect="1"/>
          </p:cNvPicPr>
          <p:nvPr/>
        </p:nvPicPr>
        <p:blipFill>
          <a:blip r:embed="rId3"/>
          <a:stretch>
            <a:fillRect/>
          </a:stretch>
        </p:blipFill>
        <p:spPr>
          <a:xfrm rot="10800000">
            <a:off x="2992525" y="3109439"/>
            <a:ext cx="2756715" cy="3392880"/>
          </a:xfrm>
          <a:prstGeom prst="rect">
            <a:avLst/>
          </a:prstGeom>
        </p:spPr>
      </p:pic>
      <p:sp>
        <p:nvSpPr>
          <p:cNvPr id="5" name="Slide Number Placeholder 4">
            <a:extLst>
              <a:ext uri="{FF2B5EF4-FFF2-40B4-BE49-F238E27FC236}">
                <a16:creationId xmlns:a16="http://schemas.microsoft.com/office/drawing/2014/main" id="{5BC4CAED-FC25-A6A3-D54E-1C2C0C7CA518}"/>
              </a:ext>
            </a:extLst>
          </p:cNvPr>
          <p:cNvSpPr>
            <a:spLocks noGrp="1"/>
          </p:cNvSpPr>
          <p:nvPr>
            <p:ph type="sldNum" sz="quarter" idx="12"/>
          </p:nvPr>
        </p:nvSpPr>
        <p:spPr/>
        <p:txBody>
          <a:bodyPr/>
          <a:lstStyle/>
          <a:p>
            <a:fld id="{8F0AF422-3CE7-4CCC-9415-CEB0C3E1A10C}" type="slidenum">
              <a:rPr lang="en-GB" smtClean="0"/>
              <a:t>10</a:t>
            </a:fld>
            <a:endParaRPr lang="en-GB"/>
          </a:p>
        </p:txBody>
      </p:sp>
    </p:spTree>
    <p:extLst>
      <p:ext uri="{BB962C8B-B14F-4D97-AF65-F5344CB8AC3E}">
        <p14:creationId xmlns:p14="http://schemas.microsoft.com/office/powerpoint/2010/main" val="3119168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DFF0A-10A9-FDBA-F0AA-73A4332AFE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CCFA65-5F4D-944D-DC20-10A956B89110}"/>
              </a:ext>
            </a:extLst>
          </p:cNvPr>
          <p:cNvSpPr>
            <a:spLocks noGrp="1"/>
          </p:cNvSpPr>
          <p:nvPr>
            <p:ph type="title"/>
          </p:nvPr>
        </p:nvSpPr>
        <p:spPr/>
        <p:txBody>
          <a:bodyPr/>
          <a:lstStyle/>
          <a:p>
            <a:r>
              <a:rPr lang="en-GB" dirty="0"/>
              <a:t>NCR - weld shrinkage and dimensional issues</a:t>
            </a:r>
          </a:p>
        </p:txBody>
      </p:sp>
      <p:sp>
        <p:nvSpPr>
          <p:cNvPr id="7" name="Content Placeholder 5">
            <a:extLst>
              <a:ext uri="{FF2B5EF4-FFF2-40B4-BE49-F238E27FC236}">
                <a16:creationId xmlns:a16="http://schemas.microsoft.com/office/drawing/2014/main" id="{848381AF-501D-4491-122C-D3F9C869DBAA}"/>
              </a:ext>
            </a:extLst>
          </p:cNvPr>
          <p:cNvSpPr txBox="1">
            <a:spLocks/>
          </p:cNvSpPr>
          <p:nvPr/>
        </p:nvSpPr>
        <p:spPr>
          <a:xfrm>
            <a:off x="593802" y="900001"/>
            <a:ext cx="107821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1800" b="1" u="sng" dirty="0"/>
              <a:t>Most significant issue during build, caused longest delay and most extra work</a:t>
            </a:r>
          </a:p>
          <a:p>
            <a:pPr algn="l"/>
            <a:endParaRPr lang="en-GB" sz="1800" b="1" u="sng" dirty="0"/>
          </a:p>
          <a:p>
            <a:pPr algn="l"/>
            <a:r>
              <a:rPr lang="en-GB" sz="1800" b="1" dirty="0"/>
              <a:t>Metrology identified dimensional NCs due to weld shrinkage on box 1, box 2, jumper, and safety tee, </a:t>
            </a:r>
            <a:r>
              <a:rPr lang="en-GB" sz="1800" b="1" dirty="0">
                <a:solidFill>
                  <a:srgbClr val="00B050"/>
                </a:solidFill>
              </a:rPr>
              <a:t>flagged before final integration welds (MIP did its job)</a:t>
            </a:r>
          </a:p>
          <a:p>
            <a:pPr algn="l"/>
            <a:endParaRPr lang="en-GB" sz="1800" b="1" dirty="0">
              <a:solidFill>
                <a:srgbClr val="00B050"/>
              </a:solidFill>
            </a:endParaRPr>
          </a:p>
          <a:p>
            <a:pPr algn="l"/>
            <a:r>
              <a:rPr lang="en-GB" sz="1800" b="1" dirty="0"/>
              <a:t>Huge thanks to Julien Dequaire for his quick analysis and detailed corrective action plan – luckily it was possible to add compensating parts and make changes to the relative positions of boxes to be welded so – whilst this did cause significant delay to the delivery – the subassemblies were all usable</a:t>
            </a:r>
          </a:p>
          <a:p>
            <a:pPr algn="l"/>
            <a:endParaRPr lang="en-GB" sz="1800" b="1" dirty="0"/>
          </a:p>
          <a:p>
            <a:pPr algn="l"/>
            <a:r>
              <a:rPr lang="en-GB" sz="1800" b="1" dirty="0"/>
              <a:t>Preventive actions:</a:t>
            </a:r>
          </a:p>
          <a:p>
            <a:pPr lvl="1" algn="l"/>
            <a:r>
              <a:rPr lang="en-GB" sz="1800" b="1" dirty="0"/>
              <a:t>Reviewed with Hyde, revised weld shrinkage allowances (overlengths and compensating angles) to be accounted for in future builds</a:t>
            </a:r>
          </a:p>
          <a:p>
            <a:pPr lvl="1" algn="l"/>
            <a:r>
              <a:rPr lang="en-GB" sz="1800" b="1" dirty="0"/>
              <a:t>Also proposed to prepare samples to validate these shrinkage calculations; as 3 further </a:t>
            </a:r>
            <a:r>
              <a:rPr lang="en-GB" sz="1800" b="1" dirty="0" err="1"/>
              <a:t>biphase</a:t>
            </a:r>
            <a:r>
              <a:rPr lang="en-GB" sz="1800" b="1" dirty="0"/>
              <a:t> lines are required, it is proposed to weld the assemblies in series with metrology checks to confirm dimensional compliance before proceeding to the next</a:t>
            </a:r>
          </a:p>
        </p:txBody>
      </p:sp>
      <p:sp>
        <p:nvSpPr>
          <p:cNvPr id="5" name="TextBox 4">
            <a:extLst>
              <a:ext uri="{FF2B5EF4-FFF2-40B4-BE49-F238E27FC236}">
                <a16:creationId xmlns:a16="http://schemas.microsoft.com/office/drawing/2014/main" id="{635621C9-FC7D-92C8-E26B-A109BE84EA9A}"/>
              </a:ext>
            </a:extLst>
          </p:cNvPr>
          <p:cNvSpPr txBox="1"/>
          <p:nvPr/>
        </p:nvSpPr>
        <p:spPr>
          <a:xfrm>
            <a:off x="5281437" y="6493334"/>
            <a:ext cx="6094562" cy="369332"/>
          </a:xfrm>
          <a:prstGeom prst="rect">
            <a:avLst/>
          </a:prstGeom>
          <a:noFill/>
        </p:spPr>
        <p:txBody>
          <a:bodyPr wrap="square">
            <a:spAutoFit/>
          </a:bodyPr>
          <a:lstStyle/>
          <a:p>
            <a:pPr algn="r"/>
            <a:r>
              <a:rPr lang="en-GB" sz="1800" b="1" dirty="0">
                <a:solidFill>
                  <a:schemeClr val="accent5"/>
                </a:solidFill>
              </a:rPr>
              <a:t>EDMS 3245144</a:t>
            </a:r>
          </a:p>
        </p:txBody>
      </p:sp>
      <p:sp>
        <p:nvSpPr>
          <p:cNvPr id="3" name="Slide Number Placeholder 2">
            <a:extLst>
              <a:ext uri="{FF2B5EF4-FFF2-40B4-BE49-F238E27FC236}">
                <a16:creationId xmlns:a16="http://schemas.microsoft.com/office/drawing/2014/main" id="{64F08BCA-91A1-9E7B-FA15-C0E3ACF0E02B}"/>
              </a:ext>
            </a:extLst>
          </p:cNvPr>
          <p:cNvSpPr>
            <a:spLocks noGrp="1"/>
          </p:cNvSpPr>
          <p:nvPr>
            <p:ph type="sldNum" sz="quarter" idx="12"/>
          </p:nvPr>
        </p:nvSpPr>
        <p:spPr/>
        <p:txBody>
          <a:bodyPr/>
          <a:lstStyle/>
          <a:p>
            <a:fld id="{8F0AF422-3CE7-4CCC-9415-CEB0C3E1A10C}" type="slidenum">
              <a:rPr lang="en-GB" smtClean="0"/>
              <a:t>11</a:t>
            </a:fld>
            <a:endParaRPr lang="en-GB"/>
          </a:p>
        </p:txBody>
      </p:sp>
    </p:spTree>
    <p:extLst>
      <p:ext uri="{BB962C8B-B14F-4D97-AF65-F5344CB8AC3E}">
        <p14:creationId xmlns:p14="http://schemas.microsoft.com/office/powerpoint/2010/main" val="41026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95323-8887-07BC-B236-4FDF88A63596}"/>
              </a:ext>
            </a:extLst>
          </p:cNvPr>
          <p:cNvSpPr>
            <a:spLocks noGrp="1"/>
          </p:cNvSpPr>
          <p:nvPr>
            <p:ph type="title"/>
          </p:nvPr>
        </p:nvSpPr>
        <p:spPr/>
        <p:txBody>
          <a:bodyPr/>
          <a:lstStyle/>
          <a:p>
            <a:r>
              <a:rPr lang="en-GB" dirty="0"/>
              <a:t>NCR - weld shrinkage and dimensional issues</a:t>
            </a:r>
          </a:p>
        </p:txBody>
      </p:sp>
      <p:pic>
        <p:nvPicPr>
          <p:cNvPr id="23" name="Picture 22">
            <a:extLst>
              <a:ext uri="{FF2B5EF4-FFF2-40B4-BE49-F238E27FC236}">
                <a16:creationId xmlns:a16="http://schemas.microsoft.com/office/drawing/2014/main" id="{A74DF218-3763-370D-5483-55DDDDB96E9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05212" y="1124384"/>
            <a:ext cx="5443870" cy="3233285"/>
          </a:xfrm>
          <a:prstGeom prst="rect">
            <a:avLst/>
          </a:prstGeom>
        </p:spPr>
      </p:pic>
      <p:grpSp>
        <p:nvGrpSpPr>
          <p:cNvPr id="5" name="Group 4">
            <a:extLst>
              <a:ext uri="{FF2B5EF4-FFF2-40B4-BE49-F238E27FC236}">
                <a16:creationId xmlns:a16="http://schemas.microsoft.com/office/drawing/2014/main" id="{9EEE40AD-3A0B-2618-4DDA-F20EBF8916B1}"/>
              </a:ext>
            </a:extLst>
          </p:cNvPr>
          <p:cNvGrpSpPr/>
          <p:nvPr/>
        </p:nvGrpSpPr>
        <p:grpSpPr>
          <a:xfrm>
            <a:off x="2384832" y="4098433"/>
            <a:ext cx="1409061" cy="2700441"/>
            <a:chOff x="7179529" y="5273135"/>
            <a:chExt cx="750827" cy="1438947"/>
          </a:xfrm>
        </p:grpSpPr>
        <p:pic>
          <p:nvPicPr>
            <p:cNvPr id="6" name="Picture 5">
              <a:extLst>
                <a:ext uri="{FF2B5EF4-FFF2-40B4-BE49-F238E27FC236}">
                  <a16:creationId xmlns:a16="http://schemas.microsoft.com/office/drawing/2014/main" id="{3EDEB83C-2F68-D624-4A97-9B0F4023B000}"/>
                </a:ext>
              </a:extLst>
            </p:cNvPr>
            <p:cNvPicPr>
              <a:picLocks noChangeAspect="1"/>
            </p:cNvPicPr>
            <p:nvPr/>
          </p:nvPicPr>
          <p:blipFill>
            <a:blip r:embed="rId3">
              <a:clrChange>
                <a:clrFrom>
                  <a:srgbClr val="333366"/>
                </a:clrFrom>
                <a:clrTo>
                  <a:srgbClr val="333366">
                    <a:alpha val="0"/>
                  </a:srgbClr>
                </a:clrTo>
              </a:clrChange>
            </a:blip>
            <a:stretch>
              <a:fillRect/>
            </a:stretch>
          </p:blipFill>
          <p:spPr>
            <a:xfrm>
              <a:off x="7182979" y="5273135"/>
              <a:ext cx="747377" cy="1216659"/>
            </a:xfrm>
            <a:prstGeom prst="rect">
              <a:avLst/>
            </a:prstGeom>
          </p:spPr>
        </p:pic>
        <p:sp>
          <p:nvSpPr>
            <p:cNvPr id="7" name="Rectangle 6">
              <a:extLst>
                <a:ext uri="{FF2B5EF4-FFF2-40B4-BE49-F238E27FC236}">
                  <a16:creationId xmlns:a16="http://schemas.microsoft.com/office/drawing/2014/main" id="{E97DB027-9486-AF4C-C7F8-A329B8984A4D}"/>
                </a:ext>
              </a:extLst>
            </p:cNvPr>
            <p:cNvSpPr/>
            <p:nvPr/>
          </p:nvSpPr>
          <p:spPr>
            <a:xfrm>
              <a:off x="7179529" y="6523505"/>
              <a:ext cx="750827" cy="188577"/>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effectLst>
                    <a:outerShdw blurRad="38100" dist="38100" dir="2700000" algn="tl">
                      <a:srgbClr val="000000">
                        <a:alpha val="43137"/>
                      </a:srgbClr>
                    </a:outerShdw>
                  </a:effectLst>
                </a:rPr>
                <a:t>Spacer Wedge</a:t>
              </a:r>
            </a:p>
          </p:txBody>
        </p:sp>
      </p:grpSp>
      <p:grpSp>
        <p:nvGrpSpPr>
          <p:cNvPr id="8" name="Group 7">
            <a:extLst>
              <a:ext uri="{FF2B5EF4-FFF2-40B4-BE49-F238E27FC236}">
                <a16:creationId xmlns:a16="http://schemas.microsoft.com/office/drawing/2014/main" id="{A5409657-7095-A6FD-A419-562C3EEC297D}"/>
              </a:ext>
            </a:extLst>
          </p:cNvPr>
          <p:cNvGrpSpPr/>
          <p:nvPr/>
        </p:nvGrpSpPr>
        <p:grpSpPr>
          <a:xfrm>
            <a:off x="4146974" y="4360142"/>
            <a:ext cx="2265771" cy="2463509"/>
            <a:chOff x="6274529" y="3480370"/>
            <a:chExt cx="1408728" cy="1531670"/>
          </a:xfrm>
        </p:grpSpPr>
        <p:pic>
          <p:nvPicPr>
            <p:cNvPr id="9" name="Picture 8">
              <a:extLst>
                <a:ext uri="{FF2B5EF4-FFF2-40B4-BE49-F238E27FC236}">
                  <a16:creationId xmlns:a16="http://schemas.microsoft.com/office/drawing/2014/main" id="{4C2BBDB6-02C5-1746-1795-3F384C2B93CD}"/>
                </a:ext>
              </a:extLst>
            </p:cNvPr>
            <p:cNvPicPr>
              <a:picLocks noChangeAspect="1"/>
            </p:cNvPicPr>
            <p:nvPr/>
          </p:nvPicPr>
          <p:blipFill>
            <a:blip r:embed="rId4">
              <a:clrChange>
                <a:clrFrom>
                  <a:srgbClr val="333366"/>
                </a:clrFrom>
                <a:clrTo>
                  <a:srgbClr val="333366">
                    <a:alpha val="0"/>
                  </a:srgbClr>
                </a:clrTo>
              </a:clrChange>
            </a:blip>
            <a:stretch>
              <a:fillRect/>
            </a:stretch>
          </p:blipFill>
          <p:spPr>
            <a:xfrm>
              <a:off x="6274529" y="3480370"/>
              <a:ext cx="1408728" cy="1252761"/>
            </a:xfrm>
            <a:prstGeom prst="rect">
              <a:avLst/>
            </a:prstGeom>
          </p:spPr>
        </p:pic>
        <p:sp>
          <p:nvSpPr>
            <p:cNvPr id="10" name="Rectangle 9">
              <a:extLst>
                <a:ext uri="{FF2B5EF4-FFF2-40B4-BE49-F238E27FC236}">
                  <a16:creationId xmlns:a16="http://schemas.microsoft.com/office/drawing/2014/main" id="{5CFB4333-2250-7E4C-99D7-FD1C100D1FD4}"/>
                </a:ext>
              </a:extLst>
            </p:cNvPr>
            <p:cNvSpPr/>
            <p:nvPr/>
          </p:nvSpPr>
          <p:spPr>
            <a:xfrm>
              <a:off x="6509855" y="4772465"/>
              <a:ext cx="976468" cy="239575"/>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effectLst>
                    <a:outerShdw blurRad="38100" dist="38100" dir="2700000" algn="tl">
                      <a:srgbClr val="000000">
                        <a:alpha val="43137"/>
                      </a:srgbClr>
                    </a:outerShdw>
                  </a:effectLst>
                </a:rPr>
                <a:t>Adaptor Piece</a:t>
              </a:r>
            </a:p>
          </p:txBody>
        </p:sp>
      </p:grpSp>
      <p:cxnSp>
        <p:nvCxnSpPr>
          <p:cNvPr id="12" name="Straight Arrow Connector 11">
            <a:extLst>
              <a:ext uri="{FF2B5EF4-FFF2-40B4-BE49-F238E27FC236}">
                <a16:creationId xmlns:a16="http://schemas.microsoft.com/office/drawing/2014/main" id="{C03313F7-C442-E6B0-492A-CD3CFAB1047B}"/>
              </a:ext>
            </a:extLst>
          </p:cNvPr>
          <p:cNvCxnSpPr>
            <a:cxnSpLocks/>
            <a:stCxn id="38" idx="3"/>
          </p:cNvCxnSpPr>
          <p:nvPr/>
        </p:nvCxnSpPr>
        <p:spPr>
          <a:xfrm flipV="1">
            <a:off x="2251755" y="1995041"/>
            <a:ext cx="2493209" cy="11143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FE22B525-B75E-17DB-3D95-768F1AF152A5}"/>
              </a:ext>
            </a:extLst>
          </p:cNvPr>
          <p:cNvCxnSpPr>
            <a:cxnSpLocks/>
          </p:cNvCxnSpPr>
          <p:nvPr/>
        </p:nvCxnSpPr>
        <p:spPr>
          <a:xfrm flipV="1">
            <a:off x="3238292" y="2263402"/>
            <a:ext cx="2017842" cy="17166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CD9F1B3F-AA4D-2901-ACED-5C5DFE99FC7B}"/>
              </a:ext>
            </a:extLst>
          </p:cNvPr>
          <p:cNvCxnSpPr>
            <a:cxnSpLocks/>
          </p:cNvCxnSpPr>
          <p:nvPr/>
        </p:nvCxnSpPr>
        <p:spPr>
          <a:xfrm flipV="1">
            <a:off x="5303317" y="2263402"/>
            <a:ext cx="190143" cy="20007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8E847F3A-99D5-1C71-DF6A-07D61225B9C5}"/>
              </a:ext>
            </a:extLst>
          </p:cNvPr>
          <p:cNvPicPr>
            <a:picLocks noChangeAspect="1"/>
          </p:cNvPicPr>
          <p:nvPr/>
        </p:nvPicPr>
        <p:blipFill>
          <a:blip r:embed="rId5"/>
          <a:stretch>
            <a:fillRect/>
          </a:stretch>
        </p:blipFill>
        <p:spPr>
          <a:xfrm>
            <a:off x="6886418" y="4011265"/>
            <a:ext cx="1837939" cy="2274732"/>
          </a:xfrm>
          <a:prstGeom prst="rect">
            <a:avLst/>
          </a:prstGeom>
        </p:spPr>
      </p:pic>
      <p:cxnSp>
        <p:nvCxnSpPr>
          <p:cNvPr id="21" name="Straight Arrow Connector 20">
            <a:extLst>
              <a:ext uri="{FF2B5EF4-FFF2-40B4-BE49-F238E27FC236}">
                <a16:creationId xmlns:a16="http://schemas.microsoft.com/office/drawing/2014/main" id="{0B916B72-F473-9E76-B657-24F495C51A4E}"/>
              </a:ext>
            </a:extLst>
          </p:cNvPr>
          <p:cNvCxnSpPr>
            <a:cxnSpLocks/>
          </p:cNvCxnSpPr>
          <p:nvPr/>
        </p:nvCxnSpPr>
        <p:spPr>
          <a:xfrm flipH="1" flipV="1">
            <a:off x="6765558" y="2641187"/>
            <a:ext cx="666931" cy="13700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5" name="Picture 24">
            <a:extLst>
              <a:ext uri="{FF2B5EF4-FFF2-40B4-BE49-F238E27FC236}">
                <a16:creationId xmlns:a16="http://schemas.microsoft.com/office/drawing/2014/main" id="{134CD3E8-2A7D-72B1-6A29-AFB0D9931392}"/>
              </a:ext>
            </a:extLst>
          </p:cNvPr>
          <p:cNvPicPr>
            <a:picLocks noChangeAspect="1"/>
          </p:cNvPicPr>
          <p:nvPr/>
        </p:nvPicPr>
        <p:blipFill>
          <a:blip r:embed="rId6"/>
          <a:stretch>
            <a:fillRect/>
          </a:stretch>
        </p:blipFill>
        <p:spPr>
          <a:xfrm>
            <a:off x="9776688" y="3182047"/>
            <a:ext cx="1869514" cy="2255661"/>
          </a:xfrm>
          <a:prstGeom prst="rect">
            <a:avLst/>
          </a:prstGeom>
        </p:spPr>
      </p:pic>
      <p:sp>
        <p:nvSpPr>
          <p:cNvPr id="26" name="Rectangle 25">
            <a:extLst>
              <a:ext uri="{FF2B5EF4-FFF2-40B4-BE49-F238E27FC236}">
                <a16:creationId xmlns:a16="http://schemas.microsoft.com/office/drawing/2014/main" id="{C79FF320-BF32-188C-EB2B-9BAB80D3DEC3}"/>
              </a:ext>
            </a:extLst>
          </p:cNvPr>
          <p:cNvSpPr/>
          <p:nvPr/>
        </p:nvSpPr>
        <p:spPr>
          <a:xfrm>
            <a:off x="9981462" y="5455330"/>
            <a:ext cx="1656048" cy="385327"/>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effectLst>
                  <a:outerShdw blurRad="38100" dist="38100" dir="2700000" algn="tl">
                    <a:srgbClr val="000000">
                      <a:alpha val="43137"/>
                    </a:srgbClr>
                  </a:outerShdw>
                </a:effectLst>
              </a:rPr>
              <a:t>#2 Box Orientation</a:t>
            </a:r>
          </a:p>
        </p:txBody>
      </p:sp>
      <p:sp>
        <p:nvSpPr>
          <p:cNvPr id="27" name="Rectangle 26">
            <a:extLst>
              <a:ext uri="{FF2B5EF4-FFF2-40B4-BE49-F238E27FC236}">
                <a16:creationId xmlns:a16="http://schemas.microsoft.com/office/drawing/2014/main" id="{68EB4E1D-DFD1-F02F-C07C-59409ACCBC21}"/>
              </a:ext>
            </a:extLst>
          </p:cNvPr>
          <p:cNvSpPr/>
          <p:nvPr/>
        </p:nvSpPr>
        <p:spPr>
          <a:xfrm>
            <a:off x="7068309" y="6267279"/>
            <a:ext cx="1656048" cy="385327"/>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effectLst>
                  <a:outerShdw blurRad="38100" dist="38100" dir="2700000" algn="tl">
                    <a:srgbClr val="000000">
                      <a:alpha val="43137"/>
                    </a:srgbClr>
                  </a:outerShdw>
                </a:effectLst>
              </a:rPr>
              <a:t>#1 Box Orientation</a:t>
            </a:r>
          </a:p>
        </p:txBody>
      </p:sp>
      <p:cxnSp>
        <p:nvCxnSpPr>
          <p:cNvPr id="28" name="Straight Arrow Connector 27">
            <a:extLst>
              <a:ext uri="{FF2B5EF4-FFF2-40B4-BE49-F238E27FC236}">
                <a16:creationId xmlns:a16="http://schemas.microsoft.com/office/drawing/2014/main" id="{DA0D5080-D7F6-2B86-03B2-8DAABF4F0FB3}"/>
              </a:ext>
            </a:extLst>
          </p:cNvPr>
          <p:cNvCxnSpPr>
            <a:cxnSpLocks/>
            <a:stCxn id="25" idx="1"/>
          </p:cNvCxnSpPr>
          <p:nvPr/>
        </p:nvCxnSpPr>
        <p:spPr>
          <a:xfrm flipH="1" flipV="1">
            <a:off x="9125871" y="2984736"/>
            <a:ext cx="650817" cy="13251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7" name="Group 36">
            <a:extLst>
              <a:ext uri="{FF2B5EF4-FFF2-40B4-BE49-F238E27FC236}">
                <a16:creationId xmlns:a16="http://schemas.microsoft.com/office/drawing/2014/main" id="{2E1574C5-47B0-CF33-8206-E58528ACC37F}"/>
              </a:ext>
            </a:extLst>
          </p:cNvPr>
          <p:cNvGrpSpPr/>
          <p:nvPr/>
        </p:nvGrpSpPr>
        <p:grpSpPr>
          <a:xfrm>
            <a:off x="237849" y="1763522"/>
            <a:ext cx="2013906" cy="3125407"/>
            <a:chOff x="6683657" y="874769"/>
            <a:chExt cx="1073122" cy="1665392"/>
          </a:xfrm>
        </p:grpSpPr>
        <p:pic>
          <p:nvPicPr>
            <p:cNvPr id="38" name="Picture 37">
              <a:extLst>
                <a:ext uri="{FF2B5EF4-FFF2-40B4-BE49-F238E27FC236}">
                  <a16:creationId xmlns:a16="http://schemas.microsoft.com/office/drawing/2014/main" id="{C312C3DD-D658-4F92-94EF-29EBB7ED6E64}"/>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683657" y="874769"/>
              <a:ext cx="1073122" cy="1434269"/>
            </a:xfrm>
            <a:prstGeom prst="rect">
              <a:avLst/>
            </a:prstGeom>
          </p:spPr>
        </p:pic>
        <p:sp>
          <p:nvSpPr>
            <p:cNvPr id="39" name="Rectangle 38">
              <a:extLst>
                <a:ext uri="{FF2B5EF4-FFF2-40B4-BE49-F238E27FC236}">
                  <a16:creationId xmlns:a16="http://schemas.microsoft.com/office/drawing/2014/main" id="{835A6436-162C-13AD-74E2-346DFFC2C948}"/>
                </a:ext>
              </a:extLst>
            </p:cNvPr>
            <p:cNvSpPr/>
            <p:nvPr/>
          </p:nvSpPr>
          <p:spPr>
            <a:xfrm>
              <a:off x="6738966" y="2329834"/>
              <a:ext cx="878640" cy="210327"/>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effectLst>
                    <a:outerShdw blurRad="38100" dist="38100" dir="2700000" algn="tl">
                      <a:srgbClr val="000000">
                        <a:alpha val="43137"/>
                      </a:srgbClr>
                    </a:outerShdw>
                  </a:effectLst>
                </a:rPr>
                <a:t>Jumper Interface</a:t>
              </a:r>
            </a:p>
          </p:txBody>
        </p:sp>
      </p:grpSp>
      <p:sp>
        <p:nvSpPr>
          <p:cNvPr id="46" name="TextBox 45">
            <a:extLst>
              <a:ext uri="{FF2B5EF4-FFF2-40B4-BE49-F238E27FC236}">
                <a16:creationId xmlns:a16="http://schemas.microsoft.com/office/drawing/2014/main" id="{730A7476-27B4-8972-704B-609ED6249B7B}"/>
              </a:ext>
            </a:extLst>
          </p:cNvPr>
          <p:cNvSpPr txBox="1"/>
          <p:nvPr/>
        </p:nvSpPr>
        <p:spPr>
          <a:xfrm>
            <a:off x="8808098" y="1017343"/>
            <a:ext cx="3254301" cy="646331"/>
          </a:xfrm>
          <a:prstGeom prst="rect">
            <a:avLst/>
          </a:prstGeom>
          <a:noFill/>
        </p:spPr>
        <p:txBody>
          <a:bodyPr wrap="square" rtlCol="0">
            <a:spAutoFit/>
          </a:bodyPr>
          <a:lstStyle/>
          <a:p>
            <a:pPr algn="ctr"/>
            <a:r>
              <a:rPr lang="en-US" dirty="0"/>
              <a:t>21</a:t>
            </a:r>
            <a:r>
              <a:rPr lang="en-US" baseline="30000" dirty="0"/>
              <a:t>st</a:t>
            </a:r>
            <a:r>
              <a:rPr lang="en-US" dirty="0"/>
              <a:t> May 2025:                    First detailed correction plan</a:t>
            </a:r>
            <a:endParaRPr lang="en-GB" dirty="0"/>
          </a:p>
        </p:txBody>
      </p:sp>
      <p:sp>
        <p:nvSpPr>
          <p:cNvPr id="3" name="Slide Number Placeholder 2">
            <a:extLst>
              <a:ext uri="{FF2B5EF4-FFF2-40B4-BE49-F238E27FC236}">
                <a16:creationId xmlns:a16="http://schemas.microsoft.com/office/drawing/2014/main" id="{E393711C-868B-E093-BE8B-AB2CBEF85535}"/>
              </a:ext>
            </a:extLst>
          </p:cNvPr>
          <p:cNvSpPr>
            <a:spLocks noGrp="1"/>
          </p:cNvSpPr>
          <p:nvPr>
            <p:ph type="sldNum" sz="quarter" idx="12"/>
          </p:nvPr>
        </p:nvSpPr>
        <p:spPr/>
        <p:txBody>
          <a:bodyPr/>
          <a:lstStyle/>
          <a:p>
            <a:fld id="{8F0AF422-3CE7-4CCC-9415-CEB0C3E1A10C}" type="slidenum">
              <a:rPr lang="en-GB" smtClean="0"/>
              <a:t>12</a:t>
            </a:fld>
            <a:endParaRPr lang="en-GB"/>
          </a:p>
        </p:txBody>
      </p:sp>
    </p:spTree>
    <p:extLst>
      <p:ext uri="{BB962C8B-B14F-4D97-AF65-F5344CB8AC3E}">
        <p14:creationId xmlns:p14="http://schemas.microsoft.com/office/powerpoint/2010/main" val="1184896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1E3CA-787B-E111-4A9E-8389CFA8BA8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F1D7145F-53FD-CB4D-55C4-1C7BF78E6E98}"/>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7414758" y="2081181"/>
            <a:ext cx="4533910" cy="4275169"/>
          </a:xfrm>
          <a:prstGeom prst="rect">
            <a:avLst/>
          </a:prstGeom>
        </p:spPr>
      </p:pic>
      <p:sp>
        <p:nvSpPr>
          <p:cNvPr id="2" name="Title 1">
            <a:extLst>
              <a:ext uri="{FF2B5EF4-FFF2-40B4-BE49-F238E27FC236}">
                <a16:creationId xmlns:a16="http://schemas.microsoft.com/office/drawing/2014/main" id="{54ECBBE9-7754-65D9-66EB-8E36948A97D3}"/>
              </a:ext>
            </a:extLst>
          </p:cNvPr>
          <p:cNvSpPr>
            <a:spLocks noGrp="1"/>
          </p:cNvSpPr>
          <p:nvPr>
            <p:ph type="title"/>
          </p:nvPr>
        </p:nvSpPr>
        <p:spPr/>
        <p:txBody>
          <a:bodyPr/>
          <a:lstStyle/>
          <a:p>
            <a:r>
              <a:rPr lang="en-GB" dirty="0"/>
              <a:t>NCR - Level Port Bellows </a:t>
            </a:r>
          </a:p>
        </p:txBody>
      </p:sp>
      <p:sp>
        <p:nvSpPr>
          <p:cNvPr id="7" name="Content Placeholder 5">
            <a:extLst>
              <a:ext uri="{FF2B5EF4-FFF2-40B4-BE49-F238E27FC236}">
                <a16:creationId xmlns:a16="http://schemas.microsoft.com/office/drawing/2014/main" id="{0C511E83-67FB-2D39-FF65-88493972EC84}"/>
              </a:ext>
            </a:extLst>
          </p:cNvPr>
          <p:cNvSpPr txBox="1">
            <a:spLocks/>
          </p:cNvSpPr>
          <p:nvPr/>
        </p:nvSpPr>
        <p:spPr>
          <a:xfrm>
            <a:off x="593802" y="1147665"/>
            <a:ext cx="7215920" cy="5530336"/>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gn="l"/>
            <a:r>
              <a:rPr lang="en-GB" sz="1800" b="1" dirty="0"/>
              <a:t>Level port bellows welded upside down</a:t>
            </a:r>
          </a:p>
          <a:p>
            <a:pPr algn="l"/>
            <a:r>
              <a:rPr lang="en-GB" sz="1800" b="1" dirty="0"/>
              <a:t>Subtle but noticeable difference in ends of bellows</a:t>
            </a:r>
          </a:p>
          <a:p>
            <a:pPr algn="l"/>
            <a:r>
              <a:rPr lang="en-GB" sz="1800" b="1" dirty="0"/>
              <a:t>Possibly further complicated by the fact that supplied bellows differed from drawing</a:t>
            </a:r>
          </a:p>
          <a:p>
            <a:pPr algn="l"/>
            <a:r>
              <a:rPr lang="en-GB" sz="1800" b="1" dirty="0"/>
              <a:t>MIP to be revised to ensure this doesn’t reoccur for future builds (need to add inspection step)</a:t>
            </a:r>
          </a:p>
          <a:p>
            <a:pPr algn="l"/>
            <a:r>
              <a:rPr lang="en-GB" sz="1800" b="1" dirty="0"/>
              <a:t>Can be accepted for CM2, although modifications to tooling and level probe required </a:t>
            </a:r>
          </a:p>
        </p:txBody>
      </p:sp>
      <p:sp>
        <p:nvSpPr>
          <p:cNvPr id="3" name="TextBox 2">
            <a:extLst>
              <a:ext uri="{FF2B5EF4-FFF2-40B4-BE49-F238E27FC236}">
                <a16:creationId xmlns:a16="http://schemas.microsoft.com/office/drawing/2014/main" id="{698D6EC3-ECC0-982A-5598-0B89EA2A2989}"/>
              </a:ext>
            </a:extLst>
          </p:cNvPr>
          <p:cNvSpPr txBox="1"/>
          <p:nvPr/>
        </p:nvSpPr>
        <p:spPr>
          <a:xfrm>
            <a:off x="5281438" y="6493334"/>
            <a:ext cx="6094562" cy="369332"/>
          </a:xfrm>
          <a:prstGeom prst="rect">
            <a:avLst/>
          </a:prstGeom>
          <a:noFill/>
        </p:spPr>
        <p:txBody>
          <a:bodyPr wrap="square">
            <a:spAutoFit/>
          </a:bodyPr>
          <a:lstStyle/>
          <a:p>
            <a:pPr algn="r"/>
            <a:r>
              <a:rPr lang="en-GB" sz="1800" b="1" dirty="0">
                <a:solidFill>
                  <a:schemeClr val="accent5"/>
                </a:solidFill>
              </a:rPr>
              <a:t>EDMS 3331046</a:t>
            </a:r>
          </a:p>
        </p:txBody>
      </p:sp>
      <p:pic>
        <p:nvPicPr>
          <p:cNvPr id="5" name="Picture 4">
            <a:extLst>
              <a:ext uri="{FF2B5EF4-FFF2-40B4-BE49-F238E27FC236}">
                <a16:creationId xmlns:a16="http://schemas.microsoft.com/office/drawing/2014/main" id="{65BABD5D-2230-B6BC-1395-2EC19ABBF8D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82332" y="3382068"/>
            <a:ext cx="3198212" cy="3388265"/>
          </a:xfrm>
          <a:prstGeom prst="rect">
            <a:avLst/>
          </a:prstGeom>
        </p:spPr>
      </p:pic>
      <p:sp>
        <p:nvSpPr>
          <p:cNvPr id="6" name="Oval 5">
            <a:extLst>
              <a:ext uri="{FF2B5EF4-FFF2-40B4-BE49-F238E27FC236}">
                <a16:creationId xmlns:a16="http://schemas.microsoft.com/office/drawing/2014/main" id="{01FB4F48-22F5-2B87-CB9D-E3C26ED545E4}"/>
              </a:ext>
            </a:extLst>
          </p:cNvPr>
          <p:cNvSpPr/>
          <p:nvPr/>
        </p:nvSpPr>
        <p:spPr>
          <a:xfrm>
            <a:off x="4636948" y="3815248"/>
            <a:ext cx="457199" cy="62710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Slide Number Placeholder 7">
            <a:extLst>
              <a:ext uri="{FF2B5EF4-FFF2-40B4-BE49-F238E27FC236}">
                <a16:creationId xmlns:a16="http://schemas.microsoft.com/office/drawing/2014/main" id="{7F1F5C6E-0206-E3CD-F05E-CD6A44ABA4B0}"/>
              </a:ext>
            </a:extLst>
          </p:cNvPr>
          <p:cNvSpPr>
            <a:spLocks noGrp="1"/>
          </p:cNvSpPr>
          <p:nvPr>
            <p:ph type="sldNum" sz="quarter" idx="12"/>
          </p:nvPr>
        </p:nvSpPr>
        <p:spPr/>
        <p:txBody>
          <a:bodyPr/>
          <a:lstStyle/>
          <a:p>
            <a:fld id="{8F0AF422-3CE7-4CCC-9415-CEB0C3E1A10C}" type="slidenum">
              <a:rPr lang="en-GB" smtClean="0"/>
              <a:t>13</a:t>
            </a:fld>
            <a:endParaRPr lang="en-GB"/>
          </a:p>
        </p:txBody>
      </p:sp>
    </p:spTree>
    <p:extLst>
      <p:ext uri="{BB962C8B-B14F-4D97-AF65-F5344CB8AC3E}">
        <p14:creationId xmlns:p14="http://schemas.microsoft.com/office/powerpoint/2010/main" val="3641299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7949F-3BC4-F121-1649-B3C799C97A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3F3840-A496-227D-5715-A70460FDFE0F}"/>
              </a:ext>
            </a:extLst>
          </p:cNvPr>
          <p:cNvSpPr>
            <a:spLocks noGrp="1"/>
          </p:cNvSpPr>
          <p:nvPr>
            <p:ph type="title"/>
          </p:nvPr>
        </p:nvSpPr>
        <p:spPr/>
        <p:txBody>
          <a:bodyPr/>
          <a:lstStyle/>
          <a:p>
            <a:r>
              <a:rPr lang="en-GB" dirty="0"/>
              <a:t>Other Lessons Learnt</a:t>
            </a:r>
          </a:p>
        </p:txBody>
      </p:sp>
      <p:sp>
        <p:nvSpPr>
          <p:cNvPr id="7" name="Content Placeholder 5">
            <a:extLst>
              <a:ext uri="{FF2B5EF4-FFF2-40B4-BE49-F238E27FC236}">
                <a16:creationId xmlns:a16="http://schemas.microsoft.com/office/drawing/2014/main" id="{A8387771-9285-7464-C900-653CB95A5997}"/>
              </a:ext>
            </a:extLst>
          </p:cNvPr>
          <p:cNvSpPr txBox="1">
            <a:spLocks/>
          </p:cNvSpPr>
          <p:nvPr/>
        </p:nvSpPr>
        <p:spPr>
          <a:xfrm>
            <a:off x="593803" y="900001"/>
            <a:ext cx="10649585"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2400" b="1" dirty="0"/>
              <a:t>NDT reported as passed by Hyde, but reports delivered late. The increased risk of integration was accepted by STFC due to schedule constraints. </a:t>
            </a:r>
          </a:p>
          <a:p>
            <a:pPr algn="l"/>
            <a:endParaRPr lang="en-GB" sz="2400" b="1" dirty="0"/>
          </a:p>
          <a:p>
            <a:pPr algn="l"/>
            <a:r>
              <a:rPr lang="en-GB" sz="2400" b="1" dirty="0"/>
              <a:t>Feedback from CERN forwarded to Hyde, reports to be supplied at point of delivery for next 3 lines</a:t>
            </a:r>
          </a:p>
          <a:p>
            <a:pPr algn="l"/>
            <a:endParaRPr lang="en-GB" sz="2400" b="1" dirty="0"/>
          </a:p>
          <a:p>
            <a:pPr algn="l"/>
            <a:r>
              <a:rPr lang="en-GB" sz="2400" b="1" dirty="0"/>
              <a:t>Line arrived at STFC with some fasteners found to be loose, some positioning studs not fully engaged. Fortunately, no consequences, however, a transport plan was requested from Hyde for shipping of next 3 </a:t>
            </a:r>
            <a:r>
              <a:rPr lang="en-GB" sz="2400" b="1" dirty="0" err="1"/>
              <a:t>biphase</a:t>
            </a:r>
            <a:r>
              <a:rPr lang="en-GB" sz="2400" b="1" dirty="0"/>
              <a:t> lines and will be review by STFC+CERN</a:t>
            </a:r>
          </a:p>
          <a:p>
            <a:pPr marL="0" indent="0" algn="l">
              <a:buNone/>
            </a:pPr>
            <a:endParaRPr lang="en-GB" sz="1800" b="1" dirty="0"/>
          </a:p>
        </p:txBody>
      </p:sp>
      <p:sp>
        <p:nvSpPr>
          <p:cNvPr id="3" name="Slide Number Placeholder 2">
            <a:extLst>
              <a:ext uri="{FF2B5EF4-FFF2-40B4-BE49-F238E27FC236}">
                <a16:creationId xmlns:a16="http://schemas.microsoft.com/office/drawing/2014/main" id="{E6C674E9-5B0B-55E4-A61E-32372F0A003D}"/>
              </a:ext>
            </a:extLst>
          </p:cNvPr>
          <p:cNvSpPr>
            <a:spLocks noGrp="1"/>
          </p:cNvSpPr>
          <p:nvPr>
            <p:ph type="sldNum" sz="quarter" idx="12"/>
          </p:nvPr>
        </p:nvSpPr>
        <p:spPr/>
        <p:txBody>
          <a:bodyPr/>
          <a:lstStyle/>
          <a:p>
            <a:fld id="{8F0AF422-3CE7-4CCC-9415-CEB0C3E1A10C}" type="slidenum">
              <a:rPr lang="en-GB" smtClean="0"/>
              <a:t>14</a:t>
            </a:fld>
            <a:endParaRPr lang="en-GB"/>
          </a:p>
        </p:txBody>
      </p:sp>
    </p:spTree>
    <p:extLst>
      <p:ext uri="{BB962C8B-B14F-4D97-AF65-F5344CB8AC3E}">
        <p14:creationId xmlns:p14="http://schemas.microsoft.com/office/powerpoint/2010/main" val="557162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B2BC2-C9E4-B4B8-B6BA-6AB569A0A1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410F8A-5AC2-50DA-3DB3-1BDE63345BF7}"/>
              </a:ext>
            </a:extLst>
          </p:cNvPr>
          <p:cNvSpPr>
            <a:spLocks noGrp="1"/>
          </p:cNvSpPr>
          <p:nvPr>
            <p:ph type="title"/>
          </p:nvPr>
        </p:nvSpPr>
        <p:spPr>
          <a:xfrm>
            <a:off x="816000" y="180000"/>
            <a:ext cx="10734770" cy="720000"/>
          </a:xfrm>
        </p:spPr>
        <p:txBody>
          <a:bodyPr/>
          <a:lstStyle/>
          <a:p>
            <a:r>
              <a:rPr lang="en-GB" dirty="0"/>
              <a:t>Leak and Pressure Testing of Final Assembly</a:t>
            </a:r>
          </a:p>
        </p:txBody>
      </p:sp>
      <p:sp>
        <p:nvSpPr>
          <p:cNvPr id="7" name="Content Placeholder 5">
            <a:extLst>
              <a:ext uri="{FF2B5EF4-FFF2-40B4-BE49-F238E27FC236}">
                <a16:creationId xmlns:a16="http://schemas.microsoft.com/office/drawing/2014/main" id="{BBDD69A3-F512-772E-E653-F4A10628F2A1}"/>
              </a:ext>
            </a:extLst>
          </p:cNvPr>
          <p:cNvSpPr txBox="1">
            <a:spLocks/>
          </p:cNvSpPr>
          <p:nvPr/>
        </p:nvSpPr>
        <p:spPr>
          <a:xfrm>
            <a:off x="593803" y="900001"/>
            <a:ext cx="7130188"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marL="609585" lvl="1" indent="0" algn="l">
              <a:buNone/>
            </a:pPr>
            <a:endParaRPr lang="en-GB" sz="1267" b="1" dirty="0"/>
          </a:p>
        </p:txBody>
      </p:sp>
      <p:sp>
        <p:nvSpPr>
          <p:cNvPr id="3" name="Content Placeholder 5">
            <a:extLst>
              <a:ext uri="{FF2B5EF4-FFF2-40B4-BE49-F238E27FC236}">
                <a16:creationId xmlns:a16="http://schemas.microsoft.com/office/drawing/2014/main" id="{DD33F942-2AB8-8099-2814-5FE690D81439}"/>
              </a:ext>
            </a:extLst>
          </p:cNvPr>
          <p:cNvSpPr txBox="1">
            <a:spLocks/>
          </p:cNvSpPr>
          <p:nvPr/>
        </p:nvSpPr>
        <p:spPr>
          <a:xfrm>
            <a:off x="746203" y="1052401"/>
            <a:ext cx="11037480"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gn="l"/>
            <a:r>
              <a:rPr lang="en-GB" sz="1800" b="1" dirty="0"/>
              <a:t>Hyde managed manufacture and assembly of CERN-designed leak/pressure test tooling design under STFC contract</a:t>
            </a:r>
          </a:p>
          <a:p>
            <a:pPr algn="l"/>
            <a:r>
              <a:rPr lang="en-GB" sz="1800" b="1" dirty="0"/>
              <a:t>Hyde didn’t have capability to pressure test assembly of this size. Also risks to manage around bellows restraints</a:t>
            </a:r>
          </a:p>
          <a:p>
            <a:pPr algn="l"/>
            <a:r>
              <a:rPr lang="en-GB" sz="1800" b="1" dirty="0"/>
              <a:t>Therefore, agreed that first leak test would be carried out at Hyde by STFC staff, then ship to STFC, pressure test by STFC staff, and then final leak test to verify no issues arisen during shipping or pressure test</a:t>
            </a:r>
          </a:p>
          <a:p>
            <a:pPr algn="l"/>
            <a:r>
              <a:rPr lang="en-GB" sz="1800" b="1" dirty="0">
                <a:solidFill>
                  <a:srgbClr val="00B050"/>
                </a:solidFill>
              </a:rPr>
              <a:t>Both LTs passed. PT nominally passed, however some pressure drop was seen at test pressure, attributed to leaking fitting to test kit. Pass of subsequent leak test validated tightness of assembly</a:t>
            </a:r>
          </a:p>
          <a:p>
            <a:pPr algn="l"/>
            <a:endParaRPr lang="en-GB" sz="1800" b="1" dirty="0">
              <a:solidFill>
                <a:srgbClr val="00B050"/>
              </a:solidFill>
            </a:endParaRPr>
          </a:p>
        </p:txBody>
      </p:sp>
      <p:pic>
        <p:nvPicPr>
          <p:cNvPr id="5" name="Picture 4" descr="A person standing in a room with equipment&#10;&#10;AI-generated content may be incorrect.">
            <a:extLst>
              <a:ext uri="{FF2B5EF4-FFF2-40B4-BE49-F238E27FC236}">
                <a16:creationId xmlns:a16="http://schemas.microsoft.com/office/drawing/2014/main" id="{9BE6D7EF-F195-E05C-6F1F-B0D4915E1B13}"/>
              </a:ext>
            </a:extLst>
          </p:cNvPr>
          <p:cNvPicPr>
            <a:picLocks noChangeAspect="1"/>
          </p:cNvPicPr>
          <p:nvPr/>
        </p:nvPicPr>
        <p:blipFill>
          <a:blip r:embed="rId2" cstate="print">
            <a:extLst>
              <a:ext uri="{28A0092B-C50C-407E-A947-70E740481C1C}">
                <a14:useLocalDpi xmlns:a14="http://schemas.microsoft.com/office/drawing/2010/main"/>
              </a:ext>
            </a:extLst>
          </a:blip>
          <a:srcRect t="-1"/>
          <a:stretch>
            <a:fillRect/>
          </a:stretch>
        </p:blipFill>
        <p:spPr>
          <a:xfrm>
            <a:off x="117259" y="3996149"/>
            <a:ext cx="3695616" cy="2758052"/>
          </a:xfrm>
          <a:prstGeom prst="rect">
            <a:avLst/>
          </a:prstGeom>
        </p:spPr>
      </p:pic>
      <p:pic>
        <p:nvPicPr>
          <p:cNvPr id="8" name="Picture 7" descr="A machine in a factory&#10;&#10;AI-generated content may be incorrect.">
            <a:extLst>
              <a:ext uri="{FF2B5EF4-FFF2-40B4-BE49-F238E27FC236}">
                <a16:creationId xmlns:a16="http://schemas.microsoft.com/office/drawing/2014/main" id="{DD32BA19-EFEC-C47E-9E7C-94AAAAE107E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43592" y="3996149"/>
            <a:ext cx="3677403" cy="2758052"/>
          </a:xfrm>
          <a:prstGeom prst="rect">
            <a:avLst/>
          </a:prstGeom>
        </p:spPr>
      </p:pic>
      <p:pic>
        <p:nvPicPr>
          <p:cNvPr id="4" name="Picture 3" descr="A machine in a factory&#10;&#10;AI-generated content may be incorrect.">
            <a:extLst>
              <a:ext uri="{FF2B5EF4-FFF2-40B4-BE49-F238E27FC236}">
                <a16:creationId xmlns:a16="http://schemas.microsoft.com/office/drawing/2014/main" id="{1DAE6104-8A1C-EDC4-D6F6-961F2588F71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889533" y="3996149"/>
            <a:ext cx="3677402" cy="2758052"/>
          </a:xfrm>
          <a:prstGeom prst="rect">
            <a:avLst/>
          </a:prstGeom>
        </p:spPr>
      </p:pic>
      <p:sp>
        <p:nvSpPr>
          <p:cNvPr id="6" name="Slide Number Placeholder 5">
            <a:extLst>
              <a:ext uri="{FF2B5EF4-FFF2-40B4-BE49-F238E27FC236}">
                <a16:creationId xmlns:a16="http://schemas.microsoft.com/office/drawing/2014/main" id="{94B4D582-A2E7-3EDA-A044-C44EE8349385}"/>
              </a:ext>
            </a:extLst>
          </p:cNvPr>
          <p:cNvSpPr>
            <a:spLocks noGrp="1"/>
          </p:cNvSpPr>
          <p:nvPr>
            <p:ph type="sldNum" sz="quarter" idx="12"/>
          </p:nvPr>
        </p:nvSpPr>
        <p:spPr/>
        <p:txBody>
          <a:bodyPr/>
          <a:lstStyle/>
          <a:p>
            <a:fld id="{8F0AF422-3CE7-4CCC-9415-CEB0C3E1A10C}" type="slidenum">
              <a:rPr lang="en-GB" smtClean="0"/>
              <a:t>15</a:t>
            </a:fld>
            <a:endParaRPr lang="en-GB"/>
          </a:p>
        </p:txBody>
      </p:sp>
    </p:spTree>
    <p:extLst>
      <p:ext uri="{BB962C8B-B14F-4D97-AF65-F5344CB8AC3E}">
        <p14:creationId xmlns:p14="http://schemas.microsoft.com/office/powerpoint/2010/main" val="739652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6D2D6-A6F1-32B7-9F0F-84C2B8DE50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26914A-DFAD-C9BA-95DE-26109ED1E953}"/>
              </a:ext>
            </a:extLst>
          </p:cNvPr>
          <p:cNvSpPr>
            <a:spLocks noGrp="1"/>
          </p:cNvSpPr>
          <p:nvPr>
            <p:ph type="title"/>
          </p:nvPr>
        </p:nvSpPr>
        <p:spPr/>
        <p:txBody>
          <a:bodyPr/>
          <a:lstStyle/>
          <a:p>
            <a:r>
              <a:rPr lang="en-GB" dirty="0" err="1"/>
              <a:t>Biphase</a:t>
            </a:r>
            <a:r>
              <a:rPr lang="en-GB" dirty="0"/>
              <a:t> Summary</a:t>
            </a:r>
          </a:p>
        </p:txBody>
      </p:sp>
      <p:sp>
        <p:nvSpPr>
          <p:cNvPr id="6" name="Content Placeholder 5">
            <a:extLst>
              <a:ext uri="{FF2B5EF4-FFF2-40B4-BE49-F238E27FC236}">
                <a16:creationId xmlns:a16="http://schemas.microsoft.com/office/drawing/2014/main" id="{44981CEA-36B1-DBAE-7ED4-D648E68469C2}"/>
              </a:ext>
            </a:extLst>
          </p:cNvPr>
          <p:cNvSpPr>
            <a:spLocks noGrp="1"/>
          </p:cNvSpPr>
          <p:nvPr>
            <p:ph idx="1"/>
          </p:nvPr>
        </p:nvSpPr>
        <p:spPr>
          <a:xfrm>
            <a:off x="457199" y="1219201"/>
            <a:ext cx="11206065" cy="4906963"/>
          </a:xfrm>
        </p:spPr>
        <p:txBody>
          <a:bodyPr>
            <a:normAutofit fontScale="77500" lnSpcReduction="20000"/>
          </a:bodyPr>
          <a:lstStyle/>
          <a:p>
            <a:pPr algn="l"/>
            <a:r>
              <a:rPr lang="en-GB" sz="2400" b="1" dirty="0"/>
              <a:t>A very challenging fabrication with strict requirements and large amount of documentation</a:t>
            </a:r>
          </a:p>
          <a:p>
            <a:pPr algn="l"/>
            <a:endParaRPr lang="en-GB" sz="2400" b="1" dirty="0"/>
          </a:p>
          <a:p>
            <a:pPr algn="l"/>
            <a:r>
              <a:rPr lang="en-GB" sz="2400" b="1" dirty="0"/>
              <a:t>Tight communication throughout build between </a:t>
            </a:r>
            <a:r>
              <a:rPr lang="en-GB" sz="2400" b="1" dirty="0" err="1"/>
              <a:t>Hyde+STFC+CERN</a:t>
            </a:r>
            <a:endParaRPr lang="en-GB" sz="2400" b="1" dirty="0"/>
          </a:p>
          <a:p>
            <a:pPr algn="l"/>
            <a:endParaRPr lang="en-GB" sz="2400" b="1" dirty="0"/>
          </a:p>
          <a:p>
            <a:pPr algn="l"/>
            <a:r>
              <a:rPr lang="en-GB" sz="2400" b="1" dirty="0"/>
              <a:t>Large amount of documentation with multiple revisions managed well - huge thanks to Julien, Myriam, Julien, Luca, Teddy, Claudia, and many other CERN colleagues for the quick and detailed feedback!</a:t>
            </a:r>
          </a:p>
          <a:p>
            <a:pPr algn="l"/>
            <a:endParaRPr lang="en-GB" sz="2400" b="1" dirty="0"/>
          </a:p>
          <a:p>
            <a:pPr algn="l"/>
            <a:r>
              <a:rPr lang="en-GB" sz="2400" b="1" dirty="0"/>
              <a:t>Whilst issues were encountered, these were always raised quickly, and team worked cohesively to analyse and resolve</a:t>
            </a:r>
          </a:p>
          <a:p>
            <a:pPr algn="l"/>
            <a:endParaRPr lang="en-GB" sz="2400" b="1" dirty="0"/>
          </a:p>
          <a:p>
            <a:pPr algn="l"/>
            <a:r>
              <a:rPr lang="en-GB" sz="2400" b="1" dirty="0"/>
              <a:t>Overall, STFC and CERN happy with experience of build, looking forward to continuing in the same manner for 3 remaining lines</a:t>
            </a:r>
          </a:p>
          <a:p>
            <a:pPr algn="l"/>
            <a:endParaRPr lang="en-GB" sz="2400" b="1" dirty="0"/>
          </a:p>
          <a:p>
            <a:pPr algn="l"/>
            <a:r>
              <a:rPr lang="en-GB" sz="2400" b="1" dirty="0"/>
              <a:t>Clear lessons from this fabrication - </a:t>
            </a:r>
            <a:r>
              <a:rPr lang="en-GB" sz="2400" b="1" u="sng" dirty="0"/>
              <a:t>vital that we learn from these for remaining builds</a:t>
            </a:r>
            <a:r>
              <a:rPr lang="en-GB" sz="2400" b="1" dirty="0"/>
              <a:t> to</a:t>
            </a:r>
          </a:p>
          <a:p>
            <a:pPr lvl="1" algn="l">
              <a:buFont typeface="+mj-lt"/>
              <a:buAutoNum type="alphaLcParenR"/>
            </a:pPr>
            <a:r>
              <a:rPr lang="en-GB" sz="2400" b="1" dirty="0"/>
              <a:t>minimise NCRs</a:t>
            </a:r>
          </a:p>
          <a:p>
            <a:pPr lvl="1" algn="l">
              <a:buFont typeface="+mj-lt"/>
              <a:buAutoNum type="alphaLcParenR"/>
            </a:pPr>
            <a:r>
              <a:rPr lang="en-GB" sz="2400" b="1" dirty="0"/>
              <a:t>work efficiently to keep to CM3-5 build schedules</a:t>
            </a:r>
          </a:p>
        </p:txBody>
      </p:sp>
      <p:sp>
        <p:nvSpPr>
          <p:cNvPr id="3" name="Slide Number Placeholder 2">
            <a:extLst>
              <a:ext uri="{FF2B5EF4-FFF2-40B4-BE49-F238E27FC236}">
                <a16:creationId xmlns:a16="http://schemas.microsoft.com/office/drawing/2014/main" id="{78CDF710-42FA-A047-A559-D3AB50839033}"/>
              </a:ext>
            </a:extLst>
          </p:cNvPr>
          <p:cNvSpPr>
            <a:spLocks noGrp="1"/>
          </p:cNvSpPr>
          <p:nvPr>
            <p:ph type="sldNum" sz="quarter" idx="12"/>
          </p:nvPr>
        </p:nvSpPr>
        <p:spPr/>
        <p:txBody>
          <a:bodyPr/>
          <a:lstStyle/>
          <a:p>
            <a:fld id="{8F0AF422-3CE7-4CCC-9415-CEB0C3E1A10C}" type="slidenum">
              <a:rPr lang="en-GB" smtClean="0"/>
              <a:t>16</a:t>
            </a:fld>
            <a:endParaRPr lang="en-GB"/>
          </a:p>
        </p:txBody>
      </p:sp>
    </p:spTree>
    <p:extLst>
      <p:ext uri="{BB962C8B-B14F-4D97-AF65-F5344CB8AC3E}">
        <p14:creationId xmlns:p14="http://schemas.microsoft.com/office/powerpoint/2010/main" val="1523374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CA3DC-FB30-BCD1-E037-9B17A1DAFF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BD8AD9-1B42-76C0-FEEB-E68DBC62B901}"/>
              </a:ext>
            </a:extLst>
          </p:cNvPr>
          <p:cNvSpPr>
            <a:spLocks noGrp="1"/>
          </p:cNvSpPr>
          <p:nvPr>
            <p:ph type="title"/>
          </p:nvPr>
        </p:nvSpPr>
        <p:spPr/>
        <p:txBody>
          <a:bodyPr/>
          <a:lstStyle/>
          <a:p>
            <a:r>
              <a:rPr lang="en-GB" dirty="0"/>
              <a:t>Remaining  Cryogenic Lines</a:t>
            </a:r>
            <a:endParaRPr lang="en-GB" i="1" dirty="0"/>
          </a:p>
        </p:txBody>
      </p:sp>
      <p:sp>
        <p:nvSpPr>
          <p:cNvPr id="17" name="Slide Number Placeholder 16">
            <a:extLst>
              <a:ext uri="{FF2B5EF4-FFF2-40B4-BE49-F238E27FC236}">
                <a16:creationId xmlns:a16="http://schemas.microsoft.com/office/drawing/2014/main" id="{32894A2C-311C-863D-E3C6-517A976E7FDC}"/>
              </a:ext>
            </a:extLst>
          </p:cNvPr>
          <p:cNvSpPr>
            <a:spLocks noGrp="1"/>
          </p:cNvSpPr>
          <p:nvPr>
            <p:ph type="sldNum" sz="quarter" idx="12"/>
          </p:nvPr>
        </p:nvSpPr>
        <p:spPr/>
        <p:txBody>
          <a:bodyPr/>
          <a:lstStyle/>
          <a:p>
            <a:fld id="{F9A3C823-20D2-4AEB-A7B1-BF9CB21FA0DE}" type="slidenum">
              <a:rPr lang="en-GB" smtClean="0"/>
              <a:t>17</a:t>
            </a:fld>
            <a:endParaRPr lang="en-GB"/>
          </a:p>
        </p:txBody>
      </p:sp>
      <p:sp>
        <p:nvSpPr>
          <p:cNvPr id="8" name="Content Placeholder 5">
            <a:extLst>
              <a:ext uri="{FF2B5EF4-FFF2-40B4-BE49-F238E27FC236}">
                <a16:creationId xmlns:a16="http://schemas.microsoft.com/office/drawing/2014/main" id="{2568FA45-54A0-1928-A587-929C78804722}"/>
              </a:ext>
            </a:extLst>
          </p:cNvPr>
          <p:cNvSpPr txBox="1">
            <a:spLocks/>
          </p:cNvSpPr>
          <p:nvPr/>
        </p:nvSpPr>
        <p:spPr>
          <a:xfrm>
            <a:off x="593802" y="900001"/>
            <a:ext cx="5377000"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endParaRPr lang="en-GB" sz="1800" b="1" dirty="0"/>
          </a:p>
          <a:p>
            <a:pPr algn="l"/>
            <a:r>
              <a:rPr lang="en-GB" sz="1800" b="1" dirty="0"/>
              <a:t>Contract awarded for 4 sets of </a:t>
            </a:r>
            <a:r>
              <a:rPr lang="en-GB" sz="1800" b="1" dirty="0" err="1"/>
              <a:t>Cryolines</a:t>
            </a:r>
            <a:r>
              <a:rPr lang="en-GB" sz="1800" b="1" dirty="0"/>
              <a:t> </a:t>
            </a:r>
          </a:p>
          <a:p>
            <a:pPr algn="l"/>
            <a:endParaRPr lang="en-GB" sz="1800" b="1" dirty="0"/>
          </a:p>
          <a:p>
            <a:pPr algn="l"/>
            <a:r>
              <a:rPr lang="en-GB" sz="1800" b="1" dirty="0"/>
              <a:t>Sub parts and raw materials free-issued</a:t>
            </a:r>
          </a:p>
          <a:p>
            <a:pPr algn="l"/>
            <a:endParaRPr lang="en-GB" sz="1800" b="1" dirty="0"/>
          </a:p>
          <a:p>
            <a:pPr algn="l"/>
            <a:r>
              <a:rPr lang="en-GB" sz="1800" b="1" dirty="0"/>
              <a:t>Material traceability managed by STFC+CERN</a:t>
            </a:r>
          </a:p>
          <a:p>
            <a:pPr algn="l"/>
            <a:endParaRPr lang="en-GB" sz="1800" b="1" dirty="0"/>
          </a:p>
          <a:p>
            <a:pPr algn="l"/>
            <a:r>
              <a:rPr lang="en-GB" sz="1800" b="1" dirty="0"/>
              <a:t>Drawing pack and engineering specification provided to vendor</a:t>
            </a:r>
          </a:p>
          <a:p>
            <a:pPr algn="l"/>
            <a:endParaRPr lang="en-GB" sz="1800" b="1" dirty="0"/>
          </a:p>
          <a:p>
            <a:pPr algn="l"/>
            <a:r>
              <a:rPr lang="en-GB" sz="1800" b="1" dirty="0"/>
              <a:t>Contract awarded to </a:t>
            </a:r>
            <a:r>
              <a:rPr lang="en-GB" sz="1800" b="1" dirty="0" err="1"/>
              <a:t>FEng</a:t>
            </a:r>
            <a:r>
              <a:rPr lang="en-GB" sz="1800" b="1" dirty="0"/>
              <a:t> after competitive process</a:t>
            </a:r>
          </a:p>
          <a:p>
            <a:pPr algn="l"/>
            <a:endParaRPr lang="en-GB" sz="1800" b="1" dirty="0"/>
          </a:p>
        </p:txBody>
      </p:sp>
      <p:pic>
        <p:nvPicPr>
          <p:cNvPr id="4" name="Picture 3" descr="A diagram of a machine&#10;&#10;Description automatically generated">
            <a:extLst>
              <a:ext uri="{FF2B5EF4-FFF2-40B4-BE49-F238E27FC236}">
                <a16:creationId xmlns:a16="http://schemas.microsoft.com/office/drawing/2014/main" id="{53385E32-F876-755B-65BA-EF3792F562F8}"/>
              </a:ext>
            </a:extLst>
          </p:cNvPr>
          <p:cNvPicPr>
            <a:picLocks noChangeAspect="1"/>
          </p:cNvPicPr>
          <p:nvPr/>
        </p:nvPicPr>
        <p:blipFill rotWithShape="1">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6221200" y="1327584"/>
            <a:ext cx="5377000" cy="4057858"/>
          </a:xfrm>
          <a:prstGeom prst="rect">
            <a:avLst/>
          </a:prstGeom>
          <a:noFill/>
          <a:ln>
            <a:noFill/>
          </a:ln>
        </p:spPr>
      </p:pic>
      <p:pic>
        <p:nvPicPr>
          <p:cNvPr id="5" name="Picture 2" descr="Fieldhouse Engineering Ltd – Chartered Product Development Engineers">
            <a:extLst>
              <a:ext uri="{FF2B5EF4-FFF2-40B4-BE49-F238E27FC236}">
                <a16:creationId xmlns:a16="http://schemas.microsoft.com/office/drawing/2014/main" id="{99AC64CA-546D-175A-D07F-506E30242E71}"/>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8128404" y="5633027"/>
            <a:ext cx="1852769" cy="90332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820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50FA0A-2D33-7615-2956-B9BBB61BD6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D5E093-65F6-0BF7-706C-6016E984DEFE}"/>
              </a:ext>
            </a:extLst>
          </p:cNvPr>
          <p:cNvSpPr>
            <a:spLocks noGrp="1"/>
          </p:cNvSpPr>
          <p:nvPr>
            <p:ph type="title"/>
          </p:nvPr>
        </p:nvSpPr>
        <p:spPr/>
        <p:txBody>
          <a:bodyPr/>
          <a:lstStyle/>
          <a:p>
            <a:r>
              <a:rPr lang="en-GB" dirty="0" err="1"/>
              <a:t>FEng</a:t>
            </a:r>
            <a:r>
              <a:rPr lang="en-GB" dirty="0"/>
              <a:t> scope</a:t>
            </a:r>
            <a:endParaRPr lang="en-GB" i="1" dirty="0"/>
          </a:p>
        </p:txBody>
      </p:sp>
      <p:sp>
        <p:nvSpPr>
          <p:cNvPr id="17" name="Slide Number Placeholder 16">
            <a:extLst>
              <a:ext uri="{FF2B5EF4-FFF2-40B4-BE49-F238E27FC236}">
                <a16:creationId xmlns:a16="http://schemas.microsoft.com/office/drawing/2014/main" id="{264B81AE-856A-88B2-D61D-669CBF53C0B8}"/>
              </a:ext>
            </a:extLst>
          </p:cNvPr>
          <p:cNvSpPr>
            <a:spLocks noGrp="1"/>
          </p:cNvSpPr>
          <p:nvPr>
            <p:ph type="sldNum" sz="quarter" idx="12"/>
          </p:nvPr>
        </p:nvSpPr>
        <p:spPr/>
        <p:txBody>
          <a:bodyPr/>
          <a:lstStyle/>
          <a:p>
            <a:fld id="{F9A3C823-20D2-4AEB-A7B1-BF9CB21FA0DE}" type="slidenum">
              <a:rPr lang="en-GB" smtClean="0"/>
              <a:t>18</a:t>
            </a:fld>
            <a:endParaRPr lang="en-GB"/>
          </a:p>
        </p:txBody>
      </p:sp>
      <p:sp>
        <p:nvSpPr>
          <p:cNvPr id="8" name="Content Placeholder 5">
            <a:extLst>
              <a:ext uri="{FF2B5EF4-FFF2-40B4-BE49-F238E27FC236}">
                <a16:creationId xmlns:a16="http://schemas.microsoft.com/office/drawing/2014/main" id="{B712FFBA-6CEB-0D3D-EE6C-071CEDA15648}"/>
              </a:ext>
            </a:extLst>
          </p:cNvPr>
          <p:cNvSpPr txBox="1">
            <a:spLocks/>
          </p:cNvSpPr>
          <p:nvPr/>
        </p:nvSpPr>
        <p:spPr>
          <a:xfrm>
            <a:off x="593802" y="900001"/>
            <a:ext cx="109885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2400" b="1" dirty="0"/>
          </a:p>
          <a:p>
            <a:pPr algn="l"/>
            <a:r>
              <a:rPr lang="en-GB" sz="2400" b="1" dirty="0"/>
              <a:t>MIPs</a:t>
            </a:r>
          </a:p>
          <a:p>
            <a:pPr algn="l"/>
            <a:r>
              <a:rPr lang="en-GB" sz="2400" b="1" dirty="0"/>
              <a:t>All weld documentation </a:t>
            </a:r>
          </a:p>
          <a:p>
            <a:pPr algn="l"/>
            <a:r>
              <a:rPr lang="en-GB" sz="2400" b="1" dirty="0"/>
              <a:t>Production drawings</a:t>
            </a:r>
          </a:p>
          <a:p>
            <a:pPr algn="l"/>
            <a:r>
              <a:rPr lang="en-GB" sz="2400" b="1" dirty="0"/>
              <a:t>Machining of sub-parts from free-issued material</a:t>
            </a:r>
          </a:p>
          <a:p>
            <a:pPr algn="l"/>
            <a:r>
              <a:rPr lang="en-GB" sz="2400" b="1" dirty="0"/>
              <a:t>Parts cleaning (procedure and operation)</a:t>
            </a:r>
          </a:p>
          <a:p>
            <a:pPr algn="l"/>
            <a:r>
              <a:rPr lang="en-GB" sz="2400" b="1" dirty="0"/>
              <a:t>Welding operations</a:t>
            </a:r>
          </a:p>
          <a:p>
            <a:pPr algn="l"/>
            <a:r>
              <a:rPr lang="en-GB" sz="2400" b="1" dirty="0"/>
              <a:t>NDT</a:t>
            </a:r>
          </a:p>
          <a:p>
            <a:pPr algn="l"/>
            <a:r>
              <a:rPr lang="en-GB" sz="2400" b="1" dirty="0"/>
              <a:t>Leak testing</a:t>
            </a:r>
          </a:p>
          <a:p>
            <a:pPr algn="l"/>
            <a:r>
              <a:rPr lang="en-GB" sz="2400" b="1" dirty="0"/>
              <a:t>Pressure testing</a:t>
            </a:r>
          </a:p>
          <a:p>
            <a:pPr algn="l"/>
            <a:r>
              <a:rPr lang="en-GB" sz="2400" b="1" dirty="0"/>
              <a:t>Tooling design and production</a:t>
            </a:r>
          </a:p>
        </p:txBody>
      </p:sp>
      <p:pic>
        <p:nvPicPr>
          <p:cNvPr id="3" name="Picture 2">
            <a:extLst>
              <a:ext uri="{FF2B5EF4-FFF2-40B4-BE49-F238E27FC236}">
                <a16:creationId xmlns:a16="http://schemas.microsoft.com/office/drawing/2014/main" id="{2F7C00CD-13DE-AEC8-C146-B88271488518}"/>
              </a:ext>
            </a:extLst>
          </p:cNvPr>
          <p:cNvPicPr>
            <a:picLocks noChangeAspect="1"/>
          </p:cNvPicPr>
          <p:nvPr/>
        </p:nvPicPr>
        <p:blipFill>
          <a:blip r:embed="rId2"/>
          <a:stretch>
            <a:fillRect/>
          </a:stretch>
        </p:blipFill>
        <p:spPr>
          <a:xfrm>
            <a:off x="7912041" y="3429000"/>
            <a:ext cx="3575926" cy="2259669"/>
          </a:xfrm>
          <a:prstGeom prst="rect">
            <a:avLst/>
          </a:prstGeom>
        </p:spPr>
      </p:pic>
    </p:spTree>
    <p:extLst>
      <p:ext uri="{BB962C8B-B14F-4D97-AF65-F5344CB8AC3E}">
        <p14:creationId xmlns:p14="http://schemas.microsoft.com/office/powerpoint/2010/main" val="899944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D007D-071F-2AD9-F2BC-9AD36BEE1E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F6DD7F-16B8-E9B3-F4F7-778453E4364B}"/>
              </a:ext>
            </a:extLst>
          </p:cNvPr>
          <p:cNvSpPr>
            <a:spLocks noGrp="1"/>
          </p:cNvSpPr>
          <p:nvPr>
            <p:ph type="title"/>
          </p:nvPr>
        </p:nvSpPr>
        <p:spPr/>
        <p:txBody>
          <a:bodyPr/>
          <a:lstStyle/>
          <a:p>
            <a:r>
              <a:rPr lang="en-GB" dirty="0"/>
              <a:t>Timeline</a:t>
            </a:r>
            <a:endParaRPr lang="en-GB" i="1" dirty="0"/>
          </a:p>
        </p:txBody>
      </p:sp>
      <p:sp>
        <p:nvSpPr>
          <p:cNvPr id="17" name="Slide Number Placeholder 16">
            <a:extLst>
              <a:ext uri="{FF2B5EF4-FFF2-40B4-BE49-F238E27FC236}">
                <a16:creationId xmlns:a16="http://schemas.microsoft.com/office/drawing/2014/main" id="{6692AB15-5754-AE70-7E3A-B48B77371C19}"/>
              </a:ext>
            </a:extLst>
          </p:cNvPr>
          <p:cNvSpPr>
            <a:spLocks noGrp="1"/>
          </p:cNvSpPr>
          <p:nvPr>
            <p:ph type="sldNum" sz="quarter" idx="12"/>
          </p:nvPr>
        </p:nvSpPr>
        <p:spPr/>
        <p:txBody>
          <a:bodyPr/>
          <a:lstStyle/>
          <a:p>
            <a:fld id="{F9A3C823-20D2-4AEB-A7B1-BF9CB21FA0DE}" type="slidenum">
              <a:rPr lang="en-GB" smtClean="0"/>
              <a:t>19</a:t>
            </a:fld>
            <a:endParaRPr lang="en-GB"/>
          </a:p>
        </p:txBody>
      </p:sp>
      <p:sp>
        <p:nvSpPr>
          <p:cNvPr id="8" name="Content Placeholder 5">
            <a:extLst>
              <a:ext uri="{FF2B5EF4-FFF2-40B4-BE49-F238E27FC236}">
                <a16:creationId xmlns:a16="http://schemas.microsoft.com/office/drawing/2014/main" id="{45AE8200-B6FB-B1D1-A054-B4FD6CB0DBDC}"/>
              </a:ext>
            </a:extLst>
          </p:cNvPr>
          <p:cNvSpPr txBox="1">
            <a:spLocks/>
          </p:cNvSpPr>
          <p:nvPr/>
        </p:nvSpPr>
        <p:spPr>
          <a:xfrm>
            <a:off x="593802" y="900001"/>
            <a:ext cx="109885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1800" b="1" dirty="0"/>
              <a:t>CM2 </a:t>
            </a:r>
            <a:r>
              <a:rPr lang="en-GB" sz="1800" b="1" dirty="0" err="1"/>
              <a:t>cryolines</a:t>
            </a:r>
            <a:r>
              <a:rPr lang="en-GB" sz="1800" b="1" dirty="0"/>
              <a:t> split into two batches</a:t>
            </a:r>
          </a:p>
          <a:p>
            <a:pPr lvl="1" algn="l">
              <a:buFont typeface="Arial" panose="020B0604020202020204" pitchFamily="34" charset="0"/>
              <a:buChar char="•"/>
            </a:pPr>
            <a:r>
              <a:rPr lang="en-GB" sz="1267" b="1" dirty="0"/>
              <a:t>Production organized into 2 groups/batches </a:t>
            </a:r>
          </a:p>
          <a:p>
            <a:pPr lvl="1" algn="l">
              <a:buFont typeface="Arial" panose="020B0604020202020204" pitchFamily="34" charset="0"/>
              <a:buChar char="•"/>
            </a:pPr>
            <a:endParaRPr lang="en-GB" sz="1267" b="1" dirty="0"/>
          </a:p>
          <a:p>
            <a:pPr algn="l"/>
            <a:r>
              <a:rPr lang="en-GB" sz="1800" b="1" dirty="0"/>
              <a:t>CM3-5 </a:t>
            </a:r>
            <a:r>
              <a:rPr lang="en-GB" sz="1800" b="1" dirty="0" err="1"/>
              <a:t>cryolines</a:t>
            </a:r>
            <a:r>
              <a:rPr lang="en-GB" sz="1800" b="1" dirty="0"/>
              <a:t> delivered as complete sets</a:t>
            </a:r>
          </a:p>
          <a:p>
            <a:pPr lvl="1" algn="l"/>
            <a:r>
              <a:rPr lang="en-GB" sz="1267" b="1" dirty="0"/>
              <a:t>Same organization </a:t>
            </a:r>
          </a:p>
          <a:p>
            <a:pPr lvl="1" algn="l"/>
            <a:endParaRPr lang="en-GB" sz="1267" b="1" dirty="0"/>
          </a:p>
          <a:p>
            <a:pPr algn="l"/>
            <a:r>
              <a:rPr lang="en-GB" sz="1800" b="1" dirty="0"/>
              <a:t>STFC (Andy) performed a site visit in Jan 2025</a:t>
            </a:r>
          </a:p>
          <a:p>
            <a:pPr algn="l"/>
            <a:endParaRPr lang="en-GB" sz="1800" b="1" dirty="0"/>
          </a:p>
          <a:p>
            <a:pPr algn="l"/>
            <a:r>
              <a:rPr lang="en-GB" sz="1800" b="1" dirty="0"/>
              <a:t>Delays?</a:t>
            </a:r>
          </a:p>
          <a:p>
            <a:pPr lvl="1" algn="l"/>
            <a:r>
              <a:rPr lang="en-GB" sz="1267" b="1" dirty="0"/>
              <a:t>CM2 delivered in 14-02-2025 (1</a:t>
            </a:r>
            <a:r>
              <a:rPr lang="en-GB" sz="1267" b="1" baseline="30000" dirty="0"/>
              <a:t>st</a:t>
            </a:r>
            <a:r>
              <a:rPr lang="en-GB" sz="1267" b="1" dirty="0"/>
              <a:t> Group)</a:t>
            </a:r>
          </a:p>
          <a:p>
            <a:pPr lvl="1" algn="l"/>
            <a:r>
              <a:rPr lang="en-GB" sz="1267" b="1" dirty="0"/>
              <a:t>CM2 delivered in 09-06-2025 (2</a:t>
            </a:r>
            <a:r>
              <a:rPr lang="en-GB" sz="1267" b="1" baseline="30000" dirty="0"/>
              <a:t>nd</a:t>
            </a:r>
            <a:r>
              <a:rPr lang="en-GB" sz="1267" b="1" dirty="0"/>
              <a:t>  Group)</a:t>
            </a:r>
          </a:p>
          <a:p>
            <a:pPr lvl="1" algn="l"/>
            <a:r>
              <a:rPr lang="en-GB" sz="1267" b="1" dirty="0"/>
              <a:t>CM3/4/5 1</a:t>
            </a:r>
            <a:r>
              <a:rPr lang="en-GB" sz="1267" b="1" baseline="30000" dirty="0"/>
              <a:t>st</a:t>
            </a:r>
            <a:r>
              <a:rPr lang="en-GB" sz="1267" b="1" dirty="0"/>
              <a:t> Group Awaiting Leak and Pressure Testing after NDT reports approval </a:t>
            </a:r>
          </a:p>
          <a:p>
            <a:pPr lvl="1" algn="l"/>
            <a:r>
              <a:rPr lang="en-GB" sz="1267" b="1" dirty="0"/>
              <a:t>CM3/4/5 2</a:t>
            </a:r>
            <a:r>
              <a:rPr lang="en-GB" sz="1267" b="1" baseline="30000" dirty="0"/>
              <a:t>nd</a:t>
            </a:r>
            <a:r>
              <a:rPr lang="en-GB" sz="1267" b="1" dirty="0"/>
              <a:t> Group ready for NDT inspection </a:t>
            </a:r>
          </a:p>
          <a:p>
            <a:pPr lvl="1" algn="l"/>
            <a:r>
              <a:rPr lang="en-GB" sz="1267" b="1" dirty="0"/>
              <a:t>Full delivery expected within 1 Month (late October) </a:t>
            </a:r>
          </a:p>
          <a:p>
            <a:pPr lvl="1" algn="l"/>
            <a:endParaRPr lang="en-GB" sz="1267" b="1" dirty="0"/>
          </a:p>
          <a:p>
            <a:pPr lvl="1" algn="l"/>
            <a:endParaRPr lang="en-GB" sz="1267" b="1" dirty="0"/>
          </a:p>
        </p:txBody>
      </p:sp>
      <p:pic>
        <p:nvPicPr>
          <p:cNvPr id="3" name="Picture 2">
            <a:extLst>
              <a:ext uri="{FF2B5EF4-FFF2-40B4-BE49-F238E27FC236}">
                <a16:creationId xmlns:a16="http://schemas.microsoft.com/office/drawing/2014/main" id="{98F0E9BF-55CD-A8F7-B1B6-A15542418A1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699348" y="501937"/>
            <a:ext cx="2360428" cy="4196317"/>
          </a:xfrm>
          <a:prstGeom prst="rect">
            <a:avLst/>
          </a:prstGeom>
        </p:spPr>
      </p:pic>
      <p:pic>
        <p:nvPicPr>
          <p:cNvPr id="4" name="Picture 3">
            <a:extLst>
              <a:ext uri="{FF2B5EF4-FFF2-40B4-BE49-F238E27FC236}">
                <a16:creationId xmlns:a16="http://schemas.microsoft.com/office/drawing/2014/main" id="{AA29A17F-8992-6797-F18E-D80E52BD82A0}"/>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8699349" y="3961704"/>
            <a:ext cx="2360428" cy="2716296"/>
          </a:xfrm>
          <a:prstGeom prst="rect">
            <a:avLst/>
          </a:prstGeom>
        </p:spPr>
      </p:pic>
    </p:spTree>
    <p:extLst>
      <p:ext uri="{BB962C8B-B14F-4D97-AF65-F5344CB8AC3E}">
        <p14:creationId xmlns:p14="http://schemas.microsoft.com/office/powerpoint/2010/main" val="4034283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0E1D0-321F-226F-41E7-FC83D71D4A8F}"/>
              </a:ext>
            </a:extLst>
          </p:cNvPr>
          <p:cNvSpPr>
            <a:spLocks noGrp="1"/>
          </p:cNvSpPr>
          <p:nvPr>
            <p:ph type="title"/>
          </p:nvPr>
        </p:nvSpPr>
        <p:spPr/>
        <p:txBody>
          <a:bodyPr/>
          <a:lstStyle/>
          <a:p>
            <a:r>
              <a:rPr lang="en-GB" dirty="0" err="1"/>
              <a:t>Cryolines</a:t>
            </a:r>
            <a:r>
              <a:rPr lang="en-GB" dirty="0"/>
              <a:t> Procurement Overview</a:t>
            </a:r>
            <a:endParaRPr lang="en-GB" i="1" dirty="0"/>
          </a:p>
        </p:txBody>
      </p:sp>
      <p:sp>
        <p:nvSpPr>
          <p:cNvPr id="3" name="Content Placeholder 2">
            <a:extLst>
              <a:ext uri="{FF2B5EF4-FFF2-40B4-BE49-F238E27FC236}">
                <a16:creationId xmlns:a16="http://schemas.microsoft.com/office/drawing/2014/main" id="{A0E29A9E-6417-4D1A-3447-A5AB252B533D}"/>
              </a:ext>
            </a:extLst>
          </p:cNvPr>
          <p:cNvSpPr>
            <a:spLocks noGrp="1"/>
          </p:cNvSpPr>
          <p:nvPr>
            <p:ph idx="1"/>
          </p:nvPr>
        </p:nvSpPr>
        <p:spPr>
          <a:xfrm>
            <a:off x="466421" y="3734334"/>
            <a:ext cx="11041334" cy="1968232"/>
          </a:xfrm>
        </p:spPr>
        <p:txBody>
          <a:bodyPr>
            <a:normAutofit/>
          </a:bodyPr>
          <a:lstStyle/>
          <a:p>
            <a:pPr marL="0" indent="0" algn="l">
              <a:spcAft>
                <a:spcPts val="600"/>
              </a:spcAft>
              <a:buNone/>
            </a:pPr>
            <a:r>
              <a:rPr lang="en-GB" sz="1800" b="1" dirty="0"/>
              <a:t>Design: CERN							Design: CERN</a:t>
            </a:r>
          </a:p>
          <a:p>
            <a:pPr marL="0" indent="0" algn="l">
              <a:spcAft>
                <a:spcPts val="600"/>
              </a:spcAft>
              <a:buNone/>
            </a:pPr>
            <a:endParaRPr lang="en-GB" sz="1800" b="1" dirty="0"/>
          </a:p>
          <a:p>
            <a:pPr marL="0" indent="0" algn="l">
              <a:spcAft>
                <a:spcPts val="600"/>
              </a:spcAft>
              <a:buNone/>
            </a:pPr>
            <a:r>
              <a:rPr lang="en-GB" sz="1800" b="1" dirty="0"/>
              <a:t>Procurement: STFC						Procurement: STFC</a:t>
            </a:r>
          </a:p>
          <a:p>
            <a:pPr marL="0" indent="0" algn="l">
              <a:spcAft>
                <a:spcPts val="600"/>
              </a:spcAft>
              <a:buNone/>
            </a:pPr>
            <a:endParaRPr lang="en-GB" sz="1800" b="1" dirty="0"/>
          </a:p>
          <a:p>
            <a:pPr marL="0" indent="0" algn="l">
              <a:spcAft>
                <a:spcPts val="600"/>
              </a:spcAft>
              <a:buNone/>
            </a:pPr>
            <a:r>
              <a:rPr lang="en-GB" sz="1800" b="1" dirty="0"/>
              <a:t>Manufacture: Hyde						Manufacture: Fieldhouse</a:t>
            </a:r>
          </a:p>
        </p:txBody>
      </p:sp>
      <p:pic>
        <p:nvPicPr>
          <p:cNvPr id="9" name="Picture 8" descr="A drawing of a machine&#10;&#10;Description automatically generated">
            <a:extLst>
              <a:ext uri="{FF2B5EF4-FFF2-40B4-BE49-F238E27FC236}">
                <a16:creationId xmlns:a16="http://schemas.microsoft.com/office/drawing/2014/main" id="{A7466A02-AC1B-4F1C-1DDA-16B3E48F7C77}"/>
              </a:ext>
            </a:extLst>
          </p:cNvPr>
          <p:cNvPicPr>
            <a:picLocks noChangeAspect="1"/>
          </p:cNvPicPr>
          <p:nvPr/>
        </p:nvPicPr>
        <p:blipFill rotWithShape="1">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875452" y="3414830"/>
            <a:ext cx="2751942" cy="2443457"/>
          </a:xfrm>
          <a:prstGeom prst="rect">
            <a:avLst/>
          </a:prstGeom>
          <a:ln>
            <a:noFill/>
          </a:ln>
          <a:extLst>
            <a:ext uri="{53640926-AAD7-44D8-BBD7-CCE9431645EC}">
              <a14:shadowObscured xmlns:a14="http://schemas.microsoft.com/office/drawing/2010/main"/>
            </a:ext>
          </a:extLst>
        </p:spPr>
      </p:pic>
      <p:sp>
        <p:nvSpPr>
          <p:cNvPr id="17" name="Slide Number Placeholder 16">
            <a:extLst>
              <a:ext uri="{FF2B5EF4-FFF2-40B4-BE49-F238E27FC236}">
                <a16:creationId xmlns:a16="http://schemas.microsoft.com/office/drawing/2014/main" id="{4C87A94E-D55F-A535-8653-7F76C5B1109A}"/>
              </a:ext>
            </a:extLst>
          </p:cNvPr>
          <p:cNvSpPr>
            <a:spLocks noGrp="1"/>
          </p:cNvSpPr>
          <p:nvPr>
            <p:ph type="sldNum" sz="quarter" idx="12"/>
          </p:nvPr>
        </p:nvSpPr>
        <p:spPr/>
        <p:txBody>
          <a:bodyPr/>
          <a:lstStyle/>
          <a:p>
            <a:fld id="{F9A3C823-20D2-4AEB-A7B1-BF9CB21FA0DE}" type="slidenum">
              <a:rPr lang="en-GB" smtClean="0"/>
              <a:t>2</a:t>
            </a:fld>
            <a:endParaRPr lang="en-GB"/>
          </a:p>
        </p:txBody>
      </p:sp>
      <p:pic>
        <p:nvPicPr>
          <p:cNvPr id="23" name="Picture 22" descr="A diagram of a machine&#10;&#10;Description automatically generated">
            <a:extLst>
              <a:ext uri="{FF2B5EF4-FFF2-40B4-BE49-F238E27FC236}">
                <a16:creationId xmlns:a16="http://schemas.microsoft.com/office/drawing/2014/main" id="{3DDFCDAF-6E18-9971-8B9A-F28D45AF05FE}"/>
              </a:ext>
            </a:extLst>
          </p:cNvPr>
          <p:cNvPicPr>
            <a:picLocks noChangeAspect="1"/>
          </p:cNvPicPr>
          <p:nvPr/>
        </p:nvPicPr>
        <p:blipFill rotWithShape="1">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8482824" y="3238622"/>
            <a:ext cx="3264931" cy="2463944"/>
          </a:xfrm>
          <a:prstGeom prst="rect">
            <a:avLst/>
          </a:prstGeom>
          <a:noFill/>
          <a:ln>
            <a:noFill/>
          </a:ln>
        </p:spPr>
      </p:pic>
      <p:sp>
        <p:nvSpPr>
          <p:cNvPr id="24" name="Content Placeholder 2">
            <a:extLst>
              <a:ext uri="{FF2B5EF4-FFF2-40B4-BE49-F238E27FC236}">
                <a16:creationId xmlns:a16="http://schemas.microsoft.com/office/drawing/2014/main" id="{0ADA6C3B-8A73-B761-92C6-D57351BEC9C8}"/>
              </a:ext>
            </a:extLst>
          </p:cNvPr>
          <p:cNvSpPr txBox="1">
            <a:spLocks/>
          </p:cNvSpPr>
          <p:nvPr/>
        </p:nvSpPr>
        <p:spPr>
          <a:xfrm>
            <a:off x="684245" y="1270304"/>
            <a:ext cx="11478017" cy="5265382"/>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gn="l">
              <a:spcAft>
                <a:spcPts val="600"/>
              </a:spcAft>
            </a:pPr>
            <a:r>
              <a:rPr lang="en-GB" sz="2400" b="1" dirty="0"/>
              <a:t>Following lessons learnt exercise on RFD prototype build, two key decisions made:</a:t>
            </a:r>
          </a:p>
          <a:p>
            <a:pPr marL="876286" lvl="1" indent="-342900" algn="l">
              <a:spcAft>
                <a:spcPts val="600"/>
              </a:spcAft>
              <a:buFont typeface="+mj-lt"/>
              <a:buAutoNum type="arabicPeriod"/>
            </a:pPr>
            <a:r>
              <a:rPr lang="en-GB" sz="1400" b="1" dirty="0"/>
              <a:t>Raw materials and bellows procurement would be decoupled from </a:t>
            </a:r>
            <a:r>
              <a:rPr lang="en-GB" sz="1400" b="1" dirty="0" err="1"/>
              <a:t>cryoline</a:t>
            </a:r>
            <a:r>
              <a:rPr lang="en-GB" sz="1400" b="1" dirty="0"/>
              <a:t> fabrication and managed by STFC+CERN (free issued to manufactures) </a:t>
            </a:r>
          </a:p>
          <a:p>
            <a:pPr marL="876286" lvl="1" indent="-342900" algn="l">
              <a:spcAft>
                <a:spcPts val="600"/>
              </a:spcAft>
              <a:buFont typeface="+mj-lt"/>
              <a:buAutoNum type="arabicPeriod"/>
            </a:pPr>
            <a:r>
              <a:rPr lang="en-GB" sz="1400" b="1" dirty="0"/>
              <a:t>Fabrication split in two: </a:t>
            </a:r>
            <a:r>
              <a:rPr lang="en-GB" sz="1400" b="1" dirty="0" err="1"/>
              <a:t>Biphase</a:t>
            </a:r>
            <a:r>
              <a:rPr lang="en-GB" sz="1400" b="1" dirty="0"/>
              <a:t> Line (most complex), and the remaining Cryogenic Lines.  </a:t>
            </a:r>
          </a:p>
          <a:p>
            <a:pPr marL="342900" indent="-342900" algn="l">
              <a:spcAft>
                <a:spcPts val="600"/>
              </a:spcAft>
              <a:buFont typeface="+mj-lt"/>
              <a:buAutoNum type="arabicPeriod"/>
            </a:pPr>
            <a:endParaRPr lang="en-GB" sz="1800" b="1" dirty="0"/>
          </a:p>
          <a:p>
            <a:pPr marL="342900" indent="-342900" algn="l">
              <a:spcAft>
                <a:spcPts val="600"/>
              </a:spcAft>
              <a:buFont typeface="+mj-lt"/>
              <a:buAutoNum type="arabicPeriod"/>
            </a:pPr>
            <a:endParaRPr lang="en-GB" sz="1800" b="1" dirty="0"/>
          </a:p>
          <a:p>
            <a:pPr marL="342900" indent="-342900" algn="l">
              <a:spcAft>
                <a:spcPts val="600"/>
              </a:spcAft>
              <a:buFont typeface="+mj-lt"/>
              <a:buAutoNum type="arabicPeriod"/>
            </a:pPr>
            <a:endParaRPr lang="en-GB" sz="1800" b="1" dirty="0"/>
          </a:p>
          <a:p>
            <a:pPr marL="342900" indent="-342900" algn="l">
              <a:spcAft>
                <a:spcPts val="600"/>
              </a:spcAft>
              <a:buFont typeface="+mj-lt"/>
              <a:buAutoNum type="arabicPeriod"/>
            </a:pPr>
            <a:endParaRPr lang="en-GB" sz="1800" b="1" dirty="0"/>
          </a:p>
          <a:p>
            <a:pPr marL="342900" indent="-342900" algn="l">
              <a:spcAft>
                <a:spcPts val="600"/>
              </a:spcAft>
              <a:buFont typeface="+mj-lt"/>
              <a:buAutoNum type="arabicPeriod"/>
            </a:pPr>
            <a:endParaRPr lang="en-GB" sz="1800" b="1" dirty="0"/>
          </a:p>
          <a:p>
            <a:pPr marL="342900" indent="-342900" algn="l">
              <a:spcAft>
                <a:spcPts val="600"/>
              </a:spcAft>
              <a:buFont typeface="+mj-lt"/>
              <a:buAutoNum type="arabicPeriod"/>
            </a:pPr>
            <a:endParaRPr lang="en-GB" sz="1800" b="1" dirty="0"/>
          </a:p>
          <a:p>
            <a:pPr marL="342900" indent="-342900" algn="l">
              <a:spcAft>
                <a:spcPts val="600"/>
              </a:spcAft>
              <a:buFont typeface="+mj-lt"/>
              <a:buAutoNum type="arabicPeriod"/>
            </a:pPr>
            <a:endParaRPr lang="en-GB" sz="1800" b="1" dirty="0"/>
          </a:p>
          <a:p>
            <a:pPr marL="342900" indent="-342900" algn="l">
              <a:spcAft>
                <a:spcPts val="600"/>
              </a:spcAft>
              <a:buFont typeface="+mj-lt"/>
              <a:buAutoNum type="arabicPeriod"/>
            </a:pPr>
            <a:endParaRPr lang="en-GB" sz="1800" b="1" dirty="0"/>
          </a:p>
          <a:p>
            <a:pPr marL="0" indent="0" algn="l">
              <a:spcAft>
                <a:spcPts val="600"/>
              </a:spcAft>
              <a:buNone/>
            </a:pPr>
            <a:r>
              <a:rPr lang="en-GB" sz="1800" b="1" dirty="0"/>
              <a:t>			</a:t>
            </a:r>
          </a:p>
        </p:txBody>
      </p:sp>
    </p:spTree>
    <p:extLst>
      <p:ext uri="{BB962C8B-B14F-4D97-AF65-F5344CB8AC3E}">
        <p14:creationId xmlns:p14="http://schemas.microsoft.com/office/powerpoint/2010/main" val="938537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066C1-F72E-78F6-1577-BEC7BD98D7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8B435E-28C9-2A2B-0631-A2271A3F3DA3}"/>
              </a:ext>
            </a:extLst>
          </p:cNvPr>
          <p:cNvSpPr>
            <a:spLocks noGrp="1"/>
          </p:cNvSpPr>
          <p:nvPr>
            <p:ph type="title"/>
          </p:nvPr>
        </p:nvSpPr>
        <p:spPr/>
        <p:txBody>
          <a:bodyPr/>
          <a:lstStyle/>
          <a:p>
            <a:r>
              <a:rPr lang="en-GB" dirty="0"/>
              <a:t>Metrology</a:t>
            </a:r>
            <a:endParaRPr lang="en-GB" i="1" dirty="0"/>
          </a:p>
        </p:txBody>
      </p:sp>
      <p:sp>
        <p:nvSpPr>
          <p:cNvPr id="17" name="Slide Number Placeholder 16">
            <a:extLst>
              <a:ext uri="{FF2B5EF4-FFF2-40B4-BE49-F238E27FC236}">
                <a16:creationId xmlns:a16="http://schemas.microsoft.com/office/drawing/2014/main" id="{10AA26E7-CBB9-4AFB-4A26-28A8429B1023}"/>
              </a:ext>
            </a:extLst>
          </p:cNvPr>
          <p:cNvSpPr>
            <a:spLocks noGrp="1"/>
          </p:cNvSpPr>
          <p:nvPr>
            <p:ph type="sldNum" sz="quarter" idx="12"/>
          </p:nvPr>
        </p:nvSpPr>
        <p:spPr/>
        <p:txBody>
          <a:bodyPr/>
          <a:lstStyle/>
          <a:p>
            <a:fld id="{F9A3C823-20D2-4AEB-A7B1-BF9CB21FA0DE}" type="slidenum">
              <a:rPr lang="en-GB" smtClean="0"/>
              <a:t>20</a:t>
            </a:fld>
            <a:endParaRPr lang="en-GB"/>
          </a:p>
        </p:txBody>
      </p:sp>
      <p:sp>
        <p:nvSpPr>
          <p:cNvPr id="8" name="Content Placeholder 5">
            <a:extLst>
              <a:ext uri="{FF2B5EF4-FFF2-40B4-BE49-F238E27FC236}">
                <a16:creationId xmlns:a16="http://schemas.microsoft.com/office/drawing/2014/main" id="{1202AEB9-9683-AD3F-8A71-AC7722810795}"/>
              </a:ext>
            </a:extLst>
          </p:cNvPr>
          <p:cNvSpPr txBox="1">
            <a:spLocks/>
          </p:cNvSpPr>
          <p:nvPr/>
        </p:nvSpPr>
        <p:spPr>
          <a:xfrm>
            <a:off x="593802" y="900001"/>
            <a:ext cx="109885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1800" b="1" dirty="0"/>
              <a:t>A Metrology Check solution developed by Fieldhouse using Jigs serving as a go-</a:t>
            </a:r>
            <a:r>
              <a:rPr lang="en-GB" sz="1800" b="1" dirty="0" err="1"/>
              <a:t>nogo</a:t>
            </a:r>
            <a:r>
              <a:rPr lang="en-GB" sz="1800" b="1" dirty="0"/>
              <a:t> for the lines (only the jigs were measured). </a:t>
            </a:r>
          </a:p>
        </p:txBody>
      </p:sp>
      <p:pic>
        <p:nvPicPr>
          <p:cNvPr id="3" name="Picture 2">
            <a:extLst>
              <a:ext uri="{FF2B5EF4-FFF2-40B4-BE49-F238E27FC236}">
                <a16:creationId xmlns:a16="http://schemas.microsoft.com/office/drawing/2014/main" id="{41709EA7-7E78-63AE-37C3-C57456079E9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96000" y="2130118"/>
            <a:ext cx="5103843" cy="3827882"/>
          </a:xfrm>
          <a:prstGeom prst="rect">
            <a:avLst/>
          </a:prstGeom>
        </p:spPr>
      </p:pic>
      <p:pic>
        <p:nvPicPr>
          <p:cNvPr id="5" name="Picture 4">
            <a:extLst>
              <a:ext uri="{FF2B5EF4-FFF2-40B4-BE49-F238E27FC236}">
                <a16:creationId xmlns:a16="http://schemas.microsoft.com/office/drawing/2014/main" id="{DD256D10-30C6-BC41-4AF8-25400E66F60F}"/>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15796" y="2055198"/>
            <a:ext cx="3541018" cy="2908431"/>
          </a:xfrm>
          <a:prstGeom prst="rect">
            <a:avLst/>
          </a:prstGeom>
        </p:spPr>
      </p:pic>
      <p:pic>
        <p:nvPicPr>
          <p:cNvPr id="7" name="Picture 6">
            <a:extLst>
              <a:ext uri="{FF2B5EF4-FFF2-40B4-BE49-F238E27FC236}">
                <a16:creationId xmlns:a16="http://schemas.microsoft.com/office/drawing/2014/main" id="{98B34698-2E00-24CF-402A-A98BE25B7057}"/>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73708" y="4101978"/>
            <a:ext cx="2437859" cy="1856021"/>
          </a:xfrm>
          <a:prstGeom prst="rect">
            <a:avLst/>
          </a:prstGeom>
        </p:spPr>
      </p:pic>
    </p:spTree>
    <p:extLst>
      <p:ext uri="{BB962C8B-B14F-4D97-AF65-F5344CB8AC3E}">
        <p14:creationId xmlns:p14="http://schemas.microsoft.com/office/powerpoint/2010/main" val="4072360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3F560-3B4A-A6B6-7DC0-399AF59AA2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866274-CF8C-6A52-C76E-8AC89143ED47}"/>
              </a:ext>
            </a:extLst>
          </p:cNvPr>
          <p:cNvSpPr>
            <a:spLocks noGrp="1"/>
          </p:cNvSpPr>
          <p:nvPr>
            <p:ph type="title"/>
          </p:nvPr>
        </p:nvSpPr>
        <p:spPr/>
        <p:txBody>
          <a:bodyPr/>
          <a:lstStyle/>
          <a:p>
            <a:r>
              <a:rPr lang="en-GB" dirty="0"/>
              <a:t>NCRs</a:t>
            </a:r>
            <a:endParaRPr lang="en-GB" i="1" dirty="0"/>
          </a:p>
        </p:txBody>
      </p:sp>
      <p:sp>
        <p:nvSpPr>
          <p:cNvPr id="17" name="Slide Number Placeholder 16">
            <a:extLst>
              <a:ext uri="{FF2B5EF4-FFF2-40B4-BE49-F238E27FC236}">
                <a16:creationId xmlns:a16="http://schemas.microsoft.com/office/drawing/2014/main" id="{FB32A0F6-6A15-B174-6026-811272D02D4D}"/>
              </a:ext>
            </a:extLst>
          </p:cNvPr>
          <p:cNvSpPr>
            <a:spLocks noGrp="1"/>
          </p:cNvSpPr>
          <p:nvPr>
            <p:ph type="sldNum" sz="quarter" idx="12"/>
          </p:nvPr>
        </p:nvSpPr>
        <p:spPr/>
        <p:txBody>
          <a:bodyPr/>
          <a:lstStyle/>
          <a:p>
            <a:fld id="{F9A3C823-20D2-4AEB-A7B1-BF9CB21FA0DE}" type="slidenum">
              <a:rPr lang="en-GB" smtClean="0"/>
              <a:t>21</a:t>
            </a:fld>
            <a:endParaRPr lang="en-GB"/>
          </a:p>
        </p:txBody>
      </p:sp>
      <p:sp>
        <p:nvSpPr>
          <p:cNvPr id="8" name="Content Placeholder 5">
            <a:extLst>
              <a:ext uri="{FF2B5EF4-FFF2-40B4-BE49-F238E27FC236}">
                <a16:creationId xmlns:a16="http://schemas.microsoft.com/office/drawing/2014/main" id="{3FD5721E-3918-EA10-5E42-D9C95E46F847}"/>
              </a:ext>
            </a:extLst>
          </p:cNvPr>
          <p:cNvSpPr txBox="1">
            <a:spLocks/>
          </p:cNvSpPr>
          <p:nvPr/>
        </p:nvSpPr>
        <p:spPr>
          <a:xfrm>
            <a:off x="601701" y="900000"/>
            <a:ext cx="109885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1800" b="1" dirty="0"/>
              <a:t>1 NCR: Damaged bellow by NDT company </a:t>
            </a:r>
          </a:p>
        </p:txBody>
      </p:sp>
      <p:pic>
        <p:nvPicPr>
          <p:cNvPr id="3" name="Picture 2">
            <a:extLst>
              <a:ext uri="{FF2B5EF4-FFF2-40B4-BE49-F238E27FC236}">
                <a16:creationId xmlns:a16="http://schemas.microsoft.com/office/drawing/2014/main" id="{A204FB9A-8D78-635F-AC92-5E52B361ECDC}"/>
              </a:ext>
            </a:extLst>
          </p:cNvPr>
          <p:cNvPicPr>
            <a:picLocks noChangeAspect="1"/>
          </p:cNvPicPr>
          <p:nvPr/>
        </p:nvPicPr>
        <p:blipFill>
          <a:blip r:embed="rId2"/>
          <a:stretch>
            <a:fillRect/>
          </a:stretch>
        </p:blipFill>
        <p:spPr>
          <a:xfrm>
            <a:off x="4074465" y="1817040"/>
            <a:ext cx="2331846" cy="4140959"/>
          </a:xfrm>
          <a:prstGeom prst="rect">
            <a:avLst/>
          </a:prstGeom>
        </p:spPr>
      </p:pic>
      <p:sp>
        <p:nvSpPr>
          <p:cNvPr id="5" name="TextBox 4">
            <a:extLst>
              <a:ext uri="{FF2B5EF4-FFF2-40B4-BE49-F238E27FC236}">
                <a16:creationId xmlns:a16="http://schemas.microsoft.com/office/drawing/2014/main" id="{5E3EB7D5-C429-E552-E44A-8C11DA3E1C9B}"/>
              </a:ext>
            </a:extLst>
          </p:cNvPr>
          <p:cNvSpPr txBox="1"/>
          <p:nvPr/>
        </p:nvSpPr>
        <p:spPr>
          <a:xfrm>
            <a:off x="686017" y="5122620"/>
            <a:ext cx="2876053" cy="369332"/>
          </a:xfrm>
          <a:prstGeom prst="rect">
            <a:avLst/>
          </a:prstGeom>
          <a:noFill/>
        </p:spPr>
        <p:txBody>
          <a:bodyPr wrap="square">
            <a:spAutoFit/>
          </a:bodyPr>
          <a:lstStyle/>
          <a:p>
            <a:r>
              <a:rPr lang="en-GB" dirty="0"/>
              <a:t>HCACFQC436-UK000005</a:t>
            </a:r>
          </a:p>
        </p:txBody>
      </p:sp>
      <p:grpSp>
        <p:nvGrpSpPr>
          <p:cNvPr id="4" name="Group 3">
            <a:extLst>
              <a:ext uri="{FF2B5EF4-FFF2-40B4-BE49-F238E27FC236}">
                <a16:creationId xmlns:a16="http://schemas.microsoft.com/office/drawing/2014/main" id="{E6B027A1-50AF-D088-54A0-D0A9F740F2CA}"/>
              </a:ext>
            </a:extLst>
          </p:cNvPr>
          <p:cNvGrpSpPr/>
          <p:nvPr/>
        </p:nvGrpSpPr>
        <p:grpSpPr>
          <a:xfrm>
            <a:off x="816000" y="2839085"/>
            <a:ext cx="2462997" cy="2206943"/>
            <a:chOff x="3261266" y="3756343"/>
            <a:chExt cx="2462997" cy="2206943"/>
          </a:xfrm>
        </p:grpSpPr>
        <p:pic>
          <p:nvPicPr>
            <p:cNvPr id="9" name="Picture 8">
              <a:extLst>
                <a:ext uri="{FF2B5EF4-FFF2-40B4-BE49-F238E27FC236}">
                  <a16:creationId xmlns:a16="http://schemas.microsoft.com/office/drawing/2014/main" id="{618AFA5F-9E71-28C0-2276-01EB059C5E0E}"/>
                </a:ext>
              </a:extLst>
            </p:cNvPr>
            <p:cNvPicPr>
              <a:picLocks noChangeAspect="1"/>
            </p:cNvPicPr>
            <p:nvPr/>
          </p:nvPicPr>
          <p:blipFill>
            <a:blip r:embed="rId3"/>
            <a:stretch>
              <a:fillRect/>
            </a:stretch>
          </p:blipFill>
          <p:spPr>
            <a:xfrm>
              <a:off x="3261266" y="3756343"/>
              <a:ext cx="2462997" cy="2206943"/>
            </a:xfrm>
            <a:prstGeom prst="rect">
              <a:avLst/>
            </a:prstGeom>
          </p:spPr>
        </p:pic>
        <p:sp>
          <p:nvSpPr>
            <p:cNvPr id="10" name="Oval 9">
              <a:extLst>
                <a:ext uri="{FF2B5EF4-FFF2-40B4-BE49-F238E27FC236}">
                  <a16:creationId xmlns:a16="http://schemas.microsoft.com/office/drawing/2014/main" id="{978C4494-7B95-035F-8B14-01218B1D3F4F}"/>
                </a:ext>
              </a:extLst>
            </p:cNvPr>
            <p:cNvSpPr/>
            <p:nvPr/>
          </p:nvSpPr>
          <p:spPr>
            <a:xfrm rot="793255">
              <a:off x="4779660" y="4995137"/>
              <a:ext cx="670560" cy="65595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pic>
        <p:nvPicPr>
          <p:cNvPr id="6" name="Picture 5">
            <a:extLst>
              <a:ext uri="{FF2B5EF4-FFF2-40B4-BE49-F238E27FC236}">
                <a16:creationId xmlns:a16="http://schemas.microsoft.com/office/drawing/2014/main" id="{0F4E3653-4D5D-B309-B42F-AD09AFD5D605}"/>
              </a:ext>
            </a:extLst>
          </p:cNvPr>
          <p:cNvPicPr>
            <a:picLocks noChangeAspect="1"/>
          </p:cNvPicPr>
          <p:nvPr/>
        </p:nvPicPr>
        <p:blipFill>
          <a:blip r:embed="rId4"/>
          <a:stretch>
            <a:fillRect/>
          </a:stretch>
        </p:blipFill>
        <p:spPr>
          <a:xfrm>
            <a:off x="7201779" y="1846824"/>
            <a:ext cx="3870646" cy="4191464"/>
          </a:xfrm>
          <a:prstGeom prst="rect">
            <a:avLst/>
          </a:prstGeom>
        </p:spPr>
      </p:pic>
      <p:sp>
        <p:nvSpPr>
          <p:cNvPr id="11" name="TextBox 10">
            <a:extLst>
              <a:ext uri="{FF2B5EF4-FFF2-40B4-BE49-F238E27FC236}">
                <a16:creationId xmlns:a16="http://schemas.microsoft.com/office/drawing/2014/main" id="{382DE805-17B4-EFDC-8267-01F874C25786}"/>
              </a:ext>
            </a:extLst>
          </p:cNvPr>
          <p:cNvSpPr txBox="1"/>
          <p:nvPr/>
        </p:nvSpPr>
        <p:spPr>
          <a:xfrm>
            <a:off x="7649357" y="6070020"/>
            <a:ext cx="3423068" cy="646331"/>
          </a:xfrm>
          <a:prstGeom prst="rect">
            <a:avLst/>
          </a:prstGeom>
          <a:noFill/>
        </p:spPr>
        <p:txBody>
          <a:bodyPr wrap="square">
            <a:spAutoFit/>
          </a:bodyPr>
          <a:lstStyle/>
          <a:p>
            <a:r>
              <a:rPr lang="en-GB" dirty="0"/>
              <a:t>Bellow position shifted to avoid welding the same area</a:t>
            </a:r>
          </a:p>
        </p:txBody>
      </p:sp>
    </p:spTree>
    <p:extLst>
      <p:ext uri="{BB962C8B-B14F-4D97-AF65-F5344CB8AC3E}">
        <p14:creationId xmlns:p14="http://schemas.microsoft.com/office/powerpoint/2010/main" val="1424466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EA06C-09EC-88CC-0DD9-CFFBB5A357EE}"/>
              </a:ext>
            </a:extLst>
          </p:cNvPr>
          <p:cNvSpPr>
            <a:spLocks noGrp="1"/>
          </p:cNvSpPr>
          <p:nvPr>
            <p:ph type="title"/>
          </p:nvPr>
        </p:nvSpPr>
        <p:spPr/>
        <p:txBody>
          <a:bodyPr/>
          <a:lstStyle/>
          <a:p>
            <a:r>
              <a:rPr lang="en-US" dirty="0"/>
              <a:t>Summary and lessons</a:t>
            </a:r>
            <a:endParaRPr lang="en-GB" dirty="0"/>
          </a:p>
        </p:txBody>
      </p:sp>
      <p:sp>
        <p:nvSpPr>
          <p:cNvPr id="3" name="Content Placeholder 2">
            <a:extLst>
              <a:ext uri="{FF2B5EF4-FFF2-40B4-BE49-F238E27FC236}">
                <a16:creationId xmlns:a16="http://schemas.microsoft.com/office/drawing/2014/main" id="{EA6CB00C-AD77-4538-C06B-EF8A53F1FD1A}"/>
              </a:ext>
            </a:extLst>
          </p:cNvPr>
          <p:cNvSpPr>
            <a:spLocks noGrp="1"/>
          </p:cNvSpPr>
          <p:nvPr>
            <p:ph idx="1"/>
          </p:nvPr>
        </p:nvSpPr>
        <p:spPr>
          <a:xfrm>
            <a:off x="815999" y="1219201"/>
            <a:ext cx="10660653" cy="4906963"/>
          </a:xfrm>
        </p:spPr>
        <p:txBody>
          <a:bodyPr>
            <a:normAutofit lnSpcReduction="10000"/>
          </a:bodyPr>
          <a:lstStyle/>
          <a:p>
            <a:pPr algn="l"/>
            <a:r>
              <a:rPr lang="en-GB" sz="3200" dirty="0"/>
              <a:t>All documentation approved before beginning of production</a:t>
            </a:r>
          </a:p>
          <a:p>
            <a:pPr algn="l"/>
            <a:endParaRPr lang="en-GB" sz="3200" dirty="0"/>
          </a:p>
          <a:p>
            <a:pPr algn="l"/>
            <a:r>
              <a:rPr lang="en-US" sz="3200" dirty="0"/>
              <a:t>Not enough tube length spare</a:t>
            </a:r>
          </a:p>
          <a:p>
            <a:pPr algn="l"/>
            <a:endParaRPr lang="en-US" sz="3200" dirty="0"/>
          </a:p>
          <a:p>
            <a:pPr algn="l"/>
            <a:r>
              <a:rPr lang="en-US" sz="3200" dirty="0"/>
              <a:t>Documentation for the first lines for CM2 lagged creating issues for the correct approval and traceability. </a:t>
            </a:r>
          </a:p>
          <a:p>
            <a:pPr algn="l"/>
            <a:endParaRPr lang="en-US" sz="3200" dirty="0"/>
          </a:p>
          <a:p>
            <a:pPr algn="l"/>
            <a:r>
              <a:rPr lang="en-US" sz="3200" dirty="0"/>
              <a:t>Low number of problems encountered during fabrication.  </a:t>
            </a:r>
            <a:endParaRPr lang="en-GB" sz="3200" dirty="0"/>
          </a:p>
        </p:txBody>
      </p:sp>
      <p:sp>
        <p:nvSpPr>
          <p:cNvPr id="4" name="Slide Number Placeholder 3">
            <a:extLst>
              <a:ext uri="{FF2B5EF4-FFF2-40B4-BE49-F238E27FC236}">
                <a16:creationId xmlns:a16="http://schemas.microsoft.com/office/drawing/2014/main" id="{CD47E95D-C124-9606-D71C-AF822C45A871}"/>
              </a:ext>
            </a:extLst>
          </p:cNvPr>
          <p:cNvSpPr>
            <a:spLocks noGrp="1"/>
          </p:cNvSpPr>
          <p:nvPr>
            <p:ph type="sldNum" sz="quarter" idx="12"/>
          </p:nvPr>
        </p:nvSpPr>
        <p:spPr/>
        <p:txBody>
          <a:bodyPr/>
          <a:lstStyle/>
          <a:p>
            <a:fld id="{8F0AF422-3CE7-4CCC-9415-CEB0C3E1A10C}" type="slidenum">
              <a:rPr lang="en-GB" smtClean="0"/>
              <a:t>22</a:t>
            </a:fld>
            <a:endParaRPr lang="en-GB"/>
          </a:p>
        </p:txBody>
      </p:sp>
    </p:spTree>
    <p:extLst>
      <p:ext uri="{BB962C8B-B14F-4D97-AF65-F5344CB8AC3E}">
        <p14:creationId xmlns:p14="http://schemas.microsoft.com/office/powerpoint/2010/main" val="717831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ADD426-1EC3-B25D-904E-B78A87B92165}"/>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r>
              <a:rPr lang="en-US" dirty="0"/>
              <a:t>Questions? </a:t>
            </a:r>
            <a:endParaRPr lang="en-GB" dirty="0"/>
          </a:p>
        </p:txBody>
      </p:sp>
      <p:sp>
        <p:nvSpPr>
          <p:cNvPr id="2" name="Slide Number Placeholder 1">
            <a:extLst>
              <a:ext uri="{FF2B5EF4-FFF2-40B4-BE49-F238E27FC236}">
                <a16:creationId xmlns:a16="http://schemas.microsoft.com/office/drawing/2014/main" id="{4A793EEA-C367-6F78-CF91-5C6BE6714B2C}"/>
              </a:ext>
            </a:extLst>
          </p:cNvPr>
          <p:cNvSpPr>
            <a:spLocks noGrp="1"/>
          </p:cNvSpPr>
          <p:nvPr>
            <p:ph type="sldNum" sz="quarter" idx="12"/>
          </p:nvPr>
        </p:nvSpPr>
        <p:spPr/>
        <p:txBody>
          <a:bodyPr/>
          <a:lstStyle/>
          <a:p>
            <a:fld id="{8F0AF422-3CE7-4CCC-9415-CEB0C3E1A10C}" type="slidenum">
              <a:rPr lang="en-GB" smtClean="0"/>
              <a:t>23</a:t>
            </a:fld>
            <a:endParaRPr lang="en-GB"/>
          </a:p>
        </p:txBody>
      </p:sp>
    </p:spTree>
    <p:extLst>
      <p:ext uri="{BB962C8B-B14F-4D97-AF65-F5344CB8AC3E}">
        <p14:creationId xmlns:p14="http://schemas.microsoft.com/office/powerpoint/2010/main" val="2114208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19C258-A500-00E5-450F-15BA9868F0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0E02EA-826F-AA6A-FF84-E650E7E8CE22}"/>
              </a:ext>
            </a:extLst>
          </p:cNvPr>
          <p:cNvSpPr>
            <a:spLocks noGrp="1"/>
          </p:cNvSpPr>
          <p:nvPr>
            <p:ph type="title"/>
          </p:nvPr>
        </p:nvSpPr>
        <p:spPr/>
        <p:txBody>
          <a:bodyPr/>
          <a:lstStyle/>
          <a:p>
            <a:r>
              <a:rPr lang="en-GB" dirty="0" err="1"/>
              <a:t>Biphase</a:t>
            </a:r>
            <a:r>
              <a:rPr lang="en-GB" dirty="0"/>
              <a:t> </a:t>
            </a:r>
            <a:r>
              <a:rPr lang="en-GB" dirty="0" err="1"/>
              <a:t>Cryoline</a:t>
            </a:r>
            <a:r>
              <a:rPr lang="en-GB" dirty="0"/>
              <a:t> Procurement</a:t>
            </a:r>
            <a:endParaRPr lang="en-GB" i="1" dirty="0"/>
          </a:p>
        </p:txBody>
      </p:sp>
      <p:sp>
        <p:nvSpPr>
          <p:cNvPr id="17" name="Slide Number Placeholder 16">
            <a:extLst>
              <a:ext uri="{FF2B5EF4-FFF2-40B4-BE49-F238E27FC236}">
                <a16:creationId xmlns:a16="http://schemas.microsoft.com/office/drawing/2014/main" id="{65149BD7-7D6F-9271-5C7D-8B6EB788C055}"/>
              </a:ext>
            </a:extLst>
          </p:cNvPr>
          <p:cNvSpPr>
            <a:spLocks noGrp="1"/>
          </p:cNvSpPr>
          <p:nvPr>
            <p:ph type="sldNum" sz="quarter" idx="12"/>
          </p:nvPr>
        </p:nvSpPr>
        <p:spPr/>
        <p:txBody>
          <a:bodyPr/>
          <a:lstStyle/>
          <a:p>
            <a:fld id="{F9A3C823-20D2-4AEB-A7B1-BF9CB21FA0DE}" type="slidenum">
              <a:rPr lang="en-GB" smtClean="0"/>
              <a:t>3</a:t>
            </a:fld>
            <a:endParaRPr lang="en-GB"/>
          </a:p>
        </p:txBody>
      </p:sp>
      <p:sp>
        <p:nvSpPr>
          <p:cNvPr id="8" name="Content Placeholder 5">
            <a:extLst>
              <a:ext uri="{FF2B5EF4-FFF2-40B4-BE49-F238E27FC236}">
                <a16:creationId xmlns:a16="http://schemas.microsoft.com/office/drawing/2014/main" id="{A65B81C8-A83F-2A9E-3AD3-61FE59D9D44D}"/>
              </a:ext>
            </a:extLst>
          </p:cNvPr>
          <p:cNvSpPr txBox="1">
            <a:spLocks/>
          </p:cNvSpPr>
          <p:nvPr/>
        </p:nvSpPr>
        <p:spPr>
          <a:xfrm>
            <a:off x="548226" y="684912"/>
            <a:ext cx="11237414"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endParaRPr lang="en-GB" sz="1800" b="1" dirty="0"/>
          </a:p>
          <a:p>
            <a:pPr algn="l"/>
            <a:r>
              <a:rPr lang="en-GB" sz="2000" b="1" dirty="0"/>
              <a:t>First contract awarded for 1off fabrication (CM2)</a:t>
            </a:r>
          </a:p>
          <a:p>
            <a:pPr algn="l"/>
            <a:r>
              <a:rPr lang="en-GB" sz="2000" b="1" dirty="0"/>
              <a:t>Subcomponents and pipes free-issued</a:t>
            </a:r>
          </a:p>
          <a:p>
            <a:pPr algn="l"/>
            <a:r>
              <a:rPr lang="en-GB" sz="2000" b="1" dirty="0"/>
              <a:t>Material traceability managed by STFC+CERN</a:t>
            </a:r>
          </a:p>
          <a:p>
            <a:pPr algn="l"/>
            <a:r>
              <a:rPr lang="en-GB" sz="2000" b="1" dirty="0"/>
              <a:t>Drawing pack and engineering specification provided to vendor</a:t>
            </a:r>
          </a:p>
          <a:p>
            <a:pPr marL="0" indent="0" algn="l">
              <a:buNone/>
            </a:pPr>
            <a:endParaRPr lang="en-GB" sz="1800" b="1" dirty="0"/>
          </a:p>
        </p:txBody>
      </p:sp>
      <p:grpSp>
        <p:nvGrpSpPr>
          <p:cNvPr id="10" name="Group 9">
            <a:extLst>
              <a:ext uri="{FF2B5EF4-FFF2-40B4-BE49-F238E27FC236}">
                <a16:creationId xmlns:a16="http://schemas.microsoft.com/office/drawing/2014/main" id="{AA40F4CC-BD21-CFCA-9560-180BA5D1AB37}"/>
              </a:ext>
            </a:extLst>
          </p:cNvPr>
          <p:cNvGrpSpPr/>
          <p:nvPr/>
        </p:nvGrpSpPr>
        <p:grpSpPr>
          <a:xfrm>
            <a:off x="2153410" y="3109047"/>
            <a:ext cx="7082745" cy="2589238"/>
            <a:chOff x="167014" y="3996270"/>
            <a:chExt cx="7783004" cy="2874683"/>
          </a:xfrm>
        </p:grpSpPr>
        <p:pic>
          <p:nvPicPr>
            <p:cNvPr id="11" name="Picture 10">
              <a:extLst>
                <a:ext uri="{FF2B5EF4-FFF2-40B4-BE49-F238E27FC236}">
                  <a16:creationId xmlns:a16="http://schemas.microsoft.com/office/drawing/2014/main" id="{56C65162-B7EF-963E-2126-6F1B9B4DBCF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52901" y="4693396"/>
              <a:ext cx="987914" cy="1590338"/>
            </a:xfrm>
            <a:prstGeom prst="rect">
              <a:avLst/>
            </a:prstGeom>
          </p:spPr>
        </p:pic>
        <p:pic>
          <p:nvPicPr>
            <p:cNvPr id="19" name="Picture 18">
              <a:extLst>
                <a:ext uri="{FF2B5EF4-FFF2-40B4-BE49-F238E27FC236}">
                  <a16:creationId xmlns:a16="http://schemas.microsoft.com/office/drawing/2014/main" id="{BA554F0A-A961-62DC-F380-489CF6A1C37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264380" y="4106178"/>
              <a:ext cx="2685638" cy="2764775"/>
            </a:xfrm>
            <a:prstGeom prst="rect">
              <a:avLst/>
            </a:prstGeom>
          </p:spPr>
        </p:pic>
        <p:pic>
          <p:nvPicPr>
            <p:cNvPr id="20" name="Picture 19">
              <a:extLst>
                <a:ext uri="{FF2B5EF4-FFF2-40B4-BE49-F238E27FC236}">
                  <a16:creationId xmlns:a16="http://schemas.microsoft.com/office/drawing/2014/main" id="{C544335D-01C2-09C4-B9DC-1DC1D4CDD1A7}"/>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32537" y="3996270"/>
              <a:ext cx="2685639" cy="2874683"/>
            </a:xfrm>
            <a:prstGeom prst="rect">
              <a:avLst/>
            </a:prstGeom>
          </p:spPr>
        </p:pic>
        <p:pic>
          <p:nvPicPr>
            <p:cNvPr id="21" name="Picture 20">
              <a:extLst>
                <a:ext uri="{FF2B5EF4-FFF2-40B4-BE49-F238E27FC236}">
                  <a16:creationId xmlns:a16="http://schemas.microsoft.com/office/drawing/2014/main" id="{86FF0287-6435-E94C-7F5C-02BD72A28F4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67014" y="4346635"/>
              <a:ext cx="1391064" cy="2159876"/>
            </a:xfrm>
            <a:prstGeom prst="snipRoundRect">
              <a:avLst>
                <a:gd name="adj1" fmla="val 0"/>
                <a:gd name="adj2" fmla="val 50000"/>
              </a:avLst>
            </a:prstGeom>
          </p:spPr>
        </p:pic>
      </p:grpSp>
      <p:pic>
        <p:nvPicPr>
          <p:cNvPr id="3" name="Picture 2">
            <a:extLst>
              <a:ext uri="{FF2B5EF4-FFF2-40B4-BE49-F238E27FC236}">
                <a16:creationId xmlns:a16="http://schemas.microsoft.com/office/drawing/2014/main" id="{15E143A3-4BDB-86E2-36DA-E353BF2B29EC}"/>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3822617" y="6104983"/>
            <a:ext cx="4191429" cy="66559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401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23978-BF16-F3C4-EA47-9CCE5F96E5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846625-7E9F-7DB0-CC5E-CF49802A4E87}"/>
              </a:ext>
            </a:extLst>
          </p:cNvPr>
          <p:cNvSpPr>
            <a:spLocks noGrp="1"/>
          </p:cNvSpPr>
          <p:nvPr>
            <p:ph type="title"/>
          </p:nvPr>
        </p:nvSpPr>
        <p:spPr/>
        <p:txBody>
          <a:bodyPr/>
          <a:lstStyle/>
          <a:p>
            <a:r>
              <a:rPr lang="en-GB" dirty="0"/>
              <a:t>Hyde Scope</a:t>
            </a:r>
            <a:endParaRPr lang="en-GB" i="1" dirty="0"/>
          </a:p>
        </p:txBody>
      </p:sp>
      <p:sp>
        <p:nvSpPr>
          <p:cNvPr id="17" name="Slide Number Placeholder 16">
            <a:extLst>
              <a:ext uri="{FF2B5EF4-FFF2-40B4-BE49-F238E27FC236}">
                <a16:creationId xmlns:a16="http://schemas.microsoft.com/office/drawing/2014/main" id="{9FD360E1-E1E4-E3E3-B6A6-6E35E1B12FE7}"/>
              </a:ext>
            </a:extLst>
          </p:cNvPr>
          <p:cNvSpPr>
            <a:spLocks noGrp="1"/>
          </p:cNvSpPr>
          <p:nvPr>
            <p:ph type="sldNum" sz="quarter" idx="12"/>
          </p:nvPr>
        </p:nvSpPr>
        <p:spPr/>
        <p:txBody>
          <a:bodyPr/>
          <a:lstStyle/>
          <a:p>
            <a:fld id="{F9A3C823-20D2-4AEB-A7B1-BF9CB21FA0DE}" type="slidenum">
              <a:rPr lang="en-GB" smtClean="0"/>
              <a:t>4</a:t>
            </a:fld>
            <a:endParaRPr lang="en-GB"/>
          </a:p>
        </p:txBody>
      </p:sp>
      <p:sp>
        <p:nvSpPr>
          <p:cNvPr id="8" name="Content Placeholder 5">
            <a:extLst>
              <a:ext uri="{FF2B5EF4-FFF2-40B4-BE49-F238E27FC236}">
                <a16:creationId xmlns:a16="http://schemas.microsoft.com/office/drawing/2014/main" id="{85F31B73-D952-86DA-5308-C48747324693}"/>
              </a:ext>
            </a:extLst>
          </p:cNvPr>
          <p:cNvSpPr txBox="1">
            <a:spLocks/>
          </p:cNvSpPr>
          <p:nvPr/>
        </p:nvSpPr>
        <p:spPr>
          <a:xfrm>
            <a:off x="601701" y="889511"/>
            <a:ext cx="109885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2400" b="1" dirty="0"/>
              <a:t>MIP (ITP)</a:t>
            </a:r>
          </a:p>
          <a:p>
            <a:pPr algn="l"/>
            <a:r>
              <a:rPr lang="en-GB" sz="2400" b="1" dirty="0"/>
              <a:t>All weld documentation </a:t>
            </a:r>
          </a:p>
          <a:p>
            <a:pPr algn="l"/>
            <a:r>
              <a:rPr lang="en-GB" sz="2400" b="1" dirty="0"/>
              <a:t>Production drawings</a:t>
            </a:r>
          </a:p>
          <a:p>
            <a:pPr algn="l"/>
            <a:r>
              <a:rPr lang="en-GB" sz="2400" b="1" dirty="0"/>
              <a:t>Machining of remaining sub-parts from free-issued material (pipes)</a:t>
            </a:r>
          </a:p>
          <a:p>
            <a:pPr algn="l"/>
            <a:r>
              <a:rPr lang="en-GB" sz="2400" b="1" dirty="0"/>
              <a:t>Parts Cleaning (procedure and operation)</a:t>
            </a:r>
          </a:p>
          <a:p>
            <a:pPr algn="l"/>
            <a:r>
              <a:rPr lang="en-GB" sz="2400" b="1" dirty="0"/>
              <a:t>Welding Operations</a:t>
            </a:r>
          </a:p>
          <a:p>
            <a:pPr algn="l"/>
            <a:r>
              <a:rPr lang="en-GB" sz="2400" b="1" dirty="0"/>
              <a:t>NDT Inspections </a:t>
            </a:r>
          </a:p>
          <a:p>
            <a:pPr algn="l"/>
            <a:endParaRPr lang="en-GB" sz="1800" b="1" dirty="0"/>
          </a:p>
          <a:p>
            <a:pPr algn="l"/>
            <a:r>
              <a:rPr lang="en-GB" sz="1800" b="1" dirty="0">
                <a:solidFill>
                  <a:schemeClr val="bg1">
                    <a:lumMod val="85000"/>
                  </a:schemeClr>
                </a:solidFill>
              </a:rPr>
              <a:t>Leak testing</a:t>
            </a:r>
          </a:p>
          <a:p>
            <a:pPr algn="l"/>
            <a:r>
              <a:rPr lang="en-GB" sz="1800" b="1" dirty="0">
                <a:solidFill>
                  <a:schemeClr val="bg1">
                    <a:lumMod val="85000"/>
                  </a:schemeClr>
                </a:solidFill>
              </a:rPr>
              <a:t>Pressure testing</a:t>
            </a:r>
          </a:p>
          <a:p>
            <a:pPr algn="l"/>
            <a:r>
              <a:rPr lang="en-GB" sz="1800" b="1" dirty="0">
                <a:solidFill>
                  <a:schemeClr val="bg1">
                    <a:lumMod val="85000"/>
                  </a:schemeClr>
                </a:solidFill>
              </a:rPr>
              <a:t>Tooling design</a:t>
            </a:r>
            <a:endParaRPr lang="en-GB" sz="1800" b="1" dirty="0">
              <a:solidFill>
                <a:srgbClr val="FF0000"/>
              </a:solidFill>
            </a:endParaRPr>
          </a:p>
        </p:txBody>
      </p:sp>
      <p:sp>
        <p:nvSpPr>
          <p:cNvPr id="3" name="Double Brace 2">
            <a:extLst>
              <a:ext uri="{FF2B5EF4-FFF2-40B4-BE49-F238E27FC236}">
                <a16:creationId xmlns:a16="http://schemas.microsoft.com/office/drawing/2014/main" id="{C29D797E-BE27-24E8-5C19-310C0A421505}"/>
              </a:ext>
            </a:extLst>
          </p:cNvPr>
          <p:cNvSpPr/>
          <p:nvPr/>
        </p:nvSpPr>
        <p:spPr>
          <a:xfrm>
            <a:off x="747165" y="4590274"/>
            <a:ext cx="2444621" cy="1068355"/>
          </a:xfrm>
          <a:prstGeom prst="bracePair">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TextBox 3">
            <a:extLst>
              <a:ext uri="{FF2B5EF4-FFF2-40B4-BE49-F238E27FC236}">
                <a16:creationId xmlns:a16="http://schemas.microsoft.com/office/drawing/2014/main" id="{44BA1A6F-019F-9332-96DD-B0CB3CB3FA19}"/>
              </a:ext>
            </a:extLst>
          </p:cNvPr>
          <p:cNvSpPr txBox="1"/>
          <p:nvPr/>
        </p:nvSpPr>
        <p:spPr>
          <a:xfrm>
            <a:off x="3337250" y="4939785"/>
            <a:ext cx="2444621" cy="369332"/>
          </a:xfrm>
          <a:prstGeom prst="rect">
            <a:avLst/>
          </a:prstGeom>
          <a:noFill/>
        </p:spPr>
        <p:txBody>
          <a:bodyPr wrap="square" rtlCol="0">
            <a:spAutoFit/>
          </a:bodyPr>
          <a:lstStyle/>
          <a:p>
            <a:r>
              <a:rPr lang="en-US" dirty="0"/>
              <a:t>STFC </a:t>
            </a:r>
            <a:endParaRPr lang="en-GB" dirty="0"/>
          </a:p>
        </p:txBody>
      </p:sp>
    </p:spTree>
    <p:extLst>
      <p:ext uri="{BB962C8B-B14F-4D97-AF65-F5344CB8AC3E}">
        <p14:creationId xmlns:p14="http://schemas.microsoft.com/office/powerpoint/2010/main" val="4164749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41BA59-D274-4337-6537-8584A0AB84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E6C548-5784-BF71-7A5D-6741C55C202F}"/>
              </a:ext>
            </a:extLst>
          </p:cNvPr>
          <p:cNvSpPr>
            <a:spLocks noGrp="1"/>
          </p:cNvSpPr>
          <p:nvPr>
            <p:ph type="title"/>
          </p:nvPr>
        </p:nvSpPr>
        <p:spPr/>
        <p:txBody>
          <a:bodyPr/>
          <a:lstStyle/>
          <a:p>
            <a:r>
              <a:rPr lang="en-GB" dirty="0"/>
              <a:t>Timeline for First </a:t>
            </a:r>
            <a:r>
              <a:rPr lang="en-GB" dirty="0" err="1"/>
              <a:t>Biphase</a:t>
            </a:r>
            <a:endParaRPr lang="en-GB" dirty="0"/>
          </a:p>
        </p:txBody>
      </p:sp>
      <p:sp>
        <p:nvSpPr>
          <p:cNvPr id="6" name="Content Placeholder 5">
            <a:extLst>
              <a:ext uri="{FF2B5EF4-FFF2-40B4-BE49-F238E27FC236}">
                <a16:creationId xmlns:a16="http://schemas.microsoft.com/office/drawing/2014/main" id="{A21BC113-42D7-F6AA-B22C-EB38BACF253D}"/>
              </a:ext>
            </a:extLst>
          </p:cNvPr>
          <p:cNvSpPr>
            <a:spLocks noGrp="1"/>
          </p:cNvSpPr>
          <p:nvPr>
            <p:ph idx="1"/>
          </p:nvPr>
        </p:nvSpPr>
        <p:spPr>
          <a:xfrm>
            <a:off x="816000" y="1181879"/>
            <a:ext cx="10781833" cy="4024603"/>
          </a:xfrm>
        </p:spPr>
        <p:txBody>
          <a:bodyPr>
            <a:normAutofit/>
          </a:bodyPr>
          <a:lstStyle/>
          <a:p>
            <a:pPr algn="l"/>
            <a:r>
              <a:rPr lang="en-GB" sz="1800" b="1" dirty="0"/>
              <a:t>Contract awarded June 2024</a:t>
            </a:r>
          </a:p>
          <a:p>
            <a:pPr algn="l"/>
            <a:r>
              <a:rPr lang="en-GB" sz="1800" b="1" dirty="0"/>
              <a:t>Period of documentation/procedure development, multiple rounds of feedback July-Nov 2024</a:t>
            </a:r>
          </a:p>
          <a:p>
            <a:pPr algn="l"/>
            <a:r>
              <a:rPr lang="en-GB" sz="1800" b="1" dirty="0"/>
              <a:t>Fabrication started Jan 2025, expected delivery March 2025 (3 month build per Gantt chart)</a:t>
            </a:r>
          </a:p>
          <a:p>
            <a:pPr algn="l"/>
            <a:endParaRPr lang="en-GB" sz="1800" b="1" dirty="0"/>
          </a:p>
          <a:p>
            <a:pPr algn="l"/>
            <a:r>
              <a:rPr lang="en-GB" sz="1800" b="1" dirty="0"/>
              <a:t>Delays due to:</a:t>
            </a:r>
          </a:p>
          <a:p>
            <a:pPr lvl="1" algn="l"/>
            <a:r>
              <a:rPr lang="en-GB" sz="1800" b="1" dirty="0"/>
              <a:t>Failed leak test of box end + D132 bellows</a:t>
            </a:r>
          </a:p>
          <a:p>
            <a:pPr lvl="1" algn="l"/>
            <a:r>
              <a:rPr lang="en-GB" sz="1800" b="1" dirty="0"/>
              <a:t>Tube seam weld repair</a:t>
            </a:r>
          </a:p>
          <a:p>
            <a:pPr lvl="1" algn="l"/>
            <a:r>
              <a:rPr lang="en-GB" sz="1800" b="1" dirty="0"/>
              <a:t>Bottleneck in metrology</a:t>
            </a:r>
          </a:p>
          <a:p>
            <a:pPr lvl="1" algn="l"/>
            <a:r>
              <a:rPr lang="en-GB" sz="1800" b="1" u="sng" dirty="0"/>
              <a:t>Complex weld shrinkage leading to metrology NCs; review + corrective actions</a:t>
            </a:r>
          </a:p>
          <a:p>
            <a:pPr lvl="1" algn="l"/>
            <a:endParaRPr lang="en-GB" sz="1800" b="1" u="sng" dirty="0"/>
          </a:p>
          <a:p>
            <a:pPr algn="l"/>
            <a:r>
              <a:rPr lang="en-GB" sz="1800" b="1" dirty="0">
                <a:solidFill>
                  <a:srgbClr val="00B050"/>
                </a:solidFill>
              </a:rPr>
              <a:t>Delivered July 2025, overall STFC and CERN happy with quality, review held, and order placed for remaining 3 lines with same supplier Sept 2025</a:t>
            </a:r>
          </a:p>
        </p:txBody>
      </p:sp>
      <p:sp>
        <p:nvSpPr>
          <p:cNvPr id="3" name="Slide Number Placeholder 2">
            <a:extLst>
              <a:ext uri="{FF2B5EF4-FFF2-40B4-BE49-F238E27FC236}">
                <a16:creationId xmlns:a16="http://schemas.microsoft.com/office/drawing/2014/main" id="{9B721476-5357-B8B6-ED19-51438B66B5E1}"/>
              </a:ext>
            </a:extLst>
          </p:cNvPr>
          <p:cNvSpPr>
            <a:spLocks noGrp="1"/>
          </p:cNvSpPr>
          <p:nvPr>
            <p:ph type="sldNum" sz="quarter" idx="12"/>
          </p:nvPr>
        </p:nvSpPr>
        <p:spPr/>
        <p:txBody>
          <a:bodyPr/>
          <a:lstStyle/>
          <a:p>
            <a:fld id="{8F0AF422-3CE7-4CCC-9415-CEB0C3E1A10C}" type="slidenum">
              <a:rPr lang="en-GB" smtClean="0"/>
              <a:t>5</a:t>
            </a:fld>
            <a:endParaRPr lang="en-GB"/>
          </a:p>
        </p:txBody>
      </p:sp>
      <p:sp>
        <p:nvSpPr>
          <p:cNvPr id="10" name="TextBox 9">
            <a:extLst>
              <a:ext uri="{FF2B5EF4-FFF2-40B4-BE49-F238E27FC236}">
                <a16:creationId xmlns:a16="http://schemas.microsoft.com/office/drawing/2014/main" id="{6FB4FDED-9803-31E2-DF92-DA724071C5B7}"/>
              </a:ext>
            </a:extLst>
          </p:cNvPr>
          <p:cNvSpPr txBox="1"/>
          <p:nvPr/>
        </p:nvSpPr>
        <p:spPr>
          <a:xfrm>
            <a:off x="2143707" y="5366872"/>
            <a:ext cx="7615335" cy="1311128"/>
          </a:xfrm>
          <a:prstGeom prst="rect">
            <a:avLst/>
          </a:prstGeom>
          <a:noFill/>
        </p:spPr>
        <p:txBody>
          <a:bodyPr wrap="square">
            <a:spAutoFit/>
          </a:bodyPr>
          <a:lstStyle/>
          <a:p>
            <a:pPr marL="457189" marR="0" lvl="0" indent="-457189" algn="l" defTabSz="609585"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800" b="1" i="0" u="none" strike="noStrike" kern="1200" cap="none" spc="0" normalizeH="0" baseline="0" noProof="0" dirty="0">
                <a:ln>
                  <a:noFill/>
                </a:ln>
                <a:solidFill>
                  <a:srgbClr val="5A5A5A"/>
                </a:solidFill>
                <a:effectLst/>
                <a:uLnTx/>
                <a:uFillTx/>
                <a:latin typeface="Arial"/>
                <a:ea typeface="+mn-ea"/>
                <a:cs typeface="+mn-cs"/>
              </a:rPr>
              <a:t>5 NCRs, managed, detailed later in slides</a:t>
            </a:r>
          </a:p>
          <a:p>
            <a:pPr marL="457189" marR="0" lvl="0" indent="-457189" algn="l" defTabSz="609585"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GB" sz="1800" b="1" i="0" u="none" strike="noStrike" kern="1200" cap="none" spc="0" normalizeH="0" baseline="0" noProof="0" dirty="0">
              <a:ln>
                <a:noFill/>
              </a:ln>
              <a:solidFill>
                <a:srgbClr val="5A5A5A"/>
              </a:solidFill>
              <a:effectLst/>
              <a:uLnTx/>
              <a:uFillTx/>
              <a:latin typeface="Arial"/>
              <a:ea typeface="+mn-ea"/>
              <a:cs typeface="+mn-cs"/>
            </a:endParaRPr>
          </a:p>
          <a:p>
            <a:pPr marL="457189" marR="0" lvl="0" indent="-457189" algn="l" defTabSz="609585"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800" b="1" i="0" u="none" strike="noStrike" kern="1200" cap="none" spc="0" normalizeH="0" baseline="0" noProof="0" dirty="0">
                <a:ln>
                  <a:noFill/>
                </a:ln>
                <a:solidFill>
                  <a:srgbClr val="5A5A5A"/>
                </a:solidFill>
                <a:effectLst/>
                <a:uLnTx/>
                <a:uFillTx/>
                <a:latin typeface="Arial"/>
                <a:ea typeface="+mn-ea"/>
                <a:cs typeface="+mn-cs"/>
              </a:rPr>
              <a:t>(Next </a:t>
            </a:r>
            <a:r>
              <a:rPr kumimoji="0" lang="en-GB" sz="1800" b="1" i="0" u="none" strike="noStrike" kern="1200" cap="none" spc="0" normalizeH="0" baseline="0" noProof="0" dirty="0" err="1">
                <a:ln>
                  <a:noFill/>
                </a:ln>
                <a:solidFill>
                  <a:srgbClr val="5A5A5A"/>
                </a:solidFill>
                <a:effectLst/>
                <a:uLnTx/>
                <a:uFillTx/>
                <a:latin typeface="Arial"/>
                <a:ea typeface="+mn-ea"/>
                <a:cs typeface="+mn-cs"/>
              </a:rPr>
              <a:t>biphase</a:t>
            </a:r>
            <a:r>
              <a:rPr kumimoji="0" lang="en-GB" sz="1800" b="1" i="0" u="none" strike="noStrike" kern="1200" cap="none" spc="0" normalizeH="0" baseline="0" noProof="0" dirty="0">
                <a:ln>
                  <a:noFill/>
                </a:ln>
                <a:solidFill>
                  <a:srgbClr val="5A5A5A"/>
                </a:solidFill>
                <a:effectLst/>
                <a:uLnTx/>
                <a:uFillTx/>
                <a:latin typeface="Arial"/>
                <a:ea typeface="+mn-ea"/>
                <a:cs typeface="+mn-cs"/>
              </a:rPr>
              <a:t> line needed Dec 2025 (CM3), so we need to move quickly, especially regarding weld shrinkage evaluation)</a:t>
            </a:r>
          </a:p>
        </p:txBody>
      </p:sp>
    </p:spTree>
    <p:extLst>
      <p:ext uri="{BB962C8B-B14F-4D97-AF65-F5344CB8AC3E}">
        <p14:creationId xmlns:p14="http://schemas.microsoft.com/office/powerpoint/2010/main" val="3457231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689DD-CEEA-404F-A15B-6E8EF41C34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851131-8427-4835-63A5-9753B76AF9BD}"/>
              </a:ext>
            </a:extLst>
          </p:cNvPr>
          <p:cNvSpPr>
            <a:spLocks noGrp="1"/>
          </p:cNvSpPr>
          <p:nvPr>
            <p:ph type="title"/>
          </p:nvPr>
        </p:nvSpPr>
        <p:spPr/>
        <p:txBody>
          <a:bodyPr/>
          <a:lstStyle/>
          <a:p>
            <a:r>
              <a:rPr lang="en-GB" dirty="0"/>
              <a:t>Documentation and Procedures</a:t>
            </a:r>
            <a:endParaRPr lang="en-GB" i="1" dirty="0"/>
          </a:p>
        </p:txBody>
      </p:sp>
      <p:sp>
        <p:nvSpPr>
          <p:cNvPr id="17" name="Slide Number Placeholder 16">
            <a:extLst>
              <a:ext uri="{FF2B5EF4-FFF2-40B4-BE49-F238E27FC236}">
                <a16:creationId xmlns:a16="http://schemas.microsoft.com/office/drawing/2014/main" id="{B4FAC604-130A-88DC-81FF-A55132C0834D}"/>
              </a:ext>
            </a:extLst>
          </p:cNvPr>
          <p:cNvSpPr>
            <a:spLocks noGrp="1"/>
          </p:cNvSpPr>
          <p:nvPr>
            <p:ph type="sldNum" sz="quarter" idx="12"/>
          </p:nvPr>
        </p:nvSpPr>
        <p:spPr/>
        <p:txBody>
          <a:bodyPr/>
          <a:lstStyle/>
          <a:p>
            <a:fld id="{F9A3C823-20D2-4AEB-A7B1-BF9CB21FA0DE}" type="slidenum">
              <a:rPr lang="en-GB" smtClean="0"/>
              <a:t>6</a:t>
            </a:fld>
            <a:endParaRPr lang="en-GB"/>
          </a:p>
        </p:txBody>
      </p:sp>
      <p:sp>
        <p:nvSpPr>
          <p:cNvPr id="8" name="Content Placeholder 5">
            <a:extLst>
              <a:ext uri="{FF2B5EF4-FFF2-40B4-BE49-F238E27FC236}">
                <a16:creationId xmlns:a16="http://schemas.microsoft.com/office/drawing/2014/main" id="{64F000C2-4075-BAB0-F09D-9005DC7613F2}"/>
              </a:ext>
            </a:extLst>
          </p:cNvPr>
          <p:cNvSpPr txBox="1">
            <a:spLocks/>
          </p:cNvSpPr>
          <p:nvPr/>
        </p:nvSpPr>
        <p:spPr>
          <a:xfrm>
            <a:off x="593802" y="1147665"/>
            <a:ext cx="10988597" cy="5530336"/>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gn="l"/>
            <a:r>
              <a:rPr lang="en-GB" sz="1800" b="1" dirty="0"/>
              <a:t>MIP</a:t>
            </a:r>
          </a:p>
          <a:p>
            <a:pPr lvl="1" algn="l"/>
            <a:r>
              <a:rPr lang="en-GB" sz="1800" b="1" dirty="0"/>
              <a:t>Complex, developed collaboratively, many rounds of feedback!</a:t>
            </a:r>
          </a:p>
          <a:p>
            <a:pPr lvl="1" algn="l"/>
            <a:r>
              <a:rPr lang="en-GB" sz="1800" b="1" dirty="0">
                <a:solidFill>
                  <a:srgbClr val="00B050"/>
                </a:solidFill>
              </a:rPr>
              <a:t>v.13 released before starting to cut metal</a:t>
            </a:r>
          </a:p>
          <a:p>
            <a:pPr lvl="1" algn="l"/>
            <a:r>
              <a:rPr lang="en-GB" sz="1800" b="1" dirty="0"/>
              <a:t>Minor revisions for next 3 </a:t>
            </a:r>
            <a:r>
              <a:rPr lang="en-GB" sz="1800" b="1" dirty="0" err="1"/>
              <a:t>biphase</a:t>
            </a:r>
            <a:r>
              <a:rPr lang="en-GB" sz="1800" b="1" dirty="0"/>
              <a:t> lines following lessons learnt </a:t>
            </a:r>
          </a:p>
          <a:p>
            <a:pPr lvl="1" algn="l"/>
            <a:endParaRPr lang="en-GB" sz="1800" b="1" dirty="0">
              <a:solidFill>
                <a:srgbClr val="00B050"/>
              </a:solidFill>
            </a:endParaRPr>
          </a:p>
          <a:p>
            <a:pPr algn="l"/>
            <a:r>
              <a:rPr lang="en-GB" sz="1800" b="1" dirty="0"/>
              <a:t>Weld documentation</a:t>
            </a:r>
          </a:p>
          <a:p>
            <a:pPr lvl="1" algn="l"/>
            <a:r>
              <a:rPr lang="en-GB" sz="1800" b="1" dirty="0"/>
              <a:t>Filler material certs,</a:t>
            </a:r>
            <a:r>
              <a:rPr lang="en-GB" sz="1800" b="1" dirty="0">
                <a:solidFill>
                  <a:srgbClr val="00B050"/>
                </a:solidFill>
              </a:rPr>
              <a:t> </a:t>
            </a:r>
            <a:r>
              <a:rPr lang="en-GB" sz="1800" b="1" dirty="0"/>
              <a:t>WPQRs, WQTCs, production schedules </a:t>
            </a:r>
            <a:r>
              <a:rPr lang="en-GB" sz="1800" b="1" dirty="0">
                <a:solidFill>
                  <a:srgbClr val="00B050"/>
                </a:solidFill>
              </a:rPr>
              <a:t>all agreed and released before work started</a:t>
            </a:r>
          </a:p>
          <a:p>
            <a:pPr lvl="1" algn="l"/>
            <a:r>
              <a:rPr lang="en-GB" sz="1800" b="1" dirty="0"/>
              <a:t>WPSs and weld books </a:t>
            </a:r>
            <a:r>
              <a:rPr lang="en-GB" sz="1800" b="1" dirty="0">
                <a:solidFill>
                  <a:srgbClr val="00B050"/>
                </a:solidFill>
              </a:rPr>
              <a:t>draft versions approved before welding, completed versions after fabrication</a:t>
            </a:r>
          </a:p>
          <a:p>
            <a:pPr lvl="1" algn="l"/>
            <a:r>
              <a:rPr lang="en-GB" sz="1800" b="1" dirty="0"/>
              <a:t>To be reused for next 3 </a:t>
            </a:r>
            <a:r>
              <a:rPr lang="en-GB" sz="1800" b="1" dirty="0" err="1"/>
              <a:t>biphase</a:t>
            </a:r>
            <a:r>
              <a:rPr lang="en-GB" sz="1800" b="1" dirty="0"/>
              <a:t> lines</a:t>
            </a:r>
          </a:p>
          <a:p>
            <a:pPr lvl="1" algn="l"/>
            <a:endParaRPr lang="en-GB" sz="1800" b="1" dirty="0"/>
          </a:p>
          <a:p>
            <a:pPr algn="l"/>
            <a:r>
              <a:rPr lang="en-GB" sz="1800" b="1" dirty="0"/>
              <a:t>Cleaning procedures</a:t>
            </a:r>
          </a:p>
          <a:p>
            <a:pPr lvl="1" algn="l"/>
            <a:r>
              <a:rPr lang="en-GB" sz="1800" b="1" dirty="0"/>
              <a:t>HYDE/FW/SOP/004 Issue 1 + data sheets </a:t>
            </a:r>
            <a:r>
              <a:rPr lang="en-GB" sz="1800" b="1" dirty="0">
                <a:solidFill>
                  <a:srgbClr val="00B050"/>
                </a:solidFill>
              </a:rPr>
              <a:t>reviewed + approved before work started</a:t>
            </a:r>
          </a:p>
          <a:p>
            <a:pPr lvl="1" algn="l"/>
            <a:r>
              <a:rPr lang="en-GB" sz="1800" b="1" dirty="0"/>
              <a:t>To be reused for next 3 </a:t>
            </a:r>
            <a:r>
              <a:rPr lang="en-GB" sz="1800" b="1" dirty="0" err="1"/>
              <a:t>biphase</a:t>
            </a:r>
            <a:r>
              <a:rPr lang="en-GB" sz="1800" b="1" dirty="0"/>
              <a:t> lines</a:t>
            </a:r>
          </a:p>
          <a:p>
            <a:pPr algn="l"/>
            <a:endParaRPr lang="en-GB" sz="1800" b="1" dirty="0"/>
          </a:p>
        </p:txBody>
      </p:sp>
    </p:spTree>
    <p:extLst>
      <p:ext uri="{BB962C8B-B14F-4D97-AF65-F5344CB8AC3E}">
        <p14:creationId xmlns:p14="http://schemas.microsoft.com/office/powerpoint/2010/main" val="1068210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3FFE6-5694-B968-D965-6A9EA54FB7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E5C5C9-FB12-168B-6772-A68F3F3AA707}"/>
              </a:ext>
            </a:extLst>
          </p:cNvPr>
          <p:cNvSpPr>
            <a:spLocks noGrp="1"/>
          </p:cNvSpPr>
          <p:nvPr>
            <p:ph type="title"/>
          </p:nvPr>
        </p:nvSpPr>
        <p:spPr/>
        <p:txBody>
          <a:bodyPr/>
          <a:lstStyle/>
          <a:p>
            <a:r>
              <a:rPr lang="en-GB" dirty="0"/>
              <a:t>Deviation Requests</a:t>
            </a:r>
            <a:endParaRPr lang="en-GB" i="1" dirty="0"/>
          </a:p>
        </p:txBody>
      </p:sp>
      <p:sp>
        <p:nvSpPr>
          <p:cNvPr id="17" name="Slide Number Placeholder 16">
            <a:extLst>
              <a:ext uri="{FF2B5EF4-FFF2-40B4-BE49-F238E27FC236}">
                <a16:creationId xmlns:a16="http://schemas.microsoft.com/office/drawing/2014/main" id="{E6C34F65-F42E-480D-AAFE-5FCF2097F44C}"/>
              </a:ext>
            </a:extLst>
          </p:cNvPr>
          <p:cNvSpPr>
            <a:spLocks noGrp="1"/>
          </p:cNvSpPr>
          <p:nvPr>
            <p:ph type="sldNum" sz="quarter" idx="12"/>
          </p:nvPr>
        </p:nvSpPr>
        <p:spPr/>
        <p:txBody>
          <a:bodyPr/>
          <a:lstStyle/>
          <a:p>
            <a:fld id="{F9A3C823-20D2-4AEB-A7B1-BF9CB21FA0DE}" type="slidenum">
              <a:rPr lang="en-GB" smtClean="0"/>
              <a:t>7</a:t>
            </a:fld>
            <a:endParaRPr lang="en-GB"/>
          </a:p>
        </p:txBody>
      </p:sp>
      <p:sp>
        <p:nvSpPr>
          <p:cNvPr id="8" name="Content Placeholder 5">
            <a:extLst>
              <a:ext uri="{FF2B5EF4-FFF2-40B4-BE49-F238E27FC236}">
                <a16:creationId xmlns:a16="http://schemas.microsoft.com/office/drawing/2014/main" id="{0EFDE9E7-8E85-E752-9B14-6610F2DE34C8}"/>
              </a:ext>
            </a:extLst>
          </p:cNvPr>
          <p:cNvSpPr txBox="1">
            <a:spLocks/>
          </p:cNvSpPr>
          <p:nvPr/>
        </p:nvSpPr>
        <p:spPr>
          <a:xfrm>
            <a:off x="593802" y="900001"/>
            <a:ext cx="10988597" cy="577800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endParaRPr lang="en-GB" sz="1800" b="1" dirty="0"/>
          </a:p>
          <a:p>
            <a:pPr algn="l"/>
            <a:r>
              <a:rPr lang="en-GB" sz="1800" b="1" dirty="0"/>
              <a:t>(EDMS 3197343) Single request for </a:t>
            </a:r>
            <a:r>
              <a:rPr lang="en-GB" sz="1800" b="1" dirty="0" err="1"/>
              <a:t>biphase</a:t>
            </a:r>
            <a:r>
              <a:rPr lang="en-GB" sz="1800" b="1" dirty="0"/>
              <a:t> lines, re Hyde’s RT qualifications to EN ISO 9712 to be accepted by CERN in lieu of BS EN 4179</a:t>
            </a:r>
          </a:p>
          <a:p>
            <a:pPr algn="l"/>
            <a:endParaRPr lang="en-GB" sz="1800" b="1" dirty="0"/>
          </a:p>
          <a:p>
            <a:pPr algn="l"/>
            <a:r>
              <a:rPr lang="en-GB" sz="1800" b="1" dirty="0"/>
              <a:t>Request written by STFC, reviewed + accepted by CERN (scope extended to cover CM3-5 following award of contract for next 3 lines)</a:t>
            </a:r>
            <a:endParaRPr lang="en-GB" sz="1800" b="1" dirty="0">
              <a:highlight>
                <a:srgbClr val="FFFF00"/>
              </a:highlight>
            </a:endParaRPr>
          </a:p>
          <a:p>
            <a:pPr marL="0" indent="0" algn="l">
              <a:buNone/>
            </a:pPr>
            <a:endParaRPr lang="en-GB" sz="1800" b="1" dirty="0"/>
          </a:p>
          <a:p>
            <a:pPr algn="l"/>
            <a:endParaRPr lang="en-GB" sz="1800" b="1" dirty="0"/>
          </a:p>
          <a:p>
            <a:pPr marL="0" indent="0" algn="l">
              <a:buNone/>
            </a:pPr>
            <a:endParaRPr lang="en-GB" sz="1800" b="1" dirty="0"/>
          </a:p>
        </p:txBody>
      </p:sp>
    </p:spTree>
    <p:extLst>
      <p:ext uri="{BB962C8B-B14F-4D97-AF65-F5344CB8AC3E}">
        <p14:creationId xmlns:p14="http://schemas.microsoft.com/office/powerpoint/2010/main" val="2572178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BF541-1BB2-87CA-0875-B46798D0E9B1}"/>
              </a:ext>
            </a:extLst>
          </p:cNvPr>
          <p:cNvSpPr>
            <a:spLocks noGrp="1"/>
          </p:cNvSpPr>
          <p:nvPr>
            <p:ph type="title"/>
          </p:nvPr>
        </p:nvSpPr>
        <p:spPr/>
        <p:txBody>
          <a:bodyPr/>
          <a:lstStyle/>
          <a:p>
            <a:r>
              <a:rPr lang="en-GB" dirty="0"/>
              <a:t>Leak Testing</a:t>
            </a:r>
          </a:p>
        </p:txBody>
      </p:sp>
      <p:sp>
        <p:nvSpPr>
          <p:cNvPr id="7" name="Content Placeholder 5">
            <a:extLst>
              <a:ext uri="{FF2B5EF4-FFF2-40B4-BE49-F238E27FC236}">
                <a16:creationId xmlns:a16="http://schemas.microsoft.com/office/drawing/2014/main" id="{53965C8B-41A3-63FA-065A-BE3195573330}"/>
              </a:ext>
            </a:extLst>
          </p:cNvPr>
          <p:cNvSpPr txBox="1">
            <a:spLocks/>
          </p:cNvSpPr>
          <p:nvPr/>
        </p:nvSpPr>
        <p:spPr>
          <a:xfrm>
            <a:off x="593803" y="1119673"/>
            <a:ext cx="6712320" cy="5346441"/>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gn="l"/>
            <a:r>
              <a:rPr lang="en-GB" sz="1800" b="1" dirty="0"/>
              <a:t>Hyde didn’t have capability at start of project</a:t>
            </a:r>
          </a:p>
          <a:p>
            <a:pPr algn="l"/>
            <a:r>
              <a:rPr lang="en-GB" sz="1800" b="1" dirty="0"/>
              <a:t>STFC agreed to support leak testing, done in batches:</a:t>
            </a:r>
          </a:p>
          <a:p>
            <a:pPr algn="l"/>
            <a:endParaRPr lang="en-GB" sz="1800" b="1" dirty="0"/>
          </a:p>
          <a:p>
            <a:pPr lvl="1" algn="l">
              <a:buFont typeface="+mj-lt"/>
              <a:buAutoNum type="arabicPeriod"/>
            </a:pPr>
            <a:r>
              <a:rPr lang="en-GB" sz="1267" b="1" dirty="0"/>
              <a:t>4off </a:t>
            </a:r>
            <a:r>
              <a:rPr lang="en-GB" sz="1267" b="1" dirty="0" err="1"/>
              <a:t>biphase</a:t>
            </a:r>
            <a:r>
              <a:rPr lang="en-GB" sz="1267" b="1" dirty="0"/>
              <a:t> box end + D132 bellows (3/4 passed) on 30</a:t>
            </a:r>
            <a:r>
              <a:rPr lang="en-GB" sz="1267" b="1" baseline="30000" dirty="0"/>
              <a:t>th</a:t>
            </a:r>
            <a:r>
              <a:rPr lang="en-GB" sz="1267" b="1" dirty="0"/>
              <a:t> Jan</a:t>
            </a:r>
          </a:p>
          <a:p>
            <a:pPr lvl="1" algn="l">
              <a:buFont typeface="+mj-lt"/>
              <a:buAutoNum type="arabicPeriod"/>
            </a:pPr>
            <a:r>
              <a:rPr lang="en-GB" sz="1267" b="1" dirty="0"/>
              <a:t>(replacement set) on 13</a:t>
            </a:r>
            <a:r>
              <a:rPr lang="en-GB" sz="1267" b="1" baseline="30000" dirty="0"/>
              <a:t>th</a:t>
            </a:r>
            <a:r>
              <a:rPr lang="en-GB" sz="1267" b="1" dirty="0"/>
              <a:t> Feb – passed</a:t>
            </a:r>
          </a:p>
          <a:p>
            <a:pPr lvl="1" algn="l">
              <a:buFont typeface="+mj-lt"/>
              <a:buAutoNum type="arabicPeriod"/>
            </a:pPr>
            <a:r>
              <a:rPr lang="en-GB" sz="1267" b="1" dirty="0"/>
              <a:t>Jumper and Safety Tee 6</a:t>
            </a:r>
            <a:r>
              <a:rPr lang="en-GB" sz="1267" b="1" baseline="30000" dirty="0"/>
              <a:t>th</a:t>
            </a:r>
            <a:r>
              <a:rPr lang="en-GB" sz="1267" b="1" dirty="0"/>
              <a:t> March</a:t>
            </a:r>
          </a:p>
          <a:p>
            <a:pPr lvl="1" algn="l">
              <a:buFont typeface="+mj-lt"/>
              <a:buAutoNum type="arabicPeriod"/>
            </a:pPr>
            <a:r>
              <a:rPr lang="en-GB" sz="1267" b="1" dirty="0"/>
              <a:t>Jumper repeat after hot pass to correct concentricity issue 28</a:t>
            </a:r>
            <a:r>
              <a:rPr lang="en-GB" sz="1267" b="1" baseline="30000" dirty="0"/>
              <a:t>th</a:t>
            </a:r>
            <a:r>
              <a:rPr lang="en-GB" sz="1267" b="1" dirty="0"/>
              <a:t> March</a:t>
            </a:r>
          </a:p>
          <a:p>
            <a:pPr lvl="1" algn="l">
              <a:buFont typeface="+mj-lt"/>
              <a:buAutoNum type="arabicPeriod"/>
            </a:pPr>
            <a:r>
              <a:rPr lang="en-GB" sz="1267" b="1" dirty="0"/>
              <a:t>Final assembly 14</a:t>
            </a:r>
            <a:r>
              <a:rPr lang="en-GB" sz="1267" b="1" baseline="30000" dirty="0"/>
              <a:t>th</a:t>
            </a:r>
            <a:r>
              <a:rPr lang="en-GB" sz="1267" b="1" dirty="0"/>
              <a:t> and 15</a:t>
            </a:r>
            <a:r>
              <a:rPr lang="en-GB" sz="1267" b="1" baseline="30000" dirty="0"/>
              <a:t>th</a:t>
            </a:r>
            <a:r>
              <a:rPr lang="en-GB" sz="1267" b="1" dirty="0"/>
              <a:t> July at Hyde</a:t>
            </a:r>
          </a:p>
          <a:p>
            <a:pPr lvl="1" algn="l">
              <a:buFont typeface="+mj-lt"/>
              <a:buAutoNum type="arabicPeriod"/>
            </a:pPr>
            <a:r>
              <a:rPr lang="en-GB" sz="1267" b="1" dirty="0"/>
              <a:t>Again, post-pressure test at DL on 18</a:t>
            </a:r>
            <a:r>
              <a:rPr lang="en-GB" sz="1267" b="1" baseline="30000" dirty="0"/>
              <a:t>th</a:t>
            </a:r>
            <a:r>
              <a:rPr lang="en-GB" sz="1267" b="1" dirty="0"/>
              <a:t> July</a:t>
            </a:r>
          </a:p>
          <a:p>
            <a:pPr lvl="1" algn="l">
              <a:buFont typeface="+mj-lt"/>
              <a:buAutoNum type="arabicPeriod"/>
            </a:pPr>
            <a:endParaRPr lang="en-GB" sz="1267" b="1" dirty="0"/>
          </a:p>
          <a:p>
            <a:pPr algn="l"/>
            <a:r>
              <a:rPr lang="en-GB" sz="1800" b="1" dirty="0"/>
              <a:t>Carried out by various combinations of Stuart, Ollie, Liam, and Andy from STFC – huge thanks to all</a:t>
            </a:r>
          </a:p>
          <a:p>
            <a:pPr algn="l"/>
            <a:endParaRPr lang="en-GB" sz="1800" b="1" dirty="0"/>
          </a:p>
          <a:p>
            <a:pPr algn="l"/>
            <a:r>
              <a:rPr lang="en-GB" sz="1800" b="1" dirty="0"/>
              <a:t>Expectation is to use same procedures and tooling for CM3-5, and to carry out in batches to make best use of STFC visits and then final individually 1x at Hyde and 1x at STFC post-pressure test, </a:t>
            </a:r>
            <a:r>
              <a:rPr lang="en-GB" sz="1800" b="1" u="sng" dirty="0"/>
              <a:t>but only if ok for CM3 build schedule</a:t>
            </a:r>
          </a:p>
        </p:txBody>
      </p:sp>
      <p:pic>
        <p:nvPicPr>
          <p:cNvPr id="12" name="Picture 11" descr="A metal device with a tube&#10;&#10;AI-generated content may be incorrect.">
            <a:extLst>
              <a:ext uri="{FF2B5EF4-FFF2-40B4-BE49-F238E27FC236}">
                <a16:creationId xmlns:a16="http://schemas.microsoft.com/office/drawing/2014/main" id="{386C1FDB-451C-9942-CD07-606C12C643B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116581" y="1033867"/>
            <a:ext cx="1705819" cy="2274425"/>
          </a:xfrm>
          <a:prstGeom prst="rect">
            <a:avLst/>
          </a:prstGeom>
        </p:spPr>
      </p:pic>
      <p:pic>
        <p:nvPicPr>
          <p:cNvPr id="14" name="Picture 13" descr="A person in a red shirt and blue gloves working on a machine&#10;&#10;AI-generated content may be incorrect.">
            <a:extLst>
              <a:ext uri="{FF2B5EF4-FFF2-40B4-BE49-F238E27FC236}">
                <a16:creationId xmlns:a16="http://schemas.microsoft.com/office/drawing/2014/main" id="{9C0997B1-7BB7-4D9B-1320-F0BEDE04E26D}"/>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585915" y="1033868"/>
            <a:ext cx="2411433" cy="2274425"/>
          </a:xfrm>
          <a:prstGeom prst="rect">
            <a:avLst/>
          </a:prstGeom>
        </p:spPr>
      </p:pic>
      <p:pic>
        <p:nvPicPr>
          <p:cNvPr id="4" name="Picture 3" descr="A person in gloves working on a machine&#10;&#10;AI-generated content may be incorrect.">
            <a:extLst>
              <a:ext uri="{FF2B5EF4-FFF2-40B4-BE49-F238E27FC236}">
                <a16:creationId xmlns:a16="http://schemas.microsoft.com/office/drawing/2014/main" id="{745DDF61-38CC-1CAA-ECF8-45C111FFC24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599854" y="3449016"/>
            <a:ext cx="4222546" cy="3166909"/>
          </a:xfrm>
          <a:prstGeom prst="rect">
            <a:avLst/>
          </a:prstGeom>
        </p:spPr>
      </p:pic>
      <p:sp>
        <p:nvSpPr>
          <p:cNvPr id="3" name="Slide Number Placeholder 2">
            <a:extLst>
              <a:ext uri="{FF2B5EF4-FFF2-40B4-BE49-F238E27FC236}">
                <a16:creationId xmlns:a16="http://schemas.microsoft.com/office/drawing/2014/main" id="{F01DF10F-0842-123F-4A41-498085142987}"/>
              </a:ext>
            </a:extLst>
          </p:cNvPr>
          <p:cNvSpPr>
            <a:spLocks noGrp="1"/>
          </p:cNvSpPr>
          <p:nvPr>
            <p:ph type="sldNum" sz="quarter" idx="12"/>
          </p:nvPr>
        </p:nvSpPr>
        <p:spPr/>
        <p:txBody>
          <a:bodyPr/>
          <a:lstStyle/>
          <a:p>
            <a:fld id="{8F0AF422-3CE7-4CCC-9415-CEB0C3E1A10C}" type="slidenum">
              <a:rPr lang="en-GB" smtClean="0"/>
              <a:t>8</a:t>
            </a:fld>
            <a:endParaRPr lang="en-GB"/>
          </a:p>
        </p:txBody>
      </p:sp>
    </p:spTree>
    <p:extLst>
      <p:ext uri="{BB962C8B-B14F-4D97-AF65-F5344CB8AC3E}">
        <p14:creationId xmlns:p14="http://schemas.microsoft.com/office/powerpoint/2010/main" val="2972587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A9CB5-3BC4-852B-67D9-1CC2FA3C1D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7C2C5F-DCA1-3A7B-657C-CD28A1F13345}"/>
              </a:ext>
            </a:extLst>
          </p:cNvPr>
          <p:cNvSpPr>
            <a:spLocks noGrp="1"/>
          </p:cNvSpPr>
          <p:nvPr>
            <p:ph type="title"/>
          </p:nvPr>
        </p:nvSpPr>
        <p:spPr>
          <a:xfrm>
            <a:off x="816000" y="179999"/>
            <a:ext cx="10766400" cy="1230153"/>
          </a:xfrm>
        </p:spPr>
        <p:txBody>
          <a:bodyPr/>
          <a:lstStyle/>
          <a:p>
            <a:r>
              <a:rPr lang="en-GB" dirty="0"/>
              <a:t>NCR – Weld Leak on </a:t>
            </a:r>
            <a:r>
              <a:rPr lang="en-GB" dirty="0" err="1"/>
              <a:t>Biphase</a:t>
            </a:r>
            <a:r>
              <a:rPr lang="en-GB" dirty="0"/>
              <a:t> Box End + D132 Bellow </a:t>
            </a:r>
          </a:p>
        </p:txBody>
      </p:sp>
      <p:sp>
        <p:nvSpPr>
          <p:cNvPr id="7" name="Content Placeholder 5">
            <a:extLst>
              <a:ext uri="{FF2B5EF4-FFF2-40B4-BE49-F238E27FC236}">
                <a16:creationId xmlns:a16="http://schemas.microsoft.com/office/drawing/2014/main" id="{1BF89BC7-7870-4C88-B49C-1DED3BC7B221}"/>
              </a:ext>
            </a:extLst>
          </p:cNvPr>
          <p:cNvSpPr txBox="1">
            <a:spLocks/>
          </p:cNvSpPr>
          <p:nvPr/>
        </p:nvSpPr>
        <p:spPr>
          <a:xfrm>
            <a:off x="593803" y="1608463"/>
            <a:ext cx="5082880" cy="5069537"/>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endParaRPr lang="en-GB" sz="1800" b="1" dirty="0"/>
          </a:p>
          <a:p>
            <a:pPr algn="l"/>
            <a:r>
              <a:rPr lang="en-GB" sz="1800" b="1" dirty="0"/>
              <a:t>Weld between box end and bellows inaccessible for repair following box build</a:t>
            </a:r>
          </a:p>
          <a:p>
            <a:pPr algn="l"/>
            <a:r>
              <a:rPr lang="en-GB" sz="1800" b="1" dirty="0"/>
              <a:t>MIP written to include leak test here to allow repair/replacement if needed</a:t>
            </a:r>
          </a:p>
          <a:p>
            <a:pPr algn="l"/>
            <a:r>
              <a:rPr lang="en-GB" sz="1800" b="1" dirty="0"/>
              <a:t>Weld leaked</a:t>
            </a:r>
          </a:p>
          <a:p>
            <a:pPr algn="l"/>
            <a:r>
              <a:rPr lang="en-GB" sz="1800" b="1" dirty="0">
                <a:solidFill>
                  <a:srgbClr val="00B050"/>
                </a:solidFill>
              </a:rPr>
              <a:t>Quickly identified by leak test (MIP did its job)</a:t>
            </a:r>
          </a:p>
          <a:p>
            <a:pPr algn="l"/>
            <a:r>
              <a:rPr lang="en-GB" sz="1800" b="1" dirty="0">
                <a:solidFill>
                  <a:srgbClr val="00B050"/>
                </a:solidFill>
              </a:rPr>
              <a:t>Root cause (Excessive gap prior to weld) quickly identified</a:t>
            </a:r>
          </a:p>
          <a:p>
            <a:pPr algn="l"/>
            <a:r>
              <a:rPr lang="en-GB" sz="1800" b="1" dirty="0">
                <a:solidFill>
                  <a:srgbClr val="00B050"/>
                </a:solidFill>
              </a:rPr>
              <a:t>Spare parts free issued quickly to Hyde, welded with gap adjusted, successfully passed leak test</a:t>
            </a:r>
          </a:p>
          <a:p>
            <a:pPr algn="l"/>
            <a:endParaRPr lang="en-GB" sz="1800" b="1" dirty="0">
              <a:solidFill>
                <a:srgbClr val="00B050"/>
              </a:solidFill>
            </a:endParaRPr>
          </a:p>
        </p:txBody>
      </p:sp>
      <p:sp>
        <p:nvSpPr>
          <p:cNvPr id="4" name="Rectangle 1">
            <a:extLst>
              <a:ext uri="{FF2B5EF4-FFF2-40B4-BE49-F238E27FC236}">
                <a16:creationId xmlns:a16="http://schemas.microsoft.com/office/drawing/2014/main" id="{82C83126-99CC-7530-6AB5-7555A20546A5}"/>
              </a:ext>
            </a:extLst>
          </p:cNvPr>
          <p:cNvSpPr>
            <a:spLocks noChangeArrowheads="1"/>
          </p:cNvSpPr>
          <p:nvPr/>
        </p:nvSpPr>
        <p:spPr bwMode="auto">
          <a:xfrm>
            <a:off x="815975" y="3556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5" name="Picture 4" descr="A metal device with a tube&#10;&#10;AI-generated content may be incorrect.">
            <a:extLst>
              <a:ext uri="{FF2B5EF4-FFF2-40B4-BE49-F238E27FC236}">
                <a16:creationId xmlns:a16="http://schemas.microsoft.com/office/drawing/2014/main" id="{E95AB694-96B5-7DAE-B9FB-AA438558F83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065612" y="2050466"/>
            <a:ext cx="2622195" cy="3496259"/>
          </a:xfrm>
          <a:prstGeom prst="rect">
            <a:avLst/>
          </a:prstGeom>
        </p:spPr>
      </p:pic>
      <p:pic>
        <p:nvPicPr>
          <p:cNvPr id="9" name="Picture 8">
            <a:extLst>
              <a:ext uri="{FF2B5EF4-FFF2-40B4-BE49-F238E27FC236}">
                <a16:creationId xmlns:a16="http://schemas.microsoft.com/office/drawing/2014/main" id="{416D2C84-4564-B427-D85D-2A8BC8C7B3B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676683" y="2050466"/>
            <a:ext cx="3198212" cy="3388265"/>
          </a:xfrm>
          <a:prstGeom prst="rect">
            <a:avLst/>
          </a:prstGeom>
        </p:spPr>
      </p:pic>
      <p:sp>
        <p:nvSpPr>
          <p:cNvPr id="11" name="Oval 10">
            <a:extLst>
              <a:ext uri="{FF2B5EF4-FFF2-40B4-BE49-F238E27FC236}">
                <a16:creationId xmlns:a16="http://schemas.microsoft.com/office/drawing/2014/main" id="{2D038B7C-8EE4-70B7-AF38-43F6A7CBA344}"/>
              </a:ext>
            </a:extLst>
          </p:cNvPr>
          <p:cNvSpPr/>
          <p:nvPr/>
        </p:nvSpPr>
        <p:spPr>
          <a:xfrm>
            <a:off x="6095649" y="2930274"/>
            <a:ext cx="457199" cy="56694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F84FE4EE-1FFC-339E-3ADA-5F1F54B1063C}"/>
              </a:ext>
            </a:extLst>
          </p:cNvPr>
          <p:cNvSpPr txBox="1"/>
          <p:nvPr/>
        </p:nvSpPr>
        <p:spPr>
          <a:xfrm>
            <a:off x="5258282" y="6497648"/>
            <a:ext cx="6094562" cy="369332"/>
          </a:xfrm>
          <a:prstGeom prst="rect">
            <a:avLst/>
          </a:prstGeom>
          <a:noFill/>
        </p:spPr>
        <p:txBody>
          <a:bodyPr wrap="square">
            <a:spAutoFit/>
          </a:bodyPr>
          <a:lstStyle/>
          <a:p>
            <a:pPr algn="r"/>
            <a:r>
              <a:rPr lang="en-GB" sz="1800" b="1" dirty="0">
                <a:solidFill>
                  <a:schemeClr val="accent5"/>
                </a:solidFill>
              </a:rPr>
              <a:t>EDMS 3231017</a:t>
            </a:r>
          </a:p>
        </p:txBody>
      </p:sp>
      <p:sp>
        <p:nvSpPr>
          <p:cNvPr id="3" name="Slide Number Placeholder 2">
            <a:extLst>
              <a:ext uri="{FF2B5EF4-FFF2-40B4-BE49-F238E27FC236}">
                <a16:creationId xmlns:a16="http://schemas.microsoft.com/office/drawing/2014/main" id="{95C67C28-C361-06AA-900A-F2E843169BC6}"/>
              </a:ext>
            </a:extLst>
          </p:cNvPr>
          <p:cNvSpPr>
            <a:spLocks noGrp="1"/>
          </p:cNvSpPr>
          <p:nvPr>
            <p:ph type="sldNum" sz="quarter" idx="12"/>
          </p:nvPr>
        </p:nvSpPr>
        <p:spPr/>
        <p:txBody>
          <a:bodyPr/>
          <a:lstStyle/>
          <a:p>
            <a:fld id="{8F0AF422-3CE7-4CCC-9415-CEB0C3E1A10C}" type="slidenum">
              <a:rPr lang="en-GB" smtClean="0"/>
              <a:t>9</a:t>
            </a:fld>
            <a:endParaRPr lang="en-GB"/>
          </a:p>
        </p:txBody>
      </p:sp>
    </p:spTree>
    <p:extLst>
      <p:ext uri="{BB962C8B-B14F-4D97-AF65-F5344CB8AC3E}">
        <p14:creationId xmlns:p14="http://schemas.microsoft.com/office/powerpoint/2010/main" val="24621497"/>
      </p:ext>
    </p:extLst>
  </p:cSld>
  <p:clrMapOvr>
    <a:masterClrMapping/>
  </p:clrMapOvr>
</p:sld>
</file>

<file path=ppt/theme/theme1.xml><?xml version="1.0" encoding="utf-8"?>
<a:theme xmlns:a="http://schemas.openxmlformats.org/drawingml/2006/main" name="Hi-Lumi Theme_new_16-9">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2937FCF1-ADD0-4253-837C-99C3CB99A451}" vid="{033A78A4-D235-4F5E-B6DB-E6AC9072BCF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Hi-LHC-UK-Theme-New</Template>
  <TotalTime>7421</TotalTime>
  <Words>1666</Words>
  <Application>Microsoft Office PowerPoint</Application>
  <PresentationFormat>Widescreen</PresentationFormat>
  <Paragraphs>250</Paragraphs>
  <Slides>23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Aptos</vt:lpstr>
      <vt:lpstr>Arial</vt:lpstr>
      <vt:lpstr>Wingdings</vt:lpstr>
      <vt:lpstr>Hi-Lumi Theme_new_16-9</vt:lpstr>
      <vt:lpstr>UK cryoline manufacture inspection, test experience, and lessons learnt</vt:lpstr>
      <vt:lpstr>Cryolines Procurement Overview</vt:lpstr>
      <vt:lpstr>Biphase Cryoline Procurement</vt:lpstr>
      <vt:lpstr>Hyde Scope</vt:lpstr>
      <vt:lpstr>Timeline for First Biphase</vt:lpstr>
      <vt:lpstr>Documentation and Procedures</vt:lpstr>
      <vt:lpstr>Deviation Requests</vt:lpstr>
      <vt:lpstr>Leak Testing</vt:lpstr>
      <vt:lpstr>NCR – Weld Leak on Biphase Box End + D132 Bellow </vt:lpstr>
      <vt:lpstr>NCR - Tube Seam Weld</vt:lpstr>
      <vt:lpstr>NCR - weld shrinkage and dimensional issues</vt:lpstr>
      <vt:lpstr>NCR - weld shrinkage and dimensional issues</vt:lpstr>
      <vt:lpstr>NCR - Level Port Bellows </vt:lpstr>
      <vt:lpstr>Other Lessons Learnt</vt:lpstr>
      <vt:lpstr>Leak and Pressure Testing of Final Assembly</vt:lpstr>
      <vt:lpstr>Biphase Summary</vt:lpstr>
      <vt:lpstr>Remaining  Cryogenic Lines</vt:lpstr>
      <vt:lpstr>FEng scope</vt:lpstr>
      <vt:lpstr>Timeline</vt:lpstr>
      <vt:lpstr>Metrology</vt:lpstr>
      <vt:lpstr>NCRs</vt:lpstr>
      <vt:lpstr>Summary and lessons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UK-CERN Updates</dc:title>
  <dc:creator>Templeton, Niklas (STFC,DL,TECH)</dc:creator>
  <cp:lastModifiedBy>Granjeiro, Carlos Manuel Guerra (STFC,DL,TECH)</cp:lastModifiedBy>
  <cp:revision>53</cp:revision>
  <dcterms:created xsi:type="dcterms:W3CDTF">2024-05-08T12:13:16Z</dcterms:created>
  <dcterms:modified xsi:type="dcterms:W3CDTF">2025-10-01T12:59:51Z</dcterms:modified>
</cp:coreProperties>
</file>