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345" r:id="rId5"/>
    <p:sldId id="573" r:id="rId6"/>
    <p:sldId id="579" r:id="rId7"/>
    <p:sldId id="581" r:id="rId8"/>
    <p:sldId id="580" r:id="rId9"/>
    <p:sldId id="587" r:id="rId10"/>
    <p:sldId id="586" r:id="rId11"/>
    <p:sldId id="576" r:id="rId12"/>
    <p:sldId id="493" r:id="rId13"/>
    <p:sldId id="494" r:id="rId14"/>
    <p:sldId id="583" r:id="rId15"/>
    <p:sldId id="499" r:id="rId16"/>
    <p:sldId id="501" r:id="rId17"/>
    <p:sldId id="496" r:id="rId18"/>
    <p:sldId id="591" r:id="rId19"/>
    <p:sldId id="584" r:id="rId20"/>
    <p:sldId id="490" r:id="rId21"/>
    <p:sldId id="484" r:id="rId22"/>
    <p:sldId id="487" r:id="rId23"/>
    <p:sldId id="589" r:id="rId24"/>
    <p:sldId id="588" r:id="rId25"/>
    <p:sldId id="592" r:id="rId26"/>
    <p:sldId id="593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A2D76E-E390-4759-94D2-40E4B1C5B7A1}" v="2" dt="2025-09-30T09:26:08.544"/>
    <p1510:client id="{D388B9FD-52C9-47B5-80B9-0E2F93137E85}" v="166" dt="2025-09-30T09:14:04.2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5" autoAdjust="0"/>
    <p:restoredTop sz="93341" autoAdjust="0"/>
  </p:normalViewPr>
  <p:slideViewPr>
    <p:cSldViewPr snapToObjects="1" showGuides="1">
      <p:cViewPr varScale="1">
        <p:scale>
          <a:sx n="114" d="100"/>
          <a:sy n="114" d="100"/>
        </p:scale>
        <p:origin x="114" y="13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orn Hans Filip Lindstrom" userId="KwRb/smXC2Ka4nEPBu+FTpG8FwotkQcbNTfYXSEuNm4=" providerId="None" clId="Web-{81A2D76E-E390-4759-94D2-40E4B1C5B7A1}"/>
    <pc:docChg chg="modSld">
      <pc:chgData name="Bjorn Hans Filip Lindstrom" userId="KwRb/smXC2Ka4nEPBu+FTpG8FwotkQcbNTfYXSEuNm4=" providerId="None" clId="Web-{81A2D76E-E390-4759-94D2-40E4B1C5B7A1}" dt="2025-09-30T09:26:06.185" v="0" actId="20577"/>
      <pc:docMkLst>
        <pc:docMk/>
      </pc:docMkLst>
      <pc:sldChg chg="modSp">
        <pc:chgData name="Bjorn Hans Filip Lindstrom" userId="KwRb/smXC2Ka4nEPBu+FTpG8FwotkQcbNTfYXSEuNm4=" providerId="None" clId="Web-{81A2D76E-E390-4759-94D2-40E4B1C5B7A1}" dt="2025-09-30T09:26:06.185" v="0" actId="20577"/>
        <pc:sldMkLst>
          <pc:docMk/>
          <pc:sldMk cId="137564649" sldId="579"/>
        </pc:sldMkLst>
        <pc:spChg chg="mod">
          <ac:chgData name="Bjorn Hans Filip Lindstrom" userId="KwRb/smXC2Ka4nEPBu+FTpG8FwotkQcbNTfYXSEuNm4=" providerId="None" clId="Web-{81A2D76E-E390-4759-94D2-40E4B1C5B7A1}" dt="2025-09-30T09:26:06.185" v="0" actId="20577"/>
          <ac:spMkLst>
            <pc:docMk/>
            <pc:sldMk cId="137564649" sldId="579"/>
            <ac:spMk id="3" creationId="{90A60715-80FB-A9AE-C740-3490EE93C982}"/>
          </ac:spMkLst>
        </pc:spChg>
      </pc:sldChg>
    </pc:docChg>
  </pc:docChgLst>
  <pc:docChgLst>
    <pc:chgData name="Bjorn Hans Filip Lindstrom" userId="KwRb/smXC2Ka4nEPBu+FTpG8FwotkQcbNTfYXSEuNm4=" providerId="None" clId="Web-{D388B9FD-52C9-47B5-80B9-0E2F93137E85}"/>
    <pc:docChg chg="addSld delSld modSld">
      <pc:chgData name="Bjorn Hans Filip Lindstrom" userId="KwRb/smXC2Ka4nEPBu+FTpG8FwotkQcbNTfYXSEuNm4=" providerId="None" clId="Web-{D388B9FD-52C9-47B5-80B9-0E2F93137E85}" dt="2025-09-30T09:14:04.255" v="149" actId="20577"/>
      <pc:docMkLst>
        <pc:docMk/>
      </pc:docMkLst>
      <pc:sldChg chg="addSp delSp modSp new">
        <pc:chgData name="Bjorn Hans Filip Lindstrom" userId="KwRb/smXC2Ka4nEPBu+FTpG8FwotkQcbNTfYXSEuNm4=" providerId="None" clId="Web-{D388B9FD-52C9-47B5-80B9-0E2F93137E85}" dt="2025-09-30T09:14:04.255" v="149" actId="20577"/>
        <pc:sldMkLst>
          <pc:docMk/>
          <pc:sldMk cId="137564649" sldId="579"/>
        </pc:sldMkLst>
        <pc:spChg chg="mod">
          <ac:chgData name="Bjorn Hans Filip Lindstrom" userId="KwRb/smXC2Ka4nEPBu+FTpG8FwotkQcbNTfYXSEuNm4=" providerId="None" clId="Web-{D388B9FD-52C9-47B5-80B9-0E2F93137E85}" dt="2025-09-30T09:03:33.374" v="122" actId="20577"/>
          <ac:spMkLst>
            <pc:docMk/>
            <pc:sldMk cId="137564649" sldId="579"/>
            <ac:spMk id="2" creationId="{17D81CA6-E2DC-FA3A-03BB-6680DE6B70D2}"/>
          </ac:spMkLst>
        </pc:spChg>
        <pc:spChg chg="mod">
          <ac:chgData name="Bjorn Hans Filip Lindstrom" userId="KwRb/smXC2Ka4nEPBu+FTpG8FwotkQcbNTfYXSEuNm4=" providerId="None" clId="Web-{D388B9FD-52C9-47B5-80B9-0E2F93137E85}" dt="2025-09-30T09:14:04.255" v="149" actId="20577"/>
          <ac:spMkLst>
            <pc:docMk/>
            <pc:sldMk cId="137564649" sldId="579"/>
            <ac:spMk id="3" creationId="{90A60715-80FB-A9AE-C740-3490EE93C982}"/>
          </ac:spMkLst>
        </pc:spChg>
        <pc:spChg chg="del mod">
          <ac:chgData name="Bjorn Hans Filip Lindstrom" userId="KwRb/smXC2Ka4nEPBu+FTpG8FwotkQcbNTfYXSEuNm4=" providerId="None" clId="Web-{D388B9FD-52C9-47B5-80B9-0E2F93137E85}" dt="2025-09-30T09:03:13.389" v="112"/>
          <ac:spMkLst>
            <pc:docMk/>
            <pc:sldMk cId="137564649" sldId="579"/>
            <ac:spMk id="4" creationId="{F8B09B9F-8045-36FA-F74B-84A2F0CCDD1A}"/>
          </ac:spMkLst>
        </pc:spChg>
        <pc:spChg chg="del mod">
          <ac:chgData name="Bjorn Hans Filip Lindstrom" userId="KwRb/smXC2Ka4nEPBu+FTpG8FwotkQcbNTfYXSEuNm4=" providerId="None" clId="Web-{D388B9FD-52C9-47B5-80B9-0E2F93137E85}" dt="2025-09-30T09:03:17.718" v="113"/>
          <ac:spMkLst>
            <pc:docMk/>
            <pc:sldMk cId="137564649" sldId="579"/>
            <ac:spMk id="5" creationId="{4A811B68-8E31-EC4B-A3DA-1FB5800B9144}"/>
          </ac:spMkLst>
        </pc:spChg>
        <pc:spChg chg="add mod">
          <ac:chgData name="Bjorn Hans Filip Lindstrom" userId="KwRb/smXC2Ka4nEPBu+FTpG8FwotkQcbNTfYXSEuNm4=" providerId="None" clId="Web-{D388B9FD-52C9-47B5-80B9-0E2F93137E85}" dt="2025-09-30T09:03:07.780" v="102" actId="1076"/>
          <ac:spMkLst>
            <pc:docMk/>
            <pc:sldMk cId="137564649" sldId="579"/>
            <ac:spMk id="7" creationId="{2455837F-E7B1-4E05-B4D7-751832A369C0}"/>
          </ac:spMkLst>
        </pc:spChg>
        <pc:spChg chg="add mod">
          <ac:chgData name="Bjorn Hans Filip Lindstrom" userId="KwRb/smXC2Ka4nEPBu+FTpG8FwotkQcbNTfYXSEuNm4=" providerId="None" clId="Web-{D388B9FD-52C9-47B5-80B9-0E2F93137E85}" dt="2025-09-30T09:03:07.795" v="103" actId="1076"/>
          <ac:spMkLst>
            <pc:docMk/>
            <pc:sldMk cId="137564649" sldId="579"/>
            <ac:spMk id="8" creationId="{893CCFDD-1E45-AA7D-E346-D2B823E71311}"/>
          </ac:spMkLst>
        </pc:spChg>
        <pc:spChg chg="add mod">
          <ac:chgData name="Bjorn Hans Filip Lindstrom" userId="KwRb/smXC2Ka4nEPBu+FTpG8FwotkQcbNTfYXSEuNm4=" providerId="None" clId="Web-{D388B9FD-52C9-47B5-80B9-0E2F93137E85}" dt="2025-09-30T09:03:07.827" v="108" actId="1076"/>
          <ac:spMkLst>
            <pc:docMk/>
            <pc:sldMk cId="137564649" sldId="579"/>
            <ac:spMk id="14" creationId="{8F2315FE-3181-43B2-B017-154EFD303F25}"/>
          </ac:spMkLst>
        </pc:spChg>
        <pc:spChg chg="add mod">
          <ac:chgData name="Bjorn Hans Filip Lindstrom" userId="KwRb/smXC2Ka4nEPBu+FTpG8FwotkQcbNTfYXSEuNm4=" providerId="None" clId="Web-{D388B9FD-52C9-47B5-80B9-0E2F93137E85}" dt="2025-09-30T09:03:07.827" v="109" actId="1076"/>
          <ac:spMkLst>
            <pc:docMk/>
            <pc:sldMk cId="137564649" sldId="579"/>
            <ac:spMk id="15" creationId="{3C794532-0681-405A-3B26-7DD82FAB1516}"/>
          </ac:spMkLst>
        </pc:spChg>
        <pc:spChg chg="add mod">
          <ac:chgData name="Bjorn Hans Filip Lindstrom" userId="KwRb/smXC2Ka4nEPBu+FTpG8FwotkQcbNTfYXSEuNm4=" providerId="None" clId="Web-{D388B9FD-52C9-47B5-80B9-0E2F93137E85}" dt="2025-09-30T09:03:07.842" v="110" actId="1076"/>
          <ac:spMkLst>
            <pc:docMk/>
            <pc:sldMk cId="137564649" sldId="579"/>
            <ac:spMk id="16" creationId="{06E5CBE2-7FE8-0BA0-85DD-00448806B066}"/>
          </ac:spMkLst>
        </pc:spChg>
        <pc:picChg chg="add del mod">
          <ac:chgData name="Bjorn Hans Filip Lindstrom" userId="KwRb/smXC2Ka4nEPBu+FTpG8FwotkQcbNTfYXSEuNm4=" providerId="None" clId="Web-{D388B9FD-52C9-47B5-80B9-0E2F93137E85}" dt="2025-09-30T08:56:31.081" v="36"/>
          <ac:picMkLst>
            <pc:docMk/>
            <pc:sldMk cId="137564649" sldId="579"/>
            <ac:picMk id="6" creationId="{5F9C52C8-D19E-DD95-37DC-82F064DCA463}"/>
          </ac:picMkLst>
        </pc:picChg>
        <pc:picChg chg="add del mod">
          <ac:chgData name="Bjorn Hans Filip Lindstrom" userId="KwRb/smXC2Ka4nEPBu+FTpG8FwotkQcbNTfYXSEuNm4=" providerId="None" clId="Web-{D388B9FD-52C9-47B5-80B9-0E2F93137E85}" dt="2025-09-30T09:00:32.725" v="72"/>
          <ac:picMkLst>
            <pc:docMk/>
            <pc:sldMk cId="137564649" sldId="579"/>
            <ac:picMk id="10" creationId="{014932D4-A3DB-5616-423C-8EDA225DACAD}"/>
          </ac:picMkLst>
        </pc:picChg>
        <pc:picChg chg="add mod ord">
          <ac:chgData name="Bjorn Hans Filip Lindstrom" userId="KwRb/smXC2Ka4nEPBu+FTpG8FwotkQcbNTfYXSEuNm4=" providerId="None" clId="Web-{D388B9FD-52C9-47B5-80B9-0E2F93137E85}" dt="2025-09-30T09:03:07.733" v="98" actId="1076"/>
          <ac:picMkLst>
            <pc:docMk/>
            <pc:sldMk cId="137564649" sldId="579"/>
            <ac:picMk id="18" creationId="{9801CC88-A039-C5DA-DD7A-A654C0FB36CC}"/>
          </ac:picMkLst>
        </pc:picChg>
        <pc:cxnChg chg="add del mod">
          <ac:chgData name="Bjorn Hans Filip Lindstrom" userId="KwRb/smXC2Ka4nEPBu+FTpG8FwotkQcbNTfYXSEuNm4=" providerId="None" clId="Web-{D388B9FD-52C9-47B5-80B9-0E2F93137E85}" dt="2025-09-30T09:03:07.795" v="104" actId="1076"/>
          <ac:cxnSpMkLst>
            <pc:docMk/>
            <pc:sldMk cId="137564649" sldId="579"/>
            <ac:cxnSpMk id="9" creationId="{F2D5E7B0-A4E5-C036-A973-2E64584C2148}"/>
          </ac:cxnSpMkLst>
        </pc:cxnChg>
        <pc:cxnChg chg="add del">
          <ac:chgData name="Bjorn Hans Filip Lindstrom" userId="KwRb/smXC2Ka4nEPBu+FTpG8FwotkQcbNTfYXSEuNm4=" providerId="None" clId="Web-{D388B9FD-52C9-47B5-80B9-0E2F93137E85}" dt="2025-09-30T08:13:13.969" v="27"/>
          <ac:cxnSpMkLst>
            <pc:docMk/>
            <pc:sldMk cId="137564649" sldId="579"/>
            <ac:cxnSpMk id="10" creationId="{4F2913AF-BC42-423E-3904-FEE476ADBBAA}"/>
          </ac:cxnSpMkLst>
        </pc:cxnChg>
        <pc:cxnChg chg="add mod">
          <ac:chgData name="Bjorn Hans Filip Lindstrom" userId="KwRb/smXC2Ka4nEPBu+FTpG8FwotkQcbNTfYXSEuNm4=" providerId="None" clId="Web-{D388B9FD-52C9-47B5-80B9-0E2F93137E85}" dt="2025-09-30T09:03:07.811" v="105" actId="1076"/>
          <ac:cxnSpMkLst>
            <pc:docMk/>
            <pc:sldMk cId="137564649" sldId="579"/>
            <ac:cxnSpMk id="11" creationId="{84D646AD-997F-EE59-BA3F-5E27F0BC3FAF}"/>
          </ac:cxnSpMkLst>
        </pc:cxnChg>
        <pc:cxnChg chg="add mod">
          <ac:chgData name="Bjorn Hans Filip Lindstrom" userId="KwRb/smXC2Ka4nEPBu+FTpG8FwotkQcbNTfYXSEuNm4=" providerId="None" clId="Web-{D388B9FD-52C9-47B5-80B9-0E2F93137E85}" dt="2025-09-30T09:03:07.811" v="106" actId="1076"/>
          <ac:cxnSpMkLst>
            <pc:docMk/>
            <pc:sldMk cId="137564649" sldId="579"/>
            <ac:cxnSpMk id="12" creationId="{AB60B3CB-055A-8D81-11CE-2DE9A0602C60}"/>
          </ac:cxnSpMkLst>
        </pc:cxnChg>
        <pc:cxnChg chg="add mod">
          <ac:chgData name="Bjorn Hans Filip Lindstrom" userId="KwRb/smXC2Ka4nEPBu+FTpG8FwotkQcbNTfYXSEuNm4=" providerId="None" clId="Web-{D388B9FD-52C9-47B5-80B9-0E2F93137E85}" dt="2025-09-30T09:03:07.827" v="107" actId="1076"/>
          <ac:cxnSpMkLst>
            <pc:docMk/>
            <pc:sldMk cId="137564649" sldId="579"/>
            <ac:cxnSpMk id="13" creationId="{D9BFC4D1-09CD-770D-029E-769A65D1AD8F}"/>
          </ac:cxnSpMkLst>
        </pc:cxnChg>
        <pc:cxnChg chg="add mod">
          <ac:chgData name="Bjorn Hans Filip Lindstrom" userId="KwRb/smXC2Ka4nEPBu+FTpG8FwotkQcbNTfYXSEuNm4=" providerId="None" clId="Web-{D388B9FD-52C9-47B5-80B9-0E2F93137E85}" dt="2025-09-30T09:03:07.858" v="111" actId="1076"/>
          <ac:cxnSpMkLst>
            <pc:docMk/>
            <pc:sldMk cId="137564649" sldId="579"/>
            <ac:cxnSpMk id="17" creationId="{C4316258-B8ED-D593-6A0F-F7CD45811102}"/>
          </ac:cxnSpMkLst>
        </pc:cxnChg>
      </pc:sldChg>
      <pc:sldChg chg="add del replId">
        <pc:chgData name="Bjorn Hans Filip Lindstrom" userId="KwRb/smXC2Ka4nEPBu+FTpG8FwotkQcbNTfYXSEuNm4=" providerId="None" clId="Web-{D388B9FD-52C9-47B5-80B9-0E2F93137E85}" dt="2025-09-30T08:56:16.440" v="33"/>
        <pc:sldMkLst>
          <pc:docMk/>
          <pc:sldMk cId="2054531706" sldId="58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086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9973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7079" y="3212976"/>
            <a:ext cx="5720680" cy="647872"/>
          </a:xfrm>
        </p:spPr>
        <p:txBody>
          <a:bodyPr/>
          <a:lstStyle/>
          <a:p>
            <a:r>
              <a:rPr lang="en-US"/>
              <a:t>Mitigation strategies tested: what can be done at HL-LHC?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632" y="4509120"/>
            <a:ext cx="7096024" cy="1508928"/>
          </a:xfrm>
        </p:spPr>
        <p:txBody>
          <a:bodyPr>
            <a:normAutofit/>
          </a:bodyPr>
          <a:lstStyle/>
          <a:p>
            <a:r>
              <a:rPr lang="en-GB" sz="1600" dirty="0"/>
              <a:t>B. Lindström, R. Bruce, A. </a:t>
            </a:r>
            <a:r>
              <a:rPr lang="en-GB" sz="1600" dirty="0" err="1"/>
              <a:t>Donadon</a:t>
            </a:r>
            <a:r>
              <a:rPr lang="en-GB" sz="1600" dirty="0"/>
              <a:t>, S. Gibson, A. </a:t>
            </a:r>
            <a:r>
              <a:rPr lang="en-GB" sz="1600" dirty="0" err="1"/>
              <a:t>Keyken</a:t>
            </a:r>
            <a:r>
              <a:rPr lang="en-GB" sz="1600" dirty="0"/>
              <a:t>, S. Redaelli, </a:t>
            </a:r>
            <a:br>
              <a:rPr lang="en-GB" sz="1600" dirty="0"/>
            </a:br>
            <a:r>
              <a:rPr lang="en-GB" sz="1600" dirty="0"/>
              <a:t>F. Van der </a:t>
            </a:r>
            <a:r>
              <a:rPr lang="en-GB" sz="1600" dirty="0" err="1"/>
              <a:t>Veken</a:t>
            </a:r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Thanks to:</a:t>
            </a:r>
            <a:r>
              <a:rPr lang="it-IT" sz="1600" dirty="0"/>
              <a:t> J. Boyd, S. Ilieva, S. </a:t>
            </a:r>
            <a:r>
              <a:rPr lang="it-IT" sz="1600" dirty="0" err="1"/>
              <a:t>Fartoukh</a:t>
            </a:r>
            <a:r>
              <a:rPr lang="it-IT" sz="1600" dirty="0"/>
              <a:t>, M. </a:t>
            </a:r>
            <a:r>
              <a:rPr lang="it-IT" sz="1600" dirty="0" err="1"/>
              <a:t>Hostettler</a:t>
            </a:r>
            <a:r>
              <a:rPr lang="it-IT" sz="1600" dirty="0"/>
              <a:t>, M. </a:t>
            </a:r>
            <a:r>
              <a:rPr lang="it-IT" sz="1600" dirty="0" err="1"/>
              <a:t>Solfaroli</a:t>
            </a:r>
            <a:r>
              <a:rPr lang="it-IT" sz="1600" dirty="0"/>
              <a:t>, </a:t>
            </a:r>
            <a:br>
              <a:rPr lang="it-IT" sz="1600" dirty="0"/>
            </a:br>
            <a:r>
              <a:rPr lang="it-IT" sz="1600" dirty="0"/>
              <a:t>J. </a:t>
            </a:r>
            <a:r>
              <a:rPr lang="it-IT" sz="1600" dirty="0" err="1"/>
              <a:t>Wenninger</a:t>
            </a:r>
            <a:r>
              <a:rPr lang="it-IT" sz="1600" dirty="0"/>
              <a:t>, C. Young</a:t>
            </a:r>
            <a:endParaRPr lang="en-GB" sz="16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CABE635-27FA-A3E9-6628-A8791E5561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71600" y="6200775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15</a:t>
            </a:r>
            <a:r>
              <a:rPr lang="en-GB" baseline="30000" dirty="0"/>
              <a:t>th</a:t>
            </a:r>
            <a:r>
              <a:rPr lang="en-GB" dirty="0"/>
              <a:t> HL-LHC Collaboration Meeting, </a:t>
            </a:r>
            <a:r>
              <a:rPr lang="en-GB"/>
              <a:t>Geneva 2025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7927EA-E45E-F795-28DD-6FDC4B68C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240" y="787336"/>
            <a:ext cx="2343416" cy="119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98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B43FE-0060-7686-25EA-0361DB954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440688"/>
          </a:xfrm>
        </p:spPr>
        <p:txBody>
          <a:bodyPr/>
          <a:lstStyle/>
          <a:p>
            <a:r>
              <a:rPr lang="sv-SE" dirty="0" err="1"/>
              <a:t>Vertical</a:t>
            </a:r>
            <a:r>
              <a:rPr lang="sv-SE" dirty="0"/>
              <a:t> </a:t>
            </a:r>
            <a:r>
              <a:rPr lang="sv-SE" dirty="0" err="1"/>
              <a:t>Orbit</a:t>
            </a:r>
            <a:r>
              <a:rPr lang="sv-SE" dirty="0"/>
              <a:t> </a:t>
            </a:r>
            <a:r>
              <a:rPr lang="sv-SE" dirty="0" err="1"/>
              <a:t>Bump</a:t>
            </a:r>
            <a:r>
              <a:rPr lang="sv-SE" dirty="0"/>
              <a:t> (1/2)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D04CB-DEAD-500B-E2E7-D43E543B4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0152" y="3793786"/>
            <a:ext cx="3024336" cy="28842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1800"/>
              <a:t>Max field (with op. margins) in cell 4 and 6</a:t>
            </a:r>
          </a:p>
          <a:p>
            <a:r>
              <a:rPr lang="sv-SE" sz="1800"/>
              <a:t>97 µrad (@ 6.8 TeV) in cell 4 (up to ~21 cm displacement at detector)</a:t>
            </a:r>
          </a:p>
          <a:p>
            <a:r>
              <a:rPr lang="sv-SE" sz="1800"/>
              <a:t>9.3 mm peak amplitude (17.4 sigma aperture margin)</a:t>
            </a: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D4F0F4-4079-B37C-226D-91B2C5F87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B8C9A9BC-46AB-A45A-B1DE-331DD4C8A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4319"/>
            <a:ext cx="9144000" cy="3021089"/>
          </a:xfrm>
          <a:prstGeom prst="rect">
            <a:avLst/>
          </a:prstGeom>
        </p:spPr>
      </p:pic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935DEF39-214B-6C80-D8C2-8F26C4847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3692107"/>
            <a:ext cx="3024336" cy="2268252"/>
          </a:xfrm>
          <a:prstGeom prst="rect">
            <a:avLst/>
          </a:prstGeom>
        </p:spPr>
      </p:pic>
      <p:pic>
        <p:nvPicPr>
          <p:cNvPr id="8" name="Picture 7" descr="A screen shot of a diagram&#10;&#10;Description automatically generated">
            <a:extLst>
              <a:ext uri="{FF2B5EF4-FFF2-40B4-BE49-F238E27FC236}">
                <a16:creationId xmlns:a16="http://schemas.microsoft.com/office/drawing/2014/main" id="{A1195F0C-BC56-B51C-A85B-AD7E1A3986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3690488"/>
            <a:ext cx="3024336" cy="226825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83A8F08-2394-F637-5A3F-552B635FDD31}"/>
              </a:ext>
            </a:extLst>
          </p:cNvPr>
          <p:cNvCxnSpPr>
            <a:cxnSpLocks/>
          </p:cNvCxnSpPr>
          <p:nvPr/>
        </p:nvCxnSpPr>
        <p:spPr>
          <a:xfrm>
            <a:off x="3095328" y="2204863"/>
            <a:ext cx="756592" cy="17420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1B74E42-D70A-9A0B-12FC-8ABF20BA2139}"/>
              </a:ext>
            </a:extLst>
          </p:cNvPr>
          <p:cNvCxnSpPr>
            <a:cxnSpLocks/>
          </p:cNvCxnSpPr>
          <p:nvPr/>
        </p:nvCxnSpPr>
        <p:spPr>
          <a:xfrm flipH="1">
            <a:off x="1619672" y="2060848"/>
            <a:ext cx="886665" cy="20065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606EB14-DA2E-5CEC-D8AA-22736884C28E}"/>
              </a:ext>
            </a:extLst>
          </p:cNvPr>
          <p:cNvSpPr txBox="1"/>
          <p:nvPr/>
        </p:nvSpPr>
        <p:spPr>
          <a:xfrm>
            <a:off x="4587983" y="5517232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00"/>
              <a:t>A. Keyken</a:t>
            </a:r>
            <a:endParaRPr lang="en-US" sz="1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E0B150-D4E9-1737-D17A-FFF93C44D74B}"/>
              </a:ext>
            </a:extLst>
          </p:cNvPr>
          <p:cNvSpPr txBox="1"/>
          <p:nvPr/>
        </p:nvSpPr>
        <p:spPr>
          <a:xfrm>
            <a:off x="1741384" y="5507176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00"/>
              <a:t>A. Keyken</a:t>
            </a:r>
            <a:endParaRPr lang="en-US" sz="10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1C441A-D36A-1F51-5A70-0640F1E21C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183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1657D-1D7F-E742-9139-A85CD8393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3455944" cy="720000"/>
          </a:xfrm>
        </p:spPr>
        <p:txBody>
          <a:bodyPr/>
          <a:lstStyle/>
          <a:p>
            <a:r>
              <a:rPr lang="en-US"/>
              <a:t>Vertical Orbit</a:t>
            </a:r>
            <a:br>
              <a:rPr lang="en-US"/>
            </a:br>
            <a:r>
              <a:rPr lang="en-US"/>
              <a:t>Bump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E5F2A3-A21A-BCC0-E907-5AFE76D7C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73381"/>
            <a:ext cx="3527952" cy="4852786"/>
          </a:xfrm>
        </p:spPr>
        <p:txBody>
          <a:bodyPr>
            <a:normAutofit/>
          </a:bodyPr>
          <a:lstStyle/>
          <a:p>
            <a:r>
              <a:rPr lang="en-US" sz="2000"/>
              <a:t>No reduction in BDSIM simulations of vertical bump</a:t>
            </a:r>
          </a:p>
          <a:p>
            <a:r>
              <a:rPr lang="en-US" sz="2000"/>
              <a:t>Yoke field in MB (2 T) focuses vertically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751B0D-93FC-0906-EC18-47801926B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888B11-A9DE-FD53-7871-EEA9A2037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49245"/>
            <a:ext cx="4203576" cy="400506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5B1E215-9B89-D36E-BEC3-A9945382D3D1}"/>
              </a:ext>
            </a:extLst>
          </p:cNvPr>
          <p:cNvCxnSpPr/>
          <p:nvPr/>
        </p:nvCxnSpPr>
        <p:spPr>
          <a:xfrm>
            <a:off x="6551712" y="1273381"/>
            <a:ext cx="7920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41908BD-5839-EA09-CF53-54B486DC29D8}"/>
              </a:ext>
            </a:extLst>
          </p:cNvPr>
          <p:cNvCxnSpPr>
            <a:cxnSpLocks/>
          </p:cNvCxnSpPr>
          <p:nvPr/>
        </p:nvCxnSpPr>
        <p:spPr>
          <a:xfrm flipH="1">
            <a:off x="6551712" y="2641533"/>
            <a:ext cx="7920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AE38103-A2E4-3127-A7D1-01B4FC80DDE6}"/>
              </a:ext>
            </a:extLst>
          </p:cNvPr>
          <p:cNvCxnSpPr>
            <a:cxnSpLocks/>
          </p:cNvCxnSpPr>
          <p:nvPr/>
        </p:nvCxnSpPr>
        <p:spPr>
          <a:xfrm flipV="1">
            <a:off x="6399658" y="1633421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52BBDEA-E124-EA42-AD6B-F60BB065A68E}"/>
              </a:ext>
            </a:extLst>
          </p:cNvPr>
          <p:cNvCxnSpPr>
            <a:cxnSpLocks/>
          </p:cNvCxnSpPr>
          <p:nvPr/>
        </p:nvCxnSpPr>
        <p:spPr>
          <a:xfrm>
            <a:off x="7487816" y="1633421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599B943F-5EA5-34C5-920C-DE550C910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175" y="3677385"/>
            <a:ext cx="7629537" cy="252666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30EC4E6-83D5-2F30-E322-0F69B59B236B}"/>
              </a:ext>
            </a:extLst>
          </p:cNvPr>
          <p:cNvSpPr txBox="1"/>
          <p:nvPr/>
        </p:nvSpPr>
        <p:spPr>
          <a:xfrm rot="16200000">
            <a:off x="-335289" y="4830161"/>
            <a:ext cx="117692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v-SE" sz="1100"/>
              <a:t>vertical orbit [m]</a:t>
            </a:r>
            <a:endParaRPr lang="en-US" sz="11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C31C6D-DF1B-D67B-3B40-D0AB82DA4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314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6676F-D102-7973-CB4C-6CA018739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2951888" cy="720000"/>
          </a:xfrm>
        </p:spPr>
        <p:txBody>
          <a:bodyPr/>
          <a:lstStyle/>
          <a:p>
            <a:r>
              <a:rPr lang="sv-SE"/>
              <a:t>Horizontal Orbit Bump (1/3)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54404-21E5-CD87-2323-58C2A20A6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4"/>
            <a:ext cx="3923928" cy="4906963"/>
          </a:xfrm>
        </p:spPr>
        <p:txBody>
          <a:bodyPr>
            <a:normAutofit/>
          </a:bodyPr>
          <a:lstStyle/>
          <a:p>
            <a:r>
              <a:rPr lang="sv-SE" sz="2000"/>
              <a:t>Large cluster of muons enter B1 beampipe and are deflected towards FASER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ACF34B-8649-0025-3A21-9FB01BC81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8D2F94-C5D2-DB4C-1318-893BE5DED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70917"/>
            <a:ext cx="4203576" cy="400506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53E473B-756C-521A-84AA-C10404B3E523}"/>
              </a:ext>
            </a:extLst>
          </p:cNvPr>
          <p:cNvCxnSpPr/>
          <p:nvPr/>
        </p:nvCxnSpPr>
        <p:spPr>
          <a:xfrm>
            <a:off x="6623720" y="1395053"/>
            <a:ext cx="7920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ECB4A0-7D4C-C8EC-FB7F-B166870A29D7}"/>
              </a:ext>
            </a:extLst>
          </p:cNvPr>
          <p:cNvCxnSpPr>
            <a:cxnSpLocks/>
          </p:cNvCxnSpPr>
          <p:nvPr/>
        </p:nvCxnSpPr>
        <p:spPr>
          <a:xfrm flipH="1">
            <a:off x="6623720" y="2763205"/>
            <a:ext cx="7920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0E16275-C7F1-7823-05D9-2539952BC75D}"/>
              </a:ext>
            </a:extLst>
          </p:cNvPr>
          <p:cNvCxnSpPr>
            <a:cxnSpLocks/>
          </p:cNvCxnSpPr>
          <p:nvPr/>
        </p:nvCxnSpPr>
        <p:spPr>
          <a:xfrm flipV="1">
            <a:off x="6471666" y="1755093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A4437D-53B2-C50B-2293-0C7D20C65103}"/>
              </a:ext>
            </a:extLst>
          </p:cNvPr>
          <p:cNvCxnSpPr>
            <a:cxnSpLocks/>
          </p:cNvCxnSpPr>
          <p:nvPr/>
        </p:nvCxnSpPr>
        <p:spPr>
          <a:xfrm>
            <a:off x="7559824" y="1755093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72CCA23-6A8A-6A21-26A6-145F4BD930D9}"/>
              </a:ext>
            </a:extLst>
          </p:cNvPr>
          <p:cNvCxnSpPr>
            <a:cxnSpLocks/>
          </p:cNvCxnSpPr>
          <p:nvPr/>
        </p:nvCxnSpPr>
        <p:spPr>
          <a:xfrm>
            <a:off x="5652120" y="1755093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BF7F6E76-4EFB-5AA6-D090-1EF269C13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24047"/>
            <a:ext cx="9144000" cy="3042335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409E85D-2867-3405-F420-60F430AAFA64}"/>
              </a:ext>
            </a:extLst>
          </p:cNvPr>
          <p:cNvSpPr/>
          <p:nvPr/>
        </p:nvSpPr>
        <p:spPr>
          <a:xfrm>
            <a:off x="3995936" y="5157192"/>
            <a:ext cx="288032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AA159A0-8749-F8BC-8B3E-4580A68BABBF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4139952" y="2132856"/>
            <a:ext cx="2331714" cy="30243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829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6676F-D102-7973-CB4C-6CA018739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2951888" cy="720000"/>
          </a:xfrm>
        </p:spPr>
        <p:txBody>
          <a:bodyPr/>
          <a:lstStyle/>
          <a:p>
            <a:r>
              <a:rPr lang="sv-SE"/>
              <a:t>Horizontal Orbit Bump (2/3)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54404-21E5-CD87-2323-58C2A20A6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4"/>
            <a:ext cx="3923928" cy="4906963"/>
          </a:xfrm>
        </p:spPr>
        <p:txBody>
          <a:bodyPr>
            <a:normAutofit/>
          </a:bodyPr>
          <a:lstStyle/>
          <a:p>
            <a:r>
              <a:rPr lang="sv-SE" sz="2000"/>
              <a:t>Large cluster of muons enter B1 beampipe and are deflected towards FASER</a:t>
            </a:r>
          </a:p>
          <a:p>
            <a:r>
              <a:rPr lang="sv-SE" sz="2000"/>
              <a:t>Deflect the cluster horizontally instead?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ACF34B-8649-0025-3A21-9FB01BC81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8D2F94-C5D2-DB4C-1318-893BE5DED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70917"/>
            <a:ext cx="4203576" cy="400506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53E473B-756C-521A-84AA-C10404B3E523}"/>
              </a:ext>
            </a:extLst>
          </p:cNvPr>
          <p:cNvCxnSpPr/>
          <p:nvPr/>
        </p:nvCxnSpPr>
        <p:spPr>
          <a:xfrm>
            <a:off x="6623720" y="1395053"/>
            <a:ext cx="7920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ECB4A0-7D4C-C8EC-FB7F-B166870A29D7}"/>
              </a:ext>
            </a:extLst>
          </p:cNvPr>
          <p:cNvCxnSpPr>
            <a:cxnSpLocks/>
          </p:cNvCxnSpPr>
          <p:nvPr/>
        </p:nvCxnSpPr>
        <p:spPr>
          <a:xfrm flipH="1">
            <a:off x="6623720" y="2763205"/>
            <a:ext cx="7920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0E16275-C7F1-7823-05D9-2539952BC75D}"/>
              </a:ext>
            </a:extLst>
          </p:cNvPr>
          <p:cNvCxnSpPr>
            <a:cxnSpLocks/>
          </p:cNvCxnSpPr>
          <p:nvPr/>
        </p:nvCxnSpPr>
        <p:spPr>
          <a:xfrm flipV="1">
            <a:off x="6471666" y="1755093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A4437D-53B2-C50B-2293-0C7D20C65103}"/>
              </a:ext>
            </a:extLst>
          </p:cNvPr>
          <p:cNvCxnSpPr>
            <a:cxnSpLocks/>
          </p:cNvCxnSpPr>
          <p:nvPr/>
        </p:nvCxnSpPr>
        <p:spPr>
          <a:xfrm>
            <a:off x="7559824" y="1755093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72CCA23-6A8A-6A21-26A6-145F4BD930D9}"/>
              </a:ext>
            </a:extLst>
          </p:cNvPr>
          <p:cNvCxnSpPr>
            <a:cxnSpLocks/>
          </p:cNvCxnSpPr>
          <p:nvPr/>
        </p:nvCxnSpPr>
        <p:spPr>
          <a:xfrm>
            <a:off x="5652120" y="1755093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BF7F6E76-4EFB-5AA6-D090-1EF269C13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24047"/>
            <a:ext cx="9144000" cy="3042335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409E85D-2867-3405-F420-60F430AAFA64}"/>
              </a:ext>
            </a:extLst>
          </p:cNvPr>
          <p:cNvSpPr/>
          <p:nvPr/>
        </p:nvSpPr>
        <p:spPr>
          <a:xfrm>
            <a:off x="3995936" y="5157192"/>
            <a:ext cx="288032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AA159A0-8749-F8BC-8B3E-4580A68BABBF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4139952" y="2132856"/>
            <a:ext cx="2331714" cy="30243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rrow: Curved Down 24">
            <a:extLst>
              <a:ext uri="{FF2B5EF4-FFF2-40B4-BE49-F238E27FC236}">
                <a16:creationId xmlns:a16="http://schemas.microsoft.com/office/drawing/2014/main" id="{72637E0F-7CD9-C4C4-548C-933149205E89}"/>
              </a:ext>
            </a:extLst>
          </p:cNvPr>
          <p:cNvSpPr/>
          <p:nvPr/>
        </p:nvSpPr>
        <p:spPr>
          <a:xfrm>
            <a:off x="6479924" y="1701366"/>
            <a:ext cx="612354" cy="377763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Arrow: Curved Down 25">
            <a:extLst>
              <a:ext uri="{FF2B5EF4-FFF2-40B4-BE49-F238E27FC236}">
                <a16:creationId xmlns:a16="http://schemas.microsoft.com/office/drawing/2014/main" id="{E8AE4C7F-C758-AF85-D0F8-EF4955C4AF4C}"/>
              </a:ext>
            </a:extLst>
          </p:cNvPr>
          <p:cNvSpPr/>
          <p:nvPr/>
        </p:nvSpPr>
        <p:spPr>
          <a:xfrm flipH="1">
            <a:off x="5660158" y="1700808"/>
            <a:ext cx="720080" cy="377763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BCAFDE1-2E9A-D179-6EEC-FF31A53615E3}"/>
              </a:ext>
            </a:extLst>
          </p:cNvPr>
          <p:cNvCxnSpPr>
            <a:endCxn id="26" idx="4"/>
          </p:cNvCxnSpPr>
          <p:nvPr/>
        </p:nvCxnSpPr>
        <p:spPr>
          <a:xfrm flipV="1">
            <a:off x="4355976" y="1984130"/>
            <a:ext cx="1313366" cy="4190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958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841D2-0683-95CB-5B27-3948E0B20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0773"/>
            <a:ext cx="7920000" cy="720000"/>
          </a:xfrm>
        </p:spPr>
        <p:txBody>
          <a:bodyPr/>
          <a:lstStyle/>
          <a:p>
            <a:r>
              <a:rPr lang="en-US"/>
              <a:t>Horizontal Orbit Bump (3/3)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AFEF6-5590-497E-6E6A-8103B230F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0688"/>
            <a:ext cx="7920000" cy="5505479"/>
          </a:xfrm>
        </p:spPr>
        <p:txBody>
          <a:bodyPr>
            <a:normAutofit/>
          </a:bodyPr>
          <a:lstStyle/>
          <a:p>
            <a:r>
              <a:rPr lang="en-US" sz="1800" dirty="0"/>
              <a:t>Simple python model for tracking muons through field maps</a:t>
            </a:r>
          </a:p>
          <a:p>
            <a:pPr lvl="1"/>
            <a:r>
              <a:rPr lang="en-US" sz="1400" dirty="0"/>
              <a:t>Useful to gain qualitative understanding</a:t>
            </a:r>
          </a:p>
          <a:p>
            <a:pPr lvl="1"/>
            <a:r>
              <a:rPr lang="en-US" sz="1400" dirty="0"/>
              <a:t>Quick iteration between beam dynamics and full particle-matter simulations</a:t>
            </a:r>
            <a:br>
              <a:rPr lang="en-US" sz="1400" dirty="0"/>
            </a:br>
            <a:r>
              <a:rPr lang="en-US" sz="1400" dirty="0">
                <a:sym typeface="Wingdings" panose="05000000000000000000" pitchFamily="2" charset="2"/>
              </a:rPr>
              <a:t> managed to find promising config that could be implemented in the LHC for testing</a:t>
            </a:r>
            <a:endParaRPr lang="en-US" sz="1400" dirty="0"/>
          </a:p>
          <a:p>
            <a:pPr lvl="1"/>
            <a:r>
              <a:rPr lang="en-US" sz="1400" dirty="0"/>
              <a:t>Final configurations must be simulated by FLUKA or BDSIM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1E69DF-7E0A-82B7-9F34-8E85ACF44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2C2E3BDC-8115-A118-9079-548000D15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45" y="1916832"/>
            <a:ext cx="8244408" cy="27238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9D9BA4-45ED-9E04-D66A-41C9BB10E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450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957E0-736B-9C97-DE7E-6E1DCE1CA8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05A9D-3CC5-4179-F557-5E6DC7B88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0773"/>
            <a:ext cx="7920000" cy="720000"/>
          </a:xfrm>
        </p:spPr>
        <p:txBody>
          <a:bodyPr/>
          <a:lstStyle/>
          <a:p>
            <a:r>
              <a:rPr lang="en-US"/>
              <a:t>Horizontal Orbit Bump (3/3)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85E1F-5B05-EEE6-CD22-FB03763F0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0688"/>
            <a:ext cx="7920000" cy="5505479"/>
          </a:xfrm>
        </p:spPr>
        <p:txBody>
          <a:bodyPr>
            <a:normAutofit/>
          </a:bodyPr>
          <a:lstStyle/>
          <a:p>
            <a:r>
              <a:rPr lang="en-US" sz="1800" dirty="0"/>
              <a:t>Simple python model for tracking muons through field maps</a:t>
            </a:r>
          </a:p>
          <a:p>
            <a:pPr lvl="1"/>
            <a:r>
              <a:rPr lang="en-US" sz="1400" dirty="0"/>
              <a:t>Useful to gain qualitative understanding</a:t>
            </a:r>
          </a:p>
          <a:p>
            <a:pPr lvl="1"/>
            <a:r>
              <a:rPr lang="en-US" sz="1400" dirty="0"/>
              <a:t>Quick iteration between beam dynamics and full particle-matter simulations</a:t>
            </a:r>
            <a:br>
              <a:rPr lang="en-US" sz="1400" dirty="0"/>
            </a:br>
            <a:r>
              <a:rPr lang="en-US" sz="1400" dirty="0">
                <a:sym typeface="Wingdings" panose="05000000000000000000" pitchFamily="2" charset="2"/>
              </a:rPr>
              <a:t> managed to find promising config that could be implemented in the LHC for testing</a:t>
            </a:r>
            <a:endParaRPr lang="en-US" sz="1400" dirty="0"/>
          </a:p>
          <a:p>
            <a:pPr lvl="1"/>
            <a:r>
              <a:rPr lang="en-US" sz="1400" dirty="0"/>
              <a:t>Final configurations must be simulated by FLUKA or BDSIM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F0EC3-3986-042A-B8CB-6ED7F75AE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02B2EA3A-2079-1B3D-3B37-C5077099D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45" y="1916832"/>
            <a:ext cx="8244408" cy="27238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8FC980-C914-8FFD-DE91-CEE10A0974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D0D517D0-44B6-3C61-8E53-52AEB088967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158"/>
          <a:stretch>
            <a:fillRect/>
          </a:stretch>
        </p:blipFill>
        <p:spPr>
          <a:xfrm>
            <a:off x="297044" y="4437112"/>
            <a:ext cx="8234955" cy="24443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DC93AD-C1E2-49C2-446B-2B59C861A9A7}"/>
              </a:ext>
            </a:extLst>
          </p:cNvPr>
          <p:cNvSpPr txBox="1"/>
          <p:nvPr/>
        </p:nvSpPr>
        <p:spPr>
          <a:xfrm>
            <a:off x="6228184" y="5022427"/>
            <a:ext cx="2231808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/>
              <a:t>pos. H bump puts muons between MB beam pipes, muons get channeled into arc </a:t>
            </a:r>
          </a:p>
        </p:txBody>
      </p:sp>
    </p:spTree>
    <p:extLst>
      <p:ext uri="{BB962C8B-B14F-4D97-AF65-F5344CB8AC3E}">
        <p14:creationId xmlns:p14="http://schemas.microsoft.com/office/powerpoint/2010/main" val="2777451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5FFD3-21DD-19F4-6804-FF918D901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High</a:t>
            </a:r>
            <a:r>
              <a:rPr lang="sv-SE" dirty="0"/>
              <a:t> </a:t>
            </a:r>
            <a:r>
              <a:rPr lang="sv-SE" dirty="0" err="1"/>
              <a:t>energy</a:t>
            </a:r>
            <a:r>
              <a:rPr lang="sv-SE" dirty="0"/>
              <a:t> </a:t>
            </a:r>
            <a:r>
              <a:rPr lang="sv-SE" dirty="0" err="1"/>
              <a:t>muons</a:t>
            </a:r>
            <a:r>
              <a:rPr lang="sv-SE" dirty="0"/>
              <a:t>: </a:t>
            </a:r>
            <a:r>
              <a:rPr lang="sv-SE" dirty="0" err="1"/>
              <a:t>bump</a:t>
            </a:r>
            <a:r>
              <a:rPr lang="sv-SE" dirty="0"/>
              <a:t> test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5075C-6B45-087D-44D3-75077A8F3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509" y="900000"/>
            <a:ext cx="8013491" cy="5226163"/>
          </a:xfrm>
        </p:spPr>
        <p:txBody>
          <a:bodyPr>
            <a:normAutofit/>
          </a:bodyPr>
          <a:lstStyle/>
          <a:p>
            <a:r>
              <a:rPr lang="sv-SE" sz="2000" dirty="0" err="1"/>
              <a:t>Tested</a:t>
            </a:r>
            <a:r>
              <a:rPr lang="sv-SE" sz="2000" dirty="0"/>
              <a:t> </a:t>
            </a:r>
            <a:r>
              <a:rPr lang="sv-SE" sz="2000" dirty="0" err="1"/>
              <a:t>horizontal</a:t>
            </a:r>
            <a:r>
              <a:rPr lang="sv-SE" sz="2000" dirty="0"/>
              <a:t>, </a:t>
            </a:r>
            <a:r>
              <a:rPr lang="sv-SE" sz="2000" dirty="0" err="1"/>
              <a:t>vertical</a:t>
            </a:r>
            <a:r>
              <a:rPr lang="sv-SE" sz="2000" dirty="0"/>
              <a:t> and </a:t>
            </a:r>
            <a:r>
              <a:rPr lang="sv-SE" sz="2000" dirty="0" err="1"/>
              <a:t>skew</a:t>
            </a:r>
            <a:r>
              <a:rPr lang="sv-SE" sz="2000" dirty="0"/>
              <a:t> </a:t>
            </a:r>
            <a:r>
              <a:rPr lang="sv-SE" sz="2000" dirty="0" err="1"/>
              <a:t>bumps</a:t>
            </a:r>
            <a:r>
              <a:rPr lang="sv-SE" sz="2000" dirty="0"/>
              <a:t> on 20241014</a:t>
            </a:r>
          </a:p>
          <a:p>
            <a:r>
              <a:rPr lang="sv-SE" sz="2000" dirty="0" err="1"/>
              <a:t>Results</a:t>
            </a:r>
            <a:r>
              <a:rPr lang="sv-SE" sz="2000" dirty="0"/>
              <a:t> not </a:t>
            </a:r>
            <a:r>
              <a:rPr lang="sv-SE" sz="2000" dirty="0" err="1"/>
              <a:t>satisfactory</a:t>
            </a:r>
            <a:r>
              <a:rPr lang="sv-SE" sz="2000" dirty="0"/>
              <a:t>, </a:t>
            </a:r>
            <a:r>
              <a:rPr lang="sv-SE" sz="2000" dirty="0" err="1"/>
              <a:t>however</a:t>
            </a:r>
            <a:r>
              <a:rPr lang="sv-SE" sz="2000" dirty="0"/>
              <a:t>:</a:t>
            </a:r>
          </a:p>
          <a:p>
            <a:pPr lvl="1"/>
            <a:r>
              <a:rPr lang="sv-SE" sz="1600" dirty="0"/>
              <a:t>Shows </a:t>
            </a:r>
            <a:r>
              <a:rPr lang="sv-SE" sz="1600" dirty="0" err="1"/>
              <a:t>that</a:t>
            </a:r>
            <a:r>
              <a:rPr lang="sv-SE" sz="1600" dirty="0"/>
              <a:t> </a:t>
            </a:r>
            <a:r>
              <a:rPr lang="sv-SE" sz="1600" dirty="0" err="1"/>
              <a:t>mitigations</a:t>
            </a:r>
            <a:r>
              <a:rPr lang="sv-SE" sz="1600" dirty="0"/>
              <a:t> </a:t>
            </a:r>
            <a:r>
              <a:rPr lang="sv-SE" sz="1600" dirty="0" err="1"/>
              <a:t>are</a:t>
            </a:r>
            <a:r>
              <a:rPr lang="sv-SE" sz="1600" dirty="0"/>
              <a:t> </a:t>
            </a:r>
            <a:r>
              <a:rPr lang="sv-SE" sz="1600" dirty="0" err="1"/>
              <a:t>possible</a:t>
            </a:r>
            <a:endParaRPr lang="sv-SE" sz="1600" dirty="0"/>
          </a:p>
          <a:p>
            <a:pPr lvl="1"/>
            <a:r>
              <a:rPr lang="sv-SE" sz="1600" dirty="0" err="1"/>
              <a:t>Important</a:t>
            </a:r>
            <a:r>
              <a:rPr lang="sv-SE" sz="1600" dirty="0"/>
              <a:t> data for </a:t>
            </a:r>
            <a:r>
              <a:rPr lang="sv-SE" sz="1600" dirty="0" err="1"/>
              <a:t>improving</a:t>
            </a:r>
            <a:r>
              <a:rPr lang="sv-SE" sz="1600" dirty="0"/>
              <a:t> simulation </a:t>
            </a:r>
            <a:r>
              <a:rPr lang="sv-SE" sz="1600" dirty="0" err="1"/>
              <a:t>models</a:t>
            </a:r>
            <a:r>
              <a:rPr lang="sv-SE" sz="1600" dirty="0"/>
              <a:t> </a:t>
            </a:r>
            <a:br>
              <a:rPr lang="sv-SE" sz="1600" dirty="0"/>
            </a:br>
            <a:r>
              <a:rPr lang="sv-SE" sz="1600" dirty="0"/>
              <a:t>to </a:t>
            </a:r>
            <a:r>
              <a:rPr lang="sv-SE" sz="1600" dirty="0" err="1"/>
              <a:t>more</a:t>
            </a:r>
            <a:r>
              <a:rPr lang="sv-SE" sz="1600" dirty="0"/>
              <a:t> </a:t>
            </a:r>
            <a:r>
              <a:rPr lang="sv-SE" sz="1600" dirty="0" err="1"/>
              <a:t>accurately</a:t>
            </a:r>
            <a:r>
              <a:rPr lang="sv-SE" sz="1600" dirty="0"/>
              <a:t> </a:t>
            </a:r>
            <a:r>
              <a:rPr lang="sv-SE" sz="1600" dirty="0" err="1"/>
              <a:t>simulate</a:t>
            </a:r>
            <a:r>
              <a:rPr lang="sv-SE" sz="1600" dirty="0"/>
              <a:t> </a:t>
            </a:r>
            <a:r>
              <a:rPr lang="sv-SE" sz="1600" dirty="0" err="1"/>
              <a:t>future</a:t>
            </a:r>
            <a:r>
              <a:rPr lang="sv-SE" sz="1600" dirty="0"/>
              <a:t> scenarios</a:t>
            </a:r>
          </a:p>
          <a:p>
            <a:endParaRPr lang="sv-SE" sz="2000" dirty="0"/>
          </a:p>
          <a:p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273CC5-C7FB-FE1C-20E8-B0396048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52D6526-55EE-AEDA-C3B9-99996CF264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721356"/>
              </p:ext>
            </p:extLst>
          </p:nvPr>
        </p:nvGraphicFramePr>
        <p:xfrm>
          <a:off x="1007604" y="4243469"/>
          <a:ext cx="712879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2198">
                  <a:extLst>
                    <a:ext uri="{9D8B030D-6E8A-4147-A177-3AD203B41FA5}">
                      <a16:colId xmlns:a16="http://schemas.microsoft.com/office/drawing/2014/main" val="2285143533"/>
                    </a:ext>
                  </a:extLst>
                </a:gridCol>
                <a:gridCol w="1782198">
                  <a:extLst>
                    <a:ext uri="{9D8B030D-6E8A-4147-A177-3AD203B41FA5}">
                      <a16:colId xmlns:a16="http://schemas.microsoft.com/office/drawing/2014/main" val="3426835831"/>
                    </a:ext>
                  </a:extLst>
                </a:gridCol>
                <a:gridCol w="1782198">
                  <a:extLst>
                    <a:ext uri="{9D8B030D-6E8A-4147-A177-3AD203B41FA5}">
                      <a16:colId xmlns:a16="http://schemas.microsoft.com/office/drawing/2014/main" val="136427090"/>
                    </a:ext>
                  </a:extLst>
                </a:gridCol>
                <a:gridCol w="1782198">
                  <a:extLst>
                    <a:ext uri="{9D8B030D-6E8A-4147-A177-3AD203B41FA5}">
                      <a16:colId xmlns:a16="http://schemas.microsoft.com/office/drawing/2014/main" val="4128918693"/>
                    </a:ext>
                  </a:extLst>
                </a:gridCol>
              </a:tblGrid>
              <a:tr h="315053">
                <a:tc>
                  <a:txBody>
                    <a:bodyPr/>
                    <a:lstStyle/>
                    <a:p>
                      <a:r>
                        <a:rPr lang="sv-SE" dirty="0" err="1"/>
                        <a:t>config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FASER (sim)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FASER (</a:t>
                      </a:r>
                      <a:r>
                        <a:rPr lang="sv-SE" dirty="0" err="1"/>
                        <a:t>meas</a:t>
                      </a:r>
                      <a:r>
                        <a:rPr lang="sv-SE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SND (</a:t>
                      </a:r>
                      <a:r>
                        <a:rPr lang="sv-SE" dirty="0" err="1"/>
                        <a:t>meas</a:t>
                      </a:r>
                      <a:r>
                        <a:rPr lang="sv-SE" dirty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427553"/>
                  </a:ext>
                </a:extLst>
              </a:tr>
              <a:tr h="315053">
                <a:tc>
                  <a:txBody>
                    <a:bodyPr/>
                    <a:lstStyle/>
                    <a:p>
                      <a:r>
                        <a:rPr lang="sv-SE" dirty="0"/>
                        <a:t>V+ </a:t>
                      </a:r>
                      <a:r>
                        <a:rPr lang="sv-SE" dirty="0" err="1"/>
                        <a:t>bump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--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9044085"/>
                  </a:ext>
                </a:extLst>
              </a:tr>
              <a:tr h="315053">
                <a:tc>
                  <a:txBody>
                    <a:bodyPr/>
                    <a:lstStyle/>
                    <a:p>
                      <a:r>
                        <a:rPr lang="sv-SE" dirty="0"/>
                        <a:t>H+ </a:t>
                      </a:r>
                      <a:r>
                        <a:rPr lang="sv-SE" dirty="0" err="1"/>
                        <a:t>bump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0.75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0.91 +- 0.05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1.03 +- 0.03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2446003"/>
                  </a:ext>
                </a:extLst>
              </a:tr>
              <a:tr h="315053">
                <a:tc>
                  <a:txBody>
                    <a:bodyPr/>
                    <a:lstStyle/>
                    <a:p>
                      <a:r>
                        <a:rPr lang="sv-SE" dirty="0"/>
                        <a:t>H- </a:t>
                      </a:r>
                      <a:r>
                        <a:rPr lang="sv-SE" dirty="0" err="1"/>
                        <a:t>bump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0.84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1.02 +- 0.05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1.16 +- 0.03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156628"/>
                  </a:ext>
                </a:extLst>
              </a:tr>
              <a:tr h="364629">
                <a:tc>
                  <a:txBody>
                    <a:bodyPr/>
                    <a:lstStyle/>
                    <a:p>
                      <a:r>
                        <a:rPr lang="sv-SE" dirty="0"/>
                        <a:t>H- &amp; V+ </a:t>
                      </a:r>
                      <a:r>
                        <a:rPr lang="sv-SE" dirty="0" err="1"/>
                        <a:t>bump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0.96 +- 0.05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0.93 +- 0.03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71315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EE6F0D4-589B-71CF-D5A2-D116137CC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1526880"/>
            <a:ext cx="3253157" cy="26980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AEA61B-A97B-C2A2-4586-8B0F0E8811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896"/>
          <a:stretch>
            <a:fillRect/>
          </a:stretch>
        </p:blipFill>
        <p:spPr>
          <a:xfrm>
            <a:off x="4776" y="2535976"/>
            <a:ext cx="5371331" cy="16758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912103-DD72-72EF-FA71-620221905FCE}"/>
              </a:ext>
            </a:extLst>
          </p:cNvPr>
          <p:cNvSpPr txBox="1"/>
          <p:nvPr/>
        </p:nvSpPr>
        <p:spPr>
          <a:xfrm>
            <a:off x="2051720" y="3769265"/>
            <a:ext cx="203941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dirty="0"/>
              <a:t>J. Boyd, LBS#125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DBCE6D-E734-B2F9-E52C-DFB20AB44A44}"/>
              </a:ext>
            </a:extLst>
          </p:cNvPr>
          <p:cNvSpPr txBox="1"/>
          <p:nvPr/>
        </p:nvSpPr>
        <p:spPr>
          <a:xfrm>
            <a:off x="7377857" y="2984435"/>
            <a:ext cx="117532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dirty="0"/>
              <a:t>S. </a:t>
            </a:r>
            <a:r>
              <a:rPr lang="sv-SE" dirty="0" err="1"/>
              <a:t>Ilieva</a:t>
            </a:r>
            <a:r>
              <a:rPr lang="sv-SE" dirty="0"/>
              <a:t>, LBS#125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FD7AD0-3500-2A38-4A1B-591A8785FDF2}"/>
              </a:ext>
            </a:extLst>
          </p:cNvPr>
          <p:cNvSpPr txBox="1"/>
          <p:nvPr/>
        </p:nvSpPr>
        <p:spPr>
          <a:xfrm>
            <a:off x="2300761" y="6240918"/>
            <a:ext cx="566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For </a:t>
            </a:r>
            <a:r>
              <a:rPr lang="sv-SE" b="1" dirty="0" err="1"/>
              <a:t>more</a:t>
            </a:r>
            <a:r>
              <a:rPr lang="sv-SE" b="1" dirty="0"/>
              <a:t> </a:t>
            </a:r>
            <a:r>
              <a:rPr lang="sv-SE" b="1" dirty="0" err="1"/>
              <a:t>details</a:t>
            </a:r>
            <a:r>
              <a:rPr lang="sv-SE" b="1" dirty="0"/>
              <a:t>, </a:t>
            </a:r>
            <a:r>
              <a:rPr lang="sv-SE" b="1" dirty="0" err="1"/>
              <a:t>see</a:t>
            </a:r>
            <a:r>
              <a:rPr lang="sv-SE" b="1" dirty="0"/>
              <a:t> talk by A. </a:t>
            </a:r>
            <a:r>
              <a:rPr lang="sv-SE" b="1" dirty="0" err="1"/>
              <a:t>Keyken</a:t>
            </a:r>
            <a:r>
              <a:rPr lang="sv-SE" b="1" dirty="0"/>
              <a:t> </a:t>
            </a:r>
            <a:r>
              <a:rPr lang="sv-SE" b="1" dirty="0" err="1"/>
              <a:t>tomorrow</a:t>
            </a:r>
            <a:r>
              <a:rPr lang="sv-SE" b="1" dirty="0"/>
              <a:t>!</a:t>
            </a:r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18E91E-C4C8-D9D2-BC9C-BB67A1939A2C}"/>
              </a:ext>
            </a:extLst>
          </p:cNvPr>
          <p:cNvCxnSpPr>
            <a:cxnSpLocks/>
          </p:cNvCxnSpPr>
          <p:nvPr/>
        </p:nvCxnSpPr>
        <p:spPr>
          <a:xfrm>
            <a:off x="7965517" y="4005064"/>
            <a:ext cx="422907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A035310-329E-ED23-D8C0-80B1D57465C4}"/>
              </a:ext>
            </a:extLst>
          </p:cNvPr>
          <p:cNvSpPr txBox="1"/>
          <p:nvPr/>
        </p:nvSpPr>
        <p:spPr>
          <a:xfrm>
            <a:off x="8176970" y="4473783"/>
            <a:ext cx="1008112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 dirty="0"/>
              <a:t>&lt; 15 % </a:t>
            </a:r>
            <a:r>
              <a:rPr lang="sv-SE" sz="1400" dirty="0" err="1"/>
              <a:t>of</a:t>
            </a:r>
            <a:r>
              <a:rPr lang="sv-SE" sz="1400" dirty="0"/>
              <a:t> total </a:t>
            </a:r>
            <a:r>
              <a:rPr lang="sv-SE" sz="1400" dirty="0" err="1"/>
              <a:t>muons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28718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6AF69-507B-2F8A-4172-409745B12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High</a:t>
            </a:r>
            <a:r>
              <a:rPr lang="sv-SE" dirty="0"/>
              <a:t> </a:t>
            </a:r>
            <a:r>
              <a:rPr lang="sv-SE" dirty="0" err="1"/>
              <a:t>energy</a:t>
            </a:r>
            <a:r>
              <a:rPr lang="sv-SE" dirty="0"/>
              <a:t> </a:t>
            </a:r>
            <a:r>
              <a:rPr lang="sv-SE" dirty="0" err="1"/>
              <a:t>muons</a:t>
            </a:r>
            <a:r>
              <a:rPr lang="sv-SE" dirty="0"/>
              <a:t>: </a:t>
            </a:r>
            <a:r>
              <a:rPr lang="sv-SE" dirty="0" err="1"/>
              <a:t>xing</a:t>
            </a:r>
            <a:r>
              <a:rPr lang="sv-SE" dirty="0"/>
              <a:t> </a:t>
            </a:r>
            <a:r>
              <a:rPr lang="sv-SE" dirty="0" err="1"/>
              <a:t>angle</a:t>
            </a:r>
            <a:r>
              <a:rPr lang="sv-SE" dirty="0"/>
              <a:t> / plane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F48DE-EE87-AEEE-97DF-5F3385026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64314"/>
            <a:ext cx="7920000" cy="5161853"/>
          </a:xfrm>
        </p:spPr>
        <p:txBody>
          <a:bodyPr>
            <a:normAutofit/>
          </a:bodyPr>
          <a:lstStyle/>
          <a:p>
            <a:r>
              <a:rPr lang="sv-SE" sz="2000"/>
              <a:t>Background events measured live by FASER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07C494-E4B5-EC3A-242E-200BACD9D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9A38EE-E7BC-701E-E0C9-10B666795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424"/>
            <a:ext cx="9152442" cy="51845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E38AFB-BD69-790F-2058-89EAB30F8BA2}"/>
              </a:ext>
            </a:extLst>
          </p:cNvPr>
          <p:cNvSpPr txBox="1"/>
          <p:nvPr/>
        </p:nvSpPr>
        <p:spPr>
          <a:xfrm>
            <a:off x="3059832" y="4797152"/>
            <a:ext cx="116891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V +160 µrad</a:t>
            </a:r>
          </a:p>
          <a:p>
            <a:r>
              <a:rPr lang="sv-SE" sz="1400"/>
              <a:t>(nominal)</a:t>
            </a:r>
            <a:endParaRPr lang="en-US" sz="140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6C55A56-1AFF-9EC0-DB54-701DFFD2A0AA}"/>
              </a:ext>
            </a:extLst>
          </p:cNvPr>
          <p:cNvCxnSpPr/>
          <p:nvPr/>
        </p:nvCxnSpPr>
        <p:spPr>
          <a:xfrm>
            <a:off x="3059832" y="5320372"/>
            <a:ext cx="1008112" cy="6289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64E7D3-218A-ECA2-C396-525800385CF8}"/>
              </a:ext>
            </a:extLst>
          </p:cNvPr>
          <p:cNvCxnSpPr>
            <a:cxnSpLocks/>
          </p:cNvCxnSpPr>
          <p:nvPr/>
        </p:nvCxnSpPr>
        <p:spPr>
          <a:xfrm>
            <a:off x="4220344" y="5320372"/>
            <a:ext cx="567680" cy="3408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FC65FA8-CBD4-BEEE-798C-D4829F249E74}"/>
              </a:ext>
            </a:extLst>
          </p:cNvPr>
          <p:cNvSpPr txBox="1"/>
          <p:nvPr/>
        </p:nvSpPr>
        <p:spPr>
          <a:xfrm>
            <a:off x="4367935" y="3646840"/>
            <a:ext cx="1178528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H +160 µrad</a:t>
            </a:r>
            <a:endParaRPr lang="en-US" sz="14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FF6311-DAE5-2837-0292-BE523C939A02}"/>
              </a:ext>
            </a:extLst>
          </p:cNvPr>
          <p:cNvCxnSpPr>
            <a:cxnSpLocks/>
          </p:cNvCxnSpPr>
          <p:nvPr/>
        </p:nvCxnSpPr>
        <p:spPr>
          <a:xfrm>
            <a:off x="4381142" y="3952220"/>
            <a:ext cx="1126962" cy="13415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ABE981D-E1F6-B9EB-C673-E8AF96CC835E}"/>
              </a:ext>
            </a:extLst>
          </p:cNvPr>
          <p:cNvCxnSpPr>
            <a:cxnSpLocks/>
          </p:cNvCxnSpPr>
          <p:nvPr/>
        </p:nvCxnSpPr>
        <p:spPr>
          <a:xfrm flipV="1">
            <a:off x="5541654" y="3861048"/>
            <a:ext cx="1118578" cy="911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2ABDA0-C0BA-3368-B9E6-384B6572A1D9}"/>
              </a:ext>
            </a:extLst>
          </p:cNvPr>
          <p:cNvSpPr txBox="1"/>
          <p:nvPr/>
        </p:nvSpPr>
        <p:spPr>
          <a:xfrm>
            <a:off x="7092280" y="4141605"/>
            <a:ext cx="113364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H -160 µrad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040FAF1-7CD0-E333-BB81-F2584E16DA23}"/>
              </a:ext>
            </a:extLst>
          </p:cNvPr>
          <p:cNvCxnSpPr>
            <a:cxnSpLocks/>
          </p:cNvCxnSpPr>
          <p:nvPr/>
        </p:nvCxnSpPr>
        <p:spPr>
          <a:xfrm>
            <a:off x="6948264" y="3800729"/>
            <a:ext cx="144016" cy="3408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C6BD70-5F89-A2E7-465C-9661BF1E3BBA}"/>
              </a:ext>
            </a:extLst>
          </p:cNvPr>
          <p:cNvCxnSpPr>
            <a:cxnSpLocks/>
          </p:cNvCxnSpPr>
          <p:nvPr/>
        </p:nvCxnSpPr>
        <p:spPr>
          <a:xfrm flipV="1">
            <a:off x="8261190" y="3318881"/>
            <a:ext cx="0" cy="8227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6973F6A-1024-0B45-F3D0-989E3B8CC8B7}"/>
              </a:ext>
            </a:extLst>
          </p:cNvPr>
          <p:cNvSpPr txBox="1"/>
          <p:nvPr/>
        </p:nvSpPr>
        <p:spPr>
          <a:xfrm>
            <a:off x="7427060" y="2135358"/>
            <a:ext cx="112402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V -160 µrad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25180A5-D929-CB81-FA9E-203F28599903}"/>
              </a:ext>
            </a:extLst>
          </p:cNvPr>
          <p:cNvCxnSpPr>
            <a:cxnSpLocks/>
          </p:cNvCxnSpPr>
          <p:nvPr/>
        </p:nvCxnSpPr>
        <p:spPr>
          <a:xfrm>
            <a:off x="7427060" y="2464788"/>
            <a:ext cx="905598" cy="6991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D136F3B-3176-E73E-FA46-3E8111673709}"/>
              </a:ext>
            </a:extLst>
          </p:cNvPr>
          <p:cNvCxnSpPr>
            <a:cxnSpLocks/>
          </p:cNvCxnSpPr>
          <p:nvPr/>
        </p:nvCxnSpPr>
        <p:spPr>
          <a:xfrm>
            <a:off x="8570171" y="2454785"/>
            <a:ext cx="394317" cy="3981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30B1372-BE05-87A6-1069-40CE373AA700}"/>
              </a:ext>
            </a:extLst>
          </p:cNvPr>
          <p:cNvSpPr txBox="1"/>
          <p:nvPr/>
        </p:nvSpPr>
        <p:spPr>
          <a:xfrm>
            <a:off x="856362" y="5524354"/>
            <a:ext cx="1805302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600"/>
              <a:t>squeeze to 60 cm</a:t>
            </a:r>
            <a:endParaRPr lang="en-US" sz="160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3876C2D-5DDC-7857-2633-C3A4B2FA810C}"/>
              </a:ext>
            </a:extLst>
          </p:cNvPr>
          <p:cNvCxnSpPr>
            <a:cxnSpLocks/>
          </p:cNvCxnSpPr>
          <p:nvPr/>
        </p:nvCxnSpPr>
        <p:spPr>
          <a:xfrm>
            <a:off x="2648048" y="5862908"/>
            <a:ext cx="915840" cy="2308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491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6AF69-507B-2F8A-4172-409745B12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High</a:t>
            </a:r>
            <a:r>
              <a:rPr lang="sv-SE" dirty="0"/>
              <a:t> </a:t>
            </a:r>
            <a:r>
              <a:rPr lang="sv-SE" dirty="0" err="1"/>
              <a:t>energy</a:t>
            </a:r>
            <a:r>
              <a:rPr lang="sv-SE" dirty="0"/>
              <a:t> </a:t>
            </a:r>
            <a:r>
              <a:rPr lang="sv-SE" dirty="0" err="1"/>
              <a:t>muons</a:t>
            </a:r>
            <a:r>
              <a:rPr lang="sv-SE" dirty="0"/>
              <a:t>: </a:t>
            </a:r>
            <a:r>
              <a:rPr lang="sv-SE" dirty="0" err="1"/>
              <a:t>xing</a:t>
            </a:r>
            <a:r>
              <a:rPr lang="sv-SE" dirty="0"/>
              <a:t> </a:t>
            </a:r>
            <a:r>
              <a:rPr lang="sv-SE" dirty="0" err="1"/>
              <a:t>angle</a:t>
            </a:r>
            <a:r>
              <a:rPr lang="sv-SE" dirty="0"/>
              <a:t> / plane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F48DE-EE87-AEEE-97DF-5F3385026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64314"/>
            <a:ext cx="7920000" cy="5161853"/>
          </a:xfrm>
        </p:spPr>
        <p:txBody>
          <a:bodyPr>
            <a:normAutofit/>
          </a:bodyPr>
          <a:lstStyle/>
          <a:p>
            <a:r>
              <a:rPr lang="sv-SE" sz="2000"/>
              <a:t>Background events measured live by FASER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07C494-E4B5-EC3A-242E-200BACD9D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9A38EE-E7BC-701E-E0C9-10B666795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424"/>
            <a:ext cx="9152442" cy="51845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E38AFB-BD69-790F-2058-89EAB30F8BA2}"/>
              </a:ext>
            </a:extLst>
          </p:cNvPr>
          <p:cNvSpPr txBox="1"/>
          <p:nvPr/>
        </p:nvSpPr>
        <p:spPr>
          <a:xfrm>
            <a:off x="3059832" y="4797152"/>
            <a:ext cx="116891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V +160 µrad</a:t>
            </a:r>
          </a:p>
          <a:p>
            <a:r>
              <a:rPr lang="sv-SE" sz="1400"/>
              <a:t>(nominal)</a:t>
            </a:r>
            <a:endParaRPr lang="en-US" sz="140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6C55A56-1AFF-9EC0-DB54-701DFFD2A0AA}"/>
              </a:ext>
            </a:extLst>
          </p:cNvPr>
          <p:cNvCxnSpPr/>
          <p:nvPr/>
        </p:nvCxnSpPr>
        <p:spPr>
          <a:xfrm>
            <a:off x="3059832" y="5320372"/>
            <a:ext cx="1008112" cy="6289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64E7D3-218A-ECA2-C396-525800385CF8}"/>
              </a:ext>
            </a:extLst>
          </p:cNvPr>
          <p:cNvCxnSpPr>
            <a:cxnSpLocks/>
          </p:cNvCxnSpPr>
          <p:nvPr/>
        </p:nvCxnSpPr>
        <p:spPr>
          <a:xfrm>
            <a:off x="4220344" y="5320372"/>
            <a:ext cx="567680" cy="3408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FC65FA8-CBD4-BEEE-798C-D4829F249E74}"/>
              </a:ext>
            </a:extLst>
          </p:cNvPr>
          <p:cNvSpPr txBox="1"/>
          <p:nvPr/>
        </p:nvSpPr>
        <p:spPr>
          <a:xfrm>
            <a:off x="4367935" y="3646840"/>
            <a:ext cx="1178528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H +160 µrad</a:t>
            </a:r>
            <a:endParaRPr lang="en-US" sz="14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FF6311-DAE5-2837-0292-BE523C939A02}"/>
              </a:ext>
            </a:extLst>
          </p:cNvPr>
          <p:cNvCxnSpPr>
            <a:cxnSpLocks/>
          </p:cNvCxnSpPr>
          <p:nvPr/>
        </p:nvCxnSpPr>
        <p:spPr>
          <a:xfrm>
            <a:off x="4381142" y="3952220"/>
            <a:ext cx="1126962" cy="13415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ABE981D-E1F6-B9EB-C673-E8AF96CC835E}"/>
              </a:ext>
            </a:extLst>
          </p:cNvPr>
          <p:cNvCxnSpPr>
            <a:cxnSpLocks/>
          </p:cNvCxnSpPr>
          <p:nvPr/>
        </p:nvCxnSpPr>
        <p:spPr>
          <a:xfrm flipV="1">
            <a:off x="5541654" y="3861048"/>
            <a:ext cx="1118578" cy="911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2ABDA0-C0BA-3368-B9E6-384B6572A1D9}"/>
              </a:ext>
            </a:extLst>
          </p:cNvPr>
          <p:cNvSpPr txBox="1"/>
          <p:nvPr/>
        </p:nvSpPr>
        <p:spPr>
          <a:xfrm>
            <a:off x="7092280" y="4141605"/>
            <a:ext cx="113364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H -160 µrad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040FAF1-7CD0-E333-BB81-F2584E16DA23}"/>
              </a:ext>
            </a:extLst>
          </p:cNvPr>
          <p:cNvCxnSpPr>
            <a:cxnSpLocks/>
          </p:cNvCxnSpPr>
          <p:nvPr/>
        </p:nvCxnSpPr>
        <p:spPr>
          <a:xfrm>
            <a:off x="6948264" y="3800729"/>
            <a:ext cx="144016" cy="3408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C6BD70-5F89-A2E7-465C-9661BF1E3BBA}"/>
              </a:ext>
            </a:extLst>
          </p:cNvPr>
          <p:cNvCxnSpPr>
            <a:cxnSpLocks/>
          </p:cNvCxnSpPr>
          <p:nvPr/>
        </p:nvCxnSpPr>
        <p:spPr>
          <a:xfrm flipV="1">
            <a:off x="8261190" y="3318881"/>
            <a:ext cx="0" cy="8227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6973F6A-1024-0B45-F3D0-989E3B8CC8B7}"/>
              </a:ext>
            </a:extLst>
          </p:cNvPr>
          <p:cNvSpPr txBox="1"/>
          <p:nvPr/>
        </p:nvSpPr>
        <p:spPr>
          <a:xfrm>
            <a:off x="7427060" y="2135358"/>
            <a:ext cx="112402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V -160 µrad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25180A5-D929-CB81-FA9E-203F28599903}"/>
              </a:ext>
            </a:extLst>
          </p:cNvPr>
          <p:cNvCxnSpPr>
            <a:cxnSpLocks/>
          </p:cNvCxnSpPr>
          <p:nvPr/>
        </p:nvCxnSpPr>
        <p:spPr>
          <a:xfrm>
            <a:off x="7427060" y="2464788"/>
            <a:ext cx="905598" cy="6991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D136F3B-3176-E73E-FA46-3E8111673709}"/>
              </a:ext>
            </a:extLst>
          </p:cNvPr>
          <p:cNvCxnSpPr>
            <a:cxnSpLocks/>
          </p:cNvCxnSpPr>
          <p:nvPr/>
        </p:nvCxnSpPr>
        <p:spPr>
          <a:xfrm>
            <a:off x="8570171" y="2454785"/>
            <a:ext cx="394317" cy="3981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30B1372-BE05-87A6-1069-40CE373AA700}"/>
              </a:ext>
            </a:extLst>
          </p:cNvPr>
          <p:cNvSpPr txBox="1"/>
          <p:nvPr/>
        </p:nvSpPr>
        <p:spPr>
          <a:xfrm>
            <a:off x="856362" y="5524354"/>
            <a:ext cx="1805302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600"/>
              <a:t>squeeze to 60 cm</a:t>
            </a:r>
            <a:endParaRPr lang="en-US" sz="160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3876C2D-5DDC-7857-2633-C3A4B2FA810C}"/>
              </a:ext>
            </a:extLst>
          </p:cNvPr>
          <p:cNvCxnSpPr>
            <a:cxnSpLocks/>
          </p:cNvCxnSpPr>
          <p:nvPr/>
        </p:nvCxnSpPr>
        <p:spPr>
          <a:xfrm>
            <a:off x="2648048" y="5862908"/>
            <a:ext cx="915840" cy="2308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0600E8B-1C68-4EBE-D446-7261CA85FB14}"/>
              </a:ext>
            </a:extLst>
          </p:cNvPr>
          <p:cNvGraphicFramePr>
            <a:graphicFrameLocks noGrp="1"/>
          </p:cNvGraphicFramePr>
          <p:nvPr/>
        </p:nvGraphicFramePr>
        <p:xfrm>
          <a:off x="29323" y="2030021"/>
          <a:ext cx="4038621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260">
                  <a:extLst>
                    <a:ext uri="{9D8B030D-6E8A-4147-A177-3AD203B41FA5}">
                      <a16:colId xmlns:a16="http://schemas.microsoft.com/office/drawing/2014/main" val="197200618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55730745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530710755"/>
                    </a:ext>
                  </a:extLst>
                </a:gridCol>
                <a:gridCol w="1440161">
                  <a:extLst>
                    <a:ext uri="{9D8B030D-6E8A-4147-A177-3AD203B41FA5}">
                      <a16:colId xmlns:a16="http://schemas.microsoft.com/office/drawing/2014/main" val="3146517976"/>
                    </a:ext>
                  </a:extLst>
                </a:gridCol>
              </a:tblGrid>
              <a:tr h="238072">
                <a:tc>
                  <a:txBody>
                    <a:bodyPr/>
                    <a:lstStyle/>
                    <a:p>
                      <a:r>
                        <a:rPr lang="sv-SE" sz="1600"/>
                        <a:t>plane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angle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bkg rate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comp. to ref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7623742"/>
                  </a:ext>
                </a:extLst>
              </a:tr>
              <a:tr h="238072">
                <a:tc>
                  <a:txBody>
                    <a:bodyPr/>
                    <a:lstStyle/>
                    <a:p>
                      <a:r>
                        <a:rPr lang="sv-SE" sz="1600"/>
                        <a:t>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+160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1.68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FFC000"/>
                          </a:solidFill>
                        </a:rPr>
                        <a:t>1</a:t>
                      </a:r>
                      <a:endParaRPr lang="en-US" sz="1600" b="1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9070710"/>
                  </a:ext>
                </a:extLst>
              </a:tr>
              <a:tr h="238072">
                <a:tc>
                  <a:txBody>
                    <a:bodyPr/>
                    <a:lstStyle/>
                    <a:p>
                      <a:r>
                        <a:rPr lang="sv-SE" sz="1600"/>
                        <a:t>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-160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1.91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FFC000"/>
                          </a:solidFill>
                        </a:rPr>
                        <a:t>1.1</a:t>
                      </a:r>
                      <a:endParaRPr lang="en-US" sz="1600" b="1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174343"/>
                  </a:ext>
                </a:extLst>
              </a:tr>
              <a:tr h="238072">
                <a:tc>
                  <a:txBody>
                    <a:bodyPr/>
                    <a:lstStyle/>
                    <a:p>
                      <a:r>
                        <a:rPr lang="sv-SE" sz="1600"/>
                        <a:t>H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+160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3.83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FF0000"/>
                          </a:solidFill>
                        </a:rPr>
                        <a:t>2.3</a:t>
                      </a:r>
                      <a:endParaRPr lang="en-US" sz="1600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422117"/>
                  </a:ext>
                </a:extLst>
              </a:tr>
              <a:tr h="238072">
                <a:tc>
                  <a:txBody>
                    <a:bodyPr/>
                    <a:lstStyle/>
                    <a:p>
                      <a:r>
                        <a:rPr lang="sv-SE" sz="1600"/>
                        <a:t>H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-160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1.06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00B050"/>
                          </a:solidFill>
                        </a:rPr>
                        <a:t>0.6</a:t>
                      </a:r>
                      <a:endParaRPr lang="en-US" sz="16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340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1169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23B2E-70CF-FFB0-6191-0491A1851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2303816" cy="720000"/>
          </a:xfrm>
        </p:spPr>
        <p:txBody>
          <a:bodyPr/>
          <a:lstStyle/>
          <a:p>
            <a:r>
              <a:rPr lang="sv-SE"/>
              <a:t>H xing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DEFAF-08FA-9B0C-C3F3-55C693ED3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19204"/>
            <a:ext cx="2376264" cy="4906963"/>
          </a:xfrm>
        </p:spPr>
        <p:txBody>
          <a:bodyPr>
            <a:normAutofit/>
          </a:bodyPr>
          <a:lstStyle/>
          <a:p>
            <a:r>
              <a:rPr lang="sv-SE" sz="2000"/>
              <a:t>H xing with neg polarity gives three collision points</a:t>
            </a:r>
          </a:p>
          <a:p>
            <a:r>
              <a:rPr lang="sv-SE" sz="2000"/>
              <a:t>Use skew xing?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94FBB-D577-F6D5-CC57-0FAAD5EAE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E5336-2666-AA32-FA88-1BC2BCF31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616" y="180000"/>
            <a:ext cx="6228184" cy="31010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EA022F-EFF3-5EDC-486E-472584614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916" y="3423957"/>
            <a:ext cx="6228183" cy="31010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780BB6-32CB-74F0-F77C-51F6F06E8957}"/>
              </a:ext>
            </a:extLst>
          </p:cNvPr>
          <p:cNvSpPr txBox="1"/>
          <p:nvPr/>
        </p:nvSpPr>
        <p:spPr>
          <a:xfrm>
            <a:off x="3203848" y="1576633"/>
            <a:ext cx="1178528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H +160 µrad</a:t>
            </a:r>
            <a:endParaRPr lang="en-US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7A2C6B-2CFF-CF2A-890A-A8DE0EDDC9EA}"/>
              </a:ext>
            </a:extLst>
          </p:cNvPr>
          <p:cNvSpPr txBox="1"/>
          <p:nvPr/>
        </p:nvSpPr>
        <p:spPr>
          <a:xfrm>
            <a:off x="3203848" y="4820590"/>
            <a:ext cx="113364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H -160 µrad</a:t>
            </a:r>
            <a:endParaRPr lang="en-US" sz="1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71779E-41C0-1ED6-6098-D4217F4F79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22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63ECB-748F-5466-7284-C2DCD2887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Introduction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D4280-7E9E-0301-31DA-F371C04DC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>
            <a:normAutofit/>
          </a:bodyPr>
          <a:lstStyle/>
          <a:p>
            <a:r>
              <a:rPr lang="sv-SE" sz="2000" dirty="0"/>
              <a:t>FASER &amp; SND: forward </a:t>
            </a:r>
            <a:r>
              <a:rPr lang="sv-SE" sz="2000" dirty="0" err="1"/>
              <a:t>physics</a:t>
            </a:r>
            <a:r>
              <a:rPr lang="sv-SE" sz="2000" dirty="0"/>
              <a:t> experiments on ATLAS </a:t>
            </a:r>
            <a:r>
              <a:rPr lang="sv-SE" sz="2000" dirty="0" err="1"/>
              <a:t>line</a:t>
            </a:r>
            <a:r>
              <a:rPr lang="sv-SE" sz="2000" dirty="0"/>
              <a:t> </a:t>
            </a:r>
            <a:r>
              <a:rPr lang="sv-SE" sz="2000" dirty="0" err="1"/>
              <a:t>of</a:t>
            </a:r>
            <a:r>
              <a:rPr lang="sv-SE" sz="2000" dirty="0"/>
              <a:t> </a:t>
            </a:r>
            <a:r>
              <a:rPr lang="sv-SE" sz="2000" dirty="0" err="1"/>
              <a:t>sight</a:t>
            </a:r>
            <a:endParaRPr lang="sv-SE" sz="2000" dirty="0"/>
          </a:p>
          <a:p>
            <a:r>
              <a:rPr lang="sv-SE" sz="2000" dirty="0" err="1"/>
              <a:t>Muon</a:t>
            </a:r>
            <a:r>
              <a:rPr lang="sv-SE" sz="2000" dirty="0"/>
              <a:t> </a:t>
            </a:r>
            <a:r>
              <a:rPr lang="sv-SE" sz="2000" dirty="0" err="1"/>
              <a:t>background</a:t>
            </a:r>
            <a:r>
              <a:rPr lang="sv-SE" sz="2000" dirty="0"/>
              <a:t> </a:t>
            </a:r>
            <a:r>
              <a:rPr lang="sv-SE" sz="2000" dirty="0" err="1"/>
              <a:t>issues</a:t>
            </a:r>
            <a:r>
              <a:rPr lang="sv-SE" sz="2000" dirty="0"/>
              <a:t>:</a:t>
            </a:r>
          </a:p>
          <a:p>
            <a:pPr lvl="1"/>
            <a:r>
              <a:rPr lang="sv-SE" sz="1600" dirty="0"/>
              <a:t>Saturates emulsion films </a:t>
            </a:r>
            <a:r>
              <a:rPr lang="sv-SE" sz="1600" dirty="0">
                <a:sym typeface="Wingdings" panose="05000000000000000000" pitchFamily="2" charset="2"/>
              </a:rPr>
              <a:t> limits data </a:t>
            </a:r>
            <a:r>
              <a:rPr lang="sv-SE" sz="1600" dirty="0" err="1">
                <a:sym typeface="Wingdings" panose="05000000000000000000" pitchFamily="2" charset="2"/>
              </a:rPr>
              <a:t>taking</a:t>
            </a:r>
            <a:endParaRPr lang="sv-SE" sz="1600" dirty="0">
              <a:sym typeface="Wingdings" panose="05000000000000000000" pitchFamily="2" charset="2"/>
            </a:endParaRPr>
          </a:p>
          <a:p>
            <a:pPr lvl="1"/>
            <a:r>
              <a:rPr lang="sv-SE" sz="1600" dirty="0" err="1">
                <a:sym typeface="Wingdings" panose="05000000000000000000" pitchFamily="2" charset="2"/>
              </a:rPr>
              <a:t>Frequent</a:t>
            </a:r>
            <a:r>
              <a:rPr lang="sv-SE" sz="1600" dirty="0">
                <a:sym typeface="Wingdings" panose="05000000000000000000" pitchFamily="2" charset="2"/>
              </a:rPr>
              <a:t> emulsion </a:t>
            </a:r>
            <a:r>
              <a:rPr lang="sv-SE" sz="1600" dirty="0" err="1">
                <a:sym typeface="Wingdings" panose="05000000000000000000" pitchFamily="2" charset="2"/>
              </a:rPr>
              <a:t>replacement</a:t>
            </a:r>
            <a:r>
              <a:rPr lang="sv-SE" sz="1600" dirty="0">
                <a:sym typeface="Wingdings" panose="05000000000000000000" pitchFamily="2" charset="2"/>
              </a:rPr>
              <a:t>  </a:t>
            </a:r>
            <a:r>
              <a:rPr lang="sv-SE" sz="1600" dirty="0" err="1">
                <a:sym typeface="Wingdings" panose="05000000000000000000" pitchFamily="2" charset="2"/>
              </a:rPr>
              <a:t>affects</a:t>
            </a:r>
            <a:r>
              <a:rPr lang="sv-SE" sz="1600" dirty="0">
                <a:sym typeface="Wingdings" panose="05000000000000000000" pitchFamily="2" charset="2"/>
              </a:rPr>
              <a:t> </a:t>
            </a:r>
            <a:r>
              <a:rPr lang="sv-SE" sz="1600" dirty="0" err="1">
                <a:sym typeface="Wingdings" panose="05000000000000000000" pitchFamily="2" charset="2"/>
              </a:rPr>
              <a:t>beam</a:t>
            </a:r>
            <a:r>
              <a:rPr lang="sv-SE" sz="1600" dirty="0">
                <a:sym typeface="Wingdings" panose="05000000000000000000" pitchFamily="2" charset="2"/>
              </a:rPr>
              <a:t> operation and </a:t>
            </a:r>
            <a:r>
              <a:rPr lang="sv-SE" sz="1600" dirty="0" err="1">
                <a:sym typeface="Wingdings" panose="05000000000000000000" pitchFamily="2" charset="2"/>
              </a:rPr>
              <a:t>other</a:t>
            </a:r>
            <a:r>
              <a:rPr lang="sv-SE" sz="1600" dirty="0">
                <a:sym typeface="Wingdings" panose="05000000000000000000" pitchFamily="2" charset="2"/>
              </a:rPr>
              <a:t> experiments</a:t>
            </a:r>
            <a:endParaRPr lang="sv-SE" sz="1600" dirty="0"/>
          </a:p>
          <a:p>
            <a:r>
              <a:rPr lang="sv-SE" sz="2000" dirty="0" err="1"/>
              <a:t>Reducing</a:t>
            </a:r>
            <a:r>
              <a:rPr lang="sv-SE" sz="2000" dirty="0"/>
              <a:t> </a:t>
            </a:r>
            <a:r>
              <a:rPr lang="sv-SE" sz="2000" dirty="0" err="1"/>
              <a:t>muon</a:t>
            </a:r>
            <a:r>
              <a:rPr lang="sv-SE" sz="2000" dirty="0"/>
              <a:t> </a:t>
            </a:r>
            <a:r>
              <a:rPr lang="sv-SE" sz="2000" dirty="0" err="1"/>
              <a:t>background</a:t>
            </a:r>
            <a:r>
              <a:rPr lang="sv-SE" sz="2000" dirty="0"/>
              <a:t> </a:t>
            </a:r>
            <a:r>
              <a:rPr lang="sv-SE" sz="2000" dirty="0" err="1"/>
              <a:t>highly</a:t>
            </a:r>
            <a:r>
              <a:rPr lang="sv-SE" sz="2000" dirty="0"/>
              <a:t> </a:t>
            </a:r>
            <a:r>
              <a:rPr lang="sv-SE" sz="2000" dirty="0" err="1"/>
              <a:t>desirable</a:t>
            </a:r>
            <a:endParaRPr lang="sv-SE" sz="2000" dirty="0"/>
          </a:p>
          <a:p>
            <a:r>
              <a:rPr lang="sv-SE" sz="2000" dirty="0"/>
              <a:t>2024: </a:t>
            </a:r>
            <a:r>
              <a:rPr lang="sv-SE" sz="2000" dirty="0" err="1"/>
              <a:t>reversed</a:t>
            </a:r>
            <a:r>
              <a:rPr lang="sv-SE" sz="2000" dirty="0"/>
              <a:t> </a:t>
            </a:r>
            <a:r>
              <a:rPr lang="sv-SE" sz="2000" dirty="0" err="1"/>
              <a:t>triplet</a:t>
            </a:r>
            <a:r>
              <a:rPr lang="sv-SE" sz="2000" dirty="0"/>
              <a:t> </a:t>
            </a:r>
            <a:r>
              <a:rPr lang="sv-SE" sz="2000" dirty="0" err="1"/>
              <a:t>polarity</a:t>
            </a:r>
            <a:r>
              <a:rPr lang="sv-SE" sz="2000" dirty="0"/>
              <a:t> </a:t>
            </a:r>
            <a:br>
              <a:rPr lang="sv-SE" sz="2000" dirty="0"/>
            </a:br>
            <a:r>
              <a:rPr lang="sv-SE" sz="2000" dirty="0">
                <a:sym typeface="Wingdings" panose="05000000000000000000" pitchFamily="2" charset="2"/>
              </a:rPr>
              <a:t> </a:t>
            </a:r>
            <a:r>
              <a:rPr lang="sv-SE" sz="2000" dirty="0" err="1">
                <a:sym typeface="Wingdings" panose="05000000000000000000" pitchFamily="2" charset="2"/>
              </a:rPr>
              <a:t>unintended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increase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of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high-energy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muon</a:t>
            </a:r>
            <a:r>
              <a:rPr lang="sv-SE" sz="2000" dirty="0">
                <a:sym typeface="Wingdings" panose="05000000000000000000" pitchFamily="2" charset="2"/>
              </a:rPr>
              <a:t> flux to SND / FASER</a:t>
            </a:r>
            <a:endParaRPr lang="sv-SE" sz="2000" dirty="0"/>
          </a:p>
          <a:p>
            <a:r>
              <a:rPr lang="sv-SE" sz="2000" dirty="0"/>
              <a:t>2025: normal </a:t>
            </a:r>
            <a:r>
              <a:rPr lang="sv-SE" sz="2000" dirty="0" err="1"/>
              <a:t>polarity</a:t>
            </a:r>
            <a:r>
              <a:rPr lang="sv-SE" sz="2000" dirty="0"/>
              <a:t> + </a:t>
            </a:r>
            <a:r>
              <a:rPr lang="sv-SE" sz="2000" dirty="0" err="1"/>
              <a:t>changed</a:t>
            </a:r>
            <a:r>
              <a:rPr lang="sv-SE" sz="2000" dirty="0"/>
              <a:t> </a:t>
            </a:r>
            <a:r>
              <a:rPr lang="sv-SE" sz="2000" dirty="0" err="1"/>
              <a:t>xing</a:t>
            </a:r>
            <a:r>
              <a:rPr lang="sv-SE" sz="2000" dirty="0"/>
              <a:t> plane </a:t>
            </a:r>
            <a:br>
              <a:rPr lang="sv-SE" sz="2000" dirty="0"/>
            </a:br>
            <a:r>
              <a:rPr lang="sv-SE" sz="2000" dirty="0">
                <a:sym typeface="Wingdings" panose="05000000000000000000" pitchFamily="2" charset="2"/>
              </a:rPr>
              <a:t> </a:t>
            </a:r>
            <a:r>
              <a:rPr lang="sv-SE" sz="2000" dirty="0" err="1">
                <a:sym typeface="Wingdings" panose="05000000000000000000" pitchFamily="2" charset="2"/>
              </a:rPr>
              <a:t>much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lower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background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than</a:t>
            </a:r>
            <a:r>
              <a:rPr lang="sv-SE" sz="2000" dirty="0">
                <a:sym typeface="Wingdings" panose="05000000000000000000" pitchFamily="2" charset="2"/>
              </a:rPr>
              <a:t> 2024, still </a:t>
            </a:r>
            <a:r>
              <a:rPr lang="sv-SE" sz="2000" dirty="0" err="1">
                <a:sym typeface="Wingdings" panose="05000000000000000000" pitchFamily="2" charset="2"/>
              </a:rPr>
              <a:t>higher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than</a:t>
            </a:r>
            <a:r>
              <a:rPr lang="sv-SE" sz="2000" dirty="0">
                <a:sym typeface="Wingdings" panose="05000000000000000000" pitchFamily="2" charset="2"/>
              </a:rPr>
              <a:t> 2023</a:t>
            </a:r>
            <a:endParaRPr lang="sv-SE" sz="2000" dirty="0"/>
          </a:p>
          <a:p>
            <a:r>
              <a:rPr lang="sv-SE" sz="2000" dirty="0" err="1"/>
              <a:t>Background</a:t>
            </a:r>
            <a:r>
              <a:rPr lang="sv-SE" sz="2000" dirty="0"/>
              <a:t> </a:t>
            </a:r>
            <a:r>
              <a:rPr lang="sv-SE" sz="2000" dirty="0" err="1"/>
              <a:t>campaign</a:t>
            </a:r>
            <a:r>
              <a:rPr lang="sv-SE" sz="2000" dirty="0"/>
              <a:t> </a:t>
            </a:r>
            <a:r>
              <a:rPr lang="sv-SE" sz="2000" dirty="0" err="1"/>
              <a:t>launched</a:t>
            </a:r>
            <a:r>
              <a:rPr lang="sv-SE" sz="2000" dirty="0"/>
              <a:t> in 2024 to </a:t>
            </a:r>
            <a:r>
              <a:rPr lang="sv-SE" sz="2000" dirty="0" err="1"/>
              <a:t>identify</a:t>
            </a:r>
            <a:r>
              <a:rPr lang="sv-SE" sz="2000" dirty="0"/>
              <a:t> </a:t>
            </a:r>
            <a:r>
              <a:rPr lang="sv-SE" sz="2000" dirty="0" err="1"/>
              <a:t>sources</a:t>
            </a:r>
            <a:r>
              <a:rPr lang="sv-SE" sz="2000" dirty="0"/>
              <a:t> and </a:t>
            </a:r>
            <a:r>
              <a:rPr lang="sv-SE" sz="2000" dirty="0" err="1"/>
              <a:t>study</a:t>
            </a:r>
            <a:r>
              <a:rPr lang="sv-SE" sz="2000" dirty="0"/>
              <a:t> </a:t>
            </a:r>
            <a:r>
              <a:rPr lang="sv-SE" sz="2000" dirty="0" err="1"/>
              <a:t>mitigations</a:t>
            </a:r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089052-8DA3-1374-0C2F-0B606C915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D811E9-4D11-B42D-6A46-A6693D132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850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E3272-1679-3845-FD51-97F3C7A84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Future</a:t>
            </a:r>
            <a:r>
              <a:rPr lang="sv-SE" dirty="0"/>
              <a:t> potential </a:t>
            </a:r>
            <a:r>
              <a:rPr lang="sv-SE" dirty="0" err="1"/>
              <a:t>mitigations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0924D-2A46-A495-51B0-ACFB053E6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 dirty="0" err="1"/>
              <a:t>Optics</a:t>
            </a:r>
            <a:r>
              <a:rPr lang="sv-SE" sz="2000" dirty="0"/>
              <a:t> design is </a:t>
            </a:r>
            <a:r>
              <a:rPr lang="sv-SE" sz="2000" dirty="0" err="1"/>
              <a:t>already</a:t>
            </a:r>
            <a:r>
              <a:rPr lang="sv-SE" sz="2000" dirty="0"/>
              <a:t> </a:t>
            </a:r>
            <a:r>
              <a:rPr lang="sv-SE" sz="2000" dirty="0" err="1"/>
              <a:t>constrained</a:t>
            </a:r>
            <a:r>
              <a:rPr lang="sv-SE" sz="2000" dirty="0"/>
              <a:t>, and </a:t>
            </a:r>
            <a:r>
              <a:rPr lang="sv-SE" sz="2000" dirty="0" err="1"/>
              <a:t>its</a:t>
            </a:r>
            <a:r>
              <a:rPr lang="sv-SE" sz="2000" dirty="0"/>
              <a:t> </a:t>
            </a:r>
            <a:r>
              <a:rPr lang="sv-SE" sz="2000" dirty="0" err="1"/>
              <a:t>effects</a:t>
            </a:r>
            <a:r>
              <a:rPr lang="sv-SE" sz="2000" dirty="0"/>
              <a:t> on the </a:t>
            </a:r>
            <a:r>
              <a:rPr lang="sv-SE" sz="2000" dirty="0" err="1"/>
              <a:t>background</a:t>
            </a:r>
            <a:r>
              <a:rPr lang="sv-SE" sz="2000" dirty="0"/>
              <a:t> </a:t>
            </a:r>
            <a:r>
              <a:rPr lang="sv-SE" sz="2000" dirty="0" err="1"/>
              <a:t>complex</a:t>
            </a:r>
            <a:r>
              <a:rPr lang="sv-SE" sz="2000" dirty="0"/>
              <a:t> to </a:t>
            </a:r>
            <a:r>
              <a:rPr lang="sv-SE" sz="2000" dirty="0" err="1"/>
              <a:t>predict</a:t>
            </a:r>
            <a:endParaRPr lang="sv-SE" sz="2000" dirty="0"/>
          </a:p>
          <a:p>
            <a:r>
              <a:rPr lang="sv-SE" sz="2000" dirty="0"/>
              <a:t>Place </a:t>
            </a:r>
            <a:r>
              <a:rPr lang="sv-SE" sz="2000" dirty="0" err="1"/>
              <a:t>magnetic</a:t>
            </a:r>
            <a:r>
              <a:rPr lang="sv-SE" sz="2000" dirty="0"/>
              <a:t> </a:t>
            </a:r>
            <a:r>
              <a:rPr lang="sv-SE" sz="2000" dirty="0" err="1"/>
              <a:t>muon</a:t>
            </a:r>
            <a:r>
              <a:rPr lang="sv-SE" sz="2000" dirty="0"/>
              <a:t> </a:t>
            </a:r>
            <a:r>
              <a:rPr lang="sv-SE" sz="2000" dirty="0" err="1"/>
              <a:t>sweepers</a:t>
            </a:r>
            <a:r>
              <a:rPr lang="sv-SE" sz="2000" dirty="0"/>
              <a:t> </a:t>
            </a:r>
            <a:r>
              <a:rPr lang="sv-SE" sz="2000" dirty="0" err="1"/>
              <a:t>outside</a:t>
            </a:r>
            <a:r>
              <a:rPr lang="sv-SE" sz="2000" dirty="0"/>
              <a:t> the </a:t>
            </a:r>
            <a:r>
              <a:rPr lang="sv-SE" sz="2000" dirty="0" err="1"/>
              <a:t>beam</a:t>
            </a:r>
            <a:r>
              <a:rPr lang="sv-SE" sz="2000" dirty="0"/>
              <a:t> pipes?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D9F152-8667-CD65-2837-16A537D7A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90B256D9-D110-54FD-8254-BC206BBC5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2863"/>
            <a:ext cx="9144000" cy="3021089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15F607-1713-9AD1-9F3A-C13791BD3746}"/>
              </a:ext>
            </a:extLst>
          </p:cNvPr>
          <p:cNvCxnSpPr/>
          <p:nvPr/>
        </p:nvCxnSpPr>
        <p:spPr>
          <a:xfrm>
            <a:off x="5148064" y="2204864"/>
            <a:ext cx="288032" cy="19485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5C30789-6597-F77C-7504-9A1E5F90EFAA}"/>
              </a:ext>
            </a:extLst>
          </p:cNvPr>
          <p:cNvCxnSpPr>
            <a:cxnSpLocks/>
          </p:cNvCxnSpPr>
          <p:nvPr/>
        </p:nvCxnSpPr>
        <p:spPr>
          <a:xfrm flipH="1">
            <a:off x="3419872" y="2204864"/>
            <a:ext cx="1584176" cy="21009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3DCBC6F2-3612-C8F6-38FC-7ACE01CAD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6F68D-F1B7-A643-5C24-C3ACBD20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Conclusions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72845-AEDF-D773-BC94-32B73DA4C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 dirty="0" err="1"/>
              <a:t>Background</a:t>
            </a:r>
            <a:r>
              <a:rPr lang="sv-SE" sz="1800" dirty="0"/>
              <a:t> to SND / FASER: </a:t>
            </a:r>
            <a:r>
              <a:rPr lang="sv-SE" sz="1800" dirty="0" err="1"/>
              <a:t>challenging</a:t>
            </a:r>
            <a:r>
              <a:rPr lang="sv-SE" sz="1800" dirty="0"/>
              <a:t>, </a:t>
            </a:r>
            <a:r>
              <a:rPr lang="sv-SE" sz="1800" dirty="0" err="1"/>
              <a:t>requiring</a:t>
            </a:r>
            <a:r>
              <a:rPr lang="sv-SE" sz="1800" dirty="0"/>
              <a:t> accelerator + </a:t>
            </a:r>
            <a:r>
              <a:rPr lang="sv-SE" sz="1800" dirty="0" err="1"/>
              <a:t>particle-matter</a:t>
            </a:r>
            <a:r>
              <a:rPr lang="sv-SE" sz="1800" dirty="0"/>
              <a:t> + experiment teams</a:t>
            </a:r>
          </a:p>
          <a:p>
            <a:r>
              <a:rPr lang="sv-SE" sz="1800" dirty="0" err="1"/>
              <a:t>Certain</a:t>
            </a:r>
            <a:r>
              <a:rPr lang="sv-SE" sz="1800" dirty="0"/>
              <a:t> </a:t>
            </a:r>
            <a:r>
              <a:rPr lang="sv-SE" sz="1800" dirty="0" err="1"/>
              <a:t>optics</a:t>
            </a:r>
            <a:r>
              <a:rPr lang="sv-SE" sz="1800" dirty="0"/>
              <a:t> </a:t>
            </a:r>
            <a:r>
              <a:rPr lang="sv-SE" sz="1800" dirty="0" err="1"/>
              <a:t>configurations</a:t>
            </a:r>
            <a:r>
              <a:rPr lang="sv-SE" sz="1800" dirty="0"/>
              <a:t> </a:t>
            </a:r>
            <a:r>
              <a:rPr lang="sv-SE" sz="1800" dirty="0" err="1"/>
              <a:t>detrimental</a:t>
            </a:r>
            <a:r>
              <a:rPr lang="sv-SE" sz="1800" dirty="0"/>
              <a:t> to experiments</a:t>
            </a:r>
            <a:br>
              <a:rPr lang="sv-SE" sz="1800" dirty="0"/>
            </a:br>
            <a:r>
              <a:rPr lang="sv-SE" sz="1800" dirty="0">
                <a:sym typeface="Wingdings" panose="05000000000000000000" pitchFamily="2" charset="2"/>
              </a:rPr>
              <a:t> </a:t>
            </a:r>
            <a:r>
              <a:rPr lang="sv-SE" sz="1800" dirty="0" err="1">
                <a:sym typeface="Wingdings" panose="05000000000000000000" pitchFamily="2" charset="2"/>
              </a:rPr>
              <a:t>critical</a:t>
            </a:r>
            <a:r>
              <a:rPr lang="sv-SE" sz="1800" dirty="0">
                <a:sym typeface="Wingdings" panose="05000000000000000000" pitchFamily="2" charset="2"/>
              </a:rPr>
              <a:t> to </a:t>
            </a:r>
            <a:r>
              <a:rPr lang="sv-SE" sz="1800" dirty="0" err="1">
                <a:sym typeface="Wingdings" panose="05000000000000000000" pitchFamily="2" charset="2"/>
              </a:rPr>
              <a:t>simulate</a:t>
            </a:r>
            <a:r>
              <a:rPr lang="sv-SE" sz="1800" dirty="0">
                <a:sym typeface="Wingdings" panose="05000000000000000000" pitchFamily="2" charset="2"/>
              </a:rPr>
              <a:t> </a:t>
            </a:r>
            <a:r>
              <a:rPr lang="sv-SE" sz="1800" dirty="0" err="1">
                <a:sym typeface="Wingdings" panose="05000000000000000000" pitchFamily="2" charset="2"/>
              </a:rPr>
              <a:t>proposed</a:t>
            </a:r>
            <a:r>
              <a:rPr lang="sv-SE" sz="1800" dirty="0">
                <a:sym typeface="Wingdings" panose="05000000000000000000" pitchFamily="2" charset="2"/>
              </a:rPr>
              <a:t> </a:t>
            </a:r>
            <a:r>
              <a:rPr lang="sv-SE" sz="1800" dirty="0" err="1">
                <a:sym typeface="Wingdings" panose="05000000000000000000" pitchFamily="2" charset="2"/>
              </a:rPr>
              <a:t>optics</a:t>
            </a:r>
            <a:r>
              <a:rPr lang="sv-SE" sz="1800" dirty="0">
                <a:sym typeface="Wingdings" panose="05000000000000000000" pitchFamily="2" charset="2"/>
              </a:rPr>
              <a:t> </a:t>
            </a:r>
            <a:r>
              <a:rPr lang="sv-SE" sz="1800" dirty="0" err="1">
                <a:sym typeface="Wingdings" panose="05000000000000000000" pitchFamily="2" charset="2"/>
              </a:rPr>
              <a:t>well</a:t>
            </a:r>
            <a:r>
              <a:rPr lang="sv-SE" sz="1800" dirty="0">
                <a:sym typeface="Wingdings" panose="05000000000000000000" pitchFamily="2" charset="2"/>
              </a:rPr>
              <a:t> in </a:t>
            </a:r>
            <a:r>
              <a:rPr lang="sv-SE" sz="1800" dirty="0" err="1">
                <a:sym typeface="Wingdings" panose="05000000000000000000" pitchFamily="2" charset="2"/>
              </a:rPr>
              <a:t>advance</a:t>
            </a:r>
            <a:br>
              <a:rPr lang="sv-SE" sz="1800" dirty="0">
                <a:sym typeface="Wingdings" panose="05000000000000000000" pitchFamily="2" charset="2"/>
              </a:rPr>
            </a:br>
            <a:r>
              <a:rPr lang="sv-SE" sz="1800" b="1" dirty="0">
                <a:sym typeface="Wingdings" panose="05000000000000000000" pitchFamily="2" charset="2"/>
              </a:rPr>
              <a:t>(</a:t>
            </a:r>
            <a:r>
              <a:rPr lang="sv-SE" sz="1800" b="1" dirty="0" err="1">
                <a:sym typeface="Wingdings" panose="05000000000000000000" pitchFamily="2" charset="2"/>
              </a:rPr>
              <a:t>see</a:t>
            </a:r>
            <a:r>
              <a:rPr lang="sv-SE" sz="1800" b="1" dirty="0">
                <a:sym typeface="Wingdings" panose="05000000000000000000" pitchFamily="2" charset="2"/>
              </a:rPr>
              <a:t> </a:t>
            </a:r>
            <a:r>
              <a:rPr lang="sv-SE" sz="1800" b="1" dirty="0" err="1">
                <a:sym typeface="Wingdings" panose="05000000000000000000" pitchFamily="2" charset="2"/>
              </a:rPr>
              <a:t>next</a:t>
            </a:r>
            <a:r>
              <a:rPr lang="sv-SE" sz="1800" b="1" dirty="0">
                <a:sym typeface="Wingdings" panose="05000000000000000000" pitchFamily="2" charset="2"/>
              </a:rPr>
              <a:t> talk by A. </a:t>
            </a:r>
            <a:r>
              <a:rPr lang="en-US" sz="1800" b="1" dirty="0"/>
              <a:t>Șerban)</a:t>
            </a:r>
            <a:br>
              <a:rPr lang="en-US" sz="1800" b="1" dirty="0"/>
            </a:br>
            <a:endParaRPr lang="sv-SE" sz="1800" b="1" dirty="0"/>
          </a:p>
          <a:p>
            <a:r>
              <a:rPr lang="sv-SE" sz="1800" dirty="0"/>
              <a:t>Tight TCL </a:t>
            </a:r>
            <a:r>
              <a:rPr lang="sv-SE" sz="1800" dirty="0" err="1"/>
              <a:t>settings</a:t>
            </a:r>
            <a:r>
              <a:rPr lang="sv-SE" sz="1800" dirty="0"/>
              <a:t>: </a:t>
            </a:r>
            <a:r>
              <a:rPr lang="sv-SE" sz="1800" dirty="0" err="1"/>
              <a:t>key</a:t>
            </a:r>
            <a:r>
              <a:rPr lang="sv-SE" sz="1800" dirty="0"/>
              <a:t> for </a:t>
            </a:r>
            <a:r>
              <a:rPr lang="sv-SE" sz="1800" dirty="0" err="1"/>
              <a:t>background</a:t>
            </a:r>
            <a:r>
              <a:rPr lang="sv-SE" sz="1800" dirty="0"/>
              <a:t> </a:t>
            </a:r>
            <a:r>
              <a:rPr lang="sv-SE" sz="1800" dirty="0" err="1"/>
              <a:t>suppression</a:t>
            </a:r>
            <a:br>
              <a:rPr lang="sv-SE" sz="1800" dirty="0"/>
            </a:br>
            <a:endParaRPr lang="sv-SE" sz="1800" dirty="0"/>
          </a:p>
          <a:p>
            <a:r>
              <a:rPr lang="sv-SE" sz="1800" dirty="0" err="1"/>
              <a:t>Orbit</a:t>
            </a:r>
            <a:r>
              <a:rPr lang="sv-SE" sz="1800" dirty="0"/>
              <a:t> </a:t>
            </a:r>
            <a:r>
              <a:rPr lang="sv-SE" sz="1800" dirty="0" err="1"/>
              <a:t>bumps</a:t>
            </a:r>
            <a:r>
              <a:rPr lang="sv-SE" sz="1800" dirty="0"/>
              <a:t>: simple to </a:t>
            </a:r>
            <a:r>
              <a:rPr lang="sv-SE" sz="1800" dirty="0" err="1"/>
              <a:t>implement</a:t>
            </a:r>
            <a:r>
              <a:rPr lang="sv-SE" sz="1800" dirty="0"/>
              <a:t>, </a:t>
            </a:r>
            <a:r>
              <a:rPr lang="sv-SE" sz="1800" dirty="0" err="1"/>
              <a:t>effective</a:t>
            </a:r>
            <a:r>
              <a:rPr lang="sv-SE" sz="1800" dirty="0"/>
              <a:t> for </a:t>
            </a:r>
            <a:r>
              <a:rPr lang="sv-SE" sz="1800" dirty="0" err="1"/>
              <a:t>muon</a:t>
            </a:r>
            <a:r>
              <a:rPr lang="sv-SE" sz="1800" dirty="0"/>
              <a:t> </a:t>
            </a:r>
            <a:r>
              <a:rPr lang="sv-SE" sz="1800" dirty="0" err="1"/>
              <a:t>background</a:t>
            </a:r>
            <a:br>
              <a:rPr lang="sv-SE" sz="1800" dirty="0"/>
            </a:br>
            <a:endParaRPr lang="sv-SE" sz="1800" dirty="0"/>
          </a:p>
          <a:p>
            <a:r>
              <a:rPr lang="sv-SE" sz="1800" dirty="0"/>
              <a:t>Simulations </a:t>
            </a:r>
            <a:r>
              <a:rPr lang="sv-SE" sz="1800" dirty="0" err="1"/>
              <a:t>complex</a:t>
            </a:r>
            <a:r>
              <a:rPr lang="sv-SE" sz="1800" dirty="0"/>
              <a:t>; </a:t>
            </a:r>
            <a:r>
              <a:rPr lang="sv-SE" sz="1800" dirty="0" err="1"/>
              <a:t>beam</a:t>
            </a:r>
            <a:r>
              <a:rPr lang="sv-SE" sz="1800" dirty="0"/>
              <a:t> tests </a:t>
            </a:r>
            <a:r>
              <a:rPr lang="sv-SE" sz="1800" dirty="0" err="1"/>
              <a:t>provide</a:t>
            </a:r>
            <a:r>
              <a:rPr lang="sv-SE" sz="1800" dirty="0"/>
              <a:t> </a:t>
            </a:r>
            <a:r>
              <a:rPr lang="sv-SE" sz="1800" dirty="0" err="1"/>
              <a:t>valuable</a:t>
            </a:r>
            <a:r>
              <a:rPr lang="sv-SE" sz="1800" dirty="0"/>
              <a:t> benchmarking data</a:t>
            </a:r>
          </a:p>
          <a:p>
            <a:r>
              <a:rPr lang="sv-SE" sz="1800" dirty="0"/>
              <a:t>HL-LHC: </a:t>
            </a:r>
            <a:r>
              <a:rPr lang="sv-SE" sz="1800" dirty="0" err="1"/>
              <a:t>need</a:t>
            </a:r>
            <a:r>
              <a:rPr lang="sv-SE" sz="1800" dirty="0"/>
              <a:t> to </a:t>
            </a:r>
            <a:r>
              <a:rPr lang="sv-SE" sz="1800" dirty="0" err="1"/>
              <a:t>study</a:t>
            </a:r>
            <a:r>
              <a:rPr lang="sv-SE" sz="1800" dirty="0"/>
              <a:t> </a:t>
            </a:r>
            <a:r>
              <a:rPr lang="sv-SE" sz="1800" dirty="0" err="1"/>
              <a:t>mitigations</a:t>
            </a:r>
            <a:r>
              <a:rPr lang="sv-SE" sz="1800" dirty="0"/>
              <a:t> to </a:t>
            </a:r>
            <a:r>
              <a:rPr lang="sv-SE" sz="1800" dirty="0" err="1"/>
              <a:t>keep</a:t>
            </a:r>
            <a:r>
              <a:rPr lang="sv-SE" sz="1800" dirty="0"/>
              <a:t> </a:t>
            </a:r>
            <a:r>
              <a:rPr lang="sv-SE" sz="1800" dirty="0" err="1"/>
              <a:t>optics</a:t>
            </a:r>
            <a:r>
              <a:rPr lang="sv-SE" sz="1800" dirty="0"/>
              <a:t> </a:t>
            </a:r>
            <a:r>
              <a:rPr lang="sv-SE" sz="1800" dirty="0" err="1"/>
              <a:t>flexibility</a:t>
            </a:r>
            <a:r>
              <a:rPr lang="sv-SE" sz="1800" dirty="0"/>
              <a:t> </a:t>
            </a:r>
            <a:r>
              <a:rPr lang="sv-SE" sz="1800" dirty="0" err="1"/>
              <a:t>without</a:t>
            </a:r>
            <a:r>
              <a:rPr lang="sv-SE" sz="1800" dirty="0"/>
              <a:t> </a:t>
            </a:r>
            <a:r>
              <a:rPr lang="sv-SE" sz="1800" dirty="0" err="1"/>
              <a:t>harming</a:t>
            </a:r>
            <a:r>
              <a:rPr lang="sv-SE" sz="1800" dirty="0"/>
              <a:t> experiments</a:t>
            </a:r>
            <a:br>
              <a:rPr lang="sv-SE" sz="1800" dirty="0"/>
            </a:br>
            <a:endParaRPr lang="sv-SE" sz="1800" dirty="0"/>
          </a:p>
          <a:p>
            <a:r>
              <a:rPr lang="sv-SE" sz="1800" dirty="0" err="1"/>
              <a:t>Thanks</a:t>
            </a:r>
            <a:r>
              <a:rPr lang="sv-SE" sz="1800" dirty="0"/>
              <a:t> to LPC &amp; experiments for </a:t>
            </a:r>
            <a:r>
              <a:rPr lang="sv-SE" sz="1800" dirty="0" err="1"/>
              <a:t>allowing</a:t>
            </a:r>
            <a:r>
              <a:rPr lang="sv-SE" sz="1800" dirty="0"/>
              <a:t> test </a:t>
            </a:r>
            <a:r>
              <a:rPr lang="sv-SE" sz="1800" dirty="0" err="1"/>
              <a:t>time</a:t>
            </a:r>
            <a:r>
              <a:rPr lang="sv-SE" sz="1800" dirty="0"/>
              <a:t> </a:t>
            </a:r>
            <a:r>
              <a:rPr lang="sv-SE" sz="1800" dirty="0" err="1"/>
              <a:t>during</a:t>
            </a:r>
            <a:r>
              <a:rPr lang="sv-SE" sz="1800" dirty="0"/>
              <a:t> </a:t>
            </a:r>
            <a:r>
              <a:rPr lang="sv-SE" sz="1800" dirty="0" err="1"/>
              <a:t>physics</a:t>
            </a:r>
            <a:r>
              <a:rPr lang="sv-SE" sz="1800" dirty="0"/>
              <a:t> </a:t>
            </a:r>
            <a:r>
              <a:rPr lang="sv-SE" sz="1800" dirty="0" err="1"/>
              <a:t>runs</a:t>
            </a:r>
            <a:endParaRPr lang="sv-SE" sz="1800" dirty="0"/>
          </a:p>
          <a:p>
            <a:pPr marL="0" indent="0">
              <a:buNone/>
            </a:pPr>
            <a:endParaRPr lang="sv-SE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015CE0-330B-F60B-156C-A019EE922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03B33E-D36D-C0D2-8882-9EFED85FA2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556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863B2-B84E-0B55-82F7-840E880C9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Code</a:t>
            </a:r>
            <a:r>
              <a:rPr lang="sv-SE" dirty="0"/>
              <a:t> </a:t>
            </a:r>
            <a:r>
              <a:rPr lang="sv-SE" dirty="0" err="1"/>
              <a:t>example</a:t>
            </a:r>
            <a:r>
              <a:rPr lang="sv-SE" dirty="0"/>
              <a:t> (1/2)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B8306-2BFE-E5FF-E23D-B3F7DA7B4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92164"/>
            <a:ext cx="7920000" cy="5334000"/>
          </a:xfrm>
        </p:spPr>
        <p:txBody>
          <a:bodyPr>
            <a:normAutofit/>
          </a:bodyPr>
          <a:lstStyle/>
          <a:p>
            <a:r>
              <a:rPr lang="sv-SE" sz="2000" dirty="0"/>
              <a:t>Standard </a:t>
            </a:r>
            <a:r>
              <a:rPr lang="sv-SE" sz="2000" dirty="0" err="1"/>
              <a:t>optimizer</a:t>
            </a:r>
            <a:r>
              <a:rPr lang="sv-SE" sz="2000" dirty="0"/>
              <a:t> (</a:t>
            </a:r>
            <a:r>
              <a:rPr lang="sv-SE" sz="2000" dirty="0" err="1"/>
              <a:t>matching</a:t>
            </a:r>
            <a:r>
              <a:rPr lang="sv-SE" sz="2000" dirty="0"/>
              <a:t>) </a:t>
            </a:r>
            <a:r>
              <a:rPr lang="sv-SE" sz="2000" dirty="0" err="1"/>
              <a:t>object</a:t>
            </a:r>
            <a:r>
              <a:rPr lang="sv-SE" sz="2000" dirty="0"/>
              <a:t> in </a:t>
            </a:r>
            <a:r>
              <a:rPr lang="sv-SE" sz="2000" dirty="0" err="1"/>
              <a:t>xsuite</a:t>
            </a:r>
            <a:endParaRPr lang="sv-SE" sz="2000" dirty="0"/>
          </a:p>
          <a:p>
            <a:r>
              <a:rPr lang="sv-SE" sz="2000" dirty="0"/>
              <a:t>Target </a:t>
            </a:r>
            <a:r>
              <a:rPr lang="sv-SE" sz="2000" dirty="0" err="1"/>
              <a:t>uses</a:t>
            </a:r>
            <a:r>
              <a:rPr lang="sv-SE" sz="2000" dirty="0"/>
              <a:t> an action </a:t>
            </a:r>
            <a:r>
              <a:rPr lang="sv-SE" sz="2000" i="1" dirty="0" err="1"/>
              <a:t>nlost</a:t>
            </a:r>
            <a:r>
              <a:rPr lang="sv-SE" sz="2000" i="1" dirty="0"/>
              <a:t>, </a:t>
            </a:r>
            <a:r>
              <a:rPr lang="sv-SE" sz="2000" dirty="0" err="1"/>
              <a:t>defined</a:t>
            </a:r>
            <a:r>
              <a:rPr lang="sv-SE" sz="2000" dirty="0"/>
              <a:t> as a </a:t>
            </a:r>
            <a:r>
              <a:rPr lang="sv-SE" sz="2000" dirty="0" err="1"/>
              <a:t>class</a:t>
            </a:r>
            <a:r>
              <a:rPr lang="sv-SE" sz="2000" dirty="0"/>
              <a:t> (</a:t>
            </a:r>
            <a:r>
              <a:rPr lang="sv-SE" sz="2000" dirty="0" err="1"/>
              <a:t>next</a:t>
            </a:r>
            <a:r>
              <a:rPr lang="sv-SE" sz="2000" dirty="0"/>
              <a:t> </a:t>
            </a:r>
            <a:r>
              <a:rPr lang="sv-SE" sz="2000" dirty="0" err="1"/>
              <a:t>slide</a:t>
            </a:r>
            <a:r>
              <a:rPr lang="sv-SE" sz="2000" dirty="0"/>
              <a:t>)</a:t>
            </a:r>
            <a:endParaRPr lang="en-US" sz="2000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3EFFEB-5549-BE62-6F26-DBF1BA5F7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1D4126-843F-FC18-27BA-D1CD51869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82A46B-247D-CB71-EDB4-6A7BCC2FC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144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271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F7654-F5F7-2A79-4EB4-BB21636536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32E3B-81A2-BFE2-45C2-FF67F2613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Code</a:t>
            </a:r>
            <a:r>
              <a:rPr lang="sv-SE" dirty="0"/>
              <a:t> </a:t>
            </a:r>
            <a:r>
              <a:rPr lang="sv-SE" dirty="0" err="1"/>
              <a:t>example</a:t>
            </a:r>
            <a:r>
              <a:rPr lang="sv-SE" dirty="0"/>
              <a:t> (2/2)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275E2-3C3C-E8E1-881D-C802C63D1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92164"/>
            <a:ext cx="7920000" cy="5334000"/>
          </a:xfrm>
        </p:spPr>
        <p:txBody>
          <a:bodyPr>
            <a:normAutofit/>
          </a:bodyPr>
          <a:lstStyle/>
          <a:p>
            <a:r>
              <a:rPr lang="sv-SE" sz="2000" dirty="0"/>
              <a:t>Action </a:t>
            </a:r>
            <a:r>
              <a:rPr lang="sv-SE" sz="2000" dirty="0" err="1"/>
              <a:t>that</a:t>
            </a:r>
            <a:r>
              <a:rPr lang="sv-SE" sz="2000" dirty="0"/>
              <a:t> </a:t>
            </a:r>
            <a:r>
              <a:rPr lang="sv-SE" sz="2000" dirty="0" err="1"/>
              <a:t>tracks</a:t>
            </a:r>
            <a:r>
              <a:rPr lang="sv-SE" sz="2000" dirty="0"/>
              <a:t> </a:t>
            </a:r>
            <a:r>
              <a:rPr lang="sv-SE" sz="2000" dirty="0" err="1"/>
              <a:t>particle</a:t>
            </a:r>
            <a:r>
              <a:rPr lang="sv-SE" sz="2000" dirty="0"/>
              <a:t> </a:t>
            </a:r>
            <a:r>
              <a:rPr lang="sv-SE" sz="2000" dirty="0" err="1"/>
              <a:t>object</a:t>
            </a:r>
            <a:r>
              <a:rPr lang="sv-SE" sz="2000" dirty="0"/>
              <a:t> </a:t>
            </a:r>
            <a:r>
              <a:rPr lang="sv-SE" sz="2000" i="1" dirty="0" err="1"/>
              <a:t>potato</a:t>
            </a:r>
            <a:r>
              <a:rPr lang="sv-SE" sz="2000" dirty="0"/>
              <a:t> and </a:t>
            </a:r>
            <a:r>
              <a:rPr lang="sv-SE" sz="2000" dirty="0" err="1"/>
              <a:t>returns</a:t>
            </a:r>
            <a:r>
              <a:rPr lang="sv-SE" sz="2000" dirty="0"/>
              <a:t> a </a:t>
            </a:r>
            <a:r>
              <a:rPr lang="sv-SE" sz="2000" dirty="0" err="1"/>
              <a:t>dictionary</a:t>
            </a:r>
            <a:r>
              <a:rPr lang="sv-SE" sz="2000" dirty="0"/>
              <a:t> </a:t>
            </a:r>
            <a:r>
              <a:rPr lang="sv-SE" sz="2000" dirty="0" err="1"/>
              <a:t>with</a:t>
            </a:r>
            <a:r>
              <a:rPr lang="sv-SE" sz="2000" dirty="0"/>
              <a:t> </a:t>
            </a:r>
            <a:r>
              <a:rPr lang="sv-SE" sz="2000" dirty="0" err="1"/>
              <a:t>number</a:t>
            </a:r>
            <a:r>
              <a:rPr lang="sv-SE" sz="2000" dirty="0"/>
              <a:t> </a:t>
            </a:r>
            <a:r>
              <a:rPr lang="sv-SE" sz="2000" dirty="0" err="1"/>
              <a:t>of</a:t>
            </a:r>
            <a:r>
              <a:rPr lang="sv-SE" sz="2000" dirty="0"/>
              <a:t> </a:t>
            </a:r>
            <a:r>
              <a:rPr lang="sv-SE" sz="2000" dirty="0" err="1"/>
              <a:t>losses</a:t>
            </a:r>
            <a:r>
              <a:rPr lang="sv-SE" sz="2000" dirty="0"/>
              <a:t> per cell (</a:t>
            </a:r>
            <a:r>
              <a:rPr lang="sv-SE" sz="2000" dirty="0" err="1"/>
              <a:t>defined</a:t>
            </a:r>
            <a:r>
              <a:rPr lang="sv-SE" sz="2000" dirty="0"/>
              <a:t> </a:t>
            </a:r>
            <a:r>
              <a:rPr lang="sv-SE" sz="2000" dirty="0" err="1"/>
              <a:t>outside</a:t>
            </a:r>
            <a:r>
              <a:rPr lang="sv-SE" sz="2000" dirty="0"/>
              <a:t> </a:t>
            </a:r>
            <a:r>
              <a:rPr lang="sv-SE" sz="2000" dirty="0" err="1"/>
              <a:t>of</a:t>
            </a:r>
            <a:r>
              <a:rPr lang="sv-SE" sz="2000" dirty="0"/>
              <a:t> action):</a:t>
            </a:r>
            <a:endParaRPr lang="en-US" sz="2000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D70EC4-6097-A627-1D6E-B92866EA3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B8C9AF-56C9-61D7-4356-7090E959A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19A80C-C528-5AA6-84EC-BEFC24847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40" y="1512164"/>
            <a:ext cx="7452360" cy="533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42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801CC88-A039-C5DA-DD7A-A654C0FB3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3341238"/>
            <a:ext cx="7105996" cy="35061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D81CA6-E2DC-FA3A-03BB-6680DE6B7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3167912" cy="720000"/>
          </a:xfrm>
        </p:spPr>
        <p:txBody>
          <a:bodyPr/>
          <a:lstStyle/>
          <a:p>
            <a:r>
              <a:rPr lang="en-GB" dirty="0">
                <a:cs typeface="Arial"/>
              </a:rPr>
              <a:t>Source of muons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60715-80FB-A9AE-C740-3490EE93C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236" y="974680"/>
            <a:ext cx="4100412" cy="2598335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sz="2000" dirty="0">
                <a:cs typeface="Arial"/>
              </a:rPr>
              <a:t>Low energy muons (&lt;~1 TeV) produced by diffractive protons lost in DS aperture</a:t>
            </a:r>
          </a:p>
          <a:p>
            <a:pPr lvl="1"/>
            <a:r>
              <a:rPr lang="en-GB" sz="1600" dirty="0">
                <a:cs typeface="Arial"/>
              </a:rPr>
              <a:t>Increase in 2025 due to cell 11 losses: FLUKA – </a:t>
            </a:r>
            <a:r>
              <a:rPr lang="en-GB" sz="1600" b="1" dirty="0">
                <a:cs typeface="Arial"/>
              </a:rPr>
              <a:t>A. </a:t>
            </a:r>
            <a:r>
              <a:rPr lang="en-US" sz="1600" b="1" dirty="0"/>
              <a:t>Șerban</a:t>
            </a:r>
            <a:r>
              <a:rPr lang="en-US" sz="1600" dirty="0"/>
              <a:t>, LBS#127 </a:t>
            </a:r>
            <a:r>
              <a:rPr lang="en-US" sz="1400" dirty="0"/>
              <a:t>(indico.cern.ch/event/1561451)</a:t>
            </a:r>
            <a:endParaRPr lang="en-GB" sz="1600" dirty="0">
              <a:cs typeface="Arial"/>
            </a:endParaRPr>
          </a:p>
          <a:p>
            <a:r>
              <a:rPr lang="en-GB" sz="2000" dirty="0">
                <a:cs typeface="Arial"/>
              </a:rPr>
              <a:t>High energy muons (&gt;~1 TeV) produced upstream of TAN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55837F-E7B1-4E05-B4D7-751832A369C0}"/>
              </a:ext>
            </a:extLst>
          </p:cNvPr>
          <p:cNvSpPr/>
          <p:nvPr/>
        </p:nvSpPr>
        <p:spPr>
          <a:xfrm>
            <a:off x="359346" y="4553680"/>
            <a:ext cx="238125" cy="3238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3CCFDD-1E45-AA7D-E346-D2B823E71311}"/>
              </a:ext>
            </a:extLst>
          </p:cNvPr>
          <p:cNvSpPr txBox="1"/>
          <p:nvPr/>
        </p:nvSpPr>
        <p:spPr>
          <a:xfrm>
            <a:off x="348235" y="3510304"/>
            <a:ext cx="95298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Arial"/>
              </a:rPr>
              <a:t>FASER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2D5E7B0-A4E5-C036-A973-2E64584C2148}"/>
              </a:ext>
            </a:extLst>
          </p:cNvPr>
          <p:cNvCxnSpPr>
            <a:cxnSpLocks/>
          </p:cNvCxnSpPr>
          <p:nvPr/>
        </p:nvCxnSpPr>
        <p:spPr>
          <a:xfrm>
            <a:off x="5444091" y="3316420"/>
            <a:ext cx="419100" cy="1938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D646AD-997F-EE59-BA3F-5E27F0BC3FAF}"/>
              </a:ext>
            </a:extLst>
          </p:cNvPr>
          <p:cNvCxnSpPr>
            <a:cxnSpLocks/>
          </p:cNvCxnSpPr>
          <p:nvPr/>
        </p:nvCxnSpPr>
        <p:spPr>
          <a:xfrm flipH="1">
            <a:off x="495198" y="3879636"/>
            <a:ext cx="188370" cy="6573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B60B3CB-055A-8D81-11CE-2DE9A0602C60}"/>
              </a:ext>
            </a:extLst>
          </p:cNvPr>
          <p:cNvCxnSpPr>
            <a:cxnSpLocks/>
          </p:cNvCxnSpPr>
          <p:nvPr/>
        </p:nvCxnSpPr>
        <p:spPr>
          <a:xfrm>
            <a:off x="5320393" y="3403505"/>
            <a:ext cx="0" cy="1067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9BFC4D1-09CD-770D-029E-769A65D1AD8F}"/>
              </a:ext>
            </a:extLst>
          </p:cNvPr>
          <p:cNvCxnSpPr>
            <a:cxnSpLocks/>
          </p:cNvCxnSpPr>
          <p:nvPr/>
        </p:nvCxnSpPr>
        <p:spPr>
          <a:xfrm flipH="1">
            <a:off x="4957893" y="3386931"/>
            <a:ext cx="97700" cy="1233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2315FE-3181-43B2-B017-154EFD303F25}"/>
              </a:ext>
            </a:extLst>
          </p:cNvPr>
          <p:cNvSpPr txBox="1"/>
          <p:nvPr/>
        </p:nvSpPr>
        <p:spPr>
          <a:xfrm>
            <a:off x="4886325" y="3017599"/>
            <a:ext cx="77200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Arial"/>
              </a:rPr>
              <a:t>TCLs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794532-0681-405A-3B26-7DD82FAB1516}"/>
              </a:ext>
            </a:extLst>
          </p:cNvPr>
          <p:cNvSpPr txBox="1"/>
          <p:nvPr/>
        </p:nvSpPr>
        <p:spPr>
          <a:xfrm>
            <a:off x="6711634" y="3510304"/>
            <a:ext cx="66867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Arial"/>
              </a:rPr>
              <a:t>TAN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E5CBE2-7FE8-0BA0-85DD-00448806B066}"/>
              </a:ext>
            </a:extLst>
          </p:cNvPr>
          <p:cNvSpPr/>
          <p:nvPr/>
        </p:nvSpPr>
        <p:spPr>
          <a:xfrm>
            <a:off x="6454459" y="4418033"/>
            <a:ext cx="257175" cy="595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4316258-B8ED-D593-6A0F-F7CD45811102}"/>
              </a:ext>
            </a:extLst>
          </p:cNvPr>
          <p:cNvCxnSpPr>
            <a:cxnSpLocks/>
          </p:cNvCxnSpPr>
          <p:nvPr/>
        </p:nvCxnSpPr>
        <p:spPr>
          <a:xfrm flipH="1">
            <a:off x="6644959" y="3789040"/>
            <a:ext cx="297675" cy="6289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FCA5727-6D1E-2130-20CF-1EC0BAAC0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587" y="236076"/>
            <a:ext cx="4589985" cy="2718285"/>
          </a:xfrm>
          <a:prstGeom prst="rect">
            <a:avLst/>
          </a:prstGeom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056E5B69-E500-8DDD-FD0F-ADDBCBC26C43}"/>
              </a:ext>
            </a:extLst>
          </p:cNvPr>
          <p:cNvSpPr/>
          <p:nvPr/>
        </p:nvSpPr>
        <p:spPr>
          <a:xfrm rot="12469993">
            <a:off x="450764" y="5339043"/>
            <a:ext cx="2490212" cy="576064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E7C30509-B57E-60E4-7B0A-D29685343FDD}"/>
              </a:ext>
            </a:extLst>
          </p:cNvPr>
          <p:cNvSpPr/>
          <p:nvPr/>
        </p:nvSpPr>
        <p:spPr>
          <a:xfrm rot="10800000">
            <a:off x="1308988" y="4492714"/>
            <a:ext cx="5634142" cy="416293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7CA29F-885B-DB43-410F-B2539B1A347F}"/>
              </a:ext>
            </a:extLst>
          </p:cNvPr>
          <p:cNvSpPr txBox="1"/>
          <p:nvPr/>
        </p:nvSpPr>
        <p:spPr>
          <a:xfrm>
            <a:off x="6228184" y="292006"/>
            <a:ext cx="1670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A. </a:t>
            </a:r>
            <a:r>
              <a:rPr lang="sv-SE" sz="1400" dirty="0" err="1"/>
              <a:t>Keyken</a:t>
            </a:r>
            <a:r>
              <a:rPr lang="sv-SE" sz="1400" dirty="0"/>
              <a:t>, BDSIM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7564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4A026-447B-1B1D-7CE6-0201A01F8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99" y="56508"/>
            <a:ext cx="7920000" cy="516779"/>
          </a:xfrm>
        </p:spPr>
        <p:txBody>
          <a:bodyPr/>
          <a:lstStyle/>
          <a:p>
            <a:r>
              <a:rPr lang="sv-SE" dirty="0"/>
              <a:t>TCL </a:t>
            </a:r>
            <a:r>
              <a:rPr lang="sv-SE" dirty="0" err="1"/>
              <a:t>settings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CDBE6-88D0-9053-6C99-736401396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535893"/>
            <a:ext cx="8064456" cy="5185702"/>
          </a:xfrm>
        </p:spPr>
        <p:txBody>
          <a:bodyPr>
            <a:normAutofit/>
          </a:bodyPr>
          <a:lstStyle/>
          <a:p>
            <a:r>
              <a:rPr lang="sv-SE" sz="1800" dirty="0"/>
              <a:t>TCL: </a:t>
            </a:r>
            <a:r>
              <a:rPr lang="sv-SE" sz="1800" dirty="0" err="1"/>
              <a:t>physics</a:t>
            </a:r>
            <a:r>
              <a:rPr lang="sv-SE" sz="1800" dirty="0"/>
              <a:t> </a:t>
            </a:r>
            <a:r>
              <a:rPr lang="sv-SE" sz="1800" dirty="0" err="1"/>
              <a:t>debris</a:t>
            </a:r>
            <a:r>
              <a:rPr lang="sv-SE" sz="1800" dirty="0"/>
              <a:t> </a:t>
            </a:r>
            <a:r>
              <a:rPr lang="sv-SE" sz="1800" dirty="0" err="1"/>
              <a:t>collimators</a:t>
            </a:r>
            <a:r>
              <a:rPr lang="sv-SE" sz="1800" dirty="0"/>
              <a:t>, cells 4, 5 and 6 </a:t>
            </a:r>
            <a:r>
              <a:rPr lang="sv-SE" sz="1800" dirty="0" err="1"/>
              <a:t>downstream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IP</a:t>
            </a:r>
          </a:p>
          <a:p>
            <a:pPr lvl="1"/>
            <a:r>
              <a:rPr lang="sv-SE" sz="1400" dirty="0" err="1"/>
              <a:t>Both</a:t>
            </a:r>
            <a:r>
              <a:rPr lang="sv-SE" sz="1400" dirty="0"/>
              <a:t> a source </a:t>
            </a:r>
            <a:r>
              <a:rPr lang="sv-SE" sz="1400" dirty="0" err="1"/>
              <a:t>of</a:t>
            </a:r>
            <a:r>
              <a:rPr lang="sv-SE" sz="1400" dirty="0"/>
              <a:t> </a:t>
            </a:r>
            <a:r>
              <a:rPr lang="sv-SE" sz="1400" dirty="0" err="1"/>
              <a:t>muons</a:t>
            </a:r>
            <a:r>
              <a:rPr lang="sv-SE" sz="1400" dirty="0"/>
              <a:t> and stopper </a:t>
            </a:r>
            <a:r>
              <a:rPr lang="sv-SE" sz="1400" dirty="0" err="1"/>
              <a:t>of</a:t>
            </a:r>
            <a:r>
              <a:rPr lang="sv-SE" sz="1400" dirty="0"/>
              <a:t> the </a:t>
            </a:r>
            <a:r>
              <a:rPr lang="sv-SE" sz="1400" dirty="0" err="1"/>
              <a:t>muon</a:t>
            </a:r>
            <a:r>
              <a:rPr lang="sv-SE" sz="1400" dirty="0"/>
              <a:t> </a:t>
            </a:r>
            <a:r>
              <a:rPr lang="sv-SE" sz="1400" dirty="0" err="1"/>
              <a:t>parent</a:t>
            </a:r>
            <a:r>
              <a:rPr lang="sv-SE" sz="1400" dirty="0"/>
              <a:t> </a:t>
            </a:r>
            <a:r>
              <a:rPr lang="sv-SE" sz="1400" dirty="0" err="1"/>
              <a:t>particles</a:t>
            </a:r>
            <a:endParaRPr lang="sv-SE" sz="1400" dirty="0"/>
          </a:p>
          <a:p>
            <a:r>
              <a:rPr lang="sv-SE" sz="1800" dirty="0" err="1"/>
              <a:t>With</a:t>
            </a:r>
            <a:r>
              <a:rPr lang="sv-SE" sz="1800" dirty="0"/>
              <a:t> RP </a:t>
            </a:r>
            <a:r>
              <a:rPr lang="sv-SE" sz="1800" dirty="0" err="1"/>
              <a:t>optics</a:t>
            </a:r>
            <a:r>
              <a:rPr lang="sv-SE" sz="1800" dirty="0"/>
              <a:t>, the source </a:t>
            </a:r>
            <a:r>
              <a:rPr lang="sv-SE" sz="1800" dirty="0" err="1"/>
              <a:t>effect</a:t>
            </a:r>
            <a:r>
              <a:rPr lang="sv-SE" sz="1800" dirty="0"/>
              <a:t> </a:t>
            </a:r>
            <a:r>
              <a:rPr lang="sv-SE" sz="1800" dirty="0" err="1"/>
              <a:t>was</a:t>
            </a:r>
            <a:r>
              <a:rPr lang="sv-SE" sz="1800" dirty="0"/>
              <a:t> </a:t>
            </a:r>
            <a:r>
              <a:rPr lang="sv-SE" sz="1800" dirty="0" err="1"/>
              <a:t>dominating</a:t>
            </a:r>
            <a:endParaRPr lang="sv-SE" sz="1800" dirty="0"/>
          </a:p>
          <a:p>
            <a:r>
              <a:rPr lang="sv-SE" sz="1800" dirty="0"/>
              <a:t>TCL </a:t>
            </a:r>
            <a:r>
              <a:rPr lang="sv-SE" sz="1800" dirty="0" err="1"/>
              <a:t>setting</a:t>
            </a:r>
            <a:r>
              <a:rPr lang="sv-SE" sz="1800" dirty="0"/>
              <a:t> has </a:t>
            </a:r>
            <a:r>
              <a:rPr lang="sv-SE" sz="1800" dirty="0" err="1"/>
              <a:t>other</a:t>
            </a:r>
            <a:r>
              <a:rPr lang="sv-SE" sz="1800" dirty="0"/>
              <a:t> </a:t>
            </a:r>
            <a:r>
              <a:rPr lang="sv-SE" sz="1800" dirty="0" err="1"/>
              <a:t>implications</a:t>
            </a:r>
            <a:r>
              <a:rPr lang="sv-SE" sz="1800" dirty="0"/>
              <a:t> as </a:t>
            </a:r>
            <a:r>
              <a:rPr lang="sv-SE" sz="1800" dirty="0" err="1"/>
              <a:t>well</a:t>
            </a:r>
            <a:r>
              <a:rPr lang="sv-SE" sz="1800" dirty="0"/>
              <a:t>:</a:t>
            </a:r>
          </a:p>
          <a:p>
            <a:pPr lvl="1"/>
            <a:r>
              <a:rPr lang="sv-SE" sz="1400" dirty="0"/>
              <a:t>R2E in the </a:t>
            </a:r>
            <a:r>
              <a:rPr lang="sv-SE" sz="1400" dirty="0" err="1"/>
              <a:t>arcs</a:t>
            </a:r>
            <a:endParaRPr lang="sv-SE" sz="1400" dirty="0"/>
          </a:p>
          <a:p>
            <a:pPr lvl="1"/>
            <a:r>
              <a:rPr lang="sv-SE" sz="1400" dirty="0" err="1"/>
              <a:t>Local</a:t>
            </a:r>
            <a:r>
              <a:rPr lang="sv-SE" sz="1400" dirty="0"/>
              <a:t> </a:t>
            </a:r>
            <a:r>
              <a:rPr lang="sv-SE" sz="1400" dirty="0" err="1"/>
              <a:t>dose</a:t>
            </a:r>
            <a:r>
              <a:rPr lang="sv-SE" sz="1400" dirty="0"/>
              <a:t> rates (roman </a:t>
            </a:r>
            <a:r>
              <a:rPr lang="sv-SE" sz="1400" dirty="0" err="1"/>
              <a:t>pots</a:t>
            </a:r>
            <a:r>
              <a:rPr lang="sv-SE" sz="1400" dirty="0"/>
              <a:t>, </a:t>
            </a:r>
            <a:r>
              <a:rPr lang="sv-SE" sz="1400" dirty="0" err="1"/>
              <a:t>work</a:t>
            </a:r>
            <a:r>
              <a:rPr lang="sv-SE" sz="1400" dirty="0"/>
              <a:t> in the tunnel)</a:t>
            </a:r>
          </a:p>
          <a:p>
            <a:pPr lvl="1"/>
            <a:r>
              <a:rPr lang="sv-SE" sz="1400" dirty="0" err="1"/>
              <a:t>Collimation</a:t>
            </a:r>
            <a:r>
              <a:rPr lang="sv-SE" sz="1400" dirty="0"/>
              <a:t> </a:t>
            </a:r>
            <a:r>
              <a:rPr lang="sv-SE" sz="1400" dirty="0" err="1"/>
              <a:t>hierarchy</a:t>
            </a:r>
            <a:endParaRPr lang="sv-SE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530F8-5A41-AEDA-09C1-87994B026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9D7ADF-F7E3-FC36-D627-3385A1E7B9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286"/>
          <a:stretch>
            <a:fillRect/>
          </a:stretch>
        </p:blipFill>
        <p:spPr>
          <a:xfrm>
            <a:off x="3592710" y="2815130"/>
            <a:ext cx="5472727" cy="37193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01EACF-2F50-FB2D-BAC0-932954949453}"/>
              </a:ext>
            </a:extLst>
          </p:cNvPr>
          <p:cNvSpPr txBox="1"/>
          <p:nvPr/>
        </p:nvSpPr>
        <p:spPr>
          <a:xfrm>
            <a:off x="6589194" y="4519105"/>
            <a:ext cx="229395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dirty="0"/>
              <a:t>B. Petersen, J. Boyd</a:t>
            </a:r>
            <a:br>
              <a:rPr lang="sv-SE" dirty="0"/>
            </a:br>
            <a:r>
              <a:rPr lang="sv-SE" dirty="0"/>
              <a:t>LBS#124</a:t>
            </a:r>
            <a:endParaRPr lang="en-US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247B9C1C-5DA5-F7F3-5497-D10DAF773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64" y="3128744"/>
            <a:ext cx="3299008" cy="311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18341A-9B90-8EE1-18CF-B71477FC47CA}"/>
              </a:ext>
            </a:extLst>
          </p:cNvPr>
          <p:cNvSpPr txBox="1"/>
          <p:nvPr/>
        </p:nvSpPr>
        <p:spPr>
          <a:xfrm>
            <a:off x="1217907" y="5445224"/>
            <a:ext cx="212745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dirty="0" err="1"/>
              <a:t>courtesy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J. Boyd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ADF833-5C6A-40B5-16D4-C59D0E2CD6F5}"/>
              </a:ext>
            </a:extLst>
          </p:cNvPr>
          <p:cNvSpPr txBox="1"/>
          <p:nvPr/>
        </p:nvSpPr>
        <p:spPr>
          <a:xfrm>
            <a:off x="1081267" y="2497802"/>
            <a:ext cx="698146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b="1" dirty="0" err="1"/>
              <a:t>Balance</a:t>
            </a:r>
            <a:r>
              <a:rPr lang="sv-SE" b="1" dirty="0"/>
              <a:t> </a:t>
            </a:r>
            <a:r>
              <a:rPr lang="sv-SE" b="1" dirty="0" err="1"/>
              <a:t>needed</a:t>
            </a:r>
            <a:r>
              <a:rPr lang="sv-SE" b="1" dirty="0"/>
              <a:t> – in general, </a:t>
            </a:r>
            <a:r>
              <a:rPr lang="sv-SE" b="1" dirty="0" err="1"/>
              <a:t>tighter</a:t>
            </a:r>
            <a:r>
              <a:rPr lang="sv-SE" b="1" dirty="0"/>
              <a:t> is </a:t>
            </a:r>
            <a:r>
              <a:rPr lang="sv-SE" b="1" dirty="0" err="1"/>
              <a:t>better</a:t>
            </a:r>
            <a:r>
              <a:rPr lang="sv-SE" b="1" dirty="0"/>
              <a:t> for SND / FASER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259DE3-3587-AD59-936B-03C3B22F99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195E40-D87D-14A5-F2E2-6701446C7F64}"/>
              </a:ext>
            </a:extLst>
          </p:cNvPr>
          <p:cNvSpPr txBox="1"/>
          <p:nvPr/>
        </p:nvSpPr>
        <p:spPr>
          <a:xfrm>
            <a:off x="3239497" y="6534464"/>
            <a:ext cx="5333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err="1"/>
              <a:t>more</a:t>
            </a:r>
            <a:r>
              <a:rPr lang="sv-SE" sz="1100" dirty="0"/>
              <a:t> data: https://faser-public-plots.app.cern.ch/Figures/TDAQ/FirstData/TCL6.pdf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877013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0AB24-D312-25AC-EF7A-10F38DF1E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Low</a:t>
            </a:r>
            <a:r>
              <a:rPr lang="sv-SE" dirty="0"/>
              <a:t> </a:t>
            </a:r>
            <a:r>
              <a:rPr lang="sv-SE" dirty="0" err="1"/>
              <a:t>energy</a:t>
            </a:r>
            <a:r>
              <a:rPr lang="sv-SE" dirty="0"/>
              <a:t> </a:t>
            </a:r>
            <a:r>
              <a:rPr lang="sv-SE" dirty="0" err="1"/>
              <a:t>muons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357E2-FA3E-47A1-C859-88F3F748B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5289451"/>
          </a:xfrm>
        </p:spPr>
        <p:txBody>
          <a:bodyPr>
            <a:normAutofit/>
          </a:bodyPr>
          <a:lstStyle/>
          <a:p>
            <a:r>
              <a:rPr lang="sv-SE" sz="1800" dirty="0" err="1"/>
              <a:t>Adjust</a:t>
            </a:r>
            <a:r>
              <a:rPr lang="sv-SE" sz="1800" dirty="0"/>
              <a:t> TCL </a:t>
            </a:r>
            <a:r>
              <a:rPr lang="sv-SE" sz="1800" dirty="0" err="1"/>
              <a:t>settings</a:t>
            </a:r>
            <a:r>
              <a:rPr lang="sv-SE" sz="1800" dirty="0"/>
              <a:t> to </a:t>
            </a:r>
            <a:r>
              <a:rPr lang="sv-SE" sz="1800" dirty="0" err="1"/>
              <a:t>intercept</a:t>
            </a:r>
            <a:r>
              <a:rPr lang="sv-SE" sz="1800" dirty="0"/>
              <a:t> protons </a:t>
            </a:r>
            <a:r>
              <a:rPr lang="sv-SE" sz="1800" dirty="0" err="1"/>
              <a:t>before</a:t>
            </a:r>
            <a:r>
              <a:rPr lang="sv-SE" sz="1800" dirty="0"/>
              <a:t> </a:t>
            </a:r>
            <a:r>
              <a:rPr lang="sv-SE" sz="1800" dirty="0" err="1"/>
              <a:t>they</a:t>
            </a:r>
            <a:r>
              <a:rPr lang="sv-SE" sz="1800" dirty="0"/>
              <a:t> </a:t>
            </a:r>
            <a:r>
              <a:rPr lang="sv-SE" sz="1800" dirty="0" err="1"/>
              <a:t>are</a:t>
            </a:r>
            <a:r>
              <a:rPr lang="sv-SE" sz="1800" dirty="0"/>
              <a:t> </a:t>
            </a:r>
            <a:r>
              <a:rPr lang="sv-SE" sz="1800" dirty="0" err="1"/>
              <a:t>lost</a:t>
            </a:r>
            <a:r>
              <a:rPr lang="sv-SE" sz="1800" dirty="0"/>
              <a:t> in DS</a:t>
            </a:r>
          </a:p>
          <a:p>
            <a:pPr lvl="1"/>
            <a:r>
              <a:rPr lang="sv-SE" sz="1400" dirty="0" err="1"/>
              <a:t>Due</a:t>
            </a:r>
            <a:r>
              <a:rPr lang="sv-SE" sz="1400" dirty="0"/>
              <a:t> to </a:t>
            </a:r>
            <a:r>
              <a:rPr lang="sv-SE" sz="1400" dirty="0" err="1"/>
              <a:t>limited</a:t>
            </a:r>
            <a:r>
              <a:rPr lang="sv-SE" sz="1400" dirty="0"/>
              <a:t> dispersion, </a:t>
            </a:r>
            <a:r>
              <a:rPr lang="sv-SE" sz="1400" dirty="0" err="1"/>
              <a:t>unable</a:t>
            </a:r>
            <a:r>
              <a:rPr lang="sv-SE" sz="1400" dirty="0"/>
              <a:t> to </a:t>
            </a:r>
            <a:r>
              <a:rPr lang="sv-SE" sz="1400" dirty="0" err="1"/>
              <a:t>intercept</a:t>
            </a:r>
            <a:r>
              <a:rPr lang="sv-SE" sz="1400" dirty="0"/>
              <a:t> all </a:t>
            </a:r>
            <a:r>
              <a:rPr lang="sv-SE" sz="1400" dirty="0" err="1"/>
              <a:t>diffractive</a:t>
            </a:r>
            <a:r>
              <a:rPr lang="sv-SE" sz="1400" dirty="0"/>
              <a:t> protons</a:t>
            </a:r>
          </a:p>
          <a:p>
            <a:r>
              <a:rPr lang="sv-SE" sz="1800" dirty="0" err="1"/>
              <a:t>Displace</a:t>
            </a:r>
            <a:r>
              <a:rPr lang="sv-SE" sz="1800" dirty="0"/>
              <a:t> loss </a:t>
            </a:r>
            <a:r>
              <a:rPr lang="sv-SE" sz="1800" dirty="0" err="1"/>
              <a:t>locations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protons in the DS </a:t>
            </a:r>
            <a:r>
              <a:rPr lang="sv-SE" sz="1800" dirty="0" err="1"/>
              <a:t>using</a:t>
            </a:r>
            <a:r>
              <a:rPr lang="sv-SE" sz="1800" dirty="0"/>
              <a:t> </a:t>
            </a:r>
            <a:r>
              <a:rPr lang="sv-SE" sz="1800" dirty="0" err="1"/>
              <a:t>orbit</a:t>
            </a:r>
            <a:r>
              <a:rPr lang="sv-SE" sz="1800" dirty="0"/>
              <a:t> </a:t>
            </a:r>
            <a:r>
              <a:rPr lang="sv-SE" sz="1800" dirty="0" err="1"/>
              <a:t>bumps</a:t>
            </a:r>
            <a:endParaRPr lang="sv-SE" sz="1800" dirty="0"/>
          </a:p>
          <a:p>
            <a:r>
              <a:rPr lang="en-US" sz="1800" dirty="0"/>
              <a:t>Diffractive protons generated by beam-beam interaction in </a:t>
            </a:r>
            <a:r>
              <a:rPr lang="en-US" sz="1800" dirty="0" err="1"/>
              <a:t>Xcoll</a:t>
            </a:r>
            <a:r>
              <a:rPr lang="en-US" sz="1800" dirty="0"/>
              <a:t>-FLUKA (A. </a:t>
            </a:r>
            <a:r>
              <a:rPr lang="en-US" sz="1800" dirty="0" err="1"/>
              <a:t>Donadon</a:t>
            </a:r>
            <a:r>
              <a:rPr lang="en-US" sz="1800" dirty="0"/>
              <a:t>, LBS#129)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8B6970-8BCD-E5EA-2949-4CA007F41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5D4A2A-1311-17C1-7152-65E3352B1A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421"/>
          <a:stretch>
            <a:fillRect/>
          </a:stretch>
        </p:blipFill>
        <p:spPr>
          <a:xfrm flipH="1">
            <a:off x="2267744" y="2310558"/>
            <a:ext cx="5580112" cy="185102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377F0AC-8705-6382-5E5D-8B3574268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161580"/>
            <a:ext cx="5796136" cy="191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2FF9E73-6122-F1C7-420D-0B0423108F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81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60A1C-ECBA-14FF-FACC-89C25E22B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Low</a:t>
            </a:r>
            <a:r>
              <a:rPr lang="sv-SE" dirty="0"/>
              <a:t> </a:t>
            </a:r>
            <a:r>
              <a:rPr lang="sv-SE" dirty="0" err="1"/>
              <a:t>energy</a:t>
            </a:r>
            <a:r>
              <a:rPr lang="sv-SE" dirty="0"/>
              <a:t> </a:t>
            </a:r>
            <a:r>
              <a:rPr lang="sv-SE" dirty="0" err="1"/>
              <a:t>muons</a:t>
            </a:r>
            <a:r>
              <a:rPr lang="sv-SE" dirty="0"/>
              <a:t>: </a:t>
            </a:r>
            <a:r>
              <a:rPr lang="sv-SE" dirty="0" err="1"/>
              <a:t>Orbit</a:t>
            </a:r>
            <a:r>
              <a:rPr lang="sv-SE" dirty="0"/>
              <a:t> </a:t>
            </a:r>
            <a:r>
              <a:rPr lang="sv-SE" dirty="0" err="1"/>
              <a:t>bumps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4FAD5-7B45-C5C8-6A82-DDE4FACD8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4906963"/>
          </a:xfrm>
        </p:spPr>
        <p:txBody>
          <a:bodyPr>
            <a:normAutofit/>
          </a:bodyPr>
          <a:lstStyle/>
          <a:p>
            <a:r>
              <a:rPr lang="sv-SE" sz="1800" dirty="0" err="1"/>
              <a:t>Several</a:t>
            </a:r>
            <a:r>
              <a:rPr lang="sv-SE" sz="1800" dirty="0"/>
              <a:t> </a:t>
            </a:r>
            <a:r>
              <a:rPr lang="sv-SE" sz="1800" dirty="0" err="1"/>
              <a:t>bumps</a:t>
            </a:r>
            <a:r>
              <a:rPr lang="sv-SE" sz="1800" dirty="0"/>
              <a:t> </a:t>
            </a:r>
            <a:r>
              <a:rPr lang="sv-SE" sz="1800" dirty="0" err="1"/>
              <a:t>investigated</a:t>
            </a:r>
            <a:r>
              <a:rPr lang="sv-SE" sz="1800" dirty="0"/>
              <a:t> to </a:t>
            </a:r>
            <a:r>
              <a:rPr lang="sv-SE" sz="1800" dirty="0" err="1"/>
              <a:t>displace</a:t>
            </a:r>
            <a:r>
              <a:rPr lang="sv-SE" sz="1800" dirty="0"/>
              <a:t> </a:t>
            </a:r>
            <a:r>
              <a:rPr lang="sv-SE" sz="1800" dirty="0" err="1"/>
              <a:t>losses</a:t>
            </a:r>
            <a:r>
              <a:rPr lang="sv-SE" sz="1800" dirty="0"/>
              <a:t> </a:t>
            </a:r>
            <a:r>
              <a:rPr lang="sv-SE" sz="1800" dirty="0" err="1"/>
              <a:t>either</a:t>
            </a:r>
            <a:r>
              <a:rPr lang="sv-SE" sz="1800" dirty="0"/>
              <a:t> </a:t>
            </a:r>
            <a:r>
              <a:rPr lang="sv-SE" sz="1800" dirty="0" err="1"/>
              <a:t>upstream</a:t>
            </a:r>
            <a:r>
              <a:rPr lang="sv-SE" sz="1800" dirty="0"/>
              <a:t> or </a:t>
            </a:r>
            <a:r>
              <a:rPr lang="sv-SE" sz="1800" dirty="0" err="1"/>
              <a:t>downstream</a:t>
            </a:r>
            <a:endParaRPr lang="sv-SE" sz="1800" dirty="0"/>
          </a:p>
          <a:p>
            <a:r>
              <a:rPr lang="sv-SE" sz="1800" dirty="0" err="1"/>
              <a:t>Used</a:t>
            </a:r>
            <a:r>
              <a:rPr lang="sv-SE" sz="1800" dirty="0"/>
              <a:t> </a:t>
            </a:r>
            <a:r>
              <a:rPr lang="sv-SE" sz="1800" dirty="0" err="1"/>
              <a:t>Xsuite</a:t>
            </a:r>
            <a:r>
              <a:rPr lang="sv-SE" sz="1800" dirty="0"/>
              <a:t> to </a:t>
            </a:r>
            <a:r>
              <a:rPr lang="sv-SE" sz="1800" dirty="0" err="1"/>
              <a:t>directly</a:t>
            </a:r>
            <a:r>
              <a:rPr lang="sv-SE" sz="1800" dirty="0"/>
              <a:t> </a:t>
            </a:r>
            <a:r>
              <a:rPr lang="sv-SE" sz="1800" dirty="0" err="1"/>
              <a:t>optimize</a:t>
            </a:r>
            <a:r>
              <a:rPr lang="sv-SE" sz="1800" dirty="0"/>
              <a:t> the </a:t>
            </a:r>
            <a:r>
              <a:rPr lang="sv-SE" sz="1800" dirty="0" err="1"/>
              <a:t>losses</a:t>
            </a:r>
            <a:r>
              <a:rPr lang="sv-SE" sz="1800" dirty="0"/>
              <a:t> in different cells*</a:t>
            </a:r>
          </a:p>
          <a:p>
            <a:r>
              <a:rPr lang="sv-SE" sz="1800" dirty="0" err="1"/>
              <a:t>Can</a:t>
            </a:r>
            <a:r>
              <a:rPr lang="sv-SE" sz="1800" dirty="0"/>
              <a:t> </a:t>
            </a:r>
            <a:r>
              <a:rPr lang="sv-SE" sz="1800" dirty="0" err="1"/>
              <a:t>shift</a:t>
            </a:r>
            <a:r>
              <a:rPr lang="sv-SE" sz="1800" dirty="0"/>
              <a:t> </a:t>
            </a:r>
            <a:r>
              <a:rPr lang="sv-SE" sz="1800" dirty="0" err="1"/>
              <a:t>losses</a:t>
            </a:r>
            <a:r>
              <a:rPr lang="sv-SE" sz="1800" dirty="0"/>
              <a:t> </a:t>
            </a:r>
            <a:r>
              <a:rPr lang="sv-SE" sz="1800" dirty="0" err="1"/>
              <a:t>upstream</a:t>
            </a:r>
            <a:r>
              <a:rPr lang="sv-SE" sz="1800" dirty="0"/>
              <a:t> and </a:t>
            </a:r>
            <a:r>
              <a:rPr lang="sv-SE" sz="1800" dirty="0" err="1"/>
              <a:t>completely</a:t>
            </a:r>
            <a:r>
              <a:rPr lang="sv-SE" sz="1800" dirty="0"/>
              <a:t> </a:t>
            </a:r>
            <a:r>
              <a:rPr lang="sv-SE" sz="1800" dirty="0" err="1"/>
              <a:t>remove</a:t>
            </a:r>
            <a:r>
              <a:rPr lang="sv-SE" sz="1800" dirty="0"/>
              <a:t> </a:t>
            </a:r>
            <a:r>
              <a:rPr lang="sv-SE" sz="1800" dirty="0" err="1"/>
              <a:t>them</a:t>
            </a:r>
            <a:r>
              <a:rPr lang="sv-SE" sz="1800" dirty="0"/>
              <a:t> from cells 11 / 13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19191B-15DF-B144-4BAB-D15E80A7A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7D6AC1-3EBE-7EBE-7398-D6D881183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06" y="2420888"/>
            <a:ext cx="5907171" cy="28965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6351B1-63C7-905E-258A-BDAC5B9D27F9}"/>
              </a:ext>
            </a:extLst>
          </p:cNvPr>
          <p:cNvSpPr txBox="1"/>
          <p:nvPr/>
        </p:nvSpPr>
        <p:spPr>
          <a:xfrm>
            <a:off x="3563888" y="6361261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* </a:t>
            </a:r>
            <a:r>
              <a:rPr lang="sv-SE" dirty="0" err="1"/>
              <a:t>code</a:t>
            </a:r>
            <a:r>
              <a:rPr lang="sv-SE" dirty="0"/>
              <a:t> </a:t>
            </a:r>
            <a:r>
              <a:rPr lang="sv-SE" dirty="0" err="1"/>
              <a:t>example</a:t>
            </a:r>
            <a:r>
              <a:rPr lang="sv-SE" dirty="0"/>
              <a:t> in backup </a:t>
            </a:r>
            <a:r>
              <a:rPr lang="sv-SE" dirty="0" err="1"/>
              <a:t>slides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F9F126-B250-00CB-5E9F-384F77A54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24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9AAC3-D1DB-5F48-E20C-E6252FC42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Low</a:t>
            </a:r>
            <a:r>
              <a:rPr lang="sv-SE" dirty="0"/>
              <a:t> </a:t>
            </a:r>
            <a:r>
              <a:rPr lang="sv-SE" dirty="0" err="1"/>
              <a:t>energy</a:t>
            </a:r>
            <a:r>
              <a:rPr lang="sv-SE" dirty="0"/>
              <a:t> </a:t>
            </a:r>
            <a:r>
              <a:rPr lang="sv-SE" dirty="0" err="1"/>
              <a:t>muons</a:t>
            </a:r>
            <a:r>
              <a:rPr lang="sv-SE" dirty="0"/>
              <a:t>: </a:t>
            </a:r>
            <a:r>
              <a:rPr lang="sv-SE" dirty="0" err="1"/>
              <a:t>Orbit</a:t>
            </a:r>
            <a:r>
              <a:rPr lang="sv-SE" dirty="0"/>
              <a:t> </a:t>
            </a:r>
            <a:r>
              <a:rPr lang="sv-SE" dirty="0" err="1"/>
              <a:t>bumps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6EA20-AF05-3F23-64CE-4FC3402A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4951741" cy="4906963"/>
          </a:xfrm>
        </p:spPr>
        <p:txBody>
          <a:bodyPr>
            <a:normAutofit/>
          </a:bodyPr>
          <a:lstStyle/>
          <a:p>
            <a:r>
              <a:rPr lang="sv-SE" sz="2000" dirty="0" err="1"/>
              <a:t>Beam</a:t>
            </a:r>
            <a:r>
              <a:rPr lang="sv-SE" sz="2000" dirty="0"/>
              <a:t> test (for SND </a:t>
            </a:r>
            <a:r>
              <a:rPr lang="sv-SE" sz="2000" dirty="0" err="1"/>
              <a:t>only</a:t>
            </a:r>
            <a:r>
              <a:rPr lang="sv-SE" sz="2000" dirty="0"/>
              <a:t>) on 20250907</a:t>
            </a:r>
          </a:p>
          <a:p>
            <a:r>
              <a:rPr lang="sv-SE" sz="2000" dirty="0"/>
              <a:t> 20 % </a:t>
            </a:r>
            <a:r>
              <a:rPr lang="sv-SE" sz="2000" dirty="0" err="1"/>
              <a:t>reduction</a:t>
            </a:r>
            <a:r>
              <a:rPr lang="sv-SE" sz="2000" dirty="0"/>
              <a:t> </a:t>
            </a:r>
            <a:r>
              <a:rPr lang="sv-SE" sz="2000" dirty="0" err="1"/>
              <a:t>of</a:t>
            </a:r>
            <a:r>
              <a:rPr lang="sv-SE" sz="2000" dirty="0"/>
              <a:t> overall </a:t>
            </a:r>
            <a:r>
              <a:rPr lang="sv-SE" sz="2000" dirty="0" err="1"/>
              <a:t>muon</a:t>
            </a:r>
            <a:r>
              <a:rPr lang="sv-SE" sz="2000" dirty="0"/>
              <a:t> rate, </a:t>
            </a:r>
            <a:br>
              <a:rPr lang="sv-SE" sz="2000" dirty="0"/>
            </a:br>
            <a:r>
              <a:rPr lang="sv-SE" sz="2000" dirty="0"/>
              <a:t>60 % for </a:t>
            </a:r>
            <a:r>
              <a:rPr lang="sv-SE" sz="2000" dirty="0" err="1"/>
              <a:t>muons</a:t>
            </a:r>
            <a:r>
              <a:rPr lang="sv-SE" sz="2000" dirty="0"/>
              <a:t> </a:t>
            </a:r>
            <a:r>
              <a:rPr lang="sv-SE" sz="2000" dirty="0" err="1"/>
              <a:t>above</a:t>
            </a:r>
            <a:r>
              <a:rPr lang="sv-SE" sz="2000" dirty="0"/>
              <a:t> 10 </a:t>
            </a:r>
            <a:r>
              <a:rPr lang="sv-SE" sz="2000" dirty="0" err="1"/>
              <a:t>mrad</a:t>
            </a:r>
            <a:endParaRPr lang="sv-SE" sz="2000" dirty="0"/>
          </a:p>
          <a:p>
            <a:r>
              <a:rPr lang="sv-SE" sz="2000" dirty="0" err="1"/>
              <a:t>Muon</a:t>
            </a:r>
            <a:r>
              <a:rPr lang="sv-SE" sz="2000" dirty="0"/>
              <a:t> </a:t>
            </a:r>
            <a:r>
              <a:rPr lang="sv-SE" sz="2000" dirty="0" err="1"/>
              <a:t>spectrum</a:t>
            </a:r>
            <a:r>
              <a:rPr lang="sv-SE" sz="2000" dirty="0"/>
              <a:t> </a:t>
            </a:r>
            <a:r>
              <a:rPr lang="sv-SE" sz="2000" dirty="0" err="1"/>
              <a:t>symmetrized</a:t>
            </a:r>
            <a:r>
              <a:rPr lang="sv-SE" sz="2000" dirty="0"/>
              <a:t> – cell 11 source </a:t>
            </a:r>
            <a:r>
              <a:rPr lang="sv-SE" sz="2000" dirty="0" err="1"/>
              <a:t>appears</a:t>
            </a:r>
            <a:r>
              <a:rPr lang="sv-SE" sz="2000" dirty="0"/>
              <a:t> </a:t>
            </a:r>
            <a:r>
              <a:rPr lang="sv-SE" sz="2000" dirty="0" err="1"/>
              <a:t>cured</a:t>
            </a:r>
            <a:endParaRPr lang="sv-SE" sz="2000" dirty="0"/>
          </a:p>
          <a:p>
            <a:r>
              <a:rPr lang="sv-SE" sz="2000" dirty="0" err="1"/>
              <a:t>Improved</a:t>
            </a:r>
            <a:r>
              <a:rPr lang="sv-SE" sz="2000" dirty="0"/>
              <a:t> </a:t>
            </a:r>
            <a:r>
              <a:rPr lang="sv-SE" sz="2000" dirty="0" err="1"/>
              <a:t>bump</a:t>
            </a:r>
            <a:r>
              <a:rPr lang="sv-SE" sz="2000" dirty="0"/>
              <a:t> to be </a:t>
            </a:r>
            <a:r>
              <a:rPr lang="sv-SE" sz="2000" dirty="0" err="1"/>
              <a:t>tested</a:t>
            </a:r>
            <a:r>
              <a:rPr lang="sv-SE" sz="2000" dirty="0"/>
              <a:t> for FASER and SND at </a:t>
            </a:r>
            <a:r>
              <a:rPr lang="sv-SE" sz="2000" dirty="0" err="1"/>
              <a:t>next</a:t>
            </a:r>
            <a:r>
              <a:rPr lang="sv-SE" sz="2000" dirty="0"/>
              <a:t> </a:t>
            </a:r>
            <a:r>
              <a:rPr lang="sv-SE" sz="2000" dirty="0" err="1"/>
              <a:t>opportunity</a:t>
            </a:r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91437C-3392-FC19-938D-9491CDD5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373E23-56BD-170B-A5DB-237F8395B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869" y="3608789"/>
            <a:ext cx="5879117" cy="28921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5FFB4B-A418-07C3-085F-BE5EDE670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3741" y="742875"/>
            <a:ext cx="3588246" cy="27476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E374F4-91F1-985B-3D88-E4354FBC3E04}"/>
              </a:ext>
            </a:extLst>
          </p:cNvPr>
          <p:cNvSpPr txBox="1"/>
          <p:nvPr/>
        </p:nvSpPr>
        <p:spPr>
          <a:xfrm>
            <a:off x="8008244" y="1018271"/>
            <a:ext cx="1135756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dirty="0"/>
              <a:t>S. </a:t>
            </a:r>
            <a:r>
              <a:rPr lang="sv-SE" dirty="0" err="1"/>
              <a:t>Ilieva</a:t>
            </a:r>
            <a:r>
              <a:rPr lang="sv-SE" dirty="0"/>
              <a:t>, LBS#129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48E89E-AD9C-5130-F9CB-958080652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224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29E01-0186-E6C8-A8C2-08E1F1174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High energy muons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3A2E4-B61D-9D3E-724C-7D072199A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 dirty="0" err="1"/>
              <a:t>Produced</a:t>
            </a:r>
            <a:r>
              <a:rPr lang="sv-SE" sz="2000" dirty="0"/>
              <a:t> </a:t>
            </a:r>
            <a:r>
              <a:rPr lang="sv-SE" sz="2000" dirty="0" err="1"/>
              <a:t>upstream</a:t>
            </a:r>
            <a:r>
              <a:rPr lang="sv-SE" sz="2000" dirty="0"/>
              <a:t> </a:t>
            </a:r>
            <a:r>
              <a:rPr lang="sv-SE" sz="2000" dirty="0" err="1"/>
              <a:t>of</a:t>
            </a:r>
            <a:r>
              <a:rPr lang="sv-SE" sz="2000" dirty="0"/>
              <a:t> TAN – </a:t>
            </a:r>
            <a:r>
              <a:rPr lang="sv-SE" sz="2000" dirty="0" err="1"/>
              <a:t>cannot</a:t>
            </a:r>
            <a:r>
              <a:rPr lang="sv-SE" sz="2000" dirty="0"/>
              <a:t> be </a:t>
            </a:r>
            <a:r>
              <a:rPr lang="sv-SE" sz="2000" dirty="0" err="1"/>
              <a:t>intercepted</a:t>
            </a:r>
            <a:endParaRPr lang="sv-SE" sz="2000" dirty="0"/>
          </a:p>
          <a:p>
            <a:r>
              <a:rPr lang="sv-SE" sz="2000" dirty="0" err="1"/>
              <a:t>Focused</a:t>
            </a:r>
            <a:r>
              <a:rPr lang="sv-SE" sz="2000" dirty="0"/>
              <a:t> by </a:t>
            </a:r>
            <a:r>
              <a:rPr lang="sv-SE" sz="2000" dirty="0" err="1"/>
              <a:t>magnetic</a:t>
            </a:r>
            <a:r>
              <a:rPr lang="sv-SE" sz="2000" dirty="0"/>
              <a:t> </a:t>
            </a:r>
            <a:r>
              <a:rPr lang="sv-SE" sz="2000" dirty="0" err="1"/>
              <a:t>lattice</a:t>
            </a:r>
            <a:r>
              <a:rPr lang="sv-SE" sz="2000" dirty="0"/>
              <a:t> </a:t>
            </a:r>
            <a:r>
              <a:rPr lang="sv-SE" sz="2000" dirty="0" err="1"/>
              <a:t>onto</a:t>
            </a:r>
            <a:r>
              <a:rPr lang="sv-SE" sz="2000" dirty="0"/>
              <a:t> </a:t>
            </a:r>
            <a:r>
              <a:rPr lang="sv-SE" sz="2000" dirty="0" err="1"/>
              <a:t>detector</a:t>
            </a:r>
            <a:endParaRPr lang="sv-SE" sz="2000" dirty="0"/>
          </a:p>
          <a:p>
            <a:r>
              <a:rPr lang="sv-SE" sz="2000" dirty="0" err="1"/>
              <a:t>Mitigation</a:t>
            </a:r>
            <a:r>
              <a:rPr lang="sv-SE" sz="2000" dirty="0"/>
              <a:t> </a:t>
            </a:r>
            <a:r>
              <a:rPr lang="sv-SE" sz="2000" dirty="0" err="1"/>
              <a:t>requires</a:t>
            </a:r>
            <a:r>
              <a:rPr lang="sv-SE" sz="2000" dirty="0"/>
              <a:t> </a:t>
            </a:r>
            <a:r>
              <a:rPr lang="sv-SE" sz="2000" dirty="0" err="1"/>
              <a:t>optics</a:t>
            </a:r>
            <a:r>
              <a:rPr lang="sv-SE" sz="2000" dirty="0"/>
              <a:t> </a:t>
            </a:r>
            <a:r>
              <a:rPr lang="sv-SE" sz="2000" dirty="0" err="1"/>
              <a:t>changes</a:t>
            </a:r>
            <a:r>
              <a:rPr lang="sv-SE" sz="2000" dirty="0"/>
              <a:t> – full 3D simulations and </a:t>
            </a:r>
            <a:r>
              <a:rPr lang="sv-SE" sz="2000" dirty="0" err="1"/>
              <a:t>detailed</a:t>
            </a:r>
            <a:r>
              <a:rPr lang="sv-SE" sz="2000" dirty="0"/>
              <a:t> magnet </a:t>
            </a:r>
            <a:r>
              <a:rPr lang="sv-SE" sz="2000" dirty="0" err="1"/>
              <a:t>geometries</a:t>
            </a:r>
            <a:r>
              <a:rPr lang="sv-SE" sz="2000" dirty="0"/>
              <a:t> / </a:t>
            </a:r>
            <a:r>
              <a:rPr lang="sv-SE" sz="2000" dirty="0" err="1"/>
              <a:t>fields</a:t>
            </a:r>
            <a:r>
              <a:rPr lang="sv-SE" sz="2000" dirty="0"/>
              <a:t> </a:t>
            </a:r>
            <a:r>
              <a:rPr lang="sv-SE" sz="2000" dirty="0" err="1"/>
              <a:t>necessary</a:t>
            </a:r>
            <a:endParaRPr lang="sv-SE" sz="2000" dirty="0"/>
          </a:p>
          <a:p>
            <a:r>
              <a:rPr lang="sv-SE" sz="2000" dirty="0"/>
              <a:t>2024 </a:t>
            </a:r>
            <a:r>
              <a:rPr lang="sv-SE" sz="2000" dirty="0" err="1"/>
              <a:t>issue</a:t>
            </a:r>
            <a:r>
              <a:rPr lang="sv-SE" sz="2000" dirty="0"/>
              <a:t>: </a:t>
            </a:r>
            <a:r>
              <a:rPr lang="sv-SE" sz="2000" dirty="0" err="1"/>
              <a:t>reverse</a:t>
            </a:r>
            <a:r>
              <a:rPr lang="sv-SE" sz="2000" dirty="0"/>
              <a:t> </a:t>
            </a:r>
            <a:r>
              <a:rPr lang="sv-SE" sz="2000" dirty="0" err="1"/>
              <a:t>triplet</a:t>
            </a:r>
            <a:r>
              <a:rPr lang="sv-SE" sz="2000" dirty="0"/>
              <a:t> </a:t>
            </a:r>
            <a:r>
              <a:rPr lang="sv-SE" sz="2000" dirty="0" err="1"/>
              <a:t>polarity</a:t>
            </a:r>
            <a:r>
              <a:rPr lang="sv-SE" sz="2000" dirty="0"/>
              <a:t> </a:t>
            </a:r>
            <a:r>
              <a:rPr lang="sv-SE" sz="2000" dirty="0" err="1"/>
              <a:t>optics</a:t>
            </a:r>
            <a:r>
              <a:rPr lang="sv-SE" sz="2000" dirty="0"/>
              <a:t> </a:t>
            </a:r>
            <a:r>
              <a:rPr lang="sv-SE" sz="2000" dirty="0">
                <a:sym typeface="Wingdings" panose="05000000000000000000" pitchFamily="2" charset="2"/>
              </a:rPr>
              <a:t> </a:t>
            </a:r>
            <a:r>
              <a:rPr lang="sv-SE" sz="2000" dirty="0" err="1">
                <a:sym typeface="Wingdings" panose="05000000000000000000" pitchFamily="2" charset="2"/>
              </a:rPr>
              <a:t>stronger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focusing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of</a:t>
            </a:r>
            <a:r>
              <a:rPr lang="sv-SE" sz="2000" dirty="0">
                <a:sym typeface="Wingdings" panose="05000000000000000000" pitchFamily="2" charset="2"/>
              </a:rPr>
              <a:t> µ+ (vs µ- </a:t>
            </a:r>
            <a:r>
              <a:rPr lang="sv-SE" sz="2000" dirty="0" err="1">
                <a:sym typeface="Wingdings" panose="05000000000000000000" pitchFamily="2" charset="2"/>
              </a:rPr>
              <a:t>with</a:t>
            </a:r>
            <a:r>
              <a:rPr lang="sv-SE" sz="2000" dirty="0">
                <a:sym typeface="Wingdings" panose="05000000000000000000" pitchFamily="2" charset="2"/>
              </a:rPr>
              <a:t> normal </a:t>
            </a:r>
            <a:r>
              <a:rPr lang="sv-SE" sz="2000" dirty="0" err="1">
                <a:sym typeface="Wingdings" panose="05000000000000000000" pitchFamily="2" charset="2"/>
              </a:rPr>
              <a:t>polarity</a:t>
            </a:r>
            <a:r>
              <a:rPr lang="sv-SE" sz="2000" dirty="0">
                <a:sym typeface="Wingdings" panose="05000000000000000000" pitchFamily="2" charset="2"/>
              </a:rPr>
              <a:t>)</a:t>
            </a:r>
            <a:endParaRPr lang="sv-SE" sz="2000" dirty="0"/>
          </a:p>
          <a:p>
            <a:pPr lvl="1"/>
            <a:r>
              <a:rPr lang="sv-SE" sz="1800" dirty="0"/>
              <a:t>µ+ </a:t>
            </a:r>
            <a:r>
              <a:rPr lang="sv-SE" sz="1800" dirty="0" err="1"/>
              <a:t>dominate</a:t>
            </a:r>
            <a:r>
              <a:rPr lang="sv-SE" sz="1800" dirty="0"/>
              <a:t> in </a:t>
            </a:r>
            <a:r>
              <a:rPr lang="sv-SE" sz="1800" dirty="0" err="1"/>
              <a:t>production</a:t>
            </a:r>
            <a:endParaRPr lang="sv-SE" sz="1800" dirty="0"/>
          </a:p>
          <a:p>
            <a:r>
              <a:rPr lang="sv-SE" sz="2000" dirty="0"/>
              <a:t>Benchmarking simulations and </a:t>
            </a:r>
            <a:r>
              <a:rPr lang="sv-SE" sz="2000" dirty="0" err="1"/>
              <a:t>exploring</a:t>
            </a:r>
            <a:r>
              <a:rPr lang="sv-SE" sz="2000" dirty="0"/>
              <a:t> </a:t>
            </a:r>
            <a:r>
              <a:rPr lang="sv-SE" sz="2000" dirty="0" err="1"/>
              <a:t>mitigations</a:t>
            </a:r>
            <a:r>
              <a:rPr lang="sv-SE" sz="2000" dirty="0"/>
              <a:t>:</a:t>
            </a:r>
          </a:p>
          <a:p>
            <a:pPr lvl="1"/>
            <a:r>
              <a:rPr lang="sv-SE" sz="1800" dirty="0" err="1"/>
              <a:t>Xing</a:t>
            </a:r>
            <a:r>
              <a:rPr lang="sv-SE" sz="1800" dirty="0"/>
              <a:t> </a:t>
            </a:r>
            <a:r>
              <a:rPr lang="sv-SE" sz="1800" dirty="0" err="1"/>
              <a:t>angle</a:t>
            </a:r>
            <a:r>
              <a:rPr lang="sv-SE" sz="1800" dirty="0"/>
              <a:t> and plane </a:t>
            </a:r>
            <a:r>
              <a:rPr lang="sv-SE" sz="1800" dirty="0" err="1"/>
              <a:t>scans</a:t>
            </a:r>
            <a:endParaRPr lang="sv-SE" sz="1800" dirty="0"/>
          </a:p>
          <a:p>
            <a:pPr lvl="1"/>
            <a:r>
              <a:rPr lang="sv-SE" sz="1800" dirty="0" err="1"/>
              <a:t>Dedicated</a:t>
            </a:r>
            <a:r>
              <a:rPr lang="sv-SE" sz="1800" dirty="0"/>
              <a:t> </a:t>
            </a:r>
            <a:r>
              <a:rPr lang="sv-SE" sz="1800" dirty="0" err="1"/>
              <a:t>orbit</a:t>
            </a:r>
            <a:r>
              <a:rPr lang="sv-SE" sz="1800" dirty="0"/>
              <a:t> </a:t>
            </a:r>
            <a:r>
              <a:rPr lang="sv-SE" sz="1800" dirty="0" err="1"/>
              <a:t>bumps</a:t>
            </a:r>
            <a:r>
              <a:rPr lang="sv-SE" sz="1800" dirty="0"/>
              <a:t> to </a:t>
            </a:r>
            <a:r>
              <a:rPr lang="sv-SE" sz="1800" dirty="0" err="1"/>
              <a:t>sweep</a:t>
            </a:r>
            <a:r>
              <a:rPr lang="sv-SE" sz="1800" dirty="0"/>
              <a:t> </a:t>
            </a:r>
            <a:r>
              <a:rPr lang="sv-SE" sz="1800" dirty="0" err="1"/>
              <a:t>away</a:t>
            </a:r>
            <a:r>
              <a:rPr lang="sv-SE" sz="1800" dirty="0"/>
              <a:t> </a:t>
            </a:r>
            <a:r>
              <a:rPr lang="sv-SE" sz="1800" dirty="0" err="1"/>
              <a:t>muons</a:t>
            </a:r>
            <a:endParaRPr lang="en-US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45BFA1-72D3-5A53-D823-DCD4B04F2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6E9A51-A873-D9DE-27A3-6032EC89C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708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D1D91-E67F-75C1-F476-7D357AD1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Potential </a:t>
            </a:r>
            <a:r>
              <a:rPr lang="sv-SE" dirty="0" err="1"/>
              <a:t>mitigation</a:t>
            </a:r>
            <a:r>
              <a:rPr lang="sv-SE" dirty="0"/>
              <a:t>: </a:t>
            </a:r>
            <a:r>
              <a:rPr lang="sv-SE" dirty="0" err="1"/>
              <a:t>first</a:t>
            </a:r>
            <a:r>
              <a:rPr lang="sv-SE" dirty="0"/>
              <a:t> </a:t>
            </a:r>
            <a:r>
              <a:rPr lang="sv-SE" dirty="0" err="1"/>
              <a:t>attempt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2CE27-D61C-05E8-BAF1-0DADEF79E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9"/>
          </a:xfrm>
        </p:spPr>
        <p:txBody>
          <a:bodyPr>
            <a:normAutofit/>
          </a:bodyPr>
          <a:lstStyle/>
          <a:p>
            <a:r>
              <a:rPr lang="sv-SE" sz="1800"/>
              <a:t>Tracks of &gt;1TeV pos. muons reaching FASER simulated with BDSIM </a:t>
            </a:r>
            <a:br>
              <a:rPr lang="sv-SE" sz="1800"/>
            </a:br>
            <a:r>
              <a:rPr lang="sv-SE" sz="1800"/>
              <a:t>(A. Keyken)</a:t>
            </a: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E3C9-0EFF-B2D9-FA96-EE6FACE27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 descr="A graph with a red line&#10;&#10;Description automatically generated">
            <a:extLst>
              <a:ext uri="{FF2B5EF4-FFF2-40B4-BE49-F238E27FC236}">
                <a16:creationId xmlns:a16="http://schemas.microsoft.com/office/drawing/2014/main" id="{3A7ACC44-82DB-BB0D-1637-1ED622FF78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875" b="44750"/>
          <a:stretch/>
        </p:blipFill>
        <p:spPr>
          <a:xfrm>
            <a:off x="0" y="1556792"/>
            <a:ext cx="9144000" cy="1008112"/>
          </a:xfrm>
          <a:prstGeom prst="rect">
            <a:avLst/>
          </a:prstGeom>
        </p:spPr>
      </p:pic>
      <p:pic>
        <p:nvPicPr>
          <p:cNvPr id="8" name="Picture 7" descr="A screen shot of a graph&#10;&#10;Description automatically generated">
            <a:extLst>
              <a:ext uri="{FF2B5EF4-FFF2-40B4-BE49-F238E27FC236}">
                <a16:creationId xmlns:a16="http://schemas.microsoft.com/office/drawing/2014/main" id="{660064FB-AF0A-B441-1B5B-1798C769B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140968"/>
            <a:ext cx="4041650" cy="3031237"/>
          </a:xfrm>
          <a:prstGeom prst="rect">
            <a:avLst/>
          </a:prstGeom>
        </p:spPr>
      </p:pic>
      <p:pic>
        <p:nvPicPr>
          <p:cNvPr id="10" name="Picture 9" descr="A screen shot of a diagram&#10;&#10;Description automatically generated">
            <a:extLst>
              <a:ext uri="{FF2B5EF4-FFF2-40B4-BE49-F238E27FC236}">
                <a16:creationId xmlns:a16="http://schemas.microsoft.com/office/drawing/2014/main" id="{C87E8E75-1FDE-7EC4-E3DD-202DAEAC2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0055" y="3140968"/>
            <a:ext cx="4041650" cy="303123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DB83B1B-5631-2FD7-A4E7-48BCCA876393}"/>
              </a:ext>
            </a:extLst>
          </p:cNvPr>
          <p:cNvCxnSpPr/>
          <p:nvPr/>
        </p:nvCxnSpPr>
        <p:spPr>
          <a:xfrm flipH="1">
            <a:off x="2843808" y="2204864"/>
            <a:ext cx="648072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D449930-405E-B919-140B-5FC4DE34361B}"/>
              </a:ext>
            </a:extLst>
          </p:cNvPr>
          <p:cNvSpPr txBox="1"/>
          <p:nvPr/>
        </p:nvSpPr>
        <p:spPr>
          <a:xfrm>
            <a:off x="755576" y="3388351"/>
            <a:ext cx="242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Vertical orbit corrector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CDD548-5128-AD07-CDB9-672ADF147E0F}"/>
              </a:ext>
            </a:extLst>
          </p:cNvPr>
          <p:cNvSpPr txBox="1"/>
          <p:nvPr/>
        </p:nvSpPr>
        <p:spPr>
          <a:xfrm>
            <a:off x="5220072" y="3388351"/>
            <a:ext cx="242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Vertical orbit corrector</a:t>
            </a:r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CC4BD57-EB28-38C6-9C4B-6DF3E2B00DBB}"/>
              </a:ext>
            </a:extLst>
          </p:cNvPr>
          <p:cNvCxnSpPr>
            <a:cxnSpLocks/>
          </p:cNvCxnSpPr>
          <p:nvPr/>
        </p:nvCxnSpPr>
        <p:spPr>
          <a:xfrm>
            <a:off x="4653650" y="2204864"/>
            <a:ext cx="1142486" cy="11374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BB2C4970-17B9-8E49-BBE3-1FEFF59959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0" y="6267436"/>
            <a:ext cx="1047272" cy="5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1330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elements/1.1/"/>
    <ds:schemaRef ds:uri="http://purl.org/dc/dcmitype/"/>
    <ds:schemaRef ds:uri="8946e33d-fd2f-4ae4-8ee9-d90c129cdf9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36915</TotalTime>
  <Words>1348</Words>
  <Application>Microsoft Office PowerPoint</Application>
  <PresentationFormat>On-screen Show (4:3)</PresentationFormat>
  <Paragraphs>200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Thème Office</vt:lpstr>
      <vt:lpstr>Mitigation strategies tested: what can be done at HL-LHC?</vt:lpstr>
      <vt:lpstr>Introduction</vt:lpstr>
      <vt:lpstr>Source of muons</vt:lpstr>
      <vt:lpstr>TCL settings</vt:lpstr>
      <vt:lpstr>Low energy muons</vt:lpstr>
      <vt:lpstr>Low energy muons: Orbit bumps</vt:lpstr>
      <vt:lpstr>Low energy muons: Orbit bumps</vt:lpstr>
      <vt:lpstr>High energy muons</vt:lpstr>
      <vt:lpstr>Potential mitigation: first attempt</vt:lpstr>
      <vt:lpstr>Vertical Orbit Bump (1/2)</vt:lpstr>
      <vt:lpstr>Vertical Orbit Bump (2/2)</vt:lpstr>
      <vt:lpstr>Horizontal Orbit Bump (1/3)</vt:lpstr>
      <vt:lpstr>Horizontal Orbit Bump (2/3)</vt:lpstr>
      <vt:lpstr>Horizontal Orbit Bump (3/3)</vt:lpstr>
      <vt:lpstr>Horizontal Orbit Bump (3/3)</vt:lpstr>
      <vt:lpstr>High energy muons: bump test</vt:lpstr>
      <vt:lpstr>High energy muons: xing angle / plane</vt:lpstr>
      <vt:lpstr>High energy muons: xing angle / plane</vt:lpstr>
      <vt:lpstr>H xing</vt:lpstr>
      <vt:lpstr>Future potential mitigations</vt:lpstr>
      <vt:lpstr>Conclusions</vt:lpstr>
      <vt:lpstr>Code example (1/2)</vt:lpstr>
      <vt:lpstr>Code example (2/2)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1108</cp:revision>
  <dcterms:created xsi:type="dcterms:W3CDTF">2016-02-12T10:02:27Z</dcterms:created>
  <dcterms:modified xsi:type="dcterms:W3CDTF">2025-10-08T14:29:30Z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