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337" r:id="rId3"/>
    <p:sldId id="332" r:id="rId4"/>
    <p:sldId id="428" r:id="rId5"/>
    <p:sldId id="317" r:id="rId6"/>
    <p:sldId id="419" r:id="rId7"/>
    <p:sldId id="426" r:id="rId8"/>
    <p:sldId id="437" r:id="rId9"/>
    <p:sldId id="439" r:id="rId10"/>
    <p:sldId id="435" r:id="rId11"/>
    <p:sldId id="440" r:id="rId12"/>
    <p:sldId id="424" r:id="rId13"/>
    <p:sldId id="434" r:id="rId14"/>
    <p:sldId id="422" r:id="rId15"/>
    <p:sldId id="425" r:id="rId16"/>
    <p:sldId id="429" r:id="rId17"/>
    <p:sldId id="418" r:id="rId18"/>
    <p:sldId id="423" r:id="rId19"/>
    <p:sldId id="436" r:id="rId20"/>
    <p:sldId id="438" r:id="rId21"/>
    <p:sldId id="432" r:id="rId22"/>
    <p:sldId id="433" r:id="rId23"/>
    <p:sldId id="421" r:id="rId24"/>
    <p:sldId id="298" r:id="rId25"/>
    <p:sldId id="431" r:id="rId26"/>
    <p:sldId id="345" r:id="rId27"/>
    <p:sldId id="278" r:id="rId28"/>
    <p:sldId id="279" r:id="rId29"/>
    <p:sldId id="338" r:id="rId30"/>
    <p:sldId id="326" r:id="rId31"/>
    <p:sldId id="333" r:id="rId3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02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01" d="100"/>
          <a:sy n="10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97F9-C5FB-F646-A76E-D385E7EA5FA4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4061D-910F-A744-BD93-6F261D88A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2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7282D-6338-B20B-55D6-85ABCE1260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ED9ED5-DEBC-432E-938C-DA371726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F8E2F-9C82-3FA7-26F3-1B93B016B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05EE3-CA4E-D04E-AF26-F4F1599D6372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A6C8C-6ACD-CB59-2964-14FF1A3D0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4657F-5392-B7A6-CE77-0B733CE1D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87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44A04-E641-5EFB-2F8A-420121B53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07427F-24A5-811C-02DB-526E30364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CEF4E-2473-D559-041A-DFB7BE08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19FC-012E-054B-A794-99215ED16FD0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1EE9-0821-41A2-2E93-9FCC132A1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2480-6DF5-453C-880D-28D2E58D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629E4C-7088-63E3-A2BC-E3BE095EF6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3CC5C-A4B3-F49B-B1D8-9F788BE05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BC6F8-D903-994B-1918-AB128CE4A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C1B-3248-2F45-B5F4-CBA38C7E21EF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73FB8-4971-37E3-5B50-74FD412E4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C0438-23BB-DBC3-6308-416475C42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2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9FF4E-94D5-64A3-44E6-975F58E15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 i="0"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F1B0D-3E92-55B6-EDA9-EFB921FEB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9108A-0661-25DF-D255-AD572B3B8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66025-A684-2547-B9FA-694F49DD284C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B7510-8E07-ED6A-A8AE-481BE4D39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9FF8D-2232-B390-6201-E6F1E922A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1640" y="6356349"/>
            <a:ext cx="2743200" cy="365125"/>
          </a:xfrm>
        </p:spPr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75F10-4FB5-1EBE-947A-3067ADBF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8AEFA-95B3-01F2-39A8-A31513613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A122F-A60B-D2BF-B12B-C7C6511CB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1113-B3AF-0E47-8A2B-8966235FCD93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F572F-E330-0013-A7E1-411422F5C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A7494-8CF1-F512-8ADC-14ECCD3F1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5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34F8B-2F52-8F09-8D63-F02258A03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05F99-7A18-BD7D-6C1B-70F9D7229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3CBC8D-D9DA-A002-4325-58F54A92B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F72598-9F29-4842-90E1-C91583E7C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9232-EB74-164F-82A7-A9E754E82D3A}" type="datetime1">
              <a:rPr lang="de-CH" smtClean="0"/>
              <a:t>02.10.2025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9F9C0-C158-6B5F-0D2D-8EDC38567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77BBB-D9F5-A7D7-933C-218EDB686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8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E8588-4E65-8A6D-D461-13048D016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B3100-8A31-8C2E-C748-D31FF6999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9FF9E-851F-D020-11C3-427B59C03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D263D0-CFDA-0955-E338-BECA6F3894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AFC624-C94F-5A4B-2EF1-61A337CCEC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48EB24-CC4B-3B4E-C15A-AE49C3FBB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20C90-E056-3448-8649-FC179D2FC3DF}" type="datetime1">
              <a:rPr lang="de-CH" smtClean="0"/>
              <a:t>02.10.2025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DEC470-A1E8-C6A5-BF3D-4BDBC5B76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9CD720-9F98-B330-CD2B-4DB65208B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7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A83D0-42FE-8BEF-167E-54F67ACFC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F2223A-B357-C7B5-6DF3-A570991AA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AA1-7C47-BC49-A875-B1FEDCCA148E}" type="datetime1">
              <a:rPr lang="de-CH" smtClean="0"/>
              <a:t>02.10.2025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1FE47C-B40A-4425-EDF9-97E56540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30478-5FE1-710A-2803-B9DDF3E1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6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37F94-6531-F8FA-F92A-83551DCC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081C-D9B6-9D46-8457-D6F64E1B6FED}" type="datetime1">
              <a:rPr lang="de-CH" smtClean="0"/>
              <a:t>02.10.2025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8D423D-C0A4-A1CE-F69B-8CAB1CFD2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8C544-6673-9F91-22B5-D2542C7DC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4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4BB99-E681-2D08-C314-990F51E3D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E1A8B-1D62-E088-64AC-FFD472A9D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201F9-FA9A-06B6-785A-7B56DBF4E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091BB-BA5B-26A3-C80D-1434C3C23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B44D-F588-354D-B40E-408D071E3907}" type="datetime1">
              <a:rPr lang="de-CH" smtClean="0"/>
              <a:t>02.10.2025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472D62-89CE-EE84-774F-72E061142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1E233-4043-EB2D-400B-48C3A11B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3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173B5-0DF6-A1C1-06EB-91DE16C8C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E2FF23-6C37-3B55-1BC6-5916EFD35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4D9346-C0AD-4828-13A5-F85D52358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6445C-6FFA-670C-323F-7DBFD91A3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D93E-5D22-DD44-B0C2-ACD7879A3D4E}" type="datetime1">
              <a:rPr lang="de-CH" smtClean="0"/>
              <a:t>02.10.2025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BE7F9-2AF8-3E62-D1D7-AB635DA98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FD9C0-B723-CD11-42B2-77799A558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3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8F475-D6E8-A781-F314-BD6D32C8E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7E7C7-7E6D-8347-10B4-4E60921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68C88-B445-23A0-A819-BC53B6AA7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40B90-6C55-5F43-B3F7-87AFD2C9B2D5}" type="datetime1">
              <a:rPr lang="de-CH" smtClean="0"/>
              <a:t>02.10.2025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549C9-A80E-9357-F064-5FB6069E1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20EE9-D2E8-894C-4FCB-187DDBDF8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30611-D24D-F443-B8F3-E60952115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5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article/10.1007/BF01123666" TargetMode="Externa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21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15.044401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0.png"/><Relationship Id="rId4" Type="http://schemas.openxmlformats.org/officeDocument/2006/relationships/hyperlink" Target="https://proceedings.jacow.org/IPAC2014/papers/tupme028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cow.org/proceedings/hb2018/papers/tup1wa03.pdf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jacow.org/proceedings/hb2021/papers/mop16.pdf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hyperlink" Target="https://cds.cern.ch/record/2750299/files/1835544_245-251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hyperlink" Target="https://proceedings.jacow.org/IPAC2014/papers/tupme028.pdf" TargetMode="External"/><Relationship Id="rId4" Type="http://schemas.openxmlformats.org/officeDocument/2006/relationships/hyperlink" Target="https://journals.aps.org/prab/abstract/10.1103/PhysRevSTAB.15.04440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roceedings.jacow.org/IPAC2011/papers/mopc057.pdf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2.png"/><Relationship Id="rId7" Type="http://schemas.openxmlformats.org/officeDocument/2006/relationships/image" Target="../media/image57.png"/><Relationship Id="rId2" Type="http://schemas.openxmlformats.org/officeDocument/2006/relationships/hyperlink" Target="https://journals.aps.org/prab/abstract/10.1103/PhysRevSTAB.15.0444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hyperlink" Target="https://cds.cern.ch/record/2750299/files/1835544_245-251.pdf" TargetMode="Externa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440.png"/><Relationship Id="rId4" Type="http://schemas.openxmlformats.org/officeDocument/2006/relationships/hyperlink" Target="https://repository.cern/records/eem82-j8e9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2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7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7.074401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em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6.png"/><Relationship Id="rId7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hyperlink" Target="https://indico.cern.ch/event/1421594/contributions/6062598/" TargetMode="External"/><Relationship Id="rId10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hyperlink" Target="https://indico.cern.ch/event/1421594/contributions/6064204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hyperlink" Target="https://indico.cern.ch/event/1421594/contributions/6062598/" TargetMode="External"/><Relationship Id="rId5" Type="http://schemas.openxmlformats.org/officeDocument/2006/relationships/image" Target="../media/image19.png"/><Relationship Id="rId10" Type="http://schemas.openxmlformats.org/officeDocument/2006/relationships/image" Target="../media/image40.png"/><Relationship Id="rId4" Type="http://schemas.openxmlformats.org/officeDocument/2006/relationships/image" Target="../media/image28.svg"/><Relationship Id="rId9" Type="http://schemas.openxmlformats.org/officeDocument/2006/relationships/hyperlink" Target="https://indico.cern.ch/event/1421594/contributions/6064204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1.png"/><Relationship Id="rId7" Type="http://schemas.openxmlformats.org/officeDocument/2006/relationships/hyperlink" Target="https://cds.cern.ch/record/2750299/files/1835544_245-251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hyperlink" Target="https://proceedings.jacow.org/IPAC2014/papers/tupme028.pdf" TargetMode="External"/><Relationship Id="rId4" Type="http://schemas.openxmlformats.org/officeDocument/2006/relationships/hyperlink" Target="https://journals.aps.org/prab/abstract/10.1103/PhysRevSTAB.15.0444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40358-BD91-9743-92B3-DBF9A8815D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32792"/>
            <a:ext cx="12192000" cy="22974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HL-LHC longitudinal beam stability for updated impedance model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37A5599-61BF-43FB-F47B-C808E798E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261" y="4197092"/>
            <a:ext cx="11039475" cy="206447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Ivan Karpov, Theodoros Argyropoulos, Rama Calaga, Heiko Damerau, Frank Gerigk,</a:t>
            </a:r>
            <a:br>
              <a:rPr lang="en-US" dirty="0"/>
            </a:br>
            <a:r>
              <a:rPr lang="en-US" dirty="0"/>
              <a:t>Leandro Intelisano, Birk Karlsen-Baeck, Christophe Lannoy, Nicolas Mounet, Michela Neroni, Sigurd Nese, Elena </a:t>
            </a:r>
            <a:r>
              <a:rPr lang="en-US" dirty="0" err="1"/>
              <a:t>Shaposhnikova</a:t>
            </a:r>
            <a:r>
              <a:rPr lang="en-US" dirty="0"/>
              <a:t>, Helga Timko, Christine Vollinger, and Michail Zampetakis</a:t>
            </a:r>
          </a:p>
          <a:p>
            <a:pPr>
              <a:lnSpc>
                <a:spcPct val="100000"/>
              </a:lnSpc>
            </a:pPr>
            <a:r>
              <a:rPr lang="en-US" dirty="0"/>
              <a:t>Acknowledgements: Simon Albright, Ylenia Brischetto, Lorenzo Giacomel, Alexandre Lasheen, Benoit Salvant, and CPS/SPS/LHC OP teams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25D9EF-36FA-0B0D-092A-71392D89F6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401" y="0"/>
            <a:ext cx="2959599" cy="1491049"/>
          </a:xfrm>
          <a:prstGeom prst="rect">
            <a:avLst/>
          </a:prstGeom>
        </p:spPr>
      </p:pic>
      <p:pic>
        <p:nvPicPr>
          <p:cNvPr id="5" name="Picture 8" descr="Image result for cern logo">
            <a:extLst>
              <a:ext uri="{FF2B5EF4-FFF2-40B4-BE49-F238E27FC236}">
                <a16:creationId xmlns:a16="http://schemas.microsoft.com/office/drawing/2014/main" id="{1D7A4B57-2058-0C59-3FB6-262B81EAD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437489" cy="143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BC5FED-79EC-7825-F798-43577ACE8C21}"/>
              </a:ext>
            </a:extLst>
          </p:cNvPr>
          <p:cNvSpPr txBox="1"/>
          <p:nvPr/>
        </p:nvSpPr>
        <p:spPr>
          <a:xfrm>
            <a:off x="3474448" y="6328471"/>
            <a:ext cx="5243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15</a:t>
            </a:r>
            <a:r>
              <a:rPr lang="en-GB" baseline="30000" dirty="0">
                <a:solidFill>
                  <a:srgbClr val="0070C0"/>
                </a:solidFill>
              </a:rPr>
              <a:t>th</a:t>
            </a:r>
            <a:r>
              <a:rPr lang="en-GB" dirty="0">
                <a:solidFill>
                  <a:srgbClr val="0070C0"/>
                </a:solidFill>
              </a:rPr>
              <a:t> HL-LHC Collaboration Meeting, 02.10.2025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489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F0A38-619A-608F-01E2-B5C6BD351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1946-CB0C-34DA-75D8-D9B90F25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flattened distribution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A4E33-7AA8-64FD-DEC2-3ADF47745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8CD365-F0B8-4D1D-1785-C89186D5A124}"/>
                  </a:ext>
                </a:extLst>
              </p:cNvPr>
              <p:cNvSpPr txBox="1"/>
              <p:nvPr/>
            </p:nvSpPr>
            <p:spPr>
              <a:xfrm>
                <a:off x="766784" y="1596107"/>
                <a:ext cx="2364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Flatness parameter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8CD365-F0B8-4D1D-1785-C89186D5A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84" y="1596107"/>
                <a:ext cx="2364750" cy="369332"/>
              </a:xfrm>
              <a:prstGeom prst="rect">
                <a:avLst/>
              </a:prstGeom>
              <a:blipFill>
                <a:blip r:embed="rId2"/>
                <a:stretch>
                  <a:fillRect l="-232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EEA2F4A9-A94C-93F7-27D4-6890D46B9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0" y="1986632"/>
            <a:ext cx="3530309" cy="25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75ED3F-F899-2917-9DB4-25EC950B5E54}"/>
              </a:ext>
            </a:extLst>
          </p:cNvPr>
          <p:cNvSpPr txBox="1"/>
          <p:nvPr/>
        </p:nvSpPr>
        <p:spPr>
          <a:xfrm>
            <a:off x="5259873" y="125730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 model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87B24-2D49-5777-6F6D-49CEEC0204EB}"/>
              </a:ext>
            </a:extLst>
          </p:cNvPr>
          <p:cNvSpPr txBox="1"/>
          <p:nvPr/>
        </p:nvSpPr>
        <p:spPr>
          <a:xfrm>
            <a:off x="8824055" y="127635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Measurement-based model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F38776-0F01-1DDC-44D1-BB7CA3878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3446" y="1626632"/>
            <a:ext cx="4188554" cy="32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298940-1F15-F184-C9A8-D1FB0950C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3795" y="1626632"/>
            <a:ext cx="4188553" cy="324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FEFE076-CD1F-29EB-AD40-6BEA6FE65EBF}"/>
                  </a:ext>
                </a:extLst>
              </p:cNvPr>
              <p:cNvSpPr txBox="1"/>
              <p:nvPr/>
            </p:nvSpPr>
            <p:spPr>
              <a:xfrm>
                <a:off x="453189" y="5261893"/>
                <a:ext cx="1160165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Semi-analytical analysis confirms that a modified distribution can raise the instability threshold</a:t>
                </a:r>
              </a:p>
              <a:p>
                <a:r>
                  <a:rPr lang="en-US" sz="2000" dirty="0"/>
                  <a:t>Stability gain is sensitive to the “flatness” of the line density </a:t>
                </a:r>
              </a:p>
              <a:p>
                <a:r>
                  <a:rPr lang="en-US" sz="2000" dirty="0"/>
                  <a:t>Since the “measurement-based” model has a higher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, improvement is more limited</a:t>
                </a:r>
                <a:endParaRPr lang="en-GB" sz="20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FEFE076-CD1F-29EB-AD40-6BEA6FE65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89" y="5261893"/>
                <a:ext cx="11601651" cy="1015663"/>
              </a:xfrm>
              <a:prstGeom prst="rect">
                <a:avLst/>
              </a:prstGeom>
              <a:blipFill>
                <a:blip r:embed="rId6"/>
                <a:stretch>
                  <a:fillRect l="-525" t="-2395" b="-10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701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0059E3-66FA-B4A5-6FCC-ECD68C5899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311"/>
          <a:stretch>
            <a:fillRect/>
          </a:stretch>
        </p:blipFill>
        <p:spPr>
          <a:xfrm>
            <a:off x="8943422" y="1542745"/>
            <a:ext cx="3198197" cy="23072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E6DF38-51FF-4342-A6BF-637DD4B0F5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1312"/>
          <a:stretch>
            <a:fillRect/>
          </a:stretch>
        </p:blipFill>
        <p:spPr>
          <a:xfrm>
            <a:off x="8346151" y="1542842"/>
            <a:ext cx="757371" cy="23072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C10B8A-F507-A1A6-1E34-96D48630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Implementation scenarios and potential challenges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CD8D4-E724-C1FA-46E1-B26429CF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08F5EE-DD7B-C393-E36F-2B2C25B675BF}"/>
                  </a:ext>
                </a:extLst>
              </p:cNvPr>
              <p:cNvSpPr txBox="1"/>
              <p:nvPr/>
            </p:nvSpPr>
            <p:spPr>
              <a:xfrm>
                <a:off x="444327" y="1469390"/>
                <a:ext cx="11273540" cy="4154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RF phase modulation after injection in the LHC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dirty="0"/>
                  <a:t>Opening phase loop </a:t>
                </a:r>
                <a:r>
                  <a:rPr lang="en-US" sz="2400" dirty="0">
                    <a:solidFill>
                      <a:srgbClr val="C00000"/>
                    </a:solidFill>
                  </a:rPr>
                  <a:t>can seed </a:t>
                </a:r>
                <a:r>
                  <a:rPr lang="en-US" sz="2400" dirty="0"/>
                  <a:t>instability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dirty="0"/>
                  <a:t>Instability can be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potentially enhanced </a:t>
                </a:r>
                <a:r>
                  <a:rPr lang="en-US" sz="2400" dirty="0"/>
                  <a:t>since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Modification of distribution in the SPS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dirty="0"/>
                  <a:t>Potentially </a:t>
                </a:r>
                <a:r>
                  <a:rPr lang="en-US" sz="2400" dirty="0">
                    <a:solidFill>
                      <a:srgbClr val="C00000"/>
                    </a:solidFill>
                  </a:rPr>
                  <a:t>different bunch-by-bunch shape </a:t>
                </a:r>
                <a:r>
                  <a:rPr lang="en-US" sz="2400" dirty="0"/>
                  <a:t>due to </a:t>
                </a:r>
                <a:br>
                  <a:rPr lang="en-US" sz="2400" dirty="0"/>
                </a:br>
                <a:r>
                  <a:rPr lang="en-US" sz="2400" dirty="0"/>
                  <a:t>strong transient beam loading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dirty="0"/>
                  <a:t>Preservation of “flatness” after </a:t>
                </a:r>
                <a:r>
                  <a:rPr lang="en-US" sz="2400" dirty="0">
                    <a:solidFill>
                      <a:srgbClr val="C00000"/>
                    </a:solidFill>
                  </a:rPr>
                  <a:t>filamentation</a:t>
                </a:r>
                <a:r>
                  <a:rPr lang="en-US" sz="2400" dirty="0"/>
                  <a:t> in the LHC needs to be confirmed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Intra-beam scattering (IBS) might compromise flattening although leads to gradual bunch length increase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08F5EE-DD7B-C393-E36F-2B2C25B67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27" y="1469390"/>
                <a:ext cx="11273540" cy="4154984"/>
              </a:xfrm>
              <a:prstGeom prst="rect">
                <a:avLst/>
              </a:prstGeom>
              <a:blipFill>
                <a:blip r:embed="rId3"/>
                <a:stretch>
                  <a:fillRect l="-865" t="-1026" r="-1406" b="-2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C80F479-79AC-C2BB-279D-F8321E4980A2}"/>
              </a:ext>
            </a:extLst>
          </p:cNvPr>
          <p:cNvSpPr txBox="1"/>
          <p:nvPr/>
        </p:nvSpPr>
        <p:spPr>
          <a:xfrm>
            <a:off x="9266415" y="1135396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 + Broadband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DA5AEC-889F-1C0C-FFB8-7119D7828D4F}"/>
                  </a:ext>
                </a:extLst>
              </p:cNvPr>
              <p:cNvSpPr txBox="1"/>
              <p:nvPr/>
            </p:nvSpPr>
            <p:spPr>
              <a:xfrm>
                <a:off x="9731942" y="3551620"/>
                <a:ext cx="890628" cy="2984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DA5AEC-889F-1C0C-FFB8-7119D7828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942" y="3551620"/>
                <a:ext cx="890628" cy="298415"/>
              </a:xfrm>
              <a:prstGeom prst="rect">
                <a:avLst/>
              </a:prstGeom>
              <a:blipFill>
                <a:blip r:embed="rId4"/>
                <a:stretch>
                  <a:fillRect l="-4762" t="-2041" r="-680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053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836F6-4C93-CAD8-8A3B-8A6372259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AA877-2776-43B3-4675-60F77EF3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cures: double-harmonic RF system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238F4-DFC1-E5CC-EC85-2BDFA7AAB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FAF68B-7497-BE58-73ED-132FCBA29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575" y="1849154"/>
            <a:ext cx="3586559" cy="27514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5CBCE2-5571-2C89-5640-965B56E3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853" y="1849154"/>
            <a:ext cx="3595105" cy="275142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DEBCEC-EF82-D2C2-92CF-34659C47D8B2}"/>
                  </a:ext>
                </a:extLst>
              </p:cNvPr>
              <p:cNvSpPr txBox="1"/>
              <p:nvPr/>
            </p:nvSpPr>
            <p:spPr>
              <a:xfrm>
                <a:off x="600955" y="1549518"/>
                <a:ext cx="4401383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LLD threshold with the second harmonic RF system in the bunch shortening mode scales as </a:t>
                </a:r>
                <a:br>
                  <a:rPr lang="en-US" sz="2000" dirty="0"/>
                </a:br>
                <a:r>
                  <a:rPr lang="en-US" sz="2000" i="1" dirty="0">
                    <a:solidFill>
                      <a:srgbClr val="0070C0"/>
                    </a:solidFill>
                  </a:rPr>
                  <a:t>(L. Intelisano, PhD thesis, 2023</a:t>
                </a:r>
              </a:p>
              <a:p>
                <a:r>
                  <a:rPr lang="en-US" sz="2000" i="1" dirty="0">
                    <a:solidFill>
                      <a:srgbClr val="0070C0"/>
                    </a:solidFill>
                  </a:rPr>
                  <a:t>L. Intelisano, IK, H. Damerau, PRAB, 2025)</a:t>
                </a:r>
              </a:p>
              <a:p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LLD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∝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1+8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i="1" dirty="0">
                  <a:solidFill>
                    <a:srgbClr val="0070C0"/>
                  </a:solidFill>
                </a:endParaRPr>
              </a:p>
              <a:p>
                <a:r>
                  <a:rPr lang="en-US" sz="2000" dirty="0"/>
                  <a:t>Scaling is confirmed in numerical analysis and measurements at the PS flattop</a:t>
                </a:r>
              </a:p>
              <a:p>
                <a:endParaRPr lang="en-GB" sz="2000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DEBCEC-EF82-D2C2-92CF-34659C47D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55" y="1549518"/>
                <a:ext cx="4401383" cy="4093428"/>
              </a:xfrm>
              <a:prstGeom prst="rect">
                <a:avLst/>
              </a:prstGeom>
              <a:blipFill>
                <a:blip r:embed="rId4"/>
                <a:stretch>
                  <a:fillRect l="-1524" t="-595" r="-16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F28C558-80A8-2BC6-826E-077575527B8B}"/>
              </a:ext>
            </a:extLst>
          </p:cNvPr>
          <p:cNvSpPr txBox="1"/>
          <p:nvPr/>
        </p:nvSpPr>
        <p:spPr>
          <a:xfrm>
            <a:off x="6626855" y="1117074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Measurements in PS at 26 GeV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E5AB1C-33F3-A7B4-AD8A-F38FFB85E43D}"/>
              </a:ext>
            </a:extLst>
          </p:cNvPr>
          <p:cNvSpPr txBox="1"/>
          <p:nvPr/>
        </p:nvSpPr>
        <p:spPr>
          <a:xfrm>
            <a:off x="5247742" y="146653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RF (10 MHz)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36ED1A-E154-D22A-3F05-E07A15FC6E5F}"/>
              </a:ext>
            </a:extLst>
          </p:cNvPr>
          <p:cNvSpPr txBox="1"/>
          <p:nvPr/>
        </p:nvSpPr>
        <p:spPr>
          <a:xfrm>
            <a:off x="8771042" y="1493049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RF (10 + 20 MHz)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D7F1ED-98D5-6ED4-F039-6DB8304EF9F2}"/>
              </a:ext>
            </a:extLst>
          </p:cNvPr>
          <p:cNvSpPr txBox="1"/>
          <p:nvPr/>
        </p:nvSpPr>
        <p:spPr>
          <a:xfrm>
            <a:off x="600955" y="5740926"/>
            <a:ext cx="11101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same scaling also applies to the coupled-bunch instability threshold </a:t>
            </a:r>
            <a:r>
              <a:rPr lang="en-US" sz="2000" i="1" dirty="0">
                <a:solidFill>
                  <a:srgbClr val="0070C0"/>
                </a:solidFill>
                <a:hlinkClick r:id="rId5"/>
              </a:rPr>
              <a:t>(</a:t>
            </a:r>
            <a:r>
              <a:rPr lang="it-IT" sz="2000" i="1" dirty="0">
                <a:solidFill>
                  <a:srgbClr val="0070C0"/>
                </a:solidFill>
                <a:hlinkClick r:id="rId5"/>
              </a:rPr>
              <a:t>V. I. Balbekov and S. V. Ivanov, 1987</a:t>
            </a:r>
            <a:r>
              <a:rPr lang="en-US" sz="2000" i="1" dirty="0">
                <a:solidFill>
                  <a:srgbClr val="0070C0"/>
                </a:solidFill>
                <a:hlinkClick r:id="rId5"/>
              </a:rPr>
              <a:t>)</a:t>
            </a:r>
            <a:r>
              <a:rPr lang="en-US" sz="2000" i="1" dirty="0"/>
              <a:t>,</a:t>
            </a:r>
            <a:r>
              <a:rPr lang="en-US" sz="2000" i="1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but the impact of BB impedance needs to be confirmed </a:t>
            </a:r>
          </a:p>
        </p:txBody>
      </p:sp>
    </p:spTree>
    <p:extLst>
      <p:ext uri="{BB962C8B-B14F-4D97-AF65-F5344CB8AC3E}">
        <p14:creationId xmlns:p14="http://schemas.microsoft.com/office/powerpoint/2010/main" val="807134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75CE8-92AC-454B-458D-30810045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double-harmonic RF system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9C5BA-0C5B-7AD8-0127-8D8F4708C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FA0A11-605B-1412-2B9B-D0D440D8F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67" y="1563239"/>
            <a:ext cx="4188553" cy="32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7F8DD0-8459-BC73-054B-F760A695A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924" y="1563239"/>
            <a:ext cx="4188553" cy="32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82FD5B-CF54-2A36-FFE7-F31D1FDDF118}"/>
              </a:ext>
            </a:extLst>
          </p:cNvPr>
          <p:cNvSpPr txBox="1"/>
          <p:nvPr/>
        </p:nvSpPr>
        <p:spPr>
          <a:xfrm>
            <a:off x="5122312" y="127838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Present model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D8C68B-8F75-147F-88D7-5632C2789EB4}"/>
              </a:ext>
            </a:extLst>
          </p:cNvPr>
          <p:cNvSpPr txBox="1"/>
          <p:nvPr/>
        </p:nvSpPr>
        <p:spPr>
          <a:xfrm>
            <a:off x="8707423" y="1278388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Measurement-based model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16119D-2A7E-7BFA-A9B3-A4DA77C63D17}"/>
              </a:ext>
            </a:extLst>
          </p:cNvPr>
          <p:cNvSpPr txBox="1"/>
          <p:nvPr/>
        </p:nvSpPr>
        <p:spPr>
          <a:xfrm>
            <a:off x="578158" y="5294761"/>
            <a:ext cx="10760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 instability threshold can be significantly increased by operation in the bunch-shortening mode with a moderate RF voltage (one or two single-cell 800 MHz cavities per beam)</a:t>
            </a:r>
          </a:p>
          <a:p>
            <a:r>
              <a:rPr lang="en-US" sz="2000" dirty="0"/>
              <a:t>Slightly higher peak line density can impact blow-up due to IBS</a:t>
            </a:r>
            <a:endParaRPr lang="en-GB" sz="2000" dirty="0"/>
          </a:p>
        </p:txBody>
      </p:sp>
      <p:pic>
        <p:nvPicPr>
          <p:cNvPr id="17" name="Picture 16" descr="A graph of a function&#10;&#10;AI-generated content may be incorrect.">
            <a:extLst>
              <a:ext uri="{FF2B5EF4-FFF2-40B4-BE49-F238E27FC236}">
                <a16:creationId xmlns:a16="http://schemas.microsoft.com/office/drawing/2014/main" id="{ED26DB7E-A1DA-525A-F92E-A6F6EAF37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48" y="1923239"/>
            <a:ext cx="329649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78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04C5B-6D36-A5A4-403E-42B057FCC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measurements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AA8CEE-3ACA-9091-7A45-AE725DEDB3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0" y="1763711"/>
                <a:ext cx="10820400" cy="400182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Preparation of flattened distribution in the SPS for single- and multi-bunch beams</a:t>
                </a:r>
              </a:p>
              <a:p>
                <a:endParaRPr lang="en-US" dirty="0"/>
              </a:p>
              <a:p>
                <a:r>
                  <a:rPr lang="en-US" dirty="0"/>
                  <a:t>LHC LLD measurements with flattened bunch distribution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×72</m:t>
                    </m:r>
                  </m:oMath>
                </a14:m>
                <a:r>
                  <a:rPr lang="en-US" dirty="0"/>
                  <a:t>-bunch instability driven by the main cavity impedance (requires disabling direct and one-turn delay feedback for at least one cavity)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AA8CEE-3ACA-9091-7A45-AE725DEDB3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763711"/>
                <a:ext cx="10820400" cy="4001822"/>
              </a:xfrm>
              <a:blipFill>
                <a:blip r:embed="rId2"/>
                <a:stretch>
                  <a:fillRect l="-1014" t="-2588" r="-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25095-C048-AF3E-9F02-1B41553E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8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47F6A-DD68-E1CA-D14A-40F2906F6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30D80-BAE1-F1AF-7528-AD678269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2BF7BB-BC19-E28B-55D0-5291B1C92506}"/>
              </a:ext>
            </a:extLst>
          </p:cNvPr>
          <p:cNvSpPr txBox="1"/>
          <p:nvPr/>
        </p:nvSpPr>
        <p:spPr>
          <a:xfrm>
            <a:off x="700086" y="1271497"/>
            <a:ext cx="1079182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Loss of Landau damping and coupled-bunch instability are closely related in the longitudinal plane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theoretical model was developed to describe semi-analytical results and confirmed by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Knowledge of the (HL-)LHC impedance (especially the broadband part) was improved in the past years, while further refinements are ongoing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Instability driven by HOMs could be a serious performance limitation since LLD was already observed in LHC</a:t>
            </a:r>
          </a:p>
          <a:p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Possible cures of multi-bunch instabilities (modified distribution function and second-harmonic RF system) are under investigation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DD891-FE91-DEB3-060C-100B05100EA4}"/>
              </a:ext>
            </a:extLst>
          </p:cNvPr>
          <p:cNvSpPr txBox="1"/>
          <p:nvPr/>
        </p:nvSpPr>
        <p:spPr>
          <a:xfrm>
            <a:off x="3714578" y="6277301"/>
            <a:ext cx="4762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Thank you for your attention!</a:t>
            </a:r>
            <a:endParaRPr lang="en-GB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863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43A3-F2ED-C319-E097-F690660DF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7957"/>
            <a:ext cx="12192000" cy="1325563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CF1094-2642-870D-5589-B432D1D8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31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25C88-95F5-EE08-C2D8-46BF2B7E4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instability mechanisms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7CA517-1BB2-6D4E-DF69-7E3D456EA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E52B9-74FD-9AE9-D5B3-56879D21A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429411"/>
            <a:ext cx="8717053" cy="2307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C0209-3DE9-E4A1-9A84-549EE9ADD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766" y="3691580"/>
            <a:ext cx="6747074" cy="270989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D7C8E83-D934-F5C5-EE89-38AD27F5D640}"/>
              </a:ext>
            </a:extLst>
          </p:cNvPr>
          <p:cNvSpPr txBox="1"/>
          <p:nvPr/>
        </p:nvSpPr>
        <p:spPr>
          <a:xfrm>
            <a:off x="2613850" y="105520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 only</a:t>
            </a:r>
            <a:endParaRPr lang="en-1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30C233-49C0-8639-0974-DD552885CB4A}"/>
              </a:ext>
            </a:extLst>
          </p:cNvPr>
          <p:cNvSpPr txBox="1"/>
          <p:nvPr/>
        </p:nvSpPr>
        <p:spPr>
          <a:xfrm>
            <a:off x="4983670" y="105520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Broadband only</a:t>
            </a:r>
            <a:endParaRPr lang="en-1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247206-EA72-E6BB-6CAE-E7FC3ABAFF4B}"/>
              </a:ext>
            </a:extLst>
          </p:cNvPr>
          <p:cNvSpPr txBox="1"/>
          <p:nvPr/>
        </p:nvSpPr>
        <p:spPr>
          <a:xfrm>
            <a:off x="7559496" y="1066191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 + Broadband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4E7029-896C-A628-30C9-B40B462FFD32}"/>
                  </a:ext>
                </a:extLst>
              </p:cNvPr>
              <p:cNvSpPr txBox="1"/>
              <p:nvPr/>
            </p:nvSpPr>
            <p:spPr>
              <a:xfrm>
                <a:off x="791359" y="6259809"/>
                <a:ext cx="85202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BB impedance modifies the structure of the unstable mode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64E7029-896C-A628-30C9-B40B462FF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359" y="6259809"/>
                <a:ext cx="8520281" cy="461665"/>
              </a:xfrm>
              <a:prstGeom prst="rect">
                <a:avLst/>
              </a:prstGeom>
              <a:blipFill>
                <a:blip r:embed="rId4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4B57D4-8242-0D37-DF2D-09FB2A5059F0}"/>
                  </a:ext>
                </a:extLst>
              </p:cNvPr>
              <p:cNvSpPr txBox="1"/>
              <p:nvPr/>
            </p:nvSpPr>
            <p:spPr>
              <a:xfrm>
                <a:off x="3038475" y="3409776"/>
                <a:ext cx="890628" cy="2984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4B57D4-8242-0D37-DF2D-09FB2A5059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475" y="3409776"/>
                <a:ext cx="890628" cy="298415"/>
              </a:xfrm>
              <a:prstGeom prst="rect">
                <a:avLst/>
              </a:prstGeom>
              <a:blipFill>
                <a:blip r:embed="rId5"/>
                <a:stretch>
                  <a:fillRect l="-4762" r="-680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AF742F-B3D4-5639-30F9-1BC6921A8715}"/>
                  </a:ext>
                </a:extLst>
              </p:cNvPr>
              <p:cNvSpPr txBox="1"/>
              <p:nvPr/>
            </p:nvSpPr>
            <p:spPr>
              <a:xfrm>
                <a:off x="5473229" y="3416108"/>
                <a:ext cx="890628" cy="2984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AF742F-B3D4-5639-30F9-1BC6921A87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3229" y="3416108"/>
                <a:ext cx="890628" cy="298415"/>
              </a:xfrm>
              <a:prstGeom prst="rect">
                <a:avLst/>
              </a:prstGeom>
              <a:blipFill>
                <a:blip r:embed="rId6"/>
                <a:stretch>
                  <a:fillRect l="-5479" r="-685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45B963-9F58-7A19-DD32-7902181FBBF3}"/>
                  </a:ext>
                </a:extLst>
              </p:cNvPr>
              <p:cNvSpPr txBox="1"/>
              <p:nvPr/>
            </p:nvSpPr>
            <p:spPr>
              <a:xfrm>
                <a:off x="8004292" y="3415869"/>
                <a:ext cx="890628" cy="2984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45B963-9F58-7A19-DD32-7902181FB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4292" y="3415869"/>
                <a:ext cx="890628" cy="298415"/>
              </a:xfrm>
              <a:prstGeom prst="rect">
                <a:avLst/>
              </a:prstGeom>
              <a:blipFill>
                <a:blip r:embed="rId7"/>
                <a:stretch>
                  <a:fillRect l="-4795" r="-1370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1928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4741-0CC9-8A4A-9B94-C809E1982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cures: flattened particle distribution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62BDC-28F6-9AC1-35E2-B39E01B0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27F48-9005-E815-0CB9-624CF1418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018" y="1491236"/>
            <a:ext cx="3373639" cy="2216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8176F8-C89F-9E73-2937-D1C9F177DD6E}"/>
                  </a:ext>
                </a:extLst>
              </p:cNvPr>
              <p:cNvSpPr txBox="1"/>
              <p:nvPr/>
            </p:nvSpPr>
            <p:spPr>
              <a:xfrm>
                <a:off x="541153" y="1089163"/>
                <a:ext cx="11109693" cy="5632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Bunch flattening via RF phase modulation </a:t>
                </a:r>
                <a:r>
                  <a:rPr lang="en-US" sz="20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Developed in Tevatron to stop “dancing bunches”, as an alternative</a:t>
                </a:r>
                <a:br>
                  <a:rPr lang="en-US" sz="2000" dirty="0"/>
                </a:br>
                <a:r>
                  <a:rPr lang="en-US" sz="2000" dirty="0"/>
                  <a:t>to the longitudinal damper </a:t>
                </a:r>
                <a:r>
                  <a:rPr lang="en-US" sz="2000" i="1" dirty="0"/>
                  <a:t>(</a:t>
                </a:r>
                <a:r>
                  <a:rPr lang="en-GB" sz="2000" i="1" dirty="0">
                    <a:hlinkClick r:id="rId3"/>
                  </a:rPr>
                  <a:t>C. Y. Tan and A. Burov, PRAB, 2012</a:t>
                </a:r>
                <a:r>
                  <a:rPr lang="en-US" sz="2000" i="1" dirty="0"/>
                  <a:t>)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Tested in 2012 in the LHC to demonstrate the reduction of </a:t>
                </a:r>
                <a:br>
                  <a:rPr lang="en-US" sz="2000" dirty="0"/>
                </a:br>
                <a:r>
                  <a:rPr lang="en-US" sz="2000" dirty="0"/>
                  <a:t>beam-induced heating </a:t>
                </a:r>
                <a:r>
                  <a:rPr lang="en-US" sz="2000" i="1" dirty="0">
                    <a:solidFill>
                      <a:srgbClr val="0070C0"/>
                    </a:solidFill>
                    <a:hlinkClick r:id="rId4"/>
                  </a:rPr>
                  <a:t>(E. </a:t>
                </a:r>
                <a:r>
                  <a:rPr lang="en-US" sz="2000" i="1" dirty="0" err="1">
                    <a:solidFill>
                      <a:srgbClr val="0070C0"/>
                    </a:solidFill>
                    <a:hlinkClick r:id="rId4"/>
                  </a:rPr>
                  <a:t>Shaposhnikova</a:t>
                </a:r>
                <a:r>
                  <a:rPr lang="en-US" sz="2000" i="1" dirty="0">
                    <a:solidFill>
                      <a:srgbClr val="0070C0"/>
                    </a:solidFill>
                    <a:hlinkClick r:id="rId4"/>
                  </a:rPr>
                  <a:t> et al, IPAC, 2014)</a:t>
                </a:r>
                <a:endParaRPr lang="en-US" sz="2000" i="1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Routinely applied in physics since 2016</a:t>
                </a:r>
              </a:p>
              <a:p>
                <a:endParaRPr lang="en-US" sz="2000" i="1" dirty="0"/>
              </a:p>
              <a:p>
                <a:r>
                  <a:rPr lang="en-US" sz="2000" b="1" dirty="0">
                    <a:solidFill>
                      <a:srgbClr val="0070C0"/>
                    </a:solidFill>
                  </a:rPr>
                  <a:t>Two scenarios:</a:t>
                </a:r>
              </a:p>
              <a:p>
                <a:endParaRPr lang="en-US" sz="2000" b="1" dirty="0">
                  <a:solidFill>
                    <a:srgbClr val="0070C0"/>
                  </a:solidFill>
                </a:endParaRPr>
              </a:p>
              <a:p>
                <a:r>
                  <a:rPr lang="en-US" sz="2000" dirty="0"/>
                  <a:t>RF phase modulation after injection in the LHC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Opening phase loop </a:t>
                </a:r>
                <a:r>
                  <a:rPr lang="en-US" sz="2000" dirty="0">
                    <a:solidFill>
                      <a:srgbClr val="C00000"/>
                    </a:solidFill>
                  </a:rPr>
                  <a:t>can seed </a:t>
                </a:r>
                <a:r>
                  <a:rPr lang="en-US" sz="2000" dirty="0"/>
                  <a:t>instability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Instability can be </a:t>
                </a:r>
                <a:r>
                  <a:rPr lang="en-US" sz="2000" dirty="0">
                    <a:solidFill>
                      <a:srgbClr val="C00000"/>
                    </a:solidFill>
                  </a:rPr>
                  <a:t>potentially enhanced </a:t>
                </a:r>
                <a:r>
                  <a:rPr lang="en-US" sz="2000" dirty="0"/>
                  <a:t>since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Modification of distribution in the SPS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Potentially </a:t>
                </a:r>
                <a:r>
                  <a:rPr lang="en-US" sz="2000" dirty="0">
                    <a:solidFill>
                      <a:srgbClr val="C00000"/>
                    </a:solidFill>
                  </a:rPr>
                  <a:t>different bunch-by-bunch shape </a:t>
                </a:r>
                <a:r>
                  <a:rPr lang="en-US" sz="2000" dirty="0"/>
                  <a:t>due to strong transient beam loading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Preservation of “flatness” after </a:t>
                </a:r>
                <a:r>
                  <a:rPr lang="en-US" sz="2000" dirty="0">
                    <a:solidFill>
                      <a:srgbClr val="C00000"/>
                    </a:solidFill>
                  </a:rPr>
                  <a:t>filamentation</a:t>
                </a:r>
                <a:r>
                  <a:rPr lang="en-US" sz="2000" dirty="0"/>
                  <a:t> in the LHC needs to be confirmed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Intra-beam scattering (IBS) might compromise flattening although leads to gradual bunch length increase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8176F8-C89F-9E73-2937-D1C9F177D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53" y="1089163"/>
                <a:ext cx="11109693" cy="5632311"/>
              </a:xfrm>
              <a:prstGeom prst="rect">
                <a:avLst/>
              </a:prstGeom>
              <a:blipFill>
                <a:blip r:embed="rId5"/>
                <a:stretch>
                  <a:fillRect l="-604" t="-541" b="-1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516681-1B3C-AF84-F60C-0ED4A6A9CC75}"/>
              </a:ext>
            </a:extLst>
          </p:cNvPr>
          <p:cNvCxnSpPr>
            <a:cxnSpLocks/>
          </p:cNvCxnSpPr>
          <p:nvPr/>
        </p:nvCxnSpPr>
        <p:spPr>
          <a:xfrm>
            <a:off x="7915275" y="2188933"/>
            <a:ext cx="1002947" cy="122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67F860C-6523-3105-CEA9-023F7C79A4A1}"/>
              </a:ext>
            </a:extLst>
          </p:cNvPr>
          <p:cNvSpPr txBox="1"/>
          <p:nvPr/>
        </p:nvSpPr>
        <p:spPr>
          <a:xfrm>
            <a:off x="8820150" y="1159152"/>
            <a:ext cx="289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Measurements in Tevatron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27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3CCCF-2AF5-5F5D-79F1-AF2FB318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results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7AF4D-562D-D97A-94FA-8D1416584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1BDE44EB-C8E9-E182-3D62-760F0060C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080000"/>
            <a:ext cx="5184000" cy="3240000"/>
          </a:xfrm>
          <a:prstGeom prst="rect">
            <a:avLst/>
          </a:prstGeom>
        </p:spPr>
      </p:pic>
      <p:pic>
        <p:nvPicPr>
          <p:cNvPr id="6" name="Picture 5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54736505-F838-7D7A-14A3-EC6D03629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00" y="1080000"/>
            <a:ext cx="5184000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4D2DCB-0991-98D1-BE5B-3E402EF8A99F}"/>
              </a:ext>
            </a:extLst>
          </p:cNvPr>
          <p:cNvSpPr txBox="1"/>
          <p:nvPr/>
        </p:nvSpPr>
        <p:spPr>
          <a:xfrm>
            <a:off x="7886700" y="4467225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M. Zampetakis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889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8689-4C52-3B48-9DB7-DA75D753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Recap on single-bunch stability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453407-B565-9448-8363-2160FE065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2</a:t>
            </a:fld>
            <a:endParaRPr lang="en-US"/>
          </a:p>
        </p:txBody>
      </p:sp>
      <p:pic>
        <p:nvPicPr>
          <p:cNvPr id="10" name="Content Placeholder 6" descr="Screen Clipping">
            <a:extLst>
              <a:ext uri="{FF2B5EF4-FFF2-40B4-BE49-F238E27FC236}">
                <a16:creationId xmlns:a16="http://schemas.microsoft.com/office/drawing/2014/main" id="{F23B391F-DD11-EE4C-935F-6228E57E3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782" y="2244864"/>
            <a:ext cx="5181058" cy="367596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6323E1-80D3-7747-B50A-D7F8B6E0E720}"/>
              </a:ext>
            </a:extLst>
          </p:cNvPr>
          <p:cNvSpPr txBox="1"/>
          <p:nvPr/>
        </p:nvSpPr>
        <p:spPr>
          <a:xfrm>
            <a:off x="7608294" y="2739429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LHC MD </a:t>
            </a:r>
            <a:br>
              <a:rPr lang="en-US" dirty="0"/>
            </a:br>
            <a:r>
              <a:rPr lang="en-US" dirty="0"/>
              <a:t>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5DFDFC-27E7-F64F-B5A0-398F068CF849}"/>
              </a:ext>
            </a:extLst>
          </p:cNvPr>
          <p:cNvSpPr txBox="1"/>
          <p:nvPr/>
        </p:nvSpPr>
        <p:spPr>
          <a:xfrm>
            <a:off x="8448106" y="5851498"/>
            <a:ext cx="31358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70C0"/>
                </a:solidFill>
                <a:hlinkClick r:id="rId3"/>
              </a:rPr>
              <a:t>H. Timko et al., HB, 2018</a:t>
            </a:r>
            <a:endParaRPr lang="en-US" sz="1800" i="1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E6030E-F99A-0147-90B3-174B7980D389}"/>
              </a:ext>
            </a:extLst>
          </p:cNvPr>
          <p:cNvSpPr txBox="1"/>
          <p:nvPr/>
        </p:nvSpPr>
        <p:spPr>
          <a:xfrm>
            <a:off x="7289023" y="1614984"/>
            <a:ext cx="4765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Persistent oscillations after injection, resulting in particle losses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2F5762-EAC6-2C46-80EC-327FF7C909AA}"/>
                  </a:ext>
                </a:extLst>
              </p:cNvPr>
              <p:cNvSpPr txBox="1"/>
              <p:nvPr/>
            </p:nvSpPr>
            <p:spPr>
              <a:xfrm>
                <a:off x="10404074" y="2924096"/>
                <a:ext cx="11026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/>
                  <a:t> MV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2F5762-EAC6-2C46-80EC-327FF7C90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4074" y="2924096"/>
                <a:ext cx="1102610" cy="276999"/>
              </a:xfrm>
              <a:prstGeom prst="rect">
                <a:avLst/>
              </a:prstGeom>
              <a:blipFill>
                <a:blip r:embed="rId4"/>
                <a:stretch>
                  <a:fillRect l="-7735" t="-28889" r="-11050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4520B32-04A4-5F46-A993-4CF905435B6F}"/>
              </a:ext>
            </a:extLst>
          </p:cNvPr>
          <p:cNvSpPr txBox="1"/>
          <p:nvPr/>
        </p:nvSpPr>
        <p:spPr>
          <a:xfrm>
            <a:off x="479549" y="1236270"/>
            <a:ext cx="6025537" cy="544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buFontTx/>
              <a:buChar char="-"/>
            </a:pPr>
            <a:r>
              <a:rPr lang="en-US" sz="2000" dirty="0"/>
              <a:t>Persistent oscillations after injection indicate that we are approaching the threshold of </a:t>
            </a:r>
            <a:r>
              <a:rPr lang="en-US" sz="2000" dirty="0">
                <a:solidFill>
                  <a:srgbClr val="C00000"/>
                </a:solidFill>
              </a:rPr>
              <a:t>loss of Landau damping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(LLD) for HL-LHC parameters</a:t>
            </a:r>
          </a:p>
          <a:p>
            <a:pPr marL="342900" indent="-342900">
              <a:lnSpc>
                <a:spcPct val="125000"/>
              </a:lnSpc>
              <a:buFontTx/>
              <a:buChar char="-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Tx/>
              <a:buChar char="-"/>
            </a:pPr>
            <a:r>
              <a:rPr lang="en-US" sz="2000" dirty="0"/>
              <a:t>The LLD threshold is defined as </a:t>
            </a:r>
            <a:br>
              <a:rPr lang="en-US" sz="2000" dirty="0"/>
            </a:br>
            <a:r>
              <a:rPr lang="en-US" i="1" dirty="0">
                <a:solidFill>
                  <a:srgbClr val="0070C0"/>
                </a:solidFill>
              </a:rPr>
              <a:t>(IK, T. Argyropoulos, E. </a:t>
            </a:r>
            <a:r>
              <a:rPr lang="en-US" i="1" dirty="0" err="1">
                <a:solidFill>
                  <a:srgbClr val="0070C0"/>
                </a:solidFill>
              </a:rPr>
              <a:t>Shaposhnikova</a:t>
            </a:r>
            <a:r>
              <a:rPr lang="en-US" i="1" dirty="0">
                <a:solidFill>
                  <a:srgbClr val="0070C0"/>
                </a:solidFill>
              </a:rPr>
              <a:t>, PRAB, 2021)</a:t>
            </a:r>
          </a:p>
          <a:p>
            <a:pPr marL="342900" indent="-342900">
              <a:lnSpc>
                <a:spcPct val="125000"/>
              </a:lnSpc>
              <a:buFontTx/>
              <a:buChar char="-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Tx/>
              <a:buChar char="-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Tx/>
              <a:buChar char="-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Tx/>
              <a:buChar char="-"/>
            </a:pPr>
            <a:endParaRPr lang="en-US" sz="2000" dirty="0"/>
          </a:p>
          <a:p>
            <a:pPr marL="342900" indent="-342900">
              <a:lnSpc>
                <a:spcPct val="125000"/>
              </a:lnSpc>
              <a:buFontTx/>
              <a:buChar char="-"/>
            </a:pPr>
            <a:r>
              <a:rPr lang="en-US" sz="2000" dirty="0"/>
              <a:t>Complicated impedance model can be substituted by an effective broad-band (BB) impedance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  <a:t>IK, T. Argyropoulos, S. Nese, and 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  <a:t>E. 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  <a:t>Shaposhnikova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/>
              </a:rPr>
              <a:t>, HB, 2021</a:t>
            </a:r>
            <a:r>
              <a:rPr lang="en-US" sz="2000" i="1" dirty="0">
                <a:solidFill>
                  <a:srgbClr val="0070C0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E2A6404-59B5-68A0-8C06-36B5F0F2EE33}"/>
                  </a:ext>
                </a:extLst>
              </p:cNvPr>
              <p:cNvSpPr/>
              <p:nvPr/>
            </p:nvSpPr>
            <p:spPr>
              <a:xfrm>
                <a:off x="1888918" y="3635173"/>
                <a:ext cx="2836418" cy="8966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EE2A6404-59B5-68A0-8C06-36B5F0F2EE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918" y="3635173"/>
                <a:ext cx="2836418" cy="896656"/>
              </a:xfrm>
              <a:prstGeom prst="rect">
                <a:avLst/>
              </a:prstGeom>
              <a:blipFill>
                <a:blip r:embed="rId7"/>
                <a:stretch>
                  <a:fillRect b="-1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0DF254D-8637-13E1-7D9E-81E23A5D93CB}"/>
              </a:ext>
            </a:extLst>
          </p:cNvPr>
          <p:cNvSpPr txBox="1"/>
          <p:nvPr/>
        </p:nvSpPr>
        <p:spPr>
          <a:xfrm>
            <a:off x="1219556" y="4590852"/>
            <a:ext cx="2447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</a:t>
            </a:r>
            <a:r>
              <a:rPr lang="en-US" sz="1800" dirty="0"/>
              <a:t>ffective impedance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18D7FE-DAC8-7652-5067-C176E1FD5C1B}"/>
              </a:ext>
            </a:extLst>
          </p:cNvPr>
          <p:cNvSpPr txBox="1"/>
          <p:nvPr/>
        </p:nvSpPr>
        <p:spPr>
          <a:xfrm>
            <a:off x="3897875" y="4603870"/>
            <a:ext cx="2859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Effective cut-off frequency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CA358C-07B2-E696-1CFE-78B4811EC10E}"/>
              </a:ext>
            </a:extLst>
          </p:cNvPr>
          <p:cNvCxnSpPr>
            <a:cxnSpLocks/>
          </p:cNvCxnSpPr>
          <p:nvPr/>
        </p:nvCxnSpPr>
        <p:spPr>
          <a:xfrm flipV="1">
            <a:off x="2303428" y="4406900"/>
            <a:ext cx="452472" cy="209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16B348-A43F-AACA-A9C8-E44A2C1022DE}"/>
              </a:ext>
            </a:extLst>
          </p:cNvPr>
          <p:cNvCxnSpPr/>
          <p:nvPr/>
        </p:nvCxnSpPr>
        <p:spPr>
          <a:xfrm flipH="1" flipV="1">
            <a:off x="4625124" y="4463174"/>
            <a:ext cx="234533" cy="140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474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45B9E-A98B-C230-E24D-EE9E19DA6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6D6C912-169C-BCBB-F2CA-3CB4E9CAB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675" y="3707699"/>
            <a:ext cx="3427150" cy="282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EF54BB-59EA-528A-3A1A-2DCB176BC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cures: flattened particle distribution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C243B-4734-395E-9170-4A25D64D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5C6225-59F6-9736-91A2-F9D8E736D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018" y="1491236"/>
            <a:ext cx="3373639" cy="2216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FFAB8F-38BC-7E1C-9053-BFAD5F972C39}"/>
                  </a:ext>
                </a:extLst>
              </p:cNvPr>
              <p:cNvSpPr txBox="1"/>
              <p:nvPr/>
            </p:nvSpPr>
            <p:spPr>
              <a:xfrm>
                <a:off x="348529" y="962639"/>
                <a:ext cx="8223971" cy="5632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Bunch flattening via RF phase modulation </a:t>
                </a:r>
                <a:r>
                  <a:rPr lang="en-US" sz="2000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Developed in Tevatron to stop “dancing bunches”, as an alternative to the longitudinal damper </a:t>
                </a:r>
                <a:r>
                  <a:rPr lang="en-US" sz="2000" i="1" dirty="0"/>
                  <a:t>(</a:t>
                </a:r>
                <a:r>
                  <a:rPr lang="en-GB" sz="2000" i="1" dirty="0">
                    <a:hlinkClick r:id="rId4"/>
                  </a:rPr>
                  <a:t>C. Y. Tan and A. Burov, PRAB, 2012</a:t>
                </a:r>
                <a:r>
                  <a:rPr lang="en-US" sz="2000" i="1" dirty="0"/>
                  <a:t>)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Tested in 2012 in the LHC to demonstrate the reduction of beam-induced heating </a:t>
                </a:r>
                <a:r>
                  <a:rPr lang="en-US" sz="2000" i="1" dirty="0">
                    <a:solidFill>
                      <a:srgbClr val="0070C0"/>
                    </a:solidFill>
                    <a:hlinkClick r:id="rId5"/>
                  </a:rPr>
                  <a:t>(E. </a:t>
                </a:r>
                <a:r>
                  <a:rPr lang="en-US" sz="2000" i="1" dirty="0" err="1">
                    <a:solidFill>
                      <a:srgbClr val="0070C0"/>
                    </a:solidFill>
                    <a:hlinkClick r:id="rId5"/>
                  </a:rPr>
                  <a:t>Shaposhnikova</a:t>
                </a:r>
                <a:r>
                  <a:rPr lang="en-US" sz="2000" i="1" dirty="0">
                    <a:solidFill>
                      <a:srgbClr val="0070C0"/>
                    </a:solidFill>
                    <a:hlinkClick r:id="rId5"/>
                  </a:rPr>
                  <a:t> et al, IPAC, 2014)</a:t>
                </a:r>
                <a:endParaRPr lang="en-US" sz="2000" i="1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i="1" dirty="0"/>
                  <a:t> </a:t>
                </a:r>
                <a:r>
                  <a:rPr lang="en-US" sz="2000" dirty="0"/>
                  <a:t>Routinely applied in physics since 2016</a:t>
                </a:r>
              </a:p>
              <a:p>
                <a:endParaRPr lang="en-US" sz="2000" i="1" dirty="0"/>
              </a:p>
              <a:p>
                <a:r>
                  <a:rPr lang="en-US" sz="2000" b="1" dirty="0">
                    <a:solidFill>
                      <a:srgbClr val="0070C0"/>
                    </a:solidFill>
                  </a:rPr>
                  <a:t>Two scenarios:</a:t>
                </a:r>
              </a:p>
              <a:p>
                <a:r>
                  <a:rPr lang="en-US" sz="2000" dirty="0"/>
                  <a:t>RF phase modulation after injection in the LHC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Opening phase loop </a:t>
                </a:r>
                <a:r>
                  <a:rPr lang="en-US" sz="2000" dirty="0">
                    <a:solidFill>
                      <a:srgbClr val="C00000"/>
                    </a:solidFill>
                  </a:rPr>
                  <a:t>can seed </a:t>
                </a:r>
                <a:r>
                  <a:rPr lang="en-US" sz="2000" dirty="0"/>
                  <a:t>instability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Instability can be </a:t>
                </a:r>
                <a:r>
                  <a:rPr lang="en-US" sz="2000" dirty="0">
                    <a:solidFill>
                      <a:srgbClr val="C00000"/>
                    </a:solidFill>
                  </a:rPr>
                  <a:t>potentially enhanced </a:t>
                </a:r>
                <a:r>
                  <a:rPr lang="en-US" sz="2000" dirty="0"/>
                  <a:t>since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Modification of distribution in the SPS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Potentially </a:t>
                </a:r>
                <a:r>
                  <a:rPr lang="en-US" sz="2000" dirty="0">
                    <a:solidFill>
                      <a:srgbClr val="C00000"/>
                    </a:solidFill>
                  </a:rPr>
                  <a:t>different bunch-by-bunch shape </a:t>
                </a:r>
                <a:r>
                  <a:rPr lang="en-US" sz="2000" dirty="0"/>
                  <a:t>due to strong transient beam loading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Preservation of “flatness” after </a:t>
                </a:r>
                <a:r>
                  <a:rPr lang="en-US" sz="2000" dirty="0">
                    <a:solidFill>
                      <a:srgbClr val="C00000"/>
                    </a:solidFill>
                  </a:rPr>
                  <a:t>filamentation</a:t>
                </a:r>
                <a:r>
                  <a:rPr lang="en-US" sz="2000" dirty="0"/>
                  <a:t> in the LHC needs to be confirmed</a:t>
                </a:r>
              </a:p>
              <a:p>
                <a:r>
                  <a:rPr lang="en-US" sz="2000" dirty="0"/>
                  <a:t>Intra-beam scattering (IBS) might compromise flattening although leads to gradual bunch length increase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FFAB8F-38BC-7E1C-9053-BFAD5F972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29" y="962639"/>
                <a:ext cx="8223971" cy="5632311"/>
              </a:xfrm>
              <a:prstGeom prst="rect">
                <a:avLst/>
              </a:prstGeom>
              <a:blipFill>
                <a:blip r:embed="rId6"/>
                <a:stretch>
                  <a:fillRect l="-741" t="-541" r="-1260" b="-1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986DCB-757C-BB63-84C1-17EAABD083CC}"/>
              </a:ext>
            </a:extLst>
          </p:cNvPr>
          <p:cNvCxnSpPr>
            <a:cxnSpLocks/>
          </p:cNvCxnSpPr>
          <p:nvPr/>
        </p:nvCxnSpPr>
        <p:spPr>
          <a:xfrm>
            <a:off x="7707209" y="1791680"/>
            <a:ext cx="904875" cy="244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BCD899B-5267-345B-BB3A-2D10A770C275}"/>
              </a:ext>
            </a:extLst>
          </p:cNvPr>
          <p:cNvSpPr txBox="1"/>
          <p:nvPr/>
        </p:nvSpPr>
        <p:spPr>
          <a:xfrm>
            <a:off x="8820150" y="1159152"/>
            <a:ext cx="289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Measurements in Tevatron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69EFDB5-ABE7-001A-9079-E5E41525D04E}"/>
              </a:ext>
            </a:extLst>
          </p:cNvPr>
          <p:cNvCxnSpPr>
            <a:cxnSpLocks/>
          </p:cNvCxnSpPr>
          <p:nvPr/>
        </p:nvCxnSpPr>
        <p:spPr>
          <a:xfrm>
            <a:off x="5324475" y="2816093"/>
            <a:ext cx="3171825" cy="1270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269C23E-F49E-3363-9628-719CA08175BE}"/>
              </a:ext>
            </a:extLst>
          </p:cNvPr>
          <p:cNvSpPr txBox="1"/>
          <p:nvPr/>
        </p:nvSpPr>
        <p:spPr>
          <a:xfrm>
            <a:off x="8775814" y="5807743"/>
            <a:ext cx="31875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noProof="0" dirty="0">
                <a:effectLst/>
                <a:ea typeface="Verdana" panose="020B0604030504040204" pitchFamily="34" charset="0"/>
                <a:cs typeface="Times New Roman" panose="02020603050405020304" pitchFamily="18" charset="0"/>
                <a:hlinkClick r:id="rId7"/>
              </a:rPr>
              <a:t>H. Timko et al, Evian, 2019  </a:t>
            </a:r>
            <a:endParaRPr lang="en-US" noProof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55215B-7EED-7A96-E7E2-B74D879F7952}"/>
              </a:ext>
            </a:extLst>
          </p:cNvPr>
          <p:cNvSpPr txBox="1"/>
          <p:nvPr/>
        </p:nvSpPr>
        <p:spPr>
          <a:xfrm>
            <a:off x="8943975" y="40868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LHC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273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08945-7854-FECB-B98B-E8081295B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Longitudinal collective effects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BA5ED-494F-2132-3CCF-ECC6AFC5C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4179EAB1-EACA-EE08-A06A-94C4AA4C1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306" y="1343818"/>
            <a:ext cx="5294387" cy="44759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F10A0-FA98-19A1-7472-E9E5FCDCA3DB}"/>
              </a:ext>
            </a:extLst>
          </p:cNvPr>
          <p:cNvSpPr txBox="1"/>
          <p:nvPr/>
        </p:nvSpPr>
        <p:spPr>
          <a:xfrm>
            <a:off x="8186040" y="5819815"/>
            <a:ext cx="341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</a:t>
            </a:r>
            <a:r>
              <a:rPr lang="en-US" sz="1600" i="1" dirty="0" err="1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Shaposhnikova</a:t>
            </a:r>
            <a:r>
              <a:rPr lang="en-US" sz="1600" i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al, IPAC, 2011</a:t>
            </a:r>
            <a:endParaRPr lang="en-GB" sz="1600" i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F93786-7DE5-996E-FB8B-200DA10DDB8B}"/>
              </a:ext>
            </a:extLst>
          </p:cNvPr>
          <p:cNvSpPr txBox="1"/>
          <p:nvPr/>
        </p:nvSpPr>
        <p:spPr>
          <a:xfrm>
            <a:off x="498107" y="1275440"/>
            <a:ext cx="6097604" cy="404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buFontTx/>
              <a:buChar char="-"/>
            </a:pPr>
            <a:r>
              <a:rPr lang="en-US" sz="1800" dirty="0"/>
              <a:t>First observation </a:t>
            </a:r>
            <a:r>
              <a:rPr lang="en-US" sz="1800" dirty="0">
                <a:solidFill>
                  <a:srgbClr val="C00000"/>
                </a:solidFill>
              </a:rPr>
              <a:t>loss of Landau damping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(LLD)</a:t>
            </a:r>
          </a:p>
        </p:txBody>
      </p:sp>
    </p:spTree>
    <p:extLst>
      <p:ext uri="{BB962C8B-B14F-4D97-AF65-F5344CB8AC3E}">
        <p14:creationId xmlns:p14="http://schemas.microsoft.com/office/powerpoint/2010/main" val="886083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8AF36-6EA9-22D7-EB8A-F843F926E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5BF09-53B5-FE9D-6C8E-8344FF1C4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cures: modified particle distribution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C6542-0375-C7D6-8AD9-58DA9D1DD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099F46-7EE1-0123-6441-FF5393FE3428}"/>
                  </a:ext>
                </a:extLst>
              </p:cNvPr>
              <p:cNvSpPr txBox="1"/>
              <p:nvPr/>
            </p:nvSpPr>
            <p:spPr>
              <a:xfrm>
                <a:off x="550601" y="1339591"/>
                <a:ext cx="4671403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Bunch flattening was developed in Tevatron </a:t>
                </a:r>
                <a:r>
                  <a:rPr lang="en-US" sz="2000" i="1" dirty="0"/>
                  <a:t>(</a:t>
                </a:r>
                <a:r>
                  <a:rPr lang="en-GB" sz="2000" i="1" dirty="0">
                    <a:hlinkClick r:id="rId2"/>
                  </a:rPr>
                  <a:t>C. Y. Tan and A. Burov, 2012</a:t>
                </a:r>
                <a:r>
                  <a:rPr lang="en-US" sz="2000" i="1" dirty="0"/>
                  <a:t>) </a:t>
                </a:r>
                <a:r>
                  <a:rPr lang="en-US" sz="2000" dirty="0"/>
                  <a:t>and is routinely applied in the LHC from 2016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One can consider modifying the particle distribution in the SPS, which might be partially preserved in the LHC after filamentation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Gain in the LLD threshold depends on the cutoff frequency of the impedance model, but the CBI threshold is reduced at the same time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Potentially, an optimal distribution can be found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099F46-7EE1-0123-6441-FF5393FE3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01" y="1339591"/>
                <a:ext cx="4671403" cy="5324535"/>
              </a:xfrm>
              <a:prstGeom prst="rect">
                <a:avLst/>
              </a:prstGeom>
              <a:blipFill>
                <a:blip r:embed="rId3"/>
                <a:stretch>
                  <a:fillRect l="-1304" t="-573" r="-2216" b="-12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04E5EF2F-1D66-7A8B-664A-2DB80A699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9948" y="946753"/>
            <a:ext cx="3331900" cy="27483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1967F6-41F7-55CA-B444-57C8A6DF33A8}"/>
              </a:ext>
            </a:extLst>
          </p:cNvPr>
          <p:cNvSpPr txBox="1"/>
          <p:nvPr/>
        </p:nvSpPr>
        <p:spPr>
          <a:xfrm>
            <a:off x="9089462" y="2968228"/>
            <a:ext cx="31875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noProof="0" dirty="0">
                <a:effectLst/>
                <a:ea typeface="Verdana" panose="020B0604030504040204" pitchFamily="34" charset="0"/>
                <a:cs typeface="Times New Roman" panose="02020603050405020304" pitchFamily="18" charset="0"/>
                <a:hlinkClick r:id="rId5"/>
              </a:rPr>
              <a:t>H. Timko et al, Evian, 2019  </a:t>
            </a:r>
            <a:endParaRPr lang="en-US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9D57F9-CC40-3F26-9A11-0E9B5C9E32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8825" y="3963196"/>
            <a:ext cx="3666015" cy="2515773"/>
          </a:xfrm>
          <a:prstGeom prst="rect">
            <a:avLst/>
          </a:prstGeom>
        </p:spPr>
      </p:pic>
      <p:pic>
        <p:nvPicPr>
          <p:cNvPr id="14" name="Picture 13" descr="A diagram of a function&#10;&#10;AI-generated content may be incorrect.">
            <a:extLst>
              <a:ext uri="{FF2B5EF4-FFF2-40B4-BE49-F238E27FC236}">
                <a16:creationId xmlns:a16="http://schemas.microsoft.com/office/drawing/2014/main" id="{0FCFEA88-D8FE-79CF-81CB-1DB1C225C4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173" y="1184442"/>
            <a:ext cx="3046752" cy="22730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4E8976-37C5-1AD0-0F2F-D8B08131A5C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14414"/>
          <a:stretch>
            <a:fillRect/>
          </a:stretch>
        </p:blipFill>
        <p:spPr>
          <a:xfrm>
            <a:off x="5135150" y="3695133"/>
            <a:ext cx="3069675" cy="256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8264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D9B9A-9C49-B373-4CE6-C741FF03A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missing impedance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6C41C-35D9-7C19-C4C6-44E0D5BB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B80FA-81D7-4757-D5F7-D9EBEE15CD42}"/>
              </a:ext>
            </a:extLst>
          </p:cNvPr>
          <p:cNvSpPr txBox="1"/>
          <p:nvPr/>
        </p:nvSpPr>
        <p:spPr>
          <a:xfrm>
            <a:off x="768350" y="1166018"/>
            <a:ext cx="10655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During preparation for the 2024 JAP workshop, the imaginary part of the MKI (and MKI-cool) and other kicker impedance was found to be missing in the LHC impedance model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03A8B-B719-A629-5557-B9C1C7C4E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2373297"/>
            <a:ext cx="4216399" cy="3064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E44431-EB67-FE4B-917D-54847CA67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074" y="2373298"/>
            <a:ext cx="4285388" cy="30878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88DED2-9942-F6F8-3849-94ECA71328A8}"/>
              </a:ext>
            </a:extLst>
          </p:cNvPr>
          <p:cNvSpPr txBox="1"/>
          <p:nvPr/>
        </p:nvSpPr>
        <p:spPr>
          <a:xfrm>
            <a:off x="2515364" y="1950104"/>
            <a:ext cx="7055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Example of past CST simulations </a:t>
            </a:r>
            <a:r>
              <a:rPr lang="en-US" sz="2000" i="1" dirty="0">
                <a:hlinkClick r:id="rId4"/>
              </a:rPr>
              <a:t>(H. Day, PhD thesis, 2013)</a:t>
            </a:r>
            <a:endParaRPr lang="en-GB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F0E862-A9B5-7FBC-99C0-262700A48EB7}"/>
                  </a:ext>
                </a:extLst>
              </p:cNvPr>
              <p:cNvSpPr txBox="1"/>
              <p:nvPr/>
            </p:nvSpPr>
            <p:spPr>
              <a:xfrm>
                <a:off x="7669164" y="4775200"/>
                <a:ext cx="17620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𝐈𝐦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GB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F0E862-A9B5-7FBC-99C0-262700A48E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164" y="4775200"/>
                <a:ext cx="1762021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77C028-64D1-DEBD-C283-0D2B217F2107}"/>
              </a:ext>
            </a:extLst>
          </p:cNvPr>
          <p:cNvCxnSpPr/>
          <p:nvPr/>
        </p:nvCxnSpPr>
        <p:spPr>
          <a:xfrm flipV="1">
            <a:off x="8267700" y="4457700"/>
            <a:ext cx="0" cy="24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FDC577-ED47-0AF1-5E9E-FA2FE13F51AC}"/>
                  </a:ext>
                </a:extLst>
              </p:cNvPr>
              <p:cNvSpPr txBox="1"/>
              <p:nvPr/>
            </p:nvSpPr>
            <p:spPr>
              <a:xfrm>
                <a:off x="780473" y="5537308"/>
                <a:ext cx="735329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Similar impedance is observed in the latest CST simulations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Four MKI kickers add ~10% to the present impedance model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This subject will be discussed at the 104</a:t>
                </a:r>
                <a:r>
                  <a:rPr lang="en-US" sz="2000" baseline="30000" dirty="0"/>
                  <a:t>th</a:t>
                </a:r>
                <a:r>
                  <a:rPr lang="en-US" sz="2000" dirty="0"/>
                  <a:t> IWG meeting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FDC577-ED47-0AF1-5E9E-FA2FE13F5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473" y="5537308"/>
                <a:ext cx="7353295" cy="1015663"/>
              </a:xfrm>
              <a:prstGeom prst="rect">
                <a:avLst/>
              </a:prstGeom>
              <a:blipFill>
                <a:blip r:embed="rId6"/>
                <a:stretch>
                  <a:fillRect l="-829" t="-2395" r="-83" b="-10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39945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83371"/>
                <a:ext cx="5695122" cy="48095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/>
                  <a:t>We are close to the threshold without margin</a:t>
                </a:r>
              </a:p>
              <a:p>
                <a:r>
                  <a:rPr lang="en-GB" sz="2000" dirty="0"/>
                  <a:t>Coupled-bunch feedback system?</a:t>
                </a:r>
              </a:p>
              <a:p>
                <a:r>
                  <a:rPr lang="en-GB" sz="2000" dirty="0"/>
                  <a:t>2</a:t>
                </a:r>
                <a:r>
                  <a:rPr lang="en-GB" sz="2000" baseline="30000" dirty="0"/>
                  <a:t>nd</a:t>
                </a:r>
                <a:r>
                  <a:rPr lang="en-GB" sz="2000" dirty="0"/>
                  <a:t> harmonic RF system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increase LLD threshold and CBI threshold</a:t>
                </a:r>
              </a:p>
              <a:p>
                <a:r>
                  <a:rPr lang="en-GB" sz="2000" dirty="0"/>
                  <a:t>Synchrotron frequency variation due to bunch-by-bunch parameter variation (bad for luminosity, but unavoidable) and transient beam loading can help to suppress LLD type instability</a:t>
                </a:r>
              </a:p>
              <a:p>
                <a:pPr marL="0" indent="0">
                  <a:buNone/>
                </a:pPr>
                <a:r>
                  <a:rPr lang="en-US" sz="2000" dirty="0"/>
                  <a:t>MELODY was extended to treat individual bunches using a single matrix (dimensions depend on number of bunches)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Some reduction of growth rates is observed for a toy model (9 bunches)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83371"/>
                <a:ext cx="5695122" cy="4809504"/>
              </a:xfrm>
              <a:blipFill>
                <a:blip r:embed="rId2"/>
                <a:stretch>
                  <a:fillRect l="-1336" t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24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117E6A-37E0-3247-BA57-B5AF6F2E2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000" y="2034000"/>
            <a:ext cx="5551675" cy="424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56B717-378B-7C44-A200-26620DD67A5B}"/>
              </a:ext>
            </a:extLst>
          </p:cNvPr>
          <p:cNvSpPr txBox="1"/>
          <p:nvPr/>
        </p:nvSpPr>
        <p:spPr>
          <a:xfrm>
            <a:off x="7540608" y="1663774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short bunches of ~0.8 ns</a:t>
            </a:r>
          </a:p>
        </p:txBody>
      </p:sp>
    </p:spTree>
    <p:extLst>
      <p:ext uri="{BB962C8B-B14F-4D97-AF65-F5344CB8AC3E}">
        <p14:creationId xmlns:p14="http://schemas.microsoft.com/office/powerpoint/2010/main" val="1936542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25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5C913F-E921-144F-8D22-C28D65627A2A}"/>
              </a:ext>
            </a:extLst>
          </p:cNvPr>
          <p:cNvSpPr txBox="1"/>
          <p:nvPr/>
        </p:nvSpPr>
        <p:spPr>
          <a:xfrm>
            <a:off x="7540608" y="1663774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short bunches of ~0.8 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2E6492-2AF3-C24B-B20E-2299319D5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322" y="2033106"/>
            <a:ext cx="5552650" cy="42451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3F805C4-8182-B94C-9070-7E8F7628AC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683371"/>
                <a:ext cx="5695122" cy="48095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000" dirty="0"/>
                  <a:t>We are close to the threshold without margin</a:t>
                </a:r>
              </a:p>
              <a:p>
                <a:r>
                  <a:rPr lang="en-GB" sz="2000" dirty="0"/>
                  <a:t>Coupled-bunch feedback system?</a:t>
                </a:r>
              </a:p>
              <a:p>
                <a:r>
                  <a:rPr lang="en-GB" sz="2000" dirty="0"/>
                  <a:t>2</a:t>
                </a:r>
                <a:r>
                  <a:rPr lang="en-GB" sz="2000" baseline="30000" dirty="0"/>
                  <a:t>nd</a:t>
                </a:r>
                <a:r>
                  <a:rPr lang="en-GB" sz="2000" dirty="0"/>
                  <a:t> harmonic RF system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increase LLD threshold and CBI threshold</a:t>
                </a:r>
              </a:p>
              <a:p>
                <a:r>
                  <a:rPr lang="en-GB" sz="2000" dirty="0"/>
                  <a:t>Synchrotron frequency variation due to bunch-by-bunch parameter variation (bad for luminosity, but unavoidable) and transient beam loading can help to suppress LLD type instability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/>
                  <a:t>MELODY was extended to treat individual bunches using a single matrix (dimensions depend on number of bunches)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Some reduction of growth rates is observed for a toy model (9 bunches)</a:t>
                </a: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3F805C4-8182-B94C-9070-7E8F7628A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83371"/>
                <a:ext cx="5695122" cy="4809504"/>
              </a:xfrm>
              <a:prstGeom prst="rect">
                <a:avLst/>
              </a:prstGeom>
              <a:blipFill>
                <a:blip r:embed="rId3"/>
                <a:stretch>
                  <a:fillRect l="-1336" t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9600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D0E42A51-1B0D-3A87-0BD4-04E69145B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600" y="1594800"/>
            <a:ext cx="5448300" cy="3352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707929-B986-6C24-C60D-FD12BA73D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Comparison with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07721-77D3-3186-4F5D-3A7509AB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E42015-6426-6E0D-57D1-0530B3B9D635}"/>
              </a:ext>
            </a:extLst>
          </p:cNvPr>
          <p:cNvSpPr txBox="1"/>
          <p:nvPr/>
        </p:nvSpPr>
        <p:spPr>
          <a:xfrm>
            <a:off x="334549" y="4969251"/>
            <a:ext cx="11281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Overall good agreement with some discrepancies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Consistent with beam observations, as higher-harmonic RF system (800 MHz) is necessary to reach even LHC nominal intensity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More accurate measurements to be done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90B7EA-15B7-C629-4239-405324797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53" y="1594782"/>
            <a:ext cx="5207000" cy="335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DFAA1A-D518-61CF-D765-5FC2CF049435}"/>
                  </a:ext>
                </a:extLst>
              </p:cNvPr>
              <p:cNvSpPr txBox="1"/>
              <p:nvPr/>
            </p:nvSpPr>
            <p:spPr>
              <a:xfrm>
                <a:off x="3196053" y="1916301"/>
                <a:ext cx="19923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1.3 </m:t>
                    </m:r>
                  </m:oMath>
                </a14:m>
                <a:r>
                  <a:rPr lang="en-US" sz="1800" dirty="0"/>
                  <a:t>ns 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DFAA1A-D518-61CF-D765-5FC2CF049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053" y="1916301"/>
                <a:ext cx="1992396" cy="369332"/>
              </a:xfrm>
              <a:prstGeom prst="rect">
                <a:avLst/>
              </a:prstGeom>
              <a:blipFill>
                <a:blip r:embed="rId4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C85F2EB-80E3-783C-0145-9701D9B8228C}"/>
              </a:ext>
            </a:extLst>
          </p:cNvPr>
          <p:cNvSpPr txBox="1"/>
          <p:nvPr/>
        </p:nvSpPr>
        <p:spPr>
          <a:xfrm rot="16200000">
            <a:off x="1333501" y="323324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05BCD5-5E8F-2C50-E41A-0DD07B36861C}"/>
              </a:ext>
            </a:extLst>
          </p:cNvPr>
          <p:cNvSpPr txBox="1"/>
          <p:nvPr/>
        </p:nvSpPr>
        <p:spPr>
          <a:xfrm>
            <a:off x="7340587" y="1172963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simulations using BLonD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EAA3C5-F432-C3C5-6F22-1B18916695A4}"/>
                  </a:ext>
                </a:extLst>
              </p:cNvPr>
              <p:cNvSpPr txBox="1"/>
              <p:nvPr/>
            </p:nvSpPr>
            <p:spPr>
              <a:xfrm>
                <a:off x="192872" y="1049784"/>
                <a:ext cx="6559597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dirty="0"/>
                  <a:t>Coupled-bunch instability for bunch trains with </a:t>
                </a:r>
                <a:br>
                  <a:rPr lang="en-US" sz="2000" dirty="0"/>
                </a:br>
                <a:r>
                  <a:rPr lang="en-US" sz="2000" dirty="0"/>
                  <a:t>25 ns spacing,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7.2</m:t>
                    </m:r>
                  </m:oMath>
                </a14:m>
                <a:r>
                  <a:rPr lang="en-US" sz="2000" dirty="0"/>
                  <a:t> MV,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sz="2000" dirty="0"/>
                  <a:t> GeV (MELODY)</a:t>
                </a:r>
                <a:endParaRPr lang="pl-PL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EAA3C5-F432-C3C5-6F22-1B1891669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72" y="1049784"/>
                <a:ext cx="6559597" cy="615553"/>
              </a:xfrm>
              <a:prstGeom prst="rect">
                <a:avLst/>
              </a:prstGeom>
              <a:blipFill>
                <a:blip r:embed="rId5"/>
                <a:stretch>
                  <a:fillRect t="-1200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9131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07846-FF8E-A9E0-41F2-0D1CF1049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HL-LHC impedance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9BF59-B068-EC4C-DA9E-069F3879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901953-DB9F-179C-2F0C-4CE7785AC500}"/>
                  </a:ext>
                </a:extLst>
              </p:cNvPr>
              <p:cNvSpPr txBox="1"/>
              <p:nvPr/>
            </p:nvSpPr>
            <p:spPr>
              <a:xfrm>
                <a:off x="274712" y="5477256"/>
                <a:ext cx="1164257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BB contributions from different elements are added as a single BB resonator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 5 GHz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It dominates the effective impedance of HL-LHC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Model refinement is necessary for precise predictions of instability threshold (new fellow is arriving)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901953-DB9F-179C-2F0C-4CE7785AC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12" y="5477256"/>
                <a:ext cx="11642576" cy="1015663"/>
              </a:xfrm>
              <a:prstGeom prst="rect">
                <a:avLst/>
              </a:prstGeom>
              <a:blipFill>
                <a:blip r:embed="rId2"/>
                <a:stretch>
                  <a:fillRect l="-545" t="-3704" b="-8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98143C0-397A-A40D-E7FF-E83DC9A40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13" y="1459794"/>
            <a:ext cx="5367049" cy="40033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D60E4B-AEF9-D791-5EEB-A62B72C9C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192" y="1473863"/>
            <a:ext cx="5373121" cy="39893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656AF6-E4C9-20D5-DEA0-9A38A05C04D7}"/>
              </a:ext>
            </a:extLst>
          </p:cNvPr>
          <p:cNvSpPr txBox="1"/>
          <p:nvPr/>
        </p:nvSpPr>
        <p:spPr>
          <a:xfrm>
            <a:off x="2834691" y="117092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 part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CC7560-37D3-AF7B-7CFF-946CEA5B311B}"/>
              </a:ext>
            </a:extLst>
          </p:cNvPr>
          <p:cNvSpPr txBox="1"/>
          <p:nvPr/>
        </p:nvSpPr>
        <p:spPr>
          <a:xfrm>
            <a:off x="8338915" y="117092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Imaginary part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93F295-89F3-407C-FBF3-E9C4811845E1}"/>
              </a:ext>
            </a:extLst>
          </p:cNvPr>
          <p:cNvSpPr txBox="1"/>
          <p:nvPr/>
        </p:nvSpPr>
        <p:spPr>
          <a:xfrm>
            <a:off x="8822381" y="4385014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Input from N. </a:t>
            </a:r>
            <a:r>
              <a:rPr lang="en-US" i="1" dirty="0" err="1">
                <a:solidFill>
                  <a:srgbClr val="002060"/>
                </a:solidFill>
              </a:rPr>
              <a:t>Mounet</a:t>
            </a: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094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Chart, line chart&#10;&#10;Description automatically generated">
            <a:extLst>
              <a:ext uri="{FF2B5EF4-FFF2-40B4-BE49-F238E27FC236}">
                <a16:creationId xmlns:a16="http://schemas.microsoft.com/office/drawing/2014/main" id="{F294896B-D2D4-1299-376A-CBA192628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40" y="1986298"/>
            <a:ext cx="11819800" cy="3295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BE9A55-6247-995C-3674-161727D3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Beam-based measurements of 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D1CD1-B374-BD8D-5583-7CFC6446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D615BF-D60E-20AF-8F97-377B7D8F8198}"/>
                  </a:ext>
                </a:extLst>
              </p:cNvPr>
              <p:cNvSpPr txBox="1"/>
              <p:nvPr/>
            </p:nvSpPr>
            <p:spPr>
              <a:xfrm>
                <a:off x="235040" y="5279469"/>
                <a:ext cx="1191277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This technique is already used in the SPS and PS 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(PhD project of L. 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Intelisano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)</a:t>
                </a:r>
                <a:endParaRPr lang="en-US" sz="2200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Precise knowledge of RF voltage is important 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(see details in talk by B. Karlsen-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Baeck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D615BF-D60E-20AF-8F97-377B7D8F8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40" y="5279469"/>
                <a:ext cx="11912770" cy="769441"/>
              </a:xfrm>
              <a:prstGeom prst="rect">
                <a:avLst/>
              </a:prstGeom>
              <a:blipFill>
                <a:blip r:embed="rId3"/>
                <a:stretch>
                  <a:fillRect t="-4839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8EDBD56-C53B-90FE-9947-1FBF34124924}"/>
              </a:ext>
            </a:extLst>
          </p:cNvPr>
          <p:cNvSpPr txBox="1"/>
          <p:nvPr/>
        </p:nvSpPr>
        <p:spPr>
          <a:xfrm>
            <a:off x="1052804" y="2294419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 with phase loop 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A88FA3-3D74-4E0E-D169-47846EC0AA10}"/>
              </a:ext>
            </a:extLst>
          </p:cNvPr>
          <p:cNvSpPr txBox="1"/>
          <p:nvPr/>
        </p:nvSpPr>
        <p:spPr>
          <a:xfrm>
            <a:off x="4871448" y="4144465"/>
            <a:ext cx="165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loop off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30A888-6BD2-6D8B-C6E9-20A27F7E1717}"/>
              </a:ext>
            </a:extLst>
          </p:cNvPr>
          <p:cNvSpPr txBox="1"/>
          <p:nvPr/>
        </p:nvSpPr>
        <p:spPr>
          <a:xfrm>
            <a:off x="7283589" y="208519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kick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731DB7-08C4-842D-6243-200057FB171C}"/>
              </a:ext>
            </a:extLst>
          </p:cNvPr>
          <p:cNvCxnSpPr>
            <a:cxnSpLocks/>
          </p:cNvCxnSpPr>
          <p:nvPr/>
        </p:nvCxnSpPr>
        <p:spPr>
          <a:xfrm flipH="1">
            <a:off x="1108205" y="2729209"/>
            <a:ext cx="101600" cy="580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3019EC-1F2F-6549-5190-B4873339768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699079" y="3810856"/>
            <a:ext cx="0" cy="333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7A1996-000A-4550-5F1F-8BAB059E02B1}"/>
              </a:ext>
            </a:extLst>
          </p:cNvPr>
          <p:cNvCxnSpPr>
            <a:cxnSpLocks/>
          </p:cNvCxnSpPr>
          <p:nvPr/>
        </p:nvCxnSpPr>
        <p:spPr>
          <a:xfrm>
            <a:off x="7933767" y="2479085"/>
            <a:ext cx="0" cy="250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17E52D3-4649-1A79-613E-725FBAA49858}"/>
              </a:ext>
            </a:extLst>
          </p:cNvPr>
          <p:cNvSpPr txBox="1"/>
          <p:nvPr/>
        </p:nvSpPr>
        <p:spPr>
          <a:xfrm>
            <a:off x="4613364" y="1657974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SPS MD on 29.04.2022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F8C752-C9C8-B825-0127-3AD0F7B1D44C}"/>
              </a:ext>
            </a:extLst>
          </p:cNvPr>
          <p:cNvSpPr txBox="1"/>
          <p:nvPr/>
        </p:nvSpPr>
        <p:spPr>
          <a:xfrm>
            <a:off x="392110" y="1240693"/>
            <a:ext cx="11711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Different measurements were performed before LS2 (</a:t>
            </a:r>
            <a:r>
              <a:rPr lang="en-GB" sz="2400" i="1" dirty="0">
                <a:solidFill>
                  <a:srgbClr val="002060"/>
                </a:solidFill>
              </a:rPr>
              <a:t>J. E. Muller, PhD thesis, 2016)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639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6A320114-9088-FC83-FECA-CAC9F2D72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00" y="1987200"/>
            <a:ext cx="11815435" cy="329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BE9A55-6247-995C-3674-161727D3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Beam-based measurements of 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D1CD1-B374-BD8D-5583-7CFC6446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D615BF-D60E-20AF-8F97-377B7D8F8198}"/>
                  </a:ext>
                </a:extLst>
              </p:cNvPr>
              <p:cNvSpPr txBox="1"/>
              <p:nvPr/>
            </p:nvSpPr>
            <p:spPr>
              <a:xfrm>
                <a:off x="235040" y="5279469"/>
                <a:ext cx="1191277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This technique is already used in the SPS and PS 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(PhD project of L. 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Intelisano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)</a:t>
                </a:r>
                <a:endParaRPr lang="en-US" sz="2200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Precise knowledge of RF voltage is important 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(see details in talk by B. Karlsen-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Baeck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Residual oscillation amplitude contains information about impedance </a:t>
                </a:r>
                <a:br>
                  <a:rPr lang="en-US" sz="2200" dirty="0">
                    <a:solidFill>
                      <a:schemeClr val="tx1"/>
                    </a:solidFill>
                  </a:rPr>
                </a:br>
                <a:r>
                  <a:rPr lang="en-US" sz="2200" i="1" dirty="0">
                    <a:solidFill>
                      <a:srgbClr val="002060"/>
                    </a:solidFill>
                  </a:rPr>
                  <a:t>(IK, T. 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Argyropoulos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, and E. </a:t>
                </a:r>
                <a:r>
                  <a:rPr lang="en-US" sz="2200" i="1" dirty="0" err="1">
                    <a:solidFill>
                      <a:srgbClr val="002060"/>
                    </a:solidFill>
                  </a:rPr>
                  <a:t>Shaposhnikova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, PRAB, 2021)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D615BF-D60E-20AF-8F97-377B7D8F8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40" y="5279469"/>
                <a:ext cx="11912770" cy="1446550"/>
              </a:xfrm>
              <a:prstGeom prst="rect">
                <a:avLst/>
              </a:prstGeom>
              <a:blipFill>
                <a:blip r:embed="rId3"/>
                <a:stretch>
                  <a:fillRect l="-639" t="-2609" b="-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8EDBD56-C53B-90FE-9947-1FBF34124924}"/>
              </a:ext>
            </a:extLst>
          </p:cNvPr>
          <p:cNvSpPr txBox="1"/>
          <p:nvPr/>
        </p:nvSpPr>
        <p:spPr>
          <a:xfrm>
            <a:off x="1052804" y="2294419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 with phase loop 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A88FA3-3D74-4E0E-D169-47846EC0AA10}"/>
              </a:ext>
            </a:extLst>
          </p:cNvPr>
          <p:cNvSpPr txBox="1"/>
          <p:nvPr/>
        </p:nvSpPr>
        <p:spPr>
          <a:xfrm>
            <a:off x="4871448" y="4144465"/>
            <a:ext cx="165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loop off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30A888-6BD2-6D8B-C6E9-20A27F7E1717}"/>
              </a:ext>
            </a:extLst>
          </p:cNvPr>
          <p:cNvSpPr txBox="1"/>
          <p:nvPr/>
        </p:nvSpPr>
        <p:spPr>
          <a:xfrm>
            <a:off x="7283589" y="208519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kick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731DB7-08C4-842D-6243-200057FB171C}"/>
              </a:ext>
            </a:extLst>
          </p:cNvPr>
          <p:cNvCxnSpPr>
            <a:cxnSpLocks/>
          </p:cNvCxnSpPr>
          <p:nvPr/>
        </p:nvCxnSpPr>
        <p:spPr>
          <a:xfrm flipH="1">
            <a:off x="1108205" y="2729209"/>
            <a:ext cx="101600" cy="580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3019EC-1F2F-6549-5190-B48733397687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699079" y="3810856"/>
            <a:ext cx="0" cy="333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7A1996-000A-4550-5F1F-8BAB059E02B1}"/>
              </a:ext>
            </a:extLst>
          </p:cNvPr>
          <p:cNvCxnSpPr>
            <a:cxnSpLocks/>
          </p:cNvCxnSpPr>
          <p:nvPr/>
        </p:nvCxnSpPr>
        <p:spPr>
          <a:xfrm>
            <a:off x="7933767" y="2479085"/>
            <a:ext cx="0" cy="250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17E52D3-4649-1A79-613E-725FBAA49858}"/>
              </a:ext>
            </a:extLst>
          </p:cNvPr>
          <p:cNvSpPr txBox="1"/>
          <p:nvPr/>
        </p:nvSpPr>
        <p:spPr>
          <a:xfrm>
            <a:off x="4613364" y="1657974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of SPS MD on 29.04.2022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F8C752-C9C8-B825-0127-3AD0F7B1D44C}"/>
              </a:ext>
            </a:extLst>
          </p:cNvPr>
          <p:cNvSpPr txBox="1"/>
          <p:nvPr/>
        </p:nvSpPr>
        <p:spPr>
          <a:xfrm>
            <a:off x="392110" y="1240693"/>
            <a:ext cx="11711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Different measurements were performed before LS2 (</a:t>
            </a:r>
            <a:r>
              <a:rPr lang="en-GB" sz="2400" i="1" dirty="0">
                <a:solidFill>
                  <a:srgbClr val="002060"/>
                </a:solidFill>
              </a:rPr>
              <a:t>J. E. Muller, PhD thesis, 2016)</a:t>
            </a:r>
            <a:r>
              <a:rPr lang="en-US" sz="2400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2C06FB-C2CB-2685-42CD-E830B96AA960}"/>
              </a:ext>
            </a:extLst>
          </p:cNvPr>
          <p:cNvSpPr/>
          <p:nvPr/>
        </p:nvSpPr>
        <p:spPr>
          <a:xfrm>
            <a:off x="11085816" y="2085195"/>
            <a:ext cx="554804" cy="2640918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33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95DA86-8CAF-11CB-277D-38E9F049F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400" y="2268000"/>
            <a:ext cx="5067300" cy="4178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Destabilizing effect of broad-band impedance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3</a:t>
            </a:fld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D7789-55D8-2341-A933-48EBC203AD0C}"/>
              </a:ext>
            </a:extLst>
          </p:cNvPr>
          <p:cNvSpPr txBox="1"/>
          <p:nvPr/>
        </p:nvSpPr>
        <p:spPr>
          <a:xfrm>
            <a:off x="351692" y="1368266"/>
            <a:ext cx="63335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/>
              <a:t>Coupled-bunch instabilities (CBI) driven by higher-order modes (HOM) were not observed in the LHC so far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HL-LHC will operate at higher intensity compared to LHC and crab cavities with strongly damped HOMs will be installed 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In the presence of BB impedance, the CBI threshold is reduced below the LLD threshold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886C19B-2A74-B07C-CE14-3A03903FE19D}"/>
                  </a:ext>
                </a:extLst>
              </p:cNvPr>
              <p:cNvSpPr txBox="1"/>
              <p:nvPr/>
            </p:nvSpPr>
            <p:spPr>
              <a:xfrm>
                <a:off x="6471139" y="1140897"/>
                <a:ext cx="572086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Instability thresholds </a:t>
                </a:r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dirty="0"/>
                  <a:t> GeV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1800" dirty="0"/>
                  <a:t> = 8 MV:</a:t>
                </a:r>
                <a:r>
                  <a:rPr lang="en-US" dirty="0"/>
                  <a:t> HOM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4×71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/>
                  <a:t> = 582 MHz</a:t>
                </a:r>
              </a:p>
              <a:p>
                <a:pPr algn="ctr"/>
                <a:r>
                  <a:rPr lang="en-US" sz="1800" dirty="0"/>
                  <a:t>BB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 GHz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886C19B-2A74-B07C-CE14-3A03903FE1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139" y="1140897"/>
                <a:ext cx="5720862" cy="923330"/>
              </a:xfrm>
              <a:prstGeom prst="rect">
                <a:avLst/>
              </a:prstGeom>
              <a:blipFill>
                <a:blip r:embed="rId3"/>
                <a:stretch>
                  <a:fillRect t="-2703" r="-221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D45A438-78FE-38F4-CA87-B44B20714846}"/>
              </a:ext>
            </a:extLst>
          </p:cNvPr>
          <p:cNvSpPr txBox="1"/>
          <p:nvPr/>
        </p:nvSpPr>
        <p:spPr>
          <a:xfrm>
            <a:off x="7262180" y="5433019"/>
            <a:ext cx="4409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1" u="none" strike="noStrike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IK, WP2/WP4 Meeting, 30.11.2021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D01439-D56F-5433-015E-5E765EA909DD}"/>
              </a:ext>
            </a:extLst>
          </p:cNvPr>
          <p:cNvSpPr txBox="1"/>
          <p:nvPr/>
        </p:nvSpPr>
        <p:spPr>
          <a:xfrm>
            <a:off x="7571015" y="2064227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Semi-analytical result using MELODY*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6ADC81-53E7-C93B-4AD6-040833520D10}"/>
              </a:ext>
            </a:extLst>
          </p:cNvPr>
          <p:cNvSpPr txBox="1"/>
          <p:nvPr/>
        </p:nvSpPr>
        <p:spPr>
          <a:xfrm>
            <a:off x="6911904" y="6446300"/>
            <a:ext cx="5439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*IK, Matrix Equations for </a:t>
            </a:r>
            <a:r>
              <a:rPr lang="en-US" sz="1600" dirty="0" err="1"/>
              <a:t>LOngituDinal</a:t>
            </a:r>
            <a:r>
              <a:rPr lang="en-US" sz="1600" dirty="0"/>
              <a:t> </a:t>
            </a:r>
            <a:r>
              <a:rPr lang="en-US" sz="1600" dirty="0" err="1"/>
              <a:t>stabilitY</a:t>
            </a:r>
            <a:r>
              <a:rPr lang="en-US" sz="1600" dirty="0"/>
              <a:t> code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52322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86F9E-8B66-A829-8D68-C26E4051F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Sensitivity to the cut-off frequency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33EAC-CF63-22D1-1859-E9579E5E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2DF35C-F251-F4AB-6B25-6CD40EA0B459}"/>
                  </a:ext>
                </a:extLst>
              </p:cNvPr>
              <p:cNvSpPr txBox="1"/>
              <p:nvPr/>
            </p:nvSpPr>
            <p:spPr>
              <a:xfrm>
                <a:off x="326682" y="5890613"/>
                <a:ext cx="1135067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Oscillation amplitude after the kick strongly depends on the effective cut-off frequency</a:t>
                </a: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Scanning parameter space allows to probe longitudinal impedance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2DF35C-F251-F4AB-6B25-6CD40EA0B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82" y="5890613"/>
                <a:ext cx="11350671" cy="769441"/>
              </a:xfrm>
              <a:prstGeom prst="rect">
                <a:avLst/>
              </a:prstGeom>
              <a:blipFill>
                <a:blip r:embed="rId2"/>
                <a:stretch>
                  <a:fillRect t="-4839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DCFDEBC-5F6F-891B-7FEE-375026EC1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818554"/>
            <a:ext cx="4769032" cy="39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EBD7BA-17EE-757F-C9CE-94C613E99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818554"/>
            <a:ext cx="4769032" cy="39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5C41314-2D97-4A05-994E-01CE1BB623CE}"/>
                  </a:ext>
                </a:extLst>
              </p:cNvPr>
              <p:cNvSpPr txBox="1"/>
              <p:nvPr/>
            </p:nvSpPr>
            <p:spPr>
              <a:xfrm>
                <a:off x="2787832" y="1633888"/>
                <a:ext cx="15555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= 4 GHz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5C41314-2D97-4A05-994E-01CE1BB62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832" y="1633888"/>
                <a:ext cx="1555568" cy="369332"/>
              </a:xfrm>
              <a:prstGeom prst="rect">
                <a:avLst/>
              </a:prstGeom>
              <a:blipFill>
                <a:blip r:embed="rId5"/>
                <a:stretch>
                  <a:fillRect l="-1613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1B9605-55B1-CCDF-5C57-F2AA240B58F6}"/>
                  </a:ext>
                </a:extLst>
              </p:cNvPr>
              <p:cNvSpPr txBox="1"/>
              <p:nvPr/>
            </p:nvSpPr>
            <p:spPr>
              <a:xfrm>
                <a:off x="8236132" y="1633888"/>
                <a:ext cx="15555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= 8 GHz</a:t>
                </a:r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1B9605-55B1-CCDF-5C57-F2AA240B5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132" y="1633888"/>
                <a:ext cx="1555568" cy="369332"/>
              </a:xfrm>
              <a:prstGeom prst="rect">
                <a:avLst/>
              </a:prstGeom>
              <a:blipFill>
                <a:blip r:embed="rId6"/>
                <a:stretch>
                  <a:fillRect l="-813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98701E8-A63F-943E-5AB1-9CAE4FDF3652}"/>
              </a:ext>
            </a:extLst>
          </p:cNvPr>
          <p:cNvSpPr txBox="1"/>
          <p:nvPr/>
        </p:nvSpPr>
        <p:spPr>
          <a:xfrm>
            <a:off x="2934397" y="1245918"/>
            <a:ext cx="632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MELODY results for single BB impedance at LHC flatbottom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255529-FDAD-B164-0AA7-E528BBF78AC8}"/>
              </a:ext>
            </a:extLst>
          </p:cNvPr>
          <p:cNvSpPr txBox="1"/>
          <p:nvPr/>
        </p:nvSpPr>
        <p:spPr>
          <a:xfrm>
            <a:off x="3137859" y="467011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17008A-F56B-7219-9885-7377E9854418}"/>
              </a:ext>
            </a:extLst>
          </p:cNvPr>
          <p:cNvSpPr txBox="1"/>
          <p:nvPr/>
        </p:nvSpPr>
        <p:spPr>
          <a:xfrm>
            <a:off x="8739337" y="474489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13AAAFB-1CC0-5BE1-0B31-39F495176D73}"/>
              </a:ext>
            </a:extLst>
          </p:cNvPr>
          <p:cNvCxnSpPr/>
          <p:nvPr/>
        </p:nvCxnSpPr>
        <p:spPr>
          <a:xfrm flipH="1" flipV="1">
            <a:off x="9287843" y="4633644"/>
            <a:ext cx="71919" cy="128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884BEF-1698-62A5-2D40-6083C71FC459}"/>
              </a:ext>
            </a:extLst>
          </p:cNvPr>
          <p:cNvCxnSpPr/>
          <p:nvPr/>
        </p:nvCxnSpPr>
        <p:spPr>
          <a:xfrm flipH="1" flipV="1">
            <a:off x="3739793" y="4270161"/>
            <a:ext cx="208544" cy="36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177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D1CD1-B374-BD8D-5583-7CFC6446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6F1AB51-5A50-7951-B5F8-EE4A12580B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78" t="21688" r="50203" b="37159"/>
          <a:stretch/>
        </p:blipFill>
        <p:spPr>
          <a:xfrm>
            <a:off x="1808251" y="734043"/>
            <a:ext cx="8012034" cy="53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9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8CB25-F29D-0942-C5B4-A6F4DC5CC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690F9BD7-9632-D0CB-DF39-AB8262C4B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617" y="2286508"/>
            <a:ext cx="5229083" cy="417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A69EE3-0369-39F1-0C7A-056C711CF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Destabilizing effect of broad-band impedance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D4984-87FA-9CD8-E581-CBC10CD82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3E61B3-0D03-7CE6-EC6D-41D3DC409F7A}"/>
                  </a:ext>
                </a:extLst>
              </p:cNvPr>
              <p:cNvSpPr txBox="1"/>
              <p:nvPr/>
            </p:nvSpPr>
            <p:spPr>
              <a:xfrm>
                <a:off x="351692" y="1368266"/>
                <a:ext cx="6333515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US" sz="2000" dirty="0"/>
                  <a:t>Coupled-bunch instabilities (CBI) driven by higher-order modes (HOM) were not observed in the LHC so far</a:t>
                </a:r>
              </a:p>
              <a:p>
                <a:pPr marL="342900" indent="-342900">
                  <a:buFontTx/>
                  <a:buChar char="-"/>
                </a:pPr>
                <a:endParaRPr lang="en-US" sz="2000" dirty="0"/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HL-LHC will operate at higher intensity compared to LHC and crab cavities with strongly damped HOMs will be installed </a:t>
                </a:r>
              </a:p>
              <a:p>
                <a:pPr marL="342900" indent="-342900">
                  <a:buFontTx/>
                  <a:buChar char="-"/>
                </a:pPr>
                <a:endParaRPr lang="en-US" sz="2000" dirty="0"/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In the presence of BB impedance, the CBI threshold is reduced below the LLD threshold</a:t>
                </a:r>
              </a:p>
              <a:p>
                <a:pPr marL="342900" indent="-342900">
                  <a:buFontTx/>
                  <a:buChar char="-"/>
                </a:pPr>
                <a:endParaRPr lang="en-US" sz="2000" dirty="0">
                  <a:solidFill>
                    <a:srgbClr val="2CA02B"/>
                  </a:solidFill>
                </a:endParaRPr>
              </a:p>
              <a:p>
                <a:pPr marL="361950" indent="-361950"/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 </a:t>
                </a:r>
                <a:r>
                  <a:rPr lang="en-GB" sz="2000" dirty="0"/>
                  <a:t>No margin at HL-LHC parameters </a:t>
                </a:r>
                <a:r>
                  <a:rPr lang="en-US" sz="2000" dirty="0"/>
                  <a:t>according to the </a:t>
                </a:r>
                <a:r>
                  <a:rPr lang="en-US" sz="2000" dirty="0">
                    <a:solidFill>
                      <a:srgbClr val="C00000"/>
                    </a:solidFill>
                  </a:rPr>
                  <a:t>present understanding </a:t>
                </a:r>
                <a:r>
                  <a:rPr lang="en-US" sz="2000" dirty="0"/>
                  <a:t>of the (HL-) LHC </a:t>
                </a:r>
                <a:br>
                  <a:rPr lang="en-US" sz="2000" dirty="0"/>
                </a:br>
                <a:r>
                  <a:rPr lang="en-US" sz="2000" dirty="0"/>
                  <a:t>impedance model</a:t>
                </a:r>
              </a:p>
              <a:p>
                <a:pPr marL="361950" indent="-361950"/>
                <a:endParaRPr lang="en-US" sz="2000" dirty="0"/>
              </a:p>
              <a:p>
                <a:pPr marL="361950" indent="-361950"/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 Mitigation measures need to </a:t>
                </a:r>
                <a:r>
                  <a:rPr lang="en-US" sz="2000"/>
                  <a:t>be studied</a:t>
                </a:r>
                <a:endParaRPr lang="en-US" sz="20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3E61B3-0D03-7CE6-EC6D-41D3DC409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92" y="1368266"/>
                <a:ext cx="6333515" cy="5016758"/>
              </a:xfrm>
              <a:prstGeom prst="rect">
                <a:avLst/>
              </a:prstGeom>
              <a:blipFill>
                <a:blip r:embed="rId3"/>
                <a:stretch>
                  <a:fillRect l="-866" t="-486" b="-1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E3B4AA-AA4A-F582-2BF1-87CDA1EB0C55}"/>
                  </a:ext>
                </a:extLst>
              </p:cNvPr>
              <p:cNvSpPr txBox="1"/>
              <p:nvPr/>
            </p:nvSpPr>
            <p:spPr>
              <a:xfrm>
                <a:off x="6471139" y="1140897"/>
                <a:ext cx="572086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Instability thresholds </a:t>
                </a:r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dirty="0"/>
                  <a:t> GeV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1800" dirty="0"/>
                  <a:t> = 8 MV:</a:t>
                </a:r>
                <a:r>
                  <a:rPr lang="en-US" dirty="0"/>
                  <a:t> HOM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4×71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/>
                  <a:t> = 582 MHz</a:t>
                </a:r>
              </a:p>
              <a:p>
                <a:pPr algn="ctr"/>
                <a:r>
                  <a:rPr lang="en-US" sz="1800" dirty="0"/>
                  <a:t>BB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 GHz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E3B4AA-AA4A-F582-2BF1-87CDA1EB0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139" y="1140897"/>
                <a:ext cx="5720862" cy="923330"/>
              </a:xfrm>
              <a:prstGeom prst="rect">
                <a:avLst/>
              </a:prstGeom>
              <a:blipFill>
                <a:blip r:embed="rId4"/>
                <a:stretch>
                  <a:fillRect t="-3289" r="-213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7F5095B-4B98-E542-D082-443F7D071AD1}"/>
              </a:ext>
            </a:extLst>
          </p:cNvPr>
          <p:cNvSpPr txBox="1"/>
          <p:nvPr/>
        </p:nvSpPr>
        <p:spPr>
          <a:xfrm>
            <a:off x="7881305" y="5506544"/>
            <a:ext cx="4409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1" u="none" strike="noStrike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IK, WP2/WP4 Meeting, 30.11.2021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07B651-75F5-5EA3-972A-1B6EFAA35FBA}"/>
              </a:ext>
            </a:extLst>
          </p:cNvPr>
          <p:cNvSpPr txBox="1"/>
          <p:nvPr/>
        </p:nvSpPr>
        <p:spPr>
          <a:xfrm>
            <a:off x="7664273" y="342900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</a:t>
            </a:r>
            <a:br>
              <a:rPr lang="en-US" dirty="0"/>
            </a:br>
            <a:r>
              <a:rPr lang="en-US" dirty="0"/>
              <a:t>spread</a:t>
            </a:r>
            <a:endParaRPr lang="en-1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D88555-627F-9633-A6BA-0F429B57EEA7}"/>
              </a:ext>
            </a:extLst>
          </p:cNvPr>
          <p:cNvSpPr txBox="1"/>
          <p:nvPr/>
        </p:nvSpPr>
        <p:spPr>
          <a:xfrm>
            <a:off x="7571015" y="2064227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Semi-analytical result using MELODY*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B4DCD7-72E2-CE70-14C5-6336D65D95A8}"/>
              </a:ext>
            </a:extLst>
          </p:cNvPr>
          <p:cNvSpPr txBox="1"/>
          <p:nvPr/>
        </p:nvSpPr>
        <p:spPr>
          <a:xfrm>
            <a:off x="6911904" y="6446300"/>
            <a:ext cx="5439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*IK, Matrix Equations for </a:t>
            </a:r>
            <a:r>
              <a:rPr lang="en-US" sz="1600" dirty="0" err="1"/>
              <a:t>LOngituDinal</a:t>
            </a:r>
            <a:r>
              <a:rPr lang="en-US" sz="1600" dirty="0"/>
              <a:t> </a:t>
            </a:r>
            <a:r>
              <a:rPr lang="en-US" sz="1600" dirty="0" err="1"/>
              <a:t>stabilitY</a:t>
            </a:r>
            <a:r>
              <a:rPr lang="en-US" sz="1600" dirty="0"/>
              <a:t> code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8434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A8EAA-D16D-65E0-2A5D-F35B1ADE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Generalized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83E99-DA61-A279-373A-873BC1996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0BF093-B2CD-B74B-A877-FB943F8F779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CE4A0B-3D48-0AA3-ED71-D621659A34AF}"/>
              </a:ext>
            </a:extLst>
          </p:cNvPr>
          <p:cNvSpPr txBox="1"/>
          <p:nvPr/>
        </p:nvSpPr>
        <p:spPr>
          <a:xfrm>
            <a:off x="699151" y="3854080"/>
            <a:ext cx="6791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Typically,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broadband (bb)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narrowband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impedance sources are treated separately,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except in a few </a:t>
            </a:r>
            <a:r>
              <a:rPr lang="en-US" sz="2000" dirty="0">
                <a:solidFill>
                  <a:prstClr val="black"/>
                </a:solidFill>
                <a:latin typeface="Arial" panose="020B0604020202020204"/>
              </a:rPr>
              <a:t>examples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CBI growth rate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calculations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C5BC61-A91D-2C1B-E9FD-0C43FDB46014}"/>
                  </a:ext>
                </a:extLst>
              </p:cNvPr>
              <p:cNvSpPr txBox="1"/>
              <p:nvPr/>
            </p:nvSpPr>
            <p:spPr>
              <a:xfrm>
                <a:off x="2757399" y="5686497"/>
                <a:ext cx="2435474" cy="7984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LLD</m:t>
                              </m:r>
                            </m:sub>
                          </m:sSub>
                        </m:den>
                      </m:f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CBI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C5BC61-A91D-2C1B-E9FD-0C43FDB460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7399" y="5686497"/>
                <a:ext cx="2435474" cy="7984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95A5C4B-CE96-7C04-A7BB-02070291C6C0}"/>
                  </a:ext>
                </a:extLst>
              </p:cNvPr>
              <p:cNvSpPr txBox="1"/>
              <p:nvPr/>
            </p:nvSpPr>
            <p:spPr>
              <a:xfrm>
                <a:off x="699151" y="4957054"/>
                <a:ext cx="651387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  <a:latin typeface="Arial" panose="020B0604020202020204"/>
                  </a:rPr>
                  <a:t>A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pproximate threshold based on Lebedev equation </a:t>
                </a:r>
                <a:r>
                  <a:rPr kumimoji="0" 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</a:rPr>
                  <a:t>(</a:t>
                </a:r>
                <a:r>
                  <a:rPr kumimoji="0" 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hlinkClick r:id="rId3"/>
                  </a:rPr>
                  <a:t>IK,</a:t>
                </a:r>
                <a:r>
                  <a:rPr kumimoji="0" lang="en-US" b="0" i="1" u="none" strike="noStrike" kern="1200" cap="none" spc="0" normalizeH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hlinkClick r:id="rId3"/>
                  </a:rPr>
                  <a:t> E. </a:t>
                </a:r>
                <a:r>
                  <a:rPr lang="en-US" i="1" dirty="0" err="1">
                    <a:solidFill>
                      <a:srgbClr val="0070C0"/>
                    </a:solidFill>
                    <a:hlinkClick r:id="rId3"/>
                  </a:rPr>
                  <a:t>Shaposhnikova</a:t>
                </a:r>
                <a:r>
                  <a:rPr lang="en-US" i="1" dirty="0">
                    <a:solidFill>
                      <a:srgbClr val="0070C0"/>
                    </a:solidFill>
                    <a:hlinkClick r:id="rId3"/>
                  </a:rPr>
                  <a:t>, 2024</a:t>
                </a:r>
                <a:r>
                  <a:rPr kumimoji="0" 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</a:rPr>
                  <a:t>) </a:t>
                </a:r>
                <a:endPara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95A5C4B-CE96-7C04-A7BB-02070291C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51" y="4957054"/>
                <a:ext cx="6513871" cy="677108"/>
              </a:xfrm>
              <a:prstGeom prst="rect">
                <a:avLst/>
              </a:prstGeom>
              <a:blipFill>
                <a:blip r:embed="rId4"/>
                <a:stretch>
                  <a:fillRect l="-843" t="-3604" b="-13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606ED58-4EB8-F8CE-D90F-C9CD015105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080" y="2384636"/>
            <a:ext cx="4377994" cy="4100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F91153-89B2-827D-70D5-311C54C7C57F}"/>
              </a:ext>
            </a:extLst>
          </p:cNvPr>
          <p:cNvSpPr txBox="1"/>
          <p:nvPr/>
        </p:nvSpPr>
        <p:spPr>
          <a:xfrm>
            <a:off x="7945316" y="1414797"/>
            <a:ext cx="3818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Growth rates of most unstable modes for 9 bunches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(MELODY - lines, BLonD - crosses)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0886ABA-FC84-A6FE-1567-0AE93D109303}"/>
                  </a:ext>
                </a:extLst>
              </p:cNvPr>
              <p:cNvSpPr txBox="1"/>
              <p:nvPr/>
            </p:nvSpPr>
            <p:spPr>
              <a:xfrm>
                <a:off x="8209797" y="2847363"/>
                <a:ext cx="2239390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0.34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0.52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0886ABA-FC84-A6FE-1567-0AE93D109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797" y="2847363"/>
                <a:ext cx="2239390" cy="578235"/>
              </a:xfrm>
              <a:prstGeom prst="rect">
                <a:avLst/>
              </a:prstGeom>
              <a:blipFill>
                <a:blip r:embed="rId6"/>
                <a:stretch>
                  <a:fillRect l="-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5D90D4E1-CF5D-7DE9-0800-8A928AF0EF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983" y="1125999"/>
            <a:ext cx="3621885" cy="270191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B5BD4C-4E9D-A535-F5D6-F79627319A0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4125034" y="1850562"/>
            <a:ext cx="1846682" cy="36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92D7CB-8238-D246-4328-F214361B47B5}"/>
              </a:ext>
            </a:extLst>
          </p:cNvPr>
          <p:cNvSpPr txBox="1"/>
          <p:nvPr/>
        </p:nvSpPr>
        <p:spPr>
          <a:xfrm>
            <a:off x="5971716" y="1894391"/>
            <a:ext cx="1713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Broadband impedance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F38F5A-3300-33C9-042B-4B38C323DEFC}"/>
              </a:ext>
            </a:extLst>
          </p:cNvPr>
          <p:cNvSpPr txBox="1"/>
          <p:nvPr/>
        </p:nvSpPr>
        <p:spPr>
          <a:xfrm>
            <a:off x="621734" y="1619178"/>
            <a:ext cx="1651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Higher-order mode (HOM)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D9C014-30E0-C66C-9989-144CD92145E4}"/>
              </a:ext>
            </a:extLst>
          </p:cNvPr>
          <p:cNvCxnSpPr>
            <a:cxnSpLocks/>
          </p:cNvCxnSpPr>
          <p:nvPr/>
        </p:nvCxnSpPr>
        <p:spPr>
          <a:xfrm flipV="1">
            <a:off x="2034976" y="1777812"/>
            <a:ext cx="945441" cy="145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795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E5BF1-1EA9-30B2-3F6C-A0FAE0A5D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BB impedance parameters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04D95-5A96-C246-D366-21C7B932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309C39-B80B-0CC2-E77F-FDE7B0D59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57" y="1702414"/>
            <a:ext cx="5779443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674A6D-8FD6-000E-6573-06D041CCA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397" y="1702414"/>
            <a:ext cx="5779443" cy="360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5B7D60-B823-64DC-8E72-56EBA3C67E08}"/>
                  </a:ext>
                </a:extLst>
              </p:cNvPr>
              <p:cNvSpPr txBox="1"/>
              <p:nvPr/>
            </p:nvSpPr>
            <p:spPr>
              <a:xfrm>
                <a:off x="1754477" y="1186254"/>
                <a:ext cx="92603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Parameters: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=9,</m:t>
                    </m:r>
                    <m:sSub>
                      <m:sSubPr>
                        <m:ctrlPr>
                          <a:rPr lang="en-US" b="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=11/9,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=100,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nb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=37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=3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𝐛𝐛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× (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b="1" i="0" dirty="0" err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𝐛𝐛</m:t>
                        </m:r>
                      </m:sub>
                    </m:sSub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5B7D60-B823-64DC-8E72-56EBA3C67E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477" y="1186254"/>
                <a:ext cx="9260356" cy="369332"/>
              </a:xfrm>
              <a:prstGeom prst="rect">
                <a:avLst/>
              </a:prstGeom>
              <a:blipFill>
                <a:blip r:embed="rId4"/>
                <a:stretch>
                  <a:fillRect l="-592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275F49C-4245-8DC0-B752-877856108E67}"/>
                  </a:ext>
                </a:extLst>
              </p:cNvPr>
              <p:cNvSpPr txBox="1"/>
              <p:nvPr/>
            </p:nvSpPr>
            <p:spPr>
              <a:xfrm>
                <a:off x="1427711" y="2446312"/>
                <a:ext cx="14488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err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bb</m:t>
                          </m:r>
                        </m:sub>
                      </m:sSub>
                      <m:r>
                        <a:rPr lang="en-US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=5.0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275F49C-4245-8DC0-B752-877856108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711" y="2446312"/>
                <a:ext cx="1448839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08487C8-0117-01E2-D0FA-C19C35A818D5}"/>
                  </a:ext>
                </a:extLst>
              </p:cNvPr>
              <p:cNvSpPr txBox="1"/>
              <p:nvPr/>
            </p:nvSpPr>
            <p:spPr>
              <a:xfrm>
                <a:off x="9235439" y="1914182"/>
                <a:ext cx="10079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bb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08487C8-0117-01E2-D0FA-C19C35A81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5439" y="1914182"/>
                <a:ext cx="1007917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6A47A0-64D6-FDA3-2140-32983A5C4634}"/>
                  </a:ext>
                </a:extLst>
              </p:cNvPr>
              <p:cNvSpPr txBox="1"/>
              <p:nvPr/>
            </p:nvSpPr>
            <p:spPr>
              <a:xfrm>
                <a:off x="615142" y="5345469"/>
                <a:ext cx="111006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Growth rates of coupled-bunch instability strongly depend on the parameters of the BB impedance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Precise knowledge of the impedance model is crucial for evaluation of stability</a:t>
                </a:r>
                <a:endParaRPr lang="en-GB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6A47A0-64D6-FDA3-2140-32983A5C4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42" y="5345469"/>
                <a:ext cx="11100608" cy="1200329"/>
              </a:xfrm>
              <a:prstGeom prst="rect">
                <a:avLst/>
              </a:prstGeom>
              <a:blipFill>
                <a:blip r:embed="rId7"/>
                <a:stretch>
                  <a:fillRect l="-879" t="-3553" r="-549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F125396-05F3-42FF-D337-E4710ECBF894}"/>
                  </a:ext>
                </a:extLst>
              </p:cNvPr>
              <p:cNvSpPr txBox="1"/>
              <p:nvPr/>
            </p:nvSpPr>
            <p:spPr>
              <a:xfrm>
                <a:off x="3206278" y="4989867"/>
                <a:ext cx="986104" cy="3314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F125396-05F3-42FF-D337-E4710ECBF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278" y="4989867"/>
                <a:ext cx="986104" cy="331437"/>
              </a:xfrm>
              <a:prstGeom prst="rect">
                <a:avLst/>
              </a:prstGeom>
              <a:blipFill>
                <a:blip r:embed="rId8"/>
                <a:stretch>
                  <a:fillRect l="-5556" r="-617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19C8205-5A2D-A20A-B610-0981207E7F50}"/>
                  </a:ext>
                </a:extLst>
              </p:cNvPr>
              <p:cNvSpPr txBox="1"/>
              <p:nvPr/>
            </p:nvSpPr>
            <p:spPr>
              <a:xfrm>
                <a:off x="9092728" y="4989866"/>
                <a:ext cx="986104" cy="3314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CBI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19C8205-5A2D-A20A-B610-0981207E7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728" y="4989866"/>
                <a:ext cx="986104" cy="331437"/>
              </a:xfrm>
              <a:prstGeom prst="rect">
                <a:avLst/>
              </a:prstGeom>
              <a:blipFill>
                <a:blip r:embed="rId9"/>
                <a:stretch>
                  <a:fillRect l="-5590" r="-1242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8441B3-C0D6-29ED-DFD4-EE4642E2E259}"/>
                  </a:ext>
                </a:extLst>
              </p:cNvPr>
              <p:cNvSpPr txBox="1"/>
              <p:nvPr/>
            </p:nvSpPr>
            <p:spPr>
              <a:xfrm>
                <a:off x="9938508" y="3814282"/>
                <a:ext cx="9439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58441B3-C0D6-29ED-DFD4-EE4642E2E2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8508" y="3814282"/>
                <a:ext cx="943976" cy="276999"/>
              </a:xfrm>
              <a:prstGeom prst="rect">
                <a:avLst/>
              </a:prstGeom>
              <a:blipFill>
                <a:blip r:embed="rId10"/>
                <a:stretch>
                  <a:fillRect l="-5161" t="-2222" r="-1290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4116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62612-73E7-6728-40F2-D2E9ED7ED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F6E71EFD-6757-833F-213A-CE0E53F03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338" y="1242758"/>
            <a:ext cx="4377599" cy="2736000"/>
          </a:xfrm>
          <a:prstGeom prst="rect">
            <a:avLst/>
          </a:prstGeom>
        </p:spPr>
      </p:pic>
      <p:pic>
        <p:nvPicPr>
          <p:cNvPr id="7" name="Picture 6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937210E0-58B4-A230-7336-2BD7E740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59" y="1242758"/>
            <a:ext cx="4377601" cy="27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186A89-DF8B-5C50-3C79-0F8887BB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measurements of BB impedance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E064E-C458-DC4F-1067-81D83E7A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8C53EE-C0FF-ECBB-ECE2-C37DE8A2FB70}"/>
              </a:ext>
            </a:extLst>
          </p:cNvPr>
          <p:cNvSpPr txBox="1"/>
          <p:nvPr/>
        </p:nvSpPr>
        <p:spPr>
          <a:xfrm rot="16200000">
            <a:off x="-687437" y="2012098"/>
            <a:ext cx="2536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Kick-response method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CBE093-ADBB-9BD9-1922-A8949C6CC8BB}"/>
              </a:ext>
            </a:extLst>
          </p:cNvPr>
          <p:cNvSpPr txBox="1"/>
          <p:nvPr/>
        </p:nvSpPr>
        <p:spPr>
          <a:xfrm rot="16200000">
            <a:off x="-668829" y="4733534"/>
            <a:ext cx="2536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Longitudinal Schottky spectra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23" name="Picture 22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0D95E0E2-8269-79D5-0D63-28148302CC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5"/>
          <a:stretch/>
        </p:blipFill>
        <p:spPr>
          <a:xfrm>
            <a:off x="2350909" y="1804026"/>
            <a:ext cx="1804949" cy="80817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4388DA-F2DC-2888-D7F8-07A94DF20901}"/>
              </a:ext>
            </a:extLst>
          </p:cNvPr>
          <p:cNvSpPr txBox="1"/>
          <p:nvPr/>
        </p:nvSpPr>
        <p:spPr>
          <a:xfrm>
            <a:off x="5444429" y="3794092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hlinkClick r:id="rId5"/>
              </a:rPr>
              <a:t>M. Zampetakis et. al, HL-LHC CM, 2024</a:t>
            </a:r>
            <a:r>
              <a:rPr lang="en-US" i="1" dirty="0">
                <a:solidFill>
                  <a:srgbClr val="0070C0"/>
                </a:solidFill>
              </a:rPr>
              <a:t> and 2025 MD results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CF3106-1FBF-F01F-D3DE-1536000E3E99}"/>
              </a:ext>
            </a:extLst>
          </p:cNvPr>
          <p:cNvSpPr txBox="1"/>
          <p:nvPr/>
        </p:nvSpPr>
        <p:spPr>
          <a:xfrm>
            <a:off x="2764640" y="97448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491E3EC-9995-EE66-B8D1-EF91091B6069}"/>
                  </a:ext>
                </a:extLst>
              </p:cNvPr>
              <p:cNvSpPr txBox="1"/>
              <p:nvPr/>
            </p:nvSpPr>
            <p:spPr>
              <a:xfrm>
                <a:off x="6367523" y="993534"/>
                <a:ext cx="4789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Simulations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0.085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491E3EC-9995-EE66-B8D1-EF91091B6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523" y="993534"/>
                <a:ext cx="4789068" cy="369332"/>
              </a:xfrm>
              <a:prstGeom prst="rect">
                <a:avLst/>
              </a:prstGeom>
              <a:blipFill>
                <a:blip r:embed="rId6"/>
                <a:stretch>
                  <a:fillRect l="-1146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Graphic 28">
            <a:extLst>
              <a:ext uri="{FF2B5EF4-FFF2-40B4-BE49-F238E27FC236}">
                <a16:creationId xmlns:a16="http://schemas.microsoft.com/office/drawing/2014/main" id="{1178286E-C912-5709-1FD9-DCD0BAD5B2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t="48451"/>
          <a:stretch>
            <a:fillRect/>
          </a:stretch>
        </p:blipFill>
        <p:spPr>
          <a:xfrm>
            <a:off x="1559940" y="4171141"/>
            <a:ext cx="9412820" cy="2376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701680D-4E30-D905-BE15-8CD5F89AF720}"/>
              </a:ext>
            </a:extLst>
          </p:cNvPr>
          <p:cNvSpPr txBox="1"/>
          <p:nvPr/>
        </p:nvSpPr>
        <p:spPr>
          <a:xfrm>
            <a:off x="7926744" y="6466442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Lannoy et. al, HL-LHC CM, 2024</a:t>
            </a:r>
            <a:endParaRPr lang="en-GB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7D73C66-A6DD-E8EF-3688-29B3AC3CE6DF}"/>
                  </a:ext>
                </a:extLst>
              </p:cNvPr>
              <p:cNvSpPr txBox="1"/>
              <p:nvPr/>
            </p:nvSpPr>
            <p:spPr>
              <a:xfrm>
                <a:off x="7499929" y="4241304"/>
                <a:ext cx="313213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Theory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0.07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7D73C66-A6DD-E8EF-3688-29B3AC3CE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929" y="4241304"/>
                <a:ext cx="3132131" cy="646331"/>
              </a:xfrm>
              <a:prstGeom prst="rect">
                <a:avLst/>
              </a:prstGeom>
              <a:blipFill>
                <a:blip r:embed="rId10"/>
                <a:stretch>
                  <a:fillRect l="-1556" t="-5660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31B821A-DBAB-E23F-6EA1-3C2F6A968308}"/>
              </a:ext>
            </a:extLst>
          </p:cNvPr>
          <p:cNvSpPr txBox="1"/>
          <p:nvPr/>
        </p:nvSpPr>
        <p:spPr>
          <a:xfrm>
            <a:off x="7839098" y="1509943"/>
            <a:ext cx="1342417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FF0000"/>
                </a:solidFill>
                <a:latin typeface="Cambria" panose="02040503050406030204" pitchFamily="18" charset="0"/>
              </a:rPr>
              <a:t>Simulations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691F86-C3FE-1852-691B-77E69313A1DA}"/>
              </a:ext>
            </a:extLst>
          </p:cNvPr>
          <p:cNvSpPr txBox="1"/>
          <p:nvPr/>
        </p:nvSpPr>
        <p:spPr>
          <a:xfrm>
            <a:off x="7662079" y="2005433"/>
            <a:ext cx="4669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171305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F4DB9-3147-2771-6367-2E58C9837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diagram&#10;&#10;AI-generated content may be incorrect.">
            <a:extLst>
              <a:ext uri="{FF2B5EF4-FFF2-40B4-BE49-F238E27FC236}">
                <a16:creationId xmlns:a16="http://schemas.microsoft.com/office/drawing/2014/main" id="{DAF1A5C8-7172-B5C1-0E2D-2A21BAF6D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200" y="1242000"/>
            <a:ext cx="4377600" cy="27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1AD49D2-60EB-8DA7-A0A4-F436AB45F7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8905"/>
          <a:stretch>
            <a:fillRect/>
          </a:stretch>
        </p:blipFill>
        <p:spPr>
          <a:xfrm>
            <a:off x="1559940" y="4180666"/>
            <a:ext cx="9414000" cy="2355367"/>
          </a:xfrm>
          <a:prstGeom prst="rect">
            <a:avLst/>
          </a:prstGeom>
        </p:spPr>
      </p:pic>
      <p:pic>
        <p:nvPicPr>
          <p:cNvPr id="12" name="Picture 11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1411F11D-A982-5C2B-8186-2F0E8E4595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338" y="1242758"/>
            <a:ext cx="4377599" cy="27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553B5C-2E95-6FE0-81F0-0C776C53F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measurements of BB impedance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E36E9-66D3-EF89-F5B0-730A14F2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A188C-A91D-F6FA-68BF-303D822AAA13}"/>
              </a:ext>
            </a:extLst>
          </p:cNvPr>
          <p:cNvSpPr txBox="1"/>
          <p:nvPr/>
        </p:nvSpPr>
        <p:spPr>
          <a:xfrm rot="16200000">
            <a:off x="-687437" y="2012098"/>
            <a:ext cx="2536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Kick-response method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15D822-7F1C-389B-0A36-2DFD49D50B76}"/>
              </a:ext>
            </a:extLst>
          </p:cNvPr>
          <p:cNvSpPr txBox="1"/>
          <p:nvPr/>
        </p:nvSpPr>
        <p:spPr>
          <a:xfrm rot="16200000">
            <a:off x="-668829" y="4733534"/>
            <a:ext cx="2536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Longitudinal Schottky spectra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23" name="Picture 22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70D8A27A-07CD-C2FB-B663-814CE7214C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5"/>
          <a:stretch/>
        </p:blipFill>
        <p:spPr>
          <a:xfrm>
            <a:off x="2350909" y="1804026"/>
            <a:ext cx="1804949" cy="8081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37C7590-3BDE-56C4-4DD6-167D26425BC5}"/>
              </a:ext>
            </a:extLst>
          </p:cNvPr>
          <p:cNvSpPr txBox="1"/>
          <p:nvPr/>
        </p:nvSpPr>
        <p:spPr>
          <a:xfrm>
            <a:off x="2764640" y="97448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BA78624-C7A1-F188-D36D-9AAFF98C7780}"/>
                  </a:ext>
                </a:extLst>
              </p:cNvPr>
              <p:cNvSpPr txBox="1"/>
              <p:nvPr/>
            </p:nvSpPr>
            <p:spPr>
              <a:xfrm>
                <a:off x="6367523" y="993534"/>
                <a:ext cx="49389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Simulations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0.143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3.4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BA78624-C7A1-F188-D36D-9AAFF98C77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523" y="993534"/>
                <a:ext cx="4938981" cy="369332"/>
              </a:xfrm>
              <a:prstGeom prst="rect">
                <a:avLst/>
              </a:prstGeom>
              <a:blipFill>
                <a:blip r:embed="rId8"/>
                <a:stretch>
                  <a:fillRect l="-1111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A6563D43-B1EA-AF03-D31A-19BCF603911C}"/>
              </a:ext>
            </a:extLst>
          </p:cNvPr>
          <p:cNvSpPr txBox="1"/>
          <p:nvPr/>
        </p:nvSpPr>
        <p:spPr>
          <a:xfrm>
            <a:off x="7926744" y="6466442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Lannoy et. al, HL-LHC CM, 2024</a:t>
            </a:r>
            <a:endParaRPr lang="en-GB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AA05F74-A5D4-EE18-38F1-08CF197F6B2F}"/>
                  </a:ext>
                </a:extLst>
              </p:cNvPr>
              <p:cNvSpPr txBox="1"/>
              <p:nvPr/>
            </p:nvSpPr>
            <p:spPr>
              <a:xfrm>
                <a:off x="7499929" y="4241304"/>
                <a:ext cx="323474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Theory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0.135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AA05F74-A5D4-EE18-38F1-08CF197F6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929" y="4241304"/>
                <a:ext cx="3234746" cy="646331"/>
              </a:xfrm>
              <a:prstGeom prst="rect">
                <a:avLst/>
              </a:prstGeom>
              <a:blipFill>
                <a:blip r:embed="rId10"/>
                <a:stretch>
                  <a:fillRect l="-1507" t="-5660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1CC036F-A2B8-FE25-EE58-7EC7D63025A9}"/>
              </a:ext>
            </a:extLst>
          </p:cNvPr>
          <p:cNvSpPr txBox="1"/>
          <p:nvPr/>
        </p:nvSpPr>
        <p:spPr>
          <a:xfrm>
            <a:off x="7839098" y="1509943"/>
            <a:ext cx="1342417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FF0000"/>
                </a:solidFill>
                <a:latin typeface="Cambria" panose="02040503050406030204" pitchFamily="18" charset="0"/>
              </a:rPr>
              <a:t>Simulations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386AEC-A05E-1DD5-6C1E-176EB8DC7670}"/>
              </a:ext>
            </a:extLst>
          </p:cNvPr>
          <p:cNvSpPr txBox="1"/>
          <p:nvPr/>
        </p:nvSpPr>
        <p:spPr>
          <a:xfrm>
            <a:off x="7755466" y="2006782"/>
            <a:ext cx="3396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3C4D0B-3A73-6435-CFD1-9D3EFB7B816B}"/>
              </a:ext>
            </a:extLst>
          </p:cNvPr>
          <p:cNvSpPr txBox="1"/>
          <p:nvPr/>
        </p:nvSpPr>
        <p:spPr>
          <a:xfrm>
            <a:off x="5444429" y="3794092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hlinkClick r:id="rId11"/>
              </a:rPr>
              <a:t>M. Zampetakis et. al, HL-LHC CM, 2024</a:t>
            </a:r>
            <a:r>
              <a:rPr lang="en-US" i="1" dirty="0">
                <a:solidFill>
                  <a:srgbClr val="0070C0"/>
                </a:solidFill>
              </a:rPr>
              <a:t> and 2025 MD results</a:t>
            </a:r>
            <a:endParaRPr lang="en-GB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E349C-17F7-4DD9-51DC-2DFC2F6A6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461DF7-CC50-4DED-4CC6-D88DC82FE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675" y="3707699"/>
            <a:ext cx="3427150" cy="2826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D971DE-EADC-3717-F272-E8431DEE6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cures: flattened particle distribution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5A25D3-8675-C038-C0BE-FB0F4BD42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611-D24D-F443-B8F3-E6095211538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ED8300-E09A-0917-5BCD-7569581D9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018" y="1491236"/>
            <a:ext cx="3373639" cy="2216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02E44A-29A7-DFE9-F846-8E21F9AD27E8}"/>
                  </a:ext>
                </a:extLst>
              </p:cNvPr>
              <p:cNvSpPr txBox="1"/>
              <p:nvPr/>
            </p:nvSpPr>
            <p:spPr>
              <a:xfrm>
                <a:off x="622876" y="1385166"/>
                <a:ext cx="7327547" cy="48936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Bunch flattening via RF phase modulation</a:t>
                </a:r>
                <a:r>
                  <a:rPr lang="en-US" sz="2400" dirty="0"/>
                  <a:t>: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Developed in Tevatron to stop “dancing bunches”, as an alternative to the longitudinal damper </a:t>
                </a:r>
                <a:br>
                  <a:rPr lang="en-US" sz="2400" dirty="0"/>
                </a:br>
                <a:r>
                  <a:rPr lang="en-US" sz="2400" i="1" dirty="0"/>
                  <a:t>(</a:t>
                </a:r>
                <a:r>
                  <a:rPr lang="en-GB" sz="2400" i="1" dirty="0">
                    <a:hlinkClick r:id="rId4"/>
                  </a:rPr>
                  <a:t>C. Y. Tan and A. Burov, PRAB, 2012</a:t>
                </a:r>
                <a:r>
                  <a:rPr lang="en-US" sz="2400" i="1" dirty="0"/>
                  <a:t>)</a:t>
                </a:r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Tested in 2012 in the LHC to demonstrate the reduction of beam-induced heating </a:t>
                </a:r>
                <a:br>
                  <a:rPr lang="en-US" sz="2400" dirty="0"/>
                </a:br>
                <a:r>
                  <a:rPr lang="en-US" sz="2400" i="1" dirty="0">
                    <a:solidFill>
                      <a:srgbClr val="0070C0"/>
                    </a:solidFill>
                    <a:hlinkClick r:id="rId5"/>
                  </a:rPr>
                  <a:t>(E. </a:t>
                </a:r>
                <a:r>
                  <a:rPr lang="en-US" sz="2400" i="1" dirty="0" err="1">
                    <a:solidFill>
                      <a:srgbClr val="0070C0"/>
                    </a:solidFill>
                    <a:hlinkClick r:id="rId5"/>
                  </a:rPr>
                  <a:t>Shaposhnikova</a:t>
                </a:r>
                <a:r>
                  <a:rPr lang="en-US" sz="2400" i="1" dirty="0">
                    <a:solidFill>
                      <a:srgbClr val="0070C0"/>
                    </a:solidFill>
                    <a:hlinkClick r:id="rId5"/>
                  </a:rPr>
                  <a:t> et al, IPAC, 2014)</a:t>
                </a:r>
                <a:endParaRPr lang="en-US" sz="2400" i="1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Routinely applied in physics since 2016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The LLD threshold does not depend on the cutoff frequency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(IK, T. Argyropoulos, E. </a:t>
                </a:r>
                <a:r>
                  <a:rPr lang="en-US" sz="2400" i="1" dirty="0" err="1">
                    <a:solidFill>
                      <a:srgbClr val="0070C0"/>
                    </a:solidFill>
                  </a:rPr>
                  <a:t>Shaposhnikova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, PRAB, 2021)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02E44A-29A7-DFE9-F846-8E21F9AD2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76" y="1385166"/>
                <a:ext cx="7327547" cy="4893647"/>
              </a:xfrm>
              <a:prstGeom prst="rect">
                <a:avLst/>
              </a:prstGeom>
              <a:blipFill>
                <a:blip r:embed="rId6"/>
                <a:stretch>
                  <a:fillRect l="-1248" t="-872" r="-11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14346F-2862-6A24-D385-1947ADCE3E15}"/>
              </a:ext>
            </a:extLst>
          </p:cNvPr>
          <p:cNvCxnSpPr>
            <a:cxnSpLocks/>
          </p:cNvCxnSpPr>
          <p:nvPr/>
        </p:nvCxnSpPr>
        <p:spPr>
          <a:xfrm flipV="1">
            <a:off x="7168444" y="2460745"/>
            <a:ext cx="1175406" cy="355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3714F0D-11F0-3079-A963-CDE62FC1CA60}"/>
              </a:ext>
            </a:extLst>
          </p:cNvPr>
          <p:cNvSpPr txBox="1"/>
          <p:nvPr/>
        </p:nvSpPr>
        <p:spPr>
          <a:xfrm>
            <a:off x="8820150" y="1159152"/>
            <a:ext cx="289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Measurements in Tevatron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A908892-6ABF-687E-3EC4-FF7CFC4E12D3}"/>
              </a:ext>
            </a:extLst>
          </p:cNvPr>
          <p:cNvCxnSpPr>
            <a:cxnSpLocks/>
          </p:cNvCxnSpPr>
          <p:nvPr/>
        </p:nvCxnSpPr>
        <p:spPr>
          <a:xfrm>
            <a:off x="6870101" y="4529461"/>
            <a:ext cx="1473749" cy="79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6749FD0-A8B0-73B8-C778-CA63D945736E}"/>
              </a:ext>
            </a:extLst>
          </p:cNvPr>
          <p:cNvSpPr txBox="1"/>
          <p:nvPr/>
        </p:nvSpPr>
        <p:spPr>
          <a:xfrm>
            <a:off x="8775814" y="5807743"/>
            <a:ext cx="31875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noProof="0" dirty="0">
                <a:effectLst/>
                <a:ea typeface="Verdana" panose="020B0604030504040204" pitchFamily="34" charset="0"/>
                <a:cs typeface="Times New Roman" panose="02020603050405020304" pitchFamily="18" charset="0"/>
                <a:hlinkClick r:id="rId7"/>
              </a:rPr>
              <a:t>H. Timko et al, Evian, 2019  </a:t>
            </a:r>
            <a:endParaRPr lang="en-US" noProof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CE5A85-63D0-1E61-A252-B9A702F7558D}"/>
              </a:ext>
            </a:extLst>
          </p:cNvPr>
          <p:cNvSpPr txBox="1"/>
          <p:nvPr/>
        </p:nvSpPr>
        <p:spPr>
          <a:xfrm>
            <a:off x="8943975" y="40868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LHC</a:t>
            </a:r>
            <a:endParaRPr lang="en-GB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BAD5E7D-7408-8AE0-4B9A-5E6F2936D4C6}"/>
                  </a:ext>
                </a:extLst>
              </p:cNvPr>
              <p:cNvSpPr/>
              <p:nvPr/>
            </p:nvSpPr>
            <p:spPr>
              <a:xfrm>
                <a:off x="2769451" y="5665752"/>
                <a:ext cx="2525563" cy="901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BAD5E7D-7408-8AE0-4B9A-5E6F2936D4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451" y="5665752"/>
                <a:ext cx="2525563" cy="9011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8943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18859</TotalTime>
  <Words>2456</Words>
  <Application>Microsoft Office PowerPoint</Application>
  <PresentationFormat>Widescreen</PresentationFormat>
  <Paragraphs>297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</vt:lpstr>
      <vt:lpstr>Cambria Math</vt:lpstr>
      <vt:lpstr>Roboto</vt:lpstr>
      <vt:lpstr>Verdana</vt:lpstr>
      <vt:lpstr>Office Theme</vt:lpstr>
      <vt:lpstr>HL-LHC longitudinal beam stability for updated impedance model</vt:lpstr>
      <vt:lpstr>Recap on single-bunch stability</vt:lpstr>
      <vt:lpstr>Destabilizing effect of broad-band impedance</vt:lpstr>
      <vt:lpstr>Destabilizing effect of broad-band impedance</vt:lpstr>
      <vt:lpstr>Generalized threshold</vt:lpstr>
      <vt:lpstr>Impact of BB impedance parameters</vt:lpstr>
      <vt:lpstr>Latest measurements of BB impedance</vt:lpstr>
      <vt:lpstr>Latest measurements of BB impedance</vt:lpstr>
      <vt:lpstr>Possible cures: flattened particle distribution</vt:lpstr>
      <vt:lpstr>Results for flattened distribution</vt:lpstr>
      <vt:lpstr>Implementation scenarios and potential challenges</vt:lpstr>
      <vt:lpstr>Possible cures: double-harmonic RF system</vt:lpstr>
      <vt:lpstr>Results for double-harmonic RF system</vt:lpstr>
      <vt:lpstr>Possible future measurements</vt:lpstr>
      <vt:lpstr>Summary</vt:lpstr>
      <vt:lpstr>Backup slides</vt:lpstr>
      <vt:lpstr>Different instability mechanisms</vt:lpstr>
      <vt:lpstr>Possible cures: flattened particle distribution</vt:lpstr>
      <vt:lpstr>Measurements results</vt:lpstr>
      <vt:lpstr>Possible cures: flattened particle distribution</vt:lpstr>
      <vt:lpstr>LHC Longitudinal collective effects</vt:lpstr>
      <vt:lpstr>Possible cures: modified particle distribution</vt:lpstr>
      <vt:lpstr>Possible missing impedance</vt:lpstr>
      <vt:lpstr>Possible cures</vt:lpstr>
      <vt:lpstr>Possible cures</vt:lpstr>
      <vt:lpstr>Comparison with simulations</vt:lpstr>
      <vt:lpstr>HL-LHC impedance model</vt:lpstr>
      <vt:lpstr>Beam-based measurements of LLD threshold</vt:lpstr>
      <vt:lpstr>Beam-based measurements of LLD threshold</vt:lpstr>
      <vt:lpstr>Sensitivity to the cut-off frequency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longitudinal stability</dc:title>
  <dc:creator>Ivan Karpov</dc:creator>
  <cp:lastModifiedBy>Ivan Karpov</cp:lastModifiedBy>
  <cp:revision>67</cp:revision>
  <dcterms:created xsi:type="dcterms:W3CDTF">2022-09-18T19:57:06Z</dcterms:created>
  <dcterms:modified xsi:type="dcterms:W3CDTF">2025-10-02T07:16:47Z</dcterms:modified>
</cp:coreProperties>
</file>