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3"/>
  </p:notesMasterIdLst>
  <p:sldIdLst>
    <p:sldId id="256" r:id="rId2"/>
    <p:sldId id="1264" r:id="rId3"/>
    <p:sldId id="1270" r:id="rId4"/>
    <p:sldId id="1276" r:id="rId5"/>
    <p:sldId id="1272" r:id="rId6"/>
    <p:sldId id="1273" r:id="rId7"/>
    <p:sldId id="1245" r:id="rId8"/>
    <p:sldId id="1011" r:id="rId9"/>
    <p:sldId id="1256" r:id="rId10"/>
    <p:sldId id="1233" r:id="rId11"/>
    <p:sldId id="1267" r:id="rId12"/>
    <p:sldId id="1234" r:id="rId13"/>
    <p:sldId id="1257" r:id="rId14"/>
    <p:sldId id="1250" r:id="rId15"/>
    <p:sldId id="1251" r:id="rId16"/>
    <p:sldId id="1252" r:id="rId17"/>
    <p:sldId id="1253" r:id="rId18"/>
    <p:sldId id="1236" r:id="rId19"/>
    <p:sldId id="1255" r:id="rId20"/>
    <p:sldId id="1260" r:id="rId21"/>
    <p:sldId id="1169" r:id="rId22"/>
    <p:sldId id="1261" r:id="rId23"/>
    <p:sldId id="1258" r:id="rId24"/>
    <p:sldId id="1237" r:id="rId25"/>
    <p:sldId id="1259" r:id="rId26"/>
    <p:sldId id="1268" r:id="rId27"/>
    <p:sldId id="1269" r:id="rId28"/>
    <p:sldId id="1277" r:id="rId29"/>
    <p:sldId id="1244" r:id="rId30"/>
    <p:sldId id="1274" r:id="rId31"/>
    <p:sldId id="1242" r:id="rId32"/>
    <p:sldId id="1262" r:id="rId33"/>
    <p:sldId id="1220" r:id="rId34"/>
    <p:sldId id="1246" r:id="rId35"/>
    <p:sldId id="1170" r:id="rId36"/>
    <p:sldId id="1238" r:id="rId37"/>
    <p:sldId id="1231" r:id="rId38"/>
    <p:sldId id="1243" r:id="rId39"/>
    <p:sldId id="1167" r:id="rId40"/>
    <p:sldId id="1160" r:id="rId41"/>
    <p:sldId id="1265" r:id="rId4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s Mounet" initials="" lastIdx="4" clrIdx="0"/>
  <p:cmAuthor id="2" name="rogelio tomas garcia" initials="" lastIdx="4" clrIdx="1"/>
  <p:cmAuthor id="3" name="Serafeim Loukas" initials="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F00"/>
    <a:srgbClr val="0432FF"/>
    <a:srgbClr val="00FB92"/>
    <a:srgbClr val="009051"/>
    <a:srgbClr val="B4411A"/>
    <a:srgbClr val="73A0FF"/>
    <a:srgbClr val="FFD579"/>
    <a:srgbClr val="FFFC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0"/>
    <p:restoredTop sz="73004"/>
  </p:normalViewPr>
  <p:slideViewPr>
    <p:cSldViewPr snapToGrid="0">
      <p:cViewPr varScale="1">
        <p:scale>
          <a:sx n="92" d="100"/>
          <a:sy n="92" d="100"/>
        </p:scale>
        <p:origin x="944" y="176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A02DAC0-0AD5-F94E-9A5B-9D2B73F99422}" type="doc">
      <dgm:prSet loTypeId="urn:microsoft.com/office/officeart/2005/8/layout/hChevron3" loCatId="" qsTypeId="urn:microsoft.com/office/officeart/2005/8/quickstyle/3d1" qsCatId="3D" csTypeId="urn:microsoft.com/office/officeart/2005/8/colors/accent4_5" csCatId="accent4" phldr="1"/>
      <dgm:spPr/>
    </dgm:pt>
    <dgm:pt modelId="{6D25B81E-9F38-A94B-A2D0-2C64F7DED55D}">
      <dgm:prSet phldrT="[Text]" custT="1"/>
      <dgm:spPr/>
      <dgm:t>
        <a:bodyPr/>
        <a:lstStyle/>
        <a:p>
          <a:r>
            <a:rPr lang="en-GB" sz="2100" b="1" dirty="0"/>
            <a:t>2026 high intensity tests</a:t>
          </a:r>
        </a:p>
      </dgm:t>
    </dgm:pt>
    <dgm:pt modelId="{C25DA531-9103-D344-802A-2B0379F892FE}" type="parTrans" cxnId="{8C36C5B4-4D01-CE4A-8718-EB8EFCB9CC51}">
      <dgm:prSet/>
      <dgm:spPr/>
      <dgm:t>
        <a:bodyPr/>
        <a:lstStyle/>
        <a:p>
          <a:endParaRPr lang="en-GB"/>
        </a:p>
      </dgm:t>
    </dgm:pt>
    <dgm:pt modelId="{EC157C5F-606A-444C-8FA3-978E8E0B9E04}" type="sibTrans" cxnId="{8C36C5B4-4D01-CE4A-8718-EB8EFCB9CC51}">
      <dgm:prSet/>
      <dgm:spPr/>
      <dgm:t>
        <a:bodyPr/>
        <a:lstStyle/>
        <a:p>
          <a:endParaRPr lang="en-GB"/>
        </a:p>
      </dgm:t>
    </dgm:pt>
    <dgm:pt modelId="{1D477AFE-A20E-4B4C-A5E7-83274427748F}">
      <dgm:prSet phldrT="[Text]" custT="1"/>
      <dgm:spPr/>
      <dgm:t>
        <a:bodyPr/>
        <a:lstStyle/>
        <a:p>
          <a:r>
            <a:rPr lang="en-GB" sz="2500" b="1" dirty="0"/>
            <a:t>HL-LHC</a:t>
          </a:r>
        </a:p>
      </dgm:t>
    </dgm:pt>
    <dgm:pt modelId="{60DF467F-52F3-7643-B26F-082C65DE26C3}" type="parTrans" cxnId="{C44BD752-09F1-DE42-AD53-078CFD227ED4}">
      <dgm:prSet/>
      <dgm:spPr/>
      <dgm:t>
        <a:bodyPr/>
        <a:lstStyle/>
        <a:p>
          <a:endParaRPr lang="en-GB"/>
        </a:p>
      </dgm:t>
    </dgm:pt>
    <dgm:pt modelId="{F32BDE53-2084-A540-B836-DD478199071F}" type="sibTrans" cxnId="{C44BD752-09F1-DE42-AD53-078CFD227ED4}">
      <dgm:prSet/>
      <dgm:spPr/>
      <dgm:t>
        <a:bodyPr/>
        <a:lstStyle/>
        <a:p>
          <a:endParaRPr lang="en-GB"/>
        </a:p>
      </dgm:t>
    </dgm:pt>
    <dgm:pt modelId="{2048266A-1E58-5B4B-9480-3C63EEE65A03}">
      <dgm:prSet custT="1"/>
      <dgm:spPr/>
      <dgm:t>
        <a:bodyPr/>
        <a:lstStyle/>
        <a:p>
          <a:r>
            <a:rPr lang="en-GB" sz="2500" b="1" dirty="0"/>
            <a:t>2025 MDs </a:t>
          </a:r>
        </a:p>
      </dgm:t>
    </dgm:pt>
    <dgm:pt modelId="{C7C8CDCF-6354-E343-81E3-574EA38CCC07}" type="parTrans" cxnId="{4985D512-D2A3-EC4C-B321-AAA064A6FF32}">
      <dgm:prSet/>
      <dgm:spPr/>
      <dgm:t>
        <a:bodyPr/>
        <a:lstStyle/>
        <a:p>
          <a:endParaRPr lang="en-GB"/>
        </a:p>
      </dgm:t>
    </dgm:pt>
    <dgm:pt modelId="{4F890187-00C2-2E4A-B96A-098BF1C8B869}" type="sibTrans" cxnId="{4985D512-D2A3-EC4C-B321-AAA064A6FF32}">
      <dgm:prSet/>
      <dgm:spPr/>
      <dgm:t>
        <a:bodyPr/>
        <a:lstStyle/>
        <a:p>
          <a:endParaRPr lang="en-GB"/>
        </a:p>
      </dgm:t>
    </dgm:pt>
    <dgm:pt modelId="{B5468D7A-8E86-534F-AE11-54EEC0799189}">
      <dgm:prSet custT="1"/>
      <dgm:spPr/>
      <dgm:t>
        <a:bodyPr/>
        <a:lstStyle/>
        <a:p>
          <a:r>
            <a:rPr lang="en-GB" sz="2500" b="1" dirty="0"/>
            <a:t>2026 MDs </a:t>
          </a:r>
        </a:p>
      </dgm:t>
    </dgm:pt>
    <dgm:pt modelId="{F0DC5D74-F2F8-7645-A62A-894BA68A62A9}" type="parTrans" cxnId="{54BC6E26-D41F-CB41-8695-F91AE883B951}">
      <dgm:prSet/>
      <dgm:spPr/>
      <dgm:t>
        <a:bodyPr/>
        <a:lstStyle/>
        <a:p>
          <a:endParaRPr lang="en-GB"/>
        </a:p>
      </dgm:t>
    </dgm:pt>
    <dgm:pt modelId="{F0B28AAC-7678-334D-B92A-2AEDEC836508}" type="sibTrans" cxnId="{54BC6E26-D41F-CB41-8695-F91AE883B951}">
      <dgm:prSet/>
      <dgm:spPr/>
      <dgm:t>
        <a:bodyPr/>
        <a:lstStyle/>
        <a:p>
          <a:endParaRPr lang="en-GB"/>
        </a:p>
      </dgm:t>
    </dgm:pt>
    <dgm:pt modelId="{39B2A651-0756-6D4A-B27B-422F2B194BAD}" type="pres">
      <dgm:prSet presAssocID="{5A02DAC0-0AD5-F94E-9A5B-9D2B73F99422}" presName="Name0" presStyleCnt="0">
        <dgm:presLayoutVars>
          <dgm:dir/>
          <dgm:resizeHandles val="exact"/>
        </dgm:presLayoutVars>
      </dgm:prSet>
      <dgm:spPr/>
    </dgm:pt>
    <dgm:pt modelId="{430C0D20-4EDD-2748-996E-5D46E395DA0D}" type="pres">
      <dgm:prSet presAssocID="{2048266A-1E58-5B4B-9480-3C63EEE65A03}" presName="parTxOnly" presStyleLbl="node1" presStyleIdx="0" presStyleCnt="4" custScaleX="128514">
        <dgm:presLayoutVars>
          <dgm:bulletEnabled val="1"/>
        </dgm:presLayoutVars>
      </dgm:prSet>
      <dgm:spPr/>
    </dgm:pt>
    <dgm:pt modelId="{6ABE8806-3592-0340-8738-2732DFACFDCB}" type="pres">
      <dgm:prSet presAssocID="{4F890187-00C2-2E4A-B96A-098BF1C8B869}" presName="parSpace" presStyleCnt="0"/>
      <dgm:spPr/>
    </dgm:pt>
    <dgm:pt modelId="{A32C0BE4-242C-3643-AA8B-50DECB9B2511}" type="pres">
      <dgm:prSet presAssocID="{B5468D7A-8E86-534F-AE11-54EEC0799189}" presName="parTxOnly" presStyleLbl="node1" presStyleIdx="1" presStyleCnt="4" custScaleX="123301" custLinFactNeighborY="-2083">
        <dgm:presLayoutVars>
          <dgm:bulletEnabled val="1"/>
        </dgm:presLayoutVars>
      </dgm:prSet>
      <dgm:spPr/>
    </dgm:pt>
    <dgm:pt modelId="{4E7292BD-EC95-D245-94D0-12343E1A045A}" type="pres">
      <dgm:prSet presAssocID="{F0B28AAC-7678-334D-B92A-2AEDEC836508}" presName="parSpace" presStyleCnt="0"/>
      <dgm:spPr/>
    </dgm:pt>
    <dgm:pt modelId="{38112BD7-4BFD-AF48-B54B-B9C4384DE1D9}" type="pres">
      <dgm:prSet presAssocID="{6D25B81E-9F38-A94B-A2D0-2C64F7DED55D}" presName="parTxOnly" presStyleLbl="node1" presStyleIdx="2" presStyleCnt="4" custScaleX="145339">
        <dgm:presLayoutVars>
          <dgm:bulletEnabled val="1"/>
        </dgm:presLayoutVars>
      </dgm:prSet>
      <dgm:spPr/>
    </dgm:pt>
    <dgm:pt modelId="{AEB95C9E-8F7E-564B-8AFD-5FCAE029106F}" type="pres">
      <dgm:prSet presAssocID="{EC157C5F-606A-444C-8FA3-978E8E0B9E04}" presName="parSpace" presStyleCnt="0"/>
      <dgm:spPr/>
    </dgm:pt>
    <dgm:pt modelId="{6B368394-B7F4-624A-A3DD-2B71CE7EADED}" type="pres">
      <dgm:prSet presAssocID="{1D477AFE-A20E-4B4C-A5E7-83274427748F}" presName="parTxOnly" presStyleLbl="node1" presStyleIdx="3" presStyleCnt="4" custScaleX="70965" custLinFactNeighborX="640" custLinFactNeighborY="-2083">
        <dgm:presLayoutVars>
          <dgm:bulletEnabled val="1"/>
        </dgm:presLayoutVars>
      </dgm:prSet>
      <dgm:spPr/>
    </dgm:pt>
  </dgm:ptLst>
  <dgm:cxnLst>
    <dgm:cxn modelId="{4985D512-D2A3-EC4C-B321-AAA064A6FF32}" srcId="{5A02DAC0-0AD5-F94E-9A5B-9D2B73F99422}" destId="{2048266A-1E58-5B4B-9480-3C63EEE65A03}" srcOrd="0" destOrd="0" parTransId="{C7C8CDCF-6354-E343-81E3-574EA38CCC07}" sibTransId="{4F890187-00C2-2E4A-B96A-098BF1C8B869}"/>
    <dgm:cxn modelId="{54BC6E26-D41F-CB41-8695-F91AE883B951}" srcId="{5A02DAC0-0AD5-F94E-9A5B-9D2B73F99422}" destId="{B5468D7A-8E86-534F-AE11-54EEC0799189}" srcOrd="1" destOrd="0" parTransId="{F0DC5D74-F2F8-7645-A62A-894BA68A62A9}" sibTransId="{F0B28AAC-7678-334D-B92A-2AEDEC836508}"/>
    <dgm:cxn modelId="{A460AF43-53D4-5F4D-9B1D-B97E028D62B8}" type="presOf" srcId="{B5468D7A-8E86-534F-AE11-54EEC0799189}" destId="{A32C0BE4-242C-3643-AA8B-50DECB9B2511}" srcOrd="0" destOrd="0" presId="urn:microsoft.com/office/officeart/2005/8/layout/hChevron3"/>
    <dgm:cxn modelId="{C134D84D-6929-0D46-A0FC-D2A3E493AD61}" type="presOf" srcId="{2048266A-1E58-5B4B-9480-3C63EEE65A03}" destId="{430C0D20-4EDD-2748-996E-5D46E395DA0D}" srcOrd="0" destOrd="0" presId="urn:microsoft.com/office/officeart/2005/8/layout/hChevron3"/>
    <dgm:cxn modelId="{C44BD752-09F1-DE42-AD53-078CFD227ED4}" srcId="{5A02DAC0-0AD5-F94E-9A5B-9D2B73F99422}" destId="{1D477AFE-A20E-4B4C-A5E7-83274427748F}" srcOrd="3" destOrd="0" parTransId="{60DF467F-52F3-7643-B26F-082C65DE26C3}" sibTransId="{F32BDE53-2084-A540-B836-DD478199071F}"/>
    <dgm:cxn modelId="{839DC860-819E-4A43-B53E-0A38115C0B9D}" type="presOf" srcId="{6D25B81E-9F38-A94B-A2D0-2C64F7DED55D}" destId="{38112BD7-4BFD-AF48-B54B-B9C4384DE1D9}" srcOrd="0" destOrd="0" presId="urn:microsoft.com/office/officeart/2005/8/layout/hChevron3"/>
    <dgm:cxn modelId="{1E865B9F-3ECA-7146-B00E-4002C6D7F6DB}" type="presOf" srcId="{5A02DAC0-0AD5-F94E-9A5B-9D2B73F99422}" destId="{39B2A651-0756-6D4A-B27B-422F2B194BAD}" srcOrd="0" destOrd="0" presId="urn:microsoft.com/office/officeart/2005/8/layout/hChevron3"/>
    <dgm:cxn modelId="{8C36C5B4-4D01-CE4A-8718-EB8EFCB9CC51}" srcId="{5A02DAC0-0AD5-F94E-9A5B-9D2B73F99422}" destId="{6D25B81E-9F38-A94B-A2D0-2C64F7DED55D}" srcOrd="2" destOrd="0" parTransId="{C25DA531-9103-D344-802A-2B0379F892FE}" sibTransId="{EC157C5F-606A-444C-8FA3-978E8E0B9E04}"/>
    <dgm:cxn modelId="{449DFBD4-B95A-8045-8071-0D21CD9C7242}" type="presOf" srcId="{1D477AFE-A20E-4B4C-A5E7-83274427748F}" destId="{6B368394-B7F4-624A-A3DD-2B71CE7EADED}" srcOrd="0" destOrd="0" presId="urn:microsoft.com/office/officeart/2005/8/layout/hChevron3"/>
    <dgm:cxn modelId="{F0C99651-5A72-5145-815C-649BEC2C06C7}" type="presParOf" srcId="{39B2A651-0756-6D4A-B27B-422F2B194BAD}" destId="{430C0D20-4EDD-2748-996E-5D46E395DA0D}" srcOrd="0" destOrd="0" presId="urn:microsoft.com/office/officeart/2005/8/layout/hChevron3"/>
    <dgm:cxn modelId="{ADD3BA7E-6E19-334E-91E1-CE0BC2F6DCC1}" type="presParOf" srcId="{39B2A651-0756-6D4A-B27B-422F2B194BAD}" destId="{6ABE8806-3592-0340-8738-2732DFACFDCB}" srcOrd="1" destOrd="0" presId="urn:microsoft.com/office/officeart/2005/8/layout/hChevron3"/>
    <dgm:cxn modelId="{0F4FBE83-F4B4-A446-97D7-2E55ADDE03C3}" type="presParOf" srcId="{39B2A651-0756-6D4A-B27B-422F2B194BAD}" destId="{A32C0BE4-242C-3643-AA8B-50DECB9B2511}" srcOrd="2" destOrd="0" presId="urn:microsoft.com/office/officeart/2005/8/layout/hChevron3"/>
    <dgm:cxn modelId="{84D0B777-E927-2C4F-BDA3-7566BCA655C1}" type="presParOf" srcId="{39B2A651-0756-6D4A-B27B-422F2B194BAD}" destId="{4E7292BD-EC95-D245-94D0-12343E1A045A}" srcOrd="3" destOrd="0" presId="urn:microsoft.com/office/officeart/2005/8/layout/hChevron3"/>
    <dgm:cxn modelId="{1F543693-9C1D-9D41-B929-7D60B25D4B70}" type="presParOf" srcId="{39B2A651-0756-6D4A-B27B-422F2B194BAD}" destId="{38112BD7-4BFD-AF48-B54B-B9C4384DE1D9}" srcOrd="4" destOrd="0" presId="urn:microsoft.com/office/officeart/2005/8/layout/hChevron3"/>
    <dgm:cxn modelId="{1B0EBFF0-44E2-2D49-94DB-D9CFE1F83F6D}" type="presParOf" srcId="{39B2A651-0756-6D4A-B27B-422F2B194BAD}" destId="{AEB95C9E-8F7E-564B-8AFD-5FCAE029106F}" srcOrd="5" destOrd="0" presId="urn:microsoft.com/office/officeart/2005/8/layout/hChevron3"/>
    <dgm:cxn modelId="{700FE45C-C8E4-314A-9732-51632761A9FC}" type="presParOf" srcId="{39B2A651-0756-6D4A-B27B-422F2B194BAD}" destId="{6B368394-B7F4-624A-A3DD-2B71CE7EADED}" srcOrd="6" destOrd="0" presId="urn:microsoft.com/office/officeart/2005/8/layout/hChevron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0D20-4EDD-2748-996E-5D46E395DA0D}">
      <dsp:nvSpPr>
        <dsp:cNvPr id="0" name=""/>
        <dsp:cNvSpPr/>
      </dsp:nvSpPr>
      <dsp:spPr>
        <a:xfrm>
          <a:off x="3675" y="0"/>
          <a:ext cx="3691958" cy="665016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2025 MDs </a:t>
          </a:r>
        </a:p>
      </dsp:txBody>
      <dsp:txXfrm>
        <a:off x="3675" y="0"/>
        <a:ext cx="3525704" cy="665016"/>
      </dsp:txXfrm>
    </dsp:sp>
    <dsp:sp modelId="{A32C0BE4-242C-3643-AA8B-50DECB9B2511}">
      <dsp:nvSpPr>
        <dsp:cNvPr id="0" name=""/>
        <dsp:cNvSpPr/>
      </dsp:nvSpPr>
      <dsp:spPr>
        <a:xfrm>
          <a:off x="3121072" y="0"/>
          <a:ext cx="3542198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2026 MDs </a:t>
          </a:r>
        </a:p>
      </dsp:txBody>
      <dsp:txXfrm>
        <a:off x="3453580" y="0"/>
        <a:ext cx="2877182" cy="665016"/>
      </dsp:txXfrm>
    </dsp:sp>
    <dsp:sp modelId="{38112BD7-4BFD-AF48-B54B-B9C4384DE1D9}">
      <dsp:nvSpPr>
        <dsp:cNvPr id="0" name=""/>
        <dsp:cNvSpPr/>
      </dsp:nvSpPr>
      <dsp:spPr>
        <a:xfrm>
          <a:off x="6088709" y="0"/>
          <a:ext cx="4175307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dirty="0"/>
            <a:t>2026 high intensity tests</a:t>
          </a:r>
        </a:p>
      </dsp:txBody>
      <dsp:txXfrm>
        <a:off x="6421217" y="0"/>
        <a:ext cx="3510291" cy="665016"/>
      </dsp:txXfrm>
    </dsp:sp>
    <dsp:sp modelId="{6B368394-B7F4-624A-A3DD-2B71CE7EADED}">
      <dsp:nvSpPr>
        <dsp:cNvPr id="0" name=""/>
        <dsp:cNvSpPr/>
      </dsp:nvSpPr>
      <dsp:spPr>
        <a:xfrm>
          <a:off x="9693132" y="0"/>
          <a:ext cx="2038686" cy="665016"/>
        </a:xfrm>
        <a:prstGeom prst="chevron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29999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66675" rIns="33338" bIns="666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HL-LHC</a:t>
          </a:r>
        </a:p>
      </dsp:txBody>
      <dsp:txXfrm>
        <a:off x="10025640" y="0"/>
        <a:ext cx="1373670" cy="665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CH" sz="12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CH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92739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83198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8897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12276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634127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37924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90376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54250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747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48455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61836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85438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73758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9069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16882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542880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77174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9094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89910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851082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22250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994256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80331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520360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410074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64870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638665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60279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24259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17850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71884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50779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55119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71516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359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1297/contributions/6666496/attachments/3132333/5557041/2025_09_09_LBOC_status_LIU_beams_injectors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4x72b@2.3e1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ernbox.cern.ch/s/mcJdSE4elOyrQCn" TargetMode="External"/><Relationship Id="rId4" Type="http://schemas.openxmlformats.org/officeDocument/2006/relationships/hyperlink" Target="mailto:2x56b@2.3e1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4x72@2.3e1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4x72@2.3e1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tests@6.8TeV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2657543"/>
            <a:ext cx="11376026" cy="21532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GB" sz="4200" b="1" dirty="0"/>
              <a:t>High-intensity MD results </a:t>
            </a:r>
            <a:br>
              <a:rPr lang="en-GB" sz="4200" b="1" dirty="0"/>
            </a:br>
            <a:r>
              <a:rPr lang="en-GB" sz="4200" b="1" dirty="0"/>
              <a:t>&amp; impact on lu</a:t>
            </a:r>
            <a:r>
              <a:rPr lang="en-GB" sz="4200" dirty="0"/>
              <a:t>minosity </a:t>
            </a:r>
            <a:endParaRPr lang="en-GB" sz="4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78131-20D4-77B0-59BB-EA6DBBFF20A6}"/>
              </a:ext>
            </a:extLst>
          </p:cNvPr>
          <p:cNvSpPr txBox="1"/>
          <p:nvPr/>
        </p:nvSpPr>
        <p:spPr>
          <a:xfrm>
            <a:off x="4368765" y="6237750"/>
            <a:ext cx="3454472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solidFill>
                  <a:schemeClr val="bg1"/>
                </a:solidFill>
              </a:rPr>
              <a:t>15</a:t>
            </a:r>
            <a:r>
              <a:rPr lang="en-CH" sz="1600" b="1" baseline="30000" dirty="0">
                <a:solidFill>
                  <a:schemeClr val="bg1"/>
                </a:solidFill>
              </a:rPr>
              <a:t>th</a:t>
            </a:r>
            <a:r>
              <a:rPr lang="en-CH" sz="1600" b="1" dirty="0">
                <a:solidFill>
                  <a:schemeClr val="bg1"/>
                </a:solidFill>
              </a:rPr>
              <a:t> HL-LHC Collaboration Meeting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solidFill>
                  <a:schemeClr val="bg1"/>
                </a:solidFill>
              </a:rPr>
              <a:t>02/10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986133-9BDC-4264-F618-0192213C77BB}"/>
              </a:ext>
            </a:extLst>
          </p:cNvPr>
          <p:cNvSpPr txBox="1"/>
          <p:nvPr/>
        </p:nvSpPr>
        <p:spPr>
          <a:xfrm>
            <a:off x="657225" y="3894130"/>
            <a:ext cx="10944225" cy="2215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S. </a:t>
            </a:r>
            <a:r>
              <a:rPr lang="en-GB" dirty="0" err="1">
                <a:solidFill>
                  <a:schemeClr val="bg1"/>
                </a:solidFill>
              </a:rPr>
              <a:t>Kostoglou</a:t>
            </a:r>
            <a:r>
              <a:rPr lang="en-GB" dirty="0">
                <a:solidFill>
                  <a:schemeClr val="bg1"/>
                </a:solidFill>
              </a:rPr>
              <a:t>, C. </a:t>
            </a:r>
            <a:r>
              <a:rPr lang="en-GB" dirty="0" err="1">
                <a:solidFill>
                  <a:schemeClr val="bg1"/>
                </a:solidFill>
              </a:rPr>
              <a:t>Antuono</a:t>
            </a:r>
            <a:r>
              <a:rPr lang="en-GB" dirty="0">
                <a:solidFill>
                  <a:schemeClr val="bg1"/>
                </a:solidFill>
              </a:rPr>
              <a:t>, P. </a:t>
            </a:r>
            <a:r>
              <a:rPr lang="en-GB" dirty="0" err="1">
                <a:solidFill>
                  <a:schemeClr val="bg1"/>
                </a:solidFill>
              </a:rPr>
              <a:t>Arrutia</a:t>
            </a:r>
            <a:r>
              <a:rPr lang="en-GB" dirty="0">
                <a:solidFill>
                  <a:schemeClr val="bg1"/>
                </a:solidFill>
              </a:rPr>
              <a:t>, F. </a:t>
            </a:r>
            <a:r>
              <a:rPr lang="en-GB" dirty="0" err="1">
                <a:solidFill>
                  <a:schemeClr val="bg1"/>
                </a:solidFill>
              </a:rPr>
              <a:t>Asvesta</a:t>
            </a:r>
            <a:r>
              <a:rPr lang="en-GB" dirty="0">
                <a:solidFill>
                  <a:schemeClr val="bg1"/>
                </a:solidFill>
              </a:rPr>
              <a:t>, H. </a:t>
            </a:r>
            <a:r>
              <a:rPr lang="en-GB" dirty="0" err="1">
                <a:solidFill>
                  <a:schemeClr val="bg1"/>
                </a:solidFill>
              </a:rPr>
              <a:t>Bartosik</a:t>
            </a:r>
            <a:r>
              <a:rPr lang="en-GB" dirty="0">
                <a:solidFill>
                  <a:schemeClr val="bg1"/>
                </a:solidFill>
              </a:rPr>
              <a:t>, C. Bracco, R. Bruce, X. </a:t>
            </a:r>
            <a:r>
              <a:rPr lang="en-GB" dirty="0" err="1">
                <a:solidFill>
                  <a:schemeClr val="bg1"/>
                </a:solidFill>
              </a:rPr>
              <a:t>Buffat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Butti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R. De Maria, Y. </a:t>
            </a:r>
            <a:r>
              <a:rPr lang="en-GB" dirty="0" err="1">
                <a:solidFill>
                  <a:schemeClr val="bg1"/>
                </a:solidFill>
              </a:rPr>
              <a:t>Dutheil</a:t>
            </a:r>
            <a:r>
              <a:rPr lang="en-GB" dirty="0">
                <a:solidFill>
                  <a:schemeClr val="bg1"/>
                </a:solidFill>
              </a:rPr>
              <a:t>, I. </a:t>
            </a:r>
            <a:r>
              <a:rPr lang="en-GB" dirty="0" err="1">
                <a:solidFill>
                  <a:schemeClr val="bg1"/>
                </a:solidFill>
              </a:rPr>
              <a:t>Efthymiopoulos</a:t>
            </a:r>
            <a:r>
              <a:rPr lang="en-GB" dirty="0">
                <a:solidFill>
                  <a:schemeClr val="bg1"/>
                </a:solidFill>
              </a:rPr>
              <a:t>, C. </a:t>
            </a:r>
            <a:r>
              <a:rPr lang="en-GB" dirty="0" err="1">
                <a:solidFill>
                  <a:schemeClr val="bg1"/>
                </a:solidFill>
              </a:rPr>
              <a:t>Hernalsteens</a:t>
            </a:r>
            <a:r>
              <a:rPr lang="en-GB" dirty="0">
                <a:solidFill>
                  <a:schemeClr val="bg1"/>
                </a:solidFill>
              </a:rPr>
              <a:t>, M. Hostettler, G. </a:t>
            </a:r>
            <a:r>
              <a:rPr lang="en-GB" dirty="0" err="1">
                <a:solidFill>
                  <a:schemeClr val="bg1"/>
                </a:solidFill>
              </a:rPr>
              <a:t>Iadarola</a:t>
            </a:r>
            <a:r>
              <a:rPr lang="en-GB" dirty="0">
                <a:solidFill>
                  <a:schemeClr val="bg1"/>
                </a:solidFill>
              </a:rPr>
              <a:t>, B. Karlsen-</a:t>
            </a:r>
            <a:r>
              <a:rPr lang="en-GB" dirty="0" err="1">
                <a:solidFill>
                  <a:schemeClr val="bg1"/>
                </a:solidFill>
              </a:rPr>
              <a:t>Baeck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A. </a:t>
            </a:r>
            <a:r>
              <a:rPr lang="en-GB" dirty="0" err="1">
                <a:solidFill>
                  <a:schemeClr val="bg1"/>
                </a:solidFill>
              </a:rPr>
              <a:t>Kastrinellis</a:t>
            </a:r>
            <a:r>
              <a:rPr lang="en-GB" dirty="0">
                <a:solidFill>
                  <a:schemeClr val="bg1"/>
                </a:solidFill>
              </a:rPr>
              <a:t>, T. </a:t>
            </a:r>
            <a:r>
              <a:rPr lang="en-GB" dirty="0" err="1">
                <a:solidFill>
                  <a:schemeClr val="bg1"/>
                </a:solidFill>
              </a:rPr>
              <a:t>Levens</a:t>
            </a:r>
            <a:r>
              <a:rPr lang="en-GB" dirty="0">
                <a:solidFill>
                  <a:schemeClr val="bg1"/>
                </a:solidFill>
              </a:rPr>
              <a:t>, K. Li, C. Marelli, I. Mases, L. </a:t>
            </a:r>
            <a:r>
              <a:rPr lang="en-GB" dirty="0" err="1">
                <a:solidFill>
                  <a:schemeClr val="bg1"/>
                </a:solidFill>
              </a:rPr>
              <a:t>Mether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Mirarchi</a:t>
            </a:r>
            <a:r>
              <a:rPr lang="en-GB" dirty="0">
                <a:solidFill>
                  <a:schemeClr val="bg1"/>
                </a:solidFill>
              </a:rPr>
              <a:t>, S. Morales, N. </a:t>
            </a:r>
            <a:r>
              <a:rPr lang="en-GB" dirty="0" err="1">
                <a:solidFill>
                  <a:schemeClr val="bg1"/>
                </a:solidFill>
              </a:rPr>
              <a:t>Mounet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Y. </a:t>
            </a:r>
            <a:r>
              <a:rPr lang="en-GB" dirty="0" err="1">
                <a:solidFill>
                  <a:schemeClr val="bg1"/>
                </a:solidFill>
              </a:rPr>
              <a:t>Papaphilippou</a:t>
            </a:r>
            <a:r>
              <a:rPr lang="en-GB" dirty="0">
                <a:solidFill>
                  <a:schemeClr val="bg1"/>
                </a:solidFill>
              </a:rPr>
              <a:t>, J. </a:t>
            </a:r>
            <a:r>
              <a:rPr lang="en-GB" dirty="0" err="1">
                <a:solidFill>
                  <a:schemeClr val="bg1"/>
                </a:solidFill>
              </a:rPr>
              <a:t>Pucek</a:t>
            </a:r>
            <a:r>
              <a:rPr lang="en-GB" dirty="0">
                <a:solidFill>
                  <a:schemeClr val="bg1"/>
                </a:solidFill>
              </a:rPr>
              <a:t>, A. </a:t>
            </a:r>
            <a:r>
              <a:rPr lang="en-GB" dirty="0" err="1">
                <a:solidFill>
                  <a:schemeClr val="bg1"/>
                </a:solidFill>
              </a:rPr>
              <a:t>Radoslavova</a:t>
            </a:r>
            <a:r>
              <a:rPr lang="en-GB" dirty="0">
                <a:solidFill>
                  <a:schemeClr val="bg1"/>
                </a:solidFill>
              </a:rPr>
              <a:t>, S. </a:t>
            </a:r>
            <a:r>
              <a:rPr lang="en-GB" dirty="0" err="1">
                <a:solidFill>
                  <a:schemeClr val="bg1"/>
                </a:solidFill>
              </a:rPr>
              <a:t>Redaelli</a:t>
            </a:r>
            <a:r>
              <a:rPr lang="en-GB" dirty="0">
                <a:solidFill>
                  <a:schemeClr val="bg1"/>
                </a:solidFill>
              </a:rPr>
              <a:t>, G. </a:t>
            </a:r>
            <a:r>
              <a:rPr lang="en-GB" dirty="0" err="1">
                <a:solidFill>
                  <a:schemeClr val="bg1"/>
                </a:solidFill>
              </a:rPr>
              <a:t>Rumolo</a:t>
            </a:r>
            <a:r>
              <a:rPr lang="en-GB" dirty="0">
                <a:solidFill>
                  <a:schemeClr val="bg1"/>
                </a:solidFill>
              </a:rPr>
              <a:t>, B. </a:t>
            </a:r>
            <a:r>
              <a:rPr lang="en-GB" dirty="0" err="1">
                <a:solidFill>
                  <a:schemeClr val="bg1"/>
                </a:solidFill>
              </a:rPr>
              <a:t>Salvachua</a:t>
            </a:r>
            <a:r>
              <a:rPr lang="en-GB" dirty="0">
                <a:solidFill>
                  <a:schemeClr val="bg1"/>
                </a:solidFill>
              </a:rPr>
              <a:t>, B. Salvant,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 M. </a:t>
            </a:r>
            <a:r>
              <a:rPr lang="en-GB" dirty="0" err="1">
                <a:solidFill>
                  <a:schemeClr val="bg1"/>
                </a:solidFill>
              </a:rPr>
              <a:t>Solfaroli</a:t>
            </a:r>
            <a:r>
              <a:rPr lang="en-GB" dirty="0">
                <a:solidFill>
                  <a:schemeClr val="bg1"/>
                </a:solidFill>
              </a:rPr>
              <a:t>, F. </a:t>
            </a:r>
            <a:r>
              <a:rPr lang="en-GB" dirty="0" err="1">
                <a:solidFill>
                  <a:schemeClr val="bg1"/>
                </a:solidFill>
              </a:rPr>
              <a:t>Soubelet</a:t>
            </a:r>
            <a:r>
              <a:rPr lang="en-GB" dirty="0">
                <a:solidFill>
                  <a:schemeClr val="bg1"/>
                </a:solidFill>
              </a:rPr>
              <a:t>, G. </a:t>
            </a:r>
            <a:r>
              <a:rPr lang="en-GB" dirty="0" err="1">
                <a:solidFill>
                  <a:schemeClr val="bg1"/>
                </a:solidFill>
              </a:rPr>
              <a:t>Sterbini</a:t>
            </a:r>
            <a:r>
              <a:rPr lang="en-GB" dirty="0">
                <a:solidFill>
                  <a:schemeClr val="bg1"/>
                </a:solidFill>
              </a:rPr>
              <a:t>, H. Timko, R. Tomas, G. Trad, J. </a:t>
            </a:r>
            <a:r>
              <a:rPr lang="en-GB" dirty="0" err="1">
                <a:solidFill>
                  <a:schemeClr val="bg1"/>
                </a:solidFill>
              </a:rPr>
              <a:t>Uythoven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Valuch</a:t>
            </a:r>
            <a:r>
              <a:rPr lang="en-GB" dirty="0">
                <a:solidFill>
                  <a:schemeClr val="bg1"/>
                </a:solidFill>
              </a:rPr>
              <a:t>, F. </a:t>
            </a:r>
            <a:r>
              <a:rPr lang="en-GB" dirty="0" err="1">
                <a:solidFill>
                  <a:schemeClr val="bg1"/>
                </a:solidFill>
              </a:rPr>
              <a:t>Vellotti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J. </a:t>
            </a:r>
            <a:r>
              <a:rPr lang="en-GB" dirty="0" err="1">
                <a:solidFill>
                  <a:schemeClr val="bg1"/>
                </a:solidFill>
              </a:rPr>
              <a:t>Wanczyk</a:t>
            </a:r>
            <a:r>
              <a:rPr lang="en-GB" dirty="0">
                <a:solidFill>
                  <a:schemeClr val="bg1"/>
                </a:solidFill>
              </a:rPr>
              <a:t>, J. Wenninger, C. Wiesner, D. </a:t>
            </a:r>
            <a:r>
              <a:rPr lang="en-GB" dirty="0" err="1">
                <a:solidFill>
                  <a:schemeClr val="bg1"/>
                </a:solidFill>
              </a:rPr>
              <a:t>Wollmann</a:t>
            </a:r>
            <a:r>
              <a:rPr lang="en-GB" dirty="0">
                <a:solidFill>
                  <a:schemeClr val="bg1"/>
                </a:solidFill>
              </a:rPr>
              <a:t>, M. </a:t>
            </a:r>
            <a:r>
              <a:rPr lang="en-GB" dirty="0" err="1">
                <a:solidFill>
                  <a:schemeClr val="bg1"/>
                </a:solidFill>
              </a:rPr>
              <a:t>Zampetakis</a:t>
            </a:r>
            <a:r>
              <a:rPr lang="en-GB" dirty="0">
                <a:solidFill>
                  <a:schemeClr val="bg1"/>
                </a:solidFill>
              </a:rPr>
              <a:t>, C. </a:t>
            </a:r>
            <a:r>
              <a:rPr lang="en-GB" dirty="0" err="1">
                <a:solidFill>
                  <a:schemeClr val="bg1"/>
                </a:solidFill>
              </a:rPr>
              <a:t>Zannini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Thanks </a:t>
            </a:r>
            <a:r>
              <a:rPr lang="en-GB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en-GB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MD coordinators, MP, LHC OP, Injectors OP, WP2.. </a:t>
            </a:r>
            <a:endParaRPr lang="en-CH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698B0F-884B-9D6B-621D-5BFA80B23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8111" y="694326"/>
            <a:ext cx="11605903" cy="55064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CH" sz="2500" b="0" dirty="0"/>
              <a:t>2023: Losses during </a:t>
            </a:r>
            <a:r>
              <a:rPr lang="en-CH" sz="2500" dirty="0">
                <a:solidFill>
                  <a:srgbClr val="0432FF"/>
                </a:solidFill>
              </a:rPr>
              <a:t>B1</a:t>
            </a:r>
            <a:r>
              <a:rPr lang="en-CH" sz="2500" b="0" dirty="0"/>
              <a:t> injection, reaching BLM saturation in IR7 for RS01. High losses but also high variability across fills.  </a:t>
            </a:r>
          </a:p>
          <a:p>
            <a:pPr>
              <a:buFont typeface="Wingdings" pitchFamily="2" charset="2"/>
              <a:buChar char="§"/>
            </a:pPr>
            <a:r>
              <a:rPr lang="en-CH" sz="2500" b="0" dirty="0"/>
              <a:t>2024-25: Situation improved, but cause still unclear. Hypothesis was that it was due to shorter trains.</a:t>
            </a:r>
          </a:p>
          <a:p>
            <a:pPr>
              <a:buFont typeface="Wingdings" pitchFamily="2" charset="2"/>
              <a:buChar char="§"/>
            </a:pPr>
            <a:r>
              <a:rPr lang="en-GB" sz="2500" b="0" dirty="0"/>
              <a:t>HL long trains: </a:t>
            </a:r>
            <a:r>
              <a:rPr lang="en-GB" sz="2500" dirty="0"/>
              <a:t>Currently being explored in MDs by ABT</a:t>
            </a:r>
            <a:r>
              <a:rPr lang="en-GB" sz="2500" b="0" dirty="0"/>
              <a:t>. </a:t>
            </a:r>
            <a:endParaRPr lang="en-CH" sz="25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11" y="68112"/>
            <a:ext cx="11376026" cy="1065744"/>
          </a:xfrm>
        </p:spPr>
        <p:txBody>
          <a:bodyPr/>
          <a:lstStyle/>
          <a:p>
            <a:r>
              <a:rPr lang="en-CH" dirty="0"/>
              <a:t>Injection: Injection losses with HL trains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356520-70AD-9D8F-1FEF-2D007B8CA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655" y="3429000"/>
            <a:ext cx="9058609" cy="27346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7060CB-83C2-2D3C-4A6E-5D7205340F47}"/>
              </a:ext>
            </a:extLst>
          </p:cNvPr>
          <p:cNvSpPr txBox="1"/>
          <p:nvPr/>
        </p:nvSpPr>
        <p:spPr>
          <a:xfrm>
            <a:off x="178111" y="3603962"/>
            <a:ext cx="103874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BLM limit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E8993F-B860-6DCE-C892-6F63511C997D}"/>
              </a:ext>
            </a:extLst>
          </p:cNvPr>
          <p:cNvCxnSpPr/>
          <p:nvPr/>
        </p:nvCxnSpPr>
        <p:spPr>
          <a:xfrm>
            <a:off x="1248529" y="3742462"/>
            <a:ext cx="379614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775BA1-AD36-1356-1272-7033E9B33354}"/>
              </a:ext>
            </a:extLst>
          </p:cNvPr>
          <p:cNvCxnSpPr/>
          <p:nvPr/>
        </p:nvCxnSpPr>
        <p:spPr>
          <a:xfrm>
            <a:off x="5130799" y="3505200"/>
            <a:ext cx="695159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C79D8AE-D5BD-6B7E-6AF9-991A0548CC47}"/>
              </a:ext>
            </a:extLst>
          </p:cNvPr>
          <p:cNvSpPr txBox="1"/>
          <p:nvPr/>
        </p:nvSpPr>
        <p:spPr>
          <a:xfrm>
            <a:off x="4678738" y="3090446"/>
            <a:ext cx="228086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400" dirty="0"/>
              <a:t>4x72</a:t>
            </a:r>
            <a:r>
              <a:rPr lang="en-CH" sz="2400" dirty="0">
                <a:sym typeface="Wingdings" pitchFamily="2" charset="2"/>
              </a:rPr>
              <a:t></a:t>
            </a:r>
            <a:r>
              <a:rPr lang="en-CH" sz="2400" dirty="0"/>
              <a:t>6.6e13p</a:t>
            </a:r>
            <a:endParaRPr kumimoji="0" lang="en-CH" sz="2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063A45-944D-C354-06F7-83E513F6BCE0}"/>
              </a:ext>
            </a:extLst>
          </p:cNvPr>
          <p:cNvSpPr txBox="1"/>
          <p:nvPr/>
        </p:nvSpPr>
        <p:spPr>
          <a:xfrm>
            <a:off x="3371849" y="3242002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832425-7F6D-4042-1BCB-3C9E3DDD56CC}"/>
              </a:ext>
            </a:extLst>
          </p:cNvPr>
          <p:cNvSpPr txBox="1"/>
          <p:nvPr/>
        </p:nvSpPr>
        <p:spPr>
          <a:xfrm>
            <a:off x="7959975" y="3242002"/>
            <a:ext cx="660400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5356FB-40C8-968E-E016-376DF53A5163}"/>
              </a:ext>
            </a:extLst>
          </p:cNvPr>
          <p:cNvSpPr txBox="1"/>
          <p:nvPr/>
        </p:nvSpPr>
        <p:spPr>
          <a:xfrm>
            <a:off x="8849762" y="2402825"/>
            <a:ext cx="3147293" cy="6599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b="1" dirty="0"/>
              <a:t>Y. Dutheil, F. Velotti, C. Bracco,</a:t>
            </a:r>
          </a:p>
          <a:p>
            <a:pPr algn="ctr"/>
            <a:r>
              <a:rPr lang="en-CH" b="1" dirty="0"/>
              <a:t>B. Salvachua, S. Morales</a:t>
            </a:r>
          </a:p>
        </p:txBody>
      </p:sp>
    </p:spTree>
    <p:extLst>
      <p:ext uri="{BB962C8B-B14F-4D97-AF65-F5344CB8AC3E}">
        <p14:creationId xmlns:p14="http://schemas.microsoft.com/office/powerpoint/2010/main" val="313248263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698B0F-884B-9D6B-621D-5BFA80B23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8111" y="694326"/>
            <a:ext cx="11605903" cy="55064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CH" sz="2500" b="0" dirty="0"/>
              <a:t>2023: Losses during </a:t>
            </a:r>
            <a:r>
              <a:rPr lang="en-CH" sz="2500" dirty="0">
                <a:solidFill>
                  <a:srgbClr val="0432FF"/>
                </a:solidFill>
              </a:rPr>
              <a:t>B1</a:t>
            </a:r>
            <a:r>
              <a:rPr lang="en-CH" sz="2500" b="0" dirty="0"/>
              <a:t> injection, reaching BLM saturation in IR7 for RS01. High losses but also high variability across fills.  </a:t>
            </a:r>
          </a:p>
          <a:p>
            <a:pPr>
              <a:buFont typeface="Wingdings" pitchFamily="2" charset="2"/>
              <a:buChar char="§"/>
            </a:pPr>
            <a:r>
              <a:rPr lang="en-CH" sz="2500" b="0" dirty="0"/>
              <a:t>2024-25: Situation improved, but cause still unclear. Hypothesis was that it was due to shorter trains.</a:t>
            </a:r>
          </a:p>
          <a:p>
            <a:pPr>
              <a:buFont typeface="Wingdings" pitchFamily="2" charset="2"/>
              <a:buChar char="§"/>
            </a:pPr>
            <a:r>
              <a:rPr lang="en-GB" sz="2500" b="0" dirty="0"/>
              <a:t>HL long trains: </a:t>
            </a:r>
            <a:r>
              <a:rPr lang="en-GB" sz="2500" dirty="0"/>
              <a:t>Currently being explored in MDs by ABT</a:t>
            </a:r>
            <a:r>
              <a:rPr lang="en-GB" sz="2500" b="0" dirty="0"/>
              <a:t>.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 (see backup slides):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2x56: 5-10% of BLM thresholds. 4x56 to be tested in 2026.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4x72: injected successfully, reaching </a:t>
            </a:r>
            <a:r>
              <a:rPr lang="en-US" sz="2300" dirty="0">
                <a:solidFill>
                  <a:srgbClr val="00B050"/>
                </a:solidFill>
              </a:rPr>
              <a:t>50-60%</a:t>
            </a:r>
            <a:r>
              <a:rPr lang="en-US" sz="2300" b="0" dirty="0"/>
              <a:t> BLM thresholds (30% of electronic limit) with only 2-3% SPS scraping.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</a:t>
            </a:r>
          </a:p>
          <a:p>
            <a:pPr lvl="1"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Feasible with tight margin, BE/SY to review BLM changes needed for LS3.</a:t>
            </a:r>
          </a:p>
          <a:p>
            <a:pPr lvl="1"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Improvement </a:t>
            </a:r>
            <a:r>
              <a:rPr lang="en-US" sz="2500" b="0" dirty="0" err="1"/>
              <a:t>w.r.t</a:t>
            </a:r>
            <a:r>
              <a:rPr lang="en-US" sz="2500" b="0" dirty="0"/>
              <a:t> to 2023 pointing to injectors’ optimization of tails.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11" y="68112"/>
            <a:ext cx="11376026" cy="1065744"/>
          </a:xfrm>
        </p:spPr>
        <p:txBody>
          <a:bodyPr/>
          <a:lstStyle/>
          <a:p>
            <a:r>
              <a:rPr lang="en-CH" dirty="0"/>
              <a:t>Injection: Injection losses with HL trains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7706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Injection: Beam quality from SPS to 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09E4590-4FDE-9672-58EE-9ACA96E338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597020"/>
              </p:ext>
            </p:extLst>
          </p:nvPr>
        </p:nvGraphicFramePr>
        <p:xfrm>
          <a:off x="249386" y="1462306"/>
          <a:ext cx="11462432" cy="365375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42129">
                  <a:extLst>
                    <a:ext uri="{9D8B030D-6E8A-4147-A177-3AD203B41FA5}">
                      <a16:colId xmlns:a16="http://schemas.microsoft.com/office/drawing/2014/main" val="2994704174"/>
                    </a:ext>
                  </a:extLst>
                </a:gridCol>
                <a:gridCol w="2331649">
                  <a:extLst>
                    <a:ext uri="{9D8B030D-6E8A-4147-A177-3AD203B41FA5}">
                      <a16:colId xmlns:a16="http://schemas.microsoft.com/office/drawing/2014/main" val="3443534803"/>
                    </a:ext>
                  </a:extLst>
                </a:gridCol>
                <a:gridCol w="1103785">
                  <a:extLst>
                    <a:ext uri="{9D8B030D-6E8A-4147-A177-3AD203B41FA5}">
                      <a16:colId xmlns:a16="http://schemas.microsoft.com/office/drawing/2014/main" val="3753331293"/>
                    </a:ext>
                  </a:extLst>
                </a:gridCol>
                <a:gridCol w="1458482">
                  <a:extLst>
                    <a:ext uri="{9D8B030D-6E8A-4147-A177-3AD203B41FA5}">
                      <a16:colId xmlns:a16="http://schemas.microsoft.com/office/drawing/2014/main" val="438175714"/>
                    </a:ext>
                  </a:extLst>
                </a:gridCol>
                <a:gridCol w="1541307">
                  <a:extLst>
                    <a:ext uri="{9D8B030D-6E8A-4147-A177-3AD203B41FA5}">
                      <a16:colId xmlns:a16="http://schemas.microsoft.com/office/drawing/2014/main" val="120008464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85513478"/>
                    </a:ext>
                  </a:extLst>
                </a:gridCol>
                <a:gridCol w="1454680">
                  <a:extLst>
                    <a:ext uri="{9D8B030D-6E8A-4147-A177-3AD203B41FA5}">
                      <a16:colId xmlns:a16="http://schemas.microsoft.com/office/drawing/2014/main" val="298178984"/>
                    </a:ext>
                  </a:extLst>
                </a:gridCol>
              </a:tblGrid>
              <a:tr h="345616">
                <a:tc>
                  <a:txBody>
                    <a:bodyPr/>
                    <a:lstStyle/>
                    <a:p>
                      <a:pPr algn="ctr"/>
                      <a:endParaRPr lang="en-CH" sz="18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2200" dirty="0"/>
                        <a:t>SPS (after scraping)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H" sz="2200" dirty="0"/>
                        <a:t>LHC injection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CH" dirty="0"/>
                        <a:t>LHC injection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51139"/>
                  </a:ext>
                </a:extLst>
              </a:tr>
              <a:tr h="463199">
                <a:tc>
                  <a:txBody>
                    <a:bodyPr/>
                    <a:lstStyle/>
                    <a:p>
                      <a:pPr algn="ctr"/>
                      <a:endParaRPr lang="en-CH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Emittance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q-factor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Emittance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q-factor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Bunch intensity (ppb)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Bunch length (ns)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0865604"/>
                  </a:ext>
                </a:extLst>
              </a:tr>
              <a:tr h="866756"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8b4e, 2x56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1.6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1.5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LIU target=1.65 </a:t>
                      </a:r>
                      <a:r>
                        <a:rPr lang="el-GR" sz="14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=1.07</a:t>
                      </a:r>
                    </a:p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=1.06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1.7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1.5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=1.2</a:t>
                      </a:r>
                    </a:p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2.31e11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1.2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8390036"/>
                  </a:ext>
                </a:extLst>
              </a:tr>
              <a:tr h="797574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tandard, 4x72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2.3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2.1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LIU target=2.1 </a:t>
                      </a:r>
                      <a:r>
                        <a:rPr lang="el-GR" sz="14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=1.15</a:t>
                      </a:r>
                    </a:p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=1.16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2.4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2.1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=1.25</a:t>
                      </a:r>
                    </a:p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2.25e11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1.25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808188"/>
                  </a:ext>
                </a:extLst>
              </a:tr>
              <a:tr h="866756">
                <a:tc>
                  <a:txBody>
                    <a:bodyPr/>
                    <a:lstStyle/>
                    <a:p>
                      <a:pPr algn="ctr"/>
                      <a:r>
                        <a:rPr lang="en-CH" sz="1800" b="1" dirty="0">
                          <a:solidFill>
                            <a:srgbClr val="000000"/>
                          </a:solidFill>
                        </a:rPr>
                        <a:t>BCMS, 5x48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1.6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800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ε</a:t>
                      </a:r>
                      <a:r>
                        <a:rPr lang="en-US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=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1.4 </a:t>
                      </a:r>
                      <a:r>
                        <a:rPr lang="el-GR" sz="18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LIU target=1.65 </a:t>
                      </a:r>
                      <a:r>
                        <a:rPr lang="el-GR" sz="1400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m</a:t>
                      </a:r>
                      <a:endParaRPr lang="en-CH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=1.22</a:t>
                      </a:r>
                    </a:p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q</a:t>
                      </a:r>
                      <a:r>
                        <a:rPr lang="en-CH" sz="1800" baseline="-25000" dirty="0">
                          <a:solidFill>
                            <a:srgbClr val="000000"/>
                          </a:solidFill>
                        </a:rPr>
                        <a:t>V</a:t>
                      </a:r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=1.25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8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508570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CB67075-F364-B2F5-456B-FACA0FB0F7CD}"/>
              </a:ext>
            </a:extLst>
          </p:cNvPr>
          <p:cNvSpPr txBox="1"/>
          <p:nvPr/>
        </p:nvSpPr>
        <p:spPr>
          <a:xfrm>
            <a:off x="2539735" y="5395694"/>
            <a:ext cx="2355537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chemeClr val="bg1"/>
                </a:solidFill>
              </a:rPr>
              <a:t>From I. Mases </a:t>
            </a:r>
            <a:r>
              <a:rPr lang="en-CH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LBOC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C8E687-06C1-86F4-3867-3869901F8FEC}"/>
              </a:ext>
            </a:extLst>
          </p:cNvPr>
          <p:cNvSpPr txBox="1"/>
          <p:nvPr/>
        </p:nvSpPr>
        <p:spPr>
          <a:xfrm>
            <a:off x="5403273" y="4871990"/>
            <a:ext cx="6588558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1400"/>
              </a:spcBef>
            </a:pPr>
            <a:r>
              <a:rPr lang="en-US" sz="2000" b="1" dirty="0">
                <a:solidFill>
                  <a:srgbClr val="000000"/>
                </a:solidFill>
              </a:rPr>
              <a:t>Conclusion</a:t>
            </a:r>
            <a:r>
              <a:rPr lang="en-US" sz="2000" b="0" dirty="0">
                <a:solidFill>
                  <a:srgbClr val="000000"/>
                </a:solidFill>
              </a:rPr>
              <a:t>: </a:t>
            </a:r>
            <a:r>
              <a:rPr lang="en-US" sz="2000" dirty="0">
                <a:solidFill>
                  <a:srgbClr val="000000"/>
                </a:solidFill>
              </a:rPr>
              <a:t>Reaching LHC injection with </a:t>
            </a:r>
            <a:r>
              <a:rPr lang="en-US" sz="2000" b="1" dirty="0">
                <a:solidFill>
                  <a:srgbClr val="000000"/>
                </a:solidFill>
              </a:rPr>
              <a:t>good brightness and controlled tails for both 8b4e and standard</a:t>
            </a:r>
            <a:r>
              <a:rPr lang="en-US" sz="2000" dirty="0">
                <a:solidFill>
                  <a:srgbClr val="000000"/>
                </a:solidFill>
              </a:rPr>
              <a:t>. Full scheme BCMS &amp; 8b4e to be tested in next MD blocks 2025-26.</a:t>
            </a:r>
            <a:endParaRPr lang="en-US" sz="20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10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997E55-108B-1AE8-8B6C-FE523324004F}"/>
              </a:ext>
            </a:extLst>
          </p:cNvPr>
          <p:cNvSpPr txBox="1"/>
          <p:nvPr/>
        </p:nvSpPr>
        <p:spPr>
          <a:xfrm>
            <a:off x="152400" y="1651850"/>
            <a:ext cx="127461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Beam quality from injectors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FDC1B-60ED-2DF4-3743-D3C967230E49}"/>
              </a:ext>
            </a:extLst>
          </p:cNvPr>
          <p:cNvSpPr txBox="1"/>
          <p:nvPr/>
        </p:nvSpPr>
        <p:spPr>
          <a:xfrm>
            <a:off x="1526225" y="2602235"/>
            <a:ext cx="168505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Beam quality transfered in LHC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8B732F-7B8F-8FB2-F5AE-6477C3940284}"/>
              </a:ext>
            </a:extLst>
          </p:cNvPr>
          <p:cNvSpPr txBox="1"/>
          <p:nvPr/>
        </p:nvSpPr>
        <p:spPr>
          <a:xfrm>
            <a:off x="686912" y="2266370"/>
            <a:ext cx="1427019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Injection losses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00377-44B7-CC02-554C-0282AD58423E}"/>
              </a:ext>
            </a:extLst>
          </p:cNvPr>
          <p:cNvSpPr txBox="1"/>
          <p:nvPr/>
        </p:nvSpPr>
        <p:spPr>
          <a:xfrm>
            <a:off x="5012362" y="4588742"/>
            <a:ext cx="1752598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Start of ramp losses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7E09-6E96-85F1-F2CC-EFE122CF58C8}"/>
              </a:ext>
            </a:extLst>
          </p:cNvPr>
          <p:cNvSpPr txBox="1"/>
          <p:nvPr/>
        </p:nvSpPr>
        <p:spPr>
          <a:xfrm>
            <a:off x="7273635" y="1812268"/>
            <a:ext cx="320040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Losses end of adjust &amp; during collisions 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B8DB6-9174-609D-303A-2C46DBC576A9}"/>
              </a:ext>
            </a:extLst>
          </p:cNvPr>
          <p:cNvSpPr txBox="1"/>
          <p:nvPr/>
        </p:nvSpPr>
        <p:spPr>
          <a:xfrm>
            <a:off x="9815953" y="2324105"/>
            <a:ext cx="182186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F3C2-E107-3F73-9296-7A23B54016B2}"/>
              </a:ext>
            </a:extLst>
          </p:cNvPr>
          <p:cNvSpPr txBox="1"/>
          <p:nvPr/>
        </p:nvSpPr>
        <p:spPr>
          <a:xfrm>
            <a:off x="5802070" y="2497201"/>
            <a:ext cx="776530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PC ripple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332A60-6B9E-CB4F-81FE-CE14E67FF34E}"/>
              </a:ext>
            </a:extLst>
          </p:cNvPr>
          <p:cNvSpPr txBox="1"/>
          <p:nvPr/>
        </p:nvSpPr>
        <p:spPr>
          <a:xfrm>
            <a:off x="5451762" y="3529540"/>
            <a:ext cx="175259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7E19-3E5F-4F27-0066-86144DAAC786}"/>
              </a:ext>
            </a:extLst>
          </p:cNvPr>
          <p:cNvSpPr txBox="1"/>
          <p:nvPr/>
        </p:nvSpPr>
        <p:spPr>
          <a:xfrm>
            <a:off x="9795166" y="1270501"/>
            <a:ext cx="2319576" cy="2616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L</a:t>
            </a:r>
            <a:r>
              <a:rPr lang="en-CH" sz="1700" dirty="0">
                <a:solidFill>
                  <a:schemeClr val="bg1"/>
                </a:solidFill>
              </a:rPr>
              <a:t>ong-range BB 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A8360-51AF-05C9-ADBB-4985DEA987CE}"/>
              </a:ext>
            </a:extLst>
          </p:cNvPr>
          <p:cNvSpPr txBox="1"/>
          <p:nvPr/>
        </p:nvSpPr>
        <p:spPr>
          <a:xfrm>
            <a:off x="1173574" y="5074472"/>
            <a:ext cx="3059235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B718E-2C40-C234-679A-C5AC7014FA0F}"/>
              </a:ext>
            </a:extLst>
          </p:cNvPr>
          <p:cNvSpPr txBox="1"/>
          <p:nvPr/>
        </p:nvSpPr>
        <p:spPr>
          <a:xfrm>
            <a:off x="2806677" y="5406721"/>
            <a:ext cx="1472054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Tail evolution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F312DA-6EB0-AFCF-7664-39FD29754C76}"/>
              </a:ext>
            </a:extLst>
          </p:cNvPr>
          <p:cNvSpPr txBox="1"/>
          <p:nvPr/>
        </p:nvSpPr>
        <p:spPr>
          <a:xfrm>
            <a:off x="3820879" y="5709902"/>
            <a:ext cx="1208326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Debunching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3500F-09F2-ECF1-EC93-AB0EB4233BAC}"/>
              </a:ext>
            </a:extLst>
          </p:cNvPr>
          <p:cNvSpPr txBox="1"/>
          <p:nvPr/>
        </p:nvSpPr>
        <p:spPr>
          <a:xfrm>
            <a:off x="7412183" y="1270497"/>
            <a:ext cx="203661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Head-on BB </a:t>
            </a:r>
            <a:r>
              <a:rPr lang="en-CH" sz="1700" dirty="0">
                <a:solidFill>
                  <a:schemeClr val="bg1"/>
                </a:solidFill>
              </a:rPr>
              <a:t>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F3B163-CCCF-7232-DF23-D1B3F49FB281}"/>
              </a:ext>
            </a:extLst>
          </p:cNvPr>
          <p:cNvCxnSpPr>
            <a:cxnSpLocks/>
          </p:cNvCxnSpPr>
          <p:nvPr/>
        </p:nvCxnSpPr>
        <p:spPr>
          <a:xfrm>
            <a:off x="2225558" y="238178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3569C8-B7C8-D4A1-9577-FD10E168E24B}"/>
              </a:ext>
            </a:extLst>
          </p:cNvPr>
          <p:cNvCxnSpPr>
            <a:cxnSpLocks/>
          </p:cNvCxnSpPr>
          <p:nvPr/>
        </p:nvCxnSpPr>
        <p:spPr>
          <a:xfrm>
            <a:off x="1604257" y="191084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4D8059-AFC3-8529-CB33-64E130051A2B}"/>
              </a:ext>
            </a:extLst>
          </p:cNvPr>
          <p:cNvCxnSpPr>
            <a:cxnSpLocks/>
          </p:cNvCxnSpPr>
          <p:nvPr/>
        </p:nvCxnSpPr>
        <p:spPr>
          <a:xfrm>
            <a:off x="11022772" y="1651850"/>
            <a:ext cx="689046" cy="0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0D879EE-EDC5-6DA1-DC87-98466188C127}"/>
              </a:ext>
            </a:extLst>
          </p:cNvPr>
          <p:cNvCxnSpPr>
            <a:cxnSpLocks/>
          </p:cNvCxnSpPr>
          <p:nvPr/>
        </p:nvCxnSpPr>
        <p:spPr>
          <a:xfrm flipV="1">
            <a:off x="4871223" y="4819574"/>
            <a:ext cx="930847" cy="817440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6165902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3" y="179816"/>
            <a:ext cx="11376026" cy="1065744"/>
          </a:xfrm>
        </p:spPr>
        <p:txBody>
          <a:bodyPr/>
          <a:lstStyle/>
          <a:p>
            <a:r>
              <a:rPr lang="en-CH" dirty="0"/>
              <a:t>Injection plateau: Emittance growth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781FD-D78B-A7E1-EC06-5B6D02937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036" y="3659764"/>
            <a:ext cx="5963443" cy="2673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5EB6DD9-2820-61E8-53CC-12A01511D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383" y="789707"/>
            <a:ext cx="11534632" cy="5355649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Emittance growth during injection of unknown source, ~0.2 </a:t>
            </a:r>
            <a:r>
              <a:rPr lang="el-GR" sz="2500" b="0" dirty="0"/>
              <a:t>μ</a:t>
            </a:r>
            <a:r>
              <a:rPr lang="en-US" sz="2500" b="0" dirty="0"/>
              <a:t>m/h beyond IBS.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Although exact source not identified, brightness independent. 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Confirmed with both HL INDIVs and trains.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B01E2-A3C3-EAA6-7E21-B6A02B59C18C}"/>
              </a:ext>
            </a:extLst>
          </p:cNvPr>
          <p:cNvSpPr txBox="1"/>
          <p:nvPr/>
        </p:nvSpPr>
        <p:spPr>
          <a:xfrm>
            <a:off x="710586" y="3105517"/>
            <a:ext cx="3452697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brightness, model </a:t>
            </a:r>
            <a:r>
              <a:rPr lang="en-CH" sz="12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000000"/>
                </a:solidFill>
                <a:sym typeface="Wingdings" pitchFamily="2" charset="2"/>
              </a:rPr>
              <a:t>HL INDIV</a:t>
            </a:r>
            <a:r>
              <a:rPr lang="en-CH" b="1" dirty="0">
                <a:solidFill>
                  <a:srgbClr val="00000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brightness, model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brightness, model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</p:spTree>
    <p:extLst>
      <p:ext uri="{BB962C8B-B14F-4D97-AF65-F5344CB8AC3E}">
        <p14:creationId xmlns:p14="http://schemas.microsoft.com/office/powerpoint/2010/main" val="283104010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229E09A7-D218-8452-4C43-19F761641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383" y="789707"/>
            <a:ext cx="11534632" cy="5355649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Emittance growth during injection of unknown source, ~0.2 </a:t>
            </a:r>
            <a:r>
              <a:rPr lang="el-GR" sz="2500" b="0" dirty="0"/>
              <a:t>μ</a:t>
            </a:r>
            <a:r>
              <a:rPr lang="en-US" sz="2500" b="0" dirty="0"/>
              <a:t>m/h beyond IBS.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Although exact source not identified, brightness independent. 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Confirmed with both HL INDIVs and trains.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781FD-D78B-A7E1-EC06-5B6D02937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552" y="3659764"/>
            <a:ext cx="5942410" cy="2673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37B63B-D4C2-0E40-C422-0C9A83D2875A}"/>
              </a:ext>
            </a:extLst>
          </p:cNvPr>
          <p:cNvSpPr txBox="1"/>
          <p:nvPr/>
        </p:nvSpPr>
        <p:spPr>
          <a:xfrm>
            <a:off x="4445181" y="3521015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CF6D406A-14ED-2F58-89B4-6B344F73F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3" y="179816"/>
            <a:ext cx="11376026" cy="1065744"/>
          </a:xfrm>
        </p:spPr>
        <p:txBody>
          <a:bodyPr/>
          <a:lstStyle/>
          <a:p>
            <a:r>
              <a:rPr lang="en-CH" dirty="0"/>
              <a:t>Injection plateau: Emittance growth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E8DA75-ED79-B82B-F735-CCC81A41080B}"/>
              </a:ext>
            </a:extLst>
          </p:cNvPr>
          <p:cNvSpPr txBox="1"/>
          <p:nvPr/>
        </p:nvSpPr>
        <p:spPr>
          <a:xfrm>
            <a:off x="710586" y="3105517"/>
            <a:ext cx="3452697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brightness, model </a:t>
            </a:r>
            <a:r>
              <a:rPr lang="en-CH" sz="12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000000"/>
                </a:solidFill>
                <a:sym typeface="Wingdings" pitchFamily="2" charset="2"/>
              </a:rPr>
              <a:t>HL INDIV</a:t>
            </a:r>
            <a:r>
              <a:rPr lang="en-CH" b="1" dirty="0">
                <a:solidFill>
                  <a:srgbClr val="00000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brightness, model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brightness, model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</p:spTree>
    <p:extLst>
      <p:ext uri="{BB962C8B-B14F-4D97-AF65-F5344CB8AC3E}">
        <p14:creationId xmlns:p14="http://schemas.microsoft.com/office/powerpoint/2010/main" val="259967304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781FD-D78B-A7E1-EC06-5B6D02937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552" y="3659764"/>
            <a:ext cx="5942410" cy="2673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1FE37B-35A4-5121-DAB0-602D52C67767}"/>
              </a:ext>
            </a:extLst>
          </p:cNvPr>
          <p:cNvSpPr txBox="1"/>
          <p:nvPr/>
        </p:nvSpPr>
        <p:spPr>
          <a:xfrm>
            <a:off x="710586" y="3105517"/>
            <a:ext cx="3452697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brightness, model </a:t>
            </a:r>
            <a:r>
              <a:rPr lang="en-CH" sz="12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000000"/>
                </a:solidFill>
                <a:sym typeface="Wingdings" pitchFamily="2" charset="2"/>
              </a:rPr>
              <a:t>HL INDIV</a:t>
            </a:r>
            <a:r>
              <a:rPr lang="en-CH" b="1" dirty="0">
                <a:solidFill>
                  <a:srgbClr val="000000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brightness, model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brightness, model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D9E610-D558-2A00-859B-14A5169751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1" b="49247"/>
          <a:stretch/>
        </p:blipFill>
        <p:spPr>
          <a:xfrm>
            <a:off x="6866525" y="3936514"/>
            <a:ext cx="3691820" cy="194530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249012A-4189-63ED-83E4-3762B8014988}"/>
              </a:ext>
            </a:extLst>
          </p:cNvPr>
          <p:cNvCxnSpPr/>
          <p:nvPr/>
        </p:nvCxnSpPr>
        <p:spPr>
          <a:xfrm>
            <a:off x="7873425" y="5373017"/>
            <a:ext cx="3459626" cy="0"/>
          </a:xfrm>
          <a:prstGeom prst="line">
            <a:avLst/>
          </a:prstGeom>
          <a:noFill/>
          <a:ln w="38100" cap="flat">
            <a:solidFill>
              <a:schemeClr val="accent2">
                <a:lumMod val="75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25BC9AA-0A2E-E03F-5849-D4292FF11EAE}"/>
              </a:ext>
            </a:extLst>
          </p:cNvPr>
          <p:cNvSpPr txBox="1"/>
          <p:nvPr/>
        </p:nvSpPr>
        <p:spPr>
          <a:xfrm>
            <a:off x="10697352" y="5095763"/>
            <a:ext cx="1368560" cy="292388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3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IBS growth rate</a:t>
            </a:r>
            <a:endParaRPr kumimoji="0" lang="en-CH" sz="13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8ED29A-671D-AF21-3C85-957BFCA8FD67}"/>
              </a:ext>
            </a:extLst>
          </p:cNvPr>
          <p:cNvSpPr txBox="1"/>
          <p:nvPr/>
        </p:nvSpPr>
        <p:spPr>
          <a:xfrm>
            <a:off x="9706395" y="4557486"/>
            <a:ext cx="402556" cy="3693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H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81815E-8AB2-CDA0-C683-6D71107A8466}"/>
              </a:ext>
            </a:extLst>
          </p:cNvPr>
          <p:cNvSpPr txBox="1"/>
          <p:nvPr/>
        </p:nvSpPr>
        <p:spPr>
          <a:xfrm>
            <a:off x="7672147" y="5582232"/>
            <a:ext cx="402556" cy="36932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37B63B-D4C2-0E40-C422-0C9A83D2875A}"/>
              </a:ext>
            </a:extLst>
          </p:cNvPr>
          <p:cNvSpPr txBox="1"/>
          <p:nvPr/>
        </p:nvSpPr>
        <p:spPr>
          <a:xfrm>
            <a:off x="4445181" y="3521015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30B64-0544-A405-FFE8-B7B5B16B9D60}"/>
              </a:ext>
            </a:extLst>
          </p:cNvPr>
          <p:cNvSpPr txBox="1"/>
          <p:nvPr/>
        </p:nvSpPr>
        <p:spPr>
          <a:xfrm>
            <a:off x="8322415" y="3379783"/>
            <a:ext cx="151431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HL trains</a:t>
            </a:r>
            <a:endParaRPr lang="en-CH" b="1" dirty="0">
              <a:solidFill>
                <a:srgbClr val="00B0F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3980062B-ABC4-C641-72E9-146800D8E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3" y="179816"/>
            <a:ext cx="11376026" cy="1065744"/>
          </a:xfrm>
        </p:spPr>
        <p:txBody>
          <a:bodyPr/>
          <a:lstStyle/>
          <a:p>
            <a:r>
              <a:rPr lang="en-CH" dirty="0"/>
              <a:t>Injection plateau: Emittance growth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1F6F55B0-8FDC-29F1-2F14-7AFA10B47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383" y="789707"/>
            <a:ext cx="11534632" cy="5355649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Emittance growth during injection of unknown source, ~0.2 </a:t>
            </a:r>
            <a:r>
              <a:rPr lang="el-GR" sz="2500" b="0" dirty="0"/>
              <a:t>μ</a:t>
            </a:r>
            <a:r>
              <a:rPr lang="en-US" sz="2500" b="0" dirty="0"/>
              <a:t>m/h beyond IBS.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Although exact source not identified, brightness independent. 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Confirmed with both HL INDIVs and trains.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Not expected to degrade for HL beams.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01F00A0-6E9C-0F13-F805-5D2DA7A3823B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8074703" y="5760948"/>
            <a:ext cx="2662599" cy="0"/>
          </a:xfrm>
          <a:prstGeom prst="line">
            <a:avLst/>
          </a:prstGeom>
          <a:noFill/>
          <a:ln w="38100" cap="flat">
            <a:solidFill>
              <a:schemeClr val="accent5">
                <a:lumMod val="60000"/>
                <a:lumOff val="40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90577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Injection plateau: Tail population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5EB6DD9-2820-61E8-53CC-12A01511D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33856"/>
            <a:ext cx="7558377" cy="51051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300" dirty="0"/>
              <a:t>Tail increase </a:t>
            </a:r>
            <a:r>
              <a:rPr lang="en-US" sz="2300" b="0" dirty="0"/>
              <a:t>of bunches at the end of the train (e-cloud related) during injection with </a:t>
            </a:r>
            <a:r>
              <a:rPr lang="en-US" sz="2300" dirty="0"/>
              <a:t>long trains</a:t>
            </a:r>
            <a:r>
              <a:rPr lang="en-US" sz="2300" b="0" dirty="0"/>
              <a:t>.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Also observed during scrubbing with 2x72 and nominal bunch intensity. 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Based on correlation of transverse tails &amp; losses at the end of Adjust (combined with tight DA at start of leveling for HL), </a:t>
            </a:r>
            <a:r>
              <a:rPr lang="en-US" sz="2300" dirty="0"/>
              <a:t>can result in important intensity losses in Adjust</a:t>
            </a:r>
            <a:r>
              <a:rPr lang="en-US" sz="2300" b="0" dirty="0"/>
              <a:t> </a:t>
            </a:r>
            <a:r>
              <a:rPr lang="en-US" sz="2300" b="0" dirty="0">
                <a:sym typeface="Wingdings" pitchFamily="2" charset="2"/>
              </a:rPr>
              <a:t> might be solved with e-cloud mitigation measures put in place for HL.</a:t>
            </a:r>
            <a:r>
              <a:rPr lang="en-US" sz="2300" b="0" dirty="0"/>
              <a:t>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Tail development at injection due to e-cloud </a:t>
            </a:r>
            <a:r>
              <a:rPr lang="en-US" sz="2500" b="0" u="sng" dirty="0"/>
              <a:t>might</a:t>
            </a:r>
            <a:r>
              <a:rPr lang="en-US" sz="2500" b="0" dirty="0"/>
              <a:t> be an issue for HL long trains.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2B8E19-F567-3737-F0F0-5BC1DCDDE6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8" r="55665"/>
          <a:stretch/>
        </p:blipFill>
        <p:spPr>
          <a:xfrm>
            <a:off x="8378676" y="1301897"/>
            <a:ext cx="2982051" cy="42023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F82015-B135-18EB-CF6D-6E5BD03BECF7}"/>
              </a:ext>
            </a:extLst>
          </p:cNvPr>
          <p:cNvSpPr txBox="1"/>
          <p:nvPr/>
        </p:nvSpPr>
        <p:spPr>
          <a:xfrm>
            <a:off x="8130315" y="932565"/>
            <a:ext cx="1311829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q-factor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A1445B-43B9-EB6E-FFCA-D08DA5DF8119}"/>
              </a:ext>
            </a:extLst>
          </p:cNvPr>
          <p:cNvSpPr txBox="1"/>
          <p:nvPr/>
        </p:nvSpPr>
        <p:spPr>
          <a:xfrm>
            <a:off x="8907263" y="1541569"/>
            <a:ext cx="563799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H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49986-2365-DE30-547A-A6150C5D2F81}"/>
              </a:ext>
            </a:extLst>
          </p:cNvPr>
          <p:cNvSpPr txBox="1"/>
          <p:nvPr/>
        </p:nvSpPr>
        <p:spPr>
          <a:xfrm>
            <a:off x="8892199" y="3522884"/>
            <a:ext cx="563799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4206C1-CB89-909A-F577-E725E55BDEC2}"/>
              </a:ext>
            </a:extLst>
          </p:cNvPr>
          <p:cNvSpPr txBox="1"/>
          <p:nvPr/>
        </p:nvSpPr>
        <p:spPr>
          <a:xfrm>
            <a:off x="8130315" y="5534125"/>
            <a:ext cx="3770263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Blue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 bunches at the start of the train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rgbClr val="FF0000"/>
                </a:solidFill>
              </a:rPr>
              <a:t>Red</a:t>
            </a:r>
            <a:r>
              <a:rPr lang="en-CH" dirty="0">
                <a:solidFill>
                  <a:schemeClr val="tx1"/>
                </a:solidFill>
              </a:rPr>
              <a:t>: bunches at the end of the train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7123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66E061-7FA0-D13B-02F2-A9BB4C71B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00" y="4056312"/>
            <a:ext cx="5063662" cy="252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504F1F-5F9B-B0D1-4955-0F659D2A3B53}"/>
              </a:ext>
            </a:extLst>
          </p:cNvPr>
          <p:cNvSpPr txBox="1"/>
          <p:nvPr/>
        </p:nvSpPr>
        <p:spPr>
          <a:xfrm>
            <a:off x="5236564" y="3546477"/>
            <a:ext cx="2064784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Debunched beam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C2D82-C7CD-3CEF-35D7-2307E15FB383}"/>
              </a:ext>
            </a:extLst>
          </p:cNvPr>
          <p:cNvSpPr txBox="1"/>
          <p:nvPr/>
        </p:nvSpPr>
        <p:spPr>
          <a:xfrm>
            <a:off x="1279813" y="4419641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59831A-FAF0-FBB6-765E-4911D2029BCC}"/>
              </a:ext>
            </a:extLst>
          </p:cNvPr>
          <p:cNvSpPr txBox="1"/>
          <p:nvPr/>
        </p:nvSpPr>
        <p:spPr>
          <a:xfrm>
            <a:off x="3605537" y="4450366"/>
            <a:ext cx="660400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B2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0FAA38C4-7C15-BE55-21D4-2FF415E9F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025" y="714376"/>
            <a:ext cx="11583989" cy="55006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Studies led by RF (see H. Timko, B. Karlsen-</a:t>
            </a:r>
            <a:r>
              <a:rPr lang="en-US" sz="2500" b="0" dirty="0" err="1"/>
              <a:t>Baeck</a:t>
            </a:r>
            <a:r>
              <a:rPr lang="en-US" sz="2500" b="0" dirty="0"/>
              <a:t> this session).</a:t>
            </a:r>
          </a:p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After TS1, 1h extended stay at injection in nominal operation &amp; corresponding amount of </a:t>
            </a:r>
            <a:r>
              <a:rPr lang="en-US" sz="2500" b="0" dirty="0" err="1"/>
              <a:t>debunched</a:t>
            </a:r>
            <a:r>
              <a:rPr lang="en-US" sz="2500" b="0" dirty="0"/>
              <a:t> beam </a:t>
            </a:r>
            <a:r>
              <a:rPr lang="en-US" sz="2500" b="0" dirty="0">
                <a:sym typeface="Wingdings" pitchFamily="2" charset="2"/>
              </a:rPr>
              <a:t> </a:t>
            </a:r>
            <a:r>
              <a:rPr lang="en-US" sz="2500" dirty="0">
                <a:solidFill>
                  <a:srgbClr val="008F00"/>
                </a:solidFill>
              </a:rPr>
              <a:t>~55% BLM thresholds at start of ramp.</a:t>
            </a:r>
            <a:endParaRPr lang="en-US" sz="2500" b="0" dirty="0"/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6F245E0B-0093-C119-9A38-1995A8A65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92" y="110370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6D9033-E3B0-6CA8-2CDA-DE1AB767C0CC}"/>
              </a:ext>
            </a:extLst>
          </p:cNvPr>
          <p:cNvSpPr txBox="1"/>
          <p:nvPr/>
        </p:nvSpPr>
        <p:spPr>
          <a:xfrm>
            <a:off x="1610013" y="3728074"/>
            <a:ext cx="2808515" cy="53757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chemeClr val="bg1"/>
                </a:solidFill>
              </a:rPr>
              <a:t>Nominal operation – extended stay at injection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50404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92" y="110370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66E061-7FA0-D13B-02F2-A9BB4C71B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099" y="4056312"/>
            <a:ext cx="5052663" cy="252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6869C2-DD21-B338-8735-5D30D1A386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1899" y="4054575"/>
            <a:ext cx="5052663" cy="252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504F1F-5F9B-B0D1-4955-0F659D2A3B53}"/>
              </a:ext>
            </a:extLst>
          </p:cNvPr>
          <p:cNvSpPr txBox="1"/>
          <p:nvPr/>
        </p:nvSpPr>
        <p:spPr>
          <a:xfrm>
            <a:off x="5236564" y="3546477"/>
            <a:ext cx="2064784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Debunched beam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C2D82-C7CD-3CEF-35D7-2307E15FB383}"/>
              </a:ext>
            </a:extLst>
          </p:cNvPr>
          <p:cNvSpPr txBox="1"/>
          <p:nvPr/>
        </p:nvSpPr>
        <p:spPr>
          <a:xfrm>
            <a:off x="1279813" y="4419641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59831A-FAF0-FBB6-765E-4911D2029BCC}"/>
              </a:ext>
            </a:extLst>
          </p:cNvPr>
          <p:cNvSpPr txBox="1"/>
          <p:nvPr/>
        </p:nvSpPr>
        <p:spPr>
          <a:xfrm>
            <a:off x="3605537" y="4450366"/>
            <a:ext cx="660400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21990E-AB98-896D-07B6-0547204B3C57}"/>
              </a:ext>
            </a:extLst>
          </p:cNvPr>
          <p:cNvSpPr txBox="1"/>
          <p:nvPr/>
        </p:nvSpPr>
        <p:spPr>
          <a:xfrm>
            <a:off x="1610013" y="3728074"/>
            <a:ext cx="2808515" cy="53757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chemeClr val="bg1"/>
                </a:solidFill>
              </a:rPr>
              <a:t>Nominal operation – extended stay at injection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0C4C79-863D-5D15-BCF3-EA5D9DD7B432}"/>
              </a:ext>
            </a:extLst>
          </p:cNvPr>
          <p:cNvSpPr txBox="1"/>
          <p:nvPr/>
        </p:nvSpPr>
        <p:spPr>
          <a:xfrm>
            <a:off x="8587766" y="3772447"/>
            <a:ext cx="1484489" cy="307777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4x72 MD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EE34A448-3BA7-FD08-6963-586F88D92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025" y="714376"/>
            <a:ext cx="11583989" cy="55006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Studies led by RF (see H. Timko, B. Karlsen-</a:t>
            </a:r>
            <a:r>
              <a:rPr lang="en-US" sz="2500" b="0" dirty="0" err="1"/>
              <a:t>Baeck</a:t>
            </a:r>
            <a:r>
              <a:rPr lang="en-US" sz="2500" b="0" dirty="0"/>
              <a:t> this session).</a:t>
            </a:r>
          </a:p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After TS1, 1h extended stay at injection in nominal operation &amp; corresponding amount of </a:t>
            </a:r>
            <a:r>
              <a:rPr lang="en-US" sz="2500" b="0" dirty="0" err="1"/>
              <a:t>debunched</a:t>
            </a:r>
            <a:r>
              <a:rPr lang="en-US" sz="2500" b="0" dirty="0"/>
              <a:t> beam </a:t>
            </a:r>
            <a:r>
              <a:rPr lang="en-US" sz="2500" b="0" dirty="0">
                <a:sym typeface="Wingdings" pitchFamily="2" charset="2"/>
              </a:rPr>
              <a:t> </a:t>
            </a:r>
            <a:r>
              <a:rPr lang="en-US" sz="2500" dirty="0">
                <a:solidFill>
                  <a:srgbClr val="008F00"/>
                </a:solidFill>
              </a:rPr>
              <a:t>~55% BLM thresholds at start of ramp</a:t>
            </a:r>
            <a:r>
              <a:rPr lang="en-US" sz="2500" b="0" dirty="0"/>
              <a:t>.</a:t>
            </a:r>
          </a:p>
          <a:p>
            <a:pPr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200" b="0" dirty="0"/>
              <a:t>Similar levels of </a:t>
            </a:r>
            <a:r>
              <a:rPr lang="en-US" sz="2200" b="0" dirty="0" err="1"/>
              <a:t>debunched</a:t>
            </a:r>
            <a:r>
              <a:rPr lang="en-US" sz="2200" b="0" dirty="0"/>
              <a:t> beam at 4x72b, 1200b MD but cannot be directly confirmed (no ramp).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200" b="0" dirty="0"/>
              <a:t>8b4e, 600b: </a:t>
            </a:r>
            <a:r>
              <a:rPr lang="en-US" sz="2200" dirty="0">
                <a:solidFill>
                  <a:srgbClr val="008F00"/>
                </a:solidFill>
              </a:rPr>
              <a:t>5-8% BLM </a:t>
            </a:r>
            <a:r>
              <a:rPr lang="en-US" sz="2200" b="0" dirty="0"/>
              <a:t>thresholds at start of ramp.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D98431-8013-EF73-7303-038C970DCC98}"/>
              </a:ext>
            </a:extLst>
          </p:cNvPr>
          <p:cNvSpPr txBox="1"/>
          <p:nvPr/>
        </p:nvSpPr>
        <p:spPr>
          <a:xfrm>
            <a:off x="9583943" y="4265700"/>
            <a:ext cx="2235731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Applying FBCT/DCBCT calibration factor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EB98CB-CE86-7A84-A683-B106BA56A09E}"/>
              </a:ext>
            </a:extLst>
          </p:cNvPr>
          <p:cNvCxnSpPr/>
          <p:nvPr/>
        </p:nvCxnSpPr>
        <p:spPr>
          <a:xfrm flipH="1">
            <a:off x="10196945" y="4817111"/>
            <a:ext cx="504863" cy="803563"/>
          </a:xfrm>
          <a:prstGeom prst="straightConnector1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90B18F-C91B-D70A-41BA-64BEC45B115E}"/>
              </a:ext>
            </a:extLst>
          </p:cNvPr>
          <p:cNvCxnSpPr>
            <a:cxnSpLocks/>
          </p:cNvCxnSpPr>
          <p:nvPr/>
        </p:nvCxnSpPr>
        <p:spPr>
          <a:xfrm flipH="1">
            <a:off x="7996991" y="4817111"/>
            <a:ext cx="1586952" cy="803563"/>
          </a:xfrm>
          <a:prstGeom prst="straightConnector1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2630843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9A1CC8AF-FFDC-64E9-3AF0-2FF16B3D02E9}"/>
              </a:ext>
            </a:extLst>
          </p:cNvPr>
          <p:cNvSpPr txBox="1"/>
          <p:nvPr/>
        </p:nvSpPr>
        <p:spPr>
          <a:xfrm>
            <a:off x="706266" y="1283197"/>
            <a:ext cx="5384291" cy="22467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CH" dirty="0">
              <a:solidFill>
                <a:schemeClr val="bg1">
                  <a:lumMod val="65000"/>
                </a:schemeClr>
              </a:solidFill>
            </a:endParaRP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sz="2000" b="1" dirty="0">
                <a:solidFill>
                  <a:schemeClr val="bg1">
                    <a:lumMod val="65000"/>
                  </a:schemeClr>
                </a:solidFill>
              </a:rPr>
              <a:t>Target: </a:t>
            </a:r>
            <a:r>
              <a:rPr lang="en-CH" sz="2000" dirty="0">
                <a:solidFill>
                  <a:schemeClr val="bg1">
                    <a:lumMod val="65000"/>
                  </a:schemeClr>
                </a:solidFill>
              </a:rPr>
              <a:t>3000 fb</a:t>
            </a:r>
            <a:r>
              <a:rPr lang="en-CH" sz="2000" baseline="30000" dirty="0">
                <a:solidFill>
                  <a:schemeClr val="bg1">
                    <a:lumMod val="65000"/>
                  </a:schemeClr>
                </a:solidFill>
              </a:rPr>
              <a:t>-1</a:t>
            </a:r>
            <a:r>
              <a:rPr lang="en-CH" sz="2000" dirty="0">
                <a:solidFill>
                  <a:schemeClr val="bg1">
                    <a:lumMod val="65000"/>
                  </a:schemeClr>
                </a:solidFill>
              </a:rPr>
              <a:t> (Run 1-6)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Beam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&amp; machine parameter evolution: 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models, DA, Run3 &amp; HL MD experience.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Schedule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: operational days + intensity ramp-up.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Alternative scenarios: 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flat optics, filling schemes, ultimate pileup, LHCb upgrade..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CH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BD6A1-3F93-A3D9-DD5C-5BBA372839BA}"/>
              </a:ext>
            </a:extLst>
          </p:cNvPr>
          <p:cNvSpPr txBox="1"/>
          <p:nvPr/>
        </p:nvSpPr>
        <p:spPr>
          <a:xfrm>
            <a:off x="2090119" y="1134638"/>
            <a:ext cx="2525046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1. Luminosity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C2A965A-17A9-DEA4-928A-BC89B2424908}"/>
              </a:ext>
            </a:extLst>
          </p:cNvPr>
          <p:cNvSpPr/>
          <p:nvPr/>
        </p:nvSpPr>
        <p:spPr>
          <a:xfrm>
            <a:off x="603840" y="958322"/>
            <a:ext cx="5497605" cy="2470677"/>
          </a:xfrm>
          <a:prstGeom prst="roundRect">
            <a:avLst/>
          </a:prstGeom>
          <a:noFill/>
          <a:ln w="28575" cap="flat">
            <a:solidFill>
              <a:schemeClr val="bg1">
                <a:lumMod val="65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C0A626-3367-1AB7-2A37-3904CD94F2B1}"/>
              </a:ext>
            </a:extLst>
          </p:cNvPr>
          <p:cNvSpPr txBox="1"/>
          <p:nvPr/>
        </p:nvSpPr>
        <p:spPr>
          <a:xfrm>
            <a:off x="7474638" y="1134638"/>
            <a:ext cx="3103418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2</a:t>
            </a: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 Dynamic Aperture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28BFA08-16EE-C4A4-5F75-463B68E327BF}"/>
              </a:ext>
            </a:extLst>
          </p:cNvPr>
          <p:cNvSpPr/>
          <p:nvPr/>
        </p:nvSpPr>
        <p:spPr>
          <a:xfrm>
            <a:off x="6464534" y="994852"/>
            <a:ext cx="5123626" cy="2434147"/>
          </a:xfrm>
          <a:prstGeom prst="roundRect">
            <a:avLst/>
          </a:prstGeom>
          <a:noFill/>
          <a:ln w="28575" cap="flat">
            <a:solidFill>
              <a:schemeClr val="bg1">
                <a:lumMod val="65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001160B-6E3E-8598-F44B-0FF9BE1AEDD2}"/>
              </a:ext>
            </a:extLst>
          </p:cNvPr>
          <p:cNvSpPr/>
          <p:nvPr/>
        </p:nvSpPr>
        <p:spPr>
          <a:xfrm>
            <a:off x="6461779" y="3681724"/>
            <a:ext cx="5058028" cy="2181424"/>
          </a:xfrm>
          <a:prstGeom prst="roundRect">
            <a:avLst/>
          </a:prstGeom>
          <a:noFill/>
          <a:ln w="28575" cap="flat">
            <a:solidFill>
              <a:schemeClr val="accent2">
                <a:lumMod val="75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2DFDFB-B722-C246-60CD-6C5DDB896F7A}"/>
              </a:ext>
            </a:extLst>
          </p:cNvPr>
          <p:cNvSpPr txBox="1"/>
          <p:nvPr/>
        </p:nvSpPr>
        <p:spPr>
          <a:xfrm>
            <a:off x="7550004" y="3823918"/>
            <a:ext cx="2881578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4</a:t>
            </a: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 HL-LHC MDs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6C00E7-311C-0C8B-B01D-CD4C8553F87A}"/>
              </a:ext>
            </a:extLst>
          </p:cNvPr>
          <p:cNvSpPr txBox="1"/>
          <p:nvPr/>
        </p:nvSpPr>
        <p:spPr>
          <a:xfrm>
            <a:off x="6707244" y="4415738"/>
            <a:ext cx="4361722" cy="10618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dirty="0"/>
              <a:t>HL-LHC INDIVs </a:t>
            </a:r>
            <a:r>
              <a:rPr lang="en-CH" sz="1700" dirty="0">
                <a:sym typeface="Wingdings" pitchFamily="2" charset="2"/>
              </a:rPr>
              <a:t> C</a:t>
            </a:r>
            <a:r>
              <a:rPr lang="en-CH" sz="1700" dirty="0"/>
              <a:t>ollisions.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dirty="0">
                <a:hlinkClick r:id="rId3"/>
              </a:rPr>
              <a:t>4x72b@2.3e11</a:t>
            </a:r>
            <a:r>
              <a:rPr lang="en-CH" sz="1700" dirty="0"/>
              <a:t> ppb (1200b) </a:t>
            </a:r>
            <a:r>
              <a:rPr lang="en-CH" sz="1700" dirty="0">
                <a:sym typeface="Wingdings" pitchFamily="2" charset="2"/>
              </a:rPr>
              <a:t> I</a:t>
            </a:r>
            <a:r>
              <a:rPr lang="en-CH" sz="1700" dirty="0"/>
              <a:t>njection.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dirty="0">
                <a:hlinkClick r:id="rId4"/>
              </a:rPr>
              <a:t>2x56b@2.3e11</a:t>
            </a:r>
            <a:r>
              <a:rPr lang="en-CH" sz="1700" dirty="0"/>
              <a:t> (600b) </a:t>
            </a:r>
            <a:r>
              <a:rPr lang="en-CH" sz="1700" dirty="0">
                <a:sym typeface="Wingdings" pitchFamily="2" charset="2"/>
              </a:rPr>
              <a:t> F</a:t>
            </a:r>
            <a:r>
              <a:rPr lang="en-CH" sz="1700" dirty="0"/>
              <a:t>lat Top.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7FC6B-51C3-949B-B0FC-A5B7401A3B2A}"/>
              </a:ext>
            </a:extLst>
          </p:cNvPr>
          <p:cNvSpPr txBox="1"/>
          <p:nvPr/>
        </p:nvSpPr>
        <p:spPr>
          <a:xfrm>
            <a:off x="6583289" y="1760380"/>
            <a:ext cx="5205511" cy="1354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2000" b="1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DA targets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for acceptable </a:t>
            </a:r>
            <a:r>
              <a:rPr kumimoji="0" lang="en-CH" sz="2000" b="1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beam lifetime.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Optics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: Round vs Flat.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7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Critical phases: </a:t>
            </a:r>
            <a:r>
              <a:rPr kumimoji="0" lang="en-CH" sz="1700" b="1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End of adjust, start/end of leveling</a:t>
            </a:r>
            <a:r>
              <a:rPr kumimoji="0" lang="en-CH" sz="17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b="1" dirty="0">
                <a:solidFill>
                  <a:schemeClr val="bg1">
                    <a:lumMod val="65000"/>
                  </a:schemeClr>
                </a:solidFill>
              </a:rPr>
              <a:t>Crossing angle </a:t>
            </a: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leveling.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sym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141569C-8105-3480-AFC3-A1A27CFB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06" y="116632"/>
            <a:ext cx="11809942" cy="1152128"/>
          </a:xfrm>
        </p:spPr>
        <p:txBody>
          <a:bodyPr/>
          <a:lstStyle/>
          <a:p>
            <a:r>
              <a:rPr lang="en-CH" dirty="0"/>
              <a:t>Towards HL-LHC operational scenario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635CFB0-E694-44E8-E400-EF5FBC56EE24}"/>
              </a:ext>
            </a:extLst>
          </p:cNvPr>
          <p:cNvSpPr/>
          <p:nvPr/>
        </p:nvSpPr>
        <p:spPr>
          <a:xfrm>
            <a:off x="603840" y="3635813"/>
            <a:ext cx="5486717" cy="2246769"/>
          </a:xfrm>
          <a:prstGeom prst="roundRect">
            <a:avLst/>
          </a:prstGeom>
          <a:noFill/>
          <a:ln w="28575" cap="flat">
            <a:solidFill>
              <a:schemeClr val="bg1">
                <a:lumMod val="65000"/>
              </a:schemeClr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381D6D-EE51-C19D-63C3-010BB6D0E263}"/>
              </a:ext>
            </a:extLst>
          </p:cNvPr>
          <p:cNvSpPr txBox="1"/>
          <p:nvPr/>
        </p:nvSpPr>
        <p:spPr>
          <a:xfrm>
            <a:off x="1718710" y="3823918"/>
            <a:ext cx="3681686" cy="3385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2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3. Experience from Run3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37B35-0BF7-782A-3ED2-1E694A80B91F}"/>
              </a:ext>
            </a:extLst>
          </p:cNvPr>
          <p:cNvSpPr txBox="1"/>
          <p:nvPr/>
        </p:nvSpPr>
        <p:spPr>
          <a:xfrm>
            <a:off x="986118" y="4202799"/>
            <a:ext cx="3821822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Negative octupole polarity.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CH" sz="170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sym typeface="Arial"/>
              </a:rPr>
              <a:t>Flat optics.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70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sym typeface="Arial"/>
              </a:rPr>
              <a:t>Losses in Adjust &amp; tails.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Emittance growth in collisions</a:t>
            </a:r>
            <a:endParaRPr kumimoji="0" lang="en-CH" sz="1700" i="0" u="none" strike="noStrike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FillTx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CH" sz="1700" i="0" u="none" strike="noStrike" cap="none" spc="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FillTx/>
                <a:sym typeface="Arial"/>
              </a:rPr>
              <a:t>Crossing angle leveling.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700" dirty="0">
                <a:solidFill>
                  <a:schemeClr val="bg1">
                    <a:lumMod val="65000"/>
                  </a:schemeClr>
                </a:solidFill>
              </a:rPr>
              <a:t>BCMS vs standard beams.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D633BD-7798-E5CD-5EBA-26862FF72DA7}"/>
              </a:ext>
            </a:extLst>
          </p:cNvPr>
          <p:cNvSpPr txBox="1"/>
          <p:nvPr/>
        </p:nvSpPr>
        <p:spPr>
          <a:xfrm>
            <a:off x="4443579" y="3118784"/>
            <a:ext cx="2947923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 Covered yesterday (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5"/>
              </a:rPr>
              <a:t>link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350087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EB4CB-6805-7C92-8B34-613F9A38051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81BFA-B79E-EF30-422F-262120868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59" y="1284474"/>
            <a:ext cx="6105832" cy="4870945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D08CF1D-D9B5-B12B-05E1-FC633DB6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793C82-8D92-4686-DE42-06E0E5DFC921}"/>
              </a:ext>
            </a:extLst>
          </p:cNvPr>
          <p:cNvSpPr txBox="1"/>
          <p:nvPr/>
        </p:nvSpPr>
        <p:spPr>
          <a:xfrm>
            <a:off x="5958021" y="2846276"/>
            <a:ext cx="3037545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Statistics from 2025 operation after TS1 (see backup slides)</a:t>
            </a:r>
          </a:p>
        </p:txBody>
      </p:sp>
    </p:spTree>
    <p:extLst>
      <p:ext uri="{BB962C8B-B14F-4D97-AF65-F5344CB8AC3E}">
        <p14:creationId xmlns:p14="http://schemas.microsoft.com/office/powerpoint/2010/main" val="75831451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EB4CB-6805-7C92-8B34-613F9A38051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81BFA-B79E-EF30-422F-262120868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59" y="1284474"/>
            <a:ext cx="6105832" cy="487094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8D2A24-A1D5-1C34-09F1-3F8B334E63E1}"/>
              </a:ext>
            </a:extLst>
          </p:cNvPr>
          <p:cNvCxnSpPr>
            <a:cxnSpLocks/>
          </p:cNvCxnSpPr>
          <p:nvPr/>
        </p:nvCxnSpPr>
        <p:spPr>
          <a:xfrm>
            <a:off x="5635886" y="2167873"/>
            <a:ext cx="5710987" cy="0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206E92-435B-24A3-ABEF-973C84D32A55}"/>
              </a:ext>
            </a:extLst>
          </p:cNvPr>
          <p:cNvSpPr txBox="1"/>
          <p:nvPr/>
        </p:nvSpPr>
        <p:spPr>
          <a:xfrm>
            <a:off x="7612102" y="2232446"/>
            <a:ext cx="2808515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4x72@2.3e11</a:t>
            </a:r>
            <a:r>
              <a:rPr lang="en-CH" sz="1700" dirty="0">
                <a:solidFill>
                  <a:srgbClr val="000000"/>
                </a:solidFill>
              </a:rPr>
              <a:t> ppb,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rgbClr val="000000"/>
                </a:solidFill>
              </a:rPr>
              <a:t>1200b </a:t>
            </a:r>
            <a:r>
              <a:rPr lang="en-CH" sz="1700" b="1" dirty="0">
                <a:solidFill>
                  <a:srgbClr val="000000"/>
                </a:solidFill>
              </a:rPr>
              <a:t>projection</a:t>
            </a:r>
            <a:endParaRPr kumimoji="0" lang="en-CH" sz="17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D08CF1D-D9B5-B12B-05E1-FC633DB6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A7718-FBF3-FA76-6B70-C58CB32406CC}"/>
              </a:ext>
            </a:extLst>
          </p:cNvPr>
          <p:cNvSpPr txBox="1"/>
          <p:nvPr/>
        </p:nvSpPr>
        <p:spPr>
          <a:xfrm>
            <a:off x="5958021" y="2846276"/>
            <a:ext cx="3037545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Statistics from 2025 operation after TS1 (see backup slides)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325D1-54FF-4847-6B5C-4530D21DA753}"/>
              </a:ext>
            </a:extLst>
          </p:cNvPr>
          <p:cNvSpPr txBox="1"/>
          <p:nvPr/>
        </p:nvSpPr>
        <p:spPr>
          <a:xfrm>
            <a:off x="7512141" y="4902476"/>
            <a:ext cx="1136647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8b4e MD,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measured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9EC7B16-5D76-C9C8-0F56-EE2AC19BDA93}"/>
              </a:ext>
            </a:extLst>
          </p:cNvPr>
          <p:cNvSpPr/>
          <p:nvPr/>
        </p:nvSpPr>
        <p:spPr>
          <a:xfrm>
            <a:off x="5791202" y="4723870"/>
            <a:ext cx="676415" cy="849656"/>
          </a:xfrm>
          <a:prstGeom prst="ellips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9D55C9-D79A-7931-7400-DC7647AD5717}"/>
              </a:ext>
            </a:extLst>
          </p:cNvPr>
          <p:cNvCxnSpPr>
            <a:cxnSpLocks/>
          </p:cNvCxnSpPr>
          <p:nvPr/>
        </p:nvCxnSpPr>
        <p:spPr>
          <a:xfrm flipH="1">
            <a:off x="6467617" y="5148697"/>
            <a:ext cx="1009177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F92478-AD8B-3D4B-4E4D-DE7126E28D67}"/>
              </a:ext>
            </a:extLst>
          </p:cNvPr>
          <p:cNvCxnSpPr>
            <a:cxnSpLocks/>
          </p:cNvCxnSpPr>
          <p:nvPr/>
        </p:nvCxnSpPr>
        <p:spPr>
          <a:xfrm>
            <a:off x="10540395" y="1624810"/>
            <a:ext cx="0" cy="4221808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5-point Star 9">
            <a:extLst>
              <a:ext uri="{FF2B5EF4-FFF2-40B4-BE49-F238E27FC236}">
                <a16:creationId xmlns:a16="http://schemas.microsoft.com/office/drawing/2014/main" id="{400FB840-C77E-2AE7-8610-91AE9126E78B}"/>
              </a:ext>
            </a:extLst>
          </p:cNvPr>
          <p:cNvSpPr/>
          <p:nvPr/>
        </p:nvSpPr>
        <p:spPr>
          <a:xfrm>
            <a:off x="10379052" y="1981201"/>
            <a:ext cx="316656" cy="278955"/>
          </a:xfrm>
          <a:prstGeom prst="star5">
            <a:avLst/>
          </a:prstGeom>
          <a:solidFill>
            <a:srgbClr val="00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798639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65B8192B-F7FA-6694-C9CB-3A7A80D98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03" y="969817"/>
            <a:ext cx="4816456" cy="5514589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1400"/>
              </a:spcBef>
              <a:buNone/>
            </a:pPr>
            <a:r>
              <a:rPr lang="en-US" sz="4600" dirty="0"/>
              <a:t>Conclusions</a:t>
            </a:r>
            <a:r>
              <a:rPr lang="en-US" sz="4600" b="0" dirty="0"/>
              <a:t>: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3500" b="0" dirty="0"/>
              <a:t>Clear need to ramp HL trains with large number of bunches for more accurate projections (RF MDs in 2025 &amp; 2026).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3500" b="0" dirty="0"/>
              <a:t>Ramping a full HL machine will require </a:t>
            </a:r>
            <a:r>
              <a:rPr lang="en-US" sz="3500" dirty="0"/>
              <a:t>mitigation measures</a:t>
            </a:r>
            <a:r>
              <a:rPr lang="en-US" sz="3500" b="0" dirty="0"/>
              <a:t>:</a:t>
            </a:r>
          </a:p>
          <a:p>
            <a:pPr marL="938212" lvl="1" indent="-571500">
              <a:spcBef>
                <a:spcPts val="1400"/>
              </a:spcBef>
              <a:buFont typeface="+mj-lt"/>
              <a:buAutoNum type="romanUcPeriod"/>
            </a:pPr>
            <a:r>
              <a:rPr lang="en-US" sz="3500" dirty="0"/>
              <a:t>Clean</a:t>
            </a:r>
            <a:r>
              <a:rPr lang="en-US" sz="3500" b="0" dirty="0"/>
              <a:t> </a:t>
            </a:r>
            <a:r>
              <a:rPr lang="en-US" sz="3500" b="0" dirty="0" err="1"/>
              <a:t>debunched</a:t>
            </a:r>
            <a:r>
              <a:rPr lang="en-US" sz="3500" b="0" dirty="0"/>
              <a:t> beam:</a:t>
            </a:r>
          </a:p>
          <a:p>
            <a:pPr lvl="2">
              <a:spcBef>
                <a:spcPts val="1400"/>
              </a:spcBef>
            </a:pPr>
            <a:r>
              <a:rPr lang="en-US" sz="3500" b="0" dirty="0"/>
              <a:t>ADT intra-batch cleaning (X. </a:t>
            </a:r>
            <a:r>
              <a:rPr lang="en-US" sz="3500" b="0" dirty="0" err="1"/>
              <a:t>Buffat</a:t>
            </a:r>
            <a:r>
              <a:rPr lang="en-US" sz="3500" b="0" dirty="0"/>
              <a:t>, D. </a:t>
            </a:r>
            <a:r>
              <a:rPr lang="en-US" sz="3500" b="0" dirty="0" err="1"/>
              <a:t>Valuch</a:t>
            </a:r>
            <a:r>
              <a:rPr lang="en-US" sz="3500" b="0" dirty="0"/>
              <a:t> et al.).</a:t>
            </a:r>
          </a:p>
          <a:p>
            <a:pPr marL="938212" lvl="1" indent="-571500">
              <a:spcBef>
                <a:spcPts val="1400"/>
              </a:spcBef>
              <a:buFont typeface="+mj-lt"/>
              <a:buAutoNum type="romanUcPeriod"/>
            </a:pPr>
            <a:r>
              <a:rPr lang="en-US" sz="3500" dirty="0"/>
              <a:t>Increase margin </a:t>
            </a:r>
            <a:r>
              <a:rPr lang="en-US" sz="3500" b="0" dirty="0"/>
              <a:t>for losses at start of ramp:</a:t>
            </a:r>
          </a:p>
          <a:p>
            <a:pPr lvl="2">
              <a:spcBef>
                <a:spcPts val="1400"/>
              </a:spcBef>
            </a:pPr>
            <a:r>
              <a:rPr lang="en-US" sz="3500" b="0" dirty="0"/>
              <a:t>Raise BLM thresholds (D. </a:t>
            </a:r>
            <a:r>
              <a:rPr lang="en-US" sz="3500" b="0" dirty="0" err="1"/>
              <a:t>Mirarchi</a:t>
            </a:r>
            <a:r>
              <a:rPr lang="en-US" sz="3500" b="0" dirty="0"/>
              <a:t>, B. </a:t>
            </a:r>
            <a:r>
              <a:rPr lang="en-US" sz="3500" b="0" dirty="0" err="1"/>
              <a:t>Salvachua</a:t>
            </a:r>
            <a:r>
              <a:rPr lang="en-US" sz="3500" b="0" dirty="0"/>
              <a:t> et. al).</a:t>
            </a:r>
          </a:p>
          <a:p>
            <a:pPr lvl="2">
              <a:spcBef>
                <a:spcPts val="1400"/>
              </a:spcBef>
            </a:pPr>
            <a:r>
              <a:rPr lang="en-US" sz="3500" b="0" dirty="0"/>
              <a:t>PPLP (H. Timko, M. </a:t>
            </a:r>
            <a:r>
              <a:rPr lang="en-US" sz="3500" b="0" dirty="0" err="1"/>
              <a:t>Solfaroli</a:t>
            </a:r>
            <a:r>
              <a:rPr lang="en-US" sz="3500" b="0" dirty="0"/>
              <a:t> et. al).</a:t>
            </a:r>
          </a:p>
          <a:p>
            <a:pPr marL="938212" lvl="1" indent="-571500">
              <a:spcBef>
                <a:spcPts val="1400"/>
              </a:spcBef>
              <a:buFont typeface="+mj-lt"/>
              <a:buAutoNum type="romanUcPeriod"/>
            </a:pPr>
            <a:r>
              <a:rPr lang="en-US" sz="3500" dirty="0"/>
              <a:t>Prevent</a:t>
            </a:r>
            <a:r>
              <a:rPr lang="en-US" sz="3500" b="0" dirty="0"/>
              <a:t> </a:t>
            </a:r>
            <a:r>
              <a:rPr lang="en-US" sz="3500" b="0" dirty="0" err="1"/>
              <a:t>debunching</a:t>
            </a:r>
            <a:r>
              <a:rPr lang="en-US" sz="3500" b="0" dirty="0"/>
              <a:t>:</a:t>
            </a:r>
          </a:p>
          <a:p>
            <a:pPr lvl="2">
              <a:spcBef>
                <a:spcPts val="1400"/>
              </a:spcBef>
            </a:pPr>
            <a:r>
              <a:rPr lang="en-US" sz="3500" b="0" dirty="0"/>
              <a:t>Increase RF voltage with high efficiency klystrons.</a:t>
            </a:r>
          </a:p>
          <a:p>
            <a:pPr lvl="2">
              <a:spcBef>
                <a:spcPts val="1400"/>
              </a:spcBef>
            </a:pPr>
            <a:r>
              <a:rPr lang="en-US" sz="3500" dirty="0"/>
              <a:t>Degrade emittances at injection to avoid </a:t>
            </a:r>
            <a:r>
              <a:rPr lang="en-US" sz="3500" dirty="0" err="1"/>
              <a:t>debunching</a:t>
            </a:r>
            <a:r>
              <a:rPr lang="en-US" sz="3500" dirty="0"/>
              <a:t> &amp; preserve intensity.</a:t>
            </a:r>
          </a:p>
          <a:p>
            <a:pPr marL="0" indent="0">
              <a:spcBef>
                <a:spcPts val="1400"/>
              </a:spcBef>
              <a:buNone/>
            </a:pPr>
            <a:endParaRPr lang="en-US" sz="1200" b="0" dirty="0"/>
          </a:p>
          <a:p>
            <a:pPr marL="0" indent="0">
              <a:spcBef>
                <a:spcPts val="1400"/>
              </a:spcBef>
              <a:buNone/>
            </a:pPr>
            <a:endParaRPr lang="en-US" sz="25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EB4CB-6805-7C92-8B34-613F9A38051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22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81BFA-B79E-EF30-422F-262120868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59" y="1284474"/>
            <a:ext cx="6105832" cy="487094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8D2A24-A1D5-1C34-09F1-3F8B334E63E1}"/>
              </a:ext>
            </a:extLst>
          </p:cNvPr>
          <p:cNvCxnSpPr>
            <a:cxnSpLocks/>
          </p:cNvCxnSpPr>
          <p:nvPr/>
        </p:nvCxnSpPr>
        <p:spPr>
          <a:xfrm>
            <a:off x="5635886" y="2167873"/>
            <a:ext cx="5710987" cy="0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206E92-435B-24A3-ABEF-973C84D32A55}"/>
              </a:ext>
            </a:extLst>
          </p:cNvPr>
          <p:cNvSpPr txBox="1"/>
          <p:nvPr/>
        </p:nvSpPr>
        <p:spPr>
          <a:xfrm>
            <a:off x="7612102" y="2232446"/>
            <a:ext cx="2808515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4x72@2.3e11</a:t>
            </a:r>
            <a:r>
              <a:rPr lang="en-CH" sz="1700" dirty="0">
                <a:solidFill>
                  <a:srgbClr val="000000"/>
                </a:solidFill>
              </a:rPr>
              <a:t> ppb,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>
                <a:solidFill>
                  <a:srgbClr val="000000"/>
                </a:solidFill>
              </a:rPr>
              <a:t>1200b </a:t>
            </a:r>
            <a:r>
              <a:rPr lang="en-CH" sz="1700" b="1" dirty="0">
                <a:solidFill>
                  <a:srgbClr val="000000"/>
                </a:solidFill>
              </a:rPr>
              <a:t>projection</a:t>
            </a:r>
            <a:endParaRPr kumimoji="0" lang="en-CH" sz="17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D08CF1D-D9B5-B12B-05E1-FC633DB6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325D1-54FF-4847-6B5C-4530D21DA753}"/>
              </a:ext>
            </a:extLst>
          </p:cNvPr>
          <p:cNvSpPr txBox="1"/>
          <p:nvPr/>
        </p:nvSpPr>
        <p:spPr>
          <a:xfrm>
            <a:off x="7512141" y="4902476"/>
            <a:ext cx="1136647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8b4e MD,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measured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9EC7B16-5D76-C9C8-0F56-EE2AC19BDA93}"/>
              </a:ext>
            </a:extLst>
          </p:cNvPr>
          <p:cNvSpPr/>
          <p:nvPr/>
        </p:nvSpPr>
        <p:spPr>
          <a:xfrm>
            <a:off x="5791202" y="4723870"/>
            <a:ext cx="676415" cy="849656"/>
          </a:xfrm>
          <a:prstGeom prst="ellips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9D55C9-D79A-7931-7400-DC7647AD5717}"/>
              </a:ext>
            </a:extLst>
          </p:cNvPr>
          <p:cNvCxnSpPr>
            <a:cxnSpLocks/>
          </p:cNvCxnSpPr>
          <p:nvPr/>
        </p:nvCxnSpPr>
        <p:spPr>
          <a:xfrm flipH="1">
            <a:off x="6467617" y="5148697"/>
            <a:ext cx="1009177" cy="0"/>
          </a:xfrm>
          <a:prstGeom prst="straightConnector1">
            <a:avLst/>
          </a:prstGeom>
          <a:noFill/>
          <a:ln w="28575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F92478-AD8B-3D4B-4E4D-DE7126E28D67}"/>
              </a:ext>
            </a:extLst>
          </p:cNvPr>
          <p:cNvCxnSpPr>
            <a:cxnSpLocks/>
          </p:cNvCxnSpPr>
          <p:nvPr/>
        </p:nvCxnSpPr>
        <p:spPr>
          <a:xfrm>
            <a:off x="10540395" y="1624810"/>
            <a:ext cx="0" cy="4221808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34E9598-C786-10CD-38D4-DF274C7E4377}"/>
              </a:ext>
            </a:extLst>
          </p:cNvPr>
          <p:cNvSpPr txBox="1"/>
          <p:nvPr/>
        </p:nvSpPr>
        <p:spPr>
          <a:xfrm>
            <a:off x="5958021" y="2846276"/>
            <a:ext cx="3037545" cy="49244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Statistics from 2025 operation after TS1 (see backup slides)</a:t>
            </a:r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B7474638-E405-490E-EBF9-A261B1840ED6}"/>
              </a:ext>
            </a:extLst>
          </p:cNvPr>
          <p:cNvSpPr/>
          <p:nvPr/>
        </p:nvSpPr>
        <p:spPr>
          <a:xfrm>
            <a:off x="10379052" y="1981201"/>
            <a:ext cx="316656" cy="278955"/>
          </a:xfrm>
          <a:prstGeom prst="star5">
            <a:avLst/>
          </a:prstGeom>
          <a:solidFill>
            <a:srgbClr val="00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784768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23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997E55-108B-1AE8-8B6C-FE523324004F}"/>
              </a:ext>
            </a:extLst>
          </p:cNvPr>
          <p:cNvSpPr txBox="1"/>
          <p:nvPr/>
        </p:nvSpPr>
        <p:spPr>
          <a:xfrm>
            <a:off x="152400" y="1651850"/>
            <a:ext cx="127461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Beam quality from injectors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FDC1B-60ED-2DF4-3743-D3C967230E49}"/>
              </a:ext>
            </a:extLst>
          </p:cNvPr>
          <p:cNvSpPr txBox="1"/>
          <p:nvPr/>
        </p:nvSpPr>
        <p:spPr>
          <a:xfrm>
            <a:off x="1526225" y="2602235"/>
            <a:ext cx="168505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Beam quality transfered in LHC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8B732F-7B8F-8FB2-F5AE-6477C3940284}"/>
              </a:ext>
            </a:extLst>
          </p:cNvPr>
          <p:cNvSpPr txBox="1"/>
          <p:nvPr/>
        </p:nvSpPr>
        <p:spPr>
          <a:xfrm>
            <a:off x="686912" y="2266370"/>
            <a:ext cx="1427019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Injection losses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00377-44B7-CC02-554C-0282AD58423E}"/>
              </a:ext>
            </a:extLst>
          </p:cNvPr>
          <p:cNvSpPr txBox="1"/>
          <p:nvPr/>
        </p:nvSpPr>
        <p:spPr>
          <a:xfrm>
            <a:off x="5012362" y="4588742"/>
            <a:ext cx="175259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Start of ramp losses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7E09-6E96-85F1-F2CC-EFE122CF58C8}"/>
              </a:ext>
            </a:extLst>
          </p:cNvPr>
          <p:cNvSpPr txBox="1"/>
          <p:nvPr/>
        </p:nvSpPr>
        <p:spPr>
          <a:xfrm>
            <a:off x="7273635" y="1812268"/>
            <a:ext cx="3200401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Losses end of adjust &amp; during collisions 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B8DB6-9174-609D-303A-2C46DBC576A9}"/>
              </a:ext>
            </a:extLst>
          </p:cNvPr>
          <p:cNvSpPr txBox="1"/>
          <p:nvPr/>
        </p:nvSpPr>
        <p:spPr>
          <a:xfrm>
            <a:off x="9815953" y="2324105"/>
            <a:ext cx="182186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F3C2-E107-3F73-9296-7A23B54016B2}"/>
              </a:ext>
            </a:extLst>
          </p:cNvPr>
          <p:cNvSpPr txBox="1"/>
          <p:nvPr/>
        </p:nvSpPr>
        <p:spPr>
          <a:xfrm>
            <a:off x="5802070" y="2497201"/>
            <a:ext cx="776530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PC ripple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332A60-6B9E-CB4F-81FE-CE14E67FF34E}"/>
              </a:ext>
            </a:extLst>
          </p:cNvPr>
          <p:cNvSpPr txBox="1"/>
          <p:nvPr/>
        </p:nvSpPr>
        <p:spPr>
          <a:xfrm>
            <a:off x="5451762" y="3529540"/>
            <a:ext cx="175259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7E19-3E5F-4F27-0066-86144DAAC786}"/>
              </a:ext>
            </a:extLst>
          </p:cNvPr>
          <p:cNvSpPr txBox="1"/>
          <p:nvPr/>
        </p:nvSpPr>
        <p:spPr>
          <a:xfrm>
            <a:off x="9795166" y="1270501"/>
            <a:ext cx="2319576" cy="2616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L</a:t>
            </a:r>
            <a:r>
              <a:rPr lang="en-CH" sz="1700" dirty="0">
                <a:solidFill>
                  <a:schemeClr val="bg1"/>
                </a:solidFill>
              </a:rPr>
              <a:t>ong-range BB 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A8360-51AF-05C9-ADBB-4985DEA987CE}"/>
              </a:ext>
            </a:extLst>
          </p:cNvPr>
          <p:cNvSpPr txBox="1"/>
          <p:nvPr/>
        </p:nvSpPr>
        <p:spPr>
          <a:xfrm>
            <a:off x="1173574" y="5074472"/>
            <a:ext cx="305923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B718E-2C40-C234-679A-C5AC7014FA0F}"/>
              </a:ext>
            </a:extLst>
          </p:cNvPr>
          <p:cNvSpPr txBox="1"/>
          <p:nvPr/>
        </p:nvSpPr>
        <p:spPr>
          <a:xfrm>
            <a:off x="2806677" y="5406721"/>
            <a:ext cx="1472054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Tail evolution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F312DA-6EB0-AFCF-7664-39FD29754C76}"/>
              </a:ext>
            </a:extLst>
          </p:cNvPr>
          <p:cNvSpPr txBox="1"/>
          <p:nvPr/>
        </p:nvSpPr>
        <p:spPr>
          <a:xfrm>
            <a:off x="3820879" y="5709902"/>
            <a:ext cx="120832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Debunching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3500F-09F2-ECF1-EC93-AB0EB4233BAC}"/>
              </a:ext>
            </a:extLst>
          </p:cNvPr>
          <p:cNvSpPr txBox="1"/>
          <p:nvPr/>
        </p:nvSpPr>
        <p:spPr>
          <a:xfrm>
            <a:off x="7412183" y="1270497"/>
            <a:ext cx="203661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Head-on BB </a:t>
            </a:r>
            <a:r>
              <a:rPr lang="en-CH" sz="1700" dirty="0">
                <a:solidFill>
                  <a:schemeClr val="bg1"/>
                </a:solidFill>
              </a:rPr>
              <a:t>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F3B163-CCCF-7232-DF23-D1B3F49FB281}"/>
              </a:ext>
            </a:extLst>
          </p:cNvPr>
          <p:cNvCxnSpPr>
            <a:cxnSpLocks/>
          </p:cNvCxnSpPr>
          <p:nvPr/>
        </p:nvCxnSpPr>
        <p:spPr>
          <a:xfrm>
            <a:off x="2225558" y="238178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3569C8-B7C8-D4A1-9577-FD10E168E24B}"/>
              </a:ext>
            </a:extLst>
          </p:cNvPr>
          <p:cNvCxnSpPr>
            <a:cxnSpLocks/>
          </p:cNvCxnSpPr>
          <p:nvPr/>
        </p:nvCxnSpPr>
        <p:spPr>
          <a:xfrm>
            <a:off x="1604257" y="191084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4D8059-AFC3-8529-CB33-64E130051A2B}"/>
              </a:ext>
            </a:extLst>
          </p:cNvPr>
          <p:cNvCxnSpPr>
            <a:cxnSpLocks/>
          </p:cNvCxnSpPr>
          <p:nvPr/>
        </p:nvCxnSpPr>
        <p:spPr>
          <a:xfrm>
            <a:off x="11022772" y="1651850"/>
            <a:ext cx="689046" cy="0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0D892C9-1A40-FA07-F0FE-F12B21A2F004}"/>
              </a:ext>
            </a:extLst>
          </p:cNvPr>
          <p:cNvCxnSpPr>
            <a:cxnSpLocks/>
          </p:cNvCxnSpPr>
          <p:nvPr/>
        </p:nvCxnSpPr>
        <p:spPr>
          <a:xfrm flipV="1">
            <a:off x="4871223" y="4819574"/>
            <a:ext cx="930847" cy="817440"/>
          </a:xfrm>
          <a:prstGeom prst="straightConnector1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76543908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F27969-B980-17B1-BC90-A2F1987F2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33856"/>
            <a:ext cx="5921376" cy="5034072"/>
          </a:xfrm>
        </p:spPr>
        <p:txBody>
          <a:bodyPr>
            <a:normAutofit lnSpcReduction="10000"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400" b="0" dirty="0"/>
              <a:t>Losses at the end of Adjust when entering head-on BB dominated regime. More critical for high brightness HL bunches.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Phase of cycle only tested with HL INDIVs at the moment. 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Injected two groups of bunches with different tail population (q=1 and q=1.5)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Needs to be tested with trains.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400" dirty="0"/>
              <a:t>Conclusion</a:t>
            </a:r>
            <a:r>
              <a:rPr lang="en-US" sz="2400" b="0" dirty="0"/>
              <a:t>: Clear improvement of losses with Gaussian bunches. Measured 3% gain in integrated luminosity. Backed-up by simulations.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Adjust: Minimizing losses at the end of adjust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24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7211C5-E52A-4BC6-9856-051B1D9FA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690" y="1058213"/>
            <a:ext cx="5034072" cy="5034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3C6EB4-7263-A874-F669-07B28B86E6E8}"/>
              </a:ext>
            </a:extLst>
          </p:cNvPr>
          <p:cNvSpPr txBox="1"/>
          <p:nvPr/>
        </p:nvSpPr>
        <p:spPr>
          <a:xfrm>
            <a:off x="8816218" y="1440753"/>
            <a:ext cx="202276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H" sz="1800" b="0" dirty="0">
                <a:solidFill>
                  <a:srgbClr val="00B050"/>
                </a:solidFill>
              </a:rPr>
              <a:t>q=1 </a:t>
            </a:r>
            <a:r>
              <a:rPr lang="en-CH" sz="1800" b="0" dirty="0">
                <a:solidFill>
                  <a:srgbClr val="FF0000"/>
                </a:solidFill>
              </a:rPr>
              <a:t>q=1.5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CA36B3-3C95-281A-F9D1-9068C3B46379}"/>
              </a:ext>
            </a:extLst>
          </p:cNvPr>
          <p:cNvSpPr txBox="1"/>
          <p:nvPr/>
        </p:nvSpPr>
        <p:spPr>
          <a:xfrm>
            <a:off x="10582641" y="1154638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6CCC5A-D2B4-D1F4-C8D0-0C76B9BB357E}"/>
              </a:ext>
            </a:extLst>
          </p:cNvPr>
          <p:cNvSpPr txBox="1"/>
          <p:nvPr/>
        </p:nvSpPr>
        <p:spPr>
          <a:xfrm>
            <a:off x="10582641" y="3118770"/>
            <a:ext cx="660400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123699-30D2-BB3F-73B6-B7B60D274A02}"/>
              </a:ext>
            </a:extLst>
          </p:cNvPr>
          <p:cNvSpPr txBox="1"/>
          <p:nvPr/>
        </p:nvSpPr>
        <p:spPr>
          <a:xfrm>
            <a:off x="7285260" y="5492010"/>
            <a:ext cx="660400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000" dirty="0">
                <a:solidFill>
                  <a:schemeClr val="bg1"/>
                </a:solidFill>
                <a:ea typeface="Arial"/>
                <a:cs typeface="Calibri" panose="020F0502020204030204" pitchFamily="34" charset="0"/>
              </a:rPr>
              <a:t>β</a:t>
            </a:r>
            <a:r>
              <a:rPr lang="el-GR" sz="2000" dirty="0">
                <a:solidFill>
                  <a:schemeClr val="bg1"/>
                </a:solidFill>
                <a:ea typeface="Arial"/>
                <a:cs typeface="Calibri" panose="020F0502020204030204" pitchFamily="34" charset="0"/>
              </a:rPr>
              <a:t>*</a:t>
            </a: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3F3275-8DD3-6EC7-6D63-302182F6F8F6}"/>
              </a:ext>
            </a:extLst>
          </p:cNvPr>
          <p:cNvSpPr txBox="1"/>
          <p:nvPr/>
        </p:nvSpPr>
        <p:spPr>
          <a:xfrm>
            <a:off x="8241030" y="5492958"/>
            <a:ext cx="660400" cy="3077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 err="1">
                <a:solidFill>
                  <a:schemeClr val="bg1"/>
                </a:solidFill>
                <a:ea typeface="Arial"/>
                <a:cs typeface="Calibri" panose="020F0502020204030204" pitchFamily="34" charset="0"/>
              </a:rPr>
              <a:t>xing</a:t>
            </a: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42943D5-E7B2-432B-8DC0-4E5EF81AC8CA}"/>
              </a:ext>
            </a:extLst>
          </p:cNvPr>
          <p:cNvCxnSpPr>
            <a:cxnSpLocks/>
          </p:cNvCxnSpPr>
          <p:nvPr/>
        </p:nvCxnSpPr>
        <p:spPr>
          <a:xfrm flipV="1">
            <a:off x="5784563" y="2787951"/>
            <a:ext cx="5742419" cy="0"/>
          </a:xfrm>
          <a:prstGeom prst="line">
            <a:avLst/>
          </a:prstGeom>
          <a:noFill/>
          <a:ln w="38100" cap="flat">
            <a:solidFill>
              <a:srgbClr val="C0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ABB5B41-D8BC-91AF-15FD-EEE8245377F2}"/>
              </a:ext>
            </a:extLst>
          </p:cNvPr>
          <p:cNvSpPr txBox="1"/>
          <p:nvPr/>
        </p:nvSpPr>
        <p:spPr>
          <a:xfrm>
            <a:off x="5395830" y="2511407"/>
            <a:ext cx="1455759" cy="246221"/>
          </a:xfrm>
          <a:prstGeom prst="rect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kumimoji="0" lang="en-US" sz="16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Burn-off limit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3FC09F3-1B37-8C69-3A8C-7BE6D51C25FD}"/>
              </a:ext>
            </a:extLst>
          </p:cNvPr>
          <p:cNvCxnSpPr>
            <a:cxnSpLocks/>
          </p:cNvCxnSpPr>
          <p:nvPr/>
        </p:nvCxnSpPr>
        <p:spPr>
          <a:xfrm flipV="1">
            <a:off x="5784563" y="4739722"/>
            <a:ext cx="5742419" cy="0"/>
          </a:xfrm>
          <a:prstGeom prst="line">
            <a:avLst/>
          </a:prstGeom>
          <a:noFill/>
          <a:ln w="38100" cap="flat">
            <a:solidFill>
              <a:srgbClr val="C0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26335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 animBg="1"/>
      <p:bldP spid="15" grpId="0" animBg="1"/>
      <p:bldP spid="16" grpId="0" animBg="1"/>
      <p:bldP spid="18" grpId="0" animBg="1"/>
      <p:bldP spid="1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25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997E55-108B-1AE8-8B6C-FE523324004F}"/>
              </a:ext>
            </a:extLst>
          </p:cNvPr>
          <p:cNvSpPr txBox="1"/>
          <p:nvPr/>
        </p:nvSpPr>
        <p:spPr>
          <a:xfrm>
            <a:off x="152400" y="1651850"/>
            <a:ext cx="127461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Beam quality from injectors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FDC1B-60ED-2DF4-3743-D3C967230E49}"/>
              </a:ext>
            </a:extLst>
          </p:cNvPr>
          <p:cNvSpPr txBox="1"/>
          <p:nvPr/>
        </p:nvSpPr>
        <p:spPr>
          <a:xfrm>
            <a:off x="1526225" y="2602235"/>
            <a:ext cx="168505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Beam quality transfered in LHC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8B732F-7B8F-8FB2-F5AE-6477C3940284}"/>
              </a:ext>
            </a:extLst>
          </p:cNvPr>
          <p:cNvSpPr txBox="1"/>
          <p:nvPr/>
        </p:nvSpPr>
        <p:spPr>
          <a:xfrm>
            <a:off x="686912" y="2266370"/>
            <a:ext cx="1427019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Injection losses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00377-44B7-CC02-554C-0282AD58423E}"/>
              </a:ext>
            </a:extLst>
          </p:cNvPr>
          <p:cNvSpPr txBox="1"/>
          <p:nvPr/>
        </p:nvSpPr>
        <p:spPr>
          <a:xfrm>
            <a:off x="5012362" y="4588742"/>
            <a:ext cx="175259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Start of ramp losses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7E09-6E96-85F1-F2CC-EFE122CF58C8}"/>
              </a:ext>
            </a:extLst>
          </p:cNvPr>
          <p:cNvSpPr txBox="1"/>
          <p:nvPr/>
        </p:nvSpPr>
        <p:spPr>
          <a:xfrm>
            <a:off x="7273635" y="1812268"/>
            <a:ext cx="320040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Losses end of adjust &amp; during collisions 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B8DB6-9174-609D-303A-2C46DBC576A9}"/>
              </a:ext>
            </a:extLst>
          </p:cNvPr>
          <p:cNvSpPr txBox="1"/>
          <p:nvPr/>
        </p:nvSpPr>
        <p:spPr>
          <a:xfrm>
            <a:off x="9815953" y="2324105"/>
            <a:ext cx="1821869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F3C2-E107-3F73-9296-7A23B54016B2}"/>
              </a:ext>
            </a:extLst>
          </p:cNvPr>
          <p:cNvSpPr txBox="1"/>
          <p:nvPr/>
        </p:nvSpPr>
        <p:spPr>
          <a:xfrm>
            <a:off x="5802070" y="2497201"/>
            <a:ext cx="776530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PC ripple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332A60-6B9E-CB4F-81FE-CE14E67FF34E}"/>
              </a:ext>
            </a:extLst>
          </p:cNvPr>
          <p:cNvSpPr txBox="1"/>
          <p:nvPr/>
        </p:nvSpPr>
        <p:spPr>
          <a:xfrm>
            <a:off x="5451762" y="3529540"/>
            <a:ext cx="175259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7E19-3E5F-4F27-0066-86144DAAC786}"/>
              </a:ext>
            </a:extLst>
          </p:cNvPr>
          <p:cNvSpPr txBox="1"/>
          <p:nvPr/>
        </p:nvSpPr>
        <p:spPr>
          <a:xfrm>
            <a:off x="9795166" y="1270501"/>
            <a:ext cx="2319576" cy="2616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L</a:t>
            </a:r>
            <a:r>
              <a:rPr lang="en-CH" sz="1700" dirty="0">
                <a:solidFill>
                  <a:schemeClr val="bg1"/>
                </a:solidFill>
              </a:rPr>
              <a:t>ong-range BB 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A8360-51AF-05C9-ADBB-4985DEA987CE}"/>
              </a:ext>
            </a:extLst>
          </p:cNvPr>
          <p:cNvSpPr txBox="1"/>
          <p:nvPr/>
        </p:nvSpPr>
        <p:spPr>
          <a:xfrm>
            <a:off x="1173574" y="5074472"/>
            <a:ext cx="305923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B718E-2C40-C234-679A-C5AC7014FA0F}"/>
              </a:ext>
            </a:extLst>
          </p:cNvPr>
          <p:cNvSpPr txBox="1"/>
          <p:nvPr/>
        </p:nvSpPr>
        <p:spPr>
          <a:xfrm>
            <a:off x="2806677" y="5406721"/>
            <a:ext cx="1472054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Tail evolution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F312DA-6EB0-AFCF-7664-39FD29754C76}"/>
              </a:ext>
            </a:extLst>
          </p:cNvPr>
          <p:cNvSpPr txBox="1"/>
          <p:nvPr/>
        </p:nvSpPr>
        <p:spPr>
          <a:xfrm>
            <a:off x="3820879" y="5709902"/>
            <a:ext cx="120832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Debunching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3500F-09F2-ECF1-EC93-AB0EB4233BAC}"/>
              </a:ext>
            </a:extLst>
          </p:cNvPr>
          <p:cNvSpPr txBox="1"/>
          <p:nvPr/>
        </p:nvSpPr>
        <p:spPr>
          <a:xfrm>
            <a:off x="7412183" y="1270497"/>
            <a:ext cx="203661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Head-on BB </a:t>
            </a:r>
            <a:r>
              <a:rPr lang="en-CH" sz="1700" dirty="0">
                <a:solidFill>
                  <a:schemeClr val="bg1"/>
                </a:solidFill>
              </a:rPr>
              <a:t>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F3B163-CCCF-7232-DF23-D1B3F49FB281}"/>
              </a:ext>
            </a:extLst>
          </p:cNvPr>
          <p:cNvCxnSpPr>
            <a:cxnSpLocks/>
          </p:cNvCxnSpPr>
          <p:nvPr/>
        </p:nvCxnSpPr>
        <p:spPr>
          <a:xfrm>
            <a:off x="2225558" y="238178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3569C8-B7C8-D4A1-9577-FD10E168E24B}"/>
              </a:ext>
            </a:extLst>
          </p:cNvPr>
          <p:cNvCxnSpPr>
            <a:cxnSpLocks/>
          </p:cNvCxnSpPr>
          <p:nvPr/>
        </p:nvCxnSpPr>
        <p:spPr>
          <a:xfrm>
            <a:off x="1604257" y="191084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4D8059-AFC3-8529-CB33-64E130051A2B}"/>
              </a:ext>
            </a:extLst>
          </p:cNvPr>
          <p:cNvCxnSpPr>
            <a:cxnSpLocks/>
          </p:cNvCxnSpPr>
          <p:nvPr/>
        </p:nvCxnSpPr>
        <p:spPr>
          <a:xfrm>
            <a:off x="11022772" y="1651850"/>
            <a:ext cx="689046" cy="0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742AFF-8572-C0CB-549A-60572BA8DF59}"/>
              </a:ext>
            </a:extLst>
          </p:cNvPr>
          <p:cNvCxnSpPr>
            <a:cxnSpLocks/>
          </p:cNvCxnSpPr>
          <p:nvPr/>
        </p:nvCxnSpPr>
        <p:spPr>
          <a:xfrm flipV="1">
            <a:off x="4871223" y="4819574"/>
            <a:ext cx="930847" cy="817440"/>
          </a:xfrm>
          <a:prstGeom prst="straightConnector1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6039062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Collisions: Emittance growth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26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C04C9D-3396-CD2E-669F-534F6D60E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9385"/>
            <a:ext cx="10994304" cy="3812217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Emittance growth during collisions of unknown source, especially in V.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 (see backup slides):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Measured </a:t>
            </a:r>
            <a:r>
              <a:rPr lang="en-US" dirty="0"/>
              <a:t>0.05-0.09 </a:t>
            </a:r>
            <a:r>
              <a:rPr lang="el-GR" dirty="0"/>
              <a:t>μ</a:t>
            </a:r>
            <a:r>
              <a:rPr lang="en-US" dirty="0"/>
              <a:t>m/h</a:t>
            </a:r>
            <a:r>
              <a:rPr lang="en-US" b="0" dirty="0"/>
              <a:t>, operational levels in 2025 ~0.07 </a:t>
            </a:r>
            <a:r>
              <a:rPr lang="el-GR" b="0" dirty="0"/>
              <a:t>μ</a:t>
            </a:r>
            <a:r>
              <a:rPr lang="en-US" b="0" dirty="0"/>
              <a:t>m/h.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Non-colliding bunches blowing up less.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Tails tend to </a:t>
            </a:r>
            <a:r>
              <a:rPr lang="en-US" b="0" dirty="0" err="1"/>
              <a:t>gaussianize</a:t>
            </a:r>
            <a:r>
              <a:rPr lang="en-US" b="0" dirty="0"/>
              <a:t> in time.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Wingdings" pitchFamily="2" charset="2"/>
              <a:buChar char="Ø"/>
            </a:pPr>
            <a:r>
              <a:rPr lang="en-US" b="0" dirty="0"/>
              <a:t>Measured only with HL INDIVs and needs to be tested with trains.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HL INDIVs have similar emittance growth levels to current operation in physics. Pending validation with HL trains.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endParaRPr lang="en-US" sz="2500" b="0" dirty="0"/>
          </a:p>
        </p:txBody>
      </p:sp>
    </p:spTree>
    <p:extLst>
      <p:ext uri="{BB962C8B-B14F-4D97-AF65-F5344CB8AC3E}">
        <p14:creationId xmlns:p14="http://schemas.microsoft.com/office/powerpoint/2010/main" val="199134472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27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/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783846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28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/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CFFBF1B-620C-F545-C412-8E7072996856}"/>
              </a:ext>
            </a:extLst>
          </p:cNvPr>
          <p:cNvSpPr txBox="1"/>
          <p:nvPr/>
        </p:nvSpPr>
        <p:spPr>
          <a:xfrm>
            <a:off x="4211780" y="3788001"/>
            <a:ext cx="670560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GB" dirty="0"/>
              <a:t>C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ollide HL trains, aiming for levelling at HL pileup for a few hours!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CFEEB-886A-6BAC-937D-090887EE8326}"/>
              </a:ext>
            </a:extLst>
          </p:cNvPr>
          <p:cNvSpPr txBox="1"/>
          <p:nvPr/>
        </p:nvSpPr>
        <p:spPr>
          <a:xfrm>
            <a:off x="4211781" y="5110152"/>
            <a:ext cx="581891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First step towards 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2026 high intensity tests@3 </a:t>
            </a:r>
            <a:r>
              <a:rPr kumimoji="0" lang="en-GB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TeV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D27217-AAB8-725D-17F4-D73C5F573E2B}"/>
              </a:ext>
            </a:extLst>
          </p:cNvPr>
          <p:cNvSpPr txBox="1"/>
          <p:nvPr/>
        </p:nvSpPr>
        <p:spPr>
          <a:xfrm>
            <a:off x="4211781" y="4359020"/>
            <a:ext cx="7135091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Start of ramp losses, beam quality </a:t>
            </a:r>
            <a:r>
              <a:rPr lang="en-GB" dirty="0"/>
              <a:t>comparison of all 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HL </a:t>
            </a:r>
            <a:r>
              <a:rPr lang="en-GB" dirty="0"/>
              <a:t>variants, limited in batches + number of bunches due to 6L2. 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288853-BB42-BFAE-0129-D98360593575}"/>
              </a:ext>
            </a:extLst>
          </p:cNvPr>
          <p:cNvSpPr txBox="1"/>
          <p:nvPr/>
        </p:nvSpPr>
        <p:spPr>
          <a:xfrm>
            <a:off x="6320655" y="1856053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944FFE9-AF88-E2A8-35BF-26D9B31B3110}"/>
              </a:ext>
            </a:extLst>
          </p:cNvPr>
          <p:cNvCxnSpPr>
            <a:cxnSpLocks/>
          </p:cNvCxnSpPr>
          <p:nvPr/>
        </p:nvCxnSpPr>
        <p:spPr>
          <a:xfrm>
            <a:off x="3552199" y="3890085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18A46C6-C225-1EE7-197B-FFDA0050611E}"/>
              </a:ext>
            </a:extLst>
          </p:cNvPr>
          <p:cNvCxnSpPr>
            <a:cxnSpLocks/>
          </p:cNvCxnSpPr>
          <p:nvPr/>
        </p:nvCxnSpPr>
        <p:spPr>
          <a:xfrm>
            <a:off x="3552199" y="4466816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F7261B1-F608-F1E3-13CD-5541030D77EA}"/>
              </a:ext>
            </a:extLst>
          </p:cNvPr>
          <p:cNvCxnSpPr>
            <a:cxnSpLocks/>
          </p:cNvCxnSpPr>
          <p:nvPr/>
        </p:nvCxnSpPr>
        <p:spPr>
          <a:xfrm>
            <a:off x="3552199" y="5228816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69533666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29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09ADE78-A342-24AF-2D71-9D87554FA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754619"/>
              </p:ext>
            </p:extLst>
          </p:nvPr>
        </p:nvGraphicFramePr>
        <p:xfrm>
          <a:off x="3956964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*N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28616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96AB5529-5370-99D1-8E76-C49F3F6B8640}"/>
              </a:ext>
            </a:extLst>
          </p:cNvPr>
          <p:cNvSpPr txBox="1"/>
          <p:nvPr/>
        </p:nvSpPr>
        <p:spPr>
          <a:xfrm>
            <a:off x="3718454" y="4094060"/>
            <a:ext cx="3322108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*To be reviewed based on operational levels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913230-2BE8-F78B-E363-A7FBEA3885CD}"/>
              </a:ext>
            </a:extLst>
          </p:cNvPr>
          <p:cNvSpPr txBox="1"/>
          <p:nvPr/>
        </p:nvSpPr>
        <p:spPr>
          <a:xfrm>
            <a:off x="8639803" y="1856052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5B3E1B-DC50-F2D2-53EE-81C186A55A18}"/>
              </a:ext>
            </a:extLst>
          </p:cNvPr>
          <p:cNvSpPr txBox="1"/>
          <p:nvPr/>
        </p:nvSpPr>
        <p:spPr>
          <a:xfrm>
            <a:off x="7523017" y="2496720"/>
            <a:ext cx="3768437" cy="3046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4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x56b, </a:t>
            </a:r>
            <a:r>
              <a:rPr kumimoji="0" lang="en-GB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blowup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emittances at injection + other mitigations put in place, impact on start of ramp losses, impact on integrated luminosity.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Last opportunity for collisions with HL trains &gt;1h.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Second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step towards 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2026 high intensity tests@6.8TeV!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GB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6C61B3-227B-CF3A-E78F-D47DF61684FA}"/>
              </a:ext>
            </a:extLst>
          </p:cNvPr>
          <p:cNvCxnSpPr>
            <a:cxnSpLocks/>
          </p:cNvCxnSpPr>
          <p:nvPr/>
        </p:nvCxnSpPr>
        <p:spPr>
          <a:xfrm>
            <a:off x="6738744" y="2623780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2CE084B-7528-1994-FDB0-4487078A8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99357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 MD3-4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30444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/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59A86768-67BE-FC97-F14E-70EDFD7673EE}"/>
              </a:ext>
            </a:extLst>
          </p:cNvPr>
          <p:cNvSpPr/>
          <p:nvPr/>
        </p:nvSpPr>
        <p:spPr>
          <a:xfrm>
            <a:off x="110836" y="3786272"/>
            <a:ext cx="3796146" cy="17209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569924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30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3913230-2BE8-F78B-E363-A7FBEA3885CD}"/>
              </a:ext>
            </a:extLst>
          </p:cNvPr>
          <p:cNvSpPr txBox="1"/>
          <p:nvPr/>
        </p:nvSpPr>
        <p:spPr>
          <a:xfrm>
            <a:off x="8639803" y="1856052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5B3E1B-DC50-F2D2-53EE-81C186A55A18}"/>
              </a:ext>
            </a:extLst>
          </p:cNvPr>
          <p:cNvSpPr txBox="1"/>
          <p:nvPr/>
        </p:nvSpPr>
        <p:spPr>
          <a:xfrm>
            <a:off x="7592289" y="2638272"/>
            <a:ext cx="3768437" cy="2215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All HL variants with proper filling scheme &amp; large number of bunches for beam quality comparison + start of ramp losses.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Second step towards 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2026 high intensity tests@3 </a:t>
            </a:r>
            <a:r>
              <a:rPr kumimoji="0" lang="en-GB" b="1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TeV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GB" dirty="0"/>
              <a:t>+ e-cloud studies.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6C61B3-227B-CF3A-E78F-D47DF61684FA}"/>
              </a:ext>
            </a:extLst>
          </p:cNvPr>
          <p:cNvCxnSpPr>
            <a:cxnSpLocks/>
          </p:cNvCxnSpPr>
          <p:nvPr/>
        </p:nvCxnSpPr>
        <p:spPr>
          <a:xfrm>
            <a:off x="6793898" y="3247234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8BED250-22A6-9923-C03F-A24F52E43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540116"/>
              </p:ext>
            </p:extLst>
          </p:nvPr>
        </p:nvGraphicFramePr>
        <p:xfrm>
          <a:off x="3956964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*N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2861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1500C94-62F2-141D-1344-3ABD5A322AC8}"/>
              </a:ext>
            </a:extLst>
          </p:cNvPr>
          <p:cNvSpPr txBox="1"/>
          <p:nvPr/>
        </p:nvSpPr>
        <p:spPr>
          <a:xfrm>
            <a:off x="3718454" y="4094060"/>
            <a:ext cx="3322108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*To be reviewed based on operational levels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C982A50-83E6-7D0F-B717-E9D2F7533C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99357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 MD3-4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60277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31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FD73713-D700-8F37-3C3B-2681EE1E7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44103"/>
              </p:ext>
            </p:extLst>
          </p:nvPr>
        </p:nvGraphicFramePr>
        <p:xfrm>
          <a:off x="7185070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1972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~2000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43148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D57A854-0FB8-BB79-4F40-08A48C6EE7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408799"/>
              </p:ext>
            </p:extLst>
          </p:nvPr>
        </p:nvGraphicFramePr>
        <p:xfrm>
          <a:off x="3956964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*N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2861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98C4AC-DDDE-2A6F-A4ED-947CD21A83D0}"/>
              </a:ext>
            </a:extLst>
          </p:cNvPr>
          <p:cNvSpPr txBox="1"/>
          <p:nvPr/>
        </p:nvSpPr>
        <p:spPr>
          <a:xfrm>
            <a:off x="3718454" y="4094060"/>
            <a:ext cx="3322108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*To be reviewed based on operational levels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8A833A-48B2-C049-DABB-446627F73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99357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 MD3-4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13988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32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1178971-F6B5-2FFB-69C9-BBE435AE27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346887"/>
              </p:ext>
            </p:extLst>
          </p:nvPr>
        </p:nvGraphicFramePr>
        <p:xfrm>
          <a:off x="7185070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1972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~2000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43148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B8EA5EE-6EB1-50FC-9ABA-2C76ADB3A6B6}"/>
              </a:ext>
            </a:extLst>
          </p:cNvPr>
          <p:cNvSpPr txBox="1"/>
          <p:nvPr/>
        </p:nvSpPr>
        <p:spPr>
          <a:xfrm>
            <a:off x="3718454" y="4575486"/>
            <a:ext cx="7916383" cy="1231106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00B05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In 2025-26 MDs we </a:t>
            </a:r>
            <a:r>
              <a:rPr lang="en-US" sz="1600" b="1" dirty="0"/>
              <a:t>will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 progressively ramp intensity &amp; refine injection/ramp/collisions strategies in view of 2026 high intensity tests &amp; approach as much as possible HL baseline.  </a:t>
            </a:r>
            <a:endParaRPr lang="en-US" sz="1600" b="1" dirty="0"/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600" b="1" dirty="0"/>
              <a:t>HL-LHC MDs are extremely important to obtain experience with HL aspects, identify limitations &amp; prepare as best as possible to reach HL targets.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257C13-4769-DEE9-4572-D51D7D22A3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408799"/>
              </p:ext>
            </p:extLst>
          </p:nvPr>
        </p:nvGraphicFramePr>
        <p:xfrm>
          <a:off x="3956964" y="2040718"/>
          <a:ext cx="2637799" cy="182172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*N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256497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4x56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5x48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  <a:tr h="431995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52861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86B758-6C0A-51C0-8197-8F00AA0232E4}"/>
              </a:ext>
            </a:extLst>
          </p:cNvPr>
          <p:cNvSpPr txBox="1"/>
          <p:nvPr/>
        </p:nvSpPr>
        <p:spPr>
          <a:xfrm>
            <a:off x="3718454" y="4094060"/>
            <a:ext cx="3322108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*To be reviewed based on operational levels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E8AF6F1-E1A7-145B-6039-85EC4C76D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99357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 MD3-4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73392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6F6E28-FF8F-9A18-7201-F39D8CBD2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465631"/>
            <a:ext cx="11376026" cy="1065744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E753B-E3C4-382B-9859-7FED689C0D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237913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698B0F-884B-9D6B-621D-5BFA80B23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139" y="685800"/>
            <a:ext cx="11524876" cy="5514976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2x56: 5-10% of BLM thresholds. 4x56 to be tested in 2026.</a:t>
            </a:r>
          </a:p>
          <a:p>
            <a:pPr lvl="1">
              <a:lnSpc>
                <a:spcPct val="80000"/>
              </a:lnSpc>
              <a:spcBef>
                <a:spcPts val="1400"/>
              </a:spcBef>
            </a:pPr>
            <a:r>
              <a:rPr lang="en-US" sz="2300" b="0" dirty="0"/>
              <a:t>4x72: injected successfully, reaching </a:t>
            </a:r>
            <a:r>
              <a:rPr lang="en-US" sz="2300" dirty="0">
                <a:solidFill>
                  <a:srgbClr val="00B050"/>
                </a:solidFill>
              </a:rPr>
              <a:t>50-60%</a:t>
            </a:r>
            <a:r>
              <a:rPr lang="en-US" sz="2300" b="0" dirty="0"/>
              <a:t> BLM thresholds (30% of electronic limit) with only 2-3% SPS scraping.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Feasible with tight margin, BE/SY to review BLM changes needed for LS3. Improvement </a:t>
            </a:r>
            <a:r>
              <a:rPr lang="en-US" sz="2500" b="0" dirty="0" err="1"/>
              <a:t>w.r.t</a:t>
            </a:r>
            <a:r>
              <a:rPr lang="en-US" sz="2500" b="0" dirty="0"/>
              <a:t> to 2023 pointing to injectors’ optimization of tails.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34</a:t>
            </a:fld>
            <a:endParaRPr lang="en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AEBE28-0B6E-4FB8-F7FF-8B2CFEF6E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09" y="3784731"/>
            <a:ext cx="5468938" cy="28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F36E76-CE02-BDB5-E214-6D3071F87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94" y="3784731"/>
            <a:ext cx="5435494" cy="288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5F4672-D31C-4DC9-C051-365F403959FF}"/>
              </a:ext>
            </a:extLst>
          </p:cNvPr>
          <p:cNvSpPr txBox="1"/>
          <p:nvPr/>
        </p:nvSpPr>
        <p:spPr>
          <a:xfrm>
            <a:off x="2185655" y="4005805"/>
            <a:ext cx="2105116" cy="307777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8b4e MD, up to 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1C628C-B8E9-7455-E1B2-149B8FC3DAB0}"/>
              </a:ext>
            </a:extLst>
          </p:cNvPr>
          <p:cNvSpPr txBox="1"/>
          <p:nvPr/>
        </p:nvSpPr>
        <p:spPr>
          <a:xfrm>
            <a:off x="8587766" y="4005805"/>
            <a:ext cx="2105116" cy="307777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4x72 MD, injection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325E05-C920-1A06-F5BB-574CF9F7E3DE}"/>
              </a:ext>
            </a:extLst>
          </p:cNvPr>
          <p:cNvSpPr txBox="1"/>
          <p:nvPr/>
        </p:nvSpPr>
        <p:spPr>
          <a:xfrm>
            <a:off x="4119493" y="3214079"/>
            <a:ext cx="4154984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Highest BLM ratios for all Running Sums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chemeClr val="tx1"/>
                </a:solidFill>
              </a:rPr>
              <a:t>Vertical lines: injection </a:t>
            </a:r>
            <a:r>
              <a:rPr lang="en-CH" dirty="0">
                <a:solidFill>
                  <a:srgbClr val="0432FF"/>
                </a:solidFill>
              </a:rPr>
              <a:t>B1</a:t>
            </a:r>
            <a:r>
              <a:rPr lang="en-CH" dirty="0">
                <a:solidFill>
                  <a:schemeClr val="tx1"/>
                </a:solidFill>
              </a:rPr>
              <a:t>/</a:t>
            </a:r>
            <a:r>
              <a:rPr lang="en-CH" dirty="0">
                <a:solidFill>
                  <a:srgbClr val="FF0000"/>
                </a:solidFill>
              </a:rPr>
              <a:t>B2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622FA8-4115-E4E9-C424-34A8A01F5D00}"/>
              </a:ext>
            </a:extLst>
          </p:cNvPr>
          <p:cNvSpPr txBox="1"/>
          <p:nvPr/>
        </p:nvSpPr>
        <p:spPr>
          <a:xfrm>
            <a:off x="4290771" y="4481196"/>
            <a:ext cx="779218" cy="30777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RS1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1F7D34-D761-4F39-373C-FFCC7551E95E}"/>
              </a:ext>
            </a:extLst>
          </p:cNvPr>
          <p:cNvSpPr txBox="1"/>
          <p:nvPr/>
        </p:nvSpPr>
        <p:spPr>
          <a:xfrm>
            <a:off x="259138" y="3796836"/>
            <a:ext cx="228086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400" dirty="0"/>
              <a:t>20%</a:t>
            </a:r>
            <a:endParaRPr kumimoji="0" lang="en-CH" sz="2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E526EC-B3FC-AD7A-1F5C-8F22A8C555BD}"/>
              </a:ext>
            </a:extLst>
          </p:cNvPr>
          <p:cNvSpPr txBox="1"/>
          <p:nvPr/>
        </p:nvSpPr>
        <p:spPr>
          <a:xfrm>
            <a:off x="6048879" y="3815388"/>
            <a:ext cx="81433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400" dirty="0"/>
              <a:t>60%</a:t>
            </a:r>
            <a:endParaRPr kumimoji="0" lang="en-CH" sz="2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725D23-7167-0DE2-0061-96DF17E24C44}"/>
              </a:ext>
            </a:extLst>
          </p:cNvPr>
          <p:cNvCxnSpPr>
            <a:cxnSpLocks/>
          </p:cNvCxnSpPr>
          <p:nvPr/>
        </p:nvCxnSpPr>
        <p:spPr>
          <a:xfrm flipV="1">
            <a:off x="920609" y="3981502"/>
            <a:ext cx="4898300" cy="18552"/>
          </a:xfrm>
          <a:prstGeom prst="line">
            <a:avLst/>
          </a:prstGeom>
          <a:noFill/>
          <a:ln w="1905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561FEF3-454F-7BD0-2B48-2398ACA0CF58}"/>
              </a:ext>
            </a:extLst>
          </p:cNvPr>
          <p:cNvCxnSpPr>
            <a:cxnSpLocks/>
          </p:cNvCxnSpPr>
          <p:nvPr/>
        </p:nvCxnSpPr>
        <p:spPr>
          <a:xfrm flipV="1">
            <a:off x="6662491" y="3906087"/>
            <a:ext cx="5270371" cy="9276"/>
          </a:xfrm>
          <a:prstGeom prst="line">
            <a:avLst/>
          </a:prstGeom>
          <a:noFill/>
          <a:ln w="1905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2">
            <a:extLst>
              <a:ext uri="{FF2B5EF4-FFF2-40B4-BE49-F238E27FC236}">
                <a16:creationId xmlns:a16="http://schemas.microsoft.com/office/drawing/2014/main" id="{B26E70AD-8B93-5653-4680-3FF02CBFF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11" y="68112"/>
            <a:ext cx="11376026" cy="1065744"/>
          </a:xfrm>
        </p:spPr>
        <p:txBody>
          <a:bodyPr/>
          <a:lstStyle/>
          <a:p>
            <a:r>
              <a:rPr lang="en-CH" dirty="0"/>
              <a:t>Injection: Injection losses with HL trains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7F5D6C-65D3-5EA6-A264-F456A785028E}"/>
              </a:ext>
            </a:extLst>
          </p:cNvPr>
          <p:cNvSpPr txBox="1"/>
          <p:nvPr/>
        </p:nvSpPr>
        <p:spPr>
          <a:xfrm>
            <a:off x="8849762" y="3206391"/>
            <a:ext cx="3147293" cy="6599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b="1" dirty="0"/>
              <a:t>Y. Dutheil, F. Velotti, C. Bracco,</a:t>
            </a:r>
          </a:p>
          <a:p>
            <a:pPr algn="ctr"/>
            <a:r>
              <a:rPr lang="en-CH" b="1" dirty="0"/>
              <a:t>B. Salvachua, S. Morales</a:t>
            </a:r>
          </a:p>
        </p:txBody>
      </p:sp>
    </p:spTree>
    <p:extLst>
      <p:ext uri="{BB962C8B-B14F-4D97-AF65-F5344CB8AC3E}">
        <p14:creationId xmlns:p14="http://schemas.microsoft.com/office/powerpoint/2010/main" val="172604717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A68D5-50B5-4FA9-191C-D01127E8396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35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3F2074-1236-7F2E-ED91-4A6647113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787" y="2321876"/>
            <a:ext cx="9853056" cy="39081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5E99D2-FC3B-0E2F-77E8-C24380A7879F}"/>
              </a:ext>
            </a:extLst>
          </p:cNvPr>
          <p:cNvSpPr/>
          <p:nvPr/>
        </p:nvSpPr>
        <p:spPr>
          <a:xfrm>
            <a:off x="1573305" y="2321876"/>
            <a:ext cx="2294645" cy="4105747"/>
          </a:xfrm>
          <a:prstGeom prst="rect">
            <a:avLst/>
          </a:prstGeom>
          <a:solidFill>
            <a:srgbClr val="B4411A">
              <a:alpha val="9804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DC9430-DCD6-B6EC-D48E-013D8F5D1C73}"/>
              </a:ext>
            </a:extLst>
          </p:cNvPr>
          <p:cNvSpPr txBox="1"/>
          <p:nvPr/>
        </p:nvSpPr>
        <p:spPr>
          <a:xfrm>
            <a:off x="407987" y="1223434"/>
            <a:ext cx="3879086" cy="784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7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Before TS1: collimation hierarchy breakage issue, losing in IR7 TCLA, excluded from analysis.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2F343F7-D564-640E-EC11-5669D4AA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Ramp: Debunched beam &amp; start of ramp losses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7F6912-120F-930E-D071-ADC835420F57}"/>
              </a:ext>
            </a:extLst>
          </p:cNvPr>
          <p:cNvSpPr txBox="1"/>
          <p:nvPr/>
        </p:nvSpPr>
        <p:spPr>
          <a:xfrm>
            <a:off x="9315449" y="3124241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4EF7A1-E775-71F6-4D37-68A646BF1924}"/>
              </a:ext>
            </a:extLst>
          </p:cNvPr>
          <p:cNvSpPr txBox="1"/>
          <p:nvPr/>
        </p:nvSpPr>
        <p:spPr>
          <a:xfrm>
            <a:off x="9315449" y="3493572"/>
            <a:ext cx="660400" cy="307777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2A2FD6-A6CB-E1B7-9D34-FD38FA3C4EC4}"/>
              </a:ext>
            </a:extLst>
          </p:cNvPr>
          <p:cNvCxnSpPr>
            <a:cxnSpLocks/>
          </p:cNvCxnSpPr>
          <p:nvPr/>
        </p:nvCxnSpPr>
        <p:spPr>
          <a:xfrm>
            <a:off x="3867950" y="2249331"/>
            <a:ext cx="0" cy="4221808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CA047B2-15F1-DE44-E742-9D94844EEB7F}"/>
              </a:ext>
            </a:extLst>
          </p:cNvPr>
          <p:cNvSpPr txBox="1"/>
          <p:nvPr/>
        </p:nvSpPr>
        <p:spPr>
          <a:xfrm>
            <a:off x="3537750" y="1821020"/>
            <a:ext cx="660400" cy="307777"/>
          </a:xfrm>
          <a:prstGeom prst="rect">
            <a:avLst/>
          </a:prstGeom>
          <a:solidFill>
            <a:srgbClr val="00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2000" dirty="0">
                <a:solidFill>
                  <a:schemeClr val="bg1"/>
                </a:solidFill>
                <a:ea typeface="Arial"/>
                <a:cs typeface="Calibri" panose="020F0502020204030204" pitchFamily="34" charset="0"/>
              </a:rPr>
              <a:t>TS1</a:t>
            </a: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69192F-623C-1DBC-9CAA-A8DC0A850A02}"/>
              </a:ext>
            </a:extLst>
          </p:cNvPr>
          <p:cNvSpPr txBox="1"/>
          <p:nvPr/>
        </p:nvSpPr>
        <p:spPr>
          <a:xfrm>
            <a:off x="4787699" y="1697909"/>
            <a:ext cx="6642301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Debunched beam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/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B2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vs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008F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start of ramp losses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2025 statistics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7412336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378467-1C0B-95A4-5091-192DC7C7A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Collisions: Emittance growth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D93CC-95BD-2128-050E-30F07154BE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F1B5CD-C350-548A-0BD1-549F8F67AF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1" r="33378"/>
          <a:stretch/>
        </p:blipFill>
        <p:spPr>
          <a:xfrm>
            <a:off x="6262255" y="2147455"/>
            <a:ext cx="5752936" cy="257443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C04C9D-3396-CD2E-669F-534F6D60E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33856"/>
            <a:ext cx="5752937" cy="5034072"/>
          </a:xfrm>
        </p:spPr>
        <p:txBody>
          <a:bodyPr>
            <a:normAutofit/>
          </a:bodyPr>
          <a:lstStyle/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Emittance growth during collisions of unknown source, especially in V.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b="0" dirty="0"/>
              <a:t>MD results: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Measured 0.05-0.09 </a:t>
            </a:r>
            <a:r>
              <a:rPr lang="el-GR" b="0" dirty="0"/>
              <a:t>μ</a:t>
            </a:r>
            <a:r>
              <a:rPr lang="en-US" b="0" dirty="0"/>
              <a:t>m/h, operational levels in 2025 ~0.07 </a:t>
            </a:r>
            <a:r>
              <a:rPr lang="el-GR" b="0" dirty="0"/>
              <a:t>μ</a:t>
            </a:r>
            <a:r>
              <a:rPr lang="en-US" b="0" dirty="0"/>
              <a:t>m/h.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Non-colliding bunches blowing up less.</a:t>
            </a:r>
          </a:p>
          <a:p>
            <a:pPr lvl="1"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Tails tend to </a:t>
            </a:r>
            <a:r>
              <a:rPr lang="en-US" b="0" dirty="0" err="1"/>
              <a:t>gaussianize</a:t>
            </a:r>
            <a:r>
              <a:rPr lang="en-US" b="0" dirty="0"/>
              <a:t> in time.</a:t>
            </a:r>
          </a:p>
          <a:p>
            <a:pPr lvl="1">
              <a:lnSpc>
                <a:spcPct val="8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Measured only with HL INDIVs and needs to be tested with trains.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r>
              <a:rPr lang="en-US" sz="2500" dirty="0"/>
              <a:t>Conclusion</a:t>
            </a:r>
            <a:r>
              <a:rPr lang="en-US" sz="2500" b="0" dirty="0"/>
              <a:t>: HL INDIVs have similar emittance growth levels to current operation in physics. </a:t>
            </a:r>
          </a:p>
          <a:p>
            <a:pPr>
              <a:spcBef>
                <a:spcPts val="1400"/>
              </a:spcBef>
              <a:buFont typeface="Wingdings" pitchFamily="2" charset="2"/>
              <a:buChar char="§"/>
            </a:pPr>
            <a:endParaRPr lang="en-US" sz="2500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9B7AD-3459-CDD4-96B0-31079C4F38F6}"/>
              </a:ext>
            </a:extLst>
          </p:cNvPr>
          <p:cNvSpPr txBox="1"/>
          <p:nvPr/>
        </p:nvSpPr>
        <p:spPr>
          <a:xfrm>
            <a:off x="8808523" y="1993566"/>
            <a:ext cx="660400" cy="307777"/>
          </a:xfrm>
          <a:prstGeom prst="rect">
            <a:avLst/>
          </a:prstGeom>
          <a:solidFill>
            <a:srgbClr val="0432FF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B1V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42983C-0C90-058E-68A3-E676A2A0F389}"/>
              </a:ext>
            </a:extLst>
          </p:cNvPr>
          <p:cNvSpPr txBox="1"/>
          <p:nvPr/>
        </p:nvSpPr>
        <p:spPr>
          <a:xfrm>
            <a:off x="7091221" y="1760153"/>
            <a:ext cx="1311829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q-factor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DEABE1-7F4F-143A-86B9-EEEEFA6671EE}"/>
              </a:ext>
            </a:extLst>
          </p:cNvPr>
          <p:cNvSpPr txBox="1"/>
          <p:nvPr/>
        </p:nvSpPr>
        <p:spPr>
          <a:xfrm>
            <a:off x="10285268" y="1773034"/>
            <a:ext cx="1311829" cy="369332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indent="0" algn="ctr"/>
            <a:r>
              <a:rPr lang="en-GB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Emittance</a:t>
            </a:r>
            <a:endParaRPr kumimoji="0" lang="en-CH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FB730C-FEE4-958E-6CC0-BEBEB0288B09}"/>
              </a:ext>
            </a:extLst>
          </p:cNvPr>
          <p:cNvSpPr txBox="1"/>
          <p:nvPr/>
        </p:nvSpPr>
        <p:spPr>
          <a:xfrm>
            <a:off x="8067308" y="4875778"/>
            <a:ext cx="2497479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rgbClr val="92D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Gaussian, colliding iP1/5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rgbClr val="009051"/>
                </a:solidFill>
              </a:rPr>
              <a:t>Gaussian, non-colliding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Non-gaussian</a:t>
            </a:r>
            <a:r>
              <a:rPr lang="en-CH" sz="1500" dirty="0">
                <a:solidFill>
                  <a:srgbClr val="FF0000"/>
                </a:solidFill>
              </a:rPr>
              <a:t>, colliding IP1/5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Non-gaussian, non-colliding</a:t>
            </a:r>
          </a:p>
        </p:txBody>
      </p:sp>
    </p:spTree>
    <p:extLst>
      <p:ext uri="{BB962C8B-B14F-4D97-AF65-F5344CB8AC3E}">
        <p14:creationId xmlns:p14="http://schemas.microsoft.com/office/powerpoint/2010/main" val="329656143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37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C49F582-5046-869D-D60E-052B30C3AB93}"/>
              </a:ext>
            </a:extLst>
          </p:cNvPr>
          <p:cNvGraphicFramePr>
            <a:graphicFrameLocks noGrp="1"/>
          </p:cNvGraphicFramePr>
          <p:nvPr/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1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pic>
        <p:nvPicPr>
          <p:cNvPr id="17" name="Google Shape;119;p12">
            <a:extLst>
              <a:ext uri="{FF2B5EF4-FFF2-40B4-BE49-F238E27FC236}">
                <a16:creationId xmlns:a16="http://schemas.microsoft.com/office/drawing/2014/main" id="{B4D86844-7661-8AA0-C22E-66CE7E700488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48567" y="1859276"/>
            <a:ext cx="1388300" cy="138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26;p12">
            <a:extLst>
              <a:ext uri="{FF2B5EF4-FFF2-40B4-BE49-F238E27FC236}">
                <a16:creationId xmlns:a16="http://schemas.microsoft.com/office/drawing/2014/main" id="{F433025E-45F8-5B82-11EF-B1C91C606A7F}"/>
              </a:ext>
            </a:extLst>
          </p:cNvPr>
          <p:cNvSpPr txBox="1"/>
          <p:nvPr/>
        </p:nvSpPr>
        <p:spPr>
          <a:xfrm>
            <a:off x="4019480" y="3322918"/>
            <a:ext cx="2477901" cy="21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BF9000"/>
                </a:solidFill>
              </a:rPr>
              <a:t>Reached 160 pileup with HL INDIVs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</a:rPr>
              <a:t>Thanks to fast beta* levelling, crossing angle </a:t>
            </a:r>
            <a:r>
              <a:rPr lang="en-GB" sz="1600" dirty="0" err="1">
                <a:solidFill>
                  <a:srgbClr val="000000"/>
                </a:solidFill>
              </a:rPr>
              <a:t>leveling</a:t>
            </a:r>
            <a:r>
              <a:rPr lang="en-GB" sz="1600" dirty="0">
                <a:solidFill>
                  <a:srgbClr val="000000"/>
                </a:solidFill>
              </a:rPr>
              <a:t>, high brightness.  </a:t>
            </a:r>
          </a:p>
        </p:txBody>
      </p:sp>
      <p:pic>
        <p:nvPicPr>
          <p:cNvPr id="19" name="Google Shape;123;p12">
            <a:extLst>
              <a:ext uri="{FF2B5EF4-FFF2-40B4-BE49-F238E27FC236}">
                <a16:creationId xmlns:a16="http://schemas.microsoft.com/office/drawing/2014/main" id="{54BDB6D9-2B07-3F54-1279-D45E400B8E9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44231" y="2685190"/>
            <a:ext cx="1388300" cy="1388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126;p12">
            <a:extLst>
              <a:ext uri="{FF2B5EF4-FFF2-40B4-BE49-F238E27FC236}">
                <a16:creationId xmlns:a16="http://schemas.microsoft.com/office/drawing/2014/main" id="{ABB49C8A-7FC3-B92B-4485-BFF0F76FACC0}"/>
              </a:ext>
            </a:extLst>
          </p:cNvPr>
          <p:cNvSpPr txBox="1"/>
          <p:nvPr/>
        </p:nvSpPr>
        <p:spPr>
          <a:xfrm>
            <a:off x="6374485" y="4026422"/>
            <a:ext cx="2460522" cy="24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BF9000"/>
                </a:solidFill>
              </a:rPr>
              <a:t>Ramped HL trains to top energy.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</a:rPr>
              <a:t>Thanks to 8b4e. </a:t>
            </a:r>
          </a:p>
        </p:txBody>
      </p:sp>
      <p:pic>
        <p:nvPicPr>
          <p:cNvPr id="21" name="Google Shape;118;p12">
            <a:extLst>
              <a:ext uri="{FF2B5EF4-FFF2-40B4-BE49-F238E27FC236}">
                <a16:creationId xmlns:a16="http://schemas.microsoft.com/office/drawing/2014/main" id="{EDBD480B-8A4F-1264-63DE-14C6C75A38CB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156766" y="3251089"/>
            <a:ext cx="1454992" cy="138830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126;p12">
            <a:extLst>
              <a:ext uri="{FF2B5EF4-FFF2-40B4-BE49-F238E27FC236}">
                <a16:creationId xmlns:a16="http://schemas.microsoft.com/office/drawing/2014/main" id="{3C1CAB95-4395-5F23-DFB4-2C8399CDF3F2}"/>
              </a:ext>
            </a:extLst>
          </p:cNvPr>
          <p:cNvSpPr txBox="1"/>
          <p:nvPr/>
        </p:nvSpPr>
        <p:spPr>
          <a:xfrm>
            <a:off x="8763812" y="4639391"/>
            <a:ext cx="3198097" cy="24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BF9000"/>
                </a:solidFill>
              </a:rPr>
              <a:t>Injected 4x72 HL baseline beams in the LHC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</a:rPr>
              <a:t>Thanks to injector preparation, acceptable injection losses, RF capture &amp; optimizations.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CA3F7C-F149-2D01-83E2-30B72339414A}"/>
              </a:ext>
            </a:extLst>
          </p:cNvPr>
          <p:cNvSpPr txBox="1"/>
          <p:nvPr/>
        </p:nvSpPr>
        <p:spPr>
          <a:xfrm>
            <a:off x="6994992" y="2164523"/>
            <a:ext cx="2275078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7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2025 MD1-2 awards</a:t>
            </a:r>
          </a:p>
        </p:txBody>
      </p:sp>
    </p:spTree>
    <p:extLst>
      <p:ext uri="{BB962C8B-B14F-4D97-AF65-F5344CB8AC3E}">
        <p14:creationId xmlns:p14="http://schemas.microsoft.com/office/powerpoint/2010/main" val="1282316312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 &amp;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38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C49F582-5046-869D-D60E-052B30C3AB93}"/>
              </a:ext>
            </a:extLst>
          </p:cNvPr>
          <p:cNvGraphicFramePr>
            <a:graphicFrameLocks noGrp="1"/>
          </p:cNvGraphicFramePr>
          <p:nvPr/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MD2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Goals for</a:t>
                      </a:r>
                    </a:p>
                    <a:p>
                      <a:pPr algn="ctr"/>
                      <a:r>
                        <a:rPr lang="en-CH" sz="1300" b="1" dirty="0"/>
                        <a:t>MD3-4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pic>
        <p:nvPicPr>
          <p:cNvPr id="2" name="Google Shape;120;p12">
            <a:extLst>
              <a:ext uri="{FF2B5EF4-FFF2-40B4-BE49-F238E27FC236}">
                <a16:creationId xmlns:a16="http://schemas.microsoft.com/office/drawing/2014/main" id="{A2FBA3A8-97E6-C354-EE63-BB3596CA4726}"/>
              </a:ext>
            </a:extLst>
          </p:cNvPr>
          <p:cNvPicPr preferRelativeResize="0"/>
          <p:nvPr/>
        </p:nvPicPr>
        <p:blipFill>
          <a:blip r:embed="rId8">
            <a:alphaModFix/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05181" y="2331807"/>
            <a:ext cx="1388300" cy="1388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26;p12">
            <a:extLst>
              <a:ext uri="{FF2B5EF4-FFF2-40B4-BE49-F238E27FC236}">
                <a16:creationId xmlns:a16="http://schemas.microsoft.com/office/drawing/2014/main" id="{ACF12BB5-BFD4-80AF-FD0E-9ED675B98AE5}"/>
              </a:ext>
            </a:extLst>
          </p:cNvPr>
          <p:cNvSpPr txBox="1"/>
          <p:nvPr/>
        </p:nvSpPr>
        <p:spPr>
          <a:xfrm>
            <a:off x="4246152" y="3720107"/>
            <a:ext cx="2635487" cy="24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Collisions with 8b4e HL trains.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900" b="1" dirty="0">
              <a:solidFill>
                <a:srgbClr val="BF9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900" b="1" dirty="0">
              <a:solidFill>
                <a:srgbClr val="BF9000"/>
              </a:solidFill>
            </a:endParaRPr>
          </a:p>
        </p:txBody>
      </p:sp>
      <p:pic>
        <p:nvPicPr>
          <p:cNvPr id="6" name="Google Shape;120;p12">
            <a:extLst>
              <a:ext uri="{FF2B5EF4-FFF2-40B4-BE49-F238E27FC236}">
                <a16:creationId xmlns:a16="http://schemas.microsoft.com/office/drawing/2014/main" id="{084EE63D-218C-1C1C-9D99-A875547CBF55}"/>
              </a:ext>
            </a:extLst>
          </p:cNvPr>
          <p:cNvPicPr preferRelativeResize="0"/>
          <p:nvPr/>
        </p:nvPicPr>
        <p:blipFill>
          <a:blip r:embed="rId8">
            <a:alphaModFix/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99512" y="3197134"/>
            <a:ext cx="1388300" cy="1388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26;p12">
            <a:extLst>
              <a:ext uri="{FF2B5EF4-FFF2-40B4-BE49-F238E27FC236}">
                <a16:creationId xmlns:a16="http://schemas.microsoft.com/office/drawing/2014/main" id="{17EBF727-8A8D-2BC5-55B3-F371B4613629}"/>
              </a:ext>
            </a:extLst>
          </p:cNvPr>
          <p:cNvSpPr txBox="1"/>
          <p:nvPr/>
        </p:nvSpPr>
        <p:spPr>
          <a:xfrm>
            <a:off x="6578413" y="4400427"/>
            <a:ext cx="2919600" cy="246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All HL variants (8b4e, BCMS, standard) tested &amp; ramped in the LHC.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900" b="1" dirty="0">
              <a:solidFill>
                <a:srgbClr val="BF9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533C4B-4389-4B45-A538-4D2AED63199A}"/>
              </a:ext>
            </a:extLst>
          </p:cNvPr>
          <p:cNvSpPr txBox="1"/>
          <p:nvPr/>
        </p:nvSpPr>
        <p:spPr>
          <a:xfrm>
            <a:off x="6994991" y="2164523"/>
            <a:ext cx="3146535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7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Nominated 2025 MD3-4 awards</a:t>
            </a:r>
          </a:p>
        </p:txBody>
      </p:sp>
    </p:spTree>
    <p:extLst>
      <p:ext uri="{BB962C8B-B14F-4D97-AF65-F5344CB8AC3E}">
        <p14:creationId xmlns:p14="http://schemas.microsoft.com/office/powerpoint/2010/main" val="1255337395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F8431-FAAD-7846-2BB8-451B1D1B0F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39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6344BB-EAAC-1289-F7AF-0F57E8281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7" y="1363373"/>
            <a:ext cx="6255115" cy="31123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A61FC4-0B56-0446-F733-85018CCBF85A}"/>
              </a:ext>
            </a:extLst>
          </p:cNvPr>
          <p:cNvSpPr txBox="1"/>
          <p:nvPr/>
        </p:nvSpPr>
        <p:spPr>
          <a:xfrm>
            <a:off x="1841977" y="938582"/>
            <a:ext cx="3548170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700" dirty="0"/>
              <a:t>2x48b@2.3e11pb, fill 10250, 348b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FFDC66-1E79-6559-648D-62AD08B115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914" y="1363374"/>
            <a:ext cx="5047539" cy="397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836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39873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21EF09F-2E71-1AD5-83A1-82B443323FAB}"/>
              </a:ext>
            </a:extLst>
          </p:cNvPr>
          <p:cNvSpPr txBox="1"/>
          <p:nvPr/>
        </p:nvSpPr>
        <p:spPr>
          <a:xfrm>
            <a:off x="4629783" y="2347846"/>
            <a:ext cx="6509271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Beam quality evolution with single </a:t>
            </a:r>
            <a:r>
              <a:rPr lang="en-GB" dirty="0"/>
              <a:t>HL bunches (</a:t>
            </a:r>
            <a:r>
              <a:rPr lang="en-US" sz="1800" b="1" dirty="0"/>
              <a:t>emittance growth </a:t>
            </a:r>
            <a:r>
              <a:rPr lang="en-US" sz="1800" dirty="0"/>
              <a:t>and tail studies </a:t>
            </a:r>
            <a:r>
              <a:rPr lang="en-US" sz="1800" b="0" dirty="0"/>
              <a:t>along the cycle via WS). Importance of transverse tails </a:t>
            </a:r>
            <a:r>
              <a:rPr lang="en-US" dirty="0"/>
              <a:t>for minimizing </a:t>
            </a:r>
            <a:r>
              <a:rPr lang="en-US" sz="1800" b="0" dirty="0"/>
              <a:t>losses in Adjust &amp; experimentally </a:t>
            </a:r>
            <a:r>
              <a:rPr lang="en-US" sz="1800" b="1" dirty="0"/>
              <a:t>measured gain in integrated luminosity with “low-tails”</a:t>
            </a:r>
            <a:r>
              <a:rPr lang="en-US" sz="1800" b="0" dirty="0"/>
              <a:t>.</a:t>
            </a:r>
            <a:endParaRPr lang="en-GB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</a:t>
            </a:r>
            <a:r>
              <a:rPr lang="en-GB" dirty="0"/>
              <a:t>in a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ggressive BB regime</a:t>
            </a:r>
            <a:r>
              <a:rPr lang="en-GB" dirty="0"/>
              <a:t>, </a:t>
            </a:r>
            <a:r>
              <a:rPr lang="en-GB" b="1" dirty="0"/>
              <a:t>reached 160 pileup!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CH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B67D97-4686-11E1-32DE-26AC8259518E}"/>
              </a:ext>
            </a:extLst>
          </p:cNvPr>
          <p:cNvSpPr txBox="1"/>
          <p:nvPr/>
        </p:nvSpPr>
        <p:spPr>
          <a:xfrm>
            <a:off x="6320655" y="1856053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F3B389-1447-17E1-E1D1-234A5AD9CE50}"/>
              </a:ext>
            </a:extLst>
          </p:cNvPr>
          <p:cNvSpPr/>
          <p:nvPr/>
        </p:nvSpPr>
        <p:spPr>
          <a:xfrm>
            <a:off x="110836" y="3786272"/>
            <a:ext cx="3796146" cy="17209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13758C-CDF3-70A7-EA9A-3C760BD5C873}"/>
              </a:ext>
            </a:extLst>
          </p:cNvPr>
          <p:cNvCxnSpPr>
            <a:cxnSpLocks/>
          </p:cNvCxnSpPr>
          <p:nvPr/>
        </p:nvCxnSpPr>
        <p:spPr>
          <a:xfrm>
            <a:off x="3449782" y="2618509"/>
            <a:ext cx="1050227" cy="11898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554706612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EB4CB-6805-7C92-8B34-613F9A38051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B651EB-345C-FA96-B69E-9E1FD6087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546" y="2120277"/>
            <a:ext cx="6528516" cy="324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03520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81DBEF-D984-56FD-BAB7-D3896AE72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D94E6-E7FF-FAEC-AA50-67E4DDD15F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41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4A6B1B-E29C-A497-648F-35A637754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070514"/>
            <a:ext cx="7772400" cy="376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715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971019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0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0C6185F-F3BA-0B17-B04F-483E68246E76}"/>
              </a:ext>
            </a:extLst>
          </p:cNvPr>
          <p:cNvSpPr txBox="1"/>
          <p:nvPr/>
        </p:nvSpPr>
        <p:spPr>
          <a:xfrm>
            <a:off x="4534382" y="2539109"/>
            <a:ext cx="6553199" cy="2215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Tried to collide for the 1</a:t>
            </a:r>
            <a:r>
              <a:rPr kumimoji="0" lang="en-GB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time with HL trains, dumped </a:t>
            </a:r>
            <a:r>
              <a:rPr lang="en-US" sz="1800" b="0" dirty="0"/>
              <a:t>x3 due to corrector trip – unrelated to MD or beam type.</a:t>
            </a: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GB" b="1" dirty="0"/>
              <a:t>Reached for the 1</a:t>
            </a:r>
            <a:r>
              <a:rPr lang="en-GB" b="1" baseline="30000" dirty="0"/>
              <a:t>st</a:t>
            </a:r>
            <a:r>
              <a:rPr lang="en-GB" b="1" dirty="0"/>
              <a:t> time flat top with HL trains!</a:t>
            </a:r>
            <a:endParaRPr kumimoji="0" lang="en-GB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GB" dirty="0"/>
              <a:t>S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tudied beam quality from Injection to Flat top.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0" dirty="0"/>
              <a:t>HL alternative baseline (4x56) not available from injectors yet.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First step towards 2026 high intensity 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8"/>
              </a:rPr>
              <a:t>tests@6.8TeV</a:t>
            </a:r>
            <a:r>
              <a:rPr kumimoji="0" lang="en-GB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13758C-CDF3-70A7-EA9A-3C760BD5C873}"/>
              </a:ext>
            </a:extLst>
          </p:cNvPr>
          <p:cNvCxnSpPr>
            <a:cxnSpLocks/>
          </p:cNvCxnSpPr>
          <p:nvPr/>
        </p:nvCxnSpPr>
        <p:spPr>
          <a:xfrm>
            <a:off x="3671455" y="3003393"/>
            <a:ext cx="817418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D8D744B-5AC3-A1C9-9636-5932F21278DC}"/>
              </a:ext>
            </a:extLst>
          </p:cNvPr>
          <p:cNvSpPr txBox="1"/>
          <p:nvPr/>
        </p:nvSpPr>
        <p:spPr>
          <a:xfrm>
            <a:off x="6320655" y="1856053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BAAA07-2BAB-FEE4-D41B-49372F8C14A4}"/>
              </a:ext>
            </a:extLst>
          </p:cNvPr>
          <p:cNvSpPr/>
          <p:nvPr/>
        </p:nvSpPr>
        <p:spPr>
          <a:xfrm>
            <a:off x="110836" y="3786272"/>
            <a:ext cx="3796146" cy="17209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846075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1EA34F-4668-9DD8-7A79-2C0B6AFF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B8894-A57A-8485-A1CC-9E239C34D47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662BBCF-A738-EA44-0473-BB7B995A15C1}"/>
              </a:ext>
            </a:extLst>
          </p:cNvPr>
          <p:cNvGraphicFramePr/>
          <p:nvPr/>
        </p:nvGraphicFramePr>
        <p:xfrm>
          <a:off x="230090" y="1106827"/>
          <a:ext cx="11731819" cy="66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94D415C-07CF-80BD-C11C-7D91400B9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683148"/>
              </p:ext>
            </p:extLst>
          </p:nvPr>
        </p:nvGraphicFramePr>
        <p:xfrm>
          <a:off x="230090" y="2040718"/>
          <a:ext cx="3322109" cy="34111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84310">
                  <a:extLst>
                    <a:ext uri="{9D8B030D-6E8A-4147-A177-3AD203B41FA5}">
                      <a16:colId xmlns:a16="http://schemas.microsoft.com/office/drawing/2014/main" val="1811074478"/>
                    </a:ext>
                  </a:extLst>
                </a:gridCol>
                <a:gridCol w="900545">
                  <a:extLst>
                    <a:ext uri="{9D8B030D-6E8A-4147-A177-3AD203B41FA5}">
                      <a16:colId xmlns:a16="http://schemas.microsoft.com/office/drawing/2014/main" val="3942091933"/>
                    </a:ext>
                  </a:extLst>
                </a:gridCol>
                <a:gridCol w="924903">
                  <a:extLst>
                    <a:ext uri="{9D8B030D-6E8A-4147-A177-3AD203B41FA5}">
                      <a16:colId xmlns:a16="http://schemas.microsoft.com/office/drawing/2014/main" val="1176894171"/>
                    </a:ext>
                  </a:extLst>
                </a:gridCol>
                <a:gridCol w="812351">
                  <a:extLst>
                    <a:ext uri="{9D8B030D-6E8A-4147-A177-3AD203B41FA5}">
                      <a16:colId xmlns:a16="http://schemas.microsoft.com/office/drawing/2014/main" val="1310905495"/>
                    </a:ext>
                  </a:extLst>
                </a:gridCol>
              </a:tblGrid>
              <a:tr h="358684">
                <a:tc>
                  <a:txBody>
                    <a:bodyPr/>
                    <a:lstStyle/>
                    <a:p>
                      <a:pPr algn="ctr"/>
                      <a:endParaRPr lang="en-CH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Beam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dirty="0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en-CH" sz="1300" baseline="-250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5318491"/>
                  </a:ext>
                </a:extLst>
              </a:tr>
              <a:tr h="380141"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/>
                        <a:t>MD1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036881"/>
                  </a:ext>
                </a:extLst>
              </a:tr>
              <a:tr h="256497">
                <a:tc rowSpan="2">
                  <a:txBody>
                    <a:bodyPr/>
                    <a:lstStyle/>
                    <a:p>
                      <a:pPr algn="ctr"/>
                      <a:r>
                        <a:rPr lang="en-CH" sz="1300" b="1" dirty="0"/>
                        <a:t>MD2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Flat top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2x56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359572"/>
                  </a:ext>
                </a:extLst>
              </a:tr>
              <a:tr h="380141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Injection</a:t>
                      </a:r>
                      <a:endParaRPr lang="en-CH" sz="1300" b="1" dirty="0"/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standard 4x72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1" dirty="0">
                          <a:solidFill>
                            <a:schemeClr val="tx1"/>
                          </a:solidFill>
                        </a:rPr>
                        <a:t>1152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04239"/>
                  </a:ext>
                </a:extLst>
              </a:tr>
              <a:tr h="256497">
                <a:tc rowSpan="4">
                  <a:txBody>
                    <a:bodyPr/>
                    <a:lstStyle/>
                    <a:p>
                      <a:pPr algn="ctr"/>
                      <a:r>
                        <a:rPr lang="en-CH" sz="1300" dirty="0"/>
                        <a:t>Goals for</a:t>
                      </a:r>
                    </a:p>
                    <a:p>
                      <a:pPr algn="ctr"/>
                      <a:r>
                        <a:rPr lang="en-CH" sz="1300" dirty="0"/>
                        <a:t>MD3-4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0000"/>
                          </a:solidFill>
                        </a:rPr>
                        <a:t>Collisions</a:t>
                      </a:r>
                      <a:endParaRPr lang="en-CH" sz="1300" b="0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8b4e 2x56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560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39009782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standard 1x72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1187544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Ramp </a:t>
                      </a:r>
                    </a:p>
                    <a:p>
                      <a:pPr algn="ctr"/>
                      <a:r>
                        <a:rPr lang="en-CH" sz="1300" b="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500 GeV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BCMS 2x36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87252075"/>
                  </a:ext>
                </a:extLst>
              </a:tr>
              <a:tr h="431995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rgbClr val="FFC000"/>
                          </a:solidFill>
                        </a:rPr>
                        <a:t>3 TeV</a:t>
                      </a:r>
                      <a:endParaRPr lang="en-CH" sz="13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HL INDIVs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300" b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976028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C7BE3EF-005C-3C2F-1174-7F60CA893EEF}"/>
              </a:ext>
            </a:extLst>
          </p:cNvPr>
          <p:cNvSpPr txBox="1"/>
          <p:nvPr/>
        </p:nvSpPr>
        <p:spPr>
          <a:xfrm>
            <a:off x="3921604" y="3186225"/>
            <a:ext cx="7937885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Injection losses, RF aspects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dirty="0" err="1"/>
              <a:t>debunching</a:t>
            </a:r>
            <a:r>
              <a:rPr lang="en-US" dirty="0"/>
              <a:t> &amp; intra-batch ADT cleaning, beam quality </a:t>
            </a:r>
            <a:r>
              <a:rPr lang="en-US" b="0" dirty="0"/>
              <a:t>at Injection with long trains</a:t>
            </a:r>
            <a:r>
              <a:rPr lang="en-GB" dirty="0"/>
              <a:t> (</a:t>
            </a: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emittance growth &amp; tail increase).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b="0" dirty="0"/>
              <a:t>MD ended after 6L2 pressure spike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1" dirty="0"/>
              <a:t>limits imposed for next 2025 MDs.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b="1" dirty="0"/>
              <a:t>First step towards HL baseline!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GB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13758C-CDF3-70A7-EA9A-3C760BD5C873}"/>
              </a:ext>
            </a:extLst>
          </p:cNvPr>
          <p:cNvCxnSpPr>
            <a:cxnSpLocks/>
          </p:cNvCxnSpPr>
          <p:nvPr/>
        </p:nvCxnSpPr>
        <p:spPr>
          <a:xfrm>
            <a:off x="3352800" y="3529867"/>
            <a:ext cx="493327" cy="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62DF5C6-B219-E1D6-D45D-C4FB96653D59}"/>
              </a:ext>
            </a:extLst>
          </p:cNvPr>
          <p:cNvSpPr txBox="1"/>
          <p:nvPr/>
        </p:nvSpPr>
        <p:spPr>
          <a:xfrm>
            <a:off x="6320655" y="1856053"/>
            <a:ext cx="1216218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MD Merit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C4BA6F-6692-7455-8F3D-71BF202887AF}"/>
              </a:ext>
            </a:extLst>
          </p:cNvPr>
          <p:cNvSpPr/>
          <p:nvPr/>
        </p:nvSpPr>
        <p:spPr>
          <a:xfrm>
            <a:off x="110836" y="3786272"/>
            <a:ext cx="3796146" cy="1720964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516920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</p:spTree>
    <p:extLst>
      <p:ext uri="{BB962C8B-B14F-4D97-AF65-F5344CB8AC3E}">
        <p14:creationId xmlns:p14="http://schemas.microsoft.com/office/powerpoint/2010/main" val="48599560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997E55-108B-1AE8-8B6C-FE523324004F}"/>
              </a:ext>
            </a:extLst>
          </p:cNvPr>
          <p:cNvSpPr txBox="1"/>
          <p:nvPr/>
        </p:nvSpPr>
        <p:spPr>
          <a:xfrm>
            <a:off x="152400" y="1651850"/>
            <a:ext cx="1274618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Beam quality from injectors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FDC1B-60ED-2DF4-3743-D3C967230E49}"/>
              </a:ext>
            </a:extLst>
          </p:cNvPr>
          <p:cNvSpPr txBox="1"/>
          <p:nvPr/>
        </p:nvSpPr>
        <p:spPr>
          <a:xfrm>
            <a:off x="1526225" y="2602235"/>
            <a:ext cx="1685050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Beam quality transfered in LHC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8B732F-7B8F-8FB2-F5AE-6477C3940284}"/>
              </a:ext>
            </a:extLst>
          </p:cNvPr>
          <p:cNvSpPr txBox="1"/>
          <p:nvPr/>
        </p:nvSpPr>
        <p:spPr>
          <a:xfrm>
            <a:off x="686912" y="2266370"/>
            <a:ext cx="1427019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Injection losses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00377-44B7-CC02-554C-0282AD58423E}"/>
              </a:ext>
            </a:extLst>
          </p:cNvPr>
          <p:cNvSpPr txBox="1"/>
          <p:nvPr/>
        </p:nvSpPr>
        <p:spPr>
          <a:xfrm>
            <a:off x="5012362" y="4588742"/>
            <a:ext cx="1752598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Start of ramp losses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7E09-6E96-85F1-F2CC-EFE122CF58C8}"/>
              </a:ext>
            </a:extLst>
          </p:cNvPr>
          <p:cNvSpPr txBox="1"/>
          <p:nvPr/>
        </p:nvSpPr>
        <p:spPr>
          <a:xfrm>
            <a:off x="7273635" y="1812268"/>
            <a:ext cx="3200401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Losses end of adjust &amp; during collisions 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B8DB6-9174-609D-303A-2C46DBC576A9}"/>
              </a:ext>
            </a:extLst>
          </p:cNvPr>
          <p:cNvSpPr txBox="1"/>
          <p:nvPr/>
        </p:nvSpPr>
        <p:spPr>
          <a:xfrm>
            <a:off x="9815953" y="2324105"/>
            <a:ext cx="1821869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F3C2-E107-3F73-9296-7A23B54016B2}"/>
              </a:ext>
            </a:extLst>
          </p:cNvPr>
          <p:cNvSpPr txBox="1"/>
          <p:nvPr/>
        </p:nvSpPr>
        <p:spPr>
          <a:xfrm>
            <a:off x="5802070" y="2497201"/>
            <a:ext cx="776530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PC ripple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332A60-6B9E-CB4F-81FE-CE14E67FF34E}"/>
              </a:ext>
            </a:extLst>
          </p:cNvPr>
          <p:cNvSpPr txBox="1"/>
          <p:nvPr/>
        </p:nvSpPr>
        <p:spPr>
          <a:xfrm>
            <a:off x="5451762" y="3529540"/>
            <a:ext cx="1752599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7E19-3E5F-4F27-0066-86144DAAC786}"/>
              </a:ext>
            </a:extLst>
          </p:cNvPr>
          <p:cNvSpPr txBox="1"/>
          <p:nvPr/>
        </p:nvSpPr>
        <p:spPr>
          <a:xfrm>
            <a:off x="9795166" y="1270501"/>
            <a:ext cx="2319576" cy="26160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L</a:t>
            </a:r>
            <a:r>
              <a:rPr lang="en-CH" sz="1700" dirty="0">
                <a:solidFill>
                  <a:schemeClr val="bg1"/>
                </a:solidFill>
              </a:rPr>
              <a:t>ong-range BB 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A8360-51AF-05C9-ADBB-4985DEA987CE}"/>
              </a:ext>
            </a:extLst>
          </p:cNvPr>
          <p:cNvSpPr txBox="1"/>
          <p:nvPr/>
        </p:nvSpPr>
        <p:spPr>
          <a:xfrm>
            <a:off x="1173574" y="5074472"/>
            <a:ext cx="3059235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B718E-2C40-C234-679A-C5AC7014FA0F}"/>
              </a:ext>
            </a:extLst>
          </p:cNvPr>
          <p:cNvSpPr txBox="1"/>
          <p:nvPr/>
        </p:nvSpPr>
        <p:spPr>
          <a:xfrm>
            <a:off x="2806677" y="5406721"/>
            <a:ext cx="1472054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Tail evolution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F312DA-6EB0-AFCF-7664-39FD29754C76}"/>
              </a:ext>
            </a:extLst>
          </p:cNvPr>
          <p:cNvSpPr txBox="1"/>
          <p:nvPr/>
        </p:nvSpPr>
        <p:spPr>
          <a:xfrm>
            <a:off x="3820879" y="5709902"/>
            <a:ext cx="1208326" cy="2308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Debunching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3500F-09F2-ECF1-EC93-AB0EB4233BAC}"/>
              </a:ext>
            </a:extLst>
          </p:cNvPr>
          <p:cNvSpPr txBox="1"/>
          <p:nvPr/>
        </p:nvSpPr>
        <p:spPr>
          <a:xfrm>
            <a:off x="7412183" y="1270497"/>
            <a:ext cx="2036617" cy="2616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Head-on BB </a:t>
            </a:r>
            <a:r>
              <a:rPr lang="en-CH" sz="1700" dirty="0">
                <a:solidFill>
                  <a:schemeClr val="bg1"/>
                </a:solidFill>
              </a:rPr>
              <a:t>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F3B163-CCCF-7232-DF23-D1B3F49FB281}"/>
              </a:ext>
            </a:extLst>
          </p:cNvPr>
          <p:cNvCxnSpPr>
            <a:cxnSpLocks/>
          </p:cNvCxnSpPr>
          <p:nvPr/>
        </p:nvCxnSpPr>
        <p:spPr>
          <a:xfrm>
            <a:off x="2225558" y="238178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3569C8-B7C8-D4A1-9577-FD10E168E24B}"/>
              </a:ext>
            </a:extLst>
          </p:cNvPr>
          <p:cNvCxnSpPr>
            <a:cxnSpLocks/>
          </p:cNvCxnSpPr>
          <p:nvPr/>
        </p:nvCxnSpPr>
        <p:spPr>
          <a:xfrm>
            <a:off x="1604257" y="191084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237AA27-B187-FF9E-5909-CF9813F54408}"/>
              </a:ext>
            </a:extLst>
          </p:cNvPr>
          <p:cNvCxnSpPr>
            <a:cxnSpLocks/>
          </p:cNvCxnSpPr>
          <p:nvPr/>
        </p:nvCxnSpPr>
        <p:spPr>
          <a:xfrm flipV="1">
            <a:off x="4871223" y="4819574"/>
            <a:ext cx="930847" cy="817440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4D8059-AFC3-8529-CB33-64E130051A2B}"/>
              </a:ext>
            </a:extLst>
          </p:cNvPr>
          <p:cNvCxnSpPr>
            <a:cxnSpLocks/>
          </p:cNvCxnSpPr>
          <p:nvPr/>
        </p:nvCxnSpPr>
        <p:spPr>
          <a:xfrm>
            <a:off x="11022772" y="1651850"/>
            <a:ext cx="689046" cy="0"/>
          </a:xfrm>
          <a:prstGeom prst="straightConnector1">
            <a:avLst/>
          </a:prstGeom>
          <a:noFill/>
          <a:ln w="38100" cap="flat">
            <a:solidFill>
              <a:schemeClr val="tx1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60DB94D-3347-3CCA-3565-6B4E7023E5A8}"/>
              </a:ext>
            </a:extLst>
          </p:cNvPr>
          <p:cNvSpPr txBox="1"/>
          <p:nvPr/>
        </p:nvSpPr>
        <p:spPr>
          <a:xfrm>
            <a:off x="7114535" y="5443322"/>
            <a:ext cx="487370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Losses in Adjust: See X. Buffat this session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dirty="0"/>
              <a:t>Start of ramp losses: See H. Timko this session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PC ripple: See G. </a:t>
            </a:r>
            <a:r>
              <a:rPr lang="en-CH" sz="1600" dirty="0"/>
              <a:t>Sterbini yesterday afternoon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55648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C5C1E6-1BD0-964A-163F-0F479733B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1911583"/>
            <a:ext cx="10612582" cy="38248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997E55-108B-1AE8-8B6C-FE523324004F}"/>
              </a:ext>
            </a:extLst>
          </p:cNvPr>
          <p:cNvSpPr txBox="1"/>
          <p:nvPr/>
        </p:nvSpPr>
        <p:spPr>
          <a:xfrm>
            <a:off x="152400" y="1651850"/>
            <a:ext cx="1274618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Calibri" panose="020F0502020204030204" pitchFamily="34" charset="0"/>
                <a:sym typeface="Arial"/>
              </a:rPr>
              <a:t>Beam quality from injectors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FDC1B-60ED-2DF4-3743-D3C967230E49}"/>
              </a:ext>
            </a:extLst>
          </p:cNvPr>
          <p:cNvSpPr txBox="1"/>
          <p:nvPr/>
        </p:nvSpPr>
        <p:spPr>
          <a:xfrm>
            <a:off x="1526225" y="2602235"/>
            <a:ext cx="1685050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Beam quality transfered in LHC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8B732F-7B8F-8FB2-F5AE-6477C3940284}"/>
              </a:ext>
            </a:extLst>
          </p:cNvPr>
          <p:cNvSpPr txBox="1"/>
          <p:nvPr/>
        </p:nvSpPr>
        <p:spPr>
          <a:xfrm>
            <a:off x="686912" y="2266370"/>
            <a:ext cx="1427019" cy="2308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Injection losses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00377-44B7-CC02-554C-0282AD58423E}"/>
              </a:ext>
            </a:extLst>
          </p:cNvPr>
          <p:cNvSpPr txBox="1"/>
          <p:nvPr/>
        </p:nvSpPr>
        <p:spPr>
          <a:xfrm>
            <a:off x="5012362" y="4588742"/>
            <a:ext cx="175259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Start of ramp losses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7E09-6E96-85F1-F2CC-EFE122CF58C8}"/>
              </a:ext>
            </a:extLst>
          </p:cNvPr>
          <p:cNvSpPr txBox="1"/>
          <p:nvPr/>
        </p:nvSpPr>
        <p:spPr>
          <a:xfrm>
            <a:off x="7273635" y="1812268"/>
            <a:ext cx="3200401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Losses end of adjust &amp; during collisions 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B8DB6-9174-609D-303A-2C46DBC576A9}"/>
              </a:ext>
            </a:extLst>
          </p:cNvPr>
          <p:cNvSpPr txBox="1"/>
          <p:nvPr/>
        </p:nvSpPr>
        <p:spPr>
          <a:xfrm>
            <a:off x="9815953" y="2324105"/>
            <a:ext cx="182186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E0F3C2-E107-3F73-9296-7A23B54016B2}"/>
              </a:ext>
            </a:extLst>
          </p:cNvPr>
          <p:cNvSpPr txBox="1"/>
          <p:nvPr/>
        </p:nvSpPr>
        <p:spPr>
          <a:xfrm>
            <a:off x="5802070" y="2497201"/>
            <a:ext cx="776530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ea typeface="Arial"/>
                <a:cs typeface="Arial"/>
                <a:sym typeface="Arial"/>
              </a:rPr>
              <a:t>PC ripple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332A60-6B9E-CB4F-81FE-CE14E67FF34E}"/>
              </a:ext>
            </a:extLst>
          </p:cNvPr>
          <p:cNvSpPr txBox="1"/>
          <p:nvPr/>
        </p:nvSpPr>
        <p:spPr>
          <a:xfrm>
            <a:off x="5451762" y="3529540"/>
            <a:ext cx="1752599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/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87E19-3E5F-4F27-0066-86144DAAC786}"/>
              </a:ext>
            </a:extLst>
          </p:cNvPr>
          <p:cNvSpPr txBox="1"/>
          <p:nvPr/>
        </p:nvSpPr>
        <p:spPr>
          <a:xfrm>
            <a:off x="9795166" y="1270501"/>
            <a:ext cx="2319576" cy="2616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L</a:t>
            </a:r>
            <a:r>
              <a:rPr lang="en-CH" sz="1700" dirty="0">
                <a:solidFill>
                  <a:schemeClr val="bg1"/>
                </a:solidFill>
              </a:rPr>
              <a:t>ong-range BB 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E71E959-0E31-007D-150B-469FE39FA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58" y="364595"/>
            <a:ext cx="11809942" cy="1152128"/>
          </a:xfrm>
        </p:spPr>
        <p:txBody>
          <a:bodyPr/>
          <a:lstStyle/>
          <a:p>
            <a:r>
              <a:rPr lang="en-CH" dirty="0"/>
              <a:t>Critical phases for HL performance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4A8360-51AF-05C9-ADBB-4985DEA987CE}"/>
              </a:ext>
            </a:extLst>
          </p:cNvPr>
          <p:cNvSpPr txBox="1"/>
          <p:nvPr/>
        </p:nvSpPr>
        <p:spPr>
          <a:xfrm>
            <a:off x="1173574" y="5074472"/>
            <a:ext cx="3059235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Emittance growth of unknown source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CB718E-2C40-C234-679A-C5AC7014FA0F}"/>
              </a:ext>
            </a:extLst>
          </p:cNvPr>
          <p:cNvSpPr txBox="1"/>
          <p:nvPr/>
        </p:nvSpPr>
        <p:spPr>
          <a:xfrm>
            <a:off x="2806677" y="5406721"/>
            <a:ext cx="1472054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Tail evolution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F312DA-6EB0-AFCF-7664-39FD29754C76}"/>
              </a:ext>
            </a:extLst>
          </p:cNvPr>
          <p:cNvSpPr txBox="1"/>
          <p:nvPr/>
        </p:nvSpPr>
        <p:spPr>
          <a:xfrm>
            <a:off x="3820879" y="5709902"/>
            <a:ext cx="1208326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500" dirty="0">
                <a:solidFill>
                  <a:schemeClr val="bg1"/>
                </a:solidFill>
                <a:ea typeface="Arial"/>
                <a:cs typeface="Arial"/>
              </a:rPr>
              <a:t>Debunching</a:t>
            </a:r>
            <a:endParaRPr kumimoji="0" lang="en-CH" sz="15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A3500F-09F2-ECF1-EC93-AB0EB4233BAC}"/>
              </a:ext>
            </a:extLst>
          </p:cNvPr>
          <p:cNvSpPr txBox="1"/>
          <p:nvPr/>
        </p:nvSpPr>
        <p:spPr>
          <a:xfrm>
            <a:off x="7412183" y="1270497"/>
            <a:ext cx="2036617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>
            <a:solidFill>
              <a:schemeClr val="bg2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700" dirty="0">
                <a:solidFill>
                  <a:schemeClr val="bg1"/>
                </a:solidFill>
              </a:rPr>
              <a:t>Head-on BB </a:t>
            </a:r>
            <a:r>
              <a:rPr lang="en-CH" sz="1700" dirty="0">
                <a:solidFill>
                  <a:schemeClr val="bg1"/>
                </a:solidFill>
              </a:rPr>
              <a:t>regime</a:t>
            </a:r>
            <a:endParaRPr kumimoji="0" lang="en-CH" sz="17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F3B163-CCCF-7232-DF23-D1B3F49FB281}"/>
              </a:ext>
            </a:extLst>
          </p:cNvPr>
          <p:cNvCxnSpPr>
            <a:cxnSpLocks/>
          </p:cNvCxnSpPr>
          <p:nvPr/>
        </p:nvCxnSpPr>
        <p:spPr>
          <a:xfrm>
            <a:off x="2225558" y="238178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E3569C8-B7C8-D4A1-9577-FD10E168E24B}"/>
              </a:ext>
            </a:extLst>
          </p:cNvPr>
          <p:cNvCxnSpPr>
            <a:cxnSpLocks/>
          </p:cNvCxnSpPr>
          <p:nvPr/>
        </p:nvCxnSpPr>
        <p:spPr>
          <a:xfrm>
            <a:off x="1604257" y="1910846"/>
            <a:ext cx="279959" cy="230832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4D8059-AFC3-8529-CB33-64E130051A2B}"/>
              </a:ext>
            </a:extLst>
          </p:cNvPr>
          <p:cNvCxnSpPr>
            <a:cxnSpLocks/>
          </p:cNvCxnSpPr>
          <p:nvPr/>
        </p:nvCxnSpPr>
        <p:spPr>
          <a:xfrm>
            <a:off x="11022772" y="1651850"/>
            <a:ext cx="689046" cy="0"/>
          </a:xfrm>
          <a:prstGeom prst="straightConnector1">
            <a:avLst/>
          </a:prstGeom>
          <a:noFill/>
          <a:ln w="38100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63C22B-814C-2BF8-BF98-738CDAF57BA0}"/>
              </a:ext>
            </a:extLst>
          </p:cNvPr>
          <p:cNvCxnSpPr>
            <a:cxnSpLocks/>
          </p:cNvCxnSpPr>
          <p:nvPr/>
        </p:nvCxnSpPr>
        <p:spPr>
          <a:xfrm flipV="1">
            <a:off x="4871223" y="4819574"/>
            <a:ext cx="930847" cy="817440"/>
          </a:xfrm>
          <a:prstGeom prst="straightConnector1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67558040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61012</TotalTime>
  <Words>3574</Words>
  <Application>Microsoft Macintosh PowerPoint</Application>
  <PresentationFormat>Widescreen</PresentationFormat>
  <Paragraphs>907</Paragraphs>
  <Slides>41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Wingdings</vt:lpstr>
      <vt:lpstr>Office Theme</vt:lpstr>
      <vt:lpstr>High-intensity MD results  &amp; impact on luminosity </vt:lpstr>
      <vt:lpstr>Towards HL-LHC operational scenario</vt:lpstr>
      <vt:lpstr>Overview</vt:lpstr>
      <vt:lpstr>Overview</vt:lpstr>
      <vt:lpstr>Overview</vt:lpstr>
      <vt:lpstr>Overview</vt:lpstr>
      <vt:lpstr>Critical phases for HL performance</vt:lpstr>
      <vt:lpstr>Critical phases for HL performance</vt:lpstr>
      <vt:lpstr>Critical phases for HL performance</vt:lpstr>
      <vt:lpstr>Injection: Injection losses with HL trains</vt:lpstr>
      <vt:lpstr>Injection: Injection losses with HL trains</vt:lpstr>
      <vt:lpstr>Injection: Beam quality from SPS to LHC</vt:lpstr>
      <vt:lpstr>Critical phases for HL performance</vt:lpstr>
      <vt:lpstr>Injection plateau: Emittance growth</vt:lpstr>
      <vt:lpstr>Injection plateau: Emittance growth</vt:lpstr>
      <vt:lpstr>Injection plateau: Emittance growth</vt:lpstr>
      <vt:lpstr>Injection plateau: Tail population</vt:lpstr>
      <vt:lpstr>Ramp: Debunched beam &amp; start of ramp losses</vt:lpstr>
      <vt:lpstr>Ramp: Debunched beam &amp; start of ramp losses</vt:lpstr>
      <vt:lpstr>Ramp: Debunched beam &amp; start of ramp losses</vt:lpstr>
      <vt:lpstr>Ramp: Debunched beam &amp; start of ramp losses</vt:lpstr>
      <vt:lpstr>Ramp: Debunched beam &amp; start of ramp losses</vt:lpstr>
      <vt:lpstr>Critical phases for HL performance</vt:lpstr>
      <vt:lpstr>Adjust: Minimizing losses at the end of adjust</vt:lpstr>
      <vt:lpstr>Critical phases for HL performance</vt:lpstr>
      <vt:lpstr>Collisions: Emittance growth</vt:lpstr>
      <vt:lpstr>Overview &amp; Next steps</vt:lpstr>
      <vt:lpstr>Overview &amp; Next steps</vt:lpstr>
      <vt:lpstr>Overview &amp; Next steps</vt:lpstr>
      <vt:lpstr>Overview &amp; Next steps</vt:lpstr>
      <vt:lpstr>Overview &amp; Next steps</vt:lpstr>
      <vt:lpstr>Overview &amp; Next steps</vt:lpstr>
      <vt:lpstr>Backup</vt:lpstr>
      <vt:lpstr>Injection: Injection losses with HL trains</vt:lpstr>
      <vt:lpstr>Ramp: Debunched beam &amp; start of ramp losses</vt:lpstr>
      <vt:lpstr>Collisions: Emittance growth</vt:lpstr>
      <vt:lpstr>Overview &amp; Next steps</vt:lpstr>
      <vt:lpstr>Overview &amp; Next steps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873</cp:revision>
  <dcterms:modified xsi:type="dcterms:W3CDTF">2025-10-01T09:41:22Z</dcterms:modified>
</cp:coreProperties>
</file>