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Lst>
  <p:sldSz cx="18288000" cy="10287000"/>
  <p:notesSz cx="6858000" cy="9144000"/>
  <p:embeddedFontLst>
    <p:embeddedFont>
      <p:font typeface="Canva Sans" panose="020B0604020202020204" charset="0"/>
      <p:regular r:id="rId21"/>
    </p:embeddedFont>
    <p:embeddedFont>
      <p:font typeface="Canva Sans Bold" panose="020B0604020202020204" charset="0"/>
      <p:regular r:id="rId22"/>
    </p:embeddedFont>
    <p:embeddedFont>
      <p:font typeface="Canva Sans Italics" panose="020B0604020202020204" charset="0"/>
      <p:regular r:id="rId23"/>
    </p:embeddedFont>
    <p:embeddedFont>
      <p:font typeface="Public Sans" panose="020B0604020202020204" charset="0"/>
      <p:regular r:id="rId24"/>
    </p:embeddedFont>
    <p:embeddedFont>
      <p:font typeface="Public Sans Bold" panose="020B0604020202020204" charset="0"/>
      <p:regular r:id="rId25"/>
    </p:embeddedFont>
    <p:embeddedFont>
      <p:font typeface="Recoleta Bold" panose="020B0604020202020204" charset="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7712" autoAdjust="0"/>
  </p:normalViewPr>
  <p:slideViewPr>
    <p:cSldViewPr>
      <p:cViewPr varScale="1">
        <p:scale>
          <a:sx n="48" d="100"/>
          <a:sy n="48" d="100"/>
        </p:scale>
        <p:origin x="109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01.10.2025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I am Amelia and I am speaking on behalf of WP4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the adapters are measured in a 'back-to-back' configuration, as shown in the top corner, using transmission line segments in the middle.</a:t>
            </a:r>
          </a:p>
          <a:p>
            <a:endParaRPr lang="en-US" dirty="0"/>
          </a:p>
          <a:p>
            <a:r>
              <a:rPr lang="en-US" dirty="0"/>
              <a:t>Firstly considering the Impedance adapters for cold testing and warm measurements on the dressed cavities. Since the last meeting many of you received these components from us and all of them were measured and validated at CERN before shipment. </a:t>
            </a: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So now onto the measurements are the results, the examples shown here will be repeated and shared for all upcoming cryomodules. You can see here all the RF internal lines required for the DQW cryomodules. Just to remind that all these parts are 25</a:t>
            </a:r>
            <a:r>
              <a:rPr lang="el-GR" dirty="0">
                <a:latin typeface="Calibri" panose="020F0502020204030204" pitchFamily="34" charset="0"/>
                <a:ea typeface="Calibri" panose="020F0502020204030204" pitchFamily="34" charset="0"/>
                <a:cs typeface="Calibri" panose="020F0502020204030204" pitchFamily="34" charset="0"/>
              </a:rPr>
              <a:t>Ω</a:t>
            </a:r>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11</a:t>
            </a:fld>
            <a:endParaRPr lang="cs-CZ"/>
          </a:p>
        </p:txBody>
      </p:sp>
    </p:spTree>
    <p:extLst>
      <p:ext uri="{BB962C8B-B14F-4D97-AF65-F5344CB8AC3E}">
        <p14:creationId xmlns:p14="http://schemas.microsoft.com/office/powerpoint/2010/main" val="3586688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And same here is just showing </a:t>
            </a:r>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12</a:t>
            </a:fld>
            <a:endParaRPr lang="cs-CZ"/>
          </a:p>
        </p:txBody>
      </p:sp>
    </p:spTree>
    <p:extLst>
      <p:ext uri="{BB962C8B-B14F-4D97-AF65-F5344CB8AC3E}">
        <p14:creationId xmlns:p14="http://schemas.microsoft.com/office/powerpoint/2010/main" val="2304619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Here is a few images of the measurement setup. In the following slides two small test adapters are always shown as a reference point and comparison.</a:t>
            </a:r>
          </a:p>
          <a:p>
            <a:r>
              <a:rPr lang="en-US" dirty="0"/>
              <a:t>For the measurement of the line you see us using one cold test adapter, one cryomodule adapter, the transition piece here is exactly the same as for the cryomodule and in the centre you see the RF line under test. This mimics well the lines setup as it will be installed. In the bottom you see how we carefully support the line during the measurement as these are still complex &amp; delicate pieces. </a:t>
            </a:r>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13</a:t>
            </a:fld>
            <a:endParaRPr lang="cs-CZ"/>
          </a:p>
        </p:txBody>
      </p:sp>
    </p:spTree>
    <p:extLst>
      <p:ext uri="{BB962C8B-B14F-4D97-AF65-F5344CB8AC3E}">
        <p14:creationId xmlns:p14="http://schemas.microsoft.com/office/powerpoint/2010/main" val="1126046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So here’s an example of the package of pieces shipped for the first DQW cryomodule, and here is the measured results for the first set of RF lines and the external cryomodule adapters. You see all the measured results so far contain their own distinct ripples, but we are pleased with the general transmission characteristics and agreement between lines of the same type.</a:t>
            </a:r>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1727164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On the final two pieces which actually go together in pairs</a:t>
            </a:r>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15</a:t>
            </a:fld>
            <a:endParaRPr lang="cs-CZ"/>
          </a:p>
        </p:txBody>
      </p:sp>
    </p:spTree>
    <p:extLst>
      <p:ext uri="{BB962C8B-B14F-4D97-AF65-F5344CB8AC3E}">
        <p14:creationId xmlns:p14="http://schemas.microsoft.com/office/powerpoint/2010/main" val="13948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So here on the left you see we measured each section individually, then together in pairs which are assigned depending on the angle of the flexible cable required. You can see that the majority of the ripple comes from flexible cable section. </a:t>
            </a:r>
            <a:endParaRPr lang="en-GB" dirty="0"/>
          </a:p>
          <a:p>
            <a:r>
              <a:rPr lang="en-GB" dirty="0"/>
              <a:t>The combined measurement result was verified in python by simulating the cascading of the two individual parts, the combined measurement is as expected. </a:t>
            </a:r>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16</a:t>
            </a:fld>
            <a:endParaRPr lang="cs-CZ"/>
          </a:p>
        </p:txBody>
      </p:sp>
    </p:spTree>
    <p:extLst>
      <p:ext uri="{BB962C8B-B14F-4D97-AF65-F5344CB8AC3E}">
        <p14:creationId xmlns:p14="http://schemas.microsoft.com/office/powerpoint/2010/main" val="418081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How to not just read all the bulletpoints....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as you may have seen from the title my talk will be split into two quite distinct sections,</a:t>
            </a:r>
          </a:p>
          <a:p>
            <a:r>
              <a:rPr lang="en-US" dirty="0"/>
              <a:t>although they are very much related they don't flow together seamlessly. So in the first section I will speak about the HOM measurement on DQW series dressed cavities. And following in the second section of the talk I will speak about the work done at CERN to qualify the impedance adapters and RF lines.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 I just wanted to give some context and a short introduction the the HOM measurements </a:t>
            </a:r>
          </a:p>
          <a:p>
            <a:endParaRPr lang="en-US"/>
          </a:p>
          <a:p>
            <a:r>
              <a:rPr lang="en-US"/>
              <a:t>As we heard from Katy yesterday we qualified the first four series cavities of the DQW type, so the cavities concerned are the following: RI 1 &amp; 2 and CERN 1&amp;2</a:t>
            </a:r>
          </a:p>
          <a:p>
            <a:endParaRPr lang="en-US"/>
          </a:p>
          <a:p>
            <a:r>
              <a:rPr lang="en-US"/>
              <a:t>So and aside from the headline results of voltage &amp; Q there is also the HOM measurements forming part of the cavity qualification</a:t>
            </a:r>
          </a:p>
          <a:p>
            <a:endParaRPr lang="en-US"/>
          </a:p>
          <a:p>
            <a:r>
              <a:rPr lang="en-US"/>
              <a:t>So to briefly describe the measurement, the dressed cavity is installed with the impedance adapters which are verified at warm by TDR &amp; HOM spectrum</a:t>
            </a:r>
          </a:p>
          <a:p>
            <a:endParaRPr lang="en-US"/>
          </a:p>
          <a:p>
            <a:r>
              <a:rPr lang="en-US"/>
              <a:t>At 2K the test is paused and high resolution S21 measurements are taken, at least 100,000 points &amp; often several spans. All port combinations are taken, for DQW including FA</a:t>
            </a:r>
          </a:p>
          <a:p>
            <a:endParaRPr lang="en-US"/>
          </a:p>
          <a:p>
            <a:r>
              <a:rPr lang="en-US"/>
              <a:t>That is how we reach the impedance plots which I will show here in the following slides and which you may now be familiar.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from the transmission measurements</a:t>
            </a:r>
          </a:p>
          <a:p>
            <a:endParaRPr lang="en-US" dirty="0"/>
          </a:p>
          <a:p>
            <a:r>
              <a:rPr lang="en-US" dirty="0"/>
              <a:t>Here I am showing for each cavity how the frequency and quality factor of the HOM modes matches with the simulated values.</a:t>
            </a:r>
          </a:p>
          <a:p>
            <a:r>
              <a:rPr lang="en-US" dirty="0"/>
              <a:t>The first row showing the deviation in frequency and the second row showing deviation Q with respect to simulation </a:t>
            </a:r>
          </a:p>
          <a:p>
            <a:endParaRPr lang="en-US" dirty="0"/>
          </a:p>
          <a:p>
            <a:r>
              <a:rPr lang="en-US" dirty="0"/>
              <a:t>In general </a:t>
            </a:r>
            <a:r>
              <a:rPr lang="en-US" dirty="0" err="1"/>
              <a:t>theres</a:t>
            </a:r>
            <a:r>
              <a:rPr lang="en-US" dirty="0"/>
              <a:t> good agreement between measured values and what was simulated, </a:t>
            </a:r>
          </a:p>
          <a:p>
            <a:endParaRPr lang="en-US" dirty="0"/>
          </a:p>
          <a:p>
            <a:r>
              <a:rPr lang="en-US" dirty="0"/>
              <a:t>Some spread in values between the cavities is actually welcomed as it prevents multiplication of the impedance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here is the impedance values from the four DQW series cavities from measurements at 2K</a:t>
            </a:r>
          </a:p>
          <a:p>
            <a:endParaRPr lang="en-US" dirty="0"/>
          </a:p>
          <a:p>
            <a:r>
              <a:rPr lang="en-US" dirty="0"/>
              <a:t>So what can we say so far from these results:</a:t>
            </a:r>
          </a:p>
          <a:p>
            <a:endParaRPr lang="en-US" dirty="0"/>
          </a:p>
          <a:p>
            <a:r>
              <a:rPr lang="en-US" dirty="0"/>
              <a:t>1. Firstly that from this view there appears to be very little spread in the values between the four cavities and not major outliers. Therefore we can suggest the cavities are consistent</a:t>
            </a:r>
          </a:p>
          <a:p>
            <a:endParaRPr lang="en-US" dirty="0"/>
          </a:p>
          <a:p>
            <a:r>
              <a:rPr lang="en-US" dirty="0"/>
              <a:t>2. and comparing with the simulated values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here these plots show the results from the final cold test of the four series dressed cavities.</a:t>
            </a:r>
          </a:p>
          <a:p>
            <a:endParaRPr lang="en-US" dirty="0"/>
          </a:p>
          <a:p>
            <a:r>
              <a:rPr lang="en-US" dirty="0"/>
              <a:t>So what can we say so far from these results:</a:t>
            </a:r>
          </a:p>
          <a:p>
            <a:endParaRPr lang="en-US" dirty="0"/>
          </a:p>
          <a:p>
            <a:r>
              <a:rPr lang="en-US" dirty="0"/>
              <a:t>1. Firstly that from this view there appears to be very little spread in the values between the four cavities and not major outliers. Therefore we can suggest the cavities are consistent</a:t>
            </a:r>
          </a:p>
          <a:p>
            <a:endParaRPr lang="en-US" dirty="0"/>
          </a:p>
          <a:p>
            <a:r>
              <a:rPr lang="en-US" dirty="0"/>
              <a:t>2. and comparing with the simulated values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previously I was focusing on all the modes from simulation but I should flag that there is a smaller subset of modes for each cavity which have been flagged for lose follow up as their characteristics, for various reasons, could be particularly problematic. Considering just these modes </a:t>
            </a:r>
          </a:p>
          <a:p>
            <a:endParaRPr lang="en-US" dirty="0"/>
          </a:p>
          <a:p>
            <a:endParaRPr lang="en-US" dirty="0"/>
          </a:p>
          <a:p>
            <a:endParaRPr lang="en-US" dirty="0"/>
          </a:p>
          <a:p>
            <a:endParaRPr lang="en-US" dirty="0"/>
          </a:p>
          <a:p>
            <a:endParaRPr lang="en-US" dirty="0"/>
          </a:p>
          <a:p>
            <a:endParaRPr lang="en-US" dirty="0"/>
          </a:p>
          <a:p>
            <a:r>
              <a:rPr lang="en-US" dirty="0"/>
              <a:t>longitudinal modes lead to high power (e.g. 959MHz)</a:t>
            </a:r>
          </a:p>
          <a:p>
            <a:r>
              <a:rPr lang="en-US" dirty="0"/>
              <a:t>high impedances from transverse modes (e.g. 1496MHz)</a:t>
            </a:r>
          </a:p>
          <a:p>
            <a:r>
              <a:rPr lang="en-US" dirty="0"/>
              <a:t> modes being trapped by their field distribution (e.g. 1754MHz)</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changing direction slightly I will speak about some work we have been doing here to qualify the other RF components for the upcoming cryomodules</a:t>
            </a:r>
          </a:p>
          <a:p>
            <a:endParaRPr lang="en-US" dirty="0"/>
          </a:p>
          <a:p>
            <a:r>
              <a:rPr lang="en-US" dirty="0"/>
              <a:t>Critical components required by all collaborators now that cryomodules are entering series production.</a:t>
            </a:r>
          </a:p>
          <a:p>
            <a:r>
              <a:rPr lang="en-US" dirty="0"/>
              <a:t>Adapters designed and manufactured for both cold test &amp; cryomodule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This is just one slide where I capture many aspects of the work we did for this.</a:t>
            </a:r>
          </a:p>
          <a:p>
            <a:r>
              <a:rPr lang="en-US" dirty="0"/>
              <a:t>In his presentation in this meeting from 2021 Eric already mentioned the difficulty to measure these pieces. </a:t>
            </a:r>
          </a:p>
          <a:p>
            <a:endParaRPr lang="en-US" dirty="0"/>
          </a:p>
          <a:p>
            <a:r>
              <a:rPr lang="en-US" dirty="0"/>
              <a:t>We studied different RF measurement methods by which we can validate the adapters </a:t>
            </a:r>
          </a:p>
          <a:p>
            <a:endParaRPr lang="en-US" dirty="0"/>
          </a:p>
          <a:p>
            <a:r>
              <a:rPr lang="en-US" dirty="0"/>
              <a:t>The most robust is S21 and also the easiest for others to replicate in the future as it is a standard measurement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4.png"/><Relationship Id="rId7"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jpeg"/><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4.pn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3" Type="http://schemas.openxmlformats.org/officeDocument/2006/relationships/image" Target="../media/image2.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4.png"/><Relationship Id="rId10" Type="http://schemas.openxmlformats.org/officeDocument/2006/relationships/image" Target="../media/image44.png"/><Relationship Id="rId4" Type="http://schemas.openxmlformats.org/officeDocument/2006/relationships/image" Target="../media/image1.jpeg"/><Relationship Id="rId9" Type="http://schemas.openxmlformats.org/officeDocument/2006/relationships/image" Target="../media/image43.png"/></Relationships>
</file>

<file path=ppt/slides/_rels/slide1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png"/><Relationship Id="rId7"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51.png"/><Relationship Id="rId3" Type="http://schemas.openxmlformats.org/officeDocument/2006/relationships/notesSlide" Target="../notesSlides/notesSlide14.xml"/><Relationship Id="rId7" Type="http://schemas.openxmlformats.org/officeDocument/2006/relationships/image" Target="../media/image42.png"/><Relationship Id="rId12" Type="http://schemas.openxmlformats.org/officeDocument/2006/relationships/image" Target="../media/image50.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41.png"/><Relationship Id="rId11" Type="http://schemas.openxmlformats.org/officeDocument/2006/relationships/image" Target="../media/image49.svg"/><Relationship Id="rId5" Type="http://schemas.openxmlformats.org/officeDocument/2006/relationships/image" Target="../media/image40.png"/><Relationship Id="rId15" Type="http://schemas.openxmlformats.org/officeDocument/2006/relationships/image" Target="../media/image2.png"/><Relationship Id="rId10" Type="http://schemas.openxmlformats.org/officeDocument/2006/relationships/image" Target="../media/image48.png"/><Relationship Id="rId4" Type="http://schemas.openxmlformats.org/officeDocument/2006/relationships/image" Target="../media/image4.png"/><Relationship Id="rId9" Type="http://schemas.openxmlformats.org/officeDocument/2006/relationships/image" Target="../media/image44.png"/><Relationship Id="rId14" Type="http://schemas.openxmlformats.org/officeDocument/2006/relationships/image" Target="../media/image52.png"/></Relationships>
</file>

<file path=ppt/slides/_rels/slide15.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56.svg"/><Relationship Id="rId3" Type="http://schemas.openxmlformats.org/officeDocument/2006/relationships/notesSlide" Target="../notesSlides/notesSlide15.xml"/><Relationship Id="rId7" Type="http://schemas.openxmlformats.org/officeDocument/2006/relationships/image" Target="../media/image42.png"/><Relationship Id="rId12" Type="http://schemas.openxmlformats.org/officeDocument/2006/relationships/image" Target="../media/image55.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41.png"/><Relationship Id="rId11" Type="http://schemas.openxmlformats.org/officeDocument/2006/relationships/image" Target="../media/image54.svg"/><Relationship Id="rId5" Type="http://schemas.openxmlformats.org/officeDocument/2006/relationships/image" Target="../media/image40.png"/><Relationship Id="rId15" Type="http://schemas.openxmlformats.org/officeDocument/2006/relationships/image" Target="../media/image2.png"/><Relationship Id="rId10" Type="http://schemas.openxmlformats.org/officeDocument/2006/relationships/image" Target="../media/image53.png"/><Relationship Id="rId4" Type="http://schemas.openxmlformats.org/officeDocument/2006/relationships/image" Target="../media/image4.png"/><Relationship Id="rId9" Type="http://schemas.openxmlformats.org/officeDocument/2006/relationships/image" Target="../media/image44.png"/><Relationship Id="rId14" Type="http://schemas.openxmlformats.org/officeDocument/2006/relationships/image" Target="../media/image39.png"/></Relationships>
</file>

<file path=ppt/slides/_rels/slide16.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4.png"/><Relationship Id="rId7"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10" Type="http://schemas.openxmlformats.org/officeDocument/2006/relationships/image" Target="../media/image2.png"/><Relationship Id="rId4" Type="http://schemas.openxmlformats.org/officeDocument/2006/relationships/image" Target="../media/image57.png"/><Relationship Id="rId9" Type="http://schemas.openxmlformats.org/officeDocument/2006/relationships/image" Target="../media/image61.sv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png"/><Relationship Id="rId12"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4.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6.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3.png"/><Relationship Id="rId5" Type="http://schemas.openxmlformats.org/officeDocument/2006/relationships/image" Target="../media/image28.png"/><Relationship Id="rId10"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259" b="-9259"/>
            </a:stretch>
          </a:blipFill>
        </p:spPr>
        <p:txBody>
          <a:bodyPr/>
          <a:lstStyle/>
          <a:p>
            <a:endParaRPr lang="en-GB"/>
          </a:p>
        </p:txBody>
      </p:sp>
      <p:sp>
        <p:nvSpPr>
          <p:cNvPr id="3" name="Freeform 3"/>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4"/>
            <a:stretch>
              <a:fillRect l="-1038" b="-1068"/>
            </a:stretch>
          </a:blipFill>
          <a:ln cap="sq">
            <a:noFill/>
            <a:prstDash val="solid"/>
            <a:miter/>
          </a:ln>
        </p:spPr>
        <p:txBody>
          <a:bodyPr/>
          <a:lstStyle/>
          <a:p>
            <a:endParaRPr lang="en-GB"/>
          </a:p>
        </p:txBody>
      </p:sp>
      <p:sp>
        <p:nvSpPr>
          <p:cNvPr id="4" name="Freeform 4"/>
          <p:cNvSpPr/>
          <p:nvPr/>
        </p:nvSpPr>
        <p:spPr>
          <a:xfrm>
            <a:off x="2428813" y="697556"/>
            <a:ext cx="6131662" cy="2484161"/>
          </a:xfrm>
          <a:custGeom>
            <a:avLst/>
            <a:gdLst/>
            <a:ahLst/>
            <a:cxnLst/>
            <a:rect l="l" t="t" r="r" b="b"/>
            <a:pathLst>
              <a:path w="6131662" h="2484161">
                <a:moveTo>
                  <a:pt x="0" y="0"/>
                </a:moveTo>
                <a:lnTo>
                  <a:pt x="6131662" y="0"/>
                </a:lnTo>
                <a:lnTo>
                  <a:pt x="6131662" y="2484161"/>
                </a:lnTo>
                <a:lnTo>
                  <a:pt x="0" y="2484161"/>
                </a:lnTo>
                <a:lnTo>
                  <a:pt x="0" y="0"/>
                </a:lnTo>
                <a:close/>
              </a:path>
            </a:pathLst>
          </a:custGeom>
          <a:blipFill>
            <a:blip r:embed="rId5"/>
            <a:stretch>
              <a:fillRect/>
            </a:stretch>
          </a:blipFill>
        </p:spPr>
        <p:txBody>
          <a:bodyPr/>
          <a:lstStyle/>
          <a:p>
            <a:endParaRPr lang="en-GB"/>
          </a:p>
        </p:txBody>
      </p:sp>
      <p:sp>
        <p:nvSpPr>
          <p:cNvPr id="5" name="Freeform 5"/>
          <p:cNvSpPr/>
          <p:nvPr/>
        </p:nvSpPr>
        <p:spPr>
          <a:xfrm>
            <a:off x="351354" y="8590724"/>
            <a:ext cx="1354691" cy="1335152"/>
          </a:xfrm>
          <a:custGeom>
            <a:avLst/>
            <a:gdLst/>
            <a:ahLst/>
            <a:cxnLst/>
            <a:rect l="l" t="t" r="r" b="b"/>
            <a:pathLst>
              <a:path w="1354691" h="1335152">
                <a:moveTo>
                  <a:pt x="0" y="0"/>
                </a:moveTo>
                <a:lnTo>
                  <a:pt x="1354692" y="0"/>
                </a:lnTo>
                <a:lnTo>
                  <a:pt x="1354692" y="1335152"/>
                </a:lnTo>
                <a:lnTo>
                  <a:pt x="0" y="1335152"/>
                </a:lnTo>
                <a:lnTo>
                  <a:pt x="0" y="0"/>
                </a:lnTo>
                <a:close/>
              </a:path>
            </a:pathLst>
          </a:custGeom>
          <a:blipFill>
            <a:blip r:embed="rId6"/>
            <a:stretch>
              <a:fillRect/>
            </a:stretch>
          </a:blipFill>
        </p:spPr>
        <p:txBody>
          <a:bodyPr/>
          <a:lstStyle/>
          <a:p>
            <a:endParaRPr lang="en-GB"/>
          </a:p>
        </p:txBody>
      </p:sp>
      <p:sp>
        <p:nvSpPr>
          <p:cNvPr id="6" name="Freeform 6"/>
          <p:cNvSpPr/>
          <p:nvPr/>
        </p:nvSpPr>
        <p:spPr>
          <a:xfrm>
            <a:off x="10579025" y="697556"/>
            <a:ext cx="6510033" cy="8544418"/>
          </a:xfrm>
          <a:custGeom>
            <a:avLst/>
            <a:gdLst/>
            <a:ahLst/>
            <a:cxnLst/>
            <a:rect l="l" t="t" r="r" b="b"/>
            <a:pathLst>
              <a:path w="6510033" h="8544418">
                <a:moveTo>
                  <a:pt x="0" y="0"/>
                </a:moveTo>
                <a:lnTo>
                  <a:pt x="6510033" y="0"/>
                </a:lnTo>
                <a:lnTo>
                  <a:pt x="6510033" y="8544418"/>
                </a:lnTo>
                <a:lnTo>
                  <a:pt x="0" y="8544418"/>
                </a:lnTo>
                <a:lnTo>
                  <a:pt x="0" y="0"/>
                </a:lnTo>
                <a:close/>
              </a:path>
            </a:pathLst>
          </a:custGeom>
          <a:blipFill>
            <a:blip r:embed="rId7"/>
            <a:stretch>
              <a:fillRect/>
            </a:stretch>
          </a:blipFill>
        </p:spPr>
        <p:txBody>
          <a:bodyPr/>
          <a:lstStyle/>
          <a:p>
            <a:endParaRPr lang="en-GB"/>
          </a:p>
        </p:txBody>
      </p:sp>
      <p:sp>
        <p:nvSpPr>
          <p:cNvPr id="7" name="TextBox 7"/>
          <p:cNvSpPr txBox="1"/>
          <p:nvPr/>
        </p:nvSpPr>
        <p:spPr>
          <a:xfrm>
            <a:off x="2428813" y="3540562"/>
            <a:ext cx="11858488" cy="3668399"/>
          </a:xfrm>
          <a:prstGeom prst="rect">
            <a:avLst/>
          </a:prstGeom>
        </p:spPr>
        <p:txBody>
          <a:bodyPr lIns="0" tIns="0" rIns="0" bIns="0" rtlCol="0" anchor="t">
            <a:spAutoFit/>
          </a:bodyPr>
          <a:lstStyle/>
          <a:p>
            <a:pPr algn="l">
              <a:lnSpc>
                <a:spcPts val="9628"/>
              </a:lnSpc>
            </a:pPr>
            <a:r>
              <a:rPr lang="en-US" sz="8023">
                <a:solidFill>
                  <a:srgbClr val="FFFFFF"/>
                </a:solidFill>
                <a:latin typeface="Public Sans"/>
                <a:ea typeface="Public Sans"/>
                <a:cs typeface="Public Sans"/>
                <a:sym typeface="Public Sans"/>
              </a:rPr>
              <a:t>DQW HOM Measurements &amp; </a:t>
            </a:r>
          </a:p>
          <a:p>
            <a:pPr algn="l">
              <a:lnSpc>
                <a:spcPts val="9628"/>
              </a:lnSpc>
            </a:pPr>
            <a:r>
              <a:rPr lang="en-US" sz="8023">
                <a:solidFill>
                  <a:srgbClr val="FFFFFF"/>
                </a:solidFill>
                <a:latin typeface="Public Sans"/>
                <a:ea typeface="Public Sans"/>
                <a:cs typeface="Public Sans"/>
                <a:sym typeface="Public Sans"/>
              </a:rPr>
              <a:t>Qualification of RF Lines</a:t>
            </a:r>
          </a:p>
        </p:txBody>
      </p:sp>
      <p:sp>
        <p:nvSpPr>
          <p:cNvPr id="8" name="TextBox 8"/>
          <p:cNvSpPr txBox="1"/>
          <p:nvPr/>
        </p:nvSpPr>
        <p:spPr>
          <a:xfrm>
            <a:off x="2428813" y="7501130"/>
            <a:ext cx="12049420" cy="1562100"/>
          </a:xfrm>
          <a:prstGeom prst="rect">
            <a:avLst/>
          </a:prstGeom>
        </p:spPr>
        <p:txBody>
          <a:bodyPr lIns="0" tIns="0" rIns="0" bIns="0" rtlCol="0" anchor="t">
            <a:spAutoFit/>
          </a:bodyPr>
          <a:lstStyle/>
          <a:p>
            <a:pPr algn="l">
              <a:lnSpc>
                <a:spcPts val="4199"/>
              </a:lnSpc>
            </a:pPr>
            <a:r>
              <a:rPr lang="en-US" sz="2999">
                <a:solidFill>
                  <a:srgbClr val="132C85"/>
                </a:solidFill>
                <a:latin typeface="Public Sans"/>
                <a:ea typeface="Public Sans"/>
                <a:cs typeface="Public Sans"/>
                <a:sym typeface="Public Sans"/>
              </a:rPr>
              <a:t>Amelia Edwards on behalf of HL-LHC WP4</a:t>
            </a:r>
          </a:p>
          <a:p>
            <a:pPr algn="l">
              <a:lnSpc>
                <a:spcPts val="4199"/>
              </a:lnSpc>
            </a:pPr>
            <a:r>
              <a:rPr lang="en-US" sz="2999">
                <a:solidFill>
                  <a:srgbClr val="132C85"/>
                </a:solidFill>
                <a:latin typeface="Public Sans"/>
                <a:ea typeface="Public Sans"/>
                <a:cs typeface="Public Sans"/>
                <a:sym typeface="Public Sans"/>
              </a:rPr>
              <a:t>15th HL-LHC Collaboration Meeting</a:t>
            </a:r>
          </a:p>
          <a:p>
            <a:pPr algn="l">
              <a:lnSpc>
                <a:spcPts val="4199"/>
              </a:lnSpc>
            </a:pPr>
            <a:r>
              <a:rPr lang="en-US" sz="2999">
                <a:solidFill>
                  <a:srgbClr val="132C85"/>
                </a:solidFill>
                <a:latin typeface="Public Sans"/>
                <a:ea typeface="Public Sans"/>
                <a:cs typeface="Public Sans"/>
                <a:sym typeface="Public Sans"/>
              </a:rPr>
              <a:t>CERN, Geneva, 29th Sept to 2nd Oct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6686">
        <p159:morph option="byObject"/>
      </p:transition>
    </mc:Choice>
    <mc:Fallback>
      <p:transition spd="slow" advTm="6686">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3"/>
            <a:stretch>
              <a:fillRect/>
            </a:stretch>
          </a:blipFill>
        </p:spPr>
        <p:txBody>
          <a:bodyPr/>
          <a:lstStyle/>
          <a:p>
            <a:endParaRPr lang="en-GB"/>
          </a:p>
        </p:txBody>
      </p:sp>
      <p:sp>
        <p:nvSpPr>
          <p:cNvPr id="3" name="Freeform 3"/>
          <p:cNvSpPr/>
          <p:nvPr/>
        </p:nvSpPr>
        <p:spPr>
          <a:xfrm>
            <a:off x="12023865" y="-136411"/>
            <a:ext cx="6264135" cy="10559821"/>
          </a:xfrm>
          <a:custGeom>
            <a:avLst/>
            <a:gdLst/>
            <a:ahLst/>
            <a:cxnLst/>
            <a:rect l="l" t="t" r="r" b="b"/>
            <a:pathLst>
              <a:path w="6264135" h="10559821">
                <a:moveTo>
                  <a:pt x="0" y="0"/>
                </a:moveTo>
                <a:lnTo>
                  <a:pt x="6264135" y="0"/>
                </a:lnTo>
                <a:lnTo>
                  <a:pt x="6264135" y="10559822"/>
                </a:lnTo>
                <a:lnTo>
                  <a:pt x="0" y="10559822"/>
                </a:lnTo>
                <a:lnTo>
                  <a:pt x="0" y="0"/>
                </a:lnTo>
                <a:close/>
              </a:path>
            </a:pathLst>
          </a:custGeom>
          <a:blipFill>
            <a:blip r:embed="rId4"/>
            <a:stretch>
              <a:fillRect l="-81730" t="-1773" r="-110217" b="-13683"/>
            </a:stretch>
          </a:blipFill>
        </p:spPr>
        <p:txBody>
          <a:bodyPr/>
          <a:lstStyle/>
          <a:p>
            <a:endParaRPr lang="en-GB"/>
          </a:p>
        </p:txBody>
      </p:sp>
      <p:sp>
        <p:nvSpPr>
          <p:cNvPr id="4" name="Freeform 4"/>
          <p:cNvSpPr/>
          <p:nvPr/>
        </p:nvSpPr>
        <p:spPr>
          <a:xfrm rot="5400000">
            <a:off x="12920925" y="-365848"/>
            <a:ext cx="4039410" cy="5325137"/>
          </a:xfrm>
          <a:custGeom>
            <a:avLst/>
            <a:gdLst/>
            <a:ahLst/>
            <a:cxnLst/>
            <a:rect l="l" t="t" r="r" b="b"/>
            <a:pathLst>
              <a:path w="4039410" h="5325137">
                <a:moveTo>
                  <a:pt x="0" y="0"/>
                </a:moveTo>
                <a:lnTo>
                  <a:pt x="4039410" y="0"/>
                </a:lnTo>
                <a:lnTo>
                  <a:pt x="4039410" y="5325137"/>
                </a:lnTo>
                <a:lnTo>
                  <a:pt x="0" y="5325137"/>
                </a:lnTo>
                <a:lnTo>
                  <a:pt x="0" y="0"/>
                </a:lnTo>
                <a:close/>
              </a:path>
            </a:pathLst>
          </a:custGeom>
          <a:blipFill>
            <a:blip r:embed="rId5"/>
            <a:stretch>
              <a:fillRect/>
            </a:stretch>
          </a:blipFill>
        </p:spPr>
        <p:txBody>
          <a:bodyPr/>
          <a:lstStyle/>
          <a:p>
            <a:endParaRPr lang="en-GB"/>
          </a:p>
        </p:txBody>
      </p:sp>
      <p:sp>
        <p:nvSpPr>
          <p:cNvPr id="5" name="Freeform 5"/>
          <p:cNvSpPr/>
          <p:nvPr/>
        </p:nvSpPr>
        <p:spPr>
          <a:xfrm>
            <a:off x="12355483" y="5143500"/>
            <a:ext cx="5247716" cy="3796696"/>
          </a:xfrm>
          <a:custGeom>
            <a:avLst/>
            <a:gdLst/>
            <a:ahLst/>
            <a:cxnLst/>
            <a:rect l="l" t="t" r="r" b="b"/>
            <a:pathLst>
              <a:path w="5247716" h="3796696">
                <a:moveTo>
                  <a:pt x="0" y="0"/>
                </a:moveTo>
                <a:lnTo>
                  <a:pt x="5247716" y="0"/>
                </a:lnTo>
                <a:lnTo>
                  <a:pt x="5247716" y="3796696"/>
                </a:lnTo>
                <a:lnTo>
                  <a:pt x="0" y="3796696"/>
                </a:lnTo>
                <a:lnTo>
                  <a:pt x="0" y="0"/>
                </a:lnTo>
                <a:close/>
              </a:path>
            </a:pathLst>
          </a:custGeom>
          <a:blipFill>
            <a:blip r:embed="rId6"/>
            <a:stretch>
              <a:fillRect/>
            </a:stretch>
          </a:blipFill>
        </p:spPr>
        <p:txBody>
          <a:bodyPr/>
          <a:lstStyle/>
          <a:p>
            <a:endParaRPr lang="en-GB"/>
          </a:p>
        </p:txBody>
      </p:sp>
      <p:sp>
        <p:nvSpPr>
          <p:cNvPr id="6" name="Freeform 6"/>
          <p:cNvSpPr/>
          <p:nvPr/>
        </p:nvSpPr>
        <p:spPr>
          <a:xfrm>
            <a:off x="3917620" y="3351210"/>
            <a:ext cx="7101266" cy="3381978"/>
          </a:xfrm>
          <a:custGeom>
            <a:avLst/>
            <a:gdLst/>
            <a:ahLst/>
            <a:cxnLst/>
            <a:rect l="l" t="t" r="r" b="b"/>
            <a:pathLst>
              <a:path w="7101266" h="3381978">
                <a:moveTo>
                  <a:pt x="0" y="0"/>
                </a:moveTo>
                <a:lnTo>
                  <a:pt x="7101266" y="0"/>
                </a:lnTo>
                <a:lnTo>
                  <a:pt x="7101266" y="3381977"/>
                </a:lnTo>
                <a:lnTo>
                  <a:pt x="0" y="3381977"/>
                </a:lnTo>
                <a:lnTo>
                  <a:pt x="0" y="0"/>
                </a:lnTo>
                <a:close/>
              </a:path>
            </a:pathLst>
          </a:custGeom>
          <a:blipFill>
            <a:blip r:embed="rId7"/>
            <a:stretch>
              <a:fillRect/>
            </a:stretch>
          </a:blipFill>
        </p:spPr>
        <p:txBody>
          <a:bodyPr/>
          <a:lstStyle/>
          <a:p>
            <a:endParaRPr lang="en-GB"/>
          </a:p>
        </p:txBody>
      </p:sp>
      <p:sp>
        <p:nvSpPr>
          <p:cNvPr id="7" name="Freeform 7"/>
          <p:cNvSpPr/>
          <p:nvPr/>
        </p:nvSpPr>
        <p:spPr>
          <a:xfrm>
            <a:off x="3917620" y="6733187"/>
            <a:ext cx="7101266" cy="3373101"/>
          </a:xfrm>
          <a:custGeom>
            <a:avLst/>
            <a:gdLst/>
            <a:ahLst/>
            <a:cxnLst/>
            <a:rect l="l" t="t" r="r" b="b"/>
            <a:pathLst>
              <a:path w="7101266" h="3373101">
                <a:moveTo>
                  <a:pt x="0" y="0"/>
                </a:moveTo>
                <a:lnTo>
                  <a:pt x="7101266" y="0"/>
                </a:lnTo>
                <a:lnTo>
                  <a:pt x="7101266" y="3373102"/>
                </a:lnTo>
                <a:lnTo>
                  <a:pt x="0" y="3373102"/>
                </a:lnTo>
                <a:lnTo>
                  <a:pt x="0" y="0"/>
                </a:lnTo>
                <a:close/>
              </a:path>
            </a:pathLst>
          </a:custGeom>
          <a:blipFill>
            <a:blip r:embed="rId8"/>
            <a:stretch>
              <a:fillRect/>
            </a:stretch>
          </a:blipFill>
        </p:spPr>
        <p:txBody>
          <a:bodyPr/>
          <a:lstStyle/>
          <a:p>
            <a:endParaRPr lang="en-GB"/>
          </a:p>
        </p:txBody>
      </p:sp>
      <p:sp>
        <p:nvSpPr>
          <p:cNvPr id="8" name="TextBox 8"/>
          <p:cNvSpPr txBox="1"/>
          <p:nvPr/>
        </p:nvSpPr>
        <p:spPr>
          <a:xfrm>
            <a:off x="784909" y="354249"/>
            <a:ext cx="10818740" cy="21812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Impedance Adapters for cold test &amp; warm measurements</a:t>
            </a:r>
          </a:p>
        </p:txBody>
      </p:sp>
      <p:sp>
        <p:nvSpPr>
          <p:cNvPr id="9" name="TextBox 9"/>
          <p:cNvSpPr txBox="1"/>
          <p:nvPr/>
        </p:nvSpPr>
        <p:spPr>
          <a:xfrm>
            <a:off x="489371" y="2617024"/>
            <a:ext cx="11534494" cy="1239772"/>
          </a:xfrm>
          <a:prstGeom prst="rect">
            <a:avLst/>
          </a:prstGeom>
        </p:spPr>
        <p:txBody>
          <a:bodyPr lIns="0" tIns="0" rIns="0" bIns="0" rtlCol="0" anchor="t">
            <a:spAutoFit/>
          </a:bodyPr>
          <a:lstStyle/>
          <a:p>
            <a:pPr marL="505463" lvl="1" indent="-252732" algn="l">
              <a:lnSpc>
                <a:spcPts val="5197"/>
              </a:lnSpc>
              <a:buFont typeface="Arial"/>
              <a:buChar char="•"/>
            </a:pPr>
            <a:r>
              <a:rPr lang="en-US" sz="2341" b="1">
                <a:solidFill>
                  <a:srgbClr val="285481"/>
                </a:solidFill>
                <a:latin typeface="Public Sans Bold"/>
                <a:ea typeface="Public Sans Bold"/>
                <a:cs typeface="Public Sans Bold"/>
                <a:sym typeface="Public Sans Bold"/>
              </a:rPr>
              <a:t>All adapters measured before shipment &amp; measurements available in EDMS </a:t>
            </a:r>
          </a:p>
          <a:p>
            <a:pPr algn="l">
              <a:lnSpc>
                <a:spcPts val="5197"/>
              </a:lnSpc>
            </a:pPr>
            <a:endParaRPr lang="en-US" sz="2341" b="1">
              <a:solidFill>
                <a:srgbClr val="285481"/>
              </a:solidFill>
              <a:latin typeface="Public Sans Bold"/>
              <a:ea typeface="Public Sans Bold"/>
              <a:cs typeface="Public Sans Bold"/>
              <a:sym typeface="Public Sans Bold"/>
            </a:endParaRPr>
          </a:p>
        </p:txBody>
      </p:sp>
      <p:sp>
        <p:nvSpPr>
          <p:cNvPr id="10" name="TextBox 10"/>
          <p:cNvSpPr txBox="1"/>
          <p:nvPr/>
        </p:nvSpPr>
        <p:spPr>
          <a:xfrm>
            <a:off x="909448" y="4690427"/>
            <a:ext cx="2624019" cy="453073"/>
          </a:xfrm>
          <a:prstGeom prst="rect">
            <a:avLst/>
          </a:prstGeom>
        </p:spPr>
        <p:txBody>
          <a:bodyPr lIns="0" tIns="0" rIns="0" bIns="0" rtlCol="0" anchor="t">
            <a:spAutoFit/>
          </a:bodyPr>
          <a:lstStyle/>
          <a:p>
            <a:pPr algn="ctr">
              <a:lnSpc>
                <a:spcPts val="3639"/>
              </a:lnSpc>
            </a:pPr>
            <a:r>
              <a:rPr lang="en-US" sz="2599" b="1">
                <a:solidFill>
                  <a:srgbClr val="285481"/>
                </a:solidFill>
                <a:latin typeface="Canva Sans Bold"/>
                <a:ea typeface="Canva Sans Bold"/>
                <a:cs typeface="Canva Sans Bold"/>
                <a:sym typeface="Canva Sans Bold"/>
              </a:rPr>
              <a:t>‘Large’ Adapters</a:t>
            </a:r>
          </a:p>
        </p:txBody>
      </p:sp>
      <p:sp>
        <p:nvSpPr>
          <p:cNvPr id="11" name="TextBox 11"/>
          <p:cNvSpPr txBox="1"/>
          <p:nvPr/>
        </p:nvSpPr>
        <p:spPr>
          <a:xfrm>
            <a:off x="784909" y="7715651"/>
            <a:ext cx="2635330" cy="453073"/>
          </a:xfrm>
          <a:prstGeom prst="rect">
            <a:avLst/>
          </a:prstGeom>
        </p:spPr>
        <p:txBody>
          <a:bodyPr lIns="0" tIns="0" rIns="0" bIns="0" rtlCol="0" anchor="t">
            <a:spAutoFit/>
          </a:bodyPr>
          <a:lstStyle/>
          <a:p>
            <a:pPr algn="ctr">
              <a:lnSpc>
                <a:spcPts val="3639"/>
              </a:lnSpc>
            </a:pPr>
            <a:r>
              <a:rPr lang="en-US" sz="2599" b="1">
                <a:solidFill>
                  <a:srgbClr val="285481"/>
                </a:solidFill>
                <a:latin typeface="Canva Sans Bold"/>
                <a:ea typeface="Canva Sans Bold"/>
                <a:cs typeface="Canva Sans Bold"/>
                <a:sym typeface="Canva Sans Bold"/>
              </a:rPr>
              <a:t>‘Small’ Adapters</a:t>
            </a:r>
          </a:p>
        </p:txBody>
      </p:sp>
      <p:sp>
        <p:nvSpPr>
          <p:cNvPr id="12" name="Freeform 1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9"/>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24991">
        <p159:morph option="byObject"/>
      </p:transition>
    </mc:Choice>
    <mc:Fallback>
      <p:transition spd="slow" advTm="24991">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3" name="Freeform 3"/>
          <p:cNvSpPr/>
          <p:nvPr/>
        </p:nvSpPr>
        <p:spPr>
          <a:xfrm>
            <a:off x="0" y="-136411"/>
            <a:ext cx="18288000" cy="10559821"/>
          </a:xfrm>
          <a:custGeom>
            <a:avLst/>
            <a:gdLst/>
            <a:ahLst/>
            <a:cxnLst/>
            <a:rect l="l" t="t" r="r" b="b"/>
            <a:pathLst>
              <a:path w="18288000" h="10559821">
                <a:moveTo>
                  <a:pt x="0" y="0"/>
                </a:moveTo>
                <a:lnTo>
                  <a:pt x="18288000" y="0"/>
                </a:lnTo>
                <a:lnTo>
                  <a:pt x="18288000" y="10559822"/>
                </a:lnTo>
                <a:lnTo>
                  <a:pt x="0" y="10559822"/>
                </a:lnTo>
                <a:lnTo>
                  <a:pt x="0" y="0"/>
                </a:lnTo>
                <a:close/>
              </a:path>
            </a:pathLst>
          </a:custGeom>
          <a:blipFill>
            <a:blip r:embed="rId4"/>
            <a:stretch>
              <a:fillRect t="-33172" r="-60648" b="-52306"/>
            </a:stretch>
          </a:blipFill>
        </p:spPr>
        <p:txBody>
          <a:bodyPr/>
          <a:lstStyle/>
          <a:p>
            <a:endParaRPr lang="en-GB"/>
          </a:p>
        </p:txBody>
      </p:sp>
      <p:sp>
        <p:nvSpPr>
          <p:cNvPr id="4" name="Freeform 4"/>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5"/>
            <a:stretch>
              <a:fillRect/>
            </a:stretch>
          </a:blipFill>
        </p:spPr>
        <p:txBody>
          <a:bodyPr/>
          <a:lstStyle/>
          <a:p>
            <a:endParaRPr lang="en-GB"/>
          </a:p>
        </p:txBody>
      </p:sp>
      <p:sp>
        <p:nvSpPr>
          <p:cNvPr id="5" name="Freeform 5"/>
          <p:cNvSpPr/>
          <p:nvPr/>
        </p:nvSpPr>
        <p:spPr>
          <a:xfrm>
            <a:off x="784908" y="3284476"/>
            <a:ext cx="7853329" cy="5826989"/>
          </a:xfrm>
          <a:custGeom>
            <a:avLst/>
            <a:gdLst/>
            <a:ahLst/>
            <a:cxnLst/>
            <a:rect l="l" t="t" r="r" b="b"/>
            <a:pathLst>
              <a:path w="7853329" h="5826989">
                <a:moveTo>
                  <a:pt x="0" y="0"/>
                </a:moveTo>
                <a:lnTo>
                  <a:pt x="7853329" y="0"/>
                </a:lnTo>
                <a:lnTo>
                  <a:pt x="7853329" y="5826989"/>
                </a:lnTo>
                <a:lnTo>
                  <a:pt x="0" y="5826989"/>
                </a:lnTo>
                <a:lnTo>
                  <a:pt x="0" y="0"/>
                </a:lnTo>
                <a:close/>
              </a:path>
            </a:pathLst>
          </a:custGeom>
          <a:blipFill>
            <a:blip r:embed="rId6"/>
            <a:stretch>
              <a:fillRect/>
            </a:stretch>
          </a:blipFill>
        </p:spPr>
        <p:txBody>
          <a:bodyPr/>
          <a:lstStyle/>
          <a:p>
            <a:endParaRPr lang="en-GB"/>
          </a:p>
        </p:txBody>
      </p:sp>
      <p:sp>
        <p:nvSpPr>
          <p:cNvPr id="7" name="TextBox 7"/>
          <p:cNvSpPr txBox="1"/>
          <p:nvPr/>
        </p:nvSpPr>
        <p:spPr>
          <a:xfrm>
            <a:off x="784908" y="2471172"/>
            <a:ext cx="16694731" cy="469424"/>
          </a:xfrm>
          <a:prstGeom prst="rect">
            <a:avLst/>
          </a:prstGeom>
        </p:spPr>
        <p:txBody>
          <a:bodyPr lIns="0" tIns="0" rIns="0" bIns="0" rtlCol="0" anchor="t">
            <a:spAutoFit/>
          </a:bodyPr>
          <a:lstStyle/>
          <a:p>
            <a:pPr marL="505463" lvl="1" indent="-252732" algn="l">
              <a:lnSpc>
                <a:spcPts val="3862"/>
              </a:lnSpc>
              <a:buFont typeface="Arial"/>
              <a:buChar char="•"/>
            </a:pPr>
            <a:r>
              <a:rPr lang="en-US" sz="2800" b="1" u="sng" dirty="0">
                <a:solidFill>
                  <a:srgbClr val="285481"/>
                </a:solidFill>
                <a:latin typeface="Public Sans Bold"/>
                <a:ea typeface="Public Sans Bold"/>
                <a:cs typeface="Public Sans Bold"/>
                <a:sym typeface="Public Sans Bold"/>
              </a:rPr>
              <a:t>All internal RF lines for first DQW cryomodule are validated and have been shipped</a:t>
            </a:r>
          </a:p>
        </p:txBody>
      </p:sp>
      <p:sp>
        <p:nvSpPr>
          <p:cNvPr id="9" name="Freeform 9"/>
          <p:cNvSpPr/>
          <p:nvPr/>
        </p:nvSpPr>
        <p:spPr>
          <a:xfrm>
            <a:off x="1" y="-136411"/>
            <a:ext cx="18288000" cy="1058928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8" name="TextBox 8"/>
          <p:cNvSpPr txBox="1"/>
          <p:nvPr/>
        </p:nvSpPr>
        <p:spPr>
          <a:xfrm>
            <a:off x="1028700" y="577017"/>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Internal RF Lines - DQW Cryomodule</a:t>
            </a:r>
          </a:p>
        </p:txBody>
      </p:sp>
      <p:sp>
        <p:nvSpPr>
          <p:cNvPr id="6" name="Freeform 6"/>
          <p:cNvSpPr/>
          <p:nvPr/>
        </p:nvSpPr>
        <p:spPr>
          <a:xfrm>
            <a:off x="8305800" y="3352035"/>
            <a:ext cx="8730540" cy="5827635"/>
          </a:xfrm>
          <a:custGeom>
            <a:avLst/>
            <a:gdLst/>
            <a:ahLst/>
            <a:cxnLst/>
            <a:rect l="l" t="t" r="r" b="b"/>
            <a:pathLst>
              <a:path w="8730540" h="5827635">
                <a:moveTo>
                  <a:pt x="0" y="0"/>
                </a:moveTo>
                <a:lnTo>
                  <a:pt x="8730540" y="0"/>
                </a:lnTo>
                <a:lnTo>
                  <a:pt x="8730540" y="5827635"/>
                </a:lnTo>
                <a:lnTo>
                  <a:pt x="0" y="5827635"/>
                </a:lnTo>
                <a:lnTo>
                  <a:pt x="0" y="0"/>
                </a:lnTo>
                <a:close/>
              </a:path>
            </a:pathLst>
          </a:custGeom>
          <a:blipFill>
            <a:blip r:embed="rId7"/>
            <a:stretch>
              <a:fillRect/>
            </a:stretch>
          </a:blipFill>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30647">
        <p159:morph option="byObject"/>
      </p:transition>
    </mc:Choice>
    <mc:Fallback>
      <p:transition spd="slow" advTm="30647">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3" name="Freeform 3"/>
          <p:cNvSpPr/>
          <p:nvPr/>
        </p:nvSpPr>
        <p:spPr>
          <a:xfrm>
            <a:off x="0" y="-136411"/>
            <a:ext cx="18288000" cy="10559821"/>
          </a:xfrm>
          <a:custGeom>
            <a:avLst/>
            <a:gdLst/>
            <a:ahLst/>
            <a:cxnLst/>
            <a:rect l="l" t="t" r="r" b="b"/>
            <a:pathLst>
              <a:path w="18288000" h="10559821">
                <a:moveTo>
                  <a:pt x="0" y="0"/>
                </a:moveTo>
                <a:lnTo>
                  <a:pt x="18288000" y="0"/>
                </a:lnTo>
                <a:lnTo>
                  <a:pt x="18288000" y="10559822"/>
                </a:lnTo>
                <a:lnTo>
                  <a:pt x="0" y="10559822"/>
                </a:lnTo>
                <a:lnTo>
                  <a:pt x="0" y="0"/>
                </a:lnTo>
                <a:close/>
              </a:path>
            </a:pathLst>
          </a:custGeom>
          <a:blipFill>
            <a:blip r:embed="rId4"/>
            <a:stretch>
              <a:fillRect t="-33172" r="-60648" b="-52306"/>
            </a:stretch>
          </a:blipFill>
        </p:spPr>
        <p:txBody>
          <a:bodyPr/>
          <a:lstStyle/>
          <a:p>
            <a:endParaRPr lang="en-GB"/>
          </a:p>
        </p:txBody>
      </p:sp>
      <p:sp>
        <p:nvSpPr>
          <p:cNvPr id="4" name="Freeform 4"/>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5"/>
            <a:stretch>
              <a:fillRect/>
            </a:stretch>
          </a:blipFill>
        </p:spPr>
        <p:txBody>
          <a:bodyPr/>
          <a:lstStyle/>
          <a:p>
            <a:endParaRPr lang="en-GB"/>
          </a:p>
        </p:txBody>
      </p:sp>
      <p:graphicFrame>
        <p:nvGraphicFramePr>
          <p:cNvPr id="5" name="Table 5"/>
          <p:cNvGraphicFramePr>
            <a:graphicFrameLocks noGrp="1"/>
          </p:cNvGraphicFramePr>
          <p:nvPr/>
        </p:nvGraphicFramePr>
        <p:xfrm>
          <a:off x="1924667" y="2207943"/>
          <a:ext cx="9503183" cy="7901916"/>
        </p:xfrm>
        <a:graphic>
          <a:graphicData uri="http://schemas.openxmlformats.org/drawingml/2006/table">
            <a:tbl>
              <a:tblPr/>
              <a:tblGrid>
                <a:gridCol w="3053763">
                  <a:extLst>
                    <a:ext uri="{9D8B030D-6E8A-4147-A177-3AD203B41FA5}">
                      <a16:colId xmlns:a16="http://schemas.microsoft.com/office/drawing/2014/main" val="20000"/>
                    </a:ext>
                  </a:extLst>
                </a:gridCol>
                <a:gridCol w="1782132">
                  <a:extLst>
                    <a:ext uri="{9D8B030D-6E8A-4147-A177-3AD203B41FA5}">
                      <a16:colId xmlns:a16="http://schemas.microsoft.com/office/drawing/2014/main" val="20001"/>
                    </a:ext>
                  </a:extLst>
                </a:gridCol>
                <a:gridCol w="4667288">
                  <a:extLst>
                    <a:ext uri="{9D8B030D-6E8A-4147-A177-3AD203B41FA5}">
                      <a16:colId xmlns:a16="http://schemas.microsoft.com/office/drawing/2014/main" val="20002"/>
                    </a:ext>
                  </a:extLst>
                </a:gridCol>
              </a:tblGrid>
              <a:tr h="890117">
                <a:tc>
                  <a:txBody>
                    <a:bodyPr/>
                    <a:lstStyle/>
                    <a:p>
                      <a:pPr algn="ctr">
                        <a:lnSpc>
                          <a:spcPts val="3219"/>
                        </a:lnSpc>
                        <a:defRPr/>
                      </a:pPr>
                      <a:r>
                        <a:rPr lang="en-US" sz="2299" b="1">
                          <a:solidFill>
                            <a:srgbClr val="000000"/>
                          </a:solidFill>
                          <a:latin typeface="Public Sans Bold"/>
                          <a:ea typeface="Public Sans Bold"/>
                          <a:cs typeface="Public Sans Bold"/>
                          <a:sym typeface="Public Sans Bold"/>
                        </a:rPr>
                        <a:t>CDD</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tc>
                  <a:txBody>
                    <a:bodyPr/>
                    <a:lstStyle/>
                    <a:p>
                      <a:pPr algn="ctr">
                        <a:lnSpc>
                          <a:spcPts val="3079"/>
                        </a:lnSpc>
                        <a:defRPr/>
                      </a:pPr>
                      <a:r>
                        <a:rPr lang="en-US" sz="2199" b="1">
                          <a:solidFill>
                            <a:srgbClr val="000000"/>
                          </a:solidFill>
                          <a:latin typeface="Public Sans Bold"/>
                          <a:ea typeface="Public Sans Bold"/>
                          <a:cs typeface="Public Sans Bold"/>
                          <a:sym typeface="Public Sans Bold"/>
                        </a:rPr>
                        <a:t>Quantity</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tc>
                  <a:txBody>
                    <a:bodyPr/>
                    <a:lstStyle/>
                    <a:p>
                      <a:pPr algn="ctr">
                        <a:lnSpc>
                          <a:spcPts val="3079"/>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extLst>
                  <a:ext uri="{0D108BD9-81ED-4DB2-BD59-A6C34878D82A}">
                    <a16:rowId xmlns:a16="http://schemas.microsoft.com/office/drawing/2014/main" val="10000"/>
                  </a:ext>
                </a:extLst>
              </a:tr>
              <a:tr h="1428875">
                <a:tc>
                  <a:txBody>
                    <a:bodyPr/>
                    <a:lstStyle/>
                    <a:p>
                      <a:pPr algn="ctr">
                        <a:lnSpc>
                          <a:spcPts val="2520"/>
                        </a:lnSpc>
                        <a:defRPr/>
                      </a:pPr>
                      <a:r>
                        <a:rPr lang="en-US" sz="1800">
                          <a:solidFill>
                            <a:srgbClr val="000000"/>
                          </a:solidFill>
                          <a:latin typeface="Public Sans"/>
                          <a:ea typeface="Public Sans"/>
                          <a:cs typeface="Public Sans"/>
                          <a:sym typeface="Public Sans"/>
                        </a:rPr>
                        <a:t>LHCACFRL0261</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p>
                      <a:pPr algn="ctr">
                        <a:lnSpc>
                          <a:spcPts val="2520"/>
                        </a:lnSpc>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395731">
                <a:tc>
                  <a:txBody>
                    <a:bodyPr/>
                    <a:lstStyle/>
                    <a:p>
                      <a:pPr algn="ctr">
                        <a:lnSpc>
                          <a:spcPts val="2520"/>
                        </a:lnSpc>
                        <a:defRPr/>
                      </a:pPr>
                      <a:r>
                        <a:rPr lang="en-US" sz="1800">
                          <a:solidFill>
                            <a:srgbClr val="000000"/>
                          </a:solidFill>
                          <a:latin typeface="Public Sans"/>
                          <a:ea typeface="Public Sans"/>
                          <a:cs typeface="Public Sans"/>
                          <a:sym typeface="Public Sans"/>
                        </a:rPr>
                        <a:t>LHCACFRL0259</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x2</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395731">
                <a:tc>
                  <a:txBody>
                    <a:bodyPr/>
                    <a:lstStyle/>
                    <a:p>
                      <a:pPr algn="ctr">
                        <a:lnSpc>
                          <a:spcPts val="2520"/>
                        </a:lnSpc>
                        <a:defRPr/>
                      </a:pPr>
                      <a:r>
                        <a:rPr lang="en-US" sz="1800">
                          <a:solidFill>
                            <a:srgbClr val="000000"/>
                          </a:solidFill>
                          <a:latin typeface="Public Sans"/>
                          <a:ea typeface="Public Sans"/>
                          <a:cs typeface="Public Sans"/>
                          <a:sym typeface="Public Sans"/>
                        </a:rPr>
                        <a:t>LCHACFRL0260</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x10</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395731">
                <a:tc>
                  <a:txBody>
                    <a:bodyPr/>
                    <a:lstStyle/>
                    <a:p>
                      <a:pPr algn="ctr">
                        <a:lnSpc>
                          <a:spcPts val="2520"/>
                        </a:lnSpc>
                        <a:defRPr/>
                      </a:pPr>
                      <a:r>
                        <a:rPr lang="en-US" sz="1800">
                          <a:solidFill>
                            <a:srgbClr val="000000"/>
                          </a:solidFill>
                          <a:latin typeface="Public Sans"/>
                          <a:ea typeface="Public Sans"/>
                          <a:cs typeface="Public Sans"/>
                          <a:sym typeface="Public Sans"/>
                        </a:rPr>
                        <a:t>LHCACFRL0258</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395731">
                <a:tc>
                  <a:txBody>
                    <a:bodyPr/>
                    <a:lstStyle/>
                    <a:p>
                      <a:pPr algn="ctr">
                        <a:lnSpc>
                          <a:spcPts val="2520"/>
                        </a:lnSpc>
                        <a:defRPr/>
                      </a:pPr>
                      <a:r>
                        <a:rPr lang="en-US" sz="1800">
                          <a:solidFill>
                            <a:srgbClr val="000000"/>
                          </a:solidFill>
                          <a:latin typeface="Public Sans"/>
                          <a:ea typeface="Public Sans"/>
                          <a:cs typeface="Public Sans"/>
                          <a:sym typeface="Public Sans"/>
                        </a:rPr>
                        <a:t>LHCACFRL0284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
        <p:nvSpPr>
          <p:cNvPr id="6" name="Freeform 6"/>
          <p:cNvSpPr/>
          <p:nvPr/>
        </p:nvSpPr>
        <p:spPr>
          <a:xfrm>
            <a:off x="7522453" y="6158902"/>
            <a:ext cx="3527000" cy="874724"/>
          </a:xfrm>
          <a:custGeom>
            <a:avLst/>
            <a:gdLst/>
            <a:ahLst/>
            <a:cxnLst/>
            <a:rect l="l" t="t" r="r" b="b"/>
            <a:pathLst>
              <a:path w="3527000" h="874724">
                <a:moveTo>
                  <a:pt x="0" y="0"/>
                </a:moveTo>
                <a:lnTo>
                  <a:pt x="3527000" y="0"/>
                </a:lnTo>
                <a:lnTo>
                  <a:pt x="3527000" y="874724"/>
                </a:lnTo>
                <a:lnTo>
                  <a:pt x="0" y="874724"/>
                </a:lnTo>
                <a:lnTo>
                  <a:pt x="0" y="0"/>
                </a:lnTo>
                <a:close/>
              </a:path>
            </a:pathLst>
          </a:custGeom>
          <a:blipFill>
            <a:blip r:embed="rId6"/>
            <a:stretch>
              <a:fillRect/>
            </a:stretch>
          </a:blipFill>
        </p:spPr>
        <p:txBody>
          <a:bodyPr/>
          <a:lstStyle/>
          <a:p>
            <a:endParaRPr lang="en-GB"/>
          </a:p>
        </p:txBody>
      </p:sp>
      <p:sp>
        <p:nvSpPr>
          <p:cNvPr id="7" name="Freeform 7"/>
          <p:cNvSpPr/>
          <p:nvPr/>
        </p:nvSpPr>
        <p:spPr>
          <a:xfrm>
            <a:off x="8382926" y="3135579"/>
            <a:ext cx="1806055" cy="1146643"/>
          </a:xfrm>
          <a:custGeom>
            <a:avLst/>
            <a:gdLst/>
            <a:ahLst/>
            <a:cxnLst/>
            <a:rect l="l" t="t" r="r" b="b"/>
            <a:pathLst>
              <a:path w="1806055" h="1146643">
                <a:moveTo>
                  <a:pt x="0" y="0"/>
                </a:moveTo>
                <a:lnTo>
                  <a:pt x="1806055" y="0"/>
                </a:lnTo>
                <a:lnTo>
                  <a:pt x="1806055" y="1146643"/>
                </a:lnTo>
                <a:lnTo>
                  <a:pt x="0" y="1146643"/>
                </a:lnTo>
                <a:lnTo>
                  <a:pt x="0" y="0"/>
                </a:lnTo>
                <a:close/>
              </a:path>
            </a:pathLst>
          </a:custGeom>
          <a:blipFill>
            <a:blip r:embed="rId7"/>
            <a:stretch>
              <a:fillRect/>
            </a:stretch>
          </a:blipFill>
        </p:spPr>
        <p:txBody>
          <a:bodyPr/>
          <a:lstStyle/>
          <a:p>
            <a:endParaRPr lang="en-GB"/>
          </a:p>
        </p:txBody>
      </p:sp>
      <p:sp>
        <p:nvSpPr>
          <p:cNvPr id="8" name="Freeform 8"/>
          <p:cNvSpPr/>
          <p:nvPr/>
        </p:nvSpPr>
        <p:spPr>
          <a:xfrm>
            <a:off x="7815189" y="7595365"/>
            <a:ext cx="2941528" cy="809632"/>
          </a:xfrm>
          <a:custGeom>
            <a:avLst/>
            <a:gdLst/>
            <a:ahLst/>
            <a:cxnLst/>
            <a:rect l="l" t="t" r="r" b="b"/>
            <a:pathLst>
              <a:path w="2941528" h="809632">
                <a:moveTo>
                  <a:pt x="0" y="0"/>
                </a:moveTo>
                <a:lnTo>
                  <a:pt x="2941528" y="0"/>
                </a:lnTo>
                <a:lnTo>
                  <a:pt x="2941528" y="809632"/>
                </a:lnTo>
                <a:lnTo>
                  <a:pt x="0" y="809632"/>
                </a:lnTo>
                <a:lnTo>
                  <a:pt x="0" y="0"/>
                </a:lnTo>
                <a:close/>
              </a:path>
            </a:pathLst>
          </a:custGeom>
          <a:blipFill>
            <a:blip r:embed="rId8"/>
            <a:stretch>
              <a:fillRect/>
            </a:stretch>
          </a:blipFill>
        </p:spPr>
        <p:txBody>
          <a:bodyPr/>
          <a:lstStyle/>
          <a:p>
            <a:endParaRPr lang="en-GB"/>
          </a:p>
        </p:txBody>
      </p:sp>
      <p:sp>
        <p:nvSpPr>
          <p:cNvPr id="9" name="Freeform 9"/>
          <p:cNvSpPr/>
          <p:nvPr/>
        </p:nvSpPr>
        <p:spPr>
          <a:xfrm>
            <a:off x="8062402" y="4710847"/>
            <a:ext cx="2447103" cy="964858"/>
          </a:xfrm>
          <a:custGeom>
            <a:avLst/>
            <a:gdLst/>
            <a:ahLst/>
            <a:cxnLst/>
            <a:rect l="l" t="t" r="r" b="b"/>
            <a:pathLst>
              <a:path w="2447103" h="964858">
                <a:moveTo>
                  <a:pt x="0" y="0"/>
                </a:moveTo>
                <a:lnTo>
                  <a:pt x="2447103" y="0"/>
                </a:lnTo>
                <a:lnTo>
                  <a:pt x="2447103" y="964858"/>
                </a:lnTo>
                <a:lnTo>
                  <a:pt x="0" y="964858"/>
                </a:lnTo>
                <a:lnTo>
                  <a:pt x="0" y="0"/>
                </a:lnTo>
                <a:close/>
              </a:path>
            </a:pathLst>
          </a:custGeom>
          <a:blipFill>
            <a:blip r:embed="rId9"/>
            <a:stretch>
              <a:fillRect/>
            </a:stretch>
          </a:blipFill>
        </p:spPr>
        <p:txBody>
          <a:bodyPr/>
          <a:lstStyle/>
          <a:p>
            <a:endParaRPr lang="en-GB"/>
          </a:p>
        </p:txBody>
      </p:sp>
      <p:sp>
        <p:nvSpPr>
          <p:cNvPr id="10" name="Freeform 10"/>
          <p:cNvSpPr/>
          <p:nvPr/>
        </p:nvSpPr>
        <p:spPr>
          <a:xfrm>
            <a:off x="8358213" y="8778908"/>
            <a:ext cx="1855479" cy="1058336"/>
          </a:xfrm>
          <a:custGeom>
            <a:avLst/>
            <a:gdLst/>
            <a:ahLst/>
            <a:cxnLst/>
            <a:rect l="l" t="t" r="r" b="b"/>
            <a:pathLst>
              <a:path w="1855479" h="1058336">
                <a:moveTo>
                  <a:pt x="0" y="0"/>
                </a:moveTo>
                <a:lnTo>
                  <a:pt x="1855480" y="0"/>
                </a:lnTo>
                <a:lnTo>
                  <a:pt x="1855480" y="1058336"/>
                </a:lnTo>
                <a:lnTo>
                  <a:pt x="0" y="1058336"/>
                </a:lnTo>
                <a:lnTo>
                  <a:pt x="0" y="0"/>
                </a:lnTo>
                <a:close/>
              </a:path>
            </a:pathLst>
          </a:custGeom>
          <a:blipFill>
            <a:blip r:embed="rId10"/>
            <a:stretch>
              <a:fillRect/>
            </a:stretch>
          </a:blipFill>
        </p:spPr>
        <p:txBody>
          <a:bodyPr/>
          <a:lstStyle/>
          <a:p>
            <a:endParaRPr lang="en-GB"/>
          </a:p>
        </p:txBody>
      </p:sp>
      <p:sp>
        <p:nvSpPr>
          <p:cNvPr id="11" name="Freeform 11"/>
          <p:cNvSpPr/>
          <p:nvPr/>
        </p:nvSpPr>
        <p:spPr>
          <a:xfrm>
            <a:off x="12264077" y="3238295"/>
            <a:ext cx="5654289" cy="3371370"/>
          </a:xfrm>
          <a:custGeom>
            <a:avLst/>
            <a:gdLst/>
            <a:ahLst/>
            <a:cxnLst/>
            <a:rect l="l" t="t" r="r" b="b"/>
            <a:pathLst>
              <a:path w="5654289" h="3371370">
                <a:moveTo>
                  <a:pt x="0" y="0"/>
                </a:moveTo>
                <a:lnTo>
                  <a:pt x="5654289" y="0"/>
                </a:lnTo>
                <a:lnTo>
                  <a:pt x="5654289" y="3371370"/>
                </a:lnTo>
                <a:lnTo>
                  <a:pt x="0" y="3371370"/>
                </a:lnTo>
                <a:lnTo>
                  <a:pt x="0" y="0"/>
                </a:lnTo>
                <a:close/>
              </a:path>
            </a:pathLst>
          </a:custGeom>
          <a:blipFill>
            <a:blip r:embed="rId11"/>
            <a:stretch>
              <a:fillRect/>
            </a:stretch>
          </a:blipFill>
        </p:spPr>
        <p:txBody>
          <a:bodyPr/>
          <a:lstStyle/>
          <a:p>
            <a:endParaRPr lang="en-GB"/>
          </a:p>
        </p:txBody>
      </p:sp>
      <p:sp>
        <p:nvSpPr>
          <p:cNvPr id="12" name="Freeform 12"/>
          <p:cNvSpPr/>
          <p:nvPr/>
        </p:nvSpPr>
        <p:spPr>
          <a:xfrm>
            <a:off x="12267736" y="6777382"/>
            <a:ext cx="5650629" cy="2747619"/>
          </a:xfrm>
          <a:custGeom>
            <a:avLst/>
            <a:gdLst/>
            <a:ahLst/>
            <a:cxnLst/>
            <a:rect l="l" t="t" r="r" b="b"/>
            <a:pathLst>
              <a:path w="5650629" h="2747619">
                <a:moveTo>
                  <a:pt x="0" y="0"/>
                </a:moveTo>
                <a:lnTo>
                  <a:pt x="5650630" y="0"/>
                </a:lnTo>
                <a:lnTo>
                  <a:pt x="5650630" y="2747619"/>
                </a:lnTo>
                <a:lnTo>
                  <a:pt x="0" y="2747619"/>
                </a:lnTo>
                <a:lnTo>
                  <a:pt x="0" y="0"/>
                </a:lnTo>
                <a:close/>
              </a:path>
            </a:pathLst>
          </a:custGeom>
          <a:blipFill>
            <a:blip r:embed="rId12"/>
            <a:stretch>
              <a:fillRect/>
            </a:stretch>
          </a:blipFill>
        </p:spPr>
        <p:txBody>
          <a:bodyPr/>
          <a:lstStyle/>
          <a:p>
            <a:endParaRPr lang="en-GB"/>
          </a:p>
        </p:txBody>
      </p:sp>
      <p:sp>
        <p:nvSpPr>
          <p:cNvPr id="13" name="TextBox 13"/>
          <p:cNvSpPr txBox="1"/>
          <p:nvPr/>
        </p:nvSpPr>
        <p:spPr>
          <a:xfrm>
            <a:off x="1028700" y="577017"/>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Internal RF Lines - DQW Cryomodule</a:t>
            </a:r>
          </a:p>
        </p:txBody>
      </p:sp>
      <p:sp>
        <p:nvSpPr>
          <p:cNvPr id="14" name="Freeform 14"/>
          <p:cNvSpPr/>
          <p:nvPr/>
        </p:nvSpPr>
        <p:spPr>
          <a:xfrm>
            <a:off x="12264077" y="331121"/>
            <a:ext cx="5650629" cy="2754682"/>
          </a:xfrm>
          <a:custGeom>
            <a:avLst/>
            <a:gdLst/>
            <a:ahLst/>
            <a:cxnLst/>
            <a:rect l="l" t="t" r="r" b="b"/>
            <a:pathLst>
              <a:path w="5650629" h="2754682">
                <a:moveTo>
                  <a:pt x="0" y="0"/>
                </a:moveTo>
                <a:lnTo>
                  <a:pt x="5650629" y="0"/>
                </a:lnTo>
                <a:lnTo>
                  <a:pt x="5650629" y="2754682"/>
                </a:lnTo>
                <a:lnTo>
                  <a:pt x="0" y="2754682"/>
                </a:lnTo>
                <a:lnTo>
                  <a:pt x="0" y="0"/>
                </a:lnTo>
                <a:close/>
              </a:path>
            </a:pathLst>
          </a:custGeom>
          <a:blipFill>
            <a:blip r:embed="rId13"/>
            <a:stretch>
              <a:fillRect/>
            </a:stretch>
          </a:blipFill>
        </p:spPr>
        <p:txBody>
          <a:bodyPr/>
          <a:lstStyle/>
          <a:p>
            <a:endParaRPr lang="en-GB"/>
          </a:p>
        </p:txBody>
      </p:sp>
      <p:sp>
        <p:nvSpPr>
          <p:cNvPr id="15" name="Freeform 15"/>
          <p:cNvSpPr/>
          <p:nvPr/>
        </p:nvSpPr>
        <p:spPr>
          <a:xfrm>
            <a:off x="-11725" y="-136410"/>
            <a:ext cx="14565925" cy="8642704"/>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3" name="Freeform 3"/>
          <p:cNvSpPr/>
          <p:nvPr/>
        </p:nvSpPr>
        <p:spPr>
          <a:xfrm>
            <a:off x="0" y="-136411"/>
            <a:ext cx="18288000" cy="10559821"/>
          </a:xfrm>
          <a:custGeom>
            <a:avLst/>
            <a:gdLst/>
            <a:ahLst/>
            <a:cxnLst/>
            <a:rect l="l" t="t" r="r" b="b"/>
            <a:pathLst>
              <a:path w="18288000" h="10559821">
                <a:moveTo>
                  <a:pt x="0" y="0"/>
                </a:moveTo>
                <a:lnTo>
                  <a:pt x="18288000" y="0"/>
                </a:lnTo>
                <a:lnTo>
                  <a:pt x="18288000" y="10559822"/>
                </a:lnTo>
                <a:lnTo>
                  <a:pt x="0" y="10559822"/>
                </a:lnTo>
                <a:lnTo>
                  <a:pt x="0" y="0"/>
                </a:lnTo>
                <a:close/>
              </a:path>
            </a:pathLst>
          </a:custGeom>
          <a:blipFill>
            <a:blip r:embed="rId4"/>
            <a:stretch>
              <a:fillRect t="-33172" r="-60648" b="-52306"/>
            </a:stretch>
          </a:blipFill>
        </p:spPr>
        <p:txBody>
          <a:bodyPr/>
          <a:lstStyle/>
          <a:p>
            <a:endParaRPr lang="en-GB"/>
          </a:p>
        </p:txBody>
      </p:sp>
      <p:sp>
        <p:nvSpPr>
          <p:cNvPr id="4" name="Freeform 4"/>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5"/>
            <a:stretch>
              <a:fillRect/>
            </a:stretch>
          </a:blipFill>
        </p:spPr>
        <p:txBody>
          <a:bodyPr/>
          <a:lstStyle/>
          <a:p>
            <a:endParaRPr lang="en-GB"/>
          </a:p>
        </p:txBody>
      </p:sp>
      <p:sp>
        <p:nvSpPr>
          <p:cNvPr id="5" name="Freeform 5"/>
          <p:cNvSpPr/>
          <p:nvPr/>
        </p:nvSpPr>
        <p:spPr>
          <a:xfrm>
            <a:off x="9578545" y="4923663"/>
            <a:ext cx="8356371" cy="4982486"/>
          </a:xfrm>
          <a:custGeom>
            <a:avLst/>
            <a:gdLst/>
            <a:ahLst/>
            <a:cxnLst/>
            <a:rect l="l" t="t" r="r" b="b"/>
            <a:pathLst>
              <a:path w="8356371" h="4982486">
                <a:moveTo>
                  <a:pt x="0" y="0"/>
                </a:moveTo>
                <a:lnTo>
                  <a:pt x="8356371" y="0"/>
                </a:lnTo>
                <a:lnTo>
                  <a:pt x="8356371" y="4982486"/>
                </a:lnTo>
                <a:lnTo>
                  <a:pt x="0" y="4982486"/>
                </a:lnTo>
                <a:lnTo>
                  <a:pt x="0" y="0"/>
                </a:lnTo>
                <a:close/>
              </a:path>
            </a:pathLst>
          </a:custGeom>
          <a:blipFill>
            <a:blip r:embed="rId6"/>
            <a:stretch>
              <a:fillRect/>
            </a:stretch>
          </a:blipFill>
        </p:spPr>
        <p:txBody>
          <a:bodyPr/>
          <a:lstStyle/>
          <a:p>
            <a:endParaRPr lang="en-GB"/>
          </a:p>
        </p:txBody>
      </p:sp>
      <p:sp>
        <p:nvSpPr>
          <p:cNvPr id="6" name="Freeform 6"/>
          <p:cNvSpPr/>
          <p:nvPr/>
        </p:nvSpPr>
        <p:spPr>
          <a:xfrm>
            <a:off x="364434" y="2895204"/>
            <a:ext cx="8861027" cy="4319751"/>
          </a:xfrm>
          <a:custGeom>
            <a:avLst/>
            <a:gdLst/>
            <a:ahLst/>
            <a:cxnLst/>
            <a:rect l="l" t="t" r="r" b="b"/>
            <a:pathLst>
              <a:path w="8861027" h="4319751">
                <a:moveTo>
                  <a:pt x="0" y="0"/>
                </a:moveTo>
                <a:lnTo>
                  <a:pt x="8861027" y="0"/>
                </a:lnTo>
                <a:lnTo>
                  <a:pt x="8861027" y="4319751"/>
                </a:lnTo>
                <a:lnTo>
                  <a:pt x="0" y="4319751"/>
                </a:lnTo>
                <a:lnTo>
                  <a:pt x="0" y="0"/>
                </a:lnTo>
                <a:close/>
              </a:path>
            </a:pathLst>
          </a:custGeom>
          <a:blipFill>
            <a:blip r:embed="rId7"/>
            <a:stretch>
              <a:fillRect/>
            </a:stretch>
          </a:blipFill>
        </p:spPr>
        <p:txBody>
          <a:bodyPr/>
          <a:lstStyle/>
          <a:p>
            <a:endParaRPr lang="en-GB"/>
          </a:p>
        </p:txBody>
      </p:sp>
      <p:sp>
        <p:nvSpPr>
          <p:cNvPr id="7" name="Freeform 7"/>
          <p:cNvSpPr/>
          <p:nvPr/>
        </p:nvSpPr>
        <p:spPr>
          <a:xfrm>
            <a:off x="14991796" y="586542"/>
            <a:ext cx="2683827" cy="3796696"/>
          </a:xfrm>
          <a:custGeom>
            <a:avLst/>
            <a:gdLst/>
            <a:ahLst/>
            <a:cxnLst/>
            <a:rect l="l" t="t" r="r" b="b"/>
            <a:pathLst>
              <a:path w="2683827" h="3796696">
                <a:moveTo>
                  <a:pt x="0" y="0"/>
                </a:moveTo>
                <a:lnTo>
                  <a:pt x="2683827" y="0"/>
                </a:lnTo>
                <a:lnTo>
                  <a:pt x="2683827" y="3796696"/>
                </a:lnTo>
                <a:lnTo>
                  <a:pt x="0" y="3796696"/>
                </a:lnTo>
                <a:lnTo>
                  <a:pt x="0" y="0"/>
                </a:lnTo>
                <a:close/>
              </a:path>
            </a:pathLst>
          </a:custGeom>
          <a:blipFill>
            <a:blip r:embed="rId8"/>
            <a:stretch>
              <a:fillRect l="-95531"/>
            </a:stretch>
          </a:blipFill>
        </p:spPr>
        <p:txBody>
          <a:bodyPr/>
          <a:lstStyle/>
          <a:p>
            <a:endParaRPr lang="en-GB"/>
          </a:p>
        </p:txBody>
      </p:sp>
      <p:sp>
        <p:nvSpPr>
          <p:cNvPr id="8" name="TextBox 8"/>
          <p:cNvSpPr txBox="1"/>
          <p:nvPr/>
        </p:nvSpPr>
        <p:spPr>
          <a:xfrm>
            <a:off x="12696397" y="2013420"/>
            <a:ext cx="2488530" cy="2369818"/>
          </a:xfrm>
          <a:prstGeom prst="rect">
            <a:avLst/>
          </a:prstGeom>
        </p:spPr>
        <p:txBody>
          <a:bodyPr lIns="0" tIns="0" rIns="0" bIns="0" rtlCol="0" anchor="t">
            <a:spAutoFit/>
          </a:bodyPr>
          <a:lstStyle/>
          <a:p>
            <a:pPr algn="ctr">
              <a:lnSpc>
                <a:spcPts val="3780"/>
              </a:lnSpc>
            </a:pPr>
            <a:r>
              <a:rPr lang="en-US" sz="2700" dirty="0">
                <a:solidFill>
                  <a:srgbClr val="1800AD"/>
                </a:solidFill>
                <a:latin typeface="Canva Sans"/>
                <a:ea typeface="Canva Sans"/>
                <a:cs typeface="Canva Sans"/>
                <a:sym typeface="Canva Sans"/>
              </a:rPr>
              <a:t>S21 of two small adapters ‘back-to-back’ is always used as reference</a:t>
            </a:r>
          </a:p>
        </p:txBody>
      </p:sp>
      <p:sp>
        <p:nvSpPr>
          <p:cNvPr id="9" name="TextBox 9"/>
          <p:cNvSpPr txBox="1"/>
          <p:nvPr/>
        </p:nvSpPr>
        <p:spPr>
          <a:xfrm>
            <a:off x="1028700" y="577017"/>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Internal RF Lines - DQW Cryomodule</a:t>
            </a:r>
          </a:p>
        </p:txBody>
      </p:sp>
      <p:sp>
        <p:nvSpPr>
          <p:cNvPr id="10" name="Freeform 10"/>
          <p:cNvSpPr/>
          <p:nvPr/>
        </p:nvSpPr>
        <p:spPr>
          <a:xfrm>
            <a:off x="0" y="-136411"/>
            <a:ext cx="18288000" cy="10550295"/>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12" name="TextBox 8">
            <a:extLst>
              <a:ext uri="{FF2B5EF4-FFF2-40B4-BE49-F238E27FC236}">
                <a16:creationId xmlns:a16="http://schemas.microsoft.com/office/drawing/2014/main" id="{4BF6032E-09BF-AEEB-7478-E113228C3C64}"/>
              </a:ext>
            </a:extLst>
          </p:cNvPr>
          <p:cNvSpPr txBox="1"/>
          <p:nvPr/>
        </p:nvSpPr>
        <p:spPr>
          <a:xfrm>
            <a:off x="3758900" y="7604726"/>
            <a:ext cx="2488530" cy="942181"/>
          </a:xfrm>
          <a:prstGeom prst="rect">
            <a:avLst/>
          </a:prstGeom>
        </p:spPr>
        <p:txBody>
          <a:bodyPr lIns="0" tIns="0" rIns="0" bIns="0" rtlCol="0" anchor="t">
            <a:spAutoFit/>
          </a:bodyPr>
          <a:lstStyle/>
          <a:p>
            <a:pPr algn="ctr">
              <a:lnSpc>
                <a:spcPts val="3780"/>
              </a:lnSpc>
            </a:pPr>
            <a:r>
              <a:rPr lang="en-US" sz="2700" dirty="0">
                <a:solidFill>
                  <a:srgbClr val="1800AD"/>
                </a:solidFill>
                <a:latin typeface="Canva Sans"/>
                <a:ea typeface="Canva Sans"/>
                <a:cs typeface="Canva Sans"/>
                <a:sym typeface="Canva Sans"/>
              </a:rPr>
              <a:t>Cryomodule Adapter </a:t>
            </a:r>
          </a:p>
        </p:txBody>
      </p:sp>
      <p:sp>
        <p:nvSpPr>
          <p:cNvPr id="13" name="TextBox 8">
            <a:extLst>
              <a:ext uri="{FF2B5EF4-FFF2-40B4-BE49-F238E27FC236}">
                <a16:creationId xmlns:a16="http://schemas.microsoft.com/office/drawing/2014/main" id="{B6D559D0-5F07-647F-AE62-E9E5017E737A}"/>
              </a:ext>
            </a:extLst>
          </p:cNvPr>
          <p:cNvSpPr txBox="1"/>
          <p:nvPr/>
        </p:nvSpPr>
        <p:spPr>
          <a:xfrm>
            <a:off x="6951042" y="7351366"/>
            <a:ext cx="2488530" cy="942181"/>
          </a:xfrm>
          <a:prstGeom prst="rect">
            <a:avLst/>
          </a:prstGeom>
        </p:spPr>
        <p:txBody>
          <a:bodyPr lIns="0" tIns="0" rIns="0" bIns="0" rtlCol="0" anchor="t">
            <a:spAutoFit/>
          </a:bodyPr>
          <a:lstStyle/>
          <a:p>
            <a:pPr algn="ctr">
              <a:lnSpc>
                <a:spcPts val="3780"/>
              </a:lnSpc>
            </a:pPr>
            <a:r>
              <a:rPr lang="en-US" sz="2700" dirty="0">
                <a:solidFill>
                  <a:srgbClr val="1800AD"/>
                </a:solidFill>
                <a:latin typeface="Canva Sans"/>
                <a:ea typeface="Canva Sans"/>
                <a:cs typeface="Canva Sans"/>
                <a:sym typeface="Canva Sans"/>
              </a:rPr>
              <a:t>Transition Piece</a:t>
            </a:r>
          </a:p>
        </p:txBody>
      </p:sp>
      <p:sp>
        <p:nvSpPr>
          <p:cNvPr id="14" name="TextBox 8">
            <a:extLst>
              <a:ext uri="{FF2B5EF4-FFF2-40B4-BE49-F238E27FC236}">
                <a16:creationId xmlns:a16="http://schemas.microsoft.com/office/drawing/2014/main" id="{DBEDA62B-073E-8D12-C2B4-2D394DFFA590}"/>
              </a:ext>
            </a:extLst>
          </p:cNvPr>
          <p:cNvSpPr txBox="1"/>
          <p:nvPr/>
        </p:nvSpPr>
        <p:spPr>
          <a:xfrm>
            <a:off x="2819400" y="2372131"/>
            <a:ext cx="2488530" cy="454868"/>
          </a:xfrm>
          <a:prstGeom prst="rect">
            <a:avLst/>
          </a:prstGeom>
        </p:spPr>
        <p:txBody>
          <a:bodyPr lIns="0" tIns="0" rIns="0" bIns="0" rtlCol="0" anchor="t">
            <a:spAutoFit/>
          </a:bodyPr>
          <a:lstStyle/>
          <a:p>
            <a:pPr algn="ctr">
              <a:lnSpc>
                <a:spcPts val="3780"/>
              </a:lnSpc>
            </a:pPr>
            <a:r>
              <a:rPr lang="en-US" sz="2700" dirty="0">
                <a:solidFill>
                  <a:srgbClr val="1800AD"/>
                </a:solidFill>
                <a:latin typeface="Canva Sans"/>
                <a:ea typeface="Canva Sans"/>
                <a:cs typeface="Canva Sans"/>
                <a:sym typeface="Canva Sans"/>
              </a:rPr>
              <a:t>RF Line</a:t>
            </a:r>
          </a:p>
        </p:txBody>
      </p:sp>
      <p:sp>
        <p:nvSpPr>
          <p:cNvPr id="15" name="TextBox 8">
            <a:extLst>
              <a:ext uri="{FF2B5EF4-FFF2-40B4-BE49-F238E27FC236}">
                <a16:creationId xmlns:a16="http://schemas.microsoft.com/office/drawing/2014/main" id="{C53868BD-F139-345F-7511-6B38A17693CD}"/>
              </a:ext>
            </a:extLst>
          </p:cNvPr>
          <p:cNvSpPr txBox="1"/>
          <p:nvPr/>
        </p:nvSpPr>
        <p:spPr>
          <a:xfrm>
            <a:off x="427784" y="7351366"/>
            <a:ext cx="2488530" cy="942181"/>
          </a:xfrm>
          <a:prstGeom prst="rect">
            <a:avLst/>
          </a:prstGeom>
        </p:spPr>
        <p:txBody>
          <a:bodyPr lIns="0" tIns="0" rIns="0" bIns="0" rtlCol="0" anchor="t">
            <a:spAutoFit/>
          </a:bodyPr>
          <a:lstStyle/>
          <a:p>
            <a:pPr algn="ctr">
              <a:lnSpc>
                <a:spcPts val="3780"/>
              </a:lnSpc>
            </a:pPr>
            <a:r>
              <a:rPr lang="en-US" sz="2700" dirty="0">
                <a:solidFill>
                  <a:srgbClr val="1800AD"/>
                </a:solidFill>
                <a:latin typeface="Canva Sans"/>
                <a:ea typeface="Canva Sans"/>
                <a:cs typeface="Canva Sans"/>
                <a:sym typeface="Canva Sans"/>
              </a:rPr>
              <a:t>Cold Test Adapter</a:t>
            </a:r>
          </a:p>
        </p:txBody>
      </p:sp>
      <p:cxnSp>
        <p:nvCxnSpPr>
          <p:cNvPr id="17" name="Straight Arrow Connector 16">
            <a:extLst>
              <a:ext uri="{FF2B5EF4-FFF2-40B4-BE49-F238E27FC236}">
                <a16:creationId xmlns:a16="http://schemas.microsoft.com/office/drawing/2014/main" id="{84F070E5-B0BE-3841-0E4E-A55E7AEC6473}"/>
              </a:ext>
            </a:extLst>
          </p:cNvPr>
          <p:cNvCxnSpPr>
            <a:stCxn id="14" idx="2"/>
          </p:cNvCxnSpPr>
          <p:nvPr/>
        </p:nvCxnSpPr>
        <p:spPr>
          <a:xfrm>
            <a:off x="4063665" y="2826999"/>
            <a:ext cx="355935" cy="132590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1D4769B-8BA4-788D-928B-1E38756A13BE}"/>
              </a:ext>
            </a:extLst>
          </p:cNvPr>
          <p:cNvCxnSpPr>
            <a:cxnSpLocks/>
          </p:cNvCxnSpPr>
          <p:nvPr/>
        </p:nvCxnSpPr>
        <p:spPr>
          <a:xfrm flipV="1">
            <a:off x="1672049" y="5143499"/>
            <a:ext cx="766351" cy="213966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9BD8B7E-283D-78CD-90BD-EBDD2EDD48D0}"/>
              </a:ext>
            </a:extLst>
          </p:cNvPr>
          <p:cNvCxnSpPr>
            <a:cxnSpLocks/>
            <a:stCxn id="13" idx="0"/>
          </p:cNvCxnSpPr>
          <p:nvPr/>
        </p:nvCxnSpPr>
        <p:spPr>
          <a:xfrm flipH="1" flipV="1">
            <a:off x="6247429" y="4859893"/>
            <a:ext cx="1947878" cy="2491473"/>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5AE0291-55BF-6B7E-451F-AD7672BB024E}"/>
              </a:ext>
            </a:extLst>
          </p:cNvPr>
          <p:cNvCxnSpPr>
            <a:cxnSpLocks/>
          </p:cNvCxnSpPr>
          <p:nvPr/>
        </p:nvCxnSpPr>
        <p:spPr>
          <a:xfrm flipH="1" flipV="1">
            <a:off x="5091273" y="6105629"/>
            <a:ext cx="121966" cy="136268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52524">
        <p159:morph option="byObject"/>
      </p:transition>
    </mc:Choice>
    <mc:Fallback>
      <p:transition spd="slow" advTm="52524">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p:cNvGraphicFramePr>
            <a:graphicFrameLocks noGrp="1"/>
          </p:cNvGraphicFramePr>
          <p:nvPr/>
        </p:nvGraphicFramePr>
        <p:xfrm>
          <a:off x="1028700" y="2540456"/>
          <a:ext cx="9503183" cy="6991341"/>
        </p:xfrm>
        <a:graphic>
          <a:graphicData uri="http://schemas.openxmlformats.org/drawingml/2006/table">
            <a:tbl>
              <a:tblPr/>
              <a:tblGrid>
                <a:gridCol w="3053763">
                  <a:extLst>
                    <a:ext uri="{9D8B030D-6E8A-4147-A177-3AD203B41FA5}">
                      <a16:colId xmlns:a16="http://schemas.microsoft.com/office/drawing/2014/main" val="20000"/>
                    </a:ext>
                  </a:extLst>
                </a:gridCol>
                <a:gridCol w="1782132">
                  <a:extLst>
                    <a:ext uri="{9D8B030D-6E8A-4147-A177-3AD203B41FA5}">
                      <a16:colId xmlns:a16="http://schemas.microsoft.com/office/drawing/2014/main" val="20001"/>
                    </a:ext>
                  </a:extLst>
                </a:gridCol>
                <a:gridCol w="4667288">
                  <a:extLst>
                    <a:ext uri="{9D8B030D-6E8A-4147-A177-3AD203B41FA5}">
                      <a16:colId xmlns:a16="http://schemas.microsoft.com/office/drawing/2014/main" val="20002"/>
                    </a:ext>
                  </a:extLst>
                </a:gridCol>
              </a:tblGrid>
              <a:tr h="890679">
                <a:tc>
                  <a:txBody>
                    <a:bodyPr/>
                    <a:lstStyle/>
                    <a:p>
                      <a:pPr algn="ctr">
                        <a:lnSpc>
                          <a:spcPts val="3219"/>
                        </a:lnSpc>
                        <a:defRPr/>
                      </a:pPr>
                      <a:r>
                        <a:rPr lang="en-US" sz="2299" b="1">
                          <a:solidFill>
                            <a:srgbClr val="000000"/>
                          </a:solidFill>
                          <a:latin typeface="Public Sans Bold"/>
                          <a:ea typeface="Public Sans Bold"/>
                          <a:cs typeface="Public Sans Bold"/>
                          <a:sym typeface="Public Sans Bold"/>
                        </a:rPr>
                        <a:t>CDD</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tc>
                  <a:txBody>
                    <a:bodyPr/>
                    <a:lstStyle/>
                    <a:p>
                      <a:pPr algn="ctr">
                        <a:lnSpc>
                          <a:spcPts val="3079"/>
                        </a:lnSpc>
                        <a:defRPr/>
                      </a:pPr>
                      <a:r>
                        <a:rPr lang="en-US" sz="2199" b="1">
                          <a:solidFill>
                            <a:srgbClr val="000000"/>
                          </a:solidFill>
                          <a:latin typeface="Public Sans Bold"/>
                          <a:ea typeface="Public Sans Bold"/>
                          <a:cs typeface="Public Sans Bold"/>
                          <a:sym typeface="Public Sans Bold"/>
                        </a:rPr>
                        <a:t>Quantity</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tc>
                  <a:txBody>
                    <a:bodyPr/>
                    <a:lstStyle/>
                    <a:p>
                      <a:pPr algn="ctr">
                        <a:lnSpc>
                          <a:spcPts val="3079"/>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extLst>
                  <a:ext uri="{0D108BD9-81ED-4DB2-BD59-A6C34878D82A}">
                    <a16:rowId xmlns:a16="http://schemas.microsoft.com/office/drawing/2014/main" val="10000"/>
                  </a:ext>
                </a:extLst>
              </a:tr>
              <a:tr h="1321266">
                <a:tc>
                  <a:txBody>
                    <a:bodyPr/>
                    <a:lstStyle/>
                    <a:p>
                      <a:pPr algn="ctr">
                        <a:lnSpc>
                          <a:spcPts val="2520"/>
                        </a:lnSpc>
                        <a:defRPr/>
                      </a:pPr>
                      <a:r>
                        <a:rPr lang="en-US" sz="1800">
                          <a:solidFill>
                            <a:srgbClr val="000000"/>
                          </a:solidFill>
                          <a:latin typeface="Public Sans"/>
                          <a:ea typeface="Public Sans"/>
                          <a:cs typeface="Public Sans"/>
                          <a:sym typeface="Public Sans"/>
                        </a:rPr>
                        <a:t>LHCACFRL0261</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p>
                      <a:pPr algn="ctr">
                        <a:lnSpc>
                          <a:spcPts val="2520"/>
                        </a:lnSpc>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LHCACFRL0259</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x2</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LCHACFRL0260</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x10</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LHCACFRL0258</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LHCACFRL0284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Freeform 4"/>
          <p:cNvSpPr/>
          <p:nvPr/>
        </p:nvSpPr>
        <p:spPr>
          <a:xfrm>
            <a:off x="6477473" y="6193538"/>
            <a:ext cx="3527000" cy="773173"/>
          </a:xfrm>
          <a:custGeom>
            <a:avLst/>
            <a:gdLst/>
            <a:ahLst/>
            <a:cxnLst/>
            <a:rect l="l" t="t" r="r" b="b"/>
            <a:pathLst>
              <a:path w="3527000" h="773173">
                <a:moveTo>
                  <a:pt x="0" y="0"/>
                </a:moveTo>
                <a:lnTo>
                  <a:pt x="3527000" y="0"/>
                </a:lnTo>
                <a:lnTo>
                  <a:pt x="3527000" y="773174"/>
                </a:lnTo>
                <a:lnTo>
                  <a:pt x="0" y="773174"/>
                </a:lnTo>
                <a:lnTo>
                  <a:pt x="0" y="0"/>
                </a:lnTo>
                <a:close/>
              </a:path>
            </a:pathLst>
          </a:custGeom>
          <a:blipFill>
            <a:blip r:embed="rId5"/>
            <a:stretch>
              <a:fillRect t="-6567" b="-6567"/>
            </a:stretch>
          </a:blipFill>
        </p:spPr>
        <p:txBody>
          <a:bodyPr/>
          <a:lstStyle/>
          <a:p>
            <a:endParaRPr lang="en-GB"/>
          </a:p>
        </p:txBody>
      </p:sp>
      <p:sp>
        <p:nvSpPr>
          <p:cNvPr id="5" name="Freeform 5"/>
          <p:cNvSpPr/>
          <p:nvPr/>
        </p:nvSpPr>
        <p:spPr>
          <a:xfrm>
            <a:off x="7337945" y="3569079"/>
            <a:ext cx="1806055" cy="1013524"/>
          </a:xfrm>
          <a:custGeom>
            <a:avLst/>
            <a:gdLst/>
            <a:ahLst/>
            <a:cxnLst/>
            <a:rect l="l" t="t" r="r" b="b"/>
            <a:pathLst>
              <a:path w="1806055" h="1013524">
                <a:moveTo>
                  <a:pt x="0" y="0"/>
                </a:moveTo>
                <a:lnTo>
                  <a:pt x="1806055" y="0"/>
                </a:lnTo>
                <a:lnTo>
                  <a:pt x="1806055" y="1013523"/>
                </a:lnTo>
                <a:lnTo>
                  <a:pt x="0" y="1013523"/>
                </a:lnTo>
                <a:lnTo>
                  <a:pt x="0" y="0"/>
                </a:lnTo>
                <a:close/>
              </a:path>
            </a:pathLst>
          </a:custGeom>
          <a:blipFill>
            <a:blip r:embed="rId6"/>
            <a:stretch>
              <a:fillRect t="-6567" b="-6567"/>
            </a:stretch>
          </a:blipFill>
        </p:spPr>
        <p:txBody>
          <a:bodyPr/>
          <a:lstStyle/>
          <a:p>
            <a:endParaRPr lang="en-GB"/>
          </a:p>
        </p:txBody>
      </p:sp>
      <p:sp>
        <p:nvSpPr>
          <p:cNvPr id="6" name="Freeform 6"/>
          <p:cNvSpPr/>
          <p:nvPr/>
        </p:nvSpPr>
        <p:spPr>
          <a:xfrm>
            <a:off x="6886083" y="7366762"/>
            <a:ext cx="2941528" cy="715638"/>
          </a:xfrm>
          <a:custGeom>
            <a:avLst/>
            <a:gdLst/>
            <a:ahLst/>
            <a:cxnLst/>
            <a:rect l="l" t="t" r="r" b="b"/>
            <a:pathLst>
              <a:path w="2941528" h="715638">
                <a:moveTo>
                  <a:pt x="0" y="0"/>
                </a:moveTo>
                <a:lnTo>
                  <a:pt x="2941527" y="0"/>
                </a:lnTo>
                <a:lnTo>
                  <a:pt x="2941527" y="715638"/>
                </a:lnTo>
                <a:lnTo>
                  <a:pt x="0" y="715638"/>
                </a:lnTo>
                <a:lnTo>
                  <a:pt x="0" y="0"/>
                </a:lnTo>
                <a:close/>
              </a:path>
            </a:pathLst>
          </a:custGeom>
          <a:blipFill>
            <a:blip r:embed="rId7"/>
            <a:stretch>
              <a:fillRect t="-6567" b="-6567"/>
            </a:stretch>
          </a:blipFill>
        </p:spPr>
        <p:txBody>
          <a:bodyPr/>
          <a:lstStyle/>
          <a:p>
            <a:endParaRPr lang="en-GB"/>
          </a:p>
        </p:txBody>
      </p:sp>
      <p:sp>
        <p:nvSpPr>
          <p:cNvPr id="7" name="Freeform 7"/>
          <p:cNvSpPr/>
          <p:nvPr/>
        </p:nvSpPr>
        <p:spPr>
          <a:xfrm>
            <a:off x="7166434" y="4959696"/>
            <a:ext cx="2447103" cy="852843"/>
          </a:xfrm>
          <a:custGeom>
            <a:avLst/>
            <a:gdLst/>
            <a:ahLst/>
            <a:cxnLst/>
            <a:rect l="l" t="t" r="r" b="b"/>
            <a:pathLst>
              <a:path w="2447103" h="852843">
                <a:moveTo>
                  <a:pt x="0" y="0"/>
                </a:moveTo>
                <a:lnTo>
                  <a:pt x="2447103" y="0"/>
                </a:lnTo>
                <a:lnTo>
                  <a:pt x="2447103" y="852842"/>
                </a:lnTo>
                <a:lnTo>
                  <a:pt x="0" y="852842"/>
                </a:lnTo>
                <a:lnTo>
                  <a:pt x="0" y="0"/>
                </a:lnTo>
                <a:close/>
              </a:path>
            </a:pathLst>
          </a:custGeom>
          <a:blipFill>
            <a:blip r:embed="rId8"/>
            <a:stretch>
              <a:fillRect t="-6567" b="-6567"/>
            </a:stretch>
          </a:blipFill>
        </p:spPr>
        <p:txBody>
          <a:bodyPr/>
          <a:lstStyle/>
          <a:p>
            <a:endParaRPr lang="en-GB"/>
          </a:p>
        </p:txBody>
      </p:sp>
      <p:sp>
        <p:nvSpPr>
          <p:cNvPr id="8" name="Freeform 8"/>
          <p:cNvSpPr/>
          <p:nvPr/>
        </p:nvSpPr>
        <p:spPr>
          <a:xfrm>
            <a:off x="7462246" y="8389690"/>
            <a:ext cx="1855479" cy="935468"/>
          </a:xfrm>
          <a:custGeom>
            <a:avLst/>
            <a:gdLst/>
            <a:ahLst/>
            <a:cxnLst/>
            <a:rect l="l" t="t" r="r" b="b"/>
            <a:pathLst>
              <a:path w="1855479" h="935468">
                <a:moveTo>
                  <a:pt x="0" y="0"/>
                </a:moveTo>
                <a:lnTo>
                  <a:pt x="1855480" y="0"/>
                </a:lnTo>
                <a:lnTo>
                  <a:pt x="1855480" y="935468"/>
                </a:lnTo>
                <a:lnTo>
                  <a:pt x="0" y="935468"/>
                </a:lnTo>
                <a:lnTo>
                  <a:pt x="0" y="0"/>
                </a:lnTo>
                <a:close/>
              </a:path>
            </a:pathLst>
          </a:custGeom>
          <a:blipFill>
            <a:blip r:embed="rId9"/>
            <a:stretch>
              <a:fillRect t="-6567" b="-6567"/>
            </a:stretch>
          </a:blipFill>
        </p:spPr>
        <p:txBody>
          <a:bodyPr/>
          <a:lstStyle/>
          <a:p>
            <a:endParaRPr lang="en-GB"/>
          </a:p>
        </p:txBody>
      </p:sp>
      <p:sp>
        <p:nvSpPr>
          <p:cNvPr id="9" name="Freeform 9"/>
          <p:cNvSpPr/>
          <p:nvPr/>
        </p:nvSpPr>
        <p:spPr>
          <a:xfrm>
            <a:off x="6282518" y="3185046"/>
            <a:ext cx="3916909" cy="3916909"/>
          </a:xfrm>
          <a:custGeom>
            <a:avLst/>
            <a:gdLst/>
            <a:ahLst/>
            <a:cxnLst/>
            <a:rect l="l" t="t" r="r" b="b"/>
            <a:pathLst>
              <a:path w="3916909" h="3916909">
                <a:moveTo>
                  <a:pt x="0" y="0"/>
                </a:moveTo>
                <a:lnTo>
                  <a:pt x="3916909" y="0"/>
                </a:lnTo>
                <a:lnTo>
                  <a:pt x="3916909" y="3916908"/>
                </a:lnTo>
                <a:lnTo>
                  <a:pt x="0" y="391690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GB"/>
          </a:p>
        </p:txBody>
      </p:sp>
      <p:sp>
        <p:nvSpPr>
          <p:cNvPr id="10" name="Freeform 10"/>
          <p:cNvSpPr/>
          <p:nvPr/>
        </p:nvSpPr>
        <p:spPr>
          <a:xfrm>
            <a:off x="11935783" y="3409618"/>
            <a:ext cx="5323517" cy="3014442"/>
          </a:xfrm>
          <a:custGeom>
            <a:avLst/>
            <a:gdLst/>
            <a:ahLst/>
            <a:cxnLst/>
            <a:rect l="l" t="t" r="r" b="b"/>
            <a:pathLst>
              <a:path w="5323517" h="3014442">
                <a:moveTo>
                  <a:pt x="0" y="0"/>
                </a:moveTo>
                <a:lnTo>
                  <a:pt x="5323517" y="0"/>
                </a:lnTo>
                <a:lnTo>
                  <a:pt x="5323517" y="3014442"/>
                </a:lnTo>
                <a:lnTo>
                  <a:pt x="0" y="3014442"/>
                </a:lnTo>
                <a:lnTo>
                  <a:pt x="0" y="0"/>
                </a:lnTo>
                <a:close/>
              </a:path>
            </a:pathLst>
          </a:custGeom>
          <a:blipFill>
            <a:blip r:embed="rId12"/>
            <a:stretch>
              <a:fillRect/>
            </a:stretch>
          </a:blipFill>
        </p:spPr>
        <p:txBody>
          <a:bodyPr/>
          <a:lstStyle/>
          <a:p>
            <a:endParaRPr lang="en-GB"/>
          </a:p>
        </p:txBody>
      </p:sp>
      <p:sp>
        <p:nvSpPr>
          <p:cNvPr id="11" name="Freeform 11"/>
          <p:cNvSpPr/>
          <p:nvPr/>
        </p:nvSpPr>
        <p:spPr>
          <a:xfrm>
            <a:off x="11935783" y="301745"/>
            <a:ext cx="5474888" cy="2990657"/>
          </a:xfrm>
          <a:custGeom>
            <a:avLst/>
            <a:gdLst/>
            <a:ahLst/>
            <a:cxnLst/>
            <a:rect l="l" t="t" r="r" b="b"/>
            <a:pathLst>
              <a:path w="5474888" h="2990657">
                <a:moveTo>
                  <a:pt x="0" y="0"/>
                </a:moveTo>
                <a:lnTo>
                  <a:pt x="5474887" y="0"/>
                </a:lnTo>
                <a:lnTo>
                  <a:pt x="5474887" y="2990657"/>
                </a:lnTo>
                <a:lnTo>
                  <a:pt x="0" y="2990657"/>
                </a:lnTo>
                <a:lnTo>
                  <a:pt x="0" y="0"/>
                </a:lnTo>
                <a:close/>
              </a:path>
            </a:pathLst>
          </a:custGeom>
          <a:blipFill>
            <a:blip r:embed="rId13"/>
            <a:stretch>
              <a:fillRect/>
            </a:stretch>
          </a:blipFill>
        </p:spPr>
        <p:txBody>
          <a:bodyPr/>
          <a:lstStyle/>
          <a:p>
            <a:endParaRPr lang="en-GB"/>
          </a:p>
        </p:txBody>
      </p:sp>
      <p:sp>
        <p:nvSpPr>
          <p:cNvPr id="12" name="AutoShape 12"/>
          <p:cNvSpPr/>
          <p:nvPr/>
        </p:nvSpPr>
        <p:spPr>
          <a:xfrm flipV="1">
            <a:off x="9144000" y="1797073"/>
            <a:ext cx="2791783" cy="2278767"/>
          </a:xfrm>
          <a:prstGeom prst="line">
            <a:avLst/>
          </a:prstGeom>
          <a:ln w="38100" cap="flat">
            <a:solidFill>
              <a:srgbClr val="0193BD"/>
            </a:solidFill>
            <a:prstDash val="solid"/>
            <a:headEnd type="none" w="sm" len="sm"/>
            <a:tailEnd type="arrow" w="med" len="sm"/>
          </a:ln>
        </p:spPr>
        <p:txBody>
          <a:bodyPr/>
          <a:lstStyle/>
          <a:p>
            <a:endParaRPr lang="en-GB"/>
          </a:p>
        </p:txBody>
      </p:sp>
      <p:sp>
        <p:nvSpPr>
          <p:cNvPr id="13" name="AutoShape 13"/>
          <p:cNvSpPr/>
          <p:nvPr/>
        </p:nvSpPr>
        <p:spPr>
          <a:xfrm flipV="1">
            <a:off x="9613537" y="4916839"/>
            <a:ext cx="2322245" cy="469278"/>
          </a:xfrm>
          <a:prstGeom prst="line">
            <a:avLst/>
          </a:prstGeom>
          <a:ln w="38100" cap="flat">
            <a:solidFill>
              <a:srgbClr val="0193BD"/>
            </a:solidFill>
            <a:prstDash val="solid"/>
            <a:headEnd type="none" w="sm" len="sm"/>
            <a:tailEnd type="arrow" w="med" len="sm"/>
          </a:ln>
        </p:spPr>
        <p:txBody>
          <a:bodyPr/>
          <a:lstStyle/>
          <a:p>
            <a:endParaRPr lang="en-GB"/>
          </a:p>
        </p:txBody>
      </p:sp>
      <p:sp>
        <p:nvSpPr>
          <p:cNvPr id="14" name="Freeform 14"/>
          <p:cNvSpPr/>
          <p:nvPr/>
        </p:nvSpPr>
        <p:spPr>
          <a:xfrm>
            <a:off x="11935783" y="6741052"/>
            <a:ext cx="5323517" cy="2608524"/>
          </a:xfrm>
          <a:custGeom>
            <a:avLst/>
            <a:gdLst/>
            <a:ahLst/>
            <a:cxnLst/>
            <a:rect l="l" t="t" r="r" b="b"/>
            <a:pathLst>
              <a:path w="5323517" h="2608524">
                <a:moveTo>
                  <a:pt x="0" y="0"/>
                </a:moveTo>
                <a:lnTo>
                  <a:pt x="5323517" y="0"/>
                </a:lnTo>
                <a:lnTo>
                  <a:pt x="5323517" y="2608524"/>
                </a:lnTo>
                <a:lnTo>
                  <a:pt x="0" y="2608524"/>
                </a:lnTo>
                <a:lnTo>
                  <a:pt x="0" y="0"/>
                </a:lnTo>
                <a:close/>
              </a:path>
            </a:pathLst>
          </a:custGeom>
          <a:blipFill>
            <a:blip r:embed="rId14"/>
            <a:stretch>
              <a:fillRect/>
            </a:stretch>
          </a:blipFill>
        </p:spPr>
        <p:txBody>
          <a:bodyPr/>
          <a:lstStyle/>
          <a:p>
            <a:endParaRPr lang="en-GB"/>
          </a:p>
        </p:txBody>
      </p:sp>
      <p:sp>
        <p:nvSpPr>
          <p:cNvPr id="15" name="AutoShape 15"/>
          <p:cNvSpPr/>
          <p:nvPr/>
        </p:nvSpPr>
        <p:spPr>
          <a:xfrm>
            <a:off x="10004473" y="6580125"/>
            <a:ext cx="1931310" cy="1465189"/>
          </a:xfrm>
          <a:prstGeom prst="line">
            <a:avLst/>
          </a:prstGeom>
          <a:ln w="38100" cap="flat">
            <a:solidFill>
              <a:srgbClr val="0193BD"/>
            </a:solidFill>
            <a:prstDash val="solid"/>
            <a:headEnd type="none" w="sm" len="sm"/>
            <a:tailEnd type="arrow" w="med" len="sm"/>
          </a:ln>
        </p:spPr>
        <p:txBody>
          <a:bodyPr/>
          <a:lstStyle/>
          <a:p>
            <a:endParaRPr lang="en-GB"/>
          </a:p>
        </p:txBody>
      </p:sp>
      <p:sp>
        <p:nvSpPr>
          <p:cNvPr id="16" name="TextBox 16"/>
          <p:cNvSpPr txBox="1"/>
          <p:nvPr/>
        </p:nvSpPr>
        <p:spPr>
          <a:xfrm>
            <a:off x="1028700" y="577017"/>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Internal RF Lines - DQW Cryomodule</a:t>
            </a:r>
          </a:p>
        </p:txBody>
      </p:sp>
      <p:sp>
        <p:nvSpPr>
          <p:cNvPr id="17" name="Freeform 17"/>
          <p:cNvSpPr/>
          <p:nvPr/>
        </p:nvSpPr>
        <p:spPr>
          <a:xfrm>
            <a:off x="0" y="0"/>
            <a:ext cx="18287999"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15"/>
            <a:stretch>
              <a:fillRect l="-1038" b="-1068"/>
            </a:stretch>
          </a:blipFill>
          <a:ln cap="sq">
            <a:noFill/>
            <a:prstDash val="solid"/>
            <a:miter/>
          </a:ln>
        </p:spPr>
        <p:txBody>
          <a:bodyPr/>
          <a:lstStyle/>
          <a:p>
            <a:endParaRPr lang="en-GB"/>
          </a:p>
        </p:txBody>
      </p:sp>
    </p:spTree>
    <p:custDataLst>
      <p:tags r:id="rId1"/>
    </p:custData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40382">
        <p159:morph option="byObject"/>
      </p:transition>
    </mc:Choice>
    <mc:Fallback>
      <p:transition spd="slow" advTm="4038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graphicFrame>
        <p:nvGraphicFramePr>
          <p:cNvPr id="3" name="Table 3"/>
          <p:cNvGraphicFramePr>
            <a:graphicFrameLocks noGrp="1"/>
          </p:cNvGraphicFramePr>
          <p:nvPr/>
        </p:nvGraphicFramePr>
        <p:xfrm>
          <a:off x="1028700" y="2540456"/>
          <a:ext cx="9503183" cy="6991341"/>
        </p:xfrm>
        <a:graphic>
          <a:graphicData uri="http://schemas.openxmlformats.org/drawingml/2006/table">
            <a:tbl>
              <a:tblPr/>
              <a:tblGrid>
                <a:gridCol w="3053763">
                  <a:extLst>
                    <a:ext uri="{9D8B030D-6E8A-4147-A177-3AD203B41FA5}">
                      <a16:colId xmlns:a16="http://schemas.microsoft.com/office/drawing/2014/main" val="20000"/>
                    </a:ext>
                  </a:extLst>
                </a:gridCol>
                <a:gridCol w="1782132">
                  <a:extLst>
                    <a:ext uri="{9D8B030D-6E8A-4147-A177-3AD203B41FA5}">
                      <a16:colId xmlns:a16="http://schemas.microsoft.com/office/drawing/2014/main" val="20001"/>
                    </a:ext>
                  </a:extLst>
                </a:gridCol>
                <a:gridCol w="4667288">
                  <a:extLst>
                    <a:ext uri="{9D8B030D-6E8A-4147-A177-3AD203B41FA5}">
                      <a16:colId xmlns:a16="http://schemas.microsoft.com/office/drawing/2014/main" val="20002"/>
                    </a:ext>
                  </a:extLst>
                </a:gridCol>
              </a:tblGrid>
              <a:tr h="890679">
                <a:tc>
                  <a:txBody>
                    <a:bodyPr/>
                    <a:lstStyle/>
                    <a:p>
                      <a:pPr algn="ctr">
                        <a:lnSpc>
                          <a:spcPts val="3219"/>
                        </a:lnSpc>
                        <a:defRPr/>
                      </a:pPr>
                      <a:r>
                        <a:rPr lang="en-US" sz="2299" b="1">
                          <a:solidFill>
                            <a:srgbClr val="000000"/>
                          </a:solidFill>
                          <a:latin typeface="Public Sans Bold"/>
                          <a:ea typeface="Public Sans Bold"/>
                          <a:cs typeface="Public Sans Bold"/>
                          <a:sym typeface="Public Sans Bold"/>
                        </a:rPr>
                        <a:t>CDD</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tc>
                  <a:txBody>
                    <a:bodyPr/>
                    <a:lstStyle/>
                    <a:p>
                      <a:pPr algn="ctr">
                        <a:lnSpc>
                          <a:spcPts val="3079"/>
                        </a:lnSpc>
                        <a:defRPr/>
                      </a:pPr>
                      <a:r>
                        <a:rPr lang="en-US" sz="2199" b="1">
                          <a:solidFill>
                            <a:srgbClr val="000000"/>
                          </a:solidFill>
                          <a:latin typeface="Public Sans Bold"/>
                          <a:ea typeface="Public Sans Bold"/>
                          <a:cs typeface="Public Sans Bold"/>
                          <a:sym typeface="Public Sans Bold"/>
                        </a:rPr>
                        <a:t>Quantity</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tc>
                  <a:txBody>
                    <a:bodyPr/>
                    <a:lstStyle/>
                    <a:p>
                      <a:pPr algn="ctr">
                        <a:lnSpc>
                          <a:spcPts val="3079"/>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CDD6FF"/>
                    </a:solidFill>
                  </a:tcPr>
                </a:tc>
                <a:extLst>
                  <a:ext uri="{0D108BD9-81ED-4DB2-BD59-A6C34878D82A}">
                    <a16:rowId xmlns:a16="http://schemas.microsoft.com/office/drawing/2014/main" val="10000"/>
                  </a:ext>
                </a:extLst>
              </a:tr>
              <a:tr h="1321266">
                <a:tc>
                  <a:txBody>
                    <a:bodyPr/>
                    <a:lstStyle/>
                    <a:p>
                      <a:pPr algn="ctr">
                        <a:lnSpc>
                          <a:spcPts val="2520"/>
                        </a:lnSpc>
                        <a:defRPr/>
                      </a:pPr>
                      <a:r>
                        <a:rPr lang="en-US" sz="1800">
                          <a:solidFill>
                            <a:srgbClr val="000000"/>
                          </a:solidFill>
                          <a:latin typeface="Public Sans"/>
                          <a:ea typeface="Public Sans"/>
                          <a:cs typeface="Public Sans"/>
                          <a:sym typeface="Public Sans"/>
                        </a:rPr>
                        <a:t>LHCACFRL0261</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p>
                      <a:pPr algn="ctr">
                        <a:lnSpc>
                          <a:spcPts val="2520"/>
                        </a:lnSpc>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LHCACFRL0259</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x2</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LCHACFRL0260</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x10</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LHCACFRL0258</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194849">
                <a:tc>
                  <a:txBody>
                    <a:bodyPr/>
                    <a:lstStyle/>
                    <a:p>
                      <a:pPr algn="ctr">
                        <a:lnSpc>
                          <a:spcPts val="2520"/>
                        </a:lnSpc>
                        <a:defRPr/>
                      </a:pPr>
                      <a:r>
                        <a:rPr lang="en-US" sz="1800">
                          <a:solidFill>
                            <a:srgbClr val="000000"/>
                          </a:solidFill>
                          <a:latin typeface="Public Sans"/>
                          <a:ea typeface="Public Sans"/>
                          <a:cs typeface="Public Sans"/>
                          <a:sym typeface="Public Sans"/>
                        </a:rPr>
                        <a:t>LHCACFRL0284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r>
                        <a:rPr lang="en-US" sz="1800">
                          <a:solidFill>
                            <a:srgbClr val="000000"/>
                          </a:solidFill>
                          <a:latin typeface="Public Sans"/>
                          <a:ea typeface="Public Sans"/>
                          <a:cs typeface="Public Sans"/>
                          <a:sym typeface="Public Sans"/>
                        </a:rPr>
                        <a:t>x4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
        <p:nvSpPr>
          <p:cNvPr id="4" name="Freeform 4"/>
          <p:cNvSpPr/>
          <p:nvPr/>
        </p:nvSpPr>
        <p:spPr>
          <a:xfrm>
            <a:off x="6477473" y="6193538"/>
            <a:ext cx="3527000" cy="773173"/>
          </a:xfrm>
          <a:custGeom>
            <a:avLst/>
            <a:gdLst/>
            <a:ahLst/>
            <a:cxnLst/>
            <a:rect l="l" t="t" r="r" b="b"/>
            <a:pathLst>
              <a:path w="3527000" h="773173">
                <a:moveTo>
                  <a:pt x="0" y="0"/>
                </a:moveTo>
                <a:lnTo>
                  <a:pt x="3527000" y="0"/>
                </a:lnTo>
                <a:lnTo>
                  <a:pt x="3527000" y="773174"/>
                </a:lnTo>
                <a:lnTo>
                  <a:pt x="0" y="773174"/>
                </a:lnTo>
                <a:lnTo>
                  <a:pt x="0" y="0"/>
                </a:lnTo>
                <a:close/>
              </a:path>
            </a:pathLst>
          </a:custGeom>
          <a:blipFill>
            <a:blip r:embed="rId5"/>
            <a:stretch>
              <a:fillRect t="-6567" b="-6567"/>
            </a:stretch>
          </a:blipFill>
        </p:spPr>
        <p:txBody>
          <a:bodyPr/>
          <a:lstStyle/>
          <a:p>
            <a:endParaRPr lang="en-GB"/>
          </a:p>
        </p:txBody>
      </p:sp>
      <p:sp>
        <p:nvSpPr>
          <p:cNvPr id="5" name="Freeform 5"/>
          <p:cNvSpPr/>
          <p:nvPr/>
        </p:nvSpPr>
        <p:spPr>
          <a:xfrm>
            <a:off x="7337945" y="3569079"/>
            <a:ext cx="1806055" cy="1013524"/>
          </a:xfrm>
          <a:custGeom>
            <a:avLst/>
            <a:gdLst/>
            <a:ahLst/>
            <a:cxnLst/>
            <a:rect l="l" t="t" r="r" b="b"/>
            <a:pathLst>
              <a:path w="1806055" h="1013524">
                <a:moveTo>
                  <a:pt x="0" y="0"/>
                </a:moveTo>
                <a:lnTo>
                  <a:pt x="1806055" y="0"/>
                </a:lnTo>
                <a:lnTo>
                  <a:pt x="1806055" y="1013523"/>
                </a:lnTo>
                <a:lnTo>
                  <a:pt x="0" y="1013523"/>
                </a:lnTo>
                <a:lnTo>
                  <a:pt x="0" y="0"/>
                </a:lnTo>
                <a:close/>
              </a:path>
            </a:pathLst>
          </a:custGeom>
          <a:blipFill>
            <a:blip r:embed="rId6"/>
            <a:stretch>
              <a:fillRect t="-6567" b="-6567"/>
            </a:stretch>
          </a:blipFill>
        </p:spPr>
        <p:txBody>
          <a:bodyPr/>
          <a:lstStyle/>
          <a:p>
            <a:endParaRPr lang="en-GB"/>
          </a:p>
        </p:txBody>
      </p:sp>
      <p:sp>
        <p:nvSpPr>
          <p:cNvPr id="6" name="Freeform 6"/>
          <p:cNvSpPr/>
          <p:nvPr/>
        </p:nvSpPr>
        <p:spPr>
          <a:xfrm>
            <a:off x="6770209" y="7320382"/>
            <a:ext cx="2941528" cy="715638"/>
          </a:xfrm>
          <a:custGeom>
            <a:avLst/>
            <a:gdLst/>
            <a:ahLst/>
            <a:cxnLst/>
            <a:rect l="l" t="t" r="r" b="b"/>
            <a:pathLst>
              <a:path w="2941528" h="715638">
                <a:moveTo>
                  <a:pt x="0" y="0"/>
                </a:moveTo>
                <a:lnTo>
                  <a:pt x="2941527" y="0"/>
                </a:lnTo>
                <a:lnTo>
                  <a:pt x="2941527" y="715638"/>
                </a:lnTo>
                <a:lnTo>
                  <a:pt x="0" y="715638"/>
                </a:lnTo>
                <a:lnTo>
                  <a:pt x="0" y="0"/>
                </a:lnTo>
                <a:close/>
              </a:path>
            </a:pathLst>
          </a:custGeom>
          <a:blipFill>
            <a:blip r:embed="rId7"/>
            <a:stretch>
              <a:fillRect t="-6567" b="-6567"/>
            </a:stretch>
          </a:blipFill>
        </p:spPr>
        <p:txBody>
          <a:bodyPr/>
          <a:lstStyle/>
          <a:p>
            <a:endParaRPr lang="en-GB"/>
          </a:p>
        </p:txBody>
      </p:sp>
      <p:sp>
        <p:nvSpPr>
          <p:cNvPr id="7" name="Freeform 7"/>
          <p:cNvSpPr/>
          <p:nvPr/>
        </p:nvSpPr>
        <p:spPr>
          <a:xfrm>
            <a:off x="7166434" y="4959696"/>
            <a:ext cx="2447103" cy="852843"/>
          </a:xfrm>
          <a:custGeom>
            <a:avLst/>
            <a:gdLst/>
            <a:ahLst/>
            <a:cxnLst/>
            <a:rect l="l" t="t" r="r" b="b"/>
            <a:pathLst>
              <a:path w="2447103" h="852843">
                <a:moveTo>
                  <a:pt x="0" y="0"/>
                </a:moveTo>
                <a:lnTo>
                  <a:pt x="2447103" y="0"/>
                </a:lnTo>
                <a:lnTo>
                  <a:pt x="2447103" y="852842"/>
                </a:lnTo>
                <a:lnTo>
                  <a:pt x="0" y="852842"/>
                </a:lnTo>
                <a:lnTo>
                  <a:pt x="0" y="0"/>
                </a:lnTo>
                <a:close/>
              </a:path>
            </a:pathLst>
          </a:custGeom>
          <a:blipFill>
            <a:blip r:embed="rId8"/>
            <a:stretch>
              <a:fillRect t="-6567" b="-6567"/>
            </a:stretch>
          </a:blipFill>
        </p:spPr>
        <p:txBody>
          <a:bodyPr/>
          <a:lstStyle/>
          <a:p>
            <a:endParaRPr lang="en-GB"/>
          </a:p>
        </p:txBody>
      </p:sp>
      <p:sp>
        <p:nvSpPr>
          <p:cNvPr id="8" name="Freeform 8"/>
          <p:cNvSpPr/>
          <p:nvPr/>
        </p:nvSpPr>
        <p:spPr>
          <a:xfrm>
            <a:off x="7462246" y="8389690"/>
            <a:ext cx="1855479" cy="935468"/>
          </a:xfrm>
          <a:custGeom>
            <a:avLst/>
            <a:gdLst/>
            <a:ahLst/>
            <a:cxnLst/>
            <a:rect l="l" t="t" r="r" b="b"/>
            <a:pathLst>
              <a:path w="1855479" h="935468">
                <a:moveTo>
                  <a:pt x="0" y="0"/>
                </a:moveTo>
                <a:lnTo>
                  <a:pt x="1855480" y="0"/>
                </a:lnTo>
                <a:lnTo>
                  <a:pt x="1855480" y="935468"/>
                </a:lnTo>
                <a:lnTo>
                  <a:pt x="0" y="935468"/>
                </a:lnTo>
                <a:lnTo>
                  <a:pt x="0" y="0"/>
                </a:lnTo>
                <a:close/>
              </a:path>
            </a:pathLst>
          </a:custGeom>
          <a:blipFill>
            <a:blip r:embed="rId9"/>
            <a:stretch>
              <a:fillRect t="-6567" b="-6567"/>
            </a:stretch>
          </a:blipFill>
        </p:spPr>
        <p:txBody>
          <a:bodyPr/>
          <a:lstStyle/>
          <a:p>
            <a:endParaRPr lang="en-GB"/>
          </a:p>
        </p:txBody>
      </p:sp>
      <p:sp>
        <p:nvSpPr>
          <p:cNvPr id="9" name="Freeform 9"/>
          <p:cNvSpPr/>
          <p:nvPr/>
        </p:nvSpPr>
        <p:spPr>
          <a:xfrm>
            <a:off x="5780291" y="6966712"/>
            <a:ext cx="4751591" cy="2375796"/>
          </a:xfrm>
          <a:custGeom>
            <a:avLst/>
            <a:gdLst/>
            <a:ahLst/>
            <a:cxnLst/>
            <a:rect l="l" t="t" r="r" b="b"/>
            <a:pathLst>
              <a:path w="4751591" h="2375796">
                <a:moveTo>
                  <a:pt x="0" y="0"/>
                </a:moveTo>
                <a:lnTo>
                  <a:pt x="4751592" y="0"/>
                </a:lnTo>
                <a:lnTo>
                  <a:pt x="4751592" y="2375795"/>
                </a:lnTo>
                <a:lnTo>
                  <a:pt x="0" y="2375795"/>
                </a:lnTo>
                <a:lnTo>
                  <a:pt x="0" y="0"/>
                </a:lnTo>
                <a:close/>
              </a:path>
            </a:pathLst>
          </a:custGeom>
          <a:blipFill>
            <a:blip r:embed="rId10">
              <a:extLst>
                <a:ext uri="{96DAC541-7B7A-43D3-8B79-37D633B846F1}">
                  <asvg:svgBlip xmlns:asvg="http://schemas.microsoft.com/office/drawing/2016/SVG/main" r:embed="rId11"/>
                </a:ext>
              </a:extLst>
            </a:blip>
            <a:stretch>
              <a:fillRect/>
            </a:stretch>
          </a:blipFill>
          <a:ln cap="sq">
            <a:noFill/>
            <a:prstDash val="solid"/>
            <a:miter/>
          </a:ln>
        </p:spPr>
        <p:txBody>
          <a:bodyPr/>
          <a:lstStyle/>
          <a:p>
            <a:endParaRPr lang="en-GB"/>
          </a:p>
        </p:txBody>
      </p:sp>
      <p:sp>
        <p:nvSpPr>
          <p:cNvPr id="10" name="Freeform 10"/>
          <p:cNvSpPr/>
          <p:nvPr/>
        </p:nvSpPr>
        <p:spPr>
          <a:xfrm>
            <a:off x="11114747" y="2811029"/>
            <a:ext cx="6447271" cy="6447271"/>
          </a:xfrm>
          <a:custGeom>
            <a:avLst/>
            <a:gdLst/>
            <a:ahLst/>
            <a:cxnLst/>
            <a:rect l="l" t="t" r="r" b="b"/>
            <a:pathLst>
              <a:path w="6447271" h="6447271">
                <a:moveTo>
                  <a:pt x="0" y="0"/>
                </a:moveTo>
                <a:lnTo>
                  <a:pt x="6447270" y="0"/>
                </a:lnTo>
                <a:lnTo>
                  <a:pt x="6447270" y="6447271"/>
                </a:lnTo>
                <a:lnTo>
                  <a:pt x="0" y="6447271"/>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GB"/>
          </a:p>
        </p:txBody>
      </p:sp>
      <p:sp>
        <p:nvSpPr>
          <p:cNvPr id="11" name="Freeform 11"/>
          <p:cNvSpPr/>
          <p:nvPr/>
        </p:nvSpPr>
        <p:spPr>
          <a:xfrm>
            <a:off x="11295908" y="3112649"/>
            <a:ext cx="6084947" cy="4061702"/>
          </a:xfrm>
          <a:custGeom>
            <a:avLst/>
            <a:gdLst/>
            <a:ahLst/>
            <a:cxnLst/>
            <a:rect l="l" t="t" r="r" b="b"/>
            <a:pathLst>
              <a:path w="6084947" h="4061702">
                <a:moveTo>
                  <a:pt x="0" y="0"/>
                </a:moveTo>
                <a:lnTo>
                  <a:pt x="6084948" y="0"/>
                </a:lnTo>
                <a:lnTo>
                  <a:pt x="6084948" y="4061702"/>
                </a:lnTo>
                <a:lnTo>
                  <a:pt x="0" y="4061702"/>
                </a:lnTo>
                <a:lnTo>
                  <a:pt x="0" y="0"/>
                </a:lnTo>
                <a:close/>
              </a:path>
            </a:pathLst>
          </a:custGeom>
          <a:blipFill>
            <a:blip r:embed="rId14"/>
            <a:stretch>
              <a:fillRect/>
            </a:stretch>
          </a:blipFill>
        </p:spPr>
        <p:txBody>
          <a:bodyPr/>
          <a:lstStyle/>
          <a:p>
            <a:endParaRPr lang="en-GB"/>
          </a:p>
        </p:txBody>
      </p:sp>
      <p:sp>
        <p:nvSpPr>
          <p:cNvPr id="12" name="TextBox 12"/>
          <p:cNvSpPr txBox="1"/>
          <p:nvPr/>
        </p:nvSpPr>
        <p:spPr>
          <a:xfrm>
            <a:off x="11295907" y="7244330"/>
            <a:ext cx="6084947" cy="1543884"/>
          </a:xfrm>
          <a:prstGeom prst="rect">
            <a:avLst/>
          </a:prstGeom>
        </p:spPr>
        <p:txBody>
          <a:bodyPr wrap="square" lIns="0" tIns="0" rIns="0" bIns="0" rtlCol="0" anchor="t">
            <a:spAutoFit/>
          </a:bodyPr>
          <a:lstStyle/>
          <a:p>
            <a:pPr algn="ctr">
              <a:lnSpc>
                <a:spcPts val="4143"/>
              </a:lnSpc>
            </a:pPr>
            <a:r>
              <a:rPr lang="en-US" sz="2959" dirty="0">
                <a:solidFill>
                  <a:srgbClr val="285481"/>
                </a:solidFill>
                <a:latin typeface="Canva Sans"/>
                <a:ea typeface="Canva Sans"/>
                <a:cs typeface="Canva Sans"/>
                <a:sym typeface="Canva Sans"/>
              </a:rPr>
              <a:t>Very complex </a:t>
            </a:r>
          </a:p>
          <a:p>
            <a:pPr algn="ctr">
              <a:lnSpc>
                <a:spcPts val="4143"/>
              </a:lnSpc>
            </a:pPr>
            <a:r>
              <a:rPr lang="en-US" sz="2959" dirty="0">
                <a:solidFill>
                  <a:srgbClr val="285481"/>
                </a:solidFill>
                <a:latin typeface="Canva Sans"/>
                <a:ea typeface="Canva Sans"/>
                <a:cs typeface="Canva Sans"/>
                <a:sym typeface="Canva Sans"/>
              </a:rPr>
              <a:t>&amp; must accommodate several angles in a compact space</a:t>
            </a:r>
          </a:p>
        </p:txBody>
      </p:sp>
      <p:sp>
        <p:nvSpPr>
          <p:cNvPr id="13" name="TextBox 13"/>
          <p:cNvSpPr txBox="1"/>
          <p:nvPr/>
        </p:nvSpPr>
        <p:spPr>
          <a:xfrm>
            <a:off x="1028700" y="577017"/>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Internal RF Lines - DQW Cryomodule</a:t>
            </a:r>
          </a:p>
        </p:txBody>
      </p:sp>
      <p:sp>
        <p:nvSpPr>
          <p:cNvPr id="14" name="Freeform 14"/>
          <p:cNvSpPr/>
          <p:nvPr/>
        </p:nvSpPr>
        <p:spPr>
          <a:xfrm>
            <a:off x="-76200" y="0"/>
            <a:ext cx="183642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15"/>
            <a:stretch>
              <a:fillRect l="-1038" b="-1068"/>
            </a:stretch>
          </a:blipFill>
          <a:ln cap="sq">
            <a:noFill/>
            <a:prstDash val="solid"/>
            <a:miter/>
          </a:ln>
        </p:spPr>
        <p:txBody>
          <a:bodyPr/>
          <a:lstStyle/>
          <a:p>
            <a:endParaRPr lang="en-GB"/>
          </a:p>
        </p:txBody>
      </p:sp>
    </p:spTree>
    <p:custDataLst>
      <p:tags r:id="rId1"/>
    </p:custData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19217">
        <p159:morph option="byObject"/>
      </p:transition>
    </mc:Choice>
    <mc:Fallback>
      <p:transition spd="slow" advTm="1921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3"/>
            <a:stretch>
              <a:fillRect/>
            </a:stretch>
          </a:blipFill>
        </p:spPr>
        <p:txBody>
          <a:bodyPr/>
          <a:lstStyle/>
          <a:p>
            <a:endParaRPr lang="en-GB"/>
          </a:p>
        </p:txBody>
      </p:sp>
      <p:sp>
        <p:nvSpPr>
          <p:cNvPr id="3" name="Freeform 3"/>
          <p:cNvSpPr/>
          <p:nvPr/>
        </p:nvSpPr>
        <p:spPr>
          <a:xfrm>
            <a:off x="290588" y="4922737"/>
            <a:ext cx="9509819" cy="3934688"/>
          </a:xfrm>
          <a:custGeom>
            <a:avLst/>
            <a:gdLst/>
            <a:ahLst/>
            <a:cxnLst/>
            <a:rect l="l" t="t" r="r" b="b"/>
            <a:pathLst>
              <a:path w="9509819" h="3934688">
                <a:moveTo>
                  <a:pt x="0" y="0"/>
                </a:moveTo>
                <a:lnTo>
                  <a:pt x="9509819" y="0"/>
                </a:lnTo>
                <a:lnTo>
                  <a:pt x="9509819" y="3934687"/>
                </a:lnTo>
                <a:lnTo>
                  <a:pt x="0" y="3934687"/>
                </a:lnTo>
                <a:lnTo>
                  <a:pt x="0" y="0"/>
                </a:lnTo>
                <a:close/>
              </a:path>
            </a:pathLst>
          </a:custGeom>
          <a:blipFill>
            <a:blip r:embed="rId4"/>
            <a:stretch>
              <a:fillRect/>
            </a:stretch>
          </a:blipFill>
        </p:spPr>
        <p:txBody>
          <a:bodyPr/>
          <a:lstStyle/>
          <a:p>
            <a:endParaRPr lang="en-GB"/>
          </a:p>
        </p:txBody>
      </p:sp>
      <p:sp>
        <p:nvSpPr>
          <p:cNvPr id="4" name="Freeform 4"/>
          <p:cNvSpPr/>
          <p:nvPr/>
        </p:nvSpPr>
        <p:spPr>
          <a:xfrm>
            <a:off x="11023404" y="5019262"/>
            <a:ext cx="6723010" cy="3741637"/>
          </a:xfrm>
          <a:custGeom>
            <a:avLst/>
            <a:gdLst/>
            <a:ahLst/>
            <a:cxnLst/>
            <a:rect l="l" t="t" r="r" b="b"/>
            <a:pathLst>
              <a:path w="7260310" h="4247281">
                <a:moveTo>
                  <a:pt x="0" y="0"/>
                </a:moveTo>
                <a:lnTo>
                  <a:pt x="7260310" y="0"/>
                </a:lnTo>
                <a:lnTo>
                  <a:pt x="7260310" y="4247281"/>
                </a:lnTo>
                <a:lnTo>
                  <a:pt x="0" y="4247281"/>
                </a:lnTo>
                <a:lnTo>
                  <a:pt x="0" y="0"/>
                </a:lnTo>
                <a:close/>
              </a:path>
            </a:pathLst>
          </a:custGeom>
          <a:blipFill>
            <a:blip r:embed="rId5"/>
            <a:stretch>
              <a:fillRect/>
            </a:stretch>
          </a:blipFill>
        </p:spPr>
        <p:txBody>
          <a:bodyPr/>
          <a:lstStyle/>
          <a:p>
            <a:endParaRPr lang="en-GB"/>
          </a:p>
        </p:txBody>
      </p:sp>
      <p:grpSp>
        <p:nvGrpSpPr>
          <p:cNvPr id="5" name="Group 5"/>
          <p:cNvGrpSpPr/>
          <p:nvPr/>
        </p:nvGrpSpPr>
        <p:grpSpPr>
          <a:xfrm flipH="1">
            <a:off x="4320476" y="2229589"/>
            <a:ext cx="9647048" cy="2030533"/>
            <a:chOff x="0" y="0"/>
            <a:chExt cx="12862731" cy="2707377"/>
          </a:xfrm>
        </p:grpSpPr>
        <p:sp>
          <p:nvSpPr>
            <p:cNvPr id="6" name="Freeform 6"/>
            <p:cNvSpPr/>
            <p:nvPr/>
          </p:nvSpPr>
          <p:spPr>
            <a:xfrm>
              <a:off x="6509533" y="219670"/>
              <a:ext cx="6353197" cy="1748667"/>
            </a:xfrm>
            <a:custGeom>
              <a:avLst/>
              <a:gdLst/>
              <a:ahLst/>
              <a:cxnLst/>
              <a:rect l="l" t="t" r="r" b="b"/>
              <a:pathLst>
                <a:path w="6353197" h="1748667">
                  <a:moveTo>
                    <a:pt x="0" y="0"/>
                  </a:moveTo>
                  <a:lnTo>
                    <a:pt x="6353198" y="0"/>
                  </a:lnTo>
                  <a:lnTo>
                    <a:pt x="6353198" y="1748667"/>
                  </a:lnTo>
                  <a:lnTo>
                    <a:pt x="0" y="1748667"/>
                  </a:lnTo>
                  <a:lnTo>
                    <a:pt x="0" y="0"/>
                  </a:lnTo>
                  <a:close/>
                </a:path>
              </a:pathLst>
            </a:custGeom>
            <a:blipFill>
              <a:blip r:embed="rId6"/>
              <a:stretch>
                <a:fillRect/>
              </a:stretch>
            </a:blipFill>
          </p:spPr>
          <p:txBody>
            <a:bodyPr/>
            <a:lstStyle/>
            <a:p>
              <a:endParaRPr lang="en-GB"/>
            </a:p>
          </p:txBody>
        </p:sp>
        <p:sp>
          <p:nvSpPr>
            <p:cNvPr id="7" name="Freeform 7"/>
            <p:cNvSpPr/>
            <p:nvPr/>
          </p:nvSpPr>
          <p:spPr>
            <a:xfrm>
              <a:off x="0" y="0"/>
              <a:ext cx="4746587" cy="2707377"/>
            </a:xfrm>
            <a:custGeom>
              <a:avLst/>
              <a:gdLst/>
              <a:ahLst/>
              <a:cxnLst/>
              <a:rect l="l" t="t" r="r" b="b"/>
              <a:pathLst>
                <a:path w="4746587" h="2707377">
                  <a:moveTo>
                    <a:pt x="0" y="0"/>
                  </a:moveTo>
                  <a:lnTo>
                    <a:pt x="4746587" y="0"/>
                  </a:lnTo>
                  <a:lnTo>
                    <a:pt x="4746587" y="2707377"/>
                  </a:lnTo>
                  <a:lnTo>
                    <a:pt x="0" y="2707377"/>
                  </a:lnTo>
                  <a:lnTo>
                    <a:pt x="0" y="0"/>
                  </a:lnTo>
                  <a:close/>
                </a:path>
              </a:pathLst>
            </a:custGeom>
            <a:blipFill>
              <a:blip r:embed="rId7"/>
              <a:stretch>
                <a:fillRect/>
              </a:stretch>
            </a:blipFill>
          </p:spPr>
          <p:txBody>
            <a:bodyPr/>
            <a:lstStyle/>
            <a:p>
              <a:endParaRPr lang="en-GB"/>
            </a:p>
          </p:txBody>
        </p:sp>
        <p:sp>
          <p:nvSpPr>
            <p:cNvPr id="8" name="Freeform 8"/>
            <p:cNvSpPr/>
            <p:nvPr/>
          </p:nvSpPr>
          <p:spPr>
            <a:xfrm>
              <a:off x="4709094" y="450608"/>
              <a:ext cx="1517729" cy="1517729"/>
            </a:xfrm>
            <a:custGeom>
              <a:avLst/>
              <a:gdLst/>
              <a:ahLst/>
              <a:cxnLst/>
              <a:rect l="l" t="t" r="r" b="b"/>
              <a:pathLst>
                <a:path w="1517729" h="1517729">
                  <a:moveTo>
                    <a:pt x="0" y="0"/>
                  </a:moveTo>
                  <a:lnTo>
                    <a:pt x="1517729" y="0"/>
                  </a:lnTo>
                  <a:lnTo>
                    <a:pt x="1517729" y="1517729"/>
                  </a:lnTo>
                  <a:lnTo>
                    <a:pt x="0" y="151772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grpSp>
      <p:sp>
        <p:nvSpPr>
          <p:cNvPr id="10" name="TextBox 10"/>
          <p:cNvSpPr txBox="1"/>
          <p:nvPr/>
        </p:nvSpPr>
        <p:spPr>
          <a:xfrm>
            <a:off x="-23327" y="4195132"/>
            <a:ext cx="9942281" cy="538737"/>
          </a:xfrm>
          <a:prstGeom prst="rect">
            <a:avLst/>
          </a:prstGeom>
        </p:spPr>
        <p:txBody>
          <a:bodyPr wrap="square" lIns="0" tIns="0" rIns="0" bIns="0" rtlCol="0" anchor="t">
            <a:spAutoFit/>
          </a:bodyPr>
          <a:lstStyle/>
          <a:p>
            <a:pPr algn="ctr">
              <a:lnSpc>
                <a:spcPts val="4480"/>
              </a:lnSpc>
            </a:pPr>
            <a:r>
              <a:rPr lang="en-US" sz="3200" b="1" dirty="0">
                <a:solidFill>
                  <a:srgbClr val="285481"/>
                </a:solidFill>
                <a:latin typeface="Canva Sans Bold"/>
                <a:ea typeface="Canva Sans Bold"/>
                <a:cs typeface="Canva Sans Bold"/>
                <a:sym typeface="Canva Sans Bold"/>
              </a:rPr>
              <a:t>Parts measured independently</a:t>
            </a:r>
          </a:p>
        </p:txBody>
      </p:sp>
      <p:sp>
        <p:nvSpPr>
          <p:cNvPr id="12" name="TextBox 12"/>
          <p:cNvSpPr txBox="1"/>
          <p:nvPr/>
        </p:nvSpPr>
        <p:spPr>
          <a:xfrm>
            <a:off x="784909" y="613475"/>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Internal RF Lines - DQW Cryomodule</a:t>
            </a:r>
          </a:p>
        </p:txBody>
      </p:sp>
      <p:sp>
        <p:nvSpPr>
          <p:cNvPr id="13" name="Freeform 13"/>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10"/>
            <a:stretch>
              <a:fillRect l="-1038" b="-1068"/>
            </a:stretch>
          </a:blipFill>
          <a:ln cap="sq">
            <a:noFill/>
            <a:prstDash val="solid"/>
            <a:miter/>
          </a:ln>
        </p:spPr>
        <p:txBody>
          <a:bodyPr/>
          <a:lstStyle/>
          <a:p>
            <a:endParaRPr lang="en-GB" dirty="0"/>
          </a:p>
        </p:txBody>
      </p:sp>
      <p:sp>
        <p:nvSpPr>
          <p:cNvPr id="16" name="TextBox 11">
            <a:extLst>
              <a:ext uri="{FF2B5EF4-FFF2-40B4-BE49-F238E27FC236}">
                <a16:creationId xmlns:a16="http://schemas.microsoft.com/office/drawing/2014/main" id="{C8DF558B-725B-423E-A317-C440BFDAAC64}"/>
              </a:ext>
            </a:extLst>
          </p:cNvPr>
          <p:cNvSpPr txBox="1"/>
          <p:nvPr/>
        </p:nvSpPr>
        <p:spPr>
          <a:xfrm>
            <a:off x="11287613" y="4196025"/>
            <a:ext cx="6283643" cy="537844"/>
          </a:xfrm>
          <a:prstGeom prst="rect">
            <a:avLst/>
          </a:prstGeom>
        </p:spPr>
        <p:txBody>
          <a:bodyPr lIns="0" tIns="0" rIns="0" bIns="0" rtlCol="0" anchor="t">
            <a:spAutoFit/>
          </a:bodyPr>
          <a:lstStyle/>
          <a:p>
            <a:pPr algn="ctr">
              <a:lnSpc>
                <a:spcPts val="4480"/>
              </a:lnSpc>
            </a:pPr>
            <a:r>
              <a:rPr lang="en-US" sz="3200" b="1" dirty="0">
                <a:solidFill>
                  <a:srgbClr val="285481"/>
                </a:solidFill>
                <a:latin typeface="Canva Sans Bold"/>
                <a:ea typeface="Canva Sans Bold"/>
                <a:cs typeface="Canva Sans Bold"/>
                <a:sym typeface="Canva Sans Bold"/>
              </a:rPr>
              <a:t>Then together in assigned pairs </a:t>
            </a:r>
          </a:p>
        </p:txBody>
      </p:sp>
      <p:cxnSp>
        <p:nvCxnSpPr>
          <p:cNvPr id="11" name="Straight Arrow Connector 10">
            <a:extLst>
              <a:ext uri="{FF2B5EF4-FFF2-40B4-BE49-F238E27FC236}">
                <a16:creationId xmlns:a16="http://schemas.microsoft.com/office/drawing/2014/main" id="{6BA7F4E1-18FA-FCC6-45B8-021600873E1D}"/>
              </a:ext>
            </a:extLst>
          </p:cNvPr>
          <p:cNvCxnSpPr/>
          <p:nvPr/>
        </p:nvCxnSpPr>
        <p:spPr>
          <a:xfrm>
            <a:off x="9918954" y="6743700"/>
            <a:ext cx="977646" cy="0"/>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56283">
        <p159:morph option="byObject"/>
      </p:transition>
    </mc:Choice>
    <mc:Fallback>
      <p:transition spd="slow" advTm="56283">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98610" y="-272821"/>
            <a:ext cx="18486610" cy="10559821"/>
          </a:xfrm>
          <a:custGeom>
            <a:avLst/>
            <a:gdLst/>
            <a:ahLst/>
            <a:cxnLst/>
            <a:rect l="l" t="t" r="r" b="b"/>
            <a:pathLst>
              <a:path w="18486610" h="10559821">
                <a:moveTo>
                  <a:pt x="0" y="0"/>
                </a:moveTo>
                <a:lnTo>
                  <a:pt x="18486610" y="0"/>
                </a:lnTo>
                <a:lnTo>
                  <a:pt x="18486610" y="10559821"/>
                </a:lnTo>
                <a:lnTo>
                  <a:pt x="0" y="10559821"/>
                </a:lnTo>
                <a:lnTo>
                  <a:pt x="0" y="0"/>
                </a:lnTo>
                <a:close/>
              </a:path>
            </a:pathLst>
          </a:custGeom>
          <a:blipFill>
            <a:blip r:embed="rId3"/>
            <a:stretch>
              <a:fillRect t="-34076" r="-60648" b="-53417"/>
            </a:stretch>
          </a:blipFill>
        </p:spPr>
        <p:txBody>
          <a:bodyPr/>
          <a:lstStyle/>
          <a:p>
            <a:endParaRPr lang="en-GB"/>
          </a:p>
        </p:txBody>
      </p:sp>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p:cNvSpPr txBox="1"/>
          <p:nvPr/>
        </p:nvSpPr>
        <p:spPr>
          <a:xfrm>
            <a:off x="1028700" y="1847850"/>
            <a:ext cx="14070358" cy="733425"/>
          </a:xfrm>
          <a:prstGeom prst="rect">
            <a:avLst/>
          </a:prstGeom>
        </p:spPr>
        <p:txBody>
          <a:bodyPr lIns="0" tIns="0" rIns="0" bIns="0" rtlCol="0" anchor="t">
            <a:spAutoFit/>
          </a:bodyPr>
          <a:lstStyle/>
          <a:p>
            <a:pPr marL="0" lvl="0" indent="0" algn="l">
              <a:lnSpc>
                <a:spcPts val="5759"/>
              </a:lnSpc>
              <a:spcBef>
                <a:spcPct val="0"/>
              </a:spcBef>
            </a:pPr>
            <a:r>
              <a:rPr lang="en-US" sz="4800" u="sng">
                <a:solidFill>
                  <a:srgbClr val="285481"/>
                </a:solidFill>
                <a:latin typeface="Public Sans"/>
                <a:ea typeface="Public Sans"/>
                <a:cs typeface="Public Sans"/>
                <a:sym typeface="Public Sans"/>
              </a:rPr>
              <a:t>Part 1: DQW Series Cavities HOM Measurements</a:t>
            </a:r>
          </a:p>
        </p:txBody>
      </p:sp>
      <p:sp>
        <p:nvSpPr>
          <p:cNvPr id="5" name="TextBox 5"/>
          <p:cNvSpPr txBox="1"/>
          <p:nvPr/>
        </p:nvSpPr>
        <p:spPr>
          <a:xfrm>
            <a:off x="640206" y="2771775"/>
            <a:ext cx="16230600" cy="2673985"/>
          </a:xfrm>
          <a:prstGeom prst="rect">
            <a:avLst/>
          </a:prstGeom>
        </p:spPr>
        <p:txBody>
          <a:bodyPr lIns="0" tIns="0" rIns="0" bIns="0" rtlCol="0" anchor="t">
            <a:spAutoFit/>
          </a:bodyPr>
          <a:lstStyle/>
          <a:p>
            <a:pPr marL="734059" lvl="1" indent="-367030" algn="l">
              <a:lnSpc>
                <a:spcPts val="4249"/>
              </a:lnSpc>
              <a:buFont typeface="Arial"/>
              <a:buChar char="•"/>
            </a:pPr>
            <a:r>
              <a:rPr lang="en-US" sz="3399">
                <a:solidFill>
                  <a:srgbClr val="285481"/>
                </a:solidFill>
                <a:latin typeface="Public Sans"/>
                <a:ea typeface="Public Sans"/>
                <a:cs typeface="Public Sans"/>
                <a:sym typeface="Public Sans"/>
              </a:rPr>
              <a:t>First four series cavities HOM behaviour is expected from simulation and consistent between cavities</a:t>
            </a:r>
          </a:p>
          <a:p>
            <a:pPr marL="734059" lvl="1" indent="-367030" algn="l">
              <a:lnSpc>
                <a:spcPts val="4249"/>
              </a:lnSpc>
              <a:buFont typeface="Arial"/>
              <a:buChar char="•"/>
            </a:pPr>
            <a:r>
              <a:rPr lang="en-US" sz="3399">
                <a:solidFill>
                  <a:srgbClr val="285481"/>
                </a:solidFill>
                <a:latin typeface="Public Sans"/>
                <a:ea typeface="Public Sans"/>
                <a:cs typeface="Public Sans"/>
                <a:sym typeface="Public Sans"/>
              </a:rPr>
              <a:t>Impedances computed and forwarded for analysis</a:t>
            </a:r>
          </a:p>
          <a:p>
            <a:pPr marL="734059" lvl="1" indent="-367030" algn="l">
              <a:lnSpc>
                <a:spcPts val="4249"/>
              </a:lnSpc>
              <a:buFont typeface="Arial"/>
              <a:buChar char="•"/>
            </a:pPr>
            <a:r>
              <a:rPr lang="en-US" sz="3399">
                <a:solidFill>
                  <a:srgbClr val="285481"/>
                </a:solidFill>
                <a:latin typeface="Public Sans"/>
                <a:ea typeface="Public Sans"/>
                <a:cs typeface="Public Sans"/>
                <a:sym typeface="Public Sans"/>
              </a:rPr>
              <a:t>No issues meeting specification for fundamental power leakage through HOM couplers</a:t>
            </a:r>
          </a:p>
        </p:txBody>
      </p:sp>
      <p:sp>
        <p:nvSpPr>
          <p:cNvPr id="6" name="TextBox 6"/>
          <p:cNvSpPr txBox="1"/>
          <p:nvPr/>
        </p:nvSpPr>
        <p:spPr>
          <a:xfrm>
            <a:off x="1028700" y="5871115"/>
            <a:ext cx="14070358" cy="733425"/>
          </a:xfrm>
          <a:prstGeom prst="rect">
            <a:avLst/>
          </a:prstGeom>
        </p:spPr>
        <p:txBody>
          <a:bodyPr lIns="0" tIns="0" rIns="0" bIns="0" rtlCol="0" anchor="t">
            <a:spAutoFit/>
          </a:bodyPr>
          <a:lstStyle/>
          <a:p>
            <a:pPr marL="0" lvl="0" indent="0" algn="l">
              <a:lnSpc>
                <a:spcPts val="5759"/>
              </a:lnSpc>
              <a:spcBef>
                <a:spcPct val="0"/>
              </a:spcBef>
            </a:pPr>
            <a:r>
              <a:rPr lang="en-US" sz="4800" u="sng">
                <a:solidFill>
                  <a:srgbClr val="285481"/>
                </a:solidFill>
                <a:latin typeface="Public Sans"/>
                <a:ea typeface="Public Sans"/>
                <a:cs typeface="Public Sans"/>
                <a:sym typeface="Public Sans"/>
              </a:rPr>
              <a:t>Part 2: RF Lines &amp; Adapter Qualification</a:t>
            </a:r>
          </a:p>
        </p:txBody>
      </p:sp>
      <p:sp>
        <p:nvSpPr>
          <p:cNvPr id="7" name="TextBox 7"/>
          <p:cNvSpPr txBox="1"/>
          <p:nvPr/>
        </p:nvSpPr>
        <p:spPr>
          <a:xfrm>
            <a:off x="640206" y="6795040"/>
            <a:ext cx="16619094" cy="2140585"/>
          </a:xfrm>
          <a:prstGeom prst="rect">
            <a:avLst/>
          </a:prstGeom>
        </p:spPr>
        <p:txBody>
          <a:bodyPr lIns="0" tIns="0" rIns="0" bIns="0" rtlCol="0" anchor="t">
            <a:spAutoFit/>
          </a:bodyPr>
          <a:lstStyle/>
          <a:p>
            <a:pPr marL="734059" lvl="1" indent="-367030" algn="l">
              <a:lnSpc>
                <a:spcPts val="4249"/>
              </a:lnSpc>
              <a:buFont typeface="Arial"/>
              <a:buChar char="•"/>
            </a:pPr>
            <a:r>
              <a:rPr lang="en-US" sz="3399">
                <a:solidFill>
                  <a:srgbClr val="285481"/>
                </a:solidFill>
                <a:latin typeface="Public Sans"/>
                <a:ea typeface="Public Sans"/>
                <a:cs typeface="Public Sans"/>
                <a:sym typeface="Public Sans"/>
              </a:rPr>
              <a:t>All cold test adapters measured &amp; validated before shipment</a:t>
            </a:r>
          </a:p>
          <a:p>
            <a:pPr marL="734059" lvl="1" indent="-367030" algn="l">
              <a:lnSpc>
                <a:spcPts val="4249"/>
              </a:lnSpc>
              <a:buFont typeface="Arial"/>
              <a:buChar char="•"/>
            </a:pPr>
            <a:r>
              <a:rPr lang="en-US" sz="3399">
                <a:solidFill>
                  <a:srgbClr val="285481"/>
                </a:solidFill>
                <a:latin typeface="Public Sans"/>
                <a:ea typeface="Public Sans"/>
                <a:cs typeface="Public Sans"/>
                <a:sym typeface="Public Sans"/>
              </a:rPr>
              <a:t>Campaign started to study the RF components, small adjustments and simulation</a:t>
            </a:r>
          </a:p>
          <a:p>
            <a:pPr marL="734059" lvl="1" indent="-367030" algn="l">
              <a:lnSpc>
                <a:spcPts val="4249"/>
              </a:lnSpc>
              <a:buFont typeface="Arial"/>
              <a:buChar char="•"/>
            </a:pPr>
            <a:r>
              <a:rPr lang="en-US" sz="3399">
                <a:solidFill>
                  <a:srgbClr val="285481"/>
                </a:solidFill>
                <a:latin typeface="Public Sans"/>
                <a:ea typeface="Public Sans"/>
                <a:cs typeface="Public Sans"/>
                <a:sym typeface="Public Sans"/>
              </a:rPr>
              <a:t>All components for 1st DQW cryomodule qualified before shipment</a:t>
            </a:r>
          </a:p>
        </p:txBody>
      </p:sp>
      <p:sp>
        <p:nvSpPr>
          <p:cNvPr id="8" name="TextBox 8"/>
          <p:cNvSpPr txBox="1"/>
          <p:nvPr/>
        </p:nvSpPr>
        <p:spPr>
          <a:xfrm>
            <a:off x="1028700" y="417300"/>
            <a:ext cx="11858488" cy="1222800"/>
          </a:xfrm>
          <a:prstGeom prst="rect">
            <a:avLst/>
          </a:prstGeom>
        </p:spPr>
        <p:txBody>
          <a:bodyPr lIns="0" tIns="0" rIns="0" bIns="0" rtlCol="0" anchor="t">
            <a:spAutoFit/>
          </a:bodyPr>
          <a:lstStyle/>
          <a:p>
            <a:pPr algn="l">
              <a:lnSpc>
                <a:spcPts val="9628"/>
              </a:lnSpc>
            </a:pPr>
            <a:r>
              <a:rPr lang="en-US" sz="8023">
                <a:solidFill>
                  <a:srgbClr val="FFFFFF"/>
                </a:solidFill>
                <a:latin typeface="Public Sans"/>
                <a:ea typeface="Public Sans"/>
                <a:cs typeface="Public Sans"/>
                <a:sym typeface="Public Sans"/>
              </a:rPr>
              <a:t>SUMMARY</a:t>
            </a:r>
          </a:p>
        </p:txBody>
      </p:sp>
      <p:sp>
        <p:nvSpPr>
          <p:cNvPr id="9" name="Freeform 9"/>
          <p:cNvSpPr/>
          <p:nvPr/>
        </p:nvSpPr>
        <p:spPr>
          <a:xfrm>
            <a:off x="-198610" y="-272821"/>
            <a:ext cx="18486610" cy="10559821"/>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75851">
        <p159:morph option="byObject"/>
      </p:transition>
    </mc:Choice>
    <mc:Fallback>
      <p:transition spd="slow" advTm="75851">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9259" b="-9259"/>
            </a:stretch>
          </a:blipFill>
        </p:spPr>
        <p:txBody>
          <a:bodyPr/>
          <a:lstStyle/>
          <a:p>
            <a:endParaRPr lang="en-GB"/>
          </a:p>
        </p:txBody>
      </p:sp>
      <p:sp>
        <p:nvSpPr>
          <p:cNvPr id="3" name="Freeform 3"/>
          <p:cNvSpPr/>
          <p:nvPr/>
        </p:nvSpPr>
        <p:spPr>
          <a:xfrm>
            <a:off x="-29160" y="0"/>
            <a:ext cx="18287999"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4" name="Freeform 4"/>
          <p:cNvSpPr/>
          <p:nvPr/>
        </p:nvSpPr>
        <p:spPr>
          <a:xfrm>
            <a:off x="2461060" y="1028700"/>
            <a:ext cx="6131662" cy="2484161"/>
          </a:xfrm>
          <a:custGeom>
            <a:avLst/>
            <a:gdLst/>
            <a:ahLst/>
            <a:cxnLst/>
            <a:rect l="l" t="t" r="r" b="b"/>
            <a:pathLst>
              <a:path w="6131662" h="2484161">
                <a:moveTo>
                  <a:pt x="0" y="0"/>
                </a:moveTo>
                <a:lnTo>
                  <a:pt x="6131662" y="0"/>
                </a:lnTo>
                <a:lnTo>
                  <a:pt x="6131662" y="2484161"/>
                </a:lnTo>
                <a:lnTo>
                  <a:pt x="0" y="2484161"/>
                </a:lnTo>
                <a:lnTo>
                  <a:pt x="0" y="0"/>
                </a:lnTo>
                <a:close/>
              </a:path>
            </a:pathLst>
          </a:custGeom>
          <a:blipFill>
            <a:blip r:embed="rId4"/>
            <a:stretch>
              <a:fillRect/>
            </a:stretch>
          </a:blipFill>
        </p:spPr>
        <p:txBody>
          <a:bodyPr/>
          <a:lstStyle/>
          <a:p>
            <a:endParaRPr lang="en-GB"/>
          </a:p>
        </p:txBody>
      </p:sp>
      <p:sp>
        <p:nvSpPr>
          <p:cNvPr id="5" name="Freeform 5"/>
          <p:cNvSpPr/>
          <p:nvPr/>
        </p:nvSpPr>
        <p:spPr>
          <a:xfrm>
            <a:off x="351354" y="8590724"/>
            <a:ext cx="1354691" cy="1335152"/>
          </a:xfrm>
          <a:custGeom>
            <a:avLst/>
            <a:gdLst/>
            <a:ahLst/>
            <a:cxnLst/>
            <a:rect l="l" t="t" r="r" b="b"/>
            <a:pathLst>
              <a:path w="1354691" h="1335152">
                <a:moveTo>
                  <a:pt x="0" y="0"/>
                </a:moveTo>
                <a:lnTo>
                  <a:pt x="1354692" y="0"/>
                </a:lnTo>
                <a:lnTo>
                  <a:pt x="1354692" y="1335152"/>
                </a:lnTo>
                <a:lnTo>
                  <a:pt x="0" y="1335152"/>
                </a:lnTo>
                <a:lnTo>
                  <a:pt x="0" y="0"/>
                </a:lnTo>
                <a:close/>
              </a:path>
            </a:pathLst>
          </a:custGeom>
          <a:blipFill>
            <a:blip r:embed="rId5"/>
            <a:stretch>
              <a:fillRect/>
            </a:stretch>
          </a:blipFill>
        </p:spPr>
        <p:txBody>
          <a:bodyPr/>
          <a:lstStyle/>
          <a:p>
            <a:endParaRPr lang="en-GB"/>
          </a:p>
        </p:txBody>
      </p:sp>
      <p:sp>
        <p:nvSpPr>
          <p:cNvPr id="6" name="Freeform 6"/>
          <p:cNvSpPr/>
          <p:nvPr/>
        </p:nvSpPr>
        <p:spPr>
          <a:xfrm>
            <a:off x="9457168" y="2270781"/>
            <a:ext cx="6630547" cy="6525538"/>
          </a:xfrm>
          <a:custGeom>
            <a:avLst/>
            <a:gdLst/>
            <a:ahLst/>
            <a:cxnLst/>
            <a:rect l="l" t="t" r="r" b="b"/>
            <a:pathLst>
              <a:path w="6630547" h="6525538">
                <a:moveTo>
                  <a:pt x="0" y="0"/>
                </a:moveTo>
                <a:lnTo>
                  <a:pt x="6630546" y="0"/>
                </a:lnTo>
                <a:lnTo>
                  <a:pt x="6630546" y="6525538"/>
                </a:lnTo>
                <a:lnTo>
                  <a:pt x="0" y="6525538"/>
                </a:lnTo>
                <a:lnTo>
                  <a:pt x="0" y="0"/>
                </a:lnTo>
                <a:close/>
              </a:path>
            </a:pathLst>
          </a:custGeom>
          <a:blipFill>
            <a:blip r:embed="rId6"/>
            <a:stretch>
              <a:fillRect/>
            </a:stretch>
          </a:blipFill>
        </p:spPr>
        <p:txBody>
          <a:bodyPr/>
          <a:lstStyle/>
          <a:p>
            <a:endParaRPr lang="en-GB"/>
          </a:p>
        </p:txBody>
      </p:sp>
      <p:sp>
        <p:nvSpPr>
          <p:cNvPr id="7" name="TextBox 7"/>
          <p:cNvSpPr txBox="1"/>
          <p:nvPr/>
        </p:nvSpPr>
        <p:spPr>
          <a:xfrm>
            <a:off x="1983463" y="4417973"/>
            <a:ext cx="7473705" cy="2432103"/>
          </a:xfrm>
          <a:prstGeom prst="rect">
            <a:avLst/>
          </a:prstGeom>
        </p:spPr>
        <p:txBody>
          <a:bodyPr lIns="0" tIns="0" rIns="0" bIns="0" rtlCol="0" anchor="t">
            <a:spAutoFit/>
          </a:bodyPr>
          <a:lstStyle/>
          <a:p>
            <a:pPr algn="ctr">
              <a:lnSpc>
                <a:spcPts val="15353"/>
              </a:lnSpc>
              <a:spcBef>
                <a:spcPct val="0"/>
              </a:spcBef>
            </a:pPr>
            <a:r>
              <a:rPr lang="en-US" sz="10966" b="1" dirty="0">
                <a:solidFill>
                  <a:srgbClr val="0193BD"/>
                </a:solidFill>
                <a:latin typeface="Recoleta Bold"/>
                <a:ea typeface="Recoleta Bold"/>
                <a:cs typeface="Recoleta Bold"/>
                <a:sym typeface="Recoleta Bold"/>
              </a:rPr>
              <a:t>Thankyou!</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1338">
        <p159:morph option="byObject"/>
      </p:transition>
    </mc:Choice>
    <mc:Fallback>
      <p:transition spd="slow" advTm="133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7"/>
                                        </p:tgtEl>
                                        <p:attrNameLst>
                                          <p:attrName>style.color</p:attrName>
                                        </p:attrNameLst>
                                      </p:cBhvr>
                                      <p:by>
                                        <p:hsl h="0" s="12549" l="25098"/>
                                      </p:by>
                                    </p:animClr>
                                    <p:animClr clrSpc="hsl" dir="cw">
                                      <p:cBhvr>
                                        <p:cTn id="7" dur="500" fill="hold"/>
                                        <p:tgtEl>
                                          <p:spTgt spid="7"/>
                                        </p:tgtEl>
                                        <p:attrNameLst>
                                          <p:attrName>fillcolor</p:attrName>
                                        </p:attrNameLst>
                                      </p:cBhvr>
                                      <p:by>
                                        <p:hsl h="0" s="12549" l="25098"/>
                                      </p:by>
                                    </p:animClr>
                                    <p:animClr clrSpc="hsl" dir="cw">
                                      <p:cBhvr>
                                        <p:cTn id="8" dur="500" fill="hold"/>
                                        <p:tgtEl>
                                          <p:spTgt spid="7"/>
                                        </p:tgtEl>
                                        <p:attrNameLst>
                                          <p:attrName>stroke.color</p:attrName>
                                        </p:attrNameLst>
                                      </p:cBhvr>
                                      <p:by>
                                        <p:hsl h="0" s="12549" l="25098"/>
                                      </p:by>
                                    </p:animClr>
                                    <p:set>
                                      <p:cBhvr>
                                        <p:cTn id="9"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78003" y="-136411"/>
            <a:ext cx="18466003" cy="10559821"/>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p:cNvSpPr txBox="1"/>
          <p:nvPr/>
        </p:nvSpPr>
        <p:spPr>
          <a:xfrm>
            <a:off x="1462255" y="1543050"/>
            <a:ext cx="14833992" cy="2105025"/>
          </a:xfrm>
          <a:prstGeom prst="rect">
            <a:avLst/>
          </a:prstGeom>
        </p:spPr>
        <p:txBody>
          <a:bodyPr lIns="0" tIns="0" rIns="0" bIns="0" rtlCol="0" anchor="t">
            <a:spAutoFit/>
          </a:bodyPr>
          <a:lstStyle/>
          <a:p>
            <a:pPr algn="l">
              <a:lnSpc>
                <a:spcPts val="8280"/>
              </a:lnSpc>
            </a:pPr>
            <a:r>
              <a:rPr lang="en-US" sz="6900" u="sng">
                <a:solidFill>
                  <a:srgbClr val="285481"/>
                </a:solidFill>
                <a:latin typeface="Public Sans"/>
                <a:ea typeface="Public Sans"/>
                <a:cs typeface="Public Sans"/>
                <a:sym typeface="Public Sans"/>
              </a:rPr>
              <a:t>Part 1: </a:t>
            </a:r>
            <a:r>
              <a:rPr lang="en-US" sz="6900">
                <a:solidFill>
                  <a:srgbClr val="285481"/>
                </a:solidFill>
                <a:latin typeface="Public Sans"/>
                <a:ea typeface="Public Sans"/>
                <a:cs typeface="Public Sans"/>
                <a:sym typeface="Public Sans"/>
              </a:rPr>
              <a:t>DQW Series Cavities </a:t>
            </a:r>
          </a:p>
          <a:p>
            <a:pPr marL="0" lvl="0" indent="0" algn="l">
              <a:lnSpc>
                <a:spcPts val="8280"/>
              </a:lnSpc>
              <a:spcBef>
                <a:spcPct val="0"/>
              </a:spcBef>
            </a:pPr>
            <a:r>
              <a:rPr lang="en-US" sz="6900">
                <a:solidFill>
                  <a:srgbClr val="285481"/>
                </a:solidFill>
                <a:latin typeface="Public Sans"/>
                <a:ea typeface="Public Sans"/>
                <a:cs typeface="Public Sans"/>
                <a:sym typeface="Public Sans"/>
              </a:rPr>
              <a:t>HOM Measurements &amp; Impedance</a:t>
            </a:r>
          </a:p>
        </p:txBody>
      </p:sp>
      <p:sp>
        <p:nvSpPr>
          <p:cNvPr id="5" name="TextBox 5"/>
          <p:cNvSpPr txBox="1"/>
          <p:nvPr/>
        </p:nvSpPr>
        <p:spPr>
          <a:xfrm>
            <a:off x="1462255" y="5195475"/>
            <a:ext cx="14833992" cy="2105025"/>
          </a:xfrm>
          <a:prstGeom prst="rect">
            <a:avLst/>
          </a:prstGeom>
        </p:spPr>
        <p:txBody>
          <a:bodyPr lIns="0" tIns="0" rIns="0" bIns="0" rtlCol="0" anchor="t">
            <a:spAutoFit/>
          </a:bodyPr>
          <a:lstStyle/>
          <a:p>
            <a:pPr marL="0" lvl="0" indent="0" algn="l">
              <a:lnSpc>
                <a:spcPts val="8280"/>
              </a:lnSpc>
              <a:spcBef>
                <a:spcPct val="0"/>
              </a:spcBef>
            </a:pPr>
            <a:r>
              <a:rPr lang="en-US" sz="6900" u="sng">
                <a:solidFill>
                  <a:srgbClr val="285481"/>
                </a:solidFill>
                <a:latin typeface="Public Sans"/>
                <a:ea typeface="Public Sans"/>
                <a:cs typeface="Public Sans"/>
                <a:sym typeface="Public Sans"/>
              </a:rPr>
              <a:t>Part 2: </a:t>
            </a:r>
            <a:r>
              <a:rPr lang="en-US" sz="6900">
                <a:solidFill>
                  <a:srgbClr val="285481"/>
                </a:solidFill>
                <a:latin typeface="Public Sans"/>
                <a:ea typeface="Public Sans"/>
                <a:cs typeface="Public Sans"/>
                <a:sym typeface="Public Sans"/>
              </a:rPr>
              <a:t>Qualification of adapters &amp; RF Lines </a:t>
            </a:r>
          </a:p>
        </p:txBody>
      </p:sp>
      <p:sp>
        <p:nvSpPr>
          <p:cNvPr id="6" name="Freeform 6"/>
          <p:cNvSpPr/>
          <p:nvPr/>
        </p:nvSpPr>
        <p:spPr>
          <a:xfrm>
            <a:off x="-178003" y="-136411"/>
            <a:ext cx="18466003" cy="10559821"/>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l="-1038" b="-1068"/>
            </a:stretch>
          </a:blipFill>
          <a:ln cap="sq">
            <a:noFill/>
            <a:prstDash val="solid"/>
            <a:miter/>
          </a:ln>
        </p:spPr>
        <p:txBody>
          <a:bodyPr/>
          <a:lstStyle/>
          <a:p>
            <a:endParaRPr lang="en-GB"/>
          </a:p>
        </p:txBody>
      </p:sp>
      <p:sp>
        <p:nvSpPr>
          <p:cNvPr id="7" name="Freeform 7"/>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6"/>
            <a:stretch>
              <a:fillRect/>
            </a:stretch>
          </a:blipFill>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14220">
        <p159:morph option="byObject"/>
      </p:transition>
    </mc:Choice>
    <mc:Fallback>
      <p:transition spd="slow" advTm="1422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3"/>
            <a:stretch>
              <a:fillRect/>
            </a:stretch>
          </a:blipFill>
        </p:spPr>
        <p:txBody>
          <a:bodyPr/>
          <a:lstStyle/>
          <a:p>
            <a:endParaRPr lang="en-GB"/>
          </a:p>
        </p:txBody>
      </p:sp>
      <p:grpSp>
        <p:nvGrpSpPr>
          <p:cNvPr id="36" name="Group 35">
            <a:extLst>
              <a:ext uri="{FF2B5EF4-FFF2-40B4-BE49-F238E27FC236}">
                <a16:creationId xmlns:a16="http://schemas.microsoft.com/office/drawing/2014/main" id="{85CE59F3-7999-0199-CE29-DEFAECE2D906}"/>
              </a:ext>
            </a:extLst>
          </p:cNvPr>
          <p:cNvGrpSpPr/>
          <p:nvPr/>
        </p:nvGrpSpPr>
        <p:grpSpPr>
          <a:xfrm>
            <a:off x="734126" y="4599808"/>
            <a:ext cx="3628097" cy="3858445"/>
            <a:chOff x="734126" y="4599808"/>
            <a:chExt cx="3628097" cy="3858445"/>
          </a:xfrm>
        </p:grpSpPr>
        <p:grpSp>
          <p:nvGrpSpPr>
            <p:cNvPr id="3" name="Group 3"/>
            <p:cNvGrpSpPr/>
            <p:nvPr/>
          </p:nvGrpSpPr>
          <p:grpSpPr>
            <a:xfrm>
              <a:off x="1028700" y="4599808"/>
              <a:ext cx="3061875" cy="714750"/>
              <a:chOff x="0" y="0"/>
              <a:chExt cx="23448179" cy="5473633"/>
            </a:xfrm>
          </p:grpSpPr>
          <p:sp>
            <p:nvSpPr>
              <p:cNvPr id="4" name="Freeform 4"/>
              <p:cNvSpPr/>
              <p:nvPr/>
            </p:nvSpPr>
            <p:spPr>
              <a:xfrm>
                <a:off x="72390" y="72390"/>
                <a:ext cx="23303399" cy="5328854"/>
              </a:xfrm>
              <a:custGeom>
                <a:avLst/>
                <a:gdLst/>
                <a:ahLst/>
                <a:cxnLst/>
                <a:rect l="l" t="t" r="r" b="b"/>
                <a:pathLst>
                  <a:path w="23303399" h="5328854">
                    <a:moveTo>
                      <a:pt x="0" y="0"/>
                    </a:moveTo>
                    <a:lnTo>
                      <a:pt x="23303399" y="0"/>
                    </a:lnTo>
                    <a:lnTo>
                      <a:pt x="23303399" y="5328854"/>
                    </a:lnTo>
                    <a:lnTo>
                      <a:pt x="0" y="5328854"/>
                    </a:lnTo>
                    <a:lnTo>
                      <a:pt x="0" y="0"/>
                    </a:lnTo>
                    <a:close/>
                  </a:path>
                </a:pathLst>
              </a:custGeom>
              <a:solidFill>
                <a:srgbClr val="FFFFFF"/>
              </a:solidFill>
            </p:spPr>
            <p:txBody>
              <a:bodyPr/>
              <a:lstStyle/>
              <a:p>
                <a:endParaRPr lang="en-GB"/>
              </a:p>
            </p:txBody>
          </p:sp>
          <p:sp>
            <p:nvSpPr>
              <p:cNvPr id="5" name="Freeform 5"/>
              <p:cNvSpPr/>
              <p:nvPr/>
            </p:nvSpPr>
            <p:spPr>
              <a:xfrm>
                <a:off x="0" y="0"/>
                <a:ext cx="23448178" cy="5473633"/>
              </a:xfrm>
              <a:custGeom>
                <a:avLst/>
                <a:gdLst/>
                <a:ahLst/>
                <a:cxnLst/>
                <a:rect l="l" t="t" r="r" b="b"/>
                <a:pathLst>
                  <a:path w="23448178" h="5473633">
                    <a:moveTo>
                      <a:pt x="23303399" y="5328853"/>
                    </a:moveTo>
                    <a:lnTo>
                      <a:pt x="23448178" y="5328853"/>
                    </a:lnTo>
                    <a:lnTo>
                      <a:pt x="23448178" y="5473633"/>
                    </a:lnTo>
                    <a:lnTo>
                      <a:pt x="23303399" y="5473633"/>
                    </a:lnTo>
                    <a:lnTo>
                      <a:pt x="23303399" y="5328853"/>
                    </a:lnTo>
                    <a:close/>
                    <a:moveTo>
                      <a:pt x="0" y="144780"/>
                    </a:moveTo>
                    <a:lnTo>
                      <a:pt x="144780" y="144780"/>
                    </a:lnTo>
                    <a:lnTo>
                      <a:pt x="144780" y="5328853"/>
                    </a:lnTo>
                    <a:lnTo>
                      <a:pt x="0" y="5328853"/>
                    </a:lnTo>
                    <a:lnTo>
                      <a:pt x="0" y="144780"/>
                    </a:lnTo>
                    <a:close/>
                    <a:moveTo>
                      <a:pt x="0" y="5328853"/>
                    </a:moveTo>
                    <a:lnTo>
                      <a:pt x="144780" y="5328853"/>
                    </a:lnTo>
                    <a:lnTo>
                      <a:pt x="144780" y="5473633"/>
                    </a:lnTo>
                    <a:lnTo>
                      <a:pt x="0" y="5473633"/>
                    </a:lnTo>
                    <a:lnTo>
                      <a:pt x="0" y="5328853"/>
                    </a:lnTo>
                    <a:close/>
                    <a:moveTo>
                      <a:pt x="23303399" y="144780"/>
                    </a:moveTo>
                    <a:lnTo>
                      <a:pt x="23448178" y="144780"/>
                    </a:lnTo>
                    <a:lnTo>
                      <a:pt x="23448178" y="5328853"/>
                    </a:lnTo>
                    <a:lnTo>
                      <a:pt x="23303399" y="5328853"/>
                    </a:lnTo>
                    <a:lnTo>
                      <a:pt x="23303399" y="144780"/>
                    </a:lnTo>
                    <a:close/>
                    <a:moveTo>
                      <a:pt x="144780" y="5328853"/>
                    </a:moveTo>
                    <a:lnTo>
                      <a:pt x="23303399" y="5328853"/>
                    </a:lnTo>
                    <a:lnTo>
                      <a:pt x="23303399" y="5473633"/>
                    </a:lnTo>
                    <a:lnTo>
                      <a:pt x="144780" y="5473633"/>
                    </a:lnTo>
                    <a:lnTo>
                      <a:pt x="144780" y="5328853"/>
                    </a:lnTo>
                    <a:close/>
                    <a:moveTo>
                      <a:pt x="23303399" y="0"/>
                    </a:moveTo>
                    <a:lnTo>
                      <a:pt x="23448178" y="0"/>
                    </a:lnTo>
                    <a:lnTo>
                      <a:pt x="23448178" y="144780"/>
                    </a:lnTo>
                    <a:lnTo>
                      <a:pt x="23303399" y="144780"/>
                    </a:lnTo>
                    <a:lnTo>
                      <a:pt x="23303399" y="0"/>
                    </a:lnTo>
                    <a:close/>
                    <a:moveTo>
                      <a:pt x="0" y="0"/>
                    </a:moveTo>
                    <a:lnTo>
                      <a:pt x="144780" y="0"/>
                    </a:lnTo>
                    <a:lnTo>
                      <a:pt x="144780" y="144780"/>
                    </a:lnTo>
                    <a:lnTo>
                      <a:pt x="0" y="144780"/>
                    </a:lnTo>
                    <a:lnTo>
                      <a:pt x="0" y="0"/>
                    </a:lnTo>
                    <a:close/>
                    <a:moveTo>
                      <a:pt x="144780" y="0"/>
                    </a:moveTo>
                    <a:lnTo>
                      <a:pt x="23303399" y="0"/>
                    </a:lnTo>
                    <a:lnTo>
                      <a:pt x="23303399" y="144780"/>
                    </a:lnTo>
                    <a:lnTo>
                      <a:pt x="144780" y="144780"/>
                    </a:lnTo>
                    <a:lnTo>
                      <a:pt x="144780" y="0"/>
                    </a:lnTo>
                    <a:close/>
                  </a:path>
                </a:pathLst>
              </a:custGeom>
              <a:solidFill>
                <a:srgbClr val="285481"/>
              </a:solidFill>
            </p:spPr>
            <p:txBody>
              <a:bodyPr/>
              <a:lstStyle/>
              <a:p>
                <a:endParaRPr lang="en-GB"/>
              </a:p>
            </p:txBody>
          </p:sp>
        </p:grpSp>
        <p:grpSp>
          <p:nvGrpSpPr>
            <p:cNvPr id="6" name="Group 6"/>
            <p:cNvGrpSpPr/>
            <p:nvPr/>
          </p:nvGrpSpPr>
          <p:grpSpPr>
            <a:xfrm>
              <a:off x="1028700" y="5647933"/>
              <a:ext cx="3061875" cy="714750"/>
              <a:chOff x="0" y="0"/>
              <a:chExt cx="23448179" cy="5473633"/>
            </a:xfrm>
          </p:grpSpPr>
          <p:sp>
            <p:nvSpPr>
              <p:cNvPr id="7" name="Freeform 7"/>
              <p:cNvSpPr/>
              <p:nvPr/>
            </p:nvSpPr>
            <p:spPr>
              <a:xfrm>
                <a:off x="72390" y="72390"/>
                <a:ext cx="23303399" cy="5328854"/>
              </a:xfrm>
              <a:custGeom>
                <a:avLst/>
                <a:gdLst/>
                <a:ahLst/>
                <a:cxnLst/>
                <a:rect l="l" t="t" r="r" b="b"/>
                <a:pathLst>
                  <a:path w="23303399" h="5328854">
                    <a:moveTo>
                      <a:pt x="0" y="0"/>
                    </a:moveTo>
                    <a:lnTo>
                      <a:pt x="23303399" y="0"/>
                    </a:lnTo>
                    <a:lnTo>
                      <a:pt x="23303399" y="5328854"/>
                    </a:lnTo>
                    <a:lnTo>
                      <a:pt x="0" y="5328854"/>
                    </a:lnTo>
                    <a:lnTo>
                      <a:pt x="0" y="0"/>
                    </a:lnTo>
                    <a:close/>
                  </a:path>
                </a:pathLst>
              </a:custGeom>
              <a:solidFill>
                <a:srgbClr val="FFFFFF"/>
              </a:solidFill>
            </p:spPr>
            <p:txBody>
              <a:bodyPr/>
              <a:lstStyle/>
              <a:p>
                <a:endParaRPr lang="en-GB"/>
              </a:p>
            </p:txBody>
          </p:sp>
          <p:sp>
            <p:nvSpPr>
              <p:cNvPr id="8" name="Freeform 8"/>
              <p:cNvSpPr/>
              <p:nvPr/>
            </p:nvSpPr>
            <p:spPr>
              <a:xfrm>
                <a:off x="0" y="0"/>
                <a:ext cx="23448178" cy="5473633"/>
              </a:xfrm>
              <a:custGeom>
                <a:avLst/>
                <a:gdLst/>
                <a:ahLst/>
                <a:cxnLst/>
                <a:rect l="l" t="t" r="r" b="b"/>
                <a:pathLst>
                  <a:path w="23448178" h="5473633">
                    <a:moveTo>
                      <a:pt x="23303399" y="5328853"/>
                    </a:moveTo>
                    <a:lnTo>
                      <a:pt x="23448178" y="5328853"/>
                    </a:lnTo>
                    <a:lnTo>
                      <a:pt x="23448178" y="5473633"/>
                    </a:lnTo>
                    <a:lnTo>
                      <a:pt x="23303399" y="5473633"/>
                    </a:lnTo>
                    <a:lnTo>
                      <a:pt x="23303399" y="5328853"/>
                    </a:lnTo>
                    <a:close/>
                    <a:moveTo>
                      <a:pt x="0" y="144780"/>
                    </a:moveTo>
                    <a:lnTo>
                      <a:pt x="144780" y="144780"/>
                    </a:lnTo>
                    <a:lnTo>
                      <a:pt x="144780" y="5328853"/>
                    </a:lnTo>
                    <a:lnTo>
                      <a:pt x="0" y="5328853"/>
                    </a:lnTo>
                    <a:lnTo>
                      <a:pt x="0" y="144780"/>
                    </a:lnTo>
                    <a:close/>
                    <a:moveTo>
                      <a:pt x="0" y="5328853"/>
                    </a:moveTo>
                    <a:lnTo>
                      <a:pt x="144780" y="5328853"/>
                    </a:lnTo>
                    <a:lnTo>
                      <a:pt x="144780" y="5473633"/>
                    </a:lnTo>
                    <a:lnTo>
                      <a:pt x="0" y="5473633"/>
                    </a:lnTo>
                    <a:lnTo>
                      <a:pt x="0" y="5328853"/>
                    </a:lnTo>
                    <a:close/>
                    <a:moveTo>
                      <a:pt x="23303399" y="144780"/>
                    </a:moveTo>
                    <a:lnTo>
                      <a:pt x="23448178" y="144780"/>
                    </a:lnTo>
                    <a:lnTo>
                      <a:pt x="23448178" y="5328853"/>
                    </a:lnTo>
                    <a:lnTo>
                      <a:pt x="23303399" y="5328853"/>
                    </a:lnTo>
                    <a:lnTo>
                      <a:pt x="23303399" y="144780"/>
                    </a:lnTo>
                    <a:close/>
                    <a:moveTo>
                      <a:pt x="144780" y="5328853"/>
                    </a:moveTo>
                    <a:lnTo>
                      <a:pt x="23303399" y="5328853"/>
                    </a:lnTo>
                    <a:lnTo>
                      <a:pt x="23303399" y="5473633"/>
                    </a:lnTo>
                    <a:lnTo>
                      <a:pt x="144780" y="5473633"/>
                    </a:lnTo>
                    <a:lnTo>
                      <a:pt x="144780" y="5328853"/>
                    </a:lnTo>
                    <a:close/>
                    <a:moveTo>
                      <a:pt x="23303399" y="0"/>
                    </a:moveTo>
                    <a:lnTo>
                      <a:pt x="23448178" y="0"/>
                    </a:lnTo>
                    <a:lnTo>
                      <a:pt x="23448178" y="144780"/>
                    </a:lnTo>
                    <a:lnTo>
                      <a:pt x="23303399" y="144780"/>
                    </a:lnTo>
                    <a:lnTo>
                      <a:pt x="23303399" y="0"/>
                    </a:lnTo>
                    <a:close/>
                    <a:moveTo>
                      <a:pt x="0" y="0"/>
                    </a:moveTo>
                    <a:lnTo>
                      <a:pt x="144780" y="0"/>
                    </a:lnTo>
                    <a:lnTo>
                      <a:pt x="144780" y="144780"/>
                    </a:lnTo>
                    <a:lnTo>
                      <a:pt x="0" y="144780"/>
                    </a:lnTo>
                    <a:lnTo>
                      <a:pt x="0" y="0"/>
                    </a:lnTo>
                    <a:close/>
                    <a:moveTo>
                      <a:pt x="144780" y="0"/>
                    </a:moveTo>
                    <a:lnTo>
                      <a:pt x="23303399" y="0"/>
                    </a:lnTo>
                    <a:lnTo>
                      <a:pt x="23303399" y="144780"/>
                    </a:lnTo>
                    <a:lnTo>
                      <a:pt x="144780" y="144780"/>
                    </a:lnTo>
                    <a:lnTo>
                      <a:pt x="144780" y="0"/>
                    </a:lnTo>
                    <a:close/>
                  </a:path>
                </a:pathLst>
              </a:custGeom>
              <a:solidFill>
                <a:srgbClr val="285481"/>
              </a:solidFill>
            </p:spPr>
            <p:txBody>
              <a:bodyPr/>
              <a:lstStyle/>
              <a:p>
                <a:endParaRPr lang="en-GB"/>
              </a:p>
            </p:txBody>
          </p:sp>
        </p:grpSp>
        <p:grpSp>
          <p:nvGrpSpPr>
            <p:cNvPr id="9" name="Group 9"/>
            <p:cNvGrpSpPr/>
            <p:nvPr/>
          </p:nvGrpSpPr>
          <p:grpSpPr>
            <a:xfrm>
              <a:off x="734126" y="7743503"/>
              <a:ext cx="3628097" cy="714750"/>
              <a:chOff x="0" y="0"/>
              <a:chExt cx="27784371" cy="5473633"/>
            </a:xfrm>
          </p:grpSpPr>
          <p:sp>
            <p:nvSpPr>
              <p:cNvPr id="10" name="Freeform 10"/>
              <p:cNvSpPr/>
              <p:nvPr/>
            </p:nvSpPr>
            <p:spPr>
              <a:xfrm>
                <a:off x="72390" y="72390"/>
                <a:ext cx="27639593" cy="5328854"/>
              </a:xfrm>
              <a:custGeom>
                <a:avLst/>
                <a:gdLst/>
                <a:ahLst/>
                <a:cxnLst/>
                <a:rect l="l" t="t" r="r" b="b"/>
                <a:pathLst>
                  <a:path w="27639593" h="5328854">
                    <a:moveTo>
                      <a:pt x="0" y="0"/>
                    </a:moveTo>
                    <a:lnTo>
                      <a:pt x="27639593" y="0"/>
                    </a:lnTo>
                    <a:lnTo>
                      <a:pt x="27639593" y="5328854"/>
                    </a:lnTo>
                    <a:lnTo>
                      <a:pt x="0" y="5328854"/>
                    </a:lnTo>
                    <a:lnTo>
                      <a:pt x="0" y="0"/>
                    </a:lnTo>
                    <a:close/>
                  </a:path>
                </a:pathLst>
              </a:custGeom>
              <a:solidFill>
                <a:srgbClr val="FFFFFF"/>
              </a:solidFill>
            </p:spPr>
            <p:txBody>
              <a:bodyPr/>
              <a:lstStyle/>
              <a:p>
                <a:endParaRPr lang="en-GB"/>
              </a:p>
            </p:txBody>
          </p:sp>
          <p:sp>
            <p:nvSpPr>
              <p:cNvPr id="11" name="Freeform 11"/>
              <p:cNvSpPr/>
              <p:nvPr/>
            </p:nvSpPr>
            <p:spPr>
              <a:xfrm>
                <a:off x="0" y="0"/>
                <a:ext cx="27784372" cy="5473633"/>
              </a:xfrm>
              <a:custGeom>
                <a:avLst/>
                <a:gdLst/>
                <a:ahLst/>
                <a:cxnLst/>
                <a:rect l="l" t="t" r="r" b="b"/>
                <a:pathLst>
                  <a:path w="27784372" h="5473633">
                    <a:moveTo>
                      <a:pt x="27639590" y="5328853"/>
                    </a:moveTo>
                    <a:lnTo>
                      <a:pt x="27784372" y="5328853"/>
                    </a:lnTo>
                    <a:lnTo>
                      <a:pt x="27784372" y="5473633"/>
                    </a:lnTo>
                    <a:lnTo>
                      <a:pt x="27639590" y="5473633"/>
                    </a:lnTo>
                    <a:lnTo>
                      <a:pt x="27639590" y="5328853"/>
                    </a:lnTo>
                    <a:close/>
                    <a:moveTo>
                      <a:pt x="0" y="144780"/>
                    </a:moveTo>
                    <a:lnTo>
                      <a:pt x="144780" y="144780"/>
                    </a:lnTo>
                    <a:lnTo>
                      <a:pt x="144780" y="5328853"/>
                    </a:lnTo>
                    <a:lnTo>
                      <a:pt x="0" y="5328853"/>
                    </a:lnTo>
                    <a:lnTo>
                      <a:pt x="0" y="144780"/>
                    </a:lnTo>
                    <a:close/>
                    <a:moveTo>
                      <a:pt x="0" y="5328853"/>
                    </a:moveTo>
                    <a:lnTo>
                      <a:pt x="144780" y="5328853"/>
                    </a:lnTo>
                    <a:lnTo>
                      <a:pt x="144780" y="5473633"/>
                    </a:lnTo>
                    <a:lnTo>
                      <a:pt x="0" y="5473633"/>
                    </a:lnTo>
                    <a:lnTo>
                      <a:pt x="0" y="5328853"/>
                    </a:lnTo>
                    <a:close/>
                    <a:moveTo>
                      <a:pt x="27639590" y="144780"/>
                    </a:moveTo>
                    <a:lnTo>
                      <a:pt x="27784372" y="144780"/>
                    </a:lnTo>
                    <a:lnTo>
                      <a:pt x="27784372" y="5328853"/>
                    </a:lnTo>
                    <a:lnTo>
                      <a:pt x="27639590" y="5328853"/>
                    </a:lnTo>
                    <a:lnTo>
                      <a:pt x="27639590" y="144780"/>
                    </a:lnTo>
                    <a:close/>
                    <a:moveTo>
                      <a:pt x="144780" y="5328853"/>
                    </a:moveTo>
                    <a:lnTo>
                      <a:pt x="27639590" y="5328853"/>
                    </a:lnTo>
                    <a:lnTo>
                      <a:pt x="27639590" y="5473633"/>
                    </a:lnTo>
                    <a:lnTo>
                      <a:pt x="144780" y="5473633"/>
                    </a:lnTo>
                    <a:lnTo>
                      <a:pt x="144780" y="5328853"/>
                    </a:lnTo>
                    <a:close/>
                    <a:moveTo>
                      <a:pt x="27639590" y="0"/>
                    </a:moveTo>
                    <a:lnTo>
                      <a:pt x="27784372" y="0"/>
                    </a:lnTo>
                    <a:lnTo>
                      <a:pt x="27784372" y="144780"/>
                    </a:lnTo>
                    <a:lnTo>
                      <a:pt x="27639590" y="144780"/>
                    </a:lnTo>
                    <a:lnTo>
                      <a:pt x="27639590" y="0"/>
                    </a:lnTo>
                    <a:close/>
                    <a:moveTo>
                      <a:pt x="0" y="0"/>
                    </a:moveTo>
                    <a:lnTo>
                      <a:pt x="144780" y="0"/>
                    </a:lnTo>
                    <a:lnTo>
                      <a:pt x="144780" y="144780"/>
                    </a:lnTo>
                    <a:lnTo>
                      <a:pt x="0" y="144780"/>
                    </a:lnTo>
                    <a:lnTo>
                      <a:pt x="0" y="0"/>
                    </a:lnTo>
                    <a:close/>
                    <a:moveTo>
                      <a:pt x="144780" y="0"/>
                    </a:moveTo>
                    <a:lnTo>
                      <a:pt x="27639590" y="0"/>
                    </a:lnTo>
                    <a:lnTo>
                      <a:pt x="27639590" y="144780"/>
                    </a:lnTo>
                    <a:lnTo>
                      <a:pt x="144780" y="144780"/>
                    </a:lnTo>
                    <a:lnTo>
                      <a:pt x="144780" y="0"/>
                    </a:lnTo>
                    <a:close/>
                  </a:path>
                </a:pathLst>
              </a:custGeom>
              <a:solidFill>
                <a:srgbClr val="285481"/>
              </a:solidFill>
            </p:spPr>
            <p:txBody>
              <a:bodyPr/>
              <a:lstStyle/>
              <a:p>
                <a:endParaRPr lang="en-GB"/>
              </a:p>
            </p:txBody>
          </p:sp>
        </p:grpSp>
        <p:grpSp>
          <p:nvGrpSpPr>
            <p:cNvPr id="12" name="Group 12"/>
            <p:cNvGrpSpPr/>
            <p:nvPr/>
          </p:nvGrpSpPr>
          <p:grpSpPr>
            <a:xfrm>
              <a:off x="757052" y="6695378"/>
              <a:ext cx="3605171" cy="714750"/>
              <a:chOff x="0" y="0"/>
              <a:chExt cx="27608802" cy="5473633"/>
            </a:xfrm>
          </p:grpSpPr>
          <p:sp>
            <p:nvSpPr>
              <p:cNvPr id="13" name="Freeform 13"/>
              <p:cNvSpPr/>
              <p:nvPr/>
            </p:nvSpPr>
            <p:spPr>
              <a:xfrm>
                <a:off x="72390" y="72390"/>
                <a:ext cx="27464022" cy="5328854"/>
              </a:xfrm>
              <a:custGeom>
                <a:avLst/>
                <a:gdLst/>
                <a:ahLst/>
                <a:cxnLst/>
                <a:rect l="l" t="t" r="r" b="b"/>
                <a:pathLst>
                  <a:path w="27464022" h="5328854">
                    <a:moveTo>
                      <a:pt x="0" y="0"/>
                    </a:moveTo>
                    <a:lnTo>
                      <a:pt x="27464022" y="0"/>
                    </a:lnTo>
                    <a:lnTo>
                      <a:pt x="27464022" y="5328854"/>
                    </a:lnTo>
                    <a:lnTo>
                      <a:pt x="0" y="5328854"/>
                    </a:lnTo>
                    <a:lnTo>
                      <a:pt x="0" y="0"/>
                    </a:lnTo>
                    <a:close/>
                  </a:path>
                </a:pathLst>
              </a:custGeom>
              <a:solidFill>
                <a:srgbClr val="FFFFFF"/>
              </a:solidFill>
            </p:spPr>
            <p:txBody>
              <a:bodyPr/>
              <a:lstStyle/>
              <a:p>
                <a:endParaRPr lang="en-GB"/>
              </a:p>
            </p:txBody>
          </p:sp>
          <p:sp>
            <p:nvSpPr>
              <p:cNvPr id="14" name="Freeform 14"/>
              <p:cNvSpPr/>
              <p:nvPr/>
            </p:nvSpPr>
            <p:spPr>
              <a:xfrm>
                <a:off x="0" y="0"/>
                <a:ext cx="27608802" cy="5473633"/>
              </a:xfrm>
              <a:custGeom>
                <a:avLst/>
                <a:gdLst/>
                <a:ahLst/>
                <a:cxnLst/>
                <a:rect l="l" t="t" r="r" b="b"/>
                <a:pathLst>
                  <a:path w="27608802" h="5473633">
                    <a:moveTo>
                      <a:pt x="27464023" y="5328853"/>
                    </a:moveTo>
                    <a:lnTo>
                      <a:pt x="27608802" y="5328853"/>
                    </a:lnTo>
                    <a:lnTo>
                      <a:pt x="27608802" y="5473633"/>
                    </a:lnTo>
                    <a:lnTo>
                      <a:pt x="27464023" y="5473633"/>
                    </a:lnTo>
                    <a:lnTo>
                      <a:pt x="27464023" y="5328853"/>
                    </a:lnTo>
                    <a:close/>
                    <a:moveTo>
                      <a:pt x="0" y="144780"/>
                    </a:moveTo>
                    <a:lnTo>
                      <a:pt x="144780" y="144780"/>
                    </a:lnTo>
                    <a:lnTo>
                      <a:pt x="144780" y="5328853"/>
                    </a:lnTo>
                    <a:lnTo>
                      <a:pt x="0" y="5328853"/>
                    </a:lnTo>
                    <a:lnTo>
                      <a:pt x="0" y="144780"/>
                    </a:lnTo>
                    <a:close/>
                    <a:moveTo>
                      <a:pt x="0" y="5328853"/>
                    </a:moveTo>
                    <a:lnTo>
                      <a:pt x="144780" y="5328853"/>
                    </a:lnTo>
                    <a:lnTo>
                      <a:pt x="144780" y="5473633"/>
                    </a:lnTo>
                    <a:lnTo>
                      <a:pt x="0" y="5473633"/>
                    </a:lnTo>
                    <a:lnTo>
                      <a:pt x="0" y="5328853"/>
                    </a:lnTo>
                    <a:close/>
                    <a:moveTo>
                      <a:pt x="27464023" y="144780"/>
                    </a:moveTo>
                    <a:lnTo>
                      <a:pt x="27608802" y="144780"/>
                    </a:lnTo>
                    <a:lnTo>
                      <a:pt x="27608802" y="5328853"/>
                    </a:lnTo>
                    <a:lnTo>
                      <a:pt x="27464023" y="5328853"/>
                    </a:lnTo>
                    <a:lnTo>
                      <a:pt x="27464023" y="144780"/>
                    </a:lnTo>
                    <a:close/>
                    <a:moveTo>
                      <a:pt x="144780" y="5328853"/>
                    </a:moveTo>
                    <a:lnTo>
                      <a:pt x="27464023" y="5328853"/>
                    </a:lnTo>
                    <a:lnTo>
                      <a:pt x="27464023" y="5473633"/>
                    </a:lnTo>
                    <a:lnTo>
                      <a:pt x="144780" y="5473633"/>
                    </a:lnTo>
                    <a:lnTo>
                      <a:pt x="144780" y="5328853"/>
                    </a:lnTo>
                    <a:close/>
                    <a:moveTo>
                      <a:pt x="27464023" y="0"/>
                    </a:moveTo>
                    <a:lnTo>
                      <a:pt x="27608802" y="0"/>
                    </a:lnTo>
                    <a:lnTo>
                      <a:pt x="27608802" y="144780"/>
                    </a:lnTo>
                    <a:lnTo>
                      <a:pt x="27464023" y="144780"/>
                    </a:lnTo>
                    <a:lnTo>
                      <a:pt x="27464023" y="0"/>
                    </a:lnTo>
                    <a:close/>
                    <a:moveTo>
                      <a:pt x="0" y="0"/>
                    </a:moveTo>
                    <a:lnTo>
                      <a:pt x="144780" y="0"/>
                    </a:lnTo>
                    <a:lnTo>
                      <a:pt x="144780" y="144780"/>
                    </a:lnTo>
                    <a:lnTo>
                      <a:pt x="0" y="144780"/>
                    </a:lnTo>
                    <a:lnTo>
                      <a:pt x="0" y="0"/>
                    </a:lnTo>
                    <a:close/>
                    <a:moveTo>
                      <a:pt x="144780" y="0"/>
                    </a:moveTo>
                    <a:lnTo>
                      <a:pt x="27464023" y="0"/>
                    </a:lnTo>
                    <a:lnTo>
                      <a:pt x="27464023" y="144780"/>
                    </a:lnTo>
                    <a:lnTo>
                      <a:pt x="144780" y="144780"/>
                    </a:lnTo>
                    <a:lnTo>
                      <a:pt x="144780" y="0"/>
                    </a:lnTo>
                    <a:close/>
                  </a:path>
                </a:pathLst>
              </a:custGeom>
              <a:solidFill>
                <a:srgbClr val="285481"/>
              </a:solidFill>
            </p:spPr>
            <p:txBody>
              <a:bodyPr/>
              <a:lstStyle/>
              <a:p>
                <a:endParaRPr lang="en-GB"/>
              </a:p>
            </p:txBody>
          </p:sp>
        </p:grpSp>
      </p:grpSp>
      <p:grpSp>
        <p:nvGrpSpPr>
          <p:cNvPr id="15" name="Group 15"/>
          <p:cNvGrpSpPr/>
          <p:nvPr/>
        </p:nvGrpSpPr>
        <p:grpSpPr>
          <a:xfrm>
            <a:off x="9364720" y="6063017"/>
            <a:ext cx="1964701" cy="2840820"/>
            <a:chOff x="0" y="0"/>
            <a:chExt cx="2619602" cy="3787760"/>
          </a:xfrm>
        </p:grpSpPr>
        <p:sp>
          <p:nvSpPr>
            <p:cNvPr id="16" name="Freeform 16"/>
            <p:cNvSpPr/>
            <p:nvPr/>
          </p:nvSpPr>
          <p:spPr>
            <a:xfrm rot="-5400000">
              <a:off x="-1163221" y="1464234"/>
              <a:ext cx="3486747" cy="1160305"/>
            </a:xfrm>
            <a:custGeom>
              <a:avLst/>
              <a:gdLst/>
              <a:ahLst/>
              <a:cxnLst/>
              <a:rect l="l" t="t" r="r" b="b"/>
              <a:pathLst>
                <a:path w="3486747" h="1160305">
                  <a:moveTo>
                    <a:pt x="0" y="0"/>
                  </a:moveTo>
                  <a:lnTo>
                    <a:pt x="3486747" y="0"/>
                  </a:lnTo>
                  <a:lnTo>
                    <a:pt x="3486747" y="1160305"/>
                  </a:lnTo>
                  <a:lnTo>
                    <a:pt x="0" y="1160305"/>
                  </a:lnTo>
                  <a:lnTo>
                    <a:pt x="0" y="0"/>
                  </a:lnTo>
                  <a:close/>
                </a:path>
              </a:pathLst>
            </a:custGeom>
            <a:blipFill>
              <a:blip r:embed="rId4"/>
              <a:stretch>
                <a:fillRect/>
              </a:stretch>
            </a:blipFill>
          </p:spPr>
          <p:txBody>
            <a:bodyPr/>
            <a:lstStyle/>
            <a:p>
              <a:endParaRPr lang="en-GB"/>
            </a:p>
          </p:txBody>
        </p:sp>
        <p:sp>
          <p:nvSpPr>
            <p:cNvPr id="17" name="Freeform 17"/>
            <p:cNvSpPr/>
            <p:nvPr/>
          </p:nvSpPr>
          <p:spPr>
            <a:xfrm rot="-5400000">
              <a:off x="85226" y="1253384"/>
              <a:ext cx="3787760" cy="1280992"/>
            </a:xfrm>
            <a:custGeom>
              <a:avLst/>
              <a:gdLst/>
              <a:ahLst/>
              <a:cxnLst/>
              <a:rect l="l" t="t" r="r" b="b"/>
              <a:pathLst>
                <a:path w="3787760" h="1280992">
                  <a:moveTo>
                    <a:pt x="0" y="0"/>
                  </a:moveTo>
                  <a:lnTo>
                    <a:pt x="3787760" y="0"/>
                  </a:lnTo>
                  <a:lnTo>
                    <a:pt x="3787760" y="1280992"/>
                  </a:lnTo>
                  <a:lnTo>
                    <a:pt x="0" y="1280992"/>
                  </a:lnTo>
                  <a:lnTo>
                    <a:pt x="0" y="0"/>
                  </a:lnTo>
                  <a:close/>
                </a:path>
              </a:pathLst>
            </a:custGeom>
            <a:blipFill>
              <a:blip r:embed="rId5"/>
              <a:stretch>
                <a:fillRect/>
              </a:stretch>
            </a:blipFill>
          </p:spPr>
          <p:txBody>
            <a:bodyPr/>
            <a:lstStyle/>
            <a:p>
              <a:endParaRPr lang="en-GB"/>
            </a:p>
          </p:txBody>
        </p:sp>
      </p:grpSp>
      <p:sp>
        <p:nvSpPr>
          <p:cNvPr id="18" name="Freeform 18"/>
          <p:cNvSpPr/>
          <p:nvPr/>
        </p:nvSpPr>
        <p:spPr>
          <a:xfrm>
            <a:off x="5608624" y="4886453"/>
            <a:ext cx="3535376" cy="4813704"/>
          </a:xfrm>
          <a:custGeom>
            <a:avLst/>
            <a:gdLst/>
            <a:ahLst/>
            <a:cxnLst/>
            <a:rect l="l" t="t" r="r" b="b"/>
            <a:pathLst>
              <a:path w="3535376" h="4813704">
                <a:moveTo>
                  <a:pt x="0" y="0"/>
                </a:moveTo>
                <a:lnTo>
                  <a:pt x="3535376" y="0"/>
                </a:lnTo>
                <a:lnTo>
                  <a:pt x="3535376" y="4813704"/>
                </a:lnTo>
                <a:lnTo>
                  <a:pt x="0" y="4813704"/>
                </a:lnTo>
                <a:lnTo>
                  <a:pt x="0" y="0"/>
                </a:lnTo>
                <a:close/>
              </a:path>
            </a:pathLst>
          </a:custGeom>
          <a:blipFill>
            <a:blip r:embed="rId6"/>
            <a:stretch>
              <a:fillRect/>
            </a:stretch>
          </a:blipFill>
        </p:spPr>
        <p:txBody>
          <a:bodyPr/>
          <a:lstStyle/>
          <a:p>
            <a:endParaRPr lang="en-GB"/>
          </a:p>
        </p:txBody>
      </p:sp>
      <p:sp>
        <p:nvSpPr>
          <p:cNvPr id="19" name="TextBox 19"/>
          <p:cNvSpPr txBox="1"/>
          <p:nvPr/>
        </p:nvSpPr>
        <p:spPr>
          <a:xfrm>
            <a:off x="1508519" y="4738108"/>
            <a:ext cx="2102237" cy="428625"/>
          </a:xfrm>
          <a:prstGeom prst="rect">
            <a:avLst/>
          </a:prstGeom>
        </p:spPr>
        <p:txBody>
          <a:bodyPr lIns="0" tIns="0" rIns="0" bIns="0" rtlCol="0" anchor="t">
            <a:spAutoFit/>
          </a:bodyPr>
          <a:lstStyle/>
          <a:p>
            <a:pPr marL="0" lvl="0" indent="0" algn="ctr">
              <a:lnSpc>
                <a:spcPts val="3359"/>
              </a:lnSpc>
              <a:spcBef>
                <a:spcPct val="0"/>
              </a:spcBef>
            </a:pPr>
            <a:r>
              <a:rPr lang="en-US" sz="2799" b="1" dirty="0">
                <a:solidFill>
                  <a:srgbClr val="285481"/>
                </a:solidFill>
                <a:latin typeface="Public Sans Bold"/>
                <a:ea typeface="Public Sans Bold"/>
                <a:cs typeface="Public Sans Bold"/>
                <a:sym typeface="Public Sans Bold"/>
              </a:rPr>
              <a:t>RI DQW1 </a:t>
            </a:r>
          </a:p>
        </p:txBody>
      </p:sp>
      <p:sp>
        <p:nvSpPr>
          <p:cNvPr id="20" name="TextBox 20"/>
          <p:cNvSpPr txBox="1"/>
          <p:nvPr/>
        </p:nvSpPr>
        <p:spPr>
          <a:xfrm>
            <a:off x="1508519" y="5786233"/>
            <a:ext cx="2102237" cy="428625"/>
          </a:xfrm>
          <a:prstGeom prst="rect">
            <a:avLst/>
          </a:prstGeom>
        </p:spPr>
        <p:txBody>
          <a:bodyPr lIns="0" tIns="0" rIns="0" bIns="0" rtlCol="0" anchor="t">
            <a:spAutoFit/>
          </a:bodyPr>
          <a:lstStyle/>
          <a:p>
            <a:pPr marL="0" lvl="0" indent="0" algn="ctr">
              <a:lnSpc>
                <a:spcPts val="3359"/>
              </a:lnSpc>
              <a:spcBef>
                <a:spcPct val="0"/>
              </a:spcBef>
            </a:pPr>
            <a:r>
              <a:rPr lang="en-US" sz="2799" b="1">
                <a:solidFill>
                  <a:srgbClr val="285481"/>
                </a:solidFill>
                <a:latin typeface="Public Sans Bold"/>
                <a:ea typeface="Public Sans Bold"/>
                <a:cs typeface="Public Sans Bold"/>
                <a:sym typeface="Public Sans Bold"/>
              </a:rPr>
              <a:t>RI DQW2</a:t>
            </a:r>
          </a:p>
        </p:txBody>
      </p:sp>
      <p:sp>
        <p:nvSpPr>
          <p:cNvPr id="21" name="TextBox 21"/>
          <p:cNvSpPr txBox="1"/>
          <p:nvPr/>
        </p:nvSpPr>
        <p:spPr>
          <a:xfrm>
            <a:off x="1302677" y="7881803"/>
            <a:ext cx="2490996" cy="428625"/>
          </a:xfrm>
          <a:prstGeom prst="rect">
            <a:avLst/>
          </a:prstGeom>
        </p:spPr>
        <p:txBody>
          <a:bodyPr lIns="0" tIns="0" rIns="0" bIns="0" rtlCol="0" anchor="t">
            <a:spAutoFit/>
          </a:bodyPr>
          <a:lstStyle/>
          <a:p>
            <a:pPr marL="0" lvl="0" indent="0" algn="ctr">
              <a:lnSpc>
                <a:spcPts val="3359"/>
              </a:lnSpc>
              <a:spcBef>
                <a:spcPct val="0"/>
              </a:spcBef>
            </a:pPr>
            <a:r>
              <a:rPr lang="en-US" sz="2799" b="1">
                <a:solidFill>
                  <a:srgbClr val="285481"/>
                </a:solidFill>
                <a:latin typeface="Public Sans Bold"/>
                <a:ea typeface="Public Sans Bold"/>
                <a:cs typeface="Public Sans Bold"/>
                <a:sym typeface="Public Sans Bold"/>
              </a:rPr>
              <a:t>CERN DQW2</a:t>
            </a:r>
          </a:p>
        </p:txBody>
      </p:sp>
      <p:sp>
        <p:nvSpPr>
          <p:cNvPr id="22" name="TextBox 22"/>
          <p:cNvSpPr txBox="1"/>
          <p:nvPr/>
        </p:nvSpPr>
        <p:spPr>
          <a:xfrm>
            <a:off x="1322010" y="6833678"/>
            <a:ext cx="2475256" cy="428625"/>
          </a:xfrm>
          <a:prstGeom prst="rect">
            <a:avLst/>
          </a:prstGeom>
        </p:spPr>
        <p:txBody>
          <a:bodyPr lIns="0" tIns="0" rIns="0" bIns="0" rtlCol="0" anchor="t">
            <a:spAutoFit/>
          </a:bodyPr>
          <a:lstStyle/>
          <a:p>
            <a:pPr marL="0" lvl="0" indent="0" algn="ctr">
              <a:lnSpc>
                <a:spcPts val="3359"/>
              </a:lnSpc>
              <a:spcBef>
                <a:spcPct val="0"/>
              </a:spcBef>
            </a:pPr>
            <a:r>
              <a:rPr lang="en-US" sz="2799" b="1">
                <a:solidFill>
                  <a:srgbClr val="285481"/>
                </a:solidFill>
                <a:latin typeface="Public Sans Bold"/>
                <a:ea typeface="Public Sans Bold"/>
                <a:cs typeface="Public Sans Bold"/>
                <a:sym typeface="Public Sans Bold"/>
              </a:rPr>
              <a:t>CERN DQW1</a:t>
            </a:r>
          </a:p>
        </p:txBody>
      </p:sp>
      <p:sp>
        <p:nvSpPr>
          <p:cNvPr id="23" name="TextBox 23"/>
          <p:cNvSpPr txBox="1"/>
          <p:nvPr/>
        </p:nvSpPr>
        <p:spPr>
          <a:xfrm>
            <a:off x="1028700" y="464743"/>
            <a:ext cx="11353720"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1 - DQW Series Cavities </a:t>
            </a:r>
          </a:p>
          <a:p>
            <a:pPr marL="0" lvl="0" indent="0" algn="l">
              <a:lnSpc>
                <a:spcPts val="5759"/>
              </a:lnSpc>
              <a:spcBef>
                <a:spcPct val="0"/>
              </a:spcBef>
            </a:pPr>
            <a:r>
              <a:rPr lang="en-US" sz="4800">
                <a:solidFill>
                  <a:srgbClr val="285481"/>
                </a:solidFill>
                <a:latin typeface="Public Sans"/>
                <a:ea typeface="Public Sans"/>
                <a:cs typeface="Public Sans"/>
                <a:sym typeface="Public Sans"/>
              </a:rPr>
              <a:t>Overview of the HOM Measurement</a:t>
            </a:r>
          </a:p>
        </p:txBody>
      </p:sp>
      <p:sp>
        <p:nvSpPr>
          <p:cNvPr id="24" name="TextBox 24"/>
          <p:cNvSpPr txBox="1"/>
          <p:nvPr/>
        </p:nvSpPr>
        <p:spPr>
          <a:xfrm>
            <a:off x="5222361" y="2526123"/>
            <a:ext cx="6151951" cy="2114469"/>
          </a:xfrm>
          <a:prstGeom prst="rect">
            <a:avLst/>
          </a:prstGeom>
        </p:spPr>
        <p:txBody>
          <a:bodyPr wrap="square" lIns="0" tIns="0" rIns="0" bIns="0" rtlCol="0" anchor="t">
            <a:spAutoFit/>
          </a:bodyPr>
          <a:lstStyle/>
          <a:p>
            <a:pPr algn="ctr">
              <a:lnSpc>
                <a:spcPts val="4204"/>
              </a:lnSpc>
            </a:pPr>
            <a:r>
              <a:rPr lang="en-US" sz="3003" dirty="0">
                <a:solidFill>
                  <a:srgbClr val="285481"/>
                </a:solidFill>
                <a:latin typeface="Canva Sans"/>
                <a:ea typeface="Canva Sans"/>
                <a:cs typeface="Canva Sans"/>
                <a:sym typeface="Canva Sans"/>
              </a:rPr>
              <a:t>Dressed  cavity with impedance adapters</a:t>
            </a:r>
          </a:p>
          <a:p>
            <a:pPr algn="ctr">
              <a:lnSpc>
                <a:spcPts val="4204"/>
              </a:lnSpc>
            </a:pPr>
            <a:r>
              <a:rPr lang="en-US" sz="3003" dirty="0">
                <a:solidFill>
                  <a:srgbClr val="285481"/>
                </a:solidFill>
                <a:latin typeface="Canva Sans"/>
                <a:ea typeface="Canva Sans"/>
                <a:cs typeface="Canva Sans"/>
                <a:sym typeface="Canva Sans"/>
              </a:rPr>
              <a:t>Verified at warm with TDR &amp; Warm HOM measurements</a:t>
            </a:r>
          </a:p>
        </p:txBody>
      </p:sp>
      <p:sp>
        <p:nvSpPr>
          <p:cNvPr id="25" name="TextBox 25"/>
          <p:cNvSpPr txBox="1"/>
          <p:nvPr/>
        </p:nvSpPr>
        <p:spPr>
          <a:xfrm>
            <a:off x="476113" y="2474518"/>
            <a:ext cx="4109919" cy="1180465"/>
          </a:xfrm>
          <a:prstGeom prst="rect">
            <a:avLst/>
          </a:prstGeom>
        </p:spPr>
        <p:txBody>
          <a:bodyPr lIns="0" tIns="0" rIns="0" bIns="0" rtlCol="0" anchor="t">
            <a:spAutoFit/>
          </a:bodyPr>
          <a:lstStyle/>
          <a:p>
            <a:pPr algn="ctr">
              <a:lnSpc>
                <a:spcPts val="4759"/>
              </a:lnSpc>
            </a:pPr>
            <a:r>
              <a:rPr lang="en-US" sz="3399" dirty="0">
                <a:solidFill>
                  <a:srgbClr val="285481"/>
                </a:solidFill>
                <a:latin typeface="Canva Sans"/>
                <a:ea typeface="Canva Sans"/>
                <a:cs typeface="Canva Sans"/>
                <a:sym typeface="Canva Sans"/>
              </a:rPr>
              <a:t>DQW Series </a:t>
            </a:r>
          </a:p>
          <a:p>
            <a:pPr algn="ctr">
              <a:lnSpc>
                <a:spcPts val="4759"/>
              </a:lnSpc>
            </a:pPr>
            <a:r>
              <a:rPr lang="en-US" sz="3399" dirty="0">
                <a:solidFill>
                  <a:srgbClr val="285481"/>
                </a:solidFill>
                <a:latin typeface="Canva Sans"/>
                <a:ea typeface="Canva Sans"/>
                <a:cs typeface="Canva Sans"/>
                <a:sym typeface="Canva Sans"/>
              </a:rPr>
              <a:t>Cavities concerned:</a:t>
            </a:r>
          </a:p>
        </p:txBody>
      </p:sp>
      <p:sp>
        <p:nvSpPr>
          <p:cNvPr id="26" name="AutoShape 26"/>
          <p:cNvSpPr/>
          <p:nvPr/>
        </p:nvSpPr>
        <p:spPr>
          <a:xfrm>
            <a:off x="4991115" y="2583273"/>
            <a:ext cx="0" cy="7116884"/>
          </a:xfrm>
          <a:prstGeom prst="line">
            <a:avLst/>
          </a:prstGeom>
          <a:ln w="38100" cap="flat">
            <a:solidFill>
              <a:srgbClr val="0193BD"/>
            </a:solidFill>
            <a:prstDash val="solid"/>
            <a:headEnd type="none" w="sm" len="sm"/>
            <a:tailEnd type="none" w="sm" len="sm"/>
          </a:ln>
        </p:spPr>
        <p:txBody>
          <a:bodyPr/>
          <a:lstStyle/>
          <a:p>
            <a:endParaRPr lang="en-GB"/>
          </a:p>
        </p:txBody>
      </p:sp>
      <p:sp>
        <p:nvSpPr>
          <p:cNvPr id="27" name="AutoShape 27"/>
          <p:cNvSpPr/>
          <p:nvPr/>
        </p:nvSpPr>
        <p:spPr>
          <a:xfrm>
            <a:off x="11582400" y="2583273"/>
            <a:ext cx="0" cy="7116884"/>
          </a:xfrm>
          <a:prstGeom prst="line">
            <a:avLst/>
          </a:prstGeom>
          <a:ln w="38100" cap="flat">
            <a:solidFill>
              <a:srgbClr val="0193BD"/>
            </a:solidFill>
            <a:prstDash val="solid"/>
            <a:headEnd type="none" w="sm" len="sm"/>
            <a:tailEnd type="none" w="sm" len="sm"/>
          </a:ln>
        </p:spPr>
        <p:txBody>
          <a:bodyPr/>
          <a:lstStyle/>
          <a:p>
            <a:endParaRPr lang="en-GB"/>
          </a:p>
        </p:txBody>
      </p:sp>
      <p:sp>
        <p:nvSpPr>
          <p:cNvPr id="28" name="TextBox 28"/>
          <p:cNvSpPr txBox="1"/>
          <p:nvPr/>
        </p:nvSpPr>
        <p:spPr>
          <a:xfrm>
            <a:off x="11742417" y="401682"/>
            <a:ext cx="6185328" cy="1581069"/>
          </a:xfrm>
          <a:prstGeom prst="rect">
            <a:avLst/>
          </a:prstGeom>
        </p:spPr>
        <p:txBody>
          <a:bodyPr wrap="square" lIns="0" tIns="0" rIns="0" bIns="0" rtlCol="0" anchor="t">
            <a:spAutoFit/>
          </a:bodyPr>
          <a:lstStyle/>
          <a:p>
            <a:pPr algn="ctr">
              <a:lnSpc>
                <a:spcPts val="4204"/>
              </a:lnSpc>
            </a:pPr>
            <a:r>
              <a:rPr lang="en-US" sz="3003" dirty="0">
                <a:solidFill>
                  <a:srgbClr val="285481"/>
                </a:solidFill>
                <a:latin typeface="Canva Sans"/>
                <a:ea typeface="Canva Sans"/>
                <a:cs typeface="Canva Sans"/>
                <a:sym typeface="Canva Sans"/>
              </a:rPr>
              <a:t>At 2K, high resolution S21 measurements are taken between all ports </a:t>
            </a:r>
          </a:p>
        </p:txBody>
      </p:sp>
      <p:sp>
        <p:nvSpPr>
          <p:cNvPr id="29" name="Freeform 29"/>
          <p:cNvSpPr/>
          <p:nvPr/>
        </p:nvSpPr>
        <p:spPr>
          <a:xfrm>
            <a:off x="12172605" y="2065003"/>
            <a:ext cx="5514118" cy="3006003"/>
          </a:xfrm>
          <a:custGeom>
            <a:avLst/>
            <a:gdLst/>
            <a:ahLst/>
            <a:cxnLst/>
            <a:rect l="l" t="t" r="r" b="b"/>
            <a:pathLst>
              <a:path w="5514118" h="3006003">
                <a:moveTo>
                  <a:pt x="0" y="0"/>
                </a:moveTo>
                <a:lnTo>
                  <a:pt x="5514118" y="0"/>
                </a:lnTo>
                <a:lnTo>
                  <a:pt x="5514118" y="3006003"/>
                </a:lnTo>
                <a:lnTo>
                  <a:pt x="0" y="3006003"/>
                </a:lnTo>
                <a:lnTo>
                  <a:pt x="0" y="0"/>
                </a:lnTo>
                <a:close/>
              </a:path>
            </a:pathLst>
          </a:custGeom>
          <a:blipFill>
            <a:blip r:embed="rId7"/>
            <a:stretch>
              <a:fillRect r="-7669"/>
            </a:stretch>
          </a:blipFill>
        </p:spPr>
        <p:txBody>
          <a:bodyPr/>
          <a:lstStyle/>
          <a:p>
            <a:endParaRPr lang="en-GB"/>
          </a:p>
        </p:txBody>
      </p:sp>
      <p:pic>
        <p:nvPicPr>
          <p:cNvPr id="30" name="Picture 30"/>
          <p:cNvPicPr>
            <a:picLocks noChangeAspect="1"/>
          </p:cNvPicPr>
          <p:nvPr/>
        </p:nvPicPr>
        <p:blipFill>
          <a:blip r:embed="rId8"/>
          <a:stretch>
            <a:fillRect/>
          </a:stretch>
        </p:blipFill>
        <p:spPr>
          <a:xfrm>
            <a:off x="15939192" y="7995894"/>
            <a:ext cx="1108906" cy="415840"/>
          </a:xfrm>
          <a:prstGeom prst="rect">
            <a:avLst/>
          </a:prstGeom>
        </p:spPr>
      </p:pic>
      <p:sp>
        <p:nvSpPr>
          <p:cNvPr id="31" name="Freeform 31"/>
          <p:cNvSpPr/>
          <p:nvPr/>
        </p:nvSpPr>
        <p:spPr>
          <a:xfrm>
            <a:off x="11920421" y="7089395"/>
            <a:ext cx="3410409" cy="2524948"/>
          </a:xfrm>
          <a:custGeom>
            <a:avLst/>
            <a:gdLst/>
            <a:ahLst/>
            <a:cxnLst/>
            <a:rect l="l" t="t" r="r" b="b"/>
            <a:pathLst>
              <a:path w="3410409" h="2524948">
                <a:moveTo>
                  <a:pt x="0" y="0"/>
                </a:moveTo>
                <a:lnTo>
                  <a:pt x="3410410" y="0"/>
                </a:lnTo>
                <a:lnTo>
                  <a:pt x="3410410" y="2524948"/>
                </a:lnTo>
                <a:lnTo>
                  <a:pt x="0" y="2524948"/>
                </a:lnTo>
                <a:lnTo>
                  <a:pt x="0" y="0"/>
                </a:lnTo>
                <a:close/>
              </a:path>
            </a:pathLst>
          </a:custGeom>
          <a:blipFill>
            <a:blip r:embed="rId9"/>
            <a:stretch>
              <a:fillRect/>
            </a:stretch>
          </a:blipFill>
        </p:spPr>
        <p:txBody>
          <a:bodyPr/>
          <a:lstStyle/>
          <a:p>
            <a:endParaRPr lang="en-GB"/>
          </a:p>
        </p:txBody>
      </p:sp>
      <p:sp>
        <p:nvSpPr>
          <p:cNvPr id="32" name="Freeform 32"/>
          <p:cNvSpPr/>
          <p:nvPr/>
        </p:nvSpPr>
        <p:spPr>
          <a:xfrm>
            <a:off x="15758813" y="7187239"/>
            <a:ext cx="1469664" cy="557219"/>
          </a:xfrm>
          <a:custGeom>
            <a:avLst/>
            <a:gdLst/>
            <a:ahLst/>
            <a:cxnLst/>
            <a:rect l="l" t="t" r="r" b="b"/>
            <a:pathLst>
              <a:path w="1469664" h="557219">
                <a:moveTo>
                  <a:pt x="0" y="0"/>
                </a:moveTo>
                <a:lnTo>
                  <a:pt x="1469664" y="0"/>
                </a:lnTo>
                <a:lnTo>
                  <a:pt x="1469664" y="557219"/>
                </a:lnTo>
                <a:lnTo>
                  <a:pt x="0" y="557219"/>
                </a:lnTo>
                <a:lnTo>
                  <a:pt x="0" y="0"/>
                </a:lnTo>
                <a:close/>
              </a:path>
            </a:pathLst>
          </a:custGeom>
          <a:blipFill>
            <a:blip r:embed="rId10"/>
            <a:stretch>
              <a:fillRect/>
            </a:stretch>
          </a:blipFill>
        </p:spPr>
        <p:txBody>
          <a:bodyPr/>
          <a:lstStyle/>
          <a:p>
            <a:endParaRPr lang="en-GB"/>
          </a:p>
        </p:txBody>
      </p:sp>
      <p:sp>
        <p:nvSpPr>
          <p:cNvPr id="33" name="Freeform 33"/>
          <p:cNvSpPr/>
          <p:nvPr/>
        </p:nvSpPr>
        <p:spPr>
          <a:xfrm>
            <a:off x="15398266" y="8681390"/>
            <a:ext cx="2015374" cy="578094"/>
          </a:xfrm>
          <a:custGeom>
            <a:avLst/>
            <a:gdLst/>
            <a:ahLst/>
            <a:cxnLst/>
            <a:rect l="l" t="t" r="r" b="b"/>
            <a:pathLst>
              <a:path w="2015374" h="578094">
                <a:moveTo>
                  <a:pt x="0" y="0"/>
                </a:moveTo>
                <a:lnTo>
                  <a:pt x="2015374" y="0"/>
                </a:lnTo>
                <a:lnTo>
                  <a:pt x="2015374" y="578094"/>
                </a:lnTo>
                <a:lnTo>
                  <a:pt x="0" y="578094"/>
                </a:lnTo>
                <a:lnTo>
                  <a:pt x="0" y="0"/>
                </a:lnTo>
                <a:close/>
              </a:path>
            </a:pathLst>
          </a:custGeom>
          <a:blipFill>
            <a:blip r:embed="rId11"/>
            <a:stretch>
              <a:fillRect/>
            </a:stretch>
          </a:blipFill>
        </p:spPr>
        <p:txBody>
          <a:bodyPr/>
          <a:lstStyle/>
          <a:p>
            <a:endParaRPr lang="en-GB"/>
          </a:p>
        </p:txBody>
      </p:sp>
      <p:sp>
        <p:nvSpPr>
          <p:cNvPr id="34" name="TextBox 34"/>
          <p:cNvSpPr txBox="1"/>
          <p:nvPr/>
        </p:nvSpPr>
        <p:spPr>
          <a:xfrm>
            <a:off x="11811001" y="5477893"/>
            <a:ext cx="6185328" cy="1581069"/>
          </a:xfrm>
          <a:prstGeom prst="rect">
            <a:avLst/>
          </a:prstGeom>
        </p:spPr>
        <p:txBody>
          <a:bodyPr wrap="square" lIns="0" tIns="0" rIns="0" bIns="0" rtlCol="0" anchor="t">
            <a:spAutoFit/>
          </a:bodyPr>
          <a:lstStyle/>
          <a:p>
            <a:pPr algn="ctr">
              <a:lnSpc>
                <a:spcPts val="4204"/>
              </a:lnSpc>
            </a:pPr>
            <a:r>
              <a:rPr lang="en-US" sz="3003" dirty="0">
                <a:solidFill>
                  <a:srgbClr val="285481"/>
                </a:solidFill>
                <a:latin typeface="Canva Sans"/>
                <a:ea typeface="Canva Sans"/>
                <a:cs typeface="Canva Sans"/>
                <a:sym typeface="Canva Sans"/>
              </a:rPr>
              <a:t>In post-processing Q &amp; frequency are extracted &amp; finally Z is computed </a:t>
            </a:r>
          </a:p>
        </p:txBody>
      </p:sp>
      <p:sp>
        <p:nvSpPr>
          <p:cNvPr id="35" name="Freeform 35"/>
          <p:cNvSpPr/>
          <p:nvPr/>
        </p:nvSpPr>
        <p:spPr>
          <a:xfrm>
            <a:off x="0" y="0"/>
            <a:ext cx="18287999"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12"/>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83864">
        <p159:morph option="byObject"/>
      </p:transition>
    </mc:Choice>
    <mc:Fallback>
      <p:transition spd="slow" advTm="8386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84909" y="2985554"/>
            <a:ext cx="12092040" cy="6272746"/>
          </a:xfrm>
          <a:custGeom>
            <a:avLst/>
            <a:gdLst/>
            <a:ahLst/>
            <a:cxnLst/>
            <a:rect l="l" t="t" r="r" b="b"/>
            <a:pathLst>
              <a:path w="12092040" h="6272746">
                <a:moveTo>
                  <a:pt x="0" y="0"/>
                </a:moveTo>
                <a:lnTo>
                  <a:pt x="12092040" y="0"/>
                </a:lnTo>
                <a:lnTo>
                  <a:pt x="12092040" y="6272746"/>
                </a:lnTo>
                <a:lnTo>
                  <a:pt x="0" y="6272746"/>
                </a:lnTo>
                <a:lnTo>
                  <a:pt x="0" y="0"/>
                </a:lnTo>
                <a:close/>
              </a:path>
            </a:pathLst>
          </a:custGeom>
          <a:blipFill>
            <a:blip r:embed="rId3"/>
            <a:stretch>
              <a:fillRect/>
            </a:stretch>
          </a:blipFill>
        </p:spPr>
        <p:txBody>
          <a:bodyPr/>
          <a:lstStyle/>
          <a:p>
            <a:endParaRPr lang="en-GB"/>
          </a:p>
        </p:txBody>
      </p:sp>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graphicFrame>
        <p:nvGraphicFramePr>
          <p:cNvPr id="4" name="Table 4"/>
          <p:cNvGraphicFramePr>
            <a:graphicFrameLocks noGrp="1"/>
          </p:cNvGraphicFramePr>
          <p:nvPr/>
        </p:nvGraphicFramePr>
        <p:xfrm>
          <a:off x="12876949" y="3414717"/>
          <a:ext cx="5104149" cy="3989261"/>
        </p:xfrm>
        <a:graphic>
          <a:graphicData uri="http://schemas.openxmlformats.org/drawingml/2006/table">
            <a:tbl>
              <a:tblPr/>
              <a:tblGrid>
                <a:gridCol w="1460179">
                  <a:extLst>
                    <a:ext uri="{9D8B030D-6E8A-4147-A177-3AD203B41FA5}">
                      <a16:colId xmlns:a16="http://schemas.microsoft.com/office/drawing/2014/main" val="20000"/>
                    </a:ext>
                  </a:extLst>
                </a:gridCol>
                <a:gridCol w="1833336">
                  <a:extLst>
                    <a:ext uri="{9D8B030D-6E8A-4147-A177-3AD203B41FA5}">
                      <a16:colId xmlns:a16="http://schemas.microsoft.com/office/drawing/2014/main" val="20001"/>
                    </a:ext>
                  </a:extLst>
                </a:gridCol>
                <a:gridCol w="1810634">
                  <a:extLst>
                    <a:ext uri="{9D8B030D-6E8A-4147-A177-3AD203B41FA5}">
                      <a16:colId xmlns:a16="http://schemas.microsoft.com/office/drawing/2014/main" val="20002"/>
                    </a:ext>
                  </a:extLst>
                </a:gridCol>
              </a:tblGrid>
              <a:tr h="788581">
                <a:tc>
                  <a:txBody>
                    <a:bodyPr/>
                    <a:lstStyle/>
                    <a:p>
                      <a:pPr algn="ctr">
                        <a:lnSpc>
                          <a:spcPts val="2520"/>
                        </a:lnSpc>
                        <a:defRPr/>
                      </a:pP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b="1">
                          <a:solidFill>
                            <a:srgbClr val="000000"/>
                          </a:solidFill>
                          <a:latin typeface="Public Sans Bold"/>
                          <a:ea typeface="Public Sans Bold"/>
                          <a:cs typeface="Public Sans Bold"/>
                          <a:sym typeface="Public Sans Bold"/>
                        </a:rPr>
                        <a:t>Freq (kHz)</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b="1">
                          <a:solidFill>
                            <a:srgbClr val="000000"/>
                          </a:solidFill>
                          <a:latin typeface="Public Sans Bold"/>
                          <a:ea typeface="Public Sans Bold"/>
                          <a:cs typeface="Public Sans Bold"/>
                          <a:sym typeface="Public Sans Bold"/>
                        </a:rPr>
                        <a:t>Q</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extLst>
                  <a:ext uri="{0D108BD9-81ED-4DB2-BD59-A6C34878D82A}">
                    <a16:rowId xmlns:a16="http://schemas.microsoft.com/office/drawing/2014/main" val="10000"/>
                  </a:ext>
                </a:extLst>
              </a:tr>
              <a:tr h="804033">
                <a:tc>
                  <a:txBody>
                    <a:bodyPr/>
                    <a:lstStyle/>
                    <a:p>
                      <a:pPr algn="ctr">
                        <a:lnSpc>
                          <a:spcPts val="2520"/>
                        </a:lnSpc>
                        <a:defRPr/>
                      </a:pPr>
                      <a:r>
                        <a:rPr lang="en-US" sz="1800">
                          <a:solidFill>
                            <a:srgbClr val="000000"/>
                          </a:solidFill>
                          <a:latin typeface="Public Sans"/>
                          <a:ea typeface="Public Sans"/>
                          <a:cs typeface="Public Sans"/>
                          <a:sym typeface="Public Sans"/>
                        </a:rPr>
                        <a:t>RI 1</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-1.4 ± 1.76</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-0.02 ± 0.38</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extLst>
                  <a:ext uri="{0D108BD9-81ED-4DB2-BD59-A6C34878D82A}">
                    <a16:rowId xmlns:a16="http://schemas.microsoft.com/office/drawing/2014/main" val="10001"/>
                  </a:ext>
                </a:extLst>
              </a:tr>
              <a:tr h="788581">
                <a:tc>
                  <a:txBody>
                    <a:bodyPr/>
                    <a:lstStyle/>
                    <a:p>
                      <a:pPr algn="ctr">
                        <a:lnSpc>
                          <a:spcPts val="2520"/>
                        </a:lnSpc>
                        <a:defRPr/>
                      </a:pPr>
                      <a:r>
                        <a:rPr lang="en-US" sz="1800">
                          <a:solidFill>
                            <a:srgbClr val="000000"/>
                          </a:solidFill>
                          <a:latin typeface="Public Sans"/>
                          <a:ea typeface="Public Sans"/>
                          <a:cs typeface="Public Sans"/>
                          <a:sym typeface="Public Sans"/>
                        </a:rPr>
                        <a:t>RI 2</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-0.4 ± 1.29</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-0.14 ± 0.4</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extLst>
                  <a:ext uri="{0D108BD9-81ED-4DB2-BD59-A6C34878D82A}">
                    <a16:rowId xmlns:a16="http://schemas.microsoft.com/office/drawing/2014/main" val="10002"/>
                  </a:ext>
                </a:extLst>
              </a:tr>
              <a:tr h="804033">
                <a:tc>
                  <a:txBody>
                    <a:bodyPr/>
                    <a:lstStyle/>
                    <a:p>
                      <a:pPr algn="ctr">
                        <a:lnSpc>
                          <a:spcPts val="2520"/>
                        </a:lnSpc>
                        <a:defRPr/>
                      </a:pPr>
                      <a:r>
                        <a:rPr lang="en-US" sz="1800">
                          <a:solidFill>
                            <a:srgbClr val="000000"/>
                          </a:solidFill>
                          <a:latin typeface="Public Sans"/>
                          <a:ea typeface="Public Sans"/>
                          <a:cs typeface="Public Sans"/>
                          <a:sym typeface="Public Sans"/>
                        </a:rPr>
                        <a:t>CERN 1</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-1.8 ± 1.05</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-0.17 ± 0.62</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extLst>
                  <a:ext uri="{0D108BD9-81ED-4DB2-BD59-A6C34878D82A}">
                    <a16:rowId xmlns:a16="http://schemas.microsoft.com/office/drawing/2014/main" val="10003"/>
                  </a:ext>
                </a:extLst>
              </a:tr>
              <a:tr h="804033">
                <a:tc>
                  <a:txBody>
                    <a:bodyPr/>
                    <a:lstStyle/>
                    <a:p>
                      <a:pPr algn="ctr">
                        <a:lnSpc>
                          <a:spcPts val="2520"/>
                        </a:lnSpc>
                        <a:defRPr/>
                      </a:pPr>
                      <a:r>
                        <a:rPr lang="en-US" sz="1800">
                          <a:solidFill>
                            <a:srgbClr val="000000"/>
                          </a:solidFill>
                          <a:latin typeface="Public Sans"/>
                          <a:ea typeface="Public Sans"/>
                          <a:cs typeface="Public Sans"/>
                          <a:sym typeface="Public Sans"/>
                        </a:rPr>
                        <a:t>CERN 2</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-0.6 ± 0.79</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tc>
                  <a:txBody>
                    <a:bodyPr/>
                    <a:lstStyle/>
                    <a:p>
                      <a:pPr algn="ctr">
                        <a:lnSpc>
                          <a:spcPts val="2520"/>
                        </a:lnSpc>
                        <a:defRPr/>
                      </a:pPr>
                      <a:r>
                        <a:rPr lang="en-US" sz="1800">
                          <a:solidFill>
                            <a:srgbClr val="000000"/>
                          </a:solidFill>
                          <a:latin typeface="Public Sans"/>
                          <a:ea typeface="Public Sans"/>
                          <a:cs typeface="Public Sans"/>
                          <a:sym typeface="Public Sans"/>
                        </a:rPr>
                        <a:t>-0.04 ± 0.57</a:t>
                      </a:r>
                      <a:endParaRPr lang="en-US" sz="1100"/>
                    </a:p>
                  </a:txBody>
                  <a:tcPr marL="190500" marR="190500" marT="190500" marB="190500" anchor="ctr">
                    <a:lnL w="38100" cap="flat" cmpd="sng" algn="ctr">
                      <a:solidFill>
                        <a:srgbClr val="99ACFF"/>
                      </a:solidFill>
                      <a:prstDash val="solid"/>
                      <a:round/>
                      <a:headEnd type="none" w="med" len="med"/>
                      <a:tailEnd type="none" w="med" len="med"/>
                    </a:lnL>
                    <a:lnR w="38100" cap="flat" cmpd="sng" algn="ctr">
                      <a:solidFill>
                        <a:srgbClr val="99ACFF"/>
                      </a:solidFill>
                      <a:prstDash val="solid"/>
                      <a:round/>
                      <a:headEnd type="none" w="med" len="med"/>
                      <a:tailEnd type="none" w="med" len="med"/>
                    </a:lnR>
                    <a:lnT w="38100" cap="flat" cmpd="sng" algn="ctr">
                      <a:solidFill>
                        <a:srgbClr val="99ACFF"/>
                      </a:solidFill>
                      <a:prstDash val="solid"/>
                      <a:round/>
                      <a:headEnd type="none" w="med" len="med"/>
                      <a:tailEnd type="none" w="med" len="med"/>
                    </a:lnT>
                    <a:lnB w="38100" cap="flat" cmpd="sng" algn="ctr">
                      <a:solidFill>
                        <a:srgbClr val="99ACFF"/>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TextBox 5"/>
          <p:cNvSpPr txBox="1"/>
          <p:nvPr/>
        </p:nvSpPr>
        <p:spPr>
          <a:xfrm>
            <a:off x="784909" y="476128"/>
            <a:ext cx="14049124"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1 - DQW Series Cavities </a:t>
            </a:r>
          </a:p>
          <a:p>
            <a:pPr marL="0" lvl="0" indent="0" algn="l">
              <a:lnSpc>
                <a:spcPts val="5759"/>
              </a:lnSpc>
              <a:spcBef>
                <a:spcPct val="0"/>
              </a:spcBef>
            </a:pPr>
            <a:r>
              <a:rPr lang="en-US" sz="4800">
                <a:solidFill>
                  <a:srgbClr val="285481"/>
                </a:solidFill>
                <a:latin typeface="Public Sans"/>
                <a:ea typeface="Public Sans"/>
                <a:cs typeface="Public Sans"/>
                <a:sym typeface="Public Sans"/>
              </a:rPr>
              <a:t>Frequency &amp; Q deviation from Simulation</a:t>
            </a:r>
          </a:p>
        </p:txBody>
      </p:sp>
      <p:sp>
        <p:nvSpPr>
          <p:cNvPr id="6" name="TextBox 6"/>
          <p:cNvSpPr txBox="1"/>
          <p:nvPr/>
        </p:nvSpPr>
        <p:spPr>
          <a:xfrm>
            <a:off x="640143" y="1529334"/>
            <a:ext cx="14826237" cy="1198880"/>
          </a:xfrm>
          <a:prstGeom prst="rect">
            <a:avLst/>
          </a:prstGeom>
        </p:spPr>
        <p:txBody>
          <a:bodyPr lIns="0" tIns="0" rIns="0" bIns="0" rtlCol="0" anchor="t">
            <a:spAutoFit/>
          </a:bodyPr>
          <a:lstStyle/>
          <a:p>
            <a:pPr algn="l">
              <a:lnSpc>
                <a:spcPts val="3220"/>
              </a:lnSpc>
            </a:pPr>
            <a:endParaRPr/>
          </a:p>
          <a:p>
            <a:pPr marL="496572" lvl="1" indent="-248286" algn="l">
              <a:lnSpc>
                <a:spcPts val="3220"/>
              </a:lnSpc>
              <a:buFont typeface="Arial"/>
              <a:buChar char="•"/>
            </a:pPr>
            <a:r>
              <a:rPr lang="en-US" sz="2300">
                <a:solidFill>
                  <a:srgbClr val="285481"/>
                </a:solidFill>
                <a:latin typeface="Public Sans"/>
                <a:ea typeface="Public Sans"/>
                <a:cs typeface="Public Sans"/>
                <a:sym typeface="Public Sans"/>
              </a:rPr>
              <a:t>Comparison with simulated values from CST simulations: EDMS 1347072</a:t>
            </a:r>
          </a:p>
          <a:p>
            <a:pPr marL="496572" lvl="1" indent="-248286" algn="l">
              <a:lnSpc>
                <a:spcPts val="3220"/>
              </a:lnSpc>
              <a:buFont typeface="Arial"/>
              <a:buChar char="•"/>
            </a:pPr>
            <a:r>
              <a:rPr lang="en-US" sz="2300">
                <a:solidFill>
                  <a:srgbClr val="285481"/>
                </a:solidFill>
                <a:latin typeface="Public Sans"/>
                <a:ea typeface="Public Sans"/>
                <a:cs typeface="Public Sans"/>
                <a:sym typeface="Public Sans"/>
              </a:rPr>
              <a:t>Measured differences in frequency and quality factor w.r.t simulated values</a:t>
            </a:r>
          </a:p>
        </p:txBody>
      </p:sp>
      <p:sp>
        <p:nvSpPr>
          <p:cNvPr id="7" name="Freeform 7"/>
          <p:cNvSpPr/>
          <p:nvPr/>
        </p:nvSpPr>
        <p:spPr>
          <a:xfrm>
            <a:off x="-22124" y="0"/>
            <a:ext cx="18310123"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24383">
        <p159:morph option="byObject"/>
      </p:transition>
    </mc:Choice>
    <mc:Fallback>
      <p:transition spd="slow" advTm="24383">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703657" y="5623518"/>
            <a:ext cx="7373131" cy="4211901"/>
          </a:xfrm>
          <a:custGeom>
            <a:avLst/>
            <a:gdLst/>
            <a:ahLst/>
            <a:cxnLst/>
            <a:rect l="l" t="t" r="r" b="b"/>
            <a:pathLst>
              <a:path w="7373131" h="4211901">
                <a:moveTo>
                  <a:pt x="0" y="0"/>
                </a:moveTo>
                <a:lnTo>
                  <a:pt x="7373131" y="0"/>
                </a:lnTo>
                <a:lnTo>
                  <a:pt x="7373131" y="4211901"/>
                </a:lnTo>
                <a:lnTo>
                  <a:pt x="0" y="4211901"/>
                </a:lnTo>
                <a:lnTo>
                  <a:pt x="0" y="0"/>
                </a:lnTo>
                <a:close/>
              </a:path>
            </a:pathLst>
          </a:custGeom>
          <a:blipFill>
            <a:blip r:embed="rId3"/>
            <a:stretch>
              <a:fillRect/>
            </a:stretch>
          </a:blipFill>
        </p:spPr>
        <p:txBody>
          <a:bodyPr/>
          <a:lstStyle/>
          <a:p>
            <a:endParaRPr lang="en-GB"/>
          </a:p>
        </p:txBody>
      </p:sp>
      <p:sp>
        <p:nvSpPr>
          <p:cNvPr id="3" name="Freeform 3"/>
          <p:cNvSpPr/>
          <p:nvPr/>
        </p:nvSpPr>
        <p:spPr>
          <a:xfrm>
            <a:off x="1738543" y="4765909"/>
            <a:ext cx="7405457" cy="4091515"/>
          </a:xfrm>
          <a:custGeom>
            <a:avLst/>
            <a:gdLst/>
            <a:ahLst/>
            <a:cxnLst/>
            <a:rect l="l" t="t" r="r" b="b"/>
            <a:pathLst>
              <a:path w="7405457" h="4091515">
                <a:moveTo>
                  <a:pt x="0" y="0"/>
                </a:moveTo>
                <a:lnTo>
                  <a:pt x="7405457" y="0"/>
                </a:lnTo>
                <a:lnTo>
                  <a:pt x="7405457" y="4091515"/>
                </a:lnTo>
                <a:lnTo>
                  <a:pt x="0" y="4091515"/>
                </a:lnTo>
                <a:lnTo>
                  <a:pt x="0" y="0"/>
                </a:lnTo>
                <a:close/>
              </a:path>
            </a:pathLst>
          </a:custGeom>
          <a:blipFill>
            <a:blip r:embed="rId4"/>
            <a:stretch>
              <a:fillRect/>
            </a:stretch>
          </a:blipFill>
        </p:spPr>
        <p:txBody>
          <a:bodyPr/>
          <a:lstStyle/>
          <a:p>
            <a:endParaRPr lang="en-GB"/>
          </a:p>
        </p:txBody>
      </p:sp>
      <p:sp>
        <p:nvSpPr>
          <p:cNvPr id="4" name="Freeform 4"/>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5"/>
            <a:stretch>
              <a:fillRect/>
            </a:stretch>
          </a:blipFill>
        </p:spPr>
        <p:txBody>
          <a:bodyPr/>
          <a:lstStyle/>
          <a:p>
            <a:endParaRPr lang="en-GB"/>
          </a:p>
        </p:txBody>
      </p:sp>
      <p:sp>
        <p:nvSpPr>
          <p:cNvPr id="5" name="Freeform 5"/>
          <p:cNvSpPr/>
          <p:nvPr/>
        </p:nvSpPr>
        <p:spPr>
          <a:xfrm>
            <a:off x="9886169" y="1385836"/>
            <a:ext cx="7008107" cy="4047182"/>
          </a:xfrm>
          <a:custGeom>
            <a:avLst/>
            <a:gdLst/>
            <a:ahLst/>
            <a:cxnLst/>
            <a:rect l="l" t="t" r="r" b="b"/>
            <a:pathLst>
              <a:path w="7008107" h="4047182">
                <a:moveTo>
                  <a:pt x="0" y="0"/>
                </a:moveTo>
                <a:lnTo>
                  <a:pt x="7008107" y="0"/>
                </a:lnTo>
                <a:lnTo>
                  <a:pt x="7008107" y="4047182"/>
                </a:lnTo>
                <a:lnTo>
                  <a:pt x="0" y="4047182"/>
                </a:lnTo>
                <a:lnTo>
                  <a:pt x="0" y="0"/>
                </a:lnTo>
                <a:close/>
              </a:path>
            </a:pathLst>
          </a:custGeom>
          <a:blipFill>
            <a:blip r:embed="rId6"/>
            <a:stretch>
              <a:fillRect/>
            </a:stretch>
          </a:blipFill>
        </p:spPr>
        <p:txBody>
          <a:bodyPr/>
          <a:lstStyle/>
          <a:p>
            <a:endParaRPr lang="en-GB"/>
          </a:p>
        </p:txBody>
      </p:sp>
      <p:sp>
        <p:nvSpPr>
          <p:cNvPr id="6" name="Freeform 6"/>
          <p:cNvSpPr/>
          <p:nvPr/>
        </p:nvSpPr>
        <p:spPr>
          <a:xfrm>
            <a:off x="11165573" y="304826"/>
            <a:ext cx="4814322" cy="890510"/>
          </a:xfrm>
          <a:custGeom>
            <a:avLst/>
            <a:gdLst/>
            <a:ahLst/>
            <a:cxnLst/>
            <a:rect l="l" t="t" r="r" b="b"/>
            <a:pathLst>
              <a:path w="4814322" h="890510">
                <a:moveTo>
                  <a:pt x="0" y="0"/>
                </a:moveTo>
                <a:lnTo>
                  <a:pt x="4814323" y="0"/>
                </a:lnTo>
                <a:lnTo>
                  <a:pt x="4814323" y="890510"/>
                </a:lnTo>
                <a:lnTo>
                  <a:pt x="0" y="890510"/>
                </a:lnTo>
                <a:lnTo>
                  <a:pt x="0" y="0"/>
                </a:lnTo>
                <a:close/>
              </a:path>
            </a:pathLst>
          </a:custGeom>
          <a:blipFill>
            <a:blip r:embed="rId7"/>
            <a:stretch>
              <a:fillRect/>
            </a:stretch>
          </a:blipFill>
        </p:spPr>
        <p:txBody>
          <a:bodyPr/>
          <a:lstStyle/>
          <a:p>
            <a:endParaRPr lang="en-GB"/>
          </a:p>
        </p:txBody>
      </p:sp>
      <p:sp>
        <p:nvSpPr>
          <p:cNvPr id="7" name="TextBox 7"/>
          <p:cNvSpPr txBox="1"/>
          <p:nvPr/>
        </p:nvSpPr>
        <p:spPr>
          <a:xfrm>
            <a:off x="1028700" y="477787"/>
            <a:ext cx="11718083"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1 - DQW Series Cavities </a:t>
            </a:r>
          </a:p>
          <a:p>
            <a:pPr marL="0" lvl="0" indent="0" algn="l">
              <a:lnSpc>
                <a:spcPts val="5759"/>
              </a:lnSpc>
              <a:spcBef>
                <a:spcPct val="0"/>
              </a:spcBef>
            </a:pPr>
            <a:r>
              <a:rPr lang="en-US" sz="4800">
                <a:solidFill>
                  <a:srgbClr val="285481"/>
                </a:solidFill>
                <a:latin typeface="Public Sans"/>
                <a:ea typeface="Public Sans"/>
                <a:cs typeface="Public Sans"/>
                <a:sym typeface="Public Sans"/>
              </a:rPr>
              <a:t>Measured Impedance at 2K</a:t>
            </a:r>
          </a:p>
        </p:txBody>
      </p:sp>
      <p:sp>
        <p:nvSpPr>
          <p:cNvPr id="8" name="TextBox 8"/>
          <p:cNvSpPr txBox="1"/>
          <p:nvPr/>
        </p:nvSpPr>
        <p:spPr>
          <a:xfrm>
            <a:off x="784909" y="2271175"/>
            <a:ext cx="8574277" cy="2782218"/>
          </a:xfrm>
          <a:prstGeom prst="rect">
            <a:avLst/>
          </a:prstGeom>
        </p:spPr>
        <p:txBody>
          <a:bodyPr lIns="0" tIns="0" rIns="0" bIns="0" rtlCol="0" anchor="t">
            <a:spAutoFit/>
          </a:bodyPr>
          <a:lstStyle/>
          <a:p>
            <a:pPr marL="570232" lvl="1" indent="-285116" algn="l">
              <a:lnSpc>
                <a:spcPts val="4437"/>
              </a:lnSpc>
              <a:buFont typeface="Arial"/>
              <a:buChar char="•"/>
            </a:pPr>
            <a:r>
              <a:rPr lang="en-US" sz="2641" b="1" u="sng">
                <a:solidFill>
                  <a:srgbClr val="285481"/>
                </a:solidFill>
                <a:latin typeface="Public Sans Bold"/>
                <a:ea typeface="Public Sans Bold"/>
                <a:cs typeface="Public Sans Bold"/>
                <a:sym typeface="Public Sans Bold"/>
              </a:rPr>
              <a:t>So far measurements for x4 series cavities are  consistent!</a:t>
            </a:r>
          </a:p>
          <a:p>
            <a:pPr marL="570232" lvl="1" indent="-285116" algn="l">
              <a:lnSpc>
                <a:spcPts val="4437"/>
              </a:lnSpc>
              <a:buFont typeface="Arial"/>
              <a:buChar char="•"/>
            </a:pPr>
            <a:r>
              <a:rPr lang="en-US" sz="2641" b="1">
                <a:solidFill>
                  <a:srgbClr val="285481"/>
                </a:solidFill>
                <a:latin typeface="Public Sans Bold"/>
                <a:ea typeface="Public Sans Bold"/>
                <a:cs typeface="Public Sans Bold"/>
                <a:sym typeface="Public Sans Bold"/>
              </a:rPr>
              <a:t>Final impedance values have been provided to WP2 - See talk of C. Antuono</a:t>
            </a:r>
          </a:p>
          <a:p>
            <a:pPr algn="l">
              <a:lnSpc>
                <a:spcPts val="4437"/>
              </a:lnSpc>
            </a:pPr>
            <a:endParaRPr lang="en-US" sz="2641" b="1">
              <a:solidFill>
                <a:srgbClr val="285481"/>
              </a:solidFill>
              <a:latin typeface="Public Sans Bold"/>
              <a:ea typeface="Public Sans Bold"/>
              <a:cs typeface="Public Sans Bold"/>
              <a:sym typeface="Public Sans Bold"/>
            </a:endParaRPr>
          </a:p>
        </p:txBody>
      </p:sp>
      <p:sp>
        <p:nvSpPr>
          <p:cNvPr id="9" name="Freeform 9"/>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8"/>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30403">
        <p159:morph option="byObject"/>
      </p:transition>
    </mc:Choice>
    <mc:Fallback>
      <p:transition spd="slow" advTm="30403">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3"/>
            <a:stretch>
              <a:fillRect/>
            </a:stretch>
          </a:blipFill>
        </p:spPr>
        <p:txBody>
          <a:bodyPr/>
          <a:lstStyle/>
          <a:p>
            <a:endParaRPr lang="en-GB"/>
          </a:p>
        </p:txBody>
      </p:sp>
      <p:sp>
        <p:nvSpPr>
          <p:cNvPr id="3" name="Freeform 3"/>
          <p:cNvSpPr/>
          <p:nvPr/>
        </p:nvSpPr>
        <p:spPr>
          <a:xfrm>
            <a:off x="11165573" y="304826"/>
            <a:ext cx="4814322" cy="890510"/>
          </a:xfrm>
          <a:custGeom>
            <a:avLst/>
            <a:gdLst/>
            <a:ahLst/>
            <a:cxnLst/>
            <a:rect l="l" t="t" r="r" b="b"/>
            <a:pathLst>
              <a:path w="4814322" h="890510">
                <a:moveTo>
                  <a:pt x="0" y="0"/>
                </a:moveTo>
                <a:lnTo>
                  <a:pt x="4814323" y="0"/>
                </a:lnTo>
                <a:lnTo>
                  <a:pt x="4814323" y="890510"/>
                </a:lnTo>
                <a:lnTo>
                  <a:pt x="0" y="890510"/>
                </a:lnTo>
                <a:lnTo>
                  <a:pt x="0" y="0"/>
                </a:lnTo>
                <a:close/>
              </a:path>
            </a:pathLst>
          </a:custGeom>
          <a:blipFill>
            <a:blip r:embed="rId4"/>
            <a:stretch>
              <a:fillRect/>
            </a:stretch>
          </a:blipFill>
        </p:spPr>
        <p:txBody>
          <a:bodyPr/>
          <a:lstStyle/>
          <a:p>
            <a:endParaRPr lang="en-GB"/>
          </a:p>
        </p:txBody>
      </p:sp>
      <p:sp>
        <p:nvSpPr>
          <p:cNvPr id="4" name="TextBox 4"/>
          <p:cNvSpPr txBox="1"/>
          <p:nvPr/>
        </p:nvSpPr>
        <p:spPr>
          <a:xfrm>
            <a:off x="1028700" y="477787"/>
            <a:ext cx="11718083"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1 - DQW Series Cavities </a:t>
            </a:r>
          </a:p>
          <a:p>
            <a:pPr marL="0" lvl="0" indent="0" algn="l">
              <a:lnSpc>
                <a:spcPts val="5759"/>
              </a:lnSpc>
              <a:spcBef>
                <a:spcPct val="0"/>
              </a:spcBef>
            </a:pPr>
            <a:r>
              <a:rPr lang="en-US" sz="4800">
                <a:solidFill>
                  <a:srgbClr val="285481"/>
                </a:solidFill>
                <a:latin typeface="Public Sans"/>
                <a:ea typeface="Public Sans"/>
                <a:cs typeface="Public Sans"/>
                <a:sym typeface="Public Sans"/>
              </a:rPr>
              <a:t>Measured Impedance at 2K</a:t>
            </a:r>
          </a:p>
        </p:txBody>
      </p:sp>
      <p:sp>
        <p:nvSpPr>
          <p:cNvPr id="5" name="TextBox 5"/>
          <p:cNvSpPr txBox="1"/>
          <p:nvPr/>
        </p:nvSpPr>
        <p:spPr>
          <a:xfrm>
            <a:off x="784909" y="2271175"/>
            <a:ext cx="8574277" cy="2782218"/>
          </a:xfrm>
          <a:prstGeom prst="rect">
            <a:avLst/>
          </a:prstGeom>
        </p:spPr>
        <p:txBody>
          <a:bodyPr lIns="0" tIns="0" rIns="0" bIns="0" rtlCol="0" anchor="t">
            <a:spAutoFit/>
          </a:bodyPr>
          <a:lstStyle/>
          <a:p>
            <a:pPr marL="570232" lvl="1" indent="-285116" algn="l">
              <a:lnSpc>
                <a:spcPts val="4437"/>
              </a:lnSpc>
              <a:buFont typeface="Arial"/>
              <a:buChar char="•"/>
            </a:pPr>
            <a:r>
              <a:rPr lang="en-US" sz="2641" b="1" u="sng">
                <a:solidFill>
                  <a:srgbClr val="285481"/>
                </a:solidFill>
                <a:latin typeface="Public Sans Bold"/>
                <a:ea typeface="Public Sans Bold"/>
                <a:cs typeface="Public Sans Bold"/>
                <a:sym typeface="Public Sans Bold"/>
              </a:rPr>
              <a:t>So far measurements for x4 series cavities are  consistent!</a:t>
            </a:r>
          </a:p>
          <a:p>
            <a:pPr marL="570232" lvl="1" indent="-285116" algn="l">
              <a:lnSpc>
                <a:spcPts val="4437"/>
              </a:lnSpc>
              <a:buFont typeface="Arial"/>
              <a:buChar char="•"/>
            </a:pPr>
            <a:r>
              <a:rPr lang="en-US" sz="2641" b="1">
                <a:solidFill>
                  <a:srgbClr val="285481"/>
                </a:solidFill>
                <a:latin typeface="Public Sans Bold"/>
                <a:ea typeface="Public Sans Bold"/>
                <a:cs typeface="Public Sans Bold"/>
                <a:sym typeface="Public Sans Bold"/>
              </a:rPr>
              <a:t>Final impedance values have been provided to WP2 - See talk of C. Antuono</a:t>
            </a:r>
          </a:p>
          <a:p>
            <a:pPr algn="l">
              <a:lnSpc>
                <a:spcPts val="4437"/>
              </a:lnSpc>
            </a:pPr>
            <a:endParaRPr lang="en-US" sz="2641" b="1">
              <a:solidFill>
                <a:srgbClr val="285481"/>
              </a:solidFill>
              <a:latin typeface="Public Sans Bold"/>
              <a:ea typeface="Public Sans Bold"/>
              <a:cs typeface="Public Sans Bold"/>
              <a:sym typeface="Public Sans Bold"/>
            </a:endParaRPr>
          </a:p>
        </p:txBody>
      </p:sp>
      <p:grpSp>
        <p:nvGrpSpPr>
          <p:cNvPr id="6" name="Group 6"/>
          <p:cNvGrpSpPr/>
          <p:nvPr/>
        </p:nvGrpSpPr>
        <p:grpSpPr>
          <a:xfrm>
            <a:off x="1275656" y="1476054"/>
            <a:ext cx="15736688" cy="8568220"/>
            <a:chOff x="0" y="0"/>
            <a:chExt cx="20982250" cy="11424294"/>
          </a:xfrm>
        </p:grpSpPr>
        <p:sp>
          <p:nvSpPr>
            <p:cNvPr id="7" name="Freeform 7"/>
            <p:cNvSpPr/>
            <p:nvPr/>
          </p:nvSpPr>
          <p:spPr>
            <a:xfrm>
              <a:off x="10863501" y="0"/>
              <a:ext cx="9830841" cy="5554425"/>
            </a:xfrm>
            <a:custGeom>
              <a:avLst/>
              <a:gdLst/>
              <a:ahLst/>
              <a:cxnLst/>
              <a:rect l="l" t="t" r="r" b="b"/>
              <a:pathLst>
                <a:path w="9830841" h="5554425">
                  <a:moveTo>
                    <a:pt x="0" y="0"/>
                  </a:moveTo>
                  <a:lnTo>
                    <a:pt x="9830841" y="0"/>
                  </a:lnTo>
                  <a:lnTo>
                    <a:pt x="9830841" y="5554425"/>
                  </a:lnTo>
                  <a:lnTo>
                    <a:pt x="0" y="5554425"/>
                  </a:lnTo>
                  <a:lnTo>
                    <a:pt x="0" y="0"/>
                  </a:lnTo>
                  <a:close/>
                </a:path>
              </a:pathLst>
            </a:custGeom>
            <a:blipFill>
              <a:blip r:embed="rId5"/>
              <a:stretch>
                <a:fillRect/>
              </a:stretch>
            </a:blipFill>
          </p:spPr>
          <p:txBody>
            <a:bodyPr/>
            <a:lstStyle/>
            <a:p>
              <a:endParaRPr lang="en-GB"/>
            </a:p>
          </p:txBody>
        </p:sp>
        <p:sp>
          <p:nvSpPr>
            <p:cNvPr id="8" name="Freeform 8"/>
            <p:cNvSpPr/>
            <p:nvPr/>
          </p:nvSpPr>
          <p:spPr>
            <a:xfrm>
              <a:off x="10643572" y="5647557"/>
              <a:ext cx="10338679" cy="5776737"/>
            </a:xfrm>
            <a:custGeom>
              <a:avLst/>
              <a:gdLst/>
              <a:ahLst/>
              <a:cxnLst/>
              <a:rect l="l" t="t" r="r" b="b"/>
              <a:pathLst>
                <a:path w="10338679" h="5776737">
                  <a:moveTo>
                    <a:pt x="0" y="0"/>
                  </a:moveTo>
                  <a:lnTo>
                    <a:pt x="10338678" y="0"/>
                  </a:lnTo>
                  <a:lnTo>
                    <a:pt x="10338678" y="5776737"/>
                  </a:lnTo>
                  <a:lnTo>
                    <a:pt x="0" y="5776737"/>
                  </a:lnTo>
                  <a:lnTo>
                    <a:pt x="0" y="0"/>
                  </a:lnTo>
                  <a:close/>
                </a:path>
              </a:pathLst>
            </a:custGeom>
            <a:blipFill>
              <a:blip r:embed="rId6"/>
              <a:stretch>
                <a:fillRect/>
              </a:stretch>
            </a:blipFill>
          </p:spPr>
          <p:txBody>
            <a:bodyPr/>
            <a:lstStyle/>
            <a:p>
              <a:endParaRPr lang="en-GB"/>
            </a:p>
          </p:txBody>
        </p:sp>
        <p:sp>
          <p:nvSpPr>
            <p:cNvPr id="9" name="Freeform 9"/>
            <p:cNvSpPr/>
            <p:nvPr/>
          </p:nvSpPr>
          <p:spPr>
            <a:xfrm>
              <a:off x="0" y="4431406"/>
              <a:ext cx="10160858" cy="5740885"/>
            </a:xfrm>
            <a:custGeom>
              <a:avLst/>
              <a:gdLst/>
              <a:ahLst/>
              <a:cxnLst/>
              <a:rect l="l" t="t" r="r" b="b"/>
              <a:pathLst>
                <a:path w="10160858" h="5740885">
                  <a:moveTo>
                    <a:pt x="0" y="0"/>
                  </a:moveTo>
                  <a:lnTo>
                    <a:pt x="10160858" y="0"/>
                  </a:lnTo>
                  <a:lnTo>
                    <a:pt x="10160858" y="5740885"/>
                  </a:lnTo>
                  <a:lnTo>
                    <a:pt x="0" y="5740885"/>
                  </a:lnTo>
                  <a:lnTo>
                    <a:pt x="0" y="0"/>
                  </a:lnTo>
                  <a:close/>
                </a:path>
              </a:pathLst>
            </a:custGeom>
            <a:blipFill>
              <a:blip r:embed="rId7"/>
              <a:stretch>
                <a:fillRect/>
              </a:stretch>
            </a:blipFill>
          </p:spPr>
          <p:txBody>
            <a:bodyPr/>
            <a:lstStyle/>
            <a:p>
              <a:endParaRPr lang="en-GB"/>
            </a:p>
          </p:txBody>
        </p:sp>
      </p:grpSp>
      <p:sp>
        <p:nvSpPr>
          <p:cNvPr id="10" name="Freeform 10"/>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8"/>
            <a:stretch>
              <a:fillRect l="-1038" b="-1068"/>
            </a:stretch>
          </a:blipFill>
          <a:ln cap="sq">
            <a:noFill/>
            <a:prstDash val="solid"/>
            <a:miter/>
          </a:ln>
        </p:spPr>
        <p:txBody>
          <a:bodyPr/>
          <a:lstStyle/>
          <a:p>
            <a:endParaRPr lang="en-GB"/>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25507">
        <p159:morph option="byObject"/>
      </p:transition>
    </mc:Choice>
    <mc:Fallback>
      <p:transition spd="slow" advTm="25507">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288673"/>
            <a:ext cx="12721765"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DQW Series Cavities: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Impedance of Critical HOMS</a:t>
            </a:r>
          </a:p>
        </p:txBody>
      </p:sp>
      <p:sp>
        <p:nvSpPr>
          <p:cNvPr id="3" name="Freeform 3"/>
          <p:cNvSpPr/>
          <p:nvPr/>
        </p:nvSpPr>
        <p:spPr>
          <a:xfrm>
            <a:off x="7924800" y="8880534"/>
            <a:ext cx="4556047" cy="1053586"/>
          </a:xfrm>
          <a:custGeom>
            <a:avLst/>
            <a:gdLst/>
            <a:ahLst/>
            <a:cxnLst/>
            <a:rect l="l" t="t" r="r" b="b"/>
            <a:pathLst>
              <a:path w="4556047" h="1053586">
                <a:moveTo>
                  <a:pt x="0" y="0"/>
                </a:moveTo>
                <a:lnTo>
                  <a:pt x="4556047" y="0"/>
                </a:lnTo>
                <a:lnTo>
                  <a:pt x="4556047" y="1053586"/>
                </a:lnTo>
                <a:lnTo>
                  <a:pt x="0" y="1053586"/>
                </a:lnTo>
                <a:lnTo>
                  <a:pt x="0" y="0"/>
                </a:lnTo>
                <a:close/>
              </a:path>
            </a:pathLst>
          </a:custGeom>
          <a:blipFill>
            <a:blip r:embed="rId3"/>
            <a:stretch>
              <a:fillRect/>
            </a:stretch>
          </a:blipFill>
        </p:spPr>
        <p:txBody>
          <a:bodyPr/>
          <a:lstStyle/>
          <a:p>
            <a:endParaRPr lang="en-GB"/>
          </a:p>
        </p:txBody>
      </p:sp>
      <p:sp>
        <p:nvSpPr>
          <p:cNvPr id="4" name="Freeform 4"/>
          <p:cNvSpPr/>
          <p:nvPr/>
        </p:nvSpPr>
        <p:spPr>
          <a:xfrm>
            <a:off x="13071545" y="7281408"/>
            <a:ext cx="4537421" cy="2569315"/>
          </a:xfrm>
          <a:custGeom>
            <a:avLst/>
            <a:gdLst/>
            <a:ahLst/>
            <a:cxnLst/>
            <a:rect l="l" t="t" r="r" b="b"/>
            <a:pathLst>
              <a:path w="4537421" h="2569315">
                <a:moveTo>
                  <a:pt x="0" y="0"/>
                </a:moveTo>
                <a:lnTo>
                  <a:pt x="4537421" y="0"/>
                </a:lnTo>
                <a:lnTo>
                  <a:pt x="4537421" y="2569315"/>
                </a:lnTo>
                <a:lnTo>
                  <a:pt x="0" y="2569315"/>
                </a:lnTo>
                <a:lnTo>
                  <a:pt x="0" y="0"/>
                </a:lnTo>
                <a:close/>
              </a:path>
            </a:pathLst>
          </a:custGeom>
          <a:blipFill>
            <a:blip r:embed="rId4"/>
            <a:stretch>
              <a:fillRect/>
            </a:stretch>
          </a:blipFill>
        </p:spPr>
        <p:txBody>
          <a:bodyPr/>
          <a:lstStyle/>
          <a:p>
            <a:endParaRPr lang="en-GB"/>
          </a:p>
        </p:txBody>
      </p:sp>
      <p:sp>
        <p:nvSpPr>
          <p:cNvPr id="5" name="Freeform 5"/>
          <p:cNvSpPr/>
          <p:nvPr/>
        </p:nvSpPr>
        <p:spPr>
          <a:xfrm>
            <a:off x="13071545" y="4488315"/>
            <a:ext cx="4575117" cy="2602098"/>
          </a:xfrm>
          <a:custGeom>
            <a:avLst/>
            <a:gdLst/>
            <a:ahLst/>
            <a:cxnLst/>
            <a:rect l="l" t="t" r="r" b="b"/>
            <a:pathLst>
              <a:path w="4575117" h="2602098">
                <a:moveTo>
                  <a:pt x="0" y="0"/>
                </a:moveTo>
                <a:lnTo>
                  <a:pt x="4575117" y="0"/>
                </a:lnTo>
                <a:lnTo>
                  <a:pt x="4575117" y="2602098"/>
                </a:lnTo>
                <a:lnTo>
                  <a:pt x="0" y="2602098"/>
                </a:lnTo>
                <a:lnTo>
                  <a:pt x="0" y="0"/>
                </a:lnTo>
                <a:close/>
              </a:path>
            </a:pathLst>
          </a:custGeom>
          <a:blipFill>
            <a:blip r:embed="rId5"/>
            <a:stretch>
              <a:fillRect/>
            </a:stretch>
          </a:blipFill>
        </p:spPr>
        <p:txBody>
          <a:bodyPr/>
          <a:lstStyle/>
          <a:p>
            <a:endParaRPr lang="en-GB"/>
          </a:p>
        </p:txBody>
      </p:sp>
      <p:sp>
        <p:nvSpPr>
          <p:cNvPr id="6" name="Freeform 6"/>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6"/>
            <a:stretch>
              <a:fillRect/>
            </a:stretch>
          </a:blipFill>
        </p:spPr>
        <p:txBody>
          <a:bodyPr/>
          <a:lstStyle/>
          <a:p>
            <a:endParaRPr lang="en-GB"/>
          </a:p>
        </p:txBody>
      </p:sp>
      <p:sp>
        <p:nvSpPr>
          <p:cNvPr id="7" name="Freeform 7"/>
          <p:cNvSpPr/>
          <p:nvPr/>
        </p:nvSpPr>
        <p:spPr>
          <a:xfrm>
            <a:off x="10354138" y="216479"/>
            <a:ext cx="7254828" cy="4080841"/>
          </a:xfrm>
          <a:custGeom>
            <a:avLst/>
            <a:gdLst/>
            <a:ahLst/>
            <a:cxnLst/>
            <a:rect l="l" t="t" r="r" b="b"/>
            <a:pathLst>
              <a:path w="7254828" h="4080841">
                <a:moveTo>
                  <a:pt x="0" y="0"/>
                </a:moveTo>
                <a:lnTo>
                  <a:pt x="7254827" y="0"/>
                </a:lnTo>
                <a:lnTo>
                  <a:pt x="7254827" y="4080841"/>
                </a:lnTo>
                <a:lnTo>
                  <a:pt x="0" y="4080841"/>
                </a:lnTo>
                <a:lnTo>
                  <a:pt x="0" y="0"/>
                </a:lnTo>
                <a:close/>
              </a:path>
            </a:pathLst>
          </a:custGeom>
          <a:blipFill>
            <a:blip r:embed="rId7"/>
            <a:stretch>
              <a:fillRect/>
            </a:stretch>
          </a:blipFill>
        </p:spPr>
        <p:txBody>
          <a:bodyPr/>
          <a:lstStyle/>
          <a:p>
            <a:endParaRPr lang="en-GB"/>
          </a:p>
        </p:txBody>
      </p:sp>
      <p:sp>
        <p:nvSpPr>
          <p:cNvPr id="9" name="TextBox 9"/>
          <p:cNvSpPr txBox="1"/>
          <p:nvPr/>
        </p:nvSpPr>
        <p:spPr>
          <a:xfrm>
            <a:off x="663528" y="2063319"/>
            <a:ext cx="9318672" cy="2870979"/>
          </a:xfrm>
          <a:prstGeom prst="rect">
            <a:avLst/>
          </a:prstGeom>
        </p:spPr>
        <p:txBody>
          <a:bodyPr wrap="square" lIns="0" tIns="0" rIns="0" bIns="0" rtlCol="0" anchor="t">
            <a:spAutoFit/>
          </a:bodyPr>
          <a:lstStyle/>
          <a:p>
            <a:pPr marL="505463" lvl="1" indent="-252732" algn="l">
              <a:lnSpc>
                <a:spcPts val="4588"/>
              </a:lnSpc>
              <a:buFont typeface="Arial"/>
              <a:buChar char="•"/>
            </a:pPr>
            <a:r>
              <a:rPr lang="en-US" sz="2341" b="1" dirty="0">
                <a:solidFill>
                  <a:srgbClr val="285481"/>
                </a:solidFill>
                <a:latin typeface="Public Sans Bold"/>
                <a:ea typeface="Public Sans Bold"/>
                <a:cs typeface="Public Sans Bold"/>
                <a:sym typeface="Public Sans Bold"/>
              </a:rPr>
              <a:t>Focusing on the critical modes from HOM Annex: EDMS 2488213</a:t>
            </a:r>
          </a:p>
          <a:p>
            <a:pPr marL="505463" lvl="1" indent="-252732" algn="l">
              <a:lnSpc>
                <a:spcPts val="4588"/>
              </a:lnSpc>
              <a:buFont typeface="Arial"/>
              <a:buChar char="•"/>
            </a:pPr>
            <a:r>
              <a:rPr lang="en-US" sz="2341" b="1" dirty="0">
                <a:solidFill>
                  <a:srgbClr val="285481"/>
                </a:solidFill>
                <a:latin typeface="Public Sans Bold"/>
                <a:ea typeface="Public Sans Bold"/>
                <a:cs typeface="Public Sans Bold"/>
                <a:sym typeface="Public Sans Bold"/>
              </a:rPr>
              <a:t>There are several reasons these modes are flagged e.g. excess power or high impedance</a:t>
            </a:r>
          </a:p>
          <a:p>
            <a:pPr marL="505463" lvl="1" indent="-252732" algn="l">
              <a:lnSpc>
                <a:spcPts val="4588"/>
              </a:lnSpc>
              <a:buFont typeface="Arial"/>
              <a:buChar char="•"/>
            </a:pPr>
            <a:endParaRPr lang="en-US" sz="2341" b="1" dirty="0">
              <a:solidFill>
                <a:srgbClr val="285481"/>
              </a:solidFill>
              <a:latin typeface="Public Sans Bold"/>
              <a:ea typeface="Public Sans Bold"/>
              <a:cs typeface="Public Sans Bold"/>
              <a:sym typeface="Public Sans Bold"/>
            </a:endParaRPr>
          </a:p>
        </p:txBody>
      </p:sp>
      <p:sp>
        <p:nvSpPr>
          <p:cNvPr id="10" name="Freeform 10"/>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8"/>
            <a:stretch>
              <a:fillRect l="-1038" b="-1068"/>
            </a:stretch>
          </a:blipFill>
          <a:ln cap="sq">
            <a:noFill/>
            <a:prstDash val="solid"/>
            <a:miter/>
          </a:ln>
        </p:spPr>
        <p:txBody>
          <a:bodyPr/>
          <a:lstStyle/>
          <a:p>
            <a:endParaRPr lang="en-GB"/>
          </a:p>
        </p:txBody>
      </p:sp>
      <p:pic>
        <p:nvPicPr>
          <p:cNvPr id="13" name="Picture 12">
            <a:extLst>
              <a:ext uri="{FF2B5EF4-FFF2-40B4-BE49-F238E27FC236}">
                <a16:creationId xmlns:a16="http://schemas.microsoft.com/office/drawing/2014/main" id="{346C8975-C757-851F-3C3F-08A6193165EB}"/>
              </a:ext>
            </a:extLst>
          </p:cNvPr>
          <p:cNvPicPr>
            <a:picLocks noChangeAspect="1"/>
          </p:cNvPicPr>
          <p:nvPr/>
        </p:nvPicPr>
        <p:blipFill>
          <a:blip r:embed="rId9"/>
          <a:stretch>
            <a:fillRect/>
          </a:stretch>
        </p:blipFill>
        <p:spPr>
          <a:xfrm>
            <a:off x="457200" y="4705142"/>
            <a:ext cx="11791976" cy="3659973"/>
          </a:xfrm>
          <a:prstGeom prst="rect">
            <a:avLst/>
          </a:prstGeom>
        </p:spPr>
      </p:pic>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25171">
        <p159:morph option="byObject"/>
      </p:transition>
    </mc:Choice>
    <mc:Fallback>
      <p:transition spd="slow" advTm="25171">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89001" y="0"/>
            <a:ext cx="18466003" cy="10559821"/>
          </a:xfrm>
          <a:custGeom>
            <a:avLst/>
            <a:gdLst/>
            <a:ahLst/>
            <a:cxnLst/>
            <a:rect l="l" t="t" r="r" b="b"/>
            <a:pathLst>
              <a:path w="18466003" h="10559821">
                <a:moveTo>
                  <a:pt x="0" y="0"/>
                </a:moveTo>
                <a:lnTo>
                  <a:pt x="18466002" y="0"/>
                </a:lnTo>
                <a:lnTo>
                  <a:pt x="18466002" y="10559821"/>
                </a:lnTo>
                <a:lnTo>
                  <a:pt x="0" y="10559821"/>
                </a:lnTo>
                <a:lnTo>
                  <a:pt x="0" y="0"/>
                </a:lnTo>
                <a:close/>
              </a:path>
            </a:pathLst>
          </a:custGeom>
          <a:blipFill>
            <a:blip r:embed="rId4"/>
            <a:stretch>
              <a:fillRect t="-33982" r="-60648" b="-53302"/>
            </a:stretch>
          </a:blipFill>
        </p:spPr>
        <p:txBody>
          <a:bodyPr/>
          <a:lstStyle/>
          <a:p>
            <a:endParaRPr lang="en-GB"/>
          </a:p>
        </p:txBody>
      </p:sp>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5"/>
            <a:stretch>
              <a:fillRect/>
            </a:stretch>
          </a:blipFill>
        </p:spPr>
        <p:txBody>
          <a:bodyPr/>
          <a:lstStyle/>
          <a:p>
            <a:endParaRPr lang="en-GB"/>
          </a:p>
        </p:txBody>
      </p:sp>
      <p:sp>
        <p:nvSpPr>
          <p:cNvPr id="4" name="TextBox 4"/>
          <p:cNvSpPr txBox="1"/>
          <p:nvPr/>
        </p:nvSpPr>
        <p:spPr>
          <a:xfrm>
            <a:off x="1028700" y="714626"/>
            <a:ext cx="15543442" cy="2105025"/>
          </a:xfrm>
          <a:prstGeom prst="rect">
            <a:avLst/>
          </a:prstGeom>
        </p:spPr>
        <p:txBody>
          <a:bodyPr lIns="0" tIns="0" rIns="0" bIns="0" rtlCol="0" anchor="t">
            <a:spAutoFit/>
          </a:bodyPr>
          <a:lstStyle/>
          <a:p>
            <a:pPr marL="0" lvl="0" indent="0" algn="l">
              <a:lnSpc>
                <a:spcPts val="8280"/>
              </a:lnSpc>
              <a:spcBef>
                <a:spcPct val="0"/>
              </a:spcBef>
            </a:pPr>
            <a:r>
              <a:rPr lang="en-US" sz="6900" u="sng">
                <a:solidFill>
                  <a:srgbClr val="285481"/>
                </a:solidFill>
                <a:latin typeface="Public Sans"/>
                <a:ea typeface="Public Sans"/>
                <a:cs typeface="Public Sans"/>
                <a:sym typeface="Public Sans"/>
              </a:rPr>
              <a:t>Part 2: Qualification of Impedance Adapters &amp; RF Lines </a:t>
            </a:r>
          </a:p>
        </p:txBody>
      </p:sp>
      <p:sp>
        <p:nvSpPr>
          <p:cNvPr id="5" name="TextBox 5"/>
          <p:cNvSpPr txBox="1"/>
          <p:nvPr/>
        </p:nvSpPr>
        <p:spPr>
          <a:xfrm>
            <a:off x="1028700" y="3856356"/>
            <a:ext cx="13022461" cy="1287144"/>
          </a:xfrm>
          <a:prstGeom prst="rect">
            <a:avLst/>
          </a:prstGeom>
        </p:spPr>
        <p:txBody>
          <a:bodyPr lIns="0" tIns="0" rIns="0" bIns="0" rtlCol="0" anchor="t">
            <a:spAutoFit/>
          </a:bodyPr>
          <a:lstStyle/>
          <a:p>
            <a:pPr algn="l">
              <a:lnSpc>
                <a:spcPts val="5740"/>
              </a:lnSpc>
            </a:pPr>
            <a:r>
              <a:rPr lang="en-US" sz="4100" b="1" dirty="0">
                <a:solidFill>
                  <a:srgbClr val="285481"/>
                </a:solidFill>
                <a:latin typeface="Canva Sans Bold"/>
                <a:ea typeface="Canva Sans Bold"/>
                <a:cs typeface="Canva Sans Bold"/>
                <a:sym typeface="Canva Sans Bold"/>
              </a:rPr>
              <a:t>“</a:t>
            </a:r>
            <a:r>
              <a:rPr lang="en-US" sz="4100" i="1" dirty="0">
                <a:solidFill>
                  <a:srgbClr val="285481"/>
                </a:solidFill>
                <a:latin typeface="Canva Sans Italics"/>
                <a:ea typeface="Canva Sans Italics"/>
                <a:cs typeface="Canva Sans Italics"/>
                <a:sym typeface="Canva Sans Italics"/>
              </a:rPr>
              <a:t>We had to qualify 25 Ω, not as simple as expected</a:t>
            </a:r>
            <a:r>
              <a:rPr lang="en-US" sz="4100" dirty="0">
                <a:solidFill>
                  <a:srgbClr val="285481"/>
                </a:solidFill>
                <a:latin typeface="Canva Sans"/>
                <a:ea typeface="Canva Sans"/>
                <a:cs typeface="Canva Sans"/>
                <a:sym typeface="Canva Sans"/>
              </a:rPr>
              <a:t>”</a:t>
            </a:r>
          </a:p>
          <a:p>
            <a:pPr algn="l">
              <a:lnSpc>
                <a:spcPts val="4620"/>
              </a:lnSpc>
            </a:pPr>
            <a:r>
              <a:rPr lang="en-US" sz="3300" dirty="0">
                <a:solidFill>
                  <a:srgbClr val="285481"/>
                </a:solidFill>
                <a:latin typeface="Canva Sans"/>
                <a:ea typeface="Canva Sans"/>
                <a:cs typeface="Canva Sans"/>
                <a:sym typeface="Canva Sans"/>
              </a:rPr>
              <a:t>Eric Montesino, </a:t>
            </a:r>
            <a:r>
              <a:rPr lang="en-US" sz="3300" dirty="0" err="1">
                <a:solidFill>
                  <a:srgbClr val="285481"/>
                </a:solidFill>
                <a:latin typeface="Canva Sans"/>
                <a:ea typeface="Canva Sans"/>
                <a:cs typeface="Canva Sans"/>
                <a:sym typeface="Canva Sans"/>
              </a:rPr>
              <a:t>HiLumi</a:t>
            </a:r>
            <a:r>
              <a:rPr lang="en-US" sz="3300" dirty="0">
                <a:solidFill>
                  <a:srgbClr val="285481"/>
                </a:solidFill>
                <a:latin typeface="Canva Sans"/>
                <a:ea typeface="Canva Sans"/>
                <a:cs typeface="Canva Sans"/>
                <a:sym typeface="Canva Sans"/>
              </a:rPr>
              <a:t> 2021 </a:t>
            </a:r>
          </a:p>
        </p:txBody>
      </p:sp>
      <p:sp>
        <p:nvSpPr>
          <p:cNvPr id="6" name="Freeform 6"/>
          <p:cNvSpPr/>
          <p:nvPr/>
        </p:nvSpPr>
        <p:spPr>
          <a:xfrm>
            <a:off x="-89001" y="0"/>
            <a:ext cx="18466003" cy="1055982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6"/>
            <a:stretch>
              <a:fillRect l="-1038" b="-1068"/>
            </a:stretch>
          </a:blipFill>
          <a:ln cap="sq">
            <a:noFill/>
            <a:prstDash val="solid"/>
            <a:miter/>
          </a:ln>
        </p:spPr>
        <p:txBody>
          <a:bodyPr/>
          <a:lstStyle/>
          <a:p>
            <a:endParaRPr lang="en-GB"/>
          </a:p>
        </p:txBody>
      </p:sp>
      <p:sp>
        <p:nvSpPr>
          <p:cNvPr id="7" name="Freeform 7"/>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7"/>
            <a:stretch>
              <a:fillRect/>
            </a:stretch>
          </a:blipFill>
        </p:spPr>
        <p:txBody>
          <a:bodyPr/>
          <a:lstStyle/>
          <a:p>
            <a:endParaRPr lang="en-GB"/>
          </a:p>
        </p:txBody>
      </p:sp>
    </p:spTree>
    <p:custDataLst>
      <p:tags r:id="rId1"/>
    </p:custData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45267">
        <p159:morph option="byObject"/>
      </p:transition>
    </mc:Choice>
    <mc:Fallback>
      <p:transition spd="slow" advTm="4526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41270" y="5963920"/>
            <a:ext cx="6630304" cy="3248849"/>
          </a:xfrm>
          <a:custGeom>
            <a:avLst/>
            <a:gdLst/>
            <a:ahLst/>
            <a:cxnLst/>
            <a:rect l="l" t="t" r="r" b="b"/>
            <a:pathLst>
              <a:path w="6630304" h="3248849">
                <a:moveTo>
                  <a:pt x="0" y="0"/>
                </a:moveTo>
                <a:lnTo>
                  <a:pt x="6630304" y="0"/>
                </a:lnTo>
                <a:lnTo>
                  <a:pt x="6630304" y="3248849"/>
                </a:lnTo>
                <a:lnTo>
                  <a:pt x="0" y="3248849"/>
                </a:lnTo>
                <a:lnTo>
                  <a:pt x="0" y="0"/>
                </a:lnTo>
                <a:close/>
              </a:path>
            </a:pathLst>
          </a:custGeom>
          <a:blipFill>
            <a:blip r:embed="rId3"/>
            <a:stretch>
              <a:fillRect/>
            </a:stretch>
          </a:blipFill>
        </p:spPr>
        <p:txBody>
          <a:bodyPr/>
          <a:lstStyle/>
          <a:p>
            <a:endParaRPr lang="en-GB"/>
          </a:p>
        </p:txBody>
      </p:sp>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Freeform 4"/>
          <p:cNvSpPr/>
          <p:nvPr/>
        </p:nvSpPr>
        <p:spPr>
          <a:xfrm>
            <a:off x="12421732" y="271457"/>
            <a:ext cx="5125876" cy="2415569"/>
          </a:xfrm>
          <a:custGeom>
            <a:avLst/>
            <a:gdLst/>
            <a:ahLst/>
            <a:cxnLst/>
            <a:rect l="l" t="t" r="r" b="b"/>
            <a:pathLst>
              <a:path w="5125876" h="2415569">
                <a:moveTo>
                  <a:pt x="0" y="0"/>
                </a:moveTo>
                <a:lnTo>
                  <a:pt x="5125876" y="0"/>
                </a:lnTo>
                <a:lnTo>
                  <a:pt x="5125876" y="2415569"/>
                </a:lnTo>
                <a:lnTo>
                  <a:pt x="0" y="2415569"/>
                </a:lnTo>
                <a:lnTo>
                  <a:pt x="0" y="0"/>
                </a:lnTo>
                <a:close/>
              </a:path>
            </a:pathLst>
          </a:custGeom>
          <a:blipFill>
            <a:blip r:embed="rId5"/>
            <a:stretch>
              <a:fillRect/>
            </a:stretch>
          </a:blipFill>
        </p:spPr>
        <p:txBody>
          <a:bodyPr/>
          <a:lstStyle/>
          <a:p>
            <a:endParaRPr lang="en-GB"/>
          </a:p>
        </p:txBody>
      </p:sp>
      <p:sp>
        <p:nvSpPr>
          <p:cNvPr id="5" name="Freeform 5"/>
          <p:cNvSpPr/>
          <p:nvPr/>
        </p:nvSpPr>
        <p:spPr>
          <a:xfrm>
            <a:off x="12099042" y="2726631"/>
            <a:ext cx="5775921" cy="3061238"/>
          </a:xfrm>
          <a:custGeom>
            <a:avLst/>
            <a:gdLst/>
            <a:ahLst/>
            <a:cxnLst/>
            <a:rect l="l" t="t" r="r" b="b"/>
            <a:pathLst>
              <a:path w="5775921" h="3061238">
                <a:moveTo>
                  <a:pt x="0" y="0"/>
                </a:moveTo>
                <a:lnTo>
                  <a:pt x="5775921" y="0"/>
                </a:lnTo>
                <a:lnTo>
                  <a:pt x="5775921" y="3061238"/>
                </a:lnTo>
                <a:lnTo>
                  <a:pt x="0" y="3061238"/>
                </a:lnTo>
                <a:lnTo>
                  <a:pt x="0" y="0"/>
                </a:lnTo>
                <a:close/>
              </a:path>
            </a:pathLst>
          </a:custGeom>
          <a:blipFill>
            <a:blip r:embed="rId6"/>
            <a:stretch>
              <a:fillRect/>
            </a:stretch>
          </a:blipFill>
        </p:spPr>
        <p:txBody>
          <a:bodyPr/>
          <a:lstStyle/>
          <a:p>
            <a:endParaRPr lang="en-GB"/>
          </a:p>
        </p:txBody>
      </p:sp>
      <p:sp>
        <p:nvSpPr>
          <p:cNvPr id="6" name="Freeform 6"/>
          <p:cNvSpPr/>
          <p:nvPr/>
        </p:nvSpPr>
        <p:spPr>
          <a:xfrm>
            <a:off x="6871574" y="5865822"/>
            <a:ext cx="5769007" cy="4326755"/>
          </a:xfrm>
          <a:custGeom>
            <a:avLst/>
            <a:gdLst/>
            <a:ahLst/>
            <a:cxnLst/>
            <a:rect l="l" t="t" r="r" b="b"/>
            <a:pathLst>
              <a:path w="5769007" h="4326755">
                <a:moveTo>
                  <a:pt x="0" y="0"/>
                </a:moveTo>
                <a:lnTo>
                  <a:pt x="5769007" y="0"/>
                </a:lnTo>
                <a:lnTo>
                  <a:pt x="5769007" y="4326755"/>
                </a:lnTo>
                <a:lnTo>
                  <a:pt x="0" y="4326755"/>
                </a:lnTo>
                <a:lnTo>
                  <a:pt x="0" y="0"/>
                </a:lnTo>
                <a:close/>
              </a:path>
            </a:pathLst>
          </a:custGeom>
          <a:blipFill>
            <a:blip r:embed="rId7"/>
            <a:stretch>
              <a:fillRect/>
            </a:stretch>
          </a:blipFill>
        </p:spPr>
        <p:txBody>
          <a:bodyPr/>
          <a:lstStyle/>
          <a:p>
            <a:endParaRPr lang="en-GB"/>
          </a:p>
        </p:txBody>
      </p:sp>
      <p:sp>
        <p:nvSpPr>
          <p:cNvPr id="7" name="Freeform 7"/>
          <p:cNvSpPr/>
          <p:nvPr/>
        </p:nvSpPr>
        <p:spPr>
          <a:xfrm>
            <a:off x="14021839" y="8002071"/>
            <a:ext cx="2661135" cy="1506176"/>
          </a:xfrm>
          <a:custGeom>
            <a:avLst/>
            <a:gdLst/>
            <a:ahLst/>
            <a:cxnLst/>
            <a:rect l="l" t="t" r="r" b="b"/>
            <a:pathLst>
              <a:path w="2661135" h="1506176">
                <a:moveTo>
                  <a:pt x="0" y="0"/>
                </a:moveTo>
                <a:lnTo>
                  <a:pt x="2661136" y="0"/>
                </a:lnTo>
                <a:lnTo>
                  <a:pt x="2661136" y="1506176"/>
                </a:lnTo>
                <a:lnTo>
                  <a:pt x="0" y="1506176"/>
                </a:lnTo>
                <a:lnTo>
                  <a:pt x="0" y="0"/>
                </a:lnTo>
                <a:close/>
              </a:path>
            </a:pathLst>
          </a:custGeom>
          <a:blipFill>
            <a:blip r:embed="rId8"/>
            <a:stretch>
              <a:fillRect/>
            </a:stretch>
          </a:blipFill>
        </p:spPr>
        <p:txBody>
          <a:bodyPr/>
          <a:lstStyle/>
          <a:p>
            <a:endParaRPr lang="en-GB"/>
          </a:p>
        </p:txBody>
      </p:sp>
      <p:sp>
        <p:nvSpPr>
          <p:cNvPr id="8" name="Freeform 8"/>
          <p:cNvSpPr/>
          <p:nvPr/>
        </p:nvSpPr>
        <p:spPr>
          <a:xfrm>
            <a:off x="15349368" y="5963920"/>
            <a:ext cx="2661136" cy="1905165"/>
          </a:xfrm>
          <a:custGeom>
            <a:avLst/>
            <a:gdLst/>
            <a:ahLst/>
            <a:cxnLst/>
            <a:rect l="l" t="t" r="r" b="b"/>
            <a:pathLst>
              <a:path w="3322894" h="2212070">
                <a:moveTo>
                  <a:pt x="0" y="0"/>
                </a:moveTo>
                <a:lnTo>
                  <a:pt x="3322894" y="0"/>
                </a:lnTo>
                <a:lnTo>
                  <a:pt x="3322894" y="2212070"/>
                </a:lnTo>
                <a:lnTo>
                  <a:pt x="0" y="2212070"/>
                </a:lnTo>
                <a:lnTo>
                  <a:pt x="0" y="0"/>
                </a:lnTo>
                <a:close/>
              </a:path>
            </a:pathLst>
          </a:custGeom>
          <a:blipFill>
            <a:blip r:embed="rId9"/>
            <a:stretch>
              <a:fillRect/>
            </a:stretch>
          </a:blipFill>
        </p:spPr>
        <p:txBody>
          <a:bodyPr/>
          <a:lstStyle/>
          <a:p>
            <a:endParaRPr lang="en-GB"/>
          </a:p>
        </p:txBody>
      </p:sp>
      <p:sp>
        <p:nvSpPr>
          <p:cNvPr id="9" name="TextBox 9"/>
          <p:cNvSpPr txBox="1"/>
          <p:nvPr/>
        </p:nvSpPr>
        <p:spPr>
          <a:xfrm>
            <a:off x="1178799" y="486422"/>
            <a:ext cx="13644526" cy="1457325"/>
          </a:xfrm>
          <a:prstGeom prst="rect">
            <a:avLst/>
          </a:prstGeom>
        </p:spPr>
        <p:txBody>
          <a:bodyPr lIns="0" tIns="0" rIns="0" bIns="0" rtlCol="0" anchor="t">
            <a:spAutoFit/>
          </a:bodyPr>
          <a:lstStyle/>
          <a:p>
            <a:pPr algn="l">
              <a:lnSpc>
                <a:spcPts val="5759"/>
              </a:lnSpc>
            </a:pPr>
            <a:r>
              <a:rPr lang="en-US" sz="4800" u="sng">
                <a:solidFill>
                  <a:srgbClr val="285481"/>
                </a:solidFill>
                <a:latin typeface="Public Sans"/>
                <a:ea typeface="Public Sans"/>
                <a:cs typeface="Public Sans"/>
                <a:sym typeface="Public Sans"/>
              </a:rPr>
              <a:t>Part 2 - Qualification RF Lines</a:t>
            </a:r>
          </a:p>
          <a:p>
            <a:pPr marL="0" lvl="0" indent="0" algn="l">
              <a:lnSpc>
                <a:spcPts val="5759"/>
              </a:lnSpc>
              <a:spcBef>
                <a:spcPct val="0"/>
              </a:spcBef>
            </a:pPr>
            <a:r>
              <a:rPr lang="en-US" sz="4800">
                <a:solidFill>
                  <a:srgbClr val="285481"/>
                </a:solidFill>
                <a:latin typeface="Public Sans"/>
                <a:ea typeface="Public Sans"/>
                <a:cs typeface="Public Sans"/>
                <a:sym typeface="Public Sans"/>
              </a:rPr>
              <a:t>Summary</a:t>
            </a:r>
          </a:p>
        </p:txBody>
      </p:sp>
      <p:sp>
        <p:nvSpPr>
          <p:cNvPr id="10" name="TextBox 10"/>
          <p:cNvSpPr txBox="1"/>
          <p:nvPr/>
        </p:nvSpPr>
        <p:spPr>
          <a:xfrm>
            <a:off x="784909" y="2098687"/>
            <a:ext cx="10842617" cy="3948430"/>
          </a:xfrm>
          <a:prstGeom prst="rect">
            <a:avLst/>
          </a:prstGeom>
        </p:spPr>
        <p:txBody>
          <a:bodyPr lIns="0" tIns="0" rIns="0" bIns="0" rtlCol="0" anchor="t">
            <a:spAutoFit/>
          </a:bodyPr>
          <a:lstStyle/>
          <a:p>
            <a:pPr marL="604523" lvl="1" indent="-302261" algn="l">
              <a:lnSpc>
                <a:spcPts val="3920"/>
              </a:lnSpc>
              <a:buAutoNum type="arabicPeriod"/>
            </a:pPr>
            <a:r>
              <a:rPr lang="en-US" sz="2800" b="1" dirty="0">
                <a:solidFill>
                  <a:srgbClr val="285481"/>
                </a:solidFill>
                <a:latin typeface="Canva Sans Bold"/>
                <a:ea typeface="Canva Sans Bold"/>
                <a:cs typeface="Canva Sans Bold"/>
                <a:sym typeface="Canva Sans Bold"/>
              </a:rPr>
              <a:t>S21 transmission measurements taken ‘back-to-back’ is found to be most robust &amp; reliable measurement</a:t>
            </a:r>
          </a:p>
          <a:p>
            <a:pPr marL="604523" lvl="1" indent="-302261" algn="l">
              <a:lnSpc>
                <a:spcPts val="3920"/>
              </a:lnSpc>
              <a:buAutoNum type="arabicPeriod"/>
            </a:pPr>
            <a:r>
              <a:rPr lang="en-US" sz="2800" dirty="0">
                <a:solidFill>
                  <a:srgbClr val="285481"/>
                </a:solidFill>
                <a:latin typeface="Canva Sans"/>
                <a:ea typeface="Canva Sans"/>
                <a:cs typeface="Canva Sans"/>
                <a:sym typeface="Canva Sans"/>
              </a:rPr>
              <a:t> TDR and gated TDR attempted</a:t>
            </a:r>
          </a:p>
          <a:p>
            <a:pPr marL="604523" lvl="1" indent="-302261" algn="l">
              <a:lnSpc>
                <a:spcPts val="3920"/>
              </a:lnSpc>
              <a:buAutoNum type="arabicPeriod"/>
            </a:pPr>
            <a:r>
              <a:rPr lang="en-US" sz="2800" dirty="0">
                <a:solidFill>
                  <a:srgbClr val="285481"/>
                </a:solidFill>
                <a:latin typeface="Canva Sans"/>
                <a:ea typeface="Canva Sans"/>
                <a:cs typeface="Canva Sans"/>
                <a:sym typeface="Canva Sans"/>
              </a:rPr>
              <a:t> Z11 &amp; Z22 measurements also developed</a:t>
            </a:r>
          </a:p>
          <a:p>
            <a:pPr marL="604523" lvl="1" indent="-302261" algn="l">
              <a:lnSpc>
                <a:spcPts val="3920"/>
              </a:lnSpc>
              <a:buAutoNum type="arabicPeriod"/>
            </a:pPr>
            <a:r>
              <a:rPr lang="en-US" sz="2800" dirty="0">
                <a:solidFill>
                  <a:srgbClr val="285481"/>
                </a:solidFill>
                <a:latin typeface="Canva Sans"/>
                <a:ea typeface="Canva Sans"/>
                <a:cs typeface="Canva Sans"/>
                <a:sym typeface="Canva Sans"/>
              </a:rPr>
              <a:t> Simulations developed from drawings </a:t>
            </a:r>
          </a:p>
          <a:p>
            <a:pPr marL="604523" lvl="1" indent="-302261" algn="l">
              <a:lnSpc>
                <a:spcPts val="3920"/>
              </a:lnSpc>
              <a:buAutoNum type="arabicPeriod"/>
            </a:pPr>
            <a:r>
              <a:rPr lang="en-US" sz="2800" dirty="0">
                <a:solidFill>
                  <a:srgbClr val="285481"/>
                </a:solidFill>
                <a:latin typeface="Canva Sans"/>
                <a:ea typeface="Canva Sans"/>
                <a:cs typeface="Canva Sans"/>
                <a:sym typeface="Canva Sans"/>
              </a:rPr>
              <a:t> Issues corrected with flex cable &amp; ‘cone’ in small cold test adapter </a:t>
            </a:r>
          </a:p>
          <a:p>
            <a:pPr algn="l">
              <a:lnSpc>
                <a:spcPts val="3920"/>
              </a:lnSpc>
            </a:pPr>
            <a:endParaRPr lang="en-US" sz="2800" dirty="0">
              <a:solidFill>
                <a:srgbClr val="285481"/>
              </a:solidFill>
              <a:latin typeface="Canva Sans"/>
              <a:ea typeface="Canva Sans"/>
              <a:cs typeface="Canva Sans"/>
              <a:sym typeface="Canva Sans"/>
            </a:endParaRPr>
          </a:p>
        </p:txBody>
      </p:sp>
      <p:sp>
        <p:nvSpPr>
          <p:cNvPr id="11" name="TextBox 11"/>
          <p:cNvSpPr txBox="1"/>
          <p:nvPr/>
        </p:nvSpPr>
        <p:spPr>
          <a:xfrm>
            <a:off x="12099042" y="1674507"/>
            <a:ext cx="5448566" cy="481330"/>
          </a:xfrm>
          <a:prstGeom prst="rect">
            <a:avLst/>
          </a:prstGeom>
        </p:spPr>
        <p:txBody>
          <a:bodyPr lIns="0" tIns="0" rIns="0" bIns="0" rtlCol="0" anchor="t">
            <a:spAutoFit/>
          </a:bodyPr>
          <a:lstStyle/>
          <a:p>
            <a:pPr algn="ctr">
              <a:lnSpc>
                <a:spcPts val="3920"/>
              </a:lnSpc>
            </a:pPr>
            <a:r>
              <a:rPr lang="en-US" sz="2800">
                <a:solidFill>
                  <a:srgbClr val="285481"/>
                </a:solidFill>
                <a:latin typeface="Canva Sans"/>
                <a:ea typeface="Canva Sans"/>
                <a:cs typeface="Canva Sans"/>
                <a:sym typeface="Canva Sans"/>
              </a:rPr>
              <a:t>Courtesy of R. Calaga</a:t>
            </a:r>
          </a:p>
        </p:txBody>
      </p:sp>
      <p:sp>
        <p:nvSpPr>
          <p:cNvPr id="12" name="TextBox 12"/>
          <p:cNvSpPr txBox="1"/>
          <p:nvPr/>
        </p:nvSpPr>
        <p:spPr>
          <a:xfrm>
            <a:off x="241270" y="5692619"/>
            <a:ext cx="543639" cy="887095"/>
          </a:xfrm>
          <a:prstGeom prst="rect">
            <a:avLst/>
          </a:prstGeom>
        </p:spPr>
        <p:txBody>
          <a:bodyPr lIns="0" tIns="0" rIns="0" bIns="0" rtlCol="0" anchor="t">
            <a:spAutoFit/>
          </a:bodyPr>
          <a:lstStyle/>
          <a:p>
            <a:pPr algn="ctr">
              <a:lnSpc>
                <a:spcPts val="7279"/>
              </a:lnSpc>
            </a:pPr>
            <a:r>
              <a:rPr lang="en-US" sz="5199" b="1">
                <a:solidFill>
                  <a:srgbClr val="285481"/>
                </a:solidFill>
                <a:latin typeface="Canva Sans Bold"/>
                <a:ea typeface="Canva Sans Bold"/>
                <a:cs typeface="Canva Sans Bold"/>
                <a:sym typeface="Canva Sans Bold"/>
              </a:rPr>
              <a:t>1.</a:t>
            </a:r>
          </a:p>
        </p:txBody>
      </p:sp>
      <p:sp>
        <p:nvSpPr>
          <p:cNvPr id="13" name="TextBox 13"/>
          <p:cNvSpPr txBox="1"/>
          <p:nvPr/>
        </p:nvSpPr>
        <p:spPr>
          <a:xfrm>
            <a:off x="7120089" y="8637906"/>
            <a:ext cx="556260" cy="887095"/>
          </a:xfrm>
          <a:prstGeom prst="rect">
            <a:avLst/>
          </a:prstGeom>
        </p:spPr>
        <p:txBody>
          <a:bodyPr lIns="0" tIns="0" rIns="0" bIns="0" rtlCol="0" anchor="t">
            <a:spAutoFit/>
          </a:bodyPr>
          <a:lstStyle/>
          <a:p>
            <a:pPr algn="ctr">
              <a:lnSpc>
                <a:spcPts val="7279"/>
              </a:lnSpc>
            </a:pPr>
            <a:r>
              <a:rPr lang="en-US" sz="5199" b="1">
                <a:solidFill>
                  <a:srgbClr val="285481"/>
                </a:solidFill>
                <a:latin typeface="Canva Sans Bold"/>
                <a:ea typeface="Canva Sans Bold"/>
                <a:cs typeface="Canva Sans Bold"/>
                <a:sym typeface="Canva Sans Bold"/>
              </a:rPr>
              <a:t>3.</a:t>
            </a:r>
          </a:p>
        </p:txBody>
      </p:sp>
      <p:sp>
        <p:nvSpPr>
          <p:cNvPr id="14" name="TextBox 14"/>
          <p:cNvSpPr txBox="1"/>
          <p:nvPr/>
        </p:nvSpPr>
        <p:spPr>
          <a:xfrm>
            <a:off x="12401075" y="592147"/>
            <a:ext cx="584954" cy="887095"/>
          </a:xfrm>
          <a:prstGeom prst="rect">
            <a:avLst/>
          </a:prstGeom>
        </p:spPr>
        <p:txBody>
          <a:bodyPr lIns="0" tIns="0" rIns="0" bIns="0" rtlCol="0" anchor="t">
            <a:spAutoFit/>
          </a:bodyPr>
          <a:lstStyle/>
          <a:p>
            <a:pPr algn="ctr">
              <a:lnSpc>
                <a:spcPts val="7279"/>
              </a:lnSpc>
            </a:pPr>
            <a:r>
              <a:rPr lang="en-US" sz="5199" b="1">
                <a:solidFill>
                  <a:srgbClr val="285481"/>
                </a:solidFill>
                <a:latin typeface="Canva Sans Bold"/>
                <a:ea typeface="Canva Sans Bold"/>
                <a:cs typeface="Canva Sans Bold"/>
                <a:sym typeface="Canva Sans Bold"/>
              </a:rPr>
              <a:t>4.</a:t>
            </a:r>
          </a:p>
        </p:txBody>
      </p:sp>
      <p:sp>
        <p:nvSpPr>
          <p:cNvPr id="15" name="TextBox 15"/>
          <p:cNvSpPr txBox="1"/>
          <p:nvPr/>
        </p:nvSpPr>
        <p:spPr>
          <a:xfrm>
            <a:off x="13454625" y="7970329"/>
            <a:ext cx="567214" cy="887095"/>
          </a:xfrm>
          <a:prstGeom prst="rect">
            <a:avLst/>
          </a:prstGeom>
        </p:spPr>
        <p:txBody>
          <a:bodyPr lIns="0" tIns="0" rIns="0" bIns="0" rtlCol="0" anchor="t">
            <a:spAutoFit/>
          </a:bodyPr>
          <a:lstStyle/>
          <a:p>
            <a:pPr algn="ctr">
              <a:lnSpc>
                <a:spcPts val="7279"/>
              </a:lnSpc>
            </a:pPr>
            <a:r>
              <a:rPr lang="en-US" sz="5199" b="1">
                <a:solidFill>
                  <a:srgbClr val="285481"/>
                </a:solidFill>
                <a:latin typeface="Canva Sans Bold"/>
                <a:ea typeface="Canva Sans Bold"/>
                <a:cs typeface="Canva Sans Bold"/>
                <a:sym typeface="Canva Sans Bold"/>
              </a:rPr>
              <a:t>5.</a:t>
            </a:r>
          </a:p>
        </p:txBody>
      </p:sp>
      <p:sp>
        <p:nvSpPr>
          <p:cNvPr id="16" name="Freeform 16"/>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10"/>
            <a:stretch>
              <a:fillRect l="-1038" b="-1068"/>
            </a:stretch>
          </a:blipFill>
          <a:ln cap="sq">
            <a:noFill/>
            <a:prstDash val="solid"/>
            <a:miter/>
          </a:ln>
        </p:spPr>
        <p:txBody>
          <a:bodyPr/>
          <a:lstStyle/>
          <a:p>
            <a:endParaRPr lang="en-GB"/>
          </a:p>
        </p:txBody>
      </p:sp>
      <p:pic>
        <p:nvPicPr>
          <p:cNvPr id="18" name="Picture 17">
            <a:extLst>
              <a:ext uri="{FF2B5EF4-FFF2-40B4-BE49-F238E27FC236}">
                <a16:creationId xmlns:a16="http://schemas.microsoft.com/office/drawing/2014/main" id="{180BB3DB-A2BD-5AAE-072A-BAE814263C98}"/>
              </a:ext>
            </a:extLst>
          </p:cNvPr>
          <p:cNvPicPr>
            <a:picLocks noChangeAspect="1"/>
          </p:cNvPicPr>
          <p:nvPr/>
        </p:nvPicPr>
        <p:blipFill>
          <a:blip r:embed="rId11"/>
          <a:stretch>
            <a:fillRect/>
          </a:stretch>
        </p:blipFill>
        <p:spPr>
          <a:xfrm>
            <a:off x="13153115" y="6249293"/>
            <a:ext cx="2196253" cy="1705165"/>
          </a:xfrm>
          <a:prstGeom prst="rect">
            <a:avLst/>
          </a:prstGeom>
        </p:spPr>
      </p:pic>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Tm="131491">
        <p159:morph option="byObject"/>
      </p:transition>
    </mc:Choice>
    <mc:Fallback>
      <p:transition spd="slow" advTm="131491">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31.9"/>
</p:tagLst>
</file>

<file path=ppt/tags/tag2.xml><?xml version="1.0" encoding="utf-8"?>
<p:tagLst xmlns:a="http://schemas.openxmlformats.org/drawingml/2006/main" xmlns:r="http://schemas.openxmlformats.org/officeDocument/2006/relationships" xmlns:p="http://schemas.openxmlformats.org/presentationml/2006/main">
  <p:tag name="TIMING" val="|15.1"/>
</p:tagLst>
</file>

<file path=ppt/tags/tag3.xml><?xml version="1.0" encoding="utf-8"?>
<p:tagLst xmlns:a="http://schemas.openxmlformats.org/drawingml/2006/main" xmlns:r="http://schemas.openxmlformats.org/officeDocument/2006/relationships" xmlns:p="http://schemas.openxmlformats.org/presentationml/2006/main">
  <p:tag name="TIMING" val="|1.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1757</Words>
  <Application>Microsoft Office PowerPoint</Application>
  <PresentationFormat>Custom</PresentationFormat>
  <Paragraphs>235</Paragraphs>
  <Slides>18</Slides>
  <Notes>17</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Public Sans Bold</vt:lpstr>
      <vt:lpstr>Canva Sans Bold</vt:lpstr>
      <vt:lpstr>Recoleta Bold</vt:lpstr>
      <vt:lpstr>Calibri</vt:lpstr>
      <vt:lpstr>Public Sans</vt:lpstr>
      <vt:lpstr>Arial</vt:lpstr>
      <vt:lpstr>Canva Sans Italics</vt:lpstr>
      <vt:lpstr>Canva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AEdwards_WP4_HLLHC_AnnualMeeting2025_CERN_v2</dc:title>
  <cp:lastModifiedBy>Amelia Veronica Edwards</cp:lastModifiedBy>
  <cp:revision>15</cp:revision>
  <dcterms:created xsi:type="dcterms:W3CDTF">2006-08-16T00:00:00Z</dcterms:created>
  <dcterms:modified xsi:type="dcterms:W3CDTF">2025-10-01T04:37:41Z</dcterms:modified>
  <dc:identifier>DAGxKMzuUr0</dc:identifier>
</cp:coreProperties>
</file>