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2" r:id="rId3"/>
    <p:sldId id="267" r:id="rId4"/>
    <p:sldId id="269" r:id="rId5"/>
    <p:sldId id="268" r:id="rId6"/>
    <p:sldId id="271" r:id="rId7"/>
    <p:sldId id="270" r:id="rId8"/>
    <p:sldId id="272" r:id="rId9"/>
    <p:sldId id="273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4"/>
    <p:restoredTop sz="94658"/>
  </p:normalViewPr>
  <p:slideViewPr>
    <p:cSldViewPr snapToObjects="1" showGuides="1">
      <p:cViewPr varScale="1">
        <p:scale>
          <a:sx n="160" d="100"/>
          <a:sy n="160" d="100"/>
        </p:scale>
        <p:origin x="64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56:25.270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0 376 24575,'0'17'0,"0"11"0,4 2 0,2 9 0,5-2 0,-1-7 0,0-1 0,2 1 0,5 9 0,0-4 0,-7-20 0,2 5 0,-1-3 0,-6-14 0,1-5 0,-2-1 0,3-8 0,3-2 0,4-14 0,1-2 0,1 4 0,-2-4 0,2-5 0,-2 6 0,-2 4-325,3-7 0,-1 1 325,0 5-3277,3-9 1638,-5 15 1,0 1 1623,8-19-928,-2 7 1,4-4-1,-3 3 943,-6 9 0,-1-1-606,7-13 1,2-5 0,-5 8 605,-4 10 141,-4-1 0,-1 4-141,-5 17 0,0-3 0,-2 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56:40.887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0 376 24575,'0'17'0,"0"11"0,4 2 0,2 9 0,5-2 0,-1-7 0,0-1 0,2 1 0,5 9 0,0-4 0,-7-20 0,2 5 0,-1-3 0,-6-14 0,1-5 0,-2-1 0,3-8 0,3-2 0,4-14 0,1-2 0,1 4 0,-2-4 0,2-5 0,-2 6 0,-2 4-325,3-7 0,-1 1 325,0 5-3277,3-9 1638,-5 15 1,0 1 1623,8-19-928,-2 7 1,4-4-1,-3 3 943,-6 9 0,-1-1-606,7-13 1,2-5 0,-5 8 605,-4 10 141,-4-1 0,-1 4-141,-5 17 0,0-3 0,-2 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56:47.140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0 376 24575,'0'17'0,"0"11"0,4 2 0,2 9 0,5-2 0,-1-7 0,0-1 0,2 1 0,5 9 0,0-4 0,-7-20 0,2 5 0,-1-3 0,-6-14 0,1-5 0,-2-1 0,3-8 0,3-2 0,4-14 0,1-2 0,1 4 0,-2-4 0,2-5 0,-2 6 0,-2 4-325,3-7 0,-1 1 325,0 5-3277,3-9 1638,-5 15 1,0 1 1623,8-19-928,-2 7 1,4-4-1,-3 3 943,-6 9 0,-1-1-606,7-13 1,2-5 0,-5 8 605,-4 10 141,-4-1 0,-1 4-141,-5 17 0,0-3 0,-2 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57:00.982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0 376 24575,'0'17'0,"0"11"0,4 2 0,2 9 0,5-2 0,-1-7 0,0-1 0,2 1 0,5 9 0,0-4 0,-7-20 0,2 5 0,-1-3 0,-6-14 0,1-5 0,-2-1 0,3-8 0,3-2 0,4-14 0,1-2 0,1 4 0,-2-4 0,2-5 0,-2 6 0,-2 4-325,3-7 0,-1 1 325,0 5-3277,3-9 1638,-5 15 1,0 1 1623,8-19-928,-2 7 1,4-4-1,-3 3 943,-6 9 0,-1-1-606,7-13 1,2-5 0,-5 8 605,-4 10 141,-4-1 0,-1 4-141,-5 17 0,0-3 0,-2 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8:06:32.146"/>
    </inkml:context>
    <inkml:brush xml:id="br0">
      <inkml:brushProperty name="width" value="0.2" units="cm"/>
      <inkml:brushProperty name="height" value="0.2" units="cm"/>
      <inkml:brushProperty name="color" value="#FFC000"/>
    </inkml:brush>
  </inkml:definitions>
  <inkml:trace contextRef="#ctx0" brushRef="#br0">0 376 24575,'0'17'0,"0"11"0,4 2 0,2 9 0,5-2 0,-1-7 0,0-1 0,2 1 0,5 9 0,0-4 0,-7-20 0,2 5 0,-1-3 0,-6-14 0,1-5 0,-2-1 0,3-8 0,3-2 0,4-14 0,1-2 0,1 4 0,-2-4 0,2-5 0,-2 6 0,-2 4-325,3-7 0,-1 1 325,0 5-3277,3-9 1638,-5 15 1,0 1 1623,8-19-928,-2 7 1,4-4-1,-3 3 943,-6 9 0,-1-1-606,7-13 1,2-5 0,-5 8 605,-4 10 141,-4-1 0,-1 4-141,-5 17 0,0-3 0,-2 7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33:00.414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0 874 24575,'0'38'0,"0"29"0,9 1 0,6 25 0,9-9 0,0-14 0,0-3 0,3 3 0,12 20 0,1-7 0,-17-48 0,5 11 0,-2-7 0,-16-32 0,5-10 0,-6-4 0,7-19 0,9-5 0,7-31 0,2-5 0,3 7 0,-4-5 0,5-16 0,-6 16 0,-4 10-325,6-16 0,1-1 325,-4 15-3277,9-23 1638,-12 37 1,0 1 1623,17-44-928,-3 17 1,9-11-1,-7 8 943,-14 20 0,0-1-606,14-31 1,4-12 0,-10 21 605,-11 21 141,-8-2 0,-3 11-141,-12 38 0,2-8 0,-6 18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33:06.03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24575,'27'64'0,"-2"-17"0,0-3 0,0-2 0,4 3 0,3 2 0,14 12 0,3 5 0,-5-16 0,8 6 0,-6-4 0,4 4 0,-2 0 0,16 20 0,4 2-820,-14-17 1,5 4 0,0 0 0,-8-7-820,4 7 1,-1-3 1114,3 1 0,6 4 0,-11-10 524,11 10 0,-22-19 0,-9-9 0,-22-30 0,1 1 0,-4-8 3276,7 0-2566,-7 0 1,2 0 0,-7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7:33:06.73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1637 1 24575,'-33'0'0,"2"7"0,-28 14 0,27-2-1224,-53 20 1224,40-13 0,-4 4 0,-13 11 0,-8 6 0,1-1 0,-14 6 0,-1 2 0,7 1 0,-4 4 0,9-4 0,9-5 0,2-1-45,2 2 1,-2 4 0,4-3 44,0 3 0,1 1 0,-1 3 0,-3 4 0,10-9 0,-5 7 0,16-11 0,13-11 0,25-34 0,-2 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Daniel Valuch | Noise Feedback, is it feasible?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customXml" Target="../ink/ink4.xml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12" Type="http://schemas.openxmlformats.org/officeDocument/2006/relationships/customXml" Target="../ink/ink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customXml" Target="../ink/ink2.xml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jpg"/><Relationship Id="rId9" Type="http://schemas.openxmlformats.org/officeDocument/2006/relationships/customXml" Target="../ink/ink1.xml"/><Relationship Id="rId1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13.png"/><Relationship Id="rId4" Type="http://schemas.openxmlformats.org/officeDocument/2006/relationships/customXml" Target="../ink/ink6.xml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Is crab cavity noise feedback feasible?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Daniel Valuch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15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collaboration meeting, Geneva, 2.10.2025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In order not to blow-up the beam emittance, RF system of crab cavities must be very low noise (both LLRF and power).</a:t>
            </a:r>
          </a:p>
          <a:p>
            <a:r>
              <a:rPr lang="en-GB" sz="1800" dirty="0"/>
              <a:t>Not possible to achieve only by the electronics itself, an active “noise” feedback is necessary.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A6F248-EF27-F131-CBBE-DFD652CAF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716" y="2464386"/>
            <a:ext cx="5112568" cy="213023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81865-958D-8DCB-3508-A710F3A64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171ED86-A112-5DFA-BDAA-D274534C0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ECDC3A7A-41D5-BBF1-07E7-C7C9935B1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Noise performance requirements for the feedback system beam position measurement units are </a:t>
            </a:r>
            <a:r>
              <a:rPr lang="el-GR" sz="1800" dirty="0"/>
              <a:t>σ</a:t>
            </a:r>
            <a:r>
              <a:rPr lang="el-GR" sz="1800" baseline="-25000" dirty="0"/>
              <a:t>0</a:t>
            </a:r>
            <a:r>
              <a:rPr lang="el-GR" sz="1800" dirty="0"/>
              <a:t> &lt; 320 </a:t>
            </a:r>
            <a:r>
              <a:rPr lang="en-GB" sz="1800" dirty="0"/>
              <a:t>nm and </a:t>
            </a:r>
            <a:r>
              <a:rPr lang="el-GR" sz="1800" dirty="0"/>
              <a:t>σ</a:t>
            </a:r>
            <a:r>
              <a:rPr lang="el-GR" sz="1800" baseline="-25000" dirty="0"/>
              <a:t>1</a:t>
            </a:r>
            <a:r>
              <a:rPr lang="el-GR" sz="1800" dirty="0"/>
              <a:t> &lt; 8.3 μ</a:t>
            </a:r>
            <a:r>
              <a:rPr lang="en-GB" sz="1800" dirty="0"/>
              <a:t>rad. (bunch-by-bunch measurement levels).</a:t>
            </a:r>
          </a:p>
          <a:p>
            <a:r>
              <a:rPr lang="en-GB" sz="1800" dirty="0"/>
              <a:t>The above measurement noise thresholds require extremely high precision measurements. </a:t>
            </a:r>
          </a:p>
          <a:p>
            <a:r>
              <a:rPr lang="en-GB" sz="1800" dirty="0"/>
              <a:t>Fortunately, the closed loop bandwidth of the crab cavity with LLRF will only extend to 136 kHz. As a result, the noise bandwidth will also be limited to 136 kHz. </a:t>
            </a:r>
          </a:p>
          <a:p>
            <a:r>
              <a:rPr lang="en-GB" sz="1800" dirty="0"/>
              <a:t>This relaxes the actual single bunch resolution threshold to </a:t>
            </a:r>
            <a:r>
              <a:rPr lang="el-GR" sz="1800" dirty="0"/>
              <a:t>σ</a:t>
            </a:r>
            <a:r>
              <a:rPr lang="el-GR" sz="1800" baseline="-25000" dirty="0"/>
              <a:t>0</a:t>
            </a:r>
            <a:r>
              <a:rPr lang="el-GR" sz="1800" dirty="0"/>
              <a:t> &lt; 3.9 μ</a:t>
            </a:r>
            <a:r>
              <a:rPr lang="en-GB" sz="1800" dirty="0" err="1"/>
              <a:t>m</a:t>
            </a:r>
            <a:r>
              <a:rPr lang="en-GB" sz="1800" baseline="-25000" dirty="0" err="1"/>
              <a:t>rms</a:t>
            </a:r>
            <a:r>
              <a:rPr lang="en-GB" sz="1800" dirty="0"/>
              <a:t> and </a:t>
            </a:r>
            <a:r>
              <a:rPr lang="el-GR" sz="1800" dirty="0"/>
              <a:t>σ</a:t>
            </a:r>
            <a:r>
              <a:rPr lang="el-GR" sz="1800" baseline="-25000" dirty="0"/>
              <a:t>1</a:t>
            </a:r>
            <a:r>
              <a:rPr lang="el-GR" sz="1800" dirty="0"/>
              <a:t> &lt; 100 μ</a:t>
            </a:r>
            <a:r>
              <a:rPr lang="en-GB" sz="1800" dirty="0" err="1"/>
              <a:t>rad</a:t>
            </a:r>
            <a:r>
              <a:rPr lang="en-GB" sz="1800" baseline="-25000" dirty="0" err="1"/>
              <a:t>rms</a:t>
            </a:r>
            <a:r>
              <a:rPr lang="en-GB" sz="1800" dirty="0"/>
              <a:t>. </a:t>
            </a:r>
            <a:r>
              <a:rPr lang="en-GB" sz="1800" b="1" dirty="0">
                <a:solidFill>
                  <a:schemeClr val="tx2"/>
                </a:solidFill>
              </a:rPr>
              <a:t>This is a tight, but achievable specification.</a:t>
            </a:r>
          </a:p>
          <a:p>
            <a:endParaRPr lang="en-GB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D4CA372-671E-A0EC-7220-70613AA3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BFAECA-E729-C42D-D0DD-3DDF27F3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ABFE67-B942-EF18-3690-9B1BC99E5049}"/>
              </a:ext>
            </a:extLst>
          </p:cNvPr>
          <p:cNvSpPr txBox="1"/>
          <p:nvPr/>
        </p:nvSpPr>
        <p:spPr>
          <a:xfrm>
            <a:off x="1523499" y="4152389"/>
            <a:ext cx="60970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noProof="0" dirty="0" err="1">
                <a:solidFill>
                  <a:srgbClr val="5A5A5A"/>
                </a:solidFill>
              </a:rPr>
              <a:t>Baudrenghien</a:t>
            </a:r>
            <a:r>
              <a:rPr lang="en-US" sz="1200" noProof="0" dirty="0">
                <a:solidFill>
                  <a:srgbClr val="5A5A5A"/>
                </a:solidFill>
              </a:rPr>
              <a:t>, P. and </a:t>
            </a:r>
            <a:r>
              <a:rPr lang="en-US" sz="1200" noProof="0" dirty="0" err="1">
                <a:solidFill>
                  <a:srgbClr val="5A5A5A"/>
                </a:solidFill>
              </a:rPr>
              <a:t>Mastoridis</a:t>
            </a:r>
            <a:r>
              <a:rPr lang="en-US" sz="1200" noProof="0" dirty="0">
                <a:solidFill>
                  <a:srgbClr val="5A5A5A"/>
                </a:solidFill>
              </a:rPr>
              <a:t>, T.: Transverse emittance growth due to rf noise in crab cavities: Theory, measurements, cure, and high luminosity LHC estimates</a:t>
            </a:r>
          </a:p>
          <a:p>
            <a:r>
              <a:rPr lang="en-US" sz="1200" noProof="0" dirty="0">
                <a:solidFill>
                  <a:srgbClr val="5A5A5A"/>
                </a:solidFill>
              </a:rPr>
              <a:t>DOI 10.1103/PhysRevAccelBeams.27.051001</a:t>
            </a:r>
          </a:p>
        </p:txBody>
      </p:sp>
    </p:spTree>
    <p:extLst>
      <p:ext uri="{BB962C8B-B14F-4D97-AF65-F5344CB8AC3E}">
        <p14:creationId xmlns:p14="http://schemas.microsoft.com/office/powerpoint/2010/main" val="139802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1A590-FEF5-C50A-A627-9C5F93071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8DD099B-FB88-038C-316A-254DA1B07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616BBCD9-E8D1-504D-1433-B294C1866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noProof="0" dirty="0"/>
              <a:t>We have created a model of the whole signal chain to calculate important parameters and probe sensitivity to various phenomena.</a:t>
            </a:r>
          </a:p>
          <a:p>
            <a:r>
              <a:rPr lang="en-US" sz="1800" dirty="0"/>
              <a:t>Specs still tight and very challenging, but achievable…</a:t>
            </a:r>
            <a:endParaRPr lang="en-GB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F97BB21-A7FB-2111-A5A5-BACC3C3D8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C944BC-1725-049E-C6EE-58BCAC041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B9CFEE-04E4-88AB-C516-2B095C08CFA4}"/>
              </a:ext>
            </a:extLst>
          </p:cNvPr>
          <p:cNvSpPr txBox="1"/>
          <p:nvPr/>
        </p:nvSpPr>
        <p:spPr>
          <a:xfrm>
            <a:off x="35496" y="2269783"/>
            <a:ext cx="9333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noProof="0" dirty="0">
                <a:solidFill>
                  <a:srgbClr val="5A5A5A"/>
                </a:solidFill>
              </a:rPr>
              <a:t>Beam</a:t>
            </a:r>
            <a:endParaRPr lang="en-GB" sz="1400" dirty="0">
              <a:solidFill>
                <a:srgbClr val="5A5A5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8507A0-F473-D826-2C85-89C06FA5FA6C}"/>
              </a:ext>
            </a:extLst>
          </p:cNvPr>
          <p:cNvSpPr txBox="1"/>
          <p:nvPr/>
        </p:nvSpPr>
        <p:spPr>
          <a:xfrm>
            <a:off x="3532417" y="2251976"/>
            <a:ext cx="2209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noProof="0" dirty="0">
                <a:solidFill>
                  <a:srgbClr val="5A5A5A"/>
                </a:solidFill>
              </a:rPr>
              <a:t>Signals</a:t>
            </a:r>
            <a:endParaRPr lang="en-GB" sz="1400" dirty="0">
              <a:solidFill>
                <a:srgbClr val="5A5A5A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61631A-E3A3-3858-E8F0-1CDEDE0CEA4E}"/>
              </a:ext>
            </a:extLst>
          </p:cNvPr>
          <p:cNvSpPr txBox="1"/>
          <p:nvPr/>
        </p:nvSpPr>
        <p:spPr>
          <a:xfrm>
            <a:off x="7002810" y="2261539"/>
            <a:ext cx="16705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noProof="0" dirty="0">
                <a:solidFill>
                  <a:srgbClr val="5A5A5A"/>
                </a:solidFill>
              </a:rPr>
              <a:t>Information</a:t>
            </a:r>
            <a:endParaRPr lang="en-GB" sz="1400" dirty="0">
              <a:solidFill>
                <a:srgbClr val="5A5A5A"/>
              </a:solidFill>
            </a:endParaRP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DF4695FE-08FB-0997-BB3F-1C33FBC760CC}"/>
              </a:ext>
            </a:extLst>
          </p:cNvPr>
          <p:cNvSpPr/>
          <p:nvPr/>
        </p:nvSpPr>
        <p:spPr>
          <a:xfrm rot="16200000">
            <a:off x="4506540" y="200803"/>
            <a:ext cx="272375" cy="5037794"/>
          </a:xfrm>
          <a:prstGeom prst="rightBrac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444446-F804-6320-C02D-39CEEB3F4930}"/>
              </a:ext>
            </a:extLst>
          </p:cNvPr>
          <p:cNvSpPr txBox="1"/>
          <p:nvPr/>
        </p:nvSpPr>
        <p:spPr>
          <a:xfrm>
            <a:off x="502193" y="2263831"/>
            <a:ext cx="1487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noProof="0" dirty="0">
                <a:solidFill>
                  <a:srgbClr val="5A5A5A"/>
                </a:solidFill>
              </a:rPr>
              <a:t>Sensor</a:t>
            </a:r>
            <a:endParaRPr lang="en-GB" sz="1400" dirty="0">
              <a:solidFill>
                <a:srgbClr val="5A5A5A"/>
              </a:solidFill>
            </a:endParaRP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B9278DE9-0179-5906-07DE-2DBBC90A13BF}"/>
              </a:ext>
            </a:extLst>
          </p:cNvPr>
          <p:cNvSpPr/>
          <p:nvPr/>
        </p:nvSpPr>
        <p:spPr>
          <a:xfrm rot="16200000">
            <a:off x="1125581" y="2364461"/>
            <a:ext cx="272375" cy="710477"/>
          </a:xfrm>
          <a:prstGeom prst="rightBrac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1DF48CAC-FE19-99B4-BF84-E1030D5B52B7}"/>
              </a:ext>
            </a:extLst>
          </p:cNvPr>
          <p:cNvSpPr/>
          <p:nvPr/>
        </p:nvSpPr>
        <p:spPr>
          <a:xfrm rot="16200000">
            <a:off x="7702185" y="2262531"/>
            <a:ext cx="272375" cy="890528"/>
          </a:xfrm>
          <a:prstGeom prst="rightBrac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C05E44-4111-58E5-2732-C20B32391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39" y="3050896"/>
            <a:ext cx="8634534" cy="156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07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A97ED-2F21-1802-83A0-A21DE61D0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8F4EBE2-A805-F64F-10F6-AE0F319FA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so far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685D4C1F-CE4B-7B4B-4DA3-554889BDD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15" y="914401"/>
            <a:ext cx="1511728" cy="3680222"/>
          </a:xfrm>
        </p:spPr>
        <p:txBody>
          <a:bodyPr>
            <a:noAutofit/>
          </a:bodyPr>
          <a:lstStyle/>
          <a:p>
            <a:r>
              <a:rPr lang="en-US" sz="1800" noProof="0" dirty="0"/>
              <a:t>Selection of pickup</a:t>
            </a:r>
          </a:p>
          <a:p>
            <a:pPr marL="0" indent="0" algn="ctr">
              <a:buNone/>
            </a:pPr>
            <a:r>
              <a:rPr lang="en-US" sz="1800" noProof="0" dirty="0"/>
              <a:t>(</a:t>
            </a:r>
            <a:r>
              <a:rPr lang="en-US" sz="1800" noProof="0" dirty="0" err="1"/>
              <a:t>stripline</a:t>
            </a:r>
            <a:r>
              <a:rPr lang="en-US" sz="1800" noProof="0" dirty="0"/>
              <a:t>)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CC66C0-6576-0191-62EE-630F43BFE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EE43195-1BF1-726B-66E1-CD710B85A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1" name="Espace réservé du contenu 8">
            <a:extLst>
              <a:ext uri="{FF2B5EF4-FFF2-40B4-BE49-F238E27FC236}">
                <a16:creationId xmlns:a16="http://schemas.microsoft.com/office/drawing/2014/main" id="{19BDB9F4-2D67-464A-D985-4C31538A3135}"/>
              </a:ext>
            </a:extLst>
          </p:cNvPr>
          <p:cNvSpPr txBox="1">
            <a:spLocks/>
          </p:cNvSpPr>
          <p:nvPr/>
        </p:nvSpPr>
        <p:spPr>
          <a:xfrm>
            <a:off x="1972464" y="914401"/>
            <a:ext cx="1800200" cy="8652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Selection of frequencies</a:t>
            </a:r>
          </a:p>
          <a:p>
            <a:pPr marL="0" indent="0" algn="ctr">
              <a:buNone/>
            </a:pPr>
            <a:r>
              <a:rPr lang="en-US" sz="1800" dirty="0"/>
              <a:t>(in process)</a:t>
            </a:r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41171D8D-713A-3357-2070-606BF95F4D81}"/>
              </a:ext>
            </a:extLst>
          </p:cNvPr>
          <p:cNvSpPr txBox="1">
            <a:spLocks/>
          </p:cNvSpPr>
          <p:nvPr/>
        </p:nvSpPr>
        <p:spPr>
          <a:xfrm>
            <a:off x="4122980" y="914401"/>
            <a:ext cx="2002116" cy="3680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Selection of digitizers</a:t>
            </a:r>
          </a:p>
          <a:p>
            <a:pPr marL="0" indent="0" algn="ctr">
              <a:buNone/>
            </a:pPr>
            <a:r>
              <a:rPr lang="en-US" sz="1800" dirty="0"/>
              <a:t>(5 </a:t>
            </a:r>
            <a:r>
              <a:rPr lang="en-US" sz="1800" dirty="0" err="1"/>
              <a:t>Gsps</a:t>
            </a:r>
            <a:r>
              <a:rPr lang="en-US" sz="1800" dirty="0"/>
              <a:t> RF SoC)</a:t>
            </a:r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B2E4F1E2-0DC2-116C-86B0-547AC4557B5F}"/>
              </a:ext>
            </a:extLst>
          </p:cNvPr>
          <p:cNvSpPr txBox="1">
            <a:spLocks/>
          </p:cNvSpPr>
          <p:nvPr/>
        </p:nvSpPr>
        <p:spPr>
          <a:xfrm>
            <a:off x="6626688" y="944035"/>
            <a:ext cx="1800200" cy="3680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Algorithms</a:t>
            </a:r>
          </a:p>
          <a:p>
            <a:pPr marL="0" indent="0" algn="ctr">
              <a:buNone/>
            </a:pPr>
            <a:r>
              <a:rPr lang="en-US" sz="1800" dirty="0"/>
              <a:t>(as LHC ADT)</a:t>
            </a:r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64C9D98A-24AC-463F-6C65-E246ABFDAE07}"/>
              </a:ext>
            </a:extLst>
          </p:cNvPr>
          <p:cNvSpPr txBox="1">
            <a:spLocks/>
          </p:cNvSpPr>
          <p:nvPr/>
        </p:nvSpPr>
        <p:spPr>
          <a:xfrm>
            <a:off x="6351042" y="2931790"/>
            <a:ext cx="2541438" cy="15015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Plus TB of real beam data from MDs</a:t>
            </a:r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pic>
        <p:nvPicPr>
          <p:cNvPr id="16" name="Picture 15" descr="A close-up of a graph&#10;&#10;Description automatically generated">
            <a:extLst>
              <a:ext uri="{FF2B5EF4-FFF2-40B4-BE49-F238E27FC236}">
                <a16:creationId xmlns:a16="http://schemas.microsoft.com/office/drawing/2014/main" id="{C3E6CCCA-AB3A-A33E-18B9-217E9451B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954084"/>
            <a:ext cx="2167704" cy="162577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0C02D8-1757-0EBF-2077-4FB9BAE0D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449" y="1502618"/>
            <a:ext cx="2320023" cy="1155499"/>
          </a:xfrm>
          <a:prstGeom prst="rect">
            <a:avLst/>
          </a:prstGeom>
        </p:spPr>
      </p:pic>
      <p:pic>
        <p:nvPicPr>
          <p:cNvPr id="18" name="Picture 17" descr="A green circuit board with wires and a monitor&#10;&#10;AI-generated content may be incorrect.">
            <a:extLst>
              <a:ext uri="{FF2B5EF4-FFF2-40B4-BE49-F238E27FC236}">
                <a16:creationId xmlns:a16="http://schemas.microsoft.com/office/drawing/2014/main" id="{832B5C1C-D012-7067-78E2-1E31BF8B2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4219" y="2067694"/>
            <a:ext cx="2002117" cy="15015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1BA7A68-191F-CDA2-24BE-AFD0870B3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08" y="1844245"/>
            <a:ext cx="1325408" cy="115955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0F8317-3F94-B7BD-6EC8-B9870E09B7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878" y="2978263"/>
            <a:ext cx="1192473" cy="1082421"/>
          </a:xfrm>
          <a:prstGeom prst="rect">
            <a:avLst/>
          </a:prstGeom>
        </p:spPr>
      </p:pic>
      <p:pic>
        <p:nvPicPr>
          <p:cNvPr id="23" name="Picture 2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998854A-BA8E-047C-F1B6-C53170C0AB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2711" y="3519473"/>
            <a:ext cx="2280130" cy="128168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D9FA7D7-46D1-97DC-0D78-01EBE8F11D4C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4159004" y="3625289"/>
            <a:ext cx="2046003" cy="124013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" name="Espace réservé du contenu 8">
            <a:extLst>
              <a:ext uri="{FF2B5EF4-FFF2-40B4-BE49-F238E27FC236}">
                <a16:creationId xmlns:a16="http://schemas.microsoft.com/office/drawing/2014/main" id="{76A5274C-B243-2671-31A6-D00514DD9D27}"/>
              </a:ext>
            </a:extLst>
          </p:cNvPr>
          <p:cNvSpPr txBox="1">
            <a:spLocks/>
          </p:cNvSpPr>
          <p:nvPr/>
        </p:nvSpPr>
        <p:spPr>
          <a:xfrm>
            <a:off x="1128411" y="4195686"/>
            <a:ext cx="2943240" cy="8652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Each decision challenged by the very tight performance specification…</a:t>
            </a:r>
          </a:p>
          <a:p>
            <a:pPr marL="0" indent="0">
              <a:buFont typeface="Wingdings" charset="2"/>
              <a:buNone/>
            </a:pPr>
            <a:endParaRPr lang="en-GB" sz="1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F5AD7F1-845E-6F64-708E-842CA671214F}"/>
                  </a:ext>
                </a:extLst>
              </p14:cNvPr>
              <p14:cNvContentPartPr/>
              <p14:nvPr/>
            </p14:nvContentPartPr>
            <p14:xfrm>
              <a:off x="1462000" y="1362273"/>
              <a:ext cx="190192" cy="268251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F5AD7F1-845E-6F64-708E-842CA671214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26047" y="1326314"/>
                <a:ext cx="261739" cy="3398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2CCE1370-5C97-3B7F-8576-4B14DBF74B87}"/>
                  </a:ext>
                </a:extLst>
              </p14:cNvPr>
              <p14:cNvContentPartPr/>
              <p14:nvPr/>
            </p14:nvContentPartPr>
            <p14:xfrm>
              <a:off x="5652120" y="1176781"/>
              <a:ext cx="190192" cy="268251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2CCE1370-5C97-3B7F-8576-4B14DBF74B8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16167" y="1140822"/>
                <a:ext cx="261739" cy="3398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28F61875-D53B-5733-AC40-BF4369B75767}"/>
                  </a:ext>
                </a:extLst>
              </p14:cNvPr>
              <p14:cNvContentPartPr/>
              <p14:nvPr/>
            </p14:nvContentPartPr>
            <p14:xfrm>
              <a:off x="8354727" y="1176781"/>
              <a:ext cx="190192" cy="268251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28F61875-D53B-5733-AC40-BF4369B7576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18774" y="1140822"/>
                <a:ext cx="261739" cy="3398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63EE4C7E-118F-66C7-4563-9A64B3DCB0C1}"/>
                  </a:ext>
                </a:extLst>
              </p14:cNvPr>
              <p14:cNvContentPartPr/>
              <p14:nvPr/>
            </p14:nvContentPartPr>
            <p14:xfrm>
              <a:off x="8406215" y="3127540"/>
              <a:ext cx="190192" cy="268251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63EE4C7E-118F-66C7-4563-9A64B3DCB0C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70262" y="3091581"/>
                <a:ext cx="261739" cy="3398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344F58D3-8C84-0E77-91C3-42A4D7F4E1B4}"/>
                  </a:ext>
                </a:extLst>
              </p14:cNvPr>
              <p14:cNvContentPartPr/>
              <p14:nvPr/>
            </p14:nvContentPartPr>
            <p14:xfrm>
              <a:off x="3595303" y="1353817"/>
              <a:ext cx="190192" cy="268251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344F58D3-8C84-0E77-91C3-42A4D7F4E1B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59350" y="1317858"/>
                <a:ext cx="261739" cy="33980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67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7260D-57F2-BB4B-524F-93D4948F0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C2FF793-FE04-D3BE-13DD-33595B0E5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RF SoC performance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DCEC095-2C8A-86E6-0559-05A38C9B6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721C2D-0020-52F8-776E-7CE7A4892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2" name="Picture 1" descr="A red circle with a blue circle in the center&#10;&#10;AI-generated content may be incorrect.">
            <a:extLst>
              <a:ext uri="{FF2B5EF4-FFF2-40B4-BE49-F238E27FC236}">
                <a16:creationId xmlns:a16="http://schemas.microsoft.com/office/drawing/2014/main" id="{970EB34F-1777-B5F0-7BEA-EE39CD5B0D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1"/>
          <a:stretch/>
        </p:blipFill>
        <p:spPr>
          <a:xfrm>
            <a:off x="1597899" y="1924041"/>
            <a:ext cx="3258498" cy="3177005"/>
          </a:xfrm>
          <a:prstGeom prst="rect">
            <a:avLst/>
          </a:prstGeom>
        </p:spPr>
      </p:pic>
      <p:pic>
        <p:nvPicPr>
          <p:cNvPr id="6" name="Picture 5" descr="A graph with a red circle and a blue line&#10;&#10;AI-generated content may be incorrect.">
            <a:extLst>
              <a:ext uri="{FF2B5EF4-FFF2-40B4-BE49-F238E27FC236}">
                <a16:creationId xmlns:a16="http://schemas.microsoft.com/office/drawing/2014/main" id="{C21CD84D-7630-D79F-ECBC-28100E525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557" y="2000820"/>
            <a:ext cx="3235226" cy="32352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BF2C9A85-A4B7-C55D-FA1F-AFF9864E25BC}"/>
                  </a:ext>
                </a:extLst>
              </p14:cNvPr>
              <p14:cNvContentPartPr/>
              <p14:nvPr/>
            </p14:nvContentPartPr>
            <p14:xfrm>
              <a:off x="4085115" y="2402974"/>
              <a:ext cx="442080" cy="62352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BF2C9A85-A4B7-C55D-FA1F-AFF9864E25B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49115" y="2366974"/>
                <a:ext cx="513720" cy="6951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6B9D905E-82A4-91F1-0E02-3111B51DE283}"/>
              </a:ext>
            </a:extLst>
          </p:cNvPr>
          <p:cNvGrpSpPr/>
          <p:nvPr/>
        </p:nvGrpSpPr>
        <p:grpSpPr>
          <a:xfrm>
            <a:off x="7699155" y="2596294"/>
            <a:ext cx="619200" cy="551520"/>
            <a:chOff x="7699155" y="2326545"/>
            <a:chExt cx="619200" cy="551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EAC0FBE-C4E8-595D-CEF8-F8F82F768326}"/>
                    </a:ext>
                  </a:extLst>
                </p14:cNvPr>
                <p14:cNvContentPartPr/>
                <p14:nvPr/>
              </p14:nvContentPartPr>
              <p14:xfrm>
                <a:off x="7839195" y="2326545"/>
                <a:ext cx="479160" cy="5515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EAC0FBE-C4E8-595D-CEF8-F8F82F76832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03195" y="2290905"/>
                  <a:ext cx="550800" cy="62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49B471B1-ED03-5355-D77F-B41F5DAD4151}"/>
                    </a:ext>
                  </a:extLst>
                </p14:cNvPr>
                <p14:cNvContentPartPr/>
                <p14:nvPr/>
              </p14:nvContentPartPr>
              <p14:xfrm>
                <a:off x="7699155" y="2360025"/>
                <a:ext cx="589680" cy="45432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49B471B1-ED03-5355-D77F-B41F5DAD415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663155" y="2324385"/>
                  <a:ext cx="661320" cy="5259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C462A5D-50BB-FF4B-D93E-314EAC86B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noProof="0" dirty="0"/>
              <a:t>Very promising – with modern chips and scientific approach we can get almost the required single bunch performance. Provided we </a:t>
            </a:r>
            <a:r>
              <a:rPr lang="en-US" sz="1800" dirty="0"/>
              <a:t>will take right </a:t>
            </a:r>
            <a:r>
              <a:rPr lang="en-US" sz="1800" noProof="0" dirty="0"/>
              <a:t>decisions on how we acquire and treat the pickup signals…</a:t>
            </a:r>
          </a:p>
        </p:txBody>
      </p:sp>
    </p:spTree>
    <p:extLst>
      <p:ext uri="{BB962C8B-B14F-4D97-AF65-F5344CB8AC3E}">
        <p14:creationId xmlns:p14="http://schemas.microsoft.com/office/powerpoint/2010/main" val="2943621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D3435-E142-79AF-BF47-10481A458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6B34819-6934-0172-1F28-B7D1A339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E1EE4EA-82C9-45A9-6935-14239C829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noProof="0" dirty="0"/>
              <a:t>Project is advancing</a:t>
            </a:r>
          </a:p>
          <a:p>
            <a:pPr lvl="1"/>
            <a:r>
              <a:rPr lang="en-US" sz="1400" dirty="0"/>
              <a:t>Pickups defined and design work ongoing (see Michal Krupa’s talk)</a:t>
            </a:r>
          </a:p>
          <a:p>
            <a:pPr lvl="1"/>
            <a:r>
              <a:rPr lang="en-US" sz="1400" dirty="0"/>
              <a:t>Measurement frequency to be selected shortly (3 options available)</a:t>
            </a:r>
          </a:p>
          <a:p>
            <a:pPr lvl="1"/>
            <a:r>
              <a:rPr lang="en-US" sz="1400" dirty="0"/>
              <a:t>Specs for critical components calculated, suitable key hardware identified</a:t>
            </a:r>
          </a:p>
          <a:p>
            <a:pPr lvl="1"/>
            <a:r>
              <a:rPr lang="en-US" sz="1400" dirty="0"/>
              <a:t>Evaluation of RF SoC digitizer proved it is suitable, contact with DESY to obtain </a:t>
            </a:r>
            <a:r>
              <a:rPr lang="en-US" sz="1400" dirty="0" err="1"/>
              <a:t>uTCA</a:t>
            </a:r>
            <a:r>
              <a:rPr lang="en-US" sz="1400" dirty="0"/>
              <a:t> boards established, expected lead time ~1 year</a:t>
            </a:r>
          </a:p>
          <a:p>
            <a:pPr lvl="1"/>
            <a:r>
              <a:rPr lang="en-US" sz="1400" dirty="0"/>
              <a:t>Processing algorithms defined</a:t>
            </a:r>
          </a:p>
          <a:p>
            <a:pPr lvl="1"/>
            <a:r>
              <a:rPr lang="en-US" sz="1400" dirty="0"/>
              <a:t>MD data being analyzed by various methods (see Wolfgang </a:t>
            </a:r>
            <a:r>
              <a:rPr lang="en-US" sz="1400" dirty="0" err="1"/>
              <a:t>Hofles’s</a:t>
            </a:r>
            <a:r>
              <a:rPr lang="en-US" sz="1400" dirty="0"/>
              <a:t> talk)</a:t>
            </a:r>
          </a:p>
          <a:p>
            <a:pPr lvl="1"/>
            <a:endParaRPr lang="en-US" sz="1400" dirty="0"/>
          </a:p>
          <a:p>
            <a:r>
              <a:rPr lang="en-US" sz="1800" dirty="0"/>
              <a:t>Decision to be taken by the project management on some LLRF details (internal presentation last week) – ongoing.</a:t>
            </a:r>
          </a:p>
          <a:p>
            <a:r>
              <a:rPr lang="en-US" sz="1800" dirty="0"/>
              <a:t>Some algorithms can be implemented into RF SoC evaluation board and can be tested with beam next year.</a:t>
            </a:r>
            <a:endParaRPr lang="en-GB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EC23E5-3DEC-70F4-33DA-1031B7F9C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3C8A73-C641-E95E-21E9-D38BD3C87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4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8868B-4EAC-2E4C-BF14-5E944FEBB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6DA941DE-8A26-C138-0D12-71BA51C3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60540A9D-43DB-21DF-5A3D-F5493EDFC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800" noProof="0" dirty="0"/>
              <a:t>To be noted:</a:t>
            </a:r>
          </a:p>
          <a:p>
            <a:pPr>
              <a:spcAft>
                <a:spcPts val="600"/>
              </a:spcAft>
            </a:pPr>
            <a:r>
              <a:rPr lang="en-US" sz="1800" noProof="0" dirty="0"/>
              <a:t>Crab Cavities without functioning noise feedback would make the emittance growth unacceptable…</a:t>
            </a:r>
          </a:p>
          <a:p>
            <a:pPr>
              <a:spcAft>
                <a:spcPts val="600"/>
              </a:spcAft>
            </a:pPr>
            <a:r>
              <a:rPr lang="en-US" sz="1800" noProof="0" dirty="0"/>
              <a:t>One LHC fill lasts 12-17 hours, the machine is not forgiving.</a:t>
            </a:r>
          </a:p>
          <a:p>
            <a:pPr>
              <a:spcAft>
                <a:spcPts val="600"/>
              </a:spcAft>
            </a:pPr>
            <a:r>
              <a:rPr lang="en-US" sz="1800" noProof="0" dirty="0"/>
              <a:t>Only marginally meeting the best today’s </a:t>
            </a:r>
            <a:r>
              <a:rPr lang="en-US" sz="1800" dirty="0"/>
              <a:t>performance specification is </a:t>
            </a:r>
            <a:r>
              <a:rPr lang="en-US" sz="1800" noProof="0" dirty="0"/>
              <a:t>not sufficient. The experience shows there are many unknowns, and we need maneuvering space to deal with them.</a:t>
            </a:r>
          </a:p>
          <a:p>
            <a:pPr>
              <a:spcAft>
                <a:spcPts val="600"/>
              </a:spcAft>
            </a:pPr>
            <a:r>
              <a:rPr lang="en-US" sz="1800" noProof="0" dirty="0"/>
              <a:t>Therefore, for such a critical system in LHC, we must squeeze out every single possible performance reserve we can, it will be certainly needed later.</a:t>
            </a:r>
          </a:p>
          <a:p>
            <a:endParaRPr lang="en-US" sz="1800" noProof="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BE4CAA-E8E1-A085-4289-C590F611F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BC9F61A-6C02-2B34-52C8-FDE383E16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929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8DEA02-E476-73BC-ACF5-1581B070A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8BEED71-59DA-C5F8-6EB8-9C2990DCE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CFB48895-002D-900A-7DA3-9CD5ACCBAE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The work done so far indicates that </a:t>
            </a:r>
            <a:r>
              <a:rPr lang="en-GB" sz="1800" b="1" dirty="0">
                <a:solidFill>
                  <a:schemeClr val="tx2"/>
                </a:solidFill>
              </a:rPr>
              <a:t>the crab cavity noise feedback is feasible.</a:t>
            </a:r>
            <a:endParaRPr lang="en-US" sz="1800" b="1" noProof="0" dirty="0">
              <a:solidFill>
                <a:schemeClr val="tx2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102150-8A72-E7D6-81B1-3896297F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Daniel Valuch | Noise Feedback, is it feasible?</a:t>
            </a:r>
            <a:endParaRPr lang="en-GB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F48D0C2-06DF-854F-BD72-6720A39C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8235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3272</TotalTime>
  <Words>660</Words>
  <Application>Microsoft Macintosh PowerPoint</Application>
  <PresentationFormat>On-screen Show (16:9)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Is crab cavity noise feedback feasible?</vt:lpstr>
      <vt:lpstr>Crab cavity noise feedback</vt:lpstr>
      <vt:lpstr>Crab cavity noise feedback</vt:lpstr>
      <vt:lpstr>Crab cavity noise feedback</vt:lpstr>
      <vt:lpstr>Progress so far</vt:lpstr>
      <vt:lpstr>Evaluation of RF SoC performance</vt:lpstr>
      <vt:lpstr>Summary</vt:lpstr>
      <vt:lpstr>Summary</vt:lpstr>
      <vt:lpstr>Summary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Valuch</cp:lastModifiedBy>
  <cp:revision>52</cp:revision>
  <dcterms:created xsi:type="dcterms:W3CDTF">2016-02-11T10:47:23Z</dcterms:created>
  <dcterms:modified xsi:type="dcterms:W3CDTF">2025-10-01T18:20:53Z</dcterms:modified>
</cp:coreProperties>
</file>