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2">
  <p:sldMasterIdLst>
    <p:sldMasterId id="2147483648" r:id="rId4"/>
  </p:sldMasterIdLst>
  <p:notesMasterIdLst>
    <p:notesMasterId r:id="rId39"/>
  </p:notesMasterIdLst>
  <p:handoutMasterIdLst>
    <p:handoutMasterId r:id="rId40"/>
  </p:handoutMasterIdLst>
  <p:sldIdLst>
    <p:sldId id="2001" r:id="rId5"/>
    <p:sldId id="2024" r:id="rId6"/>
    <p:sldId id="1988" r:id="rId7"/>
    <p:sldId id="1992" r:id="rId8"/>
    <p:sldId id="2025" r:id="rId9"/>
    <p:sldId id="2005" r:id="rId10"/>
    <p:sldId id="2017" r:id="rId11"/>
    <p:sldId id="2018" r:id="rId12"/>
    <p:sldId id="2033" r:id="rId13"/>
    <p:sldId id="2031" r:id="rId14"/>
    <p:sldId id="2032" r:id="rId15"/>
    <p:sldId id="2026" r:id="rId16"/>
    <p:sldId id="2020" r:id="rId17"/>
    <p:sldId id="2034" r:id="rId18"/>
    <p:sldId id="2000" r:id="rId19"/>
    <p:sldId id="1990" r:id="rId20"/>
    <p:sldId id="2002" r:id="rId21"/>
    <p:sldId id="2027" r:id="rId22"/>
    <p:sldId id="2028" r:id="rId23"/>
    <p:sldId id="2029" r:id="rId24"/>
    <p:sldId id="2030" r:id="rId25"/>
    <p:sldId id="1993" r:id="rId26"/>
    <p:sldId id="1998" r:id="rId27"/>
    <p:sldId id="1999" r:id="rId28"/>
    <p:sldId id="2010" r:id="rId29"/>
    <p:sldId id="2011" r:id="rId30"/>
    <p:sldId id="2023" r:id="rId31"/>
    <p:sldId id="2022" r:id="rId32"/>
    <p:sldId id="2008" r:id="rId33"/>
    <p:sldId id="2006" r:id="rId34"/>
    <p:sldId id="2013" r:id="rId35"/>
    <p:sldId id="2007" r:id="rId36"/>
    <p:sldId id="2003" r:id="rId37"/>
    <p:sldId id="2004" r:id="rId38"/>
  </p:sldIdLst>
  <p:sldSz cx="9144000" cy="5143500" type="screen16x9"/>
  <p:notesSz cx="6797675" cy="987425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4C8E51A-6519-EAC9-A904-02EC2EDD9053}" name="Giovanna Vandoni" initials="GV" userId="S::giovanna.vandoni@cern.ch::01084ea7-391d-412a-b43e-06846bfac049" providerId="AD"/>
  <p188:author id="{2968B26B-3C5C-4791-CEBA-F31BB4FA3A0C}" name="Hector Garcia Gavela" initials="HG" userId="S::hector.garcia.gavela@cern.ch::43798d0a-fe13-490b-9916-a35dc8f0bf72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3BE"/>
    <a:srgbClr val="006E8E"/>
    <a:srgbClr val="5F5F5F"/>
    <a:srgbClr val="9BEAFF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646" autoAdjust="0"/>
    <p:restoredTop sz="94656" autoAdjust="0"/>
  </p:normalViewPr>
  <p:slideViewPr>
    <p:cSldViewPr snapToGrid="0" snapToObjects="1" showGuides="1">
      <p:cViewPr varScale="1">
        <p:scale>
          <a:sx n="122" d="100"/>
          <a:sy n="122" d="100"/>
        </p:scale>
        <p:origin x="318" y="102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92" d="100"/>
          <a:sy n="92" d="100"/>
        </p:scale>
        <p:origin x="636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viewProps" Target="viewProp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handoutMaster" Target="handoutMasters/handoutMaster1.xml"/><Relationship Id="rId45" Type="http://schemas.microsoft.com/office/2018/10/relationships/authors" Target="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heme" Target="theme/theme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20" Type="http://schemas.openxmlformats.org/officeDocument/2006/relationships/slide" Target="slides/slide16.xml"/><Relationship Id="rId41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06/10/2025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06/10/2025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09538" y="741363"/>
            <a:ext cx="657860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15th HL LHC Meeting W. Höfle 2.10.2015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15th HL LHC Meeting W. Höfle 2.10.2015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15th HL LHC Meeting W. Höfle 2.10.2015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15th HL LHC Meeting W. Höfle 2.10.2015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/>
              <a:t>15th HL LHC Meeting W. Höfle 2.10.2015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GB" noProof="0"/>
              <a:t>15th HL LHC Meeting W. Höfle 2.10.2015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en-GB" noProof="0"/>
              <a:t>15th HL LHC Meeting W. Höfle 2.10.2015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/>
              <a:t>15th HL LHC Meeting W. Höfle 2.10.2015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ui/file/3069868/0.1/LHC-BPM-ES-0015-01.pdf" TargetMode="External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hyperlink" Target="https://edms.cern.ch/ui/file/2893433/2/HL_LHC_BPTQR_analytical_response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hyperlink" Target="https://arxiv.org/pdf/2005.14081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hyperlink" Target="https://cds.cern.ch/record/2317152/files/wepc12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D07383-3333-B994-242D-4C44BB9D9D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6555" y="1945520"/>
            <a:ext cx="7920000" cy="540000"/>
          </a:xfrm>
        </p:spPr>
        <p:txBody>
          <a:bodyPr/>
          <a:lstStyle/>
          <a:p>
            <a:r>
              <a:rPr lang="en-GB" dirty="0"/>
              <a:t>Crabbing measurement resolution</a:t>
            </a:r>
            <a:br>
              <a:rPr lang="en-GB" dirty="0"/>
            </a:br>
            <a:r>
              <a:rPr lang="en-GB" dirty="0"/>
              <a:t> achieved in SPS with button</a:t>
            </a:r>
            <a:br>
              <a:rPr lang="en-GB" dirty="0"/>
            </a:b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70DA127-C5DE-5264-A19C-FB563A6603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21984" y="4771457"/>
            <a:ext cx="6627000" cy="270000"/>
          </a:xfrm>
        </p:spPr>
        <p:txBody>
          <a:bodyPr/>
          <a:lstStyle/>
          <a:p>
            <a:r>
              <a:rPr lang="en-GB" noProof="0" dirty="0"/>
              <a:t>15th HL LHC Meeting W. Höfle 2.10.2015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94FBBD-D8F3-826F-369E-7919BBFF9E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</a:t>
            </a:fld>
            <a:endParaRPr lang="fr-FR"/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DC642F10-A39C-5D14-D6EA-57AF8AECBE14}"/>
              </a:ext>
            </a:extLst>
          </p:cNvPr>
          <p:cNvSpPr txBox="1">
            <a:spLocks/>
          </p:cNvSpPr>
          <p:nvPr/>
        </p:nvSpPr>
        <p:spPr>
          <a:xfrm>
            <a:off x="3214539" y="2699768"/>
            <a:ext cx="2705495" cy="270001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1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/>
              <a:t>Wolfgang Höfle, Borna </a:t>
            </a:r>
            <a:r>
              <a:rPr lang="en-GB" sz="1400" dirty="0" err="1"/>
              <a:t>Boljkovac</a:t>
            </a:r>
            <a:endParaRPr lang="en-GB" sz="1400" dirty="0"/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84DAAFA3-5759-AF06-EDC0-487FEA2A88F6}"/>
              </a:ext>
            </a:extLst>
          </p:cNvPr>
          <p:cNvSpPr txBox="1">
            <a:spLocks/>
          </p:cNvSpPr>
          <p:nvPr/>
        </p:nvSpPr>
        <p:spPr>
          <a:xfrm>
            <a:off x="1865954" y="3281889"/>
            <a:ext cx="5402663" cy="270001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1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/>
              <a:t>Acknowledgements: R. Calaga, crab cavity team, SPS-OP, BE-ABP</a:t>
            </a:r>
          </a:p>
        </p:txBody>
      </p:sp>
    </p:spTree>
    <p:extLst>
      <p:ext uri="{BB962C8B-B14F-4D97-AF65-F5344CB8AC3E}">
        <p14:creationId xmlns:p14="http://schemas.microsoft.com/office/powerpoint/2010/main" val="40689222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283B86-F1F1-A8AD-80D4-9BBB0FCF5D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Results during cavity phasing C2</a:t>
            </a:r>
          </a:p>
        </p:txBody>
      </p:sp>
      <p:pic>
        <p:nvPicPr>
          <p:cNvPr id="7" name="Content Placeholder 6" descr="A graph with different colored lines&#10;&#10;AI-generated content may be incorrect.">
            <a:extLst>
              <a:ext uri="{FF2B5EF4-FFF2-40B4-BE49-F238E27FC236}">
                <a16:creationId xmlns:a16="http://schemas.microsoft.com/office/drawing/2014/main" id="{C17DF5D3-1ED0-C715-9893-D8D05D1D47D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42495" y="953836"/>
            <a:ext cx="7059010" cy="3600953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CC7D55-7987-639F-B2D0-FCC0C87468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15th HL LHC Meeting W. Höfle 2.10.2015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415ACB-4294-C07C-9DC7-37C3DFFD55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DCD1DCA3-6CF1-17CC-FB2A-6EC220B0E5D3}"/>
              </a:ext>
            </a:extLst>
          </p:cNvPr>
          <p:cNvSpPr/>
          <p:nvPr/>
        </p:nvSpPr>
        <p:spPr>
          <a:xfrm>
            <a:off x="1687877" y="1946366"/>
            <a:ext cx="262843" cy="55618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185CEC3-DB7C-064E-0917-430E12962113}"/>
              </a:ext>
            </a:extLst>
          </p:cNvPr>
          <p:cNvSpPr txBox="1"/>
          <p:nvPr/>
        </p:nvSpPr>
        <p:spPr>
          <a:xfrm rot="16200000">
            <a:off x="832103" y="2658280"/>
            <a:ext cx="15856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noProof="0" dirty="0"/>
              <a:t>1</a:t>
            </a:r>
            <a:r>
              <a:rPr lang="en-GB" sz="1000" baseline="30000" noProof="0" dirty="0"/>
              <a:t>st</a:t>
            </a:r>
            <a:r>
              <a:rPr lang="en-GB" sz="1000" noProof="0" dirty="0"/>
              <a:t> points are @cavity off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420E29B-CA99-1042-70F6-9BB4AC3A14EF}"/>
              </a:ext>
            </a:extLst>
          </p:cNvPr>
          <p:cNvSpPr txBox="1"/>
          <p:nvPr/>
        </p:nvSpPr>
        <p:spPr>
          <a:xfrm>
            <a:off x="1241998" y="795944"/>
            <a:ext cx="1326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1 MV in C2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C2EEEA5-72FD-975C-9826-1C267D792860}"/>
              </a:ext>
            </a:extLst>
          </p:cNvPr>
          <p:cNvSpPr txBox="1"/>
          <p:nvPr/>
        </p:nvSpPr>
        <p:spPr>
          <a:xfrm>
            <a:off x="7642163" y="2238110"/>
            <a:ext cx="1613877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/>
              <a:t>stay tuned for report by </a:t>
            </a:r>
          </a:p>
          <a:p>
            <a:r>
              <a:rPr lang="en-GB" sz="1000" dirty="0"/>
              <a:t>Borna </a:t>
            </a:r>
            <a:r>
              <a:rPr lang="en-GB" sz="1000" dirty="0" err="1"/>
              <a:t>Boljkovac</a:t>
            </a:r>
            <a:endParaRPr lang="en-GB" sz="1000" dirty="0"/>
          </a:p>
          <a:p>
            <a:r>
              <a:rPr lang="en-GB" sz="1000" dirty="0"/>
              <a:t>(2025 summer student)</a:t>
            </a:r>
          </a:p>
        </p:txBody>
      </p:sp>
    </p:spTree>
    <p:extLst>
      <p:ext uri="{BB962C8B-B14F-4D97-AF65-F5344CB8AC3E}">
        <p14:creationId xmlns:p14="http://schemas.microsoft.com/office/powerpoint/2010/main" val="3195065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199CF0-0F6A-5D34-FF10-5AF76E3691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EC99B9-4E79-8C94-1A84-139F6F7306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Results during cavity phasing C2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8BF65E0-950C-C18B-CB6C-DF410B16B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15th HL LHC Meeting W. Höfle 2.10.2015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505FD12-0A1D-58A4-7888-D9E0FB8CB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9" name="Content Placeholder 8" descr="A graph with lines and numbers&#10;&#10;AI-generated content may be incorrect.">
            <a:extLst>
              <a:ext uri="{FF2B5EF4-FFF2-40B4-BE49-F238E27FC236}">
                <a16:creationId xmlns:a16="http://schemas.microsoft.com/office/drawing/2014/main" id="{E82A3512-34E5-7ADB-AB24-6026BE0B5B0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96318" y="914400"/>
            <a:ext cx="6551364" cy="3679825"/>
          </a:xfrm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3BC442A2-0A3B-AF4B-7D52-668C345E298A}"/>
              </a:ext>
            </a:extLst>
          </p:cNvPr>
          <p:cNvSpPr/>
          <p:nvPr/>
        </p:nvSpPr>
        <p:spPr>
          <a:xfrm>
            <a:off x="1835919" y="2501538"/>
            <a:ext cx="262843" cy="133996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D5595A8-A30D-9B50-B804-D166E924B782}"/>
              </a:ext>
            </a:extLst>
          </p:cNvPr>
          <p:cNvSpPr txBox="1"/>
          <p:nvPr/>
        </p:nvSpPr>
        <p:spPr>
          <a:xfrm rot="16200000">
            <a:off x="1166185" y="1655794"/>
            <a:ext cx="15856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noProof="0" dirty="0"/>
              <a:t>1</a:t>
            </a:r>
            <a:r>
              <a:rPr lang="en-GB" sz="1000" baseline="30000" noProof="0" dirty="0"/>
              <a:t>st</a:t>
            </a:r>
            <a:r>
              <a:rPr lang="en-GB" sz="1000" noProof="0" dirty="0"/>
              <a:t> points are @cavity off</a:t>
            </a:r>
          </a:p>
        </p:txBody>
      </p:sp>
    </p:spTree>
    <p:extLst>
      <p:ext uri="{BB962C8B-B14F-4D97-AF65-F5344CB8AC3E}">
        <p14:creationId xmlns:p14="http://schemas.microsoft.com/office/powerpoint/2010/main" val="42778561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10EB3E-51B7-6438-A31F-E5F4D26CD0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3D84BE-FB71-04C0-CE09-064F1CDB58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Offset removal – simple (pre-liminary)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960F27-A9AE-505B-ABEE-DA073ECCEF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830100"/>
            <a:ext cx="7920000" cy="3680222"/>
          </a:xfrm>
        </p:spPr>
        <p:txBody>
          <a:bodyPr/>
          <a:lstStyle/>
          <a:p>
            <a:r>
              <a:rPr lang="en-GB" noProof="0" dirty="0"/>
              <a:t>simple removal of offset (fitting sine + offset)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E2603F4-D297-9975-9F4C-F9A71287AF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15th HL LHC Meeting W. Höfle 2.10.2015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DF5640-C43D-10B1-DB7C-B3BDA3C826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7" name="Picture 6" descr="A graph with red and blue lines&#10;&#10;AI-generated content may be incorrect.">
            <a:extLst>
              <a:ext uri="{FF2B5EF4-FFF2-40B4-BE49-F238E27FC236}">
                <a16:creationId xmlns:a16="http://schemas.microsoft.com/office/drawing/2014/main" id="{CF7D65B6-8BC6-E4D0-C7FC-AE0CA433F4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518" y="1406618"/>
            <a:ext cx="4022501" cy="3016876"/>
          </a:xfrm>
          <a:prstGeom prst="rect">
            <a:avLst/>
          </a:prstGeom>
        </p:spPr>
      </p:pic>
      <p:pic>
        <p:nvPicPr>
          <p:cNvPr id="8" name="Picture 7" descr="A graph with a line and blue dots&#10;&#10;AI-generated content may be incorrect.">
            <a:extLst>
              <a:ext uri="{FF2B5EF4-FFF2-40B4-BE49-F238E27FC236}">
                <a16:creationId xmlns:a16="http://schemas.microsoft.com/office/drawing/2014/main" id="{4D4DA4C5-E6AE-94DD-183A-F292036228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7371" y="1713814"/>
            <a:ext cx="3864185" cy="194400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C5D92F6-9757-BBA3-CDD9-8E457F1F3916}"/>
              </a:ext>
            </a:extLst>
          </p:cNvPr>
          <p:cNvSpPr txBox="1"/>
          <p:nvPr/>
        </p:nvSpPr>
        <p:spPr>
          <a:xfrm>
            <a:off x="4250019" y="3678899"/>
            <a:ext cx="44982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0" dirty="0"/>
              <a:t>from YASP, needed kick to match closed orbit change from reference orbit</a:t>
            </a:r>
          </a:p>
          <a:p>
            <a:r>
              <a:rPr lang="en-GB" noProof="0" dirty="0"/>
              <a:t>as determined in MD by ABP crew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6124E4D-004D-936B-BF23-522474BCD76B}"/>
              </a:ext>
            </a:extLst>
          </p:cNvPr>
          <p:cNvSpPr txBox="1"/>
          <p:nvPr/>
        </p:nvSpPr>
        <p:spPr>
          <a:xfrm>
            <a:off x="1638614" y="3713132"/>
            <a:ext cx="10021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/>
              <a:t>-</a:t>
            </a:r>
            <a:r>
              <a:rPr lang="en-GB" sz="1200" noProof="0" dirty="0"/>
              <a:t>54 degrees</a:t>
            </a:r>
            <a:endParaRPr lang="en-GB" sz="12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652B6E9-321D-88A3-4CDF-E5DC192E7656}"/>
              </a:ext>
            </a:extLst>
          </p:cNvPr>
          <p:cNvSpPr txBox="1"/>
          <p:nvPr/>
        </p:nvSpPr>
        <p:spPr>
          <a:xfrm>
            <a:off x="5889911" y="2408815"/>
            <a:ext cx="10021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/>
              <a:t>-</a:t>
            </a:r>
            <a:r>
              <a:rPr lang="en-GB" sz="1200" dirty="0"/>
              <a:t>65</a:t>
            </a:r>
            <a:r>
              <a:rPr lang="en-GB" sz="1200" noProof="0" dirty="0"/>
              <a:t> degrees</a:t>
            </a:r>
            <a:endParaRPr lang="en-GB" sz="1200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3159C66B-0CAA-475D-8B63-0DC436CD40B7}"/>
              </a:ext>
            </a:extLst>
          </p:cNvPr>
          <p:cNvCxnSpPr/>
          <p:nvPr/>
        </p:nvCxnSpPr>
        <p:spPr>
          <a:xfrm>
            <a:off x="1905000" y="3176801"/>
            <a:ext cx="0" cy="53633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B080C642-7274-07BE-F422-AF426D1875D8}"/>
              </a:ext>
            </a:extLst>
          </p:cNvPr>
          <p:cNvSpPr txBox="1"/>
          <p:nvPr/>
        </p:nvSpPr>
        <p:spPr>
          <a:xfrm>
            <a:off x="4328713" y="1318373"/>
            <a:ext cx="20702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C2 @1MV (phasing), C1 off</a:t>
            </a:r>
          </a:p>
        </p:txBody>
      </p:sp>
    </p:spTree>
    <p:extLst>
      <p:ext uri="{BB962C8B-B14F-4D97-AF65-F5344CB8AC3E}">
        <p14:creationId xmlns:p14="http://schemas.microsoft.com/office/powerpoint/2010/main" val="29465585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EE33D9-6984-4B2C-121F-F8FBFF515D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B92CEB-A245-8E16-A9DB-7A5AA6C3B0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Offset removal – simple (pre-liminary)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A1AAB3-5B9C-8D17-A1C6-C4016C950F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834482"/>
            <a:ext cx="7920000" cy="3680222"/>
          </a:xfrm>
        </p:spPr>
        <p:txBody>
          <a:bodyPr/>
          <a:lstStyle/>
          <a:p>
            <a:r>
              <a:rPr lang="en-GB" noProof="0" dirty="0"/>
              <a:t>simple removal of offset (fitting sine + offset)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A26620F-4580-4E05-8F43-A99DACC117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15th HL LHC Meeting W. Höfle 2.10.2015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A804F99-957B-F3E6-F02B-0932A93A1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2967F01-2107-DDC0-1CC4-5DE18F8434B1}"/>
              </a:ext>
            </a:extLst>
          </p:cNvPr>
          <p:cNvSpPr txBox="1"/>
          <p:nvPr/>
        </p:nvSpPr>
        <p:spPr>
          <a:xfrm>
            <a:off x="4188524" y="3591374"/>
            <a:ext cx="44982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0" dirty="0"/>
              <a:t>from YASP, needed kick to match closed orbit change from reference orbit</a:t>
            </a:r>
          </a:p>
          <a:p>
            <a:r>
              <a:rPr lang="en-GB" noProof="0" dirty="0"/>
              <a:t>as determined in MD by ABP crew</a:t>
            </a:r>
          </a:p>
        </p:txBody>
      </p:sp>
      <p:pic>
        <p:nvPicPr>
          <p:cNvPr id="10" name="Picture 9" descr="A graph with a line and blue dots&#10;&#10;AI-generated content may be incorrect.">
            <a:extLst>
              <a:ext uri="{FF2B5EF4-FFF2-40B4-BE49-F238E27FC236}">
                <a16:creationId xmlns:a16="http://schemas.microsoft.com/office/drawing/2014/main" id="{FB221DAB-F7EB-FDB9-9A14-D747C663C1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1871" y="1541092"/>
            <a:ext cx="3736961" cy="1891134"/>
          </a:xfrm>
          <a:prstGeom prst="rect">
            <a:avLst/>
          </a:prstGeom>
        </p:spPr>
      </p:pic>
      <p:pic>
        <p:nvPicPr>
          <p:cNvPr id="12" name="Picture 11" descr="A graph with a red line and blue dots&#10;&#10;AI-generated content may be incorrect.">
            <a:extLst>
              <a:ext uri="{FF2B5EF4-FFF2-40B4-BE49-F238E27FC236}">
                <a16:creationId xmlns:a16="http://schemas.microsoft.com/office/drawing/2014/main" id="{5B361DEA-FAE8-ED16-A1E0-D0AF5F436C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9225" y="1324506"/>
            <a:ext cx="3901073" cy="2953321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36DA8A4-80C8-4DD5-40CD-095B0FA5E7CF}"/>
              </a:ext>
            </a:extLst>
          </p:cNvPr>
          <p:cNvSpPr txBox="1"/>
          <p:nvPr/>
        </p:nvSpPr>
        <p:spPr>
          <a:xfrm>
            <a:off x="6437662" y="1959198"/>
            <a:ext cx="10358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/>
              <a:t>150</a:t>
            </a:r>
            <a:r>
              <a:rPr lang="en-GB" sz="1200" noProof="0" dirty="0"/>
              <a:t> degrees</a:t>
            </a:r>
            <a:endParaRPr lang="en-GB" sz="12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3181E62-28B4-CB4E-18D8-1EE0551954ED}"/>
              </a:ext>
            </a:extLst>
          </p:cNvPr>
          <p:cNvSpPr txBox="1"/>
          <p:nvPr/>
        </p:nvSpPr>
        <p:spPr>
          <a:xfrm>
            <a:off x="2452842" y="3293725"/>
            <a:ext cx="10358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/>
              <a:t>156</a:t>
            </a:r>
            <a:r>
              <a:rPr lang="en-GB" sz="1200" noProof="0" dirty="0"/>
              <a:t> degrees</a:t>
            </a:r>
            <a:endParaRPr lang="en-GB" sz="1200" dirty="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77ACDEAA-A184-C946-394F-0142E5C301E1}"/>
              </a:ext>
            </a:extLst>
          </p:cNvPr>
          <p:cNvCxnSpPr/>
          <p:nvPr/>
        </p:nvCxnSpPr>
        <p:spPr>
          <a:xfrm>
            <a:off x="3462298" y="3164060"/>
            <a:ext cx="0" cy="53633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D2B8CA21-B177-39EF-0EF5-A41317633BD7}"/>
              </a:ext>
            </a:extLst>
          </p:cNvPr>
          <p:cNvSpPr txBox="1"/>
          <p:nvPr/>
        </p:nvSpPr>
        <p:spPr>
          <a:xfrm>
            <a:off x="4328713" y="1261666"/>
            <a:ext cx="33441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C2 @1MV (full crabbing), C1@1 MV (phasing)</a:t>
            </a:r>
          </a:p>
        </p:txBody>
      </p:sp>
    </p:spTree>
    <p:extLst>
      <p:ext uri="{BB962C8B-B14F-4D97-AF65-F5344CB8AC3E}">
        <p14:creationId xmlns:p14="http://schemas.microsoft.com/office/powerpoint/2010/main" val="40787893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54941E-BD63-A310-0C2D-64D8AF94A4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02869"/>
            <a:ext cx="7920000" cy="540000"/>
          </a:xfrm>
        </p:spPr>
        <p:txBody>
          <a:bodyPr/>
          <a:lstStyle/>
          <a:p>
            <a:r>
              <a:rPr lang="fr-CH" dirty="0"/>
              <a:t>Conclusions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2B3A2A-5036-84C4-98CF-06BD7E36D9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9400" y="736000"/>
            <a:ext cx="7920000" cy="3828716"/>
          </a:xfrm>
        </p:spPr>
        <p:txBody>
          <a:bodyPr>
            <a:normAutofit fontScale="62500" lnSpcReduction="20000"/>
          </a:bodyPr>
          <a:lstStyle/>
          <a:p>
            <a:pPr algn="l"/>
            <a:r>
              <a:rPr lang="en-US" noProof="0" dirty="0"/>
              <a:t>measurement of crabbing by direct sampling of bandpass </a:t>
            </a:r>
            <a:r>
              <a:rPr lang="en-US" noProof="0" dirty="0" err="1"/>
              <a:t>filtre</a:t>
            </a:r>
            <a:r>
              <a:rPr lang="en-US" dirty="0"/>
              <a:t>d </a:t>
            </a:r>
            <a:r>
              <a:rPr lang="en-US" dirty="0">
                <a:latin typeface="Symbol" panose="05050102010706020507" pitchFamily="18" charset="2"/>
              </a:rPr>
              <a:t>S</a:t>
            </a:r>
            <a:r>
              <a:rPr lang="en-US" dirty="0"/>
              <a:t> and </a:t>
            </a:r>
            <a:r>
              <a:rPr lang="en-US" dirty="0">
                <a:latin typeface="Symbol" panose="05050102010706020507" pitchFamily="18" charset="2"/>
              </a:rPr>
              <a:t>D</a:t>
            </a:r>
            <a:r>
              <a:rPr lang="en-US" dirty="0"/>
              <a:t> </a:t>
            </a:r>
            <a:r>
              <a:rPr lang="en-US" noProof="0" dirty="0"/>
              <a:t>signals from button pick-up is possible</a:t>
            </a:r>
          </a:p>
          <a:p>
            <a:pPr algn="l"/>
            <a:r>
              <a:rPr lang="en-US" dirty="0"/>
              <a:t>s</a:t>
            </a:r>
            <a:r>
              <a:rPr lang="en-US" noProof="0" dirty="0"/>
              <a:t>ingle turn measurement (!) with low intensity bunch (2x10</a:t>
            </a:r>
            <a:r>
              <a:rPr lang="en-US" baseline="30000" noProof="0" dirty="0"/>
              <a:t>10</a:t>
            </a:r>
            <a:r>
              <a:rPr lang="en-US" noProof="0" dirty="0"/>
              <a:t>), suitable for commissioning has similar resolution as orbit method</a:t>
            </a:r>
          </a:p>
          <a:p>
            <a:pPr algn="l"/>
            <a:r>
              <a:rPr lang="en-US" noProof="0" dirty="0"/>
              <a:t>sufficient resolution </a:t>
            </a:r>
            <a:r>
              <a:rPr lang="en-US" dirty="0"/>
              <a:t>to quantify crabbing motion and crabbing voltage after additional calibration with bumps and beam tilts</a:t>
            </a:r>
          </a:p>
          <a:p>
            <a:pPr algn="l"/>
            <a:r>
              <a:rPr lang="en-US" dirty="0"/>
              <a:t>correct offset subtraction is a critical subject to be further explored</a:t>
            </a:r>
          </a:p>
          <a:p>
            <a:pPr lvl="1" algn="l"/>
            <a:r>
              <a:rPr lang="en-US" dirty="0"/>
              <a:t>operation of systems in LHC with defined small offsets of beam in pick-up better than with zero offsets? </a:t>
            </a:r>
          </a:p>
          <a:p>
            <a:pPr algn="l"/>
            <a:r>
              <a:rPr lang="en-US" dirty="0"/>
              <a:t>f</a:t>
            </a:r>
            <a:r>
              <a:rPr lang="en-US" noProof="0" dirty="0" err="1"/>
              <a:t>ixed</a:t>
            </a:r>
            <a:r>
              <a:rPr lang="en-US" noProof="0" dirty="0"/>
              <a:t> frequency sampling </a:t>
            </a:r>
            <a:r>
              <a:rPr lang="en-US" dirty="0"/>
              <a:t>and analysis of exact RF frequency bin in amplitude and phase possible i.e. in our case at 400.787 MHz</a:t>
            </a:r>
          </a:p>
          <a:p>
            <a:pPr algn="l"/>
            <a:r>
              <a:rPr lang="en-US" dirty="0"/>
              <a:t>button pick-up sensitive to reflections</a:t>
            </a:r>
          </a:p>
          <a:p>
            <a:pPr lvl="1" algn="l"/>
            <a:r>
              <a:rPr lang="en-US" dirty="0"/>
              <a:t>after removal of the offending splitter </a:t>
            </a:r>
            <a:r>
              <a:rPr lang="en-US" dirty="0">
                <a:sym typeface="Wingdings" panose="05000000000000000000" pitchFamily="2" charset="2"/>
              </a:rPr>
              <a:t> signals with bunch trains affected in the later MD on 16.07.2025 (trailing part of bunch train suffered reflection effect from surface); absorptive low pass would be needed, regular lowpass of limited use (was tested)</a:t>
            </a:r>
            <a:endParaRPr lang="en-US" dirty="0"/>
          </a:p>
          <a:p>
            <a:pPr lvl="1" algn="l"/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matched </a:t>
            </a:r>
            <a:r>
              <a:rPr lang="en-US" dirty="0" err="1"/>
              <a:t>stripline</a:t>
            </a:r>
            <a:r>
              <a:rPr lang="en-US" dirty="0"/>
              <a:t> pick-up is correct choice for LHC noise feedback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A71CDDF-6DC5-E5B5-53B1-492AADE7D6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15th HL LHC Meeting W. Höfle 2.10.2015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166A0A7-8409-1CA6-68E1-E91A24CF82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47304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85D5D7-1370-0D6C-2B90-D7A7DE2D55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2030724"/>
            <a:ext cx="7920000" cy="540000"/>
          </a:xfrm>
        </p:spPr>
        <p:txBody>
          <a:bodyPr/>
          <a:lstStyle/>
          <a:p>
            <a:r>
              <a:rPr lang="en-GB" noProof="0" dirty="0"/>
              <a:t>spare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E207E59-E706-D169-A00B-8B83FB611C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15th HL LHC Meeting W. Höfle 2.10.2015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F6039B-AF2D-2636-35AA-0E591D7942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1407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A graph of a graph&#10;&#10;AI-generated content may be incorrect.">
            <a:extLst>
              <a:ext uri="{FF2B5EF4-FFF2-40B4-BE49-F238E27FC236}">
                <a16:creationId xmlns:a16="http://schemas.microsoft.com/office/drawing/2014/main" id="{7CE562AF-E8F6-18FF-B379-75F74F7A2D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54113" y="1381132"/>
            <a:ext cx="3570694" cy="267802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5E7ACBB-6EFF-E605-A21D-0604663E9E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544" y="410336"/>
            <a:ext cx="2373973" cy="271132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512E647-1AC9-ED77-E654-98329DFC03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Button pick-up characteristics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6C30238-B907-0FBB-D544-825054DB60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15th HL LHC Meeting W. Höfle 2.10.2015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B52855-1AC7-FFC6-9C51-BE5904A14A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5799505-81EF-57C1-2CEE-D49A419A15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54366" y="1773849"/>
            <a:ext cx="2974763" cy="299341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54B10B5-C8E5-D5CA-7BC8-AA6C877B24CD}"/>
              </a:ext>
            </a:extLst>
          </p:cNvPr>
          <p:cNvSpPr txBox="1"/>
          <p:nvPr/>
        </p:nvSpPr>
        <p:spPr>
          <a:xfrm>
            <a:off x="612000" y="3575131"/>
            <a:ext cx="1941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SPSVHCAF0015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65AB5A4-E1EA-033D-B1EA-7E5978EFA191}"/>
              </a:ext>
            </a:extLst>
          </p:cNvPr>
          <p:cNvSpPr txBox="1"/>
          <p:nvPr/>
        </p:nvSpPr>
        <p:spPr>
          <a:xfrm>
            <a:off x="2678409" y="807145"/>
            <a:ext cx="3389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vacuum chamber D = 83 mm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E728274-E482-3408-22B4-D346D0AB8B58}"/>
              </a:ext>
            </a:extLst>
          </p:cNvPr>
          <p:cNvSpPr txBox="1"/>
          <p:nvPr/>
        </p:nvSpPr>
        <p:spPr>
          <a:xfrm>
            <a:off x="6125060" y="3247172"/>
            <a:ext cx="2303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resonance free up to 2.1 GHz</a:t>
            </a:r>
            <a:r>
              <a:rPr lang="en-GB" dirty="0"/>
              <a:t>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C700FFA-5977-56FC-E96E-414BCE3D34FA}"/>
              </a:ext>
            </a:extLst>
          </p:cNvPr>
          <p:cNvSpPr txBox="1"/>
          <p:nvPr/>
        </p:nvSpPr>
        <p:spPr>
          <a:xfrm>
            <a:off x="4976765" y="4153058"/>
            <a:ext cx="371003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/>
              <a:t>sensitivity not accessible by </a:t>
            </a:r>
          </a:p>
          <a:p>
            <a:r>
              <a:rPr lang="en-GB" sz="1600" dirty="0"/>
              <a:t>S</a:t>
            </a:r>
            <a:r>
              <a:rPr lang="en-GB" sz="1600" baseline="-25000" dirty="0"/>
              <a:t>11</a:t>
            </a:r>
            <a:r>
              <a:rPr lang="en-GB" sz="1600" dirty="0"/>
              <a:t> measurements before installation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7E33C9F-C050-5F94-ADE8-F30733FC43F1}"/>
              </a:ext>
            </a:extLst>
          </p:cNvPr>
          <p:cNvSpPr txBox="1"/>
          <p:nvPr/>
        </p:nvSpPr>
        <p:spPr>
          <a:xfrm>
            <a:off x="6465592" y="694823"/>
            <a:ext cx="23038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more accurate calibration / measurement possible with proper measurement cables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75389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Moon 49">
            <a:extLst>
              <a:ext uri="{FF2B5EF4-FFF2-40B4-BE49-F238E27FC236}">
                <a16:creationId xmlns:a16="http://schemas.microsoft.com/office/drawing/2014/main" id="{82CB8B66-D335-FB47-1239-1EA965B90828}"/>
              </a:ext>
            </a:extLst>
          </p:cNvPr>
          <p:cNvSpPr/>
          <p:nvPr/>
        </p:nvSpPr>
        <p:spPr>
          <a:xfrm rot="15918149">
            <a:off x="5394003" y="731174"/>
            <a:ext cx="222548" cy="2176887"/>
          </a:xfrm>
          <a:prstGeom prst="mo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Moon 52">
            <a:extLst>
              <a:ext uri="{FF2B5EF4-FFF2-40B4-BE49-F238E27FC236}">
                <a16:creationId xmlns:a16="http://schemas.microsoft.com/office/drawing/2014/main" id="{38723407-41A1-C415-2A0D-B2C986149BB6}"/>
              </a:ext>
            </a:extLst>
          </p:cNvPr>
          <p:cNvSpPr/>
          <p:nvPr/>
        </p:nvSpPr>
        <p:spPr>
          <a:xfrm rot="4849991">
            <a:off x="7138668" y="447921"/>
            <a:ext cx="222548" cy="2176887"/>
          </a:xfrm>
          <a:prstGeom prst="mo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21BD3AD6-CD59-F24E-78C2-47F0DFF6B0A5}"/>
              </a:ext>
            </a:extLst>
          </p:cNvPr>
          <p:cNvSpPr/>
          <p:nvPr/>
        </p:nvSpPr>
        <p:spPr>
          <a:xfrm rot="20910919">
            <a:off x="291627" y="1563891"/>
            <a:ext cx="4591011" cy="141225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B522658-6F0E-6B9F-B22D-F0722FFDD9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9404" y="80007"/>
            <a:ext cx="7920000" cy="540000"/>
          </a:xfrm>
        </p:spPr>
        <p:txBody>
          <a:bodyPr/>
          <a:lstStyle/>
          <a:p>
            <a:r>
              <a:rPr lang="en-GB" noProof="0" dirty="0"/>
              <a:t>observing tilt and crabbing on a pick-up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F19FF8-81DB-B34A-4092-385E9584DC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9404" y="627650"/>
            <a:ext cx="7920000" cy="3680222"/>
          </a:xfrm>
        </p:spPr>
        <p:txBody>
          <a:bodyPr>
            <a:normAutofit/>
          </a:bodyPr>
          <a:lstStyle/>
          <a:p>
            <a:pPr algn="l"/>
            <a:r>
              <a:rPr lang="en-GB" sz="1800" noProof="0" dirty="0"/>
              <a:t>tilted trajectory versus crabbing on button and </a:t>
            </a:r>
            <a:r>
              <a:rPr lang="en-GB" sz="1800" noProof="0" dirty="0" err="1"/>
              <a:t>stripline</a:t>
            </a:r>
            <a:endParaRPr lang="en-GB" sz="1800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DF27B4-32DD-0A44-47A8-5EF79DF53B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BRITT - W. Hofle - 31 JUL 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CC5E275-77BF-A2A8-C3C2-0A22D889A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pic>
        <p:nvPicPr>
          <p:cNvPr id="6" name="Picture 5" descr="A diagram of a circuit&#10;&#10;Description automatically generated">
            <a:extLst>
              <a:ext uri="{FF2B5EF4-FFF2-40B4-BE49-F238E27FC236}">
                <a16:creationId xmlns:a16="http://schemas.microsoft.com/office/drawing/2014/main" id="{493F1447-39B7-31B2-913A-D0FA0944FB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5729" y="3570100"/>
            <a:ext cx="4837275" cy="951106"/>
          </a:xfrm>
          <a:prstGeom prst="rect">
            <a:avLst/>
          </a:prstGeom>
        </p:spPr>
      </p:pic>
      <p:sp>
        <p:nvSpPr>
          <p:cNvPr id="7" name="Text Box 2">
            <a:extLst>
              <a:ext uri="{FF2B5EF4-FFF2-40B4-BE49-F238E27FC236}">
                <a16:creationId xmlns:a16="http://schemas.microsoft.com/office/drawing/2014/main" id="{32384FDC-6B60-F77D-43ED-F71FF9EECB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67380" y="4596256"/>
            <a:ext cx="1213964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en-US" sz="1000" b="1" dirty="0">
                <a:solidFill>
                  <a:srgbClr val="FF0000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BPTQR pickup</a:t>
            </a:r>
            <a:endParaRPr lang="en-GB" sz="1000" b="1" dirty="0">
              <a:effectLst/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 Box 2">
            <a:extLst>
              <a:ext uri="{FF2B5EF4-FFF2-40B4-BE49-F238E27FC236}">
                <a16:creationId xmlns:a16="http://schemas.microsoft.com/office/drawing/2014/main" id="{A3E43526-79AF-D67A-B1E2-C85B80207B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26100" y="4587949"/>
            <a:ext cx="2120482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en-US" sz="1000" b="1" dirty="0">
                <a:solidFill>
                  <a:srgbClr val="00B0F0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sz="1000" b="1" dirty="0" err="1">
                <a:solidFill>
                  <a:srgbClr val="00B0F0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Stripline</a:t>
            </a:r>
            <a:r>
              <a:rPr lang="en-US" sz="1000" b="1" dirty="0">
                <a:solidFill>
                  <a:srgbClr val="00B0F0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] BPW / </a:t>
            </a:r>
            <a:r>
              <a:rPr lang="en-US" sz="1000" b="1" dirty="0" err="1">
                <a:solidFill>
                  <a:srgbClr val="00B0F0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headtail</a:t>
            </a:r>
            <a:endParaRPr lang="en-GB" sz="1000" b="1" dirty="0">
              <a:effectLst/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762532E2-4A54-8319-8DA2-DF57456C4BE0}"/>
              </a:ext>
            </a:extLst>
          </p:cNvPr>
          <p:cNvCxnSpPr>
            <a:cxnSpLocks/>
          </p:cNvCxnSpPr>
          <p:nvPr/>
        </p:nvCxnSpPr>
        <p:spPr>
          <a:xfrm>
            <a:off x="3108545" y="4572979"/>
            <a:ext cx="1951953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460E159D-85A7-4276-B31D-51265A58B10F}"/>
              </a:ext>
            </a:extLst>
          </p:cNvPr>
          <p:cNvCxnSpPr>
            <a:cxnSpLocks/>
          </p:cNvCxnSpPr>
          <p:nvPr/>
        </p:nvCxnSpPr>
        <p:spPr>
          <a:xfrm flipV="1">
            <a:off x="5060498" y="4570442"/>
            <a:ext cx="2743030" cy="10628"/>
          </a:xfrm>
          <a:prstGeom prst="straightConnector1">
            <a:avLst/>
          </a:prstGeom>
          <a:ln>
            <a:solidFill>
              <a:srgbClr val="00B0F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7886A60F-5A33-E54C-467D-3466AE431BEC}"/>
              </a:ext>
            </a:extLst>
          </p:cNvPr>
          <p:cNvSpPr txBox="1"/>
          <p:nvPr/>
        </p:nvSpPr>
        <p:spPr>
          <a:xfrm>
            <a:off x="4537401" y="3392355"/>
            <a:ext cx="44365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noProof="0" dirty="0"/>
              <a:t>a new design is currently under review </a:t>
            </a:r>
            <a:r>
              <a:rPr lang="en-GB" sz="1200" dirty="0"/>
              <a:t>for HL-LHC</a:t>
            </a:r>
            <a:endParaRPr lang="en-GB" sz="1200" noProof="0" dirty="0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1B7E310-862B-8C33-AD75-2F80EC866D10}"/>
              </a:ext>
            </a:extLst>
          </p:cNvPr>
          <p:cNvCxnSpPr/>
          <p:nvPr/>
        </p:nvCxnSpPr>
        <p:spPr>
          <a:xfrm>
            <a:off x="1835696" y="1347192"/>
            <a:ext cx="1008112" cy="0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11E8B8AB-FF6F-587D-441F-5A60D4C4DC69}"/>
              </a:ext>
            </a:extLst>
          </p:cNvPr>
          <p:cNvCxnSpPr/>
          <p:nvPr/>
        </p:nvCxnSpPr>
        <p:spPr>
          <a:xfrm>
            <a:off x="1835696" y="1995686"/>
            <a:ext cx="1008112" cy="0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F984C593-79CB-4812-70AC-7FB5D3D88AC6}"/>
              </a:ext>
            </a:extLst>
          </p:cNvPr>
          <p:cNvCxnSpPr>
            <a:cxnSpLocks/>
          </p:cNvCxnSpPr>
          <p:nvPr/>
        </p:nvCxnSpPr>
        <p:spPr>
          <a:xfrm flipV="1">
            <a:off x="1619672" y="1511107"/>
            <a:ext cx="1476946" cy="31575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912FC501-97A8-385A-6EDF-593F35C6DA67}"/>
              </a:ext>
            </a:extLst>
          </p:cNvPr>
          <p:cNvCxnSpPr/>
          <p:nvPr/>
        </p:nvCxnSpPr>
        <p:spPr>
          <a:xfrm>
            <a:off x="2339752" y="1131168"/>
            <a:ext cx="0" cy="216024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815F5EFD-E802-265A-4740-138808A5E6CE}"/>
              </a:ext>
            </a:extLst>
          </p:cNvPr>
          <p:cNvCxnSpPr/>
          <p:nvPr/>
        </p:nvCxnSpPr>
        <p:spPr>
          <a:xfrm>
            <a:off x="2358145" y="1995686"/>
            <a:ext cx="0" cy="216024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44EDCFF2-3483-822D-C46A-61155A3491C9}"/>
              </a:ext>
            </a:extLst>
          </p:cNvPr>
          <p:cNvCxnSpPr/>
          <p:nvPr/>
        </p:nvCxnSpPr>
        <p:spPr>
          <a:xfrm>
            <a:off x="1844624" y="1131168"/>
            <a:ext cx="0" cy="216024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F74A546-4529-91EB-6712-62ED49B5E0C0}"/>
              </a:ext>
            </a:extLst>
          </p:cNvPr>
          <p:cNvCxnSpPr/>
          <p:nvPr/>
        </p:nvCxnSpPr>
        <p:spPr>
          <a:xfrm>
            <a:off x="2843808" y="1124966"/>
            <a:ext cx="0" cy="216024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FE21534-27B5-D427-DAEB-DAFEB6663CD9}"/>
              </a:ext>
            </a:extLst>
          </p:cNvPr>
          <p:cNvCxnSpPr/>
          <p:nvPr/>
        </p:nvCxnSpPr>
        <p:spPr>
          <a:xfrm>
            <a:off x="2843808" y="1995686"/>
            <a:ext cx="0" cy="216024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5B58911D-4743-4C4E-848E-130DF5B0874B}"/>
              </a:ext>
            </a:extLst>
          </p:cNvPr>
          <p:cNvCxnSpPr/>
          <p:nvPr/>
        </p:nvCxnSpPr>
        <p:spPr>
          <a:xfrm>
            <a:off x="1844624" y="1995686"/>
            <a:ext cx="0" cy="216024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176B60E5-60AD-07A2-B4CB-7BD49FB286C4}"/>
              </a:ext>
            </a:extLst>
          </p:cNvPr>
          <p:cNvSpPr txBox="1"/>
          <p:nvPr/>
        </p:nvSpPr>
        <p:spPr>
          <a:xfrm>
            <a:off x="388720" y="3550034"/>
            <a:ext cx="21870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noProof="0" dirty="0"/>
              <a:t>button (connection at </a:t>
            </a:r>
            <a:r>
              <a:rPr lang="en-GB" sz="1200" noProof="0" dirty="0" err="1"/>
              <a:t>center</a:t>
            </a:r>
            <a:r>
              <a:rPr lang="en-GB" sz="1200" noProof="0" dirty="0"/>
              <a:t>)</a:t>
            </a:r>
          </a:p>
          <a:p>
            <a:r>
              <a:rPr lang="en-GB" sz="1200" noProof="0" dirty="0" err="1"/>
              <a:t>stripline</a:t>
            </a:r>
            <a:r>
              <a:rPr lang="en-GB" sz="1200" noProof="0" dirty="0"/>
              <a:t> (at ends, signal upstream, dashed)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C8268AC-502A-E1AF-C585-7CB0106CFED5}"/>
              </a:ext>
            </a:extLst>
          </p:cNvPr>
          <p:cNvSpPr txBox="1"/>
          <p:nvPr/>
        </p:nvSpPr>
        <p:spPr>
          <a:xfrm>
            <a:off x="343549" y="1318403"/>
            <a:ext cx="154080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noProof="0" dirty="0"/>
              <a:t>beam (bunch) &gt;&gt; </a:t>
            </a:r>
            <a:r>
              <a:rPr lang="en-GB" sz="1200" noProof="0" dirty="0">
                <a:solidFill>
                  <a:srgbClr val="FF0000"/>
                </a:solidFill>
              </a:rPr>
              <a:t>L</a:t>
            </a:r>
          </a:p>
          <a:p>
            <a:r>
              <a:rPr lang="en-GB" sz="1000" dirty="0">
                <a:solidFill>
                  <a:srgbClr val="FF0000"/>
                </a:solidFill>
              </a:rPr>
              <a:t>SPS 4</a:t>
            </a:r>
            <a:r>
              <a:rPr lang="en-GB" sz="1000" dirty="0">
                <a:solidFill>
                  <a:srgbClr val="FF0000"/>
                </a:solidFill>
                <a:latin typeface="Symbol" panose="05050102010706020507" pitchFamily="18" charset="2"/>
              </a:rPr>
              <a:t>s</a:t>
            </a:r>
            <a:r>
              <a:rPr lang="en-GB" sz="1000" dirty="0">
                <a:solidFill>
                  <a:srgbClr val="FF0000"/>
                </a:solidFill>
              </a:rPr>
              <a:t> = 4 ns … 1.7 ns</a:t>
            </a:r>
            <a:endParaRPr lang="en-GB" sz="1000" noProof="0" dirty="0">
              <a:solidFill>
                <a:srgbClr val="FF0000"/>
              </a:solidFill>
            </a:endParaRP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4BE0F9E2-1987-87AF-A34D-A1684A59DB83}"/>
              </a:ext>
            </a:extLst>
          </p:cNvPr>
          <p:cNvCxnSpPr>
            <a:cxnSpLocks/>
          </p:cNvCxnSpPr>
          <p:nvPr/>
        </p:nvCxnSpPr>
        <p:spPr>
          <a:xfrm>
            <a:off x="1814988" y="1071175"/>
            <a:ext cx="1086314" cy="0"/>
          </a:xfrm>
          <a:prstGeom prst="straightConnector1">
            <a:avLst/>
          </a:prstGeom>
          <a:ln w="15875"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ED30A86E-5E68-9BFA-EF1D-6EB26448289D}"/>
              </a:ext>
            </a:extLst>
          </p:cNvPr>
          <p:cNvSpPr txBox="1"/>
          <p:nvPr/>
        </p:nvSpPr>
        <p:spPr>
          <a:xfrm>
            <a:off x="2582586" y="1020747"/>
            <a:ext cx="457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>
                <a:solidFill>
                  <a:srgbClr val="FF0000"/>
                </a:solidFill>
              </a:rPr>
              <a:t>L</a:t>
            </a:r>
            <a:endParaRPr lang="en-GB" sz="1200" dirty="0">
              <a:solidFill>
                <a:srgbClr val="FF0000"/>
              </a:solidFill>
            </a:endParaRP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B9DEE06A-F21D-87A2-ABAF-70ADB391737F}"/>
              </a:ext>
            </a:extLst>
          </p:cNvPr>
          <p:cNvCxnSpPr/>
          <p:nvPr/>
        </p:nvCxnSpPr>
        <p:spPr>
          <a:xfrm>
            <a:off x="5893078" y="1315917"/>
            <a:ext cx="1008112" cy="0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BEB34FE8-6BD3-6DDE-C816-4C94B058C866}"/>
              </a:ext>
            </a:extLst>
          </p:cNvPr>
          <p:cNvCxnSpPr/>
          <p:nvPr/>
        </p:nvCxnSpPr>
        <p:spPr>
          <a:xfrm>
            <a:off x="5893078" y="2035667"/>
            <a:ext cx="1008112" cy="0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05EF14C4-95AD-4A3D-02B8-A3DC77C45FE2}"/>
              </a:ext>
            </a:extLst>
          </p:cNvPr>
          <p:cNvCxnSpPr>
            <a:cxnSpLocks/>
          </p:cNvCxnSpPr>
          <p:nvPr/>
        </p:nvCxnSpPr>
        <p:spPr>
          <a:xfrm flipV="1">
            <a:off x="5976216" y="1647829"/>
            <a:ext cx="1613660" cy="2012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5CA7EC71-5CF8-2C8C-408A-6C5C57774CE7}"/>
              </a:ext>
            </a:extLst>
          </p:cNvPr>
          <p:cNvCxnSpPr/>
          <p:nvPr/>
        </p:nvCxnSpPr>
        <p:spPr>
          <a:xfrm>
            <a:off x="6397134" y="1099893"/>
            <a:ext cx="0" cy="216024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E8C08847-35D9-841C-650C-8F25B95B260A}"/>
              </a:ext>
            </a:extLst>
          </p:cNvPr>
          <p:cNvCxnSpPr/>
          <p:nvPr/>
        </p:nvCxnSpPr>
        <p:spPr>
          <a:xfrm>
            <a:off x="6415527" y="2035667"/>
            <a:ext cx="0" cy="216024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51825D18-5680-7C8D-3ECF-31631C30074C}"/>
              </a:ext>
            </a:extLst>
          </p:cNvPr>
          <p:cNvCxnSpPr/>
          <p:nvPr/>
        </p:nvCxnSpPr>
        <p:spPr>
          <a:xfrm>
            <a:off x="5902006" y="1099893"/>
            <a:ext cx="0" cy="216024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28008D40-DEE0-4A85-7F2E-38F3ADFFE4D3}"/>
              </a:ext>
            </a:extLst>
          </p:cNvPr>
          <p:cNvCxnSpPr/>
          <p:nvPr/>
        </p:nvCxnSpPr>
        <p:spPr>
          <a:xfrm>
            <a:off x="6901190" y="1093691"/>
            <a:ext cx="0" cy="216024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3ED74455-9CED-D537-A5D5-4FABD708F681}"/>
              </a:ext>
            </a:extLst>
          </p:cNvPr>
          <p:cNvCxnSpPr/>
          <p:nvPr/>
        </p:nvCxnSpPr>
        <p:spPr>
          <a:xfrm>
            <a:off x="6901190" y="2035667"/>
            <a:ext cx="0" cy="216024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ED97381B-FEFF-AE5D-258E-46BDAD1E0202}"/>
              </a:ext>
            </a:extLst>
          </p:cNvPr>
          <p:cNvCxnSpPr/>
          <p:nvPr/>
        </p:nvCxnSpPr>
        <p:spPr>
          <a:xfrm>
            <a:off x="5902006" y="2035667"/>
            <a:ext cx="0" cy="216024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35ADDD8F-C2CB-6CAB-5949-AF8BDCF91D40}"/>
              </a:ext>
            </a:extLst>
          </p:cNvPr>
          <p:cNvSpPr txBox="1"/>
          <p:nvPr/>
        </p:nvSpPr>
        <p:spPr>
          <a:xfrm>
            <a:off x="4518984" y="1421210"/>
            <a:ext cx="14814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noProof="0" dirty="0"/>
              <a:t>beam (bunch) &gt;&gt; </a:t>
            </a:r>
            <a:r>
              <a:rPr lang="en-GB" sz="1200" noProof="0" dirty="0">
                <a:solidFill>
                  <a:srgbClr val="FF0000"/>
                </a:solidFill>
              </a:rPr>
              <a:t>L</a:t>
            </a: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50BBDEBE-C456-CDDD-3A49-E6F1107F691B}"/>
              </a:ext>
            </a:extLst>
          </p:cNvPr>
          <p:cNvCxnSpPr>
            <a:cxnSpLocks/>
          </p:cNvCxnSpPr>
          <p:nvPr/>
        </p:nvCxnSpPr>
        <p:spPr>
          <a:xfrm>
            <a:off x="5872370" y="1039900"/>
            <a:ext cx="1051300" cy="0"/>
          </a:xfrm>
          <a:prstGeom prst="straightConnector1">
            <a:avLst/>
          </a:prstGeom>
          <a:ln w="15875"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F09519E0-6758-8F3B-1D28-7922E1EEFEDC}"/>
              </a:ext>
            </a:extLst>
          </p:cNvPr>
          <p:cNvSpPr txBox="1"/>
          <p:nvPr/>
        </p:nvSpPr>
        <p:spPr>
          <a:xfrm>
            <a:off x="6638869" y="1005339"/>
            <a:ext cx="457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>
                <a:solidFill>
                  <a:srgbClr val="FF0000"/>
                </a:solidFill>
              </a:rPr>
              <a:t>L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F413FBC7-74FD-0351-CABA-6EB6669FE85B}"/>
              </a:ext>
            </a:extLst>
          </p:cNvPr>
          <p:cNvSpPr txBox="1"/>
          <p:nvPr/>
        </p:nvSpPr>
        <p:spPr>
          <a:xfrm>
            <a:off x="788117" y="2260911"/>
            <a:ext cx="33961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noProof="0" dirty="0">
                <a:solidFill>
                  <a:srgbClr val="FF0000"/>
                </a:solidFill>
              </a:rPr>
              <a:t>tilted trajectory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noProof="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accessible to CST simulations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w</a:t>
            </a:r>
            <a:r>
              <a:rPr lang="en-GB" sz="1200" noProof="0" dirty="0"/>
              <a:t>e know in SPS MDs tilt w/o crabs less than 50 </a:t>
            </a:r>
            <a:r>
              <a:rPr lang="en-GB" sz="1200" noProof="0" dirty="0" err="1">
                <a:latin typeface="Symbol" panose="05050102010706020507" pitchFamily="18" charset="2"/>
              </a:rPr>
              <a:t>m</a:t>
            </a:r>
            <a:r>
              <a:rPr lang="en-GB" sz="1200" noProof="0" dirty="0" err="1"/>
              <a:t>rad</a:t>
            </a:r>
            <a:r>
              <a:rPr lang="en-GB" sz="1200" noProof="0" dirty="0"/>
              <a:t> (H. Bartosik for 23.06.25) </a:t>
            </a:r>
            <a:r>
              <a:rPr lang="en-GB" sz="1200" dirty="0"/>
              <a:t>+ PU alignment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7030A0"/>
                </a:solidFill>
              </a:rPr>
              <a:t>analytical formula tricky for button to apply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F9B4382-BF7E-3DF8-6476-C3212CD24F0D}"/>
              </a:ext>
            </a:extLst>
          </p:cNvPr>
          <p:cNvSpPr txBox="1"/>
          <p:nvPr/>
        </p:nvSpPr>
        <p:spPr>
          <a:xfrm>
            <a:off x="4502096" y="2264962"/>
            <a:ext cx="41415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noProof="0" dirty="0">
                <a:solidFill>
                  <a:srgbClr val="FF0000"/>
                </a:solidFill>
              </a:rPr>
              <a:t>crabbing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noProof="0" dirty="0"/>
              <a:t>crab cavity voltage phased to have maximum tilt in </a:t>
            </a:r>
            <a:r>
              <a:rPr lang="en-GB" sz="1200" noProof="0" dirty="0" err="1"/>
              <a:t>center</a:t>
            </a:r>
            <a:r>
              <a:rPr lang="en-GB" sz="1200" noProof="0" dirty="0"/>
              <a:t> of bunch, but bunch </a:t>
            </a:r>
            <a:r>
              <a:rPr lang="en-GB" sz="1200" noProof="0" dirty="0">
                <a:solidFill>
                  <a:srgbClr val="FF0000"/>
                </a:solidFill>
              </a:rPr>
              <a:t>moves straight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noProof="0" dirty="0">
                <a:solidFill>
                  <a:srgbClr val="7030A0"/>
                </a:solidFill>
              </a:rPr>
              <a:t>for button analytic formula easy to apply (L&lt;&lt;4</a:t>
            </a:r>
            <a:r>
              <a:rPr lang="en-GB" sz="1200" noProof="0" dirty="0">
                <a:solidFill>
                  <a:srgbClr val="7030A0"/>
                </a:solidFill>
                <a:latin typeface="Symbol" panose="05050102010706020507" pitchFamily="18" charset="2"/>
              </a:rPr>
              <a:t>s</a:t>
            </a:r>
            <a:r>
              <a:rPr lang="en-GB" sz="1200" noProof="0" dirty="0">
                <a:solidFill>
                  <a:srgbClr val="7030A0"/>
                </a:solidFill>
              </a:rPr>
              <a:t>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noProof="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but «banana-shape» not accessible to CST </a:t>
            </a:r>
            <a:r>
              <a:rPr lang="en-GB" sz="1200" noProof="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wakefield</a:t>
            </a:r>
            <a:r>
              <a:rPr lang="en-GB" sz="1200" noProof="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solver; needs a (slower) PIC simulation 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1E2D27A3-5C91-ED15-F4E8-D51EBF4A360D}"/>
              </a:ext>
            </a:extLst>
          </p:cNvPr>
          <p:cNvSpPr txBox="1"/>
          <p:nvPr/>
        </p:nvSpPr>
        <p:spPr>
          <a:xfrm>
            <a:off x="1883448" y="4794834"/>
            <a:ext cx="575230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hlinkClick r:id="rId3"/>
              </a:rPr>
              <a:t>https://edms.cern.ch/ui/file/3069868/0.1/LHC-BPM-ES-0015-01.pdf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2884552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70A762-F176-4E97-5BBF-65E6F0698F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BPTQR analytical response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0F4002-AD46-1DDD-007C-734373DD8D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14401"/>
            <a:ext cx="7920000" cy="540000"/>
          </a:xfrm>
        </p:spPr>
        <p:txBody>
          <a:bodyPr>
            <a:normAutofit/>
          </a:bodyPr>
          <a:lstStyle/>
          <a:p>
            <a:pPr algn="l"/>
            <a:r>
              <a:rPr lang="en-GB" sz="1400" noProof="0" dirty="0"/>
              <a:t>provided by M. Krupa (SY-BI), EDMS 2893433</a:t>
            </a:r>
          </a:p>
          <a:p>
            <a:pPr lvl="1" algn="l"/>
            <a:r>
              <a:rPr lang="en-GB" sz="1000" dirty="0">
                <a:hlinkClick r:id="rId2"/>
              </a:rPr>
              <a:t>https://edms.cern.ch/ui/file/2893433/2/HL_LHC_BPTQR_analytical_response.pdf</a:t>
            </a:r>
            <a:endParaRPr lang="en-GB" sz="1000" dirty="0"/>
          </a:p>
          <a:p>
            <a:pPr lvl="1" algn="l"/>
            <a:endParaRPr lang="en-GB" sz="1000" dirty="0"/>
          </a:p>
          <a:p>
            <a:pPr marL="457200" lvl="1" indent="0" algn="l">
              <a:buNone/>
            </a:pPr>
            <a:endParaRPr lang="en-GB" sz="10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25715E5-E09A-5E6F-DDCE-D7BFB91986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BRITT - W. Hofle - 31 JUL 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ADEE51-4C88-3DD3-D853-AA86DBF86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20377E1-BAE6-D681-C1F7-63A23E34C0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0188" y="1359444"/>
            <a:ext cx="2343477" cy="60015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2F8F994-AE68-C190-0A33-8DF86DE78E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00188" y="2313147"/>
            <a:ext cx="2343477" cy="37152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A9CE520-C612-2D6A-4E12-C13E3AF4626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0" y="1327622"/>
            <a:ext cx="3200847" cy="65731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0805A4A-BB8E-9943-298E-A710C4D39FEF}"/>
              </a:ext>
            </a:extLst>
          </p:cNvPr>
          <p:cNvSpPr txBox="1"/>
          <p:nvPr/>
        </p:nvSpPr>
        <p:spPr>
          <a:xfrm>
            <a:off x="4113253" y="2381828"/>
            <a:ext cx="10615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/>
              <a:t>(convolution)</a:t>
            </a:r>
            <a:endParaRPr lang="en-GB" sz="12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1F49CA5-895F-5F01-E94D-B0794C27A6E9}"/>
              </a:ext>
            </a:extLst>
          </p:cNvPr>
          <p:cNvSpPr txBox="1"/>
          <p:nvPr/>
        </p:nvSpPr>
        <p:spPr>
          <a:xfrm>
            <a:off x="4564341" y="1984939"/>
            <a:ext cx="33666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noProof="0" dirty="0"/>
              <a:t>time domain response with loading (R</a:t>
            </a:r>
            <a:r>
              <a:rPr lang="en-GB" sz="1200" baseline="-25000" noProof="0" dirty="0"/>
              <a:t>0</a:t>
            </a:r>
            <a:r>
              <a:rPr lang="en-GB" sz="1200" noProof="0" dirty="0"/>
              <a:t> = 50 </a:t>
            </a:r>
            <a:r>
              <a:rPr lang="en-GB" sz="1200" noProof="0" dirty="0">
                <a:latin typeface="Symbol" panose="05050102010706020507" pitchFamily="18" charset="2"/>
              </a:rPr>
              <a:t>W</a:t>
            </a:r>
            <a:r>
              <a:rPr lang="en-GB" sz="1200" noProof="0" dirty="0"/>
              <a:t>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DD525F5-F855-ACC2-6C10-299B0242FFE7}"/>
              </a:ext>
            </a:extLst>
          </p:cNvPr>
          <p:cNvSpPr txBox="1"/>
          <p:nvPr/>
        </p:nvSpPr>
        <p:spPr>
          <a:xfrm>
            <a:off x="1391911" y="1872139"/>
            <a:ext cx="21098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noProof="0" dirty="0"/>
              <a:t>voltage on button no loading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6D5D9D5A-BC6E-4B81-5C34-38AB8908D549}"/>
              </a:ext>
            </a:extLst>
          </p:cNvPr>
          <p:cNvSpPr txBox="1">
            <a:spLocks/>
          </p:cNvSpPr>
          <p:nvPr/>
        </p:nvSpPr>
        <p:spPr>
          <a:xfrm>
            <a:off x="627979" y="2910325"/>
            <a:ext cx="7920000" cy="540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400" dirty="0"/>
              <a:t>sensitivity: provided by M. Krupa (SY-BI), EDMS</a:t>
            </a:r>
          </a:p>
          <a:p>
            <a:pPr lvl="1" algn="l"/>
            <a:r>
              <a:rPr lang="en-GB" sz="1000" dirty="0">
                <a:hlinkClick r:id="rId2"/>
              </a:rPr>
              <a:t>https://edms.cern.ch/ui/file/2893433/2/HL_LHC_BPTQR_analytical_response.pdf</a:t>
            </a:r>
            <a:endParaRPr lang="en-GB" sz="1000" dirty="0"/>
          </a:p>
          <a:p>
            <a:pPr lvl="1" algn="l"/>
            <a:endParaRPr lang="en-GB" sz="1000" dirty="0"/>
          </a:p>
          <a:p>
            <a:pPr marL="457200" lvl="1" indent="0" algn="l">
              <a:buFont typeface="Wingdings" charset="2"/>
              <a:buNone/>
            </a:pPr>
            <a:endParaRPr lang="en-GB" sz="10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530738BE-283D-19E0-7C06-53361D09E7F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05000" y="3501361"/>
            <a:ext cx="5328592" cy="1048247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816154F9-C94F-A128-F0E3-49115FF3D3C6}"/>
              </a:ext>
            </a:extLst>
          </p:cNvPr>
          <p:cNvSpPr txBox="1"/>
          <p:nvPr/>
        </p:nvSpPr>
        <p:spPr>
          <a:xfrm>
            <a:off x="4716016" y="3755848"/>
            <a:ext cx="93610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rgbClr val="FF0000"/>
                </a:solidFill>
              </a:rPr>
              <a:t>= 4 / D</a:t>
            </a:r>
            <a:r>
              <a:rPr lang="en-GB" sz="1200" baseline="-25000" dirty="0">
                <a:solidFill>
                  <a:srgbClr val="FF0000"/>
                </a:solidFill>
              </a:rPr>
              <a:t>PU</a:t>
            </a:r>
            <a:endParaRPr lang="en-GB" sz="12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5CBBD50-2F71-2314-9038-81482796E9ED}"/>
              </a:ext>
            </a:extLst>
          </p:cNvPr>
          <p:cNvSpPr txBox="1"/>
          <p:nvPr/>
        </p:nvSpPr>
        <p:spPr>
          <a:xfrm>
            <a:off x="2814150" y="4622748"/>
            <a:ext cx="35003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noProof="0" dirty="0">
                <a:solidFill>
                  <a:srgbClr val="FF0000"/>
                </a:solidFill>
              </a:rPr>
              <a:t>Where does the length L = 2 </a:t>
            </a:r>
            <a:r>
              <a:rPr lang="en-GB" sz="1200" noProof="0" dirty="0" err="1">
                <a:solidFill>
                  <a:srgbClr val="FF0000"/>
                </a:solidFill>
              </a:rPr>
              <a:t>r</a:t>
            </a:r>
            <a:r>
              <a:rPr lang="en-GB" sz="1200" baseline="-25000" noProof="0" dirty="0" err="1">
                <a:solidFill>
                  <a:srgbClr val="FF0000"/>
                </a:solidFill>
              </a:rPr>
              <a:t>b</a:t>
            </a:r>
            <a:r>
              <a:rPr lang="en-GB" sz="1200" noProof="0" dirty="0">
                <a:solidFill>
                  <a:srgbClr val="FF0000"/>
                </a:solidFill>
              </a:rPr>
              <a:t> come into play?</a:t>
            </a:r>
          </a:p>
        </p:txBody>
      </p:sp>
    </p:spTree>
    <p:extLst>
      <p:ext uri="{BB962C8B-B14F-4D97-AF65-F5344CB8AC3E}">
        <p14:creationId xmlns:p14="http://schemas.microsoft.com/office/powerpoint/2010/main" val="29145432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7E3FBA-E682-C70B-A0F2-A53857C14E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Approximation(s)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E1C9A5-3BC7-A994-0F78-BAA860053E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881020"/>
            <a:ext cx="7920000" cy="826634"/>
          </a:xfrm>
        </p:spPr>
        <p:txBody>
          <a:bodyPr>
            <a:normAutofit/>
          </a:bodyPr>
          <a:lstStyle/>
          <a:p>
            <a:pPr algn="l"/>
            <a:r>
              <a:rPr lang="en-GB" sz="1600" noProof="0" dirty="0"/>
              <a:t>approximation L&lt;&lt;4</a:t>
            </a:r>
            <a:r>
              <a:rPr lang="en-GB" sz="1600" noProof="0" dirty="0">
                <a:latin typeface="Symbol" panose="05050102010706020507" pitchFamily="18" charset="2"/>
              </a:rPr>
              <a:t>s </a:t>
            </a:r>
            <a:r>
              <a:rPr lang="en-GB" sz="1600" noProof="0" dirty="0"/>
              <a:t>(M. Wendt, CAS 2018, his draft): </a:t>
            </a:r>
          </a:p>
          <a:p>
            <a:pPr lvl="1" algn="l"/>
            <a:r>
              <a:rPr lang="en-GB" sz="1200" noProof="0" dirty="0">
                <a:hlinkClick r:id="rId2"/>
              </a:rPr>
              <a:t>https://arxiv.org/pdf/2005.14081</a:t>
            </a:r>
            <a:endParaRPr lang="en-GB" sz="1200" noProof="0" dirty="0"/>
          </a:p>
          <a:p>
            <a:pPr lvl="1" algn="l"/>
            <a:r>
              <a:rPr lang="en-GB" sz="1200" dirty="0"/>
              <a:t>also neglected here: higher terms, off-axis in perpendicular plane</a:t>
            </a:r>
            <a:endParaRPr lang="en-GB" sz="1200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DCA758-E4EC-EE58-0F4D-9EF61FBD16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BRITT - W. Hofle - 31 JUL 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67D97E-31A4-3F31-EC1E-E26E4EDD38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0246877-BFF8-1764-4241-68283B265F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5474" y="1810874"/>
            <a:ext cx="3283890" cy="119292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60155ED-2624-24E3-7DAA-B70649C45D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90752" y="1870175"/>
            <a:ext cx="3745151" cy="916577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3DD19C1E-92C7-EEF9-3E45-B90AD25A7DDE}"/>
              </a:ext>
            </a:extLst>
          </p:cNvPr>
          <p:cNvSpPr txBox="1">
            <a:spLocks/>
          </p:cNvSpPr>
          <p:nvPr/>
        </p:nvSpPr>
        <p:spPr>
          <a:xfrm>
            <a:off x="612000" y="3229876"/>
            <a:ext cx="7920000" cy="91657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600" dirty="0">
                <a:latin typeface="Symbol" panose="05050102010706020507" pitchFamily="18" charset="2"/>
              </a:rPr>
              <a:t>f</a:t>
            </a:r>
            <a:r>
              <a:rPr lang="en-GB" sz="1600" dirty="0"/>
              <a:t> is called coverage, fraction of beam intercepted, changes along button</a:t>
            </a:r>
          </a:p>
          <a:p>
            <a:pPr algn="l"/>
            <a:r>
              <a:rPr lang="en-GB" sz="1600" dirty="0">
                <a:latin typeface="Symbol" panose="05050102010706020507" pitchFamily="18" charset="2"/>
              </a:rPr>
              <a:t>D</a:t>
            </a:r>
            <a:r>
              <a:rPr lang="en-GB" sz="1600" dirty="0"/>
              <a:t>t is a transit time; approximation is that current must not change during </a:t>
            </a:r>
            <a:r>
              <a:rPr lang="en-GB" sz="1600" dirty="0">
                <a:latin typeface="Symbol" panose="05050102010706020507" pitchFamily="18" charset="2"/>
              </a:rPr>
              <a:t>D</a:t>
            </a:r>
            <a:r>
              <a:rPr lang="en-GB" sz="1200" dirty="0"/>
              <a:t>t characteristics of button can be lumped together in the approximation in capacitance and beam pipe diameter </a:t>
            </a:r>
          </a:p>
          <a:p>
            <a:pPr lvl="1" algn="l"/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4843440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5AA954-4A73-AE66-E72B-3D43A25BA9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848B02-C72F-F340-E1E0-54DAA4860C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70948"/>
            <a:ext cx="7920000" cy="540000"/>
          </a:xfrm>
        </p:spPr>
        <p:txBody>
          <a:bodyPr/>
          <a:lstStyle/>
          <a:p>
            <a:r>
              <a:rPr lang="en-GB" noProof="0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3F6542-2B1A-CAE6-0857-CC19E4C957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2776" y="1297071"/>
            <a:ext cx="7779224" cy="2884068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en-GB" noProof="0" dirty="0"/>
              <a:t>Characteristics of the </a:t>
            </a:r>
            <a:r>
              <a:rPr lang="en-GB" dirty="0"/>
              <a:t>available button pick-up in the SPS and measurement set-up</a:t>
            </a:r>
          </a:p>
          <a:p>
            <a:pPr algn="l"/>
            <a:r>
              <a:rPr lang="en-GB" noProof="0" dirty="0"/>
              <a:t>Measurements with button pick-up during crab cavity SPS MDs in 2025</a:t>
            </a:r>
            <a:r>
              <a:rPr lang="en-GB" dirty="0"/>
              <a:t> </a:t>
            </a:r>
            <a:r>
              <a:rPr lang="en-GB" dirty="0">
                <a:sym typeface="Wingdings" panose="05000000000000000000" pitchFamily="2" charset="2"/>
              </a:rPr>
              <a:t> </a:t>
            </a:r>
            <a:r>
              <a:rPr lang="en-GB" u="sng" dirty="0">
                <a:sym typeface="Wingdings" panose="05000000000000000000" pitchFamily="2" charset="2"/>
              </a:rPr>
              <a:t>23.06.2025 with crab cavity phase scan</a:t>
            </a:r>
            <a:endParaRPr lang="en-GB" u="sng" noProof="0" dirty="0"/>
          </a:p>
          <a:p>
            <a:pPr algn="l"/>
            <a:r>
              <a:rPr lang="en-GB" noProof="0" dirty="0"/>
              <a:t>Offset subtract</a:t>
            </a:r>
            <a:r>
              <a:rPr lang="en-GB" dirty="0"/>
              <a:t>ion: amplitude and phase view</a:t>
            </a:r>
          </a:p>
          <a:p>
            <a:pPr algn="l"/>
            <a:r>
              <a:rPr lang="en-GB" noProof="0" dirty="0"/>
              <a:t>Results for crabbing during cavity phasing with beam</a:t>
            </a:r>
          </a:p>
          <a:p>
            <a:pPr algn="l"/>
            <a:r>
              <a:rPr lang="en-GB" noProof="0" dirty="0"/>
              <a:t>Conclusions</a:t>
            </a:r>
          </a:p>
          <a:p>
            <a:pPr lvl="2" algn="l"/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C294F07-902F-3896-613F-EC0FE338C5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15th HL LHC Meeting W. Höfle 2.10.2015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97A181-6F1F-23E2-D39F-18353CF99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248470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472E8B-83CE-76C8-AA44-4C27F3C94F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Button PU signals with crabbing (1)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7B78BD7-3D9C-89A2-ABD2-7A1B0013B8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BRITT - W. Hofle - 31 JUL 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9797FF3-D61C-F20E-41D2-0BD2C85EED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pic>
        <p:nvPicPr>
          <p:cNvPr id="9" name="Picture 8" descr="A graph of a function&#10;&#10;AI-generated content may be incorrect.">
            <a:extLst>
              <a:ext uri="{FF2B5EF4-FFF2-40B4-BE49-F238E27FC236}">
                <a16:creationId xmlns:a16="http://schemas.microsoft.com/office/drawing/2014/main" id="{0F912A98-2C46-3DD0-EB7A-8B3D501040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171" y="1238554"/>
            <a:ext cx="4267681" cy="3200761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B13BC7E-60B4-2FF4-D33E-055250A08E21}"/>
              </a:ext>
            </a:extLst>
          </p:cNvPr>
          <p:cNvSpPr txBox="1"/>
          <p:nvPr/>
        </p:nvSpPr>
        <p:spPr>
          <a:xfrm>
            <a:off x="2951795" y="1564678"/>
            <a:ext cx="11833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/>
              <a:t>4</a:t>
            </a:r>
            <a:r>
              <a:rPr lang="fr-CH" sz="1400" dirty="0">
                <a:latin typeface="Symbol" panose="05050102010706020507" pitchFamily="18" charset="2"/>
              </a:rPr>
              <a:t>s</a:t>
            </a:r>
            <a:r>
              <a:rPr lang="fr-CH" sz="1400" dirty="0"/>
              <a:t> = 1.05 ns</a:t>
            </a:r>
            <a:endParaRPr lang="en-GB" sz="1400" dirty="0"/>
          </a:p>
        </p:txBody>
      </p:sp>
      <p:pic>
        <p:nvPicPr>
          <p:cNvPr id="15" name="Picture 14" descr="A graph with a blue line&#10;&#10;AI-generated content may be incorrect.">
            <a:extLst>
              <a:ext uri="{FF2B5EF4-FFF2-40B4-BE49-F238E27FC236}">
                <a16:creationId xmlns:a16="http://schemas.microsoft.com/office/drawing/2014/main" id="{AC74093C-0487-E6E0-32D4-8B5F522D37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4322" y="1238554"/>
            <a:ext cx="4466867" cy="335015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E9152347-C9BD-4ACA-782F-09083770C346}"/>
              </a:ext>
            </a:extLst>
          </p:cNvPr>
          <p:cNvSpPr txBox="1"/>
          <p:nvPr/>
        </p:nvSpPr>
        <p:spPr>
          <a:xfrm>
            <a:off x="7219476" y="1619508"/>
            <a:ext cx="11833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/>
              <a:t>4</a:t>
            </a:r>
            <a:r>
              <a:rPr lang="fr-CH" sz="1400" dirty="0">
                <a:latin typeface="Symbol" panose="05050102010706020507" pitchFamily="18" charset="2"/>
              </a:rPr>
              <a:t>s</a:t>
            </a:r>
            <a:r>
              <a:rPr lang="fr-CH" sz="1400" dirty="0"/>
              <a:t> = 1.05 ns</a:t>
            </a:r>
            <a:endParaRPr lang="en-GB" sz="1400" dirty="0"/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EE8E8C99-DBBF-FFD7-76DF-00344B86A3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6150" y="704185"/>
            <a:ext cx="3359826" cy="638070"/>
          </a:xfrm>
        </p:spPr>
        <p:txBody>
          <a:bodyPr>
            <a:normAutofit fontScale="77500" lnSpcReduction="20000"/>
          </a:bodyPr>
          <a:lstStyle/>
          <a:p>
            <a:pPr algn="l"/>
            <a:r>
              <a:rPr lang="en-GB" sz="1400" dirty="0"/>
              <a:t>l</a:t>
            </a:r>
            <a:r>
              <a:rPr lang="en-GB" sz="1400" noProof="0" dirty="0" err="1"/>
              <a:t>ongitudinal</a:t>
            </a:r>
            <a:r>
              <a:rPr lang="en-GB" sz="1400" noProof="0" dirty="0"/>
              <a:t> signals from button </a:t>
            </a:r>
          </a:p>
          <a:p>
            <a:pPr algn="l"/>
            <a:r>
              <a:rPr lang="en-GB" sz="1400" noProof="0" dirty="0"/>
              <a:t>(= signal when beam is offset)</a:t>
            </a:r>
          </a:p>
          <a:p>
            <a:pPr algn="l"/>
            <a:r>
              <a:rPr lang="en-GB" sz="1400" dirty="0"/>
              <a:t>shown are result (blue) and the two additive parts from the convolution</a:t>
            </a:r>
            <a:endParaRPr lang="fr-CH" sz="1400" dirty="0"/>
          </a:p>
          <a:p>
            <a:pPr algn="l"/>
            <a:endParaRPr lang="en-GB" sz="1400" dirty="0"/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25927FB5-1D56-FB7A-8BA8-B89A166EEFC8}"/>
              </a:ext>
            </a:extLst>
          </p:cNvPr>
          <p:cNvSpPr txBox="1">
            <a:spLocks/>
          </p:cNvSpPr>
          <p:nvPr/>
        </p:nvSpPr>
        <p:spPr>
          <a:xfrm>
            <a:off x="6012160" y="902066"/>
            <a:ext cx="1600752" cy="30777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400" dirty="0"/>
              <a:t>crab signal </a:t>
            </a:r>
            <a:r>
              <a:rPr lang="en-GB" sz="1400" dirty="0">
                <a:latin typeface="Symbol" panose="05050102010706020507" pitchFamily="18" charset="2"/>
              </a:rPr>
              <a:t>D</a:t>
            </a:r>
          </a:p>
          <a:p>
            <a:pPr algn="l"/>
            <a:endParaRPr lang="fr-CH" sz="1400" dirty="0"/>
          </a:p>
          <a:p>
            <a:pPr algn="l"/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39162354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F06ED3-7953-C6AA-AF4E-9E368746CD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9FDBBAFE-D3F5-DBE8-A29F-1E607D76C8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3946" y="1134745"/>
            <a:ext cx="4452854" cy="333964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9B6307C-40E4-3323-C217-14BEA38CC6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3628" y="1134257"/>
            <a:ext cx="4439112" cy="332933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5907E5A-5E8F-2CA5-FBD7-C56D30D6A1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Button PU signal with crabbing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5B13E9-5DCC-E3AF-9DA6-C7E7B4EDE1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34215" y="928858"/>
            <a:ext cx="3137785" cy="373131"/>
          </a:xfrm>
        </p:spPr>
        <p:txBody>
          <a:bodyPr>
            <a:normAutofit/>
          </a:bodyPr>
          <a:lstStyle/>
          <a:p>
            <a:pPr algn="l"/>
            <a:r>
              <a:rPr lang="en-GB" sz="1400" dirty="0"/>
              <a:t>crab signal </a:t>
            </a:r>
            <a:r>
              <a:rPr lang="en-GB" sz="1400" dirty="0">
                <a:solidFill>
                  <a:schemeClr val="bg2"/>
                </a:solidFill>
              </a:rPr>
              <a:t>A</a:t>
            </a:r>
            <a:r>
              <a:rPr lang="en-GB" sz="1400" dirty="0"/>
              <a:t> and </a:t>
            </a:r>
            <a:r>
              <a:rPr lang="en-GB" sz="1400" dirty="0">
                <a:solidFill>
                  <a:srgbClr val="C00000"/>
                </a:solidFill>
              </a:rPr>
              <a:t>B </a:t>
            </a:r>
            <a:r>
              <a:rPr lang="en-GB" sz="1400" dirty="0"/>
              <a:t>side</a:t>
            </a:r>
            <a:r>
              <a:rPr lang="en-GB" sz="1400" noProof="0" dirty="0"/>
              <a:t> </a:t>
            </a:r>
          </a:p>
          <a:p>
            <a:pPr algn="l"/>
            <a:endParaRPr lang="en-GB" sz="14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EBC6EB-98FD-F2E8-C3FF-5979607C19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BRITT - W. Hofle - 31 JUL 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089B63-416D-16BA-0219-E501DBDB19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AD494D3-F841-8DA4-592D-8676F81AC96B}"/>
              </a:ext>
            </a:extLst>
          </p:cNvPr>
          <p:cNvSpPr txBox="1"/>
          <p:nvPr/>
        </p:nvSpPr>
        <p:spPr>
          <a:xfrm>
            <a:off x="3203848" y="1491630"/>
            <a:ext cx="10839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/>
              <a:t>4</a:t>
            </a:r>
            <a:r>
              <a:rPr lang="fr-CH" sz="1400" dirty="0">
                <a:latin typeface="Symbol" panose="05050102010706020507" pitchFamily="18" charset="2"/>
              </a:rPr>
              <a:t>s</a:t>
            </a:r>
            <a:r>
              <a:rPr lang="fr-CH" sz="1400" dirty="0"/>
              <a:t> = 2.7 ns</a:t>
            </a:r>
            <a:endParaRPr lang="en-GB" sz="1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5A76419-EA4B-F815-ADEA-978F46D26FDD}"/>
              </a:ext>
            </a:extLst>
          </p:cNvPr>
          <p:cNvSpPr txBox="1"/>
          <p:nvPr/>
        </p:nvSpPr>
        <p:spPr>
          <a:xfrm>
            <a:off x="7141388" y="1501568"/>
            <a:ext cx="10839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/>
              <a:t>4</a:t>
            </a:r>
            <a:r>
              <a:rPr lang="fr-CH" sz="1400" dirty="0">
                <a:latin typeface="Symbol" panose="05050102010706020507" pitchFamily="18" charset="2"/>
              </a:rPr>
              <a:t>s</a:t>
            </a:r>
            <a:r>
              <a:rPr lang="fr-CH" sz="1400" dirty="0"/>
              <a:t> = 2.7 ns</a:t>
            </a:r>
            <a:endParaRPr lang="en-GB" sz="1400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8490461C-EB13-B227-D8B7-825F4E032F69}"/>
              </a:ext>
            </a:extLst>
          </p:cNvPr>
          <p:cNvSpPr txBox="1">
            <a:spLocks/>
          </p:cNvSpPr>
          <p:nvPr/>
        </p:nvSpPr>
        <p:spPr>
          <a:xfrm>
            <a:off x="5660031" y="919012"/>
            <a:ext cx="2049753" cy="30777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400" dirty="0"/>
              <a:t>crab signal </a:t>
            </a:r>
            <a:r>
              <a:rPr lang="en-GB" sz="1400" dirty="0">
                <a:latin typeface="Symbol" panose="05050102010706020507" pitchFamily="18" charset="2"/>
              </a:rPr>
              <a:t>D = A-B</a:t>
            </a:r>
            <a:r>
              <a:rPr lang="en-GB" sz="1400" dirty="0"/>
              <a:t> </a:t>
            </a:r>
          </a:p>
          <a:p>
            <a:pPr algn="l"/>
            <a:endParaRPr lang="fr-CH" sz="1400" dirty="0"/>
          </a:p>
          <a:p>
            <a:pPr algn="l"/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86394422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F6DF1C-C03D-DA93-F4EE-CE75118E36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D87DE2-4756-2D9F-3185-0D5A3841E1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891" y="96158"/>
            <a:ext cx="7920000" cy="540000"/>
          </a:xfrm>
        </p:spPr>
        <p:txBody>
          <a:bodyPr/>
          <a:lstStyle/>
          <a:p>
            <a:r>
              <a:rPr lang="en-GB" dirty="0"/>
              <a:t>Splitters in tunnel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13C4FB4-1FD6-596E-000A-86538E4064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15th HL LHC Meeting W. Höfle 2.10.2015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EA17FD-7F0B-AA48-C439-EB2784502C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1380671-7DB6-A062-8716-21F2175A2AE1}"/>
              </a:ext>
            </a:extLst>
          </p:cNvPr>
          <p:cNvSpPr txBox="1"/>
          <p:nvPr/>
        </p:nvSpPr>
        <p:spPr>
          <a:xfrm>
            <a:off x="417766" y="992027"/>
            <a:ext cx="4149408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splitter </a:t>
            </a:r>
            <a:r>
              <a:rPr lang="en-GB" dirty="0" err="1"/>
              <a:t>minicircuits</a:t>
            </a:r>
            <a:r>
              <a:rPr lang="en-GB" dirty="0"/>
              <a:t> ZA3CS-400-3W-N+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port S (port 4) to PU; port 2 terminated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port 1 to RF FC (S</a:t>
            </a:r>
            <a:r>
              <a:rPr lang="en-GB" sz="1400" baseline="-25000" dirty="0"/>
              <a:t>14</a:t>
            </a:r>
            <a:r>
              <a:rPr lang="en-GB" sz="1400" dirty="0"/>
              <a:t> relevant)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port 3 to BI (BI does not use its signal)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back reflection from PU seen on port 1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400" dirty="0"/>
              <a:t>separation in time domain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FF0000"/>
                </a:solidFill>
              </a:rPr>
              <a:t>splitter could be removed in a future MD</a:t>
            </a:r>
          </a:p>
        </p:txBody>
      </p:sp>
      <p:pic>
        <p:nvPicPr>
          <p:cNvPr id="18" name="Picture 17" descr="A graph of a number of waves&#10;&#10;AI-generated content may be incorrect.">
            <a:extLst>
              <a:ext uri="{FF2B5EF4-FFF2-40B4-BE49-F238E27FC236}">
                <a16:creationId xmlns:a16="http://schemas.microsoft.com/office/drawing/2014/main" id="{1400B132-DACE-DB3F-908E-C0D6094125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6827" y="811506"/>
            <a:ext cx="4207158" cy="378946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6D96CFD-B201-8B06-D881-E2FCFA73F478}"/>
              </a:ext>
            </a:extLst>
          </p:cNvPr>
          <p:cNvSpPr txBox="1"/>
          <p:nvPr/>
        </p:nvSpPr>
        <p:spPr>
          <a:xfrm>
            <a:off x="277400" y="2969759"/>
            <a:ext cx="4149408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A-side of PU: label « PU1 »: cable 3602855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200" dirty="0"/>
              <a:t>inner electrode (passage side)  (671 ns)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B-side of PU: label « PU2 »: cable 3602856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200" dirty="0"/>
              <a:t>outer electrode (cavity, wall side side) (678 ns)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200" dirty="0"/>
              <a:t>7/8” cable between LSS6 cable tray and faraday patch, some differences in connector reflections for the two cable paths</a:t>
            </a:r>
          </a:p>
          <a:p>
            <a:pPr lvl="1"/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60724373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4B3DE1-C871-4CB9-4951-75092B9A60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6277" y="206537"/>
            <a:ext cx="7920000" cy="540000"/>
          </a:xfrm>
        </p:spPr>
        <p:txBody>
          <a:bodyPr/>
          <a:lstStyle/>
          <a:p>
            <a:r>
              <a:rPr lang="en-GB" dirty="0"/>
              <a:t>cables S21 joined together (attenuation)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3BC3760-CC21-12E6-8845-6D5C38007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15th HL LHC Meeting W. Höfle 2.10.2015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3294BF-C907-8CB6-A79D-A78E5F09F7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  <p:pic>
        <p:nvPicPr>
          <p:cNvPr id="6" name="Picture 5" descr="A graph showing a curve&#10;&#10;AI-generated content may be incorrect.">
            <a:extLst>
              <a:ext uri="{FF2B5EF4-FFF2-40B4-BE49-F238E27FC236}">
                <a16:creationId xmlns:a16="http://schemas.microsoft.com/office/drawing/2014/main" id="{E1663CD1-FCCB-EF7A-A7B1-8B4E2C147E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3688" y="746537"/>
            <a:ext cx="5616624" cy="394918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8285F85-F295-DA67-6B79-748C4D795EA2}"/>
              </a:ext>
            </a:extLst>
          </p:cNvPr>
          <p:cNvSpPr txBox="1"/>
          <p:nvPr/>
        </p:nvSpPr>
        <p:spPr>
          <a:xfrm>
            <a:off x="6400800" y="1471469"/>
            <a:ext cx="8322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/>
              <a:t>round trip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14806924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D63672-AE7A-B9C0-FCE5-90E26048D0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5C5971-D742-7ED7-981D-636341C71F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cables S21 joined together (phase)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336BB59-9A4B-44CA-0D36-A1FB623E7F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15th HL LHC Meeting W. Höfle 2.10.2015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619D22-F025-547E-9C89-927C472613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/>
          </a:p>
        </p:txBody>
      </p:sp>
      <p:pic>
        <p:nvPicPr>
          <p:cNvPr id="7" name="Picture 6" descr="A graph on a white background&#10;&#10;AI-generated content may be incorrect.">
            <a:extLst>
              <a:ext uri="{FF2B5EF4-FFF2-40B4-BE49-F238E27FC236}">
                <a16:creationId xmlns:a16="http://schemas.microsoft.com/office/drawing/2014/main" id="{1FDF50F0-CD72-0D0D-FB56-600EE40888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640" y="590279"/>
            <a:ext cx="6324600" cy="444698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B97AEDC-98DF-ACCA-3C22-CFA25BFE67FB}"/>
              </a:ext>
            </a:extLst>
          </p:cNvPr>
          <p:cNvSpPr txBox="1"/>
          <p:nvPr/>
        </p:nvSpPr>
        <p:spPr>
          <a:xfrm>
            <a:off x="1414584" y="1130279"/>
            <a:ext cx="8322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/>
              <a:t>round trip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81729714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F3FDB3-7266-4AA0-0D15-04FB76771C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12768"/>
            <a:ext cx="7920000" cy="540000"/>
          </a:xfrm>
        </p:spPr>
        <p:txBody>
          <a:bodyPr/>
          <a:lstStyle/>
          <a:p>
            <a:r>
              <a:rPr lang="en-GB" noProof="0" dirty="0"/>
              <a:t>Processing crate #2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55789E-BF08-4749-564C-A50711B580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552" y="731639"/>
            <a:ext cx="7920000" cy="3680222"/>
          </a:xfrm>
        </p:spPr>
        <p:txBody>
          <a:bodyPr/>
          <a:lstStyle/>
          <a:p>
            <a:pPr algn="l"/>
            <a:r>
              <a:rPr lang="en-GB" noProof="0" dirty="0"/>
              <a:t>characteristics from inputs (A,B) to output (</a:t>
            </a:r>
            <a:r>
              <a:rPr lang="en-GB" noProof="0" dirty="0">
                <a:latin typeface="Symbol" panose="05050102010706020507" pitchFamily="18" charset="2"/>
              </a:rPr>
              <a:t>S</a:t>
            </a:r>
            <a:r>
              <a:rPr lang="en-GB" noProof="0" dirty="0"/>
              <a:t>,</a:t>
            </a:r>
            <a:r>
              <a:rPr lang="en-GB" noProof="0" dirty="0">
                <a:latin typeface="Symbol" panose="05050102010706020507" pitchFamily="18" charset="2"/>
              </a:rPr>
              <a:t>D</a:t>
            </a:r>
            <a:r>
              <a:rPr lang="en-GB" noProof="0" dirty="0"/>
              <a:t>)</a:t>
            </a:r>
          </a:p>
          <a:p>
            <a:pPr algn="l"/>
            <a:r>
              <a:rPr lang="en-GB" noProof="0" dirty="0"/>
              <a:t>no amplification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12B8B71-355F-07B8-40E2-2C5E1E5646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15th HL LHC Meeting W. Höfle 2.10.2015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4673B4B-7F0A-45DB-756C-3818782045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  <p:pic>
        <p:nvPicPr>
          <p:cNvPr id="7" name="Picture 6" descr="A screen shot of a graph&#10;&#10;AI-generated content may be incorrect.">
            <a:extLst>
              <a:ext uri="{FF2B5EF4-FFF2-40B4-BE49-F238E27FC236}">
                <a16:creationId xmlns:a16="http://schemas.microsoft.com/office/drawing/2014/main" id="{D44803EC-ACD8-1FC1-EB51-606A629260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2760" y="1312926"/>
            <a:ext cx="5043387" cy="354613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FF11175-F17B-E046-827E-20F16D37D52E}"/>
              </a:ext>
            </a:extLst>
          </p:cNvPr>
          <p:cNvSpPr txBox="1"/>
          <p:nvPr/>
        </p:nvSpPr>
        <p:spPr>
          <a:xfrm>
            <a:off x="4716016" y="2056914"/>
            <a:ext cx="223224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rgbClr val="0070C0"/>
                </a:solidFill>
              </a:rPr>
              <a:t>Passbands: f</a:t>
            </a:r>
            <a:r>
              <a:rPr lang="en-GB" sz="1400" baseline="-25000" dirty="0">
                <a:solidFill>
                  <a:srgbClr val="0070C0"/>
                </a:solidFill>
              </a:rPr>
              <a:t>0</a:t>
            </a:r>
            <a:r>
              <a:rPr lang="en-GB" sz="1400" dirty="0">
                <a:solidFill>
                  <a:srgbClr val="0070C0"/>
                </a:solidFill>
              </a:rPr>
              <a:t> + 2n x f</a:t>
            </a:r>
            <a:r>
              <a:rPr lang="en-GB" sz="1400" baseline="-25000" dirty="0">
                <a:solidFill>
                  <a:srgbClr val="0070C0"/>
                </a:solidFill>
              </a:rPr>
              <a:t>0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E9F0EC0-458D-1858-0AE8-824F3DE1AD66}"/>
              </a:ext>
            </a:extLst>
          </p:cNvPr>
          <p:cNvSpPr txBox="1"/>
          <p:nvPr/>
        </p:nvSpPr>
        <p:spPr>
          <a:xfrm>
            <a:off x="1691680" y="2716929"/>
            <a:ext cx="156636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A</a:t>
            </a:r>
            <a:r>
              <a:rPr lang="en-GB" dirty="0">
                <a:solidFill>
                  <a:srgbClr val="0070C0"/>
                </a:solidFill>
                <a:sym typeface="Wingdings" panose="05000000000000000000" pitchFamily="2" charset="2"/>
              </a:rPr>
              <a:t> </a:t>
            </a:r>
            <a:r>
              <a:rPr lang="en-GB" dirty="0">
                <a:solidFill>
                  <a:srgbClr val="0070C0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D</a:t>
            </a:r>
            <a:r>
              <a:rPr lang="en-GB" dirty="0">
                <a:solidFill>
                  <a:srgbClr val="0070C0"/>
                </a:solidFill>
                <a:sym typeface="Wingdings" panose="05000000000000000000" pitchFamily="2" charset="2"/>
              </a:rPr>
              <a:t> (mem)</a:t>
            </a:r>
          </a:p>
          <a:p>
            <a:r>
              <a:rPr lang="en-GB" dirty="0">
                <a:solidFill>
                  <a:srgbClr val="0070C0"/>
                </a:solidFill>
                <a:sym typeface="Wingdings" panose="05000000000000000000" pitchFamily="2" charset="2"/>
              </a:rPr>
              <a:t>B </a:t>
            </a:r>
            <a:r>
              <a:rPr lang="en-GB" dirty="0">
                <a:solidFill>
                  <a:srgbClr val="0070C0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D</a:t>
            </a:r>
            <a:r>
              <a:rPr lang="en-GB" dirty="0">
                <a:solidFill>
                  <a:srgbClr val="0070C0"/>
                </a:solidFill>
                <a:sym typeface="Wingdings" panose="05000000000000000000" pitchFamily="2" charset="2"/>
              </a:rPr>
              <a:t> </a:t>
            </a:r>
            <a:endParaRPr lang="en-GB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652125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E583A0-EAEC-8780-3F73-2A4E7013CE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400.8 MHz – zoom - phase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D0FA3B-654B-7400-96FC-B281738BB2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731639"/>
            <a:ext cx="7920000" cy="3680222"/>
          </a:xfrm>
        </p:spPr>
        <p:txBody>
          <a:bodyPr/>
          <a:lstStyle/>
          <a:p>
            <a:pPr algn="l"/>
            <a:r>
              <a:rPr lang="en-GB" sz="1400" noProof="0" dirty="0"/>
              <a:t>A</a:t>
            </a:r>
            <a:r>
              <a:rPr lang="en-GB" sz="1400" noProof="0" dirty="0">
                <a:sym typeface="Wingdings" panose="05000000000000000000" pitchFamily="2" charset="2"/>
              </a:rPr>
              <a:t></a:t>
            </a:r>
            <a:r>
              <a:rPr lang="en-GB" sz="1400" noProof="0" dirty="0">
                <a:latin typeface="Symbol" panose="05050102010706020507" pitchFamily="18" charset="2"/>
                <a:sym typeface="Wingdings" panose="05000000000000000000" pitchFamily="2" charset="2"/>
              </a:rPr>
              <a:t>D</a:t>
            </a:r>
            <a:r>
              <a:rPr lang="en-GB" sz="1400" noProof="0" dirty="0">
                <a:sym typeface="Wingdings" panose="05000000000000000000" pitchFamily="2" charset="2"/>
              </a:rPr>
              <a:t> (plotted below in phase)</a:t>
            </a:r>
          </a:p>
          <a:p>
            <a:pPr lvl="1" algn="l"/>
            <a:r>
              <a:rPr lang="en-GB" sz="1000" noProof="0" dirty="0">
                <a:sym typeface="Wingdings" panose="05000000000000000000" pitchFamily="2" charset="2"/>
              </a:rPr>
              <a:t>reference delay chosen </a:t>
            </a:r>
            <a:r>
              <a:rPr lang="en-GB" sz="1000" noProof="0" dirty="0">
                <a:solidFill>
                  <a:srgbClr val="FF0000"/>
                </a:solidFill>
                <a:sym typeface="Wingdings" panose="05000000000000000000" pitchFamily="2" charset="2"/>
              </a:rPr>
              <a:t>25.587 ns </a:t>
            </a:r>
          </a:p>
          <a:p>
            <a:pPr algn="l"/>
            <a:r>
              <a:rPr lang="en-GB" sz="1400" noProof="0" dirty="0">
                <a:sym typeface="Wingdings" panose="05000000000000000000" pitchFamily="2" charset="2"/>
              </a:rPr>
              <a:t>adjustment to have same reference delay for all four transmission parameters:</a:t>
            </a:r>
          </a:p>
          <a:p>
            <a:pPr lvl="1" algn="l"/>
            <a:r>
              <a:rPr lang="en-GB" sz="1000" noProof="0" dirty="0">
                <a:sym typeface="Wingdings" panose="05000000000000000000" pitchFamily="2" charset="2"/>
              </a:rPr>
              <a:t>residual phase variation within +/- 20 MHz bandwidth is ~ +/- 1 degree</a:t>
            </a:r>
          </a:p>
          <a:p>
            <a:pPr algn="l"/>
            <a:r>
              <a:rPr lang="fr-CH" dirty="0">
                <a:sym typeface="Wingdings" panose="05000000000000000000" pitchFamily="2" charset="2"/>
              </a:rPr>
              <a:t> 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4F3B574-8631-2F06-01F6-D207A9FE10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15th HL LHC Meeting W. Höfle 2.10.2015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2EB7606-63B0-D934-0342-B1884DB2F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/>
          </a:p>
        </p:txBody>
      </p:sp>
      <p:pic>
        <p:nvPicPr>
          <p:cNvPr id="7" name="Picture 6" descr="A screen shot of a computer&#10;&#10;AI-generated content may be incorrect.">
            <a:extLst>
              <a:ext uri="{FF2B5EF4-FFF2-40B4-BE49-F238E27FC236}">
                <a16:creationId xmlns:a16="http://schemas.microsoft.com/office/drawing/2014/main" id="{529987D1-B5A3-F3F1-27B3-35874001DB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8565" y="1779662"/>
            <a:ext cx="3760011" cy="2643758"/>
          </a:xfrm>
          <a:prstGeom prst="rect">
            <a:avLst/>
          </a:prstGeom>
        </p:spPr>
      </p:pic>
      <p:pic>
        <p:nvPicPr>
          <p:cNvPr id="9" name="Picture 8" descr="A screenshot of a computer screen&#10;&#10;AI-generated content may be incorrect.">
            <a:extLst>
              <a:ext uri="{FF2B5EF4-FFF2-40B4-BE49-F238E27FC236}">
                <a16:creationId xmlns:a16="http://schemas.microsoft.com/office/drawing/2014/main" id="{3D3B55EF-EE36-4001-6107-566E30E065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37997" y="1779662"/>
            <a:ext cx="3452777" cy="2643758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44B4003D-A554-C923-658D-3CD7BCD0E7BA}"/>
              </a:ext>
            </a:extLst>
          </p:cNvPr>
          <p:cNvCxnSpPr>
            <a:cxnSpLocks/>
          </p:cNvCxnSpPr>
          <p:nvPr/>
        </p:nvCxnSpPr>
        <p:spPr>
          <a:xfrm>
            <a:off x="6348599" y="2751286"/>
            <a:ext cx="231571" cy="0"/>
          </a:xfrm>
          <a:prstGeom prst="straightConnector1">
            <a:avLst/>
          </a:prstGeom>
          <a:ln>
            <a:solidFill>
              <a:srgbClr val="00B050"/>
            </a:solidFill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FA792270-BC02-B8BF-1539-653A3044CE20}"/>
              </a:ext>
            </a:extLst>
          </p:cNvPr>
          <p:cNvSpPr txBox="1"/>
          <p:nvPr/>
        </p:nvSpPr>
        <p:spPr>
          <a:xfrm>
            <a:off x="6077466" y="2289621"/>
            <a:ext cx="100540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800" dirty="0"/>
              <a:t>relevant bandwidth for bunch-by-bunch</a:t>
            </a:r>
            <a:endParaRPr lang="en-GB" sz="800" noProof="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0D59DB0-20E6-BC13-0D81-26DD0FA39F71}"/>
              </a:ext>
            </a:extLst>
          </p:cNvPr>
          <p:cNvSpPr txBox="1"/>
          <p:nvPr/>
        </p:nvSpPr>
        <p:spPr>
          <a:xfrm>
            <a:off x="4674373" y="2274232"/>
            <a:ext cx="88517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noProof="0" dirty="0"/>
              <a:t>1 degree/div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969E6C8-760D-7870-CFEC-86C693166250}"/>
              </a:ext>
            </a:extLst>
          </p:cNvPr>
          <p:cNvSpPr txBox="1"/>
          <p:nvPr/>
        </p:nvSpPr>
        <p:spPr>
          <a:xfrm>
            <a:off x="612000" y="2274231"/>
            <a:ext cx="10198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noProof="0" dirty="0"/>
              <a:t>90 degrees/div</a:t>
            </a:r>
          </a:p>
        </p:txBody>
      </p:sp>
    </p:spTree>
    <p:extLst>
      <p:ext uri="{BB962C8B-B14F-4D97-AF65-F5344CB8AC3E}">
        <p14:creationId xmlns:p14="http://schemas.microsoft.com/office/powerpoint/2010/main" val="22162135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FE2BFA-C072-1AC5-9FFC-6BF577D5D1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31991"/>
            <a:ext cx="7920000" cy="540000"/>
          </a:xfrm>
        </p:spPr>
        <p:txBody>
          <a:bodyPr/>
          <a:lstStyle/>
          <a:p>
            <a:r>
              <a:rPr lang="fr-CH" dirty="0"/>
              <a:t>Contour plots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A5E7A0-0A86-CDCC-8FDE-A5E06A609B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7391" y="595657"/>
            <a:ext cx="7920000" cy="939100"/>
          </a:xfrm>
        </p:spPr>
        <p:txBody>
          <a:bodyPr>
            <a:normAutofit fontScale="62500" lnSpcReduction="20000"/>
          </a:bodyPr>
          <a:lstStyle/>
          <a:p>
            <a:pPr algn="l"/>
            <a:r>
              <a:rPr lang="en-GB" noProof="0" dirty="0"/>
              <a:t>system of non-linear equations can be solved numerically for </a:t>
            </a:r>
            <a:r>
              <a:rPr lang="en-GB" noProof="0" dirty="0" err="1"/>
              <a:t>amplitudeand</a:t>
            </a:r>
            <a:r>
              <a:rPr lang="en-GB" noProof="0" dirty="0"/>
              <a:t> phase imbalance using amplitude ratio and phase difference</a:t>
            </a:r>
          </a:p>
          <a:p>
            <a:pPr lvl="1" algn="l"/>
            <a:r>
              <a:rPr lang="en-GB" dirty="0"/>
              <a:t>offsets for amplitude ratio and phase difference to be subtracted from the measurements with crabbing cavity/cavities on</a:t>
            </a:r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5AA3F4-C2A7-8913-8C93-8A3DF88FED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15th HL LHC Meeting W. Höfle 2.10.2015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ADE8DB-5D32-0AA4-E6C7-655B2A3F1A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27</a:t>
            </a:fld>
            <a:endParaRPr lang="fr-FR"/>
          </a:p>
        </p:txBody>
      </p:sp>
      <p:pic>
        <p:nvPicPr>
          <p:cNvPr id="8" name="Picture 7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E354BDFB-C70F-8C6A-922E-E327D78508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0386" y="1646863"/>
            <a:ext cx="3781614" cy="283621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8C4CD87-85FC-7EB3-3EC9-26A2DBB043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4397" y="1646862"/>
            <a:ext cx="3781615" cy="2836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72366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graph showing the same number of numbers&#10;&#10;AI-generated content may be incorrect.">
            <a:extLst>
              <a:ext uri="{FF2B5EF4-FFF2-40B4-BE49-F238E27FC236}">
                <a16:creationId xmlns:a16="http://schemas.microsoft.com/office/drawing/2014/main" id="{291AF0E4-DFBC-4745-392B-5010C3B657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2557" y="1587188"/>
            <a:ext cx="5046443" cy="350199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40A3B81-23F5-1290-EC73-C6994D8D47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72084"/>
            <a:ext cx="7920000" cy="540000"/>
          </a:xfrm>
        </p:spPr>
        <p:txBody>
          <a:bodyPr/>
          <a:lstStyle/>
          <a:p>
            <a:r>
              <a:rPr lang="fr-CH" dirty="0"/>
              <a:t>Contour plots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4F3D798-F69B-31D9-D99D-C9F50A03DF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15th HL LHC Meeting W. Höfle 2.10.2015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37C1801-D59E-36BE-1D3B-0446E03A13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28</a:t>
            </a:fld>
            <a:endParaRPr lang="fr-FR"/>
          </a:p>
        </p:txBody>
      </p:sp>
      <p:sp>
        <p:nvSpPr>
          <p:cNvPr id="9" name="Parallelogram 8">
            <a:extLst>
              <a:ext uri="{FF2B5EF4-FFF2-40B4-BE49-F238E27FC236}">
                <a16:creationId xmlns:a16="http://schemas.microsoft.com/office/drawing/2014/main" id="{94A87AA8-31EA-A2CC-0AC9-0424E85F9225}"/>
              </a:ext>
            </a:extLst>
          </p:cNvPr>
          <p:cNvSpPr/>
          <p:nvPr/>
        </p:nvSpPr>
        <p:spPr>
          <a:xfrm rot="1331583">
            <a:off x="4149956" y="3046696"/>
            <a:ext cx="222425" cy="154120"/>
          </a:xfrm>
          <a:prstGeom prst="parallelogram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363F28D6-2490-611D-3AE0-921900B10867}"/>
              </a:ext>
            </a:extLst>
          </p:cNvPr>
          <p:cNvCxnSpPr>
            <a:cxnSpLocks/>
            <a:stCxn id="17" idx="7"/>
          </p:cNvCxnSpPr>
          <p:nvPr/>
        </p:nvCxnSpPr>
        <p:spPr>
          <a:xfrm flipH="1" flipV="1">
            <a:off x="2864743" y="3127079"/>
            <a:ext cx="1337014" cy="35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38F64EC8-A5C6-C127-38D1-F372FDDC9752}"/>
              </a:ext>
            </a:extLst>
          </p:cNvPr>
          <p:cNvCxnSpPr>
            <a:cxnSpLocks/>
          </p:cNvCxnSpPr>
          <p:nvPr/>
        </p:nvCxnSpPr>
        <p:spPr>
          <a:xfrm>
            <a:off x="4320422" y="3178935"/>
            <a:ext cx="0" cy="153014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7" name="Oval 16">
            <a:extLst>
              <a:ext uri="{FF2B5EF4-FFF2-40B4-BE49-F238E27FC236}">
                <a16:creationId xmlns:a16="http://schemas.microsoft.com/office/drawing/2014/main" id="{784EA27F-D3EC-DDD9-DA65-101132EF1DCC}"/>
              </a:ext>
            </a:extLst>
          </p:cNvPr>
          <p:cNvSpPr/>
          <p:nvPr/>
        </p:nvSpPr>
        <p:spPr>
          <a:xfrm>
            <a:off x="3855484" y="3106101"/>
            <a:ext cx="405684" cy="14566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F8D5D640-3507-503C-133F-3759AFB78229}"/>
              </a:ext>
            </a:extLst>
          </p:cNvPr>
          <p:cNvSpPr/>
          <p:nvPr/>
        </p:nvSpPr>
        <p:spPr>
          <a:xfrm rot="18116538">
            <a:off x="4512935" y="2732044"/>
            <a:ext cx="405684" cy="1389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E15273-C364-7684-55B9-45826F1146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590154"/>
            <a:ext cx="7920000" cy="1207314"/>
          </a:xfrm>
        </p:spPr>
        <p:txBody>
          <a:bodyPr>
            <a:normAutofit fontScale="47500" lnSpcReduction="20000"/>
          </a:bodyPr>
          <a:lstStyle/>
          <a:p>
            <a:pPr algn="l"/>
            <a:r>
              <a:rPr lang="en-GB" noProof="0" dirty="0"/>
              <a:t>Two contour plots derived from  </a:t>
            </a:r>
            <a:r>
              <a:rPr lang="en-GB" noProof="0" dirty="0">
                <a:latin typeface="Symbol" panose="05050102010706020507" pitchFamily="18" charset="2"/>
              </a:rPr>
              <a:t>D, S</a:t>
            </a:r>
            <a:r>
              <a:rPr lang="en-GB" noProof="0" dirty="0"/>
              <a:t> superimposed</a:t>
            </a:r>
          </a:p>
          <a:p>
            <a:pPr lvl="1" algn="l"/>
            <a:r>
              <a:rPr lang="en-GB" dirty="0"/>
              <a:t>Phase between </a:t>
            </a:r>
            <a:r>
              <a:rPr lang="en-GB" noProof="0" dirty="0">
                <a:latin typeface="Symbol" panose="05050102010706020507" pitchFamily="18" charset="2"/>
              </a:rPr>
              <a:t>D, S</a:t>
            </a:r>
            <a:r>
              <a:rPr lang="en-GB" noProof="0" dirty="0"/>
              <a:t>  </a:t>
            </a:r>
            <a:r>
              <a:rPr lang="en-GB" noProof="0" dirty="0">
                <a:sym typeface="Wingdings" panose="05000000000000000000" pitchFamily="2" charset="2"/>
              </a:rPr>
              <a:t> 65.1 degrees (from first look at FFTs @peak bin of </a:t>
            </a:r>
            <a:r>
              <a:rPr lang="en-GB" noProof="0" dirty="0">
                <a:latin typeface="Symbol" panose="05050102010706020507" pitchFamily="18" charset="2"/>
                <a:sym typeface="Wingdings" panose="05000000000000000000" pitchFamily="2" charset="2"/>
              </a:rPr>
              <a:t>S</a:t>
            </a:r>
            <a:r>
              <a:rPr lang="en-GB" noProof="0" dirty="0">
                <a:sym typeface="Wingdings" panose="05000000000000000000" pitchFamily="2" charset="2"/>
              </a:rPr>
              <a:t>)</a:t>
            </a:r>
            <a:endParaRPr lang="en-GB" noProof="0" dirty="0"/>
          </a:p>
          <a:p>
            <a:pPr lvl="1" algn="l"/>
            <a:r>
              <a:rPr lang="en-GB" dirty="0"/>
              <a:t>Amplitude ratio </a:t>
            </a:r>
            <a:r>
              <a:rPr lang="en-GB" noProof="0" dirty="0">
                <a:latin typeface="Symbol" panose="05050102010706020507" pitchFamily="18" charset="2"/>
              </a:rPr>
              <a:t>D, S</a:t>
            </a:r>
            <a:r>
              <a:rPr lang="en-GB" noProof="0" dirty="0"/>
              <a:t>  </a:t>
            </a:r>
            <a:r>
              <a:rPr lang="en-GB" noProof="0" dirty="0">
                <a:sym typeface="Wingdings" panose="05000000000000000000" pitchFamily="2" charset="2"/>
              </a:rPr>
              <a:t> 0.0915 (from 400.8 MHz) </a:t>
            </a:r>
            <a:endParaRPr lang="en-GB" noProof="0" dirty="0"/>
          </a:p>
          <a:p>
            <a:pPr lvl="1" algn="l"/>
            <a:r>
              <a:rPr lang="en-GB" dirty="0"/>
              <a:t>solution of system of two non-linear equations </a:t>
            </a:r>
            <a:r>
              <a:rPr lang="en-GB" dirty="0">
                <a:sym typeface="Wingdings" panose="05000000000000000000" pitchFamily="2" charset="2"/>
              </a:rPr>
              <a:t> </a:t>
            </a:r>
          </a:p>
          <a:p>
            <a:pPr lvl="2" algn="l"/>
            <a:r>
              <a:rPr lang="en-GB" noProof="0" dirty="0">
                <a:sym typeface="Wingdings" panose="05000000000000000000" pitchFamily="2" charset="2"/>
              </a:rPr>
              <a:t>phase unbalance: </a:t>
            </a:r>
            <a:r>
              <a:rPr lang="en-GB" noProof="0" dirty="0">
                <a:solidFill>
                  <a:srgbClr val="FF0000"/>
                </a:solidFill>
                <a:sym typeface="Wingdings" panose="05000000000000000000" pitchFamily="2" charset="2"/>
              </a:rPr>
              <a:t>~ </a:t>
            </a:r>
            <a:r>
              <a:rPr lang="en-GB" dirty="0">
                <a:solidFill>
                  <a:srgbClr val="FF0000"/>
                </a:solidFill>
                <a:sym typeface="Wingdings" panose="05000000000000000000" pitchFamily="2" charset="2"/>
              </a:rPr>
              <a:t>4.8</a:t>
            </a:r>
            <a:r>
              <a:rPr lang="en-GB" noProof="0" dirty="0">
                <a:solidFill>
                  <a:srgbClr val="FF0000"/>
                </a:solidFill>
                <a:sym typeface="Wingdings" panose="05000000000000000000" pitchFamily="2" charset="2"/>
              </a:rPr>
              <a:t> degrees </a:t>
            </a:r>
            <a:r>
              <a:rPr lang="en-GB" noProof="0" dirty="0">
                <a:sym typeface="Wingdings" panose="05000000000000000000" pitchFamily="2" charset="2"/>
              </a:rPr>
              <a:t>(+/-)  +/- 33 </a:t>
            </a:r>
            <a:r>
              <a:rPr lang="en-GB" noProof="0" dirty="0" err="1">
                <a:sym typeface="Wingdings" panose="05000000000000000000" pitchFamily="2" charset="2"/>
              </a:rPr>
              <a:t>ps</a:t>
            </a:r>
            <a:r>
              <a:rPr lang="en-GB" noProof="0" dirty="0">
                <a:sym typeface="Wingdings" panose="05000000000000000000" pitchFamily="2" charset="2"/>
              </a:rPr>
              <a:t> at 400 MHz  (total is 66 </a:t>
            </a:r>
            <a:r>
              <a:rPr lang="en-GB" noProof="0" dirty="0" err="1">
                <a:sym typeface="Wingdings" panose="05000000000000000000" pitchFamily="2" charset="2"/>
              </a:rPr>
              <a:t>ps</a:t>
            </a:r>
            <a:r>
              <a:rPr lang="en-GB" noProof="0" dirty="0">
                <a:sym typeface="Wingdings" panose="05000000000000000000" pitchFamily="2" charset="2"/>
              </a:rPr>
              <a:t> = 19.8 mm free space)</a:t>
            </a:r>
          </a:p>
          <a:p>
            <a:pPr lvl="3" algn="l"/>
            <a:r>
              <a:rPr lang="en-GB" noProof="0" dirty="0">
                <a:sym typeface="Wingdings" panose="05000000000000000000" pitchFamily="2" charset="2"/>
              </a:rPr>
              <a:t>assuming no angle in the button (!) </a:t>
            </a:r>
          </a:p>
          <a:p>
            <a:pPr lvl="2" algn="l"/>
            <a:r>
              <a:rPr lang="en-GB" dirty="0">
                <a:sym typeface="Wingdings" panose="05000000000000000000" pitchFamily="2" charset="2"/>
              </a:rPr>
              <a:t>amplitude unbalance: </a:t>
            </a:r>
            <a:r>
              <a:rPr lang="en-GB" dirty="0">
                <a:solidFill>
                  <a:srgbClr val="FF0000"/>
                </a:solidFill>
                <a:sym typeface="Wingdings" panose="05000000000000000000" pitchFamily="2" charset="2"/>
              </a:rPr>
              <a:t>4.8 % </a:t>
            </a:r>
            <a:r>
              <a:rPr lang="en-GB" dirty="0">
                <a:sym typeface="Wingdings" panose="05000000000000000000" pitchFamily="2" charset="2"/>
              </a:rPr>
              <a:t>(+/-)</a:t>
            </a:r>
            <a:endParaRPr lang="en-GB" noProof="0" dirty="0"/>
          </a:p>
          <a:p>
            <a:pPr marL="0" indent="0" algn="l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472226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C6E15F-31E0-DDD3-9B69-B9FBFB0924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06237"/>
            <a:ext cx="7920000" cy="540000"/>
          </a:xfrm>
        </p:spPr>
        <p:txBody>
          <a:bodyPr/>
          <a:lstStyle/>
          <a:p>
            <a:r>
              <a:rPr lang="en-GB" noProof="0" dirty="0"/>
              <a:t>Preparations to see crabbing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3A7800-771E-2ACB-AB9C-7E4CECB074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4978" y="802512"/>
            <a:ext cx="7920000" cy="3680222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en-GB" noProof="0" dirty="0"/>
              <a:t>Expectation when beam trajectory not following a straight line through the electrical centre: </a:t>
            </a:r>
          </a:p>
          <a:p>
            <a:pPr lvl="1" algn="l"/>
            <a:r>
              <a:rPr lang="en-GB" dirty="0">
                <a:solidFill>
                  <a:srgbClr val="FF0000"/>
                </a:solidFill>
              </a:rPr>
              <a:t>offset:</a:t>
            </a:r>
            <a:r>
              <a:rPr lang="en-GB" dirty="0"/>
              <a:t> </a:t>
            </a:r>
            <a:r>
              <a:rPr lang="en-GB" i="1" dirty="0"/>
              <a:t>amplitude</a:t>
            </a:r>
            <a:r>
              <a:rPr lang="en-GB" dirty="0"/>
              <a:t> of A and B signal changes</a:t>
            </a:r>
          </a:p>
          <a:p>
            <a:pPr lvl="1" algn="l"/>
            <a:r>
              <a:rPr lang="en-GB" dirty="0">
                <a:solidFill>
                  <a:srgbClr val="FF0000"/>
                </a:solidFill>
              </a:rPr>
              <a:t>tilted / crabbing: ~ quadrature signal</a:t>
            </a:r>
            <a:r>
              <a:rPr lang="en-GB" dirty="0"/>
              <a:t> A-B </a:t>
            </a:r>
          </a:p>
          <a:p>
            <a:pPr lvl="2" algn="l"/>
            <a:r>
              <a:rPr lang="en-GB" u="sng" dirty="0">
                <a:solidFill>
                  <a:srgbClr val="FF0000"/>
                </a:solidFill>
              </a:rPr>
              <a:t>in addition to amplitude change of A and B, time shift appears </a:t>
            </a:r>
          </a:p>
          <a:p>
            <a:pPr lvl="1" algn="l"/>
            <a:r>
              <a:rPr lang="en-GB" dirty="0"/>
              <a:t>28.05.2025: observation with PU processing crate #1</a:t>
            </a:r>
          </a:p>
          <a:p>
            <a:pPr lvl="2" algn="l"/>
            <a:r>
              <a:rPr lang="en-GB" dirty="0"/>
              <a:t>400.</a:t>
            </a:r>
            <a:r>
              <a:rPr lang="en-GB" dirty="0">
                <a:solidFill>
                  <a:srgbClr val="FF0000"/>
                </a:solidFill>
              </a:rPr>
              <a:t>4</a:t>
            </a:r>
            <a:r>
              <a:rPr lang="en-GB" dirty="0"/>
              <a:t> MHz filter on </a:t>
            </a:r>
            <a:r>
              <a:rPr lang="en-GB" dirty="0">
                <a:latin typeface="Symbol" panose="05050102010706020507" pitchFamily="18" charset="2"/>
              </a:rPr>
              <a:t>S</a:t>
            </a:r>
            <a:r>
              <a:rPr lang="en-GB" dirty="0"/>
              <a:t> and </a:t>
            </a:r>
            <a:r>
              <a:rPr lang="en-GB" dirty="0">
                <a:latin typeface="Symbol" panose="05050102010706020507" pitchFamily="18" charset="2"/>
              </a:rPr>
              <a:t>D</a:t>
            </a:r>
            <a:r>
              <a:rPr lang="en-GB" dirty="0"/>
              <a:t> (i.e. after hybrid)</a:t>
            </a:r>
          </a:p>
          <a:p>
            <a:pPr lvl="2" algn="l"/>
            <a:r>
              <a:rPr lang="en-GB" dirty="0"/>
              <a:t>at momentum of 26 GeV/c (injection)</a:t>
            </a:r>
          </a:p>
          <a:p>
            <a:pPr lvl="1" algn="l"/>
            <a:r>
              <a:rPr lang="en-GB" dirty="0"/>
              <a:t>23.06.2025: observation with PU processing crate #2</a:t>
            </a:r>
          </a:p>
          <a:p>
            <a:pPr lvl="2" algn="l"/>
            <a:r>
              <a:rPr lang="en-GB" dirty="0"/>
              <a:t>400.</a:t>
            </a:r>
            <a:r>
              <a:rPr lang="en-GB" dirty="0">
                <a:solidFill>
                  <a:srgbClr val="FF0000"/>
                </a:solidFill>
              </a:rPr>
              <a:t>8</a:t>
            </a:r>
            <a:r>
              <a:rPr lang="en-GB" dirty="0"/>
              <a:t> MHz filter on A and B (i.e. before hybrid)</a:t>
            </a:r>
          </a:p>
          <a:p>
            <a:pPr lvl="2" algn="l"/>
            <a:r>
              <a:rPr lang="en-GB" dirty="0"/>
              <a:t>at momentum of 270 GeV/c (coast plateau)</a:t>
            </a:r>
          </a:p>
          <a:p>
            <a:pPr lvl="1" algn="l"/>
            <a:r>
              <a:rPr lang="en-GB" dirty="0"/>
              <a:t>But beware of imperfections … phase or delay difference A, B also causes quadrature signal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2B12B18-64F1-31B7-1F36-B10BDE9A6A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15th HL LHC Meeting W. Höfle 2.10.2015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5BF5E5E-899A-2E0C-6874-43134FCB9A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97957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DF1FF3-D362-748E-725F-4E68A73EA9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96451"/>
            <a:ext cx="7920000" cy="540000"/>
          </a:xfrm>
        </p:spPr>
        <p:txBody>
          <a:bodyPr/>
          <a:lstStyle/>
          <a:p>
            <a:r>
              <a:rPr lang="en-US" dirty="0"/>
              <a:t>SPS LSS6 layout with button PU left of CCs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D97E071-420B-85C4-B1AF-E0176284AF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15th HL LHC Meeting W. Höfle 2.10.2015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DE75E7-6A88-1C56-4EDE-E37D415397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789EADB-2163-8492-C269-2F9D054BCE74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6427" y="1390855"/>
            <a:ext cx="6192688" cy="281626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ED5C575-A143-9A21-0EEC-C9BB782FB93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50000"/>
          <a:stretch/>
        </p:blipFill>
        <p:spPr>
          <a:xfrm>
            <a:off x="6783671" y="1795296"/>
            <a:ext cx="2083129" cy="1851670"/>
          </a:xfrm>
          <a:prstGeom prst="rect">
            <a:avLst/>
          </a:prstGeom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10EAC800-42BE-CC7A-A554-13F965F387AB}"/>
              </a:ext>
            </a:extLst>
          </p:cNvPr>
          <p:cNvCxnSpPr>
            <a:cxnSpLocks/>
          </p:cNvCxnSpPr>
          <p:nvPr/>
        </p:nvCxnSpPr>
        <p:spPr>
          <a:xfrm flipH="1" flipV="1">
            <a:off x="1726728" y="3508545"/>
            <a:ext cx="794853" cy="99288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977807D5-5502-68FD-D4E8-5F333E75284D}"/>
              </a:ext>
            </a:extLst>
          </p:cNvPr>
          <p:cNvSpPr txBox="1"/>
          <p:nvPr/>
        </p:nvSpPr>
        <p:spPr>
          <a:xfrm>
            <a:off x="2124154" y="4442515"/>
            <a:ext cx="14458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button PU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BD4C3D2-9758-05EA-0FF8-44459520D231}"/>
              </a:ext>
            </a:extLst>
          </p:cNvPr>
          <p:cNvSpPr txBox="1"/>
          <p:nvPr/>
        </p:nvSpPr>
        <p:spPr>
          <a:xfrm>
            <a:off x="3472771" y="4436794"/>
            <a:ext cx="3161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crab cavity cryo-module</a:t>
            </a:r>
          </a:p>
          <a:p>
            <a:r>
              <a:rPr lang="en-GB" sz="1200" dirty="0"/>
              <a:t>RFD cavities in 2025 (horizontal kicks) 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26F32C2-1A57-D98F-3383-9916E7449008}"/>
              </a:ext>
            </a:extLst>
          </p:cNvPr>
          <p:cNvCxnSpPr>
            <a:cxnSpLocks/>
          </p:cNvCxnSpPr>
          <p:nvPr/>
        </p:nvCxnSpPr>
        <p:spPr>
          <a:xfrm flipH="1" flipV="1">
            <a:off x="4032880" y="3886184"/>
            <a:ext cx="342637" cy="60661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28CA7311-2277-B56E-526E-661B57C96F98}"/>
              </a:ext>
            </a:extLst>
          </p:cNvPr>
          <p:cNvSpPr txBox="1"/>
          <p:nvPr/>
        </p:nvSpPr>
        <p:spPr>
          <a:xfrm>
            <a:off x="460375" y="1064546"/>
            <a:ext cx="10510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top view 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C159298-81CF-DEE5-AA5B-50F841A3A9B3}"/>
              </a:ext>
            </a:extLst>
          </p:cNvPr>
          <p:cNvCxnSpPr>
            <a:cxnSpLocks/>
          </p:cNvCxnSpPr>
          <p:nvPr/>
        </p:nvCxnSpPr>
        <p:spPr>
          <a:xfrm flipH="1">
            <a:off x="7744775" y="1571428"/>
            <a:ext cx="1" cy="48928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05CD2EAB-1C66-72C6-66C4-8FFB1A9FE3FB}"/>
              </a:ext>
            </a:extLst>
          </p:cNvPr>
          <p:cNvSpPr txBox="1"/>
          <p:nvPr/>
        </p:nvSpPr>
        <p:spPr>
          <a:xfrm>
            <a:off x="6916738" y="849102"/>
            <a:ext cx="152445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button PU rigidly connected to cryo-module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0D1A14C7-32E4-A4C5-FFE5-9941C81204EA}"/>
              </a:ext>
            </a:extLst>
          </p:cNvPr>
          <p:cNvSpPr/>
          <p:nvPr/>
        </p:nvSpPr>
        <p:spPr>
          <a:xfrm>
            <a:off x="7485488" y="2071617"/>
            <a:ext cx="525686" cy="50013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366941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0FC4D3-1E0E-AB4A-90FF-EF575CC680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Sample shots 28.05.2025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E76BF3-A1BD-0AD4-9E22-EE8A9AE322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771550"/>
            <a:ext cx="7920000" cy="3680222"/>
          </a:xfrm>
        </p:spPr>
        <p:txBody>
          <a:bodyPr/>
          <a:lstStyle/>
          <a:p>
            <a:r>
              <a:rPr lang="en-GB" noProof="0" dirty="0"/>
              <a:t>1 MV cavity 1 and 1 MV cavity 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F38EA7B-35C8-7112-5855-4C5198E5AA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15th HL LHC Meeting W. Höfle 2.10.2015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60EF2B-1279-526D-3657-F10C8E93DE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30</a:t>
            </a:fld>
            <a:endParaRPr lang="fr-FR"/>
          </a:p>
        </p:txBody>
      </p:sp>
      <p:pic>
        <p:nvPicPr>
          <p:cNvPr id="7" name="Picture 6" descr="A screenshot of a computer&#10;&#10;AI-generated content may be incorrect.">
            <a:extLst>
              <a:ext uri="{FF2B5EF4-FFF2-40B4-BE49-F238E27FC236}">
                <a16:creationId xmlns:a16="http://schemas.microsoft.com/office/drawing/2014/main" id="{F4B984B4-18BA-7CA5-84D1-2DB0E5DB62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4569" y="1403598"/>
            <a:ext cx="4016868" cy="2259489"/>
          </a:xfrm>
          <a:prstGeom prst="rect">
            <a:avLst/>
          </a:prstGeom>
        </p:spPr>
      </p:pic>
      <p:pic>
        <p:nvPicPr>
          <p:cNvPr id="9" name="Picture 8" descr="A screen shot of a computer&#10;&#10;AI-generated content may be incorrect.">
            <a:extLst>
              <a:ext uri="{FF2B5EF4-FFF2-40B4-BE49-F238E27FC236}">
                <a16:creationId xmlns:a16="http://schemas.microsoft.com/office/drawing/2014/main" id="{0C7F350D-CB38-E080-BA5C-21688BBFAC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973" y="1407791"/>
            <a:ext cx="4009415" cy="225529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3366902-38E4-7927-28BA-A92AC3F11951}"/>
              </a:ext>
            </a:extLst>
          </p:cNvPr>
          <p:cNvSpPr txBox="1"/>
          <p:nvPr/>
        </p:nvSpPr>
        <p:spPr>
          <a:xfrm>
            <a:off x="3563888" y="1984653"/>
            <a:ext cx="3305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FFFF00"/>
                </a:solidFill>
                <a:latin typeface="Symbol" panose="05050102010706020507" pitchFamily="18" charset="2"/>
              </a:rPr>
              <a:t>S</a:t>
            </a:r>
            <a:r>
              <a:rPr lang="en-GB" sz="1200" dirty="0">
                <a:solidFill>
                  <a:srgbClr val="FFFF00"/>
                </a:solidFill>
              </a:rPr>
              <a:t> </a:t>
            </a:r>
            <a:endParaRPr lang="fr-CH" sz="1200" dirty="0">
              <a:solidFill>
                <a:srgbClr val="FFFF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922E814-72A4-6B30-35CF-E6D24676C540}"/>
              </a:ext>
            </a:extLst>
          </p:cNvPr>
          <p:cNvSpPr txBox="1"/>
          <p:nvPr/>
        </p:nvSpPr>
        <p:spPr>
          <a:xfrm>
            <a:off x="3550174" y="2414052"/>
            <a:ext cx="3225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00B050"/>
                </a:solidFill>
                <a:latin typeface="Symbol" panose="05050102010706020507" pitchFamily="18" charset="2"/>
              </a:rPr>
              <a:t>D</a:t>
            </a:r>
            <a:r>
              <a:rPr lang="en-GB" sz="1200" dirty="0">
                <a:solidFill>
                  <a:srgbClr val="FFFF00"/>
                </a:solidFill>
              </a:rPr>
              <a:t> </a:t>
            </a:r>
            <a:endParaRPr lang="fr-CH" sz="1200" dirty="0">
              <a:solidFill>
                <a:srgbClr val="FFFF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13CBBEB-0E2A-3E00-FF06-EDC5A026EC04}"/>
              </a:ext>
            </a:extLst>
          </p:cNvPr>
          <p:cNvSpPr txBox="1"/>
          <p:nvPr/>
        </p:nvSpPr>
        <p:spPr>
          <a:xfrm>
            <a:off x="5218500" y="2012454"/>
            <a:ext cx="3305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FFFF00"/>
                </a:solidFill>
                <a:latin typeface="Symbol" panose="05050102010706020507" pitchFamily="18" charset="2"/>
              </a:rPr>
              <a:t>S</a:t>
            </a:r>
            <a:r>
              <a:rPr lang="en-GB" sz="1200" dirty="0">
                <a:solidFill>
                  <a:srgbClr val="FFFF00"/>
                </a:solidFill>
              </a:rPr>
              <a:t> </a:t>
            </a:r>
            <a:endParaRPr lang="fr-CH" sz="1200" dirty="0">
              <a:solidFill>
                <a:srgbClr val="FFFF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EF8A6C0-EDCC-65A8-7B61-3596A7ED69E8}"/>
              </a:ext>
            </a:extLst>
          </p:cNvPr>
          <p:cNvSpPr txBox="1"/>
          <p:nvPr/>
        </p:nvSpPr>
        <p:spPr>
          <a:xfrm>
            <a:off x="5057238" y="2533342"/>
            <a:ext cx="3225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00B050"/>
                </a:solidFill>
                <a:latin typeface="Symbol" panose="05050102010706020507" pitchFamily="18" charset="2"/>
              </a:rPr>
              <a:t>D</a:t>
            </a:r>
            <a:r>
              <a:rPr lang="en-GB" sz="1200" dirty="0">
                <a:solidFill>
                  <a:srgbClr val="FFFF00"/>
                </a:solidFill>
              </a:rPr>
              <a:t> </a:t>
            </a:r>
            <a:endParaRPr lang="fr-CH" sz="1200" dirty="0">
              <a:solidFill>
                <a:srgbClr val="FFFF0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014B31F-E40D-B8E7-E28F-856E18E6D59E}"/>
              </a:ext>
            </a:extLst>
          </p:cNvPr>
          <p:cNvSpPr txBox="1"/>
          <p:nvPr/>
        </p:nvSpPr>
        <p:spPr>
          <a:xfrm>
            <a:off x="1783700" y="3759637"/>
            <a:ext cx="1582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/>
              <a:t>CCs</a:t>
            </a:r>
            <a:r>
              <a:rPr lang="fr-CH" dirty="0"/>
              <a:t> in-phase</a:t>
            </a:r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6969181-F6BC-3D35-97D3-709B4F3377AB}"/>
              </a:ext>
            </a:extLst>
          </p:cNvPr>
          <p:cNvSpPr txBox="1"/>
          <p:nvPr/>
        </p:nvSpPr>
        <p:spPr>
          <a:xfrm>
            <a:off x="5576808" y="3759637"/>
            <a:ext cx="21723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/>
              <a:t>CCs</a:t>
            </a:r>
            <a:r>
              <a:rPr lang="fr-CH" dirty="0"/>
              <a:t> </a:t>
            </a:r>
            <a:r>
              <a:rPr lang="en-GB" noProof="0" dirty="0"/>
              <a:t>counter-phase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9E22C80-9E05-27F4-B839-A154F7460F17}"/>
              </a:ext>
            </a:extLst>
          </p:cNvPr>
          <p:cNvSpPr txBox="1"/>
          <p:nvPr/>
        </p:nvSpPr>
        <p:spPr>
          <a:xfrm>
            <a:off x="3794093" y="3621136"/>
            <a:ext cx="7809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>
                <a:solidFill>
                  <a:srgbClr val="FF0000"/>
                </a:solidFill>
              </a:rPr>
              <a:t>16:12:59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BE14799-21BF-CE9E-1E5C-F160D13F29E8}"/>
              </a:ext>
            </a:extLst>
          </p:cNvPr>
          <p:cNvSpPr txBox="1"/>
          <p:nvPr/>
        </p:nvSpPr>
        <p:spPr>
          <a:xfrm>
            <a:off x="7979938" y="3621137"/>
            <a:ext cx="7809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>
                <a:solidFill>
                  <a:srgbClr val="FF0000"/>
                </a:solidFill>
              </a:rPr>
              <a:t>16:26:45</a:t>
            </a:r>
            <a:endParaRPr lang="en-GB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436761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4F8D09-C6DF-8176-C27C-35D188D8AD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A screenshot of a computer&#10;&#10;AI-generated content may be incorrect.">
            <a:extLst>
              <a:ext uri="{FF2B5EF4-FFF2-40B4-BE49-F238E27FC236}">
                <a16:creationId xmlns:a16="http://schemas.microsoft.com/office/drawing/2014/main" id="{829D94A7-ED08-9A8B-5751-D6651A1AF5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896" y="1465702"/>
            <a:ext cx="3747460" cy="2107946"/>
          </a:xfrm>
          <a:prstGeom prst="rect">
            <a:avLst/>
          </a:prstGeom>
        </p:spPr>
      </p:pic>
      <p:pic>
        <p:nvPicPr>
          <p:cNvPr id="8" name="Picture 7" descr="A screenshot of a computer&#10;&#10;AI-generated content may be incorrect.">
            <a:extLst>
              <a:ext uri="{FF2B5EF4-FFF2-40B4-BE49-F238E27FC236}">
                <a16:creationId xmlns:a16="http://schemas.microsoft.com/office/drawing/2014/main" id="{0BF534CA-5F5D-8A78-503C-6471A4D360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54202" y="1465702"/>
            <a:ext cx="3747460" cy="210794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F39711D-A8C5-1235-5109-9D77884659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Sample shots 28.05.2025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EDC75A-7192-43B2-8D6E-EF45D9B8A3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771550"/>
            <a:ext cx="7920000" cy="3680222"/>
          </a:xfrm>
        </p:spPr>
        <p:txBody>
          <a:bodyPr/>
          <a:lstStyle/>
          <a:p>
            <a:r>
              <a:rPr lang="en-GB" noProof="0" dirty="0"/>
              <a:t>1 MV cavity 1 and 1 MV cavity 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94F6D50-E55F-DD94-75BE-D3F9FD1EE2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15th HL LHC Meeting W. Höfle 2.10.2015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B9304DB-0DE5-F88C-9317-D8A022196E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31</a:t>
            </a:fld>
            <a:endParaRPr lang="fr-FR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488DE74-F7FA-D536-E733-9BE8A6BB00BE}"/>
              </a:ext>
            </a:extLst>
          </p:cNvPr>
          <p:cNvSpPr txBox="1"/>
          <p:nvPr/>
        </p:nvSpPr>
        <p:spPr>
          <a:xfrm>
            <a:off x="2236806" y="2220195"/>
            <a:ext cx="3305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FFFF00"/>
                </a:solidFill>
                <a:latin typeface="Symbol" panose="05050102010706020507" pitchFamily="18" charset="2"/>
              </a:rPr>
              <a:t>S</a:t>
            </a:r>
            <a:r>
              <a:rPr lang="en-GB" sz="1200" dirty="0">
                <a:solidFill>
                  <a:srgbClr val="FFFF00"/>
                </a:solidFill>
              </a:rPr>
              <a:t> </a:t>
            </a:r>
            <a:endParaRPr lang="fr-CH" sz="1200" dirty="0">
              <a:solidFill>
                <a:srgbClr val="FFFF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6D714D8-B388-E7E3-3D9B-DF39783EB123}"/>
              </a:ext>
            </a:extLst>
          </p:cNvPr>
          <p:cNvSpPr txBox="1"/>
          <p:nvPr/>
        </p:nvSpPr>
        <p:spPr>
          <a:xfrm>
            <a:off x="3741850" y="1862157"/>
            <a:ext cx="3225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00B050"/>
                </a:solidFill>
                <a:latin typeface="Symbol" panose="05050102010706020507" pitchFamily="18" charset="2"/>
              </a:rPr>
              <a:t>D</a:t>
            </a:r>
            <a:r>
              <a:rPr lang="en-GB" sz="1200" dirty="0">
                <a:solidFill>
                  <a:srgbClr val="FFFF00"/>
                </a:solidFill>
              </a:rPr>
              <a:t> </a:t>
            </a:r>
            <a:endParaRPr lang="fr-CH" sz="1200" dirty="0">
              <a:solidFill>
                <a:srgbClr val="FFFF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0D2B45A-7A95-6357-EDB6-F55099381CCB}"/>
              </a:ext>
            </a:extLst>
          </p:cNvPr>
          <p:cNvSpPr txBox="1"/>
          <p:nvPr/>
        </p:nvSpPr>
        <p:spPr>
          <a:xfrm>
            <a:off x="6162662" y="2215113"/>
            <a:ext cx="3305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FFFF00"/>
                </a:solidFill>
                <a:latin typeface="Symbol" panose="05050102010706020507" pitchFamily="18" charset="2"/>
              </a:rPr>
              <a:t>S</a:t>
            </a:r>
            <a:r>
              <a:rPr lang="en-GB" sz="1200" dirty="0">
                <a:solidFill>
                  <a:srgbClr val="FFFF00"/>
                </a:solidFill>
              </a:rPr>
              <a:t> </a:t>
            </a:r>
            <a:endParaRPr lang="fr-CH" sz="1200" dirty="0">
              <a:solidFill>
                <a:srgbClr val="FFFF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D23E364-E987-2F97-70E1-AAC95A368EE1}"/>
              </a:ext>
            </a:extLst>
          </p:cNvPr>
          <p:cNvSpPr txBox="1"/>
          <p:nvPr/>
        </p:nvSpPr>
        <p:spPr>
          <a:xfrm>
            <a:off x="7549766" y="1885871"/>
            <a:ext cx="3225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00B050"/>
                </a:solidFill>
                <a:latin typeface="Symbol" panose="05050102010706020507" pitchFamily="18" charset="2"/>
              </a:rPr>
              <a:t>D</a:t>
            </a:r>
            <a:r>
              <a:rPr lang="en-GB" sz="1200" dirty="0">
                <a:solidFill>
                  <a:srgbClr val="FFFF00"/>
                </a:solidFill>
              </a:rPr>
              <a:t> </a:t>
            </a:r>
            <a:endParaRPr lang="fr-CH" sz="1200" dirty="0">
              <a:solidFill>
                <a:srgbClr val="FFFF0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DBA1970-846E-1A47-E18E-2FA0BC26D9E6}"/>
              </a:ext>
            </a:extLst>
          </p:cNvPr>
          <p:cNvSpPr txBox="1"/>
          <p:nvPr/>
        </p:nvSpPr>
        <p:spPr>
          <a:xfrm>
            <a:off x="1668384" y="3759637"/>
            <a:ext cx="1582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/>
              <a:t>CCs</a:t>
            </a:r>
            <a:r>
              <a:rPr lang="fr-CH" dirty="0"/>
              <a:t> in-phase</a:t>
            </a:r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A0C3215-2E46-AFA9-8948-4A46B560E9BE}"/>
              </a:ext>
            </a:extLst>
          </p:cNvPr>
          <p:cNvSpPr txBox="1"/>
          <p:nvPr/>
        </p:nvSpPr>
        <p:spPr>
          <a:xfrm>
            <a:off x="5076467" y="3759637"/>
            <a:ext cx="21723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/>
              <a:t>CCs</a:t>
            </a:r>
            <a:r>
              <a:rPr lang="fr-CH" dirty="0"/>
              <a:t> </a:t>
            </a:r>
            <a:r>
              <a:rPr lang="en-GB" noProof="0" dirty="0"/>
              <a:t>counter-phase</a:t>
            </a:r>
            <a:endParaRPr lang="en-GB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8857D6F-8A6C-A2EA-9BDF-83966538E52E}"/>
              </a:ext>
            </a:extLst>
          </p:cNvPr>
          <p:cNvSpPr txBox="1"/>
          <p:nvPr/>
        </p:nvSpPr>
        <p:spPr>
          <a:xfrm>
            <a:off x="3630048" y="3528143"/>
            <a:ext cx="7809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>
                <a:solidFill>
                  <a:srgbClr val="FF0000"/>
                </a:solidFill>
              </a:rPr>
              <a:t>17:16:16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1AD292A-9FBC-7FB8-F949-6172B3B7FEF8}"/>
              </a:ext>
            </a:extLst>
          </p:cNvPr>
          <p:cNvSpPr txBox="1"/>
          <p:nvPr/>
        </p:nvSpPr>
        <p:spPr>
          <a:xfrm>
            <a:off x="7481798" y="3528143"/>
            <a:ext cx="7809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>
                <a:solidFill>
                  <a:srgbClr val="FF0000"/>
                </a:solidFill>
              </a:rPr>
              <a:t>17:19:09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58C7895-070E-C665-B4F1-85CD4C33D099}"/>
              </a:ext>
            </a:extLst>
          </p:cNvPr>
          <p:cNvSpPr txBox="1"/>
          <p:nvPr/>
        </p:nvSpPr>
        <p:spPr>
          <a:xfrm>
            <a:off x="7830907" y="4195"/>
            <a:ext cx="11641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noProof="0" dirty="0"/>
              <a:t>revised (added)</a:t>
            </a:r>
          </a:p>
        </p:txBody>
      </p:sp>
    </p:spTree>
    <p:extLst>
      <p:ext uri="{BB962C8B-B14F-4D97-AF65-F5344CB8AC3E}">
        <p14:creationId xmlns:p14="http://schemas.microsoft.com/office/powerpoint/2010/main" val="348735489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B8B556-04F4-E29D-1EAC-6C3F6F2100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screenshot of a computer&#10;&#10;AI-generated content may be incorrect.">
            <a:extLst>
              <a:ext uri="{FF2B5EF4-FFF2-40B4-BE49-F238E27FC236}">
                <a16:creationId xmlns:a16="http://schemas.microsoft.com/office/drawing/2014/main" id="{3C6892BC-8A83-CFF1-3841-51FDA1FB3A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1750" y="1772058"/>
            <a:ext cx="3905955" cy="219710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0E1397-2164-BBBF-6E7F-9E7C7598CA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3060" y="897343"/>
            <a:ext cx="7920000" cy="3680222"/>
          </a:xfrm>
        </p:spPr>
        <p:txBody>
          <a:bodyPr/>
          <a:lstStyle/>
          <a:p>
            <a:pPr algn="l"/>
            <a:r>
              <a:rPr lang="en-GB" dirty="0"/>
              <a:t>C</a:t>
            </a:r>
            <a:r>
              <a:rPr lang="en-GB" noProof="0" dirty="0" err="1"/>
              <a:t>avities</a:t>
            </a:r>
            <a:r>
              <a:rPr lang="en-GB" noProof="0" dirty="0"/>
              <a:t> not powered</a:t>
            </a:r>
          </a:p>
        </p:txBody>
      </p:sp>
      <p:pic>
        <p:nvPicPr>
          <p:cNvPr id="12" name="Picture 11" descr="Screens screenshot of a computer screen&#10;&#10;AI-generated content may be incorrect.">
            <a:extLst>
              <a:ext uri="{FF2B5EF4-FFF2-40B4-BE49-F238E27FC236}">
                <a16:creationId xmlns:a16="http://schemas.microsoft.com/office/drawing/2014/main" id="{5592B4B5-7185-0C1D-4FDC-4D1FA391A9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000" y="1772057"/>
            <a:ext cx="3905956" cy="21971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F69F750-7D36-6435-DA77-6F3B56BE67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Example with bump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54F2824-9E32-CA3E-1612-EA85581D68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15th HL LHC Meeting W. Höfle 2.10.2015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CFF76F-FF35-3624-EA39-1DAD5B47D2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32</a:t>
            </a:fld>
            <a:endParaRPr lang="fr-FR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03BDCA3-6D0A-CA3B-AD65-3C6A6D3CF56A}"/>
              </a:ext>
            </a:extLst>
          </p:cNvPr>
          <p:cNvSpPr txBox="1"/>
          <p:nvPr/>
        </p:nvSpPr>
        <p:spPr>
          <a:xfrm>
            <a:off x="6387930" y="2571750"/>
            <a:ext cx="3305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FFFF00"/>
                </a:solidFill>
                <a:latin typeface="Symbol" panose="05050102010706020507" pitchFamily="18" charset="2"/>
              </a:rPr>
              <a:t>S</a:t>
            </a:r>
            <a:r>
              <a:rPr lang="en-GB" sz="1200" dirty="0">
                <a:solidFill>
                  <a:srgbClr val="FFFF00"/>
                </a:solidFill>
              </a:rPr>
              <a:t> </a:t>
            </a:r>
            <a:endParaRPr lang="fr-CH" sz="1200" dirty="0">
              <a:solidFill>
                <a:srgbClr val="FFFF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95BA146-9B28-BA77-B4A1-A63818C74BD0}"/>
              </a:ext>
            </a:extLst>
          </p:cNvPr>
          <p:cNvSpPr txBox="1"/>
          <p:nvPr/>
        </p:nvSpPr>
        <p:spPr>
          <a:xfrm>
            <a:off x="7940536" y="2265593"/>
            <a:ext cx="3225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00B050"/>
                </a:solidFill>
                <a:latin typeface="Symbol" panose="05050102010706020507" pitchFamily="18" charset="2"/>
              </a:rPr>
              <a:t>D</a:t>
            </a:r>
            <a:r>
              <a:rPr lang="en-GB" sz="1200" dirty="0">
                <a:solidFill>
                  <a:srgbClr val="FFFF00"/>
                </a:solidFill>
              </a:rPr>
              <a:t> </a:t>
            </a:r>
            <a:endParaRPr lang="fr-CH" sz="1200" dirty="0">
              <a:solidFill>
                <a:srgbClr val="FFFF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DD35D38-FF4C-BC8F-2383-D1339B2FA2FE}"/>
              </a:ext>
            </a:extLst>
          </p:cNvPr>
          <p:cNvSpPr txBox="1"/>
          <p:nvPr/>
        </p:nvSpPr>
        <p:spPr>
          <a:xfrm>
            <a:off x="7872569" y="3969158"/>
            <a:ext cx="7809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>
                <a:solidFill>
                  <a:srgbClr val="FF0000"/>
                </a:solidFill>
              </a:rPr>
              <a:t>17:58:52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5FB75BE-BDAD-1020-D7B2-363B6F38CFFF}"/>
              </a:ext>
            </a:extLst>
          </p:cNvPr>
          <p:cNvSpPr txBox="1"/>
          <p:nvPr/>
        </p:nvSpPr>
        <p:spPr>
          <a:xfrm>
            <a:off x="4737270" y="3941585"/>
            <a:ext cx="6591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>
                <a:solidFill>
                  <a:srgbClr val="00B0F0"/>
                </a:solidFill>
              </a:rPr>
              <a:t>+5 mm</a:t>
            </a:r>
            <a:endParaRPr lang="en-GB" sz="1200" dirty="0">
              <a:solidFill>
                <a:srgbClr val="00B0F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1644424-FAE0-1419-1878-FAA95CF58EC1}"/>
              </a:ext>
            </a:extLst>
          </p:cNvPr>
          <p:cNvSpPr txBox="1"/>
          <p:nvPr/>
        </p:nvSpPr>
        <p:spPr>
          <a:xfrm>
            <a:off x="612000" y="3941584"/>
            <a:ext cx="6206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>
                <a:solidFill>
                  <a:srgbClr val="00B0F0"/>
                </a:solidFill>
              </a:rPr>
              <a:t>-5 mm</a:t>
            </a:r>
            <a:endParaRPr lang="en-GB" sz="1200" dirty="0">
              <a:solidFill>
                <a:srgbClr val="00B0F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F0D9D06-23E7-C664-AE1E-BC81E3BE9B65}"/>
              </a:ext>
            </a:extLst>
          </p:cNvPr>
          <p:cNvSpPr txBox="1"/>
          <p:nvPr/>
        </p:nvSpPr>
        <p:spPr>
          <a:xfrm>
            <a:off x="3791017" y="3948343"/>
            <a:ext cx="7809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>
                <a:solidFill>
                  <a:srgbClr val="FF0000"/>
                </a:solidFill>
              </a:rPr>
              <a:t>17:47:18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7CAFCB4-7DDD-B3C9-4545-4B4E7FE2E738}"/>
              </a:ext>
            </a:extLst>
          </p:cNvPr>
          <p:cNvSpPr txBox="1"/>
          <p:nvPr/>
        </p:nvSpPr>
        <p:spPr>
          <a:xfrm>
            <a:off x="2234438" y="2538216"/>
            <a:ext cx="3305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FFFF00"/>
                </a:solidFill>
                <a:latin typeface="Symbol" panose="05050102010706020507" pitchFamily="18" charset="2"/>
              </a:rPr>
              <a:t>S</a:t>
            </a:r>
            <a:r>
              <a:rPr lang="en-GB" sz="1200" dirty="0">
                <a:solidFill>
                  <a:srgbClr val="FFFF00"/>
                </a:solidFill>
              </a:rPr>
              <a:t> </a:t>
            </a:r>
            <a:endParaRPr lang="fr-CH" sz="1200" dirty="0">
              <a:solidFill>
                <a:srgbClr val="FFFF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A74E2EE-4E20-1434-630B-5B2AFBD416BB}"/>
              </a:ext>
            </a:extLst>
          </p:cNvPr>
          <p:cNvSpPr txBox="1"/>
          <p:nvPr/>
        </p:nvSpPr>
        <p:spPr>
          <a:xfrm>
            <a:off x="3858984" y="2216611"/>
            <a:ext cx="3225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00B050"/>
                </a:solidFill>
                <a:latin typeface="Symbol" panose="05050102010706020507" pitchFamily="18" charset="2"/>
              </a:rPr>
              <a:t>D</a:t>
            </a:r>
            <a:r>
              <a:rPr lang="en-GB" sz="1200" dirty="0">
                <a:solidFill>
                  <a:srgbClr val="FFFF00"/>
                </a:solidFill>
              </a:rPr>
              <a:t> </a:t>
            </a:r>
            <a:endParaRPr lang="fr-CH" sz="1200" dirty="0">
              <a:solidFill>
                <a:srgbClr val="FFFF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729847B-59CB-95DE-FA65-B8D379C8AA7B}"/>
              </a:ext>
            </a:extLst>
          </p:cNvPr>
          <p:cNvSpPr txBox="1"/>
          <p:nvPr/>
        </p:nvSpPr>
        <p:spPr>
          <a:xfrm>
            <a:off x="8184141" y="27326"/>
            <a:ext cx="63991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noProof="0" dirty="0"/>
              <a:t>revised</a:t>
            </a:r>
          </a:p>
        </p:txBody>
      </p:sp>
    </p:spTree>
    <p:extLst>
      <p:ext uri="{BB962C8B-B14F-4D97-AF65-F5344CB8AC3E}">
        <p14:creationId xmlns:p14="http://schemas.microsoft.com/office/powerpoint/2010/main" val="183282507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86D3B03A-0977-E351-EA88-272A998C49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Preparations to date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084FE86-CB05-DF84-A3C0-3E02CF8F23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675000"/>
            <a:ext cx="7920000" cy="4097380"/>
          </a:xfrm>
        </p:spPr>
        <p:txBody>
          <a:bodyPr>
            <a:normAutofit fontScale="55000" lnSpcReduction="20000"/>
          </a:bodyPr>
          <a:lstStyle/>
          <a:p>
            <a:pPr algn="l"/>
            <a:r>
              <a:rPr lang="en-GB" noProof="0" dirty="0"/>
              <a:t>Check of button pick-up in 867 before installation in LSS6</a:t>
            </a:r>
          </a:p>
          <a:p>
            <a:pPr lvl="1" algn="l"/>
            <a:r>
              <a:rPr lang="en-GB" noProof="0" dirty="0"/>
              <a:t>08.01.2025 (NWA, S</a:t>
            </a:r>
            <a:r>
              <a:rPr lang="en-GB" baseline="-25000" noProof="0" dirty="0"/>
              <a:t>11</a:t>
            </a:r>
            <a:r>
              <a:rPr lang="en-GB" noProof="0" dirty="0"/>
              <a:t>)</a:t>
            </a:r>
          </a:p>
          <a:p>
            <a:pPr algn="l"/>
            <a:r>
              <a:rPr lang="en-GB" noProof="0" dirty="0"/>
              <a:t>Check of button pick-up in-situ after installation together with associated cabling to surface</a:t>
            </a:r>
          </a:p>
          <a:p>
            <a:pPr lvl="1" algn="l"/>
            <a:r>
              <a:rPr lang="en-GB" noProof="0" dirty="0"/>
              <a:t>28.01.2025</a:t>
            </a:r>
          </a:p>
          <a:p>
            <a:pPr lvl="1" algn="l"/>
            <a:r>
              <a:rPr lang="en-GB" noProof="0" dirty="0"/>
              <a:t>05.02.2025</a:t>
            </a:r>
          </a:p>
          <a:p>
            <a:pPr algn="l"/>
            <a:r>
              <a:rPr lang="en-GB" noProof="0" dirty="0"/>
              <a:t>Check of </a:t>
            </a:r>
            <a:r>
              <a:rPr lang="en-GB" i="1" noProof="0" dirty="0"/>
              <a:t>processing crate #1 </a:t>
            </a:r>
            <a:r>
              <a:rPr lang="en-GB" noProof="0" dirty="0"/>
              <a:t>best for injection energy at 26 GeV/c momentum (bandpass filter on sum &amp; delta @400.4 MHz)</a:t>
            </a:r>
          </a:p>
          <a:p>
            <a:pPr lvl="1" algn="l"/>
            <a:r>
              <a:rPr lang="en-GB" noProof="0" dirty="0"/>
              <a:t>quick characterisation in lab (S</a:t>
            </a:r>
            <a:r>
              <a:rPr lang="en-GB" baseline="-25000" noProof="0" dirty="0"/>
              <a:t>21</a:t>
            </a:r>
            <a:r>
              <a:rPr lang="en-GB" noProof="0" dirty="0"/>
              <a:t>), pre-calibration with signal generator in BA6</a:t>
            </a:r>
          </a:p>
          <a:p>
            <a:pPr lvl="1" algn="l"/>
            <a:r>
              <a:rPr lang="en-GB" noProof="0" dirty="0"/>
              <a:t>original configuration but amplification by-passed, 400 MHz bandpass filters on sum and delta </a:t>
            </a:r>
          </a:p>
          <a:p>
            <a:pPr algn="l"/>
            <a:r>
              <a:rPr lang="en-GB" noProof="0" dirty="0"/>
              <a:t>Check of </a:t>
            </a:r>
            <a:r>
              <a:rPr lang="en-GB" i="1" noProof="0" dirty="0"/>
              <a:t>processing crate #2 </a:t>
            </a:r>
            <a:r>
              <a:rPr lang="en-GB" noProof="0" dirty="0"/>
              <a:t>best for coast energy at 270 GeV/c (bandpass filter on A and B @400.8 MHz) </a:t>
            </a:r>
          </a:p>
          <a:p>
            <a:pPr lvl="1" algn="l"/>
            <a:r>
              <a:rPr lang="en-GB" dirty="0"/>
              <a:t>measurements in lab after re-configuration: 09.06.2025-13.06.2025 </a:t>
            </a:r>
            <a:endParaRPr lang="en-GB" noProof="0" dirty="0"/>
          </a:p>
          <a:p>
            <a:pPr lvl="1" algn="l"/>
            <a:r>
              <a:rPr lang="en-GB" dirty="0"/>
              <a:t>re-cabling of crate, 400 MHz bandpass filter on A and B, in line with plan for HL (D.V.)</a:t>
            </a:r>
          </a:p>
          <a:p>
            <a:pPr lvl="1" algn="l"/>
            <a:r>
              <a:rPr lang="en-GB" dirty="0"/>
              <a:t>in-depth characterisation with NWA, pre-calibration with network analyser (A-B side)</a:t>
            </a:r>
          </a:p>
          <a:p>
            <a:pPr lvl="2" algn="l"/>
            <a:r>
              <a:rPr lang="en-GB" dirty="0"/>
              <a:t>current p</a:t>
            </a:r>
            <a:r>
              <a:rPr lang="en-GB" noProof="0" dirty="0"/>
              <a:t>re-setting of A side: 5796 pre 23.06.2025</a:t>
            </a:r>
          </a:p>
          <a:p>
            <a:pPr lvl="1" algn="l"/>
            <a:r>
              <a:rPr lang="en-GB" dirty="0"/>
              <a:t>installation in BA6 and beam-based alignment of A and B during MD on 23.06.2025 with final settings</a:t>
            </a:r>
          </a:p>
          <a:p>
            <a:pPr lvl="1" algn="l"/>
            <a:r>
              <a:rPr lang="en-GB" dirty="0"/>
              <a:t>t</a:t>
            </a:r>
            <a:r>
              <a:rPr lang="en-GB" noProof="0" dirty="0"/>
              <a:t>urn-by-turn trigger </a:t>
            </a:r>
            <a:r>
              <a:rPr lang="en-GB" noProof="0" dirty="0" err="1"/>
              <a:t>uni</a:t>
            </a:r>
            <a:r>
              <a:rPr lang="en-GB" dirty="0"/>
              <a:t>t (VTU) commissioned for MD of 16.07.2025</a:t>
            </a:r>
            <a:endParaRPr lang="en-GB" noProof="0" dirty="0"/>
          </a:p>
          <a:p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E769C1D-FA3D-4DD0-635B-8265AEBA45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15th HL LHC Meeting W. Höfle 2.10.2015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D78971-2593-C5D2-FFFE-5A1006936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712476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28E8B8-B12F-FA32-684E-6814225314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7166" y="7851"/>
            <a:ext cx="7920000" cy="540000"/>
          </a:xfrm>
        </p:spPr>
        <p:txBody>
          <a:bodyPr/>
          <a:lstStyle/>
          <a:p>
            <a:r>
              <a:rPr lang="en-GB" noProof="0" dirty="0"/>
              <a:t>Data available for analysis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9DE8B6-8979-EEBC-88A6-10B1AA3434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6708" y="837723"/>
            <a:ext cx="7920000" cy="3680222"/>
          </a:xfrm>
        </p:spPr>
        <p:txBody>
          <a:bodyPr>
            <a:normAutofit fontScale="62500" lnSpcReduction="20000"/>
          </a:bodyPr>
          <a:lstStyle/>
          <a:p>
            <a:pPr algn="l"/>
            <a:r>
              <a:rPr lang="en-GB" noProof="0" dirty="0"/>
              <a:t>23.03.2025 and 24.03.2025</a:t>
            </a:r>
          </a:p>
          <a:p>
            <a:pPr lvl="1" algn="l"/>
            <a:r>
              <a:rPr lang="en-GB" dirty="0"/>
              <a:t>initial data, direct time domain, A and B side </a:t>
            </a:r>
            <a:endParaRPr lang="en-GB" noProof="0" dirty="0"/>
          </a:p>
          <a:p>
            <a:pPr algn="l"/>
            <a:r>
              <a:rPr lang="en-GB" noProof="0" dirty="0"/>
              <a:t>02.04.2025</a:t>
            </a:r>
          </a:p>
          <a:p>
            <a:pPr lvl="1" algn="l"/>
            <a:r>
              <a:rPr lang="en-GB" noProof="0" dirty="0"/>
              <a:t>bump scan, crab cavities not powered, A and B side</a:t>
            </a:r>
          </a:p>
          <a:p>
            <a:pPr algn="l"/>
            <a:r>
              <a:rPr lang="en-GB" noProof="0" dirty="0"/>
              <a:t>28.05.2025</a:t>
            </a:r>
          </a:p>
          <a:p>
            <a:pPr lvl="1" algn="l"/>
            <a:r>
              <a:rPr lang="en-GB" dirty="0"/>
              <a:t>u</a:t>
            </a:r>
            <a:r>
              <a:rPr lang="en-GB" noProof="0" dirty="0"/>
              <a:t>se of processing crate #1 at injection</a:t>
            </a:r>
          </a:p>
          <a:p>
            <a:pPr lvl="1" algn="l"/>
            <a:r>
              <a:rPr lang="en-GB" noProof="0" dirty="0"/>
              <a:t>data at injection sum and delta with bunch trains and crabbing, cavities powered</a:t>
            </a:r>
          </a:p>
          <a:p>
            <a:pPr algn="l"/>
            <a:r>
              <a:rPr lang="en-GB" noProof="0" dirty="0"/>
              <a:t>23.06.2025</a:t>
            </a:r>
          </a:p>
          <a:p>
            <a:pPr lvl="1" algn="l"/>
            <a:r>
              <a:rPr lang="en-GB" noProof="0" dirty="0"/>
              <a:t>use of processing crate #2 at 270 GeV/c</a:t>
            </a:r>
          </a:p>
          <a:p>
            <a:pPr lvl="1" algn="l"/>
            <a:r>
              <a:rPr lang="en-GB" noProof="0" dirty="0"/>
              <a:t>data with single bunch and noise injection at 270 GeV/c</a:t>
            </a:r>
          </a:p>
          <a:p>
            <a:pPr algn="l"/>
            <a:r>
              <a:rPr lang="en-GB" noProof="0" dirty="0"/>
              <a:t>16.07.2025</a:t>
            </a:r>
          </a:p>
          <a:p>
            <a:pPr lvl="1" algn="l"/>
            <a:r>
              <a:rPr lang="en-GB" dirty="0"/>
              <a:t>data with bunch trains from instability MD</a:t>
            </a:r>
            <a:endParaRPr lang="en-GB" noProof="0" dirty="0"/>
          </a:p>
          <a:p>
            <a:pPr algn="l"/>
            <a:r>
              <a:rPr lang="en-GB" dirty="0"/>
              <a:t>12.11.2025 ? Program to be defined …</a:t>
            </a:r>
          </a:p>
          <a:p>
            <a:pPr algn="l"/>
            <a:endParaRPr lang="en-GB" noProof="0" dirty="0"/>
          </a:p>
          <a:p>
            <a:pPr lvl="1"/>
            <a:endParaRPr lang="en-GB" noProof="0" dirty="0"/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E8D21E-BEFF-513D-A03B-78691DEEB0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15th HL LHC Meeting W. Höfle 2.10.2015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AF93A49-FBD5-192B-0A09-63C53B21CA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01622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2FFF5E-A2BA-EF15-18C0-7EABADA3B0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D811E0A-FE75-DF22-FC81-B743247772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410336"/>
            <a:ext cx="2373973" cy="271132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1C1977E-E40D-834C-A754-74C23C337C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999" y="42774"/>
            <a:ext cx="7920000" cy="540000"/>
          </a:xfrm>
        </p:spPr>
        <p:txBody>
          <a:bodyPr/>
          <a:lstStyle/>
          <a:p>
            <a:r>
              <a:rPr lang="en-GB" dirty="0"/>
              <a:t>Button pick-up characteristics (SPS)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B486FAA-0999-E525-9C5C-F6E49D2F53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15th HL LHC Meeting W. Höfle 2.10.2015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883429-DC29-01B8-2D97-FA2C165171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3B26BF0-B490-4931-EA76-44A8393ED1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32535" y="1822335"/>
            <a:ext cx="2974763" cy="299341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5D34A0E-DD87-8179-EABD-73206D227BCE}"/>
              </a:ext>
            </a:extLst>
          </p:cNvPr>
          <p:cNvSpPr txBox="1"/>
          <p:nvPr/>
        </p:nvSpPr>
        <p:spPr>
          <a:xfrm>
            <a:off x="849490" y="2886470"/>
            <a:ext cx="1941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SPSVHCAF0015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745C359-1450-7190-663D-F1B306409CB6}"/>
              </a:ext>
            </a:extLst>
          </p:cNvPr>
          <p:cNvSpPr txBox="1"/>
          <p:nvPr/>
        </p:nvSpPr>
        <p:spPr>
          <a:xfrm>
            <a:off x="2830836" y="636158"/>
            <a:ext cx="570116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vacuum chamber D = 83 mm</a:t>
            </a:r>
          </a:p>
          <a:p>
            <a:r>
              <a:rPr lang="en-GB" dirty="0"/>
              <a:t>feedthrough and button 34 mm diameter</a:t>
            </a:r>
          </a:p>
          <a:p>
            <a:r>
              <a:rPr lang="en-GB" dirty="0"/>
              <a:t>modified LHC design for 80 mm chamber (“XRP”)  fitted on SPS 83 mm chamber design</a:t>
            </a:r>
          </a:p>
        </p:txBody>
      </p:sp>
      <p:pic>
        <p:nvPicPr>
          <p:cNvPr id="7" name="Picture 6" descr="A graph of a function&#10;&#10;AI-generated content may be incorrect.">
            <a:extLst>
              <a:ext uri="{FF2B5EF4-FFF2-40B4-BE49-F238E27FC236}">
                <a16:creationId xmlns:a16="http://schemas.microsoft.com/office/drawing/2014/main" id="{E9455DB0-B9A4-4D44-3B10-44DA9700E2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71827" y="1924722"/>
            <a:ext cx="3672408" cy="275430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C493715-F226-89EC-3BAB-155D27027442}"/>
              </a:ext>
            </a:extLst>
          </p:cNvPr>
          <p:cNvSpPr txBox="1"/>
          <p:nvPr/>
        </p:nvSpPr>
        <p:spPr>
          <a:xfrm>
            <a:off x="7390826" y="3740322"/>
            <a:ext cx="131478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noProof="0" dirty="0">
                <a:solidFill>
                  <a:srgbClr val="FF0000"/>
                </a:solidFill>
              </a:rPr>
              <a:t>seen at feedthrough</a:t>
            </a:r>
          </a:p>
          <a:p>
            <a:r>
              <a:rPr lang="fr-CH" sz="1000" dirty="0">
                <a:solidFill>
                  <a:srgbClr val="FF0000"/>
                </a:solidFill>
              </a:rPr>
              <a:t>model: 10.9 pF</a:t>
            </a:r>
          </a:p>
          <a:p>
            <a:r>
              <a:rPr lang="fr-CH" sz="1000" dirty="0">
                <a:solidFill>
                  <a:srgbClr val="FF0000"/>
                </a:solidFill>
              </a:rPr>
              <a:t>170 </a:t>
            </a:r>
            <a:r>
              <a:rPr lang="fr-CH" sz="1000" dirty="0" err="1">
                <a:solidFill>
                  <a:srgbClr val="FF0000"/>
                </a:solidFill>
              </a:rPr>
              <a:t>ps</a:t>
            </a:r>
            <a:r>
              <a:rPr lang="fr-CH" sz="1000" dirty="0">
                <a:solidFill>
                  <a:srgbClr val="FF0000"/>
                </a:solidFill>
              </a:rPr>
              <a:t> of 50 </a:t>
            </a:r>
            <a:r>
              <a:rPr lang="fr-CH" sz="1000" dirty="0">
                <a:solidFill>
                  <a:srgbClr val="FF0000"/>
                </a:solidFill>
                <a:latin typeface="Symbol" panose="05050102010706020507" pitchFamily="18" charset="2"/>
              </a:rPr>
              <a:t>W</a:t>
            </a:r>
            <a:r>
              <a:rPr lang="fr-CH" sz="1000" dirty="0">
                <a:solidFill>
                  <a:srgbClr val="FF0000"/>
                </a:solidFill>
              </a:rPr>
              <a:t> line</a:t>
            </a:r>
            <a:endParaRPr lang="en-GB" sz="1000" dirty="0">
              <a:solidFill>
                <a:srgbClr val="FF0000"/>
              </a:solidFill>
            </a:endParaRP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7C671434-00C7-965C-175E-C0B13FC65A4C}"/>
              </a:ext>
            </a:extLst>
          </p:cNvPr>
          <p:cNvCxnSpPr>
            <a:cxnSpLocks/>
          </p:cNvCxnSpPr>
          <p:nvPr/>
        </p:nvCxnSpPr>
        <p:spPr>
          <a:xfrm flipH="1">
            <a:off x="395536" y="2139702"/>
            <a:ext cx="1112932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53931AF4-BD35-7A52-B781-2A71BE3954BE}"/>
              </a:ext>
            </a:extLst>
          </p:cNvPr>
          <p:cNvCxnSpPr>
            <a:cxnSpLocks/>
          </p:cNvCxnSpPr>
          <p:nvPr/>
        </p:nvCxnSpPr>
        <p:spPr>
          <a:xfrm flipV="1">
            <a:off x="2195736" y="1849362"/>
            <a:ext cx="896680" cy="22541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D8FBC922-312C-2342-C62C-5679B4D667BD}"/>
              </a:ext>
            </a:extLst>
          </p:cNvPr>
          <p:cNvSpPr txBox="1"/>
          <p:nvPr/>
        </p:nvSpPr>
        <p:spPr>
          <a:xfrm>
            <a:off x="168822" y="2177673"/>
            <a:ext cx="156636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rgbClr val="0070C0"/>
                </a:solidFill>
              </a:rPr>
              <a:t>A-side </a:t>
            </a:r>
          </a:p>
          <a:p>
            <a:r>
              <a:rPr lang="en-GB" sz="1400" dirty="0">
                <a:solidFill>
                  <a:srgbClr val="0070C0"/>
                </a:solidFill>
              </a:rPr>
              <a:t>(passage)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0FB9B42-41DE-CB3F-A93D-174F0D17461C}"/>
              </a:ext>
            </a:extLst>
          </p:cNvPr>
          <p:cNvSpPr txBox="1"/>
          <p:nvPr/>
        </p:nvSpPr>
        <p:spPr>
          <a:xfrm>
            <a:off x="2553557" y="1885629"/>
            <a:ext cx="156636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rgbClr val="FF0000"/>
                </a:solidFill>
              </a:rPr>
              <a:t>B-side</a:t>
            </a:r>
          </a:p>
          <a:p>
            <a:r>
              <a:rPr lang="en-GB" sz="1400" dirty="0">
                <a:solidFill>
                  <a:srgbClr val="FF0000"/>
                </a:solidFill>
              </a:rPr>
              <a:t>(wall) 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4E1921D-20EB-504D-7611-C3E2641A7F74}"/>
              </a:ext>
            </a:extLst>
          </p:cNvPr>
          <p:cNvSpPr/>
          <p:nvPr/>
        </p:nvSpPr>
        <p:spPr>
          <a:xfrm>
            <a:off x="6688318" y="3972451"/>
            <a:ext cx="525686" cy="23083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6DBC0DA-5809-9148-A4EC-6A2458880D83}"/>
              </a:ext>
            </a:extLst>
          </p:cNvPr>
          <p:cNvSpPr txBox="1"/>
          <p:nvPr/>
        </p:nvSpPr>
        <p:spPr>
          <a:xfrm>
            <a:off x="6001587" y="4003229"/>
            <a:ext cx="12124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>
                <a:solidFill>
                  <a:srgbClr val="FF0000"/>
                </a:solidFill>
              </a:rPr>
              <a:t>usage of </a:t>
            </a:r>
          </a:p>
          <a:p>
            <a:r>
              <a:rPr lang="en-GB" sz="1000" dirty="0">
                <a:solidFill>
                  <a:srgbClr val="FF0000"/>
                </a:solidFill>
              </a:rPr>
              <a:t>signal @400 MHz</a:t>
            </a:r>
          </a:p>
        </p:txBody>
      </p:sp>
    </p:spTree>
    <p:extLst>
      <p:ext uri="{BB962C8B-B14F-4D97-AF65-F5344CB8AC3E}">
        <p14:creationId xmlns:p14="http://schemas.microsoft.com/office/powerpoint/2010/main" val="32672761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966D36-0F06-4712-3A9A-435F3A296D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Measurement set-up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B55A245-7A61-C3FD-1AAB-C26D212D30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15th HL LHC Meeting W. Höfle 2.10.2015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099645-DBB0-7D76-6C74-467C5A5A1B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6CA772C-0AA4-FDD0-3526-B41953A29A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4363" y="962964"/>
            <a:ext cx="7435273" cy="2087520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2D9A5BD8-0182-55ED-3E43-B5992F3D0B55}"/>
              </a:ext>
            </a:extLst>
          </p:cNvPr>
          <p:cNvCxnSpPr>
            <a:cxnSpLocks/>
          </p:cNvCxnSpPr>
          <p:nvPr/>
        </p:nvCxnSpPr>
        <p:spPr>
          <a:xfrm flipV="1">
            <a:off x="2262963" y="3120618"/>
            <a:ext cx="0" cy="37072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1574E4FE-9F00-35CE-15AB-6B06041DBC8F}"/>
              </a:ext>
            </a:extLst>
          </p:cNvPr>
          <p:cNvSpPr txBox="1"/>
          <p:nvPr/>
        </p:nvSpPr>
        <p:spPr>
          <a:xfrm>
            <a:off x="630806" y="2966906"/>
            <a:ext cx="18287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possibility to add attenuators when high bunch intensity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3303C477-4B88-EB43-5459-FE784505E877}"/>
              </a:ext>
            </a:extLst>
          </p:cNvPr>
          <p:cNvCxnSpPr>
            <a:cxnSpLocks/>
          </p:cNvCxnSpPr>
          <p:nvPr/>
        </p:nvCxnSpPr>
        <p:spPr>
          <a:xfrm flipV="1">
            <a:off x="6867290" y="2081527"/>
            <a:ext cx="0" cy="140981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5554C29D-2F5F-BC1A-1545-96088435FCEF}"/>
              </a:ext>
            </a:extLst>
          </p:cNvPr>
          <p:cNvSpPr txBox="1"/>
          <p:nvPr/>
        </p:nvSpPr>
        <p:spPr>
          <a:xfrm>
            <a:off x="7116673" y="2104955"/>
            <a:ext cx="21335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5725" indent="-85725">
              <a:buFont typeface="Arial" panose="020B0604020202020204" pitchFamily="34" charset="0"/>
              <a:buChar char="•"/>
            </a:pPr>
            <a:r>
              <a:rPr lang="en-GB" sz="1000" dirty="0"/>
              <a:t>2.5 GHz bandwidth, </a:t>
            </a:r>
          </a:p>
          <a:p>
            <a:pPr marL="85725" indent="-85725">
              <a:buFont typeface="Arial" panose="020B0604020202020204" pitchFamily="34" charset="0"/>
              <a:buChar char="•"/>
            </a:pPr>
            <a:r>
              <a:rPr lang="en-GB" sz="1000" dirty="0"/>
              <a:t>25 GS/s, 12 bit high res mode</a:t>
            </a:r>
          </a:p>
          <a:p>
            <a:pPr marL="85725" indent="-85725">
              <a:buFont typeface="Arial" panose="020B0604020202020204" pitchFamily="34" charset="0"/>
              <a:buChar char="•"/>
            </a:pPr>
            <a:r>
              <a:rPr lang="en-GB" sz="1000" dirty="0"/>
              <a:t> 2 mV/div (</a:t>
            </a:r>
            <a:r>
              <a:rPr lang="en-GB" sz="1000" dirty="0">
                <a:latin typeface="Symbol" panose="05050102010706020507" pitchFamily="18" charset="2"/>
              </a:rPr>
              <a:t>D</a:t>
            </a:r>
            <a:r>
              <a:rPr lang="en-GB" sz="1000" dirty="0"/>
              <a:t>)</a:t>
            </a:r>
          </a:p>
          <a:p>
            <a:pPr marL="85725" indent="-85725">
              <a:buFont typeface="Arial" panose="020B0604020202020204" pitchFamily="34" charset="0"/>
              <a:buChar char="•"/>
            </a:pPr>
            <a:r>
              <a:rPr lang="en-GB" sz="1000" dirty="0"/>
              <a:t>10 mV/div (</a:t>
            </a:r>
            <a:r>
              <a:rPr lang="en-GB" sz="1000" dirty="0">
                <a:latin typeface="Symbol" panose="05050102010706020507" pitchFamily="18" charset="2"/>
              </a:rPr>
              <a:t>S</a:t>
            </a:r>
            <a:r>
              <a:rPr lang="en-GB" sz="1000" dirty="0"/>
              <a:t>)</a:t>
            </a:r>
          </a:p>
          <a:p>
            <a:pPr marL="358775" lvl="1" indent="-93663">
              <a:buFont typeface="Arial" panose="020B0604020202020204" pitchFamily="34" charset="0"/>
              <a:buChar char="•"/>
            </a:pPr>
            <a:r>
              <a:rPr lang="en-GB" sz="1000" dirty="0"/>
              <a:t>for lowest intensities of 2x10</a:t>
            </a:r>
            <a:r>
              <a:rPr lang="en-GB" sz="1000" baseline="30000" dirty="0"/>
              <a:t>10 </a:t>
            </a:r>
            <a:r>
              <a:rPr lang="en-GB" sz="1000" dirty="0"/>
              <a:t>per bunch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04A2A54-472A-AAFC-DC1C-C8B9C172FF3D}"/>
              </a:ext>
            </a:extLst>
          </p:cNvPr>
          <p:cNvSpPr txBox="1"/>
          <p:nvPr/>
        </p:nvSpPr>
        <p:spPr>
          <a:xfrm>
            <a:off x="6158522" y="3483670"/>
            <a:ext cx="22430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possibility to add attenuators when high bunch intensity</a:t>
            </a:r>
          </a:p>
          <a:p>
            <a:r>
              <a:rPr lang="en-GB" sz="1200" dirty="0"/>
              <a:t>low pass filter to reduce noise / interference possible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9E07CE2-F6FA-9919-ED36-6B883F9E1B88}"/>
              </a:ext>
            </a:extLst>
          </p:cNvPr>
          <p:cNvSpPr txBox="1"/>
          <p:nvPr/>
        </p:nvSpPr>
        <p:spPr>
          <a:xfrm>
            <a:off x="3564252" y="2927373"/>
            <a:ext cx="13985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test points terminated</a:t>
            </a:r>
          </a:p>
        </p:txBody>
      </p:sp>
      <p:sp>
        <p:nvSpPr>
          <p:cNvPr id="18" name="Right Brace 17">
            <a:extLst>
              <a:ext uri="{FF2B5EF4-FFF2-40B4-BE49-F238E27FC236}">
                <a16:creationId xmlns:a16="http://schemas.microsoft.com/office/drawing/2014/main" id="{BDC2AFD4-9192-D4B7-1C6C-DFC86C1D8C7C}"/>
              </a:ext>
            </a:extLst>
          </p:cNvPr>
          <p:cNvSpPr/>
          <p:nvPr/>
        </p:nvSpPr>
        <p:spPr>
          <a:xfrm rot="5400000">
            <a:off x="4604449" y="1390741"/>
            <a:ext cx="207104" cy="3615703"/>
          </a:xfrm>
          <a:prstGeom prst="rightBrace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521A24D-273E-BF20-EEEA-5D2F098FCF85}"/>
              </a:ext>
            </a:extLst>
          </p:cNvPr>
          <p:cNvSpPr txBox="1"/>
          <p:nvPr/>
        </p:nvSpPr>
        <p:spPr>
          <a:xfrm>
            <a:off x="4045319" y="3302144"/>
            <a:ext cx="16897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“passive processing box”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E644620-E6E5-04A3-E779-D95A5CFFCD58}"/>
              </a:ext>
            </a:extLst>
          </p:cNvPr>
          <p:cNvSpPr txBox="1"/>
          <p:nvPr/>
        </p:nvSpPr>
        <p:spPr>
          <a:xfrm>
            <a:off x="2858703" y="1437523"/>
            <a:ext cx="840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adjustable 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7A960AFC-396F-3A3A-2F5F-95AFD8B427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2962" y="3568289"/>
            <a:ext cx="1782357" cy="1361136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5FFDA7BF-D4E1-DFDC-05F0-A1B64F0A1A2C}"/>
              </a:ext>
            </a:extLst>
          </p:cNvPr>
          <p:cNvSpPr txBox="1"/>
          <p:nvPr/>
        </p:nvSpPr>
        <p:spPr>
          <a:xfrm>
            <a:off x="2625231" y="3550652"/>
            <a:ext cx="93647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noProof="0" dirty="0"/>
              <a:t>A,B time aligned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770A868-9FFE-7B34-5145-3A5ADE591762}"/>
              </a:ext>
            </a:extLst>
          </p:cNvPr>
          <p:cNvSpPr txBox="1"/>
          <p:nvPr/>
        </p:nvSpPr>
        <p:spPr>
          <a:xfrm>
            <a:off x="2663447" y="4038227"/>
            <a:ext cx="24718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noProof="0" dirty="0">
                <a:latin typeface="Symbol" panose="05050102010706020507" pitchFamily="18" charset="2"/>
              </a:rPr>
              <a:t>D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3D5A05B-82A4-4D69-72AD-68FB86EF5A20}"/>
              </a:ext>
            </a:extLst>
          </p:cNvPr>
          <p:cNvSpPr/>
          <p:nvPr/>
        </p:nvSpPr>
        <p:spPr>
          <a:xfrm>
            <a:off x="3609732" y="3620108"/>
            <a:ext cx="371253" cy="3154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67DE2DE-B6FD-FCCA-6F2F-6AD6B7564FE5}"/>
              </a:ext>
            </a:extLst>
          </p:cNvPr>
          <p:cNvSpPr txBox="1"/>
          <p:nvPr/>
        </p:nvSpPr>
        <p:spPr>
          <a:xfrm>
            <a:off x="1458996" y="1904948"/>
            <a:ext cx="1570164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800" dirty="0"/>
              <a:t>at 400 MHz</a:t>
            </a:r>
          </a:p>
          <a:p>
            <a:r>
              <a:rPr lang="en-GB" sz="800" dirty="0"/>
              <a:t>~10.2 dB </a:t>
            </a:r>
          </a:p>
          <a:p>
            <a:r>
              <a:rPr lang="en-GB" sz="800" dirty="0"/>
              <a:t>(cable: 4.8 dB, </a:t>
            </a:r>
            <a:r>
              <a:rPr lang="en-GB" sz="800" dirty="0">
                <a:solidFill>
                  <a:schemeClr val="bg2"/>
                </a:solidFill>
              </a:rPr>
              <a:t>splitter</a:t>
            </a:r>
            <a:r>
              <a:rPr lang="en-GB" sz="800" dirty="0"/>
              <a:t> 5.4 dB)</a:t>
            </a:r>
          </a:p>
          <a:p>
            <a:r>
              <a:rPr lang="en-GB" sz="800" dirty="0"/>
              <a:t>-16.7</a:t>
            </a:r>
            <a:r>
              <a:rPr lang="en-GB" sz="800" baseline="30000" dirty="0"/>
              <a:t>0</a:t>
            </a:r>
            <a:r>
              <a:rPr lang="en-GB" sz="800" dirty="0"/>
              <a:t>  (cable)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B99B3EE-A4BB-647B-83BC-EA60A23C72BD}"/>
              </a:ext>
            </a:extLst>
          </p:cNvPr>
          <p:cNvSpPr txBox="1"/>
          <p:nvPr/>
        </p:nvSpPr>
        <p:spPr>
          <a:xfrm>
            <a:off x="4157653" y="3663501"/>
            <a:ext cx="182879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time and amplitude alignment of A, B</a:t>
            </a:r>
          </a:p>
          <a:p>
            <a:r>
              <a:rPr lang="en-GB" sz="1000" dirty="0"/>
              <a:t>with beam going through </a:t>
            </a:r>
            <a:r>
              <a:rPr lang="en-GB" sz="1000" dirty="0" err="1"/>
              <a:t>center</a:t>
            </a:r>
            <a:r>
              <a:rPr lang="en-GB" sz="1000" dirty="0"/>
              <a:t> of pick-up of PU with no tilt (no crabbing nor angle</a:t>
            </a:r>
          </a:p>
          <a:p>
            <a:r>
              <a:rPr lang="en-GB" sz="1000" dirty="0">
                <a:solidFill>
                  <a:srgbClr val="FF0000"/>
                </a:solidFill>
                <a:sym typeface="Wingdings" panose="05000000000000000000" pitchFamily="2" charset="2"/>
              </a:rPr>
              <a:t> always small residual</a:t>
            </a:r>
            <a:endParaRPr lang="en-GB" sz="1000" dirty="0">
              <a:solidFill>
                <a:srgbClr val="FF000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535AA61-3869-F4A9-A99D-829339143557}"/>
              </a:ext>
            </a:extLst>
          </p:cNvPr>
          <p:cNvSpPr txBox="1"/>
          <p:nvPr/>
        </p:nvSpPr>
        <p:spPr>
          <a:xfrm>
            <a:off x="2910631" y="3899168"/>
            <a:ext cx="6030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noProof="0" dirty="0"/>
              <a:t>reflection</a:t>
            </a:r>
          </a:p>
          <a:p>
            <a:r>
              <a:rPr lang="en-US" sz="800" noProof="0" dirty="0">
                <a:solidFill>
                  <a:schemeClr val="bg2"/>
                </a:solidFill>
              </a:rPr>
              <a:t>(splitter)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D432BFF-401B-A348-0D52-7B49ABC357F7}"/>
              </a:ext>
            </a:extLst>
          </p:cNvPr>
          <p:cNvSpPr txBox="1"/>
          <p:nvPr/>
        </p:nvSpPr>
        <p:spPr>
          <a:xfrm>
            <a:off x="429777" y="4177048"/>
            <a:ext cx="20714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bg2"/>
                </a:solidFill>
              </a:rPr>
              <a:t>S</a:t>
            </a:r>
            <a:r>
              <a:rPr lang="en-US" sz="800" noProof="0" dirty="0" err="1">
                <a:solidFill>
                  <a:schemeClr val="bg2"/>
                </a:solidFill>
              </a:rPr>
              <a:t>plitter</a:t>
            </a:r>
            <a:r>
              <a:rPr lang="en-US" sz="800" noProof="0" dirty="0">
                <a:solidFill>
                  <a:schemeClr val="bg2"/>
                </a:solidFill>
              </a:rPr>
              <a:t> in tunnel removed </a:t>
            </a:r>
          </a:p>
          <a:p>
            <a:r>
              <a:rPr lang="en-US" sz="800" dirty="0">
                <a:solidFill>
                  <a:schemeClr val="bg2"/>
                </a:solidFill>
              </a:rPr>
              <a:t>between MDs of 23.06.25 and 16.07.25</a:t>
            </a:r>
            <a:endParaRPr lang="en-US" sz="800" noProof="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0663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D1A2C-8BC8-6176-F8F1-5CF8E3FF5E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8149" y="43929"/>
            <a:ext cx="7165047" cy="540000"/>
          </a:xfrm>
        </p:spPr>
        <p:txBody>
          <a:bodyPr/>
          <a:lstStyle/>
          <a:p>
            <a:r>
              <a:rPr lang="en-GB" noProof="0" dirty="0"/>
              <a:t>Processing crates (bandpass &amp; hybrid)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0C5331-92B5-EE8A-0834-75E73B8513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3541" y="618377"/>
            <a:ext cx="7920000" cy="3680222"/>
          </a:xfrm>
        </p:spPr>
        <p:txBody>
          <a:bodyPr/>
          <a:lstStyle/>
          <a:p>
            <a:pPr algn="l"/>
            <a:r>
              <a:rPr lang="en-GB" sz="1400" noProof="0" dirty="0"/>
              <a:t>crate #1: 400.4 MHz filter on </a:t>
            </a:r>
            <a:r>
              <a:rPr lang="en-GB" sz="1400" noProof="0" dirty="0">
                <a:latin typeface="Symbol" panose="05050102010706020507" pitchFamily="18" charset="2"/>
              </a:rPr>
              <a:t>S</a:t>
            </a:r>
            <a:r>
              <a:rPr lang="en-GB" sz="1400" noProof="0" dirty="0"/>
              <a:t>-</a:t>
            </a:r>
            <a:r>
              <a:rPr lang="en-GB" sz="1400" noProof="0" dirty="0">
                <a:latin typeface="Symbol" panose="05050102010706020507" pitchFamily="18" charset="2"/>
              </a:rPr>
              <a:t>D</a:t>
            </a:r>
            <a:endParaRPr lang="en-GB" sz="1400" noProof="0" dirty="0"/>
          </a:p>
          <a:p>
            <a:pPr algn="l"/>
            <a:r>
              <a:rPr lang="en-GB" sz="1400" noProof="0" dirty="0">
                <a:solidFill>
                  <a:srgbClr val="FF0000"/>
                </a:solidFill>
              </a:rPr>
              <a:t>crate #2: 400.8 MHz filter on A-B (23.06.25)</a:t>
            </a:r>
          </a:p>
          <a:p>
            <a:pPr lvl="1" algn="l"/>
            <a:r>
              <a:rPr lang="en-GB" sz="1000" dirty="0"/>
              <a:t>best suited for </a:t>
            </a:r>
            <a:r>
              <a:rPr lang="en-GB" sz="1000" dirty="0">
                <a:solidFill>
                  <a:srgbClr val="FF0000"/>
                </a:solidFill>
              </a:rPr>
              <a:t>SPS @270 GeV/c (400.787 MHz)</a:t>
            </a:r>
            <a:endParaRPr lang="en-GB" sz="1000" noProof="0" dirty="0">
              <a:solidFill>
                <a:srgbClr val="FF0000"/>
              </a:solidFill>
            </a:endParaRPr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63341A-3CFE-0564-8FB0-6EECC8C372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15th HL LHC Meeting W. Höfle 2.10.2015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111585-C6EE-2091-AE78-07E1404FA8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9" name="Picture 8" descr="A machine with wires and wires&#10;&#10;AI-generated content may be incorrect.">
            <a:extLst>
              <a:ext uri="{FF2B5EF4-FFF2-40B4-BE49-F238E27FC236}">
                <a16:creationId xmlns:a16="http://schemas.microsoft.com/office/drawing/2014/main" id="{853A192A-63E4-68CA-A785-2D39B4ACA5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1347614"/>
            <a:ext cx="3352821" cy="2952170"/>
          </a:xfrm>
          <a:prstGeom prst="rect">
            <a:avLst/>
          </a:prstGeom>
        </p:spPr>
      </p:pic>
      <p:pic>
        <p:nvPicPr>
          <p:cNvPr id="11" name="Picture 10" descr="A computer screen with a graph on it&#10;&#10;AI-generated content may be incorrect.">
            <a:extLst>
              <a:ext uri="{FF2B5EF4-FFF2-40B4-BE49-F238E27FC236}">
                <a16:creationId xmlns:a16="http://schemas.microsoft.com/office/drawing/2014/main" id="{D82F8FF1-A189-AC3D-B3D7-3289E0A6BC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1150054"/>
            <a:ext cx="3937608" cy="178778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A1C5E15-ACDE-9955-73AA-2F571F288B58}"/>
              </a:ext>
            </a:extLst>
          </p:cNvPr>
          <p:cNvSpPr txBox="1"/>
          <p:nvPr/>
        </p:nvSpPr>
        <p:spPr>
          <a:xfrm>
            <a:off x="4715562" y="3126672"/>
            <a:ext cx="3841616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noProof="0" dirty="0"/>
              <a:t>SPS harmonic number is 4620</a:t>
            </a:r>
          </a:p>
          <a:p>
            <a:pPr algn="l"/>
            <a:r>
              <a:rPr lang="en-GB" noProof="0" dirty="0"/>
              <a:t>filter is at 400.8 MHz</a:t>
            </a:r>
          </a:p>
          <a:p>
            <a:pPr algn="l"/>
            <a:r>
              <a:rPr lang="en-GB" dirty="0"/>
              <a:t>NWA sweep to </a:t>
            </a:r>
            <a:r>
              <a:rPr lang="en-GB" noProof="0" dirty="0"/>
              <a:t>801.6 MHz</a:t>
            </a:r>
          </a:p>
          <a:p>
            <a:pPr algn="l"/>
            <a:r>
              <a:rPr lang="en-GB" dirty="0"/>
              <a:t>harmonic grid: </a:t>
            </a:r>
            <a:r>
              <a:rPr lang="en-GB" noProof="0" dirty="0"/>
              <a:t>“</a:t>
            </a:r>
            <a:r>
              <a:rPr lang="en-GB" noProof="0" dirty="0" err="1"/>
              <a:t>f</a:t>
            </a:r>
            <a:r>
              <a:rPr lang="en-GB" baseline="-25000" noProof="0" dirty="0" err="1"/>
              <a:t>rev</a:t>
            </a:r>
            <a:r>
              <a:rPr lang="en-GB" noProof="0" dirty="0"/>
              <a:t>” to 18480xf</a:t>
            </a:r>
            <a:r>
              <a:rPr lang="en-GB" baseline="-25000" noProof="0" dirty="0"/>
              <a:t>rev</a:t>
            </a:r>
          </a:p>
          <a:p>
            <a:pPr algn="l"/>
            <a:r>
              <a:rPr lang="en-GB" noProof="0" dirty="0"/>
              <a:t>“</a:t>
            </a:r>
            <a:r>
              <a:rPr lang="en-GB" noProof="0" dirty="0" err="1"/>
              <a:t>f</a:t>
            </a:r>
            <a:r>
              <a:rPr lang="en-GB" baseline="-25000" noProof="0" dirty="0" err="1"/>
              <a:t>rev</a:t>
            </a:r>
            <a:r>
              <a:rPr lang="en-GB" noProof="0" dirty="0"/>
              <a:t>” here is 400.8 MHz / 9240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7A2C2BF6-718E-4D88-97E5-AE28C80FCAE3}"/>
              </a:ext>
            </a:extLst>
          </p:cNvPr>
          <p:cNvCxnSpPr>
            <a:cxnSpLocks/>
            <a:stCxn id="3" idx="1"/>
          </p:cNvCxnSpPr>
          <p:nvPr/>
        </p:nvCxnSpPr>
        <p:spPr>
          <a:xfrm flipV="1">
            <a:off x="643541" y="2350476"/>
            <a:ext cx="1005407" cy="108012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8D6A8785-A64A-962C-2214-9F05C1681D09}"/>
              </a:ext>
            </a:extLst>
          </p:cNvPr>
          <p:cNvCxnSpPr>
            <a:cxnSpLocks/>
          </p:cNvCxnSpPr>
          <p:nvPr/>
        </p:nvCxnSpPr>
        <p:spPr>
          <a:xfrm flipH="1" flipV="1">
            <a:off x="2987824" y="2834639"/>
            <a:ext cx="778893" cy="1030697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0EAD14E9-C483-373F-E2FE-57E66B1A68B1}"/>
              </a:ext>
            </a:extLst>
          </p:cNvPr>
          <p:cNvSpPr txBox="1"/>
          <p:nvPr/>
        </p:nvSpPr>
        <p:spPr>
          <a:xfrm>
            <a:off x="113026" y="2360068"/>
            <a:ext cx="100540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noProof="0" dirty="0" err="1"/>
              <a:t>BPfilter</a:t>
            </a:r>
            <a:endParaRPr lang="en-GB" noProof="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1EC68EC-CE6A-107E-94AA-EF6B987F72EA}"/>
              </a:ext>
            </a:extLst>
          </p:cNvPr>
          <p:cNvSpPr txBox="1"/>
          <p:nvPr/>
        </p:nvSpPr>
        <p:spPr>
          <a:xfrm>
            <a:off x="3268715" y="3941725"/>
            <a:ext cx="140586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noProof="0" dirty="0"/>
              <a:t>Hybrid H9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06D6D5A-C655-6275-C8DD-B47C89C01B80}"/>
              </a:ext>
            </a:extLst>
          </p:cNvPr>
          <p:cNvSpPr txBox="1"/>
          <p:nvPr/>
        </p:nvSpPr>
        <p:spPr>
          <a:xfrm>
            <a:off x="4565943" y="811500"/>
            <a:ext cx="412085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600" dirty="0"/>
              <a:t>t</a:t>
            </a:r>
            <a:r>
              <a:rPr lang="en-GB" sz="1600" noProof="0" dirty="0" err="1"/>
              <a:t>ime</a:t>
            </a:r>
            <a:r>
              <a:rPr lang="en-GB" sz="1600" noProof="0" dirty="0"/>
              <a:t> domain transform on NWA (BP filter)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C9D0E68-E00D-D6A3-2D5F-DFC7D8ED6B1D}"/>
              </a:ext>
            </a:extLst>
          </p:cNvPr>
          <p:cNvSpPr txBox="1"/>
          <p:nvPr/>
        </p:nvSpPr>
        <p:spPr>
          <a:xfrm>
            <a:off x="2307407" y="4302577"/>
            <a:ext cx="2367175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rgbClr val="0070C0"/>
                </a:solidFill>
              </a:rPr>
              <a:t>output (modulo a delay): </a:t>
            </a:r>
          </a:p>
          <a:p>
            <a:r>
              <a:rPr lang="en-GB" sz="1400" dirty="0">
                <a:solidFill>
                  <a:srgbClr val="0070C0"/>
                </a:solidFill>
                <a:latin typeface="Symbol" panose="05050102010706020507" pitchFamily="18" charset="2"/>
              </a:rPr>
              <a:t>S</a:t>
            </a:r>
            <a:r>
              <a:rPr lang="en-GB" sz="1400" dirty="0">
                <a:solidFill>
                  <a:srgbClr val="0070C0"/>
                </a:solidFill>
              </a:rPr>
              <a:t> = -(A+B)</a:t>
            </a:r>
            <a:r>
              <a:rPr lang="en-GB" sz="1400" dirty="0">
                <a:solidFill>
                  <a:srgbClr val="0070C0"/>
                </a:solidFill>
                <a:sym typeface="Wingdings" panose="05000000000000000000" pitchFamily="2" charset="2"/>
              </a:rPr>
              <a:t> </a:t>
            </a:r>
          </a:p>
          <a:p>
            <a:r>
              <a:rPr lang="en-GB" sz="1400" dirty="0">
                <a:solidFill>
                  <a:srgbClr val="0070C0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D</a:t>
            </a:r>
            <a:r>
              <a:rPr lang="en-GB" sz="1400" dirty="0">
                <a:solidFill>
                  <a:srgbClr val="0070C0"/>
                </a:solidFill>
                <a:sym typeface="Wingdings" panose="05000000000000000000" pitchFamily="2" charset="2"/>
              </a:rPr>
              <a:t> = -(B-A)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07493AD-7A3D-D2ED-0B82-D3E641B07EE2}"/>
              </a:ext>
            </a:extLst>
          </p:cNvPr>
          <p:cNvSpPr txBox="1"/>
          <p:nvPr/>
        </p:nvSpPr>
        <p:spPr>
          <a:xfrm>
            <a:off x="86396" y="3787724"/>
            <a:ext cx="18389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noProof="0" dirty="0">
                <a:highlight>
                  <a:srgbClr val="FFFF00"/>
                </a:highlight>
              </a:rPr>
              <a:t>designed by D. Valuch</a:t>
            </a:r>
          </a:p>
          <a:p>
            <a:r>
              <a:rPr lang="en-GB" sz="1200" noProof="0" dirty="0">
                <a:highlight>
                  <a:srgbClr val="FFFF00"/>
                </a:highlight>
              </a:rPr>
              <a:t>recuperated from initial </a:t>
            </a:r>
          </a:p>
          <a:p>
            <a:r>
              <a:rPr lang="en-GB" sz="1200" noProof="0" dirty="0">
                <a:highlight>
                  <a:srgbClr val="FFFF00"/>
                </a:highlight>
              </a:rPr>
              <a:t>LHCADT installation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2016F62F-6E61-0109-BE3B-2740A54C860F}"/>
              </a:ext>
            </a:extLst>
          </p:cNvPr>
          <p:cNvCxnSpPr>
            <a:cxnSpLocks/>
          </p:cNvCxnSpPr>
          <p:nvPr/>
        </p:nvCxnSpPr>
        <p:spPr>
          <a:xfrm flipV="1">
            <a:off x="580459" y="3579862"/>
            <a:ext cx="967205" cy="72008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25552349-784D-7CFB-78E1-3F18DBB901F7}"/>
              </a:ext>
            </a:extLst>
          </p:cNvPr>
          <p:cNvSpPr txBox="1"/>
          <p:nvPr/>
        </p:nvSpPr>
        <p:spPr>
          <a:xfrm>
            <a:off x="118735" y="3026821"/>
            <a:ext cx="100540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200" dirty="0"/>
              <a:t>delay</a:t>
            </a:r>
          </a:p>
          <a:p>
            <a:pPr algn="l"/>
            <a:r>
              <a:rPr lang="en-GB" sz="1200" noProof="0" dirty="0"/>
              <a:t>adjustment on A</a:t>
            </a:r>
          </a:p>
        </p:txBody>
      </p:sp>
    </p:spTree>
    <p:extLst>
      <p:ext uri="{BB962C8B-B14F-4D97-AF65-F5344CB8AC3E}">
        <p14:creationId xmlns:p14="http://schemas.microsoft.com/office/powerpoint/2010/main" val="12495346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2DEE0D-FA3F-E808-7B47-E0E2A536DA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24706"/>
            <a:ext cx="7920000" cy="540000"/>
          </a:xfrm>
        </p:spPr>
        <p:txBody>
          <a:bodyPr/>
          <a:lstStyle/>
          <a:p>
            <a:r>
              <a:rPr lang="en-GB" noProof="0" dirty="0"/>
              <a:t>Offsets – an amplitude and phase 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FA946A-AE3A-4C9B-55EA-0E9A9E9A28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09002" y="5143500"/>
            <a:ext cx="7920000" cy="1054183"/>
          </a:xfrm>
        </p:spPr>
        <p:txBody>
          <a:bodyPr>
            <a:normAutofit fontScale="70000" lnSpcReduction="20000"/>
          </a:bodyPr>
          <a:lstStyle/>
          <a:p>
            <a:pPr algn="l"/>
            <a:r>
              <a:rPr lang="en-GB" noProof="0" dirty="0"/>
              <a:t>Imperfections in the set-up without any crabbing</a:t>
            </a:r>
          </a:p>
          <a:p>
            <a:pPr lvl="1" algn="l"/>
            <a:r>
              <a:rPr lang="en-GB" noProof="0" dirty="0">
                <a:hlinkClick r:id="rId2"/>
              </a:rPr>
              <a:t>https://cds.cern.ch/record/2317152/files/wepc12.pdf</a:t>
            </a:r>
            <a:endParaRPr lang="en-GB" noProof="0" dirty="0"/>
          </a:p>
          <a:p>
            <a:pPr lvl="1" algn="l"/>
            <a:r>
              <a:rPr lang="en-GB" dirty="0"/>
              <a:t>mismatch before hybrid (amplitude and phase/delay)</a:t>
            </a:r>
          </a:p>
          <a:p>
            <a:pPr lvl="1" algn="l"/>
            <a:r>
              <a:rPr lang="en-GB" dirty="0"/>
              <a:t>equations for V</a:t>
            </a:r>
            <a:r>
              <a:rPr lang="en-GB" baseline="-25000" dirty="0">
                <a:latin typeface="Symbol" panose="05050102010706020507" pitchFamily="18" charset="2"/>
              </a:rPr>
              <a:t>D</a:t>
            </a:r>
            <a:r>
              <a:rPr lang="en-GB" dirty="0"/>
              <a:t> and V</a:t>
            </a:r>
            <a:r>
              <a:rPr lang="en-GB" baseline="-25000" dirty="0">
                <a:latin typeface="Symbol" panose="05050102010706020507" pitchFamily="18" charset="2"/>
              </a:rPr>
              <a:t>S</a:t>
            </a:r>
            <a:r>
              <a:rPr lang="en-GB" dirty="0"/>
              <a:t> form system of non-linear equations for offsets </a:t>
            </a:r>
          </a:p>
          <a:p>
            <a:pPr lvl="2" algn="l"/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37C1751-7003-B14A-DC50-39CEE452AB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15th HL LHC Meeting W. Höfle 2.10.2015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3363C4D-94FB-7F07-33C0-A4882EEFBC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CB7724C0-9694-5CA7-59BB-BF35BFC53E61}"/>
              </a:ext>
            </a:extLst>
          </p:cNvPr>
          <p:cNvSpPr txBox="1">
            <a:spLocks/>
          </p:cNvSpPr>
          <p:nvPr/>
        </p:nvSpPr>
        <p:spPr>
          <a:xfrm>
            <a:off x="623832" y="1439752"/>
            <a:ext cx="8305170" cy="1698710"/>
          </a:xfrm>
          <a:prstGeom prst="rect">
            <a:avLst/>
          </a:prstGeom>
        </p:spPr>
        <p:txBody>
          <a:bodyPr vert="horz" lIns="0" tIns="0" rIns="0" bIns="0" rtlCol="0">
            <a:normAutofit fontScale="55000" lnSpcReduction="20000"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 algn="l">
              <a:buNone/>
            </a:pPr>
            <a:r>
              <a:rPr lang="en-GB" dirty="0">
                <a:solidFill>
                  <a:srgbClr val="FF0000"/>
                </a:solidFill>
              </a:rPr>
              <a:t>Effects leading to offsets, i.e. </a:t>
            </a:r>
            <a:r>
              <a:rPr lang="en-GB" dirty="0">
                <a:solidFill>
                  <a:srgbClr val="FF0000"/>
                </a:solidFill>
                <a:latin typeface="Symbol" panose="05050102010706020507" pitchFamily="18" charset="2"/>
              </a:rPr>
              <a:t>D</a:t>
            </a:r>
            <a:r>
              <a:rPr lang="en-GB" dirty="0">
                <a:solidFill>
                  <a:srgbClr val="FF0000"/>
                </a:solidFill>
              </a:rPr>
              <a:t> signal is not zero are</a:t>
            </a:r>
          </a:p>
          <a:p>
            <a:pPr lvl="1" algn="l"/>
            <a:r>
              <a:rPr lang="en-GB" dirty="0"/>
              <a:t>Imperfection of the incoming signal side (assumed dominating part)</a:t>
            </a:r>
          </a:p>
          <a:p>
            <a:pPr lvl="2" algn="l"/>
            <a:r>
              <a:rPr lang="en-GB" dirty="0"/>
              <a:t>attenuation A, B difference (cables, bandpass filters etc)</a:t>
            </a:r>
          </a:p>
          <a:p>
            <a:pPr lvl="2" algn="l"/>
            <a:r>
              <a:rPr lang="en-GB" dirty="0"/>
              <a:t>phase difference A, B (from delays, cables band pass filters)</a:t>
            </a:r>
          </a:p>
          <a:p>
            <a:pPr lvl="2" algn="l"/>
            <a:r>
              <a:rPr lang="en-GB" dirty="0"/>
              <a:t>incoming offsets from beam </a:t>
            </a:r>
            <a:r>
              <a:rPr lang="en-GB" u="sng" dirty="0"/>
              <a:t>with respect to PU alignment</a:t>
            </a:r>
          </a:p>
          <a:p>
            <a:pPr lvl="3" algn="l"/>
            <a:r>
              <a:rPr lang="en-GB" dirty="0"/>
              <a:t>position: A, B: coded in </a:t>
            </a:r>
            <a:r>
              <a:rPr lang="en-GB" u="sng" dirty="0"/>
              <a:t>amplitude difference</a:t>
            </a:r>
          </a:p>
          <a:p>
            <a:pPr lvl="3" algn="l"/>
            <a:r>
              <a:rPr lang="en-GB" dirty="0"/>
              <a:t>tilt (static or from crabbing): coded in A, B: </a:t>
            </a:r>
            <a:r>
              <a:rPr lang="en-GB" u="sng" dirty="0"/>
              <a:t>delay (phase) difference</a:t>
            </a:r>
          </a:p>
          <a:p>
            <a:pPr lvl="1" algn="l"/>
            <a:r>
              <a:rPr lang="en-GB" dirty="0"/>
              <a:t>Hybrid imperfections (Hybrid makes </a:t>
            </a:r>
            <a:r>
              <a:rPr lang="en-GB" dirty="0">
                <a:latin typeface="Symbol" panose="05050102010706020507" pitchFamily="18" charset="2"/>
              </a:rPr>
              <a:t>S</a:t>
            </a:r>
            <a:r>
              <a:rPr lang="en-GB" dirty="0"/>
              <a:t> and </a:t>
            </a:r>
            <a:r>
              <a:rPr lang="en-GB" dirty="0">
                <a:latin typeface="Symbol" panose="05050102010706020507" pitchFamily="18" charset="2"/>
              </a:rPr>
              <a:t>D</a:t>
            </a:r>
            <a:r>
              <a:rPr lang="en-GB" dirty="0"/>
              <a:t> signal)</a:t>
            </a:r>
          </a:p>
          <a:p>
            <a:pPr lvl="2" algn="l"/>
            <a:r>
              <a:rPr lang="en-GB" dirty="0"/>
              <a:t>inclusion needs additional scrutiny with respect to above Ansatz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DD0B4B6-3066-7719-5BBD-AC9C4ABF12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8500" y="688916"/>
            <a:ext cx="3710502" cy="890711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E9E7F19-1918-6236-68F9-0955ED25E3E6}"/>
              </a:ext>
            </a:extLst>
          </p:cNvPr>
          <p:cNvSpPr txBox="1"/>
          <p:nvPr/>
        </p:nvSpPr>
        <p:spPr>
          <a:xfrm>
            <a:off x="6554390" y="1565636"/>
            <a:ext cx="243601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algn="l"/>
            <a:r>
              <a:rPr lang="en-GB" sz="1000" noProof="0" dirty="0">
                <a:hlinkClick r:id="rId2"/>
              </a:rPr>
              <a:t>https://cds.cern.ch/record/2317152/files/wepc12.pdf</a:t>
            </a:r>
            <a:endParaRPr lang="en-GB" sz="1000" noProof="0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927528DC-3B13-0B26-0411-B1D5623BE6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18168" y="3122901"/>
            <a:ext cx="3613832" cy="448383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5ECF4F67-8FA7-3661-0E98-287C9EEF7488}"/>
              </a:ext>
            </a:extLst>
          </p:cNvPr>
          <p:cNvSpPr txBox="1"/>
          <p:nvPr/>
        </p:nvSpPr>
        <p:spPr>
          <a:xfrm>
            <a:off x="1009002" y="764161"/>
            <a:ext cx="18287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Ansatz: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32D6BF8C-7472-2911-E995-E52A3568B83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24933" y="3112389"/>
            <a:ext cx="3439652" cy="448383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0E027229-6EB9-5C23-1559-6BA192F0DFA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28497" y="993330"/>
            <a:ext cx="1789805" cy="308134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1ADDEB85-C1AD-2B86-37F6-9F1BB14D74C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96548" y="3586083"/>
            <a:ext cx="2322519" cy="539266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9141FDD5-D5F7-3CC3-88BD-2CDF5F8A40A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324933" y="3660227"/>
            <a:ext cx="3838966" cy="430905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F673514F-2BB4-937B-2375-9214C79058B5}"/>
              </a:ext>
            </a:extLst>
          </p:cNvPr>
          <p:cNvSpPr txBox="1"/>
          <p:nvPr/>
        </p:nvSpPr>
        <p:spPr>
          <a:xfrm>
            <a:off x="1314429" y="4138529"/>
            <a:ext cx="15038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noProof="0" dirty="0"/>
              <a:t>phase difference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676CDAF-6327-4837-A7A7-8F17A649B711}"/>
              </a:ext>
            </a:extLst>
          </p:cNvPr>
          <p:cNvSpPr txBox="1"/>
          <p:nvPr/>
        </p:nvSpPr>
        <p:spPr>
          <a:xfrm>
            <a:off x="5496548" y="4155109"/>
            <a:ext cx="14173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/>
              <a:t>magnitude ratio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9461854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D770D5-3C20-7C9D-E063-57354517A9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4088"/>
            <a:ext cx="7920000" cy="540000"/>
          </a:xfrm>
        </p:spPr>
        <p:txBody>
          <a:bodyPr/>
          <a:lstStyle/>
          <a:p>
            <a:r>
              <a:rPr lang="en-GB" noProof="0" dirty="0"/>
              <a:t>Phasors (400.x MHz) without crabbing (offset)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E8F9C5-2990-7E66-D575-B672E469F7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012" y="856764"/>
            <a:ext cx="8109145" cy="2481297"/>
          </a:xfrm>
        </p:spPr>
        <p:txBody>
          <a:bodyPr>
            <a:normAutofit fontScale="70000" lnSpcReduction="20000"/>
          </a:bodyPr>
          <a:lstStyle/>
          <a:p>
            <a:pPr algn="l"/>
            <a:r>
              <a:rPr lang="en-GB" noProof="0" dirty="0"/>
              <a:t>Offsets as observed on 23.06.2025 (noise injection MD):</a:t>
            </a:r>
          </a:p>
          <a:p>
            <a:pPr lvl="1" algn="l"/>
            <a:r>
              <a:rPr lang="en-GB" dirty="0"/>
              <a:t>b</a:t>
            </a:r>
            <a:r>
              <a:rPr lang="en-GB" noProof="0" dirty="0" err="1"/>
              <a:t>eam</a:t>
            </a:r>
            <a:r>
              <a:rPr lang="en-GB" noProof="0" dirty="0"/>
              <a:t> offset: </a:t>
            </a:r>
            <a:r>
              <a:rPr lang="en-GB" i="1" noProof="0" dirty="0"/>
              <a:t>small</a:t>
            </a:r>
          </a:p>
          <a:p>
            <a:pPr lvl="1" algn="l"/>
            <a:r>
              <a:rPr lang="en-GB" dirty="0"/>
              <a:t>b</a:t>
            </a:r>
            <a:r>
              <a:rPr lang="en-GB" noProof="0" dirty="0" err="1"/>
              <a:t>eam</a:t>
            </a:r>
            <a:r>
              <a:rPr lang="en-GB" noProof="0" dirty="0"/>
              <a:t> angle ~ 50 </a:t>
            </a:r>
            <a:r>
              <a:rPr lang="en-GB" noProof="0" dirty="0" err="1">
                <a:latin typeface="Symbol" panose="05050102010706020507" pitchFamily="18" charset="2"/>
              </a:rPr>
              <a:t>m</a:t>
            </a:r>
            <a:r>
              <a:rPr lang="en-GB" noProof="0" dirty="0" err="1"/>
              <a:t>rad</a:t>
            </a:r>
            <a:r>
              <a:rPr lang="en-GB" noProof="0" dirty="0"/>
              <a:t> (H. Bartosik from reference orbit measurement taken just before cavity phase scan started and analysed for angle)</a:t>
            </a:r>
          </a:p>
          <a:p>
            <a:pPr lvl="1" algn="l"/>
            <a:r>
              <a:rPr lang="en-GB" dirty="0"/>
              <a:t>measurement set-up: very good, but delay difference A,B present (few degrees @400 MHz); filters 400 MHz very good matched, +/- 1 degrees</a:t>
            </a:r>
          </a:p>
          <a:p>
            <a:pPr lvl="1" algn="l"/>
            <a:r>
              <a:rPr lang="en-GB" noProof="0" dirty="0"/>
              <a:t>magnitude ratios: ¦</a:t>
            </a:r>
            <a:r>
              <a:rPr lang="en-GB" dirty="0">
                <a:latin typeface="Symbol" panose="05050102010706020507" pitchFamily="18" charset="2"/>
              </a:rPr>
              <a:t>D</a:t>
            </a:r>
            <a:r>
              <a:rPr lang="en-GB" dirty="0"/>
              <a:t>/</a:t>
            </a:r>
            <a:r>
              <a:rPr lang="en-GB" dirty="0">
                <a:latin typeface="Symbol" panose="05050102010706020507" pitchFamily="18" charset="2"/>
              </a:rPr>
              <a:t>S</a:t>
            </a:r>
            <a:r>
              <a:rPr lang="en-GB" dirty="0"/>
              <a:t>¦ w/o crabbing: </a:t>
            </a:r>
            <a:r>
              <a:rPr lang="en-GB" dirty="0">
                <a:solidFill>
                  <a:srgbClr val="C00000"/>
                </a:solidFill>
              </a:rPr>
              <a:t>0.091 – 0.0975 </a:t>
            </a:r>
            <a:r>
              <a:rPr lang="en-GB" dirty="0"/>
              <a:t>(depends on analysis method)</a:t>
            </a:r>
          </a:p>
          <a:p>
            <a:pPr lvl="1" algn="l"/>
            <a:r>
              <a:rPr lang="en-GB" dirty="0"/>
              <a:t>p</a:t>
            </a:r>
            <a:r>
              <a:rPr lang="en-GB" noProof="0" dirty="0" err="1"/>
              <a:t>hase</a:t>
            </a:r>
            <a:r>
              <a:rPr lang="en-GB" noProof="0" dirty="0"/>
              <a:t> difference</a:t>
            </a:r>
            <a:r>
              <a:rPr lang="en-GB" dirty="0"/>
              <a:t>s between </a:t>
            </a:r>
            <a:r>
              <a:rPr lang="en-GB" dirty="0">
                <a:latin typeface="Symbol" panose="05050102010706020507" pitchFamily="18" charset="2"/>
              </a:rPr>
              <a:t>D</a:t>
            </a:r>
            <a:r>
              <a:rPr lang="en-GB" dirty="0"/>
              <a:t>,</a:t>
            </a:r>
            <a:r>
              <a:rPr lang="en-GB" dirty="0">
                <a:latin typeface="Symbol" panose="05050102010706020507" pitchFamily="18" charset="2"/>
              </a:rPr>
              <a:t>S </a:t>
            </a:r>
            <a:r>
              <a:rPr lang="en-GB" dirty="0"/>
              <a:t>w/o crabbing: </a:t>
            </a:r>
            <a:r>
              <a:rPr lang="en-GB" dirty="0">
                <a:solidFill>
                  <a:srgbClr val="C00000"/>
                </a:solidFill>
              </a:rPr>
              <a:t>65.0 – 72.4 </a:t>
            </a:r>
            <a:r>
              <a:rPr lang="en-GB" dirty="0"/>
              <a:t>degrees (depends on analysis method)</a:t>
            </a:r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37D58C9-AFC7-6B7B-E582-67C70ABBE1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15th HL LHC Meeting W. Höfle 2.10.2015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C4688FD-8989-5667-2C4A-5C58045BDF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3BC5E6BB-93E4-7E92-A201-99338BF7BCCE}"/>
              </a:ext>
            </a:extLst>
          </p:cNvPr>
          <p:cNvCxnSpPr>
            <a:cxnSpLocks/>
          </p:cNvCxnSpPr>
          <p:nvPr/>
        </p:nvCxnSpPr>
        <p:spPr>
          <a:xfrm>
            <a:off x="2235598" y="4547428"/>
            <a:ext cx="4677799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95362239-A4EE-1894-D948-2900047889F9}"/>
              </a:ext>
            </a:extLst>
          </p:cNvPr>
          <p:cNvCxnSpPr>
            <a:cxnSpLocks/>
          </p:cNvCxnSpPr>
          <p:nvPr/>
        </p:nvCxnSpPr>
        <p:spPr>
          <a:xfrm flipV="1">
            <a:off x="2235598" y="3338304"/>
            <a:ext cx="317396" cy="1209124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CED144DF-EEA9-CF3A-D630-C8115B341F9E}"/>
              </a:ext>
            </a:extLst>
          </p:cNvPr>
          <p:cNvSpPr txBox="1"/>
          <p:nvPr/>
        </p:nvSpPr>
        <p:spPr>
          <a:xfrm>
            <a:off x="5696716" y="4178096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>
                <a:latin typeface="Symbol" panose="05050102010706020507" pitchFamily="18" charset="2"/>
              </a:rPr>
              <a:t>S</a:t>
            </a:r>
            <a:endParaRPr lang="en-GB" dirty="0">
              <a:latin typeface="Symbol" panose="05050102010706020507" pitchFamily="18" charset="2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6846D3A-D15D-AD71-96AB-ACC1B9A90431}"/>
              </a:ext>
            </a:extLst>
          </p:cNvPr>
          <p:cNvSpPr txBox="1"/>
          <p:nvPr/>
        </p:nvSpPr>
        <p:spPr>
          <a:xfrm>
            <a:off x="2176402" y="3474675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>
                <a:latin typeface="Symbol" panose="05050102010706020507" pitchFamily="18" charset="2"/>
              </a:rPr>
              <a:t>D</a:t>
            </a:r>
            <a:endParaRPr lang="en-GB" dirty="0">
              <a:latin typeface="Symbol" panose="05050102010706020507" pitchFamily="18" charset="2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779B572-E3DC-22F8-2DA0-AB672E700A3E}"/>
              </a:ext>
            </a:extLst>
          </p:cNvPr>
          <p:cNvSpPr txBox="1"/>
          <p:nvPr/>
        </p:nvSpPr>
        <p:spPr>
          <a:xfrm>
            <a:off x="2339267" y="4150203"/>
            <a:ext cx="853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~65.1</a:t>
            </a:r>
            <a:r>
              <a:rPr lang="fr-CH" baseline="30000" dirty="0"/>
              <a:t>o</a:t>
            </a:r>
            <a:endParaRPr lang="en-GB" baseline="300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3945B88-9D28-B063-0025-CD90E9A725B2}"/>
              </a:ext>
            </a:extLst>
          </p:cNvPr>
          <p:cNvSpPr txBox="1"/>
          <p:nvPr/>
        </p:nvSpPr>
        <p:spPr>
          <a:xfrm>
            <a:off x="2708474" y="3778677"/>
            <a:ext cx="9442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angle</a:t>
            </a:r>
          </a:p>
        </p:txBody>
      </p:sp>
      <p:sp>
        <p:nvSpPr>
          <p:cNvPr id="20" name="Arc 19">
            <a:extLst>
              <a:ext uri="{FF2B5EF4-FFF2-40B4-BE49-F238E27FC236}">
                <a16:creationId xmlns:a16="http://schemas.microsoft.com/office/drawing/2014/main" id="{6FAEBF72-32C8-62B9-474D-AD8BF958A5AE}"/>
              </a:ext>
            </a:extLst>
          </p:cNvPr>
          <p:cNvSpPr/>
          <p:nvPr/>
        </p:nvSpPr>
        <p:spPr>
          <a:xfrm>
            <a:off x="2756778" y="3637769"/>
            <a:ext cx="797453" cy="1080653"/>
          </a:xfrm>
          <a:prstGeom prst="arc">
            <a:avLst/>
          </a:prstGeom>
          <a:ln>
            <a:head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296B6E2-4940-7465-30E4-715436760496}"/>
              </a:ext>
            </a:extLst>
          </p:cNvPr>
          <p:cNvSpPr txBox="1"/>
          <p:nvPr/>
        </p:nvSpPr>
        <p:spPr>
          <a:xfrm>
            <a:off x="5963004" y="3364720"/>
            <a:ext cx="20537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noProof="0" dirty="0"/>
              <a:t>400.(787) MHz phasors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564C891-D54D-234B-37D0-1EC4CA469E02}"/>
              </a:ext>
            </a:extLst>
          </p:cNvPr>
          <p:cNvSpPr txBox="1"/>
          <p:nvPr/>
        </p:nvSpPr>
        <p:spPr>
          <a:xfrm>
            <a:off x="3701032" y="3806108"/>
            <a:ext cx="267414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magnitude ratio: 0.0915</a:t>
            </a:r>
          </a:p>
        </p:txBody>
      </p:sp>
    </p:spTree>
    <p:extLst>
      <p:ext uri="{BB962C8B-B14F-4D97-AF65-F5344CB8AC3E}">
        <p14:creationId xmlns:p14="http://schemas.microsoft.com/office/powerpoint/2010/main" val="39679974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B28A59-CA88-8B66-47E3-B4D9D7037C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74D488-418E-F61B-8BFD-E9DFC8744D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96930"/>
            <a:ext cx="7920000" cy="540000"/>
          </a:xfrm>
        </p:spPr>
        <p:txBody>
          <a:bodyPr/>
          <a:lstStyle/>
          <a:p>
            <a:r>
              <a:rPr lang="en-GB" noProof="0" dirty="0"/>
              <a:t>Results: typical signals acquired with scope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4B16C04-EE1D-7B13-4FEE-5BD001AD28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15th HL LHC Meeting W. Höfle 2.10.2015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E3EE480-7192-87C8-0C2C-073399D84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12" name="Picture 11" descr="A graph of a signal&#10;&#10;AI-generated content may be incorrect.">
            <a:extLst>
              <a:ext uri="{FF2B5EF4-FFF2-40B4-BE49-F238E27FC236}">
                <a16:creationId xmlns:a16="http://schemas.microsoft.com/office/drawing/2014/main" id="{219B285C-3565-ACDE-AECE-731B5A6D2C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6002" y="1009668"/>
            <a:ext cx="5973967" cy="312416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5F110DB-363E-63C4-B6FE-53CFED783CEC}"/>
              </a:ext>
            </a:extLst>
          </p:cNvPr>
          <p:cNvSpPr txBox="1"/>
          <p:nvPr/>
        </p:nvSpPr>
        <p:spPr>
          <a:xfrm>
            <a:off x="1169518" y="2226484"/>
            <a:ext cx="4154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noProof="0" dirty="0"/>
              <a:t>mV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2A9BA67-72C3-B152-976C-65A695663863}"/>
              </a:ext>
            </a:extLst>
          </p:cNvPr>
          <p:cNvSpPr txBox="1"/>
          <p:nvPr/>
        </p:nvSpPr>
        <p:spPr>
          <a:xfrm>
            <a:off x="4572000" y="1329721"/>
            <a:ext cx="2904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noProof="0" dirty="0">
                <a:solidFill>
                  <a:schemeClr val="bg2"/>
                </a:solidFill>
                <a:latin typeface="Symbol" panose="05050102010706020507" pitchFamily="18" charset="2"/>
              </a:rPr>
              <a:t>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F3BC289-6934-EAED-633E-07DEB6CCEF0D}"/>
              </a:ext>
            </a:extLst>
          </p:cNvPr>
          <p:cNvSpPr txBox="1"/>
          <p:nvPr/>
        </p:nvSpPr>
        <p:spPr>
          <a:xfrm>
            <a:off x="5535692" y="2548208"/>
            <a:ext cx="2952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noProof="0" dirty="0">
                <a:solidFill>
                  <a:schemeClr val="accent6"/>
                </a:solidFill>
                <a:latin typeface="Symbol" panose="05050102010706020507" pitchFamily="18" charset="2"/>
              </a:rPr>
              <a:t>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0C354AF-6399-5274-E73F-747DB0FD51A4}"/>
              </a:ext>
            </a:extLst>
          </p:cNvPr>
          <p:cNvSpPr txBox="1"/>
          <p:nvPr/>
        </p:nvSpPr>
        <p:spPr>
          <a:xfrm>
            <a:off x="4632986" y="2226485"/>
            <a:ext cx="8066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noProof="0" dirty="0"/>
              <a:t>reflection</a:t>
            </a:r>
          </a:p>
        </p:txBody>
      </p:sp>
    </p:spTree>
    <p:extLst>
      <p:ext uri="{BB962C8B-B14F-4D97-AF65-F5344CB8AC3E}">
        <p14:creationId xmlns:p14="http://schemas.microsoft.com/office/powerpoint/2010/main" val="231433065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plate_PSM_WP_2023_v0" id="{068B66EE-5E11-4C47-8711-12B276120840}" vid="{937E0FF7-449C-409A-BE9C-BBD7BC0863AF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9A5A21F7A3E7E49B0A87CFB479C7BCC" ma:contentTypeVersion="6" ma:contentTypeDescription="Create a new document." ma:contentTypeScope="" ma:versionID="675eacc3089c4b0757e6d0a3361df7bc">
  <xsd:schema xmlns:xsd="http://www.w3.org/2001/XMLSchema" xmlns:xs="http://www.w3.org/2001/XMLSchema" xmlns:p="http://schemas.microsoft.com/office/2006/metadata/properties" xmlns:ns2="1454b11c-e464-4aaa-9917-471c3f52e63d" xmlns:ns3="a50e3eea-c45d-4acf-9293-7d0c9871bf78" targetNamespace="http://schemas.microsoft.com/office/2006/metadata/properties" ma:root="true" ma:fieldsID="02c0c9eeb7a158ee0ada58ba8c7be704" ns2:_="" ns3:_="">
    <xsd:import namespace="1454b11c-e464-4aaa-9917-471c3f52e63d"/>
    <xsd:import namespace="a50e3eea-c45d-4acf-9293-7d0c9871bf7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54b11c-e464-4aaa-9917-471c3f52e63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50e3eea-c45d-4acf-9293-7d0c9871bf78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8F26443-B57E-462D-8A1B-8B66904E8E2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5E145FC-488B-4F84-8757-52D669AE5A3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454b11c-e464-4aaa-9917-471c3f52e63d"/>
    <ds:schemaRef ds:uri="a50e3eea-c45d-4acf-9293-7d0c9871bf7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21DCB4E-5F44-49E2-937F-E6AC00142344}">
  <ds:schemaRefs>
    <ds:schemaRef ds:uri="http://schemas.microsoft.com/office/2006/metadata/properties"/>
    <ds:schemaRef ds:uri="1454b11c-e464-4aaa-9917-471c3f52e63d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a50e3eea-c45d-4acf-9293-7d0c9871bf78"/>
    <ds:schemaRef ds:uri="http://schemas.microsoft.com/office/2006/documentManagement/types"/>
    <ds:schemaRef ds:uri="http://www.w3.org/XML/1998/namespace"/>
    <ds:schemaRef ds:uri="http://purl.org/dc/dcmitype/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Template_PSM_WP_2023_v0</Template>
  <TotalTime>26513</TotalTime>
  <Words>2711</Words>
  <Application>Microsoft Office PowerPoint</Application>
  <PresentationFormat>On-screen Show (16:9)</PresentationFormat>
  <Paragraphs>385</Paragraphs>
  <Slides>34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0" baseType="lpstr">
      <vt:lpstr>Arial</vt:lpstr>
      <vt:lpstr>Calibri</vt:lpstr>
      <vt:lpstr>Symbol</vt:lpstr>
      <vt:lpstr>Verdana</vt:lpstr>
      <vt:lpstr>Wingdings</vt:lpstr>
      <vt:lpstr>Thème Office</vt:lpstr>
      <vt:lpstr>Crabbing measurement resolution  achieved in SPS with button </vt:lpstr>
      <vt:lpstr>Outline</vt:lpstr>
      <vt:lpstr>SPS LSS6 layout with button PU left of CCs</vt:lpstr>
      <vt:lpstr>Button pick-up characteristics (SPS)</vt:lpstr>
      <vt:lpstr>Measurement set-up</vt:lpstr>
      <vt:lpstr>Processing crates (bandpass &amp; hybrid)</vt:lpstr>
      <vt:lpstr>Offsets – an amplitude and phase view</vt:lpstr>
      <vt:lpstr>Phasors (400.x MHz) without crabbing (offset)</vt:lpstr>
      <vt:lpstr>Results: typical signals acquired with scope</vt:lpstr>
      <vt:lpstr>Results during cavity phasing C2</vt:lpstr>
      <vt:lpstr>Results during cavity phasing C2</vt:lpstr>
      <vt:lpstr>Offset removal – simple (pre-liminary)</vt:lpstr>
      <vt:lpstr>Offset removal – simple (pre-liminary)</vt:lpstr>
      <vt:lpstr>Conclusions</vt:lpstr>
      <vt:lpstr>spare</vt:lpstr>
      <vt:lpstr>Button pick-up characteristics</vt:lpstr>
      <vt:lpstr>observing tilt and crabbing on a pick-up</vt:lpstr>
      <vt:lpstr>BPTQR analytical response</vt:lpstr>
      <vt:lpstr>Approximation(s)</vt:lpstr>
      <vt:lpstr>Button PU signals with crabbing (1)</vt:lpstr>
      <vt:lpstr>Button PU signal with crabbing (2)</vt:lpstr>
      <vt:lpstr>Splitters in tunnel</vt:lpstr>
      <vt:lpstr>cables S21 joined together (attenuation)</vt:lpstr>
      <vt:lpstr>cables S21 joined together (phase)</vt:lpstr>
      <vt:lpstr>Processing crate #2</vt:lpstr>
      <vt:lpstr>400.8 MHz – zoom - phase</vt:lpstr>
      <vt:lpstr>Contour plots</vt:lpstr>
      <vt:lpstr>Contour plots</vt:lpstr>
      <vt:lpstr>Preparations to see crabbing </vt:lpstr>
      <vt:lpstr>Sample shots 28.05.2025</vt:lpstr>
      <vt:lpstr>Sample shots 28.05.2025</vt:lpstr>
      <vt:lpstr>Example with bump</vt:lpstr>
      <vt:lpstr>Preparations to date</vt:lpstr>
      <vt:lpstr>Data available for analysis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HL-LHC Project Steering Meeting WPxx</dc:title>
  <dc:creator>Cecile Noels</dc:creator>
  <cp:lastModifiedBy>Wolfgang Hofle</cp:lastModifiedBy>
  <cp:revision>387</cp:revision>
  <cp:lastPrinted>2025-07-08T07:40:43Z</cp:lastPrinted>
  <dcterms:created xsi:type="dcterms:W3CDTF">2023-01-30T09:32:06Z</dcterms:created>
  <dcterms:modified xsi:type="dcterms:W3CDTF">2025-10-06T08:03:32Z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0x01010009A5A21F7A3E7E49B0A87CFB479C7BCC</vt:lpwstr>
  </property>
</Properties>
</file>