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6" r:id="rId5"/>
    <p:sldId id="261" r:id="rId6"/>
    <p:sldId id="357" r:id="rId7"/>
    <p:sldId id="259" r:id="rId8"/>
    <p:sldId id="262" r:id="rId9"/>
    <p:sldId id="257" r:id="rId10"/>
    <p:sldId id="263" r:id="rId11"/>
    <p:sldId id="264" r:id="rId12"/>
    <p:sldId id="265" r:id="rId13"/>
    <p:sldId id="258" r:id="rId14"/>
    <p:sldId id="260" r:id="rId15"/>
    <p:sldId id="358" r:id="rId16"/>
    <p:sldId id="356" r:id="rId1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53" d="100"/>
          <a:sy n="153" d="100"/>
        </p:scale>
        <p:origin x="336" y="14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273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Author(s)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noFill/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b="1" i="1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3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699542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203598"/>
            <a:ext cx="4040188" cy="33029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699542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203598"/>
            <a:ext cx="4041775" cy="33029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5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135000"/>
            <a:ext cx="7920000" cy="329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1588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-1"/>
            <a:ext cx="4518422" cy="47752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AE64085-6F04-495D-A4B1-72F25E74FCA6}" type="datetime3">
              <a:rPr lang="en-US" smtClean="0"/>
              <a:t>2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A. Schlögelhofer | Electro-optical Modulator Time Stretch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19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699542"/>
            <a:ext cx="7920000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 b="1">
                <a:solidFill>
                  <a:schemeClr val="tx2"/>
                </a:solidFill>
              </a:defRPr>
            </a:lvl1pPr>
          </a:lstStyle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tabLst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tabLst>
          <a:tab pos="517525" algn="l"/>
        </a:tabLst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13" Type="http://schemas.openxmlformats.org/officeDocument/2006/relationships/image" Target="../media/image33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2.svg"/><Relationship Id="rId17" Type="http://schemas.openxmlformats.org/officeDocument/2006/relationships/image" Target="../media/image37.png"/><Relationship Id="rId2" Type="http://schemas.openxmlformats.org/officeDocument/2006/relationships/image" Target="../media/image23.png"/><Relationship Id="rId16" Type="http://schemas.openxmlformats.org/officeDocument/2006/relationships/image" Target="../media/image36.sv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svg"/><Relationship Id="rId11" Type="http://schemas.openxmlformats.org/officeDocument/2006/relationships/image" Target="../media/image31.png"/><Relationship Id="rId5" Type="http://schemas.openxmlformats.org/officeDocument/2006/relationships/image" Target="../media/image26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image" Target="../media/image25.svg"/><Relationship Id="rId9" Type="http://schemas.openxmlformats.org/officeDocument/2006/relationships/image" Target="NULL"/><Relationship Id="rId14" Type="http://schemas.openxmlformats.org/officeDocument/2006/relationships/image" Target="../media/image3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304625/1.0" TargetMode="External"/><Relationship Id="rId2" Type="http://schemas.openxmlformats.org/officeDocument/2006/relationships/hyperlink" Target="https://indico.cern.ch/event/1485774/overvie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s://edms.cern.ch/document/3316169/1.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69610/1.2" TargetMode="External"/><Relationship Id="rId2" Type="http://schemas.openxmlformats.org/officeDocument/2006/relationships/hyperlink" Target="https://edms.cern.ch/document/3069868/0.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b"/>
          <a:lstStyle/>
          <a:p>
            <a:r>
              <a:rPr lang="en-GB" dirty="0"/>
              <a:t>Crab Cavity BPMs</a:t>
            </a:r>
            <a:br>
              <a:rPr lang="en-GB" dirty="0"/>
            </a:br>
            <a:r>
              <a:rPr lang="en-GB" dirty="0"/>
              <a:t>Status and outlook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M. Krupa for WP13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i="0" dirty="0"/>
              <a:t>15th HL-LHC Collaboration Meeting, CERN, 02/10/2025</a:t>
            </a:r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2769324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75A1C89-67CE-1599-B8FF-B79963F46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197A5B-5A49-DDE0-9859-054E8189D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2A51BB7-2E5D-ABDE-B8A7-B5060CB48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Budget and schedule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967043-C560-164D-3C5E-298238258F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Budget of 852 kCHF defined based on in-house production of </a:t>
            </a:r>
            <a:r>
              <a:rPr lang="en-GB" dirty="0" err="1"/>
              <a:t>cryo</a:t>
            </a:r>
            <a:r>
              <a:rPr lang="en-GB" dirty="0"/>
              <a:t> BPMs and with inputs from technical groups (TE-VSC, BE-GM)</a:t>
            </a:r>
          </a:p>
          <a:p>
            <a:pPr lvl="1"/>
            <a:r>
              <a:rPr lang="en-GB" dirty="0"/>
              <a:t>Partially </a:t>
            </a:r>
            <a:r>
              <a:rPr lang="pl-PL" dirty="0" err="1"/>
              <a:t>financed</a:t>
            </a:r>
            <a:r>
              <a:rPr lang="pl-PL" dirty="0"/>
              <a:t> </a:t>
            </a:r>
            <a:r>
              <a:rPr lang="en-GB" dirty="0"/>
              <a:t>through</a:t>
            </a:r>
            <a:r>
              <a:rPr lang="pl-PL" dirty="0"/>
              <a:t> HL-UK2 </a:t>
            </a:r>
            <a:r>
              <a:rPr lang="pl-PL" dirty="0" err="1"/>
              <a:t>contribution</a:t>
            </a:r>
            <a:endParaRPr lang="en-GB" dirty="0"/>
          </a:p>
          <a:p>
            <a:pPr lvl="1"/>
            <a:r>
              <a:rPr lang="en-GB" dirty="0"/>
              <a:t>Plan to commit most budget by mid 2027</a:t>
            </a:r>
          </a:p>
          <a:p>
            <a:r>
              <a:rPr lang="en-GB" dirty="0"/>
              <a:t>Aggressive production schedule to maintain the momentum from </a:t>
            </a:r>
            <a:r>
              <a:rPr lang="en-GB" dirty="0" err="1"/>
              <a:t>cryo</a:t>
            </a:r>
            <a:r>
              <a:rPr lang="en-GB" dirty="0"/>
              <a:t> BPMs production and to have reasonable contingency</a:t>
            </a:r>
          </a:p>
          <a:p>
            <a:pPr lvl="1"/>
            <a:r>
              <a:rPr lang="en-GB" b="1" dirty="0"/>
              <a:t>2025</a:t>
            </a:r>
            <a:r>
              <a:rPr lang="en-GB" dirty="0"/>
              <a:t>: design review and freeze, order of raw materials, prototyping</a:t>
            </a:r>
          </a:p>
          <a:p>
            <a:pPr lvl="1"/>
            <a:r>
              <a:rPr lang="en-GB" b="1" dirty="0"/>
              <a:t>2026</a:t>
            </a:r>
            <a:r>
              <a:rPr lang="en-GB" dirty="0"/>
              <a:t>: pre-series production of BPMs, coating studies and tests, production of alignment platforms, assembly tooling production</a:t>
            </a:r>
          </a:p>
          <a:p>
            <a:pPr lvl="1"/>
            <a:r>
              <a:rPr lang="en-GB" b="1" dirty="0"/>
              <a:t>2027</a:t>
            </a:r>
            <a:r>
              <a:rPr lang="en-GB" dirty="0"/>
              <a:t>: series production of BPMs, installation and handling tooling production</a:t>
            </a:r>
          </a:p>
          <a:p>
            <a:pPr lvl="1"/>
            <a:r>
              <a:rPr lang="en-GB" b="1" dirty="0"/>
              <a:t>2029</a:t>
            </a:r>
            <a:r>
              <a:rPr lang="en-GB" dirty="0"/>
              <a:t>: tunnel installation (after CCs)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9569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FD89CDC-8549-CE19-84C9-CE121D85D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7B1C6B-23D1-0BA3-70D8-FF5D6E747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F41485-BAB1-4D4C-A9EB-D639BBD8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EF8E6BF-2807-635B-3797-C707CC4079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Operation of crab cavities requires new and challenging diagnostics to be deployed in the LHC</a:t>
            </a:r>
          </a:p>
          <a:p>
            <a:pPr lvl="1"/>
            <a:r>
              <a:rPr lang="en-GB" dirty="0"/>
              <a:t>BPM design being finalized by WP13</a:t>
            </a:r>
          </a:p>
          <a:p>
            <a:pPr lvl="1"/>
            <a:r>
              <a:rPr lang="en-GB" dirty="0"/>
              <a:t>Novel RF front-end solutions under study by WP13</a:t>
            </a:r>
          </a:p>
          <a:p>
            <a:pPr lvl="1"/>
            <a:r>
              <a:rPr lang="en-GB" dirty="0"/>
              <a:t>Electronics design ongoing by WP4 and WP13</a:t>
            </a:r>
          </a:p>
          <a:p>
            <a:r>
              <a:rPr lang="en-GB" dirty="0"/>
              <a:t>BPM based on “standard” technology but with significant technical challenges</a:t>
            </a:r>
          </a:p>
          <a:p>
            <a:pPr lvl="1"/>
            <a:r>
              <a:rPr lang="en-GB" dirty="0"/>
              <a:t>Precise alignment</a:t>
            </a:r>
          </a:p>
          <a:p>
            <a:pPr lvl="1"/>
            <a:r>
              <a:rPr lang="en-GB" dirty="0"/>
              <a:t>Electrical assembly</a:t>
            </a:r>
          </a:p>
          <a:p>
            <a:pPr lvl="1"/>
            <a:r>
              <a:rPr lang="en-GB" dirty="0"/>
              <a:t>Coating</a:t>
            </a:r>
          </a:p>
          <a:p>
            <a:pPr lvl="1"/>
            <a:r>
              <a:rPr lang="en-GB" dirty="0"/>
              <a:t>Handling</a:t>
            </a:r>
          </a:p>
          <a:p>
            <a:r>
              <a:rPr lang="en-GB" dirty="0"/>
              <a:t>Budget and schedule defined and successfully followed so far</a:t>
            </a:r>
          </a:p>
        </p:txBody>
      </p:sp>
    </p:spTree>
    <p:extLst>
      <p:ext uri="{BB962C8B-B14F-4D97-AF65-F5344CB8AC3E}">
        <p14:creationId xmlns:p14="http://schemas.microsoft.com/office/powerpoint/2010/main" val="401852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58C7200-A338-4D59-35F0-08B5BBE03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very much</a:t>
            </a:r>
            <a:br>
              <a:rPr lang="en-GB" dirty="0"/>
            </a:br>
            <a:r>
              <a:rPr lang="en-GB" dirty="0"/>
              <a:t> for your attention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395CCA-E0D5-99B7-4263-72EF565A9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803B25-A2F1-E5E5-8946-281E63964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C3EEDCC-75D0-6092-C414-A6F13086BF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pPr marL="0" indent="0"/>
            <a:r>
              <a:rPr lang="en-GB" sz="1600" dirty="0"/>
              <a:t>Special thanks to </a:t>
            </a:r>
            <a:r>
              <a:rPr lang="en-GB" sz="1600"/>
              <a:t>colleagues from RHUL</a:t>
            </a:r>
            <a:r>
              <a:rPr lang="en-GB" sz="1600" dirty="0"/>
              <a:t>, ATS-DO, BE-ABP, BE-GM, EN-MME, SY-RF, TE-VSC for providing their support and expertise</a:t>
            </a:r>
          </a:p>
        </p:txBody>
      </p:sp>
    </p:spTree>
    <p:extLst>
      <p:ext uri="{BB962C8B-B14F-4D97-AF65-F5344CB8AC3E}">
        <p14:creationId xmlns:p14="http://schemas.microsoft.com/office/powerpoint/2010/main" val="1818916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7AE4774-3B2A-C71F-261C-BDED0AAF0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>
            <a:off x="3272151" y="3399108"/>
            <a:ext cx="187573" cy="1987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81D9E82-DCED-284C-EDAD-368431244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277" y="2821870"/>
            <a:ext cx="187573" cy="198753"/>
          </a:xfrm>
          <a:prstGeom prst="rect">
            <a:avLst/>
          </a:prstGeom>
        </p:spPr>
      </p:pic>
      <p:pic>
        <p:nvPicPr>
          <p:cNvPr id="180" name="Graphic 179">
            <a:extLst>
              <a:ext uri="{FF2B5EF4-FFF2-40B4-BE49-F238E27FC236}">
                <a16:creationId xmlns:a16="http://schemas.microsoft.com/office/drawing/2014/main" id="{6C27E334-8D82-959D-2E62-699250B890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81015" y="3329367"/>
            <a:ext cx="819043" cy="154049"/>
          </a:xfrm>
          <a:prstGeom prst="rect">
            <a:avLst/>
          </a:prstGeom>
        </p:spPr>
      </p:pic>
      <p:pic>
        <p:nvPicPr>
          <p:cNvPr id="109" name="Graphic 108">
            <a:extLst>
              <a:ext uri="{FF2B5EF4-FFF2-40B4-BE49-F238E27FC236}">
                <a16:creationId xmlns:a16="http://schemas.microsoft.com/office/drawing/2014/main" id="{0A63C53C-D5E9-27C9-0ABC-D428948870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17180" y="2833584"/>
            <a:ext cx="1623600" cy="76049"/>
          </a:xfrm>
          <a:prstGeom prst="rect">
            <a:avLst/>
          </a:prstGeom>
        </p:spPr>
      </p:pic>
      <p:sp>
        <p:nvSpPr>
          <p:cNvPr id="167" name="Rectangle: Rounded Corners 166">
            <a:extLst>
              <a:ext uri="{FF2B5EF4-FFF2-40B4-BE49-F238E27FC236}">
                <a16:creationId xmlns:a16="http://schemas.microsoft.com/office/drawing/2014/main" id="{BA4937FC-FD22-BE31-2561-BB5AEB183BA8}"/>
              </a:ext>
            </a:extLst>
          </p:cNvPr>
          <p:cNvSpPr/>
          <p:nvPr/>
        </p:nvSpPr>
        <p:spPr>
          <a:xfrm>
            <a:off x="79092" y="4551464"/>
            <a:ext cx="1183925" cy="53730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000000"/>
              </a:solidFill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8FCB857C-AF67-3739-3FEE-67868BBF9D1B}"/>
              </a:ext>
            </a:extLst>
          </p:cNvPr>
          <p:cNvSpPr/>
          <p:nvPr/>
        </p:nvSpPr>
        <p:spPr>
          <a:xfrm>
            <a:off x="5224411" y="1131589"/>
            <a:ext cx="3287095" cy="3743345"/>
          </a:xfrm>
          <a:prstGeom prst="roundRect">
            <a:avLst>
              <a:gd name="adj" fmla="val 4472"/>
            </a:avLst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0CF3C21F-F8C4-4BBD-DE0F-E040FB70E4C5}"/>
              </a:ext>
            </a:extLst>
          </p:cNvPr>
          <p:cNvSpPr/>
          <p:nvPr/>
        </p:nvSpPr>
        <p:spPr>
          <a:xfrm>
            <a:off x="3632994" y="1130520"/>
            <a:ext cx="1515609" cy="3744415"/>
          </a:xfrm>
          <a:prstGeom prst="roundRect">
            <a:avLst>
              <a:gd name="adj" fmla="val 9438"/>
            </a:avLst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3A438EB9-71EB-EF8E-51B4-24A179789FDE}"/>
              </a:ext>
            </a:extLst>
          </p:cNvPr>
          <p:cNvSpPr/>
          <p:nvPr/>
        </p:nvSpPr>
        <p:spPr>
          <a:xfrm>
            <a:off x="394930" y="1131590"/>
            <a:ext cx="3168958" cy="3744416"/>
          </a:xfrm>
          <a:prstGeom prst="roundRect">
            <a:avLst>
              <a:gd name="adj" fmla="val 4115"/>
            </a:avLst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86E9F-442D-D08C-F85E-EA34FD5FDD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16" name="Graphic 215">
            <a:extLst>
              <a:ext uri="{FF2B5EF4-FFF2-40B4-BE49-F238E27FC236}">
                <a16:creationId xmlns:a16="http://schemas.microsoft.com/office/drawing/2014/main" id="{88740501-5425-F395-C9F6-829A44B97147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1379986" y="3304211"/>
            <a:ext cx="1623556" cy="198317"/>
          </a:xfrm>
          <a:prstGeom prst="rect">
            <a:avLst/>
          </a:prstGeom>
        </p:spPr>
      </p:pic>
      <p:pic>
        <p:nvPicPr>
          <p:cNvPr id="223" name="Graphic 222">
            <a:extLst>
              <a:ext uri="{FF2B5EF4-FFF2-40B4-BE49-F238E27FC236}">
                <a16:creationId xmlns:a16="http://schemas.microsoft.com/office/drawing/2014/main" id="{0A12F457-E459-1A59-964A-2A0598CCC5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H="1">
            <a:off x="5349755" y="2616925"/>
            <a:ext cx="819043" cy="291744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1F5F361-6FC9-C9C0-2BE9-8853C2A26AA2}"/>
              </a:ext>
            </a:extLst>
          </p:cNvPr>
          <p:cNvCxnSpPr>
            <a:cxnSpLocks/>
          </p:cNvCxnSpPr>
          <p:nvPr/>
        </p:nvCxnSpPr>
        <p:spPr>
          <a:xfrm flipH="1">
            <a:off x="6834980" y="3570700"/>
            <a:ext cx="694111" cy="0"/>
          </a:xfrm>
          <a:prstGeom prst="line">
            <a:avLst/>
          </a:prstGeom>
          <a:ln w="127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C44FA06C-0B81-314D-26F4-C1726EDCFBE7}"/>
              </a:ext>
            </a:extLst>
          </p:cNvPr>
          <p:cNvSpPr/>
          <p:nvPr/>
        </p:nvSpPr>
        <p:spPr>
          <a:xfrm>
            <a:off x="5758525" y="3389724"/>
            <a:ext cx="1051803" cy="12817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BEFDCA3-374F-3CD5-DFF7-ACD3740A317B}"/>
              </a:ext>
            </a:extLst>
          </p:cNvPr>
          <p:cNvSpPr/>
          <p:nvPr/>
        </p:nvSpPr>
        <p:spPr>
          <a:xfrm>
            <a:off x="6862759" y="3389724"/>
            <a:ext cx="643011" cy="12817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EAF3AF8-EC33-9BEE-3616-282A07C3BF65}"/>
                  </a:ext>
                </a:extLst>
              </p:cNvPr>
              <p:cNvSpPr txBox="1"/>
              <p:nvPr/>
            </p:nvSpPr>
            <p:spPr>
              <a:xfrm>
                <a:off x="7976008" y="3978221"/>
                <a:ext cx="189154" cy="121252"/>
              </a:xfrm>
              <a:prstGeom prst="rect">
                <a:avLst/>
              </a:prstGeom>
              <a:noFill/>
              <a:effectLst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788" i="1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788" i="1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788" i="1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788" i="1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GB" sz="900" dirty="0">
                  <a:solidFill>
                    <a:srgbClr val="101010"/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EAF3AF8-EC33-9BEE-3616-282A07C3BF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6008" y="3978221"/>
                <a:ext cx="189154" cy="121252"/>
              </a:xfrm>
              <a:prstGeom prst="rect">
                <a:avLst/>
              </a:prstGeom>
              <a:blipFill>
                <a:blip r:embed="rId9"/>
                <a:stretch>
                  <a:fillRect l="-9677" b="-26316"/>
                </a:stretch>
              </a:blipFill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621A8E0-AB6A-6687-6A05-FDCBEB8210A3}"/>
              </a:ext>
            </a:extLst>
          </p:cNvPr>
          <p:cNvCxnSpPr>
            <a:cxnSpLocks/>
          </p:cNvCxnSpPr>
          <p:nvPr/>
        </p:nvCxnSpPr>
        <p:spPr>
          <a:xfrm>
            <a:off x="7894809" y="3941392"/>
            <a:ext cx="179389" cy="0"/>
          </a:xfrm>
          <a:prstGeom prst="line">
            <a:avLst/>
          </a:prstGeom>
          <a:ln w="12700">
            <a:solidFill>
              <a:srgbClr val="101010"/>
            </a:solidFill>
            <a:tailEnd type="stealth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F4A5773-D4F1-3B03-9730-6AE9FC078E4F}"/>
              </a:ext>
            </a:extLst>
          </p:cNvPr>
          <p:cNvCxnSpPr>
            <a:cxnSpLocks/>
          </p:cNvCxnSpPr>
          <p:nvPr/>
        </p:nvCxnSpPr>
        <p:spPr>
          <a:xfrm>
            <a:off x="5758525" y="3941392"/>
            <a:ext cx="2004352" cy="488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35A424-1E28-B67F-130A-A8B0057C6ADA}"/>
              </a:ext>
            </a:extLst>
          </p:cNvPr>
          <p:cNvCxnSpPr>
            <a:cxnSpLocks/>
          </p:cNvCxnSpPr>
          <p:nvPr/>
        </p:nvCxnSpPr>
        <p:spPr>
          <a:xfrm flipV="1">
            <a:off x="6833095" y="2750175"/>
            <a:ext cx="0" cy="820525"/>
          </a:xfrm>
          <a:prstGeom prst="line">
            <a:avLst/>
          </a:prstGeom>
          <a:ln w="127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Arc 43">
            <a:extLst>
              <a:ext uri="{FF2B5EF4-FFF2-40B4-BE49-F238E27FC236}">
                <a16:creationId xmlns:a16="http://schemas.microsoft.com/office/drawing/2014/main" id="{12202A38-5521-54EB-3CC1-78D248702FE5}"/>
              </a:ext>
            </a:extLst>
          </p:cNvPr>
          <p:cNvSpPr/>
          <p:nvPr/>
        </p:nvSpPr>
        <p:spPr>
          <a:xfrm rot="5400000">
            <a:off x="5966341" y="2610841"/>
            <a:ext cx="307764" cy="290818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142FF6-4915-1E7D-7C65-82F18113580C}"/>
              </a:ext>
            </a:extLst>
          </p:cNvPr>
          <p:cNvSpPr txBox="1"/>
          <p:nvPr/>
        </p:nvSpPr>
        <p:spPr>
          <a:xfrm>
            <a:off x="6662591" y="1748291"/>
            <a:ext cx="860813" cy="15004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975" i="1" dirty="0">
                <a:solidFill>
                  <a:srgbClr val="101010"/>
                </a:solidFill>
                <a:latin typeface="LM Roman 10" panose="00000500000000000000" pitchFamily="50" charset="0"/>
              </a:rPr>
              <a:t>DC bias voltage</a:t>
            </a:r>
            <a:endParaRPr lang="en-GB" sz="975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DB21886-5CB9-9BD3-B8F5-6C724623ED87}"/>
              </a:ext>
            </a:extLst>
          </p:cNvPr>
          <p:cNvSpPr txBox="1"/>
          <p:nvPr/>
        </p:nvSpPr>
        <p:spPr>
          <a:xfrm>
            <a:off x="5364088" y="2021912"/>
            <a:ext cx="779060" cy="15004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975" i="1" dirty="0">
                <a:solidFill>
                  <a:srgbClr val="101010"/>
                </a:solidFill>
                <a:latin typeface="LM Roman 10" panose="00000500000000000000" pitchFamily="50" charset="0"/>
              </a:rPr>
              <a:t>EO modulator</a:t>
            </a:r>
            <a:endParaRPr lang="en-GB" sz="975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8F011FA-EC9E-89AF-06E9-3223528A234C}"/>
              </a:ext>
            </a:extLst>
          </p:cNvPr>
          <p:cNvCxnSpPr>
            <a:cxnSpLocks/>
            <a:stCxn id="127" idx="0"/>
            <a:endCxn id="203" idx="0"/>
          </p:cNvCxnSpPr>
          <p:nvPr/>
        </p:nvCxnSpPr>
        <p:spPr>
          <a:xfrm flipH="1" flipV="1">
            <a:off x="4436061" y="1622351"/>
            <a:ext cx="1676931" cy="4082"/>
          </a:xfrm>
          <a:prstGeom prst="line">
            <a:avLst/>
          </a:prstGeom>
          <a:ln w="28575" cap="rnd">
            <a:solidFill>
              <a:schemeClr val="accent6">
                <a:lumMod val="60000"/>
                <a:lumOff val="40000"/>
              </a:schemeClr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62C86FBE-B868-4B7F-1D4F-ED2DD5AA74DD}"/>
              </a:ext>
            </a:extLst>
          </p:cNvPr>
          <p:cNvSpPr txBox="1"/>
          <p:nvPr/>
        </p:nvSpPr>
        <p:spPr>
          <a:xfrm>
            <a:off x="1405919" y="4470191"/>
            <a:ext cx="1623600" cy="150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75" i="1" dirty="0">
                <a:solidFill>
                  <a:srgbClr val="000000"/>
                </a:solidFill>
                <a:latin typeface="LM Roman 10" panose="00000500000000000000" pitchFamily="50" charset="0"/>
              </a:rPr>
              <a:t>ADC (</a:t>
            </a:r>
            <a:r>
              <a:rPr lang="en-GB" sz="975" i="1" dirty="0" err="1">
                <a:solidFill>
                  <a:srgbClr val="000000"/>
                </a:solidFill>
                <a:latin typeface="LM Roman 10" panose="00000500000000000000" pitchFamily="50" charset="0"/>
              </a:rPr>
              <a:t>RFSoC</a:t>
            </a:r>
            <a:r>
              <a:rPr lang="en-GB" sz="975" i="1" dirty="0">
                <a:solidFill>
                  <a:srgbClr val="000000"/>
                </a:solidFill>
                <a:latin typeface="LM Roman 10" panose="00000500000000000000" pitchFamily="50" charset="0"/>
              </a:rPr>
              <a:t>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BD8C8FF-484F-7E7A-037D-75D34C0BE349}"/>
              </a:ext>
            </a:extLst>
          </p:cNvPr>
          <p:cNvSpPr txBox="1"/>
          <p:nvPr/>
        </p:nvSpPr>
        <p:spPr>
          <a:xfrm>
            <a:off x="6918745" y="3210474"/>
            <a:ext cx="533575" cy="150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975" i="1" dirty="0">
                <a:solidFill>
                  <a:srgbClr val="101010"/>
                </a:solidFill>
                <a:latin typeface="LM Roman 10" panose="00000500000000000000" pitchFamily="50" charset="0"/>
              </a:rPr>
              <a:t>Stripline</a:t>
            </a:r>
            <a:endParaRPr lang="en-GB" sz="975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2C60068-BB23-B185-3AD2-0601687EE5F6}"/>
              </a:ext>
            </a:extLst>
          </p:cNvPr>
          <p:cNvSpPr txBox="1"/>
          <p:nvPr/>
        </p:nvSpPr>
        <p:spPr>
          <a:xfrm>
            <a:off x="3642144" y="834362"/>
            <a:ext cx="1515610" cy="150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75" b="1" dirty="0">
                <a:solidFill>
                  <a:srgbClr val="000000"/>
                </a:solidFill>
                <a:latin typeface="+mj-lt"/>
              </a:rPr>
              <a:t>Gallery </a:t>
            </a:r>
            <a:r>
              <a:rPr lang="en-GB" sz="975" dirty="0">
                <a:solidFill>
                  <a:srgbClr val="000000"/>
                </a:solidFill>
                <a:latin typeface="+mj-lt"/>
              </a:rPr>
              <a:t>(</a:t>
            </a:r>
            <a:r>
              <a:rPr lang="en-GB" sz="975" dirty="0" err="1">
                <a:solidFill>
                  <a:srgbClr val="000000"/>
                </a:solidFill>
                <a:latin typeface="+mj-lt"/>
              </a:rPr>
              <a:t>UA47</a:t>
            </a:r>
            <a:r>
              <a:rPr lang="en-GB" sz="975" dirty="0">
                <a:solidFill>
                  <a:srgbClr val="000000"/>
                </a:solidFill>
                <a:latin typeface="+mj-lt"/>
              </a:rPr>
              <a:t>/</a:t>
            </a:r>
            <a:r>
              <a:rPr lang="en-GB" sz="975" dirty="0" err="1">
                <a:solidFill>
                  <a:srgbClr val="000000"/>
                </a:solidFill>
                <a:latin typeface="+mj-lt"/>
              </a:rPr>
              <a:t>U0</a:t>
            </a:r>
            <a:r>
              <a:rPr lang="en-GB" sz="975" dirty="0">
                <a:solidFill>
                  <a:srgbClr val="000000"/>
                </a:solidFill>
                <a:latin typeface="+mj-lt"/>
              </a:rPr>
              <a:t>-001)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65EA4B5-58D1-D482-D4E1-0B44FB7E41FE}"/>
              </a:ext>
            </a:extLst>
          </p:cNvPr>
          <p:cNvSpPr txBox="1"/>
          <p:nvPr/>
        </p:nvSpPr>
        <p:spPr>
          <a:xfrm>
            <a:off x="514370" y="837533"/>
            <a:ext cx="3049518" cy="150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75" b="1" dirty="0">
                <a:solidFill>
                  <a:srgbClr val="000000"/>
                </a:solidFill>
                <a:latin typeface="+mj-lt"/>
              </a:rPr>
              <a:t>Surface </a:t>
            </a:r>
            <a:r>
              <a:rPr lang="en-GB" sz="975" dirty="0">
                <a:solidFill>
                  <a:srgbClr val="000000"/>
                </a:solidFill>
                <a:latin typeface="+mj-lt"/>
              </a:rPr>
              <a:t>(</a:t>
            </a:r>
            <a:r>
              <a:rPr lang="en-GB" sz="975" dirty="0" err="1">
                <a:solidFill>
                  <a:srgbClr val="000000"/>
                </a:solidFill>
                <a:latin typeface="+mj-lt"/>
              </a:rPr>
              <a:t>SX4</a:t>
            </a:r>
            <a:r>
              <a:rPr lang="en-GB" sz="975" dirty="0">
                <a:solidFill>
                  <a:srgbClr val="000000"/>
                </a:solidFill>
                <a:latin typeface="+mj-lt"/>
              </a:rPr>
              <a:t> R-002)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AE828C5-908C-B802-FE19-3E5BE1644BE4}"/>
              </a:ext>
            </a:extLst>
          </p:cNvPr>
          <p:cNvSpPr txBox="1"/>
          <p:nvPr/>
        </p:nvSpPr>
        <p:spPr>
          <a:xfrm>
            <a:off x="5224412" y="834361"/>
            <a:ext cx="3186258" cy="150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75" b="1" dirty="0">
                <a:solidFill>
                  <a:srgbClr val="000000"/>
                </a:solidFill>
                <a:latin typeface="+mj-lt"/>
              </a:rPr>
              <a:t>Tunnel </a:t>
            </a:r>
            <a:r>
              <a:rPr lang="en-GB" sz="975" dirty="0">
                <a:solidFill>
                  <a:srgbClr val="000000"/>
                </a:solidFill>
                <a:latin typeface="+mj-lt"/>
              </a:rPr>
              <a:t>(2438/</a:t>
            </a:r>
            <a:r>
              <a:rPr lang="en-GB" sz="975" dirty="0" err="1">
                <a:solidFill>
                  <a:srgbClr val="000000"/>
                </a:solidFill>
                <a:latin typeface="+mj-lt"/>
              </a:rPr>
              <a:t>U0</a:t>
            </a:r>
            <a:r>
              <a:rPr lang="en-GB" sz="975" dirty="0">
                <a:solidFill>
                  <a:srgbClr val="000000"/>
                </a:solidFill>
                <a:latin typeface="+mj-lt"/>
              </a:rPr>
              <a:t>-2438)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23B59A32-7C60-3E07-0989-79A8F786144F}"/>
              </a:ext>
            </a:extLst>
          </p:cNvPr>
          <p:cNvSpPr/>
          <p:nvPr/>
        </p:nvSpPr>
        <p:spPr>
          <a:xfrm>
            <a:off x="7558233" y="3388400"/>
            <a:ext cx="641648" cy="12817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9314B82-3F60-5B04-DD04-2D9F42B85DB4}"/>
              </a:ext>
            </a:extLst>
          </p:cNvPr>
          <p:cNvCxnSpPr>
            <a:cxnSpLocks/>
          </p:cNvCxnSpPr>
          <p:nvPr/>
        </p:nvCxnSpPr>
        <p:spPr>
          <a:xfrm flipV="1">
            <a:off x="7529091" y="3342407"/>
            <a:ext cx="0" cy="228293"/>
          </a:xfrm>
          <a:prstGeom prst="line">
            <a:avLst/>
          </a:prstGeom>
          <a:ln w="127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E1A0A22-52E6-EB4E-BD60-0414A6546357}"/>
              </a:ext>
            </a:extLst>
          </p:cNvPr>
          <p:cNvCxnSpPr>
            <a:cxnSpLocks/>
          </p:cNvCxnSpPr>
          <p:nvPr/>
        </p:nvCxnSpPr>
        <p:spPr>
          <a:xfrm>
            <a:off x="7529091" y="3289756"/>
            <a:ext cx="0" cy="62326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F74437D6-D59F-55D5-D470-8F194FA9BFA8}"/>
              </a:ext>
            </a:extLst>
          </p:cNvPr>
          <p:cNvSpPr/>
          <p:nvPr/>
        </p:nvSpPr>
        <p:spPr>
          <a:xfrm flipV="1">
            <a:off x="5758525" y="4372126"/>
            <a:ext cx="1051804" cy="128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2B79DDC2-2441-E38A-EC80-5B9DC17DE2C1}"/>
              </a:ext>
            </a:extLst>
          </p:cNvPr>
          <p:cNvCxnSpPr>
            <a:cxnSpLocks/>
          </p:cNvCxnSpPr>
          <p:nvPr/>
        </p:nvCxnSpPr>
        <p:spPr>
          <a:xfrm>
            <a:off x="6834980" y="4323379"/>
            <a:ext cx="0" cy="276620"/>
          </a:xfrm>
          <a:prstGeom prst="line">
            <a:avLst/>
          </a:prstGeom>
          <a:ln w="127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Arc 101">
            <a:extLst>
              <a:ext uri="{FF2B5EF4-FFF2-40B4-BE49-F238E27FC236}">
                <a16:creationId xmlns:a16="http://schemas.microsoft.com/office/drawing/2014/main" id="{A9D15EAB-F083-0411-3346-445440154B97}"/>
              </a:ext>
            </a:extLst>
          </p:cNvPr>
          <p:cNvSpPr/>
          <p:nvPr/>
        </p:nvSpPr>
        <p:spPr>
          <a:xfrm rot="5400000">
            <a:off x="6619867" y="4479281"/>
            <a:ext cx="215113" cy="215113"/>
          </a:xfrm>
          <a:prstGeom prst="arc">
            <a:avLst>
              <a:gd name="adj1" fmla="val 16200000"/>
              <a:gd name="adj2" fmla="val 5223894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B32C21B7-5BBD-A73A-E5A3-FA5C99EA3E75}"/>
              </a:ext>
            </a:extLst>
          </p:cNvPr>
          <p:cNvCxnSpPr>
            <a:cxnSpLocks/>
          </p:cNvCxnSpPr>
          <p:nvPr/>
        </p:nvCxnSpPr>
        <p:spPr>
          <a:xfrm>
            <a:off x="6619867" y="4500150"/>
            <a:ext cx="0" cy="91698"/>
          </a:xfrm>
          <a:prstGeom prst="line">
            <a:avLst/>
          </a:prstGeom>
          <a:ln w="127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2489E77A-5D0F-EAB5-968E-233E89A22649}"/>
              </a:ext>
            </a:extLst>
          </p:cNvPr>
          <p:cNvCxnSpPr>
            <a:cxnSpLocks/>
          </p:cNvCxnSpPr>
          <p:nvPr/>
        </p:nvCxnSpPr>
        <p:spPr>
          <a:xfrm>
            <a:off x="6619867" y="3389724"/>
            <a:ext cx="0" cy="1111749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895728C-2424-EAC7-0419-7B00C07ED442}"/>
              </a:ext>
            </a:extLst>
          </p:cNvPr>
          <p:cNvCxnSpPr>
            <a:cxnSpLocks/>
          </p:cNvCxnSpPr>
          <p:nvPr/>
        </p:nvCxnSpPr>
        <p:spPr>
          <a:xfrm>
            <a:off x="6617926" y="2750175"/>
            <a:ext cx="3637" cy="643703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442458A4-CD83-D51D-81EA-EF5D116B9521}"/>
              </a:ext>
            </a:extLst>
          </p:cNvPr>
          <p:cNvSpPr txBox="1"/>
          <p:nvPr/>
        </p:nvSpPr>
        <p:spPr>
          <a:xfrm>
            <a:off x="5915963" y="3116044"/>
            <a:ext cx="533575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750" i="1" dirty="0">
                <a:solidFill>
                  <a:srgbClr val="101010"/>
                </a:solidFill>
                <a:latin typeface="LM Roman 10" panose="00000500000000000000" pitchFamily="50" charset="0"/>
              </a:rPr>
              <a:t>+</a:t>
            </a:r>
            <a:r>
              <a:rPr lang="de-DE" sz="750" i="1" dirty="0">
                <a:solidFill>
                  <a:srgbClr val="101010"/>
                </a:solidFill>
                <a:latin typeface="+mj-lt"/>
              </a:rPr>
              <a:t>12.5</a:t>
            </a:r>
            <a:r>
              <a:rPr lang="de-DE" sz="750" i="1" dirty="0">
                <a:solidFill>
                  <a:srgbClr val="101010"/>
                </a:solidFill>
                <a:latin typeface="LM Roman 10" panose="00000500000000000000" pitchFamily="50" charset="0"/>
              </a:rPr>
              <a:t> </a:t>
            </a:r>
            <a:r>
              <a:rPr lang="de-DE" sz="750" i="1" dirty="0">
                <a:solidFill>
                  <a:srgbClr val="101010"/>
                </a:solidFill>
                <a:latin typeface="+mj-lt"/>
              </a:rPr>
              <a:t>ns</a:t>
            </a:r>
            <a:endParaRPr lang="en-GB" sz="750" i="1" dirty="0">
              <a:solidFill>
                <a:srgbClr val="101010"/>
              </a:solidFill>
              <a:latin typeface="+mj-lt"/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D8C91B81-E978-F65E-B1C0-1B0BB55005C0}"/>
              </a:ext>
            </a:extLst>
          </p:cNvPr>
          <p:cNvSpPr/>
          <p:nvPr/>
        </p:nvSpPr>
        <p:spPr>
          <a:xfrm>
            <a:off x="6616802" y="2253665"/>
            <a:ext cx="111860" cy="330311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12431D6E-0DB5-78DB-E3C9-744509C854A6}"/>
              </a:ext>
            </a:extLst>
          </p:cNvPr>
          <p:cNvSpPr/>
          <p:nvPr/>
        </p:nvSpPr>
        <p:spPr>
          <a:xfrm flipH="1">
            <a:off x="6728663" y="2249511"/>
            <a:ext cx="103879" cy="330311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17" name="Picture 116">
            <a:extLst>
              <a:ext uri="{FF2B5EF4-FFF2-40B4-BE49-F238E27FC236}">
                <a16:creationId xmlns:a16="http://schemas.microsoft.com/office/drawing/2014/main" id="{4D59C40C-0D85-1789-EDC0-279AB95DE7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75731" y="2577365"/>
            <a:ext cx="244124" cy="244124"/>
          </a:xfrm>
          <a:prstGeom prst="rect">
            <a:avLst/>
          </a:prstGeom>
        </p:spPr>
      </p:pic>
      <p:sp>
        <p:nvSpPr>
          <p:cNvPr id="118" name="Rectangle 117">
            <a:extLst>
              <a:ext uri="{FF2B5EF4-FFF2-40B4-BE49-F238E27FC236}">
                <a16:creationId xmlns:a16="http://schemas.microsoft.com/office/drawing/2014/main" id="{BC2CCDDE-53DA-F140-5F56-B01995C7C37D}"/>
              </a:ext>
            </a:extLst>
          </p:cNvPr>
          <p:cNvSpPr/>
          <p:nvPr/>
        </p:nvSpPr>
        <p:spPr>
          <a:xfrm>
            <a:off x="6480241" y="2581354"/>
            <a:ext cx="225941" cy="225941"/>
          </a:xfrm>
          <a:prstGeom prst="rect">
            <a:avLst/>
          </a:prstGeom>
          <a:noFill/>
          <a:ln w="127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A0232562-9AA6-24DE-9B06-4C43DC054F4C}"/>
              </a:ext>
            </a:extLst>
          </p:cNvPr>
          <p:cNvCxnSpPr>
            <a:cxnSpLocks/>
            <a:endCxn id="237" idx="2"/>
          </p:cNvCxnSpPr>
          <p:nvPr/>
        </p:nvCxnSpPr>
        <p:spPr>
          <a:xfrm>
            <a:off x="6300192" y="2010696"/>
            <a:ext cx="329549" cy="1324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92E4CDF0-E0C4-B9FB-D6FD-D5851668BFDA}"/>
              </a:ext>
            </a:extLst>
          </p:cNvPr>
          <p:cNvSpPr txBox="1"/>
          <p:nvPr/>
        </p:nvSpPr>
        <p:spPr>
          <a:xfrm>
            <a:off x="6795594" y="2131699"/>
            <a:ext cx="532197" cy="15004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975" i="1" dirty="0">
                <a:solidFill>
                  <a:srgbClr val="101010"/>
                </a:solidFill>
                <a:latin typeface="LM Roman 10" panose="00000500000000000000" pitchFamily="50" charset="0"/>
              </a:rPr>
              <a:t>RF signal</a:t>
            </a:r>
            <a:endParaRPr lang="en-GB" sz="975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9AFD507-5A73-F6DB-E670-ADC5C4EF9DBB}"/>
              </a:ext>
            </a:extLst>
          </p:cNvPr>
          <p:cNvSpPr txBox="1"/>
          <p:nvPr/>
        </p:nvSpPr>
        <p:spPr>
          <a:xfrm>
            <a:off x="7052101" y="2541919"/>
            <a:ext cx="646011" cy="30008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975" i="1" dirty="0" err="1">
                <a:solidFill>
                  <a:srgbClr val="101010"/>
                </a:solidFill>
                <a:latin typeface="LM Roman 10" panose="00000500000000000000" pitchFamily="50" charset="0"/>
              </a:rPr>
              <a:t>Attenuators</a:t>
            </a:r>
            <a:br>
              <a:rPr lang="de-DE" sz="975" i="1" dirty="0">
                <a:solidFill>
                  <a:srgbClr val="101010"/>
                </a:solidFill>
                <a:latin typeface="LM Roman 10" panose="00000500000000000000" pitchFamily="50" charset="0"/>
              </a:rPr>
            </a:br>
            <a:r>
              <a:rPr lang="de-DE" sz="975" dirty="0">
                <a:solidFill>
                  <a:srgbClr val="101010"/>
                </a:solidFill>
                <a:latin typeface="LM Roman 10" panose="00000500000000000000" pitchFamily="50" charset="0"/>
              </a:rPr>
              <a:t>(&gt; 30 dB)</a:t>
            </a:r>
            <a:endParaRPr lang="en-GB" sz="975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27" name="Arc 126">
            <a:extLst>
              <a:ext uri="{FF2B5EF4-FFF2-40B4-BE49-F238E27FC236}">
                <a16:creationId xmlns:a16="http://schemas.microsoft.com/office/drawing/2014/main" id="{522E006D-E051-D1FD-5B16-665F8DDA1E74}"/>
              </a:ext>
            </a:extLst>
          </p:cNvPr>
          <p:cNvSpPr/>
          <p:nvPr/>
        </p:nvSpPr>
        <p:spPr>
          <a:xfrm>
            <a:off x="5961897" y="1626409"/>
            <a:ext cx="307764" cy="290818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02ABC095-8E85-22A4-AB05-80379439D5B6}"/>
              </a:ext>
            </a:extLst>
          </p:cNvPr>
          <p:cNvCxnSpPr>
            <a:cxnSpLocks/>
          </p:cNvCxnSpPr>
          <p:nvPr/>
        </p:nvCxnSpPr>
        <p:spPr>
          <a:xfrm>
            <a:off x="3769489" y="1589568"/>
            <a:ext cx="0" cy="212357"/>
          </a:xfrm>
          <a:prstGeom prst="straightConnector1">
            <a:avLst/>
          </a:prstGeom>
          <a:ln w="9525">
            <a:solidFill>
              <a:srgbClr val="0033A0"/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578F0548-9417-27A7-AA30-CB61A2E17DB5}"/>
              </a:ext>
            </a:extLst>
          </p:cNvPr>
          <p:cNvCxnSpPr>
            <a:cxnSpLocks/>
          </p:cNvCxnSpPr>
          <p:nvPr/>
        </p:nvCxnSpPr>
        <p:spPr>
          <a:xfrm flipH="1">
            <a:off x="3678763" y="1662909"/>
            <a:ext cx="184792" cy="61786"/>
          </a:xfrm>
          <a:prstGeom prst="straightConnector1">
            <a:avLst/>
          </a:prstGeom>
          <a:ln w="9525">
            <a:solidFill>
              <a:srgbClr val="0033A0"/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Arc 154">
            <a:extLst>
              <a:ext uri="{FF2B5EF4-FFF2-40B4-BE49-F238E27FC236}">
                <a16:creationId xmlns:a16="http://schemas.microsoft.com/office/drawing/2014/main" id="{19178E0C-359F-9AC8-E995-691EF6952932}"/>
              </a:ext>
            </a:extLst>
          </p:cNvPr>
          <p:cNvSpPr/>
          <p:nvPr/>
        </p:nvSpPr>
        <p:spPr>
          <a:xfrm rot="16200000">
            <a:off x="816325" y="3496812"/>
            <a:ext cx="307764" cy="290818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DC08BDBF-45D3-B487-6150-419D9F7E1507}"/>
              </a:ext>
            </a:extLst>
          </p:cNvPr>
          <p:cNvCxnSpPr>
            <a:cxnSpLocks/>
            <a:endCxn id="155" idx="0"/>
          </p:cNvCxnSpPr>
          <p:nvPr/>
        </p:nvCxnSpPr>
        <p:spPr>
          <a:xfrm flipV="1">
            <a:off x="824798" y="3645008"/>
            <a:ext cx="24" cy="352372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>
            <a:extLst>
              <a:ext uri="{FF2B5EF4-FFF2-40B4-BE49-F238E27FC236}">
                <a16:creationId xmlns:a16="http://schemas.microsoft.com/office/drawing/2014/main" id="{D2DFC2FD-B086-E897-D32C-FD72CF159D36}"/>
              </a:ext>
            </a:extLst>
          </p:cNvPr>
          <p:cNvSpPr txBox="1"/>
          <p:nvPr/>
        </p:nvSpPr>
        <p:spPr>
          <a:xfrm>
            <a:off x="4307934" y="1762637"/>
            <a:ext cx="733918" cy="150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975" i="1" dirty="0">
                <a:solidFill>
                  <a:srgbClr val="101010"/>
                </a:solidFill>
                <a:latin typeface="LM Roman 10" panose="00000500000000000000" pitchFamily="50" charset="0"/>
              </a:rPr>
              <a:t>90:10 splitter</a:t>
            </a:r>
            <a:endParaRPr lang="en-GB" sz="975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E2662F9D-48AD-6245-318A-94A8160B4202}"/>
              </a:ext>
            </a:extLst>
          </p:cNvPr>
          <p:cNvSpPr txBox="1"/>
          <p:nvPr/>
        </p:nvSpPr>
        <p:spPr>
          <a:xfrm>
            <a:off x="2339752" y="3124240"/>
            <a:ext cx="718026" cy="150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975" i="1" dirty="0">
                <a:solidFill>
                  <a:srgbClr val="101010"/>
                </a:solidFill>
                <a:latin typeface="LM Roman 10" panose="00000500000000000000" pitchFamily="50" charset="0"/>
              </a:rPr>
              <a:t>DCM 20 km</a:t>
            </a:r>
            <a:endParaRPr lang="en-GB" sz="975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pic>
        <p:nvPicPr>
          <p:cNvPr id="166" name="Graphic 165">
            <a:extLst>
              <a:ext uri="{FF2B5EF4-FFF2-40B4-BE49-F238E27FC236}">
                <a16:creationId xmlns:a16="http://schemas.microsoft.com/office/drawing/2014/main" id="{9CFF4EE8-1B1A-1184-0EAC-3BBE356A6BAF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0731" r="32442"/>
          <a:stretch/>
        </p:blipFill>
        <p:spPr>
          <a:xfrm>
            <a:off x="1335332" y="1902922"/>
            <a:ext cx="68316" cy="242756"/>
          </a:xfrm>
          <a:prstGeom prst="rect">
            <a:avLst/>
          </a:prstGeom>
        </p:spPr>
      </p:pic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C1585E5B-F6C6-12FF-0724-52775E478FAD}"/>
              </a:ext>
            </a:extLst>
          </p:cNvPr>
          <p:cNvCxnSpPr>
            <a:cxnSpLocks/>
            <a:stCxn id="169" idx="2"/>
            <a:endCxn id="181" idx="0"/>
          </p:cNvCxnSpPr>
          <p:nvPr/>
        </p:nvCxnSpPr>
        <p:spPr>
          <a:xfrm>
            <a:off x="1190411" y="2144085"/>
            <a:ext cx="926128" cy="1781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>
            <a:extLst>
              <a:ext uri="{FF2B5EF4-FFF2-40B4-BE49-F238E27FC236}">
                <a16:creationId xmlns:a16="http://schemas.microsoft.com/office/drawing/2014/main" id="{61ED189D-3069-5041-7549-1301A272C059}"/>
              </a:ext>
            </a:extLst>
          </p:cNvPr>
          <p:cNvSpPr/>
          <p:nvPr/>
        </p:nvSpPr>
        <p:spPr>
          <a:xfrm rot="16200000">
            <a:off x="991002" y="1998676"/>
            <a:ext cx="108000" cy="29081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10101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63DAE65A-5058-16EB-8475-A16252F4032C}"/>
              </a:ext>
            </a:extLst>
          </p:cNvPr>
          <p:cNvSpPr txBox="1"/>
          <p:nvPr/>
        </p:nvSpPr>
        <p:spPr>
          <a:xfrm>
            <a:off x="682258" y="1436185"/>
            <a:ext cx="713337" cy="30008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975" i="1" dirty="0">
                <a:solidFill>
                  <a:srgbClr val="101010"/>
                </a:solidFill>
                <a:latin typeface="LM Roman 10" panose="00000500000000000000" pitchFamily="50" charset="0"/>
              </a:rPr>
              <a:t>Femtosecond</a:t>
            </a:r>
          </a:p>
          <a:p>
            <a:pPr algn="ctr"/>
            <a:r>
              <a:rPr lang="de-DE" sz="975" i="1" dirty="0">
                <a:solidFill>
                  <a:srgbClr val="101010"/>
                </a:solidFill>
                <a:latin typeface="LM Roman 10" panose="00000500000000000000" pitchFamily="50" charset="0"/>
              </a:rPr>
              <a:t>laser</a:t>
            </a:r>
            <a:endParaRPr lang="en-GB" sz="975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pic>
        <p:nvPicPr>
          <p:cNvPr id="172" name="Graphic 171">
            <a:extLst>
              <a:ext uri="{FF2B5EF4-FFF2-40B4-BE49-F238E27FC236}">
                <a16:creationId xmlns:a16="http://schemas.microsoft.com/office/drawing/2014/main" id="{6AD5318F-74E9-302C-220C-FCE212A5E59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16200000" flipH="1">
            <a:off x="1654188" y="1616313"/>
            <a:ext cx="150564" cy="170758"/>
          </a:xfrm>
          <a:prstGeom prst="rect">
            <a:avLst/>
          </a:prstGeom>
        </p:spPr>
      </p:pic>
      <p:grpSp>
        <p:nvGrpSpPr>
          <p:cNvPr id="258" name="Group 257">
            <a:extLst>
              <a:ext uri="{FF2B5EF4-FFF2-40B4-BE49-F238E27FC236}">
                <a16:creationId xmlns:a16="http://schemas.microsoft.com/office/drawing/2014/main" id="{1D1E6F1D-6C63-7003-2825-5E923BDA57C1}"/>
              </a:ext>
            </a:extLst>
          </p:cNvPr>
          <p:cNvGrpSpPr/>
          <p:nvPr/>
        </p:nvGrpSpPr>
        <p:grpSpPr>
          <a:xfrm>
            <a:off x="2116349" y="2086547"/>
            <a:ext cx="222490" cy="106809"/>
            <a:chOff x="2116349" y="2086547"/>
            <a:chExt cx="222490" cy="106809"/>
          </a:xfrm>
        </p:grpSpPr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DF53B1F2-85B9-8676-71E5-205AEC2AC244}"/>
                </a:ext>
              </a:extLst>
            </p:cNvPr>
            <p:cNvSpPr/>
            <p:nvPr/>
          </p:nvSpPr>
          <p:spPr>
            <a:xfrm rot="15999121">
              <a:off x="2088633" y="2125934"/>
              <a:ext cx="95350" cy="394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FA2717E1-B894-2752-5440-B20DCE590194}"/>
                </a:ext>
              </a:extLst>
            </p:cNvPr>
            <p:cNvSpPr/>
            <p:nvPr/>
          </p:nvSpPr>
          <p:spPr>
            <a:xfrm rot="15999121">
              <a:off x="2157700" y="2125311"/>
              <a:ext cx="95350" cy="3265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FF432F53-2B27-723F-662B-2A63B193A494}"/>
                </a:ext>
              </a:extLst>
            </p:cNvPr>
            <p:cNvSpPr/>
            <p:nvPr/>
          </p:nvSpPr>
          <p:spPr>
            <a:xfrm rot="15999121">
              <a:off x="2212366" y="2125379"/>
              <a:ext cx="95350" cy="2612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D3B79689-F43D-FE4E-8362-9250C1C2FB1D}"/>
                </a:ext>
              </a:extLst>
            </p:cNvPr>
            <p:cNvSpPr/>
            <p:nvPr/>
          </p:nvSpPr>
          <p:spPr>
            <a:xfrm rot="15999121">
              <a:off x="2255237" y="2126137"/>
              <a:ext cx="95350" cy="1959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F15E58A9-3CF1-ACEC-0EA4-94F14B6DE059}"/>
                </a:ext>
              </a:extLst>
            </p:cNvPr>
            <p:cNvSpPr/>
            <p:nvPr/>
          </p:nvSpPr>
          <p:spPr>
            <a:xfrm rot="15999121">
              <a:off x="2284510" y="2127690"/>
              <a:ext cx="95350" cy="130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4F1CCD79-7B71-59DF-2D6C-09226FFEF270}"/>
                </a:ext>
              </a:extLst>
            </p:cNvPr>
            <p:cNvSpPr/>
            <p:nvPr/>
          </p:nvSpPr>
          <p:spPr>
            <a:xfrm rot="15999121">
              <a:off x="2179919" y="2028124"/>
              <a:ext cx="95350" cy="222490"/>
            </a:xfrm>
            <a:prstGeom prst="rect">
              <a:avLst/>
            </a:prstGeom>
            <a:noFill/>
            <a:ln w="12700">
              <a:solidFill>
                <a:srgbClr val="10101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</p:grp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E1E8ECC1-05AA-AE8E-A6D3-3352D14D85C7}"/>
              </a:ext>
            </a:extLst>
          </p:cNvPr>
          <p:cNvCxnSpPr>
            <a:cxnSpLocks/>
          </p:cNvCxnSpPr>
          <p:nvPr/>
        </p:nvCxnSpPr>
        <p:spPr>
          <a:xfrm rot="16200000">
            <a:off x="1943566" y="2014038"/>
            <a:ext cx="41042" cy="303288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9CC73E75-6D33-558B-B661-E19835934C4B}"/>
              </a:ext>
            </a:extLst>
          </p:cNvPr>
          <p:cNvCxnSpPr>
            <a:cxnSpLocks/>
          </p:cNvCxnSpPr>
          <p:nvPr/>
        </p:nvCxnSpPr>
        <p:spPr>
          <a:xfrm rot="16200000">
            <a:off x="1494172" y="1867932"/>
            <a:ext cx="636542" cy="0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Rectangle 186">
            <a:extLst>
              <a:ext uri="{FF2B5EF4-FFF2-40B4-BE49-F238E27FC236}">
                <a16:creationId xmlns:a16="http://schemas.microsoft.com/office/drawing/2014/main" id="{6B71C7D8-A1BE-C6AB-7100-8BE899272BEE}"/>
              </a:ext>
            </a:extLst>
          </p:cNvPr>
          <p:cNvSpPr/>
          <p:nvPr/>
        </p:nvSpPr>
        <p:spPr>
          <a:xfrm rot="18637381">
            <a:off x="1805178" y="2160550"/>
            <a:ext cx="26985" cy="1121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CF50A20C-8311-2C97-8D7E-D894AF87B4E5}"/>
              </a:ext>
            </a:extLst>
          </p:cNvPr>
          <p:cNvSpPr txBox="1"/>
          <p:nvPr/>
        </p:nvSpPr>
        <p:spPr>
          <a:xfrm>
            <a:off x="2387238" y="2056884"/>
            <a:ext cx="857607" cy="30008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975" i="1" dirty="0">
                <a:solidFill>
                  <a:srgbClr val="101010"/>
                </a:solidFill>
                <a:latin typeface="LM Roman 10" panose="00000500000000000000" pitchFamily="50" charset="0"/>
              </a:rPr>
              <a:t>Chirped volume</a:t>
            </a:r>
          </a:p>
          <a:p>
            <a:pPr algn="ctr"/>
            <a:r>
              <a:rPr lang="de-DE" sz="975" i="1" dirty="0">
                <a:solidFill>
                  <a:srgbClr val="101010"/>
                </a:solidFill>
                <a:latin typeface="LM Roman 10" panose="00000500000000000000" pitchFamily="50" charset="0"/>
              </a:rPr>
              <a:t>bragg grating</a:t>
            </a:r>
            <a:endParaRPr lang="en-GB" sz="975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91" name="Arc 190">
            <a:extLst>
              <a:ext uri="{FF2B5EF4-FFF2-40B4-BE49-F238E27FC236}">
                <a16:creationId xmlns:a16="http://schemas.microsoft.com/office/drawing/2014/main" id="{9CA6F2CD-7076-7585-7BAC-39EFCAF05D52}"/>
              </a:ext>
            </a:extLst>
          </p:cNvPr>
          <p:cNvSpPr/>
          <p:nvPr/>
        </p:nvSpPr>
        <p:spPr>
          <a:xfrm rot="16200000">
            <a:off x="1808249" y="1438610"/>
            <a:ext cx="172957" cy="166437"/>
          </a:xfrm>
          <a:prstGeom prst="arc">
            <a:avLst>
              <a:gd name="adj1" fmla="val 16134116"/>
              <a:gd name="adj2" fmla="val 5119717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30E9FBC5-75ED-A8B6-2F1C-88486DB01A17}"/>
              </a:ext>
            </a:extLst>
          </p:cNvPr>
          <p:cNvCxnSpPr>
            <a:cxnSpLocks/>
            <a:stCxn id="193" idx="0"/>
          </p:cNvCxnSpPr>
          <p:nvPr/>
        </p:nvCxnSpPr>
        <p:spPr>
          <a:xfrm>
            <a:off x="2068663" y="1847540"/>
            <a:ext cx="1801069" cy="0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Arc 192">
            <a:extLst>
              <a:ext uri="{FF2B5EF4-FFF2-40B4-BE49-F238E27FC236}">
                <a16:creationId xmlns:a16="http://schemas.microsoft.com/office/drawing/2014/main" id="{422397BD-4A1E-2456-7CAB-D5A2BA3D49D6}"/>
              </a:ext>
            </a:extLst>
          </p:cNvPr>
          <p:cNvSpPr/>
          <p:nvPr/>
        </p:nvSpPr>
        <p:spPr>
          <a:xfrm rot="10800000">
            <a:off x="1980619" y="1684120"/>
            <a:ext cx="172956" cy="163433"/>
          </a:xfrm>
          <a:prstGeom prst="arc">
            <a:avLst>
              <a:gd name="adj1" fmla="val 16134116"/>
              <a:gd name="adj2" fmla="val 193275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9B53E13F-23F4-B87F-BE57-2442769AD522}"/>
              </a:ext>
            </a:extLst>
          </p:cNvPr>
          <p:cNvCxnSpPr>
            <a:cxnSpLocks/>
            <a:stCxn id="193" idx="2"/>
          </p:cNvCxnSpPr>
          <p:nvPr/>
        </p:nvCxnSpPr>
        <p:spPr>
          <a:xfrm flipV="1">
            <a:off x="1980772" y="1515049"/>
            <a:ext cx="0" cy="245929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5ADA03F5-AE81-B15C-EF62-96658F230741}"/>
              </a:ext>
            </a:extLst>
          </p:cNvPr>
          <p:cNvSpPr txBox="1"/>
          <p:nvPr/>
        </p:nvSpPr>
        <p:spPr>
          <a:xfrm>
            <a:off x="2101464" y="1419622"/>
            <a:ext cx="718026" cy="150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975" i="1" dirty="0">
                <a:solidFill>
                  <a:srgbClr val="101010"/>
                </a:solidFill>
                <a:latin typeface="LM Roman 10" panose="00000500000000000000" pitchFamily="50" charset="0"/>
              </a:rPr>
              <a:t>DCM 5 km</a:t>
            </a:r>
            <a:endParaRPr lang="en-GB" sz="975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3ED642EA-3619-0260-53D7-9E7BC5AAAEB9}"/>
              </a:ext>
            </a:extLst>
          </p:cNvPr>
          <p:cNvSpPr/>
          <p:nvPr/>
        </p:nvSpPr>
        <p:spPr>
          <a:xfrm>
            <a:off x="2292881" y="1615613"/>
            <a:ext cx="230641" cy="230642"/>
          </a:xfrm>
          <a:prstGeom prst="ellipse">
            <a:avLst/>
          </a:prstGeom>
          <a:noFill/>
          <a:ln w="28575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C0B4C5ED-645C-DF40-7D1B-0CAF188582A1}"/>
              </a:ext>
            </a:extLst>
          </p:cNvPr>
          <p:cNvSpPr/>
          <p:nvPr/>
        </p:nvSpPr>
        <p:spPr>
          <a:xfrm>
            <a:off x="2376757" y="1619073"/>
            <a:ext cx="230641" cy="230642"/>
          </a:xfrm>
          <a:prstGeom prst="ellipse">
            <a:avLst/>
          </a:prstGeom>
          <a:noFill/>
          <a:ln w="28575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61521E8B-4444-5E30-E5D4-C44AD87AC8F6}"/>
              </a:ext>
            </a:extLst>
          </p:cNvPr>
          <p:cNvCxnSpPr>
            <a:cxnSpLocks/>
            <a:stCxn id="15" idx="1"/>
            <a:endCxn id="155" idx="2"/>
          </p:cNvCxnSpPr>
          <p:nvPr/>
        </p:nvCxnSpPr>
        <p:spPr>
          <a:xfrm flipH="1" flipV="1">
            <a:off x="970965" y="3488341"/>
            <a:ext cx="2301186" cy="10143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C92D67F7-9E00-999B-27E0-F15A34F4AFD7}"/>
              </a:ext>
            </a:extLst>
          </p:cNvPr>
          <p:cNvCxnSpPr>
            <a:cxnSpLocks/>
            <a:stCxn id="44" idx="2"/>
            <a:endCxn id="13" idx="3"/>
          </p:cNvCxnSpPr>
          <p:nvPr/>
        </p:nvCxnSpPr>
        <p:spPr>
          <a:xfrm flipH="1">
            <a:off x="3458850" y="2910130"/>
            <a:ext cx="2660615" cy="11117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8" name="Picture 227">
            <a:extLst>
              <a:ext uri="{FF2B5EF4-FFF2-40B4-BE49-F238E27FC236}">
                <a16:creationId xmlns:a16="http://schemas.microsoft.com/office/drawing/2014/main" id="{183E53E0-BDAA-E05F-60AE-AB500EB7C4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51048" y="2579780"/>
            <a:ext cx="244124" cy="244124"/>
          </a:xfrm>
          <a:prstGeom prst="rect">
            <a:avLst/>
          </a:prstGeom>
        </p:spPr>
      </p:pic>
      <p:sp>
        <p:nvSpPr>
          <p:cNvPr id="229" name="Rectangle 228">
            <a:extLst>
              <a:ext uri="{FF2B5EF4-FFF2-40B4-BE49-F238E27FC236}">
                <a16:creationId xmlns:a16="http://schemas.microsoft.com/office/drawing/2014/main" id="{EF522B63-ADC4-7AB1-A4E5-BA26E8D0CA4E}"/>
              </a:ext>
            </a:extLst>
          </p:cNvPr>
          <p:cNvSpPr/>
          <p:nvPr/>
        </p:nvSpPr>
        <p:spPr>
          <a:xfrm>
            <a:off x="6755558" y="2583769"/>
            <a:ext cx="225941" cy="225941"/>
          </a:xfrm>
          <a:prstGeom prst="rect">
            <a:avLst/>
          </a:prstGeom>
          <a:noFill/>
          <a:ln w="127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37179348-DD65-0FE8-C090-EBBC8C753324}"/>
              </a:ext>
            </a:extLst>
          </p:cNvPr>
          <p:cNvCxnSpPr>
            <a:cxnSpLocks/>
          </p:cNvCxnSpPr>
          <p:nvPr/>
        </p:nvCxnSpPr>
        <p:spPr>
          <a:xfrm>
            <a:off x="932147" y="4185702"/>
            <a:ext cx="437343" cy="0"/>
          </a:xfrm>
          <a:prstGeom prst="line">
            <a:avLst/>
          </a:prstGeom>
          <a:ln w="12700">
            <a:solidFill>
              <a:srgbClr val="10101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TextBox 240">
            <a:extLst>
              <a:ext uri="{FF2B5EF4-FFF2-40B4-BE49-F238E27FC236}">
                <a16:creationId xmlns:a16="http://schemas.microsoft.com/office/drawing/2014/main" id="{581DBCD0-BCAD-6074-B154-DD37B5439BC7}"/>
              </a:ext>
            </a:extLst>
          </p:cNvPr>
          <p:cNvSpPr txBox="1"/>
          <p:nvPr/>
        </p:nvSpPr>
        <p:spPr>
          <a:xfrm>
            <a:off x="4307934" y="1444988"/>
            <a:ext cx="733918" cy="150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975" i="1" dirty="0">
                <a:solidFill>
                  <a:srgbClr val="101010"/>
                </a:solidFill>
                <a:latin typeface="LM Roman 10" panose="00000500000000000000" pitchFamily="50" charset="0"/>
              </a:rPr>
              <a:t>PM fibre</a:t>
            </a:r>
            <a:endParaRPr lang="en-GB" sz="975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024423E-02DE-C7AC-3427-4C49F9758863}"/>
              </a:ext>
            </a:extLst>
          </p:cNvPr>
          <p:cNvSpPr/>
          <p:nvPr/>
        </p:nvSpPr>
        <p:spPr>
          <a:xfrm rot="16200000">
            <a:off x="4167343" y="1784688"/>
            <a:ext cx="207121" cy="330311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845D0F5C-F7CC-A065-FD69-7C85DE0410E3}"/>
              </a:ext>
            </a:extLst>
          </p:cNvPr>
          <p:cNvSpPr/>
          <p:nvPr/>
        </p:nvSpPr>
        <p:spPr>
          <a:xfrm>
            <a:off x="4763529" y="2055076"/>
            <a:ext cx="307764" cy="290818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BE1630B-50B3-EC2E-83CD-F6ACDC46A738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4436059" y="2055076"/>
            <a:ext cx="478565" cy="24"/>
          </a:xfrm>
          <a:prstGeom prst="line">
            <a:avLst/>
          </a:prstGeom>
          <a:ln w="28575" cap="rnd">
            <a:solidFill>
              <a:schemeClr val="accent1">
                <a:lumMod val="60000"/>
                <a:lumOff val="40000"/>
              </a:schemeClr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AA2DC42-E439-7D3F-86BD-21647ED5FB4B}"/>
              </a:ext>
            </a:extLst>
          </p:cNvPr>
          <p:cNvCxnSpPr>
            <a:cxnSpLocks/>
          </p:cNvCxnSpPr>
          <p:nvPr/>
        </p:nvCxnSpPr>
        <p:spPr>
          <a:xfrm flipV="1">
            <a:off x="5069325" y="2199508"/>
            <a:ext cx="1944" cy="1129840"/>
          </a:xfrm>
          <a:prstGeom prst="line">
            <a:avLst/>
          </a:prstGeom>
          <a:ln w="28575" cap="rnd">
            <a:solidFill>
              <a:schemeClr val="accent1">
                <a:lumMod val="60000"/>
                <a:lumOff val="40000"/>
              </a:schemeClr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E63BDFC-54FE-3AF2-5E82-C6D407713D00}"/>
              </a:ext>
            </a:extLst>
          </p:cNvPr>
          <p:cNvCxnSpPr>
            <a:cxnSpLocks/>
            <a:endCxn id="15" idx="2"/>
          </p:cNvCxnSpPr>
          <p:nvPr/>
        </p:nvCxnSpPr>
        <p:spPr>
          <a:xfrm flipH="1">
            <a:off x="3365938" y="3016179"/>
            <a:ext cx="1865" cy="382929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Arc 81">
            <a:extLst>
              <a:ext uri="{FF2B5EF4-FFF2-40B4-BE49-F238E27FC236}">
                <a16:creationId xmlns:a16="http://schemas.microsoft.com/office/drawing/2014/main" id="{C9F381F5-120E-99DC-4F8B-95EADAC0B66F}"/>
              </a:ext>
            </a:extLst>
          </p:cNvPr>
          <p:cNvSpPr/>
          <p:nvPr/>
        </p:nvSpPr>
        <p:spPr>
          <a:xfrm rot="5400000">
            <a:off x="4770034" y="3185411"/>
            <a:ext cx="307764" cy="290818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13067648-A3AD-A914-179F-6C12D71AB480}"/>
              </a:ext>
            </a:extLst>
          </p:cNvPr>
          <p:cNvCxnSpPr>
            <a:cxnSpLocks/>
            <a:stCxn id="82" idx="2"/>
            <a:endCxn id="15" idx="3"/>
          </p:cNvCxnSpPr>
          <p:nvPr/>
        </p:nvCxnSpPr>
        <p:spPr>
          <a:xfrm flipH="1">
            <a:off x="3459724" y="3484700"/>
            <a:ext cx="1463434" cy="13784"/>
          </a:xfrm>
          <a:prstGeom prst="line">
            <a:avLst/>
          </a:prstGeom>
          <a:ln w="28575" cap="rnd">
            <a:solidFill>
              <a:schemeClr val="accent1">
                <a:lumMod val="60000"/>
                <a:lumOff val="40000"/>
              </a:schemeClr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A707C95E-4293-3031-E44A-DBB829762ECB}"/>
              </a:ext>
            </a:extLst>
          </p:cNvPr>
          <p:cNvCxnSpPr>
            <a:cxnSpLocks/>
            <a:stCxn id="13" idx="1"/>
            <a:endCxn id="163" idx="2"/>
          </p:cNvCxnSpPr>
          <p:nvPr/>
        </p:nvCxnSpPr>
        <p:spPr>
          <a:xfrm flipH="1">
            <a:off x="883011" y="2921247"/>
            <a:ext cx="2388266" cy="739"/>
          </a:xfrm>
          <a:prstGeom prst="line">
            <a:avLst/>
          </a:prstGeom>
          <a:ln w="28575" cap="rnd">
            <a:solidFill>
              <a:schemeClr val="accent1">
                <a:lumMod val="60000"/>
                <a:lumOff val="40000"/>
              </a:schemeClr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4AC25C78-D827-67EA-8B66-9C1F6C18B264}"/>
              </a:ext>
            </a:extLst>
          </p:cNvPr>
          <p:cNvCxnSpPr>
            <a:cxnSpLocks/>
            <a:stCxn id="55" idx="0"/>
            <a:endCxn id="44" idx="0"/>
          </p:cNvCxnSpPr>
          <p:nvPr/>
        </p:nvCxnSpPr>
        <p:spPr>
          <a:xfrm flipH="1">
            <a:off x="6265608" y="2305874"/>
            <a:ext cx="3180" cy="447589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14FD7046-CF52-F3E1-D473-60EA99AE43D7}"/>
              </a:ext>
            </a:extLst>
          </p:cNvPr>
          <p:cNvCxnSpPr>
            <a:cxnSpLocks/>
            <a:stCxn id="127" idx="2"/>
            <a:endCxn id="55" idx="2"/>
          </p:cNvCxnSpPr>
          <p:nvPr/>
        </p:nvCxnSpPr>
        <p:spPr>
          <a:xfrm flipH="1">
            <a:off x="6268788" y="1772576"/>
            <a:ext cx="871" cy="91404"/>
          </a:xfrm>
          <a:prstGeom prst="line">
            <a:avLst/>
          </a:prstGeom>
          <a:ln w="28575" cap="rnd">
            <a:solidFill>
              <a:schemeClr val="accent6">
                <a:lumMod val="60000"/>
                <a:lumOff val="40000"/>
              </a:schemeClr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Arc 162">
            <a:extLst>
              <a:ext uri="{FF2B5EF4-FFF2-40B4-BE49-F238E27FC236}">
                <a16:creationId xmlns:a16="http://schemas.microsoft.com/office/drawing/2014/main" id="{0908EBAD-5CB5-4AF7-EB7B-29385196BF1F}"/>
              </a:ext>
            </a:extLst>
          </p:cNvPr>
          <p:cNvSpPr/>
          <p:nvPr/>
        </p:nvSpPr>
        <p:spPr>
          <a:xfrm rot="16200000">
            <a:off x="728371" y="2930457"/>
            <a:ext cx="307764" cy="290818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83852BF-E07B-3694-D726-13DA8A5CFF0A}"/>
              </a:ext>
            </a:extLst>
          </p:cNvPr>
          <p:cNvSpPr txBox="1"/>
          <p:nvPr/>
        </p:nvSpPr>
        <p:spPr>
          <a:xfrm>
            <a:off x="624174" y="4407448"/>
            <a:ext cx="779474" cy="300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75" i="1" dirty="0">
                <a:solidFill>
                  <a:srgbClr val="000000"/>
                </a:solidFill>
                <a:latin typeface="LM Roman 10" panose="00000500000000000000" pitchFamily="50" charset="0"/>
              </a:rPr>
              <a:t>Balanced</a:t>
            </a:r>
            <a:br>
              <a:rPr lang="en-GB" sz="975" i="1" dirty="0">
                <a:solidFill>
                  <a:srgbClr val="000000"/>
                </a:solidFill>
                <a:latin typeface="LM Roman 10" panose="00000500000000000000" pitchFamily="50" charset="0"/>
              </a:rPr>
            </a:br>
            <a:r>
              <a:rPr lang="en-GB" sz="975" i="1" dirty="0">
                <a:solidFill>
                  <a:srgbClr val="000000"/>
                </a:solidFill>
                <a:latin typeface="LM Roman 10" panose="00000500000000000000" pitchFamily="50" charset="0"/>
              </a:rPr>
              <a:t>Photodetector</a:t>
            </a:r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51FB6CA5-7BEF-631B-FD93-0BC443227417}"/>
              </a:ext>
            </a:extLst>
          </p:cNvPr>
          <p:cNvSpPr/>
          <p:nvPr/>
        </p:nvSpPr>
        <p:spPr>
          <a:xfrm rot="5400000" flipV="1">
            <a:off x="4156988" y="1571111"/>
            <a:ext cx="227833" cy="330312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B60261AC-003C-94A1-8DB9-0818CF6BEF3B}"/>
              </a:ext>
            </a:extLst>
          </p:cNvPr>
          <p:cNvCxnSpPr>
            <a:cxnSpLocks/>
          </p:cNvCxnSpPr>
          <p:nvPr/>
        </p:nvCxnSpPr>
        <p:spPr>
          <a:xfrm flipV="1">
            <a:off x="730687" y="3070655"/>
            <a:ext cx="7257" cy="926725"/>
          </a:xfrm>
          <a:prstGeom prst="line">
            <a:avLst/>
          </a:prstGeom>
          <a:ln w="28575" cap="rnd">
            <a:solidFill>
              <a:schemeClr val="accent1">
                <a:lumMod val="60000"/>
                <a:lumOff val="40000"/>
              </a:schemeClr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>
            <a:extLst>
              <a:ext uri="{FF2B5EF4-FFF2-40B4-BE49-F238E27FC236}">
                <a16:creationId xmlns:a16="http://schemas.microsoft.com/office/drawing/2014/main" id="{77BD0A25-B210-AACB-1D8A-444DF45DC062}"/>
              </a:ext>
            </a:extLst>
          </p:cNvPr>
          <p:cNvSpPr/>
          <p:nvPr/>
        </p:nvSpPr>
        <p:spPr>
          <a:xfrm rot="16200000">
            <a:off x="672144" y="3973884"/>
            <a:ext cx="217281" cy="2908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10101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pic>
        <p:nvPicPr>
          <p:cNvPr id="221" name="Graphic 220">
            <a:extLst>
              <a:ext uri="{FF2B5EF4-FFF2-40B4-BE49-F238E27FC236}">
                <a16:creationId xmlns:a16="http://schemas.microsoft.com/office/drawing/2014/main" id="{1F859B2F-3838-558D-EB14-F6143DD406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2681242" y="1687584"/>
            <a:ext cx="819043" cy="154049"/>
          </a:xfrm>
          <a:prstGeom prst="rect">
            <a:avLst/>
          </a:prstGeom>
        </p:spPr>
      </p:pic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88A54889-99A9-9E77-5A2F-7773ABBC4D5F}"/>
              </a:ext>
            </a:extLst>
          </p:cNvPr>
          <p:cNvCxnSpPr>
            <a:cxnSpLocks/>
            <a:endCxn id="234" idx="0"/>
          </p:cNvCxnSpPr>
          <p:nvPr/>
        </p:nvCxnSpPr>
        <p:spPr>
          <a:xfrm flipV="1">
            <a:off x="6300192" y="2167932"/>
            <a:ext cx="332930" cy="194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Arc 233">
            <a:extLst>
              <a:ext uri="{FF2B5EF4-FFF2-40B4-BE49-F238E27FC236}">
                <a16:creationId xmlns:a16="http://schemas.microsoft.com/office/drawing/2014/main" id="{C47D5E7B-5F78-9F5A-2784-B381102615C9}"/>
              </a:ext>
            </a:extLst>
          </p:cNvPr>
          <p:cNvSpPr/>
          <p:nvPr/>
        </p:nvSpPr>
        <p:spPr>
          <a:xfrm>
            <a:off x="6541331" y="2167912"/>
            <a:ext cx="187332" cy="195701"/>
          </a:xfrm>
          <a:prstGeom prst="arc">
            <a:avLst>
              <a:gd name="adj1" fmla="val 16134116"/>
              <a:gd name="adj2" fmla="val 16939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237" name="Arc 236">
            <a:extLst>
              <a:ext uri="{FF2B5EF4-FFF2-40B4-BE49-F238E27FC236}">
                <a16:creationId xmlns:a16="http://schemas.microsoft.com/office/drawing/2014/main" id="{E4FC8556-A532-1F5D-9437-24DC492CAEC5}"/>
              </a:ext>
            </a:extLst>
          </p:cNvPr>
          <p:cNvSpPr/>
          <p:nvPr/>
        </p:nvSpPr>
        <p:spPr>
          <a:xfrm rot="5400000">
            <a:off x="6536536" y="1820504"/>
            <a:ext cx="187332" cy="195701"/>
          </a:xfrm>
          <a:prstGeom prst="arc">
            <a:avLst>
              <a:gd name="adj1" fmla="val 16134116"/>
              <a:gd name="adj2" fmla="val 16939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91A6DCC0-8C93-6676-4AB6-3467CCE18FEC}"/>
              </a:ext>
            </a:extLst>
          </p:cNvPr>
          <p:cNvCxnSpPr>
            <a:cxnSpLocks/>
          </p:cNvCxnSpPr>
          <p:nvPr/>
        </p:nvCxnSpPr>
        <p:spPr>
          <a:xfrm flipH="1">
            <a:off x="6836921" y="4319405"/>
            <a:ext cx="694111" cy="0"/>
          </a:xfrm>
          <a:prstGeom prst="line">
            <a:avLst/>
          </a:prstGeom>
          <a:ln w="127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Rectangle 244">
            <a:extLst>
              <a:ext uri="{FF2B5EF4-FFF2-40B4-BE49-F238E27FC236}">
                <a16:creationId xmlns:a16="http://schemas.microsoft.com/office/drawing/2014/main" id="{258EA91E-5C6D-7937-B300-AFFB9141276F}"/>
              </a:ext>
            </a:extLst>
          </p:cNvPr>
          <p:cNvSpPr/>
          <p:nvPr/>
        </p:nvSpPr>
        <p:spPr>
          <a:xfrm flipV="1">
            <a:off x="6864700" y="4372204"/>
            <a:ext cx="643011" cy="12817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1DE4126D-1553-20ED-1593-75F0AD63D14E}"/>
              </a:ext>
            </a:extLst>
          </p:cNvPr>
          <p:cNvSpPr/>
          <p:nvPr/>
        </p:nvSpPr>
        <p:spPr>
          <a:xfrm flipV="1">
            <a:off x="7560173" y="4373526"/>
            <a:ext cx="639706" cy="12817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AFFD1592-7D88-46AC-F95A-15AA5243D120}"/>
              </a:ext>
            </a:extLst>
          </p:cNvPr>
          <p:cNvCxnSpPr>
            <a:cxnSpLocks/>
          </p:cNvCxnSpPr>
          <p:nvPr/>
        </p:nvCxnSpPr>
        <p:spPr>
          <a:xfrm>
            <a:off x="7531032" y="4319405"/>
            <a:ext cx="0" cy="228293"/>
          </a:xfrm>
          <a:prstGeom prst="line">
            <a:avLst/>
          </a:prstGeom>
          <a:ln w="1270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>
            <a:extLst>
              <a:ext uri="{FF2B5EF4-FFF2-40B4-BE49-F238E27FC236}">
                <a16:creationId xmlns:a16="http://schemas.microsoft.com/office/drawing/2014/main" id="{4DEEEE85-A3F9-BC0A-0663-97558FB956BF}"/>
              </a:ext>
            </a:extLst>
          </p:cNvPr>
          <p:cNvCxnSpPr>
            <a:cxnSpLocks/>
          </p:cNvCxnSpPr>
          <p:nvPr/>
        </p:nvCxnSpPr>
        <p:spPr>
          <a:xfrm flipV="1">
            <a:off x="7531032" y="4538023"/>
            <a:ext cx="0" cy="62326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Title 1">
            <a:extLst>
              <a:ext uri="{FF2B5EF4-FFF2-40B4-BE49-F238E27FC236}">
                <a16:creationId xmlns:a16="http://schemas.microsoft.com/office/drawing/2014/main" id="{08ECA50C-7030-E5D6-9F03-2E98CEB21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sz="2400" dirty="0"/>
              <a:t>EOMTS-Prototype in </a:t>
            </a:r>
            <a:r>
              <a:rPr lang="en-US" sz="2400" dirty="0" err="1"/>
              <a:t>LHC</a:t>
            </a:r>
            <a:r>
              <a:rPr lang="en-US" sz="2400" dirty="0"/>
              <a:t> Point 4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0F69171-2737-8CDB-DBAD-FA9A65F2E98C}"/>
              </a:ext>
            </a:extLst>
          </p:cNvPr>
          <p:cNvGrpSpPr/>
          <p:nvPr/>
        </p:nvGrpSpPr>
        <p:grpSpPr>
          <a:xfrm rot="5400000">
            <a:off x="3094966" y="3107529"/>
            <a:ext cx="305564" cy="231816"/>
            <a:chOff x="3265991" y="3107490"/>
            <a:chExt cx="305564" cy="231816"/>
          </a:xfrm>
        </p:grpSpPr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5FC39770-35A0-0E51-8120-D7D89D4091EF}"/>
                </a:ext>
              </a:extLst>
            </p:cNvPr>
            <p:cNvSpPr/>
            <p:nvPr/>
          </p:nvSpPr>
          <p:spPr>
            <a:xfrm>
              <a:off x="3265991" y="3108664"/>
              <a:ext cx="230641" cy="230642"/>
            </a:xfrm>
            <a:prstGeom prst="ellipse">
              <a:avLst/>
            </a:prstGeom>
            <a:noFill/>
            <a:ln w="28575"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DF6BCFC9-8BE1-2F0F-A693-046327DEF7F9}"/>
                </a:ext>
              </a:extLst>
            </p:cNvPr>
            <p:cNvSpPr/>
            <p:nvPr/>
          </p:nvSpPr>
          <p:spPr>
            <a:xfrm>
              <a:off x="3340914" y="3107490"/>
              <a:ext cx="230641" cy="230642"/>
            </a:xfrm>
            <a:prstGeom prst="ellipse">
              <a:avLst/>
            </a:prstGeom>
            <a:noFill/>
            <a:ln w="28575"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8E432F52-8D6C-3B86-5B7C-C3248F1349B5}"/>
              </a:ext>
            </a:extLst>
          </p:cNvPr>
          <p:cNvSpPr/>
          <p:nvPr/>
        </p:nvSpPr>
        <p:spPr>
          <a:xfrm rot="10800000">
            <a:off x="6223788" y="1863980"/>
            <a:ext cx="90000" cy="4418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10101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5154006F-01A6-1378-9BEA-09727908AA3B}"/>
              </a:ext>
            </a:extLst>
          </p:cNvPr>
          <p:cNvCxnSpPr>
            <a:cxnSpLocks/>
            <a:stCxn id="203" idx="3"/>
          </p:cNvCxnSpPr>
          <p:nvPr/>
        </p:nvCxnSpPr>
        <p:spPr>
          <a:xfrm flipH="1" flipV="1">
            <a:off x="3879726" y="1847554"/>
            <a:ext cx="226023" cy="2630"/>
          </a:xfrm>
          <a:prstGeom prst="line">
            <a:avLst/>
          </a:prstGeom>
          <a:ln w="28575" cap="rnd">
            <a:solidFill>
              <a:schemeClr val="accent6">
                <a:lumMod val="60000"/>
                <a:lumOff val="40000"/>
              </a:schemeClr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Arrow Connector 284">
            <a:extLst>
              <a:ext uri="{FF2B5EF4-FFF2-40B4-BE49-F238E27FC236}">
                <a16:creationId xmlns:a16="http://schemas.microsoft.com/office/drawing/2014/main" id="{1F4A390E-174B-47E6-08C9-6ECC58741B94}"/>
              </a:ext>
            </a:extLst>
          </p:cNvPr>
          <p:cNvCxnSpPr>
            <a:cxnSpLocks/>
          </p:cNvCxnSpPr>
          <p:nvPr/>
        </p:nvCxnSpPr>
        <p:spPr>
          <a:xfrm>
            <a:off x="4002749" y="1589568"/>
            <a:ext cx="0" cy="212357"/>
          </a:xfrm>
          <a:prstGeom prst="straightConnector1">
            <a:avLst/>
          </a:prstGeom>
          <a:ln w="9525">
            <a:solidFill>
              <a:schemeClr val="accent6"/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TextBox 299">
            <a:extLst>
              <a:ext uri="{FF2B5EF4-FFF2-40B4-BE49-F238E27FC236}">
                <a16:creationId xmlns:a16="http://schemas.microsoft.com/office/drawing/2014/main" id="{9A0B485A-D85A-885D-FE86-3CDEFE8EEDE7}"/>
              </a:ext>
            </a:extLst>
          </p:cNvPr>
          <p:cNvSpPr txBox="1"/>
          <p:nvPr/>
        </p:nvSpPr>
        <p:spPr>
          <a:xfrm>
            <a:off x="4307934" y="2103624"/>
            <a:ext cx="733918" cy="150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975" i="1" dirty="0">
                <a:solidFill>
                  <a:srgbClr val="101010"/>
                </a:solidFill>
                <a:latin typeface="LM Roman 10" panose="00000500000000000000" pitchFamily="50" charset="0"/>
              </a:rPr>
              <a:t>SM fibre</a:t>
            </a:r>
            <a:endParaRPr lang="en-GB" sz="975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5082663-A8A7-340C-A14E-5D1EE5250C80}"/>
              </a:ext>
            </a:extLst>
          </p:cNvPr>
          <p:cNvSpPr/>
          <p:nvPr/>
        </p:nvSpPr>
        <p:spPr>
          <a:xfrm>
            <a:off x="7672470" y="3912620"/>
            <a:ext cx="237572" cy="58033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9" name="Rectangle: Rounded Corners 318">
            <a:extLst>
              <a:ext uri="{FF2B5EF4-FFF2-40B4-BE49-F238E27FC236}">
                <a16:creationId xmlns:a16="http://schemas.microsoft.com/office/drawing/2014/main" id="{C3F1C84B-43CD-F272-CF95-0AAE92E771CA}"/>
              </a:ext>
            </a:extLst>
          </p:cNvPr>
          <p:cNvSpPr/>
          <p:nvPr/>
        </p:nvSpPr>
        <p:spPr>
          <a:xfrm>
            <a:off x="1369490" y="3760847"/>
            <a:ext cx="1688288" cy="608219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000000"/>
              </a:solidFill>
            </a:endParaRPr>
          </a:p>
        </p:txBody>
      </p:sp>
      <p:sp>
        <p:nvSpPr>
          <p:cNvPr id="321" name="Rectangle: Rounded Corners 320">
            <a:extLst>
              <a:ext uri="{FF2B5EF4-FFF2-40B4-BE49-F238E27FC236}">
                <a16:creationId xmlns:a16="http://schemas.microsoft.com/office/drawing/2014/main" id="{832C4CBC-C341-7A8C-2653-0C0FCC1D8230}"/>
              </a:ext>
            </a:extLst>
          </p:cNvPr>
          <p:cNvSpPr/>
          <p:nvPr/>
        </p:nvSpPr>
        <p:spPr>
          <a:xfrm>
            <a:off x="1403648" y="3802416"/>
            <a:ext cx="1623464" cy="461327"/>
          </a:xfrm>
          <a:prstGeom prst="roundRect">
            <a:avLst>
              <a:gd name="adj" fmla="val 10989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CD3E06B-9CA0-2CE8-CB03-F26253C6BA8B}"/>
              </a:ext>
            </a:extLst>
          </p:cNvPr>
          <p:cNvSpPr txBox="1"/>
          <p:nvPr/>
        </p:nvSpPr>
        <p:spPr>
          <a:xfrm>
            <a:off x="1401760" y="4184608"/>
            <a:ext cx="1625377" cy="15004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75" i="1" dirty="0">
                <a:solidFill>
                  <a:srgbClr val="000000"/>
                </a:solidFill>
                <a:latin typeface="LM Roman 10" panose="00000500000000000000" pitchFamily="50" charset="0"/>
              </a:rPr>
              <a:t>stretched time</a:t>
            </a:r>
            <a:endParaRPr lang="en-GB" sz="975" i="1" dirty="0">
              <a:solidFill>
                <a:srgbClr val="000000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315" name="Straight Connector 314">
            <a:extLst>
              <a:ext uri="{FF2B5EF4-FFF2-40B4-BE49-F238E27FC236}">
                <a16:creationId xmlns:a16="http://schemas.microsoft.com/office/drawing/2014/main" id="{7F5208E6-F14E-F980-AEF2-82267E727A9B}"/>
              </a:ext>
            </a:extLst>
          </p:cNvPr>
          <p:cNvCxnSpPr>
            <a:cxnSpLocks/>
          </p:cNvCxnSpPr>
          <p:nvPr/>
        </p:nvCxnSpPr>
        <p:spPr>
          <a:xfrm>
            <a:off x="1402738" y="4084786"/>
            <a:ext cx="582236" cy="0"/>
          </a:xfrm>
          <a:prstGeom prst="line">
            <a:avLst/>
          </a:prstGeom>
          <a:ln w="15875">
            <a:solidFill>
              <a:schemeClr val="tx2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4" name="Graphic 313">
            <a:extLst>
              <a:ext uri="{FF2B5EF4-FFF2-40B4-BE49-F238E27FC236}">
                <a16:creationId xmlns:a16="http://schemas.microsoft.com/office/drawing/2014/main" id="{D1309D60-16B5-2537-5FAC-5BD89181589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flipH="1">
            <a:off x="1871978" y="3904505"/>
            <a:ext cx="653509" cy="203795"/>
          </a:xfrm>
          <a:prstGeom prst="rect">
            <a:avLst/>
          </a:prstGeom>
        </p:spPr>
      </p:pic>
      <p:cxnSp>
        <p:nvCxnSpPr>
          <p:cNvPr id="318" name="Straight Connector 317">
            <a:extLst>
              <a:ext uri="{FF2B5EF4-FFF2-40B4-BE49-F238E27FC236}">
                <a16:creationId xmlns:a16="http://schemas.microsoft.com/office/drawing/2014/main" id="{49D37246-A1BF-5B02-8596-37119219D409}"/>
              </a:ext>
            </a:extLst>
          </p:cNvPr>
          <p:cNvCxnSpPr>
            <a:cxnSpLocks/>
          </p:cNvCxnSpPr>
          <p:nvPr/>
        </p:nvCxnSpPr>
        <p:spPr>
          <a:xfrm>
            <a:off x="2444902" y="4084786"/>
            <a:ext cx="582236" cy="0"/>
          </a:xfrm>
          <a:prstGeom prst="line">
            <a:avLst/>
          </a:prstGeom>
          <a:ln w="15875">
            <a:solidFill>
              <a:schemeClr val="tx2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Straight Arrow Connector 322">
            <a:extLst>
              <a:ext uri="{FF2B5EF4-FFF2-40B4-BE49-F238E27FC236}">
                <a16:creationId xmlns:a16="http://schemas.microsoft.com/office/drawing/2014/main" id="{19247293-254B-56C6-755C-EBF9DD82B893}"/>
              </a:ext>
            </a:extLst>
          </p:cNvPr>
          <p:cNvCxnSpPr>
            <a:cxnSpLocks/>
          </p:cNvCxnSpPr>
          <p:nvPr/>
        </p:nvCxnSpPr>
        <p:spPr>
          <a:xfrm>
            <a:off x="3246040" y="4556317"/>
            <a:ext cx="2262064" cy="0"/>
          </a:xfrm>
          <a:prstGeom prst="straightConnector1">
            <a:avLst/>
          </a:prstGeom>
          <a:ln w="25400">
            <a:solidFill>
              <a:schemeClr val="tx1"/>
            </a:solidFill>
            <a:headEnd type="stealth" w="lg" len="lg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6" name="Rectangle 325">
            <a:extLst>
              <a:ext uri="{FF2B5EF4-FFF2-40B4-BE49-F238E27FC236}">
                <a16:creationId xmlns:a16="http://schemas.microsoft.com/office/drawing/2014/main" id="{FDF842A7-43B0-1A47-C6FD-8CB74EFA616B}"/>
              </a:ext>
            </a:extLst>
          </p:cNvPr>
          <p:cNvSpPr/>
          <p:nvPr/>
        </p:nvSpPr>
        <p:spPr>
          <a:xfrm>
            <a:off x="4079599" y="4443737"/>
            <a:ext cx="531492" cy="2314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LM Roman 10" panose="00000500000000000000" pitchFamily="50" charset="0"/>
                <a:cs typeface="Times New Roman" panose="02020603050405020304" pitchFamily="18" charset="0"/>
              </a:rPr>
              <a:t>500 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C52F62-216A-DDD0-C1FE-4340FAFDF4E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966208" y="1203598"/>
            <a:ext cx="482102" cy="440301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1EA5D4D-E8B6-E783-A9D9-831C9A43E939}"/>
              </a:ext>
            </a:extLst>
          </p:cNvPr>
          <p:cNvSpPr/>
          <p:nvPr/>
        </p:nvSpPr>
        <p:spPr>
          <a:xfrm>
            <a:off x="6439664" y="3062505"/>
            <a:ext cx="180203" cy="180203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96B7EC5-1B1E-A98F-CC1E-573E2DC4E3E6}"/>
              </a:ext>
            </a:extLst>
          </p:cNvPr>
          <p:cNvSpPr/>
          <p:nvPr/>
        </p:nvSpPr>
        <p:spPr>
          <a:xfrm>
            <a:off x="6439664" y="3111627"/>
            <a:ext cx="180203" cy="180203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C18541-E767-3368-F7F0-DF8766BDBB43}"/>
              </a:ext>
            </a:extLst>
          </p:cNvPr>
          <p:cNvSpPr txBox="1"/>
          <p:nvPr/>
        </p:nvSpPr>
        <p:spPr>
          <a:xfrm>
            <a:off x="2726630" y="1517356"/>
            <a:ext cx="718026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750" i="1" dirty="0">
                <a:solidFill>
                  <a:srgbClr val="101010"/>
                </a:solidFill>
                <a:latin typeface="+mj-lt"/>
              </a:rPr>
              <a:t>1 ns</a:t>
            </a:r>
            <a:endParaRPr lang="en-GB" sz="750" i="1" dirty="0">
              <a:solidFill>
                <a:srgbClr val="101010"/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1FEFDF-62B2-89BC-D8AB-E16615580722}"/>
              </a:ext>
            </a:extLst>
          </p:cNvPr>
          <p:cNvSpPr txBox="1"/>
          <p:nvPr/>
        </p:nvSpPr>
        <p:spPr>
          <a:xfrm>
            <a:off x="1471417" y="2628374"/>
            <a:ext cx="1586361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750" i="1" dirty="0">
                <a:solidFill>
                  <a:srgbClr val="101010"/>
                </a:solidFill>
                <a:latin typeface="+mj-lt"/>
              </a:rPr>
              <a:t>4 ns</a:t>
            </a:r>
            <a:endParaRPr lang="en-GB" sz="750" i="1" dirty="0">
              <a:solidFill>
                <a:srgbClr val="10101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97290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4E7967C-0C1E-0700-7672-1E53FEABB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328D5D-0D2F-3D42-4A57-072C920E8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BD3EAB-EB78-181E-30EB-7464363DA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B01BB3C-3538-D9EB-F333-5213401CD2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3"/>
            <a:ext cx="7920000" cy="2088232"/>
          </a:xfrm>
        </p:spPr>
        <p:txBody>
          <a:bodyPr>
            <a:noAutofit/>
          </a:bodyPr>
          <a:lstStyle/>
          <a:p>
            <a:r>
              <a:rPr lang="en-GB" sz="1600" dirty="0"/>
              <a:t>Multi-purpose pick-up required for CC diagnostics:</a:t>
            </a:r>
          </a:p>
          <a:p>
            <a:pPr lvl="1"/>
            <a:r>
              <a:rPr lang="pl-PL" sz="1600" b="1" dirty="0">
                <a:solidFill>
                  <a:srgbClr val="C00000"/>
                </a:solidFill>
              </a:rPr>
              <a:t>A</a:t>
            </a:r>
            <a:r>
              <a:rPr lang="en-GB" sz="1600" b="1" dirty="0">
                <a:solidFill>
                  <a:srgbClr val="C00000"/>
                </a:solidFill>
              </a:rPr>
              <a:t>:</a:t>
            </a:r>
            <a:r>
              <a:rPr lang="pl-PL" sz="1600" dirty="0">
                <a:solidFill>
                  <a:srgbClr val="C00000"/>
                </a:solidFill>
              </a:rPr>
              <a:t> </a:t>
            </a:r>
            <a:r>
              <a:rPr lang="pl-PL" sz="1600" dirty="0"/>
              <a:t>cavity phasing (WP4)</a:t>
            </a:r>
            <a:endParaRPr lang="en-GB" sz="1600" dirty="0"/>
          </a:p>
          <a:p>
            <a:pPr lvl="1"/>
            <a:r>
              <a:rPr lang="pl-PL" sz="1600" b="1" dirty="0">
                <a:solidFill>
                  <a:srgbClr val="C00000"/>
                </a:solidFill>
              </a:rPr>
              <a:t>B</a:t>
            </a:r>
            <a:r>
              <a:rPr lang="en-GB" sz="1600" b="1" dirty="0">
                <a:solidFill>
                  <a:srgbClr val="C00000"/>
                </a:solidFill>
              </a:rPr>
              <a:t>:</a:t>
            </a:r>
            <a:r>
              <a:rPr lang="en-GB" sz="1600" dirty="0">
                <a:solidFill>
                  <a:srgbClr val="C00000"/>
                </a:solidFill>
              </a:rPr>
              <a:t> </a:t>
            </a:r>
            <a:r>
              <a:rPr lang="pl-PL" sz="1600" dirty="0"/>
              <a:t>cavity pick-up antena signal filtering (WP4)</a:t>
            </a:r>
            <a:endParaRPr lang="en-GB" sz="1600" dirty="0"/>
          </a:p>
          <a:p>
            <a:pPr lvl="1"/>
            <a:r>
              <a:rPr lang="pl-PL" sz="1600" b="1" dirty="0">
                <a:solidFill>
                  <a:srgbClr val="C00000"/>
                </a:solidFill>
              </a:rPr>
              <a:t>C</a:t>
            </a:r>
            <a:r>
              <a:rPr lang="en-GB" sz="1600" b="1" dirty="0">
                <a:solidFill>
                  <a:srgbClr val="C00000"/>
                </a:solidFill>
              </a:rPr>
              <a:t>:</a:t>
            </a:r>
            <a:r>
              <a:rPr lang="en-GB" sz="1600" dirty="0">
                <a:solidFill>
                  <a:srgbClr val="C00000"/>
                </a:solidFill>
              </a:rPr>
              <a:t> </a:t>
            </a:r>
            <a:r>
              <a:rPr lang="pl-PL" sz="1600" dirty="0"/>
              <a:t>cavity</a:t>
            </a:r>
            <a:r>
              <a:rPr lang="en-GB" sz="1600" dirty="0"/>
              <a:t> feedback</a:t>
            </a:r>
            <a:r>
              <a:rPr lang="pl-PL" sz="1600" dirty="0"/>
              <a:t> (WP4)</a:t>
            </a:r>
            <a:endParaRPr lang="en-GB" sz="1600" dirty="0"/>
          </a:p>
          <a:p>
            <a:pPr lvl="1"/>
            <a:r>
              <a:rPr lang="pl-PL" sz="1600" b="1" dirty="0">
                <a:solidFill>
                  <a:srgbClr val="C00000"/>
                </a:solidFill>
              </a:rPr>
              <a:t>D</a:t>
            </a:r>
            <a:r>
              <a:rPr lang="en-GB" sz="1600" b="1" dirty="0">
                <a:solidFill>
                  <a:srgbClr val="C00000"/>
                </a:solidFill>
              </a:rPr>
              <a:t>:</a:t>
            </a:r>
            <a:r>
              <a:rPr lang="en-GB" sz="1600" dirty="0"/>
              <a:t> direct </a:t>
            </a:r>
            <a:r>
              <a:rPr lang="pl-PL" sz="1600" dirty="0"/>
              <a:t>monitoring</a:t>
            </a:r>
            <a:r>
              <a:rPr lang="en-GB" sz="1600" dirty="0"/>
              <a:t> of residual crabbing and instabilities</a:t>
            </a:r>
            <a:r>
              <a:rPr lang="pl-PL" sz="1600" dirty="0"/>
              <a:t> (WP13</a:t>
            </a:r>
            <a:r>
              <a:rPr lang="en-US" sz="1600" dirty="0"/>
              <a:t> with RHUL</a:t>
            </a:r>
            <a:r>
              <a:rPr lang="pl-PL" sz="1600" dirty="0"/>
              <a:t>)</a:t>
            </a:r>
            <a:endParaRPr lang="en-GB" sz="1600" dirty="0"/>
          </a:p>
          <a:p>
            <a:r>
              <a:rPr lang="en-GB" sz="1600" dirty="0"/>
              <a:t>Technology review (for </a:t>
            </a:r>
            <a:r>
              <a:rPr lang="en-GB" sz="1600" b="1" dirty="0">
                <a:solidFill>
                  <a:srgbClr val="C00000"/>
                </a:solidFill>
              </a:rPr>
              <a:t>D</a:t>
            </a:r>
            <a:r>
              <a:rPr lang="en-GB" sz="1600" dirty="0"/>
              <a:t>) in January 2025 (</a:t>
            </a:r>
            <a:r>
              <a:rPr lang="en-GB" sz="1600" dirty="0">
                <a:hlinkClick r:id="rId2"/>
              </a:rPr>
              <a:t>Indico</a:t>
            </a:r>
            <a:r>
              <a:rPr lang="en-GB" sz="1600" dirty="0"/>
              <a:t>, </a:t>
            </a:r>
            <a:r>
              <a:rPr lang="en-GB" sz="1600" dirty="0">
                <a:hlinkClick r:id="rId3"/>
              </a:rPr>
              <a:t>Review report</a:t>
            </a:r>
            <a:r>
              <a:rPr lang="en-GB" sz="1600" dirty="0"/>
              <a:t>, </a:t>
            </a:r>
            <a:r>
              <a:rPr lang="en-GB" sz="1600" dirty="0">
                <a:hlinkClick r:id="rId4"/>
              </a:rPr>
              <a:t>DMR</a:t>
            </a:r>
            <a:r>
              <a:rPr lang="en-GB" sz="1600" dirty="0"/>
              <a:t>)</a:t>
            </a:r>
            <a:r>
              <a:rPr lang="pl-PL" sz="1600" dirty="0"/>
              <a:t>:</a:t>
            </a:r>
            <a:endParaRPr lang="en-GB" sz="1600" dirty="0"/>
          </a:p>
          <a:p>
            <a:pPr lvl="1"/>
            <a:r>
              <a:rPr lang="en-GB" sz="1600" dirty="0"/>
              <a:t>Integrated button and stripline BPMs</a:t>
            </a:r>
            <a:r>
              <a:rPr lang="pl-PL" sz="1600" dirty="0"/>
              <a:t>, </a:t>
            </a:r>
            <a:r>
              <a:rPr lang="en-GB" sz="1600" dirty="0"/>
              <a:t>full</a:t>
            </a:r>
            <a:r>
              <a:rPr lang="pl-PL" sz="1600" dirty="0"/>
              <a:t> dual-plane implemenation</a:t>
            </a:r>
            <a:endParaRPr lang="en-GB" sz="16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893AA7F-B49E-26C2-557D-BD9004D02524}"/>
              </a:ext>
            </a:extLst>
          </p:cNvPr>
          <p:cNvGrpSpPr/>
          <p:nvPr/>
        </p:nvGrpSpPr>
        <p:grpSpPr>
          <a:xfrm>
            <a:off x="535015" y="2715766"/>
            <a:ext cx="8160742" cy="1835000"/>
            <a:chOff x="535015" y="2715766"/>
            <a:chExt cx="8160742" cy="1835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7F476B2-AD89-EAA0-99B4-9AAFF9569F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5015" y="2715766"/>
              <a:ext cx="8160742" cy="1310728"/>
            </a:xfrm>
            <a:prstGeom prst="rect">
              <a:avLst/>
            </a:prstGeom>
          </p:spPr>
        </p:pic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C54E2878-3E22-A644-17B1-A0E2F44C161C}"/>
                </a:ext>
              </a:extLst>
            </p:cNvPr>
            <p:cNvSpPr/>
            <p:nvPr/>
          </p:nvSpPr>
          <p:spPr>
            <a:xfrm rot="5400000">
              <a:off x="1894872" y="3533518"/>
              <a:ext cx="288032" cy="1152128"/>
            </a:xfrm>
            <a:prstGeom prst="rightBrace">
              <a:avLst>
                <a:gd name="adj1" fmla="val 32839"/>
                <a:gd name="adj2" fmla="val 50000"/>
              </a:avLst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ight Brace 9">
              <a:extLst>
                <a:ext uri="{FF2B5EF4-FFF2-40B4-BE49-F238E27FC236}">
                  <a16:creationId xmlns:a16="http://schemas.microsoft.com/office/drawing/2014/main" id="{2DCA9541-2768-8FA0-3AC3-7D328ABE1A89}"/>
                </a:ext>
              </a:extLst>
            </p:cNvPr>
            <p:cNvSpPr/>
            <p:nvPr/>
          </p:nvSpPr>
          <p:spPr>
            <a:xfrm rot="5400000">
              <a:off x="4970312" y="2550847"/>
              <a:ext cx="288032" cy="3117471"/>
            </a:xfrm>
            <a:prstGeom prst="rightBrace">
              <a:avLst>
                <a:gd name="adj1" fmla="val 32839"/>
                <a:gd name="adj2" fmla="val 50000"/>
              </a:avLst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ight Brace 10">
              <a:extLst>
                <a:ext uri="{FF2B5EF4-FFF2-40B4-BE49-F238E27FC236}">
                  <a16:creationId xmlns:a16="http://schemas.microsoft.com/office/drawing/2014/main" id="{B7888CA3-6314-08C6-8BCF-0C61FF4CE501}"/>
                </a:ext>
              </a:extLst>
            </p:cNvPr>
            <p:cNvSpPr/>
            <p:nvPr/>
          </p:nvSpPr>
          <p:spPr>
            <a:xfrm rot="5400000">
              <a:off x="2945404" y="3857554"/>
              <a:ext cx="288032" cy="504056"/>
            </a:xfrm>
            <a:prstGeom prst="rightBrace">
              <a:avLst>
                <a:gd name="adj1" fmla="val 32839"/>
                <a:gd name="adj2" fmla="val 50000"/>
              </a:avLst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AC221BE-1CB5-0FE4-29D9-B317CA5382B9}"/>
                </a:ext>
              </a:extLst>
            </p:cNvPr>
            <p:cNvSpPr txBox="1"/>
            <p:nvPr/>
          </p:nvSpPr>
          <p:spPr>
            <a:xfrm>
              <a:off x="2795908" y="4212212"/>
              <a:ext cx="5806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C00000"/>
                  </a:solidFill>
                </a:rPr>
                <a:t>A+B</a:t>
              </a:r>
              <a:endParaRPr lang="en-GB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0679148-B63D-7856-DC16-4A3B9CF962B6}"/>
                </a:ext>
              </a:extLst>
            </p:cNvPr>
            <p:cNvSpPr txBox="1"/>
            <p:nvPr/>
          </p:nvSpPr>
          <p:spPr>
            <a:xfrm>
              <a:off x="1881768" y="4212212"/>
              <a:ext cx="3161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C00000"/>
                  </a:solidFill>
                </a:rPr>
                <a:t>C</a:t>
              </a:r>
              <a:endParaRPr lang="en-GB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2166DEF-DAE3-FB77-8155-5958EE0FBFD8}"/>
                </a:ext>
              </a:extLst>
            </p:cNvPr>
            <p:cNvSpPr txBox="1"/>
            <p:nvPr/>
          </p:nvSpPr>
          <p:spPr>
            <a:xfrm>
              <a:off x="4936576" y="4212212"/>
              <a:ext cx="3555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C00000"/>
                  </a:solidFill>
                </a:rPr>
                <a:t>D</a:t>
              </a:r>
              <a:endParaRPr lang="en-GB" sz="16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D377353-37D0-21AC-BA93-881A146702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89936" y="3371130"/>
              <a:ext cx="957808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65E5BCD-9E99-6076-01F2-EAA32E0EF0F3}"/>
                </a:ext>
              </a:extLst>
            </p:cNvPr>
            <p:cNvSpPr txBox="1"/>
            <p:nvPr/>
          </p:nvSpPr>
          <p:spPr>
            <a:xfrm>
              <a:off x="7092279" y="3363838"/>
              <a:ext cx="15167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C00000"/>
                  </a:solidFill>
                </a:rPr>
                <a:t>Beam direction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2630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419BD0B-7CC1-F122-9C84-F76F6008E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7B7A0A-DE37-E321-EB37-82F8C38C7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BAC5406-5609-F567-E610-CD12A7098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Specifications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69A65B8-7AF8-28D0-149F-32F1E1734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1440160"/>
          </a:xfrm>
        </p:spPr>
        <p:txBody>
          <a:bodyPr>
            <a:normAutofit/>
          </a:bodyPr>
          <a:lstStyle/>
          <a:p>
            <a:r>
              <a:rPr lang="en-GB" dirty="0"/>
              <a:t>WP4 specification defined in 	</a:t>
            </a:r>
            <a:r>
              <a:rPr lang="en-GB" dirty="0">
                <a:hlinkClick r:id="rId2"/>
              </a:rPr>
              <a:t>LHC-BPM-ES-0015</a:t>
            </a:r>
            <a:r>
              <a:rPr lang="en-GB" dirty="0"/>
              <a:t>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76530A8-235B-B3FB-4F5F-6E72643F90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186945"/>
              </p:ext>
            </p:extLst>
          </p:nvPr>
        </p:nvGraphicFramePr>
        <p:xfrm>
          <a:off x="619275" y="2268066"/>
          <a:ext cx="7401840" cy="22479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382227">
                  <a:extLst>
                    <a:ext uri="{9D8B030D-6E8A-4147-A177-3AD203B41FA5}">
                      <a16:colId xmlns:a16="http://schemas.microsoft.com/office/drawing/2014/main" val="1723880699"/>
                    </a:ext>
                  </a:extLst>
                </a:gridCol>
                <a:gridCol w="672961">
                  <a:extLst>
                    <a:ext uri="{9D8B030D-6E8A-4147-A177-3AD203B41FA5}">
                      <a16:colId xmlns:a16="http://schemas.microsoft.com/office/drawing/2014/main" val="3294098295"/>
                    </a:ext>
                  </a:extLst>
                </a:gridCol>
                <a:gridCol w="672961">
                  <a:extLst>
                    <a:ext uri="{9D8B030D-6E8A-4147-A177-3AD203B41FA5}">
                      <a16:colId xmlns:a16="http://schemas.microsoft.com/office/drawing/2014/main" val="202203746"/>
                    </a:ext>
                  </a:extLst>
                </a:gridCol>
                <a:gridCol w="673691">
                  <a:extLst>
                    <a:ext uri="{9D8B030D-6E8A-4147-A177-3AD203B41FA5}">
                      <a16:colId xmlns:a16="http://schemas.microsoft.com/office/drawing/2014/main" val="36539125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b="1" kern="1400" dirty="0">
                          <a:effectLst/>
                          <a:latin typeface="+mn-lt"/>
                        </a:rPr>
                        <a:t>Criterion</a:t>
                      </a:r>
                      <a:endParaRPr lang="en-GB" sz="1000" b="1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b="1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Key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b="1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Target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b="1" kern="1400" dirty="0">
                          <a:effectLst/>
                          <a:latin typeface="+mn-lt"/>
                        </a:rPr>
                        <a:t>Units</a:t>
                      </a:r>
                      <a:endParaRPr lang="en-GB" sz="1000" b="1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1692921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Single bunch, single pass resolution at bunch centre for pilot bunch intensity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GB" sz="1000" kern="1400" dirty="0">
                        <a:solidFill>
                          <a:schemeClr val="accent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um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3297940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Single bunch, single pass resolution at bunch centre for nominal bunch intensity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GB" sz="1000" kern="1400">
                        <a:solidFill>
                          <a:schemeClr val="accent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um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97051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Precision</a:t>
                      </a:r>
                      <a:r>
                        <a:rPr lang="en-GB" sz="1000" kern="1400" baseline="30000" dirty="0">
                          <a:effectLst/>
                          <a:latin typeface="+mn-lt"/>
                        </a:rPr>
                        <a:t>1</a:t>
                      </a:r>
                      <a:r>
                        <a:rPr lang="en-GB" sz="1000" kern="1400" dirty="0">
                          <a:effectLst/>
                          <a:latin typeface="+mn-lt"/>
                        </a:rPr>
                        <a:t> of the measurement for nominal bunch intensity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10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um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7323067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Long term stability</a:t>
                      </a:r>
                      <a:r>
                        <a:rPr lang="en-GB" sz="1000" kern="1400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000" kern="1400" dirty="0">
                          <a:effectLst/>
                          <a:latin typeface="+mn-lt"/>
                        </a:rPr>
                        <a:t> of the offset for nominal bunch intensity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50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um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3817047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High frequency cut-off (-3dB)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GB" sz="1000" kern="1400" dirty="0">
                        <a:solidFill>
                          <a:schemeClr val="accent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GHz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9975016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Low frequency cut-off (-3dB)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≤ 1</a:t>
                      </a:r>
                      <a:endParaRPr lang="en-GB" sz="1000" kern="1400" dirty="0">
                        <a:solidFill>
                          <a:schemeClr val="accent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≤</a:t>
                      </a: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0.5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MHz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19120069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In-band (between -1dB low and high cut-off roll-off) response variation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 ≤ 1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≤</a:t>
                      </a: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dB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33098615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Time resolution for single bunch, single pass measurement 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50</a:t>
                      </a:r>
                      <a:endParaRPr lang="en-GB" sz="1000" kern="1400" dirty="0">
                        <a:solidFill>
                          <a:schemeClr val="accent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ps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234537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Acquisition length for a single bunch measurement on successive turns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&gt; 1000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10000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turn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3989718267"/>
                  </a:ext>
                </a:extLst>
              </a:tr>
            </a:tbl>
          </a:graphicData>
        </a:graphic>
      </p:graphicFrame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A176481A-C520-C571-6889-843DEE67A9E2}"/>
              </a:ext>
            </a:extLst>
          </p:cNvPr>
          <p:cNvSpPr txBox="1">
            <a:spLocks/>
          </p:cNvSpPr>
          <p:nvPr/>
        </p:nvSpPr>
        <p:spPr>
          <a:xfrm>
            <a:off x="583519" y="1635646"/>
            <a:ext cx="7920000" cy="62698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tabLst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tabLst>
                <a:tab pos="517525" algn="l"/>
              </a:tabLst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WP13 specification defined in </a:t>
            </a:r>
            <a:r>
              <a:rPr lang="en-GB" dirty="0">
                <a:hlinkClick r:id="rId3"/>
              </a:rPr>
              <a:t>LHC-BPW-ES-0001</a:t>
            </a:r>
            <a:r>
              <a:rPr lang="en-GB" dirty="0"/>
              <a:t> – extrapolation from the existing head-tail monitor performance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58AE6C2-874B-F7AE-C3EC-E32A94FE5D4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8680"/>
          <a:stretch>
            <a:fillRect/>
          </a:stretch>
        </p:blipFill>
        <p:spPr>
          <a:xfrm>
            <a:off x="1115616" y="1018063"/>
            <a:ext cx="3024336" cy="6011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3E23B69-008E-0D51-5867-C8C9942BAB4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6944"/>
          <a:stretch>
            <a:fillRect/>
          </a:stretch>
        </p:blipFill>
        <p:spPr>
          <a:xfrm>
            <a:off x="4371023" y="1024043"/>
            <a:ext cx="3441337" cy="58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61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D54E09C-AE0A-8D28-DD27-EAF727E15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F25D3-0922-7C44-67B4-03CCC7F55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F6582E5-EB22-1AED-07B0-6392EF142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requirements &amp; constraints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786CF8F-07FC-D4A7-3593-9C414CEE0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4536064" cy="3880521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Installation next to CCs: high beta functions and favourable phase advance</a:t>
            </a:r>
            <a:endParaRPr lang="pl-PL" dirty="0"/>
          </a:p>
          <a:p>
            <a:r>
              <a:rPr lang="en-GB" dirty="0"/>
              <a:t>Very tight angular alignment against the CCs required by WP4</a:t>
            </a:r>
          </a:p>
          <a:p>
            <a:pPr lvl="1"/>
            <a:r>
              <a:rPr lang="en-GB" dirty="0"/>
              <a:t>Manual UAP – independent alignment of two beam lines (unique in the LHC)</a:t>
            </a:r>
          </a:p>
          <a:p>
            <a:pPr lvl="1"/>
            <a:r>
              <a:rPr lang="en-GB" dirty="0"/>
              <a:t>Tests needed to validate the spec</a:t>
            </a:r>
          </a:p>
          <a:p>
            <a:r>
              <a:rPr lang="en-US" dirty="0"/>
              <a:t>Au + Cu</a:t>
            </a:r>
            <a:r>
              <a:rPr lang="pl-PL" dirty="0"/>
              <a:t> coating </a:t>
            </a:r>
            <a:r>
              <a:rPr lang="en-US" dirty="0"/>
              <a:t>for impedance reduction</a:t>
            </a:r>
          </a:p>
          <a:p>
            <a:pPr lvl="1"/>
            <a:r>
              <a:rPr lang="en-US" dirty="0"/>
              <a:t>Known process but tests required</a:t>
            </a:r>
            <a:endParaRPr lang="pl-PL" dirty="0"/>
          </a:p>
          <a:p>
            <a:r>
              <a:rPr lang="en-GB" dirty="0"/>
              <a:t>NEG coating for e-cloud mitigation</a:t>
            </a:r>
          </a:p>
          <a:p>
            <a:pPr lvl="1"/>
            <a:r>
              <a:rPr lang="en-GB" dirty="0"/>
              <a:t>No experience with NEG-coated BPMs </a:t>
            </a:r>
          </a:p>
          <a:p>
            <a:pPr lvl="1"/>
            <a:r>
              <a:rPr lang="en-GB" dirty="0"/>
              <a:t>Discussions with TE-VSC started</a:t>
            </a:r>
          </a:p>
          <a:p>
            <a:r>
              <a:rPr lang="en-GB" dirty="0"/>
              <a:t>Permanent bake-out jackets:</a:t>
            </a:r>
          </a:p>
          <a:p>
            <a:pPr lvl="1"/>
            <a:r>
              <a:rPr lang="en-GB" dirty="0"/>
              <a:t>Heat- and rad-tolerant SiO2 cables</a:t>
            </a:r>
          </a:p>
          <a:p>
            <a:pPr lvl="1"/>
            <a:r>
              <a:rPr lang="en-GB" dirty="0"/>
              <a:t>“Standard” RF termination – short access needed before and after each bake-out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3A40D3-F16C-8833-329B-FEFE275DD4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8548" b="39587"/>
          <a:stretch>
            <a:fillRect/>
          </a:stretch>
        </p:blipFill>
        <p:spPr>
          <a:xfrm>
            <a:off x="5292080" y="2800659"/>
            <a:ext cx="3456384" cy="1355267"/>
          </a:xfrm>
          <a:prstGeom prst="rect">
            <a:avLst/>
          </a:prstGeom>
        </p:spPr>
      </p:pic>
      <p:pic>
        <p:nvPicPr>
          <p:cNvPr id="10" name="Picture 35" descr="A machine with many parts&#10;&#10;AI-generated content may be incorrect.">
            <a:extLst>
              <a:ext uri="{FF2B5EF4-FFF2-40B4-BE49-F238E27FC236}">
                <a16:creationId xmlns:a16="http://schemas.microsoft.com/office/drawing/2014/main" id="{1482CF6F-D09B-9AD5-417E-E3057D534DD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223" t="3244" b="5391"/>
          <a:stretch>
            <a:fillRect/>
          </a:stretch>
        </p:blipFill>
        <p:spPr>
          <a:xfrm>
            <a:off x="5292080" y="555526"/>
            <a:ext cx="3662414" cy="2148856"/>
          </a:xfrm>
          <a:prstGeom prst="rect">
            <a:avLst/>
          </a:prstGeom>
          <a:ln w="25400"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223FF5E-1425-AF1E-841F-AF8BA5A1FA01}"/>
              </a:ext>
            </a:extLst>
          </p:cNvPr>
          <p:cNvSpPr txBox="1"/>
          <p:nvPr/>
        </p:nvSpPr>
        <p:spPr>
          <a:xfrm>
            <a:off x="6372200" y="2017172"/>
            <a:ext cx="443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CC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AA6C68-39D2-D9F3-8666-3004D10D198A}"/>
              </a:ext>
            </a:extLst>
          </p:cNvPr>
          <p:cNvSpPr txBox="1"/>
          <p:nvPr/>
        </p:nvSpPr>
        <p:spPr>
          <a:xfrm>
            <a:off x="7790652" y="1453634"/>
            <a:ext cx="644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BPM</a:t>
            </a:r>
            <a:endParaRPr lang="en-GB" sz="1600" b="1" dirty="0">
              <a:solidFill>
                <a:srgbClr val="C00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DDAE424-613D-AF58-04E3-1C432F56CBF4}"/>
              </a:ext>
            </a:extLst>
          </p:cNvPr>
          <p:cNvCxnSpPr>
            <a:cxnSpLocks/>
          </p:cNvCxnSpPr>
          <p:nvPr/>
        </p:nvCxnSpPr>
        <p:spPr>
          <a:xfrm>
            <a:off x="7956376" y="1275606"/>
            <a:ext cx="998118" cy="17632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71DF041-0432-29AE-FEA8-2B82C6D38404}"/>
              </a:ext>
            </a:extLst>
          </p:cNvPr>
          <p:cNvSpPr txBox="1"/>
          <p:nvPr/>
        </p:nvSpPr>
        <p:spPr>
          <a:xfrm rot="574254">
            <a:off x="7657597" y="1111736"/>
            <a:ext cx="15167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C00000"/>
                </a:solidFill>
              </a:rPr>
              <a:t>Q4 / arc</a:t>
            </a:r>
            <a:endParaRPr lang="en-GB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799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4D316C1-F714-6632-F035-A6D55D6FC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973B2F-619B-3E8F-DFC4-B9A1049A8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3CCE4B-7EB8-B36A-C4BE-7136B6504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97B23F3-C4BF-D960-D0A1-5180512C4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4104016" cy="388052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Preliminary design done</a:t>
            </a:r>
            <a:r>
              <a:rPr lang="pl-PL" dirty="0"/>
              <a:t> by WP13</a:t>
            </a:r>
            <a:endParaRPr lang="en-US" dirty="0"/>
          </a:p>
          <a:p>
            <a:pPr lvl="1"/>
            <a:r>
              <a:rPr lang="pl-PL" dirty="0"/>
              <a:t>Advanced prototyping ongoing</a:t>
            </a:r>
          </a:p>
          <a:p>
            <a:pPr lvl="1"/>
            <a:r>
              <a:rPr lang="en-US" dirty="0"/>
              <a:t>Design freeze (and ECR) requested by December</a:t>
            </a:r>
            <a:endParaRPr lang="pl-PL" dirty="0"/>
          </a:p>
          <a:p>
            <a:pPr lvl="1"/>
            <a:r>
              <a:rPr lang="en-US" dirty="0"/>
              <a:t>Short s</a:t>
            </a:r>
            <a:r>
              <a:rPr lang="pl-PL" dirty="0"/>
              <a:t>tripline length to be confirmed by WP4</a:t>
            </a:r>
            <a:endParaRPr lang="en-US" dirty="0"/>
          </a:p>
          <a:p>
            <a:pPr lvl="1"/>
            <a:r>
              <a:rPr lang="en-US" dirty="0"/>
              <a:t>Hand-over to EN-MME for manufacturing drawings in 2026</a:t>
            </a:r>
          </a:p>
          <a:p>
            <a:r>
              <a:rPr lang="en-US" dirty="0"/>
              <a:t>Electrodes based on </a:t>
            </a:r>
            <a:r>
              <a:rPr lang="en-US" dirty="0" err="1"/>
              <a:t>cryo</a:t>
            </a:r>
            <a:r>
              <a:rPr lang="en-US" dirty="0"/>
              <a:t> BPMs</a:t>
            </a:r>
          </a:p>
          <a:p>
            <a:pPr lvl="1"/>
            <a:r>
              <a:rPr lang="en-US" dirty="0"/>
              <a:t>Thermomechanical simulations and tests needed – electrodes and feedthroughs during bake-out</a:t>
            </a:r>
          </a:p>
          <a:p>
            <a:r>
              <a:rPr lang="en-US" dirty="0"/>
              <a:t>All required tooling identified, design activities started</a:t>
            </a:r>
          </a:p>
          <a:p>
            <a:pPr lvl="1"/>
            <a:r>
              <a:rPr lang="en-US" dirty="0"/>
              <a:t>Biggest challenges: RF assembly, electrical qualification, handling</a:t>
            </a:r>
          </a:p>
        </p:txBody>
      </p:sp>
      <p:pic>
        <p:nvPicPr>
          <p:cNvPr id="7" name="Picture 6" descr="A blue and orange train&#10;&#10;AI-generated content may be incorrect.">
            <a:extLst>
              <a:ext uri="{FF2B5EF4-FFF2-40B4-BE49-F238E27FC236}">
                <a16:creationId xmlns:a16="http://schemas.microsoft.com/office/drawing/2014/main" id="{A44A75A4-631C-2829-7EA1-29B260966A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579624"/>
            <a:ext cx="2736304" cy="9840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44E38D-4585-996F-83B0-1E6C014CE212}"/>
              </a:ext>
            </a:extLst>
          </p:cNvPr>
          <p:cNvSpPr txBox="1"/>
          <p:nvPr/>
        </p:nvSpPr>
        <p:spPr>
          <a:xfrm>
            <a:off x="6346520" y="226157"/>
            <a:ext cx="2520280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1400" dirty="0"/>
              <a:t>Loann on Wed AM (WP13)</a:t>
            </a:r>
            <a:endParaRPr lang="en-GB" sz="1400" dirty="0"/>
          </a:p>
        </p:txBody>
      </p:sp>
      <p:pic>
        <p:nvPicPr>
          <p:cNvPr id="9" name="Picture 8" descr="A person holding a black tube&#10;&#10;AI-generated content may be incorrect.">
            <a:extLst>
              <a:ext uri="{FF2B5EF4-FFF2-40B4-BE49-F238E27FC236}">
                <a16:creationId xmlns:a16="http://schemas.microsoft.com/office/drawing/2014/main" id="{B25ED015-2683-3236-297E-98F3B96156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227" b="17251"/>
          <a:stretch>
            <a:fillRect/>
          </a:stretch>
        </p:blipFill>
        <p:spPr>
          <a:xfrm>
            <a:off x="5081795" y="2571751"/>
            <a:ext cx="2586549" cy="2156193"/>
          </a:xfrm>
          <a:prstGeom prst="rect">
            <a:avLst/>
          </a:prstGeom>
        </p:spPr>
      </p:pic>
      <p:pic>
        <p:nvPicPr>
          <p:cNvPr id="10" name="Picture 9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4A3EA12F-641D-4CDA-5DC1-D33DBEBDA3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8477" y="859541"/>
            <a:ext cx="1227215" cy="38805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412F4C-9381-930E-A526-63F79C5B44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2040" y="1605062"/>
            <a:ext cx="2808312" cy="966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282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9C25A47-045C-7105-F03B-60DBAEBE2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Krupa  /   CC BPMs  /  02/10/2025  /  HL Collaboration Meeting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D97ACA-3345-4876-831D-A22ADE065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89B709A-3537-0E64-77E4-16B7F6445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Impedance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25EE735-4B47-94F6-C83B-DDE98A8FD7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Electromagnetic design verified and optimized with the Impedance Working Group</a:t>
            </a:r>
            <a:endParaRPr lang="en-GB" dirty="0"/>
          </a:p>
        </p:txBody>
      </p:sp>
      <p:pic>
        <p:nvPicPr>
          <p:cNvPr id="6" name="Picture 5" descr="A graph of a straight pipe&#10;&#10;AI-generated content may be incorrect.">
            <a:extLst>
              <a:ext uri="{FF2B5EF4-FFF2-40B4-BE49-F238E27FC236}">
                <a16:creationId xmlns:a16="http://schemas.microsoft.com/office/drawing/2014/main" id="{E2C59014-C08D-498D-153E-0FB254FB7F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91" y="1507602"/>
            <a:ext cx="3673176" cy="2881354"/>
          </a:xfrm>
          <a:prstGeom prst="rect">
            <a:avLst/>
          </a:prstGeom>
        </p:spPr>
      </p:pic>
      <p:pic>
        <p:nvPicPr>
          <p:cNvPr id="7" name="Picture 6" descr="A graph of a straight pipe&#10;&#10;AI-generated content may be incorrect.">
            <a:extLst>
              <a:ext uri="{FF2B5EF4-FFF2-40B4-BE49-F238E27FC236}">
                <a16:creationId xmlns:a16="http://schemas.microsoft.com/office/drawing/2014/main" id="{F949D3EB-259C-494C-B1AC-6A64AFEA84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687" y="1548455"/>
            <a:ext cx="3158170" cy="2391447"/>
          </a:xfrm>
          <a:prstGeom prst="rect">
            <a:avLst/>
          </a:prstGeom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9DF4476-BDC5-4F7F-D9C4-1411A0D40E4F}"/>
              </a:ext>
            </a:extLst>
          </p:cNvPr>
          <p:cNvSpPr/>
          <p:nvPr/>
        </p:nvSpPr>
        <p:spPr>
          <a:xfrm>
            <a:off x="2907593" y="1548455"/>
            <a:ext cx="1346907" cy="2391447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FCF9A29-BA32-4C69-668C-435DE4A01117}"/>
              </a:ext>
            </a:extLst>
          </p:cNvPr>
          <p:cNvCxnSpPr>
            <a:cxnSpLocks/>
            <a:stCxn id="8" idx="3"/>
            <a:endCxn id="7" idx="1"/>
          </p:cNvCxnSpPr>
          <p:nvPr/>
        </p:nvCxnSpPr>
        <p:spPr>
          <a:xfrm>
            <a:off x="4254500" y="2744179"/>
            <a:ext cx="794187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D949C96-DE99-0353-2551-8511E35491A1}"/>
              </a:ext>
            </a:extLst>
          </p:cNvPr>
          <p:cNvCxnSpPr>
            <a:cxnSpLocks/>
          </p:cNvCxnSpPr>
          <p:nvPr/>
        </p:nvCxnSpPr>
        <p:spPr>
          <a:xfrm flipH="1">
            <a:off x="6588224" y="2499742"/>
            <a:ext cx="360000" cy="79208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6724B02-D63D-ACEE-B340-8F4544BFAB6D}"/>
              </a:ext>
            </a:extLst>
          </p:cNvPr>
          <p:cNvSpPr txBox="1"/>
          <p:nvPr/>
        </p:nvSpPr>
        <p:spPr>
          <a:xfrm>
            <a:off x="7071360" y="2294751"/>
            <a:ext cx="1749112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</a:rPr>
              <a:t>Impedance reduced by a factor of 9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A88F4C9-86F9-F1E8-39EF-C453360FC981}"/>
              </a:ext>
            </a:extLst>
          </p:cNvPr>
          <p:cNvSpPr txBox="1"/>
          <p:nvPr/>
        </p:nvSpPr>
        <p:spPr>
          <a:xfrm>
            <a:off x="5011363" y="4056667"/>
            <a:ext cx="3504846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C00000"/>
                </a:solidFill>
              </a:rPr>
              <a:t>Effective longitudinal broad-band impedance: </a:t>
            </a:r>
          </a:p>
          <a:p>
            <a:pPr algn="l"/>
            <a:r>
              <a:rPr lang="en-US" sz="1200" dirty="0">
                <a:solidFill>
                  <a:srgbClr val="C00000"/>
                </a:solidFill>
              </a:rPr>
              <a:t>0.06% of the total LHC budget</a:t>
            </a:r>
            <a:endParaRPr lang="en-GB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296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F4A10D3-5B9C-B36A-8198-987A34646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DC508A-0CE2-A6F1-7DAF-AED9FEA0C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35F3FC8-65AD-04BC-094F-6E4CA5357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Expected performance (1)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A898F8-1BEC-2873-61A9-397442EC6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3"/>
            <a:ext cx="7920000" cy="1928044"/>
          </a:xfrm>
        </p:spPr>
        <p:txBody>
          <a:bodyPr>
            <a:normAutofit fontScale="92500" lnSpcReduction="20000"/>
          </a:bodyPr>
          <a:lstStyle/>
          <a:p>
            <a:r>
              <a:rPr lang="pl-PL" dirty="0"/>
              <a:t>WP4 functionalities: </a:t>
            </a:r>
            <a:r>
              <a:rPr lang="en-US" dirty="0"/>
              <a:t>Noise floor will be dominated by the processing electronics</a:t>
            </a:r>
          </a:p>
          <a:p>
            <a:pPr lvl="1"/>
            <a:r>
              <a:rPr lang="en-US" dirty="0"/>
              <a:t>Intrinsic pick-up noise: &lt; 0.1 </a:t>
            </a:r>
            <a:r>
              <a:rPr lang="en-US" dirty="0" err="1"/>
              <a:t>μm</a:t>
            </a:r>
            <a:r>
              <a:rPr lang="en-US" dirty="0"/>
              <a:t> in (400 MHz ± 68 kHz) BW</a:t>
            </a:r>
          </a:p>
          <a:p>
            <a:r>
              <a:rPr lang="pl-PL" dirty="0"/>
              <a:t>WP13 </a:t>
            </a:r>
            <a:r>
              <a:rPr lang="pl-PL" dirty="0" err="1"/>
              <a:t>functionalit</a:t>
            </a:r>
            <a:r>
              <a:rPr lang="en-GB" dirty="0"/>
              <a:t>y</a:t>
            </a:r>
            <a:r>
              <a:rPr lang="pl-PL" dirty="0"/>
              <a:t>:</a:t>
            </a:r>
            <a:endParaRPr lang="en-US" dirty="0"/>
          </a:p>
          <a:p>
            <a:pPr lvl="1"/>
            <a:r>
              <a:rPr lang="en-US" dirty="0"/>
              <a:t>Improved impedance matching of stripline electrodes</a:t>
            </a:r>
          </a:p>
          <a:p>
            <a:pPr lvl="1"/>
            <a:r>
              <a:rPr lang="en-US" dirty="0"/>
              <a:t>High-fidelity copy of the bunch longitudinal profile, improved BPM bandwidth</a:t>
            </a:r>
            <a:endParaRPr lang="pl-PL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3A2461-28C9-597C-08F6-418E367AD098}"/>
              </a:ext>
            </a:extLst>
          </p:cNvPr>
          <p:cNvSpPr txBox="1"/>
          <p:nvPr/>
        </p:nvSpPr>
        <p:spPr>
          <a:xfrm>
            <a:off x="2123728" y="902084"/>
            <a:ext cx="3486372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1400" dirty="0"/>
              <a:t>Daniel on Th</a:t>
            </a:r>
            <a:r>
              <a:rPr lang="en-US" sz="1400" dirty="0"/>
              <a:t>u</a:t>
            </a:r>
            <a:r>
              <a:rPr lang="pl-PL" sz="1400" dirty="0"/>
              <a:t> AM (WP2/WP4/WP13)</a:t>
            </a:r>
            <a:endParaRPr lang="en-GB" sz="14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BA4F186-DEF6-FE96-6232-5C8E91AF4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143" y="2587923"/>
            <a:ext cx="3585257" cy="1928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DCB0F7E7-4DA4-CC7F-D17D-E403A84564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65" y="2587922"/>
            <a:ext cx="3585259" cy="1928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1198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524B4D9-B950-A4B9-FF6E-E9F1632F5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EAF8ED-A1BC-5D1F-7247-5838D1188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8B7F17-E02B-1FB6-2D5A-B2A9CB21A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performance (2)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8593132-7862-3F42-B2B2-7724453191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5240450" cy="176736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Development of a new procedure for correction of imperfections of the front-end RF electronics</a:t>
            </a:r>
          </a:p>
          <a:p>
            <a:r>
              <a:rPr lang="en-US" dirty="0"/>
              <a:t>All existing head-tail monitors, including front-ends, measured and modelled</a:t>
            </a:r>
          </a:p>
          <a:p>
            <a:r>
              <a:rPr lang="en-US" dirty="0"/>
              <a:t>Technique validated offline using beam data, further computational optimization possible</a:t>
            </a:r>
            <a:endParaRPr lang="en-GB" dirty="0"/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CC2E9B35-5C6E-2D49-8EA9-AC59F5D4E3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531001"/>
            <a:ext cx="5150254" cy="2056973"/>
          </a:xfrm>
          <a:prstGeom prst="rect">
            <a:avLst/>
          </a:prstGeom>
        </p:spPr>
      </p:pic>
      <p:pic>
        <p:nvPicPr>
          <p:cNvPr id="61" name="Picture 60" descr="A person in a white helmet working on a machine&#10;&#10;AI-generated content may be incorrect.">
            <a:extLst>
              <a:ext uri="{FF2B5EF4-FFF2-40B4-BE49-F238E27FC236}">
                <a16:creationId xmlns:a16="http://schemas.microsoft.com/office/drawing/2014/main" id="{8278EA63-E965-9BA9-8CB0-41C9C72EAF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604030"/>
            <a:ext cx="2530624" cy="1897968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3C04288D-5BE1-FAEB-A410-3F66353942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5575" y="2595098"/>
            <a:ext cx="3428289" cy="2056973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1093541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6BD3C98-AA53-1B70-BF18-AF11B6365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 CC BPMs  /  02/10/2025  /  HL Collaboration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C665AE-6F82-19AF-DDB9-48111B202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B392306-E301-871E-D8B2-DFF57D1A5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performance (3)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5AF1A61-27B0-C8B7-EB2D-DFA7EBD6F4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4608072" cy="388052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Signal digitizer remains the bottleneck of the system</a:t>
            </a:r>
          </a:p>
          <a:p>
            <a:pPr lvl="1"/>
            <a:r>
              <a:rPr lang="en-US" dirty="0"/>
              <a:t>Commercial high-end oscilloscopes used currently </a:t>
            </a:r>
          </a:p>
          <a:p>
            <a:r>
              <a:rPr lang="en-US" dirty="0"/>
              <a:t>New digitizer will be procured as late as possible to leverage (slow) technology progress</a:t>
            </a:r>
          </a:p>
          <a:p>
            <a:pPr lvl="1"/>
            <a:r>
              <a:rPr lang="en-US" dirty="0"/>
              <a:t>Current technologies do not fully meet the WP13 specification</a:t>
            </a:r>
          </a:p>
          <a:p>
            <a:r>
              <a:rPr lang="en-US" dirty="0"/>
              <a:t>Electro-optical time-stretching read-out techniques under consideration to replace the traditional RF front-end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02A777-95A5-EF24-351B-27DAB9B74B2C}"/>
              </a:ext>
            </a:extLst>
          </p:cNvPr>
          <p:cNvSpPr txBox="1"/>
          <p:nvPr/>
        </p:nvSpPr>
        <p:spPr>
          <a:xfrm>
            <a:off x="1331640" y="4227934"/>
            <a:ext cx="2520280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Andreas</a:t>
            </a:r>
            <a:r>
              <a:rPr lang="pl-PL" sz="1400" dirty="0"/>
              <a:t> on Wed AM (WP13)</a:t>
            </a:r>
            <a:endParaRPr lang="en-GB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EA2148-02C0-F49D-F72F-BE33C672EB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634920"/>
            <a:ext cx="3708104" cy="222486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8494330-8830-8BC7-BBC6-F98D0B387D72}"/>
              </a:ext>
            </a:extLst>
          </p:cNvPr>
          <p:cNvCxnSpPr>
            <a:cxnSpLocks/>
          </p:cNvCxnSpPr>
          <p:nvPr/>
        </p:nvCxnSpPr>
        <p:spPr>
          <a:xfrm>
            <a:off x="7308304" y="959161"/>
            <a:ext cx="0" cy="892509"/>
          </a:xfrm>
          <a:prstGeom prst="straightConnector1">
            <a:avLst/>
          </a:prstGeom>
          <a:ln w="28575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F976729-4857-2F66-E7B7-E71F455F02D0}"/>
              </a:ext>
            </a:extLst>
          </p:cNvPr>
          <p:cNvSpPr txBox="1"/>
          <p:nvPr/>
        </p:nvSpPr>
        <p:spPr>
          <a:xfrm>
            <a:off x="7380312" y="1189971"/>
            <a:ext cx="102903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</a:rPr>
              <a:t>~ 50 dB DR</a:t>
            </a:r>
            <a:endParaRPr lang="en-GB" sz="1400" dirty="0">
              <a:solidFill>
                <a:srgbClr val="C00000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301678A-1605-631A-288A-32EE90B7A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0357" y="3107082"/>
            <a:ext cx="3404131" cy="126486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8886851-0B5B-9B1F-9D81-968556167B0B}"/>
              </a:ext>
            </a:extLst>
          </p:cNvPr>
          <p:cNvCxnSpPr>
            <a:cxnSpLocks/>
          </p:cNvCxnSpPr>
          <p:nvPr/>
        </p:nvCxnSpPr>
        <p:spPr>
          <a:xfrm>
            <a:off x="6900970" y="746836"/>
            <a:ext cx="0" cy="1944216"/>
          </a:xfrm>
          <a:prstGeom prst="straightConnector1">
            <a:avLst/>
          </a:prstGeom>
          <a:ln w="28575">
            <a:solidFill>
              <a:srgbClr val="C0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C44614C-1DF2-54A9-89BD-E9365D6933F8}"/>
              </a:ext>
            </a:extLst>
          </p:cNvPr>
          <p:cNvSpPr txBox="1"/>
          <p:nvPr/>
        </p:nvSpPr>
        <p:spPr>
          <a:xfrm>
            <a:off x="6397358" y="2715766"/>
            <a:ext cx="102903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2 GHz</a:t>
            </a:r>
            <a:endParaRPr lang="en-GB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35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HL-LHC them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4211</TotalTime>
  <Words>1051</Words>
  <Application>Microsoft Office PowerPoint</Application>
  <PresentationFormat>On-screen Show (16:9)</PresentationFormat>
  <Paragraphs>182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Cambria Math</vt:lpstr>
      <vt:lpstr>LM Roman 10</vt:lpstr>
      <vt:lpstr>Open Sans</vt:lpstr>
      <vt:lpstr>Wingdings</vt:lpstr>
      <vt:lpstr>HL-LHC theme</vt:lpstr>
      <vt:lpstr>Crab Cavity BPMs Status and outlook</vt:lpstr>
      <vt:lpstr>Introduction</vt:lpstr>
      <vt:lpstr>Specifications</vt:lpstr>
      <vt:lpstr>Other requirements &amp; constraints</vt:lpstr>
      <vt:lpstr>Design</vt:lpstr>
      <vt:lpstr>Impedance</vt:lpstr>
      <vt:lpstr>Expected performance (1)</vt:lpstr>
      <vt:lpstr>Expected performance (2)</vt:lpstr>
      <vt:lpstr>Expected performance (3)</vt:lpstr>
      <vt:lpstr>Budget and schedule</vt:lpstr>
      <vt:lpstr>Summary</vt:lpstr>
      <vt:lpstr>Thank you very much  for your attention</vt:lpstr>
      <vt:lpstr>EOMTS-Prototype in LHC Point 4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Michal Krupa</cp:lastModifiedBy>
  <cp:revision>280</cp:revision>
  <dcterms:created xsi:type="dcterms:W3CDTF">2016-02-12T09:02:01Z</dcterms:created>
  <dcterms:modified xsi:type="dcterms:W3CDTF">2025-10-02T04:24:23Z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