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handoutMasterIdLst>
    <p:handoutMasterId r:id="rId24"/>
  </p:handoutMasterIdLst>
  <p:sldIdLst>
    <p:sldId id="263" r:id="rId2"/>
    <p:sldId id="262" r:id="rId3"/>
    <p:sldId id="306" r:id="rId4"/>
    <p:sldId id="290" r:id="rId5"/>
    <p:sldId id="292" r:id="rId6"/>
    <p:sldId id="291" r:id="rId7"/>
    <p:sldId id="307" r:id="rId8"/>
    <p:sldId id="289" r:id="rId9"/>
    <p:sldId id="293" r:id="rId10"/>
    <p:sldId id="297" r:id="rId11"/>
    <p:sldId id="302" r:id="rId12"/>
    <p:sldId id="294" r:id="rId13"/>
    <p:sldId id="303" r:id="rId14"/>
    <p:sldId id="296" r:id="rId15"/>
    <p:sldId id="308" r:id="rId16"/>
    <p:sldId id="298" r:id="rId17"/>
    <p:sldId id="304" r:id="rId18"/>
    <p:sldId id="300" r:id="rId19"/>
    <p:sldId id="264" r:id="rId20"/>
    <p:sldId id="305" r:id="rId21"/>
    <p:sldId id="267" r:id="rId22"/>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B9DA"/>
    <a:srgbClr val="55B235"/>
    <a:srgbClr val="1A7024"/>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60" autoAdjust="0"/>
  </p:normalViewPr>
  <p:slideViewPr>
    <p:cSldViewPr snapToObjects="1" showGuides="1">
      <p:cViewPr varScale="1">
        <p:scale>
          <a:sx n="155" d="100"/>
          <a:sy n="155" d="100"/>
        </p:scale>
        <p:origin x="276" y="138"/>
      </p:cViewPr>
      <p:guideLst>
        <p:guide orient="horz" pos="3204"/>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01/10/2025</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01/10/2025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3181802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1778706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8E576-0DDB-480D-15C9-5C5D34A369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1EC8E7-0062-92AD-9AD8-E4DDB64994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E1DA3A-9F79-F071-70D1-F44F575DB2C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D29516B-50B3-2BA6-84F4-CEE484488E18}"/>
              </a:ext>
            </a:extLst>
          </p:cNvPr>
          <p:cNvSpPr>
            <a:spLocks noGrp="1"/>
          </p:cNvSpPr>
          <p:nvPr>
            <p:ph type="sldNum" sz="quarter" idx="5"/>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871979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5BC2E-FF04-A795-2D13-F491D738E9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8A053B-6911-8902-EAC4-896346C755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04BC07-96DE-FC8C-4332-90A05C5AEF3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58E014C-63BA-9184-44FE-4A334A040AB8}"/>
              </a:ext>
            </a:extLst>
          </p:cNvPr>
          <p:cNvSpPr>
            <a:spLocks noGrp="1"/>
          </p:cNvSpPr>
          <p:nvPr>
            <p:ph type="sldNum" sz="quarter" idx="5"/>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2084457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21113797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a:t>15th HL-LHC Collaboration Meeting, CERN, 29 Sept - 2 Oct 2025             H. Prin</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15th HL-LHC Collaboration Meeting, CERN, 29 Sept - 2 Oct 2025             H. Prin</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15th HL-LHC Collaboration Meeting, CERN, 29 Sept - 2 Oct 2025             H. Prin</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15th HL-LHC Collaboration Meeting, CERN, 29 Sept - 2 Oct 2025             H. Prin</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15th HL-LHC Collaboration Meeting, CERN, 29 Sept - 2 Oct 2025             H. Prin</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15th HL-LHC Collaboration Meeting, CERN, 29 Sept - 2 Oct 2025             H. Prin</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a:t>15th HL-LHC Collaboration Meeting, CERN, 29 Sept - 2 Oct 2025             H. Prin</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a:t>15th HL-LHC Collaboration Meeting, CERN, 29 Sept - 2 Oct 2025             H. Prin</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hyperlink" Target="https://edms.cern.ch/document/2378097/" TargetMode="External"/><Relationship Id="rId10" Type="http://schemas.openxmlformats.org/officeDocument/2006/relationships/image" Target="../media/image25.jpeg"/><Relationship Id="rId4" Type="http://schemas.openxmlformats.org/officeDocument/2006/relationships/image" Target="../media/image20.png"/><Relationship Id="rId9"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8" Type="http://schemas.openxmlformats.org/officeDocument/2006/relationships/hyperlink" Target="https://edms.cern.ch/document/3154354" TargetMode="External"/><Relationship Id="rId13" Type="http://schemas.openxmlformats.org/officeDocument/2006/relationships/hyperlink" Target="https://edms.cern.ch/document/3340688" TargetMode="External"/><Relationship Id="rId18" Type="http://schemas.openxmlformats.org/officeDocument/2006/relationships/hyperlink" Target="https://edms.cern.ch/document/3139883" TargetMode="External"/><Relationship Id="rId3" Type="http://schemas.openxmlformats.org/officeDocument/2006/relationships/hyperlink" Target="https://edms.cern.ch/document/3300692" TargetMode="External"/><Relationship Id="rId21" Type="http://schemas.openxmlformats.org/officeDocument/2006/relationships/hyperlink" Target="https://edms.cern.ch/document/3230342" TargetMode="External"/><Relationship Id="rId7" Type="http://schemas.openxmlformats.org/officeDocument/2006/relationships/hyperlink" Target="https://edms.cern.ch/document/3334130" TargetMode="External"/><Relationship Id="rId12" Type="http://schemas.openxmlformats.org/officeDocument/2006/relationships/hyperlink" Target="https://edms.cern.ch/document/2912807" TargetMode="External"/><Relationship Id="rId17" Type="http://schemas.openxmlformats.org/officeDocument/2006/relationships/hyperlink" Target="https://edms.cern.ch/document/2913187" TargetMode="External"/><Relationship Id="rId2" Type="http://schemas.openxmlformats.org/officeDocument/2006/relationships/hyperlink" Target="https://edms.cern.ch/document/3334115" TargetMode="External"/><Relationship Id="rId16" Type="http://schemas.openxmlformats.org/officeDocument/2006/relationships/hyperlink" Target="https://edms.cern.ch/document/3301285" TargetMode="External"/><Relationship Id="rId20" Type="http://schemas.openxmlformats.org/officeDocument/2006/relationships/hyperlink" Target="https://edms.cern.ch/document/2773829" TargetMode="External"/><Relationship Id="rId1" Type="http://schemas.openxmlformats.org/officeDocument/2006/relationships/slideLayout" Target="../slideLayouts/slideLayout2.xml"/><Relationship Id="rId6" Type="http://schemas.openxmlformats.org/officeDocument/2006/relationships/hyperlink" Target="https://edms.cern.ch/document/3304815" TargetMode="External"/><Relationship Id="rId11" Type="http://schemas.openxmlformats.org/officeDocument/2006/relationships/hyperlink" Target="https://edms.cern.ch/document/3318240" TargetMode="External"/><Relationship Id="rId5" Type="http://schemas.openxmlformats.org/officeDocument/2006/relationships/hyperlink" Target="https://edms.cern.ch/document/2885661" TargetMode="External"/><Relationship Id="rId15" Type="http://schemas.openxmlformats.org/officeDocument/2006/relationships/hyperlink" Target="https://edms.cern.ch/document/3332669" TargetMode="External"/><Relationship Id="rId23" Type="http://schemas.openxmlformats.org/officeDocument/2006/relationships/image" Target="../media/image32.png"/><Relationship Id="rId10" Type="http://schemas.openxmlformats.org/officeDocument/2006/relationships/hyperlink" Target="https://edms.cern.ch/document/3316617" TargetMode="External"/><Relationship Id="rId19" Type="http://schemas.openxmlformats.org/officeDocument/2006/relationships/hyperlink" Target="https://edms.cern.ch/document/3180091" TargetMode="External"/><Relationship Id="rId4" Type="http://schemas.openxmlformats.org/officeDocument/2006/relationships/hyperlink" Target="https://edms.cern.ch/document/2939308" TargetMode="External"/><Relationship Id="rId9" Type="http://schemas.openxmlformats.org/officeDocument/2006/relationships/hyperlink" Target="https://edms.cern.ch/document/3286510" TargetMode="External"/><Relationship Id="rId14" Type="http://schemas.openxmlformats.org/officeDocument/2006/relationships/hyperlink" Target="https://edms.cern.ch/document/3226359" TargetMode="External"/><Relationship Id="rId22" Type="http://schemas.openxmlformats.org/officeDocument/2006/relationships/image" Target="../media/image31.png"/></Relationships>
</file>

<file path=ppt/slides/_rels/slide1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hyperlink" Target="https://indico.cern.ch/event/1421594/contributions/5979586/" TargetMode="External"/><Relationship Id="rId7" Type="http://schemas.openxmlformats.org/officeDocument/2006/relationships/image" Target="../media/image3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hyperlink" Target="https://edms.cern.ch/document/3195926" TargetMode="External"/><Relationship Id="rId2" Type="http://schemas.openxmlformats.org/officeDocument/2006/relationships/hyperlink" Target="https://edms.cern.ch/document/3219461" TargetMode="External"/><Relationship Id="rId1" Type="http://schemas.openxmlformats.org/officeDocument/2006/relationships/slideLayout" Target="../slideLayouts/slideLayout2.xml"/><Relationship Id="rId4" Type="http://schemas.openxmlformats.org/officeDocument/2006/relationships/hyperlink" Target="https://edms.cern.ch/document/2687264"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 Id="rId5" Type="http://schemas.openxmlformats.org/officeDocument/2006/relationships/image" Target="../media/image45.jpeg"/><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4.png"/><Relationship Id="rId3" Type="http://schemas.openxmlformats.org/officeDocument/2006/relationships/image" Target="../media/image46.png"/><Relationship Id="rId7" Type="http://schemas.openxmlformats.org/officeDocument/2006/relationships/image" Target="../media/image49.jpeg"/><Relationship Id="rId12"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8.jpeg"/><Relationship Id="rId11" Type="http://schemas.openxmlformats.org/officeDocument/2006/relationships/image" Target="../media/image52.jpeg"/><Relationship Id="rId5" Type="http://schemas.openxmlformats.org/officeDocument/2006/relationships/hyperlink" Target="https://edms.cern.ch/document/3355698/" TargetMode="External"/><Relationship Id="rId10" Type="http://schemas.openxmlformats.org/officeDocument/2006/relationships/image" Target="../media/image51.jpeg"/><Relationship Id="rId4" Type="http://schemas.openxmlformats.org/officeDocument/2006/relationships/image" Target="../media/image47.png"/><Relationship Id="rId9"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61.jpg"/><Relationship Id="rId3" Type="http://schemas.openxmlformats.org/officeDocument/2006/relationships/image" Target="../media/image56.jpg"/><Relationship Id="rId7" Type="http://schemas.openxmlformats.org/officeDocument/2006/relationships/image" Target="../media/image60.png"/><Relationship Id="rId2" Type="http://schemas.openxmlformats.org/officeDocument/2006/relationships/image" Target="../media/image55.jpeg"/><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13" Type="http://schemas.openxmlformats.org/officeDocument/2006/relationships/hyperlink" Target="https://edms.cern.ch/document/3289554" TargetMode="External"/><Relationship Id="rId18" Type="http://schemas.openxmlformats.org/officeDocument/2006/relationships/hyperlink" Target="https://edms.cern.ch/document/3069797" TargetMode="External"/><Relationship Id="rId26" Type="http://schemas.openxmlformats.org/officeDocument/2006/relationships/hyperlink" Target="https://edms.cern.ch/document/3118924" TargetMode="External"/><Relationship Id="rId3" Type="http://schemas.openxmlformats.org/officeDocument/2006/relationships/hyperlink" Target="https://edms.cern.ch/document/2897775" TargetMode="External"/><Relationship Id="rId21" Type="http://schemas.openxmlformats.org/officeDocument/2006/relationships/hyperlink" Target="https://edms.cern.ch/document/3201778" TargetMode="External"/><Relationship Id="rId34" Type="http://schemas.openxmlformats.org/officeDocument/2006/relationships/image" Target="../media/image18.png"/><Relationship Id="rId7" Type="http://schemas.openxmlformats.org/officeDocument/2006/relationships/hyperlink" Target="https://edms.cern.ch/document/3088997" TargetMode="External"/><Relationship Id="rId12" Type="http://schemas.openxmlformats.org/officeDocument/2006/relationships/hyperlink" Target="https://edms.cern.ch/document/3177310" TargetMode="External"/><Relationship Id="rId17" Type="http://schemas.openxmlformats.org/officeDocument/2006/relationships/hyperlink" Target="https://edms.cern.ch/document/3335774" TargetMode="External"/><Relationship Id="rId25" Type="http://schemas.openxmlformats.org/officeDocument/2006/relationships/hyperlink" Target="https://edms.cern.ch/document/3094407" TargetMode="External"/><Relationship Id="rId33" Type="http://schemas.openxmlformats.org/officeDocument/2006/relationships/image" Target="../media/image17.png"/><Relationship Id="rId2" Type="http://schemas.openxmlformats.org/officeDocument/2006/relationships/hyperlink" Target="https://edms.cern.ch/document/3307432" TargetMode="External"/><Relationship Id="rId16" Type="http://schemas.openxmlformats.org/officeDocument/2006/relationships/hyperlink" Target="https://edms.cern.ch/document/3298312" TargetMode="External"/><Relationship Id="rId20" Type="http://schemas.openxmlformats.org/officeDocument/2006/relationships/hyperlink" Target="https://edms.cern.ch/document/2940210" TargetMode="External"/><Relationship Id="rId29" Type="http://schemas.openxmlformats.org/officeDocument/2006/relationships/hyperlink" Target="https://edms.cern.ch/document/2975174" TargetMode="External"/><Relationship Id="rId1" Type="http://schemas.openxmlformats.org/officeDocument/2006/relationships/slideLayout" Target="../slideLayouts/slideLayout2.xml"/><Relationship Id="rId6" Type="http://schemas.openxmlformats.org/officeDocument/2006/relationships/hyperlink" Target="https://edms.cern.ch/document/2791057" TargetMode="External"/><Relationship Id="rId11" Type="http://schemas.openxmlformats.org/officeDocument/2006/relationships/hyperlink" Target="https://edms.cern.ch/document/3157619" TargetMode="External"/><Relationship Id="rId24" Type="http://schemas.openxmlformats.org/officeDocument/2006/relationships/hyperlink" Target="https://edms.cern.ch/document/3231452" TargetMode="External"/><Relationship Id="rId32" Type="http://schemas.openxmlformats.org/officeDocument/2006/relationships/hyperlink" Target="https://edms.cern.ch/document/3204416" TargetMode="External"/><Relationship Id="rId5" Type="http://schemas.openxmlformats.org/officeDocument/2006/relationships/hyperlink" Target="https://edms.cern.ch/document/2864109" TargetMode="External"/><Relationship Id="rId15" Type="http://schemas.openxmlformats.org/officeDocument/2006/relationships/hyperlink" Target="https://edms.cern.ch/document/3198687" TargetMode="External"/><Relationship Id="rId23" Type="http://schemas.openxmlformats.org/officeDocument/2006/relationships/hyperlink" Target="https://edms.cern.ch/document/3118941" TargetMode="External"/><Relationship Id="rId28" Type="http://schemas.openxmlformats.org/officeDocument/2006/relationships/hyperlink" Target="https://edms.cern.ch/document/2882880" TargetMode="External"/><Relationship Id="rId10" Type="http://schemas.openxmlformats.org/officeDocument/2006/relationships/hyperlink" Target="https://edms.cern.ch/document/3156684" TargetMode="External"/><Relationship Id="rId19" Type="http://schemas.openxmlformats.org/officeDocument/2006/relationships/hyperlink" Target="https://edms.cern.ch/document/3012323" TargetMode="External"/><Relationship Id="rId31" Type="http://schemas.openxmlformats.org/officeDocument/2006/relationships/hyperlink" Target="https://edms.cern.ch/document/3237006" TargetMode="External"/><Relationship Id="rId4" Type="http://schemas.openxmlformats.org/officeDocument/2006/relationships/hyperlink" Target="https://edms.cern.ch/document/2937542" TargetMode="External"/><Relationship Id="rId9" Type="http://schemas.openxmlformats.org/officeDocument/2006/relationships/hyperlink" Target="https://edms.cern.ch/document/3329079" TargetMode="External"/><Relationship Id="rId14" Type="http://schemas.openxmlformats.org/officeDocument/2006/relationships/hyperlink" Target="https://edms.cern.ch/document/3286510" TargetMode="External"/><Relationship Id="rId22" Type="http://schemas.openxmlformats.org/officeDocument/2006/relationships/hyperlink" Target="https://edms.cern.ch/document/3290638" TargetMode="External"/><Relationship Id="rId27" Type="http://schemas.openxmlformats.org/officeDocument/2006/relationships/hyperlink" Target="https://edms.cern.ch/document/2507611" TargetMode="External"/><Relationship Id="rId30" Type="http://schemas.openxmlformats.org/officeDocument/2006/relationships/hyperlink" Target="https://edms.cern.ch/document/2810943" TargetMode="External"/><Relationship Id="rId8" Type="http://schemas.openxmlformats.org/officeDocument/2006/relationships/hyperlink" Target="https://edms.cern.ch/document/329282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a:t>Cold mass at CERN</a:t>
            </a:r>
            <a:br>
              <a:rPr lang="en-GB" dirty="0"/>
            </a:br>
            <a:r>
              <a:rPr lang="en-GB" dirty="0"/>
              <a:t> </a:t>
            </a:r>
          </a:p>
        </p:txBody>
      </p:sp>
      <p:sp>
        <p:nvSpPr>
          <p:cNvPr id="19" name="Sous-titre 18"/>
          <p:cNvSpPr>
            <a:spLocks noGrp="1"/>
          </p:cNvSpPr>
          <p:nvPr>
            <p:ph type="subTitle" idx="1"/>
          </p:nvPr>
        </p:nvSpPr>
        <p:spPr>
          <a:xfrm>
            <a:off x="1371600" y="3600450"/>
            <a:ext cx="7232848" cy="742950"/>
          </a:xfrm>
        </p:spPr>
        <p:txBody>
          <a:bodyPr/>
          <a:lstStyle/>
          <a:p>
            <a:r>
              <a:rPr lang="en-GB" dirty="0"/>
              <a:t>H. Prin</a:t>
            </a:r>
            <a:r>
              <a:rPr lang="en-GB" sz="1600" dirty="0"/>
              <a:t>, T. Bampton, N. Bourcey, N. Eyraud, L. Grand-Clement, O. Housiaux</a:t>
            </a:r>
            <a:endParaRPr lang="en-GB" dirty="0"/>
          </a:p>
        </p:txBody>
      </p:sp>
      <p:sp>
        <p:nvSpPr>
          <p:cNvPr id="20" name="Espace réservé du texte 19"/>
          <p:cNvSpPr>
            <a:spLocks noGrp="1"/>
          </p:cNvSpPr>
          <p:nvPr>
            <p:ph type="body" sz="quarter" idx="14"/>
          </p:nvPr>
        </p:nvSpPr>
        <p:spPr/>
        <p:txBody>
          <a:bodyPr>
            <a:normAutofit/>
          </a:bodyPr>
          <a:lstStyle/>
          <a:p>
            <a:r>
              <a:rPr lang="en-US" b="0" noProof="0">
                <a:solidFill>
                  <a:schemeClr val="tx1">
                    <a:lumMod val="65000"/>
                    <a:lumOff val="35000"/>
                  </a:schemeClr>
                </a:solidFill>
              </a:rPr>
              <a:t>15th HL-LHC Collaboration Meeting, CERN, 29 September -12 October 2025</a:t>
            </a:r>
            <a:endParaRPr lang="en-US" b="0" i="0" noProof="0">
              <a:solidFill>
                <a:schemeClr val="tx1">
                  <a:lumMod val="65000"/>
                  <a:lumOff val="35000"/>
                </a:schemeClr>
              </a:solidFill>
            </a:endParaRPr>
          </a:p>
        </p:txBody>
      </p:sp>
      <p:pic>
        <p:nvPicPr>
          <p:cNvPr id="5" name="Image 4" descr="CERN-logo_outline.jpg"/>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77190" y="4406900"/>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182C6813-E4EB-405B-8FCA-7C5C4656A4F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600291" y="1419622"/>
            <a:ext cx="1148173" cy="1620000"/>
          </a:xfrm>
          <a:prstGeom prst="rect">
            <a:avLst/>
          </a:prstGeom>
          <a:ln>
            <a:noFill/>
          </a:ln>
          <a:effectLst>
            <a:outerShdw blurRad="292100" dist="139700" dir="2700000" algn="tl" rotWithShape="0">
              <a:srgbClr val="333333">
                <a:alpha val="65000"/>
              </a:srgbClr>
            </a:outerShdw>
          </a:effectLst>
        </p:spPr>
      </p:pic>
      <p:pic>
        <p:nvPicPr>
          <p:cNvPr id="32" name="Picture 31">
            <a:extLst>
              <a:ext uri="{FF2B5EF4-FFF2-40B4-BE49-F238E27FC236}">
                <a16:creationId xmlns:a16="http://schemas.microsoft.com/office/drawing/2014/main" id="{4B65A317-EA30-F6CD-D309-0D22D600D7FF}"/>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249306" y="1425905"/>
            <a:ext cx="1144371" cy="1620000"/>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39F794F7-E05B-C70C-2D61-4A252D7C762F}"/>
              </a:ext>
            </a:extLst>
          </p:cNvPr>
          <p:cNvSpPr>
            <a:spLocks noGrp="1"/>
          </p:cNvSpPr>
          <p:nvPr>
            <p:ph type="title"/>
          </p:nvPr>
        </p:nvSpPr>
        <p:spPr/>
        <p:txBody>
          <a:bodyPr/>
          <a:lstStyle/>
          <a:p>
            <a:r>
              <a:rPr lang="en-US" dirty="0"/>
              <a:t>Electrical Non-Conformity Remedies 1/2</a:t>
            </a:r>
            <a:endParaRPr lang="en-GB" dirty="0"/>
          </a:p>
        </p:txBody>
      </p:sp>
      <p:graphicFrame>
        <p:nvGraphicFramePr>
          <p:cNvPr id="6" name="Content Placeholder 5">
            <a:extLst>
              <a:ext uri="{FF2B5EF4-FFF2-40B4-BE49-F238E27FC236}">
                <a16:creationId xmlns:a16="http://schemas.microsoft.com/office/drawing/2014/main" id="{1057001A-F20F-418C-03EE-483D1D8B28A3}"/>
              </a:ext>
            </a:extLst>
          </p:cNvPr>
          <p:cNvGraphicFramePr>
            <a:graphicFrameLocks noGrp="1"/>
          </p:cNvGraphicFramePr>
          <p:nvPr>
            <p:ph idx="1"/>
            <p:extLst>
              <p:ext uri="{D42A27DB-BD31-4B8C-83A1-F6EECF244321}">
                <p14:modId xmlns:p14="http://schemas.microsoft.com/office/powerpoint/2010/main" val="2084545407"/>
              </p:ext>
            </p:extLst>
          </p:nvPr>
        </p:nvGraphicFramePr>
        <p:xfrm>
          <a:off x="37914" y="771550"/>
          <a:ext cx="9008886" cy="3947160"/>
        </p:xfrm>
        <a:graphic>
          <a:graphicData uri="http://schemas.openxmlformats.org/drawingml/2006/table">
            <a:tbl>
              <a:tblPr firstRow="1" bandRow="1">
                <a:tableStyleId>{5C22544A-7EE6-4342-B048-85BDC9FD1C3A}</a:tableStyleId>
              </a:tblPr>
              <a:tblGrid>
                <a:gridCol w="4504443">
                  <a:extLst>
                    <a:ext uri="{9D8B030D-6E8A-4147-A177-3AD203B41FA5}">
                      <a16:colId xmlns:a16="http://schemas.microsoft.com/office/drawing/2014/main" val="708439738"/>
                    </a:ext>
                  </a:extLst>
                </a:gridCol>
                <a:gridCol w="4504443">
                  <a:extLst>
                    <a:ext uri="{9D8B030D-6E8A-4147-A177-3AD203B41FA5}">
                      <a16:colId xmlns:a16="http://schemas.microsoft.com/office/drawing/2014/main" val="1679310704"/>
                    </a:ext>
                  </a:extLst>
                </a:gridCol>
              </a:tblGrid>
              <a:tr h="3528392">
                <a:tc>
                  <a:txBody>
                    <a:bodyPr/>
                    <a:lstStyle/>
                    <a:p>
                      <a:pPr algn="ctr"/>
                      <a:r>
                        <a:rPr lang="en-US" sz="1800" dirty="0">
                          <a:solidFill>
                            <a:schemeClr val="tx1">
                              <a:lumMod val="65000"/>
                              <a:lumOff val="35000"/>
                            </a:schemeClr>
                          </a:solidFill>
                          <a:effectLst>
                            <a:outerShdw blurRad="38100" dist="38100" dir="2700000" algn="tl">
                              <a:srgbClr val="000000">
                                <a:alpha val="43137"/>
                              </a:srgbClr>
                            </a:outerShdw>
                          </a:effectLst>
                        </a:rPr>
                        <a:t>Additional electrical tests</a:t>
                      </a:r>
                    </a:p>
                    <a:p>
                      <a:pPr algn="ctr"/>
                      <a:endParaRPr lang="en-US" sz="900" dirty="0">
                        <a:solidFill>
                          <a:schemeClr val="tx1">
                            <a:lumMod val="65000"/>
                            <a:lumOff val="35000"/>
                          </a:schemeClr>
                        </a:solidFill>
                      </a:endParaRPr>
                    </a:p>
                    <a:p>
                      <a:pPr marL="92075" indent="-92075" algn="l">
                        <a:buClr>
                          <a:schemeClr val="accent6"/>
                        </a:buClr>
                        <a:buFont typeface="Wingdings" panose="05000000000000000000" pitchFamily="2" charset="2"/>
                        <a:buChar char="§"/>
                      </a:pPr>
                      <a:r>
                        <a:rPr lang="en-US" sz="1200" b="0" dirty="0">
                          <a:solidFill>
                            <a:schemeClr val="tx1">
                              <a:lumMod val="65000"/>
                              <a:lumOff val="35000"/>
                            </a:schemeClr>
                          </a:solidFill>
                        </a:rPr>
                        <a:t>Absolute measurements with a common reference V-Tap</a:t>
                      </a:r>
                    </a:p>
                    <a:p>
                      <a:pPr marL="92075" indent="-92075" algn="l">
                        <a:buClr>
                          <a:schemeClr val="accent6"/>
                        </a:buClr>
                        <a:buFont typeface="Wingdings" panose="05000000000000000000" pitchFamily="2" charset="2"/>
                        <a:buChar char="§"/>
                      </a:pPr>
                      <a:endParaRPr lang="en-US" sz="1200" b="0" dirty="0">
                        <a:solidFill>
                          <a:schemeClr val="tx1">
                            <a:lumMod val="65000"/>
                            <a:lumOff val="35000"/>
                          </a:schemeClr>
                        </a:solidFill>
                      </a:endParaRPr>
                    </a:p>
                    <a:p>
                      <a:pPr marL="92075" indent="-92075" algn="l">
                        <a:buClr>
                          <a:schemeClr val="accent6"/>
                        </a:buClr>
                        <a:buFont typeface="Wingdings" panose="05000000000000000000" pitchFamily="2" charset="2"/>
                        <a:buChar char="§"/>
                      </a:pPr>
                      <a:endParaRPr lang="en-US" sz="1200" b="0" dirty="0">
                        <a:solidFill>
                          <a:schemeClr val="tx1">
                            <a:lumMod val="65000"/>
                            <a:lumOff val="35000"/>
                          </a:schemeClr>
                        </a:solidFill>
                      </a:endParaRPr>
                    </a:p>
                    <a:p>
                      <a:pPr marL="92075" indent="-92075" algn="l">
                        <a:buClr>
                          <a:schemeClr val="accent6"/>
                        </a:buClr>
                        <a:buFont typeface="Wingdings" panose="05000000000000000000" pitchFamily="2" charset="2"/>
                        <a:buChar char="§"/>
                      </a:pPr>
                      <a:endParaRPr lang="en-US" sz="1200" b="0" dirty="0">
                        <a:solidFill>
                          <a:schemeClr val="tx1">
                            <a:lumMod val="65000"/>
                            <a:lumOff val="35000"/>
                          </a:schemeClr>
                        </a:solidFill>
                      </a:endParaRPr>
                    </a:p>
                    <a:p>
                      <a:pPr marL="92075" indent="-92075" algn="l">
                        <a:buClr>
                          <a:schemeClr val="accent6"/>
                        </a:buClr>
                        <a:buFont typeface="Wingdings" panose="05000000000000000000" pitchFamily="2" charset="2"/>
                        <a:buNone/>
                      </a:pPr>
                      <a:endParaRPr lang="en-US" sz="1200" b="0" dirty="0">
                        <a:solidFill>
                          <a:schemeClr val="tx1">
                            <a:lumMod val="65000"/>
                            <a:lumOff val="35000"/>
                          </a:schemeClr>
                        </a:solidFill>
                      </a:endParaRPr>
                    </a:p>
                    <a:p>
                      <a:pPr marL="92075" indent="-92075" algn="l">
                        <a:buClr>
                          <a:schemeClr val="accent6"/>
                        </a:buClr>
                        <a:buFont typeface="Wingdings" panose="05000000000000000000" pitchFamily="2" charset="2"/>
                        <a:buChar char="§"/>
                      </a:pPr>
                      <a:endParaRPr lang="en-US" sz="1200" b="0" dirty="0">
                        <a:solidFill>
                          <a:schemeClr val="tx1">
                            <a:lumMod val="65000"/>
                            <a:lumOff val="35000"/>
                          </a:schemeClr>
                        </a:solidFill>
                      </a:endParaRPr>
                    </a:p>
                    <a:p>
                      <a:pPr marL="92075" indent="-92075" algn="l">
                        <a:buClr>
                          <a:schemeClr val="accent6"/>
                        </a:buClr>
                        <a:buFont typeface="Wingdings" panose="05000000000000000000" pitchFamily="2" charset="2"/>
                        <a:buChar char="§"/>
                      </a:pPr>
                      <a:r>
                        <a:rPr lang="en-US" sz="1200" b="0" dirty="0">
                          <a:solidFill>
                            <a:schemeClr val="tx1">
                              <a:lumMod val="65000"/>
                              <a:lumOff val="35000"/>
                            </a:schemeClr>
                          </a:solidFill>
                        </a:rPr>
                        <a:t>Relative measurements in between the V-Taps</a:t>
                      </a:r>
                    </a:p>
                    <a:p>
                      <a:pPr marL="0" indent="0" algn="l">
                        <a:buClr>
                          <a:schemeClr val="accent6"/>
                        </a:buClr>
                        <a:buFont typeface="Wingdings" panose="05000000000000000000" pitchFamily="2" charset="2"/>
                        <a:buNone/>
                      </a:pPr>
                      <a:endParaRPr lang="en-US" sz="1200" b="0" dirty="0">
                        <a:solidFill>
                          <a:schemeClr val="tx1">
                            <a:lumMod val="65000"/>
                            <a:lumOff val="35000"/>
                          </a:schemeClr>
                        </a:solidFill>
                      </a:endParaRPr>
                    </a:p>
                    <a:p>
                      <a:pPr marL="0" indent="0" algn="l">
                        <a:buClr>
                          <a:schemeClr val="accent6"/>
                        </a:buClr>
                        <a:buFont typeface="Wingdings" panose="05000000000000000000" pitchFamily="2" charset="2"/>
                        <a:buNone/>
                      </a:pPr>
                      <a:endParaRPr lang="en-US" sz="1200" b="0" dirty="0">
                        <a:solidFill>
                          <a:schemeClr val="tx1">
                            <a:lumMod val="65000"/>
                            <a:lumOff val="35000"/>
                          </a:schemeClr>
                        </a:solidFill>
                      </a:endParaRPr>
                    </a:p>
                    <a:p>
                      <a:pPr marL="92075" indent="-92075" algn="l">
                        <a:buClr>
                          <a:schemeClr val="accent6"/>
                        </a:buClr>
                        <a:buFont typeface="Wingdings" panose="05000000000000000000" pitchFamily="2" charset="2"/>
                        <a:buChar char="§"/>
                      </a:pPr>
                      <a:endParaRPr lang="en-US" sz="1200" b="0" dirty="0">
                        <a:solidFill>
                          <a:schemeClr val="tx1">
                            <a:lumMod val="65000"/>
                            <a:lumOff val="35000"/>
                          </a:schemeClr>
                        </a:solidFill>
                      </a:endParaRPr>
                    </a:p>
                    <a:p>
                      <a:pPr marL="92075" indent="-92075" algn="l">
                        <a:buClr>
                          <a:schemeClr val="accent6"/>
                        </a:buClr>
                        <a:buFont typeface="Wingdings" panose="05000000000000000000" pitchFamily="2" charset="2"/>
                        <a:buChar char="§"/>
                      </a:pPr>
                      <a:endParaRPr lang="en-US" sz="1200" b="0" dirty="0">
                        <a:solidFill>
                          <a:schemeClr val="tx1">
                            <a:lumMod val="65000"/>
                            <a:lumOff val="35000"/>
                          </a:schemeClr>
                        </a:solidFill>
                      </a:endParaRPr>
                    </a:p>
                    <a:p>
                      <a:pPr marL="92075" indent="-92075" algn="l">
                        <a:buClr>
                          <a:schemeClr val="accent6"/>
                        </a:buClr>
                        <a:buFont typeface="Wingdings" panose="05000000000000000000" pitchFamily="2" charset="2"/>
                        <a:buChar char="§"/>
                      </a:pPr>
                      <a:endParaRPr lang="en-US" sz="1200" b="0" dirty="0">
                        <a:solidFill>
                          <a:schemeClr val="tx1">
                            <a:lumMod val="65000"/>
                            <a:lumOff val="35000"/>
                          </a:schemeClr>
                        </a:solidFill>
                      </a:endParaRPr>
                    </a:p>
                    <a:p>
                      <a:pPr marL="92075" indent="-92075" algn="l">
                        <a:buClr>
                          <a:schemeClr val="accent6"/>
                        </a:buClr>
                        <a:buFont typeface="Wingdings" panose="05000000000000000000" pitchFamily="2" charset="2"/>
                        <a:buChar char="§"/>
                      </a:pPr>
                      <a:r>
                        <a:rPr lang="en-US" sz="1200" b="0" dirty="0">
                          <a:solidFill>
                            <a:schemeClr val="tx1">
                              <a:lumMod val="65000"/>
                              <a:lumOff val="35000"/>
                            </a:schemeClr>
                          </a:solidFill>
                        </a:rPr>
                        <a:t>Relative measurements in between the V-Taps reversing the power supply polarity</a:t>
                      </a:r>
                    </a:p>
                    <a:p>
                      <a:pPr marL="92075" indent="-92075" algn="l">
                        <a:buClr>
                          <a:schemeClr val="accent6"/>
                        </a:buClr>
                        <a:buFont typeface="Wingdings" panose="05000000000000000000" pitchFamily="2" charset="2"/>
                        <a:buChar char="§"/>
                      </a:pPr>
                      <a:endParaRPr lang="en-US" sz="1050" b="0" dirty="0">
                        <a:solidFill>
                          <a:schemeClr val="tx1">
                            <a:lumMod val="65000"/>
                            <a:lumOff val="35000"/>
                          </a:schemeClr>
                        </a:solidFill>
                      </a:endParaRPr>
                    </a:p>
                    <a:p>
                      <a:pPr marL="92075" indent="-92075" algn="l">
                        <a:buClr>
                          <a:schemeClr val="accent6"/>
                        </a:buClr>
                        <a:buFont typeface="Wingdings" panose="05000000000000000000" pitchFamily="2" charset="2"/>
                        <a:buChar char="§"/>
                      </a:pPr>
                      <a:endParaRPr lang="en-US" sz="1050" b="0" dirty="0">
                        <a:solidFill>
                          <a:schemeClr val="tx1">
                            <a:lumMod val="65000"/>
                            <a:lumOff val="35000"/>
                          </a:schemeClr>
                        </a:solidFill>
                      </a:endParaRPr>
                    </a:p>
                    <a:p>
                      <a:pPr marL="92075" indent="-92075" algn="l">
                        <a:buClr>
                          <a:schemeClr val="accent6"/>
                        </a:buClr>
                        <a:buFont typeface="Wingdings" panose="05000000000000000000" pitchFamily="2" charset="2"/>
                        <a:buChar char="§"/>
                      </a:pPr>
                      <a:endParaRPr lang="en-US" sz="1050" b="0" dirty="0">
                        <a:solidFill>
                          <a:schemeClr val="tx1">
                            <a:lumMod val="65000"/>
                            <a:lumOff val="35000"/>
                          </a:schemeClr>
                        </a:solidFill>
                      </a:endParaRPr>
                    </a:p>
                    <a:p>
                      <a:pPr marL="92075" indent="-92075" algn="l">
                        <a:buClr>
                          <a:schemeClr val="accent6"/>
                        </a:buClr>
                        <a:buFont typeface="Wingdings" panose="05000000000000000000" pitchFamily="2" charset="2"/>
                        <a:buChar char="§"/>
                      </a:pPr>
                      <a:endParaRPr lang="en-US" sz="1050" b="0" dirty="0">
                        <a:solidFill>
                          <a:schemeClr val="tx1">
                            <a:lumMod val="65000"/>
                            <a:lumOff val="35000"/>
                          </a:schemeClr>
                        </a:solidFill>
                      </a:endParaRPr>
                    </a:p>
                    <a:p>
                      <a:pPr marL="177800" indent="-177800" algn="l">
                        <a:buClr>
                          <a:schemeClr val="accent6"/>
                        </a:buClr>
                        <a:buFont typeface="Wingdings" panose="05000000000000000000" pitchFamily="2" charset="2"/>
                        <a:buChar char="§"/>
                      </a:pPr>
                      <a:endParaRPr lang="en-GB" sz="1600" b="0" dirty="0">
                        <a:solidFill>
                          <a:schemeClr val="tx1">
                            <a:lumMod val="65000"/>
                            <a:lumOff val="3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algn="ctr" defTabSz="457200" rtl="0" eaLnBrk="1" latinLnBrk="0" hangingPunct="1"/>
                      <a:r>
                        <a:rPr lang="en-US" sz="1800" b="1" kern="1200" dirty="0">
                          <a:solidFill>
                            <a:schemeClr val="tx1">
                              <a:lumMod val="65000"/>
                              <a:lumOff val="35000"/>
                            </a:schemeClr>
                          </a:solidFill>
                          <a:effectLst>
                            <a:outerShdw blurRad="38100" dist="38100" dir="2700000" algn="tl">
                              <a:srgbClr val="000000">
                                <a:alpha val="43137"/>
                              </a:srgbClr>
                            </a:outerShdw>
                          </a:effectLst>
                          <a:latin typeface="+mn-lt"/>
                          <a:ea typeface="+mn-ea"/>
                          <a:cs typeface="+mn-cs"/>
                        </a:rPr>
                        <a:t>V-Taps soldering reinforcement</a:t>
                      </a:r>
                    </a:p>
                    <a:p>
                      <a:pPr algn="ctr"/>
                      <a:endParaRPr lang="en-US" sz="900" dirty="0">
                        <a:solidFill>
                          <a:schemeClr val="tx1">
                            <a:lumMod val="65000"/>
                            <a:lumOff val="35000"/>
                          </a:schemeClr>
                        </a:solidFill>
                      </a:endParaRPr>
                    </a:p>
                    <a:p>
                      <a:pPr marL="92075" indent="-92075" algn="l" defTabSz="457200" rtl="0" eaLnBrk="1" latinLnBrk="0" hangingPunct="1">
                        <a:buClr>
                          <a:schemeClr val="accent6"/>
                        </a:buClr>
                        <a:buFont typeface="Wingdings" panose="05000000000000000000" pitchFamily="2" charset="2"/>
                        <a:buChar char="§"/>
                      </a:pPr>
                      <a:r>
                        <a:rPr lang="en-US" sz="1050" b="0" kern="1200" dirty="0">
                          <a:solidFill>
                            <a:schemeClr val="tx1">
                              <a:lumMod val="65000"/>
                              <a:lumOff val="35000"/>
                            </a:schemeClr>
                          </a:solidFill>
                          <a:latin typeface="+mn-lt"/>
                          <a:ea typeface="+mn-ea"/>
                          <a:cs typeface="+mn-cs"/>
                        </a:rPr>
                        <a:t>See </a:t>
                      </a:r>
                      <a:r>
                        <a:rPr lang="en-US" sz="1050" b="0" kern="1200" dirty="0">
                          <a:solidFill>
                            <a:schemeClr val="tx1">
                              <a:lumMod val="65000"/>
                              <a:lumOff val="35000"/>
                            </a:schemeClr>
                          </a:solidFill>
                          <a:latin typeface="+mn-lt"/>
                          <a:ea typeface="+mn-ea"/>
                          <a:cs typeface="+mn-cs"/>
                          <a:hlinkClick r:id="rId5"/>
                        </a:rPr>
                        <a:t>LHC-LMQXFB-FP-0017</a:t>
                      </a:r>
                      <a:r>
                        <a:rPr lang="en-US" sz="1050" b="0" kern="1200" dirty="0">
                          <a:solidFill>
                            <a:schemeClr val="tx1">
                              <a:lumMod val="65000"/>
                              <a:lumOff val="35000"/>
                            </a:schemeClr>
                          </a:solidFill>
                          <a:latin typeface="+mn-lt"/>
                          <a:ea typeface="+mn-ea"/>
                          <a:cs typeface="+mn-cs"/>
                        </a:rPr>
                        <a:t>, activities 8.2, 8.4 &amp; 8.5 </a:t>
                      </a:r>
                    </a:p>
                    <a:p>
                      <a:pPr algn="ctr"/>
                      <a:endParaRPr lang="en-GB" sz="1800" dirty="0">
                        <a:solidFill>
                          <a:schemeClr val="tx1">
                            <a:lumMod val="65000"/>
                            <a:lumOff val="35000"/>
                          </a:schemeClr>
                        </a:solidFill>
                      </a:endParaRPr>
                    </a:p>
                    <a:p>
                      <a:pPr algn="ctr"/>
                      <a:endParaRPr lang="en-GB" sz="1800" dirty="0">
                        <a:solidFill>
                          <a:schemeClr val="tx1">
                            <a:lumMod val="65000"/>
                            <a:lumOff val="35000"/>
                          </a:schemeClr>
                        </a:solidFill>
                      </a:endParaRPr>
                    </a:p>
                    <a:p>
                      <a:pPr algn="ctr"/>
                      <a:endParaRPr lang="en-GB" sz="1800" dirty="0">
                        <a:solidFill>
                          <a:schemeClr val="tx1">
                            <a:lumMod val="65000"/>
                            <a:lumOff val="35000"/>
                          </a:schemeClr>
                        </a:solidFill>
                      </a:endParaRPr>
                    </a:p>
                    <a:p>
                      <a:pPr algn="ctr"/>
                      <a:endParaRPr lang="en-GB" sz="1800" dirty="0">
                        <a:solidFill>
                          <a:schemeClr val="tx1">
                            <a:lumMod val="65000"/>
                            <a:lumOff val="35000"/>
                          </a:schemeClr>
                        </a:solidFill>
                      </a:endParaRPr>
                    </a:p>
                    <a:p>
                      <a:pPr algn="ctr"/>
                      <a:endParaRPr lang="en-GB" sz="1800" dirty="0">
                        <a:solidFill>
                          <a:schemeClr val="tx1">
                            <a:lumMod val="65000"/>
                            <a:lumOff val="35000"/>
                          </a:schemeClr>
                        </a:solidFill>
                      </a:endParaRPr>
                    </a:p>
                    <a:p>
                      <a:pPr algn="ctr"/>
                      <a:endParaRPr lang="en-GB" sz="1800" dirty="0">
                        <a:solidFill>
                          <a:schemeClr val="tx1">
                            <a:lumMod val="65000"/>
                            <a:lumOff val="35000"/>
                          </a:schemeClr>
                        </a:solidFill>
                      </a:endParaRPr>
                    </a:p>
                    <a:p>
                      <a:pPr algn="ctr"/>
                      <a:endParaRPr lang="en-GB" sz="1800" dirty="0">
                        <a:solidFill>
                          <a:schemeClr val="tx1">
                            <a:lumMod val="65000"/>
                            <a:lumOff val="35000"/>
                          </a:schemeClr>
                        </a:solidFill>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effectLst>
                            <a:outerShdw blurRad="38100" dist="38100" dir="2700000" algn="tl">
                              <a:srgbClr val="000000">
                                <a:alpha val="43137"/>
                              </a:srgbClr>
                            </a:outerShdw>
                          </a:effectLst>
                        </a:rPr>
                        <a:t>Additional polarity measurements </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0" dirty="0">
                          <a:solidFill>
                            <a:schemeClr val="tx1">
                              <a:lumMod val="65000"/>
                              <a:lumOff val="35000"/>
                            </a:schemeClr>
                          </a:solidFill>
                        </a:rPr>
                        <a:t>(+ see M. </a:t>
                      </a:r>
                      <a:r>
                        <a:rPr lang="en-US" sz="800" b="0" dirty="0" err="1">
                          <a:solidFill>
                            <a:schemeClr val="tx1">
                              <a:lumMod val="65000"/>
                              <a:lumOff val="35000"/>
                            </a:schemeClr>
                          </a:solidFill>
                        </a:rPr>
                        <a:t>Pantella’s</a:t>
                      </a:r>
                      <a:r>
                        <a:rPr lang="en-US" sz="800" b="0" dirty="0">
                          <a:solidFill>
                            <a:schemeClr val="tx1">
                              <a:lumMod val="65000"/>
                              <a:lumOff val="35000"/>
                            </a:schemeClr>
                          </a:solidFill>
                        </a:rPr>
                        <a:t> talk)</a:t>
                      </a:r>
                      <a:endParaRPr lang="en-US" sz="1200" b="0" dirty="0">
                        <a:solidFill>
                          <a:schemeClr val="tx1">
                            <a:lumMod val="65000"/>
                            <a:lumOff val="35000"/>
                          </a:schemeClr>
                        </a:solidFill>
                      </a:endParaRPr>
                    </a:p>
                    <a:p>
                      <a:pPr algn="ctr"/>
                      <a:endParaRPr lang="en-GB" sz="1800" dirty="0">
                        <a:solidFill>
                          <a:schemeClr val="tx1">
                            <a:lumMod val="65000"/>
                            <a:lumOff val="3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69077650"/>
                  </a:ext>
                </a:extLst>
              </a:tr>
            </a:tbl>
          </a:graphicData>
        </a:graphic>
      </p:graphicFrame>
      <p:sp>
        <p:nvSpPr>
          <p:cNvPr id="4" name="Footer Placeholder 3">
            <a:extLst>
              <a:ext uri="{FF2B5EF4-FFF2-40B4-BE49-F238E27FC236}">
                <a16:creationId xmlns:a16="http://schemas.microsoft.com/office/drawing/2014/main" id="{7D11267E-BFE7-E5E8-8144-0A20112D3DC5}"/>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3C13CB1D-2CBA-D307-FDFB-5EDF98237302}"/>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8" name="Picture 7">
            <a:extLst>
              <a:ext uri="{FF2B5EF4-FFF2-40B4-BE49-F238E27FC236}">
                <a16:creationId xmlns:a16="http://schemas.microsoft.com/office/drawing/2014/main" id="{CEE62BFB-4B62-5F6F-5AD5-58ABCB7E49DC}"/>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79513" y="1371634"/>
            <a:ext cx="4445900" cy="743525"/>
          </a:xfrm>
          <a:prstGeom prst="rect">
            <a:avLst/>
          </a:prstGeom>
        </p:spPr>
      </p:pic>
      <p:pic>
        <p:nvPicPr>
          <p:cNvPr id="12" name="Picture 11">
            <a:extLst>
              <a:ext uri="{FF2B5EF4-FFF2-40B4-BE49-F238E27FC236}">
                <a16:creationId xmlns:a16="http://schemas.microsoft.com/office/drawing/2014/main" id="{8DB101BA-5791-C2CD-B9C8-88986C032256}"/>
              </a:ext>
            </a:extLst>
          </p:cNvPr>
          <p:cNvPicPr>
            <a:picLocks noChangeAspect="1"/>
          </p:cNvPicPr>
          <p:nvPr/>
        </p:nvPicPr>
        <p:blipFill>
          <a:blip r:embed="rId7"/>
          <a:stretch>
            <a:fillRect/>
          </a:stretch>
        </p:blipFill>
        <p:spPr>
          <a:xfrm>
            <a:off x="179512" y="2571750"/>
            <a:ext cx="4445900" cy="667573"/>
          </a:xfrm>
          <a:prstGeom prst="rect">
            <a:avLst/>
          </a:prstGeom>
        </p:spPr>
      </p:pic>
      <p:pic>
        <p:nvPicPr>
          <p:cNvPr id="15" name="Picture 14">
            <a:extLst>
              <a:ext uri="{FF2B5EF4-FFF2-40B4-BE49-F238E27FC236}">
                <a16:creationId xmlns:a16="http://schemas.microsoft.com/office/drawing/2014/main" id="{C1F835AF-2E3B-3004-07BE-7F3969D22C9C}"/>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32288" y="3843610"/>
            <a:ext cx="4445900" cy="674455"/>
          </a:xfrm>
          <a:prstGeom prst="rect">
            <a:avLst/>
          </a:prstGeom>
        </p:spPr>
      </p:pic>
      <p:pic>
        <p:nvPicPr>
          <p:cNvPr id="28" name="Picture 27">
            <a:extLst>
              <a:ext uri="{FF2B5EF4-FFF2-40B4-BE49-F238E27FC236}">
                <a16:creationId xmlns:a16="http://schemas.microsoft.com/office/drawing/2014/main" id="{97FCC20D-40C2-D3CE-57BD-A30328EBCB5C}"/>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5015582" y="1425905"/>
            <a:ext cx="1140594" cy="1620000"/>
          </a:xfrm>
          <a:prstGeom prst="rect">
            <a:avLst/>
          </a:prstGeom>
          <a:ln>
            <a:noFill/>
          </a:ln>
          <a:effectLst>
            <a:outerShdw blurRad="292100" dist="139700" dir="2700000" algn="tl" rotWithShape="0">
              <a:srgbClr val="333333">
                <a:alpha val="65000"/>
              </a:srgbClr>
            </a:outerShdw>
          </a:effectLst>
        </p:spPr>
      </p:pic>
      <p:pic>
        <p:nvPicPr>
          <p:cNvPr id="34" name="Picture 33" descr="A pipe with a metal rod&#10;&#10;AI-generated content may be incorrect.">
            <a:extLst>
              <a:ext uri="{FF2B5EF4-FFF2-40B4-BE49-F238E27FC236}">
                <a16:creationId xmlns:a16="http://schemas.microsoft.com/office/drawing/2014/main" id="{D7B4AC0F-4AC4-D94F-2852-280D8A31D7D5}"/>
              </a:ext>
            </a:extLst>
          </p:cNvPr>
          <p:cNvPicPr>
            <a:picLocks noChangeAspect="1"/>
          </p:cNvPicPr>
          <p:nvPr/>
        </p:nvPicPr>
        <p:blipFill>
          <a:blip r:embed="rId10" cstate="hqprint">
            <a:extLst>
              <a:ext uri="{28A0092B-C50C-407E-A947-70E740481C1C}">
                <a14:useLocalDpi xmlns:a14="http://schemas.microsoft.com/office/drawing/2010/main"/>
              </a:ext>
            </a:extLst>
          </a:blip>
          <a:srcRect/>
          <a:stretch>
            <a:fillRect/>
          </a:stretch>
        </p:blipFill>
        <p:spPr>
          <a:xfrm rot="5400000">
            <a:off x="7062847" y="3648846"/>
            <a:ext cx="1138834" cy="1368000"/>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2C764168-5314-AA21-7271-D87B94EEBA4B}"/>
              </a:ext>
            </a:extLst>
          </p:cNvPr>
          <p:cNvPicPr>
            <a:picLocks noChangeAspect="1"/>
          </p:cNvPicPr>
          <p:nvPr/>
        </p:nvPicPr>
        <p:blipFill>
          <a:blip r:embed="rId11"/>
          <a:stretch>
            <a:fillRect/>
          </a:stretch>
        </p:blipFill>
        <p:spPr>
          <a:xfrm>
            <a:off x="5228851" y="3742393"/>
            <a:ext cx="1592640" cy="1137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28347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D87EC-550C-E73F-DBA6-DE4F76BA75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E88EAA-F0D0-77B1-2CE6-EAABCFF75A8B}"/>
              </a:ext>
            </a:extLst>
          </p:cNvPr>
          <p:cNvSpPr>
            <a:spLocks noGrp="1"/>
          </p:cNvSpPr>
          <p:nvPr>
            <p:ph type="title"/>
          </p:nvPr>
        </p:nvSpPr>
        <p:spPr/>
        <p:txBody>
          <a:bodyPr/>
          <a:lstStyle/>
          <a:p>
            <a:r>
              <a:rPr lang="en-US" dirty="0"/>
              <a:t>Electrical Non-Conformity Remedies 2/2</a:t>
            </a:r>
            <a:endParaRPr lang="en-GB" dirty="0"/>
          </a:p>
        </p:txBody>
      </p:sp>
      <p:graphicFrame>
        <p:nvGraphicFramePr>
          <p:cNvPr id="6" name="Content Placeholder 5">
            <a:extLst>
              <a:ext uri="{FF2B5EF4-FFF2-40B4-BE49-F238E27FC236}">
                <a16:creationId xmlns:a16="http://schemas.microsoft.com/office/drawing/2014/main" id="{C231F546-89B3-96D1-2956-2767261A266A}"/>
              </a:ext>
            </a:extLst>
          </p:cNvPr>
          <p:cNvGraphicFramePr>
            <a:graphicFrameLocks noGrp="1"/>
          </p:cNvGraphicFramePr>
          <p:nvPr>
            <p:ph idx="1"/>
            <p:extLst>
              <p:ext uri="{D42A27DB-BD31-4B8C-83A1-F6EECF244321}">
                <p14:modId xmlns:p14="http://schemas.microsoft.com/office/powerpoint/2010/main" val="3262882232"/>
              </p:ext>
            </p:extLst>
          </p:nvPr>
        </p:nvGraphicFramePr>
        <p:xfrm>
          <a:off x="37914" y="978298"/>
          <a:ext cx="9008886" cy="3825240"/>
        </p:xfrm>
        <a:graphic>
          <a:graphicData uri="http://schemas.openxmlformats.org/drawingml/2006/table">
            <a:tbl>
              <a:tblPr firstRow="1" bandRow="1">
                <a:tableStyleId>{5C22544A-7EE6-4342-B048-85BDC9FD1C3A}</a:tableStyleId>
              </a:tblPr>
              <a:tblGrid>
                <a:gridCol w="4504443">
                  <a:extLst>
                    <a:ext uri="{9D8B030D-6E8A-4147-A177-3AD203B41FA5}">
                      <a16:colId xmlns:a16="http://schemas.microsoft.com/office/drawing/2014/main" val="708439738"/>
                    </a:ext>
                  </a:extLst>
                </a:gridCol>
                <a:gridCol w="4504443">
                  <a:extLst>
                    <a:ext uri="{9D8B030D-6E8A-4147-A177-3AD203B41FA5}">
                      <a16:colId xmlns:a16="http://schemas.microsoft.com/office/drawing/2014/main" val="2260589164"/>
                    </a:ext>
                  </a:extLst>
                </a:gridCol>
              </a:tblGrid>
              <a:tr h="3250802">
                <a:tc>
                  <a:txBody>
                    <a:bodyPr/>
                    <a:lstStyle/>
                    <a:p>
                      <a:pPr algn="ctr"/>
                      <a:r>
                        <a:rPr lang="en-US" sz="1800" dirty="0">
                          <a:solidFill>
                            <a:schemeClr val="tx1">
                              <a:lumMod val="65000"/>
                              <a:lumOff val="35000"/>
                            </a:schemeClr>
                          </a:solidFill>
                          <a:effectLst>
                            <a:outerShdw blurRad="38100" dist="38100" dir="2700000" algn="tl">
                              <a:srgbClr val="000000">
                                <a:alpha val="43137"/>
                              </a:srgbClr>
                            </a:outerShdw>
                          </a:effectLst>
                        </a:rPr>
                        <a:t>Spiders redesign</a:t>
                      </a:r>
                    </a:p>
                    <a:p>
                      <a:pPr algn="ctr"/>
                      <a:endParaRPr lang="en-US" sz="2800" dirty="0">
                        <a:solidFill>
                          <a:schemeClr val="tx1">
                            <a:lumMod val="65000"/>
                            <a:lumOff val="35000"/>
                          </a:schemeClr>
                        </a:solidFill>
                      </a:endParaRPr>
                    </a:p>
                    <a:p>
                      <a:pPr algn="ctr"/>
                      <a:endParaRPr lang="en-US" sz="2800" dirty="0">
                        <a:solidFill>
                          <a:schemeClr val="tx1">
                            <a:lumMod val="65000"/>
                            <a:lumOff val="35000"/>
                          </a:schemeClr>
                        </a:solidFill>
                      </a:endParaRPr>
                    </a:p>
                    <a:p>
                      <a:pPr algn="ctr"/>
                      <a:endParaRPr lang="en-US" sz="2800" dirty="0">
                        <a:solidFill>
                          <a:schemeClr val="tx1">
                            <a:lumMod val="65000"/>
                            <a:lumOff val="35000"/>
                          </a:schemeClr>
                        </a:solidFill>
                      </a:endParaRPr>
                    </a:p>
                    <a:p>
                      <a:pPr algn="ctr"/>
                      <a:endParaRPr lang="en-US" sz="1600" dirty="0">
                        <a:solidFill>
                          <a:schemeClr val="tx1">
                            <a:lumMod val="65000"/>
                            <a:lumOff val="35000"/>
                          </a:schemeClr>
                        </a:solidFill>
                      </a:endParaRPr>
                    </a:p>
                    <a:p>
                      <a:pPr marL="179388" marR="0" lvl="0" indent="-179388"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r>
                        <a:rPr lang="en-US" sz="1400" b="0" kern="1200" dirty="0">
                          <a:solidFill>
                            <a:schemeClr val="tx1">
                              <a:lumMod val="65000"/>
                              <a:lumOff val="35000"/>
                            </a:schemeClr>
                          </a:solidFill>
                          <a:latin typeface="+mn-lt"/>
                          <a:ea typeface="+mn-ea"/>
                          <a:cs typeface="+mn-cs"/>
                        </a:rPr>
                        <a:t>Guiding length increased (50 </a:t>
                      </a:r>
                      <a:r>
                        <a:rPr lang="en-US" sz="1400" b="0" kern="1200" dirty="0">
                          <a:solidFill>
                            <a:schemeClr val="tx1">
                              <a:lumMod val="65000"/>
                              <a:lumOff val="35000"/>
                            </a:schemeClr>
                          </a:solidFill>
                          <a:latin typeface="+mn-lt"/>
                          <a:ea typeface="+mn-ea"/>
                          <a:cs typeface="+mn-cs"/>
                          <a:sym typeface="Wingdings" panose="05000000000000000000" pitchFamily="2" charset="2"/>
                        </a:rPr>
                        <a:t></a:t>
                      </a:r>
                      <a:r>
                        <a:rPr lang="en-US" sz="1400" b="0" kern="1200" dirty="0">
                          <a:solidFill>
                            <a:schemeClr val="tx1">
                              <a:lumMod val="65000"/>
                              <a:lumOff val="35000"/>
                            </a:schemeClr>
                          </a:solidFill>
                          <a:latin typeface="+mn-lt"/>
                          <a:ea typeface="+mn-ea"/>
                          <a:cs typeface="+mn-cs"/>
                        </a:rPr>
                        <a:t> 150mm)</a:t>
                      </a:r>
                    </a:p>
                    <a:p>
                      <a:pPr marL="357188" marR="0" lvl="0" indent="0"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r>
                        <a:rPr lang="en-US" sz="1400" b="0" kern="1200" dirty="0">
                          <a:solidFill>
                            <a:schemeClr val="accent6"/>
                          </a:solidFill>
                          <a:latin typeface="+mn-lt"/>
                          <a:ea typeface="+mn-ea"/>
                          <a:cs typeface="+mn-cs"/>
                          <a:sym typeface="Wingdings" panose="05000000000000000000" pitchFamily="2" charset="2"/>
                        </a:rPr>
                        <a:t></a:t>
                      </a:r>
                      <a:r>
                        <a:rPr lang="en-US" sz="1400" b="0" kern="1200" dirty="0">
                          <a:solidFill>
                            <a:schemeClr val="tx1">
                              <a:lumMod val="65000"/>
                              <a:lumOff val="35000"/>
                            </a:schemeClr>
                          </a:solidFill>
                          <a:latin typeface="+mn-lt"/>
                          <a:ea typeface="+mn-ea"/>
                          <a:cs typeface="+mn-cs"/>
                          <a:sym typeface="Wingdings" panose="05000000000000000000" pitchFamily="2" charset="2"/>
                        </a:rPr>
                        <a:t> </a:t>
                      </a:r>
                      <a:r>
                        <a:rPr lang="en-US" sz="1400" b="0" kern="1200" dirty="0">
                          <a:solidFill>
                            <a:schemeClr val="tx1">
                              <a:lumMod val="65000"/>
                              <a:lumOff val="35000"/>
                            </a:schemeClr>
                          </a:solidFill>
                          <a:latin typeface="+mn-lt"/>
                          <a:ea typeface="+mn-ea"/>
                          <a:cs typeface="+mn-cs"/>
                        </a:rPr>
                        <a:t>Smooth horizontal and vertical busbar curving</a:t>
                      </a:r>
                    </a:p>
                    <a:p>
                      <a:pPr marL="179388" marR="0" lvl="0" indent="-179388"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r>
                        <a:rPr lang="en-US" sz="1400" b="0" kern="1200" dirty="0">
                          <a:solidFill>
                            <a:schemeClr val="tx1">
                              <a:lumMod val="65000"/>
                              <a:lumOff val="35000"/>
                            </a:schemeClr>
                          </a:solidFill>
                          <a:latin typeface="+mn-lt"/>
                          <a:ea typeface="+mn-ea"/>
                          <a:cs typeface="+mn-cs"/>
                        </a:rPr>
                        <a:t>Longer and improved support against the Lorentz forces</a:t>
                      </a:r>
                    </a:p>
                    <a:p>
                      <a:pPr marL="179388" marR="0" lvl="0" indent="-179388"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r>
                        <a:rPr lang="en-US" sz="1400" b="0" kern="1200" dirty="0">
                          <a:solidFill>
                            <a:schemeClr val="tx1">
                              <a:lumMod val="65000"/>
                              <a:lumOff val="35000"/>
                            </a:schemeClr>
                          </a:solidFill>
                          <a:latin typeface="+mn-lt"/>
                          <a:ea typeface="+mn-ea"/>
                          <a:cs typeface="+mn-cs"/>
                        </a:rPr>
                        <a:t>De/re-</a:t>
                      </a:r>
                      <a:r>
                        <a:rPr lang="en-US" sz="1400" b="0" kern="1200" dirty="0" err="1">
                          <a:solidFill>
                            <a:schemeClr val="tx1">
                              <a:lumMod val="65000"/>
                              <a:lumOff val="35000"/>
                            </a:schemeClr>
                          </a:solidFill>
                          <a:latin typeface="+mn-lt"/>
                          <a:ea typeface="+mn-ea"/>
                          <a:cs typeface="+mn-cs"/>
                        </a:rPr>
                        <a:t>mountability</a:t>
                      </a:r>
                      <a:r>
                        <a:rPr lang="en-US" sz="1400" b="0" kern="1200" dirty="0">
                          <a:solidFill>
                            <a:schemeClr val="tx1">
                              <a:lumMod val="65000"/>
                              <a:lumOff val="35000"/>
                            </a:schemeClr>
                          </a:solidFill>
                          <a:latin typeface="+mn-lt"/>
                          <a:ea typeface="+mn-ea"/>
                          <a:cs typeface="+mn-cs"/>
                        </a:rPr>
                        <a:t> from the triple flange extremity</a:t>
                      </a:r>
                    </a:p>
                    <a:p>
                      <a:pPr marL="179388" marR="0" lvl="0" indent="-179388"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r>
                        <a:rPr lang="en-US" sz="1400" b="0" kern="1200" dirty="0">
                          <a:solidFill>
                            <a:schemeClr val="tx1">
                              <a:lumMod val="65000"/>
                              <a:lumOff val="35000"/>
                            </a:schemeClr>
                          </a:solidFill>
                          <a:latin typeface="+mn-lt"/>
                          <a:ea typeface="+mn-ea"/>
                          <a:cs typeface="+mn-cs"/>
                        </a:rPr>
                        <a:t>Less components, easier to machine</a:t>
                      </a:r>
                    </a:p>
                    <a:p>
                      <a:pPr marL="0" marR="0" lvl="0" indent="0"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endParaRPr lang="en-US" sz="700" b="0" kern="1200" dirty="0">
                        <a:solidFill>
                          <a:schemeClr val="tx1">
                            <a:lumMod val="65000"/>
                            <a:lumOff val="35000"/>
                          </a:schemeClr>
                        </a:solidFill>
                        <a:latin typeface="+mn-lt"/>
                        <a:ea typeface="+mn-ea"/>
                        <a:cs typeface="+mn-cs"/>
                      </a:endParaRPr>
                    </a:p>
                    <a:p>
                      <a:pPr marL="0" marR="0" lvl="0" indent="0" algn="ctr"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r>
                        <a:rPr lang="en-US" sz="1100" b="0" i="1" kern="1200" dirty="0">
                          <a:solidFill>
                            <a:schemeClr val="tx1">
                              <a:lumMod val="65000"/>
                              <a:lumOff val="35000"/>
                            </a:schemeClr>
                          </a:solidFill>
                          <a:latin typeface="+mn-lt"/>
                          <a:ea typeface="+mn-ea"/>
                          <a:cs typeface="+mn-cs"/>
                        </a:rPr>
                        <a:t>New spiders sent to FNAL for LMQXFA cold masses (Q1/Q3)</a:t>
                      </a:r>
                    </a:p>
                    <a:p>
                      <a:pPr marL="0" marR="0" lvl="0" indent="0" algn="ctr"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r>
                        <a:rPr lang="en-US" sz="1100" b="0" i="1" kern="1200" dirty="0">
                          <a:solidFill>
                            <a:schemeClr val="tx1">
                              <a:lumMod val="65000"/>
                              <a:lumOff val="35000"/>
                            </a:schemeClr>
                          </a:solidFill>
                          <a:latin typeface="+mn-lt"/>
                          <a:ea typeface="+mn-ea"/>
                          <a:cs typeface="+mn-cs"/>
                        </a:rPr>
                        <a:t>Implementation not needed for the LMBXF cold masses (D1)</a:t>
                      </a:r>
                    </a:p>
                    <a:p>
                      <a:pPr marL="177800" indent="-177800" algn="l">
                        <a:buClr>
                          <a:schemeClr val="accent6"/>
                        </a:buClr>
                        <a:buFont typeface="Wingdings" panose="05000000000000000000" pitchFamily="2" charset="2"/>
                        <a:buChar char="§"/>
                      </a:pPr>
                      <a:endParaRPr lang="en-GB" sz="1400" b="0" dirty="0">
                        <a:solidFill>
                          <a:schemeClr val="tx1">
                            <a:lumMod val="65000"/>
                            <a:lumOff val="3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ctr"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r>
                        <a:rPr lang="en-US" sz="1800" b="1" kern="1200" dirty="0">
                          <a:solidFill>
                            <a:schemeClr val="tx1">
                              <a:lumMod val="65000"/>
                              <a:lumOff val="35000"/>
                            </a:schemeClr>
                          </a:solidFill>
                          <a:effectLst>
                            <a:outerShdw blurRad="38100" dist="38100" dir="2700000" algn="tl">
                              <a:srgbClr val="000000">
                                <a:alpha val="43137"/>
                              </a:srgbClr>
                            </a:outerShdw>
                          </a:effectLst>
                          <a:latin typeface="+mn-lt"/>
                          <a:ea typeface="+mn-ea"/>
                          <a:cs typeface="+mn-cs"/>
                        </a:rPr>
                        <a:t>Busses shaping Tool</a:t>
                      </a:r>
                    </a:p>
                    <a:p>
                      <a:pPr marL="0" marR="0" lvl="0" indent="0" algn="ctr"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endParaRPr lang="en-US" sz="1800" dirty="0">
                        <a:solidFill>
                          <a:schemeClr val="tx1">
                            <a:lumMod val="65000"/>
                            <a:lumOff val="35000"/>
                          </a:schemeClr>
                        </a:solidFill>
                      </a:endParaRPr>
                    </a:p>
                    <a:p>
                      <a:pPr marL="179388" marR="0" lvl="0" indent="-179388"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r>
                        <a:rPr lang="en-US" sz="1400" b="0" kern="1200" dirty="0">
                          <a:solidFill>
                            <a:schemeClr val="tx1">
                              <a:lumMod val="65000"/>
                              <a:lumOff val="35000"/>
                            </a:schemeClr>
                          </a:solidFill>
                          <a:latin typeface="+mn-lt"/>
                          <a:ea typeface="+mn-ea"/>
                          <a:cs typeface="+mn-cs"/>
                        </a:rPr>
                        <a:t>Translucent dummy end covers to validate the routing of busses and leads during assembly and splicing</a:t>
                      </a:r>
                    </a:p>
                    <a:p>
                      <a:pPr marL="179388" marR="0" lvl="0" indent="-179388"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r>
                        <a:rPr lang="en-US" sz="1400" b="0" kern="1200" dirty="0">
                          <a:solidFill>
                            <a:schemeClr val="tx1">
                              <a:lumMod val="65000"/>
                              <a:lumOff val="35000"/>
                            </a:schemeClr>
                          </a:solidFill>
                          <a:latin typeface="+mn-lt"/>
                          <a:ea typeface="+mn-ea"/>
                          <a:cs typeface="+mn-cs"/>
                        </a:rPr>
                        <a:t>To validate clarences of Busbar movements and location towards the cold bore and heat exchanger tubes, magnets and other elements</a:t>
                      </a:r>
                    </a:p>
                    <a:p>
                      <a:pPr marL="177800" marR="0" lvl="0" indent="-177800"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endParaRPr lang="en-US" sz="1400" b="0" kern="1200" dirty="0">
                        <a:solidFill>
                          <a:schemeClr val="tx1">
                            <a:lumMod val="65000"/>
                            <a:lumOff val="35000"/>
                          </a:schemeClr>
                        </a:solidFill>
                        <a:latin typeface="+mn-lt"/>
                        <a:ea typeface="+mn-ea"/>
                        <a:cs typeface="+mn-cs"/>
                      </a:endParaRPr>
                    </a:p>
                    <a:p>
                      <a:pPr algn="ctr"/>
                      <a:endParaRPr lang="en-GB" sz="1600" dirty="0">
                        <a:solidFill>
                          <a:schemeClr val="tx1">
                            <a:lumMod val="65000"/>
                            <a:lumOff val="3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69077650"/>
                  </a:ext>
                </a:extLst>
              </a:tr>
            </a:tbl>
          </a:graphicData>
        </a:graphic>
      </p:graphicFrame>
      <p:sp>
        <p:nvSpPr>
          <p:cNvPr id="4" name="Footer Placeholder 3">
            <a:extLst>
              <a:ext uri="{FF2B5EF4-FFF2-40B4-BE49-F238E27FC236}">
                <a16:creationId xmlns:a16="http://schemas.microsoft.com/office/drawing/2014/main" id="{479C736D-8A06-745C-4B96-0346831696D4}"/>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F6E21DFF-F21C-D407-B997-F0EEA795C975}"/>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17" name="Picture 16">
            <a:extLst>
              <a:ext uri="{FF2B5EF4-FFF2-40B4-BE49-F238E27FC236}">
                <a16:creationId xmlns:a16="http://schemas.microsoft.com/office/drawing/2014/main" id="{A809C2A6-57A7-1F1A-E8D3-887DAB62442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7914" y="1605622"/>
            <a:ext cx="1157065" cy="1076831"/>
          </a:xfrm>
          <a:prstGeom prst="rect">
            <a:avLst/>
          </a:prstGeom>
        </p:spPr>
      </p:pic>
      <p:pic>
        <p:nvPicPr>
          <p:cNvPr id="19" name="Picture 18">
            <a:extLst>
              <a:ext uri="{FF2B5EF4-FFF2-40B4-BE49-F238E27FC236}">
                <a16:creationId xmlns:a16="http://schemas.microsoft.com/office/drawing/2014/main" id="{3FA8A323-5D99-9576-95E0-DD3BAAAB5E08}"/>
              </a:ext>
            </a:extLst>
          </p:cNvPr>
          <p:cNvPicPr>
            <a:picLocks noChangeAspect="1"/>
          </p:cNvPicPr>
          <p:nvPr/>
        </p:nvPicPr>
        <p:blipFill>
          <a:blip r:embed="rId4" cstate="hqprint">
            <a:extLst>
              <a:ext uri="{28A0092B-C50C-407E-A947-70E740481C1C}">
                <a14:useLocalDpi xmlns:a14="http://schemas.microsoft.com/office/drawing/2010/main"/>
              </a:ext>
            </a:extLst>
          </a:blip>
          <a:srcRect/>
          <a:stretch>
            <a:fillRect/>
          </a:stretch>
        </p:blipFill>
        <p:spPr>
          <a:xfrm>
            <a:off x="1512847" y="1493524"/>
            <a:ext cx="2988817" cy="1236832"/>
          </a:xfrm>
          <a:prstGeom prst="rect">
            <a:avLst/>
          </a:prstGeom>
        </p:spPr>
      </p:pic>
      <p:sp>
        <p:nvSpPr>
          <p:cNvPr id="20" name="Arrow: Right 19">
            <a:extLst>
              <a:ext uri="{FF2B5EF4-FFF2-40B4-BE49-F238E27FC236}">
                <a16:creationId xmlns:a16="http://schemas.microsoft.com/office/drawing/2014/main" id="{2B18CF36-76CC-27E3-3385-F5A58B961086}"/>
              </a:ext>
            </a:extLst>
          </p:cNvPr>
          <p:cNvSpPr/>
          <p:nvPr/>
        </p:nvSpPr>
        <p:spPr>
          <a:xfrm>
            <a:off x="1295830" y="2144037"/>
            <a:ext cx="432048" cy="216024"/>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pic>
        <p:nvPicPr>
          <p:cNvPr id="22" name="Picture 21" descr="A large machine with copper pipes&#10;&#10;AI-generated content may be incorrect.">
            <a:extLst>
              <a:ext uri="{FF2B5EF4-FFF2-40B4-BE49-F238E27FC236}">
                <a16:creationId xmlns:a16="http://schemas.microsoft.com/office/drawing/2014/main" id="{46BEBFB0-91D3-C9E4-A75F-230C38D18E0D}"/>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6876256" y="2888261"/>
            <a:ext cx="1931035" cy="1915737"/>
          </a:xfrm>
          <a:prstGeom prst="rect">
            <a:avLst/>
          </a:prstGeom>
          <a:ln>
            <a:noFill/>
          </a:ln>
          <a:effectLst>
            <a:outerShdw blurRad="292100" dist="139700" dir="2700000" algn="tl" rotWithShape="0">
              <a:srgbClr val="333333">
                <a:alpha val="65000"/>
              </a:srgbClr>
            </a:outerShdw>
          </a:effectLst>
        </p:spPr>
      </p:pic>
      <p:pic>
        <p:nvPicPr>
          <p:cNvPr id="24" name="Picture 23" descr="A large machine with a circular object&#10;&#10;AI-generated content may be incorrect.">
            <a:extLst>
              <a:ext uri="{FF2B5EF4-FFF2-40B4-BE49-F238E27FC236}">
                <a16:creationId xmlns:a16="http://schemas.microsoft.com/office/drawing/2014/main" id="{A3AA3F57-F3DD-C393-AB99-92D486216DB5}"/>
              </a:ext>
            </a:extLst>
          </p:cNvPr>
          <p:cNvPicPr>
            <a:picLocks noChangeAspect="1"/>
          </p:cNvPicPr>
          <p:nvPr/>
        </p:nvPicPr>
        <p:blipFill>
          <a:blip r:embed="rId6" cstate="hqprint">
            <a:extLst>
              <a:ext uri="{28A0092B-C50C-407E-A947-70E740481C1C}">
                <a14:useLocalDpi xmlns:a14="http://schemas.microsoft.com/office/drawing/2010/main"/>
              </a:ext>
            </a:extLst>
          </a:blip>
          <a:srcRect/>
          <a:stretch>
            <a:fillRect/>
          </a:stretch>
        </p:blipFill>
        <p:spPr>
          <a:xfrm>
            <a:off x="4854846" y="2888260"/>
            <a:ext cx="1877395" cy="19157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6546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514B1-B3C1-4A0E-826B-48D730CD44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9544C7-3EAC-582B-AD73-513E7382CBBC}"/>
              </a:ext>
            </a:extLst>
          </p:cNvPr>
          <p:cNvSpPr>
            <a:spLocks noGrp="1"/>
          </p:cNvSpPr>
          <p:nvPr>
            <p:ph type="title"/>
          </p:nvPr>
        </p:nvSpPr>
        <p:spPr/>
        <p:txBody>
          <a:bodyPr/>
          <a:lstStyle/>
          <a:p>
            <a:r>
              <a:rPr lang="en-US" dirty="0"/>
              <a:t>Mechanical Non-Conformities</a:t>
            </a:r>
            <a:endParaRPr lang="en-GB" dirty="0"/>
          </a:p>
        </p:txBody>
      </p:sp>
      <p:sp>
        <p:nvSpPr>
          <p:cNvPr id="4" name="Footer Placeholder 3">
            <a:extLst>
              <a:ext uri="{FF2B5EF4-FFF2-40B4-BE49-F238E27FC236}">
                <a16:creationId xmlns:a16="http://schemas.microsoft.com/office/drawing/2014/main" id="{48FB92C2-381A-F077-DA6B-7B12B087046D}"/>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CC267890-C169-DC7B-6DAC-D0FB8016213E}"/>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6" name="Content Placeholder 2">
            <a:extLst>
              <a:ext uri="{FF2B5EF4-FFF2-40B4-BE49-F238E27FC236}">
                <a16:creationId xmlns:a16="http://schemas.microsoft.com/office/drawing/2014/main" id="{48B4AE84-102D-F761-25F2-8A74B64A2798}"/>
              </a:ext>
            </a:extLst>
          </p:cNvPr>
          <p:cNvSpPr txBox="1">
            <a:spLocks/>
          </p:cNvSpPr>
          <p:nvPr/>
        </p:nvSpPr>
        <p:spPr>
          <a:xfrm>
            <a:off x="395536" y="894607"/>
            <a:ext cx="5976664" cy="385286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2563" indent="-182563" algn="l">
              <a:lnSpc>
                <a:spcPct val="90000"/>
              </a:lnSpc>
              <a:tabLst>
                <a:tab pos="3857625" algn="l"/>
                <a:tab pos="4664075" algn="l"/>
              </a:tabLst>
            </a:pPr>
            <a:r>
              <a:rPr lang="en-US" sz="2000" b="1" dirty="0"/>
              <a:t>Geometry out tolerance	8/20</a:t>
            </a:r>
          </a:p>
          <a:p>
            <a:pPr marL="457200" lvl="1" indent="0" algn="r">
              <a:buNone/>
              <a:tabLst>
                <a:tab pos="4664075" algn="l"/>
              </a:tabLst>
            </a:pPr>
            <a:r>
              <a:rPr lang="en-US" sz="800" dirty="0"/>
              <a:t>(</a:t>
            </a:r>
            <a:r>
              <a:rPr lang="en-US" sz="800" dirty="0" err="1"/>
              <a:t>edms</a:t>
            </a:r>
            <a:r>
              <a:rPr lang="en-US" sz="800" dirty="0"/>
              <a:t> </a:t>
            </a:r>
            <a:r>
              <a:rPr lang="en-US" sz="800" dirty="0">
                <a:hlinkClick r:id="rId2"/>
              </a:rPr>
              <a:t>3334115</a:t>
            </a:r>
            <a:r>
              <a:rPr lang="en-US" sz="800" dirty="0"/>
              <a:t>, </a:t>
            </a:r>
            <a:r>
              <a:rPr lang="en-US" sz="800" dirty="0">
                <a:hlinkClick r:id="rId3"/>
              </a:rPr>
              <a:t>3300692</a:t>
            </a:r>
            <a:r>
              <a:rPr lang="en-US" sz="800" dirty="0"/>
              <a:t>, </a:t>
            </a:r>
            <a:r>
              <a:rPr lang="en-US" sz="800" dirty="0">
                <a:hlinkClick r:id="rId4"/>
              </a:rPr>
              <a:t>2939308</a:t>
            </a:r>
            <a:r>
              <a:rPr lang="en-US" sz="800" dirty="0"/>
              <a:t>, </a:t>
            </a:r>
            <a:r>
              <a:rPr lang="en-US" sz="800" dirty="0">
                <a:hlinkClick r:id="rId5"/>
              </a:rPr>
              <a:t>2885661</a:t>
            </a:r>
            <a:r>
              <a:rPr lang="en-US" sz="800" dirty="0"/>
              <a:t>, </a:t>
            </a:r>
            <a:r>
              <a:rPr lang="en-US" sz="800" dirty="0">
                <a:hlinkClick r:id="rId6"/>
              </a:rPr>
              <a:t>3304815</a:t>
            </a:r>
            <a:r>
              <a:rPr lang="en-US" sz="800" dirty="0"/>
              <a:t>, </a:t>
            </a:r>
            <a:r>
              <a:rPr lang="en-US" sz="800" dirty="0">
                <a:hlinkClick r:id="rId7"/>
              </a:rPr>
              <a:t>3334130</a:t>
            </a:r>
            <a:r>
              <a:rPr lang="en-US" sz="800" dirty="0"/>
              <a:t>, </a:t>
            </a:r>
            <a:r>
              <a:rPr lang="en-US" sz="800" dirty="0">
                <a:hlinkClick r:id="rId8"/>
              </a:rPr>
              <a:t>3154354</a:t>
            </a:r>
            <a:r>
              <a:rPr lang="en-US" sz="800" dirty="0"/>
              <a:t>, </a:t>
            </a:r>
            <a:r>
              <a:rPr lang="en-US" sz="800" dirty="0">
                <a:hlinkClick r:id="rId9"/>
              </a:rPr>
              <a:t>3286510</a:t>
            </a:r>
            <a:r>
              <a:rPr lang="en-US" sz="800" dirty="0"/>
              <a:t>)</a:t>
            </a:r>
          </a:p>
          <a:p>
            <a:pPr marL="457200" lvl="1" indent="0" algn="r">
              <a:buNone/>
              <a:tabLst>
                <a:tab pos="4664075" algn="l"/>
              </a:tabLst>
            </a:pPr>
            <a:endParaRPr lang="en-US" sz="1100" dirty="0"/>
          </a:p>
          <a:p>
            <a:pPr marL="182563" indent="-182563" algn="l">
              <a:lnSpc>
                <a:spcPct val="90000"/>
              </a:lnSpc>
              <a:tabLst>
                <a:tab pos="3857625" algn="l"/>
                <a:tab pos="4664075" algn="l"/>
              </a:tabLst>
            </a:pPr>
            <a:r>
              <a:rPr lang="en-US" sz="2000" b="1" dirty="0"/>
              <a:t>Welding	5/20	</a:t>
            </a:r>
          </a:p>
          <a:p>
            <a:pPr marL="457200" lvl="1" indent="0" algn="r">
              <a:buNone/>
              <a:tabLst>
                <a:tab pos="4664075" algn="l"/>
              </a:tabLst>
            </a:pPr>
            <a:r>
              <a:rPr lang="en-US" sz="800" dirty="0"/>
              <a:t>(</a:t>
            </a:r>
            <a:r>
              <a:rPr lang="en-US" sz="800" dirty="0" err="1"/>
              <a:t>edms</a:t>
            </a:r>
            <a:r>
              <a:rPr lang="en-US" sz="800" dirty="0"/>
              <a:t> </a:t>
            </a:r>
            <a:r>
              <a:rPr lang="en-US" sz="800" dirty="0">
                <a:hlinkClick r:id="rId10"/>
              </a:rPr>
              <a:t>3316617</a:t>
            </a:r>
            <a:r>
              <a:rPr lang="en-US" sz="800" dirty="0"/>
              <a:t>, </a:t>
            </a:r>
            <a:r>
              <a:rPr lang="en-US" sz="800" dirty="0">
                <a:hlinkClick r:id="rId11"/>
              </a:rPr>
              <a:t>3318240</a:t>
            </a:r>
            <a:r>
              <a:rPr lang="en-US" sz="800" dirty="0"/>
              <a:t>, </a:t>
            </a:r>
            <a:r>
              <a:rPr lang="en-US" sz="800" dirty="0">
                <a:hlinkClick r:id="rId12"/>
              </a:rPr>
              <a:t>2912807</a:t>
            </a:r>
            <a:r>
              <a:rPr lang="en-US" sz="800" dirty="0"/>
              <a:t>, </a:t>
            </a:r>
            <a:r>
              <a:rPr lang="en-US" sz="800" dirty="0">
                <a:hlinkClick r:id="rId13"/>
              </a:rPr>
              <a:t>3340688</a:t>
            </a:r>
            <a:r>
              <a:rPr lang="en-US" sz="800" dirty="0"/>
              <a:t>, </a:t>
            </a:r>
            <a:r>
              <a:rPr lang="en-US" sz="800" dirty="0">
                <a:hlinkClick r:id="rId14"/>
              </a:rPr>
              <a:t>3226359</a:t>
            </a:r>
            <a:r>
              <a:rPr lang="en-US" sz="800" dirty="0"/>
              <a:t>)</a:t>
            </a:r>
          </a:p>
          <a:p>
            <a:pPr marL="177800" lvl="1" indent="0">
              <a:buNone/>
              <a:tabLst>
                <a:tab pos="4664075" algn="l"/>
              </a:tabLst>
            </a:pPr>
            <a:r>
              <a:rPr lang="en-US" sz="1050" dirty="0"/>
              <a:t>Minor repairs of few millimeters over the full length on almost every cold masses are documented but no NCR generated as the welds are conforming to the standards after repairs are conducted. </a:t>
            </a:r>
          </a:p>
          <a:p>
            <a:pPr marL="457200" lvl="1" indent="0" algn="r">
              <a:buNone/>
              <a:tabLst>
                <a:tab pos="4664075" algn="l"/>
              </a:tabLst>
            </a:pPr>
            <a:endParaRPr lang="en-US" sz="1100" dirty="0">
              <a:highlight>
                <a:srgbClr val="FFFF00"/>
              </a:highlight>
            </a:endParaRPr>
          </a:p>
          <a:p>
            <a:pPr marL="182563" indent="-182563" algn="l">
              <a:lnSpc>
                <a:spcPct val="90000"/>
              </a:lnSpc>
              <a:tabLst>
                <a:tab pos="3857625" algn="l"/>
                <a:tab pos="4664075" algn="l"/>
              </a:tabLst>
            </a:pPr>
            <a:r>
              <a:rPr lang="en-US" sz="2000" b="1" dirty="0"/>
              <a:t>Handling	4/20	</a:t>
            </a:r>
          </a:p>
          <a:p>
            <a:pPr marL="457200" lvl="1" indent="0" algn="r">
              <a:buNone/>
              <a:tabLst>
                <a:tab pos="4664075" algn="l"/>
              </a:tabLst>
            </a:pPr>
            <a:r>
              <a:rPr lang="en-US" sz="800" dirty="0"/>
              <a:t>(</a:t>
            </a:r>
            <a:r>
              <a:rPr lang="en-US" sz="800" dirty="0" err="1"/>
              <a:t>edms</a:t>
            </a:r>
            <a:r>
              <a:rPr lang="en-US" sz="800" dirty="0"/>
              <a:t> </a:t>
            </a:r>
            <a:r>
              <a:rPr lang="en-US" sz="800" dirty="0">
                <a:hlinkClick r:id="rId15"/>
              </a:rPr>
              <a:t>3332669</a:t>
            </a:r>
            <a:r>
              <a:rPr lang="en-US" sz="800" dirty="0"/>
              <a:t>, </a:t>
            </a:r>
            <a:r>
              <a:rPr lang="en-US" sz="800" dirty="0">
                <a:hlinkClick r:id="rId16"/>
              </a:rPr>
              <a:t>3301285</a:t>
            </a:r>
            <a:r>
              <a:rPr lang="en-US" sz="800" dirty="0"/>
              <a:t>, </a:t>
            </a:r>
            <a:r>
              <a:rPr lang="en-US" sz="800" dirty="0">
                <a:hlinkClick r:id="rId17"/>
              </a:rPr>
              <a:t>2913187</a:t>
            </a:r>
            <a:r>
              <a:rPr lang="en-US" sz="800" dirty="0"/>
              <a:t>, </a:t>
            </a:r>
            <a:r>
              <a:rPr lang="en-US" sz="800" dirty="0">
                <a:hlinkClick r:id="rId18"/>
              </a:rPr>
              <a:t>3139883</a:t>
            </a:r>
            <a:r>
              <a:rPr lang="en-US" sz="800" dirty="0"/>
              <a:t>)</a:t>
            </a:r>
          </a:p>
          <a:p>
            <a:pPr marL="457200" lvl="1" indent="0" algn="r">
              <a:buNone/>
              <a:tabLst>
                <a:tab pos="4664075" algn="l"/>
              </a:tabLst>
            </a:pPr>
            <a:endParaRPr lang="en-US" sz="2000" dirty="0"/>
          </a:p>
          <a:p>
            <a:pPr marL="182563" indent="-182563" algn="l">
              <a:lnSpc>
                <a:spcPct val="90000"/>
              </a:lnSpc>
              <a:tabLst>
                <a:tab pos="3857625" algn="l"/>
                <a:tab pos="4664075" algn="l"/>
              </a:tabLst>
            </a:pPr>
            <a:r>
              <a:rPr lang="en-US" sz="2000" b="1" dirty="0"/>
              <a:t>Shell developed length	2/20	</a:t>
            </a:r>
          </a:p>
          <a:p>
            <a:pPr marL="457200" lvl="1" indent="0" algn="r">
              <a:buNone/>
              <a:tabLst>
                <a:tab pos="4664075" algn="l"/>
              </a:tabLst>
            </a:pPr>
            <a:r>
              <a:rPr lang="en-US" sz="800" dirty="0"/>
              <a:t>(</a:t>
            </a:r>
            <a:r>
              <a:rPr lang="en-US" sz="800" dirty="0" err="1"/>
              <a:t>edms</a:t>
            </a:r>
            <a:r>
              <a:rPr lang="en-US" sz="800" dirty="0"/>
              <a:t> </a:t>
            </a:r>
            <a:r>
              <a:rPr lang="en-US" sz="800" dirty="0">
                <a:hlinkClick r:id="rId19"/>
              </a:rPr>
              <a:t>3180091</a:t>
            </a:r>
            <a:r>
              <a:rPr lang="en-US" sz="800" dirty="0"/>
              <a:t>, </a:t>
            </a:r>
            <a:r>
              <a:rPr lang="en-US" sz="800" dirty="0">
                <a:hlinkClick r:id="rId20"/>
              </a:rPr>
              <a:t>2773829</a:t>
            </a:r>
            <a:r>
              <a:rPr lang="en-US" sz="800" dirty="0"/>
              <a:t>)</a:t>
            </a:r>
          </a:p>
          <a:p>
            <a:pPr marL="457200" lvl="1" indent="0" algn="r">
              <a:buNone/>
              <a:tabLst>
                <a:tab pos="4664075" algn="l"/>
              </a:tabLst>
            </a:pPr>
            <a:endParaRPr lang="en-US" sz="1100" dirty="0"/>
          </a:p>
          <a:p>
            <a:pPr marL="182563" indent="-182563" algn="l">
              <a:lnSpc>
                <a:spcPct val="90000"/>
              </a:lnSpc>
              <a:tabLst>
                <a:tab pos="3857625" algn="l"/>
                <a:tab pos="4664075" algn="l"/>
              </a:tabLst>
            </a:pPr>
            <a:r>
              <a:rPr lang="en-US" sz="2000" b="1" dirty="0"/>
              <a:t>Leak	1/20	</a:t>
            </a:r>
          </a:p>
          <a:p>
            <a:pPr marL="457200" lvl="1" indent="0" algn="r">
              <a:buNone/>
              <a:tabLst>
                <a:tab pos="4664075" algn="l"/>
              </a:tabLst>
            </a:pPr>
            <a:r>
              <a:rPr lang="en-US" sz="800" dirty="0"/>
              <a:t>(</a:t>
            </a:r>
            <a:r>
              <a:rPr lang="en-US" sz="800" dirty="0" err="1"/>
              <a:t>edms</a:t>
            </a:r>
            <a:r>
              <a:rPr lang="en-US" sz="800" dirty="0"/>
              <a:t> </a:t>
            </a:r>
            <a:r>
              <a:rPr lang="en-US" sz="800" dirty="0">
                <a:hlinkClick r:id="rId21"/>
              </a:rPr>
              <a:t>3230342</a:t>
            </a:r>
            <a:r>
              <a:rPr lang="en-US" sz="800" dirty="0"/>
              <a:t>)</a:t>
            </a:r>
          </a:p>
          <a:p>
            <a:pPr marL="457200" lvl="1" indent="0" algn="r">
              <a:buNone/>
              <a:tabLst>
                <a:tab pos="4664075" algn="l"/>
              </a:tabLst>
            </a:pPr>
            <a:endParaRPr lang="en-US" sz="1100" dirty="0"/>
          </a:p>
          <a:p>
            <a:pPr marL="457200" lvl="1" indent="0" algn="r">
              <a:buNone/>
              <a:tabLst>
                <a:tab pos="4664075" algn="l"/>
              </a:tabLst>
            </a:pPr>
            <a:endParaRPr lang="en-US" sz="1100" dirty="0"/>
          </a:p>
          <a:p>
            <a:pPr marL="0" lvl="1" indent="0" algn="l">
              <a:buFont typeface="Wingdings" charset="2"/>
              <a:buNone/>
              <a:tabLst>
                <a:tab pos="4930775" algn="l"/>
              </a:tabLst>
            </a:pPr>
            <a:endParaRPr lang="en-US" sz="2000" b="1" dirty="0"/>
          </a:p>
        </p:txBody>
      </p:sp>
      <p:pic>
        <p:nvPicPr>
          <p:cNvPr id="10" name="Picture 9">
            <a:extLst>
              <a:ext uri="{FF2B5EF4-FFF2-40B4-BE49-F238E27FC236}">
                <a16:creationId xmlns:a16="http://schemas.microsoft.com/office/drawing/2014/main" id="{E8398F7D-291D-AE0C-7D0E-C7B72AA655CC}"/>
              </a:ext>
            </a:extLst>
          </p:cNvPr>
          <p:cNvPicPr>
            <a:picLocks noChangeAspect="1"/>
          </p:cNvPicPr>
          <p:nvPr/>
        </p:nvPicPr>
        <p:blipFill>
          <a:blip r:embed="rId22" cstate="hqprint">
            <a:extLst>
              <a:ext uri="{28A0092B-C50C-407E-A947-70E740481C1C}">
                <a14:useLocalDpi xmlns:a14="http://schemas.microsoft.com/office/drawing/2010/main"/>
              </a:ext>
            </a:extLst>
          </a:blip>
          <a:stretch>
            <a:fillRect/>
          </a:stretch>
        </p:blipFill>
        <p:spPr>
          <a:xfrm>
            <a:off x="6517142" y="1130384"/>
            <a:ext cx="362334" cy="356019"/>
          </a:xfrm>
          <a:prstGeom prst="rect">
            <a:avLst/>
          </a:prstGeom>
        </p:spPr>
      </p:pic>
      <p:sp>
        <p:nvSpPr>
          <p:cNvPr id="11" name="TextBox 10">
            <a:extLst>
              <a:ext uri="{FF2B5EF4-FFF2-40B4-BE49-F238E27FC236}">
                <a16:creationId xmlns:a16="http://schemas.microsoft.com/office/drawing/2014/main" id="{CBF74B1D-F9F8-997D-F3FE-53CAB2CFA9C8}"/>
              </a:ext>
            </a:extLst>
          </p:cNvPr>
          <p:cNvSpPr txBox="1"/>
          <p:nvPr/>
        </p:nvSpPr>
        <p:spPr>
          <a:xfrm>
            <a:off x="6879510" y="1067827"/>
            <a:ext cx="2264489" cy="461665"/>
          </a:xfrm>
          <a:prstGeom prst="rect">
            <a:avLst/>
          </a:prstGeom>
          <a:noFill/>
        </p:spPr>
        <p:txBody>
          <a:bodyPr wrap="square" rtlCol="0">
            <a:spAutoFit/>
          </a:bodyPr>
          <a:lstStyle/>
          <a:p>
            <a:r>
              <a:rPr lang="en-US" sz="1200" dirty="0">
                <a:solidFill>
                  <a:schemeClr val="tx2"/>
                </a:solidFill>
              </a:rPr>
              <a:t>Tolerances will be reviewed in one of the next WGA meeting</a:t>
            </a:r>
            <a:endParaRPr lang="en-GB" sz="1200" dirty="0">
              <a:solidFill>
                <a:schemeClr val="tx2"/>
              </a:solidFill>
            </a:endParaRPr>
          </a:p>
        </p:txBody>
      </p:sp>
      <p:pic>
        <p:nvPicPr>
          <p:cNvPr id="12" name="Picture 11">
            <a:extLst>
              <a:ext uri="{FF2B5EF4-FFF2-40B4-BE49-F238E27FC236}">
                <a16:creationId xmlns:a16="http://schemas.microsoft.com/office/drawing/2014/main" id="{38E7BA9C-6295-85A9-2D6A-6342C016C9EE}"/>
              </a:ext>
            </a:extLst>
          </p:cNvPr>
          <p:cNvPicPr>
            <a:picLocks noChangeAspect="1"/>
          </p:cNvPicPr>
          <p:nvPr/>
        </p:nvPicPr>
        <p:blipFill>
          <a:blip r:embed="rId23" cstate="hqprint">
            <a:extLst>
              <a:ext uri="{28A0092B-C50C-407E-A947-70E740481C1C}">
                <a14:useLocalDpi xmlns:a14="http://schemas.microsoft.com/office/drawing/2010/main"/>
              </a:ext>
            </a:extLst>
          </a:blip>
          <a:stretch>
            <a:fillRect/>
          </a:stretch>
        </p:blipFill>
        <p:spPr>
          <a:xfrm>
            <a:off x="6516216" y="1851670"/>
            <a:ext cx="363294" cy="356019"/>
          </a:xfrm>
          <a:prstGeom prst="rect">
            <a:avLst/>
          </a:prstGeom>
        </p:spPr>
      </p:pic>
      <p:sp>
        <p:nvSpPr>
          <p:cNvPr id="13" name="TextBox 12">
            <a:extLst>
              <a:ext uri="{FF2B5EF4-FFF2-40B4-BE49-F238E27FC236}">
                <a16:creationId xmlns:a16="http://schemas.microsoft.com/office/drawing/2014/main" id="{2BBEEF3D-129A-AC42-C0D8-887A432D29E6}"/>
              </a:ext>
            </a:extLst>
          </p:cNvPr>
          <p:cNvSpPr txBox="1"/>
          <p:nvPr/>
        </p:nvSpPr>
        <p:spPr>
          <a:xfrm>
            <a:off x="6866463" y="1635646"/>
            <a:ext cx="2277536" cy="830997"/>
          </a:xfrm>
          <a:prstGeom prst="rect">
            <a:avLst/>
          </a:prstGeom>
          <a:noFill/>
        </p:spPr>
        <p:txBody>
          <a:bodyPr wrap="square" rtlCol="0">
            <a:spAutoFit/>
          </a:bodyPr>
          <a:lstStyle>
            <a:defPPr>
              <a:defRPr lang="fr-FR"/>
            </a:defPPr>
            <a:lvl1pPr marL="171450" indent="-171450">
              <a:buFont typeface="Wingdings" panose="05000000000000000000" pitchFamily="2" charset="2"/>
              <a:buChar char="ü"/>
              <a:defRPr sz="1200">
                <a:solidFill>
                  <a:schemeClr val="tx2"/>
                </a:solidFill>
              </a:defRPr>
            </a:lvl1pPr>
          </a:lstStyle>
          <a:p>
            <a:r>
              <a:rPr lang="en-US" dirty="0"/>
              <a:t>Additional layers where the cables protection were burnt</a:t>
            </a:r>
          </a:p>
          <a:p>
            <a:r>
              <a:rPr lang="en-US" dirty="0"/>
              <a:t>Local grinding where the welding profile is too high</a:t>
            </a:r>
            <a:endParaRPr lang="en-GB" dirty="0"/>
          </a:p>
        </p:txBody>
      </p:sp>
      <p:pic>
        <p:nvPicPr>
          <p:cNvPr id="3" name="Picture 2">
            <a:extLst>
              <a:ext uri="{FF2B5EF4-FFF2-40B4-BE49-F238E27FC236}">
                <a16:creationId xmlns:a16="http://schemas.microsoft.com/office/drawing/2014/main" id="{EBF73845-4C4D-694E-51B7-516A99D2DA34}"/>
              </a:ext>
            </a:extLst>
          </p:cNvPr>
          <p:cNvPicPr>
            <a:picLocks noChangeAspect="1"/>
          </p:cNvPicPr>
          <p:nvPr/>
        </p:nvPicPr>
        <p:blipFill>
          <a:blip r:embed="rId23" cstate="hqprint">
            <a:extLst>
              <a:ext uri="{28A0092B-C50C-407E-A947-70E740481C1C}">
                <a14:useLocalDpi xmlns:a14="http://schemas.microsoft.com/office/drawing/2010/main"/>
              </a:ext>
            </a:extLst>
          </a:blip>
          <a:stretch>
            <a:fillRect/>
          </a:stretch>
        </p:blipFill>
        <p:spPr>
          <a:xfrm>
            <a:off x="6516216" y="2811587"/>
            <a:ext cx="363294" cy="356019"/>
          </a:xfrm>
          <a:prstGeom prst="rect">
            <a:avLst/>
          </a:prstGeom>
        </p:spPr>
      </p:pic>
      <p:sp>
        <p:nvSpPr>
          <p:cNvPr id="7" name="TextBox 6">
            <a:extLst>
              <a:ext uri="{FF2B5EF4-FFF2-40B4-BE49-F238E27FC236}">
                <a16:creationId xmlns:a16="http://schemas.microsoft.com/office/drawing/2014/main" id="{4B9EBBD9-63B7-5203-3C97-32BD88332D04}"/>
              </a:ext>
            </a:extLst>
          </p:cNvPr>
          <p:cNvSpPr txBox="1"/>
          <p:nvPr/>
        </p:nvSpPr>
        <p:spPr>
          <a:xfrm>
            <a:off x="6866463" y="2499742"/>
            <a:ext cx="2277536" cy="1015663"/>
          </a:xfrm>
          <a:prstGeom prst="rect">
            <a:avLst/>
          </a:prstGeom>
          <a:noFill/>
        </p:spPr>
        <p:txBody>
          <a:bodyPr wrap="square" rtlCol="0">
            <a:spAutoFit/>
          </a:bodyPr>
          <a:lstStyle>
            <a:defPPr>
              <a:defRPr lang="fr-FR"/>
            </a:defPPr>
            <a:lvl1pPr marL="171450" indent="-171450">
              <a:buFont typeface="Wingdings" panose="05000000000000000000" pitchFamily="2" charset="2"/>
              <a:buChar char="ü"/>
              <a:defRPr sz="1200">
                <a:solidFill>
                  <a:schemeClr val="tx2"/>
                </a:solidFill>
              </a:defRPr>
            </a:lvl1pPr>
          </a:lstStyle>
          <a:p>
            <a:r>
              <a:rPr lang="en-US" dirty="0"/>
              <a:t>Additional care during handling with additional staff</a:t>
            </a:r>
          </a:p>
          <a:p>
            <a:r>
              <a:rPr lang="en-US" dirty="0"/>
              <a:t>Template mask of restricted sections of the pressure /leak vacuum vessel bench</a:t>
            </a:r>
            <a:endParaRPr lang="en-GB" dirty="0"/>
          </a:p>
        </p:txBody>
      </p:sp>
      <p:pic>
        <p:nvPicPr>
          <p:cNvPr id="8" name="Picture 7">
            <a:extLst>
              <a:ext uri="{FF2B5EF4-FFF2-40B4-BE49-F238E27FC236}">
                <a16:creationId xmlns:a16="http://schemas.microsoft.com/office/drawing/2014/main" id="{CB8F670D-21F0-1876-DC05-1013CA86824E}"/>
              </a:ext>
            </a:extLst>
          </p:cNvPr>
          <p:cNvPicPr>
            <a:picLocks noChangeAspect="1"/>
          </p:cNvPicPr>
          <p:nvPr/>
        </p:nvPicPr>
        <p:blipFill>
          <a:blip r:embed="rId23" cstate="hqprint">
            <a:extLst>
              <a:ext uri="{28A0092B-C50C-407E-A947-70E740481C1C}">
                <a14:useLocalDpi xmlns:a14="http://schemas.microsoft.com/office/drawing/2010/main"/>
              </a:ext>
            </a:extLst>
          </a:blip>
          <a:stretch>
            <a:fillRect/>
          </a:stretch>
        </p:blipFill>
        <p:spPr>
          <a:xfrm>
            <a:off x="6516217" y="3700069"/>
            <a:ext cx="363294" cy="356019"/>
          </a:xfrm>
          <a:prstGeom prst="rect">
            <a:avLst/>
          </a:prstGeom>
        </p:spPr>
      </p:pic>
      <p:sp>
        <p:nvSpPr>
          <p:cNvPr id="9" name="TextBox 8">
            <a:extLst>
              <a:ext uri="{FF2B5EF4-FFF2-40B4-BE49-F238E27FC236}">
                <a16:creationId xmlns:a16="http://schemas.microsoft.com/office/drawing/2014/main" id="{D6F2AB2D-DB25-F809-2D3B-D01272451ED4}"/>
              </a:ext>
            </a:extLst>
          </p:cNvPr>
          <p:cNvSpPr txBox="1"/>
          <p:nvPr/>
        </p:nvSpPr>
        <p:spPr>
          <a:xfrm>
            <a:off x="6866464" y="3565039"/>
            <a:ext cx="2277536" cy="646331"/>
          </a:xfrm>
          <a:prstGeom prst="rect">
            <a:avLst/>
          </a:prstGeom>
          <a:noFill/>
        </p:spPr>
        <p:txBody>
          <a:bodyPr wrap="square" rtlCol="0">
            <a:spAutoFit/>
          </a:bodyPr>
          <a:lstStyle>
            <a:defPPr>
              <a:defRPr lang="fr-FR"/>
            </a:defPPr>
            <a:lvl1pPr marL="171450" indent="-171450">
              <a:buFont typeface="Wingdings" panose="05000000000000000000" pitchFamily="2" charset="2"/>
              <a:buChar char="ü"/>
              <a:defRPr sz="1200">
                <a:solidFill>
                  <a:schemeClr val="tx2"/>
                </a:solidFill>
              </a:defRPr>
            </a:lvl1pPr>
          </a:lstStyle>
          <a:p>
            <a:r>
              <a:rPr lang="en-US" dirty="0"/>
              <a:t>Shell pairing</a:t>
            </a:r>
          </a:p>
          <a:p>
            <a:r>
              <a:rPr lang="en-US" dirty="0"/>
              <a:t>Re-machining of the developed length</a:t>
            </a:r>
            <a:endParaRPr lang="en-GB" dirty="0"/>
          </a:p>
        </p:txBody>
      </p:sp>
      <p:pic>
        <p:nvPicPr>
          <p:cNvPr id="14" name="Picture 13">
            <a:extLst>
              <a:ext uri="{FF2B5EF4-FFF2-40B4-BE49-F238E27FC236}">
                <a16:creationId xmlns:a16="http://schemas.microsoft.com/office/drawing/2014/main" id="{74D35551-DF06-A4D6-E78D-D9B1A5140FA8}"/>
              </a:ext>
            </a:extLst>
          </p:cNvPr>
          <p:cNvPicPr>
            <a:picLocks noChangeAspect="1"/>
          </p:cNvPicPr>
          <p:nvPr/>
        </p:nvPicPr>
        <p:blipFill>
          <a:blip r:embed="rId23" cstate="hqprint">
            <a:extLst>
              <a:ext uri="{28A0092B-C50C-407E-A947-70E740481C1C}">
                <a14:useLocalDpi xmlns:a14="http://schemas.microsoft.com/office/drawing/2010/main"/>
              </a:ext>
            </a:extLst>
          </a:blip>
          <a:stretch>
            <a:fillRect/>
          </a:stretch>
        </p:blipFill>
        <p:spPr>
          <a:xfrm>
            <a:off x="6516216" y="4303774"/>
            <a:ext cx="363294" cy="356019"/>
          </a:xfrm>
          <a:prstGeom prst="rect">
            <a:avLst/>
          </a:prstGeom>
        </p:spPr>
      </p:pic>
      <p:sp>
        <p:nvSpPr>
          <p:cNvPr id="15" name="TextBox 14">
            <a:extLst>
              <a:ext uri="{FF2B5EF4-FFF2-40B4-BE49-F238E27FC236}">
                <a16:creationId xmlns:a16="http://schemas.microsoft.com/office/drawing/2014/main" id="{C2BA8D82-F1D7-981D-32AF-26ACB778976B}"/>
              </a:ext>
            </a:extLst>
          </p:cNvPr>
          <p:cNvSpPr txBox="1"/>
          <p:nvPr/>
        </p:nvSpPr>
        <p:spPr>
          <a:xfrm>
            <a:off x="6866463" y="4341868"/>
            <a:ext cx="2277536" cy="276999"/>
          </a:xfrm>
          <a:prstGeom prst="rect">
            <a:avLst/>
          </a:prstGeom>
          <a:noFill/>
        </p:spPr>
        <p:txBody>
          <a:bodyPr wrap="square" rtlCol="0">
            <a:spAutoFit/>
          </a:bodyPr>
          <a:lstStyle>
            <a:defPPr>
              <a:defRPr lang="fr-FR"/>
            </a:defPPr>
            <a:lvl1pPr marL="171450" indent="-171450">
              <a:buFont typeface="Wingdings" panose="05000000000000000000" pitchFamily="2" charset="2"/>
              <a:buChar char="ü"/>
              <a:defRPr sz="1200">
                <a:solidFill>
                  <a:schemeClr val="tx2"/>
                </a:solidFill>
              </a:defRPr>
            </a:lvl1pPr>
          </a:lstStyle>
          <a:p>
            <a:r>
              <a:rPr lang="en-US" dirty="0"/>
              <a:t>Tooling for the N-line se</a:t>
            </a:r>
            <a:r>
              <a:rPr lang="en-US" dirty="0">
                <a:solidFill>
                  <a:schemeClr val="bg1">
                    <a:lumMod val="85000"/>
                  </a:schemeClr>
                </a:solidFill>
              </a:rPr>
              <a:t>t up</a:t>
            </a:r>
          </a:p>
        </p:txBody>
      </p:sp>
    </p:spTree>
    <p:extLst>
      <p:ext uri="{BB962C8B-B14F-4D97-AF65-F5344CB8AC3E}">
        <p14:creationId xmlns:p14="http://schemas.microsoft.com/office/powerpoint/2010/main" val="1195414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6892D-7C82-A746-CA3D-EBCBC7E88B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C1FB96-FEA3-A7D6-3154-335521AF5DDE}"/>
              </a:ext>
            </a:extLst>
          </p:cNvPr>
          <p:cNvSpPr>
            <a:spLocks noGrp="1"/>
          </p:cNvSpPr>
          <p:nvPr>
            <p:ph type="title"/>
          </p:nvPr>
        </p:nvSpPr>
        <p:spPr/>
        <p:txBody>
          <a:bodyPr/>
          <a:lstStyle/>
          <a:p>
            <a:r>
              <a:rPr lang="en-US" dirty="0"/>
              <a:t>Mechanical Non-Conformity Remedies 2/2</a:t>
            </a:r>
            <a:endParaRPr lang="en-GB" dirty="0"/>
          </a:p>
        </p:txBody>
      </p:sp>
      <p:graphicFrame>
        <p:nvGraphicFramePr>
          <p:cNvPr id="6" name="Content Placeholder 5">
            <a:extLst>
              <a:ext uri="{FF2B5EF4-FFF2-40B4-BE49-F238E27FC236}">
                <a16:creationId xmlns:a16="http://schemas.microsoft.com/office/drawing/2014/main" id="{4F223AC7-345B-23E7-00B1-1FDB384C9491}"/>
              </a:ext>
            </a:extLst>
          </p:cNvPr>
          <p:cNvGraphicFramePr>
            <a:graphicFrameLocks noGrp="1"/>
          </p:cNvGraphicFramePr>
          <p:nvPr>
            <p:ph idx="1"/>
            <p:extLst>
              <p:ext uri="{D42A27DB-BD31-4B8C-83A1-F6EECF244321}">
                <p14:modId xmlns:p14="http://schemas.microsoft.com/office/powerpoint/2010/main" val="407341600"/>
              </p:ext>
            </p:extLst>
          </p:nvPr>
        </p:nvGraphicFramePr>
        <p:xfrm>
          <a:off x="37914" y="978298"/>
          <a:ext cx="9008886" cy="3992880"/>
        </p:xfrm>
        <a:graphic>
          <a:graphicData uri="http://schemas.openxmlformats.org/drawingml/2006/table">
            <a:tbl>
              <a:tblPr firstRow="1" bandRow="1">
                <a:tableStyleId>{5C22544A-7EE6-4342-B048-85BDC9FD1C3A}</a:tableStyleId>
              </a:tblPr>
              <a:tblGrid>
                <a:gridCol w="4504443">
                  <a:extLst>
                    <a:ext uri="{9D8B030D-6E8A-4147-A177-3AD203B41FA5}">
                      <a16:colId xmlns:a16="http://schemas.microsoft.com/office/drawing/2014/main" val="708439738"/>
                    </a:ext>
                  </a:extLst>
                </a:gridCol>
                <a:gridCol w="4504443">
                  <a:extLst>
                    <a:ext uri="{9D8B030D-6E8A-4147-A177-3AD203B41FA5}">
                      <a16:colId xmlns:a16="http://schemas.microsoft.com/office/drawing/2014/main" val="2260589164"/>
                    </a:ext>
                  </a:extLst>
                </a:gridCol>
              </a:tblGrid>
              <a:tr h="3250802">
                <a:tc>
                  <a:txBody>
                    <a:bodyPr/>
                    <a:lstStyle/>
                    <a:p>
                      <a:pPr marL="0" marR="0" lvl="0" indent="0" algn="ctr"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r>
                        <a:rPr lang="en-US" sz="1800" b="1" kern="1200" dirty="0">
                          <a:solidFill>
                            <a:schemeClr val="tx1">
                              <a:lumMod val="65000"/>
                              <a:lumOff val="35000"/>
                            </a:schemeClr>
                          </a:solidFill>
                          <a:effectLst>
                            <a:outerShdw blurRad="38100" dist="38100" dir="2700000" algn="tl">
                              <a:srgbClr val="000000">
                                <a:alpha val="43137"/>
                              </a:srgbClr>
                            </a:outerShdw>
                          </a:effectLst>
                          <a:latin typeface="+mn-lt"/>
                          <a:ea typeface="+mn-ea"/>
                          <a:cs typeface="+mn-cs"/>
                        </a:rPr>
                        <a:t>Welding protections</a:t>
                      </a:r>
                    </a:p>
                    <a:p>
                      <a:pPr algn="ctr"/>
                      <a:endParaRPr lang="en-US" sz="2800" dirty="0">
                        <a:solidFill>
                          <a:schemeClr val="tx1">
                            <a:lumMod val="65000"/>
                            <a:lumOff val="35000"/>
                          </a:schemeClr>
                        </a:solidFill>
                      </a:endParaRPr>
                    </a:p>
                    <a:p>
                      <a:pPr algn="ctr"/>
                      <a:endParaRPr lang="en-US" sz="2800" dirty="0">
                        <a:solidFill>
                          <a:schemeClr val="tx1">
                            <a:lumMod val="65000"/>
                            <a:lumOff val="35000"/>
                          </a:schemeClr>
                        </a:solidFill>
                      </a:endParaRPr>
                    </a:p>
                    <a:p>
                      <a:pPr algn="ctr"/>
                      <a:endParaRPr lang="en-US" sz="2800" dirty="0">
                        <a:solidFill>
                          <a:schemeClr val="tx1">
                            <a:lumMod val="65000"/>
                            <a:lumOff val="35000"/>
                          </a:schemeClr>
                        </a:solidFill>
                      </a:endParaRPr>
                    </a:p>
                    <a:p>
                      <a:pPr marL="179388" marR="0" lvl="0" indent="-179388"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r>
                        <a:rPr lang="en-US" sz="1400" b="0" kern="1200" dirty="0">
                          <a:solidFill>
                            <a:schemeClr val="tx1">
                              <a:lumMod val="65000"/>
                              <a:lumOff val="35000"/>
                            </a:schemeClr>
                          </a:solidFill>
                          <a:latin typeface="+mn-lt"/>
                          <a:ea typeface="+mn-ea"/>
                          <a:cs typeface="+mn-cs"/>
                        </a:rPr>
                        <a:t>Additional layer of fiberglass around the protection of the CLIQ leads to prevent heat conduction during the weld of the caps and the bellows </a:t>
                      </a:r>
                    </a:p>
                    <a:p>
                      <a:pPr marL="177800" indent="-177800" algn="l">
                        <a:buClr>
                          <a:schemeClr val="accent6"/>
                        </a:buClr>
                        <a:buFont typeface="Wingdings" panose="05000000000000000000" pitchFamily="2" charset="2"/>
                        <a:buChar char="§"/>
                      </a:pPr>
                      <a:endParaRPr lang="en-GB" sz="1400" b="0" dirty="0">
                        <a:solidFill>
                          <a:schemeClr val="tx1">
                            <a:lumMod val="65000"/>
                            <a:lumOff val="35000"/>
                          </a:schemeClr>
                        </a:solidFill>
                      </a:endParaRPr>
                    </a:p>
                    <a:p>
                      <a:pPr marL="0" marR="0" lvl="0" indent="0" algn="ctr"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r>
                        <a:rPr lang="en-US" sz="1800" b="1" kern="1200" dirty="0">
                          <a:solidFill>
                            <a:schemeClr val="tx1">
                              <a:lumMod val="65000"/>
                              <a:lumOff val="35000"/>
                            </a:schemeClr>
                          </a:solidFill>
                          <a:effectLst>
                            <a:outerShdw blurRad="38100" dist="38100" dir="2700000" algn="tl">
                              <a:srgbClr val="000000">
                                <a:alpha val="43137"/>
                              </a:srgbClr>
                            </a:outerShdw>
                          </a:effectLst>
                          <a:latin typeface="+mn-lt"/>
                          <a:ea typeface="+mn-ea"/>
                          <a:cs typeface="+mn-cs"/>
                        </a:rPr>
                        <a:t>Local grinding of the weld profile</a:t>
                      </a:r>
                    </a:p>
                    <a:p>
                      <a:pPr marL="0" marR="0" lvl="0" indent="0" algn="ctr"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endParaRPr lang="en-US" sz="1000" b="1" kern="1200" dirty="0">
                        <a:solidFill>
                          <a:schemeClr val="tx1">
                            <a:lumMod val="65000"/>
                            <a:lumOff val="35000"/>
                          </a:schemeClr>
                        </a:solidFill>
                        <a:effectLst>
                          <a:outerShdw blurRad="38100" dist="38100" dir="2700000" algn="tl">
                            <a:srgbClr val="000000">
                              <a:alpha val="43137"/>
                            </a:srgbClr>
                          </a:outerShdw>
                        </a:effectLst>
                        <a:latin typeface="+mn-lt"/>
                        <a:ea typeface="+mn-ea"/>
                        <a:cs typeface="+mn-cs"/>
                      </a:endParaRPr>
                    </a:p>
                    <a:p>
                      <a:pPr marL="1885950" marR="0" lvl="0" indent="-177800"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r>
                        <a:rPr lang="en-US" sz="1400" b="0" kern="1200" dirty="0">
                          <a:solidFill>
                            <a:schemeClr val="tx1">
                              <a:lumMod val="65000"/>
                              <a:lumOff val="35000"/>
                            </a:schemeClr>
                          </a:solidFill>
                          <a:latin typeface="+mn-lt"/>
                          <a:ea typeface="+mn-ea"/>
                          <a:cs typeface="+mn-cs"/>
                        </a:rPr>
                        <a:t>Local grinding of the bead to prevent any interference between the end cover weld and the XB line on top</a:t>
                      </a:r>
                    </a:p>
                    <a:p>
                      <a:pPr marL="177800" indent="-177800" algn="l">
                        <a:buClr>
                          <a:schemeClr val="accent6"/>
                        </a:buClr>
                        <a:buFont typeface="Wingdings" panose="05000000000000000000" pitchFamily="2" charset="2"/>
                        <a:buChar char="§"/>
                      </a:pPr>
                      <a:endParaRPr lang="en-GB" sz="1400" b="0" dirty="0">
                        <a:solidFill>
                          <a:schemeClr val="tx1">
                            <a:lumMod val="65000"/>
                            <a:lumOff val="3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ctr"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r>
                        <a:rPr lang="en-US" sz="1800" b="1" kern="1200" dirty="0">
                          <a:solidFill>
                            <a:schemeClr val="tx1">
                              <a:lumMod val="65000"/>
                              <a:lumOff val="35000"/>
                            </a:schemeClr>
                          </a:solidFill>
                          <a:effectLst>
                            <a:outerShdw blurRad="38100" dist="38100" dir="2700000" algn="tl">
                              <a:srgbClr val="000000">
                                <a:alpha val="43137"/>
                              </a:srgbClr>
                            </a:outerShdw>
                          </a:effectLst>
                          <a:latin typeface="+mn-lt"/>
                          <a:ea typeface="+mn-ea"/>
                          <a:cs typeface="+mn-cs"/>
                        </a:rPr>
                        <a:t>Shell developed length adjustment</a:t>
                      </a:r>
                    </a:p>
                    <a:p>
                      <a:pPr marL="179388" marR="0" lvl="0" indent="-179388"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endParaRPr lang="en-US" sz="600" b="0" kern="1200" dirty="0">
                        <a:solidFill>
                          <a:schemeClr val="tx1">
                            <a:lumMod val="65000"/>
                            <a:lumOff val="35000"/>
                          </a:schemeClr>
                        </a:solidFill>
                        <a:latin typeface="+mn-lt"/>
                        <a:ea typeface="+mn-ea"/>
                        <a:cs typeface="+mn-cs"/>
                      </a:endParaRPr>
                    </a:p>
                    <a:p>
                      <a:pPr marL="179388" marR="0" lvl="0" indent="-179388"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r>
                        <a:rPr lang="en-US" sz="1400" b="0" kern="1200" dirty="0">
                          <a:solidFill>
                            <a:schemeClr val="tx1">
                              <a:lumMod val="65000"/>
                              <a:lumOff val="35000"/>
                            </a:schemeClr>
                          </a:solidFill>
                          <a:latin typeface="+mn-lt"/>
                          <a:ea typeface="+mn-ea"/>
                          <a:cs typeface="+mn-cs"/>
                        </a:rPr>
                        <a:t>Mitigations were presented during the 14</a:t>
                      </a:r>
                      <a:r>
                        <a:rPr lang="en-US" sz="1400" b="0" kern="1200" baseline="30000" dirty="0">
                          <a:solidFill>
                            <a:schemeClr val="tx1">
                              <a:lumMod val="65000"/>
                              <a:lumOff val="35000"/>
                            </a:schemeClr>
                          </a:solidFill>
                          <a:latin typeface="+mn-lt"/>
                          <a:ea typeface="+mn-ea"/>
                          <a:cs typeface="+mn-cs"/>
                        </a:rPr>
                        <a:t>th</a:t>
                      </a:r>
                      <a:r>
                        <a:rPr lang="en-US" sz="1400" b="0" kern="1200" dirty="0">
                          <a:solidFill>
                            <a:schemeClr val="tx1">
                              <a:lumMod val="65000"/>
                              <a:lumOff val="35000"/>
                            </a:schemeClr>
                          </a:solidFill>
                          <a:latin typeface="+mn-lt"/>
                          <a:ea typeface="+mn-ea"/>
                          <a:cs typeface="+mn-cs"/>
                        </a:rPr>
                        <a:t> HL-LHC collaboration meeting in Genoa (</a:t>
                      </a:r>
                      <a:r>
                        <a:rPr lang="en-US" sz="1050" b="0" kern="1200" dirty="0">
                          <a:solidFill>
                            <a:schemeClr val="tx1">
                              <a:lumMod val="65000"/>
                              <a:lumOff val="35000"/>
                            </a:schemeClr>
                          </a:solidFill>
                          <a:latin typeface="+mn-lt"/>
                          <a:ea typeface="+mn-ea"/>
                          <a:cs typeface="+mn-cs"/>
                          <a:hlinkClick r:id="rId3"/>
                        </a:rPr>
                        <a:t>indico link</a:t>
                      </a:r>
                      <a:r>
                        <a:rPr lang="en-US" sz="1050" b="0" kern="1200" dirty="0">
                          <a:solidFill>
                            <a:schemeClr val="tx1">
                              <a:lumMod val="65000"/>
                              <a:lumOff val="35000"/>
                            </a:schemeClr>
                          </a:solidFill>
                          <a:latin typeface="+mn-lt"/>
                          <a:ea typeface="+mn-ea"/>
                          <a:cs typeface="+mn-cs"/>
                        </a:rPr>
                        <a:t>) </a:t>
                      </a:r>
                    </a:p>
                    <a:p>
                      <a:pPr marL="0" marR="0" lvl="0" indent="0" algn="ctr"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None/>
                        <a:tabLst/>
                        <a:defRPr/>
                      </a:pPr>
                      <a:endParaRPr lang="en-US" sz="1800" dirty="0">
                        <a:solidFill>
                          <a:schemeClr val="tx1">
                            <a:lumMod val="65000"/>
                            <a:lumOff val="35000"/>
                          </a:schemeClr>
                        </a:solidFill>
                      </a:endParaRPr>
                    </a:p>
                    <a:p>
                      <a:pPr marL="177800" marR="0" lvl="0" indent="-177800" algn="l" defTabSz="457200" rtl="0" eaLnBrk="1" fontAlgn="auto" latinLnBrk="0" hangingPunct="1">
                        <a:lnSpc>
                          <a:spcPct val="100000"/>
                        </a:lnSpc>
                        <a:spcBef>
                          <a:spcPts val="0"/>
                        </a:spcBef>
                        <a:spcAft>
                          <a:spcPts val="0"/>
                        </a:spcAft>
                        <a:buClr>
                          <a:schemeClr val="accent6"/>
                        </a:buClr>
                        <a:buSzTx/>
                        <a:buFont typeface="Wingdings" panose="05000000000000000000" pitchFamily="2" charset="2"/>
                        <a:buChar char="§"/>
                        <a:tabLst/>
                        <a:defRPr/>
                      </a:pPr>
                      <a:endParaRPr lang="en-US" sz="1400" b="0" kern="1200" dirty="0">
                        <a:solidFill>
                          <a:schemeClr val="tx1">
                            <a:lumMod val="65000"/>
                            <a:lumOff val="35000"/>
                          </a:schemeClr>
                        </a:solidFill>
                        <a:latin typeface="+mn-lt"/>
                        <a:ea typeface="+mn-ea"/>
                        <a:cs typeface="+mn-cs"/>
                      </a:endParaRPr>
                    </a:p>
                    <a:p>
                      <a:pPr algn="ctr"/>
                      <a:endParaRPr lang="en-GB" sz="1600" dirty="0">
                        <a:solidFill>
                          <a:schemeClr val="tx1">
                            <a:lumMod val="65000"/>
                            <a:lumOff val="3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69077650"/>
                  </a:ext>
                </a:extLst>
              </a:tr>
            </a:tbl>
          </a:graphicData>
        </a:graphic>
      </p:graphicFrame>
      <p:sp>
        <p:nvSpPr>
          <p:cNvPr id="4" name="Footer Placeholder 3">
            <a:extLst>
              <a:ext uri="{FF2B5EF4-FFF2-40B4-BE49-F238E27FC236}">
                <a16:creationId xmlns:a16="http://schemas.microsoft.com/office/drawing/2014/main" id="{E40396D1-8BB9-558E-C90A-E4E51AF8C23C}"/>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A452F634-3F43-26D9-7685-C85098A5BB25}"/>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8" name="Picture 7">
            <a:extLst>
              <a:ext uri="{FF2B5EF4-FFF2-40B4-BE49-F238E27FC236}">
                <a16:creationId xmlns:a16="http://schemas.microsoft.com/office/drawing/2014/main" id="{898A48FF-F7AD-7F38-5764-DBD10448B4B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2786684" y="1347614"/>
            <a:ext cx="1669243" cy="1152000"/>
          </a:xfrm>
          <a:prstGeom prst="rect">
            <a:avLst/>
          </a:prstGeom>
          <a:ln>
            <a:noFill/>
          </a:ln>
          <a:effectLst>
            <a:outerShdw blurRad="292100" dist="139700" dir="2700000" algn="tl" rotWithShape="0">
              <a:srgbClr val="333333">
                <a:alpha val="65000"/>
              </a:srgbClr>
            </a:outerShdw>
          </a:effectLst>
        </p:spPr>
      </p:pic>
      <p:pic>
        <p:nvPicPr>
          <p:cNvPr id="9" name="Picture 8" descr="A close up of a tube&#10;&#10;AI-generated content may be incorrect.">
            <a:extLst>
              <a:ext uri="{FF2B5EF4-FFF2-40B4-BE49-F238E27FC236}">
                <a16:creationId xmlns:a16="http://schemas.microsoft.com/office/drawing/2014/main" id="{0153FB93-B807-B523-9C6A-240E287D3E7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7201" y="1350194"/>
            <a:ext cx="1582820" cy="1152000"/>
          </a:xfrm>
          <a:prstGeom prst="rect">
            <a:avLst/>
          </a:prstGeom>
          <a:ln>
            <a:noFill/>
          </a:ln>
          <a:effectLst>
            <a:outerShdw blurRad="292100" dist="139700" dir="2700000" algn="tl" rotWithShape="0">
              <a:srgbClr val="333333">
                <a:alpha val="65000"/>
              </a:srgbClr>
            </a:outerShdw>
          </a:effectLst>
        </p:spPr>
      </p:pic>
      <p:pic>
        <p:nvPicPr>
          <p:cNvPr id="10" name="Picture 9" descr="A close up of a cable&#10;&#10;AI-generated content may be incorrect.">
            <a:extLst>
              <a:ext uri="{FF2B5EF4-FFF2-40B4-BE49-F238E27FC236}">
                <a16:creationId xmlns:a16="http://schemas.microsoft.com/office/drawing/2014/main" id="{EA6A620A-3670-ED78-5DAF-5DE5B1DA6C9B}"/>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1737713" y="1350195"/>
            <a:ext cx="985417" cy="1157718"/>
          </a:xfrm>
          <a:prstGeom prst="roundRect">
            <a:avLst/>
          </a:prstGeom>
          <a:ln w="19050">
            <a:solidFill>
              <a:srgbClr val="C00000"/>
            </a:solidFill>
          </a:ln>
          <a:effectLst>
            <a:outerShdw blurRad="292100" dist="139700" dir="2700000" algn="tl" rotWithShape="0">
              <a:srgbClr val="333333">
                <a:alpha val="65000"/>
              </a:srgbClr>
            </a:outerShdw>
          </a:effectLst>
        </p:spPr>
      </p:pic>
      <p:cxnSp>
        <p:nvCxnSpPr>
          <p:cNvPr id="12" name="Straight Arrow Connector 11">
            <a:extLst>
              <a:ext uri="{FF2B5EF4-FFF2-40B4-BE49-F238E27FC236}">
                <a16:creationId xmlns:a16="http://schemas.microsoft.com/office/drawing/2014/main" id="{FAEE2134-FBD2-A4E3-E39C-1B510A87F92D}"/>
              </a:ext>
            </a:extLst>
          </p:cNvPr>
          <p:cNvCxnSpPr>
            <a:stCxn id="10" idx="1"/>
          </p:cNvCxnSpPr>
          <p:nvPr/>
        </p:nvCxnSpPr>
        <p:spPr>
          <a:xfrm flipH="1">
            <a:off x="1475656" y="1929054"/>
            <a:ext cx="262057" cy="7134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pic>
        <p:nvPicPr>
          <p:cNvPr id="14" name="Image 7" descr="Une image contenant acier, intérieur, four&#10;&#10;Le contenu généré par l’IA peut être incorrect.">
            <a:extLst>
              <a:ext uri="{FF2B5EF4-FFF2-40B4-BE49-F238E27FC236}">
                <a16:creationId xmlns:a16="http://schemas.microsoft.com/office/drawing/2014/main" id="{E708A2F6-8B1F-F089-F4B3-71A62CC8C7DA}"/>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04387" y="3803583"/>
            <a:ext cx="1536143" cy="1152000"/>
          </a:xfrm>
          <a:prstGeom prst="rect">
            <a:avLst/>
          </a:prstGeom>
          <a:ln>
            <a:noFill/>
          </a:ln>
          <a:effectLst>
            <a:outerShdw blurRad="292100" dist="139700" dir="2700000" algn="tl" rotWithShape="0">
              <a:srgbClr val="333333">
                <a:alpha val="65000"/>
              </a:srgbClr>
            </a:outerShdw>
          </a:effectLst>
        </p:spPr>
      </p:pic>
      <p:pic>
        <p:nvPicPr>
          <p:cNvPr id="16" name="Picture 15">
            <a:extLst>
              <a:ext uri="{FF2B5EF4-FFF2-40B4-BE49-F238E27FC236}">
                <a16:creationId xmlns:a16="http://schemas.microsoft.com/office/drawing/2014/main" id="{325973B7-DFC0-6F77-AA8E-285E2E2A9BB2}"/>
              </a:ext>
            </a:extLst>
          </p:cNvPr>
          <p:cNvPicPr>
            <a:picLocks noChangeAspect="1"/>
          </p:cNvPicPr>
          <p:nvPr/>
        </p:nvPicPr>
        <p:blipFill>
          <a:blip r:embed="rId8"/>
          <a:stretch>
            <a:fillRect/>
          </a:stretch>
        </p:blipFill>
        <p:spPr>
          <a:xfrm>
            <a:off x="4716016" y="2105655"/>
            <a:ext cx="4304498" cy="2426743"/>
          </a:xfrm>
          <a:prstGeom prst="rect">
            <a:avLst/>
          </a:prstGeom>
        </p:spPr>
      </p:pic>
    </p:spTree>
    <p:extLst>
      <p:ext uri="{BB962C8B-B14F-4D97-AF65-F5344CB8AC3E}">
        <p14:creationId xmlns:p14="http://schemas.microsoft.com/office/powerpoint/2010/main" val="2932427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47747C-9223-7FBD-3B7F-0432CBB6DE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E9EF67-E05D-7978-C802-166AEAAC7BA2}"/>
              </a:ext>
            </a:extLst>
          </p:cNvPr>
          <p:cNvSpPr>
            <a:spLocks noGrp="1"/>
          </p:cNvSpPr>
          <p:nvPr>
            <p:ph type="title"/>
          </p:nvPr>
        </p:nvSpPr>
        <p:spPr/>
        <p:txBody>
          <a:bodyPr/>
          <a:lstStyle/>
          <a:p>
            <a:r>
              <a:rPr lang="en-US" dirty="0"/>
              <a:t>Other Non-Conformities</a:t>
            </a:r>
            <a:endParaRPr lang="en-GB" dirty="0"/>
          </a:p>
        </p:txBody>
      </p:sp>
      <p:sp>
        <p:nvSpPr>
          <p:cNvPr id="4" name="Footer Placeholder 3">
            <a:extLst>
              <a:ext uri="{FF2B5EF4-FFF2-40B4-BE49-F238E27FC236}">
                <a16:creationId xmlns:a16="http://schemas.microsoft.com/office/drawing/2014/main" id="{E188BC6B-ACFA-7A78-4B3F-3FE4F84F4263}"/>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9F592245-1EE6-DF6B-6228-00911459A113}"/>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6" name="Content Placeholder 2">
            <a:extLst>
              <a:ext uri="{FF2B5EF4-FFF2-40B4-BE49-F238E27FC236}">
                <a16:creationId xmlns:a16="http://schemas.microsoft.com/office/drawing/2014/main" id="{BE0B8EC8-189F-9F8E-7F59-0A6433869070}"/>
              </a:ext>
            </a:extLst>
          </p:cNvPr>
          <p:cNvSpPr txBox="1">
            <a:spLocks/>
          </p:cNvSpPr>
          <p:nvPr/>
        </p:nvSpPr>
        <p:spPr>
          <a:xfrm>
            <a:off x="612000" y="914401"/>
            <a:ext cx="7344376" cy="368022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2563" indent="-182563" algn="l">
              <a:tabLst>
                <a:tab pos="4664075" algn="l"/>
              </a:tabLst>
            </a:pPr>
            <a:r>
              <a:rPr lang="en-US" sz="1500" dirty="0"/>
              <a:t>Flat-top quenches on LMCXF1 in magnet MCBXFAP1</a:t>
            </a:r>
          </a:p>
          <a:p>
            <a:pPr marL="457200" lvl="1" indent="0" algn="r">
              <a:buNone/>
              <a:tabLst>
                <a:tab pos="4664075" algn="l"/>
              </a:tabLst>
            </a:pPr>
            <a:r>
              <a:rPr lang="en-US" sz="1100" dirty="0"/>
              <a:t>(</a:t>
            </a:r>
            <a:r>
              <a:rPr lang="en-US" sz="1100" dirty="0" err="1"/>
              <a:t>edms</a:t>
            </a:r>
            <a:r>
              <a:rPr lang="en-US" sz="1100" dirty="0"/>
              <a:t> </a:t>
            </a:r>
            <a:r>
              <a:rPr lang="en-US" sz="1100" dirty="0">
                <a:hlinkClick r:id="rId2"/>
              </a:rPr>
              <a:t>3219461</a:t>
            </a:r>
            <a:r>
              <a:rPr lang="en-US" sz="1100" dirty="0"/>
              <a:t>)</a:t>
            </a:r>
            <a:endParaRPr lang="en-US" sz="1600" dirty="0"/>
          </a:p>
          <a:p>
            <a:pPr marL="182563" indent="-182563" algn="l">
              <a:tabLst>
                <a:tab pos="4664075" algn="l"/>
              </a:tabLst>
            </a:pPr>
            <a:endParaRPr lang="en-US" sz="1500" dirty="0"/>
          </a:p>
          <a:p>
            <a:pPr marL="182563" indent="-182563" algn="l">
              <a:tabLst>
                <a:tab pos="4664075" algn="l"/>
              </a:tabLst>
            </a:pPr>
            <a:r>
              <a:rPr lang="en-US" sz="1500" dirty="0"/>
              <a:t>MCBXFBP1e - Field quality</a:t>
            </a:r>
            <a:r>
              <a:rPr lang="en-US" sz="2000" dirty="0"/>
              <a:t>	</a:t>
            </a:r>
            <a:endParaRPr lang="en-US" sz="1600" dirty="0"/>
          </a:p>
          <a:p>
            <a:pPr marL="457200" lvl="1" indent="0" algn="r">
              <a:buNone/>
              <a:tabLst>
                <a:tab pos="4664075" algn="l"/>
              </a:tabLst>
            </a:pPr>
            <a:r>
              <a:rPr lang="en-US" sz="1100" dirty="0"/>
              <a:t>(</a:t>
            </a:r>
            <a:r>
              <a:rPr lang="en-US" sz="1100" dirty="0" err="1"/>
              <a:t>edms</a:t>
            </a:r>
            <a:r>
              <a:rPr lang="en-US" sz="1100" dirty="0"/>
              <a:t> </a:t>
            </a:r>
            <a:r>
              <a:rPr lang="en-US" sz="1100" dirty="0">
                <a:hlinkClick r:id="rId3"/>
              </a:rPr>
              <a:t>3195926</a:t>
            </a:r>
            <a:r>
              <a:rPr lang="en-US" sz="1100" dirty="0"/>
              <a:t>)</a:t>
            </a:r>
          </a:p>
          <a:p>
            <a:pPr marL="457200" lvl="1" indent="0" algn="r">
              <a:buNone/>
              <a:tabLst>
                <a:tab pos="4664075" algn="l"/>
              </a:tabLst>
            </a:pPr>
            <a:endParaRPr lang="en-US" sz="2000" dirty="0"/>
          </a:p>
          <a:p>
            <a:pPr marL="182563" indent="-182563" algn="l">
              <a:tabLst>
                <a:tab pos="4664075" algn="l"/>
              </a:tabLst>
            </a:pPr>
            <a:r>
              <a:rPr lang="en-GB" sz="1500" dirty="0"/>
              <a:t>MCBXFBP1d - required performance after training only in two quadrants out of four</a:t>
            </a:r>
            <a:endParaRPr lang="en-US" sz="1500" dirty="0"/>
          </a:p>
          <a:p>
            <a:pPr marL="0" indent="0" algn="r">
              <a:buNone/>
              <a:tabLst>
                <a:tab pos="4664075" algn="l"/>
              </a:tabLst>
            </a:pPr>
            <a:r>
              <a:rPr lang="en-US" sz="1500" dirty="0"/>
              <a:t>	</a:t>
            </a:r>
            <a:r>
              <a:rPr lang="en-US" sz="1100" dirty="0"/>
              <a:t>(</a:t>
            </a:r>
            <a:r>
              <a:rPr lang="en-US" sz="1100" dirty="0" err="1"/>
              <a:t>edms</a:t>
            </a:r>
            <a:r>
              <a:rPr lang="en-US" sz="1100" dirty="0"/>
              <a:t> </a:t>
            </a:r>
            <a:r>
              <a:rPr lang="en-US" sz="1100" dirty="0">
                <a:hlinkClick r:id="rId4"/>
              </a:rPr>
              <a:t>2687264</a:t>
            </a:r>
            <a:r>
              <a:rPr lang="en-US" sz="1100" dirty="0"/>
              <a:t>)</a:t>
            </a:r>
          </a:p>
          <a:p>
            <a:pPr marL="0" lvl="1" indent="0" algn="l">
              <a:buFont typeface="Wingdings" charset="2"/>
              <a:buNone/>
              <a:tabLst>
                <a:tab pos="4930775" algn="l"/>
              </a:tabLst>
            </a:pPr>
            <a:endParaRPr lang="en-US" sz="2000" b="1" dirty="0"/>
          </a:p>
        </p:txBody>
      </p:sp>
      <p:sp>
        <p:nvSpPr>
          <p:cNvPr id="3" name="Rectangle 2">
            <a:extLst>
              <a:ext uri="{FF2B5EF4-FFF2-40B4-BE49-F238E27FC236}">
                <a16:creationId xmlns:a16="http://schemas.microsoft.com/office/drawing/2014/main" id="{A3EEE2AF-2EAD-5262-0B77-5E2C8F51F517}"/>
              </a:ext>
            </a:extLst>
          </p:cNvPr>
          <p:cNvSpPr/>
          <p:nvPr/>
        </p:nvSpPr>
        <p:spPr>
          <a:xfrm>
            <a:off x="1457908" y="3209628"/>
            <a:ext cx="6228184" cy="1384995"/>
          </a:xfrm>
          <a:prstGeom prst="rect">
            <a:avLst/>
          </a:prstGeom>
          <a:noFill/>
        </p:spPr>
        <p:txBody>
          <a:bodyPr wrap="square" lIns="91440" tIns="45720" rIns="91440" bIns="45720">
            <a:spAutoFit/>
          </a:bodyPr>
          <a:lstStyle/>
          <a:p>
            <a:pPr algn="ctr"/>
            <a:r>
              <a:rPr lang="en-US" sz="2800" b="1" i="1" cap="none" spc="0" dirty="0">
                <a:ln w="22225">
                  <a:solidFill>
                    <a:schemeClr val="accent2"/>
                  </a:solidFill>
                  <a:prstDash val="solid"/>
                </a:ln>
                <a:solidFill>
                  <a:schemeClr val="accent2">
                    <a:lumMod val="40000"/>
                    <a:lumOff val="60000"/>
                  </a:schemeClr>
                </a:solidFill>
                <a:effectLst/>
              </a:rPr>
              <a:t>NCRs attached to the magnets but not directly linked to the cold mass construction</a:t>
            </a:r>
          </a:p>
        </p:txBody>
      </p:sp>
    </p:spTree>
    <p:extLst>
      <p:ext uri="{BB962C8B-B14F-4D97-AF65-F5344CB8AC3E}">
        <p14:creationId xmlns:p14="http://schemas.microsoft.com/office/powerpoint/2010/main" val="2227699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33AFD9-0E9D-1FC1-3BA1-3EA841FB6442}"/>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7AA065AC-B73E-DD08-B456-5DFE1960F367}"/>
              </a:ext>
            </a:extLst>
          </p:cNvPr>
          <p:cNvSpPr>
            <a:spLocks noGrp="1"/>
          </p:cNvSpPr>
          <p:nvPr>
            <p:ph type="title"/>
          </p:nvPr>
        </p:nvSpPr>
        <p:spPr/>
        <p:txBody>
          <a:bodyPr/>
          <a:lstStyle/>
          <a:p>
            <a:r>
              <a:rPr lang="en-US" dirty="0"/>
              <a:t>Q10 Cold Masses with </a:t>
            </a:r>
            <a:r>
              <a:rPr lang="en-US" dirty="0" err="1"/>
              <a:t>Sextupoles</a:t>
            </a:r>
            <a:endParaRPr lang="en-GB" dirty="0"/>
          </a:p>
        </p:txBody>
      </p:sp>
      <p:sp>
        <p:nvSpPr>
          <p:cNvPr id="4" name="Footer Placeholder 3">
            <a:extLst>
              <a:ext uri="{FF2B5EF4-FFF2-40B4-BE49-F238E27FC236}">
                <a16:creationId xmlns:a16="http://schemas.microsoft.com/office/drawing/2014/main" id="{804C625F-78F0-9DE8-D35F-10B04D8BE607}"/>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CBD7E42F-0A70-646B-4A15-62ACE542AF0A}"/>
              </a:ext>
            </a:extLst>
          </p:cNvPr>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268428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BB3ED-2B80-4152-3BCD-B266ECAC6F3A}"/>
              </a:ext>
            </a:extLst>
          </p:cNvPr>
          <p:cNvSpPr>
            <a:spLocks noGrp="1"/>
          </p:cNvSpPr>
          <p:nvPr>
            <p:ph type="title"/>
          </p:nvPr>
        </p:nvSpPr>
        <p:spPr/>
        <p:txBody>
          <a:bodyPr/>
          <a:lstStyle/>
          <a:p>
            <a:r>
              <a:rPr lang="en-US" dirty="0"/>
              <a:t>HL-LHC Q10 with MS</a:t>
            </a:r>
            <a:endParaRPr lang="en-GB" dirty="0"/>
          </a:p>
        </p:txBody>
      </p:sp>
      <p:sp>
        <p:nvSpPr>
          <p:cNvPr id="4" name="Footer Placeholder 3">
            <a:extLst>
              <a:ext uri="{FF2B5EF4-FFF2-40B4-BE49-F238E27FC236}">
                <a16:creationId xmlns:a16="http://schemas.microsoft.com/office/drawing/2014/main" id="{37BD0EDB-9730-D4E4-CF2C-BA0BE05B0C0F}"/>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463D83DD-C575-7249-F430-8FB5F19088C7}"/>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7" name="Picture 6">
            <a:extLst>
              <a:ext uri="{FF2B5EF4-FFF2-40B4-BE49-F238E27FC236}">
                <a16:creationId xmlns:a16="http://schemas.microsoft.com/office/drawing/2014/main" id="{4E4CF3FA-D5D9-696D-CCAF-4CCA427C4C2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67544" y="964868"/>
            <a:ext cx="3960000" cy="1107193"/>
          </a:xfrm>
          <a:prstGeom prst="rect">
            <a:avLst/>
          </a:prstGeom>
        </p:spPr>
      </p:pic>
      <p:pic>
        <p:nvPicPr>
          <p:cNvPr id="9" name="Picture 8">
            <a:extLst>
              <a:ext uri="{FF2B5EF4-FFF2-40B4-BE49-F238E27FC236}">
                <a16:creationId xmlns:a16="http://schemas.microsoft.com/office/drawing/2014/main" id="{4C5EE6A9-A4C0-2EC9-B818-4A87A60CEC5D}"/>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67544" y="3091107"/>
            <a:ext cx="3960000" cy="842069"/>
          </a:xfrm>
          <a:prstGeom prst="rect">
            <a:avLst/>
          </a:prstGeom>
        </p:spPr>
      </p:pic>
      <p:sp>
        <p:nvSpPr>
          <p:cNvPr id="11" name="TextBox 10">
            <a:extLst>
              <a:ext uri="{FF2B5EF4-FFF2-40B4-BE49-F238E27FC236}">
                <a16:creationId xmlns:a16="http://schemas.microsoft.com/office/drawing/2014/main" id="{DBC1C9E7-3880-0E0D-525B-3EA4AE19FA4E}"/>
              </a:ext>
            </a:extLst>
          </p:cNvPr>
          <p:cNvSpPr txBox="1"/>
          <p:nvPr/>
        </p:nvSpPr>
        <p:spPr>
          <a:xfrm>
            <a:off x="467544" y="627534"/>
            <a:ext cx="3960000" cy="369332"/>
          </a:xfrm>
          <a:prstGeom prst="rect">
            <a:avLst/>
          </a:prstGeom>
          <a:noFill/>
        </p:spPr>
        <p:txBody>
          <a:bodyPr wrap="square">
            <a:spAutoFit/>
          </a:bodyPr>
          <a:lstStyle/>
          <a:p>
            <a:pPr algn="ctr"/>
            <a:r>
              <a:rPr lang="en-US" sz="1800" i="1" dirty="0">
                <a:solidFill>
                  <a:schemeClr val="tx1">
                    <a:lumMod val="65000"/>
                    <a:lumOff val="35000"/>
                  </a:schemeClr>
                </a:solidFill>
                <a:effectLst>
                  <a:outerShdw blurRad="38100" dist="38100" dir="2700000" algn="tl">
                    <a:srgbClr val="000000">
                      <a:alpha val="43137"/>
                    </a:srgbClr>
                  </a:outerShdw>
                </a:effectLst>
              </a:rPr>
              <a:t>Present Q10 layout in the LHC</a:t>
            </a:r>
          </a:p>
        </p:txBody>
      </p:sp>
      <p:sp>
        <p:nvSpPr>
          <p:cNvPr id="12" name="TextBox 11">
            <a:extLst>
              <a:ext uri="{FF2B5EF4-FFF2-40B4-BE49-F238E27FC236}">
                <a16:creationId xmlns:a16="http://schemas.microsoft.com/office/drawing/2014/main" id="{5128B60E-C894-F3CE-8467-CD3784A8B3F7}"/>
              </a:ext>
            </a:extLst>
          </p:cNvPr>
          <p:cNvSpPr txBox="1"/>
          <p:nvPr/>
        </p:nvSpPr>
        <p:spPr>
          <a:xfrm>
            <a:off x="467544" y="2715766"/>
            <a:ext cx="3960000" cy="369332"/>
          </a:xfrm>
          <a:prstGeom prst="rect">
            <a:avLst/>
          </a:prstGeom>
          <a:noFill/>
        </p:spPr>
        <p:txBody>
          <a:bodyPr wrap="square">
            <a:spAutoFit/>
          </a:bodyPr>
          <a:lstStyle/>
          <a:p>
            <a:pPr algn="ctr"/>
            <a:r>
              <a:rPr lang="en-US" sz="1800" i="1" dirty="0">
                <a:solidFill>
                  <a:schemeClr val="tx1">
                    <a:lumMod val="65000"/>
                    <a:lumOff val="35000"/>
                  </a:schemeClr>
                </a:solidFill>
                <a:effectLst>
                  <a:outerShdw blurRad="38100" dist="38100" dir="2700000" algn="tl">
                    <a:srgbClr val="000000">
                      <a:alpha val="43137"/>
                    </a:srgbClr>
                  </a:outerShdw>
                </a:effectLst>
              </a:rPr>
              <a:t>Q10 with MS for the HL-LHC</a:t>
            </a:r>
          </a:p>
        </p:txBody>
      </p:sp>
      <p:sp>
        <p:nvSpPr>
          <p:cNvPr id="14" name="TextBox 13">
            <a:extLst>
              <a:ext uri="{FF2B5EF4-FFF2-40B4-BE49-F238E27FC236}">
                <a16:creationId xmlns:a16="http://schemas.microsoft.com/office/drawing/2014/main" id="{DA716C8C-50B2-4B21-A35D-5BC4A8A3E1F7}"/>
              </a:ext>
            </a:extLst>
          </p:cNvPr>
          <p:cNvSpPr txBox="1"/>
          <p:nvPr/>
        </p:nvSpPr>
        <p:spPr>
          <a:xfrm>
            <a:off x="323528" y="2059731"/>
            <a:ext cx="4248472" cy="523220"/>
          </a:xfrm>
          <a:prstGeom prst="rect">
            <a:avLst/>
          </a:prstGeom>
          <a:noFill/>
        </p:spPr>
        <p:txBody>
          <a:bodyPr wrap="square">
            <a:spAutoFit/>
          </a:bodyPr>
          <a:lstStyle/>
          <a:p>
            <a:pPr marR="0" lvl="0" defTabSz="457200" rtl="0" eaLnBrk="1" fontAlgn="auto" latinLnBrk="0" hangingPunct="1">
              <a:lnSpc>
                <a:spcPct val="100000"/>
              </a:lnSpc>
              <a:spcBef>
                <a:spcPts val="0"/>
              </a:spcBef>
              <a:spcAft>
                <a:spcPts val="0"/>
              </a:spcAft>
              <a:buClr>
                <a:schemeClr val="accent6"/>
              </a:buClr>
              <a:buSzTx/>
              <a:tabLst/>
              <a:defRPr/>
            </a:pPr>
            <a:r>
              <a:rPr lang="en-US" sz="1400" b="0" kern="1200" dirty="0">
                <a:solidFill>
                  <a:schemeClr val="tx1">
                    <a:lumMod val="65000"/>
                    <a:lumOff val="35000"/>
                  </a:schemeClr>
                </a:solidFill>
                <a:latin typeface="+mn-lt"/>
                <a:ea typeface="+mn-ea"/>
                <a:cs typeface="+mn-cs"/>
              </a:rPr>
              <a:t>MQML quad. powered in standalone (6kA)</a:t>
            </a:r>
          </a:p>
          <a:p>
            <a:pPr lvl="0">
              <a:buClr>
                <a:schemeClr val="accent6"/>
              </a:buClr>
              <a:defRPr/>
            </a:pPr>
            <a:r>
              <a:rPr lang="en-US" sz="1400" dirty="0">
                <a:solidFill>
                  <a:schemeClr val="tx1">
                    <a:lumMod val="65000"/>
                    <a:lumOff val="35000"/>
                  </a:schemeClr>
                </a:solidFill>
              </a:rPr>
              <a:t>+ </a:t>
            </a:r>
            <a:r>
              <a:rPr lang="en-US" sz="1400" b="0" kern="1200" dirty="0">
                <a:solidFill>
                  <a:schemeClr val="tx1">
                    <a:lumMod val="65000"/>
                    <a:lumOff val="35000"/>
                  </a:schemeClr>
                </a:solidFill>
                <a:latin typeface="+mn-lt"/>
                <a:ea typeface="+mn-ea"/>
                <a:cs typeface="+mn-cs"/>
              </a:rPr>
              <a:t> MCBCB orbit corr</a:t>
            </a:r>
            <a:r>
              <a:rPr lang="en-US" sz="1400" dirty="0">
                <a:solidFill>
                  <a:schemeClr val="tx1">
                    <a:lumMod val="65000"/>
                    <a:lumOff val="35000"/>
                  </a:schemeClr>
                </a:solidFill>
              </a:rPr>
              <a:t>. powered in standalone (120A)</a:t>
            </a:r>
            <a:endParaRPr lang="en-US" sz="1400" b="0" kern="1200" dirty="0">
              <a:solidFill>
                <a:schemeClr val="tx1">
                  <a:lumMod val="65000"/>
                  <a:lumOff val="35000"/>
                </a:schemeClr>
              </a:solidFill>
              <a:latin typeface="+mn-lt"/>
              <a:ea typeface="+mn-ea"/>
              <a:cs typeface="+mn-cs"/>
            </a:endParaRPr>
          </a:p>
        </p:txBody>
      </p:sp>
      <p:sp>
        <p:nvSpPr>
          <p:cNvPr id="15" name="TextBox 14">
            <a:extLst>
              <a:ext uri="{FF2B5EF4-FFF2-40B4-BE49-F238E27FC236}">
                <a16:creationId xmlns:a16="http://schemas.microsoft.com/office/drawing/2014/main" id="{FF492136-DB6B-1F10-10BD-8AAACB7BAAD4}"/>
              </a:ext>
            </a:extLst>
          </p:cNvPr>
          <p:cNvSpPr txBox="1"/>
          <p:nvPr/>
        </p:nvSpPr>
        <p:spPr>
          <a:xfrm>
            <a:off x="467544" y="3886680"/>
            <a:ext cx="5688632" cy="954107"/>
          </a:xfrm>
          <a:prstGeom prst="rect">
            <a:avLst/>
          </a:prstGeom>
          <a:noFill/>
        </p:spPr>
        <p:txBody>
          <a:bodyPr wrap="square">
            <a:spAutoFit/>
          </a:bodyPr>
          <a:lstStyle/>
          <a:p>
            <a:pPr marR="0" lvl="0" defTabSz="457200" rtl="0" eaLnBrk="1" fontAlgn="auto" latinLnBrk="0" hangingPunct="1">
              <a:lnSpc>
                <a:spcPct val="100000"/>
              </a:lnSpc>
              <a:spcBef>
                <a:spcPts val="0"/>
              </a:spcBef>
              <a:spcAft>
                <a:spcPts val="0"/>
              </a:spcAft>
              <a:buClr>
                <a:schemeClr val="accent6"/>
              </a:buClr>
              <a:buSzTx/>
              <a:tabLst/>
              <a:defRPr/>
            </a:pPr>
            <a:r>
              <a:rPr lang="en-US" sz="1400" b="0" kern="1200" dirty="0">
                <a:solidFill>
                  <a:schemeClr val="tx1">
                    <a:lumMod val="65000"/>
                    <a:lumOff val="35000"/>
                  </a:schemeClr>
                </a:solidFill>
                <a:latin typeface="+mn-lt"/>
                <a:ea typeface="+mn-ea"/>
                <a:cs typeface="+mn-cs"/>
              </a:rPr>
              <a:t>MQML quad. powered in standalone (6kA)</a:t>
            </a:r>
          </a:p>
          <a:p>
            <a:pPr lvl="0">
              <a:buClr>
                <a:schemeClr val="accent6"/>
              </a:buClr>
              <a:defRPr/>
            </a:pPr>
            <a:r>
              <a:rPr lang="en-US" sz="1400" dirty="0">
                <a:solidFill>
                  <a:schemeClr val="tx1">
                    <a:lumMod val="65000"/>
                    <a:lumOff val="35000"/>
                  </a:schemeClr>
                </a:solidFill>
              </a:rPr>
              <a:t>+ </a:t>
            </a:r>
            <a:r>
              <a:rPr lang="en-US" sz="1400" b="0" kern="1200" dirty="0">
                <a:solidFill>
                  <a:schemeClr val="tx1">
                    <a:lumMod val="65000"/>
                    <a:lumOff val="35000"/>
                  </a:schemeClr>
                </a:solidFill>
                <a:latin typeface="+mn-lt"/>
                <a:ea typeface="+mn-ea"/>
                <a:cs typeface="+mn-cs"/>
              </a:rPr>
              <a:t>MCB orbit corr</a:t>
            </a:r>
            <a:r>
              <a:rPr lang="en-US" sz="1400" dirty="0">
                <a:solidFill>
                  <a:schemeClr val="tx1">
                    <a:lumMod val="65000"/>
                    <a:lumOff val="35000"/>
                  </a:schemeClr>
                </a:solidFill>
              </a:rPr>
              <a:t>. powered in standalone (60A)</a:t>
            </a:r>
          </a:p>
          <a:p>
            <a:pPr lvl="0">
              <a:buClr>
                <a:schemeClr val="accent6"/>
              </a:buClr>
              <a:defRPr/>
            </a:pPr>
            <a:r>
              <a:rPr lang="en-US" sz="1400" b="0" kern="1200" dirty="0">
                <a:solidFill>
                  <a:schemeClr val="tx1">
                    <a:lumMod val="65000"/>
                    <a:lumOff val="35000"/>
                  </a:schemeClr>
                </a:solidFill>
                <a:latin typeface="+mn-lt"/>
                <a:ea typeface="+mn-ea"/>
                <a:cs typeface="+mn-cs"/>
              </a:rPr>
              <a:t>+ MS </a:t>
            </a:r>
            <a:r>
              <a:rPr lang="en-US" sz="1400" b="0" kern="1200" dirty="0" err="1">
                <a:solidFill>
                  <a:schemeClr val="tx1">
                    <a:lumMod val="65000"/>
                    <a:lumOff val="35000"/>
                  </a:schemeClr>
                </a:solidFill>
                <a:latin typeface="+mn-lt"/>
                <a:ea typeface="+mn-ea"/>
                <a:cs typeface="+mn-cs"/>
              </a:rPr>
              <a:t>sextupole</a:t>
            </a:r>
            <a:r>
              <a:rPr lang="en-US" sz="1400" b="0" kern="1200" dirty="0">
                <a:solidFill>
                  <a:schemeClr val="tx1">
                    <a:lumMod val="65000"/>
                    <a:lumOff val="35000"/>
                  </a:schemeClr>
                </a:solidFill>
                <a:latin typeface="+mn-lt"/>
                <a:ea typeface="+mn-ea"/>
                <a:cs typeface="+mn-cs"/>
              </a:rPr>
              <a:t> corr. (600A) powered in series with MS</a:t>
            </a:r>
          </a:p>
          <a:p>
            <a:pPr lvl="0">
              <a:buClr>
                <a:schemeClr val="accent6"/>
              </a:buClr>
              <a:defRPr/>
            </a:pPr>
            <a:r>
              <a:rPr lang="en-US" sz="1400" dirty="0">
                <a:solidFill>
                  <a:schemeClr val="tx1">
                    <a:lumMod val="65000"/>
                    <a:lumOff val="35000"/>
                  </a:schemeClr>
                </a:solidFill>
              </a:rPr>
              <a:t>			</a:t>
            </a:r>
            <a:r>
              <a:rPr lang="en-US" sz="1400" b="0" kern="1200" dirty="0">
                <a:solidFill>
                  <a:schemeClr val="tx1">
                    <a:lumMod val="65000"/>
                    <a:lumOff val="35000"/>
                  </a:schemeClr>
                </a:solidFill>
                <a:latin typeface="+mn-lt"/>
                <a:ea typeface="+mn-ea"/>
                <a:cs typeface="+mn-cs"/>
              </a:rPr>
              <a:t> in half cells 14, 18, 22… </a:t>
            </a:r>
            <a:r>
              <a:rPr lang="en-US" sz="1400" dirty="0">
                <a:solidFill>
                  <a:schemeClr val="tx1">
                    <a:lumMod val="65000"/>
                    <a:lumOff val="35000"/>
                  </a:schemeClr>
                </a:solidFill>
              </a:rPr>
              <a:t>(SF1 or 2, SD1 or 2)</a:t>
            </a:r>
            <a:endParaRPr lang="en-US" sz="1400" b="0" kern="1200" dirty="0">
              <a:solidFill>
                <a:schemeClr val="tx1">
                  <a:lumMod val="65000"/>
                  <a:lumOff val="35000"/>
                </a:schemeClr>
              </a:solidFill>
              <a:latin typeface="+mn-lt"/>
              <a:ea typeface="+mn-ea"/>
              <a:cs typeface="+mn-cs"/>
            </a:endParaRPr>
          </a:p>
        </p:txBody>
      </p:sp>
      <p:grpSp>
        <p:nvGrpSpPr>
          <p:cNvPr id="20" name="Group 19">
            <a:extLst>
              <a:ext uri="{FF2B5EF4-FFF2-40B4-BE49-F238E27FC236}">
                <a16:creationId xmlns:a16="http://schemas.microsoft.com/office/drawing/2014/main" id="{128B0A7F-CB93-F65A-D013-E2D79C42A400}"/>
              </a:ext>
            </a:extLst>
          </p:cNvPr>
          <p:cNvGrpSpPr/>
          <p:nvPr/>
        </p:nvGrpSpPr>
        <p:grpSpPr>
          <a:xfrm>
            <a:off x="4240208" y="773961"/>
            <a:ext cx="1699944" cy="3222173"/>
            <a:chOff x="5568876" y="76258"/>
            <a:chExt cx="3178360" cy="6089046"/>
          </a:xfrm>
        </p:grpSpPr>
        <p:pic>
          <p:nvPicPr>
            <p:cNvPr id="16" name="Picture 15">
              <a:extLst>
                <a:ext uri="{FF2B5EF4-FFF2-40B4-BE49-F238E27FC236}">
                  <a16:creationId xmlns:a16="http://schemas.microsoft.com/office/drawing/2014/main" id="{C8891B6B-7FF1-C79D-5DA1-34125EE03DF7}"/>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122239" y="497489"/>
              <a:ext cx="2377057" cy="2070920"/>
            </a:xfrm>
            <a:prstGeom prst="rect">
              <a:avLst/>
            </a:prstGeom>
          </p:spPr>
        </p:pic>
        <p:pic>
          <p:nvPicPr>
            <p:cNvPr id="17" name="Picture 16">
              <a:extLst>
                <a:ext uri="{FF2B5EF4-FFF2-40B4-BE49-F238E27FC236}">
                  <a16:creationId xmlns:a16="http://schemas.microsoft.com/office/drawing/2014/main" id="{06E432B7-AB01-EF1B-77F3-DF5E5A69548C}"/>
                </a:ext>
              </a:extLst>
            </p:cNvPr>
            <p:cNvPicPr>
              <a:picLocks noChangeAspect="1"/>
            </p:cNvPicPr>
            <p:nvPr/>
          </p:nvPicPr>
          <p:blipFill>
            <a:blip r:embed="rId5"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106062" y="3966032"/>
              <a:ext cx="2377057" cy="2199272"/>
            </a:xfrm>
            <a:prstGeom prst="rect">
              <a:avLst/>
            </a:prstGeom>
          </p:spPr>
        </p:pic>
        <p:sp>
          <p:nvSpPr>
            <p:cNvPr id="18" name="Content Placeholder 2">
              <a:extLst>
                <a:ext uri="{FF2B5EF4-FFF2-40B4-BE49-F238E27FC236}">
                  <a16:creationId xmlns:a16="http://schemas.microsoft.com/office/drawing/2014/main" id="{01CB0A6A-126E-A73C-D404-4F16EC997DDD}"/>
                </a:ext>
              </a:extLst>
            </p:cNvPr>
            <p:cNvSpPr txBox="1">
              <a:spLocks/>
            </p:cNvSpPr>
            <p:nvPr/>
          </p:nvSpPr>
          <p:spPr>
            <a:xfrm>
              <a:off x="6106063" y="76258"/>
              <a:ext cx="1882080" cy="494917"/>
            </a:xfrm>
            <a:prstGeom prst="rect">
              <a:avLst/>
            </a:prstGeom>
          </p:spPr>
          <p:txBody>
            <a:bodyPr vert="horz" lIns="0" tIns="0" rIns="0" bIns="0" rtlCol="0">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6213" indent="0" algn="ctr">
                <a:buFont typeface="Wingdings" charset="2"/>
                <a:buNone/>
              </a:pPr>
              <a:r>
                <a:rPr lang="en-US" sz="1100" dirty="0"/>
                <a:t>MCBC orbit corrector</a:t>
              </a:r>
              <a:endParaRPr lang="en-GB" sz="1100" dirty="0"/>
            </a:p>
            <a:p>
              <a:pPr algn="ctr"/>
              <a:endParaRPr lang="fr-FR" sz="700" dirty="0"/>
            </a:p>
          </p:txBody>
        </p:sp>
        <p:sp>
          <p:nvSpPr>
            <p:cNvPr id="19" name="Content Placeholder 2">
              <a:extLst>
                <a:ext uri="{FF2B5EF4-FFF2-40B4-BE49-F238E27FC236}">
                  <a16:creationId xmlns:a16="http://schemas.microsoft.com/office/drawing/2014/main" id="{D0AE61BF-81ED-F83D-BDFD-49861EA7802F}"/>
                </a:ext>
              </a:extLst>
            </p:cNvPr>
            <p:cNvSpPr txBox="1">
              <a:spLocks/>
            </p:cNvSpPr>
            <p:nvPr/>
          </p:nvSpPr>
          <p:spPr>
            <a:xfrm>
              <a:off x="5568876" y="3381648"/>
              <a:ext cx="3178360" cy="969550"/>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6213" indent="0" algn="ctr">
                <a:buFont typeface="Wingdings" charset="2"/>
                <a:buNone/>
              </a:pPr>
              <a:r>
                <a:rPr lang="en-US" sz="1000" dirty="0"/>
                <a:t>MSCB combined</a:t>
              </a:r>
            </a:p>
            <a:p>
              <a:pPr marL="176213" indent="0" algn="ctr">
                <a:buFont typeface="Wingdings" charset="2"/>
                <a:buNone/>
              </a:pPr>
              <a:r>
                <a:rPr lang="en-US" sz="1000" dirty="0" err="1"/>
                <a:t>sextupole</a:t>
              </a:r>
              <a:r>
                <a:rPr lang="en-US" sz="1000" dirty="0"/>
                <a:t>-dipole corrector</a:t>
              </a:r>
              <a:endParaRPr lang="en-GB" sz="1000" dirty="0"/>
            </a:p>
            <a:p>
              <a:pPr algn="ctr"/>
              <a:endParaRPr lang="fr-FR" sz="1200" dirty="0"/>
            </a:p>
          </p:txBody>
        </p:sp>
      </p:grpSp>
      <p:sp>
        <p:nvSpPr>
          <p:cNvPr id="21" name="Content Placeholder 2">
            <a:extLst>
              <a:ext uri="{FF2B5EF4-FFF2-40B4-BE49-F238E27FC236}">
                <a16:creationId xmlns:a16="http://schemas.microsoft.com/office/drawing/2014/main" id="{9FF50308-3833-A3F5-401B-7771C489F7D7}"/>
              </a:ext>
            </a:extLst>
          </p:cNvPr>
          <p:cNvSpPr>
            <a:spLocks noGrp="1"/>
          </p:cNvSpPr>
          <p:nvPr>
            <p:ph idx="1"/>
          </p:nvPr>
        </p:nvSpPr>
        <p:spPr>
          <a:xfrm>
            <a:off x="5910777" y="830547"/>
            <a:ext cx="3053711" cy="3901443"/>
          </a:xfrm>
        </p:spPr>
        <p:txBody>
          <a:bodyPr>
            <a:normAutofit fontScale="85000" lnSpcReduction="10000"/>
          </a:bodyPr>
          <a:lstStyle/>
          <a:p>
            <a:pPr marL="0" indent="0" algn="just">
              <a:spcAft>
                <a:spcPts val="600"/>
              </a:spcAft>
              <a:buNone/>
            </a:pPr>
            <a:r>
              <a:rPr lang="en-US" sz="2000" dirty="0"/>
              <a:t>Challenges:</a:t>
            </a:r>
          </a:p>
          <a:p>
            <a:pPr marL="177800" indent="-177800" algn="just">
              <a:spcAft>
                <a:spcPts val="600"/>
              </a:spcAft>
            </a:pPr>
            <a:r>
              <a:rPr lang="en-US" sz="1400" dirty="0"/>
              <a:t>Center the MSCB magnet yoke, partial Ø452mm, inside the Ø475mm shell inner diameter</a:t>
            </a:r>
          </a:p>
          <a:p>
            <a:pPr marL="177800" indent="-177800" algn="just">
              <a:spcAft>
                <a:spcPts val="600"/>
              </a:spcAft>
            </a:pPr>
            <a:r>
              <a:rPr lang="en-US" sz="1400" dirty="0"/>
              <a:t>Replace the 1.1m MCBC magnet with the 1.26m MSCB and transfer the M3 busses (RB circuit) expansion loops from inside the end cover to below the magnet yoke.</a:t>
            </a:r>
          </a:p>
          <a:p>
            <a:pPr marL="177800" indent="-177800" algn="just">
              <a:spcAft>
                <a:spcPts val="600"/>
              </a:spcAft>
            </a:pPr>
            <a:r>
              <a:rPr lang="en-US" sz="1400" dirty="0"/>
              <a:t>Remove the M1 and M2 busses (RQF and RQD) that were shortened in the Q11 during LS1 and provide support for the spool pieces busbars (RCO, RCD and RCS)</a:t>
            </a:r>
          </a:p>
          <a:p>
            <a:pPr marL="177800" indent="-177800" algn="just">
              <a:spcAft>
                <a:spcPts val="600"/>
              </a:spcAft>
            </a:pPr>
            <a:r>
              <a:rPr lang="en-US" sz="1400" dirty="0"/>
              <a:t>Route MS busses from the MSCB combined magnet in parallel to those in the orbit corrector ones up to the cold mass connection side and then in parallel to the 6kA busbars to reach the N-line. The 6kA plug might be transformed into a helium path restriction.</a:t>
            </a:r>
          </a:p>
        </p:txBody>
      </p:sp>
    </p:spTree>
    <p:extLst>
      <p:ext uri="{BB962C8B-B14F-4D97-AF65-F5344CB8AC3E}">
        <p14:creationId xmlns:p14="http://schemas.microsoft.com/office/powerpoint/2010/main" val="110325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1895460-26AF-6ACD-6C74-471C228C98FA}"/>
              </a:ext>
            </a:extLst>
          </p:cNvPr>
          <p:cNvSpPr>
            <a:spLocks noGrp="1"/>
          </p:cNvSpPr>
          <p:nvPr>
            <p:ph type="title"/>
          </p:nvPr>
        </p:nvSpPr>
        <p:spPr/>
        <p:txBody>
          <a:bodyPr/>
          <a:lstStyle/>
          <a:p>
            <a:r>
              <a:rPr lang="en-US" dirty="0"/>
              <a:t>HL-LHC Q10 MSCBB and Busbars Integration</a:t>
            </a:r>
            <a:endParaRPr lang="en-GB" dirty="0"/>
          </a:p>
        </p:txBody>
      </p:sp>
      <p:sp>
        <p:nvSpPr>
          <p:cNvPr id="10" name="Content Placeholder 9">
            <a:extLst>
              <a:ext uri="{FF2B5EF4-FFF2-40B4-BE49-F238E27FC236}">
                <a16:creationId xmlns:a16="http://schemas.microsoft.com/office/drawing/2014/main" id="{2B5E353D-3784-4C49-0573-E28192511563}"/>
              </a:ext>
            </a:extLst>
          </p:cNvPr>
          <p:cNvSpPr>
            <a:spLocks noGrp="1"/>
          </p:cNvSpPr>
          <p:nvPr>
            <p:ph sz="half" idx="2"/>
          </p:nvPr>
        </p:nvSpPr>
        <p:spPr>
          <a:xfrm>
            <a:off x="457200" y="749235"/>
            <a:ext cx="4040188" cy="3590950"/>
          </a:xfrm>
        </p:spPr>
        <p:txBody>
          <a:bodyPr/>
          <a:lstStyle/>
          <a:p>
            <a:pPr marL="0" indent="0">
              <a:buNone/>
            </a:pPr>
            <a:r>
              <a:rPr lang="en-US" b="1" dirty="0">
                <a:effectLst>
                  <a:outerShdw blurRad="38100" dist="38100" dir="2700000" algn="tl">
                    <a:srgbClr val="000000">
                      <a:alpha val="43137"/>
                    </a:srgbClr>
                  </a:outerShdw>
                </a:effectLst>
              </a:rPr>
              <a:t>MSCBB magnet centering</a:t>
            </a:r>
            <a:endParaRPr lang="en-GB" b="1" dirty="0">
              <a:effectLst>
                <a:outerShdw blurRad="38100" dist="38100" dir="2700000" algn="tl">
                  <a:srgbClr val="000000">
                    <a:alpha val="43137"/>
                  </a:srgbClr>
                </a:outerShdw>
              </a:effectLst>
            </a:endParaRPr>
          </a:p>
        </p:txBody>
      </p:sp>
      <p:sp>
        <p:nvSpPr>
          <p:cNvPr id="12" name="Content Placeholder 11">
            <a:extLst>
              <a:ext uri="{FF2B5EF4-FFF2-40B4-BE49-F238E27FC236}">
                <a16:creationId xmlns:a16="http://schemas.microsoft.com/office/drawing/2014/main" id="{348B72DA-0432-1FEB-F725-A1176AA0E6A8}"/>
              </a:ext>
            </a:extLst>
          </p:cNvPr>
          <p:cNvSpPr>
            <a:spLocks noGrp="1"/>
          </p:cNvSpPr>
          <p:nvPr>
            <p:ph sz="quarter" idx="4"/>
          </p:nvPr>
        </p:nvSpPr>
        <p:spPr>
          <a:xfrm>
            <a:off x="4645026" y="749235"/>
            <a:ext cx="4041775" cy="3590950"/>
          </a:xfrm>
        </p:spPr>
        <p:txBody>
          <a:bodyPr/>
          <a:lstStyle/>
          <a:p>
            <a:pPr marL="0" indent="0">
              <a:buNone/>
            </a:pPr>
            <a:r>
              <a:rPr lang="en-US" b="1" dirty="0">
                <a:effectLst>
                  <a:outerShdw blurRad="38100" dist="38100" dir="2700000" algn="tl">
                    <a:srgbClr val="000000">
                      <a:alpha val="43137"/>
                    </a:srgbClr>
                  </a:outerShdw>
                </a:effectLst>
              </a:rPr>
              <a:t>MB busses extension loop</a:t>
            </a:r>
            <a:endParaRPr lang="en-GB" b="1" dirty="0">
              <a:effectLst>
                <a:outerShdw blurRad="38100" dist="38100" dir="2700000" algn="tl">
                  <a:srgbClr val="000000">
                    <a:alpha val="43137"/>
                  </a:srgbClr>
                </a:outerShdw>
              </a:effectLst>
            </a:endParaRPr>
          </a:p>
        </p:txBody>
      </p:sp>
      <p:sp>
        <p:nvSpPr>
          <p:cNvPr id="4" name="Footer Placeholder 3">
            <a:extLst>
              <a:ext uri="{FF2B5EF4-FFF2-40B4-BE49-F238E27FC236}">
                <a16:creationId xmlns:a16="http://schemas.microsoft.com/office/drawing/2014/main" id="{CB98A7EE-4E63-6B8D-F959-0CAB84A7816D}"/>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DB8155F2-77A0-4A24-5A9B-A3F18B8528C2}"/>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16" name="Picture 15">
            <a:extLst>
              <a:ext uri="{FF2B5EF4-FFF2-40B4-BE49-F238E27FC236}">
                <a16:creationId xmlns:a16="http://schemas.microsoft.com/office/drawing/2014/main" id="{5F14664E-6052-6C9D-BBFC-13B8D77AB0B9}"/>
              </a:ext>
            </a:extLst>
          </p:cNvPr>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a:off x="882221" y="1181283"/>
            <a:ext cx="3185723" cy="1800000"/>
          </a:xfrm>
          <a:prstGeom prst="rect">
            <a:avLst/>
          </a:prstGeom>
        </p:spPr>
      </p:pic>
      <p:pic>
        <p:nvPicPr>
          <p:cNvPr id="18" name="Picture 17">
            <a:extLst>
              <a:ext uri="{FF2B5EF4-FFF2-40B4-BE49-F238E27FC236}">
                <a16:creationId xmlns:a16="http://schemas.microsoft.com/office/drawing/2014/main" id="{E6E9EB30-0EA0-CB33-283C-B83476075E1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76942" y="3003998"/>
            <a:ext cx="3191002" cy="1800000"/>
          </a:xfrm>
          <a:prstGeom prst="rect">
            <a:avLst/>
          </a:prstGeom>
        </p:spPr>
      </p:pic>
      <p:pic>
        <p:nvPicPr>
          <p:cNvPr id="20" name="Picture 19">
            <a:extLst>
              <a:ext uri="{FF2B5EF4-FFF2-40B4-BE49-F238E27FC236}">
                <a16:creationId xmlns:a16="http://schemas.microsoft.com/office/drawing/2014/main" id="{77FCB0B7-CBAE-5E5B-1CE2-67F01F971737}"/>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062574" y="3003998"/>
            <a:ext cx="3204484" cy="1800000"/>
          </a:xfrm>
          <a:prstGeom prst="rect">
            <a:avLst/>
          </a:prstGeom>
        </p:spPr>
      </p:pic>
      <p:pic>
        <p:nvPicPr>
          <p:cNvPr id="21" name="Picture 20" descr="A picture containing engine&#10;&#10;Description automatically generated">
            <a:extLst>
              <a:ext uri="{FF2B5EF4-FFF2-40B4-BE49-F238E27FC236}">
                <a16:creationId xmlns:a16="http://schemas.microsoft.com/office/drawing/2014/main" id="{DE4E11D3-85AC-2396-1286-D1916D306FA0}"/>
              </a:ext>
            </a:extLst>
          </p:cNvPr>
          <p:cNvPicPr>
            <a:picLocks noChangeAspect="1"/>
          </p:cNvPicPr>
          <p:nvPr/>
        </p:nvPicPr>
        <p:blipFill rotWithShape="1">
          <a:blip r:embed="rId5"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062574" y="1466751"/>
            <a:ext cx="3204484" cy="1226700"/>
          </a:xfrm>
          <a:prstGeom prst="rect">
            <a:avLst/>
          </a:prstGeom>
        </p:spPr>
      </p:pic>
    </p:spTree>
    <p:extLst>
      <p:ext uri="{BB962C8B-B14F-4D97-AF65-F5344CB8AC3E}">
        <p14:creationId xmlns:p14="http://schemas.microsoft.com/office/powerpoint/2010/main" val="2145118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5C76B-E5D8-A103-E569-667C77380A07}"/>
              </a:ext>
            </a:extLst>
          </p:cNvPr>
          <p:cNvSpPr>
            <a:spLocks noGrp="1"/>
          </p:cNvSpPr>
          <p:nvPr>
            <p:ph type="title"/>
          </p:nvPr>
        </p:nvSpPr>
        <p:spPr/>
        <p:txBody>
          <a:bodyPr/>
          <a:lstStyle/>
          <a:p>
            <a:r>
              <a:rPr lang="en-US" dirty="0"/>
              <a:t>HL-LHC Q10 Ongoing Welding Developments</a:t>
            </a:r>
            <a:endParaRPr lang="en-GB" dirty="0"/>
          </a:p>
        </p:txBody>
      </p:sp>
      <p:sp>
        <p:nvSpPr>
          <p:cNvPr id="4" name="Footer Placeholder 3">
            <a:extLst>
              <a:ext uri="{FF2B5EF4-FFF2-40B4-BE49-F238E27FC236}">
                <a16:creationId xmlns:a16="http://schemas.microsoft.com/office/drawing/2014/main" id="{DC3972B5-94B2-33A0-7880-F7607F96E509}"/>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B1C2D5D5-94E3-F413-EA03-518AD9E51D09}"/>
              </a:ext>
            </a:extLst>
          </p:cNvPr>
          <p:cNvSpPr>
            <a:spLocks noGrp="1"/>
          </p:cNvSpPr>
          <p:nvPr>
            <p:ph type="sldNum" sz="quarter" idx="12"/>
          </p:nvPr>
        </p:nvSpPr>
        <p:spPr/>
        <p:txBody>
          <a:bodyPr/>
          <a:lstStyle/>
          <a:p>
            <a:fld id="{BFDCA1C4-9514-7B4F-976F-D92F7E296653}" type="slidenum">
              <a:rPr lang="fr-FR" smtClean="0"/>
              <a:pPr/>
              <a:t>18</a:t>
            </a:fld>
            <a:endParaRPr lang="fr-FR"/>
          </a:p>
        </p:txBody>
      </p:sp>
      <p:pic>
        <p:nvPicPr>
          <p:cNvPr id="9" name="Picture 8">
            <a:extLst>
              <a:ext uri="{FF2B5EF4-FFF2-40B4-BE49-F238E27FC236}">
                <a16:creationId xmlns:a16="http://schemas.microsoft.com/office/drawing/2014/main" id="{50656562-2590-75C8-7387-9C409AB6899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7200" y="893839"/>
            <a:ext cx="1548000" cy="1908573"/>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BBE3DA8C-B6B7-0A61-A474-DCA91AD7B8BC}"/>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200" y="2838286"/>
            <a:ext cx="1548000" cy="2170214"/>
          </a:xfrm>
          <a:prstGeom prst="rect">
            <a:avLst/>
          </a:prstGeom>
          <a:ln>
            <a:noFill/>
          </a:ln>
          <a:effectLst>
            <a:outerShdw blurRad="292100" dist="139700" dir="2700000" algn="tl" rotWithShape="0">
              <a:srgbClr val="333333">
                <a:alpha val="65000"/>
              </a:srgbClr>
            </a:outerShdw>
          </a:effectLst>
        </p:spPr>
      </p:pic>
      <p:sp>
        <p:nvSpPr>
          <p:cNvPr id="10" name="Content Placeholder 2">
            <a:extLst>
              <a:ext uri="{FF2B5EF4-FFF2-40B4-BE49-F238E27FC236}">
                <a16:creationId xmlns:a16="http://schemas.microsoft.com/office/drawing/2014/main" id="{711579F4-81A2-3AAC-34E1-EE5D9392ED32}"/>
              </a:ext>
            </a:extLst>
          </p:cNvPr>
          <p:cNvSpPr txBox="1">
            <a:spLocks/>
          </p:cNvSpPr>
          <p:nvPr/>
        </p:nvSpPr>
        <p:spPr>
          <a:xfrm>
            <a:off x="1691680" y="1451353"/>
            <a:ext cx="2037211" cy="113456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t>WPS EST-MF-02-10</a:t>
            </a:r>
          </a:p>
          <a:p>
            <a:pPr marL="85725" indent="-85725" algn="l"/>
            <a:r>
              <a:rPr lang="en-GB" sz="900" dirty="0"/>
              <a:t>Developed in 2002 for IR CM masses</a:t>
            </a:r>
          </a:p>
          <a:p>
            <a:pPr marL="85725" indent="-85725" algn="l"/>
            <a:r>
              <a:rPr lang="en-GB" sz="900" dirty="0"/>
              <a:t>10mm thick 304L shells but welded</a:t>
            </a:r>
          </a:p>
          <a:p>
            <a:pPr marL="85725" indent="-85725" algn="l"/>
            <a:r>
              <a:rPr lang="en-GB" sz="900" dirty="0"/>
              <a:t>3 MIG passes</a:t>
            </a:r>
          </a:p>
          <a:p>
            <a:pPr marL="85725" indent="-85725" algn="l"/>
            <a:r>
              <a:rPr lang="en-GB" sz="900" dirty="0"/>
              <a:t>Backing strip with a groove (temporary)</a:t>
            </a:r>
          </a:p>
        </p:txBody>
      </p:sp>
      <p:sp>
        <p:nvSpPr>
          <p:cNvPr id="11" name="Content Placeholder 2">
            <a:extLst>
              <a:ext uri="{FF2B5EF4-FFF2-40B4-BE49-F238E27FC236}">
                <a16:creationId xmlns:a16="http://schemas.microsoft.com/office/drawing/2014/main" id="{A6184D9B-3FAC-30E9-BAB7-16CA3C55582B}"/>
              </a:ext>
            </a:extLst>
          </p:cNvPr>
          <p:cNvSpPr txBox="1">
            <a:spLocks/>
          </p:cNvSpPr>
          <p:nvPr/>
        </p:nvSpPr>
        <p:spPr>
          <a:xfrm>
            <a:off x="1691680" y="3433985"/>
            <a:ext cx="2037211" cy="978816"/>
          </a:xfrm>
          <a:prstGeom prst="rect">
            <a:avLst/>
          </a:prstGeom>
        </p:spPr>
        <p:txBody>
          <a:bodyPr vert="horz" lIns="0" tIns="0" rIns="0" bIns="0" rtlCol="0">
            <a:normAutofit lnSpcReduction="1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t>WPS 2021-130-FW</a:t>
            </a:r>
          </a:p>
          <a:p>
            <a:pPr marL="85725" indent="-85725" algn="l"/>
            <a:r>
              <a:rPr lang="en-GB" sz="900" dirty="0"/>
              <a:t>Developed in 2021 for HL-LHC CM</a:t>
            </a:r>
          </a:p>
          <a:p>
            <a:pPr marL="85725" indent="-85725" algn="l"/>
            <a:r>
              <a:rPr lang="en-GB" sz="900" dirty="0"/>
              <a:t>8mm thick 316LN shells with a 3.1mm nominal gap</a:t>
            </a:r>
          </a:p>
          <a:p>
            <a:pPr marL="85725" indent="-85725" algn="l"/>
            <a:r>
              <a:rPr lang="en-GB" sz="900" dirty="0"/>
              <a:t>1 TIG + 2 MIG passes</a:t>
            </a:r>
          </a:p>
          <a:p>
            <a:pPr marL="85725" indent="-85725" algn="l"/>
            <a:r>
              <a:rPr lang="en-GB" sz="900" dirty="0"/>
              <a:t>Permanent backing strip, part of the weld</a:t>
            </a:r>
          </a:p>
        </p:txBody>
      </p:sp>
      <p:sp>
        <p:nvSpPr>
          <p:cNvPr id="3" name="Content Placeholder 2">
            <a:extLst>
              <a:ext uri="{FF2B5EF4-FFF2-40B4-BE49-F238E27FC236}">
                <a16:creationId xmlns:a16="http://schemas.microsoft.com/office/drawing/2014/main" id="{095423B2-38BA-A4B1-1C6E-9A8E71272A1F}"/>
              </a:ext>
            </a:extLst>
          </p:cNvPr>
          <p:cNvSpPr>
            <a:spLocks noGrp="1"/>
          </p:cNvSpPr>
          <p:nvPr>
            <p:ph idx="1"/>
          </p:nvPr>
        </p:nvSpPr>
        <p:spPr>
          <a:xfrm>
            <a:off x="3728891" y="843558"/>
            <a:ext cx="5415109" cy="4032447"/>
          </a:xfrm>
        </p:spPr>
        <p:txBody>
          <a:bodyPr>
            <a:normAutofit lnSpcReduction="10000"/>
          </a:bodyPr>
          <a:lstStyle/>
          <a:p>
            <a:pPr marL="179388" indent="-179388" algn="l"/>
            <a:r>
              <a:rPr lang="en-US" sz="1200" dirty="0"/>
              <a:t>Test plates have been produced to evaluate the viability of modifying the HL-LHC longitudinal welding WPS</a:t>
            </a:r>
          </a:p>
          <a:p>
            <a:pPr marL="1257300" indent="0" algn="l">
              <a:buNone/>
            </a:pPr>
            <a:endParaRPr lang="en-US" sz="1200" dirty="0"/>
          </a:p>
          <a:p>
            <a:pPr marL="1257300" indent="0" algn="l">
              <a:buNone/>
            </a:pPr>
            <a:endParaRPr lang="en-US" sz="1200" dirty="0"/>
          </a:p>
          <a:p>
            <a:pPr marL="1257300" indent="0" algn="l">
              <a:buNone/>
            </a:pPr>
            <a:endParaRPr lang="en-US" sz="1200" dirty="0"/>
          </a:p>
          <a:p>
            <a:pPr marL="1436688" indent="0" algn="l">
              <a:buNone/>
            </a:pPr>
            <a:endParaRPr lang="en-US" sz="1200" dirty="0"/>
          </a:p>
          <a:p>
            <a:pPr marL="1257300" indent="0" algn="l">
              <a:buNone/>
            </a:pPr>
            <a:endParaRPr lang="en-US" sz="1200" dirty="0"/>
          </a:p>
          <a:p>
            <a:pPr marL="1257300" indent="0" algn="l">
              <a:buNone/>
            </a:pPr>
            <a:endParaRPr lang="en-US" sz="1200" dirty="0"/>
          </a:p>
          <a:p>
            <a:pPr marL="1257300" indent="0" algn="l">
              <a:buNone/>
            </a:pPr>
            <a:endParaRPr lang="en-US" sz="1200" dirty="0"/>
          </a:p>
          <a:p>
            <a:pPr marL="1257300" indent="0" algn="l">
              <a:buNone/>
            </a:pPr>
            <a:endParaRPr lang="en-US" sz="1200" dirty="0"/>
          </a:p>
          <a:p>
            <a:pPr marL="1257300" indent="0" algn="l">
              <a:buNone/>
            </a:pPr>
            <a:endParaRPr lang="en-US" sz="1200" dirty="0"/>
          </a:p>
          <a:p>
            <a:pPr marL="179388" indent="-179388" algn="l"/>
            <a:endParaRPr lang="en-US" sz="1200" dirty="0"/>
          </a:p>
          <a:p>
            <a:pPr marL="0" indent="0" algn="l">
              <a:buNone/>
            </a:pPr>
            <a:r>
              <a:rPr lang="en-US" sz="800" dirty="0"/>
              <a:t>	Report in </a:t>
            </a:r>
            <a:r>
              <a:rPr lang="en-US" sz="800" dirty="0" err="1"/>
              <a:t>edms</a:t>
            </a:r>
            <a:r>
              <a:rPr lang="en-US" sz="800" dirty="0"/>
              <a:t> </a:t>
            </a:r>
            <a:r>
              <a:rPr lang="en-US" sz="800" dirty="0">
                <a:hlinkClick r:id="rId5"/>
              </a:rPr>
              <a:t>3355698</a:t>
            </a:r>
            <a:endParaRPr lang="en-US" sz="1200" dirty="0"/>
          </a:p>
          <a:p>
            <a:pPr marL="0" indent="0" algn="l">
              <a:buNone/>
            </a:pPr>
            <a:endParaRPr lang="en-US" sz="500" dirty="0"/>
          </a:p>
          <a:p>
            <a:pPr marL="0" indent="0" algn="l">
              <a:buNone/>
            </a:pPr>
            <a:r>
              <a:rPr lang="en-US" sz="1200" b="1" dirty="0">
                <a:effectLst>
                  <a:outerShdw blurRad="38100" dist="38100" dir="2700000" algn="tl">
                    <a:srgbClr val="000000">
                      <a:alpha val="43137"/>
                    </a:srgbClr>
                  </a:outerShdw>
                </a:effectLst>
              </a:rPr>
              <a:t>Adopting the HL-LHC cold masses WPS allows us to:</a:t>
            </a:r>
          </a:p>
          <a:p>
            <a:pPr marL="179388" lvl="1" indent="-179388" algn="l"/>
            <a:r>
              <a:rPr lang="en-US" sz="1200" dirty="0"/>
              <a:t>preserve the proven the HL-LHC welding standards and procedures,</a:t>
            </a:r>
          </a:p>
          <a:p>
            <a:pPr marL="179388" lvl="1" indent="-179388" algn="l"/>
            <a:r>
              <a:rPr lang="en-US" sz="1200" dirty="0"/>
              <a:t>maintain the 100% PAUT inspection quality control,</a:t>
            </a:r>
          </a:p>
          <a:p>
            <a:pPr marL="179388" lvl="1" indent="-179388" algn="l"/>
            <a:r>
              <a:rPr lang="en-US" sz="1200" dirty="0"/>
              <a:t>remove the need for modification of the weld parameters and re-qualification,</a:t>
            </a:r>
          </a:p>
          <a:p>
            <a:pPr marL="179388" lvl="1" indent="-179388" algn="l"/>
            <a:r>
              <a:rPr lang="en-US" sz="1200" dirty="0"/>
              <a:t>remove the need to re-qualify welders,</a:t>
            </a:r>
          </a:p>
          <a:p>
            <a:pPr marL="179388" lvl="1" indent="-179388" algn="l"/>
            <a:r>
              <a:rPr lang="en-US" sz="1200" dirty="0"/>
              <a:t>use of the existing in-house shell machining capacity to adapt the developed length.</a:t>
            </a:r>
            <a:endParaRPr lang="en-GB" sz="1200" dirty="0"/>
          </a:p>
        </p:txBody>
      </p:sp>
      <p:pic>
        <p:nvPicPr>
          <p:cNvPr id="6" name="Picture 5">
            <a:extLst>
              <a:ext uri="{FF2B5EF4-FFF2-40B4-BE49-F238E27FC236}">
                <a16:creationId xmlns:a16="http://schemas.microsoft.com/office/drawing/2014/main" id="{55668990-8402-9915-FC46-CB0603095C2A}"/>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a:fillRect/>
          </a:stretch>
        </p:blipFill>
        <p:spPr bwMode="auto">
          <a:xfrm>
            <a:off x="3796852" y="1298251"/>
            <a:ext cx="1303240" cy="1087392"/>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A922D0BC-EB13-4A24-7B27-BE3B40DE5CEF}"/>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a:fillRect/>
          </a:stretch>
        </p:blipFill>
        <p:spPr bwMode="auto">
          <a:xfrm>
            <a:off x="5256124" y="1303573"/>
            <a:ext cx="1172866" cy="588051"/>
          </a:xfrm>
          <a:prstGeom prst="rect">
            <a:avLst/>
          </a:prstGeom>
          <a:noFill/>
          <a:ln>
            <a:noFill/>
          </a:ln>
          <a:extLst>
            <a:ext uri="{53640926-AAD7-44D8-BBD7-CCE9431645EC}">
              <a14:shadowObscured xmlns:a14="http://schemas.microsoft.com/office/drawing/2010/main"/>
            </a:ext>
          </a:extLst>
        </p:spPr>
      </p:pic>
      <p:sp>
        <p:nvSpPr>
          <p:cNvPr id="12" name="Left Brace 11">
            <a:extLst>
              <a:ext uri="{FF2B5EF4-FFF2-40B4-BE49-F238E27FC236}">
                <a16:creationId xmlns:a16="http://schemas.microsoft.com/office/drawing/2014/main" id="{19E62B66-F83E-7C5D-64D7-CDA1A35A654B}"/>
              </a:ext>
            </a:extLst>
          </p:cNvPr>
          <p:cNvSpPr/>
          <p:nvPr/>
        </p:nvSpPr>
        <p:spPr>
          <a:xfrm>
            <a:off x="6378910" y="1009791"/>
            <a:ext cx="267306" cy="2242086"/>
          </a:xfrm>
          <a:prstGeom prst="leftBrace">
            <a:avLst>
              <a:gd name="adj1" fmla="val 57937"/>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3" name="TextBox 12">
            <a:extLst>
              <a:ext uri="{FF2B5EF4-FFF2-40B4-BE49-F238E27FC236}">
                <a16:creationId xmlns:a16="http://schemas.microsoft.com/office/drawing/2014/main" id="{AC790EFF-2978-7637-6351-4DB9449A50A8}"/>
              </a:ext>
            </a:extLst>
          </p:cNvPr>
          <p:cNvSpPr txBox="1"/>
          <p:nvPr/>
        </p:nvSpPr>
        <p:spPr>
          <a:xfrm>
            <a:off x="6493812" y="1235261"/>
            <a:ext cx="1051891" cy="261610"/>
          </a:xfrm>
          <a:prstGeom prst="rect">
            <a:avLst/>
          </a:prstGeom>
          <a:noFill/>
        </p:spPr>
        <p:txBody>
          <a:bodyPr wrap="none" rtlCol="0">
            <a:spAutoFit/>
          </a:bodyPr>
          <a:lstStyle/>
          <a:p>
            <a:r>
              <a:rPr lang="en-US" sz="1050" dirty="0">
                <a:solidFill>
                  <a:schemeClr val="accent5"/>
                </a:solidFill>
              </a:rPr>
              <a:t>3 MIG passes</a:t>
            </a:r>
            <a:endParaRPr lang="en-GB" sz="1050" dirty="0">
              <a:solidFill>
                <a:schemeClr val="accent5"/>
              </a:solidFill>
            </a:endParaRPr>
          </a:p>
        </p:txBody>
      </p:sp>
      <p:sp>
        <p:nvSpPr>
          <p:cNvPr id="14" name="TextBox 13">
            <a:extLst>
              <a:ext uri="{FF2B5EF4-FFF2-40B4-BE49-F238E27FC236}">
                <a16:creationId xmlns:a16="http://schemas.microsoft.com/office/drawing/2014/main" id="{3506A4AC-4824-2FFB-0DCC-E2FF2C47C84F}"/>
              </a:ext>
            </a:extLst>
          </p:cNvPr>
          <p:cNvSpPr txBox="1"/>
          <p:nvPr/>
        </p:nvSpPr>
        <p:spPr>
          <a:xfrm>
            <a:off x="6493812" y="2026955"/>
            <a:ext cx="1502334" cy="253916"/>
          </a:xfrm>
          <a:prstGeom prst="rect">
            <a:avLst/>
          </a:prstGeom>
          <a:noFill/>
        </p:spPr>
        <p:txBody>
          <a:bodyPr wrap="none" rtlCol="0">
            <a:spAutoFit/>
          </a:bodyPr>
          <a:lstStyle/>
          <a:p>
            <a:r>
              <a:rPr lang="en-US" sz="1050" dirty="0">
                <a:solidFill>
                  <a:schemeClr val="accent5"/>
                </a:solidFill>
              </a:rPr>
              <a:t>1 TIG + 3 MIG passes</a:t>
            </a:r>
            <a:endParaRPr lang="en-GB" sz="1050" dirty="0">
              <a:solidFill>
                <a:schemeClr val="accent5"/>
              </a:solidFill>
            </a:endParaRPr>
          </a:p>
        </p:txBody>
      </p:sp>
      <p:sp>
        <p:nvSpPr>
          <p:cNvPr id="15" name="TextBox 14">
            <a:extLst>
              <a:ext uri="{FF2B5EF4-FFF2-40B4-BE49-F238E27FC236}">
                <a16:creationId xmlns:a16="http://schemas.microsoft.com/office/drawing/2014/main" id="{CD19F49B-26C2-0CED-A928-8EFA88275E85}"/>
              </a:ext>
            </a:extLst>
          </p:cNvPr>
          <p:cNvSpPr txBox="1"/>
          <p:nvPr/>
        </p:nvSpPr>
        <p:spPr>
          <a:xfrm>
            <a:off x="6525731" y="2780987"/>
            <a:ext cx="1561646" cy="261610"/>
          </a:xfrm>
          <a:prstGeom prst="rect">
            <a:avLst/>
          </a:prstGeom>
          <a:noFill/>
        </p:spPr>
        <p:txBody>
          <a:bodyPr wrap="square" rtlCol="0">
            <a:spAutoFit/>
          </a:bodyPr>
          <a:lstStyle/>
          <a:p>
            <a:r>
              <a:rPr lang="en-US" sz="1050" dirty="0">
                <a:solidFill>
                  <a:schemeClr val="accent5"/>
                </a:solidFill>
              </a:rPr>
              <a:t>1 TIG + 4 MIG passes</a:t>
            </a:r>
            <a:endParaRPr lang="en-GB" sz="1050" dirty="0">
              <a:solidFill>
                <a:schemeClr val="accent5"/>
              </a:solidFill>
            </a:endParaRPr>
          </a:p>
        </p:txBody>
      </p:sp>
      <p:sp>
        <p:nvSpPr>
          <p:cNvPr id="16" name="TextBox 15">
            <a:extLst>
              <a:ext uri="{FF2B5EF4-FFF2-40B4-BE49-F238E27FC236}">
                <a16:creationId xmlns:a16="http://schemas.microsoft.com/office/drawing/2014/main" id="{E1C4C689-C6D2-9C84-E40A-89839B462564}"/>
              </a:ext>
            </a:extLst>
          </p:cNvPr>
          <p:cNvSpPr txBox="1"/>
          <p:nvPr/>
        </p:nvSpPr>
        <p:spPr>
          <a:xfrm>
            <a:off x="5625018" y="1970145"/>
            <a:ext cx="960827" cy="415498"/>
          </a:xfrm>
          <a:prstGeom prst="rect">
            <a:avLst/>
          </a:prstGeom>
          <a:noFill/>
        </p:spPr>
        <p:txBody>
          <a:bodyPr wrap="square" rtlCol="0">
            <a:spAutoFit/>
          </a:bodyPr>
          <a:lstStyle/>
          <a:p>
            <a:r>
              <a:rPr lang="en-US" sz="1050" dirty="0">
                <a:solidFill>
                  <a:schemeClr val="accent5"/>
                </a:solidFill>
              </a:rPr>
              <a:t>3 types of  processes</a:t>
            </a:r>
            <a:endParaRPr lang="en-GB" sz="1050" dirty="0">
              <a:solidFill>
                <a:schemeClr val="accent5"/>
              </a:solidFill>
            </a:endParaRPr>
          </a:p>
        </p:txBody>
      </p:sp>
      <p:pic>
        <p:nvPicPr>
          <p:cNvPr id="17" name="Picture 16" descr="Several metal pieces with writing on them&#10;&#10;AI-generated content may be incorrect.">
            <a:extLst>
              <a:ext uri="{FF2B5EF4-FFF2-40B4-BE49-F238E27FC236}">
                <a16:creationId xmlns:a16="http://schemas.microsoft.com/office/drawing/2014/main" id="{D8B41FC7-DB03-93F8-629D-0FB42C27E873}"/>
              </a:ext>
            </a:extLst>
          </p:cNvPr>
          <p:cNvPicPr>
            <a:picLocks noChangeAspect="1"/>
          </p:cNvPicPr>
          <p:nvPr/>
        </p:nvPicPr>
        <p:blipFill rotWithShape="1">
          <a:blip r:embed="rId8" cstate="hqprint">
            <a:extLst>
              <a:ext uri="{BEBA8EAE-BF5A-486C-A8C5-ECC9F3942E4B}">
                <a14:imgProps xmlns:a14="http://schemas.microsoft.com/office/drawing/2010/main">
                  <a14:imgLayer r:embed="rId9">
                    <a14:imgEffect>
                      <a14:sharpenSoften amount="25000"/>
                    </a14:imgEffect>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3788355" y="2446719"/>
            <a:ext cx="1303240" cy="711385"/>
          </a:xfrm>
          <a:prstGeom prst="rect">
            <a:avLst/>
          </a:prstGeom>
          <a:ln>
            <a:noFill/>
          </a:ln>
          <a:extLst>
            <a:ext uri="{53640926-AAD7-44D8-BBD7-CCE9431645EC}">
              <a14:shadowObscured xmlns:a14="http://schemas.microsoft.com/office/drawing/2010/main"/>
            </a:ext>
          </a:extLst>
        </p:spPr>
      </p:pic>
      <p:pic>
        <p:nvPicPr>
          <p:cNvPr id="18" name="Picture 17" descr="A group of black circular objects&#10;&#10;AI-generated content may be incorrect.">
            <a:extLst>
              <a:ext uri="{FF2B5EF4-FFF2-40B4-BE49-F238E27FC236}">
                <a16:creationId xmlns:a16="http://schemas.microsoft.com/office/drawing/2014/main" id="{649E8B1E-094D-8EF4-76AD-25567D8FDF9C}"/>
              </a:ext>
            </a:extLst>
          </p:cNvPr>
          <p:cNvPicPr>
            <a:picLocks noChangeAspect="1"/>
          </p:cNvPicPr>
          <p:nvPr/>
        </p:nvPicPr>
        <p:blipFill>
          <a:blip r:embed="rId10" cstate="hqprint">
            <a:extLst>
              <a:ext uri="{28A0092B-C50C-407E-A947-70E740481C1C}">
                <a14:useLocalDpi xmlns:a14="http://schemas.microsoft.com/office/drawing/2010/main"/>
              </a:ext>
            </a:extLst>
          </a:blip>
          <a:srcRect/>
          <a:stretch>
            <a:fillRect/>
          </a:stretch>
        </p:blipFill>
        <p:spPr>
          <a:xfrm rot="16200000">
            <a:off x="5440857" y="2169655"/>
            <a:ext cx="767774" cy="1196535"/>
          </a:xfrm>
          <a:prstGeom prst="rect">
            <a:avLst/>
          </a:prstGeom>
        </p:spPr>
      </p:pic>
      <p:pic>
        <p:nvPicPr>
          <p:cNvPr id="20" name="Picture 19">
            <a:extLst>
              <a:ext uri="{FF2B5EF4-FFF2-40B4-BE49-F238E27FC236}">
                <a16:creationId xmlns:a16="http://schemas.microsoft.com/office/drawing/2014/main" id="{5DC0D106-EE56-8D58-8A1C-81B047D4CA6C}"/>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8062608" y="1737101"/>
            <a:ext cx="970797" cy="848818"/>
          </a:xfrm>
          <a:prstGeom prst="rect">
            <a:avLst/>
          </a:prstGeom>
        </p:spPr>
      </p:pic>
      <p:pic>
        <p:nvPicPr>
          <p:cNvPr id="22" name="Picture 21">
            <a:extLst>
              <a:ext uri="{FF2B5EF4-FFF2-40B4-BE49-F238E27FC236}">
                <a16:creationId xmlns:a16="http://schemas.microsoft.com/office/drawing/2014/main" id="{2DEE2860-6DD0-9F26-8279-2D52078A8386}"/>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8062607" y="2511746"/>
            <a:ext cx="970797" cy="725919"/>
          </a:xfrm>
          <a:prstGeom prst="rect">
            <a:avLst/>
          </a:prstGeom>
        </p:spPr>
      </p:pic>
      <p:pic>
        <p:nvPicPr>
          <p:cNvPr id="24" name="Picture 23">
            <a:extLst>
              <a:ext uri="{FF2B5EF4-FFF2-40B4-BE49-F238E27FC236}">
                <a16:creationId xmlns:a16="http://schemas.microsoft.com/office/drawing/2014/main" id="{FEB1F469-AA7F-FD43-3261-47B00365CF73}"/>
              </a:ext>
            </a:extLst>
          </p:cNvPr>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8062607" y="1116667"/>
            <a:ext cx="968804" cy="704453"/>
          </a:xfrm>
          <a:prstGeom prst="rect">
            <a:avLst/>
          </a:prstGeom>
        </p:spPr>
      </p:pic>
    </p:spTree>
    <p:extLst>
      <p:ext uri="{BB962C8B-B14F-4D97-AF65-F5344CB8AC3E}">
        <p14:creationId xmlns:p14="http://schemas.microsoft.com/office/powerpoint/2010/main" val="623988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Summary</a:t>
            </a:r>
          </a:p>
        </p:txBody>
      </p:sp>
      <p:sp>
        <p:nvSpPr>
          <p:cNvPr id="4" name="Espace réservé du pied de page 3"/>
          <p:cNvSpPr>
            <a:spLocks noGrp="1"/>
          </p:cNvSpPr>
          <p:nvPr>
            <p:ph type="ftr" sz="quarter" idx="11"/>
          </p:nvPr>
        </p:nvSpPr>
        <p:spPr/>
        <p:txBody>
          <a:bodyPr/>
          <a:lstStyle/>
          <a:p>
            <a:r>
              <a:rPr lang="en-GB" noProof="0"/>
              <a:t>15th HL-LHC Collaboration Meeting, CERN, 29 Sept - 2 Oct 2025             H. Prin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19</a:t>
            </a:fld>
            <a:endParaRPr lang="fr-FR"/>
          </a:p>
        </p:txBody>
      </p:sp>
      <p:pic>
        <p:nvPicPr>
          <p:cNvPr id="7" name="Image 6" descr="CERN-logo_outline.jpg"/>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
        <p:nvSpPr>
          <p:cNvPr id="11" name="Espace réservé du contenu 8">
            <a:extLst>
              <a:ext uri="{FF2B5EF4-FFF2-40B4-BE49-F238E27FC236}">
                <a16:creationId xmlns:a16="http://schemas.microsoft.com/office/drawing/2014/main" id="{E59C1BAC-59A1-CA79-539B-C37B9CF4FC3F}"/>
              </a:ext>
            </a:extLst>
          </p:cNvPr>
          <p:cNvSpPr>
            <a:spLocks noGrp="1"/>
          </p:cNvSpPr>
          <p:nvPr>
            <p:ph idx="1"/>
          </p:nvPr>
        </p:nvSpPr>
        <p:spPr>
          <a:xfrm>
            <a:off x="624395" y="883717"/>
            <a:ext cx="7920000" cy="3680222"/>
          </a:xfrm>
        </p:spPr>
        <p:txBody>
          <a:bodyPr>
            <a:normAutofit/>
          </a:bodyPr>
          <a:lstStyle/>
          <a:p>
            <a:pPr marL="182563" indent="-182563" algn="just">
              <a:spcBef>
                <a:spcPts val="600"/>
              </a:spcBef>
            </a:pPr>
            <a:r>
              <a:rPr lang="en-GB" sz="1600" i="1" dirty="0"/>
              <a:t>CERN cold masses is </a:t>
            </a:r>
            <a:r>
              <a:rPr lang="en-GB" sz="1600" b="1" i="1" dirty="0"/>
              <a:t>presently 48% </a:t>
            </a:r>
            <a:r>
              <a:rPr lang="en-GB" sz="1600" i="1" dirty="0"/>
              <a:t>completed considering the assemblies for the tunnel, it will be </a:t>
            </a:r>
            <a:r>
              <a:rPr lang="en-GB" sz="1600" b="1" i="1" dirty="0"/>
              <a:t>62% by the end of the year</a:t>
            </a:r>
            <a:r>
              <a:rPr lang="en-GB" sz="1600" i="1" dirty="0"/>
              <a:t>, 74% if we include the prototypes.</a:t>
            </a:r>
          </a:p>
          <a:p>
            <a:pPr marL="182563" indent="-182563" algn="just">
              <a:spcBef>
                <a:spcPts val="600"/>
              </a:spcBef>
            </a:pPr>
            <a:r>
              <a:rPr lang="en-GB" sz="1600" i="1" dirty="0"/>
              <a:t>From 2026, </a:t>
            </a:r>
            <a:r>
              <a:rPr lang="en-GB" sz="1600" b="1" i="1" dirty="0"/>
              <a:t>10 cold masses will remain </a:t>
            </a:r>
            <a:r>
              <a:rPr lang="en-GB" sz="1600" i="1" dirty="0"/>
              <a:t>to be delivered: 2x Q2, 1x CP, 3x D2 and 4x Q10. 6 of them will be operating in the tunnel, 4 will be spares.</a:t>
            </a:r>
          </a:p>
          <a:p>
            <a:pPr marL="182563" indent="-182563" algn="just">
              <a:spcBef>
                <a:spcPts val="600"/>
              </a:spcBef>
            </a:pPr>
            <a:r>
              <a:rPr lang="en-GB" sz="1600" i="1" dirty="0"/>
              <a:t>The </a:t>
            </a:r>
            <a:r>
              <a:rPr lang="en-GB" sz="1600" b="1" i="1" dirty="0"/>
              <a:t>production rate has reached nominal </a:t>
            </a:r>
            <a:r>
              <a:rPr lang="en-GB" sz="1600" i="1" dirty="0"/>
              <a:t>for more than two year; </a:t>
            </a:r>
            <a:r>
              <a:rPr lang="en-GB" sz="1600" b="1" i="1" dirty="0"/>
              <a:t>the deliveries are strongly dependent on the magnet supplies</a:t>
            </a:r>
            <a:r>
              <a:rPr lang="en-GB" sz="1600" i="1" dirty="0"/>
              <a:t>.</a:t>
            </a:r>
          </a:p>
          <a:p>
            <a:pPr marL="182563" indent="-182563" algn="just">
              <a:spcBef>
                <a:spcPts val="600"/>
              </a:spcBef>
            </a:pPr>
            <a:r>
              <a:rPr lang="en-GB" sz="1600" i="1" dirty="0"/>
              <a:t>Non-conformities raised in </a:t>
            </a:r>
            <a:r>
              <a:rPr lang="en-GB" sz="1600" b="1" i="1" dirty="0"/>
              <a:t>continuous procedures and tooling up-grades</a:t>
            </a:r>
            <a:r>
              <a:rPr lang="en-GB" sz="1600" i="1" dirty="0"/>
              <a:t>.</a:t>
            </a:r>
          </a:p>
          <a:p>
            <a:pPr marL="182563" indent="-182563" algn="just">
              <a:spcBef>
                <a:spcPts val="600"/>
              </a:spcBef>
            </a:pPr>
            <a:r>
              <a:rPr lang="en-GB" sz="1600" i="1" dirty="0"/>
              <a:t>The LMF Team demonstrated that </a:t>
            </a:r>
            <a:r>
              <a:rPr lang="en-GB" sz="1600" b="1" i="1" dirty="0"/>
              <a:t>up to 8 cold masses </a:t>
            </a:r>
            <a:r>
              <a:rPr lang="en-GB" sz="1600" i="1" dirty="0"/>
              <a:t>can be delivered within one year, considering </a:t>
            </a:r>
            <a:r>
              <a:rPr lang="en-GB" sz="1600" b="1" i="1" dirty="0"/>
              <a:t>other activities in parallel </a:t>
            </a:r>
            <a:r>
              <a:rPr lang="en-GB" sz="1600" i="1" dirty="0"/>
              <a:t>like the setup and the repairs of the STRING.</a:t>
            </a:r>
          </a:p>
          <a:p>
            <a:pPr marL="182563" indent="-182563" algn="just">
              <a:spcBef>
                <a:spcPts val="600"/>
              </a:spcBef>
            </a:pPr>
            <a:r>
              <a:rPr lang="en-GB" sz="1600" b="1" i="1" dirty="0"/>
              <a:t>2026 will be challenging </a:t>
            </a:r>
            <a:r>
              <a:rPr lang="en-GB" sz="1600" i="1" dirty="0"/>
              <a:t>as the production will concur with training activities for the tunnel, start of the LS3 for our personnel and a probable Run 2 for the STRING.</a:t>
            </a:r>
          </a:p>
        </p:txBody>
      </p:sp>
    </p:spTree>
    <p:extLst>
      <p:ext uri="{BB962C8B-B14F-4D97-AF65-F5344CB8AC3E}">
        <p14:creationId xmlns:p14="http://schemas.microsoft.com/office/powerpoint/2010/main" val="1647330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Outline</a:t>
            </a:r>
          </a:p>
        </p:txBody>
      </p:sp>
      <p:sp>
        <p:nvSpPr>
          <p:cNvPr id="9" name="Espace réservé du contenu 8"/>
          <p:cNvSpPr>
            <a:spLocks noGrp="1"/>
          </p:cNvSpPr>
          <p:nvPr>
            <p:ph idx="1"/>
          </p:nvPr>
        </p:nvSpPr>
        <p:spPr/>
        <p:txBody>
          <a:bodyPr>
            <a:normAutofit/>
          </a:bodyPr>
          <a:lstStyle/>
          <a:p>
            <a:pPr algn="just"/>
            <a:r>
              <a:rPr lang="en-GB" sz="2200" dirty="0"/>
              <a:t>Status of the HL-LHC cold mass production at CERN</a:t>
            </a:r>
          </a:p>
          <a:p>
            <a:pPr algn="just"/>
            <a:r>
              <a:rPr lang="en-GB" sz="2200" dirty="0"/>
              <a:t>Non-Conformities</a:t>
            </a:r>
          </a:p>
          <a:p>
            <a:pPr lvl="1" algn="just"/>
            <a:r>
              <a:rPr lang="en-GB" sz="1800" dirty="0"/>
              <a:t>Appraisal</a:t>
            </a:r>
          </a:p>
          <a:p>
            <a:pPr lvl="1" algn="just"/>
            <a:r>
              <a:rPr lang="en-GB" sz="1800" dirty="0"/>
              <a:t>Types</a:t>
            </a:r>
          </a:p>
          <a:p>
            <a:pPr lvl="1" algn="just"/>
            <a:r>
              <a:rPr lang="en-GB" sz="1800" dirty="0"/>
              <a:t>Mitigations and Improvements</a:t>
            </a:r>
          </a:p>
          <a:p>
            <a:pPr algn="just"/>
            <a:r>
              <a:rPr lang="en-GB" sz="2200" dirty="0"/>
              <a:t>Q10 with MS cold mass</a:t>
            </a:r>
          </a:p>
          <a:p>
            <a:pPr lvl="1" algn="just"/>
            <a:r>
              <a:rPr lang="en-GB" sz="1800" dirty="0"/>
              <a:t>Design</a:t>
            </a:r>
          </a:p>
          <a:p>
            <a:pPr lvl="1" algn="just"/>
            <a:r>
              <a:rPr lang="en-GB" sz="1800" dirty="0"/>
              <a:t>Welding developments</a:t>
            </a:r>
          </a:p>
          <a:p>
            <a:pPr algn="just"/>
            <a:r>
              <a:rPr lang="en-GB" sz="2200" dirty="0"/>
              <a:t>Summary</a:t>
            </a:r>
          </a:p>
          <a:p>
            <a:pPr algn="just"/>
            <a:endParaRPr lang="en-GB" sz="2200" dirty="0"/>
          </a:p>
        </p:txBody>
      </p:sp>
      <p:sp>
        <p:nvSpPr>
          <p:cNvPr id="4" name="Espace réservé du pied de page 3"/>
          <p:cNvSpPr>
            <a:spLocks noGrp="1"/>
          </p:cNvSpPr>
          <p:nvPr>
            <p:ph type="ftr" sz="quarter" idx="11"/>
          </p:nvPr>
        </p:nvSpPr>
        <p:spPr/>
        <p:txBody>
          <a:bodyPr/>
          <a:lstStyle/>
          <a:p>
            <a:r>
              <a:rPr lang="en-GB" noProof="0"/>
              <a:t>15th HL-LHC Collaboration Meeting, CERN, 29 Sept - 2 Oct 2025             H. Prin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CDA571D-6D01-F535-BE1C-A813CB85C1D6}"/>
              </a:ext>
            </a:extLst>
          </p:cNvPr>
          <p:cNvSpPr>
            <a:spLocks noGrp="1"/>
          </p:cNvSpPr>
          <p:nvPr>
            <p:ph type="title"/>
          </p:nvPr>
        </p:nvSpPr>
        <p:spPr/>
        <p:txBody>
          <a:bodyPr/>
          <a:lstStyle/>
          <a:p>
            <a:r>
              <a:rPr lang="en-US" dirty="0"/>
              <a:t>Thank you for your attention</a:t>
            </a:r>
            <a:endParaRPr lang="en-GB" dirty="0"/>
          </a:p>
        </p:txBody>
      </p:sp>
      <p:sp>
        <p:nvSpPr>
          <p:cNvPr id="4" name="Footer Placeholder 3">
            <a:extLst>
              <a:ext uri="{FF2B5EF4-FFF2-40B4-BE49-F238E27FC236}">
                <a16:creationId xmlns:a16="http://schemas.microsoft.com/office/drawing/2014/main" id="{B1A67D0D-384B-09A0-C67F-07B8EC42B2AD}"/>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2C8A50A8-D22A-E41A-A456-24C4C776E257}"/>
              </a:ext>
            </a:extLst>
          </p:cNvPr>
          <p:cNvSpPr>
            <a:spLocks noGrp="1"/>
          </p:cNvSpPr>
          <p:nvPr>
            <p:ph type="sldNum" sz="quarter" idx="12"/>
          </p:nvPr>
        </p:nvSpPr>
        <p:spPr/>
        <p:txBody>
          <a:bodyPr/>
          <a:lstStyle/>
          <a:p>
            <a:fld id="{BFDCA1C4-9514-7B4F-976F-D92F7E296653}" type="slidenum">
              <a:rPr lang="fr-FR" smtClean="0"/>
              <a:pPr/>
              <a:t>20</a:t>
            </a:fld>
            <a:endParaRPr lang="fr-FR"/>
          </a:p>
        </p:txBody>
      </p:sp>
      <p:sp>
        <p:nvSpPr>
          <p:cNvPr id="7" name="Text Placeholder 6">
            <a:extLst>
              <a:ext uri="{FF2B5EF4-FFF2-40B4-BE49-F238E27FC236}">
                <a16:creationId xmlns:a16="http://schemas.microsoft.com/office/drawing/2014/main" id="{1DAA7AA8-2944-48D3-7512-4371E12A1B7A}"/>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18069781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7B3DB-199A-3354-33F0-7F557C77F637}"/>
              </a:ext>
            </a:extLst>
          </p:cNvPr>
          <p:cNvSpPr>
            <a:spLocks noGrp="1"/>
          </p:cNvSpPr>
          <p:nvPr>
            <p:ph type="title"/>
          </p:nvPr>
        </p:nvSpPr>
        <p:spPr/>
        <p:txBody>
          <a:bodyPr/>
          <a:lstStyle/>
          <a:p>
            <a:r>
              <a:rPr lang="en-US" dirty="0"/>
              <a:t>HL-LHC CERN cold masses: 4 types</a:t>
            </a:r>
            <a:endParaRPr lang="fr-FR" dirty="0"/>
          </a:p>
        </p:txBody>
      </p:sp>
      <p:sp>
        <p:nvSpPr>
          <p:cNvPr id="4" name="Footer Placeholder 3">
            <a:extLst>
              <a:ext uri="{FF2B5EF4-FFF2-40B4-BE49-F238E27FC236}">
                <a16:creationId xmlns:a16="http://schemas.microsoft.com/office/drawing/2014/main" id="{0B6D64B7-4208-6941-C4E5-B706007915A8}"/>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54567D1D-6C18-4695-23DA-FF7CA064F1A0}"/>
              </a:ext>
            </a:extLst>
          </p:cNvPr>
          <p:cNvSpPr>
            <a:spLocks noGrp="1"/>
          </p:cNvSpPr>
          <p:nvPr>
            <p:ph type="sldNum" sz="quarter" idx="12"/>
          </p:nvPr>
        </p:nvSpPr>
        <p:spPr/>
        <p:txBody>
          <a:bodyPr/>
          <a:lstStyle/>
          <a:p>
            <a:fld id="{BFDCA1C4-9514-7B4F-976F-D92F7E296653}" type="slidenum">
              <a:rPr lang="fr-FR" smtClean="0"/>
              <a:pPr/>
              <a:t>21</a:t>
            </a:fld>
            <a:endParaRPr lang="fr-FR"/>
          </a:p>
        </p:txBody>
      </p:sp>
      <p:sp>
        <p:nvSpPr>
          <p:cNvPr id="33" name="Rectangle 32">
            <a:extLst>
              <a:ext uri="{FF2B5EF4-FFF2-40B4-BE49-F238E27FC236}">
                <a16:creationId xmlns:a16="http://schemas.microsoft.com/office/drawing/2014/main" id="{2A83C805-1760-675C-0117-3C55B5DA9308}"/>
              </a:ext>
            </a:extLst>
          </p:cNvPr>
          <p:cNvSpPr/>
          <p:nvPr/>
        </p:nvSpPr>
        <p:spPr>
          <a:xfrm>
            <a:off x="5344599" y="2942959"/>
            <a:ext cx="3979929" cy="461665"/>
          </a:xfrm>
          <a:prstGeom prst="rect">
            <a:avLst/>
          </a:prstGeom>
          <a:noFill/>
        </p:spPr>
        <p:txBody>
          <a:bodyPr wrap="square" lIns="91440" tIns="45720" rIns="91440" bIns="45720">
            <a:spAutoFit/>
          </a:bodyPr>
          <a:ls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a:lstStyle>
          <a:p>
            <a:r>
              <a:rPr lang="en-US" sz="2400" b="1" i="1" dirty="0">
                <a:ln w="0"/>
                <a:solidFill>
                  <a:schemeClr val="accent6">
                    <a:lumMod val="75000"/>
                  </a:schemeClr>
                </a:solidFill>
                <a:effectLst>
                  <a:outerShdw blurRad="38100" dist="25400" dir="5400000" algn="ctr" rotWithShape="0">
                    <a:srgbClr val="6E747A">
                      <a:alpha val="43000"/>
                    </a:srgbClr>
                  </a:outerShdw>
                </a:effectLst>
              </a:rPr>
              <a:t>Q10 </a:t>
            </a:r>
            <a:r>
              <a:rPr lang="en-US" sz="1400" b="1" i="1" dirty="0">
                <a:ln w="0"/>
                <a:solidFill>
                  <a:schemeClr val="accent6">
                    <a:lumMod val="75000"/>
                  </a:schemeClr>
                </a:solidFill>
                <a:effectLst>
                  <a:outerShdw blurRad="38100" dist="25400" dir="5400000" algn="ctr" rotWithShape="0">
                    <a:srgbClr val="6E747A">
                      <a:alpha val="43000"/>
                    </a:srgbClr>
                  </a:outerShdw>
                </a:effectLst>
              </a:rPr>
              <a:t>LMQMT DS quadrupole with MS (x4)</a:t>
            </a:r>
          </a:p>
        </p:txBody>
      </p:sp>
      <p:pic>
        <p:nvPicPr>
          <p:cNvPr id="37" name="Picture 36" descr="A blue metal object with wheels&#10;&#10;Description automatically generated with medium confidence">
            <a:extLst>
              <a:ext uri="{FF2B5EF4-FFF2-40B4-BE49-F238E27FC236}">
                <a16:creationId xmlns:a16="http://schemas.microsoft.com/office/drawing/2014/main" id="{DE9D887E-7D22-4B26-2A86-410972011D32}"/>
              </a:ext>
            </a:extLst>
          </p:cNvPr>
          <p:cNvPicPr>
            <a:picLocks noChangeAspect="1"/>
          </p:cNvPicPr>
          <p:nvPr/>
        </p:nvPicPr>
        <p:blipFill>
          <a:blip r:embed="rId2"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256466" y="3166609"/>
            <a:ext cx="3630397" cy="1741056"/>
          </a:xfrm>
          <a:prstGeom prst="rect">
            <a:avLst/>
          </a:prstGeom>
        </p:spPr>
      </p:pic>
      <p:sp>
        <p:nvSpPr>
          <p:cNvPr id="40" name="TextBox 39">
            <a:extLst>
              <a:ext uri="{FF2B5EF4-FFF2-40B4-BE49-F238E27FC236}">
                <a16:creationId xmlns:a16="http://schemas.microsoft.com/office/drawing/2014/main" id="{E9B9C8BE-C6B8-C1ED-1E74-A168C54D1378}"/>
              </a:ext>
            </a:extLst>
          </p:cNvPr>
          <p:cNvSpPr txBox="1"/>
          <p:nvPr/>
        </p:nvSpPr>
        <p:spPr>
          <a:xfrm>
            <a:off x="5703664" y="3290400"/>
            <a:ext cx="1517221" cy="400110"/>
          </a:xfrm>
          <a:prstGeom prst="rect">
            <a:avLst/>
          </a:prstGeom>
          <a:noFill/>
        </p:spPr>
        <p:txBody>
          <a:bodyPr wrap="square">
            <a:spAutoFit/>
          </a:bodyPr>
          <a:lstStyle/>
          <a:p>
            <a:pPr marL="180975" indent="-180975">
              <a:buFont typeface="Wingdings" panose="05000000000000000000" pitchFamily="2" charset="2"/>
              <a:buChar char="ð"/>
            </a:pPr>
            <a:r>
              <a:rPr lang="en-US" sz="1000" i="1" dirty="0">
                <a:solidFill>
                  <a:schemeClr val="bg1">
                    <a:lumMod val="65000"/>
                  </a:schemeClr>
                </a:solidFill>
              </a:rPr>
              <a:t>6.6m long</a:t>
            </a:r>
          </a:p>
          <a:p>
            <a:pPr marL="180975" indent="-180975">
              <a:buFont typeface="Wingdings" panose="05000000000000000000" pitchFamily="2" charset="2"/>
              <a:buChar char="ð"/>
            </a:pPr>
            <a:r>
              <a:rPr lang="en-US" sz="1000" i="1" dirty="0">
                <a:solidFill>
                  <a:schemeClr val="bg1">
                    <a:lumMod val="65000"/>
                  </a:schemeClr>
                </a:solidFill>
              </a:rPr>
              <a:t>8.1 tons</a:t>
            </a:r>
            <a:endParaRPr lang="en-US" sz="1050" b="1" i="1" dirty="0">
              <a:solidFill>
                <a:schemeClr val="bg1">
                  <a:lumMod val="65000"/>
                </a:schemeClr>
              </a:solidFill>
            </a:endParaRPr>
          </a:p>
        </p:txBody>
      </p:sp>
      <p:grpSp>
        <p:nvGrpSpPr>
          <p:cNvPr id="69" name="Group 68">
            <a:extLst>
              <a:ext uri="{FF2B5EF4-FFF2-40B4-BE49-F238E27FC236}">
                <a16:creationId xmlns:a16="http://schemas.microsoft.com/office/drawing/2014/main" id="{CFA92A2B-D7D1-0632-6BAF-B1354623660B}"/>
              </a:ext>
            </a:extLst>
          </p:cNvPr>
          <p:cNvGrpSpPr/>
          <p:nvPr/>
        </p:nvGrpSpPr>
        <p:grpSpPr>
          <a:xfrm>
            <a:off x="-10620" y="482387"/>
            <a:ext cx="5378705" cy="2179211"/>
            <a:chOff x="-10620" y="482387"/>
            <a:chExt cx="5378705" cy="2179211"/>
          </a:xfrm>
        </p:grpSpPr>
        <p:pic>
          <p:nvPicPr>
            <p:cNvPr id="23" name="Picture 22" descr="A long cylindrical object with a long cylindrical object&#10;&#10;Description automatically generated">
              <a:extLst>
                <a:ext uri="{FF2B5EF4-FFF2-40B4-BE49-F238E27FC236}">
                  <a16:creationId xmlns:a16="http://schemas.microsoft.com/office/drawing/2014/main" id="{C03B5B9D-B280-3AEB-81FE-92A355EFB73F}"/>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1508">
              <a:off x="-10620" y="482387"/>
              <a:ext cx="4544024" cy="2179211"/>
            </a:xfrm>
            <a:prstGeom prst="rect">
              <a:avLst/>
            </a:prstGeom>
          </p:spPr>
        </p:pic>
        <p:sp>
          <p:nvSpPr>
            <p:cNvPr id="26" name="Rectangle 25">
              <a:extLst>
                <a:ext uri="{FF2B5EF4-FFF2-40B4-BE49-F238E27FC236}">
                  <a16:creationId xmlns:a16="http://schemas.microsoft.com/office/drawing/2014/main" id="{3D7CF1CA-7DB4-C5FE-CBB9-0CE2ABA04A1C}"/>
                </a:ext>
              </a:extLst>
            </p:cNvPr>
            <p:cNvSpPr/>
            <p:nvPr/>
          </p:nvSpPr>
          <p:spPr>
            <a:xfrm>
              <a:off x="243440" y="671776"/>
              <a:ext cx="4040528" cy="461665"/>
            </a:xfrm>
            <a:prstGeom prst="rect">
              <a:avLst/>
            </a:prstGeom>
            <a:noFill/>
          </p:spPr>
          <p:txBody>
            <a:bodyPr wrap="square" lIns="91440" tIns="45720" rIns="91440" bIns="45720">
              <a:spAutoFit/>
            </a:bodyPr>
            <a:ls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a:lstStyle>
            <a:p>
              <a:r>
                <a:rPr lang="en-US" sz="2400" b="1" i="1" cap="none" spc="0" dirty="0">
                  <a:ln w="0"/>
                  <a:solidFill>
                    <a:schemeClr val="accent6">
                      <a:lumMod val="75000"/>
                    </a:schemeClr>
                  </a:solidFill>
                  <a:effectLst>
                    <a:outerShdw blurRad="38100" dist="25400" dir="5400000" algn="ctr" rotWithShape="0">
                      <a:srgbClr val="6E747A">
                        <a:alpha val="43000"/>
                      </a:srgbClr>
                    </a:outerShdw>
                  </a:effectLst>
                </a:rPr>
                <a:t>Q2 </a:t>
              </a:r>
              <a:r>
                <a:rPr lang="en-US" sz="1400" b="1" i="1" cap="none" spc="0" dirty="0">
                  <a:ln w="0"/>
                  <a:solidFill>
                    <a:schemeClr val="accent6">
                      <a:lumMod val="75000"/>
                    </a:schemeClr>
                  </a:solidFill>
                  <a:effectLst>
                    <a:outerShdw blurRad="38100" dist="25400" dir="5400000" algn="ctr" rotWithShape="0">
                      <a:srgbClr val="6E747A">
                        <a:alpha val="43000"/>
                      </a:srgbClr>
                    </a:outerShdw>
                  </a:effectLst>
                </a:rPr>
                <a:t>LMQXFB</a:t>
              </a:r>
              <a:r>
                <a:rPr lang="en-US" sz="2400" b="1" i="1" cap="none" spc="0" dirty="0">
                  <a:ln w="0"/>
                  <a:solidFill>
                    <a:schemeClr val="accent6">
                      <a:lumMod val="75000"/>
                    </a:schemeClr>
                  </a:solidFill>
                  <a:effectLst>
                    <a:outerShdw blurRad="38100" dist="25400" dir="5400000" algn="ctr" rotWithShape="0">
                      <a:srgbClr val="6E747A">
                        <a:alpha val="43000"/>
                      </a:srgbClr>
                    </a:outerShdw>
                  </a:effectLst>
                </a:rPr>
                <a:t> </a:t>
              </a:r>
              <a:r>
                <a:rPr lang="en-US" sz="1400" i="1" dirty="0">
                  <a:ln w="0"/>
                  <a:solidFill>
                    <a:schemeClr val="accent6">
                      <a:lumMod val="75000"/>
                    </a:schemeClr>
                  </a:solidFill>
                  <a:effectLst>
                    <a:outerShdw blurRad="38100" dist="25400" dir="5400000" algn="ctr" rotWithShape="0">
                      <a:srgbClr val="6E747A">
                        <a:alpha val="43000"/>
                      </a:srgbClr>
                    </a:outerShdw>
                  </a:effectLst>
                </a:rPr>
                <a:t>Inner triplet quadrupole </a:t>
              </a:r>
              <a:r>
                <a:rPr lang="en-US" sz="1400" i="1" cap="none" spc="0" dirty="0">
                  <a:ln w="0"/>
                  <a:solidFill>
                    <a:schemeClr val="accent6">
                      <a:lumMod val="75000"/>
                    </a:schemeClr>
                  </a:solidFill>
                  <a:effectLst>
                    <a:outerShdw blurRad="38100" dist="25400" dir="5400000" algn="ctr" rotWithShape="0">
                      <a:srgbClr val="6E747A">
                        <a:alpha val="43000"/>
                      </a:srgbClr>
                    </a:outerShdw>
                  </a:effectLst>
                </a:rPr>
                <a:t>(x1</a:t>
              </a:r>
              <a:r>
                <a:rPr lang="en-US" sz="1400" i="1" dirty="0">
                  <a:ln w="0"/>
                  <a:solidFill>
                    <a:schemeClr val="accent6">
                      <a:lumMod val="75000"/>
                    </a:schemeClr>
                  </a:solidFill>
                  <a:effectLst>
                    <a:outerShdw blurRad="38100" dist="25400" dir="5400000" algn="ctr" rotWithShape="0">
                      <a:srgbClr val="6E747A">
                        <a:alpha val="43000"/>
                      </a:srgbClr>
                    </a:outerShdw>
                  </a:effectLst>
                </a:rPr>
                <a:t>2)</a:t>
              </a:r>
              <a:endParaRPr lang="en-US" sz="2800" i="1" cap="none" spc="0" dirty="0">
                <a:ln w="0"/>
                <a:solidFill>
                  <a:schemeClr val="accent6">
                    <a:lumMod val="75000"/>
                  </a:schemeClr>
                </a:solidFill>
                <a:effectLst>
                  <a:outerShdw blurRad="38100" dist="25400" dir="5400000" algn="ctr" rotWithShape="0">
                    <a:srgbClr val="6E747A">
                      <a:alpha val="43000"/>
                    </a:srgbClr>
                  </a:outerShdw>
                </a:effectLst>
              </a:endParaRPr>
            </a:p>
          </p:txBody>
        </p:sp>
        <p:sp>
          <p:nvSpPr>
            <p:cNvPr id="35" name="TextBox 34">
              <a:extLst>
                <a:ext uri="{FF2B5EF4-FFF2-40B4-BE49-F238E27FC236}">
                  <a16:creationId xmlns:a16="http://schemas.microsoft.com/office/drawing/2014/main" id="{7A4AC8AE-1668-6AAC-FB26-1989C6F5248A}"/>
                </a:ext>
              </a:extLst>
            </p:cNvPr>
            <p:cNvSpPr txBox="1"/>
            <p:nvPr/>
          </p:nvSpPr>
          <p:spPr>
            <a:xfrm>
              <a:off x="279537" y="1047829"/>
              <a:ext cx="1517221" cy="400110"/>
            </a:xfrm>
            <a:prstGeom prst="rect">
              <a:avLst/>
            </a:prstGeom>
            <a:noFill/>
          </p:spPr>
          <p:txBody>
            <a:bodyPr wrap="square">
              <a:spAutoFit/>
            </a:bodyPr>
            <a:lstStyle/>
            <a:p>
              <a:pPr marL="180975" indent="-180975">
                <a:buFont typeface="Wingdings" panose="05000000000000000000" pitchFamily="2" charset="2"/>
                <a:buChar char="ð"/>
              </a:pPr>
              <a:r>
                <a:rPr lang="en-US" sz="1000" i="1" dirty="0">
                  <a:solidFill>
                    <a:schemeClr val="tx1">
                      <a:lumMod val="50000"/>
                      <a:lumOff val="50000"/>
                    </a:schemeClr>
                  </a:solidFill>
                </a:rPr>
                <a:t>9.8m long</a:t>
              </a:r>
            </a:p>
            <a:p>
              <a:pPr marL="180975" indent="-180975">
                <a:buFont typeface="Wingdings" panose="05000000000000000000" pitchFamily="2" charset="2"/>
                <a:buChar char="ð"/>
              </a:pPr>
              <a:r>
                <a:rPr lang="en-US" sz="1000" i="1" dirty="0">
                  <a:solidFill>
                    <a:schemeClr val="tx1">
                      <a:lumMod val="50000"/>
                      <a:lumOff val="50000"/>
                    </a:schemeClr>
                  </a:solidFill>
                </a:rPr>
                <a:t>15.9 tons</a:t>
              </a:r>
              <a:endParaRPr lang="en-US" sz="1050" b="1" i="1" dirty="0">
                <a:solidFill>
                  <a:schemeClr val="tx1">
                    <a:lumMod val="50000"/>
                    <a:lumOff val="50000"/>
                  </a:schemeClr>
                </a:solidFill>
              </a:endParaRPr>
            </a:p>
          </p:txBody>
        </p:sp>
        <p:grpSp>
          <p:nvGrpSpPr>
            <p:cNvPr id="48" name="Group 47">
              <a:extLst>
                <a:ext uri="{FF2B5EF4-FFF2-40B4-BE49-F238E27FC236}">
                  <a16:creationId xmlns:a16="http://schemas.microsoft.com/office/drawing/2014/main" id="{F91DE633-C08D-A5C3-CC13-1A7D7DCE3B6F}"/>
                </a:ext>
              </a:extLst>
            </p:cNvPr>
            <p:cNvGrpSpPr/>
            <p:nvPr/>
          </p:nvGrpSpPr>
          <p:grpSpPr>
            <a:xfrm>
              <a:off x="1568621" y="1775948"/>
              <a:ext cx="1626090" cy="734367"/>
              <a:chOff x="755576" y="1931107"/>
              <a:chExt cx="1626090" cy="734367"/>
            </a:xfrm>
          </p:grpSpPr>
          <p:sp>
            <p:nvSpPr>
              <p:cNvPr id="42" name="TextBox 41">
                <a:extLst>
                  <a:ext uri="{FF2B5EF4-FFF2-40B4-BE49-F238E27FC236}">
                    <a16:creationId xmlns:a16="http://schemas.microsoft.com/office/drawing/2014/main" id="{0EE91CB2-D22E-93F5-5583-044FE93F6667}"/>
                  </a:ext>
                </a:extLst>
              </p:cNvPr>
              <p:cNvSpPr txBox="1"/>
              <p:nvPr/>
            </p:nvSpPr>
            <p:spPr>
              <a:xfrm>
                <a:off x="755576" y="1942199"/>
                <a:ext cx="1626090" cy="723275"/>
              </a:xfrm>
              <a:prstGeom prst="rect">
                <a:avLst/>
              </a:prstGeom>
              <a:noFill/>
            </p:spPr>
            <p:txBody>
              <a:bodyPr wrap="square">
                <a:spAutoFit/>
              </a:bodyPr>
              <a:lstStyle/>
              <a:p>
                <a:r>
                  <a:rPr lang="en-US" sz="1100" b="1" i="1" dirty="0">
                    <a:solidFill>
                      <a:srgbClr val="4F81BD"/>
                    </a:solidFill>
                  </a:rPr>
                  <a:t>MQXFB</a:t>
                </a:r>
              </a:p>
              <a:p>
                <a:r>
                  <a:rPr lang="en-US" sz="900" b="1" i="1" dirty="0">
                    <a:solidFill>
                      <a:schemeClr val="bg1">
                        <a:lumMod val="50000"/>
                      </a:schemeClr>
                    </a:solidFill>
                  </a:rPr>
                  <a:t>Nb</a:t>
                </a:r>
                <a:r>
                  <a:rPr lang="en-US" sz="900" b="1" i="1" baseline="-25000" dirty="0">
                    <a:solidFill>
                      <a:schemeClr val="bg1">
                        <a:lumMod val="50000"/>
                      </a:schemeClr>
                    </a:solidFill>
                  </a:rPr>
                  <a:t>3</a:t>
                </a:r>
                <a:r>
                  <a:rPr lang="en-US" sz="900" b="1" i="1" dirty="0">
                    <a:solidFill>
                      <a:schemeClr val="bg1">
                        <a:lumMod val="50000"/>
                      </a:schemeClr>
                    </a:solidFill>
                  </a:rPr>
                  <a:t>Sn quad </a:t>
                </a:r>
                <a:endParaRPr lang="en-US" sz="1050" b="1" i="1" dirty="0">
                  <a:solidFill>
                    <a:schemeClr val="bg1">
                      <a:lumMod val="50000"/>
                    </a:schemeClr>
                  </a:solidFill>
                </a:endParaRPr>
              </a:p>
              <a:p>
                <a:pPr marL="180975" indent="-180975">
                  <a:buFont typeface="Wingdings" panose="05000000000000000000" pitchFamily="2" charset="2"/>
                  <a:buChar char="F"/>
                </a:pPr>
                <a:r>
                  <a:rPr lang="en-US" sz="700" dirty="0">
                    <a:solidFill>
                      <a:schemeClr val="bg1">
                        <a:lumMod val="50000"/>
                      </a:schemeClr>
                    </a:solidFill>
                  </a:rPr>
                  <a:t>132.6T/m</a:t>
                </a:r>
              </a:p>
              <a:p>
                <a:pPr marL="180975" indent="-180975">
                  <a:buFont typeface="Wingdings" panose="05000000000000000000" pitchFamily="2" charset="2"/>
                  <a:buChar char="F"/>
                </a:pPr>
                <a:r>
                  <a:rPr lang="en-US" sz="700" dirty="0">
                    <a:solidFill>
                      <a:schemeClr val="bg1">
                        <a:lumMod val="50000"/>
                      </a:schemeClr>
                    </a:solidFill>
                  </a:rPr>
                  <a:t>16230A</a:t>
                </a:r>
              </a:p>
              <a:p>
                <a:pPr marL="180975" indent="-180975">
                  <a:buFont typeface="Wingdings" panose="05000000000000000000" pitchFamily="2" charset="2"/>
                  <a:buChar char="F"/>
                </a:pPr>
                <a:r>
                  <a:rPr lang="en-US" sz="700" dirty="0">
                    <a:solidFill>
                      <a:schemeClr val="bg1">
                        <a:lumMod val="50000"/>
                      </a:schemeClr>
                    </a:solidFill>
                  </a:rPr>
                  <a:t>7.2m magnetic length</a:t>
                </a:r>
              </a:p>
            </p:txBody>
          </p:sp>
          <p:pic>
            <p:nvPicPr>
              <p:cNvPr id="44" name="Picture 43">
                <a:extLst>
                  <a:ext uri="{FF2B5EF4-FFF2-40B4-BE49-F238E27FC236}">
                    <a16:creationId xmlns:a16="http://schemas.microsoft.com/office/drawing/2014/main" id="{3A9E76E5-6A92-684F-6CAC-99A7D9ED823B}"/>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647078" y="1931107"/>
                <a:ext cx="396805" cy="360000"/>
              </a:xfrm>
              <a:prstGeom prst="rect">
                <a:avLst/>
              </a:prstGeom>
            </p:spPr>
          </p:pic>
        </p:grpSp>
        <p:grpSp>
          <p:nvGrpSpPr>
            <p:cNvPr id="49" name="Group 48">
              <a:extLst>
                <a:ext uri="{FF2B5EF4-FFF2-40B4-BE49-F238E27FC236}">
                  <a16:creationId xmlns:a16="http://schemas.microsoft.com/office/drawing/2014/main" id="{B30F6B91-B6EA-43F2-3FB4-1E4A30B95C88}"/>
                </a:ext>
              </a:extLst>
            </p:cNvPr>
            <p:cNvGrpSpPr/>
            <p:nvPr/>
          </p:nvGrpSpPr>
          <p:grpSpPr>
            <a:xfrm>
              <a:off x="3538067" y="1408639"/>
              <a:ext cx="1830018" cy="834597"/>
              <a:chOff x="3538067" y="1408639"/>
              <a:chExt cx="1830018" cy="834597"/>
            </a:xfrm>
          </p:grpSpPr>
          <p:grpSp>
            <p:nvGrpSpPr>
              <p:cNvPr id="47" name="Group 46">
                <a:extLst>
                  <a:ext uri="{FF2B5EF4-FFF2-40B4-BE49-F238E27FC236}">
                    <a16:creationId xmlns:a16="http://schemas.microsoft.com/office/drawing/2014/main" id="{AE9DF650-FB3A-7931-A55C-5276A4539479}"/>
                  </a:ext>
                </a:extLst>
              </p:cNvPr>
              <p:cNvGrpSpPr/>
              <p:nvPr/>
            </p:nvGrpSpPr>
            <p:grpSpPr>
              <a:xfrm>
                <a:off x="4245803" y="1408639"/>
                <a:ext cx="924810" cy="360000"/>
                <a:chOff x="3297244" y="1985405"/>
                <a:chExt cx="2939097" cy="1144099"/>
              </a:xfrm>
            </p:grpSpPr>
            <p:pic>
              <p:nvPicPr>
                <p:cNvPr id="45" name="Picture 44">
                  <a:extLst>
                    <a:ext uri="{FF2B5EF4-FFF2-40B4-BE49-F238E27FC236}">
                      <a16:creationId xmlns:a16="http://schemas.microsoft.com/office/drawing/2014/main" id="{E215FC33-4B67-9B76-5C41-DD15F6F35E07}"/>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4975273" y="1985405"/>
                  <a:ext cx="1261068" cy="1144099"/>
                </a:xfrm>
                <a:prstGeom prst="rect">
                  <a:avLst/>
                </a:prstGeom>
              </p:spPr>
            </p:pic>
            <p:pic>
              <p:nvPicPr>
                <p:cNvPr id="46" name="Picture 45">
                  <a:extLst>
                    <a:ext uri="{FF2B5EF4-FFF2-40B4-BE49-F238E27FC236}">
                      <a16:creationId xmlns:a16="http://schemas.microsoft.com/office/drawing/2014/main" id="{7EC1836F-01B2-E692-2238-5123FC14D9C4}"/>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3297244" y="2140268"/>
                  <a:ext cx="1619400" cy="969640"/>
                </a:xfrm>
                <a:prstGeom prst="rect">
                  <a:avLst/>
                </a:prstGeom>
              </p:spPr>
            </p:pic>
          </p:grpSp>
          <p:sp>
            <p:nvSpPr>
              <p:cNvPr id="43" name="TextBox 42">
                <a:extLst>
                  <a:ext uri="{FF2B5EF4-FFF2-40B4-BE49-F238E27FC236}">
                    <a16:creationId xmlns:a16="http://schemas.microsoft.com/office/drawing/2014/main" id="{1AC54B42-CE80-D61A-66E8-FA3FC08DC582}"/>
                  </a:ext>
                </a:extLst>
              </p:cNvPr>
              <p:cNvSpPr txBox="1"/>
              <p:nvPr/>
            </p:nvSpPr>
            <p:spPr>
              <a:xfrm>
                <a:off x="3538067" y="1519961"/>
                <a:ext cx="1830018" cy="723275"/>
              </a:xfrm>
              <a:prstGeom prst="rect">
                <a:avLst/>
              </a:prstGeom>
              <a:noFill/>
            </p:spPr>
            <p:txBody>
              <a:bodyPr wrap="square">
                <a:spAutoFit/>
              </a:bodyPr>
              <a:lstStyle/>
              <a:p>
                <a:r>
                  <a:rPr lang="en-US" sz="1100" b="1" i="1" dirty="0">
                    <a:solidFill>
                      <a:srgbClr val="4F81BD"/>
                    </a:solidFill>
                  </a:rPr>
                  <a:t>MCBXFB</a:t>
                </a:r>
              </a:p>
              <a:p>
                <a:r>
                  <a:rPr lang="en-US" sz="900" b="1" i="1" dirty="0" err="1">
                    <a:solidFill>
                      <a:schemeClr val="bg1">
                        <a:lumMod val="50000"/>
                      </a:schemeClr>
                    </a:solidFill>
                  </a:rPr>
                  <a:t>NbTi</a:t>
                </a:r>
                <a:r>
                  <a:rPr lang="en-US" sz="900" b="1" i="1" dirty="0">
                    <a:solidFill>
                      <a:schemeClr val="bg1">
                        <a:lumMod val="50000"/>
                      </a:schemeClr>
                    </a:solidFill>
                  </a:rPr>
                  <a:t> nested orbit corrector</a:t>
                </a:r>
              </a:p>
              <a:p>
                <a:pPr marL="180975" indent="-180975">
                  <a:buFont typeface="Wingdings" panose="05000000000000000000" pitchFamily="2" charset="2"/>
                  <a:buChar char="F"/>
                </a:pPr>
                <a:r>
                  <a:rPr lang="en-US" sz="700" dirty="0">
                    <a:solidFill>
                      <a:schemeClr val="bg1">
                        <a:lumMod val="50000"/>
                      </a:schemeClr>
                    </a:solidFill>
                  </a:rPr>
                  <a:t>2.1/2.15T</a:t>
                </a:r>
              </a:p>
              <a:p>
                <a:pPr marL="180975" indent="-180975">
                  <a:buFont typeface="Wingdings" panose="05000000000000000000" pitchFamily="2" charset="2"/>
                  <a:buChar char="F"/>
                </a:pPr>
                <a:r>
                  <a:rPr lang="en-US" sz="700" dirty="0">
                    <a:solidFill>
                      <a:schemeClr val="bg1">
                        <a:lumMod val="50000"/>
                      </a:schemeClr>
                    </a:solidFill>
                  </a:rPr>
                  <a:t>1580/1430A</a:t>
                </a:r>
              </a:p>
              <a:p>
                <a:pPr marL="180975" indent="-180975">
                  <a:buFont typeface="Wingdings" panose="05000000000000000000" pitchFamily="2" charset="2"/>
                  <a:buChar char="F"/>
                </a:pPr>
                <a:r>
                  <a:rPr lang="en-US" sz="700" dirty="0">
                    <a:solidFill>
                      <a:schemeClr val="bg1">
                        <a:lumMod val="50000"/>
                      </a:schemeClr>
                    </a:solidFill>
                  </a:rPr>
                  <a:t>1.2m magnetic length</a:t>
                </a:r>
                <a:endParaRPr lang="fr-FR" sz="700" dirty="0">
                  <a:solidFill>
                    <a:schemeClr val="bg1">
                      <a:lumMod val="50000"/>
                    </a:schemeClr>
                  </a:solidFill>
                </a:endParaRPr>
              </a:p>
            </p:txBody>
          </p:sp>
        </p:grpSp>
      </p:grpSp>
      <p:grpSp>
        <p:nvGrpSpPr>
          <p:cNvPr id="70" name="Group 69">
            <a:extLst>
              <a:ext uri="{FF2B5EF4-FFF2-40B4-BE49-F238E27FC236}">
                <a16:creationId xmlns:a16="http://schemas.microsoft.com/office/drawing/2014/main" id="{D01651B0-5594-1AD9-174A-626ED9C5109A}"/>
              </a:ext>
            </a:extLst>
          </p:cNvPr>
          <p:cNvGrpSpPr/>
          <p:nvPr/>
        </p:nvGrpSpPr>
        <p:grpSpPr>
          <a:xfrm>
            <a:off x="5724128" y="671776"/>
            <a:ext cx="3537123" cy="1914521"/>
            <a:chOff x="5724128" y="671776"/>
            <a:chExt cx="3537123" cy="1914521"/>
          </a:xfrm>
        </p:grpSpPr>
        <p:pic>
          <p:nvPicPr>
            <p:cNvPr id="24" name="Picture 23" descr="A close up of a pen&#10;&#10;Description automatically generated">
              <a:extLst>
                <a:ext uri="{FF2B5EF4-FFF2-40B4-BE49-F238E27FC236}">
                  <a16:creationId xmlns:a16="http://schemas.microsoft.com/office/drawing/2014/main" id="{AF995C0A-6A57-DAFE-EAFE-933DB18051F8}"/>
                </a:ext>
              </a:extLst>
            </p:cNvPr>
            <p:cNvPicPr>
              <a:picLocks noChangeAspect="1"/>
            </p:cNvPicPr>
            <p:nvPr/>
          </p:nvPicPr>
          <p:blipFill>
            <a:blip r:embed="rId6"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945625" y="852928"/>
              <a:ext cx="3187533" cy="1528669"/>
            </a:xfrm>
            <a:prstGeom prst="rect">
              <a:avLst/>
            </a:prstGeom>
          </p:spPr>
        </p:pic>
        <p:sp>
          <p:nvSpPr>
            <p:cNvPr id="32" name="Rectangle 31">
              <a:extLst>
                <a:ext uri="{FF2B5EF4-FFF2-40B4-BE49-F238E27FC236}">
                  <a16:creationId xmlns:a16="http://schemas.microsoft.com/office/drawing/2014/main" id="{48FA846B-0EDB-EDF7-7376-590F617AEEF0}"/>
                </a:ext>
              </a:extLst>
            </p:cNvPr>
            <p:cNvSpPr/>
            <p:nvPr/>
          </p:nvSpPr>
          <p:spPr>
            <a:xfrm>
              <a:off x="5724128" y="671776"/>
              <a:ext cx="3409030" cy="461665"/>
            </a:xfrm>
            <a:prstGeom prst="rect">
              <a:avLst/>
            </a:prstGeom>
            <a:noFill/>
          </p:spPr>
          <p:txBody>
            <a:bodyPr wrap="square" lIns="91440" tIns="45720" rIns="91440" bIns="45720">
              <a:spAutoFit/>
            </a:bodyPr>
            <a:ls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a:lstStyle>
            <a:p>
              <a:r>
                <a:rPr lang="en-US" sz="2400" b="1" i="1" cap="none" spc="0" dirty="0">
                  <a:ln w="0"/>
                  <a:solidFill>
                    <a:schemeClr val="accent6">
                      <a:lumMod val="75000"/>
                    </a:schemeClr>
                  </a:solidFill>
                  <a:effectLst>
                    <a:outerShdw blurRad="38100" dist="25400" dir="5400000" algn="ctr" rotWithShape="0">
                      <a:srgbClr val="6E747A">
                        <a:alpha val="43000"/>
                      </a:srgbClr>
                    </a:outerShdw>
                  </a:effectLst>
                </a:rPr>
                <a:t>CP </a:t>
              </a:r>
              <a:r>
                <a:rPr lang="en-US" sz="1400" b="1" i="1" dirty="0">
                  <a:ln w="0"/>
                  <a:solidFill>
                    <a:schemeClr val="accent6">
                      <a:lumMod val="75000"/>
                    </a:schemeClr>
                  </a:solidFill>
                  <a:effectLst>
                    <a:outerShdw blurRad="38100" dist="25400" dir="5400000" algn="ctr" rotWithShape="0">
                      <a:srgbClr val="6E747A">
                        <a:alpha val="43000"/>
                      </a:srgbClr>
                    </a:outerShdw>
                  </a:effectLst>
                </a:rPr>
                <a:t>LMCXF</a:t>
              </a:r>
              <a:r>
                <a:rPr lang="en-US" sz="1400" i="1" dirty="0">
                  <a:ln w="0"/>
                  <a:solidFill>
                    <a:schemeClr val="accent6">
                      <a:lumMod val="75000"/>
                    </a:schemeClr>
                  </a:solidFill>
                  <a:effectLst>
                    <a:outerShdw blurRad="38100" dist="25400" dir="5400000" algn="ctr" rotWithShape="0">
                      <a:srgbClr val="6E747A">
                        <a:alpha val="43000"/>
                      </a:srgbClr>
                    </a:outerShdw>
                  </a:effectLst>
                </a:rPr>
                <a:t> Corrector package </a:t>
              </a:r>
              <a:r>
                <a:rPr lang="en-US" sz="1400" i="1" cap="none" spc="0" dirty="0">
                  <a:ln w="0"/>
                  <a:solidFill>
                    <a:schemeClr val="accent6">
                      <a:lumMod val="75000"/>
                    </a:schemeClr>
                  </a:solidFill>
                  <a:effectLst>
                    <a:outerShdw blurRad="38100" dist="25400" dir="5400000" algn="ctr" rotWithShape="0">
                      <a:srgbClr val="6E747A">
                        <a:alpha val="43000"/>
                      </a:srgbClr>
                    </a:outerShdw>
                  </a:effectLst>
                </a:rPr>
                <a:t>(x5</a:t>
              </a:r>
              <a:r>
                <a:rPr lang="en-US" sz="1400" i="1" dirty="0">
                  <a:ln w="0"/>
                  <a:solidFill>
                    <a:schemeClr val="accent6">
                      <a:lumMod val="75000"/>
                    </a:schemeClr>
                  </a:solidFill>
                  <a:effectLst>
                    <a:outerShdw blurRad="38100" dist="25400" dir="5400000" algn="ctr" rotWithShape="0">
                      <a:srgbClr val="6E747A">
                        <a:alpha val="43000"/>
                      </a:srgbClr>
                    </a:outerShdw>
                  </a:effectLst>
                </a:rPr>
                <a:t>)</a:t>
              </a:r>
              <a:endParaRPr lang="en-US" sz="2800" i="1" cap="none" spc="0" dirty="0">
                <a:ln w="0"/>
                <a:solidFill>
                  <a:schemeClr val="accent6">
                    <a:lumMod val="75000"/>
                  </a:schemeClr>
                </a:solidFill>
                <a:effectLst>
                  <a:outerShdw blurRad="38100" dist="25400" dir="5400000" algn="ctr" rotWithShape="0">
                    <a:srgbClr val="6E747A">
                      <a:alpha val="43000"/>
                    </a:srgbClr>
                  </a:outerShdw>
                </a:effectLst>
              </a:endParaRPr>
            </a:p>
          </p:txBody>
        </p:sp>
        <p:sp>
          <p:nvSpPr>
            <p:cNvPr id="38" name="TextBox 37">
              <a:extLst>
                <a:ext uri="{FF2B5EF4-FFF2-40B4-BE49-F238E27FC236}">
                  <a16:creationId xmlns:a16="http://schemas.microsoft.com/office/drawing/2014/main" id="{20C1430F-B465-5EEA-C320-365C5B42F40B}"/>
                </a:ext>
              </a:extLst>
            </p:cNvPr>
            <p:cNvSpPr txBox="1"/>
            <p:nvPr/>
          </p:nvSpPr>
          <p:spPr>
            <a:xfrm>
              <a:off x="5724128" y="1047829"/>
              <a:ext cx="1517221" cy="400110"/>
            </a:xfrm>
            <a:prstGeom prst="rect">
              <a:avLst/>
            </a:prstGeom>
            <a:noFill/>
          </p:spPr>
          <p:txBody>
            <a:bodyPr wrap="square">
              <a:spAutoFit/>
            </a:bodyPr>
            <a:lstStyle/>
            <a:p>
              <a:pPr marL="180975" indent="-180975">
                <a:buFont typeface="Wingdings" panose="05000000000000000000" pitchFamily="2" charset="2"/>
                <a:buChar char="ð"/>
              </a:pPr>
              <a:r>
                <a:rPr lang="en-US" sz="1000" i="1" dirty="0">
                  <a:solidFill>
                    <a:schemeClr val="tx1">
                      <a:lumMod val="50000"/>
                      <a:lumOff val="50000"/>
                    </a:schemeClr>
                  </a:solidFill>
                </a:rPr>
                <a:t>6.2m long</a:t>
              </a:r>
            </a:p>
            <a:p>
              <a:pPr marL="180975" indent="-180975">
                <a:buFont typeface="Wingdings" panose="05000000000000000000" pitchFamily="2" charset="2"/>
                <a:buChar char="ð"/>
              </a:pPr>
              <a:r>
                <a:rPr lang="en-US" sz="1000" i="1" dirty="0">
                  <a:solidFill>
                    <a:schemeClr val="tx1">
                      <a:lumMod val="50000"/>
                      <a:lumOff val="50000"/>
                    </a:schemeClr>
                  </a:solidFill>
                </a:rPr>
                <a:t>9 tons</a:t>
              </a:r>
              <a:endParaRPr lang="en-US" sz="1050" b="1" i="1" dirty="0">
                <a:solidFill>
                  <a:schemeClr val="tx1">
                    <a:lumMod val="50000"/>
                    <a:lumOff val="50000"/>
                  </a:schemeClr>
                </a:solidFill>
              </a:endParaRPr>
            </a:p>
          </p:txBody>
        </p:sp>
        <p:grpSp>
          <p:nvGrpSpPr>
            <p:cNvPr id="50" name="Group 49">
              <a:extLst>
                <a:ext uri="{FF2B5EF4-FFF2-40B4-BE49-F238E27FC236}">
                  <a16:creationId xmlns:a16="http://schemas.microsoft.com/office/drawing/2014/main" id="{374CBB99-2666-7889-B9AA-4D79E6087695}"/>
                </a:ext>
              </a:extLst>
            </p:cNvPr>
            <p:cNvGrpSpPr/>
            <p:nvPr/>
          </p:nvGrpSpPr>
          <p:grpSpPr>
            <a:xfrm>
              <a:off x="6023838" y="1798082"/>
              <a:ext cx="1830018" cy="788215"/>
              <a:chOff x="3328861" y="1384134"/>
              <a:chExt cx="1830018" cy="788215"/>
            </a:xfrm>
          </p:grpSpPr>
          <p:grpSp>
            <p:nvGrpSpPr>
              <p:cNvPr id="51" name="Group 50">
                <a:extLst>
                  <a:ext uri="{FF2B5EF4-FFF2-40B4-BE49-F238E27FC236}">
                    <a16:creationId xmlns:a16="http://schemas.microsoft.com/office/drawing/2014/main" id="{98CCA08C-2181-FA33-70DA-6FEB1F5E8FBD}"/>
                  </a:ext>
                </a:extLst>
              </p:cNvPr>
              <p:cNvGrpSpPr/>
              <p:nvPr/>
            </p:nvGrpSpPr>
            <p:grpSpPr>
              <a:xfrm>
                <a:off x="4145005" y="1384134"/>
                <a:ext cx="924810" cy="360000"/>
                <a:chOff x="2976903" y="1907525"/>
                <a:chExt cx="2939096" cy="1144098"/>
              </a:xfrm>
            </p:grpSpPr>
            <p:pic>
              <p:nvPicPr>
                <p:cNvPr id="53" name="Picture 52">
                  <a:extLst>
                    <a:ext uri="{FF2B5EF4-FFF2-40B4-BE49-F238E27FC236}">
                      <a16:creationId xmlns:a16="http://schemas.microsoft.com/office/drawing/2014/main" id="{BC88E766-CB36-4A31-268A-E5390AC1722B}"/>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4654931" y="1907525"/>
                  <a:ext cx="1261068" cy="1144098"/>
                </a:xfrm>
                <a:prstGeom prst="rect">
                  <a:avLst/>
                </a:prstGeom>
              </p:spPr>
            </p:pic>
            <p:pic>
              <p:nvPicPr>
                <p:cNvPr id="54" name="Picture 53">
                  <a:extLst>
                    <a:ext uri="{FF2B5EF4-FFF2-40B4-BE49-F238E27FC236}">
                      <a16:creationId xmlns:a16="http://schemas.microsoft.com/office/drawing/2014/main" id="{D083F8AE-0DE9-F3A9-C138-22213EAF6BE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976903" y="2040656"/>
                  <a:ext cx="1619399" cy="969640"/>
                </a:xfrm>
                <a:prstGeom prst="rect">
                  <a:avLst/>
                </a:prstGeom>
              </p:spPr>
            </p:pic>
          </p:grpSp>
          <p:sp>
            <p:nvSpPr>
              <p:cNvPr id="52" name="TextBox 51">
                <a:extLst>
                  <a:ext uri="{FF2B5EF4-FFF2-40B4-BE49-F238E27FC236}">
                    <a16:creationId xmlns:a16="http://schemas.microsoft.com/office/drawing/2014/main" id="{7E80170E-9226-0B95-F357-2C5A54F41C73}"/>
                  </a:ext>
                </a:extLst>
              </p:cNvPr>
              <p:cNvSpPr txBox="1"/>
              <p:nvPr/>
            </p:nvSpPr>
            <p:spPr>
              <a:xfrm>
                <a:off x="3328861" y="1449074"/>
                <a:ext cx="1830018" cy="723275"/>
              </a:xfrm>
              <a:prstGeom prst="rect">
                <a:avLst/>
              </a:prstGeom>
              <a:noFill/>
            </p:spPr>
            <p:txBody>
              <a:bodyPr wrap="square">
                <a:spAutoFit/>
              </a:bodyPr>
              <a:lstStyle/>
              <a:p>
                <a:r>
                  <a:rPr lang="en-US" sz="1100" b="1" i="1" dirty="0">
                    <a:solidFill>
                      <a:srgbClr val="4F81BD"/>
                    </a:solidFill>
                  </a:rPr>
                  <a:t>MCBXFA</a:t>
                </a:r>
              </a:p>
              <a:p>
                <a:r>
                  <a:rPr lang="en-US" sz="900" b="1" i="1" dirty="0" err="1">
                    <a:solidFill>
                      <a:schemeClr val="bg1">
                        <a:lumMod val="50000"/>
                      </a:schemeClr>
                    </a:solidFill>
                  </a:rPr>
                  <a:t>NbTi</a:t>
                </a:r>
                <a:r>
                  <a:rPr lang="en-US" sz="900" b="1" i="1" dirty="0">
                    <a:solidFill>
                      <a:schemeClr val="bg1">
                        <a:lumMod val="50000"/>
                      </a:schemeClr>
                    </a:solidFill>
                  </a:rPr>
                  <a:t> nested orbit corrector</a:t>
                </a:r>
              </a:p>
              <a:p>
                <a:pPr marL="180975" indent="-180975">
                  <a:buFont typeface="Wingdings" panose="05000000000000000000" pitchFamily="2" charset="2"/>
                  <a:buChar char="F"/>
                </a:pPr>
                <a:r>
                  <a:rPr lang="en-US" sz="700" dirty="0">
                    <a:solidFill>
                      <a:schemeClr val="bg1">
                        <a:lumMod val="50000"/>
                      </a:schemeClr>
                    </a:solidFill>
                  </a:rPr>
                  <a:t>2.1/2.15T</a:t>
                </a:r>
              </a:p>
              <a:p>
                <a:pPr marL="180975" indent="-180975">
                  <a:buFont typeface="Wingdings" panose="05000000000000000000" pitchFamily="2" charset="2"/>
                  <a:buChar char="F"/>
                </a:pPr>
                <a:r>
                  <a:rPr lang="en-US" sz="700" dirty="0">
                    <a:solidFill>
                      <a:schemeClr val="bg1">
                        <a:lumMod val="50000"/>
                      </a:schemeClr>
                    </a:solidFill>
                  </a:rPr>
                  <a:t>1580/1430A</a:t>
                </a:r>
              </a:p>
              <a:p>
                <a:pPr marL="180975" indent="-180975">
                  <a:buFont typeface="Wingdings" panose="05000000000000000000" pitchFamily="2" charset="2"/>
                  <a:buChar char="F"/>
                </a:pPr>
                <a:r>
                  <a:rPr lang="en-US" sz="700" dirty="0">
                    <a:solidFill>
                      <a:schemeClr val="bg1">
                        <a:lumMod val="50000"/>
                      </a:schemeClr>
                    </a:solidFill>
                  </a:rPr>
                  <a:t>2.2m magnetic length</a:t>
                </a:r>
                <a:endParaRPr lang="fr-FR" sz="700" dirty="0">
                  <a:solidFill>
                    <a:schemeClr val="bg1">
                      <a:lumMod val="50000"/>
                    </a:schemeClr>
                  </a:solidFill>
                </a:endParaRPr>
              </a:p>
            </p:txBody>
          </p:sp>
        </p:grpSp>
        <p:grpSp>
          <p:nvGrpSpPr>
            <p:cNvPr id="61" name="Group 60">
              <a:extLst>
                <a:ext uri="{FF2B5EF4-FFF2-40B4-BE49-F238E27FC236}">
                  <a16:creationId xmlns:a16="http://schemas.microsoft.com/office/drawing/2014/main" id="{D9AB155B-CE1C-2B23-C47A-7770E210C0C2}"/>
                </a:ext>
              </a:extLst>
            </p:cNvPr>
            <p:cNvGrpSpPr/>
            <p:nvPr/>
          </p:nvGrpSpPr>
          <p:grpSpPr>
            <a:xfrm>
              <a:off x="7861850" y="1426025"/>
              <a:ext cx="1399401" cy="972650"/>
              <a:chOff x="7861850" y="1426025"/>
              <a:chExt cx="1399401" cy="972650"/>
            </a:xfrm>
          </p:grpSpPr>
          <p:sp>
            <p:nvSpPr>
              <p:cNvPr id="57" name="TextBox 56">
                <a:extLst>
                  <a:ext uri="{FF2B5EF4-FFF2-40B4-BE49-F238E27FC236}">
                    <a16:creationId xmlns:a16="http://schemas.microsoft.com/office/drawing/2014/main" id="{D1119452-C38A-067F-2311-020F985468B4}"/>
                  </a:ext>
                </a:extLst>
              </p:cNvPr>
              <p:cNvSpPr txBox="1"/>
              <p:nvPr/>
            </p:nvSpPr>
            <p:spPr>
              <a:xfrm>
                <a:off x="7861850" y="1598456"/>
                <a:ext cx="1399401" cy="800219"/>
              </a:xfrm>
              <a:prstGeom prst="rect">
                <a:avLst/>
              </a:prstGeom>
              <a:noFill/>
            </p:spPr>
            <p:txBody>
              <a:bodyPr wrap="square">
                <a:spAutoFit/>
              </a:bodyPr>
              <a:lstStyle/>
              <a:p>
                <a:r>
                  <a:rPr lang="en-GB" sz="900" b="1" i="1" dirty="0">
                    <a:solidFill>
                      <a:schemeClr val="bg1">
                        <a:lumMod val="50000"/>
                      </a:schemeClr>
                    </a:solidFill>
                  </a:rPr>
                  <a:t>9 </a:t>
                </a:r>
                <a:r>
                  <a:rPr lang="en-GB" sz="900" b="1" i="1" dirty="0" err="1">
                    <a:solidFill>
                      <a:schemeClr val="bg1">
                        <a:lumMod val="50000"/>
                      </a:schemeClr>
                    </a:solidFill>
                  </a:rPr>
                  <a:t>NbTi</a:t>
                </a:r>
                <a:r>
                  <a:rPr lang="en-GB" sz="900" b="1" i="1" dirty="0">
                    <a:solidFill>
                      <a:schemeClr val="bg1">
                        <a:lumMod val="50000"/>
                      </a:schemeClr>
                    </a:solidFill>
                  </a:rPr>
                  <a:t> </a:t>
                </a:r>
                <a:r>
                  <a:rPr lang="en-GB" sz="900" b="1" i="1" dirty="0" err="1">
                    <a:solidFill>
                      <a:schemeClr val="bg1">
                        <a:lumMod val="50000"/>
                      </a:schemeClr>
                    </a:solidFill>
                  </a:rPr>
                  <a:t>superferric</a:t>
                </a:r>
                <a:endParaRPr lang="en-GB" sz="900" b="1" i="1" dirty="0">
                  <a:solidFill>
                    <a:schemeClr val="bg1">
                      <a:lumMod val="50000"/>
                    </a:schemeClr>
                  </a:solidFill>
                </a:endParaRPr>
              </a:p>
              <a:p>
                <a:r>
                  <a:rPr lang="en-GB" sz="900" b="1" i="1" dirty="0">
                    <a:solidFill>
                      <a:schemeClr val="bg1">
                        <a:lumMod val="50000"/>
                      </a:schemeClr>
                    </a:solidFill>
                  </a:rPr>
                  <a:t>HO correctors</a:t>
                </a:r>
              </a:p>
              <a:p>
                <a:pPr marL="180975" indent="-180975">
                  <a:buFont typeface="Wingdings" panose="05000000000000000000" pitchFamily="2" charset="2"/>
                  <a:buChar char="F"/>
                </a:pPr>
                <a:r>
                  <a:rPr lang="en-GB" sz="700" dirty="0">
                    <a:solidFill>
                      <a:schemeClr val="bg1">
                        <a:lumMod val="50000"/>
                      </a:schemeClr>
                    </a:solidFill>
                  </a:rPr>
                  <a:t>1.5 to 3.6T</a:t>
                </a:r>
              </a:p>
              <a:p>
                <a:pPr marL="180975" indent="-180975">
                  <a:buFont typeface="Wingdings" panose="05000000000000000000" pitchFamily="2" charset="2"/>
                  <a:buChar char="F"/>
                </a:pPr>
                <a:r>
                  <a:rPr lang="en-GB" sz="700" dirty="0">
                    <a:solidFill>
                      <a:schemeClr val="bg1">
                        <a:lumMod val="50000"/>
                      </a:schemeClr>
                    </a:solidFill>
                  </a:rPr>
                  <a:t>184 to 174A</a:t>
                </a:r>
              </a:p>
              <a:p>
                <a:pPr marL="180975" indent="-180975">
                  <a:buFont typeface="Wingdings" panose="05000000000000000000" pitchFamily="2" charset="2"/>
                  <a:buChar char="F"/>
                </a:pPr>
                <a:r>
                  <a:rPr lang="en-GB" sz="700" dirty="0">
                    <a:solidFill>
                      <a:schemeClr val="bg1">
                        <a:lumMod val="50000"/>
                      </a:schemeClr>
                    </a:solidFill>
                  </a:rPr>
                  <a:t>99 to 401mm magnetic length</a:t>
                </a:r>
              </a:p>
            </p:txBody>
          </p:sp>
          <p:pic>
            <p:nvPicPr>
              <p:cNvPr id="60" name="Picture 59">
                <a:extLst>
                  <a:ext uri="{FF2B5EF4-FFF2-40B4-BE49-F238E27FC236}">
                    <a16:creationId xmlns:a16="http://schemas.microsoft.com/office/drawing/2014/main" id="{2500597B-1E56-4AC7-8DCE-872B6DD65833}"/>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8581127" y="1426025"/>
                <a:ext cx="454957" cy="244192"/>
              </a:xfrm>
              <a:prstGeom prst="rect">
                <a:avLst/>
              </a:prstGeom>
            </p:spPr>
          </p:pic>
        </p:grpSp>
      </p:grpSp>
      <p:sp>
        <p:nvSpPr>
          <p:cNvPr id="65" name="Rectangle 64">
            <a:extLst>
              <a:ext uri="{FF2B5EF4-FFF2-40B4-BE49-F238E27FC236}">
                <a16:creationId xmlns:a16="http://schemas.microsoft.com/office/drawing/2014/main" id="{726D331F-41FD-4888-7D04-5E00A77D977B}"/>
              </a:ext>
            </a:extLst>
          </p:cNvPr>
          <p:cNvSpPr/>
          <p:nvPr/>
        </p:nvSpPr>
        <p:spPr>
          <a:xfrm>
            <a:off x="0" y="4413785"/>
            <a:ext cx="8532000" cy="72971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grpSp>
        <p:nvGrpSpPr>
          <p:cNvPr id="71" name="Group 70">
            <a:extLst>
              <a:ext uri="{FF2B5EF4-FFF2-40B4-BE49-F238E27FC236}">
                <a16:creationId xmlns:a16="http://schemas.microsoft.com/office/drawing/2014/main" id="{AF58EFBC-54BE-7EE8-7F83-235FA382BC94}"/>
              </a:ext>
            </a:extLst>
          </p:cNvPr>
          <p:cNvGrpSpPr/>
          <p:nvPr/>
        </p:nvGrpSpPr>
        <p:grpSpPr>
          <a:xfrm>
            <a:off x="99742" y="2611095"/>
            <a:ext cx="6068382" cy="2520000"/>
            <a:chOff x="99742" y="2611095"/>
            <a:chExt cx="6068382" cy="2520000"/>
          </a:xfrm>
        </p:grpSpPr>
        <p:pic>
          <p:nvPicPr>
            <p:cNvPr id="25" name="Picture 24" descr="A close-up of a pen&#10;&#10;Description automatically generated">
              <a:extLst>
                <a:ext uri="{FF2B5EF4-FFF2-40B4-BE49-F238E27FC236}">
                  <a16:creationId xmlns:a16="http://schemas.microsoft.com/office/drawing/2014/main" id="{4B326BAB-F957-EBD1-18A1-F2A635893C62}"/>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670968">
              <a:off x="99742" y="2611095"/>
              <a:ext cx="5068094" cy="2520000"/>
            </a:xfrm>
            <a:prstGeom prst="rect">
              <a:avLst/>
            </a:prstGeom>
          </p:spPr>
        </p:pic>
        <p:sp>
          <p:nvSpPr>
            <p:cNvPr id="31" name="Rectangle 30">
              <a:extLst>
                <a:ext uri="{FF2B5EF4-FFF2-40B4-BE49-F238E27FC236}">
                  <a16:creationId xmlns:a16="http://schemas.microsoft.com/office/drawing/2014/main" id="{B6D8CFBB-A54B-9FA5-DEE7-5546CBC7377F}"/>
                </a:ext>
              </a:extLst>
            </p:cNvPr>
            <p:cNvSpPr/>
            <p:nvPr/>
          </p:nvSpPr>
          <p:spPr>
            <a:xfrm>
              <a:off x="232517" y="2942959"/>
              <a:ext cx="3096344" cy="461665"/>
            </a:xfrm>
            <a:prstGeom prst="rect">
              <a:avLst/>
            </a:prstGeom>
            <a:noFill/>
          </p:spPr>
          <p:txBody>
            <a:bodyPr wrap="square" lIns="91440" tIns="45720" rIns="91440" bIns="45720">
              <a:spAutoFit/>
            </a:bodyPr>
            <a:ls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a:lstStyle>
            <a:p>
              <a:r>
                <a:rPr lang="en-US" sz="2400" b="1" i="1" cap="none" spc="0" dirty="0">
                  <a:ln w="0"/>
                  <a:solidFill>
                    <a:schemeClr val="accent6">
                      <a:lumMod val="75000"/>
                    </a:schemeClr>
                  </a:solidFill>
                  <a:effectLst>
                    <a:outerShdw blurRad="38100" dist="25400" dir="5400000" algn="ctr" rotWithShape="0">
                      <a:srgbClr val="6E747A">
                        <a:alpha val="43000"/>
                      </a:srgbClr>
                    </a:outerShdw>
                  </a:effectLst>
                </a:rPr>
                <a:t>D2 </a:t>
              </a:r>
              <a:r>
                <a:rPr lang="en-US" sz="1400" b="1" i="1" cap="none" spc="0" dirty="0">
                  <a:ln w="0"/>
                  <a:solidFill>
                    <a:schemeClr val="accent6">
                      <a:lumMod val="75000"/>
                    </a:schemeClr>
                  </a:solidFill>
                  <a:effectLst>
                    <a:outerShdw blurRad="38100" dist="25400" dir="5400000" algn="ctr" rotWithShape="0">
                      <a:srgbClr val="6E747A">
                        <a:alpha val="43000"/>
                      </a:srgbClr>
                    </a:outerShdw>
                  </a:effectLst>
                </a:rPr>
                <a:t>LMBRD </a:t>
              </a:r>
              <a:r>
                <a:rPr lang="en-US" sz="1400" i="1" dirty="0">
                  <a:ln w="0"/>
                  <a:solidFill>
                    <a:schemeClr val="accent6">
                      <a:lumMod val="75000"/>
                    </a:schemeClr>
                  </a:solidFill>
                  <a:effectLst>
                    <a:outerShdw blurRad="38100" dist="25400" dir="5400000" algn="ctr" rotWithShape="0">
                      <a:srgbClr val="6E747A">
                        <a:alpha val="43000"/>
                      </a:srgbClr>
                    </a:outerShdw>
                  </a:effectLst>
                </a:rPr>
                <a:t>Separation dipole </a:t>
              </a:r>
              <a:r>
                <a:rPr lang="en-US" sz="1400" i="1" cap="none" spc="0" dirty="0">
                  <a:ln w="0"/>
                  <a:solidFill>
                    <a:schemeClr val="accent6">
                      <a:lumMod val="75000"/>
                    </a:schemeClr>
                  </a:solidFill>
                  <a:effectLst>
                    <a:outerShdw blurRad="38100" dist="25400" dir="5400000" algn="ctr" rotWithShape="0">
                      <a:srgbClr val="6E747A">
                        <a:alpha val="43000"/>
                      </a:srgbClr>
                    </a:outerShdw>
                  </a:effectLst>
                </a:rPr>
                <a:t>(x7</a:t>
              </a:r>
              <a:r>
                <a:rPr lang="en-US" sz="1400" i="1" dirty="0">
                  <a:ln w="0"/>
                  <a:solidFill>
                    <a:schemeClr val="accent6">
                      <a:lumMod val="75000"/>
                    </a:schemeClr>
                  </a:solidFill>
                  <a:effectLst>
                    <a:outerShdw blurRad="38100" dist="25400" dir="5400000" algn="ctr" rotWithShape="0">
                      <a:srgbClr val="6E747A">
                        <a:alpha val="43000"/>
                      </a:srgbClr>
                    </a:outerShdw>
                  </a:effectLst>
                </a:rPr>
                <a:t>)</a:t>
              </a:r>
              <a:endParaRPr lang="en-US" sz="2800" i="1" cap="none" spc="0" dirty="0">
                <a:ln w="0"/>
                <a:solidFill>
                  <a:schemeClr val="accent6">
                    <a:lumMod val="75000"/>
                  </a:schemeClr>
                </a:solidFill>
                <a:effectLst>
                  <a:outerShdw blurRad="38100" dist="25400" dir="5400000" algn="ctr" rotWithShape="0">
                    <a:srgbClr val="6E747A">
                      <a:alpha val="43000"/>
                    </a:srgbClr>
                  </a:outerShdw>
                </a:effectLst>
              </a:endParaRPr>
            </a:p>
          </p:txBody>
        </p:sp>
        <p:sp>
          <p:nvSpPr>
            <p:cNvPr id="39" name="TextBox 38">
              <a:extLst>
                <a:ext uri="{FF2B5EF4-FFF2-40B4-BE49-F238E27FC236}">
                  <a16:creationId xmlns:a16="http://schemas.microsoft.com/office/drawing/2014/main" id="{0462EEDA-19F2-A500-6C43-C66A5E367E44}"/>
                </a:ext>
              </a:extLst>
            </p:cNvPr>
            <p:cNvSpPr txBox="1"/>
            <p:nvPr/>
          </p:nvSpPr>
          <p:spPr>
            <a:xfrm>
              <a:off x="279537" y="3291830"/>
              <a:ext cx="1517221" cy="400110"/>
            </a:xfrm>
            <a:prstGeom prst="rect">
              <a:avLst/>
            </a:prstGeom>
            <a:noFill/>
          </p:spPr>
          <p:txBody>
            <a:bodyPr wrap="square">
              <a:spAutoFit/>
            </a:bodyPr>
            <a:lstStyle/>
            <a:p>
              <a:pPr marL="180975" indent="-180975">
                <a:buFont typeface="Wingdings" panose="05000000000000000000" pitchFamily="2" charset="2"/>
                <a:buChar char="ð"/>
              </a:pPr>
              <a:r>
                <a:rPr lang="en-US" sz="1000" i="1" dirty="0">
                  <a:solidFill>
                    <a:schemeClr val="tx1">
                      <a:lumMod val="50000"/>
                      <a:lumOff val="50000"/>
                    </a:schemeClr>
                  </a:solidFill>
                </a:rPr>
                <a:t>13.1m long</a:t>
              </a:r>
            </a:p>
            <a:p>
              <a:pPr marL="180975" indent="-180975">
                <a:buFont typeface="Wingdings" panose="05000000000000000000" pitchFamily="2" charset="2"/>
                <a:buChar char="ð"/>
              </a:pPr>
              <a:r>
                <a:rPr lang="en-US" sz="1000" i="1" dirty="0">
                  <a:solidFill>
                    <a:schemeClr val="tx1">
                      <a:lumMod val="50000"/>
                      <a:lumOff val="50000"/>
                    </a:schemeClr>
                  </a:solidFill>
                </a:rPr>
                <a:t>23.7 tons</a:t>
              </a:r>
              <a:endParaRPr lang="en-US" sz="1050" b="1" i="1" dirty="0">
                <a:solidFill>
                  <a:schemeClr val="tx1">
                    <a:lumMod val="50000"/>
                    <a:lumOff val="50000"/>
                  </a:schemeClr>
                </a:solidFill>
              </a:endParaRPr>
            </a:p>
          </p:txBody>
        </p:sp>
        <p:sp>
          <p:nvSpPr>
            <p:cNvPr id="63" name="TextBox 62">
              <a:extLst>
                <a:ext uri="{FF2B5EF4-FFF2-40B4-BE49-F238E27FC236}">
                  <a16:creationId xmlns:a16="http://schemas.microsoft.com/office/drawing/2014/main" id="{62969795-9D95-A721-A359-80E54FD59DAF}"/>
                </a:ext>
              </a:extLst>
            </p:cNvPr>
            <p:cNvSpPr txBox="1"/>
            <p:nvPr/>
          </p:nvSpPr>
          <p:spPr>
            <a:xfrm>
              <a:off x="1014343" y="4094331"/>
              <a:ext cx="1517222" cy="923330"/>
            </a:xfrm>
            <a:prstGeom prst="rect">
              <a:avLst/>
            </a:prstGeom>
            <a:noFill/>
          </p:spPr>
          <p:txBody>
            <a:bodyPr wrap="square">
              <a:spAutoFit/>
            </a:bodyPr>
            <a:lstStyle/>
            <a:p>
              <a:r>
                <a:rPr lang="en-US" sz="1100" b="1" i="1" dirty="0">
                  <a:solidFill>
                    <a:srgbClr val="4F81BD"/>
                  </a:solidFill>
                </a:rPr>
                <a:t>MBRD</a:t>
              </a:r>
              <a:r>
                <a:rPr lang="en-US" sz="2400" b="1" dirty="0">
                  <a:solidFill>
                    <a:srgbClr val="002060"/>
                  </a:solidFill>
                </a:rPr>
                <a:t> </a:t>
              </a:r>
            </a:p>
            <a:p>
              <a:r>
                <a:rPr lang="en-US" sz="900" b="1" i="1" dirty="0" err="1">
                  <a:solidFill>
                    <a:schemeClr val="bg1">
                      <a:lumMod val="50000"/>
                    </a:schemeClr>
                  </a:solidFill>
                </a:rPr>
                <a:t>NbTi</a:t>
              </a:r>
              <a:r>
                <a:rPr lang="en-US" sz="900" b="1" i="1" dirty="0">
                  <a:solidFill>
                    <a:schemeClr val="bg1">
                      <a:lumMod val="50000"/>
                    </a:schemeClr>
                  </a:solidFill>
                </a:rPr>
                <a:t> separation dipole</a:t>
              </a:r>
            </a:p>
            <a:p>
              <a:pPr marL="87313" indent="-87313">
                <a:buFont typeface="Wingdings" panose="05000000000000000000" pitchFamily="2" charset="2"/>
                <a:buChar char="F"/>
              </a:pPr>
              <a:r>
                <a:rPr lang="en-US" sz="700" dirty="0">
                  <a:solidFill>
                    <a:schemeClr val="bg1">
                      <a:lumMod val="50000"/>
                    </a:schemeClr>
                  </a:solidFill>
                </a:rPr>
                <a:t>4.5T</a:t>
              </a:r>
            </a:p>
            <a:p>
              <a:pPr marL="87313" indent="-87313">
                <a:buFont typeface="Wingdings" panose="05000000000000000000" pitchFamily="2" charset="2"/>
                <a:buChar char="F"/>
              </a:pPr>
              <a:r>
                <a:rPr lang="en-US" sz="700" dirty="0">
                  <a:solidFill>
                    <a:schemeClr val="bg1">
                      <a:lumMod val="50000"/>
                    </a:schemeClr>
                  </a:solidFill>
                </a:rPr>
                <a:t>12328A</a:t>
              </a:r>
            </a:p>
            <a:p>
              <a:pPr marL="87313" indent="-87313">
                <a:buFont typeface="Wingdings" panose="05000000000000000000" pitchFamily="2" charset="2"/>
                <a:buChar char="F"/>
              </a:pPr>
              <a:r>
                <a:rPr lang="en-US" sz="700" dirty="0">
                  <a:solidFill>
                    <a:schemeClr val="bg1">
                      <a:lumMod val="50000"/>
                    </a:schemeClr>
                  </a:solidFill>
                </a:rPr>
                <a:t>7.8m magnetic length</a:t>
              </a:r>
            </a:p>
          </p:txBody>
        </p:sp>
        <p:sp>
          <p:nvSpPr>
            <p:cNvPr id="64" name="TextBox 63">
              <a:extLst>
                <a:ext uri="{FF2B5EF4-FFF2-40B4-BE49-F238E27FC236}">
                  <a16:creationId xmlns:a16="http://schemas.microsoft.com/office/drawing/2014/main" id="{EFED484D-FEB4-DE18-523B-8431E35E7529}"/>
                </a:ext>
              </a:extLst>
            </p:cNvPr>
            <p:cNvSpPr txBox="1"/>
            <p:nvPr/>
          </p:nvSpPr>
          <p:spPr>
            <a:xfrm>
              <a:off x="3468215" y="3565876"/>
              <a:ext cx="2699909" cy="923330"/>
            </a:xfrm>
            <a:prstGeom prst="rect">
              <a:avLst/>
            </a:prstGeom>
            <a:noFill/>
          </p:spPr>
          <p:txBody>
            <a:bodyPr wrap="square">
              <a:spAutoFit/>
            </a:bodyPr>
            <a:lstStyle/>
            <a:p>
              <a:r>
                <a:rPr lang="en-US" sz="1100" b="1" i="1" dirty="0">
                  <a:solidFill>
                    <a:srgbClr val="4F81BD"/>
                  </a:solidFill>
                </a:rPr>
                <a:t>2xMCBRD</a:t>
              </a:r>
              <a:r>
                <a:rPr lang="en-US" sz="2400" b="1" dirty="0">
                  <a:solidFill>
                    <a:srgbClr val="002060"/>
                  </a:solidFill>
                </a:rPr>
                <a:t> </a:t>
              </a:r>
            </a:p>
            <a:p>
              <a:r>
                <a:rPr lang="en-US" sz="900" b="1" i="1" dirty="0" err="1">
                  <a:solidFill>
                    <a:schemeClr val="bg1">
                      <a:lumMod val="50000"/>
                    </a:schemeClr>
                  </a:solidFill>
                </a:rPr>
                <a:t>NbTi</a:t>
              </a:r>
              <a:r>
                <a:rPr lang="en-US" sz="900" b="1" i="1" dirty="0">
                  <a:solidFill>
                    <a:schemeClr val="bg1">
                      <a:lumMod val="50000"/>
                    </a:schemeClr>
                  </a:solidFill>
                </a:rPr>
                <a:t> CCT orbit correctors</a:t>
              </a:r>
            </a:p>
            <a:p>
              <a:pPr marL="87313" indent="-87313">
                <a:buFont typeface="Wingdings" panose="05000000000000000000" pitchFamily="2" charset="2"/>
                <a:buChar char="F"/>
              </a:pPr>
              <a:r>
                <a:rPr lang="en-US" sz="700" dirty="0">
                  <a:solidFill>
                    <a:schemeClr val="bg1">
                      <a:lumMod val="50000"/>
                    </a:schemeClr>
                  </a:solidFill>
                </a:rPr>
                <a:t>2.6T</a:t>
              </a:r>
            </a:p>
            <a:p>
              <a:pPr marL="87313" indent="-87313">
                <a:buFont typeface="Wingdings" panose="05000000000000000000" pitchFamily="2" charset="2"/>
                <a:buChar char="F"/>
              </a:pPr>
              <a:r>
                <a:rPr lang="en-US" sz="700" dirty="0">
                  <a:solidFill>
                    <a:schemeClr val="bg1">
                      <a:lumMod val="50000"/>
                    </a:schemeClr>
                  </a:solidFill>
                </a:rPr>
                <a:t>394A</a:t>
              </a:r>
            </a:p>
            <a:p>
              <a:pPr marL="87313" indent="-87313">
                <a:buFont typeface="Wingdings" panose="05000000000000000000" pitchFamily="2" charset="2"/>
                <a:buChar char="F"/>
              </a:pPr>
              <a:r>
                <a:rPr lang="en-US" sz="700" dirty="0">
                  <a:solidFill>
                    <a:schemeClr val="bg1">
                      <a:lumMod val="50000"/>
                    </a:schemeClr>
                  </a:solidFill>
                </a:rPr>
                <a:t>1.92m magnetic length</a:t>
              </a:r>
              <a:endParaRPr lang="fr-FR" sz="700" dirty="0">
                <a:solidFill>
                  <a:schemeClr val="bg1">
                    <a:lumMod val="50000"/>
                  </a:schemeClr>
                </a:solidFill>
              </a:endParaRPr>
            </a:p>
          </p:txBody>
        </p:sp>
        <p:pic>
          <p:nvPicPr>
            <p:cNvPr id="66" name="Picture 65">
              <a:extLst>
                <a:ext uri="{FF2B5EF4-FFF2-40B4-BE49-F238E27FC236}">
                  <a16:creationId xmlns:a16="http://schemas.microsoft.com/office/drawing/2014/main" id="{D410FDD7-5A3A-BDFF-212D-04FFA4166ED4}"/>
                </a:ext>
              </a:extLst>
            </p:cNvPr>
            <p:cNvPicPr>
              <a:picLocks noChangeAspect="1"/>
            </p:cNvPicPr>
            <p:nvPr/>
          </p:nvPicPr>
          <p:blipFill rotWithShape="1">
            <a:blip r:embed="rId9"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677062" y="4201046"/>
              <a:ext cx="564945" cy="360000"/>
            </a:xfrm>
            <a:prstGeom prst="rect">
              <a:avLst/>
            </a:prstGeom>
          </p:spPr>
        </p:pic>
        <p:pic>
          <p:nvPicPr>
            <p:cNvPr id="67" name="Picture 66">
              <a:extLst>
                <a:ext uri="{FF2B5EF4-FFF2-40B4-BE49-F238E27FC236}">
                  <a16:creationId xmlns:a16="http://schemas.microsoft.com/office/drawing/2014/main" id="{608973FF-4A2F-FF4A-52A7-332E80D76462}"/>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4266000" y="3653675"/>
              <a:ext cx="564945" cy="360000"/>
            </a:xfrm>
            <a:prstGeom prst="rect">
              <a:avLst/>
            </a:prstGeom>
          </p:spPr>
        </p:pic>
        <p:pic>
          <p:nvPicPr>
            <p:cNvPr id="68" name="Picture 67">
              <a:extLst>
                <a:ext uri="{FF2B5EF4-FFF2-40B4-BE49-F238E27FC236}">
                  <a16:creationId xmlns:a16="http://schemas.microsoft.com/office/drawing/2014/main" id="{E14AEA22-42B3-5EB3-24AA-6F49B0648E23}"/>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4808964" y="3651971"/>
              <a:ext cx="396805" cy="360000"/>
            </a:xfrm>
            <a:prstGeom prst="rect">
              <a:avLst/>
            </a:prstGeom>
          </p:spPr>
        </p:pic>
      </p:grpSp>
      <p:sp>
        <p:nvSpPr>
          <p:cNvPr id="72" name="TextBox 71">
            <a:extLst>
              <a:ext uri="{FF2B5EF4-FFF2-40B4-BE49-F238E27FC236}">
                <a16:creationId xmlns:a16="http://schemas.microsoft.com/office/drawing/2014/main" id="{0F7E9519-BB15-4F1A-FC9E-AB3E87745B97}"/>
              </a:ext>
            </a:extLst>
          </p:cNvPr>
          <p:cNvSpPr txBox="1"/>
          <p:nvPr/>
        </p:nvSpPr>
        <p:spPr>
          <a:xfrm>
            <a:off x="6459616" y="4218669"/>
            <a:ext cx="1416146" cy="861774"/>
          </a:xfrm>
          <a:prstGeom prst="rect">
            <a:avLst/>
          </a:prstGeom>
          <a:noFill/>
        </p:spPr>
        <p:txBody>
          <a:bodyPr wrap="square">
            <a:spAutoFit/>
          </a:bodyPr>
          <a:lstStyle/>
          <a:p>
            <a:r>
              <a:rPr lang="en-US" sz="1100" b="1" i="1" dirty="0">
                <a:solidFill>
                  <a:srgbClr val="9EB9DA"/>
                </a:solidFill>
              </a:rPr>
              <a:t>MQML</a:t>
            </a:r>
          </a:p>
          <a:p>
            <a:r>
              <a:rPr lang="en-US" sz="900" b="1" i="1" dirty="0" err="1">
                <a:solidFill>
                  <a:schemeClr val="bg1">
                    <a:lumMod val="65000"/>
                  </a:schemeClr>
                </a:solidFill>
              </a:rPr>
              <a:t>NbTi</a:t>
            </a:r>
            <a:r>
              <a:rPr lang="en-US" sz="900" b="1" i="1" dirty="0">
                <a:solidFill>
                  <a:schemeClr val="bg1">
                    <a:lumMod val="65000"/>
                  </a:schemeClr>
                </a:solidFill>
              </a:rPr>
              <a:t> quad used in the MS and DS in LHC</a:t>
            </a:r>
            <a:endParaRPr lang="en-US" sz="1050" b="1" i="1" dirty="0">
              <a:solidFill>
                <a:schemeClr val="bg1">
                  <a:lumMod val="65000"/>
                </a:schemeClr>
              </a:solidFill>
            </a:endParaRPr>
          </a:p>
          <a:p>
            <a:pPr marL="180975" indent="-180975">
              <a:buFont typeface="Wingdings" panose="05000000000000000000" pitchFamily="2" charset="2"/>
              <a:buChar char="F"/>
            </a:pPr>
            <a:r>
              <a:rPr lang="en-US" sz="700" dirty="0">
                <a:solidFill>
                  <a:schemeClr val="bg1">
                    <a:lumMod val="65000"/>
                  </a:schemeClr>
                </a:solidFill>
              </a:rPr>
              <a:t>200T/m</a:t>
            </a:r>
          </a:p>
          <a:p>
            <a:pPr marL="180975" indent="-180975">
              <a:buFont typeface="Wingdings" panose="05000000000000000000" pitchFamily="2" charset="2"/>
              <a:buChar char="F"/>
            </a:pPr>
            <a:r>
              <a:rPr lang="en-US" sz="700" dirty="0">
                <a:solidFill>
                  <a:schemeClr val="bg1">
                    <a:lumMod val="65000"/>
                  </a:schemeClr>
                </a:solidFill>
              </a:rPr>
              <a:t>5390A</a:t>
            </a:r>
          </a:p>
          <a:p>
            <a:pPr marL="180975" indent="-180975">
              <a:buFont typeface="Wingdings" panose="05000000000000000000" pitchFamily="2" charset="2"/>
              <a:buChar char="F"/>
            </a:pPr>
            <a:r>
              <a:rPr lang="en-US" sz="700" dirty="0">
                <a:solidFill>
                  <a:schemeClr val="bg1">
                    <a:lumMod val="65000"/>
                  </a:schemeClr>
                </a:solidFill>
              </a:rPr>
              <a:t>4.8m magnetic length</a:t>
            </a:r>
          </a:p>
        </p:txBody>
      </p:sp>
      <p:sp>
        <p:nvSpPr>
          <p:cNvPr id="73" name="TextBox 72">
            <a:extLst>
              <a:ext uri="{FF2B5EF4-FFF2-40B4-BE49-F238E27FC236}">
                <a16:creationId xmlns:a16="http://schemas.microsoft.com/office/drawing/2014/main" id="{4038BB22-C949-6C39-0299-873C71763330}"/>
              </a:ext>
            </a:extLst>
          </p:cNvPr>
          <p:cNvSpPr txBox="1"/>
          <p:nvPr/>
        </p:nvSpPr>
        <p:spPr>
          <a:xfrm>
            <a:off x="7920437" y="3831971"/>
            <a:ext cx="1416146" cy="677108"/>
          </a:xfrm>
          <a:prstGeom prst="rect">
            <a:avLst/>
          </a:prstGeom>
          <a:noFill/>
        </p:spPr>
        <p:txBody>
          <a:bodyPr wrap="square">
            <a:spAutoFit/>
          </a:bodyPr>
          <a:lstStyle/>
          <a:p>
            <a:r>
              <a:rPr lang="en-US" sz="1100" b="1" i="1" dirty="0">
                <a:solidFill>
                  <a:srgbClr val="9EB9DA"/>
                </a:solidFill>
              </a:rPr>
              <a:t>MSCBB</a:t>
            </a:r>
          </a:p>
          <a:p>
            <a:r>
              <a:rPr lang="en-US" sz="900" b="1" i="1" dirty="0">
                <a:solidFill>
                  <a:schemeClr val="bg1">
                    <a:lumMod val="65000"/>
                  </a:schemeClr>
                </a:solidFill>
              </a:rPr>
              <a:t>Combined </a:t>
            </a:r>
            <a:r>
              <a:rPr lang="en-US" sz="900" b="1" i="1" dirty="0" err="1">
                <a:solidFill>
                  <a:schemeClr val="bg1">
                    <a:lumMod val="65000"/>
                  </a:schemeClr>
                </a:solidFill>
              </a:rPr>
              <a:t>NbTi</a:t>
            </a:r>
            <a:r>
              <a:rPr lang="en-US" sz="900" b="1" i="1" dirty="0">
                <a:solidFill>
                  <a:schemeClr val="bg1">
                    <a:lumMod val="65000"/>
                  </a:schemeClr>
                </a:solidFill>
              </a:rPr>
              <a:t> </a:t>
            </a:r>
            <a:r>
              <a:rPr lang="en-US" sz="900" b="1" i="1" dirty="0" err="1">
                <a:solidFill>
                  <a:schemeClr val="bg1">
                    <a:lumMod val="65000"/>
                  </a:schemeClr>
                </a:solidFill>
              </a:rPr>
              <a:t>sextupole</a:t>
            </a:r>
            <a:r>
              <a:rPr lang="en-US" sz="900" b="1" i="1" dirty="0">
                <a:solidFill>
                  <a:schemeClr val="bg1">
                    <a:lumMod val="65000"/>
                  </a:schemeClr>
                </a:solidFill>
              </a:rPr>
              <a:t> and orbit corrector</a:t>
            </a:r>
            <a:endParaRPr lang="en-US" sz="1050" b="1" i="1" dirty="0">
              <a:solidFill>
                <a:schemeClr val="bg1">
                  <a:lumMod val="65000"/>
                </a:schemeClr>
              </a:solidFill>
            </a:endParaRPr>
          </a:p>
        </p:txBody>
      </p:sp>
    </p:spTree>
    <p:extLst>
      <p:ext uri="{BB962C8B-B14F-4D97-AF65-F5344CB8AC3E}">
        <p14:creationId xmlns:p14="http://schemas.microsoft.com/office/powerpoint/2010/main" val="3462572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BE8FEF0-E761-249F-4B5A-E6A409648B4F}"/>
              </a:ext>
            </a:extLst>
          </p:cNvPr>
          <p:cNvSpPr>
            <a:spLocks noGrp="1"/>
          </p:cNvSpPr>
          <p:nvPr>
            <p:ph type="title"/>
          </p:nvPr>
        </p:nvSpPr>
        <p:spPr/>
        <p:txBody>
          <a:bodyPr/>
          <a:lstStyle/>
          <a:p>
            <a:r>
              <a:rPr lang="en-US" dirty="0"/>
              <a:t>Cold Masses Production Status</a:t>
            </a:r>
            <a:endParaRPr lang="en-GB" dirty="0"/>
          </a:p>
        </p:txBody>
      </p:sp>
      <p:sp>
        <p:nvSpPr>
          <p:cNvPr id="4" name="Footer Placeholder 3">
            <a:extLst>
              <a:ext uri="{FF2B5EF4-FFF2-40B4-BE49-F238E27FC236}">
                <a16:creationId xmlns:a16="http://schemas.microsoft.com/office/drawing/2014/main" id="{C6B07796-842A-D690-3C02-B14C459997E8}"/>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4586EA54-4A60-56A7-D00F-46B2439A3DA1}"/>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3419248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4A483-D5C4-48B9-833C-E5A5B8162D11}"/>
              </a:ext>
            </a:extLst>
          </p:cNvPr>
          <p:cNvSpPr>
            <a:spLocks noGrp="1"/>
          </p:cNvSpPr>
          <p:nvPr>
            <p:ph type="title"/>
          </p:nvPr>
        </p:nvSpPr>
        <p:spPr>
          <a:xfrm>
            <a:off x="107504" y="135000"/>
            <a:ext cx="8939296" cy="540000"/>
          </a:xfrm>
        </p:spPr>
        <p:txBody>
          <a:bodyPr/>
          <a:lstStyle/>
          <a:p>
            <a:r>
              <a:rPr lang="en-GB" sz="2400" dirty="0"/>
              <a:t>Status of the HL-LHC Cold Mass Production @ CERN</a:t>
            </a:r>
            <a:br>
              <a:rPr lang="en-GB" sz="2400" dirty="0"/>
            </a:br>
            <a:r>
              <a:rPr lang="en-GB" sz="2400" dirty="0"/>
              <a:t>per Type</a:t>
            </a:r>
          </a:p>
        </p:txBody>
      </p:sp>
      <p:graphicFrame>
        <p:nvGraphicFramePr>
          <p:cNvPr id="19" name="Content Placeholder 18">
            <a:extLst>
              <a:ext uri="{FF2B5EF4-FFF2-40B4-BE49-F238E27FC236}">
                <a16:creationId xmlns:a16="http://schemas.microsoft.com/office/drawing/2014/main" id="{EA8C94CD-AF3E-5B55-F5DD-C624180D3616}"/>
              </a:ext>
            </a:extLst>
          </p:cNvPr>
          <p:cNvGraphicFramePr>
            <a:graphicFrameLocks noGrp="1"/>
          </p:cNvGraphicFramePr>
          <p:nvPr>
            <p:ph idx="1"/>
            <p:extLst>
              <p:ext uri="{D42A27DB-BD31-4B8C-83A1-F6EECF244321}">
                <p14:modId xmlns:p14="http://schemas.microsoft.com/office/powerpoint/2010/main" val="654346071"/>
              </p:ext>
            </p:extLst>
          </p:nvPr>
        </p:nvGraphicFramePr>
        <p:xfrm>
          <a:off x="179512" y="843558"/>
          <a:ext cx="4927642" cy="1664966"/>
        </p:xfrm>
        <a:graphic>
          <a:graphicData uri="http://schemas.openxmlformats.org/drawingml/2006/table">
            <a:tbl>
              <a:tblPr/>
              <a:tblGrid>
                <a:gridCol w="1600208">
                  <a:extLst>
                    <a:ext uri="{9D8B030D-6E8A-4147-A177-3AD203B41FA5}">
                      <a16:colId xmlns:a16="http://schemas.microsoft.com/office/drawing/2014/main" val="1414083531"/>
                    </a:ext>
                  </a:extLst>
                </a:gridCol>
                <a:gridCol w="416016">
                  <a:extLst>
                    <a:ext uri="{9D8B030D-6E8A-4147-A177-3AD203B41FA5}">
                      <a16:colId xmlns:a16="http://schemas.microsoft.com/office/drawing/2014/main" val="1964015716"/>
                    </a:ext>
                  </a:extLst>
                </a:gridCol>
                <a:gridCol w="604811">
                  <a:extLst>
                    <a:ext uri="{9D8B030D-6E8A-4147-A177-3AD203B41FA5}">
                      <a16:colId xmlns:a16="http://schemas.microsoft.com/office/drawing/2014/main" val="3748683314"/>
                    </a:ext>
                  </a:extLst>
                </a:gridCol>
                <a:gridCol w="574649">
                  <a:extLst>
                    <a:ext uri="{9D8B030D-6E8A-4147-A177-3AD203B41FA5}">
                      <a16:colId xmlns:a16="http://schemas.microsoft.com/office/drawing/2014/main" val="2425154894"/>
                    </a:ext>
                  </a:extLst>
                </a:gridCol>
                <a:gridCol w="457173">
                  <a:extLst>
                    <a:ext uri="{9D8B030D-6E8A-4147-A177-3AD203B41FA5}">
                      <a16:colId xmlns:a16="http://schemas.microsoft.com/office/drawing/2014/main" val="2438214842"/>
                    </a:ext>
                  </a:extLst>
                </a:gridCol>
                <a:gridCol w="523849">
                  <a:extLst>
                    <a:ext uri="{9D8B030D-6E8A-4147-A177-3AD203B41FA5}">
                      <a16:colId xmlns:a16="http://schemas.microsoft.com/office/drawing/2014/main" val="2512812970"/>
                    </a:ext>
                  </a:extLst>
                </a:gridCol>
                <a:gridCol w="750936">
                  <a:extLst>
                    <a:ext uri="{9D8B030D-6E8A-4147-A177-3AD203B41FA5}">
                      <a16:colId xmlns:a16="http://schemas.microsoft.com/office/drawing/2014/main" val="3581925767"/>
                    </a:ext>
                  </a:extLst>
                </a:gridCol>
              </a:tblGrid>
              <a:tr h="163000">
                <a:tc>
                  <a:txBody>
                    <a:bodyPr/>
                    <a:lstStyle/>
                    <a:p>
                      <a:pPr algn="l" fontAlgn="b">
                        <a:buNone/>
                      </a:pPr>
                      <a:r>
                        <a:rPr lang="en-GB" sz="1000" b="0" i="0" u="none" strike="noStrike" dirty="0">
                          <a:solidFill>
                            <a:srgbClr val="000000"/>
                          </a:solidFill>
                          <a:effectLst/>
                          <a:latin typeface="Arial" panose="020B0604020202020204" pitchFamily="34" charset="0"/>
                        </a:rPr>
                        <a:t> </a:t>
                      </a:r>
                    </a:p>
                  </a:txBody>
                  <a:tcPr marL="8718" marR="8718" marT="871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9ED5"/>
                    </a:solidFill>
                  </a:tcPr>
                </a:tc>
                <a:tc>
                  <a:txBody>
                    <a:bodyPr/>
                    <a:lstStyle/>
                    <a:p>
                      <a:pPr algn="ctr" rtl="0" fontAlgn="b">
                        <a:buNone/>
                      </a:pPr>
                      <a:r>
                        <a:rPr lang="en-GB" sz="1000" b="0" i="1" u="none" strike="noStrike" dirty="0">
                          <a:solidFill>
                            <a:srgbClr val="FFFFFF"/>
                          </a:solidFill>
                          <a:effectLst/>
                          <a:latin typeface="Aptos Narrow" panose="020B0004020202020204" pitchFamily="34" charset="0"/>
                        </a:rPr>
                        <a:t>Total</a:t>
                      </a:r>
                    </a:p>
                  </a:txBody>
                  <a:tcPr marL="8718" marR="8718" marT="871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9ED5"/>
                    </a:solidFill>
                  </a:tcPr>
                </a:tc>
                <a:tc>
                  <a:txBody>
                    <a:bodyPr/>
                    <a:lstStyle/>
                    <a:p>
                      <a:pPr algn="ctr" rtl="0" fontAlgn="b">
                        <a:buNone/>
                      </a:pPr>
                      <a:r>
                        <a:rPr lang="en-GB" sz="1000" b="0" i="1" u="none" strike="noStrike" dirty="0">
                          <a:solidFill>
                            <a:srgbClr val="FFFFFF"/>
                          </a:solidFill>
                          <a:effectLst/>
                          <a:latin typeface="Aptos Narrow" panose="020B0004020202020204" pitchFamily="34" charset="0"/>
                        </a:rPr>
                        <a:t>Assembled</a:t>
                      </a:r>
                    </a:p>
                  </a:txBody>
                  <a:tcPr marL="8718" marR="8718" marT="871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9ED5"/>
                    </a:solidFill>
                  </a:tcPr>
                </a:tc>
                <a:tc>
                  <a:txBody>
                    <a:bodyPr/>
                    <a:lstStyle/>
                    <a:p>
                      <a:pPr algn="ctr" rtl="0" fontAlgn="b">
                        <a:buNone/>
                      </a:pPr>
                      <a:r>
                        <a:rPr lang="en-GB" sz="1000" b="0" i="1" u="none" strike="noStrike" dirty="0">
                          <a:solidFill>
                            <a:srgbClr val="FFFFFF"/>
                          </a:solidFill>
                          <a:effectLst/>
                          <a:latin typeface="Aptos Narrow" panose="020B0004020202020204" pitchFamily="34" charset="0"/>
                        </a:rPr>
                        <a:t>Remaining</a:t>
                      </a:r>
                    </a:p>
                  </a:txBody>
                  <a:tcPr marL="8718" marR="8718" marT="871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9ED5"/>
                    </a:solidFill>
                  </a:tcPr>
                </a:tc>
                <a:tc>
                  <a:txBody>
                    <a:bodyPr/>
                    <a:lstStyle/>
                    <a:p>
                      <a:pPr algn="ctr" rtl="0" fontAlgn="b">
                        <a:buNone/>
                      </a:pPr>
                      <a:r>
                        <a:rPr lang="en-GB" sz="1000" b="0" i="1" u="none" strike="noStrike" dirty="0">
                          <a:solidFill>
                            <a:srgbClr val="FFFFFF"/>
                          </a:solidFill>
                          <a:effectLst/>
                          <a:latin typeface="Aptos Narrow" panose="020B0004020202020204" pitchFamily="34" charset="0"/>
                        </a:rPr>
                        <a:t>Ongoing</a:t>
                      </a:r>
                    </a:p>
                  </a:txBody>
                  <a:tcPr marL="8718" marR="8718" marT="871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9ED5"/>
                    </a:solidFill>
                  </a:tcPr>
                </a:tc>
                <a:tc>
                  <a:txBody>
                    <a:bodyPr/>
                    <a:lstStyle/>
                    <a:p>
                      <a:pPr algn="ctr" rtl="0" fontAlgn="b">
                        <a:buNone/>
                      </a:pPr>
                      <a:r>
                        <a:rPr lang="en-GB" sz="1000" b="0" i="1" u="none" strike="noStrike" dirty="0">
                          <a:solidFill>
                            <a:srgbClr val="FFFFFF"/>
                          </a:solidFill>
                          <a:effectLst/>
                          <a:latin typeface="Aptos Narrow" panose="020B0004020202020204" pitchFamily="34" charset="0"/>
                        </a:rPr>
                        <a:t>Accepted</a:t>
                      </a:r>
                    </a:p>
                  </a:txBody>
                  <a:tcPr marL="8718" marR="8718" marT="871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9ED5"/>
                    </a:solidFill>
                  </a:tcPr>
                </a:tc>
                <a:tc>
                  <a:txBody>
                    <a:bodyPr/>
                    <a:lstStyle/>
                    <a:p>
                      <a:pPr algn="ctr" rtl="0" fontAlgn="b">
                        <a:buNone/>
                      </a:pPr>
                      <a:r>
                        <a:rPr lang="en-GB" sz="1000" b="0" i="1" u="none" strike="noStrike" dirty="0">
                          <a:solidFill>
                            <a:srgbClr val="FFFFFF"/>
                          </a:solidFill>
                          <a:effectLst/>
                          <a:latin typeface="Aptos Narrow" panose="020B0004020202020204" pitchFamily="34" charset="0"/>
                        </a:rPr>
                        <a:t>Disassembled</a:t>
                      </a:r>
                    </a:p>
                  </a:txBody>
                  <a:tcPr marL="8718" marR="8718" marT="871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9ED5"/>
                    </a:solidFill>
                  </a:tcPr>
                </a:tc>
                <a:extLst>
                  <a:ext uri="{0D108BD9-81ED-4DB2-BD59-A6C34878D82A}">
                    <a16:rowId xmlns:a16="http://schemas.microsoft.com/office/drawing/2014/main" val="3063391602"/>
                  </a:ext>
                </a:extLst>
              </a:tr>
              <a:tr h="180000">
                <a:tc>
                  <a:txBody>
                    <a:bodyPr/>
                    <a:lstStyle/>
                    <a:p>
                      <a:pPr algn="l" rtl="0" fontAlgn="ctr">
                        <a:buNone/>
                      </a:pPr>
                      <a:r>
                        <a:rPr lang="en-GB" sz="900" b="1" i="1" u="none" strike="noStrike" dirty="0">
                          <a:solidFill>
                            <a:srgbClr val="747474"/>
                          </a:solidFill>
                          <a:effectLst/>
                          <a:latin typeface="Aptos Narrow" panose="020B0004020202020204" pitchFamily="34" charset="0"/>
                        </a:rPr>
                        <a:t>LMQXFBT (MQXFB test)</a:t>
                      </a:r>
                    </a:p>
                  </a:txBody>
                  <a:tcPr marL="8718" marR="8718" marT="8718"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r" rtl="0" fontAlgn="ctr">
                        <a:buNone/>
                      </a:pPr>
                      <a:r>
                        <a:rPr lang="en-GB" sz="900" b="0" i="0" u="none" strike="noStrike">
                          <a:solidFill>
                            <a:srgbClr val="747474"/>
                          </a:solidFill>
                          <a:effectLst/>
                          <a:latin typeface="Aptos Narrow" panose="020B0004020202020204" pitchFamily="34" charset="0"/>
                        </a:rPr>
                        <a:t>7</a:t>
                      </a:r>
                    </a:p>
                  </a:txBody>
                  <a:tcPr marL="8718" marR="8718" marT="8718"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r" rtl="0" fontAlgn="ctr">
                        <a:buNone/>
                      </a:pPr>
                      <a:r>
                        <a:rPr lang="en-GB" sz="900" b="0" i="0" u="none" strike="noStrike" dirty="0">
                          <a:solidFill>
                            <a:srgbClr val="747474"/>
                          </a:solidFill>
                          <a:effectLst/>
                          <a:latin typeface="Aptos Narrow" panose="020B0004020202020204" pitchFamily="34" charset="0"/>
                        </a:rPr>
                        <a:t>7</a:t>
                      </a:r>
                    </a:p>
                  </a:txBody>
                  <a:tcPr marL="8718" marR="8718" marT="8718"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r" rtl="0" fontAlgn="ctr">
                        <a:buNone/>
                      </a:pPr>
                      <a:r>
                        <a:rPr lang="en-GB" sz="900" b="0" i="0" u="none" strike="noStrike">
                          <a:solidFill>
                            <a:srgbClr val="747474"/>
                          </a:solidFill>
                          <a:effectLst/>
                          <a:latin typeface="Aptos Narrow" panose="020B0004020202020204" pitchFamily="34" charset="0"/>
                        </a:rPr>
                        <a:t>0</a:t>
                      </a:r>
                    </a:p>
                  </a:txBody>
                  <a:tcPr marL="8718" marR="8718" marT="8718"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r" fontAlgn="ctr">
                        <a:buNone/>
                      </a:pPr>
                      <a:r>
                        <a:rPr lang="en-GB" sz="1400" b="0" i="0" u="none" strike="noStrike">
                          <a:solidFill>
                            <a:srgbClr val="747474"/>
                          </a:solidFill>
                          <a:effectLst/>
                          <a:latin typeface="Arial" panose="020B0604020202020204" pitchFamily="34" charset="0"/>
                        </a:rPr>
                        <a:t> </a:t>
                      </a:r>
                    </a:p>
                  </a:txBody>
                  <a:tcPr marL="8718" marR="8718" marT="8718"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rtl="0" fontAlgn="ctr">
                        <a:buNone/>
                      </a:pPr>
                      <a:r>
                        <a:rPr lang="en-GB" sz="900" b="0" i="0" u="none" strike="noStrike" dirty="0">
                          <a:solidFill>
                            <a:srgbClr val="747474"/>
                          </a:solidFill>
                          <a:effectLst/>
                          <a:latin typeface="Aptos Narrow" panose="020B0004020202020204" pitchFamily="34" charset="0"/>
                        </a:rPr>
                        <a:t>7</a:t>
                      </a:r>
                    </a:p>
                  </a:txBody>
                  <a:tcPr marL="8718" marR="8718" marT="8718"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rtl="0" fontAlgn="ctr">
                        <a:buNone/>
                      </a:pPr>
                      <a:r>
                        <a:rPr lang="en-GB" sz="900" b="0" i="0" u="none" strike="noStrike" dirty="0">
                          <a:solidFill>
                            <a:srgbClr val="747474"/>
                          </a:solidFill>
                          <a:effectLst/>
                          <a:latin typeface="Aptos Narrow" panose="020B0004020202020204" pitchFamily="34" charset="0"/>
                        </a:rPr>
                        <a:t>7</a:t>
                      </a:r>
                    </a:p>
                  </a:txBody>
                  <a:tcPr marL="8718" marR="8718" marT="8718"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2594085548"/>
                  </a:ext>
                </a:extLst>
              </a:tr>
              <a:tr h="180000">
                <a:tc>
                  <a:txBody>
                    <a:bodyPr/>
                    <a:lstStyle/>
                    <a:p>
                      <a:pPr algn="l" rtl="0" fontAlgn="ctr">
                        <a:buNone/>
                      </a:pPr>
                      <a:r>
                        <a:rPr lang="en-GB" sz="900" b="1" i="1" u="none" strike="noStrike">
                          <a:solidFill>
                            <a:srgbClr val="000000"/>
                          </a:solidFill>
                          <a:effectLst/>
                          <a:latin typeface="Aptos Narrow" panose="020B0004020202020204" pitchFamily="34" charset="0"/>
                        </a:rPr>
                        <a:t>LMQXFB (Q2)</a:t>
                      </a:r>
                    </a:p>
                  </a:txBody>
                  <a:tcPr marL="8718" marR="8718" marT="8718" marB="0" anchor="ctr">
                    <a:lnL>
                      <a:noFill/>
                    </a:lnL>
                    <a:lnR>
                      <a:noFill/>
                    </a:lnR>
                    <a:lnT>
                      <a:noFill/>
                    </a:lnT>
                    <a:lnB>
                      <a:noFill/>
                    </a:lnB>
                    <a:noFill/>
                  </a:tcPr>
                </a:tc>
                <a:tc>
                  <a:txBody>
                    <a:bodyPr/>
                    <a:lstStyle/>
                    <a:p>
                      <a:pPr algn="r" rtl="0" fontAlgn="ctr">
                        <a:buNone/>
                      </a:pPr>
                      <a:r>
                        <a:rPr lang="en-GB" sz="900" b="0" i="0" u="none" strike="noStrike">
                          <a:solidFill>
                            <a:srgbClr val="000000"/>
                          </a:solidFill>
                          <a:effectLst/>
                          <a:latin typeface="Aptos Narrow" panose="020B0004020202020204" pitchFamily="34" charset="0"/>
                        </a:rPr>
                        <a:t>13</a:t>
                      </a:r>
                    </a:p>
                  </a:txBody>
                  <a:tcPr marL="8718" marR="8718" marT="8718" marB="0" anchor="ctr">
                    <a:lnL>
                      <a:noFill/>
                    </a:lnL>
                    <a:lnR>
                      <a:noFill/>
                    </a:lnR>
                    <a:lnT>
                      <a:noFill/>
                    </a:lnT>
                    <a:lnB>
                      <a:noFill/>
                    </a:lnB>
                    <a:noFill/>
                  </a:tcPr>
                </a:tc>
                <a:tc>
                  <a:txBody>
                    <a:bodyPr/>
                    <a:lstStyle/>
                    <a:p>
                      <a:pPr algn="r" rtl="0" fontAlgn="ctr">
                        <a:buNone/>
                      </a:pPr>
                      <a:r>
                        <a:rPr lang="en-GB" sz="900" b="0" i="0" u="none" strike="noStrike" dirty="0">
                          <a:solidFill>
                            <a:srgbClr val="000000"/>
                          </a:solidFill>
                          <a:effectLst/>
                          <a:latin typeface="Aptos Narrow" panose="020B0004020202020204" pitchFamily="34" charset="0"/>
                        </a:rPr>
                        <a:t>10</a:t>
                      </a:r>
                    </a:p>
                  </a:txBody>
                  <a:tcPr marL="8718" marR="8718" marT="8718" marB="0" anchor="ctr">
                    <a:lnL>
                      <a:noFill/>
                    </a:lnL>
                    <a:lnR>
                      <a:noFill/>
                    </a:lnR>
                    <a:lnT>
                      <a:noFill/>
                    </a:lnT>
                    <a:lnB>
                      <a:noFill/>
                    </a:lnB>
                    <a:noFill/>
                  </a:tcPr>
                </a:tc>
                <a:tc>
                  <a:txBody>
                    <a:bodyPr/>
                    <a:lstStyle/>
                    <a:p>
                      <a:pPr algn="r" rtl="0" fontAlgn="ctr">
                        <a:buNone/>
                      </a:pPr>
                      <a:r>
                        <a:rPr lang="en-GB" sz="900" b="0" i="0" u="none" strike="noStrike" dirty="0">
                          <a:solidFill>
                            <a:srgbClr val="000000"/>
                          </a:solidFill>
                          <a:effectLst/>
                          <a:latin typeface="Aptos Narrow" panose="020B0004020202020204" pitchFamily="34" charset="0"/>
                        </a:rPr>
                        <a:t>2</a:t>
                      </a:r>
                    </a:p>
                  </a:txBody>
                  <a:tcPr marL="8718" marR="8718" marT="8718" marB="0" anchor="ctr">
                    <a:lnL>
                      <a:noFill/>
                    </a:lnL>
                    <a:lnR>
                      <a:noFill/>
                    </a:lnR>
                    <a:lnT>
                      <a:noFill/>
                    </a:lnT>
                    <a:lnB>
                      <a:noFill/>
                    </a:lnB>
                    <a:noFill/>
                  </a:tcPr>
                </a:tc>
                <a:tc>
                  <a:txBody>
                    <a:bodyPr/>
                    <a:lstStyle/>
                    <a:p>
                      <a:pPr algn="r" rtl="0" fontAlgn="ctr">
                        <a:buNone/>
                      </a:pPr>
                      <a:r>
                        <a:rPr lang="en-GB" sz="900" b="0" i="0" u="none" strike="noStrike">
                          <a:solidFill>
                            <a:srgbClr val="000000"/>
                          </a:solidFill>
                          <a:effectLst/>
                          <a:latin typeface="Aptos Narrow" panose="020B0004020202020204" pitchFamily="34" charset="0"/>
                        </a:rPr>
                        <a:t>1</a:t>
                      </a:r>
                    </a:p>
                  </a:txBody>
                  <a:tcPr marL="8718" marR="8718" marT="8718" marB="0" anchor="ctr">
                    <a:lnL>
                      <a:noFill/>
                    </a:lnL>
                    <a:lnR>
                      <a:noFill/>
                    </a:lnR>
                    <a:lnT>
                      <a:noFill/>
                    </a:lnT>
                    <a:lnB>
                      <a:noFill/>
                    </a:lnB>
                    <a:noFill/>
                  </a:tcPr>
                </a:tc>
                <a:tc>
                  <a:txBody>
                    <a:bodyPr/>
                    <a:lstStyle/>
                    <a:p>
                      <a:pPr algn="ctr" rtl="0" fontAlgn="ctr">
                        <a:buNone/>
                      </a:pPr>
                      <a:r>
                        <a:rPr lang="en-GB" sz="900" b="0" i="0" u="none" strike="noStrike">
                          <a:solidFill>
                            <a:srgbClr val="000000"/>
                          </a:solidFill>
                          <a:effectLst/>
                          <a:latin typeface="Aptos Narrow" panose="020B0004020202020204" pitchFamily="34" charset="0"/>
                        </a:rPr>
                        <a:t>9</a:t>
                      </a:r>
                    </a:p>
                  </a:txBody>
                  <a:tcPr marL="8718" marR="8718" marT="8718" marB="0" anchor="ctr">
                    <a:lnL>
                      <a:noFill/>
                    </a:lnL>
                    <a:lnR>
                      <a:noFill/>
                    </a:lnR>
                    <a:lnT>
                      <a:noFill/>
                    </a:lnT>
                    <a:lnB>
                      <a:noFill/>
                    </a:lnB>
                    <a:noFill/>
                  </a:tcPr>
                </a:tc>
                <a:tc>
                  <a:txBody>
                    <a:bodyPr/>
                    <a:lstStyle/>
                    <a:p>
                      <a:pPr algn="ctr" rtl="0" fontAlgn="ctr">
                        <a:buNone/>
                      </a:pPr>
                      <a:r>
                        <a:rPr lang="en-GB" sz="900" b="0" i="0" u="none" strike="noStrike" dirty="0">
                          <a:solidFill>
                            <a:srgbClr val="000000"/>
                          </a:solidFill>
                          <a:effectLst/>
                          <a:latin typeface="Aptos Narrow" panose="020B0004020202020204" pitchFamily="34" charset="0"/>
                        </a:rPr>
                        <a:t>1</a:t>
                      </a:r>
                    </a:p>
                  </a:txBody>
                  <a:tcPr marL="8718" marR="8718" marT="8718" marB="0" anchor="ctr">
                    <a:lnL>
                      <a:noFill/>
                    </a:lnL>
                    <a:lnR>
                      <a:noFill/>
                    </a:lnR>
                    <a:lnT>
                      <a:noFill/>
                    </a:lnT>
                    <a:lnB>
                      <a:noFill/>
                    </a:lnB>
                    <a:noFill/>
                  </a:tcPr>
                </a:tc>
                <a:extLst>
                  <a:ext uri="{0D108BD9-81ED-4DB2-BD59-A6C34878D82A}">
                    <a16:rowId xmlns:a16="http://schemas.microsoft.com/office/drawing/2014/main" val="2207848268"/>
                  </a:ext>
                </a:extLst>
              </a:tr>
              <a:tr h="180000">
                <a:tc>
                  <a:txBody>
                    <a:bodyPr/>
                    <a:lstStyle/>
                    <a:p>
                      <a:pPr algn="l" rtl="0" fontAlgn="ctr">
                        <a:buNone/>
                      </a:pPr>
                      <a:r>
                        <a:rPr lang="en-GB" sz="900" b="1" i="1" u="none" strike="noStrike">
                          <a:solidFill>
                            <a:srgbClr val="000000"/>
                          </a:solidFill>
                          <a:effectLst/>
                          <a:latin typeface="Aptos Narrow" panose="020B0004020202020204" pitchFamily="34" charset="0"/>
                        </a:rPr>
                        <a:t>LMCXF (CP)</a:t>
                      </a:r>
                    </a:p>
                  </a:txBody>
                  <a:tcPr marL="8718" marR="8718" marT="8718" marB="0" anchor="ctr">
                    <a:lnL>
                      <a:noFill/>
                    </a:lnL>
                    <a:lnR>
                      <a:noFill/>
                    </a:lnR>
                    <a:lnT>
                      <a:noFill/>
                    </a:lnT>
                    <a:lnB>
                      <a:noFill/>
                    </a:lnB>
                    <a:solidFill>
                      <a:srgbClr val="D9D9D9"/>
                    </a:solidFill>
                  </a:tcPr>
                </a:tc>
                <a:tc>
                  <a:txBody>
                    <a:bodyPr/>
                    <a:lstStyle/>
                    <a:p>
                      <a:pPr algn="r" rtl="0" fontAlgn="ctr">
                        <a:buNone/>
                      </a:pPr>
                      <a:r>
                        <a:rPr lang="en-GB" sz="900" b="0" i="0" u="none" strike="noStrike">
                          <a:solidFill>
                            <a:srgbClr val="000000"/>
                          </a:solidFill>
                          <a:effectLst/>
                          <a:latin typeface="Aptos Narrow" panose="020B0004020202020204" pitchFamily="34" charset="0"/>
                        </a:rPr>
                        <a:t>5</a:t>
                      </a:r>
                    </a:p>
                  </a:txBody>
                  <a:tcPr marL="8718" marR="8718" marT="8718" marB="0" anchor="ctr">
                    <a:lnL>
                      <a:noFill/>
                    </a:lnL>
                    <a:lnR>
                      <a:noFill/>
                    </a:lnR>
                    <a:lnT>
                      <a:noFill/>
                    </a:lnT>
                    <a:lnB>
                      <a:noFill/>
                    </a:lnB>
                    <a:solidFill>
                      <a:srgbClr val="D9D9D9"/>
                    </a:solidFill>
                  </a:tcPr>
                </a:tc>
                <a:tc>
                  <a:txBody>
                    <a:bodyPr/>
                    <a:lstStyle/>
                    <a:p>
                      <a:pPr algn="r" rtl="0" fontAlgn="ctr">
                        <a:buNone/>
                      </a:pPr>
                      <a:r>
                        <a:rPr lang="en-GB" sz="900" b="0" i="0" u="none" strike="noStrike">
                          <a:solidFill>
                            <a:srgbClr val="000000"/>
                          </a:solidFill>
                          <a:effectLst/>
                          <a:latin typeface="Aptos Narrow" panose="020B0004020202020204" pitchFamily="34" charset="0"/>
                        </a:rPr>
                        <a:t>3</a:t>
                      </a:r>
                    </a:p>
                  </a:txBody>
                  <a:tcPr marL="8718" marR="8718" marT="8718" marB="0" anchor="ctr">
                    <a:lnL>
                      <a:noFill/>
                    </a:lnL>
                    <a:lnR>
                      <a:noFill/>
                    </a:lnR>
                    <a:lnT>
                      <a:noFill/>
                    </a:lnT>
                    <a:lnB>
                      <a:noFill/>
                    </a:lnB>
                    <a:solidFill>
                      <a:srgbClr val="D9D9D9"/>
                    </a:solidFill>
                  </a:tcPr>
                </a:tc>
                <a:tc>
                  <a:txBody>
                    <a:bodyPr/>
                    <a:lstStyle/>
                    <a:p>
                      <a:pPr algn="r" rtl="0" fontAlgn="ctr">
                        <a:buNone/>
                      </a:pPr>
                      <a:r>
                        <a:rPr lang="en-GB" sz="900" b="0" i="0" u="none" strike="noStrike">
                          <a:solidFill>
                            <a:srgbClr val="000000"/>
                          </a:solidFill>
                          <a:effectLst/>
                          <a:latin typeface="Aptos Narrow" panose="020B0004020202020204" pitchFamily="34" charset="0"/>
                        </a:rPr>
                        <a:t>1</a:t>
                      </a:r>
                    </a:p>
                  </a:txBody>
                  <a:tcPr marL="8718" marR="8718" marT="8718" marB="0" anchor="ctr">
                    <a:lnL>
                      <a:noFill/>
                    </a:lnL>
                    <a:lnR>
                      <a:noFill/>
                    </a:lnR>
                    <a:lnT>
                      <a:noFill/>
                    </a:lnT>
                    <a:lnB>
                      <a:noFill/>
                    </a:lnB>
                    <a:solidFill>
                      <a:srgbClr val="D9D9D9"/>
                    </a:solidFill>
                  </a:tcPr>
                </a:tc>
                <a:tc>
                  <a:txBody>
                    <a:bodyPr/>
                    <a:lstStyle/>
                    <a:p>
                      <a:pPr algn="r" rtl="0" fontAlgn="ctr">
                        <a:buNone/>
                      </a:pPr>
                      <a:r>
                        <a:rPr lang="en-GB" sz="900" b="0" i="0" u="none" strike="noStrike">
                          <a:solidFill>
                            <a:srgbClr val="000000"/>
                          </a:solidFill>
                          <a:effectLst/>
                          <a:latin typeface="Aptos Narrow" panose="020B0004020202020204" pitchFamily="34" charset="0"/>
                        </a:rPr>
                        <a:t>1</a:t>
                      </a:r>
                    </a:p>
                  </a:txBody>
                  <a:tcPr marL="8718" marR="8718" marT="8718" marB="0" anchor="ctr">
                    <a:lnL>
                      <a:noFill/>
                    </a:lnL>
                    <a:lnR>
                      <a:noFill/>
                    </a:lnR>
                    <a:lnT>
                      <a:noFill/>
                    </a:lnT>
                    <a:lnB>
                      <a:noFill/>
                    </a:lnB>
                    <a:solidFill>
                      <a:srgbClr val="D9D9D9"/>
                    </a:solidFill>
                  </a:tcPr>
                </a:tc>
                <a:tc>
                  <a:txBody>
                    <a:bodyPr/>
                    <a:lstStyle/>
                    <a:p>
                      <a:pPr algn="ctr" rtl="0" fontAlgn="ctr">
                        <a:buNone/>
                      </a:pPr>
                      <a:r>
                        <a:rPr lang="en-GB" sz="900" b="0" i="0" u="none" strike="noStrike" dirty="0">
                          <a:solidFill>
                            <a:srgbClr val="000000"/>
                          </a:solidFill>
                          <a:effectLst/>
                          <a:latin typeface="Aptos Narrow" panose="020B0004020202020204" pitchFamily="34" charset="0"/>
                        </a:rPr>
                        <a:t>3</a:t>
                      </a:r>
                    </a:p>
                  </a:txBody>
                  <a:tcPr marL="8718" marR="8718" marT="8718" marB="0" anchor="ctr">
                    <a:lnL>
                      <a:noFill/>
                    </a:lnL>
                    <a:lnR>
                      <a:noFill/>
                    </a:lnR>
                    <a:lnT>
                      <a:noFill/>
                    </a:lnT>
                    <a:lnB>
                      <a:noFill/>
                    </a:lnB>
                    <a:solidFill>
                      <a:srgbClr val="D9D9D9"/>
                    </a:solidFill>
                  </a:tcPr>
                </a:tc>
                <a:tc>
                  <a:txBody>
                    <a:bodyPr/>
                    <a:lstStyle/>
                    <a:p>
                      <a:pPr algn="ctr" rtl="0" fontAlgn="ctr">
                        <a:buNone/>
                      </a:pPr>
                      <a:r>
                        <a:rPr lang="en-GB" sz="900" b="0" i="0" u="none" strike="noStrike" dirty="0">
                          <a:solidFill>
                            <a:srgbClr val="000000"/>
                          </a:solidFill>
                          <a:effectLst/>
                          <a:latin typeface="Aptos Narrow" panose="020B0004020202020204" pitchFamily="34" charset="0"/>
                        </a:rPr>
                        <a:t>0</a:t>
                      </a:r>
                    </a:p>
                  </a:txBody>
                  <a:tcPr marL="8718" marR="8718" marT="8718" marB="0" anchor="ctr">
                    <a:lnL>
                      <a:noFill/>
                    </a:lnL>
                    <a:lnR>
                      <a:noFill/>
                    </a:lnR>
                    <a:lnT>
                      <a:noFill/>
                    </a:lnT>
                    <a:lnB>
                      <a:noFill/>
                    </a:lnB>
                    <a:solidFill>
                      <a:srgbClr val="D9D9D9"/>
                    </a:solidFill>
                  </a:tcPr>
                </a:tc>
                <a:extLst>
                  <a:ext uri="{0D108BD9-81ED-4DB2-BD59-A6C34878D82A}">
                    <a16:rowId xmlns:a16="http://schemas.microsoft.com/office/drawing/2014/main" val="2341006083"/>
                  </a:ext>
                </a:extLst>
              </a:tr>
              <a:tr h="180000">
                <a:tc>
                  <a:txBody>
                    <a:bodyPr/>
                    <a:lstStyle/>
                    <a:p>
                      <a:pPr algn="l" rtl="0" fontAlgn="ctr">
                        <a:buNone/>
                      </a:pPr>
                      <a:r>
                        <a:rPr lang="en-GB" sz="900" b="1" i="1" u="none" strike="noStrike">
                          <a:solidFill>
                            <a:srgbClr val="000000"/>
                          </a:solidFill>
                          <a:effectLst/>
                          <a:latin typeface="Aptos Narrow" panose="020B0004020202020204" pitchFamily="34" charset="0"/>
                        </a:rPr>
                        <a:t>LMBRD (D2)</a:t>
                      </a:r>
                    </a:p>
                  </a:txBody>
                  <a:tcPr marL="8718" marR="8718" marT="8718" marB="0" anchor="ctr">
                    <a:lnL>
                      <a:noFill/>
                    </a:lnL>
                    <a:lnR>
                      <a:noFill/>
                    </a:lnR>
                    <a:lnT>
                      <a:noFill/>
                    </a:lnT>
                    <a:lnB>
                      <a:noFill/>
                    </a:lnB>
                    <a:noFill/>
                  </a:tcPr>
                </a:tc>
                <a:tc>
                  <a:txBody>
                    <a:bodyPr/>
                    <a:lstStyle/>
                    <a:p>
                      <a:pPr algn="r" rtl="0" fontAlgn="ctr">
                        <a:buNone/>
                      </a:pPr>
                      <a:r>
                        <a:rPr lang="en-GB" sz="900" b="0" i="0" u="none" strike="noStrike">
                          <a:solidFill>
                            <a:srgbClr val="000000"/>
                          </a:solidFill>
                          <a:effectLst/>
                          <a:latin typeface="Aptos Narrow" panose="020B0004020202020204" pitchFamily="34" charset="0"/>
                        </a:rPr>
                        <a:t>7</a:t>
                      </a:r>
                    </a:p>
                  </a:txBody>
                  <a:tcPr marL="8718" marR="8718" marT="8718" marB="0" anchor="ctr">
                    <a:lnL>
                      <a:noFill/>
                    </a:lnL>
                    <a:lnR>
                      <a:noFill/>
                    </a:lnR>
                    <a:lnT>
                      <a:noFill/>
                    </a:lnT>
                    <a:lnB>
                      <a:noFill/>
                    </a:lnB>
                    <a:noFill/>
                  </a:tcPr>
                </a:tc>
                <a:tc>
                  <a:txBody>
                    <a:bodyPr/>
                    <a:lstStyle/>
                    <a:p>
                      <a:pPr algn="r" rtl="0" fontAlgn="ctr">
                        <a:buNone/>
                      </a:pPr>
                      <a:r>
                        <a:rPr lang="en-GB" sz="900" b="0" i="0" u="none" strike="noStrike">
                          <a:solidFill>
                            <a:srgbClr val="000000"/>
                          </a:solidFill>
                          <a:effectLst/>
                          <a:latin typeface="Aptos Narrow" panose="020B0004020202020204" pitchFamily="34" charset="0"/>
                        </a:rPr>
                        <a:t>3</a:t>
                      </a:r>
                    </a:p>
                  </a:txBody>
                  <a:tcPr marL="8718" marR="8718" marT="8718" marB="0" anchor="ctr">
                    <a:lnL>
                      <a:noFill/>
                    </a:lnL>
                    <a:lnR>
                      <a:noFill/>
                    </a:lnR>
                    <a:lnT>
                      <a:noFill/>
                    </a:lnT>
                    <a:lnB>
                      <a:noFill/>
                    </a:lnB>
                    <a:noFill/>
                  </a:tcPr>
                </a:tc>
                <a:tc>
                  <a:txBody>
                    <a:bodyPr/>
                    <a:lstStyle/>
                    <a:p>
                      <a:pPr algn="r" rtl="0" fontAlgn="ctr">
                        <a:buNone/>
                      </a:pPr>
                      <a:r>
                        <a:rPr lang="en-GB" sz="900" b="0" i="0" u="none" strike="noStrike">
                          <a:solidFill>
                            <a:srgbClr val="000000"/>
                          </a:solidFill>
                          <a:effectLst/>
                          <a:latin typeface="Aptos Narrow" panose="020B0004020202020204" pitchFamily="34" charset="0"/>
                        </a:rPr>
                        <a:t>2.5</a:t>
                      </a:r>
                    </a:p>
                  </a:txBody>
                  <a:tcPr marL="8718" marR="8718" marT="8718" marB="0" anchor="ctr">
                    <a:lnL>
                      <a:noFill/>
                    </a:lnL>
                    <a:lnR>
                      <a:noFill/>
                    </a:lnR>
                    <a:lnT>
                      <a:noFill/>
                    </a:lnT>
                    <a:lnB>
                      <a:noFill/>
                    </a:lnB>
                    <a:noFill/>
                  </a:tcPr>
                </a:tc>
                <a:tc>
                  <a:txBody>
                    <a:bodyPr/>
                    <a:lstStyle/>
                    <a:p>
                      <a:pPr algn="r" rtl="0" fontAlgn="ctr">
                        <a:buNone/>
                      </a:pPr>
                      <a:r>
                        <a:rPr lang="en-GB" sz="900" b="0" i="0" u="none" strike="noStrike">
                          <a:solidFill>
                            <a:srgbClr val="000000"/>
                          </a:solidFill>
                          <a:effectLst/>
                          <a:latin typeface="Aptos Narrow" panose="020B0004020202020204" pitchFamily="34" charset="0"/>
                        </a:rPr>
                        <a:t>1.5</a:t>
                      </a:r>
                    </a:p>
                  </a:txBody>
                  <a:tcPr marL="8718" marR="8718" marT="8718" marB="0" anchor="ctr">
                    <a:lnL>
                      <a:noFill/>
                    </a:lnL>
                    <a:lnR>
                      <a:noFill/>
                    </a:lnR>
                    <a:lnT>
                      <a:noFill/>
                    </a:lnT>
                    <a:lnB>
                      <a:noFill/>
                    </a:lnB>
                    <a:noFill/>
                  </a:tcPr>
                </a:tc>
                <a:tc>
                  <a:txBody>
                    <a:bodyPr/>
                    <a:lstStyle/>
                    <a:p>
                      <a:pPr algn="ctr" rtl="0" fontAlgn="ctr">
                        <a:buNone/>
                      </a:pPr>
                      <a:r>
                        <a:rPr lang="en-GB" sz="900" b="0" i="0" u="none" strike="noStrike">
                          <a:solidFill>
                            <a:srgbClr val="000000"/>
                          </a:solidFill>
                          <a:effectLst/>
                          <a:latin typeface="Aptos Narrow" panose="020B0004020202020204" pitchFamily="34" charset="0"/>
                        </a:rPr>
                        <a:t>2</a:t>
                      </a:r>
                    </a:p>
                  </a:txBody>
                  <a:tcPr marL="8718" marR="8718" marT="8718" marB="0" anchor="ctr">
                    <a:lnL>
                      <a:noFill/>
                    </a:lnL>
                    <a:lnR>
                      <a:noFill/>
                    </a:lnR>
                    <a:lnT>
                      <a:noFill/>
                    </a:lnT>
                    <a:lnB>
                      <a:noFill/>
                    </a:lnB>
                    <a:noFill/>
                  </a:tcPr>
                </a:tc>
                <a:tc>
                  <a:txBody>
                    <a:bodyPr/>
                    <a:lstStyle/>
                    <a:p>
                      <a:pPr algn="ctr" rtl="0" fontAlgn="ctr">
                        <a:buNone/>
                      </a:pPr>
                      <a:r>
                        <a:rPr lang="en-GB" sz="900" b="0" i="0" u="none" strike="noStrike" dirty="0">
                          <a:solidFill>
                            <a:srgbClr val="000000"/>
                          </a:solidFill>
                          <a:effectLst/>
                          <a:latin typeface="Aptos Narrow" panose="020B0004020202020204" pitchFamily="34" charset="0"/>
                        </a:rPr>
                        <a:t>1</a:t>
                      </a:r>
                    </a:p>
                  </a:txBody>
                  <a:tcPr marL="8718" marR="8718" marT="8718" marB="0" anchor="ctr">
                    <a:lnL>
                      <a:noFill/>
                    </a:lnL>
                    <a:lnR>
                      <a:noFill/>
                    </a:lnR>
                    <a:lnT>
                      <a:noFill/>
                    </a:lnT>
                    <a:lnB>
                      <a:noFill/>
                    </a:lnB>
                    <a:noFill/>
                  </a:tcPr>
                </a:tc>
                <a:extLst>
                  <a:ext uri="{0D108BD9-81ED-4DB2-BD59-A6C34878D82A}">
                    <a16:rowId xmlns:a16="http://schemas.microsoft.com/office/drawing/2014/main" val="753419098"/>
                  </a:ext>
                </a:extLst>
              </a:tr>
              <a:tr h="180000">
                <a:tc>
                  <a:txBody>
                    <a:bodyPr/>
                    <a:lstStyle/>
                    <a:p>
                      <a:pPr algn="l" rtl="0" fontAlgn="ctr">
                        <a:buNone/>
                      </a:pPr>
                      <a:r>
                        <a:rPr lang="en-GB" sz="900" b="1" i="1" u="none" strike="noStrike" dirty="0">
                          <a:solidFill>
                            <a:srgbClr val="000000"/>
                          </a:solidFill>
                          <a:effectLst/>
                          <a:latin typeface="Aptos Narrow" panose="020B0004020202020204" pitchFamily="34" charset="0"/>
                        </a:rPr>
                        <a:t>LMQMT (Q10 with MS)</a:t>
                      </a:r>
                    </a:p>
                  </a:txBody>
                  <a:tcPr marL="8718" marR="8718" marT="8718" marB="0" anchor="ctr">
                    <a:lnL>
                      <a:noFill/>
                    </a:lnL>
                    <a:lnR>
                      <a:noFill/>
                    </a:lnR>
                    <a:lnT>
                      <a:noFill/>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r" rtl="0" fontAlgn="ctr">
                        <a:buNone/>
                      </a:pPr>
                      <a:r>
                        <a:rPr lang="en-GB" sz="900" b="0" i="0" u="none" strike="noStrike" dirty="0">
                          <a:solidFill>
                            <a:srgbClr val="000000"/>
                          </a:solidFill>
                          <a:effectLst/>
                          <a:latin typeface="Aptos Narrow" panose="020B0004020202020204" pitchFamily="34" charset="0"/>
                        </a:rPr>
                        <a:t>4</a:t>
                      </a:r>
                    </a:p>
                  </a:txBody>
                  <a:tcPr marL="8718" marR="8718" marT="8718" marB="0" anchor="ctr">
                    <a:lnL>
                      <a:noFill/>
                    </a:lnL>
                    <a:lnR>
                      <a:noFill/>
                    </a:lnR>
                    <a:lnT>
                      <a:noFill/>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r" rtl="0" fontAlgn="ctr">
                        <a:buNone/>
                      </a:pPr>
                      <a:r>
                        <a:rPr lang="en-GB" sz="900" b="0" i="0" u="none" strike="noStrike" dirty="0">
                          <a:solidFill>
                            <a:srgbClr val="000000"/>
                          </a:solidFill>
                          <a:effectLst/>
                          <a:latin typeface="Aptos Narrow" panose="020B0004020202020204" pitchFamily="34" charset="0"/>
                        </a:rPr>
                        <a:t>0</a:t>
                      </a:r>
                    </a:p>
                  </a:txBody>
                  <a:tcPr marL="8718" marR="8718" marT="8718" marB="0" anchor="ctr">
                    <a:lnL>
                      <a:noFill/>
                    </a:lnL>
                    <a:lnR>
                      <a:noFill/>
                    </a:lnR>
                    <a:lnT>
                      <a:noFill/>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r" rtl="0" fontAlgn="ctr">
                        <a:buNone/>
                      </a:pPr>
                      <a:r>
                        <a:rPr lang="en-GB" sz="900" b="0" i="0" u="none" strike="noStrike" dirty="0">
                          <a:solidFill>
                            <a:srgbClr val="000000"/>
                          </a:solidFill>
                          <a:effectLst/>
                          <a:latin typeface="Aptos Narrow" panose="020B0004020202020204" pitchFamily="34" charset="0"/>
                        </a:rPr>
                        <a:t>3</a:t>
                      </a:r>
                    </a:p>
                  </a:txBody>
                  <a:tcPr marL="8718" marR="8718" marT="8718" marB="0" anchor="ctr">
                    <a:lnL>
                      <a:noFill/>
                    </a:lnL>
                    <a:lnR>
                      <a:noFill/>
                    </a:lnR>
                    <a:lnT>
                      <a:noFill/>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r" rtl="0" fontAlgn="ctr">
                        <a:buNone/>
                      </a:pPr>
                      <a:r>
                        <a:rPr lang="en-GB" sz="900" b="0" i="0" u="none" strike="noStrike" dirty="0">
                          <a:solidFill>
                            <a:srgbClr val="000000"/>
                          </a:solidFill>
                          <a:effectLst/>
                          <a:latin typeface="Aptos Narrow" panose="020B0004020202020204" pitchFamily="34" charset="0"/>
                        </a:rPr>
                        <a:t>1</a:t>
                      </a:r>
                    </a:p>
                  </a:txBody>
                  <a:tcPr marL="8718" marR="8718" marT="8718" marB="0" anchor="ctr">
                    <a:lnL>
                      <a:noFill/>
                    </a:lnL>
                    <a:lnR>
                      <a:noFill/>
                    </a:lnR>
                    <a:lnT>
                      <a:noFill/>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buNone/>
                      </a:pPr>
                      <a:r>
                        <a:rPr lang="en-GB" sz="900" b="0" i="0" u="none" strike="noStrike" dirty="0">
                          <a:solidFill>
                            <a:srgbClr val="000000"/>
                          </a:solidFill>
                          <a:effectLst/>
                          <a:latin typeface="Aptos Narrow" panose="020B0004020202020204" pitchFamily="34" charset="0"/>
                        </a:rPr>
                        <a:t>0</a:t>
                      </a:r>
                    </a:p>
                  </a:txBody>
                  <a:tcPr marL="8718" marR="8718" marT="8718" marB="0" anchor="ctr">
                    <a:lnL>
                      <a:noFill/>
                    </a:lnL>
                    <a:lnR>
                      <a:noFill/>
                    </a:lnR>
                    <a:lnT>
                      <a:noFill/>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buNone/>
                      </a:pPr>
                      <a:r>
                        <a:rPr lang="en-GB" sz="900" b="0" i="0" u="none" strike="noStrike" dirty="0">
                          <a:solidFill>
                            <a:srgbClr val="000000"/>
                          </a:solidFill>
                          <a:effectLst/>
                          <a:latin typeface="Aptos Narrow" panose="020B0004020202020204" pitchFamily="34" charset="0"/>
                        </a:rPr>
                        <a:t>0</a:t>
                      </a:r>
                    </a:p>
                  </a:txBody>
                  <a:tcPr marL="8718" marR="8718" marT="8718" marB="0" anchor="ctr">
                    <a:lnL>
                      <a:noFill/>
                    </a:lnL>
                    <a:lnR>
                      <a:noFill/>
                    </a:lnR>
                    <a:lnT>
                      <a:noFill/>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41396742"/>
                  </a:ext>
                </a:extLst>
              </a:tr>
              <a:tr h="105836">
                <a:tc>
                  <a:txBody>
                    <a:bodyPr/>
                    <a:lstStyle/>
                    <a:p>
                      <a:pPr algn="l" fontAlgn="b">
                        <a:buNone/>
                      </a:pPr>
                      <a:r>
                        <a:rPr lang="en-GB" sz="400" b="0" i="0" u="none" strike="noStrike" dirty="0">
                          <a:solidFill>
                            <a:srgbClr val="000000"/>
                          </a:solidFill>
                          <a:effectLst/>
                          <a:latin typeface="Arial" panose="020B0604020202020204" pitchFamily="34" charset="0"/>
                        </a:rPr>
                        <a:t> </a:t>
                      </a:r>
                    </a:p>
                  </a:txBody>
                  <a:tcPr marL="8718" marR="8718" marT="871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l"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l"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l"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702038617"/>
                  </a:ext>
                </a:extLst>
              </a:tr>
              <a:tr h="194035">
                <a:tc>
                  <a:txBody>
                    <a:bodyPr/>
                    <a:lstStyle/>
                    <a:p>
                      <a:pPr algn="l" rtl="0" fontAlgn="b">
                        <a:buNone/>
                      </a:pPr>
                      <a:r>
                        <a:rPr lang="en-GB" sz="1000" b="0" i="0" u="none" strike="noStrike" dirty="0">
                          <a:solidFill>
                            <a:srgbClr val="000000"/>
                          </a:solidFill>
                          <a:effectLst/>
                          <a:latin typeface="Aptos Narrow" panose="020B0004020202020204" pitchFamily="34" charset="0"/>
                        </a:rPr>
                        <a:t>Total</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r" rtl="0" fontAlgn="b">
                        <a:buNone/>
                      </a:pPr>
                      <a:r>
                        <a:rPr lang="en-GB" sz="1000" b="0" i="0" u="none" strike="noStrike" dirty="0">
                          <a:solidFill>
                            <a:srgbClr val="000000"/>
                          </a:solidFill>
                          <a:effectLst/>
                          <a:latin typeface="Aptos Narrow" panose="020B0004020202020204" pitchFamily="34" charset="0"/>
                        </a:rPr>
                        <a:t>36</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r" rtl="0" fontAlgn="b">
                        <a:buNone/>
                      </a:pPr>
                      <a:r>
                        <a:rPr lang="en-US" sz="1000" b="0" i="0" u="none" strike="noStrike" dirty="0">
                          <a:solidFill>
                            <a:srgbClr val="FFFFFF"/>
                          </a:solidFill>
                          <a:effectLst/>
                          <a:latin typeface="Aptos Narrow" panose="020B0004020202020204" pitchFamily="34" charset="0"/>
                        </a:rPr>
                        <a:t>23</a:t>
                      </a:r>
                      <a:endParaRPr lang="en-GB" sz="1000" b="0" i="0" u="none" strike="noStrike" dirty="0">
                        <a:solidFill>
                          <a:srgbClr val="FFFFFF"/>
                        </a:solidFill>
                        <a:effectLst/>
                        <a:latin typeface="Aptos Narrow" panose="020B0004020202020204" pitchFamily="34" charset="0"/>
                      </a:endParaRP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1A7024"/>
                    </a:solidFill>
                  </a:tcPr>
                </a:tc>
                <a:tc>
                  <a:txBody>
                    <a:bodyPr/>
                    <a:lstStyle/>
                    <a:p>
                      <a:pPr algn="r" rtl="0" fontAlgn="b">
                        <a:buNone/>
                      </a:pPr>
                      <a:r>
                        <a:rPr lang="en-GB" sz="1000" b="0" i="0" u="none" strike="noStrike" dirty="0">
                          <a:solidFill>
                            <a:srgbClr val="FFFFFF"/>
                          </a:solidFill>
                          <a:effectLst/>
                          <a:latin typeface="Aptos Narrow" panose="020B0004020202020204" pitchFamily="34" charset="0"/>
                        </a:rPr>
                        <a:t>8.5</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156082"/>
                    </a:solidFill>
                  </a:tcPr>
                </a:tc>
                <a:tc>
                  <a:txBody>
                    <a:bodyPr/>
                    <a:lstStyle/>
                    <a:p>
                      <a:pPr algn="ctr" rtl="0" fontAlgn="b">
                        <a:buNone/>
                      </a:pPr>
                      <a:r>
                        <a:rPr lang="en-GB" sz="1000" b="0" i="0" u="none" strike="noStrike" dirty="0">
                          <a:solidFill>
                            <a:srgbClr val="FFFFFF"/>
                          </a:solidFill>
                          <a:effectLst/>
                          <a:latin typeface="Aptos Narrow" panose="020B0004020202020204" pitchFamily="34" charset="0"/>
                        </a:rPr>
                        <a:t>4.5</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B963C"/>
                    </a:solidFill>
                  </a:tcPr>
                </a:tc>
                <a:tc>
                  <a:txBody>
                    <a:bodyPr/>
                    <a:lstStyle/>
                    <a:p>
                      <a:pPr algn="ctr" rtl="0" fontAlgn="b">
                        <a:buNone/>
                      </a:pPr>
                      <a:r>
                        <a:rPr lang="en-GB" sz="1000" b="0" i="0" u="none" strike="noStrike" dirty="0">
                          <a:solidFill>
                            <a:srgbClr val="FFFFFF"/>
                          </a:solidFill>
                          <a:effectLst/>
                          <a:latin typeface="Aptos Narrow" panose="020B0004020202020204" pitchFamily="34" charset="0"/>
                        </a:rPr>
                        <a:t>14</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55B235"/>
                    </a:solidFill>
                  </a:tcPr>
                </a:tc>
                <a:tc>
                  <a:txBody>
                    <a:bodyPr/>
                    <a:lstStyle/>
                    <a:p>
                      <a:pPr algn="ctr" rtl="0" fontAlgn="b">
                        <a:buNone/>
                      </a:pPr>
                      <a:r>
                        <a:rPr lang="en-GB" sz="1000" b="0" i="0" u="none" strike="noStrike" dirty="0">
                          <a:solidFill>
                            <a:srgbClr val="FFFFFF"/>
                          </a:solidFill>
                          <a:effectLst/>
                          <a:latin typeface="Aptos Narrow" panose="020B0004020202020204" pitchFamily="34" charset="0"/>
                        </a:rPr>
                        <a:t>9</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A1100"/>
                    </a:solidFill>
                  </a:tcPr>
                </a:tc>
                <a:extLst>
                  <a:ext uri="{0D108BD9-81ED-4DB2-BD59-A6C34878D82A}">
                    <a16:rowId xmlns:a16="http://schemas.microsoft.com/office/drawing/2014/main" val="3652783692"/>
                  </a:ext>
                </a:extLst>
              </a:tr>
              <a:tr h="97017">
                <a:tc>
                  <a:txBody>
                    <a:bodyPr/>
                    <a:lstStyle/>
                    <a:p>
                      <a:pPr algn="l" fontAlgn="b">
                        <a:buNone/>
                      </a:pPr>
                      <a:r>
                        <a:rPr lang="en-GB" sz="400" b="0" i="0" u="none" strike="noStrike" dirty="0">
                          <a:solidFill>
                            <a:srgbClr val="000000"/>
                          </a:solidFill>
                          <a:effectLst/>
                          <a:latin typeface="Arial" panose="020B0604020202020204" pitchFamily="34" charset="0"/>
                        </a:rPr>
                        <a:t> </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l"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l"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l"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buNone/>
                      </a:pPr>
                      <a:r>
                        <a:rPr lang="en-GB" sz="400" b="0" i="0" u="none" strike="noStrike" dirty="0">
                          <a:solidFill>
                            <a:srgbClr val="000000"/>
                          </a:solidFill>
                          <a:effectLst/>
                          <a:latin typeface="Arial" panose="020B0604020202020204" pitchFamily="34" charset="0"/>
                        </a:rPr>
                        <a:t> </a:t>
                      </a:r>
                    </a:p>
                  </a:txBody>
                  <a:tcPr marL="8718" marR="8718" marT="8718"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484838770"/>
                  </a:ext>
                </a:extLst>
              </a:tr>
              <a:tr h="163000">
                <a:tc>
                  <a:txBody>
                    <a:bodyPr/>
                    <a:lstStyle/>
                    <a:p>
                      <a:pPr algn="l" rtl="0" fontAlgn="b">
                        <a:buNone/>
                      </a:pPr>
                      <a:r>
                        <a:rPr lang="en-GB" sz="1000" b="0" i="0" u="none" strike="noStrike" dirty="0">
                          <a:solidFill>
                            <a:srgbClr val="000000"/>
                          </a:solidFill>
                          <a:effectLst/>
                          <a:latin typeface="Aptos Narrow" panose="020B0004020202020204" pitchFamily="34" charset="0"/>
                        </a:rPr>
                        <a:t>Total without test and proto</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r" rtl="0" fontAlgn="b">
                        <a:buNone/>
                      </a:pPr>
                      <a:r>
                        <a:rPr lang="en-GB" sz="1000" b="0" i="0" u="none" strike="noStrike" dirty="0">
                          <a:solidFill>
                            <a:srgbClr val="000000"/>
                          </a:solidFill>
                          <a:effectLst/>
                          <a:latin typeface="Aptos Narrow" panose="020B0004020202020204" pitchFamily="34" charset="0"/>
                        </a:rPr>
                        <a:t>25</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r" rtl="0" fontAlgn="b">
                        <a:buNone/>
                      </a:pPr>
                      <a:r>
                        <a:rPr lang="en-US" sz="1000" b="0" i="0" u="none" strike="noStrike" dirty="0">
                          <a:solidFill>
                            <a:srgbClr val="FFFFFF"/>
                          </a:solidFill>
                          <a:effectLst/>
                          <a:latin typeface="Aptos Narrow" panose="020B0004020202020204" pitchFamily="34" charset="0"/>
                        </a:rPr>
                        <a:t>12</a:t>
                      </a:r>
                      <a:endParaRPr lang="en-GB" sz="1000" b="0" i="0" u="none" strike="noStrike" dirty="0">
                        <a:solidFill>
                          <a:srgbClr val="FFFFFF"/>
                        </a:solidFill>
                        <a:effectLst/>
                        <a:latin typeface="Aptos Narrow" panose="020B0004020202020204" pitchFamily="34" charset="0"/>
                      </a:endParaRP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1A7024"/>
                    </a:solidFill>
                  </a:tcPr>
                </a:tc>
                <a:tc>
                  <a:txBody>
                    <a:bodyPr/>
                    <a:lstStyle/>
                    <a:p>
                      <a:pPr algn="r" rtl="0" fontAlgn="b">
                        <a:buNone/>
                      </a:pPr>
                      <a:r>
                        <a:rPr lang="en-US" sz="1000" b="0" i="0" u="none" strike="noStrike" dirty="0">
                          <a:solidFill>
                            <a:srgbClr val="FFFFFF"/>
                          </a:solidFill>
                          <a:effectLst/>
                          <a:latin typeface="Aptos Narrow" panose="020B0004020202020204" pitchFamily="34" charset="0"/>
                        </a:rPr>
                        <a:t>8.5</a:t>
                      </a:r>
                      <a:endParaRPr lang="en-GB" sz="1000" b="0" i="0" u="none" strike="noStrike" dirty="0">
                        <a:solidFill>
                          <a:srgbClr val="FFFFFF"/>
                        </a:solidFill>
                        <a:effectLst/>
                        <a:latin typeface="Aptos Narrow" panose="020B0004020202020204" pitchFamily="34" charset="0"/>
                      </a:endParaRP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156082"/>
                    </a:solidFill>
                  </a:tcPr>
                </a:tc>
                <a:tc>
                  <a:txBody>
                    <a:bodyPr/>
                    <a:lstStyle/>
                    <a:p>
                      <a:pPr algn="ctr" rtl="0" fontAlgn="b">
                        <a:buNone/>
                      </a:pPr>
                      <a:r>
                        <a:rPr lang="en-GB" sz="1000" b="0" i="0" u="none" strike="noStrike">
                          <a:solidFill>
                            <a:srgbClr val="FFFFFF"/>
                          </a:solidFill>
                          <a:effectLst/>
                          <a:latin typeface="Aptos Narrow" panose="020B0004020202020204" pitchFamily="34" charset="0"/>
                        </a:rPr>
                        <a:t>4.5</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B963C"/>
                    </a:solidFill>
                  </a:tcPr>
                </a:tc>
                <a:tc>
                  <a:txBody>
                    <a:bodyPr/>
                    <a:lstStyle/>
                    <a:p>
                      <a:pPr algn="ctr" rtl="0" fontAlgn="b">
                        <a:buNone/>
                      </a:pPr>
                      <a:r>
                        <a:rPr lang="en-GB" sz="1000" b="0" i="0" u="none" strike="noStrike" dirty="0">
                          <a:solidFill>
                            <a:srgbClr val="FFFFFF"/>
                          </a:solidFill>
                          <a:effectLst/>
                          <a:latin typeface="Aptos Narrow" panose="020B0004020202020204" pitchFamily="34" charset="0"/>
                        </a:rPr>
                        <a:t>12</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55B235"/>
                    </a:solidFill>
                  </a:tcPr>
                </a:tc>
                <a:tc>
                  <a:txBody>
                    <a:bodyPr/>
                    <a:lstStyle/>
                    <a:p>
                      <a:pPr algn="ctr" rtl="0" fontAlgn="b">
                        <a:buNone/>
                      </a:pPr>
                      <a:r>
                        <a:rPr lang="en-GB" sz="1000" b="0" i="0" u="none" strike="noStrike" dirty="0">
                          <a:solidFill>
                            <a:srgbClr val="FFFFFF"/>
                          </a:solidFill>
                          <a:effectLst/>
                          <a:latin typeface="Aptos Narrow" panose="020B0004020202020204" pitchFamily="34" charset="0"/>
                        </a:rPr>
                        <a:t>0</a:t>
                      </a:r>
                    </a:p>
                  </a:txBody>
                  <a:tcPr marL="8718" marR="8718" marT="8718"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2157356554"/>
                  </a:ext>
                </a:extLst>
              </a:tr>
            </a:tbl>
          </a:graphicData>
        </a:graphic>
      </p:graphicFrame>
      <p:sp>
        <p:nvSpPr>
          <p:cNvPr id="4" name="Footer Placeholder 3">
            <a:extLst>
              <a:ext uri="{FF2B5EF4-FFF2-40B4-BE49-F238E27FC236}">
                <a16:creationId xmlns:a16="http://schemas.microsoft.com/office/drawing/2014/main" id="{FEFFBCB1-B8B7-08A3-CDAD-2A64EFF4F189}"/>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9045DA05-532F-E5FE-4259-C1F5ABD5ABEB}"/>
              </a:ext>
            </a:extLst>
          </p:cNvPr>
          <p:cNvSpPr>
            <a:spLocks noGrp="1"/>
          </p:cNvSpPr>
          <p:nvPr>
            <p:ph type="sldNum" sz="quarter" idx="12"/>
          </p:nvPr>
        </p:nvSpPr>
        <p:spPr/>
        <p:txBody>
          <a:bodyPr/>
          <a:lstStyle/>
          <a:p>
            <a:fld id="{BFDCA1C4-9514-7B4F-976F-D92F7E296653}" type="slidenum">
              <a:rPr lang="fr-FR" smtClean="0"/>
              <a:pPr/>
              <a:t>4</a:t>
            </a:fld>
            <a:endParaRPr lang="fr-FR"/>
          </a:p>
        </p:txBody>
      </p:sp>
      <p:pic>
        <p:nvPicPr>
          <p:cNvPr id="20" name="Picture 19">
            <a:extLst>
              <a:ext uri="{FF2B5EF4-FFF2-40B4-BE49-F238E27FC236}">
                <a16:creationId xmlns:a16="http://schemas.microsoft.com/office/drawing/2014/main" id="{60D0D2AC-1EEF-4ADE-88CC-423048B24DF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026044" y="854968"/>
            <a:ext cx="2520000" cy="1801069"/>
          </a:xfrm>
          <a:prstGeom prst="rect">
            <a:avLst/>
          </a:prstGeom>
        </p:spPr>
      </p:pic>
      <p:pic>
        <p:nvPicPr>
          <p:cNvPr id="21" name="Picture 20">
            <a:extLst>
              <a:ext uri="{FF2B5EF4-FFF2-40B4-BE49-F238E27FC236}">
                <a16:creationId xmlns:a16="http://schemas.microsoft.com/office/drawing/2014/main" id="{361B1849-1CDF-A45F-4088-50182FCFF2C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8520" y="2919904"/>
            <a:ext cx="2520000" cy="1801069"/>
          </a:xfrm>
          <a:prstGeom prst="rect">
            <a:avLst/>
          </a:prstGeom>
        </p:spPr>
      </p:pic>
      <p:pic>
        <p:nvPicPr>
          <p:cNvPr id="22" name="Picture 21">
            <a:extLst>
              <a:ext uri="{FF2B5EF4-FFF2-40B4-BE49-F238E27FC236}">
                <a16:creationId xmlns:a16="http://schemas.microsoft.com/office/drawing/2014/main" id="{62B239A4-B66D-E226-23C7-6B76267FEAB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366544" y="2895726"/>
            <a:ext cx="2520000" cy="1811838"/>
          </a:xfrm>
          <a:prstGeom prst="rect">
            <a:avLst/>
          </a:prstGeom>
        </p:spPr>
      </p:pic>
      <p:pic>
        <p:nvPicPr>
          <p:cNvPr id="23" name="Picture 22">
            <a:extLst>
              <a:ext uri="{FF2B5EF4-FFF2-40B4-BE49-F238E27FC236}">
                <a16:creationId xmlns:a16="http://schemas.microsoft.com/office/drawing/2014/main" id="{78AE4FF2-503D-BE3D-6262-F5CD38E19E72}"/>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886544" y="2891167"/>
            <a:ext cx="2520000" cy="1803750"/>
          </a:xfrm>
          <a:prstGeom prst="rect">
            <a:avLst/>
          </a:prstGeom>
        </p:spPr>
      </p:pic>
      <p:pic>
        <p:nvPicPr>
          <p:cNvPr id="24" name="Picture 23">
            <a:extLst>
              <a:ext uri="{FF2B5EF4-FFF2-40B4-BE49-F238E27FC236}">
                <a16:creationId xmlns:a16="http://schemas.microsoft.com/office/drawing/2014/main" id="{725B7B22-D80A-43E2-B551-1471D9CF080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7272000" y="2944526"/>
            <a:ext cx="2520000" cy="1822737"/>
          </a:xfrm>
          <a:prstGeom prst="rect">
            <a:avLst/>
          </a:prstGeom>
        </p:spPr>
      </p:pic>
    </p:spTree>
    <p:extLst>
      <p:ext uri="{BB962C8B-B14F-4D97-AF65-F5344CB8AC3E}">
        <p14:creationId xmlns:p14="http://schemas.microsoft.com/office/powerpoint/2010/main" val="3881654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35E13B-B8D2-6966-12FA-5C4522B823F7}"/>
            </a:ext>
          </a:extLst>
        </p:cNvPr>
        <p:cNvGrpSpPr/>
        <p:nvPr/>
      </p:nvGrpSpPr>
      <p:grpSpPr>
        <a:xfrm>
          <a:off x="0" y="0"/>
          <a:ext cx="0" cy="0"/>
          <a:chOff x="0" y="0"/>
          <a:chExt cx="0" cy="0"/>
        </a:xfrm>
      </p:grpSpPr>
      <p:pic>
        <p:nvPicPr>
          <p:cNvPr id="33" name="Picture 32">
            <a:extLst>
              <a:ext uri="{FF2B5EF4-FFF2-40B4-BE49-F238E27FC236}">
                <a16:creationId xmlns:a16="http://schemas.microsoft.com/office/drawing/2014/main" id="{53EB29A8-C192-13B2-2CE8-D415598D7257}"/>
              </a:ext>
            </a:extLst>
          </p:cNvPr>
          <p:cNvPicPr>
            <a:picLocks noChangeAspect="1"/>
          </p:cNvPicPr>
          <p:nvPr/>
        </p:nvPicPr>
        <p:blipFill>
          <a:blip r:embed="rId3"/>
          <a:stretch>
            <a:fillRect/>
          </a:stretch>
        </p:blipFill>
        <p:spPr>
          <a:xfrm>
            <a:off x="635436" y="529590"/>
            <a:ext cx="7863840" cy="4084320"/>
          </a:xfrm>
          <a:prstGeom prst="rect">
            <a:avLst/>
          </a:prstGeom>
        </p:spPr>
      </p:pic>
      <p:sp>
        <p:nvSpPr>
          <p:cNvPr id="2" name="Title 1">
            <a:extLst>
              <a:ext uri="{FF2B5EF4-FFF2-40B4-BE49-F238E27FC236}">
                <a16:creationId xmlns:a16="http://schemas.microsoft.com/office/drawing/2014/main" id="{707FFEA0-D43F-FAC2-2085-9E476B3D5639}"/>
              </a:ext>
            </a:extLst>
          </p:cNvPr>
          <p:cNvSpPr>
            <a:spLocks noGrp="1"/>
          </p:cNvSpPr>
          <p:nvPr>
            <p:ph type="title"/>
          </p:nvPr>
        </p:nvSpPr>
        <p:spPr>
          <a:xfrm>
            <a:off x="107504" y="135000"/>
            <a:ext cx="8939296" cy="540000"/>
          </a:xfrm>
        </p:spPr>
        <p:txBody>
          <a:bodyPr/>
          <a:lstStyle/>
          <a:p>
            <a:r>
              <a:rPr lang="en-GB" sz="2400" dirty="0"/>
              <a:t>Status of the HL-LHC Cold Mass Production @ CERN</a:t>
            </a:r>
            <a:br>
              <a:rPr lang="en-GB" sz="2400" dirty="0"/>
            </a:br>
            <a:r>
              <a:rPr lang="en-GB" sz="2400" dirty="0"/>
              <a:t>per Year</a:t>
            </a:r>
          </a:p>
        </p:txBody>
      </p:sp>
      <p:sp>
        <p:nvSpPr>
          <p:cNvPr id="4" name="Footer Placeholder 3">
            <a:extLst>
              <a:ext uri="{FF2B5EF4-FFF2-40B4-BE49-F238E27FC236}">
                <a16:creationId xmlns:a16="http://schemas.microsoft.com/office/drawing/2014/main" id="{9818EA71-7FD1-3CD7-D04C-EEBD77AEB98F}"/>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16607C6C-C378-C215-BC06-4D8881DC3E98}"/>
              </a:ext>
            </a:extLst>
          </p:cNvPr>
          <p:cNvSpPr>
            <a:spLocks noGrp="1"/>
          </p:cNvSpPr>
          <p:nvPr>
            <p:ph type="sldNum" sz="quarter" idx="12"/>
          </p:nvPr>
        </p:nvSpPr>
        <p:spPr/>
        <p:txBody>
          <a:bodyPr/>
          <a:lstStyle/>
          <a:p>
            <a:fld id="{BFDCA1C4-9514-7B4F-976F-D92F7E296653}" type="slidenum">
              <a:rPr lang="fr-FR" smtClean="0"/>
              <a:pPr/>
              <a:t>5</a:t>
            </a:fld>
            <a:endParaRPr lang="fr-FR"/>
          </a:p>
        </p:txBody>
      </p:sp>
      <p:graphicFrame>
        <p:nvGraphicFramePr>
          <p:cNvPr id="10" name="Table 9">
            <a:extLst>
              <a:ext uri="{FF2B5EF4-FFF2-40B4-BE49-F238E27FC236}">
                <a16:creationId xmlns:a16="http://schemas.microsoft.com/office/drawing/2014/main" id="{A56ABF80-FF52-D7F7-DF1B-D633CF8DF3EC}"/>
              </a:ext>
            </a:extLst>
          </p:cNvPr>
          <p:cNvGraphicFramePr>
            <a:graphicFrameLocks noGrp="1"/>
          </p:cNvGraphicFramePr>
          <p:nvPr>
            <p:extLst>
              <p:ext uri="{D42A27DB-BD31-4B8C-83A1-F6EECF244321}">
                <p14:modId xmlns:p14="http://schemas.microsoft.com/office/powerpoint/2010/main" val="290432266"/>
              </p:ext>
            </p:extLst>
          </p:nvPr>
        </p:nvGraphicFramePr>
        <p:xfrm>
          <a:off x="7596336" y="1069590"/>
          <a:ext cx="576064" cy="2942320"/>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1424211854"/>
                    </a:ext>
                  </a:extLst>
                </a:gridCol>
              </a:tblGrid>
              <a:tr h="367790">
                <a:tc>
                  <a:txBody>
                    <a:bodyPr/>
                    <a:lstStyle/>
                    <a:p>
                      <a:pPr algn="ctr" fontAlgn="b">
                        <a:buNone/>
                      </a:pPr>
                      <a:r>
                        <a:rPr lang="en-GB" sz="700" b="1" i="1" u="none" strike="noStrike" dirty="0">
                          <a:solidFill>
                            <a:schemeClr val="tx1">
                              <a:lumMod val="85000"/>
                              <a:lumOff val="15000"/>
                            </a:schemeClr>
                          </a:solidFill>
                          <a:effectLst/>
                        </a:rPr>
                        <a:t>LMBRD2</a:t>
                      </a:r>
                      <a:endParaRPr lang="en-GB" sz="700" b="1" i="1" u="none" strike="noStrike" dirty="0">
                        <a:solidFill>
                          <a:schemeClr val="tx1">
                            <a:lumMod val="85000"/>
                            <a:lumOff val="15000"/>
                          </a:schemeClr>
                        </a:solidFill>
                        <a:effectLst/>
                        <a:latin typeface="Aptos Narrow" panose="020B000402020202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8763308"/>
                  </a:ext>
                </a:extLst>
              </a:tr>
              <a:tr h="367790">
                <a:tc>
                  <a:txBody>
                    <a:bodyPr/>
                    <a:lstStyle/>
                    <a:p>
                      <a:pPr algn="ctr" fontAlgn="b">
                        <a:buNone/>
                      </a:pPr>
                      <a:r>
                        <a:rPr lang="en-GB" sz="700" b="1" i="1" u="none" strike="noStrike" dirty="0">
                          <a:solidFill>
                            <a:schemeClr val="tx1">
                              <a:lumMod val="85000"/>
                              <a:lumOff val="15000"/>
                            </a:schemeClr>
                          </a:solidFill>
                          <a:effectLst/>
                        </a:rPr>
                        <a:t>LMBRD3</a:t>
                      </a:r>
                      <a:endParaRPr lang="en-GB" sz="700" b="1" i="1" u="none" strike="noStrike" dirty="0">
                        <a:solidFill>
                          <a:schemeClr val="tx1">
                            <a:lumMod val="85000"/>
                            <a:lumOff val="15000"/>
                          </a:schemeClr>
                        </a:solidFill>
                        <a:effectLst/>
                        <a:latin typeface="Aptos Narrow" panose="020B000402020202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86319125"/>
                  </a:ext>
                </a:extLst>
              </a:tr>
              <a:tr h="367790">
                <a:tc>
                  <a:txBody>
                    <a:bodyPr/>
                    <a:lstStyle/>
                    <a:p>
                      <a:pPr algn="ctr" fontAlgn="b">
                        <a:buNone/>
                      </a:pPr>
                      <a:r>
                        <a:rPr lang="en-GB" sz="700" b="1" i="1" u="none" strike="noStrike" dirty="0">
                          <a:solidFill>
                            <a:schemeClr val="tx1">
                              <a:lumMod val="85000"/>
                              <a:lumOff val="15000"/>
                            </a:schemeClr>
                          </a:solidFill>
                          <a:effectLst/>
                        </a:rPr>
                        <a:t>LMCXF03</a:t>
                      </a:r>
                      <a:endParaRPr lang="en-GB" sz="700" b="1" i="1" u="none" strike="noStrike" dirty="0">
                        <a:solidFill>
                          <a:schemeClr val="tx1">
                            <a:lumMod val="85000"/>
                            <a:lumOff val="15000"/>
                          </a:schemeClr>
                        </a:solidFill>
                        <a:effectLst/>
                        <a:latin typeface="Aptos Narrow" panose="020B000402020202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0377949"/>
                  </a:ext>
                </a:extLst>
              </a:tr>
              <a:tr h="367790">
                <a:tc>
                  <a:txBody>
                    <a:bodyPr/>
                    <a:lstStyle/>
                    <a:p>
                      <a:pPr algn="ctr" fontAlgn="b">
                        <a:buNone/>
                      </a:pPr>
                      <a:r>
                        <a:rPr lang="en-GB" sz="700" b="1" i="1" u="none" strike="noStrike" dirty="0">
                          <a:solidFill>
                            <a:schemeClr val="tx1">
                              <a:lumMod val="85000"/>
                              <a:lumOff val="15000"/>
                            </a:schemeClr>
                          </a:solidFill>
                          <a:effectLst/>
                        </a:rPr>
                        <a:t>LMCXF05</a:t>
                      </a:r>
                      <a:endParaRPr lang="en-GB" sz="700" b="1" i="1" u="none" strike="noStrike" dirty="0">
                        <a:solidFill>
                          <a:schemeClr val="tx1">
                            <a:lumMod val="85000"/>
                            <a:lumOff val="15000"/>
                          </a:schemeClr>
                        </a:solidFill>
                        <a:effectLst/>
                        <a:latin typeface="Aptos Narrow" panose="020B000402020202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811220"/>
                  </a:ext>
                </a:extLst>
              </a:tr>
              <a:tr h="367790">
                <a:tc>
                  <a:txBody>
                    <a:bodyPr/>
                    <a:lstStyle/>
                    <a:p>
                      <a:pPr algn="ctr" fontAlgn="b">
                        <a:buNone/>
                      </a:pPr>
                      <a:r>
                        <a:rPr lang="en-GB" sz="700" b="1" i="1" u="none" strike="noStrike" dirty="0">
                          <a:solidFill>
                            <a:schemeClr val="tx1">
                              <a:lumMod val="85000"/>
                              <a:lumOff val="15000"/>
                            </a:schemeClr>
                          </a:solidFill>
                          <a:effectLst/>
                        </a:rPr>
                        <a:t>LMQXFB08</a:t>
                      </a:r>
                      <a:endParaRPr lang="en-GB" sz="700" b="1" i="1" u="none" strike="noStrike" dirty="0">
                        <a:solidFill>
                          <a:schemeClr val="tx1">
                            <a:lumMod val="85000"/>
                            <a:lumOff val="15000"/>
                          </a:schemeClr>
                        </a:solidFill>
                        <a:effectLst/>
                        <a:latin typeface="Aptos Narrow" panose="020B000402020202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81321021"/>
                  </a:ext>
                </a:extLst>
              </a:tr>
              <a:tr h="367790">
                <a:tc>
                  <a:txBody>
                    <a:bodyPr/>
                    <a:lstStyle/>
                    <a:p>
                      <a:pPr algn="ctr" fontAlgn="b">
                        <a:buNone/>
                      </a:pPr>
                      <a:r>
                        <a:rPr lang="en-GB" sz="700" b="1" i="1" u="none" strike="noStrike" dirty="0">
                          <a:solidFill>
                            <a:schemeClr val="tx1">
                              <a:lumMod val="85000"/>
                              <a:lumOff val="15000"/>
                            </a:schemeClr>
                          </a:solidFill>
                          <a:effectLst/>
                        </a:rPr>
                        <a:t>LMQXFB09</a:t>
                      </a:r>
                      <a:endParaRPr lang="en-GB" sz="700" b="1" i="1" u="none" strike="noStrike" dirty="0">
                        <a:solidFill>
                          <a:schemeClr val="tx1">
                            <a:lumMod val="85000"/>
                            <a:lumOff val="15000"/>
                          </a:schemeClr>
                        </a:solidFill>
                        <a:effectLst/>
                        <a:latin typeface="Aptos Narrow" panose="020B000402020202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52573446"/>
                  </a:ext>
                </a:extLst>
              </a:tr>
              <a:tr h="367790">
                <a:tc>
                  <a:txBody>
                    <a:bodyPr/>
                    <a:lstStyle/>
                    <a:p>
                      <a:pPr algn="ctr" fontAlgn="b">
                        <a:buNone/>
                      </a:pPr>
                      <a:r>
                        <a:rPr lang="en-GB" sz="700" b="1" i="1" u="none" strike="noStrike" dirty="0">
                          <a:solidFill>
                            <a:schemeClr val="tx1">
                              <a:lumMod val="85000"/>
                              <a:lumOff val="15000"/>
                            </a:schemeClr>
                          </a:solidFill>
                          <a:effectLst/>
                        </a:rPr>
                        <a:t>LMQXFB10</a:t>
                      </a:r>
                      <a:endParaRPr lang="en-GB" sz="700" b="1" i="1" u="none" strike="noStrike" dirty="0">
                        <a:solidFill>
                          <a:schemeClr val="tx1">
                            <a:lumMod val="85000"/>
                            <a:lumOff val="15000"/>
                          </a:schemeClr>
                        </a:solidFill>
                        <a:effectLst/>
                        <a:latin typeface="Aptos Narrow" panose="020B000402020202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1433171"/>
                  </a:ext>
                </a:extLst>
              </a:tr>
              <a:tr h="367790">
                <a:tc>
                  <a:txBody>
                    <a:bodyPr/>
                    <a:lstStyle/>
                    <a:p>
                      <a:pPr algn="ctr" fontAlgn="b">
                        <a:buNone/>
                      </a:pPr>
                      <a:r>
                        <a:rPr lang="en-GB" sz="700" b="1" i="1" u="none" strike="noStrike" dirty="0">
                          <a:solidFill>
                            <a:schemeClr val="tx1">
                              <a:lumMod val="85000"/>
                              <a:lumOff val="15000"/>
                            </a:schemeClr>
                          </a:solidFill>
                          <a:effectLst/>
                        </a:rPr>
                        <a:t>LMQXFB11</a:t>
                      </a:r>
                      <a:endParaRPr lang="en-GB" sz="700" b="1" i="1" u="none" strike="noStrike" dirty="0">
                        <a:solidFill>
                          <a:schemeClr val="tx1">
                            <a:lumMod val="85000"/>
                            <a:lumOff val="15000"/>
                          </a:schemeClr>
                        </a:solidFill>
                        <a:effectLst/>
                        <a:latin typeface="Aptos Narrow" panose="020B000402020202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90587204"/>
                  </a:ext>
                </a:extLst>
              </a:tr>
            </a:tbl>
          </a:graphicData>
        </a:graphic>
      </p:graphicFrame>
      <p:graphicFrame>
        <p:nvGraphicFramePr>
          <p:cNvPr id="12" name="Table 11">
            <a:extLst>
              <a:ext uri="{FF2B5EF4-FFF2-40B4-BE49-F238E27FC236}">
                <a16:creationId xmlns:a16="http://schemas.microsoft.com/office/drawing/2014/main" id="{4A989254-02D0-6391-220E-388DDFB4C045}"/>
              </a:ext>
            </a:extLst>
          </p:cNvPr>
          <p:cNvGraphicFramePr>
            <a:graphicFrameLocks noGrp="1"/>
          </p:cNvGraphicFramePr>
          <p:nvPr>
            <p:extLst>
              <p:ext uri="{D42A27DB-BD31-4B8C-83A1-F6EECF244321}">
                <p14:modId xmlns:p14="http://schemas.microsoft.com/office/powerpoint/2010/main" val="3953584473"/>
              </p:ext>
            </p:extLst>
          </p:nvPr>
        </p:nvGraphicFramePr>
        <p:xfrm>
          <a:off x="6660232" y="1069590"/>
          <a:ext cx="576064" cy="2942320"/>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1424211854"/>
                    </a:ext>
                  </a:extLst>
                </a:gridCol>
              </a:tblGrid>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8763308"/>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86319125"/>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LMBRD1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0377949"/>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LMCXF04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811220"/>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LMQXFB04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8132102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LMQXFB05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52573446"/>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LMQXFB06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143317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LMQXFB07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90587204"/>
                  </a:ext>
                </a:extLst>
              </a:tr>
            </a:tbl>
          </a:graphicData>
        </a:graphic>
      </p:graphicFrame>
      <p:graphicFrame>
        <p:nvGraphicFramePr>
          <p:cNvPr id="13" name="Table 12">
            <a:extLst>
              <a:ext uri="{FF2B5EF4-FFF2-40B4-BE49-F238E27FC236}">
                <a16:creationId xmlns:a16="http://schemas.microsoft.com/office/drawing/2014/main" id="{42D5529D-B9A8-3170-0517-8D9B96EF4DB6}"/>
              </a:ext>
            </a:extLst>
          </p:cNvPr>
          <p:cNvGraphicFramePr>
            <a:graphicFrameLocks noGrp="1"/>
          </p:cNvGraphicFramePr>
          <p:nvPr>
            <p:extLst>
              <p:ext uri="{D42A27DB-BD31-4B8C-83A1-F6EECF244321}">
                <p14:modId xmlns:p14="http://schemas.microsoft.com/office/powerpoint/2010/main" val="3809743369"/>
              </p:ext>
            </p:extLst>
          </p:nvPr>
        </p:nvGraphicFramePr>
        <p:xfrm>
          <a:off x="5729662" y="1071135"/>
          <a:ext cx="576064" cy="2942320"/>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1424211854"/>
                    </a:ext>
                  </a:extLst>
                </a:gridCol>
              </a:tblGrid>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8763308"/>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86319125"/>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0377949"/>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LMCXF01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811220"/>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LMQXFB02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8132102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LMQXFB03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52573446"/>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LMQXFBT06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143317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LMQXFBT07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90587204"/>
                  </a:ext>
                </a:extLst>
              </a:tr>
            </a:tbl>
          </a:graphicData>
        </a:graphic>
      </p:graphicFrame>
      <p:graphicFrame>
        <p:nvGraphicFramePr>
          <p:cNvPr id="14" name="Table 13">
            <a:extLst>
              <a:ext uri="{FF2B5EF4-FFF2-40B4-BE49-F238E27FC236}">
                <a16:creationId xmlns:a16="http://schemas.microsoft.com/office/drawing/2014/main" id="{F97FD5CE-9054-C5A2-16CA-DC00A3085135}"/>
              </a:ext>
            </a:extLst>
          </p:cNvPr>
          <p:cNvGraphicFramePr>
            <a:graphicFrameLocks noGrp="1"/>
          </p:cNvGraphicFramePr>
          <p:nvPr>
            <p:extLst>
              <p:ext uri="{D42A27DB-BD31-4B8C-83A1-F6EECF244321}">
                <p14:modId xmlns:p14="http://schemas.microsoft.com/office/powerpoint/2010/main" val="3236846805"/>
              </p:ext>
            </p:extLst>
          </p:nvPr>
        </p:nvGraphicFramePr>
        <p:xfrm>
          <a:off x="4807635" y="1071135"/>
          <a:ext cx="576064" cy="2942320"/>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1424211854"/>
                    </a:ext>
                  </a:extLst>
                </a:gridCol>
              </a:tblGrid>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8763308"/>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86319125"/>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0377949"/>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811220"/>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LMBRDP1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8132102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LMQXFB01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52573446"/>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LMQXFBT04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143317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LMQXFBT05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90587204"/>
                  </a:ext>
                </a:extLst>
              </a:tr>
            </a:tbl>
          </a:graphicData>
        </a:graphic>
      </p:graphicFrame>
      <p:graphicFrame>
        <p:nvGraphicFramePr>
          <p:cNvPr id="15" name="Table 14">
            <a:extLst>
              <a:ext uri="{FF2B5EF4-FFF2-40B4-BE49-F238E27FC236}">
                <a16:creationId xmlns:a16="http://schemas.microsoft.com/office/drawing/2014/main" id="{9E0F51A3-FC4D-B50F-9C47-CDACBCFD71D9}"/>
              </a:ext>
            </a:extLst>
          </p:cNvPr>
          <p:cNvGraphicFramePr>
            <a:graphicFrameLocks noGrp="1"/>
          </p:cNvGraphicFramePr>
          <p:nvPr>
            <p:extLst>
              <p:ext uri="{D42A27DB-BD31-4B8C-83A1-F6EECF244321}">
                <p14:modId xmlns:p14="http://schemas.microsoft.com/office/powerpoint/2010/main" val="2158233147"/>
              </p:ext>
            </p:extLst>
          </p:nvPr>
        </p:nvGraphicFramePr>
        <p:xfrm>
          <a:off x="3871803" y="1069590"/>
          <a:ext cx="576064" cy="2942320"/>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1424211854"/>
                    </a:ext>
                  </a:extLst>
                </a:gridCol>
              </a:tblGrid>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8763308"/>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86319125"/>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0377949"/>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811220"/>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81321021"/>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52573446"/>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143317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LMQXFBT03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90587204"/>
                  </a:ext>
                </a:extLst>
              </a:tr>
            </a:tbl>
          </a:graphicData>
        </a:graphic>
      </p:graphicFrame>
      <p:graphicFrame>
        <p:nvGraphicFramePr>
          <p:cNvPr id="16" name="Table 15">
            <a:extLst>
              <a:ext uri="{FF2B5EF4-FFF2-40B4-BE49-F238E27FC236}">
                <a16:creationId xmlns:a16="http://schemas.microsoft.com/office/drawing/2014/main" id="{504DD85B-DEFD-DE72-9175-2DACD01F9D33}"/>
              </a:ext>
            </a:extLst>
          </p:cNvPr>
          <p:cNvGraphicFramePr>
            <a:graphicFrameLocks noGrp="1"/>
          </p:cNvGraphicFramePr>
          <p:nvPr>
            <p:extLst>
              <p:ext uri="{D42A27DB-BD31-4B8C-83A1-F6EECF244321}">
                <p14:modId xmlns:p14="http://schemas.microsoft.com/office/powerpoint/2010/main" val="2517236980"/>
              </p:ext>
            </p:extLst>
          </p:nvPr>
        </p:nvGraphicFramePr>
        <p:xfrm>
          <a:off x="2935699" y="1071135"/>
          <a:ext cx="576064" cy="2942320"/>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1424211854"/>
                    </a:ext>
                  </a:extLst>
                </a:gridCol>
              </a:tblGrid>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8763308"/>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86319125"/>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0377949"/>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811220"/>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LMQXFBT01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8132102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LMQXFBT02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52573446"/>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LMBHA03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143317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LMBHB03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90587204"/>
                  </a:ext>
                </a:extLst>
              </a:tr>
            </a:tbl>
          </a:graphicData>
        </a:graphic>
      </p:graphicFrame>
      <p:graphicFrame>
        <p:nvGraphicFramePr>
          <p:cNvPr id="17" name="Table 16">
            <a:extLst>
              <a:ext uri="{FF2B5EF4-FFF2-40B4-BE49-F238E27FC236}">
                <a16:creationId xmlns:a16="http://schemas.microsoft.com/office/drawing/2014/main" id="{DD82B595-12A8-0051-EDD3-34166104296D}"/>
              </a:ext>
            </a:extLst>
          </p:cNvPr>
          <p:cNvGraphicFramePr>
            <a:graphicFrameLocks noGrp="1"/>
          </p:cNvGraphicFramePr>
          <p:nvPr>
            <p:extLst>
              <p:ext uri="{D42A27DB-BD31-4B8C-83A1-F6EECF244321}">
                <p14:modId xmlns:p14="http://schemas.microsoft.com/office/powerpoint/2010/main" val="3633507852"/>
              </p:ext>
            </p:extLst>
          </p:nvPr>
        </p:nvGraphicFramePr>
        <p:xfrm>
          <a:off x="2000003" y="1071135"/>
          <a:ext cx="576064" cy="2942320"/>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1424211854"/>
                    </a:ext>
                  </a:extLst>
                </a:gridCol>
              </a:tblGrid>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8763308"/>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86319125"/>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0377949"/>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811220"/>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8132102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LMBHA01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52573446"/>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LMBHA02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143317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LMBHB02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90587204"/>
                  </a:ext>
                </a:extLst>
              </a:tr>
            </a:tbl>
          </a:graphicData>
        </a:graphic>
      </p:graphicFrame>
      <p:graphicFrame>
        <p:nvGraphicFramePr>
          <p:cNvPr id="18" name="Table 17">
            <a:extLst>
              <a:ext uri="{FF2B5EF4-FFF2-40B4-BE49-F238E27FC236}">
                <a16:creationId xmlns:a16="http://schemas.microsoft.com/office/drawing/2014/main" id="{41A01200-968F-B26D-5CA5-6A7D346158B2}"/>
              </a:ext>
            </a:extLst>
          </p:cNvPr>
          <p:cNvGraphicFramePr>
            <a:graphicFrameLocks noGrp="1"/>
          </p:cNvGraphicFramePr>
          <p:nvPr>
            <p:extLst>
              <p:ext uri="{D42A27DB-BD31-4B8C-83A1-F6EECF244321}">
                <p14:modId xmlns:p14="http://schemas.microsoft.com/office/powerpoint/2010/main" val="3066566253"/>
              </p:ext>
            </p:extLst>
          </p:nvPr>
        </p:nvGraphicFramePr>
        <p:xfrm>
          <a:off x="1063763" y="1080991"/>
          <a:ext cx="576064" cy="2942320"/>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1424211854"/>
                    </a:ext>
                  </a:extLst>
                </a:gridCol>
              </a:tblGrid>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8763308"/>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86319125"/>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0377949"/>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811220"/>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81321021"/>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52573446"/>
                  </a:ext>
                </a:extLst>
              </a:tr>
              <a:tr h="367790">
                <a:tc>
                  <a:txBody>
                    <a:bodyPr/>
                    <a:lstStyle/>
                    <a:p>
                      <a:pPr algn="ctr" fontAlgn="b">
                        <a:buNone/>
                      </a:pPr>
                      <a:endParaRPr lang="en-GB" sz="700" b="1" i="1" u="none" strike="noStrike" kern="1200" dirty="0">
                        <a:solidFill>
                          <a:schemeClr val="tx1">
                            <a:lumMod val="85000"/>
                            <a:lumOff val="15000"/>
                          </a:schemeClr>
                        </a:solidFill>
                        <a:effectLst/>
                        <a:latin typeface="+mn-lt"/>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1433171"/>
                  </a:ext>
                </a:extLst>
              </a:tr>
              <a:tr h="367790">
                <a:tc>
                  <a:txBody>
                    <a:bodyPr/>
                    <a:lstStyle/>
                    <a:p>
                      <a:pPr algn="ctr" fontAlgn="b">
                        <a:buNone/>
                      </a:pPr>
                      <a:r>
                        <a:rPr lang="en-GB" sz="700" b="1" i="1" u="none" strike="noStrike" kern="1200" dirty="0">
                          <a:solidFill>
                            <a:schemeClr val="tx1">
                              <a:lumMod val="85000"/>
                              <a:lumOff val="15000"/>
                            </a:schemeClr>
                          </a:solidFill>
                          <a:effectLst/>
                          <a:latin typeface="+mn-lt"/>
                          <a:ea typeface="+mn-ea"/>
                          <a:cs typeface="+mn-cs"/>
                        </a:rPr>
                        <a:t>LMBHB01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90587204"/>
                  </a:ext>
                </a:extLst>
              </a:tr>
            </a:tbl>
          </a:graphicData>
        </a:graphic>
      </p:graphicFrame>
      <p:sp>
        <p:nvSpPr>
          <p:cNvPr id="29" name="TextBox 28">
            <a:extLst>
              <a:ext uri="{FF2B5EF4-FFF2-40B4-BE49-F238E27FC236}">
                <a16:creationId xmlns:a16="http://schemas.microsoft.com/office/drawing/2014/main" id="{8721199F-F21A-C357-BBBA-D0C53E3A7A1D}"/>
              </a:ext>
            </a:extLst>
          </p:cNvPr>
          <p:cNvSpPr txBox="1"/>
          <p:nvPr/>
        </p:nvSpPr>
        <p:spPr>
          <a:xfrm rot="16200000">
            <a:off x="4668644" y="3127872"/>
            <a:ext cx="1592103" cy="230832"/>
          </a:xfrm>
          <a:prstGeom prst="rect">
            <a:avLst/>
          </a:prstGeom>
          <a:noFill/>
        </p:spPr>
        <p:txBody>
          <a:bodyPr wrap="none" rtlCol="0">
            <a:spAutoFit/>
          </a:bodyPr>
          <a:lstStyle/>
          <a:p>
            <a:r>
              <a:rPr lang="en-US" sz="900" b="1" i="1" dirty="0">
                <a:solidFill>
                  <a:schemeClr val="bg1">
                    <a:lumMod val="50000"/>
                  </a:schemeClr>
                </a:solidFill>
              </a:rPr>
              <a:t>+ 4 LHC MB Consolidated</a:t>
            </a:r>
            <a:endParaRPr lang="en-GB" sz="900" b="1" i="1" dirty="0">
              <a:solidFill>
                <a:schemeClr val="bg1">
                  <a:lumMod val="50000"/>
                </a:schemeClr>
              </a:solidFill>
            </a:endParaRPr>
          </a:p>
        </p:txBody>
      </p:sp>
      <p:sp>
        <p:nvSpPr>
          <p:cNvPr id="30" name="TextBox 29">
            <a:extLst>
              <a:ext uri="{FF2B5EF4-FFF2-40B4-BE49-F238E27FC236}">
                <a16:creationId xmlns:a16="http://schemas.microsoft.com/office/drawing/2014/main" id="{D44E9820-D5D5-C3A7-0C70-D915EA9B24F5}"/>
              </a:ext>
            </a:extLst>
          </p:cNvPr>
          <p:cNvSpPr txBox="1"/>
          <p:nvPr/>
        </p:nvSpPr>
        <p:spPr>
          <a:xfrm rot="16200000">
            <a:off x="5349109" y="2885861"/>
            <a:ext cx="2098651" cy="230832"/>
          </a:xfrm>
          <a:prstGeom prst="rect">
            <a:avLst/>
          </a:prstGeom>
          <a:noFill/>
        </p:spPr>
        <p:txBody>
          <a:bodyPr wrap="none" rtlCol="0">
            <a:spAutoFit/>
          </a:bodyPr>
          <a:lstStyle/>
          <a:p>
            <a:r>
              <a:rPr lang="en-US" sz="900" b="1" i="1" dirty="0">
                <a:solidFill>
                  <a:schemeClr val="bg1">
                    <a:lumMod val="50000"/>
                  </a:schemeClr>
                </a:solidFill>
              </a:rPr>
              <a:t>+ 4 LHC MB  &amp; 1 SSS Consolidated</a:t>
            </a:r>
            <a:endParaRPr lang="en-GB" sz="900" b="1" i="1" dirty="0">
              <a:solidFill>
                <a:schemeClr val="bg1">
                  <a:lumMod val="50000"/>
                </a:schemeClr>
              </a:solidFill>
            </a:endParaRPr>
          </a:p>
        </p:txBody>
      </p:sp>
      <p:sp>
        <p:nvSpPr>
          <p:cNvPr id="31" name="TextBox 30">
            <a:extLst>
              <a:ext uri="{FF2B5EF4-FFF2-40B4-BE49-F238E27FC236}">
                <a16:creationId xmlns:a16="http://schemas.microsoft.com/office/drawing/2014/main" id="{81A610C5-512A-031C-6041-82B829F7DFE7}"/>
              </a:ext>
            </a:extLst>
          </p:cNvPr>
          <p:cNvSpPr txBox="1"/>
          <p:nvPr/>
        </p:nvSpPr>
        <p:spPr>
          <a:xfrm rot="16200000">
            <a:off x="7247600" y="2754781"/>
            <a:ext cx="2100640" cy="338554"/>
          </a:xfrm>
          <a:prstGeom prst="rect">
            <a:avLst/>
          </a:prstGeom>
          <a:noFill/>
        </p:spPr>
        <p:txBody>
          <a:bodyPr wrap="none" rtlCol="0">
            <a:spAutoFit/>
          </a:bodyPr>
          <a:lstStyle/>
          <a:p>
            <a:r>
              <a:rPr lang="en-US" sz="1600" b="1" i="1" dirty="0">
                <a:solidFill>
                  <a:schemeClr val="accent3">
                    <a:lumMod val="60000"/>
                    <a:lumOff val="40000"/>
                  </a:schemeClr>
                </a:solidFill>
                <a:effectLst>
                  <a:outerShdw blurRad="38100" dist="38100" dir="2700000" algn="tl">
                    <a:srgbClr val="000000">
                      <a:alpha val="43137"/>
                    </a:srgbClr>
                  </a:outerShdw>
                </a:effectLst>
              </a:rPr>
              <a:t>+ STRING Activities</a:t>
            </a:r>
            <a:endParaRPr lang="en-GB" sz="1600" b="1" i="1" dirty="0">
              <a:solidFill>
                <a:schemeClr val="accent3">
                  <a:lumMod val="60000"/>
                  <a:lumOff val="40000"/>
                </a:schemeClr>
              </a:solidFill>
              <a:effectLst>
                <a:outerShdw blurRad="38100" dist="38100" dir="2700000" algn="tl">
                  <a:srgbClr val="000000">
                    <a:alpha val="43137"/>
                  </a:srgbClr>
                </a:outerShdw>
              </a:effectLst>
            </a:endParaRPr>
          </a:p>
        </p:txBody>
      </p:sp>
      <p:sp>
        <p:nvSpPr>
          <p:cNvPr id="32" name="TextBox 31">
            <a:extLst>
              <a:ext uri="{FF2B5EF4-FFF2-40B4-BE49-F238E27FC236}">
                <a16:creationId xmlns:a16="http://schemas.microsoft.com/office/drawing/2014/main" id="{4FC2047F-707A-03C2-EC1E-9AA2AC655EB4}"/>
              </a:ext>
            </a:extLst>
          </p:cNvPr>
          <p:cNvSpPr txBox="1"/>
          <p:nvPr/>
        </p:nvSpPr>
        <p:spPr>
          <a:xfrm rot="16200000">
            <a:off x="3732540" y="3129553"/>
            <a:ext cx="1592103" cy="230832"/>
          </a:xfrm>
          <a:prstGeom prst="rect">
            <a:avLst/>
          </a:prstGeom>
          <a:noFill/>
        </p:spPr>
        <p:txBody>
          <a:bodyPr wrap="none" rtlCol="0">
            <a:spAutoFit/>
          </a:bodyPr>
          <a:lstStyle/>
          <a:p>
            <a:r>
              <a:rPr lang="en-US" sz="900" b="1" i="1" dirty="0">
                <a:solidFill>
                  <a:schemeClr val="bg1">
                    <a:lumMod val="50000"/>
                  </a:schemeClr>
                </a:solidFill>
              </a:rPr>
              <a:t>+ 6 LHC MB Consolidated</a:t>
            </a:r>
            <a:endParaRPr lang="en-GB" sz="900" b="1" i="1" dirty="0">
              <a:solidFill>
                <a:schemeClr val="bg1">
                  <a:lumMod val="50000"/>
                </a:schemeClr>
              </a:solidFill>
            </a:endParaRPr>
          </a:p>
        </p:txBody>
      </p:sp>
    </p:spTree>
    <p:extLst>
      <p:ext uri="{BB962C8B-B14F-4D97-AF65-F5344CB8AC3E}">
        <p14:creationId xmlns:p14="http://schemas.microsoft.com/office/powerpoint/2010/main" val="3288564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CA24A72B-64D9-C8C3-DAD2-8916EEE9DC6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366800" y="998191"/>
            <a:ext cx="4680000" cy="3369880"/>
          </a:xfrm>
          <a:prstGeom prst="rect">
            <a:avLst/>
          </a:prstGeom>
        </p:spPr>
      </p:pic>
      <p:pic>
        <p:nvPicPr>
          <p:cNvPr id="21" name="Content Placeholder 20">
            <a:extLst>
              <a:ext uri="{FF2B5EF4-FFF2-40B4-BE49-F238E27FC236}">
                <a16:creationId xmlns:a16="http://schemas.microsoft.com/office/drawing/2014/main" id="{FAC881E9-6FD3-B5C7-5480-343633737AB6}"/>
              </a:ext>
            </a:extLst>
          </p:cNvPr>
          <p:cNvPicPr>
            <a:picLocks noGrp="1" noChangeAspect="1"/>
          </p:cNvPicPr>
          <p:nvPr>
            <p:ph sz="half" idx="2"/>
          </p:nvPr>
        </p:nvPicPr>
        <p:blipFill>
          <a:blip r:embed="rId3">
            <a:clrChange>
              <a:clrFrom>
                <a:srgbClr val="FFFFFF"/>
              </a:clrFrom>
              <a:clrTo>
                <a:srgbClr val="FFFFFF">
                  <a:alpha val="0"/>
                </a:srgbClr>
              </a:clrTo>
            </a:clrChange>
          </a:blip>
          <a:stretch>
            <a:fillRect/>
          </a:stretch>
        </p:blipFill>
        <p:spPr>
          <a:xfrm>
            <a:off x="135470" y="998191"/>
            <a:ext cx="4680000" cy="3432766"/>
          </a:xfrm>
          <a:prstGeom prst="rect">
            <a:avLst/>
          </a:prstGeom>
        </p:spPr>
      </p:pic>
      <p:sp>
        <p:nvSpPr>
          <p:cNvPr id="6" name="Title 5">
            <a:extLst>
              <a:ext uri="{FF2B5EF4-FFF2-40B4-BE49-F238E27FC236}">
                <a16:creationId xmlns:a16="http://schemas.microsoft.com/office/drawing/2014/main" id="{9F16CA48-1703-3828-D5DB-98DFB5562DFB}"/>
              </a:ext>
            </a:extLst>
          </p:cNvPr>
          <p:cNvSpPr>
            <a:spLocks noGrp="1"/>
          </p:cNvSpPr>
          <p:nvPr>
            <p:ph type="title"/>
          </p:nvPr>
        </p:nvSpPr>
        <p:spPr/>
        <p:txBody>
          <a:bodyPr/>
          <a:lstStyle/>
          <a:p>
            <a:r>
              <a:rPr lang="en-GB" dirty="0"/>
              <a:t>Overall Status of the HL-LHC Cold Mass Production @ CERN</a:t>
            </a:r>
          </a:p>
        </p:txBody>
      </p:sp>
      <p:sp>
        <p:nvSpPr>
          <p:cNvPr id="4" name="Footer Placeholder 3">
            <a:extLst>
              <a:ext uri="{FF2B5EF4-FFF2-40B4-BE49-F238E27FC236}">
                <a16:creationId xmlns:a16="http://schemas.microsoft.com/office/drawing/2014/main" id="{08F0650D-350B-885F-064F-2A999FF55D2A}"/>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F73DE824-4FE9-B306-B8E3-B9873321F8F4}"/>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13" name="TextBox 12">
            <a:extLst>
              <a:ext uri="{FF2B5EF4-FFF2-40B4-BE49-F238E27FC236}">
                <a16:creationId xmlns:a16="http://schemas.microsoft.com/office/drawing/2014/main" id="{896BAB2D-0F9B-623D-52FB-54B17459327F}"/>
              </a:ext>
            </a:extLst>
          </p:cNvPr>
          <p:cNvSpPr txBox="1"/>
          <p:nvPr/>
        </p:nvSpPr>
        <p:spPr>
          <a:xfrm>
            <a:off x="2167565" y="2862437"/>
            <a:ext cx="582211" cy="338554"/>
          </a:xfrm>
          <a:prstGeom prst="rect">
            <a:avLst/>
          </a:prstGeom>
          <a:noFill/>
        </p:spPr>
        <p:txBody>
          <a:bodyPr wrap="none" rtlCol="0">
            <a:spAutoFit/>
          </a:bodyPr>
          <a:lstStyle/>
          <a:p>
            <a:r>
              <a:rPr lang="en-US" sz="1600" i="1" dirty="0">
                <a:solidFill>
                  <a:schemeClr val="bg1"/>
                </a:solidFill>
                <a:effectLst>
                  <a:outerShdw blurRad="38100" dist="38100" dir="2700000" algn="tl">
                    <a:srgbClr val="000000">
                      <a:alpha val="43137"/>
                    </a:srgbClr>
                  </a:outerShdw>
                </a:effectLst>
              </a:rPr>
              <a:t>64%</a:t>
            </a:r>
            <a:endParaRPr lang="en-GB" sz="1600" i="1" dirty="0">
              <a:solidFill>
                <a:schemeClr val="bg1"/>
              </a:solidFill>
              <a:effectLst>
                <a:outerShdw blurRad="38100" dist="38100" dir="2700000" algn="tl">
                  <a:srgbClr val="000000">
                    <a:alpha val="43137"/>
                  </a:srgbClr>
                </a:outerShdw>
              </a:effectLst>
            </a:endParaRPr>
          </a:p>
        </p:txBody>
      </p:sp>
      <p:sp>
        <p:nvSpPr>
          <p:cNvPr id="14" name="TextBox 13">
            <a:extLst>
              <a:ext uri="{FF2B5EF4-FFF2-40B4-BE49-F238E27FC236}">
                <a16:creationId xmlns:a16="http://schemas.microsoft.com/office/drawing/2014/main" id="{E60DE092-2DAE-E469-A58D-53450B83B890}"/>
              </a:ext>
            </a:extLst>
          </p:cNvPr>
          <p:cNvSpPr txBox="1"/>
          <p:nvPr/>
        </p:nvSpPr>
        <p:spPr>
          <a:xfrm>
            <a:off x="770747" y="2862437"/>
            <a:ext cx="582211" cy="338554"/>
          </a:xfrm>
          <a:prstGeom prst="rect">
            <a:avLst/>
          </a:prstGeom>
          <a:noFill/>
        </p:spPr>
        <p:txBody>
          <a:bodyPr wrap="none" rtlCol="0">
            <a:spAutoFit/>
          </a:bodyPr>
          <a:lstStyle/>
          <a:p>
            <a:r>
              <a:rPr lang="en-US" sz="1600" i="1" dirty="0">
                <a:solidFill>
                  <a:schemeClr val="bg1"/>
                </a:solidFill>
                <a:effectLst>
                  <a:outerShdw blurRad="38100" dist="38100" dir="2700000" algn="tl">
                    <a:srgbClr val="000000">
                      <a:alpha val="43137"/>
                    </a:srgbClr>
                  </a:outerShdw>
                </a:effectLst>
              </a:rPr>
              <a:t>24%</a:t>
            </a:r>
            <a:endParaRPr lang="en-GB" sz="1600" i="1" dirty="0">
              <a:solidFill>
                <a:schemeClr val="bg1"/>
              </a:solidFill>
              <a:effectLst>
                <a:outerShdw blurRad="38100" dist="38100" dir="2700000" algn="tl">
                  <a:srgbClr val="000000">
                    <a:alpha val="43137"/>
                  </a:srgbClr>
                </a:outerShdw>
              </a:effectLst>
            </a:endParaRPr>
          </a:p>
        </p:txBody>
      </p:sp>
      <p:sp>
        <p:nvSpPr>
          <p:cNvPr id="15" name="TextBox 14">
            <a:extLst>
              <a:ext uri="{FF2B5EF4-FFF2-40B4-BE49-F238E27FC236}">
                <a16:creationId xmlns:a16="http://schemas.microsoft.com/office/drawing/2014/main" id="{CFA91EC4-F98E-80F0-C5DA-CD68EA769FB7}"/>
              </a:ext>
            </a:extLst>
          </p:cNvPr>
          <p:cNvSpPr txBox="1"/>
          <p:nvPr/>
        </p:nvSpPr>
        <p:spPr>
          <a:xfrm>
            <a:off x="784485" y="2134873"/>
            <a:ext cx="582211" cy="338554"/>
          </a:xfrm>
          <a:prstGeom prst="rect">
            <a:avLst/>
          </a:prstGeom>
          <a:noFill/>
        </p:spPr>
        <p:txBody>
          <a:bodyPr wrap="none" rtlCol="0">
            <a:spAutoFit/>
          </a:bodyPr>
          <a:lstStyle/>
          <a:p>
            <a:r>
              <a:rPr lang="en-US" sz="1600" i="1" dirty="0">
                <a:solidFill>
                  <a:schemeClr val="bg1"/>
                </a:solidFill>
                <a:effectLst>
                  <a:outerShdw blurRad="38100" dist="38100" dir="2700000" algn="tl">
                    <a:srgbClr val="000000">
                      <a:alpha val="43137"/>
                    </a:srgbClr>
                  </a:outerShdw>
                </a:effectLst>
              </a:rPr>
              <a:t>13%</a:t>
            </a:r>
            <a:endParaRPr lang="en-GB" sz="1600" i="1" dirty="0">
              <a:solidFill>
                <a:schemeClr val="bg1"/>
              </a:solidFill>
              <a:effectLst>
                <a:outerShdw blurRad="38100" dist="38100" dir="2700000" algn="tl">
                  <a:srgbClr val="000000">
                    <a:alpha val="43137"/>
                  </a:srgbClr>
                </a:outerShdw>
              </a:effectLst>
            </a:endParaRPr>
          </a:p>
        </p:txBody>
      </p:sp>
      <p:sp>
        <p:nvSpPr>
          <p:cNvPr id="16" name="TextBox 15">
            <a:extLst>
              <a:ext uri="{FF2B5EF4-FFF2-40B4-BE49-F238E27FC236}">
                <a16:creationId xmlns:a16="http://schemas.microsoft.com/office/drawing/2014/main" id="{2B4BDCD4-D936-1B81-F92C-6DA3F396E0A9}"/>
              </a:ext>
            </a:extLst>
          </p:cNvPr>
          <p:cNvSpPr txBox="1"/>
          <p:nvPr/>
        </p:nvSpPr>
        <p:spPr>
          <a:xfrm>
            <a:off x="6409282" y="2714574"/>
            <a:ext cx="595035" cy="338554"/>
          </a:xfrm>
          <a:prstGeom prst="rect">
            <a:avLst/>
          </a:prstGeom>
          <a:noFill/>
        </p:spPr>
        <p:txBody>
          <a:bodyPr wrap="none" rtlCol="0">
            <a:spAutoFit/>
          </a:bodyPr>
          <a:lstStyle/>
          <a:p>
            <a:r>
              <a:rPr lang="en-US" sz="1600" i="1" dirty="0">
                <a:solidFill>
                  <a:schemeClr val="bg1"/>
                </a:solidFill>
                <a:effectLst>
                  <a:outerShdw blurRad="38100" dist="38100" dir="2700000" algn="tl">
                    <a:srgbClr val="000000">
                      <a:alpha val="43137"/>
                    </a:srgbClr>
                  </a:outerShdw>
                </a:effectLst>
              </a:rPr>
              <a:t>48%</a:t>
            </a:r>
            <a:endParaRPr lang="en-GB" sz="1600" i="1" dirty="0">
              <a:solidFill>
                <a:schemeClr val="bg1"/>
              </a:solidFill>
              <a:effectLst>
                <a:outerShdw blurRad="38100" dist="38100" dir="2700000" algn="tl">
                  <a:srgbClr val="000000">
                    <a:alpha val="43137"/>
                  </a:srgbClr>
                </a:outerShdw>
              </a:effectLst>
            </a:endParaRPr>
          </a:p>
        </p:txBody>
      </p:sp>
      <p:sp>
        <p:nvSpPr>
          <p:cNvPr id="17" name="TextBox 16">
            <a:extLst>
              <a:ext uri="{FF2B5EF4-FFF2-40B4-BE49-F238E27FC236}">
                <a16:creationId xmlns:a16="http://schemas.microsoft.com/office/drawing/2014/main" id="{D98A9B94-D200-CF4F-6487-A499CC7E954B}"/>
              </a:ext>
            </a:extLst>
          </p:cNvPr>
          <p:cNvSpPr txBox="1"/>
          <p:nvPr/>
        </p:nvSpPr>
        <p:spPr>
          <a:xfrm>
            <a:off x="5110327" y="3177038"/>
            <a:ext cx="595035" cy="338554"/>
          </a:xfrm>
          <a:prstGeom prst="rect">
            <a:avLst/>
          </a:prstGeom>
          <a:noFill/>
        </p:spPr>
        <p:txBody>
          <a:bodyPr wrap="none" rtlCol="0">
            <a:spAutoFit/>
          </a:bodyPr>
          <a:lstStyle/>
          <a:p>
            <a:r>
              <a:rPr lang="en-US" sz="1600" i="1" dirty="0">
                <a:solidFill>
                  <a:schemeClr val="bg1"/>
                </a:solidFill>
                <a:effectLst>
                  <a:outerShdw blurRad="38100" dist="38100" dir="2700000" algn="tl">
                    <a:srgbClr val="000000">
                      <a:alpha val="43137"/>
                    </a:srgbClr>
                  </a:outerShdw>
                </a:effectLst>
              </a:rPr>
              <a:t>34%</a:t>
            </a:r>
            <a:endParaRPr lang="en-GB" sz="1600" i="1" dirty="0">
              <a:solidFill>
                <a:schemeClr val="bg1"/>
              </a:solidFill>
              <a:effectLst>
                <a:outerShdw blurRad="38100" dist="38100" dir="2700000" algn="tl">
                  <a:srgbClr val="000000">
                    <a:alpha val="43137"/>
                  </a:srgbClr>
                </a:outerShdw>
              </a:effectLst>
            </a:endParaRPr>
          </a:p>
        </p:txBody>
      </p:sp>
      <p:sp>
        <p:nvSpPr>
          <p:cNvPr id="18" name="TextBox 17">
            <a:extLst>
              <a:ext uri="{FF2B5EF4-FFF2-40B4-BE49-F238E27FC236}">
                <a16:creationId xmlns:a16="http://schemas.microsoft.com/office/drawing/2014/main" id="{B0D5FBA8-8054-3FD0-D9B3-043647BEAEC0}"/>
              </a:ext>
            </a:extLst>
          </p:cNvPr>
          <p:cNvSpPr txBox="1"/>
          <p:nvPr/>
        </p:nvSpPr>
        <p:spPr>
          <a:xfrm>
            <a:off x="5110223" y="2088040"/>
            <a:ext cx="595035" cy="338554"/>
          </a:xfrm>
          <a:prstGeom prst="rect">
            <a:avLst/>
          </a:prstGeom>
          <a:noFill/>
        </p:spPr>
        <p:txBody>
          <a:bodyPr wrap="none" rtlCol="0">
            <a:spAutoFit/>
          </a:bodyPr>
          <a:lstStyle/>
          <a:p>
            <a:r>
              <a:rPr lang="en-US" sz="1600" i="1" dirty="0">
                <a:solidFill>
                  <a:schemeClr val="bg1"/>
                </a:solidFill>
                <a:effectLst>
                  <a:outerShdw blurRad="38100" dist="38100" dir="2700000" algn="tl">
                    <a:srgbClr val="000000">
                      <a:alpha val="43137"/>
                    </a:srgbClr>
                  </a:outerShdw>
                </a:effectLst>
              </a:rPr>
              <a:t>18%</a:t>
            </a:r>
            <a:endParaRPr lang="en-GB" sz="1600" i="1" dirty="0">
              <a:solidFill>
                <a:schemeClr val="bg1"/>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7557121D-5884-9E32-5C68-6CA9CA334E1B}"/>
              </a:ext>
            </a:extLst>
          </p:cNvPr>
          <p:cNvSpPr txBox="1"/>
          <p:nvPr/>
        </p:nvSpPr>
        <p:spPr>
          <a:xfrm>
            <a:off x="2699792" y="4024869"/>
            <a:ext cx="5328592" cy="784830"/>
          </a:xfrm>
          <a:prstGeom prst="rect">
            <a:avLst/>
          </a:prstGeom>
          <a:noFill/>
        </p:spPr>
        <p:txBody>
          <a:bodyPr wrap="square" rtlCol="0">
            <a:spAutoFit/>
          </a:bodyPr>
          <a:lstStyle/>
          <a:p>
            <a:r>
              <a:rPr lang="en-US" sz="1200" dirty="0">
                <a:solidFill>
                  <a:schemeClr val="accent5"/>
                </a:solidFill>
              </a:rPr>
              <a:t>By the end of 2025, LMBRD03, LMQXFB11 &amp; LMCXF03 will be completed. </a:t>
            </a:r>
          </a:p>
          <a:p>
            <a:pPr marL="271463" indent="-171450"/>
            <a:r>
              <a:rPr lang="en-US" sz="1100" dirty="0">
                <a:solidFill>
                  <a:schemeClr val="accent5"/>
                </a:solidFill>
                <a:sym typeface="Wingdings" panose="05000000000000000000" pitchFamily="2" charset="2"/>
              </a:rPr>
              <a:t> Q2: 10 (2 for the STRING, 8 for the machine) , remaining 2 spares.</a:t>
            </a:r>
          </a:p>
          <a:p>
            <a:pPr marL="271463" indent="-171450">
              <a:buFont typeface="Wingdings" panose="05000000000000000000" pitchFamily="2" charset="2"/>
              <a:buChar char="ð"/>
            </a:pPr>
            <a:r>
              <a:rPr lang="en-US" sz="1100" dirty="0">
                <a:solidFill>
                  <a:schemeClr val="accent5"/>
                </a:solidFill>
                <a:sym typeface="Wingdings" panose="05000000000000000000" pitchFamily="2" charset="2"/>
              </a:rPr>
              <a:t>CP: 4 (1 for the STRING, 3 for the machine) , remaining 1</a:t>
            </a:r>
          </a:p>
          <a:p>
            <a:pPr marL="271463" indent="-171450">
              <a:buFont typeface="Wingdings" panose="05000000000000000000" pitchFamily="2" charset="2"/>
              <a:buChar char="ð"/>
            </a:pPr>
            <a:r>
              <a:rPr lang="en-US" sz="1100" dirty="0">
                <a:solidFill>
                  <a:schemeClr val="accent5"/>
                </a:solidFill>
                <a:sym typeface="Wingdings" panose="05000000000000000000" pitchFamily="2" charset="2"/>
              </a:rPr>
              <a:t>D2: 3.5 (3 for the machine) , remaining 1</a:t>
            </a:r>
            <a:r>
              <a:rPr lang="en-GB" sz="1100" dirty="0">
                <a:solidFill>
                  <a:schemeClr val="accent5"/>
                </a:solidFill>
                <a:sym typeface="Wingdings" panose="05000000000000000000" pitchFamily="2" charset="2"/>
              </a:rPr>
              <a:t> for the machine + 2 spares</a:t>
            </a:r>
            <a:endParaRPr lang="en-US" sz="1100" dirty="0">
              <a:solidFill>
                <a:schemeClr val="accent5"/>
              </a:solidFill>
              <a:sym typeface="Wingdings" panose="05000000000000000000" pitchFamily="2" charset="2"/>
            </a:endParaRPr>
          </a:p>
        </p:txBody>
      </p:sp>
    </p:spTree>
    <p:extLst>
      <p:ext uri="{BB962C8B-B14F-4D97-AF65-F5344CB8AC3E}">
        <p14:creationId xmlns:p14="http://schemas.microsoft.com/office/powerpoint/2010/main" val="4142777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1EEC4E-BD79-599C-DBEB-D225544F2123}"/>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951E3935-EBBE-C607-14F7-F093FC893846}"/>
              </a:ext>
            </a:extLst>
          </p:cNvPr>
          <p:cNvSpPr>
            <a:spLocks noGrp="1"/>
          </p:cNvSpPr>
          <p:nvPr>
            <p:ph type="title"/>
          </p:nvPr>
        </p:nvSpPr>
        <p:spPr/>
        <p:txBody>
          <a:bodyPr/>
          <a:lstStyle/>
          <a:p>
            <a:r>
              <a:rPr lang="en-US" dirty="0"/>
              <a:t>Cold Masses Non-Conformities</a:t>
            </a:r>
            <a:endParaRPr lang="en-GB" dirty="0"/>
          </a:p>
        </p:txBody>
      </p:sp>
      <p:sp>
        <p:nvSpPr>
          <p:cNvPr id="4" name="Footer Placeholder 3">
            <a:extLst>
              <a:ext uri="{FF2B5EF4-FFF2-40B4-BE49-F238E27FC236}">
                <a16:creationId xmlns:a16="http://schemas.microsoft.com/office/drawing/2014/main" id="{195DC069-69F8-125C-84DF-9C791360ADD6}"/>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A2946D63-D1A8-752E-2BA0-9C6F308459F5}"/>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23878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84443-FB0D-242B-ECB5-08C63BFAA983}"/>
              </a:ext>
            </a:extLst>
          </p:cNvPr>
          <p:cNvSpPr>
            <a:spLocks noGrp="1"/>
          </p:cNvSpPr>
          <p:nvPr>
            <p:ph type="title"/>
          </p:nvPr>
        </p:nvSpPr>
        <p:spPr/>
        <p:txBody>
          <a:bodyPr/>
          <a:lstStyle/>
          <a:p>
            <a:r>
              <a:rPr lang="en-US" dirty="0"/>
              <a:t>Cold Mass Production</a:t>
            </a:r>
            <a:br>
              <a:rPr lang="en-US" dirty="0"/>
            </a:br>
            <a:r>
              <a:rPr lang="en-US" dirty="0"/>
              <a:t>Appraisal of Non-Conformities</a:t>
            </a:r>
            <a:endParaRPr lang="en-GB" dirty="0"/>
          </a:p>
        </p:txBody>
      </p:sp>
      <p:sp>
        <p:nvSpPr>
          <p:cNvPr id="10" name="Text Placeholder 9">
            <a:extLst>
              <a:ext uri="{FF2B5EF4-FFF2-40B4-BE49-F238E27FC236}">
                <a16:creationId xmlns:a16="http://schemas.microsoft.com/office/drawing/2014/main" id="{56F85874-638B-470B-0ED9-F5FCDC0DA926}"/>
              </a:ext>
            </a:extLst>
          </p:cNvPr>
          <p:cNvSpPr>
            <a:spLocks noGrp="1"/>
          </p:cNvSpPr>
          <p:nvPr>
            <p:ph type="body" idx="1"/>
          </p:nvPr>
        </p:nvSpPr>
        <p:spPr>
          <a:xfrm>
            <a:off x="457200" y="911424"/>
            <a:ext cx="8435280" cy="479822"/>
          </a:xfrm>
        </p:spPr>
        <p:txBody>
          <a:bodyPr>
            <a:noAutofit/>
          </a:bodyPr>
          <a:lstStyle/>
          <a:p>
            <a:pPr algn="l"/>
            <a:r>
              <a:rPr lang="en-US" sz="1800" dirty="0"/>
              <a:t>Out of the 23 cold masses already assembled or under assembly, </a:t>
            </a:r>
          </a:p>
          <a:p>
            <a:pPr algn="l"/>
            <a:r>
              <a:rPr lang="en-US" sz="1800" dirty="0"/>
              <a:t>57 NCRs were generated and documented in EDMS.</a:t>
            </a:r>
          </a:p>
          <a:p>
            <a:pPr algn="l"/>
            <a:endParaRPr lang="en-GB" sz="1800" dirty="0"/>
          </a:p>
        </p:txBody>
      </p:sp>
      <p:sp>
        <p:nvSpPr>
          <p:cNvPr id="3" name="Content Placeholder 2">
            <a:extLst>
              <a:ext uri="{FF2B5EF4-FFF2-40B4-BE49-F238E27FC236}">
                <a16:creationId xmlns:a16="http://schemas.microsoft.com/office/drawing/2014/main" id="{0BF8110E-BAC6-1998-7FC8-E307349D43B5}"/>
              </a:ext>
            </a:extLst>
          </p:cNvPr>
          <p:cNvSpPr>
            <a:spLocks noGrp="1"/>
          </p:cNvSpPr>
          <p:nvPr>
            <p:ph sz="half" idx="2"/>
          </p:nvPr>
        </p:nvSpPr>
        <p:spPr/>
        <p:txBody>
          <a:bodyPr>
            <a:normAutofit/>
          </a:bodyPr>
          <a:lstStyle/>
          <a:p>
            <a:pPr marL="179388" indent="-179388" algn="l"/>
            <a:r>
              <a:rPr lang="en-US" sz="1800" dirty="0"/>
              <a:t>Different classes:</a:t>
            </a:r>
          </a:p>
          <a:p>
            <a:pPr marL="579438" lvl="1" indent="-179388" algn="l"/>
            <a:r>
              <a:rPr lang="en-US" sz="1400" dirty="0"/>
              <a:t>Electrical,</a:t>
            </a:r>
          </a:p>
          <a:p>
            <a:pPr marL="579438" lvl="1" indent="-179388" algn="l"/>
            <a:r>
              <a:rPr lang="en-US" sz="1400" dirty="0"/>
              <a:t>Mechanical,</a:t>
            </a:r>
          </a:p>
          <a:p>
            <a:pPr marL="579438" lvl="1" indent="-179388" algn="l"/>
            <a:r>
              <a:rPr lang="en-US" sz="1400" dirty="0"/>
              <a:t>Magnetic,</a:t>
            </a:r>
          </a:p>
          <a:p>
            <a:pPr marL="579438" lvl="1" indent="-179388" algn="l"/>
            <a:r>
              <a:rPr lang="en-US" sz="1400" dirty="0"/>
              <a:t>Cold Performance,</a:t>
            </a:r>
          </a:p>
          <a:p>
            <a:pPr marL="579438" lvl="1" indent="-179388" algn="l"/>
            <a:r>
              <a:rPr lang="en-US" sz="1400" dirty="0"/>
              <a:t>Other…</a:t>
            </a:r>
          </a:p>
          <a:p>
            <a:pPr marL="179388" indent="-179388" algn="l"/>
            <a:endParaRPr lang="en-US" sz="1800" dirty="0"/>
          </a:p>
          <a:p>
            <a:pPr marL="179388" indent="-179388" algn="l"/>
            <a:r>
              <a:rPr lang="en-US" sz="1800" dirty="0"/>
              <a:t>Different criticality:</a:t>
            </a:r>
          </a:p>
          <a:p>
            <a:pPr marL="579438" lvl="1" indent="-179388" algn="l"/>
            <a:r>
              <a:rPr lang="en-US" sz="1400" dirty="0"/>
              <a:t>49 judged noncritical (Level 1 or 2)</a:t>
            </a:r>
          </a:p>
          <a:p>
            <a:pPr marL="579438" lvl="1" indent="-179388" algn="l"/>
            <a:r>
              <a:rPr lang="en-US" sz="1400" dirty="0"/>
              <a:t>8 critical (4 Level 3, 4 Level 4)</a:t>
            </a:r>
          </a:p>
          <a:p>
            <a:pPr marL="179388" indent="-179388" algn="l"/>
            <a:endParaRPr lang="en-US" sz="1800" dirty="0"/>
          </a:p>
          <a:p>
            <a:pPr marL="579438" lvl="1" indent="-179388" algn="l"/>
            <a:endParaRPr lang="en-GB" sz="1400" dirty="0"/>
          </a:p>
        </p:txBody>
      </p:sp>
      <p:sp>
        <p:nvSpPr>
          <p:cNvPr id="12" name="Content Placeholder 11">
            <a:extLst>
              <a:ext uri="{FF2B5EF4-FFF2-40B4-BE49-F238E27FC236}">
                <a16:creationId xmlns:a16="http://schemas.microsoft.com/office/drawing/2014/main" id="{502FB821-B430-EA3C-3563-B62CD6176A53}"/>
              </a:ext>
            </a:extLst>
          </p:cNvPr>
          <p:cNvSpPr>
            <a:spLocks noGrp="1"/>
          </p:cNvSpPr>
          <p:nvPr>
            <p:ph sz="quarter" idx="4"/>
          </p:nvPr>
        </p:nvSpPr>
        <p:spPr>
          <a:xfrm>
            <a:off x="4645026" y="1543049"/>
            <a:ext cx="4041775" cy="3224213"/>
          </a:xfrm>
        </p:spPr>
        <p:txBody>
          <a:bodyPr>
            <a:normAutofit/>
          </a:bodyPr>
          <a:lstStyle/>
          <a:p>
            <a:pPr marL="179388" indent="-179388" algn="l"/>
            <a:r>
              <a:rPr lang="en-US" sz="1800" dirty="0"/>
              <a:t>Dispositions:</a:t>
            </a:r>
          </a:p>
          <a:p>
            <a:pPr marL="579438" lvl="1" indent="-179388" algn="l"/>
            <a:r>
              <a:rPr lang="en-US" sz="1400" dirty="0"/>
              <a:t>Repair,</a:t>
            </a:r>
          </a:p>
          <a:p>
            <a:pPr marL="579438" lvl="1" indent="-179388" algn="l"/>
            <a:r>
              <a:rPr lang="en-US" sz="1400" dirty="0"/>
              <a:t>Use as is / Concession,</a:t>
            </a:r>
          </a:p>
          <a:p>
            <a:pPr marL="579438" lvl="1" indent="-179388" algn="l"/>
            <a:r>
              <a:rPr lang="en-US" sz="1400" dirty="0"/>
              <a:t>Regrade</a:t>
            </a:r>
          </a:p>
          <a:p>
            <a:pPr marL="579438" lvl="1" indent="-179388" algn="l"/>
            <a:r>
              <a:rPr lang="en-US" sz="1400" dirty="0"/>
              <a:t>Reject / scrap</a:t>
            </a:r>
          </a:p>
          <a:p>
            <a:pPr marL="579438" lvl="1" indent="-179388" algn="l"/>
            <a:endParaRPr lang="en-US" sz="1400" dirty="0"/>
          </a:p>
          <a:p>
            <a:pPr marL="179388" indent="-179388" algn="l"/>
            <a:r>
              <a:rPr lang="en-GB" sz="1800" dirty="0"/>
              <a:t>Main cause:</a:t>
            </a:r>
          </a:p>
          <a:p>
            <a:pPr marL="579438" lvl="1" indent="-179388" algn="l"/>
            <a:r>
              <a:rPr lang="en-GB" sz="1400" dirty="0"/>
              <a:t>Process-Methods,</a:t>
            </a:r>
          </a:p>
          <a:p>
            <a:pPr marL="579438" lvl="1" indent="-179388" algn="l"/>
            <a:r>
              <a:rPr lang="en-GB" sz="1400" dirty="0"/>
              <a:t>Equipment-Machines,</a:t>
            </a:r>
          </a:p>
          <a:p>
            <a:pPr marL="579438" lvl="1" indent="-179388" algn="l"/>
            <a:r>
              <a:rPr lang="en-GB" sz="1400" dirty="0"/>
              <a:t>Materials,</a:t>
            </a:r>
          </a:p>
          <a:p>
            <a:pPr marL="579438" lvl="1" indent="-179388" algn="l"/>
            <a:r>
              <a:rPr lang="en-GB" sz="1400" dirty="0"/>
              <a:t>People (Human error),</a:t>
            </a:r>
          </a:p>
          <a:p>
            <a:pPr marL="579438" lvl="1" indent="-179388" algn="l"/>
            <a:r>
              <a:rPr lang="en-GB" sz="1400" dirty="0"/>
              <a:t>Measurements </a:t>
            </a:r>
          </a:p>
        </p:txBody>
      </p:sp>
      <p:sp>
        <p:nvSpPr>
          <p:cNvPr id="4" name="Footer Placeholder 3">
            <a:extLst>
              <a:ext uri="{FF2B5EF4-FFF2-40B4-BE49-F238E27FC236}">
                <a16:creationId xmlns:a16="http://schemas.microsoft.com/office/drawing/2014/main" id="{A1F1BD89-8EF7-7C30-DC2F-BCAA112D287C}"/>
              </a:ext>
            </a:extLst>
          </p:cNvPr>
          <p:cNvSpPr>
            <a:spLocks noGrp="1"/>
          </p:cNvSpPr>
          <p:nvPr>
            <p:ph type="ftr" sz="quarter" idx="11"/>
          </p:nvPr>
        </p:nvSpPr>
        <p:spPr/>
        <p:txBody>
          <a:bodyPr/>
          <a:lstStyle/>
          <a:p>
            <a:r>
              <a:rPr lang="en-GB" noProof="0"/>
              <a:t>15th HL-LHC Collaboration Meeting, CERN, 29 Sept - 2 Oct 2025             H. Prin</a:t>
            </a:r>
            <a:endParaRPr lang="en-GB" noProof="0" dirty="0"/>
          </a:p>
        </p:txBody>
      </p:sp>
      <p:sp>
        <p:nvSpPr>
          <p:cNvPr id="5" name="Slide Number Placeholder 4">
            <a:extLst>
              <a:ext uri="{FF2B5EF4-FFF2-40B4-BE49-F238E27FC236}">
                <a16:creationId xmlns:a16="http://schemas.microsoft.com/office/drawing/2014/main" id="{8B257EA5-6816-EFA0-1FE5-E955742105BF}"/>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9" name="Picture 8">
            <a:extLst>
              <a:ext uri="{FF2B5EF4-FFF2-40B4-BE49-F238E27FC236}">
                <a16:creationId xmlns:a16="http://schemas.microsoft.com/office/drawing/2014/main" id="{CECCE86E-5780-AC4C-200B-6ABCB4058481}"/>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130022" y="1627670"/>
            <a:ext cx="2266514" cy="1620000"/>
          </a:xfrm>
          <a:prstGeom prst="rect">
            <a:avLst/>
          </a:prstGeom>
        </p:spPr>
      </p:pic>
      <p:pic>
        <p:nvPicPr>
          <p:cNvPr id="14" name="Picture 13">
            <a:extLst>
              <a:ext uri="{FF2B5EF4-FFF2-40B4-BE49-F238E27FC236}">
                <a16:creationId xmlns:a16="http://schemas.microsoft.com/office/drawing/2014/main" id="{9C35D026-28D8-7C0C-1412-0AEFF559942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010297" y="3237263"/>
            <a:ext cx="2505963" cy="1800000"/>
          </a:xfrm>
          <a:prstGeom prst="rect">
            <a:avLst/>
          </a:prstGeom>
        </p:spPr>
      </p:pic>
      <p:pic>
        <p:nvPicPr>
          <p:cNvPr id="19" name="Picture 18">
            <a:extLst>
              <a:ext uri="{FF2B5EF4-FFF2-40B4-BE49-F238E27FC236}">
                <a16:creationId xmlns:a16="http://schemas.microsoft.com/office/drawing/2014/main" id="{7C9E0CFD-5A53-3F64-3EE5-8872A132DF6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271744" y="1567178"/>
            <a:ext cx="2355900" cy="1740984"/>
          </a:xfrm>
          <a:prstGeom prst="rect">
            <a:avLst/>
          </a:prstGeom>
        </p:spPr>
      </p:pic>
    </p:spTree>
    <p:extLst>
      <p:ext uri="{BB962C8B-B14F-4D97-AF65-F5344CB8AC3E}">
        <p14:creationId xmlns:p14="http://schemas.microsoft.com/office/powerpoint/2010/main" val="39413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DC71B-59BC-89E1-37CA-4FAA8C5EC12A}"/>
              </a:ext>
            </a:extLst>
          </p:cNvPr>
          <p:cNvSpPr>
            <a:spLocks noGrp="1"/>
          </p:cNvSpPr>
          <p:nvPr>
            <p:ph type="title"/>
          </p:nvPr>
        </p:nvSpPr>
        <p:spPr/>
        <p:txBody>
          <a:bodyPr/>
          <a:lstStyle/>
          <a:p>
            <a:r>
              <a:rPr lang="en-US" dirty="0"/>
              <a:t>Electrical Non-Conformities</a:t>
            </a:r>
            <a:endParaRPr lang="en-GB" dirty="0"/>
          </a:p>
        </p:txBody>
      </p:sp>
      <p:sp>
        <p:nvSpPr>
          <p:cNvPr id="3" name="Content Placeholder 2">
            <a:extLst>
              <a:ext uri="{FF2B5EF4-FFF2-40B4-BE49-F238E27FC236}">
                <a16:creationId xmlns:a16="http://schemas.microsoft.com/office/drawing/2014/main" id="{8CE1C6BD-88FA-B562-CBFB-6459DE0F0999}"/>
              </a:ext>
            </a:extLst>
          </p:cNvPr>
          <p:cNvSpPr>
            <a:spLocks noGrp="1"/>
          </p:cNvSpPr>
          <p:nvPr>
            <p:ph idx="1"/>
          </p:nvPr>
        </p:nvSpPr>
        <p:spPr>
          <a:xfrm>
            <a:off x="612000" y="914400"/>
            <a:ext cx="4828402" cy="3961606"/>
          </a:xfrm>
        </p:spPr>
        <p:txBody>
          <a:bodyPr>
            <a:normAutofit fontScale="92500" lnSpcReduction="10000"/>
          </a:bodyPr>
          <a:lstStyle/>
          <a:p>
            <a:pPr marL="182563" indent="-182563" algn="l">
              <a:tabLst>
                <a:tab pos="3857625" algn="l"/>
                <a:tab pos="4664075" algn="l"/>
              </a:tabLst>
            </a:pPr>
            <a:r>
              <a:rPr lang="en-US" sz="1800" b="1" dirty="0"/>
              <a:t>Cable or instrumentation wire issues:	</a:t>
            </a:r>
          </a:p>
          <a:p>
            <a:pPr marL="358775" lvl="1" indent="-92075" algn="l">
              <a:lnSpc>
                <a:spcPct val="120000"/>
              </a:lnSpc>
              <a:tabLst>
                <a:tab pos="4124325" algn="l"/>
                <a:tab pos="4664075" algn="l"/>
              </a:tabLst>
            </a:pPr>
            <a:r>
              <a:rPr lang="en-US" sz="1500" i="1" dirty="0"/>
              <a:t>Cut too short	8/34</a:t>
            </a:r>
          </a:p>
          <a:p>
            <a:pPr marL="358775" lvl="1" indent="-92075" algn="r">
              <a:lnSpc>
                <a:spcPct val="120000"/>
              </a:lnSpc>
              <a:buNone/>
              <a:tabLst>
                <a:tab pos="4124325" algn="l"/>
                <a:tab pos="4664075" algn="l"/>
              </a:tabLst>
            </a:pPr>
            <a:r>
              <a:rPr lang="en-US" sz="800" dirty="0"/>
              <a:t>(</a:t>
            </a:r>
            <a:r>
              <a:rPr lang="en-US" sz="800" dirty="0" err="1"/>
              <a:t>edms</a:t>
            </a:r>
            <a:r>
              <a:rPr lang="en-US" sz="800" dirty="0"/>
              <a:t> </a:t>
            </a:r>
            <a:r>
              <a:rPr lang="en-US" sz="800" dirty="0">
                <a:hlinkClick r:id="rId2"/>
              </a:rPr>
              <a:t>3307432</a:t>
            </a:r>
            <a:r>
              <a:rPr lang="en-US" sz="800" dirty="0"/>
              <a:t>, </a:t>
            </a:r>
            <a:r>
              <a:rPr lang="en-US" sz="800" dirty="0">
                <a:hlinkClick r:id="rId3"/>
              </a:rPr>
              <a:t>2897775</a:t>
            </a:r>
            <a:r>
              <a:rPr lang="en-US" sz="800" dirty="0"/>
              <a:t>, </a:t>
            </a:r>
            <a:r>
              <a:rPr lang="en-US" sz="800" dirty="0">
                <a:hlinkClick r:id="rId4"/>
              </a:rPr>
              <a:t>2937542</a:t>
            </a:r>
            <a:r>
              <a:rPr lang="en-US" sz="800" dirty="0"/>
              <a:t>, </a:t>
            </a:r>
            <a:r>
              <a:rPr lang="en-US" sz="800" dirty="0">
                <a:hlinkClick r:id="rId5"/>
              </a:rPr>
              <a:t>2864109</a:t>
            </a:r>
            <a:r>
              <a:rPr lang="en-US" sz="800" dirty="0"/>
              <a:t>, </a:t>
            </a:r>
            <a:r>
              <a:rPr lang="en-US" sz="800" dirty="0">
                <a:hlinkClick r:id="rId6"/>
              </a:rPr>
              <a:t>2791057</a:t>
            </a:r>
            <a:r>
              <a:rPr lang="en-US" sz="800" dirty="0"/>
              <a:t>, </a:t>
            </a:r>
            <a:r>
              <a:rPr lang="en-US" sz="800" dirty="0">
                <a:hlinkClick r:id="rId7"/>
              </a:rPr>
              <a:t>3088997</a:t>
            </a:r>
            <a:r>
              <a:rPr lang="en-US" sz="800" dirty="0"/>
              <a:t>, </a:t>
            </a:r>
            <a:r>
              <a:rPr lang="en-US" sz="800" dirty="0">
                <a:hlinkClick r:id="rId8"/>
              </a:rPr>
              <a:t>3292827</a:t>
            </a:r>
            <a:r>
              <a:rPr lang="en-US" sz="800" dirty="0"/>
              <a:t>, </a:t>
            </a:r>
            <a:r>
              <a:rPr lang="en-US" sz="800" dirty="0">
                <a:hlinkClick r:id="rId8"/>
              </a:rPr>
              <a:t>3292827</a:t>
            </a:r>
            <a:r>
              <a:rPr lang="en-US" sz="800" dirty="0"/>
              <a:t>)</a:t>
            </a:r>
          </a:p>
          <a:p>
            <a:pPr marL="358775" lvl="1" indent="-92075" algn="r">
              <a:lnSpc>
                <a:spcPct val="120000"/>
              </a:lnSpc>
              <a:buNone/>
              <a:tabLst>
                <a:tab pos="4124325" algn="l"/>
                <a:tab pos="4664075" algn="l"/>
              </a:tabLst>
            </a:pPr>
            <a:endParaRPr lang="en-US" sz="500" dirty="0"/>
          </a:p>
          <a:p>
            <a:pPr marL="358775" lvl="1" indent="-92075" algn="l">
              <a:lnSpc>
                <a:spcPct val="120000"/>
              </a:lnSpc>
              <a:tabLst>
                <a:tab pos="4124325" algn="l"/>
                <a:tab pos="4664075" algn="l"/>
              </a:tabLst>
            </a:pPr>
            <a:r>
              <a:rPr lang="en-US" sz="1500" i="1" dirty="0"/>
              <a:t>Inversion	7/34 </a:t>
            </a:r>
          </a:p>
          <a:p>
            <a:pPr marL="358775" lvl="1" indent="-92075" algn="r">
              <a:lnSpc>
                <a:spcPct val="120000"/>
              </a:lnSpc>
              <a:buNone/>
              <a:tabLst>
                <a:tab pos="4124325" algn="l"/>
                <a:tab pos="4664075" algn="l"/>
              </a:tabLst>
            </a:pPr>
            <a:r>
              <a:rPr lang="en-US" sz="800" dirty="0"/>
              <a:t>(</a:t>
            </a:r>
            <a:r>
              <a:rPr lang="en-US" sz="800" dirty="0" err="1"/>
              <a:t>edms</a:t>
            </a:r>
            <a:r>
              <a:rPr lang="en-US" sz="800" dirty="0"/>
              <a:t> </a:t>
            </a:r>
            <a:r>
              <a:rPr lang="en-US" sz="800" dirty="0">
                <a:hlinkClick r:id="rId9"/>
              </a:rPr>
              <a:t>3329079</a:t>
            </a:r>
            <a:r>
              <a:rPr lang="en-US" sz="800" dirty="0"/>
              <a:t>, </a:t>
            </a:r>
            <a:r>
              <a:rPr lang="en-US" sz="800" dirty="0">
                <a:hlinkClick r:id="rId10"/>
              </a:rPr>
              <a:t>3156684</a:t>
            </a:r>
            <a:r>
              <a:rPr lang="en-US" sz="800" dirty="0"/>
              <a:t>, </a:t>
            </a:r>
            <a:r>
              <a:rPr lang="en-US" sz="800" dirty="0">
                <a:hlinkClick r:id="rId11"/>
              </a:rPr>
              <a:t>3157619</a:t>
            </a:r>
            <a:r>
              <a:rPr lang="en-US" sz="800" dirty="0"/>
              <a:t>, </a:t>
            </a:r>
            <a:r>
              <a:rPr lang="en-US" sz="800" dirty="0">
                <a:hlinkClick r:id="rId12"/>
              </a:rPr>
              <a:t>3177310</a:t>
            </a:r>
            <a:r>
              <a:rPr lang="en-US" sz="800" dirty="0"/>
              <a:t>, </a:t>
            </a:r>
            <a:r>
              <a:rPr lang="en-US" sz="800" dirty="0">
                <a:hlinkClick r:id="rId13"/>
              </a:rPr>
              <a:t>3289554</a:t>
            </a:r>
            <a:r>
              <a:rPr lang="en-US" sz="800" dirty="0"/>
              <a:t>, </a:t>
            </a:r>
            <a:r>
              <a:rPr lang="en-US" sz="800" dirty="0">
                <a:hlinkClick r:id="rId14"/>
              </a:rPr>
              <a:t>3286510</a:t>
            </a:r>
            <a:r>
              <a:rPr lang="en-US" sz="800" dirty="0"/>
              <a:t>, </a:t>
            </a:r>
            <a:r>
              <a:rPr lang="en-US" sz="800" dirty="0">
                <a:hlinkClick r:id="rId10"/>
              </a:rPr>
              <a:t>3156684</a:t>
            </a:r>
            <a:r>
              <a:rPr lang="en-US" sz="800" dirty="0"/>
              <a:t>)</a:t>
            </a:r>
          </a:p>
          <a:p>
            <a:pPr marL="358775" lvl="1" indent="-92075" algn="r">
              <a:lnSpc>
                <a:spcPct val="120000"/>
              </a:lnSpc>
              <a:buNone/>
              <a:tabLst>
                <a:tab pos="4124325" algn="l"/>
                <a:tab pos="4664075" algn="l"/>
              </a:tabLst>
            </a:pPr>
            <a:endParaRPr lang="en-US" sz="800" dirty="0"/>
          </a:p>
          <a:p>
            <a:pPr marL="358775" lvl="1" indent="-92075" algn="l">
              <a:lnSpc>
                <a:spcPct val="120000"/>
              </a:lnSpc>
              <a:tabLst>
                <a:tab pos="4124325" algn="l"/>
                <a:tab pos="4664075" algn="l"/>
              </a:tabLst>
            </a:pPr>
            <a:r>
              <a:rPr lang="en-GB" sz="1500" i="1" dirty="0"/>
              <a:t>Fault to ground or electrical weakness	6/34</a:t>
            </a:r>
          </a:p>
          <a:p>
            <a:pPr marL="358775" lvl="1" indent="-92075" algn="r">
              <a:lnSpc>
                <a:spcPct val="120000"/>
              </a:lnSpc>
              <a:buNone/>
              <a:tabLst>
                <a:tab pos="4124325" algn="l"/>
                <a:tab pos="4664075" algn="l"/>
              </a:tabLst>
            </a:pPr>
            <a:r>
              <a:rPr lang="en-GB" sz="800" dirty="0"/>
              <a:t>(</a:t>
            </a:r>
            <a:r>
              <a:rPr lang="en-GB" sz="800" dirty="0" err="1"/>
              <a:t>edms</a:t>
            </a:r>
            <a:r>
              <a:rPr lang="en-GB" sz="800" dirty="0"/>
              <a:t> </a:t>
            </a:r>
            <a:r>
              <a:rPr lang="en-GB" sz="800" dirty="0">
                <a:hlinkClick r:id="rId15"/>
              </a:rPr>
              <a:t>3198687</a:t>
            </a:r>
            <a:r>
              <a:rPr lang="en-GB" sz="800" dirty="0"/>
              <a:t>, </a:t>
            </a:r>
            <a:r>
              <a:rPr lang="en-GB" sz="800" dirty="0">
                <a:hlinkClick r:id="rId16"/>
              </a:rPr>
              <a:t>3298312</a:t>
            </a:r>
            <a:r>
              <a:rPr lang="en-GB" sz="800" dirty="0"/>
              <a:t>, </a:t>
            </a:r>
            <a:r>
              <a:rPr lang="en-GB" sz="800" dirty="0">
                <a:hlinkClick r:id="rId17"/>
              </a:rPr>
              <a:t>3335774</a:t>
            </a:r>
            <a:r>
              <a:rPr lang="en-GB" sz="800" dirty="0"/>
              <a:t>, </a:t>
            </a:r>
            <a:r>
              <a:rPr lang="en-GB" sz="800" dirty="0">
                <a:hlinkClick r:id="rId18"/>
              </a:rPr>
              <a:t>3069797</a:t>
            </a:r>
            <a:r>
              <a:rPr lang="en-GB" sz="800" dirty="0"/>
              <a:t>, </a:t>
            </a:r>
            <a:r>
              <a:rPr lang="en-GB" sz="800" dirty="0">
                <a:hlinkClick r:id="rId19"/>
              </a:rPr>
              <a:t>3012323</a:t>
            </a:r>
            <a:r>
              <a:rPr lang="en-GB" sz="800" dirty="0"/>
              <a:t>, </a:t>
            </a:r>
            <a:r>
              <a:rPr lang="en-GB" sz="800" dirty="0">
                <a:hlinkClick r:id="rId20"/>
              </a:rPr>
              <a:t>2940210</a:t>
            </a:r>
            <a:r>
              <a:rPr lang="en-GB" sz="800" dirty="0"/>
              <a:t>)</a:t>
            </a:r>
          </a:p>
          <a:p>
            <a:pPr marL="358775" lvl="1" indent="-92075" algn="r">
              <a:lnSpc>
                <a:spcPct val="120000"/>
              </a:lnSpc>
              <a:buNone/>
              <a:tabLst>
                <a:tab pos="4124325" algn="l"/>
                <a:tab pos="4664075" algn="l"/>
              </a:tabLst>
            </a:pPr>
            <a:endParaRPr lang="en-GB" sz="800" dirty="0"/>
          </a:p>
          <a:p>
            <a:pPr marL="358775" lvl="1" indent="-92075" algn="l">
              <a:lnSpc>
                <a:spcPct val="120000"/>
              </a:lnSpc>
              <a:tabLst>
                <a:tab pos="4124325" algn="l"/>
                <a:tab pos="4664075" algn="l"/>
              </a:tabLst>
            </a:pPr>
            <a:r>
              <a:rPr lang="en-US" sz="1500" i="1" dirty="0"/>
              <a:t>Radial shift or bad positioning	6/34</a:t>
            </a:r>
            <a:endParaRPr lang="en-US" sz="1500" i="1" dirty="0">
              <a:solidFill>
                <a:schemeClr val="accent3"/>
              </a:solidFill>
            </a:endParaRPr>
          </a:p>
          <a:p>
            <a:pPr marL="358775" lvl="1" indent="-92075" algn="r">
              <a:lnSpc>
                <a:spcPct val="120000"/>
              </a:lnSpc>
              <a:buNone/>
              <a:tabLst>
                <a:tab pos="4124325" algn="l"/>
                <a:tab pos="4664075" algn="l"/>
              </a:tabLst>
            </a:pPr>
            <a:r>
              <a:rPr lang="en-US" sz="800" dirty="0"/>
              <a:t>(</a:t>
            </a:r>
            <a:r>
              <a:rPr lang="en-US" sz="800" dirty="0" err="1"/>
              <a:t>edms</a:t>
            </a:r>
            <a:r>
              <a:rPr lang="en-US" sz="800" dirty="0"/>
              <a:t> </a:t>
            </a:r>
            <a:r>
              <a:rPr lang="en-US" sz="800" dirty="0">
                <a:hlinkClick r:id="rId21"/>
              </a:rPr>
              <a:t>3201778</a:t>
            </a:r>
            <a:r>
              <a:rPr lang="en-US" sz="800" dirty="0"/>
              <a:t>, </a:t>
            </a:r>
            <a:r>
              <a:rPr lang="en-US" sz="800" dirty="0">
                <a:hlinkClick r:id="rId22"/>
              </a:rPr>
              <a:t>3290638</a:t>
            </a:r>
            <a:r>
              <a:rPr lang="en-US" sz="800" dirty="0"/>
              <a:t>, </a:t>
            </a:r>
            <a:r>
              <a:rPr lang="en-US" sz="800" dirty="0">
                <a:hlinkClick r:id="rId23"/>
              </a:rPr>
              <a:t>3118941</a:t>
            </a:r>
            <a:r>
              <a:rPr lang="en-US" sz="800" dirty="0"/>
              <a:t>, </a:t>
            </a:r>
            <a:r>
              <a:rPr lang="en-US" sz="800" dirty="0">
                <a:hlinkClick r:id="rId24"/>
              </a:rPr>
              <a:t>3231452</a:t>
            </a:r>
            <a:r>
              <a:rPr lang="en-US" sz="800" dirty="0"/>
              <a:t>, </a:t>
            </a:r>
            <a:r>
              <a:rPr lang="en-US" sz="800" dirty="0">
                <a:hlinkClick r:id="rId25"/>
              </a:rPr>
              <a:t>3094407</a:t>
            </a:r>
            <a:r>
              <a:rPr lang="en-US" sz="800" dirty="0"/>
              <a:t>, </a:t>
            </a:r>
            <a:r>
              <a:rPr lang="en-US" sz="800" dirty="0">
                <a:hlinkClick r:id="rId26"/>
              </a:rPr>
              <a:t>3118924</a:t>
            </a:r>
            <a:r>
              <a:rPr lang="en-US" sz="800" dirty="0"/>
              <a:t>)</a:t>
            </a:r>
          </a:p>
          <a:p>
            <a:pPr marL="358775" lvl="1" indent="-92075" algn="r">
              <a:lnSpc>
                <a:spcPct val="120000"/>
              </a:lnSpc>
              <a:buNone/>
              <a:tabLst>
                <a:tab pos="4124325" algn="l"/>
                <a:tab pos="4664075" algn="l"/>
              </a:tabLst>
            </a:pPr>
            <a:endParaRPr lang="en-US" sz="700" dirty="0"/>
          </a:p>
          <a:p>
            <a:pPr marL="358775" lvl="1" indent="-92075" algn="l">
              <a:lnSpc>
                <a:spcPct val="120000"/>
              </a:lnSpc>
              <a:tabLst>
                <a:tab pos="4124325" algn="l"/>
                <a:tab pos="4664075" algn="l"/>
              </a:tabLst>
            </a:pPr>
            <a:r>
              <a:rPr lang="en-US" sz="1500" i="1" dirty="0"/>
              <a:t>Opening or damaged strand(s)	5/34</a:t>
            </a:r>
            <a:endParaRPr lang="en-US" sz="1500" i="1" dirty="0">
              <a:solidFill>
                <a:schemeClr val="accent3"/>
              </a:solidFill>
            </a:endParaRPr>
          </a:p>
          <a:p>
            <a:pPr marL="358775" lvl="1" indent="-92075" algn="r">
              <a:lnSpc>
                <a:spcPct val="120000"/>
              </a:lnSpc>
              <a:buNone/>
              <a:tabLst>
                <a:tab pos="4124325" algn="l"/>
                <a:tab pos="4664075" algn="l"/>
              </a:tabLst>
            </a:pPr>
            <a:r>
              <a:rPr lang="en-US" sz="800" dirty="0"/>
              <a:t>(</a:t>
            </a:r>
            <a:r>
              <a:rPr lang="en-US" sz="800" dirty="0" err="1"/>
              <a:t>edms</a:t>
            </a:r>
            <a:r>
              <a:rPr lang="en-US" sz="800" dirty="0"/>
              <a:t> </a:t>
            </a:r>
            <a:r>
              <a:rPr lang="en-US" sz="800" dirty="0">
                <a:hlinkClick r:id="rId27"/>
              </a:rPr>
              <a:t>2507611</a:t>
            </a:r>
            <a:r>
              <a:rPr lang="en-US" sz="800" dirty="0"/>
              <a:t>, </a:t>
            </a:r>
            <a:r>
              <a:rPr lang="en-US" sz="800" dirty="0">
                <a:hlinkClick r:id="rId28"/>
              </a:rPr>
              <a:t>2882880</a:t>
            </a:r>
            <a:r>
              <a:rPr lang="en-US" sz="800" dirty="0"/>
              <a:t>, </a:t>
            </a:r>
            <a:r>
              <a:rPr lang="en-US" sz="800" dirty="0">
                <a:hlinkClick r:id="rId29"/>
              </a:rPr>
              <a:t>2975174</a:t>
            </a:r>
            <a:r>
              <a:rPr lang="en-US" sz="800" dirty="0"/>
              <a:t>, </a:t>
            </a:r>
            <a:r>
              <a:rPr lang="en-US" sz="800" dirty="0">
                <a:hlinkClick r:id="rId30"/>
              </a:rPr>
              <a:t>2810943</a:t>
            </a:r>
            <a:r>
              <a:rPr lang="en-US" sz="800" dirty="0"/>
              <a:t>, </a:t>
            </a:r>
            <a:r>
              <a:rPr lang="en-US" sz="800" dirty="0">
                <a:hlinkClick r:id="rId31"/>
              </a:rPr>
              <a:t>3237006</a:t>
            </a:r>
            <a:r>
              <a:rPr lang="en-US" sz="800" dirty="0"/>
              <a:t>)</a:t>
            </a:r>
          </a:p>
          <a:p>
            <a:pPr marL="358775" lvl="1" indent="-92075" algn="r">
              <a:lnSpc>
                <a:spcPct val="120000"/>
              </a:lnSpc>
              <a:buNone/>
              <a:tabLst>
                <a:tab pos="3590925" algn="l"/>
                <a:tab pos="4664075" algn="l"/>
              </a:tabLst>
            </a:pPr>
            <a:endParaRPr lang="en-US" sz="900" dirty="0"/>
          </a:p>
          <a:p>
            <a:pPr marL="182563" lvl="1" indent="-182563" algn="l">
              <a:lnSpc>
                <a:spcPct val="120000"/>
              </a:lnSpc>
              <a:tabLst>
                <a:tab pos="3590925" algn="l"/>
                <a:tab pos="4664075" algn="l"/>
              </a:tabLst>
            </a:pPr>
            <a:r>
              <a:rPr lang="en-US" sz="1700" b="1" dirty="0"/>
              <a:t>Other:</a:t>
            </a:r>
          </a:p>
          <a:p>
            <a:pPr marL="358775" lvl="1" indent="-92075" algn="l">
              <a:lnSpc>
                <a:spcPct val="120000"/>
              </a:lnSpc>
              <a:tabLst>
                <a:tab pos="3590925" algn="l"/>
                <a:tab pos="4664075" algn="l"/>
              </a:tabLst>
            </a:pPr>
            <a:r>
              <a:rPr lang="en-US" sz="1300" i="1" dirty="0"/>
              <a:t>IFS capillary local deformation:	1/34 </a:t>
            </a:r>
            <a:r>
              <a:rPr lang="en-US" sz="800" dirty="0"/>
              <a:t>(</a:t>
            </a:r>
            <a:r>
              <a:rPr lang="en-US" sz="800" dirty="0" err="1"/>
              <a:t>edms</a:t>
            </a:r>
            <a:r>
              <a:rPr lang="en-US" sz="800" dirty="0"/>
              <a:t> </a:t>
            </a:r>
            <a:r>
              <a:rPr lang="en-US" sz="800" dirty="0">
                <a:hlinkClick r:id="rId32"/>
              </a:rPr>
              <a:t>3204416</a:t>
            </a:r>
            <a:r>
              <a:rPr lang="en-US" sz="800" dirty="0"/>
              <a:t>)</a:t>
            </a:r>
          </a:p>
          <a:p>
            <a:pPr marL="358775" lvl="1" indent="-92075" algn="l">
              <a:lnSpc>
                <a:spcPct val="120000"/>
              </a:lnSpc>
              <a:tabLst>
                <a:tab pos="3590925" algn="l"/>
                <a:tab pos="4664075" algn="l"/>
              </a:tabLst>
            </a:pPr>
            <a:r>
              <a:rPr lang="en-US" sz="1300" i="1" dirty="0"/>
              <a:t>CP filling piece inversion	1/34 </a:t>
            </a:r>
            <a:r>
              <a:rPr lang="en-US" sz="800" dirty="0"/>
              <a:t>(</a:t>
            </a:r>
            <a:r>
              <a:rPr lang="en-US" sz="800" dirty="0" err="1"/>
              <a:t>edms</a:t>
            </a:r>
            <a:r>
              <a:rPr lang="en-US" sz="800" dirty="0"/>
              <a:t> </a:t>
            </a:r>
            <a:r>
              <a:rPr lang="en-US" sz="800" dirty="0">
                <a:hlinkClick r:id="rId13"/>
              </a:rPr>
              <a:t>3289554</a:t>
            </a:r>
            <a:r>
              <a:rPr lang="en-US" sz="800" dirty="0"/>
              <a:t>)</a:t>
            </a:r>
          </a:p>
        </p:txBody>
      </p:sp>
      <p:sp>
        <p:nvSpPr>
          <p:cNvPr id="4" name="Footer Placeholder 3">
            <a:extLst>
              <a:ext uri="{FF2B5EF4-FFF2-40B4-BE49-F238E27FC236}">
                <a16:creationId xmlns:a16="http://schemas.microsoft.com/office/drawing/2014/main" id="{C21A818C-9AC5-2A7F-3776-AA5A7640D98F}"/>
              </a:ext>
            </a:extLst>
          </p:cNvPr>
          <p:cNvSpPr>
            <a:spLocks noGrp="1"/>
          </p:cNvSpPr>
          <p:nvPr>
            <p:ph type="ftr" sz="quarter" idx="11"/>
          </p:nvPr>
        </p:nvSpPr>
        <p:spPr/>
        <p:txBody>
          <a:bodyPr/>
          <a:lstStyle/>
          <a:p>
            <a:r>
              <a:rPr lang="en-GB" noProof="0"/>
              <a:t>15th HL-LHC Collaboration Meeting, CERN, 29 Sept - 2 Oct 2025             H. Prin</a:t>
            </a:r>
          </a:p>
        </p:txBody>
      </p:sp>
      <p:sp>
        <p:nvSpPr>
          <p:cNvPr id="5" name="Slide Number Placeholder 4">
            <a:extLst>
              <a:ext uri="{FF2B5EF4-FFF2-40B4-BE49-F238E27FC236}">
                <a16:creationId xmlns:a16="http://schemas.microsoft.com/office/drawing/2014/main" id="{8A555894-6B03-975E-6A42-877890C455EB}"/>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6" name="TextBox 5">
            <a:extLst>
              <a:ext uri="{FF2B5EF4-FFF2-40B4-BE49-F238E27FC236}">
                <a16:creationId xmlns:a16="http://schemas.microsoft.com/office/drawing/2014/main" id="{05BB3C55-8431-6DAF-FDD7-6308CA1BDDEC}"/>
              </a:ext>
            </a:extLst>
          </p:cNvPr>
          <p:cNvSpPr txBox="1"/>
          <p:nvPr/>
        </p:nvSpPr>
        <p:spPr>
          <a:xfrm>
            <a:off x="6444208" y="1067827"/>
            <a:ext cx="2699791" cy="461665"/>
          </a:xfrm>
          <a:prstGeom prst="rect">
            <a:avLst/>
          </a:prstGeom>
          <a:noFill/>
        </p:spPr>
        <p:txBody>
          <a:bodyPr wrap="square" rtlCol="0">
            <a:spAutoFit/>
          </a:bodyPr>
          <a:lstStyle/>
          <a:p>
            <a:r>
              <a:rPr lang="en-US" sz="1200" dirty="0">
                <a:solidFill>
                  <a:schemeClr val="tx2"/>
                </a:solidFill>
              </a:rPr>
              <a:t>MQXFB magnets tested in LMQXFBT cold masses previously</a:t>
            </a:r>
            <a:endParaRPr lang="en-GB" sz="1200" dirty="0">
              <a:solidFill>
                <a:schemeClr val="tx2"/>
              </a:solidFill>
            </a:endParaRPr>
          </a:p>
        </p:txBody>
      </p:sp>
      <p:sp>
        <p:nvSpPr>
          <p:cNvPr id="7" name="TextBox 6">
            <a:extLst>
              <a:ext uri="{FF2B5EF4-FFF2-40B4-BE49-F238E27FC236}">
                <a16:creationId xmlns:a16="http://schemas.microsoft.com/office/drawing/2014/main" id="{8153910F-6723-B7FA-E043-17C981B4EEEF}"/>
              </a:ext>
            </a:extLst>
          </p:cNvPr>
          <p:cNvSpPr txBox="1"/>
          <p:nvPr/>
        </p:nvSpPr>
        <p:spPr>
          <a:xfrm>
            <a:off x="6263305" y="1599152"/>
            <a:ext cx="2880694" cy="646331"/>
          </a:xfrm>
          <a:prstGeom prst="rect">
            <a:avLst/>
          </a:prstGeom>
          <a:noFill/>
        </p:spPr>
        <p:txBody>
          <a:bodyPr wrap="square" rtlCol="0">
            <a:spAutoFit/>
          </a:bodyPr>
          <a:lstStyle>
            <a:defPPr>
              <a:defRPr lang="fr-FR"/>
            </a:defPPr>
            <a:lvl1pPr>
              <a:defRPr sz="1200">
                <a:solidFill>
                  <a:schemeClr val="tx2"/>
                </a:solidFill>
              </a:defRPr>
            </a:lvl1pPr>
          </a:lstStyle>
          <a:p>
            <a:pPr marL="171450" indent="-171450">
              <a:buFont typeface="Wingdings" panose="05000000000000000000" pitchFamily="2" charset="2"/>
              <a:buChar char="ü"/>
            </a:pPr>
            <a:r>
              <a:rPr lang="en-US" dirty="0"/>
              <a:t>Additional electrical tests for closed V-taps by reversing power supply</a:t>
            </a:r>
          </a:p>
          <a:p>
            <a:pPr marL="171450" indent="-171450">
              <a:buFont typeface="Wingdings" panose="05000000000000000000" pitchFamily="2" charset="2"/>
              <a:buChar char="ü"/>
            </a:pPr>
            <a:r>
              <a:rPr lang="en-US" dirty="0"/>
              <a:t>Additional polarity measurements</a:t>
            </a:r>
            <a:endParaRPr lang="en-GB" dirty="0"/>
          </a:p>
        </p:txBody>
      </p:sp>
      <p:sp>
        <p:nvSpPr>
          <p:cNvPr id="8" name="TextBox 7">
            <a:extLst>
              <a:ext uri="{FF2B5EF4-FFF2-40B4-BE49-F238E27FC236}">
                <a16:creationId xmlns:a16="http://schemas.microsoft.com/office/drawing/2014/main" id="{FA928D93-1FFF-F2C0-C479-2F674BDADAE0}"/>
              </a:ext>
            </a:extLst>
          </p:cNvPr>
          <p:cNvSpPr txBox="1"/>
          <p:nvPr/>
        </p:nvSpPr>
        <p:spPr>
          <a:xfrm>
            <a:off x="6263305" y="2283718"/>
            <a:ext cx="2782521" cy="1200329"/>
          </a:xfrm>
          <a:prstGeom prst="rect">
            <a:avLst/>
          </a:prstGeom>
          <a:noFill/>
        </p:spPr>
        <p:txBody>
          <a:bodyPr wrap="square" rtlCol="0">
            <a:spAutoFit/>
          </a:bodyPr>
          <a:lstStyle>
            <a:defPPr>
              <a:defRPr lang="fr-FR"/>
            </a:defPPr>
            <a:lvl1pPr>
              <a:defRPr sz="1200">
                <a:solidFill>
                  <a:schemeClr val="tx2"/>
                </a:solidFill>
              </a:defRPr>
            </a:lvl1pPr>
          </a:lstStyle>
          <a:p>
            <a:pPr marL="171450" indent="-171450">
              <a:buFont typeface="Wingdings" panose="05000000000000000000" pitchFamily="2" charset="2"/>
              <a:buChar char="ü"/>
            </a:pPr>
            <a:r>
              <a:rPr lang="en-US" dirty="0"/>
              <a:t>HV values updated with respect of the magnet history</a:t>
            </a:r>
          </a:p>
          <a:p>
            <a:pPr marL="171450" indent="-171450">
              <a:buFont typeface="Wingdings" panose="05000000000000000000" pitchFamily="2" charset="2"/>
              <a:buChar char="ü"/>
            </a:pPr>
            <a:r>
              <a:rPr lang="en-US" dirty="0"/>
              <a:t>New spider design</a:t>
            </a:r>
          </a:p>
          <a:p>
            <a:pPr marL="171450" indent="-171450">
              <a:buFont typeface="Wingdings" panose="05000000000000000000" pitchFamily="2" charset="2"/>
              <a:buChar char="ü"/>
            </a:pPr>
            <a:r>
              <a:rPr lang="en-US" dirty="0"/>
              <a:t>Additional tooling for the shaping of the leads</a:t>
            </a:r>
          </a:p>
          <a:p>
            <a:endParaRPr lang="en-GB" dirty="0"/>
          </a:p>
        </p:txBody>
      </p:sp>
      <p:sp>
        <p:nvSpPr>
          <p:cNvPr id="11" name="TextBox 10">
            <a:extLst>
              <a:ext uri="{FF2B5EF4-FFF2-40B4-BE49-F238E27FC236}">
                <a16:creationId xmlns:a16="http://schemas.microsoft.com/office/drawing/2014/main" id="{AD88DB7E-605B-71C0-D03D-882B4F067D3D}"/>
              </a:ext>
            </a:extLst>
          </p:cNvPr>
          <p:cNvSpPr txBox="1"/>
          <p:nvPr/>
        </p:nvSpPr>
        <p:spPr>
          <a:xfrm>
            <a:off x="6263306" y="3293571"/>
            <a:ext cx="2880694" cy="646331"/>
          </a:xfrm>
          <a:prstGeom prst="rect">
            <a:avLst/>
          </a:prstGeom>
          <a:noFill/>
        </p:spPr>
        <p:txBody>
          <a:bodyPr wrap="square" rtlCol="0">
            <a:spAutoFit/>
          </a:bodyPr>
          <a:lstStyle>
            <a:defPPr>
              <a:defRPr lang="fr-FR"/>
            </a:defPPr>
            <a:lvl1pPr>
              <a:defRPr sz="1200">
                <a:solidFill>
                  <a:schemeClr val="tx2"/>
                </a:solidFill>
              </a:defRPr>
            </a:lvl1pPr>
          </a:lstStyle>
          <a:p>
            <a:pPr marL="171450" indent="-171450">
              <a:buFont typeface="Wingdings" panose="05000000000000000000" pitchFamily="2" charset="2"/>
              <a:buChar char="ü"/>
            </a:pPr>
            <a:r>
              <a:rPr lang="en-US" dirty="0"/>
              <a:t>HO corr. lead forming tooling updated</a:t>
            </a:r>
          </a:p>
          <a:p>
            <a:pPr marL="171450" indent="-171450">
              <a:buFont typeface="Wingdings" panose="05000000000000000000" pitchFamily="2" charset="2"/>
              <a:buChar char="ü"/>
            </a:pPr>
            <a:r>
              <a:rPr lang="en-US" dirty="0"/>
              <a:t>V-taps splicing control upgrade and fiberglass reinforcement</a:t>
            </a:r>
          </a:p>
        </p:txBody>
      </p:sp>
      <p:pic>
        <p:nvPicPr>
          <p:cNvPr id="15" name="Picture 14">
            <a:extLst>
              <a:ext uri="{FF2B5EF4-FFF2-40B4-BE49-F238E27FC236}">
                <a16:creationId xmlns:a16="http://schemas.microsoft.com/office/drawing/2014/main" id="{54288BD7-1694-D73D-E4B3-E1EAD2BEE854}"/>
              </a:ext>
            </a:extLst>
          </p:cNvPr>
          <p:cNvPicPr>
            <a:picLocks noChangeAspect="1"/>
          </p:cNvPicPr>
          <p:nvPr/>
        </p:nvPicPr>
        <p:blipFill>
          <a:blip r:embed="rId33" cstate="hqprint">
            <a:extLst>
              <a:ext uri="{28A0092B-C50C-407E-A947-70E740481C1C}">
                <a14:useLocalDpi xmlns:a14="http://schemas.microsoft.com/office/drawing/2010/main"/>
              </a:ext>
            </a:extLst>
          </a:blip>
          <a:stretch>
            <a:fillRect/>
          </a:stretch>
        </p:blipFill>
        <p:spPr>
          <a:xfrm>
            <a:off x="5913985" y="1130384"/>
            <a:ext cx="349320" cy="356019"/>
          </a:xfrm>
          <a:prstGeom prst="rect">
            <a:avLst/>
          </a:prstGeom>
        </p:spPr>
      </p:pic>
      <p:pic>
        <p:nvPicPr>
          <p:cNvPr id="17" name="Picture 16">
            <a:extLst>
              <a:ext uri="{FF2B5EF4-FFF2-40B4-BE49-F238E27FC236}">
                <a16:creationId xmlns:a16="http://schemas.microsoft.com/office/drawing/2014/main" id="{5170FD73-EF23-070D-B02C-BFD1332E32DC}"/>
              </a:ext>
            </a:extLst>
          </p:cNvPr>
          <p:cNvPicPr>
            <a:picLocks noChangeAspect="1"/>
          </p:cNvPicPr>
          <p:nvPr/>
        </p:nvPicPr>
        <p:blipFill>
          <a:blip r:embed="rId34" cstate="hqprint">
            <a:extLst>
              <a:ext uri="{28A0092B-C50C-407E-A947-70E740481C1C}">
                <a14:useLocalDpi xmlns:a14="http://schemas.microsoft.com/office/drawing/2010/main"/>
              </a:ext>
            </a:extLst>
          </a:blip>
          <a:stretch>
            <a:fillRect/>
          </a:stretch>
        </p:blipFill>
        <p:spPr>
          <a:xfrm>
            <a:off x="5923819" y="1744309"/>
            <a:ext cx="350246" cy="356019"/>
          </a:xfrm>
          <a:prstGeom prst="rect">
            <a:avLst/>
          </a:prstGeom>
        </p:spPr>
      </p:pic>
      <p:pic>
        <p:nvPicPr>
          <p:cNvPr id="18" name="Picture 17">
            <a:extLst>
              <a:ext uri="{FF2B5EF4-FFF2-40B4-BE49-F238E27FC236}">
                <a16:creationId xmlns:a16="http://schemas.microsoft.com/office/drawing/2014/main" id="{B2E33814-053B-3224-1D82-D9AA71ED7C8C}"/>
              </a:ext>
            </a:extLst>
          </p:cNvPr>
          <p:cNvPicPr>
            <a:picLocks noChangeAspect="1"/>
          </p:cNvPicPr>
          <p:nvPr/>
        </p:nvPicPr>
        <p:blipFill>
          <a:blip r:embed="rId34" cstate="hqprint">
            <a:extLst>
              <a:ext uri="{28A0092B-C50C-407E-A947-70E740481C1C}">
                <a14:useLocalDpi xmlns:a14="http://schemas.microsoft.com/office/drawing/2010/main"/>
              </a:ext>
            </a:extLst>
          </a:blip>
          <a:stretch>
            <a:fillRect/>
          </a:stretch>
        </p:blipFill>
        <p:spPr>
          <a:xfrm>
            <a:off x="5923819" y="2539184"/>
            <a:ext cx="350246" cy="356019"/>
          </a:xfrm>
          <a:prstGeom prst="rect">
            <a:avLst/>
          </a:prstGeom>
        </p:spPr>
      </p:pic>
      <p:cxnSp>
        <p:nvCxnSpPr>
          <p:cNvPr id="20" name="Straight Connector 19">
            <a:extLst>
              <a:ext uri="{FF2B5EF4-FFF2-40B4-BE49-F238E27FC236}">
                <a16:creationId xmlns:a16="http://schemas.microsoft.com/office/drawing/2014/main" id="{A97F66AC-C374-9806-16F2-C9B950924095}"/>
              </a:ext>
            </a:extLst>
          </p:cNvPr>
          <p:cNvCxnSpPr/>
          <p:nvPr/>
        </p:nvCxnSpPr>
        <p:spPr>
          <a:xfrm>
            <a:off x="5724128" y="2205294"/>
            <a:ext cx="0" cy="1086536"/>
          </a:xfrm>
          <a:prstGeom prst="line">
            <a:avLst/>
          </a:prstGeom>
          <a:ln w="6350"/>
        </p:spPr>
        <p:style>
          <a:lnRef idx="2">
            <a:schemeClr val="accent5"/>
          </a:lnRef>
          <a:fillRef idx="0">
            <a:schemeClr val="accent5"/>
          </a:fillRef>
          <a:effectRef idx="1">
            <a:schemeClr val="accent5"/>
          </a:effectRef>
          <a:fontRef idx="minor">
            <a:schemeClr val="tx1"/>
          </a:fontRef>
        </p:style>
      </p:cxnSp>
      <p:pic>
        <p:nvPicPr>
          <p:cNvPr id="22" name="Picture 21">
            <a:extLst>
              <a:ext uri="{FF2B5EF4-FFF2-40B4-BE49-F238E27FC236}">
                <a16:creationId xmlns:a16="http://schemas.microsoft.com/office/drawing/2014/main" id="{80192DC4-7E9A-87C7-5733-4B9B96095DD3}"/>
              </a:ext>
            </a:extLst>
          </p:cNvPr>
          <p:cNvPicPr>
            <a:picLocks noChangeAspect="1"/>
          </p:cNvPicPr>
          <p:nvPr/>
        </p:nvPicPr>
        <p:blipFill>
          <a:blip r:embed="rId34" cstate="hqprint">
            <a:extLst>
              <a:ext uri="{28A0092B-C50C-407E-A947-70E740481C1C}">
                <a14:useLocalDpi xmlns:a14="http://schemas.microsoft.com/office/drawing/2010/main"/>
              </a:ext>
            </a:extLst>
          </a:blip>
          <a:stretch>
            <a:fillRect/>
          </a:stretch>
        </p:blipFill>
        <p:spPr>
          <a:xfrm>
            <a:off x="5913985" y="3423970"/>
            <a:ext cx="350246" cy="356019"/>
          </a:xfrm>
          <a:prstGeom prst="rect">
            <a:avLst/>
          </a:prstGeom>
        </p:spPr>
      </p:pic>
    </p:spTree>
    <p:extLst>
      <p:ext uri="{BB962C8B-B14F-4D97-AF65-F5344CB8AC3E}">
        <p14:creationId xmlns:p14="http://schemas.microsoft.com/office/powerpoint/2010/main" val="318288320"/>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26060</TotalTime>
  <Words>2159</Words>
  <Application>Microsoft Office PowerPoint</Application>
  <PresentationFormat>On-screen Show (16:9)</PresentationFormat>
  <Paragraphs>443</Paragraphs>
  <Slides>21</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Aptos Narrow</vt:lpstr>
      <vt:lpstr>Arial</vt:lpstr>
      <vt:lpstr>Calibri</vt:lpstr>
      <vt:lpstr>Wingdings</vt:lpstr>
      <vt:lpstr>Thème Office</vt:lpstr>
      <vt:lpstr>Cold mass at CERN  </vt:lpstr>
      <vt:lpstr>Outline</vt:lpstr>
      <vt:lpstr>Cold Masses Production Status</vt:lpstr>
      <vt:lpstr>Status of the HL-LHC Cold Mass Production @ CERN per Type</vt:lpstr>
      <vt:lpstr>Status of the HL-LHC Cold Mass Production @ CERN per Year</vt:lpstr>
      <vt:lpstr>Overall Status of the HL-LHC Cold Mass Production @ CERN</vt:lpstr>
      <vt:lpstr>Cold Masses Non-Conformities</vt:lpstr>
      <vt:lpstr>Cold Mass Production Appraisal of Non-Conformities</vt:lpstr>
      <vt:lpstr>Electrical Non-Conformities</vt:lpstr>
      <vt:lpstr>Electrical Non-Conformity Remedies 1/2</vt:lpstr>
      <vt:lpstr>Electrical Non-Conformity Remedies 2/2</vt:lpstr>
      <vt:lpstr>Mechanical Non-Conformities</vt:lpstr>
      <vt:lpstr>Mechanical Non-Conformity Remedies 2/2</vt:lpstr>
      <vt:lpstr>Other Non-Conformities</vt:lpstr>
      <vt:lpstr>Q10 Cold Masses with Sextupoles</vt:lpstr>
      <vt:lpstr>HL-LHC Q10 with MS</vt:lpstr>
      <vt:lpstr>HL-LHC Q10 MSCBB and Busbars Integration</vt:lpstr>
      <vt:lpstr>HL-LHC Q10 Ongoing Welding Developments</vt:lpstr>
      <vt:lpstr>Summary</vt:lpstr>
      <vt:lpstr>Thank you for your attention</vt:lpstr>
      <vt:lpstr>HL-LHC CERN cold masses: 4 types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Herve Prin</cp:lastModifiedBy>
  <cp:revision>140</cp:revision>
  <dcterms:created xsi:type="dcterms:W3CDTF">2016-02-12T09:02:01Z</dcterms:created>
  <dcterms:modified xsi:type="dcterms:W3CDTF">2025-10-01T16:35:24Z</dcterms:modified>
</cp:coreProperties>
</file>