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Default Extension="emf" ContentType="image/x-emf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1"/>
  </p:notesMasterIdLst>
  <p:sldIdLst>
    <p:sldId id="258" r:id="rId2"/>
    <p:sldId id="263" r:id="rId3"/>
    <p:sldId id="264" r:id="rId4"/>
    <p:sldId id="265" r:id="rId5"/>
    <p:sldId id="299" r:id="rId6"/>
    <p:sldId id="297" r:id="rId7"/>
    <p:sldId id="266" r:id="rId8"/>
    <p:sldId id="267" r:id="rId9"/>
    <p:sldId id="269" r:id="rId10"/>
    <p:sldId id="270" r:id="rId11"/>
    <p:sldId id="272" r:id="rId12"/>
    <p:sldId id="271" r:id="rId13"/>
    <p:sldId id="274" r:id="rId14"/>
    <p:sldId id="273" r:id="rId15"/>
    <p:sldId id="279" r:id="rId16"/>
    <p:sldId id="284" r:id="rId17"/>
    <p:sldId id="296" r:id="rId18"/>
    <p:sldId id="288" r:id="rId19"/>
    <p:sldId id="289" r:id="rId20"/>
    <p:sldId id="290" r:id="rId21"/>
    <p:sldId id="292" r:id="rId22"/>
    <p:sldId id="302" r:id="rId23"/>
    <p:sldId id="278" r:id="rId24"/>
    <p:sldId id="303" r:id="rId25"/>
    <p:sldId id="306" r:id="rId26"/>
    <p:sldId id="307" r:id="rId27"/>
    <p:sldId id="262" r:id="rId28"/>
    <p:sldId id="293" r:id="rId29"/>
    <p:sldId id="294" r:id="rId30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6A2FC"/>
    <a:srgbClr val="FBDAFE"/>
    <a:srgbClr val="EAEA84"/>
    <a:srgbClr val="FF9933"/>
    <a:srgbClr val="ECF2FA"/>
    <a:srgbClr val="FFFF99"/>
    <a:srgbClr val="FFFF00"/>
    <a:srgbClr val="EF62FA"/>
    <a:srgbClr val="FCE6FE"/>
    <a:srgbClr val="D1FFFB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798" autoAdjust="0"/>
    <p:restoredTop sz="94349" autoAdjust="0"/>
  </p:normalViewPr>
  <p:slideViewPr>
    <p:cSldViewPr>
      <p:cViewPr varScale="1">
        <p:scale>
          <a:sx n="66" d="100"/>
          <a:sy n="66" d="100"/>
        </p:scale>
        <p:origin x="-672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564"/>
    </p:cViewPr>
  </p:sorterViewPr>
  <p:notesViewPr>
    <p:cSldViewPr>
      <p:cViewPr varScale="1">
        <p:scale>
          <a:sx n="82" d="100"/>
          <a:sy n="82" d="100"/>
        </p:scale>
        <p:origin x="-1416" y="-90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0D069AC-5822-483B-96B4-565530330AF8}" type="datetimeFigureOut">
              <a:rPr lang="en-US" smtClean="0"/>
              <a:pPr/>
              <a:t>10/6/2011</a:t>
            </a:fld>
            <a:endParaRPr lang="en-US" dirty="0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CD745D-58D5-456E-9C98-E9B103C1F1E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CD745D-58D5-456E-9C98-E9B103C1F1E8}" type="slidenum">
              <a:rPr lang="en-US" smtClean="0"/>
              <a:pPr/>
              <a:t>1</a:t>
            </a:fld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CD745D-58D5-456E-9C98-E9B103C1F1E8}" type="slidenum">
              <a:rPr lang="en-US" smtClean="0"/>
              <a:pPr/>
              <a:t>2</a:t>
            </a:fld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CD745D-58D5-456E-9C98-E9B103C1F1E8}" type="slidenum">
              <a:rPr lang="en-US" smtClean="0"/>
              <a:pPr/>
              <a:t>3</a:t>
            </a:fld>
            <a:endParaRPr 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CD745D-58D5-456E-9C98-E9B103C1F1E8}" type="slidenum">
              <a:rPr lang="en-US" smtClean="0"/>
              <a:pPr/>
              <a:t>14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406BFA-0C9D-46A6-84AB-E6E4418F3D9A}" type="datetimeFigureOut">
              <a:rPr lang="cs-CZ" smtClean="0"/>
              <a:pPr/>
              <a:t>6.10.2011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8769A4-560E-4325-A54C-A0285671FDA7}" type="slidenum">
              <a:rPr lang="cs-CZ" smtClean="0"/>
              <a:pPr/>
              <a:t>‹#›</a:t>
            </a:fld>
            <a:endParaRPr lang="cs-CZ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406BFA-0C9D-46A6-84AB-E6E4418F3D9A}" type="datetimeFigureOut">
              <a:rPr lang="cs-CZ" smtClean="0"/>
              <a:pPr/>
              <a:t>6.10.2011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8769A4-560E-4325-A54C-A0285671FDA7}" type="slidenum">
              <a:rPr lang="cs-CZ" smtClean="0"/>
              <a:pPr/>
              <a:t>‹#›</a:t>
            </a:fld>
            <a:endParaRPr lang="cs-CZ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406BFA-0C9D-46A6-84AB-E6E4418F3D9A}" type="datetimeFigureOut">
              <a:rPr lang="cs-CZ" smtClean="0"/>
              <a:pPr/>
              <a:t>6.10.2011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8769A4-560E-4325-A54C-A0285671FDA7}" type="slidenum">
              <a:rPr lang="cs-CZ" smtClean="0"/>
              <a:pPr/>
              <a:t>‹#›</a:t>
            </a:fld>
            <a:endParaRPr lang="cs-CZ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406BFA-0C9D-46A6-84AB-E6E4418F3D9A}" type="datetimeFigureOut">
              <a:rPr lang="cs-CZ" smtClean="0"/>
              <a:pPr/>
              <a:t>6.10.2011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8769A4-560E-4325-A54C-A0285671FDA7}" type="slidenum">
              <a:rPr lang="cs-CZ" smtClean="0"/>
              <a:pPr/>
              <a:t>‹#›</a:t>
            </a:fld>
            <a:endParaRPr lang="cs-CZ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406BFA-0C9D-46A6-84AB-E6E4418F3D9A}" type="datetimeFigureOut">
              <a:rPr lang="cs-CZ" smtClean="0"/>
              <a:pPr/>
              <a:t>6.10.2011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8769A4-560E-4325-A54C-A0285671FDA7}" type="slidenum">
              <a:rPr lang="cs-CZ" smtClean="0"/>
              <a:pPr/>
              <a:t>‹#›</a:t>
            </a:fld>
            <a:endParaRPr lang="cs-CZ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406BFA-0C9D-46A6-84AB-E6E4418F3D9A}" type="datetimeFigureOut">
              <a:rPr lang="cs-CZ" smtClean="0"/>
              <a:pPr/>
              <a:t>6.10.2011</a:t>
            </a:fld>
            <a:endParaRPr lang="cs-CZ" dirty="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8769A4-560E-4325-A54C-A0285671FDA7}" type="slidenum">
              <a:rPr lang="cs-CZ" smtClean="0"/>
              <a:pPr/>
              <a:t>‹#›</a:t>
            </a:fld>
            <a:endParaRPr lang="cs-CZ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406BFA-0C9D-46A6-84AB-E6E4418F3D9A}" type="datetimeFigureOut">
              <a:rPr lang="cs-CZ" smtClean="0"/>
              <a:pPr/>
              <a:t>6.10.2011</a:t>
            </a:fld>
            <a:endParaRPr lang="cs-CZ" dirty="0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8769A4-560E-4325-A54C-A0285671FDA7}" type="slidenum">
              <a:rPr lang="cs-CZ" smtClean="0"/>
              <a:pPr/>
              <a:t>‹#›</a:t>
            </a:fld>
            <a:endParaRPr lang="cs-CZ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406BFA-0C9D-46A6-84AB-E6E4418F3D9A}" type="datetimeFigureOut">
              <a:rPr lang="cs-CZ" smtClean="0"/>
              <a:pPr/>
              <a:t>6.10.2011</a:t>
            </a:fld>
            <a:endParaRPr lang="cs-CZ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8769A4-560E-4325-A54C-A0285671FDA7}" type="slidenum">
              <a:rPr lang="cs-CZ" smtClean="0"/>
              <a:pPr/>
              <a:t>‹#›</a:t>
            </a:fld>
            <a:endParaRPr lang="cs-CZ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406BFA-0C9D-46A6-84AB-E6E4418F3D9A}" type="datetimeFigureOut">
              <a:rPr lang="cs-CZ" smtClean="0"/>
              <a:pPr/>
              <a:t>6.10.2011</a:t>
            </a:fld>
            <a:endParaRPr lang="cs-CZ" dirty="0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8769A4-560E-4325-A54C-A0285671FDA7}" type="slidenum">
              <a:rPr lang="cs-CZ" smtClean="0"/>
              <a:pPr/>
              <a:t>‹#›</a:t>
            </a:fld>
            <a:endParaRPr lang="cs-CZ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406BFA-0C9D-46A6-84AB-E6E4418F3D9A}" type="datetimeFigureOut">
              <a:rPr lang="cs-CZ" smtClean="0"/>
              <a:pPr/>
              <a:t>6.10.2011</a:t>
            </a:fld>
            <a:endParaRPr lang="cs-CZ" dirty="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8769A4-560E-4325-A54C-A0285671FDA7}" type="slidenum">
              <a:rPr lang="cs-CZ" smtClean="0"/>
              <a:pPr/>
              <a:t>‹#›</a:t>
            </a:fld>
            <a:endParaRPr lang="cs-CZ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 dirty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406BFA-0C9D-46A6-84AB-E6E4418F3D9A}" type="datetimeFigureOut">
              <a:rPr lang="cs-CZ" smtClean="0"/>
              <a:pPr/>
              <a:t>6.10.2011</a:t>
            </a:fld>
            <a:endParaRPr lang="cs-CZ" dirty="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8769A4-560E-4325-A54C-A0285671FDA7}" type="slidenum">
              <a:rPr lang="cs-CZ" smtClean="0"/>
              <a:pPr/>
              <a:t>‹#›</a:t>
            </a:fld>
            <a:endParaRPr lang="cs-CZ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406BFA-0C9D-46A6-84AB-E6E4418F3D9A}" type="datetimeFigureOut">
              <a:rPr lang="cs-CZ" smtClean="0"/>
              <a:pPr/>
              <a:t>6.10.2011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8769A4-560E-4325-A54C-A0285671FDA7}" type="slidenum">
              <a:rPr lang="cs-CZ" smtClean="0"/>
              <a:pPr/>
              <a:t>‹#›</a:t>
            </a:fld>
            <a:endParaRPr lang="cs-CZ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1.bin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ChangeArrowheads="1"/>
          </p:cNvSpPr>
          <p:nvPr/>
        </p:nvSpPr>
        <p:spPr bwMode="auto">
          <a:xfrm>
            <a:off x="214282" y="571480"/>
            <a:ext cx="6265863" cy="2071702"/>
          </a:xfrm>
          <a:prstGeom prst="rect">
            <a:avLst/>
          </a:prstGeom>
          <a:solidFill>
            <a:srgbClr val="FFFF00"/>
          </a:solidFill>
          <a:ln w="12700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8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8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8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8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8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8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8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8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8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r>
              <a:rPr lang="en-US" sz="3600" b="1" dirty="0" smtClean="0">
                <a:latin typeface="Arial" charset="0"/>
                <a:cs typeface="Arial" charset="0"/>
              </a:rPr>
              <a:t> </a:t>
            </a:r>
            <a:r>
              <a:rPr lang="en-US" sz="3200" b="1" dirty="0" smtClean="0">
                <a:latin typeface="Arial" charset="0"/>
                <a:cs typeface="Arial" charset="0"/>
              </a:rPr>
              <a:t>Absolute neutrino mass scale </a:t>
            </a:r>
          </a:p>
          <a:p>
            <a:pPr algn="ctr"/>
            <a:r>
              <a:rPr lang="en-US" sz="3200" b="1" dirty="0" smtClean="0">
                <a:latin typeface="Arial" charset="0"/>
                <a:cs typeface="Arial" charset="0"/>
              </a:rPr>
              <a:t>and the KATRIN experiment</a:t>
            </a:r>
            <a:endParaRPr lang="cs-CZ" sz="3200" b="1" dirty="0">
              <a:latin typeface="Arial" charset="0"/>
              <a:cs typeface="Arial" charset="0"/>
            </a:endParaRPr>
          </a:p>
        </p:txBody>
      </p:sp>
      <p:sp>
        <p:nvSpPr>
          <p:cNvPr id="3" name="Rectangle 5"/>
          <p:cNvSpPr>
            <a:spLocks noChangeArrowheads="1"/>
          </p:cNvSpPr>
          <p:nvPr/>
        </p:nvSpPr>
        <p:spPr bwMode="auto">
          <a:xfrm>
            <a:off x="198421" y="3429000"/>
            <a:ext cx="6445281" cy="1428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8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8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8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8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8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8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8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8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8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lvl="0" algn="ctr">
              <a:lnSpc>
                <a:spcPct val="150000"/>
              </a:lnSpc>
              <a:spcBef>
                <a:spcPct val="20000"/>
              </a:spcBef>
            </a:pPr>
            <a:r>
              <a:rPr lang="en-US" sz="2400" kern="0" dirty="0" smtClean="0">
                <a:solidFill>
                  <a:srgbClr val="000000"/>
                </a:solidFill>
                <a:latin typeface="Arial"/>
              </a:rPr>
              <a:t>Otokar Dragoun for the KATRIN Collaboration</a:t>
            </a:r>
            <a:endParaRPr lang="en-US" sz="1800" kern="0" dirty="0" smtClean="0">
              <a:solidFill>
                <a:srgbClr val="000000"/>
              </a:solidFill>
              <a:latin typeface="Arial"/>
            </a:endParaRPr>
          </a:p>
          <a:p>
            <a:pPr lvl="0" algn="ctr">
              <a:lnSpc>
                <a:spcPct val="90000"/>
              </a:lnSpc>
              <a:spcBef>
                <a:spcPct val="20000"/>
              </a:spcBef>
            </a:pPr>
            <a:r>
              <a:rPr lang="en-US" sz="2000" kern="0" dirty="0" smtClean="0">
                <a:solidFill>
                  <a:srgbClr val="000000"/>
                </a:solidFill>
                <a:latin typeface="Arial"/>
              </a:rPr>
              <a:t>Nuclear Physics Institute of the ASCR, </a:t>
            </a:r>
            <a:r>
              <a:rPr lang="en-US" sz="2000" kern="0" dirty="0" smtClean="0">
                <a:solidFill>
                  <a:srgbClr val="000000"/>
                </a:solidFill>
                <a:latin typeface="Arial"/>
                <a:cs typeface="Arial" pitchFamily="34" charset="0"/>
              </a:rPr>
              <a:t>Řež</a:t>
            </a:r>
          </a:p>
          <a:p>
            <a:pPr lvl="0" algn="ctr">
              <a:lnSpc>
                <a:spcPct val="90000"/>
              </a:lnSpc>
              <a:spcBef>
                <a:spcPct val="20000"/>
              </a:spcBef>
            </a:pPr>
            <a:r>
              <a:rPr lang="en-US" sz="2000" i="1" kern="0" dirty="0" smtClean="0">
                <a:solidFill>
                  <a:srgbClr val="000000"/>
                </a:solidFill>
                <a:latin typeface="Arial"/>
                <a:cs typeface="Arial" pitchFamily="34" charset="0"/>
              </a:rPr>
              <a:t>dragoun@ujf.cas.cz</a:t>
            </a:r>
          </a:p>
          <a:p>
            <a:pPr marL="342900" indent="-342900" algn="ctr">
              <a:spcBef>
                <a:spcPct val="20000"/>
              </a:spcBef>
            </a:pPr>
            <a:endParaRPr lang="en-US" sz="2000" dirty="0">
              <a:latin typeface="Arial" charset="0"/>
              <a:cs typeface="Arial" charset="0"/>
            </a:endParaRPr>
          </a:p>
        </p:txBody>
      </p:sp>
      <p:sp>
        <p:nvSpPr>
          <p:cNvPr id="4" name="Text Box 6"/>
          <p:cNvSpPr txBox="1">
            <a:spLocks noChangeArrowheads="1"/>
          </p:cNvSpPr>
          <p:nvPr/>
        </p:nvSpPr>
        <p:spPr bwMode="auto">
          <a:xfrm>
            <a:off x="647700" y="5634831"/>
            <a:ext cx="6444580" cy="646331"/>
          </a:xfrm>
          <a:prstGeom prst="rect">
            <a:avLst/>
          </a:prstGeom>
          <a:solidFill>
            <a:srgbClr val="D9EDEF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8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8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8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8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8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8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8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8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8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algn="ctr"/>
            <a:r>
              <a:rPr lang="en-US" sz="1800" b="1" dirty="0" smtClean="0">
                <a:latin typeface="Arial" charset="0"/>
              </a:rPr>
              <a:t>Colloquium -Towards CP Violation in Neutrino Physics </a:t>
            </a:r>
            <a:r>
              <a:rPr lang="en-US" sz="1800" dirty="0" smtClean="0">
                <a:latin typeface="Arial" charset="0"/>
              </a:rPr>
              <a:t> Prague, October 7, 2011</a:t>
            </a:r>
            <a:endParaRPr lang="cs-CZ" sz="1800" dirty="0">
              <a:latin typeface="Arial" charset="0"/>
            </a:endParaRPr>
          </a:p>
        </p:txBody>
      </p:sp>
      <p:sp>
        <p:nvSpPr>
          <p:cNvPr id="5" name="Text Box 7"/>
          <p:cNvSpPr txBox="1">
            <a:spLocks noChangeArrowheads="1"/>
          </p:cNvSpPr>
          <p:nvPr/>
        </p:nvSpPr>
        <p:spPr bwMode="auto">
          <a:xfrm>
            <a:off x="555625" y="4717256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8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8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8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8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8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8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8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8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8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endParaRPr lang="cs-CZ" sz="1800" dirty="0">
              <a:latin typeface="Arial" charset="0"/>
            </a:endParaRPr>
          </a:p>
        </p:txBody>
      </p:sp>
      <p:pic>
        <p:nvPicPr>
          <p:cNvPr id="6" name="Picture 8" descr="katrin_log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69100" y="665956"/>
            <a:ext cx="2087562" cy="208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10" descr="Logo high quality_uj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29462" y="3113881"/>
            <a:ext cx="1266825" cy="23764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élník 1"/>
          <p:cNvSpPr/>
          <p:nvPr/>
        </p:nvSpPr>
        <p:spPr>
          <a:xfrm>
            <a:off x="323528" y="210026"/>
            <a:ext cx="8280920" cy="64017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hangingPunct="0"/>
            <a:r>
              <a:rPr lang="en-US" sz="2800" b="1" dirty="0" smtClean="0">
                <a:latin typeface="Times New Roman" pitchFamily="18" charset="0"/>
                <a:sym typeface="Symbol" pitchFamily="18" charset="2"/>
              </a:rPr>
              <a:t>m</a:t>
            </a:r>
            <a:r>
              <a:rPr lang="el-GR" sz="2800" b="1" baseline="-25000" dirty="0" smtClean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ν</a:t>
            </a:r>
            <a:r>
              <a:rPr lang="cs-CZ" sz="2800" b="1" dirty="0" smtClean="0">
                <a:latin typeface="Times New Roman" pitchFamily="18" charset="0"/>
                <a:sym typeface="Symbol" pitchFamily="18" charset="2"/>
              </a:rPr>
              <a:t>  ≈ 30  </a:t>
            </a:r>
            <a:r>
              <a:rPr lang="en-US" sz="2800" b="1" dirty="0" smtClean="0">
                <a:latin typeface="Times New Roman" pitchFamily="18" charset="0"/>
                <a:sym typeface="Symbol" pitchFamily="18" charset="2"/>
              </a:rPr>
              <a:t> </a:t>
            </a:r>
            <a:r>
              <a:rPr lang="cs-CZ" sz="2800" b="1" dirty="0" smtClean="0">
                <a:latin typeface="Times New Roman" pitchFamily="18" charset="0"/>
                <a:sym typeface="Symbol" pitchFamily="18" charset="2"/>
              </a:rPr>
              <a:t>eV </a:t>
            </a:r>
            <a:r>
              <a:rPr lang="en-US" sz="2800" b="1" dirty="0" smtClean="0">
                <a:latin typeface="Times New Roman" pitchFamily="18" charset="0"/>
                <a:sym typeface="Symbol" pitchFamily="18" charset="2"/>
              </a:rPr>
              <a:t>?                                            </a:t>
            </a:r>
            <a:r>
              <a:rPr lang="cs-CZ" sz="2800" b="1" dirty="0" smtClean="0">
                <a:latin typeface="Times New Roman" pitchFamily="18" charset="0"/>
                <a:sym typeface="Symbol" pitchFamily="18" charset="2"/>
              </a:rPr>
              <a:t>1980</a:t>
            </a:r>
            <a:r>
              <a:rPr lang="en-US" sz="2800" b="1" dirty="0" smtClean="0">
                <a:latin typeface="Times New Roman" pitchFamily="18" charset="0"/>
                <a:sym typeface="Symbol" pitchFamily="18" charset="2"/>
              </a:rPr>
              <a:t> - 1987</a:t>
            </a:r>
          </a:p>
          <a:p>
            <a:pPr eaLnBrk="0" hangingPunct="0"/>
            <a:r>
              <a:rPr lang="en-US" b="1" dirty="0" smtClean="0">
                <a:latin typeface="Times New Roman" pitchFamily="18" charset="0"/>
                <a:sym typeface="Symbol" pitchFamily="18" charset="2"/>
              </a:rPr>
              <a:t>8 eV relic neutrinos would create all dark matter</a:t>
            </a:r>
            <a:endParaRPr lang="en-US" dirty="0" smtClean="0">
              <a:latin typeface="Times New Roman" pitchFamily="18" charset="0"/>
              <a:sym typeface="Symbol" pitchFamily="18" charset="2"/>
            </a:endParaRPr>
          </a:p>
          <a:p>
            <a:pPr eaLnBrk="0" hangingPunct="0">
              <a:buFont typeface="Arial" pitchFamily="34" charset="0"/>
              <a:buChar char="•"/>
            </a:pPr>
            <a:r>
              <a:rPr lang="en-US" dirty="0" smtClean="0">
                <a:sym typeface="Symbol" pitchFamily="18" charset="2"/>
              </a:rPr>
              <a:t>  </a:t>
            </a:r>
            <a:r>
              <a:rPr lang="en-US" dirty="0" smtClean="0">
                <a:solidFill>
                  <a:srgbClr val="FF0000"/>
                </a:solidFill>
                <a:sym typeface="Symbol" pitchFamily="18" charset="2"/>
              </a:rPr>
              <a:t>excellent toroidal magnetic spectrometer </a:t>
            </a:r>
          </a:p>
          <a:p>
            <a:pPr eaLnBrk="0" hangingPunct="0">
              <a:buFont typeface="Arial" pitchFamily="34" charset="0"/>
              <a:buChar char="•"/>
            </a:pPr>
            <a:r>
              <a:rPr lang="en-US" dirty="0" smtClean="0">
                <a:sym typeface="Symbol" pitchFamily="18" charset="2"/>
              </a:rPr>
              <a:t>  but tritium in complicated  organic compound</a:t>
            </a:r>
          </a:p>
          <a:p>
            <a:pPr eaLnBrk="0" hangingPunct="0">
              <a:buFont typeface="Arial" pitchFamily="34" charset="0"/>
              <a:buChar char="•"/>
            </a:pPr>
            <a:r>
              <a:rPr lang="en-US" dirty="0" smtClean="0">
                <a:sym typeface="Symbol" pitchFamily="18" charset="2"/>
              </a:rPr>
              <a:t>  underestimated </a:t>
            </a:r>
            <a:r>
              <a:rPr lang="en-US" u="sng" dirty="0" smtClean="0">
                <a:sym typeface="Symbol" pitchFamily="18" charset="2"/>
              </a:rPr>
              <a:t>energy losses of </a:t>
            </a:r>
            <a:r>
              <a:rPr lang="el-GR" u="sng" dirty="0" smtClean="0">
                <a:sym typeface="Symbol" pitchFamily="18" charset="2"/>
              </a:rPr>
              <a:t>β</a:t>
            </a:r>
            <a:r>
              <a:rPr lang="en-US" u="sng" dirty="0" smtClean="0">
                <a:sym typeface="Symbol" pitchFamily="18" charset="2"/>
              </a:rPr>
              <a:t>-particles</a:t>
            </a:r>
          </a:p>
          <a:p>
            <a:pPr eaLnBrk="0" hangingPunct="0">
              <a:buFont typeface="Arial" pitchFamily="34" charset="0"/>
              <a:buChar char="•"/>
            </a:pPr>
            <a:r>
              <a:rPr lang="en-US" dirty="0" smtClean="0">
                <a:sym typeface="Symbol" pitchFamily="18" charset="2"/>
              </a:rPr>
              <a:t>  wrong fitted E</a:t>
            </a:r>
            <a:r>
              <a:rPr lang="en-US" baseline="-25000" dirty="0" smtClean="0">
                <a:sym typeface="Symbol" pitchFamily="18" charset="2"/>
              </a:rPr>
              <a:t>0 </a:t>
            </a:r>
            <a:r>
              <a:rPr lang="en-US" dirty="0" smtClean="0">
                <a:sym typeface="Symbol" pitchFamily="18" charset="2"/>
              </a:rPr>
              <a:t>supported by wrong Q</a:t>
            </a:r>
            <a:r>
              <a:rPr lang="el-GR" baseline="-25000" dirty="0" smtClean="0">
                <a:sym typeface="Symbol" pitchFamily="18" charset="2"/>
              </a:rPr>
              <a:t>β</a:t>
            </a:r>
            <a:r>
              <a:rPr lang="en-US" baseline="-25000" dirty="0" smtClean="0">
                <a:sym typeface="Symbol" pitchFamily="18" charset="2"/>
              </a:rPr>
              <a:t> </a:t>
            </a:r>
            <a:r>
              <a:rPr lang="en-US" dirty="0" smtClean="0">
                <a:sym typeface="Symbol" pitchFamily="18" charset="2"/>
              </a:rPr>
              <a:t>from mass spectrometry</a:t>
            </a:r>
          </a:p>
          <a:p>
            <a:pPr eaLnBrk="0" hangingPunct="0">
              <a:lnSpc>
                <a:spcPct val="200000"/>
              </a:lnSpc>
            </a:pPr>
            <a:r>
              <a:rPr lang="en-US" sz="2800" dirty="0" smtClean="0">
                <a:latin typeface="Times New Roman" pitchFamily="18" charset="0"/>
                <a:sym typeface="Symbol" pitchFamily="18" charset="2"/>
              </a:rPr>
              <a:t> </a:t>
            </a:r>
            <a:r>
              <a:rPr lang="cs-CZ" sz="2800" b="1" dirty="0" smtClean="0">
                <a:latin typeface="Times New Roman" pitchFamily="18" charset="0"/>
                <a:sym typeface="Symbol" pitchFamily="18" charset="2"/>
              </a:rPr>
              <a:t>m</a:t>
            </a:r>
            <a:r>
              <a:rPr lang="cs-CZ" sz="2800" b="1" baseline="30000" dirty="0" smtClean="0">
                <a:latin typeface="Times New Roman" pitchFamily="18" charset="0"/>
                <a:sym typeface="Symbol" pitchFamily="18" charset="2"/>
              </a:rPr>
              <a:t>2</a:t>
            </a:r>
            <a:r>
              <a:rPr lang="el-GR" sz="2800" b="1" baseline="-25000" dirty="0" smtClean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ν</a:t>
            </a:r>
            <a:r>
              <a:rPr lang="en-US" sz="2800" b="1" baseline="-25000" dirty="0" smtClean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 </a:t>
            </a:r>
            <a:r>
              <a:rPr lang="cs-CZ" sz="2800" b="1" dirty="0" smtClean="0">
                <a:latin typeface="Times New Roman" pitchFamily="18" charset="0"/>
                <a:sym typeface="Symbol" pitchFamily="18" charset="2"/>
              </a:rPr>
              <a:t></a:t>
            </a:r>
            <a:r>
              <a:rPr lang="cs-CZ" sz="2800" b="1" dirty="0" smtClean="0">
                <a:latin typeface="Times New Roman" pitchFamily="18" charset="0"/>
              </a:rPr>
              <a:t>  </a:t>
            </a:r>
            <a:r>
              <a:rPr lang="cs-CZ" sz="2800" b="1" dirty="0" smtClean="0">
                <a:latin typeface="Times New Roman" pitchFamily="18" charset="0"/>
                <a:sym typeface="Symbol" pitchFamily="18" charset="2"/>
              </a:rPr>
              <a:t>0 </a:t>
            </a:r>
            <a:r>
              <a:rPr lang="en-US" sz="2800" b="1" dirty="0" smtClean="0">
                <a:latin typeface="Times New Roman" pitchFamily="18" charset="0"/>
                <a:sym typeface="Symbol" pitchFamily="18" charset="2"/>
              </a:rPr>
              <a:t> ?                                                  </a:t>
            </a:r>
            <a:r>
              <a:rPr lang="cs-CZ" sz="2800" b="1" dirty="0" smtClean="0">
                <a:latin typeface="Times New Roman" pitchFamily="18" charset="0"/>
              </a:rPr>
              <a:t>199</a:t>
            </a:r>
            <a:r>
              <a:rPr lang="en-US" sz="2800" b="1" dirty="0" smtClean="0">
                <a:latin typeface="Times New Roman" pitchFamily="18" charset="0"/>
              </a:rPr>
              <a:t>1 - 1996</a:t>
            </a:r>
            <a:endParaRPr lang="cs-CZ" sz="2800" b="1" dirty="0" smtClean="0">
              <a:latin typeface="Times New Roman" pitchFamily="18" charset="0"/>
            </a:endParaRPr>
          </a:p>
          <a:p>
            <a:pPr eaLnBrk="0" hangingPunct="0">
              <a:buFont typeface="Arial" pitchFamily="34" charset="0"/>
              <a:buChar char="•"/>
            </a:pPr>
            <a:r>
              <a:rPr lang="en-US" dirty="0" smtClean="0">
                <a:sym typeface="Symbol" pitchFamily="18" charset="2"/>
              </a:rPr>
              <a:t>  7 laboratories, 3 types of magnetic spectrometers</a:t>
            </a:r>
          </a:p>
          <a:p>
            <a:pPr eaLnBrk="0" hangingPunct="0">
              <a:buFont typeface="Arial" pitchFamily="34" charset="0"/>
              <a:buChar char="•"/>
            </a:pPr>
            <a:r>
              <a:rPr lang="en-US" dirty="0" smtClean="0">
                <a:sym typeface="Symbol" pitchFamily="18" charset="2"/>
              </a:rPr>
              <a:t>  various solid and gaseous tritium sources</a:t>
            </a:r>
          </a:p>
          <a:p>
            <a:pPr eaLnBrk="0" hangingPunct="0">
              <a:buFont typeface="Arial" pitchFamily="34" charset="0"/>
              <a:buChar char="•"/>
            </a:pPr>
            <a:r>
              <a:rPr lang="en-US" dirty="0" smtClean="0">
                <a:sym typeface="Symbol" pitchFamily="18" charset="2"/>
              </a:rPr>
              <a:t>  none of them </a:t>
            </a:r>
            <a:r>
              <a:rPr lang="cs-CZ" b="1" dirty="0" smtClean="0">
                <a:solidFill>
                  <a:prstClr val="black"/>
                </a:solidFill>
                <a:sym typeface="Symbol" pitchFamily="18" charset="2"/>
              </a:rPr>
              <a:t>m</a:t>
            </a:r>
            <a:r>
              <a:rPr lang="en-US" b="1" baseline="30000" dirty="0" smtClean="0">
                <a:solidFill>
                  <a:prstClr val="black"/>
                </a:solidFill>
                <a:sym typeface="Symbol" pitchFamily="18" charset="2"/>
              </a:rPr>
              <a:t>2</a:t>
            </a:r>
            <a:r>
              <a:rPr lang="el-GR" b="1" baseline="-25000" dirty="0" smtClean="0">
                <a:solidFill>
                  <a:prstClr val="black"/>
                </a:solidFill>
                <a:cs typeface="Times New Roman" pitchFamily="18" charset="0"/>
                <a:sym typeface="Symbol" pitchFamily="18" charset="2"/>
              </a:rPr>
              <a:t>ν</a:t>
            </a:r>
            <a:r>
              <a:rPr lang="en-US" b="1" dirty="0" smtClean="0">
                <a:solidFill>
                  <a:prstClr val="black"/>
                </a:solidFill>
                <a:cs typeface="Times New Roman" pitchFamily="18" charset="0"/>
                <a:sym typeface="Symbol" pitchFamily="18" charset="2"/>
              </a:rPr>
              <a:t> </a:t>
            </a:r>
            <a:r>
              <a:rPr lang="en-US" dirty="0" smtClean="0">
                <a:solidFill>
                  <a:prstClr val="black"/>
                </a:solidFill>
                <a:cs typeface="Times New Roman" pitchFamily="18" charset="0"/>
                <a:sym typeface="Symbol" pitchFamily="18" charset="2"/>
              </a:rPr>
              <a:t>positive, two of them 6</a:t>
            </a:r>
            <a:r>
              <a:rPr lang="el-GR" dirty="0" smtClean="0">
                <a:solidFill>
                  <a:prstClr val="black"/>
                </a:solidFill>
                <a:cs typeface="Times New Roman" pitchFamily="18" charset="0"/>
                <a:sym typeface="Symbol" pitchFamily="18" charset="2"/>
              </a:rPr>
              <a:t>σ</a:t>
            </a:r>
            <a:r>
              <a:rPr lang="en-US" dirty="0" smtClean="0">
                <a:solidFill>
                  <a:prstClr val="black"/>
                </a:solidFill>
                <a:cs typeface="Times New Roman" pitchFamily="18" charset="0"/>
                <a:sym typeface="Symbol" pitchFamily="18" charset="2"/>
              </a:rPr>
              <a:t> negative</a:t>
            </a:r>
          </a:p>
          <a:p>
            <a:pPr eaLnBrk="0" hangingPunct="0">
              <a:buFont typeface="Arial" pitchFamily="34" charset="0"/>
              <a:buChar char="•"/>
            </a:pPr>
            <a:r>
              <a:rPr lang="en-US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  </a:t>
            </a:r>
            <a:r>
              <a:rPr lang="en-US" dirty="0" smtClean="0">
                <a:solidFill>
                  <a:prstClr val="black"/>
                </a:solidFill>
                <a:cs typeface="Times New Roman" pitchFamily="18" charset="0"/>
                <a:sym typeface="Symbol" pitchFamily="18" charset="2"/>
              </a:rPr>
              <a:t>wrong theoretical spectrum of final states? NO</a:t>
            </a:r>
          </a:p>
          <a:p>
            <a:pPr eaLnBrk="0" hangingPunct="0"/>
            <a:r>
              <a:rPr lang="en-US" dirty="0" smtClean="0">
                <a:sym typeface="Symbol" pitchFamily="18" charset="2"/>
              </a:rPr>
              <a:t>    but mostly underestimated </a:t>
            </a:r>
            <a:r>
              <a:rPr lang="en-US" u="sng" dirty="0" smtClean="0">
                <a:sym typeface="Symbol" pitchFamily="18" charset="2"/>
              </a:rPr>
              <a:t>energy losses of </a:t>
            </a:r>
            <a:r>
              <a:rPr lang="el-GR" u="sng" dirty="0" smtClean="0">
                <a:sym typeface="Symbol" pitchFamily="18" charset="2"/>
              </a:rPr>
              <a:t>β</a:t>
            </a:r>
            <a:r>
              <a:rPr lang="en-US" u="sng" dirty="0" smtClean="0">
                <a:sym typeface="Symbol" pitchFamily="18" charset="2"/>
              </a:rPr>
              <a:t>-particles</a:t>
            </a:r>
          </a:p>
          <a:p>
            <a:pPr eaLnBrk="0" hangingPunct="0"/>
            <a:endParaRPr lang="en-US" sz="2800" b="1" i="1" dirty="0" smtClean="0">
              <a:solidFill>
                <a:prstClr val="black"/>
              </a:solidFill>
              <a:latin typeface="Times New Roman" pitchFamily="18" charset="0"/>
              <a:sym typeface="Symbol" pitchFamily="18" charset="2"/>
            </a:endParaRPr>
          </a:p>
          <a:p>
            <a:pPr lvl="0" eaLnBrk="0" hangingPunct="0"/>
            <a:r>
              <a:rPr lang="en-US" sz="2400" b="1" dirty="0" smtClean="0">
                <a:solidFill>
                  <a:prstClr val="black"/>
                </a:solidFill>
                <a:latin typeface="Times New Roman" pitchFamily="18" charset="0"/>
                <a:sym typeface="Symbol" pitchFamily="18" charset="2"/>
              </a:rPr>
              <a:t>m</a:t>
            </a:r>
            <a:r>
              <a:rPr lang="el-GR" sz="2400" b="1" baseline="-25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ν</a:t>
            </a:r>
            <a:r>
              <a:rPr lang="en-US" sz="2400" b="1" baseline="-25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  </a:t>
            </a:r>
            <a:r>
              <a:rPr lang="cs-CZ" sz="2400" b="1" dirty="0" smtClean="0">
                <a:latin typeface="Times New Roman" pitchFamily="18" charset="0"/>
                <a:sym typeface="Symbol" pitchFamily="18" charset="2"/>
              </a:rPr>
              <a:t>≈</a:t>
            </a:r>
            <a:r>
              <a:rPr lang="cs-CZ" sz="2400" b="1" dirty="0" smtClean="0">
                <a:solidFill>
                  <a:prstClr val="black"/>
                </a:solidFill>
                <a:latin typeface="Times New Roman" pitchFamily="18" charset="0"/>
                <a:sym typeface="Symbol" pitchFamily="18" charset="2"/>
              </a:rPr>
              <a:t> 0</a:t>
            </a:r>
            <a:r>
              <a:rPr lang="en-US" sz="2400" b="1" dirty="0" smtClean="0">
                <a:solidFill>
                  <a:prstClr val="black"/>
                </a:solidFill>
                <a:latin typeface="Times New Roman" pitchFamily="18" charset="0"/>
                <a:sym typeface="Symbol" pitchFamily="18" charset="2"/>
              </a:rPr>
              <a:t> </a:t>
            </a:r>
            <a:r>
              <a:rPr lang="en-US" sz="24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+</a:t>
            </a:r>
            <a:r>
              <a:rPr lang="cs-CZ" sz="24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 </a:t>
            </a:r>
            <a:r>
              <a:rPr lang="en-US" sz="24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up to 3% of m</a:t>
            </a:r>
            <a:r>
              <a:rPr lang="el-GR" sz="2400" b="1" baseline="-25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ν</a:t>
            </a:r>
            <a:r>
              <a:rPr lang="en-US" sz="2400" b="1" baseline="-25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 </a:t>
            </a:r>
            <a:r>
              <a:rPr lang="en-US" sz="24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=</a:t>
            </a:r>
            <a:r>
              <a:rPr lang="cs-CZ" sz="2400" b="1" dirty="0" smtClean="0">
                <a:solidFill>
                  <a:prstClr val="black"/>
                </a:solidFill>
                <a:latin typeface="Times New Roman" pitchFamily="18" charset="0"/>
              </a:rPr>
              <a:t>17 keV</a:t>
            </a:r>
            <a:r>
              <a:rPr lang="en-US" sz="2400" b="1" dirty="0" smtClean="0">
                <a:solidFill>
                  <a:prstClr val="black"/>
                </a:solidFill>
                <a:latin typeface="Times New Roman" pitchFamily="18" charset="0"/>
                <a:sym typeface="Symbol" pitchFamily="18" charset="2"/>
              </a:rPr>
              <a:t>  ?                  </a:t>
            </a:r>
            <a:r>
              <a:rPr lang="cs-CZ" sz="2800" b="1" dirty="0" smtClean="0">
                <a:solidFill>
                  <a:prstClr val="black"/>
                </a:solidFill>
                <a:latin typeface="Times New Roman" pitchFamily="18" charset="0"/>
                <a:sym typeface="Symbol" pitchFamily="18" charset="2"/>
              </a:rPr>
              <a:t>1985</a:t>
            </a:r>
            <a:r>
              <a:rPr lang="en-US" sz="2800" b="1" dirty="0" smtClean="0">
                <a:solidFill>
                  <a:prstClr val="black"/>
                </a:solidFill>
                <a:latin typeface="Times New Roman" pitchFamily="18" charset="0"/>
                <a:sym typeface="Symbol" pitchFamily="18" charset="2"/>
              </a:rPr>
              <a:t>-1994</a:t>
            </a:r>
          </a:p>
          <a:p>
            <a:pPr lvl="0" eaLnBrk="0" hangingPunct="0">
              <a:buFont typeface="Arial" pitchFamily="34" charset="0"/>
              <a:buChar char="•"/>
            </a:pPr>
            <a:r>
              <a:rPr lang="en-US" dirty="0" smtClean="0">
                <a:solidFill>
                  <a:prstClr val="black"/>
                </a:solidFill>
                <a:sym typeface="Symbol" pitchFamily="18" charset="2"/>
              </a:rPr>
              <a:t>   from </a:t>
            </a:r>
            <a:r>
              <a:rPr lang="el-GR" dirty="0" smtClean="0">
                <a:solidFill>
                  <a:prstClr val="black"/>
                </a:solidFill>
                <a:sym typeface="Symbol" pitchFamily="18" charset="2"/>
              </a:rPr>
              <a:t>β</a:t>
            </a:r>
            <a:r>
              <a:rPr lang="en-US" dirty="0" smtClean="0">
                <a:solidFill>
                  <a:prstClr val="black"/>
                </a:solidFill>
                <a:sym typeface="Symbol" pitchFamily="18" charset="2"/>
              </a:rPr>
              <a:t>-spectra of several radionuclides</a:t>
            </a:r>
          </a:p>
          <a:p>
            <a:pPr lvl="0" eaLnBrk="0" hangingPunct="0">
              <a:buFont typeface="Arial" pitchFamily="34" charset="0"/>
              <a:buChar char="•"/>
            </a:pPr>
            <a:r>
              <a:rPr lang="en-US" dirty="0" smtClean="0">
                <a:solidFill>
                  <a:prstClr val="black"/>
                </a:solidFill>
                <a:sym typeface="Symbol" pitchFamily="18" charset="2"/>
              </a:rPr>
              <a:t>   observed only with semiconductor detectors</a:t>
            </a:r>
          </a:p>
          <a:p>
            <a:pPr lvl="0" eaLnBrk="0" hangingPunct="0"/>
            <a:r>
              <a:rPr lang="en-US" dirty="0" smtClean="0">
                <a:solidFill>
                  <a:prstClr val="black"/>
                </a:solidFill>
                <a:sym typeface="Symbol" pitchFamily="18" charset="2"/>
              </a:rPr>
              <a:t>     not found by magnetic spectrometers</a:t>
            </a:r>
          </a:p>
          <a:p>
            <a:pPr lvl="0" eaLnBrk="0" hangingPunct="0">
              <a:buFont typeface="Arial" pitchFamily="34" charset="0"/>
              <a:buChar char="•"/>
            </a:pPr>
            <a:r>
              <a:rPr lang="en-US" b="1" dirty="0" smtClean="0">
                <a:sym typeface="Symbol" pitchFamily="18" charset="2"/>
              </a:rPr>
              <a:t>   </a:t>
            </a:r>
            <a:r>
              <a:rPr lang="en-US" dirty="0" smtClean="0">
                <a:solidFill>
                  <a:prstClr val="black"/>
                </a:solidFill>
                <a:sym typeface="Symbol" pitchFamily="18" charset="2"/>
              </a:rPr>
              <a:t>caused by</a:t>
            </a:r>
            <a:r>
              <a:rPr lang="en-US" u="sng" dirty="0" smtClean="0">
                <a:solidFill>
                  <a:prstClr val="black"/>
                </a:solidFill>
                <a:sym typeface="Symbol" pitchFamily="18" charset="2"/>
              </a:rPr>
              <a:t> electron scattering </a:t>
            </a:r>
            <a:r>
              <a:rPr lang="en-US" dirty="0" smtClean="0">
                <a:solidFill>
                  <a:prstClr val="black"/>
                </a:solidFill>
                <a:sym typeface="Symbol" pitchFamily="18" charset="2"/>
              </a:rPr>
              <a:t>in radioactive  sources</a:t>
            </a:r>
          </a:p>
          <a:p>
            <a:pPr lvl="0" eaLnBrk="0" hangingPunct="0"/>
            <a:r>
              <a:rPr lang="en-US" dirty="0" smtClean="0">
                <a:solidFill>
                  <a:prstClr val="black"/>
                </a:solidFill>
                <a:sym typeface="Symbol" pitchFamily="18" charset="2"/>
              </a:rPr>
              <a:t>    and on spectrometer slits</a:t>
            </a:r>
            <a:endParaRPr lang="cs-CZ" b="1" dirty="0">
              <a:sym typeface="Symbol" pitchFamily="18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élník 1"/>
          <p:cNvSpPr/>
          <p:nvPr/>
        </p:nvSpPr>
        <p:spPr>
          <a:xfrm>
            <a:off x="755576" y="404664"/>
            <a:ext cx="777686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hangingPunct="0"/>
            <a:r>
              <a:rPr lang="en-US" sz="2800" b="1" i="1" dirty="0" smtClean="0">
                <a:solidFill>
                  <a:srgbClr val="FF0000"/>
                </a:solidFill>
                <a:latin typeface="Times New Roman" pitchFamily="18" charset="0"/>
                <a:sym typeface="Symbol" pitchFamily="18" charset="2"/>
              </a:rPr>
              <a:t>m</a:t>
            </a:r>
            <a:r>
              <a:rPr lang="el-GR" sz="2800" b="1" baseline="-25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ν</a:t>
            </a:r>
            <a:r>
              <a:rPr lang="en-US" sz="2800" b="1" baseline="-25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  </a:t>
            </a:r>
            <a:r>
              <a:rPr lang="cs-CZ" sz="2800" b="1" dirty="0" smtClean="0">
                <a:solidFill>
                  <a:srgbClr val="FF0000"/>
                </a:solidFill>
                <a:latin typeface="Times New Roman" pitchFamily="18" charset="0"/>
                <a:sym typeface="Symbol" pitchFamily="18" charset="2"/>
              </a:rPr>
              <a:t> </a:t>
            </a:r>
            <a:r>
              <a:rPr lang="cs-CZ" sz="2800" b="1" dirty="0" smtClean="0">
                <a:solidFill>
                  <a:srgbClr val="FF0000"/>
                </a:solidFill>
                <a:latin typeface="Times New Roman" pitchFamily="18" charset="0"/>
              </a:rPr>
              <a:t> </a:t>
            </a:r>
            <a:r>
              <a:rPr lang="en-US" sz="2800" b="1" dirty="0" smtClean="0">
                <a:solidFill>
                  <a:srgbClr val="FF0000"/>
                </a:solidFill>
                <a:latin typeface="Times New Roman" pitchFamily="18" charset="0"/>
                <a:sym typeface="Symbol" pitchFamily="18" charset="2"/>
              </a:rPr>
              <a:t>2.3</a:t>
            </a:r>
            <a:r>
              <a:rPr lang="cs-CZ" sz="2800" b="1" dirty="0" smtClean="0">
                <a:solidFill>
                  <a:srgbClr val="FF0000"/>
                </a:solidFill>
                <a:latin typeface="Times New Roman" pitchFamily="18" charset="0"/>
                <a:sym typeface="Symbol" pitchFamily="18" charset="2"/>
              </a:rPr>
              <a:t> eV</a:t>
            </a:r>
            <a:r>
              <a:rPr lang="en-US" sz="2800" b="1" dirty="0" smtClean="0">
                <a:solidFill>
                  <a:srgbClr val="FF0000"/>
                </a:solidFill>
                <a:latin typeface="Times New Roman" pitchFamily="18" charset="0"/>
                <a:sym typeface="Symbol" pitchFamily="18" charset="2"/>
              </a:rPr>
              <a:t>    </a:t>
            </a:r>
            <a:r>
              <a:rPr lang="en-US" sz="2000" dirty="0" smtClean="0">
                <a:latin typeface="Times New Roman" pitchFamily="18" charset="0"/>
                <a:sym typeface="Symbol" pitchFamily="18" charset="2"/>
              </a:rPr>
              <a:t>Mainz neutrino mass experiment            </a:t>
            </a:r>
            <a:r>
              <a:rPr lang="en-US" sz="2800" b="1" dirty="0" smtClean="0">
                <a:solidFill>
                  <a:srgbClr val="FF0000"/>
                </a:solidFill>
                <a:latin typeface="Times New Roman" pitchFamily="18" charset="0"/>
                <a:sym typeface="Symbol" pitchFamily="18" charset="2"/>
              </a:rPr>
              <a:t>2005</a:t>
            </a:r>
          </a:p>
        </p:txBody>
      </p:sp>
      <p:sp>
        <p:nvSpPr>
          <p:cNvPr id="3" name="TextovéPole 2"/>
          <p:cNvSpPr txBox="1"/>
          <p:nvPr/>
        </p:nvSpPr>
        <p:spPr>
          <a:xfrm>
            <a:off x="827584" y="980728"/>
            <a:ext cx="4008918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  </a:t>
            </a:r>
            <a:r>
              <a:rPr lang="en-US" dirty="0" smtClean="0">
                <a:solidFill>
                  <a:srgbClr val="FF0000"/>
                </a:solidFill>
              </a:rPr>
              <a:t>electrostatic retardation spectrometer 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    with adiabatic magnetic collimation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 condensed tritium source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 detailed analysis of systematic errors</a:t>
            </a:r>
          </a:p>
          <a:p>
            <a:pPr lvl="0">
              <a:buFont typeface="Arial" pitchFamily="34" charset="0"/>
              <a:buChar char="•"/>
            </a:pPr>
            <a:r>
              <a:rPr lang="en-US" dirty="0" smtClean="0"/>
              <a:t>  </a:t>
            </a:r>
            <a:r>
              <a:rPr lang="en-US" dirty="0" smtClean="0">
                <a:solidFill>
                  <a:prstClr val="black"/>
                </a:solidFill>
                <a:sym typeface="Symbol" pitchFamily="18" charset="2"/>
              </a:rPr>
              <a:t>m</a:t>
            </a:r>
            <a:r>
              <a:rPr lang="en-US" baseline="30000" dirty="0" smtClean="0">
                <a:solidFill>
                  <a:prstClr val="black"/>
                </a:solidFill>
                <a:sym typeface="Symbol" pitchFamily="18" charset="2"/>
              </a:rPr>
              <a:t>2</a:t>
            </a:r>
            <a:r>
              <a:rPr lang="el-GR" baseline="-25000" dirty="0" smtClean="0">
                <a:solidFill>
                  <a:prstClr val="black"/>
                </a:solidFill>
                <a:sym typeface="Symbol" pitchFamily="18" charset="2"/>
              </a:rPr>
              <a:t>ν</a:t>
            </a:r>
            <a:r>
              <a:rPr lang="en-US" dirty="0" smtClean="0">
                <a:solidFill>
                  <a:prstClr val="black"/>
                </a:solidFill>
                <a:sym typeface="Symbol" pitchFamily="18" charset="2"/>
              </a:rPr>
              <a:t> = (   </a:t>
            </a:r>
            <a:r>
              <a:rPr lang="en-US" dirty="0" smtClean="0">
                <a:solidFill>
                  <a:prstClr val="black"/>
                </a:solidFill>
                <a:latin typeface="Arial Unicode MS"/>
                <a:ea typeface="Arial Unicode MS"/>
                <a:cs typeface="Arial Unicode MS"/>
                <a:sym typeface="Symbol" pitchFamily="18" charset="2"/>
              </a:rPr>
              <a:t>̶</a:t>
            </a:r>
            <a:r>
              <a:rPr lang="en-US" dirty="0" smtClean="0">
                <a:solidFill>
                  <a:prstClr val="black"/>
                </a:solidFill>
                <a:sym typeface="Symbol" pitchFamily="18" charset="2"/>
              </a:rPr>
              <a:t>0.6 ± 2.2</a:t>
            </a:r>
            <a:r>
              <a:rPr lang="en-US" baseline="-25000" dirty="0" smtClean="0">
                <a:solidFill>
                  <a:prstClr val="black"/>
                </a:solidFill>
                <a:sym typeface="Symbol" pitchFamily="18" charset="2"/>
              </a:rPr>
              <a:t>stat</a:t>
            </a:r>
            <a:r>
              <a:rPr lang="en-US" dirty="0" smtClean="0">
                <a:solidFill>
                  <a:prstClr val="black"/>
                </a:solidFill>
                <a:sym typeface="Symbol" pitchFamily="18" charset="2"/>
              </a:rPr>
              <a:t> ± 2.1</a:t>
            </a:r>
            <a:r>
              <a:rPr lang="en-US" baseline="-25000" dirty="0" smtClean="0">
                <a:solidFill>
                  <a:prstClr val="black"/>
                </a:solidFill>
                <a:sym typeface="Symbol" pitchFamily="18" charset="2"/>
              </a:rPr>
              <a:t>syst</a:t>
            </a:r>
            <a:r>
              <a:rPr lang="en-US" dirty="0" smtClean="0">
                <a:solidFill>
                  <a:prstClr val="black"/>
                </a:solidFill>
                <a:sym typeface="Symbol" pitchFamily="18" charset="2"/>
              </a:rPr>
              <a:t> ) eV</a:t>
            </a:r>
            <a:r>
              <a:rPr lang="en-US" baseline="30000" dirty="0" smtClean="0">
                <a:solidFill>
                  <a:prstClr val="black"/>
                </a:solidFill>
                <a:sym typeface="Symbol" pitchFamily="18" charset="2"/>
              </a:rPr>
              <a:t>2   </a:t>
            </a:r>
            <a:endParaRPr lang="en-US" dirty="0"/>
          </a:p>
        </p:txBody>
      </p:sp>
      <p:sp>
        <p:nvSpPr>
          <p:cNvPr id="5" name="TextovéPole 4"/>
          <p:cNvSpPr txBox="1"/>
          <p:nvPr/>
        </p:nvSpPr>
        <p:spPr>
          <a:xfrm>
            <a:off x="827584" y="2708920"/>
            <a:ext cx="6912768" cy="203132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Similar results reported the </a:t>
            </a:r>
            <a:r>
              <a:rPr lang="en-US" b="1" dirty="0" smtClean="0"/>
              <a:t>Troitsk neutrino mass experiment</a:t>
            </a:r>
          </a:p>
          <a:p>
            <a:r>
              <a:rPr lang="en-US" b="1" dirty="0" smtClean="0"/>
              <a:t> </a:t>
            </a:r>
            <a:r>
              <a:rPr lang="en-US" dirty="0" smtClean="0"/>
              <a:t>in 2003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 spectrometer of the same type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 gaseous tritium source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 </a:t>
            </a:r>
            <a:r>
              <a:rPr lang="en-US" dirty="0" smtClean="0">
                <a:solidFill>
                  <a:prstClr val="black"/>
                </a:solidFill>
                <a:sym typeface="Symbol" pitchFamily="18" charset="2"/>
              </a:rPr>
              <a:t>m</a:t>
            </a:r>
            <a:r>
              <a:rPr lang="en-US" baseline="30000" dirty="0" smtClean="0">
                <a:solidFill>
                  <a:prstClr val="black"/>
                </a:solidFill>
                <a:sym typeface="Symbol" pitchFamily="18" charset="2"/>
              </a:rPr>
              <a:t>2</a:t>
            </a:r>
            <a:r>
              <a:rPr lang="el-GR" baseline="-25000" dirty="0" smtClean="0">
                <a:solidFill>
                  <a:prstClr val="black"/>
                </a:solidFill>
                <a:sym typeface="Symbol" pitchFamily="18" charset="2"/>
              </a:rPr>
              <a:t>ν</a:t>
            </a:r>
            <a:r>
              <a:rPr lang="en-US" dirty="0" smtClean="0">
                <a:solidFill>
                  <a:prstClr val="black"/>
                </a:solidFill>
                <a:sym typeface="Symbol" pitchFamily="18" charset="2"/>
              </a:rPr>
              <a:t> = (   </a:t>
            </a:r>
            <a:r>
              <a:rPr lang="en-US" dirty="0" smtClean="0">
                <a:solidFill>
                  <a:prstClr val="black"/>
                </a:solidFill>
                <a:latin typeface="Arial Unicode MS"/>
                <a:ea typeface="Arial Unicode MS"/>
                <a:cs typeface="Arial Unicode MS"/>
                <a:sym typeface="Symbol" pitchFamily="18" charset="2"/>
              </a:rPr>
              <a:t>̶</a:t>
            </a:r>
            <a:r>
              <a:rPr lang="en-US" dirty="0" smtClean="0">
                <a:solidFill>
                  <a:prstClr val="black"/>
                </a:solidFill>
                <a:ea typeface="Arial Unicode MS"/>
                <a:cs typeface="Arial Unicode MS"/>
                <a:sym typeface="Symbol" pitchFamily="18" charset="2"/>
              </a:rPr>
              <a:t>2.3</a:t>
            </a:r>
            <a:r>
              <a:rPr lang="en-US" dirty="0" smtClean="0">
                <a:solidFill>
                  <a:prstClr val="black"/>
                </a:solidFill>
                <a:sym typeface="Symbol" pitchFamily="18" charset="2"/>
              </a:rPr>
              <a:t> ± 2.5</a:t>
            </a:r>
            <a:r>
              <a:rPr lang="en-US" baseline="-25000" dirty="0" smtClean="0">
                <a:solidFill>
                  <a:prstClr val="black"/>
                </a:solidFill>
                <a:sym typeface="Symbol" pitchFamily="18" charset="2"/>
              </a:rPr>
              <a:t>stat</a:t>
            </a:r>
            <a:r>
              <a:rPr lang="en-US" dirty="0" smtClean="0">
                <a:solidFill>
                  <a:prstClr val="black"/>
                </a:solidFill>
                <a:sym typeface="Symbol" pitchFamily="18" charset="2"/>
              </a:rPr>
              <a:t> ± 2.0</a:t>
            </a:r>
            <a:r>
              <a:rPr lang="en-US" baseline="-25000" dirty="0" smtClean="0">
                <a:solidFill>
                  <a:prstClr val="black"/>
                </a:solidFill>
                <a:sym typeface="Symbol" pitchFamily="18" charset="2"/>
              </a:rPr>
              <a:t>syst</a:t>
            </a:r>
            <a:r>
              <a:rPr lang="en-US" dirty="0" smtClean="0">
                <a:solidFill>
                  <a:prstClr val="black"/>
                </a:solidFill>
                <a:sym typeface="Symbol" pitchFamily="18" charset="2"/>
              </a:rPr>
              <a:t> ) eV</a:t>
            </a:r>
            <a:r>
              <a:rPr lang="en-US" baseline="30000" dirty="0" smtClean="0">
                <a:solidFill>
                  <a:prstClr val="black"/>
                </a:solidFill>
                <a:sym typeface="Symbol" pitchFamily="18" charset="2"/>
              </a:rPr>
              <a:t>2</a:t>
            </a:r>
            <a:r>
              <a:rPr lang="en-US" dirty="0" smtClean="0">
                <a:solidFill>
                  <a:prstClr val="black"/>
                </a:solidFill>
                <a:sym typeface="Symbol" pitchFamily="18" charset="2"/>
              </a:rPr>
              <a:t> </a:t>
            </a:r>
          </a:p>
          <a:p>
            <a:r>
              <a:rPr lang="en-US" dirty="0" smtClean="0">
                <a:solidFill>
                  <a:prstClr val="black"/>
                </a:solidFill>
                <a:sym typeface="Symbol" pitchFamily="18" charset="2"/>
              </a:rPr>
              <a:t>   but only </a:t>
            </a:r>
            <a:r>
              <a:rPr lang="en-US" u="sng" dirty="0" smtClean="0">
                <a:solidFill>
                  <a:prstClr val="black"/>
                </a:solidFill>
                <a:sym typeface="Symbol" pitchFamily="18" charset="2"/>
              </a:rPr>
              <a:t>after artificial correction of </a:t>
            </a:r>
            <a:r>
              <a:rPr lang="el-GR" u="sng" dirty="0" smtClean="0">
                <a:solidFill>
                  <a:prstClr val="black"/>
                </a:solidFill>
                <a:sym typeface="Symbol" pitchFamily="18" charset="2"/>
              </a:rPr>
              <a:t>β</a:t>
            </a:r>
            <a:r>
              <a:rPr lang="en-US" u="sng" dirty="0" smtClean="0">
                <a:solidFill>
                  <a:prstClr val="black"/>
                </a:solidFill>
                <a:sym typeface="Symbol" pitchFamily="18" charset="2"/>
              </a:rPr>
              <a:t>-spectrum </a:t>
            </a:r>
          </a:p>
          <a:p>
            <a:r>
              <a:rPr lang="en-US" dirty="0" smtClean="0">
                <a:solidFill>
                  <a:prstClr val="black"/>
                </a:solidFill>
                <a:sym typeface="Symbol" pitchFamily="18" charset="2"/>
              </a:rPr>
              <a:t>   with two additional fitting parameters</a:t>
            </a:r>
            <a:endParaRPr lang="en-US" dirty="0"/>
          </a:p>
        </p:txBody>
      </p:sp>
      <p:sp>
        <p:nvSpPr>
          <p:cNvPr id="6" name="TextovéPole 5"/>
          <p:cNvSpPr txBox="1"/>
          <p:nvPr/>
        </p:nvSpPr>
        <p:spPr>
          <a:xfrm>
            <a:off x="2699792" y="4941168"/>
            <a:ext cx="4436984" cy="1477328"/>
          </a:xfrm>
          <a:prstGeom prst="rect">
            <a:avLst/>
          </a:prstGeom>
          <a:solidFill>
            <a:srgbClr val="FEF2D0"/>
          </a:solidFill>
        </p:spPr>
        <p:txBody>
          <a:bodyPr wrap="none" rtlCol="0">
            <a:spAutoFit/>
          </a:bodyPr>
          <a:lstStyle/>
          <a:p>
            <a:r>
              <a:rPr lang="en-US" b="1" dirty="0" smtClean="0"/>
              <a:t>Final Troitsk result in 2011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 enlarged data set 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 removed runs with unstable tritium density</a:t>
            </a:r>
          </a:p>
          <a:p>
            <a:r>
              <a:rPr lang="en-US" dirty="0" smtClean="0"/>
              <a:t> </a:t>
            </a:r>
            <a:r>
              <a:rPr lang="en-US" dirty="0" smtClean="0">
                <a:solidFill>
                  <a:prstClr val="black"/>
                </a:solidFill>
                <a:sym typeface="Symbol" pitchFamily="18" charset="2"/>
              </a:rPr>
              <a:t>m</a:t>
            </a:r>
            <a:r>
              <a:rPr lang="en-US" baseline="30000" dirty="0" smtClean="0">
                <a:solidFill>
                  <a:prstClr val="black"/>
                </a:solidFill>
                <a:sym typeface="Symbol" pitchFamily="18" charset="2"/>
              </a:rPr>
              <a:t>2</a:t>
            </a:r>
            <a:r>
              <a:rPr lang="el-GR" baseline="-25000" dirty="0" smtClean="0">
                <a:solidFill>
                  <a:prstClr val="black"/>
                </a:solidFill>
                <a:sym typeface="Symbol" pitchFamily="18" charset="2"/>
              </a:rPr>
              <a:t>ν</a:t>
            </a:r>
            <a:r>
              <a:rPr lang="en-US" dirty="0" smtClean="0">
                <a:solidFill>
                  <a:prstClr val="black"/>
                </a:solidFill>
                <a:sym typeface="Symbol" pitchFamily="18" charset="2"/>
              </a:rPr>
              <a:t> = (   </a:t>
            </a:r>
            <a:r>
              <a:rPr lang="en-US" dirty="0" smtClean="0">
                <a:solidFill>
                  <a:prstClr val="black"/>
                </a:solidFill>
                <a:latin typeface="Arial Unicode MS"/>
                <a:ea typeface="Arial Unicode MS"/>
                <a:cs typeface="Arial Unicode MS"/>
                <a:sym typeface="Symbol" pitchFamily="18" charset="2"/>
              </a:rPr>
              <a:t>̶</a:t>
            </a:r>
            <a:r>
              <a:rPr lang="en-US" dirty="0" smtClean="0">
                <a:solidFill>
                  <a:prstClr val="black"/>
                </a:solidFill>
                <a:ea typeface="Arial Unicode MS"/>
                <a:cs typeface="Arial Unicode MS"/>
                <a:sym typeface="Symbol" pitchFamily="18" charset="2"/>
              </a:rPr>
              <a:t>0.67</a:t>
            </a:r>
            <a:r>
              <a:rPr lang="en-US" dirty="0" smtClean="0">
                <a:solidFill>
                  <a:prstClr val="black"/>
                </a:solidFill>
                <a:sym typeface="Symbol" pitchFamily="18" charset="2"/>
              </a:rPr>
              <a:t> ± 1.89</a:t>
            </a:r>
            <a:r>
              <a:rPr lang="en-US" baseline="-25000" dirty="0" smtClean="0">
                <a:solidFill>
                  <a:prstClr val="black"/>
                </a:solidFill>
                <a:sym typeface="Symbol" pitchFamily="18" charset="2"/>
              </a:rPr>
              <a:t>stat</a:t>
            </a:r>
            <a:r>
              <a:rPr lang="en-US" dirty="0" smtClean="0">
                <a:solidFill>
                  <a:prstClr val="black"/>
                </a:solidFill>
                <a:sym typeface="Symbol" pitchFamily="18" charset="2"/>
              </a:rPr>
              <a:t> ± 1.68</a:t>
            </a:r>
            <a:r>
              <a:rPr lang="en-US" baseline="-25000" dirty="0" smtClean="0">
                <a:solidFill>
                  <a:prstClr val="black"/>
                </a:solidFill>
                <a:sym typeface="Symbol" pitchFamily="18" charset="2"/>
              </a:rPr>
              <a:t>syst</a:t>
            </a:r>
            <a:r>
              <a:rPr lang="en-US" dirty="0" smtClean="0">
                <a:solidFill>
                  <a:prstClr val="black"/>
                </a:solidFill>
                <a:sym typeface="Symbol" pitchFamily="18" charset="2"/>
              </a:rPr>
              <a:t> ) eV</a:t>
            </a:r>
            <a:r>
              <a:rPr lang="en-US" baseline="30000" dirty="0" smtClean="0">
                <a:solidFill>
                  <a:prstClr val="black"/>
                </a:solidFill>
                <a:sym typeface="Symbol" pitchFamily="18" charset="2"/>
              </a:rPr>
              <a:t>2</a:t>
            </a:r>
            <a:r>
              <a:rPr lang="en-US" dirty="0" smtClean="0">
                <a:solidFill>
                  <a:prstClr val="black"/>
                </a:solidFill>
                <a:sym typeface="Symbol" pitchFamily="18" charset="2"/>
              </a:rPr>
              <a:t> </a:t>
            </a:r>
          </a:p>
          <a:p>
            <a:r>
              <a:rPr lang="en-US" u="sng" dirty="0" smtClean="0"/>
              <a:t> without any artificial  correction</a:t>
            </a:r>
            <a:endParaRPr lang="en-US" u="sng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élník 1"/>
          <p:cNvSpPr/>
          <p:nvPr/>
        </p:nvSpPr>
        <p:spPr>
          <a:xfrm>
            <a:off x="467544" y="332656"/>
            <a:ext cx="7704856" cy="523220"/>
          </a:xfrm>
          <a:prstGeom prst="rect">
            <a:avLst/>
          </a:prstGeom>
          <a:ln w="28575"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lvl="0"/>
            <a:r>
              <a:rPr lang="cs-CZ" sz="2800" b="1" dirty="0" smtClean="0">
                <a:solidFill>
                  <a:srgbClr val="FF0000"/>
                </a:solidFill>
                <a:latin typeface="Times New Roman" pitchFamily="18" charset="0"/>
                <a:sym typeface="Symbol" pitchFamily="18" charset="2"/>
              </a:rPr>
              <a:t>m</a:t>
            </a:r>
            <a:r>
              <a:rPr lang="el-GR" sz="2800" b="1" baseline="-25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ν</a:t>
            </a:r>
            <a:r>
              <a:rPr lang="en-US" sz="2800" b="1" baseline="-25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   </a:t>
            </a:r>
            <a:r>
              <a:rPr lang="cs-CZ" sz="2800" b="1" dirty="0" smtClean="0">
                <a:solidFill>
                  <a:srgbClr val="FF0000"/>
                </a:solidFill>
                <a:latin typeface="Times New Roman" pitchFamily="18" charset="0"/>
                <a:sym typeface="Symbol" pitchFamily="18" charset="2"/>
              </a:rPr>
              <a:t> </a:t>
            </a:r>
            <a:r>
              <a:rPr lang="cs-CZ" sz="2800" b="1" dirty="0" smtClean="0">
                <a:solidFill>
                  <a:srgbClr val="FF0000"/>
                </a:solidFill>
                <a:latin typeface="Times New Roman" pitchFamily="18" charset="0"/>
              </a:rPr>
              <a:t> </a:t>
            </a:r>
            <a:r>
              <a:rPr lang="cs-CZ" sz="2800" b="1" dirty="0" smtClean="0">
                <a:solidFill>
                  <a:srgbClr val="FF0000"/>
                </a:solidFill>
                <a:latin typeface="Times New Roman" pitchFamily="18" charset="0"/>
                <a:sym typeface="Symbol" pitchFamily="18" charset="2"/>
              </a:rPr>
              <a:t>2</a:t>
            </a:r>
            <a:r>
              <a:rPr lang="en-US" sz="2800" b="1" dirty="0" smtClean="0">
                <a:solidFill>
                  <a:srgbClr val="FF0000"/>
                </a:solidFill>
                <a:latin typeface="Times New Roman" pitchFamily="18" charset="0"/>
                <a:sym typeface="Symbol" pitchFamily="18" charset="2"/>
              </a:rPr>
              <a:t>.0</a:t>
            </a:r>
            <a:r>
              <a:rPr lang="cs-CZ" sz="2800" b="1" dirty="0" smtClean="0">
                <a:solidFill>
                  <a:srgbClr val="FF0000"/>
                </a:solidFill>
                <a:latin typeface="Times New Roman" pitchFamily="18" charset="0"/>
                <a:sym typeface="Symbol" pitchFamily="18" charset="2"/>
              </a:rPr>
              <a:t> eV</a:t>
            </a:r>
            <a:r>
              <a:rPr lang="en-US" sz="2800" b="1" dirty="0" smtClean="0">
                <a:solidFill>
                  <a:srgbClr val="FF0000"/>
                </a:solidFill>
                <a:latin typeface="Times New Roman" pitchFamily="18" charset="0"/>
                <a:sym typeface="Symbol" pitchFamily="18" charset="2"/>
              </a:rPr>
              <a:t>                                                   2011</a:t>
            </a:r>
          </a:p>
        </p:txBody>
      </p:sp>
      <p:sp>
        <p:nvSpPr>
          <p:cNvPr id="3" name="TextovéPole 2"/>
          <p:cNvSpPr txBox="1"/>
          <p:nvPr/>
        </p:nvSpPr>
        <p:spPr>
          <a:xfrm>
            <a:off x="467544" y="3429000"/>
            <a:ext cx="8182368" cy="1200329"/>
          </a:xfrm>
          <a:prstGeom prst="rect">
            <a:avLst/>
          </a:prstGeom>
          <a:solidFill>
            <a:srgbClr val="FFFF00"/>
          </a:solidFill>
          <a:ln w="12700">
            <a:solidFill>
              <a:schemeClr val="tx2">
                <a:lumMod val="60000"/>
                <a:lumOff val="40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prstClr val="black"/>
                </a:solidFill>
                <a:cs typeface="Times New Roman" pitchFamily="18" charset="0"/>
                <a:sym typeface="Symbol" pitchFamily="18" charset="2"/>
              </a:rPr>
              <a:t>During 63 years,  </a:t>
            </a:r>
            <a:r>
              <a:rPr lang="el-GR" sz="2400" dirty="0" smtClean="0">
                <a:solidFill>
                  <a:prstClr val="black"/>
                </a:solidFill>
                <a:cs typeface="Times New Roman" pitchFamily="18" charset="0"/>
                <a:sym typeface="Symbol" pitchFamily="18" charset="2"/>
              </a:rPr>
              <a:t>β</a:t>
            </a:r>
            <a:r>
              <a:rPr lang="en-US" sz="2400" dirty="0" smtClean="0">
                <a:solidFill>
                  <a:prstClr val="black"/>
                </a:solidFill>
                <a:cs typeface="Times New Roman" pitchFamily="18" charset="0"/>
                <a:sym typeface="Symbol" pitchFamily="18" charset="2"/>
              </a:rPr>
              <a:t>-ray spectroscopists  improved </a:t>
            </a:r>
          </a:p>
          <a:p>
            <a:r>
              <a:rPr lang="en-US" sz="2400" dirty="0" smtClean="0">
                <a:solidFill>
                  <a:prstClr val="black"/>
                </a:solidFill>
                <a:cs typeface="Times New Roman" pitchFamily="18" charset="0"/>
                <a:sym typeface="Symbol" pitchFamily="18" charset="2"/>
              </a:rPr>
              <a:t>the model independent  limit of </a:t>
            </a:r>
            <a:r>
              <a:rPr lang="en-US" sz="2400" dirty="0" smtClean="0"/>
              <a:t>experimentally observable </a:t>
            </a:r>
            <a:r>
              <a:rPr lang="cs-CZ" sz="2400" b="1" dirty="0" smtClean="0">
                <a:solidFill>
                  <a:prstClr val="black"/>
                </a:solidFill>
                <a:latin typeface="Times New Roman" pitchFamily="18" charset="0"/>
                <a:sym typeface="Symbol" pitchFamily="18" charset="2"/>
              </a:rPr>
              <a:t>m</a:t>
            </a:r>
            <a:r>
              <a:rPr lang="en-US" sz="2400" b="1" baseline="30000" dirty="0" smtClean="0">
                <a:solidFill>
                  <a:prstClr val="black"/>
                </a:solidFill>
                <a:latin typeface="Times New Roman" pitchFamily="18" charset="0"/>
                <a:sym typeface="Symbol" pitchFamily="18" charset="2"/>
              </a:rPr>
              <a:t>2</a:t>
            </a:r>
            <a:r>
              <a:rPr lang="el-GR" sz="2400" b="1" baseline="-25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ν</a:t>
            </a:r>
            <a:r>
              <a:rPr lang="en-US" sz="2400" b="1" baseline="-25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 </a:t>
            </a:r>
            <a:r>
              <a:rPr lang="en-US" sz="24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 </a:t>
            </a:r>
          </a:p>
          <a:p>
            <a:r>
              <a:rPr lang="en-US" sz="2400" dirty="0" smtClean="0">
                <a:solidFill>
                  <a:prstClr val="black"/>
                </a:solidFill>
                <a:cs typeface="Times New Roman" pitchFamily="18" charset="0"/>
                <a:sym typeface="Symbol" pitchFamily="18" charset="2"/>
              </a:rPr>
              <a:t>by 6 orders of magnitude.</a:t>
            </a:r>
            <a:endParaRPr lang="en-US" sz="2400" b="1" dirty="0" smtClean="0">
              <a:solidFill>
                <a:prstClr val="black"/>
              </a:solidFill>
              <a:cs typeface="Times New Roman" pitchFamily="18" charset="0"/>
              <a:sym typeface="Symbol" pitchFamily="18" charset="2"/>
            </a:endParaRPr>
          </a:p>
        </p:txBody>
      </p:sp>
      <p:sp>
        <p:nvSpPr>
          <p:cNvPr id="5" name="TextovéPole 4"/>
          <p:cNvSpPr txBox="1"/>
          <p:nvPr/>
        </p:nvSpPr>
        <p:spPr>
          <a:xfrm rot="21420109">
            <a:off x="2771800" y="5564769"/>
            <a:ext cx="4752528" cy="707886"/>
          </a:xfrm>
          <a:prstGeom prst="rect">
            <a:avLst/>
          </a:prstGeom>
          <a:solidFill>
            <a:srgbClr val="F6A2FC"/>
          </a:solidFill>
          <a:ln w="19050">
            <a:noFill/>
          </a:ln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Next improvement  by 2 orders of magnitude is expected from KATRIN</a:t>
            </a:r>
            <a:endParaRPr lang="en-US" sz="2000" dirty="0"/>
          </a:p>
        </p:txBody>
      </p:sp>
      <p:cxnSp>
        <p:nvCxnSpPr>
          <p:cNvPr id="7" name="Přímá spojovací šipka 6"/>
          <p:cNvCxnSpPr>
            <a:stCxn id="5" idx="0"/>
          </p:cNvCxnSpPr>
          <p:nvPr/>
        </p:nvCxnSpPr>
        <p:spPr>
          <a:xfrm flipH="1" flipV="1">
            <a:off x="1691680" y="4495103"/>
            <a:ext cx="3437871" cy="1070150"/>
          </a:xfrm>
          <a:prstGeom prst="straightConnector1">
            <a:avLst/>
          </a:prstGeom>
          <a:ln w="19050">
            <a:solidFill>
              <a:srgbClr val="EF62FA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ovéPole 5"/>
          <p:cNvSpPr txBox="1"/>
          <p:nvPr/>
        </p:nvSpPr>
        <p:spPr>
          <a:xfrm>
            <a:off x="539552" y="1196752"/>
            <a:ext cx="6912768" cy="14055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2000" dirty="0" smtClean="0">
                <a:solidFill>
                  <a:prstClr val="black"/>
                </a:solidFill>
                <a:sym typeface="Symbol" pitchFamily="18" charset="2"/>
              </a:rPr>
              <a:t>weighted average of Mainz (2005) and Troitsk (2011)</a:t>
            </a:r>
          </a:p>
          <a:p>
            <a:pPr lvl="0"/>
            <a:r>
              <a:rPr lang="en-US" sz="2000" dirty="0" smtClean="0">
                <a:solidFill>
                  <a:prstClr val="black"/>
                </a:solidFill>
                <a:sym typeface="Symbol" pitchFamily="18" charset="2"/>
              </a:rPr>
              <a:t>m</a:t>
            </a:r>
            <a:r>
              <a:rPr lang="en-US" sz="2000" baseline="30000" dirty="0" smtClean="0">
                <a:solidFill>
                  <a:prstClr val="black"/>
                </a:solidFill>
                <a:sym typeface="Symbol" pitchFamily="18" charset="2"/>
              </a:rPr>
              <a:t>2</a:t>
            </a:r>
            <a:r>
              <a:rPr lang="el-GR" sz="2000" baseline="-25000" dirty="0" smtClean="0">
                <a:solidFill>
                  <a:prstClr val="black"/>
                </a:solidFill>
                <a:sym typeface="Symbol" pitchFamily="18" charset="2"/>
              </a:rPr>
              <a:t>ν</a:t>
            </a:r>
            <a:r>
              <a:rPr lang="en-US" sz="2000" dirty="0" smtClean="0">
                <a:solidFill>
                  <a:prstClr val="black"/>
                </a:solidFill>
                <a:sym typeface="Symbol" pitchFamily="18" charset="2"/>
              </a:rPr>
              <a:t> =    </a:t>
            </a:r>
            <a:r>
              <a:rPr lang="en-US" sz="2000" dirty="0" smtClean="0">
                <a:solidFill>
                  <a:prstClr val="black"/>
                </a:solidFill>
                <a:latin typeface="Arial Unicode MS"/>
                <a:ea typeface="Arial Unicode MS"/>
                <a:cs typeface="Arial Unicode MS"/>
                <a:sym typeface="Symbol" pitchFamily="18" charset="2"/>
              </a:rPr>
              <a:t>̶</a:t>
            </a:r>
            <a:r>
              <a:rPr lang="en-US" sz="2000" dirty="0" smtClean="0">
                <a:solidFill>
                  <a:prstClr val="black"/>
                </a:solidFill>
                <a:sym typeface="Symbol" pitchFamily="18" charset="2"/>
              </a:rPr>
              <a:t>0.6 ±1.9  eV</a:t>
            </a:r>
            <a:r>
              <a:rPr lang="en-US" sz="2000" baseline="30000" dirty="0" smtClean="0">
                <a:solidFill>
                  <a:prstClr val="black"/>
                </a:solidFill>
                <a:sym typeface="Symbol" pitchFamily="18" charset="2"/>
              </a:rPr>
              <a:t>2    </a:t>
            </a:r>
          </a:p>
          <a:p>
            <a:pPr lvl="0"/>
            <a:endParaRPr lang="en-US" sz="2000" baseline="30000" dirty="0" smtClean="0">
              <a:solidFill>
                <a:prstClr val="black"/>
              </a:solidFill>
              <a:sym typeface="Symbol" pitchFamily="18" charset="2"/>
            </a:endParaRPr>
          </a:p>
          <a:p>
            <a:pPr lvl="0"/>
            <a:r>
              <a:rPr lang="en-US" sz="2000" dirty="0" smtClean="0">
                <a:solidFill>
                  <a:prstClr val="black"/>
                </a:solidFill>
                <a:ea typeface="Arial Unicode MS"/>
                <a:cs typeface="Arial Unicode MS"/>
                <a:sym typeface="Symbol" pitchFamily="18" charset="2"/>
              </a:rPr>
              <a:t>⇒ </a:t>
            </a:r>
            <a:r>
              <a:rPr lang="cs-CZ" sz="2000" dirty="0" smtClean="0">
                <a:solidFill>
                  <a:prstClr val="black"/>
                </a:solidFill>
                <a:sym typeface="Symbol" pitchFamily="18" charset="2"/>
              </a:rPr>
              <a:t>m</a:t>
            </a:r>
            <a:r>
              <a:rPr lang="el-GR" sz="2000" baseline="-25000" dirty="0" smtClean="0">
                <a:solidFill>
                  <a:prstClr val="black"/>
                </a:solidFill>
                <a:cs typeface="Times New Roman" pitchFamily="18" charset="0"/>
                <a:sym typeface="Symbol" pitchFamily="18" charset="2"/>
              </a:rPr>
              <a:t>ν</a:t>
            </a:r>
            <a:r>
              <a:rPr lang="en-US" sz="2000" baseline="-25000" dirty="0" smtClean="0">
                <a:solidFill>
                  <a:prstClr val="black"/>
                </a:solidFill>
                <a:cs typeface="Times New Roman" pitchFamily="18" charset="0"/>
                <a:sym typeface="Symbol" pitchFamily="18" charset="2"/>
              </a:rPr>
              <a:t>   </a:t>
            </a:r>
            <a:r>
              <a:rPr lang="cs-CZ" sz="2000" dirty="0" smtClean="0">
                <a:solidFill>
                  <a:prstClr val="black"/>
                </a:solidFill>
                <a:sym typeface="Symbol" pitchFamily="18" charset="2"/>
              </a:rPr>
              <a:t> </a:t>
            </a:r>
            <a:r>
              <a:rPr lang="cs-CZ" sz="2000" dirty="0" smtClean="0">
                <a:solidFill>
                  <a:prstClr val="black"/>
                </a:solidFill>
              </a:rPr>
              <a:t> </a:t>
            </a:r>
            <a:r>
              <a:rPr lang="cs-CZ" sz="2000" dirty="0" smtClean="0">
                <a:solidFill>
                  <a:prstClr val="black"/>
                </a:solidFill>
                <a:sym typeface="Symbol" pitchFamily="18" charset="2"/>
              </a:rPr>
              <a:t>2</a:t>
            </a:r>
            <a:r>
              <a:rPr lang="en-US" sz="2000" dirty="0" smtClean="0">
                <a:solidFill>
                  <a:prstClr val="black"/>
                </a:solidFill>
                <a:sym typeface="Symbol" pitchFamily="18" charset="2"/>
              </a:rPr>
              <a:t>.0</a:t>
            </a:r>
            <a:r>
              <a:rPr lang="cs-CZ" sz="2000" dirty="0" smtClean="0">
                <a:solidFill>
                  <a:prstClr val="black"/>
                </a:solidFill>
                <a:sym typeface="Symbol" pitchFamily="18" charset="2"/>
              </a:rPr>
              <a:t> eV</a:t>
            </a:r>
            <a:r>
              <a:rPr lang="en-US" sz="2000" dirty="0" smtClean="0">
                <a:solidFill>
                  <a:prstClr val="black"/>
                </a:solidFill>
                <a:sym typeface="Symbol" pitchFamily="18" charset="2"/>
              </a:rPr>
              <a:t> at 95% C.L. using the conservative approach</a:t>
            </a:r>
            <a:r>
              <a:rPr lang="cs-CZ" sz="3200" b="1" dirty="0" smtClean="0">
                <a:solidFill>
                  <a:prstClr val="black"/>
                </a:solidFill>
                <a:latin typeface="Times New Roman" pitchFamily="18" charset="0"/>
                <a:sym typeface="Symbol" pitchFamily="18" charset="2"/>
              </a:rPr>
              <a:t> </a:t>
            </a:r>
            <a:endParaRPr lang="en-US" sz="2000" dirty="0">
              <a:solidFill>
                <a:prstClr val="black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Otokar Dragoun\Desktop\OTA doc\FIGURES for KATRIN\MAC-E-Filter principle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6401" y="2060848"/>
            <a:ext cx="4643631" cy="3818096"/>
          </a:xfrm>
          <a:prstGeom prst="rect">
            <a:avLst/>
          </a:prstGeom>
          <a:noFill/>
        </p:spPr>
      </p:pic>
      <p:sp>
        <p:nvSpPr>
          <p:cNvPr id="3" name="TextovéPole 2"/>
          <p:cNvSpPr txBox="1"/>
          <p:nvPr/>
        </p:nvSpPr>
        <p:spPr>
          <a:xfrm>
            <a:off x="1241277" y="192364"/>
            <a:ext cx="6786217" cy="830997"/>
          </a:xfrm>
          <a:prstGeom prst="rect">
            <a:avLst/>
          </a:prstGeom>
          <a:solidFill>
            <a:srgbClr val="FFFEA0"/>
          </a:solidFill>
          <a:ln>
            <a:solidFill>
              <a:srgbClr val="0070C0"/>
            </a:solidFill>
          </a:ln>
        </p:spPr>
        <p:txBody>
          <a:bodyPr wrap="none" rtlCol="0">
            <a:spAutoFit/>
          </a:bodyPr>
          <a:lstStyle>
            <a:defPPr>
              <a:defRPr lang="cs-CZ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 smtClean="0"/>
              <a:t>Electrostatic retardation spectrometer with adiabatic</a:t>
            </a:r>
          </a:p>
          <a:p>
            <a:r>
              <a:rPr lang="en-US" sz="2400" dirty="0" smtClean="0"/>
              <a:t>magnetic collimation of electrons (MAC-E-filter)</a:t>
            </a:r>
            <a:endParaRPr lang="cs-CZ" sz="2400" dirty="0"/>
          </a:p>
        </p:txBody>
      </p:sp>
      <p:sp>
        <p:nvSpPr>
          <p:cNvPr id="4" name="Obdélník 3"/>
          <p:cNvSpPr/>
          <p:nvPr/>
        </p:nvSpPr>
        <p:spPr>
          <a:xfrm>
            <a:off x="4536504" y="2708920"/>
            <a:ext cx="4572000" cy="2615203"/>
          </a:xfrm>
          <a:prstGeom prst="rect">
            <a:avLst/>
          </a:prstGeom>
        </p:spPr>
        <p:txBody>
          <a:bodyPr>
            <a:spAutoFit/>
          </a:bodyPr>
          <a:lstStyle/>
          <a:p>
            <a:pPr lvl="1">
              <a:lnSpc>
                <a:spcPct val="80000"/>
              </a:lnSpc>
              <a:buFontTx/>
              <a:buNone/>
            </a:pPr>
            <a:r>
              <a:rPr lang="en-US" dirty="0" smtClean="0">
                <a:solidFill>
                  <a:srgbClr val="0033CC"/>
                </a:solidFill>
              </a:rPr>
              <a:t>Advantages</a:t>
            </a:r>
            <a:r>
              <a:rPr lang="en-US" dirty="0" smtClean="0"/>
              <a:t>:</a:t>
            </a:r>
          </a:p>
          <a:p>
            <a:pPr lvl="1">
              <a:lnSpc>
                <a:spcPct val="0"/>
              </a:lnSpc>
              <a:buFontTx/>
              <a:buNone/>
            </a:pPr>
            <a:endParaRPr lang="en-US" sz="1400" dirty="0" smtClean="0"/>
          </a:p>
          <a:p>
            <a:pPr lvl="1">
              <a:buFontTx/>
              <a:buChar char="•"/>
            </a:pPr>
            <a:r>
              <a:rPr lang="en-US" dirty="0" smtClean="0"/>
              <a:t>  Large </a:t>
            </a:r>
            <a:r>
              <a:rPr lang="en-US" dirty="0" err="1" smtClean="0"/>
              <a:t>Ω</a:t>
            </a:r>
            <a:r>
              <a:rPr lang="en-US" baseline="-25000" dirty="0" err="1" smtClean="0"/>
              <a:t>input</a:t>
            </a:r>
            <a:r>
              <a:rPr lang="en-US" dirty="0" smtClean="0"/>
              <a:t> and narrow line width </a:t>
            </a:r>
            <a:r>
              <a:rPr lang="en-US" dirty="0" err="1" smtClean="0"/>
              <a:t>ΔE</a:t>
            </a:r>
            <a:r>
              <a:rPr lang="en-US" baseline="-25000" dirty="0" err="1" smtClean="0"/>
              <a:t>instr</a:t>
            </a:r>
            <a:r>
              <a:rPr lang="en-US" baseline="-25000" dirty="0" smtClean="0"/>
              <a:t> </a:t>
            </a:r>
            <a:endParaRPr lang="en-US" dirty="0" smtClean="0"/>
          </a:p>
          <a:p>
            <a:pPr lvl="1"/>
            <a:r>
              <a:rPr lang="en-US" dirty="0" smtClean="0"/>
              <a:t>    simultaneously</a:t>
            </a:r>
            <a:endParaRPr lang="en-US" u="sng" dirty="0" smtClean="0"/>
          </a:p>
          <a:p>
            <a:pPr lvl="1">
              <a:lnSpc>
                <a:spcPct val="90000"/>
              </a:lnSpc>
              <a:buFontTx/>
              <a:buChar char="•"/>
            </a:pPr>
            <a:r>
              <a:rPr lang="en-US" dirty="0" smtClean="0"/>
              <a:t>  No scattering on slits defining electron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    beam</a:t>
            </a:r>
          </a:p>
          <a:p>
            <a:pPr lvl="1">
              <a:lnSpc>
                <a:spcPct val="90000"/>
              </a:lnSpc>
              <a:buFontTx/>
              <a:buChar char="•"/>
            </a:pPr>
            <a:r>
              <a:rPr lang="en-US" dirty="0" smtClean="0"/>
              <a:t>  No high energy tail of the response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    function </a:t>
            </a:r>
          </a:p>
          <a:p>
            <a:pPr lvl="1">
              <a:lnSpc>
                <a:spcPct val="20000"/>
              </a:lnSpc>
              <a:buFontTx/>
              <a:buChar char="•"/>
            </a:pPr>
            <a:endParaRPr lang="en-US" dirty="0" smtClean="0"/>
          </a:p>
          <a:p>
            <a:pPr lvl="1">
              <a:lnSpc>
                <a:spcPct val="70000"/>
              </a:lnSpc>
              <a:buFontTx/>
              <a:buNone/>
            </a:pPr>
            <a:r>
              <a:rPr lang="en-US" dirty="0" smtClean="0">
                <a:solidFill>
                  <a:srgbClr val="0033CC"/>
                </a:solidFill>
              </a:rPr>
              <a:t>Disadvantage:</a:t>
            </a:r>
          </a:p>
          <a:p>
            <a:pPr lvl="1">
              <a:lnSpc>
                <a:spcPct val="90000"/>
              </a:lnSpc>
              <a:buFont typeface="Arial" pitchFamily="34" charset="0"/>
              <a:buChar char="•"/>
            </a:pPr>
            <a:r>
              <a:rPr lang="en-US" dirty="0" smtClean="0"/>
              <a:t>  Danger of magnetic traps for charged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   particles </a:t>
            </a:r>
          </a:p>
        </p:txBody>
      </p:sp>
      <p:sp>
        <p:nvSpPr>
          <p:cNvPr id="5" name="TextovéPole 4"/>
          <p:cNvSpPr txBox="1"/>
          <p:nvPr/>
        </p:nvSpPr>
        <p:spPr>
          <a:xfrm>
            <a:off x="5940152" y="1268760"/>
            <a:ext cx="2309863" cy="129266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(ΔE /E)</a:t>
            </a:r>
            <a:r>
              <a:rPr lang="en-US" baseline="-25000" dirty="0" smtClean="0"/>
              <a:t>instr </a:t>
            </a:r>
            <a:r>
              <a:rPr lang="en-US" dirty="0" smtClean="0"/>
              <a:t> = B</a:t>
            </a:r>
            <a:r>
              <a:rPr lang="en-US" baseline="-25000" dirty="0" smtClean="0"/>
              <a:t>min </a:t>
            </a:r>
            <a:r>
              <a:rPr lang="en-US" dirty="0" smtClean="0"/>
              <a:t>/B</a:t>
            </a:r>
            <a:r>
              <a:rPr lang="en-US" baseline="-25000" dirty="0" smtClean="0"/>
              <a:t>max</a:t>
            </a:r>
            <a:r>
              <a:rPr lang="en-US" dirty="0" smtClean="0"/>
              <a:t> </a:t>
            </a:r>
          </a:p>
          <a:p>
            <a:endParaRPr lang="en-US" dirty="0" smtClean="0"/>
          </a:p>
          <a:p>
            <a:r>
              <a:rPr lang="en-US" dirty="0" smtClean="0"/>
              <a:t>sin </a:t>
            </a:r>
            <a:r>
              <a:rPr lang="el-GR" dirty="0" smtClean="0"/>
              <a:t>θ</a:t>
            </a:r>
            <a:r>
              <a:rPr lang="en-US" baseline="-25000" dirty="0" smtClean="0"/>
              <a:t>max</a:t>
            </a:r>
            <a:r>
              <a:rPr lang="en-US" dirty="0" smtClean="0"/>
              <a:t> = (B</a:t>
            </a:r>
            <a:r>
              <a:rPr lang="en-US" baseline="-25000" dirty="0" smtClean="0"/>
              <a:t>s</a:t>
            </a:r>
            <a:r>
              <a:rPr lang="en-US" dirty="0" smtClean="0"/>
              <a:t> /B</a:t>
            </a:r>
            <a:r>
              <a:rPr lang="en-US" baseline="-25000" dirty="0" smtClean="0"/>
              <a:t>max</a:t>
            </a:r>
            <a:r>
              <a:rPr lang="en-US" dirty="0" smtClean="0"/>
              <a:t>)</a:t>
            </a:r>
            <a:r>
              <a:rPr lang="en-US" baseline="30000" dirty="0" smtClean="0"/>
              <a:t>1/2</a:t>
            </a:r>
            <a:endParaRPr lang="en-US" dirty="0" smtClean="0"/>
          </a:p>
          <a:p>
            <a:pPr>
              <a:lnSpc>
                <a:spcPct val="150000"/>
              </a:lnSpc>
            </a:pPr>
            <a:r>
              <a:rPr lang="en-US" sz="1600" dirty="0" smtClean="0"/>
              <a:t>       Ω</a:t>
            </a:r>
            <a:r>
              <a:rPr lang="en-US" sz="1600" baseline="-25000" dirty="0" smtClean="0"/>
              <a:t>input</a:t>
            </a:r>
            <a:r>
              <a:rPr lang="en-US" sz="1600" dirty="0" smtClean="0"/>
              <a:t> up to 50% of 4</a:t>
            </a:r>
            <a:r>
              <a:rPr lang="el-GR" sz="1600" dirty="0" smtClean="0"/>
              <a:t>π</a:t>
            </a:r>
            <a:endParaRPr lang="en-US" sz="1600" dirty="0"/>
          </a:p>
        </p:txBody>
      </p:sp>
      <p:sp>
        <p:nvSpPr>
          <p:cNvPr id="7" name="TextovéPole 6"/>
          <p:cNvSpPr txBox="1"/>
          <p:nvPr/>
        </p:nvSpPr>
        <p:spPr>
          <a:xfrm>
            <a:off x="1259632" y="1196752"/>
            <a:ext cx="237744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1" dirty="0" smtClean="0"/>
              <a:t>Developed independently </a:t>
            </a:r>
          </a:p>
          <a:p>
            <a:r>
              <a:rPr lang="en-US" sz="1600" i="1" dirty="0" smtClean="0"/>
              <a:t>at Mainz and Troitsk</a:t>
            </a:r>
            <a:endParaRPr lang="en-US" sz="1600" i="1" dirty="0"/>
          </a:p>
        </p:txBody>
      </p:sp>
      <p:sp>
        <p:nvSpPr>
          <p:cNvPr id="9" name="TextovéPole 8"/>
          <p:cNvSpPr txBox="1"/>
          <p:nvPr/>
        </p:nvSpPr>
        <p:spPr>
          <a:xfrm>
            <a:off x="5076056" y="5301208"/>
            <a:ext cx="3960440" cy="1323439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Radioactive sources for </a:t>
            </a:r>
            <a:r>
              <a:rPr lang="el-GR" b="1" dirty="0" smtClean="0">
                <a:solidFill>
                  <a:srgbClr val="FF0000"/>
                </a:solidFill>
              </a:rPr>
              <a:t>β</a:t>
            </a:r>
            <a:r>
              <a:rPr lang="en-US" b="1" dirty="0" smtClean="0">
                <a:solidFill>
                  <a:srgbClr val="FF0000"/>
                </a:solidFill>
              </a:rPr>
              <a:t>-spectroscop</a:t>
            </a:r>
            <a:r>
              <a:rPr lang="en-US" dirty="0" smtClean="0">
                <a:solidFill>
                  <a:srgbClr val="FF0000"/>
                </a:solidFill>
              </a:rPr>
              <a:t>y</a:t>
            </a:r>
          </a:p>
          <a:p>
            <a:r>
              <a:rPr lang="en-US" sz="1400" dirty="0" smtClean="0"/>
              <a:t>    </a:t>
            </a:r>
            <a:r>
              <a:rPr lang="en-US" sz="1400" dirty="0" err="1" smtClean="0"/>
              <a:t>λ</a:t>
            </a:r>
            <a:r>
              <a:rPr lang="en-US" sz="1400" baseline="-25000" dirty="0" err="1" smtClean="0"/>
              <a:t>inel</a:t>
            </a:r>
            <a:r>
              <a:rPr lang="en-US" sz="1400" dirty="0" smtClean="0"/>
              <a:t> (Al) = 30 nm for </a:t>
            </a:r>
            <a:r>
              <a:rPr lang="en-US" sz="1400" dirty="0" err="1" smtClean="0"/>
              <a:t>E</a:t>
            </a:r>
            <a:r>
              <a:rPr lang="en-US" sz="1400" baseline="-25000" dirty="0" err="1" smtClean="0"/>
              <a:t>e</a:t>
            </a:r>
            <a:r>
              <a:rPr lang="en-US" sz="1400" dirty="0" smtClean="0"/>
              <a:t> = 20 keV</a:t>
            </a:r>
          </a:p>
          <a:p>
            <a:r>
              <a:rPr lang="en-US" sz="1600" b="1" dirty="0" smtClean="0">
                <a:ea typeface="Arial Unicode MS"/>
                <a:cs typeface="Arial Unicode MS"/>
              </a:rPr>
              <a:t>    ⇒ </a:t>
            </a:r>
            <a:r>
              <a:rPr lang="en-US" sz="1600" dirty="0" smtClean="0">
                <a:ea typeface="Arial Unicode MS"/>
                <a:cs typeface="Arial Unicode MS"/>
              </a:rPr>
              <a:t>large source area S</a:t>
            </a:r>
          </a:p>
          <a:p>
            <a:r>
              <a:rPr lang="en-US" sz="1600" b="1" dirty="0" smtClean="0">
                <a:ea typeface="Arial Unicode MS"/>
                <a:cs typeface="Arial Unicode MS"/>
              </a:rPr>
              <a:t>         </a:t>
            </a:r>
            <a:r>
              <a:rPr lang="en-US" sz="1600" dirty="0" smtClean="0">
                <a:ea typeface="Arial Unicode MS"/>
                <a:cs typeface="Arial Unicode MS"/>
              </a:rPr>
              <a:t>large luminosity L = S · </a:t>
            </a:r>
            <a:r>
              <a:rPr lang="en-US" sz="1600" dirty="0" smtClean="0"/>
              <a:t> </a:t>
            </a:r>
            <a:r>
              <a:rPr lang="en-US" sz="1600" dirty="0" err="1" smtClean="0"/>
              <a:t>Ω</a:t>
            </a:r>
            <a:r>
              <a:rPr lang="en-US" sz="1600" baseline="-25000" dirty="0" err="1" smtClean="0"/>
              <a:t>input</a:t>
            </a:r>
            <a:r>
              <a:rPr lang="en-US" sz="1600" dirty="0" smtClean="0"/>
              <a:t> </a:t>
            </a:r>
          </a:p>
          <a:p>
            <a:r>
              <a:rPr lang="en-US" sz="1600" b="1" dirty="0" smtClean="0"/>
              <a:t>         large spectrometer dimensions </a:t>
            </a:r>
            <a:endParaRPr lang="en-US" sz="1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élník 1"/>
          <p:cNvSpPr/>
          <p:nvPr/>
        </p:nvSpPr>
        <p:spPr>
          <a:xfrm>
            <a:off x="539552" y="836712"/>
            <a:ext cx="7989047" cy="523220"/>
          </a:xfrm>
          <a:prstGeom prst="rect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txBody>
          <a:bodyPr wrap="none">
            <a:spAutoFit/>
          </a:bodyPr>
          <a:lstStyle/>
          <a:p>
            <a:pPr marL="514350" lvl="0" indent="-514350" algn="ctr">
              <a:buFontTx/>
              <a:buAutoNum type="arabicPeriod" startAt="3"/>
            </a:pPr>
            <a:r>
              <a:rPr lang="en-US" sz="2800" dirty="0" smtClean="0"/>
              <a:t>Principle and technique of the KATRIN experiment</a:t>
            </a:r>
            <a:endParaRPr lang="en-US" sz="2800" dirty="0" smtClean="0">
              <a:solidFill>
                <a:prstClr val="black"/>
              </a:solidFill>
            </a:endParaRPr>
          </a:p>
        </p:txBody>
      </p:sp>
      <p:sp>
        <p:nvSpPr>
          <p:cNvPr id="4" name="TextovéPole 3"/>
          <p:cNvSpPr txBox="1"/>
          <p:nvPr/>
        </p:nvSpPr>
        <p:spPr>
          <a:xfrm>
            <a:off x="539552" y="3573016"/>
            <a:ext cx="532859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 Founded in 2001  by physicists from Germany,</a:t>
            </a:r>
          </a:p>
          <a:p>
            <a:r>
              <a:rPr lang="en-US" sz="2000" dirty="0" smtClean="0"/>
              <a:t> Russia, USA and Czech Republic</a:t>
            </a:r>
          </a:p>
          <a:p>
            <a:pPr>
              <a:lnSpc>
                <a:spcPct val="150000"/>
              </a:lnSpc>
            </a:pPr>
            <a:r>
              <a:rPr lang="en-US" sz="2000" i="1" dirty="0" smtClean="0"/>
              <a:t>            Our NPI ASCR has a long tradition </a:t>
            </a:r>
          </a:p>
          <a:p>
            <a:r>
              <a:rPr lang="en-US" sz="2000" i="1" dirty="0" smtClean="0"/>
              <a:t>            in nuclear electron spectroscopy</a:t>
            </a:r>
          </a:p>
        </p:txBody>
      </p:sp>
      <p:pic>
        <p:nvPicPr>
          <p:cNvPr id="5" name="Picture 6" descr="Tc line with 1 eV FWHM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64088" y="3827463"/>
            <a:ext cx="3352800" cy="3030537"/>
          </a:xfrm>
          <a:prstGeom prst="rect">
            <a:avLst/>
          </a:prstGeom>
          <a:noFill/>
        </p:spPr>
      </p:pic>
      <p:sp>
        <p:nvSpPr>
          <p:cNvPr id="8" name="TextovéPole 7"/>
          <p:cNvSpPr txBox="1"/>
          <p:nvPr/>
        </p:nvSpPr>
        <p:spPr>
          <a:xfrm>
            <a:off x="1115616" y="1556792"/>
            <a:ext cx="65527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i="1" dirty="0" smtClean="0"/>
              <a:t>at the Karlsruhe Institute of Technology </a:t>
            </a:r>
            <a:r>
              <a:rPr lang="en-US" i="1" dirty="0" smtClean="0"/>
              <a:t>(KIT = FZK + Tech. Uni.)</a:t>
            </a:r>
            <a:endParaRPr lang="en-US" i="1" dirty="0"/>
          </a:p>
        </p:txBody>
      </p:sp>
      <p:sp>
        <p:nvSpPr>
          <p:cNvPr id="10" name="TextovéPole 9"/>
          <p:cNvSpPr txBox="1"/>
          <p:nvPr/>
        </p:nvSpPr>
        <p:spPr>
          <a:xfrm>
            <a:off x="1267245" y="5229200"/>
            <a:ext cx="3016723" cy="584775"/>
          </a:xfrm>
          <a:prstGeom prst="rect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sz="1600" i="1" dirty="0" smtClean="0"/>
              <a:t>the best resolution in the field</a:t>
            </a:r>
          </a:p>
          <a:p>
            <a:r>
              <a:rPr lang="en-US" sz="1600" i="1" dirty="0" smtClean="0"/>
              <a:t>(at expense of a low transmission)</a:t>
            </a:r>
          </a:p>
        </p:txBody>
      </p:sp>
      <p:cxnSp>
        <p:nvCxnSpPr>
          <p:cNvPr id="12" name="Přímá spojovací šipka 11"/>
          <p:cNvCxnSpPr>
            <a:stCxn id="10" idx="3"/>
          </p:cNvCxnSpPr>
          <p:nvPr/>
        </p:nvCxnSpPr>
        <p:spPr>
          <a:xfrm flipV="1">
            <a:off x="4283968" y="5085186"/>
            <a:ext cx="1375765" cy="43640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ovéPole 13"/>
          <p:cNvSpPr txBox="1"/>
          <p:nvPr/>
        </p:nvSpPr>
        <p:spPr>
          <a:xfrm>
            <a:off x="467544" y="2132856"/>
            <a:ext cx="8015271" cy="830997"/>
          </a:xfrm>
          <a:prstGeom prst="rect">
            <a:avLst/>
          </a:prstGeom>
          <a:solidFill>
            <a:srgbClr val="FBDAFE"/>
          </a:solidFill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2400" dirty="0" smtClean="0"/>
              <a:t>  The next generation tritium </a:t>
            </a:r>
            <a:r>
              <a:rPr lang="el-GR" sz="2400" dirty="0" smtClean="0"/>
              <a:t>β</a:t>
            </a:r>
            <a:r>
              <a:rPr lang="en-US" sz="2400" dirty="0" smtClean="0"/>
              <a:t>-decay experiment</a:t>
            </a:r>
          </a:p>
          <a:p>
            <a:r>
              <a:rPr lang="en-US" sz="2400" dirty="0" smtClean="0"/>
              <a:t>    measuring m</a:t>
            </a:r>
            <a:r>
              <a:rPr lang="el-GR" sz="2400" baseline="-25000" dirty="0" smtClean="0"/>
              <a:t>ν</a:t>
            </a:r>
            <a:r>
              <a:rPr lang="en-US" sz="2400" baseline="-25000" dirty="0" smtClean="0"/>
              <a:t> </a:t>
            </a:r>
            <a:r>
              <a:rPr lang="en-US" sz="2400" dirty="0" smtClean="0"/>
              <a:t> in sub-eV region in a model  independent way</a:t>
            </a:r>
            <a:endParaRPr lang="en-US" sz="2400" dirty="0"/>
          </a:p>
        </p:txBody>
      </p:sp>
      <p:sp>
        <p:nvSpPr>
          <p:cNvPr id="15" name="TextovéPole 14"/>
          <p:cNvSpPr txBox="1"/>
          <p:nvPr/>
        </p:nvSpPr>
        <p:spPr>
          <a:xfrm>
            <a:off x="539552" y="5661248"/>
            <a:ext cx="36724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číslo snímku 3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/>
          <a:p>
            <a:fld id="{95404FDA-5CE3-42B4-B7DC-428F0903BE8E}" type="slidenum">
              <a:rPr lang="cs-CZ"/>
              <a:pPr/>
              <a:t>15</a:t>
            </a:fld>
            <a:endParaRPr lang="cs-CZ" dirty="0"/>
          </a:p>
        </p:txBody>
      </p:sp>
      <p:pic>
        <p:nvPicPr>
          <p:cNvPr id="3" name="Picture 4" descr="DSCF676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692696"/>
            <a:ext cx="7620000" cy="5715000"/>
          </a:xfrm>
          <a:prstGeom prst="rect">
            <a:avLst/>
          </a:prstGeom>
          <a:noFill/>
        </p:spPr>
      </p:pic>
      <p:sp>
        <p:nvSpPr>
          <p:cNvPr id="4" name="Text Box 5"/>
          <p:cNvSpPr txBox="1">
            <a:spLocks noChangeArrowheads="1"/>
          </p:cNvSpPr>
          <p:nvPr/>
        </p:nvSpPr>
        <p:spPr bwMode="auto">
          <a:xfrm>
            <a:off x="1887463" y="97468"/>
            <a:ext cx="4988793" cy="52322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US" sz="2800" dirty="0"/>
              <a:t>Tritium Laboratory Karlsruhe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23"/>
          <p:cNvSpPr>
            <a:spLocks noChangeArrowheads="1"/>
          </p:cNvSpPr>
          <p:nvPr/>
        </p:nvSpPr>
        <p:spPr bwMode="auto">
          <a:xfrm>
            <a:off x="179388" y="1125538"/>
            <a:ext cx="4392612" cy="287337"/>
          </a:xfrm>
          <a:prstGeom prst="rect">
            <a:avLst/>
          </a:prstGeom>
          <a:solidFill>
            <a:srgbClr val="33CCCC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cs-CZ">
              <a:latin typeface="Arial" charset="0"/>
            </a:endParaRPr>
          </a:p>
        </p:txBody>
      </p:sp>
      <p:sp>
        <p:nvSpPr>
          <p:cNvPr id="4" name="Rectangle 124"/>
          <p:cNvSpPr>
            <a:spLocks noChangeArrowheads="1"/>
          </p:cNvSpPr>
          <p:nvPr/>
        </p:nvSpPr>
        <p:spPr bwMode="auto">
          <a:xfrm>
            <a:off x="4572000" y="1125538"/>
            <a:ext cx="4392613" cy="287337"/>
          </a:xfrm>
          <a:prstGeom prst="rect">
            <a:avLst/>
          </a:prstGeom>
          <a:solidFill>
            <a:srgbClr val="71D97B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cs-CZ">
              <a:latin typeface="Arial" charset="0"/>
            </a:endParaRPr>
          </a:p>
        </p:txBody>
      </p:sp>
      <p:sp>
        <p:nvSpPr>
          <p:cNvPr id="5" name="Line 23"/>
          <p:cNvSpPr>
            <a:spLocks noChangeShapeType="1"/>
          </p:cNvSpPr>
          <p:nvPr/>
        </p:nvSpPr>
        <p:spPr bwMode="auto">
          <a:xfrm flipH="1" flipV="1">
            <a:off x="7896225" y="2581275"/>
            <a:ext cx="347663" cy="2216150"/>
          </a:xfrm>
          <a:prstGeom prst="line">
            <a:avLst/>
          </a:prstGeom>
          <a:noFill/>
          <a:ln w="19050">
            <a:solidFill>
              <a:schemeClr val="accent2"/>
            </a:solidFill>
            <a:prstDash val="sysDot"/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pPr>
              <a:defRPr/>
            </a:pPr>
            <a:endParaRPr lang="cs-CZ">
              <a:latin typeface="Arial" charset="0"/>
            </a:endParaRPr>
          </a:p>
        </p:txBody>
      </p:sp>
      <p:sp>
        <p:nvSpPr>
          <p:cNvPr id="6" name="Line 41"/>
          <p:cNvSpPr>
            <a:spLocks noChangeShapeType="1"/>
          </p:cNvSpPr>
          <p:nvPr/>
        </p:nvSpPr>
        <p:spPr bwMode="auto">
          <a:xfrm flipV="1">
            <a:off x="5148263" y="2581275"/>
            <a:ext cx="688975" cy="2287588"/>
          </a:xfrm>
          <a:prstGeom prst="line">
            <a:avLst/>
          </a:prstGeom>
          <a:noFill/>
          <a:ln w="19050">
            <a:solidFill>
              <a:schemeClr val="accent2"/>
            </a:solidFill>
            <a:prstDash val="sysDot"/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pPr>
              <a:defRPr/>
            </a:pPr>
            <a:endParaRPr lang="cs-CZ">
              <a:latin typeface="Arial" charset="0"/>
            </a:endParaRPr>
          </a:p>
        </p:txBody>
      </p:sp>
      <p:sp>
        <p:nvSpPr>
          <p:cNvPr id="7" name="Line 53"/>
          <p:cNvSpPr>
            <a:spLocks noChangeShapeType="1"/>
          </p:cNvSpPr>
          <p:nvPr/>
        </p:nvSpPr>
        <p:spPr bwMode="auto">
          <a:xfrm flipH="1" flipV="1">
            <a:off x="4125913" y="2587625"/>
            <a:ext cx="374650" cy="2354263"/>
          </a:xfrm>
          <a:prstGeom prst="line">
            <a:avLst/>
          </a:prstGeom>
          <a:noFill/>
          <a:ln w="19050">
            <a:solidFill>
              <a:schemeClr val="accent2"/>
            </a:solidFill>
            <a:prstDash val="sysDot"/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pPr>
              <a:defRPr/>
            </a:pPr>
            <a:endParaRPr lang="cs-CZ">
              <a:latin typeface="Arial" charset="0"/>
            </a:endParaRPr>
          </a:p>
        </p:txBody>
      </p:sp>
      <p:sp>
        <p:nvSpPr>
          <p:cNvPr id="8" name="Line 71"/>
          <p:cNvSpPr>
            <a:spLocks noChangeShapeType="1"/>
          </p:cNvSpPr>
          <p:nvPr/>
        </p:nvSpPr>
        <p:spPr bwMode="auto">
          <a:xfrm flipH="1" flipV="1">
            <a:off x="2627313" y="2586038"/>
            <a:ext cx="65087" cy="2355850"/>
          </a:xfrm>
          <a:prstGeom prst="line">
            <a:avLst/>
          </a:prstGeom>
          <a:noFill/>
          <a:ln w="19050">
            <a:solidFill>
              <a:schemeClr val="accent2"/>
            </a:solidFill>
            <a:prstDash val="sysDot"/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pPr>
              <a:defRPr/>
            </a:pPr>
            <a:endParaRPr lang="cs-CZ">
              <a:latin typeface="Arial" charset="0"/>
            </a:endParaRPr>
          </a:p>
        </p:txBody>
      </p:sp>
      <p:sp>
        <p:nvSpPr>
          <p:cNvPr id="9" name="Line 85"/>
          <p:cNvSpPr>
            <a:spLocks noChangeShapeType="1"/>
          </p:cNvSpPr>
          <p:nvPr/>
        </p:nvSpPr>
        <p:spPr bwMode="auto">
          <a:xfrm flipV="1">
            <a:off x="611188" y="2589213"/>
            <a:ext cx="220662" cy="2424112"/>
          </a:xfrm>
          <a:prstGeom prst="line">
            <a:avLst/>
          </a:prstGeom>
          <a:noFill/>
          <a:ln w="19050">
            <a:solidFill>
              <a:schemeClr val="accent2"/>
            </a:solidFill>
            <a:prstDash val="sysDot"/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pPr>
              <a:defRPr/>
            </a:pPr>
            <a:endParaRPr lang="cs-CZ">
              <a:latin typeface="Arial" charset="0"/>
            </a:endParaRPr>
          </a:p>
        </p:txBody>
      </p:sp>
      <p:pic>
        <p:nvPicPr>
          <p:cNvPr id="10" name="Picture 121" descr="Katrin_10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32651" b="42381"/>
          <a:stretch>
            <a:fillRect/>
          </a:stretch>
        </p:blipFill>
        <p:spPr bwMode="auto">
          <a:xfrm>
            <a:off x="-157163" y="4084638"/>
            <a:ext cx="9337676" cy="1649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Line 10"/>
          <p:cNvSpPr>
            <a:spLocks noChangeShapeType="1"/>
          </p:cNvSpPr>
          <p:nvPr/>
        </p:nvSpPr>
        <p:spPr bwMode="auto">
          <a:xfrm>
            <a:off x="323850" y="5949950"/>
            <a:ext cx="856932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triangle" w="lg" len="lg"/>
            <a:tailEnd type="triangle" w="lg" len="lg"/>
          </a:ln>
          <a:effectLst/>
        </p:spPr>
        <p:txBody>
          <a:bodyPr/>
          <a:lstStyle/>
          <a:p>
            <a:pPr>
              <a:defRPr/>
            </a:pPr>
            <a:endParaRPr lang="cs-CZ">
              <a:latin typeface="Arial" charset="0"/>
            </a:endParaRPr>
          </a:p>
        </p:txBody>
      </p:sp>
      <p:sp>
        <p:nvSpPr>
          <p:cNvPr id="12" name="Text Box 11"/>
          <p:cNvSpPr txBox="1">
            <a:spLocks noChangeArrowheads="1"/>
          </p:cNvSpPr>
          <p:nvPr/>
        </p:nvSpPr>
        <p:spPr bwMode="auto">
          <a:xfrm>
            <a:off x="4297363" y="5373688"/>
            <a:ext cx="1066800" cy="517525"/>
          </a:xfrm>
          <a:prstGeom prst="rect">
            <a:avLst/>
          </a:prstGeom>
          <a:solidFill>
            <a:srgbClr val="FFFF99"/>
          </a:solidFill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pPr eaLnBrk="0" hangingPunct="0"/>
            <a:r>
              <a:rPr lang="de-DE" sz="1400" b="1">
                <a:effectLst/>
                <a:ea typeface="MS PGothic" pitchFamily="34" charset="-128"/>
              </a:rPr>
              <a:t>10</a:t>
            </a:r>
            <a:r>
              <a:rPr lang="de-DE" sz="1600" b="1" baseline="30000">
                <a:effectLst/>
                <a:ea typeface="MS PGothic" pitchFamily="34" charset="-128"/>
              </a:rPr>
              <a:t>-11</a:t>
            </a:r>
            <a:r>
              <a:rPr lang="de-DE" sz="1400" b="1">
                <a:effectLst/>
                <a:ea typeface="MS PGothic" pitchFamily="34" charset="-128"/>
              </a:rPr>
              <a:t> mbar</a:t>
            </a:r>
          </a:p>
          <a:p>
            <a:pPr eaLnBrk="0" hangingPunct="0"/>
            <a:r>
              <a:rPr lang="de-DE" sz="1400" b="1">
                <a:effectLst/>
                <a:ea typeface="MS PGothic" pitchFamily="34" charset="-128"/>
              </a:rPr>
              <a:t>-18,4 kV</a:t>
            </a:r>
          </a:p>
        </p:txBody>
      </p:sp>
      <p:sp>
        <p:nvSpPr>
          <p:cNvPr id="13" name="Text Box 12"/>
          <p:cNvSpPr txBox="1">
            <a:spLocks noChangeArrowheads="1"/>
          </p:cNvSpPr>
          <p:nvPr/>
        </p:nvSpPr>
        <p:spPr bwMode="auto">
          <a:xfrm>
            <a:off x="4140200" y="5949950"/>
            <a:ext cx="766763" cy="33655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pPr algn="l" eaLnBrk="0" hangingPunct="0"/>
            <a:r>
              <a:rPr lang="de-DE" sz="1600" b="1">
                <a:effectLst/>
                <a:ea typeface="MS PGothic" pitchFamily="34" charset="-128"/>
              </a:rPr>
              <a:t>~70 m</a:t>
            </a:r>
          </a:p>
        </p:txBody>
      </p:sp>
      <p:sp>
        <p:nvSpPr>
          <p:cNvPr id="14" name="Text Box 13"/>
          <p:cNvSpPr txBox="1">
            <a:spLocks noChangeArrowheads="1"/>
          </p:cNvSpPr>
          <p:nvPr/>
        </p:nvSpPr>
        <p:spPr bwMode="auto">
          <a:xfrm>
            <a:off x="1116013" y="5359400"/>
            <a:ext cx="1295400" cy="517525"/>
          </a:xfrm>
          <a:prstGeom prst="rect">
            <a:avLst/>
          </a:prstGeom>
          <a:solidFill>
            <a:srgbClr val="FFFF99"/>
          </a:solidFill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eaLnBrk="0" hangingPunct="0"/>
            <a:r>
              <a:rPr lang="de-DE" sz="1400" b="1">
                <a:effectLst/>
                <a:ea typeface="MS PGothic" pitchFamily="34" charset="-128"/>
              </a:rPr>
              <a:t>3</a:t>
            </a:r>
            <a:r>
              <a:rPr lang="de-DE" sz="1400" b="1">
                <a:effectLst/>
                <a:ea typeface="MS PGothic" pitchFamily="34" charset="-128"/>
                <a:cs typeface="MS PGothic" pitchFamily="34" charset="-128"/>
              </a:rPr>
              <a:t>×</a:t>
            </a:r>
            <a:r>
              <a:rPr lang="de-DE" sz="1400" b="1">
                <a:effectLst/>
                <a:ea typeface="MS PGothic" pitchFamily="34" charset="-128"/>
              </a:rPr>
              <a:t>10</a:t>
            </a:r>
            <a:r>
              <a:rPr lang="de-DE" sz="1600" b="1" baseline="30000">
                <a:effectLst/>
                <a:ea typeface="MS PGothic" pitchFamily="34" charset="-128"/>
              </a:rPr>
              <a:t>-3</a:t>
            </a:r>
            <a:r>
              <a:rPr lang="de-DE" sz="1400" b="1">
                <a:effectLst/>
                <a:ea typeface="MS PGothic" pitchFamily="34" charset="-128"/>
              </a:rPr>
              <a:t> mbar</a:t>
            </a:r>
          </a:p>
          <a:p>
            <a:pPr eaLnBrk="0" hangingPunct="0"/>
            <a:r>
              <a:rPr lang="de-DE" sz="1400" b="1">
                <a:effectLst/>
                <a:ea typeface="MS PGothic" pitchFamily="34" charset="-128"/>
                <a:sym typeface="Symbol" pitchFamily="18" charset="2"/>
              </a:rPr>
              <a:t>1 kV</a:t>
            </a:r>
            <a:endParaRPr lang="de-DE" sz="1400" b="1">
              <a:effectLst/>
              <a:ea typeface="MS PGothic" pitchFamily="34" charset="-128"/>
            </a:endParaRPr>
          </a:p>
        </p:txBody>
      </p:sp>
      <p:sp>
        <p:nvSpPr>
          <p:cNvPr id="15" name="Text Box 14"/>
          <p:cNvSpPr txBox="1">
            <a:spLocks noChangeArrowheads="1"/>
          </p:cNvSpPr>
          <p:nvPr/>
        </p:nvSpPr>
        <p:spPr bwMode="auto">
          <a:xfrm>
            <a:off x="6227763" y="5373688"/>
            <a:ext cx="1066800" cy="517525"/>
          </a:xfrm>
          <a:prstGeom prst="rect">
            <a:avLst/>
          </a:prstGeom>
          <a:solidFill>
            <a:srgbClr val="FFFF99"/>
          </a:solidFill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pPr algn="l" eaLnBrk="0" hangingPunct="0"/>
            <a:r>
              <a:rPr lang="de-DE" sz="1400" b="1">
                <a:effectLst/>
                <a:ea typeface="MS PGothic" pitchFamily="34" charset="-128"/>
              </a:rPr>
              <a:t>10</a:t>
            </a:r>
            <a:r>
              <a:rPr lang="de-DE" sz="1600" b="1" baseline="30000">
                <a:effectLst/>
                <a:ea typeface="MS PGothic" pitchFamily="34" charset="-128"/>
              </a:rPr>
              <a:t>-11</a:t>
            </a:r>
            <a:r>
              <a:rPr lang="de-DE" sz="1400" b="1">
                <a:effectLst/>
                <a:ea typeface="MS PGothic" pitchFamily="34" charset="-128"/>
              </a:rPr>
              <a:t> mbar</a:t>
            </a:r>
          </a:p>
          <a:p>
            <a:pPr algn="l" eaLnBrk="0" hangingPunct="0"/>
            <a:r>
              <a:rPr lang="de-DE" sz="1400" b="1">
                <a:effectLst/>
                <a:ea typeface="MS PGothic" pitchFamily="34" charset="-128"/>
              </a:rPr>
              <a:t>-18,574 kV</a:t>
            </a:r>
          </a:p>
        </p:txBody>
      </p:sp>
      <p:sp>
        <p:nvSpPr>
          <p:cNvPr id="16" name="Line 16"/>
          <p:cNvSpPr>
            <a:spLocks noChangeShapeType="1"/>
          </p:cNvSpPr>
          <p:nvPr/>
        </p:nvSpPr>
        <p:spPr bwMode="auto">
          <a:xfrm flipV="1">
            <a:off x="1714500" y="5035550"/>
            <a:ext cx="0" cy="466725"/>
          </a:xfrm>
          <a:prstGeom prst="line">
            <a:avLst/>
          </a:prstGeom>
          <a:noFill/>
          <a:ln w="12700">
            <a:noFill/>
            <a:round/>
            <a:headEnd type="none" w="sm" len="sm"/>
            <a:tailEnd type="triangle" w="med" len="med"/>
          </a:ln>
          <a:effectLst/>
        </p:spPr>
        <p:txBody>
          <a:bodyPr/>
          <a:lstStyle/>
          <a:p>
            <a:pPr>
              <a:defRPr/>
            </a:pPr>
            <a:endParaRPr lang="cs-CZ">
              <a:latin typeface="Arial" charset="0"/>
            </a:endParaRPr>
          </a:p>
        </p:txBody>
      </p:sp>
      <p:sp>
        <p:nvSpPr>
          <p:cNvPr id="17" name="Line 22"/>
          <p:cNvSpPr>
            <a:spLocks noChangeShapeType="1"/>
          </p:cNvSpPr>
          <p:nvPr/>
        </p:nvSpPr>
        <p:spPr bwMode="auto">
          <a:xfrm flipH="1" flipV="1">
            <a:off x="2608263" y="2879725"/>
            <a:ext cx="25400" cy="1990725"/>
          </a:xfrm>
          <a:prstGeom prst="line">
            <a:avLst/>
          </a:prstGeom>
          <a:noFill/>
          <a:ln w="19050">
            <a:noFill/>
            <a:prstDash val="sysDot"/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pPr>
              <a:defRPr/>
            </a:pPr>
            <a:endParaRPr lang="cs-CZ">
              <a:latin typeface="Arial" charset="0"/>
            </a:endParaRPr>
          </a:p>
        </p:txBody>
      </p:sp>
      <p:sp>
        <p:nvSpPr>
          <p:cNvPr id="18" name="Text Box 24"/>
          <p:cNvSpPr txBox="1">
            <a:spLocks noChangeArrowheads="1"/>
          </p:cNvSpPr>
          <p:nvPr/>
        </p:nvSpPr>
        <p:spPr bwMode="auto">
          <a:xfrm>
            <a:off x="5845175" y="2278063"/>
            <a:ext cx="2068513" cy="304800"/>
          </a:xfrm>
          <a:prstGeom prst="rect">
            <a:avLst/>
          </a:prstGeom>
          <a:solidFill>
            <a:srgbClr val="F48515"/>
          </a:solidFill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eaLnBrk="0" hangingPunct="0">
              <a:defRPr/>
            </a:pPr>
            <a:r>
              <a:rPr lang="de-DE" sz="1400" b="1"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  <a:ea typeface="MS PGothic" pitchFamily="34" charset="-128"/>
              </a:rPr>
              <a:t>main spectrometer</a:t>
            </a:r>
            <a:endParaRPr lang="de-DE" sz="1600" b="1">
              <a:effectLst>
                <a:outerShdw blurRad="38100" dist="38100" dir="2700000" algn="tl">
                  <a:srgbClr val="FFFFFF"/>
                </a:outerShdw>
              </a:effectLst>
              <a:latin typeface="Arial" charset="0"/>
              <a:ea typeface="MS PGothic" pitchFamily="34" charset="-128"/>
            </a:endParaRPr>
          </a:p>
        </p:txBody>
      </p:sp>
      <p:sp>
        <p:nvSpPr>
          <p:cNvPr id="19" name="Text Box 25"/>
          <p:cNvSpPr txBox="1">
            <a:spLocks noChangeArrowheads="1"/>
          </p:cNvSpPr>
          <p:nvPr/>
        </p:nvSpPr>
        <p:spPr bwMode="auto">
          <a:xfrm>
            <a:off x="5795963" y="1557338"/>
            <a:ext cx="1905000" cy="51752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eaLnBrk="0" hangingPunct="0"/>
            <a:r>
              <a:rPr lang="de-DE" sz="1400">
                <a:solidFill>
                  <a:srgbClr val="C46200"/>
                </a:solidFill>
                <a:effectLst/>
                <a:ea typeface="MS PGothic" pitchFamily="34" charset="-128"/>
              </a:rPr>
              <a:t>high precision energy analysis of electrons</a:t>
            </a:r>
          </a:p>
        </p:txBody>
      </p:sp>
      <p:sp>
        <p:nvSpPr>
          <p:cNvPr id="20" name="Text Box 26"/>
          <p:cNvSpPr txBox="1">
            <a:spLocks noChangeArrowheads="1"/>
          </p:cNvSpPr>
          <p:nvPr/>
        </p:nvSpPr>
        <p:spPr bwMode="auto">
          <a:xfrm>
            <a:off x="8101013" y="3586163"/>
            <a:ext cx="611187" cy="274637"/>
          </a:xfrm>
          <a:prstGeom prst="rect">
            <a:avLst/>
          </a:prstGeom>
          <a:solidFill>
            <a:srgbClr val="FFFF99"/>
          </a:solidFill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 algn="l" eaLnBrk="0" hangingPunct="0">
              <a:defRPr/>
            </a:pPr>
            <a:r>
              <a:rPr lang="de-DE" sz="1200" b="1" dirty="0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MS PGothic" pitchFamily="34" charset="-128"/>
              </a:rPr>
              <a:t>1 e</a:t>
            </a:r>
            <a:r>
              <a:rPr lang="de-DE" sz="1600" b="1" baseline="30000" dirty="0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MS PGothic" pitchFamily="34" charset="-128"/>
              </a:rPr>
              <a:t>-</a:t>
            </a:r>
            <a:r>
              <a:rPr lang="de-DE" sz="1200" b="1" dirty="0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MS PGothic" pitchFamily="34" charset="-128"/>
              </a:rPr>
              <a:t> /s</a:t>
            </a:r>
          </a:p>
        </p:txBody>
      </p:sp>
      <p:sp>
        <p:nvSpPr>
          <p:cNvPr id="21" name="Line 27"/>
          <p:cNvSpPr>
            <a:spLocks noChangeShapeType="1"/>
          </p:cNvSpPr>
          <p:nvPr/>
        </p:nvSpPr>
        <p:spPr bwMode="auto">
          <a:xfrm>
            <a:off x="8348663" y="3497263"/>
            <a:ext cx="331787" cy="0"/>
          </a:xfrm>
          <a:prstGeom prst="line">
            <a:avLst/>
          </a:prstGeom>
          <a:noFill/>
          <a:ln w="12700">
            <a:solidFill>
              <a:srgbClr val="FF3300"/>
            </a:solidFill>
            <a:round/>
            <a:headEnd type="none" w="sm" len="sm"/>
            <a:tailEnd type="triangle" w="sm" len="sm"/>
          </a:ln>
          <a:effectLst/>
        </p:spPr>
        <p:txBody>
          <a:bodyPr/>
          <a:lstStyle/>
          <a:p>
            <a:pPr>
              <a:defRPr/>
            </a:pPr>
            <a:endParaRPr lang="cs-CZ">
              <a:latin typeface="Arial" charset="0"/>
            </a:endParaRPr>
          </a:p>
        </p:txBody>
      </p:sp>
      <p:sp>
        <p:nvSpPr>
          <p:cNvPr id="22" name="Oval 28"/>
          <p:cNvSpPr>
            <a:spLocks noChangeArrowheads="1"/>
          </p:cNvSpPr>
          <p:nvPr/>
        </p:nvSpPr>
        <p:spPr bwMode="auto">
          <a:xfrm>
            <a:off x="8172450" y="3432175"/>
            <a:ext cx="131763" cy="142875"/>
          </a:xfrm>
          <a:prstGeom prst="ellipse">
            <a:avLst/>
          </a:prstGeom>
          <a:gradFill rotWithShape="1">
            <a:gsLst>
              <a:gs pos="0">
                <a:srgbClr val="FF3300"/>
              </a:gs>
              <a:gs pos="100000">
                <a:srgbClr val="FF3300">
                  <a:gamma/>
                  <a:shade val="46275"/>
                  <a:invGamma/>
                </a:srgbClr>
              </a:gs>
            </a:gsLst>
            <a:lin ang="2700000" scaled="1"/>
          </a:gradFill>
          <a:ln w="12700">
            <a:noFill/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>
              <a:defRPr/>
            </a:pPr>
            <a:endParaRPr lang="cs-CZ">
              <a:latin typeface="Arial" charset="0"/>
            </a:endParaRPr>
          </a:p>
        </p:txBody>
      </p:sp>
      <p:sp>
        <p:nvSpPr>
          <p:cNvPr id="23" name="Text Box 29"/>
          <p:cNvSpPr txBox="1">
            <a:spLocks noChangeArrowheads="1"/>
          </p:cNvSpPr>
          <p:nvPr/>
        </p:nvSpPr>
        <p:spPr bwMode="auto">
          <a:xfrm>
            <a:off x="8208963" y="3240088"/>
            <a:ext cx="314325" cy="274637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 algn="l" eaLnBrk="0" hangingPunct="0">
              <a:defRPr/>
            </a:pPr>
            <a:r>
              <a:rPr lang="de-DE" sz="1200" b="1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ea typeface="MS PGothic" pitchFamily="34" charset="-128"/>
              </a:rPr>
              <a:t>e</a:t>
            </a:r>
            <a:r>
              <a:rPr lang="de-DE" sz="1600" b="1" baseline="3000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ea typeface="MS PGothic" pitchFamily="34" charset="-128"/>
              </a:rPr>
              <a:t>-</a:t>
            </a:r>
          </a:p>
        </p:txBody>
      </p:sp>
      <p:sp>
        <p:nvSpPr>
          <p:cNvPr id="24" name="Text Box 30"/>
          <p:cNvSpPr txBox="1">
            <a:spLocks noChangeArrowheads="1"/>
          </p:cNvSpPr>
          <p:nvPr/>
        </p:nvSpPr>
        <p:spPr bwMode="auto">
          <a:xfrm>
            <a:off x="7896225" y="2278063"/>
            <a:ext cx="1171575" cy="307975"/>
          </a:xfrm>
          <a:prstGeom prst="rect">
            <a:avLst/>
          </a:prstGeom>
          <a:solidFill>
            <a:schemeClr val="accent2"/>
          </a:solidFill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/>
          <a:lstStyle/>
          <a:p>
            <a:pPr eaLnBrk="0" hangingPunct="0">
              <a:defRPr/>
            </a:pPr>
            <a:r>
              <a:rPr lang="de-DE" sz="14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MS PGothic" pitchFamily="34" charset="-128"/>
              </a:rPr>
              <a:t>detector</a:t>
            </a:r>
            <a:endParaRPr lang="de-DE" sz="1600" b="1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  <a:ea typeface="MS PGothic" pitchFamily="34" charset="-128"/>
            </a:endParaRPr>
          </a:p>
        </p:txBody>
      </p:sp>
      <p:sp>
        <p:nvSpPr>
          <p:cNvPr id="25" name="Oval 31" descr="Kugeln"/>
          <p:cNvSpPr>
            <a:spLocks noChangeArrowheads="1"/>
          </p:cNvSpPr>
          <p:nvPr/>
        </p:nvSpPr>
        <p:spPr bwMode="auto">
          <a:xfrm>
            <a:off x="8755063" y="3011488"/>
            <a:ext cx="123825" cy="933450"/>
          </a:xfrm>
          <a:prstGeom prst="ellipse">
            <a:avLst/>
          </a:prstGeom>
          <a:pattFill prst="sphere">
            <a:fgClr>
              <a:schemeClr val="accent1"/>
            </a:fgClr>
            <a:bgClr>
              <a:schemeClr val="bg1"/>
            </a:bgClr>
          </a:patt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>
              <a:defRPr/>
            </a:pPr>
            <a:endParaRPr lang="cs-CZ">
              <a:latin typeface="Arial" charset="0"/>
            </a:endParaRPr>
          </a:p>
        </p:txBody>
      </p:sp>
      <p:sp>
        <p:nvSpPr>
          <p:cNvPr id="26" name="Text Box 32"/>
          <p:cNvSpPr txBox="1">
            <a:spLocks noChangeArrowheads="1"/>
          </p:cNvSpPr>
          <p:nvPr/>
        </p:nvSpPr>
        <p:spPr bwMode="auto">
          <a:xfrm>
            <a:off x="7523163" y="1557338"/>
            <a:ext cx="1620837" cy="51752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eaLnBrk="0" hangingPunct="0">
              <a:defRPr/>
            </a:pPr>
            <a:r>
              <a:rPr lang="de-DE" sz="140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ea typeface="MS PGothic" pitchFamily="34" charset="-128"/>
              </a:rPr>
              <a:t>position sensitive electron counter</a:t>
            </a:r>
          </a:p>
        </p:txBody>
      </p:sp>
      <p:sp>
        <p:nvSpPr>
          <p:cNvPr id="27" name="Text Box 33"/>
          <p:cNvSpPr txBox="1">
            <a:spLocks noChangeArrowheads="1"/>
          </p:cNvSpPr>
          <p:nvPr/>
        </p:nvSpPr>
        <p:spPr bwMode="auto">
          <a:xfrm>
            <a:off x="101600" y="2278063"/>
            <a:ext cx="757238" cy="304800"/>
          </a:xfrm>
          <a:prstGeom prst="rect">
            <a:avLst/>
          </a:prstGeom>
          <a:solidFill>
            <a:srgbClr val="F48515"/>
          </a:solidFill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eaLnBrk="0" hangingPunct="0">
              <a:defRPr/>
            </a:pPr>
            <a:r>
              <a:rPr lang="de-DE" sz="1400" b="1"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  <a:ea typeface="MS PGothic" pitchFamily="34" charset="-128"/>
              </a:rPr>
              <a:t>rear</a:t>
            </a:r>
          </a:p>
        </p:txBody>
      </p:sp>
      <p:sp>
        <p:nvSpPr>
          <p:cNvPr id="28" name="Line 34"/>
          <p:cNvSpPr>
            <a:spLocks noChangeShapeType="1"/>
          </p:cNvSpPr>
          <p:nvPr/>
        </p:nvSpPr>
        <p:spPr bwMode="auto">
          <a:xfrm>
            <a:off x="173038" y="3971925"/>
            <a:ext cx="6350" cy="465138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none" w="sm" len="sm"/>
            <a:tailEnd type="triangle" w="med" len="med"/>
          </a:ln>
          <a:effectLst/>
        </p:spPr>
        <p:txBody>
          <a:bodyPr/>
          <a:lstStyle/>
          <a:p>
            <a:pPr>
              <a:defRPr/>
            </a:pPr>
            <a:endParaRPr lang="cs-CZ">
              <a:latin typeface="Arial" charset="0"/>
            </a:endParaRPr>
          </a:p>
        </p:txBody>
      </p:sp>
      <p:sp>
        <p:nvSpPr>
          <p:cNvPr id="29" name="Text Box 35"/>
          <p:cNvSpPr txBox="1">
            <a:spLocks noChangeArrowheads="1"/>
          </p:cNvSpPr>
          <p:nvPr/>
        </p:nvSpPr>
        <p:spPr bwMode="auto">
          <a:xfrm>
            <a:off x="-22225" y="1562100"/>
            <a:ext cx="990600" cy="51752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 eaLnBrk="0" hangingPunct="0">
              <a:defRPr/>
            </a:pPr>
            <a:r>
              <a:rPr lang="de-DE" sz="1400">
                <a:solidFill>
                  <a:srgbClr val="C462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ea typeface="MS PGothic" pitchFamily="34" charset="-128"/>
              </a:rPr>
              <a:t>source </a:t>
            </a:r>
          </a:p>
          <a:p>
            <a:pPr eaLnBrk="0" hangingPunct="0">
              <a:defRPr/>
            </a:pPr>
            <a:r>
              <a:rPr lang="de-DE" sz="1400">
                <a:solidFill>
                  <a:srgbClr val="C462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ea typeface="MS PGothic" pitchFamily="34" charset="-128"/>
              </a:rPr>
              <a:t>parameter</a:t>
            </a:r>
          </a:p>
        </p:txBody>
      </p:sp>
      <p:sp>
        <p:nvSpPr>
          <p:cNvPr id="30" name="Oval 36"/>
          <p:cNvSpPr>
            <a:spLocks noChangeArrowheads="1"/>
          </p:cNvSpPr>
          <p:nvPr/>
        </p:nvSpPr>
        <p:spPr bwMode="auto">
          <a:xfrm>
            <a:off x="422275" y="3873500"/>
            <a:ext cx="201613" cy="242888"/>
          </a:xfrm>
          <a:prstGeom prst="ellipse">
            <a:avLst/>
          </a:prstGeom>
          <a:gradFill rotWithShape="1">
            <a:gsLst>
              <a:gs pos="0">
                <a:schemeClr val="tx1"/>
              </a:gs>
              <a:gs pos="100000">
                <a:schemeClr val="bg1">
                  <a:alpha val="0"/>
                </a:schemeClr>
              </a:gs>
            </a:gsLst>
            <a:path path="shape">
              <a:fillToRect l="50000" t="50000" r="50000" b="50000"/>
            </a:path>
          </a:gradFill>
          <a:ln w="12700">
            <a:noFill/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>
              <a:defRPr/>
            </a:pPr>
            <a:endParaRPr lang="cs-CZ">
              <a:latin typeface="Arial" charset="0"/>
            </a:endParaRPr>
          </a:p>
        </p:txBody>
      </p:sp>
      <p:sp>
        <p:nvSpPr>
          <p:cNvPr id="31" name="Oval 37"/>
          <p:cNvSpPr>
            <a:spLocks noChangeArrowheads="1"/>
          </p:cNvSpPr>
          <p:nvPr/>
        </p:nvSpPr>
        <p:spPr bwMode="auto">
          <a:xfrm>
            <a:off x="355600" y="4013200"/>
            <a:ext cx="201613" cy="242888"/>
          </a:xfrm>
          <a:prstGeom prst="ellipse">
            <a:avLst/>
          </a:prstGeom>
          <a:gradFill rotWithShape="1">
            <a:gsLst>
              <a:gs pos="0">
                <a:schemeClr val="tx1"/>
              </a:gs>
              <a:gs pos="100000">
                <a:schemeClr val="bg1">
                  <a:alpha val="0"/>
                </a:schemeClr>
              </a:gs>
            </a:gsLst>
            <a:path path="shape">
              <a:fillToRect l="50000" t="50000" r="50000" b="50000"/>
            </a:path>
          </a:gradFill>
          <a:ln w="12700">
            <a:noFill/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>
              <a:defRPr/>
            </a:pPr>
            <a:endParaRPr lang="cs-CZ">
              <a:latin typeface="Arial" charset="0"/>
            </a:endParaRPr>
          </a:p>
        </p:txBody>
      </p:sp>
      <p:sp>
        <p:nvSpPr>
          <p:cNvPr id="32" name="Oval 38"/>
          <p:cNvSpPr>
            <a:spLocks noChangeArrowheads="1"/>
          </p:cNvSpPr>
          <p:nvPr/>
        </p:nvSpPr>
        <p:spPr bwMode="auto">
          <a:xfrm>
            <a:off x="387350" y="3832225"/>
            <a:ext cx="198438" cy="215900"/>
          </a:xfrm>
          <a:prstGeom prst="ellipse">
            <a:avLst/>
          </a:pr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shade val="46275"/>
                  <a:invGamma/>
                </a:schemeClr>
              </a:gs>
            </a:gsLst>
            <a:lin ang="2700000" scaled="1"/>
          </a:gradFill>
          <a:ln w="12700">
            <a:noFill/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>
              <a:defRPr/>
            </a:pPr>
            <a:endParaRPr lang="cs-CZ">
              <a:latin typeface="Arial" charset="0"/>
            </a:endParaRPr>
          </a:p>
        </p:txBody>
      </p:sp>
      <p:sp>
        <p:nvSpPr>
          <p:cNvPr id="33" name="Oval 39"/>
          <p:cNvSpPr>
            <a:spLocks noChangeArrowheads="1"/>
          </p:cNvSpPr>
          <p:nvPr/>
        </p:nvSpPr>
        <p:spPr bwMode="auto">
          <a:xfrm>
            <a:off x="255588" y="3832225"/>
            <a:ext cx="198437" cy="215900"/>
          </a:xfrm>
          <a:prstGeom prst="ellipse">
            <a:avLst/>
          </a:prstGeom>
          <a:gradFill rotWithShape="1">
            <a:gsLst>
              <a:gs pos="0">
                <a:srgbClr val="33CC33"/>
              </a:gs>
              <a:gs pos="100000">
                <a:srgbClr val="33CC33">
                  <a:gamma/>
                  <a:shade val="46275"/>
                  <a:invGamma/>
                </a:srgbClr>
              </a:gs>
            </a:gsLst>
            <a:lin ang="2700000" scaled="1"/>
          </a:gradFill>
          <a:ln w="12700">
            <a:noFill/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>
              <a:defRPr/>
            </a:pPr>
            <a:endParaRPr lang="cs-CZ">
              <a:latin typeface="Arial" charset="0"/>
            </a:endParaRPr>
          </a:p>
        </p:txBody>
      </p:sp>
      <p:sp>
        <p:nvSpPr>
          <p:cNvPr id="34" name="Oval 40"/>
          <p:cNvSpPr>
            <a:spLocks noChangeArrowheads="1"/>
          </p:cNvSpPr>
          <p:nvPr/>
        </p:nvSpPr>
        <p:spPr bwMode="auto">
          <a:xfrm>
            <a:off x="320675" y="3976688"/>
            <a:ext cx="200025" cy="215900"/>
          </a:xfrm>
          <a:prstGeom prst="ellipse">
            <a:avLst/>
          </a:pr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shade val="46275"/>
                  <a:invGamma/>
                </a:schemeClr>
              </a:gs>
            </a:gsLst>
            <a:lin ang="2700000" scaled="1"/>
          </a:gradFill>
          <a:ln w="12700">
            <a:noFill/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>
              <a:defRPr/>
            </a:pPr>
            <a:endParaRPr lang="cs-CZ">
              <a:latin typeface="Arial" charset="0"/>
            </a:endParaRPr>
          </a:p>
        </p:txBody>
      </p:sp>
      <p:sp>
        <p:nvSpPr>
          <p:cNvPr id="35" name="Text Box 42"/>
          <p:cNvSpPr txBox="1">
            <a:spLocks noChangeArrowheads="1"/>
          </p:cNvSpPr>
          <p:nvPr/>
        </p:nvSpPr>
        <p:spPr bwMode="auto">
          <a:xfrm>
            <a:off x="5076825" y="3573463"/>
            <a:ext cx="908050" cy="274637"/>
          </a:xfrm>
          <a:prstGeom prst="rect">
            <a:avLst/>
          </a:prstGeom>
          <a:solidFill>
            <a:srgbClr val="FFFF99"/>
          </a:solidFill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l" eaLnBrk="0" hangingPunct="0">
              <a:defRPr/>
            </a:pPr>
            <a:r>
              <a:rPr lang="de-DE" sz="1200" b="1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MS PGothic" pitchFamily="34" charset="-128"/>
              </a:rPr>
              <a:t>10</a:t>
            </a:r>
            <a:r>
              <a:rPr lang="de-DE" sz="1600" b="1" baseline="30000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MS PGothic" pitchFamily="34" charset="-128"/>
              </a:rPr>
              <a:t>3</a:t>
            </a:r>
            <a:r>
              <a:rPr lang="de-DE" sz="1200" b="1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MS PGothic" pitchFamily="34" charset="-128"/>
              </a:rPr>
              <a:t> e</a:t>
            </a:r>
            <a:r>
              <a:rPr lang="de-DE" sz="1600" b="1" baseline="30000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MS PGothic" pitchFamily="34" charset="-128"/>
              </a:rPr>
              <a:t>-</a:t>
            </a:r>
            <a:r>
              <a:rPr lang="de-DE" sz="1200" b="1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MS PGothic" pitchFamily="34" charset="-128"/>
              </a:rPr>
              <a:t> /s</a:t>
            </a:r>
          </a:p>
        </p:txBody>
      </p:sp>
      <p:sp>
        <p:nvSpPr>
          <p:cNvPr id="36" name="Text Box 43"/>
          <p:cNvSpPr txBox="1">
            <a:spLocks noChangeArrowheads="1"/>
          </p:cNvSpPr>
          <p:nvPr/>
        </p:nvSpPr>
        <p:spPr bwMode="auto">
          <a:xfrm>
            <a:off x="5180013" y="3240088"/>
            <a:ext cx="314325" cy="274637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 algn="l" eaLnBrk="0" hangingPunct="0">
              <a:defRPr/>
            </a:pPr>
            <a:r>
              <a:rPr lang="de-DE" sz="1200" b="1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ea typeface="MS PGothic" pitchFamily="34" charset="-128"/>
              </a:rPr>
              <a:t>e</a:t>
            </a:r>
            <a:r>
              <a:rPr lang="de-DE" sz="1600" b="1" baseline="3000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ea typeface="MS PGothic" pitchFamily="34" charset="-128"/>
              </a:rPr>
              <a:t>-</a:t>
            </a:r>
          </a:p>
        </p:txBody>
      </p:sp>
      <p:sp>
        <p:nvSpPr>
          <p:cNvPr id="37" name="Text Box 44"/>
          <p:cNvSpPr txBox="1">
            <a:spLocks noChangeArrowheads="1"/>
          </p:cNvSpPr>
          <p:nvPr/>
        </p:nvSpPr>
        <p:spPr bwMode="auto">
          <a:xfrm>
            <a:off x="4124325" y="2279650"/>
            <a:ext cx="1720850" cy="304800"/>
          </a:xfrm>
          <a:prstGeom prst="rect">
            <a:avLst/>
          </a:prstGeom>
          <a:solidFill>
            <a:schemeClr val="accent2"/>
          </a:solidFill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eaLnBrk="0" hangingPunct="0">
              <a:defRPr/>
            </a:pPr>
            <a:r>
              <a:rPr lang="de-DE" sz="14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MS PGothic" pitchFamily="34" charset="-128"/>
              </a:rPr>
              <a:t>pre-spectrometer</a:t>
            </a:r>
            <a:endParaRPr lang="de-DE" sz="1600" b="1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  <a:ea typeface="MS PGothic" pitchFamily="34" charset="-128"/>
            </a:endParaRPr>
          </a:p>
        </p:txBody>
      </p:sp>
      <p:sp>
        <p:nvSpPr>
          <p:cNvPr id="38" name="Freeform 45"/>
          <p:cNvSpPr>
            <a:spLocks/>
          </p:cNvSpPr>
          <p:nvPr/>
        </p:nvSpPr>
        <p:spPr bwMode="auto">
          <a:xfrm>
            <a:off x="4308475" y="3460750"/>
            <a:ext cx="736600" cy="1588"/>
          </a:xfrm>
          <a:custGeom>
            <a:avLst/>
            <a:gdLst/>
            <a:ahLst/>
            <a:cxnLst>
              <a:cxn ang="0">
                <a:pos x="0" y="1"/>
              </a:cxn>
              <a:cxn ang="0">
                <a:pos x="1392" y="1"/>
              </a:cxn>
            </a:cxnLst>
            <a:rect l="0" t="0" r="r" b="b"/>
            <a:pathLst>
              <a:path w="1392" h="1">
                <a:moveTo>
                  <a:pt x="0" y="1"/>
                </a:moveTo>
                <a:cubicBezTo>
                  <a:pt x="585" y="0"/>
                  <a:pt x="1170" y="0"/>
                  <a:pt x="1392" y="1"/>
                </a:cubicBezTo>
              </a:path>
            </a:pathLst>
          </a:custGeom>
          <a:noFill/>
          <a:ln w="38100" cap="flat" cmpd="sng">
            <a:solidFill>
              <a:srgbClr val="C0C0C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pPr>
              <a:defRPr/>
            </a:pPr>
            <a:endParaRPr lang="cs-CZ">
              <a:latin typeface="Arial" charset="0"/>
            </a:endParaRPr>
          </a:p>
        </p:txBody>
      </p:sp>
      <p:sp>
        <p:nvSpPr>
          <p:cNvPr id="39" name="Freeform 46"/>
          <p:cNvSpPr>
            <a:spLocks/>
          </p:cNvSpPr>
          <p:nvPr/>
        </p:nvSpPr>
        <p:spPr bwMode="auto">
          <a:xfrm>
            <a:off x="4310063" y="3309938"/>
            <a:ext cx="736600" cy="120650"/>
          </a:xfrm>
          <a:custGeom>
            <a:avLst/>
            <a:gdLst/>
            <a:ahLst/>
            <a:cxnLst>
              <a:cxn ang="0">
                <a:pos x="0" y="151"/>
              </a:cxn>
              <a:cxn ang="0">
                <a:pos x="702" y="1"/>
              </a:cxn>
              <a:cxn ang="0">
                <a:pos x="1392" y="157"/>
              </a:cxn>
            </a:cxnLst>
            <a:rect l="0" t="0" r="r" b="b"/>
            <a:pathLst>
              <a:path w="1392" h="157">
                <a:moveTo>
                  <a:pt x="0" y="151"/>
                </a:moveTo>
                <a:cubicBezTo>
                  <a:pt x="235" y="75"/>
                  <a:pt x="470" y="0"/>
                  <a:pt x="702" y="1"/>
                </a:cubicBezTo>
                <a:cubicBezTo>
                  <a:pt x="934" y="2"/>
                  <a:pt x="1163" y="79"/>
                  <a:pt x="1392" y="157"/>
                </a:cubicBezTo>
              </a:path>
            </a:pathLst>
          </a:custGeom>
          <a:noFill/>
          <a:ln w="38100" cap="flat" cmpd="sng">
            <a:solidFill>
              <a:srgbClr val="C0C0C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pPr>
              <a:defRPr/>
            </a:pPr>
            <a:endParaRPr lang="cs-CZ">
              <a:latin typeface="Arial" charset="0"/>
            </a:endParaRPr>
          </a:p>
        </p:txBody>
      </p:sp>
      <p:sp>
        <p:nvSpPr>
          <p:cNvPr id="40" name="Freeform 47"/>
          <p:cNvSpPr>
            <a:spLocks/>
          </p:cNvSpPr>
          <p:nvPr/>
        </p:nvSpPr>
        <p:spPr bwMode="auto">
          <a:xfrm flipV="1">
            <a:off x="4308475" y="3497263"/>
            <a:ext cx="736600" cy="119062"/>
          </a:xfrm>
          <a:custGeom>
            <a:avLst/>
            <a:gdLst/>
            <a:ahLst/>
            <a:cxnLst>
              <a:cxn ang="0">
                <a:pos x="0" y="151"/>
              </a:cxn>
              <a:cxn ang="0">
                <a:pos x="702" y="1"/>
              </a:cxn>
              <a:cxn ang="0">
                <a:pos x="1392" y="157"/>
              </a:cxn>
            </a:cxnLst>
            <a:rect l="0" t="0" r="r" b="b"/>
            <a:pathLst>
              <a:path w="1392" h="157">
                <a:moveTo>
                  <a:pt x="0" y="151"/>
                </a:moveTo>
                <a:cubicBezTo>
                  <a:pt x="235" y="75"/>
                  <a:pt x="470" y="0"/>
                  <a:pt x="702" y="1"/>
                </a:cubicBezTo>
                <a:cubicBezTo>
                  <a:pt x="934" y="2"/>
                  <a:pt x="1163" y="79"/>
                  <a:pt x="1392" y="157"/>
                </a:cubicBezTo>
              </a:path>
            </a:pathLst>
          </a:custGeom>
          <a:noFill/>
          <a:ln w="38100" cap="flat" cmpd="sng">
            <a:solidFill>
              <a:srgbClr val="C0C0C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pPr>
              <a:defRPr/>
            </a:pPr>
            <a:endParaRPr lang="cs-CZ">
              <a:latin typeface="Arial" charset="0"/>
            </a:endParaRPr>
          </a:p>
        </p:txBody>
      </p:sp>
      <p:sp>
        <p:nvSpPr>
          <p:cNvPr id="41" name="Freeform 48"/>
          <p:cNvSpPr>
            <a:spLocks/>
          </p:cNvSpPr>
          <p:nvPr/>
        </p:nvSpPr>
        <p:spPr bwMode="auto">
          <a:xfrm>
            <a:off x="4308475" y="3197225"/>
            <a:ext cx="739775" cy="203200"/>
          </a:xfrm>
          <a:custGeom>
            <a:avLst/>
            <a:gdLst/>
            <a:ahLst/>
            <a:cxnLst>
              <a:cxn ang="0">
                <a:pos x="0" y="220"/>
              </a:cxn>
              <a:cxn ang="0">
                <a:pos x="687" y="1"/>
              </a:cxn>
              <a:cxn ang="0">
                <a:pos x="1398" y="223"/>
              </a:cxn>
            </a:cxnLst>
            <a:rect l="0" t="0" r="r" b="b"/>
            <a:pathLst>
              <a:path w="1398" h="223">
                <a:moveTo>
                  <a:pt x="0" y="220"/>
                </a:moveTo>
                <a:cubicBezTo>
                  <a:pt x="227" y="110"/>
                  <a:pt x="454" y="0"/>
                  <a:pt x="687" y="1"/>
                </a:cubicBezTo>
                <a:cubicBezTo>
                  <a:pt x="920" y="2"/>
                  <a:pt x="1159" y="112"/>
                  <a:pt x="1398" y="223"/>
                </a:cubicBezTo>
              </a:path>
            </a:pathLst>
          </a:custGeom>
          <a:noFill/>
          <a:ln w="38100" cap="flat" cmpd="sng">
            <a:solidFill>
              <a:srgbClr val="C0C0C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pPr>
              <a:defRPr/>
            </a:pPr>
            <a:endParaRPr lang="cs-CZ">
              <a:latin typeface="Arial" charset="0"/>
            </a:endParaRPr>
          </a:p>
        </p:txBody>
      </p:sp>
      <p:sp>
        <p:nvSpPr>
          <p:cNvPr id="42" name="Freeform 49"/>
          <p:cNvSpPr>
            <a:spLocks/>
          </p:cNvSpPr>
          <p:nvPr/>
        </p:nvSpPr>
        <p:spPr bwMode="auto">
          <a:xfrm flipV="1">
            <a:off x="4306888" y="3529013"/>
            <a:ext cx="739775" cy="207962"/>
          </a:xfrm>
          <a:custGeom>
            <a:avLst/>
            <a:gdLst/>
            <a:ahLst/>
            <a:cxnLst>
              <a:cxn ang="0">
                <a:pos x="0" y="220"/>
              </a:cxn>
              <a:cxn ang="0">
                <a:pos x="687" y="1"/>
              </a:cxn>
              <a:cxn ang="0">
                <a:pos x="1398" y="223"/>
              </a:cxn>
            </a:cxnLst>
            <a:rect l="0" t="0" r="r" b="b"/>
            <a:pathLst>
              <a:path w="1398" h="223">
                <a:moveTo>
                  <a:pt x="0" y="220"/>
                </a:moveTo>
                <a:cubicBezTo>
                  <a:pt x="227" y="110"/>
                  <a:pt x="454" y="0"/>
                  <a:pt x="687" y="1"/>
                </a:cubicBezTo>
                <a:cubicBezTo>
                  <a:pt x="920" y="2"/>
                  <a:pt x="1159" y="112"/>
                  <a:pt x="1398" y="223"/>
                </a:cubicBezTo>
              </a:path>
            </a:pathLst>
          </a:custGeom>
          <a:noFill/>
          <a:ln w="38100" cap="flat" cmpd="sng">
            <a:solidFill>
              <a:srgbClr val="C0C0C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pPr>
              <a:defRPr/>
            </a:pPr>
            <a:endParaRPr lang="cs-CZ">
              <a:latin typeface="Arial" charset="0"/>
            </a:endParaRPr>
          </a:p>
        </p:txBody>
      </p:sp>
      <p:sp>
        <p:nvSpPr>
          <p:cNvPr id="43" name="Oval 50"/>
          <p:cNvSpPr>
            <a:spLocks noChangeArrowheads="1"/>
          </p:cNvSpPr>
          <p:nvPr/>
        </p:nvSpPr>
        <p:spPr bwMode="auto">
          <a:xfrm>
            <a:off x="4489450" y="3133725"/>
            <a:ext cx="131763" cy="142875"/>
          </a:xfrm>
          <a:prstGeom prst="ellipse">
            <a:avLst/>
          </a:prstGeom>
          <a:gradFill rotWithShape="1">
            <a:gsLst>
              <a:gs pos="0">
                <a:srgbClr val="FF3300"/>
              </a:gs>
              <a:gs pos="100000">
                <a:srgbClr val="FF3300">
                  <a:gamma/>
                  <a:shade val="46275"/>
                  <a:invGamma/>
                </a:srgbClr>
              </a:gs>
            </a:gsLst>
            <a:lin ang="2700000" scaled="1"/>
          </a:gradFill>
          <a:ln w="12700">
            <a:noFill/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>
              <a:defRPr/>
            </a:pPr>
            <a:endParaRPr lang="cs-CZ">
              <a:latin typeface="Arial" charset="0"/>
            </a:endParaRPr>
          </a:p>
        </p:txBody>
      </p:sp>
      <p:sp>
        <p:nvSpPr>
          <p:cNvPr id="44" name="Oval 51"/>
          <p:cNvSpPr>
            <a:spLocks noChangeArrowheads="1"/>
          </p:cNvSpPr>
          <p:nvPr/>
        </p:nvSpPr>
        <p:spPr bwMode="auto">
          <a:xfrm>
            <a:off x="4403725" y="3387725"/>
            <a:ext cx="131763" cy="142875"/>
          </a:xfrm>
          <a:prstGeom prst="ellipse">
            <a:avLst/>
          </a:prstGeom>
          <a:gradFill rotWithShape="1">
            <a:gsLst>
              <a:gs pos="0">
                <a:srgbClr val="FF3300"/>
              </a:gs>
              <a:gs pos="100000">
                <a:srgbClr val="FF3300">
                  <a:gamma/>
                  <a:shade val="46275"/>
                  <a:invGamma/>
                </a:srgbClr>
              </a:gs>
            </a:gsLst>
            <a:lin ang="2700000" scaled="1"/>
          </a:gradFill>
          <a:ln w="12700">
            <a:noFill/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>
              <a:defRPr/>
            </a:pPr>
            <a:endParaRPr lang="cs-CZ">
              <a:latin typeface="Arial" charset="0"/>
            </a:endParaRPr>
          </a:p>
        </p:txBody>
      </p:sp>
      <p:sp>
        <p:nvSpPr>
          <p:cNvPr id="45" name="Text Box 52"/>
          <p:cNvSpPr txBox="1">
            <a:spLocks noChangeArrowheads="1"/>
          </p:cNvSpPr>
          <p:nvPr/>
        </p:nvSpPr>
        <p:spPr bwMode="auto">
          <a:xfrm>
            <a:off x="4176713" y="1549400"/>
            <a:ext cx="1835150" cy="51752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eaLnBrk="0" hangingPunct="0">
              <a:defRPr/>
            </a:pPr>
            <a:r>
              <a:rPr lang="de-DE" sz="140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ea typeface="MS PGothic" pitchFamily="34" charset="-128"/>
              </a:rPr>
              <a:t>reflection of low energy electrons</a:t>
            </a:r>
            <a:endParaRPr lang="de-DE" sz="1400">
              <a:solidFill>
                <a:srgbClr val="FF33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  <a:ea typeface="MS PGothic" pitchFamily="34" charset="-128"/>
            </a:endParaRPr>
          </a:p>
        </p:txBody>
      </p:sp>
      <p:sp>
        <p:nvSpPr>
          <p:cNvPr id="46" name="Text Box 54"/>
          <p:cNvSpPr txBox="1">
            <a:spLocks noChangeArrowheads="1"/>
          </p:cNvSpPr>
          <p:nvPr/>
        </p:nvSpPr>
        <p:spPr bwMode="auto">
          <a:xfrm>
            <a:off x="2614613" y="2279650"/>
            <a:ext cx="1511300" cy="304800"/>
          </a:xfrm>
          <a:prstGeom prst="rect">
            <a:avLst/>
          </a:prstGeom>
          <a:solidFill>
            <a:srgbClr val="F48515"/>
          </a:solidFill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/>
          <a:lstStyle/>
          <a:p>
            <a:pPr eaLnBrk="0" hangingPunct="0">
              <a:defRPr/>
            </a:pPr>
            <a:r>
              <a:rPr lang="de-DE" sz="1400" b="1" dirty="0" err="1"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  <a:ea typeface="MS PGothic" pitchFamily="34" charset="-128"/>
              </a:rPr>
              <a:t>diff</a:t>
            </a:r>
            <a:r>
              <a:rPr lang="de-DE" sz="14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  <a:ea typeface="MS PGothic" pitchFamily="34" charset="-128"/>
              </a:rPr>
              <a:t>. pumping</a:t>
            </a:r>
          </a:p>
        </p:txBody>
      </p:sp>
      <p:sp>
        <p:nvSpPr>
          <p:cNvPr id="47" name="Line 55"/>
          <p:cNvSpPr>
            <a:spLocks noChangeShapeType="1"/>
          </p:cNvSpPr>
          <p:nvPr/>
        </p:nvSpPr>
        <p:spPr bwMode="auto">
          <a:xfrm>
            <a:off x="3070225" y="3971925"/>
            <a:ext cx="6350" cy="465138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none" w="sm" len="sm"/>
            <a:tailEnd type="triangle" w="med" len="med"/>
          </a:ln>
          <a:effectLst/>
        </p:spPr>
        <p:txBody>
          <a:bodyPr/>
          <a:lstStyle/>
          <a:p>
            <a:pPr>
              <a:defRPr/>
            </a:pPr>
            <a:endParaRPr lang="cs-CZ">
              <a:latin typeface="Arial" charset="0"/>
            </a:endParaRPr>
          </a:p>
        </p:txBody>
      </p:sp>
      <p:sp>
        <p:nvSpPr>
          <p:cNvPr id="48" name="Oval 56"/>
          <p:cNvSpPr>
            <a:spLocks noChangeArrowheads="1"/>
          </p:cNvSpPr>
          <p:nvPr/>
        </p:nvSpPr>
        <p:spPr bwMode="auto">
          <a:xfrm>
            <a:off x="3551238" y="3395663"/>
            <a:ext cx="131762" cy="142875"/>
          </a:xfrm>
          <a:prstGeom prst="ellipse">
            <a:avLst/>
          </a:prstGeom>
          <a:gradFill rotWithShape="1">
            <a:gsLst>
              <a:gs pos="0">
                <a:srgbClr val="FF3300"/>
              </a:gs>
              <a:gs pos="100000">
                <a:srgbClr val="FF3300">
                  <a:gamma/>
                  <a:shade val="46275"/>
                  <a:invGamma/>
                </a:srgbClr>
              </a:gs>
            </a:gsLst>
            <a:lin ang="2700000" scaled="1"/>
          </a:gradFill>
          <a:ln w="12700">
            <a:noFill/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>
              <a:defRPr/>
            </a:pPr>
            <a:endParaRPr lang="cs-CZ">
              <a:latin typeface="Arial" charset="0"/>
            </a:endParaRPr>
          </a:p>
        </p:txBody>
      </p:sp>
      <p:sp>
        <p:nvSpPr>
          <p:cNvPr id="49" name="Text Box 57"/>
          <p:cNvSpPr txBox="1">
            <a:spLocks noChangeArrowheads="1"/>
          </p:cNvSpPr>
          <p:nvPr/>
        </p:nvSpPr>
        <p:spPr bwMode="auto">
          <a:xfrm>
            <a:off x="3273425" y="3576638"/>
            <a:ext cx="850900" cy="274637"/>
          </a:xfrm>
          <a:prstGeom prst="rect">
            <a:avLst/>
          </a:prstGeom>
          <a:solidFill>
            <a:srgbClr val="FFFF99"/>
          </a:solidFill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 algn="l" eaLnBrk="0" hangingPunct="0">
              <a:defRPr/>
            </a:pPr>
            <a:r>
              <a:rPr lang="de-DE" sz="1200" b="1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MS PGothic" pitchFamily="34" charset="-128"/>
              </a:rPr>
              <a:t>10</a:t>
            </a:r>
            <a:r>
              <a:rPr lang="de-DE" sz="1600" b="1" baseline="30000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MS PGothic" pitchFamily="34" charset="-128"/>
              </a:rPr>
              <a:t>10</a:t>
            </a:r>
            <a:r>
              <a:rPr lang="de-DE" sz="1200" b="1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MS PGothic" pitchFamily="34" charset="-128"/>
              </a:rPr>
              <a:t> e</a:t>
            </a:r>
            <a:r>
              <a:rPr lang="de-DE" sz="1600" b="1" baseline="30000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MS PGothic" pitchFamily="34" charset="-128"/>
              </a:rPr>
              <a:t>-</a:t>
            </a:r>
            <a:r>
              <a:rPr lang="de-DE" sz="1200" b="1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MS PGothic" pitchFamily="34" charset="-128"/>
              </a:rPr>
              <a:t> /s</a:t>
            </a:r>
          </a:p>
        </p:txBody>
      </p:sp>
      <p:sp>
        <p:nvSpPr>
          <p:cNvPr id="50" name="Line 58"/>
          <p:cNvSpPr>
            <a:spLocks noChangeShapeType="1"/>
          </p:cNvSpPr>
          <p:nvPr/>
        </p:nvSpPr>
        <p:spPr bwMode="auto">
          <a:xfrm>
            <a:off x="3741738" y="3457575"/>
            <a:ext cx="331787" cy="0"/>
          </a:xfrm>
          <a:prstGeom prst="line">
            <a:avLst/>
          </a:prstGeom>
          <a:noFill/>
          <a:ln w="12700">
            <a:solidFill>
              <a:srgbClr val="FF3300"/>
            </a:solidFill>
            <a:round/>
            <a:headEnd type="none" w="sm" len="sm"/>
            <a:tailEnd type="triangle" w="sm" len="sm"/>
          </a:ln>
          <a:effectLst/>
        </p:spPr>
        <p:txBody>
          <a:bodyPr/>
          <a:lstStyle/>
          <a:p>
            <a:pPr>
              <a:defRPr/>
            </a:pPr>
            <a:endParaRPr lang="cs-CZ">
              <a:latin typeface="Arial" charset="0"/>
            </a:endParaRPr>
          </a:p>
        </p:txBody>
      </p:sp>
      <p:sp>
        <p:nvSpPr>
          <p:cNvPr id="51" name="Text Box 59"/>
          <p:cNvSpPr txBox="1">
            <a:spLocks noChangeArrowheads="1"/>
          </p:cNvSpPr>
          <p:nvPr/>
        </p:nvSpPr>
        <p:spPr bwMode="auto">
          <a:xfrm>
            <a:off x="3305175" y="3187700"/>
            <a:ext cx="336550" cy="33655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 algn="l" eaLnBrk="0" hangingPunct="0">
              <a:defRPr/>
            </a:pPr>
            <a:r>
              <a:rPr lang="de-DE" sz="1200" b="1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ea typeface="MS PGothic" pitchFamily="34" charset="-128"/>
              </a:rPr>
              <a:t>e</a:t>
            </a:r>
            <a:r>
              <a:rPr lang="de-DE" sz="1600" b="1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ea typeface="MS PGothic" pitchFamily="34" charset="-128"/>
              </a:rPr>
              <a:t>-</a:t>
            </a:r>
          </a:p>
        </p:txBody>
      </p:sp>
      <p:sp>
        <p:nvSpPr>
          <p:cNvPr id="52" name="Text Box 60"/>
          <p:cNvSpPr txBox="1">
            <a:spLocks noChangeArrowheads="1"/>
          </p:cNvSpPr>
          <p:nvPr/>
        </p:nvSpPr>
        <p:spPr bwMode="auto">
          <a:xfrm>
            <a:off x="2555875" y="1557338"/>
            <a:ext cx="1562100" cy="51752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pPr eaLnBrk="0" hangingPunct="0"/>
            <a:r>
              <a:rPr lang="de-DE" sz="1400">
                <a:solidFill>
                  <a:srgbClr val="C46200"/>
                </a:solidFill>
                <a:effectLst/>
                <a:ea typeface="MS PGothic" pitchFamily="34" charset="-128"/>
              </a:rPr>
              <a:t>electron transport</a:t>
            </a:r>
          </a:p>
          <a:p>
            <a:pPr eaLnBrk="0" hangingPunct="0"/>
            <a:r>
              <a:rPr lang="de-DE" sz="1400">
                <a:solidFill>
                  <a:srgbClr val="C46200"/>
                </a:solidFill>
                <a:effectLst/>
                <a:ea typeface="MS PGothic" pitchFamily="34" charset="-128"/>
              </a:rPr>
              <a:t>tritium retention</a:t>
            </a:r>
          </a:p>
        </p:txBody>
      </p:sp>
      <p:sp>
        <p:nvSpPr>
          <p:cNvPr id="53" name="Oval 61"/>
          <p:cNvSpPr>
            <a:spLocks noChangeArrowheads="1"/>
          </p:cNvSpPr>
          <p:nvPr/>
        </p:nvSpPr>
        <p:spPr bwMode="auto">
          <a:xfrm>
            <a:off x="3300413" y="3886200"/>
            <a:ext cx="203200" cy="242888"/>
          </a:xfrm>
          <a:prstGeom prst="ellipse">
            <a:avLst/>
          </a:prstGeom>
          <a:gradFill rotWithShape="1">
            <a:gsLst>
              <a:gs pos="0">
                <a:schemeClr val="tx1"/>
              </a:gs>
              <a:gs pos="100000">
                <a:schemeClr val="bg1">
                  <a:alpha val="0"/>
                </a:schemeClr>
              </a:gs>
            </a:gsLst>
            <a:path path="shape">
              <a:fillToRect l="50000" t="50000" r="50000" b="50000"/>
            </a:path>
          </a:gradFill>
          <a:ln w="12700">
            <a:noFill/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>
              <a:defRPr/>
            </a:pPr>
            <a:endParaRPr lang="cs-CZ">
              <a:latin typeface="Arial" charset="0"/>
            </a:endParaRPr>
          </a:p>
        </p:txBody>
      </p:sp>
      <p:sp>
        <p:nvSpPr>
          <p:cNvPr id="54" name="Oval 62"/>
          <p:cNvSpPr>
            <a:spLocks noChangeArrowheads="1"/>
          </p:cNvSpPr>
          <p:nvPr/>
        </p:nvSpPr>
        <p:spPr bwMode="auto">
          <a:xfrm>
            <a:off x="3233738" y="4025900"/>
            <a:ext cx="203200" cy="242888"/>
          </a:xfrm>
          <a:prstGeom prst="ellipse">
            <a:avLst/>
          </a:prstGeom>
          <a:gradFill rotWithShape="1">
            <a:gsLst>
              <a:gs pos="0">
                <a:schemeClr val="tx1"/>
              </a:gs>
              <a:gs pos="100000">
                <a:schemeClr val="bg1">
                  <a:alpha val="0"/>
                </a:schemeClr>
              </a:gs>
            </a:gsLst>
            <a:path path="shape">
              <a:fillToRect l="50000" t="50000" r="50000" b="50000"/>
            </a:path>
          </a:gradFill>
          <a:ln w="12700">
            <a:noFill/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>
              <a:defRPr/>
            </a:pPr>
            <a:endParaRPr lang="cs-CZ">
              <a:latin typeface="Arial" charset="0"/>
            </a:endParaRPr>
          </a:p>
        </p:txBody>
      </p:sp>
      <p:sp>
        <p:nvSpPr>
          <p:cNvPr id="55" name="Oval 63"/>
          <p:cNvSpPr>
            <a:spLocks noChangeArrowheads="1"/>
          </p:cNvSpPr>
          <p:nvPr/>
        </p:nvSpPr>
        <p:spPr bwMode="auto">
          <a:xfrm>
            <a:off x="3267075" y="3844925"/>
            <a:ext cx="198438" cy="215900"/>
          </a:xfrm>
          <a:prstGeom prst="ellipse">
            <a:avLst/>
          </a:pr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shade val="46275"/>
                  <a:invGamma/>
                </a:schemeClr>
              </a:gs>
            </a:gsLst>
            <a:lin ang="2700000" scaled="1"/>
          </a:gradFill>
          <a:ln w="12700">
            <a:noFill/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>
              <a:defRPr/>
            </a:pPr>
            <a:endParaRPr lang="cs-CZ">
              <a:latin typeface="Arial" charset="0"/>
            </a:endParaRPr>
          </a:p>
        </p:txBody>
      </p:sp>
      <p:sp>
        <p:nvSpPr>
          <p:cNvPr id="56" name="Oval 64"/>
          <p:cNvSpPr>
            <a:spLocks noChangeArrowheads="1"/>
          </p:cNvSpPr>
          <p:nvPr/>
        </p:nvSpPr>
        <p:spPr bwMode="auto">
          <a:xfrm>
            <a:off x="3133725" y="3844925"/>
            <a:ext cx="200025" cy="215900"/>
          </a:xfrm>
          <a:prstGeom prst="ellipse">
            <a:avLst/>
          </a:prstGeom>
          <a:gradFill rotWithShape="1">
            <a:gsLst>
              <a:gs pos="0">
                <a:srgbClr val="33CC33"/>
              </a:gs>
              <a:gs pos="100000">
                <a:srgbClr val="33CC33">
                  <a:gamma/>
                  <a:shade val="46275"/>
                  <a:invGamma/>
                </a:srgbClr>
              </a:gs>
            </a:gsLst>
            <a:lin ang="2700000" scaled="1"/>
          </a:gradFill>
          <a:ln w="12700">
            <a:noFill/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>
              <a:defRPr/>
            </a:pPr>
            <a:endParaRPr lang="cs-CZ">
              <a:latin typeface="Arial" charset="0"/>
            </a:endParaRPr>
          </a:p>
        </p:txBody>
      </p:sp>
      <p:sp>
        <p:nvSpPr>
          <p:cNvPr id="57" name="Oval 65"/>
          <p:cNvSpPr>
            <a:spLocks noChangeArrowheads="1"/>
          </p:cNvSpPr>
          <p:nvPr/>
        </p:nvSpPr>
        <p:spPr bwMode="auto">
          <a:xfrm>
            <a:off x="3200400" y="3989388"/>
            <a:ext cx="200025" cy="215900"/>
          </a:xfrm>
          <a:prstGeom prst="ellipse">
            <a:avLst/>
          </a:pr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shade val="46275"/>
                  <a:invGamma/>
                </a:schemeClr>
              </a:gs>
            </a:gsLst>
            <a:lin ang="2700000" scaled="1"/>
          </a:gradFill>
          <a:ln w="12700">
            <a:noFill/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>
              <a:defRPr/>
            </a:pPr>
            <a:endParaRPr lang="cs-CZ">
              <a:latin typeface="Arial" charset="0"/>
            </a:endParaRPr>
          </a:p>
        </p:txBody>
      </p:sp>
      <p:sp>
        <p:nvSpPr>
          <p:cNvPr id="58" name="Line 66"/>
          <p:cNvSpPr>
            <a:spLocks noChangeShapeType="1"/>
          </p:cNvSpPr>
          <p:nvPr/>
        </p:nvSpPr>
        <p:spPr bwMode="auto">
          <a:xfrm>
            <a:off x="2286000" y="3487738"/>
            <a:ext cx="333375" cy="0"/>
          </a:xfrm>
          <a:prstGeom prst="line">
            <a:avLst/>
          </a:prstGeom>
          <a:noFill/>
          <a:ln w="12700">
            <a:noFill/>
            <a:round/>
            <a:headEnd type="none" w="sm" len="sm"/>
            <a:tailEnd type="triangle" w="sm" len="sm"/>
          </a:ln>
          <a:effectLst/>
        </p:spPr>
        <p:txBody>
          <a:bodyPr/>
          <a:lstStyle/>
          <a:p>
            <a:pPr>
              <a:defRPr/>
            </a:pPr>
            <a:endParaRPr lang="cs-CZ">
              <a:latin typeface="Arial" charset="0"/>
            </a:endParaRPr>
          </a:p>
        </p:txBody>
      </p:sp>
      <p:sp>
        <p:nvSpPr>
          <p:cNvPr id="59" name="Line 67"/>
          <p:cNvSpPr>
            <a:spLocks noChangeShapeType="1"/>
          </p:cNvSpPr>
          <p:nvPr/>
        </p:nvSpPr>
        <p:spPr bwMode="auto">
          <a:xfrm flipV="1">
            <a:off x="1714500" y="5035550"/>
            <a:ext cx="0" cy="466725"/>
          </a:xfrm>
          <a:prstGeom prst="line">
            <a:avLst/>
          </a:prstGeom>
          <a:noFill/>
          <a:ln w="12700">
            <a:noFill/>
            <a:round/>
            <a:headEnd type="none" w="sm" len="sm"/>
            <a:tailEnd type="triangle" w="med" len="med"/>
          </a:ln>
          <a:effectLst/>
        </p:spPr>
        <p:txBody>
          <a:bodyPr/>
          <a:lstStyle/>
          <a:p>
            <a:pPr>
              <a:defRPr/>
            </a:pPr>
            <a:endParaRPr lang="cs-CZ">
              <a:latin typeface="Arial" charset="0"/>
            </a:endParaRPr>
          </a:p>
        </p:txBody>
      </p:sp>
      <p:sp>
        <p:nvSpPr>
          <p:cNvPr id="60" name="Line 68"/>
          <p:cNvSpPr>
            <a:spLocks noChangeShapeType="1"/>
          </p:cNvSpPr>
          <p:nvPr/>
        </p:nvSpPr>
        <p:spPr bwMode="auto">
          <a:xfrm>
            <a:off x="2179638" y="2868613"/>
            <a:ext cx="88900" cy="0"/>
          </a:xfrm>
          <a:prstGeom prst="line">
            <a:avLst/>
          </a:prstGeom>
          <a:noFill/>
          <a:ln w="12700">
            <a:noFill/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pPr>
              <a:defRPr/>
            </a:pPr>
            <a:endParaRPr lang="cs-CZ">
              <a:latin typeface="Arial" charset="0"/>
            </a:endParaRPr>
          </a:p>
        </p:txBody>
      </p:sp>
      <p:sp>
        <p:nvSpPr>
          <p:cNvPr id="61" name="Line 69"/>
          <p:cNvSpPr>
            <a:spLocks noChangeShapeType="1"/>
          </p:cNvSpPr>
          <p:nvPr/>
        </p:nvSpPr>
        <p:spPr bwMode="auto">
          <a:xfrm flipV="1">
            <a:off x="838200" y="2919413"/>
            <a:ext cx="17463" cy="2000250"/>
          </a:xfrm>
          <a:prstGeom prst="line">
            <a:avLst/>
          </a:prstGeom>
          <a:noFill/>
          <a:ln w="19050">
            <a:noFill/>
            <a:prstDash val="sysDot"/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pPr>
              <a:defRPr/>
            </a:pPr>
            <a:endParaRPr lang="cs-CZ">
              <a:latin typeface="Arial" charset="0"/>
            </a:endParaRPr>
          </a:p>
        </p:txBody>
      </p:sp>
      <p:sp>
        <p:nvSpPr>
          <p:cNvPr id="62" name="Line 70"/>
          <p:cNvSpPr>
            <a:spLocks noChangeShapeType="1"/>
          </p:cNvSpPr>
          <p:nvPr/>
        </p:nvSpPr>
        <p:spPr bwMode="auto">
          <a:xfrm>
            <a:off x="1700213" y="3632200"/>
            <a:ext cx="293687" cy="446088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triangle" w="sm" len="sm"/>
          </a:ln>
          <a:effectLst/>
        </p:spPr>
        <p:txBody>
          <a:bodyPr/>
          <a:lstStyle/>
          <a:p>
            <a:pPr>
              <a:defRPr/>
            </a:pPr>
            <a:endParaRPr lang="cs-CZ">
              <a:latin typeface="Arial" charset="0"/>
            </a:endParaRPr>
          </a:p>
        </p:txBody>
      </p:sp>
      <p:sp>
        <p:nvSpPr>
          <p:cNvPr id="63" name="Text Box 72"/>
          <p:cNvSpPr txBox="1">
            <a:spLocks noChangeArrowheads="1"/>
          </p:cNvSpPr>
          <p:nvPr/>
        </p:nvSpPr>
        <p:spPr bwMode="auto">
          <a:xfrm>
            <a:off x="2187575" y="3284538"/>
            <a:ext cx="314325" cy="274637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 algn="l" eaLnBrk="0" hangingPunct="0">
              <a:defRPr/>
            </a:pPr>
            <a:r>
              <a:rPr lang="de-DE" sz="1200" b="1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ea typeface="MS PGothic" pitchFamily="34" charset="-128"/>
              </a:rPr>
              <a:t>e</a:t>
            </a:r>
            <a:r>
              <a:rPr lang="de-DE" sz="1600" b="1" baseline="3000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ea typeface="MS PGothic" pitchFamily="34" charset="-128"/>
              </a:rPr>
              <a:t>-</a:t>
            </a:r>
          </a:p>
        </p:txBody>
      </p:sp>
      <p:sp>
        <p:nvSpPr>
          <p:cNvPr id="64" name="Oval 73"/>
          <p:cNvSpPr>
            <a:spLocks noChangeArrowheads="1"/>
          </p:cNvSpPr>
          <p:nvPr/>
        </p:nvSpPr>
        <p:spPr bwMode="auto">
          <a:xfrm>
            <a:off x="419100" y="4451350"/>
            <a:ext cx="201613" cy="242888"/>
          </a:xfrm>
          <a:prstGeom prst="ellipse">
            <a:avLst/>
          </a:prstGeom>
          <a:gradFill rotWithShape="1">
            <a:gsLst>
              <a:gs pos="0">
                <a:schemeClr val="tx1"/>
              </a:gs>
              <a:gs pos="100000">
                <a:schemeClr val="bg1">
                  <a:alpha val="0"/>
                </a:schemeClr>
              </a:gs>
            </a:gsLst>
            <a:path path="shape">
              <a:fillToRect l="50000" t="50000" r="50000" b="50000"/>
            </a:path>
          </a:gradFill>
          <a:ln w="12700">
            <a:noFill/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>
              <a:defRPr/>
            </a:pPr>
            <a:endParaRPr lang="cs-CZ">
              <a:latin typeface="Arial" charset="0"/>
            </a:endParaRPr>
          </a:p>
        </p:txBody>
      </p:sp>
      <p:sp>
        <p:nvSpPr>
          <p:cNvPr id="65" name="Oval 74"/>
          <p:cNvSpPr>
            <a:spLocks noChangeArrowheads="1"/>
          </p:cNvSpPr>
          <p:nvPr/>
        </p:nvSpPr>
        <p:spPr bwMode="auto">
          <a:xfrm>
            <a:off x="352425" y="4591050"/>
            <a:ext cx="201613" cy="242888"/>
          </a:xfrm>
          <a:prstGeom prst="ellipse">
            <a:avLst/>
          </a:prstGeom>
          <a:gradFill rotWithShape="1">
            <a:gsLst>
              <a:gs pos="0">
                <a:schemeClr val="tx1"/>
              </a:gs>
              <a:gs pos="100000">
                <a:schemeClr val="bg1">
                  <a:alpha val="0"/>
                </a:schemeClr>
              </a:gs>
            </a:gsLst>
            <a:path path="shape">
              <a:fillToRect l="50000" t="50000" r="50000" b="50000"/>
            </a:path>
          </a:gradFill>
          <a:ln w="12700">
            <a:noFill/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>
              <a:defRPr/>
            </a:pPr>
            <a:endParaRPr lang="cs-CZ">
              <a:latin typeface="Arial" charset="0"/>
            </a:endParaRPr>
          </a:p>
        </p:txBody>
      </p:sp>
      <p:sp>
        <p:nvSpPr>
          <p:cNvPr id="66" name="Oval 75"/>
          <p:cNvSpPr>
            <a:spLocks noChangeArrowheads="1"/>
          </p:cNvSpPr>
          <p:nvPr/>
        </p:nvSpPr>
        <p:spPr bwMode="auto">
          <a:xfrm>
            <a:off x="384175" y="4410075"/>
            <a:ext cx="198438" cy="215900"/>
          </a:xfrm>
          <a:prstGeom prst="ellipse">
            <a:avLst/>
          </a:prstGeom>
          <a:gradFill rotWithShape="1">
            <a:gsLst>
              <a:gs pos="0">
                <a:srgbClr val="33CC33"/>
              </a:gs>
              <a:gs pos="100000">
                <a:srgbClr val="33CC33">
                  <a:gamma/>
                  <a:shade val="46275"/>
                  <a:invGamma/>
                </a:srgbClr>
              </a:gs>
            </a:gsLst>
            <a:lin ang="2700000" scaled="1"/>
          </a:gradFill>
          <a:ln w="12700">
            <a:noFill/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>
              <a:defRPr/>
            </a:pPr>
            <a:endParaRPr lang="cs-CZ">
              <a:latin typeface="Arial" charset="0"/>
            </a:endParaRPr>
          </a:p>
        </p:txBody>
      </p:sp>
      <p:sp>
        <p:nvSpPr>
          <p:cNvPr id="67" name="Oval 76"/>
          <p:cNvSpPr>
            <a:spLocks noChangeArrowheads="1"/>
          </p:cNvSpPr>
          <p:nvPr/>
        </p:nvSpPr>
        <p:spPr bwMode="auto">
          <a:xfrm>
            <a:off x="252413" y="4410075"/>
            <a:ext cx="198437" cy="215900"/>
          </a:xfrm>
          <a:prstGeom prst="ellipse">
            <a:avLst/>
          </a:prstGeom>
          <a:gradFill rotWithShape="1">
            <a:gsLst>
              <a:gs pos="0">
                <a:srgbClr val="33CC33"/>
              </a:gs>
              <a:gs pos="100000">
                <a:srgbClr val="33CC33">
                  <a:gamma/>
                  <a:shade val="46275"/>
                  <a:invGamma/>
                </a:srgbClr>
              </a:gs>
            </a:gsLst>
            <a:lin ang="2700000" scaled="1"/>
          </a:gradFill>
          <a:ln w="12700">
            <a:noFill/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>
              <a:defRPr/>
            </a:pPr>
            <a:endParaRPr lang="cs-CZ">
              <a:latin typeface="Arial" charset="0"/>
            </a:endParaRPr>
          </a:p>
        </p:txBody>
      </p:sp>
      <p:sp>
        <p:nvSpPr>
          <p:cNvPr id="68" name="Oval 77"/>
          <p:cNvSpPr>
            <a:spLocks noChangeArrowheads="1"/>
          </p:cNvSpPr>
          <p:nvPr/>
        </p:nvSpPr>
        <p:spPr bwMode="auto">
          <a:xfrm>
            <a:off x="317500" y="4554538"/>
            <a:ext cx="200025" cy="215900"/>
          </a:xfrm>
          <a:prstGeom prst="ellipse">
            <a:avLst/>
          </a:pr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shade val="46275"/>
                  <a:invGamma/>
                </a:schemeClr>
              </a:gs>
            </a:gsLst>
            <a:lin ang="2700000" scaled="1"/>
          </a:gradFill>
          <a:ln w="12700">
            <a:noFill/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>
              <a:defRPr/>
            </a:pPr>
            <a:endParaRPr lang="cs-CZ">
              <a:latin typeface="Arial" charset="0"/>
            </a:endParaRPr>
          </a:p>
        </p:txBody>
      </p:sp>
      <p:sp>
        <p:nvSpPr>
          <p:cNvPr id="69" name="AutoShape 78"/>
          <p:cNvSpPr>
            <a:spLocks noChangeArrowheads="1"/>
          </p:cNvSpPr>
          <p:nvPr/>
        </p:nvSpPr>
        <p:spPr bwMode="auto">
          <a:xfrm>
            <a:off x="1109663" y="3257550"/>
            <a:ext cx="531812" cy="431800"/>
          </a:xfrm>
          <a:prstGeom prst="irregularSeal2">
            <a:avLst/>
          </a:prstGeom>
          <a:gradFill rotWithShape="1">
            <a:gsLst>
              <a:gs pos="0">
                <a:srgbClr val="FFFF99"/>
              </a:gs>
              <a:gs pos="100000">
                <a:srgbClr val="C0C0C0"/>
              </a:gs>
            </a:gsLst>
            <a:path path="shape">
              <a:fillToRect l="50000" t="50000" r="50000" b="50000"/>
            </a:path>
          </a:gradFill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>
              <a:defRPr/>
            </a:pPr>
            <a:endParaRPr lang="cs-CZ">
              <a:latin typeface="Arial" charset="0"/>
            </a:endParaRPr>
          </a:p>
        </p:txBody>
      </p:sp>
      <p:sp>
        <p:nvSpPr>
          <p:cNvPr id="70" name="Text Box 79"/>
          <p:cNvSpPr txBox="1">
            <a:spLocks noChangeArrowheads="1"/>
          </p:cNvSpPr>
          <p:nvPr/>
        </p:nvSpPr>
        <p:spPr bwMode="auto">
          <a:xfrm>
            <a:off x="849313" y="3333750"/>
            <a:ext cx="844550" cy="3048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 algn="l" eaLnBrk="0" hangingPunct="0"/>
            <a:r>
              <a:rPr lang="el-GR" sz="1400" b="1">
                <a:effectLst>
                  <a:outerShdw blurRad="38100" dist="38100" dir="2700000" algn="tl">
                    <a:srgbClr val="C0C0C0"/>
                  </a:outerShdw>
                </a:effectLst>
                <a:latin typeface="Arial Unicode MS" pitchFamily="34" charset="-128"/>
                <a:ea typeface="MS PGothic" pitchFamily="34" charset="-128"/>
                <a:cs typeface="MS PGothic" pitchFamily="34" charset="-128"/>
              </a:rPr>
              <a:t>β</a:t>
            </a:r>
            <a:r>
              <a:rPr lang="de-DE" sz="1400" b="1">
                <a:effectLst>
                  <a:outerShdw blurRad="38100" dist="38100" dir="2700000" algn="tl">
                    <a:srgbClr val="C0C0C0"/>
                  </a:outerShdw>
                </a:effectLst>
                <a:latin typeface="Arial Unicode MS" pitchFamily="34" charset="-128"/>
                <a:ea typeface="MS PGothic" pitchFamily="34" charset="-128"/>
                <a:cs typeface="MS PGothic" pitchFamily="34" charset="-128"/>
              </a:rPr>
              <a:t>-</a:t>
            </a:r>
            <a:r>
              <a:rPr lang="de-DE" sz="1400" b="1">
                <a:effectLst>
                  <a:outerShdw blurRad="38100" dist="38100" dir="2700000" algn="tl">
                    <a:srgbClr val="C0C0C0"/>
                  </a:outerShdw>
                </a:effectLst>
                <a:ea typeface="MS PGothic" pitchFamily="34" charset="-128"/>
                <a:cs typeface="MS PGothic" pitchFamily="34" charset="-128"/>
              </a:rPr>
              <a:t>decay</a:t>
            </a:r>
            <a:endParaRPr lang="el-GR" sz="1400" b="1">
              <a:effectLst>
                <a:outerShdw blurRad="38100" dist="38100" dir="2700000" algn="tl">
                  <a:srgbClr val="C0C0C0"/>
                </a:outerShdw>
              </a:effectLst>
              <a:ea typeface="MS PGothic" pitchFamily="34" charset="-128"/>
              <a:cs typeface="MS PGothic" pitchFamily="34" charset="-128"/>
            </a:endParaRPr>
          </a:p>
        </p:txBody>
      </p:sp>
      <p:sp>
        <p:nvSpPr>
          <p:cNvPr id="71" name="Line 80"/>
          <p:cNvSpPr>
            <a:spLocks noChangeShapeType="1"/>
          </p:cNvSpPr>
          <p:nvPr/>
        </p:nvSpPr>
        <p:spPr bwMode="auto">
          <a:xfrm flipV="1">
            <a:off x="1703388" y="3146425"/>
            <a:ext cx="401637" cy="242888"/>
          </a:xfrm>
          <a:prstGeom prst="line">
            <a:avLst/>
          </a:prstGeom>
          <a:noFill/>
          <a:ln w="12700">
            <a:solidFill>
              <a:schemeClr val="tx2"/>
            </a:solidFill>
            <a:round/>
            <a:headEnd type="none" w="sm" len="sm"/>
            <a:tailEnd type="triangle" w="sm" len="sm"/>
          </a:ln>
          <a:effectLst/>
        </p:spPr>
        <p:txBody>
          <a:bodyPr/>
          <a:lstStyle/>
          <a:p>
            <a:pPr>
              <a:defRPr/>
            </a:pPr>
            <a:endParaRPr lang="cs-CZ">
              <a:latin typeface="Arial" charset="0"/>
            </a:endParaRPr>
          </a:p>
        </p:txBody>
      </p:sp>
      <p:sp>
        <p:nvSpPr>
          <p:cNvPr id="72" name="Line 81"/>
          <p:cNvSpPr>
            <a:spLocks noChangeShapeType="1"/>
          </p:cNvSpPr>
          <p:nvPr/>
        </p:nvSpPr>
        <p:spPr bwMode="auto">
          <a:xfrm>
            <a:off x="1681163" y="3500438"/>
            <a:ext cx="395287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triangle" w="sm" len="sm"/>
          </a:ln>
          <a:effectLst/>
        </p:spPr>
        <p:txBody>
          <a:bodyPr/>
          <a:lstStyle/>
          <a:p>
            <a:pPr>
              <a:defRPr/>
            </a:pPr>
            <a:endParaRPr lang="cs-CZ">
              <a:latin typeface="Arial" charset="0"/>
            </a:endParaRPr>
          </a:p>
        </p:txBody>
      </p:sp>
      <p:sp>
        <p:nvSpPr>
          <p:cNvPr id="73" name="Oval 82"/>
          <p:cNvSpPr>
            <a:spLocks noChangeArrowheads="1"/>
          </p:cNvSpPr>
          <p:nvPr/>
        </p:nvSpPr>
        <p:spPr bwMode="auto">
          <a:xfrm>
            <a:off x="2389188" y="2906713"/>
            <a:ext cx="131762" cy="142875"/>
          </a:xfrm>
          <a:prstGeom prst="ellipse">
            <a:avLst/>
          </a:prstGeom>
          <a:gradFill rotWithShape="1">
            <a:gsLst>
              <a:gs pos="0">
                <a:srgbClr val="FFFF00"/>
              </a:gs>
              <a:gs pos="100000">
                <a:srgbClr val="FFFF00">
                  <a:gamma/>
                  <a:shade val="46275"/>
                  <a:invGamma/>
                </a:srgbClr>
              </a:gs>
            </a:gsLst>
            <a:lin ang="2700000" scaled="1"/>
          </a:gradFill>
          <a:ln w="12700">
            <a:noFill/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>
              <a:defRPr/>
            </a:pPr>
            <a:endParaRPr lang="cs-CZ">
              <a:latin typeface="Arial" charset="0"/>
            </a:endParaRPr>
          </a:p>
        </p:txBody>
      </p:sp>
      <p:graphicFrame>
        <p:nvGraphicFramePr>
          <p:cNvPr id="74" name="Object 83"/>
          <p:cNvGraphicFramePr>
            <a:graphicFrameLocks noChangeAspect="1"/>
          </p:cNvGraphicFramePr>
          <p:nvPr/>
        </p:nvGraphicFramePr>
        <p:xfrm>
          <a:off x="2170113" y="2827338"/>
          <a:ext cx="223837" cy="277812"/>
        </p:xfrm>
        <a:graphic>
          <a:graphicData uri="http://schemas.openxmlformats.org/presentationml/2006/ole">
            <p:oleObj spid="_x0000_s1026" name="Equation" r:id="rId4" imgW="164880" imgH="190440" progId="Equation.3">
              <p:embed/>
            </p:oleObj>
          </a:graphicData>
        </a:graphic>
      </p:graphicFrame>
      <p:sp>
        <p:nvSpPr>
          <p:cNvPr id="75" name="Text Box 84"/>
          <p:cNvSpPr txBox="1">
            <a:spLocks noChangeArrowheads="1"/>
          </p:cNvSpPr>
          <p:nvPr/>
        </p:nvSpPr>
        <p:spPr bwMode="auto">
          <a:xfrm>
            <a:off x="1092200" y="1546225"/>
            <a:ext cx="1366838" cy="51752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 eaLnBrk="0" hangingPunct="0">
              <a:defRPr/>
            </a:pPr>
            <a:r>
              <a:rPr lang="de-DE" sz="140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ea typeface="MS PGothic" pitchFamily="34" charset="-128"/>
              </a:rPr>
              <a:t>stable tritium </a:t>
            </a:r>
          </a:p>
          <a:p>
            <a:pPr eaLnBrk="0" hangingPunct="0">
              <a:defRPr/>
            </a:pPr>
            <a:r>
              <a:rPr lang="de-DE" sz="140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ea typeface="MS PGothic" pitchFamily="34" charset="-128"/>
              </a:rPr>
              <a:t>column density</a:t>
            </a:r>
            <a:endParaRPr lang="de-DE" sz="1400">
              <a:solidFill>
                <a:srgbClr val="FF33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  <a:ea typeface="MS PGothic" pitchFamily="34" charset="-128"/>
              <a:sym typeface="Symbol" pitchFamily="18" charset="2"/>
            </a:endParaRPr>
          </a:p>
        </p:txBody>
      </p:sp>
      <p:sp>
        <p:nvSpPr>
          <p:cNvPr id="76" name="Freeform 86"/>
          <p:cNvSpPr>
            <a:spLocks/>
          </p:cNvSpPr>
          <p:nvPr/>
        </p:nvSpPr>
        <p:spPr bwMode="auto">
          <a:xfrm>
            <a:off x="5838825" y="3492500"/>
            <a:ext cx="2038350" cy="1588"/>
          </a:xfrm>
          <a:custGeom>
            <a:avLst/>
            <a:gdLst/>
            <a:ahLst/>
            <a:cxnLst>
              <a:cxn ang="0">
                <a:pos x="0" y="1"/>
              </a:cxn>
              <a:cxn ang="0">
                <a:pos x="1392" y="1"/>
              </a:cxn>
            </a:cxnLst>
            <a:rect l="0" t="0" r="r" b="b"/>
            <a:pathLst>
              <a:path w="1392" h="1">
                <a:moveTo>
                  <a:pt x="0" y="1"/>
                </a:moveTo>
                <a:cubicBezTo>
                  <a:pt x="585" y="0"/>
                  <a:pt x="1170" y="0"/>
                  <a:pt x="1392" y="1"/>
                </a:cubicBezTo>
              </a:path>
            </a:pathLst>
          </a:custGeom>
          <a:noFill/>
          <a:ln w="38100" cap="flat" cmpd="sng">
            <a:solidFill>
              <a:srgbClr val="C0C0C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pPr>
              <a:defRPr/>
            </a:pPr>
            <a:endParaRPr lang="cs-CZ">
              <a:latin typeface="Arial" charset="0"/>
            </a:endParaRPr>
          </a:p>
        </p:txBody>
      </p:sp>
      <p:sp>
        <p:nvSpPr>
          <p:cNvPr id="77" name="Freeform 87"/>
          <p:cNvSpPr>
            <a:spLocks/>
          </p:cNvSpPr>
          <p:nvPr/>
        </p:nvSpPr>
        <p:spPr bwMode="auto">
          <a:xfrm>
            <a:off x="5840413" y="3178175"/>
            <a:ext cx="2039937" cy="249238"/>
          </a:xfrm>
          <a:custGeom>
            <a:avLst/>
            <a:gdLst/>
            <a:ahLst/>
            <a:cxnLst>
              <a:cxn ang="0">
                <a:pos x="0" y="151"/>
              </a:cxn>
              <a:cxn ang="0">
                <a:pos x="702" y="1"/>
              </a:cxn>
              <a:cxn ang="0">
                <a:pos x="1392" y="157"/>
              </a:cxn>
            </a:cxnLst>
            <a:rect l="0" t="0" r="r" b="b"/>
            <a:pathLst>
              <a:path w="1392" h="157">
                <a:moveTo>
                  <a:pt x="0" y="151"/>
                </a:moveTo>
                <a:cubicBezTo>
                  <a:pt x="235" y="75"/>
                  <a:pt x="470" y="0"/>
                  <a:pt x="702" y="1"/>
                </a:cubicBezTo>
                <a:cubicBezTo>
                  <a:pt x="934" y="2"/>
                  <a:pt x="1163" y="79"/>
                  <a:pt x="1392" y="157"/>
                </a:cubicBezTo>
              </a:path>
            </a:pathLst>
          </a:custGeom>
          <a:noFill/>
          <a:ln w="38100" cap="flat" cmpd="sng">
            <a:solidFill>
              <a:srgbClr val="C0C0C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pPr>
              <a:defRPr/>
            </a:pPr>
            <a:endParaRPr lang="cs-CZ">
              <a:latin typeface="Arial" charset="0"/>
            </a:endParaRPr>
          </a:p>
        </p:txBody>
      </p:sp>
      <p:sp>
        <p:nvSpPr>
          <p:cNvPr id="78" name="Freeform 88"/>
          <p:cNvSpPr>
            <a:spLocks/>
          </p:cNvSpPr>
          <p:nvPr/>
        </p:nvSpPr>
        <p:spPr bwMode="auto">
          <a:xfrm flipV="1">
            <a:off x="5838825" y="3565525"/>
            <a:ext cx="2038350" cy="249238"/>
          </a:xfrm>
          <a:custGeom>
            <a:avLst/>
            <a:gdLst/>
            <a:ahLst/>
            <a:cxnLst>
              <a:cxn ang="0">
                <a:pos x="0" y="151"/>
              </a:cxn>
              <a:cxn ang="0">
                <a:pos x="702" y="1"/>
              </a:cxn>
              <a:cxn ang="0">
                <a:pos x="1392" y="157"/>
              </a:cxn>
            </a:cxnLst>
            <a:rect l="0" t="0" r="r" b="b"/>
            <a:pathLst>
              <a:path w="1392" h="157">
                <a:moveTo>
                  <a:pt x="0" y="151"/>
                </a:moveTo>
                <a:cubicBezTo>
                  <a:pt x="235" y="75"/>
                  <a:pt x="470" y="0"/>
                  <a:pt x="702" y="1"/>
                </a:cubicBezTo>
                <a:cubicBezTo>
                  <a:pt x="934" y="2"/>
                  <a:pt x="1163" y="79"/>
                  <a:pt x="1392" y="157"/>
                </a:cubicBezTo>
              </a:path>
            </a:pathLst>
          </a:custGeom>
          <a:noFill/>
          <a:ln w="38100" cap="flat" cmpd="sng">
            <a:solidFill>
              <a:srgbClr val="C0C0C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pPr>
              <a:defRPr/>
            </a:pPr>
            <a:endParaRPr lang="cs-CZ">
              <a:latin typeface="Arial" charset="0"/>
            </a:endParaRPr>
          </a:p>
        </p:txBody>
      </p:sp>
      <p:sp>
        <p:nvSpPr>
          <p:cNvPr id="79" name="Freeform 89"/>
          <p:cNvSpPr>
            <a:spLocks/>
          </p:cNvSpPr>
          <p:nvPr/>
        </p:nvSpPr>
        <p:spPr bwMode="auto">
          <a:xfrm>
            <a:off x="5838825" y="3011488"/>
            <a:ext cx="2047875" cy="354012"/>
          </a:xfrm>
          <a:custGeom>
            <a:avLst/>
            <a:gdLst/>
            <a:ahLst/>
            <a:cxnLst>
              <a:cxn ang="0">
                <a:pos x="0" y="220"/>
              </a:cxn>
              <a:cxn ang="0">
                <a:pos x="687" y="1"/>
              </a:cxn>
              <a:cxn ang="0">
                <a:pos x="1398" y="223"/>
              </a:cxn>
            </a:cxnLst>
            <a:rect l="0" t="0" r="r" b="b"/>
            <a:pathLst>
              <a:path w="1398" h="223">
                <a:moveTo>
                  <a:pt x="0" y="220"/>
                </a:moveTo>
                <a:cubicBezTo>
                  <a:pt x="227" y="110"/>
                  <a:pt x="454" y="0"/>
                  <a:pt x="687" y="1"/>
                </a:cubicBezTo>
                <a:cubicBezTo>
                  <a:pt x="920" y="2"/>
                  <a:pt x="1159" y="112"/>
                  <a:pt x="1398" y="223"/>
                </a:cubicBezTo>
              </a:path>
            </a:pathLst>
          </a:custGeom>
          <a:noFill/>
          <a:ln w="38100" cap="flat" cmpd="sng">
            <a:solidFill>
              <a:srgbClr val="C0C0C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pPr>
              <a:defRPr/>
            </a:pPr>
            <a:endParaRPr lang="cs-CZ">
              <a:latin typeface="Arial" charset="0"/>
            </a:endParaRPr>
          </a:p>
        </p:txBody>
      </p:sp>
      <p:sp>
        <p:nvSpPr>
          <p:cNvPr id="80" name="Freeform 90"/>
          <p:cNvSpPr>
            <a:spLocks/>
          </p:cNvSpPr>
          <p:nvPr/>
        </p:nvSpPr>
        <p:spPr bwMode="auto">
          <a:xfrm flipV="1">
            <a:off x="5835650" y="3632200"/>
            <a:ext cx="2047875" cy="354013"/>
          </a:xfrm>
          <a:custGeom>
            <a:avLst/>
            <a:gdLst/>
            <a:ahLst/>
            <a:cxnLst>
              <a:cxn ang="0">
                <a:pos x="0" y="220"/>
              </a:cxn>
              <a:cxn ang="0">
                <a:pos x="687" y="1"/>
              </a:cxn>
              <a:cxn ang="0">
                <a:pos x="1398" y="223"/>
              </a:cxn>
            </a:cxnLst>
            <a:rect l="0" t="0" r="r" b="b"/>
            <a:pathLst>
              <a:path w="1398" h="223">
                <a:moveTo>
                  <a:pt x="0" y="220"/>
                </a:moveTo>
                <a:cubicBezTo>
                  <a:pt x="227" y="110"/>
                  <a:pt x="454" y="0"/>
                  <a:pt x="687" y="1"/>
                </a:cubicBezTo>
                <a:cubicBezTo>
                  <a:pt x="920" y="2"/>
                  <a:pt x="1159" y="112"/>
                  <a:pt x="1398" y="223"/>
                </a:cubicBezTo>
              </a:path>
            </a:pathLst>
          </a:custGeom>
          <a:noFill/>
          <a:ln w="38100" cap="flat" cmpd="sng">
            <a:solidFill>
              <a:srgbClr val="C0C0C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pPr>
              <a:defRPr/>
            </a:pPr>
            <a:endParaRPr lang="cs-CZ">
              <a:latin typeface="Arial" charset="0"/>
            </a:endParaRPr>
          </a:p>
        </p:txBody>
      </p:sp>
      <p:sp>
        <p:nvSpPr>
          <p:cNvPr id="81" name="Oval 91"/>
          <p:cNvSpPr>
            <a:spLocks noChangeArrowheads="1"/>
          </p:cNvSpPr>
          <p:nvPr/>
        </p:nvSpPr>
        <p:spPr bwMode="auto">
          <a:xfrm>
            <a:off x="6169025" y="3429000"/>
            <a:ext cx="131763" cy="142875"/>
          </a:xfrm>
          <a:prstGeom prst="ellipse">
            <a:avLst/>
          </a:prstGeom>
          <a:gradFill rotWithShape="1">
            <a:gsLst>
              <a:gs pos="0">
                <a:srgbClr val="FF3300"/>
              </a:gs>
              <a:gs pos="100000">
                <a:srgbClr val="FF3300">
                  <a:gamma/>
                  <a:shade val="46275"/>
                  <a:invGamma/>
                </a:srgbClr>
              </a:gs>
            </a:gsLst>
            <a:lin ang="2700000" scaled="1"/>
          </a:gradFill>
          <a:ln w="12700">
            <a:noFill/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>
              <a:defRPr/>
            </a:pPr>
            <a:endParaRPr lang="cs-CZ">
              <a:latin typeface="Arial" charset="0"/>
            </a:endParaRPr>
          </a:p>
        </p:txBody>
      </p:sp>
      <p:sp>
        <p:nvSpPr>
          <p:cNvPr id="82" name="Oval 92"/>
          <p:cNvSpPr>
            <a:spLocks noChangeArrowheads="1"/>
          </p:cNvSpPr>
          <p:nvPr/>
        </p:nvSpPr>
        <p:spPr bwMode="auto">
          <a:xfrm>
            <a:off x="6284913" y="3201988"/>
            <a:ext cx="131762" cy="142875"/>
          </a:xfrm>
          <a:prstGeom prst="ellipse">
            <a:avLst/>
          </a:prstGeom>
          <a:gradFill rotWithShape="1">
            <a:gsLst>
              <a:gs pos="0">
                <a:srgbClr val="FF3300"/>
              </a:gs>
              <a:gs pos="100000">
                <a:srgbClr val="FF3300">
                  <a:gamma/>
                  <a:shade val="46275"/>
                  <a:invGamma/>
                </a:srgbClr>
              </a:gs>
            </a:gsLst>
            <a:lin ang="2700000" scaled="1"/>
          </a:gradFill>
          <a:ln w="12700">
            <a:noFill/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>
              <a:defRPr/>
            </a:pPr>
            <a:endParaRPr lang="cs-CZ">
              <a:latin typeface="Arial" charset="0"/>
            </a:endParaRPr>
          </a:p>
        </p:txBody>
      </p:sp>
      <p:sp>
        <p:nvSpPr>
          <p:cNvPr id="83" name="Oval 93"/>
          <p:cNvSpPr>
            <a:spLocks noChangeArrowheads="1"/>
          </p:cNvSpPr>
          <p:nvPr/>
        </p:nvSpPr>
        <p:spPr bwMode="auto">
          <a:xfrm>
            <a:off x="6448425" y="2995613"/>
            <a:ext cx="133350" cy="142875"/>
          </a:xfrm>
          <a:prstGeom prst="ellipse">
            <a:avLst/>
          </a:prstGeom>
          <a:gradFill rotWithShape="1">
            <a:gsLst>
              <a:gs pos="0">
                <a:srgbClr val="FF3300"/>
              </a:gs>
              <a:gs pos="100000">
                <a:srgbClr val="FF3300">
                  <a:gamma/>
                  <a:shade val="46275"/>
                  <a:invGamma/>
                </a:srgbClr>
              </a:gs>
            </a:gsLst>
            <a:lin ang="2700000" scaled="1"/>
          </a:gradFill>
          <a:ln w="12700">
            <a:noFill/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>
              <a:defRPr/>
            </a:pPr>
            <a:endParaRPr lang="cs-CZ">
              <a:latin typeface="Arial" charset="0"/>
            </a:endParaRPr>
          </a:p>
        </p:txBody>
      </p:sp>
      <p:sp>
        <p:nvSpPr>
          <p:cNvPr id="84" name="Line 94"/>
          <p:cNvSpPr>
            <a:spLocks noChangeShapeType="1"/>
          </p:cNvSpPr>
          <p:nvPr/>
        </p:nvSpPr>
        <p:spPr bwMode="auto">
          <a:xfrm>
            <a:off x="5302250" y="3487738"/>
            <a:ext cx="331788" cy="0"/>
          </a:xfrm>
          <a:prstGeom prst="line">
            <a:avLst/>
          </a:prstGeom>
          <a:noFill/>
          <a:ln w="12700">
            <a:solidFill>
              <a:srgbClr val="FF3300"/>
            </a:solidFill>
            <a:round/>
            <a:headEnd type="none" w="sm" len="sm"/>
            <a:tailEnd type="triangle" w="sm" len="sm"/>
          </a:ln>
          <a:effectLst/>
        </p:spPr>
        <p:txBody>
          <a:bodyPr/>
          <a:lstStyle/>
          <a:p>
            <a:pPr>
              <a:defRPr/>
            </a:pPr>
            <a:endParaRPr lang="cs-CZ">
              <a:latin typeface="Arial" charset="0"/>
            </a:endParaRPr>
          </a:p>
        </p:txBody>
      </p:sp>
      <p:sp>
        <p:nvSpPr>
          <p:cNvPr id="85" name="Oval 95"/>
          <p:cNvSpPr>
            <a:spLocks noChangeArrowheads="1"/>
          </p:cNvSpPr>
          <p:nvPr/>
        </p:nvSpPr>
        <p:spPr bwMode="auto">
          <a:xfrm>
            <a:off x="5126038" y="3422650"/>
            <a:ext cx="131762" cy="142875"/>
          </a:xfrm>
          <a:prstGeom prst="ellipse">
            <a:avLst/>
          </a:prstGeom>
          <a:gradFill rotWithShape="1">
            <a:gsLst>
              <a:gs pos="0">
                <a:srgbClr val="FF3300"/>
              </a:gs>
              <a:gs pos="100000">
                <a:srgbClr val="FF3300">
                  <a:gamma/>
                  <a:shade val="46275"/>
                  <a:invGamma/>
                </a:srgbClr>
              </a:gs>
            </a:gsLst>
            <a:lin ang="2700000" scaled="1"/>
          </a:gradFill>
          <a:ln w="12700">
            <a:noFill/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>
              <a:defRPr/>
            </a:pPr>
            <a:endParaRPr lang="cs-CZ">
              <a:latin typeface="Arial" charset="0"/>
            </a:endParaRPr>
          </a:p>
        </p:txBody>
      </p:sp>
      <p:sp>
        <p:nvSpPr>
          <p:cNvPr id="86" name="Text Box 96"/>
          <p:cNvSpPr txBox="1">
            <a:spLocks noChangeArrowheads="1"/>
          </p:cNvSpPr>
          <p:nvPr/>
        </p:nvSpPr>
        <p:spPr bwMode="auto">
          <a:xfrm>
            <a:off x="1835150" y="3573463"/>
            <a:ext cx="850900" cy="274637"/>
          </a:xfrm>
          <a:prstGeom prst="rect">
            <a:avLst/>
          </a:prstGeom>
          <a:solidFill>
            <a:srgbClr val="FFFF99"/>
          </a:solidFill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 algn="l" eaLnBrk="0" hangingPunct="0">
              <a:defRPr/>
            </a:pPr>
            <a:r>
              <a:rPr lang="de-DE" sz="1200" b="1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MS PGothic" pitchFamily="34" charset="-128"/>
              </a:rPr>
              <a:t>10</a:t>
            </a:r>
            <a:r>
              <a:rPr lang="de-DE" sz="1600" b="1" baseline="30000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MS PGothic" pitchFamily="34" charset="-128"/>
              </a:rPr>
              <a:t>10</a:t>
            </a:r>
            <a:r>
              <a:rPr lang="de-DE" sz="1200" b="1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MS PGothic" pitchFamily="34" charset="-128"/>
              </a:rPr>
              <a:t> e</a:t>
            </a:r>
            <a:r>
              <a:rPr lang="de-DE" sz="1600" b="1" baseline="30000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MS PGothic" pitchFamily="34" charset="-128"/>
              </a:rPr>
              <a:t>-</a:t>
            </a:r>
            <a:r>
              <a:rPr lang="de-DE" sz="1200" b="1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MS PGothic" pitchFamily="34" charset="-128"/>
              </a:rPr>
              <a:t> /s</a:t>
            </a:r>
          </a:p>
        </p:txBody>
      </p:sp>
      <p:sp>
        <p:nvSpPr>
          <p:cNvPr id="87" name="Oval 97"/>
          <p:cNvSpPr>
            <a:spLocks noChangeArrowheads="1"/>
          </p:cNvSpPr>
          <p:nvPr/>
        </p:nvSpPr>
        <p:spPr bwMode="auto">
          <a:xfrm>
            <a:off x="2124075" y="3443288"/>
            <a:ext cx="131763" cy="142875"/>
          </a:xfrm>
          <a:prstGeom prst="ellipse">
            <a:avLst/>
          </a:prstGeom>
          <a:gradFill rotWithShape="1">
            <a:gsLst>
              <a:gs pos="0">
                <a:srgbClr val="FF3300"/>
              </a:gs>
              <a:gs pos="100000">
                <a:srgbClr val="FF3300">
                  <a:gamma/>
                  <a:shade val="46275"/>
                  <a:invGamma/>
                </a:srgbClr>
              </a:gs>
            </a:gsLst>
            <a:lin ang="2700000" scaled="1"/>
          </a:gradFill>
          <a:ln w="12700">
            <a:noFill/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>
              <a:defRPr/>
            </a:pPr>
            <a:endParaRPr lang="cs-CZ">
              <a:latin typeface="Arial" charset="0"/>
            </a:endParaRPr>
          </a:p>
        </p:txBody>
      </p:sp>
      <p:sp>
        <p:nvSpPr>
          <p:cNvPr id="88" name="Text Box 98"/>
          <p:cNvSpPr txBox="1">
            <a:spLocks noChangeArrowheads="1"/>
          </p:cNvSpPr>
          <p:nvPr/>
        </p:nvSpPr>
        <p:spPr bwMode="auto">
          <a:xfrm>
            <a:off x="2271713" y="4187825"/>
            <a:ext cx="571500" cy="274638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l" eaLnBrk="0" hangingPunct="0">
              <a:defRPr/>
            </a:pPr>
            <a:r>
              <a:rPr lang="de-DE" sz="1400" b="1" baseline="3000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ea typeface="MS PGothic" pitchFamily="34" charset="-128"/>
              </a:rPr>
              <a:t>3</a:t>
            </a:r>
            <a:r>
              <a:rPr lang="de-DE" sz="1200" b="1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ea typeface="MS PGothic" pitchFamily="34" charset="-128"/>
              </a:rPr>
              <a:t>He</a:t>
            </a:r>
          </a:p>
        </p:txBody>
      </p:sp>
      <p:grpSp>
        <p:nvGrpSpPr>
          <p:cNvPr id="89" name="Group 99"/>
          <p:cNvGrpSpPr>
            <a:grpSpLocks/>
          </p:cNvGrpSpPr>
          <p:nvPr/>
        </p:nvGrpSpPr>
        <p:grpSpPr bwMode="auto">
          <a:xfrm>
            <a:off x="2057400" y="3979863"/>
            <a:ext cx="369888" cy="423862"/>
            <a:chOff x="1404" y="2507"/>
            <a:chExt cx="252" cy="267"/>
          </a:xfrm>
        </p:grpSpPr>
        <p:sp>
          <p:nvSpPr>
            <p:cNvPr id="90" name="Oval 100"/>
            <p:cNvSpPr>
              <a:spLocks noChangeArrowheads="1"/>
            </p:cNvSpPr>
            <p:nvPr/>
          </p:nvSpPr>
          <p:spPr bwMode="auto">
            <a:xfrm>
              <a:off x="1518" y="2533"/>
              <a:ext cx="138" cy="153"/>
            </a:xfrm>
            <a:prstGeom prst="ellipse">
              <a:avLst/>
            </a:prstGeom>
            <a:gradFill rotWithShape="1">
              <a:gsLst>
                <a:gs pos="0">
                  <a:schemeClr val="tx1"/>
                </a:gs>
                <a:gs pos="100000">
                  <a:schemeClr val="bg1"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 w="12700">
              <a:noFill/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cs-CZ">
                <a:latin typeface="Arial" charset="0"/>
              </a:endParaRPr>
            </a:p>
          </p:txBody>
        </p:sp>
        <p:sp>
          <p:nvSpPr>
            <p:cNvPr id="91" name="Oval 101"/>
            <p:cNvSpPr>
              <a:spLocks noChangeArrowheads="1"/>
            </p:cNvSpPr>
            <p:nvPr/>
          </p:nvSpPr>
          <p:spPr bwMode="auto">
            <a:xfrm>
              <a:off x="1472" y="2621"/>
              <a:ext cx="137" cy="153"/>
            </a:xfrm>
            <a:prstGeom prst="ellipse">
              <a:avLst/>
            </a:prstGeom>
            <a:gradFill rotWithShape="1">
              <a:gsLst>
                <a:gs pos="0">
                  <a:schemeClr val="tx1"/>
                </a:gs>
                <a:gs pos="100000">
                  <a:schemeClr val="bg1"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 w="12700">
              <a:noFill/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cs-CZ">
                <a:latin typeface="Arial" charset="0"/>
              </a:endParaRPr>
            </a:p>
          </p:txBody>
        </p:sp>
        <p:sp>
          <p:nvSpPr>
            <p:cNvPr id="92" name="Oval 102"/>
            <p:cNvSpPr>
              <a:spLocks noChangeArrowheads="1"/>
            </p:cNvSpPr>
            <p:nvPr/>
          </p:nvSpPr>
          <p:spPr bwMode="auto">
            <a:xfrm>
              <a:off x="1494" y="2507"/>
              <a:ext cx="136" cy="136"/>
            </a:xfrm>
            <a:prstGeom prst="ellipse">
              <a:avLst/>
            </a:prstGeom>
            <a:gradFill rotWithShape="1">
              <a:gsLst>
                <a:gs pos="0">
                  <a:schemeClr val="accent2"/>
                </a:gs>
                <a:gs pos="100000">
                  <a:schemeClr val="accent2">
                    <a:gamma/>
                    <a:shade val="46275"/>
                    <a:invGamma/>
                  </a:schemeClr>
                </a:gs>
              </a:gsLst>
              <a:lin ang="2700000" scaled="1"/>
            </a:gradFill>
            <a:ln w="12700">
              <a:noFill/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cs-CZ">
                <a:latin typeface="Arial" charset="0"/>
              </a:endParaRPr>
            </a:p>
          </p:txBody>
        </p:sp>
        <p:sp>
          <p:nvSpPr>
            <p:cNvPr id="93" name="Oval 103"/>
            <p:cNvSpPr>
              <a:spLocks noChangeArrowheads="1"/>
            </p:cNvSpPr>
            <p:nvPr/>
          </p:nvSpPr>
          <p:spPr bwMode="auto">
            <a:xfrm>
              <a:off x="1404" y="2507"/>
              <a:ext cx="136" cy="136"/>
            </a:xfrm>
            <a:prstGeom prst="ellipse">
              <a:avLst/>
            </a:prstGeom>
            <a:gradFill rotWithShape="1">
              <a:gsLst>
                <a:gs pos="0">
                  <a:srgbClr val="33CC33"/>
                </a:gs>
                <a:gs pos="100000">
                  <a:srgbClr val="33CC33">
                    <a:gamma/>
                    <a:shade val="46275"/>
                    <a:invGamma/>
                  </a:srgbClr>
                </a:gs>
              </a:gsLst>
              <a:lin ang="2700000" scaled="1"/>
            </a:gradFill>
            <a:ln w="12700">
              <a:noFill/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cs-CZ">
                <a:latin typeface="Arial" charset="0"/>
              </a:endParaRPr>
            </a:p>
          </p:txBody>
        </p:sp>
        <p:sp>
          <p:nvSpPr>
            <p:cNvPr id="94" name="Oval 104"/>
            <p:cNvSpPr>
              <a:spLocks noChangeArrowheads="1"/>
            </p:cNvSpPr>
            <p:nvPr/>
          </p:nvSpPr>
          <p:spPr bwMode="auto">
            <a:xfrm>
              <a:off x="1449" y="2598"/>
              <a:ext cx="135" cy="136"/>
            </a:xfrm>
            <a:prstGeom prst="ellipse">
              <a:avLst/>
            </a:prstGeom>
            <a:gradFill rotWithShape="1">
              <a:gsLst>
                <a:gs pos="0">
                  <a:schemeClr val="accent2"/>
                </a:gs>
                <a:gs pos="100000">
                  <a:schemeClr val="accent2">
                    <a:gamma/>
                    <a:shade val="46275"/>
                    <a:invGamma/>
                  </a:schemeClr>
                </a:gs>
              </a:gsLst>
              <a:lin ang="2700000" scaled="1"/>
            </a:gradFill>
            <a:ln w="12700">
              <a:noFill/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cs-CZ">
                <a:latin typeface="Arial" charset="0"/>
              </a:endParaRPr>
            </a:p>
          </p:txBody>
        </p:sp>
      </p:grpSp>
      <p:sp>
        <p:nvSpPr>
          <p:cNvPr id="95" name="Text Box 105"/>
          <p:cNvSpPr txBox="1">
            <a:spLocks noChangeArrowheads="1"/>
          </p:cNvSpPr>
          <p:nvPr/>
        </p:nvSpPr>
        <p:spPr bwMode="auto">
          <a:xfrm>
            <a:off x="828675" y="2278063"/>
            <a:ext cx="1814513" cy="304800"/>
          </a:xfrm>
          <a:prstGeom prst="rect">
            <a:avLst/>
          </a:prstGeom>
          <a:solidFill>
            <a:schemeClr val="accent2"/>
          </a:solidFill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eaLnBrk="0" hangingPunct="0">
              <a:defRPr/>
            </a:pPr>
            <a:r>
              <a:rPr lang="de-DE" sz="14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MS PGothic" pitchFamily="34" charset="-128"/>
              </a:rPr>
              <a:t>source (WGTS) </a:t>
            </a:r>
            <a:endParaRPr lang="de-DE" sz="1600" b="1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  <a:ea typeface="MS PGothic" pitchFamily="34" charset="-128"/>
            </a:endParaRPr>
          </a:p>
        </p:txBody>
      </p:sp>
      <p:sp>
        <p:nvSpPr>
          <p:cNvPr id="96" name="Oval 106"/>
          <p:cNvSpPr>
            <a:spLocks noChangeArrowheads="1"/>
          </p:cNvSpPr>
          <p:nvPr/>
        </p:nvSpPr>
        <p:spPr bwMode="auto">
          <a:xfrm>
            <a:off x="3309938" y="4378325"/>
            <a:ext cx="203200" cy="242888"/>
          </a:xfrm>
          <a:prstGeom prst="ellipse">
            <a:avLst/>
          </a:prstGeom>
          <a:gradFill rotWithShape="1">
            <a:gsLst>
              <a:gs pos="0">
                <a:schemeClr val="tx1"/>
              </a:gs>
              <a:gs pos="100000">
                <a:schemeClr val="bg1">
                  <a:alpha val="0"/>
                </a:schemeClr>
              </a:gs>
            </a:gsLst>
            <a:path path="shape">
              <a:fillToRect l="50000" t="50000" r="50000" b="50000"/>
            </a:path>
          </a:gradFill>
          <a:ln w="12700">
            <a:noFill/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>
              <a:defRPr/>
            </a:pPr>
            <a:endParaRPr lang="cs-CZ">
              <a:latin typeface="Arial" charset="0"/>
            </a:endParaRPr>
          </a:p>
        </p:txBody>
      </p:sp>
      <p:sp>
        <p:nvSpPr>
          <p:cNvPr id="97" name="Oval 107"/>
          <p:cNvSpPr>
            <a:spLocks noChangeArrowheads="1"/>
          </p:cNvSpPr>
          <p:nvPr/>
        </p:nvSpPr>
        <p:spPr bwMode="auto">
          <a:xfrm>
            <a:off x="3243263" y="4518025"/>
            <a:ext cx="201612" cy="242888"/>
          </a:xfrm>
          <a:prstGeom prst="ellipse">
            <a:avLst/>
          </a:prstGeom>
          <a:gradFill rotWithShape="1">
            <a:gsLst>
              <a:gs pos="0">
                <a:schemeClr val="tx1"/>
              </a:gs>
              <a:gs pos="100000">
                <a:schemeClr val="bg1">
                  <a:alpha val="0"/>
                </a:schemeClr>
              </a:gs>
            </a:gsLst>
            <a:path path="shape">
              <a:fillToRect l="50000" t="50000" r="50000" b="50000"/>
            </a:path>
          </a:gradFill>
          <a:ln w="12700">
            <a:noFill/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>
              <a:defRPr/>
            </a:pPr>
            <a:endParaRPr lang="cs-CZ">
              <a:latin typeface="Arial" charset="0"/>
            </a:endParaRPr>
          </a:p>
        </p:txBody>
      </p:sp>
      <p:sp>
        <p:nvSpPr>
          <p:cNvPr id="98" name="Oval 108"/>
          <p:cNvSpPr>
            <a:spLocks noChangeArrowheads="1"/>
          </p:cNvSpPr>
          <p:nvPr/>
        </p:nvSpPr>
        <p:spPr bwMode="auto">
          <a:xfrm>
            <a:off x="3275013" y="4337050"/>
            <a:ext cx="200025" cy="215900"/>
          </a:xfrm>
          <a:prstGeom prst="ellipse">
            <a:avLst/>
          </a:prstGeom>
          <a:gradFill rotWithShape="1">
            <a:gsLst>
              <a:gs pos="0">
                <a:srgbClr val="33CC33"/>
              </a:gs>
              <a:gs pos="100000">
                <a:srgbClr val="33CC33">
                  <a:gamma/>
                  <a:shade val="46275"/>
                  <a:invGamma/>
                </a:srgbClr>
              </a:gs>
            </a:gsLst>
            <a:lin ang="2700000" scaled="1"/>
          </a:gradFill>
          <a:ln w="12700">
            <a:noFill/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>
              <a:defRPr/>
            </a:pPr>
            <a:endParaRPr lang="cs-CZ">
              <a:latin typeface="Arial" charset="0"/>
            </a:endParaRPr>
          </a:p>
        </p:txBody>
      </p:sp>
      <p:sp>
        <p:nvSpPr>
          <p:cNvPr id="99" name="Oval 109"/>
          <p:cNvSpPr>
            <a:spLocks noChangeArrowheads="1"/>
          </p:cNvSpPr>
          <p:nvPr/>
        </p:nvSpPr>
        <p:spPr bwMode="auto">
          <a:xfrm>
            <a:off x="3143250" y="4337050"/>
            <a:ext cx="200025" cy="215900"/>
          </a:xfrm>
          <a:prstGeom prst="ellipse">
            <a:avLst/>
          </a:prstGeom>
          <a:gradFill rotWithShape="1">
            <a:gsLst>
              <a:gs pos="0">
                <a:srgbClr val="33CC33"/>
              </a:gs>
              <a:gs pos="100000">
                <a:srgbClr val="33CC33">
                  <a:gamma/>
                  <a:shade val="46275"/>
                  <a:invGamma/>
                </a:srgbClr>
              </a:gs>
            </a:gsLst>
            <a:lin ang="2700000" scaled="1"/>
          </a:gradFill>
          <a:ln w="12700">
            <a:noFill/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>
              <a:defRPr/>
            </a:pPr>
            <a:endParaRPr lang="cs-CZ">
              <a:latin typeface="Arial" charset="0"/>
            </a:endParaRPr>
          </a:p>
        </p:txBody>
      </p:sp>
      <p:sp>
        <p:nvSpPr>
          <p:cNvPr id="100" name="Oval 110"/>
          <p:cNvSpPr>
            <a:spLocks noChangeArrowheads="1"/>
          </p:cNvSpPr>
          <p:nvPr/>
        </p:nvSpPr>
        <p:spPr bwMode="auto">
          <a:xfrm>
            <a:off x="3209925" y="4481513"/>
            <a:ext cx="198438" cy="215900"/>
          </a:xfrm>
          <a:prstGeom prst="ellipse">
            <a:avLst/>
          </a:pr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shade val="46275"/>
                  <a:invGamma/>
                </a:schemeClr>
              </a:gs>
            </a:gsLst>
            <a:lin ang="2700000" scaled="1"/>
          </a:gradFill>
          <a:ln w="12700">
            <a:noFill/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>
              <a:defRPr/>
            </a:pPr>
            <a:endParaRPr lang="cs-CZ">
              <a:latin typeface="Arial" charset="0"/>
            </a:endParaRPr>
          </a:p>
        </p:txBody>
      </p:sp>
      <p:sp>
        <p:nvSpPr>
          <p:cNvPr id="101" name="Line 111"/>
          <p:cNvSpPr>
            <a:spLocks noChangeShapeType="1"/>
          </p:cNvSpPr>
          <p:nvPr/>
        </p:nvSpPr>
        <p:spPr bwMode="auto">
          <a:xfrm>
            <a:off x="2198688" y="2895600"/>
            <a:ext cx="131762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pPr>
              <a:defRPr/>
            </a:pPr>
            <a:endParaRPr lang="cs-CZ">
              <a:latin typeface="Arial" charset="0"/>
            </a:endParaRPr>
          </a:p>
        </p:txBody>
      </p:sp>
      <p:sp>
        <p:nvSpPr>
          <p:cNvPr id="102" name="Text Box 112"/>
          <p:cNvSpPr txBox="1">
            <a:spLocks noChangeArrowheads="1"/>
          </p:cNvSpPr>
          <p:nvPr/>
        </p:nvSpPr>
        <p:spPr bwMode="auto">
          <a:xfrm>
            <a:off x="490538" y="4048125"/>
            <a:ext cx="441325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 algn="l" eaLnBrk="0" hangingPunct="0">
              <a:defRPr/>
            </a:pPr>
            <a:r>
              <a:rPr lang="de-DE" sz="1400" b="1" baseline="3000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ea typeface="MS PGothic" pitchFamily="34" charset="-128"/>
              </a:rPr>
              <a:t>3</a:t>
            </a:r>
            <a:r>
              <a:rPr lang="de-DE" sz="1200" b="1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ea typeface="MS PGothic" pitchFamily="34" charset="-128"/>
              </a:rPr>
              <a:t>He</a:t>
            </a:r>
          </a:p>
        </p:txBody>
      </p:sp>
      <p:sp>
        <p:nvSpPr>
          <p:cNvPr id="103" name="Text Box 113"/>
          <p:cNvSpPr txBox="1">
            <a:spLocks noChangeArrowheads="1"/>
          </p:cNvSpPr>
          <p:nvPr/>
        </p:nvSpPr>
        <p:spPr bwMode="auto">
          <a:xfrm>
            <a:off x="3433763" y="4051300"/>
            <a:ext cx="441325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 algn="l" eaLnBrk="0" hangingPunct="0">
              <a:defRPr/>
            </a:pPr>
            <a:r>
              <a:rPr lang="de-DE" sz="1400" b="1" baseline="3000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ea typeface="MS PGothic" pitchFamily="34" charset="-128"/>
              </a:rPr>
              <a:t>3</a:t>
            </a:r>
            <a:r>
              <a:rPr lang="de-DE" sz="1200" b="1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ea typeface="MS PGothic" pitchFamily="34" charset="-128"/>
              </a:rPr>
              <a:t>He</a:t>
            </a:r>
          </a:p>
        </p:txBody>
      </p:sp>
      <p:sp>
        <p:nvSpPr>
          <p:cNvPr id="104" name="Text Box 114"/>
          <p:cNvSpPr txBox="1">
            <a:spLocks noChangeArrowheads="1"/>
          </p:cNvSpPr>
          <p:nvPr/>
        </p:nvSpPr>
        <p:spPr bwMode="auto">
          <a:xfrm>
            <a:off x="561975" y="4419600"/>
            <a:ext cx="357188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 algn="l" eaLnBrk="0" hangingPunct="0">
              <a:defRPr/>
            </a:pPr>
            <a:r>
              <a:rPr lang="de-DE" sz="1400" b="1" baseline="3000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ea typeface="MS PGothic" pitchFamily="34" charset="-128"/>
              </a:rPr>
              <a:t>3</a:t>
            </a:r>
            <a:r>
              <a:rPr lang="de-DE" sz="1200" b="1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ea typeface="MS PGothic" pitchFamily="34" charset="-128"/>
              </a:rPr>
              <a:t>H</a:t>
            </a:r>
          </a:p>
        </p:txBody>
      </p:sp>
      <p:sp>
        <p:nvSpPr>
          <p:cNvPr id="105" name="Text Box 115"/>
          <p:cNvSpPr txBox="1">
            <a:spLocks noChangeArrowheads="1"/>
          </p:cNvSpPr>
          <p:nvPr/>
        </p:nvSpPr>
        <p:spPr bwMode="auto">
          <a:xfrm>
            <a:off x="3498850" y="4356100"/>
            <a:ext cx="357188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 algn="l" eaLnBrk="0" hangingPunct="0">
              <a:defRPr/>
            </a:pPr>
            <a:r>
              <a:rPr lang="de-DE" sz="1400" b="1" baseline="3000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ea typeface="MS PGothic" pitchFamily="34" charset="-128"/>
              </a:rPr>
              <a:t>3</a:t>
            </a:r>
            <a:r>
              <a:rPr lang="de-DE" sz="1200" b="1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ea typeface="MS PGothic" pitchFamily="34" charset="-128"/>
              </a:rPr>
              <a:t>H</a:t>
            </a:r>
          </a:p>
        </p:txBody>
      </p:sp>
      <p:sp>
        <p:nvSpPr>
          <p:cNvPr id="106" name="Rectangle 120"/>
          <p:cNvSpPr txBox="1">
            <a:spLocks noChangeArrowheads="1"/>
          </p:cNvSpPr>
          <p:nvPr/>
        </p:nvSpPr>
        <p:spPr>
          <a:xfrm>
            <a:off x="1476375" y="153988"/>
            <a:ext cx="5184775" cy="581025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KATRIN main components</a:t>
            </a:r>
          </a:p>
        </p:txBody>
      </p:sp>
      <p:sp>
        <p:nvSpPr>
          <p:cNvPr id="107" name="Text Box 122"/>
          <p:cNvSpPr txBox="1">
            <a:spLocks noChangeArrowheads="1"/>
          </p:cNvSpPr>
          <p:nvPr/>
        </p:nvSpPr>
        <p:spPr bwMode="auto">
          <a:xfrm>
            <a:off x="215900" y="1052513"/>
            <a:ext cx="78581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de-DE" sz="2000" b="1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source and transport section          |            spectrometer section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1" fill="hold">
                      <p:stCondLst>
                        <p:cond delay="indefinite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9" grpId="0"/>
      <p:bldP spid="20" grpId="0" animBg="1"/>
      <p:bldP spid="22" grpId="0" animBg="1"/>
      <p:bldP spid="23" grpId="0"/>
      <p:bldP spid="24" grpId="0" animBg="1"/>
      <p:bldP spid="25" grpId="0" animBg="1"/>
      <p:bldP spid="26" grpId="0"/>
      <p:bldP spid="27" grpId="0" animBg="1"/>
      <p:bldP spid="29" grpId="0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 animBg="1"/>
      <p:bldP spid="42" grpId="0" animBg="1"/>
      <p:bldP spid="43" grpId="0" animBg="1"/>
      <p:bldP spid="44" grpId="0" animBg="1"/>
      <p:bldP spid="44" grpId="1" animBg="1"/>
      <p:bldP spid="45" grpId="0"/>
      <p:bldP spid="46" grpId="0" animBg="1"/>
      <p:bldP spid="48" grpId="0" animBg="1"/>
      <p:bldP spid="49" grpId="0" animBg="1"/>
      <p:bldP spid="51" grpId="0"/>
      <p:bldP spid="52" grpId="0"/>
      <p:bldP spid="52" grpId="1"/>
      <p:bldP spid="52" grpId="2"/>
      <p:bldP spid="53" grpId="0" animBg="1"/>
      <p:bldP spid="54" grpId="0" animBg="1"/>
      <p:bldP spid="55" grpId="0" animBg="1"/>
      <p:bldP spid="56" grpId="0" animBg="1"/>
      <p:bldP spid="57" grpId="0" animBg="1"/>
      <p:bldP spid="64" grpId="0" animBg="1"/>
      <p:bldP spid="65" grpId="0" animBg="1"/>
      <p:bldP spid="66" grpId="0" animBg="1"/>
      <p:bldP spid="67" grpId="0" animBg="1"/>
      <p:bldP spid="68" grpId="0" animBg="1"/>
      <p:bldP spid="76" grpId="0" animBg="1"/>
      <p:bldP spid="77" grpId="0" animBg="1"/>
      <p:bldP spid="78" grpId="0" animBg="1"/>
      <p:bldP spid="79" grpId="0" animBg="1"/>
      <p:bldP spid="80" grpId="0" animBg="1"/>
      <p:bldP spid="81" grpId="0" animBg="1"/>
      <p:bldP spid="82" grpId="0" animBg="1"/>
      <p:bldP spid="83" grpId="0" animBg="1"/>
      <p:bldP spid="85" grpId="0" animBg="1"/>
      <p:bldP spid="96" grpId="0" animBg="1"/>
      <p:bldP spid="97" grpId="0" animBg="1"/>
      <p:bldP spid="98" grpId="0" animBg="1"/>
      <p:bldP spid="99" grpId="0" animBg="1"/>
      <p:bldP spid="100" grpId="0" animBg="1"/>
      <p:bldP spid="102" grpId="0"/>
      <p:bldP spid="103" grpId="0"/>
      <p:bldP spid="104" grpId="0"/>
      <p:bldP spid="10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ovéPole 2"/>
          <p:cNvSpPr txBox="1"/>
          <p:nvPr/>
        </p:nvSpPr>
        <p:spPr>
          <a:xfrm>
            <a:off x="1331640" y="313492"/>
            <a:ext cx="5688632" cy="523220"/>
          </a:xfrm>
          <a:prstGeom prst="rect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Technical challenges of KATRIN</a:t>
            </a:r>
            <a:endParaRPr lang="en-US" sz="2800" dirty="0"/>
          </a:p>
        </p:txBody>
      </p:sp>
      <p:sp>
        <p:nvSpPr>
          <p:cNvPr id="5" name="TextovéPole 4"/>
          <p:cNvSpPr txBox="1"/>
          <p:nvPr/>
        </p:nvSpPr>
        <p:spPr>
          <a:xfrm>
            <a:off x="251520" y="1233334"/>
            <a:ext cx="8744381" cy="52014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000" dirty="0" smtClean="0"/>
              <a:t>  </a:t>
            </a:r>
            <a:r>
              <a:rPr lang="en-US" sz="2400" dirty="0" smtClean="0"/>
              <a:t>Long term recirculation and purification  of </a:t>
            </a:r>
            <a:r>
              <a:rPr lang="en-US" sz="2400" u="sng" dirty="0" smtClean="0">
                <a:solidFill>
                  <a:srgbClr val="FF0000"/>
                </a:solidFill>
              </a:rPr>
              <a:t>tritium</a:t>
            </a:r>
            <a:r>
              <a:rPr lang="en-US" sz="2400" dirty="0" smtClean="0">
                <a:solidFill>
                  <a:srgbClr val="FF0000"/>
                </a:solidFill>
              </a:rPr>
              <a:t> </a:t>
            </a:r>
            <a:r>
              <a:rPr lang="en-US" sz="2400" dirty="0" smtClean="0"/>
              <a:t> on the </a:t>
            </a:r>
            <a:r>
              <a:rPr lang="en-US" sz="2400" dirty="0" err="1" smtClean="0"/>
              <a:t>kCi</a:t>
            </a:r>
            <a:r>
              <a:rPr lang="en-US" sz="2400" dirty="0" smtClean="0"/>
              <a:t> scale</a:t>
            </a:r>
            <a:endParaRPr lang="en-US" sz="2000" dirty="0" smtClean="0"/>
          </a:p>
          <a:p>
            <a:r>
              <a:rPr lang="en-US" sz="2000" dirty="0" smtClean="0"/>
              <a:t>    </a:t>
            </a:r>
            <a:r>
              <a:rPr lang="en-US" sz="2000" i="1" dirty="0" smtClean="0"/>
              <a:t>isotopic composition (95% of T</a:t>
            </a:r>
            <a:r>
              <a:rPr lang="en-US" sz="2000" i="1" baseline="-25000" dirty="0" smtClean="0"/>
              <a:t>2</a:t>
            </a:r>
            <a:r>
              <a:rPr lang="en-US" sz="2000" i="1" dirty="0" smtClean="0"/>
              <a:t> ,TH, TD) checked by Raman laser spectroscopy</a:t>
            </a:r>
            <a:endParaRPr lang="en-US" sz="2000" dirty="0" smtClean="0"/>
          </a:p>
          <a:p>
            <a:pPr>
              <a:lnSpc>
                <a:spcPct val="200000"/>
              </a:lnSpc>
              <a:buFont typeface="Arial" pitchFamily="34" charset="0"/>
              <a:buChar char="•"/>
            </a:pPr>
            <a:r>
              <a:rPr lang="en-US" sz="2400" dirty="0" smtClean="0"/>
              <a:t>  </a:t>
            </a:r>
            <a:r>
              <a:rPr lang="en-US" sz="2400" b="1" dirty="0" smtClean="0"/>
              <a:t>± 30 mK </a:t>
            </a:r>
            <a:r>
              <a:rPr lang="en-US" sz="2400" u="sng" dirty="0" smtClean="0">
                <a:solidFill>
                  <a:srgbClr val="FF0000"/>
                </a:solidFill>
              </a:rPr>
              <a:t>temperature stability </a:t>
            </a:r>
            <a:r>
              <a:rPr lang="en-US" sz="2400" dirty="0" smtClean="0"/>
              <a:t>of tritium in gaseous source at 27 K</a:t>
            </a:r>
            <a:endParaRPr lang="en-US" sz="2000" dirty="0" smtClean="0"/>
          </a:p>
          <a:p>
            <a:r>
              <a:rPr lang="en-US" sz="2000" dirty="0" smtClean="0"/>
              <a:t>   </a:t>
            </a:r>
            <a:r>
              <a:rPr lang="en-US" sz="2000" i="1" dirty="0" smtClean="0"/>
              <a:t>achieved by liquid/gaseous phase transition on Ne</a:t>
            </a:r>
            <a:endParaRPr lang="en-US" sz="2000" dirty="0" smtClean="0"/>
          </a:p>
          <a:p>
            <a:pPr>
              <a:lnSpc>
                <a:spcPct val="200000"/>
              </a:lnSpc>
              <a:buFont typeface="Arial" pitchFamily="34" charset="0"/>
              <a:buChar char="•"/>
            </a:pPr>
            <a:r>
              <a:rPr lang="en-US" sz="2000" dirty="0" smtClean="0">
                <a:solidFill>
                  <a:srgbClr val="FF0000"/>
                </a:solidFill>
              </a:rPr>
              <a:t>  </a:t>
            </a:r>
            <a:r>
              <a:rPr lang="en-US" sz="2400" u="sng" dirty="0" smtClean="0">
                <a:solidFill>
                  <a:srgbClr val="FF0000"/>
                </a:solidFill>
              </a:rPr>
              <a:t>vacuum</a:t>
            </a:r>
            <a:r>
              <a:rPr lang="en-US" sz="2400" dirty="0" smtClean="0">
                <a:solidFill>
                  <a:srgbClr val="FF0000"/>
                </a:solidFill>
              </a:rPr>
              <a:t> </a:t>
            </a:r>
            <a:r>
              <a:rPr lang="en-US" sz="2400" b="1" dirty="0" smtClean="0"/>
              <a:t>&lt; 10</a:t>
            </a:r>
            <a:r>
              <a:rPr lang="en-US" sz="2400" b="1" baseline="30000" dirty="0" smtClean="0"/>
              <a:t>-11</a:t>
            </a:r>
            <a:r>
              <a:rPr lang="en-US" sz="2400" b="1" dirty="0" smtClean="0"/>
              <a:t> mbar </a:t>
            </a:r>
            <a:r>
              <a:rPr lang="en-US" sz="2400" dirty="0" smtClean="0"/>
              <a:t>in volume of 1400 m</a:t>
            </a:r>
            <a:r>
              <a:rPr lang="en-US" sz="2400" baseline="30000" dirty="0" smtClean="0"/>
              <a:t>3</a:t>
            </a:r>
            <a:endParaRPr lang="en-US" sz="2000" dirty="0" smtClean="0"/>
          </a:p>
          <a:p>
            <a:r>
              <a:rPr lang="en-US" sz="2000" i="1" dirty="0" smtClean="0"/>
              <a:t>    TMP and non-evaporable getters, but cold traps to avoid spots of </a:t>
            </a:r>
            <a:r>
              <a:rPr lang="en-US" sz="2000" i="1" dirty="0" err="1" smtClean="0"/>
              <a:t>Rn</a:t>
            </a:r>
            <a:endParaRPr lang="en-US" sz="2000" i="1" dirty="0" smtClean="0"/>
          </a:p>
          <a:p>
            <a:endParaRPr lang="en-US" sz="2000" i="1" dirty="0" smtClean="0"/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  </a:t>
            </a:r>
            <a:r>
              <a:rPr lang="en-US" sz="2400" u="sng" dirty="0" smtClean="0">
                <a:solidFill>
                  <a:srgbClr val="FF0000"/>
                </a:solidFill>
              </a:rPr>
              <a:t>background </a:t>
            </a:r>
            <a:r>
              <a:rPr lang="en-US" sz="2400" dirty="0" smtClean="0"/>
              <a:t> of the position sensitive electron detector </a:t>
            </a:r>
            <a:r>
              <a:rPr lang="en-US" sz="2400" b="1" dirty="0" smtClean="0"/>
              <a:t>&lt; 0.01/s</a:t>
            </a:r>
            <a:endParaRPr lang="en-US" sz="2000" b="1" dirty="0" smtClean="0"/>
          </a:p>
          <a:p>
            <a:r>
              <a:rPr lang="en-US" sz="2000" dirty="0" smtClean="0"/>
              <a:t>    </a:t>
            </a:r>
            <a:r>
              <a:rPr lang="en-US" sz="2000" i="1" dirty="0" smtClean="0"/>
              <a:t>contribution from tritium in the main spectrometer &lt; 0.001/s</a:t>
            </a:r>
          </a:p>
          <a:p>
            <a:r>
              <a:rPr lang="en-US" sz="2000" i="1" dirty="0" smtClean="0"/>
              <a:t>    </a:t>
            </a:r>
            <a:r>
              <a:rPr lang="en-US" sz="2000" dirty="0" smtClean="0"/>
              <a:t>no walls in the electron beam line: strong differential pumping + </a:t>
            </a:r>
            <a:r>
              <a:rPr lang="en-US" sz="2000" dirty="0" err="1" smtClean="0"/>
              <a:t>cryosorption</a:t>
            </a:r>
            <a:endParaRPr lang="en-US" sz="2400" dirty="0" smtClean="0"/>
          </a:p>
          <a:p>
            <a:pPr>
              <a:lnSpc>
                <a:spcPct val="200000"/>
              </a:lnSpc>
              <a:buFont typeface="Arial" pitchFamily="34" charset="0"/>
              <a:buChar char="•"/>
            </a:pPr>
            <a:r>
              <a:rPr lang="en-US" sz="2400" dirty="0" smtClean="0"/>
              <a:t>  </a:t>
            </a:r>
            <a:r>
              <a:rPr lang="en-US" sz="2400" b="1" dirty="0" smtClean="0"/>
              <a:t>± 60 mV </a:t>
            </a:r>
            <a:r>
              <a:rPr lang="en-US" sz="2400" dirty="0" smtClean="0"/>
              <a:t>long-term </a:t>
            </a:r>
            <a:r>
              <a:rPr lang="en-US" sz="2400" u="sng" dirty="0" smtClean="0">
                <a:solidFill>
                  <a:srgbClr val="FF0000"/>
                </a:solidFill>
              </a:rPr>
              <a:t>stability of high voltage </a:t>
            </a:r>
            <a:r>
              <a:rPr lang="en-US" sz="2400" dirty="0" smtClean="0"/>
              <a:t>at 18.6 kV</a:t>
            </a:r>
            <a:endParaRPr lang="en-US" sz="2000" dirty="0" smtClean="0"/>
          </a:p>
          <a:p>
            <a:r>
              <a:rPr lang="en-US" sz="2000" dirty="0" smtClean="0"/>
              <a:t>    </a:t>
            </a:r>
            <a:r>
              <a:rPr lang="en-US" sz="2000" i="1" dirty="0" smtClean="0"/>
              <a:t>unrecognized shift by 50 mV  </a:t>
            </a:r>
            <a:r>
              <a:rPr lang="en-US" sz="2000" b="1" i="1" dirty="0" smtClean="0">
                <a:latin typeface="Arial Unicode MS"/>
                <a:ea typeface="Arial Unicode MS"/>
                <a:cs typeface="Arial Unicode MS"/>
              </a:rPr>
              <a:t>⇒ </a:t>
            </a:r>
            <a:r>
              <a:rPr lang="en-US" sz="2000" i="1" dirty="0" smtClean="0">
                <a:latin typeface="Arial Unicode MS"/>
                <a:ea typeface="Arial Unicode MS"/>
                <a:cs typeface="Arial Unicode MS"/>
              </a:rPr>
              <a:t>0.04 eV error in fitted m</a:t>
            </a:r>
            <a:r>
              <a:rPr lang="el-GR" sz="2000" i="1" baseline="-25000" dirty="0" smtClean="0">
                <a:latin typeface="Arial Unicode MS"/>
                <a:ea typeface="Arial Unicode MS"/>
                <a:cs typeface="Arial Unicode MS"/>
              </a:rPr>
              <a:t>ν</a:t>
            </a: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4"/>
          <p:cNvSpPr>
            <a:spLocks noChangeArrowheads="1"/>
          </p:cNvSpPr>
          <p:nvPr/>
        </p:nvSpPr>
        <p:spPr bwMode="auto">
          <a:xfrm>
            <a:off x="395288" y="4292600"/>
            <a:ext cx="3509962" cy="900113"/>
          </a:xfrm>
          <a:prstGeom prst="ellipse">
            <a:avLst/>
          </a:prstGeom>
          <a:solidFill>
            <a:srgbClr val="DDDDDD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cs-CZ" dirty="0"/>
          </a:p>
        </p:txBody>
      </p:sp>
      <p:sp>
        <p:nvSpPr>
          <p:cNvPr id="3" name="Text Box 5"/>
          <p:cNvSpPr txBox="1">
            <a:spLocks noChangeArrowheads="1"/>
          </p:cNvSpPr>
          <p:nvPr/>
        </p:nvSpPr>
        <p:spPr bwMode="auto">
          <a:xfrm>
            <a:off x="250825" y="4437063"/>
            <a:ext cx="3898900" cy="682625"/>
          </a:xfrm>
          <a:prstGeom prst="rect">
            <a:avLst/>
          </a:prstGeom>
          <a:noFill/>
          <a:ln w="15875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b="1" dirty="0">
                <a:latin typeface="Arial" charset="0"/>
              </a:rPr>
              <a:t>T</a:t>
            </a:r>
            <a:r>
              <a:rPr lang="en-US" b="1" baseline="-25000" dirty="0">
                <a:latin typeface="Arial" charset="0"/>
              </a:rPr>
              <a:t>2 </a:t>
            </a:r>
            <a:r>
              <a:rPr lang="en-US" b="1" dirty="0">
                <a:latin typeface="Arial" charset="0"/>
              </a:rPr>
              <a:t>injection rate:</a:t>
            </a:r>
          </a:p>
          <a:p>
            <a:pPr algn="ctr" eaLnBrk="0" hangingPunct="0">
              <a:spcBef>
                <a:spcPct val="15000"/>
              </a:spcBef>
            </a:pPr>
            <a:r>
              <a:rPr lang="en-US" b="1" dirty="0">
                <a:latin typeface="Arial" charset="0"/>
              </a:rPr>
              <a:t> 1.8 cm</a:t>
            </a:r>
            <a:r>
              <a:rPr lang="en-US" b="1" baseline="30000" dirty="0">
                <a:latin typeface="Arial" charset="0"/>
              </a:rPr>
              <a:t>3</a:t>
            </a:r>
            <a:r>
              <a:rPr lang="en-US" b="1" dirty="0">
                <a:latin typeface="Arial" charset="0"/>
              </a:rPr>
              <a:t>/s (± 0.1%)</a:t>
            </a:r>
            <a:r>
              <a:rPr lang="en-US" dirty="0">
                <a:latin typeface="Arial" charset="0"/>
              </a:rPr>
              <a:t> </a:t>
            </a:r>
          </a:p>
        </p:txBody>
      </p:sp>
      <p:sp>
        <p:nvSpPr>
          <p:cNvPr id="4" name="Line 6"/>
          <p:cNvSpPr>
            <a:spLocks noChangeShapeType="1"/>
          </p:cNvSpPr>
          <p:nvPr/>
        </p:nvSpPr>
        <p:spPr bwMode="auto">
          <a:xfrm flipV="1">
            <a:off x="5343525" y="2636838"/>
            <a:ext cx="4054475" cy="1079500"/>
          </a:xfrm>
          <a:prstGeom prst="line">
            <a:avLst/>
          </a:prstGeom>
          <a:noFill/>
          <a:ln w="9525">
            <a:noFill/>
            <a:round/>
            <a:headEnd/>
            <a:tailEnd type="triangle" w="med" len="med"/>
          </a:ln>
        </p:spPr>
        <p:txBody>
          <a:bodyPr/>
          <a:lstStyle/>
          <a:p>
            <a:endParaRPr lang="en-US" dirty="0"/>
          </a:p>
        </p:txBody>
      </p:sp>
      <p:sp>
        <p:nvSpPr>
          <p:cNvPr id="5" name="Rectangle 7"/>
          <p:cNvSpPr>
            <a:spLocks noChangeArrowheads="1"/>
          </p:cNvSpPr>
          <p:nvPr/>
        </p:nvSpPr>
        <p:spPr bwMode="auto">
          <a:xfrm>
            <a:off x="1115617" y="260648"/>
            <a:ext cx="5832647" cy="446087"/>
          </a:xfrm>
          <a:prstGeom prst="rect">
            <a:avLst/>
          </a:prstGeom>
          <a:solidFill>
            <a:srgbClr val="EAEA84"/>
          </a:solidFill>
          <a:ln w="9525">
            <a:solidFill>
              <a:srgbClr val="EC1845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de-DE" sz="2800" dirty="0"/>
              <a:t>Windowless Gaseous Tritium Source </a:t>
            </a:r>
          </a:p>
        </p:txBody>
      </p:sp>
      <p:pic>
        <p:nvPicPr>
          <p:cNvPr id="6" name="Picture 8" descr="KATRIN komplett_3"/>
          <p:cNvPicPr>
            <a:picLocks noChangeAspect="1" noChangeArrowheads="1"/>
          </p:cNvPicPr>
          <p:nvPr/>
        </p:nvPicPr>
        <p:blipFill>
          <a:blip r:embed="rId2" cstate="print"/>
          <a:srcRect l="7808" t="37277" r="69769" b="51077"/>
          <a:stretch>
            <a:fillRect/>
          </a:stretch>
        </p:blipFill>
        <p:spPr bwMode="auto">
          <a:xfrm>
            <a:off x="1116013" y="2997200"/>
            <a:ext cx="7291387" cy="806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Line 9"/>
          <p:cNvSpPr>
            <a:spLocks noChangeShapeType="1"/>
          </p:cNvSpPr>
          <p:nvPr/>
        </p:nvSpPr>
        <p:spPr bwMode="auto">
          <a:xfrm flipV="1">
            <a:off x="1619250" y="2852738"/>
            <a:ext cx="6459538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endParaRPr lang="en-US" dirty="0"/>
          </a:p>
        </p:txBody>
      </p:sp>
      <p:sp>
        <p:nvSpPr>
          <p:cNvPr id="8" name="Text Box 10"/>
          <p:cNvSpPr txBox="1">
            <a:spLocks noChangeArrowheads="1"/>
          </p:cNvSpPr>
          <p:nvPr/>
        </p:nvSpPr>
        <p:spPr bwMode="auto">
          <a:xfrm>
            <a:off x="4572000" y="2492375"/>
            <a:ext cx="588963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DE" sz="1400" b="1" dirty="0">
                <a:latin typeface="Arial" charset="0"/>
              </a:rPr>
              <a:t>16 m</a:t>
            </a:r>
          </a:p>
        </p:txBody>
      </p:sp>
      <p:sp>
        <p:nvSpPr>
          <p:cNvPr id="9" name="Line 11"/>
          <p:cNvSpPr>
            <a:spLocks noChangeShapeType="1"/>
          </p:cNvSpPr>
          <p:nvPr/>
        </p:nvSpPr>
        <p:spPr bwMode="auto">
          <a:xfrm flipH="1" flipV="1">
            <a:off x="4716463" y="4005263"/>
            <a:ext cx="0" cy="676275"/>
          </a:xfrm>
          <a:prstGeom prst="line">
            <a:avLst/>
          </a:prstGeom>
          <a:noFill/>
          <a:ln w="28575">
            <a:solidFill>
              <a:srgbClr val="3333CC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/>
          </a:p>
        </p:txBody>
      </p:sp>
      <p:sp>
        <p:nvSpPr>
          <p:cNvPr id="10" name="Text Box 12"/>
          <p:cNvSpPr txBox="1">
            <a:spLocks noChangeArrowheads="1"/>
          </p:cNvSpPr>
          <p:nvPr/>
        </p:nvSpPr>
        <p:spPr bwMode="auto">
          <a:xfrm>
            <a:off x="3995738" y="4652963"/>
            <a:ext cx="1630362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b="1" dirty="0">
                <a:solidFill>
                  <a:srgbClr val="3333CC"/>
                </a:solidFill>
                <a:latin typeface="Arial" charset="0"/>
              </a:rPr>
              <a:t>T</a:t>
            </a:r>
            <a:r>
              <a:rPr lang="de-DE" b="1" baseline="-25000" dirty="0">
                <a:solidFill>
                  <a:srgbClr val="3333CC"/>
                </a:solidFill>
                <a:latin typeface="Arial" charset="0"/>
              </a:rPr>
              <a:t>2</a:t>
            </a:r>
            <a:r>
              <a:rPr lang="de-DE" b="1" dirty="0">
                <a:solidFill>
                  <a:srgbClr val="3333CC"/>
                </a:solidFill>
                <a:latin typeface="Arial" charset="0"/>
              </a:rPr>
              <a:t> injection</a:t>
            </a:r>
          </a:p>
        </p:txBody>
      </p:sp>
      <p:sp>
        <p:nvSpPr>
          <p:cNvPr id="11" name="Line 13"/>
          <p:cNvSpPr>
            <a:spLocks noChangeShapeType="1"/>
          </p:cNvSpPr>
          <p:nvPr/>
        </p:nvSpPr>
        <p:spPr bwMode="auto">
          <a:xfrm>
            <a:off x="6877050" y="3933825"/>
            <a:ext cx="206375" cy="476250"/>
          </a:xfrm>
          <a:prstGeom prst="line">
            <a:avLst/>
          </a:prstGeom>
          <a:noFill/>
          <a:ln w="28575">
            <a:solidFill>
              <a:srgbClr val="3333CC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/>
          </a:p>
        </p:txBody>
      </p:sp>
      <p:sp>
        <p:nvSpPr>
          <p:cNvPr id="12" name="Line 14"/>
          <p:cNvSpPr>
            <a:spLocks noChangeShapeType="1"/>
          </p:cNvSpPr>
          <p:nvPr/>
        </p:nvSpPr>
        <p:spPr bwMode="auto">
          <a:xfrm flipH="1">
            <a:off x="7524750" y="3933825"/>
            <a:ext cx="103188" cy="466725"/>
          </a:xfrm>
          <a:prstGeom prst="line">
            <a:avLst/>
          </a:prstGeom>
          <a:noFill/>
          <a:ln w="28575">
            <a:solidFill>
              <a:srgbClr val="3333CC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/>
          </a:p>
        </p:txBody>
      </p:sp>
      <p:sp>
        <p:nvSpPr>
          <p:cNvPr id="13" name="Text Box 15"/>
          <p:cNvSpPr txBox="1">
            <a:spLocks noChangeArrowheads="1"/>
          </p:cNvSpPr>
          <p:nvPr/>
        </p:nvSpPr>
        <p:spPr bwMode="auto">
          <a:xfrm>
            <a:off x="6516688" y="4581525"/>
            <a:ext cx="16414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b="1" dirty="0">
                <a:solidFill>
                  <a:srgbClr val="3333CC"/>
                </a:solidFill>
                <a:latin typeface="Arial" charset="0"/>
              </a:rPr>
              <a:t>T</a:t>
            </a:r>
            <a:r>
              <a:rPr lang="de-DE" b="1" baseline="-25000" dirty="0">
                <a:solidFill>
                  <a:srgbClr val="3333CC"/>
                </a:solidFill>
                <a:latin typeface="Arial" charset="0"/>
              </a:rPr>
              <a:t>2</a:t>
            </a:r>
            <a:r>
              <a:rPr lang="de-DE" b="1" dirty="0">
                <a:solidFill>
                  <a:srgbClr val="3333CC"/>
                </a:solidFill>
                <a:latin typeface="Arial" charset="0"/>
              </a:rPr>
              <a:t> pumping</a:t>
            </a:r>
          </a:p>
        </p:txBody>
      </p:sp>
      <p:sp>
        <p:nvSpPr>
          <p:cNvPr id="14" name="Oval 16"/>
          <p:cNvSpPr>
            <a:spLocks noChangeArrowheads="1"/>
          </p:cNvSpPr>
          <p:nvPr/>
        </p:nvSpPr>
        <p:spPr bwMode="auto">
          <a:xfrm>
            <a:off x="5435600" y="4941888"/>
            <a:ext cx="3508375" cy="882650"/>
          </a:xfrm>
          <a:prstGeom prst="ellipse">
            <a:avLst/>
          </a:prstGeom>
          <a:solidFill>
            <a:srgbClr val="DDDDDD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cs-CZ" dirty="0"/>
          </a:p>
        </p:txBody>
      </p:sp>
      <p:sp>
        <p:nvSpPr>
          <p:cNvPr id="15" name="Text Box 17"/>
          <p:cNvSpPr txBox="1">
            <a:spLocks noChangeArrowheads="1"/>
          </p:cNvSpPr>
          <p:nvPr/>
        </p:nvSpPr>
        <p:spPr bwMode="auto">
          <a:xfrm>
            <a:off x="5245100" y="5013325"/>
            <a:ext cx="3898900" cy="682625"/>
          </a:xfrm>
          <a:prstGeom prst="rect">
            <a:avLst/>
          </a:prstGeom>
          <a:noFill/>
          <a:ln w="15875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b="1" dirty="0">
                <a:latin typeface="Arial" charset="0"/>
              </a:rPr>
              <a:t>Total pumping speed: </a:t>
            </a:r>
          </a:p>
          <a:p>
            <a:pPr algn="ctr" eaLnBrk="0" hangingPunct="0">
              <a:spcBef>
                <a:spcPct val="15000"/>
              </a:spcBef>
            </a:pPr>
            <a:r>
              <a:rPr lang="en-US" b="1" dirty="0">
                <a:latin typeface="Arial" charset="0"/>
              </a:rPr>
              <a:t>12000 l/s </a:t>
            </a:r>
            <a:r>
              <a:rPr lang="en-US" dirty="0">
                <a:latin typeface="Arial" charset="0"/>
              </a:rPr>
              <a:t> </a:t>
            </a:r>
          </a:p>
        </p:txBody>
      </p:sp>
      <p:sp>
        <p:nvSpPr>
          <p:cNvPr id="16" name="Oval 18"/>
          <p:cNvSpPr>
            <a:spLocks noChangeArrowheads="1"/>
          </p:cNvSpPr>
          <p:nvPr/>
        </p:nvSpPr>
        <p:spPr bwMode="auto">
          <a:xfrm>
            <a:off x="539750" y="1484313"/>
            <a:ext cx="3508375" cy="882650"/>
          </a:xfrm>
          <a:prstGeom prst="ellipse">
            <a:avLst/>
          </a:prstGeom>
          <a:solidFill>
            <a:srgbClr val="DDDDDD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cs-CZ" dirty="0"/>
          </a:p>
        </p:txBody>
      </p:sp>
      <p:sp>
        <p:nvSpPr>
          <p:cNvPr id="17" name="Text Box 19"/>
          <p:cNvSpPr txBox="1">
            <a:spLocks noChangeArrowheads="1"/>
          </p:cNvSpPr>
          <p:nvPr/>
        </p:nvSpPr>
        <p:spPr bwMode="auto">
          <a:xfrm>
            <a:off x="395288" y="1557338"/>
            <a:ext cx="3898900" cy="682625"/>
          </a:xfrm>
          <a:prstGeom prst="rect">
            <a:avLst/>
          </a:prstGeom>
          <a:noFill/>
          <a:ln w="15875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b="1" dirty="0">
                <a:latin typeface="Arial" charset="0"/>
              </a:rPr>
              <a:t>Magnetic field: </a:t>
            </a:r>
          </a:p>
          <a:p>
            <a:pPr algn="ctr" eaLnBrk="0" hangingPunct="0">
              <a:spcBef>
                <a:spcPct val="15000"/>
              </a:spcBef>
            </a:pPr>
            <a:r>
              <a:rPr lang="en-US" b="1" dirty="0">
                <a:latin typeface="Arial" charset="0"/>
              </a:rPr>
              <a:t>3.6 Tesla (± 2%)</a:t>
            </a:r>
            <a:endParaRPr lang="en-US" dirty="0">
              <a:latin typeface="Arial" charset="0"/>
            </a:endParaRPr>
          </a:p>
        </p:txBody>
      </p:sp>
      <p:sp>
        <p:nvSpPr>
          <p:cNvPr id="18" name="Oval 20"/>
          <p:cNvSpPr>
            <a:spLocks noChangeArrowheads="1"/>
          </p:cNvSpPr>
          <p:nvPr/>
        </p:nvSpPr>
        <p:spPr bwMode="auto">
          <a:xfrm>
            <a:off x="4932363" y="1412875"/>
            <a:ext cx="3508375" cy="882650"/>
          </a:xfrm>
          <a:prstGeom prst="ellipse">
            <a:avLst/>
          </a:prstGeom>
          <a:solidFill>
            <a:srgbClr val="DDDDDD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cs-CZ" dirty="0"/>
          </a:p>
        </p:txBody>
      </p:sp>
      <p:sp>
        <p:nvSpPr>
          <p:cNvPr id="19" name="Text Box 21"/>
          <p:cNvSpPr txBox="1">
            <a:spLocks noChangeArrowheads="1"/>
          </p:cNvSpPr>
          <p:nvPr/>
        </p:nvSpPr>
        <p:spPr bwMode="auto">
          <a:xfrm>
            <a:off x="4859338" y="1557338"/>
            <a:ext cx="3898900" cy="682625"/>
          </a:xfrm>
          <a:prstGeom prst="rect">
            <a:avLst/>
          </a:prstGeom>
          <a:noFill/>
          <a:ln w="15875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b="1" dirty="0">
                <a:latin typeface="Arial" charset="0"/>
              </a:rPr>
              <a:t>Source tube temperature: </a:t>
            </a:r>
          </a:p>
          <a:p>
            <a:pPr algn="ctr" eaLnBrk="0" hangingPunct="0">
              <a:spcBef>
                <a:spcPct val="15000"/>
              </a:spcBef>
            </a:pPr>
            <a:r>
              <a:rPr lang="en-US" b="1" dirty="0">
                <a:latin typeface="Arial" charset="0"/>
              </a:rPr>
              <a:t>27 K (± 0.1% stable) </a:t>
            </a:r>
          </a:p>
        </p:txBody>
      </p:sp>
      <p:sp>
        <p:nvSpPr>
          <p:cNvPr id="20" name="Text Box 22"/>
          <p:cNvSpPr txBox="1">
            <a:spLocks noChangeArrowheads="1"/>
          </p:cNvSpPr>
          <p:nvPr/>
        </p:nvSpPr>
        <p:spPr bwMode="auto">
          <a:xfrm>
            <a:off x="539750" y="5300663"/>
            <a:ext cx="3062288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0033CC"/>
                </a:solidFill>
                <a:latin typeface="Arial" charset="0"/>
              </a:rPr>
              <a:t>at pressure of 3.4 ·10</a:t>
            </a:r>
            <a:r>
              <a:rPr lang="en-US" baseline="30000" dirty="0">
                <a:solidFill>
                  <a:srgbClr val="0033CC"/>
                </a:solidFill>
                <a:latin typeface="Arial" charset="0"/>
              </a:rPr>
              <a:t>-3</a:t>
            </a:r>
            <a:r>
              <a:rPr lang="en-US" dirty="0">
                <a:solidFill>
                  <a:srgbClr val="0033CC"/>
                </a:solidFill>
                <a:latin typeface="Arial" charset="0"/>
              </a:rPr>
              <a:t> mbar</a:t>
            </a:r>
          </a:p>
        </p:txBody>
      </p:sp>
      <p:sp>
        <p:nvSpPr>
          <p:cNvPr id="21" name="Text Box 23"/>
          <p:cNvSpPr txBox="1">
            <a:spLocks noChangeArrowheads="1"/>
          </p:cNvSpPr>
          <p:nvPr/>
        </p:nvSpPr>
        <p:spPr bwMode="auto">
          <a:xfrm>
            <a:off x="4284663" y="5157788"/>
            <a:ext cx="981075" cy="925512"/>
          </a:xfrm>
          <a:prstGeom prst="rect">
            <a:avLst/>
          </a:prstGeom>
          <a:noFill/>
          <a:ln w="9525">
            <a:solidFill>
              <a:srgbClr val="0033CC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0033CC"/>
                </a:solidFill>
                <a:latin typeface="Arial" charset="0"/>
              </a:rPr>
              <a:t>Isotopic</a:t>
            </a:r>
          </a:p>
          <a:p>
            <a:r>
              <a:rPr lang="en-US" dirty="0">
                <a:solidFill>
                  <a:srgbClr val="0033CC"/>
                </a:solidFill>
                <a:latin typeface="Arial" charset="0"/>
              </a:rPr>
              <a:t>purity</a:t>
            </a:r>
          </a:p>
          <a:p>
            <a:r>
              <a:rPr lang="en-US" dirty="0">
                <a:solidFill>
                  <a:srgbClr val="0033CC"/>
                </a:solidFill>
                <a:latin typeface="Arial" charset="0"/>
              </a:rPr>
              <a:t>&gt;95%</a:t>
            </a:r>
          </a:p>
        </p:txBody>
      </p:sp>
      <p:sp>
        <p:nvSpPr>
          <p:cNvPr id="22" name="Text Box 24"/>
          <p:cNvSpPr txBox="1">
            <a:spLocks noChangeArrowheads="1"/>
          </p:cNvSpPr>
          <p:nvPr/>
        </p:nvSpPr>
        <p:spPr bwMode="auto">
          <a:xfrm>
            <a:off x="1491907" y="764704"/>
            <a:ext cx="6032421" cy="369332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>
                <a:latin typeface="Arial" charset="0"/>
              </a:rPr>
              <a:t>WGTS tube: stainless steel,10 m length, 90 mm </a:t>
            </a:r>
            <a:r>
              <a:rPr lang="en-US" dirty="0" smtClean="0">
                <a:latin typeface="Arial" charset="0"/>
              </a:rPr>
              <a:t>diameter</a:t>
            </a:r>
            <a:endParaRPr lang="en-US" dirty="0">
              <a:latin typeface="Arial" charset="0"/>
            </a:endParaRPr>
          </a:p>
        </p:txBody>
      </p:sp>
      <p:sp>
        <p:nvSpPr>
          <p:cNvPr id="23" name="Text Box 25"/>
          <p:cNvSpPr txBox="1">
            <a:spLocks noChangeArrowheads="1"/>
          </p:cNvSpPr>
          <p:nvPr/>
        </p:nvSpPr>
        <p:spPr bwMode="auto">
          <a:xfrm>
            <a:off x="879475" y="6256338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cs-CZ" dirty="0">
              <a:latin typeface="Arial" charset="0"/>
            </a:endParaRPr>
          </a:p>
        </p:txBody>
      </p:sp>
      <p:sp>
        <p:nvSpPr>
          <p:cNvPr id="24" name="Text Box 26"/>
          <p:cNvSpPr txBox="1">
            <a:spLocks noChangeArrowheads="1"/>
          </p:cNvSpPr>
          <p:nvPr/>
        </p:nvSpPr>
        <p:spPr bwMode="auto">
          <a:xfrm>
            <a:off x="1636489" y="6237288"/>
            <a:ext cx="483978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i="1" dirty="0">
                <a:solidFill>
                  <a:srgbClr val="CC0000"/>
                </a:solidFill>
                <a:latin typeface="Arial" charset="0"/>
              </a:rPr>
              <a:t>Probably the most complex cryostat ever built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8024" y="3717032"/>
            <a:ext cx="1720850" cy="27940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sp>
        <p:nvSpPr>
          <p:cNvPr id="3" name="Text Box 5"/>
          <p:cNvSpPr txBox="1">
            <a:spLocks noChangeArrowheads="1"/>
          </p:cNvSpPr>
          <p:nvPr/>
        </p:nvSpPr>
        <p:spPr bwMode="auto">
          <a:xfrm>
            <a:off x="6732240" y="5373216"/>
            <a:ext cx="1946943" cy="1077218"/>
          </a:xfrm>
          <a:prstGeom prst="rect">
            <a:avLst/>
          </a:prstGeom>
          <a:solidFill>
            <a:srgbClr val="DCEFF0"/>
          </a:solidFill>
          <a:ln w="9525" algn="ctr">
            <a:solidFill>
              <a:schemeClr val="accent2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dirty="0" err="1" smtClean="0">
                <a:solidFill>
                  <a:schemeClr val="tx2"/>
                </a:solidFill>
              </a:rPr>
              <a:t>turbomolecular</a:t>
            </a:r>
            <a:r>
              <a:rPr lang="en-US" sz="1600" dirty="0" smtClean="0">
                <a:solidFill>
                  <a:schemeClr val="tx2"/>
                </a:solidFill>
              </a:rPr>
              <a:t> </a:t>
            </a:r>
          </a:p>
          <a:p>
            <a:r>
              <a:rPr lang="en-US" sz="1600" dirty="0" smtClean="0">
                <a:solidFill>
                  <a:schemeClr val="tx2"/>
                </a:solidFill>
              </a:rPr>
              <a:t>pumps +getter </a:t>
            </a:r>
            <a:r>
              <a:rPr lang="en-US" sz="1600" dirty="0">
                <a:solidFill>
                  <a:schemeClr val="tx2"/>
                </a:solidFill>
              </a:rPr>
              <a:t>strips </a:t>
            </a:r>
            <a:endParaRPr lang="en-US" sz="1600" dirty="0" smtClean="0">
              <a:solidFill>
                <a:schemeClr val="tx2"/>
              </a:solidFill>
            </a:endParaRPr>
          </a:p>
          <a:p>
            <a:r>
              <a:rPr lang="en-US" sz="1600" dirty="0" smtClean="0">
                <a:solidFill>
                  <a:schemeClr val="tx2"/>
                </a:solidFill>
              </a:rPr>
              <a:t>(</a:t>
            </a:r>
            <a:r>
              <a:rPr lang="en-US" sz="1600" dirty="0">
                <a:solidFill>
                  <a:schemeClr val="tx2"/>
                </a:solidFill>
              </a:rPr>
              <a:t>Zr+V+Fe alloy) </a:t>
            </a:r>
          </a:p>
          <a:p>
            <a:r>
              <a:rPr lang="en-US" sz="1600" b="1" dirty="0" smtClean="0">
                <a:solidFill>
                  <a:schemeClr val="tx2"/>
                </a:solidFill>
              </a:rPr>
              <a:t>10</a:t>
            </a:r>
            <a:r>
              <a:rPr lang="en-US" sz="1600" b="1" baseline="30000" dirty="0" smtClean="0">
                <a:solidFill>
                  <a:schemeClr val="tx2"/>
                </a:solidFill>
              </a:rPr>
              <a:t>-11</a:t>
            </a:r>
            <a:r>
              <a:rPr lang="en-US" sz="1600" b="1" dirty="0" smtClean="0">
                <a:solidFill>
                  <a:schemeClr val="tx2"/>
                </a:solidFill>
              </a:rPr>
              <a:t> </a:t>
            </a:r>
            <a:r>
              <a:rPr lang="en-US" sz="1600" b="1" dirty="0">
                <a:solidFill>
                  <a:schemeClr val="tx2"/>
                </a:solidFill>
              </a:rPr>
              <a:t>mbar achieved</a:t>
            </a:r>
            <a:endParaRPr lang="en-US" b="1" dirty="0">
              <a:solidFill>
                <a:schemeClr val="tx2"/>
              </a:solidFill>
              <a:cs typeface="Times New Roman" pitchFamily="18" charset="0"/>
            </a:endParaRPr>
          </a:p>
        </p:txBody>
      </p:sp>
      <p:pic>
        <p:nvPicPr>
          <p:cNvPr id="4" name="Picture 6" descr="Pre-spectromter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2348880"/>
            <a:ext cx="3563937" cy="302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 Box 7"/>
          <p:cNvSpPr txBox="1">
            <a:spLocks noChangeArrowheads="1"/>
          </p:cNvSpPr>
          <p:nvPr/>
        </p:nvSpPr>
        <p:spPr bwMode="auto">
          <a:xfrm>
            <a:off x="1800620" y="107950"/>
            <a:ext cx="5183983" cy="523220"/>
          </a:xfrm>
          <a:prstGeom prst="rect">
            <a:avLst/>
          </a:prstGeom>
          <a:solidFill>
            <a:srgbClr val="FFFF00"/>
          </a:solidFill>
          <a:ln w="9525" algn="ctr">
            <a:solidFill>
              <a:srgbClr val="FF3300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2800" dirty="0"/>
              <a:t>KATRIN electron pre-spectrometer</a:t>
            </a:r>
            <a:endParaRPr lang="cs-CZ" sz="2800" dirty="0"/>
          </a:p>
        </p:txBody>
      </p:sp>
      <p:sp>
        <p:nvSpPr>
          <p:cNvPr id="7" name="Text Box 9"/>
          <p:cNvSpPr txBox="1">
            <a:spLocks noChangeArrowheads="1"/>
          </p:cNvSpPr>
          <p:nvPr/>
        </p:nvSpPr>
        <p:spPr bwMode="auto">
          <a:xfrm>
            <a:off x="4211960" y="2348880"/>
            <a:ext cx="2160588" cy="830997"/>
          </a:xfrm>
          <a:prstGeom prst="rect">
            <a:avLst/>
          </a:prstGeom>
          <a:solidFill>
            <a:srgbClr val="DCEFF0"/>
          </a:solidFill>
          <a:ln w="9525" algn="ctr">
            <a:solidFill>
              <a:srgbClr val="CC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 dirty="0"/>
              <a:t>Vacuum chamber:</a:t>
            </a:r>
          </a:p>
          <a:p>
            <a:r>
              <a:rPr lang="en-US" sz="1600" dirty="0"/>
              <a:t>1.7 m in diameter,</a:t>
            </a:r>
          </a:p>
          <a:p>
            <a:r>
              <a:rPr lang="en-US" sz="1600" dirty="0"/>
              <a:t>3.4m in length</a:t>
            </a:r>
            <a:endParaRPr lang="el-GR" sz="1600" dirty="0">
              <a:solidFill>
                <a:srgbClr val="0000CC"/>
              </a:solidFill>
              <a:cs typeface="Arial" charset="0"/>
            </a:endParaRPr>
          </a:p>
        </p:txBody>
      </p:sp>
      <p:sp>
        <p:nvSpPr>
          <p:cNvPr id="8" name="Text Box 10"/>
          <p:cNvSpPr txBox="1">
            <a:spLocks noChangeArrowheads="1"/>
          </p:cNvSpPr>
          <p:nvPr/>
        </p:nvSpPr>
        <p:spPr bwMode="auto">
          <a:xfrm>
            <a:off x="519113" y="4600575"/>
            <a:ext cx="184150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endParaRPr lang="cs-CZ" dirty="0">
              <a:solidFill>
                <a:srgbClr val="0000CC"/>
              </a:solidFill>
              <a:latin typeface="Arial" charset="0"/>
            </a:endParaRPr>
          </a:p>
        </p:txBody>
      </p:sp>
      <p:cxnSp>
        <p:nvCxnSpPr>
          <p:cNvPr id="11" name="AutoShape 13"/>
          <p:cNvCxnSpPr>
            <a:cxnSpLocks noChangeShapeType="1"/>
          </p:cNvCxnSpPr>
          <p:nvPr/>
        </p:nvCxnSpPr>
        <p:spPr bwMode="auto">
          <a:xfrm flipH="1" flipV="1">
            <a:off x="6156176" y="4869160"/>
            <a:ext cx="1440160" cy="504006"/>
          </a:xfrm>
          <a:prstGeom prst="straightConnector1">
            <a:avLst/>
          </a:prstGeom>
          <a:noFill/>
          <a:ln w="19050">
            <a:solidFill>
              <a:schemeClr val="accent2"/>
            </a:solidFill>
            <a:round/>
            <a:headEnd/>
            <a:tailEnd type="triangle" w="med" len="med"/>
          </a:ln>
        </p:spPr>
      </p:cxnSp>
      <p:sp>
        <p:nvSpPr>
          <p:cNvPr id="12" name="Text Box 14"/>
          <p:cNvSpPr txBox="1">
            <a:spLocks noChangeArrowheads="1"/>
          </p:cNvSpPr>
          <p:nvPr/>
        </p:nvSpPr>
        <p:spPr bwMode="auto">
          <a:xfrm>
            <a:off x="395536" y="980728"/>
            <a:ext cx="7704856" cy="830997"/>
          </a:xfrm>
          <a:prstGeom prst="rect">
            <a:avLst/>
          </a:prstGeom>
          <a:solidFill>
            <a:srgbClr val="FFCCFF"/>
          </a:solidFill>
          <a:ln w="9525" algn="ctr">
            <a:solidFill>
              <a:srgbClr val="CC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000" u="sng" dirty="0" smtClean="0">
                <a:solidFill>
                  <a:srgbClr val="000099"/>
                </a:solidFill>
                <a:latin typeface="Arial" charset="0"/>
              </a:rPr>
              <a:t>Aim</a:t>
            </a:r>
            <a:r>
              <a:rPr lang="de-DE" sz="2000" b="1" dirty="0" smtClean="0">
                <a:solidFill>
                  <a:srgbClr val="000099"/>
                </a:solidFill>
                <a:latin typeface="Arial" charset="0"/>
              </a:rPr>
              <a:t>: </a:t>
            </a:r>
            <a:r>
              <a:rPr lang="en-US" dirty="0" smtClean="0">
                <a:solidFill>
                  <a:srgbClr val="000099"/>
                </a:solidFill>
                <a:latin typeface="Arial" charset="0"/>
              </a:rPr>
              <a:t>only</a:t>
            </a:r>
            <a:r>
              <a:rPr lang="de-DE" dirty="0" smtClean="0">
                <a:solidFill>
                  <a:srgbClr val="000099"/>
                </a:solidFill>
                <a:latin typeface="Arial" charset="0"/>
              </a:rPr>
              <a:t> </a:t>
            </a:r>
            <a:r>
              <a:rPr lang="en-US" dirty="0" smtClean="0">
                <a:solidFill>
                  <a:srgbClr val="000099"/>
                </a:solidFill>
                <a:latin typeface="Arial" charset="0"/>
              </a:rPr>
              <a:t>the uppermost  part of </a:t>
            </a:r>
            <a:r>
              <a:rPr lang="el-GR" dirty="0" smtClean="0">
                <a:solidFill>
                  <a:srgbClr val="000099"/>
                </a:solidFill>
                <a:latin typeface="Arial" charset="0"/>
                <a:cs typeface="Arial" charset="0"/>
              </a:rPr>
              <a:t>β</a:t>
            </a:r>
            <a:r>
              <a:rPr lang="en-US" dirty="0">
                <a:solidFill>
                  <a:srgbClr val="000099"/>
                </a:solidFill>
                <a:latin typeface="Arial" charset="0"/>
                <a:cs typeface="Arial" charset="0"/>
              </a:rPr>
              <a:t>-spectrum </a:t>
            </a:r>
            <a:r>
              <a:rPr lang="en-US" dirty="0" smtClean="0">
                <a:solidFill>
                  <a:srgbClr val="000099"/>
                </a:solidFill>
                <a:latin typeface="Arial" charset="0"/>
                <a:cs typeface="Arial" charset="0"/>
              </a:rPr>
              <a:t>into the </a:t>
            </a:r>
            <a:r>
              <a:rPr lang="en-US" dirty="0">
                <a:solidFill>
                  <a:srgbClr val="000099"/>
                </a:solidFill>
                <a:latin typeface="Arial" charset="0"/>
                <a:cs typeface="Arial" charset="0"/>
              </a:rPr>
              <a:t>main spectrometer</a:t>
            </a:r>
            <a:endParaRPr lang="el-GR" sz="2000" dirty="0">
              <a:solidFill>
                <a:srgbClr val="000099"/>
              </a:solidFill>
              <a:latin typeface="Arial" charset="0"/>
              <a:cs typeface="Arial" charset="0"/>
            </a:endParaRPr>
          </a:p>
          <a:p>
            <a:r>
              <a:rPr lang="de-DE" sz="2000" dirty="0" smtClean="0">
                <a:solidFill>
                  <a:srgbClr val="000099"/>
                </a:solidFill>
                <a:latin typeface="Arial" charset="0"/>
              </a:rPr>
              <a:t>                                   </a:t>
            </a:r>
            <a:r>
              <a:rPr lang="de-DE" sz="2400" dirty="0" smtClean="0">
                <a:solidFill>
                  <a:srgbClr val="000099"/>
                </a:solidFill>
                <a:latin typeface="Arial" charset="0"/>
              </a:rPr>
              <a:t>10</a:t>
            </a:r>
            <a:r>
              <a:rPr lang="de-DE" sz="2400" baseline="30000" dirty="0" smtClean="0">
                <a:solidFill>
                  <a:srgbClr val="000099"/>
                </a:solidFill>
                <a:latin typeface="Arial" charset="0"/>
              </a:rPr>
              <a:t>10</a:t>
            </a:r>
            <a:r>
              <a:rPr lang="de-DE" sz="2400" dirty="0" smtClean="0">
                <a:solidFill>
                  <a:srgbClr val="000099"/>
                </a:solidFill>
                <a:latin typeface="Arial" charset="0"/>
              </a:rPr>
              <a:t> </a:t>
            </a:r>
            <a:r>
              <a:rPr lang="de-DE" sz="2400" dirty="0">
                <a:solidFill>
                  <a:srgbClr val="000099"/>
                </a:solidFill>
                <a:latin typeface="Symbol" pitchFamily="18" charset="2"/>
              </a:rPr>
              <a:t>b</a:t>
            </a:r>
            <a:r>
              <a:rPr lang="de-DE" sz="2400" dirty="0">
                <a:solidFill>
                  <a:srgbClr val="000099"/>
                </a:solidFill>
                <a:latin typeface="Arial" charset="0"/>
              </a:rPr>
              <a:t>/s  </a:t>
            </a:r>
            <a:r>
              <a:rPr lang="de-DE" sz="2800" dirty="0">
                <a:solidFill>
                  <a:srgbClr val="000099"/>
                </a:solidFill>
                <a:latin typeface="Arial" charset="0"/>
                <a:cs typeface="Arial" charset="0"/>
              </a:rPr>
              <a:t>→</a:t>
            </a:r>
            <a:r>
              <a:rPr lang="de-DE" sz="2400" dirty="0">
                <a:solidFill>
                  <a:srgbClr val="000099"/>
                </a:solidFill>
                <a:latin typeface="Arial" charset="0"/>
              </a:rPr>
              <a:t>  10</a:t>
            </a:r>
            <a:r>
              <a:rPr lang="de-DE" sz="2400" baseline="30000" dirty="0">
                <a:solidFill>
                  <a:srgbClr val="000099"/>
                </a:solidFill>
                <a:latin typeface="Arial" charset="0"/>
              </a:rPr>
              <a:t>3</a:t>
            </a:r>
            <a:r>
              <a:rPr lang="de-DE" sz="2400" dirty="0">
                <a:solidFill>
                  <a:srgbClr val="000099"/>
                </a:solidFill>
                <a:latin typeface="Arial" charset="0"/>
              </a:rPr>
              <a:t> </a:t>
            </a:r>
            <a:r>
              <a:rPr lang="de-DE" sz="2400" dirty="0">
                <a:solidFill>
                  <a:srgbClr val="000099"/>
                </a:solidFill>
                <a:latin typeface="Symbol" pitchFamily="18" charset="2"/>
              </a:rPr>
              <a:t>b</a:t>
            </a:r>
            <a:r>
              <a:rPr lang="de-DE" sz="2400" dirty="0">
                <a:solidFill>
                  <a:srgbClr val="000099"/>
                </a:solidFill>
                <a:latin typeface="Arial" charset="0"/>
              </a:rPr>
              <a:t>/s</a:t>
            </a:r>
            <a:endParaRPr lang="cs-CZ" sz="2400" dirty="0">
              <a:solidFill>
                <a:srgbClr val="000099"/>
              </a:solidFill>
              <a:latin typeface="Arial" charset="0"/>
            </a:endParaRPr>
          </a:p>
        </p:txBody>
      </p:sp>
      <p:sp>
        <p:nvSpPr>
          <p:cNvPr id="13" name="Line 15"/>
          <p:cNvSpPr>
            <a:spLocks noChangeShapeType="1"/>
          </p:cNvSpPr>
          <p:nvPr/>
        </p:nvSpPr>
        <p:spPr bwMode="auto">
          <a:xfrm flipH="1">
            <a:off x="2699792" y="2708920"/>
            <a:ext cx="1512168" cy="503287"/>
          </a:xfrm>
          <a:prstGeom prst="line">
            <a:avLst/>
          </a:prstGeom>
          <a:noFill/>
          <a:ln w="19050">
            <a:solidFill>
              <a:srgbClr val="CC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4" name="Text Box 16"/>
          <p:cNvSpPr txBox="1">
            <a:spLocks noChangeArrowheads="1"/>
          </p:cNvSpPr>
          <p:nvPr/>
        </p:nvSpPr>
        <p:spPr bwMode="auto">
          <a:xfrm>
            <a:off x="1907704" y="5733256"/>
            <a:ext cx="2349297" cy="338554"/>
          </a:xfrm>
          <a:prstGeom prst="rect">
            <a:avLst/>
          </a:prstGeom>
          <a:solidFill>
            <a:srgbClr val="E1F2F3"/>
          </a:solidFill>
          <a:ln w="9525">
            <a:solidFill>
              <a:srgbClr val="CC0000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dirty="0"/>
              <a:t>Superconducting magnets</a:t>
            </a:r>
          </a:p>
        </p:txBody>
      </p:sp>
      <p:sp>
        <p:nvSpPr>
          <p:cNvPr id="15" name="Line 17"/>
          <p:cNvSpPr>
            <a:spLocks noChangeShapeType="1"/>
          </p:cNvSpPr>
          <p:nvPr/>
        </p:nvSpPr>
        <p:spPr bwMode="auto">
          <a:xfrm flipH="1" flipV="1">
            <a:off x="1115616" y="3356991"/>
            <a:ext cx="2087066" cy="2376413"/>
          </a:xfrm>
          <a:prstGeom prst="line">
            <a:avLst/>
          </a:prstGeom>
          <a:noFill/>
          <a:ln w="19050">
            <a:solidFill>
              <a:srgbClr val="CC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6" name="Line 18"/>
          <p:cNvSpPr>
            <a:spLocks noChangeShapeType="1"/>
          </p:cNvSpPr>
          <p:nvPr/>
        </p:nvSpPr>
        <p:spPr bwMode="auto">
          <a:xfrm flipV="1">
            <a:off x="3203476" y="4005064"/>
            <a:ext cx="216396" cy="1727572"/>
          </a:xfrm>
          <a:prstGeom prst="line">
            <a:avLst/>
          </a:prstGeom>
          <a:noFill/>
          <a:ln w="19050">
            <a:solidFill>
              <a:srgbClr val="CC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délník 3"/>
          <p:cNvSpPr/>
          <p:nvPr/>
        </p:nvSpPr>
        <p:spPr>
          <a:xfrm>
            <a:off x="3391614" y="692696"/>
            <a:ext cx="1324402" cy="523220"/>
          </a:xfrm>
          <a:prstGeom prst="rect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txBody>
          <a:bodyPr wrap="none">
            <a:spAutoFit/>
          </a:bodyPr>
          <a:lstStyle/>
          <a:p>
            <a:pPr lvl="0" algn="ctr"/>
            <a:r>
              <a:rPr lang="en-US" sz="28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Outline</a:t>
            </a:r>
            <a:endParaRPr lang="cs-CZ" sz="2800" baseline="-250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ovéPole 6"/>
          <p:cNvSpPr txBox="1"/>
          <p:nvPr/>
        </p:nvSpPr>
        <p:spPr>
          <a:xfrm>
            <a:off x="539552" y="1484784"/>
            <a:ext cx="8208912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/>
            <a:r>
              <a:rPr lang="en-US" sz="2400" dirty="0" smtClean="0"/>
              <a:t>1.  Applied methods of m</a:t>
            </a:r>
            <a:r>
              <a:rPr lang="el-GR" sz="2400" baseline="-25000" dirty="0" smtClean="0"/>
              <a:t>ν</a:t>
            </a:r>
            <a:r>
              <a:rPr lang="en-US" sz="2400" dirty="0" smtClean="0"/>
              <a:t> measurements and current results</a:t>
            </a:r>
          </a:p>
          <a:p>
            <a:pPr marL="514350" indent="-514350"/>
            <a:endParaRPr lang="en-US" sz="2400" dirty="0" smtClean="0"/>
          </a:p>
          <a:p>
            <a:pPr marL="514350" indent="-514350"/>
            <a:r>
              <a:rPr lang="en-US" sz="2400" dirty="0" smtClean="0"/>
              <a:t>2.  Educational role of previous </a:t>
            </a:r>
            <a:r>
              <a:rPr lang="el-GR" sz="2400" dirty="0" smtClean="0"/>
              <a:t>β</a:t>
            </a:r>
            <a:r>
              <a:rPr lang="en-US" sz="2400" dirty="0" smtClean="0"/>
              <a:t>-decay experiments</a:t>
            </a:r>
          </a:p>
          <a:p>
            <a:pPr marL="514350" indent="-514350"/>
            <a:endParaRPr lang="en-US" sz="2400" dirty="0" smtClean="0"/>
          </a:p>
          <a:p>
            <a:pPr marL="514350" indent="-514350"/>
            <a:r>
              <a:rPr lang="en-US" sz="2400" dirty="0" smtClean="0"/>
              <a:t>3.  Principle and technique of the KATRIN experiment</a:t>
            </a:r>
          </a:p>
          <a:p>
            <a:pPr marL="514350" indent="-514350"/>
            <a:r>
              <a:rPr lang="en-US" sz="2400" b="1" dirty="0" smtClean="0">
                <a:solidFill>
                  <a:srgbClr val="FF0000"/>
                </a:solidFill>
              </a:rPr>
              <a:t> </a:t>
            </a:r>
          </a:p>
          <a:p>
            <a:pPr marL="514350" indent="-514350"/>
            <a:r>
              <a:rPr lang="en-US" sz="2400" dirty="0" smtClean="0"/>
              <a:t>4.  Expected results of KATRIN</a:t>
            </a:r>
          </a:p>
        </p:txBody>
      </p:sp>
      <p:sp>
        <p:nvSpPr>
          <p:cNvPr id="9" name="TextovéPole 8"/>
          <p:cNvSpPr txBox="1"/>
          <p:nvPr/>
        </p:nvSpPr>
        <p:spPr>
          <a:xfrm>
            <a:off x="633128" y="4685074"/>
            <a:ext cx="6114303" cy="400110"/>
          </a:xfrm>
          <a:prstGeom prst="rect">
            <a:avLst/>
          </a:prstGeom>
          <a:solidFill>
            <a:srgbClr val="ECF2FA"/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txBody>
          <a:bodyPr wrap="none" rtlCol="0">
            <a:spAutoFit/>
          </a:bodyPr>
          <a:lstStyle/>
          <a:p>
            <a:pPr lvl="0"/>
            <a:r>
              <a:rPr lang="en-US" sz="2000" i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A nuclear spectroscopist note on neutrino sources:</a:t>
            </a:r>
            <a:endParaRPr lang="en-US" sz="1600" dirty="0"/>
          </a:p>
        </p:txBody>
      </p:sp>
      <p:sp>
        <p:nvSpPr>
          <p:cNvPr id="10" name="TextovéPole 9"/>
          <p:cNvSpPr txBox="1"/>
          <p:nvPr/>
        </p:nvSpPr>
        <p:spPr>
          <a:xfrm>
            <a:off x="539552" y="5157192"/>
            <a:ext cx="7560840" cy="11233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Arial" pitchFamily="34" charset="0"/>
                <a:cs typeface="Arial" pitchFamily="34" charset="0"/>
              </a:rPr>
              <a:t>Each of you emits about 4000 neutrinos per second into 4</a:t>
            </a:r>
            <a:r>
              <a:rPr lang="el-GR" sz="2000" dirty="0" smtClean="0">
                <a:latin typeface="Arial" pitchFamily="34" charset="0"/>
                <a:cs typeface="Arial" pitchFamily="34" charset="0"/>
              </a:rPr>
              <a:t>π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</a:t>
            </a:r>
          </a:p>
          <a:p>
            <a:r>
              <a:rPr lang="en-US" sz="2000" dirty="0" smtClean="0">
                <a:latin typeface="Arial" pitchFamily="34" charset="0"/>
                <a:cs typeface="Arial" pitchFamily="34" charset="0"/>
              </a:rPr>
              <a:t>due to β-decay of </a:t>
            </a:r>
            <a:r>
              <a:rPr lang="en-US" sz="2000" baseline="30000" dirty="0" smtClean="0">
                <a:latin typeface="Arial" pitchFamily="34" charset="0"/>
                <a:cs typeface="Arial" pitchFamily="34" charset="0"/>
              </a:rPr>
              <a:t>40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K in your body</a:t>
            </a:r>
          </a:p>
          <a:p>
            <a:pPr>
              <a:lnSpc>
                <a:spcPct val="150000"/>
              </a:lnSpc>
            </a:pPr>
            <a:r>
              <a:rPr lang="en-US" i="1" dirty="0" smtClean="0">
                <a:latin typeface="Arial" pitchFamily="34" charset="0"/>
                <a:cs typeface="Arial" pitchFamily="34" charset="0"/>
              </a:rPr>
              <a:t>140 g of potassium,  0.01 % abundance of </a:t>
            </a:r>
            <a:r>
              <a:rPr lang="en-US" i="1" baseline="30000" dirty="0" smtClean="0">
                <a:latin typeface="Arial" pitchFamily="34" charset="0"/>
                <a:cs typeface="Arial" pitchFamily="34" charset="0"/>
              </a:rPr>
              <a:t>40</a:t>
            </a:r>
            <a:r>
              <a:rPr lang="en-US" i="1" dirty="0" smtClean="0">
                <a:latin typeface="Arial" pitchFamily="34" charset="0"/>
                <a:cs typeface="Arial" pitchFamily="34" charset="0"/>
              </a:rPr>
              <a:t>K,  T</a:t>
            </a:r>
            <a:r>
              <a:rPr lang="en-US" i="1" baseline="-25000" dirty="0" smtClean="0">
                <a:latin typeface="Arial" pitchFamily="34" charset="0"/>
                <a:cs typeface="Arial" pitchFamily="34" charset="0"/>
              </a:rPr>
              <a:t>1/2 </a:t>
            </a:r>
            <a:r>
              <a:rPr lang="en-US" i="1" dirty="0" smtClean="0">
                <a:latin typeface="Arial" pitchFamily="34" charset="0"/>
                <a:cs typeface="Arial" pitchFamily="34" charset="0"/>
              </a:rPr>
              <a:t>= 1.2· 10</a:t>
            </a:r>
            <a:r>
              <a:rPr lang="en-US" i="1" baseline="30000" dirty="0" smtClean="0">
                <a:latin typeface="Arial" pitchFamily="34" charset="0"/>
                <a:cs typeface="Arial" pitchFamily="34" charset="0"/>
              </a:rPr>
              <a:t>9</a:t>
            </a:r>
            <a:r>
              <a:rPr lang="en-US" i="1" dirty="0" smtClean="0">
                <a:latin typeface="Arial" pitchFamily="34" charset="0"/>
                <a:cs typeface="Arial" pitchFamily="34" charset="0"/>
              </a:rPr>
              <a:t> y</a:t>
            </a:r>
            <a:endParaRPr lang="cs-CZ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Main spectrometer-on a street Nov 200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762000"/>
            <a:ext cx="8128000" cy="609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 Box 5"/>
          <p:cNvSpPr txBox="1">
            <a:spLocks noChangeArrowheads="1"/>
          </p:cNvSpPr>
          <p:nvPr/>
        </p:nvSpPr>
        <p:spPr bwMode="auto">
          <a:xfrm>
            <a:off x="6228184" y="836712"/>
            <a:ext cx="1841594" cy="707886"/>
          </a:xfrm>
          <a:prstGeom prst="rect">
            <a:avLst/>
          </a:prstGeom>
          <a:solidFill>
            <a:srgbClr val="FFFFCC"/>
          </a:solidFill>
          <a:ln w="9525">
            <a:solidFill>
              <a:srgbClr val="FF6699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2000" dirty="0"/>
              <a:t>The last 7 km to</a:t>
            </a:r>
          </a:p>
          <a:p>
            <a:pPr eaLnBrk="0" hangingPunct="0"/>
            <a:r>
              <a:rPr lang="en-US" sz="2000" dirty="0"/>
              <a:t>the </a:t>
            </a:r>
            <a:r>
              <a:rPr lang="en-US" sz="2000" dirty="0" smtClean="0"/>
              <a:t>KIT</a:t>
            </a:r>
            <a:endParaRPr lang="en-US" sz="2000" dirty="0"/>
          </a:p>
        </p:txBody>
      </p:sp>
      <p:sp>
        <p:nvSpPr>
          <p:cNvPr id="4" name="Text Box 6"/>
          <p:cNvSpPr txBox="1">
            <a:spLocks noChangeArrowheads="1"/>
          </p:cNvSpPr>
          <p:nvPr/>
        </p:nvSpPr>
        <p:spPr bwMode="auto">
          <a:xfrm>
            <a:off x="832409" y="796950"/>
            <a:ext cx="1821331" cy="707886"/>
          </a:xfrm>
          <a:prstGeom prst="rect">
            <a:avLst/>
          </a:prstGeom>
          <a:solidFill>
            <a:srgbClr val="FFFFCC"/>
          </a:solidFill>
          <a:ln w="9525">
            <a:solidFill>
              <a:srgbClr val="FF6699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en-US" sz="2000" dirty="0"/>
              <a:t>9000 km on sea</a:t>
            </a:r>
          </a:p>
          <a:p>
            <a:pPr algn="ctr" eaLnBrk="0" hangingPunct="0"/>
            <a:r>
              <a:rPr lang="en-US" sz="2000" dirty="0"/>
              <a:t>around Europe</a:t>
            </a:r>
            <a:endParaRPr lang="cs-CZ" sz="2000" dirty="0"/>
          </a:p>
        </p:txBody>
      </p:sp>
      <p:sp>
        <p:nvSpPr>
          <p:cNvPr id="5" name="Text Box 7"/>
          <p:cNvSpPr txBox="1">
            <a:spLocks noChangeArrowheads="1"/>
          </p:cNvSpPr>
          <p:nvPr/>
        </p:nvSpPr>
        <p:spPr bwMode="auto">
          <a:xfrm>
            <a:off x="568325" y="1918469"/>
            <a:ext cx="1790105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b="1" i="1" dirty="0">
                <a:solidFill>
                  <a:srgbClr val="0000CC"/>
                </a:solidFill>
              </a:rPr>
              <a:t>diameter </a:t>
            </a:r>
            <a:r>
              <a:rPr lang="cs-CZ" sz="2000" b="1" i="1" dirty="0">
                <a:solidFill>
                  <a:srgbClr val="0000CC"/>
                </a:solidFill>
              </a:rPr>
              <a:t>10 m </a:t>
            </a:r>
            <a:endParaRPr lang="en-US" sz="2000" b="1" i="1" dirty="0">
              <a:solidFill>
                <a:srgbClr val="0000CC"/>
              </a:solidFill>
            </a:endParaRPr>
          </a:p>
          <a:p>
            <a:r>
              <a:rPr lang="en-US" sz="2000" i="1" dirty="0">
                <a:solidFill>
                  <a:srgbClr val="0000CC"/>
                </a:solidFill>
              </a:rPr>
              <a:t>length</a:t>
            </a:r>
            <a:r>
              <a:rPr lang="cs-CZ" sz="2000" i="1" dirty="0">
                <a:solidFill>
                  <a:srgbClr val="0000CC"/>
                </a:solidFill>
              </a:rPr>
              <a:t> 23 m</a:t>
            </a:r>
            <a:endParaRPr lang="en-US" sz="2000" i="1" dirty="0">
              <a:solidFill>
                <a:srgbClr val="0000CC"/>
              </a:solidFill>
            </a:endParaRPr>
          </a:p>
          <a:p>
            <a:r>
              <a:rPr lang="en-US" sz="2000" i="1" dirty="0">
                <a:solidFill>
                  <a:srgbClr val="0000CC"/>
                </a:solidFill>
              </a:rPr>
              <a:t>weight 200 t</a:t>
            </a:r>
            <a:endParaRPr lang="en-US" sz="2400" dirty="0">
              <a:latin typeface="Arial" charset="0"/>
            </a:endParaRPr>
          </a:p>
        </p:txBody>
      </p:sp>
      <p:sp>
        <p:nvSpPr>
          <p:cNvPr id="6" name="TextovéPole 5"/>
          <p:cNvSpPr txBox="1"/>
          <p:nvPr/>
        </p:nvSpPr>
        <p:spPr>
          <a:xfrm>
            <a:off x="467544" y="188640"/>
            <a:ext cx="7776864" cy="523220"/>
          </a:xfrm>
          <a:prstGeom prst="rect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2800" dirty="0" smtClean="0">
                <a:cs typeface="Arial" pitchFamily="34" charset="0"/>
              </a:rPr>
              <a:t>Vacuum chamber of the main spectrometer</a:t>
            </a:r>
            <a:endParaRPr lang="en-US" sz="2800" dirty="0"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ine 2"/>
          <p:cNvSpPr>
            <a:spLocks noChangeShapeType="1"/>
          </p:cNvSpPr>
          <p:nvPr/>
        </p:nvSpPr>
        <p:spPr bwMode="auto">
          <a:xfrm flipV="1">
            <a:off x="7888288" y="758825"/>
            <a:ext cx="1152525" cy="73025"/>
          </a:xfrm>
          <a:prstGeom prst="line">
            <a:avLst/>
          </a:prstGeom>
          <a:noFill/>
          <a:ln w="25400">
            <a:solidFill>
              <a:srgbClr val="FFFFFF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611561" y="476672"/>
            <a:ext cx="7848871" cy="528638"/>
          </a:xfrm>
          <a:prstGeom prst="rect">
            <a:avLst/>
          </a:prstGeom>
          <a:solidFill>
            <a:srgbClr val="F7FA6A"/>
          </a:solidFill>
          <a:ln w="9525" algn="ctr">
            <a:solidFill>
              <a:srgbClr val="FF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2800" dirty="0"/>
              <a:t>Wire electrodes of the main KATRIN spectrometer</a:t>
            </a:r>
            <a:endParaRPr lang="cs-CZ" sz="2800" dirty="0"/>
          </a:p>
        </p:txBody>
      </p:sp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539552" y="3212976"/>
            <a:ext cx="1728192" cy="646331"/>
          </a:xfrm>
          <a:prstGeom prst="rect">
            <a:avLst/>
          </a:prstGeom>
          <a:noFill/>
          <a:ln w="9525" algn="ctr">
            <a:solidFill>
              <a:srgbClr val="3399FF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dirty="0" smtClean="0">
                <a:latin typeface="Arial" charset="0"/>
              </a:rPr>
              <a:t>240 modules</a:t>
            </a:r>
          </a:p>
          <a:p>
            <a:r>
              <a:rPr lang="en-US" dirty="0" smtClean="0">
                <a:latin typeface="Arial" charset="0"/>
              </a:rPr>
              <a:t> 23 000 wires</a:t>
            </a:r>
            <a:endParaRPr lang="en-US" dirty="0">
              <a:latin typeface="Arial" charset="0"/>
            </a:endParaRPr>
          </a:p>
        </p:txBody>
      </p:sp>
      <p:sp>
        <p:nvSpPr>
          <p:cNvPr id="8" name="Text Box 8"/>
          <p:cNvSpPr txBox="1">
            <a:spLocks noChangeArrowheads="1"/>
          </p:cNvSpPr>
          <p:nvPr/>
        </p:nvSpPr>
        <p:spPr bwMode="auto">
          <a:xfrm>
            <a:off x="4767263" y="1504950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cs-CZ">
              <a:latin typeface="Arial" charset="0"/>
            </a:endParaRPr>
          </a:p>
        </p:txBody>
      </p:sp>
      <p:grpSp>
        <p:nvGrpSpPr>
          <p:cNvPr id="9" name="Group 9"/>
          <p:cNvGrpSpPr>
            <a:grpSpLocks/>
          </p:cNvGrpSpPr>
          <p:nvPr/>
        </p:nvGrpSpPr>
        <p:grpSpPr bwMode="auto">
          <a:xfrm>
            <a:off x="111125" y="1125538"/>
            <a:ext cx="4965700" cy="1760537"/>
            <a:chOff x="113" y="2775"/>
            <a:chExt cx="3128" cy="1109"/>
          </a:xfrm>
        </p:grpSpPr>
        <p:sp>
          <p:nvSpPr>
            <p:cNvPr id="10" name="Rectangle 10"/>
            <p:cNvSpPr>
              <a:spLocks noChangeArrowheads="1"/>
            </p:cNvSpPr>
            <p:nvPr/>
          </p:nvSpPr>
          <p:spPr bwMode="auto">
            <a:xfrm>
              <a:off x="837" y="3672"/>
              <a:ext cx="1632" cy="45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11" name="Oval 11"/>
            <p:cNvSpPr>
              <a:spLocks noChangeArrowheads="1"/>
            </p:cNvSpPr>
            <p:nvPr/>
          </p:nvSpPr>
          <p:spPr bwMode="auto">
            <a:xfrm>
              <a:off x="927" y="3310"/>
              <a:ext cx="90" cy="90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12" name="Oval 12"/>
            <p:cNvSpPr>
              <a:spLocks noChangeArrowheads="1"/>
            </p:cNvSpPr>
            <p:nvPr/>
          </p:nvSpPr>
          <p:spPr bwMode="auto">
            <a:xfrm>
              <a:off x="1381" y="3310"/>
              <a:ext cx="90" cy="90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13" name="Oval 13"/>
            <p:cNvSpPr>
              <a:spLocks noChangeArrowheads="1"/>
            </p:cNvSpPr>
            <p:nvPr/>
          </p:nvSpPr>
          <p:spPr bwMode="auto">
            <a:xfrm>
              <a:off x="1834" y="3310"/>
              <a:ext cx="90" cy="90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14" name="Oval 14"/>
            <p:cNvSpPr>
              <a:spLocks noChangeArrowheads="1"/>
            </p:cNvSpPr>
            <p:nvPr/>
          </p:nvSpPr>
          <p:spPr bwMode="auto">
            <a:xfrm>
              <a:off x="2288" y="3310"/>
              <a:ext cx="90" cy="90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15" name="Oval 15"/>
            <p:cNvSpPr>
              <a:spLocks noChangeArrowheads="1"/>
            </p:cNvSpPr>
            <p:nvPr/>
          </p:nvSpPr>
          <p:spPr bwMode="auto">
            <a:xfrm>
              <a:off x="1154" y="3069"/>
              <a:ext cx="59" cy="59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16" name="Oval 16"/>
            <p:cNvSpPr>
              <a:spLocks noChangeArrowheads="1"/>
            </p:cNvSpPr>
            <p:nvPr/>
          </p:nvSpPr>
          <p:spPr bwMode="auto">
            <a:xfrm>
              <a:off x="1608" y="3069"/>
              <a:ext cx="59" cy="59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17" name="Oval 17"/>
            <p:cNvSpPr>
              <a:spLocks noChangeArrowheads="1"/>
            </p:cNvSpPr>
            <p:nvPr/>
          </p:nvSpPr>
          <p:spPr bwMode="auto">
            <a:xfrm>
              <a:off x="2061" y="3069"/>
              <a:ext cx="59" cy="59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18" name="Line 18"/>
            <p:cNvSpPr>
              <a:spLocks noChangeShapeType="1"/>
            </p:cNvSpPr>
            <p:nvPr/>
          </p:nvSpPr>
          <p:spPr bwMode="auto">
            <a:xfrm>
              <a:off x="2515" y="3356"/>
              <a:ext cx="0" cy="31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lg"/>
              <a:tailEnd type="triangle" w="med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" name="Line 19"/>
            <p:cNvSpPr>
              <a:spLocks noChangeShapeType="1"/>
            </p:cNvSpPr>
            <p:nvPr/>
          </p:nvSpPr>
          <p:spPr bwMode="auto">
            <a:xfrm>
              <a:off x="2515" y="3083"/>
              <a:ext cx="0" cy="27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lg"/>
              <a:tailEnd type="triangle" w="med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" name="Line 20"/>
            <p:cNvSpPr>
              <a:spLocks noChangeShapeType="1"/>
            </p:cNvSpPr>
            <p:nvPr/>
          </p:nvSpPr>
          <p:spPr bwMode="auto">
            <a:xfrm flipH="1">
              <a:off x="2469" y="3356"/>
              <a:ext cx="91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" name="Line 21"/>
            <p:cNvSpPr>
              <a:spLocks noChangeShapeType="1"/>
            </p:cNvSpPr>
            <p:nvPr/>
          </p:nvSpPr>
          <p:spPr bwMode="auto">
            <a:xfrm flipH="1">
              <a:off x="2469" y="3086"/>
              <a:ext cx="91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" name="Line 22"/>
            <p:cNvSpPr>
              <a:spLocks noChangeShapeType="1"/>
            </p:cNvSpPr>
            <p:nvPr/>
          </p:nvSpPr>
          <p:spPr bwMode="auto">
            <a:xfrm flipH="1">
              <a:off x="2469" y="3672"/>
              <a:ext cx="91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3" name="Text Box 23"/>
            <p:cNvSpPr txBox="1">
              <a:spLocks noChangeArrowheads="1"/>
            </p:cNvSpPr>
            <p:nvPr/>
          </p:nvSpPr>
          <p:spPr bwMode="auto">
            <a:xfrm>
              <a:off x="113" y="3571"/>
              <a:ext cx="773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de-DE" sz="1600">
                  <a:solidFill>
                    <a:srgbClr val="0000FF"/>
                  </a:solidFill>
                  <a:latin typeface="Arial" charset="0"/>
                </a:rPr>
                <a:t>U</a:t>
              </a:r>
              <a:r>
                <a:rPr lang="de-DE" sz="1600" baseline="-25000">
                  <a:solidFill>
                    <a:srgbClr val="0000FF"/>
                  </a:solidFill>
                  <a:latin typeface="Arial" charset="0"/>
                </a:rPr>
                <a:t>0</a:t>
              </a:r>
              <a:r>
                <a:rPr lang="de-DE" sz="1600">
                  <a:solidFill>
                    <a:srgbClr val="0000FF"/>
                  </a:solidFill>
                  <a:latin typeface="Arial" charset="0"/>
                </a:rPr>
                <a:t>=-18.4kV</a:t>
              </a:r>
            </a:p>
          </p:txBody>
        </p:sp>
        <p:sp>
          <p:nvSpPr>
            <p:cNvPr id="24" name="Text Box 24"/>
            <p:cNvSpPr txBox="1">
              <a:spLocks noChangeArrowheads="1"/>
            </p:cNvSpPr>
            <p:nvPr/>
          </p:nvSpPr>
          <p:spPr bwMode="auto">
            <a:xfrm>
              <a:off x="131" y="3264"/>
              <a:ext cx="598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de-DE" sz="1600">
                  <a:latin typeface="Arial" charset="0"/>
                </a:rPr>
                <a:t>U</a:t>
              </a:r>
              <a:r>
                <a:rPr lang="de-DE" sz="1600" baseline="-25000">
                  <a:latin typeface="Arial" charset="0"/>
                </a:rPr>
                <a:t>0</a:t>
              </a:r>
              <a:r>
                <a:rPr lang="de-DE" sz="1600">
                  <a:latin typeface="Arial" charset="0"/>
                </a:rPr>
                <a:t>-100V</a:t>
              </a:r>
            </a:p>
          </p:txBody>
        </p:sp>
        <p:sp>
          <p:nvSpPr>
            <p:cNvPr id="25" name="Text Box 25"/>
            <p:cNvSpPr txBox="1">
              <a:spLocks noChangeArrowheads="1"/>
            </p:cNvSpPr>
            <p:nvPr/>
          </p:nvSpPr>
          <p:spPr bwMode="auto">
            <a:xfrm>
              <a:off x="2503" y="3394"/>
              <a:ext cx="738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de-DE" sz="1600">
                  <a:latin typeface="Arial" charset="0"/>
                </a:rPr>
                <a:t>d</a:t>
              </a:r>
              <a:r>
                <a:rPr lang="de-DE" sz="1600" baseline="-25000">
                  <a:latin typeface="Arial" charset="0"/>
                </a:rPr>
                <a:t>1</a:t>
              </a:r>
              <a:r>
                <a:rPr lang="de-DE" sz="1600">
                  <a:latin typeface="Arial" charset="0"/>
                </a:rPr>
                <a:t>=150mm</a:t>
              </a:r>
              <a:endParaRPr lang="de-DE" sz="1600" baseline="-25000">
                <a:latin typeface="Arial" charset="0"/>
              </a:endParaRPr>
            </a:p>
          </p:txBody>
        </p:sp>
        <p:sp>
          <p:nvSpPr>
            <p:cNvPr id="26" name="Text Box 26"/>
            <p:cNvSpPr txBox="1">
              <a:spLocks noChangeArrowheads="1"/>
            </p:cNvSpPr>
            <p:nvPr/>
          </p:nvSpPr>
          <p:spPr bwMode="auto">
            <a:xfrm>
              <a:off x="1764" y="3672"/>
              <a:ext cx="1140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de-DE" sz="1600">
                  <a:solidFill>
                    <a:srgbClr val="0000FF"/>
                  </a:solidFill>
                  <a:latin typeface="Arial" charset="0"/>
                </a:rPr>
                <a:t>Spectrometer wall</a:t>
              </a:r>
            </a:p>
          </p:txBody>
        </p:sp>
        <p:cxnSp>
          <p:nvCxnSpPr>
            <p:cNvPr id="27" name="AutoShape 27"/>
            <p:cNvCxnSpPr>
              <a:cxnSpLocks noChangeShapeType="1"/>
            </p:cNvCxnSpPr>
            <p:nvPr/>
          </p:nvCxnSpPr>
          <p:spPr bwMode="auto">
            <a:xfrm rot="5400000" flipH="1">
              <a:off x="1578" y="3536"/>
              <a:ext cx="30" cy="242"/>
            </a:xfrm>
            <a:prstGeom prst="curvedConnector3">
              <a:avLst>
                <a:gd name="adj1" fmla="val 580000"/>
              </a:avLst>
            </a:prstGeom>
            <a:noFill/>
            <a:ln w="15875">
              <a:solidFill>
                <a:srgbClr val="FF0000"/>
              </a:solidFill>
              <a:round/>
              <a:headEnd/>
              <a:tailEnd type="triangle" w="lg" len="med"/>
            </a:ln>
          </p:spPr>
        </p:cxnSp>
        <p:sp>
          <p:nvSpPr>
            <p:cNvPr id="28" name="Text Box 28"/>
            <p:cNvSpPr txBox="1">
              <a:spLocks noChangeArrowheads="1"/>
            </p:cNvSpPr>
            <p:nvPr/>
          </p:nvSpPr>
          <p:spPr bwMode="auto">
            <a:xfrm>
              <a:off x="1608" y="3355"/>
              <a:ext cx="228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de-DE" b="1">
                  <a:solidFill>
                    <a:srgbClr val="FF0000"/>
                  </a:solidFill>
                  <a:latin typeface="Arial" charset="0"/>
                </a:rPr>
                <a:t>e</a:t>
              </a:r>
              <a:r>
                <a:rPr lang="de-DE" b="1" baseline="30000">
                  <a:solidFill>
                    <a:srgbClr val="FF0000"/>
                  </a:solidFill>
                  <a:latin typeface="Arial" charset="0"/>
                </a:rPr>
                <a:t>-</a:t>
              </a:r>
            </a:p>
          </p:txBody>
        </p:sp>
        <p:sp>
          <p:nvSpPr>
            <p:cNvPr id="29" name="Text Box 29"/>
            <p:cNvSpPr txBox="1">
              <a:spLocks noChangeArrowheads="1"/>
            </p:cNvSpPr>
            <p:nvPr/>
          </p:nvSpPr>
          <p:spPr bwMode="auto">
            <a:xfrm>
              <a:off x="1108" y="2887"/>
              <a:ext cx="208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de-DE" sz="1600">
                  <a:latin typeface="Arial" charset="0"/>
                </a:rPr>
                <a:t>r</a:t>
              </a:r>
              <a:r>
                <a:rPr lang="de-DE" sz="1600" baseline="-25000">
                  <a:latin typeface="Arial" charset="0"/>
                </a:rPr>
                <a:t>2</a:t>
              </a:r>
            </a:p>
          </p:txBody>
        </p:sp>
        <p:sp>
          <p:nvSpPr>
            <p:cNvPr id="30" name="Text Box 30"/>
            <p:cNvSpPr txBox="1">
              <a:spLocks noChangeArrowheads="1"/>
            </p:cNvSpPr>
            <p:nvPr/>
          </p:nvSpPr>
          <p:spPr bwMode="auto">
            <a:xfrm>
              <a:off x="882" y="3136"/>
              <a:ext cx="208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de-DE" sz="1600">
                  <a:latin typeface="Arial" charset="0"/>
                </a:rPr>
                <a:t>r</a:t>
              </a:r>
              <a:r>
                <a:rPr lang="de-DE" sz="1600" baseline="-25000">
                  <a:latin typeface="Arial" charset="0"/>
                </a:rPr>
                <a:t>1</a:t>
              </a:r>
            </a:p>
          </p:txBody>
        </p:sp>
        <p:cxnSp>
          <p:nvCxnSpPr>
            <p:cNvPr id="31" name="AutoShape 31"/>
            <p:cNvCxnSpPr>
              <a:cxnSpLocks noChangeShapeType="1"/>
            </p:cNvCxnSpPr>
            <p:nvPr/>
          </p:nvCxnSpPr>
          <p:spPr bwMode="auto">
            <a:xfrm rot="5400000" flipH="1">
              <a:off x="1260" y="3189"/>
              <a:ext cx="30" cy="242"/>
            </a:xfrm>
            <a:prstGeom prst="curvedConnector3">
              <a:avLst>
                <a:gd name="adj1" fmla="val 580000"/>
              </a:avLst>
            </a:prstGeom>
            <a:noFill/>
            <a:ln w="12700">
              <a:solidFill>
                <a:srgbClr val="FF0000"/>
              </a:solidFill>
              <a:prstDash val="sysDot"/>
              <a:round/>
              <a:headEnd/>
              <a:tailEnd type="triangle" w="lg" len="med"/>
            </a:ln>
          </p:spPr>
        </p:cxnSp>
        <p:sp>
          <p:nvSpPr>
            <p:cNvPr id="32" name="Text Box 32"/>
            <p:cNvSpPr txBox="1">
              <a:spLocks noChangeArrowheads="1"/>
            </p:cNvSpPr>
            <p:nvPr/>
          </p:nvSpPr>
          <p:spPr bwMode="auto">
            <a:xfrm>
              <a:off x="2503" y="3098"/>
              <a:ext cx="667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de-DE" sz="1600">
                  <a:latin typeface="Arial" charset="0"/>
                </a:rPr>
                <a:t>d</a:t>
              </a:r>
              <a:r>
                <a:rPr lang="de-DE" sz="1600" baseline="-25000">
                  <a:latin typeface="Arial" charset="0"/>
                </a:rPr>
                <a:t>2</a:t>
              </a:r>
              <a:r>
                <a:rPr lang="de-DE" sz="1600">
                  <a:latin typeface="Arial" charset="0"/>
                </a:rPr>
                <a:t>=70mm</a:t>
              </a:r>
              <a:endParaRPr lang="de-DE" sz="1600" baseline="-25000">
                <a:latin typeface="Arial" charset="0"/>
              </a:endParaRPr>
            </a:p>
          </p:txBody>
        </p:sp>
        <p:sp>
          <p:nvSpPr>
            <p:cNvPr id="33" name="Text Box 33"/>
            <p:cNvSpPr txBox="1">
              <a:spLocks noChangeArrowheads="1"/>
            </p:cNvSpPr>
            <p:nvPr/>
          </p:nvSpPr>
          <p:spPr bwMode="auto">
            <a:xfrm>
              <a:off x="131" y="3005"/>
              <a:ext cx="598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de-DE" sz="1600">
                  <a:latin typeface="Arial" charset="0"/>
                </a:rPr>
                <a:t>U</a:t>
              </a:r>
              <a:r>
                <a:rPr lang="de-DE" sz="1600" baseline="-25000">
                  <a:latin typeface="Arial" charset="0"/>
                </a:rPr>
                <a:t>0</a:t>
              </a:r>
              <a:r>
                <a:rPr lang="de-DE" sz="1600">
                  <a:latin typeface="Arial" charset="0"/>
                </a:rPr>
                <a:t>-200V</a:t>
              </a:r>
            </a:p>
          </p:txBody>
        </p:sp>
        <p:sp>
          <p:nvSpPr>
            <p:cNvPr id="34" name="Line 34"/>
            <p:cNvSpPr>
              <a:spLocks noChangeShapeType="1"/>
            </p:cNvSpPr>
            <p:nvPr/>
          </p:nvSpPr>
          <p:spPr bwMode="auto">
            <a:xfrm>
              <a:off x="1608" y="2991"/>
              <a:ext cx="453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lg"/>
              <a:tailEnd type="triangle" w="med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5" name="Line 35"/>
            <p:cNvSpPr>
              <a:spLocks noChangeShapeType="1"/>
            </p:cNvSpPr>
            <p:nvPr/>
          </p:nvSpPr>
          <p:spPr bwMode="auto">
            <a:xfrm flipH="1">
              <a:off x="2061" y="2947"/>
              <a:ext cx="0" cy="16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6" name="Line 36"/>
            <p:cNvSpPr>
              <a:spLocks noChangeShapeType="1"/>
            </p:cNvSpPr>
            <p:nvPr/>
          </p:nvSpPr>
          <p:spPr bwMode="auto">
            <a:xfrm flipH="1">
              <a:off x="1608" y="2943"/>
              <a:ext cx="0" cy="16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7" name="Text Box 37"/>
            <p:cNvSpPr txBox="1">
              <a:spLocks noChangeArrowheads="1"/>
            </p:cNvSpPr>
            <p:nvPr/>
          </p:nvSpPr>
          <p:spPr bwMode="auto">
            <a:xfrm>
              <a:off x="1617" y="2775"/>
              <a:ext cx="611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de-DE" sz="1600">
                  <a:latin typeface="Arial" charset="0"/>
                </a:rPr>
                <a:t>s=25mm</a:t>
              </a:r>
              <a:endParaRPr lang="de-DE" sz="1600" baseline="-25000">
                <a:latin typeface="Arial" charset="0"/>
              </a:endParaRPr>
            </a:p>
          </p:txBody>
        </p:sp>
      </p:grpSp>
      <p:sp>
        <p:nvSpPr>
          <p:cNvPr id="40" name="Text Box 40"/>
          <p:cNvSpPr txBox="1">
            <a:spLocks noChangeArrowheads="1"/>
          </p:cNvSpPr>
          <p:nvPr/>
        </p:nvSpPr>
        <p:spPr bwMode="auto">
          <a:xfrm>
            <a:off x="5178425" y="1340768"/>
            <a:ext cx="3724275" cy="1749425"/>
          </a:xfrm>
          <a:prstGeom prst="rect">
            <a:avLst/>
          </a:prstGeom>
          <a:solidFill>
            <a:srgbClr val="E1F2F3"/>
          </a:solidFill>
          <a:ln w="9525">
            <a:solidFill>
              <a:srgbClr val="FF0066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Tx/>
              <a:buChar char="•"/>
            </a:pPr>
            <a:r>
              <a:rPr lang="en-US" dirty="0">
                <a:latin typeface="Arial" charset="0"/>
              </a:rPr>
              <a:t> </a:t>
            </a:r>
            <a:r>
              <a:rPr lang="en-US" b="1" dirty="0">
                <a:latin typeface="Arial" charset="0"/>
              </a:rPr>
              <a:t>Reduce background </a:t>
            </a:r>
            <a:r>
              <a:rPr lang="en-US" dirty="0">
                <a:latin typeface="Arial" charset="0"/>
              </a:rPr>
              <a:t>due to</a:t>
            </a:r>
          </a:p>
          <a:p>
            <a:r>
              <a:rPr lang="en-US" dirty="0">
                <a:latin typeface="Arial" charset="0"/>
              </a:rPr>
              <a:t>  secondary electrons from the wall</a:t>
            </a:r>
          </a:p>
          <a:p>
            <a:endParaRPr lang="en-US" i="1" dirty="0">
              <a:latin typeface="Arial" charset="0"/>
            </a:endParaRPr>
          </a:p>
          <a:p>
            <a:pPr>
              <a:buFontTx/>
              <a:buChar char="•"/>
            </a:pPr>
            <a:r>
              <a:rPr lang="en-US" dirty="0">
                <a:latin typeface="Arial" charset="0"/>
              </a:rPr>
              <a:t> </a:t>
            </a:r>
            <a:r>
              <a:rPr lang="en-US" b="1" dirty="0">
                <a:latin typeface="Arial" charset="0"/>
              </a:rPr>
              <a:t>Secure precise form </a:t>
            </a:r>
            <a:r>
              <a:rPr lang="en-US" dirty="0">
                <a:latin typeface="Arial" charset="0"/>
              </a:rPr>
              <a:t>of the</a:t>
            </a:r>
          </a:p>
          <a:p>
            <a:r>
              <a:rPr lang="en-US" dirty="0">
                <a:latin typeface="Arial" charset="0"/>
              </a:rPr>
              <a:t>  retarding electrostatic field</a:t>
            </a:r>
          </a:p>
          <a:p>
            <a:r>
              <a:rPr lang="en-US" dirty="0">
                <a:latin typeface="Arial" charset="0"/>
              </a:rPr>
              <a:t>  </a:t>
            </a:r>
            <a:r>
              <a:rPr lang="en-US" i="1" dirty="0">
                <a:latin typeface="Arial" charset="0"/>
              </a:rPr>
              <a:t>no magnetic traps for e</a:t>
            </a:r>
            <a:r>
              <a:rPr lang="en-US" i="1" baseline="30000" dirty="0">
                <a:latin typeface="Arial" charset="0"/>
              </a:rPr>
              <a:t>- </a:t>
            </a:r>
            <a:r>
              <a:rPr lang="en-US" i="1" dirty="0">
                <a:latin typeface="Arial" charset="0"/>
              </a:rPr>
              <a:t>and ions</a:t>
            </a:r>
          </a:p>
        </p:txBody>
      </p:sp>
      <p:pic>
        <p:nvPicPr>
          <p:cNvPr id="41" name="Picture 2" descr="C:\Users\Otokar Dragoun\Desktop\OTA doc\FIGURES for KATRIN\Mounting electrode rails inside the main spectrometer March 2009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23928" y="3212976"/>
            <a:ext cx="5040830" cy="3359713"/>
          </a:xfrm>
          <a:prstGeom prst="rect">
            <a:avLst/>
          </a:prstGeom>
          <a:noFill/>
        </p:spPr>
      </p:pic>
      <p:sp>
        <p:nvSpPr>
          <p:cNvPr id="42" name="TextovéPole 41"/>
          <p:cNvSpPr txBox="1"/>
          <p:nvPr/>
        </p:nvSpPr>
        <p:spPr>
          <a:xfrm>
            <a:off x="251520" y="5157192"/>
            <a:ext cx="3312368" cy="1015663"/>
          </a:xfrm>
          <a:prstGeom prst="rect">
            <a:avLst/>
          </a:prstGeom>
          <a:noFill/>
          <a:ln>
            <a:solidFill>
              <a:schemeClr val="tx2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Mounting wire electrodes</a:t>
            </a:r>
          </a:p>
          <a:p>
            <a:r>
              <a:rPr lang="en-US" sz="2000" dirty="0" smtClean="0"/>
              <a:t> into a clean spectrometer interior</a:t>
            </a:r>
            <a:endParaRPr lang="en-US" sz="2000" dirty="0"/>
          </a:p>
        </p:txBody>
      </p:sp>
      <p:cxnSp>
        <p:nvCxnSpPr>
          <p:cNvPr id="39" name="Přímá spojovací šipka 38"/>
          <p:cNvCxnSpPr>
            <a:stCxn id="42" idx="0"/>
          </p:cNvCxnSpPr>
          <p:nvPr/>
        </p:nvCxnSpPr>
        <p:spPr>
          <a:xfrm flipV="1">
            <a:off x="1907704" y="4509120"/>
            <a:ext cx="1728192" cy="64807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0"/>
            <a:ext cx="8601798" cy="6037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60233" y="4005064"/>
            <a:ext cx="1872207" cy="20594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ovéPole 3"/>
          <p:cNvSpPr txBox="1"/>
          <p:nvPr/>
        </p:nvSpPr>
        <p:spPr>
          <a:xfrm>
            <a:off x="6732240" y="6165304"/>
            <a:ext cx="18722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High-voltage divider</a:t>
            </a:r>
          </a:p>
          <a:p>
            <a:r>
              <a:rPr lang="en-US" sz="1600" i="1" dirty="0" smtClean="0"/>
              <a:t>metrology precision</a:t>
            </a:r>
            <a:r>
              <a:rPr lang="en-US" sz="1600" dirty="0" smtClean="0"/>
              <a:t> </a:t>
            </a:r>
            <a:endParaRPr lang="en-US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číslo snímku 3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/>
          <a:p>
            <a:fld id="{2B15C0E8-8BEA-4B73-A6AF-169C1BAA94FB}" type="slidenum">
              <a:rPr lang="cs-CZ"/>
              <a:pPr/>
              <a:t>23</a:t>
            </a:fld>
            <a:endParaRPr lang="cs-CZ"/>
          </a:p>
        </p:txBody>
      </p:sp>
      <p:sp>
        <p:nvSpPr>
          <p:cNvPr id="3" name="Text Box 5"/>
          <p:cNvSpPr txBox="1">
            <a:spLocks noChangeArrowheads="1"/>
          </p:cNvSpPr>
          <p:nvPr/>
        </p:nvSpPr>
        <p:spPr bwMode="auto">
          <a:xfrm>
            <a:off x="971600" y="188640"/>
            <a:ext cx="6823150" cy="461665"/>
          </a:xfrm>
          <a:prstGeom prst="rect">
            <a:avLst/>
          </a:prstGeom>
          <a:solidFill>
            <a:srgbClr val="FFFF00"/>
          </a:solidFill>
          <a:ln w="12700">
            <a:solidFill>
              <a:srgbClr val="FF0000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 defTabSz="757238" eaLnBrk="0" hangingPunct="0"/>
            <a:r>
              <a:rPr lang="en-US" sz="2400" dirty="0" smtClean="0"/>
              <a:t>Analysis of measured </a:t>
            </a:r>
            <a:r>
              <a:rPr lang="el-GR" sz="2400" dirty="0" smtClean="0"/>
              <a:t>β</a:t>
            </a:r>
            <a:r>
              <a:rPr lang="de-DE" sz="2400" dirty="0" smtClean="0"/>
              <a:t>–</a:t>
            </a:r>
            <a:r>
              <a:rPr lang="de-DE" sz="2400" dirty="0" err="1" smtClean="0"/>
              <a:t>spectrum</a:t>
            </a:r>
            <a:r>
              <a:rPr lang="de-DE" sz="2400" dirty="0" smtClean="0"/>
              <a:t>:  </a:t>
            </a:r>
            <a:r>
              <a:rPr lang="de-DE" sz="2400" dirty="0"/>
              <a:t>final (</a:t>
            </a:r>
            <a:r>
              <a:rPr lang="de-DE" sz="2400" dirty="0" err="1"/>
              <a:t>THe</a:t>
            </a:r>
            <a:r>
              <a:rPr lang="de-DE" sz="2400" dirty="0"/>
              <a:t>)</a:t>
            </a:r>
            <a:r>
              <a:rPr lang="de-DE" sz="2400" baseline="30000" dirty="0"/>
              <a:t>+</a:t>
            </a:r>
            <a:r>
              <a:rPr lang="de-DE" sz="2400" dirty="0"/>
              <a:t> </a:t>
            </a:r>
            <a:r>
              <a:rPr lang="de-DE" sz="2400" dirty="0" err="1"/>
              <a:t>states</a:t>
            </a:r>
            <a:endParaRPr lang="de-DE" sz="2400" baseline="-25000" dirty="0"/>
          </a:p>
        </p:txBody>
      </p:sp>
      <p:sp>
        <p:nvSpPr>
          <p:cNvPr id="4" name="Text Box 6"/>
          <p:cNvSpPr txBox="1">
            <a:spLocks noChangeArrowheads="1"/>
          </p:cNvSpPr>
          <p:nvPr/>
        </p:nvSpPr>
        <p:spPr bwMode="auto">
          <a:xfrm>
            <a:off x="107950" y="1044575"/>
            <a:ext cx="8942388" cy="946150"/>
          </a:xfrm>
          <a:prstGeom prst="rect">
            <a:avLst/>
          </a:prstGeom>
          <a:solidFill>
            <a:srgbClr val="EAEA84"/>
          </a:solidFill>
          <a:ln w="635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 defTabSz="757238" eaLnBrk="0" hangingPunct="0">
              <a:lnSpc>
                <a:spcPct val="150000"/>
              </a:lnSpc>
            </a:pPr>
            <a:r>
              <a:rPr lang="de-DE" sz="2400" dirty="0" err="1">
                <a:latin typeface="Arial" pitchFamily="34" charset="0"/>
              </a:rPr>
              <a:t>dN</a:t>
            </a:r>
            <a:r>
              <a:rPr lang="de-DE" sz="2400" dirty="0">
                <a:latin typeface="Arial" pitchFamily="34" charset="0"/>
              </a:rPr>
              <a:t>/</a:t>
            </a:r>
            <a:r>
              <a:rPr lang="de-DE" sz="2400" dirty="0" err="1">
                <a:latin typeface="Arial" pitchFamily="34" charset="0"/>
              </a:rPr>
              <a:t>dE</a:t>
            </a:r>
            <a:r>
              <a:rPr lang="de-DE" sz="2400" dirty="0">
                <a:latin typeface="Arial" pitchFamily="34" charset="0"/>
              </a:rPr>
              <a:t> = K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×F(E,Z)×</a:t>
            </a:r>
            <a:r>
              <a:rPr lang="en-US" sz="2400" dirty="0" err="1">
                <a:latin typeface="Arial" pitchFamily="34" charset="0"/>
                <a:cs typeface="Arial" pitchFamily="34" charset="0"/>
              </a:rPr>
              <a:t>p×E</a:t>
            </a:r>
            <a:r>
              <a:rPr lang="en-US" sz="2400" baseline="-25000" dirty="0" err="1">
                <a:latin typeface="Arial" pitchFamily="34" charset="0"/>
                <a:cs typeface="Arial" pitchFamily="34" charset="0"/>
              </a:rPr>
              <a:t>tot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 ×</a:t>
            </a:r>
            <a:r>
              <a:rPr lang="en-US" sz="2800" dirty="0">
                <a:solidFill>
                  <a:srgbClr val="FF0000"/>
                </a:solidFill>
                <a:latin typeface="Symbol" pitchFamily="18" charset="2"/>
                <a:ea typeface="Arial Unicode MS" pitchFamily="34" charset="-128"/>
                <a:cs typeface="Arial Unicode MS" pitchFamily="34" charset="-128"/>
              </a:rPr>
              <a:t>S</a:t>
            </a:r>
            <a:r>
              <a:rPr lang="en-US" sz="2400" b="1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P</a:t>
            </a:r>
            <a:r>
              <a:rPr lang="en-US" sz="2400" baseline="-250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i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(E</a:t>
            </a:r>
            <a:r>
              <a:rPr lang="en-US" sz="2400" baseline="-25000" dirty="0">
                <a:latin typeface="Arial" pitchFamily="34" charset="0"/>
                <a:cs typeface="Arial" pitchFamily="34" charset="0"/>
              </a:rPr>
              <a:t>0</a:t>
            </a:r>
            <a:r>
              <a:rPr lang="en-US" sz="24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-V</a:t>
            </a:r>
            <a:r>
              <a:rPr lang="en-US" sz="2400" b="1" baseline="-250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i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-E</a:t>
            </a:r>
            <a:r>
              <a:rPr lang="en-US" sz="2400" baseline="-25000" dirty="0">
                <a:latin typeface="Arial" pitchFamily="34" charset="0"/>
                <a:cs typeface="Arial" pitchFamily="34" charset="0"/>
              </a:rPr>
              <a:t>e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) × </a:t>
            </a:r>
            <a:r>
              <a:rPr lang="en-US" sz="2800" dirty="0">
                <a:latin typeface="Arial" pitchFamily="34" charset="0"/>
                <a:cs typeface="Arial" pitchFamily="34" charset="0"/>
              </a:rPr>
              <a:t>[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 (E</a:t>
            </a:r>
            <a:r>
              <a:rPr lang="en-US" sz="2400" baseline="-25000" dirty="0">
                <a:latin typeface="Arial" pitchFamily="34" charset="0"/>
                <a:cs typeface="Arial" pitchFamily="34" charset="0"/>
              </a:rPr>
              <a:t>0</a:t>
            </a:r>
            <a:r>
              <a:rPr lang="en-US" sz="24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-V</a:t>
            </a:r>
            <a:r>
              <a:rPr lang="en-US" sz="2400" b="1" baseline="-250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i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-E</a:t>
            </a:r>
            <a:r>
              <a:rPr lang="en-US" sz="2400" baseline="-25000" dirty="0">
                <a:latin typeface="Arial" pitchFamily="34" charset="0"/>
                <a:cs typeface="Arial" pitchFamily="34" charset="0"/>
              </a:rPr>
              <a:t>e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)</a:t>
            </a:r>
            <a:r>
              <a:rPr lang="en-US" sz="2400" baseline="30000" dirty="0">
                <a:latin typeface="Arial" pitchFamily="34" charset="0"/>
                <a:cs typeface="Arial" pitchFamily="34" charset="0"/>
              </a:rPr>
              <a:t>2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 – </a:t>
            </a:r>
            <a:r>
              <a:rPr lang="en-US" sz="2400" b="1" dirty="0">
                <a:solidFill>
                  <a:srgbClr val="0033CC"/>
                </a:solidFill>
                <a:latin typeface="Arial" pitchFamily="34" charset="0"/>
                <a:cs typeface="Arial" pitchFamily="34" charset="0"/>
              </a:rPr>
              <a:t>m</a:t>
            </a:r>
            <a:r>
              <a:rPr lang="en-US" sz="2400" b="1" baseline="-25000" dirty="0">
                <a:solidFill>
                  <a:srgbClr val="0033CC"/>
                </a:solidFill>
                <a:latin typeface="Symbol" pitchFamily="18" charset="2"/>
                <a:cs typeface="Arial" pitchFamily="34" charset="0"/>
              </a:rPr>
              <a:t>n</a:t>
            </a:r>
            <a:r>
              <a:rPr lang="en-US" sz="2400" b="1" baseline="30000" dirty="0">
                <a:solidFill>
                  <a:srgbClr val="0033CC"/>
                </a:solidFill>
                <a:latin typeface="Arial" pitchFamily="34" charset="0"/>
                <a:cs typeface="Arial" pitchFamily="34" charset="0"/>
              </a:rPr>
              <a:t>2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2800" dirty="0">
                <a:latin typeface="Arial" pitchFamily="34" charset="0"/>
                <a:cs typeface="Arial" pitchFamily="34" charset="0"/>
              </a:rPr>
              <a:t>]</a:t>
            </a:r>
            <a:r>
              <a:rPr lang="en-US" sz="2400" baseline="30000" dirty="0">
                <a:latin typeface="Arial" pitchFamily="34" charset="0"/>
                <a:cs typeface="Arial" pitchFamily="34" charset="0"/>
              </a:rPr>
              <a:t>1/2</a:t>
            </a:r>
          </a:p>
          <a:p>
            <a:pPr defTabSz="757238" eaLnBrk="0" hangingPunct="0">
              <a:lnSpc>
                <a:spcPct val="150000"/>
              </a:lnSpc>
            </a:pPr>
            <a:r>
              <a:rPr lang="en-US" sz="1200" baseline="30000" dirty="0">
                <a:latin typeface="Arial" pitchFamily="34" charset="0"/>
                <a:cs typeface="Arial" pitchFamily="34" charset="0"/>
              </a:rPr>
              <a:t> </a:t>
            </a:r>
          </a:p>
        </p:txBody>
      </p:sp>
      <p:pic>
        <p:nvPicPr>
          <p:cNvPr id="5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1013" y="2098675"/>
            <a:ext cx="4824412" cy="43688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</p:pic>
      <p:sp>
        <p:nvSpPr>
          <p:cNvPr id="6" name="Text Box 8"/>
          <p:cNvSpPr txBox="1">
            <a:spLocks noChangeArrowheads="1"/>
          </p:cNvSpPr>
          <p:nvPr/>
        </p:nvSpPr>
        <p:spPr bwMode="auto">
          <a:xfrm>
            <a:off x="5724525" y="5157788"/>
            <a:ext cx="2561920" cy="984885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 defTabSz="793750" eaLnBrk="0" hangingPunct="0"/>
            <a:r>
              <a:rPr lang="de-DE" sz="2100" b="1" dirty="0">
                <a:solidFill>
                  <a:schemeClr val="accent2"/>
                </a:solidFill>
                <a:latin typeface="Arial" pitchFamily="34" charset="0"/>
              </a:rPr>
              <a:t>(</a:t>
            </a:r>
            <a:r>
              <a:rPr lang="de-DE" sz="2100" b="1" dirty="0" err="1">
                <a:solidFill>
                  <a:schemeClr val="accent2"/>
                </a:solidFill>
                <a:latin typeface="Arial" pitchFamily="34" charset="0"/>
              </a:rPr>
              <a:t>THe</a:t>
            </a:r>
            <a:r>
              <a:rPr lang="de-DE" sz="2100" b="1" dirty="0">
                <a:solidFill>
                  <a:schemeClr val="accent2"/>
                </a:solidFill>
                <a:latin typeface="Arial" pitchFamily="34" charset="0"/>
              </a:rPr>
              <a:t>)</a:t>
            </a:r>
            <a:r>
              <a:rPr lang="de-DE" sz="2100" b="1" baseline="30000" dirty="0">
                <a:solidFill>
                  <a:schemeClr val="accent2"/>
                </a:solidFill>
                <a:latin typeface="Arial" pitchFamily="34" charset="0"/>
              </a:rPr>
              <a:t>+</a:t>
            </a:r>
            <a:r>
              <a:rPr lang="de-DE" sz="2100" dirty="0">
                <a:solidFill>
                  <a:schemeClr val="tx2"/>
                </a:solidFill>
                <a:latin typeface="Arial" pitchFamily="34" charset="0"/>
              </a:rPr>
              <a:t>, </a:t>
            </a:r>
            <a:r>
              <a:rPr lang="de-DE" sz="2100" b="1" dirty="0">
                <a:solidFill>
                  <a:srgbClr val="00B0F0"/>
                </a:solidFill>
                <a:latin typeface="Arial" pitchFamily="34" charset="0"/>
              </a:rPr>
              <a:t>(</a:t>
            </a:r>
            <a:r>
              <a:rPr lang="de-DE" sz="2100" b="1" dirty="0" err="1">
                <a:solidFill>
                  <a:srgbClr val="00B0F0"/>
                </a:solidFill>
                <a:latin typeface="Arial" pitchFamily="34" charset="0"/>
              </a:rPr>
              <a:t>HHe</a:t>
            </a:r>
            <a:r>
              <a:rPr lang="de-DE" sz="2100" b="1" dirty="0">
                <a:solidFill>
                  <a:srgbClr val="00B0F0"/>
                </a:solidFill>
                <a:latin typeface="Arial" pitchFamily="34" charset="0"/>
              </a:rPr>
              <a:t>)</a:t>
            </a:r>
            <a:r>
              <a:rPr lang="de-DE" sz="2100" b="1" baseline="30000" dirty="0">
                <a:solidFill>
                  <a:srgbClr val="00B0F0"/>
                </a:solidFill>
                <a:latin typeface="Arial" pitchFamily="34" charset="0"/>
              </a:rPr>
              <a:t>+</a:t>
            </a:r>
            <a:r>
              <a:rPr lang="de-DE" sz="2100" dirty="0">
                <a:solidFill>
                  <a:schemeClr val="tx2"/>
                </a:solidFill>
                <a:latin typeface="Arial" pitchFamily="34" charset="0"/>
              </a:rPr>
              <a:t> </a:t>
            </a:r>
            <a:r>
              <a:rPr lang="de-DE" sz="2100" dirty="0" err="1">
                <a:solidFill>
                  <a:schemeClr val="tx2"/>
                </a:solidFill>
                <a:latin typeface="Arial" pitchFamily="34" charset="0"/>
              </a:rPr>
              <a:t>from</a:t>
            </a:r>
            <a:endParaRPr lang="de-DE" sz="2100" dirty="0">
              <a:solidFill>
                <a:schemeClr val="tx2"/>
              </a:solidFill>
              <a:latin typeface="Arial" pitchFamily="34" charset="0"/>
            </a:endParaRPr>
          </a:p>
          <a:p>
            <a:pPr defTabSz="793750" eaLnBrk="0" hangingPunct="0"/>
            <a:r>
              <a:rPr lang="de-DE" sz="2100" dirty="0" err="1">
                <a:solidFill>
                  <a:schemeClr val="tx2"/>
                </a:solidFill>
                <a:latin typeface="Arial" pitchFamily="34" charset="0"/>
              </a:rPr>
              <a:t>gaseous</a:t>
            </a:r>
            <a:r>
              <a:rPr lang="de-DE" sz="2100" dirty="0">
                <a:solidFill>
                  <a:schemeClr val="tx2"/>
                </a:solidFill>
                <a:latin typeface="Arial" pitchFamily="34" charset="0"/>
              </a:rPr>
              <a:t> </a:t>
            </a:r>
            <a:r>
              <a:rPr lang="de-DE" sz="2100" b="1" dirty="0">
                <a:solidFill>
                  <a:schemeClr val="accent2"/>
                </a:solidFill>
                <a:latin typeface="Arial" pitchFamily="34" charset="0"/>
              </a:rPr>
              <a:t>T</a:t>
            </a:r>
            <a:r>
              <a:rPr lang="de-DE" sz="2100" b="1" baseline="-25000" dirty="0">
                <a:solidFill>
                  <a:schemeClr val="accent2"/>
                </a:solidFill>
                <a:latin typeface="Arial" pitchFamily="34" charset="0"/>
              </a:rPr>
              <a:t>2</a:t>
            </a:r>
            <a:r>
              <a:rPr lang="de-DE" sz="2100" baseline="-25000" dirty="0">
                <a:solidFill>
                  <a:schemeClr val="tx2"/>
                </a:solidFill>
                <a:latin typeface="Arial" pitchFamily="34" charset="0"/>
              </a:rPr>
              <a:t> </a:t>
            </a:r>
            <a:r>
              <a:rPr lang="de-DE" sz="2100" dirty="0">
                <a:solidFill>
                  <a:schemeClr val="tx2"/>
                </a:solidFill>
                <a:latin typeface="Arial" pitchFamily="34" charset="0"/>
              </a:rPr>
              <a:t>, </a:t>
            </a:r>
            <a:r>
              <a:rPr lang="de-DE" sz="2100" b="1" dirty="0">
                <a:solidFill>
                  <a:srgbClr val="00B0F0"/>
                </a:solidFill>
                <a:latin typeface="Arial" pitchFamily="34" charset="0"/>
              </a:rPr>
              <a:t>HT</a:t>
            </a:r>
          </a:p>
          <a:p>
            <a:pPr defTabSz="793750" eaLnBrk="0" hangingPunct="0"/>
            <a:r>
              <a:rPr lang="de-DE" sz="1600" dirty="0">
                <a:solidFill>
                  <a:schemeClr val="tx2"/>
                </a:solidFill>
                <a:latin typeface="Arial" pitchFamily="34" charset="0"/>
              </a:rPr>
              <a:t>(</a:t>
            </a:r>
            <a:r>
              <a:rPr lang="de-DE" sz="1600" dirty="0" err="1">
                <a:latin typeface="Arial" pitchFamily="34" charset="0"/>
              </a:rPr>
              <a:t>Saenz</a:t>
            </a:r>
            <a:r>
              <a:rPr lang="de-DE" sz="1600" dirty="0">
                <a:latin typeface="Arial" pitchFamily="34" charset="0"/>
              </a:rPr>
              <a:t> et al., PRL 2000)</a:t>
            </a:r>
          </a:p>
        </p:txBody>
      </p:sp>
      <p:sp>
        <p:nvSpPr>
          <p:cNvPr id="7" name="Text Box 9"/>
          <p:cNvSpPr txBox="1">
            <a:spLocks noChangeArrowheads="1"/>
          </p:cNvSpPr>
          <p:nvPr/>
        </p:nvSpPr>
        <p:spPr bwMode="auto">
          <a:xfrm>
            <a:off x="5868144" y="2348880"/>
            <a:ext cx="2646878" cy="2308324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 defTabSz="757238" eaLnBrk="0" hangingPunct="0"/>
            <a:r>
              <a:rPr lang="de-DE" dirty="0" err="1">
                <a:latin typeface="Arial" pitchFamily="34" charset="0"/>
              </a:rPr>
              <a:t>rotational</a:t>
            </a:r>
            <a:r>
              <a:rPr lang="de-DE" dirty="0">
                <a:latin typeface="Arial" pitchFamily="34" charset="0"/>
              </a:rPr>
              <a:t>-vibrational</a:t>
            </a:r>
          </a:p>
          <a:p>
            <a:pPr defTabSz="757238" eaLnBrk="0" hangingPunct="0"/>
            <a:r>
              <a:rPr lang="de-DE" dirty="0" err="1">
                <a:latin typeface="Arial" pitchFamily="34" charset="0"/>
              </a:rPr>
              <a:t>excitations</a:t>
            </a:r>
            <a:r>
              <a:rPr lang="de-DE" dirty="0">
                <a:latin typeface="Arial" pitchFamily="34" charset="0"/>
              </a:rPr>
              <a:t> </a:t>
            </a:r>
            <a:r>
              <a:rPr lang="de-DE" dirty="0" err="1">
                <a:latin typeface="Arial" pitchFamily="34" charset="0"/>
              </a:rPr>
              <a:t>of</a:t>
            </a:r>
            <a:r>
              <a:rPr lang="de-DE" dirty="0">
                <a:latin typeface="Arial" pitchFamily="34" charset="0"/>
              </a:rPr>
              <a:t> </a:t>
            </a:r>
            <a:r>
              <a:rPr lang="de-DE" dirty="0" smtClean="0">
                <a:latin typeface="Arial" pitchFamily="34" charset="0"/>
              </a:rPr>
              <a:t>electronic</a:t>
            </a:r>
          </a:p>
          <a:p>
            <a:pPr defTabSz="757238" eaLnBrk="0" hangingPunct="0"/>
            <a:r>
              <a:rPr lang="de-DE" dirty="0" err="1" smtClean="0">
                <a:latin typeface="Arial" pitchFamily="34" charset="0"/>
              </a:rPr>
              <a:t>ground</a:t>
            </a:r>
            <a:r>
              <a:rPr lang="de-DE" dirty="0" smtClean="0">
                <a:latin typeface="Arial" pitchFamily="34" charset="0"/>
              </a:rPr>
              <a:t> </a:t>
            </a:r>
            <a:r>
              <a:rPr lang="de-DE" dirty="0" err="1" smtClean="0">
                <a:latin typeface="Arial" pitchFamily="34" charset="0"/>
              </a:rPr>
              <a:t>state</a:t>
            </a:r>
            <a:endParaRPr lang="de-DE" dirty="0">
              <a:latin typeface="Arial" pitchFamily="34" charset="0"/>
            </a:endParaRPr>
          </a:p>
          <a:p>
            <a:pPr defTabSz="757238" eaLnBrk="0" hangingPunct="0"/>
            <a:endParaRPr lang="de-DE" dirty="0">
              <a:latin typeface="Arial" pitchFamily="34" charset="0"/>
            </a:endParaRPr>
          </a:p>
          <a:p>
            <a:pPr defTabSz="757238" eaLnBrk="0" hangingPunct="0"/>
            <a:endParaRPr lang="de-DE" dirty="0">
              <a:latin typeface="Arial" pitchFamily="34" charset="0"/>
            </a:endParaRPr>
          </a:p>
          <a:p>
            <a:pPr defTabSz="757238" eaLnBrk="0" hangingPunct="0"/>
            <a:endParaRPr lang="de-DE" dirty="0">
              <a:latin typeface="Arial" pitchFamily="34" charset="0"/>
            </a:endParaRPr>
          </a:p>
          <a:p>
            <a:pPr defTabSz="757238" eaLnBrk="0" hangingPunct="0"/>
            <a:endParaRPr lang="de-DE" dirty="0">
              <a:latin typeface="Arial" pitchFamily="34" charset="0"/>
            </a:endParaRPr>
          </a:p>
          <a:p>
            <a:pPr defTabSz="757238" eaLnBrk="0" hangingPunct="0"/>
            <a:r>
              <a:rPr lang="de-DE" dirty="0">
                <a:latin typeface="Arial" pitchFamily="34" charset="0"/>
              </a:rPr>
              <a:t>electronic </a:t>
            </a:r>
            <a:r>
              <a:rPr lang="de-DE" dirty="0" err="1">
                <a:latin typeface="Arial" pitchFamily="34" charset="0"/>
              </a:rPr>
              <a:t>excited</a:t>
            </a:r>
            <a:r>
              <a:rPr lang="de-DE" dirty="0">
                <a:latin typeface="Arial" pitchFamily="34" charset="0"/>
              </a:rPr>
              <a:t> </a:t>
            </a:r>
            <a:r>
              <a:rPr lang="de-DE" dirty="0" err="1">
                <a:latin typeface="Arial" pitchFamily="34" charset="0"/>
              </a:rPr>
              <a:t>states</a:t>
            </a:r>
            <a:endParaRPr lang="de-DE" dirty="0">
              <a:latin typeface="Arial" pitchFamily="34" charset="0"/>
            </a:endParaRPr>
          </a:p>
        </p:txBody>
      </p:sp>
      <p:sp>
        <p:nvSpPr>
          <p:cNvPr id="8" name="Line 10"/>
          <p:cNvSpPr>
            <a:spLocks noChangeShapeType="1"/>
          </p:cNvSpPr>
          <p:nvPr/>
        </p:nvSpPr>
        <p:spPr bwMode="auto">
          <a:xfrm flipH="1">
            <a:off x="3419474" y="2780928"/>
            <a:ext cx="2448669" cy="28771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triangle" w="lg" len="lg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9" name="Line 11"/>
          <p:cNvSpPr>
            <a:spLocks noChangeShapeType="1"/>
          </p:cNvSpPr>
          <p:nvPr/>
        </p:nvSpPr>
        <p:spPr bwMode="auto">
          <a:xfrm flipH="1">
            <a:off x="3419872" y="4509120"/>
            <a:ext cx="2448272" cy="359743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triangle" w="lg" len="lg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" name="Text Box 12"/>
          <p:cNvSpPr txBox="1">
            <a:spLocks noChangeArrowheads="1"/>
          </p:cNvSpPr>
          <p:nvPr/>
        </p:nvSpPr>
        <p:spPr bwMode="auto">
          <a:xfrm>
            <a:off x="1023938" y="2224088"/>
            <a:ext cx="44450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 defTabSz="757238" eaLnBrk="0" hangingPunct="0"/>
            <a:r>
              <a:rPr lang="en-US" sz="2400" b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P</a:t>
            </a:r>
            <a:r>
              <a:rPr lang="en-US" sz="2400" b="1" baseline="-2500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i</a:t>
            </a:r>
            <a:endParaRPr lang="de-DE" sz="2400" b="1" baseline="-2500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Text Box 13"/>
          <p:cNvSpPr txBox="1">
            <a:spLocks noChangeArrowheads="1"/>
          </p:cNvSpPr>
          <p:nvPr/>
        </p:nvSpPr>
        <p:spPr bwMode="auto">
          <a:xfrm>
            <a:off x="5148263" y="3548063"/>
            <a:ext cx="44450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 defTabSz="757238" eaLnBrk="0" hangingPunct="0"/>
            <a:r>
              <a:rPr lang="en-US" sz="2400" b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V</a:t>
            </a:r>
            <a:r>
              <a:rPr lang="en-US" sz="2400" b="1" baseline="-2500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i</a:t>
            </a:r>
            <a:endParaRPr lang="de-DE" sz="2400" b="1" baseline="-2500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/>
          <p:cNvSpPr txBox="1"/>
          <p:nvPr/>
        </p:nvSpPr>
        <p:spPr>
          <a:xfrm>
            <a:off x="1835696" y="457508"/>
            <a:ext cx="4752528" cy="523220"/>
          </a:xfrm>
          <a:prstGeom prst="rect">
            <a:avLst/>
          </a:prstGeom>
          <a:solidFill>
            <a:srgbClr val="FFFF00"/>
          </a:solidFill>
          <a:ln w="190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4. Expected results of KATRIN</a:t>
            </a:r>
            <a:endParaRPr lang="en-US" sz="2800" dirty="0"/>
          </a:p>
        </p:txBody>
      </p:sp>
      <p:sp>
        <p:nvSpPr>
          <p:cNvPr id="4" name="Obdélník 3"/>
          <p:cNvSpPr/>
          <p:nvPr/>
        </p:nvSpPr>
        <p:spPr>
          <a:xfrm>
            <a:off x="827584" y="2067930"/>
            <a:ext cx="7704856" cy="1865126"/>
          </a:xfrm>
          <a:prstGeom prst="rect">
            <a:avLst/>
          </a:prstGeom>
          <a:solidFill>
            <a:srgbClr val="F6A2FC"/>
          </a:solidFill>
          <a:ln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pPr lvl="0">
              <a:buFont typeface="Arial" pitchFamily="34" charset="0"/>
              <a:buChar char="•"/>
            </a:pPr>
            <a:r>
              <a:rPr lang="en-US" sz="2400" i="1" dirty="0" smtClean="0">
                <a:solidFill>
                  <a:prstClr val="black"/>
                </a:solidFill>
              </a:rPr>
              <a:t>  </a:t>
            </a:r>
            <a:r>
              <a:rPr lang="en-US" sz="2400" i="1" u="sng" dirty="0" smtClean="0">
                <a:solidFill>
                  <a:prstClr val="black"/>
                </a:solidFill>
              </a:rPr>
              <a:t>If no neutrino mass is observed:</a:t>
            </a:r>
          </a:p>
          <a:p>
            <a:pPr lvl="0"/>
            <a:r>
              <a:rPr lang="en-US" sz="2400" i="1" dirty="0" smtClean="0">
                <a:solidFill>
                  <a:prstClr val="black"/>
                </a:solidFill>
              </a:rPr>
              <a:t>   m</a:t>
            </a:r>
            <a:r>
              <a:rPr lang="el-GR" sz="2400" baseline="-25000" dirty="0" smtClean="0">
                <a:solidFill>
                  <a:prstClr val="black"/>
                </a:solidFill>
                <a:cs typeface="Times New Roman" pitchFamily="18" charset="0"/>
              </a:rPr>
              <a:t>ν</a:t>
            </a:r>
            <a:r>
              <a:rPr lang="en-US" sz="2400" dirty="0" smtClean="0">
                <a:solidFill>
                  <a:prstClr val="black"/>
                </a:solidFill>
                <a:cs typeface="Times New Roman" pitchFamily="18" charset="0"/>
              </a:rPr>
              <a:t> &lt; 1 eV      soon after the start of KATRIN (2013/14)</a:t>
            </a:r>
          </a:p>
          <a:p>
            <a:pPr lvl="0"/>
            <a:r>
              <a:rPr lang="en-US" sz="2400" b="1" i="1" dirty="0" smtClean="0">
                <a:solidFill>
                  <a:srgbClr val="FF0000"/>
                </a:solidFill>
              </a:rPr>
              <a:t>   </a:t>
            </a:r>
            <a:r>
              <a:rPr lang="en-US" sz="2400" b="1" i="1" dirty="0" smtClean="0"/>
              <a:t>m</a:t>
            </a:r>
            <a:r>
              <a:rPr lang="el-GR" sz="2400" b="1" baseline="-25000" dirty="0" smtClean="0">
                <a:cs typeface="Times New Roman" pitchFamily="18" charset="0"/>
              </a:rPr>
              <a:t>ν</a:t>
            </a:r>
            <a:r>
              <a:rPr lang="en-US" sz="2400" b="1" dirty="0" smtClean="0">
                <a:cs typeface="Times New Roman" pitchFamily="18" charset="0"/>
              </a:rPr>
              <a:t> &lt; 0.2 eV   at 90% C.L. </a:t>
            </a:r>
            <a:r>
              <a:rPr lang="en-US" sz="2400" dirty="0" smtClean="0">
                <a:solidFill>
                  <a:prstClr val="black"/>
                </a:solidFill>
                <a:cs typeface="Times New Roman" pitchFamily="18" charset="0"/>
              </a:rPr>
              <a:t>after 1000 days of measurement</a:t>
            </a:r>
          </a:p>
          <a:p>
            <a:pPr lvl="0"/>
            <a:r>
              <a:rPr lang="en-US" sz="2400" dirty="0" smtClean="0">
                <a:solidFill>
                  <a:prstClr val="black"/>
                </a:solidFill>
                <a:cs typeface="Times New Roman" pitchFamily="18" charset="0"/>
              </a:rPr>
              <a:t>                                                                                      (in 5 years)</a:t>
            </a:r>
          </a:p>
          <a:p>
            <a:pPr lvl="0">
              <a:lnSpc>
                <a:spcPct val="80000"/>
              </a:lnSpc>
              <a:buFont typeface="Arial" pitchFamily="34" charset="0"/>
              <a:buChar char="•"/>
            </a:pPr>
            <a:r>
              <a:rPr lang="en-US" sz="2400" i="1" dirty="0" smtClean="0">
                <a:solidFill>
                  <a:prstClr val="black"/>
                </a:solidFill>
                <a:cs typeface="Times New Roman" pitchFamily="18" charset="0"/>
              </a:rPr>
              <a:t>  </a:t>
            </a:r>
            <a:r>
              <a:rPr lang="en-US" sz="2400" i="1" u="sng" dirty="0" smtClean="0">
                <a:solidFill>
                  <a:prstClr val="black"/>
                </a:solidFill>
                <a:cs typeface="Times New Roman" pitchFamily="18" charset="0"/>
              </a:rPr>
              <a:t>Discovery potential</a:t>
            </a:r>
            <a:r>
              <a:rPr lang="en-US" sz="2400" u="sng" dirty="0" smtClean="0">
                <a:solidFill>
                  <a:prstClr val="black"/>
                </a:solidFill>
                <a:cs typeface="Times New Roman" pitchFamily="18" charset="0"/>
              </a:rPr>
              <a:t>  </a:t>
            </a:r>
            <a:r>
              <a:rPr lang="en-US" sz="2400" i="1" dirty="0" smtClean="0">
                <a:solidFill>
                  <a:prstClr val="black"/>
                </a:solidFill>
              </a:rPr>
              <a:t>m</a:t>
            </a:r>
            <a:r>
              <a:rPr lang="el-GR" sz="2400" baseline="-25000" dirty="0" smtClean="0">
                <a:solidFill>
                  <a:prstClr val="black"/>
                </a:solidFill>
                <a:cs typeface="Times New Roman" pitchFamily="18" charset="0"/>
              </a:rPr>
              <a:t>ν</a:t>
            </a:r>
            <a:r>
              <a:rPr lang="en-US" sz="2400" dirty="0" smtClean="0">
                <a:solidFill>
                  <a:prstClr val="black"/>
                </a:solidFill>
                <a:cs typeface="Times New Roman" pitchFamily="18" charset="0"/>
              </a:rPr>
              <a:t> = 0.35 eV  (5</a:t>
            </a:r>
            <a:r>
              <a:rPr lang="el-GR" sz="2400" dirty="0" smtClean="0">
                <a:solidFill>
                  <a:prstClr val="black"/>
                </a:solidFill>
                <a:cs typeface="Times New Roman" pitchFamily="18" charset="0"/>
              </a:rPr>
              <a:t>σ</a:t>
            </a:r>
            <a:r>
              <a:rPr lang="en-US" sz="2400" dirty="0" smtClean="0">
                <a:solidFill>
                  <a:prstClr val="black"/>
                </a:solidFill>
                <a:cs typeface="Times New Roman" pitchFamily="18" charset="0"/>
              </a:rPr>
              <a:t> effect)  </a:t>
            </a:r>
            <a:endParaRPr lang="en-US" sz="2400" dirty="0">
              <a:solidFill>
                <a:prstClr val="black"/>
              </a:solidFill>
              <a:cs typeface="Times New Roman" pitchFamily="18" charset="0"/>
            </a:endParaRPr>
          </a:p>
        </p:txBody>
      </p:sp>
      <p:sp>
        <p:nvSpPr>
          <p:cNvPr id="9" name="TextovéPole 8"/>
          <p:cNvSpPr txBox="1"/>
          <p:nvPr/>
        </p:nvSpPr>
        <p:spPr>
          <a:xfrm>
            <a:off x="755576" y="5158933"/>
            <a:ext cx="4953600" cy="70788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dirty="0" smtClean="0"/>
              <a:t>Possible unaccounted </a:t>
            </a:r>
            <a:r>
              <a:rPr lang="en-US" sz="2000" b="1" dirty="0" smtClean="0"/>
              <a:t>right-handed couplings</a:t>
            </a:r>
          </a:p>
          <a:p>
            <a:r>
              <a:rPr lang="en-US" sz="2000" dirty="0" smtClean="0"/>
              <a:t>will change the fitted </a:t>
            </a:r>
            <a:r>
              <a:rPr lang="en-US" sz="2000" i="1" dirty="0" smtClean="0">
                <a:solidFill>
                  <a:prstClr val="black"/>
                </a:solidFill>
              </a:rPr>
              <a:t>m</a:t>
            </a:r>
            <a:r>
              <a:rPr lang="el-GR" sz="2000" baseline="-25000" dirty="0" smtClean="0">
                <a:solidFill>
                  <a:prstClr val="black"/>
                </a:solidFill>
                <a:cs typeface="Times New Roman" pitchFamily="18" charset="0"/>
              </a:rPr>
              <a:t>ν</a:t>
            </a:r>
            <a:r>
              <a:rPr lang="en-US" sz="2000" dirty="0" smtClean="0"/>
              <a:t>  by less than 10%</a:t>
            </a:r>
            <a:endParaRPr lang="en-US" sz="2000" dirty="0"/>
          </a:p>
        </p:txBody>
      </p:sp>
      <p:sp>
        <p:nvSpPr>
          <p:cNvPr id="10" name="TextovéPole 9"/>
          <p:cNvSpPr txBox="1"/>
          <p:nvPr/>
        </p:nvSpPr>
        <p:spPr>
          <a:xfrm>
            <a:off x="755576" y="4581128"/>
            <a:ext cx="5544616" cy="40011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Regardless neutrino type (Dirac or Majorana)</a:t>
            </a:r>
            <a:endParaRPr lang="en-US" sz="2000" dirty="0"/>
          </a:p>
        </p:txBody>
      </p:sp>
      <p:sp>
        <p:nvSpPr>
          <p:cNvPr id="12" name="TextovéPole 11"/>
          <p:cNvSpPr txBox="1"/>
          <p:nvPr/>
        </p:nvSpPr>
        <p:spPr>
          <a:xfrm>
            <a:off x="755576" y="4077072"/>
            <a:ext cx="352839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prstClr val="black"/>
                </a:solidFill>
                <a:cs typeface="Times New Roman" pitchFamily="18" charset="0"/>
              </a:rPr>
              <a:t>In a model independent  way</a:t>
            </a:r>
            <a:endParaRPr lang="en-US" sz="2000" dirty="0"/>
          </a:p>
        </p:txBody>
      </p:sp>
      <p:sp>
        <p:nvSpPr>
          <p:cNvPr id="8" name="TextovéPole 7"/>
          <p:cNvSpPr txBox="1"/>
          <p:nvPr/>
        </p:nvSpPr>
        <p:spPr>
          <a:xfrm>
            <a:off x="611560" y="1383159"/>
            <a:ext cx="41764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i="1" dirty="0" smtClean="0"/>
              <a:t>1)  </a:t>
            </a:r>
            <a:r>
              <a:rPr lang="en-US" sz="2400" i="1" u="sng" dirty="0" smtClean="0"/>
              <a:t>The effective neutrino mass</a:t>
            </a:r>
            <a:endParaRPr lang="en-US" sz="24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élník 1"/>
          <p:cNvSpPr/>
          <p:nvPr/>
        </p:nvSpPr>
        <p:spPr>
          <a:xfrm>
            <a:off x="467544" y="764704"/>
            <a:ext cx="756084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2400" i="1" dirty="0" smtClean="0">
                <a:solidFill>
                  <a:prstClr val="black"/>
                </a:solidFill>
                <a:cs typeface="Times New Roman" pitchFamily="18" charset="0"/>
              </a:rPr>
              <a:t>2)</a:t>
            </a:r>
            <a:r>
              <a:rPr lang="en-US" sz="2400" dirty="0" smtClean="0">
                <a:solidFill>
                  <a:prstClr val="black"/>
                </a:solidFill>
                <a:cs typeface="Times New Roman" pitchFamily="18" charset="0"/>
              </a:rPr>
              <a:t> </a:t>
            </a:r>
            <a:r>
              <a:rPr lang="en-US" sz="2400" i="1" u="sng" dirty="0" smtClean="0">
                <a:solidFill>
                  <a:prstClr val="black"/>
                </a:solidFill>
                <a:cs typeface="Times New Roman" pitchFamily="18" charset="0"/>
              </a:rPr>
              <a:t>Distinguishing  between the two neutrino mass scenarios</a:t>
            </a:r>
            <a:r>
              <a:rPr lang="en-US" sz="2400" dirty="0" smtClean="0">
                <a:solidFill>
                  <a:prstClr val="black"/>
                </a:solidFill>
                <a:cs typeface="Times New Roman" pitchFamily="18" charset="0"/>
              </a:rPr>
              <a:t>   </a:t>
            </a:r>
            <a:endParaRPr lang="en-US" dirty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64088" y="1556792"/>
            <a:ext cx="3528392" cy="3985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ovéPole 4"/>
          <p:cNvSpPr txBox="1"/>
          <p:nvPr/>
        </p:nvSpPr>
        <p:spPr>
          <a:xfrm>
            <a:off x="539552" y="3573016"/>
            <a:ext cx="4387804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Both in accord with  oscillation experiments  </a:t>
            </a:r>
            <a:endParaRPr lang="en-US" dirty="0"/>
          </a:p>
        </p:txBody>
      </p:sp>
      <p:sp>
        <p:nvSpPr>
          <p:cNvPr id="13" name="TextovéPole 12"/>
          <p:cNvSpPr txBox="1"/>
          <p:nvPr/>
        </p:nvSpPr>
        <p:spPr>
          <a:xfrm>
            <a:off x="251520" y="5373216"/>
            <a:ext cx="5904656" cy="1015663"/>
          </a:xfrm>
          <a:prstGeom prst="rect">
            <a:avLst/>
          </a:prstGeom>
          <a:solidFill>
            <a:srgbClr val="F6A2FC"/>
          </a:solidFill>
          <a:ln>
            <a:solidFill>
              <a:srgbClr val="EF62FA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                                      KATRIN: </a:t>
            </a:r>
          </a:p>
          <a:p>
            <a:pPr>
              <a:buFontTx/>
              <a:buChar char="-"/>
            </a:pPr>
            <a:r>
              <a:rPr lang="en-US" sz="2000" dirty="0" smtClean="0"/>
              <a:t>  </a:t>
            </a:r>
            <a:r>
              <a:rPr lang="en-US" sz="2000" b="1" dirty="0" smtClean="0"/>
              <a:t>will explore the whole quasi-degenerate region </a:t>
            </a:r>
          </a:p>
          <a:p>
            <a:pPr>
              <a:buFontTx/>
              <a:buChar char="-"/>
            </a:pPr>
            <a:r>
              <a:rPr lang="en-US" sz="2000" dirty="0" smtClean="0"/>
              <a:t>  the hierarchical region is below its </a:t>
            </a:r>
            <a:r>
              <a:rPr lang="en-US" sz="2000" baseline="-25000" dirty="0" smtClean="0"/>
              <a:t> </a:t>
            </a:r>
            <a:r>
              <a:rPr lang="en-US" sz="2000" dirty="0" smtClean="0"/>
              <a:t>sensitivity</a:t>
            </a:r>
            <a:endParaRPr lang="en-US" sz="2000" baseline="-25000" dirty="0"/>
          </a:p>
        </p:txBody>
      </p:sp>
      <p:sp>
        <p:nvSpPr>
          <p:cNvPr id="14" name="TextovéPole 13"/>
          <p:cNvSpPr txBox="1"/>
          <p:nvPr/>
        </p:nvSpPr>
        <p:spPr>
          <a:xfrm>
            <a:off x="539552" y="2708920"/>
            <a:ext cx="4032448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e.g.  m</a:t>
            </a:r>
            <a:r>
              <a:rPr lang="en-US" baseline="-25000" dirty="0" smtClean="0"/>
              <a:t>1</a:t>
            </a:r>
            <a:r>
              <a:rPr lang="en-US" dirty="0" smtClean="0"/>
              <a:t>≈0,  m</a:t>
            </a:r>
            <a:r>
              <a:rPr lang="en-US" baseline="-25000" dirty="0" smtClean="0"/>
              <a:t>2</a:t>
            </a:r>
            <a:r>
              <a:rPr lang="en-US" dirty="0" smtClean="0"/>
              <a:t>≈ 0.01 eV,  m</a:t>
            </a:r>
            <a:r>
              <a:rPr lang="en-US" baseline="-25000" dirty="0" smtClean="0"/>
              <a:t>3</a:t>
            </a:r>
            <a:r>
              <a:rPr lang="en-US" dirty="0" smtClean="0"/>
              <a:t>≈ 0.05  eV </a:t>
            </a:r>
          </a:p>
        </p:txBody>
      </p:sp>
      <p:cxnSp>
        <p:nvCxnSpPr>
          <p:cNvPr id="16" name="Přímá spojovací šipka 15"/>
          <p:cNvCxnSpPr>
            <a:stCxn id="14" idx="3"/>
          </p:cNvCxnSpPr>
          <p:nvPr/>
        </p:nvCxnSpPr>
        <p:spPr>
          <a:xfrm>
            <a:off x="4572000" y="2893586"/>
            <a:ext cx="1152128" cy="89545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Obdélník 16"/>
          <p:cNvSpPr/>
          <p:nvPr/>
        </p:nvSpPr>
        <p:spPr>
          <a:xfrm>
            <a:off x="539552" y="1628800"/>
            <a:ext cx="4320480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txBody>
          <a:bodyPr wrap="square">
            <a:spAutoFit/>
          </a:bodyPr>
          <a:lstStyle/>
          <a:p>
            <a:pPr lvl="0"/>
            <a:r>
              <a:rPr lang="en-US" dirty="0" smtClean="0">
                <a:solidFill>
                  <a:prstClr val="black"/>
                </a:solidFill>
              </a:rPr>
              <a:t>e.g. m</a:t>
            </a:r>
            <a:r>
              <a:rPr lang="en-US" baseline="-25000" dirty="0" smtClean="0">
                <a:solidFill>
                  <a:prstClr val="black"/>
                </a:solidFill>
              </a:rPr>
              <a:t>1</a:t>
            </a:r>
            <a:r>
              <a:rPr lang="en-US" dirty="0" smtClean="0">
                <a:solidFill>
                  <a:prstClr val="black"/>
                </a:solidFill>
              </a:rPr>
              <a:t>≈ 0.30 eV, m</a:t>
            </a:r>
            <a:r>
              <a:rPr lang="en-US" baseline="-25000" dirty="0" smtClean="0">
                <a:solidFill>
                  <a:prstClr val="black"/>
                </a:solidFill>
              </a:rPr>
              <a:t>2</a:t>
            </a:r>
            <a:r>
              <a:rPr lang="en-US" dirty="0" smtClean="0">
                <a:solidFill>
                  <a:prstClr val="black"/>
                </a:solidFill>
              </a:rPr>
              <a:t>≈ 0.31 eV, m</a:t>
            </a:r>
            <a:r>
              <a:rPr lang="en-US" baseline="-25000" dirty="0" smtClean="0">
                <a:solidFill>
                  <a:prstClr val="black"/>
                </a:solidFill>
              </a:rPr>
              <a:t>3</a:t>
            </a:r>
            <a:r>
              <a:rPr lang="en-US" dirty="0" smtClean="0">
                <a:solidFill>
                  <a:prstClr val="black"/>
                </a:solidFill>
              </a:rPr>
              <a:t>≈ 0.35 eV</a:t>
            </a:r>
          </a:p>
        </p:txBody>
      </p:sp>
      <p:cxnSp>
        <p:nvCxnSpPr>
          <p:cNvPr id="19" name="Přímá spojovací šipka 18"/>
          <p:cNvCxnSpPr>
            <a:stCxn id="17" idx="3"/>
          </p:cNvCxnSpPr>
          <p:nvPr/>
        </p:nvCxnSpPr>
        <p:spPr>
          <a:xfrm>
            <a:off x="4860032" y="1813466"/>
            <a:ext cx="864096" cy="17537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/>
          <p:cNvSpPr txBox="1"/>
          <p:nvPr/>
        </p:nvSpPr>
        <p:spPr>
          <a:xfrm>
            <a:off x="683568" y="879103"/>
            <a:ext cx="74168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i="1" dirty="0" smtClean="0"/>
              <a:t>3)  </a:t>
            </a:r>
            <a:r>
              <a:rPr lang="en-US" sz="2400" i="1" u="sng" dirty="0" smtClean="0"/>
              <a:t>Contribution of relic neutrinos to the hot dark matter</a:t>
            </a:r>
            <a:endParaRPr lang="en-US" sz="2400" baseline="-25000" dirty="0"/>
          </a:p>
        </p:txBody>
      </p:sp>
      <p:sp>
        <p:nvSpPr>
          <p:cNvPr id="3" name="TextovéPole 2"/>
          <p:cNvSpPr txBox="1"/>
          <p:nvPr/>
        </p:nvSpPr>
        <p:spPr>
          <a:xfrm>
            <a:off x="2411760" y="1556792"/>
            <a:ext cx="28803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0.001 &lt; </a:t>
            </a:r>
            <a:r>
              <a:rPr lang="el-GR" sz="2400" dirty="0" smtClean="0"/>
              <a:t>Ω</a:t>
            </a:r>
            <a:r>
              <a:rPr lang="el-GR" sz="2400" baseline="-25000" dirty="0" smtClean="0"/>
              <a:t>ν</a:t>
            </a:r>
            <a:r>
              <a:rPr lang="en-US" sz="2400" baseline="-25000" dirty="0" smtClean="0"/>
              <a:t> </a:t>
            </a:r>
            <a:r>
              <a:rPr lang="en-US" sz="2400" dirty="0" smtClean="0"/>
              <a:t> &lt; 0.15</a:t>
            </a:r>
            <a:endParaRPr lang="en-US" dirty="0"/>
          </a:p>
        </p:txBody>
      </p:sp>
      <p:sp>
        <p:nvSpPr>
          <p:cNvPr id="4" name="TextovéPole 3"/>
          <p:cNvSpPr txBox="1"/>
          <p:nvPr/>
        </p:nvSpPr>
        <p:spPr>
          <a:xfrm>
            <a:off x="395536" y="2636912"/>
            <a:ext cx="3168352" cy="120032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From </a:t>
            </a:r>
            <a:r>
              <a:rPr lang="el-GR" dirty="0" smtClean="0"/>
              <a:t>ν</a:t>
            </a:r>
            <a:r>
              <a:rPr lang="en-US" dirty="0" smtClean="0"/>
              <a:t> oscillation experiments assuming  hierarchical neutrino</a:t>
            </a:r>
          </a:p>
          <a:p>
            <a:r>
              <a:rPr lang="en-US" dirty="0" smtClean="0"/>
              <a:t>masses with only one mass </a:t>
            </a:r>
          </a:p>
          <a:p>
            <a:r>
              <a:rPr lang="en-US" dirty="0" err="1" smtClean="0"/>
              <a:t>eigenstate</a:t>
            </a:r>
            <a:r>
              <a:rPr lang="en-US" dirty="0" smtClean="0"/>
              <a:t> contributing to </a:t>
            </a:r>
            <a:r>
              <a:rPr lang="el-GR" i="1" dirty="0" smtClean="0"/>
              <a:t>Ω</a:t>
            </a:r>
            <a:r>
              <a:rPr lang="el-GR" i="1" baseline="-25000" dirty="0" smtClean="0"/>
              <a:t>ν</a:t>
            </a:r>
            <a:endParaRPr lang="en-US" dirty="0"/>
          </a:p>
        </p:txBody>
      </p:sp>
      <p:cxnSp>
        <p:nvCxnSpPr>
          <p:cNvPr id="6" name="Přímá spojovací šipka 5"/>
          <p:cNvCxnSpPr>
            <a:stCxn id="4" idx="0"/>
          </p:cNvCxnSpPr>
          <p:nvPr/>
        </p:nvCxnSpPr>
        <p:spPr>
          <a:xfrm flipV="1">
            <a:off x="1979712" y="1988840"/>
            <a:ext cx="792088" cy="64807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ovéPole 6"/>
          <p:cNvSpPr txBox="1"/>
          <p:nvPr/>
        </p:nvSpPr>
        <p:spPr>
          <a:xfrm>
            <a:off x="4067944" y="2710661"/>
            <a:ext cx="4392488" cy="64633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From current tritium </a:t>
            </a:r>
            <a:r>
              <a:rPr lang="el-GR" dirty="0" smtClean="0"/>
              <a:t>β</a:t>
            </a:r>
            <a:r>
              <a:rPr lang="en-US" dirty="0" smtClean="0"/>
              <a:t>-decay experiments</a:t>
            </a:r>
          </a:p>
          <a:p>
            <a:r>
              <a:rPr lang="en-US" dirty="0" smtClean="0"/>
              <a:t>assuming quasi-degenerate neutrino masses</a:t>
            </a:r>
            <a:endParaRPr lang="en-US" dirty="0"/>
          </a:p>
        </p:txBody>
      </p:sp>
      <p:cxnSp>
        <p:nvCxnSpPr>
          <p:cNvPr id="9" name="Přímá spojovací šipka 8"/>
          <p:cNvCxnSpPr>
            <a:stCxn id="7" idx="0"/>
          </p:cNvCxnSpPr>
          <p:nvPr/>
        </p:nvCxnSpPr>
        <p:spPr>
          <a:xfrm flipH="1" flipV="1">
            <a:off x="4716016" y="1990581"/>
            <a:ext cx="1548172" cy="72008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ovéPole 15"/>
          <p:cNvSpPr txBox="1"/>
          <p:nvPr/>
        </p:nvSpPr>
        <p:spPr>
          <a:xfrm>
            <a:off x="1403648" y="4462080"/>
            <a:ext cx="5832648" cy="1631216"/>
          </a:xfrm>
          <a:prstGeom prst="rect">
            <a:avLst/>
          </a:prstGeom>
          <a:solidFill>
            <a:srgbClr val="F6A2FC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                               KATRIN 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  will be </a:t>
            </a:r>
            <a:r>
              <a:rPr lang="en-US" sz="2400" b="1" dirty="0" smtClean="0"/>
              <a:t>sensitive to </a:t>
            </a:r>
            <a:r>
              <a:rPr lang="el-GR" sz="2400" b="1" dirty="0" smtClean="0"/>
              <a:t>Ω</a:t>
            </a:r>
            <a:r>
              <a:rPr lang="el-GR" sz="2400" b="1" baseline="-25000" dirty="0" smtClean="0"/>
              <a:t>ν</a:t>
            </a:r>
            <a:r>
              <a:rPr lang="en-US" sz="2400" b="1" baseline="-25000" dirty="0" smtClean="0"/>
              <a:t>  </a:t>
            </a:r>
            <a:r>
              <a:rPr lang="en-US" sz="2400" b="1" dirty="0" smtClean="0"/>
              <a:t>=  0.01 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  It will either significantly constrain or fix</a:t>
            </a:r>
          </a:p>
          <a:p>
            <a:r>
              <a:rPr lang="en-US" sz="2400" dirty="0" smtClean="0"/>
              <a:t>   the role of neutrino hot dark matter 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15816" y="2132856"/>
            <a:ext cx="5932718" cy="3280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TextovéPole 3"/>
          <p:cNvSpPr txBox="1"/>
          <p:nvPr/>
        </p:nvSpPr>
        <p:spPr>
          <a:xfrm>
            <a:off x="6300192" y="5517232"/>
            <a:ext cx="273630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from </a:t>
            </a:r>
            <a:r>
              <a:rPr lang="en-US" sz="1400" dirty="0" err="1" smtClean="0"/>
              <a:t>Giunti</a:t>
            </a:r>
            <a:r>
              <a:rPr lang="en-US" sz="1400" dirty="0" smtClean="0"/>
              <a:t> and Kim: </a:t>
            </a:r>
          </a:p>
          <a:p>
            <a:r>
              <a:rPr lang="en-US" sz="1400" dirty="0" smtClean="0"/>
              <a:t>Fundamentals  of neutrino</a:t>
            </a:r>
          </a:p>
          <a:p>
            <a:r>
              <a:rPr lang="en-US" sz="1400" dirty="0" smtClean="0"/>
              <a:t>physics and astrophysics  (2011)</a:t>
            </a:r>
            <a:endParaRPr lang="cs-CZ" sz="1400" dirty="0"/>
          </a:p>
        </p:txBody>
      </p:sp>
      <p:sp>
        <p:nvSpPr>
          <p:cNvPr id="5" name="TextovéPole 4"/>
          <p:cNvSpPr txBox="1"/>
          <p:nvPr/>
        </p:nvSpPr>
        <p:spPr>
          <a:xfrm>
            <a:off x="4817886" y="1804754"/>
            <a:ext cx="2994474" cy="400110"/>
          </a:xfrm>
          <a:prstGeom prst="rect">
            <a:avLst/>
          </a:prstGeom>
          <a:solidFill>
            <a:schemeClr val="bg1"/>
          </a:solidFill>
          <a:ln w="19050">
            <a:noFill/>
          </a:ln>
        </p:spPr>
        <p:txBody>
          <a:bodyPr wrap="none" rtlCol="0">
            <a:spAutoFit/>
          </a:bodyPr>
          <a:lstStyle/>
          <a:p>
            <a:r>
              <a:rPr lang="en-US" sz="2000" dirty="0" smtClean="0"/>
              <a:t>Kurie plot for tritium decay</a:t>
            </a:r>
            <a:endParaRPr lang="cs-CZ" sz="1600" dirty="0"/>
          </a:p>
        </p:txBody>
      </p:sp>
      <p:sp>
        <p:nvSpPr>
          <p:cNvPr id="6" name="TextovéPole 5"/>
          <p:cNvSpPr txBox="1"/>
          <p:nvPr/>
        </p:nvSpPr>
        <p:spPr>
          <a:xfrm>
            <a:off x="6981429" y="2708920"/>
            <a:ext cx="974947" cy="338554"/>
          </a:xfrm>
          <a:prstGeom prst="rect">
            <a:avLst/>
          </a:prstGeom>
          <a:solidFill>
            <a:srgbClr val="92D050"/>
          </a:solidFill>
          <a:ln>
            <a:solidFill>
              <a:srgbClr val="00B050"/>
            </a:solidFill>
          </a:ln>
        </p:spPr>
        <p:txBody>
          <a:bodyPr wrap="none" rtlCol="0">
            <a:spAutoFit/>
          </a:bodyPr>
          <a:lstStyle/>
          <a:p>
            <a:r>
              <a:rPr lang="en-US" sz="1600" dirty="0" smtClean="0"/>
              <a:t>m</a:t>
            </a:r>
            <a:r>
              <a:rPr lang="el-GR" sz="1600" baseline="-25000" dirty="0" smtClean="0"/>
              <a:t>ν</a:t>
            </a:r>
            <a:r>
              <a:rPr lang="en-US" sz="1600" dirty="0" smtClean="0"/>
              <a:t> = 5 eV</a:t>
            </a:r>
            <a:endParaRPr lang="cs-CZ" sz="1600" dirty="0"/>
          </a:p>
        </p:txBody>
      </p:sp>
      <p:sp>
        <p:nvSpPr>
          <p:cNvPr id="10" name="TextovéPole 9"/>
          <p:cNvSpPr txBox="1"/>
          <p:nvPr/>
        </p:nvSpPr>
        <p:spPr>
          <a:xfrm>
            <a:off x="7596336" y="3284984"/>
            <a:ext cx="708848" cy="338554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sz="1600" dirty="0" smtClean="0"/>
              <a:t>m</a:t>
            </a:r>
            <a:r>
              <a:rPr lang="el-GR" sz="1600" baseline="-25000" dirty="0" smtClean="0"/>
              <a:t>ν</a:t>
            </a:r>
            <a:r>
              <a:rPr lang="en-US" sz="1600" dirty="0" smtClean="0"/>
              <a:t> = 0</a:t>
            </a:r>
            <a:endParaRPr lang="cs-CZ" sz="1600" dirty="0"/>
          </a:p>
        </p:txBody>
      </p:sp>
      <p:sp>
        <p:nvSpPr>
          <p:cNvPr id="12" name="TextovéPole 11"/>
          <p:cNvSpPr txBox="1"/>
          <p:nvPr/>
        </p:nvSpPr>
        <p:spPr>
          <a:xfrm>
            <a:off x="3275856" y="5301208"/>
            <a:ext cx="2664296" cy="830997"/>
          </a:xfrm>
          <a:prstGeom prst="rect">
            <a:avLst/>
          </a:prstGeom>
          <a:solidFill>
            <a:srgbClr val="EAEA84"/>
          </a:solidFill>
          <a:ln>
            <a:solidFill>
              <a:srgbClr val="EAEA84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u="sng" dirty="0" smtClean="0"/>
              <a:t>Two neutrino mixing:</a:t>
            </a:r>
          </a:p>
          <a:p>
            <a:r>
              <a:rPr lang="en-US" sz="1600" dirty="0" smtClean="0"/>
              <a:t>m</a:t>
            </a:r>
            <a:r>
              <a:rPr lang="en-US" sz="1600" baseline="-25000" dirty="0" smtClean="0"/>
              <a:t>1</a:t>
            </a:r>
            <a:r>
              <a:rPr lang="en-US" sz="1600" dirty="0" smtClean="0"/>
              <a:t> = 5 eV,  m</a:t>
            </a:r>
            <a:r>
              <a:rPr lang="en-US" sz="1600" baseline="-25000" dirty="0" smtClean="0"/>
              <a:t>2</a:t>
            </a:r>
            <a:r>
              <a:rPr lang="en-US" sz="1600" dirty="0" smtClean="0"/>
              <a:t> = 15 eV</a:t>
            </a:r>
          </a:p>
          <a:p>
            <a:r>
              <a:rPr lang="en-US" sz="1600" dirty="0" smtClean="0"/>
              <a:t>|U</a:t>
            </a:r>
            <a:r>
              <a:rPr lang="en-US" sz="1600" baseline="-25000" dirty="0" smtClean="0"/>
              <a:t>e1</a:t>
            </a:r>
            <a:r>
              <a:rPr lang="en-US" sz="1600" dirty="0" smtClean="0"/>
              <a:t>|</a:t>
            </a:r>
            <a:r>
              <a:rPr lang="en-US" sz="1600" baseline="30000" dirty="0" smtClean="0"/>
              <a:t>2</a:t>
            </a:r>
            <a:r>
              <a:rPr lang="en-US" sz="1600" dirty="0" smtClean="0"/>
              <a:t> = |U</a:t>
            </a:r>
            <a:r>
              <a:rPr lang="en-US" sz="1600" baseline="-25000" dirty="0" smtClean="0"/>
              <a:t>e2</a:t>
            </a:r>
            <a:r>
              <a:rPr lang="en-US" sz="1600" dirty="0" smtClean="0"/>
              <a:t>|</a:t>
            </a:r>
            <a:r>
              <a:rPr lang="en-US" sz="1600" baseline="30000" dirty="0" smtClean="0"/>
              <a:t>2</a:t>
            </a:r>
            <a:r>
              <a:rPr lang="en-US" sz="1600" dirty="0" smtClean="0"/>
              <a:t> = 1/2</a:t>
            </a:r>
            <a:endParaRPr lang="cs-CZ" sz="1600" dirty="0"/>
          </a:p>
        </p:txBody>
      </p:sp>
      <p:cxnSp>
        <p:nvCxnSpPr>
          <p:cNvPr id="14" name="Přímá spojovací šipka 13"/>
          <p:cNvCxnSpPr>
            <a:stCxn id="10" idx="2"/>
          </p:cNvCxnSpPr>
          <p:nvPr/>
        </p:nvCxnSpPr>
        <p:spPr>
          <a:xfrm>
            <a:off x="7950760" y="3623538"/>
            <a:ext cx="221640" cy="813574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Přímá spojovací šipka 15"/>
          <p:cNvCxnSpPr>
            <a:stCxn id="6" idx="2"/>
          </p:cNvCxnSpPr>
          <p:nvPr/>
        </p:nvCxnSpPr>
        <p:spPr>
          <a:xfrm flipH="1">
            <a:off x="7164288" y="3047474"/>
            <a:ext cx="304615" cy="1008112"/>
          </a:xfrm>
          <a:prstGeom prst="straightConnector1">
            <a:avLst/>
          </a:prstGeom>
          <a:ln w="1905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Přímá spojovací šipka 22"/>
          <p:cNvCxnSpPr>
            <a:stCxn id="12" idx="0"/>
          </p:cNvCxnSpPr>
          <p:nvPr/>
        </p:nvCxnSpPr>
        <p:spPr>
          <a:xfrm flipV="1">
            <a:off x="4608004" y="3356992"/>
            <a:ext cx="900100" cy="1944216"/>
          </a:xfrm>
          <a:prstGeom prst="straightConnector1">
            <a:avLst/>
          </a:prstGeom>
          <a:ln w="19050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ovéPole 28"/>
          <p:cNvSpPr txBox="1"/>
          <p:nvPr/>
        </p:nvSpPr>
        <p:spPr>
          <a:xfrm>
            <a:off x="755576" y="332656"/>
            <a:ext cx="34563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30" name="TextovéPole 29"/>
          <p:cNvSpPr txBox="1"/>
          <p:nvPr/>
        </p:nvSpPr>
        <p:spPr>
          <a:xfrm>
            <a:off x="323528" y="332656"/>
            <a:ext cx="849694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i="1" dirty="0" smtClean="0"/>
              <a:t>4)  </a:t>
            </a:r>
            <a:r>
              <a:rPr lang="en-US" sz="2400" i="1" u="sng" dirty="0" smtClean="0"/>
              <a:t>Sterile neutrinos with masses in the eV range</a:t>
            </a:r>
          </a:p>
          <a:p>
            <a:r>
              <a:rPr lang="en-US" sz="2400" dirty="0" smtClean="0"/>
              <a:t>     A possibility indicated by cosmology  and several reactor  and</a:t>
            </a:r>
          </a:p>
          <a:p>
            <a:r>
              <a:rPr lang="en-US" sz="2400" dirty="0" smtClean="0"/>
              <a:t>     accelerator oscillation experiments</a:t>
            </a:r>
            <a:r>
              <a:rPr lang="en-US" sz="2400" i="1" dirty="0" smtClean="0"/>
              <a:t>   </a:t>
            </a:r>
            <a:endParaRPr lang="en-US" sz="2400" dirty="0"/>
          </a:p>
        </p:txBody>
      </p:sp>
      <p:sp>
        <p:nvSpPr>
          <p:cNvPr id="32" name="TextovéPole 31"/>
          <p:cNvSpPr txBox="1"/>
          <p:nvPr/>
        </p:nvSpPr>
        <p:spPr>
          <a:xfrm>
            <a:off x="467544" y="2636912"/>
            <a:ext cx="2493631" cy="3739485"/>
          </a:xfrm>
          <a:prstGeom prst="rect">
            <a:avLst/>
          </a:prstGeom>
          <a:solidFill>
            <a:srgbClr val="F6A2FC"/>
          </a:solidFill>
          <a:ln>
            <a:solidFill>
              <a:schemeClr val="accent2">
                <a:lumMod val="75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KATRIN would see</a:t>
            </a:r>
          </a:p>
          <a:p>
            <a:r>
              <a:rPr lang="en-US" sz="2400" b="1" dirty="0" smtClean="0"/>
              <a:t>sterile neutrinos </a:t>
            </a:r>
          </a:p>
          <a:p>
            <a:r>
              <a:rPr lang="en-US" dirty="0" smtClean="0"/>
              <a:t>with</a:t>
            </a:r>
          </a:p>
          <a:p>
            <a:r>
              <a:rPr lang="en-US" dirty="0" smtClean="0"/>
              <a:t>Δm</a:t>
            </a:r>
            <a:r>
              <a:rPr lang="en-US" baseline="30000" dirty="0" smtClean="0"/>
              <a:t>2</a:t>
            </a:r>
            <a:r>
              <a:rPr lang="en-US" baseline="-25000" dirty="0" smtClean="0"/>
              <a:t>s1</a:t>
            </a:r>
            <a:r>
              <a:rPr lang="en-US" dirty="0" smtClean="0"/>
              <a:t> = 6.49 eV</a:t>
            </a:r>
            <a:r>
              <a:rPr lang="en-US" baseline="30000" dirty="0" smtClean="0"/>
              <a:t>2</a:t>
            </a:r>
          </a:p>
          <a:p>
            <a:r>
              <a:rPr lang="en-US" dirty="0" smtClean="0"/>
              <a:t>|U</a:t>
            </a:r>
            <a:r>
              <a:rPr lang="en-US" baseline="-25000" dirty="0" smtClean="0"/>
              <a:t>e4</a:t>
            </a:r>
            <a:r>
              <a:rPr lang="en-US" dirty="0" smtClean="0"/>
              <a:t>|</a:t>
            </a:r>
            <a:r>
              <a:rPr lang="en-US" baseline="30000" dirty="0" smtClean="0"/>
              <a:t>2</a:t>
            </a:r>
            <a:r>
              <a:rPr lang="en-US" dirty="0" smtClean="0"/>
              <a:t> = 0.12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Δm</a:t>
            </a:r>
            <a:r>
              <a:rPr lang="en-US" baseline="30000" dirty="0" smtClean="0"/>
              <a:t>2</a:t>
            </a:r>
            <a:r>
              <a:rPr lang="en-US" baseline="-25000" dirty="0" smtClean="0"/>
              <a:t>s2</a:t>
            </a:r>
            <a:r>
              <a:rPr lang="en-US" dirty="0" smtClean="0"/>
              <a:t> = 0.89 eV</a:t>
            </a:r>
            <a:r>
              <a:rPr lang="en-US" baseline="30000" dirty="0" smtClean="0"/>
              <a:t>2</a:t>
            </a:r>
          </a:p>
          <a:p>
            <a:r>
              <a:rPr lang="en-US" dirty="0" smtClean="0"/>
              <a:t>|U</a:t>
            </a:r>
            <a:r>
              <a:rPr lang="en-US" baseline="-25000" dirty="0" smtClean="0"/>
              <a:t>e5</a:t>
            </a:r>
            <a:r>
              <a:rPr lang="en-US" dirty="0" smtClean="0"/>
              <a:t>|</a:t>
            </a:r>
            <a:r>
              <a:rPr lang="en-US" baseline="30000" dirty="0" smtClean="0"/>
              <a:t>2</a:t>
            </a:r>
            <a:r>
              <a:rPr lang="en-US" dirty="0" smtClean="0"/>
              <a:t> = 0.11</a:t>
            </a:r>
          </a:p>
          <a:p>
            <a:r>
              <a:rPr lang="en-US" dirty="0" smtClean="0"/>
              <a:t>and similar cases.</a:t>
            </a:r>
          </a:p>
          <a:p>
            <a:endParaRPr lang="en-US" dirty="0" smtClean="0"/>
          </a:p>
          <a:p>
            <a:r>
              <a:rPr lang="en-US" b="1" dirty="0" smtClean="0"/>
              <a:t>Well separated from</a:t>
            </a:r>
          </a:p>
          <a:p>
            <a:r>
              <a:rPr lang="en-US" b="1" dirty="0" smtClean="0"/>
              <a:t>signal of all three</a:t>
            </a:r>
          </a:p>
          <a:p>
            <a:r>
              <a:rPr lang="en-US" b="1" dirty="0" smtClean="0"/>
              <a:t>light active neutrinos</a:t>
            </a:r>
            <a:endParaRPr lang="en-US" b="1" dirty="0"/>
          </a:p>
        </p:txBody>
      </p:sp>
      <p:sp>
        <p:nvSpPr>
          <p:cNvPr id="33" name="TextovéPole 32"/>
          <p:cNvSpPr txBox="1"/>
          <p:nvPr/>
        </p:nvSpPr>
        <p:spPr>
          <a:xfrm>
            <a:off x="611560" y="1846565"/>
            <a:ext cx="193033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Riis &amp; </a:t>
            </a:r>
            <a:r>
              <a:rPr lang="en-US" dirty="0" err="1" smtClean="0"/>
              <a:t>Hannestad</a:t>
            </a:r>
            <a:endParaRPr lang="en-US" dirty="0" smtClean="0"/>
          </a:p>
          <a:p>
            <a:r>
              <a:rPr lang="en-US" dirty="0" smtClean="0"/>
              <a:t>arXiv:1008.1495v2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ovéPole 10"/>
          <p:cNvSpPr txBox="1"/>
          <p:nvPr/>
        </p:nvSpPr>
        <p:spPr>
          <a:xfrm>
            <a:off x="1043608" y="692696"/>
            <a:ext cx="434574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i="1" dirty="0" smtClean="0"/>
              <a:t>5) </a:t>
            </a:r>
            <a:r>
              <a:rPr lang="en-US" sz="2400" i="1" u="sng" dirty="0" smtClean="0"/>
              <a:t>Local density of relic neutrinos</a:t>
            </a:r>
            <a:endParaRPr lang="en-US" sz="2400" i="1" u="sng" dirty="0"/>
          </a:p>
        </p:txBody>
      </p:sp>
      <p:sp>
        <p:nvSpPr>
          <p:cNvPr id="12" name="TextovéPole 11"/>
          <p:cNvSpPr txBox="1"/>
          <p:nvPr/>
        </p:nvSpPr>
        <p:spPr>
          <a:xfrm>
            <a:off x="899592" y="1412776"/>
            <a:ext cx="5431295" cy="187743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KATRIN tritium gaseous source as a target </a:t>
            </a:r>
          </a:p>
          <a:p>
            <a:endParaRPr lang="en-US" sz="2400" dirty="0" smtClean="0"/>
          </a:p>
          <a:p>
            <a:r>
              <a:rPr lang="en-US" sz="2400" dirty="0" smtClean="0"/>
              <a:t>for             </a:t>
            </a:r>
            <a:r>
              <a:rPr lang="el-GR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ν</a:t>
            </a:r>
            <a:r>
              <a:rPr lang="en-US" sz="2800" b="1" baseline="-25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e </a:t>
            </a:r>
            <a:r>
              <a:rPr lang="en-US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+ T→</a:t>
            </a:r>
            <a:r>
              <a:rPr lang="en-US" sz="2800" b="1" baseline="30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He</a:t>
            </a:r>
            <a:r>
              <a:rPr lang="en-US" sz="2800" b="1" baseline="30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+</a:t>
            </a:r>
            <a:r>
              <a:rPr lang="en-US" sz="2800" b="1" dirty="0" smtClean="0">
                <a:solidFill>
                  <a:srgbClr val="FF0000"/>
                </a:solidFill>
                <a:latin typeface="Times New Roman" pitchFamily="18" charset="0"/>
              </a:rPr>
              <a:t> + e</a:t>
            </a:r>
            <a:r>
              <a:rPr lang="en-US" sz="2800" b="1" baseline="30000" dirty="0" smtClean="0">
                <a:solidFill>
                  <a:srgbClr val="FF0000"/>
                </a:solidFill>
                <a:latin typeface="Times New Roman" pitchFamily="18" charset="0"/>
              </a:rPr>
              <a:t>-  </a:t>
            </a:r>
            <a:endParaRPr lang="en-US" sz="2400" b="1" baseline="30000" dirty="0" smtClean="0">
              <a:solidFill>
                <a:srgbClr val="FF0000"/>
              </a:solidFill>
              <a:latin typeface="Times New Roman" pitchFamily="18" charset="0"/>
            </a:endParaRPr>
          </a:p>
          <a:p>
            <a:endParaRPr lang="en-US" sz="2400" b="1" baseline="30000" dirty="0" smtClean="0">
              <a:solidFill>
                <a:srgbClr val="FF0000"/>
              </a:solidFill>
              <a:latin typeface="Times New Roman" pitchFamily="18" charset="0"/>
            </a:endParaRPr>
          </a:p>
          <a:p>
            <a:r>
              <a:rPr lang="en-US" sz="2400" dirty="0" smtClean="0"/>
              <a:t>with relic neutrinos</a:t>
            </a:r>
          </a:p>
        </p:txBody>
      </p:sp>
      <p:sp>
        <p:nvSpPr>
          <p:cNvPr id="13" name="Obdélník 12"/>
          <p:cNvSpPr/>
          <p:nvPr/>
        </p:nvSpPr>
        <p:spPr>
          <a:xfrm>
            <a:off x="6726824" y="2923660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20" name="TextovéPole 19"/>
          <p:cNvSpPr txBox="1"/>
          <p:nvPr/>
        </p:nvSpPr>
        <p:spPr>
          <a:xfrm>
            <a:off x="899592" y="4575899"/>
            <a:ext cx="6840760" cy="1877437"/>
          </a:xfrm>
          <a:prstGeom prst="rect">
            <a:avLst/>
          </a:prstGeom>
          <a:solidFill>
            <a:srgbClr val="F6A2FC"/>
          </a:solidFill>
          <a:ln w="19050">
            <a:solidFill>
              <a:schemeClr val="accent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KATRIN sensitivity </a:t>
            </a:r>
            <a:r>
              <a:rPr lang="el-GR" sz="2400" dirty="0" smtClean="0"/>
              <a:t>ρ</a:t>
            </a:r>
            <a:r>
              <a:rPr lang="en-US" sz="2400" dirty="0" smtClean="0"/>
              <a:t>(</a:t>
            </a:r>
            <a:r>
              <a:rPr lang="el-GR" sz="2400" dirty="0" smtClean="0"/>
              <a:t>ν</a:t>
            </a:r>
            <a:r>
              <a:rPr lang="en-US" sz="2400" baseline="-25000" dirty="0" smtClean="0"/>
              <a:t>e</a:t>
            </a:r>
            <a:r>
              <a:rPr lang="en-US" sz="2400" dirty="0" smtClean="0"/>
              <a:t>)</a:t>
            </a:r>
            <a:r>
              <a:rPr lang="en-US" sz="2400" b="1" baseline="-25000" dirty="0" smtClean="0"/>
              <a:t>local</a:t>
            </a:r>
            <a:r>
              <a:rPr lang="en-US" sz="2400" b="1" dirty="0" smtClean="0"/>
              <a:t> </a:t>
            </a:r>
            <a:r>
              <a:rPr lang="el-GR" sz="2400" dirty="0" smtClean="0"/>
              <a:t> </a:t>
            </a:r>
            <a:r>
              <a:rPr lang="en-US" sz="2400" dirty="0" smtClean="0"/>
              <a:t>/</a:t>
            </a:r>
            <a:r>
              <a:rPr lang="el-GR" sz="2400" dirty="0" smtClean="0"/>
              <a:t>ρ</a:t>
            </a:r>
            <a:r>
              <a:rPr lang="en-US" sz="2400" dirty="0" smtClean="0"/>
              <a:t>(</a:t>
            </a:r>
            <a:r>
              <a:rPr lang="el-GR" sz="2400" dirty="0" smtClean="0"/>
              <a:t>ν</a:t>
            </a:r>
            <a:r>
              <a:rPr lang="en-US" sz="2400" baseline="-25000" dirty="0" smtClean="0"/>
              <a:t>e</a:t>
            </a:r>
            <a:r>
              <a:rPr lang="en-US" sz="2400" dirty="0" smtClean="0"/>
              <a:t>)</a:t>
            </a:r>
            <a:r>
              <a:rPr lang="en-US" sz="2400" b="1" baseline="-25000" dirty="0" smtClean="0"/>
              <a:t>average</a:t>
            </a:r>
            <a:r>
              <a:rPr lang="en-US" sz="2400" baseline="-25000" dirty="0" smtClean="0"/>
              <a:t>  </a:t>
            </a:r>
            <a:r>
              <a:rPr lang="en-US" sz="2400" dirty="0" smtClean="0"/>
              <a:t>≥ 2·10</a:t>
            </a:r>
            <a:r>
              <a:rPr lang="en-US" sz="2400" baseline="30000" dirty="0" smtClean="0"/>
              <a:t>9 </a:t>
            </a:r>
            <a:endParaRPr lang="en-US" sz="2400" dirty="0" smtClean="0"/>
          </a:p>
          <a:p>
            <a:r>
              <a:rPr lang="en-US" sz="2400" dirty="0" smtClean="0"/>
              <a:t>                                                                       </a:t>
            </a:r>
            <a:r>
              <a:rPr lang="en-US" sz="2000" dirty="0" err="1" smtClean="0"/>
              <a:t>arXiv</a:t>
            </a:r>
            <a:r>
              <a:rPr lang="en-US" sz="2000" dirty="0" smtClean="0"/>
              <a:t>: 1006.1886</a:t>
            </a:r>
          </a:p>
          <a:p>
            <a:endParaRPr lang="en-US" sz="2000" dirty="0" smtClean="0"/>
          </a:p>
          <a:p>
            <a:r>
              <a:rPr lang="en-US" sz="2400" dirty="0" smtClean="0"/>
              <a:t>Non observation will rule out certain hypotheses  </a:t>
            </a:r>
          </a:p>
          <a:p>
            <a:r>
              <a:rPr lang="en-US" sz="2400" dirty="0" smtClean="0"/>
              <a:t>about local neutrino gravitation clustering . </a:t>
            </a:r>
            <a:endParaRPr lang="en-US" dirty="0"/>
          </a:p>
        </p:txBody>
      </p:sp>
      <p:sp>
        <p:nvSpPr>
          <p:cNvPr id="8" name="TextovéPole 7"/>
          <p:cNvSpPr txBox="1"/>
          <p:nvPr/>
        </p:nvSpPr>
        <p:spPr>
          <a:xfrm>
            <a:off x="6876256" y="1772816"/>
            <a:ext cx="1944216" cy="1015663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5.3 ·10</a:t>
            </a:r>
            <a:r>
              <a:rPr lang="en-US" sz="2000" b="1" baseline="30000" dirty="0" smtClean="0"/>
              <a:t>19</a:t>
            </a:r>
            <a:r>
              <a:rPr lang="en-US" sz="2000" b="1" dirty="0" smtClean="0"/>
              <a:t> tritium atoms, mass of 0.26 g </a:t>
            </a:r>
            <a:endParaRPr lang="en-US" sz="2000" b="1" dirty="0"/>
          </a:p>
        </p:txBody>
      </p:sp>
      <p:sp>
        <p:nvSpPr>
          <p:cNvPr id="9" name="TextovéPole 8"/>
          <p:cNvSpPr txBox="1"/>
          <p:nvPr/>
        </p:nvSpPr>
        <p:spPr>
          <a:xfrm>
            <a:off x="3203848" y="3573016"/>
            <a:ext cx="5824993" cy="400110"/>
          </a:xfrm>
          <a:prstGeom prst="rect">
            <a:avLst/>
          </a:prstGeom>
          <a:solidFill>
            <a:srgbClr val="FF9933"/>
          </a:solidFill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 E</a:t>
            </a:r>
            <a:r>
              <a:rPr lang="el-GR" sz="2000" b="1" baseline="-25000" dirty="0" smtClean="0"/>
              <a:t>ν</a:t>
            </a:r>
            <a:r>
              <a:rPr lang="en-US" sz="2000" b="1" dirty="0" smtClean="0"/>
              <a:t> = 2· 10</a:t>
            </a:r>
            <a:r>
              <a:rPr lang="en-US" sz="2000" b="1" baseline="30000" dirty="0" smtClean="0"/>
              <a:t>-4</a:t>
            </a:r>
            <a:r>
              <a:rPr lang="en-US" sz="2000" b="1" dirty="0" smtClean="0"/>
              <a:t> eV,   </a:t>
            </a:r>
            <a:r>
              <a:rPr lang="el-GR" sz="2000" b="1" dirty="0" smtClean="0"/>
              <a:t>ρ</a:t>
            </a:r>
            <a:r>
              <a:rPr lang="en-US" sz="2000" b="1" dirty="0" smtClean="0"/>
              <a:t>(</a:t>
            </a:r>
            <a:r>
              <a:rPr lang="el-GR" sz="2000" b="1" dirty="0" smtClean="0"/>
              <a:t>ν</a:t>
            </a:r>
            <a:r>
              <a:rPr lang="en-US" sz="2000" b="1" baseline="-25000" dirty="0" smtClean="0"/>
              <a:t>e</a:t>
            </a:r>
            <a:r>
              <a:rPr lang="en-US" sz="2000" b="1" dirty="0" smtClean="0"/>
              <a:t>)</a:t>
            </a:r>
            <a:r>
              <a:rPr lang="en-US" sz="2000" b="1" baseline="-25000" dirty="0" smtClean="0"/>
              <a:t>average</a:t>
            </a:r>
            <a:r>
              <a:rPr lang="en-US" sz="2000" b="1" dirty="0" smtClean="0"/>
              <a:t> = 56 cm</a:t>
            </a:r>
            <a:r>
              <a:rPr lang="en-US" sz="2000" b="1" baseline="30000" dirty="0" smtClean="0"/>
              <a:t>-3</a:t>
            </a:r>
            <a:r>
              <a:rPr lang="en-US" sz="2000" b="1" dirty="0" smtClean="0"/>
              <a:t> ,</a:t>
            </a:r>
            <a:r>
              <a:rPr lang="en-US" sz="2000" b="1" baseline="30000" dirty="0" smtClean="0"/>
              <a:t>  </a:t>
            </a:r>
            <a:r>
              <a:rPr lang="en-US" sz="2000" b="1" dirty="0" smtClean="0"/>
              <a:t> </a:t>
            </a:r>
            <a:r>
              <a:rPr lang="el-GR" sz="2000" b="1" dirty="0" smtClean="0"/>
              <a:t>σ</a:t>
            </a:r>
            <a:r>
              <a:rPr lang="en-US" sz="2000" b="1" dirty="0" smtClean="0"/>
              <a:t> = 8·10</a:t>
            </a:r>
            <a:r>
              <a:rPr lang="en-US" sz="2000" b="1" baseline="30000" dirty="0" smtClean="0"/>
              <a:t>-45</a:t>
            </a:r>
            <a:r>
              <a:rPr lang="en-US" sz="2000" b="1" dirty="0" smtClean="0"/>
              <a:t> cm</a:t>
            </a:r>
            <a:r>
              <a:rPr lang="en-US" sz="2000" b="1" baseline="30000" dirty="0" smtClean="0"/>
              <a:t>2</a:t>
            </a:r>
            <a:r>
              <a:rPr lang="en-US" sz="2000" b="1" dirty="0" smtClean="0"/>
              <a:t> </a:t>
            </a:r>
            <a:endParaRPr lang="en-US" sz="2000" b="1" dirty="0"/>
          </a:p>
        </p:txBody>
      </p:sp>
      <p:cxnSp>
        <p:nvCxnSpPr>
          <p:cNvPr id="15" name="Přímá spojovací šipka 14"/>
          <p:cNvCxnSpPr>
            <a:stCxn id="8" idx="1"/>
          </p:cNvCxnSpPr>
          <p:nvPr/>
        </p:nvCxnSpPr>
        <p:spPr>
          <a:xfrm flipH="1" flipV="1">
            <a:off x="5796136" y="1844824"/>
            <a:ext cx="1080120" cy="435824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Přímá spojovací šipka 16"/>
          <p:cNvCxnSpPr>
            <a:stCxn id="9" idx="1"/>
          </p:cNvCxnSpPr>
          <p:nvPr/>
        </p:nvCxnSpPr>
        <p:spPr>
          <a:xfrm flipH="1" flipV="1">
            <a:off x="2267744" y="3212977"/>
            <a:ext cx="936104" cy="560094"/>
          </a:xfrm>
          <a:prstGeom prst="straightConnector1">
            <a:avLst/>
          </a:prstGeom>
          <a:ln w="28575">
            <a:solidFill>
              <a:srgbClr val="FF9933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ovéPole 20"/>
          <p:cNvSpPr txBox="1"/>
          <p:nvPr/>
        </p:nvSpPr>
        <p:spPr>
          <a:xfrm>
            <a:off x="4788024" y="2884874"/>
            <a:ext cx="1944216" cy="400110"/>
          </a:xfrm>
          <a:prstGeom prst="rect">
            <a:avLst/>
          </a:prstGeom>
          <a:noFill/>
          <a:ln>
            <a:solidFill>
              <a:schemeClr val="tx2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chemeClr val="accent1">
                    <a:lumMod val="75000"/>
                  </a:schemeClr>
                </a:solidFill>
              </a:rPr>
              <a:t>monoenergetic</a:t>
            </a:r>
            <a:endParaRPr lang="en-US" sz="20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cxnSp>
        <p:nvCxnSpPr>
          <p:cNvPr id="23" name="Přímá spojovací šipka 22"/>
          <p:cNvCxnSpPr>
            <a:stCxn id="21" idx="0"/>
          </p:cNvCxnSpPr>
          <p:nvPr/>
        </p:nvCxnSpPr>
        <p:spPr>
          <a:xfrm flipH="1" flipV="1">
            <a:off x="4716016" y="2564904"/>
            <a:ext cx="1044116" cy="31997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ovéPole 13"/>
          <p:cNvSpPr txBox="1"/>
          <p:nvPr/>
        </p:nvSpPr>
        <p:spPr>
          <a:xfrm>
            <a:off x="4499992" y="544522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/>
          </a:p>
        </p:txBody>
      </p:sp>
      <p:sp>
        <p:nvSpPr>
          <p:cNvPr id="6" name="TextovéPole 5"/>
          <p:cNvSpPr txBox="1"/>
          <p:nvPr/>
        </p:nvSpPr>
        <p:spPr>
          <a:xfrm>
            <a:off x="827584" y="735087"/>
            <a:ext cx="725564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KATRIN Collaboration will do its best to fulfill these tasks </a:t>
            </a:r>
            <a:endParaRPr lang="en-US" sz="2400" dirty="0"/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1772816"/>
            <a:ext cx="6926336" cy="46988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élník 1"/>
          <p:cNvSpPr/>
          <p:nvPr/>
        </p:nvSpPr>
        <p:spPr>
          <a:xfrm>
            <a:off x="683568" y="529516"/>
            <a:ext cx="7933262" cy="461665"/>
          </a:xfrm>
          <a:prstGeom prst="rect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txBody>
          <a:bodyPr wrap="none">
            <a:spAutoFit/>
          </a:bodyPr>
          <a:lstStyle/>
          <a:p>
            <a:pPr marL="514350" lvl="0" indent="-514350">
              <a:buFontTx/>
              <a:buAutoNum type="arabicPeriod"/>
            </a:pPr>
            <a:r>
              <a:rPr lang="en-US" sz="2400" dirty="0" smtClean="0"/>
              <a:t>Applied methods of m</a:t>
            </a:r>
            <a:r>
              <a:rPr lang="el-GR" sz="2400" baseline="-25000" dirty="0" smtClean="0"/>
              <a:t>ν</a:t>
            </a:r>
            <a:r>
              <a:rPr lang="en-US" sz="2400" dirty="0" smtClean="0"/>
              <a:t> measurements and current results</a:t>
            </a:r>
            <a:endParaRPr lang="en-US" sz="2400" dirty="0" smtClean="0">
              <a:solidFill>
                <a:prstClr val="black"/>
              </a:solidFill>
            </a:endParaRPr>
          </a:p>
        </p:txBody>
      </p:sp>
      <p:sp>
        <p:nvSpPr>
          <p:cNvPr id="3" name="TextovéPole 2"/>
          <p:cNvSpPr txBox="1"/>
          <p:nvPr/>
        </p:nvSpPr>
        <p:spPr>
          <a:xfrm>
            <a:off x="1259632" y="2276872"/>
            <a:ext cx="5221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000" b="1" dirty="0" smtClean="0">
                <a:solidFill>
                  <a:srgbClr val="FF0000"/>
                </a:solidFill>
              </a:rPr>
              <a:t>   E</a:t>
            </a:r>
            <a:r>
              <a:rPr lang="en-US" sz="2000" b="1" baseline="30000" dirty="0" smtClean="0">
                <a:solidFill>
                  <a:srgbClr val="FF0000"/>
                </a:solidFill>
              </a:rPr>
              <a:t>2</a:t>
            </a:r>
            <a:r>
              <a:rPr lang="en-US" sz="2000" b="1" baseline="-25000" dirty="0" smtClean="0">
                <a:solidFill>
                  <a:srgbClr val="FF0000"/>
                </a:solidFill>
              </a:rPr>
              <a:t> </a:t>
            </a:r>
            <a:r>
              <a:rPr lang="en-US" sz="2000" b="1" dirty="0" smtClean="0">
                <a:solidFill>
                  <a:srgbClr val="FF0000"/>
                </a:solidFill>
              </a:rPr>
              <a:t>= p</a:t>
            </a:r>
            <a:r>
              <a:rPr lang="en-US" sz="2000" b="1" baseline="30000" dirty="0" smtClean="0">
                <a:solidFill>
                  <a:srgbClr val="FF0000"/>
                </a:solidFill>
              </a:rPr>
              <a:t>2 </a:t>
            </a:r>
            <a:r>
              <a:rPr lang="en-US" sz="2000" b="1" dirty="0" smtClean="0">
                <a:solidFill>
                  <a:srgbClr val="FF0000"/>
                </a:solidFill>
              </a:rPr>
              <a:t>c</a:t>
            </a:r>
            <a:r>
              <a:rPr lang="en-US" sz="2000" b="1" baseline="30000" dirty="0" smtClean="0">
                <a:solidFill>
                  <a:srgbClr val="FF0000"/>
                </a:solidFill>
              </a:rPr>
              <a:t>2</a:t>
            </a:r>
            <a:r>
              <a:rPr lang="en-US" sz="2000" b="1" dirty="0" smtClean="0">
                <a:solidFill>
                  <a:srgbClr val="FF0000"/>
                </a:solidFill>
              </a:rPr>
              <a:t> + m</a:t>
            </a:r>
            <a:r>
              <a:rPr lang="en-US" sz="2000" b="1" baseline="30000" dirty="0" smtClean="0">
                <a:solidFill>
                  <a:srgbClr val="FF0000"/>
                </a:solidFill>
              </a:rPr>
              <a:t>2</a:t>
            </a:r>
            <a:r>
              <a:rPr lang="en-US" sz="2000" b="1" dirty="0" smtClean="0">
                <a:solidFill>
                  <a:srgbClr val="FF0000"/>
                </a:solidFill>
              </a:rPr>
              <a:t> c</a:t>
            </a:r>
            <a:r>
              <a:rPr lang="en-US" sz="2000" b="1" baseline="30000" dirty="0" smtClean="0">
                <a:solidFill>
                  <a:srgbClr val="FF0000"/>
                </a:solidFill>
              </a:rPr>
              <a:t>4  </a:t>
            </a:r>
            <a:r>
              <a:rPr lang="en-US" sz="2000" b="1" dirty="0" smtClean="0">
                <a:solidFill>
                  <a:srgbClr val="FF0000"/>
                </a:solidFill>
              </a:rPr>
              <a:t>  </a:t>
            </a:r>
          </a:p>
          <a:p>
            <a:pPr>
              <a:buFont typeface="Arial" pitchFamily="34" charset="0"/>
              <a:buChar char="•"/>
            </a:pPr>
            <a:r>
              <a:rPr lang="en-US" sz="2000" dirty="0" smtClean="0">
                <a:solidFill>
                  <a:srgbClr val="FF0000"/>
                </a:solidFill>
              </a:rPr>
              <a:t>   laws of energy and momentum conservation</a:t>
            </a:r>
            <a:endParaRPr lang="en-US" sz="2000" dirty="0" smtClean="0"/>
          </a:p>
          <a:p>
            <a:pPr>
              <a:buFont typeface="Arial" pitchFamily="34" charset="0"/>
              <a:buChar char="•"/>
            </a:pPr>
            <a:r>
              <a:rPr lang="en-US" sz="2000" dirty="0" smtClean="0">
                <a:solidFill>
                  <a:srgbClr val="FF0000"/>
                </a:solidFill>
              </a:rPr>
              <a:t>   </a:t>
            </a:r>
            <a:r>
              <a:rPr lang="en-US" sz="2000" b="1" dirty="0" smtClean="0">
                <a:solidFill>
                  <a:srgbClr val="FF0000"/>
                </a:solidFill>
              </a:rPr>
              <a:t>F</a:t>
            </a:r>
            <a:r>
              <a:rPr lang="en-US" sz="2000" dirty="0" smtClean="0">
                <a:solidFill>
                  <a:srgbClr val="FF0000"/>
                </a:solidFill>
              </a:rPr>
              <a:t> = -e [</a:t>
            </a:r>
            <a:r>
              <a:rPr lang="en-US" sz="2000" b="1" dirty="0" smtClean="0">
                <a:solidFill>
                  <a:srgbClr val="FF0000"/>
                </a:solidFill>
              </a:rPr>
              <a:t>E</a:t>
            </a:r>
            <a:r>
              <a:rPr lang="en-US" sz="2000" dirty="0" smtClean="0">
                <a:solidFill>
                  <a:srgbClr val="FF0000"/>
                </a:solidFill>
              </a:rPr>
              <a:t> + (</a:t>
            </a:r>
            <a:r>
              <a:rPr lang="en-US" sz="2000" b="1" dirty="0" smtClean="0">
                <a:solidFill>
                  <a:srgbClr val="FF0000"/>
                </a:solidFill>
              </a:rPr>
              <a:t>v</a:t>
            </a:r>
            <a:r>
              <a:rPr lang="en-US" sz="1600" dirty="0" smtClean="0">
                <a:solidFill>
                  <a:srgbClr val="FF0000"/>
                </a:solidFill>
              </a:rPr>
              <a:t> x</a:t>
            </a:r>
            <a:r>
              <a:rPr lang="en-US" sz="2000" dirty="0" smtClean="0">
                <a:solidFill>
                  <a:srgbClr val="FF0000"/>
                </a:solidFill>
              </a:rPr>
              <a:t> </a:t>
            </a:r>
            <a:r>
              <a:rPr lang="en-US" sz="2000" b="1" dirty="0" smtClean="0">
                <a:solidFill>
                  <a:srgbClr val="FF0000"/>
                </a:solidFill>
              </a:rPr>
              <a:t>H</a:t>
            </a:r>
            <a:r>
              <a:rPr lang="en-US" sz="2000" dirty="0" smtClean="0">
                <a:solidFill>
                  <a:srgbClr val="FF0000"/>
                </a:solidFill>
              </a:rPr>
              <a:t>)]</a:t>
            </a:r>
            <a:endParaRPr lang="en-US" dirty="0"/>
          </a:p>
        </p:txBody>
      </p:sp>
      <p:sp>
        <p:nvSpPr>
          <p:cNvPr id="4" name="TextovéPole 3"/>
          <p:cNvSpPr txBox="1"/>
          <p:nvPr/>
        </p:nvSpPr>
        <p:spPr>
          <a:xfrm>
            <a:off x="1187624" y="4149080"/>
            <a:ext cx="7272808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400" i="1" dirty="0" smtClean="0"/>
              <a:t>  </a:t>
            </a:r>
            <a:r>
              <a:rPr lang="en-US" sz="2400" i="1" u="sng" dirty="0" smtClean="0"/>
              <a:t>two body decay of </a:t>
            </a:r>
            <a:r>
              <a:rPr lang="el-GR" sz="2400" i="1" u="sng" dirty="0" smtClean="0"/>
              <a:t>π</a:t>
            </a:r>
            <a:r>
              <a:rPr lang="en-US" sz="2400" i="1" u="sng" baseline="30000" dirty="0" smtClean="0"/>
              <a:t>+</a:t>
            </a:r>
            <a:r>
              <a:rPr lang="en-US" sz="2400" i="1" u="sng" dirty="0" smtClean="0"/>
              <a:t> at rest</a:t>
            </a:r>
            <a:r>
              <a:rPr lang="en-US" sz="2400" i="1" dirty="0" smtClean="0"/>
              <a:t>:   </a:t>
            </a:r>
            <a:r>
              <a:rPr lang="el-GR" sz="2400" b="1" i="1" dirty="0" smtClean="0">
                <a:solidFill>
                  <a:srgbClr val="FF0000"/>
                </a:solidFill>
              </a:rPr>
              <a:t>π</a:t>
            </a:r>
            <a:r>
              <a:rPr lang="en-US" sz="2400" b="1" i="1" baseline="30000" dirty="0" smtClean="0">
                <a:solidFill>
                  <a:srgbClr val="FF0000"/>
                </a:solidFill>
              </a:rPr>
              <a:t>+</a:t>
            </a:r>
            <a:r>
              <a:rPr lang="en-US" sz="2400" b="1" i="1" dirty="0" smtClean="0">
                <a:solidFill>
                  <a:srgbClr val="FF0000"/>
                </a:solidFill>
              </a:rPr>
              <a:t> → </a:t>
            </a:r>
            <a:r>
              <a:rPr lang="el-GR" sz="2400" b="1" i="1" dirty="0" smtClean="0">
                <a:solidFill>
                  <a:srgbClr val="FF0000"/>
                </a:solidFill>
              </a:rPr>
              <a:t>μ</a:t>
            </a:r>
            <a:r>
              <a:rPr lang="en-US" sz="2400" b="1" i="1" baseline="30000" dirty="0" smtClean="0">
                <a:solidFill>
                  <a:srgbClr val="FF0000"/>
                </a:solidFill>
              </a:rPr>
              <a:t>+</a:t>
            </a:r>
            <a:r>
              <a:rPr lang="en-US" sz="2400" b="1" i="1" dirty="0" smtClean="0">
                <a:solidFill>
                  <a:srgbClr val="FF0000"/>
                </a:solidFill>
              </a:rPr>
              <a:t> + </a:t>
            </a:r>
            <a:r>
              <a:rPr lang="el-GR" sz="2400" b="1" i="1" dirty="0" smtClean="0">
                <a:solidFill>
                  <a:srgbClr val="FF0000"/>
                </a:solidFill>
              </a:rPr>
              <a:t>ν</a:t>
            </a:r>
            <a:r>
              <a:rPr lang="el-GR" sz="2400" b="1" i="1" baseline="-25000" dirty="0" smtClean="0">
                <a:solidFill>
                  <a:srgbClr val="FF0000"/>
                </a:solidFill>
              </a:rPr>
              <a:t>μ</a:t>
            </a:r>
            <a:endParaRPr lang="en-US" sz="2400" b="1" i="1" baseline="-25000" dirty="0" smtClean="0">
              <a:solidFill>
                <a:srgbClr val="FF0000"/>
              </a:solidFill>
            </a:endParaRPr>
          </a:p>
          <a:p>
            <a:pPr>
              <a:lnSpc>
                <a:spcPct val="150000"/>
              </a:lnSpc>
            </a:pPr>
            <a:r>
              <a:rPr lang="en-US" sz="2000" dirty="0" smtClean="0"/>
              <a:t>     </a:t>
            </a:r>
            <a:r>
              <a:rPr lang="el-GR" sz="2000" dirty="0" smtClean="0"/>
              <a:t>σ</a:t>
            </a:r>
            <a:r>
              <a:rPr lang="en-US" sz="2000" baseline="-25000" dirty="0" smtClean="0"/>
              <a:t>rel </a:t>
            </a:r>
            <a:r>
              <a:rPr lang="en-US" sz="2000" dirty="0" smtClean="0"/>
              <a:t>= 3·10</a:t>
            </a:r>
            <a:r>
              <a:rPr lang="en-US" sz="2000" baseline="30000" dirty="0" smtClean="0"/>
              <a:t>-6</a:t>
            </a:r>
            <a:r>
              <a:rPr lang="en-US" sz="2000" dirty="0" smtClean="0"/>
              <a:t>  for m</a:t>
            </a:r>
            <a:r>
              <a:rPr lang="el-GR" sz="2000" baseline="-25000" dirty="0" smtClean="0"/>
              <a:t>π</a:t>
            </a:r>
            <a:r>
              <a:rPr lang="en-US" sz="2000" baseline="-25000" dirty="0" smtClean="0"/>
              <a:t> </a:t>
            </a:r>
            <a:r>
              <a:rPr lang="en-US" sz="2000" dirty="0" smtClean="0"/>
              <a:t> ,   4·10</a:t>
            </a:r>
            <a:r>
              <a:rPr lang="en-US" sz="2000" baseline="30000" dirty="0" smtClean="0"/>
              <a:t>-8</a:t>
            </a:r>
            <a:r>
              <a:rPr lang="en-US" sz="2000" dirty="0" smtClean="0"/>
              <a:t> for m</a:t>
            </a:r>
            <a:r>
              <a:rPr lang="el-GR" sz="2000" baseline="-25000" dirty="0" smtClean="0"/>
              <a:t>μ</a:t>
            </a:r>
            <a:r>
              <a:rPr lang="en-US" sz="2000" i="1" dirty="0" smtClean="0"/>
              <a:t> </a:t>
            </a:r>
            <a:r>
              <a:rPr lang="en-US" sz="2000" dirty="0" smtClean="0"/>
              <a:t>,  4·10</a:t>
            </a:r>
            <a:r>
              <a:rPr lang="en-US" sz="2000" baseline="30000" dirty="0" smtClean="0"/>
              <a:t>-6</a:t>
            </a:r>
            <a:r>
              <a:rPr lang="en-US" sz="2000" dirty="0" smtClean="0"/>
              <a:t> for p</a:t>
            </a:r>
            <a:r>
              <a:rPr lang="el-GR" sz="2000" i="1" baseline="-25000" dirty="0" smtClean="0"/>
              <a:t>μ</a:t>
            </a:r>
            <a:endParaRPr lang="en-US" sz="2000" dirty="0" smtClean="0"/>
          </a:p>
          <a:p>
            <a:r>
              <a:rPr lang="en-US" sz="2000" dirty="0" smtClean="0"/>
              <a:t>                                                   </a:t>
            </a:r>
            <a:r>
              <a:rPr lang="en-US" sz="2000" dirty="0" smtClean="0">
                <a:ea typeface="Arial Unicode MS"/>
                <a:cs typeface="Arial Unicode MS"/>
              </a:rPr>
              <a:t>m(</a:t>
            </a:r>
            <a:r>
              <a:rPr lang="el-GR" sz="2000" i="1" dirty="0" smtClean="0"/>
              <a:t>ν</a:t>
            </a:r>
            <a:r>
              <a:rPr lang="el-GR" sz="2000" baseline="-25000" dirty="0" smtClean="0"/>
              <a:t>μ</a:t>
            </a:r>
            <a:r>
              <a:rPr lang="en-US" sz="2000" dirty="0" smtClean="0"/>
              <a:t>) ≤ 190 keV at 90% C.L.</a:t>
            </a:r>
          </a:p>
          <a:p>
            <a:r>
              <a:rPr lang="en-US" sz="2000" dirty="0" smtClean="0"/>
              <a:t> </a:t>
            </a:r>
          </a:p>
          <a:p>
            <a:r>
              <a:rPr lang="en-US" sz="2000" dirty="0" smtClean="0"/>
              <a:t>              Ernst </a:t>
            </a:r>
            <a:r>
              <a:rPr lang="en-US" sz="2000" dirty="0" err="1" smtClean="0"/>
              <a:t>Otten</a:t>
            </a:r>
            <a:r>
              <a:rPr lang="en-US" sz="2000" dirty="0" smtClean="0"/>
              <a:t>: “A relativistic particle hides away its rest mass!”</a:t>
            </a:r>
            <a:r>
              <a:rPr lang="en-US" sz="2000" i="1" baseline="-25000" dirty="0" smtClean="0"/>
              <a:t>     </a:t>
            </a:r>
            <a:r>
              <a:rPr lang="en-US" sz="2000" i="1" dirty="0" smtClean="0"/>
              <a:t> </a:t>
            </a:r>
            <a:endParaRPr lang="en-US" sz="2000" dirty="0" smtClean="0"/>
          </a:p>
        </p:txBody>
      </p:sp>
      <p:sp>
        <p:nvSpPr>
          <p:cNvPr id="5" name="TextovéPole 4"/>
          <p:cNvSpPr txBox="1"/>
          <p:nvPr/>
        </p:nvSpPr>
        <p:spPr>
          <a:xfrm>
            <a:off x="3275856" y="3501008"/>
            <a:ext cx="18722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Examples</a:t>
            </a:r>
            <a:endParaRPr lang="en-US" sz="2000" dirty="0" smtClean="0"/>
          </a:p>
        </p:txBody>
      </p:sp>
      <p:sp>
        <p:nvSpPr>
          <p:cNvPr id="7" name="TextovéPole 6"/>
          <p:cNvSpPr txBox="1"/>
          <p:nvPr/>
        </p:nvSpPr>
        <p:spPr>
          <a:xfrm>
            <a:off x="1259633" y="1484784"/>
            <a:ext cx="4896543" cy="523220"/>
          </a:xfrm>
          <a:prstGeom prst="rect">
            <a:avLst/>
          </a:prstGeom>
          <a:solidFill>
            <a:srgbClr val="EAEA84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2800" i="1" dirty="0" smtClean="0">
                <a:cs typeface="Arial" pitchFamily="34" charset="0"/>
              </a:rPr>
              <a:t>Model  independent methods</a:t>
            </a:r>
            <a:endParaRPr lang="en-US" sz="2800" i="1" dirty="0">
              <a:cs typeface="Arial" pitchFamily="34" charset="0"/>
            </a:endParaRPr>
          </a:p>
        </p:txBody>
      </p:sp>
      <p:sp>
        <p:nvSpPr>
          <p:cNvPr id="8" name="TextovéPole 7"/>
          <p:cNvSpPr txBox="1"/>
          <p:nvPr/>
        </p:nvSpPr>
        <p:spPr>
          <a:xfrm rot="20778610">
            <a:off x="7067984" y="2273887"/>
            <a:ext cx="1773638" cy="642691"/>
          </a:xfrm>
          <a:prstGeom prst="rect">
            <a:avLst/>
          </a:prstGeom>
          <a:noFill/>
          <a:ln>
            <a:solidFill>
              <a:schemeClr val="tx2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i="1" dirty="0" smtClean="0"/>
              <a:t>also called direct </a:t>
            </a:r>
          </a:p>
          <a:p>
            <a:pPr algn="ctr"/>
            <a:r>
              <a:rPr lang="en-US" i="1" dirty="0" smtClean="0"/>
              <a:t>or kinematic</a:t>
            </a:r>
            <a:endParaRPr lang="en-US" i="1" dirty="0"/>
          </a:p>
        </p:txBody>
      </p:sp>
      <p:cxnSp>
        <p:nvCxnSpPr>
          <p:cNvPr id="10" name="Přímá spojovací šipka 9"/>
          <p:cNvCxnSpPr>
            <a:stCxn id="8" idx="1"/>
          </p:cNvCxnSpPr>
          <p:nvPr/>
        </p:nvCxnSpPr>
        <p:spPr>
          <a:xfrm flipH="1" flipV="1">
            <a:off x="6016771" y="2060848"/>
            <a:ext cx="1076407" cy="74426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ovéPole 2"/>
          <p:cNvSpPr txBox="1"/>
          <p:nvPr/>
        </p:nvSpPr>
        <p:spPr>
          <a:xfrm>
            <a:off x="827584" y="963300"/>
            <a:ext cx="7200800" cy="49859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  </a:t>
            </a:r>
            <a:r>
              <a:rPr lang="en-US" sz="2400" i="1" u="sng" dirty="0" smtClean="0"/>
              <a:t>Time-of-flight method</a:t>
            </a:r>
            <a:r>
              <a:rPr lang="en-US" sz="2400" dirty="0" smtClean="0"/>
              <a:t>    </a:t>
            </a:r>
            <a:r>
              <a:rPr lang="el-GR" sz="2400" b="1" dirty="0" smtClean="0"/>
              <a:t>Δ</a:t>
            </a:r>
            <a:r>
              <a:rPr lang="en-US" sz="2400" b="1" dirty="0" smtClean="0"/>
              <a:t>t</a:t>
            </a:r>
            <a:r>
              <a:rPr lang="el-GR" sz="2400" b="1" baseline="-25000" dirty="0" smtClean="0"/>
              <a:t>ν</a:t>
            </a:r>
            <a:r>
              <a:rPr lang="en-US" sz="2400" b="1" dirty="0" smtClean="0"/>
              <a:t> =  </a:t>
            </a:r>
            <a:r>
              <a:rPr lang="en-US" sz="2400" b="1" dirty="0" err="1" smtClean="0"/>
              <a:t>t</a:t>
            </a:r>
            <a:r>
              <a:rPr lang="en-US" sz="2400" b="1" baseline="-25000" dirty="0" err="1" smtClean="0"/>
              <a:t>c</a:t>
            </a:r>
            <a:r>
              <a:rPr lang="en-US" sz="2400" b="1" baseline="-25000" dirty="0" smtClean="0"/>
              <a:t> </a:t>
            </a:r>
            <a:r>
              <a:rPr lang="en-US" sz="2400" b="1" dirty="0" smtClean="0"/>
              <a:t>– t</a:t>
            </a:r>
          </a:p>
          <a:p>
            <a:endParaRPr lang="en-US" sz="2400" i="1" u="sng" dirty="0" smtClean="0"/>
          </a:p>
          <a:p>
            <a:r>
              <a:rPr lang="en-US" sz="2400" b="1" i="1" dirty="0" smtClean="0"/>
              <a:t>   </a:t>
            </a:r>
            <a:r>
              <a:rPr lang="en-US" b="1" dirty="0" smtClean="0">
                <a:solidFill>
                  <a:srgbClr val="FF0000"/>
                </a:solidFill>
              </a:rPr>
              <a:t>assuming m</a:t>
            </a:r>
            <a:r>
              <a:rPr lang="el-GR" b="1" baseline="-25000" dirty="0" smtClean="0">
                <a:solidFill>
                  <a:srgbClr val="FF0000"/>
                </a:solidFill>
              </a:rPr>
              <a:t>ν</a:t>
            </a:r>
            <a:r>
              <a:rPr lang="en-US" b="1" dirty="0" smtClean="0">
                <a:solidFill>
                  <a:srgbClr val="FF0000"/>
                </a:solidFill>
              </a:rPr>
              <a:t> = 2 eV</a:t>
            </a:r>
            <a:endParaRPr lang="en-US" b="1" i="1" u="sng" dirty="0" smtClean="0">
              <a:solidFill>
                <a:srgbClr val="FF0000"/>
              </a:solidFill>
            </a:endParaRPr>
          </a:p>
          <a:p>
            <a:pPr>
              <a:lnSpc>
                <a:spcPct val="150000"/>
              </a:lnSpc>
            </a:pPr>
            <a:r>
              <a:rPr lang="en-US" sz="2000" dirty="0" smtClean="0"/>
              <a:t>    </a:t>
            </a:r>
            <a:r>
              <a:rPr lang="el-GR" sz="2000" dirty="0" smtClean="0"/>
              <a:t>Δ</a:t>
            </a:r>
            <a:r>
              <a:rPr lang="en-US" sz="2000" dirty="0" smtClean="0"/>
              <a:t>t</a:t>
            </a:r>
            <a:r>
              <a:rPr lang="el-GR" sz="2000" baseline="-25000" dirty="0" smtClean="0"/>
              <a:t>ν</a:t>
            </a:r>
            <a:r>
              <a:rPr lang="en-US" sz="2000" dirty="0" smtClean="0"/>
              <a:t> is too small for terrestrial experiments</a:t>
            </a:r>
          </a:p>
          <a:p>
            <a:r>
              <a:rPr lang="en-US" sz="2000" dirty="0" smtClean="0"/>
              <a:t>         e.g.  in the OPERA experiment:</a:t>
            </a:r>
          </a:p>
          <a:p>
            <a:r>
              <a:rPr lang="en-US" sz="2000" dirty="0" smtClean="0"/>
              <a:t>         &lt;E</a:t>
            </a:r>
            <a:r>
              <a:rPr lang="en-US" sz="2000" baseline="-25000" dirty="0" smtClean="0"/>
              <a:t>v</a:t>
            </a:r>
            <a:r>
              <a:rPr lang="en-US" sz="2000" dirty="0" smtClean="0"/>
              <a:t>&gt; = 17 GeV,  d = 730 km, t</a:t>
            </a:r>
            <a:r>
              <a:rPr lang="en-US" sz="2000" baseline="-25000" dirty="0" smtClean="0"/>
              <a:t>c </a:t>
            </a:r>
            <a:r>
              <a:rPr lang="en-US" sz="2000" dirty="0" smtClean="0"/>
              <a:t>= 2.4 ms </a:t>
            </a:r>
          </a:p>
          <a:p>
            <a:r>
              <a:rPr lang="en-US" sz="2000" dirty="0" smtClean="0">
                <a:latin typeface="Arial Unicode MS"/>
                <a:ea typeface="Arial Unicode MS"/>
                <a:cs typeface="Arial Unicode MS"/>
              </a:rPr>
              <a:t>        ⇒ </a:t>
            </a:r>
            <a:r>
              <a:rPr lang="en-US" sz="2000" i="1" dirty="0" smtClean="0"/>
              <a:t> </a:t>
            </a:r>
            <a:r>
              <a:rPr lang="en-US" sz="2000" dirty="0" smtClean="0"/>
              <a:t>expected time delay </a:t>
            </a:r>
            <a:r>
              <a:rPr lang="el-GR" sz="2000" b="1" dirty="0" smtClean="0">
                <a:solidFill>
                  <a:srgbClr val="FF0000"/>
                </a:solidFill>
              </a:rPr>
              <a:t>Δ</a:t>
            </a:r>
            <a:r>
              <a:rPr lang="en-US" sz="2000" b="1" dirty="0" smtClean="0">
                <a:solidFill>
                  <a:srgbClr val="FF0000"/>
                </a:solidFill>
              </a:rPr>
              <a:t>t</a:t>
            </a:r>
            <a:r>
              <a:rPr lang="el-GR" sz="2000" b="1" baseline="-25000" dirty="0" smtClean="0">
                <a:solidFill>
                  <a:srgbClr val="FF0000"/>
                </a:solidFill>
              </a:rPr>
              <a:t>ν</a:t>
            </a:r>
            <a:r>
              <a:rPr lang="en-US" sz="2000" b="1" dirty="0" smtClean="0">
                <a:solidFill>
                  <a:srgbClr val="FF0000"/>
                </a:solidFill>
              </a:rPr>
              <a:t> = 2·10</a:t>
            </a:r>
            <a:r>
              <a:rPr lang="en-US" sz="2000" b="1" baseline="30000" dirty="0" smtClean="0">
                <a:solidFill>
                  <a:srgbClr val="FF0000"/>
                </a:solidFill>
              </a:rPr>
              <a:t>-23 </a:t>
            </a:r>
            <a:r>
              <a:rPr lang="en-US" sz="2000" b="1" dirty="0" smtClean="0">
                <a:solidFill>
                  <a:srgbClr val="FF0000"/>
                </a:solidFill>
              </a:rPr>
              <a:t>s</a:t>
            </a:r>
          </a:p>
          <a:p>
            <a:r>
              <a:rPr lang="en-US" dirty="0" smtClean="0"/>
              <a:t>   </a:t>
            </a:r>
          </a:p>
          <a:p>
            <a:r>
              <a:rPr lang="en-US" sz="2000" dirty="0" smtClean="0"/>
              <a:t>    Extraterrestrial experiments:</a:t>
            </a:r>
          </a:p>
          <a:p>
            <a:r>
              <a:rPr lang="en-US" sz="2000" dirty="0" smtClean="0"/>
              <a:t>         e.g. for 10 MeV neutrinos from SN1987a  </a:t>
            </a:r>
          </a:p>
          <a:p>
            <a:r>
              <a:rPr lang="en-US" sz="2000" dirty="0" smtClean="0"/>
              <a:t>         </a:t>
            </a:r>
            <a:r>
              <a:rPr lang="en-US" sz="2000" dirty="0" smtClean="0">
                <a:latin typeface="Arial Unicode MS"/>
                <a:ea typeface="Arial Unicode MS"/>
                <a:cs typeface="Arial Unicode MS"/>
              </a:rPr>
              <a:t>⇒ </a:t>
            </a:r>
            <a:r>
              <a:rPr lang="en-US" sz="2000" i="1" dirty="0" smtClean="0"/>
              <a:t> </a:t>
            </a:r>
            <a:r>
              <a:rPr lang="en-US" sz="2000" dirty="0" smtClean="0"/>
              <a:t>expected time delay </a:t>
            </a:r>
            <a:r>
              <a:rPr lang="el-GR" sz="2000" b="1" dirty="0" smtClean="0">
                <a:solidFill>
                  <a:srgbClr val="FF0000"/>
                </a:solidFill>
              </a:rPr>
              <a:t>Δ</a:t>
            </a:r>
            <a:r>
              <a:rPr lang="en-US" sz="2000" b="1" dirty="0" smtClean="0">
                <a:solidFill>
                  <a:srgbClr val="FF0000"/>
                </a:solidFill>
              </a:rPr>
              <a:t>t</a:t>
            </a:r>
            <a:r>
              <a:rPr lang="el-GR" sz="2000" b="1" baseline="-25000" dirty="0" smtClean="0">
                <a:solidFill>
                  <a:srgbClr val="FF0000"/>
                </a:solidFill>
              </a:rPr>
              <a:t>ν</a:t>
            </a:r>
            <a:r>
              <a:rPr lang="en-US" sz="2000" b="1" dirty="0" smtClean="0">
                <a:solidFill>
                  <a:srgbClr val="FF0000"/>
                </a:solidFill>
              </a:rPr>
              <a:t> = 0.1 s</a:t>
            </a:r>
          </a:p>
          <a:p>
            <a:endParaRPr lang="en-US" sz="2000" b="1" dirty="0" smtClean="0">
              <a:solidFill>
                <a:srgbClr val="FF0000"/>
              </a:solidFill>
            </a:endParaRPr>
          </a:p>
          <a:p>
            <a:r>
              <a:rPr lang="en-US" sz="2000" b="1" dirty="0" smtClean="0">
                <a:solidFill>
                  <a:srgbClr val="FF0000"/>
                </a:solidFill>
              </a:rPr>
              <a:t>    </a:t>
            </a:r>
            <a:r>
              <a:rPr lang="en-US" sz="2000" b="1" dirty="0" smtClean="0"/>
              <a:t>BUT </a:t>
            </a:r>
            <a:r>
              <a:rPr lang="en-US" sz="2000" dirty="0" smtClean="0"/>
              <a:t>assumptions about the supernova explosion are needed       </a:t>
            </a:r>
          </a:p>
          <a:p>
            <a:r>
              <a:rPr lang="en-US" sz="2000" dirty="0" smtClean="0"/>
              <a:t> 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élník 1"/>
          <p:cNvSpPr/>
          <p:nvPr/>
        </p:nvSpPr>
        <p:spPr>
          <a:xfrm>
            <a:off x="539552" y="3429000"/>
            <a:ext cx="7164288" cy="2954655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r>
              <a:rPr lang="en-US" sz="2400" dirty="0" smtClean="0"/>
              <a:t>Since neutrinos oscillate  |</a:t>
            </a:r>
            <a:r>
              <a:rPr lang="el-GR" sz="2400" dirty="0" smtClean="0"/>
              <a:t>ν</a:t>
            </a:r>
            <a:r>
              <a:rPr lang="el-GR" sz="2400" baseline="-25000" dirty="0" smtClean="0"/>
              <a:t>α</a:t>
            </a:r>
            <a:r>
              <a:rPr lang="en-US" sz="2400" dirty="0" smtClean="0"/>
              <a:t> &gt;  = </a:t>
            </a:r>
            <a:r>
              <a:rPr lang="el-GR" sz="2400" dirty="0" smtClean="0"/>
              <a:t>Σ</a:t>
            </a:r>
            <a:r>
              <a:rPr lang="en-US" sz="2400" dirty="0" smtClean="0"/>
              <a:t> U</a:t>
            </a:r>
            <a:r>
              <a:rPr lang="el-GR" sz="2400" baseline="-25000" dirty="0" smtClean="0"/>
              <a:t>α</a:t>
            </a:r>
            <a:r>
              <a:rPr lang="en-US" sz="2400" baseline="-25000" dirty="0" smtClean="0"/>
              <a:t>i</a:t>
            </a:r>
            <a:r>
              <a:rPr lang="en-US" sz="2400" dirty="0" smtClean="0"/>
              <a:t> · |</a:t>
            </a:r>
            <a:r>
              <a:rPr lang="el-GR" sz="2400" dirty="0" smtClean="0"/>
              <a:t>ν</a:t>
            </a:r>
            <a:r>
              <a:rPr lang="en-US" sz="2400" baseline="-25000" dirty="0" smtClean="0"/>
              <a:t>i </a:t>
            </a:r>
            <a:r>
              <a:rPr lang="en-US" sz="2400" dirty="0" smtClean="0"/>
              <a:t>&gt;  </a:t>
            </a:r>
          </a:p>
          <a:p>
            <a:r>
              <a:rPr lang="en-US" sz="2400" dirty="0" smtClean="0"/>
              <a:t>                                 and  </a:t>
            </a:r>
            <a:r>
              <a:rPr lang="en-US" sz="2400" b="1" dirty="0" smtClean="0"/>
              <a:t>|</a:t>
            </a:r>
            <a:r>
              <a:rPr lang="en-US" sz="2400" b="1" dirty="0" smtClean="0"/>
              <a:t>m</a:t>
            </a:r>
            <a:r>
              <a:rPr lang="en-US" sz="2400" b="1" baseline="-25000" dirty="0" smtClean="0"/>
              <a:t>i</a:t>
            </a:r>
            <a:r>
              <a:rPr lang="en-US" sz="2400" b="1" dirty="0" smtClean="0"/>
              <a:t> </a:t>
            </a:r>
            <a:r>
              <a:rPr lang="en-US" sz="2400" b="1" dirty="0" smtClean="0"/>
              <a:t>– </a:t>
            </a:r>
            <a:r>
              <a:rPr lang="en-US" sz="2400" b="1" dirty="0" err="1" smtClean="0"/>
              <a:t>m</a:t>
            </a:r>
            <a:r>
              <a:rPr lang="en-US" sz="2400" b="1" baseline="-25000" dirty="0" err="1" smtClean="0"/>
              <a:t>k</a:t>
            </a:r>
            <a:r>
              <a:rPr lang="en-US" sz="2400" b="1" dirty="0" smtClean="0"/>
              <a:t>| &lt;&lt; </a:t>
            </a:r>
            <a:r>
              <a:rPr lang="el-GR" sz="2400" b="1" dirty="0" smtClean="0"/>
              <a:t>Δ</a:t>
            </a:r>
            <a:r>
              <a:rPr lang="en-US" sz="2400" b="1" dirty="0" err="1" smtClean="0"/>
              <a:t>E</a:t>
            </a:r>
            <a:r>
              <a:rPr lang="en-US" sz="2400" b="1" baseline="-25000" dirty="0" err="1" smtClean="0"/>
              <a:t>instr</a:t>
            </a:r>
            <a:r>
              <a:rPr lang="en-US" sz="2400" b="1" dirty="0" smtClean="0"/>
              <a:t> </a:t>
            </a:r>
          </a:p>
          <a:p>
            <a:pPr>
              <a:lnSpc>
                <a:spcPct val="150000"/>
              </a:lnSpc>
            </a:pPr>
            <a:r>
              <a:rPr lang="en-US" sz="2400" dirty="0" smtClean="0"/>
              <a:t>    </a:t>
            </a:r>
            <a:r>
              <a:rPr lang="el-GR" sz="2400" dirty="0" smtClean="0"/>
              <a:t>β</a:t>
            </a:r>
            <a:r>
              <a:rPr lang="en-US" sz="2400" dirty="0" smtClean="0"/>
              <a:t>-spectrum analysis yields  </a:t>
            </a:r>
            <a:r>
              <a:rPr lang="en-US" sz="2400" b="1" u="sng" dirty="0" smtClean="0">
                <a:solidFill>
                  <a:srgbClr val="FF0000"/>
                </a:solidFill>
              </a:rPr>
              <a:t>the effective mass</a:t>
            </a:r>
          </a:p>
          <a:p>
            <a:pPr>
              <a:lnSpc>
                <a:spcPct val="150000"/>
              </a:lnSpc>
            </a:pPr>
            <a:r>
              <a:rPr lang="en-US" sz="2400" b="1" dirty="0" smtClean="0"/>
              <a:t>               </a:t>
            </a:r>
            <a:r>
              <a:rPr lang="en-US" sz="2800" b="1" dirty="0" smtClean="0">
                <a:solidFill>
                  <a:srgbClr val="FF0000"/>
                </a:solidFill>
              </a:rPr>
              <a:t>m</a:t>
            </a:r>
            <a:r>
              <a:rPr lang="en-US" sz="2800" b="1" baseline="30000" dirty="0" smtClean="0">
                <a:solidFill>
                  <a:srgbClr val="FF0000"/>
                </a:solidFill>
              </a:rPr>
              <a:t>2</a:t>
            </a:r>
            <a:r>
              <a:rPr lang="en-US" sz="2800" b="1" dirty="0" smtClean="0">
                <a:solidFill>
                  <a:srgbClr val="FF0000"/>
                </a:solidFill>
              </a:rPr>
              <a:t>(</a:t>
            </a:r>
            <a:r>
              <a:rPr lang="el-GR" sz="2800" b="1" dirty="0" smtClean="0">
                <a:solidFill>
                  <a:srgbClr val="FF0000"/>
                </a:solidFill>
              </a:rPr>
              <a:t>ν</a:t>
            </a:r>
            <a:r>
              <a:rPr lang="en-US" sz="2800" b="1" baseline="-25000" dirty="0" smtClean="0">
                <a:solidFill>
                  <a:srgbClr val="FF0000"/>
                </a:solidFill>
              </a:rPr>
              <a:t>e</a:t>
            </a:r>
            <a:r>
              <a:rPr lang="en-US" sz="2800" b="1" dirty="0" smtClean="0">
                <a:solidFill>
                  <a:srgbClr val="FF0000"/>
                </a:solidFill>
              </a:rPr>
              <a:t>) = m</a:t>
            </a:r>
            <a:r>
              <a:rPr lang="en-US" sz="2800" b="1" baseline="30000" dirty="0" smtClean="0">
                <a:solidFill>
                  <a:srgbClr val="FF0000"/>
                </a:solidFill>
              </a:rPr>
              <a:t>2</a:t>
            </a:r>
            <a:r>
              <a:rPr lang="el-GR" sz="2800" b="1" baseline="-25000" dirty="0" smtClean="0">
                <a:solidFill>
                  <a:srgbClr val="FF0000"/>
                </a:solidFill>
              </a:rPr>
              <a:t>β</a:t>
            </a:r>
            <a:r>
              <a:rPr lang="en-US" sz="2800" b="1" dirty="0" smtClean="0">
                <a:solidFill>
                  <a:srgbClr val="FF0000"/>
                </a:solidFill>
              </a:rPr>
              <a:t>  = </a:t>
            </a:r>
            <a:r>
              <a:rPr lang="el-GR" sz="2800" b="1" dirty="0" smtClean="0">
                <a:solidFill>
                  <a:srgbClr val="FF0000"/>
                </a:solidFill>
              </a:rPr>
              <a:t>Σ</a:t>
            </a:r>
            <a:r>
              <a:rPr lang="en-US" sz="2800" b="1" dirty="0" smtClean="0">
                <a:solidFill>
                  <a:srgbClr val="FF0000"/>
                </a:solidFill>
              </a:rPr>
              <a:t> |U</a:t>
            </a:r>
            <a:r>
              <a:rPr lang="en-US" sz="2800" b="1" baseline="-25000" dirty="0" smtClean="0">
                <a:solidFill>
                  <a:srgbClr val="FF0000"/>
                </a:solidFill>
              </a:rPr>
              <a:t>ei</a:t>
            </a:r>
            <a:r>
              <a:rPr lang="en-US" sz="2800" b="1" dirty="0" smtClean="0">
                <a:solidFill>
                  <a:srgbClr val="FF0000"/>
                </a:solidFill>
              </a:rPr>
              <a:t>|</a:t>
            </a:r>
            <a:r>
              <a:rPr lang="en-US" sz="2800" b="1" baseline="30000" dirty="0" smtClean="0">
                <a:solidFill>
                  <a:srgbClr val="FF0000"/>
                </a:solidFill>
              </a:rPr>
              <a:t>2  </a:t>
            </a:r>
            <a:r>
              <a:rPr lang="en-US" sz="2800" b="1" dirty="0" smtClean="0">
                <a:solidFill>
                  <a:srgbClr val="FF0000"/>
                </a:solidFill>
              </a:rPr>
              <a:t>· m</a:t>
            </a:r>
            <a:r>
              <a:rPr lang="en-US" sz="2800" b="1" baseline="30000" dirty="0" smtClean="0">
                <a:solidFill>
                  <a:srgbClr val="FF0000"/>
                </a:solidFill>
              </a:rPr>
              <a:t>2</a:t>
            </a:r>
            <a:r>
              <a:rPr lang="en-US" sz="2800" b="1" baseline="-25000" dirty="0" smtClean="0">
                <a:solidFill>
                  <a:srgbClr val="FF0000"/>
                </a:solidFill>
              </a:rPr>
              <a:t>i</a:t>
            </a:r>
            <a:endParaRPr lang="en-US" sz="2400" dirty="0" smtClean="0"/>
          </a:p>
          <a:p>
            <a:pPr>
              <a:lnSpc>
                <a:spcPct val="150000"/>
              </a:lnSpc>
            </a:pPr>
            <a:r>
              <a:rPr lang="en-US" sz="2400" b="1" dirty="0" smtClean="0"/>
              <a:t> </a:t>
            </a:r>
            <a:r>
              <a:rPr lang="en-US" sz="2000" dirty="0" smtClean="0"/>
              <a:t>              </a:t>
            </a:r>
            <a:r>
              <a:rPr lang="en-US" sz="2400" i="1" dirty="0" smtClean="0"/>
              <a:t>this is </a:t>
            </a:r>
            <a:r>
              <a:rPr lang="en-US" sz="2400" i="1" u="sng" dirty="0" smtClean="0"/>
              <a:t>a weighted average</a:t>
            </a:r>
            <a:r>
              <a:rPr lang="en-US" sz="2400" i="1" dirty="0" smtClean="0"/>
              <a:t>, no phases </a:t>
            </a:r>
          </a:p>
          <a:p>
            <a:r>
              <a:rPr lang="en-US" sz="2400" i="1" dirty="0" smtClean="0"/>
              <a:t>            thus no possible cancellations</a:t>
            </a:r>
            <a:endParaRPr lang="en-US" sz="2400" dirty="0">
              <a:solidFill>
                <a:srgbClr val="FF0000"/>
              </a:solidFill>
            </a:endParaRPr>
          </a:p>
        </p:txBody>
      </p:sp>
      <p:sp>
        <p:nvSpPr>
          <p:cNvPr id="3" name="Obdélník 2"/>
          <p:cNvSpPr/>
          <p:nvPr/>
        </p:nvSpPr>
        <p:spPr>
          <a:xfrm>
            <a:off x="683568" y="548680"/>
            <a:ext cx="6678488" cy="2000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400" i="1" dirty="0" smtClean="0"/>
              <a:t> </a:t>
            </a:r>
            <a:r>
              <a:rPr lang="en-US" sz="2400" i="1" u="sng" dirty="0" smtClean="0"/>
              <a:t>β-spectrum shape in the endpoint region</a:t>
            </a:r>
            <a:endParaRPr lang="en-US" b="1" u="sng" dirty="0" smtClean="0"/>
          </a:p>
          <a:p>
            <a:r>
              <a:rPr lang="en-US" b="1" dirty="0" smtClean="0"/>
              <a:t>         </a:t>
            </a:r>
            <a:r>
              <a:rPr lang="en-US" dirty="0" smtClean="0"/>
              <a:t>where  (according to Fermi theory, 1934)</a:t>
            </a:r>
          </a:p>
          <a:p>
            <a:r>
              <a:rPr lang="en-US" dirty="0" smtClean="0"/>
              <a:t> </a:t>
            </a:r>
          </a:p>
          <a:p>
            <a:r>
              <a:rPr lang="en-US" dirty="0" smtClean="0"/>
              <a:t>                         </a:t>
            </a:r>
            <a:r>
              <a:rPr lang="en-US" sz="2400" dirty="0" err="1" smtClean="0"/>
              <a:t>dN</a:t>
            </a:r>
            <a:r>
              <a:rPr lang="en-US" sz="2400" dirty="0" smtClean="0"/>
              <a:t>/</a:t>
            </a:r>
            <a:r>
              <a:rPr lang="en-US" sz="2400" dirty="0" err="1" smtClean="0"/>
              <a:t>dE</a:t>
            </a:r>
            <a:r>
              <a:rPr lang="en-US" sz="2400" dirty="0" smtClean="0"/>
              <a:t>  ~ (E</a:t>
            </a:r>
            <a:r>
              <a:rPr lang="en-US" sz="2400" baseline="-25000" dirty="0" smtClean="0"/>
              <a:t>0</a:t>
            </a:r>
            <a:r>
              <a:rPr lang="en-US" sz="2400" dirty="0" smtClean="0"/>
              <a:t> – E)</a:t>
            </a:r>
            <a:r>
              <a:rPr lang="en-US" sz="2400" baseline="30000" dirty="0" smtClean="0"/>
              <a:t>2</a:t>
            </a:r>
            <a:r>
              <a:rPr lang="en-US" sz="2400" dirty="0" smtClean="0"/>
              <a:t> ·  [ 1  – </a:t>
            </a:r>
            <a:r>
              <a:rPr lang="en-US" sz="2400" b="1" dirty="0" smtClean="0">
                <a:solidFill>
                  <a:srgbClr val="FF0000"/>
                </a:solidFill>
              </a:rPr>
              <a:t>m</a:t>
            </a:r>
            <a:r>
              <a:rPr lang="en-US" sz="2400" b="1" baseline="30000" dirty="0" smtClean="0">
                <a:solidFill>
                  <a:srgbClr val="FF0000"/>
                </a:solidFill>
              </a:rPr>
              <a:t>2</a:t>
            </a:r>
            <a:r>
              <a:rPr lang="el-GR" sz="2400" b="1" baseline="-25000" dirty="0" smtClean="0">
                <a:solidFill>
                  <a:srgbClr val="FF0000"/>
                </a:solidFill>
              </a:rPr>
              <a:t>ν</a:t>
            </a:r>
            <a:r>
              <a:rPr lang="en-US" sz="2400" baseline="-25000" dirty="0" smtClean="0"/>
              <a:t> </a:t>
            </a:r>
            <a:r>
              <a:rPr lang="en-US" sz="2400" dirty="0" smtClean="0"/>
              <a:t>/(E</a:t>
            </a:r>
            <a:r>
              <a:rPr lang="en-US" sz="2400" baseline="-25000" dirty="0" smtClean="0"/>
              <a:t>0</a:t>
            </a:r>
            <a:r>
              <a:rPr lang="en-US" sz="2400" dirty="0" smtClean="0"/>
              <a:t> – E)</a:t>
            </a:r>
            <a:r>
              <a:rPr lang="en-US" sz="2400" baseline="30000" dirty="0" smtClean="0"/>
              <a:t>2 </a:t>
            </a:r>
            <a:r>
              <a:rPr lang="en-US" sz="2400" dirty="0" smtClean="0"/>
              <a:t>]</a:t>
            </a:r>
            <a:r>
              <a:rPr lang="en-US" sz="2400" baseline="30000" dirty="0" smtClean="0"/>
              <a:t>1/2</a:t>
            </a:r>
          </a:p>
          <a:p>
            <a:endParaRPr lang="en-US" dirty="0" smtClean="0"/>
          </a:p>
          <a:p>
            <a:r>
              <a:rPr lang="en-US" dirty="0" smtClean="0"/>
              <a:t>                                                                          E</a:t>
            </a:r>
            <a:r>
              <a:rPr lang="en-US" baseline="-25000" dirty="0" smtClean="0"/>
              <a:t>0 </a:t>
            </a:r>
            <a:r>
              <a:rPr lang="en-US" dirty="0" smtClean="0"/>
              <a:t>is the endpoint for m</a:t>
            </a:r>
            <a:r>
              <a:rPr lang="el-GR" baseline="-25000" dirty="0" smtClean="0"/>
              <a:t>ν</a:t>
            </a:r>
            <a:r>
              <a:rPr lang="en-US" dirty="0" smtClean="0"/>
              <a:t> = 0    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élník 1"/>
          <p:cNvSpPr/>
          <p:nvPr/>
        </p:nvSpPr>
        <p:spPr>
          <a:xfrm>
            <a:off x="899592" y="548680"/>
            <a:ext cx="7200800" cy="523220"/>
          </a:xfrm>
          <a:prstGeom prst="rect">
            <a:avLst/>
          </a:prstGeom>
          <a:solidFill>
            <a:srgbClr val="EAEA84"/>
          </a:solidFill>
          <a:ln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r>
              <a:rPr lang="en-US" sz="2800" i="1" dirty="0" smtClean="0"/>
              <a:t>More sensitive but model dependent methods</a:t>
            </a:r>
          </a:p>
        </p:txBody>
      </p:sp>
      <p:sp>
        <p:nvSpPr>
          <p:cNvPr id="3" name="Obdélník 2"/>
          <p:cNvSpPr/>
          <p:nvPr/>
        </p:nvSpPr>
        <p:spPr>
          <a:xfrm>
            <a:off x="827584" y="1556792"/>
            <a:ext cx="6912768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400" dirty="0" smtClean="0">
                <a:solidFill>
                  <a:schemeClr val="tx2">
                    <a:lumMod val="75000"/>
                  </a:schemeClr>
                </a:solidFill>
              </a:rPr>
              <a:t>  search for 0</a:t>
            </a:r>
            <a:r>
              <a:rPr lang="el-GR" sz="2400" dirty="0" smtClean="0">
                <a:solidFill>
                  <a:schemeClr val="tx2">
                    <a:lumMod val="75000"/>
                  </a:schemeClr>
                </a:solidFill>
              </a:rPr>
              <a:t>νββ</a:t>
            </a:r>
            <a:r>
              <a:rPr lang="en-US" sz="24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400" dirty="0" smtClean="0"/>
              <a:t>-  nuclear matrix elements,</a:t>
            </a:r>
          </a:p>
          <a:p>
            <a:r>
              <a:rPr lang="en-US" sz="2400" dirty="0" smtClean="0"/>
              <a:t>                                    alternative modes of decay</a:t>
            </a:r>
          </a:p>
          <a:p>
            <a:endParaRPr lang="en-US" sz="2400" dirty="0" smtClean="0"/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  </a:t>
            </a:r>
            <a:r>
              <a:rPr lang="en-US" sz="2400" dirty="0" smtClean="0">
                <a:solidFill>
                  <a:schemeClr val="tx2">
                    <a:lumMod val="75000"/>
                  </a:schemeClr>
                </a:solidFill>
              </a:rPr>
              <a:t>supernova explosion  </a:t>
            </a:r>
            <a:r>
              <a:rPr lang="en-US" sz="2400" dirty="0" smtClean="0"/>
              <a:t>- time distribution of emitted</a:t>
            </a:r>
          </a:p>
          <a:p>
            <a:r>
              <a:rPr lang="en-US" sz="2400" dirty="0" smtClean="0"/>
              <a:t>                                             neutrinos</a:t>
            </a:r>
          </a:p>
          <a:p>
            <a:pPr>
              <a:buFont typeface="Arial" pitchFamily="34" charset="0"/>
              <a:buChar char="•"/>
            </a:pPr>
            <a:endParaRPr lang="en-US" sz="2400" dirty="0" smtClean="0"/>
          </a:p>
          <a:p>
            <a:pPr>
              <a:buFont typeface="Arial" pitchFamily="34" charset="0"/>
              <a:buChar char="•"/>
            </a:pPr>
            <a:r>
              <a:rPr lang="en-US" sz="2400" b="1" dirty="0" smtClean="0"/>
              <a:t>  </a:t>
            </a:r>
            <a:r>
              <a:rPr lang="en-US" sz="2400" dirty="0" smtClean="0">
                <a:solidFill>
                  <a:schemeClr val="tx2">
                    <a:lumMod val="75000"/>
                  </a:schemeClr>
                </a:solidFill>
              </a:rPr>
              <a:t>cosmology</a:t>
            </a:r>
            <a:endParaRPr lang="en-US" sz="2400" dirty="0" smtClean="0"/>
          </a:p>
          <a:p>
            <a:r>
              <a:rPr lang="en-US" sz="2400" dirty="0" smtClean="0"/>
              <a:t>          -  </a:t>
            </a:r>
            <a:r>
              <a:rPr lang="en-US" sz="2000" i="1" dirty="0" smtClean="0"/>
              <a:t>mainly from cosmic microwave background</a:t>
            </a:r>
          </a:p>
          <a:p>
            <a:r>
              <a:rPr lang="en-US" sz="2000" i="1" dirty="0" smtClean="0"/>
              <a:t>                and large scale structures of galaxies</a:t>
            </a:r>
          </a:p>
          <a:p>
            <a:r>
              <a:rPr lang="en-US" sz="2400" dirty="0" smtClean="0"/>
              <a:t>          -  up to 10 fitted parameters</a:t>
            </a:r>
          </a:p>
          <a:p>
            <a:r>
              <a:rPr lang="en-US" sz="2400" dirty="0" smtClean="0"/>
              <a:t>          -  </a:t>
            </a:r>
            <a:r>
              <a:rPr lang="en-US" sz="2000" dirty="0" smtClean="0"/>
              <a:t>dark matter and dark energy (95% of the total)</a:t>
            </a:r>
          </a:p>
          <a:p>
            <a:r>
              <a:rPr lang="en-US" sz="2000" dirty="0" smtClean="0"/>
              <a:t>                are not yet explained </a:t>
            </a:r>
            <a:r>
              <a:rPr lang="en-US" sz="2000" b="1" dirty="0" smtClean="0"/>
              <a:t>   </a:t>
            </a: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ovéPole 5"/>
          <p:cNvSpPr txBox="1"/>
          <p:nvPr/>
        </p:nvSpPr>
        <p:spPr>
          <a:xfrm>
            <a:off x="3042684" y="529516"/>
            <a:ext cx="2393412" cy="523220"/>
          </a:xfrm>
          <a:prstGeom prst="rect">
            <a:avLst/>
          </a:prstGeom>
          <a:solidFill>
            <a:srgbClr val="FFFF99"/>
          </a:solidFill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pPr algn="r"/>
            <a:r>
              <a:rPr lang="en-US" sz="2800" dirty="0" smtClean="0"/>
              <a:t>Current results</a:t>
            </a:r>
            <a:endParaRPr lang="en-US" sz="2800" dirty="0"/>
          </a:p>
        </p:txBody>
      </p:sp>
      <p:sp>
        <p:nvSpPr>
          <p:cNvPr id="8" name="TextovéPole 7"/>
          <p:cNvSpPr txBox="1"/>
          <p:nvPr/>
        </p:nvSpPr>
        <p:spPr>
          <a:xfrm>
            <a:off x="683568" y="1602666"/>
            <a:ext cx="7776864" cy="1754326"/>
          </a:xfrm>
          <a:prstGeom prst="rect">
            <a:avLst/>
          </a:prstGeom>
          <a:solidFill>
            <a:srgbClr val="F6A2FC"/>
          </a:solidFill>
        </p:spPr>
        <p:txBody>
          <a:bodyPr wrap="square" rtlCol="0">
            <a:spAutoFit/>
          </a:bodyPr>
          <a:lstStyle/>
          <a:p>
            <a:r>
              <a:rPr lang="en-US" sz="2400" i="1" u="sng" dirty="0" smtClean="0"/>
              <a:t>Particle Data Group</a:t>
            </a:r>
          </a:p>
          <a:p>
            <a:r>
              <a:rPr lang="en-US" sz="2400" dirty="0" smtClean="0"/>
              <a:t>Effective </a:t>
            </a:r>
            <a:r>
              <a:rPr lang="el-GR" sz="2400" dirty="0" smtClean="0"/>
              <a:t>ν</a:t>
            </a:r>
            <a:r>
              <a:rPr lang="en-US" sz="2400" dirty="0" smtClean="0"/>
              <a:t> mass from kinematic experiments:</a:t>
            </a:r>
          </a:p>
          <a:p>
            <a:pPr>
              <a:lnSpc>
                <a:spcPct val="150000"/>
              </a:lnSpc>
            </a:pPr>
            <a:r>
              <a:rPr lang="en-US" sz="2400" dirty="0" smtClean="0"/>
              <a:t>   m(</a:t>
            </a:r>
            <a:r>
              <a:rPr lang="el-GR" sz="2400" dirty="0" smtClean="0"/>
              <a:t>ν</a:t>
            </a:r>
            <a:r>
              <a:rPr lang="en-US" sz="2400" baseline="-25000" dirty="0" smtClean="0"/>
              <a:t>e</a:t>
            </a:r>
            <a:r>
              <a:rPr lang="en-US" sz="2400" dirty="0" smtClean="0"/>
              <a:t>) &lt; 2 eV        m(</a:t>
            </a:r>
            <a:r>
              <a:rPr lang="el-GR" sz="2400" dirty="0" smtClean="0"/>
              <a:t>ν</a:t>
            </a:r>
            <a:r>
              <a:rPr lang="el-GR" sz="2400" baseline="-25000" dirty="0" smtClean="0"/>
              <a:t>μ</a:t>
            </a:r>
            <a:r>
              <a:rPr lang="en-US" sz="2400" dirty="0" smtClean="0"/>
              <a:t>) &lt; 0.19 MeV        m(</a:t>
            </a:r>
            <a:r>
              <a:rPr lang="el-GR" sz="2400" dirty="0" smtClean="0"/>
              <a:t>ν</a:t>
            </a:r>
            <a:r>
              <a:rPr lang="el-GR" sz="2400" baseline="-25000" dirty="0" smtClean="0"/>
              <a:t>τ</a:t>
            </a:r>
            <a:r>
              <a:rPr lang="en-US" sz="2400" dirty="0" smtClean="0"/>
              <a:t>) &lt; 18.2 MeV</a:t>
            </a:r>
          </a:p>
          <a:p>
            <a:r>
              <a:rPr lang="en-US" sz="2400" dirty="0" smtClean="0"/>
              <a:t>      </a:t>
            </a:r>
            <a:r>
              <a:rPr lang="el-GR" sz="2400" dirty="0" smtClean="0"/>
              <a:t>β</a:t>
            </a:r>
            <a:r>
              <a:rPr lang="en-US" sz="2400" dirty="0" smtClean="0"/>
              <a:t>-decay                    </a:t>
            </a:r>
            <a:r>
              <a:rPr lang="el-GR" sz="2400" dirty="0" smtClean="0"/>
              <a:t>π</a:t>
            </a:r>
            <a:r>
              <a:rPr lang="en-US" sz="2400" baseline="30000" dirty="0" smtClean="0"/>
              <a:t>+</a:t>
            </a:r>
            <a:r>
              <a:rPr lang="en-US" sz="2400" dirty="0" smtClean="0"/>
              <a:t> decay                       </a:t>
            </a:r>
            <a:r>
              <a:rPr lang="el-GR" sz="2400" dirty="0" smtClean="0"/>
              <a:t>τ</a:t>
            </a:r>
            <a:r>
              <a:rPr lang="en-US" sz="2400" b="1" baseline="30000" dirty="0" smtClean="0">
                <a:ea typeface="Arial Unicode MS"/>
                <a:cs typeface="Arial Unicode MS"/>
              </a:rPr>
              <a:t>  ̶ </a:t>
            </a:r>
            <a:r>
              <a:rPr lang="en-US" sz="2400" dirty="0" smtClean="0"/>
              <a:t> decay</a:t>
            </a:r>
          </a:p>
        </p:txBody>
      </p:sp>
      <p:sp>
        <p:nvSpPr>
          <p:cNvPr id="9" name="TextovéPole 8"/>
          <p:cNvSpPr txBox="1"/>
          <p:nvPr/>
        </p:nvSpPr>
        <p:spPr>
          <a:xfrm>
            <a:off x="179512" y="3789040"/>
            <a:ext cx="8794715" cy="2492990"/>
          </a:xfrm>
          <a:prstGeom prst="rect">
            <a:avLst/>
          </a:prstGeom>
          <a:solidFill>
            <a:srgbClr val="EAEA84"/>
          </a:solidFill>
        </p:spPr>
        <p:txBody>
          <a:bodyPr wrap="none" rtlCol="0">
            <a:spAutoFit/>
          </a:bodyPr>
          <a:lstStyle/>
          <a:p>
            <a:r>
              <a:rPr lang="en-US" sz="2400" i="1" u="sng" dirty="0" smtClean="0"/>
              <a:t>Other methods</a:t>
            </a:r>
            <a:r>
              <a:rPr lang="en-US" sz="2400" dirty="0" smtClean="0"/>
              <a:t>: </a:t>
            </a:r>
          </a:p>
          <a:p>
            <a:r>
              <a:rPr lang="en-US" sz="2400" dirty="0" smtClean="0"/>
              <a:t>           T</a:t>
            </a:r>
            <a:r>
              <a:rPr lang="en-US" sz="2400" baseline="-25000" dirty="0" smtClean="0"/>
              <a:t>1/2</a:t>
            </a:r>
            <a:r>
              <a:rPr lang="en-US" sz="2400" dirty="0" smtClean="0"/>
              <a:t>(0</a:t>
            </a:r>
            <a:r>
              <a:rPr lang="el-GR" sz="2400" dirty="0" smtClean="0"/>
              <a:t>νββ</a:t>
            </a:r>
            <a:r>
              <a:rPr lang="en-US" sz="2400" dirty="0" smtClean="0"/>
              <a:t>)              &lt;m</a:t>
            </a:r>
            <a:r>
              <a:rPr lang="el-GR" sz="2400" baseline="-25000" dirty="0" smtClean="0"/>
              <a:t>ν</a:t>
            </a:r>
            <a:r>
              <a:rPr lang="en-US" sz="2400" dirty="0" smtClean="0"/>
              <a:t>&gt;</a:t>
            </a:r>
            <a:r>
              <a:rPr lang="el-GR" sz="2400" baseline="-25000" dirty="0" smtClean="0"/>
              <a:t>ββ</a:t>
            </a:r>
            <a:r>
              <a:rPr lang="en-US" sz="2400" baseline="-25000" dirty="0" smtClean="0"/>
              <a:t> </a:t>
            </a:r>
            <a:r>
              <a:rPr lang="en-US" sz="2400" dirty="0" smtClean="0"/>
              <a:t>&lt; 0.1   </a:t>
            </a:r>
            <a:r>
              <a:rPr lang="en-US" sz="2400" dirty="0" smtClean="0">
                <a:latin typeface="Arial Unicode MS"/>
                <a:ea typeface="Arial Unicode MS"/>
                <a:cs typeface="Arial Unicode MS"/>
              </a:rPr>
              <a:t>̶ </a:t>
            </a:r>
            <a:r>
              <a:rPr lang="en-US" sz="2400" dirty="0" smtClean="0">
                <a:ea typeface="Arial Unicode MS"/>
                <a:cs typeface="Arial Unicode MS"/>
              </a:rPr>
              <a:t>0.9 eV</a:t>
            </a:r>
            <a:r>
              <a:rPr lang="en-US" sz="2400" dirty="0" smtClean="0">
                <a:latin typeface="Arial Unicode MS"/>
                <a:ea typeface="Arial Unicode MS"/>
                <a:cs typeface="Arial Unicode MS"/>
              </a:rPr>
              <a:t>,    </a:t>
            </a:r>
            <a:r>
              <a:rPr lang="en-US" sz="2000" dirty="0" smtClean="0">
                <a:latin typeface="Arial Unicode MS"/>
                <a:ea typeface="Arial Unicode MS"/>
                <a:cs typeface="Arial Unicode MS"/>
              </a:rPr>
              <a:t>one claim for 0.4 eV</a:t>
            </a:r>
          </a:p>
          <a:p>
            <a:pPr>
              <a:lnSpc>
                <a:spcPct val="150000"/>
              </a:lnSpc>
            </a:pPr>
            <a:r>
              <a:rPr lang="en-US" sz="2000" dirty="0" smtClean="0"/>
              <a:t>              </a:t>
            </a:r>
            <a:r>
              <a:rPr lang="en-US" sz="2400" dirty="0" smtClean="0"/>
              <a:t>TOF (</a:t>
            </a:r>
            <a:r>
              <a:rPr lang="en-US" sz="2000" dirty="0" smtClean="0"/>
              <a:t>SN1987a)          </a:t>
            </a:r>
            <a:r>
              <a:rPr lang="en-US" sz="2400" dirty="0" smtClean="0"/>
              <a:t>m(</a:t>
            </a:r>
            <a:r>
              <a:rPr lang="el-GR" sz="2400" dirty="0" smtClean="0"/>
              <a:t>ν</a:t>
            </a:r>
            <a:r>
              <a:rPr lang="en-US" sz="2400" baseline="-25000" dirty="0" smtClean="0"/>
              <a:t>e</a:t>
            </a:r>
            <a:r>
              <a:rPr lang="en-US" sz="2400" dirty="0" smtClean="0"/>
              <a:t>) &lt; 5.7 eV</a:t>
            </a:r>
          </a:p>
          <a:p>
            <a:pPr>
              <a:lnSpc>
                <a:spcPct val="150000"/>
              </a:lnSpc>
            </a:pPr>
            <a:r>
              <a:rPr lang="en-US" sz="2400" dirty="0" smtClean="0"/>
              <a:t>            cosmology             </a:t>
            </a:r>
            <a:r>
              <a:rPr lang="el-GR" sz="2400" dirty="0" smtClean="0"/>
              <a:t>Σ</a:t>
            </a:r>
            <a:r>
              <a:rPr lang="en-US" sz="2400" dirty="0" smtClean="0"/>
              <a:t> m</a:t>
            </a:r>
            <a:r>
              <a:rPr lang="en-US" sz="2400" baseline="-25000" dirty="0" smtClean="0"/>
              <a:t>i</a:t>
            </a:r>
            <a:r>
              <a:rPr lang="en-US" sz="2400" dirty="0" smtClean="0"/>
              <a:t>  &lt; 0.6   </a:t>
            </a:r>
            <a:r>
              <a:rPr lang="en-US" sz="2400" dirty="0" smtClean="0">
                <a:latin typeface="Arial Unicode MS"/>
                <a:ea typeface="Arial Unicode MS"/>
                <a:cs typeface="Arial Unicode MS"/>
              </a:rPr>
              <a:t>̶ </a:t>
            </a:r>
            <a:r>
              <a:rPr lang="en-US" sz="2400" dirty="0" smtClean="0">
                <a:ea typeface="Arial Unicode MS"/>
                <a:cs typeface="Arial Unicode MS"/>
              </a:rPr>
              <a:t>1.7 eV</a:t>
            </a:r>
          </a:p>
          <a:p>
            <a:pPr>
              <a:lnSpc>
                <a:spcPct val="150000"/>
              </a:lnSpc>
            </a:pPr>
            <a:r>
              <a:rPr lang="en-US" sz="2400" dirty="0" smtClean="0">
                <a:latin typeface="Arial Unicode MS"/>
                <a:ea typeface="Arial Unicode MS"/>
                <a:cs typeface="Arial Unicode MS"/>
              </a:rPr>
              <a:t>          </a:t>
            </a:r>
            <a:r>
              <a:rPr lang="el-GR" sz="2400" dirty="0" smtClean="0">
                <a:ea typeface="Arial Unicode MS"/>
                <a:cs typeface="Arial Unicode MS"/>
              </a:rPr>
              <a:t>ν</a:t>
            </a:r>
            <a:r>
              <a:rPr lang="en-US" sz="2400" dirty="0" smtClean="0">
                <a:ea typeface="Arial Unicode MS"/>
                <a:cs typeface="Arial Unicode MS"/>
              </a:rPr>
              <a:t> oscillations         m</a:t>
            </a:r>
            <a:r>
              <a:rPr lang="en-US" sz="2400" baseline="-25000" dirty="0" smtClean="0">
                <a:ea typeface="Arial Unicode MS"/>
                <a:cs typeface="Arial Unicode MS"/>
              </a:rPr>
              <a:t>i</a:t>
            </a:r>
            <a:r>
              <a:rPr lang="en-US" sz="2400" dirty="0" smtClean="0">
                <a:ea typeface="Arial Unicode MS"/>
                <a:cs typeface="Arial Unicode MS"/>
              </a:rPr>
              <a:t> ≥ 0.05 eV </a:t>
            </a:r>
            <a:r>
              <a:rPr lang="en-US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at least for the heaviest mass state</a:t>
            </a:r>
            <a:endParaRPr lang="en-US" sz="2000" dirty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/>
          <p:cNvSpPr txBox="1"/>
          <p:nvPr/>
        </p:nvSpPr>
        <p:spPr>
          <a:xfrm>
            <a:off x="323528" y="476672"/>
            <a:ext cx="8569975" cy="523220"/>
          </a:xfrm>
          <a:prstGeom prst="rect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2800" dirty="0" smtClean="0">
                <a:latin typeface="Arial" pitchFamily="34" charset="0"/>
                <a:cs typeface="Arial" pitchFamily="34" charset="0"/>
              </a:rPr>
              <a:t>2.  Educational role of previous </a:t>
            </a:r>
            <a:r>
              <a:rPr lang="el-GR" sz="2800" dirty="0" smtClean="0">
                <a:latin typeface="Arial" pitchFamily="34" charset="0"/>
                <a:cs typeface="Arial" pitchFamily="34" charset="0"/>
              </a:rPr>
              <a:t>β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-decay experiments</a:t>
            </a:r>
            <a:endParaRPr lang="en-US" sz="28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Picture 3" descr="Tritium beta spectrum compl and detaile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37073" y="1628800"/>
            <a:ext cx="5667375" cy="2581275"/>
          </a:xfrm>
          <a:prstGeom prst="rect">
            <a:avLst/>
          </a:prstGeom>
          <a:noFill/>
        </p:spPr>
      </p:pic>
      <p:pic>
        <p:nvPicPr>
          <p:cNvPr id="6" name="Picture 4" descr="Tritium beta decay schematicallyl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2492896"/>
            <a:ext cx="1676400" cy="1260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ovéPole 6"/>
          <p:cNvSpPr txBox="1"/>
          <p:nvPr/>
        </p:nvSpPr>
        <p:spPr>
          <a:xfrm>
            <a:off x="755576" y="4653136"/>
            <a:ext cx="6408712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Requirements for a </a:t>
            </a:r>
            <a:r>
              <a:rPr lang="el-GR" sz="2800" dirty="0" smtClean="0"/>
              <a:t>β</a:t>
            </a:r>
            <a:r>
              <a:rPr lang="en-US" sz="2800" dirty="0" smtClean="0"/>
              <a:t>-ray spectrometer:</a:t>
            </a:r>
          </a:p>
          <a:p>
            <a:pPr>
              <a:lnSpc>
                <a:spcPct val="150000"/>
              </a:lnSpc>
            </a:pPr>
            <a:r>
              <a:rPr lang="en-US" sz="2400" b="1" dirty="0" smtClean="0">
                <a:solidFill>
                  <a:srgbClr val="FF0000"/>
                </a:solidFill>
              </a:rPr>
              <a:t>Simultaneously:   </a:t>
            </a:r>
            <a:r>
              <a:rPr lang="en-US" sz="2400" dirty="0" smtClean="0">
                <a:solidFill>
                  <a:srgbClr val="FF0000"/>
                </a:solidFill>
              </a:rPr>
              <a:t> </a:t>
            </a:r>
            <a:r>
              <a:rPr lang="en-US" sz="2400" dirty="0" smtClean="0"/>
              <a:t>-</a:t>
            </a:r>
            <a:r>
              <a:rPr lang="en-US" sz="2400" dirty="0" smtClean="0">
                <a:solidFill>
                  <a:srgbClr val="FF0000"/>
                </a:solidFill>
              </a:rPr>
              <a:t>  </a:t>
            </a:r>
            <a:r>
              <a:rPr lang="en-US" sz="2400" dirty="0" smtClean="0"/>
              <a:t>high energy resolution </a:t>
            </a:r>
            <a:r>
              <a:rPr lang="el-GR" sz="2400" dirty="0" smtClean="0"/>
              <a:t>Δ</a:t>
            </a:r>
            <a:r>
              <a:rPr lang="en-US" sz="2400" dirty="0" smtClean="0"/>
              <a:t>E</a:t>
            </a:r>
            <a:r>
              <a:rPr lang="en-US" sz="2400" baseline="-25000" dirty="0" smtClean="0"/>
              <a:t>instr</a:t>
            </a:r>
          </a:p>
          <a:p>
            <a:r>
              <a:rPr lang="en-US" sz="2400" dirty="0" smtClean="0"/>
              <a:t>                                 -  large </a:t>
            </a:r>
            <a:r>
              <a:rPr lang="en-US" sz="2400" b="1" dirty="0" smtClean="0">
                <a:solidFill>
                  <a:srgbClr val="FF0000"/>
                </a:solidFill>
              </a:rPr>
              <a:t> </a:t>
            </a:r>
            <a:r>
              <a:rPr lang="en-US" sz="2400" dirty="0" smtClean="0"/>
              <a:t>solid angle </a:t>
            </a:r>
            <a:r>
              <a:rPr lang="el-GR" sz="2400" dirty="0" smtClean="0"/>
              <a:t>Ω</a:t>
            </a:r>
            <a:r>
              <a:rPr lang="en-US" sz="2400" baseline="-25000" dirty="0" smtClean="0"/>
              <a:t>input</a:t>
            </a:r>
            <a:endParaRPr lang="en-US" sz="2400" dirty="0" smtClean="0"/>
          </a:p>
          <a:p>
            <a:r>
              <a:rPr lang="en-US" sz="2400" dirty="0" smtClean="0"/>
              <a:t>                                 -  low background                              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2"/>
          <p:cNvSpPr txBox="1">
            <a:spLocks noChangeArrowheads="1"/>
          </p:cNvSpPr>
          <p:nvPr/>
        </p:nvSpPr>
        <p:spPr bwMode="auto">
          <a:xfrm>
            <a:off x="683568" y="1700808"/>
            <a:ext cx="8136830" cy="4308872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/>
            <a:r>
              <a:rPr lang="en-US" sz="2800" b="1" dirty="0">
                <a:solidFill>
                  <a:srgbClr val="FF0000"/>
                </a:solidFill>
                <a:latin typeface="Times New Roman" pitchFamily="18" charset="0"/>
                <a:sym typeface="Symbol" pitchFamily="18" charset="2"/>
              </a:rPr>
              <a:t>m</a:t>
            </a:r>
            <a:r>
              <a:rPr lang="el-GR" sz="2800" b="1" baseline="-250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ν</a:t>
            </a:r>
            <a:r>
              <a:rPr lang="en-US" sz="2800" b="1" baseline="-250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  </a:t>
            </a:r>
            <a:r>
              <a:rPr lang="en-US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&lt; 5 keV                                               </a:t>
            </a:r>
            <a:r>
              <a:rPr lang="en-US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        </a:t>
            </a:r>
            <a:r>
              <a:rPr lang="en-US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1948</a:t>
            </a:r>
            <a:endParaRPr lang="el-GR" sz="28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  <a:sym typeface="Symbol" pitchFamily="18" charset="2"/>
            </a:endParaRP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cs typeface="Times New Roman" pitchFamily="18" charset="0"/>
              </a:rPr>
              <a:t>  </a:t>
            </a:r>
            <a:r>
              <a:rPr lang="el-GR" dirty="0" smtClean="0">
                <a:cs typeface="Times New Roman" pitchFamily="18" charset="0"/>
              </a:rPr>
              <a:t>β</a:t>
            </a:r>
            <a:r>
              <a:rPr lang="en-US" dirty="0" smtClean="0">
                <a:cs typeface="Times New Roman" pitchFamily="18" charset="0"/>
              </a:rPr>
              <a:t>-spectrum of </a:t>
            </a:r>
            <a:r>
              <a:rPr lang="en-US" baseline="30000" dirty="0" smtClean="0">
                <a:cs typeface="Times New Roman" pitchFamily="18" charset="0"/>
              </a:rPr>
              <a:t>35</a:t>
            </a:r>
            <a:r>
              <a:rPr lang="en-US" dirty="0" smtClean="0">
                <a:cs typeface="Times New Roman" pitchFamily="18" charset="0"/>
              </a:rPr>
              <a:t>S (</a:t>
            </a:r>
            <a:r>
              <a:rPr lang="en-US" i="1" dirty="0" smtClean="0">
                <a:cs typeface="Times New Roman" pitchFamily="18" charset="0"/>
              </a:rPr>
              <a:t>E</a:t>
            </a:r>
            <a:r>
              <a:rPr lang="en-US" baseline="-25000" dirty="0" smtClean="0">
                <a:cs typeface="Times New Roman" pitchFamily="18" charset="0"/>
              </a:rPr>
              <a:t>0</a:t>
            </a:r>
            <a:r>
              <a:rPr lang="en-US" dirty="0" smtClean="0">
                <a:cs typeface="Times New Roman" pitchFamily="18" charset="0"/>
              </a:rPr>
              <a:t>=167 keV)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cs typeface="Times New Roman" pitchFamily="18" charset="0"/>
              </a:rPr>
              <a:t>  magnetic spectrometer</a:t>
            </a:r>
            <a:endParaRPr lang="en-US" i="1" dirty="0">
              <a:sym typeface="Symbol" pitchFamily="18" charset="2"/>
            </a:endParaRPr>
          </a:p>
          <a:p>
            <a:pPr eaLnBrk="0" hangingPunct="0">
              <a:lnSpc>
                <a:spcPct val="200000"/>
              </a:lnSpc>
            </a:pPr>
            <a:r>
              <a:rPr lang="en-US" sz="2800" b="1" dirty="0" smtClean="0">
                <a:solidFill>
                  <a:srgbClr val="FF0000"/>
                </a:solidFill>
                <a:latin typeface="Times New Roman" pitchFamily="18" charset="0"/>
                <a:sym typeface="Symbol" pitchFamily="18" charset="2"/>
              </a:rPr>
              <a:t>m</a:t>
            </a:r>
            <a:r>
              <a:rPr lang="el-GR" sz="2800" b="1" baseline="-25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ν</a:t>
            </a:r>
            <a:r>
              <a:rPr lang="en-US" sz="2800" b="1" baseline="-25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 </a:t>
            </a:r>
            <a:r>
              <a:rPr lang="en-US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&lt; 1 keV                                                        1949</a:t>
            </a:r>
          </a:p>
          <a:p>
            <a:pPr eaLnBrk="0" hangingPunct="0">
              <a:buFont typeface="Arial" pitchFamily="34" charset="0"/>
              <a:buChar char="•"/>
            </a:pPr>
            <a:r>
              <a:rPr lang="en-US" dirty="0" smtClean="0">
                <a:cs typeface="Times New Roman" pitchFamily="18" charset="0"/>
              </a:rPr>
              <a:t>  </a:t>
            </a:r>
            <a:r>
              <a:rPr lang="el-GR" dirty="0" smtClean="0">
                <a:cs typeface="Times New Roman" pitchFamily="18" charset="0"/>
              </a:rPr>
              <a:t>β</a:t>
            </a:r>
            <a:r>
              <a:rPr lang="en-US" dirty="0" smtClean="0">
                <a:cs typeface="Times New Roman" pitchFamily="18" charset="0"/>
              </a:rPr>
              <a:t>-spectrum of  gaseous tritium  (</a:t>
            </a:r>
            <a:r>
              <a:rPr lang="en-US" i="1" dirty="0" smtClean="0">
                <a:cs typeface="Times New Roman" pitchFamily="18" charset="0"/>
              </a:rPr>
              <a:t>E</a:t>
            </a:r>
            <a:r>
              <a:rPr lang="en-US" baseline="-25000" dirty="0" smtClean="0">
                <a:cs typeface="Times New Roman" pitchFamily="18" charset="0"/>
              </a:rPr>
              <a:t>0</a:t>
            </a:r>
            <a:r>
              <a:rPr lang="en-US" dirty="0" smtClean="0">
                <a:cs typeface="Times New Roman" pitchFamily="18" charset="0"/>
              </a:rPr>
              <a:t>=18.6 keV)</a:t>
            </a:r>
          </a:p>
          <a:p>
            <a:pPr eaLnBrk="0" hangingPunct="0">
              <a:buFont typeface="Arial" pitchFamily="34" charset="0"/>
              <a:buChar char="•"/>
            </a:pPr>
            <a:r>
              <a:rPr lang="en-US" b="1" dirty="0" smtClean="0">
                <a:cs typeface="Times New Roman" pitchFamily="18" charset="0"/>
                <a:sym typeface="Symbol" pitchFamily="18" charset="2"/>
              </a:rPr>
              <a:t>  </a:t>
            </a:r>
            <a:r>
              <a:rPr lang="en-US" dirty="0" smtClean="0">
                <a:cs typeface="Times New Roman" pitchFamily="18" charset="0"/>
                <a:sym typeface="Symbol" pitchFamily="18" charset="2"/>
              </a:rPr>
              <a:t>proportional counter  </a:t>
            </a:r>
          </a:p>
          <a:p>
            <a:pPr eaLnBrk="0" hangingPunct="0"/>
            <a:r>
              <a:rPr lang="en-US" b="1" dirty="0" smtClean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 </a:t>
            </a:r>
          </a:p>
          <a:p>
            <a:pPr eaLnBrk="0" hangingPunct="0"/>
            <a:r>
              <a:rPr lang="en-US" sz="2800" b="1" i="1" dirty="0" smtClean="0">
                <a:solidFill>
                  <a:srgbClr val="FF0000"/>
                </a:solidFill>
                <a:latin typeface="Times New Roman" pitchFamily="18" charset="0"/>
                <a:sym typeface="Symbol" pitchFamily="18" charset="2"/>
              </a:rPr>
              <a:t>m</a:t>
            </a:r>
            <a:r>
              <a:rPr lang="el-GR" sz="2800" b="1" baseline="-250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ν</a:t>
            </a:r>
            <a:r>
              <a:rPr lang="en-US" sz="2800" b="1" baseline="-250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  </a:t>
            </a:r>
            <a:r>
              <a:rPr lang="cs-CZ" sz="2800" b="1" dirty="0">
                <a:solidFill>
                  <a:srgbClr val="FF0000"/>
                </a:solidFill>
                <a:latin typeface="Times New Roman" pitchFamily="18" charset="0"/>
                <a:sym typeface="Symbol" pitchFamily="18" charset="2"/>
              </a:rPr>
              <a:t> </a:t>
            </a:r>
            <a:r>
              <a:rPr lang="cs-CZ" sz="2800" b="1" dirty="0">
                <a:solidFill>
                  <a:srgbClr val="FF0000"/>
                </a:solidFill>
                <a:latin typeface="Times New Roman" pitchFamily="18" charset="0"/>
              </a:rPr>
              <a:t> </a:t>
            </a:r>
            <a:r>
              <a:rPr lang="en-US" sz="2800" b="1" dirty="0">
                <a:solidFill>
                  <a:srgbClr val="FF0000"/>
                </a:solidFill>
                <a:latin typeface="Times New Roman" pitchFamily="18" charset="0"/>
                <a:sym typeface="Symbol" pitchFamily="18" charset="2"/>
              </a:rPr>
              <a:t>60</a:t>
            </a:r>
            <a:r>
              <a:rPr lang="cs-CZ" sz="2800" b="1" dirty="0">
                <a:solidFill>
                  <a:srgbClr val="FF0000"/>
                </a:solidFill>
                <a:latin typeface="Times New Roman" pitchFamily="18" charset="0"/>
                <a:sym typeface="Symbol" pitchFamily="18" charset="2"/>
              </a:rPr>
              <a:t> </a:t>
            </a:r>
            <a:r>
              <a:rPr lang="cs-CZ" sz="2800" b="1" dirty="0" smtClean="0">
                <a:solidFill>
                  <a:srgbClr val="FF0000"/>
                </a:solidFill>
                <a:latin typeface="Times New Roman" pitchFamily="18" charset="0"/>
                <a:sym typeface="Symbol" pitchFamily="18" charset="2"/>
              </a:rPr>
              <a:t>eV</a:t>
            </a:r>
            <a:r>
              <a:rPr lang="en-US" sz="2800" b="1" dirty="0" smtClean="0">
                <a:solidFill>
                  <a:srgbClr val="FF0000"/>
                </a:solidFill>
                <a:latin typeface="Times New Roman" pitchFamily="18" charset="0"/>
                <a:sym typeface="Symbol" pitchFamily="18" charset="2"/>
              </a:rPr>
              <a:t>                                                       </a:t>
            </a:r>
            <a:r>
              <a:rPr lang="cs-CZ" sz="2800" b="1" dirty="0" smtClean="0">
                <a:solidFill>
                  <a:srgbClr val="FF0000"/>
                </a:solidFill>
                <a:latin typeface="Times New Roman" pitchFamily="18" charset="0"/>
                <a:sym typeface="Symbol" pitchFamily="18" charset="2"/>
              </a:rPr>
              <a:t>197</a:t>
            </a:r>
            <a:r>
              <a:rPr lang="en-US" sz="2800" b="1" dirty="0" smtClean="0">
                <a:solidFill>
                  <a:srgbClr val="FF0000"/>
                </a:solidFill>
                <a:latin typeface="Times New Roman" pitchFamily="18" charset="0"/>
                <a:sym typeface="Symbol" pitchFamily="18" charset="2"/>
              </a:rPr>
              <a:t>2</a:t>
            </a:r>
          </a:p>
          <a:p>
            <a:pPr eaLnBrk="0" hangingPunct="0">
              <a:buFont typeface="Arial" pitchFamily="34" charset="0"/>
              <a:buChar char="•"/>
            </a:pPr>
            <a:r>
              <a:rPr lang="en-US" dirty="0" smtClean="0">
                <a:sym typeface="Symbol" pitchFamily="18" charset="2"/>
              </a:rPr>
              <a:t>  </a:t>
            </a:r>
            <a:r>
              <a:rPr lang="el-GR" dirty="0" smtClean="0">
                <a:sym typeface="Symbol" pitchFamily="18" charset="2"/>
              </a:rPr>
              <a:t>β</a:t>
            </a:r>
            <a:r>
              <a:rPr lang="en-US" dirty="0" smtClean="0">
                <a:sym typeface="Symbol" pitchFamily="18" charset="2"/>
              </a:rPr>
              <a:t>-spectrum of implanted tritium</a:t>
            </a:r>
          </a:p>
          <a:p>
            <a:pPr eaLnBrk="0" hangingPunct="0">
              <a:buFont typeface="Arial" pitchFamily="34" charset="0"/>
              <a:buChar char="•"/>
            </a:pPr>
            <a:r>
              <a:rPr lang="en-US" dirty="0" smtClean="0">
                <a:sym typeface="Symbol" pitchFamily="18" charset="2"/>
              </a:rPr>
              <a:t>  magnetic spectrometer with </a:t>
            </a:r>
            <a:r>
              <a:rPr lang="en-US" u="sng" dirty="0" smtClean="0">
                <a:sym typeface="Symbol" pitchFamily="18" charset="2"/>
              </a:rPr>
              <a:t>100 x increased source area</a:t>
            </a:r>
          </a:p>
          <a:p>
            <a:pPr eaLnBrk="0" hangingPunct="0">
              <a:buFont typeface="Arial" pitchFamily="34" charset="0"/>
              <a:buChar char="•"/>
            </a:pPr>
            <a:r>
              <a:rPr lang="en-US" dirty="0" smtClean="0">
                <a:sym typeface="Symbol" pitchFamily="18" charset="2"/>
              </a:rPr>
              <a:t>  part of Q</a:t>
            </a:r>
            <a:r>
              <a:rPr lang="el-GR" baseline="-25000" dirty="0" smtClean="0">
                <a:sym typeface="Symbol" pitchFamily="18" charset="2"/>
              </a:rPr>
              <a:t>β</a:t>
            </a:r>
            <a:r>
              <a:rPr lang="en-US" dirty="0" smtClean="0">
                <a:sym typeface="Symbol" pitchFamily="18" charset="2"/>
              </a:rPr>
              <a:t> goes into </a:t>
            </a:r>
            <a:r>
              <a:rPr lang="en-US" u="sng" dirty="0" smtClean="0">
                <a:sym typeface="Symbol" pitchFamily="18" charset="2"/>
              </a:rPr>
              <a:t>excited states </a:t>
            </a:r>
            <a:r>
              <a:rPr lang="en-US" dirty="0" smtClean="0">
                <a:sym typeface="Symbol" pitchFamily="18" charset="2"/>
              </a:rPr>
              <a:t>of daughter </a:t>
            </a:r>
            <a:r>
              <a:rPr lang="en-US" baseline="30000" dirty="0" smtClean="0">
                <a:sym typeface="Symbol" pitchFamily="18" charset="2"/>
              </a:rPr>
              <a:t>3</a:t>
            </a:r>
            <a:r>
              <a:rPr lang="en-US" dirty="0" smtClean="0">
                <a:sym typeface="Symbol" pitchFamily="18" charset="2"/>
              </a:rPr>
              <a:t>He</a:t>
            </a:r>
            <a:r>
              <a:rPr lang="en-US" baseline="30000" dirty="0" smtClean="0">
                <a:sym typeface="Symbol" pitchFamily="18" charset="2"/>
              </a:rPr>
              <a:t>+</a:t>
            </a:r>
            <a:r>
              <a:rPr lang="en-US" dirty="0" smtClean="0">
                <a:sym typeface="Symbol" pitchFamily="18" charset="2"/>
              </a:rPr>
              <a:t> ion</a:t>
            </a:r>
          </a:p>
          <a:p>
            <a:pPr eaLnBrk="0" hangingPunct="0"/>
            <a:r>
              <a:rPr lang="en-US" dirty="0" smtClean="0">
                <a:sym typeface="Symbol" pitchFamily="18" charset="2"/>
              </a:rPr>
              <a:t>    </a:t>
            </a:r>
            <a:r>
              <a:rPr lang="en-US" b="1" dirty="0" smtClean="0">
                <a:latin typeface="Arial Unicode MS"/>
                <a:ea typeface="Arial Unicode MS"/>
                <a:cs typeface="Arial Unicode MS"/>
                <a:sym typeface="Symbol" pitchFamily="18" charset="2"/>
              </a:rPr>
              <a:t>⇒</a:t>
            </a:r>
            <a:r>
              <a:rPr lang="en-US" dirty="0" smtClean="0">
                <a:latin typeface="Arial Unicode MS"/>
                <a:ea typeface="Arial Unicode MS"/>
                <a:cs typeface="Arial Unicode MS"/>
                <a:sym typeface="Symbol" pitchFamily="18" charset="2"/>
              </a:rPr>
              <a:t>  </a:t>
            </a:r>
            <a:r>
              <a:rPr lang="en-US" dirty="0" smtClean="0">
                <a:sym typeface="Symbol" pitchFamily="18" charset="2"/>
              </a:rPr>
              <a:t>measured spectrum is a sum of partial </a:t>
            </a:r>
            <a:r>
              <a:rPr lang="el-GR" dirty="0" smtClean="0">
                <a:sym typeface="Symbol" pitchFamily="18" charset="2"/>
              </a:rPr>
              <a:t>β</a:t>
            </a:r>
            <a:r>
              <a:rPr lang="en-US" dirty="0" smtClean="0">
                <a:sym typeface="Symbol" pitchFamily="18" charset="2"/>
              </a:rPr>
              <a:t>-spectra with various </a:t>
            </a:r>
            <a:r>
              <a:rPr lang="en-US" dirty="0" smtClean="0">
                <a:cs typeface="Times New Roman" pitchFamily="18" charset="0"/>
              </a:rPr>
              <a:t>E</a:t>
            </a:r>
            <a:r>
              <a:rPr lang="en-US" baseline="-25000" dirty="0" smtClean="0">
                <a:cs typeface="Times New Roman" pitchFamily="18" charset="0"/>
              </a:rPr>
              <a:t>0, i</a:t>
            </a:r>
            <a:endParaRPr lang="cs-CZ" sz="2800" dirty="0">
              <a:latin typeface="Times New Roman" pitchFamily="18" charset="0"/>
              <a:sym typeface="Symbol" pitchFamily="18" charset="2"/>
            </a:endParaRPr>
          </a:p>
        </p:txBody>
      </p:sp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899592" y="260648"/>
            <a:ext cx="6909263" cy="892552"/>
          </a:xfrm>
          <a:prstGeom prst="rect">
            <a:avLst/>
          </a:prstGeom>
          <a:solidFill>
            <a:srgbClr val="F5F583"/>
          </a:solidFill>
          <a:ln w="9525">
            <a:solidFill>
              <a:srgbClr val="FF0066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en-US" sz="2800" dirty="0" smtClean="0">
                <a:latin typeface="Arial" pitchFamily="34" charset="0"/>
                <a:cs typeface="Arial" pitchFamily="34" charset="0"/>
                <a:sym typeface="Symbol" pitchFamily="18" charset="2"/>
              </a:rPr>
              <a:t>Neutrino mass from the </a:t>
            </a:r>
            <a:r>
              <a:rPr lang="el-GR" sz="2800" dirty="0">
                <a:latin typeface="Arial" pitchFamily="34" charset="0"/>
                <a:cs typeface="Arial" pitchFamily="34" charset="0"/>
                <a:sym typeface="Symbol" pitchFamily="18" charset="2"/>
              </a:rPr>
              <a:t>β</a:t>
            </a:r>
            <a:r>
              <a:rPr lang="en-US" sz="2800" dirty="0">
                <a:latin typeface="Arial" pitchFamily="34" charset="0"/>
                <a:cs typeface="Arial" pitchFamily="34" charset="0"/>
                <a:sym typeface="Symbol" pitchFamily="18" charset="2"/>
              </a:rPr>
              <a:t>-spectrum </a:t>
            </a:r>
            <a:r>
              <a:rPr lang="en-US" sz="2800" dirty="0" smtClean="0">
                <a:latin typeface="Arial" pitchFamily="34" charset="0"/>
                <a:cs typeface="Arial" pitchFamily="34" charset="0"/>
                <a:sym typeface="Symbol" pitchFamily="18" charset="2"/>
              </a:rPr>
              <a:t>shape</a:t>
            </a:r>
            <a:endParaRPr lang="en-US" sz="2400" dirty="0" smtClean="0">
              <a:latin typeface="Arial" pitchFamily="34" charset="0"/>
              <a:cs typeface="Arial" pitchFamily="34" charset="0"/>
              <a:sym typeface="Symbol" pitchFamily="18" charset="2"/>
            </a:endParaRPr>
          </a:p>
          <a:p>
            <a:pPr algn="ctr" eaLnBrk="0" hangingPunct="0"/>
            <a:r>
              <a:rPr lang="en-US" sz="2400" i="1" dirty="0" smtClean="0">
                <a:cs typeface="Arial" pitchFamily="34" charset="0"/>
                <a:sym typeface="Symbol" pitchFamily="18" charset="2"/>
              </a:rPr>
              <a:t>milestones</a:t>
            </a:r>
            <a:endParaRPr lang="en-US" sz="2800" i="1" dirty="0">
              <a:cs typeface="Arial" pitchFamily="34" charset="0"/>
              <a:sym typeface="Symbol" pitchFamily="18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3598</TotalTime>
  <Words>2267</Words>
  <Application>Microsoft Office PowerPoint</Application>
  <PresentationFormat>Předvádění na obrazovce (4:3)</PresentationFormat>
  <Paragraphs>384</Paragraphs>
  <Slides>29</Slides>
  <Notes>4</Notes>
  <HiddenSlides>0</HiddenSlides>
  <MMClips>0</MMClips>
  <ScaleCrop>false</ScaleCrop>
  <HeadingPairs>
    <vt:vector size="6" baseType="variant">
      <vt:variant>
        <vt:lpstr>Motiv</vt:lpstr>
      </vt:variant>
      <vt:variant>
        <vt:i4>1</vt:i4>
      </vt:variant>
      <vt:variant>
        <vt:lpstr>Vložené servery OLE</vt:lpstr>
      </vt:variant>
      <vt:variant>
        <vt:i4>1</vt:i4>
      </vt:variant>
      <vt:variant>
        <vt:lpstr>Nadpisy snímků</vt:lpstr>
      </vt:variant>
      <vt:variant>
        <vt:i4>29</vt:i4>
      </vt:variant>
    </vt:vector>
  </HeadingPairs>
  <TitlesOfParts>
    <vt:vector size="31" baseType="lpstr">
      <vt:lpstr>Motiv sady Office</vt:lpstr>
      <vt:lpstr>Equation</vt:lpstr>
      <vt:lpstr>Snímek 1</vt:lpstr>
      <vt:lpstr>Snímek 2</vt:lpstr>
      <vt:lpstr>Snímek 3</vt:lpstr>
      <vt:lpstr>Snímek 4</vt:lpstr>
      <vt:lpstr>Snímek 5</vt:lpstr>
      <vt:lpstr>Snímek 6</vt:lpstr>
      <vt:lpstr>Snímek 7</vt:lpstr>
      <vt:lpstr>Snímek 8</vt:lpstr>
      <vt:lpstr>Snímek 9</vt:lpstr>
      <vt:lpstr>Snímek 10</vt:lpstr>
      <vt:lpstr>Snímek 11</vt:lpstr>
      <vt:lpstr>Snímek 12</vt:lpstr>
      <vt:lpstr>Snímek 13</vt:lpstr>
      <vt:lpstr>Snímek 14</vt:lpstr>
      <vt:lpstr>Snímek 15</vt:lpstr>
      <vt:lpstr>Snímek 16</vt:lpstr>
      <vt:lpstr>Snímek 17</vt:lpstr>
      <vt:lpstr>Snímek 18</vt:lpstr>
      <vt:lpstr>Snímek 19</vt:lpstr>
      <vt:lpstr>Snímek 20</vt:lpstr>
      <vt:lpstr>Snímek 21</vt:lpstr>
      <vt:lpstr>Snímek 22</vt:lpstr>
      <vt:lpstr>Snímek 23</vt:lpstr>
      <vt:lpstr>Snímek 24</vt:lpstr>
      <vt:lpstr>Snímek 25</vt:lpstr>
      <vt:lpstr>Snímek 26</vt:lpstr>
      <vt:lpstr>Snímek 27</vt:lpstr>
      <vt:lpstr>Snímek 28</vt:lpstr>
      <vt:lpstr>Snímek 29</vt:lpstr>
    </vt:vector>
  </TitlesOfParts>
  <Company>HP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Snímek 1</dc:title>
  <dc:creator>Otokar Dragoun</dc:creator>
  <cp:lastModifiedBy>Otokar Dragoun</cp:lastModifiedBy>
  <cp:revision>432</cp:revision>
  <dcterms:created xsi:type="dcterms:W3CDTF">2011-09-16T09:53:56Z</dcterms:created>
  <dcterms:modified xsi:type="dcterms:W3CDTF">2011-10-06T19:28:29Z</dcterms:modified>
</cp:coreProperties>
</file>