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Layouts/slideLayout46.xml" ContentType="application/vnd.openxmlformats-officedocument.presentationml.slideLayout+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Layouts/slideLayout58.xml" ContentType="application/vnd.openxmlformats-officedocument.presentationml.slideLayout+xml"/>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slides/slide89.xml" ContentType="application/vnd.openxmlformats-officedocument.presentationml.slide+xml"/>
  <Override PartName="/ppt/slideMasters/slideMaster5.xml" ContentType="application/vnd.openxmlformats-officedocument.presentationml.slideMaster+xml"/>
  <Override PartName="/ppt/slides/slide49.xml" ContentType="application/vnd.openxmlformats-officedocument.presentationml.slide+xml"/>
  <Override PartName="/ppt/slides/slide78.xml" ContentType="application/vnd.openxmlformats-officedocument.presentationml.slide+xml"/>
  <Override PartName="/ppt/slideLayouts/slideLayout59.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Masters/slideMaster6.xml" ContentType="application/vnd.openxmlformats-officedocument.presentationml.slideMaster+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Layouts/slideLayout39.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slides/slide32.xml" ContentType="application/vnd.openxmlformats-officedocument.presentationml.slide+xml"/>
  <Override PartName="/ppt/slideLayouts/slideLayout4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7" r:id="rId2"/>
    <p:sldMasterId id="2147483738" r:id="rId3"/>
    <p:sldMasterId id="2147484031" r:id="rId4"/>
    <p:sldMasterId id="2147484044" r:id="rId5"/>
    <p:sldMasterId id="2147484050" r:id="rId6"/>
  </p:sldMasterIdLst>
  <p:notesMasterIdLst>
    <p:notesMasterId r:id="rId101"/>
  </p:notesMasterIdLst>
  <p:sldIdLst>
    <p:sldId id="1018" r:id="rId7"/>
    <p:sldId id="1313" r:id="rId8"/>
    <p:sldId id="1314" r:id="rId9"/>
    <p:sldId id="1315" r:id="rId10"/>
    <p:sldId id="1316" r:id="rId11"/>
    <p:sldId id="1321" r:id="rId12"/>
    <p:sldId id="1318" r:id="rId13"/>
    <p:sldId id="1319" r:id="rId14"/>
    <p:sldId id="1320" r:id="rId15"/>
    <p:sldId id="1261" r:id="rId16"/>
    <p:sldId id="1338" r:id="rId17"/>
    <p:sldId id="1339" r:id="rId18"/>
    <p:sldId id="1340" r:id="rId19"/>
    <p:sldId id="1341" r:id="rId20"/>
    <p:sldId id="1342" r:id="rId21"/>
    <p:sldId id="1343" r:id="rId22"/>
    <p:sldId id="1344" r:id="rId23"/>
    <p:sldId id="1345" r:id="rId24"/>
    <p:sldId id="1264" r:id="rId25"/>
    <p:sldId id="1350" r:id="rId26"/>
    <p:sldId id="1351" r:id="rId27"/>
    <p:sldId id="1352" r:id="rId28"/>
    <p:sldId id="1353" r:id="rId29"/>
    <p:sldId id="1354" r:id="rId30"/>
    <p:sldId id="1355" r:id="rId31"/>
    <p:sldId id="1356" r:id="rId32"/>
    <p:sldId id="1357" r:id="rId33"/>
    <p:sldId id="1358" r:id="rId34"/>
    <p:sldId id="1359" r:id="rId35"/>
    <p:sldId id="1360" r:id="rId36"/>
    <p:sldId id="1361" r:id="rId37"/>
    <p:sldId id="1362" r:id="rId38"/>
    <p:sldId id="1363" r:id="rId39"/>
    <p:sldId id="1364" r:id="rId40"/>
    <p:sldId id="1365" r:id="rId41"/>
    <p:sldId id="1366" r:id="rId42"/>
    <p:sldId id="1367" r:id="rId43"/>
    <p:sldId id="1368" r:id="rId44"/>
    <p:sldId id="1369" r:id="rId45"/>
    <p:sldId id="1370" r:id="rId46"/>
    <p:sldId id="1371" r:id="rId47"/>
    <p:sldId id="1372" r:id="rId48"/>
    <p:sldId id="1373" r:id="rId49"/>
    <p:sldId id="1374" r:id="rId50"/>
    <p:sldId id="1375" r:id="rId51"/>
    <p:sldId id="1376" r:id="rId52"/>
    <p:sldId id="1377" r:id="rId53"/>
    <p:sldId id="1378" r:id="rId54"/>
    <p:sldId id="1346" r:id="rId55"/>
    <p:sldId id="1347" r:id="rId56"/>
    <p:sldId id="1348" r:id="rId57"/>
    <p:sldId id="1349" r:id="rId58"/>
    <p:sldId id="1380" r:id="rId59"/>
    <p:sldId id="1381" r:id="rId60"/>
    <p:sldId id="1382" r:id="rId61"/>
    <p:sldId id="1379" r:id="rId62"/>
    <p:sldId id="1322" r:id="rId63"/>
    <p:sldId id="1383" r:id="rId64"/>
    <p:sldId id="1385" r:id="rId65"/>
    <p:sldId id="1384" r:id="rId66"/>
    <p:sldId id="1117" r:id="rId67"/>
    <p:sldId id="1330" r:id="rId68"/>
    <p:sldId id="1391" r:id="rId69"/>
    <p:sldId id="1403" r:id="rId70"/>
    <p:sldId id="1402" r:id="rId71"/>
    <p:sldId id="1392" r:id="rId72"/>
    <p:sldId id="1396" r:id="rId73"/>
    <p:sldId id="1302" r:id="rId74"/>
    <p:sldId id="1394" r:id="rId75"/>
    <p:sldId id="1395" r:id="rId76"/>
    <p:sldId id="1397" r:id="rId77"/>
    <p:sldId id="1393" r:id="rId78"/>
    <p:sldId id="1398" r:id="rId79"/>
    <p:sldId id="1399" r:id="rId80"/>
    <p:sldId id="1400" r:id="rId81"/>
    <p:sldId id="1401" r:id="rId82"/>
    <p:sldId id="1389" r:id="rId83"/>
    <p:sldId id="1331" r:id="rId84"/>
    <p:sldId id="1323" r:id="rId85"/>
    <p:sldId id="1324" r:id="rId86"/>
    <p:sldId id="1332" r:id="rId87"/>
    <p:sldId id="1333" r:id="rId88"/>
    <p:sldId id="1327" r:id="rId89"/>
    <p:sldId id="1334" r:id="rId90"/>
    <p:sldId id="1335" r:id="rId91"/>
    <p:sldId id="1325" r:id="rId92"/>
    <p:sldId id="1337" r:id="rId93"/>
    <p:sldId id="1328" r:id="rId94"/>
    <p:sldId id="1293" r:id="rId95"/>
    <p:sldId id="1329" r:id="rId96"/>
    <p:sldId id="1386" r:id="rId97"/>
    <p:sldId id="1294" r:id="rId98"/>
    <p:sldId id="1388" r:id="rId99"/>
    <p:sldId id="1387" r:id="rId100"/>
  </p:sldIdLst>
  <p:sldSz cx="9144000" cy="6858000" type="screen4x3"/>
  <p:notesSz cx="6858000" cy="9144000"/>
  <p:defaultTextStyle>
    <a:defPPr>
      <a:defRPr lang="en-GB"/>
    </a:defPPr>
    <a:lvl1pPr algn="ctr" rtl="0" fontAlgn="base">
      <a:spcBef>
        <a:spcPct val="0"/>
      </a:spcBef>
      <a:spcAft>
        <a:spcPct val="0"/>
      </a:spcAft>
      <a:defRPr sz="2800" kern="1200">
        <a:solidFill>
          <a:srgbClr val="66FFFF"/>
        </a:solidFill>
        <a:latin typeface="Times New Roman" charset="0"/>
        <a:ea typeface="+mn-ea"/>
        <a:cs typeface="+mn-cs"/>
      </a:defRPr>
    </a:lvl1pPr>
    <a:lvl2pPr marL="457200" algn="ctr" rtl="0" fontAlgn="base">
      <a:spcBef>
        <a:spcPct val="0"/>
      </a:spcBef>
      <a:spcAft>
        <a:spcPct val="0"/>
      </a:spcAft>
      <a:defRPr sz="2800" kern="1200">
        <a:solidFill>
          <a:srgbClr val="66FFFF"/>
        </a:solidFill>
        <a:latin typeface="Times New Roman" charset="0"/>
        <a:ea typeface="+mn-ea"/>
        <a:cs typeface="+mn-cs"/>
      </a:defRPr>
    </a:lvl2pPr>
    <a:lvl3pPr marL="914400" algn="ctr" rtl="0" fontAlgn="base">
      <a:spcBef>
        <a:spcPct val="0"/>
      </a:spcBef>
      <a:spcAft>
        <a:spcPct val="0"/>
      </a:spcAft>
      <a:defRPr sz="2800" kern="1200">
        <a:solidFill>
          <a:srgbClr val="66FFFF"/>
        </a:solidFill>
        <a:latin typeface="Times New Roman" charset="0"/>
        <a:ea typeface="+mn-ea"/>
        <a:cs typeface="+mn-cs"/>
      </a:defRPr>
    </a:lvl3pPr>
    <a:lvl4pPr marL="1371600" algn="ctr" rtl="0" fontAlgn="base">
      <a:spcBef>
        <a:spcPct val="0"/>
      </a:spcBef>
      <a:spcAft>
        <a:spcPct val="0"/>
      </a:spcAft>
      <a:defRPr sz="2800" kern="1200">
        <a:solidFill>
          <a:srgbClr val="66FFFF"/>
        </a:solidFill>
        <a:latin typeface="Times New Roman" charset="0"/>
        <a:ea typeface="+mn-ea"/>
        <a:cs typeface="+mn-cs"/>
      </a:defRPr>
    </a:lvl4pPr>
    <a:lvl5pPr marL="1828800" algn="ctr" rtl="0" fontAlgn="base">
      <a:spcBef>
        <a:spcPct val="0"/>
      </a:spcBef>
      <a:spcAft>
        <a:spcPct val="0"/>
      </a:spcAft>
      <a:defRPr sz="2800" kern="1200">
        <a:solidFill>
          <a:srgbClr val="66FFFF"/>
        </a:solidFill>
        <a:latin typeface="Times New Roman" charset="0"/>
        <a:ea typeface="+mn-ea"/>
        <a:cs typeface="+mn-cs"/>
      </a:defRPr>
    </a:lvl5pPr>
    <a:lvl6pPr marL="2286000" algn="l" defTabSz="914400" rtl="0" eaLnBrk="1" latinLnBrk="0" hangingPunct="1">
      <a:defRPr sz="2800" kern="1200">
        <a:solidFill>
          <a:srgbClr val="66FFFF"/>
        </a:solidFill>
        <a:latin typeface="Times New Roman" charset="0"/>
        <a:ea typeface="+mn-ea"/>
        <a:cs typeface="+mn-cs"/>
      </a:defRPr>
    </a:lvl6pPr>
    <a:lvl7pPr marL="2743200" algn="l" defTabSz="914400" rtl="0" eaLnBrk="1" latinLnBrk="0" hangingPunct="1">
      <a:defRPr sz="2800" kern="1200">
        <a:solidFill>
          <a:srgbClr val="66FFFF"/>
        </a:solidFill>
        <a:latin typeface="Times New Roman" charset="0"/>
        <a:ea typeface="+mn-ea"/>
        <a:cs typeface="+mn-cs"/>
      </a:defRPr>
    </a:lvl7pPr>
    <a:lvl8pPr marL="3200400" algn="l" defTabSz="914400" rtl="0" eaLnBrk="1" latinLnBrk="0" hangingPunct="1">
      <a:defRPr sz="2800" kern="1200">
        <a:solidFill>
          <a:srgbClr val="66FFFF"/>
        </a:solidFill>
        <a:latin typeface="Times New Roman" charset="0"/>
        <a:ea typeface="+mn-ea"/>
        <a:cs typeface="+mn-cs"/>
      </a:defRPr>
    </a:lvl8pPr>
    <a:lvl9pPr marL="3657600" algn="l" defTabSz="914400" rtl="0" eaLnBrk="1" latinLnBrk="0" hangingPunct="1">
      <a:defRPr sz="2800" kern="1200">
        <a:solidFill>
          <a:srgbClr val="66FFFF"/>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07B9"/>
    <a:srgbClr val="66FFFF"/>
    <a:srgbClr val="FF5050"/>
    <a:srgbClr val="FFFF00"/>
    <a:srgbClr val="000066"/>
    <a:srgbClr val="FF0000"/>
    <a:srgbClr val="33CC33"/>
    <a:srgbClr val="000000"/>
    <a:srgbClr val="CC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42" autoAdjust="0"/>
    <p:restoredTop sz="94660" autoAdjust="0"/>
  </p:normalViewPr>
  <p:slideViewPr>
    <p:cSldViewPr>
      <p:cViewPr varScale="1">
        <p:scale>
          <a:sx n="71" d="100"/>
          <a:sy n="71" d="100"/>
        </p:scale>
        <p:origin x="-168" y="-96"/>
      </p:cViewPr>
      <p:guideLst>
        <p:guide orient="horz" pos="3936"/>
        <p:guide orient="horz" pos="3216"/>
        <p:guide pos="307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10758"/>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84" Type="http://schemas.openxmlformats.org/officeDocument/2006/relationships/slide" Target="slides/slide78.xml"/><Relationship Id="rId89" Type="http://schemas.openxmlformats.org/officeDocument/2006/relationships/slide" Target="slides/slide83.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slide" Target="slides/slide86.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slide" Target="slides/slide68.xml"/><Relationship Id="rId79" Type="http://schemas.openxmlformats.org/officeDocument/2006/relationships/slide" Target="slides/slide73.xml"/><Relationship Id="rId87" Type="http://schemas.openxmlformats.org/officeDocument/2006/relationships/slide" Target="slides/slide81.xml"/><Relationship Id="rId102" Type="http://schemas.openxmlformats.org/officeDocument/2006/relationships/presProps" Target="presProps.xml"/><Relationship Id="rId5" Type="http://schemas.openxmlformats.org/officeDocument/2006/relationships/slideMaster" Target="slideMasters/slideMaster5.xml"/><Relationship Id="rId61" Type="http://schemas.openxmlformats.org/officeDocument/2006/relationships/slide" Target="slides/slide55.xml"/><Relationship Id="rId82" Type="http://schemas.openxmlformats.org/officeDocument/2006/relationships/slide" Target="slides/slide76.xml"/><Relationship Id="rId90" Type="http://schemas.openxmlformats.org/officeDocument/2006/relationships/slide" Target="slides/slide84.xml"/><Relationship Id="rId95" Type="http://schemas.openxmlformats.org/officeDocument/2006/relationships/slide" Target="slides/slide89.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slide" Target="slides/slide71.xml"/><Relationship Id="rId100" Type="http://schemas.openxmlformats.org/officeDocument/2006/relationships/slide" Target="slides/slide94.xml"/><Relationship Id="rId105" Type="http://schemas.openxmlformats.org/officeDocument/2006/relationships/tableStyles" Target="tableStyles.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80" Type="http://schemas.openxmlformats.org/officeDocument/2006/relationships/slide" Target="slides/slide74.xml"/><Relationship Id="rId85" Type="http://schemas.openxmlformats.org/officeDocument/2006/relationships/slide" Target="slides/slide79.xml"/><Relationship Id="rId93" Type="http://schemas.openxmlformats.org/officeDocument/2006/relationships/slide" Target="slides/slide87.xml"/><Relationship Id="rId98" Type="http://schemas.openxmlformats.org/officeDocument/2006/relationships/slide" Target="slides/slide9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103" Type="http://schemas.openxmlformats.org/officeDocument/2006/relationships/viewProps" Target="viewProp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slide" Target="slides/slide77.xml"/><Relationship Id="rId88" Type="http://schemas.openxmlformats.org/officeDocument/2006/relationships/slide" Target="slides/slide82.xml"/><Relationship Id="rId91" Type="http://schemas.openxmlformats.org/officeDocument/2006/relationships/slide" Target="slides/slide85.xml"/><Relationship Id="rId96" Type="http://schemas.openxmlformats.org/officeDocument/2006/relationships/slide" Target="slides/slide90.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slide" Target="slides/slide80.xml"/><Relationship Id="rId94" Type="http://schemas.openxmlformats.org/officeDocument/2006/relationships/slide" Target="slides/slide88.xml"/><Relationship Id="rId99" Type="http://schemas.openxmlformats.org/officeDocument/2006/relationships/slide" Target="slides/slide93.xml"/><Relationship Id="rId10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97" Type="http://schemas.openxmlformats.org/officeDocument/2006/relationships/slide" Target="slides/slide91.xml"/><Relationship Id="rId10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image" Target="../media/image50.png"/><Relationship Id="rId4" Type="http://schemas.openxmlformats.org/officeDocument/2006/relationships/image" Target="../media/image53.png"/></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15.emf"/><Relationship Id="rId1" Type="http://schemas.openxmlformats.org/officeDocument/2006/relationships/image" Target="../media/image11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solidFill>
                  <a:schemeClr val="tx1"/>
                </a:solidFill>
                <a:latin typeface="Times New Roman" pitchFamily="18" charset="0"/>
              </a:defRPr>
            </a:lvl1pPr>
          </a:lstStyle>
          <a:p>
            <a:pPr>
              <a:defRPr/>
            </a:pPr>
            <a:endParaRPr lang="en-GB"/>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solidFill>
                  <a:schemeClr val="tx1"/>
                </a:solidFill>
                <a:latin typeface="Times New Roman" pitchFamily="18" charset="0"/>
              </a:defRPr>
            </a:lvl1pPr>
          </a:lstStyle>
          <a:p>
            <a:pPr>
              <a:defRPr/>
            </a:pPr>
            <a:endParaRPr lang="en-GB"/>
          </a:p>
        </p:txBody>
      </p:sp>
      <p:sp>
        <p:nvSpPr>
          <p:cNvPr id="147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solidFill>
                  <a:schemeClr val="tx1"/>
                </a:solidFill>
                <a:latin typeface="Times New Roman" pitchFamily="18" charset="0"/>
              </a:defRPr>
            </a:lvl1pPr>
          </a:lstStyle>
          <a:p>
            <a:pPr>
              <a:defRPr/>
            </a:pPr>
            <a:endParaRPr lang="en-GB"/>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solidFill>
                  <a:schemeClr val="tx1"/>
                </a:solidFill>
                <a:latin typeface="Times New Roman" pitchFamily="18" charset="0"/>
              </a:defRPr>
            </a:lvl1pPr>
          </a:lstStyle>
          <a:p>
            <a:pPr>
              <a:defRPr/>
            </a:pPr>
            <a:fld id="{AEDB8342-EA71-4196-8BF3-36841F4D8D43}"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p:spPr>
        <p:txBody>
          <a:bodyPr/>
          <a:lstStyle/>
          <a:p>
            <a:fld id="{65AF4277-930A-40CC-B380-096633335B00}" type="slidenum">
              <a:rPr lang="en-GB">
                <a:latin typeface="Times New Roman" charset="0"/>
              </a:rPr>
              <a:pPr/>
              <a:t>1</a:t>
            </a:fld>
            <a:endParaRPr lang="en-GB">
              <a:latin typeface="Times New Roman" charset="0"/>
            </a:endParaRPr>
          </a:p>
        </p:txBody>
      </p:sp>
      <p:sp>
        <p:nvSpPr>
          <p:cNvPr id="148483" name="Rectangle 2"/>
          <p:cNvSpPr>
            <a:spLocks noGrp="1" noRot="1" noChangeAspect="1" noChangeArrowheads="1" noTextEdit="1"/>
          </p:cNvSpPr>
          <p:nvPr>
            <p:ph type="sldImg"/>
          </p:nvPr>
        </p:nvSpPr>
        <p:spPr>
          <a:ln/>
        </p:spPr>
      </p:sp>
      <p:sp>
        <p:nvSpPr>
          <p:cNvPr id="148484" name="Rectangle 3"/>
          <p:cNvSpPr>
            <a:spLocks noGrp="1" noChangeArrowheads="1"/>
          </p:cNvSpPr>
          <p:nvPr>
            <p:ph type="body" idx="1"/>
          </p:nvPr>
        </p:nvSpPr>
        <p:spPr>
          <a:noFill/>
          <a:ln/>
        </p:spPr>
        <p:txBody>
          <a:bodyPr/>
          <a:lstStyle/>
          <a:p>
            <a:pPr eaLnBrk="1" hangingPunct="1"/>
            <a:endParaRPr lang="en-US" smtClean="0">
              <a:latin typeface="Times New Roman"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7"/>
          <p:cNvSpPr>
            <a:spLocks noGrp="1" noChangeArrowheads="1"/>
          </p:cNvSpPr>
          <p:nvPr>
            <p:ph type="sldNum" sz="quarter" idx="5"/>
          </p:nvPr>
        </p:nvSpPr>
        <p:spPr>
          <a:noFill/>
        </p:spPr>
        <p:txBody>
          <a:bodyPr/>
          <a:lstStyle/>
          <a:p>
            <a:fld id="{D0AA22D1-0448-4F4C-A021-CBE431379CD8}" type="slidenum">
              <a:rPr lang="en-GB" smtClean="0"/>
              <a:pPr/>
              <a:t>16</a:t>
            </a:fld>
            <a:endParaRPr lang="en-GB" smtClean="0"/>
          </a:p>
        </p:txBody>
      </p:sp>
      <p:sp>
        <p:nvSpPr>
          <p:cNvPr id="267267" name="Rectangle 2"/>
          <p:cNvSpPr>
            <a:spLocks noGrp="1" noRot="1" noChangeAspect="1" noChangeArrowheads="1" noTextEdit="1"/>
          </p:cNvSpPr>
          <p:nvPr>
            <p:ph type="sldImg"/>
          </p:nvPr>
        </p:nvSpPr>
        <p:spPr>
          <a:ln/>
        </p:spPr>
      </p:sp>
      <p:sp>
        <p:nvSpPr>
          <p:cNvPr id="2672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7"/>
          <p:cNvSpPr>
            <a:spLocks noGrp="1" noChangeArrowheads="1"/>
          </p:cNvSpPr>
          <p:nvPr>
            <p:ph type="sldNum" sz="quarter" idx="5"/>
          </p:nvPr>
        </p:nvSpPr>
        <p:spPr>
          <a:noFill/>
        </p:spPr>
        <p:txBody>
          <a:bodyPr/>
          <a:lstStyle/>
          <a:p>
            <a:fld id="{B51A80AF-BE3D-44A5-92CE-D2A1681BAD6A}" type="slidenum">
              <a:rPr lang="en-GB" smtClean="0"/>
              <a:pPr/>
              <a:t>17</a:t>
            </a:fld>
            <a:endParaRPr lang="en-GB" smtClean="0"/>
          </a:p>
        </p:txBody>
      </p:sp>
      <p:sp>
        <p:nvSpPr>
          <p:cNvPr id="268291" name="Rectangle 2"/>
          <p:cNvSpPr>
            <a:spLocks noGrp="1" noRot="1" noChangeAspect="1" noChangeArrowheads="1" noTextEdit="1"/>
          </p:cNvSpPr>
          <p:nvPr>
            <p:ph type="sldImg"/>
          </p:nvPr>
        </p:nvSpPr>
        <p:spPr>
          <a:ln/>
        </p:spPr>
      </p:sp>
      <p:sp>
        <p:nvSpPr>
          <p:cNvPr id="2682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D692EBCB-B70C-4E88-9C58-42DE1FAE7839}" type="slidenum">
              <a:rPr lang="en-GB"/>
              <a:pPr/>
              <a:t>24</a:t>
            </a:fld>
            <a:endParaRPr lang="en-GB"/>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EA80E9BC-C685-4BB3-8B45-9771411A8C30}" type="slidenum">
              <a:rPr lang="en-GB"/>
              <a:pPr/>
              <a:t>25</a:t>
            </a:fld>
            <a:endParaRPr lang="en-GB"/>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850644ED-D29B-4BFE-A4A0-25D2B632BF5E}" type="slidenum">
              <a:rPr lang="en-GB"/>
              <a:pPr/>
              <a:t>26</a:t>
            </a:fld>
            <a:endParaRPr lang="en-GB"/>
          </a:p>
        </p:txBody>
      </p:sp>
      <p:sp>
        <p:nvSpPr>
          <p:cNvPr id="71683" name="Rectangle 2"/>
          <p:cNvSpPr>
            <a:spLocks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39A637E6-FDB2-4A80-BC51-16FA6766FC58}" type="slidenum">
              <a:rPr lang="en-GB"/>
              <a:pPr/>
              <a:t>27</a:t>
            </a:fld>
            <a:endParaRPr lang="en-GB"/>
          </a:p>
        </p:txBody>
      </p:sp>
      <p:sp>
        <p:nvSpPr>
          <p:cNvPr id="72707" name="Rectangle 2"/>
          <p:cNvSpPr>
            <a:spLocks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6028AD38-F4F7-4593-AC43-3E0764F662F3}" type="slidenum">
              <a:rPr lang="en-GB"/>
              <a:pPr/>
              <a:t>28</a:t>
            </a:fld>
            <a:endParaRPr lang="en-GB"/>
          </a:p>
        </p:txBody>
      </p:sp>
      <p:sp>
        <p:nvSpPr>
          <p:cNvPr id="73731" name="Rectangle 2"/>
          <p:cNvSpPr>
            <a:spLocks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254199C3-89E1-41CB-9580-EC77A8323C99}" type="slidenum">
              <a:rPr lang="en-GB"/>
              <a:pPr/>
              <a:t>29</a:t>
            </a:fld>
            <a:endParaRPr lang="en-GB"/>
          </a:p>
        </p:txBody>
      </p:sp>
      <p:sp>
        <p:nvSpPr>
          <p:cNvPr id="74755" name="Rectangle 2"/>
          <p:cNvSpPr>
            <a:spLocks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1FB4E186-D236-44E7-87CD-A564E3677ADD}" type="slidenum">
              <a:rPr lang="en-GB"/>
              <a:pPr/>
              <a:t>30</a:t>
            </a:fld>
            <a:endParaRPr lang="en-GB"/>
          </a:p>
        </p:txBody>
      </p:sp>
      <p:sp>
        <p:nvSpPr>
          <p:cNvPr id="75779" name="Rectangle 2"/>
          <p:cNvSpPr>
            <a:spLocks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1B492506-104B-400E-96C5-FF1682D47C3D}" type="slidenum">
              <a:rPr lang="en-GB"/>
              <a:pPr/>
              <a:t>31</a:t>
            </a:fld>
            <a:endParaRPr lang="en-GB"/>
          </a:p>
        </p:txBody>
      </p:sp>
      <p:sp>
        <p:nvSpPr>
          <p:cNvPr id="76803" name="Rectangle 2"/>
          <p:cNvSpPr>
            <a:spLocks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E58B8CA9-912E-493E-93CC-1218D095FB4E}" type="slidenum">
              <a:rPr lang="en-GB"/>
              <a:pPr/>
              <a:t>2</a:t>
            </a:fld>
            <a:endParaRPr lang="en-GB"/>
          </a:p>
        </p:txBody>
      </p:sp>
      <p:sp>
        <p:nvSpPr>
          <p:cNvPr id="149507" name="Rectangle 2"/>
          <p:cNvSpPr>
            <a:spLocks noGrp="1" noRot="1" noChangeAspect="1" noChangeArrowheads="1" noTextEdit="1"/>
          </p:cNvSpPr>
          <p:nvPr>
            <p:ph type="sldImg"/>
          </p:nvPr>
        </p:nvSpPr>
        <p:spPr>
          <a:ln/>
        </p:spPr>
      </p:sp>
      <p:sp>
        <p:nvSpPr>
          <p:cNvPr id="1495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11CC4457-BF20-42E4-807F-2ACF7876334A}" type="slidenum">
              <a:rPr lang="en-GB"/>
              <a:pPr/>
              <a:t>32</a:t>
            </a:fld>
            <a:endParaRPr lang="en-GB"/>
          </a:p>
        </p:txBody>
      </p:sp>
      <p:sp>
        <p:nvSpPr>
          <p:cNvPr id="77827" name="Rectangle 2"/>
          <p:cNvSpPr>
            <a:spLocks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8ECBBB89-9C4B-4441-AE97-1E9C126F7656}" type="slidenum">
              <a:rPr lang="en-GB"/>
              <a:pPr/>
              <a:t>33</a:t>
            </a:fld>
            <a:endParaRPr lang="en-GB"/>
          </a:p>
        </p:txBody>
      </p:sp>
      <p:sp>
        <p:nvSpPr>
          <p:cNvPr id="78851" name="Rectangle 2"/>
          <p:cNvSpPr>
            <a:spLocks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7"/>
          <p:cNvSpPr>
            <a:spLocks noGrp="1" noChangeArrowheads="1"/>
          </p:cNvSpPr>
          <p:nvPr>
            <p:ph type="sldNum" sz="quarter" idx="5"/>
          </p:nvPr>
        </p:nvSpPr>
        <p:spPr>
          <a:noFill/>
        </p:spPr>
        <p:txBody>
          <a:bodyPr/>
          <a:lstStyle/>
          <a:p>
            <a:fld id="{AE992EC8-44A8-4867-A9FB-73FF1C0FA481}" type="slidenum">
              <a:rPr lang="en-GB" smtClean="0"/>
              <a:pPr/>
              <a:t>60</a:t>
            </a:fld>
            <a:endParaRPr lang="en-GB" smtClean="0"/>
          </a:p>
        </p:txBody>
      </p:sp>
      <p:sp>
        <p:nvSpPr>
          <p:cNvPr id="269315" name="Rectangle 2"/>
          <p:cNvSpPr>
            <a:spLocks noChangeArrowheads="1" noTextEdit="1"/>
          </p:cNvSpPr>
          <p:nvPr>
            <p:ph type="sldImg"/>
          </p:nvPr>
        </p:nvSpPr>
        <p:spPr>
          <a:ln/>
        </p:spPr>
      </p:sp>
      <p:sp>
        <p:nvSpPr>
          <p:cNvPr id="2693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p:spPr>
        <p:txBody>
          <a:bodyPr/>
          <a:lstStyle/>
          <a:p>
            <a:fld id="{80F42B16-F359-406D-87A1-69A2375B3BF9}" type="slidenum">
              <a:rPr lang="en-GB">
                <a:latin typeface="Times New Roman" charset="0"/>
              </a:rPr>
              <a:pPr/>
              <a:t>61</a:t>
            </a:fld>
            <a:endParaRPr lang="en-GB">
              <a:latin typeface="Times New Roman" charset="0"/>
            </a:endParaRPr>
          </a:p>
        </p:txBody>
      </p:sp>
      <p:sp>
        <p:nvSpPr>
          <p:cNvPr id="186371" name="Rectangle 2"/>
          <p:cNvSpPr>
            <a:spLocks noGrp="1" noRot="1" noChangeAspect="1" noChangeArrowheads="1" noTextEdit="1"/>
          </p:cNvSpPr>
          <p:nvPr>
            <p:ph type="sldImg"/>
          </p:nvPr>
        </p:nvSpPr>
        <p:spPr>
          <a:ln/>
        </p:spPr>
      </p:sp>
      <p:sp>
        <p:nvSpPr>
          <p:cNvPr id="186372" name="Rectangle 3"/>
          <p:cNvSpPr>
            <a:spLocks noGrp="1" noChangeArrowheads="1"/>
          </p:cNvSpPr>
          <p:nvPr>
            <p:ph type="body" idx="1"/>
          </p:nvPr>
        </p:nvSpPr>
        <p:spPr>
          <a:noFill/>
          <a:ln/>
        </p:spPr>
        <p:txBody>
          <a:bodyPr/>
          <a:lstStyle/>
          <a:p>
            <a:pPr eaLnBrk="1" hangingPunct="1"/>
            <a:endParaRPr lang="en-US" smtClean="0">
              <a:latin typeface="Times New Roman"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スライド イメージ プレースホルダ 1"/>
          <p:cNvSpPr>
            <a:spLocks noGrp="1" noRot="1" noChangeAspect="1" noTextEdit="1"/>
          </p:cNvSpPr>
          <p:nvPr>
            <p:ph type="sldImg"/>
          </p:nvPr>
        </p:nvSpPr>
        <p:spPr>
          <a:ln/>
        </p:spPr>
      </p:sp>
      <p:sp>
        <p:nvSpPr>
          <p:cNvPr id="41987" name="ノート プレースホルダ 2"/>
          <p:cNvSpPr>
            <a:spLocks noGrp="1"/>
          </p:cNvSpPr>
          <p:nvPr>
            <p:ph type="body" idx="1"/>
          </p:nvPr>
        </p:nvSpPr>
        <p:spPr>
          <a:noFill/>
          <a:ln/>
        </p:spPr>
        <p:txBody>
          <a:bodyPr/>
          <a:lstStyle/>
          <a:p>
            <a:pPr eaLnBrk="1" hangingPunct="1"/>
            <a:endParaRPr lang="ja-JP" altLang="en-US" smtClean="0"/>
          </a:p>
        </p:txBody>
      </p:sp>
      <p:sp>
        <p:nvSpPr>
          <p:cNvPr id="41988" name="スライド番号プレースホルダ 3"/>
          <p:cNvSpPr>
            <a:spLocks noGrp="1"/>
          </p:cNvSpPr>
          <p:nvPr>
            <p:ph type="sldNum" sz="quarter" idx="5"/>
          </p:nvPr>
        </p:nvSpPr>
        <p:spPr>
          <a:noFill/>
        </p:spPr>
        <p:txBody>
          <a:bodyPr/>
          <a:lstStyle/>
          <a:p>
            <a:fld id="{FF375429-AFAC-4168-934F-5AD768ABEC07}" type="slidenum">
              <a:rPr lang="en-US" altLang="ja-JP">
                <a:solidFill>
                  <a:srgbClr val="000000"/>
                </a:solidFill>
              </a:rPr>
              <a:pPr/>
              <a:t>67</a:t>
            </a:fld>
            <a:endParaRPr lang="en-US" altLang="ja-JP">
              <a:solidFill>
                <a:srgbClr val="000000"/>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spect="1" noChangeArrowheads="1" noTextEdit="1"/>
          </p:cNvSpPr>
          <p:nvPr>
            <p:ph type="sldImg"/>
          </p:nvPr>
        </p:nvSpPr>
        <p:spPr>
          <a:xfrm>
            <a:off x="1144588" y="685800"/>
            <a:ext cx="4573587" cy="3429000"/>
          </a:xfrm>
          <a:ln/>
        </p:spPr>
      </p:sp>
      <p:sp>
        <p:nvSpPr>
          <p:cNvPr id="32770" name="Rectangle 3"/>
          <p:cNvSpPr>
            <a:spLocks noGrp="1" noChangeArrowheads="1"/>
          </p:cNvSpPr>
          <p:nvPr>
            <p:ph type="body" idx="1"/>
          </p:nvPr>
        </p:nvSpPr>
        <p:spPr>
          <a:noFill/>
          <a:ln/>
        </p:spPr>
        <p:txBody>
          <a:bodyPr/>
          <a:lstStyle/>
          <a:p>
            <a:r>
              <a:rPr lang="sv-SE" sz="1800" smtClean="0">
                <a:latin typeface="Arial" pitchFamily="34" charset="0"/>
              </a:rPr>
              <a:t>What is changing is mainly the production</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A49C2B-728B-47B2-8C17-DB5C39C254AA}" type="slidenum">
              <a:rPr lang="en-GB">
                <a:solidFill>
                  <a:prstClr val="black"/>
                </a:solidFill>
              </a:rPr>
              <a:pPr/>
              <a:t>84</a:t>
            </a:fld>
            <a:endParaRPr lang="en-GB">
              <a:solidFill>
                <a:prstClr val="black"/>
              </a:solidFill>
            </a:endParaRPr>
          </a:p>
        </p:txBody>
      </p:sp>
      <p:sp>
        <p:nvSpPr>
          <p:cNvPr id="5122" name="Rectangle 2"/>
          <p:cNvSpPr>
            <a:spLocks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BF6DE1-91D9-429E-B4B5-CECF8EE7573C}" type="slidenum">
              <a:rPr lang="en-GB">
                <a:solidFill>
                  <a:prstClr val="black"/>
                </a:solidFill>
              </a:rPr>
              <a:pPr/>
              <a:t>85</a:t>
            </a:fld>
            <a:endParaRPr lang="en-GB">
              <a:solidFill>
                <a:prstClr val="black"/>
              </a:solidFill>
            </a:endParaRPr>
          </a:p>
        </p:txBody>
      </p:sp>
      <p:sp>
        <p:nvSpPr>
          <p:cNvPr id="7170" name="Rectangle 2"/>
          <p:cNvSpPr>
            <a:spLocks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p:spPr>
        <p:txBody>
          <a:bodyPr/>
          <a:lstStyle/>
          <a:p>
            <a:fld id="{73D74D29-61D4-4253-8D17-19775C224624}" type="slidenum">
              <a:rPr lang="en-GB"/>
              <a:pPr/>
              <a:t>3</a:t>
            </a:fld>
            <a:endParaRPr lang="en-GB"/>
          </a:p>
        </p:txBody>
      </p:sp>
      <p:sp>
        <p:nvSpPr>
          <p:cNvPr id="150531" name="Rectangle 2"/>
          <p:cNvSpPr>
            <a:spLocks noGrp="1" noRot="1" noChangeAspect="1" noChangeArrowheads="1" noTextEdit="1"/>
          </p:cNvSpPr>
          <p:nvPr>
            <p:ph type="sldImg"/>
          </p:nvPr>
        </p:nvSpPr>
        <p:spPr>
          <a:ln/>
        </p:spPr>
      </p:sp>
      <p:sp>
        <p:nvSpPr>
          <p:cNvPr id="150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p:spPr>
        <p:txBody>
          <a:bodyPr/>
          <a:lstStyle/>
          <a:p>
            <a:fld id="{52481769-21E4-4BCA-9B7F-FE04DB07FF7E}" type="slidenum">
              <a:rPr lang="en-GB"/>
              <a:pPr/>
              <a:t>5</a:t>
            </a:fld>
            <a:endParaRPr lang="en-GB"/>
          </a:p>
        </p:txBody>
      </p:sp>
      <p:sp>
        <p:nvSpPr>
          <p:cNvPr id="151555" name="Rectangle 2"/>
          <p:cNvSpPr>
            <a:spLocks noGrp="1" noRot="1" noChangeAspect="1" noChangeArrowheads="1" noTextEdit="1"/>
          </p:cNvSpPr>
          <p:nvPr>
            <p:ph type="sldImg"/>
          </p:nvPr>
        </p:nvSpPr>
        <p:spPr>
          <a:ln/>
        </p:spPr>
      </p:sp>
      <p:sp>
        <p:nvSpPr>
          <p:cNvPr id="151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p:spPr>
        <p:txBody>
          <a:bodyPr/>
          <a:lstStyle/>
          <a:p>
            <a:fld id="{D285D42F-2DAD-4870-A658-838021DA2A3D}" type="slidenum">
              <a:rPr lang="en-GB"/>
              <a:pPr/>
              <a:t>7</a:t>
            </a:fld>
            <a:endParaRPr lang="en-GB"/>
          </a:p>
        </p:txBody>
      </p:sp>
      <p:sp>
        <p:nvSpPr>
          <p:cNvPr id="152579" name="Rectangle 2"/>
          <p:cNvSpPr>
            <a:spLocks noGrp="1" noRot="1" noChangeAspect="1" noChangeArrowheads="1" noTextEdit="1"/>
          </p:cNvSpPr>
          <p:nvPr>
            <p:ph type="sldImg"/>
          </p:nvPr>
        </p:nvSpPr>
        <p:spPr>
          <a:ln/>
        </p:spPr>
      </p:sp>
      <p:sp>
        <p:nvSpPr>
          <p:cNvPr id="1525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4BF0C4E0-701B-4EF2-9BE3-8D87C1FA8799}" type="slidenum">
              <a:rPr lang="en-GB"/>
              <a:pPr/>
              <a:t>10</a:t>
            </a:fld>
            <a:endParaRPr lang="en-GB"/>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7"/>
          <p:cNvSpPr>
            <a:spLocks noGrp="1" noChangeArrowheads="1"/>
          </p:cNvSpPr>
          <p:nvPr>
            <p:ph type="sldNum" sz="quarter" idx="5"/>
          </p:nvPr>
        </p:nvSpPr>
        <p:spPr>
          <a:noFill/>
        </p:spPr>
        <p:txBody>
          <a:bodyPr/>
          <a:lstStyle/>
          <a:p>
            <a:fld id="{064E7F94-E647-4EA7-8EEF-CEC11E6EF3DA}" type="slidenum">
              <a:rPr lang="en-GB" smtClean="0"/>
              <a:pPr/>
              <a:t>13</a:t>
            </a:fld>
            <a:endParaRPr lang="en-GB" smtClean="0"/>
          </a:p>
        </p:txBody>
      </p:sp>
      <p:sp>
        <p:nvSpPr>
          <p:cNvPr id="264195" name="Rectangle 2"/>
          <p:cNvSpPr>
            <a:spLocks noGrp="1" noRot="1" noChangeAspect="1" noChangeArrowheads="1" noTextEdit="1"/>
          </p:cNvSpPr>
          <p:nvPr>
            <p:ph type="sldImg"/>
          </p:nvPr>
        </p:nvSpPr>
        <p:spPr>
          <a:ln/>
        </p:spPr>
      </p:sp>
      <p:sp>
        <p:nvSpPr>
          <p:cNvPr id="2641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7"/>
          <p:cNvSpPr>
            <a:spLocks noGrp="1" noChangeArrowheads="1"/>
          </p:cNvSpPr>
          <p:nvPr>
            <p:ph type="sldNum" sz="quarter" idx="5"/>
          </p:nvPr>
        </p:nvSpPr>
        <p:spPr>
          <a:noFill/>
        </p:spPr>
        <p:txBody>
          <a:bodyPr/>
          <a:lstStyle/>
          <a:p>
            <a:fld id="{70140A77-69E9-475D-ACA9-68A130540BCD}" type="slidenum">
              <a:rPr lang="en-GB" smtClean="0"/>
              <a:pPr/>
              <a:t>14</a:t>
            </a:fld>
            <a:endParaRPr lang="en-GB" smtClean="0"/>
          </a:p>
        </p:txBody>
      </p:sp>
      <p:sp>
        <p:nvSpPr>
          <p:cNvPr id="265219" name="Rectangle 2"/>
          <p:cNvSpPr>
            <a:spLocks noGrp="1" noRot="1" noChangeAspect="1" noChangeArrowheads="1" noTextEdit="1"/>
          </p:cNvSpPr>
          <p:nvPr>
            <p:ph type="sldImg"/>
          </p:nvPr>
        </p:nvSpPr>
        <p:spPr>
          <a:ln/>
        </p:spPr>
      </p:sp>
      <p:sp>
        <p:nvSpPr>
          <p:cNvPr id="2652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7"/>
          <p:cNvSpPr>
            <a:spLocks noGrp="1" noChangeArrowheads="1"/>
          </p:cNvSpPr>
          <p:nvPr>
            <p:ph type="sldNum" sz="quarter" idx="5"/>
          </p:nvPr>
        </p:nvSpPr>
        <p:spPr>
          <a:noFill/>
        </p:spPr>
        <p:txBody>
          <a:bodyPr/>
          <a:lstStyle/>
          <a:p>
            <a:fld id="{F8E3EF92-A9B9-4088-B410-D9B5AAF40885}" type="slidenum">
              <a:rPr lang="en-GB" smtClean="0"/>
              <a:pPr/>
              <a:t>15</a:t>
            </a:fld>
            <a:endParaRPr lang="en-GB" smtClean="0"/>
          </a:p>
        </p:txBody>
      </p:sp>
      <p:sp>
        <p:nvSpPr>
          <p:cNvPr id="266243" name="Rectangle 2"/>
          <p:cNvSpPr>
            <a:spLocks noGrp="1" noRot="1" noChangeAspect="1" noChangeArrowheads="1" noTextEdit="1"/>
          </p:cNvSpPr>
          <p:nvPr>
            <p:ph type="sldImg"/>
          </p:nvPr>
        </p:nvSpPr>
        <p:spPr>
          <a:ln/>
        </p:spPr>
      </p:sp>
      <p:sp>
        <p:nvSpPr>
          <p:cNvPr id="2662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8373978-7252-420E-8DF1-C6D69223AE65}"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6F99B25-68B3-4A15-97FC-F5B5EA58D80E}"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F4E090A-C44C-4D09-BB9E-30475219CB4E}"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2ED8ABD-8626-4B72-964E-A04903D3F199}"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5BDF993-EA2C-4439-898C-D2F97F85E0BB}"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B42B01B-FDBD-4A62-B789-DDF6EF043203}"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2480093-3400-4888-8AFA-51B3083963E8}"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DF4798F7-77E9-4DB9-9E16-3FE80BD49EED}"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5A6A47B9-8DFB-4994-B637-4F2FD702A53C}"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62E44DC5-65C4-4F30-B647-166C9DFE1E9F}"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7BECC2A-1917-434C-822A-D5E5C273886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8D42781-7F9D-4C45-97C3-F1265EE0132C}"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13D67D0-90D3-4660-B248-567A51D7BF1A}"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92F1579-6791-4132-A60B-C0DCB20394FE}"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5266A3B-CFC6-4E83-A285-DE8EA5618C36}"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685800" y="6248400"/>
            <a:ext cx="1905000" cy="457200"/>
          </a:xfrm>
        </p:spPr>
        <p:txBody>
          <a:bodyPr/>
          <a:lstStyle>
            <a:lvl1pPr>
              <a:defRPr/>
            </a:lvl1pPr>
          </a:lstStyle>
          <a:p>
            <a:r>
              <a:rPr lang="en-GB"/>
              <a:t>July 29, 2002</a:t>
            </a: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GB"/>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3A11A1AF-7FE1-4379-8ABE-94C31A6ACD48}" type="slidenum">
              <a:rPr lang="en-GB"/>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79400"/>
            <a:ext cx="8229600" cy="58166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日付プレースホルダ 2"/>
          <p:cNvSpPr>
            <a:spLocks noGrp="1"/>
          </p:cNvSpPr>
          <p:nvPr>
            <p:ph type="dt" sz="half" idx="10"/>
          </p:nvPr>
        </p:nvSpPr>
        <p:spPr>
          <a:xfrm>
            <a:off x="457200" y="6248400"/>
            <a:ext cx="1905000" cy="457200"/>
          </a:xfrm>
        </p:spPr>
        <p:txBody>
          <a:bodyPr/>
          <a:lstStyle>
            <a:lvl1pPr>
              <a:defRPr/>
            </a:lvl1pPr>
          </a:lstStyle>
          <a:p>
            <a:endParaRPr lang="en-US" altLang="ja-JP">
              <a:solidFill>
                <a:srgbClr val="2E2E48"/>
              </a:solidFill>
            </a:endParaRPr>
          </a:p>
        </p:txBody>
      </p:sp>
      <p:sp>
        <p:nvSpPr>
          <p:cNvPr id="4" name="フッター プレースホルダ 3"/>
          <p:cNvSpPr>
            <a:spLocks noGrp="1"/>
          </p:cNvSpPr>
          <p:nvPr>
            <p:ph type="ftr" sz="quarter" idx="11"/>
          </p:nvPr>
        </p:nvSpPr>
        <p:spPr>
          <a:xfrm>
            <a:off x="3124200" y="6248400"/>
            <a:ext cx="2895600" cy="457200"/>
          </a:xfrm>
        </p:spPr>
        <p:txBody>
          <a:bodyPr/>
          <a:lstStyle>
            <a:lvl1pPr>
              <a:defRPr/>
            </a:lvl1pPr>
          </a:lstStyle>
          <a:p>
            <a:endParaRPr lang="en-US" altLang="ja-JP">
              <a:solidFill>
                <a:srgbClr val="2E2E48"/>
              </a:solidFill>
            </a:endParaRPr>
          </a:p>
        </p:txBody>
      </p:sp>
      <p:sp>
        <p:nvSpPr>
          <p:cNvPr id="5" name="スライド番号プレースホルダ 4"/>
          <p:cNvSpPr>
            <a:spLocks noGrp="1"/>
          </p:cNvSpPr>
          <p:nvPr>
            <p:ph type="sldNum" sz="quarter" idx="12"/>
          </p:nvPr>
        </p:nvSpPr>
        <p:spPr>
          <a:xfrm>
            <a:off x="7239000" y="6669088"/>
            <a:ext cx="1905000" cy="188912"/>
          </a:xfrm>
        </p:spPr>
        <p:txBody>
          <a:bodyPr/>
          <a:lstStyle>
            <a:lvl1pPr>
              <a:defRPr/>
            </a:lvl1pPr>
          </a:lstStyle>
          <a:p>
            <a:fld id="{95DB60FD-A5C1-46DA-B97B-AD8107210022}" type="slidenum">
              <a:rPr lang="ja-JP" altLang="en-US">
                <a:solidFill>
                  <a:srgbClr val="2E2E48"/>
                </a:solidFill>
              </a:rPr>
              <a:pPr/>
              <a:t>‹#›</a:t>
            </a:fld>
            <a:endParaRPr lang="en-US" altLang="ja-JP">
              <a:solidFill>
                <a:srgbClr val="2E2E48"/>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6C9D774-354B-44D9-BF67-1F1D528CE5FB}" type="slidenum">
              <a:rPr lang="en-GB"/>
              <a:pPr>
                <a:defRPr/>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5C485D2-339A-407D-AB02-ACEB1AE69EFF}"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05CB363-E3CA-4D1D-B6CA-1E4A5804D46C}"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4146EF8B-650D-45B4-8C93-3B1F17DD247E}"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6A53863B-7A01-47EE-845D-A4A241428A6A}"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61C7E85-C2B9-4A53-A380-D4F3F9D3A204}" type="slidenum">
              <a:rPr lang="en-GB"/>
              <a:pPr>
                <a:defRPr/>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925729D1-4AD5-4E3D-B6D0-158BF1236391}"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F8C3F857-5EC0-4F6B-A417-B8FC4AE87296}"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1F10E05-B408-4777-A75B-8E1427E15D3A}"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8EBD6C5-F80B-4554-A5C0-8EE8F78D0BD9}" type="slidenum">
              <a:rPr lang="en-GB"/>
              <a:pPr>
                <a:defRPr/>
              </a:pPr>
              <a:t>‹#›</a:t>
            </a:fld>
            <a:endParaRPr lang="en-GB"/>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815345B-C795-4F64-8689-14D080CA8A86}" type="slidenum">
              <a:rPr lang="en-GB"/>
              <a:pPr>
                <a:defRPr/>
              </a:pPr>
              <a:t>‹#›</a:t>
            </a:fld>
            <a:endParaRPr lang="en-GB"/>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A87C50B-1EAB-4DA2-8D47-9E716E3B3ED1}" type="slidenum">
              <a:rPr lang="en-GB"/>
              <a:pPr>
                <a:defRPr/>
              </a:pPr>
              <a:t>‹#›</a:t>
            </a:fld>
            <a:endParaRPr lang="en-GB"/>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D0001BB-75C9-4449-A31B-A872B7FA473A}" type="slidenum">
              <a:rPr lang="en-GB"/>
              <a:pPr>
                <a:defRPr/>
              </a:pPr>
              <a:t>‹#›</a:t>
            </a:fld>
            <a:endParaRPr lang="en-GB"/>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848709C-E124-485D-86DB-A5CE9949B2F8}" type="slidenum">
              <a:rPr lang="en-GB">
                <a:solidFill>
                  <a:srgbClr val="000000"/>
                </a:solidFill>
              </a:rPr>
              <a:pPr/>
              <a:t>‹#›</a:t>
            </a:fld>
            <a:endParaRPr lang="en-GB">
              <a:solidFill>
                <a:srgbClr val="000000"/>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C982A089-85FE-4561-A472-80E2B7A38018}" type="slidenum">
              <a:rPr lang="en-GB">
                <a:solidFill>
                  <a:srgbClr val="000000"/>
                </a:solidFill>
              </a:rPr>
              <a:pPr/>
              <a:t>‹#›</a:t>
            </a:fld>
            <a:endParaRPr lang="en-GB">
              <a:solidFill>
                <a:srgbClr val="000000"/>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FEC747DC-84A5-4984-A09B-A78A54767D89}" type="slidenum">
              <a:rPr lang="en-GB">
                <a:solidFill>
                  <a:srgbClr val="000000"/>
                </a:solidFill>
              </a:rPr>
              <a:pPr/>
              <a:t>‹#›</a:t>
            </a:fld>
            <a:endParaRPr lang="en-GB">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735BB79-5BD8-4738-83FB-CFF9F18A77C0}" type="slidenum">
              <a:rPr lang="en-GB"/>
              <a:pPr>
                <a:defRPr/>
              </a:pPr>
              <a:t>‹#›</a:t>
            </a:fld>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ECF0A63-9D20-4D3A-8025-5DBD53E6E27C}" type="slidenum">
              <a:rPr lang="en-GB">
                <a:solidFill>
                  <a:srgbClr val="000000"/>
                </a:solidFill>
              </a:rPr>
              <a:pPr/>
              <a:t>‹#›</a:t>
            </a:fld>
            <a:endParaRPr lang="en-GB">
              <a:solidFill>
                <a:srgbClr val="000000"/>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2A4F0EAC-61EE-4264-B939-85C763001E0C}" type="slidenum">
              <a:rPr lang="en-GB">
                <a:solidFill>
                  <a:srgbClr val="000000"/>
                </a:solidFill>
              </a:rPr>
              <a:pPr/>
              <a:t>‹#›</a:t>
            </a:fld>
            <a:endParaRPr lang="en-GB">
              <a:solidFill>
                <a:srgbClr val="000000"/>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BDBED33-D93B-4B6C-B622-44257F20F561}" type="slidenum">
              <a:rPr lang="en-GB">
                <a:solidFill>
                  <a:srgbClr val="000000"/>
                </a:solidFill>
              </a:rPr>
              <a:pPr/>
              <a:t>‹#›</a:t>
            </a:fld>
            <a:endParaRPr lang="en-GB">
              <a:solidFill>
                <a:srgbClr val="000000"/>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3AFE3548-F84D-4572-B04F-B8694078A007}" type="slidenum">
              <a:rPr lang="en-GB">
                <a:solidFill>
                  <a:srgbClr val="000000"/>
                </a:solidFill>
              </a:rPr>
              <a:pPr/>
              <a:t>‹#›</a:t>
            </a:fld>
            <a:endParaRPr lang="en-GB">
              <a:solidFill>
                <a:srgbClr val="000000"/>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BC003D9B-7854-45DC-8665-6EF50D6772B2}" type="slidenum">
              <a:rPr lang="en-GB">
                <a:solidFill>
                  <a:srgbClr val="000000"/>
                </a:solidFill>
              </a:rPr>
              <a:pPr/>
              <a:t>‹#›</a:t>
            </a:fld>
            <a:endParaRPr lang="en-GB">
              <a:solidFill>
                <a:srgbClr val="000000"/>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2ABF93A-9AA3-4E84-9E53-5C3852258D40}" type="slidenum">
              <a:rPr lang="en-GB">
                <a:solidFill>
                  <a:srgbClr val="000000"/>
                </a:solidFill>
              </a:rPr>
              <a:pPr/>
              <a:t>‹#›</a:t>
            </a:fld>
            <a:endParaRPr lang="en-GB">
              <a:solidFill>
                <a:srgbClr val="000000"/>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6BDB44E-E8B4-4318-9816-9D7ED078739F}" type="slidenum">
              <a:rPr lang="en-GB">
                <a:solidFill>
                  <a:srgbClr val="000000"/>
                </a:solidFill>
              </a:rPr>
              <a:pPr/>
              <a:t>‹#›</a:t>
            </a:fld>
            <a:endParaRPr lang="en-GB">
              <a:solidFill>
                <a:srgbClr val="000000"/>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CEA62DF-3DE8-4E43-B9CE-8C04166EC004}" type="slidenum">
              <a:rPr lang="en-GB">
                <a:solidFill>
                  <a:srgbClr val="000000"/>
                </a:solidFill>
              </a:rPr>
              <a:pPr/>
              <a:t>‹#›</a:t>
            </a:fld>
            <a:endParaRPr lang="en-GB">
              <a:solidFill>
                <a:srgbClr val="000000"/>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p:cNvSpPr>
            <a:spLocks noChangeArrowheads="1"/>
          </p:cNvSpPr>
          <p:nvPr/>
        </p:nvSpPr>
        <p:spPr bwMode="auto">
          <a:xfrm>
            <a:off x="508000" y="2667000"/>
            <a:ext cx="7924800" cy="9144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rgbClr val="000099"/>
            </a:solidFill>
            <a:prstDash val="solid"/>
            <a:miter lim="800000"/>
            <a:headEnd/>
            <a:tailEnd/>
          </a:ln>
        </p:spPr>
        <p:txBody>
          <a:bodyPr/>
          <a:lstStyle/>
          <a:p>
            <a:pPr algn="l"/>
            <a:endParaRPr lang="en-GB" sz="1800" smtClean="0">
              <a:solidFill>
                <a:srgbClr val="000000"/>
              </a:solidFill>
              <a:latin typeface="Arial" pitchFamily="34" charset="0"/>
              <a:ea typeface="MS PGothic" pitchFamily="34" charset="-128"/>
            </a:endParaRPr>
          </a:p>
        </p:txBody>
      </p:sp>
      <p:pic>
        <p:nvPicPr>
          <p:cNvPr id="5" name="Picture 11" descr="CERN72"/>
          <p:cNvPicPr>
            <a:picLocks noChangeAspect="1" noChangeArrowheads="1"/>
          </p:cNvPicPr>
          <p:nvPr userDrawn="1"/>
        </p:nvPicPr>
        <p:blipFill>
          <a:blip r:embed="rId2" cstate="print"/>
          <a:srcRect/>
          <a:stretch>
            <a:fillRect/>
          </a:stretch>
        </p:blipFill>
        <p:spPr bwMode="auto">
          <a:xfrm>
            <a:off x="8245475" y="115888"/>
            <a:ext cx="790575" cy="790575"/>
          </a:xfrm>
          <a:prstGeom prst="rect">
            <a:avLst/>
          </a:prstGeom>
          <a:noFill/>
          <a:ln w="9525">
            <a:noFill/>
            <a:miter lim="800000"/>
            <a:headEnd/>
            <a:tailEnd/>
          </a:ln>
        </p:spPr>
      </p:pic>
      <p:sp>
        <p:nvSpPr>
          <p:cNvPr id="15362" name="Rectangle 2"/>
          <p:cNvSpPr>
            <a:spLocks noGrp="1" noChangeArrowheads="1"/>
          </p:cNvSpPr>
          <p:nvPr>
            <p:ph type="ctrTitle"/>
          </p:nvPr>
        </p:nvSpPr>
        <p:spPr>
          <a:xfrm>
            <a:off x="914400" y="1524000"/>
            <a:ext cx="7623175" cy="1752600"/>
          </a:xfrm>
        </p:spPr>
        <p:txBody>
          <a:bodyPr/>
          <a:lstStyle>
            <a:lvl1pPr>
              <a:defRPr sz="5000"/>
            </a:lvl1pPr>
          </a:lstStyle>
          <a:p>
            <a:r>
              <a:rPr lang="en-US" altLang="en-US" smtClean="0"/>
              <a:t>Click to edit Master title style</a:t>
            </a:r>
            <a:endParaRPr lang="en-US" altLang="en-US"/>
          </a:p>
        </p:txBody>
      </p:sp>
      <p:sp>
        <p:nvSpPr>
          <p:cNvPr id="15363"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n-US" altLang="en-US" smtClean="0"/>
              <a:t>Click to edit Master subtitle style</a:t>
            </a:r>
            <a:endParaRPr lang="en-US" altLang="en-US"/>
          </a:p>
        </p:txBody>
      </p:sp>
      <p:sp>
        <p:nvSpPr>
          <p:cNvPr id="6" name="Rectangle 5"/>
          <p:cNvSpPr>
            <a:spLocks noGrp="1" noChangeArrowheads="1"/>
          </p:cNvSpPr>
          <p:nvPr>
            <p:ph type="dt" sz="half" idx="10"/>
          </p:nvPr>
        </p:nvSpPr>
        <p:spPr>
          <a:xfrm>
            <a:off x="330200" y="6218238"/>
            <a:ext cx="2133600" cy="457200"/>
          </a:xfrm>
        </p:spPr>
        <p:txBody>
          <a:bodyPr/>
          <a:lstStyle>
            <a:lvl1pPr>
              <a:defRPr/>
            </a:lvl1pPr>
          </a:lstStyle>
          <a:p>
            <a:pPr>
              <a:defRPr/>
            </a:pPr>
            <a:r>
              <a:rPr lang="en-US">
                <a:solidFill>
                  <a:srgbClr val="000000"/>
                </a:solidFill>
              </a:rPr>
              <a:t>2011-07-23</a:t>
            </a:r>
          </a:p>
        </p:txBody>
      </p:sp>
      <p:sp>
        <p:nvSpPr>
          <p:cNvPr id="7" name="Rectangle 6"/>
          <p:cNvSpPr>
            <a:spLocks noGrp="1" noChangeArrowheads="1"/>
          </p:cNvSpPr>
          <p:nvPr>
            <p:ph type="ftr" sz="quarter" idx="11"/>
          </p:nvPr>
        </p:nvSpPr>
        <p:spPr>
          <a:xfrm>
            <a:off x="2781300" y="6243638"/>
            <a:ext cx="4287838" cy="457200"/>
          </a:xfrm>
        </p:spPr>
        <p:txBody>
          <a:bodyPr/>
          <a:lstStyle>
            <a:lvl1pPr>
              <a:defRPr/>
            </a:lvl1pPr>
          </a:lstStyle>
          <a:p>
            <a:pPr>
              <a:defRPr/>
            </a:pPr>
            <a:r>
              <a:rPr lang="en-US">
                <a:solidFill>
                  <a:srgbClr val="000000"/>
                </a:solidFill>
              </a:rPr>
              <a:t>HEP 2011, Beta Beams, Elena Wildner</a:t>
            </a:r>
            <a:endParaRPr lang="en-US" b="0">
              <a:solidFill>
                <a:srgbClr val="000000"/>
              </a:solidFill>
            </a:endParaRPr>
          </a:p>
        </p:txBody>
      </p:sp>
      <p:sp>
        <p:nvSpPr>
          <p:cNvPr id="8" name="Rectangle 7"/>
          <p:cNvSpPr>
            <a:spLocks noGrp="1" noChangeArrowheads="1"/>
          </p:cNvSpPr>
          <p:nvPr>
            <p:ph type="sldNum" sz="quarter" idx="12"/>
          </p:nvPr>
        </p:nvSpPr>
        <p:spPr/>
        <p:txBody>
          <a:bodyPr/>
          <a:lstStyle>
            <a:lvl1pPr>
              <a:defRPr/>
            </a:lvl1pPr>
          </a:lstStyle>
          <a:p>
            <a:fld id="{B0C95A4C-AF6D-4176-8ED0-54FD1EDE5F0A}"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4" name="Freeform 7"/>
          <p:cNvSpPr>
            <a:spLocks noChangeArrowheads="1"/>
          </p:cNvSpPr>
          <p:nvPr/>
        </p:nvSpPr>
        <p:spPr bwMode="auto">
          <a:xfrm>
            <a:off x="760413" y="228600"/>
            <a:ext cx="6985000" cy="6096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rgbClr val="000099"/>
            </a:solidFill>
            <a:prstDash val="solid"/>
            <a:miter lim="800000"/>
            <a:headEnd/>
            <a:tailEnd/>
          </a:ln>
        </p:spPr>
        <p:txBody>
          <a:bodyPr/>
          <a:lstStyle/>
          <a:p>
            <a:pPr algn="l"/>
            <a:endParaRPr lang="en-GB" sz="1800" smtClean="0">
              <a:solidFill>
                <a:srgbClr val="000000"/>
              </a:solidFill>
              <a:latin typeface="Arial" pitchFamily="34" charset="0"/>
              <a:ea typeface="MS PGothic" pitchFamily="34" charset="-128"/>
            </a:endParaRPr>
          </a:p>
        </p:txBody>
      </p:sp>
      <p:sp>
        <p:nvSpPr>
          <p:cNvPr id="5" name="Line 8"/>
          <p:cNvSpPr>
            <a:spLocks noChangeShapeType="1"/>
          </p:cNvSpPr>
          <p:nvPr/>
        </p:nvSpPr>
        <p:spPr bwMode="auto">
          <a:xfrm>
            <a:off x="457200" y="6172200"/>
            <a:ext cx="8229600" cy="0"/>
          </a:xfrm>
          <a:prstGeom prst="line">
            <a:avLst/>
          </a:prstGeom>
          <a:noFill/>
          <a:ln w="19050">
            <a:solidFill>
              <a:srgbClr val="000099"/>
            </a:solidFill>
            <a:round/>
            <a:headEnd/>
            <a:tailEnd/>
          </a:ln>
        </p:spPr>
        <p:txBody>
          <a:bodyPr/>
          <a:lstStyle/>
          <a:p>
            <a:pPr algn="l"/>
            <a:endParaRPr lang="en-GB" sz="1800" smtClean="0">
              <a:solidFill>
                <a:srgbClr val="000000"/>
              </a:solidFill>
              <a:latin typeface="Arial" pitchFamily="34" charset="0"/>
              <a:ea typeface="MS PGothic" pitchFamily="34" charset="-128"/>
            </a:endParaRPr>
          </a:p>
        </p:txBody>
      </p:sp>
      <p:pic>
        <p:nvPicPr>
          <p:cNvPr id="6" name="Picture 12" descr="CERN72"/>
          <p:cNvPicPr>
            <a:picLocks noChangeAspect="1" noChangeArrowheads="1"/>
          </p:cNvPicPr>
          <p:nvPr userDrawn="1"/>
        </p:nvPicPr>
        <p:blipFill>
          <a:blip r:embed="rId2" cstate="print"/>
          <a:srcRect/>
          <a:stretch>
            <a:fillRect/>
          </a:stretch>
        </p:blipFill>
        <p:spPr bwMode="auto">
          <a:xfrm>
            <a:off x="8245475" y="115888"/>
            <a:ext cx="790575" cy="790575"/>
          </a:xfrm>
          <a:prstGeom prst="rect">
            <a:avLst/>
          </a:prstGeom>
          <a:noFill/>
          <a:ln w="9525">
            <a:noFill/>
            <a:miter lim="800000"/>
            <a:headEnd/>
            <a:tailEnd/>
          </a:ln>
        </p:spPr>
      </p:pic>
      <p:sp>
        <p:nvSpPr>
          <p:cNvPr id="2" name="Title 1"/>
          <p:cNvSpPr>
            <a:spLocks noGrp="1"/>
          </p:cNvSpPr>
          <p:nvPr>
            <p:ph type="title"/>
          </p:nvPr>
        </p:nvSpPr>
        <p:spPr>
          <a:xfrm>
            <a:off x="1116013" y="277813"/>
            <a:ext cx="7056437" cy="1139825"/>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r>
              <a:rPr lang="en-US">
                <a:solidFill>
                  <a:srgbClr val="000000"/>
                </a:solidFill>
              </a:rPr>
              <a:t>2011-07-23</a:t>
            </a:r>
          </a:p>
        </p:txBody>
      </p:sp>
      <p:sp>
        <p:nvSpPr>
          <p:cNvPr id="8" name="Rectangle 6"/>
          <p:cNvSpPr>
            <a:spLocks noGrp="1" noChangeArrowheads="1"/>
          </p:cNvSpPr>
          <p:nvPr>
            <p:ph type="sldNum" sz="quarter" idx="11"/>
          </p:nvPr>
        </p:nvSpPr>
        <p:spPr/>
        <p:txBody>
          <a:bodyPr/>
          <a:lstStyle>
            <a:lvl1pPr>
              <a:defRPr/>
            </a:lvl1pPr>
          </a:lstStyle>
          <a:p>
            <a:fld id="{5A4E3A7F-FA80-4D17-B566-08E2AD37B0D7}" type="slidenum">
              <a:rPr lang="en-US">
                <a:solidFill>
                  <a:srgbClr val="000000"/>
                </a:solidFill>
              </a:rPr>
              <a:pPr/>
              <a:t>‹#›</a:t>
            </a:fld>
            <a:endParaRPr lang="en-US">
              <a:solidFill>
                <a:srgbClr val="000000"/>
              </a:solidFill>
            </a:endParaRPr>
          </a:p>
        </p:txBody>
      </p:sp>
      <p:sp>
        <p:nvSpPr>
          <p:cNvPr id="9" name="Rectangle 5"/>
          <p:cNvSpPr>
            <a:spLocks noGrp="1" noChangeArrowheads="1"/>
          </p:cNvSpPr>
          <p:nvPr>
            <p:ph type="ftr" sz="quarter" idx="12"/>
          </p:nvPr>
        </p:nvSpPr>
        <p:spPr>
          <a:xfrm>
            <a:off x="2474913" y="6438900"/>
            <a:ext cx="4391025" cy="246063"/>
          </a:xfrm>
        </p:spPr>
        <p:txBody>
          <a:bodyPr/>
          <a:lstStyle>
            <a:lvl1pPr>
              <a:defRPr/>
            </a:lvl1pPr>
          </a:lstStyle>
          <a:p>
            <a:pPr>
              <a:defRPr/>
            </a:pPr>
            <a:r>
              <a:rPr lang="en-US">
                <a:solidFill>
                  <a:srgbClr val="000000"/>
                </a:solidFill>
              </a:rPr>
              <a:t>HEP 2011, Beta Beams, Elena Wildner</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3FF61CF5-381F-4865-A078-26C39F1C5293}" type="slidenum">
              <a:rPr lang="en-GB"/>
              <a:pPr>
                <a:defRPr/>
              </a:pPr>
              <a:t>‹#›</a:t>
            </a:fld>
            <a:endParaRPr lang="en-GB"/>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 name="Freeform 7"/>
          <p:cNvSpPr>
            <a:spLocks noChangeArrowheads="1"/>
          </p:cNvSpPr>
          <p:nvPr/>
        </p:nvSpPr>
        <p:spPr bwMode="auto">
          <a:xfrm>
            <a:off x="760413" y="228600"/>
            <a:ext cx="6985000" cy="6096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rgbClr val="000099"/>
            </a:solidFill>
            <a:prstDash val="solid"/>
            <a:miter lim="800000"/>
            <a:headEnd/>
            <a:tailEnd/>
          </a:ln>
        </p:spPr>
        <p:txBody>
          <a:bodyPr/>
          <a:lstStyle/>
          <a:p>
            <a:pPr algn="l"/>
            <a:endParaRPr lang="en-GB" sz="1800" smtClean="0">
              <a:solidFill>
                <a:srgbClr val="000000"/>
              </a:solidFill>
              <a:latin typeface="Arial" pitchFamily="34" charset="0"/>
              <a:ea typeface="MS PGothic" pitchFamily="34" charset="-128"/>
            </a:endParaRPr>
          </a:p>
        </p:txBody>
      </p:sp>
      <p:sp>
        <p:nvSpPr>
          <p:cNvPr id="5" name="Line 8"/>
          <p:cNvSpPr>
            <a:spLocks noChangeShapeType="1"/>
          </p:cNvSpPr>
          <p:nvPr/>
        </p:nvSpPr>
        <p:spPr bwMode="auto">
          <a:xfrm>
            <a:off x="457200" y="6172200"/>
            <a:ext cx="8229600" cy="0"/>
          </a:xfrm>
          <a:prstGeom prst="line">
            <a:avLst/>
          </a:prstGeom>
          <a:noFill/>
          <a:ln w="19050">
            <a:solidFill>
              <a:srgbClr val="000099"/>
            </a:solidFill>
            <a:round/>
            <a:headEnd/>
            <a:tailEnd/>
          </a:ln>
        </p:spPr>
        <p:txBody>
          <a:bodyPr/>
          <a:lstStyle/>
          <a:p>
            <a:pPr algn="l"/>
            <a:endParaRPr lang="en-GB" sz="1800" smtClean="0">
              <a:solidFill>
                <a:srgbClr val="000000"/>
              </a:solidFill>
              <a:latin typeface="Arial" pitchFamily="34" charset="0"/>
              <a:ea typeface="MS PGothic" pitchFamily="34" charset="-128"/>
            </a:endParaRPr>
          </a:p>
        </p:txBody>
      </p:sp>
      <p:pic>
        <p:nvPicPr>
          <p:cNvPr id="6" name="Picture 12" descr="CERN72"/>
          <p:cNvPicPr>
            <a:picLocks noChangeAspect="1" noChangeArrowheads="1"/>
          </p:cNvPicPr>
          <p:nvPr userDrawn="1"/>
        </p:nvPicPr>
        <p:blipFill>
          <a:blip r:embed="rId2" cstate="print"/>
          <a:srcRect/>
          <a:stretch>
            <a:fillRect/>
          </a:stretch>
        </p:blipFill>
        <p:spPr bwMode="auto">
          <a:xfrm>
            <a:off x="8245475" y="115888"/>
            <a:ext cx="790575" cy="790575"/>
          </a:xfrm>
          <a:prstGeom prst="rect">
            <a:avLst/>
          </a:prstGeom>
          <a:noFill/>
          <a:ln w="9525">
            <a:noFill/>
            <a:miter lim="800000"/>
            <a:headEnd/>
            <a:tailEnd/>
          </a:ln>
        </p:spPr>
      </p:pic>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Rectangle 5"/>
          <p:cNvSpPr>
            <a:spLocks noGrp="1" noChangeArrowheads="1"/>
          </p:cNvSpPr>
          <p:nvPr>
            <p:ph type="ftr" sz="quarter" idx="10"/>
          </p:nvPr>
        </p:nvSpPr>
        <p:spPr>
          <a:xfrm>
            <a:off x="2474913" y="6438900"/>
            <a:ext cx="4391025" cy="246063"/>
          </a:xfrm>
        </p:spPr>
        <p:txBody>
          <a:bodyPr/>
          <a:lstStyle>
            <a:lvl1pPr>
              <a:defRPr/>
            </a:lvl1pPr>
          </a:lstStyle>
          <a:p>
            <a:pPr>
              <a:defRPr/>
            </a:pPr>
            <a:r>
              <a:rPr lang="en-US">
                <a:solidFill>
                  <a:srgbClr val="000000"/>
                </a:solidFill>
              </a:rPr>
              <a:t>HEP 2011, Beta Beams, Elena Wildner</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solidFill>
                  <a:srgbClr val="000000"/>
                </a:solidFill>
              </a:rPr>
              <a:t>2011-07-23</a:t>
            </a:r>
          </a:p>
        </p:txBody>
      </p:sp>
      <p:sp>
        <p:nvSpPr>
          <p:cNvPr id="3"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HEP 2011, Beta Beams, Elena Wildner</a:t>
            </a:r>
          </a:p>
        </p:txBody>
      </p:sp>
      <p:sp>
        <p:nvSpPr>
          <p:cNvPr id="4" name="Rectangle 6"/>
          <p:cNvSpPr>
            <a:spLocks noGrp="1" noChangeArrowheads="1"/>
          </p:cNvSpPr>
          <p:nvPr>
            <p:ph type="sldNum" sz="quarter" idx="12"/>
          </p:nvPr>
        </p:nvSpPr>
        <p:spPr>
          <a:ln/>
        </p:spPr>
        <p:txBody>
          <a:bodyPr/>
          <a:lstStyle>
            <a:lvl1pPr>
              <a:defRPr/>
            </a:lvl1pPr>
          </a:lstStyle>
          <a:p>
            <a:fld id="{E00E1C99-5D78-4261-B8C9-3E4951B8D5E8}"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6013" y="277813"/>
            <a:ext cx="7056437" cy="1139825"/>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solidFill>
                  <a:srgbClr val="000000"/>
                </a:solidFill>
              </a:rPr>
              <a:t>2011-07-23</a:t>
            </a: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HEP 2011, Beta Beams, Elena Wildner</a:t>
            </a:r>
          </a:p>
        </p:txBody>
      </p:sp>
      <p:sp>
        <p:nvSpPr>
          <p:cNvPr id="6" name="Rectangle 6"/>
          <p:cNvSpPr>
            <a:spLocks noGrp="1" noChangeArrowheads="1"/>
          </p:cNvSpPr>
          <p:nvPr>
            <p:ph type="sldNum" sz="quarter" idx="12"/>
          </p:nvPr>
        </p:nvSpPr>
        <p:spPr>
          <a:ln/>
        </p:spPr>
        <p:txBody>
          <a:bodyPr/>
          <a:lstStyle>
            <a:lvl1pPr>
              <a:defRPr/>
            </a:lvl1pPr>
          </a:lstStyle>
          <a:p>
            <a:fld id="{A24DBA1F-E16C-4133-A245-12827CF7A509}"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8306" name="Rectangle 2"/>
          <p:cNvSpPr>
            <a:spLocks noGrp="1" noChangeArrowheads="1"/>
          </p:cNvSpPr>
          <p:nvPr>
            <p:ph type="ctrTitle"/>
          </p:nvPr>
        </p:nvSpPr>
        <p:spPr>
          <a:xfrm>
            <a:off x="609600" y="457200"/>
            <a:ext cx="7772400" cy="2743200"/>
          </a:xfrm>
          <a:ln w="57150">
            <a:noFill/>
          </a:ln>
        </p:spPr>
        <p:txBody>
          <a:bodyPr/>
          <a:lstStyle>
            <a:lvl1pPr>
              <a:defRPr/>
            </a:lvl1pPr>
          </a:lstStyle>
          <a:p>
            <a:r>
              <a:rPr lang="en-GB"/>
              <a:t>Click to edit Master title style</a:t>
            </a:r>
          </a:p>
        </p:txBody>
      </p:sp>
      <p:sp>
        <p:nvSpPr>
          <p:cNvPr id="98307" name="Rectangle 3"/>
          <p:cNvSpPr>
            <a:spLocks noGrp="1" noChangeArrowheads="1"/>
          </p:cNvSpPr>
          <p:nvPr>
            <p:ph type="subTitle" idx="1"/>
          </p:nvPr>
        </p:nvSpPr>
        <p:spPr>
          <a:xfrm>
            <a:off x="1295400" y="3581400"/>
            <a:ext cx="6400800" cy="2057400"/>
          </a:xfrm>
        </p:spPr>
        <p:txBody>
          <a:bodyPr/>
          <a:lstStyle>
            <a:lvl1pPr marL="0" indent="0">
              <a:buClr>
                <a:srgbClr val="CC00CC"/>
              </a:buClr>
              <a:defRPr sz="2400"/>
            </a:lvl1pPr>
            <a:lvl2pPr marL="457200" lvl="1" indent="0">
              <a:buClr>
                <a:srgbClr val="CC00CC"/>
              </a:buClr>
              <a:defRPr sz="2000"/>
            </a:lvl2pPr>
          </a:lstStyle>
          <a:p>
            <a:r>
              <a:rPr lang="en-GB"/>
              <a:t> Click to edit Master subtitle style</a:t>
            </a:r>
          </a:p>
          <a:p>
            <a:pPr lvl="1"/>
            <a:r>
              <a:rPr lang="en-GB"/>
              <a:t> Second level</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143000"/>
            <a:ext cx="37719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10100" y="1143000"/>
            <a:ext cx="37719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405F5279-19FD-4DD8-A958-827BB433C839}" type="slidenum">
              <a:rPr lang="en-GB"/>
              <a:pPr>
                <a:defRPr/>
              </a:pPr>
              <a:t>‹#›</a:t>
            </a:fld>
            <a:endParaRPr lang="en-GB"/>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247650"/>
            <a:ext cx="1924050" cy="584835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47650"/>
            <a:ext cx="5619750"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247650"/>
            <a:ext cx="7258050" cy="6096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143000"/>
            <a:ext cx="37719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10100" y="1143000"/>
            <a:ext cx="37719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10100" y="3695700"/>
            <a:ext cx="37719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10"/>
          </p:nvPr>
        </p:nvSpPr>
        <p:spPr>
          <a:xfrm>
            <a:off x="2555875" y="6165850"/>
            <a:ext cx="4464050" cy="533400"/>
          </a:xfrm>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762000" y="247650"/>
            <a:ext cx="7258050" cy="6096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685800" y="1143000"/>
            <a:ext cx="37719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10100" y="1143000"/>
            <a:ext cx="37719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685800" y="3695700"/>
            <a:ext cx="37719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10100" y="3695700"/>
            <a:ext cx="37719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a:xfrm>
            <a:off x="2555875" y="6165850"/>
            <a:ext cx="4464050" cy="533400"/>
          </a:xfrm>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BAD8AEB3-B5D9-4C6D-8BBB-6251ACC6FFAB}"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AE54C8B-02DA-4AC8-B0F6-79894DD3B299}"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9B86A48-744D-4C02-ADB1-32A4FC930725}" type="slidenum">
              <a:rPr lang="en-GB"/>
              <a:pPr>
                <a:defRPr/>
              </a:pPr>
              <a:t>‹#›</a:t>
            </a:fld>
            <a:endParaRPr lang="en-GB"/>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50.xml"/><Relationship Id="rId7" Type="http://schemas.openxmlformats.org/officeDocument/2006/relationships/image" Target="../media/image2.png"/><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theme" Target="../theme/theme5.xml"/><Relationship Id="rId5" Type="http://schemas.openxmlformats.org/officeDocument/2006/relationships/slideLayout" Target="../slideLayouts/slideLayout52.xml"/><Relationship Id="rId4" Type="http://schemas.openxmlformats.org/officeDocument/2006/relationships/slideLayout" Target="../slideLayouts/slideLayout5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slideLayout" Target="../slideLayouts/slideLayout65.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5" Type="http://schemas.openxmlformats.org/officeDocument/2006/relationships/image" Target="../media/image3.png"/><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9219"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smtClean="0">
                <a:solidFill>
                  <a:schemeClr val="tx1"/>
                </a:solidFill>
                <a:latin typeface="Times New Roman" pitchFamily="18" charset="0"/>
              </a:defRPr>
            </a:lvl1pPr>
          </a:lstStyle>
          <a:p>
            <a:pPr>
              <a:defRPr/>
            </a:pPr>
            <a:r>
              <a:rPr lang="en-GB"/>
              <a:t>July 29, 2002</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solidFill>
                  <a:schemeClr val="tx1"/>
                </a:solidFill>
                <a:latin typeface="Times New Roman" pitchFamily="18"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chemeClr val="tx1"/>
                </a:solidFill>
                <a:latin typeface="Times New Roman" pitchFamily="18" charset="0"/>
              </a:defRPr>
            </a:lvl1pPr>
          </a:lstStyle>
          <a:p>
            <a:pPr>
              <a:defRPr/>
            </a:pPr>
            <a:fld id="{05A6ABE3-C40B-428B-951E-3A0AF07B67BA}" type="slidenum">
              <a:rPr lang="en-GB"/>
              <a:pPr>
                <a:defRPr/>
              </a:pPr>
              <a:t>‹#›</a:t>
            </a:fld>
            <a:endParaRPr lang="en-GB"/>
          </a:p>
        </p:txBody>
      </p:sp>
      <p:pic>
        <p:nvPicPr>
          <p:cNvPr id="9223" name="Picture 7" descr="galseq_D_063"/>
          <p:cNvPicPr>
            <a:picLocks noChangeAspect="1" noChangeArrowheads="1"/>
          </p:cNvPicPr>
          <p:nvPr userDrawn="1"/>
        </p:nvPicPr>
        <p:blipFill>
          <a:blip r:embed="rId13" cstate="print">
            <a:lum bright="-34000" contrast="-34000"/>
          </a:blip>
          <a:srcRect/>
          <a:stretch>
            <a:fillRect/>
          </a:stretch>
        </p:blipFill>
        <p:spPr bwMode="auto">
          <a:xfrm>
            <a:off x="-6350" y="-12700"/>
            <a:ext cx="9201150" cy="7029450"/>
          </a:xfrm>
          <a:prstGeom prst="rect">
            <a:avLst/>
          </a:prstGeom>
          <a:noFill/>
          <a:ln w="9525">
            <a:noFill/>
            <a:miter lim="800000"/>
            <a:headEnd/>
            <a:tailEnd/>
          </a:ln>
        </p:spPr>
      </p:pic>
      <p:sp>
        <p:nvSpPr>
          <p:cNvPr id="1032" name="Text Box 8"/>
          <p:cNvSpPr txBox="1">
            <a:spLocks noChangeArrowheads="1"/>
          </p:cNvSpPr>
          <p:nvPr userDrawn="1"/>
        </p:nvSpPr>
        <p:spPr bwMode="auto">
          <a:xfrm>
            <a:off x="-69536" y="57150"/>
            <a:ext cx="1848583" cy="261610"/>
          </a:xfrm>
          <a:prstGeom prst="rect">
            <a:avLst/>
          </a:prstGeom>
          <a:noFill/>
          <a:ln w="9525">
            <a:noFill/>
            <a:miter lim="800000"/>
            <a:headEnd/>
            <a:tailEnd/>
          </a:ln>
          <a:effectLst/>
        </p:spPr>
        <p:txBody>
          <a:bodyPr wrap="none">
            <a:spAutoFit/>
          </a:bodyPr>
          <a:lstStyle/>
          <a:p>
            <a:pPr>
              <a:lnSpc>
                <a:spcPct val="55000"/>
              </a:lnSpc>
              <a:defRPr/>
            </a:pPr>
            <a:r>
              <a:rPr lang="en-GB" sz="2000" dirty="0" smtClean="0">
                <a:solidFill>
                  <a:schemeClr val="hlink"/>
                </a:solidFill>
                <a:latin typeface="Haettenschweiler" pitchFamily="34" charset="0"/>
              </a:rPr>
              <a:t>Towards CP Violation</a:t>
            </a:r>
            <a:endParaRPr lang="en-GB" sz="2000" dirty="0">
              <a:solidFill>
                <a:schemeClr val="hlink"/>
              </a:solidFill>
              <a:latin typeface="Haettenschweiler" pitchFamily="34" charset="0"/>
            </a:endParaRPr>
          </a:p>
        </p:txBody>
      </p:sp>
      <p:sp>
        <p:nvSpPr>
          <p:cNvPr id="1033" name="Text Box 9"/>
          <p:cNvSpPr txBox="1">
            <a:spLocks noChangeArrowheads="1"/>
          </p:cNvSpPr>
          <p:nvPr userDrawn="1"/>
        </p:nvSpPr>
        <p:spPr bwMode="auto">
          <a:xfrm>
            <a:off x="7543800" y="6486525"/>
            <a:ext cx="1622425" cy="366713"/>
          </a:xfrm>
          <a:prstGeom prst="rect">
            <a:avLst/>
          </a:prstGeom>
          <a:noFill/>
          <a:ln w="9525">
            <a:noFill/>
            <a:miter lim="800000"/>
            <a:headEnd/>
            <a:tailEnd/>
          </a:ln>
          <a:effectLst/>
        </p:spPr>
        <p:txBody>
          <a:bodyPr wrap="none">
            <a:spAutoFit/>
          </a:bodyPr>
          <a:lstStyle/>
          <a:p>
            <a:pPr>
              <a:defRPr/>
            </a:pPr>
            <a:r>
              <a:rPr lang="en-GB" sz="1800">
                <a:solidFill>
                  <a:schemeClr val="hlink"/>
                </a:solidFill>
                <a:latin typeface="Haettenschweiler" pitchFamily="34" charset="0"/>
              </a:rPr>
              <a:t>Imperial College/RAL</a:t>
            </a:r>
          </a:p>
        </p:txBody>
      </p:sp>
      <p:sp>
        <p:nvSpPr>
          <p:cNvPr id="1034" name="Text Box 10"/>
          <p:cNvSpPr txBox="1">
            <a:spLocks noChangeArrowheads="1"/>
          </p:cNvSpPr>
          <p:nvPr userDrawn="1"/>
        </p:nvSpPr>
        <p:spPr bwMode="auto">
          <a:xfrm>
            <a:off x="7935913" y="6272213"/>
            <a:ext cx="1006475" cy="366712"/>
          </a:xfrm>
          <a:prstGeom prst="rect">
            <a:avLst/>
          </a:prstGeom>
          <a:noFill/>
          <a:ln w="9525">
            <a:noFill/>
            <a:miter lim="800000"/>
            <a:headEnd/>
            <a:tailEnd/>
          </a:ln>
          <a:effectLst/>
        </p:spPr>
        <p:txBody>
          <a:bodyPr wrap="none">
            <a:spAutoFit/>
          </a:bodyPr>
          <a:lstStyle/>
          <a:p>
            <a:pPr>
              <a:defRPr/>
            </a:pPr>
            <a:r>
              <a:rPr lang="en-GB" sz="1800">
                <a:solidFill>
                  <a:schemeClr val="hlink"/>
                </a:solidFill>
                <a:latin typeface="Haettenschweiler" pitchFamily="34" charset="0"/>
              </a:rPr>
              <a:t>Dave Wark </a:t>
            </a:r>
          </a:p>
        </p:txBody>
      </p:sp>
    </p:spTree>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rgbClr val="66FFFF"/>
          </a:solidFill>
          <a:latin typeface="+mj-lt"/>
          <a:ea typeface="+mj-ea"/>
          <a:cs typeface="+mj-cs"/>
        </a:defRPr>
      </a:lvl1pPr>
      <a:lvl2pPr algn="ctr" rtl="0" eaLnBrk="0" fontAlgn="base" hangingPunct="0">
        <a:spcBef>
          <a:spcPct val="0"/>
        </a:spcBef>
        <a:spcAft>
          <a:spcPct val="0"/>
        </a:spcAft>
        <a:defRPr sz="4400">
          <a:solidFill>
            <a:srgbClr val="66FFFF"/>
          </a:solidFill>
          <a:latin typeface="Times New Roman" pitchFamily="18" charset="0"/>
        </a:defRPr>
      </a:lvl2pPr>
      <a:lvl3pPr algn="ctr" rtl="0" eaLnBrk="0" fontAlgn="base" hangingPunct="0">
        <a:spcBef>
          <a:spcPct val="0"/>
        </a:spcBef>
        <a:spcAft>
          <a:spcPct val="0"/>
        </a:spcAft>
        <a:defRPr sz="4400">
          <a:solidFill>
            <a:srgbClr val="66FFFF"/>
          </a:solidFill>
          <a:latin typeface="Times New Roman" pitchFamily="18" charset="0"/>
        </a:defRPr>
      </a:lvl3pPr>
      <a:lvl4pPr algn="ctr" rtl="0" eaLnBrk="0" fontAlgn="base" hangingPunct="0">
        <a:spcBef>
          <a:spcPct val="0"/>
        </a:spcBef>
        <a:spcAft>
          <a:spcPct val="0"/>
        </a:spcAft>
        <a:defRPr sz="4400">
          <a:solidFill>
            <a:srgbClr val="66FFFF"/>
          </a:solidFill>
          <a:latin typeface="Times New Roman" pitchFamily="18" charset="0"/>
        </a:defRPr>
      </a:lvl4pPr>
      <a:lvl5pPr algn="ctr" rtl="0" eaLnBrk="0" fontAlgn="base" hangingPunct="0">
        <a:spcBef>
          <a:spcPct val="0"/>
        </a:spcBef>
        <a:spcAft>
          <a:spcPct val="0"/>
        </a:spcAft>
        <a:defRPr sz="4400">
          <a:solidFill>
            <a:srgbClr val="66FFFF"/>
          </a:solidFill>
          <a:latin typeface="Times New Roman" pitchFamily="18" charset="0"/>
        </a:defRPr>
      </a:lvl5pPr>
      <a:lvl6pPr marL="457200" algn="ctr" rtl="0" fontAlgn="base">
        <a:spcBef>
          <a:spcPct val="0"/>
        </a:spcBef>
        <a:spcAft>
          <a:spcPct val="0"/>
        </a:spcAft>
        <a:defRPr sz="4400">
          <a:solidFill>
            <a:srgbClr val="66FFFF"/>
          </a:solidFill>
          <a:latin typeface="Times New Roman" pitchFamily="18" charset="0"/>
        </a:defRPr>
      </a:lvl6pPr>
      <a:lvl7pPr marL="914400" algn="ctr" rtl="0" fontAlgn="base">
        <a:spcBef>
          <a:spcPct val="0"/>
        </a:spcBef>
        <a:spcAft>
          <a:spcPct val="0"/>
        </a:spcAft>
        <a:defRPr sz="4400">
          <a:solidFill>
            <a:srgbClr val="66FFFF"/>
          </a:solidFill>
          <a:latin typeface="Times New Roman" pitchFamily="18" charset="0"/>
        </a:defRPr>
      </a:lvl7pPr>
      <a:lvl8pPr marL="1371600" algn="ctr" rtl="0" fontAlgn="base">
        <a:spcBef>
          <a:spcPct val="0"/>
        </a:spcBef>
        <a:spcAft>
          <a:spcPct val="0"/>
        </a:spcAft>
        <a:defRPr sz="4400">
          <a:solidFill>
            <a:srgbClr val="66FFFF"/>
          </a:solidFill>
          <a:latin typeface="Times New Roman" pitchFamily="18" charset="0"/>
        </a:defRPr>
      </a:lvl8pPr>
      <a:lvl9pPr marL="1828800" algn="ctr" rtl="0" fontAlgn="base">
        <a:spcBef>
          <a:spcPct val="0"/>
        </a:spcBef>
        <a:spcAft>
          <a:spcPct val="0"/>
        </a:spcAft>
        <a:defRPr sz="4400">
          <a:solidFill>
            <a:srgbClr val="66FFFF"/>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rgbClr val="66FFFF"/>
          </a:solidFill>
          <a:latin typeface="+mn-lt"/>
          <a:ea typeface="+mn-ea"/>
          <a:cs typeface="+mn-cs"/>
        </a:defRPr>
      </a:lvl1pPr>
      <a:lvl2pPr marL="742950" indent="-285750" algn="l" rtl="0" eaLnBrk="0" fontAlgn="base" hangingPunct="0">
        <a:spcBef>
          <a:spcPct val="20000"/>
        </a:spcBef>
        <a:spcAft>
          <a:spcPct val="0"/>
        </a:spcAft>
        <a:buChar char="–"/>
        <a:defRPr sz="2800">
          <a:solidFill>
            <a:srgbClr val="66FFFF"/>
          </a:solidFill>
          <a:latin typeface="+mn-lt"/>
        </a:defRPr>
      </a:lvl2pPr>
      <a:lvl3pPr marL="1143000" indent="-228600" algn="l" rtl="0" eaLnBrk="0" fontAlgn="base" hangingPunct="0">
        <a:spcBef>
          <a:spcPct val="20000"/>
        </a:spcBef>
        <a:spcAft>
          <a:spcPct val="0"/>
        </a:spcAft>
        <a:buChar char="•"/>
        <a:defRPr sz="2400">
          <a:solidFill>
            <a:srgbClr val="66FFFF"/>
          </a:solidFill>
          <a:latin typeface="+mn-lt"/>
        </a:defRPr>
      </a:lvl3pPr>
      <a:lvl4pPr marL="1600200" indent="-228600" algn="l" rtl="0" eaLnBrk="0" fontAlgn="base" hangingPunct="0">
        <a:spcBef>
          <a:spcPct val="20000"/>
        </a:spcBef>
        <a:spcAft>
          <a:spcPct val="0"/>
        </a:spcAft>
        <a:buChar char="–"/>
        <a:defRPr sz="2000">
          <a:solidFill>
            <a:srgbClr val="66FFFF"/>
          </a:solidFill>
          <a:latin typeface="+mn-lt"/>
        </a:defRPr>
      </a:lvl4pPr>
      <a:lvl5pPr marL="2057400" indent="-228600" algn="l" rtl="0" eaLnBrk="0" fontAlgn="base" hangingPunct="0">
        <a:spcBef>
          <a:spcPct val="20000"/>
        </a:spcBef>
        <a:spcAft>
          <a:spcPct val="0"/>
        </a:spcAft>
        <a:buChar char="»"/>
        <a:defRPr sz="2000">
          <a:solidFill>
            <a:srgbClr val="66FFFF"/>
          </a:solidFill>
          <a:latin typeface="+mn-lt"/>
        </a:defRPr>
      </a:lvl5pPr>
      <a:lvl6pPr marL="2514600" indent="-228600" algn="l" rtl="0" fontAlgn="base">
        <a:spcBef>
          <a:spcPct val="20000"/>
        </a:spcBef>
        <a:spcAft>
          <a:spcPct val="0"/>
        </a:spcAft>
        <a:buChar char="»"/>
        <a:defRPr sz="2000">
          <a:solidFill>
            <a:srgbClr val="66FFFF"/>
          </a:solidFill>
          <a:latin typeface="+mn-lt"/>
        </a:defRPr>
      </a:lvl6pPr>
      <a:lvl7pPr marL="2971800" indent="-228600" algn="l" rtl="0" fontAlgn="base">
        <a:spcBef>
          <a:spcPct val="20000"/>
        </a:spcBef>
        <a:spcAft>
          <a:spcPct val="0"/>
        </a:spcAft>
        <a:buChar char="»"/>
        <a:defRPr sz="2000">
          <a:solidFill>
            <a:srgbClr val="66FFFF"/>
          </a:solidFill>
          <a:latin typeface="+mn-lt"/>
        </a:defRPr>
      </a:lvl7pPr>
      <a:lvl8pPr marL="3429000" indent="-228600" algn="l" rtl="0" fontAlgn="base">
        <a:spcBef>
          <a:spcPct val="20000"/>
        </a:spcBef>
        <a:spcAft>
          <a:spcPct val="0"/>
        </a:spcAft>
        <a:buChar char="»"/>
        <a:defRPr sz="2000">
          <a:solidFill>
            <a:srgbClr val="66FFFF"/>
          </a:solidFill>
          <a:latin typeface="+mn-lt"/>
        </a:defRPr>
      </a:lvl8pPr>
      <a:lvl9pPr marL="3886200" indent="-228600" algn="l" rtl="0" fontAlgn="base">
        <a:spcBef>
          <a:spcPct val="20000"/>
        </a:spcBef>
        <a:spcAft>
          <a:spcPct val="0"/>
        </a:spcAft>
        <a:buChar char="»"/>
        <a:defRPr sz="2000">
          <a:solidFill>
            <a:srgbClr val="66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126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Times New Roman" pitchFamily="18" charset="0"/>
              </a:defRPr>
            </a:lvl1pPr>
          </a:lstStyle>
          <a:p>
            <a:pPr>
              <a:defRPr/>
            </a:pPr>
            <a:r>
              <a:rPr lang="en-GB"/>
              <a:t>July 29, 2002</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Times New Roman" pitchFamily="18"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Times New Roman" pitchFamily="18" charset="0"/>
              </a:defRPr>
            </a:lvl1pPr>
          </a:lstStyle>
          <a:p>
            <a:pPr>
              <a:defRPr/>
            </a:pPr>
            <a:fld id="{5517F119-1EAA-40AC-86B8-2BDA4F6F6ABE}" type="slidenum">
              <a:rPr lang="en-GB"/>
              <a:pPr>
                <a:defRPr/>
              </a:pPr>
              <a:t>‹#›</a:t>
            </a:fld>
            <a:endParaRPr lang="en-GB"/>
          </a:p>
        </p:txBody>
      </p:sp>
      <p:pic>
        <p:nvPicPr>
          <p:cNvPr id="11271" name="Picture 7" descr="galseq_D_063"/>
          <p:cNvPicPr>
            <a:picLocks noChangeAspect="1" noChangeArrowheads="1"/>
          </p:cNvPicPr>
          <p:nvPr userDrawn="1"/>
        </p:nvPicPr>
        <p:blipFill>
          <a:blip r:embed="rId15" cstate="print">
            <a:lum bright="-34000" contrast="-34000"/>
          </a:blip>
          <a:srcRect/>
          <a:stretch>
            <a:fillRect/>
          </a:stretch>
        </p:blipFill>
        <p:spPr bwMode="auto">
          <a:xfrm>
            <a:off x="-6350" y="-12700"/>
            <a:ext cx="9201150" cy="7029450"/>
          </a:xfrm>
          <a:prstGeom prst="rect">
            <a:avLst/>
          </a:prstGeom>
          <a:noFill/>
          <a:ln w="9525">
            <a:noFill/>
            <a:miter lim="800000"/>
            <a:headEnd/>
            <a:tailEnd/>
          </a:ln>
        </p:spPr>
      </p:pic>
      <p:sp>
        <p:nvSpPr>
          <p:cNvPr id="1032" name="Text Box 8"/>
          <p:cNvSpPr txBox="1">
            <a:spLocks noChangeArrowheads="1"/>
          </p:cNvSpPr>
          <p:nvPr userDrawn="1"/>
        </p:nvSpPr>
        <p:spPr bwMode="auto">
          <a:xfrm>
            <a:off x="-16768" y="71046"/>
            <a:ext cx="1848584" cy="261610"/>
          </a:xfrm>
          <a:prstGeom prst="rect">
            <a:avLst/>
          </a:prstGeom>
          <a:noFill/>
          <a:ln w="9525">
            <a:noFill/>
            <a:miter lim="800000"/>
            <a:headEnd/>
            <a:tailEnd/>
          </a:ln>
          <a:effectLst/>
        </p:spPr>
        <p:txBody>
          <a:bodyPr wrap="none">
            <a:spAutoFit/>
          </a:bodyPr>
          <a:lstStyle/>
          <a:p>
            <a:pPr>
              <a:lnSpc>
                <a:spcPct val="55000"/>
              </a:lnSpc>
              <a:defRPr/>
            </a:pPr>
            <a:r>
              <a:rPr lang="en-GB" sz="2000" dirty="0" smtClean="0">
                <a:solidFill>
                  <a:schemeClr val="hlink"/>
                </a:solidFill>
                <a:latin typeface="Haettenschweiler" pitchFamily="34" charset="0"/>
              </a:rPr>
              <a:t>Towards CP Violation</a:t>
            </a:r>
            <a:endParaRPr lang="en-GB" sz="2000" dirty="0">
              <a:solidFill>
                <a:schemeClr val="hlink"/>
              </a:solidFill>
              <a:latin typeface="Haettenschweiler" pitchFamily="34" charset="0"/>
            </a:endParaRPr>
          </a:p>
        </p:txBody>
      </p:sp>
      <p:sp>
        <p:nvSpPr>
          <p:cNvPr id="1033" name="Text Box 9"/>
          <p:cNvSpPr txBox="1">
            <a:spLocks noChangeArrowheads="1"/>
          </p:cNvSpPr>
          <p:nvPr userDrawn="1"/>
        </p:nvSpPr>
        <p:spPr bwMode="auto">
          <a:xfrm>
            <a:off x="7543800" y="6486525"/>
            <a:ext cx="1622425" cy="366713"/>
          </a:xfrm>
          <a:prstGeom prst="rect">
            <a:avLst/>
          </a:prstGeom>
          <a:noFill/>
          <a:ln w="9525">
            <a:noFill/>
            <a:miter lim="800000"/>
            <a:headEnd/>
            <a:tailEnd/>
          </a:ln>
          <a:effectLst/>
        </p:spPr>
        <p:txBody>
          <a:bodyPr wrap="none">
            <a:spAutoFit/>
          </a:bodyPr>
          <a:lstStyle/>
          <a:p>
            <a:pPr>
              <a:defRPr/>
            </a:pPr>
            <a:r>
              <a:rPr lang="en-GB" sz="1800">
                <a:solidFill>
                  <a:srgbClr val="CCCCFF"/>
                </a:solidFill>
                <a:latin typeface="Haettenschweiler" pitchFamily="34" charset="0"/>
              </a:rPr>
              <a:t>Imperial College/RAL</a:t>
            </a:r>
          </a:p>
        </p:txBody>
      </p:sp>
      <p:sp>
        <p:nvSpPr>
          <p:cNvPr id="1034" name="Text Box 10"/>
          <p:cNvSpPr txBox="1">
            <a:spLocks noChangeArrowheads="1"/>
          </p:cNvSpPr>
          <p:nvPr userDrawn="1"/>
        </p:nvSpPr>
        <p:spPr bwMode="auto">
          <a:xfrm>
            <a:off x="7935913" y="6272213"/>
            <a:ext cx="1006475" cy="366712"/>
          </a:xfrm>
          <a:prstGeom prst="rect">
            <a:avLst/>
          </a:prstGeom>
          <a:noFill/>
          <a:ln w="9525">
            <a:noFill/>
            <a:miter lim="800000"/>
            <a:headEnd/>
            <a:tailEnd/>
          </a:ln>
          <a:effectLst/>
        </p:spPr>
        <p:txBody>
          <a:bodyPr wrap="none">
            <a:spAutoFit/>
          </a:bodyPr>
          <a:lstStyle/>
          <a:p>
            <a:pPr>
              <a:defRPr/>
            </a:pPr>
            <a:r>
              <a:rPr lang="en-GB" sz="1800">
                <a:solidFill>
                  <a:srgbClr val="CCCCFF"/>
                </a:solidFill>
                <a:latin typeface="Haettenschweiler" pitchFamily="34" charset="0"/>
              </a:rPr>
              <a:t>Dave Wark </a:t>
            </a:r>
          </a:p>
        </p:txBody>
      </p:sp>
    </p:spTree>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4030" r:id="rId12"/>
    <p:sldLayoutId id="2147484043" r:id="rId13"/>
  </p:sldLayoutIdLst>
  <p:timing>
    <p:tnLst>
      <p:par>
        <p:cTn id="1" dur="indefinite" restart="never" nodeType="tmRoot"/>
      </p:par>
    </p:tnLst>
  </p:timing>
  <p:txStyles>
    <p:titleStyle>
      <a:lvl1pPr algn="ctr" rtl="0" eaLnBrk="0" fontAlgn="base" hangingPunct="0">
        <a:spcBef>
          <a:spcPct val="0"/>
        </a:spcBef>
        <a:spcAft>
          <a:spcPct val="0"/>
        </a:spcAft>
        <a:defRPr sz="4400">
          <a:solidFill>
            <a:srgbClr val="66FFFF"/>
          </a:solidFill>
          <a:latin typeface="+mj-lt"/>
          <a:ea typeface="+mj-ea"/>
          <a:cs typeface="+mj-cs"/>
        </a:defRPr>
      </a:lvl1pPr>
      <a:lvl2pPr algn="ctr" rtl="0" eaLnBrk="0" fontAlgn="base" hangingPunct="0">
        <a:spcBef>
          <a:spcPct val="0"/>
        </a:spcBef>
        <a:spcAft>
          <a:spcPct val="0"/>
        </a:spcAft>
        <a:defRPr sz="4400">
          <a:solidFill>
            <a:srgbClr val="66FFFF"/>
          </a:solidFill>
          <a:latin typeface="Times New Roman" pitchFamily="18" charset="0"/>
        </a:defRPr>
      </a:lvl2pPr>
      <a:lvl3pPr algn="ctr" rtl="0" eaLnBrk="0" fontAlgn="base" hangingPunct="0">
        <a:spcBef>
          <a:spcPct val="0"/>
        </a:spcBef>
        <a:spcAft>
          <a:spcPct val="0"/>
        </a:spcAft>
        <a:defRPr sz="4400">
          <a:solidFill>
            <a:srgbClr val="66FFFF"/>
          </a:solidFill>
          <a:latin typeface="Times New Roman" pitchFamily="18" charset="0"/>
        </a:defRPr>
      </a:lvl3pPr>
      <a:lvl4pPr algn="ctr" rtl="0" eaLnBrk="0" fontAlgn="base" hangingPunct="0">
        <a:spcBef>
          <a:spcPct val="0"/>
        </a:spcBef>
        <a:spcAft>
          <a:spcPct val="0"/>
        </a:spcAft>
        <a:defRPr sz="4400">
          <a:solidFill>
            <a:srgbClr val="66FFFF"/>
          </a:solidFill>
          <a:latin typeface="Times New Roman" pitchFamily="18" charset="0"/>
        </a:defRPr>
      </a:lvl4pPr>
      <a:lvl5pPr algn="ctr" rtl="0" eaLnBrk="0" fontAlgn="base" hangingPunct="0">
        <a:spcBef>
          <a:spcPct val="0"/>
        </a:spcBef>
        <a:spcAft>
          <a:spcPct val="0"/>
        </a:spcAft>
        <a:defRPr sz="4400">
          <a:solidFill>
            <a:srgbClr val="66FFFF"/>
          </a:solidFill>
          <a:latin typeface="Times New Roman" pitchFamily="18" charset="0"/>
        </a:defRPr>
      </a:lvl5pPr>
      <a:lvl6pPr marL="457200" algn="ctr" rtl="0" fontAlgn="base">
        <a:spcBef>
          <a:spcPct val="0"/>
        </a:spcBef>
        <a:spcAft>
          <a:spcPct val="0"/>
        </a:spcAft>
        <a:defRPr sz="4400">
          <a:solidFill>
            <a:srgbClr val="66FFFF"/>
          </a:solidFill>
          <a:latin typeface="Times New Roman" pitchFamily="18" charset="0"/>
        </a:defRPr>
      </a:lvl6pPr>
      <a:lvl7pPr marL="914400" algn="ctr" rtl="0" fontAlgn="base">
        <a:spcBef>
          <a:spcPct val="0"/>
        </a:spcBef>
        <a:spcAft>
          <a:spcPct val="0"/>
        </a:spcAft>
        <a:defRPr sz="4400">
          <a:solidFill>
            <a:srgbClr val="66FFFF"/>
          </a:solidFill>
          <a:latin typeface="Times New Roman" pitchFamily="18" charset="0"/>
        </a:defRPr>
      </a:lvl7pPr>
      <a:lvl8pPr marL="1371600" algn="ctr" rtl="0" fontAlgn="base">
        <a:spcBef>
          <a:spcPct val="0"/>
        </a:spcBef>
        <a:spcAft>
          <a:spcPct val="0"/>
        </a:spcAft>
        <a:defRPr sz="4400">
          <a:solidFill>
            <a:srgbClr val="66FFFF"/>
          </a:solidFill>
          <a:latin typeface="Times New Roman" pitchFamily="18" charset="0"/>
        </a:defRPr>
      </a:lvl8pPr>
      <a:lvl9pPr marL="1828800" algn="ctr" rtl="0" fontAlgn="base">
        <a:spcBef>
          <a:spcPct val="0"/>
        </a:spcBef>
        <a:spcAft>
          <a:spcPct val="0"/>
        </a:spcAft>
        <a:defRPr sz="4400">
          <a:solidFill>
            <a:srgbClr val="66FFFF"/>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rgbClr val="66FFFF"/>
          </a:solidFill>
          <a:latin typeface="+mn-lt"/>
          <a:ea typeface="+mn-ea"/>
          <a:cs typeface="+mn-cs"/>
        </a:defRPr>
      </a:lvl1pPr>
      <a:lvl2pPr marL="742950" indent="-285750" algn="l" rtl="0" eaLnBrk="0" fontAlgn="base" hangingPunct="0">
        <a:spcBef>
          <a:spcPct val="20000"/>
        </a:spcBef>
        <a:spcAft>
          <a:spcPct val="0"/>
        </a:spcAft>
        <a:buChar char="–"/>
        <a:defRPr sz="2800">
          <a:solidFill>
            <a:srgbClr val="66FFFF"/>
          </a:solidFill>
          <a:latin typeface="+mn-lt"/>
        </a:defRPr>
      </a:lvl2pPr>
      <a:lvl3pPr marL="1143000" indent="-228600" algn="l" rtl="0" eaLnBrk="0" fontAlgn="base" hangingPunct="0">
        <a:spcBef>
          <a:spcPct val="20000"/>
        </a:spcBef>
        <a:spcAft>
          <a:spcPct val="0"/>
        </a:spcAft>
        <a:buChar char="•"/>
        <a:defRPr sz="2400">
          <a:solidFill>
            <a:srgbClr val="66FFFF"/>
          </a:solidFill>
          <a:latin typeface="+mn-lt"/>
        </a:defRPr>
      </a:lvl3pPr>
      <a:lvl4pPr marL="1600200" indent="-228600" algn="l" rtl="0" eaLnBrk="0" fontAlgn="base" hangingPunct="0">
        <a:spcBef>
          <a:spcPct val="20000"/>
        </a:spcBef>
        <a:spcAft>
          <a:spcPct val="0"/>
        </a:spcAft>
        <a:buChar char="–"/>
        <a:defRPr sz="2000">
          <a:solidFill>
            <a:srgbClr val="66FFFF"/>
          </a:solidFill>
          <a:latin typeface="+mn-lt"/>
        </a:defRPr>
      </a:lvl4pPr>
      <a:lvl5pPr marL="2057400" indent="-228600" algn="l" rtl="0" eaLnBrk="0" fontAlgn="base" hangingPunct="0">
        <a:spcBef>
          <a:spcPct val="20000"/>
        </a:spcBef>
        <a:spcAft>
          <a:spcPct val="0"/>
        </a:spcAft>
        <a:buChar char="»"/>
        <a:defRPr sz="2000">
          <a:solidFill>
            <a:srgbClr val="66FFFF"/>
          </a:solidFill>
          <a:latin typeface="+mn-lt"/>
        </a:defRPr>
      </a:lvl5pPr>
      <a:lvl6pPr marL="2514600" indent="-228600" algn="l" rtl="0" fontAlgn="base">
        <a:spcBef>
          <a:spcPct val="20000"/>
        </a:spcBef>
        <a:spcAft>
          <a:spcPct val="0"/>
        </a:spcAft>
        <a:buChar char="»"/>
        <a:defRPr sz="2000">
          <a:solidFill>
            <a:srgbClr val="66FFFF"/>
          </a:solidFill>
          <a:latin typeface="+mn-lt"/>
        </a:defRPr>
      </a:lvl6pPr>
      <a:lvl7pPr marL="2971800" indent="-228600" algn="l" rtl="0" fontAlgn="base">
        <a:spcBef>
          <a:spcPct val="20000"/>
        </a:spcBef>
        <a:spcAft>
          <a:spcPct val="0"/>
        </a:spcAft>
        <a:buChar char="»"/>
        <a:defRPr sz="2000">
          <a:solidFill>
            <a:srgbClr val="66FFFF"/>
          </a:solidFill>
          <a:latin typeface="+mn-lt"/>
        </a:defRPr>
      </a:lvl7pPr>
      <a:lvl8pPr marL="3429000" indent="-228600" algn="l" rtl="0" fontAlgn="base">
        <a:spcBef>
          <a:spcPct val="20000"/>
        </a:spcBef>
        <a:spcAft>
          <a:spcPct val="0"/>
        </a:spcAft>
        <a:buChar char="»"/>
        <a:defRPr sz="2000">
          <a:solidFill>
            <a:srgbClr val="66FFFF"/>
          </a:solidFill>
          <a:latin typeface="+mn-lt"/>
        </a:defRPr>
      </a:lvl8pPr>
      <a:lvl9pPr marL="3886200" indent="-228600" algn="l" rtl="0" fontAlgn="base">
        <a:spcBef>
          <a:spcPct val="20000"/>
        </a:spcBef>
        <a:spcAft>
          <a:spcPct val="0"/>
        </a:spcAft>
        <a:buChar char="»"/>
        <a:defRPr sz="2000">
          <a:solidFill>
            <a:srgbClr val="66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536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Times New Roman" pitchFamily="18" charset="0"/>
              </a:defRPr>
            </a:lvl1pPr>
          </a:lstStyle>
          <a:p>
            <a:pPr>
              <a:defRPr/>
            </a:pPr>
            <a:r>
              <a:rPr lang="en-GB"/>
              <a:t>July 29, 2002</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Times New Roman" pitchFamily="18"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Times New Roman" pitchFamily="18" charset="0"/>
              </a:defRPr>
            </a:lvl1pPr>
          </a:lstStyle>
          <a:p>
            <a:pPr>
              <a:defRPr/>
            </a:pPr>
            <a:fld id="{A0E3E318-9470-4B35-90D5-6F086EBD8C71}" type="slidenum">
              <a:rPr lang="en-GB"/>
              <a:pPr>
                <a:defRPr/>
              </a:pPr>
              <a:t>‹#›</a:t>
            </a:fld>
            <a:endParaRPr lang="en-GB"/>
          </a:p>
        </p:txBody>
      </p:sp>
      <p:pic>
        <p:nvPicPr>
          <p:cNvPr id="15367" name="Picture 7" descr="galseq_D_063"/>
          <p:cNvPicPr>
            <a:picLocks noChangeAspect="1" noChangeArrowheads="1"/>
          </p:cNvPicPr>
          <p:nvPr userDrawn="1"/>
        </p:nvPicPr>
        <p:blipFill>
          <a:blip r:embed="rId14" cstate="print">
            <a:lum bright="-34000" contrast="-34000"/>
          </a:blip>
          <a:srcRect/>
          <a:stretch>
            <a:fillRect/>
          </a:stretch>
        </p:blipFill>
        <p:spPr bwMode="auto">
          <a:xfrm>
            <a:off x="-6350" y="-12700"/>
            <a:ext cx="9201150" cy="7029450"/>
          </a:xfrm>
          <a:prstGeom prst="rect">
            <a:avLst/>
          </a:prstGeom>
          <a:noFill/>
          <a:ln w="9525">
            <a:noFill/>
            <a:miter lim="800000"/>
            <a:headEnd/>
            <a:tailEnd/>
          </a:ln>
        </p:spPr>
      </p:pic>
      <p:sp>
        <p:nvSpPr>
          <p:cNvPr id="1032" name="Text Box 8"/>
          <p:cNvSpPr txBox="1">
            <a:spLocks noChangeArrowheads="1"/>
          </p:cNvSpPr>
          <p:nvPr userDrawn="1"/>
        </p:nvSpPr>
        <p:spPr bwMode="auto">
          <a:xfrm>
            <a:off x="-16768" y="71046"/>
            <a:ext cx="1848584" cy="261610"/>
          </a:xfrm>
          <a:prstGeom prst="rect">
            <a:avLst/>
          </a:prstGeom>
          <a:noFill/>
          <a:ln w="9525">
            <a:noFill/>
            <a:miter lim="800000"/>
            <a:headEnd/>
            <a:tailEnd/>
          </a:ln>
          <a:effectLst/>
        </p:spPr>
        <p:txBody>
          <a:bodyPr wrap="none">
            <a:spAutoFit/>
          </a:bodyPr>
          <a:lstStyle/>
          <a:p>
            <a:pPr>
              <a:lnSpc>
                <a:spcPct val="55000"/>
              </a:lnSpc>
              <a:defRPr/>
            </a:pPr>
            <a:r>
              <a:rPr lang="en-GB" sz="2000" dirty="0" smtClean="0">
                <a:solidFill>
                  <a:schemeClr val="hlink"/>
                </a:solidFill>
                <a:latin typeface="Haettenschweiler" pitchFamily="34" charset="0"/>
              </a:rPr>
              <a:t>Towards CP Violation</a:t>
            </a:r>
            <a:endParaRPr lang="en-GB" sz="2000" dirty="0">
              <a:solidFill>
                <a:schemeClr val="hlink"/>
              </a:solidFill>
              <a:latin typeface="Haettenschweiler" pitchFamily="34" charset="0"/>
            </a:endParaRPr>
          </a:p>
        </p:txBody>
      </p:sp>
      <p:sp>
        <p:nvSpPr>
          <p:cNvPr id="1033" name="Text Box 9"/>
          <p:cNvSpPr txBox="1">
            <a:spLocks noChangeArrowheads="1"/>
          </p:cNvSpPr>
          <p:nvPr userDrawn="1"/>
        </p:nvSpPr>
        <p:spPr bwMode="auto">
          <a:xfrm>
            <a:off x="7543800" y="6486525"/>
            <a:ext cx="1622425" cy="366713"/>
          </a:xfrm>
          <a:prstGeom prst="rect">
            <a:avLst/>
          </a:prstGeom>
          <a:noFill/>
          <a:ln w="9525">
            <a:noFill/>
            <a:miter lim="800000"/>
            <a:headEnd/>
            <a:tailEnd/>
          </a:ln>
          <a:effectLst/>
        </p:spPr>
        <p:txBody>
          <a:bodyPr wrap="none">
            <a:spAutoFit/>
          </a:bodyPr>
          <a:lstStyle/>
          <a:p>
            <a:pPr>
              <a:defRPr/>
            </a:pPr>
            <a:r>
              <a:rPr lang="en-GB" sz="1800">
                <a:solidFill>
                  <a:srgbClr val="CCCCFF"/>
                </a:solidFill>
                <a:latin typeface="Haettenschweiler" pitchFamily="34" charset="0"/>
              </a:rPr>
              <a:t>Imperial College/RAL</a:t>
            </a:r>
          </a:p>
        </p:txBody>
      </p:sp>
      <p:sp>
        <p:nvSpPr>
          <p:cNvPr id="1034" name="Text Box 10"/>
          <p:cNvSpPr txBox="1">
            <a:spLocks noChangeArrowheads="1"/>
          </p:cNvSpPr>
          <p:nvPr userDrawn="1"/>
        </p:nvSpPr>
        <p:spPr bwMode="auto">
          <a:xfrm>
            <a:off x="7935913" y="6272213"/>
            <a:ext cx="1006475" cy="366712"/>
          </a:xfrm>
          <a:prstGeom prst="rect">
            <a:avLst/>
          </a:prstGeom>
          <a:noFill/>
          <a:ln w="9525">
            <a:noFill/>
            <a:miter lim="800000"/>
            <a:headEnd/>
            <a:tailEnd/>
          </a:ln>
          <a:effectLst/>
        </p:spPr>
        <p:txBody>
          <a:bodyPr wrap="none">
            <a:spAutoFit/>
          </a:bodyPr>
          <a:lstStyle/>
          <a:p>
            <a:pPr>
              <a:defRPr/>
            </a:pPr>
            <a:r>
              <a:rPr lang="en-GB" sz="1800">
                <a:solidFill>
                  <a:srgbClr val="CCCCFF"/>
                </a:solidFill>
                <a:latin typeface="Haettenschweiler" pitchFamily="34" charset="0"/>
              </a:rPr>
              <a:t>Dave Wark </a:t>
            </a:r>
          </a:p>
        </p:txBody>
      </p:sp>
    </p:spTree>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Lst>
  <p:timing>
    <p:tnLst>
      <p:par>
        <p:cTn id="1" dur="indefinite" restart="never" nodeType="tmRoot"/>
      </p:par>
    </p:tnLst>
  </p:timing>
  <p:txStyles>
    <p:titleStyle>
      <a:lvl1pPr algn="ctr" rtl="0" eaLnBrk="0" fontAlgn="base" hangingPunct="0">
        <a:spcBef>
          <a:spcPct val="0"/>
        </a:spcBef>
        <a:spcAft>
          <a:spcPct val="0"/>
        </a:spcAft>
        <a:defRPr sz="4400">
          <a:solidFill>
            <a:srgbClr val="66FFFF"/>
          </a:solidFill>
          <a:latin typeface="+mj-lt"/>
          <a:ea typeface="+mj-ea"/>
          <a:cs typeface="+mj-cs"/>
        </a:defRPr>
      </a:lvl1pPr>
      <a:lvl2pPr algn="ctr" rtl="0" eaLnBrk="0" fontAlgn="base" hangingPunct="0">
        <a:spcBef>
          <a:spcPct val="0"/>
        </a:spcBef>
        <a:spcAft>
          <a:spcPct val="0"/>
        </a:spcAft>
        <a:defRPr sz="4400">
          <a:solidFill>
            <a:srgbClr val="66FFFF"/>
          </a:solidFill>
          <a:latin typeface="Times New Roman" pitchFamily="18" charset="0"/>
        </a:defRPr>
      </a:lvl2pPr>
      <a:lvl3pPr algn="ctr" rtl="0" eaLnBrk="0" fontAlgn="base" hangingPunct="0">
        <a:spcBef>
          <a:spcPct val="0"/>
        </a:spcBef>
        <a:spcAft>
          <a:spcPct val="0"/>
        </a:spcAft>
        <a:defRPr sz="4400">
          <a:solidFill>
            <a:srgbClr val="66FFFF"/>
          </a:solidFill>
          <a:latin typeface="Times New Roman" pitchFamily="18" charset="0"/>
        </a:defRPr>
      </a:lvl3pPr>
      <a:lvl4pPr algn="ctr" rtl="0" eaLnBrk="0" fontAlgn="base" hangingPunct="0">
        <a:spcBef>
          <a:spcPct val="0"/>
        </a:spcBef>
        <a:spcAft>
          <a:spcPct val="0"/>
        </a:spcAft>
        <a:defRPr sz="4400">
          <a:solidFill>
            <a:srgbClr val="66FFFF"/>
          </a:solidFill>
          <a:latin typeface="Times New Roman" pitchFamily="18" charset="0"/>
        </a:defRPr>
      </a:lvl4pPr>
      <a:lvl5pPr algn="ctr" rtl="0" eaLnBrk="0" fontAlgn="base" hangingPunct="0">
        <a:spcBef>
          <a:spcPct val="0"/>
        </a:spcBef>
        <a:spcAft>
          <a:spcPct val="0"/>
        </a:spcAft>
        <a:defRPr sz="4400">
          <a:solidFill>
            <a:srgbClr val="66FFFF"/>
          </a:solidFill>
          <a:latin typeface="Times New Roman" pitchFamily="18" charset="0"/>
        </a:defRPr>
      </a:lvl5pPr>
      <a:lvl6pPr marL="457200" algn="ctr" rtl="0" fontAlgn="base">
        <a:spcBef>
          <a:spcPct val="0"/>
        </a:spcBef>
        <a:spcAft>
          <a:spcPct val="0"/>
        </a:spcAft>
        <a:defRPr sz="4400">
          <a:solidFill>
            <a:srgbClr val="66FFFF"/>
          </a:solidFill>
          <a:latin typeface="Times New Roman" pitchFamily="18" charset="0"/>
        </a:defRPr>
      </a:lvl6pPr>
      <a:lvl7pPr marL="914400" algn="ctr" rtl="0" fontAlgn="base">
        <a:spcBef>
          <a:spcPct val="0"/>
        </a:spcBef>
        <a:spcAft>
          <a:spcPct val="0"/>
        </a:spcAft>
        <a:defRPr sz="4400">
          <a:solidFill>
            <a:srgbClr val="66FFFF"/>
          </a:solidFill>
          <a:latin typeface="Times New Roman" pitchFamily="18" charset="0"/>
        </a:defRPr>
      </a:lvl7pPr>
      <a:lvl8pPr marL="1371600" algn="ctr" rtl="0" fontAlgn="base">
        <a:spcBef>
          <a:spcPct val="0"/>
        </a:spcBef>
        <a:spcAft>
          <a:spcPct val="0"/>
        </a:spcAft>
        <a:defRPr sz="4400">
          <a:solidFill>
            <a:srgbClr val="66FFFF"/>
          </a:solidFill>
          <a:latin typeface="Times New Roman" pitchFamily="18" charset="0"/>
        </a:defRPr>
      </a:lvl8pPr>
      <a:lvl9pPr marL="1828800" algn="ctr" rtl="0" fontAlgn="base">
        <a:spcBef>
          <a:spcPct val="0"/>
        </a:spcBef>
        <a:spcAft>
          <a:spcPct val="0"/>
        </a:spcAft>
        <a:defRPr sz="4400">
          <a:solidFill>
            <a:srgbClr val="66FFFF"/>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rgbClr val="66FFFF"/>
          </a:solidFill>
          <a:latin typeface="+mn-lt"/>
          <a:ea typeface="+mn-ea"/>
          <a:cs typeface="+mn-cs"/>
        </a:defRPr>
      </a:lvl1pPr>
      <a:lvl2pPr marL="742950" indent="-285750" algn="l" rtl="0" eaLnBrk="0" fontAlgn="base" hangingPunct="0">
        <a:spcBef>
          <a:spcPct val="20000"/>
        </a:spcBef>
        <a:spcAft>
          <a:spcPct val="0"/>
        </a:spcAft>
        <a:buChar char="–"/>
        <a:defRPr sz="2800">
          <a:solidFill>
            <a:srgbClr val="66FFFF"/>
          </a:solidFill>
          <a:latin typeface="+mn-lt"/>
        </a:defRPr>
      </a:lvl2pPr>
      <a:lvl3pPr marL="1143000" indent="-228600" algn="l" rtl="0" eaLnBrk="0" fontAlgn="base" hangingPunct="0">
        <a:spcBef>
          <a:spcPct val="20000"/>
        </a:spcBef>
        <a:spcAft>
          <a:spcPct val="0"/>
        </a:spcAft>
        <a:buChar char="•"/>
        <a:defRPr sz="2400">
          <a:solidFill>
            <a:srgbClr val="66FFFF"/>
          </a:solidFill>
          <a:latin typeface="+mn-lt"/>
        </a:defRPr>
      </a:lvl3pPr>
      <a:lvl4pPr marL="1600200" indent="-228600" algn="l" rtl="0" eaLnBrk="0" fontAlgn="base" hangingPunct="0">
        <a:spcBef>
          <a:spcPct val="20000"/>
        </a:spcBef>
        <a:spcAft>
          <a:spcPct val="0"/>
        </a:spcAft>
        <a:buChar char="–"/>
        <a:defRPr sz="2000">
          <a:solidFill>
            <a:srgbClr val="66FFFF"/>
          </a:solidFill>
          <a:latin typeface="+mn-lt"/>
        </a:defRPr>
      </a:lvl4pPr>
      <a:lvl5pPr marL="2057400" indent="-228600" algn="l" rtl="0" eaLnBrk="0" fontAlgn="base" hangingPunct="0">
        <a:spcBef>
          <a:spcPct val="20000"/>
        </a:spcBef>
        <a:spcAft>
          <a:spcPct val="0"/>
        </a:spcAft>
        <a:buChar char="»"/>
        <a:defRPr sz="2000">
          <a:solidFill>
            <a:srgbClr val="66FFFF"/>
          </a:solidFill>
          <a:latin typeface="+mn-lt"/>
        </a:defRPr>
      </a:lvl5pPr>
      <a:lvl6pPr marL="2514600" indent="-228600" algn="l" rtl="0" fontAlgn="base">
        <a:spcBef>
          <a:spcPct val="20000"/>
        </a:spcBef>
        <a:spcAft>
          <a:spcPct val="0"/>
        </a:spcAft>
        <a:buChar char="»"/>
        <a:defRPr sz="2000">
          <a:solidFill>
            <a:srgbClr val="66FFFF"/>
          </a:solidFill>
          <a:latin typeface="+mn-lt"/>
        </a:defRPr>
      </a:lvl6pPr>
      <a:lvl7pPr marL="2971800" indent="-228600" algn="l" rtl="0" fontAlgn="base">
        <a:spcBef>
          <a:spcPct val="20000"/>
        </a:spcBef>
        <a:spcAft>
          <a:spcPct val="0"/>
        </a:spcAft>
        <a:buChar char="»"/>
        <a:defRPr sz="2000">
          <a:solidFill>
            <a:srgbClr val="66FFFF"/>
          </a:solidFill>
          <a:latin typeface="+mn-lt"/>
        </a:defRPr>
      </a:lvl7pPr>
      <a:lvl8pPr marL="3429000" indent="-228600" algn="l" rtl="0" fontAlgn="base">
        <a:spcBef>
          <a:spcPct val="20000"/>
        </a:spcBef>
        <a:spcAft>
          <a:spcPct val="0"/>
        </a:spcAft>
        <a:buChar char="»"/>
        <a:defRPr sz="2000">
          <a:solidFill>
            <a:srgbClr val="66FFFF"/>
          </a:solidFill>
          <a:latin typeface="+mn-lt"/>
        </a:defRPr>
      </a:lvl8pPr>
      <a:lvl9pPr marL="3886200" indent="-228600" algn="l" rtl="0" fontAlgn="base">
        <a:spcBef>
          <a:spcPct val="20000"/>
        </a:spcBef>
        <a:spcAft>
          <a:spcPct val="0"/>
        </a:spcAft>
        <a:buChar char="»"/>
        <a:defRPr sz="2000">
          <a:solidFill>
            <a:srgbClr val="66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lgn="l"/>
            <a:endParaRPr lang="en-GB" smtClean="0">
              <a:solidFill>
                <a:srgbClr val="000000"/>
              </a:solidFill>
              <a:latin typeface="Times New Roman" pitchFamily="18" charset="0"/>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GB" smtClean="0">
              <a:solidFill>
                <a:srgbClr val="000000"/>
              </a:solidFill>
              <a:latin typeface="Times New Roman" pitchFamily="18" charset="0"/>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883CFE5-E8FB-4E0F-BC0D-4D89E386E00B}" type="slidenum">
              <a:rPr lang="en-GB" smtClean="0">
                <a:solidFill>
                  <a:srgbClr val="000000"/>
                </a:solidFill>
                <a:latin typeface="Times New Roman" pitchFamily="18" charset="0"/>
              </a:rPr>
              <a:pPr/>
              <a:t>‹#›</a:t>
            </a:fld>
            <a:endParaRPr lang="en-GB" smtClean="0">
              <a:solidFill>
                <a:srgbClr val="000000"/>
              </a:solidFill>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4032" r:id="rId1"/>
    <p:sldLayoutId id="2147484033" r:id="rId2"/>
    <p:sldLayoutId id="2147484034" r:id="rId3"/>
    <p:sldLayoutId id="2147484035" r:id="rId4"/>
    <p:sldLayoutId id="2147484036" r:id="rId5"/>
    <p:sldLayoutId id="2147484037" r:id="rId6"/>
    <p:sldLayoutId id="2147484038" r:id="rId7"/>
    <p:sldLayoutId id="2147484039" r:id="rId8"/>
    <p:sldLayoutId id="2147484040" r:id="rId9"/>
    <p:sldLayoutId id="2147484041" r:id="rId10"/>
    <p:sldLayoutId id="2147484042"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116013" y="277813"/>
            <a:ext cx="7056437"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340"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Garamond" charset="0"/>
                <a:ea typeface="ＭＳ Ｐゴシック" charset="0"/>
                <a:cs typeface="ＭＳ Ｐゴシック" charset="0"/>
              </a:defRPr>
            </a:lvl1pPr>
          </a:lstStyle>
          <a:p>
            <a:pPr algn="l">
              <a:defRPr/>
            </a:pPr>
            <a:r>
              <a:rPr lang="en-US">
                <a:solidFill>
                  <a:srgbClr val="000000"/>
                </a:solidFill>
              </a:rPr>
              <a:t>2011-07-23</a:t>
            </a:r>
          </a:p>
        </p:txBody>
      </p:sp>
      <p:sp>
        <p:nvSpPr>
          <p:cNvPr id="14341" name="Rectangle 5"/>
          <p:cNvSpPr>
            <a:spLocks noGrp="1" noChangeArrowheads="1"/>
          </p:cNvSpPr>
          <p:nvPr>
            <p:ph type="ftr" sz="quarter" idx="3"/>
          </p:nvPr>
        </p:nvSpPr>
        <p:spPr bwMode="auto">
          <a:xfrm>
            <a:off x="2460625" y="6438900"/>
            <a:ext cx="4581525" cy="2349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b="1">
                <a:latin typeface="Garamond" charset="0"/>
                <a:ea typeface="ＭＳ Ｐゴシック" charset="0"/>
                <a:cs typeface="ＭＳ Ｐゴシック" charset="0"/>
              </a:defRPr>
            </a:lvl1pPr>
          </a:lstStyle>
          <a:p>
            <a:pPr>
              <a:defRPr/>
            </a:pPr>
            <a:r>
              <a:rPr lang="en-US">
                <a:solidFill>
                  <a:srgbClr val="000000"/>
                </a:solidFill>
              </a:rPr>
              <a:t>HEP 2011, Beta Beams, Elena Wildner</a:t>
            </a:r>
          </a:p>
        </p:txBody>
      </p:sp>
      <p:sp>
        <p:nvSpPr>
          <p:cNvPr id="14342"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Garamond" pitchFamily="18" charset="0"/>
              </a:defRPr>
            </a:lvl1pPr>
          </a:lstStyle>
          <a:p>
            <a:fld id="{5144F9D6-2CD6-47BB-89D4-F40158A35EE7}" type="slidenum">
              <a:rPr lang="en-US" smtClean="0">
                <a:solidFill>
                  <a:srgbClr val="000000"/>
                </a:solidFill>
                <a:ea typeface="MS PGothic" pitchFamily="34" charset="-128"/>
              </a:rPr>
              <a:pPr/>
              <a:t>‹#›</a:t>
            </a:fld>
            <a:endParaRPr lang="en-US" smtClean="0">
              <a:solidFill>
                <a:srgbClr val="000000"/>
              </a:solidFill>
              <a:ea typeface="MS PGothic" pitchFamily="34" charset="-128"/>
            </a:endParaRPr>
          </a:p>
        </p:txBody>
      </p:sp>
      <p:sp>
        <p:nvSpPr>
          <p:cNvPr id="1031" name="Freeform 7"/>
          <p:cNvSpPr>
            <a:spLocks noChangeArrowheads="1"/>
          </p:cNvSpPr>
          <p:nvPr/>
        </p:nvSpPr>
        <p:spPr bwMode="auto">
          <a:xfrm>
            <a:off x="760413" y="228600"/>
            <a:ext cx="6985000" cy="6096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rgbClr val="000099"/>
            </a:solidFill>
            <a:prstDash val="solid"/>
            <a:miter lim="800000"/>
            <a:headEnd/>
            <a:tailEnd/>
          </a:ln>
        </p:spPr>
        <p:txBody>
          <a:bodyPr/>
          <a:lstStyle/>
          <a:p>
            <a:pPr algn="l"/>
            <a:endParaRPr lang="en-GB" sz="1800" smtClean="0">
              <a:solidFill>
                <a:srgbClr val="000000"/>
              </a:solidFill>
              <a:latin typeface="Arial" pitchFamily="34" charset="0"/>
              <a:ea typeface="MS PGothic" pitchFamily="34" charset="-128"/>
            </a:endParaRPr>
          </a:p>
        </p:txBody>
      </p:sp>
      <p:sp>
        <p:nvSpPr>
          <p:cNvPr id="1032" name="Line 8"/>
          <p:cNvSpPr>
            <a:spLocks noChangeShapeType="1"/>
          </p:cNvSpPr>
          <p:nvPr/>
        </p:nvSpPr>
        <p:spPr bwMode="auto">
          <a:xfrm>
            <a:off x="457200" y="6172200"/>
            <a:ext cx="8229600" cy="0"/>
          </a:xfrm>
          <a:prstGeom prst="line">
            <a:avLst/>
          </a:prstGeom>
          <a:noFill/>
          <a:ln w="19050">
            <a:solidFill>
              <a:srgbClr val="000099"/>
            </a:solidFill>
            <a:round/>
            <a:headEnd/>
            <a:tailEnd/>
          </a:ln>
        </p:spPr>
        <p:txBody>
          <a:bodyPr/>
          <a:lstStyle/>
          <a:p>
            <a:pPr algn="l"/>
            <a:endParaRPr lang="en-GB" sz="1800" smtClean="0">
              <a:solidFill>
                <a:srgbClr val="000000"/>
              </a:solidFill>
              <a:latin typeface="Arial" pitchFamily="34" charset="0"/>
              <a:ea typeface="MS PGothic" pitchFamily="34" charset="-128"/>
            </a:endParaRPr>
          </a:p>
        </p:txBody>
      </p:sp>
      <p:pic>
        <p:nvPicPr>
          <p:cNvPr id="1033" name="Picture 9" descr="CERN72"/>
          <p:cNvPicPr>
            <a:picLocks noChangeAspect="1" noChangeArrowheads="1"/>
          </p:cNvPicPr>
          <p:nvPr userDrawn="1"/>
        </p:nvPicPr>
        <p:blipFill>
          <a:blip r:embed="rId7" cstate="print"/>
          <a:srcRect/>
          <a:stretch>
            <a:fillRect/>
          </a:stretch>
        </p:blipFill>
        <p:spPr bwMode="auto">
          <a:xfrm>
            <a:off x="8245475" y="115888"/>
            <a:ext cx="790575" cy="7905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Lst>
  <p:timing>
    <p:tnLst>
      <p:par>
        <p:cTn id="1" dur="indefinite" restart="never" nodeType="tmRoot"/>
      </p:par>
    </p:tnLst>
  </p:timing>
  <p:hf hdr="0"/>
  <p:txStyles>
    <p:titleStyle>
      <a:lvl1pPr algn="l" rtl="0" eaLnBrk="0" fontAlgn="base" hangingPunct="0">
        <a:spcBef>
          <a:spcPct val="0"/>
        </a:spcBef>
        <a:spcAft>
          <a:spcPct val="0"/>
        </a:spcAft>
        <a:defRPr sz="4200">
          <a:solidFill>
            <a:srgbClr val="000099"/>
          </a:solidFill>
          <a:latin typeface="+mj-lt"/>
          <a:ea typeface="MS PGothic" pitchFamily="34" charset="-128"/>
          <a:cs typeface="ＭＳ Ｐゴシック" charset="0"/>
        </a:defRPr>
      </a:lvl1pPr>
      <a:lvl2pPr algn="l" rtl="0" eaLnBrk="0" fontAlgn="base" hangingPunct="0">
        <a:spcBef>
          <a:spcPct val="0"/>
        </a:spcBef>
        <a:spcAft>
          <a:spcPct val="0"/>
        </a:spcAft>
        <a:defRPr sz="4200">
          <a:solidFill>
            <a:srgbClr val="000099"/>
          </a:solidFill>
          <a:latin typeface="Garamond" pitchFamily="18" charset="0"/>
          <a:ea typeface="MS PGothic" pitchFamily="34" charset="-128"/>
          <a:cs typeface="ＭＳ Ｐゴシック" charset="0"/>
        </a:defRPr>
      </a:lvl2pPr>
      <a:lvl3pPr algn="l" rtl="0" eaLnBrk="0" fontAlgn="base" hangingPunct="0">
        <a:spcBef>
          <a:spcPct val="0"/>
        </a:spcBef>
        <a:spcAft>
          <a:spcPct val="0"/>
        </a:spcAft>
        <a:defRPr sz="4200">
          <a:solidFill>
            <a:srgbClr val="000099"/>
          </a:solidFill>
          <a:latin typeface="Garamond" pitchFamily="18" charset="0"/>
          <a:ea typeface="MS PGothic" pitchFamily="34" charset="-128"/>
          <a:cs typeface="ＭＳ Ｐゴシック" charset="0"/>
        </a:defRPr>
      </a:lvl3pPr>
      <a:lvl4pPr algn="l" rtl="0" eaLnBrk="0" fontAlgn="base" hangingPunct="0">
        <a:spcBef>
          <a:spcPct val="0"/>
        </a:spcBef>
        <a:spcAft>
          <a:spcPct val="0"/>
        </a:spcAft>
        <a:defRPr sz="4200">
          <a:solidFill>
            <a:srgbClr val="000099"/>
          </a:solidFill>
          <a:latin typeface="Garamond" pitchFamily="18" charset="0"/>
          <a:ea typeface="MS PGothic" pitchFamily="34" charset="-128"/>
          <a:cs typeface="ＭＳ Ｐゴシック" charset="0"/>
        </a:defRPr>
      </a:lvl4pPr>
      <a:lvl5pPr algn="l" rtl="0" eaLnBrk="0" fontAlgn="base" hangingPunct="0">
        <a:spcBef>
          <a:spcPct val="0"/>
        </a:spcBef>
        <a:spcAft>
          <a:spcPct val="0"/>
        </a:spcAft>
        <a:defRPr sz="4200">
          <a:solidFill>
            <a:srgbClr val="000099"/>
          </a:solidFill>
          <a:latin typeface="Garamond" pitchFamily="18" charset="0"/>
          <a:ea typeface="MS PGothic" pitchFamily="34" charset="-128"/>
          <a:cs typeface="ＭＳ Ｐゴシック" charset="0"/>
        </a:defRPr>
      </a:lvl5pPr>
      <a:lvl6pPr marL="457200" algn="l" rtl="0" eaLnBrk="1" fontAlgn="base" hangingPunct="1">
        <a:spcBef>
          <a:spcPct val="0"/>
        </a:spcBef>
        <a:spcAft>
          <a:spcPct val="0"/>
        </a:spcAft>
        <a:defRPr sz="4200">
          <a:solidFill>
            <a:srgbClr val="000099"/>
          </a:solidFill>
          <a:latin typeface="Garamond" pitchFamily="18" charset="0"/>
        </a:defRPr>
      </a:lvl6pPr>
      <a:lvl7pPr marL="914400" algn="l" rtl="0" eaLnBrk="1" fontAlgn="base" hangingPunct="1">
        <a:spcBef>
          <a:spcPct val="0"/>
        </a:spcBef>
        <a:spcAft>
          <a:spcPct val="0"/>
        </a:spcAft>
        <a:defRPr sz="4200">
          <a:solidFill>
            <a:srgbClr val="000099"/>
          </a:solidFill>
          <a:latin typeface="Garamond" pitchFamily="18" charset="0"/>
        </a:defRPr>
      </a:lvl7pPr>
      <a:lvl8pPr marL="1371600" algn="l" rtl="0" eaLnBrk="1" fontAlgn="base" hangingPunct="1">
        <a:spcBef>
          <a:spcPct val="0"/>
        </a:spcBef>
        <a:spcAft>
          <a:spcPct val="0"/>
        </a:spcAft>
        <a:defRPr sz="4200">
          <a:solidFill>
            <a:srgbClr val="000099"/>
          </a:solidFill>
          <a:latin typeface="Garamond" pitchFamily="18" charset="0"/>
        </a:defRPr>
      </a:lvl8pPr>
      <a:lvl9pPr marL="1828800" algn="l" rtl="0" eaLnBrk="1" fontAlgn="base" hangingPunct="1">
        <a:spcBef>
          <a:spcPct val="0"/>
        </a:spcBef>
        <a:spcAft>
          <a:spcPct val="0"/>
        </a:spcAft>
        <a:defRPr sz="4200">
          <a:solidFill>
            <a:srgbClr val="000099"/>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S PGothic" pitchFamily="34" charset="-128"/>
          <a:cs typeface="ＭＳ Ｐゴシック" charset="0"/>
        </a:defRPr>
      </a:lvl1pPr>
      <a:lvl2pPr marL="669925" indent="-325438" algn="l" rtl="0" eaLnBrk="0" fontAlgn="base" hangingPunct="0">
        <a:spcBef>
          <a:spcPct val="20000"/>
        </a:spcBef>
        <a:spcAft>
          <a:spcPct val="0"/>
        </a:spcAft>
        <a:buClr>
          <a:schemeClr val="accent1"/>
        </a:buClr>
        <a:buSzPct val="60000"/>
        <a:buFont typeface="Wingdings" pitchFamily="2" charset="2"/>
        <a:buChar char="n"/>
        <a:defRPr sz="2600">
          <a:solidFill>
            <a:schemeClr val="tx1"/>
          </a:solidFill>
          <a:latin typeface="+mn-lt"/>
          <a:ea typeface="MS PGothic" pitchFamily="34"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ea typeface="MS PGothic" pitchFamily="34" charset="-128"/>
        </a:defRPr>
      </a:lvl3pPr>
      <a:lvl4pPr marL="1339850" indent="-315913" algn="l" rtl="0" eaLnBrk="0" fontAlgn="base" hangingPunct="0">
        <a:spcBef>
          <a:spcPct val="20000"/>
        </a:spcBef>
        <a:spcAft>
          <a:spcPct val="0"/>
        </a:spcAft>
        <a:buClr>
          <a:schemeClr val="accent1"/>
        </a:buClr>
        <a:buSzPct val="70000"/>
        <a:buFont typeface="Wingdings" pitchFamily="2" charset="2"/>
        <a:buChar char="n"/>
        <a:defRPr sz="2000">
          <a:solidFill>
            <a:schemeClr val="tx1"/>
          </a:solidFill>
          <a:latin typeface="+mn-lt"/>
          <a:ea typeface="MS PGothic" pitchFamily="34"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n"/>
        <a:defRPr sz="2000">
          <a:solidFill>
            <a:schemeClr val="tx1"/>
          </a:solidFill>
          <a:latin typeface="+mn-lt"/>
          <a:ea typeface="MS PGothic" pitchFamily="34" charset="-128"/>
        </a:defRPr>
      </a:lvl5pPr>
      <a:lvl6pPr marL="2138363" indent="-339725" algn="l" rtl="0" eaLnBrk="1" fontAlgn="base" hangingPunct="1">
        <a:spcBef>
          <a:spcPct val="20000"/>
        </a:spcBef>
        <a:spcAft>
          <a:spcPct val="0"/>
        </a:spcAft>
        <a:buClr>
          <a:schemeClr val="accent1"/>
        </a:buClr>
        <a:buSzPct val="75000"/>
        <a:buFont typeface="Wingdings" pitchFamily="2" charset="2"/>
        <a:buChar char="n"/>
        <a:defRPr sz="2000">
          <a:solidFill>
            <a:schemeClr val="tx1"/>
          </a:solidFill>
          <a:latin typeface="+mn-lt"/>
        </a:defRPr>
      </a:lvl6pPr>
      <a:lvl7pPr marL="2595563" indent="-339725" algn="l" rtl="0" eaLnBrk="1" fontAlgn="base" hangingPunct="1">
        <a:spcBef>
          <a:spcPct val="20000"/>
        </a:spcBef>
        <a:spcAft>
          <a:spcPct val="0"/>
        </a:spcAft>
        <a:buClr>
          <a:schemeClr val="accent1"/>
        </a:buClr>
        <a:buSzPct val="75000"/>
        <a:buFont typeface="Wingdings" pitchFamily="2" charset="2"/>
        <a:buChar char="n"/>
        <a:defRPr sz="2000">
          <a:solidFill>
            <a:schemeClr val="tx1"/>
          </a:solidFill>
          <a:latin typeface="+mn-lt"/>
        </a:defRPr>
      </a:lvl7pPr>
      <a:lvl8pPr marL="3052763" indent="-339725" algn="l" rtl="0" eaLnBrk="1" fontAlgn="base" hangingPunct="1">
        <a:spcBef>
          <a:spcPct val="20000"/>
        </a:spcBef>
        <a:spcAft>
          <a:spcPct val="0"/>
        </a:spcAft>
        <a:buClr>
          <a:schemeClr val="accent1"/>
        </a:buClr>
        <a:buSzPct val="75000"/>
        <a:buFont typeface="Wingdings" pitchFamily="2" charset="2"/>
        <a:buChar char="n"/>
        <a:defRPr sz="2000">
          <a:solidFill>
            <a:schemeClr val="tx1"/>
          </a:solidFill>
          <a:latin typeface="+mn-lt"/>
        </a:defRPr>
      </a:lvl8pPr>
      <a:lvl9pPr marL="3509963" indent="-339725" algn="l" rtl="0" eaLnBrk="1" fontAlgn="base" hangingPunct="1">
        <a:spcBef>
          <a:spcPct val="20000"/>
        </a:spcBef>
        <a:spcAft>
          <a:spcPct val="0"/>
        </a:spcAft>
        <a:buClr>
          <a:schemeClr val="accent1"/>
        </a:buClr>
        <a:buSzPct val="75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247650"/>
            <a:ext cx="7258050" cy="609600"/>
          </a:xfrm>
          <a:prstGeom prst="rect">
            <a:avLst/>
          </a:prstGeom>
          <a:noFill/>
          <a:ln w="25400">
            <a:solidFill>
              <a:schemeClr val="accent2"/>
            </a:solid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a:t>
            </a:r>
          </a:p>
        </p:txBody>
      </p:sp>
      <p:sp>
        <p:nvSpPr>
          <p:cNvPr id="1027" name="Rectangle 3"/>
          <p:cNvSpPr>
            <a:spLocks noGrp="1" noChangeArrowheads="1"/>
          </p:cNvSpPr>
          <p:nvPr>
            <p:ph type="body" idx="1"/>
          </p:nvPr>
        </p:nvSpPr>
        <p:spPr bwMode="auto">
          <a:xfrm>
            <a:off x="685800" y="1143000"/>
            <a:ext cx="7696200" cy="495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ftr" sz="quarter" idx="3"/>
          </p:nvPr>
        </p:nvSpPr>
        <p:spPr bwMode="auto">
          <a:xfrm>
            <a:off x="2555875" y="6165850"/>
            <a:ext cx="446405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i="0">
                <a:latin typeface="+mn-lt"/>
              </a:defRPr>
            </a:lvl1pPr>
          </a:lstStyle>
          <a:p>
            <a:pPr eaLnBrk="0" hangingPunct="0"/>
            <a:endParaRPr lang="en-GB" smtClean="0">
              <a:solidFill>
                <a:srgbClr val="000000"/>
              </a:solidFill>
            </a:endParaRPr>
          </a:p>
          <a:p>
            <a:pPr eaLnBrk="0" hangingPunct="0"/>
            <a:r>
              <a:rPr lang="en-GB" smtClean="0">
                <a:solidFill>
                  <a:srgbClr val="000000"/>
                </a:solidFill>
              </a:rPr>
              <a:t>EPS-HEP, Grenoble: 21st July 2011</a:t>
            </a:r>
            <a:endParaRPr lang="en-US" smtClean="0">
              <a:solidFill>
                <a:srgbClr val="000000"/>
              </a:solidFill>
            </a:endParaRPr>
          </a:p>
        </p:txBody>
      </p:sp>
      <p:sp>
        <p:nvSpPr>
          <p:cNvPr id="1037" name="Rectangle 13"/>
          <p:cNvSpPr>
            <a:spLocks noChangeArrowheads="1"/>
          </p:cNvSpPr>
          <p:nvPr/>
        </p:nvSpPr>
        <p:spPr bwMode="auto">
          <a:xfrm>
            <a:off x="6477000" y="6162675"/>
            <a:ext cx="1905000" cy="457200"/>
          </a:xfrm>
          <a:prstGeom prst="rect">
            <a:avLst/>
          </a:prstGeom>
          <a:noFill/>
          <a:ln w="9525">
            <a:noFill/>
            <a:miter lim="800000"/>
            <a:headEnd/>
            <a:tailEnd/>
          </a:ln>
          <a:effectLst/>
        </p:spPr>
        <p:txBody>
          <a:bodyPr/>
          <a:lstStyle/>
          <a:p>
            <a:pPr algn="r" eaLnBrk="0" hangingPunct="0"/>
            <a:endParaRPr lang="en-US" sz="1400" smtClean="0">
              <a:solidFill>
                <a:srgbClr val="000000"/>
              </a:solidFill>
              <a:latin typeface="Times New Roman" pitchFamily="18" charset="0"/>
            </a:endParaRPr>
          </a:p>
          <a:p>
            <a:pPr algn="r" eaLnBrk="0" hangingPunct="0"/>
            <a:fld id="{72EF38FF-FE4F-46BB-BAAB-5CA231ED60C9}" type="slidenum">
              <a:rPr lang="en-US" sz="1400" smtClean="0">
                <a:solidFill>
                  <a:srgbClr val="000000"/>
                </a:solidFill>
                <a:latin typeface="Times New Roman" pitchFamily="18" charset="0"/>
              </a:rPr>
              <a:pPr algn="r" eaLnBrk="0" hangingPunct="0"/>
              <a:t>‹#›</a:t>
            </a:fld>
            <a:endParaRPr lang="en-US" sz="1400" smtClean="0">
              <a:solidFill>
                <a:srgbClr val="000000"/>
              </a:solidFill>
              <a:latin typeface="Times New Roman" pitchFamily="18" charset="0"/>
            </a:endParaRPr>
          </a:p>
        </p:txBody>
      </p:sp>
      <p:pic>
        <p:nvPicPr>
          <p:cNvPr id="1040" name="Picture 2"/>
          <p:cNvPicPr>
            <a:picLocks noChangeAspect="1" noChangeArrowheads="1"/>
          </p:cNvPicPr>
          <p:nvPr/>
        </p:nvPicPr>
        <p:blipFill>
          <a:blip r:embed="rId15" cstate="print"/>
          <a:srcRect/>
          <a:stretch>
            <a:fillRect/>
          </a:stretch>
        </p:blipFill>
        <p:spPr bwMode="auto">
          <a:xfrm>
            <a:off x="8382000" y="0"/>
            <a:ext cx="762000" cy="762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51" r:id="rId1"/>
    <p:sldLayoutId id="2147484052" r:id="rId2"/>
    <p:sldLayoutId id="2147484053" r:id="rId3"/>
    <p:sldLayoutId id="2147484054" r:id="rId4"/>
    <p:sldLayoutId id="2147484055" r:id="rId5"/>
    <p:sldLayoutId id="2147484056" r:id="rId6"/>
    <p:sldLayoutId id="2147484057" r:id="rId7"/>
    <p:sldLayoutId id="2147484058" r:id="rId8"/>
    <p:sldLayoutId id="2147484059" r:id="rId9"/>
    <p:sldLayoutId id="2147484060" r:id="rId10"/>
    <p:sldLayoutId id="2147484061" r:id="rId11"/>
    <p:sldLayoutId id="2147484062" r:id="rId12"/>
    <p:sldLayoutId id="2147484063" r:id="rId13"/>
  </p:sldLayoutIdLst>
  <p:hf sldNum="0" hdr="0" dt="0"/>
  <p:txStyles>
    <p:titleStyle>
      <a:lvl1pPr algn="l" rtl="0" eaLnBrk="0" fontAlgn="base" hangingPunct="0">
        <a:spcBef>
          <a:spcPct val="0"/>
        </a:spcBef>
        <a:spcAft>
          <a:spcPct val="0"/>
        </a:spcAft>
        <a:defRPr sz="3600">
          <a:solidFill>
            <a:srgbClr val="FF0000"/>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3600">
          <a:solidFill>
            <a:srgbClr val="FF0000"/>
          </a:solidFill>
          <a:effectLst>
            <a:outerShdw blurRad="38100" dist="38100" dir="2700000" algn="tl">
              <a:srgbClr val="C0C0C0"/>
            </a:outerShdw>
          </a:effectLst>
          <a:latin typeface="Tahoma" pitchFamily="34" charset="0"/>
        </a:defRPr>
      </a:lvl2pPr>
      <a:lvl3pPr algn="l" rtl="0" eaLnBrk="0" fontAlgn="base" hangingPunct="0">
        <a:spcBef>
          <a:spcPct val="0"/>
        </a:spcBef>
        <a:spcAft>
          <a:spcPct val="0"/>
        </a:spcAft>
        <a:defRPr sz="3600">
          <a:solidFill>
            <a:srgbClr val="FF0000"/>
          </a:solidFill>
          <a:effectLst>
            <a:outerShdw blurRad="38100" dist="38100" dir="2700000" algn="tl">
              <a:srgbClr val="C0C0C0"/>
            </a:outerShdw>
          </a:effectLst>
          <a:latin typeface="Tahoma" pitchFamily="34" charset="0"/>
        </a:defRPr>
      </a:lvl3pPr>
      <a:lvl4pPr algn="l" rtl="0" eaLnBrk="0" fontAlgn="base" hangingPunct="0">
        <a:spcBef>
          <a:spcPct val="0"/>
        </a:spcBef>
        <a:spcAft>
          <a:spcPct val="0"/>
        </a:spcAft>
        <a:defRPr sz="3600">
          <a:solidFill>
            <a:srgbClr val="FF0000"/>
          </a:solidFill>
          <a:effectLst>
            <a:outerShdw blurRad="38100" dist="38100" dir="2700000" algn="tl">
              <a:srgbClr val="C0C0C0"/>
            </a:outerShdw>
          </a:effectLst>
          <a:latin typeface="Tahoma" pitchFamily="34" charset="0"/>
        </a:defRPr>
      </a:lvl4pPr>
      <a:lvl5pPr algn="l" rtl="0" eaLnBrk="0" fontAlgn="base" hangingPunct="0">
        <a:spcBef>
          <a:spcPct val="0"/>
        </a:spcBef>
        <a:spcAft>
          <a:spcPct val="0"/>
        </a:spcAft>
        <a:defRPr sz="3600">
          <a:solidFill>
            <a:srgbClr val="FF0000"/>
          </a:solidFill>
          <a:effectLst>
            <a:outerShdw blurRad="38100" dist="38100" dir="2700000" algn="tl">
              <a:srgbClr val="C0C0C0"/>
            </a:outerShdw>
          </a:effectLst>
          <a:latin typeface="Tahoma" pitchFamily="34" charset="0"/>
        </a:defRPr>
      </a:lvl5pPr>
      <a:lvl6pPr marL="457200" algn="l" rtl="0" eaLnBrk="0" fontAlgn="base" hangingPunct="0">
        <a:spcBef>
          <a:spcPct val="0"/>
        </a:spcBef>
        <a:spcAft>
          <a:spcPct val="0"/>
        </a:spcAft>
        <a:defRPr sz="3600">
          <a:solidFill>
            <a:srgbClr val="FF0000"/>
          </a:solidFill>
          <a:effectLst>
            <a:outerShdw blurRad="38100" dist="38100" dir="2700000" algn="tl">
              <a:srgbClr val="C0C0C0"/>
            </a:outerShdw>
          </a:effectLst>
          <a:latin typeface="Tahoma" pitchFamily="34" charset="0"/>
        </a:defRPr>
      </a:lvl6pPr>
      <a:lvl7pPr marL="914400" algn="l" rtl="0" eaLnBrk="0" fontAlgn="base" hangingPunct="0">
        <a:spcBef>
          <a:spcPct val="0"/>
        </a:spcBef>
        <a:spcAft>
          <a:spcPct val="0"/>
        </a:spcAft>
        <a:defRPr sz="3600">
          <a:solidFill>
            <a:srgbClr val="FF0000"/>
          </a:solidFill>
          <a:effectLst>
            <a:outerShdw blurRad="38100" dist="38100" dir="2700000" algn="tl">
              <a:srgbClr val="C0C0C0"/>
            </a:outerShdw>
          </a:effectLst>
          <a:latin typeface="Tahoma" pitchFamily="34" charset="0"/>
        </a:defRPr>
      </a:lvl7pPr>
      <a:lvl8pPr marL="1371600" algn="l" rtl="0" eaLnBrk="0" fontAlgn="base" hangingPunct="0">
        <a:spcBef>
          <a:spcPct val="0"/>
        </a:spcBef>
        <a:spcAft>
          <a:spcPct val="0"/>
        </a:spcAft>
        <a:defRPr sz="3600">
          <a:solidFill>
            <a:srgbClr val="FF0000"/>
          </a:solidFill>
          <a:effectLst>
            <a:outerShdw blurRad="38100" dist="38100" dir="2700000" algn="tl">
              <a:srgbClr val="C0C0C0"/>
            </a:outerShdw>
          </a:effectLst>
          <a:latin typeface="Tahoma" pitchFamily="34" charset="0"/>
        </a:defRPr>
      </a:lvl8pPr>
      <a:lvl9pPr marL="1828800" algn="l" rtl="0" eaLnBrk="0" fontAlgn="base" hangingPunct="0">
        <a:spcBef>
          <a:spcPct val="0"/>
        </a:spcBef>
        <a:spcAft>
          <a:spcPct val="0"/>
        </a:spcAft>
        <a:defRPr sz="3600">
          <a:solidFill>
            <a:srgbClr val="FF0000"/>
          </a:solidFill>
          <a:effectLst>
            <a:outerShdw blurRad="38100" dist="38100" dir="2700000" algn="tl">
              <a:srgbClr val="C0C0C0"/>
            </a:outerShdw>
          </a:effectLst>
          <a:latin typeface="Tahoma" pitchFamily="34" charset="0"/>
        </a:defRPr>
      </a:lvl9pPr>
    </p:titleStyle>
    <p:bodyStyle>
      <a:lvl1pPr marL="342900" indent="-342900" algn="l" rtl="0" eaLnBrk="0" fontAlgn="base" hangingPunct="0">
        <a:spcBef>
          <a:spcPct val="20000"/>
        </a:spcBef>
        <a:spcAft>
          <a:spcPct val="0"/>
        </a:spcAft>
        <a:buClr>
          <a:srgbClr val="FF0000"/>
        </a:buClr>
        <a:buSzPct val="70000"/>
        <a:buFont typeface="Monotype Sorts" pitchFamily="2" charset="2"/>
        <a:buChar char="o"/>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FF0000"/>
        </a:buClr>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eaLnBrk="0" fontAlgn="base" hangingPunct="0">
        <a:spcBef>
          <a:spcPct val="20000"/>
        </a:spcBef>
        <a:spcAft>
          <a:spcPct val="0"/>
        </a:spcAft>
        <a:buChar char="»"/>
        <a:defRPr>
          <a:solidFill>
            <a:schemeClr val="tx1"/>
          </a:solidFill>
          <a:latin typeface="+mn-lt"/>
        </a:defRPr>
      </a:lvl6pPr>
      <a:lvl7pPr marL="2971800" indent="-228600" algn="l" rtl="0" eaLnBrk="0" fontAlgn="base" hangingPunct="0">
        <a:spcBef>
          <a:spcPct val="20000"/>
        </a:spcBef>
        <a:spcAft>
          <a:spcPct val="0"/>
        </a:spcAft>
        <a:buChar char="»"/>
        <a:defRPr>
          <a:solidFill>
            <a:schemeClr val="tx1"/>
          </a:solidFill>
          <a:latin typeface="+mn-lt"/>
        </a:defRPr>
      </a:lvl7pPr>
      <a:lvl8pPr marL="3429000" indent="-228600" algn="l" rtl="0" eaLnBrk="0" fontAlgn="base" hangingPunct="0">
        <a:spcBef>
          <a:spcPct val="20000"/>
        </a:spcBef>
        <a:spcAft>
          <a:spcPct val="0"/>
        </a:spcAft>
        <a:buChar char="»"/>
        <a:defRPr>
          <a:solidFill>
            <a:schemeClr val="tx1"/>
          </a:solidFill>
          <a:latin typeface="+mn-lt"/>
        </a:defRPr>
      </a:lvl8pPr>
      <a:lvl9pPr marL="3886200" indent="-228600" algn="l" rtl="0" eaLnBrk="0" fontAlgn="base" hangingPunct="0">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image" Target="../media/image30.png"/><Relationship Id="rId5" Type="http://schemas.openxmlformats.org/officeDocument/2006/relationships/image" Target="../media/image29.jpeg"/><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18.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8.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8.png"/><Relationship Id="rId1" Type="http://schemas.openxmlformats.org/officeDocument/2006/relationships/slideLayout" Target="../slideLayouts/slideLayout18.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jpeg"/><Relationship Id="rId1" Type="http://schemas.openxmlformats.org/officeDocument/2006/relationships/slideLayout" Target="../slideLayouts/slideLayout13.xml"/><Relationship Id="rId6" Type="http://schemas.openxmlformats.org/officeDocument/2006/relationships/image" Target="../media/image47.png"/><Relationship Id="rId5" Type="http://schemas.openxmlformats.org/officeDocument/2006/relationships/image" Target="../media/image46.jpeg"/><Relationship Id="rId4" Type="http://schemas.openxmlformats.org/officeDocument/2006/relationships/image" Target="../media/image45.wmf"/></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oleObject" Target="../embeddings/oleObject5.bin"/><Relationship Id="rId2" Type="http://schemas.openxmlformats.org/officeDocument/2006/relationships/slideLayout" Target="../slideLayouts/slideLayout13.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image" Target="../media/image54.png"/></Relationships>
</file>

<file path=ppt/slides/_rels/slide23.xml.rels><?xml version="1.0" encoding="UTF-8" standalone="yes"?>
<Relationships xmlns="http://schemas.openxmlformats.org/package/2006/relationships"><Relationship Id="rId2" Type="http://schemas.openxmlformats.org/officeDocument/2006/relationships/image" Target="../media/image55.wmf"/><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notesSlide" Target="../notesSlides/notesSlide13.xml"/><Relationship Id="rId1" Type="http://schemas.openxmlformats.org/officeDocument/2006/relationships/slideLayout" Target="../slideLayouts/slideLayout13.xml"/><Relationship Id="rId5" Type="http://schemas.openxmlformats.org/officeDocument/2006/relationships/image" Target="../media/image59.wmf"/><Relationship Id="rId4" Type="http://schemas.openxmlformats.org/officeDocument/2006/relationships/image" Target="../media/image58.wmf"/></Relationships>
</file>

<file path=ppt/slides/_rels/slide26.x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9.xml"/><Relationship Id="rId1" Type="http://schemas.openxmlformats.org/officeDocument/2006/relationships/slideLayout" Target="../slideLayouts/slideLayout13.xml"/><Relationship Id="rId4" Type="http://schemas.openxmlformats.org/officeDocument/2006/relationships/image" Target="../media/image66.png"/></Relationships>
</file>

<file path=ppt/slides/_rels/slide3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2.png"/><Relationship Id="rId7" Type="http://schemas.openxmlformats.org/officeDocument/2006/relationships/image" Target="../media/image86.png"/><Relationship Id="rId2" Type="http://schemas.openxmlformats.org/officeDocument/2006/relationships/image" Target="../media/image81.png"/><Relationship Id="rId1" Type="http://schemas.openxmlformats.org/officeDocument/2006/relationships/slideLayout" Target="../slideLayouts/slideLayout18.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47.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3" Type="http://schemas.openxmlformats.org/officeDocument/2006/relationships/image" Target="../media/image91.png"/><Relationship Id="rId7" Type="http://schemas.openxmlformats.org/officeDocument/2006/relationships/image" Target="../media/image94.png"/><Relationship Id="rId2" Type="http://schemas.openxmlformats.org/officeDocument/2006/relationships/image" Target="../media/image90.png"/><Relationship Id="rId1" Type="http://schemas.openxmlformats.org/officeDocument/2006/relationships/slideLayout" Target="../slideLayouts/slideLayout18.xml"/><Relationship Id="rId6" Type="http://schemas.openxmlformats.org/officeDocument/2006/relationships/image" Target="../media/image48.png"/><Relationship Id="rId5" Type="http://schemas.openxmlformats.org/officeDocument/2006/relationships/image" Target="../media/image93.png"/><Relationship Id="rId4" Type="http://schemas.openxmlformats.org/officeDocument/2006/relationships/image" Target="../media/image92.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50.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image" Target="../media/image96.png"/><Relationship Id="rId7" Type="http://schemas.openxmlformats.org/officeDocument/2006/relationships/image" Target="../media/image99.png"/><Relationship Id="rId2" Type="http://schemas.openxmlformats.org/officeDocument/2006/relationships/image" Target="../media/image95.png"/><Relationship Id="rId1" Type="http://schemas.openxmlformats.org/officeDocument/2006/relationships/slideLayout" Target="../slideLayouts/slideLayout18.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48.png"/></Relationships>
</file>

<file path=ppt/slides/_rels/slide51.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8" Type="http://schemas.openxmlformats.org/officeDocument/2006/relationships/image" Target="../media/image105.png"/><Relationship Id="rId3" Type="http://schemas.openxmlformats.org/officeDocument/2006/relationships/image" Target="../media/image42.png"/><Relationship Id="rId7" Type="http://schemas.openxmlformats.org/officeDocument/2006/relationships/image" Target="../media/image104.png"/><Relationship Id="rId2" Type="http://schemas.openxmlformats.org/officeDocument/2006/relationships/image" Target="../media/image41.png"/><Relationship Id="rId1" Type="http://schemas.openxmlformats.org/officeDocument/2006/relationships/slideLayout" Target="../slideLayouts/slideLayout18.xml"/><Relationship Id="rId6" Type="http://schemas.openxmlformats.org/officeDocument/2006/relationships/image" Target="../media/image103.png"/><Relationship Id="rId5" Type="http://schemas.openxmlformats.org/officeDocument/2006/relationships/image" Target="../media/image93.png"/><Relationship Id="rId4" Type="http://schemas.openxmlformats.org/officeDocument/2006/relationships/image" Target="../media/image102.png"/></Relationships>
</file>

<file path=ppt/slides/_rels/slide53.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18.xml"/><Relationship Id="rId5" Type="http://schemas.openxmlformats.org/officeDocument/2006/relationships/image" Target="../media/image113.png"/><Relationship Id="rId4" Type="http://schemas.openxmlformats.org/officeDocument/2006/relationships/image" Target="../media/image112.png"/></Relationships>
</file>

<file path=ppt/slides/_rels/slide57.xml.rels><?xml version="1.0" encoding="UTF-8" standalone="yes"?>
<Relationships xmlns="http://schemas.openxmlformats.org/package/2006/relationships"><Relationship Id="rId8" Type="http://schemas.openxmlformats.org/officeDocument/2006/relationships/slide" Target="slide76.xml"/><Relationship Id="rId3" Type="http://schemas.openxmlformats.org/officeDocument/2006/relationships/slide" Target="slide65.xml"/><Relationship Id="rId7" Type="http://schemas.openxmlformats.org/officeDocument/2006/relationships/slide" Target="slide75.xml"/><Relationship Id="rId12" Type="http://schemas.openxmlformats.org/officeDocument/2006/relationships/slide" Target="slide92.xml"/><Relationship Id="rId2" Type="http://schemas.openxmlformats.org/officeDocument/2006/relationships/slide" Target="slide63.xml"/><Relationship Id="rId1" Type="http://schemas.openxmlformats.org/officeDocument/2006/relationships/slideLayout" Target="../slideLayouts/slideLayout13.xml"/><Relationship Id="rId6" Type="http://schemas.openxmlformats.org/officeDocument/2006/relationships/slide" Target="slide71.xml"/><Relationship Id="rId11" Type="http://schemas.openxmlformats.org/officeDocument/2006/relationships/slide" Target="slide89.xml"/><Relationship Id="rId5" Type="http://schemas.openxmlformats.org/officeDocument/2006/relationships/slide" Target="slide69.xml"/><Relationship Id="rId10" Type="http://schemas.openxmlformats.org/officeDocument/2006/relationships/slide" Target="slide84.xml"/><Relationship Id="rId4" Type="http://schemas.openxmlformats.org/officeDocument/2006/relationships/slide" Target="slide67.xml"/><Relationship Id="rId9" Type="http://schemas.openxmlformats.org/officeDocument/2006/relationships/slide" Target="slide78.xml"/></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8.xml"/><Relationship Id="rId1" Type="http://schemas.openxmlformats.org/officeDocument/2006/relationships/vmlDrawing" Target="../drawings/vmlDrawing3.vml"/><Relationship Id="rId5" Type="http://schemas.openxmlformats.org/officeDocument/2006/relationships/image" Target="../media/image116.png"/><Relationship Id="rId4" Type="http://schemas.openxmlformats.org/officeDocument/2006/relationships/oleObject" Target="../embeddings/oleObject7.bin"/></Relationships>
</file>

<file path=ppt/slides/_rels/slide59.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notesSlide" Target="../notesSlides/notesSlide23.xml"/><Relationship Id="rId1" Type="http://schemas.openxmlformats.org/officeDocument/2006/relationships/slideLayout" Target="../slideLayouts/slideLayout2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image" Target="../media/image120.emf"/><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emf"/><Relationship Id="rId1" Type="http://schemas.openxmlformats.org/officeDocument/2006/relationships/slideLayout" Target="../slideLayouts/slideLayout18.xml"/><Relationship Id="rId4" Type="http://schemas.openxmlformats.org/officeDocument/2006/relationships/slide" Target="slide57.xml"/></Relationships>
</file>

<file path=ppt/slides/_rels/slide67.xml.rels><?xml version="1.0" encoding="UTF-8" standalone="yes"?>
<Relationships xmlns="http://schemas.openxmlformats.org/package/2006/relationships"><Relationship Id="rId8" Type="http://schemas.openxmlformats.org/officeDocument/2006/relationships/image" Target="../media/image129.png"/><Relationship Id="rId3" Type="http://schemas.openxmlformats.org/officeDocument/2006/relationships/image" Target="../media/image124.jpeg"/><Relationship Id="rId7" Type="http://schemas.openxmlformats.org/officeDocument/2006/relationships/image" Target="../media/image128.png"/><Relationship Id="rId2" Type="http://schemas.openxmlformats.org/officeDocument/2006/relationships/notesSlide" Target="../notesSlides/notesSlide24.xml"/><Relationship Id="rId1" Type="http://schemas.openxmlformats.org/officeDocument/2006/relationships/slideLayout" Target="../slideLayouts/slideLayout24.xml"/><Relationship Id="rId6" Type="http://schemas.openxmlformats.org/officeDocument/2006/relationships/image" Target="../media/image127.png"/><Relationship Id="rId5" Type="http://schemas.openxmlformats.org/officeDocument/2006/relationships/image" Target="../media/image126.png"/><Relationship Id="rId4" Type="http://schemas.openxmlformats.org/officeDocument/2006/relationships/image" Target="../media/image125.jpeg"/><Relationship Id="rId9" Type="http://schemas.openxmlformats.org/officeDocument/2006/relationships/slide" Target="slide57.xml"/></Relationships>
</file>

<file path=ppt/slides/_rels/slide68.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jpeg"/><Relationship Id="rId1" Type="http://schemas.openxmlformats.org/officeDocument/2006/relationships/slideLayout" Target="../slideLayouts/slideLayout12.xml"/><Relationship Id="rId5" Type="http://schemas.openxmlformats.org/officeDocument/2006/relationships/image" Target="../media/image134.png"/><Relationship Id="rId4" Type="http://schemas.openxmlformats.org/officeDocument/2006/relationships/image" Target="../media/image133.png"/></Relationships>
</file>

<file path=ppt/slides/_rels/slide7.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10" Type="http://schemas.openxmlformats.org/officeDocument/2006/relationships/image" Target="../media/image21.gif"/><Relationship Id="rId4" Type="http://schemas.openxmlformats.org/officeDocument/2006/relationships/image" Target="../media/image16.jpeg"/><Relationship Id="rId9" Type="http://schemas.openxmlformats.org/officeDocument/2006/relationships/hyperlink" Target="http://www.achievement.org/autodoc/photocredit/achievers/led0-013" TargetMode="External"/></Relationships>
</file>

<file path=ppt/slides/_rels/slide70.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jpeg"/><Relationship Id="rId1" Type="http://schemas.openxmlformats.org/officeDocument/2006/relationships/slideLayout" Target="../slideLayouts/slideLayout18.xml"/><Relationship Id="rId4" Type="http://schemas.openxmlformats.org/officeDocument/2006/relationships/slide" Target="slide57.xml"/></Relationships>
</file>

<file path=ppt/slides/_rels/slide71.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slideLayout" Target="../slideLayouts/slideLayout18.xml"/><Relationship Id="rId5" Type="http://schemas.openxmlformats.org/officeDocument/2006/relationships/image" Target="../media/image140.png"/><Relationship Id="rId4" Type="http://schemas.openxmlformats.org/officeDocument/2006/relationships/image" Target="../media/image139.png"/></Relationships>
</file>

<file path=ppt/slides/_rels/slide72.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image" Target="../media/image143.png"/><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25.xml"/><Relationship Id="rId1" Type="http://schemas.openxmlformats.org/officeDocument/2006/relationships/slideLayout" Target="../slideLayouts/slideLayout49.xml"/><Relationship Id="rId5" Type="http://schemas.openxmlformats.org/officeDocument/2006/relationships/slide" Target="slide57.xml"/><Relationship Id="rId4" Type="http://schemas.openxmlformats.org/officeDocument/2006/relationships/image" Target="../media/image145.png"/></Relationships>
</file>

<file path=ppt/slides/_rels/slide76.xml.rels><?xml version="1.0" encoding="UTF-8" standalone="yes"?>
<Relationships xmlns="http://schemas.openxmlformats.org/package/2006/relationships"><Relationship Id="rId3" Type="http://schemas.openxmlformats.org/officeDocument/2006/relationships/image" Target="../media/image147.jpeg"/><Relationship Id="rId2" Type="http://schemas.openxmlformats.org/officeDocument/2006/relationships/image" Target="../media/image146.wmf"/><Relationship Id="rId1" Type="http://schemas.openxmlformats.org/officeDocument/2006/relationships/slideLayout" Target="../slideLayouts/slideLayout64.xml"/><Relationship Id="rId5" Type="http://schemas.openxmlformats.org/officeDocument/2006/relationships/slide" Target="slide57.xml"/><Relationship Id="rId4" Type="http://schemas.openxmlformats.org/officeDocument/2006/relationships/image" Target="../media/image148.jpe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2" Type="http://schemas.openxmlformats.org/officeDocument/2006/relationships/image" Target="../media/image149.png"/><Relationship Id="rId1" Type="http://schemas.openxmlformats.org/officeDocument/2006/relationships/slideLayout" Target="../slideLayouts/slideLayout18.xml"/></Relationships>
</file>

<file path=ppt/slides/_rels/slide79.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6.xml"/><Relationship Id="rId4" Type="http://schemas.openxmlformats.org/officeDocument/2006/relationships/image" Target="../media/image24.jpeg"/></Relationships>
</file>

<file path=ppt/slides/_rels/slide80.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18.xml"/></Relationships>
</file>

<file path=ppt/slides/_rels/slide81.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image" Target="../media/image152.png"/><Relationship Id="rId1" Type="http://schemas.openxmlformats.org/officeDocument/2006/relationships/slideLayout" Target="../slideLayouts/slideLayout13.xml"/><Relationship Id="rId5" Type="http://schemas.openxmlformats.org/officeDocument/2006/relationships/image" Target="../media/image155.png"/><Relationship Id="rId4" Type="http://schemas.openxmlformats.org/officeDocument/2006/relationships/image" Target="../media/image154.png"/></Relationships>
</file>

<file path=ppt/slides/_rels/slide82.xml.rels><?xml version="1.0" encoding="UTF-8" standalone="yes"?>
<Relationships xmlns="http://schemas.openxmlformats.org/package/2006/relationships"><Relationship Id="rId2" Type="http://schemas.openxmlformats.org/officeDocument/2006/relationships/slide" Target="slide57.xml"/><Relationship Id="rId1" Type="http://schemas.openxmlformats.org/officeDocument/2006/relationships/slideLayout" Target="../slideLayouts/slideLayout2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3" Type="http://schemas.openxmlformats.org/officeDocument/2006/relationships/image" Target="../media/image156.jpeg"/><Relationship Id="rId2" Type="http://schemas.openxmlformats.org/officeDocument/2006/relationships/notesSlide" Target="../notesSlides/notesSlide26.xml"/><Relationship Id="rId1" Type="http://schemas.openxmlformats.org/officeDocument/2006/relationships/slideLayout" Target="../slideLayouts/slideLayout38.xml"/><Relationship Id="rId5" Type="http://schemas.openxmlformats.org/officeDocument/2006/relationships/image" Target="../media/image158.png"/><Relationship Id="rId4" Type="http://schemas.openxmlformats.org/officeDocument/2006/relationships/image" Target="../media/image157.png"/></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8.xml"/><Relationship Id="rId1" Type="http://schemas.openxmlformats.org/officeDocument/2006/relationships/vmlDrawing" Target="../drawings/vmlDrawing4.vml"/><Relationship Id="rId5" Type="http://schemas.openxmlformats.org/officeDocument/2006/relationships/image" Target="../media/image160.png"/><Relationship Id="rId4" Type="http://schemas.openxmlformats.org/officeDocument/2006/relationships/oleObject" Target="../embeddings/oleObject8.bin"/></Relationships>
</file>

<file path=ppt/slides/_rels/slide86.xml.rels><?xml version="1.0" encoding="UTF-8" standalone="yes"?>
<Relationships xmlns="http://schemas.openxmlformats.org/package/2006/relationships"><Relationship Id="rId3" Type="http://schemas.openxmlformats.org/officeDocument/2006/relationships/image" Target="../media/image162.png"/><Relationship Id="rId7" Type="http://schemas.openxmlformats.org/officeDocument/2006/relationships/image" Target="../media/image166.png"/><Relationship Id="rId2" Type="http://schemas.openxmlformats.org/officeDocument/2006/relationships/image" Target="../media/image161.png"/><Relationship Id="rId1" Type="http://schemas.openxmlformats.org/officeDocument/2006/relationships/slideLayout" Target="../slideLayouts/slideLayout18.xml"/><Relationship Id="rId6" Type="http://schemas.openxmlformats.org/officeDocument/2006/relationships/image" Target="../media/image165.png"/><Relationship Id="rId5" Type="http://schemas.openxmlformats.org/officeDocument/2006/relationships/image" Target="../media/image164.png"/><Relationship Id="rId4" Type="http://schemas.openxmlformats.org/officeDocument/2006/relationships/image" Target="../media/image163.png"/></Relationships>
</file>

<file path=ppt/slides/_rels/slide87.xml.rels><?xml version="1.0" encoding="UTF-8" standalone="yes"?>
<Relationships xmlns="http://schemas.openxmlformats.org/package/2006/relationships"><Relationship Id="rId8" Type="http://schemas.openxmlformats.org/officeDocument/2006/relationships/image" Target="../media/image168.png"/><Relationship Id="rId3" Type="http://schemas.openxmlformats.org/officeDocument/2006/relationships/image" Target="../media/image162.png"/><Relationship Id="rId7" Type="http://schemas.openxmlformats.org/officeDocument/2006/relationships/slide" Target="slide57.xml"/><Relationship Id="rId2" Type="http://schemas.openxmlformats.org/officeDocument/2006/relationships/image" Target="../media/image161.png"/><Relationship Id="rId1" Type="http://schemas.openxmlformats.org/officeDocument/2006/relationships/slideLayout" Target="../slideLayouts/slideLayout18.xml"/><Relationship Id="rId6" Type="http://schemas.openxmlformats.org/officeDocument/2006/relationships/image" Target="../media/image167.png"/><Relationship Id="rId11" Type="http://schemas.openxmlformats.org/officeDocument/2006/relationships/image" Target="../media/image171.png"/><Relationship Id="rId5" Type="http://schemas.openxmlformats.org/officeDocument/2006/relationships/image" Target="../media/image166.png"/><Relationship Id="rId10" Type="http://schemas.openxmlformats.org/officeDocument/2006/relationships/image" Target="../media/image170.png"/><Relationship Id="rId4" Type="http://schemas.openxmlformats.org/officeDocument/2006/relationships/image" Target="../media/image163.png"/><Relationship Id="rId9" Type="http://schemas.openxmlformats.org/officeDocument/2006/relationships/image" Target="../media/image169.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9.xml.rels><?xml version="1.0" encoding="UTF-8" standalone="yes"?>
<Relationships xmlns="http://schemas.openxmlformats.org/package/2006/relationships"><Relationship Id="rId3" Type="http://schemas.openxmlformats.org/officeDocument/2006/relationships/image" Target="../media/image173.png"/><Relationship Id="rId7" Type="http://schemas.openxmlformats.org/officeDocument/2006/relationships/image" Target="../media/image177.png"/><Relationship Id="rId2" Type="http://schemas.openxmlformats.org/officeDocument/2006/relationships/image" Target="../media/image172.png"/><Relationship Id="rId1" Type="http://schemas.openxmlformats.org/officeDocument/2006/relationships/slideLayout" Target="../slideLayouts/slideLayout18.xml"/><Relationship Id="rId6" Type="http://schemas.openxmlformats.org/officeDocument/2006/relationships/image" Target="../media/image176.png"/><Relationship Id="rId5" Type="http://schemas.openxmlformats.org/officeDocument/2006/relationships/image" Target="../media/image175.png"/><Relationship Id="rId4" Type="http://schemas.openxmlformats.org/officeDocument/2006/relationships/image" Target="../media/image174.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90.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image" Target="../media/image178.png"/><Relationship Id="rId1" Type="http://schemas.openxmlformats.org/officeDocument/2006/relationships/slideLayout" Target="../slideLayouts/slideLayout18.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2.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image" Target="../media/image179.png"/><Relationship Id="rId1" Type="http://schemas.openxmlformats.org/officeDocument/2006/relationships/slideLayout" Target="../slideLayouts/slideLayout18.xml"/></Relationships>
</file>

<file path=ppt/slides/_rels/slide93.xml.rels><?xml version="1.0" encoding="UTF-8" standalone="yes"?>
<Relationships xmlns="http://schemas.openxmlformats.org/package/2006/relationships"><Relationship Id="rId3" Type="http://schemas.openxmlformats.org/officeDocument/2006/relationships/image" Target="../media/image182.png"/><Relationship Id="rId7" Type="http://schemas.openxmlformats.org/officeDocument/2006/relationships/image" Target="../media/image185.png"/><Relationship Id="rId2" Type="http://schemas.openxmlformats.org/officeDocument/2006/relationships/image" Target="../media/image181.png"/><Relationship Id="rId1" Type="http://schemas.openxmlformats.org/officeDocument/2006/relationships/slideLayout" Target="../slideLayouts/slideLayout18.xml"/><Relationship Id="rId6" Type="http://schemas.openxmlformats.org/officeDocument/2006/relationships/slide" Target="slide57.xml"/><Relationship Id="rId5" Type="http://schemas.openxmlformats.org/officeDocument/2006/relationships/image" Target="../media/image184.png"/><Relationship Id="rId4" Type="http://schemas.openxmlformats.org/officeDocument/2006/relationships/image" Target="../media/image183.pn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Photo#1"/>
          <p:cNvPicPr>
            <a:picLocks noChangeAspect="1" noChangeArrowheads="1"/>
          </p:cNvPicPr>
          <p:nvPr/>
        </p:nvPicPr>
        <p:blipFill>
          <a:blip r:embed="rId3" cstate="print"/>
          <a:srcRect/>
          <a:stretch>
            <a:fillRect/>
          </a:stretch>
        </p:blipFill>
        <p:spPr bwMode="auto">
          <a:xfrm>
            <a:off x="7938" y="17463"/>
            <a:ext cx="9144000" cy="6873875"/>
          </a:xfrm>
          <a:prstGeom prst="rect">
            <a:avLst/>
          </a:prstGeom>
          <a:noFill/>
          <a:ln w="9525">
            <a:noFill/>
            <a:miter lim="800000"/>
            <a:headEnd/>
            <a:tailEnd/>
          </a:ln>
        </p:spPr>
      </p:pic>
      <p:sp>
        <p:nvSpPr>
          <p:cNvPr id="66563" name="Rectangle 3"/>
          <p:cNvSpPr>
            <a:spLocks noChangeArrowheads="1"/>
          </p:cNvSpPr>
          <p:nvPr/>
        </p:nvSpPr>
        <p:spPr bwMode="auto">
          <a:xfrm>
            <a:off x="228600" y="476250"/>
            <a:ext cx="8686800" cy="1976438"/>
          </a:xfrm>
          <a:prstGeom prst="rect">
            <a:avLst/>
          </a:prstGeom>
          <a:solidFill>
            <a:srgbClr val="0000FF">
              <a:alpha val="56000"/>
            </a:srgbClr>
          </a:solidFill>
          <a:ln w="25400">
            <a:solidFill>
              <a:srgbClr val="00FFFF"/>
            </a:solidFill>
            <a:miter lim="800000"/>
            <a:headEnd/>
            <a:tailEnd/>
          </a:ln>
        </p:spPr>
        <p:txBody>
          <a:bodyPr anchor="ctr"/>
          <a:lstStyle/>
          <a:p>
            <a:r>
              <a:rPr lang="en-GB" sz="4400" dirty="0" smtClean="0"/>
              <a:t>Recent Results and Prospects </a:t>
            </a:r>
          </a:p>
          <a:p>
            <a:r>
              <a:rPr lang="en-GB" sz="4400" dirty="0" smtClean="0"/>
              <a:t>in Neutrino Physics</a:t>
            </a:r>
            <a:endParaRPr lang="en-GB" sz="4400" b="1" dirty="0"/>
          </a:p>
        </p:txBody>
      </p:sp>
      <p:sp>
        <p:nvSpPr>
          <p:cNvPr id="66564" name="Text Box 4"/>
          <p:cNvSpPr txBox="1">
            <a:spLocks noChangeArrowheads="1"/>
          </p:cNvSpPr>
          <p:nvPr/>
        </p:nvSpPr>
        <p:spPr bwMode="auto">
          <a:xfrm>
            <a:off x="3124200" y="4876800"/>
            <a:ext cx="2678113" cy="1076325"/>
          </a:xfrm>
          <a:prstGeom prst="rect">
            <a:avLst/>
          </a:prstGeom>
          <a:solidFill>
            <a:srgbClr val="0000FF">
              <a:alpha val="56000"/>
            </a:srgbClr>
          </a:solidFill>
          <a:ln w="9525">
            <a:solidFill>
              <a:srgbClr val="00FFFF"/>
            </a:solidFill>
            <a:miter lim="800000"/>
            <a:headEnd/>
            <a:tailEnd/>
          </a:ln>
        </p:spPr>
        <p:txBody>
          <a:bodyPr wrap="none">
            <a:spAutoFit/>
          </a:bodyPr>
          <a:lstStyle/>
          <a:p>
            <a:r>
              <a:rPr lang="en-GB" sz="3200" b="1"/>
              <a:t>Dave Wark</a:t>
            </a:r>
          </a:p>
          <a:p>
            <a:r>
              <a:rPr lang="en-GB" sz="3200" b="1"/>
              <a:t>Imperial/RAL</a:t>
            </a:r>
          </a:p>
        </p:txBody>
      </p:sp>
      <p:pic>
        <p:nvPicPr>
          <p:cNvPr id="66565" name="Picture 5" descr="logo"/>
          <p:cNvPicPr>
            <a:picLocks noChangeAspect="1" noChangeArrowheads="1"/>
          </p:cNvPicPr>
          <p:nvPr/>
        </p:nvPicPr>
        <p:blipFill>
          <a:blip r:embed="rId4" cstate="print"/>
          <a:srcRect/>
          <a:stretch>
            <a:fillRect/>
          </a:stretch>
        </p:blipFill>
        <p:spPr bwMode="auto">
          <a:xfrm>
            <a:off x="6372225" y="5105400"/>
            <a:ext cx="1760538" cy="628650"/>
          </a:xfrm>
          <a:prstGeom prst="rect">
            <a:avLst/>
          </a:prstGeom>
          <a:noFill/>
          <a:ln w="9525">
            <a:noFill/>
            <a:miter lim="800000"/>
            <a:headEnd/>
            <a:tailEnd/>
          </a:ln>
        </p:spPr>
      </p:pic>
      <p:sp>
        <p:nvSpPr>
          <p:cNvPr id="66566" name="Text Box 6"/>
          <p:cNvSpPr txBox="1">
            <a:spLocks noChangeArrowheads="1"/>
          </p:cNvSpPr>
          <p:nvPr/>
        </p:nvSpPr>
        <p:spPr bwMode="auto">
          <a:xfrm>
            <a:off x="678377" y="2871788"/>
            <a:ext cx="7544373" cy="1569660"/>
          </a:xfrm>
          <a:prstGeom prst="rect">
            <a:avLst/>
          </a:prstGeom>
          <a:solidFill>
            <a:srgbClr val="0000FF">
              <a:alpha val="56000"/>
            </a:srgbClr>
          </a:solidFill>
          <a:ln w="9525">
            <a:solidFill>
              <a:srgbClr val="00FFFF"/>
            </a:solidFill>
            <a:miter lim="800000"/>
            <a:headEnd/>
            <a:tailEnd/>
          </a:ln>
        </p:spPr>
        <p:txBody>
          <a:bodyPr wrap="none">
            <a:spAutoFit/>
          </a:bodyPr>
          <a:lstStyle/>
          <a:p>
            <a:r>
              <a:rPr lang="en-GB" sz="3200" b="1" dirty="0" smtClean="0"/>
              <a:t>Towards CP Violation in Neutrino </a:t>
            </a:r>
            <a:r>
              <a:rPr lang="en-GB" sz="3200" b="1" dirty="0" smtClean="0"/>
              <a:t>Physics</a:t>
            </a:r>
          </a:p>
          <a:p>
            <a:r>
              <a:rPr lang="en-GB" sz="3200" b="1" dirty="0" smtClean="0"/>
              <a:t>Prague </a:t>
            </a:r>
            <a:endParaRPr lang="en-GB" sz="3200" b="1" dirty="0" smtClean="0"/>
          </a:p>
          <a:p>
            <a:r>
              <a:rPr lang="en-GB" sz="3200" b="1" dirty="0" smtClean="0"/>
              <a:t>October 7</a:t>
            </a:r>
            <a:r>
              <a:rPr lang="en-GB" sz="3200" b="1" baseline="30000" dirty="0" smtClean="0"/>
              <a:t>th</a:t>
            </a:r>
            <a:r>
              <a:rPr lang="en-GB" sz="3200" b="1" dirty="0" smtClean="0"/>
              <a:t>, 2011</a:t>
            </a:r>
            <a:endParaRPr lang="en-GB" sz="3200" b="1" dirty="0"/>
          </a:p>
        </p:txBody>
      </p:sp>
      <p:pic>
        <p:nvPicPr>
          <p:cNvPr id="66567" name="Picture 7" descr="stfc_logo"/>
          <p:cNvPicPr>
            <a:picLocks noChangeAspect="1" noChangeArrowheads="1"/>
          </p:cNvPicPr>
          <p:nvPr/>
        </p:nvPicPr>
        <p:blipFill>
          <a:blip r:embed="rId5" cstate="print"/>
          <a:srcRect/>
          <a:stretch>
            <a:fillRect/>
          </a:stretch>
        </p:blipFill>
        <p:spPr bwMode="auto">
          <a:xfrm>
            <a:off x="358775" y="5157788"/>
            <a:ext cx="2557463" cy="5540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92900" name="Object 4"/>
          <p:cNvGraphicFramePr>
            <a:graphicFrameLocks noChangeAspect="1"/>
          </p:cNvGraphicFramePr>
          <p:nvPr/>
        </p:nvGraphicFramePr>
        <p:xfrm>
          <a:off x="1547664" y="3933056"/>
          <a:ext cx="6477000" cy="1149350"/>
        </p:xfrm>
        <a:graphic>
          <a:graphicData uri="http://schemas.openxmlformats.org/presentationml/2006/ole">
            <p:oleObj spid="_x0000_s592900" name="Equation" r:id="rId4" imgW="2361960" imgH="419040" progId="Equation.3">
              <p:embed/>
            </p:oleObj>
          </a:graphicData>
        </a:graphic>
      </p:graphicFrame>
      <p:sp>
        <p:nvSpPr>
          <p:cNvPr id="1028" name="Rectangle 2"/>
          <p:cNvSpPr>
            <a:spLocks noChangeArrowheads="1"/>
          </p:cNvSpPr>
          <p:nvPr/>
        </p:nvSpPr>
        <p:spPr bwMode="auto">
          <a:xfrm>
            <a:off x="152400" y="1447800"/>
            <a:ext cx="8991600" cy="2209800"/>
          </a:xfrm>
          <a:prstGeom prst="rect">
            <a:avLst/>
          </a:prstGeom>
          <a:noFill/>
          <a:ln w="38100">
            <a:noFill/>
            <a:miter lim="800000"/>
            <a:headEnd/>
            <a:tailEnd/>
          </a:ln>
        </p:spPr>
        <p:txBody>
          <a:bodyPr wrap="none" anchor="ctr"/>
          <a:lstStyle/>
          <a:p>
            <a:endParaRPr lang="en-US" sz="2400"/>
          </a:p>
        </p:txBody>
      </p:sp>
      <p:pic>
        <p:nvPicPr>
          <p:cNvPr id="1526791" name="Picture 7" descr="vuve"/>
          <p:cNvPicPr>
            <a:picLocks noChangeAspect="1" noChangeArrowheads="1"/>
          </p:cNvPicPr>
          <p:nvPr/>
        </p:nvPicPr>
        <p:blipFill>
          <a:blip r:embed="rId5" cstate="print"/>
          <a:srcRect/>
          <a:stretch>
            <a:fillRect/>
          </a:stretch>
        </p:blipFill>
        <p:spPr bwMode="auto">
          <a:xfrm>
            <a:off x="467544" y="3068960"/>
            <a:ext cx="8305800" cy="3486150"/>
          </a:xfrm>
          <a:prstGeom prst="rect">
            <a:avLst/>
          </a:prstGeom>
          <a:noFill/>
          <a:ln w="9525">
            <a:noFill/>
            <a:miter lim="800000"/>
            <a:headEnd/>
            <a:tailEnd/>
          </a:ln>
        </p:spPr>
      </p:pic>
      <p:sp>
        <p:nvSpPr>
          <p:cNvPr id="1032" name="Rectangle 12"/>
          <p:cNvSpPr>
            <a:spLocks noGrp="1" noChangeArrowheads="1"/>
          </p:cNvSpPr>
          <p:nvPr>
            <p:ph type="title"/>
          </p:nvPr>
        </p:nvSpPr>
        <p:spPr>
          <a:xfrm>
            <a:off x="1066800" y="-306388"/>
            <a:ext cx="7772400" cy="1143001"/>
          </a:xfrm>
        </p:spPr>
        <p:txBody>
          <a:bodyPr/>
          <a:lstStyle/>
          <a:p>
            <a:pPr eaLnBrk="1" hangingPunct="1"/>
            <a:r>
              <a:rPr lang="en-GB" sz="3600" i="1" dirty="0" smtClean="0">
                <a:latin typeface="Arial" charset="0"/>
              </a:rPr>
              <a:t>Three neutrino mixing.</a:t>
            </a:r>
          </a:p>
        </p:txBody>
      </p:sp>
      <p:sp>
        <p:nvSpPr>
          <p:cNvPr id="14" name="TextBox 13"/>
          <p:cNvSpPr txBox="1">
            <a:spLocks noChangeArrowheads="1"/>
          </p:cNvSpPr>
          <p:nvPr/>
        </p:nvSpPr>
        <p:spPr bwMode="auto">
          <a:xfrm>
            <a:off x="5868144" y="6021288"/>
            <a:ext cx="3273425" cy="830263"/>
          </a:xfrm>
          <a:prstGeom prst="rect">
            <a:avLst/>
          </a:prstGeom>
          <a:solidFill>
            <a:srgbClr val="1407B9"/>
          </a:solidFill>
          <a:ln w="9525">
            <a:noFill/>
            <a:miter lim="800000"/>
            <a:headEnd/>
            <a:tailEnd/>
          </a:ln>
        </p:spPr>
        <p:txBody>
          <a:bodyPr wrap="none">
            <a:spAutoFit/>
          </a:bodyPr>
          <a:lstStyle/>
          <a:p>
            <a:r>
              <a:rPr lang="en-GB" sz="2400" dirty="0"/>
              <a:t>Remember </a:t>
            </a:r>
            <a:r>
              <a:rPr lang="en-GB" sz="2400" dirty="0" err="1"/>
              <a:t>degeneracies</a:t>
            </a:r>
            <a:r>
              <a:rPr lang="en-GB" sz="2400" dirty="0"/>
              <a:t> </a:t>
            </a:r>
          </a:p>
          <a:p>
            <a:r>
              <a:rPr lang="en-GB" sz="2400" dirty="0"/>
              <a:t>And </a:t>
            </a:r>
            <a:r>
              <a:rPr lang="en-GB" sz="2400" dirty="0" err="1"/>
              <a:t>covariances</a:t>
            </a:r>
            <a:r>
              <a:rPr lang="en-GB" sz="2400" dirty="0"/>
              <a:t>!</a:t>
            </a:r>
          </a:p>
        </p:txBody>
      </p:sp>
      <p:pic>
        <p:nvPicPr>
          <p:cNvPr id="1034" name="Picture 6"/>
          <p:cNvPicPr>
            <a:picLocks noChangeAspect="1" noChangeArrowheads="1"/>
          </p:cNvPicPr>
          <p:nvPr/>
        </p:nvPicPr>
        <p:blipFill>
          <a:blip r:embed="rId6" cstate="print"/>
          <a:srcRect/>
          <a:stretch>
            <a:fillRect/>
          </a:stretch>
        </p:blipFill>
        <p:spPr bwMode="auto">
          <a:xfrm>
            <a:off x="395288" y="549275"/>
            <a:ext cx="8497887" cy="2303463"/>
          </a:xfrm>
          <a:prstGeom prst="rect">
            <a:avLst/>
          </a:prstGeom>
          <a:noFill/>
          <a:ln w="44450">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526791"/>
                                        </p:tgtEl>
                                        <p:attrNameLst>
                                          <p:attrName>style.visibility</p:attrName>
                                        </p:attrNameLst>
                                      </p:cBhvr>
                                      <p:to>
                                        <p:strVal val="visible"/>
                                      </p:to>
                                    </p:set>
                                    <p:animEffect transition="in" filter="wipe(up)">
                                      <p:cBhvr>
                                        <p:cTn id="7" dur="500"/>
                                        <p:tgtEl>
                                          <p:spTgt spid="1526791"/>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32"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strVal val="4*#ppt_w"/>
                                          </p:val>
                                        </p:tav>
                                        <p:tav tm="100000">
                                          <p:val>
                                            <p:strVal val="#ppt_w"/>
                                          </p:val>
                                        </p:tav>
                                      </p:tavLst>
                                    </p:anim>
                                    <p:anim calcmode="lin" valueType="num">
                                      <p:cBhvr>
                                        <p:cTn id="13" dur="500" fill="hold"/>
                                        <p:tgtEl>
                                          <p:spTgt spid="14"/>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bwMode="auto">
          <a:xfrm>
            <a:off x="0" y="0"/>
            <a:ext cx="9144000" cy="7029400"/>
          </a:xfrm>
          <a:prstGeom prst="rect">
            <a:avLst/>
          </a:prstGeom>
          <a:solidFill>
            <a:srgbClr val="FFFFFF"/>
          </a:solidFill>
          <a:ln w="4445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800" b="0" i="0" u="none" strike="noStrike" cap="none" normalizeH="0" baseline="0" dirty="0" smtClean="0">
              <a:ln>
                <a:noFill/>
              </a:ln>
              <a:solidFill>
                <a:srgbClr val="66FFFF"/>
              </a:solidFill>
              <a:effectLst/>
              <a:latin typeface="Times New Roman" pitchFamily="18" charset="0"/>
            </a:endParaRPr>
          </a:p>
        </p:txBody>
      </p:sp>
      <p:pic>
        <p:nvPicPr>
          <p:cNvPr id="747523" name="Picture 3"/>
          <p:cNvPicPr>
            <a:picLocks noChangeAspect="1" noChangeArrowheads="1"/>
          </p:cNvPicPr>
          <p:nvPr/>
        </p:nvPicPr>
        <p:blipFill>
          <a:blip r:embed="rId2" cstate="print"/>
          <a:srcRect/>
          <a:stretch>
            <a:fillRect/>
          </a:stretch>
        </p:blipFill>
        <p:spPr bwMode="auto">
          <a:xfrm>
            <a:off x="346782" y="1021804"/>
            <a:ext cx="264778" cy="3487316"/>
          </a:xfrm>
          <a:prstGeom prst="rect">
            <a:avLst/>
          </a:prstGeom>
          <a:noFill/>
          <a:ln w="9525">
            <a:noFill/>
            <a:miter lim="800000"/>
            <a:headEnd/>
            <a:tailEnd/>
          </a:ln>
        </p:spPr>
      </p:pic>
      <p:sp>
        <p:nvSpPr>
          <p:cNvPr id="4" name="TextBox 3"/>
          <p:cNvSpPr txBox="1"/>
          <p:nvPr/>
        </p:nvSpPr>
        <p:spPr>
          <a:xfrm rot="16200000">
            <a:off x="-1706076" y="2542788"/>
            <a:ext cx="3812262" cy="400110"/>
          </a:xfrm>
          <a:prstGeom prst="rect">
            <a:avLst/>
          </a:prstGeom>
          <a:noFill/>
        </p:spPr>
        <p:txBody>
          <a:bodyPr wrap="none" rtlCol="0">
            <a:spAutoFit/>
          </a:bodyPr>
          <a:lstStyle/>
          <a:p>
            <a:r>
              <a:rPr lang="en-GB" sz="2000" dirty="0" smtClean="0">
                <a:solidFill>
                  <a:srgbClr val="1407B9"/>
                </a:solidFill>
              </a:rPr>
              <a:t>Gonzalez-Garcia, </a:t>
            </a:r>
            <a:r>
              <a:rPr lang="en-GB" sz="2000" dirty="0" err="1" smtClean="0">
                <a:solidFill>
                  <a:srgbClr val="1407B9"/>
                </a:solidFill>
              </a:rPr>
              <a:t>Maltoni</a:t>
            </a:r>
            <a:r>
              <a:rPr lang="en-GB" sz="2000" dirty="0" smtClean="0">
                <a:solidFill>
                  <a:srgbClr val="1407B9"/>
                </a:solidFill>
              </a:rPr>
              <a:t>, </a:t>
            </a:r>
            <a:r>
              <a:rPr lang="en-GB" sz="2000" dirty="0" err="1" smtClean="0">
                <a:solidFill>
                  <a:srgbClr val="1407B9"/>
                </a:solidFill>
              </a:rPr>
              <a:t>Salvado</a:t>
            </a:r>
            <a:endParaRPr lang="en-GB" sz="2000" dirty="0">
              <a:solidFill>
                <a:srgbClr val="1407B9"/>
              </a:solidFill>
            </a:endParaRPr>
          </a:p>
        </p:txBody>
      </p:sp>
      <p:sp>
        <p:nvSpPr>
          <p:cNvPr id="20" name="TextBox 19"/>
          <p:cNvSpPr txBox="1"/>
          <p:nvPr/>
        </p:nvSpPr>
        <p:spPr>
          <a:xfrm>
            <a:off x="144016" y="128826"/>
            <a:ext cx="4427984" cy="707886"/>
          </a:xfrm>
          <a:prstGeom prst="rect">
            <a:avLst/>
          </a:prstGeom>
          <a:noFill/>
        </p:spPr>
        <p:txBody>
          <a:bodyPr wrap="square" rtlCol="0">
            <a:spAutoFit/>
          </a:bodyPr>
          <a:lstStyle/>
          <a:p>
            <a:r>
              <a:rPr lang="en-GB" dirty="0" smtClean="0">
                <a:solidFill>
                  <a:srgbClr val="1407B9"/>
                </a:solidFill>
                <a:latin typeface="+mn-lt"/>
              </a:rPr>
              <a:t>How well do we know </a:t>
            </a:r>
            <a:r>
              <a:rPr lang="en-GB" dirty="0" smtClean="0">
                <a:solidFill>
                  <a:srgbClr val="1407B9"/>
                </a:solidFill>
                <a:latin typeface="Symbol" pitchFamily="18" charset="2"/>
              </a:rPr>
              <a:t>q</a:t>
            </a:r>
            <a:r>
              <a:rPr lang="en-GB" baseline="-25000" dirty="0" smtClean="0">
                <a:solidFill>
                  <a:srgbClr val="1407B9"/>
                </a:solidFill>
              </a:rPr>
              <a:t>12</a:t>
            </a:r>
            <a:r>
              <a:rPr lang="en-GB" dirty="0" smtClean="0">
                <a:solidFill>
                  <a:srgbClr val="1407B9"/>
                </a:solidFill>
              </a:rPr>
              <a:t>?</a:t>
            </a:r>
            <a:r>
              <a:rPr lang="en-GB" sz="4000" dirty="0" smtClean="0">
                <a:solidFill>
                  <a:srgbClr val="1407B9"/>
                </a:solidFill>
              </a:rPr>
              <a:t> </a:t>
            </a:r>
            <a:endParaRPr lang="en-GB" sz="4000" dirty="0">
              <a:solidFill>
                <a:srgbClr val="1407B9"/>
              </a:solidFill>
            </a:endParaRPr>
          </a:p>
        </p:txBody>
      </p:sp>
      <p:pic>
        <p:nvPicPr>
          <p:cNvPr id="832513" name="Picture 1"/>
          <p:cNvPicPr>
            <a:picLocks noChangeAspect="1" noChangeArrowheads="1"/>
          </p:cNvPicPr>
          <p:nvPr/>
        </p:nvPicPr>
        <p:blipFill>
          <a:blip r:embed="rId3" cstate="print"/>
          <a:srcRect/>
          <a:stretch>
            <a:fillRect/>
          </a:stretch>
        </p:blipFill>
        <p:spPr bwMode="auto">
          <a:xfrm>
            <a:off x="683568" y="4077072"/>
            <a:ext cx="3360486" cy="2951644"/>
          </a:xfrm>
          <a:prstGeom prst="rect">
            <a:avLst/>
          </a:prstGeom>
          <a:noFill/>
          <a:ln w="9525">
            <a:noFill/>
            <a:miter lim="800000"/>
            <a:headEnd/>
            <a:tailEnd/>
          </a:ln>
        </p:spPr>
      </p:pic>
      <p:pic>
        <p:nvPicPr>
          <p:cNvPr id="832515" name="Picture 3"/>
          <p:cNvPicPr>
            <a:picLocks noChangeAspect="1" noChangeArrowheads="1"/>
          </p:cNvPicPr>
          <p:nvPr/>
        </p:nvPicPr>
        <p:blipFill>
          <a:blip r:embed="rId4" cstate="print"/>
          <a:srcRect/>
          <a:stretch>
            <a:fillRect/>
          </a:stretch>
        </p:blipFill>
        <p:spPr bwMode="auto">
          <a:xfrm>
            <a:off x="4283968" y="3686287"/>
            <a:ext cx="4608512" cy="3055081"/>
          </a:xfrm>
          <a:prstGeom prst="rect">
            <a:avLst/>
          </a:prstGeom>
          <a:noFill/>
          <a:ln w="9525">
            <a:noFill/>
            <a:miter lim="800000"/>
            <a:headEnd/>
            <a:tailEnd/>
          </a:ln>
        </p:spPr>
      </p:pic>
      <p:sp>
        <p:nvSpPr>
          <p:cNvPr id="25" name="TextBox 24"/>
          <p:cNvSpPr txBox="1"/>
          <p:nvPr/>
        </p:nvSpPr>
        <p:spPr>
          <a:xfrm rot="5400000">
            <a:off x="6775757" y="4430107"/>
            <a:ext cx="4283968" cy="338554"/>
          </a:xfrm>
          <a:prstGeom prst="rect">
            <a:avLst/>
          </a:prstGeom>
          <a:solidFill>
            <a:schemeClr val="accent6"/>
          </a:solidFill>
        </p:spPr>
        <p:txBody>
          <a:bodyPr wrap="square" rtlCol="0">
            <a:spAutoFit/>
          </a:bodyPr>
          <a:lstStyle/>
          <a:p>
            <a:r>
              <a:rPr lang="en-GB" sz="1600" dirty="0" smtClean="0"/>
              <a:t>From </a:t>
            </a:r>
            <a:r>
              <a:rPr lang="en-GB" sz="1600" dirty="0" smtClean="0"/>
              <a:t>Ranucci’s</a:t>
            </a:r>
            <a:r>
              <a:rPr lang="en-GB" sz="1600" dirty="0" smtClean="0"/>
              <a:t> </a:t>
            </a:r>
            <a:r>
              <a:rPr lang="en-GB" sz="1600" dirty="0" smtClean="0"/>
              <a:t>BOREXINO talk </a:t>
            </a:r>
            <a:r>
              <a:rPr lang="en-GB" sz="1600" dirty="0" smtClean="0"/>
              <a:t>at EPS 2011</a:t>
            </a:r>
          </a:p>
        </p:txBody>
      </p:sp>
      <p:cxnSp>
        <p:nvCxnSpPr>
          <p:cNvPr id="29" name="Straight Arrow Connector 28"/>
          <p:cNvCxnSpPr/>
          <p:nvPr/>
        </p:nvCxnSpPr>
        <p:spPr bwMode="auto">
          <a:xfrm flipH="1" flipV="1">
            <a:off x="8388425" y="6381328"/>
            <a:ext cx="576063" cy="216024"/>
          </a:xfrm>
          <a:prstGeom prst="straightConnector1">
            <a:avLst/>
          </a:prstGeom>
          <a:solidFill>
            <a:srgbClr val="FFFFFF"/>
          </a:solidFill>
          <a:ln w="44450" cap="flat" cmpd="sng" algn="ctr">
            <a:solidFill>
              <a:schemeClr val="accent2"/>
            </a:solidFill>
            <a:prstDash val="solid"/>
            <a:round/>
            <a:headEnd type="none" w="med" len="med"/>
            <a:tailEnd type="arrow"/>
          </a:ln>
          <a:effectLst/>
        </p:spPr>
      </p:cxnSp>
      <p:pic>
        <p:nvPicPr>
          <p:cNvPr id="404482" name="Picture 2"/>
          <p:cNvPicPr>
            <a:picLocks noChangeAspect="1" noChangeArrowheads="1"/>
          </p:cNvPicPr>
          <p:nvPr/>
        </p:nvPicPr>
        <p:blipFill>
          <a:blip r:embed="rId5" cstate="print"/>
          <a:srcRect/>
          <a:stretch>
            <a:fillRect/>
          </a:stretch>
        </p:blipFill>
        <p:spPr bwMode="auto">
          <a:xfrm>
            <a:off x="683568" y="836712"/>
            <a:ext cx="3476625" cy="3019425"/>
          </a:xfrm>
          <a:prstGeom prst="rect">
            <a:avLst/>
          </a:prstGeom>
          <a:noFill/>
          <a:ln w="44450" cap="flat" cmpd="sng">
            <a:noFill/>
            <a:prstDash val="solid"/>
            <a:miter lim="800000"/>
            <a:headEnd type="none" w="med" len="med"/>
            <a:tailEnd type="none" w="med" len="med"/>
          </a:ln>
        </p:spPr>
      </p:pic>
      <p:pic>
        <p:nvPicPr>
          <p:cNvPr id="404483" name="Picture 3"/>
          <p:cNvPicPr>
            <a:picLocks noChangeAspect="1" noChangeArrowheads="1"/>
          </p:cNvPicPr>
          <p:nvPr/>
        </p:nvPicPr>
        <p:blipFill>
          <a:blip r:embed="rId6" cstate="print"/>
          <a:srcRect/>
          <a:stretch>
            <a:fillRect/>
          </a:stretch>
        </p:blipFill>
        <p:spPr bwMode="auto">
          <a:xfrm>
            <a:off x="1187624" y="3717032"/>
            <a:ext cx="2924175" cy="552450"/>
          </a:xfrm>
          <a:prstGeom prst="rect">
            <a:avLst/>
          </a:prstGeom>
          <a:noFill/>
          <a:ln w="44450" cap="flat" cmpd="sng">
            <a:noFill/>
            <a:prstDash val="solid"/>
            <a:miter lim="800000"/>
            <a:headEnd type="none" w="med" len="med"/>
            <a:tailEnd type="none" w="med" len="med"/>
          </a:ln>
        </p:spPr>
      </p:pic>
      <p:pic>
        <p:nvPicPr>
          <p:cNvPr id="12" name="Picture 2"/>
          <p:cNvPicPr>
            <a:picLocks noChangeAspect="1" noChangeArrowheads="1"/>
          </p:cNvPicPr>
          <p:nvPr/>
        </p:nvPicPr>
        <p:blipFill>
          <a:blip r:embed="rId7" cstate="print"/>
          <a:srcRect/>
          <a:stretch>
            <a:fillRect/>
          </a:stretch>
        </p:blipFill>
        <p:spPr bwMode="auto">
          <a:xfrm>
            <a:off x="4583757" y="657835"/>
            <a:ext cx="4164707" cy="3131205"/>
          </a:xfrm>
          <a:prstGeom prst="rect">
            <a:avLst/>
          </a:prstGeom>
          <a:noFill/>
          <a:ln w="9525">
            <a:noFill/>
            <a:miter lim="800000"/>
            <a:headEnd/>
            <a:tailEnd/>
          </a:ln>
        </p:spPr>
      </p:pic>
      <p:pic>
        <p:nvPicPr>
          <p:cNvPr id="13" name="Picture 3"/>
          <p:cNvPicPr>
            <a:picLocks noChangeAspect="1" noChangeArrowheads="1"/>
          </p:cNvPicPr>
          <p:nvPr/>
        </p:nvPicPr>
        <p:blipFill>
          <a:blip r:embed="rId8" cstate="print"/>
          <a:srcRect/>
          <a:stretch>
            <a:fillRect/>
          </a:stretch>
        </p:blipFill>
        <p:spPr bwMode="auto">
          <a:xfrm rot="5400000">
            <a:off x="6581573" y="-1748924"/>
            <a:ext cx="367093" cy="45302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bwMode="auto">
          <a:xfrm>
            <a:off x="0" y="0"/>
            <a:ext cx="9144000" cy="7029400"/>
          </a:xfrm>
          <a:prstGeom prst="rect">
            <a:avLst/>
          </a:prstGeom>
          <a:solidFill>
            <a:srgbClr val="FFFFFF"/>
          </a:solidFill>
          <a:ln w="4445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800" b="0" i="0" u="none" strike="noStrike" cap="none" normalizeH="0" baseline="0" dirty="0" smtClean="0">
              <a:ln>
                <a:noFill/>
              </a:ln>
              <a:solidFill>
                <a:srgbClr val="66FFFF"/>
              </a:solidFill>
              <a:effectLst/>
              <a:latin typeface="Times New Roman" pitchFamily="18" charset="0"/>
            </a:endParaRPr>
          </a:p>
        </p:txBody>
      </p:sp>
      <p:sp>
        <p:nvSpPr>
          <p:cNvPr id="20" name="TextBox 19"/>
          <p:cNvSpPr txBox="1"/>
          <p:nvPr/>
        </p:nvSpPr>
        <p:spPr>
          <a:xfrm>
            <a:off x="0" y="0"/>
            <a:ext cx="4427984" cy="707886"/>
          </a:xfrm>
          <a:prstGeom prst="rect">
            <a:avLst/>
          </a:prstGeom>
          <a:noFill/>
        </p:spPr>
        <p:txBody>
          <a:bodyPr wrap="square" rtlCol="0">
            <a:spAutoFit/>
          </a:bodyPr>
          <a:lstStyle/>
          <a:p>
            <a:r>
              <a:rPr lang="en-GB" dirty="0" smtClean="0">
                <a:solidFill>
                  <a:srgbClr val="1407B9"/>
                </a:solidFill>
                <a:latin typeface="+mn-lt"/>
              </a:rPr>
              <a:t>How well do we know </a:t>
            </a:r>
            <a:r>
              <a:rPr lang="en-GB" dirty="0" smtClean="0">
                <a:solidFill>
                  <a:srgbClr val="1407B9"/>
                </a:solidFill>
                <a:latin typeface="Symbol" pitchFamily="18" charset="2"/>
              </a:rPr>
              <a:t>q</a:t>
            </a:r>
            <a:r>
              <a:rPr lang="en-GB" baseline="-25000" dirty="0" smtClean="0">
                <a:solidFill>
                  <a:srgbClr val="1407B9"/>
                </a:solidFill>
              </a:rPr>
              <a:t>23</a:t>
            </a:r>
            <a:r>
              <a:rPr lang="en-GB" dirty="0" smtClean="0">
                <a:solidFill>
                  <a:srgbClr val="1407B9"/>
                </a:solidFill>
              </a:rPr>
              <a:t>?</a:t>
            </a:r>
            <a:r>
              <a:rPr lang="en-GB" sz="4000" dirty="0" smtClean="0">
                <a:solidFill>
                  <a:srgbClr val="1407B9"/>
                </a:solidFill>
              </a:rPr>
              <a:t> </a:t>
            </a:r>
            <a:endParaRPr lang="en-GB" sz="4000" dirty="0">
              <a:solidFill>
                <a:srgbClr val="1407B9"/>
              </a:solidFill>
            </a:endParaRPr>
          </a:p>
        </p:txBody>
      </p:sp>
      <p:pic>
        <p:nvPicPr>
          <p:cNvPr id="866306" name="Picture 2"/>
          <p:cNvPicPr>
            <a:picLocks noChangeAspect="1" noChangeArrowheads="1"/>
          </p:cNvPicPr>
          <p:nvPr/>
        </p:nvPicPr>
        <p:blipFill>
          <a:blip r:embed="rId2" cstate="print"/>
          <a:srcRect/>
          <a:stretch>
            <a:fillRect/>
          </a:stretch>
        </p:blipFill>
        <p:spPr bwMode="auto">
          <a:xfrm>
            <a:off x="611560" y="764704"/>
            <a:ext cx="3152775" cy="2752725"/>
          </a:xfrm>
          <a:prstGeom prst="rect">
            <a:avLst/>
          </a:prstGeom>
          <a:noFill/>
          <a:ln w="9525">
            <a:noFill/>
            <a:miter lim="800000"/>
            <a:headEnd/>
            <a:tailEnd/>
          </a:ln>
        </p:spPr>
      </p:pic>
      <p:pic>
        <p:nvPicPr>
          <p:cNvPr id="23" name="Picture 3"/>
          <p:cNvPicPr>
            <a:picLocks noChangeAspect="1" noChangeArrowheads="1"/>
          </p:cNvPicPr>
          <p:nvPr/>
        </p:nvPicPr>
        <p:blipFill>
          <a:blip r:embed="rId3" cstate="print"/>
          <a:srcRect/>
          <a:stretch>
            <a:fillRect/>
          </a:stretch>
        </p:blipFill>
        <p:spPr bwMode="auto">
          <a:xfrm>
            <a:off x="346782" y="620688"/>
            <a:ext cx="237442" cy="3127276"/>
          </a:xfrm>
          <a:prstGeom prst="rect">
            <a:avLst/>
          </a:prstGeom>
          <a:noFill/>
          <a:ln w="9525">
            <a:noFill/>
            <a:miter lim="800000"/>
            <a:headEnd/>
            <a:tailEnd/>
          </a:ln>
        </p:spPr>
      </p:pic>
      <p:sp>
        <p:nvSpPr>
          <p:cNvPr id="24" name="TextBox 23"/>
          <p:cNvSpPr txBox="1"/>
          <p:nvPr/>
        </p:nvSpPr>
        <p:spPr>
          <a:xfrm rot="16200000">
            <a:off x="-1527341" y="2091410"/>
            <a:ext cx="3454792" cy="369332"/>
          </a:xfrm>
          <a:prstGeom prst="rect">
            <a:avLst/>
          </a:prstGeom>
          <a:noFill/>
        </p:spPr>
        <p:txBody>
          <a:bodyPr wrap="none" rtlCol="0">
            <a:spAutoFit/>
          </a:bodyPr>
          <a:lstStyle/>
          <a:p>
            <a:r>
              <a:rPr lang="en-GB" sz="1800" dirty="0" smtClean="0">
                <a:solidFill>
                  <a:srgbClr val="1407B9"/>
                </a:solidFill>
              </a:rPr>
              <a:t>Gonzalez-Garcia, </a:t>
            </a:r>
            <a:r>
              <a:rPr lang="en-GB" sz="1800" dirty="0" err="1" smtClean="0">
                <a:solidFill>
                  <a:srgbClr val="1407B9"/>
                </a:solidFill>
              </a:rPr>
              <a:t>Maltoni</a:t>
            </a:r>
            <a:r>
              <a:rPr lang="en-GB" sz="1800" dirty="0" smtClean="0">
                <a:solidFill>
                  <a:srgbClr val="1407B9"/>
                </a:solidFill>
              </a:rPr>
              <a:t>, </a:t>
            </a:r>
            <a:r>
              <a:rPr lang="en-GB" sz="1800" dirty="0" err="1" smtClean="0">
                <a:solidFill>
                  <a:srgbClr val="1407B9"/>
                </a:solidFill>
              </a:rPr>
              <a:t>Salvado</a:t>
            </a:r>
            <a:endParaRPr lang="en-GB" sz="1800" dirty="0">
              <a:solidFill>
                <a:srgbClr val="1407B9"/>
              </a:solidFill>
            </a:endParaRPr>
          </a:p>
        </p:txBody>
      </p:sp>
      <p:cxnSp>
        <p:nvCxnSpPr>
          <p:cNvPr id="22" name="Straight Arrow Connector 21"/>
          <p:cNvCxnSpPr/>
          <p:nvPr/>
        </p:nvCxnSpPr>
        <p:spPr bwMode="auto">
          <a:xfrm rot="5400000">
            <a:off x="1260426" y="1916038"/>
            <a:ext cx="720080" cy="1588"/>
          </a:xfrm>
          <a:prstGeom prst="straightConnector1">
            <a:avLst/>
          </a:prstGeom>
          <a:solidFill>
            <a:srgbClr val="FFFFFF"/>
          </a:solidFill>
          <a:ln w="44450" cap="flat" cmpd="sng" algn="ctr">
            <a:solidFill>
              <a:schemeClr val="accent2">
                <a:lumMod val="75000"/>
              </a:schemeClr>
            </a:solidFill>
            <a:prstDash val="solid"/>
            <a:round/>
            <a:headEnd type="arrow"/>
            <a:tailEnd type="arrow"/>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Line 2"/>
          <p:cNvSpPr>
            <a:spLocks noChangeShapeType="1"/>
          </p:cNvSpPr>
          <p:nvPr/>
        </p:nvSpPr>
        <p:spPr bwMode="auto">
          <a:xfrm flipV="1">
            <a:off x="1219200" y="2057400"/>
            <a:ext cx="0" cy="3505200"/>
          </a:xfrm>
          <a:prstGeom prst="line">
            <a:avLst/>
          </a:prstGeom>
          <a:noFill/>
          <a:ln w="28575">
            <a:solidFill>
              <a:srgbClr val="66FFFF"/>
            </a:solidFill>
            <a:miter lim="800000"/>
            <a:headEnd/>
            <a:tailEnd type="triangle" w="med" len="med"/>
          </a:ln>
        </p:spPr>
        <p:txBody>
          <a:bodyPr wrap="none"/>
          <a:lstStyle/>
          <a:p>
            <a:endParaRPr lang="en-GB"/>
          </a:p>
        </p:txBody>
      </p:sp>
      <p:grpSp>
        <p:nvGrpSpPr>
          <p:cNvPr id="2" name="Group 3"/>
          <p:cNvGrpSpPr>
            <a:grpSpLocks/>
          </p:cNvGrpSpPr>
          <p:nvPr/>
        </p:nvGrpSpPr>
        <p:grpSpPr bwMode="auto">
          <a:xfrm>
            <a:off x="1371600" y="5943600"/>
            <a:ext cx="1239838" cy="457200"/>
            <a:chOff x="240" y="3807"/>
            <a:chExt cx="781" cy="288"/>
          </a:xfrm>
        </p:grpSpPr>
        <p:sp>
          <p:nvSpPr>
            <p:cNvPr id="165924" name="Rectangle 4"/>
            <p:cNvSpPr>
              <a:spLocks noChangeArrowheads="1"/>
            </p:cNvSpPr>
            <p:nvPr/>
          </p:nvSpPr>
          <p:spPr bwMode="auto">
            <a:xfrm>
              <a:off x="240" y="3893"/>
              <a:ext cx="192" cy="192"/>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5925" name="Text Box 5"/>
            <p:cNvSpPr txBox="1">
              <a:spLocks noChangeArrowheads="1"/>
            </p:cNvSpPr>
            <p:nvPr/>
          </p:nvSpPr>
          <p:spPr bwMode="auto">
            <a:xfrm>
              <a:off x="541" y="3807"/>
              <a:ext cx="480" cy="288"/>
            </a:xfrm>
            <a:prstGeom prst="rect">
              <a:avLst/>
            </a:prstGeom>
            <a:noFill/>
            <a:ln w="9525">
              <a:noFill/>
              <a:miter lim="800000"/>
              <a:headEnd/>
              <a:tailEnd/>
            </a:ln>
          </p:spPr>
          <p:txBody>
            <a:bodyPr>
              <a:spAutoFit/>
            </a:bodyPr>
            <a:lstStyle/>
            <a:p>
              <a:pPr algn="l">
                <a:spcBef>
                  <a:spcPct val="50000"/>
                </a:spcBef>
              </a:pPr>
              <a:r>
                <a:rPr lang="en-US" b="1">
                  <a:latin typeface="Symbol" pitchFamily="18" charset="2"/>
                </a:rPr>
                <a:t>n</a:t>
              </a:r>
              <a:r>
                <a:rPr lang="en-US" b="1" baseline="-25000">
                  <a:latin typeface="Comic Sans MS" pitchFamily="66" charset="0"/>
                </a:rPr>
                <a:t>e </a:t>
              </a:r>
            </a:p>
          </p:txBody>
        </p:sp>
      </p:grpSp>
      <p:grpSp>
        <p:nvGrpSpPr>
          <p:cNvPr id="3" name="Group 6"/>
          <p:cNvGrpSpPr>
            <a:grpSpLocks/>
          </p:cNvGrpSpPr>
          <p:nvPr/>
        </p:nvGrpSpPr>
        <p:grpSpPr bwMode="auto">
          <a:xfrm>
            <a:off x="2667000" y="5943600"/>
            <a:ext cx="938213" cy="457200"/>
            <a:chOff x="912" y="3805"/>
            <a:chExt cx="591" cy="288"/>
          </a:xfrm>
        </p:grpSpPr>
        <p:sp>
          <p:nvSpPr>
            <p:cNvPr id="165922" name="Rectangle 7"/>
            <p:cNvSpPr>
              <a:spLocks noChangeArrowheads="1"/>
            </p:cNvSpPr>
            <p:nvPr/>
          </p:nvSpPr>
          <p:spPr bwMode="auto">
            <a:xfrm>
              <a:off x="912" y="3888"/>
              <a:ext cx="192" cy="192"/>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5923" name="Rectangle 8"/>
            <p:cNvSpPr>
              <a:spLocks noChangeArrowheads="1"/>
            </p:cNvSpPr>
            <p:nvPr/>
          </p:nvSpPr>
          <p:spPr bwMode="auto">
            <a:xfrm>
              <a:off x="1213" y="3805"/>
              <a:ext cx="290" cy="288"/>
            </a:xfrm>
            <a:prstGeom prst="rect">
              <a:avLst/>
            </a:prstGeom>
            <a:noFill/>
            <a:ln w="9525">
              <a:noFill/>
              <a:miter lim="800000"/>
              <a:headEnd/>
              <a:tailEnd/>
            </a:ln>
          </p:spPr>
          <p:txBody>
            <a:bodyPr wrap="none">
              <a:spAutoFit/>
            </a:bodyPr>
            <a:lstStyle/>
            <a:p>
              <a:pPr algn="l"/>
              <a:r>
                <a:rPr lang="en-US" b="1">
                  <a:latin typeface="Symbol" pitchFamily="18" charset="2"/>
                </a:rPr>
                <a:t>n</a:t>
              </a:r>
              <a:r>
                <a:rPr lang="en-US" b="1" baseline="-25000">
                  <a:latin typeface="Symbol" pitchFamily="18" charset="2"/>
                </a:rPr>
                <a:t>m</a:t>
              </a:r>
            </a:p>
          </p:txBody>
        </p:sp>
      </p:grpSp>
      <p:grpSp>
        <p:nvGrpSpPr>
          <p:cNvPr id="4" name="Group 9"/>
          <p:cNvGrpSpPr>
            <a:grpSpLocks/>
          </p:cNvGrpSpPr>
          <p:nvPr/>
        </p:nvGrpSpPr>
        <p:grpSpPr bwMode="auto">
          <a:xfrm>
            <a:off x="3886200" y="5943600"/>
            <a:ext cx="914400" cy="457200"/>
            <a:chOff x="1584" y="3810"/>
            <a:chExt cx="576" cy="288"/>
          </a:xfrm>
        </p:grpSpPr>
        <p:sp>
          <p:nvSpPr>
            <p:cNvPr id="165920" name="Rectangle 10"/>
            <p:cNvSpPr>
              <a:spLocks noChangeArrowheads="1"/>
            </p:cNvSpPr>
            <p:nvPr/>
          </p:nvSpPr>
          <p:spPr bwMode="auto">
            <a:xfrm>
              <a:off x="1584" y="3893"/>
              <a:ext cx="192" cy="192"/>
            </a:xfrm>
            <a:prstGeom prst="rect">
              <a:avLst/>
            </a:prstGeom>
            <a:solidFill>
              <a:srgbClr val="30DD07"/>
            </a:solidFill>
            <a:ln w="9525">
              <a:solidFill>
                <a:schemeClr val="tx1"/>
              </a:solidFill>
              <a:miter lim="800000"/>
              <a:headEnd/>
              <a:tailEnd/>
            </a:ln>
          </p:spPr>
          <p:txBody>
            <a:bodyPr wrap="none" anchor="ctr"/>
            <a:lstStyle/>
            <a:p>
              <a:endParaRPr lang="en-US"/>
            </a:p>
          </p:txBody>
        </p:sp>
        <p:sp>
          <p:nvSpPr>
            <p:cNvPr id="165921" name="Rectangle 11"/>
            <p:cNvSpPr>
              <a:spLocks noChangeArrowheads="1"/>
            </p:cNvSpPr>
            <p:nvPr/>
          </p:nvSpPr>
          <p:spPr bwMode="auto">
            <a:xfrm>
              <a:off x="1888" y="3810"/>
              <a:ext cx="272" cy="288"/>
            </a:xfrm>
            <a:prstGeom prst="rect">
              <a:avLst/>
            </a:prstGeom>
            <a:noFill/>
            <a:ln w="9525">
              <a:noFill/>
              <a:miter lim="800000"/>
              <a:headEnd/>
              <a:tailEnd/>
            </a:ln>
          </p:spPr>
          <p:txBody>
            <a:bodyPr wrap="none">
              <a:spAutoFit/>
            </a:bodyPr>
            <a:lstStyle/>
            <a:p>
              <a:pPr algn="l"/>
              <a:r>
                <a:rPr lang="en-US" b="1">
                  <a:latin typeface="Symbol" pitchFamily="18" charset="2"/>
                </a:rPr>
                <a:t>n</a:t>
              </a:r>
              <a:r>
                <a:rPr lang="en-US" b="1" baseline="-25000">
                  <a:latin typeface="Symbol" pitchFamily="18" charset="2"/>
                </a:rPr>
                <a:t>t</a:t>
              </a:r>
            </a:p>
          </p:txBody>
        </p:sp>
      </p:grpSp>
      <p:sp>
        <p:nvSpPr>
          <p:cNvPr id="165894" name="Text Box 12"/>
          <p:cNvSpPr txBox="1">
            <a:spLocks noChangeArrowheads="1"/>
          </p:cNvSpPr>
          <p:nvPr/>
        </p:nvSpPr>
        <p:spPr bwMode="auto">
          <a:xfrm>
            <a:off x="685800" y="1524000"/>
            <a:ext cx="1143000" cy="457200"/>
          </a:xfrm>
          <a:prstGeom prst="rect">
            <a:avLst/>
          </a:prstGeom>
          <a:noFill/>
          <a:ln w="9525">
            <a:noFill/>
            <a:miter lim="800000"/>
            <a:headEnd/>
            <a:tailEnd/>
          </a:ln>
        </p:spPr>
        <p:txBody>
          <a:bodyPr>
            <a:spAutoFit/>
          </a:bodyPr>
          <a:lstStyle/>
          <a:p>
            <a:pPr algn="l">
              <a:spcBef>
                <a:spcPct val="50000"/>
              </a:spcBef>
            </a:pPr>
            <a:r>
              <a:rPr lang="en-US">
                <a:latin typeface="Comic Sans MS" pitchFamily="66" charset="0"/>
              </a:rPr>
              <a:t>Log m</a:t>
            </a:r>
            <a:r>
              <a:rPr lang="en-US" baseline="30000">
                <a:latin typeface="Comic Sans MS" pitchFamily="66" charset="0"/>
              </a:rPr>
              <a:t>2</a:t>
            </a:r>
          </a:p>
        </p:txBody>
      </p:sp>
      <p:grpSp>
        <p:nvGrpSpPr>
          <p:cNvPr id="5" name="Group 13"/>
          <p:cNvGrpSpPr>
            <a:grpSpLocks/>
          </p:cNvGrpSpPr>
          <p:nvPr/>
        </p:nvGrpSpPr>
        <p:grpSpPr bwMode="auto">
          <a:xfrm>
            <a:off x="1371600" y="4648200"/>
            <a:ext cx="2590800" cy="457200"/>
            <a:chOff x="864" y="2928"/>
            <a:chExt cx="1632" cy="288"/>
          </a:xfrm>
        </p:grpSpPr>
        <p:sp>
          <p:nvSpPr>
            <p:cNvPr id="165916" name="Rectangle 14"/>
            <p:cNvSpPr>
              <a:spLocks noChangeArrowheads="1"/>
            </p:cNvSpPr>
            <p:nvPr/>
          </p:nvSpPr>
          <p:spPr bwMode="auto">
            <a:xfrm>
              <a:off x="1296" y="2976"/>
              <a:ext cx="528" cy="24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5917" name="Rectangle 15"/>
            <p:cNvSpPr>
              <a:spLocks noChangeArrowheads="1"/>
            </p:cNvSpPr>
            <p:nvPr/>
          </p:nvSpPr>
          <p:spPr bwMode="auto">
            <a:xfrm>
              <a:off x="1824" y="2976"/>
              <a:ext cx="336" cy="24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5918" name="Rectangle 16"/>
            <p:cNvSpPr>
              <a:spLocks noChangeArrowheads="1"/>
            </p:cNvSpPr>
            <p:nvPr/>
          </p:nvSpPr>
          <p:spPr bwMode="auto">
            <a:xfrm>
              <a:off x="2160" y="2976"/>
              <a:ext cx="336" cy="240"/>
            </a:xfrm>
            <a:prstGeom prst="rect">
              <a:avLst/>
            </a:prstGeom>
            <a:solidFill>
              <a:srgbClr val="30DD07"/>
            </a:solidFill>
            <a:ln w="9525">
              <a:solidFill>
                <a:schemeClr val="tx1"/>
              </a:solidFill>
              <a:miter lim="800000"/>
              <a:headEnd/>
              <a:tailEnd/>
            </a:ln>
          </p:spPr>
          <p:txBody>
            <a:bodyPr wrap="none" anchor="ctr"/>
            <a:lstStyle/>
            <a:p>
              <a:endParaRPr lang="en-US"/>
            </a:p>
          </p:txBody>
        </p:sp>
        <p:sp>
          <p:nvSpPr>
            <p:cNvPr id="165919" name="Text Box 17"/>
            <p:cNvSpPr txBox="1">
              <a:spLocks noChangeArrowheads="1"/>
            </p:cNvSpPr>
            <p:nvPr/>
          </p:nvSpPr>
          <p:spPr bwMode="auto">
            <a:xfrm>
              <a:off x="864" y="2928"/>
              <a:ext cx="384" cy="288"/>
            </a:xfrm>
            <a:prstGeom prst="rect">
              <a:avLst/>
            </a:prstGeom>
            <a:noFill/>
            <a:ln w="9525">
              <a:noFill/>
              <a:miter lim="800000"/>
              <a:headEnd/>
              <a:tailEnd/>
            </a:ln>
          </p:spPr>
          <p:txBody>
            <a:bodyPr>
              <a:spAutoFit/>
            </a:bodyPr>
            <a:lstStyle/>
            <a:p>
              <a:pPr algn="l">
                <a:spcBef>
                  <a:spcPct val="50000"/>
                </a:spcBef>
              </a:pPr>
              <a:r>
                <a:rPr lang="en-US">
                  <a:latin typeface="Comic Sans MS" pitchFamily="66" charset="0"/>
                </a:rPr>
                <a:t>m</a:t>
              </a:r>
              <a:r>
                <a:rPr lang="en-US" baseline="-25000">
                  <a:latin typeface="Comic Sans MS" pitchFamily="66" charset="0"/>
                </a:rPr>
                <a:t>1</a:t>
              </a:r>
            </a:p>
          </p:txBody>
        </p:sp>
      </p:grpSp>
      <p:grpSp>
        <p:nvGrpSpPr>
          <p:cNvPr id="6" name="Group 18"/>
          <p:cNvGrpSpPr>
            <a:grpSpLocks/>
          </p:cNvGrpSpPr>
          <p:nvPr/>
        </p:nvGrpSpPr>
        <p:grpSpPr bwMode="auto">
          <a:xfrm>
            <a:off x="1447800" y="2667000"/>
            <a:ext cx="2514600" cy="457200"/>
            <a:chOff x="912" y="1680"/>
            <a:chExt cx="1584" cy="288"/>
          </a:xfrm>
        </p:grpSpPr>
        <p:sp>
          <p:nvSpPr>
            <p:cNvPr id="165912" name="Rectangle 19"/>
            <p:cNvSpPr>
              <a:spLocks noChangeArrowheads="1"/>
            </p:cNvSpPr>
            <p:nvPr/>
          </p:nvSpPr>
          <p:spPr bwMode="auto">
            <a:xfrm>
              <a:off x="1296" y="1680"/>
              <a:ext cx="96" cy="24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5913" name="Rectangle 20"/>
            <p:cNvSpPr>
              <a:spLocks noChangeArrowheads="1"/>
            </p:cNvSpPr>
            <p:nvPr/>
          </p:nvSpPr>
          <p:spPr bwMode="auto">
            <a:xfrm>
              <a:off x="1392" y="1680"/>
              <a:ext cx="576" cy="24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5914" name="Rectangle 21"/>
            <p:cNvSpPr>
              <a:spLocks noChangeArrowheads="1"/>
            </p:cNvSpPr>
            <p:nvPr/>
          </p:nvSpPr>
          <p:spPr bwMode="auto">
            <a:xfrm>
              <a:off x="1968" y="1680"/>
              <a:ext cx="528" cy="240"/>
            </a:xfrm>
            <a:prstGeom prst="rect">
              <a:avLst/>
            </a:prstGeom>
            <a:solidFill>
              <a:srgbClr val="30DD07"/>
            </a:solidFill>
            <a:ln w="9525">
              <a:solidFill>
                <a:schemeClr val="tx1"/>
              </a:solidFill>
              <a:miter lim="800000"/>
              <a:headEnd/>
              <a:tailEnd/>
            </a:ln>
          </p:spPr>
          <p:txBody>
            <a:bodyPr wrap="none" anchor="ctr"/>
            <a:lstStyle/>
            <a:p>
              <a:endParaRPr lang="en-US"/>
            </a:p>
          </p:txBody>
        </p:sp>
        <p:sp>
          <p:nvSpPr>
            <p:cNvPr id="165915" name="Rectangle 22"/>
            <p:cNvSpPr>
              <a:spLocks noChangeArrowheads="1"/>
            </p:cNvSpPr>
            <p:nvPr/>
          </p:nvSpPr>
          <p:spPr bwMode="auto">
            <a:xfrm>
              <a:off x="912" y="1680"/>
              <a:ext cx="343" cy="288"/>
            </a:xfrm>
            <a:prstGeom prst="rect">
              <a:avLst/>
            </a:prstGeom>
            <a:noFill/>
            <a:ln w="9525">
              <a:noFill/>
              <a:miter lim="800000"/>
              <a:headEnd/>
              <a:tailEnd/>
            </a:ln>
          </p:spPr>
          <p:txBody>
            <a:bodyPr wrap="none">
              <a:spAutoFit/>
            </a:bodyPr>
            <a:lstStyle/>
            <a:p>
              <a:pPr algn="l"/>
              <a:r>
                <a:rPr lang="en-US">
                  <a:latin typeface="Comic Sans MS" pitchFamily="66" charset="0"/>
                </a:rPr>
                <a:t>m</a:t>
              </a:r>
              <a:r>
                <a:rPr lang="en-US" baseline="-25000">
                  <a:latin typeface="Comic Sans MS" pitchFamily="66" charset="0"/>
                </a:rPr>
                <a:t>3</a:t>
              </a:r>
            </a:p>
          </p:txBody>
        </p:sp>
      </p:grpSp>
      <p:grpSp>
        <p:nvGrpSpPr>
          <p:cNvPr id="7" name="Group 23"/>
          <p:cNvGrpSpPr>
            <a:grpSpLocks/>
          </p:cNvGrpSpPr>
          <p:nvPr/>
        </p:nvGrpSpPr>
        <p:grpSpPr bwMode="auto">
          <a:xfrm>
            <a:off x="1371600" y="4114800"/>
            <a:ext cx="2590800" cy="457200"/>
            <a:chOff x="864" y="2592"/>
            <a:chExt cx="1632" cy="288"/>
          </a:xfrm>
        </p:grpSpPr>
        <p:sp>
          <p:nvSpPr>
            <p:cNvPr id="165908" name="Rectangle 24"/>
            <p:cNvSpPr>
              <a:spLocks noChangeArrowheads="1"/>
            </p:cNvSpPr>
            <p:nvPr/>
          </p:nvSpPr>
          <p:spPr bwMode="auto">
            <a:xfrm>
              <a:off x="1296" y="2592"/>
              <a:ext cx="528" cy="24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5909" name="Rectangle 25"/>
            <p:cNvSpPr>
              <a:spLocks noChangeArrowheads="1"/>
            </p:cNvSpPr>
            <p:nvPr/>
          </p:nvSpPr>
          <p:spPr bwMode="auto">
            <a:xfrm>
              <a:off x="1824" y="2592"/>
              <a:ext cx="336" cy="24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5910" name="Rectangle 26"/>
            <p:cNvSpPr>
              <a:spLocks noChangeArrowheads="1"/>
            </p:cNvSpPr>
            <p:nvPr/>
          </p:nvSpPr>
          <p:spPr bwMode="auto">
            <a:xfrm>
              <a:off x="2160" y="2592"/>
              <a:ext cx="336" cy="240"/>
            </a:xfrm>
            <a:prstGeom prst="rect">
              <a:avLst/>
            </a:prstGeom>
            <a:solidFill>
              <a:srgbClr val="30DD07"/>
            </a:solidFill>
            <a:ln w="9525">
              <a:solidFill>
                <a:schemeClr val="tx1"/>
              </a:solidFill>
              <a:miter lim="800000"/>
              <a:headEnd/>
              <a:tailEnd/>
            </a:ln>
          </p:spPr>
          <p:txBody>
            <a:bodyPr wrap="none" anchor="ctr"/>
            <a:lstStyle/>
            <a:p>
              <a:endParaRPr lang="en-US"/>
            </a:p>
          </p:txBody>
        </p:sp>
        <p:sp>
          <p:nvSpPr>
            <p:cNvPr id="165911" name="Rectangle 27"/>
            <p:cNvSpPr>
              <a:spLocks noChangeArrowheads="1"/>
            </p:cNvSpPr>
            <p:nvPr/>
          </p:nvSpPr>
          <p:spPr bwMode="auto">
            <a:xfrm>
              <a:off x="864" y="2592"/>
              <a:ext cx="343" cy="288"/>
            </a:xfrm>
            <a:prstGeom prst="rect">
              <a:avLst/>
            </a:prstGeom>
            <a:noFill/>
            <a:ln w="9525">
              <a:noFill/>
              <a:miter lim="800000"/>
              <a:headEnd/>
              <a:tailEnd/>
            </a:ln>
          </p:spPr>
          <p:txBody>
            <a:bodyPr wrap="none">
              <a:spAutoFit/>
            </a:bodyPr>
            <a:lstStyle/>
            <a:p>
              <a:pPr algn="l"/>
              <a:r>
                <a:rPr lang="en-US">
                  <a:latin typeface="Comic Sans MS" pitchFamily="66" charset="0"/>
                </a:rPr>
                <a:t>m</a:t>
              </a:r>
              <a:r>
                <a:rPr lang="en-US" baseline="-25000">
                  <a:latin typeface="Comic Sans MS" pitchFamily="66" charset="0"/>
                </a:rPr>
                <a:t>2</a:t>
              </a:r>
            </a:p>
          </p:txBody>
        </p:sp>
      </p:grpSp>
      <p:sp>
        <p:nvSpPr>
          <p:cNvPr id="165898" name="Text Box 28"/>
          <p:cNvSpPr txBox="1">
            <a:spLocks noChangeArrowheads="1"/>
          </p:cNvSpPr>
          <p:nvPr/>
        </p:nvSpPr>
        <p:spPr bwMode="auto">
          <a:xfrm>
            <a:off x="1333500" y="242888"/>
            <a:ext cx="7469188" cy="646112"/>
          </a:xfrm>
          <a:prstGeom prst="rect">
            <a:avLst/>
          </a:prstGeom>
          <a:noFill/>
          <a:ln w="22225">
            <a:noFill/>
            <a:miter lim="800000"/>
            <a:headEnd/>
            <a:tailEnd/>
          </a:ln>
        </p:spPr>
        <p:txBody>
          <a:bodyPr wrap="none">
            <a:spAutoFit/>
          </a:bodyPr>
          <a:lstStyle/>
          <a:p>
            <a:r>
              <a:rPr lang="en-GB" sz="3600"/>
              <a:t>What is the pattern of neutrino masses?</a:t>
            </a:r>
          </a:p>
        </p:txBody>
      </p:sp>
      <p:grpSp>
        <p:nvGrpSpPr>
          <p:cNvPr id="8" name="Group 29"/>
          <p:cNvGrpSpPr>
            <a:grpSpLocks/>
          </p:cNvGrpSpPr>
          <p:nvPr/>
        </p:nvGrpSpPr>
        <p:grpSpPr bwMode="auto">
          <a:xfrm>
            <a:off x="3998913" y="3087688"/>
            <a:ext cx="3451225" cy="990600"/>
            <a:chOff x="2519" y="1945"/>
            <a:chExt cx="2174" cy="624"/>
          </a:xfrm>
        </p:grpSpPr>
        <p:sp>
          <p:nvSpPr>
            <p:cNvPr id="165906" name="Rectangle 30"/>
            <p:cNvSpPr>
              <a:spLocks noChangeArrowheads="1"/>
            </p:cNvSpPr>
            <p:nvPr/>
          </p:nvSpPr>
          <p:spPr bwMode="auto">
            <a:xfrm>
              <a:off x="2640" y="2112"/>
              <a:ext cx="2053" cy="288"/>
            </a:xfrm>
            <a:prstGeom prst="rect">
              <a:avLst/>
            </a:prstGeom>
            <a:noFill/>
            <a:ln w="9525">
              <a:noFill/>
              <a:miter lim="800000"/>
              <a:headEnd/>
              <a:tailEnd/>
            </a:ln>
          </p:spPr>
          <p:txBody>
            <a:bodyPr wrap="none">
              <a:spAutoFit/>
            </a:bodyPr>
            <a:lstStyle/>
            <a:p>
              <a:pPr algn="l"/>
              <a:r>
                <a:rPr lang="en-US">
                  <a:latin typeface="Symbol" pitchFamily="18" charset="2"/>
                </a:rPr>
                <a:t>D</a:t>
              </a:r>
              <a:r>
                <a:rPr lang="en-US">
                  <a:latin typeface="Comic Sans MS" pitchFamily="66" charset="0"/>
                </a:rPr>
                <a:t>m</a:t>
              </a:r>
              <a:r>
                <a:rPr lang="en-US" baseline="30000">
                  <a:latin typeface="Comic Sans MS" pitchFamily="66" charset="0"/>
                </a:rPr>
                <a:t>2</a:t>
              </a:r>
              <a:r>
                <a:rPr lang="en-US" baseline="-25000">
                  <a:latin typeface="Comic Sans MS" pitchFamily="66" charset="0"/>
                </a:rPr>
                <a:t>23</a:t>
              </a:r>
              <a:r>
                <a:rPr lang="en-US">
                  <a:latin typeface="Comic Sans MS" pitchFamily="66" charset="0"/>
                </a:rPr>
                <a:t> ~ 2.5 x 10</a:t>
              </a:r>
              <a:r>
                <a:rPr lang="en-US" baseline="30000">
                  <a:latin typeface="Comic Sans MS" pitchFamily="66" charset="0"/>
                </a:rPr>
                <a:t>-3</a:t>
              </a:r>
              <a:r>
                <a:rPr lang="en-US">
                  <a:latin typeface="Comic Sans MS" pitchFamily="66" charset="0"/>
                </a:rPr>
                <a:t> eV</a:t>
              </a:r>
              <a:r>
                <a:rPr lang="en-US" baseline="30000">
                  <a:latin typeface="Comic Sans MS" pitchFamily="66" charset="0"/>
                </a:rPr>
                <a:t>2</a:t>
              </a:r>
            </a:p>
          </p:txBody>
        </p:sp>
        <p:sp>
          <p:nvSpPr>
            <p:cNvPr id="165907" name="AutoShape 31"/>
            <p:cNvSpPr>
              <a:spLocks/>
            </p:cNvSpPr>
            <p:nvPr/>
          </p:nvSpPr>
          <p:spPr bwMode="auto">
            <a:xfrm>
              <a:off x="2519" y="1945"/>
              <a:ext cx="144" cy="624"/>
            </a:xfrm>
            <a:prstGeom prst="rightBrace">
              <a:avLst>
                <a:gd name="adj1" fmla="val 36111"/>
                <a:gd name="adj2" fmla="val 50000"/>
              </a:avLst>
            </a:prstGeom>
            <a:noFill/>
            <a:ln w="22225">
              <a:solidFill>
                <a:srgbClr val="66FFFF"/>
              </a:solidFill>
              <a:round/>
              <a:headEnd/>
              <a:tailEnd/>
            </a:ln>
          </p:spPr>
          <p:txBody>
            <a:bodyPr wrap="none" anchor="ctr"/>
            <a:lstStyle/>
            <a:p>
              <a:endParaRPr lang="en-US"/>
            </a:p>
          </p:txBody>
        </p:sp>
      </p:grpSp>
      <p:grpSp>
        <p:nvGrpSpPr>
          <p:cNvPr id="9" name="Group 32"/>
          <p:cNvGrpSpPr>
            <a:grpSpLocks/>
          </p:cNvGrpSpPr>
          <p:nvPr/>
        </p:nvGrpSpPr>
        <p:grpSpPr bwMode="auto">
          <a:xfrm>
            <a:off x="4014788" y="4419602"/>
            <a:ext cx="4517652" cy="954088"/>
            <a:chOff x="2529" y="2784"/>
            <a:chExt cx="2127" cy="601"/>
          </a:xfrm>
        </p:grpSpPr>
        <p:sp>
          <p:nvSpPr>
            <p:cNvPr id="165904" name="Text Box 33"/>
            <p:cNvSpPr txBox="1">
              <a:spLocks noChangeArrowheads="1"/>
            </p:cNvSpPr>
            <p:nvPr/>
          </p:nvSpPr>
          <p:spPr bwMode="auto">
            <a:xfrm>
              <a:off x="2688" y="2784"/>
              <a:ext cx="1968" cy="601"/>
            </a:xfrm>
            <a:prstGeom prst="rect">
              <a:avLst/>
            </a:prstGeom>
            <a:noFill/>
            <a:ln w="9525">
              <a:noFill/>
              <a:miter lim="800000"/>
              <a:headEnd/>
              <a:tailEnd/>
            </a:ln>
          </p:spPr>
          <p:txBody>
            <a:bodyPr>
              <a:spAutoFit/>
            </a:bodyPr>
            <a:lstStyle/>
            <a:p>
              <a:pPr algn="l">
                <a:spcBef>
                  <a:spcPct val="50000"/>
                </a:spcBef>
              </a:pPr>
              <a:r>
                <a:rPr lang="en-US" dirty="0">
                  <a:latin typeface="Symbol" pitchFamily="18" charset="2"/>
                </a:rPr>
                <a:t>D</a:t>
              </a:r>
              <a:r>
                <a:rPr lang="en-US" dirty="0">
                  <a:latin typeface="Comic Sans MS" pitchFamily="66" charset="0"/>
                </a:rPr>
                <a:t>m</a:t>
              </a:r>
              <a:r>
                <a:rPr lang="en-US" baseline="30000" dirty="0">
                  <a:latin typeface="Comic Sans MS" pitchFamily="66" charset="0"/>
                </a:rPr>
                <a:t>2</a:t>
              </a:r>
              <a:r>
                <a:rPr lang="en-US" baseline="-25000" dirty="0">
                  <a:latin typeface="Comic Sans MS" pitchFamily="66" charset="0"/>
                </a:rPr>
                <a:t>12  </a:t>
              </a:r>
              <a:r>
                <a:rPr lang="en-US" dirty="0">
                  <a:latin typeface="Comic Sans MS" pitchFamily="66" charset="0"/>
                </a:rPr>
                <a:t>~  </a:t>
              </a:r>
              <a:r>
                <a:rPr lang="en-US" dirty="0" smtClean="0">
                  <a:latin typeface="Comic Sans MS" pitchFamily="66" charset="0"/>
                </a:rPr>
                <a:t>7.5 </a:t>
              </a:r>
              <a:r>
                <a:rPr lang="en-US" dirty="0">
                  <a:latin typeface="Comic Sans MS" pitchFamily="66" charset="0"/>
                </a:rPr>
                <a:t>x 10</a:t>
              </a:r>
              <a:r>
                <a:rPr lang="en-US" baseline="30000" dirty="0">
                  <a:latin typeface="Comic Sans MS" pitchFamily="66" charset="0"/>
                </a:rPr>
                <a:t>-5</a:t>
              </a:r>
              <a:r>
                <a:rPr lang="en-US" dirty="0">
                  <a:latin typeface="Comic Sans MS" pitchFamily="66" charset="0"/>
                </a:rPr>
                <a:t> eV</a:t>
              </a:r>
              <a:r>
                <a:rPr lang="en-US" baseline="30000" dirty="0">
                  <a:latin typeface="Comic Sans MS" pitchFamily="66" charset="0"/>
                </a:rPr>
                <a:t>2</a:t>
              </a:r>
            </a:p>
          </p:txBody>
        </p:sp>
        <p:sp>
          <p:nvSpPr>
            <p:cNvPr id="165905" name="AutoShape 34"/>
            <p:cNvSpPr>
              <a:spLocks/>
            </p:cNvSpPr>
            <p:nvPr/>
          </p:nvSpPr>
          <p:spPr bwMode="auto">
            <a:xfrm>
              <a:off x="2529" y="2827"/>
              <a:ext cx="144" cy="192"/>
            </a:xfrm>
            <a:prstGeom prst="rightBrace">
              <a:avLst>
                <a:gd name="adj1" fmla="val 11111"/>
                <a:gd name="adj2" fmla="val 50000"/>
              </a:avLst>
            </a:prstGeom>
            <a:noFill/>
            <a:ln w="22225">
              <a:solidFill>
                <a:srgbClr val="66FFFF"/>
              </a:solidFill>
              <a:round/>
              <a:headEnd/>
              <a:tailEnd/>
            </a:ln>
          </p:spPr>
          <p:txBody>
            <a:bodyPr wrap="none" anchor="ctr"/>
            <a:lstStyle/>
            <a:p>
              <a:endParaRPr lang="en-US"/>
            </a:p>
          </p:txBody>
        </p:sp>
      </p:grpSp>
      <p:grpSp>
        <p:nvGrpSpPr>
          <p:cNvPr id="10" name="Group 35"/>
          <p:cNvGrpSpPr>
            <a:grpSpLocks/>
          </p:cNvGrpSpPr>
          <p:nvPr/>
        </p:nvGrpSpPr>
        <p:grpSpPr bwMode="auto">
          <a:xfrm>
            <a:off x="3048000" y="1066800"/>
            <a:ext cx="4438650" cy="1463675"/>
            <a:chOff x="1920" y="672"/>
            <a:chExt cx="2796" cy="922"/>
          </a:xfrm>
        </p:grpSpPr>
        <p:sp>
          <p:nvSpPr>
            <p:cNvPr id="165902" name="Text Box 36"/>
            <p:cNvSpPr txBox="1">
              <a:spLocks noChangeArrowheads="1"/>
            </p:cNvSpPr>
            <p:nvPr/>
          </p:nvSpPr>
          <p:spPr bwMode="auto">
            <a:xfrm>
              <a:off x="2304" y="672"/>
              <a:ext cx="2412" cy="750"/>
            </a:xfrm>
            <a:prstGeom prst="rect">
              <a:avLst/>
            </a:prstGeom>
            <a:noFill/>
            <a:ln w="22225">
              <a:noFill/>
              <a:miter lim="800000"/>
              <a:headEnd/>
              <a:tailEnd/>
            </a:ln>
          </p:spPr>
          <p:txBody>
            <a:bodyPr wrap="none">
              <a:spAutoFit/>
            </a:bodyPr>
            <a:lstStyle/>
            <a:p>
              <a:r>
                <a:rPr lang="en-GB" sz="3600"/>
                <a:t>It “probably” looks </a:t>
              </a:r>
            </a:p>
            <a:p>
              <a:r>
                <a:rPr lang="en-GB" sz="3600"/>
                <a:t>something like this</a:t>
              </a:r>
            </a:p>
          </p:txBody>
        </p:sp>
        <p:sp>
          <p:nvSpPr>
            <p:cNvPr id="165903" name="Freeform 37"/>
            <p:cNvSpPr>
              <a:spLocks/>
            </p:cNvSpPr>
            <p:nvPr/>
          </p:nvSpPr>
          <p:spPr bwMode="auto">
            <a:xfrm>
              <a:off x="1920" y="1114"/>
              <a:ext cx="288" cy="480"/>
            </a:xfrm>
            <a:custGeom>
              <a:avLst/>
              <a:gdLst>
                <a:gd name="T0" fmla="*/ 288 w 288"/>
                <a:gd name="T1" fmla="*/ 0 h 480"/>
                <a:gd name="T2" fmla="*/ 48 w 288"/>
                <a:gd name="T3" fmla="*/ 96 h 480"/>
                <a:gd name="T4" fmla="*/ 0 w 288"/>
                <a:gd name="T5" fmla="*/ 480 h 480"/>
                <a:gd name="T6" fmla="*/ 0 60000 65536"/>
                <a:gd name="T7" fmla="*/ 0 60000 65536"/>
                <a:gd name="T8" fmla="*/ 0 60000 65536"/>
                <a:gd name="T9" fmla="*/ 0 w 288"/>
                <a:gd name="T10" fmla="*/ 0 h 480"/>
                <a:gd name="T11" fmla="*/ 288 w 288"/>
                <a:gd name="T12" fmla="*/ 480 h 480"/>
              </a:gdLst>
              <a:ahLst/>
              <a:cxnLst>
                <a:cxn ang="T6">
                  <a:pos x="T0" y="T1"/>
                </a:cxn>
                <a:cxn ang="T7">
                  <a:pos x="T2" y="T3"/>
                </a:cxn>
                <a:cxn ang="T8">
                  <a:pos x="T4" y="T5"/>
                </a:cxn>
              </a:cxnLst>
              <a:rect l="T9" t="T10" r="T11" b="T12"/>
              <a:pathLst>
                <a:path w="288" h="480">
                  <a:moveTo>
                    <a:pt x="288" y="0"/>
                  </a:moveTo>
                  <a:cubicBezTo>
                    <a:pt x="192" y="8"/>
                    <a:pt x="96" y="16"/>
                    <a:pt x="48" y="96"/>
                  </a:cubicBezTo>
                  <a:cubicBezTo>
                    <a:pt x="0" y="176"/>
                    <a:pt x="0" y="328"/>
                    <a:pt x="0" y="480"/>
                  </a:cubicBezTo>
                </a:path>
              </a:pathLst>
            </a:custGeom>
            <a:noFill/>
            <a:ln w="22225" cap="flat" cmpd="sng">
              <a:solidFill>
                <a:srgbClr val="66FFFF"/>
              </a:solidFill>
              <a:prstDash val="solid"/>
              <a:round/>
              <a:headEnd type="none" w="med" len="med"/>
              <a:tailEnd type="triangle" w="med" len="med"/>
            </a:ln>
          </p:spPr>
          <p:txBody>
            <a:bodyPr/>
            <a:lstStyle/>
            <a:p>
              <a:endParaRPr lang="en-GB"/>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Line 2"/>
          <p:cNvSpPr>
            <a:spLocks noChangeShapeType="1"/>
          </p:cNvSpPr>
          <p:nvPr/>
        </p:nvSpPr>
        <p:spPr bwMode="auto">
          <a:xfrm flipV="1">
            <a:off x="1219200" y="2057400"/>
            <a:ext cx="0" cy="3505200"/>
          </a:xfrm>
          <a:prstGeom prst="line">
            <a:avLst/>
          </a:prstGeom>
          <a:noFill/>
          <a:ln w="28575">
            <a:solidFill>
              <a:srgbClr val="66FFFF"/>
            </a:solidFill>
            <a:miter lim="800000"/>
            <a:headEnd/>
            <a:tailEnd type="triangle" w="med" len="med"/>
          </a:ln>
        </p:spPr>
        <p:txBody>
          <a:bodyPr wrap="none"/>
          <a:lstStyle/>
          <a:p>
            <a:endParaRPr lang="en-GB"/>
          </a:p>
        </p:txBody>
      </p:sp>
      <p:grpSp>
        <p:nvGrpSpPr>
          <p:cNvPr id="2" name="Group 3"/>
          <p:cNvGrpSpPr>
            <a:grpSpLocks/>
          </p:cNvGrpSpPr>
          <p:nvPr/>
        </p:nvGrpSpPr>
        <p:grpSpPr bwMode="auto">
          <a:xfrm>
            <a:off x="1371600" y="5943600"/>
            <a:ext cx="1239838" cy="457200"/>
            <a:chOff x="240" y="3807"/>
            <a:chExt cx="781" cy="288"/>
          </a:xfrm>
        </p:grpSpPr>
        <p:sp>
          <p:nvSpPr>
            <p:cNvPr id="166957" name="Rectangle 4"/>
            <p:cNvSpPr>
              <a:spLocks noChangeArrowheads="1"/>
            </p:cNvSpPr>
            <p:nvPr/>
          </p:nvSpPr>
          <p:spPr bwMode="auto">
            <a:xfrm>
              <a:off x="240" y="3893"/>
              <a:ext cx="192" cy="192"/>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6958" name="Text Box 5"/>
            <p:cNvSpPr txBox="1">
              <a:spLocks noChangeArrowheads="1"/>
            </p:cNvSpPr>
            <p:nvPr/>
          </p:nvSpPr>
          <p:spPr bwMode="auto">
            <a:xfrm>
              <a:off x="541" y="3807"/>
              <a:ext cx="480" cy="288"/>
            </a:xfrm>
            <a:prstGeom prst="rect">
              <a:avLst/>
            </a:prstGeom>
            <a:noFill/>
            <a:ln w="9525">
              <a:noFill/>
              <a:miter lim="800000"/>
              <a:headEnd/>
              <a:tailEnd/>
            </a:ln>
          </p:spPr>
          <p:txBody>
            <a:bodyPr>
              <a:spAutoFit/>
            </a:bodyPr>
            <a:lstStyle/>
            <a:p>
              <a:pPr algn="l">
                <a:spcBef>
                  <a:spcPct val="50000"/>
                </a:spcBef>
              </a:pPr>
              <a:r>
                <a:rPr lang="en-US" b="1">
                  <a:solidFill>
                    <a:srgbClr val="FF3300"/>
                  </a:solidFill>
                  <a:latin typeface="Symbol" pitchFamily="18" charset="2"/>
                </a:rPr>
                <a:t>n</a:t>
              </a:r>
              <a:r>
                <a:rPr lang="en-US" b="1" baseline="-25000">
                  <a:solidFill>
                    <a:srgbClr val="FF3300"/>
                  </a:solidFill>
                  <a:latin typeface="Comic Sans MS" pitchFamily="66" charset="0"/>
                </a:rPr>
                <a:t>e </a:t>
              </a:r>
            </a:p>
          </p:txBody>
        </p:sp>
      </p:grpSp>
      <p:grpSp>
        <p:nvGrpSpPr>
          <p:cNvPr id="3" name="Group 6"/>
          <p:cNvGrpSpPr>
            <a:grpSpLocks/>
          </p:cNvGrpSpPr>
          <p:nvPr/>
        </p:nvGrpSpPr>
        <p:grpSpPr bwMode="auto">
          <a:xfrm>
            <a:off x="2667000" y="5943600"/>
            <a:ext cx="938213" cy="457200"/>
            <a:chOff x="912" y="3805"/>
            <a:chExt cx="591" cy="288"/>
          </a:xfrm>
        </p:grpSpPr>
        <p:sp>
          <p:nvSpPr>
            <p:cNvPr id="166955" name="Rectangle 7"/>
            <p:cNvSpPr>
              <a:spLocks noChangeArrowheads="1"/>
            </p:cNvSpPr>
            <p:nvPr/>
          </p:nvSpPr>
          <p:spPr bwMode="auto">
            <a:xfrm>
              <a:off x="912" y="3888"/>
              <a:ext cx="192" cy="192"/>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6956" name="Rectangle 8"/>
            <p:cNvSpPr>
              <a:spLocks noChangeArrowheads="1"/>
            </p:cNvSpPr>
            <p:nvPr/>
          </p:nvSpPr>
          <p:spPr bwMode="auto">
            <a:xfrm>
              <a:off x="1213" y="3805"/>
              <a:ext cx="290" cy="288"/>
            </a:xfrm>
            <a:prstGeom prst="rect">
              <a:avLst/>
            </a:prstGeom>
            <a:noFill/>
            <a:ln w="9525">
              <a:noFill/>
              <a:miter lim="800000"/>
              <a:headEnd/>
              <a:tailEnd/>
            </a:ln>
          </p:spPr>
          <p:txBody>
            <a:bodyPr wrap="none">
              <a:spAutoFit/>
            </a:bodyPr>
            <a:lstStyle/>
            <a:p>
              <a:pPr algn="l"/>
              <a:r>
                <a:rPr lang="en-US" b="1">
                  <a:solidFill>
                    <a:schemeClr val="accent2"/>
                  </a:solidFill>
                  <a:latin typeface="Symbol" pitchFamily="18" charset="2"/>
                </a:rPr>
                <a:t>n</a:t>
              </a:r>
              <a:r>
                <a:rPr lang="en-US" b="1" baseline="-25000">
                  <a:solidFill>
                    <a:schemeClr val="accent2"/>
                  </a:solidFill>
                  <a:latin typeface="Symbol" pitchFamily="18" charset="2"/>
                </a:rPr>
                <a:t>m</a:t>
              </a:r>
            </a:p>
          </p:txBody>
        </p:sp>
      </p:grpSp>
      <p:grpSp>
        <p:nvGrpSpPr>
          <p:cNvPr id="4" name="Group 9"/>
          <p:cNvGrpSpPr>
            <a:grpSpLocks/>
          </p:cNvGrpSpPr>
          <p:nvPr/>
        </p:nvGrpSpPr>
        <p:grpSpPr bwMode="auto">
          <a:xfrm>
            <a:off x="3886200" y="5943600"/>
            <a:ext cx="914400" cy="457200"/>
            <a:chOff x="1584" y="3810"/>
            <a:chExt cx="576" cy="288"/>
          </a:xfrm>
        </p:grpSpPr>
        <p:sp>
          <p:nvSpPr>
            <p:cNvPr id="166953" name="Rectangle 10"/>
            <p:cNvSpPr>
              <a:spLocks noChangeArrowheads="1"/>
            </p:cNvSpPr>
            <p:nvPr/>
          </p:nvSpPr>
          <p:spPr bwMode="auto">
            <a:xfrm>
              <a:off x="1584" y="3893"/>
              <a:ext cx="192" cy="192"/>
            </a:xfrm>
            <a:prstGeom prst="rect">
              <a:avLst/>
            </a:prstGeom>
            <a:solidFill>
              <a:srgbClr val="30DD07"/>
            </a:solidFill>
            <a:ln w="9525">
              <a:solidFill>
                <a:schemeClr val="tx1"/>
              </a:solidFill>
              <a:miter lim="800000"/>
              <a:headEnd/>
              <a:tailEnd/>
            </a:ln>
          </p:spPr>
          <p:txBody>
            <a:bodyPr wrap="none" anchor="ctr"/>
            <a:lstStyle/>
            <a:p>
              <a:endParaRPr lang="en-US"/>
            </a:p>
          </p:txBody>
        </p:sp>
        <p:sp>
          <p:nvSpPr>
            <p:cNvPr id="166954" name="Rectangle 11"/>
            <p:cNvSpPr>
              <a:spLocks noChangeArrowheads="1"/>
            </p:cNvSpPr>
            <p:nvPr/>
          </p:nvSpPr>
          <p:spPr bwMode="auto">
            <a:xfrm>
              <a:off x="1888" y="3810"/>
              <a:ext cx="272" cy="288"/>
            </a:xfrm>
            <a:prstGeom prst="rect">
              <a:avLst/>
            </a:prstGeom>
            <a:noFill/>
            <a:ln w="9525">
              <a:noFill/>
              <a:miter lim="800000"/>
              <a:headEnd/>
              <a:tailEnd/>
            </a:ln>
          </p:spPr>
          <p:txBody>
            <a:bodyPr wrap="none">
              <a:spAutoFit/>
            </a:bodyPr>
            <a:lstStyle/>
            <a:p>
              <a:pPr algn="l"/>
              <a:r>
                <a:rPr lang="en-US" b="1">
                  <a:solidFill>
                    <a:srgbClr val="30DD07"/>
                  </a:solidFill>
                  <a:latin typeface="Symbol" pitchFamily="18" charset="2"/>
                </a:rPr>
                <a:t>n</a:t>
              </a:r>
              <a:r>
                <a:rPr lang="en-US" b="1" baseline="-25000">
                  <a:solidFill>
                    <a:srgbClr val="30DD07"/>
                  </a:solidFill>
                  <a:latin typeface="Symbol" pitchFamily="18" charset="2"/>
                </a:rPr>
                <a:t>t</a:t>
              </a:r>
            </a:p>
          </p:txBody>
        </p:sp>
      </p:grpSp>
      <p:sp>
        <p:nvSpPr>
          <p:cNvPr id="166918" name="Text Box 12"/>
          <p:cNvSpPr txBox="1">
            <a:spLocks noChangeArrowheads="1"/>
          </p:cNvSpPr>
          <p:nvPr/>
        </p:nvSpPr>
        <p:spPr bwMode="auto">
          <a:xfrm>
            <a:off x="685800" y="1524000"/>
            <a:ext cx="1143000" cy="457200"/>
          </a:xfrm>
          <a:prstGeom prst="rect">
            <a:avLst/>
          </a:prstGeom>
          <a:noFill/>
          <a:ln w="9525">
            <a:noFill/>
            <a:miter lim="800000"/>
            <a:headEnd/>
            <a:tailEnd/>
          </a:ln>
        </p:spPr>
        <p:txBody>
          <a:bodyPr>
            <a:spAutoFit/>
          </a:bodyPr>
          <a:lstStyle/>
          <a:p>
            <a:pPr algn="l">
              <a:spcBef>
                <a:spcPct val="50000"/>
              </a:spcBef>
            </a:pPr>
            <a:r>
              <a:rPr lang="en-US">
                <a:latin typeface="Comic Sans MS" pitchFamily="66" charset="0"/>
              </a:rPr>
              <a:t>Log m</a:t>
            </a:r>
            <a:r>
              <a:rPr lang="en-US" baseline="30000">
                <a:latin typeface="Comic Sans MS" pitchFamily="66" charset="0"/>
              </a:rPr>
              <a:t>2</a:t>
            </a:r>
          </a:p>
        </p:txBody>
      </p:sp>
      <p:grpSp>
        <p:nvGrpSpPr>
          <p:cNvPr id="5" name="Group 13"/>
          <p:cNvGrpSpPr>
            <a:grpSpLocks/>
          </p:cNvGrpSpPr>
          <p:nvPr/>
        </p:nvGrpSpPr>
        <p:grpSpPr bwMode="auto">
          <a:xfrm>
            <a:off x="1371600" y="4648200"/>
            <a:ext cx="2590800" cy="457200"/>
            <a:chOff x="864" y="2928"/>
            <a:chExt cx="1632" cy="288"/>
          </a:xfrm>
        </p:grpSpPr>
        <p:sp>
          <p:nvSpPr>
            <p:cNvPr id="166949" name="Rectangle 14"/>
            <p:cNvSpPr>
              <a:spLocks noChangeArrowheads="1"/>
            </p:cNvSpPr>
            <p:nvPr/>
          </p:nvSpPr>
          <p:spPr bwMode="auto">
            <a:xfrm>
              <a:off x="1296" y="2976"/>
              <a:ext cx="528" cy="24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6950" name="Rectangle 15"/>
            <p:cNvSpPr>
              <a:spLocks noChangeArrowheads="1"/>
            </p:cNvSpPr>
            <p:nvPr/>
          </p:nvSpPr>
          <p:spPr bwMode="auto">
            <a:xfrm>
              <a:off x="1824" y="2976"/>
              <a:ext cx="336" cy="24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6951" name="Rectangle 16"/>
            <p:cNvSpPr>
              <a:spLocks noChangeArrowheads="1"/>
            </p:cNvSpPr>
            <p:nvPr/>
          </p:nvSpPr>
          <p:spPr bwMode="auto">
            <a:xfrm>
              <a:off x="2160" y="2976"/>
              <a:ext cx="336" cy="240"/>
            </a:xfrm>
            <a:prstGeom prst="rect">
              <a:avLst/>
            </a:prstGeom>
            <a:solidFill>
              <a:srgbClr val="30DD07"/>
            </a:solidFill>
            <a:ln w="9525">
              <a:solidFill>
                <a:schemeClr val="tx1"/>
              </a:solidFill>
              <a:miter lim="800000"/>
              <a:headEnd/>
              <a:tailEnd/>
            </a:ln>
          </p:spPr>
          <p:txBody>
            <a:bodyPr wrap="none" anchor="ctr"/>
            <a:lstStyle/>
            <a:p>
              <a:endParaRPr lang="en-US"/>
            </a:p>
          </p:txBody>
        </p:sp>
        <p:sp>
          <p:nvSpPr>
            <p:cNvPr id="166952" name="Text Box 17"/>
            <p:cNvSpPr txBox="1">
              <a:spLocks noChangeArrowheads="1"/>
            </p:cNvSpPr>
            <p:nvPr/>
          </p:nvSpPr>
          <p:spPr bwMode="auto">
            <a:xfrm>
              <a:off x="864" y="2928"/>
              <a:ext cx="384" cy="288"/>
            </a:xfrm>
            <a:prstGeom prst="rect">
              <a:avLst/>
            </a:prstGeom>
            <a:noFill/>
            <a:ln w="9525">
              <a:noFill/>
              <a:miter lim="800000"/>
              <a:headEnd/>
              <a:tailEnd/>
            </a:ln>
          </p:spPr>
          <p:txBody>
            <a:bodyPr>
              <a:spAutoFit/>
            </a:bodyPr>
            <a:lstStyle/>
            <a:p>
              <a:pPr algn="l">
                <a:spcBef>
                  <a:spcPct val="50000"/>
                </a:spcBef>
              </a:pPr>
              <a:r>
                <a:rPr lang="en-US">
                  <a:latin typeface="Comic Sans MS" pitchFamily="66" charset="0"/>
                </a:rPr>
                <a:t>m</a:t>
              </a:r>
              <a:r>
                <a:rPr lang="en-US" baseline="-25000">
                  <a:latin typeface="Comic Sans MS" pitchFamily="66" charset="0"/>
                </a:rPr>
                <a:t>1</a:t>
              </a:r>
            </a:p>
          </p:txBody>
        </p:sp>
      </p:grpSp>
      <p:grpSp>
        <p:nvGrpSpPr>
          <p:cNvPr id="6" name="Group 18"/>
          <p:cNvGrpSpPr>
            <a:grpSpLocks/>
          </p:cNvGrpSpPr>
          <p:nvPr/>
        </p:nvGrpSpPr>
        <p:grpSpPr bwMode="auto">
          <a:xfrm>
            <a:off x="1447800" y="2667000"/>
            <a:ext cx="2514600" cy="457200"/>
            <a:chOff x="912" y="1680"/>
            <a:chExt cx="1584" cy="288"/>
          </a:xfrm>
        </p:grpSpPr>
        <p:sp>
          <p:nvSpPr>
            <p:cNvPr id="166945" name="Rectangle 19"/>
            <p:cNvSpPr>
              <a:spLocks noChangeArrowheads="1"/>
            </p:cNvSpPr>
            <p:nvPr/>
          </p:nvSpPr>
          <p:spPr bwMode="auto">
            <a:xfrm>
              <a:off x="1296" y="1680"/>
              <a:ext cx="96" cy="24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6946" name="Rectangle 20"/>
            <p:cNvSpPr>
              <a:spLocks noChangeArrowheads="1"/>
            </p:cNvSpPr>
            <p:nvPr/>
          </p:nvSpPr>
          <p:spPr bwMode="auto">
            <a:xfrm>
              <a:off x="1392" y="1680"/>
              <a:ext cx="576" cy="24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6947" name="Rectangle 21"/>
            <p:cNvSpPr>
              <a:spLocks noChangeArrowheads="1"/>
            </p:cNvSpPr>
            <p:nvPr/>
          </p:nvSpPr>
          <p:spPr bwMode="auto">
            <a:xfrm>
              <a:off x="1968" y="1680"/>
              <a:ext cx="528" cy="240"/>
            </a:xfrm>
            <a:prstGeom prst="rect">
              <a:avLst/>
            </a:prstGeom>
            <a:solidFill>
              <a:srgbClr val="30DD07"/>
            </a:solidFill>
            <a:ln w="9525">
              <a:solidFill>
                <a:schemeClr val="tx1"/>
              </a:solidFill>
              <a:miter lim="800000"/>
              <a:headEnd/>
              <a:tailEnd/>
            </a:ln>
          </p:spPr>
          <p:txBody>
            <a:bodyPr wrap="none" anchor="ctr"/>
            <a:lstStyle/>
            <a:p>
              <a:endParaRPr lang="en-US"/>
            </a:p>
          </p:txBody>
        </p:sp>
        <p:sp>
          <p:nvSpPr>
            <p:cNvPr id="166948" name="Rectangle 22"/>
            <p:cNvSpPr>
              <a:spLocks noChangeArrowheads="1"/>
            </p:cNvSpPr>
            <p:nvPr/>
          </p:nvSpPr>
          <p:spPr bwMode="auto">
            <a:xfrm>
              <a:off x="912" y="1680"/>
              <a:ext cx="343" cy="288"/>
            </a:xfrm>
            <a:prstGeom prst="rect">
              <a:avLst/>
            </a:prstGeom>
            <a:noFill/>
            <a:ln w="9525">
              <a:noFill/>
              <a:miter lim="800000"/>
              <a:headEnd/>
              <a:tailEnd/>
            </a:ln>
          </p:spPr>
          <p:txBody>
            <a:bodyPr wrap="none">
              <a:spAutoFit/>
            </a:bodyPr>
            <a:lstStyle/>
            <a:p>
              <a:pPr algn="l"/>
              <a:r>
                <a:rPr lang="en-US">
                  <a:latin typeface="Comic Sans MS" pitchFamily="66" charset="0"/>
                </a:rPr>
                <a:t>m</a:t>
              </a:r>
              <a:r>
                <a:rPr lang="en-US" baseline="-25000">
                  <a:latin typeface="Comic Sans MS" pitchFamily="66" charset="0"/>
                </a:rPr>
                <a:t>3</a:t>
              </a:r>
            </a:p>
          </p:txBody>
        </p:sp>
      </p:grpSp>
      <p:grpSp>
        <p:nvGrpSpPr>
          <p:cNvPr id="7" name="Group 23"/>
          <p:cNvGrpSpPr>
            <a:grpSpLocks/>
          </p:cNvGrpSpPr>
          <p:nvPr/>
        </p:nvGrpSpPr>
        <p:grpSpPr bwMode="auto">
          <a:xfrm>
            <a:off x="1371600" y="4114800"/>
            <a:ext cx="2590800" cy="457200"/>
            <a:chOff x="864" y="2592"/>
            <a:chExt cx="1632" cy="288"/>
          </a:xfrm>
        </p:grpSpPr>
        <p:sp>
          <p:nvSpPr>
            <p:cNvPr id="166941" name="Rectangle 24"/>
            <p:cNvSpPr>
              <a:spLocks noChangeArrowheads="1"/>
            </p:cNvSpPr>
            <p:nvPr/>
          </p:nvSpPr>
          <p:spPr bwMode="auto">
            <a:xfrm>
              <a:off x="1296" y="2592"/>
              <a:ext cx="528" cy="24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6942" name="Rectangle 25"/>
            <p:cNvSpPr>
              <a:spLocks noChangeArrowheads="1"/>
            </p:cNvSpPr>
            <p:nvPr/>
          </p:nvSpPr>
          <p:spPr bwMode="auto">
            <a:xfrm>
              <a:off x="1824" y="2592"/>
              <a:ext cx="336" cy="24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6943" name="Rectangle 26"/>
            <p:cNvSpPr>
              <a:spLocks noChangeArrowheads="1"/>
            </p:cNvSpPr>
            <p:nvPr/>
          </p:nvSpPr>
          <p:spPr bwMode="auto">
            <a:xfrm>
              <a:off x="2160" y="2592"/>
              <a:ext cx="336" cy="240"/>
            </a:xfrm>
            <a:prstGeom prst="rect">
              <a:avLst/>
            </a:prstGeom>
            <a:solidFill>
              <a:srgbClr val="30DD07"/>
            </a:solidFill>
            <a:ln w="9525">
              <a:solidFill>
                <a:schemeClr val="tx1"/>
              </a:solidFill>
              <a:miter lim="800000"/>
              <a:headEnd/>
              <a:tailEnd/>
            </a:ln>
          </p:spPr>
          <p:txBody>
            <a:bodyPr wrap="none" anchor="ctr"/>
            <a:lstStyle/>
            <a:p>
              <a:endParaRPr lang="en-US"/>
            </a:p>
          </p:txBody>
        </p:sp>
        <p:sp>
          <p:nvSpPr>
            <p:cNvPr id="166944" name="Rectangle 27"/>
            <p:cNvSpPr>
              <a:spLocks noChangeArrowheads="1"/>
            </p:cNvSpPr>
            <p:nvPr/>
          </p:nvSpPr>
          <p:spPr bwMode="auto">
            <a:xfrm>
              <a:off x="864" y="2592"/>
              <a:ext cx="343" cy="288"/>
            </a:xfrm>
            <a:prstGeom prst="rect">
              <a:avLst/>
            </a:prstGeom>
            <a:noFill/>
            <a:ln w="9525">
              <a:noFill/>
              <a:miter lim="800000"/>
              <a:headEnd/>
              <a:tailEnd/>
            </a:ln>
          </p:spPr>
          <p:txBody>
            <a:bodyPr wrap="none">
              <a:spAutoFit/>
            </a:bodyPr>
            <a:lstStyle/>
            <a:p>
              <a:pPr algn="l"/>
              <a:r>
                <a:rPr lang="en-US">
                  <a:latin typeface="Comic Sans MS" pitchFamily="66" charset="0"/>
                </a:rPr>
                <a:t>m</a:t>
              </a:r>
              <a:r>
                <a:rPr lang="en-US" baseline="-25000">
                  <a:latin typeface="Comic Sans MS" pitchFamily="66" charset="0"/>
                </a:rPr>
                <a:t>2</a:t>
              </a:r>
            </a:p>
          </p:txBody>
        </p:sp>
      </p:grpSp>
      <p:sp>
        <p:nvSpPr>
          <p:cNvPr id="166922" name="Text Box 29"/>
          <p:cNvSpPr txBox="1">
            <a:spLocks noChangeArrowheads="1"/>
          </p:cNvSpPr>
          <p:nvPr/>
        </p:nvSpPr>
        <p:spPr bwMode="auto">
          <a:xfrm>
            <a:off x="3536950" y="1295400"/>
            <a:ext cx="4845050" cy="641350"/>
          </a:xfrm>
          <a:prstGeom prst="rect">
            <a:avLst/>
          </a:prstGeom>
          <a:noFill/>
          <a:ln w="22225">
            <a:noFill/>
            <a:miter lim="800000"/>
            <a:headEnd/>
            <a:tailEnd/>
          </a:ln>
        </p:spPr>
        <p:txBody>
          <a:bodyPr wrap="none">
            <a:spAutoFit/>
          </a:bodyPr>
          <a:lstStyle/>
          <a:p>
            <a:r>
              <a:rPr lang="en-GB" sz="3600"/>
              <a:t>But it could look like this</a:t>
            </a:r>
          </a:p>
        </p:txBody>
      </p:sp>
      <p:sp>
        <p:nvSpPr>
          <p:cNvPr id="166923" name="AutoShape 30"/>
          <p:cNvSpPr>
            <a:spLocks/>
          </p:cNvSpPr>
          <p:nvPr/>
        </p:nvSpPr>
        <p:spPr bwMode="auto">
          <a:xfrm>
            <a:off x="3962400" y="3124200"/>
            <a:ext cx="304800" cy="914400"/>
          </a:xfrm>
          <a:prstGeom prst="rightBrace">
            <a:avLst>
              <a:gd name="adj1" fmla="val 25000"/>
              <a:gd name="adj2" fmla="val 50000"/>
            </a:avLst>
          </a:prstGeom>
          <a:noFill/>
          <a:ln w="22225">
            <a:noFill/>
            <a:round/>
            <a:headEnd/>
            <a:tailEnd type="triangle" w="med" len="med"/>
          </a:ln>
        </p:spPr>
        <p:txBody>
          <a:bodyPr wrap="none" anchor="ctr"/>
          <a:lstStyle/>
          <a:p>
            <a:endParaRPr lang="en-US"/>
          </a:p>
        </p:txBody>
      </p:sp>
      <p:grpSp>
        <p:nvGrpSpPr>
          <p:cNvPr id="8" name="Group 31"/>
          <p:cNvGrpSpPr>
            <a:grpSpLocks/>
          </p:cNvGrpSpPr>
          <p:nvPr/>
        </p:nvGrpSpPr>
        <p:grpSpPr bwMode="auto">
          <a:xfrm>
            <a:off x="4953000" y="4724400"/>
            <a:ext cx="2514600" cy="457200"/>
            <a:chOff x="912" y="1680"/>
            <a:chExt cx="1584" cy="288"/>
          </a:xfrm>
        </p:grpSpPr>
        <p:sp>
          <p:nvSpPr>
            <p:cNvPr id="166937" name="Rectangle 32"/>
            <p:cNvSpPr>
              <a:spLocks noChangeArrowheads="1"/>
            </p:cNvSpPr>
            <p:nvPr/>
          </p:nvSpPr>
          <p:spPr bwMode="auto">
            <a:xfrm>
              <a:off x="1296" y="1680"/>
              <a:ext cx="96" cy="24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6938" name="Rectangle 33"/>
            <p:cNvSpPr>
              <a:spLocks noChangeArrowheads="1"/>
            </p:cNvSpPr>
            <p:nvPr/>
          </p:nvSpPr>
          <p:spPr bwMode="auto">
            <a:xfrm>
              <a:off x="1392" y="1680"/>
              <a:ext cx="576" cy="24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6939" name="Rectangle 34"/>
            <p:cNvSpPr>
              <a:spLocks noChangeArrowheads="1"/>
            </p:cNvSpPr>
            <p:nvPr/>
          </p:nvSpPr>
          <p:spPr bwMode="auto">
            <a:xfrm>
              <a:off x="1968" y="1680"/>
              <a:ext cx="528" cy="240"/>
            </a:xfrm>
            <a:prstGeom prst="rect">
              <a:avLst/>
            </a:prstGeom>
            <a:solidFill>
              <a:srgbClr val="30DD07"/>
            </a:solidFill>
            <a:ln w="9525">
              <a:solidFill>
                <a:schemeClr val="tx1"/>
              </a:solidFill>
              <a:miter lim="800000"/>
              <a:headEnd/>
              <a:tailEnd/>
            </a:ln>
          </p:spPr>
          <p:txBody>
            <a:bodyPr wrap="none" anchor="ctr"/>
            <a:lstStyle/>
            <a:p>
              <a:endParaRPr lang="en-US"/>
            </a:p>
          </p:txBody>
        </p:sp>
        <p:sp>
          <p:nvSpPr>
            <p:cNvPr id="166940" name="Rectangle 35"/>
            <p:cNvSpPr>
              <a:spLocks noChangeArrowheads="1"/>
            </p:cNvSpPr>
            <p:nvPr/>
          </p:nvSpPr>
          <p:spPr bwMode="auto">
            <a:xfrm>
              <a:off x="912" y="1680"/>
              <a:ext cx="343" cy="288"/>
            </a:xfrm>
            <a:prstGeom prst="rect">
              <a:avLst/>
            </a:prstGeom>
            <a:noFill/>
            <a:ln w="9525">
              <a:noFill/>
              <a:miter lim="800000"/>
              <a:headEnd/>
              <a:tailEnd/>
            </a:ln>
          </p:spPr>
          <p:txBody>
            <a:bodyPr wrap="none">
              <a:spAutoFit/>
            </a:bodyPr>
            <a:lstStyle/>
            <a:p>
              <a:pPr algn="l"/>
              <a:r>
                <a:rPr lang="en-US">
                  <a:latin typeface="Comic Sans MS" pitchFamily="66" charset="0"/>
                </a:rPr>
                <a:t>m</a:t>
              </a:r>
              <a:r>
                <a:rPr lang="en-US" baseline="-25000">
                  <a:latin typeface="Comic Sans MS" pitchFamily="66" charset="0"/>
                </a:rPr>
                <a:t>3</a:t>
              </a:r>
            </a:p>
          </p:txBody>
        </p:sp>
      </p:grpSp>
      <p:grpSp>
        <p:nvGrpSpPr>
          <p:cNvPr id="9" name="Group 36"/>
          <p:cNvGrpSpPr>
            <a:grpSpLocks/>
          </p:cNvGrpSpPr>
          <p:nvPr/>
        </p:nvGrpSpPr>
        <p:grpSpPr bwMode="auto">
          <a:xfrm>
            <a:off x="4876800" y="2667000"/>
            <a:ext cx="2590800" cy="457200"/>
            <a:chOff x="864" y="2592"/>
            <a:chExt cx="1632" cy="288"/>
          </a:xfrm>
        </p:grpSpPr>
        <p:sp>
          <p:nvSpPr>
            <p:cNvPr id="166933" name="Rectangle 37"/>
            <p:cNvSpPr>
              <a:spLocks noChangeArrowheads="1"/>
            </p:cNvSpPr>
            <p:nvPr/>
          </p:nvSpPr>
          <p:spPr bwMode="auto">
            <a:xfrm>
              <a:off x="1296" y="2592"/>
              <a:ext cx="528" cy="24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6934" name="Rectangle 38"/>
            <p:cNvSpPr>
              <a:spLocks noChangeArrowheads="1"/>
            </p:cNvSpPr>
            <p:nvPr/>
          </p:nvSpPr>
          <p:spPr bwMode="auto">
            <a:xfrm>
              <a:off x="1824" y="2592"/>
              <a:ext cx="336" cy="24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6935" name="Rectangle 39"/>
            <p:cNvSpPr>
              <a:spLocks noChangeArrowheads="1"/>
            </p:cNvSpPr>
            <p:nvPr/>
          </p:nvSpPr>
          <p:spPr bwMode="auto">
            <a:xfrm>
              <a:off x="2160" y="2592"/>
              <a:ext cx="336" cy="240"/>
            </a:xfrm>
            <a:prstGeom prst="rect">
              <a:avLst/>
            </a:prstGeom>
            <a:solidFill>
              <a:srgbClr val="30DD07"/>
            </a:solidFill>
            <a:ln w="9525">
              <a:solidFill>
                <a:schemeClr val="tx1"/>
              </a:solidFill>
              <a:miter lim="800000"/>
              <a:headEnd/>
              <a:tailEnd/>
            </a:ln>
          </p:spPr>
          <p:txBody>
            <a:bodyPr wrap="none" anchor="ctr"/>
            <a:lstStyle/>
            <a:p>
              <a:endParaRPr lang="en-US"/>
            </a:p>
          </p:txBody>
        </p:sp>
        <p:sp>
          <p:nvSpPr>
            <p:cNvPr id="166936" name="Rectangle 40"/>
            <p:cNvSpPr>
              <a:spLocks noChangeArrowheads="1"/>
            </p:cNvSpPr>
            <p:nvPr/>
          </p:nvSpPr>
          <p:spPr bwMode="auto">
            <a:xfrm>
              <a:off x="864" y="2592"/>
              <a:ext cx="343" cy="288"/>
            </a:xfrm>
            <a:prstGeom prst="rect">
              <a:avLst/>
            </a:prstGeom>
            <a:noFill/>
            <a:ln w="9525">
              <a:noFill/>
              <a:miter lim="800000"/>
              <a:headEnd/>
              <a:tailEnd/>
            </a:ln>
          </p:spPr>
          <p:txBody>
            <a:bodyPr wrap="none">
              <a:spAutoFit/>
            </a:bodyPr>
            <a:lstStyle/>
            <a:p>
              <a:pPr algn="l"/>
              <a:r>
                <a:rPr lang="en-US">
                  <a:latin typeface="Comic Sans MS" pitchFamily="66" charset="0"/>
                </a:rPr>
                <a:t>m</a:t>
              </a:r>
              <a:r>
                <a:rPr lang="en-US" baseline="-25000">
                  <a:latin typeface="Comic Sans MS" pitchFamily="66" charset="0"/>
                </a:rPr>
                <a:t>2</a:t>
              </a:r>
            </a:p>
          </p:txBody>
        </p:sp>
      </p:grpSp>
      <p:grpSp>
        <p:nvGrpSpPr>
          <p:cNvPr id="10" name="Group 41"/>
          <p:cNvGrpSpPr>
            <a:grpSpLocks/>
          </p:cNvGrpSpPr>
          <p:nvPr/>
        </p:nvGrpSpPr>
        <p:grpSpPr bwMode="auto">
          <a:xfrm>
            <a:off x="4876800" y="3048000"/>
            <a:ext cx="2590800" cy="457200"/>
            <a:chOff x="864" y="2928"/>
            <a:chExt cx="1632" cy="288"/>
          </a:xfrm>
        </p:grpSpPr>
        <p:sp>
          <p:nvSpPr>
            <p:cNvPr id="166929" name="Rectangle 42"/>
            <p:cNvSpPr>
              <a:spLocks noChangeArrowheads="1"/>
            </p:cNvSpPr>
            <p:nvPr/>
          </p:nvSpPr>
          <p:spPr bwMode="auto">
            <a:xfrm>
              <a:off x="1296" y="2976"/>
              <a:ext cx="528" cy="24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6930" name="Rectangle 43"/>
            <p:cNvSpPr>
              <a:spLocks noChangeArrowheads="1"/>
            </p:cNvSpPr>
            <p:nvPr/>
          </p:nvSpPr>
          <p:spPr bwMode="auto">
            <a:xfrm>
              <a:off x="1824" y="2976"/>
              <a:ext cx="336" cy="24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6931" name="Rectangle 44"/>
            <p:cNvSpPr>
              <a:spLocks noChangeArrowheads="1"/>
            </p:cNvSpPr>
            <p:nvPr/>
          </p:nvSpPr>
          <p:spPr bwMode="auto">
            <a:xfrm>
              <a:off x="2160" y="2976"/>
              <a:ext cx="336" cy="240"/>
            </a:xfrm>
            <a:prstGeom prst="rect">
              <a:avLst/>
            </a:prstGeom>
            <a:solidFill>
              <a:srgbClr val="30DD07"/>
            </a:solidFill>
            <a:ln w="9525">
              <a:solidFill>
                <a:schemeClr val="tx1"/>
              </a:solidFill>
              <a:miter lim="800000"/>
              <a:headEnd/>
              <a:tailEnd/>
            </a:ln>
          </p:spPr>
          <p:txBody>
            <a:bodyPr wrap="none" anchor="ctr"/>
            <a:lstStyle/>
            <a:p>
              <a:endParaRPr lang="en-US"/>
            </a:p>
          </p:txBody>
        </p:sp>
        <p:sp>
          <p:nvSpPr>
            <p:cNvPr id="166932" name="Text Box 45"/>
            <p:cNvSpPr txBox="1">
              <a:spLocks noChangeArrowheads="1"/>
            </p:cNvSpPr>
            <p:nvPr/>
          </p:nvSpPr>
          <p:spPr bwMode="auto">
            <a:xfrm>
              <a:off x="864" y="2928"/>
              <a:ext cx="384" cy="288"/>
            </a:xfrm>
            <a:prstGeom prst="rect">
              <a:avLst/>
            </a:prstGeom>
            <a:noFill/>
            <a:ln w="9525">
              <a:noFill/>
              <a:miter lim="800000"/>
              <a:headEnd/>
              <a:tailEnd/>
            </a:ln>
          </p:spPr>
          <p:txBody>
            <a:bodyPr>
              <a:spAutoFit/>
            </a:bodyPr>
            <a:lstStyle/>
            <a:p>
              <a:pPr algn="l">
                <a:spcBef>
                  <a:spcPct val="50000"/>
                </a:spcBef>
              </a:pPr>
              <a:r>
                <a:rPr lang="en-US">
                  <a:latin typeface="Comic Sans MS" pitchFamily="66" charset="0"/>
                </a:rPr>
                <a:t>m</a:t>
              </a:r>
              <a:r>
                <a:rPr lang="en-US" baseline="-25000">
                  <a:latin typeface="Comic Sans MS" pitchFamily="66" charset="0"/>
                </a:rPr>
                <a:t>1</a:t>
              </a:r>
            </a:p>
          </p:txBody>
        </p:sp>
      </p:grpSp>
      <p:sp>
        <p:nvSpPr>
          <p:cNvPr id="166927" name="Line 46"/>
          <p:cNvSpPr>
            <a:spLocks noChangeShapeType="1"/>
          </p:cNvSpPr>
          <p:nvPr/>
        </p:nvSpPr>
        <p:spPr bwMode="auto">
          <a:xfrm>
            <a:off x="6324600" y="1905000"/>
            <a:ext cx="0" cy="609600"/>
          </a:xfrm>
          <a:prstGeom prst="line">
            <a:avLst/>
          </a:prstGeom>
          <a:noFill/>
          <a:ln w="22225">
            <a:solidFill>
              <a:srgbClr val="66FFFF"/>
            </a:solidFill>
            <a:round/>
            <a:headEnd/>
            <a:tailEnd type="triangle" w="med" len="med"/>
          </a:ln>
        </p:spPr>
        <p:txBody>
          <a:bodyPr/>
          <a:lstStyle/>
          <a:p>
            <a:endParaRPr lang="en-GB"/>
          </a:p>
        </p:txBody>
      </p:sp>
      <p:sp>
        <p:nvSpPr>
          <p:cNvPr id="166928" name="Text Box 28"/>
          <p:cNvSpPr txBox="1">
            <a:spLocks noChangeArrowheads="1"/>
          </p:cNvSpPr>
          <p:nvPr/>
        </p:nvSpPr>
        <p:spPr bwMode="auto">
          <a:xfrm>
            <a:off x="1333500" y="242888"/>
            <a:ext cx="7469188" cy="646112"/>
          </a:xfrm>
          <a:prstGeom prst="rect">
            <a:avLst/>
          </a:prstGeom>
          <a:noFill/>
          <a:ln w="22225">
            <a:noFill/>
            <a:miter lim="800000"/>
            <a:headEnd/>
            <a:tailEnd/>
          </a:ln>
        </p:spPr>
        <p:txBody>
          <a:bodyPr wrap="none">
            <a:spAutoFit/>
          </a:bodyPr>
          <a:lstStyle/>
          <a:p>
            <a:r>
              <a:rPr lang="en-GB" sz="3600"/>
              <a:t>What is the pattern of neutrino masses?</a:t>
            </a:r>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Line 2"/>
          <p:cNvSpPr>
            <a:spLocks noChangeShapeType="1"/>
          </p:cNvSpPr>
          <p:nvPr/>
        </p:nvSpPr>
        <p:spPr bwMode="auto">
          <a:xfrm flipV="1">
            <a:off x="1219200" y="2057400"/>
            <a:ext cx="0" cy="3505200"/>
          </a:xfrm>
          <a:prstGeom prst="line">
            <a:avLst/>
          </a:prstGeom>
          <a:noFill/>
          <a:ln w="28575">
            <a:solidFill>
              <a:srgbClr val="66FFFF"/>
            </a:solidFill>
            <a:miter lim="800000"/>
            <a:headEnd/>
            <a:tailEnd type="triangle" w="med" len="med"/>
          </a:ln>
        </p:spPr>
        <p:txBody>
          <a:bodyPr wrap="none"/>
          <a:lstStyle/>
          <a:p>
            <a:endParaRPr lang="en-GB"/>
          </a:p>
        </p:txBody>
      </p:sp>
      <p:grpSp>
        <p:nvGrpSpPr>
          <p:cNvPr id="2" name="Group 3"/>
          <p:cNvGrpSpPr>
            <a:grpSpLocks/>
          </p:cNvGrpSpPr>
          <p:nvPr/>
        </p:nvGrpSpPr>
        <p:grpSpPr bwMode="auto">
          <a:xfrm>
            <a:off x="1371600" y="5943600"/>
            <a:ext cx="1239838" cy="457200"/>
            <a:chOff x="240" y="3807"/>
            <a:chExt cx="781" cy="288"/>
          </a:xfrm>
        </p:grpSpPr>
        <p:sp>
          <p:nvSpPr>
            <p:cNvPr id="167979" name="Rectangle 4"/>
            <p:cNvSpPr>
              <a:spLocks noChangeArrowheads="1"/>
            </p:cNvSpPr>
            <p:nvPr/>
          </p:nvSpPr>
          <p:spPr bwMode="auto">
            <a:xfrm>
              <a:off x="240" y="3893"/>
              <a:ext cx="192" cy="192"/>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7980" name="Text Box 5"/>
            <p:cNvSpPr txBox="1">
              <a:spLocks noChangeArrowheads="1"/>
            </p:cNvSpPr>
            <p:nvPr/>
          </p:nvSpPr>
          <p:spPr bwMode="auto">
            <a:xfrm>
              <a:off x="541" y="3807"/>
              <a:ext cx="480" cy="288"/>
            </a:xfrm>
            <a:prstGeom prst="rect">
              <a:avLst/>
            </a:prstGeom>
            <a:noFill/>
            <a:ln w="9525">
              <a:noFill/>
              <a:miter lim="800000"/>
              <a:headEnd/>
              <a:tailEnd/>
            </a:ln>
          </p:spPr>
          <p:txBody>
            <a:bodyPr>
              <a:spAutoFit/>
            </a:bodyPr>
            <a:lstStyle/>
            <a:p>
              <a:pPr algn="l">
                <a:spcBef>
                  <a:spcPct val="50000"/>
                </a:spcBef>
              </a:pPr>
              <a:r>
                <a:rPr lang="en-US" b="1">
                  <a:solidFill>
                    <a:srgbClr val="FF3300"/>
                  </a:solidFill>
                  <a:latin typeface="Symbol" pitchFamily="18" charset="2"/>
                </a:rPr>
                <a:t>n</a:t>
              </a:r>
              <a:r>
                <a:rPr lang="en-US" b="1" baseline="-25000">
                  <a:solidFill>
                    <a:srgbClr val="FF3300"/>
                  </a:solidFill>
                  <a:latin typeface="Comic Sans MS" pitchFamily="66" charset="0"/>
                </a:rPr>
                <a:t>e </a:t>
              </a:r>
            </a:p>
          </p:txBody>
        </p:sp>
      </p:grpSp>
      <p:grpSp>
        <p:nvGrpSpPr>
          <p:cNvPr id="3" name="Group 6"/>
          <p:cNvGrpSpPr>
            <a:grpSpLocks/>
          </p:cNvGrpSpPr>
          <p:nvPr/>
        </p:nvGrpSpPr>
        <p:grpSpPr bwMode="auto">
          <a:xfrm>
            <a:off x="2667000" y="5943600"/>
            <a:ext cx="938213" cy="457200"/>
            <a:chOff x="912" y="3805"/>
            <a:chExt cx="591" cy="288"/>
          </a:xfrm>
        </p:grpSpPr>
        <p:sp>
          <p:nvSpPr>
            <p:cNvPr id="167977" name="Rectangle 7"/>
            <p:cNvSpPr>
              <a:spLocks noChangeArrowheads="1"/>
            </p:cNvSpPr>
            <p:nvPr/>
          </p:nvSpPr>
          <p:spPr bwMode="auto">
            <a:xfrm>
              <a:off x="912" y="3888"/>
              <a:ext cx="192" cy="192"/>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7978" name="Rectangle 8"/>
            <p:cNvSpPr>
              <a:spLocks noChangeArrowheads="1"/>
            </p:cNvSpPr>
            <p:nvPr/>
          </p:nvSpPr>
          <p:spPr bwMode="auto">
            <a:xfrm>
              <a:off x="1213" y="3805"/>
              <a:ext cx="290" cy="288"/>
            </a:xfrm>
            <a:prstGeom prst="rect">
              <a:avLst/>
            </a:prstGeom>
            <a:noFill/>
            <a:ln w="9525">
              <a:noFill/>
              <a:miter lim="800000"/>
              <a:headEnd/>
              <a:tailEnd/>
            </a:ln>
          </p:spPr>
          <p:txBody>
            <a:bodyPr wrap="none">
              <a:spAutoFit/>
            </a:bodyPr>
            <a:lstStyle/>
            <a:p>
              <a:pPr algn="l"/>
              <a:r>
                <a:rPr lang="en-US" b="1">
                  <a:solidFill>
                    <a:schemeClr val="accent2"/>
                  </a:solidFill>
                  <a:latin typeface="Symbol" pitchFamily="18" charset="2"/>
                </a:rPr>
                <a:t>n</a:t>
              </a:r>
              <a:r>
                <a:rPr lang="en-US" b="1" baseline="-25000">
                  <a:solidFill>
                    <a:schemeClr val="accent2"/>
                  </a:solidFill>
                  <a:latin typeface="Symbol" pitchFamily="18" charset="2"/>
                </a:rPr>
                <a:t>m</a:t>
              </a:r>
            </a:p>
          </p:txBody>
        </p:sp>
      </p:grpSp>
      <p:grpSp>
        <p:nvGrpSpPr>
          <p:cNvPr id="4" name="Group 9"/>
          <p:cNvGrpSpPr>
            <a:grpSpLocks/>
          </p:cNvGrpSpPr>
          <p:nvPr/>
        </p:nvGrpSpPr>
        <p:grpSpPr bwMode="auto">
          <a:xfrm>
            <a:off x="3886200" y="5943600"/>
            <a:ext cx="914400" cy="457200"/>
            <a:chOff x="1584" y="3810"/>
            <a:chExt cx="576" cy="288"/>
          </a:xfrm>
        </p:grpSpPr>
        <p:sp>
          <p:nvSpPr>
            <p:cNvPr id="167975" name="Rectangle 10"/>
            <p:cNvSpPr>
              <a:spLocks noChangeArrowheads="1"/>
            </p:cNvSpPr>
            <p:nvPr/>
          </p:nvSpPr>
          <p:spPr bwMode="auto">
            <a:xfrm>
              <a:off x="1584" y="3893"/>
              <a:ext cx="192" cy="192"/>
            </a:xfrm>
            <a:prstGeom prst="rect">
              <a:avLst/>
            </a:prstGeom>
            <a:solidFill>
              <a:srgbClr val="30DD07"/>
            </a:solidFill>
            <a:ln w="9525">
              <a:solidFill>
                <a:schemeClr val="tx1"/>
              </a:solidFill>
              <a:miter lim="800000"/>
              <a:headEnd/>
              <a:tailEnd/>
            </a:ln>
          </p:spPr>
          <p:txBody>
            <a:bodyPr wrap="none" anchor="ctr"/>
            <a:lstStyle/>
            <a:p>
              <a:endParaRPr lang="en-US"/>
            </a:p>
          </p:txBody>
        </p:sp>
        <p:sp>
          <p:nvSpPr>
            <p:cNvPr id="167976" name="Rectangle 11"/>
            <p:cNvSpPr>
              <a:spLocks noChangeArrowheads="1"/>
            </p:cNvSpPr>
            <p:nvPr/>
          </p:nvSpPr>
          <p:spPr bwMode="auto">
            <a:xfrm>
              <a:off x="1888" y="3810"/>
              <a:ext cx="272" cy="288"/>
            </a:xfrm>
            <a:prstGeom prst="rect">
              <a:avLst/>
            </a:prstGeom>
            <a:noFill/>
            <a:ln w="9525">
              <a:noFill/>
              <a:miter lim="800000"/>
              <a:headEnd/>
              <a:tailEnd/>
            </a:ln>
          </p:spPr>
          <p:txBody>
            <a:bodyPr wrap="none">
              <a:spAutoFit/>
            </a:bodyPr>
            <a:lstStyle/>
            <a:p>
              <a:pPr algn="l"/>
              <a:r>
                <a:rPr lang="en-US" b="1">
                  <a:solidFill>
                    <a:srgbClr val="30DD07"/>
                  </a:solidFill>
                  <a:latin typeface="Symbol" pitchFamily="18" charset="2"/>
                </a:rPr>
                <a:t>n</a:t>
              </a:r>
              <a:r>
                <a:rPr lang="en-US" b="1" baseline="-25000">
                  <a:solidFill>
                    <a:srgbClr val="30DD07"/>
                  </a:solidFill>
                  <a:latin typeface="Symbol" pitchFamily="18" charset="2"/>
                </a:rPr>
                <a:t>t</a:t>
              </a:r>
            </a:p>
          </p:txBody>
        </p:sp>
      </p:grpSp>
      <p:sp>
        <p:nvSpPr>
          <p:cNvPr id="167942" name="Text Box 12"/>
          <p:cNvSpPr txBox="1">
            <a:spLocks noChangeArrowheads="1"/>
          </p:cNvSpPr>
          <p:nvPr/>
        </p:nvSpPr>
        <p:spPr bwMode="auto">
          <a:xfrm>
            <a:off x="685800" y="1524000"/>
            <a:ext cx="1143000" cy="457200"/>
          </a:xfrm>
          <a:prstGeom prst="rect">
            <a:avLst/>
          </a:prstGeom>
          <a:noFill/>
          <a:ln w="9525">
            <a:noFill/>
            <a:miter lim="800000"/>
            <a:headEnd/>
            <a:tailEnd/>
          </a:ln>
        </p:spPr>
        <p:txBody>
          <a:bodyPr>
            <a:spAutoFit/>
          </a:bodyPr>
          <a:lstStyle/>
          <a:p>
            <a:pPr algn="l">
              <a:spcBef>
                <a:spcPct val="50000"/>
              </a:spcBef>
            </a:pPr>
            <a:r>
              <a:rPr lang="en-US">
                <a:latin typeface="Comic Sans MS" pitchFamily="66" charset="0"/>
              </a:rPr>
              <a:t>Log m</a:t>
            </a:r>
            <a:r>
              <a:rPr lang="en-US" baseline="30000">
                <a:latin typeface="Comic Sans MS" pitchFamily="66" charset="0"/>
              </a:rPr>
              <a:t>2</a:t>
            </a:r>
          </a:p>
        </p:txBody>
      </p:sp>
      <p:grpSp>
        <p:nvGrpSpPr>
          <p:cNvPr id="5" name="Group 13"/>
          <p:cNvGrpSpPr>
            <a:grpSpLocks/>
          </p:cNvGrpSpPr>
          <p:nvPr/>
        </p:nvGrpSpPr>
        <p:grpSpPr bwMode="auto">
          <a:xfrm>
            <a:off x="1371600" y="4648200"/>
            <a:ext cx="2590800" cy="457200"/>
            <a:chOff x="864" y="2928"/>
            <a:chExt cx="1632" cy="288"/>
          </a:xfrm>
        </p:grpSpPr>
        <p:sp>
          <p:nvSpPr>
            <p:cNvPr id="167971" name="Rectangle 14"/>
            <p:cNvSpPr>
              <a:spLocks noChangeArrowheads="1"/>
            </p:cNvSpPr>
            <p:nvPr/>
          </p:nvSpPr>
          <p:spPr bwMode="auto">
            <a:xfrm>
              <a:off x="1296" y="2976"/>
              <a:ext cx="528" cy="24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7972" name="Rectangle 15"/>
            <p:cNvSpPr>
              <a:spLocks noChangeArrowheads="1"/>
            </p:cNvSpPr>
            <p:nvPr/>
          </p:nvSpPr>
          <p:spPr bwMode="auto">
            <a:xfrm>
              <a:off x="1824" y="2976"/>
              <a:ext cx="336" cy="24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7973" name="Rectangle 16"/>
            <p:cNvSpPr>
              <a:spLocks noChangeArrowheads="1"/>
            </p:cNvSpPr>
            <p:nvPr/>
          </p:nvSpPr>
          <p:spPr bwMode="auto">
            <a:xfrm>
              <a:off x="2160" y="2976"/>
              <a:ext cx="336" cy="240"/>
            </a:xfrm>
            <a:prstGeom prst="rect">
              <a:avLst/>
            </a:prstGeom>
            <a:solidFill>
              <a:srgbClr val="30DD07"/>
            </a:solidFill>
            <a:ln w="9525">
              <a:solidFill>
                <a:schemeClr val="tx1"/>
              </a:solidFill>
              <a:miter lim="800000"/>
              <a:headEnd/>
              <a:tailEnd/>
            </a:ln>
          </p:spPr>
          <p:txBody>
            <a:bodyPr wrap="none" anchor="ctr"/>
            <a:lstStyle/>
            <a:p>
              <a:endParaRPr lang="en-US"/>
            </a:p>
          </p:txBody>
        </p:sp>
        <p:sp>
          <p:nvSpPr>
            <p:cNvPr id="167974" name="Text Box 17"/>
            <p:cNvSpPr txBox="1">
              <a:spLocks noChangeArrowheads="1"/>
            </p:cNvSpPr>
            <p:nvPr/>
          </p:nvSpPr>
          <p:spPr bwMode="auto">
            <a:xfrm>
              <a:off x="864" y="2928"/>
              <a:ext cx="384" cy="288"/>
            </a:xfrm>
            <a:prstGeom prst="rect">
              <a:avLst/>
            </a:prstGeom>
            <a:noFill/>
            <a:ln w="9525">
              <a:noFill/>
              <a:miter lim="800000"/>
              <a:headEnd/>
              <a:tailEnd/>
            </a:ln>
          </p:spPr>
          <p:txBody>
            <a:bodyPr>
              <a:spAutoFit/>
            </a:bodyPr>
            <a:lstStyle/>
            <a:p>
              <a:pPr algn="l">
                <a:spcBef>
                  <a:spcPct val="50000"/>
                </a:spcBef>
              </a:pPr>
              <a:r>
                <a:rPr lang="en-US">
                  <a:latin typeface="Comic Sans MS" pitchFamily="66" charset="0"/>
                </a:rPr>
                <a:t>m</a:t>
              </a:r>
              <a:r>
                <a:rPr lang="en-US" baseline="-25000">
                  <a:latin typeface="Comic Sans MS" pitchFamily="66" charset="0"/>
                </a:rPr>
                <a:t>1</a:t>
              </a:r>
            </a:p>
          </p:txBody>
        </p:sp>
      </p:grpSp>
      <p:grpSp>
        <p:nvGrpSpPr>
          <p:cNvPr id="6" name="Group 18"/>
          <p:cNvGrpSpPr>
            <a:grpSpLocks/>
          </p:cNvGrpSpPr>
          <p:nvPr/>
        </p:nvGrpSpPr>
        <p:grpSpPr bwMode="auto">
          <a:xfrm>
            <a:off x="1447800" y="2667000"/>
            <a:ext cx="2514600" cy="457200"/>
            <a:chOff x="912" y="1680"/>
            <a:chExt cx="1584" cy="288"/>
          </a:xfrm>
        </p:grpSpPr>
        <p:sp>
          <p:nvSpPr>
            <p:cNvPr id="167967" name="Rectangle 19"/>
            <p:cNvSpPr>
              <a:spLocks noChangeArrowheads="1"/>
            </p:cNvSpPr>
            <p:nvPr/>
          </p:nvSpPr>
          <p:spPr bwMode="auto">
            <a:xfrm>
              <a:off x="1296" y="1680"/>
              <a:ext cx="96" cy="24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7968" name="Rectangle 20"/>
            <p:cNvSpPr>
              <a:spLocks noChangeArrowheads="1"/>
            </p:cNvSpPr>
            <p:nvPr/>
          </p:nvSpPr>
          <p:spPr bwMode="auto">
            <a:xfrm>
              <a:off x="1392" y="1680"/>
              <a:ext cx="576" cy="24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7969" name="Rectangle 21"/>
            <p:cNvSpPr>
              <a:spLocks noChangeArrowheads="1"/>
            </p:cNvSpPr>
            <p:nvPr/>
          </p:nvSpPr>
          <p:spPr bwMode="auto">
            <a:xfrm>
              <a:off x="1968" y="1680"/>
              <a:ext cx="528" cy="240"/>
            </a:xfrm>
            <a:prstGeom prst="rect">
              <a:avLst/>
            </a:prstGeom>
            <a:solidFill>
              <a:srgbClr val="30DD07"/>
            </a:solidFill>
            <a:ln w="9525">
              <a:solidFill>
                <a:schemeClr val="tx1"/>
              </a:solidFill>
              <a:miter lim="800000"/>
              <a:headEnd/>
              <a:tailEnd/>
            </a:ln>
          </p:spPr>
          <p:txBody>
            <a:bodyPr wrap="none" anchor="ctr"/>
            <a:lstStyle/>
            <a:p>
              <a:endParaRPr lang="en-US"/>
            </a:p>
          </p:txBody>
        </p:sp>
        <p:sp>
          <p:nvSpPr>
            <p:cNvPr id="167970" name="Rectangle 22"/>
            <p:cNvSpPr>
              <a:spLocks noChangeArrowheads="1"/>
            </p:cNvSpPr>
            <p:nvPr/>
          </p:nvSpPr>
          <p:spPr bwMode="auto">
            <a:xfrm>
              <a:off x="912" y="1680"/>
              <a:ext cx="343" cy="288"/>
            </a:xfrm>
            <a:prstGeom prst="rect">
              <a:avLst/>
            </a:prstGeom>
            <a:noFill/>
            <a:ln w="9525">
              <a:noFill/>
              <a:miter lim="800000"/>
              <a:headEnd/>
              <a:tailEnd/>
            </a:ln>
          </p:spPr>
          <p:txBody>
            <a:bodyPr wrap="none">
              <a:spAutoFit/>
            </a:bodyPr>
            <a:lstStyle/>
            <a:p>
              <a:pPr algn="l"/>
              <a:r>
                <a:rPr lang="en-US">
                  <a:latin typeface="Comic Sans MS" pitchFamily="66" charset="0"/>
                </a:rPr>
                <a:t>m</a:t>
              </a:r>
              <a:r>
                <a:rPr lang="en-US" baseline="-25000">
                  <a:latin typeface="Comic Sans MS" pitchFamily="66" charset="0"/>
                </a:rPr>
                <a:t>3</a:t>
              </a:r>
            </a:p>
          </p:txBody>
        </p:sp>
      </p:grpSp>
      <p:grpSp>
        <p:nvGrpSpPr>
          <p:cNvPr id="7" name="Group 23"/>
          <p:cNvGrpSpPr>
            <a:grpSpLocks/>
          </p:cNvGrpSpPr>
          <p:nvPr/>
        </p:nvGrpSpPr>
        <p:grpSpPr bwMode="auto">
          <a:xfrm>
            <a:off x="1371600" y="4114800"/>
            <a:ext cx="2590800" cy="457200"/>
            <a:chOff x="864" y="2592"/>
            <a:chExt cx="1632" cy="288"/>
          </a:xfrm>
        </p:grpSpPr>
        <p:sp>
          <p:nvSpPr>
            <p:cNvPr id="167963" name="Rectangle 24"/>
            <p:cNvSpPr>
              <a:spLocks noChangeArrowheads="1"/>
            </p:cNvSpPr>
            <p:nvPr/>
          </p:nvSpPr>
          <p:spPr bwMode="auto">
            <a:xfrm>
              <a:off x="1296" y="2592"/>
              <a:ext cx="528" cy="24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7964" name="Rectangle 25"/>
            <p:cNvSpPr>
              <a:spLocks noChangeArrowheads="1"/>
            </p:cNvSpPr>
            <p:nvPr/>
          </p:nvSpPr>
          <p:spPr bwMode="auto">
            <a:xfrm>
              <a:off x="1824" y="2592"/>
              <a:ext cx="336" cy="24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7965" name="Rectangle 26"/>
            <p:cNvSpPr>
              <a:spLocks noChangeArrowheads="1"/>
            </p:cNvSpPr>
            <p:nvPr/>
          </p:nvSpPr>
          <p:spPr bwMode="auto">
            <a:xfrm>
              <a:off x="2160" y="2592"/>
              <a:ext cx="336" cy="240"/>
            </a:xfrm>
            <a:prstGeom prst="rect">
              <a:avLst/>
            </a:prstGeom>
            <a:solidFill>
              <a:srgbClr val="30DD07"/>
            </a:solidFill>
            <a:ln w="9525">
              <a:solidFill>
                <a:schemeClr val="tx1"/>
              </a:solidFill>
              <a:miter lim="800000"/>
              <a:headEnd/>
              <a:tailEnd/>
            </a:ln>
          </p:spPr>
          <p:txBody>
            <a:bodyPr wrap="none" anchor="ctr"/>
            <a:lstStyle/>
            <a:p>
              <a:endParaRPr lang="en-US"/>
            </a:p>
          </p:txBody>
        </p:sp>
        <p:sp>
          <p:nvSpPr>
            <p:cNvPr id="167966" name="Rectangle 27"/>
            <p:cNvSpPr>
              <a:spLocks noChangeArrowheads="1"/>
            </p:cNvSpPr>
            <p:nvPr/>
          </p:nvSpPr>
          <p:spPr bwMode="auto">
            <a:xfrm>
              <a:off x="864" y="2592"/>
              <a:ext cx="343" cy="288"/>
            </a:xfrm>
            <a:prstGeom prst="rect">
              <a:avLst/>
            </a:prstGeom>
            <a:noFill/>
            <a:ln w="9525">
              <a:noFill/>
              <a:miter lim="800000"/>
              <a:headEnd/>
              <a:tailEnd/>
            </a:ln>
          </p:spPr>
          <p:txBody>
            <a:bodyPr wrap="none">
              <a:spAutoFit/>
            </a:bodyPr>
            <a:lstStyle/>
            <a:p>
              <a:pPr algn="l"/>
              <a:r>
                <a:rPr lang="en-US">
                  <a:latin typeface="Comic Sans MS" pitchFamily="66" charset="0"/>
                </a:rPr>
                <a:t>m</a:t>
              </a:r>
              <a:r>
                <a:rPr lang="en-US" baseline="-25000">
                  <a:latin typeface="Comic Sans MS" pitchFamily="66" charset="0"/>
                </a:rPr>
                <a:t>2</a:t>
              </a:r>
            </a:p>
          </p:txBody>
        </p:sp>
      </p:grpSp>
      <p:sp>
        <p:nvSpPr>
          <p:cNvPr id="167946" name="Text Box 28"/>
          <p:cNvSpPr txBox="1">
            <a:spLocks noChangeArrowheads="1"/>
          </p:cNvSpPr>
          <p:nvPr/>
        </p:nvSpPr>
        <p:spPr bwMode="auto">
          <a:xfrm>
            <a:off x="1730375" y="242888"/>
            <a:ext cx="6705600" cy="1373187"/>
          </a:xfrm>
          <a:prstGeom prst="rect">
            <a:avLst/>
          </a:prstGeom>
          <a:noFill/>
          <a:ln w="22225">
            <a:noFill/>
            <a:miter lim="800000"/>
            <a:headEnd/>
            <a:tailEnd/>
          </a:ln>
        </p:spPr>
        <p:txBody>
          <a:bodyPr wrap="none">
            <a:spAutoFit/>
          </a:bodyPr>
          <a:lstStyle/>
          <a:p>
            <a:r>
              <a:rPr lang="en-GB"/>
              <a:t>This makes a factor of two difference in the </a:t>
            </a:r>
          </a:p>
          <a:p>
            <a:r>
              <a:rPr lang="en-GB"/>
              <a:t>cosmological contribution, but a factor of two</a:t>
            </a:r>
          </a:p>
          <a:p>
            <a:r>
              <a:rPr lang="en-GB"/>
              <a:t>on what?</a:t>
            </a:r>
          </a:p>
        </p:txBody>
      </p:sp>
      <p:sp>
        <p:nvSpPr>
          <p:cNvPr id="167947" name="AutoShape 30"/>
          <p:cNvSpPr>
            <a:spLocks/>
          </p:cNvSpPr>
          <p:nvPr/>
        </p:nvSpPr>
        <p:spPr bwMode="auto">
          <a:xfrm>
            <a:off x="3962400" y="3124200"/>
            <a:ext cx="304800" cy="914400"/>
          </a:xfrm>
          <a:prstGeom prst="rightBrace">
            <a:avLst>
              <a:gd name="adj1" fmla="val 25000"/>
              <a:gd name="adj2" fmla="val 50000"/>
            </a:avLst>
          </a:prstGeom>
          <a:noFill/>
          <a:ln w="22225">
            <a:noFill/>
            <a:round/>
            <a:headEnd/>
            <a:tailEnd type="triangle" w="med" len="med"/>
          </a:ln>
        </p:spPr>
        <p:txBody>
          <a:bodyPr wrap="none" anchor="ctr"/>
          <a:lstStyle/>
          <a:p>
            <a:endParaRPr lang="en-US"/>
          </a:p>
        </p:txBody>
      </p:sp>
      <p:grpSp>
        <p:nvGrpSpPr>
          <p:cNvPr id="8" name="Group 31"/>
          <p:cNvGrpSpPr>
            <a:grpSpLocks/>
          </p:cNvGrpSpPr>
          <p:nvPr/>
        </p:nvGrpSpPr>
        <p:grpSpPr bwMode="auto">
          <a:xfrm>
            <a:off x="4953000" y="4724400"/>
            <a:ext cx="2514600" cy="457200"/>
            <a:chOff x="912" y="1680"/>
            <a:chExt cx="1584" cy="288"/>
          </a:xfrm>
        </p:grpSpPr>
        <p:sp>
          <p:nvSpPr>
            <p:cNvPr id="167959" name="Rectangle 32"/>
            <p:cNvSpPr>
              <a:spLocks noChangeArrowheads="1"/>
            </p:cNvSpPr>
            <p:nvPr/>
          </p:nvSpPr>
          <p:spPr bwMode="auto">
            <a:xfrm>
              <a:off x="1296" y="1680"/>
              <a:ext cx="96" cy="24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7960" name="Rectangle 33"/>
            <p:cNvSpPr>
              <a:spLocks noChangeArrowheads="1"/>
            </p:cNvSpPr>
            <p:nvPr/>
          </p:nvSpPr>
          <p:spPr bwMode="auto">
            <a:xfrm>
              <a:off x="1392" y="1680"/>
              <a:ext cx="576" cy="24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7961" name="Rectangle 34"/>
            <p:cNvSpPr>
              <a:spLocks noChangeArrowheads="1"/>
            </p:cNvSpPr>
            <p:nvPr/>
          </p:nvSpPr>
          <p:spPr bwMode="auto">
            <a:xfrm>
              <a:off x="1968" y="1680"/>
              <a:ext cx="528" cy="240"/>
            </a:xfrm>
            <a:prstGeom prst="rect">
              <a:avLst/>
            </a:prstGeom>
            <a:solidFill>
              <a:srgbClr val="30DD07"/>
            </a:solidFill>
            <a:ln w="9525">
              <a:solidFill>
                <a:schemeClr val="tx1"/>
              </a:solidFill>
              <a:miter lim="800000"/>
              <a:headEnd/>
              <a:tailEnd/>
            </a:ln>
          </p:spPr>
          <p:txBody>
            <a:bodyPr wrap="none" anchor="ctr"/>
            <a:lstStyle/>
            <a:p>
              <a:endParaRPr lang="en-US"/>
            </a:p>
          </p:txBody>
        </p:sp>
        <p:sp>
          <p:nvSpPr>
            <p:cNvPr id="167962" name="Rectangle 35"/>
            <p:cNvSpPr>
              <a:spLocks noChangeArrowheads="1"/>
            </p:cNvSpPr>
            <p:nvPr/>
          </p:nvSpPr>
          <p:spPr bwMode="auto">
            <a:xfrm>
              <a:off x="912" y="1680"/>
              <a:ext cx="343" cy="288"/>
            </a:xfrm>
            <a:prstGeom prst="rect">
              <a:avLst/>
            </a:prstGeom>
            <a:noFill/>
            <a:ln w="9525">
              <a:noFill/>
              <a:miter lim="800000"/>
              <a:headEnd/>
              <a:tailEnd/>
            </a:ln>
          </p:spPr>
          <p:txBody>
            <a:bodyPr wrap="none">
              <a:spAutoFit/>
            </a:bodyPr>
            <a:lstStyle/>
            <a:p>
              <a:pPr algn="l"/>
              <a:r>
                <a:rPr lang="en-US">
                  <a:latin typeface="Comic Sans MS" pitchFamily="66" charset="0"/>
                </a:rPr>
                <a:t>m</a:t>
              </a:r>
              <a:r>
                <a:rPr lang="en-US" baseline="-25000">
                  <a:latin typeface="Comic Sans MS" pitchFamily="66" charset="0"/>
                </a:rPr>
                <a:t>3</a:t>
              </a:r>
            </a:p>
          </p:txBody>
        </p:sp>
      </p:grpSp>
      <p:grpSp>
        <p:nvGrpSpPr>
          <p:cNvPr id="9" name="Group 36"/>
          <p:cNvGrpSpPr>
            <a:grpSpLocks/>
          </p:cNvGrpSpPr>
          <p:nvPr/>
        </p:nvGrpSpPr>
        <p:grpSpPr bwMode="auto">
          <a:xfrm>
            <a:off x="4876800" y="2667000"/>
            <a:ext cx="2590800" cy="457200"/>
            <a:chOff x="864" y="2592"/>
            <a:chExt cx="1632" cy="288"/>
          </a:xfrm>
        </p:grpSpPr>
        <p:sp>
          <p:nvSpPr>
            <p:cNvPr id="167955" name="Rectangle 37"/>
            <p:cNvSpPr>
              <a:spLocks noChangeArrowheads="1"/>
            </p:cNvSpPr>
            <p:nvPr/>
          </p:nvSpPr>
          <p:spPr bwMode="auto">
            <a:xfrm>
              <a:off x="1296" y="2592"/>
              <a:ext cx="528" cy="24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7956" name="Rectangle 38"/>
            <p:cNvSpPr>
              <a:spLocks noChangeArrowheads="1"/>
            </p:cNvSpPr>
            <p:nvPr/>
          </p:nvSpPr>
          <p:spPr bwMode="auto">
            <a:xfrm>
              <a:off x="1824" y="2592"/>
              <a:ext cx="336" cy="24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7957" name="Rectangle 39"/>
            <p:cNvSpPr>
              <a:spLocks noChangeArrowheads="1"/>
            </p:cNvSpPr>
            <p:nvPr/>
          </p:nvSpPr>
          <p:spPr bwMode="auto">
            <a:xfrm>
              <a:off x="2160" y="2592"/>
              <a:ext cx="336" cy="240"/>
            </a:xfrm>
            <a:prstGeom prst="rect">
              <a:avLst/>
            </a:prstGeom>
            <a:solidFill>
              <a:srgbClr val="30DD07"/>
            </a:solidFill>
            <a:ln w="9525">
              <a:solidFill>
                <a:schemeClr val="tx1"/>
              </a:solidFill>
              <a:miter lim="800000"/>
              <a:headEnd/>
              <a:tailEnd/>
            </a:ln>
          </p:spPr>
          <p:txBody>
            <a:bodyPr wrap="none" anchor="ctr"/>
            <a:lstStyle/>
            <a:p>
              <a:endParaRPr lang="en-US"/>
            </a:p>
          </p:txBody>
        </p:sp>
        <p:sp>
          <p:nvSpPr>
            <p:cNvPr id="167958" name="Rectangle 40"/>
            <p:cNvSpPr>
              <a:spLocks noChangeArrowheads="1"/>
            </p:cNvSpPr>
            <p:nvPr/>
          </p:nvSpPr>
          <p:spPr bwMode="auto">
            <a:xfrm>
              <a:off x="864" y="2592"/>
              <a:ext cx="343" cy="288"/>
            </a:xfrm>
            <a:prstGeom prst="rect">
              <a:avLst/>
            </a:prstGeom>
            <a:noFill/>
            <a:ln w="9525">
              <a:noFill/>
              <a:miter lim="800000"/>
              <a:headEnd/>
              <a:tailEnd/>
            </a:ln>
          </p:spPr>
          <p:txBody>
            <a:bodyPr wrap="none">
              <a:spAutoFit/>
            </a:bodyPr>
            <a:lstStyle/>
            <a:p>
              <a:pPr algn="l"/>
              <a:r>
                <a:rPr lang="en-US">
                  <a:latin typeface="Comic Sans MS" pitchFamily="66" charset="0"/>
                </a:rPr>
                <a:t>m</a:t>
              </a:r>
              <a:r>
                <a:rPr lang="en-US" baseline="-25000">
                  <a:latin typeface="Comic Sans MS" pitchFamily="66" charset="0"/>
                </a:rPr>
                <a:t>2</a:t>
              </a:r>
            </a:p>
          </p:txBody>
        </p:sp>
      </p:grpSp>
      <p:grpSp>
        <p:nvGrpSpPr>
          <p:cNvPr id="10" name="Group 41"/>
          <p:cNvGrpSpPr>
            <a:grpSpLocks/>
          </p:cNvGrpSpPr>
          <p:nvPr/>
        </p:nvGrpSpPr>
        <p:grpSpPr bwMode="auto">
          <a:xfrm>
            <a:off x="4876800" y="3048000"/>
            <a:ext cx="2590800" cy="457200"/>
            <a:chOff x="864" y="2928"/>
            <a:chExt cx="1632" cy="288"/>
          </a:xfrm>
        </p:grpSpPr>
        <p:sp>
          <p:nvSpPr>
            <p:cNvPr id="167951" name="Rectangle 42"/>
            <p:cNvSpPr>
              <a:spLocks noChangeArrowheads="1"/>
            </p:cNvSpPr>
            <p:nvPr/>
          </p:nvSpPr>
          <p:spPr bwMode="auto">
            <a:xfrm>
              <a:off x="1296" y="2976"/>
              <a:ext cx="528" cy="24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7952" name="Rectangle 43"/>
            <p:cNvSpPr>
              <a:spLocks noChangeArrowheads="1"/>
            </p:cNvSpPr>
            <p:nvPr/>
          </p:nvSpPr>
          <p:spPr bwMode="auto">
            <a:xfrm>
              <a:off x="1824" y="2976"/>
              <a:ext cx="336" cy="24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7953" name="Rectangle 44"/>
            <p:cNvSpPr>
              <a:spLocks noChangeArrowheads="1"/>
            </p:cNvSpPr>
            <p:nvPr/>
          </p:nvSpPr>
          <p:spPr bwMode="auto">
            <a:xfrm>
              <a:off x="2160" y="2976"/>
              <a:ext cx="336" cy="240"/>
            </a:xfrm>
            <a:prstGeom prst="rect">
              <a:avLst/>
            </a:prstGeom>
            <a:solidFill>
              <a:srgbClr val="30DD07"/>
            </a:solidFill>
            <a:ln w="9525">
              <a:solidFill>
                <a:schemeClr val="tx1"/>
              </a:solidFill>
              <a:miter lim="800000"/>
              <a:headEnd/>
              <a:tailEnd/>
            </a:ln>
          </p:spPr>
          <p:txBody>
            <a:bodyPr wrap="none" anchor="ctr"/>
            <a:lstStyle/>
            <a:p>
              <a:endParaRPr lang="en-US"/>
            </a:p>
          </p:txBody>
        </p:sp>
        <p:sp>
          <p:nvSpPr>
            <p:cNvPr id="167954" name="Text Box 45"/>
            <p:cNvSpPr txBox="1">
              <a:spLocks noChangeArrowheads="1"/>
            </p:cNvSpPr>
            <p:nvPr/>
          </p:nvSpPr>
          <p:spPr bwMode="auto">
            <a:xfrm>
              <a:off x="864" y="2928"/>
              <a:ext cx="384" cy="288"/>
            </a:xfrm>
            <a:prstGeom prst="rect">
              <a:avLst/>
            </a:prstGeom>
            <a:noFill/>
            <a:ln w="9525">
              <a:noFill/>
              <a:miter lim="800000"/>
              <a:headEnd/>
              <a:tailEnd/>
            </a:ln>
          </p:spPr>
          <p:txBody>
            <a:bodyPr>
              <a:spAutoFit/>
            </a:bodyPr>
            <a:lstStyle/>
            <a:p>
              <a:pPr algn="l">
                <a:spcBef>
                  <a:spcPct val="50000"/>
                </a:spcBef>
              </a:pPr>
              <a:r>
                <a:rPr lang="en-US">
                  <a:latin typeface="Comic Sans MS" pitchFamily="66" charset="0"/>
                </a:rPr>
                <a:t>m</a:t>
              </a:r>
              <a:r>
                <a:rPr lang="en-US" baseline="-25000">
                  <a:latin typeface="Comic Sans MS" pitchFamily="66" charset="0"/>
                </a:rPr>
                <a:t>1</a:t>
              </a:r>
            </a:p>
          </p:txBody>
        </p:sp>
      </p:gr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Line 2"/>
          <p:cNvSpPr>
            <a:spLocks noChangeShapeType="1"/>
          </p:cNvSpPr>
          <p:nvPr/>
        </p:nvSpPr>
        <p:spPr bwMode="auto">
          <a:xfrm flipV="1">
            <a:off x="1828800" y="1371600"/>
            <a:ext cx="0" cy="4191000"/>
          </a:xfrm>
          <a:prstGeom prst="line">
            <a:avLst/>
          </a:prstGeom>
          <a:noFill/>
          <a:ln w="28575">
            <a:solidFill>
              <a:srgbClr val="66FFFF"/>
            </a:solidFill>
            <a:miter lim="800000"/>
            <a:headEnd/>
            <a:tailEnd type="triangle" w="med" len="med"/>
          </a:ln>
        </p:spPr>
        <p:txBody>
          <a:bodyPr wrap="none"/>
          <a:lstStyle/>
          <a:p>
            <a:endParaRPr lang="en-GB"/>
          </a:p>
        </p:txBody>
      </p:sp>
      <p:grpSp>
        <p:nvGrpSpPr>
          <p:cNvPr id="2" name="Group 3"/>
          <p:cNvGrpSpPr>
            <a:grpSpLocks/>
          </p:cNvGrpSpPr>
          <p:nvPr/>
        </p:nvGrpSpPr>
        <p:grpSpPr bwMode="auto">
          <a:xfrm>
            <a:off x="1371600" y="5943600"/>
            <a:ext cx="1239838" cy="457200"/>
            <a:chOff x="240" y="3807"/>
            <a:chExt cx="781" cy="288"/>
          </a:xfrm>
        </p:grpSpPr>
        <p:sp>
          <p:nvSpPr>
            <p:cNvPr id="169019" name="Rectangle 4"/>
            <p:cNvSpPr>
              <a:spLocks noChangeArrowheads="1"/>
            </p:cNvSpPr>
            <p:nvPr/>
          </p:nvSpPr>
          <p:spPr bwMode="auto">
            <a:xfrm>
              <a:off x="240" y="3893"/>
              <a:ext cx="192" cy="192"/>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9020" name="Text Box 5"/>
            <p:cNvSpPr txBox="1">
              <a:spLocks noChangeArrowheads="1"/>
            </p:cNvSpPr>
            <p:nvPr/>
          </p:nvSpPr>
          <p:spPr bwMode="auto">
            <a:xfrm>
              <a:off x="541" y="3807"/>
              <a:ext cx="480" cy="288"/>
            </a:xfrm>
            <a:prstGeom prst="rect">
              <a:avLst/>
            </a:prstGeom>
            <a:noFill/>
            <a:ln w="9525">
              <a:noFill/>
              <a:miter lim="800000"/>
              <a:headEnd/>
              <a:tailEnd/>
            </a:ln>
          </p:spPr>
          <p:txBody>
            <a:bodyPr>
              <a:spAutoFit/>
            </a:bodyPr>
            <a:lstStyle/>
            <a:p>
              <a:pPr algn="l">
                <a:spcBef>
                  <a:spcPct val="50000"/>
                </a:spcBef>
              </a:pPr>
              <a:r>
                <a:rPr lang="en-US" b="1">
                  <a:latin typeface="Symbol" pitchFamily="18" charset="2"/>
                </a:rPr>
                <a:t>n</a:t>
              </a:r>
              <a:r>
                <a:rPr lang="en-US" b="1" baseline="-25000">
                  <a:latin typeface="Comic Sans MS" pitchFamily="66" charset="0"/>
                </a:rPr>
                <a:t>e </a:t>
              </a:r>
            </a:p>
          </p:txBody>
        </p:sp>
      </p:grpSp>
      <p:grpSp>
        <p:nvGrpSpPr>
          <p:cNvPr id="3" name="Group 6"/>
          <p:cNvGrpSpPr>
            <a:grpSpLocks/>
          </p:cNvGrpSpPr>
          <p:nvPr/>
        </p:nvGrpSpPr>
        <p:grpSpPr bwMode="auto">
          <a:xfrm>
            <a:off x="2667000" y="5943600"/>
            <a:ext cx="938213" cy="457200"/>
            <a:chOff x="912" y="3805"/>
            <a:chExt cx="591" cy="288"/>
          </a:xfrm>
        </p:grpSpPr>
        <p:sp>
          <p:nvSpPr>
            <p:cNvPr id="169017" name="Rectangle 7"/>
            <p:cNvSpPr>
              <a:spLocks noChangeArrowheads="1"/>
            </p:cNvSpPr>
            <p:nvPr/>
          </p:nvSpPr>
          <p:spPr bwMode="auto">
            <a:xfrm>
              <a:off x="912" y="3888"/>
              <a:ext cx="192" cy="192"/>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9018" name="Rectangle 8"/>
            <p:cNvSpPr>
              <a:spLocks noChangeArrowheads="1"/>
            </p:cNvSpPr>
            <p:nvPr/>
          </p:nvSpPr>
          <p:spPr bwMode="auto">
            <a:xfrm>
              <a:off x="1213" y="3805"/>
              <a:ext cx="290" cy="288"/>
            </a:xfrm>
            <a:prstGeom prst="rect">
              <a:avLst/>
            </a:prstGeom>
            <a:noFill/>
            <a:ln w="9525">
              <a:noFill/>
              <a:miter lim="800000"/>
              <a:headEnd/>
              <a:tailEnd/>
            </a:ln>
          </p:spPr>
          <p:txBody>
            <a:bodyPr wrap="none">
              <a:spAutoFit/>
            </a:bodyPr>
            <a:lstStyle/>
            <a:p>
              <a:pPr algn="l"/>
              <a:r>
                <a:rPr lang="en-US" b="1">
                  <a:latin typeface="Symbol" pitchFamily="18" charset="2"/>
                </a:rPr>
                <a:t>n</a:t>
              </a:r>
              <a:r>
                <a:rPr lang="en-US" b="1" baseline="-25000">
                  <a:latin typeface="Symbol" pitchFamily="18" charset="2"/>
                </a:rPr>
                <a:t>m</a:t>
              </a:r>
            </a:p>
          </p:txBody>
        </p:sp>
      </p:grpSp>
      <p:grpSp>
        <p:nvGrpSpPr>
          <p:cNvPr id="4" name="Group 9"/>
          <p:cNvGrpSpPr>
            <a:grpSpLocks/>
          </p:cNvGrpSpPr>
          <p:nvPr/>
        </p:nvGrpSpPr>
        <p:grpSpPr bwMode="auto">
          <a:xfrm>
            <a:off x="3886200" y="5943600"/>
            <a:ext cx="914400" cy="457200"/>
            <a:chOff x="1584" y="3810"/>
            <a:chExt cx="576" cy="288"/>
          </a:xfrm>
        </p:grpSpPr>
        <p:sp>
          <p:nvSpPr>
            <p:cNvPr id="169015" name="Rectangle 10"/>
            <p:cNvSpPr>
              <a:spLocks noChangeArrowheads="1"/>
            </p:cNvSpPr>
            <p:nvPr/>
          </p:nvSpPr>
          <p:spPr bwMode="auto">
            <a:xfrm>
              <a:off x="1584" y="3893"/>
              <a:ext cx="192" cy="192"/>
            </a:xfrm>
            <a:prstGeom prst="rect">
              <a:avLst/>
            </a:prstGeom>
            <a:solidFill>
              <a:srgbClr val="30DD07"/>
            </a:solidFill>
            <a:ln w="9525">
              <a:solidFill>
                <a:schemeClr val="tx1"/>
              </a:solidFill>
              <a:miter lim="800000"/>
              <a:headEnd/>
              <a:tailEnd/>
            </a:ln>
          </p:spPr>
          <p:txBody>
            <a:bodyPr wrap="none" anchor="ctr"/>
            <a:lstStyle/>
            <a:p>
              <a:endParaRPr lang="en-US"/>
            </a:p>
          </p:txBody>
        </p:sp>
        <p:sp>
          <p:nvSpPr>
            <p:cNvPr id="169016" name="Rectangle 11"/>
            <p:cNvSpPr>
              <a:spLocks noChangeArrowheads="1"/>
            </p:cNvSpPr>
            <p:nvPr/>
          </p:nvSpPr>
          <p:spPr bwMode="auto">
            <a:xfrm>
              <a:off x="1888" y="3810"/>
              <a:ext cx="272" cy="288"/>
            </a:xfrm>
            <a:prstGeom prst="rect">
              <a:avLst/>
            </a:prstGeom>
            <a:noFill/>
            <a:ln w="9525">
              <a:noFill/>
              <a:miter lim="800000"/>
              <a:headEnd/>
              <a:tailEnd/>
            </a:ln>
          </p:spPr>
          <p:txBody>
            <a:bodyPr wrap="none">
              <a:spAutoFit/>
            </a:bodyPr>
            <a:lstStyle/>
            <a:p>
              <a:pPr algn="l"/>
              <a:r>
                <a:rPr lang="en-US" b="1">
                  <a:latin typeface="Symbol" pitchFamily="18" charset="2"/>
                </a:rPr>
                <a:t>n</a:t>
              </a:r>
              <a:r>
                <a:rPr lang="en-US" b="1" baseline="-25000">
                  <a:latin typeface="Symbol" pitchFamily="18" charset="2"/>
                </a:rPr>
                <a:t>t</a:t>
              </a:r>
            </a:p>
          </p:txBody>
        </p:sp>
      </p:grpSp>
      <p:sp>
        <p:nvSpPr>
          <p:cNvPr id="168966" name="Text Box 12"/>
          <p:cNvSpPr txBox="1">
            <a:spLocks noChangeArrowheads="1"/>
          </p:cNvSpPr>
          <p:nvPr/>
        </p:nvSpPr>
        <p:spPr bwMode="auto">
          <a:xfrm>
            <a:off x="1219200" y="914400"/>
            <a:ext cx="1143000" cy="457200"/>
          </a:xfrm>
          <a:prstGeom prst="rect">
            <a:avLst/>
          </a:prstGeom>
          <a:noFill/>
          <a:ln w="9525">
            <a:noFill/>
            <a:miter lim="800000"/>
            <a:headEnd/>
            <a:tailEnd/>
          </a:ln>
        </p:spPr>
        <p:txBody>
          <a:bodyPr>
            <a:spAutoFit/>
          </a:bodyPr>
          <a:lstStyle/>
          <a:p>
            <a:pPr algn="l">
              <a:spcBef>
                <a:spcPct val="50000"/>
              </a:spcBef>
            </a:pPr>
            <a:r>
              <a:rPr lang="en-US">
                <a:latin typeface="Comic Sans MS" pitchFamily="66" charset="0"/>
              </a:rPr>
              <a:t>Log m</a:t>
            </a:r>
            <a:endParaRPr lang="en-US" baseline="30000">
              <a:latin typeface="Comic Sans MS" pitchFamily="66" charset="0"/>
            </a:endParaRPr>
          </a:p>
        </p:txBody>
      </p:sp>
      <p:sp>
        <p:nvSpPr>
          <p:cNvPr id="168967" name="Text Box 13"/>
          <p:cNvSpPr txBox="1">
            <a:spLocks noChangeArrowheads="1"/>
          </p:cNvSpPr>
          <p:nvPr/>
        </p:nvSpPr>
        <p:spPr bwMode="auto">
          <a:xfrm>
            <a:off x="2360613" y="242888"/>
            <a:ext cx="6326187" cy="519112"/>
          </a:xfrm>
          <a:prstGeom prst="rect">
            <a:avLst/>
          </a:prstGeom>
          <a:noFill/>
          <a:ln w="22225">
            <a:noFill/>
            <a:miter lim="800000"/>
            <a:headEnd/>
            <a:tailEnd/>
          </a:ln>
        </p:spPr>
        <p:txBody>
          <a:bodyPr wrap="none">
            <a:spAutoFit/>
          </a:bodyPr>
          <a:lstStyle/>
          <a:p>
            <a:r>
              <a:rPr lang="en-GB"/>
              <a:t>Even more significant is the absolute scale.</a:t>
            </a:r>
          </a:p>
        </p:txBody>
      </p:sp>
      <p:sp>
        <p:nvSpPr>
          <p:cNvPr id="168968" name="AutoShape 14"/>
          <p:cNvSpPr>
            <a:spLocks/>
          </p:cNvSpPr>
          <p:nvPr/>
        </p:nvSpPr>
        <p:spPr bwMode="auto">
          <a:xfrm>
            <a:off x="3962400" y="3124200"/>
            <a:ext cx="304800" cy="914400"/>
          </a:xfrm>
          <a:prstGeom prst="rightBrace">
            <a:avLst>
              <a:gd name="adj1" fmla="val 25000"/>
              <a:gd name="adj2" fmla="val 50000"/>
            </a:avLst>
          </a:prstGeom>
          <a:noFill/>
          <a:ln w="22225">
            <a:noFill/>
            <a:round/>
            <a:headEnd/>
            <a:tailEnd type="triangle" w="med" len="med"/>
          </a:ln>
        </p:spPr>
        <p:txBody>
          <a:bodyPr wrap="none" anchor="ctr"/>
          <a:lstStyle/>
          <a:p>
            <a:endParaRPr lang="en-US"/>
          </a:p>
        </p:txBody>
      </p:sp>
      <p:sp>
        <p:nvSpPr>
          <p:cNvPr id="168969" name="Line 15"/>
          <p:cNvSpPr>
            <a:spLocks noChangeShapeType="1"/>
          </p:cNvSpPr>
          <p:nvPr/>
        </p:nvSpPr>
        <p:spPr bwMode="auto">
          <a:xfrm>
            <a:off x="1600200" y="5410200"/>
            <a:ext cx="230188" cy="0"/>
          </a:xfrm>
          <a:prstGeom prst="line">
            <a:avLst/>
          </a:prstGeom>
          <a:noFill/>
          <a:ln w="22225">
            <a:solidFill>
              <a:schemeClr val="tx1"/>
            </a:solidFill>
            <a:round/>
            <a:headEnd/>
            <a:tailEnd/>
          </a:ln>
        </p:spPr>
        <p:txBody>
          <a:bodyPr/>
          <a:lstStyle/>
          <a:p>
            <a:endParaRPr lang="en-GB"/>
          </a:p>
        </p:txBody>
      </p:sp>
      <p:sp>
        <p:nvSpPr>
          <p:cNvPr id="168970" name="Line 16"/>
          <p:cNvSpPr>
            <a:spLocks noChangeShapeType="1"/>
          </p:cNvSpPr>
          <p:nvPr/>
        </p:nvSpPr>
        <p:spPr bwMode="auto">
          <a:xfrm>
            <a:off x="1600200" y="1600200"/>
            <a:ext cx="230188" cy="0"/>
          </a:xfrm>
          <a:prstGeom prst="line">
            <a:avLst/>
          </a:prstGeom>
          <a:noFill/>
          <a:ln w="22225">
            <a:solidFill>
              <a:schemeClr val="tx1"/>
            </a:solidFill>
            <a:round/>
            <a:headEnd/>
            <a:tailEnd/>
          </a:ln>
        </p:spPr>
        <p:txBody>
          <a:bodyPr/>
          <a:lstStyle/>
          <a:p>
            <a:endParaRPr lang="en-GB"/>
          </a:p>
        </p:txBody>
      </p:sp>
      <p:sp>
        <p:nvSpPr>
          <p:cNvPr id="168971" name="Line 17"/>
          <p:cNvSpPr>
            <a:spLocks noChangeShapeType="1"/>
          </p:cNvSpPr>
          <p:nvPr/>
        </p:nvSpPr>
        <p:spPr bwMode="auto">
          <a:xfrm>
            <a:off x="1598613" y="3429000"/>
            <a:ext cx="230187" cy="0"/>
          </a:xfrm>
          <a:prstGeom prst="line">
            <a:avLst/>
          </a:prstGeom>
          <a:noFill/>
          <a:ln w="22225">
            <a:solidFill>
              <a:schemeClr val="tx1"/>
            </a:solidFill>
            <a:round/>
            <a:headEnd/>
            <a:tailEnd/>
          </a:ln>
        </p:spPr>
        <p:txBody>
          <a:bodyPr/>
          <a:lstStyle/>
          <a:p>
            <a:endParaRPr lang="en-GB"/>
          </a:p>
        </p:txBody>
      </p:sp>
      <p:sp>
        <p:nvSpPr>
          <p:cNvPr id="168972" name="Text Box 18"/>
          <p:cNvSpPr txBox="1">
            <a:spLocks noChangeArrowheads="1"/>
          </p:cNvSpPr>
          <p:nvPr/>
        </p:nvSpPr>
        <p:spPr bwMode="auto">
          <a:xfrm>
            <a:off x="457200" y="5181600"/>
            <a:ext cx="1169988" cy="457200"/>
          </a:xfrm>
          <a:prstGeom prst="rect">
            <a:avLst/>
          </a:prstGeom>
          <a:noFill/>
          <a:ln w="22225">
            <a:noFill/>
            <a:miter lim="800000"/>
            <a:headEnd/>
            <a:tailEnd/>
          </a:ln>
        </p:spPr>
        <p:txBody>
          <a:bodyPr wrap="none">
            <a:spAutoFit/>
          </a:bodyPr>
          <a:lstStyle/>
          <a:p>
            <a:r>
              <a:rPr lang="en-US">
                <a:latin typeface="Comic Sans MS" pitchFamily="66" charset="0"/>
              </a:rPr>
              <a:t>10</a:t>
            </a:r>
            <a:r>
              <a:rPr lang="en-US" baseline="30000">
                <a:latin typeface="Comic Sans MS" pitchFamily="66" charset="0"/>
              </a:rPr>
              <a:t>-2</a:t>
            </a:r>
            <a:r>
              <a:rPr lang="en-US">
                <a:latin typeface="Comic Sans MS" pitchFamily="66" charset="0"/>
              </a:rPr>
              <a:t> eV</a:t>
            </a:r>
            <a:endParaRPr lang="en-GB" baseline="30000">
              <a:latin typeface="Comic Sans MS" pitchFamily="66" charset="0"/>
            </a:endParaRPr>
          </a:p>
        </p:txBody>
      </p:sp>
      <p:sp>
        <p:nvSpPr>
          <p:cNvPr id="168973" name="Text Box 19"/>
          <p:cNvSpPr txBox="1">
            <a:spLocks noChangeArrowheads="1"/>
          </p:cNvSpPr>
          <p:nvPr/>
        </p:nvSpPr>
        <p:spPr bwMode="auto">
          <a:xfrm>
            <a:off x="473075" y="3200400"/>
            <a:ext cx="1138238" cy="457200"/>
          </a:xfrm>
          <a:prstGeom prst="rect">
            <a:avLst/>
          </a:prstGeom>
          <a:noFill/>
          <a:ln w="22225">
            <a:noFill/>
            <a:miter lim="800000"/>
            <a:headEnd/>
            <a:tailEnd/>
          </a:ln>
        </p:spPr>
        <p:txBody>
          <a:bodyPr wrap="none">
            <a:spAutoFit/>
          </a:bodyPr>
          <a:lstStyle/>
          <a:p>
            <a:r>
              <a:rPr lang="en-US">
                <a:latin typeface="Comic Sans MS" pitchFamily="66" charset="0"/>
              </a:rPr>
              <a:t>10</a:t>
            </a:r>
            <a:r>
              <a:rPr lang="en-US" baseline="30000">
                <a:latin typeface="Comic Sans MS" pitchFamily="66" charset="0"/>
              </a:rPr>
              <a:t>-1</a:t>
            </a:r>
            <a:r>
              <a:rPr lang="en-US">
                <a:latin typeface="Comic Sans MS" pitchFamily="66" charset="0"/>
              </a:rPr>
              <a:t> eV</a:t>
            </a:r>
            <a:endParaRPr lang="en-GB" baseline="30000">
              <a:latin typeface="Comic Sans MS" pitchFamily="66" charset="0"/>
            </a:endParaRPr>
          </a:p>
        </p:txBody>
      </p:sp>
      <p:sp>
        <p:nvSpPr>
          <p:cNvPr id="168974" name="Text Box 20"/>
          <p:cNvSpPr txBox="1">
            <a:spLocks noChangeArrowheads="1"/>
          </p:cNvSpPr>
          <p:nvPr/>
        </p:nvSpPr>
        <p:spPr bwMode="auto">
          <a:xfrm>
            <a:off x="652463" y="1371600"/>
            <a:ext cx="776287" cy="457200"/>
          </a:xfrm>
          <a:prstGeom prst="rect">
            <a:avLst/>
          </a:prstGeom>
          <a:noFill/>
          <a:ln w="22225">
            <a:noFill/>
            <a:miter lim="800000"/>
            <a:headEnd/>
            <a:tailEnd/>
          </a:ln>
        </p:spPr>
        <p:txBody>
          <a:bodyPr wrap="none">
            <a:spAutoFit/>
          </a:bodyPr>
          <a:lstStyle/>
          <a:p>
            <a:r>
              <a:rPr lang="en-US">
                <a:latin typeface="Comic Sans MS" pitchFamily="66" charset="0"/>
              </a:rPr>
              <a:t>1 eV</a:t>
            </a:r>
            <a:endParaRPr lang="en-GB" baseline="30000">
              <a:latin typeface="Comic Sans MS" pitchFamily="66" charset="0"/>
            </a:endParaRPr>
          </a:p>
        </p:txBody>
      </p:sp>
      <p:grpSp>
        <p:nvGrpSpPr>
          <p:cNvPr id="5" name="Group 21"/>
          <p:cNvGrpSpPr>
            <a:grpSpLocks/>
          </p:cNvGrpSpPr>
          <p:nvPr/>
        </p:nvGrpSpPr>
        <p:grpSpPr bwMode="auto">
          <a:xfrm>
            <a:off x="2057400" y="1600200"/>
            <a:ext cx="2743200" cy="4114800"/>
            <a:chOff x="1296" y="1008"/>
            <a:chExt cx="1728" cy="2592"/>
          </a:xfrm>
        </p:grpSpPr>
        <p:grpSp>
          <p:nvGrpSpPr>
            <p:cNvPr id="6" name="Group 22"/>
            <p:cNvGrpSpPr>
              <a:grpSpLocks/>
            </p:cNvGrpSpPr>
            <p:nvPr/>
          </p:nvGrpSpPr>
          <p:grpSpPr bwMode="auto">
            <a:xfrm>
              <a:off x="1296" y="2592"/>
              <a:ext cx="1728" cy="1008"/>
              <a:chOff x="1296" y="2592"/>
              <a:chExt cx="1728" cy="1008"/>
            </a:xfrm>
          </p:grpSpPr>
          <p:grpSp>
            <p:nvGrpSpPr>
              <p:cNvPr id="7" name="Group 23"/>
              <p:cNvGrpSpPr>
                <a:grpSpLocks/>
              </p:cNvGrpSpPr>
              <p:nvPr/>
            </p:nvGrpSpPr>
            <p:grpSpPr bwMode="auto">
              <a:xfrm>
                <a:off x="1296" y="3360"/>
                <a:ext cx="1200" cy="48"/>
                <a:chOff x="1296" y="2976"/>
                <a:chExt cx="1200" cy="240"/>
              </a:xfrm>
            </p:grpSpPr>
            <p:sp>
              <p:nvSpPr>
                <p:cNvPr id="169012" name="Rectangle 24"/>
                <p:cNvSpPr>
                  <a:spLocks noChangeArrowheads="1"/>
                </p:cNvSpPr>
                <p:nvPr/>
              </p:nvSpPr>
              <p:spPr bwMode="auto">
                <a:xfrm>
                  <a:off x="1296" y="2976"/>
                  <a:ext cx="528" cy="24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9013" name="Rectangle 25"/>
                <p:cNvSpPr>
                  <a:spLocks noChangeArrowheads="1"/>
                </p:cNvSpPr>
                <p:nvPr/>
              </p:nvSpPr>
              <p:spPr bwMode="auto">
                <a:xfrm>
                  <a:off x="1824" y="2976"/>
                  <a:ext cx="336" cy="24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9014" name="Rectangle 26"/>
                <p:cNvSpPr>
                  <a:spLocks noChangeArrowheads="1"/>
                </p:cNvSpPr>
                <p:nvPr/>
              </p:nvSpPr>
              <p:spPr bwMode="auto">
                <a:xfrm>
                  <a:off x="2160" y="2976"/>
                  <a:ext cx="336" cy="240"/>
                </a:xfrm>
                <a:prstGeom prst="rect">
                  <a:avLst/>
                </a:prstGeom>
                <a:solidFill>
                  <a:srgbClr val="30DD07"/>
                </a:solidFill>
                <a:ln w="9525">
                  <a:solidFill>
                    <a:schemeClr val="tx1"/>
                  </a:solidFill>
                  <a:miter lim="800000"/>
                  <a:headEnd/>
                  <a:tailEnd/>
                </a:ln>
              </p:spPr>
              <p:txBody>
                <a:bodyPr wrap="none" anchor="ctr"/>
                <a:lstStyle/>
                <a:p>
                  <a:endParaRPr lang="en-US"/>
                </a:p>
              </p:txBody>
            </p:sp>
          </p:grpSp>
          <p:grpSp>
            <p:nvGrpSpPr>
              <p:cNvPr id="8" name="Group 27"/>
              <p:cNvGrpSpPr>
                <a:grpSpLocks/>
              </p:cNvGrpSpPr>
              <p:nvPr/>
            </p:nvGrpSpPr>
            <p:grpSpPr bwMode="auto">
              <a:xfrm>
                <a:off x="1296" y="2736"/>
                <a:ext cx="1200" cy="48"/>
                <a:chOff x="1296" y="1680"/>
                <a:chExt cx="1200" cy="240"/>
              </a:xfrm>
            </p:grpSpPr>
            <p:sp>
              <p:nvSpPr>
                <p:cNvPr id="169009" name="Rectangle 28"/>
                <p:cNvSpPr>
                  <a:spLocks noChangeArrowheads="1"/>
                </p:cNvSpPr>
                <p:nvPr/>
              </p:nvSpPr>
              <p:spPr bwMode="auto">
                <a:xfrm>
                  <a:off x="1296" y="1680"/>
                  <a:ext cx="96" cy="24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9010" name="Rectangle 29"/>
                <p:cNvSpPr>
                  <a:spLocks noChangeArrowheads="1"/>
                </p:cNvSpPr>
                <p:nvPr/>
              </p:nvSpPr>
              <p:spPr bwMode="auto">
                <a:xfrm>
                  <a:off x="1392" y="1680"/>
                  <a:ext cx="576" cy="24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9011" name="Rectangle 30"/>
                <p:cNvSpPr>
                  <a:spLocks noChangeArrowheads="1"/>
                </p:cNvSpPr>
                <p:nvPr/>
              </p:nvSpPr>
              <p:spPr bwMode="auto">
                <a:xfrm>
                  <a:off x="1968" y="1680"/>
                  <a:ext cx="528" cy="240"/>
                </a:xfrm>
                <a:prstGeom prst="rect">
                  <a:avLst/>
                </a:prstGeom>
                <a:solidFill>
                  <a:srgbClr val="30DD07"/>
                </a:solidFill>
                <a:ln w="9525">
                  <a:solidFill>
                    <a:schemeClr val="tx1"/>
                  </a:solidFill>
                  <a:miter lim="800000"/>
                  <a:headEnd/>
                  <a:tailEnd/>
                </a:ln>
              </p:spPr>
              <p:txBody>
                <a:bodyPr wrap="none" anchor="ctr"/>
                <a:lstStyle/>
                <a:p>
                  <a:endParaRPr lang="en-US"/>
                </a:p>
              </p:txBody>
            </p:sp>
          </p:grpSp>
          <p:grpSp>
            <p:nvGrpSpPr>
              <p:cNvPr id="9" name="Group 31"/>
              <p:cNvGrpSpPr>
                <a:grpSpLocks/>
              </p:cNvGrpSpPr>
              <p:nvPr/>
            </p:nvGrpSpPr>
            <p:grpSpPr bwMode="auto">
              <a:xfrm>
                <a:off x="1296" y="3294"/>
                <a:ext cx="1200" cy="48"/>
                <a:chOff x="1296" y="2592"/>
                <a:chExt cx="1200" cy="240"/>
              </a:xfrm>
            </p:grpSpPr>
            <p:sp>
              <p:nvSpPr>
                <p:cNvPr id="169006" name="Rectangle 32"/>
                <p:cNvSpPr>
                  <a:spLocks noChangeArrowheads="1"/>
                </p:cNvSpPr>
                <p:nvPr/>
              </p:nvSpPr>
              <p:spPr bwMode="auto">
                <a:xfrm>
                  <a:off x="1296" y="2592"/>
                  <a:ext cx="528" cy="24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9007" name="Rectangle 33"/>
                <p:cNvSpPr>
                  <a:spLocks noChangeArrowheads="1"/>
                </p:cNvSpPr>
                <p:nvPr/>
              </p:nvSpPr>
              <p:spPr bwMode="auto">
                <a:xfrm>
                  <a:off x="1824" y="2592"/>
                  <a:ext cx="336" cy="24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9008" name="Rectangle 34"/>
                <p:cNvSpPr>
                  <a:spLocks noChangeArrowheads="1"/>
                </p:cNvSpPr>
                <p:nvPr/>
              </p:nvSpPr>
              <p:spPr bwMode="auto">
                <a:xfrm>
                  <a:off x="2160" y="2592"/>
                  <a:ext cx="336" cy="240"/>
                </a:xfrm>
                <a:prstGeom prst="rect">
                  <a:avLst/>
                </a:prstGeom>
                <a:solidFill>
                  <a:srgbClr val="30DD07"/>
                </a:solidFill>
                <a:ln w="9525">
                  <a:solidFill>
                    <a:schemeClr val="tx1"/>
                  </a:solidFill>
                  <a:miter lim="800000"/>
                  <a:headEnd/>
                  <a:tailEnd/>
                </a:ln>
              </p:spPr>
              <p:txBody>
                <a:bodyPr wrap="none" anchor="ctr"/>
                <a:lstStyle/>
                <a:p>
                  <a:endParaRPr lang="en-US"/>
                </a:p>
              </p:txBody>
            </p:sp>
          </p:grpSp>
          <p:sp>
            <p:nvSpPr>
              <p:cNvPr id="169003" name="Text Box 35"/>
              <p:cNvSpPr txBox="1">
                <a:spLocks noChangeArrowheads="1"/>
              </p:cNvSpPr>
              <p:nvPr/>
            </p:nvSpPr>
            <p:spPr bwMode="auto">
              <a:xfrm>
                <a:off x="2640" y="3312"/>
                <a:ext cx="384" cy="288"/>
              </a:xfrm>
              <a:prstGeom prst="rect">
                <a:avLst/>
              </a:prstGeom>
              <a:noFill/>
              <a:ln w="9525">
                <a:noFill/>
                <a:miter lim="800000"/>
                <a:headEnd/>
                <a:tailEnd/>
              </a:ln>
            </p:spPr>
            <p:txBody>
              <a:bodyPr>
                <a:spAutoFit/>
              </a:bodyPr>
              <a:lstStyle/>
              <a:p>
                <a:pPr algn="l">
                  <a:spcBef>
                    <a:spcPct val="50000"/>
                  </a:spcBef>
                </a:pPr>
                <a:r>
                  <a:rPr lang="en-US">
                    <a:latin typeface="Comic Sans MS" pitchFamily="66" charset="0"/>
                  </a:rPr>
                  <a:t>m</a:t>
                </a:r>
                <a:r>
                  <a:rPr lang="en-US" baseline="-25000">
                    <a:latin typeface="Comic Sans MS" pitchFamily="66" charset="0"/>
                  </a:rPr>
                  <a:t>1</a:t>
                </a:r>
              </a:p>
            </p:txBody>
          </p:sp>
          <p:sp>
            <p:nvSpPr>
              <p:cNvPr id="169004" name="Rectangle 36"/>
              <p:cNvSpPr>
                <a:spLocks noChangeArrowheads="1"/>
              </p:cNvSpPr>
              <p:nvPr/>
            </p:nvSpPr>
            <p:spPr bwMode="auto">
              <a:xfrm>
                <a:off x="2640" y="2592"/>
                <a:ext cx="343" cy="288"/>
              </a:xfrm>
              <a:prstGeom prst="rect">
                <a:avLst/>
              </a:prstGeom>
              <a:noFill/>
              <a:ln w="9525">
                <a:noFill/>
                <a:miter lim="800000"/>
                <a:headEnd/>
                <a:tailEnd/>
              </a:ln>
            </p:spPr>
            <p:txBody>
              <a:bodyPr wrap="none">
                <a:spAutoFit/>
              </a:bodyPr>
              <a:lstStyle/>
              <a:p>
                <a:pPr algn="l"/>
                <a:r>
                  <a:rPr lang="en-US">
                    <a:latin typeface="Comic Sans MS" pitchFamily="66" charset="0"/>
                  </a:rPr>
                  <a:t>m</a:t>
                </a:r>
                <a:r>
                  <a:rPr lang="en-US" baseline="-25000">
                    <a:latin typeface="Comic Sans MS" pitchFamily="66" charset="0"/>
                  </a:rPr>
                  <a:t>3</a:t>
                </a:r>
              </a:p>
            </p:txBody>
          </p:sp>
          <p:sp>
            <p:nvSpPr>
              <p:cNvPr id="169005" name="Rectangle 37"/>
              <p:cNvSpPr>
                <a:spLocks noChangeArrowheads="1"/>
              </p:cNvSpPr>
              <p:nvPr/>
            </p:nvSpPr>
            <p:spPr bwMode="auto">
              <a:xfrm>
                <a:off x="2640" y="3072"/>
                <a:ext cx="343" cy="288"/>
              </a:xfrm>
              <a:prstGeom prst="rect">
                <a:avLst/>
              </a:prstGeom>
              <a:noFill/>
              <a:ln w="9525">
                <a:noFill/>
                <a:miter lim="800000"/>
                <a:headEnd/>
                <a:tailEnd/>
              </a:ln>
            </p:spPr>
            <p:txBody>
              <a:bodyPr wrap="none">
                <a:spAutoFit/>
              </a:bodyPr>
              <a:lstStyle/>
              <a:p>
                <a:pPr algn="l"/>
                <a:r>
                  <a:rPr lang="en-US">
                    <a:latin typeface="Comic Sans MS" pitchFamily="66" charset="0"/>
                  </a:rPr>
                  <a:t>m</a:t>
                </a:r>
                <a:r>
                  <a:rPr lang="en-US" baseline="-25000">
                    <a:latin typeface="Comic Sans MS" pitchFamily="66" charset="0"/>
                  </a:rPr>
                  <a:t>2</a:t>
                </a:r>
              </a:p>
            </p:txBody>
          </p:sp>
        </p:grpSp>
        <p:grpSp>
          <p:nvGrpSpPr>
            <p:cNvPr id="10" name="Group 38"/>
            <p:cNvGrpSpPr>
              <a:grpSpLocks/>
            </p:cNvGrpSpPr>
            <p:nvPr/>
          </p:nvGrpSpPr>
          <p:grpSpPr bwMode="auto">
            <a:xfrm>
              <a:off x="1536" y="1008"/>
              <a:ext cx="685" cy="735"/>
              <a:chOff x="1536" y="1008"/>
              <a:chExt cx="685" cy="735"/>
            </a:xfrm>
          </p:grpSpPr>
          <p:sp>
            <p:nvSpPr>
              <p:cNvPr id="168998" name="Text Box 39"/>
              <p:cNvSpPr txBox="1">
                <a:spLocks noChangeArrowheads="1"/>
              </p:cNvSpPr>
              <p:nvPr/>
            </p:nvSpPr>
            <p:spPr bwMode="auto">
              <a:xfrm>
                <a:off x="1536" y="1008"/>
                <a:ext cx="685" cy="365"/>
              </a:xfrm>
              <a:prstGeom prst="rect">
                <a:avLst/>
              </a:prstGeom>
              <a:noFill/>
              <a:ln w="22225">
                <a:noFill/>
                <a:miter lim="800000"/>
                <a:headEnd/>
                <a:tailEnd/>
              </a:ln>
            </p:spPr>
            <p:txBody>
              <a:bodyPr wrap="none">
                <a:spAutoFit/>
              </a:bodyPr>
              <a:lstStyle/>
              <a:p>
                <a:r>
                  <a:rPr lang="en-GB" sz="3200"/>
                  <a:t>This?</a:t>
                </a:r>
              </a:p>
            </p:txBody>
          </p:sp>
          <p:sp>
            <p:nvSpPr>
              <p:cNvPr id="168999" name="Line 40"/>
              <p:cNvSpPr>
                <a:spLocks noChangeShapeType="1"/>
              </p:cNvSpPr>
              <p:nvPr/>
            </p:nvSpPr>
            <p:spPr bwMode="auto">
              <a:xfrm>
                <a:off x="1872" y="1311"/>
                <a:ext cx="0" cy="432"/>
              </a:xfrm>
              <a:prstGeom prst="line">
                <a:avLst/>
              </a:prstGeom>
              <a:noFill/>
              <a:ln w="22225">
                <a:solidFill>
                  <a:srgbClr val="66FFFF"/>
                </a:solidFill>
                <a:round/>
                <a:headEnd/>
                <a:tailEnd type="triangle" w="med" len="med"/>
              </a:ln>
            </p:spPr>
            <p:txBody>
              <a:bodyPr/>
              <a:lstStyle/>
              <a:p>
                <a:endParaRPr lang="en-GB"/>
              </a:p>
            </p:txBody>
          </p:sp>
        </p:grpSp>
      </p:grpSp>
      <p:grpSp>
        <p:nvGrpSpPr>
          <p:cNvPr id="11" name="Group 41"/>
          <p:cNvGrpSpPr>
            <a:grpSpLocks/>
          </p:cNvGrpSpPr>
          <p:nvPr/>
        </p:nvGrpSpPr>
        <p:grpSpPr bwMode="auto">
          <a:xfrm>
            <a:off x="5181600" y="1284288"/>
            <a:ext cx="2795588" cy="2297112"/>
            <a:chOff x="3264" y="809"/>
            <a:chExt cx="1761" cy="1447"/>
          </a:xfrm>
        </p:grpSpPr>
        <p:grpSp>
          <p:nvGrpSpPr>
            <p:cNvPr id="12" name="Group 42"/>
            <p:cNvGrpSpPr>
              <a:grpSpLocks/>
            </p:cNvGrpSpPr>
            <p:nvPr/>
          </p:nvGrpSpPr>
          <p:grpSpPr bwMode="auto">
            <a:xfrm>
              <a:off x="3264" y="809"/>
              <a:ext cx="1761" cy="601"/>
              <a:chOff x="3264" y="809"/>
              <a:chExt cx="1761" cy="601"/>
            </a:xfrm>
          </p:grpSpPr>
          <p:grpSp>
            <p:nvGrpSpPr>
              <p:cNvPr id="13" name="Group 43"/>
              <p:cNvGrpSpPr>
                <a:grpSpLocks/>
              </p:cNvGrpSpPr>
              <p:nvPr/>
            </p:nvGrpSpPr>
            <p:grpSpPr bwMode="auto">
              <a:xfrm>
                <a:off x="3264" y="1152"/>
                <a:ext cx="1200" cy="48"/>
                <a:chOff x="1296" y="2976"/>
                <a:chExt cx="1200" cy="240"/>
              </a:xfrm>
            </p:grpSpPr>
            <p:sp>
              <p:nvSpPr>
                <p:cNvPr id="168993" name="Rectangle 44"/>
                <p:cNvSpPr>
                  <a:spLocks noChangeArrowheads="1"/>
                </p:cNvSpPr>
                <p:nvPr/>
              </p:nvSpPr>
              <p:spPr bwMode="auto">
                <a:xfrm>
                  <a:off x="1296" y="2976"/>
                  <a:ext cx="528" cy="24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8994" name="Rectangle 45"/>
                <p:cNvSpPr>
                  <a:spLocks noChangeArrowheads="1"/>
                </p:cNvSpPr>
                <p:nvPr/>
              </p:nvSpPr>
              <p:spPr bwMode="auto">
                <a:xfrm>
                  <a:off x="1824" y="2976"/>
                  <a:ext cx="336" cy="24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8995" name="Rectangle 46"/>
                <p:cNvSpPr>
                  <a:spLocks noChangeArrowheads="1"/>
                </p:cNvSpPr>
                <p:nvPr/>
              </p:nvSpPr>
              <p:spPr bwMode="auto">
                <a:xfrm>
                  <a:off x="2160" y="2976"/>
                  <a:ext cx="336" cy="240"/>
                </a:xfrm>
                <a:prstGeom prst="rect">
                  <a:avLst/>
                </a:prstGeom>
                <a:solidFill>
                  <a:srgbClr val="30DD07"/>
                </a:solidFill>
                <a:ln w="9525">
                  <a:solidFill>
                    <a:schemeClr val="tx1"/>
                  </a:solidFill>
                  <a:miter lim="800000"/>
                  <a:headEnd/>
                  <a:tailEnd/>
                </a:ln>
              </p:spPr>
              <p:txBody>
                <a:bodyPr wrap="none" anchor="ctr"/>
                <a:lstStyle/>
                <a:p>
                  <a:endParaRPr lang="en-US"/>
                </a:p>
              </p:txBody>
            </p:sp>
          </p:grpSp>
          <p:grpSp>
            <p:nvGrpSpPr>
              <p:cNvPr id="14" name="Group 47"/>
              <p:cNvGrpSpPr>
                <a:grpSpLocks/>
              </p:cNvGrpSpPr>
              <p:nvPr/>
            </p:nvGrpSpPr>
            <p:grpSpPr bwMode="auto">
              <a:xfrm>
                <a:off x="3264" y="1005"/>
                <a:ext cx="1200" cy="48"/>
                <a:chOff x="1296" y="1680"/>
                <a:chExt cx="1200" cy="240"/>
              </a:xfrm>
            </p:grpSpPr>
            <p:sp>
              <p:nvSpPr>
                <p:cNvPr id="168990" name="Rectangle 48"/>
                <p:cNvSpPr>
                  <a:spLocks noChangeArrowheads="1"/>
                </p:cNvSpPr>
                <p:nvPr/>
              </p:nvSpPr>
              <p:spPr bwMode="auto">
                <a:xfrm>
                  <a:off x="1296" y="1680"/>
                  <a:ext cx="96" cy="24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8991" name="Rectangle 49"/>
                <p:cNvSpPr>
                  <a:spLocks noChangeArrowheads="1"/>
                </p:cNvSpPr>
                <p:nvPr/>
              </p:nvSpPr>
              <p:spPr bwMode="auto">
                <a:xfrm>
                  <a:off x="1392" y="1680"/>
                  <a:ext cx="576" cy="24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8992" name="Rectangle 50"/>
                <p:cNvSpPr>
                  <a:spLocks noChangeArrowheads="1"/>
                </p:cNvSpPr>
                <p:nvPr/>
              </p:nvSpPr>
              <p:spPr bwMode="auto">
                <a:xfrm>
                  <a:off x="1968" y="1680"/>
                  <a:ext cx="528" cy="240"/>
                </a:xfrm>
                <a:prstGeom prst="rect">
                  <a:avLst/>
                </a:prstGeom>
                <a:solidFill>
                  <a:srgbClr val="30DD07"/>
                </a:solidFill>
                <a:ln w="9525">
                  <a:solidFill>
                    <a:schemeClr val="tx1"/>
                  </a:solidFill>
                  <a:miter lim="800000"/>
                  <a:headEnd/>
                  <a:tailEnd/>
                </a:ln>
              </p:spPr>
              <p:txBody>
                <a:bodyPr wrap="none" anchor="ctr"/>
                <a:lstStyle/>
                <a:p>
                  <a:endParaRPr lang="en-US"/>
                </a:p>
              </p:txBody>
            </p:sp>
          </p:grpSp>
          <p:grpSp>
            <p:nvGrpSpPr>
              <p:cNvPr id="15" name="Group 51"/>
              <p:cNvGrpSpPr>
                <a:grpSpLocks/>
              </p:cNvGrpSpPr>
              <p:nvPr/>
            </p:nvGrpSpPr>
            <p:grpSpPr bwMode="auto">
              <a:xfrm>
                <a:off x="3264" y="1091"/>
                <a:ext cx="1200" cy="48"/>
                <a:chOff x="1296" y="2592"/>
                <a:chExt cx="1200" cy="240"/>
              </a:xfrm>
            </p:grpSpPr>
            <p:sp>
              <p:nvSpPr>
                <p:cNvPr id="168987" name="Rectangle 52"/>
                <p:cNvSpPr>
                  <a:spLocks noChangeArrowheads="1"/>
                </p:cNvSpPr>
                <p:nvPr/>
              </p:nvSpPr>
              <p:spPr bwMode="auto">
                <a:xfrm>
                  <a:off x="1296" y="2592"/>
                  <a:ext cx="528" cy="24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168988" name="Rectangle 53"/>
                <p:cNvSpPr>
                  <a:spLocks noChangeArrowheads="1"/>
                </p:cNvSpPr>
                <p:nvPr/>
              </p:nvSpPr>
              <p:spPr bwMode="auto">
                <a:xfrm>
                  <a:off x="1824" y="2592"/>
                  <a:ext cx="336" cy="24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68989" name="Rectangle 54"/>
                <p:cNvSpPr>
                  <a:spLocks noChangeArrowheads="1"/>
                </p:cNvSpPr>
                <p:nvPr/>
              </p:nvSpPr>
              <p:spPr bwMode="auto">
                <a:xfrm>
                  <a:off x="2160" y="2592"/>
                  <a:ext cx="336" cy="240"/>
                </a:xfrm>
                <a:prstGeom prst="rect">
                  <a:avLst/>
                </a:prstGeom>
                <a:solidFill>
                  <a:srgbClr val="30DD07"/>
                </a:solidFill>
                <a:ln w="9525">
                  <a:solidFill>
                    <a:schemeClr val="tx1"/>
                  </a:solidFill>
                  <a:miter lim="800000"/>
                  <a:headEnd/>
                  <a:tailEnd/>
                </a:ln>
              </p:spPr>
              <p:txBody>
                <a:bodyPr wrap="none" anchor="ctr"/>
                <a:lstStyle/>
                <a:p>
                  <a:endParaRPr lang="en-US"/>
                </a:p>
              </p:txBody>
            </p:sp>
          </p:grpSp>
          <p:sp>
            <p:nvSpPr>
              <p:cNvPr id="168984" name="Text Box 55"/>
              <p:cNvSpPr txBox="1">
                <a:spLocks noChangeArrowheads="1"/>
              </p:cNvSpPr>
              <p:nvPr/>
            </p:nvSpPr>
            <p:spPr bwMode="auto">
              <a:xfrm>
                <a:off x="4641" y="1122"/>
                <a:ext cx="384" cy="288"/>
              </a:xfrm>
              <a:prstGeom prst="rect">
                <a:avLst/>
              </a:prstGeom>
              <a:noFill/>
              <a:ln w="9525">
                <a:noFill/>
                <a:miter lim="800000"/>
                <a:headEnd/>
                <a:tailEnd/>
              </a:ln>
            </p:spPr>
            <p:txBody>
              <a:bodyPr>
                <a:spAutoFit/>
              </a:bodyPr>
              <a:lstStyle/>
              <a:p>
                <a:pPr algn="l">
                  <a:spcBef>
                    <a:spcPct val="50000"/>
                  </a:spcBef>
                </a:pPr>
                <a:r>
                  <a:rPr lang="en-US">
                    <a:latin typeface="Comic Sans MS" pitchFamily="66" charset="0"/>
                  </a:rPr>
                  <a:t>m</a:t>
                </a:r>
                <a:r>
                  <a:rPr lang="en-US" baseline="-25000">
                    <a:latin typeface="Comic Sans MS" pitchFamily="66" charset="0"/>
                  </a:rPr>
                  <a:t>1</a:t>
                </a:r>
              </a:p>
            </p:txBody>
          </p:sp>
          <p:sp>
            <p:nvSpPr>
              <p:cNvPr id="168985" name="Rectangle 56"/>
              <p:cNvSpPr>
                <a:spLocks noChangeArrowheads="1"/>
              </p:cNvSpPr>
              <p:nvPr/>
            </p:nvSpPr>
            <p:spPr bwMode="auto">
              <a:xfrm>
                <a:off x="4641" y="809"/>
                <a:ext cx="343" cy="288"/>
              </a:xfrm>
              <a:prstGeom prst="rect">
                <a:avLst/>
              </a:prstGeom>
              <a:noFill/>
              <a:ln w="9525">
                <a:noFill/>
                <a:miter lim="800000"/>
                <a:headEnd/>
                <a:tailEnd/>
              </a:ln>
            </p:spPr>
            <p:txBody>
              <a:bodyPr wrap="none">
                <a:spAutoFit/>
              </a:bodyPr>
              <a:lstStyle/>
              <a:p>
                <a:pPr algn="l"/>
                <a:r>
                  <a:rPr lang="en-US">
                    <a:latin typeface="Comic Sans MS" pitchFamily="66" charset="0"/>
                  </a:rPr>
                  <a:t>m</a:t>
                </a:r>
                <a:r>
                  <a:rPr lang="en-US" baseline="-25000">
                    <a:latin typeface="Comic Sans MS" pitchFamily="66" charset="0"/>
                  </a:rPr>
                  <a:t>3</a:t>
                </a:r>
              </a:p>
            </p:txBody>
          </p:sp>
          <p:sp>
            <p:nvSpPr>
              <p:cNvPr id="168986" name="Rectangle 57"/>
              <p:cNvSpPr>
                <a:spLocks noChangeArrowheads="1"/>
              </p:cNvSpPr>
              <p:nvPr/>
            </p:nvSpPr>
            <p:spPr bwMode="auto">
              <a:xfrm>
                <a:off x="4641" y="978"/>
                <a:ext cx="343" cy="288"/>
              </a:xfrm>
              <a:prstGeom prst="rect">
                <a:avLst/>
              </a:prstGeom>
              <a:noFill/>
              <a:ln w="9525">
                <a:noFill/>
                <a:miter lim="800000"/>
                <a:headEnd/>
                <a:tailEnd/>
              </a:ln>
            </p:spPr>
            <p:txBody>
              <a:bodyPr wrap="none">
                <a:spAutoFit/>
              </a:bodyPr>
              <a:lstStyle/>
              <a:p>
                <a:pPr algn="l"/>
                <a:r>
                  <a:rPr lang="en-US">
                    <a:latin typeface="Comic Sans MS" pitchFamily="66" charset="0"/>
                  </a:rPr>
                  <a:t>m</a:t>
                </a:r>
                <a:r>
                  <a:rPr lang="en-US" baseline="-25000">
                    <a:latin typeface="Comic Sans MS" pitchFamily="66" charset="0"/>
                  </a:rPr>
                  <a:t>2</a:t>
                </a:r>
              </a:p>
            </p:txBody>
          </p:sp>
        </p:grpSp>
        <p:grpSp>
          <p:nvGrpSpPr>
            <p:cNvPr id="16" name="Group 58"/>
            <p:cNvGrpSpPr>
              <a:grpSpLocks/>
            </p:cNvGrpSpPr>
            <p:nvPr/>
          </p:nvGrpSpPr>
          <p:grpSpPr bwMode="auto">
            <a:xfrm>
              <a:off x="3464" y="1474"/>
              <a:ext cx="934" cy="782"/>
              <a:chOff x="3464" y="1440"/>
              <a:chExt cx="934" cy="782"/>
            </a:xfrm>
          </p:grpSpPr>
          <p:sp>
            <p:nvSpPr>
              <p:cNvPr id="168979" name="Text Box 59"/>
              <p:cNvSpPr txBox="1">
                <a:spLocks noChangeArrowheads="1"/>
              </p:cNvSpPr>
              <p:nvPr/>
            </p:nvSpPr>
            <p:spPr bwMode="auto">
              <a:xfrm>
                <a:off x="3464" y="1857"/>
                <a:ext cx="934" cy="365"/>
              </a:xfrm>
              <a:prstGeom prst="rect">
                <a:avLst/>
              </a:prstGeom>
              <a:noFill/>
              <a:ln w="22225">
                <a:noFill/>
                <a:miter lim="800000"/>
                <a:headEnd/>
                <a:tailEnd/>
              </a:ln>
            </p:spPr>
            <p:txBody>
              <a:bodyPr wrap="none">
                <a:spAutoFit/>
              </a:bodyPr>
              <a:lstStyle/>
              <a:p>
                <a:r>
                  <a:rPr lang="en-GB" sz="3200"/>
                  <a:t>Or this?</a:t>
                </a:r>
              </a:p>
            </p:txBody>
          </p:sp>
          <p:sp>
            <p:nvSpPr>
              <p:cNvPr id="168980" name="Line 60"/>
              <p:cNvSpPr>
                <a:spLocks noChangeShapeType="1"/>
              </p:cNvSpPr>
              <p:nvPr/>
            </p:nvSpPr>
            <p:spPr bwMode="auto">
              <a:xfrm flipV="1">
                <a:off x="3923" y="1440"/>
                <a:ext cx="0" cy="432"/>
              </a:xfrm>
              <a:prstGeom prst="line">
                <a:avLst/>
              </a:prstGeom>
              <a:noFill/>
              <a:ln w="22225">
                <a:solidFill>
                  <a:srgbClr val="66FFFF"/>
                </a:solidFill>
                <a:round/>
                <a:headEnd/>
                <a:tailEnd type="triangle" w="med" len="med"/>
              </a:ln>
            </p:spPr>
            <p:txBody>
              <a:bodyPr/>
              <a:lstStyle/>
              <a:p>
                <a:endParaRPr lang="en-GB"/>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9986" name="Picture 2" descr="adult1"/>
          <p:cNvPicPr>
            <a:picLocks noChangeAspect="1" noChangeArrowheads="1"/>
          </p:cNvPicPr>
          <p:nvPr/>
        </p:nvPicPr>
        <p:blipFill>
          <a:blip r:embed="rId3" cstate="print"/>
          <a:srcRect/>
          <a:stretch>
            <a:fillRect/>
          </a:stretch>
        </p:blipFill>
        <p:spPr bwMode="auto">
          <a:xfrm>
            <a:off x="1143000" y="1143000"/>
            <a:ext cx="6629400" cy="5060950"/>
          </a:xfrm>
          <a:prstGeom prst="rect">
            <a:avLst/>
          </a:prstGeom>
          <a:noFill/>
          <a:ln w="9525">
            <a:noFill/>
            <a:miter lim="800000"/>
            <a:headEnd/>
            <a:tailEnd/>
          </a:ln>
        </p:spPr>
      </p:pic>
      <p:sp>
        <p:nvSpPr>
          <p:cNvPr id="169987" name="Text Box 3"/>
          <p:cNvSpPr txBox="1">
            <a:spLocks noChangeArrowheads="1"/>
          </p:cNvSpPr>
          <p:nvPr/>
        </p:nvSpPr>
        <p:spPr bwMode="auto">
          <a:xfrm>
            <a:off x="2627313" y="447675"/>
            <a:ext cx="3468687" cy="519113"/>
          </a:xfrm>
          <a:prstGeom prst="rect">
            <a:avLst/>
          </a:prstGeom>
          <a:noFill/>
          <a:ln w="22225">
            <a:noFill/>
            <a:miter lim="800000"/>
            <a:headEnd/>
            <a:tailEnd/>
          </a:ln>
        </p:spPr>
        <p:txBody>
          <a:bodyPr wrap="none">
            <a:spAutoFit/>
          </a:bodyPr>
          <a:lstStyle/>
          <a:p>
            <a:r>
              <a:rPr lang="en-GB"/>
              <a:t>Does this look natural?</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bwMode="auto">
          <a:xfrm>
            <a:off x="0" y="0"/>
            <a:ext cx="9144000" cy="7029400"/>
          </a:xfrm>
          <a:prstGeom prst="rect">
            <a:avLst/>
          </a:prstGeom>
          <a:solidFill>
            <a:srgbClr val="FFFFFF"/>
          </a:solidFill>
          <a:ln w="4445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800" b="0" i="0" u="none" strike="noStrike" cap="none" normalizeH="0" baseline="0" dirty="0" smtClean="0">
              <a:ln>
                <a:noFill/>
              </a:ln>
              <a:solidFill>
                <a:srgbClr val="66FFFF"/>
              </a:solidFill>
              <a:effectLst/>
              <a:latin typeface="Times New Roman" pitchFamily="18" charset="0"/>
            </a:endParaRPr>
          </a:p>
        </p:txBody>
      </p:sp>
      <p:sp>
        <p:nvSpPr>
          <p:cNvPr id="20" name="TextBox 19"/>
          <p:cNvSpPr txBox="1"/>
          <p:nvPr/>
        </p:nvSpPr>
        <p:spPr>
          <a:xfrm>
            <a:off x="0" y="0"/>
            <a:ext cx="4427984" cy="707886"/>
          </a:xfrm>
          <a:prstGeom prst="rect">
            <a:avLst/>
          </a:prstGeom>
          <a:noFill/>
        </p:spPr>
        <p:txBody>
          <a:bodyPr wrap="square" rtlCol="0">
            <a:spAutoFit/>
          </a:bodyPr>
          <a:lstStyle/>
          <a:p>
            <a:r>
              <a:rPr lang="en-GB" dirty="0" smtClean="0">
                <a:solidFill>
                  <a:srgbClr val="1407B9"/>
                </a:solidFill>
                <a:latin typeface="+mn-lt"/>
              </a:rPr>
              <a:t>How well do we know </a:t>
            </a:r>
            <a:r>
              <a:rPr lang="en-GB" dirty="0" smtClean="0">
                <a:solidFill>
                  <a:srgbClr val="1407B9"/>
                </a:solidFill>
                <a:latin typeface="Symbol" pitchFamily="18" charset="2"/>
              </a:rPr>
              <a:t>q</a:t>
            </a:r>
            <a:r>
              <a:rPr lang="en-GB" baseline="-25000" dirty="0" smtClean="0">
                <a:solidFill>
                  <a:srgbClr val="1407B9"/>
                </a:solidFill>
              </a:rPr>
              <a:t>23</a:t>
            </a:r>
            <a:r>
              <a:rPr lang="en-GB" dirty="0" smtClean="0">
                <a:solidFill>
                  <a:srgbClr val="1407B9"/>
                </a:solidFill>
              </a:rPr>
              <a:t>?</a:t>
            </a:r>
            <a:r>
              <a:rPr lang="en-GB" sz="4000" dirty="0" smtClean="0">
                <a:solidFill>
                  <a:srgbClr val="1407B9"/>
                </a:solidFill>
              </a:rPr>
              <a:t> </a:t>
            </a:r>
            <a:endParaRPr lang="en-GB" sz="4000" dirty="0">
              <a:solidFill>
                <a:srgbClr val="1407B9"/>
              </a:solidFill>
            </a:endParaRPr>
          </a:p>
        </p:txBody>
      </p:sp>
      <p:pic>
        <p:nvPicPr>
          <p:cNvPr id="866306" name="Picture 2"/>
          <p:cNvPicPr>
            <a:picLocks noChangeAspect="1" noChangeArrowheads="1"/>
          </p:cNvPicPr>
          <p:nvPr/>
        </p:nvPicPr>
        <p:blipFill>
          <a:blip r:embed="rId2" cstate="print"/>
          <a:srcRect/>
          <a:stretch>
            <a:fillRect/>
          </a:stretch>
        </p:blipFill>
        <p:spPr bwMode="auto">
          <a:xfrm>
            <a:off x="611560" y="764704"/>
            <a:ext cx="3152775" cy="2752725"/>
          </a:xfrm>
          <a:prstGeom prst="rect">
            <a:avLst/>
          </a:prstGeom>
          <a:noFill/>
          <a:ln w="9525">
            <a:noFill/>
            <a:miter lim="800000"/>
            <a:headEnd/>
            <a:tailEnd/>
          </a:ln>
        </p:spPr>
      </p:pic>
      <p:pic>
        <p:nvPicPr>
          <p:cNvPr id="23" name="Picture 3"/>
          <p:cNvPicPr>
            <a:picLocks noChangeAspect="1" noChangeArrowheads="1"/>
          </p:cNvPicPr>
          <p:nvPr/>
        </p:nvPicPr>
        <p:blipFill>
          <a:blip r:embed="rId3" cstate="print"/>
          <a:srcRect/>
          <a:stretch>
            <a:fillRect/>
          </a:stretch>
        </p:blipFill>
        <p:spPr bwMode="auto">
          <a:xfrm>
            <a:off x="346782" y="620688"/>
            <a:ext cx="237442" cy="3127276"/>
          </a:xfrm>
          <a:prstGeom prst="rect">
            <a:avLst/>
          </a:prstGeom>
          <a:noFill/>
          <a:ln w="9525">
            <a:noFill/>
            <a:miter lim="800000"/>
            <a:headEnd/>
            <a:tailEnd/>
          </a:ln>
        </p:spPr>
      </p:pic>
      <p:sp>
        <p:nvSpPr>
          <p:cNvPr id="24" name="TextBox 23"/>
          <p:cNvSpPr txBox="1"/>
          <p:nvPr/>
        </p:nvSpPr>
        <p:spPr>
          <a:xfrm rot="16200000">
            <a:off x="-1527341" y="2091410"/>
            <a:ext cx="3454792" cy="369332"/>
          </a:xfrm>
          <a:prstGeom prst="rect">
            <a:avLst/>
          </a:prstGeom>
          <a:noFill/>
        </p:spPr>
        <p:txBody>
          <a:bodyPr wrap="none" rtlCol="0">
            <a:spAutoFit/>
          </a:bodyPr>
          <a:lstStyle/>
          <a:p>
            <a:r>
              <a:rPr lang="en-GB" sz="1800" dirty="0" smtClean="0">
                <a:solidFill>
                  <a:srgbClr val="1407B9"/>
                </a:solidFill>
              </a:rPr>
              <a:t>Gonzalez-Garcia, </a:t>
            </a:r>
            <a:r>
              <a:rPr lang="en-GB" sz="1800" dirty="0" err="1" smtClean="0">
                <a:solidFill>
                  <a:srgbClr val="1407B9"/>
                </a:solidFill>
              </a:rPr>
              <a:t>Maltoni</a:t>
            </a:r>
            <a:r>
              <a:rPr lang="en-GB" sz="1800" dirty="0" smtClean="0">
                <a:solidFill>
                  <a:srgbClr val="1407B9"/>
                </a:solidFill>
              </a:rPr>
              <a:t>, </a:t>
            </a:r>
            <a:r>
              <a:rPr lang="en-GB" sz="1800" dirty="0" err="1" smtClean="0">
                <a:solidFill>
                  <a:srgbClr val="1407B9"/>
                </a:solidFill>
              </a:rPr>
              <a:t>Salvado</a:t>
            </a:r>
            <a:endParaRPr lang="en-GB" sz="1800" dirty="0">
              <a:solidFill>
                <a:srgbClr val="1407B9"/>
              </a:solidFill>
            </a:endParaRPr>
          </a:p>
        </p:txBody>
      </p:sp>
      <p:grpSp>
        <p:nvGrpSpPr>
          <p:cNvPr id="25" name="Group 24"/>
          <p:cNvGrpSpPr/>
          <p:nvPr/>
        </p:nvGrpSpPr>
        <p:grpSpPr>
          <a:xfrm>
            <a:off x="4355976" y="0"/>
            <a:ext cx="4427984" cy="5013176"/>
            <a:chOff x="4355976" y="0"/>
            <a:chExt cx="4427984" cy="5013176"/>
          </a:xfrm>
        </p:grpSpPr>
        <p:pic>
          <p:nvPicPr>
            <p:cNvPr id="8" name="Picture 6"/>
            <p:cNvPicPr>
              <a:picLocks noChangeAspect="1" noChangeArrowheads="1"/>
            </p:cNvPicPr>
            <p:nvPr/>
          </p:nvPicPr>
          <p:blipFill>
            <a:blip r:embed="rId4" cstate="print"/>
            <a:srcRect/>
            <a:stretch>
              <a:fillRect/>
            </a:stretch>
          </p:blipFill>
          <p:spPr bwMode="auto">
            <a:xfrm>
              <a:off x="4355976" y="1262448"/>
              <a:ext cx="4392488" cy="3750728"/>
            </a:xfrm>
            <a:prstGeom prst="rect">
              <a:avLst/>
            </a:prstGeom>
            <a:noFill/>
            <a:ln w="9525">
              <a:noFill/>
              <a:miter lim="800000"/>
              <a:headEnd/>
              <a:tailEnd/>
            </a:ln>
          </p:spPr>
        </p:pic>
        <p:sp>
          <p:nvSpPr>
            <p:cNvPr id="9" name="TextBox 8"/>
            <p:cNvSpPr txBox="1"/>
            <p:nvPr/>
          </p:nvSpPr>
          <p:spPr>
            <a:xfrm>
              <a:off x="4355976" y="0"/>
              <a:ext cx="4427984" cy="1384995"/>
            </a:xfrm>
            <a:prstGeom prst="rect">
              <a:avLst/>
            </a:prstGeom>
            <a:noFill/>
          </p:spPr>
          <p:txBody>
            <a:bodyPr wrap="square" rtlCol="0">
              <a:spAutoFit/>
            </a:bodyPr>
            <a:lstStyle/>
            <a:p>
              <a:r>
                <a:rPr lang="en-GB" dirty="0" smtClean="0">
                  <a:solidFill>
                    <a:srgbClr val="1407B9"/>
                  </a:solidFill>
                  <a:latin typeface="+mn-lt"/>
                </a:rPr>
                <a:t>Tension between </a:t>
              </a:r>
              <a:r>
                <a:rPr lang="en-GB" dirty="0" smtClean="0">
                  <a:solidFill>
                    <a:srgbClr val="1407B9"/>
                  </a:solidFill>
                  <a:latin typeface="Symbol" pitchFamily="18" charset="2"/>
                </a:rPr>
                <a:t>n</a:t>
              </a:r>
              <a:r>
                <a:rPr lang="en-GB" dirty="0" smtClean="0">
                  <a:solidFill>
                    <a:srgbClr val="1407B9"/>
                  </a:solidFill>
                  <a:latin typeface="+mn-lt"/>
                </a:rPr>
                <a:t> and </a:t>
              </a:r>
              <a:r>
                <a:rPr lang="en-GB" dirty="0" smtClean="0">
                  <a:solidFill>
                    <a:srgbClr val="1407B9"/>
                  </a:solidFill>
                  <a:latin typeface="Symbol" pitchFamily="18" charset="2"/>
                </a:rPr>
                <a:t>n</a:t>
              </a:r>
              <a:r>
                <a:rPr lang="en-GB" dirty="0" smtClean="0">
                  <a:solidFill>
                    <a:srgbClr val="1407B9"/>
                  </a:solidFill>
                  <a:latin typeface="+mn-lt"/>
                </a:rPr>
                <a:t> in MINOS relieved by new data....</a:t>
              </a:r>
              <a:endParaRPr lang="en-GB" sz="4000" dirty="0">
                <a:solidFill>
                  <a:srgbClr val="1407B9"/>
                </a:solidFill>
              </a:endParaRPr>
            </a:p>
          </p:txBody>
        </p:sp>
      </p:grpSp>
      <p:grpSp>
        <p:nvGrpSpPr>
          <p:cNvPr id="21" name="Group 20"/>
          <p:cNvGrpSpPr/>
          <p:nvPr/>
        </p:nvGrpSpPr>
        <p:grpSpPr>
          <a:xfrm>
            <a:off x="539552" y="4005064"/>
            <a:ext cx="8064896" cy="2808312"/>
            <a:chOff x="539552" y="4005064"/>
            <a:chExt cx="8064896" cy="2808312"/>
          </a:xfrm>
        </p:grpSpPr>
        <p:grpSp>
          <p:nvGrpSpPr>
            <p:cNvPr id="10" name="Group 9"/>
            <p:cNvGrpSpPr/>
            <p:nvPr/>
          </p:nvGrpSpPr>
          <p:grpSpPr>
            <a:xfrm>
              <a:off x="539552" y="4005064"/>
              <a:ext cx="3456384" cy="2808312"/>
              <a:chOff x="251520" y="1988840"/>
              <a:chExt cx="3338314" cy="2638425"/>
            </a:xfrm>
          </p:grpSpPr>
          <p:pic>
            <p:nvPicPr>
              <p:cNvPr id="11" name="Picture 2"/>
              <p:cNvPicPr>
                <a:picLocks noChangeAspect="1" noChangeArrowheads="1"/>
              </p:cNvPicPr>
              <p:nvPr/>
            </p:nvPicPr>
            <p:blipFill>
              <a:blip r:embed="rId5" cstate="print"/>
              <a:srcRect/>
              <a:stretch>
                <a:fillRect/>
              </a:stretch>
            </p:blipFill>
            <p:spPr bwMode="auto">
              <a:xfrm>
                <a:off x="827584" y="1988840"/>
                <a:ext cx="2762250" cy="2638425"/>
              </a:xfrm>
              <a:prstGeom prst="rect">
                <a:avLst/>
              </a:prstGeom>
              <a:noFill/>
              <a:ln w="9525">
                <a:noFill/>
                <a:miter lim="800000"/>
                <a:headEnd/>
                <a:tailEnd/>
              </a:ln>
            </p:spPr>
          </p:pic>
          <p:pic>
            <p:nvPicPr>
              <p:cNvPr id="12" name="Picture 3"/>
              <p:cNvPicPr>
                <a:picLocks noChangeAspect="1" noChangeArrowheads="1"/>
              </p:cNvPicPr>
              <p:nvPr/>
            </p:nvPicPr>
            <p:blipFill>
              <a:blip r:embed="rId6" cstate="print"/>
              <a:srcRect/>
              <a:stretch>
                <a:fillRect/>
              </a:stretch>
            </p:blipFill>
            <p:spPr bwMode="auto">
              <a:xfrm>
                <a:off x="251520" y="2060848"/>
                <a:ext cx="609600" cy="2095500"/>
              </a:xfrm>
              <a:prstGeom prst="rect">
                <a:avLst/>
              </a:prstGeom>
              <a:noFill/>
              <a:ln w="9525">
                <a:noFill/>
                <a:miter lim="800000"/>
                <a:headEnd/>
                <a:tailEnd/>
              </a:ln>
            </p:spPr>
          </p:pic>
        </p:grpSp>
        <p:sp>
          <p:nvSpPr>
            <p:cNvPr id="13" name="TextBox 12"/>
            <p:cNvSpPr txBox="1"/>
            <p:nvPr/>
          </p:nvSpPr>
          <p:spPr>
            <a:xfrm>
              <a:off x="4788024" y="5301208"/>
              <a:ext cx="3816424" cy="1323439"/>
            </a:xfrm>
            <a:prstGeom prst="rect">
              <a:avLst/>
            </a:prstGeom>
            <a:noFill/>
          </p:spPr>
          <p:txBody>
            <a:bodyPr wrap="square" rtlCol="0">
              <a:spAutoFit/>
            </a:bodyPr>
            <a:lstStyle/>
            <a:p>
              <a:r>
                <a:rPr lang="en-GB" sz="4000" dirty="0" smtClean="0">
                  <a:solidFill>
                    <a:srgbClr val="1407B9"/>
                  </a:solidFill>
                  <a:latin typeface="+mn-lt"/>
                </a:rPr>
                <a:t>But what </a:t>
              </a:r>
              <a:r>
                <a:rPr lang="en-GB" sz="4000" dirty="0" smtClean="0">
                  <a:solidFill>
                    <a:srgbClr val="1407B9"/>
                  </a:solidFill>
                  <a:latin typeface="+mn-lt"/>
                </a:rPr>
                <a:t>about </a:t>
              </a:r>
            </a:p>
            <a:p>
              <a:r>
                <a:rPr lang="en-GB" sz="4000" dirty="0" smtClean="0">
                  <a:solidFill>
                    <a:srgbClr val="1407B9"/>
                  </a:solidFill>
                  <a:latin typeface="Symbol" pitchFamily="18" charset="2"/>
                </a:rPr>
                <a:t>q</a:t>
              </a:r>
              <a:r>
                <a:rPr lang="en-GB" sz="4000" baseline="-25000" dirty="0" smtClean="0">
                  <a:solidFill>
                    <a:srgbClr val="1407B9"/>
                  </a:solidFill>
                </a:rPr>
                <a:t>13</a:t>
              </a:r>
              <a:r>
                <a:rPr lang="en-GB" sz="4000" dirty="0" smtClean="0">
                  <a:solidFill>
                    <a:srgbClr val="1407B9"/>
                  </a:solidFill>
                </a:rPr>
                <a:t>? </a:t>
              </a:r>
              <a:endParaRPr lang="en-GB" sz="4000" dirty="0">
                <a:solidFill>
                  <a:srgbClr val="1407B9"/>
                </a:solidFill>
              </a:endParaRPr>
            </a:p>
          </p:txBody>
        </p:sp>
        <p:cxnSp>
          <p:nvCxnSpPr>
            <p:cNvPr id="15" name="Straight Arrow Connector 14"/>
            <p:cNvCxnSpPr/>
            <p:nvPr/>
          </p:nvCxnSpPr>
          <p:spPr bwMode="auto">
            <a:xfrm flipH="1" flipV="1">
              <a:off x="3851920" y="5301208"/>
              <a:ext cx="1152128" cy="360040"/>
            </a:xfrm>
            <a:prstGeom prst="straightConnector1">
              <a:avLst/>
            </a:prstGeom>
            <a:solidFill>
              <a:srgbClr val="FFFFFF"/>
            </a:solidFill>
            <a:ln w="44450" cap="flat" cmpd="sng" algn="ctr">
              <a:solidFill>
                <a:srgbClr val="1407B9"/>
              </a:solidFill>
              <a:prstDash val="solid"/>
              <a:round/>
              <a:headEnd type="none" w="med" len="med"/>
              <a:tailEnd type="arrow"/>
            </a:ln>
            <a:effectLst/>
          </p:spPr>
        </p:cxnSp>
      </p:grpSp>
      <p:sp>
        <p:nvSpPr>
          <p:cNvPr id="26" name="TextBox 25"/>
          <p:cNvSpPr txBox="1"/>
          <p:nvPr/>
        </p:nvSpPr>
        <p:spPr>
          <a:xfrm>
            <a:off x="7884368" y="-315416"/>
            <a:ext cx="364203" cy="523220"/>
          </a:xfrm>
          <a:prstGeom prst="rect">
            <a:avLst/>
          </a:prstGeom>
          <a:noFill/>
        </p:spPr>
        <p:txBody>
          <a:bodyPr wrap="none" rtlCol="0">
            <a:spAutoFit/>
          </a:bodyPr>
          <a:lstStyle/>
          <a:p>
            <a:r>
              <a:rPr lang="en-GB" dirty="0" smtClean="0">
                <a:solidFill>
                  <a:srgbClr val="1407B9"/>
                </a:solidFill>
              </a:rPr>
              <a:t>_</a:t>
            </a:r>
            <a:endParaRPr lang="en-GB" dirty="0">
              <a:solidFill>
                <a:srgbClr val="1407B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right)">
                                      <p:cBhvr>
                                        <p:cTn id="1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pPr eaLnBrk="1" hangingPunct="1"/>
            <a:r>
              <a:rPr lang="en-GB" smtClean="0"/>
              <a:t>#</a:t>
            </a:r>
            <a:endParaRPr lang="en-US" smtClean="0"/>
          </a:p>
        </p:txBody>
      </p:sp>
      <p:sp>
        <p:nvSpPr>
          <p:cNvPr id="111619" name="Rectangle 3"/>
          <p:cNvSpPr>
            <a:spLocks noGrp="1" noChangeArrowheads="1"/>
          </p:cNvSpPr>
          <p:nvPr>
            <p:ph type="body" idx="1"/>
          </p:nvPr>
        </p:nvSpPr>
        <p:spPr/>
        <p:txBody>
          <a:bodyPr/>
          <a:lstStyle/>
          <a:p>
            <a:pPr eaLnBrk="1" hangingPunct="1"/>
            <a:endParaRPr lang="en-US" smtClean="0"/>
          </a:p>
        </p:txBody>
      </p:sp>
      <p:pic>
        <p:nvPicPr>
          <p:cNvPr id="111620" name="Picture 4" descr="birdeye-JPARC-SK-Korea"/>
          <p:cNvPicPr>
            <a:picLocks noChangeAspect="1" noChangeArrowheads="1"/>
          </p:cNvPicPr>
          <p:nvPr/>
        </p:nvPicPr>
        <p:blipFill>
          <a:blip r:embed="rId2" cstate="print"/>
          <a:srcRect/>
          <a:stretch>
            <a:fillRect/>
          </a:stretch>
        </p:blipFill>
        <p:spPr bwMode="auto">
          <a:xfrm>
            <a:off x="0" y="7938"/>
            <a:ext cx="10980738" cy="6850062"/>
          </a:xfrm>
          <a:prstGeom prst="rect">
            <a:avLst/>
          </a:prstGeom>
          <a:noFill/>
          <a:ln w="9525">
            <a:noFill/>
            <a:miter lim="800000"/>
            <a:headEnd/>
            <a:tailEnd/>
          </a:ln>
        </p:spPr>
      </p:pic>
      <p:sp>
        <p:nvSpPr>
          <p:cNvPr id="1732613" name="Line 5"/>
          <p:cNvSpPr>
            <a:spLocks noChangeShapeType="1"/>
          </p:cNvSpPr>
          <p:nvPr/>
        </p:nvSpPr>
        <p:spPr bwMode="auto">
          <a:xfrm flipH="1" flipV="1">
            <a:off x="4932363" y="2060575"/>
            <a:ext cx="1655762" cy="3384550"/>
          </a:xfrm>
          <a:prstGeom prst="line">
            <a:avLst/>
          </a:prstGeom>
          <a:noFill/>
          <a:ln w="60325">
            <a:solidFill>
              <a:srgbClr val="FF0000"/>
            </a:solidFill>
            <a:round/>
            <a:headEnd/>
            <a:tailEnd type="triangle" w="med" len="med"/>
          </a:ln>
        </p:spPr>
        <p:txBody>
          <a:bodyPr/>
          <a:lstStyle/>
          <a:p>
            <a:endParaRPr lang="en-GB"/>
          </a:p>
        </p:txBody>
      </p:sp>
      <p:pic>
        <p:nvPicPr>
          <p:cNvPr id="1732615" name="Picture 7"/>
          <p:cNvPicPr>
            <a:picLocks noChangeAspect="1" noChangeArrowheads="1"/>
          </p:cNvPicPr>
          <p:nvPr/>
        </p:nvPicPr>
        <p:blipFill>
          <a:blip r:embed="rId3" cstate="print"/>
          <a:srcRect/>
          <a:stretch>
            <a:fillRect/>
          </a:stretch>
        </p:blipFill>
        <p:spPr bwMode="auto">
          <a:xfrm>
            <a:off x="5503863" y="461963"/>
            <a:ext cx="1857375" cy="2209800"/>
          </a:xfrm>
          <a:prstGeom prst="rect">
            <a:avLst/>
          </a:prstGeom>
          <a:noFill/>
          <a:ln w="9525">
            <a:noFill/>
            <a:miter lim="800000"/>
            <a:headEnd/>
            <a:tailEnd/>
          </a:ln>
        </p:spPr>
      </p:pic>
      <p:pic>
        <p:nvPicPr>
          <p:cNvPr id="1732616" name="Picture 8"/>
          <p:cNvPicPr>
            <a:picLocks noChangeAspect="1" noChangeArrowheads="1"/>
          </p:cNvPicPr>
          <p:nvPr/>
        </p:nvPicPr>
        <p:blipFill>
          <a:blip r:embed="rId4" cstate="print"/>
          <a:srcRect/>
          <a:stretch>
            <a:fillRect/>
          </a:stretch>
        </p:blipFill>
        <p:spPr bwMode="auto">
          <a:xfrm>
            <a:off x="3057525" y="4479925"/>
            <a:ext cx="2800350" cy="2098675"/>
          </a:xfrm>
          <a:prstGeom prst="rect">
            <a:avLst/>
          </a:prstGeom>
          <a:noFill/>
          <a:ln w="12700">
            <a:noFill/>
            <a:miter lim="800000"/>
            <a:headEnd/>
            <a:tailEnd/>
          </a:ln>
        </p:spPr>
      </p:pic>
      <p:grpSp>
        <p:nvGrpSpPr>
          <p:cNvPr id="2" name="Group 19"/>
          <p:cNvGrpSpPr>
            <a:grpSpLocks/>
          </p:cNvGrpSpPr>
          <p:nvPr/>
        </p:nvGrpSpPr>
        <p:grpSpPr bwMode="auto">
          <a:xfrm>
            <a:off x="395288" y="1916113"/>
            <a:ext cx="4752975" cy="3313112"/>
            <a:chOff x="249" y="1207"/>
            <a:chExt cx="2994" cy="2087"/>
          </a:xfrm>
        </p:grpSpPr>
        <p:pic>
          <p:nvPicPr>
            <p:cNvPr id="111625" name="Picture 18" descr="Ingrid4"/>
            <p:cNvPicPr>
              <a:picLocks noChangeAspect="1" noChangeArrowheads="1"/>
            </p:cNvPicPr>
            <p:nvPr/>
          </p:nvPicPr>
          <p:blipFill>
            <a:blip r:embed="rId5" cstate="print">
              <a:lum bright="6000"/>
            </a:blip>
            <a:srcRect/>
            <a:stretch>
              <a:fillRect/>
            </a:stretch>
          </p:blipFill>
          <p:spPr bwMode="auto">
            <a:xfrm>
              <a:off x="249" y="1207"/>
              <a:ext cx="1049" cy="1092"/>
            </a:xfrm>
            <a:prstGeom prst="rect">
              <a:avLst/>
            </a:prstGeom>
            <a:noFill/>
            <a:ln w="9525">
              <a:noFill/>
              <a:miter lim="800000"/>
              <a:headEnd/>
              <a:tailEnd/>
            </a:ln>
          </p:spPr>
        </p:pic>
        <p:pic>
          <p:nvPicPr>
            <p:cNvPr id="111626" name="Picture 10" descr="ND280Exploded-Text-Black-Small"/>
            <p:cNvPicPr>
              <a:picLocks noChangeAspect="1" noChangeArrowheads="1"/>
            </p:cNvPicPr>
            <p:nvPr/>
          </p:nvPicPr>
          <p:blipFill>
            <a:blip r:embed="rId6" cstate="print"/>
            <a:srcRect/>
            <a:stretch>
              <a:fillRect/>
            </a:stretch>
          </p:blipFill>
          <p:spPr bwMode="auto">
            <a:xfrm>
              <a:off x="1022" y="2114"/>
              <a:ext cx="1178" cy="1042"/>
            </a:xfrm>
            <a:prstGeom prst="rect">
              <a:avLst/>
            </a:prstGeom>
            <a:noFill/>
            <a:ln w="9525">
              <a:noFill/>
              <a:miter lim="800000"/>
              <a:headEnd/>
              <a:tailEnd/>
            </a:ln>
          </p:spPr>
        </p:pic>
        <p:sp>
          <p:nvSpPr>
            <p:cNvPr id="111627" name="Line 12"/>
            <p:cNvSpPr>
              <a:spLocks noChangeShapeType="1"/>
            </p:cNvSpPr>
            <p:nvPr/>
          </p:nvSpPr>
          <p:spPr bwMode="auto">
            <a:xfrm>
              <a:off x="2018" y="2478"/>
              <a:ext cx="1225" cy="816"/>
            </a:xfrm>
            <a:prstGeom prst="line">
              <a:avLst/>
            </a:prstGeom>
            <a:noFill/>
            <a:ln w="44450">
              <a:solidFill>
                <a:srgbClr val="FF0000"/>
              </a:solidFill>
              <a:round/>
              <a:headEnd/>
              <a:tailEnd type="oval" w="med" len="med"/>
            </a:ln>
          </p:spPr>
          <p:txBody>
            <a:bodyPr/>
            <a:lstStyle/>
            <a:p>
              <a:endParaRPr lang="en-GB"/>
            </a:p>
          </p:txBody>
        </p:sp>
        <p:sp>
          <p:nvSpPr>
            <p:cNvPr id="111628" name="Line 13"/>
            <p:cNvSpPr>
              <a:spLocks noChangeShapeType="1"/>
            </p:cNvSpPr>
            <p:nvPr/>
          </p:nvSpPr>
          <p:spPr bwMode="auto">
            <a:xfrm>
              <a:off x="1383" y="1797"/>
              <a:ext cx="1860" cy="1497"/>
            </a:xfrm>
            <a:prstGeom prst="line">
              <a:avLst/>
            </a:prstGeom>
            <a:noFill/>
            <a:ln w="44450">
              <a:solidFill>
                <a:srgbClr val="FF0000"/>
              </a:solidFill>
              <a:round/>
              <a:headEnd/>
              <a:tailEnd type="oval" w="med" len="med"/>
            </a:ln>
          </p:spPr>
          <p:txBody>
            <a:bodyPr/>
            <a:lstStyle/>
            <a:p>
              <a:endParaRPr lang="en-GB"/>
            </a:p>
          </p:txBody>
        </p:sp>
      </p:grpSp>
      <p:pic>
        <p:nvPicPr>
          <p:cNvPr id="13" name="Picture 11" descr="http://www.t2k.org/news/logo/t2k_logo_small.png"/>
          <p:cNvPicPr>
            <a:picLocks noChangeAspect="1" noChangeArrowheads="1"/>
          </p:cNvPicPr>
          <p:nvPr/>
        </p:nvPicPr>
        <p:blipFill>
          <a:blip r:embed="rId7" cstate="print"/>
          <a:srcRect/>
          <a:stretch>
            <a:fillRect/>
          </a:stretch>
        </p:blipFill>
        <p:spPr bwMode="auto">
          <a:xfrm>
            <a:off x="251520" y="404664"/>
            <a:ext cx="2105472" cy="1052736"/>
          </a:xfrm>
          <a:prstGeom prst="rect">
            <a:avLst/>
          </a:prstGeom>
          <a:solidFill>
            <a:srgbClr val="00B0F0"/>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732616"/>
                                        </p:tgtEl>
                                        <p:attrNameLst>
                                          <p:attrName>style.visibility</p:attrName>
                                        </p:attrNameLst>
                                      </p:cBhvr>
                                      <p:to>
                                        <p:strVal val="visible"/>
                                      </p:to>
                                    </p:set>
                                    <p:anim calcmode="lin" valueType="num">
                                      <p:cBhvr>
                                        <p:cTn id="7" dur="500" fill="hold"/>
                                        <p:tgtEl>
                                          <p:spTgt spid="1732616"/>
                                        </p:tgtEl>
                                        <p:attrNameLst>
                                          <p:attrName>ppt_w</p:attrName>
                                        </p:attrNameLst>
                                      </p:cBhvr>
                                      <p:tavLst>
                                        <p:tav tm="0">
                                          <p:val>
                                            <p:fltVal val="0"/>
                                          </p:val>
                                        </p:tav>
                                        <p:tav tm="100000">
                                          <p:val>
                                            <p:strVal val="#ppt_w"/>
                                          </p:val>
                                        </p:tav>
                                      </p:tavLst>
                                    </p:anim>
                                    <p:anim calcmode="lin" valueType="num">
                                      <p:cBhvr>
                                        <p:cTn id="8" dur="500" fill="hold"/>
                                        <p:tgtEl>
                                          <p:spTgt spid="173261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1732613"/>
                                        </p:tgtEl>
                                        <p:attrNameLst>
                                          <p:attrName>style.visibility</p:attrName>
                                        </p:attrNameLst>
                                      </p:cBhvr>
                                      <p:to>
                                        <p:strVal val="visible"/>
                                      </p:to>
                                    </p:set>
                                    <p:animEffect transition="in" filter="wipe(down)">
                                      <p:cBhvr>
                                        <p:cTn id="13" dur="500"/>
                                        <p:tgtEl>
                                          <p:spTgt spid="1732613"/>
                                        </p:tgtEl>
                                      </p:cBhvr>
                                    </p:animEffect>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nodeType="clickEffect">
                                  <p:stCondLst>
                                    <p:cond delay="0"/>
                                  </p:stCondLst>
                                  <p:childTnLst>
                                    <p:set>
                                      <p:cBhvr>
                                        <p:cTn id="17" dur="1" fill="hold">
                                          <p:stCondLst>
                                            <p:cond delay="0"/>
                                          </p:stCondLst>
                                        </p:cTn>
                                        <p:tgtEl>
                                          <p:spTgt spid="1732615"/>
                                        </p:tgtEl>
                                        <p:attrNameLst>
                                          <p:attrName>style.visibility</p:attrName>
                                        </p:attrNameLst>
                                      </p:cBhvr>
                                      <p:to>
                                        <p:strVal val="visible"/>
                                      </p:to>
                                    </p:set>
                                    <p:anim calcmode="lin" valueType="num">
                                      <p:cBhvr>
                                        <p:cTn id="18" dur="500" fill="hold"/>
                                        <p:tgtEl>
                                          <p:spTgt spid="1732615"/>
                                        </p:tgtEl>
                                        <p:attrNameLst>
                                          <p:attrName>ppt_w</p:attrName>
                                        </p:attrNameLst>
                                      </p:cBhvr>
                                      <p:tavLst>
                                        <p:tav tm="0">
                                          <p:val>
                                            <p:fltVal val="0"/>
                                          </p:val>
                                        </p:tav>
                                        <p:tav tm="100000">
                                          <p:val>
                                            <p:strVal val="#ppt_w"/>
                                          </p:val>
                                        </p:tav>
                                      </p:tavLst>
                                    </p:anim>
                                    <p:anim calcmode="lin" valueType="num">
                                      <p:cBhvr>
                                        <p:cTn id="19" dur="500" fill="hold"/>
                                        <p:tgtEl>
                                          <p:spTgt spid="1732615"/>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left)">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26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13"/>
          <p:cNvSpPr txBox="1">
            <a:spLocks noChangeArrowheads="1"/>
          </p:cNvSpPr>
          <p:nvPr/>
        </p:nvSpPr>
        <p:spPr bwMode="auto">
          <a:xfrm>
            <a:off x="1905000" y="242888"/>
            <a:ext cx="6851650" cy="519112"/>
          </a:xfrm>
          <a:prstGeom prst="rect">
            <a:avLst/>
          </a:prstGeom>
          <a:noFill/>
          <a:ln w="22225">
            <a:noFill/>
            <a:miter lim="800000"/>
            <a:headEnd/>
            <a:tailEnd/>
          </a:ln>
        </p:spPr>
        <p:txBody>
          <a:bodyPr wrap="none">
            <a:spAutoFit/>
          </a:bodyPr>
          <a:lstStyle/>
          <a:p>
            <a:r>
              <a:rPr lang="en-GB"/>
              <a:t>Where did the idea of the neutrino come from?</a:t>
            </a:r>
          </a:p>
        </p:txBody>
      </p:sp>
      <p:sp>
        <p:nvSpPr>
          <p:cNvPr id="1446926" name="Text Box 14"/>
          <p:cNvSpPr txBox="1">
            <a:spLocks noChangeArrowheads="1"/>
          </p:cNvSpPr>
          <p:nvPr/>
        </p:nvSpPr>
        <p:spPr bwMode="auto">
          <a:xfrm>
            <a:off x="849313" y="990600"/>
            <a:ext cx="7304087" cy="519113"/>
          </a:xfrm>
          <a:prstGeom prst="rect">
            <a:avLst/>
          </a:prstGeom>
          <a:noFill/>
          <a:ln w="22225">
            <a:noFill/>
            <a:miter lim="800000"/>
            <a:headEnd/>
            <a:tailEnd/>
          </a:ln>
        </p:spPr>
        <p:txBody>
          <a:bodyPr wrap="none">
            <a:spAutoFit/>
          </a:bodyPr>
          <a:lstStyle/>
          <a:p>
            <a:r>
              <a:rPr lang="en-GB"/>
              <a:t>There were problems in the early days of </a:t>
            </a:r>
            <a:r>
              <a:rPr lang="en-GB">
                <a:latin typeface="Symbol" pitchFamily="18" charset="2"/>
              </a:rPr>
              <a:t>b</a:t>
            </a:r>
            <a:r>
              <a:rPr lang="en-GB"/>
              <a:t> decay.</a:t>
            </a:r>
          </a:p>
        </p:txBody>
      </p:sp>
      <p:sp>
        <p:nvSpPr>
          <p:cNvPr id="1446927" name="Text Box 15"/>
          <p:cNvSpPr txBox="1">
            <a:spLocks noChangeArrowheads="1"/>
          </p:cNvSpPr>
          <p:nvPr/>
        </p:nvSpPr>
        <p:spPr bwMode="auto">
          <a:xfrm>
            <a:off x="401638" y="4724400"/>
            <a:ext cx="3865562" cy="457200"/>
          </a:xfrm>
          <a:prstGeom prst="rect">
            <a:avLst/>
          </a:prstGeom>
          <a:noFill/>
          <a:ln w="22225">
            <a:noFill/>
            <a:miter lim="800000"/>
            <a:headEnd/>
            <a:tailEnd/>
          </a:ln>
        </p:spPr>
        <p:txBody>
          <a:bodyPr wrap="none">
            <a:spAutoFit/>
          </a:bodyPr>
          <a:lstStyle/>
          <a:p>
            <a:r>
              <a:rPr lang="en-GB" sz="2400"/>
              <a:t>And the spins didn’t add up…</a:t>
            </a:r>
          </a:p>
        </p:txBody>
      </p:sp>
      <p:grpSp>
        <p:nvGrpSpPr>
          <p:cNvPr id="2" name="Group 16"/>
          <p:cNvGrpSpPr>
            <a:grpSpLocks/>
          </p:cNvGrpSpPr>
          <p:nvPr/>
        </p:nvGrpSpPr>
        <p:grpSpPr bwMode="auto">
          <a:xfrm>
            <a:off x="2590800" y="1600200"/>
            <a:ext cx="4572000" cy="2890838"/>
            <a:chOff x="1632" y="1008"/>
            <a:chExt cx="2880" cy="1821"/>
          </a:xfrm>
        </p:grpSpPr>
        <p:pic>
          <p:nvPicPr>
            <p:cNvPr id="68625" name="Picture 17"/>
            <p:cNvPicPr>
              <a:picLocks noChangeAspect="1" noChangeArrowheads="1"/>
            </p:cNvPicPr>
            <p:nvPr/>
          </p:nvPicPr>
          <p:blipFill>
            <a:blip r:embed="rId3" cstate="print"/>
            <a:srcRect/>
            <a:stretch>
              <a:fillRect/>
            </a:stretch>
          </p:blipFill>
          <p:spPr bwMode="auto">
            <a:xfrm>
              <a:off x="1632" y="1008"/>
              <a:ext cx="2880" cy="1821"/>
            </a:xfrm>
            <a:prstGeom prst="rect">
              <a:avLst/>
            </a:prstGeom>
            <a:noFill/>
            <a:ln w="9525">
              <a:noFill/>
              <a:miter lim="800000"/>
              <a:headEnd/>
              <a:tailEnd/>
            </a:ln>
          </p:spPr>
        </p:pic>
        <p:sp>
          <p:nvSpPr>
            <p:cNvPr id="68626" name="Rectangle 18"/>
            <p:cNvSpPr>
              <a:spLocks noChangeArrowheads="1"/>
            </p:cNvSpPr>
            <p:nvPr/>
          </p:nvSpPr>
          <p:spPr bwMode="auto">
            <a:xfrm>
              <a:off x="2112" y="1104"/>
              <a:ext cx="2352" cy="240"/>
            </a:xfrm>
            <a:prstGeom prst="rect">
              <a:avLst/>
            </a:prstGeom>
            <a:noFill/>
            <a:ln w="9525">
              <a:noFill/>
              <a:miter lim="800000"/>
              <a:headEnd/>
              <a:tailEnd/>
            </a:ln>
          </p:spPr>
          <p:txBody>
            <a:bodyPr lIns="92075" tIns="46038" rIns="92075" bIns="46038"/>
            <a:lstStyle/>
            <a:p>
              <a:pPr marL="342900" indent="-342900" algn="l">
                <a:spcBef>
                  <a:spcPct val="20000"/>
                </a:spcBef>
              </a:pPr>
              <a:r>
                <a:rPr lang="en-US" sz="1600">
                  <a:solidFill>
                    <a:srgbClr val="000099"/>
                  </a:solidFill>
                </a:rPr>
                <a:t>F. A. Scott, </a:t>
              </a:r>
              <a:r>
                <a:rPr lang="en-US" sz="1600" i="1">
                  <a:solidFill>
                    <a:srgbClr val="000099"/>
                  </a:solidFill>
                </a:rPr>
                <a:t>Phys. Rev.</a:t>
              </a:r>
              <a:r>
                <a:rPr lang="en-US" sz="1600">
                  <a:solidFill>
                    <a:srgbClr val="000099"/>
                  </a:solidFill>
                </a:rPr>
                <a:t> </a:t>
              </a:r>
              <a:r>
                <a:rPr lang="en-US" sz="1600" b="1">
                  <a:solidFill>
                    <a:srgbClr val="000099"/>
                  </a:solidFill>
                </a:rPr>
                <a:t>48</a:t>
              </a:r>
              <a:r>
                <a:rPr lang="en-US" sz="1600">
                  <a:solidFill>
                    <a:srgbClr val="000099"/>
                  </a:solidFill>
                </a:rPr>
                <a:t>, </a:t>
              </a:r>
            </a:p>
            <a:p>
              <a:pPr marL="342900" indent="-342900">
                <a:spcBef>
                  <a:spcPct val="20000"/>
                </a:spcBef>
              </a:pPr>
              <a:r>
                <a:rPr lang="en-US" sz="1600">
                  <a:solidFill>
                    <a:srgbClr val="000099"/>
                  </a:solidFill>
                </a:rPr>
                <a:t>391 (1935)</a:t>
              </a:r>
              <a:endParaRPr lang="en-US" sz="1600"/>
            </a:p>
          </p:txBody>
        </p:sp>
      </p:grpSp>
      <p:grpSp>
        <p:nvGrpSpPr>
          <p:cNvPr id="3" name="Group 19"/>
          <p:cNvGrpSpPr>
            <a:grpSpLocks/>
          </p:cNvGrpSpPr>
          <p:nvPr/>
        </p:nvGrpSpPr>
        <p:grpSpPr bwMode="auto">
          <a:xfrm>
            <a:off x="4152900" y="4648200"/>
            <a:ext cx="3316288" cy="914400"/>
            <a:chOff x="2616" y="2928"/>
            <a:chExt cx="2089" cy="576"/>
          </a:xfrm>
        </p:grpSpPr>
        <p:sp>
          <p:nvSpPr>
            <p:cNvPr id="68623" name="Text Box 20"/>
            <p:cNvSpPr txBox="1">
              <a:spLocks noChangeArrowheads="1"/>
            </p:cNvSpPr>
            <p:nvPr/>
          </p:nvSpPr>
          <p:spPr bwMode="auto">
            <a:xfrm>
              <a:off x="2640" y="2928"/>
              <a:ext cx="1915" cy="365"/>
            </a:xfrm>
            <a:prstGeom prst="rect">
              <a:avLst/>
            </a:prstGeom>
            <a:noFill/>
            <a:ln w="22225">
              <a:noFill/>
              <a:miter lim="800000"/>
              <a:headEnd/>
              <a:tailEnd/>
            </a:ln>
          </p:spPr>
          <p:txBody>
            <a:bodyPr wrap="none">
              <a:spAutoFit/>
            </a:bodyPr>
            <a:lstStyle/>
            <a:p>
              <a:r>
                <a:rPr lang="en-GB" sz="3200" baseline="30000"/>
                <a:t>14</a:t>
              </a:r>
              <a:r>
                <a:rPr lang="en-GB" sz="3200"/>
                <a:t>C </a:t>
              </a:r>
              <a:r>
                <a:rPr lang="en-GB" sz="3200">
                  <a:sym typeface="Symbol" pitchFamily="18" charset="2"/>
                </a:rPr>
                <a:t> </a:t>
              </a:r>
              <a:r>
                <a:rPr lang="en-GB" sz="3200" baseline="30000">
                  <a:sym typeface="Symbol" pitchFamily="18" charset="2"/>
                </a:rPr>
                <a:t>14</a:t>
              </a:r>
              <a:r>
                <a:rPr lang="en-GB" sz="3200">
                  <a:sym typeface="Symbol" pitchFamily="18" charset="2"/>
                </a:rPr>
                <a:t>N   +   e</a:t>
              </a:r>
              <a:r>
                <a:rPr lang="en-GB" sz="3200" baseline="30000">
                  <a:cs typeface="Times New Roman" pitchFamily="18" charset="0"/>
                  <a:sym typeface="Symbol" pitchFamily="18" charset="2"/>
                </a:rPr>
                <a:t>–</a:t>
              </a:r>
              <a:endParaRPr lang="en-GB" sz="3200" baseline="30000"/>
            </a:p>
          </p:txBody>
        </p:sp>
        <p:sp>
          <p:nvSpPr>
            <p:cNvPr id="68624" name="Text Box 21"/>
            <p:cNvSpPr txBox="1">
              <a:spLocks noChangeArrowheads="1"/>
            </p:cNvSpPr>
            <p:nvPr/>
          </p:nvSpPr>
          <p:spPr bwMode="auto">
            <a:xfrm>
              <a:off x="2616" y="3216"/>
              <a:ext cx="2089" cy="288"/>
            </a:xfrm>
            <a:prstGeom prst="rect">
              <a:avLst/>
            </a:prstGeom>
            <a:noFill/>
            <a:ln w="22225">
              <a:noFill/>
              <a:miter lim="800000"/>
              <a:headEnd/>
              <a:tailEnd/>
            </a:ln>
          </p:spPr>
          <p:txBody>
            <a:bodyPr wrap="none">
              <a:spAutoFit/>
            </a:bodyPr>
            <a:lstStyle/>
            <a:p>
              <a:r>
                <a:rPr lang="en-GB" sz="2400"/>
                <a:t>spin 0      spin 1   spin 1/2</a:t>
              </a:r>
            </a:p>
          </p:txBody>
        </p:sp>
      </p:grpSp>
      <p:sp>
        <p:nvSpPr>
          <p:cNvPr id="1446934" name="Text Box 22"/>
          <p:cNvSpPr txBox="1">
            <a:spLocks noChangeArrowheads="1"/>
          </p:cNvSpPr>
          <p:nvPr/>
        </p:nvSpPr>
        <p:spPr bwMode="auto">
          <a:xfrm>
            <a:off x="539750" y="5861050"/>
            <a:ext cx="7469188" cy="457200"/>
          </a:xfrm>
          <a:prstGeom prst="rect">
            <a:avLst/>
          </a:prstGeom>
          <a:noFill/>
          <a:ln w="22225">
            <a:noFill/>
            <a:miter lim="800000"/>
            <a:headEnd/>
            <a:tailEnd/>
          </a:ln>
        </p:spPr>
        <p:txBody>
          <a:bodyPr wrap="none">
            <a:spAutoFit/>
          </a:bodyPr>
          <a:lstStyle/>
          <a:p>
            <a:r>
              <a:rPr lang="en-GB" sz="2400"/>
              <a:t>Bohr:  maybe energy/momentum not conserved in </a:t>
            </a:r>
            <a:r>
              <a:rPr lang="en-GB" sz="2400">
                <a:latin typeface="Symbol" pitchFamily="18" charset="2"/>
              </a:rPr>
              <a:t>b</a:t>
            </a:r>
            <a:r>
              <a:rPr lang="en-GB" sz="2400"/>
              <a:t> decay?</a:t>
            </a:r>
          </a:p>
        </p:txBody>
      </p:sp>
      <p:grpSp>
        <p:nvGrpSpPr>
          <p:cNvPr id="4" name="Group 23"/>
          <p:cNvGrpSpPr>
            <a:grpSpLocks/>
          </p:cNvGrpSpPr>
          <p:nvPr/>
        </p:nvGrpSpPr>
        <p:grpSpPr bwMode="auto">
          <a:xfrm>
            <a:off x="5638800" y="1628775"/>
            <a:ext cx="3048000" cy="1993900"/>
            <a:chOff x="3552" y="1026"/>
            <a:chExt cx="1920" cy="1256"/>
          </a:xfrm>
        </p:grpSpPr>
        <p:sp>
          <p:nvSpPr>
            <p:cNvPr id="68620" name="Freeform 24"/>
            <p:cNvSpPr>
              <a:spLocks/>
            </p:cNvSpPr>
            <p:nvPr/>
          </p:nvSpPr>
          <p:spPr bwMode="auto">
            <a:xfrm>
              <a:off x="3552" y="1026"/>
              <a:ext cx="192" cy="1256"/>
            </a:xfrm>
            <a:custGeom>
              <a:avLst/>
              <a:gdLst>
                <a:gd name="T0" fmla="*/ 0 w 192"/>
                <a:gd name="T1" fmla="*/ 336 h 344"/>
                <a:gd name="T2" fmla="*/ 48 w 192"/>
                <a:gd name="T3" fmla="*/ 288 h 344"/>
                <a:gd name="T4" fmla="*/ 96 w 192"/>
                <a:gd name="T5" fmla="*/ 0 h 344"/>
                <a:gd name="T6" fmla="*/ 144 w 192"/>
                <a:gd name="T7" fmla="*/ 288 h 344"/>
                <a:gd name="T8" fmla="*/ 192 w 192"/>
                <a:gd name="T9" fmla="*/ 336 h 344"/>
                <a:gd name="T10" fmla="*/ 0 60000 65536"/>
                <a:gd name="T11" fmla="*/ 0 60000 65536"/>
                <a:gd name="T12" fmla="*/ 0 60000 65536"/>
                <a:gd name="T13" fmla="*/ 0 60000 65536"/>
                <a:gd name="T14" fmla="*/ 0 60000 65536"/>
                <a:gd name="T15" fmla="*/ 0 w 192"/>
                <a:gd name="T16" fmla="*/ 0 h 344"/>
                <a:gd name="T17" fmla="*/ 192 w 192"/>
                <a:gd name="T18" fmla="*/ 344 h 344"/>
              </a:gdLst>
              <a:ahLst/>
              <a:cxnLst>
                <a:cxn ang="T10">
                  <a:pos x="T0" y="T1"/>
                </a:cxn>
                <a:cxn ang="T11">
                  <a:pos x="T2" y="T3"/>
                </a:cxn>
                <a:cxn ang="T12">
                  <a:pos x="T4" y="T5"/>
                </a:cxn>
                <a:cxn ang="T13">
                  <a:pos x="T6" y="T7"/>
                </a:cxn>
                <a:cxn ang="T14">
                  <a:pos x="T8" y="T9"/>
                </a:cxn>
              </a:cxnLst>
              <a:rect l="T15" t="T16" r="T17" b="T18"/>
              <a:pathLst>
                <a:path w="192" h="344">
                  <a:moveTo>
                    <a:pt x="0" y="336"/>
                  </a:moveTo>
                  <a:cubicBezTo>
                    <a:pt x="16" y="340"/>
                    <a:pt x="32" y="344"/>
                    <a:pt x="48" y="288"/>
                  </a:cubicBezTo>
                  <a:cubicBezTo>
                    <a:pt x="64" y="232"/>
                    <a:pt x="80" y="0"/>
                    <a:pt x="96" y="0"/>
                  </a:cubicBezTo>
                  <a:cubicBezTo>
                    <a:pt x="112" y="0"/>
                    <a:pt x="128" y="232"/>
                    <a:pt x="144" y="288"/>
                  </a:cubicBezTo>
                  <a:cubicBezTo>
                    <a:pt x="160" y="344"/>
                    <a:pt x="184" y="336"/>
                    <a:pt x="192" y="336"/>
                  </a:cubicBezTo>
                </a:path>
              </a:pathLst>
            </a:custGeom>
            <a:noFill/>
            <a:ln w="22225" cap="flat" cmpd="sng">
              <a:solidFill>
                <a:srgbClr val="FF0000"/>
              </a:solidFill>
              <a:prstDash val="solid"/>
              <a:round/>
              <a:headEnd type="none" w="med" len="med"/>
              <a:tailEnd type="none" w="med" len="med"/>
            </a:ln>
          </p:spPr>
          <p:txBody>
            <a:bodyPr/>
            <a:lstStyle/>
            <a:p>
              <a:endParaRPr lang="en-GB"/>
            </a:p>
          </p:txBody>
        </p:sp>
        <p:sp>
          <p:nvSpPr>
            <p:cNvPr id="68621" name="Text Box 25"/>
            <p:cNvSpPr txBox="1">
              <a:spLocks noChangeArrowheads="1"/>
            </p:cNvSpPr>
            <p:nvPr/>
          </p:nvSpPr>
          <p:spPr bwMode="auto">
            <a:xfrm>
              <a:off x="4594" y="1200"/>
              <a:ext cx="878" cy="518"/>
            </a:xfrm>
            <a:prstGeom prst="rect">
              <a:avLst/>
            </a:prstGeom>
            <a:noFill/>
            <a:ln w="22225">
              <a:noFill/>
              <a:miter lim="800000"/>
              <a:headEnd/>
              <a:tailEnd/>
            </a:ln>
          </p:spPr>
          <p:txBody>
            <a:bodyPr wrap="none">
              <a:spAutoFit/>
            </a:bodyPr>
            <a:lstStyle/>
            <a:p>
              <a:r>
                <a:rPr lang="en-GB" sz="2400"/>
                <a:t>Instead of</a:t>
              </a:r>
            </a:p>
            <a:p>
              <a:r>
                <a:rPr lang="en-GB" sz="2400"/>
                <a:t>discrete</a:t>
              </a:r>
            </a:p>
          </p:txBody>
        </p:sp>
        <p:sp>
          <p:nvSpPr>
            <p:cNvPr id="68622" name="Line 26"/>
            <p:cNvSpPr>
              <a:spLocks noChangeShapeType="1"/>
            </p:cNvSpPr>
            <p:nvPr/>
          </p:nvSpPr>
          <p:spPr bwMode="auto">
            <a:xfrm flipH="1">
              <a:off x="3744" y="1488"/>
              <a:ext cx="912" cy="480"/>
            </a:xfrm>
            <a:prstGeom prst="line">
              <a:avLst/>
            </a:prstGeom>
            <a:noFill/>
            <a:ln w="22225">
              <a:solidFill>
                <a:srgbClr val="990000"/>
              </a:solidFill>
              <a:round/>
              <a:headEnd/>
              <a:tailEnd type="triangle" w="med" len="med"/>
            </a:ln>
          </p:spPr>
          <p:txBody>
            <a:bodyPr/>
            <a:lstStyle/>
            <a:p>
              <a:endParaRPr lang="en-GB"/>
            </a:p>
          </p:txBody>
        </p:sp>
      </p:grpSp>
      <p:grpSp>
        <p:nvGrpSpPr>
          <p:cNvPr id="5" name="Group 27"/>
          <p:cNvGrpSpPr>
            <a:grpSpLocks/>
          </p:cNvGrpSpPr>
          <p:nvPr/>
        </p:nvGrpSpPr>
        <p:grpSpPr bwMode="auto">
          <a:xfrm>
            <a:off x="469900" y="1925638"/>
            <a:ext cx="3111500" cy="822325"/>
            <a:chOff x="296" y="1213"/>
            <a:chExt cx="1960" cy="518"/>
          </a:xfrm>
        </p:grpSpPr>
        <p:sp>
          <p:nvSpPr>
            <p:cNvPr id="68618" name="Text Box 28"/>
            <p:cNvSpPr txBox="1">
              <a:spLocks noChangeArrowheads="1"/>
            </p:cNvSpPr>
            <p:nvPr/>
          </p:nvSpPr>
          <p:spPr bwMode="auto">
            <a:xfrm>
              <a:off x="296" y="1213"/>
              <a:ext cx="1281" cy="518"/>
            </a:xfrm>
            <a:prstGeom prst="rect">
              <a:avLst/>
            </a:prstGeom>
            <a:noFill/>
            <a:ln w="22225">
              <a:noFill/>
              <a:miter lim="800000"/>
              <a:headEnd/>
              <a:tailEnd/>
            </a:ln>
          </p:spPr>
          <p:txBody>
            <a:bodyPr wrap="none">
              <a:spAutoFit/>
            </a:bodyPr>
            <a:lstStyle/>
            <a:p>
              <a:r>
                <a:rPr lang="en-GB" sz="2400">
                  <a:latin typeface="Symbol" pitchFamily="18" charset="2"/>
                </a:rPr>
                <a:t>b</a:t>
              </a:r>
              <a:r>
                <a:rPr lang="en-GB" sz="2400"/>
                <a:t> spectra were </a:t>
              </a:r>
            </a:p>
            <a:p>
              <a:r>
                <a:rPr lang="en-GB" sz="2400"/>
                <a:t>continuous</a:t>
              </a:r>
            </a:p>
          </p:txBody>
        </p:sp>
        <p:sp>
          <p:nvSpPr>
            <p:cNvPr id="68619" name="Line 29"/>
            <p:cNvSpPr>
              <a:spLocks noChangeShapeType="1"/>
            </p:cNvSpPr>
            <p:nvPr/>
          </p:nvSpPr>
          <p:spPr bwMode="auto">
            <a:xfrm>
              <a:off x="1392" y="1536"/>
              <a:ext cx="864" cy="192"/>
            </a:xfrm>
            <a:prstGeom prst="line">
              <a:avLst/>
            </a:prstGeom>
            <a:noFill/>
            <a:ln w="22225">
              <a:solidFill>
                <a:srgbClr val="990000"/>
              </a:solidFill>
              <a:round/>
              <a:headEnd/>
              <a:tailEnd type="triangle" w="med" len="med"/>
            </a:ln>
          </p:spPr>
          <p:txBody>
            <a:bodyPr/>
            <a:lstStyle/>
            <a:p>
              <a:endParaRPr lang="en-GB"/>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srcRect/>
          <a:stretch>
            <a:fillRect/>
          </a:stretch>
        </p:blipFill>
        <p:spPr bwMode="auto">
          <a:xfrm>
            <a:off x="0" y="476250"/>
            <a:ext cx="8488363" cy="6524625"/>
          </a:xfrm>
          <a:prstGeom prst="rect">
            <a:avLst/>
          </a:prstGeom>
          <a:noFill/>
          <a:ln w="44450">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srcRect/>
          <a:stretch>
            <a:fillRect/>
          </a:stretch>
        </p:blipFill>
        <p:spPr bwMode="auto">
          <a:xfrm>
            <a:off x="0" y="476250"/>
            <a:ext cx="8488363" cy="6524625"/>
          </a:xfrm>
          <a:prstGeom prst="rect">
            <a:avLst/>
          </a:prstGeom>
          <a:noFill/>
          <a:ln w="44450">
            <a:noFill/>
            <a:miter lim="800000"/>
            <a:headEnd/>
            <a:tailEnd/>
          </a:ln>
        </p:spPr>
      </p:pic>
      <p:sp>
        <p:nvSpPr>
          <p:cNvPr id="3" name="Rectangle 31"/>
          <p:cNvSpPr txBox="1">
            <a:spLocks noChangeArrowheads="1"/>
          </p:cNvSpPr>
          <p:nvPr/>
        </p:nvSpPr>
        <p:spPr>
          <a:xfrm>
            <a:off x="4643438" y="404813"/>
            <a:ext cx="4343400" cy="3168650"/>
          </a:xfrm>
          <a:prstGeom prst="rect">
            <a:avLst/>
          </a:prstGeom>
          <a:solidFill>
            <a:schemeClr val="accent2"/>
          </a:solidFill>
        </p:spPr>
        <p:txBody>
          <a:bodyPr/>
          <a:lstStyle/>
          <a:p>
            <a:pPr marL="342900" indent="-342900" algn="l">
              <a:spcBef>
                <a:spcPct val="20000"/>
              </a:spcBef>
              <a:buFontTx/>
              <a:buChar char="•"/>
              <a:defRPr/>
            </a:pPr>
            <a:r>
              <a:rPr lang="en-GB" sz="1600" i="1" kern="0" dirty="0">
                <a:latin typeface="Arial" pitchFamily="34" charset="0"/>
              </a:rPr>
              <a:t>Off-Axis Pros –</a:t>
            </a:r>
          </a:p>
          <a:p>
            <a:pPr marL="742950" lvl="1" indent="-285750" algn="l">
              <a:spcBef>
                <a:spcPct val="20000"/>
              </a:spcBef>
              <a:buFontTx/>
              <a:buChar char="–"/>
              <a:defRPr/>
            </a:pPr>
            <a:r>
              <a:rPr lang="en-GB" sz="1600" i="1" kern="0" dirty="0">
                <a:latin typeface="Arial" pitchFamily="34" charset="0"/>
              </a:rPr>
              <a:t>Increases flux at the </a:t>
            </a:r>
            <a:r>
              <a:rPr lang="en-GB" sz="1600" i="1" kern="0" dirty="0" err="1">
                <a:latin typeface="Arial" pitchFamily="34" charset="0"/>
              </a:rPr>
              <a:t>osc</a:t>
            </a:r>
            <a:r>
              <a:rPr lang="en-GB" sz="1600" i="1" kern="0" dirty="0">
                <a:latin typeface="Arial" pitchFamily="34" charset="0"/>
              </a:rPr>
              <a:t>illation maximum</a:t>
            </a:r>
          </a:p>
          <a:p>
            <a:pPr marL="742950" lvl="1" indent="-285750" algn="l">
              <a:spcBef>
                <a:spcPct val="20000"/>
              </a:spcBef>
              <a:buFontTx/>
              <a:buChar char="–"/>
              <a:defRPr/>
            </a:pPr>
            <a:r>
              <a:rPr lang="en-GB" sz="1600" i="1" kern="0" dirty="0">
                <a:latin typeface="Arial" pitchFamily="34" charset="0"/>
              </a:rPr>
              <a:t>Reduces high-E tail, and thus NC backgrounds</a:t>
            </a:r>
          </a:p>
          <a:p>
            <a:pPr marL="742950" lvl="1" indent="-285750" algn="l">
              <a:spcBef>
                <a:spcPct val="20000"/>
              </a:spcBef>
              <a:buFontTx/>
              <a:buChar char="–"/>
              <a:defRPr/>
            </a:pPr>
            <a:r>
              <a:rPr lang="en-GB" sz="1600" i="1" kern="0" dirty="0">
                <a:latin typeface="Arial" pitchFamily="34" charset="0"/>
              </a:rPr>
              <a:t>Reduces </a:t>
            </a:r>
            <a:r>
              <a:rPr lang="en-GB" sz="1600" i="1" kern="0" dirty="0">
                <a:latin typeface="Symbol" pitchFamily="18" charset="2"/>
              </a:rPr>
              <a:t>n</a:t>
            </a:r>
            <a:r>
              <a:rPr lang="en-GB" sz="1600" i="1" kern="0" baseline="-25000" dirty="0">
                <a:latin typeface="Arial" pitchFamily="34" charset="0"/>
              </a:rPr>
              <a:t>e</a:t>
            </a:r>
            <a:r>
              <a:rPr lang="en-GB" sz="1600" i="1" kern="0" dirty="0">
                <a:latin typeface="Arial" pitchFamily="34" charset="0"/>
              </a:rPr>
              <a:t> contamination from K and </a:t>
            </a:r>
            <a:r>
              <a:rPr lang="en-GB" sz="1600" i="1" kern="0" dirty="0">
                <a:latin typeface="Symbol" pitchFamily="18" charset="2"/>
              </a:rPr>
              <a:t>m</a:t>
            </a:r>
            <a:r>
              <a:rPr lang="en-GB" sz="1600" i="1" kern="0" dirty="0">
                <a:latin typeface="Arial" pitchFamily="34" charset="0"/>
              </a:rPr>
              <a:t> decay</a:t>
            </a:r>
          </a:p>
          <a:p>
            <a:pPr marL="342900" indent="-342900" algn="l">
              <a:spcBef>
                <a:spcPct val="20000"/>
              </a:spcBef>
              <a:buFontTx/>
              <a:buChar char="•"/>
              <a:defRPr/>
            </a:pPr>
            <a:r>
              <a:rPr lang="en-GB" sz="1600" i="1" kern="0" dirty="0">
                <a:latin typeface="Arial" pitchFamily="34" charset="0"/>
              </a:rPr>
              <a:t>Off-Axis Cons – </a:t>
            </a:r>
          </a:p>
          <a:p>
            <a:pPr marL="742950" lvl="1" indent="-285750" algn="l">
              <a:spcBef>
                <a:spcPct val="20000"/>
              </a:spcBef>
              <a:buFontTx/>
              <a:buChar char="–"/>
              <a:defRPr/>
            </a:pPr>
            <a:r>
              <a:rPr lang="en-GB" sz="1600" i="1" kern="0" dirty="0">
                <a:latin typeface="Arial" pitchFamily="34" charset="0"/>
              </a:rPr>
              <a:t>Measure oscillations at a single L/E</a:t>
            </a:r>
          </a:p>
          <a:p>
            <a:pPr marL="742950" lvl="1" indent="-285750" algn="l">
              <a:spcBef>
                <a:spcPct val="20000"/>
              </a:spcBef>
              <a:buFontTx/>
              <a:buChar char="–"/>
              <a:defRPr/>
            </a:pPr>
            <a:r>
              <a:rPr lang="en-GB" sz="1600" i="1" kern="0" dirty="0">
                <a:latin typeface="Arial" pitchFamily="34" charset="0"/>
              </a:rPr>
              <a:t>Increases near/far differences</a:t>
            </a:r>
          </a:p>
          <a:p>
            <a:pPr marL="742950" lvl="1" indent="-285750" algn="l">
              <a:spcBef>
                <a:spcPct val="20000"/>
              </a:spcBef>
              <a:buFontTx/>
              <a:buChar char="–"/>
              <a:defRPr/>
            </a:pPr>
            <a:r>
              <a:rPr lang="en-GB" sz="1600" i="1" kern="0" dirty="0">
                <a:latin typeface="Arial" pitchFamily="34" charset="0"/>
              </a:rPr>
              <a:t>Have to know angle!</a:t>
            </a:r>
          </a:p>
        </p:txBody>
      </p:sp>
      <p:grpSp>
        <p:nvGrpSpPr>
          <p:cNvPr id="2" name="Group 6"/>
          <p:cNvGrpSpPr>
            <a:grpSpLocks/>
          </p:cNvGrpSpPr>
          <p:nvPr/>
        </p:nvGrpSpPr>
        <p:grpSpPr bwMode="auto">
          <a:xfrm>
            <a:off x="6227763" y="6165850"/>
            <a:ext cx="1946275" cy="728663"/>
            <a:chOff x="6298604" y="6165304"/>
            <a:chExt cx="1945804" cy="729372"/>
          </a:xfrm>
        </p:grpSpPr>
        <p:cxnSp>
          <p:nvCxnSpPr>
            <p:cNvPr id="5" name="Straight Arrow Connector 4"/>
            <p:cNvCxnSpPr/>
            <p:nvPr/>
          </p:nvCxnSpPr>
          <p:spPr bwMode="auto">
            <a:xfrm rot="5400000" flipH="1" flipV="1">
              <a:off x="6025287" y="6438621"/>
              <a:ext cx="548221" cy="1587"/>
            </a:xfrm>
            <a:prstGeom prst="straightConnector1">
              <a:avLst/>
            </a:prstGeom>
            <a:solidFill>
              <a:srgbClr val="000080"/>
            </a:solidFill>
            <a:ln w="44450" cap="flat" cmpd="sng" algn="ctr">
              <a:solidFill>
                <a:schemeClr val="accent6"/>
              </a:solidFill>
              <a:prstDash val="solid"/>
              <a:round/>
              <a:headEnd type="none" w="med" len="med"/>
              <a:tailEnd type="arrow"/>
            </a:ln>
            <a:effectLst/>
          </p:spPr>
        </p:cxnSp>
        <p:sp>
          <p:nvSpPr>
            <p:cNvPr id="14342" name="TextBox 5"/>
            <p:cNvSpPr txBox="1">
              <a:spLocks noChangeArrowheads="1"/>
            </p:cNvSpPr>
            <p:nvPr/>
          </p:nvSpPr>
          <p:spPr bwMode="auto">
            <a:xfrm>
              <a:off x="6355749" y="6525344"/>
              <a:ext cx="1888659" cy="369332"/>
            </a:xfrm>
            <a:prstGeom prst="rect">
              <a:avLst/>
            </a:prstGeom>
            <a:solidFill>
              <a:schemeClr val="accent2"/>
            </a:solidFill>
            <a:ln w="9525">
              <a:noFill/>
              <a:miter lim="800000"/>
              <a:headEnd/>
              <a:tailEnd/>
            </a:ln>
          </p:spPr>
          <p:txBody>
            <a:bodyPr wrap="none">
              <a:spAutoFit/>
            </a:bodyPr>
            <a:lstStyle/>
            <a:p>
              <a:r>
                <a:rPr lang="en-GB" sz="1800"/>
                <a:t>CCQE rel. </a:t>
              </a:r>
              <a:r>
                <a:rPr lang="en-GB" sz="1800">
                  <a:latin typeface="Symbol" pitchFamily="18" charset="2"/>
                </a:rPr>
                <a:t>s</a:t>
              </a:r>
              <a:r>
                <a:rPr lang="en-GB" sz="1800"/>
                <a:t> max!</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wipe(down)">
                                      <p:cBhvr>
                                        <p:cTn id="3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446088" y="5410200"/>
            <a:ext cx="7388225" cy="1219200"/>
            <a:chOff x="281" y="3408"/>
            <a:chExt cx="4654" cy="768"/>
          </a:xfrm>
        </p:grpSpPr>
        <p:grpSp>
          <p:nvGrpSpPr>
            <p:cNvPr id="3" name="Group 3"/>
            <p:cNvGrpSpPr>
              <a:grpSpLocks/>
            </p:cNvGrpSpPr>
            <p:nvPr/>
          </p:nvGrpSpPr>
          <p:grpSpPr bwMode="auto">
            <a:xfrm>
              <a:off x="281" y="3600"/>
              <a:ext cx="4654" cy="576"/>
              <a:chOff x="281" y="3600"/>
              <a:chExt cx="4654" cy="576"/>
            </a:xfrm>
          </p:grpSpPr>
          <p:graphicFrame>
            <p:nvGraphicFramePr>
              <p:cNvPr id="2053" name="Object 4"/>
              <p:cNvGraphicFramePr>
                <a:graphicFrameLocks noChangeAspect="1"/>
              </p:cNvGraphicFramePr>
              <p:nvPr/>
            </p:nvGraphicFramePr>
            <p:xfrm>
              <a:off x="2784" y="3600"/>
              <a:ext cx="2151" cy="576"/>
            </p:xfrm>
            <a:graphic>
              <a:graphicData uri="http://schemas.openxmlformats.org/presentationml/2006/ole">
                <p:oleObj spid="_x0000_s755717" name="Photo Editor Photo" r:id="rId3" imgW="3414056" imgH="914479" progId="MSPhotoEd.3">
                  <p:embed/>
                </p:oleObj>
              </a:graphicData>
            </a:graphic>
          </p:graphicFrame>
          <p:sp>
            <p:nvSpPr>
              <p:cNvPr id="2072" name="Text Box 5"/>
              <p:cNvSpPr txBox="1">
                <a:spLocks noChangeArrowheads="1"/>
              </p:cNvSpPr>
              <p:nvPr/>
            </p:nvSpPr>
            <p:spPr bwMode="auto">
              <a:xfrm>
                <a:off x="281" y="3648"/>
                <a:ext cx="2298" cy="341"/>
              </a:xfrm>
              <a:prstGeom prst="rect">
                <a:avLst/>
              </a:prstGeom>
              <a:noFill/>
              <a:ln w="22225">
                <a:solidFill>
                  <a:srgbClr val="66FFFF"/>
                </a:solidFill>
                <a:miter lim="800000"/>
                <a:headEnd/>
                <a:tailEnd/>
              </a:ln>
            </p:spPr>
            <p:txBody>
              <a:bodyPr wrap="none">
                <a:spAutoFit/>
              </a:bodyPr>
              <a:lstStyle/>
              <a:p>
                <a:r>
                  <a:rPr lang="en-GB"/>
                  <a:t>Precision measurements</a:t>
                </a:r>
              </a:p>
            </p:txBody>
          </p:sp>
          <p:sp>
            <p:nvSpPr>
              <p:cNvPr id="2073" name="Line 6"/>
              <p:cNvSpPr>
                <a:spLocks noChangeShapeType="1"/>
              </p:cNvSpPr>
              <p:nvPr/>
            </p:nvSpPr>
            <p:spPr bwMode="auto">
              <a:xfrm flipV="1">
                <a:off x="2544" y="3744"/>
                <a:ext cx="240" cy="48"/>
              </a:xfrm>
              <a:prstGeom prst="line">
                <a:avLst/>
              </a:prstGeom>
              <a:noFill/>
              <a:ln w="22225">
                <a:solidFill>
                  <a:srgbClr val="66FFFF"/>
                </a:solidFill>
                <a:round/>
                <a:headEnd/>
                <a:tailEnd type="triangle" w="sm" len="med"/>
              </a:ln>
            </p:spPr>
            <p:txBody>
              <a:bodyPr/>
              <a:lstStyle/>
              <a:p>
                <a:endParaRPr lang="en-GB"/>
              </a:p>
            </p:txBody>
          </p:sp>
          <p:sp>
            <p:nvSpPr>
              <p:cNvPr id="2074" name="Line 7"/>
              <p:cNvSpPr>
                <a:spLocks noChangeShapeType="1"/>
              </p:cNvSpPr>
              <p:nvPr/>
            </p:nvSpPr>
            <p:spPr bwMode="auto">
              <a:xfrm>
                <a:off x="2544" y="3888"/>
                <a:ext cx="240" cy="48"/>
              </a:xfrm>
              <a:prstGeom prst="line">
                <a:avLst/>
              </a:prstGeom>
              <a:noFill/>
              <a:ln w="22225">
                <a:solidFill>
                  <a:srgbClr val="66FFFF"/>
                </a:solidFill>
                <a:round/>
                <a:headEnd/>
                <a:tailEnd type="triangle" w="sm" len="med"/>
              </a:ln>
            </p:spPr>
            <p:txBody>
              <a:bodyPr/>
              <a:lstStyle/>
              <a:p>
                <a:endParaRPr lang="en-GB"/>
              </a:p>
            </p:txBody>
          </p:sp>
        </p:grpSp>
        <p:sp>
          <p:nvSpPr>
            <p:cNvPr id="2071" name="Line 8"/>
            <p:cNvSpPr>
              <a:spLocks noChangeShapeType="1"/>
            </p:cNvSpPr>
            <p:nvPr/>
          </p:nvSpPr>
          <p:spPr bwMode="auto">
            <a:xfrm flipH="1" flipV="1">
              <a:off x="768" y="3408"/>
              <a:ext cx="48" cy="240"/>
            </a:xfrm>
            <a:prstGeom prst="line">
              <a:avLst/>
            </a:prstGeom>
            <a:noFill/>
            <a:ln w="22225">
              <a:solidFill>
                <a:srgbClr val="66FFFF"/>
              </a:solidFill>
              <a:round/>
              <a:headEnd/>
              <a:tailEnd type="triangle" w="med" len="med"/>
            </a:ln>
          </p:spPr>
          <p:txBody>
            <a:bodyPr/>
            <a:lstStyle/>
            <a:p>
              <a:endParaRPr lang="en-GB"/>
            </a:p>
          </p:txBody>
        </p:sp>
      </p:grpSp>
      <p:grpSp>
        <p:nvGrpSpPr>
          <p:cNvPr id="4" name="Group 9"/>
          <p:cNvGrpSpPr>
            <a:grpSpLocks/>
          </p:cNvGrpSpPr>
          <p:nvPr/>
        </p:nvGrpSpPr>
        <p:grpSpPr bwMode="auto">
          <a:xfrm>
            <a:off x="457200" y="755650"/>
            <a:ext cx="4006850" cy="4532313"/>
            <a:chOff x="288" y="476"/>
            <a:chExt cx="2524" cy="2855"/>
          </a:xfrm>
        </p:grpSpPr>
        <p:pic>
          <p:nvPicPr>
            <p:cNvPr id="2068" name="Picture 10"/>
            <p:cNvPicPr>
              <a:picLocks noChangeAspect="1" noChangeArrowheads="1"/>
            </p:cNvPicPr>
            <p:nvPr/>
          </p:nvPicPr>
          <p:blipFill>
            <a:blip r:embed="rId4" cstate="print"/>
            <a:srcRect l="572" b="1431"/>
            <a:stretch>
              <a:fillRect/>
            </a:stretch>
          </p:blipFill>
          <p:spPr bwMode="auto">
            <a:xfrm>
              <a:off x="288" y="816"/>
              <a:ext cx="2524" cy="2515"/>
            </a:xfrm>
            <a:prstGeom prst="rect">
              <a:avLst/>
            </a:prstGeom>
            <a:noFill/>
            <a:ln w="9525">
              <a:noFill/>
              <a:miter lim="800000"/>
              <a:headEnd/>
              <a:tailEnd/>
            </a:ln>
          </p:spPr>
        </p:pic>
        <p:sp>
          <p:nvSpPr>
            <p:cNvPr id="2069" name="Text Box 11"/>
            <p:cNvSpPr txBox="1">
              <a:spLocks noChangeArrowheads="1"/>
            </p:cNvSpPr>
            <p:nvPr/>
          </p:nvSpPr>
          <p:spPr bwMode="auto">
            <a:xfrm>
              <a:off x="641" y="476"/>
              <a:ext cx="1643" cy="327"/>
            </a:xfrm>
            <a:prstGeom prst="rect">
              <a:avLst/>
            </a:prstGeom>
            <a:noFill/>
            <a:ln w="22225">
              <a:noFill/>
              <a:miter lim="800000"/>
              <a:headEnd/>
              <a:tailEnd/>
            </a:ln>
          </p:spPr>
          <p:txBody>
            <a:bodyPr>
              <a:spAutoFit/>
            </a:bodyPr>
            <a:lstStyle/>
            <a:p>
              <a:r>
                <a:rPr lang="en-GB">
                  <a:latin typeface="Symbol" pitchFamily="18" charset="2"/>
                </a:rPr>
                <a:t>n</a:t>
              </a:r>
              <a:r>
                <a:rPr lang="en-GB" baseline="-25000">
                  <a:latin typeface="Symbol" pitchFamily="18" charset="2"/>
                </a:rPr>
                <a:t>m</a:t>
              </a:r>
              <a:r>
                <a:rPr lang="en-GB"/>
                <a:t> disappearance</a:t>
              </a:r>
            </a:p>
          </p:txBody>
        </p:sp>
      </p:grpSp>
      <p:grpSp>
        <p:nvGrpSpPr>
          <p:cNvPr id="5" name="Group 12"/>
          <p:cNvGrpSpPr>
            <a:grpSpLocks/>
          </p:cNvGrpSpPr>
          <p:nvPr/>
        </p:nvGrpSpPr>
        <p:grpSpPr bwMode="auto">
          <a:xfrm>
            <a:off x="757238" y="4938713"/>
            <a:ext cx="981075" cy="474662"/>
            <a:chOff x="477" y="3111"/>
            <a:chExt cx="618" cy="299"/>
          </a:xfrm>
        </p:grpSpPr>
        <p:sp>
          <p:nvSpPr>
            <p:cNvPr id="2066" name="Line 13"/>
            <p:cNvSpPr>
              <a:spLocks noChangeShapeType="1"/>
            </p:cNvSpPr>
            <p:nvPr/>
          </p:nvSpPr>
          <p:spPr bwMode="auto">
            <a:xfrm>
              <a:off x="511" y="3111"/>
              <a:ext cx="302" cy="0"/>
            </a:xfrm>
            <a:prstGeom prst="line">
              <a:avLst/>
            </a:prstGeom>
            <a:noFill/>
            <a:ln w="38100">
              <a:solidFill>
                <a:srgbClr val="FF0000"/>
              </a:solidFill>
              <a:round/>
              <a:headEnd type="triangle" w="med" len="med"/>
              <a:tailEnd type="triangle" w="med" len="med"/>
            </a:ln>
          </p:spPr>
          <p:txBody>
            <a:bodyPr/>
            <a:lstStyle/>
            <a:p>
              <a:endParaRPr lang="en-GB"/>
            </a:p>
          </p:txBody>
        </p:sp>
        <p:sp>
          <p:nvSpPr>
            <p:cNvPr id="2067" name="Text Box 14"/>
            <p:cNvSpPr txBox="1">
              <a:spLocks noChangeArrowheads="1"/>
            </p:cNvSpPr>
            <p:nvPr/>
          </p:nvSpPr>
          <p:spPr bwMode="auto">
            <a:xfrm>
              <a:off x="477" y="3122"/>
              <a:ext cx="618" cy="288"/>
            </a:xfrm>
            <a:prstGeom prst="rect">
              <a:avLst/>
            </a:prstGeom>
            <a:noFill/>
            <a:ln w="9525">
              <a:noFill/>
              <a:miter lim="800000"/>
              <a:headEnd/>
              <a:tailEnd/>
            </a:ln>
          </p:spPr>
          <p:txBody>
            <a:bodyPr wrap="none">
              <a:spAutoFit/>
            </a:bodyPr>
            <a:lstStyle/>
            <a:p>
              <a:pPr algn="l"/>
              <a:r>
                <a:rPr kumimoji="1" lang="en-US" altLang="ja-JP" sz="2400" b="1">
                  <a:solidFill>
                    <a:srgbClr val="FF3300"/>
                  </a:solidFill>
                  <a:latin typeface="Symbol" pitchFamily="18" charset="2"/>
                  <a:ea typeface="MS PGothic" pitchFamily="34" charset="-128"/>
                </a:rPr>
                <a:t>D</a:t>
              </a:r>
              <a:r>
                <a:rPr kumimoji="1" lang="en-US" altLang="ja-JP" sz="2400" b="1">
                  <a:solidFill>
                    <a:srgbClr val="FF3300"/>
                  </a:solidFill>
                  <a:latin typeface="Arial" charset="0"/>
                  <a:ea typeface="MS PGothic" pitchFamily="34" charset="-128"/>
                </a:rPr>
                <a:t>m</a:t>
              </a:r>
              <a:r>
                <a:rPr kumimoji="1" lang="en-US" altLang="ja-JP" sz="2400" b="1" baseline="-25000">
                  <a:solidFill>
                    <a:srgbClr val="FF3300"/>
                  </a:solidFill>
                  <a:latin typeface="Arial" charset="0"/>
                  <a:ea typeface="MS PGothic" pitchFamily="34" charset="-128"/>
                </a:rPr>
                <a:t>23</a:t>
              </a:r>
              <a:r>
                <a:rPr kumimoji="1" lang="en-US" altLang="ja-JP" sz="2400" b="1" baseline="30000">
                  <a:solidFill>
                    <a:srgbClr val="FF3300"/>
                  </a:solidFill>
                  <a:latin typeface="Arial" charset="0"/>
                  <a:ea typeface="MS PGothic" pitchFamily="34" charset="-128"/>
                </a:rPr>
                <a:t>2</a:t>
              </a:r>
            </a:p>
          </p:txBody>
        </p:sp>
      </p:grpSp>
      <p:grpSp>
        <p:nvGrpSpPr>
          <p:cNvPr id="6" name="Group 15"/>
          <p:cNvGrpSpPr>
            <a:grpSpLocks/>
          </p:cNvGrpSpPr>
          <p:nvPr/>
        </p:nvGrpSpPr>
        <p:grpSpPr bwMode="auto">
          <a:xfrm>
            <a:off x="914400" y="3505200"/>
            <a:ext cx="1268413" cy="1409700"/>
            <a:chOff x="576" y="2208"/>
            <a:chExt cx="799" cy="888"/>
          </a:xfrm>
        </p:grpSpPr>
        <p:sp>
          <p:nvSpPr>
            <p:cNvPr id="2064" name="Line 16"/>
            <p:cNvSpPr>
              <a:spLocks noChangeShapeType="1"/>
            </p:cNvSpPr>
            <p:nvPr/>
          </p:nvSpPr>
          <p:spPr bwMode="auto">
            <a:xfrm flipH="1">
              <a:off x="818" y="2628"/>
              <a:ext cx="5" cy="468"/>
            </a:xfrm>
            <a:prstGeom prst="line">
              <a:avLst/>
            </a:prstGeom>
            <a:noFill/>
            <a:ln w="38100">
              <a:solidFill>
                <a:srgbClr val="00FF00"/>
              </a:solidFill>
              <a:round/>
              <a:headEnd type="triangle" w="med" len="med"/>
              <a:tailEnd type="triangle" w="med" len="med"/>
            </a:ln>
          </p:spPr>
          <p:txBody>
            <a:bodyPr/>
            <a:lstStyle/>
            <a:p>
              <a:endParaRPr lang="en-GB"/>
            </a:p>
          </p:txBody>
        </p:sp>
        <p:sp>
          <p:nvSpPr>
            <p:cNvPr id="2065" name="Text Box 17"/>
            <p:cNvSpPr txBox="1">
              <a:spLocks noChangeArrowheads="1"/>
            </p:cNvSpPr>
            <p:nvPr/>
          </p:nvSpPr>
          <p:spPr bwMode="auto">
            <a:xfrm>
              <a:off x="576" y="2208"/>
              <a:ext cx="799" cy="288"/>
            </a:xfrm>
            <a:prstGeom prst="rect">
              <a:avLst/>
            </a:prstGeom>
            <a:noFill/>
            <a:ln w="9525">
              <a:noFill/>
              <a:miter lim="800000"/>
              <a:headEnd/>
              <a:tailEnd/>
            </a:ln>
          </p:spPr>
          <p:txBody>
            <a:bodyPr wrap="none">
              <a:spAutoFit/>
            </a:bodyPr>
            <a:lstStyle/>
            <a:p>
              <a:pPr algn="l"/>
              <a:r>
                <a:rPr kumimoji="1" lang="en-US" altLang="ja-JP" sz="2400" b="1">
                  <a:solidFill>
                    <a:srgbClr val="00FF00"/>
                  </a:solidFill>
                  <a:latin typeface="Arial" charset="0"/>
                  <a:ea typeface="MS PGothic" pitchFamily="34" charset="-128"/>
                </a:rPr>
                <a:t>sin</a:t>
              </a:r>
              <a:r>
                <a:rPr kumimoji="1" lang="en-US" altLang="ja-JP" sz="2400" b="1" baseline="30000">
                  <a:solidFill>
                    <a:srgbClr val="00FF00"/>
                  </a:solidFill>
                  <a:latin typeface="Arial" charset="0"/>
                  <a:ea typeface="MS PGothic" pitchFamily="34" charset="-128"/>
                </a:rPr>
                <a:t>2</a:t>
              </a:r>
              <a:r>
                <a:rPr kumimoji="1" lang="en-US" altLang="ja-JP" sz="2400" b="1">
                  <a:solidFill>
                    <a:srgbClr val="00FF00"/>
                  </a:solidFill>
                  <a:latin typeface="Arial" charset="0"/>
                  <a:ea typeface="MS PGothic" pitchFamily="34" charset="-128"/>
                </a:rPr>
                <a:t>2</a:t>
              </a:r>
              <a:r>
                <a:rPr kumimoji="1" lang="en-US" altLang="ja-JP" sz="2400" b="1">
                  <a:solidFill>
                    <a:srgbClr val="00FF00"/>
                  </a:solidFill>
                  <a:latin typeface="Symbol" pitchFamily="18" charset="2"/>
                  <a:ea typeface="MS PGothic" pitchFamily="34" charset="-128"/>
                </a:rPr>
                <a:t>q</a:t>
              </a:r>
              <a:r>
                <a:rPr kumimoji="1" lang="en-US" altLang="ja-JP" sz="2400" b="1" baseline="-25000">
                  <a:solidFill>
                    <a:srgbClr val="00FF00"/>
                  </a:solidFill>
                  <a:latin typeface="Symbol" pitchFamily="18" charset="2"/>
                  <a:ea typeface="MS PGothic" pitchFamily="34" charset="-128"/>
                </a:rPr>
                <a:t>23</a:t>
              </a:r>
            </a:p>
          </p:txBody>
        </p:sp>
      </p:grpSp>
      <p:sp>
        <p:nvSpPr>
          <p:cNvPr id="2058" name="Rectangle 18"/>
          <p:cNvSpPr>
            <a:spLocks noGrp="1" noChangeArrowheads="1"/>
          </p:cNvSpPr>
          <p:nvPr>
            <p:ph type="title"/>
          </p:nvPr>
        </p:nvSpPr>
        <p:spPr>
          <a:xfrm>
            <a:off x="1600200" y="-152400"/>
            <a:ext cx="7772400" cy="1143000"/>
          </a:xfrm>
          <a:noFill/>
        </p:spPr>
        <p:txBody>
          <a:bodyPr/>
          <a:lstStyle/>
          <a:p>
            <a:pPr eaLnBrk="1" hangingPunct="1"/>
            <a:r>
              <a:rPr lang="en-GB" sz="3200" smtClean="0"/>
              <a:t>What are we trying to measure?</a:t>
            </a:r>
          </a:p>
        </p:txBody>
      </p:sp>
      <p:grpSp>
        <p:nvGrpSpPr>
          <p:cNvPr id="7" name="Group 19"/>
          <p:cNvGrpSpPr>
            <a:grpSpLocks/>
          </p:cNvGrpSpPr>
          <p:nvPr/>
        </p:nvGrpSpPr>
        <p:grpSpPr bwMode="auto">
          <a:xfrm>
            <a:off x="4953000" y="838200"/>
            <a:ext cx="3841750" cy="4659313"/>
            <a:chOff x="3120" y="528"/>
            <a:chExt cx="2420" cy="2935"/>
          </a:xfrm>
        </p:grpSpPr>
        <p:graphicFrame>
          <p:nvGraphicFramePr>
            <p:cNvPr id="2050" name="Object 20"/>
            <p:cNvGraphicFramePr>
              <a:graphicFrameLocks noChangeAspect="1"/>
            </p:cNvGraphicFramePr>
            <p:nvPr/>
          </p:nvGraphicFramePr>
          <p:xfrm>
            <a:off x="3504" y="852"/>
            <a:ext cx="1488" cy="1452"/>
          </p:xfrm>
          <a:graphic>
            <a:graphicData uri="http://schemas.openxmlformats.org/presentationml/2006/ole">
              <p:oleObj spid="_x0000_s755714" name="Artwork" r:id="rId5" imgW="3161905" imgH="3086531" progId="Adobe.Illustrator.7">
                <p:embed/>
              </p:oleObj>
            </a:graphicData>
          </a:graphic>
        </p:graphicFrame>
        <p:grpSp>
          <p:nvGrpSpPr>
            <p:cNvPr id="8" name="Group 21"/>
            <p:cNvGrpSpPr>
              <a:grpSpLocks/>
            </p:cNvGrpSpPr>
            <p:nvPr/>
          </p:nvGrpSpPr>
          <p:grpSpPr bwMode="auto">
            <a:xfrm>
              <a:off x="3120" y="2352"/>
              <a:ext cx="2420" cy="1111"/>
              <a:chOff x="3120" y="2352"/>
              <a:chExt cx="2420" cy="1111"/>
            </a:xfrm>
          </p:grpSpPr>
          <p:graphicFrame>
            <p:nvGraphicFramePr>
              <p:cNvPr id="2051" name="Object 22"/>
              <p:cNvGraphicFramePr>
                <a:graphicFrameLocks noChangeAspect="1"/>
              </p:cNvGraphicFramePr>
              <p:nvPr/>
            </p:nvGraphicFramePr>
            <p:xfrm>
              <a:off x="4212" y="2390"/>
              <a:ext cx="1328" cy="1073"/>
            </p:xfrm>
            <a:graphic>
              <a:graphicData uri="http://schemas.openxmlformats.org/presentationml/2006/ole">
                <p:oleObj spid="_x0000_s755715" name="Artwork" r:id="rId6" imgW="3161905" imgH="3086531" progId="Adobe.Illustrator.7">
                  <p:embed/>
                </p:oleObj>
              </a:graphicData>
            </a:graphic>
          </p:graphicFrame>
          <p:graphicFrame>
            <p:nvGraphicFramePr>
              <p:cNvPr id="2052" name="Object 23"/>
              <p:cNvGraphicFramePr>
                <a:graphicFrameLocks noChangeAspect="1"/>
              </p:cNvGraphicFramePr>
              <p:nvPr/>
            </p:nvGraphicFramePr>
            <p:xfrm>
              <a:off x="3120" y="2390"/>
              <a:ext cx="1188" cy="1073"/>
            </p:xfrm>
            <a:graphic>
              <a:graphicData uri="http://schemas.openxmlformats.org/presentationml/2006/ole">
                <p:oleObj spid="_x0000_s755716" name="Artwork" r:id="rId7" imgW="2828571" imgH="3086531" progId="Adobe.Illustrator.7">
                  <p:embed/>
                </p:oleObj>
              </a:graphicData>
            </a:graphic>
          </p:graphicFrame>
          <p:sp>
            <p:nvSpPr>
              <p:cNvPr id="2062" name="Text Box 24"/>
              <p:cNvSpPr txBox="1">
                <a:spLocks noChangeArrowheads="1"/>
              </p:cNvSpPr>
              <p:nvPr/>
            </p:nvSpPr>
            <p:spPr bwMode="auto">
              <a:xfrm>
                <a:off x="4390" y="2352"/>
                <a:ext cx="1065" cy="192"/>
              </a:xfrm>
              <a:prstGeom prst="rect">
                <a:avLst/>
              </a:prstGeom>
              <a:noFill/>
              <a:ln w="9525">
                <a:noFill/>
                <a:miter lim="800000"/>
                <a:headEnd/>
                <a:tailEnd/>
              </a:ln>
            </p:spPr>
            <p:txBody>
              <a:bodyPr wrap="none">
                <a:spAutoFit/>
              </a:bodyPr>
              <a:lstStyle/>
              <a:p>
                <a:pPr algn="l"/>
                <a:r>
                  <a:rPr kumimoji="1" lang="en-US" altLang="ja-JP" sz="1400" b="1">
                    <a:solidFill>
                      <a:srgbClr val="000099"/>
                    </a:solidFill>
                    <a:latin typeface="Symbol" pitchFamily="18" charset="2"/>
                    <a:ea typeface="MS PGothic" pitchFamily="34" charset="-128"/>
                  </a:rPr>
                  <a:t>D</a:t>
                </a:r>
                <a:r>
                  <a:rPr kumimoji="1" lang="en-US" altLang="ja-JP" sz="1400" b="1">
                    <a:solidFill>
                      <a:srgbClr val="000099"/>
                    </a:solidFill>
                    <a:latin typeface="Arial" charset="0"/>
                    <a:ea typeface="MS PGothic" pitchFamily="34" charset="-128"/>
                  </a:rPr>
                  <a:t>m</a:t>
                </a:r>
                <a:r>
                  <a:rPr kumimoji="1" lang="en-US" altLang="ja-JP" sz="1400" b="1" baseline="30000">
                    <a:solidFill>
                      <a:srgbClr val="000099"/>
                    </a:solidFill>
                    <a:latin typeface="Arial" charset="0"/>
                    <a:ea typeface="MS PGothic" pitchFamily="34" charset="-128"/>
                  </a:rPr>
                  <a:t>2</a:t>
                </a:r>
                <a:r>
                  <a:rPr kumimoji="1" lang="en-US" altLang="ja-JP" sz="1400" b="1">
                    <a:solidFill>
                      <a:srgbClr val="000099"/>
                    </a:solidFill>
                    <a:latin typeface="Arial" charset="0"/>
                    <a:ea typeface="MS PGothic" pitchFamily="34" charset="-128"/>
                  </a:rPr>
                  <a:t>= 2.0 x10</a:t>
                </a:r>
                <a:r>
                  <a:rPr kumimoji="1" lang="en-US" altLang="ja-JP" sz="1400" b="1" baseline="30000">
                    <a:solidFill>
                      <a:srgbClr val="000099"/>
                    </a:solidFill>
                    <a:latin typeface="Arial" charset="0"/>
                    <a:ea typeface="MS PGothic" pitchFamily="34" charset="-128"/>
                  </a:rPr>
                  <a:t>-3</a:t>
                </a:r>
                <a:r>
                  <a:rPr kumimoji="1" lang="en-US" altLang="ja-JP" sz="1400" b="1">
                    <a:solidFill>
                      <a:srgbClr val="000099"/>
                    </a:solidFill>
                    <a:latin typeface="Arial" charset="0"/>
                    <a:ea typeface="MS PGothic" pitchFamily="34" charset="-128"/>
                  </a:rPr>
                  <a:t> eV</a:t>
                </a:r>
                <a:r>
                  <a:rPr kumimoji="1" lang="en-US" altLang="ja-JP" sz="1400" b="1" baseline="30000">
                    <a:solidFill>
                      <a:srgbClr val="000099"/>
                    </a:solidFill>
                    <a:latin typeface="Arial" charset="0"/>
                    <a:ea typeface="MS PGothic" pitchFamily="34" charset="-128"/>
                  </a:rPr>
                  <a:t>2</a:t>
                </a:r>
              </a:p>
            </p:txBody>
          </p:sp>
          <p:sp>
            <p:nvSpPr>
              <p:cNvPr id="2063" name="Text Box 25"/>
              <p:cNvSpPr txBox="1">
                <a:spLocks noChangeArrowheads="1"/>
              </p:cNvSpPr>
              <p:nvPr/>
            </p:nvSpPr>
            <p:spPr bwMode="auto">
              <a:xfrm>
                <a:off x="3130" y="2352"/>
                <a:ext cx="1065" cy="192"/>
              </a:xfrm>
              <a:prstGeom prst="rect">
                <a:avLst/>
              </a:prstGeom>
              <a:noFill/>
              <a:ln w="9525">
                <a:noFill/>
                <a:miter lim="800000"/>
                <a:headEnd/>
                <a:tailEnd/>
              </a:ln>
            </p:spPr>
            <p:txBody>
              <a:bodyPr wrap="none">
                <a:spAutoFit/>
              </a:bodyPr>
              <a:lstStyle/>
              <a:p>
                <a:pPr algn="l"/>
                <a:r>
                  <a:rPr kumimoji="1" lang="en-US" altLang="ja-JP" sz="1400" b="1">
                    <a:solidFill>
                      <a:srgbClr val="000099"/>
                    </a:solidFill>
                    <a:latin typeface="Symbol" pitchFamily="18" charset="2"/>
                    <a:ea typeface="MS PGothic" pitchFamily="34" charset="-128"/>
                  </a:rPr>
                  <a:t>D</a:t>
                </a:r>
                <a:r>
                  <a:rPr kumimoji="1" lang="en-US" altLang="ja-JP" sz="1400" b="1">
                    <a:solidFill>
                      <a:srgbClr val="000099"/>
                    </a:solidFill>
                    <a:latin typeface="Arial" charset="0"/>
                    <a:ea typeface="MS PGothic" pitchFamily="34" charset="-128"/>
                  </a:rPr>
                  <a:t>m</a:t>
                </a:r>
                <a:r>
                  <a:rPr kumimoji="1" lang="en-US" altLang="ja-JP" sz="1400" b="1" baseline="30000">
                    <a:solidFill>
                      <a:srgbClr val="000099"/>
                    </a:solidFill>
                    <a:latin typeface="Arial" charset="0"/>
                    <a:ea typeface="MS PGothic" pitchFamily="34" charset="-128"/>
                  </a:rPr>
                  <a:t>2</a:t>
                </a:r>
                <a:r>
                  <a:rPr kumimoji="1" lang="en-US" altLang="ja-JP" sz="1400" b="1">
                    <a:solidFill>
                      <a:srgbClr val="000099"/>
                    </a:solidFill>
                    <a:latin typeface="Arial" charset="0"/>
                    <a:ea typeface="MS PGothic" pitchFamily="34" charset="-128"/>
                  </a:rPr>
                  <a:t>= 2.5 x10</a:t>
                </a:r>
                <a:r>
                  <a:rPr kumimoji="1" lang="en-US" altLang="ja-JP" sz="1400" b="1" baseline="30000">
                    <a:solidFill>
                      <a:srgbClr val="000099"/>
                    </a:solidFill>
                    <a:latin typeface="Arial" charset="0"/>
                    <a:ea typeface="MS PGothic" pitchFamily="34" charset="-128"/>
                  </a:rPr>
                  <a:t>-3</a:t>
                </a:r>
                <a:r>
                  <a:rPr kumimoji="1" lang="en-US" altLang="ja-JP" sz="1400" b="1">
                    <a:solidFill>
                      <a:srgbClr val="000099"/>
                    </a:solidFill>
                    <a:latin typeface="Arial" charset="0"/>
                    <a:ea typeface="MS PGothic" pitchFamily="34" charset="-128"/>
                  </a:rPr>
                  <a:t> eV</a:t>
                </a:r>
                <a:r>
                  <a:rPr kumimoji="1" lang="en-US" altLang="ja-JP" sz="1400" b="1" baseline="30000">
                    <a:solidFill>
                      <a:srgbClr val="000099"/>
                    </a:solidFill>
                    <a:latin typeface="Arial" charset="0"/>
                    <a:ea typeface="MS PGothic" pitchFamily="34" charset="-128"/>
                  </a:rPr>
                  <a:t>2</a:t>
                </a:r>
              </a:p>
            </p:txBody>
          </p:sp>
        </p:grpSp>
        <p:sp>
          <p:nvSpPr>
            <p:cNvPr id="2061" name="Rectangle 26"/>
            <p:cNvSpPr>
              <a:spLocks noChangeArrowheads="1"/>
            </p:cNvSpPr>
            <p:nvPr/>
          </p:nvSpPr>
          <p:spPr bwMode="auto">
            <a:xfrm>
              <a:off x="3552" y="528"/>
              <a:ext cx="1373" cy="288"/>
            </a:xfrm>
            <a:prstGeom prst="rect">
              <a:avLst/>
            </a:prstGeom>
            <a:noFill/>
            <a:ln w="9525">
              <a:noFill/>
              <a:miter lim="800000"/>
              <a:headEnd/>
              <a:tailEnd/>
            </a:ln>
          </p:spPr>
          <p:txBody>
            <a:bodyPr wrap="none">
              <a:spAutoFit/>
            </a:bodyPr>
            <a:lstStyle/>
            <a:p>
              <a:pPr algn="l">
                <a:spcBef>
                  <a:spcPct val="30000"/>
                </a:spcBef>
              </a:pPr>
              <a:r>
                <a:rPr kumimoji="1" lang="en-US" altLang="ja-JP" sz="2400" b="1">
                  <a:latin typeface="Arial" charset="0"/>
                  <a:ea typeface="HGPｺﾞｼｯｸE" pitchFamily="50" charset="-128"/>
                </a:rPr>
                <a:t>No oscillation</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600200" y="-152400"/>
            <a:ext cx="7772400" cy="1143000"/>
          </a:xfrm>
          <a:noFill/>
        </p:spPr>
        <p:txBody>
          <a:bodyPr/>
          <a:lstStyle/>
          <a:p>
            <a:pPr eaLnBrk="1" hangingPunct="1"/>
            <a:r>
              <a:rPr lang="en-GB" sz="3200" smtClean="0"/>
              <a:t>What are we trying to measure?</a:t>
            </a:r>
          </a:p>
        </p:txBody>
      </p:sp>
      <p:grpSp>
        <p:nvGrpSpPr>
          <p:cNvPr id="2" name="Group 3"/>
          <p:cNvGrpSpPr>
            <a:grpSpLocks/>
          </p:cNvGrpSpPr>
          <p:nvPr/>
        </p:nvGrpSpPr>
        <p:grpSpPr bwMode="auto">
          <a:xfrm>
            <a:off x="1836738" y="812800"/>
            <a:ext cx="5759450" cy="5495925"/>
            <a:chOff x="384" y="564"/>
            <a:chExt cx="2812" cy="2872"/>
          </a:xfrm>
        </p:grpSpPr>
        <p:pic>
          <p:nvPicPr>
            <p:cNvPr id="15367" name="Picture 4" descr="e_appear_obayashi"/>
            <p:cNvPicPr>
              <a:picLocks noChangeAspect="1" noChangeArrowheads="1"/>
            </p:cNvPicPr>
            <p:nvPr/>
          </p:nvPicPr>
          <p:blipFill>
            <a:blip r:embed="rId2" cstate="print"/>
            <a:srcRect/>
            <a:stretch>
              <a:fillRect/>
            </a:stretch>
          </p:blipFill>
          <p:spPr bwMode="auto">
            <a:xfrm>
              <a:off x="384" y="624"/>
              <a:ext cx="2812" cy="2812"/>
            </a:xfrm>
            <a:prstGeom prst="rect">
              <a:avLst/>
            </a:prstGeom>
            <a:solidFill>
              <a:srgbClr val="FFFFFF"/>
            </a:solidFill>
            <a:ln w="9525">
              <a:noFill/>
              <a:miter lim="800000"/>
              <a:headEnd/>
              <a:tailEnd/>
            </a:ln>
          </p:spPr>
        </p:pic>
        <p:sp>
          <p:nvSpPr>
            <p:cNvPr id="15368" name="Text Box 5"/>
            <p:cNvSpPr txBox="1">
              <a:spLocks noChangeArrowheads="1"/>
            </p:cNvSpPr>
            <p:nvPr/>
          </p:nvSpPr>
          <p:spPr bwMode="auto">
            <a:xfrm>
              <a:off x="912" y="564"/>
              <a:ext cx="1643" cy="271"/>
            </a:xfrm>
            <a:prstGeom prst="rect">
              <a:avLst/>
            </a:prstGeom>
            <a:noFill/>
            <a:ln w="22225">
              <a:noFill/>
              <a:miter lim="800000"/>
              <a:headEnd/>
              <a:tailEnd/>
            </a:ln>
          </p:spPr>
          <p:txBody>
            <a:bodyPr>
              <a:spAutoFit/>
            </a:bodyPr>
            <a:lstStyle/>
            <a:p>
              <a:r>
                <a:rPr lang="en-GB">
                  <a:solidFill>
                    <a:srgbClr val="990000"/>
                  </a:solidFill>
                  <a:latin typeface="Symbol" pitchFamily="18" charset="2"/>
                </a:rPr>
                <a:t>n</a:t>
              </a:r>
              <a:r>
                <a:rPr lang="en-GB" baseline="-25000">
                  <a:solidFill>
                    <a:srgbClr val="990000"/>
                  </a:solidFill>
                </a:rPr>
                <a:t>e</a:t>
              </a:r>
              <a:r>
                <a:rPr lang="en-GB">
                  <a:solidFill>
                    <a:srgbClr val="990000"/>
                  </a:solidFill>
                </a:rPr>
                <a:t> appearance</a:t>
              </a:r>
            </a:p>
          </p:txBody>
        </p:sp>
      </p:grpSp>
      <p:grpSp>
        <p:nvGrpSpPr>
          <p:cNvPr id="3" name="Group 6"/>
          <p:cNvGrpSpPr>
            <a:grpSpLocks/>
          </p:cNvGrpSpPr>
          <p:nvPr/>
        </p:nvGrpSpPr>
        <p:grpSpPr bwMode="auto">
          <a:xfrm>
            <a:off x="3203575" y="2492375"/>
            <a:ext cx="1573213" cy="2614613"/>
            <a:chOff x="3504" y="1488"/>
            <a:chExt cx="991" cy="1344"/>
          </a:xfrm>
        </p:grpSpPr>
        <p:sp>
          <p:nvSpPr>
            <p:cNvPr id="15365" name="Line 7"/>
            <p:cNvSpPr>
              <a:spLocks noChangeShapeType="1"/>
            </p:cNvSpPr>
            <p:nvPr/>
          </p:nvSpPr>
          <p:spPr bwMode="auto">
            <a:xfrm flipH="1">
              <a:off x="3504" y="1488"/>
              <a:ext cx="7" cy="1344"/>
            </a:xfrm>
            <a:prstGeom prst="line">
              <a:avLst/>
            </a:prstGeom>
            <a:noFill/>
            <a:ln w="38100">
              <a:solidFill>
                <a:srgbClr val="00FF00"/>
              </a:solidFill>
              <a:round/>
              <a:headEnd type="triangle" w="med" len="med"/>
              <a:tailEnd type="triangle" w="med" len="med"/>
            </a:ln>
          </p:spPr>
          <p:txBody>
            <a:bodyPr/>
            <a:lstStyle/>
            <a:p>
              <a:endParaRPr lang="en-GB"/>
            </a:p>
          </p:txBody>
        </p:sp>
        <p:sp>
          <p:nvSpPr>
            <p:cNvPr id="15366" name="Text Box 8"/>
            <p:cNvSpPr txBox="1">
              <a:spLocks noChangeArrowheads="1"/>
            </p:cNvSpPr>
            <p:nvPr/>
          </p:nvSpPr>
          <p:spPr bwMode="auto">
            <a:xfrm>
              <a:off x="3696" y="2112"/>
              <a:ext cx="799" cy="235"/>
            </a:xfrm>
            <a:prstGeom prst="rect">
              <a:avLst/>
            </a:prstGeom>
            <a:noFill/>
            <a:ln w="9525">
              <a:noFill/>
              <a:miter lim="800000"/>
              <a:headEnd/>
              <a:tailEnd/>
            </a:ln>
          </p:spPr>
          <p:txBody>
            <a:bodyPr>
              <a:spAutoFit/>
            </a:bodyPr>
            <a:lstStyle/>
            <a:p>
              <a:pPr algn="l"/>
              <a:r>
                <a:rPr kumimoji="1" lang="en-US" altLang="ja-JP" sz="2400" b="1">
                  <a:solidFill>
                    <a:srgbClr val="00FF00"/>
                  </a:solidFill>
                  <a:latin typeface="Arial" charset="0"/>
                  <a:ea typeface="MS PGothic" pitchFamily="34" charset="-128"/>
                </a:rPr>
                <a:t>sin</a:t>
              </a:r>
              <a:r>
                <a:rPr kumimoji="1" lang="en-US" altLang="ja-JP" sz="2400" b="1" baseline="30000">
                  <a:solidFill>
                    <a:srgbClr val="00FF00"/>
                  </a:solidFill>
                  <a:latin typeface="Arial" charset="0"/>
                  <a:ea typeface="MS PGothic" pitchFamily="34" charset="-128"/>
                </a:rPr>
                <a:t>2</a:t>
              </a:r>
              <a:r>
                <a:rPr kumimoji="1" lang="en-US" altLang="ja-JP" sz="2400" b="1">
                  <a:solidFill>
                    <a:srgbClr val="00FF00"/>
                  </a:solidFill>
                  <a:latin typeface="Arial" charset="0"/>
                  <a:ea typeface="MS PGothic" pitchFamily="34" charset="-128"/>
                </a:rPr>
                <a:t>2</a:t>
              </a:r>
              <a:r>
                <a:rPr kumimoji="1" lang="en-US" altLang="ja-JP" sz="2400" b="1">
                  <a:solidFill>
                    <a:srgbClr val="00FF00"/>
                  </a:solidFill>
                  <a:latin typeface="Symbol" pitchFamily="18" charset="2"/>
                  <a:ea typeface="MS PGothic" pitchFamily="34" charset="-128"/>
                </a:rPr>
                <a:t>q</a:t>
              </a:r>
              <a:r>
                <a:rPr kumimoji="1" lang="en-US" altLang="ja-JP" sz="2400" b="1" baseline="-25000">
                  <a:solidFill>
                    <a:srgbClr val="00FF00"/>
                  </a:solidFill>
                  <a:latin typeface="Symbol" pitchFamily="18" charset="2"/>
                  <a:ea typeface="MS PGothic" pitchFamily="34" charset="-128"/>
                </a:rPr>
                <a:t>13</a:t>
              </a:r>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3" cstate="print"/>
          <a:srcRect/>
          <a:stretch>
            <a:fillRect/>
          </a:stretch>
        </p:blipFill>
        <p:spPr bwMode="auto">
          <a:xfrm>
            <a:off x="0" y="3175"/>
            <a:ext cx="9144000" cy="6858000"/>
          </a:xfrm>
          <a:prstGeom prst="rect">
            <a:avLst/>
          </a:prstGeom>
          <a:noFill/>
          <a:ln w="9525">
            <a:noFill/>
            <a:miter lim="800000"/>
            <a:headEnd/>
            <a:tailEnd/>
          </a:ln>
        </p:spPr>
      </p:pic>
      <p:sp>
        <p:nvSpPr>
          <p:cNvPr id="16387" name="Rectangle 5"/>
          <p:cNvSpPr>
            <a:spLocks noGrp="1" noChangeArrowheads="1"/>
          </p:cNvSpPr>
          <p:nvPr>
            <p:ph type="title"/>
          </p:nvPr>
        </p:nvSpPr>
        <p:spPr>
          <a:xfrm>
            <a:off x="1835150" y="404813"/>
            <a:ext cx="5689600" cy="1143000"/>
          </a:xfrm>
          <a:solidFill>
            <a:schemeClr val="accent2"/>
          </a:solidFill>
        </p:spPr>
        <p:txBody>
          <a:bodyPr/>
          <a:lstStyle/>
          <a:p>
            <a:pPr eaLnBrk="1" hangingPunct="1"/>
            <a:r>
              <a:rPr lang="en-GB" sz="4000" i="1" smtClean="0">
                <a:latin typeface="Arial" charset="0"/>
              </a:rPr>
              <a:t>Optimal Far Detector – Super Kamiokande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468313" y="1125538"/>
            <a:ext cx="4419600" cy="5638800"/>
          </a:xfrm>
          <a:prstGeom prst="rect">
            <a:avLst/>
          </a:prstGeom>
          <a:noFill/>
          <a:ln w="9525">
            <a:noFill/>
            <a:miter lim="800000"/>
            <a:headEnd/>
            <a:tailEnd/>
          </a:ln>
        </p:spPr>
        <p:txBody>
          <a:bodyPr wrap="none" anchor="ctr"/>
          <a:lstStyle/>
          <a:p>
            <a:endParaRPr lang="en-US" sz="2400"/>
          </a:p>
        </p:txBody>
      </p:sp>
      <p:grpSp>
        <p:nvGrpSpPr>
          <p:cNvPr id="2" name="Group 3"/>
          <p:cNvGrpSpPr>
            <a:grpSpLocks/>
          </p:cNvGrpSpPr>
          <p:nvPr/>
        </p:nvGrpSpPr>
        <p:grpSpPr bwMode="auto">
          <a:xfrm>
            <a:off x="0" y="3962400"/>
            <a:ext cx="3101975" cy="2887663"/>
            <a:chOff x="1965" y="365"/>
            <a:chExt cx="1954" cy="1811"/>
          </a:xfrm>
        </p:grpSpPr>
        <p:pic>
          <p:nvPicPr>
            <p:cNvPr id="17428" name="Picture 4" descr="d-numu"/>
            <p:cNvPicPr>
              <a:picLocks noChangeAspect="1" noChangeArrowheads="1"/>
            </p:cNvPicPr>
            <p:nvPr/>
          </p:nvPicPr>
          <p:blipFill>
            <a:blip r:embed="rId3" cstate="print"/>
            <a:srcRect/>
            <a:stretch>
              <a:fillRect/>
            </a:stretch>
          </p:blipFill>
          <p:spPr bwMode="auto">
            <a:xfrm>
              <a:off x="1965" y="365"/>
              <a:ext cx="1954" cy="1811"/>
            </a:xfrm>
            <a:prstGeom prst="rect">
              <a:avLst/>
            </a:prstGeom>
            <a:noFill/>
            <a:ln w="9525">
              <a:noFill/>
              <a:miter lim="800000"/>
              <a:headEnd/>
              <a:tailEnd/>
            </a:ln>
          </p:spPr>
        </p:pic>
        <p:sp>
          <p:nvSpPr>
            <p:cNvPr id="17429" name="Text Box 5"/>
            <p:cNvSpPr txBox="1">
              <a:spLocks noChangeArrowheads="1"/>
            </p:cNvSpPr>
            <p:nvPr/>
          </p:nvSpPr>
          <p:spPr bwMode="auto">
            <a:xfrm>
              <a:off x="2016" y="923"/>
              <a:ext cx="282" cy="402"/>
            </a:xfrm>
            <a:prstGeom prst="rect">
              <a:avLst/>
            </a:prstGeom>
            <a:noFill/>
            <a:ln w="9525">
              <a:noFill/>
              <a:miter lim="800000"/>
              <a:headEnd/>
              <a:tailEnd/>
            </a:ln>
          </p:spPr>
          <p:txBody>
            <a:bodyPr wrap="none">
              <a:spAutoFit/>
            </a:bodyPr>
            <a:lstStyle/>
            <a:p>
              <a:pPr algn="l"/>
              <a:r>
                <a:rPr kumimoji="1" lang="en-US" altLang="ja-JP" sz="3600" b="1">
                  <a:solidFill>
                    <a:srgbClr val="FF6600"/>
                  </a:solidFill>
                  <a:latin typeface="Symbol" pitchFamily="18" charset="2"/>
                  <a:ea typeface="MS PGothic" pitchFamily="34" charset="-128"/>
                </a:rPr>
                <a:t>m</a:t>
              </a:r>
            </a:p>
          </p:txBody>
        </p:sp>
      </p:grpSp>
      <p:grpSp>
        <p:nvGrpSpPr>
          <p:cNvPr id="3" name="Group 6"/>
          <p:cNvGrpSpPr>
            <a:grpSpLocks/>
          </p:cNvGrpSpPr>
          <p:nvPr/>
        </p:nvGrpSpPr>
        <p:grpSpPr bwMode="auto">
          <a:xfrm>
            <a:off x="6062663" y="0"/>
            <a:ext cx="3081337" cy="2886075"/>
            <a:chOff x="96" y="377"/>
            <a:chExt cx="1941" cy="1799"/>
          </a:xfrm>
        </p:grpSpPr>
        <p:pic>
          <p:nvPicPr>
            <p:cNvPr id="17426" name="Picture 7" descr="d-nue"/>
            <p:cNvPicPr>
              <a:picLocks noChangeAspect="1" noChangeArrowheads="1"/>
            </p:cNvPicPr>
            <p:nvPr/>
          </p:nvPicPr>
          <p:blipFill>
            <a:blip r:embed="rId4" cstate="print"/>
            <a:srcRect/>
            <a:stretch>
              <a:fillRect/>
            </a:stretch>
          </p:blipFill>
          <p:spPr bwMode="auto">
            <a:xfrm>
              <a:off x="96" y="377"/>
              <a:ext cx="1941" cy="1799"/>
            </a:xfrm>
            <a:prstGeom prst="rect">
              <a:avLst/>
            </a:prstGeom>
            <a:noFill/>
            <a:ln w="9525">
              <a:noFill/>
              <a:miter lim="800000"/>
              <a:headEnd/>
              <a:tailEnd/>
            </a:ln>
          </p:spPr>
        </p:pic>
        <p:sp>
          <p:nvSpPr>
            <p:cNvPr id="17427" name="Text Box 8"/>
            <p:cNvSpPr txBox="1">
              <a:spLocks noChangeArrowheads="1"/>
            </p:cNvSpPr>
            <p:nvPr/>
          </p:nvSpPr>
          <p:spPr bwMode="auto">
            <a:xfrm>
              <a:off x="144" y="946"/>
              <a:ext cx="244" cy="400"/>
            </a:xfrm>
            <a:prstGeom prst="rect">
              <a:avLst/>
            </a:prstGeom>
            <a:noFill/>
            <a:ln w="9525">
              <a:noFill/>
              <a:miter lim="800000"/>
              <a:headEnd/>
              <a:tailEnd/>
            </a:ln>
          </p:spPr>
          <p:txBody>
            <a:bodyPr wrap="none">
              <a:spAutoFit/>
            </a:bodyPr>
            <a:lstStyle/>
            <a:p>
              <a:pPr algn="l"/>
              <a:r>
                <a:rPr kumimoji="1" lang="en-US" altLang="ja-JP" sz="3600" b="1">
                  <a:solidFill>
                    <a:srgbClr val="FF6600"/>
                  </a:solidFill>
                  <a:ea typeface="MS PGothic" pitchFamily="34" charset="-128"/>
                </a:rPr>
                <a:t>e</a:t>
              </a:r>
            </a:p>
          </p:txBody>
        </p:sp>
      </p:grpSp>
      <p:grpSp>
        <p:nvGrpSpPr>
          <p:cNvPr id="4" name="Group 9"/>
          <p:cNvGrpSpPr>
            <a:grpSpLocks/>
          </p:cNvGrpSpPr>
          <p:nvPr/>
        </p:nvGrpSpPr>
        <p:grpSpPr bwMode="auto">
          <a:xfrm>
            <a:off x="3033713" y="1981200"/>
            <a:ext cx="3095625" cy="2881313"/>
            <a:chOff x="3810" y="361"/>
            <a:chExt cx="1950" cy="1815"/>
          </a:xfrm>
        </p:grpSpPr>
        <p:pic>
          <p:nvPicPr>
            <p:cNvPr id="17424" name="Picture 10" descr="d-pi0-4"/>
            <p:cNvPicPr>
              <a:picLocks noChangeAspect="1" noChangeArrowheads="1"/>
            </p:cNvPicPr>
            <p:nvPr/>
          </p:nvPicPr>
          <p:blipFill>
            <a:blip r:embed="rId5" cstate="print"/>
            <a:srcRect/>
            <a:stretch>
              <a:fillRect/>
            </a:stretch>
          </p:blipFill>
          <p:spPr bwMode="auto">
            <a:xfrm>
              <a:off x="3810" y="361"/>
              <a:ext cx="1950" cy="1815"/>
            </a:xfrm>
            <a:prstGeom prst="rect">
              <a:avLst/>
            </a:prstGeom>
            <a:noFill/>
            <a:ln w="9525">
              <a:noFill/>
              <a:miter lim="800000"/>
              <a:headEnd/>
              <a:tailEnd/>
            </a:ln>
          </p:spPr>
        </p:pic>
        <p:sp>
          <p:nvSpPr>
            <p:cNvPr id="17425" name="Text Box 11"/>
            <p:cNvSpPr txBox="1">
              <a:spLocks noChangeArrowheads="1"/>
            </p:cNvSpPr>
            <p:nvPr/>
          </p:nvSpPr>
          <p:spPr bwMode="auto">
            <a:xfrm>
              <a:off x="3888" y="971"/>
              <a:ext cx="370" cy="404"/>
            </a:xfrm>
            <a:prstGeom prst="rect">
              <a:avLst/>
            </a:prstGeom>
            <a:noFill/>
            <a:ln w="9525">
              <a:noFill/>
              <a:miter lim="800000"/>
              <a:headEnd/>
              <a:tailEnd/>
            </a:ln>
          </p:spPr>
          <p:txBody>
            <a:bodyPr wrap="none">
              <a:spAutoFit/>
            </a:bodyPr>
            <a:lstStyle/>
            <a:p>
              <a:pPr algn="l"/>
              <a:r>
                <a:rPr kumimoji="1" lang="en-US" altLang="ja-JP" sz="3600" b="1">
                  <a:solidFill>
                    <a:srgbClr val="FF6600"/>
                  </a:solidFill>
                  <a:latin typeface="Symbol" pitchFamily="18" charset="2"/>
                  <a:ea typeface="MS PGothic" pitchFamily="34" charset="-128"/>
                </a:rPr>
                <a:t>p</a:t>
              </a:r>
              <a:r>
                <a:rPr kumimoji="1" lang="en-US" altLang="ja-JP" sz="3600" b="1" baseline="30000">
                  <a:solidFill>
                    <a:srgbClr val="FF6600"/>
                  </a:solidFill>
                  <a:ea typeface="MS PGothic" pitchFamily="34" charset="-128"/>
                </a:rPr>
                <a:t>0</a:t>
              </a:r>
            </a:p>
          </p:txBody>
        </p:sp>
      </p:grpSp>
      <p:grpSp>
        <p:nvGrpSpPr>
          <p:cNvPr id="5" name="Group 12"/>
          <p:cNvGrpSpPr>
            <a:grpSpLocks/>
          </p:cNvGrpSpPr>
          <p:nvPr/>
        </p:nvGrpSpPr>
        <p:grpSpPr bwMode="auto">
          <a:xfrm>
            <a:off x="217488" y="2209800"/>
            <a:ext cx="2613025" cy="2057400"/>
            <a:chOff x="137" y="1392"/>
            <a:chExt cx="1646" cy="1296"/>
          </a:xfrm>
        </p:grpSpPr>
        <p:sp>
          <p:nvSpPr>
            <p:cNvPr id="17422" name="Text Box 13"/>
            <p:cNvSpPr txBox="1">
              <a:spLocks noChangeArrowheads="1"/>
            </p:cNvSpPr>
            <p:nvPr/>
          </p:nvSpPr>
          <p:spPr bwMode="auto">
            <a:xfrm>
              <a:off x="137" y="1392"/>
              <a:ext cx="1646" cy="993"/>
            </a:xfrm>
            <a:prstGeom prst="rect">
              <a:avLst/>
            </a:prstGeom>
            <a:noFill/>
            <a:ln w="22225">
              <a:solidFill>
                <a:srgbClr val="66FFFF"/>
              </a:solidFill>
              <a:miter lim="800000"/>
              <a:headEnd/>
              <a:tailEnd/>
            </a:ln>
          </p:spPr>
          <p:txBody>
            <a:bodyPr wrap="none">
              <a:spAutoFit/>
            </a:bodyPr>
            <a:lstStyle/>
            <a:p>
              <a:r>
                <a:rPr lang="en-GB" sz="3200">
                  <a:latin typeface="Symbol" pitchFamily="18" charset="2"/>
                </a:rPr>
                <a:t>n</a:t>
              </a:r>
              <a:r>
                <a:rPr lang="en-GB" sz="3200" baseline="-25000">
                  <a:latin typeface="Symbol" pitchFamily="18" charset="2"/>
                </a:rPr>
                <a:t>m</a:t>
              </a:r>
              <a:r>
                <a:rPr lang="en-GB" sz="3200"/>
                <a:t> </a:t>
              </a:r>
            </a:p>
            <a:p>
              <a:r>
                <a:rPr lang="en-GB" sz="3200"/>
                <a:t>disappearance </a:t>
              </a:r>
            </a:p>
            <a:p>
              <a:r>
                <a:rPr lang="en-GB" sz="3200"/>
                <a:t>signal</a:t>
              </a:r>
            </a:p>
          </p:txBody>
        </p:sp>
        <p:sp>
          <p:nvSpPr>
            <p:cNvPr id="17423" name="Line 14"/>
            <p:cNvSpPr>
              <a:spLocks noChangeShapeType="1"/>
            </p:cNvSpPr>
            <p:nvPr/>
          </p:nvSpPr>
          <p:spPr bwMode="auto">
            <a:xfrm>
              <a:off x="480" y="2232"/>
              <a:ext cx="144" cy="456"/>
            </a:xfrm>
            <a:prstGeom prst="line">
              <a:avLst/>
            </a:prstGeom>
            <a:noFill/>
            <a:ln w="22225">
              <a:solidFill>
                <a:srgbClr val="66FFFF"/>
              </a:solidFill>
              <a:round/>
              <a:headEnd/>
              <a:tailEnd type="triangle" w="med" len="med"/>
            </a:ln>
          </p:spPr>
          <p:txBody>
            <a:bodyPr/>
            <a:lstStyle/>
            <a:p>
              <a:endParaRPr lang="en-GB"/>
            </a:p>
          </p:txBody>
        </p:sp>
      </p:grpSp>
      <p:grpSp>
        <p:nvGrpSpPr>
          <p:cNvPr id="6" name="Group 15"/>
          <p:cNvGrpSpPr>
            <a:grpSpLocks/>
          </p:cNvGrpSpPr>
          <p:nvPr/>
        </p:nvGrpSpPr>
        <p:grpSpPr bwMode="auto">
          <a:xfrm>
            <a:off x="6702425" y="2743200"/>
            <a:ext cx="2138363" cy="1804988"/>
            <a:chOff x="4222" y="1728"/>
            <a:chExt cx="1347" cy="1137"/>
          </a:xfrm>
        </p:grpSpPr>
        <p:sp>
          <p:nvSpPr>
            <p:cNvPr id="17420" name="Text Box 16"/>
            <p:cNvSpPr txBox="1">
              <a:spLocks noChangeArrowheads="1"/>
            </p:cNvSpPr>
            <p:nvPr/>
          </p:nvSpPr>
          <p:spPr bwMode="auto">
            <a:xfrm>
              <a:off x="4222" y="1872"/>
              <a:ext cx="1347" cy="993"/>
            </a:xfrm>
            <a:prstGeom prst="rect">
              <a:avLst/>
            </a:prstGeom>
            <a:noFill/>
            <a:ln w="22225">
              <a:solidFill>
                <a:srgbClr val="66FFFF"/>
              </a:solidFill>
              <a:miter lim="800000"/>
              <a:headEnd/>
              <a:tailEnd/>
            </a:ln>
          </p:spPr>
          <p:txBody>
            <a:bodyPr wrap="none">
              <a:spAutoFit/>
            </a:bodyPr>
            <a:lstStyle/>
            <a:p>
              <a:r>
                <a:rPr lang="en-GB" sz="3200">
                  <a:latin typeface="Symbol" pitchFamily="18" charset="2"/>
                </a:rPr>
                <a:t>n</a:t>
              </a:r>
              <a:r>
                <a:rPr lang="en-GB" sz="3200" baseline="-25000"/>
                <a:t>e</a:t>
              </a:r>
              <a:r>
                <a:rPr lang="en-GB" sz="3200"/>
                <a:t> </a:t>
              </a:r>
            </a:p>
            <a:p>
              <a:r>
                <a:rPr lang="en-GB" sz="3200"/>
                <a:t>appearance </a:t>
              </a:r>
            </a:p>
            <a:p>
              <a:r>
                <a:rPr lang="en-GB" sz="3200"/>
                <a:t>signal</a:t>
              </a:r>
            </a:p>
          </p:txBody>
        </p:sp>
        <p:sp>
          <p:nvSpPr>
            <p:cNvPr id="17421" name="Line 17"/>
            <p:cNvSpPr>
              <a:spLocks noChangeShapeType="1"/>
            </p:cNvSpPr>
            <p:nvPr/>
          </p:nvSpPr>
          <p:spPr bwMode="auto">
            <a:xfrm flipV="1">
              <a:off x="4992" y="1728"/>
              <a:ext cx="96" cy="384"/>
            </a:xfrm>
            <a:prstGeom prst="line">
              <a:avLst/>
            </a:prstGeom>
            <a:noFill/>
            <a:ln w="22225">
              <a:solidFill>
                <a:srgbClr val="66FFFF"/>
              </a:solidFill>
              <a:round/>
              <a:headEnd/>
              <a:tailEnd type="triangle" w="med" len="med"/>
            </a:ln>
          </p:spPr>
          <p:txBody>
            <a:bodyPr/>
            <a:lstStyle/>
            <a:p>
              <a:endParaRPr lang="en-GB"/>
            </a:p>
          </p:txBody>
        </p:sp>
      </p:grpSp>
      <p:grpSp>
        <p:nvGrpSpPr>
          <p:cNvPr id="7" name="Group 18"/>
          <p:cNvGrpSpPr>
            <a:grpSpLocks/>
          </p:cNvGrpSpPr>
          <p:nvPr/>
        </p:nvGrpSpPr>
        <p:grpSpPr bwMode="auto">
          <a:xfrm>
            <a:off x="3430588" y="198438"/>
            <a:ext cx="2295525" cy="2392362"/>
            <a:chOff x="2161" y="125"/>
            <a:chExt cx="1446" cy="1507"/>
          </a:xfrm>
        </p:grpSpPr>
        <p:sp>
          <p:nvSpPr>
            <p:cNvPr id="17418" name="Text Box 19"/>
            <p:cNvSpPr txBox="1">
              <a:spLocks noChangeArrowheads="1"/>
            </p:cNvSpPr>
            <p:nvPr/>
          </p:nvSpPr>
          <p:spPr bwMode="auto">
            <a:xfrm>
              <a:off x="2161" y="125"/>
              <a:ext cx="1446" cy="993"/>
            </a:xfrm>
            <a:prstGeom prst="rect">
              <a:avLst/>
            </a:prstGeom>
            <a:noFill/>
            <a:ln w="22225">
              <a:solidFill>
                <a:srgbClr val="66FFFF"/>
              </a:solidFill>
              <a:miter lim="800000"/>
              <a:headEnd/>
              <a:tailEnd/>
            </a:ln>
          </p:spPr>
          <p:txBody>
            <a:bodyPr wrap="none">
              <a:spAutoFit/>
            </a:bodyPr>
            <a:lstStyle/>
            <a:p>
              <a:r>
                <a:rPr lang="en-GB" sz="3200"/>
                <a:t>Background </a:t>
              </a:r>
            </a:p>
            <a:p>
              <a:r>
                <a:rPr lang="en-GB" sz="3200"/>
                <a:t>from NC</a:t>
              </a:r>
            </a:p>
            <a:p>
              <a:r>
                <a:rPr lang="en-GB" sz="3200"/>
                <a:t>interactions</a:t>
              </a:r>
            </a:p>
          </p:txBody>
        </p:sp>
        <p:sp>
          <p:nvSpPr>
            <p:cNvPr id="17419" name="Line 20"/>
            <p:cNvSpPr>
              <a:spLocks noChangeShapeType="1"/>
            </p:cNvSpPr>
            <p:nvPr/>
          </p:nvSpPr>
          <p:spPr bwMode="auto">
            <a:xfrm flipH="1">
              <a:off x="2400" y="1152"/>
              <a:ext cx="96" cy="480"/>
            </a:xfrm>
            <a:prstGeom prst="line">
              <a:avLst/>
            </a:prstGeom>
            <a:noFill/>
            <a:ln w="22225">
              <a:solidFill>
                <a:srgbClr val="66FFFF"/>
              </a:solidFill>
              <a:round/>
              <a:headEnd/>
              <a:tailEnd type="triangle" w="med" len="med"/>
            </a:ln>
          </p:spPr>
          <p:txBody>
            <a:bodyPr/>
            <a:lstStyle/>
            <a:p>
              <a:endParaRPr lang="en-GB"/>
            </a:p>
          </p:txBody>
        </p:sp>
      </p:grpSp>
      <p:sp>
        <p:nvSpPr>
          <p:cNvPr id="17417" name="Text Box 21"/>
          <p:cNvSpPr txBox="1">
            <a:spLocks noChangeArrowheads="1"/>
          </p:cNvSpPr>
          <p:nvPr/>
        </p:nvSpPr>
        <p:spPr bwMode="auto">
          <a:xfrm>
            <a:off x="3419475" y="5041900"/>
            <a:ext cx="5330825" cy="1816100"/>
          </a:xfrm>
          <a:prstGeom prst="rect">
            <a:avLst/>
          </a:prstGeom>
          <a:noFill/>
          <a:ln w="44450">
            <a:noFill/>
            <a:miter lim="800000"/>
            <a:headEnd/>
            <a:tailEnd/>
          </a:ln>
        </p:spPr>
        <p:txBody>
          <a:bodyPr>
            <a:spAutoFit/>
          </a:bodyPr>
          <a:lstStyle/>
          <a:p>
            <a:r>
              <a:rPr lang="en-GB"/>
              <a:t>In this energy range, Super Kamiokande well understood,</a:t>
            </a:r>
          </a:p>
          <a:p>
            <a:r>
              <a:rPr lang="en-GB"/>
              <a:t>Excellent for separating </a:t>
            </a:r>
          </a:p>
          <a:p>
            <a:r>
              <a:rPr lang="en-GB"/>
              <a:t>electrons, </a:t>
            </a:r>
            <a:r>
              <a:rPr lang="en-GB">
                <a:latin typeface="Symbol" pitchFamily="18" charset="2"/>
              </a:rPr>
              <a:t>m</a:t>
            </a:r>
            <a:r>
              <a:rPr lang="en-GB"/>
              <a:t>, </a:t>
            </a:r>
            <a:r>
              <a:rPr lang="en-GB">
                <a:latin typeface="Symbol" pitchFamily="18" charset="2"/>
              </a:rPr>
              <a:t>p</a:t>
            </a:r>
            <a:r>
              <a:rPr lang="en-GB" baseline="30000"/>
              <a:t>0</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7543800" y="6486525"/>
            <a:ext cx="1622425" cy="366713"/>
          </a:xfrm>
          <a:prstGeom prst="rect">
            <a:avLst/>
          </a:prstGeom>
          <a:noFill/>
          <a:ln w="9525">
            <a:noFill/>
            <a:miter lim="800000"/>
            <a:headEnd/>
            <a:tailEnd/>
          </a:ln>
        </p:spPr>
        <p:txBody>
          <a:bodyPr wrap="none">
            <a:spAutoFit/>
          </a:bodyPr>
          <a:lstStyle/>
          <a:p>
            <a:r>
              <a:rPr lang="en-GB" sz="1800">
                <a:solidFill>
                  <a:schemeClr val="hlink"/>
                </a:solidFill>
                <a:latin typeface="Haettenschweiler" pitchFamily="34" charset="0"/>
              </a:rPr>
              <a:t>Imperial College/RAL</a:t>
            </a:r>
          </a:p>
        </p:txBody>
      </p:sp>
      <p:sp>
        <p:nvSpPr>
          <p:cNvPr id="18435" name="Text Box 3"/>
          <p:cNvSpPr txBox="1">
            <a:spLocks noChangeArrowheads="1"/>
          </p:cNvSpPr>
          <p:nvPr/>
        </p:nvSpPr>
        <p:spPr bwMode="auto">
          <a:xfrm>
            <a:off x="7935913" y="6272213"/>
            <a:ext cx="1006475" cy="366712"/>
          </a:xfrm>
          <a:prstGeom prst="rect">
            <a:avLst/>
          </a:prstGeom>
          <a:noFill/>
          <a:ln w="9525">
            <a:noFill/>
            <a:miter lim="800000"/>
            <a:headEnd/>
            <a:tailEnd/>
          </a:ln>
        </p:spPr>
        <p:txBody>
          <a:bodyPr wrap="none">
            <a:spAutoFit/>
          </a:bodyPr>
          <a:lstStyle/>
          <a:p>
            <a:r>
              <a:rPr lang="en-GB" sz="1800">
                <a:solidFill>
                  <a:schemeClr val="hlink"/>
                </a:solidFill>
                <a:latin typeface="Haettenschweiler" pitchFamily="34" charset="0"/>
              </a:rPr>
              <a:t>Dave Wark </a:t>
            </a:r>
          </a:p>
        </p:txBody>
      </p:sp>
      <p:pic>
        <p:nvPicPr>
          <p:cNvPr id="18436" name="Picture 4"/>
          <p:cNvPicPr>
            <a:picLocks noChangeAspect="1" noChangeArrowheads="1"/>
          </p:cNvPicPr>
          <p:nvPr/>
        </p:nvPicPr>
        <p:blipFill>
          <a:blip r:embed="rId3" cstate="print"/>
          <a:srcRect/>
          <a:stretch>
            <a:fillRect/>
          </a:stretch>
        </p:blipFill>
        <p:spPr bwMode="auto">
          <a:xfrm>
            <a:off x="1066800" y="874713"/>
            <a:ext cx="7143750" cy="614362"/>
          </a:xfrm>
          <a:prstGeom prst="rect">
            <a:avLst/>
          </a:prstGeom>
          <a:noFill/>
          <a:ln w="9525">
            <a:noFill/>
            <a:miter lim="800000"/>
            <a:headEnd/>
            <a:tailEnd/>
          </a:ln>
        </p:spPr>
      </p:pic>
      <p:sp>
        <p:nvSpPr>
          <p:cNvPr id="18437" name="Rectangle 5"/>
          <p:cNvSpPr>
            <a:spLocks noGrp="1" noChangeArrowheads="1"/>
          </p:cNvSpPr>
          <p:nvPr>
            <p:ph type="title"/>
          </p:nvPr>
        </p:nvSpPr>
        <p:spPr>
          <a:xfrm>
            <a:off x="1066800" y="-228600"/>
            <a:ext cx="7772400" cy="1143000"/>
          </a:xfrm>
          <a:noFill/>
        </p:spPr>
        <p:txBody>
          <a:bodyPr/>
          <a:lstStyle/>
          <a:p>
            <a:pPr eaLnBrk="1" hangingPunct="1"/>
            <a:r>
              <a:rPr lang="en-GB" sz="4000" i="1" smtClean="0">
                <a:latin typeface="Arial" charset="0"/>
              </a:rPr>
              <a:t>Optimal Near Detector (?)</a:t>
            </a:r>
          </a:p>
        </p:txBody>
      </p:sp>
      <p:sp>
        <p:nvSpPr>
          <p:cNvPr id="2037766" name="Rectangle 6"/>
          <p:cNvSpPr>
            <a:spLocks noGrp="1" noChangeArrowheads="1"/>
          </p:cNvSpPr>
          <p:nvPr>
            <p:ph type="body" idx="1"/>
          </p:nvPr>
        </p:nvSpPr>
        <p:spPr>
          <a:xfrm>
            <a:off x="684213" y="692150"/>
            <a:ext cx="7772400" cy="5257800"/>
          </a:xfrm>
          <a:noFill/>
        </p:spPr>
        <p:txBody>
          <a:bodyPr/>
          <a:lstStyle/>
          <a:p>
            <a:pPr eaLnBrk="1" hangingPunct="1">
              <a:lnSpc>
                <a:spcPct val="90000"/>
              </a:lnSpc>
            </a:pPr>
            <a:r>
              <a:rPr lang="en-GB" sz="2000" i="1" smtClean="0">
                <a:latin typeface="Arial" charset="0"/>
              </a:rPr>
              <a:t>Naively you would want the near and far detectors to be “identical”, and then you just subtract.</a:t>
            </a:r>
          </a:p>
          <a:p>
            <a:pPr eaLnBrk="1" hangingPunct="1">
              <a:lnSpc>
                <a:spcPct val="90000"/>
              </a:lnSpc>
            </a:pPr>
            <a:r>
              <a:rPr lang="en-GB" sz="2000" i="1" smtClean="0">
                <a:latin typeface="Arial" charset="0"/>
              </a:rPr>
              <a:t>That was where we started out, but it was clear from very early that a water Cerenkov was not usable at the “near” site (280m).</a:t>
            </a:r>
          </a:p>
          <a:p>
            <a:pPr eaLnBrk="1" hangingPunct="1">
              <a:lnSpc>
                <a:spcPct val="90000"/>
              </a:lnSpc>
            </a:pPr>
            <a:r>
              <a:rPr lang="en-GB" sz="2000" i="1" smtClean="0">
                <a:latin typeface="Arial" charset="0"/>
              </a:rPr>
              <a:t>In fact near and far are never identical.  There are differences in:</a:t>
            </a:r>
          </a:p>
          <a:p>
            <a:pPr lvl="1" eaLnBrk="1" hangingPunct="1">
              <a:lnSpc>
                <a:spcPct val="90000"/>
              </a:lnSpc>
            </a:pPr>
            <a:r>
              <a:rPr lang="en-GB" sz="2000" i="1" smtClean="0">
                <a:latin typeface="Arial" charset="0"/>
              </a:rPr>
              <a:t>Size (and everything that goes with that)</a:t>
            </a:r>
          </a:p>
          <a:p>
            <a:pPr lvl="1" eaLnBrk="1" hangingPunct="1">
              <a:lnSpc>
                <a:spcPct val="90000"/>
              </a:lnSpc>
            </a:pPr>
            <a:r>
              <a:rPr lang="en-GB" sz="2000" i="1" smtClean="0">
                <a:latin typeface="Arial" charset="0"/>
              </a:rPr>
              <a:t>Rate</a:t>
            </a:r>
          </a:p>
          <a:p>
            <a:pPr lvl="1" eaLnBrk="1" hangingPunct="1">
              <a:lnSpc>
                <a:spcPct val="90000"/>
              </a:lnSpc>
            </a:pPr>
            <a:r>
              <a:rPr lang="en-GB" sz="2000" i="1" smtClean="0">
                <a:latin typeface="Arial" charset="0"/>
              </a:rPr>
              <a:t>Geometry with respect to the beam (a much more severe problem in an off-axis geometry)</a:t>
            </a:r>
          </a:p>
          <a:p>
            <a:pPr lvl="1" eaLnBrk="1" hangingPunct="1">
              <a:lnSpc>
                <a:spcPct val="90000"/>
              </a:lnSpc>
            </a:pPr>
            <a:r>
              <a:rPr lang="en-GB" sz="2000" i="1" smtClean="0">
                <a:latin typeface="Arial" charset="0"/>
              </a:rPr>
              <a:t>Backgrounds</a:t>
            </a:r>
          </a:p>
          <a:p>
            <a:pPr eaLnBrk="1" hangingPunct="1">
              <a:lnSpc>
                <a:spcPct val="90000"/>
              </a:lnSpc>
            </a:pPr>
            <a:r>
              <a:rPr lang="en-GB" sz="2000" i="1" smtClean="0">
                <a:latin typeface="Arial" charset="0"/>
              </a:rPr>
              <a:t>For the appearance experiment it is even more complicated, because half your backgrounds arise from the </a:t>
            </a:r>
            <a:r>
              <a:rPr lang="en-GB" sz="2000" i="1" smtClean="0">
                <a:latin typeface="Symbol" pitchFamily="18" charset="2"/>
              </a:rPr>
              <a:t>n</a:t>
            </a:r>
            <a:r>
              <a:rPr lang="en-GB" sz="2000" i="1" baseline="-25000" smtClean="0">
                <a:latin typeface="Symbol" pitchFamily="18" charset="2"/>
              </a:rPr>
              <a:t>m</a:t>
            </a:r>
            <a:r>
              <a:rPr lang="en-GB" sz="2000" i="1" smtClean="0">
                <a:latin typeface="Arial" charset="0"/>
              </a:rPr>
              <a:t>, and these oscillate into </a:t>
            </a:r>
            <a:r>
              <a:rPr lang="en-GB" sz="2000" i="1" smtClean="0">
                <a:latin typeface="Symbol" pitchFamily="18" charset="2"/>
              </a:rPr>
              <a:t>n</a:t>
            </a:r>
            <a:r>
              <a:rPr lang="en-GB" sz="2000" i="1" baseline="-25000" smtClean="0">
                <a:latin typeface="Symbol" pitchFamily="18" charset="2"/>
              </a:rPr>
              <a:t>t</a:t>
            </a:r>
            <a:r>
              <a:rPr lang="en-GB" sz="2000" i="1" smtClean="0">
                <a:latin typeface="Arial" charset="0"/>
              </a:rPr>
              <a:t> at the far detector.</a:t>
            </a:r>
          </a:p>
          <a:p>
            <a:pPr eaLnBrk="1" hangingPunct="1">
              <a:lnSpc>
                <a:spcPct val="90000"/>
              </a:lnSpc>
            </a:pPr>
            <a:r>
              <a:rPr lang="en-GB" sz="2000" i="1" smtClean="0">
                <a:latin typeface="Arial" charset="0"/>
              </a:rPr>
              <a:t>So a straight subtraction is not possible, and you need to understand the beam and interactions in detail.</a:t>
            </a:r>
          </a:p>
          <a:p>
            <a:pPr eaLnBrk="1" hangingPunct="1">
              <a:lnSpc>
                <a:spcPct val="90000"/>
              </a:lnSpc>
            </a:pPr>
            <a:endParaRPr lang="en-GB" sz="3600" i="1" smtClean="0">
              <a:latin typeface="Arial" charset="0"/>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37766">
                                            <p:txEl>
                                              <p:pRg st="0" end="0"/>
                                            </p:txEl>
                                          </p:spTgt>
                                        </p:tgtEl>
                                        <p:attrNameLst>
                                          <p:attrName>style.visibility</p:attrName>
                                        </p:attrNameLst>
                                      </p:cBhvr>
                                      <p:to>
                                        <p:strVal val="visible"/>
                                      </p:to>
                                    </p:set>
                                    <p:animEffect transition="in" filter="wipe(left)">
                                      <p:cBhvr>
                                        <p:cTn id="7" dur="500"/>
                                        <p:tgtEl>
                                          <p:spTgt spid="20377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037766">
                                            <p:txEl>
                                              <p:pRg st="1" end="1"/>
                                            </p:txEl>
                                          </p:spTgt>
                                        </p:tgtEl>
                                        <p:attrNameLst>
                                          <p:attrName>style.visibility</p:attrName>
                                        </p:attrNameLst>
                                      </p:cBhvr>
                                      <p:to>
                                        <p:strVal val="visible"/>
                                      </p:to>
                                    </p:set>
                                    <p:animEffect transition="in" filter="wipe(left)">
                                      <p:cBhvr>
                                        <p:cTn id="12" dur="500"/>
                                        <p:tgtEl>
                                          <p:spTgt spid="203776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37766">
                                            <p:txEl>
                                              <p:pRg st="2" end="2"/>
                                            </p:txEl>
                                          </p:spTgt>
                                        </p:tgtEl>
                                        <p:attrNameLst>
                                          <p:attrName>style.visibility</p:attrName>
                                        </p:attrNameLst>
                                      </p:cBhvr>
                                      <p:to>
                                        <p:strVal val="visible"/>
                                      </p:to>
                                    </p:set>
                                    <p:animEffect transition="in" filter="wipe(left)">
                                      <p:cBhvr>
                                        <p:cTn id="17" dur="500"/>
                                        <p:tgtEl>
                                          <p:spTgt spid="2037766">
                                            <p:txEl>
                                              <p:pRg st="2" end="2"/>
                                            </p:txEl>
                                          </p:spTgt>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037766">
                                            <p:txEl>
                                              <p:pRg st="3" end="3"/>
                                            </p:txEl>
                                          </p:spTgt>
                                        </p:tgtEl>
                                        <p:attrNameLst>
                                          <p:attrName>style.visibility</p:attrName>
                                        </p:attrNameLst>
                                      </p:cBhvr>
                                      <p:to>
                                        <p:strVal val="visible"/>
                                      </p:to>
                                    </p:set>
                                    <p:animEffect transition="in" filter="wipe(left)">
                                      <p:cBhvr>
                                        <p:cTn id="20" dur="500"/>
                                        <p:tgtEl>
                                          <p:spTgt spid="2037766">
                                            <p:txEl>
                                              <p:pRg st="3" end="3"/>
                                            </p:tx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037766">
                                            <p:txEl>
                                              <p:pRg st="4" end="4"/>
                                            </p:txEl>
                                          </p:spTgt>
                                        </p:tgtEl>
                                        <p:attrNameLst>
                                          <p:attrName>style.visibility</p:attrName>
                                        </p:attrNameLst>
                                      </p:cBhvr>
                                      <p:to>
                                        <p:strVal val="visible"/>
                                      </p:to>
                                    </p:set>
                                    <p:animEffect transition="in" filter="wipe(left)">
                                      <p:cBhvr>
                                        <p:cTn id="23" dur="500"/>
                                        <p:tgtEl>
                                          <p:spTgt spid="2037766">
                                            <p:txEl>
                                              <p:pRg st="4" end="4"/>
                                            </p:txEl>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037766">
                                            <p:txEl>
                                              <p:pRg st="5" end="5"/>
                                            </p:txEl>
                                          </p:spTgt>
                                        </p:tgtEl>
                                        <p:attrNameLst>
                                          <p:attrName>style.visibility</p:attrName>
                                        </p:attrNameLst>
                                      </p:cBhvr>
                                      <p:to>
                                        <p:strVal val="visible"/>
                                      </p:to>
                                    </p:set>
                                    <p:animEffect transition="in" filter="wipe(left)">
                                      <p:cBhvr>
                                        <p:cTn id="26" dur="500"/>
                                        <p:tgtEl>
                                          <p:spTgt spid="2037766">
                                            <p:txEl>
                                              <p:pRg st="5" end="5"/>
                                            </p:txEl>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037766">
                                            <p:txEl>
                                              <p:pRg st="6" end="6"/>
                                            </p:txEl>
                                          </p:spTgt>
                                        </p:tgtEl>
                                        <p:attrNameLst>
                                          <p:attrName>style.visibility</p:attrName>
                                        </p:attrNameLst>
                                      </p:cBhvr>
                                      <p:to>
                                        <p:strVal val="visible"/>
                                      </p:to>
                                    </p:set>
                                    <p:animEffect transition="in" filter="wipe(left)">
                                      <p:cBhvr>
                                        <p:cTn id="29" dur="500"/>
                                        <p:tgtEl>
                                          <p:spTgt spid="2037766">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037766">
                                            <p:txEl>
                                              <p:pRg st="7" end="7"/>
                                            </p:txEl>
                                          </p:spTgt>
                                        </p:tgtEl>
                                        <p:attrNameLst>
                                          <p:attrName>style.visibility</p:attrName>
                                        </p:attrNameLst>
                                      </p:cBhvr>
                                      <p:to>
                                        <p:strVal val="visible"/>
                                      </p:to>
                                    </p:set>
                                    <p:animEffect transition="in" filter="wipe(left)">
                                      <p:cBhvr>
                                        <p:cTn id="34" dur="500"/>
                                        <p:tgtEl>
                                          <p:spTgt spid="2037766">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2037766">
                                            <p:txEl>
                                              <p:pRg st="8" end="8"/>
                                            </p:txEl>
                                          </p:spTgt>
                                        </p:tgtEl>
                                        <p:attrNameLst>
                                          <p:attrName>style.visibility</p:attrName>
                                        </p:attrNameLst>
                                      </p:cBhvr>
                                      <p:to>
                                        <p:strVal val="visible"/>
                                      </p:to>
                                    </p:set>
                                    <p:animEffect transition="in" filter="wipe(left)">
                                      <p:cBhvr>
                                        <p:cTn id="39" dur="500"/>
                                        <p:tgtEl>
                                          <p:spTgt spid="203776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7766"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192213" y="53975"/>
            <a:ext cx="7772400" cy="1143000"/>
          </a:xfrm>
          <a:noFill/>
        </p:spPr>
        <p:txBody>
          <a:bodyPr/>
          <a:lstStyle/>
          <a:p>
            <a:pPr eaLnBrk="1" hangingPunct="1"/>
            <a:r>
              <a:rPr lang="en-GB" sz="3200" i="1" smtClean="0">
                <a:latin typeface="Arial" charset="0"/>
              </a:rPr>
              <a:t>Critical </a:t>
            </a:r>
            <a:r>
              <a:rPr lang="en-GB" sz="3200" i="1" smtClean="0">
                <a:latin typeface="Symbol" pitchFamily="18" charset="2"/>
              </a:rPr>
              <a:t>s</a:t>
            </a:r>
            <a:r>
              <a:rPr lang="en-GB" sz="3200" i="1" smtClean="0">
                <a:latin typeface="Arial" charset="0"/>
              </a:rPr>
              <a:t>’s poorly known </a:t>
            </a:r>
            <a:r>
              <a:rPr lang="en-GB" sz="2800" i="1" smtClean="0">
                <a:latin typeface="Arial" charset="0"/>
              </a:rPr>
              <a:t>in range 0.1-10 GeV</a:t>
            </a:r>
            <a:r>
              <a:rPr lang="en-GB" sz="3200" i="1" smtClean="0">
                <a:latin typeface="Arial" charset="0"/>
              </a:rPr>
              <a:t>.</a:t>
            </a:r>
          </a:p>
        </p:txBody>
      </p:sp>
      <p:sp>
        <p:nvSpPr>
          <p:cNvPr id="19459" name="Text Box 3"/>
          <p:cNvSpPr txBox="1">
            <a:spLocks noChangeArrowheads="1"/>
          </p:cNvSpPr>
          <p:nvPr/>
        </p:nvSpPr>
        <p:spPr bwMode="auto">
          <a:xfrm rot="-5400000">
            <a:off x="-2070099" y="3698875"/>
            <a:ext cx="4679950" cy="396875"/>
          </a:xfrm>
          <a:prstGeom prst="rect">
            <a:avLst/>
          </a:prstGeom>
          <a:noFill/>
          <a:ln w="9525">
            <a:noFill/>
            <a:miter lim="800000"/>
            <a:headEnd/>
            <a:tailEnd/>
          </a:ln>
        </p:spPr>
        <p:txBody>
          <a:bodyPr wrap="none">
            <a:spAutoFit/>
          </a:bodyPr>
          <a:lstStyle/>
          <a:p>
            <a:pPr algn="l"/>
            <a:r>
              <a:rPr lang="en-US" sz="2000">
                <a:solidFill>
                  <a:srgbClr val="FF0066"/>
                </a:solidFill>
              </a:rPr>
              <a:t>Data compiled by G.Zeller, hep-ex/0312061</a:t>
            </a:r>
          </a:p>
        </p:txBody>
      </p:sp>
      <p:pic>
        <p:nvPicPr>
          <p:cNvPr id="19460" name="Picture 4"/>
          <p:cNvPicPr>
            <a:picLocks noChangeAspect="1" noChangeArrowheads="1"/>
          </p:cNvPicPr>
          <p:nvPr/>
        </p:nvPicPr>
        <p:blipFill>
          <a:blip r:embed="rId3" cstate="print"/>
          <a:srcRect/>
          <a:stretch>
            <a:fillRect/>
          </a:stretch>
        </p:blipFill>
        <p:spPr bwMode="auto">
          <a:xfrm>
            <a:off x="684213" y="1700213"/>
            <a:ext cx="8101012" cy="4376737"/>
          </a:xfrm>
          <a:prstGeom prst="rect">
            <a:avLst/>
          </a:prstGeom>
          <a:noFill/>
          <a:ln w="22225">
            <a:noFill/>
            <a:miter lim="800000"/>
            <a:headEnd/>
            <a:tailEnd/>
          </a:ln>
        </p:spPr>
      </p:pic>
      <p:sp>
        <p:nvSpPr>
          <p:cNvPr id="19461" name="Text Box 5"/>
          <p:cNvSpPr txBox="1">
            <a:spLocks noChangeArrowheads="1"/>
          </p:cNvSpPr>
          <p:nvPr/>
        </p:nvSpPr>
        <p:spPr bwMode="auto">
          <a:xfrm>
            <a:off x="3125788" y="1125538"/>
            <a:ext cx="3822700" cy="519112"/>
          </a:xfrm>
          <a:prstGeom prst="rect">
            <a:avLst/>
          </a:prstGeom>
          <a:noFill/>
          <a:ln w="22225">
            <a:noFill/>
            <a:miter lim="800000"/>
            <a:headEnd/>
            <a:tailEnd/>
          </a:ln>
        </p:spPr>
        <p:txBody>
          <a:bodyPr>
            <a:spAutoFit/>
          </a:bodyPr>
          <a:lstStyle/>
          <a:p>
            <a:r>
              <a:rPr lang="en-GB"/>
              <a:t>Total </a:t>
            </a:r>
            <a:r>
              <a:rPr lang="en-GB">
                <a:latin typeface="Symbol" pitchFamily="18" charset="2"/>
              </a:rPr>
              <a:t>n</a:t>
            </a:r>
            <a:r>
              <a:rPr lang="en-GB" baseline="-25000">
                <a:latin typeface="Symbol" pitchFamily="18" charset="2"/>
              </a:rPr>
              <a:t>m</a:t>
            </a:r>
            <a:r>
              <a:rPr lang="en-GB"/>
              <a:t> CC cross section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rot="-5400000">
            <a:off x="-1684337" y="3894137"/>
            <a:ext cx="4679950" cy="396875"/>
          </a:xfrm>
          <a:prstGeom prst="rect">
            <a:avLst/>
          </a:prstGeom>
          <a:noFill/>
          <a:ln w="9525">
            <a:noFill/>
            <a:miter lim="800000"/>
            <a:headEnd/>
            <a:tailEnd/>
          </a:ln>
        </p:spPr>
        <p:txBody>
          <a:bodyPr wrap="none">
            <a:spAutoFit/>
          </a:bodyPr>
          <a:lstStyle/>
          <a:p>
            <a:pPr algn="l"/>
            <a:r>
              <a:rPr lang="en-US" sz="2000">
                <a:solidFill>
                  <a:srgbClr val="FF0066"/>
                </a:solidFill>
              </a:rPr>
              <a:t>Data compiled by G.Zeller, hep-ex/0312061</a:t>
            </a:r>
          </a:p>
        </p:txBody>
      </p:sp>
      <p:sp>
        <p:nvSpPr>
          <p:cNvPr id="20483" name="Rectangle 3"/>
          <p:cNvSpPr>
            <a:spLocks noChangeArrowheads="1"/>
          </p:cNvSpPr>
          <p:nvPr/>
        </p:nvSpPr>
        <p:spPr bwMode="auto">
          <a:xfrm>
            <a:off x="1066800" y="381000"/>
            <a:ext cx="7772400" cy="1143000"/>
          </a:xfrm>
          <a:prstGeom prst="rect">
            <a:avLst/>
          </a:prstGeom>
          <a:noFill/>
          <a:ln w="9525">
            <a:noFill/>
            <a:miter lim="800000"/>
            <a:headEnd/>
            <a:tailEnd/>
          </a:ln>
        </p:spPr>
        <p:txBody>
          <a:bodyPr anchor="ctr"/>
          <a:lstStyle/>
          <a:p>
            <a:r>
              <a:rPr lang="en-GB" sz="3200" i="1">
                <a:latin typeface="Arial" charset="0"/>
              </a:rPr>
              <a:t>Cross sections are poorly known in range 0.1-10 GeV</a:t>
            </a:r>
            <a:endParaRPr lang="en-GB" sz="3200" i="1" baseline="-25000">
              <a:latin typeface="Arial" charset="0"/>
            </a:endParaRPr>
          </a:p>
        </p:txBody>
      </p:sp>
      <p:pic>
        <p:nvPicPr>
          <p:cNvPr id="20484" name="Picture 4"/>
          <p:cNvPicPr>
            <a:picLocks noChangeAspect="1" noChangeArrowheads="1"/>
          </p:cNvPicPr>
          <p:nvPr/>
        </p:nvPicPr>
        <p:blipFill>
          <a:blip r:embed="rId3" cstate="print"/>
          <a:srcRect/>
          <a:stretch>
            <a:fillRect/>
          </a:stretch>
        </p:blipFill>
        <p:spPr bwMode="auto">
          <a:xfrm>
            <a:off x="2209800" y="1447800"/>
            <a:ext cx="4822825" cy="5029200"/>
          </a:xfrm>
          <a:prstGeom prst="rect">
            <a:avLst/>
          </a:prstGeom>
          <a:noFill/>
          <a:ln w="222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rot="-5400000">
            <a:off x="-1684337" y="3894137"/>
            <a:ext cx="4679950" cy="396875"/>
          </a:xfrm>
          <a:prstGeom prst="rect">
            <a:avLst/>
          </a:prstGeom>
          <a:noFill/>
          <a:ln w="9525">
            <a:noFill/>
            <a:miter lim="800000"/>
            <a:headEnd/>
            <a:tailEnd/>
          </a:ln>
        </p:spPr>
        <p:txBody>
          <a:bodyPr wrap="none">
            <a:spAutoFit/>
          </a:bodyPr>
          <a:lstStyle/>
          <a:p>
            <a:pPr algn="l"/>
            <a:r>
              <a:rPr lang="en-US" sz="2000">
                <a:solidFill>
                  <a:srgbClr val="FF0066"/>
                </a:solidFill>
              </a:rPr>
              <a:t>Data compiled by G.Zeller, hep-ex/0312061</a:t>
            </a:r>
          </a:p>
        </p:txBody>
      </p:sp>
      <p:sp>
        <p:nvSpPr>
          <p:cNvPr id="21507" name="Rectangle 3"/>
          <p:cNvSpPr>
            <a:spLocks noChangeArrowheads="1"/>
          </p:cNvSpPr>
          <p:nvPr/>
        </p:nvSpPr>
        <p:spPr bwMode="auto">
          <a:xfrm>
            <a:off x="1066800" y="381000"/>
            <a:ext cx="7772400" cy="1143000"/>
          </a:xfrm>
          <a:prstGeom prst="rect">
            <a:avLst/>
          </a:prstGeom>
          <a:noFill/>
          <a:ln w="9525">
            <a:noFill/>
            <a:miter lim="800000"/>
            <a:headEnd/>
            <a:tailEnd/>
          </a:ln>
        </p:spPr>
        <p:txBody>
          <a:bodyPr anchor="ctr"/>
          <a:lstStyle/>
          <a:p>
            <a:r>
              <a:rPr lang="en-GB" sz="3200" i="1">
                <a:latin typeface="Arial" charset="0"/>
              </a:rPr>
              <a:t>Cross sections are poorly known in range 0.1-10 GeV</a:t>
            </a:r>
            <a:endParaRPr lang="en-GB" sz="3200" i="1" baseline="-25000">
              <a:latin typeface="Arial" charset="0"/>
            </a:endParaRPr>
          </a:p>
        </p:txBody>
      </p:sp>
      <p:pic>
        <p:nvPicPr>
          <p:cNvPr id="21508" name="Picture 4"/>
          <p:cNvPicPr>
            <a:picLocks noChangeAspect="1" noChangeArrowheads="1"/>
          </p:cNvPicPr>
          <p:nvPr/>
        </p:nvPicPr>
        <p:blipFill>
          <a:blip r:embed="rId3" cstate="print"/>
          <a:srcRect/>
          <a:stretch>
            <a:fillRect/>
          </a:stretch>
        </p:blipFill>
        <p:spPr bwMode="auto">
          <a:xfrm>
            <a:off x="2057400" y="1600200"/>
            <a:ext cx="5075238" cy="4999038"/>
          </a:xfrm>
          <a:prstGeom prst="rect">
            <a:avLst/>
          </a:prstGeom>
          <a:noFill/>
          <a:ln w="222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8973" name="Rectangle 13"/>
          <p:cNvSpPr>
            <a:spLocks noChangeArrowheads="1"/>
          </p:cNvSpPr>
          <p:nvPr/>
        </p:nvSpPr>
        <p:spPr bwMode="auto">
          <a:xfrm>
            <a:off x="304800" y="1143000"/>
            <a:ext cx="8458200" cy="6324600"/>
          </a:xfrm>
          <a:prstGeom prst="rect">
            <a:avLst/>
          </a:prstGeom>
          <a:noFill/>
          <a:ln w="22225">
            <a:noFill/>
            <a:miter lim="800000"/>
            <a:headEnd/>
            <a:tailEnd/>
          </a:ln>
        </p:spPr>
        <p:txBody>
          <a:bodyPr>
            <a:spAutoFit/>
          </a:bodyPr>
          <a:lstStyle/>
          <a:p>
            <a:pPr algn="l"/>
            <a:r>
              <a:rPr lang="en-GB" sz="1600">
                <a:solidFill>
                  <a:schemeClr val="tx1"/>
                </a:solidFill>
              </a:rPr>
              <a:t>    </a:t>
            </a:r>
            <a:r>
              <a:rPr lang="en-GB" sz="1600"/>
              <a:t>Dear Radioactive Ladies and Gentlemen, </a:t>
            </a:r>
          </a:p>
          <a:p>
            <a:pPr lvl="1" algn="l" eaLnBrk="0" hangingPunct="0"/>
            <a:r>
              <a:rPr lang="en-GB" sz="1600"/>
              <a:t>As the bearer of these lines, to whom I graciously ask you to listen, will explain to you in more detail, how because of the "wrong" statistics of the N and Li</a:t>
            </a:r>
            <a:r>
              <a:rPr lang="en-GB" sz="1600" baseline="30000"/>
              <a:t>6</a:t>
            </a:r>
            <a:r>
              <a:rPr lang="en-GB" sz="1600"/>
              <a:t> nuclei and the continuous beta spectrum, I have hit upon a desperate remedy to save the "exchange theorem" of statistics and the law of conservation of energy. Namely, the possibility that there could exist in the nuclei electrically neutral particles, that I wish to call neutrons, which have spin 1/2 and obey the exclusion principle and which further differ from light quanta in that they do not travel with the velocity of light. The mass of the neutrons should be of the same order of magnitude as the electron mass and in any event not larger than 0.01 proton masses. The continuous beta spectrum would then become understandable by the assumption that in beta decay a neutron is emitted in addition to the electron such that the sum of the energies of the neutron and the electron is constant... </a:t>
            </a:r>
          </a:p>
          <a:p>
            <a:pPr lvl="1" algn="l" eaLnBrk="0" hangingPunct="0"/>
            <a:r>
              <a:rPr lang="en-GB" sz="1600"/>
              <a:t>I agree that my remedy could seem incredible because one should have seen those neutrons very earlier if they really exist. But only the one who dare can win and the difficult situation, due to the continuous structure of the beta spectrum, is lighted by a remark of my honoured predecessor, Mr Debye, who told me recently in Bruxelles: "Oh, It's well better not to think to this at all, like the new taxes". From now on, every solution to the issue must be discussed. Thus, dear radioactive people, look and judge. Unfortunately, I cannot appear in Tubingen personally since I am indispensable here in Zurich because of a ball on the night of 6/7 December. With my best regards to you, and also to Mr Back.</a:t>
            </a:r>
            <a:br>
              <a:rPr lang="en-GB" sz="1600"/>
            </a:br>
            <a:r>
              <a:rPr lang="en-GB" sz="1600"/>
              <a:t/>
            </a:r>
            <a:br>
              <a:rPr lang="en-GB" sz="1600"/>
            </a:br>
            <a:r>
              <a:rPr lang="en-GB" sz="1600"/>
              <a:t>Your humble servant</a:t>
            </a:r>
            <a:br>
              <a:rPr lang="en-GB" sz="1600"/>
            </a:br>
            <a:r>
              <a:rPr lang="en-GB" sz="1600"/>
              <a:t>. W. Pauli </a:t>
            </a:r>
            <a:br>
              <a:rPr lang="en-GB" sz="1600"/>
            </a:br>
            <a:endParaRPr lang="en-GB" sz="1600"/>
          </a:p>
          <a:p>
            <a:pPr algn="l" eaLnBrk="0" hangingPunct="0"/>
            <a:endParaRPr lang="en-GB" sz="2400">
              <a:solidFill>
                <a:schemeClr val="tx1"/>
              </a:solidFill>
            </a:endParaRPr>
          </a:p>
        </p:txBody>
      </p:sp>
      <p:pic>
        <p:nvPicPr>
          <p:cNvPr id="69635" name="Picture 14" descr="pauli"/>
          <p:cNvPicPr>
            <a:picLocks noChangeAspect="1" noChangeArrowheads="1"/>
          </p:cNvPicPr>
          <p:nvPr/>
        </p:nvPicPr>
        <p:blipFill>
          <a:blip r:embed="rId3" cstate="print"/>
          <a:srcRect/>
          <a:stretch>
            <a:fillRect/>
          </a:stretch>
        </p:blipFill>
        <p:spPr bwMode="auto">
          <a:xfrm>
            <a:off x="4267200" y="14288"/>
            <a:ext cx="1020763" cy="1447800"/>
          </a:xfrm>
          <a:prstGeom prst="rect">
            <a:avLst/>
          </a:prstGeom>
          <a:noFill/>
          <a:ln w="9525">
            <a:noFill/>
            <a:miter lim="800000"/>
            <a:headEnd/>
            <a:tailEnd/>
          </a:ln>
        </p:spPr>
      </p:pic>
      <p:sp>
        <p:nvSpPr>
          <p:cNvPr id="69636" name="Text Box 15"/>
          <p:cNvSpPr txBox="1">
            <a:spLocks noChangeArrowheads="1"/>
          </p:cNvSpPr>
          <p:nvPr/>
        </p:nvSpPr>
        <p:spPr bwMode="auto">
          <a:xfrm>
            <a:off x="1905000" y="304800"/>
            <a:ext cx="2063750" cy="396875"/>
          </a:xfrm>
          <a:prstGeom prst="rect">
            <a:avLst/>
          </a:prstGeom>
          <a:noFill/>
          <a:ln w="22225">
            <a:noFill/>
            <a:miter lim="800000"/>
            <a:headEnd/>
            <a:tailEnd/>
          </a:ln>
        </p:spPr>
        <p:txBody>
          <a:bodyPr wrap="none">
            <a:spAutoFit/>
          </a:bodyPr>
          <a:lstStyle/>
          <a:p>
            <a:r>
              <a:rPr lang="en-GB" sz="2000"/>
              <a:t>Pauli’s Solution…</a:t>
            </a:r>
          </a:p>
        </p:txBody>
      </p:sp>
      <p:grpSp>
        <p:nvGrpSpPr>
          <p:cNvPr id="2" name="Group 9"/>
          <p:cNvGrpSpPr>
            <a:grpSpLocks/>
          </p:cNvGrpSpPr>
          <p:nvPr/>
        </p:nvGrpSpPr>
        <p:grpSpPr bwMode="auto">
          <a:xfrm>
            <a:off x="785813" y="1685925"/>
            <a:ext cx="7815262" cy="242888"/>
            <a:chOff x="785786" y="1686592"/>
            <a:chExt cx="7814638" cy="242210"/>
          </a:xfrm>
        </p:grpSpPr>
        <p:cxnSp>
          <p:nvCxnSpPr>
            <p:cNvPr id="69638" name="Straight Connector 5"/>
            <p:cNvCxnSpPr>
              <a:cxnSpLocks noChangeShapeType="1"/>
            </p:cNvCxnSpPr>
            <p:nvPr/>
          </p:nvCxnSpPr>
          <p:spPr bwMode="auto">
            <a:xfrm>
              <a:off x="813682" y="1686592"/>
              <a:ext cx="7786742" cy="0"/>
            </a:xfrm>
            <a:prstGeom prst="line">
              <a:avLst/>
            </a:prstGeom>
            <a:noFill/>
            <a:ln w="44450" algn="ctr">
              <a:solidFill>
                <a:srgbClr val="FF0000"/>
              </a:solidFill>
              <a:round/>
              <a:headEnd/>
              <a:tailEnd/>
            </a:ln>
          </p:spPr>
        </p:cxnSp>
        <p:cxnSp>
          <p:nvCxnSpPr>
            <p:cNvPr id="69639" name="Straight Connector 7"/>
            <p:cNvCxnSpPr>
              <a:cxnSpLocks noChangeShapeType="1"/>
            </p:cNvCxnSpPr>
            <p:nvPr/>
          </p:nvCxnSpPr>
          <p:spPr bwMode="auto">
            <a:xfrm>
              <a:off x="785786" y="1928802"/>
              <a:ext cx="642942" cy="0"/>
            </a:xfrm>
            <a:prstGeom prst="line">
              <a:avLst/>
            </a:prstGeom>
            <a:noFill/>
            <a:ln w="44450" algn="ctr">
              <a:solidFill>
                <a:srgbClr val="FF0000"/>
              </a:solidFill>
              <a:round/>
              <a:headEnd/>
              <a:tailEnd/>
            </a:ln>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448973"/>
                                        </p:tgtEl>
                                        <p:attrNameLst>
                                          <p:attrName>style.visibility</p:attrName>
                                        </p:attrNameLst>
                                      </p:cBhvr>
                                      <p:to>
                                        <p:strVal val="visible"/>
                                      </p:to>
                                    </p:set>
                                    <p:animEffect transition="in" filter="wipe(up)">
                                      <p:cBhvr>
                                        <p:cTn id="7" dur="500"/>
                                        <p:tgtEl>
                                          <p:spTgt spid="144897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8973"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rot="-5400000">
            <a:off x="-1684337" y="3894137"/>
            <a:ext cx="4679950" cy="396875"/>
          </a:xfrm>
          <a:prstGeom prst="rect">
            <a:avLst/>
          </a:prstGeom>
          <a:noFill/>
          <a:ln w="9525">
            <a:noFill/>
            <a:miter lim="800000"/>
            <a:headEnd/>
            <a:tailEnd/>
          </a:ln>
        </p:spPr>
        <p:txBody>
          <a:bodyPr wrap="none">
            <a:spAutoFit/>
          </a:bodyPr>
          <a:lstStyle/>
          <a:p>
            <a:pPr algn="l"/>
            <a:r>
              <a:rPr lang="en-US" sz="2000">
                <a:solidFill>
                  <a:srgbClr val="FF0066"/>
                </a:solidFill>
              </a:rPr>
              <a:t>Data compiled by G.Zeller, hep-ex/0312061</a:t>
            </a:r>
          </a:p>
        </p:txBody>
      </p:sp>
      <p:sp>
        <p:nvSpPr>
          <p:cNvPr id="22531" name="Rectangle 3"/>
          <p:cNvSpPr>
            <a:spLocks noChangeArrowheads="1"/>
          </p:cNvSpPr>
          <p:nvPr/>
        </p:nvSpPr>
        <p:spPr bwMode="auto">
          <a:xfrm>
            <a:off x="1066800" y="381000"/>
            <a:ext cx="7772400" cy="1143000"/>
          </a:xfrm>
          <a:prstGeom prst="rect">
            <a:avLst/>
          </a:prstGeom>
          <a:noFill/>
          <a:ln w="9525">
            <a:noFill/>
            <a:miter lim="800000"/>
            <a:headEnd/>
            <a:tailEnd/>
          </a:ln>
        </p:spPr>
        <p:txBody>
          <a:bodyPr anchor="ctr"/>
          <a:lstStyle/>
          <a:p>
            <a:r>
              <a:rPr lang="en-GB" sz="3200" i="1">
                <a:latin typeface="Arial" charset="0"/>
              </a:rPr>
              <a:t>Cross sections are poorly known in range 0.1-10 GeV</a:t>
            </a:r>
            <a:endParaRPr lang="en-GB" sz="3200" i="1" baseline="-25000">
              <a:latin typeface="Arial" charset="0"/>
            </a:endParaRPr>
          </a:p>
        </p:txBody>
      </p:sp>
      <p:pic>
        <p:nvPicPr>
          <p:cNvPr id="22532" name="Picture 4"/>
          <p:cNvPicPr>
            <a:picLocks noChangeAspect="1" noChangeArrowheads="1"/>
          </p:cNvPicPr>
          <p:nvPr/>
        </p:nvPicPr>
        <p:blipFill>
          <a:blip r:embed="rId3" cstate="print"/>
          <a:srcRect/>
          <a:stretch>
            <a:fillRect/>
          </a:stretch>
        </p:blipFill>
        <p:spPr bwMode="auto">
          <a:xfrm>
            <a:off x="2111375" y="1600200"/>
            <a:ext cx="5127625" cy="4991100"/>
          </a:xfrm>
          <a:prstGeom prst="rect">
            <a:avLst/>
          </a:prstGeom>
          <a:noFill/>
          <a:ln w="222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rot="-5400000">
            <a:off x="-1684337" y="3894137"/>
            <a:ext cx="4679950" cy="396875"/>
          </a:xfrm>
          <a:prstGeom prst="rect">
            <a:avLst/>
          </a:prstGeom>
          <a:noFill/>
          <a:ln w="9525">
            <a:noFill/>
            <a:miter lim="800000"/>
            <a:headEnd/>
            <a:tailEnd/>
          </a:ln>
        </p:spPr>
        <p:txBody>
          <a:bodyPr wrap="none">
            <a:spAutoFit/>
          </a:bodyPr>
          <a:lstStyle/>
          <a:p>
            <a:pPr algn="l"/>
            <a:r>
              <a:rPr lang="en-US" sz="2000">
                <a:solidFill>
                  <a:srgbClr val="FF0066"/>
                </a:solidFill>
              </a:rPr>
              <a:t>Data compiled by G.Zeller, hep-ex/0312061</a:t>
            </a:r>
          </a:p>
        </p:txBody>
      </p:sp>
      <p:pic>
        <p:nvPicPr>
          <p:cNvPr id="23555" name="Picture 3"/>
          <p:cNvPicPr>
            <a:picLocks noChangeAspect="1" noChangeArrowheads="1"/>
          </p:cNvPicPr>
          <p:nvPr/>
        </p:nvPicPr>
        <p:blipFill>
          <a:blip r:embed="rId3" cstate="print"/>
          <a:srcRect/>
          <a:stretch>
            <a:fillRect/>
          </a:stretch>
        </p:blipFill>
        <p:spPr bwMode="auto">
          <a:xfrm>
            <a:off x="908050" y="1731963"/>
            <a:ext cx="4089400" cy="4191000"/>
          </a:xfrm>
          <a:prstGeom prst="rect">
            <a:avLst/>
          </a:prstGeom>
          <a:noFill/>
          <a:ln w="22225">
            <a:noFill/>
            <a:miter lim="800000"/>
            <a:headEnd/>
            <a:tailEnd/>
          </a:ln>
        </p:spPr>
      </p:pic>
      <p:grpSp>
        <p:nvGrpSpPr>
          <p:cNvPr id="2" name="Group 4"/>
          <p:cNvGrpSpPr>
            <a:grpSpLocks/>
          </p:cNvGrpSpPr>
          <p:nvPr/>
        </p:nvGrpSpPr>
        <p:grpSpPr bwMode="auto">
          <a:xfrm>
            <a:off x="4868863" y="1752600"/>
            <a:ext cx="4198937" cy="4186238"/>
            <a:chOff x="2832" y="1104"/>
            <a:chExt cx="2645" cy="2637"/>
          </a:xfrm>
        </p:grpSpPr>
        <p:pic>
          <p:nvPicPr>
            <p:cNvPr id="23559" name="Picture 5"/>
            <p:cNvPicPr>
              <a:picLocks noChangeAspect="1" noChangeArrowheads="1"/>
            </p:cNvPicPr>
            <p:nvPr/>
          </p:nvPicPr>
          <p:blipFill>
            <a:blip r:embed="rId4" cstate="print"/>
            <a:srcRect/>
            <a:stretch>
              <a:fillRect/>
            </a:stretch>
          </p:blipFill>
          <p:spPr bwMode="auto">
            <a:xfrm>
              <a:off x="2832" y="1104"/>
              <a:ext cx="2645" cy="2637"/>
            </a:xfrm>
            <a:prstGeom prst="rect">
              <a:avLst/>
            </a:prstGeom>
            <a:noFill/>
            <a:ln w="22225">
              <a:noFill/>
              <a:miter lim="800000"/>
              <a:headEnd/>
              <a:tailEnd/>
            </a:ln>
          </p:spPr>
        </p:pic>
        <p:sp>
          <p:nvSpPr>
            <p:cNvPr id="23560" name="Rectangle 6"/>
            <p:cNvSpPr>
              <a:spLocks noChangeArrowheads="1"/>
            </p:cNvSpPr>
            <p:nvPr/>
          </p:nvSpPr>
          <p:spPr bwMode="auto">
            <a:xfrm>
              <a:off x="4080" y="2544"/>
              <a:ext cx="96" cy="480"/>
            </a:xfrm>
            <a:prstGeom prst="rect">
              <a:avLst/>
            </a:prstGeom>
            <a:solidFill>
              <a:srgbClr val="FFFFFF"/>
            </a:solidFill>
            <a:ln w="22225">
              <a:noFill/>
              <a:miter lim="800000"/>
              <a:headEnd/>
              <a:tailEnd/>
            </a:ln>
          </p:spPr>
          <p:txBody>
            <a:bodyPr wrap="none" anchor="ctr"/>
            <a:lstStyle/>
            <a:p>
              <a:endParaRPr lang="en-US"/>
            </a:p>
          </p:txBody>
        </p:sp>
      </p:grpSp>
      <p:pic>
        <p:nvPicPr>
          <p:cNvPr id="1960967" name="Picture 7"/>
          <p:cNvPicPr>
            <a:picLocks noChangeAspect="1" noChangeArrowheads="1"/>
          </p:cNvPicPr>
          <p:nvPr/>
        </p:nvPicPr>
        <p:blipFill>
          <a:blip r:embed="rId4" cstate="print"/>
          <a:srcRect/>
          <a:stretch>
            <a:fillRect/>
          </a:stretch>
        </p:blipFill>
        <p:spPr bwMode="auto">
          <a:xfrm>
            <a:off x="4868863" y="1752600"/>
            <a:ext cx="4198937" cy="4186238"/>
          </a:xfrm>
          <a:prstGeom prst="rect">
            <a:avLst/>
          </a:prstGeom>
          <a:noFill/>
          <a:ln w="22225">
            <a:noFill/>
            <a:miter lim="800000"/>
            <a:headEnd/>
            <a:tailEnd/>
          </a:ln>
        </p:spPr>
      </p:pic>
      <p:sp>
        <p:nvSpPr>
          <p:cNvPr id="23558" name="Rectangle 8"/>
          <p:cNvSpPr>
            <a:spLocks noChangeArrowheads="1"/>
          </p:cNvSpPr>
          <p:nvPr/>
        </p:nvSpPr>
        <p:spPr bwMode="auto">
          <a:xfrm>
            <a:off x="1066800" y="381000"/>
            <a:ext cx="7772400" cy="1143000"/>
          </a:xfrm>
          <a:prstGeom prst="rect">
            <a:avLst/>
          </a:prstGeom>
          <a:noFill/>
          <a:ln w="9525">
            <a:noFill/>
            <a:miter lim="800000"/>
            <a:headEnd/>
            <a:tailEnd/>
          </a:ln>
        </p:spPr>
        <p:txBody>
          <a:bodyPr anchor="ctr"/>
          <a:lstStyle/>
          <a:p>
            <a:r>
              <a:rPr lang="en-GB" sz="3200" i="1">
                <a:latin typeface="Arial" charset="0"/>
              </a:rPr>
              <a:t>Some are worse than others…</a:t>
            </a:r>
            <a:endParaRPr lang="en-GB" sz="3200" i="1" baseline="-250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960967"/>
                                        </p:tgtEl>
                                        <p:attrNameLst>
                                          <p:attrName>style.visibility</p:attrName>
                                        </p:attrNameLst>
                                      </p:cBhvr>
                                      <p:to>
                                        <p:strVal val="visible"/>
                                      </p:to>
                                    </p:set>
                                    <p:animEffect transition="in" filter="wipe(up)">
                                      <p:cBhvr>
                                        <p:cTn id="12" dur="500"/>
                                        <p:tgtEl>
                                          <p:spTgt spid="19609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1066800" y="381000"/>
            <a:ext cx="7772400" cy="1143000"/>
          </a:xfrm>
          <a:prstGeom prst="rect">
            <a:avLst/>
          </a:prstGeom>
          <a:noFill/>
          <a:ln w="9525">
            <a:noFill/>
            <a:miter lim="800000"/>
            <a:headEnd/>
            <a:tailEnd/>
          </a:ln>
        </p:spPr>
        <p:txBody>
          <a:bodyPr anchor="ctr"/>
          <a:lstStyle/>
          <a:p>
            <a:r>
              <a:rPr lang="en-GB" sz="3200" i="1">
                <a:latin typeface="Arial" charset="0"/>
              </a:rPr>
              <a:t>And lets not even talk about </a:t>
            </a:r>
            <a:r>
              <a:rPr lang="en-GB" sz="3200" i="1">
                <a:latin typeface="Symbol" pitchFamily="18" charset="2"/>
              </a:rPr>
              <a:t>n</a:t>
            </a:r>
            <a:r>
              <a:rPr lang="en-GB" sz="3200" i="1">
                <a:latin typeface="Arial" charset="0"/>
              </a:rPr>
              <a:t>…</a:t>
            </a:r>
            <a:endParaRPr lang="en-GB" sz="3200" i="1" baseline="-25000">
              <a:latin typeface="Arial" charset="0"/>
            </a:endParaRPr>
          </a:p>
        </p:txBody>
      </p:sp>
      <p:pic>
        <p:nvPicPr>
          <p:cNvPr id="24579" name="Picture 3"/>
          <p:cNvPicPr>
            <a:picLocks noChangeAspect="1" noChangeArrowheads="1"/>
          </p:cNvPicPr>
          <p:nvPr/>
        </p:nvPicPr>
        <p:blipFill>
          <a:blip r:embed="rId3" cstate="print"/>
          <a:srcRect/>
          <a:stretch>
            <a:fillRect/>
          </a:stretch>
        </p:blipFill>
        <p:spPr bwMode="auto">
          <a:xfrm>
            <a:off x="2195513" y="1284288"/>
            <a:ext cx="4824412" cy="4808537"/>
          </a:xfrm>
          <a:prstGeom prst="rect">
            <a:avLst/>
          </a:prstGeom>
          <a:noFill/>
          <a:ln w="44450">
            <a:noFill/>
            <a:miter lim="800000"/>
            <a:headEnd/>
            <a:tailEnd/>
          </a:ln>
        </p:spPr>
      </p:pic>
      <p:sp>
        <p:nvSpPr>
          <p:cNvPr id="24580" name="Text Box 4"/>
          <p:cNvSpPr txBox="1">
            <a:spLocks noChangeArrowheads="1"/>
          </p:cNvSpPr>
          <p:nvPr/>
        </p:nvSpPr>
        <p:spPr bwMode="auto">
          <a:xfrm>
            <a:off x="7164388" y="404813"/>
            <a:ext cx="361950" cy="519112"/>
          </a:xfrm>
          <a:prstGeom prst="rect">
            <a:avLst/>
          </a:prstGeom>
          <a:noFill/>
          <a:ln w="44450">
            <a:noFill/>
            <a:miter lim="800000"/>
            <a:headEnd/>
            <a:tailEnd/>
          </a:ln>
        </p:spPr>
        <p:txBody>
          <a:bodyPr wrap="none">
            <a:spAutoFit/>
          </a:bodyPr>
          <a:lstStyle/>
          <a:p>
            <a:r>
              <a:rPr lang="en-GB"/>
              <a:t>_</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7543800" y="6486525"/>
            <a:ext cx="1622425" cy="366713"/>
          </a:xfrm>
          <a:prstGeom prst="rect">
            <a:avLst/>
          </a:prstGeom>
          <a:noFill/>
          <a:ln w="9525">
            <a:noFill/>
            <a:miter lim="800000"/>
            <a:headEnd/>
            <a:tailEnd/>
          </a:ln>
        </p:spPr>
        <p:txBody>
          <a:bodyPr wrap="none">
            <a:spAutoFit/>
          </a:bodyPr>
          <a:lstStyle/>
          <a:p>
            <a:r>
              <a:rPr lang="en-GB" sz="1800">
                <a:solidFill>
                  <a:schemeClr val="hlink"/>
                </a:solidFill>
                <a:latin typeface="Haettenschweiler" pitchFamily="34" charset="0"/>
              </a:rPr>
              <a:t>Imperial College/RAL</a:t>
            </a:r>
          </a:p>
        </p:txBody>
      </p:sp>
      <p:sp>
        <p:nvSpPr>
          <p:cNvPr id="25603" name="Text Box 3"/>
          <p:cNvSpPr txBox="1">
            <a:spLocks noChangeArrowheads="1"/>
          </p:cNvSpPr>
          <p:nvPr/>
        </p:nvSpPr>
        <p:spPr bwMode="auto">
          <a:xfrm>
            <a:off x="7935913" y="6272213"/>
            <a:ext cx="1006475" cy="366712"/>
          </a:xfrm>
          <a:prstGeom prst="rect">
            <a:avLst/>
          </a:prstGeom>
          <a:noFill/>
          <a:ln w="9525">
            <a:noFill/>
            <a:miter lim="800000"/>
            <a:headEnd/>
            <a:tailEnd/>
          </a:ln>
        </p:spPr>
        <p:txBody>
          <a:bodyPr wrap="none">
            <a:spAutoFit/>
          </a:bodyPr>
          <a:lstStyle/>
          <a:p>
            <a:r>
              <a:rPr lang="en-GB" sz="1800">
                <a:solidFill>
                  <a:schemeClr val="hlink"/>
                </a:solidFill>
                <a:latin typeface="Haettenschweiler" pitchFamily="34" charset="0"/>
              </a:rPr>
              <a:t>Dave Wark </a:t>
            </a:r>
          </a:p>
        </p:txBody>
      </p:sp>
      <p:pic>
        <p:nvPicPr>
          <p:cNvPr id="25604" name="Picture 4"/>
          <p:cNvPicPr>
            <a:picLocks noChangeAspect="1" noChangeArrowheads="1"/>
          </p:cNvPicPr>
          <p:nvPr/>
        </p:nvPicPr>
        <p:blipFill>
          <a:blip r:embed="rId3" cstate="print"/>
          <a:srcRect/>
          <a:stretch>
            <a:fillRect/>
          </a:stretch>
        </p:blipFill>
        <p:spPr bwMode="auto">
          <a:xfrm>
            <a:off x="1066800" y="874713"/>
            <a:ext cx="7143750" cy="614362"/>
          </a:xfrm>
          <a:prstGeom prst="rect">
            <a:avLst/>
          </a:prstGeom>
          <a:noFill/>
          <a:ln w="9525">
            <a:noFill/>
            <a:miter lim="800000"/>
            <a:headEnd/>
            <a:tailEnd/>
          </a:ln>
        </p:spPr>
      </p:pic>
      <p:sp>
        <p:nvSpPr>
          <p:cNvPr id="25605" name="Rectangle 5"/>
          <p:cNvSpPr>
            <a:spLocks noGrp="1" noChangeArrowheads="1"/>
          </p:cNvSpPr>
          <p:nvPr>
            <p:ph type="title"/>
          </p:nvPr>
        </p:nvSpPr>
        <p:spPr>
          <a:xfrm>
            <a:off x="1066800" y="-228600"/>
            <a:ext cx="7772400" cy="1143000"/>
          </a:xfrm>
          <a:noFill/>
        </p:spPr>
        <p:txBody>
          <a:bodyPr/>
          <a:lstStyle/>
          <a:p>
            <a:pPr eaLnBrk="1" hangingPunct="1"/>
            <a:r>
              <a:rPr lang="en-GB" sz="4000" i="1" smtClean="0">
                <a:latin typeface="Arial" charset="0"/>
              </a:rPr>
              <a:t>Optimal Near Detector (?)</a:t>
            </a:r>
          </a:p>
        </p:txBody>
      </p:sp>
      <p:sp>
        <p:nvSpPr>
          <p:cNvPr id="1950726" name="Rectangle 6"/>
          <p:cNvSpPr>
            <a:spLocks noGrp="1" noChangeArrowheads="1"/>
          </p:cNvSpPr>
          <p:nvPr>
            <p:ph type="body" idx="1"/>
          </p:nvPr>
        </p:nvSpPr>
        <p:spPr>
          <a:xfrm>
            <a:off x="684213" y="692150"/>
            <a:ext cx="7772400" cy="5257800"/>
          </a:xfrm>
          <a:noFill/>
        </p:spPr>
        <p:txBody>
          <a:bodyPr/>
          <a:lstStyle/>
          <a:p>
            <a:pPr eaLnBrk="1" hangingPunct="1">
              <a:lnSpc>
                <a:spcPct val="90000"/>
              </a:lnSpc>
            </a:pPr>
            <a:r>
              <a:rPr lang="en-GB" sz="2000" i="1" smtClean="0">
                <a:latin typeface="Arial" charset="0"/>
              </a:rPr>
              <a:t>Naively you would want the near and far detectors to be “identical”, and then you just subtract.</a:t>
            </a:r>
          </a:p>
          <a:p>
            <a:pPr eaLnBrk="1" hangingPunct="1">
              <a:lnSpc>
                <a:spcPct val="90000"/>
              </a:lnSpc>
            </a:pPr>
            <a:r>
              <a:rPr lang="en-GB" sz="2000" i="1" smtClean="0">
                <a:latin typeface="Arial" charset="0"/>
              </a:rPr>
              <a:t>That was where we started out, but it was clear from very early that a water Cerenkov was not usable at the “near” site (280m).</a:t>
            </a:r>
          </a:p>
          <a:p>
            <a:pPr eaLnBrk="1" hangingPunct="1">
              <a:lnSpc>
                <a:spcPct val="90000"/>
              </a:lnSpc>
            </a:pPr>
            <a:r>
              <a:rPr lang="en-GB" sz="2000" i="1" smtClean="0">
                <a:latin typeface="Arial" charset="0"/>
              </a:rPr>
              <a:t>In fact near and far are never identical.  There are differences in:</a:t>
            </a:r>
          </a:p>
          <a:p>
            <a:pPr lvl="1" eaLnBrk="1" hangingPunct="1">
              <a:lnSpc>
                <a:spcPct val="90000"/>
              </a:lnSpc>
            </a:pPr>
            <a:r>
              <a:rPr lang="en-GB" sz="2000" i="1" smtClean="0">
                <a:latin typeface="Arial" charset="0"/>
              </a:rPr>
              <a:t>Size (and everything that goes with that)</a:t>
            </a:r>
          </a:p>
          <a:p>
            <a:pPr lvl="1" eaLnBrk="1" hangingPunct="1">
              <a:lnSpc>
                <a:spcPct val="90000"/>
              </a:lnSpc>
            </a:pPr>
            <a:r>
              <a:rPr lang="en-GB" sz="2000" i="1" smtClean="0">
                <a:latin typeface="Arial" charset="0"/>
              </a:rPr>
              <a:t>Rate</a:t>
            </a:r>
          </a:p>
          <a:p>
            <a:pPr lvl="1" eaLnBrk="1" hangingPunct="1">
              <a:lnSpc>
                <a:spcPct val="90000"/>
              </a:lnSpc>
            </a:pPr>
            <a:r>
              <a:rPr lang="en-GB" sz="2000" i="1" smtClean="0">
                <a:latin typeface="Arial" charset="0"/>
              </a:rPr>
              <a:t>Geometry with respect to the beam (a much more severe problem in an off-axis geometry)</a:t>
            </a:r>
          </a:p>
          <a:p>
            <a:pPr lvl="1" eaLnBrk="1" hangingPunct="1">
              <a:lnSpc>
                <a:spcPct val="90000"/>
              </a:lnSpc>
            </a:pPr>
            <a:r>
              <a:rPr lang="en-GB" sz="2000" i="1" smtClean="0">
                <a:latin typeface="Arial" charset="0"/>
              </a:rPr>
              <a:t>Backgrounds</a:t>
            </a:r>
          </a:p>
          <a:p>
            <a:pPr eaLnBrk="1" hangingPunct="1">
              <a:lnSpc>
                <a:spcPct val="90000"/>
              </a:lnSpc>
            </a:pPr>
            <a:r>
              <a:rPr lang="en-GB" sz="2000" i="1" smtClean="0">
                <a:latin typeface="Arial" charset="0"/>
              </a:rPr>
              <a:t>For the appearance experiment it is even more complicated, because half your backgrounds arise from the </a:t>
            </a:r>
            <a:r>
              <a:rPr lang="en-GB" sz="2000" i="1" smtClean="0">
                <a:latin typeface="Symbol" pitchFamily="18" charset="2"/>
              </a:rPr>
              <a:t>n</a:t>
            </a:r>
            <a:r>
              <a:rPr lang="en-GB" sz="2000" i="1" baseline="-25000" smtClean="0">
                <a:latin typeface="Symbol" pitchFamily="18" charset="2"/>
              </a:rPr>
              <a:t>m</a:t>
            </a:r>
            <a:r>
              <a:rPr lang="en-GB" sz="2000" i="1" smtClean="0">
                <a:latin typeface="Arial" charset="0"/>
              </a:rPr>
              <a:t>, and these oscillate into </a:t>
            </a:r>
            <a:r>
              <a:rPr lang="en-GB" sz="2000" i="1" smtClean="0">
                <a:latin typeface="Symbol" pitchFamily="18" charset="2"/>
              </a:rPr>
              <a:t>n</a:t>
            </a:r>
            <a:r>
              <a:rPr lang="en-GB" sz="2000" i="1" baseline="-25000" smtClean="0">
                <a:latin typeface="Symbol" pitchFamily="18" charset="2"/>
              </a:rPr>
              <a:t>t</a:t>
            </a:r>
            <a:r>
              <a:rPr lang="en-GB" sz="2000" i="1" smtClean="0">
                <a:latin typeface="Arial" charset="0"/>
              </a:rPr>
              <a:t> at the far detector.</a:t>
            </a:r>
          </a:p>
          <a:p>
            <a:pPr eaLnBrk="1" hangingPunct="1">
              <a:lnSpc>
                <a:spcPct val="90000"/>
              </a:lnSpc>
            </a:pPr>
            <a:r>
              <a:rPr lang="en-GB" sz="2000" i="1" smtClean="0">
                <a:latin typeface="Arial" charset="0"/>
              </a:rPr>
              <a:t>So a straight subtraction is not possible, and you need to understand the beam and interactions in detail.</a:t>
            </a:r>
          </a:p>
          <a:p>
            <a:pPr eaLnBrk="1" hangingPunct="1">
              <a:lnSpc>
                <a:spcPct val="90000"/>
              </a:lnSpc>
            </a:pPr>
            <a:r>
              <a:rPr lang="en-GB" sz="2000" i="1" smtClean="0">
                <a:latin typeface="Arial" charset="0"/>
              </a:rPr>
              <a:t>The far detector must be huge, but the near detector doesn’t need to be, so you can make it much more complex (and capable), if you are willing to go with a different technology.</a:t>
            </a:r>
          </a:p>
          <a:p>
            <a:pPr eaLnBrk="1" hangingPunct="1">
              <a:lnSpc>
                <a:spcPct val="90000"/>
              </a:lnSpc>
              <a:buFontTx/>
              <a:buNone/>
            </a:pPr>
            <a:r>
              <a:rPr lang="en-GB" sz="2000" i="1" smtClean="0">
                <a:latin typeface="Arial" charset="0"/>
                <a:sym typeface="Symbol" pitchFamily="18" charset="2"/>
              </a:rPr>
              <a:t>                         </a:t>
            </a:r>
            <a:r>
              <a:rPr lang="en-GB" sz="3600" i="1" smtClean="0">
                <a:latin typeface="Arial" charset="0"/>
                <a:sym typeface="Symbol" pitchFamily="18" charset="2"/>
              </a:rPr>
              <a:t> 280m near detectors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50726">
                                            <p:txEl>
                                              <p:pRg st="9" end="9"/>
                                            </p:txEl>
                                          </p:spTgt>
                                        </p:tgtEl>
                                        <p:attrNameLst>
                                          <p:attrName>style.visibility</p:attrName>
                                        </p:attrNameLst>
                                      </p:cBhvr>
                                      <p:to>
                                        <p:strVal val="visible"/>
                                      </p:to>
                                    </p:set>
                                    <p:animEffect transition="in" filter="wipe(left)">
                                      <p:cBhvr>
                                        <p:cTn id="7" dur="500"/>
                                        <p:tgtEl>
                                          <p:spTgt spid="1950726">
                                            <p:txEl>
                                              <p:pRg st="9" end="9"/>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950726">
                                            <p:txEl>
                                              <p:pRg st="10" end="10"/>
                                            </p:txEl>
                                          </p:spTgt>
                                        </p:tgtEl>
                                        <p:attrNameLst>
                                          <p:attrName>style.visibility</p:attrName>
                                        </p:attrNameLst>
                                      </p:cBhvr>
                                      <p:to>
                                        <p:strVal val="visible"/>
                                      </p:to>
                                    </p:set>
                                    <p:animEffect transition="in" filter="wipe(left)">
                                      <p:cBhvr>
                                        <p:cTn id="12" dur="500"/>
                                        <p:tgtEl>
                                          <p:spTgt spid="195072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0726"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cstate="print"/>
          <a:srcRect/>
          <a:stretch>
            <a:fillRect/>
          </a:stretch>
        </p:blipFill>
        <p:spPr bwMode="auto">
          <a:xfrm>
            <a:off x="723900" y="471488"/>
            <a:ext cx="7696200" cy="5915025"/>
          </a:xfrm>
          <a:prstGeom prst="rect">
            <a:avLst/>
          </a:prstGeom>
          <a:noFill/>
          <a:ln w="44450">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cstate="print"/>
          <a:srcRect/>
          <a:stretch>
            <a:fillRect/>
          </a:stretch>
        </p:blipFill>
        <p:spPr bwMode="auto">
          <a:xfrm>
            <a:off x="723900" y="471488"/>
            <a:ext cx="7696200" cy="5915025"/>
          </a:xfrm>
          <a:prstGeom prst="rect">
            <a:avLst/>
          </a:prstGeom>
          <a:noFill/>
          <a:ln w="44450">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cstate="print"/>
          <a:srcRect/>
          <a:stretch>
            <a:fillRect/>
          </a:stretch>
        </p:blipFill>
        <p:spPr bwMode="auto">
          <a:xfrm>
            <a:off x="723900" y="471488"/>
            <a:ext cx="7696200" cy="5915025"/>
          </a:xfrm>
          <a:prstGeom prst="rect">
            <a:avLst/>
          </a:prstGeom>
          <a:noFill/>
          <a:ln w="44450">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cstate="print"/>
          <a:srcRect/>
          <a:stretch>
            <a:fillRect/>
          </a:stretch>
        </p:blipFill>
        <p:spPr bwMode="auto">
          <a:xfrm>
            <a:off x="723900" y="471488"/>
            <a:ext cx="7696200" cy="5915025"/>
          </a:xfrm>
          <a:prstGeom prst="rect">
            <a:avLst/>
          </a:prstGeom>
          <a:noFill/>
          <a:ln w="44450">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cstate="print"/>
          <a:srcRect/>
          <a:stretch>
            <a:fillRect/>
          </a:stretch>
        </p:blipFill>
        <p:spPr bwMode="auto">
          <a:xfrm>
            <a:off x="723900" y="471488"/>
            <a:ext cx="7696200" cy="5915025"/>
          </a:xfrm>
          <a:prstGeom prst="rect">
            <a:avLst/>
          </a:prstGeom>
          <a:noFill/>
          <a:ln w="44450">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cstate="print"/>
          <a:srcRect/>
          <a:stretch>
            <a:fillRect/>
          </a:stretch>
        </p:blipFill>
        <p:spPr bwMode="auto">
          <a:xfrm>
            <a:off x="723900" y="471488"/>
            <a:ext cx="7696200" cy="5915025"/>
          </a:xfrm>
          <a:prstGeom prst="rect">
            <a:avLst/>
          </a:prstGeom>
          <a:noFill/>
          <a:ln w="44450">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838200" y="-152400"/>
            <a:ext cx="7772400" cy="1143000"/>
          </a:xfrm>
        </p:spPr>
        <p:txBody>
          <a:bodyPr/>
          <a:lstStyle/>
          <a:p>
            <a:pPr eaLnBrk="1" hangingPunct="1"/>
            <a:r>
              <a:rPr lang="en-GB" sz="3600" i="1" smtClean="0">
                <a:latin typeface="Arial" charset="0"/>
              </a:rPr>
              <a:t>How to detect them? </a:t>
            </a:r>
            <a:endParaRPr lang="en-GB" sz="3600" i="1" smtClean="0">
              <a:latin typeface="Symbol" pitchFamily="18" charset="2"/>
            </a:endParaRPr>
          </a:p>
        </p:txBody>
      </p:sp>
      <p:sp>
        <p:nvSpPr>
          <p:cNvPr id="1534979" name="Rectangle 3"/>
          <p:cNvSpPr>
            <a:spLocks noGrp="1" noChangeArrowheads="1"/>
          </p:cNvSpPr>
          <p:nvPr>
            <p:ph type="body" idx="1"/>
          </p:nvPr>
        </p:nvSpPr>
        <p:spPr>
          <a:xfrm>
            <a:off x="658813" y="990600"/>
            <a:ext cx="8305800" cy="5334000"/>
          </a:xfrm>
          <a:noFill/>
        </p:spPr>
        <p:txBody>
          <a:bodyPr/>
          <a:lstStyle/>
          <a:p>
            <a:pPr eaLnBrk="1" hangingPunct="1">
              <a:lnSpc>
                <a:spcPct val="80000"/>
              </a:lnSpc>
            </a:pPr>
            <a:r>
              <a:rPr lang="en-GB" sz="2800" i="1" smtClean="0">
                <a:latin typeface="Arial" charset="0"/>
              </a:rPr>
              <a:t>The detection of neutrinos was an extreme challenge for the experiments of the mid-twentieth century – Pauli, in fact, apologized for hypothesizing a particle that could not be detected.</a:t>
            </a:r>
          </a:p>
          <a:p>
            <a:pPr eaLnBrk="1" hangingPunct="1">
              <a:lnSpc>
                <a:spcPct val="80000"/>
              </a:lnSpc>
            </a:pPr>
            <a:r>
              <a:rPr lang="en-GB" sz="2800" i="1" smtClean="0">
                <a:latin typeface="Arial" charset="0"/>
              </a:rPr>
              <a:t>In a Chalk River report in 1946, Bruno Pontecorvo pointed out the advantages of a radiochemical experiment based on </a:t>
            </a:r>
            <a:r>
              <a:rPr lang="en-GB" sz="2800" i="1" smtClean="0">
                <a:latin typeface="Symbol" pitchFamily="18" charset="2"/>
              </a:rPr>
              <a:t>n</a:t>
            </a:r>
            <a:r>
              <a:rPr lang="en-GB" sz="2800" i="1" baseline="-25000" smtClean="0">
                <a:latin typeface="Arial" charset="0"/>
              </a:rPr>
              <a:t>e</a:t>
            </a:r>
            <a:r>
              <a:rPr lang="en-GB" sz="2800" i="1" smtClean="0">
                <a:latin typeface="Arial" charset="0"/>
              </a:rPr>
              <a:t> + </a:t>
            </a:r>
            <a:r>
              <a:rPr lang="en-GB" sz="2800" i="1" baseline="30000" smtClean="0">
                <a:latin typeface="Arial" charset="0"/>
              </a:rPr>
              <a:t>37</a:t>
            </a:r>
            <a:r>
              <a:rPr lang="en-GB" sz="2800" i="1" smtClean="0">
                <a:latin typeface="Arial" charset="0"/>
              </a:rPr>
              <a:t>Cl </a:t>
            </a:r>
            <a:r>
              <a:rPr lang="en-GB" sz="2800" i="1" smtClean="0">
                <a:latin typeface="Arial" charset="0"/>
                <a:sym typeface="Symbol" pitchFamily="18" charset="2"/>
              </a:rPr>
              <a:t> </a:t>
            </a:r>
            <a:r>
              <a:rPr lang="en-GB" sz="2800" i="1" baseline="30000" smtClean="0">
                <a:latin typeface="Arial" charset="0"/>
                <a:sym typeface="Symbol" pitchFamily="18" charset="2"/>
              </a:rPr>
              <a:t>37</a:t>
            </a:r>
            <a:r>
              <a:rPr lang="en-GB" sz="2800" i="1" smtClean="0">
                <a:latin typeface="Arial" charset="0"/>
                <a:sym typeface="Symbol" pitchFamily="18" charset="2"/>
              </a:rPr>
              <a:t>Ar + e</a:t>
            </a:r>
            <a:r>
              <a:rPr lang="en-GB" sz="2800" i="1" baseline="30000" smtClean="0">
                <a:cs typeface="Times New Roman" pitchFamily="18" charset="0"/>
                <a:sym typeface="Symbol" pitchFamily="18" charset="2"/>
              </a:rPr>
              <a:t>−</a:t>
            </a:r>
            <a:r>
              <a:rPr lang="en-GB" sz="2800" i="1" smtClean="0">
                <a:latin typeface="Arial" charset="0"/>
                <a:cs typeface="Times New Roman" pitchFamily="18" charset="0"/>
                <a:sym typeface="Symbol" pitchFamily="18" charset="2"/>
              </a:rPr>
              <a:t> (and even mentioned solar neutrino detection using this method).  </a:t>
            </a:r>
          </a:p>
          <a:p>
            <a:pPr eaLnBrk="1" hangingPunct="1">
              <a:lnSpc>
                <a:spcPct val="80000"/>
              </a:lnSpc>
            </a:pPr>
            <a:r>
              <a:rPr lang="en-GB" sz="2800" i="1" smtClean="0">
                <a:latin typeface="Arial" charset="0"/>
              </a:rPr>
              <a:t>However the first detection of neutrinos used another method…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534979">
                                            <p:txEl>
                                              <p:pRg st="0" end="0"/>
                                            </p:txEl>
                                          </p:spTgt>
                                        </p:tgtEl>
                                        <p:attrNameLst>
                                          <p:attrName>style.visibility</p:attrName>
                                        </p:attrNameLst>
                                      </p:cBhvr>
                                      <p:to>
                                        <p:strVal val="visible"/>
                                      </p:to>
                                    </p:set>
                                    <p:animEffect transition="in" filter="wipe(up)">
                                      <p:cBhvr>
                                        <p:cTn id="7" dur="500"/>
                                        <p:tgtEl>
                                          <p:spTgt spid="15349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534979">
                                            <p:txEl>
                                              <p:pRg st="1" end="1"/>
                                            </p:txEl>
                                          </p:spTgt>
                                        </p:tgtEl>
                                        <p:attrNameLst>
                                          <p:attrName>style.visibility</p:attrName>
                                        </p:attrNameLst>
                                      </p:cBhvr>
                                      <p:to>
                                        <p:strVal val="visible"/>
                                      </p:to>
                                    </p:set>
                                    <p:animEffect transition="in" filter="wipe(up)">
                                      <p:cBhvr>
                                        <p:cTn id="12" dur="500"/>
                                        <p:tgtEl>
                                          <p:spTgt spid="15349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534979">
                                            <p:txEl>
                                              <p:pRg st="2" end="2"/>
                                            </p:txEl>
                                          </p:spTgt>
                                        </p:tgtEl>
                                        <p:attrNameLst>
                                          <p:attrName>style.visibility</p:attrName>
                                        </p:attrNameLst>
                                      </p:cBhvr>
                                      <p:to>
                                        <p:strVal val="visible"/>
                                      </p:to>
                                    </p:set>
                                    <p:animEffect transition="in" filter="wipe(up)">
                                      <p:cBhvr>
                                        <p:cTn id="17" dur="500"/>
                                        <p:tgtEl>
                                          <p:spTgt spid="15349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4979"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cstate="print"/>
          <a:srcRect/>
          <a:stretch>
            <a:fillRect/>
          </a:stretch>
        </p:blipFill>
        <p:spPr bwMode="auto">
          <a:xfrm>
            <a:off x="723900" y="471488"/>
            <a:ext cx="7696200" cy="5915025"/>
          </a:xfrm>
          <a:prstGeom prst="rect">
            <a:avLst/>
          </a:prstGeom>
          <a:noFill/>
          <a:ln w="44450">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2" cstate="print"/>
          <a:srcRect/>
          <a:stretch>
            <a:fillRect/>
          </a:stretch>
        </p:blipFill>
        <p:spPr bwMode="auto">
          <a:xfrm>
            <a:off x="723900" y="471488"/>
            <a:ext cx="7696200" cy="5915025"/>
          </a:xfrm>
          <a:prstGeom prst="rect">
            <a:avLst/>
          </a:prstGeom>
          <a:noFill/>
          <a:ln w="44450">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cstate="print"/>
          <a:srcRect/>
          <a:stretch>
            <a:fillRect/>
          </a:stretch>
        </p:blipFill>
        <p:spPr bwMode="auto">
          <a:xfrm>
            <a:off x="723900" y="471488"/>
            <a:ext cx="7696200" cy="5915025"/>
          </a:xfrm>
          <a:prstGeom prst="rect">
            <a:avLst/>
          </a:prstGeom>
          <a:noFill/>
          <a:ln w="44450">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cstate="print"/>
          <a:srcRect/>
          <a:stretch>
            <a:fillRect/>
          </a:stretch>
        </p:blipFill>
        <p:spPr bwMode="auto">
          <a:xfrm>
            <a:off x="723900" y="471488"/>
            <a:ext cx="7696200" cy="5915025"/>
          </a:xfrm>
          <a:prstGeom prst="rect">
            <a:avLst/>
          </a:prstGeom>
          <a:noFill/>
          <a:ln w="44450">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cstate="print"/>
          <a:srcRect/>
          <a:stretch>
            <a:fillRect/>
          </a:stretch>
        </p:blipFill>
        <p:spPr bwMode="auto">
          <a:xfrm>
            <a:off x="723900" y="471488"/>
            <a:ext cx="7696200" cy="5915025"/>
          </a:xfrm>
          <a:prstGeom prst="rect">
            <a:avLst/>
          </a:prstGeom>
          <a:noFill/>
          <a:ln w="44450">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p:cNvPicPr>
            <a:picLocks noChangeAspect="1" noChangeArrowheads="1"/>
          </p:cNvPicPr>
          <p:nvPr/>
        </p:nvPicPr>
        <p:blipFill>
          <a:blip r:embed="rId2" cstate="print"/>
          <a:srcRect/>
          <a:stretch>
            <a:fillRect/>
          </a:stretch>
        </p:blipFill>
        <p:spPr bwMode="auto">
          <a:xfrm>
            <a:off x="467543" y="-173637"/>
            <a:ext cx="8280921" cy="5853105"/>
          </a:xfrm>
          <a:prstGeom prst="rect">
            <a:avLst/>
          </a:prstGeom>
          <a:noFill/>
          <a:ln w="44450" cap="flat" cmpd="sng">
            <a:noFill/>
            <a:prstDash val="solid"/>
            <a:miter lim="800000"/>
            <a:headEnd type="none" w="med" len="med"/>
            <a:tailEnd type="none" w="med" len="med"/>
          </a:ln>
        </p:spPr>
      </p:pic>
      <p:pic>
        <p:nvPicPr>
          <p:cNvPr id="611330" name="Picture 2"/>
          <p:cNvPicPr>
            <a:picLocks noChangeAspect="1" noChangeArrowheads="1"/>
          </p:cNvPicPr>
          <p:nvPr/>
        </p:nvPicPr>
        <p:blipFill>
          <a:blip r:embed="rId3" cstate="print"/>
          <a:srcRect/>
          <a:stretch>
            <a:fillRect/>
          </a:stretch>
        </p:blipFill>
        <p:spPr bwMode="auto">
          <a:xfrm>
            <a:off x="1547664" y="5403180"/>
            <a:ext cx="6192688" cy="15542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0" y="0"/>
            <a:ext cx="9324528" cy="7029400"/>
          </a:xfrm>
          <a:prstGeom prst="rect">
            <a:avLst/>
          </a:prstGeom>
          <a:solidFill>
            <a:srgbClr val="FFFFFF"/>
          </a:solidFill>
          <a:ln w="4445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800" b="0" i="0" u="none" strike="noStrike" cap="none" normalizeH="0" baseline="0" smtClean="0">
              <a:ln>
                <a:noFill/>
              </a:ln>
              <a:solidFill>
                <a:srgbClr val="66FFFF"/>
              </a:solidFill>
              <a:effectLst/>
              <a:latin typeface="Times New Roman" pitchFamily="18" charset="0"/>
            </a:endParaRPr>
          </a:p>
        </p:txBody>
      </p:sp>
      <p:pic>
        <p:nvPicPr>
          <p:cNvPr id="636930" name="Picture 2"/>
          <p:cNvPicPr>
            <a:picLocks noChangeAspect="1" noChangeArrowheads="1"/>
          </p:cNvPicPr>
          <p:nvPr/>
        </p:nvPicPr>
        <p:blipFill>
          <a:blip r:embed="rId2" cstate="print"/>
          <a:srcRect/>
          <a:stretch>
            <a:fillRect/>
          </a:stretch>
        </p:blipFill>
        <p:spPr bwMode="auto">
          <a:xfrm>
            <a:off x="4427984" y="0"/>
            <a:ext cx="4754116" cy="2776076"/>
          </a:xfrm>
          <a:prstGeom prst="rect">
            <a:avLst/>
          </a:prstGeom>
          <a:noFill/>
          <a:ln w="9525">
            <a:noFill/>
            <a:miter lim="800000"/>
            <a:headEnd/>
            <a:tailEnd/>
          </a:ln>
        </p:spPr>
      </p:pic>
      <p:pic>
        <p:nvPicPr>
          <p:cNvPr id="636931" name="Picture 3"/>
          <p:cNvPicPr>
            <a:picLocks noChangeAspect="1" noChangeArrowheads="1"/>
          </p:cNvPicPr>
          <p:nvPr/>
        </p:nvPicPr>
        <p:blipFill>
          <a:blip r:embed="rId3" cstate="print"/>
          <a:srcRect/>
          <a:stretch>
            <a:fillRect/>
          </a:stretch>
        </p:blipFill>
        <p:spPr bwMode="auto">
          <a:xfrm>
            <a:off x="4499992" y="2780929"/>
            <a:ext cx="4644008" cy="505516"/>
          </a:xfrm>
          <a:prstGeom prst="rect">
            <a:avLst/>
          </a:prstGeom>
          <a:noFill/>
          <a:ln w="9525">
            <a:noFill/>
            <a:miter lim="800000"/>
            <a:headEnd/>
            <a:tailEnd/>
          </a:ln>
        </p:spPr>
      </p:pic>
      <p:pic>
        <p:nvPicPr>
          <p:cNvPr id="636932" name="Picture 4"/>
          <p:cNvPicPr>
            <a:picLocks noChangeAspect="1" noChangeArrowheads="1"/>
          </p:cNvPicPr>
          <p:nvPr/>
        </p:nvPicPr>
        <p:blipFill>
          <a:blip r:embed="rId4" cstate="print"/>
          <a:srcRect/>
          <a:stretch>
            <a:fillRect/>
          </a:stretch>
        </p:blipFill>
        <p:spPr bwMode="auto">
          <a:xfrm>
            <a:off x="0" y="0"/>
            <a:ext cx="4427984" cy="1642166"/>
          </a:xfrm>
          <a:prstGeom prst="rect">
            <a:avLst/>
          </a:prstGeom>
          <a:noFill/>
          <a:ln w="9525">
            <a:noFill/>
            <a:miter lim="800000"/>
            <a:headEnd/>
            <a:tailEnd/>
          </a:ln>
        </p:spPr>
      </p:pic>
      <p:pic>
        <p:nvPicPr>
          <p:cNvPr id="636933" name="Picture 5"/>
          <p:cNvPicPr>
            <a:picLocks noChangeAspect="1" noChangeArrowheads="1"/>
          </p:cNvPicPr>
          <p:nvPr/>
        </p:nvPicPr>
        <p:blipFill>
          <a:blip r:embed="rId5" cstate="print"/>
          <a:srcRect/>
          <a:stretch>
            <a:fillRect/>
          </a:stretch>
        </p:blipFill>
        <p:spPr bwMode="auto">
          <a:xfrm>
            <a:off x="3635896" y="3364430"/>
            <a:ext cx="5574804" cy="1360714"/>
          </a:xfrm>
          <a:prstGeom prst="rect">
            <a:avLst/>
          </a:prstGeom>
          <a:noFill/>
          <a:ln w="9525">
            <a:noFill/>
            <a:miter lim="800000"/>
            <a:headEnd/>
            <a:tailEnd/>
          </a:ln>
        </p:spPr>
      </p:pic>
      <p:pic>
        <p:nvPicPr>
          <p:cNvPr id="636934" name="Picture 6"/>
          <p:cNvPicPr>
            <a:picLocks noChangeAspect="1" noChangeArrowheads="1"/>
          </p:cNvPicPr>
          <p:nvPr/>
        </p:nvPicPr>
        <p:blipFill>
          <a:blip r:embed="rId6" cstate="print"/>
          <a:srcRect/>
          <a:stretch>
            <a:fillRect/>
          </a:stretch>
        </p:blipFill>
        <p:spPr bwMode="auto">
          <a:xfrm>
            <a:off x="0" y="1700808"/>
            <a:ext cx="3695700" cy="5010150"/>
          </a:xfrm>
          <a:prstGeom prst="rect">
            <a:avLst/>
          </a:prstGeom>
          <a:noFill/>
          <a:ln w="9525">
            <a:noFill/>
            <a:miter lim="800000"/>
            <a:headEnd/>
            <a:tailEnd/>
          </a:ln>
        </p:spPr>
      </p:pic>
      <p:pic>
        <p:nvPicPr>
          <p:cNvPr id="636935" name="Picture 7"/>
          <p:cNvPicPr>
            <a:picLocks noChangeAspect="1" noChangeArrowheads="1"/>
          </p:cNvPicPr>
          <p:nvPr/>
        </p:nvPicPr>
        <p:blipFill>
          <a:blip r:embed="rId7" cstate="print"/>
          <a:srcRect/>
          <a:stretch>
            <a:fillRect/>
          </a:stretch>
        </p:blipFill>
        <p:spPr bwMode="auto">
          <a:xfrm>
            <a:off x="3693571" y="4752528"/>
            <a:ext cx="5486941" cy="1988840"/>
          </a:xfrm>
          <a:prstGeom prst="rect">
            <a:avLst/>
          </a:prstGeom>
          <a:noFill/>
          <a:ln w="9525">
            <a:noFill/>
            <a:miter lim="800000"/>
            <a:headEnd/>
            <a:tailEnd/>
          </a:ln>
        </p:spPr>
      </p:pic>
      <p:pic>
        <p:nvPicPr>
          <p:cNvPr id="636936" name="Picture 8"/>
          <p:cNvPicPr>
            <a:picLocks noChangeAspect="1" noChangeArrowheads="1"/>
          </p:cNvPicPr>
          <p:nvPr/>
        </p:nvPicPr>
        <p:blipFill>
          <a:blip r:embed="rId8" cstate="print"/>
          <a:srcRect/>
          <a:stretch>
            <a:fillRect/>
          </a:stretch>
        </p:blipFill>
        <p:spPr bwMode="auto">
          <a:xfrm>
            <a:off x="7668344" y="5052345"/>
            <a:ext cx="1440557" cy="3928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p:cNvPicPr>
            <a:picLocks noChangeAspect="1" noChangeArrowheads="1"/>
          </p:cNvPicPr>
          <p:nvPr/>
        </p:nvPicPr>
        <p:blipFill>
          <a:blip r:embed="rId2" cstate="print"/>
          <a:srcRect/>
          <a:stretch>
            <a:fillRect/>
          </a:stretch>
        </p:blipFill>
        <p:spPr bwMode="auto">
          <a:xfrm>
            <a:off x="381000" y="466725"/>
            <a:ext cx="8382000" cy="5924550"/>
          </a:xfrm>
          <a:prstGeom prst="rect">
            <a:avLst/>
          </a:prstGeom>
          <a:noFill/>
          <a:ln w="44450" cap="flat" cmpd="sng">
            <a:noFill/>
            <a:prstDash val="solid"/>
            <a:miter lim="800000"/>
            <a:headEnd type="none" w="med" len="med"/>
            <a:tailEnd type="none" w="med" len="me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cstate="print"/>
          <a:srcRect/>
          <a:stretch>
            <a:fillRect/>
          </a:stretch>
        </p:blipFill>
        <p:spPr bwMode="auto">
          <a:xfrm>
            <a:off x="381000" y="466725"/>
            <a:ext cx="8382000" cy="5924550"/>
          </a:xfrm>
          <a:prstGeom prst="rect">
            <a:avLst/>
          </a:prstGeom>
          <a:noFill/>
          <a:ln w="44450" cap="flat" cmpd="sng">
            <a:noFill/>
            <a:prstDash val="solid"/>
            <a:miter lim="800000"/>
            <a:headEnd type="none" w="med" len="med"/>
            <a:tailEnd type="none" w="med" len="me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0" y="0"/>
            <a:ext cx="9144000" cy="7029400"/>
          </a:xfrm>
          <a:prstGeom prst="rect">
            <a:avLst/>
          </a:prstGeom>
          <a:solidFill>
            <a:srgbClr val="FFFFFF"/>
          </a:solidFill>
          <a:ln w="4445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800" b="0" i="0" u="none" strike="noStrike" cap="none" normalizeH="0" baseline="0" dirty="0" smtClean="0">
              <a:ln>
                <a:noFill/>
              </a:ln>
              <a:solidFill>
                <a:srgbClr val="66FFFF"/>
              </a:solidFill>
              <a:effectLst/>
              <a:latin typeface="Times New Roman" pitchFamily="18" charset="0"/>
            </a:endParaRPr>
          </a:p>
        </p:txBody>
      </p:sp>
      <p:pic>
        <p:nvPicPr>
          <p:cNvPr id="609285" name="Picture 5"/>
          <p:cNvPicPr>
            <a:picLocks noChangeAspect="1" noChangeArrowheads="1"/>
          </p:cNvPicPr>
          <p:nvPr/>
        </p:nvPicPr>
        <p:blipFill>
          <a:blip r:embed="rId2" cstate="print"/>
          <a:srcRect/>
          <a:stretch>
            <a:fillRect/>
          </a:stretch>
        </p:blipFill>
        <p:spPr bwMode="auto">
          <a:xfrm>
            <a:off x="0" y="3330929"/>
            <a:ext cx="5352921" cy="2618351"/>
          </a:xfrm>
          <a:prstGeom prst="rect">
            <a:avLst/>
          </a:prstGeom>
          <a:noFill/>
          <a:ln w="9525">
            <a:noFill/>
            <a:miter lim="800000"/>
            <a:headEnd/>
            <a:tailEnd/>
          </a:ln>
        </p:spPr>
      </p:pic>
      <p:pic>
        <p:nvPicPr>
          <p:cNvPr id="609286" name="Picture 6"/>
          <p:cNvPicPr>
            <a:picLocks noChangeAspect="1" noChangeArrowheads="1"/>
          </p:cNvPicPr>
          <p:nvPr/>
        </p:nvPicPr>
        <p:blipFill>
          <a:blip r:embed="rId3" cstate="print"/>
          <a:srcRect/>
          <a:stretch>
            <a:fillRect/>
          </a:stretch>
        </p:blipFill>
        <p:spPr bwMode="auto">
          <a:xfrm>
            <a:off x="0" y="568846"/>
            <a:ext cx="5432276" cy="2716138"/>
          </a:xfrm>
          <a:prstGeom prst="rect">
            <a:avLst/>
          </a:prstGeom>
          <a:noFill/>
          <a:ln w="9525">
            <a:noFill/>
            <a:miter lim="800000"/>
            <a:headEnd/>
            <a:tailEnd/>
          </a:ln>
        </p:spPr>
      </p:pic>
      <p:pic>
        <p:nvPicPr>
          <p:cNvPr id="609287" name="Picture 7"/>
          <p:cNvPicPr>
            <a:picLocks noChangeAspect="1" noChangeArrowheads="1"/>
          </p:cNvPicPr>
          <p:nvPr/>
        </p:nvPicPr>
        <p:blipFill>
          <a:blip r:embed="rId4" cstate="print"/>
          <a:srcRect/>
          <a:stretch>
            <a:fillRect/>
          </a:stretch>
        </p:blipFill>
        <p:spPr bwMode="auto">
          <a:xfrm>
            <a:off x="5508104" y="260648"/>
            <a:ext cx="3240360" cy="3228086"/>
          </a:xfrm>
          <a:prstGeom prst="rect">
            <a:avLst/>
          </a:prstGeom>
          <a:noFill/>
          <a:ln w="9525">
            <a:noFill/>
            <a:miter lim="800000"/>
            <a:headEnd/>
            <a:tailEnd/>
          </a:ln>
        </p:spPr>
      </p:pic>
      <p:pic>
        <p:nvPicPr>
          <p:cNvPr id="609288" name="Picture 8"/>
          <p:cNvPicPr>
            <a:picLocks noChangeAspect="1" noChangeArrowheads="1"/>
          </p:cNvPicPr>
          <p:nvPr/>
        </p:nvPicPr>
        <p:blipFill>
          <a:blip r:embed="rId5" cstate="print"/>
          <a:srcRect/>
          <a:stretch>
            <a:fillRect/>
          </a:stretch>
        </p:blipFill>
        <p:spPr bwMode="auto">
          <a:xfrm>
            <a:off x="5465683" y="3573016"/>
            <a:ext cx="3454449" cy="3284985"/>
          </a:xfrm>
          <a:prstGeom prst="rect">
            <a:avLst/>
          </a:prstGeom>
          <a:noFill/>
          <a:ln w="9525">
            <a:noFill/>
            <a:miter lim="800000"/>
            <a:headEnd/>
            <a:tailEnd/>
          </a:ln>
        </p:spPr>
      </p:pic>
      <p:sp>
        <p:nvSpPr>
          <p:cNvPr id="11" name="TextBox 10"/>
          <p:cNvSpPr txBox="1"/>
          <p:nvPr/>
        </p:nvSpPr>
        <p:spPr>
          <a:xfrm>
            <a:off x="50098" y="97468"/>
            <a:ext cx="5337743" cy="523220"/>
          </a:xfrm>
          <a:prstGeom prst="rect">
            <a:avLst/>
          </a:prstGeom>
          <a:noFill/>
        </p:spPr>
        <p:txBody>
          <a:bodyPr wrap="none" rtlCol="0">
            <a:spAutoFit/>
          </a:bodyPr>
          <a:lstStyle/>
          <a:p>
            <a:r>
              <a:rPr lang="en-GB" dirty="0" smtClean="0">
                <a:solidFill>
                  <a:schemeClr val="accent6"/>
                </a:solidFill>
                <a:latin typeface="Symbol" pitchFamily="18" charset="2"/>
              </a:rPr>
              <a:t>T2K n</a:t>
            </a:r>
            <a:r>
              <a:rPr lang="en-GB" baseline="-25000" dirty="0" smtClean="0">
                <a:solidFill>
                  <a:schemeClr val="accent6"/>
                </a:solidFill>
              </a:rPr>
              <a:t>e</a:t>
            </a:r>
            <a:r>
              <a:rPr lang="en-GB" dirty="0" smtClean="0">
                <a:solidFill>
                  <a:schemeClr val="accent6"/>
                </a:solidFill>
              </a:rPr>
              <a:t> Appearance Data Reduction</a:t>
            </a:r>
            <a:endParaRPr lang="en-GB" dirty="0">
              <a:solidFill>
                <a:schemeClr val="accent6"/>
              </a:solidFill>
            </a:endParaRPr>
          </a:p>
        </p:txBody>
      </p:sp>
      <p:sp>
        <p:nvSpPr>
          <p:cNvPr id="12" name="TextBox 11"/>
          <p:cNvSpPr txBox="1"/>
          <p:nvPr/>
        </p:nvSpPr>
        <p:spPr>
          <a:xfrm>
            <a:off x="179512" y="6072607"/>
            <a:ext cx="4564070" cy="830997"/>
          </a:xfrm>
          <a:prstGeom prst="rect">
            <a:avLst/>
          </a:prstGeom>
          <a:noFill/>
        </p:spPr>
        <p:txBody>
          <a:bodyPr wrap="none" rtlCol="0">
            <a:spAutoFit/>
          </a:bodyPr>
          <a:lstStyle/>
          <a:p>
            <a:r>
              <a:rPr lang="en-GB" sz="2400" dirty="0" smtClean="0">
                <a:solidFill>
                  <a:schemeClr val="accent6"/>
                </a:solidFill>
              </a:rPr>
              <a:t>All cuts optimized for low statistics</a:t>
            </a:r>
          </a:p>
          <a:p>
            <a:r>
              <a:rPr lang="en-GB" sz="2400" dirty="0" smtClean="0">
                <a:solidFill>
                  <a:schemeClr val="accent6"/>
                </a:solidFill>
              </a:rPr>
              <a:t>and fixed before data taken.</a:t>
            </a:r>
            <a:endParaRPr lang="en-GB" sz="2400" dirty="0">
              <a:solidFill>
                <a:schemeClr val="accent6"/>
              </a:solidFill>
            </a:endParaRPr>
          </a:p>
        </p:txBody>
      </p:sp>
      <p:pic>
        <p:nvPicPr>
          <p:cNvPr id="609291" name="Picture 11" descr="http://www.t2k.org/news/logo/t2k_logo_small.png"/>
          <p:cNvPicPr>
            <a:picLocks noChangeAspect="1" noChangeArrowheads="1"/>
          </p:cNvPicPr>
          <p:nvPr/>
        </p:nvPicPr>
        <p:blipFill>
          <a:blip r:embed="rId6" cstate="print"/>
          <a:srcRect/>
          <a:stretch>
            <a:fillRect/>
          </a:stretch>
        </p:blipFill>
        <p:spPr bwMode="auto">
          <a:xfrm>
            <a:off x="4644008" y="6352925"/>
            <a:ext cx="1052116" cy="526058"/>
          </a:xfrm>
          <a:prstGeom prst="rect">
            <a:avLst/>
          </a:prstGeom>
          <a:noFill/>
        </p:spPr>
      </p:pic>
      <p:cxnSp>
        <p:nvCxnSpPr>
          <p:cNvPr id="16" name="Straight Arrow Connector 15"/>
          <p:cNvCxnSpPr/>
          <p:nvPr/>
        </p:nvCxnSpPr>
        <p:spPr bwMode="auto">
          <a:xfrm>
            <a:off x="-324544" y="2564904"/>
            <a:ext cx="914400" cy="914400"/>
          </a:xfrm>
          <a:prstGeom prst="straightConnector1">
            <a:avLst/>
          </a:prstGeom>
          <a:solidFill>
            <a:srgbClr val="FFFFFF"/>
          </a:solidFill>
          <a:ln w="44450" cap="flat" cmpd="sng" algn="ctr">
            <a:noFill/>
            <a:prstDash val="solid"/>
            <a:round/>
            <a:headEnd type="none" w="med" len="med"/>
            <a:tailEnd type="arrow"/>
          </a:ln>
          <a:effectLst/>
        </p:spPr>
      </p:cxnSp>
      <p:cxnSp>
        <p:nvCxnSpPr>
          <p:cNvPr id="17" name="Straight Arrow Connector 16"/>
          <p:cNvCxnSpPr/>
          <p:nvPr/>
        </p:nvCxnSpPr>
        <p:spPr bwMode="auto">
          <a:xfrm>
            <a:off x="2555776" y="2564904"/>
            <a:ext cx="504056" cy="1588"/>
          </a:xfrm>
          <a:prstGeom prst="straightConnector1">
            <a:avLst/>
          </a:prstGeom>
          <a:solidFill>
            <a:srgbClr val="FFFFFF"/>
          </a:solidFill>
          <a:ln w="44450" cap="flat" cmpd="sng" algn="ctr">
            <a:solidFill>
              <a:schemeClr val="accent6"/>
            </a:solidFill>
            <a:prstDash val="solid"/>
            <a:round/>
            <a:headEnd type="none" w="med" len="med"/>
            <a:tailEnd type="arrow"/>
          </a:ln>
          <a:effectLst/>
        </p:spPr>
      </p:cxnSp>
      <p:cxnSp>
        <p:nvCxnSpPr>
          <p:cNvPr id="20" name="Straight Arrow Connector 19"/>
          <p:cNvCxnSpPr>
            <a:endCxn id="609285" idx="0"/>
          </p:cNvCxnSpPr>
          <p:nvPr/>
        </p:nvCxnSpPr>
        <p:spPr bwMode="auto">
          <a:xfrm rot="10800000" flipV="1">
            <a:off x="2676462" y="2996951"/>
            <a:ext cx="383373" cy="333978"/>
          </a:xfrm>
          <a:prstGeom prst="straightConnector1">
            <a:avLst/>
          </a:prstGeom>
          <a:solidFill>
            <a:srgbClr val="FFFFFF"/>
          </a:solidFill>
          <a:ln w="44450" cap="flat" cmpd="sng" algn="ctr">
            <a:solidFill>
              <a:schemeClr val="accent6"/>
            </a:solidFill>
            <a:prstDash val="solid"/>
            <a:round/>
            <a:headEnd type="none" w="med" len="med"/>
            <a:tailEnd type="arrow"/>
          </a:ln>
          <a:effectLst/>
        </p:spPr>
      </p:cxnSp>
      <p:cxnSp>
        <p:nvCxnSpPr>
          <p:cNvPr id="25" name="Straight Arrow Connector 24"/>
          <p:cNvCxnSpPr/>
          <p:nvPr/>
        </p:nvCxnSpPr>
        <p:spPr bwMode="auto">
          <a:xfrm>
            <a:off x="2627784" y="3717032"/>
            <a:ext cx="504056" cy="1588"/>
          </a:xfrm>
          <a:prstGeom prst="straightConnector1">
            <a:avLst/>
          </a:prstGeom>
          <a:solidFill>
            <a:srgbClr val="FFFFFF"/>
          </a:solidFill>
          <a:ln w="44450" cap="flat" cmpd="sng" algn="ctr">
            <a:solidFill>
              <a:schemeClr val="accent6"/>
            </a:solidFill>
            <a:prstDash val="solid"/>
            <a:round/>
            <a:headEnd type="none" w="med" len="med"/>
            <a:tailEnd type="arrow"/>
          </a:ln>
          <a:effectLst/>
        </p:spPr>
      </p:cxnSp>
      <p:cxnSp>
        <p:nvCxnSpPr>
          <p:cNvPr id="26" name="Straight Arrow Connector 25"/>
          <p:cNvCxnSpPr/>
          <p:nvPr/>
        </p:nvCxnSpPr>
        <p:spPr bwMode="auto">
          <a:xfrm flipV="1">
            <a:off x="5220072" y="2924944"/>
            <a:ext cx="648072" cy="432048"/>
          </a:xfrm>
          <a:prstGeom prst="straightConnector1">
            <a:avLst/>
          </a:prstGeom>
          <a:solidFill>
            <a:srgbClr val="FFFFFF"/>
          </a:solidFill>
          <a:ln w="44450" cap="flat" cmpd="sng" algn="ctr">
            <a:solidFill>
              <a:schemeClr val="accent6"/>
            </a:solidFill>
            <a:prstDash val="solid"/>
            <a:round/>
            <a:headEnd type="none" w="med" len="med"/>
            <a:tailEnd type="arrow"/>
          </a:ln>
          <a:effectLst/>
        </p:spPr>
      </p:cxnSp>
      <p:cxnSp>
        <p:nvCxnSpPr>
          <p:cNvPr id="28" name="Straight Arrow Connector 27"/>
          <p:cNvCxnSpPr/>
          <p:nvPr/>
        </p:nvCxnSpPr>
        <p:spPr bwMode="auto">
          <a:xfrm rot="16200000" flipH="1">
            <a:off x="7092280" y="3447220"/>
            <a:ext cx="360040" cy="72008"/>
          </a:xfrm>
          <a:prstGeom prst="straightConnector1">
            <a:avLst/>
          </a:prstGeom>
          <a:solidFill>
            <a:srgbClr val="FFFFFF"/>
          </a:solidFill>
          <a:ln w="44450" cap="flat" cmpd="sng" algn="ctr">
            <a:solidFill>
              <a:schemeClr val="accent6"/>
            </a:solidFill>
            <a:prstDash val="solid"/>
            <a:round/>
            <a:headEnd type="none" w="med" len="med"/>
            <a:tailEnd type="arrow"/>
          </a:ln>
          <a:effectLst/>
        </p:spPr>
      </p:cxnSp>
      <p:pic>
        <p:nvPicPr>
          <p:cNvPr id="609292" name="Picture 12"/>
          <p:cNvPicPr>
            <a:picLocks noChangeAspect="1" noChangeArrowheads="1"/>
          </p:cNvPicPr>
          <p:nvPr/>
        </p:nvPicPr>
        <p:blipFill>
          <a:blip r:embed="rId7" cstate="print"/>
          <a:srcRect/>
          <a:stretch>
            <a:fillRect/>
          </a:stretch>
        </p:blipFill>
        <p:spPr bwMode="auto">
          <a:xfrm>
            <a:off x="7177439" y="5085184"/>
            <a:ext cx="1966562" cy="7920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09292"/>
                                        </p:tgtEl>
                                        <p:attrNameLst>
                                          <p:attrName>style.visibility</p:attrName>
                                        </p:attrNameLst>
                                      </p:cBhvr>
                                      <p:to>
                                        <p:strVal val="visible"/>
                                      </p:to>
                                    </p:set>
                                    <p:anim calcmode="lin" valueType="num">
                                      <p:cBhvr>
                                        <p:cTn id="7" dur="500" fill="hold"/>
                                        <p:tgtEl>
                                          <p:spTgt spid="609292"/>
                                        </p:tgtEl>
                                        <p:attrNameLst>
                                          <p:attrName>ppt_w</p:attrName>
                                        </p:attrNameLst>
                                      </p:cBhvr>
                                      <p:tavLst>
                                        <p:tav tm="0">
                                          <p:val>
                                            <p:fltVal val="0"/>
                                          </p:val>
                                        </p:tav>
                                        <p:tav tm="100000">
                                          <p:val>
                                            <p:strVal val="#ppt_w"/>
                                          </p:val>
                                        </p:tav>
                                      </p:tavLst>
                                    </p:anim>
                                    <p:anim calcmode="lin" valueType="num">
                                      <p:cBhvr>
                                        <p:cTn id="8" dur="500" fill="hold"/>
                                        <p:tgtEl>
                                          <p:spTgt spid="60929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55118" name="Picture 14" descr="1stnu"/>
          <p:cNvPicPr>
            <a:picLocks noChangeAspect="1" noChangeArrowheads="1"/>
          </p:cNvPicPr>
          <p:nvPr/>
        </p:nvPicPr>
        <p:blipFill>
          <a:blip r:embed="rId3" cstate="print"/>
          <a:srcRect/>
          <a:stretch>
            <a:fillRect/>
          </a:stretch>
        </p:blipFill>
        <p:spPr bwMode="auto">
          <a:xfrm>
            <a:off x="5867400" y="4076700"/>
            <a:ext cx="2247900" cy="2171700"/>
          </a:xfrm>
          <a:prstGeom prst="rect">
            <a:avLst/>
          </a:prstGeom>
          <a:noFill/>
          <a:ln w="9525">
            <a:noFill/>
            <a:miter lim="800000"/>
            <a:headEnd/>
            <a:tailEnd/>
          </a:ln>
        </p:spPr>
      </p:pic>
      <p:pic>
        <p:nvPicPr>
          <p:cNvPr id="1455119" name="Picture 15" descr="reines3"/>
          <p:cNvPicPr>
            <a:picLocks noChangeAspect="1" noChangeArrowheads="1"/>
          </p:cNvPicPr>
          <p:nvPr/>
        </p:nvPicPr>
        <p:blipFill>
          <a:blip r:embed="rId4" cstate="print"/>
          <a:srcRect/>
          <a:stretch>
            <a:fillRect/>
          </a:stretch>
        </p:blipFill>
        <p:spPr bwMode="auto">
          <a:xfrm>
            <a:off x="457200" y="1752600"/>
            <a:ext cx="5867400" cy="2062163"/>
          </a:xfrm>
          <a:prstGeom prst="rect">
            <a:avLst/>
          </a:prstGeom>
          <a:noFill/>
          <a:ln w="9525">
            <a:noFill/>
            <a:miter lim="800000"/>
            <a:headEnd/>
            <a:tailEnd/>
          </a:ln>
        </p:spPr>
      </p:pic>
      <p:pic>
        <p:nvPicPr>
          <p:cNvPr id="1455120" name="Picture 16" descr="reines4"/>
          <p:cNvPicPr>
            <a:picLocks noChangeAspect="1" noChangeArrowheads="1"/>
          </p:cNvPicPr>
          <p:nvPr/>
        </p:nvPicPr>
        <p:blipFill>
          <a:blip r:embed="rId5" cstate="print"/>
          <a:srcRect/>
          <a:stretch>
            <a:fillRect/>
          </a:stretch>
        </p:blipFill>
        <p:spPr bwMode="auto">
          <a:xfrm>
            <a:off x="1828800" y="409575"/>
            <a:ext cx="3476625" cy="1190625"/>
          </a:xfrm>
          <a:prstGeom prst="rect">
            <a:avLst/>
          </a:prstGeom>
          <a:noFill/>
          <a:ln w="9525">
            <a:noFill/>
            <a:miter lim="800000"/>
            <a:headEnd/>
            <a:tailEnd/>
          </a:ln>
        </p:spPr>
      </p:pic>
      <p:pic>
        <p:nvPicPr>
          <p:cNvPr id="1455121" name="Picture 17" descr="reines1"/>
          <p:cNvPicPr>
            <a:picLocks noChangeAspect="1" noChangeArrowheads="1"/>
          </p:cNvPicPr>
          <p:nvPr/>
        </p:nvPicPr>
        <p:blipFill>
          <a:blip r:embed="rId6" cstate="print"/>
          <a:srcRect/>
          <a:stretch>
            <a:fillRect/>
          </a:stretch>
        </p:blipFill>
        <p:spPr bwMode="auto">
          <a:xfrm>
            <a:off x="0" y="3900488"/>
            <a:ext cx="5410200" cy="2957512"/>
          </a:xfrm>
          <a:prstGeom prst="rect">
            <a:avLst/>
          </a:prstGeom>
          <a:noFill/>
          <a:ln w="9525">
            <a:noFill/>
            <a:miter lim="800000"/>
            <a:headEnd/>
            <a:tailEnd/>
          </a:ln>
        </p:spPr>
      </p:pic>
      <p:pic>
        <p:nvPicPr>
          <p:cNvPr id="71691" name="Picture 11"/>
          <p:cNvPicPr>
            <a:picLocks noChangeAspect="1" noChangeArrowheads="1"/>
          </p:cNvPicPr>
          <p:nvPr/>
        </p:nvPicPr>
        <p:blipFill>
          <a:blip r:embed="rId7" cstate="print"/>
          <a:srcRect/>
          <a:stretch>
            <a:fillRect/>
          </a:stretch>
        </p:blipFill>
        <p:spPr bwMode="auto">
          <a:xfrm>
            <a:off x="6372200" y="548680"/>
            <a:ext cx="2679534" cy="2736304"/>
          </a:xfrm>
          <a:prstGeom prst="rect">
            <a:avLst/>
          </a:prstGeom>
          <a:noFill/>
          <a:ln w="44450" cap="flat" cmpd="sng">
            <a:noFill/>
            <a:prstDash val="solid"/>
            <a:miter lim="800000"/>
            <a:headEnd type="none" w="med" len="med"/>
            <a:tailEnd type="none" w="med" len="med"/>
          </a:ln>
        </p:spPr>
      </p:pic>
    </p:spTree>
  </p:cSld>
  <p:clrMapOvr>
    <a:masterClrMapping/>
  </p:clrMapOvr>
  <p:transition>
    <p:wipe di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0" y="0"/>
            <a:ext cx="9144000" cy="7029400"/>
          </a:xfrm>
          <a:prstGeom prst="rect">
            <a:avLst/>
          </a:prstGeom>
          <a:solidFill>
            <a:srgbClr val="FFFFFF"/>
          </a:solidFill>
          <a:ln w="4445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800" b="0" i="0" u="none" strike="noStrike" cap="none" normalizeH="0" baseline="0" dirty="0" smtClean="0">
              <a:ln>
                <a:noFill/>
              </a:ln>
              <a:solidFill>
                <a:srgbClr val="66FFFF"/>
              </a:solidFill>
              <a:effectLst/>
              <a:latin typeface="Times New Roman" pitchFamily="18" charset="0"/>
            </a:endParaRPr>
          </a:p>
        </p:txBody>
      </p:sp>
      <p:pic>
        <p:nvPicPr>
          <p:cNvPr id="619522" name="Picture 2"/>
          <p:cNvPicPr>
            <a:picLocks noChangeAspect="1" noChangeArrowheads="1"/>
          </p:cNvPicPr>
          <p:nvPr/>
        </p:nvPicPr>
        <p:blipFill>
          <a:blip r:embed="rId2" cstate="print"/>
          <a:srcRect/>
          <a:stretch>
            <a:fillRect/>
          </a:stretch>
        </p:blipFill>
        <p:spPr bwMode="auto">
          <a:xfrm>
            <a:off x="227459" y="1278607"/>
            <a:ext cx="4200525" cy="4238625"/>
          </a:xfrm>
          <a:prstGeom prst="rect">
            <a:avLst/>
          </a:prstGeom>
          <a:noFill/>
          <a:ln w="9525">
            <a:noFill/>
            <a:miter lim="800000"/>
            <a:headEnd/>
            <a:tailEnd/>
          </a:ln>
        </p:spPr>
      </p:pic>
      <p:pic>
        <p:nvPicPr>
          <p:cNvPr id="619523" name="Picture 3"/>
          <p:cNvPicPr>
            <a:picLocks noChangeAspect="1" noChangeArrowheads="1"/>
          </p:cNvPicPr>
          <p:nvPr/>
        </p:nvPicPr>
        <p:blipFill>
          <a:blip r:embed="rId3" cstate="print"/>
          <a:srcRect/>
          <a:stretch>
            <a:fillRect/>
          </a:stretch>
        </p:blipFill>
        <p:spPr bwMode="auto">
          <a:xfrm>
            <a:off x="1765945" y="5445224"/>
            <a:ext cx="1869951" cy="1443022"/>
          </a:xfrm>
          <a:prstGeom prst="rect">
            <a:avLst/>
          </a:prstGeom>
          <a:noFill/>
          <a:ln w="9525">
            <a:noFill/>
            <a:miter lim="800000"/>
            <a:headEnd/>
            <a:tailEnd/>
          </a:ln>
        </p:spPr>
      </p:pic>
      <p:pic>
        <p:nvPicPr>
          <p:cNvPr id="5" name="Picture 11" descr="http://www.t2k.org/news/logo/t2k_logo_small.png"/>
          <p:cNvPicPr>
            <a:picLocks noChangeAspect="1" noChangeArrowheads="1"/>
          </p:cNvPicPr>
          <p:nvPr/>
        </p:nvPicPr>
        <p:blipFill>
          <a:blip r:embed="rId4" cstate="print"/>
          <a:srcRect/>
          <a:stretch>
            <a:fillRect/>
          </a:stretch>
        </p:blipFill>
        <p:spPr bwMode="auto">
          <a:xfrm>
            <a:off x="0" y="0"/>
            <a:ext cx="1052116" cy="526058"/>
          </a:xfrm>
          <a:prstGeom prst="rect">
            <a:avLst/>
          </a:prstGeom>
          <a:noFill/>
        </p:spPr>
      </p:pic>
      <p:pic>
        <p:nvPicPr>
          <p:cNvPr id="619524" name="Picture 4"/>
          <p:cNvPicPr>
            <a:picLocks noChangeAspect="1" noChangeArrowheads="1"/>
          </p:cNvPicPr>
          <p:nvPr/>
        </p:nvPicPr>
        <p:blipFill>
          <a:blip r:embed="rId5" cstate="print"/>
          <a:srcRect/>
          <a:stretch>
            <a:fillRect/>
          </a:stretch>
        </p:blipFill>
        <p:spPr bwMode="auto">
          <a:xfrm>
            <a:off x="5004048" y="225079"/>
            <a:ext cx="3240360" cy="3205703"/>
          </a:xfrm>
          <a:prstGeom prst="rect">
            <a:avLst/>
          </a:prstGeom>
          <a:noFill/>
          <a:ln w="9525">
            <a:noFill/>
            <a:miter lim="800000"/>
            <a:headEnd/>
            <a:tailEnd/>
          </a:ln>
        </p:spPr>
      </p:pic>
      <p:pic>
        <p:nvPicPr>
          <p:cNvPr id="8" name="Picture 2"/>
          <p:cNvPicPr>
            <a:picLocks noChangeAspect="1" noChangeArrowheads="1"/>
          </p:cNvPicPr>
          <p:nvPr/>
        </p:nvPicPr>
        <p:blipFill>
          <a:blip r:embed="rId6" cstate="print"/>
          <a:srcRect/>
          <a:stretch>
            <a:fillRect/>
          </a:stretch>
        </p:blipFill>
        <p:spPr bwMode="auto">
          <a:xfrm>
            <a:off x="4889808" y="290424"/>
            <a:ext cx="3385362" cy="3168352"/>
          </a:xfrm>
          <a:prstGeom prst="rect">
            <a:avLst/>
          </a:prstGeom>
          <a:noFill/>
          <a:ln w="9525">
            <a:noFill/>
            <a:miter lim="800000"/>
            <a:headEnd/>
            <a:tailEnd/>
          </a:ln>
        </p:spPr>
      </p:pic>
      <p:sp>
        <p:nvSpPr>
          <p:cNvPr id="9" name="TextBox 8"/>
          <p:cNvSpPr txBox="1"/>
          <p:nvPr/>
        </p:nvSpPr>
        <p:spPr>
          <a:xfrm>
            <a:off x="107504" y="601524"/>
            <a:ext cx="4229043" cy="523220"/>
          </a:xfrm>
          <a:prstGeom prst="rect">
            <a:avLst/>
          </a:prstGeom>
          <a:noFill/>
        </p:spPr>
        <p:txBody>
          <a:bodyPr wrap="none" rtlCol="0">
            <a:spAutoFit/>
          </a:bodyPr>
          <a:lstStyle/>
          <a:p>
            <a:r>
              <a:rPr lang="en-GB" dirty="0" smtClean="0">
                <a:solidFill>
                  <a:schemeClr val="accent6"/>
                </a:solidFill>
              </a:rPr>
              <a:t>Check many distributions....</a:t>
            </a:r>
            <a:endParaRPr lang="en-GB" dirty="0">
              <a:solidFill>
                <a:schemeClr val="accent6"/>
              </a:solidFill>
            </a:endParaRPr>
          </a:p>
        </p:txBody>
      </p:sp>
      <p:sp>
        <p:nvSpPr>
          <p:cNvPr id="10" name="TextBox 9"/>
          <p:cNvSpPr txBox="1"/>
          <p:nvPr/>
        </p:nvSpPr>
        <p:spPr>
          <a:xfrm>
            <a:off x="132732" y="5117122"/>
            <a:ext cx="1846980" cy="400110"/>
          </a:xfrm>
          <a:prstGeom prst="rect">
            <a:avLst/>
          </a:prstGeom>
          <a:noFill/>
        </p:spPr>
        <p:txBody>
          <a:bodyPr wrap="none" rtlCol="0">
            <a:spAutoFit/>
          </a:bodyPr>
          <a:lstStyle/>
          <a:p>
            <a:r>
              <a:rPr lang="en-GB" sz="2000" dirty="0" smtClean="0">
                <a:solidFill>
                  <a:schemeClr val="accent6"/>
                </a:solidFill>
              </a:rPr>
              <a:t>You win some...</a:t>
            </a:r>
            <a:endParaRPr lang="en-GB" sz="2000" dirty="0">
              <a:solidFill>
                <a:schemeClr val="accent6"/>
              </a:solidFill>
            </a:endParaRPr>
          </a:p>
        </p:txBody>
      </p:sp>
      <p:sp>
        <p:nvSpPr>
          <p:cNvPr id="13" name="TextBox 12"/>
          <p:cNvSpPr txBox="1"/>
          <p:nvPr/>
        </p:nvSpPr>
        <p:spPr>
          <a:xfrm>
            <a:off x="4944765" y="3297178"/>
            <a:ext cx="3463000" cy="707886"/>
          </a:xfrm>
          <a:prstGeom prst="rect">
            <a:avLst/>
          </a:prstGeom>
          <a:noFill/>
        </p:spPr>
        <p:txBody>
          <a:bodyPr wrap="none" rtlCol="0">
            <a:spAutoFit/>
          </a:bodyPr>
          <a:lstStyle/>
          <a:p>
            <a:r>
              <a:rPr lang="en-GB" sz="2000" dirty="0" smtClean="0">
                <a:solidFill>
                  <a:schemeClr val="accent6"/>
                </a:solidFill>
              </a:rPr>
              <a:t>No excess outside FV or in OD,</a:t>
            </a:r>
          </a:p>
          <a:p>
            <a:r>
              <a:rPr lang="en-GB" sz="2000" dirty="0" smtClean="0">
                <a:solidFill>
                  <a:schemeClr val="accent6"/>
                </a:solidFill>
              </a:rPr>
              <a:t>but KS prob. for R</a:t>
            </a:r>
            <a:r>
              <a:rPr lang="en-GB" sz="2000" baseline="30000" dirty="0" smtClean="0">
                <a:solidFill>
                  <a:schemeClr val="accent6"/>
                </a:solidFill>
              </a:rPr>
              <a:t>2</a:t>
            </a:r>
            <a:r>
              <a:rPr lang="en-GB" sz="2000" dirty="0" smtClean="0">
                <a:solidFill>
                  <a:schemeClr val="accent6"/>
                </a:solidFill>
              </a:rPr>
              <a:t> is ~3%</a:t>
            </a:r>
            <a:endParaRPr lang="en-GB" sz="2000" dirty="0">
              <a:solidFill>
                <a:schemeClr val="accent6"/>
              </a:solidFill>
            </a:endParaRPr>
          </a:p>
        </p:txBody>
      </p:sp>
      <p:pic>
        <p:nvPicPr>
          <p:cNvPr id="619527" name="Picture 7"/>
          <p:cNvPicPr>
            <a:picLocks noChangeAspect="1" noChangeArrowheads="1"/>
          </p:cNvPicPr>
          <p:nvPr/>
        </p:nvPicPr>
        <p:blipFill>
          <a:blip r:embed="rId7" cstate="print"/>
          <a:srcRect/>
          <a:stretch>
            <a:fillRect/>
          </a:stretch>
        </p:blipFill>
        <p:spPr bwMode="auto">
          <a:xfrm>
            <a:off x="5148064" y="3949644"/>
            <a:ext cx="3096344" cy="2936912"/>
          </a:xfrm>
          <a:prstGeom prst="rect">
            <a:avLst/>
          </a:prstGeom>
          <a:noFill/>
          <a:ln w="9525">
            <a:noFill/>
            <a:miter lim="800000"/>
            <a:headEnd/>
            <a:tailEnd/>
          </a:ln>
        </p:spPr>
      </p:pic>
      <p:pic>
        <p:nvPicPr>
          <p:cNvPr id="619528" name="Picture 8"/>
          <p:cNvPicPr>
            <a:picLocks noChangeAspect="1" noChangeArrowheads="1"/>
          </p:cNvPicPr>
          <p:nvPr/>
        </p:nvPicPr>
        <p:blipFill>
          <a:blip r:embed="rId8" cstate="print"/>
          <a:srcRect/>
          <a:stretch>
            <a:fillRect/>
          </a:stretch>
        </p:blipFill>
        <p:spPr bwMode="auto">
          <a:xfrm>
            <a:off x="7236296" y="68759"/>
            <a:ext cx="1656184" cy="263897"/>
          </a:xfrm>
          <a:prstGeom prst="rect">
            <a:avLst/>
          </a:prstGeom>
          <a:noFill/>
          <a:ln w="9525">
            <a:noFill/>
            <a:miter lim="800000"/>
            <a:headEnd/>
            <a:tailEnd/>
          </a:ln>
        </p:spPr>
      </p:pic>
      <p:sp>
        <p:nvSpPr>
          <p:cNvPr id="11" name="TextBox 10"/>
          <p:cNvSpPr txBox="1"/>
          <p:nvPr/>
        </p:nvSpPr>
        <p:spPr>
          <a:xfrm>
            <a:off x="4050145" y="6525344"/>
            <a:ext cx="1745991" cy="400110"/>
          </a:xfrm>
          <a:prstGeom prst="rect">
            <a:avLst/>
          </a:prstGeom>
          <a:noFill/>
        </p:spPr>
        <p:txBody>
          <a:bodyPr wrap="none" rtlCol="0">
            <a:spAutoFit/>
          </a:bodyPr>
          <a:lstStyle/>
          <a:p>
            <a:r>
              <a:rPr lang="en-GB" sz="2000" dirty="0" smtClean="0">
                <a:solidFill>
                  <a:schemeClr val="accent6"/>
                </a:solidFill>
              </a:rPr>
              <a:t>You lose some.</a:t>
            </a:r>
            <a:endParaRPr lang="en-GB" sz="2000" dirty="0">
              <a:solidFill>
                <a:schemeClr val="accent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up)">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1"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p:cNvPicPr>
            <a:picLocks noChangeAspect="1" noChangeArrowheads="1"/>
          </p:cNvPicPr>
          <p:nvPr/>
        </p:nvPicPr>
        <p:blipFill>
          <a:blip r:embed="rId2" cstate="print"/>
          <a:srcRect/>
          <a:stretch>
            <a:fillRect/>
          </a:stretch>
        </p:blipFill>
        <p:spPr bwMode="auto">
          <a:xfrm>
            <a:off x="107504" y="188640"/>
            <a:ext cx="8964488" cy="6336263"/>
          </a:xfrm>
          <a:prstGeom prst="rect">
            <a:avLst/>
          </a:prstGeom>
          <a:noFill/>
          <a:ln w="44450" cap="flat" cmpd="sng">
            <a:noFill/>
            <a:prstDash val="solid"/>
            <a:miter lim="800000"/>
            <a:headEnd type="none" w="med" len="med"/>
            <a:tailEnd type="none" w="med" len="me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a:off x="0" y="0"/>
            <a:ext cx="9144000" cy="7029400"/>
          </a:xfrm>
          <a:prstGeom prst="rect">
            <a:avLst/>
          </a:prstGeom>
          <a:solidFill>
            <a:srgbClr val="FFFFFF"/>
          </a:solidFill>
          <a:ln w="4445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800" b="0" i="0" u="none" strike="noStrike" cap="none" normalizeH="0" baseline="0" dirty="0" smtClean="0">
              <a:ln>
                <a:noFill/>
              </a:ln>
              <a:solidFill>
                <a:srgbClr val="66FFFF"/>
              </a:solidFill>
              <a:effectLst/>
              <a:latin typeface="Times New Roman" pitchFamily="18" charset="0"/>
            </a:endParaRPr>
          </a:p>
        </p:txBody>
      </p:sp>
      <p:grpSp>
        <p:nvGrpSpPr>
          <p:cNvPr id="2" name="Group 4"/>
          <p:cNvGrpSpPr/>
          <p:nvPr/>
        </p:nvGrpSpPr>
        <p:grpSpPr>
          <a:xfrm>
            <a:off x="-36512" y="1988840"/>
            <a:ext cx="3338314" cy="2638425"/>
            <a:chOff x="251520" y="1988840"/>
            <a:chExt cx="3338314" cy="2638425"/>
          </a:xfrm>
        </p:grpSpPr>
        <p:pic>
          <p:nvPicPr>
            <p:cNvPr id="748546" name="Picture 2"/>
            <p:cNvPicPr>
              <a:picLocks noChangeAspect="1" noChangeArrowheads="1"/>
            </p:cNvPicPr>
            <p:nvPr/>
          </p:nvPicPr>
          <p:blipFill>
            <a:blip r:embed="rId2" cstate="print"/>
            <a:srcRect/>
            <a:stretch>
              <a:fillRect/>
            </a:stretch>
          </p:blipFill>
          <p:spPr bwMode="auto">
            <a:xfrm>
              <a:off x="827584" y="1988840"/>
              <a:ext cx="2762250" cy="2638425"/>
            </a:xfrm>
            <a:prstGeom prst="rect">
              <a:avLst/>
            </a:prstGeom>
            <a:noFill/>
            <a:ln w="9525">
              <a:noFill/>
              <a:miter lim="800000"/>
              <a:headEnd/>
              <a:tailEnd/>
            </a:ln>
          </p:spPr>
        </p:pic>
        <p:pic>
          <p:nvPicPr>
            <p:cNvPr id="748547" name="Picture 3"/>
            <p:cNvPicPr>
              <a:picLocks noChangeAspect="1" noChangeArrowheads="1"/>
            </p:cNvPicPr>
            <p:nvPr/>
          </p:nvPicPr>
          <p:blipFill>
            <a:blip r:embed="rId3" cstate="print"/>
            <a:srcRect/>
            <a:stretch>
              <a:fillRect/>
            </a:stretch>
          </p:blipFill>
          <p:spPr bwMode="auto">
            <a:xfrm>
              <a:off x="251520" y="2060848"/>
              <a:ext cx="609600" cy="2095500"/>
            </a:xfrm>
            <a:prstGeom prst="rect">
              <a:avLst/>
            </a:prstGeom>
            <a:noFill/>
            <a:ln w="9525">
              <a:noFill/>
              <a:miter lim="800000"/>
              <a:headEnd/>
              <a:tailEnd/>
            </a:ln>
          </p:spPr>
        </p:pic>
      </p:grpSp>
      <p:grpSp>
        <p:nvGrpSpPr>
          <p:cNvPr id="3" name="Group 13"/>
          <p:cNvGrpSpPr/>
          <p:nvPr/>
        </p:nvGrpSpPr>
        <p:grpSpPr>
          <a:xfrm>
            <a:off x="5868144" y="44624"/>
            <a:ext cx="3024336" cy="2746757"/>
            <a:chOff x="5868144" y="44624"/>
            <a:chExt cx="3024336" cy="2746757"/>
          </a:xfrm>
        </p:grpSpPr>
        <p:pic>
          <p:nvPicPr>
            <p:cNvPr id="6" name="Picture 3"/>
            <p:cNvPicPr>
              <a:picLocks noChangeAspect="1" noChangeArrowheads="1"/>
            </p:cNvPicPr>
            <p:nvPr/>
          </p:nvPicPr>
          <p:blipFill>
            <a:blip r:embed="rId4" cstate="print"/>
            <a:srcRect/>
            <a:stretch>
              <a:fillRect/>
            </a:stretch>
          </p:blipFill>
          <p:spPr bwMode="auto">
            <a:xfrm>
              <a:off x="5868144" y="44624"/>
              <a:ext cx="3024336" cy="2366022"/>
            </a:xfrm>
            <a:prstGeom prst="rect">
              <a:avLst/>
            </a:prstGeom>
            <a:noFill/>
            <a:ln w="9525">
              <a:noFill/>
              <a:miter lim="800000"/>
              <a:headEnd/>
              <a:tailEnd/>
            </a:ln>
          </p:spPr>
        </p:pic>
        <p:sp>
          <p:nvSpPr>
            <p:cNvPr id="8" name="TextBox 7"/>
            <p:cNvSpPr txBox="1"/>
            <p:nvPr/>
          </p:nvSpPr>
          <p:spPr>
            <a:xfrm>
              <a:off x="5940152" y="2329716"/>
              <a:ext cx="2736304" cy="461665"/>
            </a:xfrm>
            <a:prstGeom prst="rect">
              <a:avLst/>
            </a:prstGeom>
            <a:noFill/>
          </p:spPr>
          <p:txBody>
            <a:bodyPr wrap="square" rtlCol="0">
              <a:spAutoFit/>
            </a:bodyPr>
            <a:lstStyle/>
            <a:p>
              <a:r>
                <a:rPr lang="en-GB" sz="2400" dirty="0" smtClean="0">
                  <a:solidFill>
                    <a:srgbClr val="1407B9"/>
                  </a:solidFill>
                </a:rPr>
                <a:t>MINOS (1.7</a:t>
              </a:r>
              <a:r>
                <a:rPr lang="en-GB" sz="2400" dirty="0" smtClean="0">
                  <a:solidFill>
                    <a:srgbClr val="1407B9"/>
                  </a:solidFill>
                  <a:latin typeface="Symbol" pitchFamily="18" charset="2"/>
                </a:rPr>
                <a:t>s</a:t>
              </a:r>
              <a:r>
                <a:rPr lang="en-GB" sz="2400" dirty="0" smtClean="0">
                  <a:solidFill>
                    <a:srgbClr val="1407B9"/>
                  </a:solidFill>
                </a:rPr>
                <a:t>)</a:t>
              </a:r>
              <a:endParaRPr lang="en-GB" sz="2400" dirty="0">
                <a:solidFill>
                  <a:srgbClr val="1407B9"/>
                </a:solidFill>
              </a:endParaRPr>
            </a:p>
          </p:txBody>
        </p:sp>
      </p:grpSp>
      <p:sp>
        <p:nvSpPr>
          <p:cNvPr id="9" name="TextBox 8"/>
          <p:cNvSpPr txBox="1"/>
          <p:nvPr/>
        </p:nvSpPr>
        <p:spPr>
          <a:xfrm>
            <a:off x="4283968" y="2708920"/>
            <a:ext cx="3816424" cy="461665"/>
          </a:xfrm>
          <a:prstGeom prst="rect">
            <a:avLst/>
          </a:prstGeom>
          <a:noFill/>
        </p:spPr>
        <p:txBody>
          <a:bodyPr wrap="square" rtlCol="0">
            <a:spAutoFit/>
          </a:bodyPr>
          <a:lstStyle/>
          <a:p>
            <a:r>
              <a:rPr lang="en-GB" sz="2400" dirty="0" smtClean="0">
                <a:solidFill>
                  <a:srgbClr val="1407B9"/>
                </a:solidFill>
                <a:latin typeface="Symbol" pitchFamily="18" charset="2"/>
              </a:rPr>
              <a:t>n</a:t>
            </a:r>
            <a:r>
              <a:rPr lang="en-GB" sz="2400" baseline="-25000" dirty="0" smtClean="0">
                <a:solidFill>
                  <a:srgbClr val="1407B9"/>
                </a:solidFill>
              </a:rPr>
              <a:t>e</a:t>
            </a:r>
            <a:r>
              <a:rPr lang="en-GB" sz="2400" dirty="0" smtClean="0">
                <a:solidFill>
                  <a:srgbClr val="1407B9"/>
                </a:solidFill>
              </a:rPr>
              <a:t> appearance, </a:t>
            </a:r>
            <a:r>
              <a:rPr lang="en-GB" sz="2400" dirty="0" smtClean="0">
                <a:solidFill>
                  <a:srgbClr val="1407B9"/>
                </a:solidFill>
                <a:latin typeface="Symbol" pitchFamily="18" charset="2"/>
              </a:rPr>
              <a:t>q</a:t>
            </a:r>
            <a:r>
              <a:rPr lang="en-GB" sz="2400" baseline="-25000" dirty="0" smtClean="0">
                <a:solidFill>
                  <a:srgbClr val="1407B9"/>
                </a:solidFill>
              </a:rPr>
              <a:t>13</a:t>
            </a:r>
            <a:r>
              <a:rPr lang="en-GB" sz="2400" dirty="0" smtClean="0">
                <a:solidFill>
                  <a:srgbClr val="1407B9"/>
                </a:solidFill>
              </a:rPr>
              <a:t> &gt; 0? </a:t>
            </a:r>
            <a:endParaRPr lang="en-GB" sz="2400" dirty="0">
              <a:solidFill>
                <a:srgbClr val="1407B9"/>
              </a:solidFill>
            </a:endParaRPr>
          </a:p>
        </p:txBody>
      </p:sp>
      <p:grpSp>
        <p:nvGrpSpPr>
          <p:cNvPr id="5" name="Group 12"/>
          <p:cNvGrpSpPr/>
          <p:nvPr/>
        </p:nvGrpSpPr>
        <p:grpSpPr>
          <a:xfrm>
            <a:off x="2699792" y="44624"/>
            <a:ext cx="3112110" cy="2880320"/>
            <a:chOff x="2699792" y="44624"/>
            <a:chExt cx="3112110" cy="2880320"/>
          </a:xfrm>
        </p:grpSpPr>
        <p:pic>
          <p:nvPicPr>
            <p:cNvPr id="4" name="Picture 8"/>
            <p:cNvPicPr>
              <a:picLocks noChangeAspect="1" noChangeArrowheads="1"/>
            </p:cNvPicPr>
            <p:nvPr/>
          </p:nvPicPr>
          <p:blipFill>
            <a:blip r:embed="rId5" cstate="print"/>
            <a:srcRect/>
            <a:stretch>
              <a:fillRect/>
            </a:stretch>
          </p:blipFill>
          <p:spPr bwMode="auto">
            <a:xfrm>
              <a:off x="3313053" y="44624"/>
              <a:ext cx="2498849" cy="2376263"/>
            </a:xfrm>
            <a:prstGeom prst="rect">
              <a:avLst/>
            </a:prstGeom>
            <a:noFill/>
            <a:ln w="9525">
              <a:noFill/>
              <a:miter lim="800000"/>
              <a:headEnd/>
              <a:tailEnd/>
            </a:ln>
          </p:spPr>
        </p:pic>
        <p:sp>
          <p:nvSpPr>
            <p:cNvPr id="7" name="TextBox 6"/>
            <p:cNvSpPr txBox="1"/>
            <p:nvPr/>
          </p:nvSpPr>
          <p:spPr>
            <a:xfrm>
              <a:off x="3635896" y="2348880"/>
              <a:ext cx="1872208" cy="461665"/>
            </a:xfrm>
            <a:prstGeom prst="rect">
              <a:avLst/>
            </a:prstGeom>
            <a:noFill/>
          </p:spPr>
          <p:txBody>
            <a:bodyPr wrap="square" rtlCol="0">
              <a:spAutoFit/>
            </a:bodyPr>
            <a:lstStyle/>
            <a:p>
              <a:r>
                <a:rPr lang="en-GB" sz="2400" dirty="0" smtClean="0">
                  <a:solidFill>
                    <a:srgbClr val="1407B9"/>
                  </a:solidFill>
                </a:rPr>
                <a:t>T2K (2.5</a:t>
              </a:r>
              <a:r>
                <a:rPr lang="en-GB" sz="2400" dirty="0" smtClean="0">
                  <a:solidFill>
                    <a:srgbClr val="1407B9"/>
                  </a:solidFill>
                  <a:latin typeface="Symbol" pitchFamily="18" charset="2"/>
                </a:rPr>
                <a:t>s</a:t>
              </a:r>
              <a:r>
                <a:rPr lang="en-GB" sz="2400" dirty="0" smtClean="0">
                  <a:solidFill>
                    <a:srgbClr val="1407B9"/>
                  </a:solidFill>
                </a:rPr>
                <a:t>)</a:t>
              </a:r>
              <a:endParaRPr lang="en-GB" sz="2400" dirty="0">
                <a:solidFill>
                  <a:srgbClr val="1407B9"/>
                </a:solidFill>
              </a:endParaRPr>
            </a:p>
          </p:txBody>
        </p:sp>
        <p:cxnSp>
          <p:nvCxnSpPr>
            <p:cNvPr id="12" name="Straight Arrow Connector 11"/>
            <p:cNvCxnSpPr/>
            <p:nvPr/>
          </p:nvCxnSpPr>
          <p:spPr bwMode="auto">
            <a:xfrm flipV="1">
              <a:off x="2699792" y="2276872"/>
              <a:ext cx="864096" cy="648072"/>
            </a:xfrm>
            <a:prstGeom prst="straightConnector1">
              <a:avLst/>
            </a:prstGeom>
            <a:solidFill>
              <a:srgbClr val="FFFFFF"/>
            </a:solidFill>
            <a:ln w="44450" cap="flat" cmpd="sng" algn="ctr">
              <a:solidFill>
                <a:srgbClr val="FF0000"/>
              </a:solidFill>
              <a:prstDash val="solid"/>
              <a:round/>
              <a:headEnd type="none" w="med" len="med"/>
              <a:tailEnd type="arrow"/>
            </a:ln>
            <a:effectLst/>
          </p:spPr>
        </p:cxnSp>
      </p:grpSp>
      <p:grpSp>
        <p:nvGrpSpPr>
          <p:cNvPr id="11" name="Group 16"/>
          <p:cNvGrpSpPr/>
          <p:nvPr/>
        </p:nvGrpSpPr>
        <p:grpSpPr>
          <a:xfrm>
            <a:off x="3347864" y="3429000"/>
            <a:ext cx="5830218" cy="3319611"/>
            <a:chOff x="3347864" y="3429000"/>
            <a:chExt cx="5830218" cy="3319611"/>
          </a:xfrm>
        </p:grpSpPr>
        <p:pic>
          <p:nvPicPr>
            <p:cNvPr id="10" name="Picture 2"/>
            <p:cNvPicPr>
              <a:picLocks noChangeAspect="1" noChangeArrowheads="1"/>
            </p:cNvPicPr>
            <p:nvPr/>
          </p:nvPicPr>
          <p:blipFill>
            <a:blip r:embed="rId6" cstate="print"/>
            <a:srcRect/>
            <a:stretch>
              <a:fillRect/>
            </a:stretch>
          </p:blipFill>
          <p:spPr bwMode="auto">
            <a:xfrm>
              <a:off x="3347864" y="4293096"/>
              <a:ext cx="5780255" cy="2060848"/>
            </a:xfrm>
            <a:prstGeom prst="rect">
              <a:avLst/>
            </a:prstGeom>
            <a:noFill/>
            <a:ln w="9525">
              <a:noFill/>
              <a:miter lim="800000"/>
              <a:headEnd/>
              <a:tailEnd/>
            </a:ln>
          </p:spPr>
        </p:pic>
        <p:pic>
          <p:nvPicPr>
            <p:cNvPr id="15" name="Picture 5"/>
            <p:cNvPicPr>
              <a:picLocks noChangeAspect="1" noChangeArrowheads="1"/>
            </p:cNvPicPr>
            <p:nvPr/>
          </p:nvPicPr>
          <p:blipFill>
            <a:blip r:embed="rId7" cstate="print"/>
            <a:srcRect/>
            <a:stretch>
              <a:fillRect/>
            </a:stretch>
          </p:blipFill>
          <p:spPr bwMode="auto">
            <a:xfrm rot="5400000">
              <a:off x="5361582" y="4657874"/>
              <a:ext cx="295275" cy="3886200"/>
            </a:xfrm>
            <a:prstGeom prst="rect">
              <a:avLst/>
            </a:prstGeom>
            <a:noFill/>
            <a:ln w="9525">
              <a:noFill/>
              <a:miter lim="800000"/>
              <a:headEnd/>
              <a:tailEnd/>
            </a:ln>
          </p:spPr>
        </p:pic>
        <p:pic>
          <p:nvPicPr>
            <p:cNvPr id="16" name="Picture 4"/>
            <p:cNvPicPr>
              <a:picLocks noChangeAspect="1" noChangeArrowheads="1"/>
            </p:cNvPicPr>
            <p:nvPr/>
          </p:nvPicPr>
          <p:blipFill>
            <a:blip r:embed="rId8" cstate="print"/>
            <a:srcRect/>
            <a:stretch>
              <a:fillRect/>
            </a:stretch>
          </p:blipFill>
          <p:spPr bwMode="auto">
            <a:xfrm>
              <a:off x="3419872" y="3429000"/>
              <a:ext cx="5758210" cy="792088"/>
            </a:xfrm>
            <a:prstGeom prst="rect">
              <a:avLst/>
            </a:prstGeom>
            <a:noFill/>
            <a:ln w="9525">
              <a:noFill/>
              <a:miter lim="800000"/>
              <a:headEnd/>
              <a:tailEnd/>
            </a:ln>
          </p:spPr>
        </p:pic>
      </p:grpSp>
      <p:sp>
        <p:nvSpPr>
          <p:cNvPr id="18" name="TextBox 17"/>
          <p:cNvSpPr txBox="1"/>
          <p:nvPr/>
        </p:nvSpPr>
        <p:spPr>
          <a:xfrm>
            <a:off x="60219" y="4853478"/>
            <a:ext cx="3220690" cy="1384995"/>
          </a:xfrm>
          <a:prstGeom prst="rect">
            <a:avLst/>
          </a:prstGeom>
          <a:solidFill>
            <a:schemeClr val="accent6"/>
          </a:solidFill>
        </p:spPr>
        <p:txBody>
          <a:bodyPr wrap="square" rtlCol="0">
            <a:spAutoFit/>
          </a:bodyPr>
          <a:lstStyle/>
          <a:p>
            <a:r>
              <a:rPr lang="en-GB" dirty="0" smtClean="0"/>
              <a:t>Interesting hints that</a:t>
            </a:r>
            <a:endParaRPr lang="en-GB" dirty="0" smtClean="0"/>
          </a:p>
          <a:p>
            <a:r>
              <a:rPr lang="en-GB" dirty="0" smtClean="0">
                <a:latin typeface="Symbol" pitchFamily="18" charset="2"/>
              </a:rPr>
              <a:t>q</a:t>
            </a:r>
            <a:r>
              <a:rPr lang="en-GB" baseline="-25000" dirty="0" smtClean="0"/>
              <a:t>13</a:t>
            </a:r>
            <a:r>
              <a:rPr lang="en-GB" dirty="0" smtClean="0"/>
              <a:t> &gt; 0, </a:t>
            </a:r>
            <a:r>
              <a:rPr lang="en-GB" dirty="0" smtClean="0"/>
              <a:t>but clearly</a:t>
            </a:r>
          </a:p>
          <a:p>
            <a:r>
              <a:rPr lang="en-GB" dirty="0" smtClean="0"/>
              <a:t>m</a:t>
            </a:r>
            <a:r>
              <a:rPr lang="en-GB" dirty="0" smtClean="0"/>
              <a:t>ore data needed.</a:t>
            </a:r>
            <a:endParaRPr lang="en-GB" dirty="0" smtClean="0"/>
          </a:p>
        </p:txBody>
      </p:sp>
      <p:sp>
        <p:nvSpPr>
          <p:cNvPr id="19" name="TextBox 18"/>
          <p:cNvSpPr txBox="1"/>
          <p:nvPr/>
        </p:nvSpPr>
        <p:spPr>
          <a:xfrm>
            <a:off x="-324544" y="449377"/>
            <a:ext cx="3816424" cy="1323439"/>
          </a:xfrm>
          <a:prstGeom prst="rect">
            <a:avLst/>
          </a:prstGeom>
          <a:noFill/>
        </p:spPr>
        <p:txBody>
          <a:bodyPr wrap="square" rtlCol="0">
            <a:spAutoFit/>
          </a:bodyPr>
          <a:lstStyle/>
          <a:p>
            <a:r>
              <a:rPr lang="en-GB" sz="4000" dirty="0" smtClean="0">
                <a:solidFill>
                  <a:srgbClr val="1407B9"/>
                </a:solidFill>
                <a:latin typeface="+mn-lt"/>
              </a:rPr>
              <a:t>What about </a:t>
            </a:r>
          </a:p>
          <a:p>
            <a:r>
              <a:rPr lang="en-GB" sz="4000" dirty="0" smtClean="0">
                <a:solidFill>
                  <a:srgbClr val="1407B9"/>
                </a:solidFill>
                <a:latin typeface="Symbol" pitchFamily="18" charset="2"/>
              </a:rPr>
              <a:t>q</a:t>
            </a:r>
            <a:r>
              <a:rPr lang="en-GB" sz="4000" baseline="-25000" dirty="0" smtClean="0">
                <a:solidFill>
                  <a:srgbClr val="1407B9"/>
                </a:solidFill>
              </a:rPr>
              <a:t>13</a:t>
            </a:r>
            <a:r>
              <a:rPr lang="en-GB" sz="4000" dirty="0" smtClean="0">
                <a:solidFill>
                  <a:srgbClr val="1407B9"/>
                </a:solidFill>
              </a:rPr>
              <a:t>? </a:t>
            </a:r>
            <a:endParaRPr lang="en-GB" sz="4000" dirty="0">
              <a:solidFill>
                <a:srgbClr val="1407B9"/>
              </a:solidFill>
            </a:endParaRPr>
          </a:p>
        </p:txBody>
      </p:sp>
      <p:sp>
        <p:nvSpPr>
          <p:cNvPr id="20" name="Oval 19"/>
          <p:cNvSpPr/>
          <p:nvPr/>
        </p:nvSpPr>
        <p:spPr bwMode="auto">
          <a:xfrm>
            <a:off x="5436096" y="4077072"/>
            <a:ext cx="1584176" cy="2376264"/>
          </a:xfrm>
          <a:prstGeom prst="ellipse">
            <a:avLst/>
          </a:prstGeom>
          <a:noFill/>
          <a:ln w="44450" cap="flat" cmpd="sng" algn="ctr">
            <a:solidFill>
              <a:srgbClr val="FF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rgbClr val="66FFFF"/>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16"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23" presetClass="entr" presetSubtype="16" fill="hold" grpId="0" nodeType="click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down)">
                                      <p:cBhvr>
                                        <p:cTn id="3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animBg="1"/>
      <p:bldP spid="20"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6738" name="Picture 2"/>
          <p:cNvPicPr>
            <a:picLocks noChangeAspect="1" noChangeArrowheads="1"/>
          </p:cNvPicPr>
          <p:nvPr/>
        </p:nvPicPr>
        <p:blipFill>
          <a:blip r:embed="rId2" cstate="print"/>
          <a:srcRect/>
          <a:stretch>
            <a:fillRect/>
          </a:stretch>
        </p:blipFill>
        <p:spPr bwMode="auto">
          <a:xfrm>
            <a:off x="623888" y="471488"/>
            <a:ext cx="7896225" cy="5915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62" name="Picture 2"/>
          <p:cNvPicPr>
            <a:picLocks noChangeAspect="1" noChangeArrowheads="1"/>
          </p:cNvPicPr>
          <p:nvPr/>
        </p:nvPicPr>
        <p:blipFill>
          <a:blip r:embed="rId2" cstate="print"/>
          <a:srcRect/>
          <a:stretch>
            <a:fillRect/>
          </a:stretch>
        </p:blipFill>
        <p:spPr bwMode="auto">
          <a:xfrm>
            <a:off x="623888" y="471488"/>
            <a:ext cx="7896225" cy="5915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8786" name="Picture 2"/>
          <p:cNvPicPr>
            <a:picLocks noChangeAspect="1" noChangeArrowheads="1"/>
          </p:cNvPicPr>
          <p:nvPr/>
        </p:nvPicPr>
        <p:blipFill>
          <a:blip r:embed="rId2" cstate="print"/>
          <a:srcRect/>
          <a:stretch>
            <a:fillRect/>
          </a:stretch>
        </p:blipFill>
        <p:spPr bwMode="auto">
          <a:xfrm>
            <a:off x="251520" y="471488"/>
            <a:ext cx="7896225" cy="5915025"/>
          </a:xfrm>
          <a:prstGeom prst="rect">
            <a:avLst/>
          </a:prstGeom>
          <a:noFill/>
          <a:ln w="9525">
            <a:noFill/>
            <a:miter lim="800000"/>
            <a:headEnd/>
            <a:tailEnd/>
          </a:ln>
        </p:spPr>
      </p:pic>
      <p:pic>
        <p:nvPicPr>
          <p:cNvPr id="758787" name="Picture 3"/>
          <p:cNvPicPr>
            <a:picLocks noChangeAspect="1" noChangeArrowheads="1"/>
          </p:cNvPicPr>
          <p:nvPr/>
        </p:nvPicPr>
        <p:blipFill>
          <a:blip r:embed="rId3" cstate="print"/>
          <a:srcRect/>
          <a:stretch>
            <a:fillRect/>
          </a:stretch>
        </p:blipFill>
        <p:spPr bwMode="auto">
          <a:xfrm>
            <a:off x="6732240" y="1209441"/>
            <a:ext cx="2339752" cy="221955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58787"/>
                                        </p:tgtEl>
                                        <p:attrNameLst>
                                          <p:attrName>style.visibility</p:attrName>
                                        </p:attrNameLst>
                                      </p:cBhvr>
                                      <p:to>
                                        <p:strVal val="visible"/>
                                      </p:to>
                                    </p:set>
                                    <p:anim calcmode="lin" valueType="num">
                                      <p:cBhvr>
                                        <p:cTn id="7" dur="500" fill="hold"/>
                                        <p:tgtEl>
                                          <p:spTgt spid="758787"/>
                                        </p:tgtEl>
                                        <p:attrNameLst>
                                          <p:attrName>ppt_w</p:attrName>
                                        </p:attrNameLst>
                                      </p:cBhvr>
                                      <p:tavLst>
                                        <p:tav tm="0">
                                          <p:val>
                                            <p:fltVal val="0"/>
                                          </p:val>
                                        </p:tav>
                                        <p:tav tm="100000">
                                          <p:val>
                                            <p:strVal val="#ppt_w"/>
                                          </p:val>
                                        </p:tav>
                                      </p:tavLst>
                                    </p:anim>
                                    <p:anim calcmode="lin" valueType="num">
                                      <p:cBhvr>
                                        <p:cTn id="8" dur="500" fill="hold"/>
                                        <p:tgtEl>
                                          <p:spTgt spid="75878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3"/>
          <p:cNvPicPr>
            <a:picLocks noChangeAspect="1" noChangeArrowheads="1"/>
          </p:cNvPicPr>
          <p:nvPr/>
        </p:nvPicPr>
        <p:blipFill>
          <a:blip r:embed="rId2" cstate="print"/>
          <a:srcRect/>
          <a:stretch>
            <a:fillRect/>
          </a:stretch>
        </p:blipFill>
        <p:spPr bwMode="auto">
          <a:xfrm>
            <a:off x="250825" y="333375"/>
            <a:ext cx="5162550" cy="3867150"/>
          </a:xfrm>
          <a:prstGeom prst="rect">
            <a:avLst/>
          </a:prstGeom>
          <a:noFill/>
          <a:ln w="44450">
            <a:noFill/>
            <a:miter lim="800000"/>
            <a:headEnd/>
            <a:tailEnd/>
          </a:ln>
        </p:spPr>
      </p:pic>
      <p:pic>
        <p:nvPicPr>
          <p:cNvPr id="53251" name="Picture 4"/>
          <p:cNvPicPr>
            <a:picLocks noChangeAspect="1" noChangeArrowheads="1"/>
          </p:cNvPicPr>
          <p:nvPr/>
        </p:nvPicPr>
        <p:blipFill>
          <a:blip r:embed="rId3" cstate="print"/>
          <a:srcRect/>
          <a:stretch>
            <a:fillRect/>
          </a:stretch>
        </p:blipFill>
        <p:spPr bwMode="auto">
          <a:xfrm>
            <a:off x="250825" y="4319588"/>
            <a:ext cx="4176713" cy="2493962"/>
          </a:xfrm>
          <a:prstGeom prst="rect">
            <a:avLst/>
          </a:prstGeom>
          <a:noFill/>
          <a:ln w="44450">
            <a:noFill/>
            <a:miter lim="800000"/>
            <a:headEnd/>
            <a:tailEnd/>
          </a:ln>
        </p:spPr>
      </p:pic>
      <p:sp>
        <p:nvSpPr>
          <p:cNvPr id="53254" name="TextBox 6"/>
          <p:cNvSpPr txBox="1">
            <a:spLocks noChangeArrowheads="1"/>
          </p:cNvSpPr>
          <p:nvPr/>
        </p:nvSpPr>
        <p:spPr bwMode="auto">
          <a:xfrm>
            <a:off x="5940425" y="260350"/>
            <a:ext cx="2824163" cy="954088"/>
          </a:xfrm>
          <a:prstGeom prst="rect">
            <a:avLst/>
          </a:prstGeom>
          <a:noFill/>
          <a:ln w="9525">
            <a:noFill/>
            <a:miter lim="800000"/>
            <a:headEnd/>
            <a:tailEnd/>
          </a:ln>
        </p:spPr>
        <p:txBody>
          <a:bodyPr wrap="none">
            <a:spAutoFit/>
          </a:bodyPr>
          <a:lstStyle/>
          <a:p>
            <a:r>
              <a:rPr lang="en-GB"/>
              <a:t>5/11, 14:46, all</a:t>
            </a:r>
          </a:p>
          <a:p>
            <a:r>
              <a:rPr lang="en-GB"/>
              <a:t>Hell broke loose...</a:t>
            </a:r>
          </a:p>
        </p:txBody>
      </p:sp>
      <p:pic>
        <p:nvPicPr>
          <p:cNvPr id="9" name="Picture 8"/>
          <p:cNvPicPr>
            <a:picLocks noChangeAspect="1" noChangeArrowheads="1"/>
          </p:cNvPicPr>
          <p:nvPr/>
        </p:nvPicPr>
        <p:blipFill>
          <a:blip r:embed="rId4" cstate="print"/>
          <a:srcRect/>
          <a:stretch>
            <a:fillRect/>
          </a:stretch>
        </p:blipFill>
        <p:spPr bwMode="auto">
          <a:xfrm>
            <a:off x="5508104" y="1196752"/>
            <a:ext cx="3635896" cy="2730024"/>
          </a:xfrm>
          <a:prstGeom prst="rect">
            <a:avLst/>
          </a:prstGeom>
          <a:noFill/>
          <a:ln w="44450" cap="flat" cmpd="sng">
            <a:noFill/>
            <a:prstDash val="solid"/>
            <a:miter lim="800000"/>
            <a:headEnd type="none" w="med" len="med"/>
            <a:tailEnd type="none" w="med" len="med"/>
          </a:ln>
        </p:spPr>
      </p:pic>
      <p:pic>
        <p:nvPicPr>
          <p:cNvPr id="10" name="Picture 6"/>
          <p:cNvPicPr>
            <a:picLocks noChangeAspect="1" noChangeArrowheads="1"/>
          </p:cNvPicPr>
          <p:nvPr/>
        </p:nvPicPr>
        <p:blipFill>
          <a:blip r:embed="rId5" cstate="print"/>
          <a:srcRect/>
          <a:stretch>
            <a:fillRect/>
          </a:stretch>
        </p:blipFill>
        <p:spPr bwMode="auto">
          <a:xfrm>
            <a:off x="5004048" y="4005064"/>
            <a:ext cx="3816424" cy="2860629"/>
          </a:xfrm>
          <a:prstGeom prst="rect">
            <a:avLst/>
          </a:prstGeom>
          <a:noFill/>
          <a:ln w="44450">
            <a:noFill/>
            <a:miter lim="800000"/>
            <a:headEnd/>
            <a:tailEnd/>
          </a:ln>
        </p:spPr>
      </p:pic>
      <p:sp>
        <p:nvSpPr>
          <p:cNvPr id="8" name="TextBox 7"/>
          <p:cNvSpPr txBox="1">
            <a:spLocks noChangeArrowheads="1"/>
          </p:cNvSpPr>
          <p:nvPr/>
        </p:nvSpPr>
        <p:spPr bwMode="auto">
          <a:xfrm>
            <a:off x="2843213" y="4437063"/>
            <a:ext cx="4298950" cy="2246312"/>
          </a:xfrm>
          <a:prstGeom prst="rect">
            <a:avLst/>
          </a:prstGeom>
          <a:solidFill>
            <a:schemeClr val="accent2"/>
          </a:solidFill>
          <a:ln w="9525">
            <a:noFill/>
            <a:miter lim="800000"/>
            <a:headEnd/>
            <a:tailEnd/>
          </a:ln>
        </p:spPr>
        <p:txBody>
          <a:bodyPr wrap="none">
            <a:spAutoFit/>
          </a:bodyPr>
          <a:lstStyle/>
          <a:p>
            <a:r>
              <a:rPr lang="en-GB" dirty="0"/>
              <a:t>Much exterior damage, but</a:t>
            </a:r>
          </a:p>
          <a:p>
            <a:r>
              <a:rPr lang="en-GB" dirty="0"/>
              <a:t>inside equipment shows no</a:t>
            </a:r>
          </a:p>
          <a:p>
            <a:r>
              <a:rPr lang="en-GB" dirty="0"/>
              <a:t>major damage so far.  Much </a:t>
            </a:r>
          </a:p>
          <a:p>
            <a:r>
              <a:rPr lang="en-GB" dirty="0"/>
              <a:t>to check yet!  Will try to</a:t>
            </a:r>
          </a:p>
          <a:p>
            <a:r>
              <a:rPr lang="en-GB" dirty="0"/>
              <a:t>restart </a:t>
            </a:r>
            <a:r>
              <a:rPr lang="en-GB" dirty="0" smtClean="0"/>
              <a:t>late this year...</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285750" y="-243408"/>
            <a:ext cx="8786813" cy="1143000"/>
          </a:xfrm>
        </p:spPr>
        <p:txBody>
          <a:bodyPr/>
          <a:lstStyle/>
          <a:p>
            <a:pPr eaLnBrk="1" hangingPunct="1"/>
            <a:r>
              <a:rPr lang="en-GB" dirty="0" smtClean="0"/>
              <a:t>What  </a:t>
            </a:r>
            <a:r>
              <a:rPr lang="en-GB" dirty="0" smtClean="0"/>
              <a:t>else to talk about?</a:t>
            </a:r>
            <a:endParaRPr lang="en-US" dirty="0" smtClean="0"/>
          </a:p>
        </p:txBody>
      </p:sp>
      <p:sp>
        <p:nvSpPr>
          <p:cNvPr id="1937411" name="Rectangle 3"/>
          <p:cNvSpPr>
            <a:spLocks noGrp="1" noChangeArrowheads="1"/>
          </p:cNvSpPr>
          <p:nvPr>
            <p:ph type="body" idx="1"/>
          </p:nvPr>
        </p:nvSpPr>
        <p:spPr>
          <a:xfrm>
            <a:off x="685800" y="692696"/>
            <a:ext cx="8458200" cy="4114800"/>
          </a:xfrm>
        </p:spPr>
        <p:txBody>
          <a:bodyPr/>
          <a:lstStyle/>
          <a:p>
            <a:pPr eaLnBrk="1" hangingPunct="1">
              <a:lnSpc>
                <a:spcPct val="90000"/>
              </a:lnSpc>
            </a:pPr>
            <a:r>
              <a:rPr lang="en-GB" dirty="0" smtClean="0"/>
              <a:t>A</a:t>
            </a:r>
            <a:r>
              <a:rPr lang="en-GB" dirty="0" smtClean="0"/>
              <a:t>nother round of </a:t>
            </a:r>
            <a:r>
              <a:rPr lang="en-GB" dirty="0" smtClean="0">
                <a:hlinkClick r:id="rId2" action="ppaction://hlinksldjump"/>
              </a:rPr>
              <a:t>supererbeams</a:t>
            </a:r>
            <a:r>
              <a:rPr lang="en-GB" dirty="0" smtClean="0"/>
              <a:t>?:</a:t>
            </a:r>
          </a:p>
          <a:p>
            <a:pPr lvl="1" eaLnBrk="1" hangingPunct="1">
              <a:lnSpc>
                <a:spcPct val="90000"/>
              </a:lnSpc>
            </a:pPr>
            <a:r>
              <a:rPr lang="en-GB" dirty="0" smtClean="0"/>
              <a:t>Water Cerenkov or </a:t>
            </a:r>
            <a:r>
              <a:rPr lang="en-GB" dirty="0" smtClean="0">
                <a:hlinkClick r:id="rId3" action="ppaction://hlinksldjump"/>
              </a:rPr>
              <a:t>Liquid Argon</a:t>
            </a:r>
            <a:r>
              <a:rPr lang="en-GB" dirty="0" smtClean="0"/>
              <a:t>?</a:t>
            </a:r>
          </a:p>
          <a:p>
            <a:pPr lvl="1" eaLnBrk="1" hangingPunct="1">
              <a:lnSpc>
                <a:spcPct val="90000"/>
              </a:lnSpc>
            </a:pPr>
            <a:r>
              <a:rPr lang="en-GB" dirty="0" smtClean="0">
                <a:hlinkClick r:id="rId4" action="ppaction://hlinksldjump"/>
              </a:rPr>
              <a:t>Upgrade of T2K</a:t>
            </a:r>
            <a:endParaRPr lang="en-GB" dirty="0" smtClean="0"/>
          </a:p>
          <a:p>
            <a:pPr lvl="1" eaLnBrk="1" hangingPunct="1">
              <a:lnSpc>
                <a:spcPct val="90000"/>
              </a:lnSpc>
            </a:pPr>
            <a:r>
              <a:rPr lang="en-GB" dirty="0" smtClean="0">
                <a:hlinkClick r:id="rId5" action="ppaction://hlinksldjump"/>
              </a:rPr>
              <a:t>LBNE</a:t>
            </a:r>
            <a:endParaRPr lang="en-GB" dirty="0" smtClean="0"/>
          </a:p>
          <a:p>
            <a:pPr lvl="1" eaLnBrk="1" hangingPunct="1">
              <a:lnSpc>
                <a:spcPct val="90000"/>
              </a:lnSpc>
            </a:pPr>
            <a:r>
              <a:rPr lang="en-GB" dirty="0" smtClean="0">
                <a:hlinkClick r:id="rId6" action="ppaction://hlinksldjump"/>
              </a:rPr>
              <a:t>LBNO</a:t>
            </a:r>
            <a:endParaRPr lang="en-GB" dirty="0" smtClean="0"/>
          </a:p>
          <a:p>
            <a:pPr eaLnBrk="1" hangingPunct="1">
              <a:lnSpc>
                <a:spcPct val="90000"/>
              </a:lnSpc>
            </a:pPr>
            <a:r>
              <a:rPr lang="en-GB" dirty="0" smtClean="0"/>
              <a:t> The further future?:</a:t>
            </a:r>
          </a:p>
          <a:p>
            <a:pPr lvl="1" eaLnBrk="1" hangingPunct="1">
              <a:lnSpc>
                <a:spcPct val="90000"/>
              </a:lnSpc>
            </a:pPr>
            <a:r>
              <a:rPr lang="en-GB" dirty="0" smtClean="0"/>
              <a:t> </a:t>
            </a:r>
            <a:r>
              <a:rPr lang="en-GB" dirty="0" smtClean="0">
                <a:latin typeface="Symbol" pitchFamily="18" charset="2"/>
                <a:hlinkClick r:id="rId7" action="ppaction://hlinksldjump"/>
              </a:rPr>
              <a:t>b</a:t>
            </a:r>
            <a:r>
              <a:rPr lang="en-GB" dirty="0" smtClean="0">
                <a:hlinkClick r:id="rId7" action="ppaction://hlinksldjump"/>
              </a:rPr>
              <a:t> beams</a:t>
            </a:r>
            <a:endParaRPr lang="en-GB" dirty="0" smtClean="0"/>
          </a:p>
          <a:p>
            <a:pPr lvl="1" eaLnBrk="1" hangingPunct="1">
              <a:lnSpc>
                <a:spcPct val="90000"/>
              </a:lnSpc>
            </a:pPr>
            <a:r>
              <a:rPr lang="en-GB" dirty="0" smtClean="0"/>
              <a:t> </a:t>
            </a:r>
            <a:r>
              <a:rPr lang="en-GB" dirty="0" smtClean="0">
                <a:hlinkClick r:id="rId8" action="ppaction://hlinksldjump"/>
              </a:rPr>
              <a:t>Neutrino Factory</a:t>
            </a:r>
            <a:endParaRPr lang="en-GB" dirty="0" smtClean="0"/>
          </a:p>
          <a:p>
            <a:pPr eaLnBrk="1" hangingPunct="1">
              <a:lnSpc>
                <a:spcPct val="90000"/>
              </a:lnSpc>
            </a:pPr>
            <a:r>
              <a:rPr lang="en-GB" dirty="0" smtClean="0">
                <a:hlinkClick r:id="rId9" action="ppaction://hlinksldjump"/>
              </a:rPr>
              <a:t>Cosmological </a:t>
            </a:r>
            <a:r>
              <a:rPr lang="en-GB" dirty="0" smtClean="0">
                <a:latin typeface="Symbol" pitchFamily="18" charset="2"/>
                <a:hlinkClick r:id="rId9" action="ppaction://hlinksldjump"/>
              </a:rPr>
              <a:t>n</a:t>
            </a:r>
            <a:endParaRPr lang="en-GB" dirty="0" smtClean="0">
              <a:latin typeface="Symbol" pitchFamily="18" charset="2"/>
            </a:endParaRPr>
          </a:p>
          <a:p>
            <a:pPr eaLnBrk="1" hangingPunct="1">
              <a:lnSpc>
                <a:spcPct val="90000"/>
              </a:lnSpc>
            </a:pPr>
            <a:r>
              <a:rPr lang="en-GB" dirty="0" smtClean="0">
                <a:hlinkClick r:id="rId10" action="ppaction://hlinksldjump"/>
              </a:rPr>
              <a:t>Supernovae </a:t>
            </a:r>
            <a:r>
              <a:rPr lang="en-GB" dirty="0" smtClean="0">
                <a:latin typeface="Symbol" pitchFamily="18" charset="2"/>
                <a:hlinkClick r:id="rId10" action="ppaction://hlinksldjump"/>
              </a:rPr>
              <a:t>n</a:t>
            </a:r>
            <a:r>
              <a:rPr lang="en-GB" dirty="0" smtClean="0"/>
              <a:t> and the OPERA time anomaly</a:t>
            </a:r>
          </a:p>
          <a:p>
            <a:pPr eaLnBrk="1" hangingPunct="1">
              <a:lnSpc>
                <a:spcPct val="90000"/>
              </a:lnSpc>
            </a:pPr>
            <a:r>
              <a:rPr lang="en-GB" dirty="0" smtClean="0">
                <a:hlinkClick r:id="rId11" action="ppaction://hlinksldjump"/>
              </a:rPr>
              <a:t>Sterile neutrinos</a:t>
            </a:r>
            <a:r>
              <a:rPr lang="en-GB" dirty="0" smtClean="0"/>
              <a:t>?</a:t>
            </a:r>
          </a:p>
          <a:p>
            <a:pPr eaLnBrk="1" hangingPunct="1">
              <a:lnSpc>
                <a:spcPct val="90000"/>
              </a:lnSpc>
            </a:pPr>
            <a:r>
              <a:rPr lang="en-GB" dirty="0" smtClean="0">
                <a:hlinkClick r:id="rId12" action="ppaction://hlinksldjump"/>
              </a:rPr>
              <a:t>Support Experiments</a:t>
            </a:r>
            <a:r>
              <a:rPr lang="en-GB" dirty="0" smtClean="0"/>
              <a:t>...</a:t>
            </a:r>
          </a:p>
          <a:p>
            <a:pPr eaLnBrk="1" hangingPunct="1">
              <a:lnSpc>
                <a:spcPct val="90000"/>
              </a:lnSpc>
            </a:pPr>
            <a:endParaRPr lang="en-GB" dirty="0" smtClean="0"/>
          </a:p>
          <a:p>
            <a:pPr eaLnBrk="1" hangingPunct="1">
              <a:lnSpc>
                <a:spcPct val="90000"/>
              </a:lnSpc>
            </a:pPr>
            <a:endParaRPr lang="en-GB" dirty="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61505" name="Object 1"/>
          <p:cNvGraphicFramePr>
            <a:graphicFrameLocks noChangeAspect="1"/>
          </p:cNvGraphicFramePr>
          <p:nvPr/>
        </p:nvGraphicFramePr>
        <p:xfrm>
          <a:off x="1143000" y="476672"/>
          <a:ext cx="3024336" cy="3024336"/>
        </p:xfrm>
        <a:graphic>
          <a:graphicData uri="http://schemas.openxmlformats.org/presentationml/2006/ole">
            <p:oleObj spid="_x0000_s759810" name="Acrobat Document" r:id="rId3" imgW="5486400" imgH="5486400" progId="AcroExch.Document.7">
              <p:embed/>
            </p:oleObj>
          </a:graphicData>
        </a:graphic>
      </p:graphicFrame>
      <p:graphicFrame>
        <p:nvGraphicFramePr>
          <p:cNvPr id="661506" name="Object 2"/>
          <p:cNvGraphicFramePr>
            <a:graphicFrameLocks noChangeAspect="1"/>
          </p:cNvGraphicFramePr>
          <p:nvPr/>
        </p:nvGraphicFramePr>
        <p:xfrm>
          <a:off x="4716016" y="520824"/>
          <a:ext cx="2952328" cy="2952328"/>
        </p:xfrm>
        <a:graphic>
          <a:graphicData uri="http://schemas.openxmlformats.org/presentationml/2006/ole">
            <p:oleObj spid="_x0000_s759811" name="Acrobat Document" r:id="rId4" imgW="5486400" imgH="5486400" progId="AcroExch.Document.7">
              <p:embed/>
            </p:oleObj>
          </a:graphicData>
        </a:graphic>
      </p:graphicFrame>
      <p:pic>
        <p:nvPicPr>
          <p:cNvPr id="661507" name="Picture 3"/>
          <p:cNvPicPr>
            <a:picLocks noChangeAspect="1" noChangeArrowheads="1"/>
          </p:cNvPicPr>
          <p:nvPr/>
        </p:nvPicPr>
        <p:blipFill>
          <a:blip r:embed="rId5" cstate="print"/>
          <a:srcRect/>
          <a:stretch>
            <a:fillRect/>
          </a:stretch>
        </p:blipFill>
        <p:spPr bwMode="auto">
          <a:xfrm>
            <a:off x="1475656" y="4104084"/>
            <a:ext cx="5762625" cy="2781300"/>
          </a:xfrm>
          <a:prstGeom prst="rect">
            <a:avLst/>
          </a:prstGeom>
          <a:noFill/>
          <a:ln w="9525">
            <a:noFill/>
            <a:miter lim="800000"/>
            <a:headEnd/>
            <a:tailEnd/>
          </a:ln>
        </p:spPr>
      </p:pic>
      <p:sp>
        <p:nvSpPr>
          <p:cNvPr id="6" name="Rectangle 12"/>
          <p:cNvSpPr txBox="1">
            <a:spLocks noChangeArrowheads="1"/>
          </p:cNvSpPr>
          <p:nvPr/>
        </p:nvSpPr>
        <p:spPr>
          <a:xfrm>
            <a:off x="1408112" y="-99392"/>
            <a:ext cx="7772400" cy="1143001"/>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3200" b="0" i="1" u="none" strike="noStrike" kern="0" cap="none" spc="0" normalizeH="0" baseline="0" noProof="0" dirty="0" smtClean="0">
                <a:ln>
                  <a:noFill/>
                </a:ln>
                <a:solidFill>
                  <a:srgbClr val="66FFFF"/>
                </a:solidFill>
                <a:effectLst/>
                <a:uLnTx/>
                <a:uFillTx/>
                <a:latin typeface="Arial" charset="0"/>
                <a:ea typeface="+mj-ea"/>
                <a:cs typeface="+mj-cs"/>
              </a:rPr>
              <a:t>What</a:t>
            </a:r>
            <a:r>
              <a:rPr kumimoji="0" lang="en-GB" sz="3200" b="0" i="1" u="none" strike="noStrike" kern="0" cap="none" spc="0" normalizeH="0" noProof="0" dirty="0" smtClean="0">
                <a:ln>
                  <a:noFill/>
                </a:ln>
                <a:solidFill>
                  <a:srgbClr val="66FFFF"/>
                </a:solidFill>
                <a:effectLst/>
                <a:uLnTx/>
                <a:uFillTx/>
                <a:latin typeface="Arial" charset="0"/>
                <a:ea typeface="+mj-ea"/>
                <a:cs typeface="+mj-cs"/>
              </a:rPr>
              <a:t> will existing experiments yield</a:t>
            </a:r>
            <a:r>
              <a:rPr kumimoji="0" lang="en-GB" sz="3200" b="0" i="1" u="none" strike="noStrike" kern="0" cap="none" spc="0" normalizeH="0" baseline="0" noProof="0" dirty="0" smtClean="0">
                <a:ln>
                  <a:noFill/>
                </a:ln>
                <a:solidFill>
                  <a:srgbClr val="66FFFF"/>
                </a:solidFill>
                <a:effectLst/>
                <a:uLnTx/>
                <a:uFillTx/>
                <a:latin typeface="Arial" charset="0"/>
                <a:ea typeface="+mj-ea"/>
                <a:cs typeface="+mj-cs"/>
              </a:rPr>
              <a:t>?</a:t>
            </a:r>
            <a:endParaRPr kumimoji="0" lang="en-GB" sz="3200" b="0" i="1" u="none" strike="noStrike" kern="0" cap="none" spc="0" normalizeH="0" baseline="0" noProof="0" dirty="0" smtClean="0">
              <a:ln>
                <a:noFill/>
              </a:ln>
              <a:solidFill>
                <a:srgbClr val="66FFFF"/>
              </a:solidFill>
              <a:effectLst/>
              <a:uLnTx/>
              <a:uFillTx/>
              <a:latin typeface="Arial" charset="0"/>
              <a:ea typeface="+mj-ea"/>
              <a:cs typeface="+mj-cs"/>
            </a:endParaRPr>
          </a:p>
        </p:txBody>
      </p:sp>
      <p:sp>
        <p:nvSpPr>
          <p:cNvPr id="7" name="TextBox 6"/>
          <p:cNvSpPr txBox="1"/>
          <p:nvPr/>
        </p:nvSpPr>
        <p:spPr>
          <a:xfrm>
            <a:off x="1462606" y="3501008"/>
            <a:ext cx="6205738" cy="523220"/>
          </a:xfrm>
          <a:prstGeom prst="rect">
            <a:avLst/>
          </a:prstGeom>
          <a:solidFill>
            <a:schemeClr val="accent6"/>
          </a:solidFill>
        </p:spPr>
        <p:txBody>
          <a:bodyPr wrap="none" rtlCol="0">
            <a:spAutoFit/>
          </a:bodyPr>
          <a:lstStyle/>
          <a:p>
            <a:r>
              <a:rPr lang="en-GB" dirty="0" smtClean="0"/>
              <a:t>Even some 90% CP violation sensitivity...</a:t>
            </a:r>
          </a:p>
        </p:txBody>
      </p:sp>
      <p:sp>
        <p:nvSpPr>
          <p:cNvPr id="8" name="TextBox 7"/>
          <p:cNvSpPr txBox="1"/>
          <p:nvPr/>
        </p:nvSpPr>
        <p:spPr>
          <a:xfrm>
            <a:off x="5724128" y="4149080"/>
            <a:ext cx="1713931" cy="338554"/>
          </a:xfrm>
          <a:prstGeom prst="rect">
            <a:avLst/>
          </a:prstGeom>
          <a:solidFill>
            <a:schemeClr val="accent6"/>
          </a:solidFill>
        </p:spPr>
        <p:txBody>
          <a:bodyPr wrap="none" rtlCol="0">
            <a:spAutoFit/>
          </a:bodyPr>
          <a:lstStyle/>
          <a:p>
            <a:r>
              <a:rPr lang="en-GB" sz="1600" dirty="0" smtClean="0"/>
              <a:t>sin</a:t>
            </a:r>
            <a:r>
              <a:rPr lang="en-GB" sz="1600" baseline="30000" dirty="0" smtClean="0"/>
              <a:t>2</a:t>
            </a:r>
            <a:r>
              <a:rPr lang="en-GB" sz="1600" dirty="0" smtClean="0"/>
              <a:t>2</a:t>
            </a:r>
            <a:r>
              <a:rPr lang="en-GB" sz="1600" dirty="0" smtClean="0">
                <a:latin typeface="Symbol" pitchFamily="18" charset="2"/>
              </a:rPr>
              <a:t>q</a:t>
            </a:r>
            <a:r>
              <a:rPr lang="en-GB" sz="1600" baseline="-25000" dirty="0" smtClean="0"/>
              <a:t>13</a:t>
            </a:r>
            <a:r>
              <a:rPr lang="en-GB" sz="1600" dirty="0" smtClean="0"/>
              <a:t> = 0.1, NH</a:t>
            </a:r>
          </a:p>
        </p:txBody>
      </p:sp>
      <p:sp>
        <p:nvSpPr>
          <p:cNvPr id="9" name="Rectangle 8"/>
          <p:cNvSpPr/>
          <p:nvPr/>
        </p:nvSpPr>
        <p:spPr>
          <a:xfrm rot="5400000">
            <a:off x="-1400182" y="4567354"/>
            <a:ext cx="4086200" cy="369332"/>
          </a:xfrm>
          <a:prstGeom prst="rect">
            <a:avLst/>
          </a:prstGeom>
          <a:solidFill>
            <a:srgbClr val="1407B9"/>
          </a:solidFill>
        </p:spPr>
        <p:txBody>
          <a:bodyPr wrap="square">
            <a:spAutoFit/>
          </a:bodyPr>
          <a:lstStyle/>
          <a:p>
            <a:r>
              <a:rPr lang="en-GB" sz="1800" dirty="0" smtClean="0"/>
              <a:t>arXiv:0907.1896v1 [hep-ph] 10 Jul 2009</a:t>
            </a:r>
            <a:endParaRPr lang="en-GB" sz="1800"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0834" name="Picture 2"/>
          <p:cNvPicPr>
            <a:picLocks noChangeAspect="1" noChangeArrowheads="1"/>
          </p:cNvPicPr>
          <p:nvPr/>
        </p:nvPicPr>
        <p:blipFill>
          <a:blip r:embed="rId2" cstate="print"/>
          <a:srcRect/>
          <a:stretch>
            <a:fillRect/>
          </a:stretch>
        </p:blipFill>
        <p:spPr bwMode="auto">
          <a:xfrm>
            <a:off x="723900" y="471488"/>
            <a:ext cx="7696200" cy="5915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685800" y="197768"/>
            <a:ext cx="7772400" cy="1143000"/>
          </a:xfrm>
        </p:spPr>
        <p:txBody>
          <a:bodyPr/>
          <a:lstStyle/>
          <a:p>
            <a:pPr eaLnBrk="1" hangingPunct="1"/>
            <a:r>
              <a:rPr lang="en-GB" dirty="0" smtClean="0"/>
              <a:t>More Ancient </a:t>
            </a:r>
            <a:r>
              <a:rPr lang="en-GB" dirty="0" smtClean="0"/>
              <a:t>History…</a:t>
            </a:r>
            <a:endParaRPr lang="en-US" dirty="0" smtClean="0"/>
          </a:p>
        </p:txBody>
      </p:sp>
      <p:sp>
        <p:nvSpPr>
          <p:cNvPr id="1855491" name="Rectangle 3"/>
          <p:cNvSpPr>
            <a:spLocks noGrp="1" noChangeArrowheads="1"/>
          </p:cNvSpPr>
          <p:nvPr>
            <p:ph type="body" idx="1"/>
          </p:nvPr>
        </p:nvSpPr>
        <p:spPr>
          <a:xfrm>
            <a:off x="685800" y="1341438"/>
            <a:ext cx="7772400" cy="4114800"/>
          </a:xfrm>
        </p:spPr>
        <p:txBody>
          <a:bodyPr/>
          <a:lstStyle/>
          <a:p>
            <a:pPr eaLnBrk="1" hangingPunct="1"/>
            <a:r>
              <a:rPr lang="en-GB" dirty="0" smtClean="0"/>
              <a:t>Question </a:t>
            </a:r>
            <a:r>
              <a:rPr lang="en-GB" dirty="0" smtClean="0"/>
              <a:t>in the late 50’s:  Are the neutrinos in these reactions the same thing?:</a:t>
            </a:r>
          </a:p>
          <a:p>
            <a:pPr lvl="1" algn="ctr" eaLnBrk="1" hangingPunct="1">
              <a:buFontTx/>
              <a:buNone/>
            </a:pPr>
            <a:r>
              <a:rPr lang="en-GB" dirty="0" smtClean="0"/>
              <a:t> n </a:t>
            </a:r>
            <a:r>
              <a:rPr lang="en-GB" dirty="0" smtClean="0">
                <a:cs typeface="Times New Roman" pitchFamily="18" charset="0"/>
              </a:rPr>
              <a:t>→ p + e + </a:t>
            </a:r>
            <a:r>
              <a:rPr lang="el-GR" dirty="0" smtClean="0">
                <a:cs typeface="Times New Roman" pitchFamily="18" charset="0"/>
              </a:rPr>
              <a:t>ν</a:t>
            </a:r>
            <a:r>
              <a:rPr lang="en-GB" dirty="0" smtClean="0">
                <a:cs typeface="Times New Roman" pitchFamily="18" charset="0"/>
              </a:rPr>
              <a:t>     </a:t>
            </a:r>
            <a:r>
              <a:rPr lang="en-GB" dirty="0" smtClean="0">
                <a:latin typeface="Symbol" pitchFamily="18" charset="2"/>
                <a:cs typeface="Times New Roman" pitchFamily="18" charset="0"/>
              </a:rPr>
              <a:t>p</a:t>
            </a:r>
            <a:r>
              <a:rPr lang="en-GB" dirty="0" smtClean="0">
                <a:cs typeface="Times New Roman" pitchFamily="18" charset="0"/>
              </a:rPr>
              <a:t> → </a:t>
            </a:r>
            <a:r>
              <a:rPr lang="en-GB" dirty="0" smtClean="0">
                <a:latin typeface="Symbol" pitchFamily="18" charset="2"/>
                <a:cs typeface="Times New Roman" pitchFamily="18" charset="0"/>
              </a:rPr>
              <a:t>m</a:t>
            </a:r>
            <a:r>
              <a:rPr lang="en-GB" dirty="0" smtClean="0">
                <a:cs typeface="Times New Roman" pitchFamily="18" charset="0"/>
              </a:rPr>
              <a:t> + </a:t>
            </a:r>
            <a:r>
              <a:rPr lang="el-GR" dirty="0" smtClean="0">
                <a:cs typeface="Times New Roman" pitchFamily="18" charset="0"/>
              </a:rPr>
              <a:t>ν</a:t>
            </a:r>
            <a:r>
              <a:rPr lang="en-GB" dirty="0" smtClean="0">
                <a:cs typeface="Times New Roman" pitchFamily="18" charset="0"/>
              </a:rPr>
              <a:t>     </a:t>
            </a:r>
            <a:r>
              <a:rPr lang="en-GB" dirty="0" smtClean="0">
                <a:latin typeface="Symbol" pitchFamily="18" charset="2"/>
                <a:cs typeface="Times New Roman" pitchFamily="18" charset="0"/>
              </a:rPr>
              <a:t>m</a:t>
            </a:r>
            <a:r>
              <a:rPr lang="en-GB" dirty="0" smtClean="0">
                <a:cs typeface="Times New Roman" pitchFamily="18" charset="0"/>
              </a:rPr>
              <a:t> → e + </a:t>
            </a:r>
            <a:r>
              <a:rPr lang="el-GR" dirty="0" smtClean="0">
                <a:cs typeface="Times New Roman" pitchFamily="18" charset="0"/>
              </a:rPr>
              <a:t>ν</a:t>
            </a:r>
            <a:r>
              <a:rPr lang="en-GB" dirty="0" smtClean="0">
                <a:cs typeface="Times New Roman" pitchFamily="18" charset="0"/>
              </a:rPr>
              <a:t> + </a:t>
            </a:r>
            <a:r>
              <a:rPr lang="el-GR" dirty="0" smtClean="0">
                <a:cs typeface="Times New Roman" pitchFamily="18" charset="0"/>
              </a:rPr>
              <a:t>ν</a:t>
            </a:r>
            <a:endParaRPr lang="en-GB" dirty="0" smtClean="0">
              <a:cs typeface="Times New Roman" pitchFamily="18" charset="0"/>
            </a:endParaRPr>
          </a:p>
          <a:p>
            <a:pPr eaLnBrk="1" hangingPunct="1"/>
            <a:r>
              <a:rPr lang="en-GB" dirty="0" smtClean="0">
                <a:cs typeface="Times New Roman" pitchFamily="18" charset="0"/>
              </a:rPr>
              <a:t>If so, why no </a:t>
            </a:r>
            <a:r>
              <a:rPr lang="en-GB" dirty="0" smtClean="0">
                <a:latin typeface="Symbol" pitchFamily="18" charset="2"/>
                <a:cs typeface="Times New Roman" pitchFamily="18" charset="0"/>
              </a:rPr>
              <a:t>m</a:t>
            </a:r>
            <a:r>
              <a:rPr lang="en-GB" dirty="0" smtClean="0">
                <a:cs typeface="Times New Roman" pitchFamily="18" charset="0"/>
              </a:rPr>
              <a:t> → e + </a:t>
            </a:r>
            <a:r>
              <a:rPr lang="en-GB" dirty="0" smtClean="0">
                <a:latin typeface="Symbol" pitchFamily="18" charset="2"/>
                <a:cs typeface="Times New Roman" pitchFamily="18" charset="0"/>
              </a:rPr>
              <a:t>g</a:t>
            </a:r>
            <a:r>
              <a:rPr lang="en-GB" dirty="0" smtClean="0">
                <a:cs typeface="Times New Roman" pitchFamily="18" charset="0"/>
              </a:rPr>
              <a:t> via diagrams </a:t>
            </a:r>
            <a:r>
              <a:rPr lang="en-GB" dirty="0" smtClean="0">
                <a:cs typeface="Times New Roman" pitchFamily="18" charset="0"/>
              </a:rPr>
              <a:t>like?:</a:t>
            </a:r>
            <a:endParaRPr lang="el-GR" dirty="0" smtClean="0">
              <a:cs typeface="Times New Roman" pitchFamily="18" charset="0"/>
            </a:endParaRPr>
          </a:p>
        </p:txBody>
      </p:sp>
      <p:grpSp>
        <p:nvGrpSpPr>
          <p:cNvPr id="2" name="Group 12"/>
          <p:cNvGrpSpPr>
            <a:grpSpLocks/>
          </p:cNvGrpSpPr>
          <p:nvPr/>
        </p:nvGrpSpPr>
        <p:grpSpPr bwMode="auto">
          <a:xfrm>
            <a:off x="2987675" y="4077072"/>
            <a:ext cx="2952750" cy="1349375"/>
            <a:chOff x="1882" y="3158"/>
            <a:chExt cx="1860" cy="850"/>
          </a:xfrm>
        </p:grpSpPr>
        <p:pic>
          <p:nvPicPr>
            <p:cNvPr id="185349" name="Picture 5" descr="meg"/>
            <p:cNvPicPr>
              <a:picLocks noChangeAspect="1" noChangeArrowheads="1"/>
            </p:cNvPicPr>
            <p:nvPr/>
          </p:nvPicPr>
          <p:blipFill>
            <a:blip r:embed="rId2" cstate="print"/>
            <a:srcRect/>
            <a:stretch>
              <a:fillRect/>
            </a:stretch>
          </p:blipFill>
          <p:spPr bwMode="auto">
            <a:xfrm>
              <a:off x="1882" y="3158"/>
              <a:ext cx="1860" cy="840"/>
            </a:xfrm>
            <a:prstGeom prst="rect">
              <a:avLst/>
            </a:prstGeom>
            <a:noFill/>
            <a:ln w="9525">
              <a:noFill/>
              <a:miter lim="800000"/>
              <a:headEnd/>
              <a:tailEnd/>
            </a:ln>
          </p:spPr>
        </p:pic>
        <p:sp>
          <p:nvSpPr>
            <p:cNvPr id="185350" name="Text Box 7"/>
            <p:cNvSpPr txBox="1">
              <a:spLocks noChangeArrowheads="1"/>
            </p:cNvSpPr>
            <p:nvPr/>
          </p:nvSpPr>
          <p:spPr bwMode="auto">
            <a:xfrm>
              <a:off x="1941" y="3679"/>
              <a:ext cx="245" cy="327"/>
            </a:xfrm>
            <a:prstGeom prst="rect">
              <a:avLst/>
            </a:prstGeom>
            <a:noFill/>
            <a:ln w="44450">
              <a:noFill/>
              <a:miter lim="800000"/>
              <a:headEnd/>
              <a:tailEnd/>
            </a:ln>
          </p:spPr>
          <p:txBody>
            <a:bodyPr wrap="none">
              <a:spAutoFit/>
            </a:bodyPr>
            <a:lstStyle/>
            <a:p>
              <a:r>
                <a:rPr lang="en-GB" sz="2800">
                  <a:solidFill>
                    <a:srgbClr val="000066"/>
                  </a:solidFill>
                  <a:latin typeface="Symbol" pitchFamily="18" charset="2"/>
                </a:rPr>
                <a:t>m</a:t>
              </a:r>
              <a:endParaRPr lang="en-US" sz="2800">
                <a:solidFill>
                  <a:srgbClr val="000066"/>
                </a:solidFill>
                <a:latin typeface="Symbol" pitchFamily="18" charset="2"/>
              </a:endParaRPr>
            </a:p>
          </p:txBody>
        </p:sp>
        <p:sp>
          <p:nvSpPr>
            <p:cNvPr id="185351" name="Text Box 8"/>
            <p:cNvSpPr txBox="1">
              <a:spLocks noChangeArrowheads="1"/>
            </p:cNvSpPr>
            <p:nvPr/>
          </p:nvSpPr>
          <p:spPr bwMode="auto">
            <a:xfrm>
              <a:off x="2732" y="3681"/>
              <a:ext cx="233" cy="327"/>
            </a:xfrm>
            <a:prstGeom prst="rect">
              <a:avLst/>
            </a:prstGeom>
            <a:noFill/>
            <a:ln w="44450">
              <a:noFill/>
              <a:miter lim="800000"/>
              <a:headEnd/>
              <a:tailEnd/>
            </a:ln>
          </p:spPr>
          <p:txBody>
            <a:bodyPr wrap="none">
              <a:spAutoFit/>
            </a:bodyPr>
            <a:lstStyle/>
            <a:p>
              <a:r>
                <a:rPr lang="en-GB" sz="2800">
                  <a:solidFill>
                    <a:srgbClr val="000066"/>
                  </a:solidFill>
                  <a:latin typeface="Symbol" pitchFamily="18" charset="2"/>
                </a:rPr>
                <a:t>n</a:t>
              </a:r>
              <a:endParaRPr lang="en-US" sz="2800">
                <a:solidFill>
                  <a:srgbClr val="000066"/>
                </a:solidFill>
                <a:latin typeface="Symbol" pitchFamily="18" charset="2"/>
              </a:endParaRPr>
            </a:p>
          </p:txBody>
        </p:sp>
        <p:sp>
          <p:nvSpPr>
            <p:cNvPr id="185352" name="Text Box 9"/>
            <p:cNvSpPr txBox="1">
              <a:spLocks noChangeArrowheads="1"/>
            </p:cNvSpPr>
            <p:nvPr/>
          </p:nvSpPr>
          <p:spPr bwMode="auto">
            <a:xfrm>
              <a:off x="3421" y="3681"/>
              <a:ext cx="215" cy="327"/>
            </a:xfrm>
            <a:prstGeom prst="rect">
              <a:avLst/>
            </a:prstGeom>
            <a:noFill/>
            <a:ln w="44450">
              <a:noFill/>
              <a:miter lim="800000"/>
              <a:headEnd/>
              <a:tailEnd/>
            </a:ln>
          </p:spPr>
          <p:txBody>
            <a:bodyPr wrap="none">
              <a:spAutoFit/>
            </a:bodyPr>
            <a:lstStyle/>
            <a:p>
              <a:r>
                <a:rPr lang="en-GB" sz="2800">
                  <a:solidFill>
                    <a:srgbClr val="000066"/>
                  </a:solidFill>
                </a:rPr>
                <a:t>e</a:t>
              </a:r>
              <a:endParaRPr lang="en-US" sz="2800">
                <a:solidFill>
                  <a:srgbClr val="000066"/>
                </a:solidFill>
              </a:endParaRPr>
            </a:p>
          </p:txBody>
        </p:sp>
        <p:sp>
          <p:nvSpPr>
            <p:cNvPr id="185353" name="Text Box 10"/>
            <p:cNvSpPr txBox="1">
              <a:spLocks noChangeArrowheads="1"/>
            </p:cNvSpPr>
            <p:nvPr/>
          </p:nvSpPr>
          <p:spPr bwMode="auto">
            <a:xfrm>
              <a:off x="3533" y="3203"/>
              <a:ext cx="208" cy="327"/>
            </a:xfrm>
            <a:prstGeom prst="rect">
              <a:avLst/>
            </a:prstGeom>
            <a:noFill/>
            <a:ln w="44450">
              <a:noFill/>
              <a:miter lim="800000"/>
              <a:headEnd/>
              <a:tailEnd/>
            </a:ln>
          </p:spPr>
          <p:txBody>
            <a:bodyPr wrap="none">
              <a:spAutoFit/>
            </a:bodyPr>
            <a:lstStyle/>
            <a:p>
              <a:r>
                <a:rPr lang="en-GB" sz="2800">
                  <a:solidFill>
                    <a:srgbClr val="000066"/>
                  </a:solidFill>
                  <a:latin typeface="Symbol" pitchFamily="18" charset="2"/>
                </a:rPr>
                <a:t>g</a:t>
              </a:r>
              <a:endParaRPr lang="en-US" sz="2800">
                <a:solidFill>
                  <a:srgbClr val="000066"/>
                </a:solidFill>
                <a:latin typeface="Symbol" pitchFamily="18" charset="2"/>
              </a:endParaRPr>
            </a:p>
          </p:txBody>
        </p:sp>
        <p:sp>
          <p:nvSpPr>
            <p:cNvPr id="185354" name="Text Box 11"/>
            <p:cNvSpPr txBox="1">
              <a:spLocks noChangeArrowheads="1"/>
            </p:cNvSpPr>
            <p:nvPr/>
          </p:nvSpPr>
          <p:spPr bwMode="auto">
            <a:xfrm>
              <a:off x="2262" y="3281"/>
              <a:ext cx="364" cy="231"/>
            </a:xfrm>
            <a:prstGeom prst="rect">
              <a:avLst/>
            </a:prstGeom>
            <a:noFill/>
            <a:ln w="44450">
              <a:noFill/>
              <a:miter lim="800000"/>
              <a:headEnd/>
              <a:tailEnd/>
            </a:ln>
          </p:spPr>
          <p:txBody>
            <a:bodyPr wrap="none">
              <a:spAutoFit/>
            </a:bodyPr>
            <a:lstStyle/>
            <a:p>
              <a:r>
                <a:rPr lang="en-GB" sz="1800">
                  <a:solidFill>
                    <a:srgbClr val="000066"/>
                  </a:solidFill>
                </a:rPr>
                <a:t>IVB</a:t>
              </a:r>
              <a:endParaRPr lang="en-US" sz="1800">
                <a:solidFill>
                  <a:srgbClr val="000066"/>
                </a:solidFill>
              </a:endParaRPr>
            </a:p>
          </p:txBody>
        </p:sp>
      </p:gr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010" name="Picture 12"/>
          <p:cNvPicPr>
            <a:picLocks noChangeAspect="1" noChangeArrowheads="1"/>
          </p:cNvPicPr>
          <p:nvPr/>
        </p:nvPicPr>
        <p:blipFill>
          <a:blip r:embed="rId3" cstate="print"/>
          <a:srcRect/>
          <a:stretch>
            <a:fillRect/>
          </a:stretch>
        </p:blipFill>
        <p:spPr bwMode="auto">
          <a:xfrm>
            <a:off x="990600" y="838200"/>
            <a:ext cx="7010400" cy="5203825"/>
          </a:xfrm>
          <a:prstGeom prst="rect">
            <a:avLst/>
          </a:prstGeom>
          <a:noFill/>
          <a:ln w="9525">
            <a:noFill/>
            <a:miter lim="800000"/>
            <a:headEnd/>
            <a:tailEnd/>
          </a:ln>
        </p:spPr>
      </p:pic>
      <p:grpSp>
        <p:nvGrpSpPr>
          <p:cNvPr id="6" name="Group 5"/>
          <p:cNvGrpSpPr/>
          <p:nvPr/>
        </p:nvGrpSpPr>
        <p:grpSpPr>
          <a:xfrm>
            <a:off x="5436096" y="2060848"/>
            <a:ext cx="2362752" cy="1314147"/>
            <a:chOff x="5436096" y="2060848"/>
            <a:chExt cx="2362752" cy="1314147"/>
          </a:xfrm>
        </p:grpSpPr>
        <p:sp>
          <p:nvSpPr>
            <p:cNvPr id="3" name="TextBox 2"/>
            <p:cNvSpPr txBox="1"/>
            <p:nvPr/>
          </p:nvSpPr>
          <p:spPr>
            <a:xfrm>
              <a:off x="5562338" y="2420888"/>
              <a:ext cx="2236510" cy="954107"/>
            </a:xfrm>
            <a:prstGeom prst="rect">
              <a:avLst/>
            </a:prstGeom>
            <a:solidFill>
              <a:srgbClr val="1407B9"/>
            </a:solidFill>
            <a:ln>
              <a:solidFill>
                <a:srgbClr val="1407B9"/>
              </a:solidFill>
            </a:ln>
          </p:spPr>
          <p:txBody>
            <a:bodyPr wrap="none" rtlCol="0">
              <a:spAutoFit/>
            </a:bodyPr>
            <a:lstStyle/>
            <a:p>
              <a:r>
                <a:rPr lang="en-GB" dirty="0" smtClean="0"/>
                <a:t>If oscillations </a:t>
              </a:r>
            </a:p>
            <a:p>
              <a:r>
                <a:rPr lang="en-GB" dirty="0" smtClean="0"/>
                <a:t>p</a:t>
              </a:r>
              <a:r>
                <a:rPr lang="en-GB" dirty="0" smtClean="0"/>
                <a:t>rove IH</a:t>
              </a:r>
              <a:endParaRPr lang="en-GB" dirty="0"/>
            </a:p>
          </p:txBody>
        </p:sp>
        <p:cxnSp>
          <p:nvCxnSpPr>
            <p:cNvPr id="5" name="Straight Arrow Connector 4"/>
            <p:cNvCxnSpPr/>
            <p:nvPr/>
          </p:nvCxnSpPr>
          <p:spPr bwMode="auto">
            <a:xfrm flipH="1" flipV="1">
              <a:off x="5436096" y="2060848"/>
              <a:ext cx="648072" cy="432048"/>
            </a:xfrm>
            <a:prstGeom prst="straightConnector1">
              <a:avLst/>
            </a:prstGeom>
            <a:solidFill>
              <a:srgbClr val="FFFFFF"/>
            </a:solidFill>
            <a:ln w="44450" cap="flat" cmpd="sng" algn="ctr">
              <a:solidFill>
                <a:srgbClr val="1407B9"/>
              </a:solidFill>
              <a:prstDash val="solid"/>
              <a:round/>
              <a:headEnd type="none" w="med" len="med"/>
              <a:tailEnd type="arrow"/>
            </a:ln>
            <a:effectLst/>
          </p:spPr>
        </p:cxnSp>
      </p:grpSp>
      <p:grpSp>
        <p:nvGrpSpPr>
          <p:cNvPr id="13" name="Group 12"/>
          <p:cNvGrpSpPr/>
          <p:nvPr/>
        </p:nvGrpSpPr>
        <p:grpSpPr>
          <a:xfrm>
            <a:off x="1979712" y="3212976"/>
            <a:ext cx="5292236" cy="1458163"/>
            <a:chOff x="1979712" y="3212976"/>
            <a:chExt cx="5292236" cy="1458163"/>
          </a:xfrm>
        </p:grpSpPr>
        <p:grpSp>
          <p:nvGrpSpPr>
            <p:cNvPr id="7" name="Group 6"/>
            <p:cNvGrpSpPr/>
            <p:nvPr/>
          </p:nvGrpSpPr>
          <p:grpSpPr>
            <a:xfrm>
              <a:off x="4644008" y="3284984"/>
              <a:ext cx="2627940" cy="1386155"/>
              <a:chOff x="4491608" y="3276600"/>
              <a:chExt cx="2627940" cy="1386155"/>
            </a:xfrm>
          </p:grpSpPr>
          <p:sp>
            <p:nvSpPr>
              <p:cNvPr id="8" name="TextBox 7"/>
              <p:cNvSpPr txBox="1"/>
              <p:nvPr/>
            </p:nvSpPr>
            <p:spPr>
              <a:xfrm>
                <a:off x="4676250" y="3708648"/>
                <a:ext cx="2443298" cy="954107"/>
              </a:xfrm>
              <a:prstGeom prst="rect">
                <a:avLst/>
              </a:prstGeom>
              <a:solidFill>
                <a:srgbClr val="1407B9"/>
              </a:solidFill>
              <a:ln>
                <a:solidFill>
                  <a:srgbClr val="1407B9"/>
                </a:solidFill>
              </a:ln>
            </p:spPr>
            <p:txBody>
              <a:bodyPr wrap="none" rtlCol="0">
                <a:spAutoFit/>
              </a:bodyPr>
              <a:lstStyle/>
              <a:p>
                <a:r>
                  <a:rPr lang="en-GB" dirty="0" smtClean="0"/>
                  <a:t>If 0</a:t>
                </a:r>
                <a:r>
                  <a:rPr lang="en-GB" dirty="0" smtClean="0">
                    <a:latin typeface="Symbol" pitchFamily="18" charset="2"/>
                  </a:rPr>
                  <a:t>nbb</a:t>
                </a:r>
                <a:r>
                  <a:rPr lang="en-GB" dirty="0" smtClean="0"/>
                  <a:t> decay</a:t>
                </a:r>
              </a:p>
              <a:p>
                <a:r>
                  <a:rPr lang="en-GB" dirty="0" smtClean="0"/>
                  <a:t>s</a:t>
                </a:r>
                <a:r>
                  <a:rPr lang="en-GB" dirty="0" smtClean="0"/>
                  <a:t>ets a limit here</a:t>
                </a:r>
              </a:p>
            </p:txBody>
          </p:sp>
          <p:cxnSp>
            <p:nvCxnSpPr>
              <p:cNvPr id="9" name="Straight Arrow Connector 8"/>
              <p:cNvCxnSpPr/>
              <p:nvPr/>
            </p:nvCxnSpPr>
            <p:spPr bwMode="auto">
              <a:xfrm flipH="1" flipV="1">
                <a:off x="4491608" y="3276600"/>
                <a:ext cx="648072" cy="432048"/>
              </a:xfrm>
              <a:prstGeom prst="straightConnector1">
                <a:avLst/>
              </a:prstGeom>
              <a:solidFill>
                <a:srgbClr val="FFFFFF"/>
              </a:solidFill>
              <a:ln w="44450" cap="flat" cmpd="sng" algn="ctr">
                <a:solidFill>
                  <a:srgbClr val="1407B9"/>
                </a:solidFill>
                <a:prstDash val="solid"/>
                <a:round/>
                <a:headEnd type="none" w="med" len="med"/>
                <a:tailEnd type="arrow"/>
              </a:ln>
              <a:effectLst/>
            </p:spPr>
          </p:cxnSp>
        </p:grpSp>
        <p:cxnSp>
          <p:nvCxnSpPr>
            <p:cNvPr id="11" name="Straight Connector 10"/>
            <p:cNvCxnSpPr/>
            <p:nvPr/>
          </p:nvCxnSpPr>
          <p:spPr bwMode="auto">
            <a:xfrm>
              <a:off x="1979712" y="3212976"/>
              <a:ext cx="4104456" cy="0"/>
            </a:xfrm>
            <a:prstGeom prst="line">
              <a:avLst/>
            </a:prstGeom>
            <a:solidFill>
              <a:srgbClr val="FFFFFF"/>
            </a:solidFill>
            <a:ln w="44450" cap="flat" cmpd="sng" algn="ctr">
              <a:solidFill>
                <a:srgbClr val="1407B9"/>
              </a:solidFill>
              <a:prstDash val="solid"/>
              <a:round/>
              <a:headEnd type="none" w="med" len="med"/>
              <a:tailEnd type="triangle" w="med" len="med"/>
            </a:ln>
            <a:effectLst/>
          </p:spPr>
        </p:cxnSp>
      </p:grpSp>
      <p:sp>
        <p:nvSpPr>
          <p:cNvPr id="12" name="TextBox 11"/>
          <p:cNvSpPr txBox="1"/>
          <p:nvPr/>
        </p:nvSpPr>
        <p:spPr>
          <a:xfrm>
            <a:off x="2555776" y="5085184"/>
            <a:ext cx="4030270" cy="523220"/>
          </a:xfrm>
          <a:prstGeom prst="rect">
            <a:avLst/>
          </a:prstGeom>
          <a:solidFill>
            <a:srgbClr val="1407B9"/>
          </a:solidFill>
          <a:ln>
            <a:solidFill>
              <a:srgbClr val="1407B9"/>
            </a:solidFill>
          </a:ln>
        </p:spPr>
        <p:txBody>
          <a:bodyPr wrap="none" rtlCol="0">
            <a:spAutoFit/>
          </a:bodyPr>
          <a:lstStyle/>
          <a:p>
            <a:r>
              <a:rPr lang="en-GB" dirty="0" smtClean="0"/>
              <a:t>Then neutrinos are Dirac...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right)">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5410" name="Text Box 4"/>
          <p:cNvSpPr txBox="1">
            <a:spLocks noChangeArrowheads="1"/>
          </p:cNvSpPr>
          <p:nvPr/>
        </p:nvSpPr>
        <p:spPr bwMode="auto">
          <a:xfrm>
            <a:off x="7543800" y="6486525"/>
            <a:ext cx="1622425" cy="366713"/>
          </a:xfrm>
          <a:prstGeom prst="rect">
            <a:avLst/>
          </a:prstGeom>
          <a:noFill/>
          <a:ln w="9525">
            <a:noFill/>
            <a:miter lim="800000"/>
            <a:headEnd/>
            <a:tailEnd/>
          </a:ln>
        </p:spPr>
        <p:txBody>
          <a:bodyPr wrap="none">
            <a:spAutoFit/>
          </a:bodyPr>
          <a:lstStyle/>
          <a:p>
            <a:r>
              <a:rPr lang="en-GB" sz="1800">
                <a:solidFill>
                  <a:schemeClr val="hlink"/>
                </a:solidFill>
                <a:latin typeface="Haettenschweiler" pitchFamily="34" charset="0"/>
              </a:rPr>
              <a:t>Imperial College/RAL</a:t>
            </a:r>
          </a:p>
        </p:txBody>
      </p:sp>
      <p:sp>
        <p:nvSpPr>
          <p:cNvPr id="145411" name="Text Box 5"/>
          <p:cNvSpPr txBox="1">
            <a:spLocks noChangeArrowheads="1"/>
          </p:cNvSpPr>
          <p:nvPr/>
        </p:nvSpPr>
        <p:spPr bwMode="auto">
          <a:xfrm>
            <a:off x="7935913" y="6272213"/>
            <a:ext cx="1006475" cy="366712"/>
          </a:xfrm>
          <a:prstGeom prst="rect">
            <a:avLst/>
          </a:prstGeom>
          <a:noFill/>
          <a:ln w="9525">
            <a:noFill/>
            <a:miter lim="800000"/>
            <a:headEnd/>
            <a:tailEnd/>
          </a:ln>
        </p:spPr>
        <p:txBody>
          <a:bodyPr wrap="none">
            <a:spAutoFit/>
          </a:bodyPr>
          <a:lstStyle/>
          <a:p>
            <a:r>
              <a:rPr lang="en-GB" sz="1800">
                <a:solidFill>
                  <a:schemeClr val="hlink"/>
                </a:solidFill>
                <a:latin typeface="Haettenschweiler" pitchFamily="34" charset="0"/>
              </a:rPr>
              <a:t>Dave Wark </a:t>
            </a:r>
          </a:p>
        </p:txBody>
      </p:sp>
      <p:pic>
        <p:nvPicPr>
          <p:cNvPr id="145412" name="Picture 6"/>
          <p:cNvPicPr>
            <a:picLocks noChangeAspect="1" noChangeArrowheads="1"/>
          </p:cNvPicPr>
          <p:nvPr/>
        </p:nvPicPr>
        <p:blipFill>
          <a:blip r:embed="rId3" cstate="print"/>
          <a:srcRect/>
          <a:stretch>
            <a:fillRect/>
          </a:stretch>
        </p:blipFill>
        <p:spPr bwMode="auto">
          <a:xfrm>
            <a:off x="1066800" y="874713"/>
            <a:ext cx="7143750" cy="614362"/>
          </a:xfrm>
          <a:prstGeom prst="rect">
            <a:avLst/>
          </a:prstGeom>
          <a:noFill/>
          <a:ln w="9525">
            <a:noFill/>
            <a:miter lim="800000"/>
            <a:headEnd/>
            <a:tailEnd/>
          </a:ln>
        </p:spPr>
      </p:pic>
      <p:sp>
        <p:nvSpPr>
          <p:cNvPr id="145413" name="Rectangle 7"/>
          <p:cNvSpPr>
            <a:spLocks noGrp="1" noChangeArrowheads="1"/>
          </p:cNvSpPr>
          <p:nvPr>
            <p:ph type="title"/>
          </p:nvPr>
        </p:nvSpPr>
        <p:spPr>
          <a:xfrm>
            <a:off x="899592" y="-99392"/>
            <a:ext cx="7772400" cy="1143000"/>
          </a:xfrm>
          <a:noFill/>
        </p:spPr>
        <p:txBody>
          <a:bodyPr/>
          <a:lstStyle/>
          <a:p>
            <a:pPr eaLnBrk="1" hangingPunct="1"/>
            <a:r>
              <a:rPr lang="en-GB" sz="3600" i="1" dirty="0" smtClean="0">
                <a:latin typeface="Arial" charset="0"/>
              </a:rPr>
              <a:t>Conclusions</a:t>
            </a:r>
          </a:p>
        </p:txBody>
      </p:sp>
      <p:sp>
        <p:nvSpPr>
          <p:cNvPr id="145414" name="Rectangle 8"/>
          <p:cNvSpPr>
            <a:spLocks noGrp="1" noChangeArrowheads="1"/>
          </p:cNvSpPr>
          <p:nvPr>
            <p:ph type="body" idx="1"/>
          </p:nvPr>
        </p:nvSpPr>
        <p:spPr>
          <a:xfrm>
            <a:off x="228600" y="970384"/>
            <a:ext cx="8375848" cy="4114800"/>
          </a:xfrm>
          <a:noFill/>
        </p:spPr>
        <p:txBody>
          <a:bodyPr/>
          <a:lstStyle/>
          <a:p>
            <a:pPr eaLnBrk="1" hangingPunct="1">
              <a:lnSpc>
                <a:spcPct val="80000"/>
              </a:lnSpc>
            </a:pPr>
            <a:r>
              <a:rPr lang="en-GB" sz="2400" dirty="0" smtClean="0"/>
              <a:t>Neutrino oscillations are the first confirmed physics beyond the </a:t>
            </a:r>
            <a:r>
              <a:rPr lang="en-GB" sz="2400" dirty="0" smtClean="0"/>
              <a:t>SM!</a:t>
            </a:r>
            <a:endParaRPr lang="en-GB" sz="2400" dirty="0" smtClean="0"/>
          </a:p>
          <a:p>
            <a:pPr eaLnBrk="1" hangingPunct="1">
              <a:lnSpc>
                <a:spcPct val="80000"/>
              </a:lnSpc>
            </a:pPr>
            <a:r>
              <a:rPr lang="en-GB" sz="2400" dirty="0" smtClean="0"/>
              <a:t>Current indications are that </a:t>
            </a:r>
            <a:r>
              <a:rPr lang="en-GB" sz="2400" dirty="0" smtClean="0">
                <a:latin typeface="Times New Roman" pitchFamily="18" charset="0"/>
              </a:rPr>
              <a:t>sin</a:t>
            </a:r>
            <a:r>
              <a:rPr lang="en-GB" sz="2400" baseline="30000" dirty="0" smtClean="0">
                <a:latin typeface="Times New Roman" pitchFamily="18" charset="0"/>
              </a:rPr>
              <a:t>2</a:t>
            </a:r>
            <a:r>
              <a:rPr lang="en-GB" sz="2400" dirty="0" smtClean="0">
                <a:latin typeface="Times New Roman" pitchFamily="18" charset="0"/>
              </a:rPr>
              <a:t>2</a:t>
            </a:r>
            <a:r>
              <a:rPr lang="en-GB" sz="2400" dirty="0" smtClean="0">
                <a:latin typeface="Symbol" pitchFamily="18" charset="2"/>
              </a:rPr>
              <a:t>q</a:t>
            </a:r>
            <a:r>
              <a:rPr lang="en-GB" sz="2400" baseline="-25000" dirty="0" smtClean="0">
                <a:latin typeface="Times New Roman" pitchFamily="18" charset="0"/>
              </a:rPr>
              <a:t>13</a:t>
            </a:r>
            <a:r>
              <a:rPr lang="en-GB" sz="2400" dirty="0" smtClean="0">
                <a:latin typeface="Times New Roman" pitchFamily="18" charset="0"/>
              </a:rPr>
              <a:t> ≥ ~0.01, </a:t>
            </a:r>
            <a:r>
              <a:rPr lang="en-GB" sz="2400" dirty="0" smtClean="0">
                <a:latin typeface="Times New Roman" pitchFamily="18" charset="0"/>
              </a:rPr>
              <a:t>which could give existing experiments the first sensitivity to CP violation in the neutrino sector.  </a:t>
            </a:r>
            <a:endParaRPr lang="en-GB" sz="2400" dirty="0" smtClean="0">
              <a:latin typeface="Times New Roman" pitchFamily="18" charset="0"/>
            </a:endParaRPr>
          </a:p>
          <a:p>
            <a:pPr eaLnBrk="1" hangingPunct="1">
              <a:lnSpc>
                <a:spcPct val="80000"/>
              </a:lnSpc>
            </a:pPr>
            <a:r>
              <a:rPr lang="en-GB" sz="2400" dirty="0" smtClean="0">
                <a:latin typeface="Times New Roman" pitchFamily="18" charset="0"/>
              </a:rPr>
              <a:t>Do not assume we know everything that is going on – redundancy is essential!</a:t>
            </a:r>
          </a:p>
          <a:p>
            <a:pPr eaLnBrk="1" hangingPunct="1">
              <a:lnSpc>
                <a:spcPct val="80000"/>
              </a:lnSpc>
            </a:pPr>
            <a:r>
              <a:rPr lang="en-GB" sz="2400" dirty="0" smtClean="0">
                <a:latin typeface="Times New Roman" pitchFamily="18" charset="0"/>
              </a:rPr>
              <a:t>There </a:t>
            </a:r>
            <a:r>
              <a:rPr lang="en-GB" sz="2400" dirty="0" smtClean="0">
                <a:latin typeface="Times New Roman" pitchFamily="18" charset="0"/>
              </a:rPr>
              <a:t>are three </a:t>
            </a:r>
            <a:r>
              <a:rPr lang="en-GB" sz="2400" dirty="0" smtClean="0">
                <a:latin typeface="Times New Roman" pitchFamily="18" charset="0"/>
              </a:rPr>
              <a:t>next-generation </a:t>
            </a:r>
            <a:r>
              <a:rPr lang="en-GB" sz="2400" dirty="0" err="1" smtClean="0">
                <a:latin typeface="Times New Roman" pitchFamily="18" charset="0"/>
              </a:rPr>
              <a:t>superbeam</a:t>
            </a:r>
            <a:r>
              <a:rPr lang="en-GB" sz="2400" dirty="0" smtClean="0">
                <a:latin typeface="Times New Roman" pitchFamily="18" charset="0"/>
              </a:rPr>
              <a:t> projects, and I think the physics will justify at least two.</a:t>
            </a:r>
            <a:endParaRPr lang="en-GB" sz="2400" dirty="0" smtClean="0">
              <a:latin typeface="Times New Roman" pitchFamily="18" charset="0"/>
            </a:endParaRPr>
          </a:p>
          <a:p>
            <a:pPr eaLnBrk="1" hangingPunct="1">
              <a:lnSpc>
                <a:spcPct val="80000"/>
              </a:lnSpc>
            </a:pPr>
            <a:r>
              <a:rPr lang="en-GB" sz="2400" dirty="0" smtClean="0">
                <a:latin typeface="Times New Roman" pitchFamily="18" charset="0"/>
              </a:rPr>
              <a:t>In my opinion, a large LAr tracking calorimeter will be used in at least one experiment, </a:t>
            </a:r>
            <a:r>
              <a:rPr lang="en-GB" sz="2400" dirty="0" smtClean="0">
                <a:latin typeface="Times New Roman" pitchFamily="18" charset="0"/>
              </a:rPr>
              <a:t>making LAr </a:t>
            </a:r>
            <a:r>
              <a:rPr lang="en-GB" sz="2400" dirty="0" smtClean="0">
                <a:latin typeface="Times New Roman" pitchFamily="18" charset="0"/>
              </a:rPr>
              <a:t>development a high priority.</a:t>
            </a:r>
          </a:p>
          <a:p>
            <a:pPr eaLnBrk="1" hangingPunct="1">
              <a:lnSpc>
                <a:spcPct val="80000"/>
              </a:lnSpc>
            </a:pPr>
            <a:r>
              <a:rPr lang="en-GB" sz="2400" dirty="0" smtClean="0">
                <a:latin typeface="Times New Roman" pitchFamily="18" charset="0"/>
              </a:rPr>
              <a:t>There </a:t>
            </a:r>
            <a:r>
              <a:rPr lang="en-GB" sz="2400" dirty="0" smtClean="0">
                <a:latin typeface="Times New Roman" pitchFamily="18" charset="0"/>
              </a:rPr>
              <a:t>will be many other opportunities for smaller-scale involvement in cross-section, </a:t>
            </a:r>
            <a:r>
              <a:rPr lang="en-GB" sz="2400" dirty="0" err="1" smtClean="0">
                <a:latin typeface="Times New Roman" pitchFamily="18" charset="0"/>
              </a:rPr>
              <a:t>hadron</a:t>
            </a:r>
            <a:r>
              <a:rPr lang="en-GB" sz="2400" dirty="0" smtClean="0">
                <a:latin typeface="Times New Roman" pitchFamily="18" charset="0"/>
              </a:rPr>
              <a:t> production, and  perhaps short-baseline projects.</a:t>
            </a:r>
          </a:p>
          <a:p>
            <a:pPr eaLnBrk="1" hangingPunct="1">
              <a:lnSpc>
                <a:spcPct val="80000"/>
              </a:lnSpc>
            </a:pPr>
            <a:r>
              <a:rPr lang="en-GB" sz="2400" dirty="0" smtClean="0">
                <a:latin typeface="Times New Roman" pitchFamily="18" charset="0"/>
              </a:rPr>
              <a:t>Neutrino </a:t>
            </a:r>
            <a:r>
              <a:rPr lang="en-GB" sz="2400" dirty="0" smtClean="0">
                <a:latin typeface="Times New Roman" pitchFamily="18" charset="0"/>
              </a:rPr>
              <a:t>experiments have a guaranteed future.  JOIN US!</a:t>
            </a:r>
            <a:endParaRPr lang="en-GB"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5414">
                                            <p:txEl>
                                              <p:pRg st="0" end="0"/>
                                            </p:txEl>
                                          </p:spTgt>
                                        </p:tgtEl>
                                        <p:attrNameLst>
                                          <p:attrName>style.visibility</p:attrName>
                                        </p:attrNameLst>
                                      </p:cBhvr>
                                      <p:to>
                                        <p:strVal val="visible"/>
                                      </p:to>
                                    </p:set>
                                    <p:animEffect transition="in" filter="wipe(left)">
                                      <p:cBhvr>
                                        <p:cTn id="7" dur="500"/>
                                        <p:tgtEl>
                                          <p:spTgt spid="1454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5414">
                                            <p:txEl>
                                              <p:pRg st="1" end="1"/>
                                            </p:txEl>
                                          </p:spTgt>
                                        </p:tgtEl>
                                        <p:attrNameLst>
                                          <p:attrName>style.visibility</p:attrName>
                                        </p:attrNameLst>
                                      </p:cBhvr>
                                      <p:to>
                                        <p:strVal val="visible"/>
                                      </p:to>
                                    </p:set>
                                    <p:animEffect transition="in" filter="wipe(left)">
                                      <p:cBhvr>
                                        <p:cTn id="12" dur="500"/>
                                        <p:tgtEl>
                                          <p:spTgt spid="1454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5414">
                                            <p:txEl>
                                              <p:pRg st="2" end="2"/>
                                            </p:txEl>
                                          </p:spTgt>
                                        </p:tgtEl>
                                        <p:attrNameLst>
                                          <p:attrName>style.visibility</p:attrName>
                                        </p:attrNameLst>
                                      </p:cBhvr>
                                      <p:to>
                                        <p:strVal val="visible"/>
                                      </p:to>
                                    </p:set>
                                    <p:animEffect transition="in" filter="wipe(left)">
                                      <p:cBhvr>
                                        <p:cTn id="17" dur="500"/>
                                        <p:tgtEl>
                                          <p:spTgt spid="14541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5414">
                                            <p:txEl>
                                              <p:pRg st="3" end="3"/>
                                            </p:txEl>
                                          </p:spTgt>
                                        </p:tgtEl>
                                        <p:attrNameLst>
                                          <p:attrName>style.visibility</p:attrName>
                                        </p:attrNameLst>
                                      </p:cBhvr>
                                      <p:to>
                                        <p:strVal val="visible"/>
                                      </p:to>
                                    </p:set>
                                    <p:animEffect transition="in" filter="wipe(left)">
                                      <p:cBhvr>
                                        <p:cTn id="22" dur="500"/>
                                        <p:tgtEl>
                                          <p:spTgt spid="14541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5414">
                                            <p:txEl>
                                              <p:pRg st="4" end="4"/>
                                            </p:txEl>
                                          </p:spTgt>
                                        </p:tgtEl>
                                        <p:attrNameLst>
                                          <p:attrName>style.visibility</p:attrName>
                                        </p:attrNameLst>
                                      </p:cBhvr>
                                      <p:to>
                                        <p:strVal val="visible"/>
                                      </p:to>
                                    </p:set>
                                    <p:animEffect transition="in" filter="wipe(left)">
                                      <p:cBhvr>
                                        <p:cTn id="27" dur="500"/>
                                        <p:tgtEl>
                                          <p:spTgt spid="14541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5414">
                                            <p:txEl>
                                              <p:pRg st="5" end="5"/>
                                            </p:txEl>
                                          </p:spTgt>
                                        </p:tgtEl>
                                        <p:attrNameLst>
                                          <p:attrName>style.visibility</p:attrName>
                                        </p:attrNameLst>
                                      </p:cBhvr>
                                      <p:to>
                                        <p:strVal val="visible"/>
                                      </p:to>
                                    </p:set>
                                    <p:animEffect transition="in" filter="wipe(left)">
                                      <p:cBhvr>
                                        <p:cTn id="32" dur="500"/>
                                        <p:tgtEl>
                                          <p:spTgt spid="14541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45414">
                                            <p:txEl>
                                              <p:pRg st="6" end="6"/>
                                            </p:txEl>
                                          </p:spTgt>
                                        </p:tgtEl>
                                        <p:attrNameLst>
                                          <p:attrName>style.visibility</p:attrName>
                                        </p:attrNameLst>
                                      </p:cBhvr>
                                      <p:to>
                                        <p:strVal val="visible"/>
                                      </p:to>
                                    </p:set>
                                    <p:animEffect transition="in" filter="wipe(left)">
                                      <p:cBhvr>
                                        <p:cTn id="37" dur="500"/>
                                        <p:tgtEl>
                                          <p:spTgt spid="14541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4"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8658" name="Picture 2"/>
          <p:cNvPicPr>
            <a:picLocks noChangeAspect="1" noChangeArrowheads="1"/>
          </p:cNvPicPr>
          <p:nvPr/>
        </p:nvPicPr>
        <p:blipFill>
          <a:blip r:embed="rId2" cstate="print"/>
          <a:srcRect/>
          <a:stretch>
            <a:fillRect/>
          </a:stretch>
        </p:blipFill>
        <p:spPr bwMode="auto">
          <a:xfrm>
            <a:off x="0" y="-27384"/>
            <a:ext cx="9214048" cy="69105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2342605" y="917848"/>
            <a:ext cx="8786813" cy="1143000"/>
          </a:xfrm>
        </p:spPr>
        <p:txBody>
          <a:bodyPr/>
          <a:lstStyle/>
          <a:p>
            <a:pPr eaLnBrk="1" hangingPunct="1"/>
            <a:r>
              <a:rPr lang="en-GB" dirty="0" smtClean="0"/>
              <a:t>OK, then what?</a:t>
            </a:r>
            <a:endParaRPr lang="en-US" dirty="0" smtClean="0"/>
          </a:p>
        </p:txBody>
      </p:sp>
      <p:sp>
        <p:nvSpPr>
          <p:cNvPr id="1937411" name="Rectangle 3"/>
          <p:cNvSpPr>
            <a:spLocks noGrp="1" noChangeArrowheads="1"/>
          </p:cNvSpPr>
          <p:nvPr>
            <p:ph type="body" idx="1"/>
          </p:nvPr>
        </p:nvSpPr>
        <p:spPr>
          <a:xfrm>
            <a:off x="467544" y="2986608"/>
            <a:ext cx="8458200" cy="4114800"/>
          </a:xfrm>
        </p:spPr>
        <p:txBody>
          <a:bodyPr/>
          <a:lstStyle/>
          <a:p>
            <a:pPr eaLnBrk="1" hangingPunct="1">
              <a:lnSpc>
                <a:spcPct val="90000"/>
              </a:lnSpc>
            </a:pPr>
            <a:r>
              <a:rPr lang="en-GB" dirty="0" smtClean="0">
                <a:latin typeface="Times New Roman" pitchFamily="18" charset="0"/>
              </a:rPr>
              <a:t>Three “conventional” beam proposals:</a:t>
            </a:r>
          </a:p>
          <a:p>
            <a:pPr lvl="1" eaLnBrk="1" hangingPunct="1">
              <a:lnSpc>
                <a:spcPct val="90000"/>
              </a:lnSpc>
            </a:pPr>
            <a:r>
              <a:rPr lang="en-GB" dirty="0" smtClean="0">
                <a:latin typeface="Times New Roman" pitchFamily="18" charset="0"/>
              </a:rPr>
              <a:t>An upgrade of T2K based on reaching 1.6 MW beam power and a new far detector.</a:t>
            </a:r>
          </a:p>
          <a:p>
            <a:pPr lvl="1" eaLnBrk="1" hangingPunct="1">
              <a:lnSpc>
                <a:spcPct val="90000"/>
              </a:lnSpc>
            </a:pPr>
            <a:r>
              <a:rPr lang="en-GB" dirty="0" smtClean="0">
                <a:latin typeface="Times New Roman" pitchFamily="18" charset="0"/>
              </a:rPr>
              <a:t>LBNE – a plan to build a new neutrino beam at </a:t>
            </a:r>
            <a:r>
              <a:rPr lang="en-GB" dirty="0" err="1" smtClean="0">
                <a:latin typeface="Times New Roman" pitchFamily="18" charset="0"/>
              </a:rPr>
              <a:t>Fermilab</a:t>
            </a:r>
            <a:r>
              <a:rPr lang="en-GB" dirty="0" smtClean="0">
                <a:latin typeface="Times New Roman" pitchFamily="18" charset="0"/>
              </a:rPr>
              <a:t> aimed at </a:t>
            </a:r>
            <a:r>
              <a:rPr lang="en-GB" dirty="0" err="1" smtClean="0">
                <a:latin typeface="Times New Roman" pitchFamily="18" charset="0"/>
              </a:rPr>
              <a:t>Homestake</a:t>
            </a:r>
            <a:r>
              <a:rPr lang="en-GB" dirty="0" smtClean="0">
                <a:latin typeface="Times New Roman" pitchFamily="18" charset="0"/>
              </a:rPr>
              <a:t>, where either a large water Cerenkov detector or a LAr tracking calorimeter would be built.</a:t>
            </a:r>
          </a:p>
          <a:p>
            <a:pPr lvl="1" eaLnBrk="1" hangingPunct="1">
              <a:lnSpc>
                <a:spcPct val="90000"/>
              </a:lnSpc>
            </a:pPr>
            <a:r>
              <a:rPr lang="en-GB" dirty="0" smtClean="0">
                <a:latin typeface="Times New Roman" pitchFamily="18" charset="0"/>
              </a:rPr>
              <a:t>LAGUNA-LBNO – three different options for new long baseline in Europe.</a:t>
            </a:r>
            <a:endParaRPr lang="en-GB" dirty="0" smtClean="0"/>
          </a:p>
        </p:txBody>
      </p:sp>
      <p:pic>
        <p:nvPicPr>
          <p:cNvPr id="4" name="Picture 6" descr="my-euronu2009-cpv-1.eps"/>
          <p:cNvPicPr>
            <a:picLocks noChangeAspect="1"/>
          </p:cNvPicPr>
          <p:nvPr/>
        </p:nvPicPr>
        <p:blipFill>
          <a:blip r:embed="rId2" cstate="print"/>
          <a:srcRect/>
          <a:stretch>
            <a:fillRect/>
          </a:stretch>
        </p:blipFill>
        <p:spPr bwMode="auto">
          <a:xfrm>
            <a:off x="4067944" y="17155"/>
            <a:ext cx="4320480" cy="2907789"/>
          </a:xfrm>
          <a:prstGeom prst="rect">
            <a:avLst/>
          </a:prstGeom>
          <a:solidFill>
            <a:schemeClr val="bg1"/>
          </a:solidFill>
          <a:ln w="9525">
            <a:noFill/>
            <a:miter lim="800000"/>
            <a:headEnd/>
            <a:tailEnd/>
          </a:ln>
        </p:spPr>
      </p:pic>
      <p:sp>
        <p:nvSpPr>
          <p:cNvPr id="5" name="TextBox 4"/>
          <p:cNvSpPr txBox="1"/>
          <p:nvPr/>
        </p:nvSpPr>
        <p:spPr>
          <a:xfrm>
            <a:off x="7452320" y="5373216"/>
            <a:ext cx="1430200" cy="523220"/>
          </a:xfrm>
          <a:prstGeom prst="rect">
            <a:avLst/>
          </a:prstGeom>
          <a:solidFill>
            <a:schemeClr val="tx1">
              <a:lumMod val="85000"/>
              <a:lumOff val="15000"/>
            </a:schemeClr>
          </a:solidFill>
        </p:spPr>
        <p:txBody>
          <a:bodyPr wrap="none" rtlCol="0">
            <a:spAutoFit/>
          </a:bodyPr>
          <a:lstStyle/>
          <a:p>
            <a:r>
              <a:rPr lang="en-GB" dirty="0" smtClean="0">
                <a:hlinkClick r:id="rId3" action="ppaction://hlinksldjump"/>
              </a:rPr>
              <a:t>Return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937411">
                                            <p:txEl>
                                              <p:pRg st="0" end="0"/>
                                            </p:txEl>
                                          </p:spTgt>
                                        </p:tgtEl>
                                        <p:attrNameLst>
                                          <p:attrName>style.visibility</p:attrName>
                                        </p:attrNameLst>
                                      </p:cBhvr>
                                      <p:to>
                                        <p:strVal val="visible"/>
                                      </p:to>
                                    </p:set>
                                    <p:animEffect transition="in" filter="wipe(up)">
                                      <p:cBhvr>
                                        <p:cTn id="7" dur="500"/>
                                        <p:tgtEl>
                                          <p:spTgt spid="1937411">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937411">
                                            <p:txEl>
                                              <p:pRg st="1" end="1"/>
                                            </p:txEl>
                                          </p:spTgt>
                                        </p:tgtEl>
                                        <p:attrNameLst>
                                          <p:attrName>style.visibility</p:attrName>
                                        </p:attrNameLst>
                                      </p:cBhvr>
                                      <p:to>
                                        <p:strVal val="visible"/>
                                      </p:to>
                                    </p:set>
                                    <p:animEffect transition="in" filter="wipe(up)">
                                      <p:cBhvr>
                                        <p:cTn id="10" dur="500"/>
                                        <p:tgtEl>
                                          <p:spTgt spid="1937411">
                                            <p:txEl>
                                              <p:pRg st="1" end="1"/>
                                            </p:txEl>
                                          </p:spTgt>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1937411">
                                            <p:txEl>
                                              <p:pRg st="2" end="2"/>
                                            </p:txEl>
                                          </p:spTgt>
                                        </p:tgtEl>
                                        <p:attrNameLst>
                                          <p:attrName>style.visibility</p:attrName>
                                        </p:attrNameLst>
                                      </p:cBhvr>
                                      <p:to>
                                        <p:strVal val="visible"/>
                                      </p:to>
                                    </p:set>
                                    <p:animEffect transition="in" filter="wipe(up)">
                                      <p:cBhvr>
                                        <p:cTn id="13" dur="500"/>
                                        <p:tgtEl>
                                          <p:spTgt spid="1937411">
                                            <p:txEl>
                                              <p:pRg st="2" end="2"/>
                                            </p:txEl>
                                          </p:spTgt>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1937411">
                                            <p:txEl>
                                              <p:pRg st="3" end="3"/>
                                            </p:txEl>
                                          </p:spTgt>
                                        </p:tgtEl>
                                        <p:attrNameLst>
                                          <p:attrName>style.visibility</p:attrName>
                                        </p:attrNameLst>
                                      </p:cBhvr>
                                      <p:to>
                                        <p:strVal val="visible"/>
                                      </p:to>
                                    </p:set>
                                    <p:animEffect transition="in" filter="wipe(up)">
                                      <p:cBhvr>
                                        <p:cTn id="16" dur="500"/>
                                        <p:tgtEl>
                                          <p:spTgt spid="19374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7411"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3106" name="Picture 2"/>
          <p:cNvPicPr>
            <a:picLocks noChangeAspect="1" noChangeArrowheads="1"/>
          </p:cNvPicPr>
          <p:nvPr/>
        </p:nvPicPr>
        <p:blipFill>
          <a:blip r:embed="rId2" cstate="print"/>
          <a:srcRect/>
          <a:stretch>
            <a:fillRect/>
          </a:stretch>
        </p:blipFill>
        <p:spPr bwMode="auto">
          <a:xfrm>
            <a:off x="251520" y="505172"/>
            <a:ext cx="8710036" cy="6020172"/>
          </a:xfrm>
          <a:prstGeom prst="rect">
            <a:avLst/>
          </a:prstGeom>
          <a:noFill/>
          <a:ln w="44450" cap="flat" cmpd="sng">
            <a:noFill/>
            <a:prstDash val="solid"/>
            <a:miter lim="800000"/>
            <a:headEnd type="none" w="med" len="med"/>
            <a:tailEnd type="none" w="med" len="med"/>
          </a:ln>
        </p:spPr>
      </p:pic>
      <p:sp>
        <p:nvSpPr>
          <p:cNvPr id="4" name="TextBox 3"/>
          <p:cNvSpPr txBox="1"/>
          <p:nvPr/>
        </p:nvSpPr>
        <p:spPr>
          <a:xfrm>
            <a:off x="251552" y="5301208"/>
            <a:ext cx="6192656" cy="1384995"/>
          </a:xfrm>
          <a:prstGeom prst="rect">
            <a:avLst/>
          </a:prstGeom>
          <a:solidFill>
            <a:schemeClr val="accent6"/>
          </a:solidFill>
        </p:spPr>
        <p:txBody>
          <a:bodyPr wrap="none" rtlCol="0">
            <a:spAutoFit/>
          </a:bodyPr>
          <a:lstStyle/>
          <a:p>
            <a:r>
              <a:rPr lang="en-GB" dirty="0" smtClean="0"/>
              <a:t>~</a:t>
            </a:r>
            <a:r>
              <a:rPr lang="en-GB" dirty="0" err="1" smtClean="0"/>
              <a:t>kT</a:t>
            </a:r>
            <a:r>
              <a:rPr lang="en-GB" dirty="0" smtClean="0"/>
              <a:t> scale LAr now a working technology</a:t>
            </a:r>
          </a:p>
          <a:p>
            <a:r>
              <a:rPr lang="en-GB" dirty="0" smtClean="0"/>
              <a:t>Must now work on scalability and cost</a:t>
            </a:r>
          </a:p>
          <a:p>
            <a:r>
              <a:rPr lang="en-GB" dirty="0" smtClean="0"/>
              <a:t>Must figure out how to analyze!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8738" name="Picture 2"/>
          <p:cNvPicPr>
            <a:picLocks noChangeAspect="1" noChangeArrowheads="1"/>
          </p:cNvPicPr>
          <p:nvPr/>
        </p:nvPicPr>
        <p:blipFill>
          <a:blip r:embed="rId2" cstate="print"/>
          <a:srcRect/>
          <a:stretch>
            <a:fillRect/>
          </a:stretch>
        </p:blipFill>
        <p:spPr bwMode="auto">
          <a:xfrm>
            <a:off x="1378796" y="1514209"/>
            <a:ext cx="7153644" cy="5371175"/>
          </a:xfrm>
          <a:prstGeom prst="rect">
            <a:avLst/>
          </a:prstGeom>
          <a:noFill/>
          <a:ln w="9525">
            <a:noFill/>
            <a:miter lim="800000"/>
            <a:headEnd/>
            <a:tailEnd/>
          </a:ln>
        </p:spPr>
      </p:pic>
      <p:grpSp>
        <p:nvGrpSpPr>
          <p:cNvPr id="2" name="Group 10"/>
          <p:cNvGrpSpPr/>
          <p:nvPr/>
        </p:nvGrpSpPr>
        <p:grpSpPr>
          <a:xfrm>
            <a:off x="0" y="0"/>
            <a:ext cx="4644008" cy="3933056"/>
            <a:chOff x="0" y="0"/>
            <a:chExt cx="4644008" cy="3933056"/>
          </a:xfrm>
        </p:grpSpPr>
        <p:pic>
          <p:nvPicPr>
            <p:cNvPr id="628739" name="Picture 3"/>
            <p:cNvPicPr>
              <a:picLocks noChangeAspect="1" noChangeArrowheads="1"/>
            </p:cNvPicPr>
            <p:nvPr/>
          </p:nvPicPr>
          <p:blipFill>
            <a:blip r:embed="rId3" cstate="print"/>
            <a:srcRect/>
            <a:stretch>
              <a:fillRect/>
            </a:stretch>
          </p:blipFill>
          <p:spPr bwMode="auto">
            <a:xfrm>
              <a:off x="0" y="0"/>
              <a:ext cx="2447925" cy="2409825"/>
            </a:xfrm>
            <a:prstGeom prst="rect">
              <a:avLst/>
            </a:prstGeom>
            <a:noFill/>
            <a:ln w="9525">
              <a:noFill/>
              <a:miter lim="800000"/>
              <a:headEnd/>
              <a:tailEnd/>
            </a:ln>
          </p:spPr>
        </p:pic>
        <p:cxnSp>
          <p:nvCxnSpPr>
            <p:cNvPr id="6" name="Straight Connector 5"/>
            <p:cNvCxnSpPr/>
            <p:nvPr/>
          </p:nvCxnSpPr>
          <p:spPr bwMode="auto">
            <a:xfrm>
              <a:off x="2267744" y="260648"/>
              <a:ext cx="2376264" cy="1872208"/>
            </a:xfrm>
            <a:prstGeom prst="line">
              <a:avLst/>
            </a:prstGeom>
            <a:solidFill>
              <a:srgbClr val="FFFFFF"/>
            </a:solidFill>
            <a:ln w="44450" cap="flat" cmpd="sng" algn="ctr">
              <a:solidFill>
                <a:schemeClr val="accent2"/>
              </a:solidFill>
              <a:prstDash val="solid"/>
              <a:round/>
              <a:headEnd type="none" w="med" len="med"/>
              <a:tailEnd type="none" w="med" len="med"/>
            </a:ln>
            <a:effectLst/>
          </p:spPr>
        </p:cxnSp>
        <p:cxnSp>
          <p:nvCxnSpPr>
            <p:cNvPr id="9" name="Straight Connector 8"/>
            <p:cNvCxnSpPr/>
            <p:nvPr/>
          </p:nvCxnSpPr>
          <p:spPr bwMode="auto">
            <a:xfrm>
              <a:off x="323528" y="2204864"/>
              <a:ext cx="2376264" cy="1728192"/>
            </a:xfrm>
            <a:prstGeom prst="line">
              <a:avLst/>
            </a:prstGeom>
            <a:solidFill>
              <a:srgbClr val="FFFFFF"/>
            </a:solidFill>
            <a:ln w="44450" cap="flat" cmpd="sng" algn="ctr">
              <a:solidFill>
                <a:schemeClr val="accent2"/>
              </a:solidFill>
              <a:prstDash val="solid"/>
              <a:round/>
              <a:headEnd type="none" w="med" len="med"/>
              <a:tailEnd type="none" w="med" len="med"/>
            </a:ln>
            <a:effectLst/>
          </p:spPr>
        </p:cxnSp>
      </p:grpSp>
      <p:sp>
        <p:nvSpPr>
          <p:cNvPr id="7" name="TextBox 6"/>
          <p:cNvSpPr txBox="1"/>
          <p:nvPr/>
        </p:nvSpPr>
        <p:spPr>
          <a:xfrm>
            <a:off x="7524328" y="5445224"/>
            <a:ext cx="1430200" cy="523220"/>
          </a:xfrm>
          <a:prstGeom prst="rect">
            <a:avLst/>
          </a:prstGeom>
          <a:solidFill>
            <a:schemeClr val="tx1">
              <a:lumMod val="85000"/>
              <a:lumOff val="15000"/>
            </a:schemeClr>
          </a:solidFill>
        </p:spPr>
        <p:txBody>
          <a:bodyPr wrap="none" rtlCol="0">
            <a:spAutoFit/>
          </a:bodyPr>
          <a:lstStyle/>
          <a:p>
            <a:r>
              <a:rPr lang="en-GB" dirty="0" smtClean="0">
                <a:hlinkClick r:id="rId4" action="ppaction://hlinksldjump"/>
              </a:rPr>
              <a:t>Return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6" descr="Satellite_View_of_Japan_1999"/>
          <p:cNvPicPr>
            <a:picLocks noGrp="1" noChangeAspect="1" noChangeArrowheads="1"/>
          </p:cNvPicPr>
          <p:nvPr>
            <p:ph/>
          </p:nvPr>
        </p:nvPicPr>
        <p:blipFill>
          <a:blip r:embed="rId3" cstate="print"/>
          <a:srcRect/>
          <a:stretch>
            <a:fillRect/>
          </a:stretch>
        </p:blipFill>
        <p:spPr>
          <a:xfrm>
            <a:off x="3779838" y="0"/>
            <a:ext cx="5376862" cy="6867525"/>
          </a:xfrm>
        </p:spPr>
      </p:pic>
      <p:pic>
        <p:nvPicPr>
          <p:cNvPr id="19459" name="Picture 13" descr="HK-2detectors-041014"/>
          <p:cNvPicPr>
            <a:picLocks noChangeAspect="1" noChangeArrowheads="1"/>
          </p:cNvPicPr>
          <p:nvPr/>
        </p:nvPicPr>
        <p:blipFill>
          <a:blip r:embed="rId4" cstate="print"/>
          <a:srcRect/>
          <a:stretch>
            <a:fillRect/>
          </a:stretch>
        </p:blipFill>
        <p:spPr bwMode="auto">
          <a:xfrm>
            <a:off x="57150" y="404664"/>
            <a:ext cx="3646488" cy="2346325"/>
          </a:xfrm>
          <a:prstGeom prst="rect">
            <a:avLst/>
          </a:prstGeom>
          <a:noFill/>
          <a:ln w="28575">
            <a:solidFill>
              <a:srgbClr val="FFFF00"/>
            </a:solidFill>
            <a:miter lim="800000"/>
            <a:headEnd/>
            <a:tailEnd/>
          </a:ln>
        </p:spPr>
      </p:pic>
      <p:sp>
        <p:nvSpPr>
          <p:cNvPr id="19460" name="Line 11"/>
          <p:cNvSpPr>
            <a:spLocks noChangeShapeType="1"/>
          </p:cNvSpPr>
          <p:nvPr/>
        </p:nvSpPr>
        <p:spPr bwMode="auto">
          <a:xfrm flipH="1" flipV="1">
            <a:off x="6650038" y="3997325"/>
            <a:ext cx="1057275" cy="30163"/>
          </a:xfrm>
          <a:prstGeom prst="line">
            <a:avLst/>
          </a:prstGeom>
          <a:noFill/>
          <a:ln w="28575">
            <a:solidFill>
              <a:srgbClr val="FFFF00"/>
            </a:solidFill>
            <a:round/>
            <a:headEnd/>
            <a:tailEnd type="arrow" w="lg" len="lg"/>
          </a:ln>
        </p:spPr>
        <p:txBody>
          <a:bodyPr/>
          <a:lstStyle/>
          <a:p>
            <a:pPr algn="l" fontAlgn="auto">
              <a:spcBef>
                <a:spcPts val="0"/>
              </a:spcBef>
              <a:spcAft>
                <a:spcPts val="0"/>
              </a:spcAft>
            </a:pPr>
            <a:endParaRPr kumimoji="1" lang="ja-JP" altLang="en-US" sz="1800" smtClean="0">
              <a:solidFill>
                <a:srgbClr val="FFFFFF"/>
              </a:solidFill>
              <a:latin typeface="Times New Roman"/>
            </a:endParaRPr>
          </a:p>
        </p:txBody>
      </p:sp>
      <p:sp>
        <p:nvSpPr>
          <p:cNvPr id="19461" name="Line 12"/>
          <p:cNvSpPr>
            <a:spLocks noChangeShapeType="1"/>
          </p:cNvSpPr>
          <p:nvPr/>
        </p:nvSpPr>
        <p:spPr bwMode="auto">
          <a:xfrm flipH="1">
            <a:off x="5788025" y="4048125"/>
            <a:ext cx="1930400" cy="41275"/>
          </a:xfrm>
          <a:prstGeom prst="line">
            <a:avLst/>
          </a:prstGeom>
          <a:noFill/>
          <a:ln w="28575">
            <a:solidFill>
              <a:srgbClr val="FF9900"/>
            </a:solidFill>
            <a:round/>
            <a:headEnd/>
            <a:tailEnd type="arrow" w="lg" len="lg"/>
          </a:ln>
        </p:spPr>
        <p:txBody>
          <a:bodyPr/>
          <a:lstStyle/>
          <a:p>
            <a:pPr algn="l" fontAlgn="auto">
              <a:spcBef>
                <a:spcPts val="0"/>
              </a:spcBef>
              <a:spcAft>
                <a:spcPts val="0"/>
              </a:spcAft>
            </a:pPr>
            <a:endParaRPr kumimoji="1" lang="ja-JP" altLang="en-US" sz="1800" smtClean="0">
              <a:solidFill>
                <a:srgbClr val="FFFFFF"/>
              </a:solidFill>
              <a:latin typeface="Times New Roman"/>
            </a:endParaRPr>
          </a:p>
        </p:txBody>
      </p:sp>
      <p:pic>
        <p:nvPicPr>
          <p:cNvPr id="19462" name="Picture 13" descr="マークカラー"/>
          <p:cNvPicPr>
            <a:picLocks noChangeAspect="1" noChangeArrowheads="1"/>
          </p:cNvPicPr>
          <p:nvPr/>
        </p:nvPicPr>
        <p:blipFill>
          <a:blip r:embed="rId5" cstate="print"/>
          <a:srcRect/>
          <a:stretch>
            <a:fillRect/>
          </a:stretch>
        </p:blipFill>
        <p:spPr bwMode="auto">
          <a:xfrm>
            <a:off x="7802563" y="3927475"/>
            <a:ext cx="242887" cy="217488"/>
          </a:xfrm>
          <a:prstGeom prst="rect">
            <a:avLst/>
          </a:prstGeom>
          <a:noFill/>
          <a:ln w="9525">
            <a:noFill/>
            <a:miter lim="800000"/>
            <a:headEnd/>
            <a:tailEnd/>
          </a:ln>
        </p:spPr>
      </p:pic>
      <p:pic>
        <p:nvPicPr>
          <p:cNvPr id="19464" name="Picture 3"/>
          <p:cNvPicPr>
            <a:picLocks noChangeAspect="1" noChangeArrowheads="1"/>
          </p:cNvPicPr>
          <p:nvPr/>
        </p:nvPicPr>
        <p:blipFill>
          <a:blip r:embed="rId6" cstate="print"/>
          <a:srcRect/>
          <a:stretch>
            <a:fillRect/>
          </a:stretch>
        </p:blipFill>
        <p:spPr bwMode="auto">
          <a:xfrm>
            <a:off x="76200" y="3873500"/>
            <a:ext cx="3621088" cy="2317750"/>
          </a:xfrm>
          <a:prstGeom prst="rect">
            <a:avLst/>
          </a:prstGeom>
          <a:noFill/>
          <a:ln w="28575">
            <a:solidFill>
              <a:srgbClr val="FF9900"/>
            </a:solidFill>
            <a:miter lim="800000"/>
            <a:headEnd/>
            <a:tailEnd/>
          </a:ln>
        </p:spPr>
      </p:pic>
      <p:sp>
        <p:nvSpPr>
          <p:cNvPr id="19465" name="Text Box 16"/>
          <p:cNvSpPr txBox="1">
            <a:spLocks noChangeArrowheads="1"/>
          </p:cNvSpPr>
          <p:nvPr/>
        </p:nvSpPr>
        <p:spPr bwMode="auto">
          <a:xfrm>
            <a:off x="395536" y="2852936"/>
            <a:ext cx="2959143" cy="276999"/>
          </a:xfrm>
          <a:prstGeom prst="rect">
            <a:avLst/>
          </a:prstGeom>
          <a:noFill/>
          <a:ln w="9525">
            <a:noFill/>
            <a:miter lim="800000"/>
            <a:headEnd/>
            <a:tailEnd/>
          </a:ln>
        </p:spPr>
        <p:txBody>
          <a:bodyPr wrap="none" lIns="0" tIns="0" rIns="0" bIns="0">
            <a:spAutoFit/>
          </a:bodyPr>
          <a:lstStyle/>
          <a:p>
            <a:pPr algn="l" fontAlgn="auto">
              <a:spcBef>
                <a:spcPts val="0"/>
              </a:spcBef>
              <a:spcAft>
                <a:spcPts val="0"/>
              </a:spcAft>
            </a:pPr>
            <a:r>
              <a:rPr kumimoji="1" lang="en-US" altLang="ja-JP" sz="1800" dirty="0" err="1" smtClean="0">
                <a:latin typeface="Times New Roman"/>
              </a:rPr>
              <a:t>Kamioka</a:t>
            </a:r>
            <a:r>
              <a:rPr kumimoji="1" lang="en-US" altLang="ja-JP" sz="1800" dirty="0" smtClean="0">
                <a:latin typeface="Times New Roman"/>
              </a:rPr>
              <a:t> L=295km OA=2.5deg</a:t>
            </a:r>
          </a:p>
        </p:txBody>
      </p:sp>
      <p:sp>
        <p:nvSpPr>
          <p:cNvPr id="19466" name="Text Box 17"/>
          <p:cNvSpPr txBox="1">
            <a:spLocks noChangeArrowheads="1"/>
          </p:cNvSpPr>
          <p:nvPr/>
        </p:nvSpPr>
        <p:spPr bwMode="auto">
          <a:xfrm>
            <a:off x="179512" y="6304002"/>
            <a:ext cx="3568700" cy="553998"/>
          </a:xfrm>
          <a:prstGeom prst="rect">
            <a:avLst/>
          </a:prstGeom>
          <a:noFill/>
          <a:ln w="9525">
            <a:noFill/>
            <a:miter lim="800000"/>
            <a:headEnd/>
            <a:tailEnd/>
          </a:ln>
        </p:spPr>
        <p:txBody>
          <a:bodyPr wrap="square" lIns="0" tIns="0" rIns="0" bIns="0">
            <a:spAutoFit/>
          </a:bodyPr>
          <a:lstStyle/>
          <a:p>
            <a:pPr algn="l" fontAlgn="auto">
              <a:spcBef>
                <a:spcPts val="0"/>
              </a:spcBef>
              <a:spcAft>
                <a:spcPts val="0"/>
              </a:spcAft>
            </a:pPr>
            <a:r>
              <a:rPr kumimoji="1" lang="en-US" altLang="ja-JP" sz="1800" dirty="0" err="1" smtClean="0">
                <a:latin typeface="Times New Roman"/>
              </a:rPr>
              <a:t>Okinoshima</a:t>
            </a:r>
            <a:r>
              <a:rPr kumimoji="1" lang="en-US" altLang="ja-JP" sz="1800" dirty="0" smtClean="0">
                <a:latin typeface="Times New Roman"/>
              </a:rPr>
              <a:t> L=658km OA=0.78deg</a:t>
            </a:r>
          </a:p>
          <a:p>
            <a:pPr algn="l" fontAlgn="auto">
              <a:spcBef>
                <a:spcPts val="0"/>
              </a:spcBef>
              <a:spcAft>
                <a:spcPts val="0"/>
              </a:spcAft>
            </a:pPr>
            <a:r>
              <a:rPr kumimoji="1" lang="en-US" altLang="ja-JP" sz="1800" dirty="0" smtClean="0">
                <a:latin typeface="Times New Roman"/>
              </a:rPr>
              <a:t>               </a:t>
            </a:r>
            <a:r>
              <a:rPr kumimoji="1" lang="en-US" altLang="ja-JP" sz="1800" b="1" i="1" dirty="0" smtClean="0">
                <a:latin typeface="Times New Roman"/>
              </a:rPr>
              <a:t>Almost On-Axis      </a:t>
            </a:r>
          </a:p>
        </p:txBody>
      </p:sp>
      <p:sp>
        <p:nvSpPr>
          <p:cNvPr id="19467" name="Line 18"/>
          <p:cNvSpPr>
            <a:spLocks noChangeShapeType="1"/>
          </p:cNvSpPr>
          <p:nvPr/>
        </p:nvSpPr>
        <p:spPr bwMode="auto">
          <a:xfrm flipV="1">
            <a:off x="3708400" y="4222750"/>
            <a:ext cx="1890713" cy="1993900"/>
          </a:xfrm>
          <a:prstGeom prst="line">
            <a:avLst/>
          </a:prstGeom>
          <a:noFill/>
          <a:ln w="9525">
            <a:solidFill>
              <a:srgbClr val="FF9900"/>
            </a:solidFill>
            <a:round/>
            <a:headEnd/>
            <a:tailEnd/>
          </a:ln>
        </p:spPr>
        <p:txBody>
          <a:bodyPr/>
          <a:lstStyle/>
          <a:p>
            <a:pPr algn="l" fontAlgn="auto">
              <a:spcBef>
                <a:spcPts val="0"/>
              </a:spcBef>
              <a:spcAft>
                <a:spcPts val="0"/>
              </a:spcAft>
            </a:pPr>
            <a:endParaRPr kumimoji="1" lang="ja-JP" altLang="en-US" sz="1800" smtClean="0">
              <a:solidFill>
                <a:srgbClr val="FFFFFF"/>
              </a:solidFill>
              <a:latin typeface="Times New Roman"/>
            </a:endParaRPr>
          </a:p>
        </p:txBody>
      </p:sp>
      <p:sp>
        <p:nvSpPr>
          <p:cNvPr id="19468" name="Line 19"/>
          <p:cNvSpPr>
            <a:spLocks noChangeShapeType="1"/>
          </p:cNvSpPr>
          <p:nvPr/>
        </p:nvSpPr>
        <p:spPr bwMode="auto">
          <a:xfrm>
            <a:off x="3749675" y="3822700"/>
            <a:ext cx="1871663" cy="246063"/>
          </a:xfrm>
          <a:prstGeom prst="line">
            <a:avLst/>
          </a:prstGeom>
          <a:noFill/>
          <a:ln w="9525">
            <a:solidFill>
              <a:srgbClr val="FF9900"/>
            </a:solidFill>
            <a:round/>
            <a:headEnd/>
            <a:tailEnd/>
          </a:ln>
        </p:spPr>
        <p:txBody>
          <a:bodyPr/>
          <a:lstStyle/>
          <a:p>
            <a:pPr algn="l" fontAlgn="auto">
              <a:spcBef>
                <a:spcPts val="0"/>
              </a:spcBef>
              <a:spcAft>
                <a:spcPts val="0"/>
              </a:spcAft>
            </a:pPr>
            <a:endParaRPr kumimoji="1" lang="ja-JP" altLang="en-US" sz="1800" smtClean="0">
              <a:solidFill>
                <a:srgbClr val="FFFFFF"/>
              </a:solidFill>
              <a:latin typeface="Times New Roman"/>
            </a:endParaRPr>
          </a:p>
        </p:txBody>
      </p:sp>
      <p:sp>
        <p:nvSpPr>
          <p:cNvPr id="19469" name="Line 20"/>
          <p:cNvSpPr>
            <a:spLocks noChangeShapeType="1"/>
          </p:cNvSpPr>
          <p:nvPr/>
        </p:nvSpPr>
        <p:spPr bwMode="auto">
          <a:xfrm>
            <a:off x="3708400" y="2774950"/>
            <a:ext cx="2814638" cy="1212850"/>
          </a:xfrm>
          <a:prstGeom prst="line">
            <a:avLst/>
          </a:prstGeom>
          <a:noFill/>
          <a:ln w="9525">
            <a:solidFill>
              <a:srgbClr val="FFFF00"/>
            </a:solidFill>
            <a:round/>
            <a:headEnd/>
            <a:tailEnd/>
          </a:ln>
        </p:spPr>
        <p:txBody>
          <a:bodyPr/>
          <a:lstStyle/>
          <a:p>
            <a:pPr algn="l" fontAlgn="auto">
              <a:spcBef>
                <a:spcPts val="0"/>
              </a:spcBef>
              <a:spcAft>
                <a:spcPts val="0"/>
              </a:spcAft>
            </a:pPr>
            <a:endParaRPr kumimoji="1" lang="ja-JP" altLang="en-US" sz="1800" smtClean="0">
              <a:solidFill>
                <a:srgbClr val="FFFFFF"/>
              </a:solidFill>
              <a:latin typeface="Times New Roman"/>
            </a:endParaRPr>
          </a:p>
        </p:txBody>
      </p:sp>
      <p:sp>
        <p:nvSpPr>
          <p:cNvPr id="19470" name="Line 21"/>
          <p:cNvSpPr>
            <a:spLocks noChangeShapeType="1"/>
          </p:cNvSpPr>
          <p:nvPr/>
        </p:nvSpPr>
        <p:spPr bwMode="auto">
          <a:xfrm>
            <a:off x="3749675" y="381000"/>
            <a:ext cx="2817813" cy="3522663"/>
          </a:xfrm>
          <a:prstGeom prst="line">
            <a:avLst/>
          </a:prstGeom>
          <a:noFill/>
          <a:ln w="9525">
            <a:solidFill>
              <a:srgbClr val="FFFF00"/>
            </a:solidFill>
            <a:round/>
            <a:headEnd/>
            <a:tailEnd/>
          </a:ln>
        </p:spPr>
        <p:txBody>
          <a:bodyPr/>
          <a:lstStyle/>
          <a:p>
            <a:pPr algn="l" fontAlgn="auto">
              <a:spcBef>
                <a:spcPts val="0"/>
              </a:spcBef>
              <a:spcAft>
                <a:spcPts val="0"/>
              </a:spcAft>
            </a:pPr>
            <a:endParaRPr kumimoji="1" lang="ja-JP" altLang="en-US" sz="1800" smtClean="0">
              <a:solidFill>
                <a:srgbClr val="FFFFFF"/>
              </a:solidFill>
              <a:latin typeface="Times New Roman"/>
            </a:endParaRPr>
          </a:p>
        </p:txBody>
      </p:sp>
      <p:sp>
        <p:nvSpPr>
          <p:cNvPr id="15" name="タイトル 14"/>
          <p:cNvSpPr>
            <a:spLocks noGrp="1"/>
          </p:cNvSpPr>
          <p:nvPr>
            <p:ph type="title" idx="4294967295"/>
          </p:nvPr>
        </p:nvSpPr>
        <p:spPr>
          <a:xfrm>
            <a:off x="4081537" y="98376"/>
            <a:ext cx="4810943" cy="882352"/>
          </a:xfrm>
          <a:solidFill>
            <a:schemeClr val="bg1">
              <a:lumMod val="50000"/>
            </a:schemeClr>
          </a:solidFill>
        </p:spPr>
        <p:txBody>
          <a:bodyPr/>
          <a:lstStyle/>
          <a:p>
            <a:r>
              <a:rPr kumimoji="1" lang="en-US" altLang="ja-JP" sz="4400" b="1" dirty="0" smtClean="0">
                <a:solidFill>
                  <a:schemeClr val="accent2">
                    <a:lumMod val="90000"/>
                  </a:schemeClr>
                </a:solidFill>
                <a:latin typeface="Times New Roman"/>
                <a:ea typeface="ＭＳ Ｐゴシック"/>
                <a:cs typeface="+mj-cs"/>
              </a:rPr>
              <a:t>Scenarios in Japan</a:t>
            </a:r>
            <a:endParaRPr kumimoji="1" lang="ja-JP" altLang="en-US" dirty="0">
              <a:solidFill>
                <a:schemeClr val="accent2">
                  <a:lumMod val="90000"/>
                </a:schemeClr>
              </a:solidFill>
            </a:endParaRPr>
          </a:p>
        </p:txBody>
      </p:sp>
      <p:sp>
        <p:nvSpPr>
          <p:cNvPr id="16" name="テキスト ボックス 15"/>
          <p:cNvSpPr txBox="1"/>
          <p:nvPr/>
        </p:nvSpPr>
        <p:spPr>
          <a:xfrm>
            <a:off x="7236296" y="3429000"/>
            <a:ext cx="1468672" cy="1200329"/>
          </a:xfrm>
          <a:prstGeom prst="rect">
            <a:avLst/>
          </a:prstGeom>
          <a:noFill/>
        </p:spPr>
        <p:txBody>
          <a:bodyPr wrap="none" rtlCol="0">
            <a:spAutoFit/>
          </a:bodyPr>
          <a:lstStyle/>
          <a:p>
            <a:pPr algn="l" fontAlgn="auto">
              <a:spcBef>
                <a:spcPts val="0"/>
              </a:spcBef>
              <a:spcAft>
                <a:spcPts val="0"/>
              </a:spcAft>
            </a:pPr>
            <a:r>
              <a:rPr kumimoji="1" lang="en-US" altLang="ja-JP" sz="2400" b="1" dirty="0" smtClean="0">
                <a:latin typeface="Times New Roman"/>
              </a:rPr>
              <a:t>J-PARC</a:t>
            </a:r>
          </a:p>
          <a:p>
            <a:pPr algn="l" fontAlgn="auto">
              <a:spcBef>
                <a:spcPts val="0"/>
              </a:spcBef>
              <a:spcAft>
                <a:spcPts val="0"/>
              </a:spcAft>
            </a:pPr>
            <a:endParaRPr kumimoji="1" lang="en-US" altLang="ja-JP" sz="2400" b="1" dirty="0" smtClean="0">
              <a:latin typeface="Times New Roman"/>
            </a:endParaRPr>
          </a:p>
          <a:p>
            <a:pPr algn="l" fontAlgn="auto">
              <a:spcBef>
                <a:spcPts val="0"/>
              </a:spcBef>
              <a:spcAft>
                <a:spcPts val="0"/>
              </a:spcAft>
            </a:pPr>
            <a:r>
              <a:rPr kumimoji="1" lang="en-US" altLang="ja-JP" sz="2400" b="1" dirty="0" smtClean="0">
                <a:latin typeface="Times New Roman"/>
                <a:sym typeface="Wingdings" pitchFamily="2" charset="2"/>
              </a:rPr>
              <a:t>1.7MW</a:t>
            </a:r>
          </a:p>
        </p:txBody>
      </p:sp>
      <p:pic>
        <p:nvPicPr>
          <p:cNvPr id="750595" name="Picture 3"/>
          <p:cNvPicPr>
            <a:picLocks noChangeAspect="1" noChangeArrowheads="1"/>
          </p:cNvPicPr>
          <p:nvPr/>
        </p:nvPicPr>
        <p:blipFill>
          <a:blip r:embed="rId7" cstate="print"/>
          <a:srcRect/>
          <a:stretch>
            <a:fillRect/>
          </a:stretch>
        </p:blipFill>
        <p:spPr bwMode="auto">
          <a:xfrm>
            <a:off x="6228184" y="1196752"/>
            <a:ext cx="2300880" cy="2198365"/>
          </a:xfrm>
          <a:prstGeom prst="rect">
            <a:avLst/>
          </a:prstGeom>
          <a:noFill/>
          <a:ln w="9525">
            <a:noFill/>
            <a:miter lim="800000"/>
            <a:headEnd/>
            <a:tailEnd/>
          </a:ln>
        </p:spPr>
      </p:pic>
      <p:pic>
        <p:nvPicPr>
          <p:cNvPr id="21" name="Picture 2"/>
          <p:cNvPicPr>
            <a:picLocks noChangeAspect="1" noChangeArrowheads="1"/>
          </p:cNvPicPr>
          <p:nvPr/>
        </p:nvPicPr>
        <p:blipFill>
          <a:blip r:embed="rId8" cstate="print"/>
          <a:srcRect/>
          <a:stretch>
            <a:fillRect/>
          </a:stretch>
        </p:blipFill>
        <p:spPr bwMode="auto">
          <a:xfrm>
            <a:off x="4355976" y="4437112"/>
            <a:ext cx="2264701" cy="2420888"/>
          </a:xfrm>
          <a:prstGeom prst="rect">
            <a:avLst/>
          </a:prstGeom>
          <a:noFill/>
          <a:ln w="9525">
            <a:noFill/>
            <a:miter lim="800000"/>
            <a:headEnd/>
            <a:tailEnd/>
          </a:ln>
        </p:spPr>
      </p:pic>
      <p:sp>
        <p:nvSpPr>
          <p:cNvPr id="20" name="TextBox 19"/>
          <p:cNvSpPr txBox="1"/>
          <p:nvPr/>
        </p:nvSpPr>
        <p:spPr>
          <a:xfrm>
            <a:off x="4932040" y="6434172"/>
            <a:ext cx="1430200" cy="523220"/>
          </a:xfrm>
          <a:prstGeom prst="rect">
            <a:avLst/>
          </a:prstGeom>
          <a:solidFill>
            <a:schemeClr val="tx1">
              <a:lumMod val="85000"/>
              <a:lumOff val="15000"/>
            </a:schemeClr>
          </a:solidFill>
        </p:spPr>
        <p:txBody>
          <a:bodyPr wrap="none" rtlCol="0">
            <a:spAutoFit/>
          </a:bodyPr>
          <a:lstStyle/>
          <a:p>
            <a:r>
              <a:rPr lang="en-GB" dirty="0" smtClean="0">
                <a:hlinkClick r:id="rId9" action="ppaction://hlinksldjump"/>
              </a:rPr>
              <a:t>Return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50595"/>
                                        </p:tgtEl>
                                        <p:attrNameLst>
                                          <p:attrName>style.visibility</p:attrName>
                                        </p:attrNameLst>
                                      </p:cBhvr>
                                      <p:to>
                                        <p:strVal val="visible"/>
                                      </p:to>
                                    </p:set>
                                    <p:anim calcmode="lin" valueType="num">
                                      <p:cBhvr>
                                        <p:cTn id="7" dur="500" fill="hold"/>
                                        <p:tgtEl>
                                          <p:spTgt spid="750595"/>
                                        </p:tgtEl>
                                        <p:attrNameLst>
                                          <p:attrName>ppt_w</p:attrName>
                                        </p:attrNameLst>
                                      </p:cBhvr>
                                      <p:tavLst>
                                        <p:tav tm="0">
                                          <p:val>
                                            <p:fltVal val="0"/>
                                          </p:val>
                                        </p:tav>
                                        <p:tav tm="100000">
                                          <p:val>
                                            <p:strVal val="#ppt_w"/>
                                          </p:val>
                                        </p:tav>
                                      </p:tavLst>
                                    </p:anim>
                                    <p:anim calcmode="lin" valueType="num">
                                      <p:cBhvr>
                                        <p:cTn id="8" dur="500" fill="hold"/>
                                        <p:tgtEl>
                                          <p:spTgt spid="75059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9762" name="Picture 2"/>
          <p:cNvPicPr>
            <a:picLocks noChangeAspect="1" noChangeArrowheads="1"/>
          </p:cNvPicPr>
          <p:nvPr/>
        </p:nvPicPr>
        <p:blipFill>
          <a:blip r:embed="rId2" cstate="print"/>
          <a:srcRect/>
          <a:stretch>
            <a:fillRect/>
          </a:stretch>
        </p:blipFill>
        <p:spPr bwMode="auto">
          <a:xfrm>
            <a:off x="72008" y="105287"/>
            <a:ext cx="9036496" cy="67800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
          <p:cNvGrpSpPr>
            <a:grpSpLocks/>
          </p:cNvGrpSpPr>
          <p:nvPr/>
        </p:nvGrpSpPr>
        <p:grpSpPr bwMode="auto">
          <a:xfrm>
            <a:off x="0" y="0"/>
            <a:ext cx="9236075" cy="6858000"/>
            <a:chOff x="1" y="0"/>
            <a:chExt cx="10158605" cy="7772400"/>
          </a:xfrm>
        </p:grpSpPr>
        <p:grpSp>
          <p:nvGrpSpPr>
            <p:cNvPr id="3" name="Group 27"/>
            <p:cNvGrpSpPr>
              <a:grpSpLocks/>
            </p:cNvGrpSpPr>
            <p:nvPr/>
          </p:nvGrpSpPr>
          <p:grpSpPr bwMode="auto">
            <a:xfrm>
              <a:off x="1" y="0"/>
              <a:ext cx="10074569" cy="7772400"/>
              <a:chOff x="0" y="0"/>
              <a:chExt cx="9158699" cy="6858000"/>
            </a:xfrm>
          </p:grpSpPr>
          <p:pic>
            <p:nvPicPr>
              <p:cNvPr id="60424" name="Picture 1"/>
              <p:cNvPicPr>
                <a:picLocks noChangeArrowheads="1"/>
              </p:cNvPicPr>
              <p:nvPr/>
            </p:nvPicPr>
            <p:blipFill>
              <a:blip r:embed="rId2" cstate="print"/>
              <a:srcRect/>
              <a:stretch>
                <a:fillRect/>
              </a:stretch>
            </p:blipFill>
            <p:spPr bwMode="auto">
              <a:xfrm>
                <a:off x="0" y="0"/>
                <a:ext cx="9144000" cy="6858000"/>
              </a:xfrm>
              <a:prstGeom prst="rect">
                <a:avLst/>
              </a:prstGeom>
              <a:noFill/>
              <a:ln w="12700">
                <a:noFill/>
                <a:miter lim="800000"/>
                <a:headEnd/>
                <a:tailEnd/>
              </a:ln>
            </p:spPr>
          </p:pic>
          <p:pic>
            <p:nvPicPr>
              <p:cNvPr id="60425" name="Picture 3"/>
              <p:cNvPicPr>
                <a:picLocks noChangeAspect="1" noChangeArrowheads="1"/>
              </p:cNvPicPr>
              <p:nvPr/>
            </p:nvPicPr>
            <p:blipFill>
              <a:blip r:embed="rId3" cstate="print"/>
              <a:srcRect/>
              <a:stretch>
                <a:fillRect/>
              </a:stretch>
            </p:blipFill>
            <p:spPr bwMode="auto">
              <a:xfrm rot="-300000">
                <a:off x="6634132" y="3127248"/>
                <a:ext cx="2524567" cy="1706785"/>
              </a:xfrm>
              <a:prstGeom prst="rect">
                <a:avLst/>
              </a:prstGeom>
              <a:noFill/>
              <a:ln w="9525">
                <a:noFill/>
                <a:miter lim="800000"/>
                <a:headEnd/>
                <a:tailEnd/>
              </a:ln>
            </p:spPr>
          </p:pic>
          <p:pic>
            <p:nvPicPr>
              <p:cNvPr id="60426" name="Picture 4"/>
              <p:cNvPicPr>
                <a:picLocks noChangeAspect="1" noChangeArrowheads="1"/>
              </p:cNvPicPr>
              <p:nvPr/>
            </p:nvPicPr>
            <p:blipFill>
              <a:blip r:embed="rId4" cstate="print"/>
              <a:srcRect/>
              <a:stretch>
                <a:fillRect/>
              </a:stretch>
            </p:blipFill>
            <p:spPr bwMode="auto">
              <a:xfrm>
                <a:off x="152400" y="1934964"/>
                <a:ext cx="2133600" cy="1341636"/>
              </a:xfrm>
              <a:prstGeom prst="rect">
                <a:avLst/>
              </a:prstGeom>
              <a:noFill/>
              <a:ln w="9525">
                <a:noFill/>
                <a:miter lim="800000"/>
                <a:headEnd/>
                <a:tailEnd/>
              </a:ln>
            </p:spPr>
          </p:pic>
        </p:grpSp>
        <p:sp>
          <p:nvSpPr>
            <p:cNvPr id="15" name="Rectangle 14"/>
            <p:cNvSpPr/>
            <p:nvPr/>
          </p:nvSpPr>
          <p:spPr>
            <a:xfrm rot="2100000">
              <a:off x="7443476" y="3697288"/>
              <a:ext cx="2715130" cy="1504103"/>
            </a:xfrm>
            <a:prstGeom prst="rect">
              <a:avLst/>
            </a:prstGeom>
            <a:noFill/>
            <a:ln w="412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defRPr/>
              </a:pPr>
              <a:endParaRPr lang="en-US" sz="2400" dirty="0">
                <a:solidFill>
                  <a:srgbClr val="EAEAEA"/>
                </a:solidFill>
              </a:endParaRPr>
            </a:p>
          </p:txBody>
        </p:sp>
      </p:grpSp>
      <p:sp>
        <p:nvSpPr>
          <p:cNvPr id="60419" name="Rectangle 4"/>
          <p:cNvSpPr>
            <a:spLocks noChangeArrowheads="1"/>
          </p:cNvSpPr>
          <p:nvPr/>
        </p:nvSpPr>
        <p:spPr bwMode="auto">
          <a:xfrm>
            <a:off x="1350963" y="268288"/>
            <a:ext cx="6542087" cy="831850"/>
          </a:xfrm>
          <a:prstGeom prst="rect">
            <a:avLst/>
          </a:prstGeom>
          <a:solidFill>
            <a:srgbClr val="003399"/>
          </a:solidFill>
          <a:ln w="9525">
            <a:noFill/>
            <a:miter lim="800000"/>
            <a:headEnd/>
            <a:tailEnd/>
          </a:ln>
        </p:spPr>
        <p:txBody>
          <a:bodyPr wrap="none">
            <a:spAutoFit/>
          </a:bodyPr>
          <a:lstStyle/>
          <a:p>
            <a:r>
              <a:rPr lang="en-US">
                <a:solidFill>
                  <a:srgbClr val="FFFFFF"/>
                </a:solidFill>
                <a:latin typeface="Arial" charset="0"/>
              </a:rPr>
              <a:t>US: Long Baseline Neutrino Experiment</a:t>
            </a:r>
          </a:p>
          <a:p>
            <a:r>
              <a:rPr lang="en-US" sz="2000">
                <a:solidFill>
                  <a:srgbClr val="FFFFFF"/>
                </a:solidFill>
                <a:latin typeface="Arial" charset="0"/>
              </a:rPr>
              <a:t>CD 0: January 2010</a:t>
            </a:r>
          </a:p>
        </p:txBody>
      </p:sp>
      <p:sp>
        <p:nvSpPr>
          <p:cNvPr id="60420" name="TextBox 12"/>
          <p:cNvSpPr txBox="1">
            <a:spLocks noChangeArrowheads="1"/>
          </p:cNvSpPr>
          <p:nvPr/>
        </p:nvSpPr>
        <p:spPr bwMode="auto">
          <a:xfrm rot="600000">
            <a:off x="4133850" y="2967038"/>
            <a:ext cx="1095375" cy="368300"/>
          </a:xfrm>
          <a:prstGeom prst="rect">
            <a:avLst/>
          </a:prstGeom>
          <a:noFill/>
          <a:ln w="9525">
            <a:noFill/>
            <a:miter lim="800000"/>
            <a:headEnd/>
            <a:tailEnd/>
          </a:ln>
        </p:spPr>
        <p:txBody>
          <a:bodyPr wrap="none">
            <a:spAutoFit/>
          </a:bodyPr>
          <a:lstStyle/>
          <a:p>
            <a:pPr algn="l"/>
            <a:r>
              <a:rPr lang="en-US" sz="1800" b="1">
                <a:solidFill>
                  <a:srgbClr val="00007A"/>
                </a:solidFill>
                <a:latin typeface="Arial" charset="0"/>
              </a:rPr>
              <a:t>1300 km</a:t>
            </a:r>
          </a:p>
        </p:txBody>
      </p:sp>
      <p:sp>
        <p:nvSpPr>
          <p:cNvPr id="60421" name="Rectangle 13"/>
          <p:cNvSpPr>
            <a:spLocks noChangeArrowheads="1"/>
          </p:cNvSpPr>
          <p:nvPr/>
        </p:nvSpPr>
        <p:spPr bwMode="auto">
          <a:xfrm>
            <a:off x="992188" y="5360988"/>
            <a:ext cx="7196137" cy="1016000"/>
          </a:xfrm>
          <a:prstGeom prst="rect">
            <a:avLst/>
          </a:prstGeom>
          <a:solidFill>
            <a:srgbClr val="003399"/>
          </a:solidFill>
          <a:ln w="9525">
            <a:noFill/>
            <a:miter lim="800000"/>
            <a:headEnd/>
            <a:tailEnd/>
          </a:ln>
        </p:spPr>
        <p:txBody>
          <a:bodyPr wrap="none">
            <a:spAutoFit/>
          </a:bodyPr>
          <a:lstStyle/>
          <a:p>
            <a:r>
              <a:rPr lang="en-US" sz="2000">
                <a:solidFill>
                  <a:srgbClr val="FFFFFF"/>
                </a:solidFill>
                <a:latin typeface="Arial" charset="0"/>
              </a:rPr>
              <a:t>Collaboration:</a:t>
            </a:r>
          </a:p>
          <a:p>
            <a:r>
              <a:rPr lang="en-US" sz="2000">
                <a:solidFill>
                  <a:srgbClr val="FFFFFF"/>
                </a:solidFill>
                <a:latin typeface="Arial" charset="0"/>
              </a:rPr>
              <a:t>288 members from 54 institutions (India, Italy, Japan, UK, US)</a:t>
            </a:r>
          </a:p>
          <a:p>
            <a:r>
              <a:rPr lang="en-US" sz="2000">
                <a:solidFill>
                  <a:srgbClr val="FFFFFF"/>
                </a:solidFill>
                <a:latin typeface="Arial" charset="0"/>
              </a:rPr>
              <a:t>Continue to grow!</a:t>
            </a:r>
          </a:p>
        </p:txBody>
      </p:sp>
      <p:pic>
        <p:nvPicPr>
          <p:cNvPr id="11" name="Picture 10"/>
          <p:cNvPicPr>
            <a:picLocks noChangeAspect="1" noChangeArrowheads="1"/>
          </p:cNvPicPr>
          <p:nvPr/>
        </p:nvPicPr>
        <p:blipFill>
          <a:blip r:embed="rId5" cstate="print"/>
          <a:srcRect/>
          <a:stretch>
            <a:fillRect/>
          </a:stretch>
        </p:blipFill>
        <p:spPr bwMode="auto">
          <a:xfrm>
            <a:off x="2411760" y="1700808"/>
            <a:ext cx="4191000" cy="27622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5496" y="609600"/>
            <a:ext cx="6172200" cy="1543050"/>
            <a:chOff x="336" y="1584"/>
            <a:chExt cx="4638" cy="1212"/>
          </a:xfrm>
        </p:grpSpPr>
        <p:pic>
          <p:nvPicPr>
            <p:cNvPr id="73744" name="Picture 3" descr="mu1"/>
            <p:cNvPicPr>
              <a:picLocks noChangeAspect="1" noChangeArrowheads="1"/>
            </p:cNvPicPr>
            <p:nvPr/>
          </p:nvPicPr>
          <p:blipFill>
            <a:blip r:embed="rId3" cstate="print"/>
            <a:srcRect/>
            <a:stretch>
              <a:fillRect/>
            </a:stretch>
          </p:blipFill>
          <p:spPr bwMode="auto">
            <a:xfrm>
              <a:off x="392" y="1584"/>
              <a:ext cx="4530" cy="288"/>
            </a:xfrm>
            <a:prstGeom prst="rect">
              <a:avLst/>
            </a:prstGeom>
            <a:noFill/>
            <a:ln w="9525">
              <a:noFill/>
              <a:miter lim="800000"/>
              <a:headEnd/>
              <a:tailEnd/>
            </a:ln>
          </p:spPr>
        </p:pic>
        <p:pic>
          <p:nvPicPr>
            <p:cNvPr id="73745" name="Picture 4" descr="mu2"/>
            <p:cNvPicPr>
              <a:picLocks noChangeAspect="1" noChangeArrowheads="1"/>
            </p:cNvPicPr>
            <p:nvPr/>
          </p:nvPicPr>
          <p:blipFill>
            <a:blip r:embed="rId4" cstate="print"/>
            <a:srcRect/>
            <a:stretch>
              <a:fillRect/>
            </a:stretch>
          </p:blipFill>
          <p:spPr bwMode="auto">
            <a:xfrm>
              <a:off x="336" y="1872"/>
              <a:ext cx="4638" cy="924"/>
            </a:xfrm>
            <a:prstGeom prst="rect">
              <a:avLst/>
            </a:prstGeom>
            <a:noFill/>
            <a:ln w="9525">
              <a:noFill/>
              <a:miter lim="800000"/>
              <a:headEnd/>
              <a:tailEnd/>
            </a:ln>
          </p:spPr>
        </p:pic>
      </p:grpSp>
      <p:pic>
        <p:nvPicPr>
          <p:cNvPr id="1457173" name="Picture 21" descr="mu3"/>
          <p:cNvPicPr>
            <a:picLocks noChangeAspect="1" noChangeArrowheads="1"/>
          </p:cNvPicPr>
          <p:nvPr/>
        </p:nvPicPr>
        <p:blipFill>
          <a:blip r:embed="rId5" cstate="print"/>
          <a:srcRect/>
          <a:stretch>
            <a:fillRect/>
          </a:stretch>
        </p:blipFill>
        <p:spPr bwMode="auto">
          <a:xfrm>
            <a:off x="0" y="3840163"/>
            <a:ext cx="6248400" cy="3017837"/>
          </a:xfrm>
          <a:prstGeom prst="rect">
            <a:avLst/>
          </a:prstGeom>
          <a:noFill/>
          <a:ln w="9525">
            <a:noFill/>
            <a:miter lim="800000"/>
            <a:headEnd/>
            <a:tailEnd/>
          </a:ln>
        </p:spPr>
      </p:pic>
      <p:grpSp>
        <p:nvGrpSpPr>
          <p:cNvPr id="3" name="Group 22"/>
          <p:cNvGrpSpPr>
            <a:grpSpLocks/>
          </p:cNvGrpSpPr>
          <p:nvPr/>
        </p:nvGrpSpPr>
        <p:grpSpPr bwMode="auto">
          <a:xfrm>
            <a:off x="107504" y="2209800"/>
            <a:ext cx="2981325" cy="1581150"/>
            <a:chOff x="240" y="1392"/>
            <a:chExt cx="1878" cy="996"/>
          </a:xfrm>
        </p:grpSpPr>
        <p:pic>
          <p:nvPicPr>
            <p:cNvPr id="73739" name="Picture 23" descr="mu5"/>
            <p:cNvPicPr>
              <a:picLocks noChangeAspect="1" noChangeArrowheads="1"/>
            </p:cNvPicPr>
            <p:nvPr/>
          </p:nvPicPr>
          <p:blipFill>
            <a:blip r:embed="rId6" cstate="print"/>
            <a:srcRect/>
            <a:stretch>
              <a:fillRect/>
            </a:stretch>
          </p:blipFill>
          <p:spPr bwMode="auto">
            <a:xfrm>
              <a:off x="240" y="1392"/>
              <a:ext cx="1878" cy="996"/>
            </a:xfrm>
            <a:prstGeom prst="rect">
              <a:avLst/>
            </a:prstGeom>
            <a:noFill/>
            <a:ln w="9525">
              <a:noFill/>
              <a:miter lim="800000"/>
              <a:headEnd/>
              <a:tailEnd/>
            </a:ln>
          </p:spPr>
        </p:pic>
        <p:sp>
          <p:nvSpPr>
            <p:cNvPr id="73740" name="Text Box 24"/>
            <p:cNvSpPr txBox="1">
              <a:spLocks noChangeArrowheads="1"/>
            </p:cNvSpPr>
            <p:nvPr/>
          </p:nvSpPr>
          <p:spPr bwMode="auto">
            <a:xfrm>
              <a:off x="329" y="1414"/>
              <a:ext cx="690" cy="288"/>
            </a:xfrm>
            <a:prstGeom prst="rect">
              <a:avLst/>
            </a:prstGeom>
            <a:noFill/>
            <a:ln w="22225">
              <a:noFill/>
              <a:miter lim="800000"/>
              <a:headEnd/>
              <a:tailEnd/>
            </a:ln>
          </p:spPr>
          <p:txBody>
            <a:bodyPr wrap="none">
              <a:spAutoFit/>
            </a:bodyPr>
            <a:lstStyle/>
            <a:p>
              <a:r>
                <a:rPr lang="en-GB" sz="2400">
                  <a:latin typeface="Symbol" pitchFamily="18" charset="2"/>
                </a:rPr>
                <a:t>m </a:t>
              </a:r>
              <a:r>
                <a:rPr lang="en-GB" sz="2400"/>
                <a:t>event</a:t>
              </a:r>
            </a:p>
          </p:txBody>
        </p:sp>
      </p:grpSp>
      <p:grpSp>
        <p:nvGrpSpPr>
          <p:cNvPr id="4" name="Group 25"/>
          <p:cNvGrpSpPr>
            <a:grpSpLocks/>
          </p:cNvGrpSpPr>
          <p:nvPr/>
        </p:nvGrpSpPr>
        <p:grpSpPr bwMode="auto">
          <a:xfrm>
            <a:off x="3131840" y="2209800"/>
            <a:ext cx="2981325" cy="1638300"/>
            <a:chOff x="2112" y="1392"/>
            <a:chExt cx="1878" cy="1032"/>
          </a:xfrm>
        </p:grpSpPr>
        <p:pic>
          <p:nvPicPr>
            <p:cNvPr id="73737" name="Picture 26" descr="mu4"/>
            <p:cNvPicPr>
              <a:picLocks noChangeAspect="1" noChangeArrowheads="1"/>
            </p:cNvPicPr>
            <p:nvPr/>
          </p:nvPicPr>
          <p:blipFill>
            <a:blip r:embed="rId7" cstate="print"/>
            <a:srcRect/>
            <a:stretch>
              <a:fillRect/>
            </a:stretch>
          </p:blipFill>
          <p:spPr bwMode="auto">
            <a:xfrm>
              <a:off x="2112" y="1392"/>
              <a:ext cx="1878" cy="1032"/>
            </a:xfrm>
            <a:prstGeom prst="rect">
              <a:avLst/>
            </a:prstGeom>
            <a:noFill/>
            <a:ln w="9525">
              <a:noFill/>
              <a:miter lim="800000"/>
              <a:headEnd/>
              <a:tailEnd/>
            </a:ln>
          </p:spPr>
        </p:pic>
        <p:sp>
          <p:nvSpPr>
            <p:cNvPr id="73738" name="Text Box 27"/>
            <p:cNvSpPr txBox="1">
              <a:spLocks noChangeArrowheads="1"/>
            </p:cNvSpPr>
            <p:nvPr/>
          </p:nvSpPr>
          <p:spPr bwMode="auto">
            <a:xfrm>
              <a:off x="2150" y="1412"/>
              <a:ext cx="664" cy="288"/>
            </a:xfrm>
            <a:prstGeom prst="rect">
              <a:avLst/>
            </a:prstGeom>
            <a:noFill/>
            <a:ln w="22225">
              <a:noFill/>
              <a:miter lim="800000"/>
              <a:headEnd/>
              <a:tailEnd/>
            </a:ln>
          </p:spPr>
          <p:txBody>
            <a:bodyPr wrap="none">
              <a:spAutoFit/>
            </a:bodyPr>
            <a:lstStyle/>
            <a:p>
              <a:r>
                <a:rPr lang="en-GB" sz="2400"/>
                <a:t>e event</a:t>
              </a:r>
            </a:p>
          </p:txBody>
        </p:sp>
      </p:grpSp>
      <p:pic>
        <p:nvPicPr>
          <p:cNvPr id="1457180" name="Picture 28" descr="mu6"/>
          <p:cNvPicPr>
            <a:picLocks noChangeAspect="1" noChangeArrowheads="1"/>
          </p:cNvPicPr>
          <p:nvPr/>
        </p:nvPicPr>
        <p:blipFill>
          <a:blip r:embed="rId8" cstate="print"/>
          <a:srcRect/>
          <a:stretch>
            <a:fillRect/>
          </a:stretch>
        </p:blipFill>
        <p:spPr bwMode="auto">
          <a:xfrm>
            <a:off x="6087814" y="3501008"/>
            <a:ext cx="3056186" cy="3356992"/>
          </a:xfrm>
          <a:prstGeom prst="rect">
            <a:avLst/>
          </a:prstGeom>
          <a:noFill/>
          <a:ln w="9525">
            <a:noFill/>
            <a:miter lim="800000"/>
            <a:headEnd/>
            <a:tailEnd/>
          </a:ln>
        </p:spPr>
      </p:pic>
      <p:pic>
        <p:nvPicPr>
          <p:cNvPr id="73747" name="Picture 19" descr="Leon Lederman Biography Photo">
            <a:hlinkClick r:id="rId9"/>
          </p:cNvPr>
          <p:cNvPicPr>
            <a:picLocks noChangeAspect="1" noChangeArrowheads="1"/>
          </p:cNvPicPr>
          <p:nvPr/>
        </p:nvPicPr>
        <p:blipFill>
          <a:blip r:embed="rId10" cstate="print"/>
          <a:srcRect/>
          <a:stretch>
            <a:fillRect/>
          </a:stretch>
        </p:blipFill>
        <p:spPr bwMode="auto">
          <a:xfrm>
            <a:off x="6084168" y="1495261"/>
            <a:ext cx="3059832" cy="2019489"/>
          </a:xfrm>
          <a:prstGeom prst="rect">
            <a:avLst/>
          </a:prstGeom>
          <a:noFill/>
        </p:spPr>
      </p:pic>
      <p:sp>
        <p:nvSpPr>
          <p:cNvPr id="19" name="TextBox 18"/>
          <p:cNvSpPr txBox="1"/>
          <p:nvPr/>
        </p:nvSpPr>
        <p:spPr>
          <a:xfrm>
            <a:off x="6211302" y="116632"/>
            <a:ext cx="3041218" cy="954107"/>
          </a:xfrm>
          <a:prstGeom prst="rect">
            <a:avLst/>
          </a:prstGeom>
          <a:noFill/>
        </p:spPr>
        <p:txBody>
          <a:bodyPr wrap="none" rtlCol="0">
            <a:spAutoFit/>
          </a:bodyPr>
          <a:lstStyle/>
          <a:p>
            <a:r>
              <a:rPr lang="en-GB" dirty="0" smtClean="0"/>
              <a:t>Next year will</a:t>
            </a:r>
          </a:p>
          <a:p>
            <a:r>
              <a:rPr lang="en-GB" dirty="0"/>
              <a:t>b</a:t>
            </a:r>
            <a:r>
              <a:rPr lang="en-GB" dirty="0" smtClean="0"/>
              <a:t>e 50</a:t>
            </a:r>
            <a:r>
              <a:rPr lang="en-GB" baseline="30000" dirty="0" smtClean="0"/>
              <a:t>th</a:t>
            </a:r>
            <a:r>
              <a:rPr lang="en-GB" dirty="0" smtClean="0"/>
              <a:t> anniversary!</a:t>
            </a:r>
            <a:endParaRPr lang="en-GB" dirty="0"/>
          </a:p>
        </p:txBody>
      </p:sp>
    </p:spTree>
  </p:cSld>
  <p:clrMapOvr>
    <a:masterClrMapping/>
  </p:clrMapOvr>
  <p:transition>
    <p:wipe dir="d"/>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Footer Placeholder 1"/>
          <p:cNvSpPr>
            <a:spLocks noGrp="1"/>
          </p:cNvSpPr>
          <p:nvPr>
            <p:ph type="ftr" sz="quarter" idx="10"/>
          </p:nvPr>
        </p:nvSpPr>
        <p:spPr>
          <a:noFill/>
        </p:spPr>
        <p:txBody>
          <a:bodyPr/>
          <a:lstStyle/>
          <a:p>
            <a:r>
              <a:rPr lang="en-US"/>
              <a:t>P. Oddone,  NRC – DUSEL,  December 15,  2010</a:t>
            </a:r>
            <a:endParaRPr lang="en-US" sz="1200"/>
          </a:p>
        </p:txBody>
      </p:sp>
      <p:pic>
        <p:nvPicPr>
          <p:cNvPr id="62468" name="Picture 3" descr="Intro_Strait 16.jpg"/>
          <p:cNvPicPr>
            <a:picLocks noChangeAspect="1"/>
          </p:cNvPicPr>
          <p:nvPr/>
        </p:nvPicPr>
        <p:blipFill>
          <a:blip r:embed="rId2" cstate="print"/>
          <a:srcRect/>
          <a:stretch>
            <a:fillRect/>
          </a:stretch>
        </p:blipFill>
        <p:spPr bwMode="auto">
          <a:xfrm>
            <a:off x="0" y="260648"/>
            <a:ext cx="9144000" cy="6227763"/>
          </a:xfrm>
          <a:prstGeom prst="rect">
            <a:avLst/>
          </a:prstGeom>
          <a:noFill/>
          <a:ln w="9525">
            <a:noFill/>
            <a:miter lim="800000"/>
            <a:headEnd/>
            <a:tailEnd/>
          </a:ln>
        </p:spPr>
      </p:pic>
      <p:sp>
        <p:nvSpPr>
          <p:cNvPr id="62469" name="Rectangle 4"/>
          <p:cNvSpPr>
            <a:spLocks noChangeArrowheads="1"/>
          </p:cNvSpPr>
          <p:nvPr/>
        </p:nvSpPr>
        <p:spPr bwMode="auto">
          <a:xfrm>
            <a:off x="8348663" y="6008688"/>
            <a:ext cx="415925" cy="153987"/>
          </a:xfrm>
          <a:prstGeom prst="rect">
            <a:avLst/>
          </a:prstGeom>
          <a:solidFill>
            <a:srgbClr val="FFFFFF"/>
          </a:solidFill>
          <a:ln w="9525" algn="ctr">
            <a:noFill/>
            <a:round/>
            <a:headEnd/>
            <a:tailEnd/>
          </a:ln>
        </p:spPr>
        <p:txBody>
          <a:bodyPr/>
          <a:lstStyle/>
          <a:p>
            <a:pPr algn="r">
              <a:spcBef>
                <a:spcPct val="20000"/>
              </a:spcBef>
              <a:buClr>
                <a:srgbClr val="FFFF00"/>
              </a:buClr>
              <a:buSzPct val="80000"/>
              <a:buFont typeface="Wingdings" pitchFamily="2" charset="2"/>
              <a:buNone/>
            </a:pPr>
            <a:endParaRPr lang="en-US" sz="2400">
              <a:solidFill>
                <a:srgbClr val="EAEAEA"/>
              </a:solidFill>
              <a:latin typeface="Arial" charset="0"/>
            </a:endParaRPr>
          </a:p>
        </p:txBody>
      </p:sp>
      <p:grpSp>
        <p:nvGrpSpPr>
          <p:cNvPr id="2" name="Group 11"/>
          <p:cNvGrpSpPr/>
          <p:nvPr/>
        </p:nvGrpSpPr>
        <p:grpSpPr>
          <a:xfrm>
            <a:off x="0" y="3142747"/>
            <a:ext cx="3888432" cy="3310589"/>
            <a:chOff x="0" y="3140968"/>
            <a:chExt cx="3888432" cy="3310589"/>
          </a:xfrm>
        </p:grpSpPr>
        <p:sp>
          <p:nvSpPr>
            <p:cNvPr id="7" name="TextBox 6"/>
            <p:cNvSpPr txBox="1"/>
            <p:nvPr/>
          </p:nvSpPr>
          <p:spPr>
            <a:xfrm>
              <a:off x="251520" y="3140968"/>
              <a:ext cx="2195736" cy="830997"/>
            </a:xfrm>
            <a:prstGeom prst="rect">
              <a:avLst/>
            </a:prstGeom>
            <a:solidFill>
              <a:srgbClr val="1407B9"/>
            </a:solidFill>
          </p:spPr>
          <p:txBody>
            <a:bodyPr wrap="square" rtlCol="0">
              <a:spAutoFit/>
            </a:bodyPr>
            <a:lstStyle/>
            <a:p>
              <a:r>
                <a:rPr lang="en-GB" sz="2400" dirty="0" smtClean="0"/>
                <a:t>Alternative is </a:t>
              </a:r>
            </a:p>
            <a:p>
              <a:r>
                <a:rPr lang="en-GB" sz="2400" dirty="0" smtClean="0"/>
                <a:t>34 </a:t>
              </a:r>
              <a:r>
                <a:rPr lang="en-GB" sz="2400" dirty="0" err="1" smtClean="0"/>
                <a:t>kT</a:t>
              </a:r>
              <a:r>
                <a:rPr lang="en-GB" sz="2400" dirty="0" smtClean="0"/>
                <a:t> of LAr</a:t>
              </a:r>
            </a:p>
          </p:txBody>
        </p:sp>
        <p:grpSp>
          <p:nvGrpSpPr>
            <p:cNvPr id="3" name="Group 10"/>
            <p:cNvGrpSpPr/>
            <p:nvPr/>
          </p:nvGrpSpPr>
          <p:grpSpPr>
            <a:xfrm>
              <a:off x="0" y="3861048"/>
              <a:ext cx="3888432" cy="2590509"/>
              <a:chOff x="0" y="3861048"/>
              <a:chExt cx="3888432" cy="2590509"/>
            </a:xfrm>
          </p:grpSpPr>
          <p:pic>
            <p:nvPicPr>
              <p:cNvPr id="632834" name="Picture 2"/>
              <p:cNvPicPr>
                <a:picLocks noChangeAspect="1" noChangeArrowheads="1"/>
              </p:cNvPicPr>
              <p:nvPr/>
            </p:nvPicPr>
            <p:blipFill>
              <a:blip r:embed="rId3" cstate="print"/>
              <a:srcRect/>
              <a:stretch>
                <a:fillRect/>
              </a:stretch>
            </p:blipFill>
            <p:spPr bwMode="auto">
              <a:xfrm>
                <a:off x="0" y="4293096"/>
                <a:ext cx="3888432" cy="2158461"/>
              </a:xfrm>
              <a:prstGeom prst="rect">
                <a:avLst/>
              </a:prstGeom>
              <a:noFill/>
              <a:ln w="9525">
                <a:noFill/>
                <a:miter lim="800000"/>
                <a:headEnd/>
                <a:tailEnd/>
              </a:ln>
            </p:spPr>
          </p:pic>
          <p:cxnSp>
            <p:nvCxnSpPr>
              <p:cNvPr id="8" name="Straight Arrow Connector 7"/>
              <p:cNvCxnSpPr/>
              <p:nvPr/>
            </p:nvCxnSpPr>
            <p:spPr bwMode="auto">
              <a:xfrm rot="16200000" flipH="1">
                <a:off x="503548" y="4113076"/>
                <a:ext cx="720080" cy="216024"/>
              </a:xfrm>
              <a:prstGeom prst="straightConnector1">
                <a:avLst/>
              </a:prstGeom>
              <a:solidFill>
                <a:srgbClr val="FFFFFF"/>
              </a:solidFill>
              <a:ln w="44450" cap="flat" cmpd="sng" algn="ctr">
                <a:solidFill>
                  <a:schemeClr val="accent6"/>
                </a:solidFill>
                <a:prstDash val="solid"/>
                <a:round/>
                <a:headEnd type="none" w="med" len="med"/>
                <a:tailEnd type="arrow"/>
              </a:ln>
              <a:effectLst/>
            </p:spPr>
          </p:cxnSp>
        </p:grpSp>
      </p:grpSp>
      <p:sp>
        <p:nvSpPr>
          <p:cNvPr id="9" name="TextBox 8"/>
          <p:cNvSpPr txBox="1"/>
          <p:nvPr/>
        </p:nvSpPr>
        <p:spPr>
          <a:xfrm>
            <a:off x="2807296" y="0"/>
            <a:ext cx="6336704" cy="461665"/>
          </a:xfrm>
          <a:prstGeom prst="rect">
            <a:avLst/>
          </a:prstGeom>
          <a:solidFill>
            <a:srgbClr val="1407B9"/>
          </a:solidFill>
        </p:spPr>
        <p:txBody>
          <a:bodyPr wrap="square" rtlCol="0">
            <a:spAutoFit/>
          </a:bodyPr>
          <a:lstStyle/>
          <a:p>
            <a:r>
              <a:rPr lang="en-GB" sz="2400" dirty="0" smtClean="0"/>
              <a:t>LAr Slight cheaper but riskier – Marx Committee</a:t>
            </a:r>
          </a:p>
        </p:txBody>
      </p:sp>
      <p:sp>
        <p:nvSpPr>
          <p:cNvPr id="13" name="TextBox 12"/>
          <p:cNvSpPr txBox="1"/>
          <p:nvPr/>
        </p:nvSpPr>
        <p:spPr>
          <a:xfrm>
            <a:off x="3635896" y="6309320"/>
            <a:ext cx="4752528" cy="461665"/>
          </a:xfrm>
          <a:prstGeom prst="rect">
            <a:avLst/>
          </a:prstGeom>
          <a:solidFill>
            <a:srgbClr val="1407B9"/>
          </a:solidFill>
        </p:spPr>
        <p:txBody>
          <a:bodyPr wrap="square" rtlCol="0">
            <a:spAutoFit/>
          </a:bodyPr>
          <a:lstStyle/>
          <a:p>
            <a:r>
              <a:rPr lang="en-GB" sz="2400" dirty="0" smtClean="0"/>
              <a:t>Technology choice underway ....</a:t>
            </a:r>
            <a:endParaRPr lang="en-GB" sz="2400" dirty="0" smtClean="0"/>
          </a:p>
        </p:txBody>
      </p:sp>
      <p:sp>
        <p:nvSpPr>
          <p:cNvPr id="12" name="TextBox 11"/>
          <p:cNvSpPr txBox="1"/>
          <p:nvPr/>
        </p:nvSpPr>
        <p:spPr>
          <a:xfrm>
            <a:off x="7524328" y="1196752"/>
            <a:ext cx="1430200" cy="523220"/>
          </a:xfrm>
          <a:prstGeom prst="rect">
            <a:avLst/>
          </a:prstGeom>
          <a:solidFill>
            <a:schemeClr val="tx1">
              <a:lumMod val="85000"/>
              <a:lumOff val="15000"/>
            </a:schemeClr>
          </a:solidFill>
        </p:spPr>
        <p:txBody>
          <a:bodyPr wrap="none" rtlCol="0">
            <a:spAutoFit/>
          </a:bodyPr>
          <a:lstStyle/>
          <a:p>
            <a:r>
              <a:rPr lang="en-GB" dirty="0" smtClean="0">
                <a:hlinkClick r:id="rId4" action="ppaction://hlinksldjump"/>
              </a:rPr>
              <a:t>Return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0786" name="Picture 2"/>
          <p:cNvPicPr>
            <a:picLocks noChangeAspect="1" noChangeArrowheads="1"/>
          </p:cNvPicPr>
          <p:nvPr/>
        </p:nvPicPr>
        <p:blipFill>
          <a:blip r:embed="rId2" cstate="print"/>
          <a:srcRect/>
          <a:stretch>
            <a:fillRect/>
          </a:stretch>
        </p:blipFill>
        <p:spPr bwMode="auto">
          <a:xfrm>
            <a:off x="179512" y="44624"/>
            <a:ext cx="8923130" cy="6858000"/>
          </a:xfrm>
          <a:prstGeom prst="rect">
            <a:avLst/>
          </a:prstGeom>
          <a:noFill/>
          <a:ln w="9525">
            <a:noFill/>
            <a:miter lim="800000"/>
            <a:headEnd/>
            <a:tailEnd/>
          </a:ln>
        </p:spPr>
      </p:pic>
      <p:pic>
        <p:nvPicPr>
          <p:cNvPr id="630787" name="Picture 3"/>
          <p:cNvPicPr>
            <a:picLocks noChangeAspect="1" noChangeArrowheads="1"/>
          </p:cNvPicPr>
          <p:nvPr/>
        </p:nvPicPr>
        <p:blipFill>
          <a:blip r:embed="rId3" cstate="print"/>
          <a:srcRect/>
          <a:stretch>
            <a:fillRect/>
          </a:stretch>
        </p:blipFill>
        <p:spPr bwMode="auto">
          <a:xfrm>
            <a:off x="312068" y="2223618"/>
            <a:ext cx="3611860" cy="1853454"/>
          </a:xfrm>
          <a:prstGeom prst="rect">
            <a:avLst/>
          </a:prstGeom>
          <a:noFill/>
          <a:ln w="9525">
            <a:noFill/>
            <a:miter lim="800000"/>
            <a:headEnd/>
            <a:tailEnd/>
          </a:ln>
        </p:spPr>
      </p:pic>
      <p:pic>
        <p:nvPicPr>
          <p:cNvPr id="630788" name="Picture 4"/>
          <p:cNvPicPr>
            <a:picLocks noChangeAspect="1" noChangeArrowheads="1"/>
          </p:cNvPicPr>
          <p:nvPr/>
        </p:nvPicPr>
        <p:blipFill>
          <a:blip r:embed="rId4" cstate="print"/>
          <a:srcRect/>
          <a:stretch>
            <a:fillRect/>
          </a:stretch>
        </p:blipFill>
        <p:spPr bwMode="auto">
          <a:xfrm>
            <a:off x="5536257" y="2746995"/>
            <a:ext cx="2924175" cy="1762125"/>
          </a:xfrm>
          <a:prstGeom prst="rect">
            <a:avLst/>
          </a:prstGeom>
          <a:noFill/>
          <a:ln w="9525">
            <a:noFill/>
            <a:miter lim="800000"/>
            <a:headEnd/>
            <a:tailEnd/>
          </a:ln>
        </p:spPr>
      </p:pic>
      <p:sp>
        <p:nvSpPr>
          <p:cNvPr id="5" name="TextBox 4"/>
          <p:cNvSpPr txBox="1"/>
          <p:nvPr/>
        </p:nvSpPr>
        <p:spPr>
          <a:xfrm>
            <a:off x="539552" y="5805264"/>
            <a:ext cx="4680520" cy="461665"/>
          </a:xfrm>
          <a:prstGeom prst="rect">
            <a:avLst/>
          </a:prstGeom>
          <a:solidFill>
            <a:srgbClr val="1407B9"/>
          </a:solidFill>
        </p:spPr>
        <p:txBody>
          <a:bodyPr wrap="square" rtlCol="0">
            <a:spAutoFit/>
          </a:bodyPr>
          <a:lstStyle/>
          <a:p>
            <a:r>
              <a:rPr lang="en-GB" sz="2400" dirty="0" smtClean="0"/>
              <a:t>Possible synergy with a </a:t>
            </a:r>
            <a:r>
              <a:rPr lang="en-GB" sz="2400" dirty="0" smtClean="0">
                <a:latin typeface="Symbol" pitchFamily="18" charset="2"/>
              </a:rPr>
              <a:t>b</a:t>
            </a:r>
            <a:r>
              <a:rPr lang="en-GB" sz="2400" dirty="0" smtClean="0"/>
              <a:t> beam</a:t>
            </a:r>
          </a:p>
        </p:txBody>
      </p:sp>
      <p:grpSp>
        <p:nvGrpSpPr>
          <p:cNvPr id="2" name="Group 7"/>
          <p:cNvGrpSpPr/>
          <p:nvPr/>
        </p:nvGrpSpPr>
        <p:grpSpPr>
          <a:xfrm>
            <a:off x="5148064" y="3068960"/>
            <a:ext cx="3240360" cy="1672920"/>
            <a:chOff x="5903640" y="3068960"/>
            <a:chExt cx="3240360" cy="1672920"/>
          </a:xfrm>
        </p:grpSpPr>
        <p:pic>
          <p:nvPicPr>
            <p:cNvPr id="731137" name="Picture 1"/>
            <p:cNvPicPr>
              <a:picLocks noChangeAspect="1" noChangeArrowheads="1"/>
            </p:cNvPicPr>
            <p:nvPr/>
          </p:nvPicPr>
          <p:blipFill>
            <a:blip r:embed="rId5" cstate="print"/>
            <a:srcRect/>
            <a:stretch>
              <a:fillRect/>
            </a:stretch>
          </p:blipFill>
          <p:spPr bwMode="auto">
            <a:xfrm>
              <a:off x="6452245" y="3356992"/>
              <a:ext cx="2691755" cy="1384888"/>
            </a:xfrm>
            <a:prstGeom prst="rect">
              <a:avLst/>
            </a:prstGeom>
            <a:noFill/>
            <a:ln w="9525">
              <a:noFill/>
              <a:miter lim="800000"/>
              <a:headEnd/>
              <a:tailEnd/>
            </a:ln>
          </p:spPr>
        </p:pic>
        <p:sp>
          <p:nvSpPr>
            <p:cNvPr id="7" name="TextBox 6"/>
            <p:cNvSpPr txBox="1"/>
            <p:nvPr/>
          </p:nvSpPr>
          <p:spPr>
            <a:xfrm>
              <a:off x="5903640" y="3068960"/>
              <a:ext cx="3240360" cy="338554"/>
            </a:xfrm>
            <a:prstGeom prst="rect">
              <a:avLst/>
            </a:prstGeom>
            <a:solidFill>
              <a:srgbClr val="1407B9"/>
            </a:solidFill>
          </p:spPr>
          <p:txBody>
            <a:bodyPr wrap="square" rtlCol="0">
              <a:spAutoFit/>
            </a:bodyPr>
            <a:lstStyle/>
            <a:p>
              <a:r>
                <a:rPr lang="en-GB" sz="1600" dirty="0" smtClean="0"/>
                <a:t>Joint Japanese/European approach</a:t>
              </a:r>
            </a:p>
          </p:txBody>
        </p:sp>
      </p:grpSp>
      <p:sp>
        <p:nvSpPr>
          <p:cNvPr id="10" name="TextBox 9"/>
          <p:cNvSpPr txBox="1"/>
          <p:nvPr/>
        </p:nvSpPr>
        <p:spPr>
          <a:xfrm>
            <a:off x="4463480" y="2564904"/>
            <a:ext cx="4680520" cy="461665"/>
          </a:xfrm>
          <a:prstGeom prst="rect">
            <a:avLst/>
          </a:prstGeom>
          <a:solidFill>
            <a:srgbClr val="1407B9"/>
          </a:solidFill>
        </p:spPr>
        <p:txBody>
          <a:bodyPr wrap="square" rtlCol="0">
            <a:spAutoFit/>
          </a:bodyPr>
          <a:lstStyle/>
          <a:p>
            <a:r>
              <a:rPr lang="en-GB" sz="2400" dirty="0" smtClean="0"/>
              <a:t>Possible synergy with a NF beam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30787"/>
                                        </p:tgtEl>
                                        <p:attrNameLst>
                                          <p:attrName>style.visibility</p:attrName>
                                        </p:attrNameLst>
                                      </p:cBhvr>
                                      <p:to>
                                        <p:strVal val="visible"/>
                                      </p:to>
                                    </p:set>
                                    <p:anim calcmode="lin" valueType="num">
                                      <p:cBhvr>
                                        <p:cTn id="7" dur="500" fill="hold"/>
                                        <p:tgtEl>
                                          <p:spTgt spid="630787"/>
                                        </p:tgtEl>
                                        <p:attrNameLst>
                                          <p:attrName>ppt_w</p:attrName>
                                        </p:attrNameLst>
                                      </p:cBhvr>
                                      <p:tavLst>
                                        <p:tav tm="0">
                                          <p:val>
                                            <p:fltVal val="0"/>
                                          </p:val>
                                        </p:tav>
                                        <p:tav tm="100000">
                                          <p:val>
                                            <p:strVal val="#ppt_w"/>
                                          </p:val>
                                        </p:tav>
                                      </p:tavLst>
                                    </p:anim>
                                    <p:anim calcmode="lin" valueType="num">
                                      <p:cBhvr>
                                        <p:cTn id="8" dur="500" fill="hold"/>
                                        <p:tgtEl>
                                          <p:spTgt spid="63078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630788"/>
                                        </p:tgtEl>
                                        <p:attrNameLst>
                                          <p:attrName>style.visibility</p:attrName>
                                        </p:attrNameLst>
                                      </p:cBhvr>
                                      <p:to>
                                        <p:strVal val="visible"/>
                                      </p:to>
                                    </p:set>
                                    <p:anim calcmode="lin" valueType="num">
                                      <p:cBhvr>
                                        <p:cTn id="19" dur="500" fill="hold"/>
                                        <p:tgtEl>
                                          <p:spTgt spid="630788"/>
                                        </p:tgtEl>
                                        <p:attrNameLst>
                                          <p:attrName>ppt_w</p:attrName>
                                        </p:attrNameLst>
                                      </p:cBhvr>
                                      <p:tavLst>
                                        <p:tav tm="0">
                                          <p:val>
                                            <p:fltVal val="0"/>
                                          </p:val>
                                        </p:tav>
                                        <p:tav tm="100000">
                                          <p:val>
                                            <p:strVal val="#ppt_w"/>
                                          </p:val>
                                        </p:tav>
                                      </p:tavLst>
                                    </p:anim>
                                    <p:anim calcmode="lin" valueType="num">
                                      <p:cBhvr>
                                        <p:cTn id="20" dur="500" fill="hold"/>
                                        <p:tgtEl>
                                          <p:spTgt spid="630788"/>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3666" name="Picture 2"/>
          <p:cNvPicPr>
            <a:picLocks noChangeAspect="1" noChangeArrowheads="1"/>
          </p:cNvPicPr>
          <p:nvPr/>
        </p:nvPicPr>
        <p:blipFill>
          <a:blip r:embed="rId2" cstate="print"/>
          <a:srcRect/>
          <a:stretch>
            <a:fillRect/>
          </a:stretch>
        </p:blipFill>
        <p:spPr bwMode="auto">
          <a:xfrm>
            <a:off x="144016" y="260648"/>
            <a:ext cx="8892480" cy="629251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682" name="Picture 2"/>
          <p:cNvPicPr>
            <a:picLocks noChangeAspect="1" noChangeArrowheads="1"/>
          </p:cNvPicPr>
          <p:nvPr/>
        </p:nvPicPr>
        <p:blipFill>
          <a:blip r:embed="rId2" cstate="print"/>
          <a:srcRect/>
          <a:stretch>
            <a:fillRect/>
          </a:stretch>
        </p:blipFill>
        <p:spPr bwMode="auto">
          <a:xfrm>
            <a:off x="0" y="46856"/>
            <a:ext cx="9214048" cy="69105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0706" name="Picture 2"/>
          <p:cNvPicPr>
            <a:picLocks noChangeAspect="1" noChangeArrowheads="1"/>
          </p:cNvPicPr>
          <p:nvPr/>
        </p:nvPicPr>
        <p:blipFill>
          <a:blip r:embed="rId2" cstate="print"/>
          <a:srcRect/>
          <a:stretch>
            <a:fillRect/>
          </a:stretch>
        </p:blipFill>
        <p:spPr bwMode="auto">
          <a:xfrm>
            <a:off x="36512" y="44624"/>
            <a:ext cx="9144000" cy="6858000"/>
          </a:xfrm>
          <a:prstGeom prst="rect">
            <a:avLst/>
          </a:prstGeom>
          <a:noFill/>
          <a:ln w="9525">
            <a:noFill/>
            <a:miter lim="800000"/>
            <a:headEnd/>
            <a:tailEnd/>
          </a:ln>
        </p:spPr>
      </p:pic>
      <p:sp>
        <p:nvSpPr>
          <p:cNvPr id="3" name="TextBox 2"/>
          <p:cNvSpPr txBox="1"/>
          <p:nvPr/>
        </p:nvSpPr>
        <p:spPr>
          <a:xfrm>
            <a:off x="899592" y="4869160"/>
            <a:ext cx="4968552" cy="1200329"/>
          </a:xfrm>
          <a:prstGeom prst="rect">
            <a:avLst/>
          </a:prstGeom>
          <a:solidFill>
            <a:srgbClr val="1407B9"/>
          </a:solidFill>
        </p:spPr>
        <p:txBody>
          <a:bodyPr wrap="square" rtlCol="0">
            <a:spAutoFit/>
          </a:bodyPr>
          <a:lstStyle/>
          <a:p>
            <a:r>
              <a:rPr lang="en-GB" sz="2400" dirty="0" smtClean="0"/>
              <a:t>Exploring within LAGUNA an </a:t>
            </a:r>
            <a:r>
              <a:rPr lang="en-GB" sz="2400" dirty="0" err="1" smtClean="0"/>
              <a:t>LoI</a:t>
            </a:r>
            <a:r>
              <a:rPr lang="en-GB" sz="2400" dirty="0" smtClean="0"/>
              <a:t> for a 10 </a:t>
            </a:r>
            <a:r>
              <a:rPr lang="en-GB" sz="2400" dirty="0" err="1" smtClean="0"/>
              <a:t>kT</a:t>
            </a:r>
            <a:r>
              <a:rPr lang="en-GB" sz="2400" dirty="0" smtClean="0"/>
              <a:t> LAr with a </a:t>
            </a:r>
            <a:r>
              <a:rPr lang="en-GB" sz="2400" dirty="0" err="1" smtClean="0"/>
              <a:t>muon</a:t>
            </a:r>
            <a:r>
              <a:rPr lang="en-GB" sz="2400" dirty="0" smtClean="0"/>
              <a:t> ranger combined with a new beam in the NA.</a:t>
            </a:r>
          </a:p>
        </p:txBody>
      </p:sp>
      <p:sp>
        <p:nvSpPr>
          <p:cNvPr id="4" name="TextBox 3"/>
          <p:cNvSpPr txBox="1"/>
          <p:nvPr/>
        </p:nvSpPr>
        <p:spPr>
          <a:xfrm>
            <a:off x="7524328" y="5373216"/>
            <a:ext cx="1430200" cy="523220"/>
          </a:xfrm>
          <a:prstGeom prst="rect">
            <a:avLst/>
          </a:prstGeom>
          <a:solidFill>
            <a:schemeClr val="tx1">
              <a:lumMod val="85000"/>
              <a:lumOff val="15000"/>
            </a:schemeClr>
          </a:solidFill>
        </p:spPr>
        <p:txBody>
          <a:bodyPr wrap="none" rtlCol="0">
            <a:spAutoFit/>
          </a:bodyPr>
          <a:lstStyle/>
          <a:p>
            <a:r>
              <a:rPr lang="en-GB" dirty="0" smtClean="0">
                <a:hlinkClick r:id="rId3" action="ppaction://hlinksldjump"/>
              </a:rPr>
              <a:t>Return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4"/>
          <p:cNvSpPr>
            <a:spLocks noGrp="1" noChangeArrowheads="1"/>
          </p:cNvSpPr>
          <p:nvPr>
            <p:ph type="dt" sz="quarter" idx="10"/>
          </p:nvPr>
        </p:nvSpPr>
        <p:spPr>
          <a:xfrm>
            <a:off x="225425" y="6223000"/>
            <a:ext cx="2133600" cy="457200"/>
          </a:xfrm>
          <a:noFill/>
        </p:spPr>
        <p:txBody>
          <a:bodyPr/>
          <a:lstStyle/>
          <a:p>
            <a:r>
              <a:rPr lang="en-US" smtClean="0">
                <a:solidFill>
                  <a:srgbClr val="000000"/>
                </a:solidFill>
                <a:latin typeface="Garamond" pitchFamily="18" charset="0"/>
                <a:ea typeface="MS PGothic" pitchFamily="34" charset="-128"/>
              </a:rPr>
              <a:t>2011-07-23</a:t>
            </a:r>
          </a:p>
        </p:txBody>
      </p:sp>
      <p:sp>
        <p:nvSpPr>
          <p:cNvPr id="31746" name="Rectangle 6"/>
          <p:cNvSpPr>
            <a:spLocks noGrp="1" noChangeArrowheads="1"/>
          </p:cNvSpPr>
          <p:nvPr>
            <p:ph type="sldNum" sz="quarter" idx="11"/>
          </p:nvPr>
        </p:nvSpPr>
        <p:spPr>
          <a:noFill/>
        </p:spPr>
        <p:txBody>
          <a:bodyPr/>
          <a:lstStyle/>
          <a:p>
            <a:fld id="{7573E391-34D7-430F-9240-22340E5F1A3E}" type="slidenum">
              <a:rPr lang="en-US">
                <a:solidFill>
                  <a:srgbClr val="000000"/>
                </a:solidFill>
              </a:rPr>
              <a:pPr/>
              <a:t>75</a:t>
            </a:fld>
            <a:endParaRPr lang="en-US">
              <a:solidFill>
                <a:srgbClr val="000000"/>
              </a:solidFill>
            </a:endParaRPr>
          </a:p>
        </p:txBody>
      </p:sp>
      <p:sp>
        <p:nvSpPr>
          <p:cNvPr id="31747" name="Rectangle 5"/>
          <p:cNvSpPr>
            <a:spLocks noGrp="1" noChangeArrowheads="1"/>
          </p:cNvSpPr>
          <p:nvPr>
            <p:ph type="ftr" sz="quarter" idx="12"/>
          </p:nvPr>
        </p:nvSpPr>
        <p:spPr>
          <a:noFill/>
        </p:spPr>
        <p:txBody>
          <a:bodyPr/>
          <a:lstStyle/>
          <a:p>
            <a:r>
              <a:rPr lang="en-US" smtClean="0">
                <a:solidFill>
                  <a:srgbClr val="000000"/>
                </a:solidFill>
                <a:latin typeface="Garamond" pitchFamily="18" charset="0"/>
                <a:ea typeface="MS PGothic" pitchFamily="34" charset="-128"/>
              </a:rPr>
              <a:t>HEP 2011, Beta Beams, Elena Wildner</a:t>
            </a:r>
          </a:p>
        </p:txBody>
      </p:sp>
      <p:sp>
        <p:nvSpPr>
          <p:cNvPr id="31748" name="Slide Number Placeholder 13"/>
          <p:cNvSpPr txBox="1">
            <a:spLocks noGrp="1"/>
          </p:cNvSpPr>
          <p:nvPr/>
        </p:nvSpPr>
        <p:spPr bwMode="auto">
          <a:xfrm>
            <a:off x="6553200" y="6243638"/>
            <a:ext cx="2133600" cy="457200"/>
          </a:xfrm>
          <a:prstGeom prst="rect">
            <a:avLst/>
          </a:prstGeom>
          <a:noFill/>
          <a:ln w="9525">
            <a:noFill/>
            <a:miter lim="800000"/>
            <a:headEnd/>
            <a:tailEnd/>
          </a:ln>
        </p:spPr>
        <p:txBody>
          <a:bodyPr anchor="b"/>
          <a:lstStyle/>
          <a:p>
            <a:pPr algn="r"/>
            <a:fld id="{BC49FA29-D6E2-4107-83D3-2D794CA0C257}" type="slidenum">
              <a:rPr lang="en-US" sz="1200" smtClean="0">
                <a:solidFill>
                  <a:srgbClr val="000000"/>
                </a:solidFill>
                <a:latin typeface="Garamond" pitchFamily="18" charset="0"/>
                <a:ea typeface="MS PGothic" pitchFamily="34" charset="-128"/>
              </a:rPr>
              <a:pPr algn="r"/>
              <a:t>75</a:t>
            </a:fld>
            <a:endParaRPr lang="en-US" sz="1200" smtClean="0">
              <a:solidFill>
                <a:srgbClr val="000000"/>
              </a:solidFill>
              <a:latin typeface="Garamond" pitchFamily="18" charset="0"/>
              <a:ea typeface="MS PGothic" pitchFamily="34" charset="-128"/>
            </a:endParaRPr>
          </a:p>
        </p:txBody>
      </p:sp>
      <p:sp>
        <p:nvSpPr>
          <p:cNvPr id="31749" name="Rectangle 3"/>
          <p:cNvSpPr txBox="1">
            <a:spLocks noChangeArrowheads="1"/>
          </p:cNvSpPr>
          <p:nvPr/>
        </p:nvSpPr>
        <p:spPr bwMode="auto">
          <a:xfrm>
            <a:off x="893763" y="166688"/>
            <a:ext cx="7056437" cy="1139825"/>
          </a:xfrm>
          <a:prstGeom prst="rect">
            <a:avLst/>
          </a:prstGeom>
          <a:noFill/>
          <a:ln w="9525">
            <a:noFill/>
            <a:miter lim="800000"/>
            <a:headEnd/>
            <a:tailEnd/>
          </a:ln>
        </p:spPr>
        <p:txBody>
          <a:bodyPr/>
          <a:lstStyle/>
          <a:p>
            <a:pPr algn="l" eaLnBrk="0" hangingPunct="0"/>
            <a:r>
              <a:rPr lang="en-US" sz="4200" smtClean="0">
                <a:solidFill>
                  <a:srgbClr val="000099"/>
                </a:solidFill>
                <a:latin typeface="Garamond" pitchFamily="18" charset="0"/>
                <a:ea typeface="MS PGothic" pitchFamily="34" charset="-128"/>
              </a:rPr>
              <a:t>CERN Beta Beams, Synoptic</a:t>
            </a:r>
          </a:p>
        </p:txBody>
      </p:sp>
      <p:pic>
        <p:nvPicPr>
          <p:cNvPr id="31750" name="Picture 15"/>
          <p:cNvPicPr>
            <a:picLocks noChangeAspect="1"/>
          </p:cNvPicPr>
          <p:nvPr/>
        </p:nvPicPr>
        <p:blipFill>
          <a:blip r:embed="rId3" cstate="print"/>
          <a:srcRect/>
          <a:stretch>
            <a:fillRect/>
          </a:stretch>
        </p:blipFill>
        <p:spPr bwMode="auto">
          <a:xfrm rot="5400000">
            <a:off x="6581775" y="3965575"/>
            <a:ext cx="2736850" cy="762000"/>
          </a:xfrm>
          <a:prstGeom prst="rect">
            <a:avLst/>
          </a:prstGeom>
          <a:noFill/>
          <a:ln w="9525">
            <a:noFill/>
            <a:miter lim="800000"/>
            <a:headEnd/>
            <a:tailEnd/>
          </a:ln>
        </p:spPr>
      </p:pic>
      <p:cxnSp>
        <p:nvCxnSpPr>
          <p:cNvPr id="31751" name="Curved Connector 17"/>
          <p:cNvCxnSpPr>
            <a:cxnSpLocks noChangeShapeType="1"/>
            <a:stCxn id="31753" idx="7"/>
          </p:cNvCxnSpPr>
          <p:nvPr/>
        </p:nvCxnSpPr>
        <p:spPr bwMode="auto">
          <a:xfrm rot="16200000" flipH="1">
            <a:off x="6692107" y="4456906"/>
            <a:ext cx="1084262" cy="746125"/>
          </a:xfrm>
          <a:prstGeom prst="curvedConnector3">
            <a:avLst>
              <a:gd name="adj1" fmla="val 15245"/>
            </a:avLst>
          </a:prstGeom>
          <a:noFill/>
          <a:ln w="28575">
            <a:solidFill>
              <a:srgbClr val="FF0000"/>
            </a:solidFill>
            <a:round/>
            <a:headEnd/>
            <a:tailEnd/>
          </a:ln>
        </p:spPr>
      </p:cxnSp>
      <p:cxnSp>
        <p:nvCxnSpPr>
          <p:cNvPr id="31752" name="Straight Connector 19"/>
          <p:cNvCxnSpPr>
            <a:cxnSpLocks noChangeShapeType="1"/>
            <a:stCxn id="31762" idx="5"/>
            <a:endCxn id="31753" idx="1"/>
          </p:cNvCxnSpPr>
          <p:nvPr/>
        </p:nvCxnSpPr>
        <p:spPr bwMode="auto">
          <a:xfrm rot="5400000" flipH="1" flipV="1">
            <a:off x="5311775" y="4230688"/>
            <a:ext cx="401637" cy="515938"/>
          </a:xfrm>
          <a:prstGeom prst="line">
            <a:avLst/>
          </a:prstGeom>
          <a:noFill/>
          <a:ln w="28575">
            <a:solidFill>
              <a:schemeClr val="tx1"/>
            </a:solidFill>
            <a:round/>
            <a:headEnd/>
            <a:tailEnd/>
          </a:ln>
        </p:spPr>
      </p:cxnSp>
      <p:sp>
        <p:nvSpPr>
          <p:cNvPr id="31753" name="Oval 14"/>
          <p:cNvSpPr>
            <a:spLocks noChangeArrowheads="1"/>
          </p:cNvSpPr>
          <p:nvPr/>
        </p:nvSpPr>
        <p:spPr bwMode="auto">
          <a:xfrm>
            <a:off x="5545138" y="4071938"/>
            <a:ext cx="1541462" cy="1473200"/>
          </a:xfrm>
          <a:prstGeom prst="ellipse">
            <a:avLst/>
          </a:prstGeom>
          <a:noFill/>
          <a:ln w="38100">
            <a:solidFill>
              <a:schemeClr val="tx1"/>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754" name="TextBox 39"/>
          <p:cNvSpPr txBox="1">
            <a:spLocks noChangeArrowheads="1"/>
          </p:cNvSpPr>
          <p:nvPr/>
        </p:nvSpPr>
        <p:spPr bwMode="auto">
          <a:xfrm>
            <a:off x="5956300" y="4673600"/>
            <a:ext cx="646113" cy="369888"/>
          </a:xfrm>
          <a:prstGeom prst="rect">
            <a:avLst/>
          </a:prstGeom>
          <a:noFill/>
          <a:ln w="9525">
            <a:noFill/>
            <a:miter lim="800000"/>
            <a:headEnd/>
            <a:tailEnd/>
          </a:ln>
        </p:spPr>
        <p:txBody>
          <a:bodyPr wrap="none">
            <a:spAutoFit/>
          </a:bodyPr>
          <a:lstStyle/>
          <a:p>
            <a:pPr algn="l"/>
            <a:r>
              <a:rPr lang="en-US" sz="1800" smtClean="0">
                <a:solidFill>
                  <a:srgbClr val="000000"/>
                </a:solidFill>
                <a:latin typeface="Arial" pitchFamily="34" charset="0"/>
                <a:ea typeface="MS PGothic" pitchFamily="34" charset="-128"/>
              </a:rPr>
              <a:t>SPS</a:t>
            </a:r>
          </a:p>
        </p:txBody>
      </p:sp>
      <p:sp>
        <p:nvSpPr>
          <p:cNvPr id="31755" name="TextBox 40"/>
          <p:cNvSpPr txBox="1">
            <a:spLocks noChangeArrowheads="1"/>
          </p:cNvSpPr>
          <p:nvPr/>
        </p:nvSpPr>
        <p:spPr bwMode="auto">
          <a:xfrm>
            <a:off x="4749800" y="4292600"/>
            <a:ext cx="492125" cy="369888"/>
          </a:xfrm>
          <a:prstGeom prst="rect">
            <a:avLst/>
          </a:prstGeom>
          <a:noFill/>
          <a:ln w="9525">
            <a:noFill/>
            <a:miter lim="800000"/>
            <a:headEnd/>
            <a:tailEnd/>
          </a:ln>
        </p:spPr>
        <p:txBody>
          <a:bodyPr wrap="none">
            <a:spAutoFit/>
          </a:bodyPr>
          <a:lstStyle/>
          <a:p>
            <a:pPr algn="l"/>
            <a:r>
              <a:rPr lang="en-US" sz="1800" smtClean="0">
                <a:solidFill>
                  <a:srgbClr val="000000"/>
                </a:solidFill>
                <a:latin typeface="Arial" pitchFamily="34" charset="0"/>
                <a:ea typeface="MS PGothic" pitchFamily="34" charset="-128"/>
              </a:rPr>
              <a:t>PS</a:t>
            </a:r>
          </a:p>
        </p:txBody>
      </p:sp>
      <p:sp>
        <p:nvSpPr>
          <p:cNvPr id="31756" name="TextBox 41"/>
          <p:cNvSpPr txBox="1">
            <a:spLocks noChangeArrowheads="1"/>
          </p:cNvSpPr>
          <p:nvPr/>
        </p:nvSpPr>
        <p:spPr bwMode="auto">
          <a:xfrm>
            <a:off x="7683500" y="4229100"/>
            <a:ext cx="517525" cy="369888"/>
          </a:xfrm>
          <a:prstGeom prst="rect">
            <a:avLst/>
          </a:prstGeom>
          <a:noFill/>
          <a:ln w="9525">
            <a:noFill/>
            <a:miter lim="800000"/>
            <a:headEnd/>
            <a:tailEnd/>
          </a:ln>
        </p:spPr>
        <p:txBody>
          <a:bodyPr wrap="none">
            <a:spAutoFit/>
          </a:bodyPr>
          <a:lstStyle/>
          <a:p>
            <a:pPr algn="l"/>
            <a:r>
              <a:rPr lang="en-US" sz="1800" smtClean="0">
                <a:solidFill>
                  <a:srgbClr val="000000"/>
                </a:solidFill>
                <a:latin typeface="Arial" pitchFamily="34" charset="0"/>
                <a:ea typeface="MS PGothic" pitchFamily="34" charset="-128"/>
              </a:rPr>
              <a:t>DR</a:t>
            </a:r>
          </a:p>
        </p:txBody>
      </p:sp>
      <p:cxnSp>
        <p:nvCxnSpPr>
          <p:cNvPr id="31757" name="Straight Arrow Connector 59"/>
          <p:cNvCxnSpPr>
            <a:cxnSpLocks noChangeShapeType="1"/>
          </p:cNvCxnSpPr>
          <p:nvPr/>
        </p:nvCxnSpPr>
        <p:spPr bwMode="auto">
          <a:xfrm rot="5400000" flipH="1" flipV="1">
            <a:off x="7893051" y="3054350"/>
            <a:ext cx="698500" cy="3175"/>
          </a:xfrm>
          <a:prstGeom prst="straightConnector1">
            <a:avLst/>
          </a:prstGeom>
          <a:noFill/>
          <a:ln w="38100">
            <a:solidFill>
              <a:schemeClr val="tx1"/>
            </a:solidFill>
            <a:prstDash val="sysDash"/>
            <a:round/>
            <a:headEnd/>
            <a:tailEnd type="arrow" w="med" len="med"/>
          </a:ln>
        </p:spPr>
      </p:cxnSp>
      <p:sp>
        <p:nvSpPr>
          <p:cNvPr id="31758" name="Oval 61"/>
          <p:cNvSpPr>
            <a:spLocks noChangeArrowheads="1"/>
          </p:cNvSpPr>
          <p:nvPr/>
        </p:nvSpPr>
        <p:spPr bwMode="auto">
          <a:xfrm>
            <a:off x="4284663" y="4914900"/>
            <a:ext cx="363537" cy="342900"/>
          </a:xfrm>
          <a:prstGeom prst="ellipse">
            <a:avLst/>
          </a:prstGeom>
          <a:noFill/>
          <a:ln w="38100">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cxnSp>
        <p:nvCxnSpPr>
          <p:cNvPr id="31759" name="Straight Connector 62"/>
          <p:cNvCxnSpPr>
            <a:cxnSpLocks noChangeShapeType="1"/>
            <a:stCxn id="31758" idx="6"/>
            <a:endCxn id="31762" idx="2"/>
          </p:cNvCxnSpPr>
          <p:nvPr/>
        </p:nvCxnSpPr>
        <p:spPr bwMode="auto">
          <a:xfrm flipV="1">
            <a:off x="4648200" y="4462463"/>
            <a:ext cx="42863" cy="623887"/>
          </a:xfrm>
          <a:prstGeom prst="line">
            <a:avLst/>
          </a:prstGeom>
          <a:noFill/>
          <a:ln w="28575">
            <a:solidFill>
              <a:srgbClr val="FF0000"/>
            </a:solidFill>
            <a:round/>
            <a:headEnd/>
            <a:tailEnd/>
          </a:ln>
        </p:spPr>
      </p:cxnSp>
      <p:sp>
        <p:nvSpPr>
          <p:cNvPr id="31760" name="Rectangle 64"/>
          <p:cNvSpPr>
            <a:spLocks noChangeArrowheads="1"/>
          </p:cNvSpPr>
          <p:nvPr/>
        </p:nvSpPr>
        <p:spPr bwMode="auto">
          <a:xfrm rot="5400000">
            <a:off x="3916363" y="4284663"/>
            <a:ext cx="723900" cy="152400"/>
          </a:xfrm>
          <a:prstGeom prst="rect">
            <a:avLst/>
          </a:prstGeom>
          <a:noFill/>
          <a:ln w="38100">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cxnSp>
        <p:nvCxnSpPr>
          <p:cNvPr id="31761" name="Straight Connector 66"/>
          <p:cNvCxnSpPr>
            <a:cxnSpLocks noChangeShapeType="1"/>
            <a:stCxn id="31758" idx="2"/>
            <a:endCxn id="31760" idx="3"/>
          </p:cNvCxnSpPr>
          <p:nvPr/>
        </p:nvCxnSpPr>
        <p:spPr bwMode="auto">
          <a:xfrm flipH="1" flipV="1">
            <a:off x="4278313" y="4722813"/>
            <a:ext cx="6350" cy="363537"/>
          </a:xfrm>
          <a:prstGeom prst="line">
            <a:avLst/>
          </a:prstGeom>
          <a:noFill/>
          <a:ln w="28575">
            <a:solidFill>
              <a:srgbClr val="FF0000"/>
            </a:solidFill>
            <a:round/>
            <a:headEnd/>
            <a:tailEnd/>
          </a:ln>
        </p:spPr>
      </p:cxnSp>
      <p:sp>
        <p:nvSpPr>
          <p:cNvPr id="31762" name="Oval 13"/>
          <p:cNvSpPr>
            <a:spLocks noChangeArrowheads="1"/>
          </p:cNvSpPr>
          <p:nvPr/>
        </p:nvSpPr>
        <p:spPr bwMode="auto">
          <a:xfrm>
            <a:off x="4691063" y="4140200"/>
            <a:ext cx="660400" cy="642938"/>
          </a:xfrm>
          <a:prstGeom prst="ellipse">
            <a:avLst/>
          </a:prstGeom>
          <a:noFill/>
          <a:ln w="38100">
            <a:solidFill>
              <a:schemeClr val="tx1"/>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763" name="Rectangle 70"/>
          <p:cNvSpPr>
            <a:spLocks noChangeArrowheads="1"/>
          </p:cNvSpPr>
          <p:nvPr/>
        </p:nvSpPr>
        <p:spPr bwMode="auto">
          <a:xfrm rot="5400000" flipV="1">
            <a:off x="1558131" y="1291432"/>
            <a:ext cx="620713" cy="171450"/>
          </a:xfrm>
          <a:prstGeom prst="rect">
            <a:avLst/>
          </a:prstGeom>
          <a:noFill/>
          <a:ln w="38100">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764" name="Rectangle 71"/>
          <p:cNvSpPr>
            <a:spLocks noChangeArrowheads="1"/>
          </p:cNvSpPr>
          <p:nvPr/>
        </p:nvSpPr>
        <p:spPr bwMode="auto">
          <a:xfrm>
            <a:off x="1516063" y="1917700"/>
            <a:ext cx="254000" cy="304800"/>
          </a:xfrm>
          <a:prstGeom prst="rect">
            <a:avLst/>
          </a:prstGeom>
          <a:noFill/>
          <a:ln w="38100">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765" name="Oval 72"/>
          <p:cNvSpPr>
            <a:spLocks noChangeArrowheads="1"/>
          </p:cNvSpPr>
          <p:nvPr/>
        </p:nvSpPr>
        <p:spPr bwMode="auto">
          <a:xfrm rot="5400000" flipV="1">
            <a:off x="1041401" y="1238250"/>
            <a:ext cx="379412" cy="369887"/>
          </a:xfrm>
          <a:prstGeom prst="ellipse">
            <a:avLst/>
          </a:prstGeom>
          <a:noFill/>
          <a:ln w="38100">
            <a:solidFill>
              <a:schemeClr val="tx1"/>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766" name="Rectangle 73"/>
          <p:cNvSpPr>
            <a:spLocks noChangeArrowheads="1"/>
          </p:cNvSpPr>
          <p:nvPr/>
        </p:nvSpPr>
        <p:spPr bwMode="auto">
          <a:xfrm rot="5400000" flipV="1">
            <a:off x="2734468" y="1310482"/>
            <a:ext cx="481013" cy="120650"/>
          </a:xfrm>
          <a:prstGeom prst="rect">
            <a:avLst/>
          </a:prstGeom>
          <a:noFill/>
          <a:ln w="38100">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767" name="Rectangle 74"/>
          <p:cNvSpPr>
            <a:spLocks noChangeArrowheads="1"/>
          </p:cNvSpPr>
          <p:nvPr/>
        </p:nvSpPr>
        <p:spPr bwMode="auto">
          <a:xfrm>
            <a:off x="2844800" y="1930400"/>
            <a:ext cx="254000" cy="304800"/>
          </a:xfrm>
          <a:prstGeom prst="rect">
            <a:avLst/>
          </a:prstGeom>
          <a:noFill/>
          <a:ln w="38100">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768" name="Rectangle 75"/>
          <p:cNvSpPr>
            <a:spLocks noChangeArrowheads="1"/>
          </p:cNvSpPr>
          <p:nvPr/>
        </p:nvSpPr>
        <p:spPr bwMode="auto">
          <a:xfrm>
            <a:off x="4148138" y="2967038"/>
            <a:ext cx="254000" cy="304800"/>
          </a:xfrm>
          <a:prstGeom prst="rect">
            <a:avLst/>
          </a:prstGeom>
          <a:noFill/>
          <a:ln w="38100">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769" name="TextBox 76"/>
          <p:cNvSpPr txBox="1">
            <a:spLocks noChangeArrowheads="1"/>
          </p:cNvSpPr>
          <p:nvPr/>
        </p:nvSpPr>
        <p:spPr bwMode="auto">
          <a:xfrm>
            <a:off x="627063" y="995363"/>
            <a:ext cx="563562"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RCS</a:t>
            </a:r>
          </a:p>
        </p:txBody>
      </p:sp>
      <p:cxnSp>
        <p:nvCxnSpPr>
          <p:cNvPr id="31770" name="Straight Connector 78"/>
          <p:cNvCxnSpPr>
            <a:cxnSpLocks noChangeShapeType="1"/>
            <a:stCxn id="31765" idx="4"/>
            <a:endCxn id="31764" idx="0"/>
          </p:cNvCxnSpPr>
          <p:nvPr/>
        </p:nvCxnSpPr>
        <p:spPr bwMode="auto">
          <a:xfrm>
            <a:off x="1416050" y="1423988"/>
            <a:ext cx="227013" cy="493712"/>
          </a:xfrm>
          <a:prstGeom prst="line">
            <a:avLst/>
          </a:prstGeom>
          <a:noFill/>
          <a:ln w="28575">
            <a:solidFill>
              <a:srgbClr val="FF0000"/>
            </a:solidFill>
            <a:prstDash val="sysDash"/>
            <a:round/>
            <a:headEnd/>
            <a:tailEnd/>
          </a:ln>
        </p:spPr>
      </p:cxnSp>
      <p:cxnSp>
        <p:nvCxnSpPr>
          <p:cNvPr id="31771" name="Straight Connector 79"/>
          <p:cNvCxnSpPr>
            <a:cxnSpLocks noChangeShapeType="1"/>
            <a:stCxn id="31763" idx="3"/>
            <a:endCxn id="31764" idx="0"/>
          </p:cNvCxnSpPr>
          <p:nvPr/>
        </p:nvCxnSpPr>
        <p:spPr bwMode="auto">
          <a:xfrm rot="5400000">
            <a:off x="1640682" y="1689894"/>
            <a:ext cx="230187" cy="225425"/>
          </a:xfrm>
          <a:prstGeom prst="line">
            <a:avLst/>
          </a:prstGeom>
          <a:noFill/>
          <a:ln w="28575">
            <a:solidFill>
              <a:srgbClr val="FF0000"/>
            </a:solidFill>
            <a:prstDash val="sysDash"/>
            <a:round/>
            <a:headEnd/>
            <a:tailEnd/>
          </a:ln>
        </p:spPr>
      </p:cxnSp>
      <p:sp>
        <p:nvSpPr>
          <p:cNvPr id="31772" name="TextBox 82"/>
          <p:cNvSpPr txBox="1">
            <a:spLocks noChangeArrowheads="1"/>
          </p:cNvSpPr>
          <p:nvPr/>
        </p:nvSpPr>
        <p:spPr bwMode="auto">
          <a:xfrm>
            <a:off x="1905000" y="1206500"/>
            <a:ext cx="530225"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SPL</a:t>
            </a:r>
          </a:p>
        </p:txBody>
      </p:sp>
      <p:sp>
        <p:nvSpPr>
          <p:cNvPr id="31773" name="TextBox 83"/>
          <p:cNvSpPr txBox="1">
            <a:spLocks noChangeArrowheads="1"/>
          </p:cNvSpPr>
          <p:nvPr/>
        </p:nvSpPr>
        <p:spPr bwMode="auto">
          <a:xfrm>
            <a:off x="2997200" y="1219200"/>
            <a:ext cx="714375"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Linac4</a:t>
            </a:r>
          </a:p>
        </p:txBody>
      </p:sp>
      <p:cxnSp>
        <p:nvCxnSpPr>
          <p:cNvPr id="31774" name="Straight Connector 84"/>
          <p:cNvCxnSpPr>
            <a:cxnSpLocks noChangeShapeType="1"/>
            <a:stCxn id="31767" idx="0"/>
            <a:endCxn id="31766" idx="3"/>
          </p:cNvCxnSpPr>
          <p:nvPr/>
        </p:nvCxnSpPr>
        <p:spPr bwMode="auto">
          <a:xfrm rot="5400000" flipH="1" flipV="1">
            <a:off x="2813844" y="1769269"/>
            <a:ext cx="319087" cy="3175"/>
          </a:xfrm>
          <a:prstGeom prst="line">
            <a:avLst/>
          </a:prstGeom>
          <a:noFill/>
          <a:ln w="28575">
            <a:solidFill>
              <a:srgbClr val="FF0000"/>
            </a:solidFill>
            <a:round/>
            <a:headEnd/>
            <a:tailEnd/>
          </a:ln>
        </p:spPr>
      </p:cxnSp>
      <p:cxnSp>
        <p:nvCxnSpPr>
          <p:cNvPr id="31775" name="Straight Connector 87"/>
          <p:cNvCxnSpPr>
            <a:cxnSpLocks noChangeShapeType="1"/>
            <a:stCxn id="31768" idx="0"/>
            <a:endCxn id="31764" idx="2"/>
          </p:cNvCxnSpPr>
          <p:nvPr/>
        </p:nvCxnSpPr>
        <p:spPr bwMode="auto">
          <a:xfrm flipH="1" flipV="1">
            <a:off x="1643063" y="2222500"/>
            <a:ext cx="2632075" cy="744538"/>
          </a:xfrm>
          <a:prstGeom prst="line">
            <a:avLst/>
          </a:prstGeom>
          <a:noFill/>
          <a:ln w="28575">
            <a:solidFill>
              <a:srgbClr val="FF0000"/>
            </a:solidFill>
            <a:prstDash val="sysDash"/>
            <a:round/>
            <a:headEnd/>
            <a:tailEnd/>
          </a:ln>
        </p:spPr>
      </p:cxnSp>
      <p:cxnSp>
        <p:nvCxnSpPr>
          <p:cNvPr id="31776" name="Straight Connector 89"/>
          <p:cNvCxnSpPr>
            <a:cxnSpLocks noChangeShapeType="1"/>
            <a:endCxn id="31767" idx="2"/>
          </p:cNvCxnSpPr>
          <p:nvPr/>
        </p:nvCxnSpPr>
        <p:spPr bwMode="auto">
          <a:xfrm flipH="1" flipV="1">
            <a:off x="2971800" y="2235200"/>
            <a:ext cx="719138" cy="541338"/>
          </a:xfrm>
          <a:prstGeom prst="line">
            <a:avLst/>
          </a:prstGeom>
          <a:noFill/>
          <a:ln w="28575">
            <a:solidFill>
              <a:srgbClr val="FF0000"/>
            </a:solidFill>
            <a:prstDash val="sysDash"/>
            <a:round/>
            <a:headEnd/>
            <a:tailEnd/>
          </a:ln>
        </p:spPr>
      </p:cxnSp>
      <p:sp>
        <p:nvSpPr>
          <p:cNvPr id="31777" name="TextBox 91"/>
          <p:cNvSpPr txBox="1">
            <a:spLocks noChangeArrowheads="1"/>
          </p:cNvSpPr>
          <p:nvPr/>
        </p:nvSpPr>
        <p:spPr bwMode="auto">
          <a:xfrm>
            <a:off x="762000" y="1795463"/>
            <a:ext cx="715963" cy="523875"/>
          </a:xfrm>
          <a:prstGeom prst="rect">
            <a:avLst/>
          </a:prstGeom>
          <a:noFill/>
          <a:ln w="9525">
            <a:noFill/>
            <a:miter lim="800000"/>
            <a:headEnd/>
            <a:tailEnd/>
          </a:ln>
        </p:spPr>
        <p:txBody>
          <a:bodyPr>
            <a:spAutoFit/>
          </a:bodyPr>
          <a:lstStyle/>
          <a:p>
            <a:pPr algn="r"/>
            <a:r>
              <a:rPr lang="en-US" sz="1400" smtClean="0">
                <a:solidFill>
                  <a:srgbClr val="000000"/>
                </a:solidFill>
                <a:latin typeface="Arial" pitchFamily="34" charset="0"/>
                <a:ea typeface="MS PGothic" pitchFamily="34" charset="-128"/>
              </a:rPr>
              <a:t>ISOL target</a:t>
            </a:r>
          </a:p>
        </p:txBody>
      </p:sp>
      <p:sp>
        <p:nvSpPr>
          <p:cNvPr id="31778" name="TextBox 92"/>
          <p:cNvSpPr txBox="1">
            <a:spLocks noChangeArrowheads="1"/>
          </p:cNvSpPr>
          <p:nvPr/>
        </p:nvSpPr>
        <p:spPr bwMode="auto">
          <a:xfrm>
            <a:off x="3098800" y="1790700"/>
            <a:ext cx="977900" cy="523875"/>
          </a:xfrm>
          <a:prstGeom prst="rect">
            <a:avLst/>
          </a:prstGeom>
          <a:noFill/>
          <a:ln w="9525">
            <a:noFill/>
            <a:miter lim="800000"/>
            <a:headEnd/>
            <a:tailEnd/>
          </a:ln>
        </p:spPr>
        <p:txBody>
          <a:bodyPr>
            <a:spAutoFit/>
          </a:bodyPr>
          <a:lstStyle/>
          <a:p>
            <a:pPr algn="l"/>
            <a:r>
              <a:rPr lang="en-US" sz="1400" smtClean="0">
                <a:solidFill>
                  <a:srgbClr val="000000"/>
                </a:solidFill>
                <a:latin typeface="Arial" pitchFamily="34" charset="0"/>
                <a:ea typeface="MS PGothic" pitchFamily="34" charset="-128"/>
              </a:rPr>
              <a:t>Molten Salt Loop</a:t>
            </a:r>
          </a:p>
        </p:txBody>
      </p:sp>
      <p:sp>
        <p:nvSpPr>
          <p:cNvPr id="31779" name="TextBox 93"/>
          <p:cNvSpPr txBox="1">
            <a:spLocks noChangeArrowheads="1"/>
          </p:cNvSpPr>
          <p:nvPr/>
        </p:nvSpPr>
        <p:spPr bwMode="auto">
          <a:xfrm>
            <a:off x="1392238" y="2222500"/>
            <a:ext cx="514350"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6He</a:t>
            </a:r>
          </a:p>
        </p:txBody>
      </p:sp>
      <p:sp>
        <p:nvSpPr>
          <p:cNvPr id="31780" name="TextBox 94"/>
          <p:cNvSpPr txBox="1">
            <a:spLocks noChangeArrowheads="1"/>
          </p:cNvSpPr>
          <p:nvPr/>
        </p:nvSpPr>
        <p:spPr bwMode="auto">
          <a:xfrm>
            <a:off x="2633663" y="2255838"/>
            <a:ext cx="614362"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18Ne</a:t>
            </a:r>
          </a:p>
        </p:txBody>
      </p:sp>
      <p:cxnSp>
        <p:nvCxnSpPr>
          <p:cNvPr id="31781" name="Straight Connector 95"/>
          <p:cNvCxnSpPr>
            <a:cxnSpLocks noChangeShapeType="1"/>
            <a:stCxn id="31783" idx="3"/>
            <a:endCxn id="31760" idx="1"/>
          </p:cNvCxnSpPr>
          <p:nvPr/>
        </p:nvCxnSpPr>
        <p:spPr bwMode="auto">
          <a:xfrm flipH="1">
            <a:off x="4278313" y="3751263"/>
            <a:ext cx="4762" cy="247650"/>
          </a:xfrm>
          <a:prstGeom prst="line">
            <a:avLst/>
          </a:prstGeom>
          <a:noFill/>
          <a:ln w="28575">
            <a:solidFill>
              <a:srgbClr val="FF0000"/>
            </a:solidFill>
            <a:prstDash val="sysDash"/>
            <a:round/>
            <a:headEnd/>
            <a:tailEnd/>
          </a:ln>
        </p:spPr>
      </p:cxnSp>
      <p:sp>
        <p:nvSpPr>
          <p:cNvPr id="31782" name="TextBox 96"/>
          <p:cNvSpPr txBox="1">
            <a:spLocks noChangeArrowheads="1"/>
          </p:cNvSpPr>
          <p:nvPr/>
        </p:nvSpPr>
        <p:spPr bwMode="auto">
          <a:xfrm>
            <a:off x="7924800" y="2336800"/>
            <a:ext cx="1019175" cy="369888"/>
          </a:xfrm>
          <a:prstGeom prst="rect">
            <a:avLst/>
          </a:prstGeom>
          <a:noFill/>
          <a:ln w="9525">
            <a:noFill/>
            <a:miter lim="800000"/>
            <a:headEnd/>
            <a:tailEnd/>
          </a:ln>
        </p:spPr>
        <p:txBody>
          <a:bodyPr wrap="none">
            <a:spAutoFit/>
          </a:bodyPr>
          <a:lstStyle/>
          <a:p>
            <a:pPr algn="l"/>
            <a:r>
              <a:rPr lang="en-US" sz="1800" smtClean="0">
                <a:solidFill>
                  <a:srgbClr val="000000"/>
                </a:solidFill>
                <a:latin typeface="Symbol" pitchFamily="18" charset="2"/>
                <a:ea typeface="MS PGothic" pitchFamily="34" charset="-128"/>
              </a:rPr>
              <a:t>n</a:t>
            </a:r>
            <a:r>
              <a:rPr lang="en-US" sz="1800" smtClean="0">
                <a:solidFill>
                  <a:srgbClr val="000000"/>
                </a:solidFill>
                <a:latin typeface="Arial" pitchFamily="34" charset="0"/>
                <a:ea typeface="MS PGothic" pitchFamily="34" charset="-128"/>
              </a:rPr>
              <a:t>-Beam</a:t>
            </a:r>
          </a:p>
        </p:txBody>
      </p:sp>
      <p:sp>
        <p:nvSpPr>
          <p:cNvPr id="31783" name="Rectangle 98"/>
          <p:cNvSpPr>
            <a:spLocks noChangeArrowheads="1"/>
          </p:cNvSpPr>
          <p:nvPr/>
        </p:nvSpPr>
        <p:spPr bwMode="auto">
          <a:xfrm rot="5400000">
            <a:off x="4133850" y="3541713"/>
            <a:ext cx="298450" cy="120650"/>
          </a:xfrm>
          <a:prstGeom prst="rect">
            <a:avLst/>
          </a:prstGeom>
          <a:noFill/>
          <a:ln w="38100">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784" name="TextBox 99"/>
          <p:cNvSpPr txBox="1">
            <a:spLocks noChangeArrowheads="1"/>
          </p:cNvSpPr>
          <p:nvPr/>
        </p:nvSpPr>
        <p:spPr bwMode="auto">
          <a:xfrm>
            <a:off x="4462463" y="3436938"/>
            <a:ext cx="563562"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RFQ</a:t>
            </a:r>
          </a:p>
        </p:txBody>
      </p:sp>
      <p:cxnSp>
        <p:nvCxnSpPr>
          <p:cNvPr id="31785" name="Straight Connector 100"/>
          <p:cNvCxnSpPr>
            <a:cxnSpLocks noChangeShapeType="1"/>
            <a:stCxn id="31783" idx="1"/>
            <a:endCxn id="31768" idx="2"/>
          </p:cNvCxnSpPr>
          <p:nvPr/>
        </p:nvCxnSpPr>
        <p:spPr bwMode="auto">
          <a:xfrm flipH="1" flipV="1">
            <a:off x="4275138" y="3271838"/>
            <a:ext cx="7937" cy="180975"/>
          </a:xfrm>
          <a:prstGeom prst="line">
            <a:avLst/>
          </a:prstGeom>
          <a:noFill/>
          <a:ln w="28575">
            <a:solidFill>
              <a:srgbClr val="FF0000"/>
            </a:solidFill>
            <a:round/>
            <a:headEnd/>
            <a:tailEnd/>
          </a:ln>
        </p:spPr>
      </p:cxnSp>
      <p:sp>
        <p:nvSpPr>
          <p:cNvPr id="31786" name="TextBox 105"/>
          <p:cNvSpPr txBox="1">
            <a:spLocks noChangeArrowheads="1"/>
          </p:cNvSpPr>
          <p:nvPr/>
        </p:nvSpPr>
        <p:spPr bwMode="auto">
          <a:xfrm>
            <a:off x="4457700" y="2971800"/>
            <a:ext cx="563563"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ECR</a:t>
            </a:r>
          </a:p>
        </p:txBody>
      </p:sp>
      <p:sp>
        <p:nvSpPr>
          <p:cNvPr id="31787" name="Rounded Rectangle 107"/>
          <p:cNvSpPr>
            <a:spLocks noChangeArrowheads="1"/>
          </p:cNvSpPr>
          <p:nvPr/>
        </p:nvSpPr>
        <p:spPr bwMode="auto">
          <a:xfrm rot="5400000">
            <a:off x="4560888" y="1793875"/>
            <a:ext cx="531812" cy="534988"/>
          </a:xfrm>
          <a:prstGeom prst="roundRect">
            <a:avLst>
              <a:gd name="adj" fmla="val 16667"/>
            </a:avLst>
          </a:prstGeom>
          <a:noFill/>
          <a:ln w="38100">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788" name="Rectangle 108"/>
          <p:cNvSpPr>
            <a:spLocks noChangeArrowheads="1"/>
          </p:cNvSpPr>
          <p:nvPr/>
        </p:nvSpPr>
        <p:spPr bwMode="auto">
          <a:xfrm rot="5400000" flipV="1">
            <a:off x="4842668" y="1367632"/>
            <a:ext cx="481013" cy="120650"/>
          </a:xfrm>
          <a:prstGeom prst="rect">
            <a:avLst/>
          </a:prstGeom>
          <a:noFill/>
          <a:ln w="38100">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cxnSp>
        <p:nvCxnSpPr>
          <p:cNvPr id="31789" name="Straight Connector 109"/>
          <p:cNvCxnSpPr>
            <a:cxnSpLocks noChangeShapeType="1"/>
            <a:stCxn id="31788" idx="3"/>
            <a:endCxn id="31787" idx="0"/>
          </p:cNvCxnSpPr>
          <p:nvPr/>
        </p:nvCxnSpPr>
        <p:spPr bwMode="auto">
          <a:xfrm rot="16200000" flipH="1">
            <a:off x="4892676" y="1858962"/>
            <a:ext cx="392112" cy="11113"/>
          </a:xfrm>
          <a:prstGeom prst="line">
            <a:avLst/>
          </a:prstGeom>
          <a:noFill/>
          <a:ln w="28575">
            <a:solidFill>
              <a:srgbClr val="FF0000"/>
            </a:solidFill>
            <a:round/>
            <a:headEnd/>
            <a:tailEnd/>
          </a:ln>
        </p:spPr>
      </p:cxnSp>
      <p:sp>
        <p:nvSpPr>
          <p:cNvPr id="31790" name="Isosceles Triangle 113"/>
          <p:cNvSpPr>
            <a:spLocks noChangeArrowheads="1"/>
          </p:cNvSpPr>
          <p:nvPr/>
        </p:nvSpPr>
        <p:spPr bwMode="auto">
          <a:xfrm rot="5400000" flipV="1">
            <a:off x="4960938" y="1851025"/>
            <a:ext cx="177800" cy="393700"/>
          </a:xfrm>
          <a:prstGeom prst="triangle">
            <a:avLst>
              <a:gd name="adj" fmla="val 50000"/>
            </a:avLst>
          </a:prstGeom>
          <a:solidFill>
            <a:srgbClr val="0000FF"/>
          </a:solidFill>
          <a:ln w="9525">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791" name="Rectangle 114"/>
          <p:cNvSpPr>
            <a:spLocks noChangeArrowheads="1"/>
          </p:cNvSpPr>
          <p:nvPr/>
        </p:nvSpPr>
        <p:spPr bwMode="auto">
          <a:xfrm rot="5400000">
            <a:off x="5360988" y="1882775"/>
            <a:ext cx="254000" cy="304800"/>
          </a:xfrm>
          <a:prstGeom prst="rect">
            <a:avLst/>
          </a:prstGeom>
          <a:noFill/>
          <a:ln w="38100">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cxnSp>
        <p:nvCxnSpPr>
          <p:cNvPr id="31792" name="Straight Connector 115"/>
          <p:cNvCxnSpPr>
            <a:cxnSpLocks noChangeShapeType="1"/>
            <a:stCxn id="31791" idx="2"/>
            <a:endCxn id="31790" idx="3"/>
          </p:cNvCxnSpPr>
          <p:nvPr/>
        </p:nvCxnSpPr>
        <p:spPr bwMode="auto">
          <a:xfrm rot="10800000" flipV="1">
            <a:off x="5246688" y="2035175"/>
            <a:ext cx="88900" cy="12700"/>
          </a:xfrm>
          <a:prstGeom prst="line">
            <a:avLst/>
          </a:prstGeom>
          <a:noFill/>
          <a:ln w="28575">
            <a:solidFill>
              <a:srgbClr val="FF0000"/>
            </a:solidFill>
            <a:round/>
            <a:headEnd/>
            <a:tailEnd/>
          </a:ln>
        </p:spPr>
      </p:cxnSp>
      <p:sp>
        <p:nvSpPr>
          <p:cNvPr id="31793" name="TextBox 123"/>
          <p:cNvSpPr txBox="1">
            <a:spLocks noChangeArrowheads="1"/>
          </p:cNvSpPr>
          <p:nvPr/>
        </p:nvSpPr>
        <p:spPr bwMode="auto">
          <a:xfrm>
            <a:off x="5118100" y="1460500"/>
            <a:ext cx="614363"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Linac</a:t>
            </a:r>
          </a:p>
        </p:txBody>
      </p:sp>
      <p:sp>
        <p:nvSpPr>
          <p:cNvPr id="31794" name="TextBox 124"/>
          <p:cNvSpPr txBox="1">
            <a:spLocks noChangeArrowheads="1"/>
          </p:cNvSpPr>
          <p:nvPr/>
        </p:nvSpPr>
        <p:spPr bwMode="auto">
          <a:xfrm>
            <a:off x="5740400" y="1887538"/>
            <a:ext cx="973138"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Collection</a:t>
            </a:r>
          </a:p>
        </p:txBody>
      </p:sp>
      <p:cxnSp>
        <p:nvCxnSpPr>
          <p:cNvPr id="31795" name="Straight Connector 125"/>
          <p:cNvCxnSpPr>
            <a:cxnSpLocks noChangeShapeType="1"/>
            <a:stCxn id="31768" idx="0"/>
            <a:endCxn id="31791" idx="3"/>
          </p:cNvCxnSpPr>
          <p:nvPr/>
        </p:nvCxnSpPr>
        <p:spPr bwMode="auto">
          <a:xfrm flipV="1">
            <a:off x="4275138" y="2162175"/>
            <a:ext cx="1212850" cy="804863"/>
          </a:xfrm>
          <a:prstGeom prst="line">
            <a:avLst/>
          </a:prstGeom>
          <a:noFill/>
          <a:ln w="28575">
            <a:solidFill>
              <a:srgbClr val="FF0000"/>
            </a:solidFill>
            <a:prstDash val="sysDash"/>
            <a:round/>
            <a:headEnd/>
            <a:tailEnd/>
          </a:ln>
        </p:spPr>
      </p:cxnSp>
      <p:sp>
        <p:nvSpPr>
          <p:cNvPr id="31796" name="TextBox 134"/>
          <p:cNvSpPr txBox="1">
            <a:spLocks noChangeArrowheads="1"/>
          </p:cNvSpPr>
          <p:nvPr/>
        </p:nvSpPr>
        <p:spPr bwMode="auto">
          <a:xfrm>
            <a:off x="2954338" y="2824163"/>
            <a:ext cx="993775"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6He/18Ne</a:t>
            </a:r>
          </a:p>
        </p:txBody>
      </p:sp>
      <p:sp>
        <p:nvSpPr>
          <p:cNvPr id="31797" name="TextBox 135"/>
          <p:cNvSpPr txBox="1">
            <a:spLocks noChangeArrowheads="1"/>
          </p:cNvSpPr>
          <p:nvPr/>
        </p:nvSpPr>
        <p:spPr bwMode="auto">
          <a:xfrm>
            <a:off x="4957763" y="2446338"/>
            <a:ext cx="693737"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8B/8Li</a:t>
            </a:r>
          </a:p>
        </p:txBody>
      </p:sp>
      <p:sp>
        <p:nvSpPr>
          <p:cNvPr id="31798" name="TextBox 136"/>
          <p:cNvSpPr txBox="1">
            <a:spLocks noChangeArrowheads="1"/>
          </p:cNvSpPr>
          <p:nvPr/>
        </p:nvSpPr>
        <p:spPr bwMode="auto">
          <a:xfrm>
            <a:off x="2844800" y="4233863"/>
            <a:ext cx="1384300" cy="304800"/>
          </a:xfrm>
          <a:prstGeom prst="rect">
            <a:avLst/>
          </a:prstGeom>
          <a:noFill/>
          <a:ln w="9525">
            <a:noFill/>
            <a:miter lim="800000"/>
            <a:headEnd/>
            <a:tailEnd/>
          </a:ln>
        </p:spPr>
        <p:txBody>
          <a:bodyPr>
            <a:spAutoFit/>
          </a:bodyPr>
          <a:lstStyle/>
          <a:p>
            <a:pPr algn="l"/>
            <a:r>
              <a:rPr lang="en-US" sz="1400" smtClean="0">
                <a:solidFill>
                  <a:srgbClr val="000000"/>
                </a:solidFill>
                <a:latin typeface="Arial" pitchFamily="34" charset="0"/>
                <a:ea typeface="MS PGothic" pitchFamily="34" charset="-128"/>
              </a:rPr>
              <a:t>Linac 100 MeV</a:t>
            </a:r>
          </a:p>
        </p:txBody>
      </p:sp>
      <p:sp>
        <p:nvSpPr>
          <p:cNvPr id="144" name="TextBox 143"/>
          <p:cNvSpPr txBox="1">
            <a:spLocks noChangeArrowheads="1"/>
          </p:cNvSpPr>
          <p:nvPr/>
        </p:nvSpPr>
        <p:spPr bwMode="auto">
          <a:xfrm>
            <a:off x="5854700" y="1143000"/>
            <a:ext cx="3092450" cy="323850"/>
          </a:xfrm>
          <a:prstGeom prst="rect">
            <a:avLst/>
          </a:prstGeom>
          <a:gradFill rotWithShape="1">
            <a:gsLst>
              <a:gs pos="0">
                <a:srgbClr val="E9A600"/>
              </a:gs>
              <a:gs pos="20000">
                <a:srgbClr val="E3A300"/>
              </a:gs>
              <a:gs pos="100000">
                <a:srgbClr val="AD7B00"/>
              </a:gs>
            </a:gsLst>
            <a:lin ang="5400000"/>
          </a:gradFill>
          <a:ln w="9525">
            <a:solidFill>
              <a:srgbClr val="CC9800"/>
            </a:solidFill>
            <a:miter lim="800000"/>
            <a:headEnd/>
            <a:tailEnd/>
          </a:ln>
          <a:effectLst>
            <a:outerShdw dist="23000" dir="5400000" rotWithShape="0">
              <a:srgbClr val="808080">
                <a:alpha val="34999"/>
              </a:srgbClr>
            </a:outerShdw>
          </a:effectLst>
        </p:spPr>
        <p:txBody>
          <a:bodyPr wrap="none">
            <a:spAutoFit/>
          </a:bodyPr>
          <a:lstStyle/>
          <a:p>
            <a:pPr algn="l">
              <a:defRPr/>
            </a:pPr>
            <a:r>
              <a:rPr lang="en-US" sz="1500" b="1" dirty="0">
                <a:solidFill>
                  <a:srgbClr val="FFFFFF"/>
                </a:solidFill>
                <a:latin typeface="Arial"/>
                <a:ea typeface="MS PGothic" pitchFamily="34" charset="-128"/>
              </a:rPr>
              <a:t>Dotted lines: alternative layouts</a:t>
            </a:r>
          </a:p>
        </p:txBody>
      </p:sp>
      <p:sp>
        <p:nvSpPr>
          <p:cNvPr id="31800" name="TextBox 144"/>
          <p:cNvSpPr txBox="1">
            <a:spLocks noChangeArrowheads="1"/>
          </p:cNvSpPr>
          <p:nvPr/>
        </p:nvSpPr>
        <p:spPr bwMode="auto">
          <a:xfrm>
            <a:off x="4216400" y="5245100"/>
            <a:ext cx="563563"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RCS</a:t>
            </a:r>
          </a:p>
        </p:txBody>
      </p:sp>
      <p:sp>
        <p:nvSpPr>
          <p:cNvPr id="146" name="Text Box 10"/>
          <p:cNvSpPr txBox="1">
            <a:spLocks noChangeArrowheads="1"/>
          </p:cNvSpPr>
          <p:nvPr/>
        </p:nvSpPr>
        <p:spPr bwMode="auto">
          <a:xfrm>
            <a:off x="185738" y="5768975"/>
            <a:ext cx="8856662" cy="369888"/>
          </a:xfrm>
          <a:prstGeom prst="rect">
            <a:avLst/>
          </a:prstGeom>
          <a:gradFill rotWithShape="1">
            <a:gsLst>
              <a:gs pos="0">
                <a:srgbClr val="EBF4EA"/>
              </a:gs>
              <a:gs pos="64999">
                <a:srgbClr val="CBE1C9"/>
              </a:gs>
              <a:gs pos="100000">
                <a:srgbClr val="B4D6B1"/>
              </a:gs>
            </a:gsLst>
            <a:lin ang="5400000" scaled="1"/>
          </a:gradFill>
          <a:ln w="9525">
            <a:solidFill>
              <a:srgbClr val="327327"/>
            </a:solidFill>
            <a:miter lim="800000"/>
            <a:headEnd/>
            <a:tailEnd/>
          </a:ln>
          <a:effectLst>
            <a:outerShdw dist="20000" dir="5400000" rotWithShape="0">
              <a:srgbClr val="808080">
                <a:alpha val="37999"/>
              </a:srgbClr>
            </a:outerShdw>
          </a:effectLst>
        </p:spPr>
        <p:txBody>
          <a:bodyPr lIns="0" rIns="0">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a:spcBef>
                <a:spcPct val="50000"/>
              </a:spcBef>
              <a:buClr>
                <a:srgbClr val="CC0000"/>
              </a:buClr>
              <a:buFont typeface="Wingdings" charset="0"/>
              <a:buNone/>
              <a:defRPr/>
            </a:pPr>
            <a:r>
              <a:rPr lang="en-US" sz="1800" b="1" smtClean="0">
                <a:solidFill>
                  <a:srgbClr val="000000"/>
                </a:solidFill>
              </a:rPr>
              <a:t>Decay Ring: B</a:t>
            </a:r>
            <a:r>
              <a:rPr lang="en-US" sz="1800" b="1" smtClean="0">
                <a:solidFill>
                  <a:srgbClr val="000000"/>
                </a:solidFill>
                <a:latin typeface="Symbol" charset="0"/>
              </a:rPr>
              <a:t>r</a:t>
            </a:r>
            <a:r>
              <a:rPr lang="en-US" sz="1800" b="1" smtClean="0">
                <a:solidFill>
                  <a:srgbClr val="000000"/>
                </a:solidFill>
              </a:rPr>
              <a:t> ~ 500 Tm, B = ~6 T, C = ~6900 m, L</a:t>
            </a:r>
            <a:r>
              <a:rPr lang="en-US" sz="1800" b="1" baseline="-25000" smtClean="0">
                <a:solidFill>
                  <a:srgbClr val="000000"/>
                </a:solidFill>
              </a:rPr>
              <a:t>ss</a:t>
            </a:r>
            <a:r>
              <a:rPr lang="en-US" sz="1800" b="1" smtClean="0">
                <a:solidFill>
                  <a:srgbClr val="000000"/>
                </a:solidFill>
              </a:rPr>
              <a:t>= ~2500 m, </a:t>
            </a:r>
            <a:r>
              <a:rPr lang="en-US" sz="1800" b="1" smtClean="0">
                <a:solidFill>
                  <a:srgbClr val="000000"/>
                </a:solidFill>
                <a:latin typeface="Symbol" charset="0"/>
                <a:cs typeface="Symbol" charset="0"/>
              </a:rPr>
              <a:t>g</a:t>
            </a:r>
            <a:r>
              <a:rPr lang="en-US" sz="1800" b="1" smtClean="0">
                <a:solidFill>
                  <a:srgbClr val="000000"/>
                </a:solidFill>
              </a:rPr>
              <a:t> = 100, all ions</a:t>
            </a:r>
          </a:p>
        </p:txBody>
      </p:sp>
      <p:sp>
        <p:nvSpPr>
          <p:cNvPr id="147" name="TextBox 146"/>
          <p:cNvSpPr txBox="1">
            <a:spLocks noChangeArrowheads="1"/>
          </p:cNvSpPr>
          <p:nvPr/>
        </p:nvSpPr>
        <p:spPr bwMode="auto">
          <a:xfrm>
            <a:off x="5130800" y="5016500"/>
            <a:ext cx="2082800" cy="323850"/>
          </a:xfrm>
          <a:prstGeom prst="rect">
            <a:avLst/>
          </a:prstGeom>
          <a:gradFill rotWithShape="1">
            <a:gsLst>
              <a:gs pos="0">
                <a:srgbClr val="2F8B1F"/>
              </a:gs>
              <a:gs pos="20000">
                <a:srgbClr val="308921"/>
              </a:gs>
              <a:gs pos="100000">
                <a:srgbClr val="236717"/>
              </a:gs>
            </a:gsLst>
            <a:lin ang="5400000"/>
          </a:gradFill>
          <a:ln w="9525">
            <a:solidFill>
              <a:srgbClr val="38802C"/>
            </a:solidFill>
            <a:miter lim="800000"/>
            <a:headEnd/>
            <a:tailEnd/>
          </a:ln>
          <a:effectLst>
            <a:outerShdw dist="23000" dir="5400000" rotWithShape="0">
              <a:srgbClr val="808080">
                <a:alpha val="34999"/>
              </a:srgbClr>
            </a:outerShdw>
          </a:effectLst>
        </p:spPr>
        <p:txBody>
          <a:bodyPr>
            <a:spAutoFit/>
          </a:bodyPr>
          <a:lstStyle/>
          <a:p>
            <a:pPr algn="l">
              <a:defRPr/>
            </a:pPr>
            <a:r>
              <a:rPr lang="en-US" sz="1500" b="1" dirty="0">
                <a:solidFill>
                  <a:srgbClr val="FFFFFF"/>
                </a:solidFill>
                <a:latin typeface="Arial"/>
                <a:ea typeface="MS PGothic" pitchFamily="34" charset="-128"/>
              </a:rPr>
              <a:t>PS and SPS existing</a:t>
            </a:r>
          </a:p>
        </p:txBody>
      </p:sp>
      <p:grpSp>
        <p:nvGrpSpPr>
          <p:cNvPr id="2" name="Group 152"/>
          <p:cNvGrpSpPr>
            <a:grpSpLocks/>
          </p:cNvGrpSpPr>
          <p:nvPr/>
        </p:nvGrpSpPr>
        <p:grpSpPr bwMode="auto">
          <a:xfrm>
            <a:off x="673100" y="977900"/>
            <a:ext cx="3340100" cy="2295525"/>
            <a:chOff x="495300" y="965200"/>
            <a:chExt cx="4013200" cy="4483100"/>
          </a:xfrm>
        </p:grpSpPr>
        <p:sp>
          <p:nvSpPr>
            <p:cNvPr id="31806" name="Rectangle 148"/>
            <p:cNvSpPr>
              <a:spLocks noChangeArrowheads="1"/>
            </p:cNvSpPr>
            <p:nvPr/>
          </p:nvSpPr>
          <p:spPr bwMode="auto">
            <a:xfrm>
              <a:off x="495300" y="965200"/>
              <a:ext cx="4013200" cy="4483100"/>
            </a:xfrm>
            <a:prstGeom prst="rect">
              <a:avLst/>
            </a:prstGeom>
            <a:noFill/>
            <a:ln w="57150">
              <a:solidFill>
                <a:srgbClr val="0000FF"/>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807" name="TextBox 151"/>
            <p:cNvSpPr txBox="1">
              <a:spLocks noChangeArrowheads="1"/>
            </p:cNvSpPr>
            <p:nvPr/>
          </p:nvSpPr>
          <p:spPr bwMode="auto">
            <a:xfrm>
              <a:off x="576391" y="4448271"/>
              <a:ext cx="1919217" cy="961932"/>
            </a:xfrm>
            <a:prstGeom prst="rect">
              <a:avLst/>
            </a:prstGeom>
            <a:noFill/>
            <a:ln w="9525">
              <a:noFill/>
              <a:miter lim="800000"/>
              <a:headEnd/>
              <a:tailEnd/>
            </a:ln>
          </p:spPr>
          <p:txBody>
            <a:bodyPr>
              <a:spAutoFit/>
            </a:bodyPr>
            <a:lstStyle/>
            <a:p>
              <a:pPr algn="l"/>
              <a:r>
                <a:rPr lang="en-US" sz="2600" smtClean="0">
                  <a:solidFill>
                    <a:srgbClr val="0000FF"/>
                  </a:solidFill>
                  <a:latin typeface="Arial" pitchFamily="34" charset="0"/>
                  <a:ea typeface="MS PGothic" pitchFamily="34" charset="-128"/>
                </a:rPr>
                <a:t>Baseline</a:t>
              </a:r>
            </a:p>
          </p:txBody>
        </p:sp>
      </p:grpSp>
      <p:sp>
        <p:nvSpPr>
          <p:cNvPr id="31804" name="TextBox 160"/>
          <p:cNvSpPr txBox="1">
            <a:spLocks noChangeArrowheads="1"/>
          </p:cNvSpPr>
          <p:nvPr/>
        </p:nvSpPr>
        <p:spPr bwMode="auto">
          <a:xfrm>
            <a:off x="4521200" y="1985963"/>
            <a:ext cx="433388"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PR</a:t>
            </a:r>
          </a:p>
        </p:txBody>
      </p:sp>
      <p:pic>
        <p:nvPicPr>
          <p:cNvPr id="31805" name="Picture 2"/>
          <p:cNvPicPr>
            <a:picLocks noChangeAspect="1" noChangeArrowheads="1"/>
          </p:cNvPicPr>
          <p:nvPr/>
        </p:nvPicPr>
        <p:blipFill>
          <a:blip r:embed="rId4" cstate="print"/>
          <a:srcRect l="5647" t="17036" r="86945" b="74222"/>
          <a:stretch>
            <a:fillRect/>
          </a:stretch>
        </p:blipFill>
        <p:spPr bwMode="auto">
          <a:xfrm>
            <a:off x="682625" y="4397375"/>
            <a:ext cx="1165225" cy="860425"/>
          </a:xfrm>
          <a:prstGeom prst="rect">
            <a:avLst/>
          </a:prstGeom>
          <a:noFill/>
          <a:ln w="9525">
            <a:noFill/>
            <a:miter lim="800000"/>
            <a:headEnd/>
            <a:tailEnd/>
          </a:ln>
        </p:spPr>
      </p:pic>
      <p:sp>
        <p:nvSpPr>
          <p:cNvPr id="65" name="TextBox 64"/>
          <p:cNvSpPr txBox="1"/>
          <p:nvPr/>
        </p:nvSpPr>
        <p:spPr>
          <a:xfrm>
            <a:off x="6516216" y="6237312"/>
            <a:ext cx="1430200" cy="523220"/>
          </a:xfrm>
          <a:prstGeom prst="rect">
            <a:avLst/>
          </a:prstGeom>
          <a:solidFill>
            <a:schemeClr val="tx1">
              <a:lumMod val="85000"/>
              <a:lumOff val="15000"/>
            </a:schemeClr>
          </a:solidFill>
        </p:spPr>
        <p:txBody>
          <a:bodyPr wrap="none" rtlCol="0">
            <a:spAutoFit/>
          </a:bodyPr>
          <a:lstStyle/>
          <a:p>
            <a:r>
              <a:rPr lang="en-GB" dirty="0" smtClean="0">
                <a:hlinkClick r:id="rId5" action="ppaction://hlinksldjump"/>
              </a:rPr>
              <a:t>Return ↑</a:t>
            </a:r>
            <a:endParaRPr lang="en-GB"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5"/>
          <p:cNvSpPr>
            <a:spLocks noGrp="1"/>
          </p:cNvSpPr>
          <p:nvPr>
            <p:ph type="ftr" sz="quarter" idx="10"/>
          </p:nvPr>
        </p:nvSpPr>
        <p:spPr/>
        <p:txBody>
          <a:body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
        <p:nvSpPr>
          <p:cNvPr id="885762" name="Rectangle 2"/>
          <p:cNvSpPr>
            <a:spLocks noGrp="1" noChangeArrowheads="1"/>
          </p:cNvSpPr>
          <p:nvPr>
            <p:ph type="title"/>
          </p:nvPr>
        </p:nvSpPr>
        <p:spPr>
          <a:noFill/>
          <a:ln/>
        </p:spPr>
        <p:txBody>
          <a:bodyPr/>
          <a:lstStyle/>
          <a:p>
            <a:r>
              <a:rPr lang="en-GB" sz="3200"/>
              <a:t> </a:t>
            </a:r>
          </a:p>
        </p:txBody>
      </p:sp>
      <p:sp>
        <p:nvSpPr>
          <p:cNvPr id="885763" name="Rectangle 3"/>
          <p:cNvSpPr>
            <a:spLocks noChangeArrowheads="1"/>
          </p:cNvSpPr>
          <p:nvPr/>
        </p:nvSpPr>
        <p:spPr bwMode="auto">
          <a:xfrm>
            <a:off x="755650" y="333375"/>
            <a:ext cx="7626350" cy="519113"/>
          </a:xfrm>
          <a:prstGeom prst="rect">
            <a:avLst/>
          </a:prstGeom>
          <a:noFill/>
          <a:ln w="25400">
            <a:noFill/>
            <a:miter lim="800000"/>
            <a:headEnd/>
            <a:tailEnd/>
          </a:ln>
          <a:effectLst/>
        </p:spPr>
        <p:txBody>
          <a:bodyPr lIns="90000" tIns="46800" rIns="90000" bIns="46800">
            <a:spAutoFit/>
          </a:bodyPr>
          <a:lstStyle/>
          <a:p>
            <a:pPr algn="l" eaLnBrk="0" hangingPunct="0"/>
            <a:r>
              <a:rPr lang="en-GB" smtClean="0">
                <a:solidFill>
                  <a:srgbClr val="FF0000"/>
                </a:solidFill>
                <a:effectLst>
                  <a:outerShdw blurRad="38100" dist="38100" dir="2700000" algn="tl">
                    <a:srgbClr val="C0C0C0"/>
                  </a:outerShdw>
                </a:effectLst>
                <a:latin typeface="Tahoma" pitchFamily="34" charset="0"/>
              </a:rPr>
              <a:t>Neutrino Factory Baseline</a:t>
            </a:r>
          </a:p>
        </p:txBody>
      </p:sp>
      <p:pic>
        <p:nvPicPr>
          <p:cNvPr id="885766" name="Content Placeholder 5"/>
          <p:cNvPicPr>
            <a:picLocks noChangeAspect="1" noChangeArrowheads="1"/>
          </p:cNvPicPr>
          <p:nvPr/>
        </p:nvPicPr>
        <p:blipFill>
          <a:blip r:embed="rId2" cstate="print"/>
          <a:srcRect/>
          <a:stretch>
            <a:fillRect/>
          </a:stretch>
        </p:blipFill>
        <p:spPr bwMode="auto">
          <a:xfrm>
            <a:off x="85725" y="950913"/>
            <a:ext cx="5448300" cy="5378450"/>
          </a:xfrm>
          <a:prstGeom prst="rect">
            <a:avLst/>
          </a:prstGeom>
          <a:noFill/>
          <a:ln w="28575" algn="ctr">
            <a:solidFill>
              <a:srgbClr val="FF0000"/>
            </a:solidFill>
            <a:miter lim="800000"/>
            <a:headEnd/>
            <a:tailEnd/>
          </a:ln>
        </p:spPr>
      </p:pic>
      <p:pic>
        <p:nvPicPr>
          <p:cNvPr id="885767" name="Picture 7" descr="100KT_Detector_closeup"/>
          <p:cNvPicPr>
            <a:picLocks noChangeAspect="1" noChangeArrowheads="1"/>
          </p:cNvPicPr>
          <p:nvPr/>
        </p:nvPicPr>
        <p:blipFill>
          <a:blip r:embed="rId3" cstate="print"/>
          <a:srcRect/>
          <a:stretch>
            <a:fillRect/>
          </a:stretch>
        </p:blipFill>
        <p:spPr bwMode="auto">
          <a:xfrm>
            <a:off x="5638800" y="3132138"/>
            <a:ext cx="3433763" cy="2028825"/>
          </a:xfrm>
          <a:prstGeom prst="rect">
            <a:avLst/>
          </a:prstGeom>
          <a:noFill/>
        </p:spPr>
      </p:pic>
      <p:sp>
        <p:nvSpPr>
          <p:cNvPr id="885769" name="Rectangle 9"/>
          <p:cNvSpPr>
            <a:spLocks noChangeArrowheads="1"/>
          </p:cNvSpPr>
          <p:nvPr/>
        </p:nvSpPr>
        <p:spPr bwMode="auto">
          <a:xfrm>
            <a:off x="5534025" y="1493838"/>
            <a:ext cx="3629025" cy="1676400"/>
          </a:xfrm>
          <a:prstGeom prst="rect">
            <a:avLst/>
          </a:prstGeom>
          <a:noFill/>
          <a:ln w="9525">
            <a:noFill/>
            <a:miter lim="800000"/>
            <a:headEnd/>
            <a:tailEnd/>
          </a:ln>
          <a:effectLst/>
        </p:spPr>
        <p:txBody>
          <a:bodyPr/>
          <a:lstStyle/>
          <a:p>
            <a:pPr marL="342900" indent="-342900" algn="l" eaLnBrk="0" hangingPunct="0">
              <a:spcBef>
                <a:spcPct val="20000"/>
              </a:spcBef>
              <a:buClr>
                <a:srgbClr val="FF0000"/>
              </a:buClr>
              <a:buSzPct val="70000"/>
              <a:buFont typeface="Monotype Sorts" pitchFamily="2" charset="2"/>
              <a:buChar char="o"/>
            </a:pPr>
            <a:r>
              <a:rPr lang="en-US" sz="2000" dirty="0" smtClean="0">
                <a:solidFill>
                  <a:srgbClr val="000000"/>
                </a:solidFill>
                <a:latin typeface="Arial" pitchFamily="34" charset="0"/>
              </a:rPr>
              <a:t>Two </a:t>
            </a:r>
            <a:r>
              <a:rPr lang="en-US" sz="2000" dirty="0" err="1" smtClean="0">
                <a:solidFill>
                  <a:srgbClr val="000000"/>
                </a:solidFill>
                <a:latin typeface="Arial" pitchFamily="34" charset="0"/>
              </a:rPr>
              <a:t>Magnetised</a:t>
            </a:r>
            <a:r>
              <a:rPr lang="en-US" sz="2000" dirty="0" smtClean="0">
                <a:solidFill>
                  <a:srgbClr val="000000"/>
                </a:solidFill>
                <a:latin typeface="Arial" pitchFamily="34" charset="0"/>
              </a:rPr>
              <a:t> Iron Neutrino Detectors (MIND):</a:t>
            </a:r>
            <a:r>
              <a:rPr lang="en-US" dirty="0" smtClean="0">
                <a:solidFill>
                  <a:srgbClr val="000000"/>
                </a:solidFill>
                <a:latin typeface="Arial" pitchFamily="34" charset="0"/>
              </a:rPr>
              <a:t> </a:t>
            </a:r>
            <a:endParaRPr lang="en-US" dirty="0" smtClean="0">
              <a:solidFill>
                <a:srgbClr val="FF33CC"/>
              </a:solidFill>
              <a:latin typeface="Arial" pitchFamily="34" charset="0"/>
            </a:endParaRPr>
          </a:p>
          <a:p>
            <a:pPr marL="742950" lvl="1" indent="-285750" algn="l" eaLnBrk="0" hangingPunct="0">
              <a:spcBef>
                <a:spcPct val="20000"/>
              </a:spcBef>
              <a:buClr>
                <a:srgbClr val="FF0000"/>
              </a:buClr>
              <a:buFontTx/>
              <a:buChar char="–"/>
            </a:pPr>
            <a:r>
              <a:rPr lang="en-US" sz="1800" dirty="0" smtClean="0">
                <a:solidFill>
                  <a:srgbClr val="000000"/>
                </a:solidFill>
                <a:latin typeface="Arial" pitchFamily="34" charset="0"/>
              </a:rPr>
              <a:t>100 </a:t>
            </a:r>
            <a:r>
              <a:rPr lang="en-US" sz="1800" dirty="0" err="1" smtClean="0">
                <a:solidFill>
                  <a:srgbClr val="000000"/>
                </a:solidFill>
                <a:latin typeface="Arial" pitchFamily="34" charset="0"/>
              </a:rPr>
              <a:t>kton</a:t>
            </a:r>
            <a:r>
              <a:rPr lang="en-US" sz="1800" dirty="0" smtClean="0">
                <a:solidFill>
                  <a:srgbClr val="000000"/>
                </a:solidFill>
                <a:latin typeface="Arial" pitchFamily="34" charset="0"/>
              </a:rPr>
              <a:t> at 2500-5000 km</a:t>
            </a:r>
          </a:p>
          <a:p>
            <a:pPr marL="742950" lvl="1" indent="-285750" algn="l" eaLnBrk="0" hangingPunct="0">
              <a:spcBef>
                <a:spcPct val="20000"/>
              </a:spcBef>
              <a:buClr>
                <a:srgbClr val="FF0000"/>
              </a:buClr>
              <a:buFontTx/>
              <a:buChar char="–"/>
            </a:pPr>
            <a:r>
              <a:rPr lang="en-US" sz="1800" dirty="0" smtClean="0">
                <a:solidFill>
                  <a:srgbClr val="000000"/>
                </a:solidFill>
                <a:latin typeface="Arial" pitchFamily="34" charset="0"/>
              </a:rPr>
              <a:t>50 </a:t>
            </a:r>
            <a:r>
              <a:rPr lang="en-US" sz="1800" dirty="0" err="1" smtClean="0">
                <a:solidFill>
                  <a:srgbClr val="000000"/>
                </a:solidFill>
                <a:latin typeface="Arial" pitchFamily="34" charset="0"/>
              </a:rPr>
              <a:t>kton</a:t>
            </a:r>
            <a:r>
              <a:rPr lang="en-US" sz="1800" dirty="0" smtClean="0">
                <a:solidFill>
                  <a:srgbClr val="000000"/>
                </a:solidFill>
                <a:latin typeface="Arial" pitchFamily="34" charset="0"/>
              </a:rPr>
              <a:t> at 7000-8000 km</a:t>
            </a:r>
          </a:p>
          <a:p>
            <a:pPr marL="1143000" lvl="2" indent="-228600" algn="l" eaLnBrk="0" hangingPunct="0">
              <a:spcBef>
                <a:spcPct val="20000"/>
              </a:spcBef>
            </a:pPr>
            <a:endParaRPr lang="en-US" sz="1800" dirty="0" smtClean="0">
              <a:solidFill>
                <a:srgbClr val="000000"/>
              </a:solidFill>
              <a:latin typeface="Arial" pitchFamily="34" charset="0"/>
            </a:endParaRPr>
          </a:p>
        </p:txBody>
      </p:sp>
      <p:sp>
        <p:nvSpPr>
          <p:cNvPr id="885770" name="Rectangle 10"/>
          <p:cNvSpPr>
            <a:spLocks noChangeArrowheads="1"/>
          </p:cNvSpPr>
          <p:nvPr/>
        </p:nvSpPr>
        <p:spPr bwMode="auto">
          <a:xfrm>
            <a:off x="5835650" y="5300663"/>
            <a:ext cx="3236913" cy="419100"/>
          </a:xfrm>
          <a:prstGeom prst="rect">
            <a:avLst/>
          </a:prstGeom>
          <a:noFill/>
          <a:ln w="9525">
            <a:noFill/>
            <a:miter lim="800000"/>
            <a:headEnd/>
            <a:tailEnd/>
          </a:ln>
          <a:effectLst/>
        </p:spPr>
        <p:txBody>
          <a:bodyPr/>
          <a:lstStyle/>
          <a:p>
            <a:pPr marL="457200" indent="-457200" algn="l" eaLnBrk="0" hangingPunct="0">
              <a:buClr>
                <a:srgbClr val="FF0000"/>
              </a:buClr>
              <a:buSzPct val="70000"/>
              <a:buFont typeface="Monotype Sorts" pitchFamily="2" charset="2"/>
              <a:buNone/>
            </a:pPr>
            <a:r>
              <a:rPr lang="en-GB" sz="1800" b="1" smtClean="0">
                <a:solidFill>
                  <a:srgbClr val="FF0000"/>
                </a:solidFill>
                <a:latin typeface="Arial" pitchFamily="34" charset="0"/>
              </a:rPr>
              <a:t>Baseline constantly under </a:t>
            </a:r>
          </a:p>
          <a:p>
            <a:pPr marL="457200" indent="-457200" algn="l" eaLnBrk="0" hangingPunct="0">
              <a:buClr>
                <a:srgbClr val="FF0000"/>
              </a:buClr>
              <a:buSzPct val="70000"/>
              <a:buFont typeface="Monotype Sorts" pitchFamily="2" charset="2"/>
              <a:buNone/>
            </a:pPr>
            <a:r>
              <a:rPr lang="en-GB" sz="1800" b="1" smtClean="0">
                <a:solidFill>
                  <a:srgbClr val="FF0000"/>
                </a:solidFill>
                <a:latin typeface="Arial" pitchFamily="34" charset="0"/>
              </a:rPr>
              <a:t>review in light of new </a:t>
            </a:r>
          </a:p>
          <a:p>
            <a:pPr marL="457200" indent="-457200" algn="l" eaLnBrk="0" hangingPunct="0">
              <a:buClr>
                <a:srgbClr val="FF0000"/>
              </a:buClr>
              <a:buSzPct val="70000"/>
              <a:buFont typeface="Monotype Sorts" pitchFamily="2" charset="2"/>
              <a:buNone/>
            </a:pPr>
            <a:r>
              <a:rPr lang="en-GB" sz="1800" b="1" smtClean="0">
                <a:solidFill>
                  <a:srgbClr val="FF0000"/>
                </a:solidFill>
                <a:latin typeface="Arial" pitchFamily="34" charset="0"/>
              </a:rPr>
              <a:t>physics results</a:t>
            </a:r>
          </a:p>
        </p:txBody>
      </p:sp>
      <p:grpSp>
        <p:nvGrpSpPr>
          <p:cNvPr id="2" name="Group 11"/>
          <p:cNvGrpSpPr/>
          <p:nvPr/>
        </p:nvGrpSpPr>
        <p:grpSpPr>
          <a:xfrm>
            <a:off x="3417644" y="764704"/>
            <a:ext cx="2372529" cy="1330052"/>
            <a:chOff x="3417644" y="764704"/>
            <a:chExt cx="2372529" cy="1330052"/>
          </a:xfrm>
        </p:grpSpPr>
        <p:pic>
          <p:nvPicPr>
            <p:cNvPr id="855042" name="Picture 2" descr="http://t1.gstatic.com/images?q=tbn:ANd9GcTKZkNhaVftWgRgT99WVCr_XCIXHACM-H9kvQhHnNeqB6okHRsS9A"/>
            <p:cNvPicPr>
              <a:picLocks noChangeAspect="1" noChangeArrowheads="1"/>
            </p:cNvPicPr>
            <p:nvPr/>
          </p:nvPicPr>
          <p:blipFill>
            <a:blip r:embed="rId4" cstate="print"/>
            <a:srcRect/>
            <a:stretch>
              <a:fillRect/>
            </a:stretch>
          </p:blipFill>
          <p:spPr bwMode="auto">
            <a:xfrm>
              <a:off x="3419872" y="794022"/>
              <a:ext cx="2286000" cy="1266826"/>
            </a:xfrm>
            <a:prstGeom prst="rect">
              <a:avLst/>
            </a:prstGeom>
            <a:noFill/>
            <a:ln>
              <a:solidFill>
                <a:schemeClr val="accent6"/>
              </a:solidFill>
            </a:ln>
          </p:spPr>
        </p:pic>
        <p:sp>
          <p:nvSpPr>
            <p:cNvPr id="10" name="TextBox 9"/>
            <p:cNvSpPr txBox="1"/>
            <p:nvPr/>
          </p:nvSpPr>
          <p:spPr>
            <a:xfrm>
              <a:off x="3417644" y="764704"/>
              <a:ext cx="1082348" cy="523220"/>
            </a:xfrm>
            <a:prstGeom prst="rect">
              <a:avLst/>
            </a:prstGeom>
            <a:noFill/>
          </p:spPr>
          <p:txBody>
            <a:bodyPr wrap="none" rtlCol="0">
              <a:spAutoFit/>
            </a:bodyPr>
            <a:lstStyle/>
            <a:p>
              <a:r>
                <a:rPr lang="en-GB" dirty="0" smtClean="0">
                  <a:solidFill>
                    <a:srgbClr val="2D2DB9"/>
                  </a:solidFill>
                </a:rPr>
                <a:t>MICE</a:t>
              </a:r>
              <a:endParaRPr lang="en-GB" dirty="0">
                <a:solidFill>
                  <a:srgbClr val="2D2DB9"/>
                </a:solidFill>
              </a:endParaRPr>
            </a:p>
          </p:txBody>
        </p:sp>
        <p:sp>
          <p:nvSpPr>
            <p:cNvPr id="11" name="TextBox 10"/>
            <p:cNvSpPr txBox="1"/>
            <p:nvPr/>
          </p:nvSpPr>
          <p:spPr>
            <a:xfrm>
              <a:off x="4557142" y="1571536"/>
              <a:ext cx="1233031" cy="523220"/>
            </a:xfrm>
            <a:prstGeom prst="rect">
              <a:avLst/>
            </a:prstGeom>
            <a:noFill/>
          </p:spPr>
          <p:txBody>
            <a:bodyPr wrap="none" rtlCol="0">
              <a:spAutoFit/>
            </a:bodyPr>
            <a:lstStyle/>
            <a:p>
              <a:r>
                <a:rPr lang="en-GB" dirty="0" smtClean="0">
                  <a:solidFill>
                    <a:srgbClr val="2D2DB9"/>
                  </a:solidFill>
                </a:rPr>
                <a:t>@RAL</a:t>
              </a:r>
              <a:endParaRPr lang="en-GB" dirty="0">
                <a:solidFill>
                  <a:srgbClr val="2D2DB9"/>
                </a:solidFill>
              </a:endParaRPr>
            </a:p>
          </p:txBody>
        </p:sp>
      </p:grpSp>
      <p:sp>
        <p:nvSpPr>
          <p:cNvPr id="13" name="TextBox 12"/>
          <p:cNvSpPr txBox="1"/>
          <p:nvPr/>
        </p:nvSpPr>
        <p:spPr>
          <a:xfrm>
            <a:off x="6516216" y="6237312"/>
            <a:ext cx="1430200" cy="523220"/>
          </a:xfrm>
          <a:prstGeom prst="rect">
            <a:avLst/>
          </a:prstGeom>
          <a:solidFill>
            <a:schemeClr val="tx1">
              <a:lumMod val="85000"/>
              <a:lumOff val="15000"/>
            </a:schemeClr>
          </a:solidFill>
        </p:spPr>
        <p:txBody>
          <a:bodyPr wrap="none" rtlCol="0">
            <a:spAutoFit/>
          </a:bodyPr>
          <a:lstStyle/>
          <a:p>
            <a:r>
              <a:rPr lang="en-GB" dirty="0" smtClean="0">
                <a:hlinkClick r:id="rId5" action="ppaction://hlinksldjump"/>
              </a:rPr>
              <a:t>Return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8546" name="Picture 2"/>
          <p:cNvPicPr>
            <a:picLocks noChangeAspect="1" noChangeArrowheads="1"/>
          </p:cNvPicPr>
          <p:nvPr/>
        </p:nvPicPr>
        <p:blipFill>
          <a:blip r:embed="rId2" cstate="print"/>
          <a:srcRect/>
          <a:stretch>
            <a:fillRect/>
          </a:stretch>
        </p:blipFill>
        <p:spPr bwMode="auto">
          <a:xfrm>
            <a:off x="133350" y="471488"/>
            <a:ext cx="8877300" cy="5915025"/>
          </a:xfrm>
          <a:prstGeom prst="rect">
            <a:avLst/>
          </a:prstGeom>
          <a:noFill/>
          <a:ln w="9525">
            <a:noFill/>
            <a:miter lim="800000"/>
            <a:headEnd/>
            <a:tailEnd/>
          </a:ln>
        </p:spPr>
      </p:pic>
      <p:sp>
        <p:nvSpPr>
          <p:cNvPr id="3" name="TextBox 2"/>
          <p:cNvSpPr txBox="1"/>
          <p:nvPr/>
        </p:nvSpPr>
        <p:spPr>
          <a:xfrm>
            <a:off x="780512" y="6351711"/>
            <a:ext cx="5655971" cy="461665"/>
          </a:xfrm>
          <a:prstGeom prst="rect">
            <a:avLst/>
          </a:prstGeom>
          <a:noFill/>
        </p:spPr>
        <p:txBody>
          <a:bodyPr wrap="none" rtlCol="0">
            <a:spAutoFit/>
          </a:bodyPr>
          <a:lstStyle/>
          <a:p>
            <a:r>
              <a:rPr lang="en-GB" sz="2400" dirty="0" smtClean="0"/>
              <a:t>Slide from Yvonne Wong’s talk at TAUP ‘11</a:t>
            </a:r>
            <a:endParaRPr lang="en-GB" sz="2400"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6498" name="Picture 2"/>
          <p:cNvPicPr>
            <a:picLocks noChangeAspect="1" noChangeArrowheads="1"/>
          </p:cNvPicPr>
          <p:nvPr/>
        </p:nvPicPr>
        <p:blipFill>
          <a:blip r:embed="rId2" cstate="print"/>
          <a:srcRect/>
          <a:stretch>
            <a:fillRect/>
          </a:stretch>
        </p:blipFill>
        <p:spPr bwMode="auto">
          <a:xfrm>
            <a:off x="133350" y="471488"/>
            <a:ext cx="8877300" cy="5915025"/>
          </a:xfrm>
          <a:prstGeom prst="rect">
            <a:avLst/>
          </a:prstGeom>
          <a:noFill/>
          <a:ln w="9525">
            <a:noFill/>
            <a:miter lim="800000"/>
            <a:headEnd/>
            <a:tailEnd/>
          </a:ln>
        </p:spPr>
      </p:pic>
      <p:sp>
        <p:nvSpPr>
          <p:cNvPr id="3" name="TextBox 2"/>
          <p:cNvSpPr txBox="1"/>
          <p:nvPr/>
        </p:nvSpPr>
        <p:spPr>
          <a:xfrm>
            <a:off x="780512" y="6351711"/>
            <a:ext cx="5655971" cy="461665"/>
          </a:xfrm>
          <a:prstGeom prst="rect">
            <a:avLst/>
          </a:prstGeom>
          <a:noFill/>
        </p:spPr>
        <p:txBody>
          <a:bodyPr wrap="none" rtlCol="0">
            <a:spAutoFit/>
          </a:bodyPr>
          <a:lstStyle/>
          <a:p>
            <a:r>
              <a:rPr lang="en-GB" sz="2400" dirty="0" smtClean="0"/>
              <a:t>Slide from Yvonne Wong’s talk at TAUP ‘11</a:t>
            </a:r>
            <a:endParaRPr lang="en-GB"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4"/>
          <p:cNvSpPr>
            <a:spLocks noGrp="1" noChangeArrowheads="1"/>
          </p:cNvSpPr>
          <p:nvPr>
            <p:ph type="title"/>
          </p:nvPr>
        </p:nvSpPr>
        <p:spPr>
          <a:xfrm>
            <a:off x="1187450" y="-387424"/>
            <a:ext cx="7772400" cy="1143000"/>
          </a:xfrm>
        </p:spPr>
        <p:txBody>
          <a:bodyPr/>
          <a:lstStyle/>
          <a:p>
            <a:pPr eaLnBrk="1" hangingPunct="1"/>
            <a:r>
              <a:rPr lang="en-GB" sz="3200" dirty="0" smtClean="0"/>
              <a:t>The Discovery of Neutral Currents</a:t>
            </a:r>
            <a:endParaRPr lang="en-US" sz="3200" dirty="0" smtClean="0"/>
          </a:p>
        </p:txBody>
      </p:sp>
      <p:grpSp>
        <p:nvGrpSpPr>
          <p:cNvPr id="2" name="Group 13"/>
          <p:cNvGrpSpPr>
            <a:grpSpLocks/>
          </p:cNvGrpSpPr>
          <p:nvPr/>
        </p:nvGrpSpPr>
        <p:grpSpPr bwMode="auto">
          <a:xfrm>
            <a:off x="179388" y="1916111"/>
            <a:ext cx="4248150" cy="4575175"/>
            <a:chOff x="113" y="1207"/>
            <a:chExt cx="2676" cy="2882"/>
          </a:xfrm>
        </p:grpSpPr>
        <p:pic>
          <p:nvPicPr>
            <p:cNvPr id="74759" name="Picture 10" descr="cernjewi2_6-03"/>
            <p:cNvPicPr>
              <a:picLocks noChangeAspect="1" noChangeArrowheads="1"/>
            </p:cNvPicPr>
            <p:nvPr/>
          </p:nvPicPr>
          <p:blipFill>
            <a:blip r:embed="rId2" cstate="print"/>
            <a:srcRect/>
            <a:stretch>
              <a:fillRect/>
            </a:stretch>
          </p:blipFill>
          <p:spPr bwMode="auto">
            <a:xfrm>
              <a:off x="113" y="1207"/>
              <a:ext cx="2676" cy="2355"/>
            </a:xfrm>
            <a:prstGeom prst="rect">
              <a:avLst/>
            </a:prstGeom>
            <a:noFill/>
            <a:ln w="9525">
              <a:noFill/>
              <a:miter lim="800000"/>
              <a:headEnd/>
              <a:tailEnd/>
            </a:ln>
          </p:spPr>
        </p:pic>
        <p:sp>
          <p:nvSpPr>
            <p:cNvPr id="74760" name="Text Box 11"/>
            <p:cNvSpPr txBox="1">
              <a:spLocks noChangeArrowheads="1"/>
            </p:cNvSpPr>
            <p:nvPr/>
          </p:nvSpPr>
          <p:spPr bwMode="auto">
            <a:xfrm>
              <a:off x="343" y="3566"/>
              <a:ext cx="2294" cy="523"/>
            </a:xfrm>
            <a:prstGeom prst="rect">
              <a:avLst/>
            </a:prstGeom>
            <a:noFill/>
            <a:ln w="44450">
              <a:noFill/>
              <a:miter lim="800000"/>
              <a:headEnd/>
              <a:tailEnd/>
            </a:ln>
          </p:spPr>
          <p:txBody>
            <a:bodyPr wrap="none">
              <a:spAutoFit/>
            </a:bodyPr>
            <a:lstStyle/>
            <a:p>
              <a:r>
                <a:rPr lang="en-GB" sz="2400" dirty="0"/>
                <a:t>The 1</a:t>
              </a:r>
              <a:r>
                <a:rPr lang="en-GB" sz="2400" baseline="30000" dirty="0"/>
                <a:t>st</a:t>
              </a:r>
              <a:r>
                <a:rPr lang="en-GB" sz="2400" dirty="0"/>
                <a:t> Neutrino Horn –</a:t>
              </a:r>
            </a:p>
            <a:p>
              <a:r>
                <a:rPr lang="en-GB" sz="2400" dirty="0"/>
                <a:t>Van den Meer, CERN, 1961</a:t>
              </a:r>
              <a:endParaRPr lang="en-US" sz="2400" dirty="0"/>
            </a:p>
          </p:txBody>
        </p:sp>
      </p:grpSp>
      <p:grpSp>
        <p:nvGrpSpPr>
          <p:cNvPr id="3" name="Group 14"/>
          <p:cNvGrpSpPr>
            <a:grpSpLocks/>
          </p:cNvGrpSpPr>
          <p:nvPr/>
        </p:nvGrpSpPr>
        <p:grpSpPr bwMode="auto">
          <a:xfrm>
            <a:off x="4572000" y="1916832"/>
            <a:ext cx="4392613" cy="4575175"/>
            <a:chOff x="2880" y="799"/>
            <a:chExt cx="2767" cy="2882"/>
          </a:xfrm>
        </p:grpSpPr>
        <p:pic>
          <p:nvPicPr>
            <p:cNvPr id="74757" name="Picture 5"/>
            <p:cNvPicPr>
              <a:picLocks noChangeAspect="1" noChangeArrowheads="1"/>
            </p:cNvPicPr>
            <p:nvPr/>
          </p:nvPicPr>
          <p:blipFill>
            <a:blip r:embed="rId3" cstate="print"/>
            <a:srcRect/>
            <a:stretch>
              <a:fillRect/>
            </a:stretch>
          </p:blipFill>
          <p:spPr bwMode="auto">
            <a:xfrm>
              <a:off x="2880" y="799"/>
              <a:ext cx="2767" cy="2357"/>
            </a:xfrm>
            <a:prstGeom prst="rect">
              <a:avLst/>
            </a:prstGeom>
            <a:noFill/>
            <a:ln w="44450">
              <a:noFill/>
              <a:miter lim="800000"/>
              <a:headEnd/>
              <a:tailEnd/>
            </a:ln>
          </p:spPr>
        </p:pic>
        <p:sp>
          <p:nvSpPr>
            <p:cNvPr id="74758" name="Text Box 12"/>
            <p:cNvSpPr txBox="1">
              <a:spLocks noChangeArrowheads="1"/>
            </p:cNvSpPr>
            <p:nvPr/>
          </p:nvSpPr>
          <p:spPr bwMode="auto">
            <a:xfrm>
              <a:off x="3347" y="3158"/>
              <a:ext cx="1978" cy="523"/>
            </a:xfrm>
            <a:prstGeom prst="rect">
              <a:avLst/>
            </a:prstGeom>
            <a:noFill/>
            <a:ln w="44450">
              <a:noFill/>
              <a:miter lim="800000"/>
              <a:headEnd/>
              <a:tailEnd/>
            </a:ln>
          </p:spPr>
          <p:txBody>
            <a:bodyPr wrap="none">
              <a:spAutoFit/>
            </a:bodyPr>
            <a:lstStyle/>
            <a:p>
              <a:r>
                <a:rPr lang="en-GB" sz="2400" dirty="0"/>
                <a:t>The </a:t>
              </a:r>
              <a:r>
                <a:rPr lang="en-GB" sz="2400" dirty="0" err="1"/>
                <a:t>Gargamelle</a:t>
              </a:r>
              <a:r>
                <a:rPr lang="en-GB" sz="2400" dirty="0"/>
                <a:t> </a:t>
              </a:r>
            </a:p>
            <a:p>
              <a:r>
                <a:rPr lang="en-GB" sz="2400" dirty="0"/>
                <a:t>CF</a:t>
              </a:r>
              <a:r>
                <a:rPr lang="en-GB" sz="2400" baseline="-25000" dirty="0"/>
                <a:t>3</a:t>
              </a:r>
              <a:r>
                <a:rPr lang="en-GB" sz="2400" dirty="0"/>
                <a:t>Br Bubble Chamber</a:t>
              </a:r>
              <a:endParaRPr lang="en-US" sz="2400" dirty="0"/>
            </a:p>
          </p:txBody>
        </p:sp>
      </p:grpSp>
      <p:grpSp>
        <p:nvGrpSpPr>
          <p:cNvPr id="4" name="Group 8"/>
          <p:cNvGrpSpPr/>
          <p:nvPr/>
        </p:nvGrpSpPr>
        <p:grpSpPr>
          <a:xfrm>
            <a:off x="3059832" y="570166"/>
            <a:ext cx="2952328" cy="1922730"/>
            <a:chOff x="467544" y="1052736"/>
            <a:chExt cx="2952328" cy="1922730"/>
          </a:xfrm>
        </p:grpSpPr>
        <p:pic>
          <p:nvPicPr>
            <p:cNvPr id="10" name="Picture 2" descr="http://www.economist.com/images/images-magazine/2011/03/19/ob/20110319_obp001.jpg"/>
            <p:cNvPicPr>
              <a:picLocks noChangeAspect="1" noChangeArrowheads="1"/>
            </p:cNvPicPr>
            <p:nvPr/>
          </p:nvPicPr>
          <p:blipFill>
            <a:blip r:embed="rId4" cstate="print"/>
            <a:srcRect/>
            <a:stretch>
              <a:fillRect/>
            </a:stretch>
          </p:blipFill>
          <p:spPr bwMode="auto">
            <a:xfrm>
              <a:off x="467544" y="1052736"/>
              <a:ext cx="2952328" cy="1695021"/>
            </a:xfrm>
            <a:prstGeom prst="rect">
              <a:avLst/>
            </a:prstGeom>
            <a:noFill/>
          </p:spPr>
        </p:pic>
        <p:sp>
          <p:nvSpPr>
            <p:cNvPr id="11" name="TextBox 10"/>
            <p:cNvSpPr txBox="1"/>
            <p:nvPr/>
          </p:nvSpPr>
          <p:spPr>
            <a:xfrm>
              <a:off x="471436" y="2636912"/>
              <a:ext cx="2948436" cy="338554"/>
            </a:xfrm>
            <a:prstGeom prst="rect">
              <a:avLst/>
            </a:prstGeom>
            <a:solidFill>
              <a:schemeClr val="accent6"/>
            </a:solidFill>
          </p:spPr>
          <p:txBody>
            <a:bodyPr wrap="none" rtlCol="0">
              <a:spAutoFit/>
            </a:bodyPr>
            <a:lstStyle/>
            <a:p>
              <a:r>
                <a:rPr lang="en-GB" sz="1600" dirty="0" smtClean="0"/>
                <a:t>Simon van der Meer, 1925 - 2011</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22" name="Picture 2"/>
          <p:cNvPicPr>
            <a:picLocks noChangeAspect="1" noChangeArrowheads="1"/>
          </p:cNvPicPr>
          <p:nvPr/>
        </p:nvPicPr>
        <p:blipFill>
          <a:blip r:embed="rId2" cstate="print"/>
          <a:srcRect/>
          <a:stretch>
            <a:fillRect/>
          </a:stretch>
        </p:blipFill>
        <p:spPr bwMode="auto">
          <a:xfrm>
            <a:off x="133350" y="471488"/>
            <a:ext cx="8877300" cy="5915025"/>
          </a:xfrm>
          <a:prstGeom prst="rect">
            <a:avLst/>
          </a:prstGeom>
          <a:noFill/>
          <a:ln w="9525">
            <a:noFill/>
            <a:miter lim="800000"/>
            <a:headEnd/>
            <a:tailEnd/>
          </a:ln>
        </p:spPr>
      </p:pic>
      <p:sp>
        <p:nvSpPr>
          <p:cNvPr id="3" name="TextBox 2"/>
          <p:cNvSpPr txBox="1"/>
          <p:nvPr/>
        </p:nvSpPr>
        <p:spPr>
          <a:xfrm>
            <a:off x="780512" y="6351711"/>
            <a:ext cx="5655971" cy="461665"/>
          </a:xfrm>
          <a:prstGeom prst="rect">
            <a:avLst/>
          </a:prstGeom>
          <a:noFill/>
        </p:spPr>
        <p:txBody>
          <a:bodyPr wrap="none" rtlCol="0">
            <a:spAutoFit/>
          </a:bodyPr>
          <a:lstStyle/>
          <a:p>
            <a:r>
              <a:rPr lang="en-GB" sz="2400" dirty="0" smtClean="0"/>
              <a:t>Slide from Yvonne Wong’s talk at TAUP ‘11</a:t>
            </a:r>
            <a:endParaRPr lang="en-GB" sz="2400"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62" name="Rectangle 2"/>
          <p:cNvSpPr>
            <a:spLocks noGrp="1" noChangeArrowheads="1"/>
          </p:cNvSpPr>
          <p:nvPr>
            <p:ph type="title"/>
          </p:nvPr>
        </p:nvSpPr>
        <p:spPr>
          <a:xfrm>
            <a:off x="685800" y="197768"/>
            <a:ext cx="7772400" cy="1143000"/>
          </a:xfrm>
        </p:spPr>
        <p:txBody>
          <a:bodyPr/>
          <a:lstStyle/>
          <a:p>
            <a:r>
              <a:rPr lang="en-GB" sz="3600" dirty="0"/>
              <a:t>If you are measuring a mass, you must QUANTIFY the systematics!</a:t>
            </a:r>
            <a:endParaRPr lang="en-US" sz="3600" dirty="0"/>
          </a:p>
        </p:txBody>
      </p:sp>
      <p:sp>
        <p:nvSpPr>
          <p:cNvPr id="1372163" name="Rectangle 3"/>
          <p:cNvSpPr>
            <a:spLocks noGrp="1" noChangeArrowheads="1"/>
          </p:cNvSpPr>
          <p:nvPr>
            <p:ph type="body" idx="1"/>
          </p:nvPr>
        </p:nvSpPr>
        <p:spPr/>
        <p:txBody>
          <a:bodyPr/>
          <a:lstStyle/>
          <a:p>
            <a:endParaRPr lang="en-US"/>
          </a:p>
        </p:txBody>
      </p:sp>
      <p:pic>
        <p:nvPicPr>
          <p:cNvPr id="1372167" name="Picture 7"/>
          <p:cNvPicPr>
            <a:picLocks noChangeAspect="1" noChangeArrowheads="1"/>
          </p:cNvPicPr>
          <p:nvPr/>
        </p:nvPicPr>
        <p:blipFill>
          <a:blip r:embed="rId2" cstate="print"/>
          <a:srcRect/>
          <a:stretch>
            <a:fillRect/>
          </a:stretch>
        </p:blipFill>
        <p:spPr bwMode="auto">
          <a:xfrm>
            <a:off x="201613" y="1412875"/>
            <a:ext cx="8840787" cy="3289300"/>
          </a:xfrm>
          <a:prstGeom prst="rect">
            <a:avLst/>
          </a:prstGeom>
          <a:noFill/>
          <a:ln w="44450">
            <a:noFill/>
            <a:miter lim="800000"/>
            <a:headEnd/>
            <a:tailEnd/>
          </a:ln>
          <a:effectLst/>
        </p:spPr>
      </p:pic>
      <p:pic>
        <p:nvPicPr>
          <p:cNvPr id="1372165" name="Picture 5"/>
          <p:cNvPicPr>
            <a:picLocks noChangeAspect="1" noChangeArrowheads="1"/>
          </p:cNvPicPr>
          <p:nvPr/>
        </p:nvPicPr>
        <p:blipFill>
          <a:blip r:embed="rId3" cstate="print"/>
          <a:srcRect/>
          <a:stretch>
            <a:fillRect/>
          </a:stretch>
        </p:blipFill>
        <p:spPr bwMode="auto">
          <a:xfrm>
            <a:off x="179388" y="2628900"/>
            <a:ext cx="5010150" cy="4229100"/>
          </a:xfrm>
          <a:prstGeom prst="rect">
            <a:avLst/>
          </a:prstGeom>
          <a:noFill/>
          <a:ln w="44450">
            <a:noFill/>
            <a:miter lim="800000"/>
            <a:headEnd/>
            <a:tailEnd/>
          </a:ln>
          <a:effectLst/>
        </p:spPr>
      </p:pic>
      <p:grpSp>
        <p:nvGrpSpPr>
          <p:cNvPr id="2" name="Group 12"/>
          <p:cNvGrpSpPr>
            <a:grpSpLocks/>
          </p:cNvGrpSpPr>
          <p:nvPr/>
        </p:nvGrpSpPr>
        <p:grpSpPr bwMode="auto">
          <a:xfrm>
            <a:off x="1042988" y="620713"/>
            <a:ext cx="8101012" cy="4464050"/>
            <a:chOff x="657" y="391"/>
            <a:chExt cx="5103" cy="2812"/>
          </a:xfrm>
        </p:grpSpPr>
        <p:pic>
          <p:nvPicPr>
            <p:cNvPr id="1372168" name="Picture 8"/>
            <p:cNvPicPr>
              <a:picLocks noChangeAspect="1" noChangeArrowheads="1"/>
            </p:cNvPicPr>
            <p:nvPr/>
          </p:nvPicPr>
          <p:blipFill>
            <a:blip r:embed="rId4" cstate="print"/>
            <a:srcRect/>
            <a:stretch>
              <a:fillRect/>
            </a:stretch>
          </p:blipFill>
          <p:spPr bwMode="auto">
            <a:xfrm>
              <a:off x="1236" y="391"/>
              <a:ext cx="4524" cy="2591"/>
            </a:xfrm>
            <a:prstGeom prst="rect">
              <a:avLst/>
            </a:prstGeom>
            <a:noFill/>
            <a:ln w="44450">
              <a:noFill/>
              <a:miter lim="800000"/>
              <a:headEnd/>
              <a:tailEnd/>
            </a:ln>
            <a:effectLst/>
          </p:spPr>
        </p:pic>
        <p:sp>
          <p:nvSpPr>
            <p:cNvPr id="1372170" name="Rectangle 10"/>
            <p:cNvSpPr>
              <a:spLocks noChangeArrowheads="1"/>
            </p:cNvSpPr>
            <p:nvPr/>
          </p:nvSpPr>
          <p:spPr bwMode="auto">
            <a:xfrm>
              <a:off x="657" y="3067"/>
              <a:ext cx="2132" cy="136"/>
            </a:xfrm>
            <a:prstGeom prst="rect">
              <a:avLst/>
            </a:prstGeom>
            <a:solidFill>
              <a:srgbClr val="FFFFFF">
                <a:alpha val="0"/>
              </a:srgbClr>
            </a:solidFill>
            <a:ln w="34925">
              <a:solidFill>
                <a:schemeClr val="accent2"/>
              </a:solidFill>
              <a:miter lim="800000"/>
              <a:headEnd/>
              <a:tailEnd/>
            </a:ln>
            <a:effectLst/>
          </p:spPr>
          <p:txBody>
            <a:bodyPr wrap="none" anchor="ctr"/>
            <a:lstStyle/>
            <a:p>
              <a:endParaRPr lang="en-GB"/>
            </a:p>
          </p:txBody>
        </p:sp>
        <p:sp>
          <p:nvSpPr>
            <p:cNvPr id="1372171" name="Line 11"/>
            <p:cNvSpPr>
              <a:spLocks noChangeShapeType="1"/>
            </p:cNvSpPr>
            <p:nvPr/>
          </p:nvSpPr>
          <p:spPr bwMode="auto">
            <a:xfrm flipV="1">
              <a:off x="1338" y="1026"/>
              <a:ext cx="1270" cy="2041"/>
            </a:xfrm>
            <a:prstGeom prst="line">
              <a:avLst/>
            </a:prstGeom>
            <a:noFill/>
            <a:ln w="44450">
              <a:solidFill>
                <a:schemeClr val="accent2"/>
              </a:solidFill>
              <a:round/>
              <a:headEnd/>
              <a:tailEnd type="triangle" w="med" len="med"/>
            </a:ln>
            <a:effectLst/>
          </p:spPr>
          <p:txBody>
            <a:bodyPr/>
            <a:lstStyle/>
            <a:p>
              <a:endParaRPr lang="en-GB"/>
            </a:p>
          </p:txBody>
        </p:sp>
      </p:grpSp>
      <p:pic>
        <p:nvPicPr>
          <p:cNvPr id="1372169" name="Picture 9"/>
          <p:cNvPicPr>
            <a:picLocks noChangeAspect="1" noChangeArrowheads="1"/>
          </p:cNvPicPr>
          <p:nvPr/>
        </p:nvPicPr>
        <p:blipFill>
          <a:blip r:embed="rId5" cstate="print"/>
          <a:srcRect/>
          <a:stretch>
            <a:fillRect/>
          </a:stretch>
        </p:blipFill>
        <p:spPr bwMode="auto">
          <a:xfrm>
            <a:off x="4787900" y="3429000"/>
            <a:ext cx="4000500" cy="3038475"/>
          </a:xfrm>
          <a:prstGeom prst="rect">
            <a:avLst/>
          </a:prstGeom>
          <a:noFill/>
          <a:ln w="44450">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372165"/>
                                        </p:tgtEl>
                                        <p:attrNameLst>
                                          <p:attrName>style.visibility</p:attrName>
                                        </p:attrNameLst>
                                      </p:cBhvr>
                                      <p:to>
                                        <p:strVal val="visible"/>
                                      </p:to>
                                    </p:set>
                                    <p:anim calcmode="lin" valueType="num">
                                      <p:cBhvr>
                                        <p:cTn id="7" dur="500" fill="hold"/>
                                        <p:tgtEl>
                                          <p:spTgt spid="1372165"/>
                                        </p:tgtEl>
                                        <p:attrNameLst>
                                          <p:attrName>ppt_w</p:attrName>
                                        </p:attrNameLst>
                                      </p:cBhvr>
                                      <p:tavLst>
                                        <p:tav tm="0">
                                          <p:val>
                                            <p:fltVal val="0"/>
                                          </p:val>
                                        </p:tav>
                                        <p:tav tm="100000">
                                          <p:val>
                                            <p:strVal val="#ppt_w"/>
                                          </p:val>
                                        </p:tav>
                                      </p:tavLst>
                                    </p:anim>
                                    <p:anim calcmode="lin" valueType="num">
                                      <p:cBhvr>
                                        <p:cTn id="8" dur="500" fill="hold"/>
                                        <p:tgtEl>
                                          <p:spTgt spid="137216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nodeType="clickEffect">
                                  <p:stCondLst>
                                    <p:cond delay="0"/>
                                  </p:stCondLst>
                                  <p:childTnLst>
                                    <p:set>
                                      <p:cBhvr>
                                        <p:cTn id="17" dur="1" fill="hold">
                                          <p:stCondLst>
                                            <p:cond delay="0"/>
                                          </p:stCondLst>
                                        </p:cTn>
                                        <p:tgtEl>
                                          <p:spTgt spid="1372169"/>
                                        </p:tgtEl>
                                        <p:attrNameLst>
                                          <p:attrName>style.visibility</p:attrName>
                                        </p:attrNameLst>
                                      </p:cBhvr>
                                      <p:to>
                                        <p:strVal val="visible"/>
                                      </p:to>
                                    </p:set>
                                    <p:anim calcmode="lin" valueType="num">
                                      <p:cBhvr>
                                        <p:cTn id="18" dur="500" fill="hold"/>
                                        <p:tgtEl>
                                          <p:spTgt spid="1372169"/>
                                        </p:tgtEl>
                                        <p:attrNameLst>
                                          <p:attrName>ppt_w</p:attrName>
                                        </p:attrNameLst>
                                      </p:cBhvr>
                                      <p:tavLst>
                                        <p:tav tm="0">
                                          <p:val>
                                            <p:fltVal val="0"/>
                                          </p:val>
                                        </p:tav>
                                        <p:tav tm="100000">
                                          <p:val>
                                            <p:strVal val="#ppt_w"/>
                                          </p:val>
                                        </p:tav>
                                      </p:tavLst>
                                    </p:anim>
                                    <p:anim calcmode="lin" valueType="num">
                                      <p:cBhvr>
                                        <p:cTn id="19" dur="500" fill="hold"/>
                                        <p:tgtEl>
                                          <p:spTgt spid="137216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831850" y="-26988"/>
            <a:ext cx="7772400" cy="1143001"/>
          </a:xfrm>
        </p:spPr>
        <p:txBody>
          <a:bodyPr/>
          <a:lstStyle/>
          <a:p>
            <a:pPr eaLnBrk="1" hangingPunct="1"/>
            <a:r>
              <a:rPr lang="en-GB" sz="3200" smtClean="0"/>
              <a:t>SNO Systematic Flux Uncertainties</a:t>
            </a:r>
            <a:endParaRPr lang="en-GB" smtClean="0"/>
          </a:p>
        </p:txBody>
      </p:sp>
      <p:sp>
        <p:nvSpPr>
          <p:cNvPr id="176131" name="Rectangle 3"/>
          <p:cNvSpPr>
            <a:spLocks noGrp="1" noChangeArrowheads="1"/>
          </p:cNvSpPr>
          <p:nvPr>
            <p:ph type="body" sz="half" idx="1"/>
          </p:nvPr>
        </p:nvSpPr>
        <p:spPr>
          <a:xfrm>
            <a:off x="685800" y="1052513"/>
            <a:ext cx="3810000" cy="4114800"/>
          </a:xfrm>
          <a:noFill/>
        </p:spPr>
        <p:txBody>
          <a:bodyPr/>
          <a:lstStyle/>
          <a:p>
            <a:pPr lvl="1" eaLnBrk="1" hangingPunct="1">
              <a:spcBef>
                <a:spcPts val="1200"/>
              </a:spcBef>
              <a:spcAft>
                <a:spcPct val="15000"/>
              </a:spcAft>
              <a:buFontTx/>
              <a:buNone/>
            </a:pPr>
            <a:r>
              <a:rPr lang="en-US" altLang="en-US" sz="2000" b="1" smtClean="0">
                <a:latin typeface="Palatino" pitchFamily="18" charset="0"/>
              </a:rPr>
              <a:t>Error Source</a:t>
            </a:r>
          </a:p>
          <a:p>
            <a:pPr lvl="1" eaLnBrk="1" hangingPunct="1">
              <a:spcBef>
                <a:spcPct val="0"/>
              </a:spcBef>
              <a:buFontTx/>
              <a:buNone/>
            </a:pPr>
            <a:r>
              <a:rPr lang="en-US" altLang="en-US" sz="1800" b="1" smtClean="0">
                <a:latin typeface="Palatino" pitchFamily="18" charset="0"/>
              </a:rPr>
              <a:t>Energy scale</a:t>
            </a:r>
          </a:p>
          <a:p>
            <a:pPr lvl="1" eaLnBrk="1" hangingPunct="1">
              <a:spcBef>
                <a:spcPct val="0"/>
              </a:spcBef>
              <a:buFontTx/>
              <a:buNone/>
            </a:pPr>
            <a:r>
              <a:rPr lang="en-US" altLang="en-US" sz="1800" b="1" smtClean="0">
                <a:latin typeface="Palatino" pitchFamily="18" charset="0"/>
              </a:rPr>
              <a:t>Energy resolution</a:t>
            </a:r>
          </a:p>
          <a:p>
            <a:pPr lvl="1" eaLnBrk="1" hangingPunct="1">
              <a:spcBef>
                <a:spcPct val="0"/>
              </a:spcBef>
              <a:buFontTx/>
              <a:buNone/>
            </a:pPr>
            <a:r>
              <a:rPr lang="en-US" altLang="en-US" sz="1800" b="1" smtClean="0">
                <a:latin typeface="Palatino" pitchFamily="18" charset="0"/>
              </a:rPr>
              <a:t>Non-linearity</a:t>
            </a:r>
          </a:p>
          <a:p>
            <a:pPr lvl="1" eaLnBrk="1" hangingPunct="1">
              <a:spcBef>
                <a:spcPct val="0"/>
              </a:spcBef>
              <a:buFontTx/>
              <a:buNone/>
            </a:pPr>
            <a:r>
              <a:rPr lang="en-US" altLang="en-US" sz="1800" b="1" smtClean="0">
                <a:latin typeface="Palatino" pitchFamily="18" charset="0"/>
              </a:rPr>
              <a:t>Vertex shift</a:t>
            </a:r>
          </a:p>
          <a:p>
            <a:pPr lvl="1" eaLnBrk="1" hangingPunct="1">
              <a:spcBef>
                <a:spcPct val="0"/>
              </a:spcBef>
              <a:buFontTx/>
              <a:buNone/>
            </a:pPr>
            <a:r>
              <a:rPr lang="en-US" altLang="en-US" sz="1800" b="1" smtClean="0">
                <a:latin typeface="Palatino" pitchFamily="18" charset="0"/>
              </a:rPr>
              <a:t>Vertex resolution</a:t>
            </a:r>
          </a:p>
          <a:p>
            <a:pPr lvl="1" eaLnBrk="1" hangingPunct="1">
              <a:spcBef>
                <a:spcPct val="0"/>
              </a:spcBef>
              <a:buFontTx/>
              <a:buNone/>
            </a:pPr>
            <a:r>
              <a:rPr lang="en-US" altLang="en-US" sz="1800" b="1" smtClean="0">
                <a:latin typeface="Palatino" pitchFamily="18" charset="0"/>
              </a:rPr>
              <a:t>Angular resolution</a:t>
            </a:r>
          </a:p>
          <a:p>
            <a:pPr lvl="1" eaLnBrk="1" hangingPunct="1">
              <a:spcBef>
                <a:spcPct val="0"/>
              </a:spcBef>
              <a:buFontTx/>
              <a:buNone/>
            </a:pPr>
            <a:r>
              <a:rPr lang="en-US" altLang="en-US" sz="1800" b="1" smtClean="0">
                <a:latin typeface="Palatino" pitchFamily="18" charset="0"/>
              </a:rPr>
              <a:t>High Energy </a:t>
            </a:r>
            <a:r>
              <a:rPr lang="en-US" altLang="en-US" sz="1800" b="1" smtClean="0">
                <a:latin typeface="Palatino" pitchFamily="18" charset="0"/>
                <a:sym typeface="Symbol" pitchFamily="18" charset="2"/>
              </a:rPr>
              <a:t>’s</a:t>
            </a:r>
          </a:p>
          <a:p>
            <a:pPr lvl="1" eaLnBrk="1" hangingPunct="1">
              <a:spcBef>
                <a:spcPct val="0"/>
              </a:spcBef>
              <a:buFontTx/>
              <a:buNone/>
            </a:pPr>
            <a:r>
              <a:rPr lang="en-US" altLang="en-US" sz="1800" b="1" smtClean="0">
                <a:latin typeface="Palatino" pitchFamily="18" charset="0"/>
                <a:sym typeface="Symbol" pitchFamily="18" charset="2"/>
              </a:rPr>
              <a:t>Low energy background</a:t>
            </a:r>
          </a:p>
          <a:p>
            <a:pPr lvl="1" eaLnBrk="1" hangingPunct="1">
              <a:spcBef>
                <a:spcPct val="0"/>
              </a:spcBef>
              <a:buFontTx/>
              <a:buNone/>
            </a:pPr>
            <a:r>
              <a:rPr lang="en-US" altLang="en-US" sz="1800" b="1" smtClean="0">
                <a:latin typeface="Palatino" pitchFamily="18" charset="0"/>
                <a:sym typeface="Symbol" pitchFamily="18" charset="2"/>
              </a:rPr>
              <a:t>Instrumental background</a:t>
            </a:r>
          </a:p>
          <a:p>
            <a:pPr lvl="1" eaLnBrk="1" hangingPunct="1">
              <a:spcBef>
                <a:spcPct val="0"/>
              </a:spcBef>
              <a:buFontTx/>
              <a:buNone/>
            </a:pPr>
            <a:r>
              <a:rPr lang="en-US" altLang="en-US" sz="1800" b="1" smtClean="0">
                <a:latin typeface="Palatino" pitchFamily="18" charset="0"/>
                <a:sym typeface="Symbol" pitchFamily="18" charset="2"/>
              </a:rPr>
              <a:t>Trigger efficiency</a:t>
            </a:r>
          </a:p>
          <a:p>
            <a:pPr lvl="1" eaLnBrk="1" hangingPunct="1">
              <a:spcBef>
                <a:spcPct val="0"/>
              </a:spcBef>
              <a:buFontTx/>
              <a:buNone/>
            </a:pPr>
            <a:r>
              <a:rPr lang="en-US" altLang="en-US" sz="1800" b="1" smtClean="0">
                <a:latin typeface="Palatino" pitchFamily="18" charset="0"/>
                <a:sym typeface="Symbol" pitchFamily="18" charset="2"/>
              </a:rPr>
              <a:t>Live time</a:t>
            </a:r>
          </a:p>
          <a:p>
            <a:pPr lvl="1" eaLnBrk="1" hangingPunct="1">
              <a:spcBef>
                <a:spcPct val="0"/>
              </a:spcBef>
              <a:buFontTx/>
              <a:buNone/>
            </a:pPr>
            <a:r>
              <a:rPr lang="en-US" altLang="en-US" sz="1800" b="1" smtClean="0">
                <a:latin typeface="Palatino" pitchFamily="18" charset="0"/>
                <a:sym typeface="Symbol" pitchFamily="18" charset="2"/>
              </a:rPr>
              <a:t>Cut acceptance</a:t>
            </a:r>
          </a:p>
          <a:p>
            <a:pPr lvl="1" eaLnBrk="1" hangingPunct="1">
              <a:spcBef>
                <a:spcPct val="0"/>
              </a:spcBef>
              <a:buFontTx/>
              <a:buNone/>
            </a:pPr>
            <a:r>
              <a:rPr lang="en-US" altLang="en-US" sz="1800" b="1" smtClean="0">
                <a:latin typeface="Palatino" pitchFamily="18" charset="0"/>
                <a:sym typeface="Symbol" pitchFamily="18" charset="2"/>
              </a:rPr>
              <a:t>Earth orbit eccentricity</a:t>
            </a:r>
          </a:p>
          <a:p>
            <a:pPr lvl="1" eaLnBrk="1" hangingPunct="1">
              <a:spcBef>
                <a:spcPct val="0"/>
              </a:spcBef>
              <a:buFontTx/>
              <a:buNone/>
            </a:pPr>
            <a:r>
              <a:rPr lang="en-US" altLang="en-US" sz="1800" b="1" baseline="30000" smtClean="0">
                <a:latin typeface="Palatino" pitchFamily="18" charset="0"/>
                <a:sym typeface="Symbol" pitchFamily="18" charset="2"/>
              </a:rPr>
              <a:t>17</a:t>
            </a:r>
            <a:r>
              <a:rPr lang="en-US" altLang="en-US" sz="1800" b="1" smtClean="0">
                <a:latin typeface="Palatino" pitchFamily="18" charset="0"/>
                <a:sym typeface="Symbol" pitchFamily="18" charset="2"/>
              </a:rPr>
              <a:t>O, </a:t>
            </a:r>
            <a:r>
              <a:rPr lang="en-US" altLang="en-US" sz="1800" b="1" baseline="30000" smtClean="0">
                <a:latin typeface="Palatino" pitchFamily="18" charset="0"/>
                <a:sym typeface="Symbol" pitchFamily="18" charset="2"/>
              </a:rPr>
              <a:t>18</a:t>
            </a:r>
            <a:r>
              <a:rPr lang="en-US" altLang="en-US" sz="1800" b="1" smtClean="0">
                <a:latin typeface="Palatino" pitchFamily="18" charset="0"/>
                <a:sym typeface="Symbol" pitchFamily="18" charset="2"/>
              </a:rPr>
              <a:t>O</a:t>
            </a:r>
          </a:p>
          <a:p>
            <a:pPr lvl="1" eaLnBrk="1" hangingPunct="1">
              <a:lnSpc>
                <a:spcPct val="120000"/>
              </a:lnSpc>
              <a:spcBef>
                <a:spcPct val="0"/>
              </a:spcBef>
              <a:buFontTx/>
              <a:buNone/>
            </a:pPr>
            <a:r>
              <a:rPr lang="en-US" altLang="en-US" sz="2000" b="1" smtClean="0">
                <a:solidFill>
                  <a:srgbClr val="FFFFFF"/>
                </a:solidFill>
                <a:latin typeface="Palatino" pitchFamily="18" charset="0"/>
                <a:sym typeface="Symbol" pitchFamily="18" charset="2"/>
              </a:rPr>
              <a:t>Experimental uncertainty</a:t>
            </a:r>
          </a:p>
          <a:p>
            <a:pPr lvl="1" eaLnBrk="1" hangingPunct="1">
              <a:lnSpc>
                <a:spcPct val="140000"/>
              </a:lnSpc>
              <a:spcBef>
                <a:spcPct val="0"/>
              </a:spcBef>
              <a:buFontTx/>
              <a:buNone/>
            </a:pPr>
            <a:r>
              <a:rPr lang="en-US" altLang="en-US" sz="1800" b="1" smtClean="0">
                <a:solidFill>
                  <a:schemeClr val="accent1"/>
                </a:solidFill>
                <a:latin typeface="Palatino" pitchFamily="18" charset="0"/>
                <a:sym typeface="Symbol" pitchFamily="18" charset="2"/>
              </a:rPr>
              <a:t>Cross-section</a:t>
            </a:r>
          </a:p>
          <a:p>
            <a:pPr lvl="1" eaLnBrk="1" hangingPunct="1">
              <a:spcBef>
                <a:spcPct val="0"/>
              </a:spcBef>
              <a:buFontTx/>
              <a:buNone/>
            </a:pPr>
            <a:r>
              <a:rPr lang="en-US" altLang="en-US" sz="1800" b="1" smtClean="0">
                <a:solidFill>
                  <a:schemeClr val="accent1"/>
                </a:solidFill>
                <a:latin typeface="Palatino" pitchFamily="18" charset="0"/>
                <a:sym typeface="Symbol" pitchFamily="18" charset="2"/>
              </a:rPr>
              <a:t>Solar Model</a:t>
            </a:r>
            <a:endParaRPr lang="en-US" altLang="en-US" sz="1800" smtClean="0">
              <a:solidFill>
                <a:srgbClr val="FF0000"/>
              </a:solidFill>
              <a:latin typeface="Palatino" pitchFamily="18" charset="0"/>
            </a:endParaRPr>
          </a:p>
        </p:txBody>
      </p:sp>
      <p:sp>
        <p:nvSpPr>
          <p:cNvPr id="176132" name="Rectangle 4"/>
          <p:cNvSpPr>
            <a:spLocks noChangeArrowheads="1"/>
          </p:cNvSpPr>
          <p:nvPr/>
        </p:nvSpPr>
        <p:spPr bwMode="auto">
          <a:xfrm>
            <a:off x="6096000" y="1066800"/>
            <a:ext cx="2819400" cy="5105400"/>
          </a:xfrm>
          <a:prstGeom prst="rect">
            <a:avLst/>
          </a:prstGeom>
          <a:noFill/>
          <a:ln w="9525">
            <a:noFill/>
            <a:miter lim="800000"/>
            <a:headEnd/>
            <a:tailEnd/>
          </a:ln>
        </p:spPr>
        <p:txBody>
          <a:bodyPr/>
          <a:lstStyle/>
          <a:p>
            <a:pPr marL="342900" indent="-342900">
              <a:spcBef>
                <a:spcPct val="20000"/>
              </a:spcBef>
              <a:spcAft>
                <a:spcPct val="15000"/>
              </a:spcAft>
            </a:pPr>
            <a:r>
              <a:rPr lang="en-US" altLang="en-US" sz="2000" b="1">
                <a:solidFill>
                  <a:srgbClr val="00CC00"/>
                </a:solidFill>
                <a:latin typeface="Palatino" pitchFamily="18" charset="0"/>
              </a:rPr>
              <a:t>       </a:t>
            </a:r>
            <a:r>
              <a:rPr lang="en-US" altLang="en-US" sz="2000" b="1">
                <a:solidFill>
                  <a:srgbClr val="99FF66"/>
                </a:solidFill>
                <a:latin typeface="Palatino" pitchFamily="18" charset="0"/>
              </a:rPr>
              <a:t>ES error (%)</a:t>
            </a:r>
          </a:p>
          <a:p>
            <a:pPr marL="342900" indent="-342900"/>
            <a:r>
              <a:rPr lang="en-US" altLang="en-US" sz="1800" b="1">
                <a:solidFill>
                  <a:srgbClr val="99FF66"/>
                </a:solidFill>
                <a:latin typeface="Palatino" pitchFamily="18" charset="0"/>
              </a:rPr>
              <a:t>      -3.5, +5.4</a:t>
            </a:r>
          </a:p>
          <a:p>
            <a:pPr marL="742950" lvl="1" indent="-285750"/>
            <a:r>
              <a:rPr lang="en-US" altLang="en-US" sz="1800" b="1">
                <a:solidFill>
                  <a:srgbClr val="99FF66"/>
                </a:solidFill>
                <a:latin typeface="Palatino" pitchFamily="18" charset="0"/>
              </a:rPr>
              <a:t>±0.3</a:t>
            </a:r>
          </a:p>
          <a:p>
            <a:pPr marL="742950" lvl="1" indent="-285750"/>
            <a:r>
              <a:rPr lang="en-US" altLang="en-US" sz="1800" b="1">
                <a:solidFill>
                  <a:srgbClr val="99FF66"/>
                </a:solidFill>
                <a:latin typeface="Palatino" pitchFamily="18" charset="0"/>
              </a:rPr>
              <a:t>±0.4</a:t>
            </a:r>
          </a:p>
          <a:p>
            <a:pPr marL="742950" lvl="1" indent="-285750"/>
            <a:r>
              <a:rPr lang="en-US" altLang="en-US" sz="1800" b="1">
                <a:solidFill>
                  <a:srgbClr val="99FF66"/>
                </a:solidFill>
                <a:latin typeface="Palatino" pitchFamily="18" charset="0"/>
              </a:rPr>
              <a:t>±3.3</a:t>
            </a:r>
          </a:p>
          <a:p>
            <a:pPr marL="742950" lvl="1" indent="-285750"/>
            <a:r>
              <a:rPr lang="en-US" altLang="en-US" sz="1800" b="1">
                <a:solidFill>
                  <a:srgbClr val="99FF66"/>
                </a:solidFill>
                <a:latin typeface="Palatino" pitchFamily="18" charset="0"/>
              </a:rPr>
              <a:t>±0.4</a:t>
            </a:r>
          </a:p>
          <a:p>
            <a:pPr marL="742950" lvl="1" indent="-285750"/>
            <a:r>
              <a:rPr lang="en-US" altLang="en-US" sz="1800" b="1">
                <a:solidFill>
                  <a:srgbClr val="99FF66"/>
                </a:solidFill>
                <a:latin typeface="Palatino" pitchFamily="18" charset="0"/>
              </a:rPr>
              <a:t>±2.2</a:t>
            </a:r>
          </a:p>
          <a:p>
            <a:pPr marL="742950" lvl="1" indent="-285750"/>
            <a:r>
              <a:rPr lang="en-US" altLang="en-US" sz="1800" b="1">
                <a:solidFill>
                  <a:srgbClr val="99FF66"/>
                </a:solidFill>
                <a:latin typeface="Palatino" pitchFamily="18" charset="0"/>
              </a:rPr>
              <a:t>-1.9, +0.0</a:t>
            </a:r>
          </a:p>
          <a:p>
            <a:pPr marL="742950" lvl="1" indent="-285750"/>
            <a:r>
              <a:rPr lang="en-US" altLang="en-US" sz="1800" b="1">
                <a:solidFill>
                  <a:srgbClr val="99FF66"/>
                </a:solidFill>
                <a:latin typeface="Palatino" pitchFamily="18" charset="0"/>
              </a:rPr>
              <a:t>-0.2, +0.0</a:t>
            </a:r>
          </a:p>
          <a:p>
            <a:pPr marL="742950" lvl="1" indent="-285750"/>
            <a:r>
              <a:rPr lang="en-US" altLang="en-US" sz="1800" b="1">
                <a:solidFill>
                  <a:srgbClr val="99FF66"/>
                </a:solidFill>
                <a:latin typeface="Palatino" pitchFamily="18" charset="0"/>
              </a:rPr>
              <a:t>-0.6, +0.0</a:t>
            </a:r>
          </a:p>
          <a:p>
            <a:pPr marL="742950" lvl="1" indent="-285750"/>
            <a:r>
              <a:rPr lang="en-US" altLang="en-US" sz="1800" b="1">
                <a:solidFill>
                  <a:srgbClr val="99FF66"/>
                </a:solidFill>
                <a:latin typeface="Palatino" pitchFamily="18" charset="0"/>
              </a:rPr>
              <a:t>0.0</a:t>
            </a:r>
          </a:p>
          <a:p>
            <a:pPr marL="742950" lvl="1" indent="-285750"/>
            <a:r>
              <a:rPr lang="en-US" altLang="en-US" sz="1800" b="1">
                <a:solidFill>
                  <a:srgbClr val="99FF66"/>
                </a:solidFill>
                <a:latin typeface="Palatino" pitchFamily="18" charset="0"/>
              </a:rPr>
              <a:t>±0.1</a:t>
            </a:r>
          </a:p>
          <a:p>
            <a:pPr marL="742950" lvl="1" indent="-285750"/>
            <a:r>
              <a:rPr lang="en-US" altLang="en-US" sz="1800" b="1">
                <a:solidFill>
                  <a:srgbClr val="99FF66"/>
                </a:solidFill>
                <a:latin typeface="Palatino" pitchFamily="18" charset="0"/>
              </a:rPr>
              <a:t>-0.6, +0.7</a:t>
            </a:r>
          </a:p>
          <a:p>
            <a:pPr marL="742950" lvl="1" indent="-285750"/>
            <a:r>
              <a:rPr lang="en-US" altLang="en-US" sz="1800" b="1">
                <a:solidFill>
                  <a:srgbClr val="99FF66"/>
                </a:solidFill>
                <a:latin typeface="Palatino" pitchFamily="18" charset="0"/>
              </a:rPr>
              <a:t>±0.2</a:t>
            </a:r>
          </a:p>
          <a:p>
            <a:pPr marL="742950" lvl="1" indent="-285750"/>
            <a:r>
              <a:rPr lang="en-US" altLang="en-US" sz="1800" b="1">
                <a:solidFill>
                  <a:srgbClr val="99FF66"/>
                </a:solidFill>
                <a:latin typeface="Palatino" pitchFamily="18" charset="0"/>
              </a:rPr>
              <a:t>0.0</a:t>
            </a:r>
          </a:p>
          <a:p>
            <a:pPr marL="742950" lvl="1" indent="-285750">
              <a:lnSpc>
                <a:spcPct val="120000"/>
              </a:lnSpc>
            </a:pPr>
            <a:r>
              <a:rPr lang="en-US" altLang="en-US" sz="2000" b="1">
                <a:solidFill>
                  <a:srgbClr val="FFFFFF"/>
                </a:solidFill>
                <a:latin typeface="Palatino" pitchFamily="18" charset="0"/>
              </a:rPr>
              <a:t>-5.7, +6.8</a:t>
            </a:r>
          </a:p>
          <a:p>
            <a:pPr marL="742950" lvl="1" indent="-285750">
              <a:lnSpc>
                <a:spcPct val="140000"/>
              </a:lnSpc>
            </a:pPr>
            <a:r>
              <a:rPr lang="en-US" altLang="en-US" sz="1800" b="1">
                <a:solidFill>
                  <a:schemeClr val="accent1"/>
                </a:solidFill>
                <a:latin typeface="Palatino" pitchFamily="18" charset="0"/>
              </a:rPr>
              <a:t>0.5</a:t>
            </a:r>
          </a:p>
          <a:p>
            <a:pPr marL="742950" lvl="1" indent="-285750"/>
            <a:r>
              <a:rPr lang="en-US" altLang="en-US" sz="1800" b="1">
                <a:solidFill>
                  <a:schemeClr val="accent1"/>
                </a:solidFill>
                <a:latin typeface="Palatino" pitchFamily="18" charset="0"/>
              </a:rPr>
              <a:t>-16, +20</a:t>
            </a:r>
            <a:endParaRPr lang="en-US" sz="1800">
              <a:solidFill>
                <a:srgbClr val="008080"/>
              </a:solidFill>
            </a:endParaRPr>
          </a:p>
        </p:txBody>
      </p:sp>
      <p:sp>
        <p:nvSpPr>
          <p:cNvPr id="176133" name="Line 5"/>
          <p:cNvSpPr>
            <a:spLocks noChangeShapeType="1"/>
          </p:cNvSpPr>
          <p:nvPr/>
        </p:nvSpPr>
        <p:spPr bwMode="auto">
          <a:xfrm>
            <a:off x="685800" y="1447800"/>
            <a:ext cx="7772400" cy="0"/>
          </a:xfrm>
          <a:prstGeom prst="line">
            <a:avLst/>
          </a:prstGeom>
          <a:noFill/>
          <a:ln w="12700">
            <a:solidFill>
              <a:srgbClr val="FFFF99"/>
            </a:solidFill>
            <a:round/>
            <a:headEnd/>
            <a:tailEnd/>
          </a:ln>
        </p:spPr>
        <p:txBody>
          <a:bodyPr wrap="none" anchor="ctr"/>
          <a:lstStyle/>
          <a:p>
            <a:endParaRPr lang="en-GB"/>
          </a:p>
        </p:txBody>
      </p:sp>
      <p:sp>
        <p:nvSpPr>
          <p:cNvPr id="176134" name="Line 6"/>
          <p:cNvSpPr>
            <a:spLocks noChangeShapeType="1"/>
          </p:cNvSpPr>
          <p:nvPr/>
        </p:nvSpPr>
        <p:spPr bwMode="auto">
          <a:xfrm>
            <a:off x="685800" y="1066800"/>
            <a:ext cx="7772400" cy="0"/>
          </a:xfrm>
          <a:prstGeom prst="line">
            <a:avLst/>
          </a:prstGeom>
          <a:noFill/>
          <a:ln w="38100" cmpd="dbl">
            <a:solidFill>
              <a:srgbClr val="FFFF99"/>
            </a:solidFill>
            <a:round/>
            <a:headEnd/>
            <a:tailEnd/>
          </a:ln>
        </p:spPr>
        <p:txBody>
          <a:bodyPr wrap="none" anchor="ctr"/>
          <a:lstStyle/>
          <a:p>
            <a:endParaRPr lang="en-GB"/>
          </a:p>
        </p:txBody>
      </p:sp>
      <p:sp>
        <p:nvSpPr>
          <p:cNvPr id="176135" name="Line 7"/>
          <p:cNvSpPr>
            <a:spLocks noChangeShapeType="1"/>
          </p:cNvSpPr>
          <p:nvPr/>
        </p:nvSpPr>
        <p:spPr bwMode="auto">
          <a:xfrm>
            <a:off x="685800" y="6372225"/>
            <a:ext cx="7772400" cy="0"/>
          </a:xfrm>
          <a:prstGeom prst="line">
            <a:avLst/>
          </a:prstGeom>
          <a:noFill/>
          <a:ln w="38100" cmpd="dbl">
            <a:solidFill>
              <a:srgbClr val="FFFF99"/>
            </a:solidFill>
            <a:round/>
            <a:headEnd/>
            <a:tailEnd/>
          </a:ln>
        </p:spPr>
        <p:txBody>
          <a:bodyPr wrap="none" anchor="ctr"/>
          <a:lstStyle/>
          <a:p>
            <a:endParaRPr lang="en-GB"/>
          </a:p>
        </p:txBody>
      </p:sp>
      <p:sp>
        <p:nvSpPr>
          <p:cNvPr id="176136" name="Line 8"/>
          <p:cNvSpPr>
            <a:spLocks noChangeShapeType="1"/>
          </p:cNvSpPr>
          <p:nvPr/>
        </p:nvSpPr>
        <p:spPr bwMode="auto">
          <a:xfrm>
            <a:off x="685800" y="5334000"/>
            <a:ext cx="7772400" cy="0"/>
          </a:xfrm>
          <a:prstGeom prst="line">
            <a:avLst/>
          </a:prstGeom>
          <a:noFill/>
          <a:ln w="12700">
            <a:solidFill>
              <a:srgbClr val="FFFF99"/>
            </a:solidFill>
            <a:round/>
            <a:headEnd/>
            <a:tailEnd/>
          </a:ln>
        </p:spPr>
        <p:txBody>
          <a:bodyPr wrap="none" anchor="ctr"/>
          <a:lstStyle/>
          <a:p>
            <a:endParaRPr lang="en-GB"/>
          </a:p>
        </p:txBody>
      </p:sp>
      <p:sp>
        <p:nvSpPr>
          <p:cNvPr id="176137" name="Rectangle 9"/>
          <p:cNvSpPr>
            <a:spLocks noChangeArrowheads="1"/>
          </p:cNvSpPr>
          <p:nvPr/>
        </p:nvSpPr>
        <p:spPr bwMode="auto">
          <a:xfrm>
            <a:off x="3505200" y="1066800"/>
            <a:ext cx="2286000" cy="5029200"/>
          </a:xfrm>
          <a:prstGeom prst="rect">
            <a:avLst/>
          </a:prstGeom>
          <a:noFill/>
          <a:ln w="9525">
            <a:noFill/>
            <a:miter lim="800000"/>
            <a:headEnd/>
            <a:tailEnd/>
          </a:ln>
        </p:spPr>
        <p:txBody>
          <a:bodyPr anchorCtr="1"/>
          <a:lstStyle/>
          <a:p>
            <a:pPr marL="742950" lvl="1" indent="-285750">
              <a:spcBef>
                <a:spcPts val="1200"/>
              </a:spcBef>
              <a:spcAft>
                <a:spcPct val="15000"/>
              </a:spcAft>
            </a:pPr>
            <a:r>
              <a:rPr lang="en-US" altLang="en-US" sz="2000" b="1">
                <a:solidFill>
                  <a:srgbClr val="FFCC99"/>
                </a:solidFill>
                <a:latin typeface="Palatino" pitchFamily="18" charset="0"/>
              </a:rPr>
              <a:t>CC error (%)</a:t>
            </a:r>
          </a:p>
          <a:p>
            <a:pPr marL="742950" lvl="1" indent="-285750"/>
            <a:r>
              <a:rPr lang="en-US" altLang="en-US" sz="1800" b="1">
                <a:solidFill>
                  <a:srgbClr val="FFCC99"/>
                </a:solidFill>
                <a:latin typeface="Palatino" pitchFamily="18" charset="0"/>
              </a:rPr>
              <a:t>-5.2, +6.1</a:t>
            </a:r>
          </a:p>
          <a:p>
            <a:pPr marL="742950" lvl="1" indent="-285750"/>
            <a:r>
              <a:rPr lang="en-US" altLang="en-US" sz="1800" b="1">
                <a:solidFill>
                  <a:srgbClr val="FFCC99"/>
                </a:solidFill>
                <a:latin typeface="Palatino" pitchFamily="18" charset="0"/>
              </a:rPr>
              <a:t>±0.5</a:t>
            </a:r>
          </a:p>
          <a:p>
            <a:pPr marL="742950" lvl="1" indent="-285750"/>
            <a:r>
              <a:rPr lang="en-US" altLang="en-US" sz="1800" b="1">
                <a:solidFill>
                  <a:srgbClr val="FFCC99"/>
                </a:solidFill>
                <a:latin typeface="Palatino" pitchFamily="18" charset="0"/>
              </a:rPr>
              <a:t>±0.5</a:t>
            </a:r>
          </a:p>
          <a:p>
            <a:pPr marL="742950" lvl="1" indent="-285750"/>
            <a:r>
              <a:rPr lang="en-US" altLang="en-US" sz="1800" b="1">
                <a:solidFill>
                  <a:srgbClr val="FFCC99"/>
                </a:solidFill>
                <a:latin typeface="Palatino" pitchFamily="18" charset="0"/>
              </a:rPr>
              <a:t>±3.1</a:t>
            </a:r>
          </a:p>
          <a:p>
            <a:pPr marL="742950" lvl="1" indent="-285750"/>
            <a:r>
              <a:rPr lang="en-US" altLang="en-US" sz="1800" b="1">
                <a:solidFill>
                  <a:srgbClr val="FFCC99"/>
                </a:solidFill>
                <a:latin typeface="Palatino" pitchFamily="18" charset="0"/>
              </a:rPr>
              <a:t>±0.7</a:t>
            </a:r>
          </a:p>
          <a:p>
            <a:pPr marL="742950" lvl="1" indent="-285750"/>
            <a:r>
              <a:rPr lang="en-US" altLang="en-US" sz="1800" b="1">
                <a:solidFill>
                  <a:srgbClr val="FFCC99"/>
                </a:solidFill>
                <a:latin typeface="Palatino" pitchFamily="18" charset="0"/>
              </a:rPr>
              <a:t>±0.5</a:t>
            </a:r>
          </a:p>
          <a:p>
            <a:pPr marL="742950" lvl="1" indent="-285750"/>
            <a:r>
              <a:rPr lang="en-US" altLang="en-US" sz="1800" b="1">
                <a:solidFill>
                  <a:srgbClr val="FFCC99"/>
                </a:solidFill>
                <a:latin typeface="Palatino" pitchFamily="18" charset="0"/>
              </a:rPr>
              <a:t>-0.8, +0.0</a:t>
            </a:r>
          </a:p>
          <a:p>
            <a:pPr marL="742950" lvl="1" indent="-285750"/>
            <a:r>
              <a:rPr lang="en-US" altLang="en-US" sz="1800" b="1">
                <a:solidFill>
                  <a:srgbClr val="FFCC99"/>
                </a:solidFill>
                <a:latin typeface="Palatino" pitchFamily="18" charset="0"/>
              </a:rPr>
              <a:t>-0.2, +0.0</a:t>
            </a:r>
          </a:p>
          <a:p>
            <a:pPr marL="742950" lvl="1" indent="-285750"/>
            <a:r>
              <a:rPr lang="en-US" altLang="en-US" sz="1800" b="1">
                <a:solidFill>
                  <a:srgbClr val="FFCC99"/>
                </a:solidFill>
                <a:latin typeface="Palatino" pitchFamily="18" charset="0"/>
              </a:rPr>
              <a:t>-0.2, +0.0</a:t>
            </a:r>
          </a:p>
          <a:p>
            <a:pPr marL="742950" lvl="1" indent="-285750"/>
            <a:r>
              <a:rPr lang="en-US" altLang="en-US" sz="1800" b="1">
                <a:solidFill>
                  <a:srgbClr val="FFCC99"/>
                </a:solidFill>
                <a:latin typeface="Palatino" pitchFamily="18" charset="0"/>
              </a:rPr>
              <a:t>0.0</a:t>
            </a:r>
          </a:p>
          <a:p>
            <a:pPr marL="742950" lvl="1" indent="-285750"/>
            <a:r>
              <a:rPr lang="en-US" altLang="en-US" sz="1800" b="1">
                <a:solidFill>
                  <a:srgbClr val="FFCC99"/>
                </a:solidFill>
                <a:latin typeface="Palatino" pitchFamily="18" charset="0"/>
              </a:rPr>
              <a:t>±0.1</a:t>
            </a:r>
          </a:p>
          <a:p>
            <a:pPr marL="742950" lvl="1" indent="-285750"/>
            <a:r>
              <a:rPr lang="en-US" altLang="en-US" sz="1800" b="1">
                <a:solidFill>
                  <a:srgbClr val="FFCC99"/>
                </a:solidFill>
                <a:latin typeface="Palatino" pitchFamily="18" charset="0"/>
              </a:rPr>
              <a:t>-0.6, +0.7</a:t>
            </a:r>
          </a:p>
          <a:p>
            <a:pPr marL="742950" lvl="1" indent="-285750"/>
            <a:r>
              <a:rPr lang="en-US" altLang="en-US" sz="1800" b="1">
                <a:solidFill>
                  <a:srgbClr val="FFCC99"/>
                </a:solidFill>
                <a:latin typeface="Palatino" pitchFamily="18" charset="0"/>
              </a:rPr>
              <a:t>±0.2</a:t>
            </a:r>
          </a:p>
          <a:p>
            <a:pPr marL="742950" lvl="1" indent="-285750"/>
            <a:r>
              <a:rPr lang="en-US" altLang="en-US" sz="1800" b="1">
                <a:solidFill>
                  <a:srgbClr val="FFCC99"/>
                </a:solidFill>
                <a:latin typeface="Palatino" pitchFamily="18" charset="0"/>
              </a:rPr>
              <a:t>0.0</a:t>
            </a:r>
          </a:p>
          <a:p>
            <a:pPr marL="742950" lvl="1" indent="-285750">
              <a:lnSpc>
                <a:spcPct val="120000"/>
              </a:lnSpc>
            </a:pPr>
            <a:r>
              <a:rPr lang="en-US" altLang="en-US" sz="2000" b="1">
                <a:solidFill>
                  <a:srgbClr val="FFFFFF"/>
                </a:solidFill>
                <a:latin typeface="Palatino" pitchFamily="18" charset="0"/>
              </a:rPr>
              <a:t>-6.2, +7.0</a:t>
            </a:r>
            <a:endParaRPr lang="en-US" altLang="en-US" sz="2000" b="1">
              <a:solidFill>
                <a:srgbClr val="FF0066"/>
              </a:solidFill>
              <a:latin typeface="Palatino" pitchFamily="18" charset="0"/>
            </a:endParaRPr>
          </a:p>
          <a:p>
            <a:pPr marL="742950" lvl="1" indent="-285750">
              <a:lnSpc>
                <a:spcPct val="140000"/>
              </a:lnSpc>
            </a:pPr>
            <a:r>
              <a:rPr lang="en-US" altLang="en-US" sz="1800" b="1">
                <a:solidFill>
                  <a:schemeClr val="accent1"/>
                </a:solidFill>
                <a:latin typeface="Palatino" pitchFamily="18" charset="0"/>
              </a:rPr>
              <a:t>3.0</a:t>
            </a:r>
          </a:p>
          <a:p>
            <a:pPr marL="742950" lvl="1" indent="-285750"/>
            <a:r>
              <a:rPr lang="en-US" altLang="en-US" sz="1800" b="1">
                <a:solidFill>
                  <a:schemeClr val="accent1"/>
                </a:solidFill>
                <a:latin typeface="Palatino" pitchFamily="18" charset="0"/>
              </a:rPr>
              <a:t>-16, +20</a:t>
            </a:r>
            <a:endParaRPr lang="en-US" altLang="en-US" sz="2000">
              <a:solidFill>
                <a:srgbClr val="008080"/>
              </a:solidFill>
              <a:latin typeface="Palatino" pitchFamily="18" charset="0"/>
              <a:sym typeface="Symbol" pitchFamily="18" charset="2"/>
            </a:endParaRPr>
          </a:p>
        </p:txBody>
      </p:sp>
      <p:sp>
        <p:nvSpPr>
          <p:cNvPr id="176138" name="Line 10"/>
          <p:cNvSpPr>
            <a:spLocks noChangeShapeType="1"/>
          </p:cNvSpPr>
          <p:nvPr/>
        </p:nvSpPr>
        <p:spPr bwMode="auto">
          <a:xfrm>
            <a:off x="685800" y="5730875"/>
            <a:ext cx="7772400" cy="0"/>
          </a:xfrm>
          <a:prstGeom prst="line">
            <a:avLst/>
          </a:prstGeom>
          <a:noFill/>
          <a:ln w="12700">
            <a:solidFill>
              <a:srgbClr val="FFFF99"/>
            </a:solidFill>
            <a:round/>
            <a:headEnd/>
            <a:tailEnd/>
          </a:ln>
        </p:spPr>
        <p:txBody>
          <a:bodyPr wrap="none" anchor="ctr"/>
          <a:lstStyle/>
          <a:p>
            <a:endParaRPr lang="en-GB"/>
          </a:p>
        </p:txBody>
      </p:sp>
      <p:sp>
        <p:nvSpPr>
          <p:cNvPr id="1371147" name="Text Box 11"/>
          <p:cNvSpPr txBox="1">
            <a:spLocks noChangeArrowheads="1"/>
          </p:cNvSpPr>
          <p:nvPr/>
        </p:nvSpPr>
        <p:spPr bwMode="auto">
          <a:xfrm>
            <a:off x="357188" y="1714500"/>
            <a:ext cx="5380037" cy="1819275"/>
          </a:xfrm>
          <a:prstGeom prst="rect">
            <a:avLst/>
          </a:prstGeom>
          <a:solidFill>
            <a:srgbClr val="000066"/>
          </a:solidFill>
          <a:ln w="19050">
            <a:solidFill>
              <a:srgbClr val="FFFF00"/>
            </a:solidFill>
            <a:miter lim="800000"/>
            <a:headEnd/>
            <a:tailEnd/>
          </a:ln>
        </p:spPr>
        <p:txBody>
          <a:bodyPr wrap="none">
            <a:spAutoFit/>
          </a:bodyPr>
          <a:lstStyle/>
          <a:p>
            <a:r>
              <a:rPr lang="en-GB" sz="2800">
                <a:solidFill>
                  <a:srgbClr val="87E4F1"/>
                </a:solidFill>
              </a:rPr>
              <a:t>Unless a real error analysis is done </a:t>
            </a:r>
          </a:p>
          <a:p>
            <a:r>
              <a:rPr lang="en-GB" sz="2800">
                <a:solidFill>
                  <a:srgbClr val="87E4F1"/>
                </a:solidFill>
              </a:rPr>
              <a:t>for astrophysical mass “limits” they </a:t>
            </a:r>
          </a:p>
          <a:p>
            <a:r>
              <a:rPr lang="en-GB" sz="2800">
                <a:solidFill>
                  <a:srgbClr val="87E4F1"/>
                </a:solidFill>
              </a:rPr>
              <a:t>cannot really be considered </a:t>
            </a:r>
          </a:p>
          <a:p>
            <a:r>
              <a:rPr lang="en-GB" sz="2800">
                <a:solidFill>
                  <a:srgbClr val="87E4F1"/>
                </a:solidFill>
              </a:rPr>
              <a:t>equivalent to laboratory limits.</a:t>
            </a:r>
          </a:p>
        </p:txBody>
      </p:sp>
      <p:sp>
        <p:nvSpPr>
          <p:cNvPr id="14" name="Text Box 11"/>
          <p:cNvSpPr txBox="1">
            <a:spLocks noChangeArrowheads="1"/>
          </p:cNvSpPr>
          <p:nvPr/>
        </p:nvSpPr>
        <p:spPr bwMode="auto">
          <a:xfrm>
            <a:off x="4071938" y="3786188"/>
            <a:ext cx="4356100" cy="1384300"/>
          </a:xfrm>
          <a:prstGeom prst="rect">
            <a:avLst/>
          </a:prstGeom>
          <a:solidFill>
            <a:srgbClr val="000066"/>
          </a:solidFill>
          <a:ln w="19050">
            <a:solidFill>
              <a:srgbClr val="FFFF00"/>
            </a:solidFill>
            <a:miter lim="800000"/>
            <a:headEnd/>
            <a:tailEnd/>
          </a:ln>
        </p:spPr>
        <p:txBody>
          <a:bodyPr wrap="none">
            <a:spAutoFit/>
          </a:bodyPr>
          <a:lstStyle/>
          <a:p>
            <a:r>
              <a:rPr lang="en-GB" sz="2800">
                <a:solidFill>
                  <a:srgbClr val="87E4F1"/>
                </a:solidFill>
              </a:rPr>
              <a:t>In any case why would you </a:t>
            </a:r>
          </a:p>
          <a:p>
            <a:r>
              <a:rPr lang="en-GB" sz="2800">
                <a:solidFill>
                  <a:srgbClr val="87E4F1"/>
                </a:solidFill>
              </a:rPr>
              <a:t>waste precious cosmological</a:t>
            </a:r>
          </a:p>
          <a:p>
            <a:r>
              <a:rPr lang="en-GB" sz="2800">
                <a:solidFill>
                  <a:srgbClr val="87E4F1"/>
                </a:solidFill>
              </a:rPr>
              <a:t>data constraining m</a:t>
            </a:r>
            <a:r>
              <a:rPr lang="en-GB" sz="2800" baseline="-25000">
                <a:solidFill>
                  <a:srgbClr val="87E4F1"/>
                </a:solidFill>
                <a:latin typeface="Symbol" pitchFamily="18" charset="2"/>
              </a:rPr>
              <a:t>n</a:t>
            </a:r>
            <a:r>
              <a:rPr lang="en-GB" sz="2800">
                <a:solidFill>
                  <a:srgbClr val="87E4F1"/>
                </a:solidFill>
              </a:rPr>
              <a:t>?</a:t>
            </a:r>
          </a:p>
        </p:txBody>
      </p:sp>
      <p:sp>
        <p:nvSpPr>
          <p:cNvPr id="13" name="TextBox 12"/>
          <p:cNvSpPr txBox="1"/>
          <p:nvPr/>
        </p:nvSpPr>
        <p:spPr>
          <a:xfrm>
            <a:off x="45456" y="6381328"/>
            <a:ext cx="1430200" cy="523220"/>
          </a:xfrm>
          <a:prstGeom prst="rect">
            <a:avLst/>
          </a:prstGeom>
          <a:noFill/>
        </p:spPr>
        <p:txBody>
          <a:bodyPr wrap="none" rtlCol="0">
            <a:spAutoFit/>
          </a:bodyPr>
          <a:lstStyle/>
          <a:p>
            <a:r>
              <a:rPr lang="en-GB" dirty="0" smtClean="0">
                <a:hlinkClick r:id="rId2" action="ppaction://hlinksldjump"/>
              </a:rPr>
              <a:t>Return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371147"/>
                                        </p:tgtEl>
                                        <p:attrNameLst>
                                          <p:attrName>style.visibility</p:attrName>
                                        </p:attrNameLst>
                                      </p:cBhvr>
                                      <p:to>
                                        <p:strVal val="visible"/>
                                      </p:to>
                                    </p:set>
                                    <p:animEffect transition="in" filter="wipe(up)">
                                      <p:cBhvr>
                                        <p:cTn id="7" dur="500"/>
                                        <p:tgtEl>
                                          <p:spTgt spid="137114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up)">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1147" grpId="0" animBg="1" autoUpdateAnimBg="0"/>
      <p:bldP spid="14" grpId="0" animBg="1" autoUpdateAnimBg="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sn_chain"/>
          <p:cNvPicPr>
            <a:picLocks noChangeAspect="1" noChangeArrowheads="1"/>
          </p:cNvPicPr>
          <p:nvPr/>
        </p:nvPicPr>
        <p:blipFill>
          <a:blip r:embed="rId3" cstate="print"/>
          <a:srcRect/>
          <a:stretch>
            <a:fillRect/>
          </a:stretch>
        </p:blipFill>
        <p:spPr bwMode="auto">
          <a:xfrm>
            <a:off x="914400" y="76200"/>
            <a:ext cx="2266950" cy="6667500"/>
          </a:xfrm>
          <a:prstGeom prst="rect">
            <a:avLst/>
          </a:prstGeom>
          <a:noFill/>
        </p:spPr>
      </p:pic>
      <p:grpSp>
        <p:nvGrpSpPr>
          <p:cNvPr id="2" name="Group 3"/>
          <p:cNvGrpSpPr>
            <a:grpSpLocks/>
          </p:cNvGrpSpPr>
          <p:nvPr/>
        </p:nvGrpSpPr>
        <p:grpSpPr bwMode="auto">
          <a:xfrm>
            <a:off x="3505200" y="457200"/>
            <a:ext cx="5181600" cy="3276600"/>
            <a:chOff x="2160" y="288"/>
            <a:chExt cx="3264" cy="2064"/>
          </a:xfrm>
        </p:grpSpPr>
        <p:pic>
          <p:nvPicPr>
            <p:cNvPr id="3076" name="Picture 4"/>
            <p:cNvPicPr>
              <a:picLocks noChangeAspect="1" noChangeArrowheads="1"/>
            </p:cNvPicPr>
            <p:nvPr/>
          </p:nvPicPr>
          <p:blipFill>
            <a:blip r:embed="rId4" cstate="print"/>
            <a:srcRect/>
            <a:stretch>
              <a:fillRect/>
            </a:stretch>
          </p:blipFill>
          <p:spPr bwMode="auto">
            <a:xfrm>
              <a:off x="2208" y="336"/>
              <a:ext cx="1306" cy="1378"/>
            </a:xfrm>
            <a:prstGeom prst="rect">
              <a:avLst/>
            </a:prstGeom>
            <a:noFill/>
            <a:ln w="9525">
              <a:noFill/>
              <a:miter lim="800000"/>
              <a:headEnd/>
              <a:tailEnd/>
            </a:ln>
            <a:effectLst/>
          </p:spPr>
        </p:pic>
        <p:pic>
          <p:nvPicPr>
            <p:cNvPr id="3077" name="Picture 5"/>
            <p:cNvPicPr>
              <a:picLocks noChangeAspect="1" noChangeArrowheads="1"/>
            </p:cNvPicPr>
            <p:nvPr/>
          </p:nvPicPr>
          <p:blipFill>
            <a:blip r:embed="rId5" cstate="print"/>
            <a:srcRect/>
            <a:stretch>
              <a:fillRect/>
            </a:stretch>
          </p:blipFill>
          <p:spPr bwMode="auto">
            <a:xfrm>
              <a:off x="4032" y="288"/>
              <a:ext cx="1392" cy="1450"/>
            </a:xfrm>
            <a:prstGeom prst="rect">
              <a:avLst/>
            </a:prstGeom>
            <a:noFill/>
            <a:ln w="9525">
              <a:noFill/>
              <a:miter lim="800000"/>
              <a:headEnd/>
              <a:tailEnd/>
            </a:ln>
            <a:effectLst/>
          </p:spPr>
        </p:pic>
        <p:sp>
          <p:nvSpPr>
            <p:cNvPr id="3078" name="Text Box 6"/>
            <p:cNvSpPr txBox="1">
              <a:spLocks noChangeArrowheads="1"/>
            </p:cNvSpPr>
            <p:nvPr/>
          </p:nvSpPr>
          <p:spPr bwMode="auto">
            <a:xfrm>
              <a:off x="2160" y="2064"/>
              <a:ext cx="1344" cy="288"/>
            </a:xfrm>
            <a:prstGeom prst="rect">
              <a:avLst/>
            </a:prstGeom>
            <a:noFill/>
            <a:ln w="9525">
              <a:noFill/>
              <a:miter lim="800000"/>
              <a:headEnd/>
              <a:tailEnd/>
            </a:ln>
            <a:effectLst/>
          </p:spPr>
          <p:txBody>
            <a:bodyPr>
              <a:spAutoFit/>
            </a:bodyPr>
            <a:lstStyle/>
            <a:p>
              <a:pPr algn="l">
                <a:spcBef>
                  <a:spcPct val="50000"/>
                </a:spcBef>
              </a:pPr>
              <a:r>
                <a:rPr lang="en-US" sz="2400" smtClean="0">
                  <a:solidFill>
                    <a:srgbClr val="000000"/>
                  </a:solidFill>
                  <a:latin typeface="Times New Roman" pitchFamily="18" charset="0"/>
                </a:rPr>
                <a:t>February 1984</a:t>
              </a:r>
            </a:p>
          </p:txBody>
        </p:sp>
        <p:sp>
          <p:nvSpPr>
            <p:cNvPr id="3079" name="Text Box 7"/>
            <p:cNvSpPr txBox="1">
              <a:spLocks noChangeArrowheads="1"/>
            </p:cNvSpPr>
            <p:nvPr/>
          </p:nvSpPr>
          <p:spPr bwMode="auto">
            <a:xfrm>
              <a:off x="4032" y="2064"/>
              <a:ext cx="1392" cy="288"/>
            </a:xfrm>
            <a:prstGeom prst="rect">
              <a:avLst/>
            </a:prstGeom>
            <a:noFill/>
            <a:ln w="9525">
              <a:noFill/>
              <a:miter lim="800000"/>
              <a:headEnd/>
              <a:tailEnd/>
            </a:ln>
            <a:effectLst/>
          </p:spPr>
          <p:txBody>
            <a:bodyPr>
              <a:spAutoFit/>
            </a:bodyPr>
            <a:lstStyle/>
            <a:p>
              <a:pPr algn="l">
                <a:spcBef>
                  <a:spcPct val="50000"/>
                </a:spcBef>
              </a:pPr>
              <a:r>
                <a:rPr lang="en-US" sz="2400" smtClean="0">
                  <a:solidFill>
                    <a:srgbClr val="000000"/>
                  </a:solidFill>
                  <a:latin typeface="Times New Roman" pitchFamily="18" charset="0"/>
                </a:rPr>
                <a:t>March 8,1987</a:t>
              </a:r>
            </a:p>
          </p:txBody>
        </p:sp>
      </p:grpSp>
      <p:sp>
        <p:nvSpPr>
          <p:cNvPr id="3080" name="Text Box 8"/>
          <p:cNvSpPr txBox="1">
            <a:spLocks noChangeArrowheads="1"/>
          </p:cNvSpPr>
          <p:nvPr/>
        </p:nvSpPr>
        <p:spPr bwMode="auto">
          <a:xfrm>
            <a:off x="4702175" y="4343400"/>
            <a:ext cx="2079625" cy="1373188"/>
          </a:xfrm>
          <a:prstGeom prst="rect">
            <a:avLst/>
          </a:prstGeom>
          <a:noFill/>
          <a:ln w="22225">
            <a:noFill/>
            <a:miter lim="800000"/>
            <a:headEnd/>
            <a:tailEnd/>
          </a:ln>
          <a:effectLst/>
        </p:spPr>
        <p:txBody>
          <a:bodyPr wrap="none">
            <a:spAutoFit/>
          </a:bodyPr>
          <a:lstStyle/>
          <a:p>
            <a:r>
              <a:rPr lang="en-GB" smtClean="0">
                <a:solidFill>
                  <a:srgbClr val="000000"/>
                </a:solidFill>
                <a:latin typeface="Times New Roman" pitchFamily="18" charset="0"/>
              </a:rPr>
              <a:t>A supernova </a:t>
            </a:r>
          </a:p>
          <a:p>
            <a:r>
              <a:rPr lang="en-GB" smtClean="0">
                <a:solidFill>
                  <a:srgbClr val="000000"/>
                </a:solidFill>
                <a:latin typeface="Times New Roman" pitchFamily="18" charset="0"/>
              </a:rPr>
              <a:t>converts</a:t>
            </a:r>
          </a:p>
          <a:p>
            <a:r>
              <a:rPr lang="en-GB" smtClean="0">
                <a:solidFill>
                  <a:srgbClr val="000000"/>
                </a:solidFill>
                <a:latin typeface="Times New Roman" pitchFamily="18" charset="0"/>
              </a:rPr>
              <a:t>~ 1 M</a:t>
            </a:r>
            <a:r>
              <a:rPr lang="en-GB" baseline="-25000" smtClean="0">
                <a:solidFill>
                  <a:srgbClr val="000000"/>
                </a:solidFill>
                <a:latin typeface="Times New Roman" pitchFamily="18" charset="0"/>
                <a:ea typeface="Arial Unicode MS" pitchFamily="34" charset="-128"/>
                <a:cs typeface="Arial Unicode MS" pitchFamily="34" charset="-128"/>
              </a:rPr>
              <a:t>⊙</a:t>
            </a:r>
            <a:r>
              <a:rPr lang="en-GB" smtClean="0">
                <a:solidFill>
                  <a:srgbClr val="000000"/>
                </a:solidFill>
                <a:latin typeface="Times New Roman" pitchFamily="18" charset="0"/>
              </a:rPr>
              <a:t> to </a:t>
            </a:r>
            <a:r>
              <a:rPr lang="en-GB" smtClean="0">
                <a:solidFill>
                  <a:srgbClr val="000000"/>
                </a:solidFill>
                <a:latin typeface="Symbol" pitchFamily="18" charset="2"/>
              </a:rPr>
              <a:t>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080"/>
                                        </p:tgtEl>
                                        <p:attrNameLst>
                                          <p:attrName>style.visibility</p:attrName>
                                        </p:attrNameLst>
                                      </p:cBhvr>
                                      <p:to>
                                        <p:strVal val="visible"/>
                                      </p:to>
                                    </p:set>
                                    <p:anim calcmode="lin" valueType="num">
                                      <p:cBhvr additive="base">
                                        <p:cTn id="7" dur="500" fill="hold"/>
                                        <p:tgtEl>
                                          <p:spTgt spid="3080"/>
                                        </p:tgtEl>
                                        <p:attrNameLst>
                                          <p:attrName>ppt_x</p:attrName>
                                        </p:attrNameLst>
                                      </p:cBhvr>
                                      <p:tavLst>
                                        <p:tav tm="0">
                                          <p:val>
                                            <p:strVal val="1+#ppt_w/2"/>
                                          </p:val>
                                        </p:tav>
                                        <p:tav tm="100000">
                                          <p:val>
                                            <p:strVal val="#ppt_x"/>
                                          </p:val>
                                        </p:tav>
                                      </p:tavLst>
                                    </p:anim>
                                    <p:anim calcmode="lin" valueType="num">
                                      <p:cBhvr additive="base">
                                        <p:cTn id="8" dur="500" fill="hold"/>
                                        <p:tgtEl>
                                          <p:spTgt spid="308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0" grpId="0" autoUpdateAnimBg="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Object 2"/>
          <p:cNvGraphicFramePr>
            <a:graphicFrameLocks noChangeAspect="1"/>
          </p:cNvGraphicFramePr>
          <p:nvPr/>
        </p:nvGraphicFramePr>
        <p:xfrm>
          <a:off x="304800" y="2209800"/>
          <a:ext cx="2895600" cy="1065213"/>
        </p:xfrm>
        <a:graphic>
          <a:graphicData uri="http://schemas.openxmlformats.org/presentationml/2006/ole">
            <p:oleObj spid="_x0000_s751618" name="Equation" r:id="rId4" imgW="1346040" imgH="495000" progId="Equation.3">
              <p:embed/>
            </p:oleObj>
          </a:graphicData>
        </a:graphic>
      </p:graphicFrame>
      <p:pic>
        <p:nvPicPr>
          <p:cNvPr id="6147" name="Picture 3" descr="supernova"/>
          <p:cNvPicPr>
            <a:picLocks noChangeAspect="1" noChangeArrowheads="1"/>
          </p:cNvPicPr>
          <p:nvPr/>
        </p:nvPicPr>
        <p:blipFill>
          <a:blip r:embed="rId5" cstate="print"/>
          <a:srcRect/>
          <a:stretch>
            <a:fillRect/>
          </a:stretch>
        </p:blipFill>
        <p:spPr bwMode="auto">
          <a:xfrm>
            <a:off x="3276600" y="152400"/>
            <a:ext cx="5486400" cy="4479925"/>
          </a:xfrm>
          <a:prstGeom prst="rect">
            <a:avLst/>
          </a:prstGeom>
          <a:noFill/>
        </p:spPr>
      </p:pic>
      <p:sp>
        <p:nvSpPr>
          <p:cNvPr id="6148" name="Text Box 4"/>
          <p:cNvSpPr txBox="1">
            <a:spLocks noChangeArrowheads="1"/>
          </p:cNvSpPr>
          <p:nvPr/>
        </p:nvSpPr>
        <p:spPr bwMode="auto">
          <a:xfrm>
            <a:off x="251520" y="4437112"/>
            <a:ext cx="6454775" cy="519113"/>
          </a:xfrm>
          <a:prstGeom prst="rect">
            <a:avLst/>
          </a:prstGeom>
          <a:noFill/>
          <a:ln w="22225">
            <a:noFill/>
            <a:miter lim="800000"/>
            <a:headEnd/>
            <a:tailEnd/>
          </a:ln>
          <a:effectLst/>
        </p:spPr>
        <p:txBody>
          <a:bodyPr wrap="none">
            <a:spAutoFit/>
          </a:bodyPr>
          <a:lstStyle/>
          <a:p>
            <a:r>
              <a:rPr lang="en-GB" dirty="0" smtClean="0">
                <a:solidFill>
                  <a:srgbClr val="990000"/>
                </a:solidFill>
                <a:latin typeface="Times New Roman" pitchFamily="18" charset="0"/>
              </a:rPr>
              <a:t>Limit from SN1987a is </a:t>
            </a:r>
            <a:r>
              <a:rPr lang="en-GB" dirty="0" err="1" smtClean="0">
                <a:solidFill>
                  <a:srgbClr val="990000"/>
                </a:solidFill>
                <a:latin typeface="Times New Roman" pitchFamily="18" charset="0"/>
              </a:rPr>
              <a:t>m</a:t>
            </a:r>
            <a:r>
              <a:rPr lang="en-GB" baseline="-25000" dirty="0" err="1" smtClean="0">
                <a:solidFill>
                  <a:srgbClr val="990000"/>
                </a:solidFill>
                <a:latin typeface="Symbol" pitchFamily="18" charset="2"/>
              </a:rPr>
              <a:t>n</a:t>
            </a:r>
            <a:r>
              <a:rPr lang="en-GB" baseline="-42000" dirty="0" err="1" smtClean="0">
                <a:solidFill>
                  <a:srgbClr val="990000"/>
                </a:solidFill>
                <a:latin typeface="Times New Roman" pitchFamily="18" charset="0"/>
              </a:rPr>
              <a:t>e</a:t>
            </a:r>
            <a:r>
              <a:rPr lang="en-GB" dirty="0" smtClean="0">
                <a:solidFill>
                  <a:srgbClr val="990000"/>
                </a:solidFill>
                <a:latin typeface="Times New Roman" pitchFamily="18" charset="0"/>
              </a:rPr>
              <a:t> &gt; 23 </a:t>
            </a:r>
            <a:r>
              <a:rPr lang="en-GB" dirty="0" err="1" smtClean="0">
                <a:solidFill>
                  <a:srgbClr val="990000"/>
                </a:solidFill>
                <a:latin typeface="Times New Roman" pitchFamily="18" charset="0"/>
              </a:rPr>
              <a:t>eV</a:t>
            </a:r>
            <a:r>
              <a:rPr lang="en-GB" dirty="0" smtClean="0">
                <a:solidFill>
                  <a:srgbClr val="990000"/>
                </a:solidFill>
                <a:latin typeface="Times New Roman" pitchFamily="18" charset="0"/>
              </a:rPr>
              <a:t> (PDG) </a:t>
            </a:r>
          </a:p>
        </p:txBody>
      </p:sp>
      <p:sp>
        <p:nvSpPr>
          <p:cNvPr id="6149" name="Text Box 5"/>
          <p:cNvSpPr txBox="1">
            <a:spLocks noChangeArrowheads="1"/>
          </p:cNvSpPr>
          <p:nvPr/>
        </p:nvSpPr>
        <p:spPr bwMode="auto">
          <a:xfrm>
            <a:off x="251520" y="4996333"/>
            <a:ext cx="7949740" cy="523220"/>
          </a:xfrm>
          <a:prstGeom prst="rect">
            <a:avLst/>
          </a:prstGeom>
          <a:noFill/>
          <a:ln w="22225">
            <a:noFill/>
            <a:miter lim="800000"/>
            <a:headEnd/>
            <a:tailEnd/>
          </a:ln>
          <a:effectLst/>
        </p:spPr>
        <p:txBody>
          <a:bodyPr wrap="none">
            <a:spAutoFit/>
          </a:bodyPr>
          <a:lstStyle/>
          <a:p>
            <a:pPr algn="l"/>
            <a:r>
              <a:rPr lang="en-GB" dirty="0" smtClean="0">
                <a:solidFill>
                  <a:srgbClr val="990000"/>
                </a:solidFill>
                <a:latin typeface="Times New Roman" pitchFamily="18" charset="0"/>
              </a:rPr>
              <a:t>Best you can do is ~5-10 </a:t>
            </a:r>
            <a:r>
              <a:rPr lang="en-GB" dirty="0" err="1" smtClean="0">
                <a:solidFill>
                  <a:srgbClr val="990000"/>
                </a:solidFill>
                <a:latin typeface="Times New Roman" pitchFamily="18" charset="0"/>
              </a:rPr>
              <a:t>eV</a:t>
            </a:r>
            <a:r>
              <a:rPr lang="en-GB" dirty="0" smtClean="0">
                <a:solidFill>
                  <a:srgbClr val="990000"/>
                </a:solidFill>
                <a:latin typeface="Times New Roman" pitchFamily="18" charset="0"/>
              </a:rPr>
              <a:t>, which isn’t good enough</a:t>
            </a:r>
          </a:p>
        </p:txBody>
      </p:sp>
      <p:sp>
        <p:nvSpPr>
          <p:cNvPr id="8" name="Text Box 5"/>
          <p:cNvSpPr txBox="1">
            <a:spLocks noChangeArrowheads="1"/>
          </p:cNvSpPr>
          <p:nvPr/>
        </p:nvSpPr>
        <p:spPr bwMode="auto">
          <a:xfrm>
            <a:off x="251520" y="5499229"/>
            <a:ext cx="8959504" cy="954107"/>
          </a:xfrm>
          <a:prstGeom prst="rect">
            <a:avLst/>
          </a:prstGeom>
          <a:noFill/>
          <a:ln w="22225">
            <a:noFill/>
            <a:miter lim="800000"/>
            <a:headEnd/>
            <a:tailEnd/>
          </a:ln>
          <a:effectLst/>
        </p:spPr>
        <p:txBody>
          <a:bodyPr wrap="none">
            <a:spAutoFit/>
          </a:bodyPr>
          <a:lstStyle/>
          <a:p>
            <a:pPr algn="l"/>
            <a:r>
              <a:rPr lang="en-GB" dirty="0" smtClean="0">
                <a:solidFill>
                  <a:srgbClr val="990000"/>
                </a:solidFill>
                <a:latin typeface="Times New Roman" pitchFamily="18" charset="0"/>
              </a:rPr>
              <a:t>Light and neutrinos got here on the same day after travelling </a:t>
            </a:r>
          </a:p>
          <a:p>
            <a:pPr algn="l"/>
            <a:r>
              <a:rPr lang="en-GB" dirty="0" smtClean="0">
                <a:solidFill>
                  <a:srgbClr val="990000"/>
                </a:solidFill>
                <a:latin typeface="Times New Roman" pitchFamily="18" charset="0"/>
              </a:rPr>
              <a:t>for ~160k yrs, so </a:t>
            </a:r>
            <a:r>
              <a:rPr lang="en-GB" dirty="0" smtClean="0">
                <a:solidFill>
                  <a:srgbClr val="C00000"/>
                </a:solidFill>
                <a:latin typeface="Times New Roman" pitchFamily="18" charset="0"/>
              </a:rPr>
              <a:t>|</a:t>
            </a:r>
            <a:r>
              <a:rPr lang="en-GB" dirty="0" err="1" smtClean="0">
                <a:solidFill>
                  <a:srgbClr val="C00000"/>
                </a:solidFill>
                <a:latin typeface="Times New Roman" pitchFamily="18" charset="0"/>
              </a:rPr>
              <a:t>v</a:t>
            </a:r>
            <a:r>
              <a:rPr lang="en-GB" baseline="-25000" dirty="0" err="1" smtClean="0">
                <a:solidFill>
                  <a:srgbClr val="C00000"/>
                </a:solidFill>
                <a:latin typeface="Symbol" pitchFamily="18" charset="2"/>
              </a:rPr>
              <a:t>n</a:t>
            </a:r>
            <a:r>
              <a:rPr lang="en-GB" dirty="0" smtClean="0">
                <a:solidFill>
                  <a:srgbClr val="C00000"/>
                </a:solidFill>
                <a:latin typeface="Times New Roman" pitchFamily="18" charset="0"/>
              </a:rPr>
              <a:t>-c|/c &lt; 2×10</a:t>
            </a:r>
            <a:r>
              <a:rPr lang="en-GB" baseline="30000" dirty="0" smtClean="0">
                <a:solidFill>
                  <a:srgbClr val="C00000"/>
                </a:solidFill>
                <a:latin typeface="Times New Roman" pitchFamily="18" charset="0"/>
              </a:rPr>
              <a:t>-9</a:t>
            </a:r>
            <a:r>
              <a:rPr lang="en-GB" dirty="0" smtClean="0">
                <a:solidFill>
                  <a:srgbClr val="C00000"/>
                </a:solidFill>
                <a:latin typeface="Times New Roman" pitchFamily="18" charset="0"/>
              </a:rPr>
              <a:t>  at E</a:t>
            </a:r>
            <a:r>
              <a:rPr lang="en-GB" baseline="-25000" dirty="0" smtClean="0">
                <a:solidFill>
                  <a:srgbClr val="C00000"/>
                </a:solidFill>
                <a:latin typeface="Symbol" pitchFamily="18" charset="2"/>
              </a:rPr>
              <a:t>n</a:t>
            </a:r>
            <a:r>
              <a:rPr lang="en-GB" dirty="0" smtClean="0">
                <a:solidFill>
                  <a:srgbClr val="C00000"/>
                </a:solidFill>
                <a:latin typeface="Times New Roman" pitchFamily="18" charset="0"/>
              </a:rPr>
              <a:t> ~ 10 </a:t>
            </a:r>
            <a:r>
              <a:rPr lang="en-GB" dirty="0" err="1" smtClean="0">
                <a:solidFill>
                  <a:srgbClr val="C00000"/>
                </a:solidFill>
                <a:latin typeface="Times New Roman" pitchFamily="18" charset="0"/>
              </a:rPr>
              <a:t>MeV</a:t>
            </a:r>
            <a:endParaRPr lang="en-GB" dirty="0" smtClean="0">
              <a:solidFill>
                <a:srgbClr val="C00000"/>
              </a:solidFill>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wipe(up)">
                                      <p:cBhvr>
                                        <p:cTn id="7" dur="500"/>
                                        <p:tgtEl>
                                          <p:spTgt spid="614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148"/>
                                        </p:tgtEl>
                                        <p:attrNameLst>
                                          <p:attrName>style.visibility</p:attrName>
                                        </p:attrNameLst>
                                      </p:cBhvr>
                                      <p:to>
                                        <p:strVal val="visible"/>
                                      </p:to>
                                    </p:set>
                                    <p:animEffect transition="in" filter="wipe(left)">
                                      <p:cBhvr>
                                        <p:cTn id="12" dur="500"/>
                                        <p:tgtEl>
                                          <p:spTgt spid="614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149"/>
                                        </p:tgtEl>
                                        <p:attrNameLst>
                                          <p:attrName>style.visibility</p:attrName>
                                        </p:attrNameLst>
                                      </p:cBhvr>
                                      <p:to>
                                        <p:strVal val="visible"/>
                                      </p:to>
                                    </p:set>
                                    <p:animEffect transition="in" filter="wipe(left)">
                                      <p:cBhvr>
                                        <p:cTn id="17" dur="500"/>
                                        <p:tgtEl>
                                          <p:spTgt spid="614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autoUpdateAnimBg="0"/>
      <p:bldP spid="6149" grpId="0" autoUpdateAnimBg="0"/>
      <p:bldP spid="8" grpId="0" autoUpdateAnimBg="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3666" name="Picture 2"/>
          <p:cNvPicPr>
            <a:picLocks noChangeAspect="1" noChangeArrowheads="1"/>
          </p:cNvPicPr>
          <p:nvPr/>
        </p:nvPicPr>
        <p:blipFill>
          <a:blip r:embed="rId2" cstate="print"/>
          <a:srcRect/>
          <a:stretch>
            <a:fillRect/>
          </a:stretch>
        </p:blipFill>
        <p:spPr bwMode="auto">
          <a:xfrm>
            <a:off x="4224469" y="0"/>
            <a:ext cx="4956043" cy="3717032"/>
          </a:xfrm>
          <a:prstGeom prst="rect">
            <a:avLst/>
          </a:prstGeom>
          <a:noFill/>
          <a:ln w="9525">
            <a:noFill/>
            <a:miter lim="800000"/>
            <a:headEnd/>
            <a:tailEnd/>
          </a:ln>
        </p:spPr>
      </p:pic>
      <p:pic>
        <p:nvPicPr>
          <p:cNvPr id="753667" name="Picture 3"/>
          <p:cNvPicPr>
            <a:picLocks noChangeAspect="1" noChangeArrowheads="1"/>
          </p:cNvPicPr>
          <p:nvPr/>
        </p:nvPicPr>
        <p:blipFill>
          <a:blip r:embed="rId3" cstate="print"/>
          <a:srcRect/>
          <a:stretch>
            <a:fillRect/>
          </a:stretch>
        </p:blipFill>
        <p:spPr bwMode="auto">
          <a:xfrm>
            <a:off x="35496" y="3563634"/>
            <a:ext cx="4392488" cy="3294366"/>
          </a:xfrm>
          <a:prstGeom prst="rect">
            <a:avLst/>
          </a:prstGeom>
          <a:noFill/>
          <a:ln w="9525">
            <a:noFill/>
            <a:miter lim="800000"/>
            <a:headEnd/>
            <a:tailEnd/>
          </a:ln>
        </p:spPr>
      </p:pic>
      <p:pic>
        <p:nvPicPr>
          <p:cNvPr id="753669" name="Picture 5"/>
          <p:cNvPicPr>
            <a:picLocks noChangeAspect="1" noChangeArrowheads="1"/>
          </p:cNvPicPr>
          <p:nvPr/>
        </p:nvPicPr>
        <p:blipFill>
          <a:blip r:embed="rId4" cstate="print"/>
          <a:srcRect/>
          <a:stretch>
            <a:fillRect/>
          </a:stretch>
        </p:blipFill>
        <p:spPr bwMode="auto">
          <a:xfrm>
            <a:off x="72008" y="957914"/>
            <a:ext cx="4211960" cy="2327070"/>
          </a:xfrm>
          <a:prstGeom prst="rect">
            <a:avLst/>
          </a:prstGeom>
          <a:noFill/>
          <a:ln w="9525">
            <a:noFill/>
            <a:miter lim="800000"/>
            <a:headEnd/>
            <a:tailEnd/>
          </a:ln>
        </p:spPr>
      </p:pic>
      <p:grpSp>
        <p:nvGrpSpPr>
          <p:cNvPr id="7" name="Group 6"/>
          <p:cNvGrpSpPr/>
          <p:nvPr/>
        </p:nvGrpSpPr>
        <p:grpSpPr>
          <a:xfrm>
            <a:off x="4530435" y="3861048"/>
            <a:ext cx="4650077" cy="2880320"/>
            <a:chOff x="4479344" y="0"/>
            <a:chExt cx="4650077" cy="2880320"/>
          </a:xfrm>
        </p:grpSpPr>
        <p:pic>
          <p:nvPicPr>
            <p:cNvPr id="8" name="Picture 4"/>
            <p:cNvPicPr>
              <a:picLocks noChangeAspect="1" noChangeArrowheads="1"/>
            </p:cNvPicPr>
            <p:nvPr/>
          </p:nvPicPr>
          <p:blipFill>
            <a:blip r:embed="rId5" cstate="print"/>
            <a:srcRect/>
            <a:stretch>
              <a:fillRect/>
            </a:stretch>
          </p:blipFill>
          <p:spPr bwMode="auto">
            <a:xfrm>
              <a:off x="4520909" y="388844"/>
              <a:ext cx="4486642" cy="2491476"/>
            </a:xfrm>
            <a:prstGeom prst="rect">
              <a:avLst/>
            </a:prstGeom>
            <a:noFill/>
            <a:ln w="9525">
              <a:noFill/>
              <a:miter lim="800000"/>
              <a:headEnd/>
              <a:tailEnd/>
            </a:ln>
          </p:spPr>
        </p:pic>
        <p:pic>
          <p:nvPicPr>
            <p:cNvPr id="9" name="Picture 5"/>
            <p:cNvPicPr>
              <a:picLocks noChangeAspect="1" noChangeArrowheads="1"/>
            </p:cNvPicPr>
            <p:nvPr/>
          </p:nvPicPr>
          <p:blipFill>
            <a:blip r:embed="rId6" cstate="print"/>
            <a:srcRect/>
            <a:stretch>
              <a:fillRect/>
            </a:stretch>
          </p:blipFill>
          <p:spPr bwMode="auto">
            <a:xfrm rot="16200000">
              <a:off x="7804621" y="1312112"/>
              <a:ext cx="2232248" cy="273336"/>
            </a:xfrm>
            <a:prstGeom prst="rect">
              <a:avLst/>
            </a:prstGeom>
            <a:noFill/>
            <a:ln w="9525">
              <a:noFill/>
              <a:miter lim="800000"/>
              <a:headEnd/>
              <a:tailEnd/>
            </a:ln>
          </p:spPr>
        </p:pic>
        <p:sp>
          <p:nvSpPr>
            <p:cNvPr id="10" name="TextBox 9"/>
            <p:cNvSpPr txBox="1"/>
            <p:nvPr/>
          </p:nvSpPr>
          <p:spPr>
            <a:xfrm>
              <a:off x="4479344" y="319970"/>
              <a:ext cx="3281925" cy="400110"/>
            </a:xfrm>
            <a:prstGeom prst="rect">
              <a:avLst/>
            </a:prstGeom>
            <a:noFill/>
          </p:spPr>
          <p:txBody>
            <a:bodyPr wrap="none" rtlCol="0">
              <a:spAutoFit/>
            </a:bodyPr>
            <a:lstStyle/>
            <a:p>
              <a:r>
                <a:rPr lang="en-GB" sz="2000" dirty="0" smtClean="0"/>
                <a:t>OPERA </a:t>
              </a:r>
              <a:r>
                <a:rPr lang="en-GB" sz="2000" dirty="0" smtClean="0">
                  <a:latin typeface="Symbol" pitchFamily="18" charset="2"/>
                </a:rPr>
                <a:t>t</a:t>
              </a:r>
              <a:r>
                <a:rPr lang="en-GB" sz="2000" dirty="0" smtClean="0"/>
                <a:t> appearance event....</a:t>
              </a:r>
              <a:endParaRPr lang="en-GB" sz="2000" dirty="0"/>
            </a:p>
          </p:txBody>
        </p:sp>
        <p:sp>
          <p:nvSpPr>
            <p:cNvPr id="11" name="TextBox 10"/>
            <p:cNvSpPr txBox="1"/>
            <p:nvPr/>
          </p:nvSpPr>
          <p:spPr>
            <a:xfrm>
              <a:off x="4804198" y="2480210"/>
              <a:ext cx="4325223" cy="400110"/>
            </a:xfrm>
            <a:prstGeom prst="rect">
              <a:avLst/>
            </a:prstGeom>
            <a:noFill/>
          </p:spPr>
          <p:txBody>
            <a:bodyPr wrap="none" rtlCol="0">
              <a:spAutoFit/>
            </a:bodyPr>
            <a:lstStyle/>
            <a:p>
              <a:r>
                <a:rPr lang="en-GB" sz="2000" dirty="0" smtClean="0"/>
                <a:t>.... has no friends yet.  Expect 1.65±0.16</a:t>
              </a:r>
              <a:endParaRPr lang="en-GB" sz="2000" dirty="0"/>
            </a:p>
          </p:txBody>
        </p:sp>
        <p:sp>
          <p:nvSpPr>
            <p:cNvPr id="12" name="TextBox 11"/>
            <p:cNvSpPr txBox="1"/>
            <p:nvPr/>
          </p:nvSpPr>
          <p:spPr>
            <a:xfrm>
              <a:off x="7218829" y="0"/>
              <a:ext cx="1622560" cy="400110"/>
            </a:xfrm>
            <a:prstGeom prst="rect">
              <a:avLst/>
            </a:prstGeom>
            <a:noFill/>
          </p:spPr>
          <p:txBody>
            <a:bodyPr wrap="none" rtlCol="0">
              <a:spAutoFit/>
            </a:bodyPr>
            <a:lstStyle/>
            <a:p>
              <a:r>
                <a:rPr lang="en-GB" sz="2000" dirty="0" err="1" smtClean="0">
                  <a:solidFill>
                    <a:srgbClr val="FB6BAC"/>
                  </a:solidFill>
                </a:rPr>
                <a:t>Dusini</a:t>
              </a:r>
              <a:r>
                <a:rPr lang="en-GB" sz="2000" dirty="0" smtClean="0">
                  <a:solidFill>
                    <a:srgbClr val="FB6BAC"/>
                  </a:solidFill>
                </a:rPr>
                <a:t> at EPS</a:t>
              </a:r>
              <a:endParaRPr lang="en-GB" sz="2000" dirty="0">
                <a:solidFill>
                  <a:srgbClr val="FB6BAC"/>
                </a:solidFill>
              </a:endParaRPr>
            </a:p>
          </p:txBody>
        </p:sp>
      </p:grpSp>
      <p:pic>
        <p:nvPicPr>
          <p:cNvPr id="753668" name="Picture 4"/>
          <p:cNvPicPr>
            <a:picLocks noChangeAspect="1" noChangeArrowheads="1"/>
          </p:cNvPicPr>
          <p:nvPr/>
        </p:nvPicPr>
        <p:blipFill>
          <a:blip r:embed="rId7" cstate="print"/>
          <a:srcRect/>
          <a:stretch>
            <a:fillRect/>
          </a:stretch>
        </p:blipFill>
        <p:spPr bwMode="auto">
          <a:xfrm>
            <a:off x="3563888" y="6165304"/>
            <a:ext cx="983896" cy="7371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3666" name="Picture 2"/>
          <p:cNvPicPr>
            <a:picLocks noChangeAspect="1" noChangeArrowheads="1"/>
          </p:cNvPicPr>
          <p:nvPr/>
        </p:nvPicPr>
        <p:blipFill>
          <a:blip r:embed="rId2" cstate="print"/>
          <a:srcRect/>
          <a:stretch>
            <a:fillRect/>
          </a:stretch>
        </p:blipFill>
        <p:spPr bwMode="auto">
          <a:xfrm>
            <a:off x="4224469" y="0"/>
            <a:ext cx="4956043" cy="3717032"/>
          </a:xfrm>
          <a:prstGeom prst="rect">
            <a:avLst/>
          </a:prstGeom>
          <a:noFill/>
          <a:ln w="9525">
            <a:noFill/>
            <a:miter lim="800000"/>
            <a:headEnd/>
            <a:tailEnd/>
          </a:ln>
        </p:spPr>
      </p:pic>
      <p:pic>
        <p:nvPicPr>
          <p:cNvPr id="753667" name="Picture 3"/>
          <p:cNvPicPr>
            <a:picLocks noChangeAspect="1" noChangeArrowheads="1"/>
          </p:cNvPicPr>
          <p:nvPr/>
        </p:nvPicPr>
        <p:blipFill>
          <a:blip r:embed="rId3" cstate="print"/>
          <a:srcRect/>
          <a:stretch>
            <a:fillRect/>
          </a:stretch>
        </p:blipFill>
        <p:spPr bwMode="auto">
          <a:xfrm>
            <a:off x="35496" y="3563634"/>
            <a:ext cx="4392488" cy="3294366"/>
          </a:xfrm>
          <a:prstGeom prst="rect">
            <a:avLst/>
          </a:prstGeom>
          <a:noFill/>
          <a:ln w="9525">
            <a:noFill/>
            <a:miter lim="800000"/>
            <a:headEnd/>
            <a:tailEnd/>
          </a:ln>
        </p:spPr>
      </p:pic>
      <p:pic>
        <p:nvPicPr>
          <p:cNvPr id="753669" name="Picture 5"/>
          <p:cNvPicPr>
            <a:picLocks noChangeAspect="1" noChangeArrowheads="1"/>
          </p:cNvPicPr>
          <p:nvPr/>
        </p:nvPicPr>
        <p:blipFill>
          <a:blip r:embed="rId4" cstate="print"/>
          <a:srcRect/>
          <a:stretch>
            <a:fillRect/>
          </a:stretch>
        </p:blipFill>
        <p:spPr bwMode="auto">
          <a:xfrm>
            <a:off x="72008" y="957914"/>
            <a:ext cx="4211960" cy="2327070"/>
          </a:xfrm>
          <a:prstGeom prst="rect">
            <a:avLst/>
          </a:prstGeom>
          <a:noFill/>
          <a:ln w="9525">
            <a:noFill/>
            <a:miter lim="800000"/>
            <a:headEnd/>
            <a:tailEnd/>
          </a:ln>
        </p:spPr>
      </p:pic>
      <p:pic>
        <p:nvPicPr>
          <p:cNvPr id="753668" name="Picture 4"/>
          <p:cNvPicPr>
            <a:picLocks noChangeAspect="1" noChangeArrowheads="1"/>
          </p:cNvPicPr>
          <p:nvPr/>
        </p:nvPicPr>
        <p:blipFill>
          <a:blip r:embed="rId5" cstate="print"/>
          <a:srcRect/>
          <a:stretch>
            <a:fillRect/>
          </a:stretch>
        </p:blipFill>
        <p:spPr bwMode="auto">
          <a:xfrm>
            <a:off x="3563888" y="6165304"/>
            <a:ext cx="983896" cy="737196"/>
          </a:xfrm>
          <a:prstGeom prst="rect">
            <a:avLst/>
          </a:prstGeom>
          <a:noFill/>
          <a:ln w="9525">
            <a:noFill/>
            <a:miter lim="800000"/>
            <a:headEnd/>
            <a:tailEnd/>
          </a:ln>
        </p:spPr>
      </p:pic>
      <p:pic>
        <p:nvPicPr>
          <p:cNvPr id="753671" name="Picture 7"/>
          <p:cNvPicPr>
            <a:picLocks noChangeAspect="1" noChangeArrowheads="1"/>
          </p:cNvPicPr>
          <p:nvPr/>
        </p:nvPicPr>
        <p:blipFill>
          <a:blip r:embed="rId6" cstate="print"/>
          <a:srcRect/>
          <a:stretch>
            <a:fillRect/>
          </a:stretch>
        </p:blipFill>
        <p:spPr bwMode="auto">
          <a:xfrm>
            <a:off x="4572000" y="-27384"/>
            <a:ext cx="4593512" cy="3240360"/>
          </a:xfrm>
          <a:prstGeom prst="rect">
            <a:avLst/>
          </a:prstGeom>
          <a:noFill/>
          <a:ln w="9525">
            <a:noFill/>
            <a:miter lim="800000"/>
            <a:headEnd/>
            <a:tailEnd/>
          </a:ln>
        </p:spPr>
      </p:pic>
      <p:sp>
        <p:nvSpPr>
          <p:cNvPr id="19" name="TextBox 18"/>
          <p:cNvSpPr txBox="1"/>
          <p:nvPr/>
        </p:nvSpPr>
        <p:spPr>
          <a:xfrm>
            <a:off x="4277595" y="5661248"/>
            <a:ext cx="2526653" cy="707886"/>
          </a:xfrm>
          <a:prstGeom prst="rect">
            <a:avLst/>
          </a:prstGeom>
          <a:solidFill>
            <a:srgbClr val="1407B9"/>
          </a:solidFill>
        </p:spPr>
        <p:txBody>
          <a:bodyPr wrap="none" rtlCol="0">
            <a:spAutoFit/>
          </a:bodyPr>
          <a:lstStyle/>
          <a:p>
            <a:r>
              <a:rPr lang="en-GB" sz="2000" dirty="0" smtClean="0">
                <a:latin typeface="Times New Roman" pitchFamily="18" charset="0"/>
              </a:rPr>
              <a:t>|</a:t>
            </a:r>
            <a:r>
              <a:rPr lang="en-GB" sz="2000" dirty="0" err="1" smtClean="0">
                <a:latin typeface="Times New Roman" pitchFamily="18" charset="0"/>
              </a:rPr>
              <a:t>v</a:t>
            </a:r>
            <a:r>
              <a:rPr lang="en-GB" sz="2000" baseline="-25000" dirty="0" err="1" smtClean="0">
                <a:latin typeface="Symbol" pitchFamily="18" charset="2"/>
              </a:rPr>
              <a:t>n</a:t>
            </a:r>
            <a:r>
              <a:rPr lang="en-GB" sz="2000" dirty="0" smtClean="0">
                <a:latin typeface="Times New Roman" pitchFamily="18" charset="0"/>
              </a:rPr>
              <a:t>-c|/c </a:t>
            </a:r>
            <a:r>
              <a:rPr lang="en-GB" sz="2000" dirty="0" smtClean="0">
                <a:latin typeface="Times New Roman" pitchFamily="18" charset="0"/>
              </a:rPr>
              <a:t>=</a:t>
            </a:r>
          </a:p>
          <a:p>
            <a:r>
              <a:rPr lang="en-GB" sz="2000" dirty="0" smtClean="0">
                <a:latin typeface="Times New Roman" pitchFamily="18" charset="0"/>
              </a:rPr>
              <a:t>(2.48±0.28±0.30)×10</a:t>
            </a:r>
            <a:r>
              <a:rPr lang="en-GB" sz="2000" baseline="30000" dirty="0" smtClean="0">
                <a:latin typeface="Times New Roman" pitchFamily="18" charset="0"/>
              </a:rPr>
              <a:t>-5</a:t>
            </a:r>
            <a:endParaRPr lang="en-GB" sz="2000" dirty="0"/>
          </a:p>
        </p:txBody>
      </p:sp>
      <p:sp>
        <p:nvSpPr>
          <p:cNvPr id="20" name="TextBox 19"/>
          <p:cNvSpPr txBox="1"/>
          <p:nvPr/>
        </p:nvSpPr>
        <p:spPr>
          <a:xfrm>
            <a:off x="5014008" y="6381328"/>
            <a:ext cx="1430200" cy="523220"/>
          </a:xfrm>
          <a:prstGeom prst="rect">
            <a:avLst/>
          </a:prstGeom>
          <a:noFill/>
        </p:spPr>
        <p:txBody>
          <a:bodyPr wrap="none" rtlCol="0">
            <a:spAutoFit/>
          </a:bodyPr>
          <a:lstStyle/>
          <a:p>
            <a:r>
              <a:rPr lang="en-GB" dirty="0" smtClean="0">
                <a:hlinkClick r:id="rId7" action="ppaction://hlinksldjump"/>
              </a:rPr>
              <a:t>Return ↑</a:t>
            </a:r>
            <a:endParaRPr lang="en-GB" dirty="0"/>
          </a:p>
        </p:txBody>
      </p:sp>
      <p:grpSp>
        <p:nvGrpSpPr>
          <p:cNvPr id="34" name="Group 33"/>
          <p:cNvGrpSpPr/>
          <p:nvPr/>
        </p:nvGrpSpPr>
        <p:grpSpPr>
          <a:xfrm>
            <a:off x="35496" y="17210"/>
            <a:ext cx="4752528" cy="2859753"/>
            <a:chOff x="35496" y="17210"/>
            <a:chExt cx="4752528" cy="2859753"/>
          </a:xfrm>
        </p:grpSpPr>
        <p:pic>
          <p:nvPicPr>
            <p:cNvPr id="753672" name="Picture 8"/>
            <p:cNvPicPr>
              <a:picLocks noChangeAspect="1" noChangeArrowheads="1"/>
            </p:cNvPicPr>
            <p:nvPr/>
          </p:nvPicPr>
          <p:blipFill>
            <a:blip r:embed="rId8" cstate="print"/>
            <a:srcRect/>
            <a:stretch>
              <a:fillRect/>
            </a:stretch>
          </p:blipFill>
          <p:spPr bwMode="auto">
            <a:xfrm>
              <a:off x="35496" y="17210"/>
              <a:ext cx="3816424" cy="2859753"/>
            </a:xfrm>
            <a:prstGeom prst="rect">
              <a:avLst/>
            </a:prstGeom>
            <a:noFill/>
            <a:ln w="9525">
              <a:noFill/>
              <a:miter lim="800000"/>
              <a:headEnd/>
              <a:tailEnd/>
            </a:ln>
          </p:spPr>
        </p:pic>
        <p:cxnSp>
          <p:nvCxnSpPr>
            <p:cNvPr id="22" name="Straight Arrow Connector 21"/>
            <p:cNvCxnSpPr/>
            <p:nvPr/>
          </p:nvCxnSpPr>
          <p:spPr bwMode="auto">
            <a:xfrm flipH="1" flipV="1">
              <a:off x="3635896" y="1268760"/>
              <a:ext cx="1152128" cy="504056"/>
            </a:xfrm>
            <a:prstGeom prst="straightConnector1">
              <a:avLst/>
            </a:prstGeom>
            <a:solidFill>
              <a:srgbClr val="FFFFFF"/>
            </a:solidFill>
            <a:ln w="44450" cap="flat" cmpd="sng" algn="ctr">
              <a:solidFill>
                <a:srgbClr val="FF5050"/>
              </a:solidFill>
              <a:prstDash val="solid"/>
              <a:round/>
              <a:headEnd type="none" w="med" len="med"/>
              <a:tailEnd type="arrow"/>
            </a:ln>
            <a:effectLst/>
          </p:spPr>
        </p:cxnSp>
      </p:grpSp>
      <p:grpSp>
        <p:nvGrpSpPr>
          <p:cNvPr id="35" name="Group 34"/>
          <p:cNvGrpSpPr/>
          <p:nvPr/>
        </p:nvGrpSpPr>
        <p:grpSpPr>
          <a:xfrm>
            <a:off x="0" y="2780928"/>
            <a:ext cx="4139952" cy="3655368"/>
            <a:chOff x="0" y="2780928"/>
            <a:chExt cx="4139952" cy="3655368"/>
          </a:xfrm>
        </p:grpSpPr>
        <p:pic>
          <p:nvPicPr>
            <p:cNvPr id="753673" name="Picture 9"/>
            <p:cNvPicPr>
              <a:picLocks noChangeAspect="1" noChangeArrowheads="1"/>
            </p:cNvPicPr>
            <p:nvPr/>
          </p:nvPicPr>
          <p:blipFill>
            <a:blip r:embed="rId9" cstate="print"/>
            <a:srcRect/>
            <a:stretch>
              <a:fillRect/>
            </a:stretch>
          </p:blipFill>
          <p:spPr bwMode="auto">
            <a:xfrm>
              <a:off x="0" y="3356992"/>
              <a:ext cx="4139952" cy="3079304"/>
            </a:xfrm>
            <a:prstGeom prst="rect">
              <a:avLst/>
            </a:prstGeom>
            <a:noFill/>
            <a:ln w="9525">
              <a:noFill/>
              <a:miter lim="800000"/>
              <a:headEnd/>
              <a:tailEnd/>
            </a:ln>
          </p:spPr>
        </p:pic>
        <p:cxnSp>
          <p:nvCxnSpPr>
            <p:cNvPr id="23" name="Straight Arrow Connector 22"/>
            <p:cNvCxnSpPr/>
            <p:nvPr/>
          </p:nvCxnSpPr>
          <p:spPr bwMode="auto">
            <a:xfrm>
              <a:off x="1691680" y="2780928"/>
              <a:ext cx="504056" cy="792088"/>
            </a:xfrm>
            <a:prstGeom prst="straightConnector1">
              <a:avLst/>
            </a:prstGeom>
            <a:solidFill>
              <a:srgbClr val="FFFFFF"/>
            </a:solidFill>
            <a:ln w="44450" cap="flat" cmpd="sng" algn="ctr">
              <a:solidFill>
                <a:srgbClr val="FF5050"/>
              </a:solidFill>
              <a:prstDash val="solid"/>
              <a:round/>
              <a:headEnd type="none" w="med" len="med"/>
              <a:tailEnd type="arrow"/>
            </a:ln>
            <a:effectLst/>
          </p:spPr>
        </p:cxnSp>
      </p:grpSp>
      <p:grpSp>
        <p:nvGrpSpPr>
          <p:cNvPr id="36" name="Group 35"/>
          <p:cNvGrpSpPr/>
          <p:nvPr/>
        </p:nvGrpSpPr>
        <p:grpSpPr>
          <a:xfrm>
            <a:off x="3833664" y="3356992"/>
            <a:ext cx="2754560" cy="2219693"/>
            <a:chOff x="3833664" y="3356992"/>
            <a:chExt cx="2754560" cy="2219693"/>
          </a:xfrm>
        </p:grpSpPr>
        <p:pic>
          <p:nvPicPr>
            <p:cNvPr id="754690" name="Picture 2"/>
            <p:cNvPicPr>
              <a:picLocks noChangeAspect="1" noChangeArrowheads="1"/>
            </p:cNvPicPr>
            <p:nvPr/>
          </p:nvPicPr>
          <p:blipFill>
            <a:blip r:embed="rId10" cstate="print"/>
            <a:srcRect/>
            <a:stretch>
              <a:fillRect/>
            </a:stretch>
          </p:blipFill>
          <p:spPr bwMode="auto">
            <a:xfrm>
              <a:off x="4355976" y="3356992"/>
              <a:ext cx="2232248" cy="2219693"/>
            </a:xfrm>
            <a:prstGeom prst="rect">
              <a:avLst/>
            </a:prstGeom>
            <a:noFill/>
            <a:ln w="9525">
              <a:noFill/>
              <a:miter lim="800000"/>
              <a:headEnd/>
              <a:tailEnd/>
            </a:ln>
          </p:spPr>
        </p:pic>
        <p:cxnSp>
          <p:nvCxnSpPr>
            <p:cNvPr id="27" name="Straight Arrow Connector 26"/>
            <p:cNvCxnSpPr/>
            <p:nvPr/>
          </p:nvCxnSpPr>
          <p:spPr bwMode="auto">
            <a:xfrm flipV="1">
              <a:off x="3833664" y="3789040"/>
              <a:ext cx="594320" cy="432048"/>
            </a:xfrm>
            <a:prstGeom prst="straightConnector1">
              <a:avLst/>
            </a:prstGeom>
            <a:solidFill>
              <a:srgbClr val="FFFFFF"/>
            </a:solidFill>
            <a:ln w="44450" cap="flat" cmpd="sng" algn="ctr">
              <a:solidFill>
                <a:srgbClr val="FF5050"/>
              </a:solidFill>
              <a:prstDash val="solid"/>
              <a:round/>
              <a:headEnd type="none" w="med" len="med"/>
              <a:tailEnd type="arrow"/>
            </a:ln>
            <a:effectLst/>
          </p:spPr>
        </p:cxnSp>
      </p:grpSp>
      <p:grpSp>
        <p:nvGrpSpPr>
          <p:cNvPr id="38" name="Group 37"/>
          <p:cNvGrpSpPr/>
          <p:nvPr/>
        </p:nvGrpSpPr>
        <p:grpSpPr>
          <a:xfrm>
            <a:off x="6497960" y="3068960"/>
            <a:ext cx="2646040" cy="3861048"/>
            <a:chOff x="6497960" y="3068960"/>
            <a:chExt cx="2646040" cy="3861048"/>
          </a:xfrm>
        </p:grpSpPr>
        <p:grpSp>
          <p:nvGrpSpPr>
            <p:cNvPr id="37" name="Group 36"/>
            <p:cNvGrpSpPr/>
            <p:nvPr/>
          </p:nvGrpSpPr>
          <p:grpSpPr>
            <a:xfrm>
              <a:off x="6497960" y="3068960"/>
              <a:ext cx="2646040" cy="3861048"/>
              <a:chOff x="6497960" y="3068960"/>
              <a:chExt cx="2646040" cy="3861048"/>
            </a:xfrm>
          </p:grpSpPr>
          <p:pic>
            <p:nvPicPr>
              <p:cNvPr id="754691" name="Picture 3"/>
              <p:cNvPicPr>
                <a:picLocks noChangeAspect="1" noChangeArrowheads="1"/>
              </p:cNvPicPr>
              <p:nvPr/>
            </p:nvPicPr>
            <p:blipFill>
              <a:blip r:embed="rId11" cstate="print"/>
              <a:srcRect/>
              <a:stretch>
                <a:fillRect/>
              </a:stretch>
            </p:blipFill>
            <p:spPr bwMode="auto">
              <a:xfrm>
                <a:off x="6856833" y="3068960"/>
                <a:ext cx="2287167" cy="3861048"/>
              </a:xfrm>
              <a:prstGeom prst="rect">
                <a:avLst/>
              </a:prstGeom>
              <a:noFill/>
              <a:ln w="9525">
                <a:noFill/>
                <a:miter lim="800000"/>
                <a:headEnd/>
                <a:tailEnd/>
              </a:ln>
            </p:spPr>
          </p:pic>
          <p:cxnSp>
            <p:nvCxnSpPr>
              <p:cNvPr id="29" name="Straight Arrow Connector 28"/>
              <p:cNvCxnSpPr/>
              <p:nvPr/>
            </p:nvCxnSpPr>
            <p:spPr bwMode="auto">
              <a:xfrm>
                <a:off x="6497960" y="4373488"/>
                <a:ext cx="522312" cy="279648"/>
              </a:xfrm>
              <a:prstGeom prst="straightConnector1">
                <a:avLst/>
              </a:prstGeom>
              <a:solidFill>
                <a:srgbClr val="FFFFFF"/>
              </a:solidFill>
              <a:ln w="44450" cap="flat" cmpd="sng" algn="ctr">
                <a:solidFill>
                  <a:srgbClr val="FF5050"/>
                </a:solidFill>
                <a:prstDash val="solid"/>
                <a:round/>
                <a:headEnd type="none" w="med" len="med"/>
                <a:tailEnd type="arrow"/>
              </a:ln>
              <a:effectLst/>
            </p:spPr>
          </p:cxnSp>
        </p:grpSp>
        <p:sp>
          <p:nvSpPr>
            <p:cNvPr id="17" name="TextBox 16"/>
            <p:cNvSpPr txBox="1"/>
            <p:nvPr/>
          </p:nvSpPr>
          <p:spPr>
            <a:xfrm>
              <a:off x="6854807" y="3356992"/>
              <a:ext cx="2109681" cy="523220"/>
            </a:xfrm>
            <a:prstGeom prst="rect">
              <a:avLst/>
            </a:prstGeom>
            <a:solidFill>
              <a:srgbClr val="1407B9"/>
            </a:solidFill>
          </p:spPr>
          <p:txBody>
            <a:bodyPr wrap="none" rtlCol="0">
              <a:spAutoFit/>
            </a:bodyPr>
            <a:lstStyle/>
            <a:p>
              <a:r>
                <a:rPr lang="en-GB" dirty="0" err="1" smtClean="0"/>
                <a:t>TOF</a:t>
              </a:r>
              <a:r>
                <a:rPr lang="en-GB" baseline="-25000" dirty="0" err="1" smtClean="0"/>
                <a:t>c</a:t>
              </a:r>
              <a:r>
                <a:rPr lang="en-GB" dirty="0" smtClean="0"/>
                <a:t> - </a:t>
              </a:r>
              <a:r>
                <a:rPr lang="en-GB" dirty="0" err="1" smtClean="0"/>
                <a:t>TOF</a:t>
              </a:r>
              <a:r>
                <a:rPr lang="en-GB" baseline="-25000" dirty="0" err="1" smtClean="0">
                  <a:latin typeface="Symbol" pitchFamily="18" charset="2"/>
                </a:rPr>
                <a:t>n</a:t>
              </a:r>
              <a:endParaRPr lang="en-GB" baseline="-25000" dirty="0">
                <a:latin typeface="Symbol" pitchFamily="18" charset="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53671"/>
                                        </p:tgtEl>
                                        <p:attrNameLst>
                                          <p:attrName>style.visibility</p:attrName>
                                        </p:attrNameLst>
                                      </p:cBhvr>
                                      <p:to>
                                        <p:strVal val="visible"/>
                                      </p:to>
                                    </p:set>
                                    <p:anim calcmode="lin" valueType="num">
                                      <p:cBhvr>
                                        <p:cTn id="7" dur="500" fill="hold"/>
                                        <p:tgtEl>
                                          <p:spTgt spid="753671"/>
                                        </p:tgtEl>
                                        <p:attrNameLst>
                                          <p:attrName>ppt_w</p:attrName>
                                        </p:attrNameLst>
                                      </p:cBhvr>
                                      <p:tavLst>
                                        <p:tav tm="0">
                                          <p:val>
                                            <p:fltVal val="0"/>
                                          </p:val>
                                        </p:tav>
                                        <p:tav tm="100000">
                                          <p:val>
                                            <p:strVal val="#ppt_w"/>
                                          </p:val>
                                        </p:tav>
                                      </p:tavLst>
                                    </p:anim>
                                    <p:anim calcmode="lin" valueType="num">
                                      <p:cBhvr>
                                        <p:cTn id="8" dur="500" fill="hold"/>
                                        <p:tgtEl>
                                          <p:spTgt spid="75367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2" fill="hold" nodeType="click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wipe(up)">
                                      <p:cBhvr>
                                        <p:cTn id="18" dur="500"/>
                                        <p:tgtEl>
                                          <p:spTgt spid="3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left)">
                                      <p:cBhvr>
                                        <p:cTn id="23" dur="500"/>
                                        <p:tgtEl>
                                          <p:spTgt spid="36"/>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left)">
                                      <p:cBhvr>
                                        <p:cTn id="28" dur="500"/>
                                        <p:tgtEl>
                                          <p:spTgt spid="38"/>
                                        </p:tgtEl>
                                      </p:cBhvr>
                                    </p:animEffect>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grpId="0" nodeType="click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p:cTn id="33" dur="500" fill="hold"/>
                                        <p:tgtEl>
                                          <p:spTgt spid="19"/>
                                        </p:tgtEl>
                                        <p:attrNameLst>
                                          <p:attrName>ppt_w</p:attrName>
                                        </p:attrNameLst>
                                      </p:cBhvr>
                                      <p:tavLst>
                                        <p:tav tm="0">
                                          <p:val>
                                            <p:fltVal val="0"/>
                                          </p:val>
                                        </p:tav>
                                        <p:tav tm="100000">
                                          <p:val>
                                            <p:strVal val="#ppt_w"/>
                                          </p:val>
                                        </p:tav>
                                      </p:tavLst>
                                    </p:anim>
                                    <p:anim calcmode="lin" valueType="num">
                                      <p:cBhvr>
                                        <p:cTn id="34" dur="500" fill="hold"/>
                                        <p:tgtEl>
                                          <p:spTgt spid="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0" y="0"/>
            <a:ext cx="9324528" cy="7029400"/>
          </a:xfrm>
          <a:prstGeom prst="rect">
            <a:avLst/>
          </a:prstGeom>
          <a:solidFill>
            <a:srgbClr val="FFFFFF"/>
          </a:solidFill>
          <a:ln w="4445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800" b="0" i="0" u="none" strike="noStrike" cap="none" normalizeH="0" baseline="0" dirty="0" smtClean="0">
              <a:ln>
                <a:noFill/>
              </a:ln>
              <a:solidFill>
                <a:srgbClr val="66FFFF"/>
              </a:solidFill>
              <a:effectLst/>
              <a:latin typeface="Times New Roman" pitchFamily="18" charset="0"/>
            </a:endParaRPr>
          </a:p>
        </p:txBody>
      </p:sp>
      <p:pic>
        <p:nvPicPr>
          <p:cNvPr id="637956" name="Picture 4"/>
          <p:cNvPicPr>
            <a:picLocks noChangeAspect="1" noChangeArrowheads="1"/>
          </p:cNvPicPr>
          <p:nvPr/>
        </p:nvPicPr>
        <p:blipFill>
          <a:blip r:embed="rId2" cstate="print"/>
          <a:srcRect/>
          <a:stretch>
            <a:fillRect/>
          </a:stretch>
        </p:blipFill>
        <p:spPr bwMode="auto">
          <a:xfrm>
            <a:off x="35496" y="3356992"/>
            <a:ext cx="3470524" cy="3528392"/>
          </a:xfrm>
          <a:prstGeom prst="rect">
            <a:avLst/>
          </a:prstGeom>
          <a:noFill/>
          <a:ln w="9525">
            <a:noFill/>
            <a:miter lim="800000"/>
            <a:headEnd/>
            <a:tailEnd/>
          </a:ln>
        </p:spPr>
      </p:pic>
      <p:pic>
        <p:nvPicPr>
          <p:cNvPr id="637957" name="Picture 5"/>
          <p:cNvPicPr>
            <a:picLocks noChangeAspect="1" noChangeArrowheads="1"/>
          </p:cNvPicPr>
          <p:nvPr/>
        </p:nvPicPr>
        <p:blipFill>
          <a:blip r:embed="rId3" cstate="print"/>
          <a:srcRect/>
          <a:stretch>
            <a:fillRect/>
          </a:stretch>
        </p:blipFill>
        <p:spPr bwMode="auto">
          <a:xfrm>
            <a:off x="3672408" y="1916832"/>
            <a:ext cx="5076056" cy="2377393"/>
          </a:xfrm>
          <a:prstGeom prst="rect">
            <a:avLst/>
          </a:prstGeom>
          <a:noFill/>
          <a:ln w="9525">
            <a:noFill/>
            <a:miter lim="800000"/>
            <a:headEnd/>
            <a:tailEnd/>
          </a:ln>
        </p:spPr>
      </p:pic>
      <p:grpSp>
        <p:nvGrpSpPr>
          <p:cNvPr id="10" name="Group 9"/>
          <p:cNvGrpSpPr/>
          <p:nvPr/>
        </p:nvGrpSpPr>
        <p:grpSpPr>
          <a:xfrm>
            <a:off x="6276528" y="0"/>
            <a:ext cx="2952750" cy="1885950"/>
            <a:chOff x="6191250" y="4581128"/>
            <a:chExt cx="2952750" cy="1885950"/>
          </a:xfrm>
        </p:grpSpPr>
        <p:pic>
          <p:nvPicPr>
            <p:cNvPr id="637958" name="Picture 6"/>
            <p:cNvPicPr>
              <a:picLocks noChangeAspect="1" noChangeArrowheads="1"/>
            </p:cNvPicPr>
            <p:nvPr/>
          </p:nvPicPr>
          <p:blipFill>
            <a:blip r:embed="rId4" cstate="print"/>
            <a:srcRect/>
            <a:stretch>
              <a:fillRect/>
            </a:stretch>
          </p:blipFill>
          <p:spPr bwMode="auto">
            <a:xfrm>
              <a:off x="6191250" y="4581128"/>
              <a:ext cx="2952750" cy="1885950"/>
            </a:xfrm>
            <a:prstGeom prst="rect">
              <a:avLst/>
            </a:prstGeom>
            <a:noFill/>
            <a:ln w="9525">
              <a:noFill/>
              <a:miter lim="800000"/>
              <a:headEnd/>
              <a:tailEnd/>
            </a:ln>
          </p:spPr>
        </p:pic>
        <p:pic>
          <p:nvPicPr>
            <p:cNvPr id="637959" name="Picture 7"/>
            <p:cNvPicPr>
              <a:picLocks noChangeAspect="1" noChangeArrowheads="1"/>
            </p:cNvPicPr>
            <p:nvPr/>
          </p:nvPicPr>
          <p:blipFill>
            <a:blip r:embed="rId5" cstate="print"/>
            <a:srcRect/>
            <a:stretch>
              <a:fillRect/>
            </a:stretch>
          </p:blipFill>
          <p:spPr bwMode="auto">
            <a:xfrm>
              <a:off x="7812360" y="5085184"/>
              <a:ext cx="971550" cy="200025"/>
            </a:xfrm>
            <a:prstGeom prst="rect">
              <a:avLst/>
            </a:prstGeom>
            <a:noFill/>
            <a:ln w="9525">
              <a:noFill/>
              <a:miter lim="800000"/>
              <a:headEnd/>
              <a:tailEnd/>
            </a:ln>
          </p:spPr>
        </p:pic>
      </p:grpSp>
      <p:pic>
        <p:nvPicPr>
          <p:cNvPr id="11" name="Picture 2"/>
          <p:cNvPicPr>
            <a:picLocks noChangeAspect="1" noChangeArrowheads="1"/>
          </p:cNvPicPr>
          <p:nvPr/>
        </p:nvPicPr>
        <p:blipFill>
          <a:blip r:embed="rId6" cstate="print"/>
          <a:srcRect/>
          <a:stretch>
            <a:fillRect/>
          </a:stretch>
        </p:blipFill>
        <p:spPr bwMode="auto">
          <a:xfrm>
            <a:off x="3574753" y="4320684"/>
            <a:ext cx="5569247" cy="2537316"/>
          </a:xfrm>
          <a:prstGeom prst="rect">
            <a:avLst/>
          </a:prstGeom>
          <a:noFill/>
          <a:ln w="9525">
            <a:noFill/>
            <a:miter lim="800000"/>
            <a:headEnd/>
            <a:tailEnd/>
          </a:ln>
        </p:spPr>
      </p:pic>
      <p:grpSp>
        <p:nvGrpSpPr>
          <p:cNvPr id="15" name="Group 14"/>
          <p:cNvGrpSpPr/>
          <p:nvPr/>
        </p:nvGrpSpPr>
        <p:grpSpPr>
          <a:xfrm>
            <a:off x="-180528" y="0"/>
            <a:ext cx="3419872" cy="2996952"/>
            <a:chOff x="0" y="0"/>
            <a:chExt cx="3431945" cy="3068960"/>
          </a:xfrm>
        </p:grpSpPr>
        <p:pic>
          <p:nvPicPr>
            <p:cNvPr id="3" name="Picture 21"/>
            <p:cNvPicPr>
              <a:picLocks noChangeAspect="1" noChangeArrowheads="1"/>
            </p:cNvPicPr>
            <p:nvPr/>
          </p:nvPicPr>
          <p:blipFill>
            <a:blip r:embed="rId7" cstate="print"/>
            <a:srcRect/>
            <a:stretch>
              <a:fillRect/>
            </a:stretch>
          </p:blipFill>
          <p:spPr bwMode="auto">
            <a:xfrm>
              <a:off x="467544" y="0"/>
              <a:ext cx="2671354" cy="3068960"/>
            </a:xfrm>
            <a:prstGeom prst="rect">
              <a:avLst/>
            </a:prstGeom>
            <a:noFill/>
            <a:ln w="25400" algn="ctr">
              <a:noFill/>
              <a:miter lim="800000"/>
              <a:headEnd/>
              <a:tailEnd/>
            </a:ln>
            <a:effectLst/>
          </p:spPr>
        </p:pic>
        <p:sp>
          <p:nvSpPr>
            <p:cNvPr id="14" name="Rectangle 13"/>
            <p:cNvSpPr/>
            <p:nvPr/>
          </p:nvSpPr>
          <p:spPr bwMode="auto">
            <a:xfrm>
              <a:off x="0" y="0"/>
              <a:ext cx="2843808" cy="836712"/>
            </a:xfrm>
            <a:prstGeom prst="rect">
              <a:avLst/>
            </a:prstGeom>
            <a:solidFill>
              <a:srgbClr val="FFFFFF"/>
            </a:solidFill>
            <a:ln w="4445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rgbClr val="66FFFF"/>
                </a:solidFill>
                <a:effectLst/>
                <a:latin typeface="Times New Roman" pitchFamily="18" charset="0"/>
              </a:endParaRPr>
            </a:p>
          </p:txBody>
        </p:sp>
        <p:sp>
          <p:nvSpPr>
            <p:cNvPr id="13" name="TextBox 12"/>
            <p:cNvSpPr txBox="1"/>
            <p:nvPr/>
          </p:nvSpPr>
          <p:spPr>
            <a:xfrm>
              <a:off x="323528" y="188640"/>
              <a:ext cx="3108417" cy="523220"/>
            </a:xfrm>
            <a:prstGeom prst="rect">
              <a:avLst/>
            </a:prstGeom>
            <a:solidFill>
              <a:schemeClr val="accent6"/>
            </a:solidFill>
          </p:spPr>
          <p:txBody>
            <a:bodyPr wrap="square" rtlCol="0">
              <a:spAutoFit/>
            </a:bodyPr>
            <a:lstStyle/>
            <a:p>
              <a:r>
                <a:rPr lang="en-GB" dirty="0" smtClean="0"/>
                <a:t>LSND Starts it all...</a:t>
              </a:r>
              <a:endParaRPr lang="en-GB" dirty="0"/>
            </a:p>
          </p:txBody>
        </p:sp>
      </p:grpSp>
      <p:sp>
        <p:nvSpPr>
          <p:cNvPr id="16" name="TextBox 15"/>
          <p:cNvSpPr txBox="1"/>
          <p:nvPr/>
        </p:nvSpPr>
        <p:spPr>
          <a:xfrm>
            <a:off x="611560" y="2956882"/>
            <a:ext cx="2592288" cy="400110"/>
          </a:xfrm>
          <a:prstGeom prst="rect">
            <a:avLst/>
          </a:prstGeom>
          <a:solidFill>
            <a:srgbClr val="1407B9"/>
          </a:solidFill>
        </p:spPr>
        <p:txBody>
          <a:bodyPr wrap="square" rtlCol="0">
            <a:spAutoFit/>
          </a:bodyPr>
          <a:lstStyle/>
          <a:p>
            <a:r>
              <a:rPr lang="en-GB" sz="2000" dirty="0" err="1" smtClean="0"/>
              <a:t>MiniBooNE</a:t>
            </a:r>
            <a:r>
              <a:rPr lang="en-GB" sz="2000" dirty="0" smtClean="0"/>
              <a:t> says.... </a:t>
            </a:r>
          </a:p>
        </p:txBody>
      </p:sp>
      <p:sp>
        <p:nvSpPr>
          <p:cNvPr id="17" name="TextBox 16"/>
          <p:cNvSpPr txBox="1"/>
          <p:nvPr/>
        </p:nvSpPr>
        <p:spPr>
          <a:xfrm>
            <a:off x="1259632" y="3789040"/>
            <a:ext cx="711696" cy="400110"/>
          </a:xfrm>
          <a:prstGeom prst="rect">
            <a:avLst/>
          </a:prstGeom>
          <a:solidFill>
            <a:srgbClr val="1407B9"/>
          </a:solidFill>
        </p:spPr>
        <p:txBody>
          <a:bodyPr wrap="square" rtlCol="0">
            <a:spAutoFit/>
          </a:bodyPr>
          <a:lstStyle/>
          <a:p>
            <a:r>
              <a:rPr lang="en-GB" sz="2000" dirty="0" smtClean="0"/>
              <a:t>No! </a:t>
            </a:r>
          </a:p>
        </p:txBody>
      </p:sp>
      <p:sp>
        <p:nvSpPr>
          <p:cNvPr id="18" name="TextBox 17"/>
          <p:cNvSpPr txBox="1"/>
          <p:nvPr/>
        </p:nvSpPr>
        <p:spPr>
          <a:xfrm>
            <a:off x="1115616" y="5405154"/>
            <a:ext cx="711696" cy="400110"/>
          </a:xfrm>
          <a:prstGeom prst="rect">
            <a:avLst/>
          </a:prstGeom>
          <a:solidFill>
            <a:srgbClr val="1407B9"/>
          </a:solidFill>
        </p:spPr>
        <p:txBody>
          <a:bodyPr wrap="square" rtlCol="0">
            <a:spAutoFit/>
          </a:bodyPr>
          <a:lstStyle/>
          <a:p>
            <a:r>
              <a:rPr lang="en-GB" sz="2000" dirty="0" smtClean="0"/>
              <a:t>Yes? </a:t>
            </a:r>
          </a:p>
        </p:txBody>
      </p:sp>
      <p:sp>
        <p:nvSpPr>
          <p:cNvPr id="19" name="Rectangle 2"/>
          <p:cNvSpPr txBox="1">
            <a:spLocks noChangeArrowheads="1"/>
          </p:cNvSpPr>
          <p:nvPr/>
        </p:nvSpPr>
        <p:spPr>
          <a:xfrm>
            <a:off x="3275856" y="404664"/>
            <a:ext cx="3024336" cy="1368152"/>
          </a:xfrm>
          <a:prstGeom prst="rect">
            <a:avLst/>
          </a:prstGeom>
          <a:solidFill>
            <a:schemeClr val="accent6"/>
          </a:solidFill>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b="0" i="0" u="none" strike="noStrike" kern="0" cap="none" spc="0" normalizeH="0" baseline="0" noProof="0" dirty="0" smtClean="0">
                <a:ln>
                  <a:noFill/>
                </a:ln>
                <a:solidFill>
                  <a:srgbClr val="66FFFF"/>
                </a:solidFill>
                <a:effectLst/>
                <a:uLnTx/>
                <a:uFillTx/>
                <a:latin typeface="+mj-lt"/>
                <a:ea typeface="+mj-ea"/>
                <a:cs typeface="+mj-cs"/>
              </a:rPr>
              <a:t>Short baselines</a:t>
            </a:r>
          </a:p>
          <a:p>
            <a:pPr marL="0" marR="0" lvl="0" indent="0" algn="ctr" defTabSz="914400" rtl="0" eaLnBrk="1" fontAlgn="base" latinLnBrk="0" hangingPunct="1">
              <a:lnSpc>
                <a:spcPct val="100000"/>
              </a:lnSpc>
              <a:spcBef>
                <a:spcPct val="0"/>
              </a:spcBef>
              <a:spcAft>
                <a:spcPct val="0"/>
              </a:spcAft>
              <a:buClrTx/>
              <a:buSzTx/>
              <a:buFontTx/>
              <a:buNone/>
              <a:tabLst/>
              <a:defRPr/>
            </a:pPr>
            <a:r>
              <a:rPr lang="en-GB" kern="0" dirty="0" smtClean="0">
                <a:latin typeface="+mj-lt"/>
                <a:ea typeface="+mj-ea"/>
                <a:cs typeface="+mj-cs"/>
              </a:rPr>
              <a:t>(L/E ~ 1)</a:t>
            </a:r>
            <a:endParaRPr kumimoji="0" lang="en-GB" b="0" i="0" u="none" strike="noStrike" kern="0" cap="none" spc="0" normalizeH="0" baseline="0" noProof="0" dirty="0" smtClean="0">
              <a:ln>
                <a:noFill/>
              </a:ln>
              <a:solidFill>
                <a:srgbClr val="66FFFF"/>
              </a:solidFill>
              <a:effectLst/>
              <a:uLnTx/>
              <a:uFillTx/>
              <a:latin typeface="+mj-lt"/>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n-GB" kern="0" dirty="0" smtClean="0">
                <a:latin typeface="+mj-lt"/>
                <a:ea typeface="+mj-ea"/>
                <a:cs typeface="+mj-cs"/>
              </a:rPr>
              <a:t>and sterile </a:t>
            </a:r>
            <a:r>
              <a:rPr lang="en-GB" kern="0" dirty="0" smtClean="0">
                <a:latin typeface="Symbol" pitchFamily="18" charset="2"/>
                <a:ea typeface="+mj-ea"/>
                <a:cs typeface="+mj-cs"/>
              </a:rPr>
              <a:t>n</a:t>
            </a:r>
            <a:r>
              <a:rPr lang="en-GB" kern="0" dirty="0" smtClean="0">
                <a:latin typeface="+mj-lt"/>
                <a:ea typeface="+mj-ea"/>
                <a:cs typeface="+mj-cs"/>
              </a:rPr>
              <a:t>.</a:t>
            </a:r>
            <a:endParaRPr kumimoji="0" lang="en-US" b="0" i="0" u="none" strike="noStrike" kern="0" cap="none" spc="0" normalizeH="0" baseline="0" noProof="0" dirty="0" smtClean="0">
              <a:ln>
                <a:noFill/>
              </a:ln>
              <a:solidFill>
                <a:srgbClr val="66FFFF"/>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637956"/>
                                        </p:tgtEl>
                                        <p:attrNameLst>
                                          <p:attrName>style.visibility</p:attrName>
                                        </p:attrNameLst>
                                      </p:cBhvr>
                                      <p:to>
                                        <p:strVal val="visible"/>
                                      </p:to>
                                    </p:set>
                                    <p:animEffect transition="in" filter="wipe(up)">
                                      <p:cBhvr>
                                        <p:cTn id="12" dur="500"/>
                                        <p:tgtEl>
                                          <p:spTgt spid="637956"/>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23" presetClass="entr" presetSubtype="16" fill="hold" grpId="0" nodeType="click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637957"/>
                                        </p:tgtEl>
                                        <p:attrNameLst>
                                          <p:attrName>style.visibility</p:attrName>
                                        </p:attrNameLst>
                                      </p:cBhvr>
                                      <p:to>
                                        <p:strVal val="visible"/>
                                      </p:to>
                                    </p:set>
                                    <p:animEffect transition="in" filter="wipe(up)">
                                      <p:cBhvr>
                                        <p:cTn id="32" dur="500"/>
                                        <p:tgtEl>
                                          <p:spTgt spid="63795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23" presetClass="entr" presetSubtype="16"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1187450" y="0"/>
            <a:ext cx="7772400" cy="1143000"/>
          </a:xfrm>
        </p:spPr>
        <p:txBody>
          <a:bodyPr/>
          <a:lstStyle/>
          <a:p>
            <a:pPr eaLnBrk="1" hangingPunct="1"/>
            <a:r>
              <a:rPr lang="en-GB" sz="4000" smtClean="0"/>
              <a:t>The Discovery of Neutral Currents</a:t>
            </a:r>
            <a:endParaRPr lang="en-US" sz="4000" smtClean="0"/>
          </a:p>
        </p:txBody>
      </p:sp>
      <p:pic>
        <p:nvPicPr>
          <p:cNvPr id="75779" name="Picture 6" descr="garg2"/>
          <p:cNvPicPr>
            <a:picLocks noChangeAspect="1" noChangeArrowheads="1"/>
          </p:cNvPicPr>
          <p:nvPr/>
        </p:nvPicPr>
        <p:blipFill>
          <a:blip r:embed="rId2" cstate="print"/>
          <a:srcRect/>
          <a:stretch>
            <a:fillRect/>
          </a:stretch>
        </p:blipFill>
        <p:spPr bwMode="auto">
          <a:xfrm>
            <a:off x="1042988" y="981075"/>
            <a:ext cx="7200900" cy="4868863"/>
          </a:xfrm>
          <a:prstGeom prst="rect">
            <a:avLst/>
          </a:prstGeom>
          <a:noFill/>
          <a:ln w="9525">
            <a:noFill/>
            <a:miter lim="800000"/>
            <a:headEnd/>
            <a:tailEnd/>
          </a:ln>
        </p:spPr>
      </p:pic>
      <p:grpSp>
        <p:nvGrpSpPr>
          <p:cNvPr id="2" name="Group 7"/>
          <p:cNvGrpSpPr>
            <a:grpSpLocks/>
          </p:cNvGrpSpPr>
          <p:nvPr/>
        </p:nvGrpSpPr>
        <p:grpSpPr bwMode="auto">
          <a:xfrm>
            <a:off x="3492500" y="1484313"/>
            <a:ext cx="4900613" cy="3286125"/>
            <a:chOff x="2200" y="935"/>
            <a:chExt cx="3087" cy="2070"/>
          </a:xfrm>
        </p:grpSpPr>
        <p:pic>
          <p:nvPicPr>
            <p:cNvPr id="75782" name="Picture 5" descr="gal2_192"/>
            <p:cNvPicPr>
              <a:picLocks noChangeAspect="1" noChangeArrowheads="1"/>
            </p:cNvPicPr>
            <p:nvPr/>
          </p:nvPicPr>
          <p:blipFill>
            <a:blip r:embed="rId3" cstate="print"/>
            <a:srcRect/>
            <a:stretch>
              <a:fillRect/>
            </a:stretch>
          </p:blipFill>
          <p:spPr bwMode="auto">
            <a:xfrm>
              <a:off x="2200" y="935"/>
              <a:ext cx="1500" cy="2070"/>
            </a:xfrm>
            <a:prstGeom prst="rect">
              <a:avLst/>
            </a:prstGeom>
            <a:noFill/>
            <a:ln w="9525">
              <a:noFill/>
              <a:miter lim="800000"/>
              <a:headEnd/>
              <a:tailEnd/>
            </a:ln>
          </p:spPr>
        </p:pic>
        <p:pic>
          <p:nvPicPr>
            <p:cNvPr id="75783" name="Picture 4" descr="gal2_194"/>
            <p:cNvPicPr>
              <a:picLocks noChangeAspect="1" noChangeArrowheads="1"/>
            </p:cNvPicPr>
            <p:nvPr/>
          </p:nvPicPr>
          <p:blipFill>
            <a:blip r:embed="rId4" cstate="print"/>
            <a:srcRect/>
            <a:stretch>
              <a:fillRect/>
            </a:stretch>
          </p:blipFill>
          <p:spPr bwMode="auto">
            <a:xfrm>
              <a:off x="3787" y="935"/>
              <a:ext cx="1500" cy="2070"/>
            </a:xfrm>
            <a:prstGeom prst="rect">
              <a:avLst/>
            </a:prstGeom>
            <a:noFill/>
            <a:ln w="9525">
              <a:noFill/>
              <a:miter lim="800000"/>
              <a:headEnd/>
              <a:tailEnd/>
            </a:ln>
          </p:spPr>
        </p:pic>
      </p:grpSp>
      <p:sp>
        <p:nvSpPr>
          <p:cNvPr id="1559561" name="Text Box 9"/>
          <p:cNvSpPr txBox="1">
            <a:spLocks noChangeArrowheads="1"/>
          </p:cNvSpPr>
          <p:nvPr/>
        </p:nvSpPr>
        <p:spPr bwMode="auto">
          <a:xfrm>
            <a:off x="323850" y="6040438"/>
            <a:ext cx="7489807" cy="707886"/>
          </a:xfrm>
          <a:prstGeom prst="rect">
            <a:avLst/>
          </a:prstGeom>
          <a:noFill/>
          <a:ln w="44450">
            <a:noFill/>
            <a:miter lim="800000"/>
            <a:headEnd/>
            <a:tailEnd/>
          </a:ln>
        </p:spPr>
        <p:txBody>
          <a:bodyPr wrap="none">
            <a:spAutoFit/>
          </a:bodyPr>
          <a:lstStyle/>
          <a:p>
            <a:pPr algn="l"/>
            <a:r>
              <a:rPr lang="en-GB" sz="2000" dirty="0" smtClean="0"/>
              <a:t>Most of the basic techniques were </a:t>
            </a:r>
            <a:r>
              <a:rPr lang="en-GB" sz="2000" dirty="0" smtClean="0"/>
              <a:t>now in place, and since then we</a:t>
            </a:r>
          </a:p>
          <a:p>
            <a:pPr algn="l"/>
            <a:r>
              <a:rPr lang="en-GB" sz="2000" dirty="0" smtClean="0"/>
              <a:t>h</a:t>
            </a:r>
            <a:r>
              <a:rPr lang="en-GB" sz="2000" dirty="0" smtClean="0"/>
              <a:t>ave built them bigger/faster/more sensitive.  Learn from my advisor....</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559561"/>
                                        </p:tgtEl>
                                        <p:attrNameLst>
                                          <p:attrName>style.visibility</p:attrName>
                                        </p:attrNameLst>
                                      </p:cBhvr>
                                      <p:to>
                                        <p:strVal val="visible"/>
                                      </p:to>
                                    </p:set>
                                    <p:animEffect transition="in" filter="wipe(up)">
                                      <p:cBhvr>
                                        <p:cTn id="12" dur="500"/>
                                        <p:tgtEl>
                                          <p:spTgt spid="15595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9561"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1858" name="Picture 2"/>
          <p:cNvPicPr>
            <a:picLocks noChangeAspect="1" noChangeArrowheads="1"/>
          </p:cNvPicPr>
          <p:nvPr/>
        </p:nvPicPr>
        <p:blipFill>
          <a:blip r:embed="rId2" cstate="print"/>
          <a:srcRect/>
          <a:stretch>
            <a:fillRect/>
          </a:stretch>
        </p:blipFill>
        <p:spPr bwMode="auto">
          <a:xfrm>
            <a:off x="323528" y="227585"/>
            <a:ext cx="8568952" cy="6585791"/>
          </a:xfrm>
          <a:prstGeom prst="rect">
            <a:avLst/>
          </a:prstGeom>
          <a:noFill/>
          <a:ln w="9525">
            <a:noFill/>
            <a:miter lim="800000"/>
            <a:headEnd/>
            <a:tailEnd/>
          </a:ln>
        </p:spPr>
      </p:pic>
      <p:sp>
        <p:nvSpPr>
          <p:cNvPr id="3" name="TextBox 2"/>
          <p:cNvSpPr txBox="1"/>
          <p:nvPr/>
        </p:nvSpPr>
        <p:spPr>
          <a:xfrm>
            <a:off x="6516216" y="6334780"/>
            <a:ext cx="1430200" cy="523220"/>
          </a:xfrm>
          <a:prstGeom prst="rect">
            <a:avLst/>
          </a:prstGeom>
          <a:solidFill>
            <a:schemeClr val="tx1">
              <a:lumMod val="85000"/>
              <a:lumOff val="15000"/>
            </a:schemeClr>
          </a:solidFill>
        </p:spPr>
        <p:txBody>
          <a:bodyPr wrap="none" rtlCol="0">
            <a:spAutoFit/>
          </a:bodyPr>
          <a:lstStyle/>
          <a:p>
            <a:r>
              <a:rPr lang="en-GB" dirty="0" smtClean="0">
                <a:hlinkClick r:id="rId3" action="ppaction://hlinksldjump"/>
              </a:rPr>
              <a:t>Return ↑</a:t>
            </a:r>
            <a:endParaRPr lang="en-GB" dirty="0"/>
          </a:p>
        </p:txBody>
      </p:sp>
      <p:sp>
        <p:nvSpPr>
          <p:cNvPr id="4" name="TextBox 3"/>
          <p:cNvSpPr txBox="1"/>
          <p:nvPr/>
        </p:nvSpPr>
        <p:spPr>
          <a:xfrm>
            <a:off x="467544" y="4797152"/>
            <a:ext cx="2952328" cy="707886"/>
          </a:xfrm>
          <a:prstGeom prst="rect">
            <a:avLst/>
          </a:prstGeom>
          <a:solidFill>
            <a:srgbClr val="1407B9"/>
          </a:solidFill>
        </p:spPr>
        <p:txBody>
          <a:bodyPr wrap="square" rtlCol="0">
            <a:spAutoFit/>
          </a:bodyPr>
          <a:lstStyle/>
          <a:p>
            <a:r>
              <a:rPr lang="en-GB" sz="2000" dirty="0" smtClean="0"/>
              <a:t>Also extensive programme planned at </a:t>
            </a:r>
            <a:r>
              <a:rPr lang="en-GB" sz="2000" dirty="0" err="1" smtClean="0"/>
              <a:t>Fermilab</a:t>
            </a:r>
            <a:r>
              <a:rPr lang="en-GB" sz="2000" dirty="0" smtClean="0"/>
              <a:t>.... </a:t>
            </a:r>
            <a:endParaRPr lang="en-GB" sz="2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51482" y="2276872"/>
            <a:ext cx="4729180" cy="523220"/>
          </a:xfrm>
          <a:prstGeom prst="rect">
            <a:avLst/>
          </a:prstGeom>
          <a:noFill/>
        </p:spPr>
        <p:txBody>
          <a:bodyPr wrap="none" rtlCol="0">
            <a:spAutoFit/>
          </a:bodyPr>
          <a:lstStyle/>
          <a:p>
            <a:r>
              <a:rPr lang="en-GB" dirty="0" smtClean="0"/>
              <a:t>One slide on </a:t>
            </a:r>
            <a:r>
              <a:rPr lang="en-GB" dirty="0" err="1" smtClean="0"/>
              <a:t>hadron</a:t>
            </a:r>
            <a:r>
              <a:rPr lang="en-GB" dirty="0" smtClean="0"/>
              <a:t> production</a:t>
            </a:r>
            <a:endParaRPr lang="en-GB" dirty="0"/>
          </a:p>
        </p:txBody>
      </p:sp>
      <p:pic>
        <p:nvPicPr>
          <p:cNvPr id="633858" name="Picture 2"/>
          <p:cNvPicPr>
            <a:picLocks noChangeAspect="1" noChangeArrowheads="1"/>
          </p:cNvPicPr>
          <p:nvPr/>
        </p:nvPicPr>
        <p:blipFill>
          <a:blip r:embed="rId2" cstate="print"/>
          <a:srcRect/>
          <a:stretch>
            <a:fillRect/>
          </a:stretch>
        </p:blipFill>
        <p:spPr bwMode="auto">
          <a:xfrm>
            <a:off x="251520" y="942975"/>
            <a:ext cx="7696200" cy="5915025"/>
          </a:xfrm>
          <a:prstGeom prst="rect">
            <a:avLst/>
          </a:prstGeom>
          <a:noFill/>
          <a:ln w="9525">
            <a:noFill/>
            <a:miter lim="800000"/>
            <a:headEnd/>
            <a:tailEnd/>
          </a:ln>
        </p:spPr>
      </p:pic>
      <p:pic>
        <p:nvPicPr>
          <p:cNvPr id="633859" name="Picture 3"/>
          <p:cNvPicPr>
            <a:picLocks noChangeAspect="1" noChangeArrowheads="1"/>
          </p:cNvPicPr>
          <p:nvPr/>
        </p:nvPicPr>
        <p:blipFill>
          <a:blip r:embed="rId3" cstate="print"/>
          <a:srcRect/>
          <a:stretch>
            <a:fillRect/>
          </a:stretch>
        </p:blipFill>
        <p:spPr bwMode="auto">
          <a:xfrm>
            <a:off x="6572250" y="0"/>
            <a:ext cx="2571750" cy="3409950"/>
          </a:xfrm>
          <a:prstGeom prst="rect">
            <a:avLst/>
          </a:prstGeom>
          <a:noFill/>
          <a:ln w="9525">
            <a:noFill/>
            <a:miter lim="800000"/>
            <a:headEnd/>
            <a:tailEnd/>
          </a:ln>
        </p:spPr>
      </p:pic>
      <p:sp>
        <p:nvSpPr>
          <p:cNvPr id="5" name="TextBox 4"/>
          <p:cNvSpPr txBox="1"/>
          <p:nvPr/>
        </p:nvSpPr>
        <p:spPr>
          <a:xfrm>
            <a:off x="395536" y="44624"/>
            <a:ext cx="5976664" cy="830997"/>
          </a:xfrm>
          <a:prstGeom prst="rect">
            <a:avLst/>
          </a:prstGeom>
          <a:solidFill>
            <a:srgbClr val="1407B9"/>
          </a:solidFill>
        </p:spPr>
        <p:txBody>
          <a:bodyPr wrap="square" rtlCol="0">
            <a:spAutoFit/>
          </a:bodyPr>
          <a:lstStyle/>
          <a:p>
            <a:r>
              <a:rPr lang="en-GB" sz="2400" dirty="0" smtClean="0"/>
              <a:t>In the systematics dominated era</a:t>
            </a:r>
          </a:p>
          <a:p>
            <a:r>
              <a:rPr lang="en-GB" sz="2400" dirty="0" smtClean="0"/>
              <a:t>support </a:t>
            </a:r>
            <a:r>
              <a:rPr lang="en-GB" sz="2400" dirty="0" smtClean="0"/>
              <a:t>measurements are </a:t>
            </a:r>
            <a:r>
              <a:rPr lang="en-GB" sz="2400" dirty="0" smtClean="0"/>
              <a:t>essential!</a:t>
            </a:r>
            <a:endParaRPr lang="en-GB"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33859"/>
                                        </p:tgtEl>
                                        <p:attrNameLst>
                                          <p:attrName>style.visibility</p:attrName>
                                        </p:attrNameLst>
                                      </p:cBhvr>
                                      <p:to>
                                        <p:strVal val="visible"/>
                                      </p:to>
                                    </p:set>
                                    <p:anim calcmode="lin" valueType="num">
                                      <p:cBhvr>
                                        <p:cTn id="7" dur="500" fill="hold"/>
                                        <p:tgtEl>
                                          <p:spTgt spid="633859"/>
                                        </p:tgtEl>
                                        <p:attrNameLst>
                                          <p:attrName>ppt_w</p:attrName>
                                        </p:attrNameLst>
                                      </p:cBhvr>
                                      <p:tavLst>
                                        <p:tav tm="0">
                                          <p:val>
                                            <p:fltVal val="0"/>
                                          </p:val>
                                        </p:tav>
                                        <p:tav tm="100000">
                                          <p:val>
                                            <p:strVal val="#ppt_w"/>
                                          </p:val>
                                        </p:tav>
                                      </p:tavLst>
                                    </p:anim>
                                    <p:anim calcmode="lin" valueType="num">
                                      <p:cBhvr>
                                        <p:cTn id="8" dur="500" fill="hold"/>
                                        <p:tgtEl>
                                          <p:spTgt spid="633859"/>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0113" name="Picture 1"/>
          <p:cNvPicPr>
            <a:picLocks noChangeAspect="1" noChangeArrowheads="1"/>
          </p:cNvPicPr>
          <p:nvPr/>
        </p:nvPicPr>
        <p:blipFill>
          <a:blip r:embed="rId2" cstate="print"/>
          <a:srcRect/>
          <a:stretch>
            <a:fillRect/>
          </a:stretch>
        </p:blipFill>
        <p:spPr bwMode="auto">
          <a:xfrm>
            <a:off x="7108254" y="0"/>
            <a:ext cx="1943100" cy="885825"/>
          </a:xfrm>
          <a:prstGeom prst="rect">
            <a:avLst/>
          </a:prstGeom>
          <a:noFill/>
          <a:ln w="9525">
            <a:noFill/>
            <a:miter lim="800000"/>
            <a:headEnd/>
            <a:tailEnd/>
          </a:ln>
        </p:spPr>
      </p:pic>
      <p:pic>
        <p:nvPicPr>
          <p:cNvPr id="730114" name="Picture 2"/>
          <p:cNvPicPr>
            <a:picLocks noChangeAspect="1" noChangeArrowheads="1"/>
          </p:cNvPicPr>
          <p:nvPr/>
        </p:nvPicPr>
        <p:blipFill>
          <a:blip r:embed="rId3" cstate="print"/>
          <a:srcRect/>
          <a:stretch>
            <a:fillRect/>
          </a:stretch>
        </p:blipFill>
        <p:spPr bwMode="auto">
          <a:xfrm>
            <a:off x="7038975" y="908720"/>
            <a:ext cx="2105025" cy="4981575"/>
          </a:xfrm>
          <a:prstGeom prst="rect">
            <a:avLst/>
          </a:prstGeom>
          <a:noFill/>
          <a:ln w="9525">
            <a:noFill/>
            <a:miter lim="800000"/>
            <a:headEnd/>
            <a:tailEnd/>
          </a:ln>
        </p:spPr>
      </p:pic>
      <p:pic>
        <p:nvPicPr>
          <p:cNvPr id="730115" name="Picture 3"/>
          <p:cNvPicPr>
            <a:picLocks noChangeAspect="1" noChangeArrowheads="1"/>
          </p:cNvPicPr>
          <p:nvPr/>
        </p:nvPicPr>
        <p:blipFill>
          <a:blip r:embed="rId4" cstate="print"/>
          <a:srcRect/>
          <a:stretch>
            <a:fillRect/>
          </a:stretch>
        </p:blipFill>
        <p:spPr bwMode="auto">
          <a:xfrm>
            <a:off x="4355976" y="3284984"/>
            <a:ext cx="2467594" cy="3284984"/>
          </a:xfrm>
          <a:prstGeom prst="rect">
            <a:avLst/>
          </a:prstGeom>
          <a:noFill/>
          <a:ln w="9525">
            <a:noFill/>
            <a:miter lim="800000"/>
            <a:headEnd/>
            <a:tailEnd/>
          </a:ln>
        </p:spPr>
      </p:pic>
      <p:pic>
        <p:nvPicPr>
          <p:cNvPr id="730116" name="Picture 4"/>
          <p:cNvPicPr>
            <a:picLocks noChangeAspect="1" noChangeArrowheads="1"/>
          </p:cNvPicPr>
          <p:nvPr/>
        </p:nvPicPr>
        <p:blipFill>
          <a:blip r:embed="rId5" cstate="print"/>
          <a:srcRect/>
          <a:stretch>
            <a:fillRect/>
          </a:stretch>
        </p:blipFill>
        <p:spPr bwMode="auto">
          <a:xfrm>
            <a:off x="4572000" y="980728"/>
            <a:ext cx="2247900" cy="2066925"/>
          </a:xfrm>
          <a:prstGeom prst="rect">
            <a:avLst/>
          </a:prstGeom>
          <a:noFill/>
          <a:ln w="9525">
            <a:noFill/>
            <a:miter lim="800000"/>
            <a:headEnd/>
            <a:tailEnd/>
          </a:ln>
        </p:spPr>
      </p:pic>
      <p:sp>
        <p:nvSpPr>
          <p:cNvPr id="9" name="TextBox 8"/>
          <p:cNvSpPr txBox="1"/>
          <p:nvPr/>
        </p:nvSpPr>
        <p:spPr>
          <a:xfrm>
            <a:off x="7164288" y="5858108"/>
            <a:ext cx="1430200" cy="523220"/>
          </a:xfrm>
          <a:prstGeom prst="rect">
            <a:avLst/>
          </a:prstGeom>
          <a:noFill/>
        </p:spPr>
        <p:txBody>
          <a:bodyPr wrap="none" rtlCol="0">
            <a:spAutoFit/>
          </a:bodyPr>
          <a:lstStyle/>
          <a:p>
            <a:r>
              <a:rPr lang="en-GB" dirty="0" smtClean="0">
                <a:hlinkClick r:id="rId6" action="ppaction://hlinksldjump"/>
              </a:rPr>
              <a:t>Return ↑</a:t>
            </a:r>
            <a:endParaRPr lang="en-GB" dirty="0"/>
          </a:p>
        </p:txBody>
      </p:sp>
      <p:sp>
        <p:nvSpPr>
          <p:cNvPr id="10" name="TextBox 9"/>
          <p:cNvSpPr txBox="1"/>
          <p:nvPr/>
        </p:nvSpPr>
        <p:spPr>
          <a:xfrm>
            <a:off x="395536" y="44624"/>
            <a:ext cx="5976664" cy="830997"/>
          </a:xfrm>
          <a:prstGeom prst="rect">
            <a:avLst/>
          </a:prstGeom>
          <a:solidFill>
            <a:srgbClr val="1407B9"/>
          </a:solidFill>
        </p:spPr>
        <p:txBody>
          <a:bodyPr wrap="square" rtlCol="0">
            <a:spAutoFit/>
          </a:bodyPr>
          <a:lstStyle/>
          <a:p>
            <a:r>
              <a:rPr lang="en-GB" sz="2400" dirty="0" smtClean="0"/>
              <a:t>Neutrino interaction properties must </a:t>
            </a:r>
          </a:p>
          <a:p>
            <a:r>
              <a:rPr lang="en-GB" sz="2400" dirty="0" smtClean="0"/>
              <a:t>a</a:t>
            </a:r>
            <a:r>
              <a:rPr lang="en-GB" sz="2400" dirty="0" smtClean="0"/>
              <a:t>lso be measured...</a:t>
            </a:r>
            <a:endParaRPr lang="en-GB" sz="2400" dirty="0" smtClean="0"/>
          </a:p>
        </p:txBody>
      </p:sp>
      <p:pic>
        <p:nvPicPr>
          <p:cNvPr id="11" name="Picture 10" descr="ND280Exploded-Text-Black-Small"/>
          <p:cNvPicPr>
            <a:picLocks noChangeAspect="1" noChangeArrowheads="1"/>
          </p:cNvPicPr>
          <p:nvPr/>
        </p:nvPicPr>
        <p:blipFill>
          <a:blip r:embed="rId7" cstate="print"/>
          <a:srcRect/>
          <a:stretch>
            <a:fillRect/>
          </a:stretch>
        </p:blipFill>
        <p:spPr bwMode="auto">
          <a:xfrm>
            <a:off x="395536" y="2564904"/>
            <a:ext cx="3582062" cy="3168352"/>
          </a:xfrm>
          <a:prstGeom prst="rect">
            <a:avLst/>
          </a:prstGeom>
          <a:noFill/>
          <a:ln w="9525">
            <a:noFill/>
            <a:miter lim="800000"/>
            <a:headEnd/>
            <a:tailEnd/>
          </a:ln>
        </p:spPr>
      </p:pic>
      <p:sp>
        <p:nvSpPr>
          <p:cNvPr id="12" name="TextBox 11"/>
          <p:cNvSpPr txBox="1"/>
          <p:nvPr/>
        </p:nvSpPr>
        <p:spPr>
          <a:xfrm>
            <a:off x="755576" y="1844824"/>
            <a:ext cx="2704587" cy="523220"/>
          </a:xfrm>
          <a:prstGeom prst="rect">
            <a:avLst/>
          </a:prstGeom>
          <a:noFill/>
        </p:spPr>
        <p:txBody>
          <a:bodyPr wrap="none" rtlCol="0">
            <a:spAutoFit/>
          </a:bodyPr>
          <a:lstStyle/>
          <a:p>
            <a:r>
              <a:rPr lang="en-GB" dirty="0" smtClean="0"/>
              <a:t>Near Detectors....</a:t>
            </a:r>
            <a:endParaRPr lang="en-GB" dirty="0"/>
          </a:p>
        </p:txBody>
      </p:sp>
      <p:sp>
        <p:nvSpPr>
          <p:cNvPr id="13" name="TextBox 12"/>
          <p:cNvSpPr txBox="1"/>
          <p:nvPr/>
        </p:nvSpPr>
        <p:spPr>
          <a:xfrm>
            <a:off x="4283968" y="836712"/>
            <a:ext cx="2494594" cy="523220"/>
          </a:xfrm>
          <a:prstGeom prst="rect">
            <a:avLst/>
          </a:prstGeom>
          <a:noFill/>
        </p:spPr>
        <p:txBody>
          <a:bodyPr wrap="none" rtlCol="0">
            <a:spAutoFit/>
          </a:bodyPr>
          <a:lstStyle/>
          <a:p>
            <a:r>
              <a:rPr lang="en-GB" dirty="0" smtClean="0"/>
              <a:t>But also need....</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44450" cap="flat" cmpd="sng" algn="ctr">
          <a:no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800" b="0" i="0" u="none" strike="noStrike" cap="none" normalizeH="0" baseline="0" smtClean="0">
            <a:ln>
              <a:noFill/>
            </a:ln>
            <a:solidFill>
              <a:srgbClr val="66FFFF"/>
            </a:solidFill>
            <a:effectLst/>
            <a:latin typeface="Times New Roman" pitchFamily="18" charset="0"/>
          </a:defRPr>
        </a:defPPr>
      </a:lstStyle>
    </a:spDef>
    <a:lnDef>
      <a:spPr bwMode="auto">
        <a:xfrm>
          <a:off x="0" y="0"/>
          <a:ext cx="1" cy="1"/>
        </a:xfrm>
        <a:custGeom>
          <a:avLst/>
          <a:gdLst/>
          <a:ahLst/>
          <a:cxnLst/>
          <a:rect l="0" t="0" r="0" b="0"/>
          <a:pathLst/>
        </a:custGeom>
        <a:solidFill>
          <a:srgbClr val="FFFFFF"/>
        </a:solidFill>
        <a:ln w="44450" cap="flat" cmpd="sng" algn="ctr">
          <a:no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800" b="0" i="0" u="none" strike="noStrike" cap="none" normalizeH="0" baseline="0" smtClean="0">
            <a:ln>
              <a:noFill/>
            </a:ln>
            <a:solidFill>
              <a:srgbClr val="66FFFF"/>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lw_zakopane_3">
  <a:themeElements>
    <a:clrScheme name="dlw_zakopane_3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lw_zakopane_3">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44450" cap="flat" cmpd="sng" algn="ctr">
          <a:no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rgbClr val="66FFFF"/>
            </a:solidFill>
            <a:effectLst/>
            <a:latin typeface="Times New Roman" pitchFamily="18" charset="0"/>
          </a:defRPr>
        </a:defPPr>
      </a:lstStyle>
    </a:spDef>
    <a:lnDef>
      <a:spPr bwMode="auto">
        <a:xfrm>
          <a:off x="0" y="0"/>
          <a:ext cx="1" cy="1"/>
        </a:xfrm>
        <a:custGeom>
          <a:avLst/>
          <a:gdLst/>
          <a:ahLst/>
          <a:cxnLst/>
          <a:rect l="0" t="0" r="0" b="0"/>
          <a:pathLst/>
        </a:custGeom>
        <a:solidFill>
          <a:srgbClr val="FFFFFF"/>
        </a:solidFill>
        <a:ln w="44450" cap="flat" cmpd="sng" algn="ctr">
          <a:no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rgbClr val="66FFFF"/>
            </a:solidFill>
            <a:effectLst/>
            <a:latin typeface="Times New Roman" pitchFamily="18" charset="0"/>
          </a:defRPr>
        </a:defPPr>
      </a:lstStyle>
    </a:lnDef>
  </a:objectDefaults>
  <a:extraClrSchemeLst>
    <a:extraClrScheme>
      <a:clrScheme name="dlw_zakopane_3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lw_zakopane_3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lw_zakopane_3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lw_zakopane_3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lw_zakopane_3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lw_zakopane_3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lw_zakopane_3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dlw_zakopane_3">
  <a:themeElements>
    <a:clrScheme name="dlw_zakopane_3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lw_zakopane_3">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44450" cap="flat" cmpd="sng" algn="ctr">
          <a:no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rgbClr val="66FFFF"/>
            </a:solidFill>
            <a:effectLst/>
            <a:latin typeface="Times New Roman" pitchFamily="18" charset="0"/>
          </a:defRPr>
        </a:defPPr>
      </a:lstStyle>
    </a:spDef>
    <a:lnDef>
      <a:spPr bwMode="auto">
        <a:xfrm>
          <a:off x="0" y="0"/>
          <a:ext cx="1" cy="1"/>
        </a:xfrm>
        <a:custGeom>
          <a:avLst/>
          <a:gdLst/>
          <a:ahLst/>
          <a:cxnLst/>
          <a:rect l="0" t="0" r="0" b="0"/>
          <a:pathLst/>
        </a:custGeom>
        <a:solidFill>
          <a:srgbClr val="FFFFFF"/>
        </a:solidFill>
        <a:ln w="44450" cap="flat" cmpd="sng" algn="ctr">
          <a:no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rgbClr val="66FFFF"/>
            </a:solidFill>
            <a:effectLst/>
            <a:latin typeface="Times New Roman" pitchFamily="18" charset="0"/>
          </a:defRPr>
        </a:defPPr>
      </a:lstStyle>
    </a:lnDef>
  </a:objectDefaults>
  <a:extraClrSchemeLst>
    <a:extraClrScheme>
      <a:clrScheme name="dlw_zakopane_3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lw_zakopane_3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lw_zakopane_3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lw_zakopane_3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lw_zakopane_3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lw_zakopane_3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lw_zakopane_3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etabeam-ISS-RAL-Apr27">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495300" marR="0" indent="-495300" algn="l" defTabSz="914400" rtl="0" eaLnBrk="1" fontAlgn="base" latinLnBrk="0" hangingPunct="1">
          <a:lnSpc>
            <a:spcPct val="100000"/>
          </a:lnSpc>
          <a:spcBef>
            <a:spcPct val="20000"/>
          </a:spcBef>
          <a:spcAft>
            <a:spcPct val="0"/>
          </a:spcAft>
          <a:buClr>
            <a:srgbClr val="CC0000"/>
          </a:buClr>
          <a:buSzTx/>
          <a:buFont typeface="Wingdings" pitchFamily="2" charset="2"/>
          <a:buNone/>
          <a:tabLst/>
          <a:defRPr kumimoji="0" lang="en-US"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495300" marR="0" indent="-495300" algn="l" defTabSz="914400" rtl="0" eaLnBrk="1" fontAlgn="base" latinLnBrk="0" hangingPunct="1">
          <a:lnSpc>
            <a:spcPct val="100000"/>
          </a:lnSpc>
          <a:spcBef>
            <a:spcPct val="20000"/>
          </a:spcBef>
          <a:spcAft>
            <a:spcPct val="0"/>
          </a:spcAft>
          <a:buClr>
            <a:srgbClr val="CC0000"/>
          </a:buClr>
          <a:buSzTx/>
          <a:buFont typeface="Wingdings" pitchFamily="2" charset="2"/>
          <a:buNone/>
          <a:tabLst/>
          <a:defRPr kumimoji="0" lang="en-US" sz="1600" b="0" i="0" u="none" strike="noStrike" cap="none" normalizeH="0" baseline="0" smtClean="0">
            <a:ln>
              <a:noFill/>
            </a:ln>
            <a:solidFill>
              <a:schemeClr val="tx1"/>
            </a:solidFill>
            <a:effectLst/>
            <a:latin typeface="Arial"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ahom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800" b="0" i="1"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800" b="0" i="1" u="none" strike="noStrike" cap="none" normalizeH="0" baseline="0" smtClean="0">
            <a:ln>
              <a:noFill/>
            </a:ln>
            <a:solidFill>
              <a:schemeClr val="tx1"/>
            </a:solidFill>
            <a:effectLst/>
            <a:latin typeface="Times"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43464</TotalTime>
  <Words>2509</Words>
  <Application>Microsoft Office PowerPoint</Application>
  <PresentationFormat>On-screen Show (4:3)</PresentationFormat>
  <Paragraphs>453</Paragraphs>
  <Slides>94</Slides>
  <Notes>27</Notes>
  <HiddenSlides>0</HiddenSlides>
  <MMClips>0</MMClips>
  <ScaleCrop>false</ScaleCrop>
  <HeadingPairs>
    <vt:vector size="6" baseType="variant">
      <vt:variant>
        <vt:lpstr>Theme</vt:lpstr>
      </vt:variant>
      <vt:variant>
        <vt:i4>6</vt:i4>
      </vt:variant>
      <vt:variant>
        <vt:lpstr>Embedded OLE Servers</vt:lpstr>
      </vt:variant>
      <vt:variant>
        <vt:i4>5</vt:i4>
      </vt:variant>
      <vt:variant>
        <vt:lpstr>Slide Titles</vt:lpstr>
      </vt:variant>
      <vt:variant>
        <vt:i4>94</vt:i4>
      </vt:variant>
    </vt:vector>
  </HeadingPairs>
  <TitlesOfParts>
    <vt:vector size="105" baseType="lpstr">
      <vt:lpstr>Default Design</vt:lpstr>
      <vt:lpstr>1_dlw_zakopane_3</vt:lpstr>
      <vt:lpstr>3_dlw_zakopane_3</vt:lpstr>
      <vt:lpstr>1_Default Design</vt:lpstr>
      <vt:lpstr>Betabeam-ISS-RAL-Apr27</vt:lpstr>
      <vt:lpstr>Blank Presentation</vt:lpstr>
      <vt:lpstr>Equation</vt:lpstr>
      <vt:lpstr>Microsoft Equation 3.0</vt:lpstr>
      <vt:lpstr>Adobe Illustrator Artwork</vt:lpstr>
      <vt:lpstr>Microsoft Photo Editor 3.0 Photo</vt:lpstr>
      <vt:lpstr>Acrobat Document</vt:lpstr>
      <vt:lpstr>Slide 1</vt:lpstr>
      <vt:lpstr>Slide 2</vt:lpstr>
      <vt:lpstr>Slide 3</vt:lpstr>
      <vt:lpstr>How to detect them? </vt:lpstr>
      <vt:lpstr>Slide 5</vt:lpstr>
      <vt:lpstr>More Ancient History…</vt:lpstr>
      <vt:lpstr>Slide 7</vt:lpstr>
      <vt:lpstr>The Discovery of Neutral Currents</vt:lpstr>
      <vt:lpstr>The Discovery of Neutral Currents</vt:lpstr>
      <vt:lpstr>Three neutrino mixing.</vt:lpstr>
      <vt:lpstr>Slide 11</vt:lpstr>
      <vt:lpstr>Slide 12</vt:lpstr>
      <vt:lpstr>Slide 13</vt:lpstr>
      <vt:lpstr>Slide 14</vt:lpstr>
      <vt:lpstr>Slide 15</vt:lpstr>
      <vt:lpstr>Slide 16</vt:lpstr>
      <vt:lpstr>Slide 17</vt:lpstr>
      <vt:lpstr>Slide 18</vt:lpstr>
      <vt:lpstr>#</vt:lpstr>
      <vt:lpstr>Slide 20</vt:lpstr>
      <vt:lpstr>Slide 21</vt:lpstr>
      <vt:lpstr>What are we trying to measure?</vt:lpstr>
      <vt:lpstr>What are we trying to measure?</vt:lpstr>
      <vt:lpstr>Optimal Far Detector – Super Kamiokande</vt:lpstr>
      <vt:lpstr>Slide 25</vt:lpstr>
      <vt:lpstr>Optimal Near Detector (?)</vt:lpstr>
      <vt:lpstr>Critical s’s poorly known in range 0.1-10 GeV.</vt:lpstr>
      <vt:lpstr>Slide 28</vt:lpstr>
      <vt:lpstr>Slide 29</vt:lpstr>
      <vt:lpstr>Slide 30</vt:lpstr>
      <vt:lpstr>Slide 31</vt:lpstr>
      <vt:lpstr>Slide 32</vt:lpstr>
      <vt:lpstr>Optimal Near Detector (?)</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What  else to talk about?</vt:lpstr>
      <vt:lpstr>Slide 58</vt:lpstr>
      <vt:lpstr>Slide 59</vt:lpstr>
      <vt:lpstr>Slide 60</vt:lpstr>
      <vt:lpstr>Conclusions</vt:lpstr>
      <vt:lpstr>Slide 62</vt:lpstr>
      <vt:lpstr>Slide 63</vt:lpstr>
      <vt:lpstr>OK, then what?</vt:lpstr>
      <vt:lpstr>Slide 65</vt:lpstr>
      <vt:lpstr>Slide 66</vt:lpstr>
      <vt:lpstr>Scenarios in Japan</vt:lpstr>
      <vt:lpstr>Slide 68</vt:lpstr>
      <vt:lpstr>Slide 69</vt:lpstr>
      <vt:lpstr>Slide 70</vt:lpstr>
      <vt:lpstr>Slide 71</vt:lpstr>
      <vt:lpstr>Slide 72</vt:lpstr>
      <vt:lpstr>Slide 73</vt:lpstr>
      <vt:lpstr>Slide 74</vt:lpstr>
      <vt:lpstr>Slide 75</vt:lpstr>
      <vt:lpstr> </vt:lpstr>
      <vt:lpstr>Slide 77</vt:lpstr>
      <vt:lpstr>Slide 78</vt:lpstr>
      <vt:lpstr>Slide 79</vt:lpstr>
      <vt:lpstr>Slide 80</vt:lpstr>
      <vt:lpstr>If you are measuring a mass, you must QUANTIFY the systematics!</vt:lpstr>
      <vt:lpstr>SNO Systematic Flux Uncertainties</vt:lpstr>
      <vt:lpstr>Slide 83</vt:lpstr>
      <vt:lpstr>Slide 84</vt:lpstr>
      <vt:lpstr>Slide 85</vt:lpstr>
      <vt:lpstr>Slide 86</vt:lpstr>
      <vt:lpstr>Slide 87</vt:lpstr>
      <vt:lpstr>Slide 88</vt:lpstr>
      <vt:lpstr>Slide 89</vt:lpstr>
      <vt:lpstr>Slide 90</vt:lpstr>
      <vt:lpstr>Slide 91</vt:lpstr>
      <vt:lpstr>Slide 92</vt:lpstr>
      <vt:lpstr>Slide 93</vt:lpstr>
      <vt:lpstr>Slide 94</vt:lpstr>
    </vt:vector>
  </TitlesOfParts>
  <Company>University of Sussex</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Preferred Customer</dc:creator>
  <cp:lastModifiedBy>dlw54</cp:lastModifiedBy>
  <cp:revision>448</cp:revision>
  <dcterms:created xsi:type="dcterms:W3CDTF">2002-07-15T08:47:35Z</dcterms:created>
  <dcterms:modified xsi:type="dcterms:W3CDTF">2011-10-07T11:28:52Z</dcterms:modified>
</cp:coreProperties>
</file>