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6DC3-D8B5-46DD-8300-43B5C2497485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CA86-F518-405F-8BD9-A449569B8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6DC3-D8B5-46DD-8300-43B5C2497485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CA86-F518-405F-8BD9-A449569B8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 userDrawn="1"/>
        </p:nvGrpSpPr>
        <p:grpSpPr>
          <a:xfrm>
            <a:off x="0" y="7620"/>
            <a:ext cx="9144000" cy="914400"/>
            <a:chOff x="0" y="7620"/>
            <a:chExt cx="9144000" cy="914400"/>
          </a:xfrm>
        </p:grpSpPr>
        <p:sp>
          <p:nvSpPr>
            <p:cNvPr id="9" name="Title 1"/>
            <p:cNvSpPr txBox="1">
              <a:spLocks/>
            </p:cNvSpPr>
            <p:nvPr userDrawn="1"/>
          </p:nvSpPr>
          <p:spPr bwMode="auto">
            <a:xfrm>
              <a:off x="0" y="205740"/>
              <a:ext cx="914400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82692" y="213492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3075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  <p:pic>
          <p:nvPicPr>
            <p:cNvPr id="5122" name="Picture 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53425" y="225424"/>
              <a:ext cx="500061" cy="500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226820" y="206058"/>
            <a:ext cx="6515100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03-Nov-2011</a:t>
            </a:r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                      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CLIC Collaboration working meeting addressing the 2012-16 workpackages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6DC3-D8B5-46DD-8300-43B5C2497485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CCA86-F518-405F-8BD9-A449569B8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42117" y="4429125"/>
            <a:ext cx="4171950" cy="107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Karlov (DUBNA,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JINR)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03-Nov-2011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1447800"/>
            <a:ext cx="7772400" cy="1900238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</a:rPr>
              <a:t>Technical Developments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Two Beam Module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188640"/>
            <a:ext cx="7884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CLIC layout at 3 </a:t>
            </a:r>
            <a:r>
              <a:rPr lang="en-US" sz="3200" dirty="0" err="1" smtClean="0">
                <a:solidFill>
                  <a:srgbClr val="FF0000"/>
                </a:solidFill>
              </a:rPr>
              <a:t>TeV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layout at 3 </a:t>
            </a:r>
            <a:r>
              <a:rPr lang="en-US" dirty="0" err="1" smtClean="0"/>
              <a:t>TeV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28600" y="914400"/>
            <a:ext cx="8915400" cy="5413177"/>
            <a:chOff x="228600" y="914400"/>
            <a:chExt cx="8915400" cy="5413177"/>
          </a:xfrm>
        </p:grpSpPr>
        <p:grpSp>
          <p:nvGrpSpPr>
            <p:cNvPr id="11" name="Group 10"/>
            <p:cNvGrpSpPr/>
            <p:nvPr/>
          </p:nvGrpSpPr>
          <p:grpSpPr>
            <a:xfrm>
              <a:off x="228600" y="914400"/>
              <a:ext cx="7839335" cy="4202087"/>
              <a:chOff x="695065" y="914400"/>
              <a:chExt cx="7839335" cy="4202087"/>
            </a:xfrm>
          </p:grpSpPr>
          <p:pic>
            <p:nvPicPr>
              <p:cNvPr id="4" name="Picture 2" descr="\\cern.ch\dfs\Users\t\tecker\Public\CLIC Layouts\CLIC-layout2010-details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5065" y="914400"/>
                <a:ext cx="7839335" cy="4202087"/>
              </a:xfrm>
              <a:prstGeom prst="rect">
                <a:avLst/>
              </a:prstGeom>
              <a:noFill/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019800" y="2362200"/>
                <a:ext cx="813792" cy="491480"/>
              </a:xfrm>
              <a:prstGeom prst="rect">
                <a:avLst/>
              </a:prstGeom>
              <a:noFill/>
              <a:ln w="53975"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>
                <a:off x="6508036" y="2857500"/>
                <a:ext cx="1502229" cy="1257300"/>
              </a:xfrm>
              <a:prstGeom prst="straightConnector1">
                <a:avLst/>
              </a:prstGeom>
              <a:noFill/>
              <a:ln w="53975"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</p:grp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0" y="4191000"/>
              <a:ext cx="244529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6400800" y="4114800"/>
              <a:ext cx="2590800" cy="1828800"/>
            </a:xfrm>
            <a:prstGeom prst="rect">
              <a:avLst/>
            </a:prstGeom>
            <a:noFill/>
            <a:ln w="53975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TextBox 13"/>
            <p:cNvSpPr txBox="1">
              <a:spLocks noChangeArrowheads="1"/>
            </p:cNvSpPr>
            <p:nvPr/>
          </p:nvSpPr>
          <p:spPr bwMode="auto">
            <a:xfrm>
              <a:off x="6161068" y="6019800"/>
              <a:ext cx="298293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Calibri" pitchFamily="34" charset="0"/>
                </a:rPr>
                <a:t>Two Beam Module Integration Layout</a:t>
              </a:r>
              <a:endParaRPr lang="en-US" sz="1400" b="1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04800" y="304800"/>
            <a:ext cx="982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CLIC TWO BEAM MODULE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887849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4320" algn="just">
              <a:spcAft>
                <a:spcPts val="400"/>
              </a:spcAft>
            </a:pPr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CLIC is based on the two-beam acceleration  method in which the RF power for sections of the main linac is extracted from a second, low-energy, high-intensity electron beam running parallel to the main linac (drive beam</a:t>
            </a:r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). The </a:t>
            </a:r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drive-beam regularly powers two Accelerating Structures (AS) from one Power Extraction and Transfer Structure (PETS). </a:t>
            </a:r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Each </a:t>
            </a:r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module might contain up to four PETS, feeding two AS each, and two drive-beam quadrupoles, as a very dense lattice is required for the low-energy drive beam.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588122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TBM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and activities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914400"/>
            <a:ext cx="90589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 Engineering design of RF structures;</a:t>
            </a:r>
          </a:p>
          <a:p>
            <a:pPr>
              <a:buFontTx/>
              <a:buChar char="-"/>
            </a:pPr>
            <a:r>
              <a:rPr lang="en-US" sz="1600" dirty="0" smtClean="0"/>
              <a:t> Engineering </a:t>
            </a:r>
            <a:r>
              <a:rPr lang="en-US" sz="1600" dirty="0" smtClean="0"/>
              <a:t>design </a:t>
            </a:r>
            <a:r>
              <a:rPr lang="en-US" sz="1600" dirty="0" smtClean="0"/>
              <a:t>of sub-units, i.e. “BPM - Drive Beam magnet vacuum chamber - PETS interconnection”</a:t>
            </a:r>
          </a:p>
          <a:p>
            <a:pPr>
              <a:buFontTx/>
              <a:buChar char="-"/>
            </a:pPr>
            <a:r>
              <a:rPr lang="en-US" sz="1600" dirty="0" smtClean="0"/>
              <a:t> Definition of boundary conditions for alignment / stabilization systems;</a:t>
            </a:r>
          </a:p>
          <a:p>
            <a:pPr>
              <a:buFontTx/>
              <a:buChar char="-"/>
            </a:pPr>
            <a:r>
              <a:rPr lang="en-US" sz="1600" dirty="0" smtClean="0"/>
              <a:t> Engineering design </a:t>
            </a:r>
            <a:r>
              <a:rPr lang="en-US" sz="1600" dirty="0" smtClean="0"/>
              <a:t>of cooling / supporting system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/>
              <a:t>Integration of different systems components into module layout;</a:t>
            </a:r>
          </a:p>
          <a:p>
            <a:pPr>
              <a:buFontTx/>
              <a:buChar char="-"/>
            </a:pPr>
            <a:r>
              <a:rPr lang="en-US" sz="1600" dirty="0" smtClean="0"/>
              <a:t> Engineering design </a:t>
            </a:r>
            <a:r>
              <a:rPr lang="en-US" sz="1600" dirty="0" smtClean="0"/>
              <a:t>of assembly toolings;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/>
              <a:t>Procurement of corresponding components for test modules;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/>
              <a:t>Definition and implementation of Quality Assurance system;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. . .</a:t>
            </a:r>
            <a:endParaRPr lang="en-US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562600" y="1749623"/>
            <a:ext cx="3352800" cy="2136577"/>
            <a:chOff x="5791200" y="1524000"/>
            <a:chExt cx="3352800" cy="2136577"/>
          </a:xfrm>
        </p:grpSpPr>
        <p:pic>
          <p:nvPicPr>
            <p:cNvPr id="4" name="Picture 3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43600" y="1524000"/>
              <a:ext cx="28194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5791200" y="3352800"/>
              <a:ext cx="3352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 smtClean="0"/>
                <a:t>“BPM – DB Q vacuum </a:t>
              </a:r>
              <a:r>
                <a:rPr lang="en-US" sz="1400" i="1" dirty="0" smtClean="0"/>
                <a:t>chamber </a:t>
              </a:r>
              <a:r>
                <a:rPr lang="en-US" sz="1400" i="1" dirty="0" smtClean="0"/>
                <a:t>– PETS” unit</a:t>
              </a:r>
              <a:endParaRPr lang="en-US" sz="1400" i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24400" y="4264151"/>
            <a:ext cx="3791903" cy="1911026"/>
            <a:chOff x="4876800" y="4264151"/>
            <a:chExt cx="3791903" cy="1911026"/>
          </a:xfrm>
        </p:grpSpPr>
        <p:pic>
          <p:nvPicPr>
            <p:cNvPr id="7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800" y="4264151"/>
              <a:ext cx="3791903" cy="1603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562600" y="5867400"/>
              <a:ext cx="2667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 smtClean="0"/>
                <a:t>Supporting &amp; Alignment systems</a:t>
              </a:r>
              <a:endParaRPr lang="en-US" sz="1400" i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581400"/>
            <a:ext cx="3657600" cy="2514600"/>
            <a:chOff x="304800" y="3810000"/>
            <a:chExt cx="3657600" cy="2514600"/>
          </a:xfrm>
        </p:grpSpPr>
        <p:pic>
          <p:nvPicPr>
            <p:cNvPr id="6" name="Picture 5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3810000"/>
              <a:ext cx="3066056" cy="2015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304800" y="6016823"/>
              <a:ext cx="3657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 smtClean="0"/>
                <a:t>RF system components design &amp; integration</a:t>
              </a:r>
              <a:endParaRPr lang="en-US" sz="1400" i="1" dirty="0"/>
            </a:p>
          </p:txBody>
        </p:sp>
      </p:grp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236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CLIC layout at 3 TeV</vt:lpstr>
      <vt:lpstr>CLIC TBM</vt:lpstr>
      <vt:lpstr>Tasks and activities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Alexandre Samochkine</dc:creator>
  <cp:lastModifiedBy>Alexandre Samochkine</cp:lastModifiedBy>
  <cp:revision>11</cp:revision>
  <dcterms:created xsi:type="dcterms:W3CDTF">2011-11-01T16:35:44Z</dcterms:created>
  <dcterms:modified xsi:type="dcterms:W3CDTF">2011-11-02T16:50:02Z</dcterms:modified>
</cp:coreProperties>
</file>