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17" r:id="rId4"/>
  </p:sldMasterIdLst>
  <p:sldIdLst>
    <p:sldId id="348" r:id="rId5"/>
    <p:sldId id="350" r:id="rId6"/>
    <p:sldId id="333" r:id="rId7"/>
    <p:sldId id="265" r:id="rId8"/>
    <p:sldId id="351" r:id="rId9"/>
    <p:sldId id="352" r:id="rId10"/>
    <p:sldId id="353" r:id="rId11"/>
    <p:sldId id="355" r:id="rId12"/>
    <p:sldId id="354" r:id="rId13"/>
    <p:sldId id="356" r:id="rId14"/>
    <p:sldId id="35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34" autoAdjust="0"/>
  </p:normalViewPr>
  <p:slideViewPr>
    <p:cSldViewPr snapToGrid="0">
      <p:cViewPr varScale="1">
        <p:scale>
          <a:sx n="115" d="100"/>
          <a:sy n="115" d="100"/>
        </p:scale>
        <p:origin x="13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8EC5FC9-F7D0-0141-850B-7623CA81A77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F839E6-7F1F-6E4D-B83C-F5DA99E98229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EACA50E-A3A8-9D41-B30C-03B00FB2DEF0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A92073B-F20B-034A-BC3A-9B993F0DD0BA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091F50-D240-B145-B0B1-DAEDDFDE34AD}"/>
              </a:ext>
            </a:extLst>
          </p:cNvPr>
          <p:cNvSpPr/>
          <p:nvPr userDrawn="1"/>
        </p:nvSpPr>
        <p:spPr>
          <a:xfrm>
            <a:off x="0" y="-1994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0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71DAD948-6707-714E-9E8F-26A36F4AE20E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F81511-AC79-6748-869A-9982CD568B16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F72D4E-9F4D-6341-9F9E-63E01AF59B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54414" y="265113"/>
            <a:ext cx="6089650" cy="608965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2F758DC-4792-1D42-83A8-ED4E6CD5F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2322728"/>
            <a:ext cx="4144096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B8633A-7C70-3C48-8FEE-69941AF2B466}"/>
              </a:ext>
            </a:extLst>
          </p:cNvPr>
          <p:cNvSpPr/>
          <p:nvPr userDrawn="1"/>
        </p:nvSpPr>
        <p:spPr>
          <a:xfrm>
            <a:off x="5535466" y="5600935"/>
            <a:ext cx="643415" cy="643415"/>
          </a:xfrm>
          <a:prstGeom prst="ellipse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B967D9-597D-E14A-AE80-4C3877655FB2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114435-8CC0-E744-B541-8EF28B774ECF}"/>
              </a:ext>
            </a:extLst>
          </p:cNvPr>
          <p:cNvSpPr/>
          <p:nvPr userDrawn="1"/>
        </p:nvSpPr>
        <p:spPr>
          <a:xfrm flipV="1">
            <a:off x="11885583" y="3453319"/>
            <a:ext cx="167338" cy="16733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B844B6D-9772-1D4A-A22A-19F6A1250CD6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834FA13-7139-8546-99A9-CF39B5EDFDF5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746C656-7A16-8445-80B5-88C23703E694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E0A223A-22AD-6D40-9B6F-62F488036D58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DB8FD84-D022-E842-9B56-88F0574EBD30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2F4DC0E-4CC4-374D-BE14-132577B95A70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4E00522-1D16-F244-89FE-668EEBD08F2B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C4C5AC59-B537-D54C-9B5C-55B75E911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4144095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25383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2141DD-8D8D-FA43-BD4F-2CFC93C87782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1A62821-5E0F-DE41-B5C2-17A3A7277F4E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311AE14-D8F0-1D4C-9D8D-60383658279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2BE645-D4F2-304C-9AFA-473D8F888A85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3640330-30A6-6948-87A7-9DE6D41794F5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FB6548-D83C-1D4E-AE87-2E8F1D3D0FA7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97C7400-7EDC-8845-AB5A-80FB8175C1E2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C941C44-9B96-0040-8C71-D8364EB577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014993B-5057-2A4C-9CA0-383DC5504020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3B110E8-1FE2-BC47-A5AE-4C698B688B65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7DACF2F-5D4D-434D-8786-E4DF0385E6F6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FE816CC-CBCA-7946-B9E5-E9649EF369BE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7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C950F4E3-11A9-2549-A00D-601AEF6E49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21B5A175-E633-E74F-AE3B-DF58F989F4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6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61D2778-BA56-D247-9B2C-28D010C9D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DAF6EFF-134E-BA40-8B51-917FDE13C07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88BF917-678C-1249-95B9-7FD2AC7B223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AFF17AE-3EA2-2D47-BCDD-E5587B127062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7EDB7-7C02-0245-8A1F-553F094A442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F5D165-4F6F-2447-8B9E-8B0D94808ED3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6C35C7-7133-4C43-BBF7-575440F7BAD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33DD7BE-C379-5C42-9FB0-EF72161049F4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3DFC41-C6DE-7942-9358-E23A1EE8759D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ABB593-7229-9548-8BCC-C947B1BF8D93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86D2413-D60D-484E-ACAB-31891AFDA133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86090E0F-345E-3D4B-8886-95D8A4A77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5868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7873" y="758952"/>
            <a:ext cx="7356255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lnSpc>
                <a:spcPct val="90000"/>
              </a:lnSpc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873" y="4663440"/>
            <a:ext cx="7356255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158240" y="4485132"/>
            <a:ext cx="987552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75A452-E352-BE40-9E44-7C0E90F4DBC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2E00246-7C7C-8E48-B95E-02BE89F197F5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BF1652A-A323-BC48-9A00-7ECF1C4E1DA4}"/>
              </a:ext>
            </a:extLst>
          </p:cNvPr>
          <p:cNvSpPr/>
          <p:nvPr userDrawn="1"/>
        </p:nvSpPr>
        <p:spPr>
          <a:xfrm>
            <a:off x="11634902" y="2565781"/>
            <a:ext cx="283407" cy="28340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33BC29-8FD1-CB45-8FF6-0C7CC3CB423D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67EB1F-C984-B840-BD1F-FD174D01A3AF}"/>
              </a:ext>
            </a:extLst>
          </p:cNvPr>
          <p:cNvSpPr/>
          <p:nvPr userDrawn="1"/>
        </p:nvSpPr>
        <p:spPr>
          <a:xfrm>
            <a:off x="6135" y="0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D75F8B1-A294-E349-BD08-B06B2954212A}"/>
              </a:ext>
            </a:extLst>
          </p:cNvPr>
          <p:cNvGrpSpPr/>
          <p:nvPr userDrawn="1"/>
        </p:nvGrpSpPr>
        <p:grpSpPr>
          <a:xfrm>
            <a:off x="495300" y="0"/>
            <a:ext cx="11201400" cy="6880860"/>
            <a:chOff x="495300" y="0"/>
            <a:chExt cx="11201400" cy="6880860"/>
          </a:xfrm>
        </p:grpSpPr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942EFAD-842E-9C46-9853-C0F135D24007}"/>
                </a:ext>
              </a:extLst>
            </p:cNvPr>
            <p:cNvSpPr/>
            <p:nvPr userDrawn="1"/>
          </p:nvSpPr>
          <p:spPr>
            <a:xfrm>
              <a:off x="495300" y="0"/>
              <a:ext cx="1337265" cy="6880860"/>
            </a:xfrm>
            <a:custGeom>
              <a:avLst/>
              <a:gdLst>
                <a:gd name="connsiteX0" fmla="*/ 1173967 w 1337265"/>
                <a:gd name="connsiteY0" fmla="*/ 0 h 6880860"/>
                <a:gd name="connsiteX1" fmla="*/ 1319300 w 1337265"/>
                <a:gd name="connsiteY1" fmla="*/ 0 h 6880860"/>
                <a:gd name="connsiteX2" fmla="*/ 1204253 w 1337265"/>
                <a:gd name="connsiteY2" fmla="*/ 146399 h 6880860"/>
                <a:gd name="connsiteX3" fmla="*/ 114300 w 1337265"/>
                <a:gd name="connsiteY3" fmla="*/ 3429000 h 6880860"/>
                <a:gd name="connsiteX4" fmla="*/ 1204253 w 1337265"/>
                <a:gd name="connsiteY4" fmla="*/ 6711601 h 6880860"/>
                <a:gd name="connsiteX5" fmla="*/ 1337265 w 1337265"/>
                <a:gd name="connsiteY5" fmla="*/ 6880860 h 6880860"/>
                <a:gd name="connsiteX6" fmla="*/ 1191931 w 1337265"/>
                <a:gd name="connsiteY6" fmla="*/ 6880860 h 6880860"/>
                <a:gd name="connsiteX7" fmla="*/ 1112661 w 1337265"/>
                <a:gd name="connsiteY7" fmla="*/ 6779988 h 6880860"/>
                <a:gd name="connsiteX8" fmla="*/ 0 w 1337265"/>
                <a:gd name="connsiteY8" fmla="*/ 3429000 h 6880860"/>
                <a:gd name="connsiteX9" fmla="*/ 1112661 w 1337265"/>
                <a:gd name="connsiteY9" fmla="*/ 78012 h 6880860"/>
                <a:gd name="connsiteX10" fmla="*/ 1173967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173967" y="0"/>
                  </a:moveTo>
                  <a:lnTo>
                    <a:pt x="1319300" y="0"/>
                  </a:lnTo>
                  <a:lnTo>
                    <a:pt x="1204253" y="146399"/>
                  </a:lnTo>
                  <a:cubicBezTo>
                    <a:pt x="519693" y="1061765"/>
                    <a:pt x="114300" y="2198040"/>
                    <a:pt x="114300" y="3429000"/>
                  </a:cubicBezTo>
                  <a:cubicBezTo>
                    <a:pt x="114300" y="4659960"/>
                    <a:pt x="519693" y="5796235"/>
                    <a:pt x="1204253" y="6711601"/>
                  </a:cubicBezTo>
                  <a:lnTo>
                    <a:pt x="1337265" y="6880860"/>
                  </a:lnTo>
                  <a:lnTo>
                    <a:pt x="1191931" y="6880860"/>
                  </a:lnTo>
                  <a:lnTo>
                    <a:pt x="1112661" y="6779988"/>
                  </a:lnTo>
                  <a:cubicBezTo>
                    <a:pt x="413839" y="5845552"/>
                    <a:pt x="0" y="4685605"/>
                    <a:pt x="0" y="3429000"/>
                  </a:cubicBezTo>
                  <a:cubicBezTo>
                    <a:pt x="0" y="2172395"/>
                    <a:pt x="413839" y="1012448"/>
                    <a:pt x="1112661" y="78012"/>
                  </a:cubicBezTo>
                  <a:lnTo>
                    <a:pt x="117396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BE0B7AF7-52C0-EB45-93DE-79DFF44F5AAE}"/>
                </a:ext>
              </a:extLst>
            </p:cNvPr>
            <p:cNvSpPr/>
            <p:nvPr userDrawn="1"/>
          </p:nvSpPr>
          <p:spPr>
            <a:xfrm>
              <a:off x="10359435" y="0"/>
              <a:ext cx="1337265" cy="6880860"/>
            </a:xfrm>
            <a:custGeom>
              <a:avLst/>
              <a:gdLst>
                <a:gd name="connsiteX0" fmla="*/ 17965 w 1337265"/>
                <a:gd name="connsiteY0" fmla="*/ 0 h 6880860"/>
                <a:gd name="connsiteX1" fmla="*/ 163299 w 1337265"/>
                <a:gd name="connsiteY1" fmla="*/ 0 h 6880860"/>
                <a:gd name="connsiteX2" fmla="*/ 224604 w 1337265"/>
                <a:gd name="connsiteY2" fmla="*/ 78012 h 6880860"/>
                <a:gd name="connsiteX3" fmla="*/ 1337265 w 1337265"/>
                <a:gd name="connsiteY3" fmla="*/ 3429000 h 6880860"/>
                <a:gd name="connsiteX4" fmla="*/ 224604 w 1337265"/>
                <a:gd name="connsiteY4" fmla="*/ 6779988 h 6880860"/>
                <a:gd name="connsiteX5" fmla="*/ 145334 w 1337265"/>
                <a:gd name="connsiteY5" fmla="*/ 6880860 h 6880860"/>
                <a:gd name="connsiteX6" fmla="*/ 0 w 1337265"/>
                <a:gd name="connsiteY6" fmla="*/ 6880860 h 6880860"/>
                <a:gd name="connsiteX7" fmla="*/ 133012 w 1337265"/>
                <a:gd name="connsiteY7" fmla="*/ 6711601 h 6880860"/>
                <a:gd name="connsiteX8" fmla="*/ 1222965 w 1337265"/>
                <a:gd name="connsiteY8" fmla="*/ 3429000 h 6880860"/>
                <a:gd name="connsiteX9" fmla="*/ 133012 w 1337265"/>
                <a:gd name="connsiteY9" fmla="*/ 146399 h 6880860"/>
                <a:gd name="connsiteX10" fmla="*/ 17965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7965" y="0"/>
                  </a:moveTo>
                  <a:lnTo>
                    <a:pt x="163299" y="0"/>
                  </a:lnTo>
                  <a:lnTo>
                    <a:pt x="224604" y="78012"/>
                  </a:lnTo>
                  <a:cubicBezTo>
                    <a:pt x="923426" y="1012448"/>
                    <a:pt x="1337265" y="2172395"/>
                    <a:pt x="1337265" y="3429000"/>
                  </a:cubicBezTo>
                  <a:cubicBezTo>
                    <a:pt x="1337265" y="4685605"/>
                    <a:pt x="923426" y="5845552"/>
                    <a:pt x="224604" y="6779988"/>
                  </a:cubicBezTo>
                  <a:lnTo>
                    <a:pt x="145334" y="6880860"/>
                  </a:lnTo>
                  <a:lnTo>
                    <a:pt x="0" y="6880860"/>
                  </a:lnTo>
                  <a:lnTo>
                    <a:pt x="133012" y="6711601"/>
                  </a:lnTo>
                  <a:cubicBezTo>
                    <a:pt x="817572" y="5796235"/>
                    <a:pt x="1222965" y="4659960"/>
                    <a:pt x="1222965" y="3429000"/>
                  </a:cubicBezTo>
                  <a:cubicBezTo>
                    <a:pt x="1222965" y="2198040"/>
                    <a:pt x="817572" y="1061765"/>
                    <a:pt x="133012" y="146399"/>
                  </a:cubicBezTo>
                  <a:lnTo>
                    <a:pt x="1796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9698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6E6D77-4CA3-764C-99E1-7D2CFE6B929E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D155117-8A2A-414B-9598-C2919DF747DC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3838F88-99DE-9246-A83B-9C7DB6AE99EF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031FBA2-FD0D-7346-8941-4861923E15CF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22D5D5E-3339-5D47-9E1C-8897082672DB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3BE7267-458F-A141-8480-10E9FB55367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71A438B-57BE-F445-AFBB-BBB2270E9BB4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040C74AA-3663-2A49-AA62-C9207F22BF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E70AAE0-F405-8C4D-B2F2-BC73ABD2560F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C72AC8A-19AA-5641-88DA-414732A1A643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0FF4153-FE4A-204C-B4B4-F331F8058F73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0910027-B57E-5C4C-B196-C2CF16EB6B83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7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896C11-7092-DD43-9676-23A81081B75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9FB8D4-533A-0C44-89B5-487470B0B82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642B0AB-C322-C14B-B2A1-E9F144473219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7ABE4C7-7926-3949-9205-07E33FB2D2CE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1B43F26-6C7C-4D43-9D1C-A0F792F54874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3D175F-F9D4-DD4E-81B9-495A2E867249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2D03A0-BBCF-2042-832A-8082F1377835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E2831508-70C2-2F43-998D-55CE4837BA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232ACE3-4E65-6243-9416-19BFA39FD92C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A372105-F1CB-9149-A4B9-C151B3CCB9B4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AE2DDF3-5C18-5644-8994-8CD902656DE8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383F4E3-E6C1-BB40-90E6-290C140F9A07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B23D2B0-E152-D14D-8154-8DD47BD10DF3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A3BEDF6-5ABA-3B42-99BB-4438813B1A4B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9CF8BE7-F2AC-AB4C-900F-F64D55111EFC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F4254B-D281-684E-BD0B-63AEC0AC197C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1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5751389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4D173E-9054-4C40-98EA-A6EAC4D85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21641" y="0"/>
            <a:ext cx="4270360" cy="6858001"/>
          </a:xfrm>
          <a:custGeom>
            <a:avLst/>
            <a:gdLst>
              <a:gd name="connsiteX0" fmla="*/ 1904091 w 4305219"/>
              <a:gd name="connsiteY0" fmla="*/ 0 h 6913983"/>
              <a:gd name="connsiteX1" fmla="*/ 4305219 w 4305219"/>
              <a:gd name="connsiteY1" fmla="*/ 0 h 6913983"/>
              <a:gd name="connsiteX2" fmla="*/ 4305219 w 4305219"/>
              <a:gd name="connsiteY2" fmla="*/ 6913983 h 6913983"/>
              <a:gd name="connsiteX3" fmla="*/ 1818156 w 4305219"/>
              <a:gd name="connsiteY3" fmla="*/ 6913983 h 6913983"/>
              <a:gd name="connsiteX4" fmla="*/ 1507580 w 4305219"/>
              <a:gd name="connsiteY4" fmla="*/ 6681739 h 6913983"/>
              <a:gd name="connsiteX5" fmla="*/ 0 w 4305219"/>
              <a:gd name="connsiteY5" fmla="*/ 3484983 h 6913983"/>
              <a:gd name="connsiteX6" fmla="*/ 1826504 w 4305219"/>
              <a:gd name="connsiteY6" fmla="*/ 49741 h 691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219" h="6913983">
                <a:moveTo>
                  <a:pt x="1904091" y="0"/>
                </a:moveTo>
                <a:lnTo>
                  <a:pt x="4305219" y="0"/>
                </a:lnTo>
                <a:lnTo>
                  <a:pt x="4305219" y="6913983"/>
                </a:lnTo>
                <a:lnTo>
                  <a:pt x="1818156" y="6913983"/>
                </a:lnTo>
                <a:lnTo>
                  <a:pt x="1507580" y="6681739"/>
                </a:lnTo>
                <a:cubicBezTo>
                  <a:pt x="586863" y="5921896"/>
                  <a:pt x="0" y="4771974"/>
                  <a:pt x="0" y="3484983"/>
                </a:cubicBezTo>
                <a:cubicBezTo>
                  <a:pt x="0" y="2054993"/>
                  <a:pt x="724522" y="794225"/>
                  <a:pt x="1826504" y="497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noAutofit/>
          </a:bodyPr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1322FE-E286-E344-B332-CF37E6CA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322728"/>
            <a:ext cx="5751389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8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50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8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22" r:id="rId3"/>
    <p:sldLayoutId id="2147483708" r:id="rId4"/>
    <p:sldLayoutId id="2147483709" r:id="rId5"/>
    <p:sldLayoutId id="2147483716" r:id="rId6"/>
    <p:sldLayoutId id="2147483710" r:id="rId7"/>
    <p:sldLayoutId id="2147483724" r:id="rId8"/>
    <p:sldLayoutId id="2147483711" r:id="rId9"/>
    <p:sldLayoutId id="2147483718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50278-9A9A-0F4E-BDCF-6351BE1732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Latn-BA" dirty="0" err="1" smtClean="0"/>
              <a:t>Particle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masterclass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7F481B-9C2C-084A-8DF1-0582D2DA4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645151"/>
            <a:ext cx="9310254" cy="2046593"/>
          </a:xfrm>
        </p:spPr>
        <p:txBody>
          <a:bodyPr>
            <a:normAutofit/>
          </a:bodyPr>
          <a:lstStyle/>
          <a:p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planing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liver</a:t>
            </a:r>
            <a:endParaRPr lang="bs-Latn-BA" sz="1500" dirty="0" smtClean="0"/>
          </a:p>
          <a:p>
            <a:r>
              <a:rPr lang="bs-Latn-BA" dirty="0" smtClean="0"/>
              <a:t>University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sarajevo</a:t>
            </a:r>
            <a:endParaRPr lang="bs-Latn-BA" sz="1500" dirty="0" smtClean="0"/>
          </a:p>
          <a:p>
            <a:r>
              <a:rPr lang="bs-Latn-BA" dirty="0" smtClean="0"/>
              <a:t>Benjamin </a:t>
            </a:r>
            <a:r>
              <a:rPr lang="bs-Latn-BA" dirty="0" err="1" smtClean="0"/>
              <a:t>dedić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727" y="548034"/>
            <a:ext cx="710530" cy="68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084" y="4904249"/>
            <a:ext cx="1413992" cy="6985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608" y="307787"/>
            <a:ext cx="1079617" cy="107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9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3960090"/>
          </a:xfrm>
        </p:spPr>
        <p:txBody>
          <a:bodyPr>
            <a:normAutofit lnSpcReduction="10000"/>
          </a:bodyPr>
          <a:lstStyle/>
          <a:p>
            <a:r>
              <a:rPr lang="bs-Latn-BA" dirty="0" smtClean="0"/>
              <a:t>As </a:t>
            </a:r>
            <a:r>
              <a:rPr lang="bs-Latn-BA" dirty="0" err="1" smtClean="0"/>
              <a:t>stated</a:t>
            </a:r>
            <a:r>
              <a:rPr lang="bs-Latn-BA" dirty="0" smtClean="0"/>
              <a:t> </a:t>
            </a:r>
            <a:r>
              <a:rPr lang="bs-Latn-BA" dirty="0" err="1" smtClean="0"/>
              <a:t>before</a:t>
            </a:r>
            <a:r>
              <a:rPr lang="bs-Latn-BA" dirty="0" smtClean="0"/>
              <a:t>,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will</a:t>
            </a:r>
            <a:r>
              <a:rPr lang="bs-Latn-BA" dirty="0" smtClean="0"/>
              <a:t> </a:t>
            </a:r>
            <a:r>
              <a:rPr lang="bs-Latn-BA" dirty="0" err="1" smtClean="0"/>
              <a:t>discuss</a:t>
            </a:r>
            <a:r>
              <a:rPr lang="bs-Latn-BA" dirty="0" smtClean="0"/>
              <a:t> here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differences</a:t>
            </a:r>
            <a:r>
              <a:rPr lang="bs-Latn-BA" dirty="0" smtClean="0"/>
              <a:t> </a:t>
            </a:r>
            <a:r>
              <a:rPr lang="bs-Latn-BA" dirty="0" err="1" smtClean="0"/>
              <a:t>amongst</a:t>
            </a:r>
            <a:r>
              <a:rPr lang="bs-Latn-BA" dirty="0" smtClean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, proton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endParaRPr lang="bs-Latn-BA" dirty="0" smtClean="0"/>
          </a:p>
          <a:p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seen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</a:t>
            </a:r>
            <a:r>
              <a:rPr lang="bs-Latn-BA" dirty="0" err="1" smtClean="0"/>
              <a:t>even</a:t>
            </a:r>
            <a:r>
              <a:rPr lang="bs-Latn-BA" dirty="0" smtClean="0"/>
              <a:t> </a:t>
            </a:r>
            <a:r>
              <a:rPr lang="bs-Latn-BA" dirty="0" err="1" smtClean="0"/>
              <a:t>when</a:t>
            </a:r>
            <a:r>
              <a:rPr lang="bs-Latn-BA" dirty="0" smtClean="0"/>
              <a:t> </a:t>
            </a:r>
            <a:r>
              <a:rPr lang="bs-Latn-BA" dirty="0" err="1" smtClean="0"/>
              <a:t>using</a:t>
            </a:r>
            <a:r>
              <a:rPr lang="bs-Latn-BA" dirty="0" smtClean="0"/>
              <a:t> multiple </a:t>
            </a:r>
            <a:r>
              <a:rPr lang="bs-Latn-BA" dirty="0" err="1" smtClean="0"/>
              <a:t>beams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still</a:t>
            </a:r>
            <a:r>
              <a:rPr lang="bs-Latn-BA" dirty="0" smtClean="0"/>
              <a:t> had </a:t>
            </a:r>
            <a:r>
              <a:rPr lang="bs-Latn-BA" dirty="0" err="1" smtClean="0"/>
              <a:t>results</a:t>
            </a:r>
            <a:r>
              <a:rPr lang="bs-Latn-BA" dirty="0" smtClean="0"/>
              <a:t> </a:t>
            </a:r>
            <a:r>
              <a:rPr lang="bs-Latn-BA" dirty="0" err="1" smtClean="0"/>
              <a:t>which</a:t>
            </a:r>
            <a:r>
              <a:rPr lang="bs-Latn-BA" dirty="0" smtClean="0"/>
              <a:t> are </a:t>
            </a:r>
            <a:r>
              <a:rPr lang="bs-Latn-BA" dirty="0" err="1" smtClean="0"/>
              <a:t>not</a:t>
            </a:r>
            <a:r>
              <a:rPr lang="bs-Latn-BA" dirty="0" smtClean="0"/>
              <a:t> as </a:t>
            </a:r>
            <a:r>
              <a:rPr lang="bs-Latn-BA" dirty="0" err="1" smtClean="0"/>
              <a:t>good</a:t>
            </a:r>
            <a:r>
              <a:rPr lang="bs-Latn-BA" dirty="0" smtClean="0"/>
              <a:t> as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results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/>
              <a:t> </a:t>
            </a:r>
            <a:r>
              <a:rPr lang="bs-Latn-BA" dirty="0" err="1" smtClean="0"/>
              <a:t>because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</a:t>
            </a:r>
            <a:r>
              <a:rPr lang="bs-Latn-BA" dirty="0" err="1" smtClean="0"/>
              <a:t>falloff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on </a:t>
            </a:r>
            <a:r>
              <a:rPr lang="bs-Latn-BA" dirty="0" err="1" smtClean="0"/>
              <a:t>surrounding</a:t>
            </a:r>
            <a:r>
              <a:rPr lang="bs-Latn-BA" dirty="0" smtClean="0"/>
              <a:t> </a:t>
            </a:r>
            <a:r>
              <a:rPr lang="bs-Latn-BA" dirty="0" err="1" smtClean="0"/>
              <a:t>organs</a:t>
            </a:r>
            <a:endParaRPr lang="bs-Latn-BA" dirty="0" smtClean="0"/>
          </a:p>
          <a:p>
            <a:r>
              <a:rPr lang="bs-Latn-BA" dirty="0" err="1" smtClean="0"/>
              <a:t>Regarding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differences</a:t>
            </a:r>
            <a:r>
              <a:rPr lang="bs-Latn-BA" dirty="0" smtClean="0"/>
              <a:t> </a:t>
            </a:r>
            <a:r>
              <a:rPr lang="bs-Latn-BA" dirty="0" err="1" smtClean="0"/>
              <a:t>between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can</a:t>
            </a:r>
            <a:r>
              <a:rPr lang="bs-Latn-BA" dirty="0" smtClean="0"/>
              <a:t> </a:t>
            </a:r>
            <a:r>
              <a:rPr lang="bs-Latn-BA" dirty="0" err="1" smtClean="0"/>
              <a:t>see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has</a:t>
            </a:r>
            <a:r>
              <a:rPr lang="bs-Latn-BA" dirty="0" smtClean="0"/>
              <a:t> a </a:t>
            </a:r>
            <a:r>
              <a:rPr lang="bs-Latn-BA" dirty="0" err="1" smtClean="0"/>
              <a:t>much</a:t>
            </a:r>
            <a:r>
              <a:rPr lang="bs-Latn-BA" dirty="0" smtClean="0"/>
              <a:t> </a:t>
            </a:r>
            <a:r>
              <a:rPr lang="bs-Latn-BA" dirty="0" err="1" smtClean="0"/>
              <a:t>sharper</a:t>
            </a:r>
            <a:r>
              <a:rPr lang="bs-Latn-BA" dirty="0" smtClean="0"/>
              <a:t> </a:t>
            </a:r>
            <a:r>
              <a:rPr lang="bs-Latn-BA" dirty="0" err="1" smtClean="0"/>
              <a:t>dropoff</a:t>
            </a:r>
            <a:r>
              <a:rPr lang="bs-Latn-BA" dirty="0" smtClean="0"/>
              <a:t> in </a:t>
            </a:r>
            <a:r>
              <a:rPr lang="bs-Latn-BA" dirty="0" err="1" smtClean="0"/>
              <a:t>doses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organs</a:t>
            </a:r>
            <a:r>
              <a:rPr lang="bs-Latn-BA" dirty="0" smtClean="0"/>
              <a:t>, but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case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one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results</a:t>
            </a:r>
            <a:r>
              <a:rPr lang="bs-Latn-BA" dirty="0" smtClean="0"/>
              <a:t> are </a:t>
            </a:r>
            <a:r>
              <a:rPr lang="bs-Latn-BA" dirty="0" err="1" smtClean="0"/>
              <a:t>very</a:t>
            </a:r>
            <a:r>
              <a:rPr lang="bs-Latn-BA" dirty="0" smtClean="0"/>
              <a:t> </a:t>
            </a:r>
            <a:r>
              <a:rPr lang="bs-Latn-BA" dirty="0" err="1" smtClean="0"/>
              <a:t>similar</a:t>
            </a:r>
            <a:endParaRPr lang="bs-Latn-BA" dirty="0" smtClean="0"/>
          </a:p>
          <a:p>
            <a:r>
              <a:rPr lang="bs-Latn-BA" dirty="0" smtClean="0"/>
              <a:t>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conclusion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can</a:t>
            </a:r>
            <a:r>
              <a:rPr lang="bs-Latn-BA" dirty="0" smtClean="0"/>
              <a:t> </a:t>
            </a:r>
            <a:r>
              <a:rPr lang="bs-Latn-BA" dirty="0" err="1" smtClean="0"/>
              <a:t>say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has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best</a:t>
            </a:r>
            <a:r>
              <a:rPr lang="bs-Latn-BA" dirty="0" smtClean="0"/>
              <a:t> </a:t>
            </a:r>
            <a:r>
              <a:rPr lang="bs-Latn-BA" dirty="0" err="1" smtClean="0"/>
              <a:t>results</a:t>
            </a:r>
            <a:r>
              <a:rPr lang="bs-Latn-BA" dirty="0" smtClean="0"/>
              <a:t> </a:t>
            </a:r>
            <a:r>
              <a:rPr lang="bs-Latn-BA" dirty="0" err="1" smtClean="0"/>
              <a:t>while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follows</a:t>
            </a:r>
            <a:r>
              <a:rPr lang="bs-Latn-BA" dirty="0" smtClean="0"/>
              <a:t> </a:t>
            </a:r>
            <a:r>
              <a:rPr lang="bs-Latn-BA" dirty="0" err="1" smtClean="0"/>
              <a:t>closely</a:t>
            </a:r>
            <a:r>
              <a:rPr lang="bs-Latn-BA" dirty="0" smtClean="0"/>
              <a:t> </a:t>
            </a:r>
            <a:r>
              <a:rPr lang="bs-Latn-BA" dirty="0" err="1" smtClean="0"/>
              <a:t>behind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can</a:t>
            </a:r>
            <a:r>
              <a:rPr lang="bs-Latn-BA" dirty="0" smtClean="0"/>
              <a:t> </a:t>
            </a:r>
            <a:r>
              <a:rPr lang="bs-Latn-BA" dirty="0" err="1" smtClean="0"/>
              <a:t>be</a:t>
            </a:r>
            <a:r>
              <a:rPr lang="bs-Latn-BA" dirty="0" smtClean="0"/>
              <a:t> </a:t>
            </a:r>
            <a:r>
              <a:rPr lang="bs-Latn-BA" dirty="0" err="1" smtClean="0"/>
              <a:t>graded</a:t>
            </a:r>
            <a:r>
              <a:rPr lang="bs-Latn-BA" dirty="0" smtClean="0"/>
              <a:t> as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third</a:t>
            </a:r>
            <a:r>
              <a:rPr lang="bs-Latn-BA" dirty="0" smtClean="0"/>
              <a:t> </a:t>
            </a:r>
            <a:r>
              <a:rPr lang="bs-Latn-BA" dirty="0" err="1" smtClean="0"/>
              <a:t>best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presented</a:t>
            </a:r>
            <a:r>
              <a:rPr lang="bs-Latn-BA" dirty="0" smtClean="0"/>
              <a:t> </a:t>
            </a:r>
            <a:r>
              <a:rPr lang="bs-Latn-BA" dirty="0" err="1" smtClean="0"/>
              <a:t>ones</a:t>
            </a:r>
            <a:endParaRPr lang="bs-Latn-B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conclusion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50658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7873" y="1645920"/>
            <a:ext cx="7356255" cy="3566160"/>
          </a:xfrm>
        </p:spPr>
        <p:txBody>
          <a:bodyPr/>
          <a:lstStyle/>
          <a:p>
            <a:r>
              <a:rPr lang="bs-Latn-BA" dirty="0" err="1" smtClean="0"/>
              <a:t>Thank</a:t>
            </a:r>
            <a:r>
              <a:rPr lang="bs-Latn-BA" dirty="0" smtClean="0"/>
              <a:t> </a:t>
            </a:r>
            <a:r>
              <a:rPr lang="bs-Latn-BA" dirty="0" err="1" smtClean="0"/>
              <a:t>you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your</a:t>
            </a:r>
            <a:r>
              <a:rPr lang="bs-Latn-BA" dirty="0" smtClean="0"/>
              <a:t> </a:t>
            </a:r>
            <a:r>
              <a:rPr lang="bs-Latn-BA" dirty="0" err="1" smtClean="0"/>
              <a:t>attention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6251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ABSTRACT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C PHANTOM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THERAPY PLANING OF LIVER</a:t>
            </a:r>
            <a:endParaRPr lang="bs-Latn-BA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COMPARISON FOR PHOTON AND PROTON THERAPY FOR </a:t>
            </a:r>
            <a:r>
              <a:rPr lang="bs-Latn-BA" dirty="0" smtClean="0"/>
              <a:t>LIVER</a:t>
            </a:r>
            <a:endParaRPr lang="bs-Latn-BA" sz="1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COMPARISON FOR PROTON AND CARBON ION THERAPY FOR </a:t>
            </a:r>
            <a:r>
              <a:rPr lang="bs-Latn-BA" dirty="0" smtClean="0"/>
              <a:t>LIVER</a:t>
            </a:r>
            <a:endParaRPr lang="bs-Latn-BA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CONCLUSION</a:t>
            </a:r>
            <a:endParaRPr lang="bs-Latn-B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Table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content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2577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9B206E8-59BD-1B4C-8912-9A0443F96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>
                <a:sym typeface="Bodoni SvtyTwo ITC TT-Book"/>
              </a:rPr>
              <a:t>abstract</a:t>
            </a:r>
            <a:endParaRPr lang="en-US" dirty="0">
              <a:sym typeface="Bodoni SvtyTwo ITC TT-Book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8" b="3648"/>
          <a:stretch>
            <a:fillRect/>
          </a:stretch>
        </p:blipFill>
        <p:spPr>
          <a:xfrm>
            <a:off x="6776633" y="1595150"/>
            <a:ext cx="3226232" cy="3226232"/>
          </a:xfrm>
        </p:spPr>
      </p:pic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1097280" y="1512916"/>
            <a:ext cx="4144096" cy="5112327"/>
          </a:xfrm>
          <a:prstGeom prst="rect">
            <a:avLst/>
          </a:prstGeom>
        </p:spPr>
        <p:txBody>
          <a:bodyPr vert="horz" lIns="0" tIns="45720" rIns="0" bIns="45720" rtlCol="0" anchor="t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err="1" smtClean="0"/>
              <a:t>Loading</a:t>
            </a:r>
            <a:r>
              <a:rPr lang="bs-Latn-BA" dirty="0" smtClean="0"/>
              <a:t> in </a:t>
            </a:r>
            <a:r>
              <a:rPr lang="bs-Latn-BA" dirty="0" err="1" smtClean="0"/>
              <a:t>matRad</a:t>
            </a:r>
            <a:r>
              <a:rPr lang="bs-Latn-BA" dirty="0" smtClean="0"/>
              <a:t>,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loading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Liver</a:t>
            </a:r>
            <a:r>
              <a:rPr lang="bs-Latn-BA" dirty="0" smtClean="0"/>
              <a:t> </a:t>
            </a:r>
            <a:r>
              <a:rPr lang="bs-Latn-BA" dirty="0" err="1" smtClean="0"/>
              <a:t>phantom</a:t>
            </a:r>
            <a:r>
              <a:rPr lang="bs-Latn-BA" dirty="0" smtClean="0"/>
              <a:t> in </a:t>
            </a:r>
            <a:r>
              <a:rPr lang="bs-Latn-BA" dirty="0" err="1" smtClean="0"/>
              <a:t>matRad</a:t>
            </a:r>
            <a:endParaRPr lang="bs-Latn-BA" dirty="0" smtClean="0"/>
          </a:p>
          <a:p>
            <a:r>
              <a:rPr lang="bs-Latn-BA" dirty="0" err="1" smtClean="0"/>
              <a:t>Setting</a:t>
            </a:r>
            <a:r>
              <a:rPr lang="bs-Latn-BA" dirty="0" smtClean="0"/>
              <a:t> </a:t>
            </a:r>
            <a:r>
              <a:rPr lang="bs-Latn-BA" dirty="0" err="1" smtClean="0"/>
              <a:t>up</a:t>
            </a:r>
            <a:r>
              <a:rPr lang="bs-Latn-BA" dirty="0" smtClean="0"/>
              <a:t> </a:t>
            </a:r>
            <a:r>
              <a:rPr lang="bs-Latn-BA" dirty="0" err="1" smtClean="0"/>
              <a:t>bixels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our</a:t>
            </a:r>
            <a:r>
              <a:rPr lang="bs-Latn-BA" dirty="0" smtClean="0"/>
              <a:t> </a:t>
            </a:r>
            <a:r>
              <a:rPr lang="bs-Latn-BA" dirty="0" err="1" smtClean="0"/>
              <a:t>case</a:t>
            </a:r>
            <a:r>
              <a:rPr lang="bs-Latn-BA" dirty="0" smtClean="0"/>
              <a:t>, </a:t>
            </a:r>
            <a:r>
              <a:rPr lang="bs-Latn-BA" dirty="0" err="1" smtClean="0"/>
              <a:t>setting</a:t>
            </a:r>
            <a:r>
              <a:rPr lang="bs-Latn-BA" dirty="0" smtClean="0"/>
              <a:t> </a:t>
            </a:r>
            <a:r>
              <a:rPr lang="bs-Latn-BA" dirty="0" err="1" smtClean="0"/>
              <a:t>up</a:t>
            </a:r>
            <a:r>
              <a:rPr lang="bs-Latn-BA" dirty="0" smtClean="0"/>
              <a:t> </a:t>
            </a:r>
            <a:r>
              <a:rPr lang="bs-Latn-BA" dirty="0" err="1" smtClean="0"/>
              <a:t>angles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beams</a:t>
            </a:r>
            <a:r>
              <a:rPr lang="bs-Latn-BA" dirty="0" smtClean="0"/>
              <a:t>, in </a:t>
            </a:r>
            <a:r>
              <a:rPr lang="bs-Latn-BA" dirty="0" err="1" smtClean="0"/>
              <a:t>our</a:t>
            </a:r>
            <a:r>
              <a:rPr lang="bs-Latn-BA" dirty="0" smtClean="0"/>
              <a:t> </a:t>
            </a:r>
            <a:r>
              <a:rPr lang="bs-Latn-BA" dirty="0" err="1" smtClean="0"/>
              <a:t>case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photons</a:t>
            </a:r>
            <a:r>
              <a:rPr lang="bs-Latn-BA" dirty="0" smtClean="0"/>
              <a:t> </a:t>
            </a:r>
            <a:r>
              <a:rPr lang="bs-Latn-BA" dirty="0" err="1" smtClean="0"/>
              <a:t>they</a:t>
            </a:r>
            <a:r>
              <a:rPr lang="bs-Latn-BA" dirty="0" smtClean="0"/>
              <a:t> </a:t>
            </a:r>
            <a:r>
              <a:rPr lang="bs-Latn-BA" dirty="0" err="1" smtClean="0"/>
              <a:t>were</a:t>
            </a:r>
            <a:r>
              <a:rPr lang="bs-Latn-BA" dirty="0" smtClean="0"/>
              <a:t> 0, 180, 225, 270 </a:t>
            </a:r>
            <a:r>
              <a:rPr lang="bs-Latn-BA" dirty="0" err="1" smtClean="0"/>
              <a:t>and</a:t>
            </a:r>
            <a:r>
              <a:rPr lang="bs-Latn-BA" dirty="0" smtClean="0"/>
              <a:t> 315 </a:t>
            </a:r>
            <a:r>
              <a:rPr lang="bs-Latn-BA" dirty="0" err="1" smtClean="0"/>
              <a:t>degrees</a:t>
            </a:r>
            <a:endParaRPr lang="bs-Latn-BA" dirty="0"/>
          </a:p>
          <a:p>
            <a:r>
              <a:rPr lang="bs-Latn-BA" dirty="0" err="1" smtClean="0"/>
              <a:t>After</a:t>
            </a:r>
            <a:r>
              <a:rPr lang="bs-Latn-BA" dirty="0" smtClean="0"/>
              <a:t> </a:t>
            </a:r>
            <a:r>
              <a:rPr lang="bs-Latn-BA" dirty="0" err="1" smtClean="0"/>
              <a:t>setting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angles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pressed</a:t>
            </a:r>
            <a:r>
              <a:rPr lang="bs-Latn-BA" dirty="0" smtClean="0"/>
              <a:t> </a:t>
            </a:r>
            <a:r>
              <a:rPr lang="bs-Latn-BA" dirty="0" err="1" smtClean="0"/>
              <a:t>calculate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following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started</a:t>
            </a:r>
            <a:r>
              <a:rPr lang="bs-Latn-BA" dirty="0" smtClean="0"/>
              <a:t> </a:t>
            </a:r>
            <a:r>
              <a:rPr lang="bs-Latn-BA" dirty="0" err="1" smtClean="0"/>
              <a:t>optimizing</a:t>
            </a:r>
            <a:endParaRPr lang="bs-Latn-BA" dirty="0"/>
          </a:p>
          <a:p>
            <a:r>
              <a:rPr lang="bs-Latn-BA" dirty="0" err="1" smtClean="0"/>
              <a:t>Every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thoese</a:t>
            </a:r>
            <a:r>
              <a:rPr lang="bs-Latn-BA" dirty="0" smtClean="0"/>
              <a:t> </a:t>
            </a:r>
            <a:r>
              <a:rPr lang="bs-Latn-BA" dirty="0" err="1" smtClean="0"/>
              <a:t>cases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saved</a:t>
            </a:r>
            <a:r>
              <a:rPr lang="bs-Latn-BA" dirty="0" smtClean="0"/>
              <a:t> </a:t>
            </a:r>
            <a:r>
              <a:rPr lang="bs-Latn-BA" dirty="0" err="1" smtClean="0"/>
              <a:t>via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option</a:t>
            </a:r>
            <a:r>
              <a:rPr lang="bs-Latn-BA" dirty="0" smtClean="0"/>
              <a:t> Save to GUI</a:t>
            </a:r>
          </a:p>
          <a:p>
            <a:r>
              <a:rPr lang="bs-Latn-BA" dirty="0" err="1" smtClean="0"/>
              <a:t>After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optimization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saved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CT </a:t>
            </a:r>
            <a:r>
              <a:rPr lang="bs-Latn-BA" dirty="0" err="1" smtClean="0"/>
              <a:t>image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DVH</a:t>
            </a:r>
          </a:p>
          <a:p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repeated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above</a:t>
            </a:r>
            <a:r>
              <a:rPr lang="bs-Latn-BA" dirty="0" smtClean="0"/>
              <a:t> </a:t>
            </a:r>
            <a:r>
              <a:rPr lang="bs-Latn-BA" dirty="0" err="1" smtClean="0"/>
              <a:t>steps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proton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</a:t>
            </a:r>
            <a:r>
              <a:rPr lang="bs-Latn-BA" dirty="0" err="1" smtClean="0"/>
              <a:t>beams</a:t>
            </a:r>
            <a:r>
              <a:rPr lang="bs-Latn-BA" dirty="0" smtClean="0"/>
              <a:t> but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only</a:t>
            </a:r>
            <a:r>
              <a:rPr lang="bs-Latn-BA" dirty="0" smtClean="0"/>
              <a:t> had one </a:t>
            </a:r>
            <a:r>
              <a:rPr lang="bs-Latn-BA" dirty="0" err="1" smtClean="0"/>
              <a:t>angle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them</a:t>
            </a:r>
            <a:r>
              <a:rPr lang="bs-Latn-BA" dirty="0" smtClean="0"/>
              <a:t> </a:t>
            </a:r>
            <a:r>
              <a:rPr lang="bs-Latn-BA" dirty="0" err="1" smtClean="0"/>
              <a:t>which</a:t>
            </a:r>
            <a:r>
              <a:rPr lang="bs-Latn-BA" dirty="0" smtClean="0"/>
              <a:t> </a:t>
            </a:r>
            <a:r>
              <a:rPr lang="bs-Latn-BA" dirty="0" err="1" smtClean="0"/>
              <a:t>was</a:t>
            </a:r>
            <a:r>
              <a:rPr lang="bs-Latn-BA" dirty="0" smtClean="0"/>
              <a:t> 315 </a:t>
            </a:r>
            <a:r>
              <a:rPr lang="bs-Latn-BA" dirty="0" err="1" smtClean="0"/>
              <a:t>degrees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C </a:t>
            </a:r>
            <a:r>
              <a:rPr lang="bs-Latn-BA" dirty="0" err="1" smtClean="0"/>
              <a:t>phantom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08201"/>
            <a:ext cx="3724102" cy="3760891"/>
          </a:xfrm>
        </p:spPr>
        <p:txBody>
          <a:bodyPr/>
          <a:lstStyle/>
          <a:p>
            <a:r>
              <a:rPr lang="bs-Latn-BA" dirty="0" smtClean="0"/>
              <a:t>Here </a:t>
            </a:r>
            <a:r>
              <a:rPr lang="bs-Latn-BA" dirty="0" err="1" smtClean="0"/>
              <a:t>you</a:t>
            </a:r>
            <a:r>
              <a:rPr lang="bs-Latn-BA" dirty="0" smtClean="0"/>
              <a:t> </a:t>
            </a:r>
            <a:r>
              <a:rPr lang="bs-Latn-BA" dirty="0" err="1" smtClean="0"/>
              <a:t>will</a:t>
            </a:r>
            <a:r>
              <a:rPr lang="bs-Latn-BA" dirty="0" smtClean="0"/>
              <a:t> </a:t>
            </a:r>
            <a:r>
              <a:rPr lang="bs-Latn-BA" dirty="0" err="1" smtClean="0"/>
              <a:t>present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short </a:t>
            </a:r>
            <a:r>
              <a:rPr lang="bs-Latn-BA" dirty="0" err="1" smtClean="0"/>
              <a:t>introduction</a:t>
            </a:r>
            <a:r>
              <a:rPr lang="bs-Latn-BA" dirty="0" smtClean="0"/>
              <a:t> to C </a:t>
            </a:r>
            <a:r>
              <a:rPr lang="bs-Latn-BA" dirty="0" err="1" smtClean="0"/>
              <a:t>phantom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what</a:t>
            </a:r>
            <a:r>
              <a:rPr lang="bs-Latn-BA" dirty="0" smtClean="0"/>
              <a:t> are </a:t>
            </a:r>
            <a:r>
              <a:rPr lang="bs-Latn-BA" dirty="0" err="1" smtClean="0"/>
              <a:t>your</a:t>
            </a:r>
            <a:r>
              <a:rPr lang="bs-Latn-BA" dirty="0" smtClean="0"/>
              <a:t> </a:t>
            </a:r>
            <a:r>
              <a:rPr lang="bs-Latn-BA" dirty="0" err="1" smtClean="0"/>
              <a:t>conclusions</a:t>
            </a:r>
            <a:r>
              <a:rPr lang="bs-Latn-BA" dirty="0" smtClean="0"/>
              <a:t> on </a:t>
            </a:r>
            <a:endParaRPr lang="bs-Latn-BA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622994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5916483" y="160338"/>
            <a:ext cx="3551713" cy="122788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Here paste </a:t>
            </a:r>
            <a:r>
              <a:rPr lang="bs-Latn-BA" dirty="0" err="1" smtClean="0"/>
              <a:t>your</a:t>
            </a:r>
            <a:r>
              <a:rPr lang="bs-Latn-BA" dirty="0" smtClean="0"/>
              <a:t> C </a:t>
            </a:r>
            <a:r>
              <a:rPr lang="bs-Latn-BA" dirty="0" err="1" smtClean="0"/>
              <a:t>phantom</a:t>
            </a:r>
            <a:r>
              <a:rPr lang="bs-Latn-BA" dirty="0" smtClean="0"/>
              <a:t> CT </a:t>
            </a:r>
            <a:r>
              <a:rPr lang="bs-Latn-BA" dirty="0" err="1" smtClean="0"/>
              <a:t>scan</a:t>
            </a:r>
            <a:r>
              <a:rPr lang="bs-Latn-BA" dirty="0" smtClean="0"/>
              <a:t> </a:t>
            </a:r>
            <a:r>
              <a:rPr lang="bs-Latn-BA" dirty="0" err="1" smtClean="0"/>
              <a:t>with</a:t>
            </a:r>
            <a:r>
              <a:rPr lang="bs-Latn-BA" dirty="0" smtClean="0"/>
              <a:t> </a:t>
            </a:r>
            <a:r>
              <a:rPr lang="bs-Latn-BA" dirty="0" err="1" smtClean="0"/>
              <a:t>all</a:t>
            </a:r>
            <a:r>
              <a:rPr lang="bs-Latn-BA" dirty="0" smtClean="0"/>
              <a:t> </a:t>
            </a:r>
            <a:r>
              <a:rPr lang="bs-Latn-BA" dirty="0" err="1" smtClean="0"/>
              <a:t>beams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are </a:t>
            </a:r>
            <a:r>
              <a:rPr lang="bs-Latn-BA" dirty="0" err="1" smtClean="0"/>
              <a:t>applied</a:t>
            </a:r>
            <a:endParaRPr lang="en-US" dirty="0"/>
          </a:p>
        </p:txBody>
      </p:sp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5916483" y="5288268"/>
            <a:ext cx="4144096" cy="453546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Here paste </a:t>
            </a:r>
            <a:r>
              <a:rPr lang="bs-Latn-BA" dirty="0" err="1" smtClean="0"/>
              <a:t>the</a:t>
            </a:r>
            <a:r>
              <a:rPr lang="bs-Latn-BA" dirty="0" smtClean="0"/>
              <a:t> DVH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C </a:t>
            </a:r>
            <a:r>
              <a:rPr lang="bs-Latn-BA" dirty="0" err="1" smtClean="0"/>
              <a:t>phantom</a:t>
            </a:r>
            <a:endParaRPr lang="en-US" dirty="0"/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7692339" y="2695274"/>
            <a:ext cx="4144096" cy="784228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Here paste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resize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setup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objectives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35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7033116"/>
              </p:ext>
            </p:extLst>
          </p:nvPr>
        </p:nvGraphicFramePr>
        <p:xfrm>
          <a:off x="1096963" y="2108200"/>
          <a:ext cx="10058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45798152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190205038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bs-Latn-BA" dirty="0" err="1" smtClean="0"/>
                        <a:t>Liver</a:t>
                      </a:r>
                      <a:r>
                        <a:rPr lang="bs-Latn-BA" baseline="0" dirty="0" smtClean="0"/>
                        <a:t> </a:t>
                      </a:r>
                      <a:r>
                        <a:rPr lang="bs-Latn-BA" baseline="0" dirty="0" err="1" smtClean="0"/>
                        <a:t>organs</a:t>
                      </a:r>
                      <a:r>
                        <a:rPr lang="bs-Latn-BA" baseline="0" dirty="0" smtClean="0"/>
                        <a:t> at </a:t>
                      </a:r>
                      <a:r>
                        <a:rPr lang="bs-Latn-BA" baseline="0" dirty="0" err="1" smtClean="0"/>
                        <a:t>risk</a:t>
                      </a:r>
                      <a:r>
                        <a:rPr lang="bs-Latn-BA" baseline="0" dirty="0" smtClean="0"/>
                        <a:t> </a:t>
                      </a:r>
                      <a:r>
                        <a:rPr lang="bs-Latn-BA" baseline="0" dirty="0" err="1" smtClean="0"/>
                        <a:t>and</a:t>
                      </a:r>
                      <a:r>
                        <a:rPr lang="bs-Latn-BA" baseline="0" dirty="0" smtClean="0"/>
                        <a:t> </a:t>
                      </a:r>
                      <a:r>
                        <a:rPr lang="bs-Latn-BA" baseline="0" dirty="0" err="1" smtClean="0"/>
                        <a:t>targets</a:t>
                      </a:r>
                      <a:endParaRPr lang="bs-Latn-B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534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 smtClean="0"/>
                        <a:t>Spinal</a:t>
                      </a:r>
                      <a:r>
                        <a:rPr lang="bs-Latn-BA" baseline="0" dirty="0" smtClean="0"/>
                        <a:t> </a:t>
                      </a:r>
                      <a:r>
                        <a:rPr lang="bs-Latn-BA" baseline="0" dirty="0" err="1" smtClean="0"/>
                        <a:t>cord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smtClean="0"/>
                        <a:t>OAR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840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 smtClean="0"/>
                        <a:t>Skin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smtClean="0"/>
                        <a:t>OAR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932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 smtClean="0"/>
                        <a:t>Stomach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smtClean="0"/>
                        <a:t>OAR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802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 smtClean="0"/>
                        <a:t>Liver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smtClean="0"/>
                        <a:t>Target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07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 smtClean="0"/>
                        <a:t>Kidney_R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smtClean="0"/>
                        <a:t>OAR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21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 smtClean="0"/>
                        <a:t>Kidney</a:t>
                      </a:r>
                      <a:r>
                        <a:rPr lang="bs-Latn-BA" baseline="0" dirty="0" err="1" smtClean="0"/>
                        <a:t>_L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smtClean="0"/>
                        <a:t>OAR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33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 smtClean="0"/>
                        <a:t>Heart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smtClean="0"/>
                        <a:t>OAR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268961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liver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50608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97280" y="2695298"/>
            <a:ext cx="4639736" cy="1405908"/>
          </a:xfrm>
        </p:spPr>
        <p:txBody>
          <a:bodyPr>
            <a:normAutofit fontScale="92500" lnSpcReduction="10000"/>
          </a:bodyPr>
          <a:lstStyle/>
          <a:p>
            <a:r>
              <a:rPr lang="bs-Latn-BA" dirty="0" smtClean="0"/>
              <a:t>As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using</a:t>
            </a:r>
            <a:r>
              <a:rPr lang="bs-Latn-BA" dirty="0" smtClean="0"/>
              <a:t> 5 </a:t>
            </a:r>
            <a:r>
              <a:rPr lang="bs-Latn-BA" dirty="0" err="1" smtClean="0"/>
              <a:t>beams</a:t>
            </a:r>
            <a:r>
              <a:rPr lang="bs-Latn-BA" dirty="0" smtClean="0"/>
              <a:t> </a:t>
            </a:r>
            <a:r>
              <a:rPr lang="bs-Latn-BA" dirty="0" err="1" smtClean="0"/>
              <a:t>uniformity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</a:t>
            </a:r>
            <a:r>
              <a:rPr lang="bs-Latn-BA" dirty="0" err="1" smtClean="0"/>
              <a:t>distribution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equal</a:t>
            </a:r>
            <a:r>
              <a:rPr lang="bs-Latn-BA" dirty="0" smtClean="0"/>
              <a:t> to </a:t>
            </a:r>
            <a:r>
              <a:rPr lang="bs-Latn-BA" dirty="0" err="1" smtClean="0"/>
              <a:t>all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beams</a:t>
            </a:r>
            <a:r>
              <a:rPr lang="bs-Latn-BA" dirty="0"/>
              <a:t> </a:t>
            </a:r>
            <a:r>
              <a:rPr lang="bs-Latn-BA" dirty="0" smtClean="0"/>
              <a:t>but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intensity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not</a:t>
            </a:r>
            <a:r>
              <a:rPr lang="bs-Latn-BA" dirty="0" smtClean="0"/>
              <a:t> </a:t>
            </a:r>
            <a:r>
              <a:rPr lang="bs-Latn-BA" dirty="0" err="1" smtClean="0"/>
              <a:t>minimal</a:t>
            </a:r>
            <a:r>
              <a:rPr lang="bs-Latn-BA" dirty="0" smtClean="0"/>
              <a:t> in </a:t>
            </a:r>
            <a:r>
              <a:rPr lang="bs-Latn-BA" dirty="0" err="1" smtClean="0"/>
              <a:t>areas</a:t>
            </a:r>
            <a:r>
              <a:rPr lang="bs-Latn-BA" dirty="0" smtClean="0"/>
              <a:t> </a:t>
            </a:r>
            <a:r>
              <a:rPr lang="bs-Latn-BA" dirty="0" err="1" smtClean="0"/>
              <a:t>before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after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/>
              <a:t> </a:t>
            </a:r>
            <a:r>
              <a:rPr lang="bs-Latn-BA" dirty="0" err="1" smtClean="0"/>
              <a:t>target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 smtClean="0"/>
              <a:t>Proton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695298"/>
            <a:ext cx="4639736" cy="1405910"/>
          </a:xfrm>
        </p:spPr>
        <p:txBody>
          <a:bodyPr/>
          <a:lstStyle/>
          <a:p>
            <a:r>
              <a:rPr lang="bs-Latn-BA" dirty="0" err="1" smtClean="0"/>
              <a:t>Beacuse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using</a:t>
            </a:r>
            <a:r>
              <a:rPr lang="bs-Latn-BA" dirty="0" smtClean="0"/>
              <a:t> </a:t>
            </a:r>
            <a:r>
              <a:rPr lang="bs-Latn-BA" dirty="0" err="1" smtClean="0"/>
              <a:t>only</a:t>
            </a:r>
            <a:r>
              <a:rPr lang="bs-Latn-BA" dirty="0" smtClean="0"/>
              <a:t> 1 </a:t>
            </a:r>
            <a:r>
              <a:rPr lang="bs-Latn-BA" dirty="0" err="1" smtClean="0"/>
              <a:t>beam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</a:t>
            </a:r>
            <a:r>
              <a:rPr lang="bs-Latn-BA" dirty="0" err="1" smtClean="0"/>
              <a:t>distribution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high</a:t>
            </a:r>
            <a:r>
              <a:rPr lang="bs-Latn-BA" dirty="0" smtClean="0"/>
              <a:t> </a:t>
            </a:r>
            <a:r>
              <a:rPr lang="bs-Latn-BA" dirty="0" err="1" smtClean="0"/>
              <a:t>before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volume</a:t>
            </a:r>
            <a:r>
              <a:rPr lang="bs-Latn-BA" dirty="0" smtClean="0"/>
              <a:t> but 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space</a:t>
            </a:r>
            <a:r>
              <a:rPr lang="bs-Latn-BA" dirty="0" smtClean="0"/>
              <a:t> </a:t>
            </a:r>
            <a:r>
              <a:rPr lang="bs-Latn-BA" dirty="0" err="1" smtClean="0"/>
              <a:t>after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there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no </a:t>
            </a:r>
            <a:r>
              <a:rPr lang="bs-Latn-BA" dirty="0" err="1" smtClean="0"/>
              <a:t>dose</a:t>
            </a:r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Comparison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liver</a:t>
            </a:r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515944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789" y="4101206"/>
            <a:ext cx="2640718" cy="27567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933" y="4101206"/>
            <a:ext cx="2685758" cy="275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14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97280" y="2958275"/>
            <a:ext cx="4639736" cy="1405908"/>
          </a:xfrm>
        </p:spPr>
        <p:txBody>
          <a:bodyPr>
            <a:normAutofit fontScale="92500" lnSpcReduction="10000"/>
          </a:bodyPr>
          <a:lstStyle/>
          <a:p>
            <a:r>
              <a:rPr lang="bs-Latn-BA" dirty="0" err="1" smtClean="0"/>
              <a:t>Dose</a:t>
            </a:r>
            <a:r>
              <a:rPr lang="bs-Latn-BA" dirty="0" smtClean="0"/>
              <a:t> 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volume</a:t>
            </a:r>
            <a:r>
              <a:rPr lang="bs-Latn-BA" dirty="0" smtClean="0"/>
              <a:t> </a:t>
            </a:r>
            <a:r>
              <a:rPr lang="bs-Latn-BA" dirty="0" err="1" smtClean="0"/>
              <a:t>has</a:t>
            </a:r>
            <a:r>
              <a:rPr lang="bs-Latn-BA" dirty="0" smtClean="0"/>
              <a:t> </a:t>
            </a:r>
            <a:r>
              <a:rPr lang="bs-Latn-BA" dirty="0" err="1" smtClean="0"/>
              <a:t>reached</a:t>
            </a:r>
            <a:r>
              <a:rPr lang="bs-Latn-BA" dirty="0" smtClean="0"/>
              <a:t> </a:t>
            </a:r>
            <a:r>
              <a:rPr lang="bs-Latn-BA" dirty="0" err="1" smtClean="0"/>
              <a:t>its</a:t>
            </a:r>
            <a:r>
              <a:rPr lang="bs-Latn-BA" dirty="0" smtClean="0"/>
              <a:t> </a:t>
            </a:r>
            <a:r>
              <a:rPr lang="bs-Latn-BA" dirty="0" err="1" smtClean="0"/>
              <a:t>required</a:t>
            </a:r>
            <a:r>
              <a:rPr lang="bs-Latn-BA" dirty="0" smtClean="0"/>
              <a:t> </a:t>
            </a:r>
            <a:r>
              <a:rPr lang="bs-Latn-BA" dirty="0" err="1" smtClean="0"/>
              <a:t>hight</a:t>
            </a:r>
            <a:r>
              <a:rPr lang="bs-Latn-BA" dirty="0"/>
              <a:t> </a:t>
            </a:r>
            <a:r>
              <a:rPr lang="bs-Latn-BA" dirty="0" smtClean="0"/>
              <a:t>but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in </a:t>
            </a:r>
            <a:r>
              <a:rPr lang="bs-Latn-BA" dirty="0" err="1" smtClean="0"/>
              <a:t>other</a:t>
            </a:r>
            <a:r>
              <a:rPr lang="bs-Latn-BA" dirty="0" smtClean="0"/>
              <a:t> </a:t>
            </a:r>
            <a:r>
              <a:rPr lang="bs-Latn-BA" dirty="0" err="1" smtClean="0"/>
              <a:t>organs</a:t>
            </a:r>
            <a:r>
              <a:rPr lang="bs-Latn-BA" dirty="0" smtClean="0"/>
              <a:t> </a:t>
            </a:r>
            <a:r>
              <a:rPr lang="bs-Latn-BA" dirty="0" err="1" smtClean="0"/>
              <a:t>which</a:t>
            </a:r>
            <a:r>
              <a:rPr lang="bs-Latn-BA" dirty="0" smtClean="0"/>
              <a:t> are </a:t>
            </a:r>
            <a:r>
              <a:rPr lang="bs-Latn-BA" dirty="0" err="1" smtClean="0"/>
              <a:t>not</a:t>
            </a:r>
            <a:r>
              <a:rPr lang="bs-Latn-BA" dirty="0" smtClean="0"/>
              <a:t> </a:t>
            </a:r>
            <a:r>
              <a:rPr lang="bs-Latn-BA" dirty="0" err="1" smtClean="0"/>
              <a:t>marked</a:t>
            </a:r>
            <a:r>
              <a:rPr lang="bs-Latn-BA" dirty="0" smtClean="0"/>
              <a:t> as a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higher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photons</a:t>
            </a:r>
            <a:r>
              <a:rPr lang="bs-Latn-BA" dirty="0" smtClean="0"/>
              <a:t> </a:t>
            </a:r>
            <a:r>
              <a:rPr lang="bs-Latn-BA" dirty="0" err="1" smtClean="0"/>
              <a:t>than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protons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 smtClean="0"/>
              <a:t>Proton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958274"/>
            <a:ext cx="4639736" cy="1405910"/>
          </a:xfrm>
        </p:spPr>
        <p:txBody>
          <a:bodyPr>
            <a:normAutofit fontScale="85000" lnSpcReduction="20000"/>
          </a:bodyPr>
          <a:lstStyle/>
          <a:p>
            <a:r>
              <a:rPr lang="bs-Latn-BA" dirty="0" err="1" smtClean="0"/>
              <a:t>Dose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volume</a:t>
            </a:r>
            <a:r>
              <a:rPr lang="bs-Latn-BA" dirty="0" smtClean="0"/>
              <a:t> in </a:t>
            </a:r>
            <a:r>
              <a:rPr lang="bs-Latn-BA" dirty="0" err="1" smtClean="0"/>
              <a:t>this</a:t>
            </a:r>
            <a:r>
              <a:rPr lang="bs-Latn-BA" dirty="0" smtClean="0"/>
              <a:t> </a:t>
            </a:r>
            <a:r>
              <a:rPr lang="bs-Latn-BA" dirty="0" err="1" smtClean="0"/>
              <a:t>case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higher</a:t>
            </a:r>
            <a:r>
              <a:rPr lang="bs-Latn-BA" dirty="0" smtClean="0"/>
              <a:t> </a:t>
            </a:r>
            <a:r>
              <a:rPr lang="bs-Latn-BA" dirty="0" err="1" smtClean="0"/>
              <a:t>than</a:t>
            </a:r>
            <a:r>
              <a:rPr lang="bs-Latn-BA" dirty="0" smtClean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beams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</a:t>
            </a:r>
            <a:r>
              <a:rPr lang="bs-Latn-BA" dirty="0" err="1" smtClean="0"/>
              <a:t>has</a:t>
            </a:r>
            <a:r>
              <a:rPr lang="bs-Latn-BA" dirty="0" smtClean="0"/>
              <a:t> </a:t>
            </a:r>
            <a:r>
              <a:rPr lang="bs-Latn-BA" dirty="0" err="1" smtClean="0"/>
              <a:t>fallen</a:t>
            </a:r>
            <a:r>
              <a:rPr lang="bs-Latn-BA" dirty="0" smtClean="0"/>
              <a:t> </a:t>
            </a:r>
            <a:r>
              <a:rPr lang="bs-Latn-BA" dirty="0" err="1" smtClean="0"/>
              <a:t>off</a:t>
            </a:r>
            <a:r>
              <a:rPr lang="bs-Latn-BA" dirty="0" smtClean="0"/>
              <a:t> </a:t>
            </a:r>
            <a:r>
              <a:rPr lang="bs-Latn-BA" dirty="0" err="1" smtClean="0"/>
              <a:t>much</a:t>
            </a:r>
            <a:r>
              <a:rPr lang="bs-Latn-BA" dirty="0" smtClean="0"/>
              <a:t> </a:t>
            </a:r>
            <a:r>
              <a:rPr lang="bs-Latn-BA" dirty="0" err="1" smtClean="0"/>
              <a:t>faster</a:t>
            </a:r>
            <a:r>
              <a:rPr lang="bs-Latn-BA" dirty="0" smtClean="0"/>
              <a:t>. </a:t>
            </a:r>
            <a:r>
              <a:rPr lang="bs-Latn-BA" dirty="0" err="1" smtClean="0"/>
              <a:t>Other</a:t>
            </a:r>
            <a:r>
              <a:rPr lang="bs-Latn-BA" dirty="0" smtClean="0"/>
              <a:t> </a:t>
            </a:r>
            <a:r>
              <a:rPr lang="bs-Latn-BA" dirty="0" err="1" smtClean="0"/>
              <a:t>organs</a:t>
            </a:r>
            <a:r>
              <a:rPr lang="bs-Latn-BA" dirty="0" smtClean="0"/>
              <a:t> </a:t>
            </a:r>
            <a:r>
              <a:rPr lang="bs-Latn-BA" dirty="0" err="1" smtClean="0"/>
              <a:t>which</a:t>
            </a:r>
            <a:r>
              <a:rPr lang="bs-Latn-BA" dirty="0" smtClean="0"/>
              <a:t> are </a:t>
            </a:r>
            <a:r>
              <a:rPr lang="bs-Latn-BA" dirty="0" err="1" smtClean="0"/>
              <a:t>not</a:t>
            </a:r>
            <a:r>
              <a:rPr lang="bs-Latn-BA" dirty="0" smtClean="0"/>
              <a:t> </a:t>
            </a:r>
            <a:r>
              <a:rPr lang="bs-Latn-BA" dirty="0" err="1" smtClean="0"/>
              <a:t>marked</a:t>
            </a:r>
            <a:r>
              <a:rPr lang="bs-Latn-BA" dirty="0" smtClean="0"/>
              <a:t> as </a:t>
            </a:r>
            <a:r>
              <a:rPr lang="bs-Latn-BA" dirty="0" err="1" smtClean="0"/>
              <a:t>targets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received</a:t>
            </a:r>
            <a:r>
              <a:rPr lang="bs-Latn-BA" dirty="0" smtClean="0"/>
              <a:t> </a:t>
            </a:r>
            <a:r>
              <a:rPr lang="bs-Latn-BA" dirty="0" err="1" smtClean="0"/>
              <a:t>much</a:t>
            </a:r>
            <a:r>
              <a:rPr lang="bs-Latn-BA" dirty="0" smtClean="0"/>
              <a:t> </a:t>
            </a:r>
            <a:r>
              <a:rPr lang="bs-Latn-BA" dirty="0" err="1" smtClean="0"/>
              <a:t>lower</a:t>
            </a:r>
            <a:r>
              <a:rPr lang="bs-Latn-BA" dirty="0" smtClean="0"/>
              <a:t> </a:t>
            </a:r>
            <a:r>
              <a:rPr lang="bs-Latn-BA" dirty="0" err="1" smtClean="0"/>
              <a:t>doses</a:t>
            </a:r>
            <a:r>
              <a:rPr lang="bs-Latn-BA" dirty="0" smtClean="0"/>
              <a:t> </a:t>
            </a:r>
            <a:r>
              <a:rPr lang="bs-Latn-BA" dirty="0" err="1" smtClean="0"/>
              <a:t>than</a:t>
            </a:r>
            <a:r>
              <a:rPr lang="bs-Latn-BA" dirty="0" smtClean="0"/>
              <a:t> </a:t>
            </a:r>
            <a:r>
              <a:rPr lang="bs-Latn-BA" dirty="0" err="1" smtClean="0"/>
              <a:t>with</a:t>
            </a:r>
            <a:r>
              <a:rPr lang="bs-Latn-BA" dirty="0" smtClean="0"/>
              <a:t> </a:t>
            </a:r>
            <a:r>
              <a:rPr lang="bs-Latn-BA" dirty="0" err="1" smtClean="0"/>
              <a:t>photons</a:t>
            </a:r>
            <a:endParaRPr lang="bs-Latn-BA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Comparison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liver</a:t>
            </a:r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515944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1849" y="4694838"/>
            <a:ext cx="4527925" cy="15041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577" y="4528776"/>
            <a:ext cx="4637439" cy="162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smtClean="0"/>
              <a:t>Proton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125140" y="2686429"/>
            <a:ext cx="4639736" cy="1405908"/>
          </a:xfrm>
        </p:spPr>
        <p:txBody>
          <a:bodyPr/>
          <a:lstStyle/>
          <a:p>
            <a:r>
              <a:rPr lang="bs-Latn-BA" dirty="0" err="1"/>
              <a:t>Beacuse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using</a:t>
            </a:r>
            <a:r>
              <a:rPr lang="bs-Latn-BA" dirty="0"/>
              <a:t> </a:t>
            </a:r>
            <a:r>
              <a:rPr lang="bs-Latn-BA" dirty="0" err="1"/>
              <a:t>only</a:t>
            </a:r>
            <a:r>
              <a:rPr lang="bs-Latn-BA" dirty="0"/>
              <a:t> 1 </a:t>
            </a:r>
            <a:r>
              <a:rPr lang="bs-Latn-BA" dirty="0" err="1"/>
              <a:t>beam</a:t>
            </a:r>
            <a:r>
              <a:rPr lang="bs-Latn-BA" dirty="0"/>
              <a:t> </a:t>
            </a:r>
            <a:r>
              <a:rPr lang="bs-Latn-BA" dirty="0" err="1"/>
              <a:t>dose</a:t>
            </a:r>
            <a:r>
              <a:rPr lang="bs-Latn-BA" dirty="0"/>
              <a:t> </a:t>
            </a:r>
            <a:r>
              <a:rPr lang="bs-Latn-BA" dirty="0" err="1"/>
              <a:t>distribution</a:t>
            </a:r>
            <a:r>
              <a:rPr lang="bs-Latn-BA" dirty="0"/>
              <a:t> </a:t>
            </a:r>
            <a:r>
              <a:rPr lang="bs-Latn-BA" dirty="0" err="1"/>
              <a:t>is</a:t>
            </a:r>
            <a:r>
              <a:rPr lang="bs-Latn-BA" dirty="0"/>
              <a:t> </a:t>
            </a:r>
            <a:r>
              <a:rPr lang="bs-Latn-BA" dirty="0" err="1"/>
              <a:t>high</a:t>
            </a:r>
            <a:r>
              <a:rPr lang="bs-Latn-BA" dirty="0"/>
              <a:t> </a:t>
            </a:r>
            <a:r>
              <a:rPr lang="bs-Latn-BA" dirty="0" err="1"/>
              <a:t>before</a:t>
            </a:r>
            <a:r>
              <a:rPr lang="bs-Latn-BA" dirty="0"/>
              <a:t> </a:t>
            </a:r>
            <a:r>
              <a:rPr lang="bs-Latn-BA" dirty="0" err="1"/>
              <a:t>and</a:t>
            </a:r>
            <a:r>
              <a:rPr lang="bs-Latn-BA" dirty="0"/>
              <a:t> in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target</a:t>
            </a:r>
            <a:r>
              <a:rPr lang="bs-Latn-BA" dirty="0"/>
              <a:t> </a:t>
            </a:r>
            <a:r>
              <a:rPr lang="bs-Latn-BA" dirty="0" err="1"/>
              <a:t>volume</a:t>
            </a:r>
            <a:r>
              <a:rPr lang="bs-Latn-BA" dirty="0"/>
              <a:t> but in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space</a:t>
            </a:r>
            <a:r>
              <a:rPr lang="bs-Latn-BA" dirty="0"/>
              <a:t> </a:t>
            </a:r>
            <a:r>
              <a:rPr lang="bs-Latn-BA" dirty="0" err="1"/>
              <a:t>after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target</a:t>
            </a:r>
            <a:r>
              <a:rPr lang="bs-Latn-BA" dirty="0"/>
              <a:t> </a:t>
            </a:r>
            <a:r>
              <a:rPr lang="bs-Latn-BA" dirty="0" err="1"/>
              <a:t>there</a:t>
            </a:r>
            <a:r>
              <a:rPr lang="bs-Latn-BA" dirty="0"/>
              <a:t> </a:t>
            </a:r>
            <a:r>
              <a:rPr lang="bs-Latn-BA" dirty="0" err="1"/>
              <a:t>is</a:t>
            </a:r>
            <a:r>
              <a:rPr lang="bs-Latn-BA" dirty="0"/>
              <a:t> no </a:t>
            </a:r>
            <a:r>
              <a:rPr lang="bs-Latn-BA" dirty="0" err="1" smtClean="0"/>
              <a:t>dose</a:t>
            </a:r>
            <a:r>
              <a:rPr lang="bs-Latn-BA" dirty="0"/>
              <a:t>.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686426"/>
            <a:ext cx="4639736" cy="1405910"/>
          </a:xfrm>
        </p:spPr>
        <p:txBody>
          <a:bodyPr>
            <a:normAutofit fontScale="85000" lnSpcReduction="10000"/>
          </a:bodyPr>
          <a:lstStyle/>
          <a:p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much</a:t>
            </a:r>
            <a:r>
              <a:rPr lang="bs-Latn-BA" dirty="0" smtClean="0"/>
              <a:t> </a:t>
            </a:r>
            <a:r>
              <a:rPr lang="bs-Latn-BA" dirty="0" err="1" smtClean="0"/>
              <a:t>lower</a:t>
            </a:r>
            <a:r>
              <a:rPr lang="bs-Latn-BA" dirty="0" smtClean="0"/>
              <a:t> 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area</a:t>
            </a:r>
            <a:r>
              <a:rPr lang="bs-Latn-BA" dirty="0" smtClean="0"/>
              <a:t> </a:t>
            </a:r>
            <a:r>
              <a:rPr lang="bs-Latn-BA" dirty="0" err="1" smtClean="0"/>
              <a:t>before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volume</a:t>
            </a:r>
            <a:r>
              <a:rPr lang="bs-Latn-BA" dirty="0" smtClean="0"/>
              <a:t>, </a:t>
            </a:r>
            <a:r>
              <a:rPr lang="bs-Latn-BA" dirty="0" err="1" smtClean="0"/>
              <a:t>while</a:t>
            </a:r>
            <a:r>
              <a:rPr lang="bs-Latn-BA" dirty="0" smtClean="0"/>
              <a:t> 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volume</a:t>
            </a:r>
            <a:r>
              <a:rPr lang="bs-Latn-BA" dirty="0" smtClean="0"/>
              <a:t> </a:t>
            </a:r>
            <a:r>
              <a:rPr lang="bs-Latn-BA" dirty="0" err="1" smtClean="0"/>
              <a:t>it</a:t>
            </a:r>
            <a:r>
              <a:rPr lang="bs-Latn-BA" dirty="0" smtClean="0"/>
              <a:t> </a:t>
            </a:r>
            <a:r>
              <a:rPr lang="bs-Latn-BA" dirty="0" err="1" smtClean="0"/>
              <a:t>reaches</a:t>
            </a:r>
            <a:r>
              <a:rPr lang="bs-Latn-BA" dirty="0" smtClean="0"/>
              <a:t> </a:t>
            </a:r>
            <a:r>
              <a:rPr lang="bs-Latn-BA" dirty="0" err="1" smtClean="0"/>
              <a:t>it‘s</a:t>
            </a:r>
            <a:r>
              <a:rPr lang="bs-Latn-BA" dirty="0" smtClean="0"/>
              <a:t> </a:t>
            </a:r>
            <a:r>
              <a:rPr lang="bs-Latn-BA" dirty="0" err="1" smtClean="0"/>
              <a:t>maximum</a:t>
            </a:r>
            <a:r>
              <a:rPr lang="bs-Latn-BA" dirty="0" smtClean="0"/>
              <a:t>. </a:t>
            </a:r>
            <a:r>
              <a:rPr lang="bs-Latn-BA" dirty="0" err="1" smtClean="0"/>
              <a:t>Area</a:t>
            </a:r>
            <a:r>
              <a:rPr lang="bs-Latn-BA" dirty="0" smtClean="0"/>
              <a:t> </a:t>
            </a:r>
            <a:r>
              <a:rPr lang="bs-Latn-BA" dirty="0" err="1" smtClean="0"/>
              <a:t>after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volume</a:t>
            </a:r>
            <a:r>
              <a:rPr lang="bs-Latn-BA" dirty="0" smtClean="0"/>
              <a:t> </a:t>
            </a:r>
            <a:r>
              <a:rPr lang="bs-Latn-BA" dirty="0" err="1" smtClean="0"/>
              <a:t>has</a:t>
            </a:r>
            <a:r>
              <a:rPr lang="bs-Latn-BA" dirty="0" smtClean="0"/>
              <a:t> </a:t>
            </a:r>
            <a:r>
              <a:rPr lang="bs-Latn-BA" dirty="0" err="1" smtClean="0"/>
              <a:t>received</a:t>
            </a:r>
            <a:r>
              <a:rPr lang="bs-Latn-BA" dirty="0" smtClean="0"/>
              <a:t> a </a:t>
            </a:r>
            <a:r>
              <a:rPr lang="bs-Latn-BA" dirty="0" err="1" smtClean="0"/>
              <a:t>small</a:t>
            </a:r>
            <a:r>
              <a:rPr lang="bs-Latn-BA" dirty="0" smtClean="0"/>
              <a:t> </a:t>
            </a:r>
            <a:r>
              <a:rPr lang="bs-Latn-BA" dirty="0" err="1" smtClean="0"/>
              <a:t>amount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.</a:t>
            </a:r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35193" cy="1369074"/>
          </a:xfrm>
        </p:spPr>
        <p:txBody>
          <a:bodyPr/>
          <a:lstStyle/>
          <a:p>
            <a:r>
              <a:rPr lang="bs-Latn-BA" dirty="0" err="1" smtClean="0"/>
              <a:t>Comparison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/>
              <a:t> </a:t>
            </a:r>
            <a:r>
              <a:rPr lang="bs-Latn-BA" dirty="0" smtClean="0"/>
              <a:t>proton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liver</a:t>
            </a:r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269" y="4092337"/>
            <a:ext cx="2685758" cy="27567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6140" y="4092336"/>
            <a:ext cx="2679344" cy="275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1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smtClean="0"/>
              <a:t>Proton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97280" y="2958275"/>
            <a:ext cx="4639736" cy="1405908"/>
          </a:xfrm>
        </p:spPr>
        <p:txBody>
          <a:bodyPr>
            <a:normAutofit fontScale="92500" lnSpcReduction="10000"/>
          </a:bodyPr>
          <a:lstStyle/>
          <a:p>
            <a:r>
              <a:rPr lang="bs-Latn-BA" dirty="0" smtClean="0"/>
              <a:t>Target </a:t>
            </a:r>
            <a:r>
              <a:rPr lang="bs-Latn-BA" dirty="0" err="1" smtClean="0"/>
              <a:t>volume</a:t>
            </a:r>
            <a:r>
              <a:rPr lang="bs-Latn-BA" dirty="0" smtClean="0"/>
              <a:t> </a:t>
            </a:r>
            <a:r>
              <a:rPr lang="bs-Latn-BA" dirty="0" err="1" smtClean="0"/>
              <a:t>has</a:t>
            </a:r>
            <a:r>
              <a:rPr lang="bs-Latn-BA" dirty="0" smtClean="0"/>
              <a:t> </a:t>
            </a:r>
            <a:r>
              <a:rPr lang="bs-Latn-BA" dirty="0" err="1" smtClean="0"/>
              <a:t>received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maximum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but </a:t>
            </a:r>
            <a:r>
              <a:rPr lang="bs-Latn-BA" dirty="0" err="1" smtClean="0"/>
              <a:t>it</a:t>
            </a:r>
            <a:r>
              <a:rPr lang="bs-Latn-BA" dirty="0" smtClean="0"/>
              <a:t> </a:t>
            </a:r>
            <a:r>
              <a:rPr lang="bs-Latn-BA" dirty="0" err="1" smtClean="0"/>
              <a:t>does</a:t>
            </a:r>
            <a:r>
              <a:rPr lang="bs-Latn-BA" dirty="0" smtClean="0"/>
              <a:t> </a:t>
            </a:r>
            <a:r>
              <a:rPr lang="bs-Latn-BA" dirty="0" err="1" smtClean="0"/>
              <a:t>not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a </a:t>
            </a:r>
            <a:r>
              <a:rPr lang="bs-Latn-BA" dirty="0" err="1" smtClean="0"/>
              <a:t>sharp</a:t>
            </a:r>
            <a:r>
              <a:rPr lang="bs-Latn-BA" dirty="0" smtClean="0"/>
              <a:t> </a:t>
            </a:r>
            <a:r>
              <a:rPr lang="bs-Latn-BA" dirty="0" err="1" smtClean="0"/>
              <a:t>dropoff</a:t>
            </a:r>
            <a:r>
              <a:rPr lang="bs-Latn-BA" dirty="0" smtClean="0"/>
              <a:t> in </a:t>
            </a:r>
            <a:r>
              <a:rPr lang="bs-Latn-BA" dirty="0" err="1" smtClean="0"/>
              <a:t>dose</a:t>
            </a:r>
            <a:r>
              <a:rPr lang="bs-Latn-BA" dirty="0" smtClean="0"/>
              <a:t> </a:t>
            </a:r>
            <a:r>
              <a:rPr lang="bs-Latn-BA" dirty="0" err="1" smtClean="0"/>
              <a:t>where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non</a:t>
            </a:r>
            <a:r>
              <a:rPr lang="bs-Latn-BA" dirty="0" smtClean="0"/>
              <a:t> </a:t>
            </a:r>
            <a:r>
              <a:rPr lang="bs-Latn-BA" dirty="0" err="1" smtClean="0"/>
              <a:t>target</a:t>
            </a:r>
            <a:r>
              <a:rPr lang="bs-Latn-BA" dirty="0" smtClean="0"/>
              <a:t> </a:t>
            </a:r>
            <a:r>
              <a:rPr lang="bs-Latn-BA" dirty="0" err="1" smtClean="0"/>
              <a:t>volumes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received</a:t>
            </a:r>
            <a:r>
              <a:rPr lang="bs-Latn-BA" dirty="0" smtClean="0"/>
              <a:t> a </a:t>
            </a:r>
            <a:r>
              <a:rPr lang="bs-Latn-BA" dirty="0" err="1" smtClean="0"/>
              <a:t>small</a:t>
            </a:r>
            <a:r>
              <a:rPr lang="bs-Latn-BA" dirty="0" smtClean="0"/>
              <a:t> </a:t>
            </a:r>
            <a:r>
              <a:rPr lang="bs-Latn-BA" dirty="0" err="1" smtClean="0"/>
              <a:t>amount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958274"/>
            <a:ext cx="4639736" cy="1405910"/>
          </a:xfrm>
        </p:spPr>
        <p:txBody>
          <a:bodyPr>
            <a:normAutofit fontScale="85000" lnSpcReduction="20000"/>
          </a:bodyPr>
          <a:lstStyle/>
          <a:p>
            <a:r>
              <a:rPr lang="bs-Latn-BA" dirty="0" smtClean="0"/>
              <a:t>Target </a:t>
            </a:r>
            <a:r>
              <a:rPr lang="bs-Latn-BA" dirty="0" err="1" smtClean="0"/>
              <a:t>volume</a:t>
            </a:r>
            <a:r>
              <a:rPr lang="bs-Latn-BA" dirty="0" smtClean="0"/>
              <a:t> </a:t>
            </a:r>
            <a:r>
              <a:rPr lang="bs-Latn-BA" dirty="0" err="1" smtClean="0"/>
              <a:t>has</a:t>
            </a:r>
            <a:r>
              <a:rPr lang="bs-Latn-BA" dirty="0" smtClean="0"/>
              <a:t> </a:t>
            </a:r>
            <a:r>
              <a:rPr lang="bs-Latn-BA" dirty="0" err="1" smtClean="0"/>
              <a:t>received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maximum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but 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case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we</a:t>
            </a:r>
            <a:r>
              <a:rPr lang="bs-Latn-BA" dirty="0" smtClean="0"/>
              <a:t> </a:t>
            </a:r>
            <a:r>
              <a:rPr lang="bs-Latn-BA" dirty="0" err="1" smtClean="0"/>
              <a:t>can</a:t>
            </a:r>
            <a:r>
              <a:rPr lang="bs-Latn-BA" dirty="0" smtClean="0"/>
              <a:t> </a:t>
            </a:r>
            <a:r>
              <a:rPr lang="bs-Latn-BA" dirty="0" err="1" smtClean="0"/>
              <a:t>see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dose</a:t>
            </a:r>
            <a:r>
              <a:rPr lang="bs-Latn-BA" dirty="0" smtClean="0"/>
              <a:t> </a:t>
            </a:r>
            <a:r>
              <a:rPr lang="bs-Latn-BA" dirty="0" err="1" smtClean="0"/>
              <a:t>dropoff</a:t>
            </a:r>
            <a:r>
              <a:rPr lang="bs-Latn-BA" dirty="0" smtClean="0"/>
              <a:t> </a:t>
            </a:r>
            <a:r>
              <a:rPr lang="bs-Latn-BA" dirty="0" err="1" smtClean="0"/>
              <a:t>is</a:t>
            </a:r>
            <a:r>
              <a:rPr lang="bs-Latn-BA" dirty="0" smtClean="0"/>
              <a:t> </a:t>
            </a:r>
            <a:r>
              <a:rPr lang="bs-Latn-BA" dirty="0" err="1" smtClean="0"/>
              <a:t>sharper</a:t>
            </a:r>
            <a:r>
              <a:rPr lang="bs-Latn-BA" dirty="0" smtClean="0"/>
              <a:t> </a:t>
            </a:r>
            <a:r>
              <a:rPr lang="bs-Latn-BA" dirty="0" err="1" smtClean="0"/>
              <a:t>than</a:t>
            </a:r>
            <a:r>
              <a:rPr lang="bs-Latn-BA" dirty="0" smtClean="0"/>
              <a:t> in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case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protons</a:t>
            </a:r>
            <a:r>
              <a:rPr lang="bs-Latn-BA" dirty="0" smtClean="0"/>
              <a:t>. </a:t>
            </a:r>
            <a:r>
              <a:rPr lang="bs-Latn-BA" dirty="0" err="1" smtClean="0"/>
              <a:t>Non</a:t>
            </a:r>
            <a:r>
              <a:rPr lang="bs-Latn-BA" dirty="0" smtClean="0"/>
              <a:t> </a:t>
            </a:r>
            <a:r>
              <a:rPr lang="bs-Latn-BA" dirty="0" err="1" smtClean="0"/>
              <a:t>targets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received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similar</a:t>
            </a:r>
            <a:r>
              <a:rPr lang="bs-Latn-BA" dirty="0" smtClean="0"/>
              <a:t> </a:t>
            </a:r>
            <a:r>
              <a:rPr lang="bs-Latn-BA" dirty="0" err="1" smtClean="0"/>
              <a:t>doses</a:t>
            </a:r>
            <a:r>
              <a:rPr lang="bs-Latn-BA" dirty="0" smtClean="0"/>
              <a:t> as </a:t>
            </a:r>
            <a:r>
              <a:rPr lang="bs-Latn-BA" dirty="0" err="1" smtClean="0"/>
              <a:t>with</a:t>
            </a:r>
            <a:r>
              <a:rPr lang="bs-Latn-BA" dirty="0" smtClean="0"/>
              <a:t> </a:t>
            </a:r>
            <a:r>
              <a:rPr lang="bs-Latn-BA" dirty="0" err="1" smtClean="0"/>
              <a:t>protons</a:t>
            </a:r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60131" cy="1369074"/>
          </a:xfrm>
        </p:spPr>
        <p:txBody>
          <a:bodyPr/>
          <a:lstStyle/>
          <a:p>
            <a:r>
              <a:rPr lang="bs-Latn-BA" dirty="0" err="1" smtClean="0"/>
              <a:t>Comparison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/>
              <a:t> proton </a:t>
            </a:r>
            <a:r>
              <a:rPr lang="bs-Latn-BA" dirty="0" err="1"/>
              <a:t>and</a:t>
            </a:r>
            <a:r>
              <a:rPr lang="bs-Latn-BA" dirty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liver</a:t>
            </a:r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513" y="4408199"/>
            <a:ext cx="4744598" cy="16470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185" y="4479633"/>
            <a:ext cx="4527925" cy="150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5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VTI">
  <a:themeElements>
    <a:clrScheme name="Brights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_Light_Sales Pitch_03_Win32_AS_v2" id="{CF4846AB-E769-4F64-85D9-28E4AEB533C2}" vid="{4425D9ED-C4EC-465B-AB7E-72A929978A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2FE978-FCBC-4C90-A410-B547AA7060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F4328E-77DF-41E8-952F-124AE19F1F7C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71af3243-3dd4-4a8d-8c0d-dd76da1f02a5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16c05727-aa75-4e4a-9b5f-8a80a1165891"/>
  </ds:schemaRefs>
</ds:datastoreItem>
</file>

<file path=customXml/itemProps3.xml><?xml version="1.0" encoding="utf-8"?>
<ds:datastoreItem xmlns:ds="http://schemas.openxmlformats.org/officeDocument/2006/customXml" ds:itemID="{6A7FA506-1E93-4CA4-B270-1F08FD18C3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Light sales pitch presentation</Template>
  <TotalTime>0</TotalTime>
  <Words>670</Words>
  <Application>Microsoft Office PowerPoint</Application>
  <PresentationFormat>Widescreen</PresentationFormat>
  <Paragraphs>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Bodoni SvtyTwo ITC TT-Book</vt:lpstr>
      <vt:lpstr>Calibri</vt:lpstr>
      <vt:lpstr>Consolas</vt:lpstr>
      <vt:lpstr>Verdana</vt:lpstr>
      <vt:lpstr>RetrospectVTI</vt:lpstr>
      <vt:lpstr>Particle therapy masterclass</vt:lpstr>
      <vt:lpstr>Table of content</vt:lpstr>
      <vt:lpstr>abstract</vt:lpstr>
      <vt:lpstr>C phantom</vt:lpstr>
      <vt:lpstr>liver</vt:lpstr>
      <vt:lpstr>Comparison for photon and proton therapy for liver</vt:lpstr>
      <vt:lpstr>Comparison for photon and proton therapy for liver</vt:lpstr>
      <vt:lpstr>Comparison for proton and carbon ion therapy for liver</vt:lpstr>
      <vt:lpstr>Comparison for proton and carbon ion therapy for liver</vt:lpstr>
      <vt:lpstr>conclusion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2021-01-12T15:31:55Z</dcterms:created>
  <dcterms:modified xsi:type="dcterms:W3CDTF">2021-01-14T10:22:07Z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