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Proxima Nova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roximaNova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ProximaNova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ProximaNova-bold.fntdata"/><Relationship Id="rId6" Type="http://schemas.openxmlformats.org/officeDocument/2006/relationships/slide" Target="slides/slide1.xml"/><Relationship Id="rId18" Type="http://schemas.openxmlformats.org/officeDocument/2006/relationships/font" Target="fonts/ProximaNova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69258d22ce_0_5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69258d22ce_0_5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6942baee82_0_5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36942baee82_0_5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6942baee82_0_5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6942baee82_0_5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69258d22ce_0_5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69258d22ce_0_5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69258d22ce_0_6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69258d22ce_0_6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69258d22ce_0_6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69258d22ce_0_6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69258d22ce_0_6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69258d22ce_0_6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69258d22ce_0_6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69258d22ce_0_6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69258d22ce_0_6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69258d22ce_0_6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69258d22ce_0_6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69258d22ce_0_6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69258d22ce_0_6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69258d22ce_0_6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jpg"/><Relationship Id="rId4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 title="blank-white-7sn5o1woonmklx1h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5375" y="0"/>
            <a:ext cx="9212251" cy="79822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428100" y="671925"/>
            <a:ext cx="8325300" cy="225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317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317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bg" sz="3570"/>
              <a:t>Monte Carlo Modeling and Analysis of</a:t>
            </a:r>
            <a:endParaRPr sz="357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bg" sz="3570"/>
              <a:t>Drell – Yan Events at LHC Energies</a:t>
            </a:r>
            <a:endParaRPr sz="357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bg" sz="3570"/>
              <a:t>Using MadGraph</a:t>
            </a:r>
            <a:endParaRPr sz="357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4820"/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409350" y="841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2600">
                <a:solidFill>
                  <a:schemeClr val="lt1"/>
                </a:solidFill>
              </a:rPr>
              <a:t>Thesis Defence</a:t>
            </a:r>
            <a:endParaRPr sz="2600">
              <a:solidFill>
                <a:schemeClr val="lt1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529200" y="3032350"/>
            <a:ext cx="8123100" cy="15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217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By:</a:t>
            </a:r>
            <a:endParaRPr sz="217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217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Antonia Atanasova Kushleva</a:t>
            </a:r>
            <a:endParaRPr sz="217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217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Faculty number: 8PH0760001</a:t>
            </a:r>
            <a:endParaRPr sz="217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217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Sofia, September 2025</a:t>
            </a:r>
            <a:endParaRPr sz="217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8" name="Google Shape;58;p13" title="Screenshot from 2025-06-17 17-39-35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53846" y="30700"/>
            <a:ext cx="1521054" cy="7368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/>
          <p:nvPr>
            <p:ph type="ctrTitle"/>
          </p:nvPr>
        </p:nvSpPr>
        <p:spPr>
          <a:xfrm>
            <a:off x="241775" y="245650"/>
            <a:ext cx="8463900" cy="140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2622"/>
              <a:t>Dimuon pT vs. pz</a:t>
            </a:r>
            <a:endParaRPr sz="2622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0" name="Google Shape;120;p22" title="pt_pz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2749" y="817013"/>
            <a:ext cx="5251076" cy="3509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/>
          <p:nvPr>
            <p:ph type="ctrTitle"/>
          </p:nvPr>
        </p:nvSpPr>
        <p:spPr>
          <a:xfrm>
            <a:off x="311700" y="0"/>
            <a:ext cx="8520600" cy="111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 sz="3000"/>
              <a:t>Conclusion:</a:t>
            </a:r>
            <a:endParaRPr sz="3000"/>
          </a:p>
        </p:txBody>
      </p:sp>
      <p:sp>
        <p:nvSpPr>
          <p:cNvPr id="126" name="Google Shape;126;p23"/>
          <p:cNvSpPr txBox="1"/>
          <p:nvPr>
            <p:ph idx="1" type="subTitle"/>
          </p:nvPr>
        </p:nvSpPr>
        <p:spPr>
          <a:xfrm>
            <a:off x="380775" y="1243650"/>
            <a:ext cx="8520600" cy="330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/>
              <a:t>Monte Carlo simulations are a powerful tool for connecting theoretical models with experimental results in high-energy physics. By using Monte Carlo generators, such as MadGraph5 and PYTHIA8, we can  model the Drell – Yan process, which is commonly observed in high </a:t>
            </a:r>
            <a:r>
              <a:rPr lang="bg"/>
              <a:t>energy</a:t>
            </a:r>
            <a:r>
              <a:rPr lang="bg"/>
              <a:t> physics. These simulations help us better understand particle interactions and study further the Standard Model. 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/>
              <a:t>Thank you for the attention!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ctrTitle"/>
          </p:nvPr>
        </p:nvSpPr>
        <p:spPr>
          <a:xfrm>
            <a:off x="211100" y="-185900"/>
            <a:ext cx="8123100" cy="84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bg" sz="2920"/>
              <a:t>Contents:</a:t>
            </a:r>
            <a:endParaRPr sz="2920"/>
          </a:p>
        </p:txBody>
      </p:sp>
      <p:sp>
        <p:nvSpPr>
          <p:cNvPr id="64" name="Google Shape;64;p14"/>
          <p:cNvSpPr txBox="1"/>
          <p:nvPr>
            <p:ph idx="1" type="subTitle"/>
          </p:nvPr>
        </p:nvSpPr>
        <p:spPr>
          <a:xfrm>
            <a:off x="602625" y="568075"/>
            <a:ext cx="8123100" cy="447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 sz="2200"/>
              <a:t>-</a:t>
            </a:r>
            <a:r>
              <a:rPr lang="bg" sz="2300"/>
              <a:t> I</a:t>
            </a:r>
            <a:r>
              <a:rPr lang="bg" sz="2300"/>
              <a:t>ntroduction</a:t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 sz="2300"/>
              <a:t>-</a:t>
            </a:r>
            <a:r>
              <a:rPr lang="bg" sz="2300"/>
              <a:t> </a:t>
            </a:r>
            <a:r>
              <a:rPr lang="bg" sz="2300"/>
              <a:t>Overview of Standard Model Particles and High Energy Colliders</a:t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 sz="2300"/>
              <a:t>- Drell – Yan Processes</a:t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 sz="2300"/>
              <a:t>- Monte Carlo Simulations Of The </a:t>
            </a:r>
            <a:r>
              <a:rPr lang="bg" sz="2300"/>
              <a:t>Drell – Yan Process</a:t>
            </a:r>
            <a:r>
              <a:rPr lang="bg" sz="2300"/>
              <a:t> Using        Generators MadGraph5 and PYTHIA8</a:t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 sz="2300"/>
              <a:t>- Invariant Mass Distributions in Drell–Yan</a:t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 sz="2300"/>
              <a:t>- Azimuthal Angle Difference ∆ϕ Between Muons</a:t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 sz="2300"/>
              <a:t>- </a:t>
            </a:r>
            <a:r>
              <a:rPr lang="bg" sz="2300"/>
              <a:t>Azimuthal Angle Difference ∆ϕ = ϕ(μ−) − ϕ(μ+)</a:t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 sz="2300"/>
              <a:t>- Dimuon pT vs. pz</a:t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ctrTitle"/>
          </p:nvPr>
        </p:nvSpPr>
        <p:spPr>
          <a:xfrm>
            <a:off x="333875" y="159550"/>
            <a:ext cx="8123100" cy="84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 sz="2900"/>
              <a:t>Introduction</a:t>
            </a:r>
            <a:endParaRPr sz="3420"/>
          </a:p>
        </p:txBody>
      </p:sp>
      <p:sp>
        <p:nvSpPr>
          <p:cNvPr id="70" name="Google Shape;70;p15"/>
          <p:cNvSpPr txBox="1"/>
          <p:nvPr>
            <p:ph idx="1" type="subTitle"/>
          </p:nvPr>
        </p:nvSpPr>
        <p:spPr>
          <a:xfrm>
            <a:off x="402975" y="1289755"/>
            <a:ext cx="8123100" cy="350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2929"/>
              <a:t>This thesis presents a Monte Carlo simulation and analysis of Drell – Yan (DY) processes (annihilation of quark and antiquark and decay into lepton-antilepton pair) in proton-</a:t>
            </a:r>
            <a:endParaRPr sz="2929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2929"/>
              <a:t> proton collisions using Monte Carlo generator MadGraph5. The study is focused on the production of muon anti-muon pairs. During DY quarks annihilate through the strong</a:t>
            </a:r>
            <a:endParaRPr sz="2929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2929"/>
              <a:t>interaction, while the lepton pair is created through the electroweak interaction-which</a:t>
            </a:r>
            <a:endParaRPr sz="2929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2929"/>
              <a:t>makes this process interesting to study.</a:t>
            </a:r>
            <a:endParaRPr sz="2929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ctrTitle"/>
          </p:nvPr>
        </p:nvSpPr>
        <p:spPr>
          <a:xfrm>
            <a:off x="356900" y="673900"/>
            <a:ext cx="8123100" cy="84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 sz="2500"/>
              <a:t>Overview of Standard Model Particles and High Energy Colliders</a:t>
            </a:r>
            <a:endParaRPr sz="25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pic>
        <p:nvPicPr>
          <p:cNvPr id="76" name="Google Shape;76;p16" title="standard mode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100" y="1097825"/>
            <a:ext cx="4239725" cy="254987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6"/>
          <p:cNvSpPr txBox="1"/>
          <p:nvPr/>
        </p:nvSpPr>
        <p:spPr>
          <a:xfrm>
            <a:off x="157300" y="3747450"/>
            <a:ext cx="4698300" cy="4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1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The particles of the Standard Model organized by type and interaction.</a:t>
            </a:r>
            <a:endParaRPr sz="18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8" name="Google Shape;78;p16" title="LHC layout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47325" y="673888"/>
            <a:ext cx="3174505" cy="33188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6"/>
          <p:cNvSpPr txBox="1"/>
          <p:nvPr/>
        </p:nvSpPr>
        <p:spPr>
          <a:xfrm>
            <a:off x="4364650" y="3992700"/>
            <a:ext cx="4426200" cy="9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16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Schematic layout of the Large Hadron Collider (LHC) at CERN, showing its 27 – kilometer ring and the main experimental sites</a:t>
            </a:r>
            <a:endParaRPr sz="16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ctrTitle"/>
          </p:nvPr>
        </p:nvSpPr>
        <p:spPr>
          <a:xfrm>
            <a:off x="218750" y="259350"/>
            <a:ext cx="8123100" cy="76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 sz="2900"/>
              <a:t>Drell – Yan Processes</a:t>
            </a:r>
            <a:endParaRPr sz="29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pic>
        <p:nvPicPr>
          <p:cNvPr id="85" name="Google Shape;85;p17" title="drellyan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0162" y="667900"/>
            <a:ext cx="5711175" cy="176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7" title="drellyanwithjets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5650" y="2717600"/>
            <a:ext cx="5655699" cy="193572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7"/>
          <p:cNvSpPr txBox="1"/>
          <p:nvPr/>
        </p:nvSpPr>
        <p:spPr>
          <a:xfrm>
            <a:off x="6225975" y="610225"/>
            <a:ext cx="2863500" cy="18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1300">
                <a:solidFill>
                  <a:schemeClr val="lt2"/>
                </a:solidFill>
              </a:rPr>
              <a:t>The annihilation of a quark and an antiquark into a</a:t>
            </a:r>
            <a:endParaRPr sz="1300">
              <a:solidFill>
                <a:schemeClr val="lt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1300">
                <a:solidFill>
                  <a:schemeClr val="lt2"/>
                </a:solidFill>
              </a:rPr>
              <a:t> photon, which subsequently decays into a muon-antimuon pair. The figure on right</a:t>
            </a:r>
            <a:endParaRPr sz="1300">
              <a:solidFill>
                <a:schemeClr val="lt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1300">
                <a:solidFill>
                  <a:schemeClr val="lt2"/>
                </a:solidFill>
              </a:rPr>
              <a:t>shows the annihilation of a quark and an antiquark into a Z boson, which subsequently</a:t>
            </a:r>
            <a:endParaRPr sz="1300">
              <a:solidFill>
                <a:schemeClr val="lt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1300">
                <a:solidFill>
                  <a:schemeClr val="lt2"/>
                </a:solidFill>
              </a:rPr>
              <a:t>decays into a muon-antimuon pair.</a:t>
            </a:r>
            <a:endParaRPr sz="1300">
              <a:solidFill>
                <a:schemeClr val="lt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lt2"/>
              </a:solidFill>
            </a:endParaRPr>
          </a:p>
        </p:txBody>
      </p:sp>
      <p:sp>
        <p:nvSpPr>
          <p:cNvPr id="88" name="Google Shape;88;p17"/>
          <p:cNvSpPr txBox="1"/>
          <p:nvPr/>
        </p:nvSpPr>
        <p:spPr>
          <a:xfrm>
            <a:off x="6279675" y="2717600"/>
            <a:ext cx="2756100" cy="20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1300">
                <a:solidFill>
                  <a:schemeClr val="lt2"/>
                </a:solidFill>
              </a:rPr>
              <a:t>The annihilation of a quark and an antiquark into a virtual photon, which decays into a muon-antimuon pair as well as the creation of additional jets.Similarly, on the right we see the annihilation of a quark and an antiquark into a Z boson, which decays into a muon-antimuon pair and additional jets are created</a:t>
            </a:r>
            <a:endParaRPr sz="1300">
              <a:solidFill>
                <a:schemeClr val="lt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1300">
                <a:solidFill>
                  <a:schemeClr val="lt2"/>
                </a:solidFill>
              </a:rPr>
              <a:t>again.</a:t>
            </a:r>
            <a:endParaRPr sz="1300">
              <a:solidFill>
                <a:schemeClr val="lt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ctrTitle"/>
          </p:nvPr>
        </p:nvSpPr>
        <p:spPr>
          <a:xfrm>
            <a:off x="510450" y="475975"/>
            <a:ext cx="8123100" cy="115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 sz="2400"/>
              <a:t>Monte Carlo Simulations Of The Drell – Yan Process Using      Generators MadGraph5 and PYTHIA8</a:t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sp>
        <p:nvSpPr>
          <p:cNvPr id="94" name="Google Shape;94;p18"/>
          <p:cNvSpPr txBox="1"/>
          <p:nvPr>
            <p:ph idx="1" type="subTitle"/>
          </p:nvPr>
        </p:nvSpPr>
        <p:spPr>
          <a:xfrm>
            <a:off x="403825" y="1298750"/>
            <a:ext cx="8520600" cy="339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bg" sz="1710"/>
              <a:t>In this thesis, we use MadGraph5_aMC@NLO, version 2.9.21 (or simply MadGraph5), interfaced with PYTHIA8 to simulate the Drell–Yan process.</a:t>
            </a:r>
            <a:endParaRPr sz="171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bg" sz="1710"/>
              <a:t>These two event generators work together to model proton–proton collisions, like those at the LHC, from the first interaction to the final observable particles.</a:t>
            </a:r>
            <a:endParaRPr sz="171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t/>
            </a:r>
            <a:endParaRPr sz="171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t/>
            </a:r>
            <a:endParaRPr sz="171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bg" sz="1710"/>
              <a:t>MadGraph5 works at the parton level by modeling collisions between quarks inside protons. It generates events where a quark and an antiquark produce a virtual photon or Z boson, which then decays into a muon pair. It can also generate events with additional jets.</a:t>
            </a:r>
            <a:endParaRPr sz="171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t/>
            </a:r>
            <a:endParaRPr sz="171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bg" sz="1710"/>
              <a:t>The output from MadGraph5 is saved as LHE files, which are then passed to PYTHIA8. PYTHIA8 simulates what happens after the initial collision: parton showers, hadronization (formation of hadrons from quarks and gluons), and particle decays. This produces fully simulated events like those seen in experiments.</a:t>
            </a:r>
            <a:endParaRPr sz="171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t/>
            </a:r>
            <a:endParaRPr sz="171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t/>
            </a:r>
            <a:endParaRPr sz="141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t/>
            </a:r>
            <a:endParaRPr sz="131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ctrTitle"/>
          </p:nvPr>
        </p:nvSpPr>
        <p:spPr>
          <a:xfrm>
            <a:off x="172700" y="1126850"/>
            <a:ext cx="8123100" cy="76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2400"/>
              <a:t>Invariant Mass Distributions in Drell–Yan</a:t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pic>
        <p:nvPicPr>
          <p:cNvPr id="100" name="Google Shape;100;p19" title="invariant_mass_ppbar_bw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413" y="1211975"/>
            <a:ext cx="4076382" cy="2942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9" title="invariant_mass_pp_bw.C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8194" y="1211975"/>
            <a:ext cx="4076382" cy="2942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/>
          <p:nvPr>
            <p:ph type="ctrTitle"/>
          </p:nvPr>
        </p:nvSpPr>
        <p:spPr>
          <a:xfrm>
            <a:off x="142000" y="919575"/>
            <a:ext cx="8123100" cy="76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2400"/>
              <a:t>Azimuthal Angle Difference ∆ϕ Between Muons</a:t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pic>
        <p:nvPicPr>
          <p:cNvPr id="107" name="Google Shape;107;p20" title="deltaphi_pT_3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996938"/>
            <a:ext cx="4363544" cy="3149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0" title="deltaphi_vs_pT_rebinned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8344" y="996938"/>
            <a:ext cx="4323257" cy="31205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/>
          <p:nvPr>
            <p:ph type="ctrTitle"/>
          </p:nvPr>
        </p:nvSpPr>
        <p:spPr>
          <a:xfrm>
            <a:off x="134300" y="790725"/>
            <a:ext cx="8123100" cy="103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2400"/>
              <a:t>Azimuthal Angle Difference ∆ϕ = ϕ(μ−) − ϕ(μ+)</a:t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4" name="Google Shape;114;p21" title="deltaphi_mumu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0400" y="898200"/>
            <a:ext cx="6081227" cy="3492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