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340" r:id="rId3"/>
    <p:sldId id="345" r:id="rId4"/>
    <p:sldId id="347" r:id="rId5"/>
    <p:sldId id="349" r:id="rId6"/>
    <p:sldId id="348" r:id="rId7"/>
    <p:sldId id="350" r:id="rId8"/>
    <p:sldId id="351" r:id="rId9"/>
    <p:sldId id="353" r:id="rId10"/>
    <p:sldId id="342" r:id="rId11"/>
    <p:sldId id="341" r:id="rId12"/>
    <p:sldId id="35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818"/>
    <a:srgbClr val="E2EFDA"/>
    <a:srgbClr val="E7E8F0"/>
    <a:srgbClr val="EAEAE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222" autoAdjust="0"/>
  </p:normalViewPr>
  <p:slideViewPr>
    <p:cSldViewPr snapToObjects="1">
      <p:cViewPr varScale="1">
        <p:scale>
          <a:sx n="114" d="100"/>
          <a:sy n="114" d="100"/>
        </p:scale>
        <p:origin x="811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0547/" TargetMode="External"/><Relationship Id="rId2" Type="http://schemas.openxmlformats.org/officeDocument/2006/relationships/hyperlink" Target="https://edms.cern.ch/document/3313572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HL-LHC Signal Cabling</a:t>
            </a:r>
            <a:br>
              <a:rPr lang="en-US" sz="4000" dirty="0"/>
            </a:br>
            <a:r>
              <a:rPr lang="en-US" sz="4000" dirty="0"/>
              <a:t>Patch Panel Study</a:t>
            </a:r>
            <a:br>
              <a:rPr lang="en-US" sz="4000" dirty="0"/>
            </a:br>
            <a:r>
              <a:rPr lang="en-US" sz="4000" dirty="0"/>
              <a:t>Status #1</a:t>
            </a:r>
            <a:endParaRPr lang="en-GB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D. Gameiro (EN-EL-CS), G. Girardot (EN-EL-CS)</a:t>
            </a:r>
          </a:p>
          <a:p>
            <a:pPr>
              <a:spcBef>
                <a:spcPts val="0"/>
              </a:spcBef>
            </a:pPr>
            <a:r>
              <a:rPr lang="en-US" sz="1400" dirty="0"/>
              <a:t>Thanks to R. Roche (EN-EL-DDO)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2025-06-20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E1C64-B9A1-DD71-7A2C-09337C374880}"/>
              </a:ext>
            </a:extLst>
          </p:cNvPr>
          <p:cNvSpPr txBox="1"/>
          <p:nvPr/>
        </p:nvSpPr>
        <p:spPr>
          <a:xfrm>
            <a:off x="5591944" y="57789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3313572</a:t>
            </a:r>
            <a:endParaRPr lang="en-US" dirty="0">
              <a:solidFill>
                <a:schemeClr val="bg1"/>
              </a:solidFill>
              <a:latin typeface="Arial"/>
            </a:endParaRPr>
          </a:p>
          <a:p>
            <a:pPr algn="r"/>
            <a:r>
              <a:rPr lang="en-US" dirty="0">
                <a:solidFill>
                  <a:schemeClr val="bg1"/>
                </a:solidFill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1560547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410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60FD4-1F9E-22C3-DE6A-2B4F77FF2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Backup 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3672F-3C8C-78EB-99F4-28892F39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D7C5E-F740-E47C-ED56-6246DF94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84D87-8B1D-77ED-34CD-260FA4A30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904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AD3583-CF75-8FD8-C6DC-EFB94C8A5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8844E-15A4-EFF5-F04B-7825276D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065DA9-0BFC-61A5-A466-1901BFDF6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A close-up of a computer&#10;&#10;AI-generated content may be incorrect.">
            <a:extLst>
              <a:ext uri="{FF2B5EF4-FFF2-40B4-BE49-F238E27FC236}">
                <a16:creationId xmlns:a16="http://schemas.microsoft.com/office/drawing/2014/main" id="{33285421-967D-8AA8-818B-4EB53A5F8F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548" b="30986"/>
          <a:stretch/>
        </p:blipFill>
        <p:spPr>
          <a:xfrm>
            <a:off x="2855640" y="836712"/>
            <a:ext cx="6480720" cy="48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6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BFCDC-88A6-0F41-E575-1C2EC3B0E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Patch-Suitable Cables &amp; Patching Solution</a:t>
            </a:r>
            <a:endParaRPr lang="en-CH" dirty="0"/>
          </a:p>
          <a:p>
            <a:pPr algn="just"/>
            <a:r>
              <a:rPr lang="en-GB" dirty="0"/>
              <a:t>Design &amp; Integration</a:t>
            </a:r>
          </a:p>
          <a:p>
            <a:pPr lvl="1" algn="just"/>
            <a:r>
              <a:rPr lang="en-GB" dirty="0"/>
              <a:t>UAs</a:t>
            </a:r>
          </a:p>
          <a:p>
            <a:pPr lvl="1" algn="just"/>
            <a:r>
              <a:rPr lang="en-GB" dirty="0"/>
              <a:t>ULs</a:t>
            </a:r>
          </a:p>
          <a:p>
            <a:pPr algn="just"/>
            <a:r>
              <a:rPr lang="en-GB" dirty="0"/>
              <a:t>Next Actions on Preliminary Study</a:t>
            </a:r>
          </a:p>
          <a:p>
            <a:pPr algn="just"/>
            <a:r>
              <a:rPr lang="en-GB" dirty="0"/>
              <a:t>Roadmap</a:t>
            </a:r>
          </a:p>
          <a:p>
            <a:pPr algn="just"/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9F49FB-A1ED-895F-D108-BB0D8BCE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CB886-6B63-DAB4-5B68-A5A2ABC2A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57117-2B01-776D-E45C-59D633061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B9EC6B9-98B0-3E30-57BA-BC5988FA7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4247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39D905B-AF52-8BD1-014F-813B0F0AA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896475"/>
              </p:ext>
            </p:extLst>
          </p:nvPr>
        </p:nvGraphicFramePr>
        <p:xfrm>
          <a:off x="3216000" y="1173148"/>
          <a:ext cx="5760000" cy="4572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</a:tblGrid>
              <a:tr h="29040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Total No. of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No. of Patchable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Proposed Patching Solution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000" dirty="0"/>
                        <a:t>BE-CEM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</a:t>
                      </a:r>
                    </a:p>
                    <a:p>
                      <a:pPr algn="ctr"/>
                      <a:r>
                        <a:rPr lang="en-GB" sz="1000" dirty="0"/>
                        <a:t>(0.1%)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FIP box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50640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BE-GM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576</a:t>
                      </a:r>
                    </a:p>
                    <a:p>
                      <a:pPr algn="ctr"/>
                      <a:r>
                        <a:rPr lang="en-GB" sz="1000" dirty="0"/>
                        <a:t>(16.0%)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871485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EN-AA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8</a:t>
                      </a:r>
                    </a:p>
                    <a:p>
                      <a:pPr algn="ctr"/>
                      <a:r>
                        <a:rPr lang="en-GB" sz="1000" dirty="0"/>
                        <a:t>(0.2%)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–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EP-CMT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32</a:t>
                      </a:r>
                    </a:p>
                    <a:p>
                      <a:pPr algn="ctr"/>
                      <a:r>
                        <a:rPr lang="en-GB" sz="1000" dirty="0"/>
                        <a:t>(0.9%)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SY-BI / SY-RF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552</a:t>
                      </a:r>
                    </a:p>
                    <a:p>
                      <a:pPr algn="ctr"/>
                      <a:r>
                        <a:rPr lang="en-GB" sz="1000" dirty="0"/>
                        <a:t>(15.4%)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0</a:t>
                      </a:r>
                      <a:r>
                        <a:rPr lang="en-GB" sz="1000" baseline="30000" dirty="0"/>
                        <a:t>(1)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615895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TE-CRG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908</a:t>
                      </a:r>
                    </a:p>
                    <a:p>
                      <a:pPr algn="ctr"/>
                      <a:r>
                        <a:rPr lang="en-GB" sz="1000" dirty="0"/>
                        <a:t>(25.3%)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Burndy (228)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Harting (standard &amp; H-EMC) (144)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BNC-50 (16)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5805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TE-MPE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444</a:t>
                      </a:r>
                    </a:p>
                    <a:p>
                      <a:pPr algn="ctr"/>
                      <a:r>
                        <a:rPr lang="en-GB" sz="1000" dirty="0"/>
                        <a:t>(12.3%)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Resin junction (38)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chemeClr val="accent3"/>
                          </a:solidFill>
                        </a:rPr>
                        <a:t>PCB based OR Harting </a:t>
                      </a:r>
                      <a:r>
                        <a:rPr lang="en-GB" sz="1000" baseline="30000" dirty="0">
                          <a:solidFill>
                            <a:schemeClr val="accent3"/>
                          </a:solidFill>
                        </a:rPr>
                        <a:t>(2) </a:t>
                      </a:r>
                      <a:r>
                        <a:rPr lang="en-GB" sz="1000" dirty="0">
                          <a:solidFill>
                            <a:schemeClr val="accent3"/>
                          </a:solidFill>
                        </a:rPr>
                        <a:t>(240)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332274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r>
                        <a:rPr lang="en-GB" sz="1000" dirty="0"/>
                        <a:t>TE-VSC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1070</a:t>
                      </a:r>
                    </a:p>
                    <a:p>
                      <a:pPr algn="ctr"/>
                      <a:r>
                        <a:rPr lang="en-GB" sz="1000" dirty="0"/>
                        <a:t>(29.8%)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Burndy (540)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Harting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BNC-50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FIP box (8)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/>
                        <a:t>Special crates (506)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400990"/>
                  </a:ext>
                </a:extLst>
              </a:tr>
              <a:tr h="29040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3594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2118</a:t>
                      </a:r>
                    </a:p>
                    <a:p>
                      <a:pPr algn="ctr"/>
                      <a:r>
                        <a:rPr lang="en-GB" sz="1000" dirty="0"/>
                        <a:t>(59%)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Patch-</a:t>
            </a:r>
            <a:r>
              <a:rPr lang="en-CH" dirty="0"/>
              <a:t>S</a:t>
            </a:r>
            <a:r>
              <a:rPr lang="en-GB" dirty="0" err="1"/>
              <a:t>uitable</a:t>
            </a:r>
            <a:r>
              <a:rPr lang="en-GB" dirty="0"/>
              <a:t> </a:t>
            </a:r>
            <a:r>
              <a:rPr lang="en-CH" dirty="0"/>
              <a:t>C</a:t>
            </a:r>
            <a:r>
              <a:rPr lang="en-GB" dirty="0" err="1"/>
              <a:t>ables</a:t>
            </a:r>
            <a:r>
              <a:rPr lang="en-GB" dirty="0"/>
              <a:t> &amp; Patching Solution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25DA89-7B7F-51C7-7563-8F29D792AEAA}"/>
              </a:ext>
            </a:extLst>
          </p:cNvPr>
          <p:cNvSpPr txBox="1"/>
          <p:nvPr/>
        </p:nvSpPr>
        <p:spPr>
          <a:xfrm>
            <a:off x="9342279" y="5899036"/>
            <a:ext cx="244778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aseline="30000" dirty="0"/>
              <a:t>(1)</a:t>
            </a:r>
            <a:r>
              <a:rPr lang="en-GB" sz="1000" dirty="0"/>
              <a:t>Cables disregarded for technical reasons.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1AE643-CBD5-A039-3669-B6171687A5C0}"/>
              </a:ext>
            </a:extLst>
          </p:cNvPr>
          <p:cNvSpPr txBox="1"/>
          <p:nvPr/>
        </p:nvSpPr>
        <p:spPr>
          <a:xfrm>
            <a:off x="6216783" y="6052063"/>
            <a:ext cx="55672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baseline="30000" dirty="0"/>
              <a:t>(2)</a:t>
            </a:r>
            <a:r>
              <a:rPr lang="en-GB" sz="1000" dirty="0"/>
              <a:t> Discussions on-going with WP07 to evaluate feasibility of Harting versus PCB system solutions.</a:t>
            </a:r>
          </a:p>
        </p:txBody>
      </p:sp>
      <p:pic>
        <p:nvPicPr>
          <p:cNvPr id="8" name="Graphic 7" descr="Checkmark with solid fill">
            <a:extLst>
              <a:ext uri="{FF2B5EF4-FFF2-40B4-BE49-F238E27FC236}">
                <a16:creationId xmlns:a16="http://schemas.microsoft.com/office/drawing/2014/main" id="{9895929D-7532-8CF6-6908-D936E1329B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28" y="1557935"/>
            <a:ext cx="396000" cy="396000"/>
          </a:xfrm>
          <a:prstGeom prst="rect">
            <a:avLst/>
          </a:prstGeom>
        </p:spPr>
      </p:pic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146665E4-E825-A421-FC2B-908E598639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28" y="1953935"/>
            <a:ext cx="396000" cy="396000"/>
          </a:xfrm>
          <a:prstGeom prst="rect">
            <a:avLst/>
          </a:prstGeom>
        </p:spPr>
      </p:pic>
      <p:pic>
        <p:nvPicPr>
          <p:cNvPr id="12" name="Graphic 11" descr="Checkmark with solid fill">
            <a:extLst>
              <a:ext uri="{FF2B5EF4-FFF2-40B4-BE49-F238E27FC236}">
                <a16:creationId xmlns:a16="http://schemas.microsoft.com/office/drawing/2014/main" id="{C5B9CE87-28DD-3C40-3AB4-F0668BD8BD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28" y="2745935"/>
            <a:ext cx="396000" cy="396000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BCC1FA5C-7257-558E-17F9-9538DF865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28" y="3616573"/>
            <a:ext cx="396000" cy="396000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7D4CB7AC-C712-6F5D-52AA-E3376DE9CA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28" y="4735318"/>
            <a:ext cx="396000" cy="396000"/>
          </a:xfrm>
          <a:prstGeom prst="rect">
            <a:avLst/>
          </a:prstGeom>
        </p:spPr>
      </p:pic>
      <p:pic>
        <p:nvPicPr>
          <p:cNvPr id="20" name="Graphic 19" descr="Question Mark with solid fill">
            <a:extLst>
              <a:ext uri="{FF2B5EF4-FFF2-40B4-BE49-F238E27FC236}">
                <a16:creationId xmlns:a16="http://schemas.microsoft.com/office/drawing/2014/main" id="{4ABE9D71-7557-0D3F-CD7E-A00F1DBA4E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048328" y="4091211"/>
            <a:ext cx="3960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18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93989B-644E-27AC-5F10-1F323BDAE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666000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Study on-going for worst-case UA – UA53 (246 cables).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Volume available for 2 standard LHC 45U 19” racks.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Patch panels with standard 19” width to be installed in the centre support frame parallelly to rack doors plane.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Resin-junctions attached to the wall / on Cablofil.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1 rack exclusively for TE-VSC with total allocation of 43U:</a:t>
            </a:r>
          </a:p>
          <a:p>
            <a:pPr marL="666900" lvl="1" indent="-342900"/>
            <a:r>
              <a:rPr lang="en-GB" sz="1400" dirty="0"/>
              <a:t>Patch panel – 13U.</a:t>
            </a:r>
          </a:p>
          <a:p>
            <a:pPr marL="666900" lvl="1" indent="-342900"/>
            <a:r>
              <a:rPr lang="en-GB" sz="1400" dirty="0"/>
              <a:t>Special crates 19” – 30U.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1 rack for all other groups with total allocation of 18U:</a:t>
            </a:r>
          </a:p>
          <a:p>
            <a:pPr marL="666900" lvl="1" indent="-342900"/>
            <a:r>
              <a:rPr lang="en-GB" sz="1400" dirty="0"/>
              <a:t>BE-GM –  7U.</a:t>
            </a:r>
          </a:p>
          <a:p>
            <a:pPr marL="666900" lvl="1" indent="-342900"/>
            <a:r>
              <a:rPr lang="en-GB" sz="1400" dirty="0"/>
              <a:t>EP-CMT – 3U.</a:t>
            </a:r>
          </a:p>
          <a:p>
            <a:pPr marL="666900" lvl="1" indent="-342900"/>
            <a:r>
              <a:rPr lang="en-GB" sz="1400" dirty="0"/>
              <a:t>TE-CRG – 8U.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98AE9-1F92-72E1-DBA9-40B1B1910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&amp; Integration – UAs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B4F20-D44E-E611-7C29-470337D7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833A2-BA26-C88B-0D39-556437D35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6571F-77D6-FD80-8AA1-A91A811B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9F378F51-DC80-24C3-43DC-5E63C45599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499" t="2644" r="1203" b="2697"/>
          <a:stretch/>
        </p:blipFill>
        <p:spPr>
          <a:xfrm>
            <a:off x="7226656" y="726463"/>
            <a:ext cx="4392488" cy="2691921"/>
          </a:xfrm>
          <a:prstGeom prst="rect">
            <a:avLst/>
          </a:prstGeom>
        </p:spPr>
      </p:pic>
      <p:pic>
        <p:nvPicPr>
          <p:cNvPr id="8" name="Image 1">
            <a:extLst>
              <a:ext uri="{FF2B5EF4-FFF2-40B4-BE49-F238E27FC236}">
                <a16:creationId xmlns:a16="http://schemas.microsoft.com/office/drawing/2014/main" id="{B3C3A637-4D8E-0DBB-E347-2C2B86E3FC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067988" y="3509921"/>
            <a:ext cx="4709824" cy="241795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A6C56D7-024F-A6DB-EA38-74529A0F6057}"/>
              </a:ext>
            </a:extLst>
          </p:cNvPr>
          <p:cNvSpPr/>
          <p:nvPr/>
        </p:nvSpPr>
        <p:spPr>
          <a:xfrm>
            <a:off x="7098297" y="1207240"/>
            <a:ext cx="531406" cy="70375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846D78-BC0C-29D3-0BF7-6B23508EF3CA}"/>
              </a:ext>
            </a:extLst>
          </p:cNvPr>
          <p:cNvCxnSpPr>
            <a:cxnSpLocks/>
            <a:stCxn id="13" idx="5"/>
          </p:cNvCxnSpPr>
          <p:nvPr/>
        </p:nvCxnSpPr>
        <p:spPr>
          <a:xfrm>
            <a:off x="7551880" y="1807932"/>
            <a:ext cx="1928496" cy="277319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98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6A085D-A702-19E0-B818-30B72B0CC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56429-E60F-3D7B-5301-A923557A3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A06122-D1DD-5FA4-03BC-6767F63C8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C0768-BD5E-F49B-0D63-B19DB6D05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402" y="476672"/>
            <a:ext cx="9015197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51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83480-CC68-5F9B-1CE2-8E01533FD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1">
            <a:extLst>
              <a:ext uri="{FF2B5EF4-FFF2-40B4-BE49-F238E27FC236}">
                <a16:creationId xmlns:a16="http://schemas.microsoft.com/office/drawing/2014/main" id="{EE2D5FF7-DFE8-DD48-2499-3F060A170F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176120" y="3174518"/>
            <a:ext cx="4612680" cy="2368082"/>
          </a:xfrm>
          <a:prstGeom prst="rect">
            <a:avLst/>
          </a:prstGeom>
        </p:spPr>
      </p:pic>
      <p:pic>
        <p:nvPicPr>
          <p:cNvPr id="10" name="Image 1">
            <a:extLst>
              <a:ext uri="{FF2B5EF4-FFF2-40B4-BE49-F238E27FC236}">
                <a16:creationId xmlns:a16="http://schemas.microsoft.com/office/drawing/2014/main" id="{EB0A265E-4314-5806-8BA4-E9D6834939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6501" r="19008" b="28256"/>
          <a:stretch/>
        </p:blipFill>
        <p:spPr>
          <a:xfrm>
            <a:off x="7060812" y="1760191"/>
            <a:ext cx="4723200" cy="1054817"/>
          </a:xfrm>
          <a:prstGeom prst="rect">
            <a:avLst/>
          </a:prstGeom>
        </p:spPr>
      </p:pic>
      <p:pic>
        <p:nvPicPr>
          <p:cNvPr id="9" name="Image 1">
            <a:extLst>
              <a:ext uri="{FF2B5EF4-FFF2-40B4-BE49-F238E27FC236}">
                <a16:creationId xmlns:a16="http://schemas.microsoft.com/office/drawing/2014/main" id="{754A9FE0-428D-5DFD-89C4-4DE20685E5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2025" r="17606" b="34173"/>
          <a:stretch/>
        </p:blipFill>
        <p:spPr>
          <a:xfrm>
            <a:off x="7062075" y="737313"/>
            <a:ext cx="4721937" cy="99452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339A5-8933-860C-86CF-88962F3C2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671" y="1430336"/>
            <a:ext cx="666000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Study on-going for worst-case UL – UL13 (253 cables).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Volume available longitudinally under QXL with cross-section area of 850mm x 600mm, in length sections of 3m~4m (between supports).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Patch panels to be supported in vertical rails fixed to the floor and/or wall with normal orientation collinear with QXL longitudinal direction. First approach to constraint maximum 1 patch panel every 1m longitudinal.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Individual patch panels per Group and system*.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FIP boxes and resin-junctions attached to the wall / to cable tray.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Preliminary study shows no evidence of integration blocking point.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F0484F-BCA1-A66C-718D-D529520B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&amp; Integration – ULs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35C65-F9FC-B651-10F5-36A796B7B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13B92-1C4D-54C8-130D-941C9192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9BB9C-3147-E9AB-78AD-41BDB292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E69B3C-9E4C-18CC-7D8B-75E1F889A0C3}"/>
              </a:ext>
            </a:extLst>
          </p:cNvPr>
          <p:cNvSpPr/>
          <p:nvPr/>
        </p:nvSpPr>
        <p:spPr>
          <a:xfrm>
            <a:off x="8256240" y="1137832"/>
            <a:ext cx="3168352" cy="29250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B74685-A9BC-51DF-1982-313BDF5A9240}"/>
              </a:ext>
            </a:extLst>
          </p:cNvPr>
          <p:cNvCxnSpPr>
            <a:cxnSpLocks/>
            <a:stCxn id="12" idx="4"/>
          </p:cNvCxnSpPr>
          <p:nvPr/>
        </p:nvCxnSpPr>
        <p:spPr>
          <a:xfrm flipH="1">
            <a:off x="9552384" y="2441218"/>
            <a:ext cx="288032" cy="249995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7CE0D7A6-A1BC-24E5-3F5D-6D50DEF6036E}"/>
              </a:ext>
            </a:extLst>
          </p:cNvPr>
          <p:cNvSpPr/>
          <p:nvPr/>
        </p:nvSpPr>
        <p:spPr>
          <a:xfrm>
            <a:off x="8316457" y="2148714"/>
            <a:ext cx="3047917" cy="29250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0341C3-0417-E7E3-F20C-EC0973906A91}"/>
              </a:ext>
            </a:extLst>
          </p:cNvPr>
          <p:cNvCxnSpPr>
            <a:cxnSpLocks/>
            <a:stCxn id="13" idx="4"/>
            <a:endCxn id="12" idx="0"/>
          </p:cNvCxnSpPr>
          <p:nvPr/>
        </p:nvCxnSpPr>
        <p:spPr>
          <a:xfrm>
            <a:off x="9840416" y="1430336"/>
            <a:ext cx="0" cy="71837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C967DCE-5B80-6959-F6C6-86FA0A6D552B}"/>
              </a:ext>
            </a:extLst>
          </p:cNvPr>
          <p:cNvSpPr txBox="1"/>
          <p:nvPr/>
        </p:nvSpPr>
        <p:spPr>
          <a:xfrm>
            <a:off x="9440510" y="5732391"/>
            <a:ext cx="234350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dirty="0"/>
              <a:t>*Systems impacted: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EC – “normal” signal cables.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ECP – potential EMC-offender cables.</a:t>
            </a:r>
          </a:p>
        </p:txBody>
      </p:sp>
    </p:spTree>
    <p:extLst>
      <p:ext uri="{BB962C8B-B14F-4D97-AF65-F5344CB8AC3E}">
        <p14:creationId xmlns:p14="http://schemas.microsoft.com/office/powerpoint/2010/main" val="3076305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14231-B38C-0677-0522-122BECAF1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ED1577-508B-83C5-5C5B-10D0632F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D915F-6EBC-5C61-2837-386D5BC5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1D58E1-FEDB-47E0-2002-46D495372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670" y="548680"/>
            <a:ext cx="804666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607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0BB613-321C-EC3C-01F1-F1A7CACD1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Further discussion with Groups on connector datasheet validation, assembly procedure definition and validation, grounding requirements, and other technical specifications.</a:t>
            </a:r>
          </a:p>
          <a:p>
            <a:r>
              <a:rPr lang="en-GB" sz="1800" dirty="0"/>
              <a:t>Design finalization (with production of all CAD drawings).</a:t>
            </a:r>
          </a:p>
          <a:p>
            <a:r>
              <a:rPr lang="en-GB" sz="1800" dirty="0"/>
              <a:t>3D integration.</a:t>
            </a:r>
          </a:p>
          <a:p>
            <a:r>
              <a:rPr lang="en-GB" sz="1800" dirty="0"/>
              <a:t>EMC study and pre-validation (support from CERN EMC Working Group).</a:t>
            </a:r>
          </a:p>
          <a:p>
            <a:r>
              <a:rPr lang="en-GB" sz="1800" dirty="0"/>
              <a:t>Cost and schedule analysis.</a:t>
            </a:r>
          </a:p>
          <a:p>
            <a:r>
              <a:rPr lang="en-GB" sz="1800" dirty="0"/>
              <a:t>Representative prototype(s) production and validation.</a:t>
            </a:r>
          </a:p>
          <a:p>
            <a:r>
              <a:rPr lang="en-GB" sz="1800" dirty="0"/>
              <a:t>Submission of draft Technical Specification for Groups and WP15 validation.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AD323-51D5-EB8E-8645-643222DD3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749D8-9C11-AF88-B415-70865566C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07BBF-3A91-5346-E63D-2D7BE7D6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1100E5-3E4E-18F9-6BD3-CBA9235C0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Actions on Preliminary Study</a:t>
            </a:r>
          </a:p>
        </p:txBody>
      </p:sp>
    </p:spTree>
    <p:extLst>
      <p:ext uri="{BB962C8B-B14F-4D97-AF65-F5344CB8AC3E}">
        <p14:creationId xmlns:p14="http://schemas.microsoft.com/office/powerpoint/2010/main" val="85466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40987-C902-6BFB-3507-0D3D30AE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2025-06-20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F970E-2E06-80FA-C54D-C61FE1B1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Study Status #1 | EDMS 3313572 | Indico 1560547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90399-E46B-B81A-DD3E-F1C941F14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225CB5-026F-0AF4-852C-6CF6C224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9AA9F6-5B6A-5262-F188-4E145E27B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339902"/>
            <a:ext cx="11880000" cy="417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HL-LHC-Signal_Cabling-Patch_Panel-Study-2024-12-06</Template>
  <TotalTime>3498</TotalTime>
  <Words>711</Words>
  <Application>Microsoft Office PowerPoint</Application>
  <PresentationFormat>Widescreen</PresentationFormat>
  <Paragraphs>135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HL-LHC Signal Cabling Patch Panel Study Status #1</vt:lpstr>
      <vt:lpstr>Contents</vt:lpstr>
      <vt:lpstr>Patch-Suitable Cables &amp; Patching Solution</vt:lpstr>
      <vt:lpstr>Design &amp; Integration – UAs </vt:lpstr>
      <vt:lpstr>PowerPoint Presentation</vt:lpstr>
      <vt:lpstr>Design &amp; Integration – ULs </vt:lpstr>
      <vt:lpstr>PowerPoint Presentation</vt:lpstr>
      <vt:lpstr>Next Actions on Preliminary Study</vt:lpstr>
      <vt:lpstr>Roadmap</vt:lpstr>
      <vt:lpstr>PowerPoint Presentation</vt:lpstr>
      <vt:lpstr>Backup Content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ELG-CABLING-EE-0126</dc:title>
  <dc:creator>Diogo Gameiro</dc:creator>
  <cp:lastModifiedBy>Diogo Gameiro</cp:lastModifiedBy>
  <cp:revision>96</cp:revision>
  <cp:lastPrinted>2020-01-30T13:49:18Z</cp:lastPrinted>
  <dcterms:created xsi:type="dcterms:W3CDTF">2024-12-03T09:45:27Z</dcterms:created>
  <dcterms:modified xsi:type="dcterms:W3CDTF">2025-06-20T08:30:14Z</dcterms:modified>
</cp:coreProperties>
</file>