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6"/>
  </p:notesMasterIdLst>
  <p:sldIdLst>
    <p:sldId id="258" r:id="rId2"/>
    <p:sldId id="265" r:id="rId3"/>
    <p:sldId id="264" r:id="rId4"/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21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775C01-FE03-4265-BFEF-9019B540C045}" v="2" dt="2025-06-18T15:14:27.4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94" d="100"/>
          <a:sy n="94" d="100"/>
        </p:scale>
        <p:origin x="134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9CC576-6927-4C44-9D98-41DFBED18320}" type="doc">
      <dgm:prSet loTypeId="urn:microsoft.com/office/officeart/2018/2/layout/IconVerticalSolidList" loCatId="icon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53F75D-5471-43A2-9FB8-58683E8B10A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 was able to compile the user-routine written by Daniele but couldn’t compile the one written by Alajos. I have emailed Alajos about this.</a:t>
          </a:r>
        </a:p>
      </dgm:t>
    </dgm:pt>
    <dgm:pt modelId="{B70399C6-24B0-4B20-9FCA-47561C11C23A}" type="parTrans" cxnId="{40313B9F-4042-4CE9-9DCD-37955BEA5C66}">
      <dgm:prSet/>
      <dgm:spPr/>
      <dgm:t>
        <a:bodyPr/>
        <a:lstStyle/>
        <a:p>
          <a:endParaRPr lang="en-US"/>
        </a:p>
      </dgm:t>
    </dgm:pt>
    <dgm:pt modelId="{B4F85A70-AB51-40CF-BFC2-7C20770F4A35}" type="sibTrans" cxnId="{40313B9F-4042-4CE9-9DCD-37955BEA5C66}">
      <dgm:prSet/>
      <dgm:spPr/>
      <dgm:t>
        <a:bodyPr/>
        <a:lstStyle/>
        <a:p>
          <a:endParaRPr lang="en-US"/>
        </a:p>
      </dgm:t>
    </dgm:pt>
    <dgm:pt modelId="{B3B9C393-BD88-4D59-81FF-9B3941E20A6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 am still working on applying the magnetic field profile of a solenoid into my setup. The new version of </a:t>
          </a:r>
          <a:r>
            <a:rPr lang="en-US" dirty="0" err="1"/>
            <a:t>Fluka</a:t>
          </a:r>
          <a:r>
            <a:rPr lang="en-US" dirty="0"/>
            <a:t> has feature that allows the implementation of analytical expressions of B-field.</a:t>
          </a:r>
        </a:p>
      </dgm:t>
    </dgm:pt>
    <dgm:pt modelId="{656134A4-AAD2-4F2F-B207-67ECF994421B}" type="parTrans" cxnId="{69689C5B-63B7-4B4E-B810-742C6F65B2B2}">
      <dgm:prSet/>
      <dgm:spPr/>
      <dgm:t>
        <a:bodyPr/>
        <a:lstStyle/>
        <a:p>
          <a:endParaRPr lang="en-US"/>
        </a:p>
      </dgm:t>
    </dgm:pt>
    <dgm:pt modelId="{959FE61C-1BAC-45A4-96AC-09601F790215}" type="sibTrans" cxnId="{69689C5B-63B7-4B4E-B810-742C6F65B2B2}">
      <dgm:prSet/>
      <dgm:spPr/>
      <dgm:t>
        <a:bodyPr/>
        <a:lstStyle/>
        <a:p>
          <a:endParaRPr lang="en-US"/>
        </a:p>
      </dgm:t>
    </dgm:pt>
    <dgm:pt modelId="{97114BAF-DC3E-448F-AFE2-FEACBD4480F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sym typeface="Wingdings" panose="05000000000000000000" pitchFamily="2" charset="2"/>
            </a:rPr>
            <a:t>Reading (H. Wiedemann – Particle Accelerator Physics): </a:t>
          </a:r>
          <a:br>
            <a:rPr lang="en-US" dirty="0">
              <a:sym typeface="Wingdings" panose="05000000000000000000" pitchFamily="2" charset="2"/>
            </a:rPr>
          </a:br>
          <a:r>
            <a:rPr lang="en-US" dirty="0">
              <a:sym typeface="Wingdings" panose="05000000000000000000" pitchFamily="2" charset="2"/>
            </a:rPr>
            <a:t>	- Chapters: 5.1 and 5.2</a:t>
          </a:r>
          <a:endParaRPr lang="en-US" dirty="0"/>
        </a:p>
      </dgm:t>
    </dgm:pt>
    <dgm:pt modelId="{D577A463-F70F-4FBB-9986-7156C4AABDBC}" type="parTrans" cxnId="{E8CE1684-C38D-4DA5-A2EB-97205C9358AB}">
      <dgm:prSet/>
      <dgm:spPr/>
      <dgm:t>
        <a:bodyPr/>
        <a:lstStyle/>
        <a:p>
          <a:endParaRPr lang="en-GB"/>
        </a:p>
      </dgm:t>
    </dgm:pt>
    <dgm:pt modelId="{CF17B711-197D-4FA9-BAAE-B1CAF9CFE62D}" type="sibTrans" cxnId="{E8CE1684-C38D-4DA5-A2EB-97205C9358AB}">
      <dgm:prSet/>
      <dgm:spPr/>
      <dgm:t>
        <a:bodyPr/>
        <a:lstStyle/>
        <a:p>
          <a:endParaRPr lang="en-GB"/>
        </a:p>
      </dgm:t>
    </dgm:pt>
    <dgm:pt modelId="{FB1274B1-51C0-4656-A249-2951AEE65CDA}" type="pres">
      <dgm:prSet presAssocID="{019CC576-6927-4C44-9D98-41DFBED18320}" presName="root" presStyleCnt="0">
        <dgm:presLayoutVars>
          <dgm:dir/>
          <dgm:resizeHandles val="exact"/>
        </dgm:presLayoutVars>
      </dgm:prSet>
      <dgm:spPr/>
    </dgm:pt>
    <dgm:pt modelId="{DA849326-8EC3-45C5-8BA3-F3AF1BCF9217}" type="pres">
      <dgm:prSet presAssocID="{B853F75D-5471-43A2-9FB8-58683E8B10AD}" presName="compNode" presStyleCnt="0"/>
      <dgm:spPr/>
    </dgm:pt>
    <dgm:pt modelId="{E6BBCD4C-74A8-412F-B552-F9EC14B54F91}" type="pres">
      <dgm:prSet presAssocID="{B853F75D-5471-43A2-9FB8-58683E8B10AD}" presName="bgRect" presStyleLbl="bgShp" presStyleIdx="0" presStyleCnt="3"/>
      <dgm:spPr/>
    </dgm:pt>
    <dgm:pt modelId="{FDD43801-18CF-4C6E-A2BD-1F7115C749F8}" type="pres">
      <dgm:prSet presAssocID="{B853F75D-5471-43A2-9FB8-58683E8B10A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2B57B9BA-31CD-4066-9219-46079E583015}" type="pres">
      <dgm:prSet presAssocID="{B853F75D-5471-43A2-9FB8-58683E8B10AD}" presName="spaceRect" presStyleCnt="0"/>
      <dgm:spPr/>
    </dgm:pt>
    <dgm:pt modelId="{1E62779A-846D-4921-AA45-CCA75D211AFC}" type="pres">
      <dgm:prSet presAssocID="{B853F75D-5471-43A2-9FB8-58683E8B10AD}" presName="parTx" presStyleLbl="revTx" presStyleIdx="0" presStyleCnt="3">
        <dgm:presLayoutVars>
          <dgm:chMax val="0"/>
          <dgm:chPref val="0"/>
        </dgm:presLayoutVars>
      </dgm:prSet>
      <dgm:spPr/>
    </dgm:pt>
    <dgm:pt modelId="{9240FDF9-88C3-4AC8-8A4D-0C175653D725}" type="pres">
      <dgm:prSet presAssocID="{B4F85A70-AB51-40CF-BFC2-7C20770F4A35}" presName="sibTrans" presStyleCnt="0"/>
      <dgm:spPr/>
    </dgm:pt>
    <dgm:pt modelId="{E342272E-0D94-448F-BE4A-2D16C365AD90}" type="pres">
      <dgm:prSet presAssocID="{B3B9C393-BD88-4D59-81FF-9B3941E20A62}" presName="compNode" presStyleCnt="0"/>
      <dgm:spPr/>
    </dgm:pt>
    <dgm:pt modelId="{5984303C-A1B3-4479-8DE1-06CEDA65C77F}" type="pres">
      <dgm:prSet presAssocID="{B3B9C393-BD88-4D59-81FF-9B3941E20A62}" presName="bgRect" presStyleLbl="bgShp" presStyleIdx="1" presStyleCnt="3"/>
      <dgm:spPr/>
    </dgm:pt>
    <dgm:pt modelId="{69B462A9-E770-4C8A-9D2B-2B5558895291}" type="pres">
      <dgm:prSet presAssocID="{B3B9C393-BD88-4D59-81FF-9B3941E20A6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et"/>
        </a:ext>
      </dgm:extLst>
    </dgm:pt>
    <dgm:pt modelId="{AE49671C-C2F6-4C6C-A6DF-632671362F0B}" type="pres">
      <dgm:prSet presAssocID="{B3B9C393-BD88-4D59-81FF-9B3941E20A62}" presName="spaceRect" presStyleCnt="0"/>
      <dgm:spPr/>
    </dgm:pt>
    <dgm:pt modelId="{76289451-0513-47A4-8E8C-AF44F80AD2AB}" type="pres">
      <dgm:prSet presAssocID="{B3B9C393-BD88-4D59-81FF-9B3941E20A62}" presName="parTx" presStyleLbl="revTx" presStyleIdx="1" presStyleCnt="3">
        <dgm:presLayoutVars>
          <dgm:chMax val="0"/>
          <dgm:chPref val="0"/>
        </dgm:presLayoutVars>
      </dgm:prSet>
      <dgm:spPr/>
    </dgm:pt>
    <dgm:pt modelId="{087E4332-9902-448C-A376-8A511E96C78B}" type="pres">
      <dgm:prSet presAssocID="{959FE61C-1BAC-45A4-96AC-09601F790215}" presName="sibTrans" presStyleCnt="0"/>
      <dgm:spPr/>
    </dgm:pt>
    <dgm:pt modelId="{4D7E4F97-8638-4A02-95D9-1052E38EF9F8}" type="pres">
      <dgm:prSet presAssocID="{97114BAF-DC3E-448F-AFE2-FEACBD4480F3}" presName="compNode" presStyleCnt="0"/>
      <dgm:spPr/>
    </dgm:pt>
    <dgm:pt modelId="{3F677915-938F-444F-B6CE-A1BE364A34EA}" type="pres">
      <dgm:prSet presAssocID="{97114BAF-DC3E-448F-AFE2-FEACBD4480F3}" presName="bgRect" presStyleLbl="bgShp" presStyleIdx="2" presStyleCnt="3"/>
      <dgm:spPr/>
    </dgm:pt>
    <dgm:pt modelId="{A275401D-4F88-4F13-9C44-1453EC3F4233}" type="pres">
      <dgm:prSet presAssocID="{97114BAF-DC3E-448F-AFE2-FEACBD4480F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rytelling with solid fill"/>
        </a:ext>
      </dgm:extLst>
    </dgm:pt>
    <dgm:pt modelId="{9360C4EB-7022-4FA2-8F9B-A9C6B261A4C5}" type="pres">
      <dgm:prSet presAssocID="{97114BAF-DC3E-448F-AFE2-FEACBD4480F3}" presName="spaceRect" presStyleCnt="0"/>
      <dgm:spPr/>
    </dgm:pt>
    <dgm:pt modelId="{0142BD6C-3A79-4F77-BCFF-4E5522423E4D}" type="pres">
      <dgm:prSet presAssocID="{97114BAF-DC3E-448F-AFE2-FEACBD4480F3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7530937-EFB5-449C-A807-5CD32C7EADBD}" type="presOf" srcId="{97114BAF-DC3E-448F-AFE2-FEACBD4480F3}" destId="{0142BD6C-3A79-4F77-BCFF-4E5522423E4D}" srcOrd="0" destOrd="0" presId="urn:microsoft.com/office/officeart/2018/2/layout/IconVerticalSolidList"/>
    <dgm:cxn modelId="{69689C5B-63B7-4B4E-B810-742C6F65B2B2}" srcId="{019CC576-6927-4C44-9D98-41DFBED18320}" destId="{B3B9C393-BD88-4D59-81FF-9B3941E20A62}" srcOrd="1" destOrd="0" parTransId="{656134A4-AAD2-4F2F-B207-67ECF994421B}" sibTransId="{959FE61C-1BAC-45A4-96AC-09601F790215}"/>
    <dgm:cxn modelId="{8BF4A04C-06A1-4AAD-9CA8-D6C4E212DBEE}" type="presOf" srcId="{019CC576-6927-4C44-9D98-41DFBED18320}" destId="{FB1274B1-51C0-4656-A249-2951AEE65CDA}" srcOrd="0" destOrd="0" presId="urn:microsoft.com/office/officeart/2018/2/layout/IconVerticalSolidList"/>
    <dgm:cxn modelId="{E8CE1684-C38D-4DA5-A2EB-97205C9358AB}" srcId="{019CC576-6927-4C44-9D98-41DFBED18320}" destId="{97114BAF-DC3E-448F-AFE2-FEACBD4480F3}" srcOrd="2" destOrd="0" parTransId="{D577A463-F70F-4FBB-9986-7156C4AABDBC}" sibTransId="{CF17B711-197D-4FA9-BAAE-B1CAF9CFE62D}"/>
    <dgm:cxn modelId="{40313B9F-4042-4CE9-9DCD-37955BEA5C66}" srcId="{019CC576-6927-4C44-9D98-41DFBED18320}" destId="{B853F75D-5471-43A2-9FB8-58683E8B10AD}" srcOrd="0" destOrd="0" parTransId="{B70399C6-24B0-4B20-9FCA-47561C11C23A}" sibTransId="{B4F85A70-AB51-40CF-BFC2-7C20770F4A35}"/>
    <dgm:cxn modelId="{0AAE2CE3-AB69-4ED0-8AA5-22EFAC05DDEF}" type="presOf" srcId="{B853F75D-5471-43A2-9FB8-58683E8B10AD}" destId="{1E62779A-846D-4921-AA45-CCA75D211AFC}" srcOrd="0" destOrd="0" presId="urn:microsoft.com/office/officeart/2018/2/layout/IconVerticalSolidList"/>
    <dgm:cxn modelId="{5F52C9EE-70A1-469D-AA49-78AB812656D5}" type="presOf" srcId="{B3B9C393-BD88-4D59-81FF-9B3941E20A62}" destId="{76289451-0513-47A4-8E8C-AF44F80AD2AB}" srcOrd="0" destOrd="0" presId="urn:microsoft.com/office/officeart/2018/2/layout/IconVerticalSolidList"/>
    <dgm:cxn modelId="{FEC694DC-B69E-47E7-A94A-EDEE1922AC3A}" type="presParOf" srcId="{FB1274B1-51C0-4656-A249-2951AEE65CDA}" destId="{DA849326-8EC3-45C5-8BA3-F3AF1BCF9217}" srcOrd="0" destOrd="0" presId="urn:microsoft.com/office/officeart/2018/2/layout/IconVerticalSolidList"/>
    <dgm:cxn modelId="{03FD89B5-889F-460E-865F-8851DA3FFD8C}" type="presParOf" srcId="{DA849326-8EC3-45C5-8BA3-F3AF1BCF9217}" destId="{E6BBCD4C-74A8-412F-B552-F9EC14B54F91}" srcOrd="0" destOrd="0" presId="urn:microsoft.com/office/officeart/2018/2/layout/IconVerticalSolidList"/>
    <dgm:cxn modelId="{9C5DAF96-19CA-4949-8BAB-EAAA3878A74E}" type="presParOf" srcId="{DA849326-8EC3-45C5-8BA3-F3AF1BCF9217}" destId="{FDD43801-18CF-4C6E-A2BD-1F7115C749F8}" srcOrd="1" destOrd="0" presId="urn:microsoft.com/office/officeart/2018/2/layout/IconVerticalSolidList"/>
    <dgm:cxn modelId="{F856B1B3-A4F1-4933-9498-71AC83E4555C}" type="presParOf" srcId="{DA849326-8EC3-45C5-8BA3-F3AF1BCF9217}" destId="{2B57B9BA-31CD-4066-9219-46079E583015}" srcOrd="2" destOrd="0" presId="urn:microsoft.com/office/officeart/2018/2/layout/IconVerticalSolidList"/>
    <dgm:cxn modelId="{BD854C38-389F-4301-A62C-E2330D29558F}" type="presParOf" srcId="{DA849326-8EC3-45C5-8BA3-F3AF1BCF9217}" destId="{1E62779A-846D-4921-AA45-CCA75D211AFC}" srcOrd="3" destOrd="0" presId="urn:microsoft.com/office/officeart/2018/2/layout/IconVerticalSolidList"/>
    <dgm:cxn modelId="{7C4AB569-C84F-4AD5-BDAC-3AFA856C569C}" type="presParOf" srcId="{FB1274B1-51C0-4656-A249-2951AEE65CDA}" destId="{9240FDF9-88C3-4AC8-8A4D-0C175653D725}" srcOrd="1" destOrd="0" presId="urn:microsoft.com/office/officeart/2018/2/layout/IconVerticalSolidList"/>
    <dgm:cxn modelId="{25987B66-37BB-43F0-A68F-F8B14D4F9B01}" type="presParOf" srcId="{FB1274B1-51C0-4656-A249-2951AEE65CDA}" destId="{E342272E-0D94-448F-BE4A-2D16C365AD90}" srcOrd="2" destOrd="0" presId="urn:microsoft.com/office/officeart/2018/2/layout/IconVerticalSolidList"/>
    <dgm:cxn modelId="{B50C450A-A8DD-47F0-9B8C-16C6D1E3F4E8}" type="presParOf" srcId="{E342272E-0D94-448F-BE4A-2D16C365AD90}" destId="{5984303C-A1B3-4479-8DE1-06CEDA65C77F}" srcOrd="0" destOrd="0" presId="urn:microsoft.com/office/officeart/2018/2/layout/IconVerticalSolidList"/>
    <dgm:cxn modelId="{21DC756D-C349-43A8-90C2-0B82BFA9571E}" type="presParOf" srcId="{E342272E-0D94-448F-BE4A-2D16C365AD90}" destId="{69B462A9-E770-4C8A-9D2B-2B5558895291}" srcOrd="1" destOrd="0" presId="urn:microsoft.com/office/officeart/2018/2/layout/IconVerticalSolidList"/>
    <dgm:cxn modelId="{377C7064-3AF5-4C49-A409-99901B59DCC1}" type="presParOf" srcId="{E342272E-0D94-448F-BE4A-2D16C365AD90}" destId="{AE49671C-C2F6-4C6C-A6DF-632671362F0B}" srcOrd="2" destOrd="0" presId="urn:microsoft.com/office/officeart/2018/2/layout/IconVerticalSolidList"/>
    <dgm:cxn modelId="{B11FD21A-AA3E-47FD-8FFE-78FC143DB1A2}" type="presParOf" srcId="{E342272E-0D94-448F-BE4A-2D16C365AD90}" destId="{76289451-0513-47A4-8E8C-AF44F80AD2AB}" srcOrd="3" destOrd="0" presId="urn:microsoft.com/office/officeart/2018/2/layout/IconVerticalSolidList"/>
    <dgm:cxn modelId="{CFDB4046-22C4-415A-9231-DA39489F0ADD}" type="presParOf" srcId="{FB1274B1-51C0-4656-A249-2951AEE65CDA}" destId="{087E4332-9902-448C-A376-8A511E96C78B}" srcOrd="3" destOrd="0" presId="urn:microsoft.com/office/officeart/2018/2/layout/IconVerticalSolidList"/>
    <dgm:cxn modelId="{931F5758-8E10-45B3-A29A-DE38F008BC52}" type="presParOf" srcId="{FB1274B1-51C0-4656-A249-2951AEE65CDA}" destId="{4D7E4F97-8638-4A02-95D9-1052E38EF9F8}" srcOrd="4" destOrd="0" presId="urn:microsoft.com/office/officeart/2018/2/layout/IconVerticalSolidList"/>
    <dgm:cxn modelId="{6EF6C908-0CB5-4D62-A1D0-24273DC8E3CF}" type="presParOf" srcId="{4D7E4F97-8638-4A02-95D9-1052E38EF9F8}" destId="{3F677915-938F-444F-B6CE-A1BE364A34EA}" srcOrd="0" destOrd="0" presId="urn:microsoft.com/office/officeart/2018/2/layout/IconVerticalSolidList"/>
    <dgm:cxn modelId="{B3C7864D-8290-4CB4-A4A7-BAF84DE527B2}" type="presParOf" srcId="{4D7E4F97-8638-4A02-95D9-1052E38EF9F8}" destId="{A275401D-4F88-4F13-9C44-1453EC3F4233}" srcOrd="1" destOrd="0" presId="urn:microsoft.com/office/officeart/2018/2/layout/IconVerticalSolidList"/>
    <dgm:cxn modelId="{EFF49537-E59D-4557-BE58-FBFCAC6B74A7}" type="presParOf" srcId="{4D7E4F97-8638-4A02-95D9-1052E38EF9F8}" destId="{9360C4EB-7022-4FA2-8F9B-A9C6B261A4C5}" srcOrd="2" destOrd="0" presId="urn:microsoft.com/office/officeart/2018/2/layout/IconVerticalSolidList"/>
    <dgm:cxn modelId="{42AAD8A5-BB7A-42EE-94F9-C708A70F3B51}" type="presParOf" srcId="{4D7E4F97-8638-4A02-95D9-1052E38EF9F8}" destId="{0142BD6C-3A79-4F77-BCFF-4E5522423E4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BBCD4C-74A8-412F-B552-F9EC14B54F91}">
      <dsp:nvSpPr>
        <dsp:cNvPr id="0" name=""/>
        <dsp:cNvSpPr/>
      </dsp:nvSpPr>
      <dsp:spPr>
        <a:xfrm>
          <a:off x="0" y="528"/>
          <a:ext cx="7254240" cy="12369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D43801-18CF-4C6E-A2BD-1F7115C749F8}">
      <dsp:nvSpPr>
        <dsp:cNvPr id="0" name=""/>
        <dsp:cNvSpPr/>
      </dsp:nvSpPr>
      <dsp:spPr>
        <a:xfrm>
          <a:off x="374166" y="278834"/>
          <a:ext cx="680303" cy="6803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E62779A-846D-4921-AA45-CCA75D211AFC}">
      <dsp:nvSpPr>
        <dsp:cNvPr id="0" name=""/>
        <dsp:cNvSpPr/>
      </dsp:nvSpPr>
      <dsp:spPr>
        <a:xfrm>
          <a:off x="1428637" y="528"/>
          <a:ext cx="5825602" cy="1236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907" tIns="130907" rIns="130907" bIns="130907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 was able to compile the user-routine written by Daniele but couldn’t compile the one written by Alajos. I have emailed Alajos about this.</a:t>
          </a:r>
        </a:p>
      </dsp:txBody>
      <dsp:txXfrm>
        <a:off x="1428637" y="528"/>
        <a:ext cx="5825602" cy="1236915"/>
      </dsp:txXfrm>
    </dsp:sp>
    <dsp:sp modelId="{5984303C-A1B3-4479-8DE1-06CEDA65C77F}">
      <dsp:nvSpPr>
        <dsp:cNvPr id="0" name=""/>
        <dsp:cNvSpPr/>
      </dsp:nvSpPr>
      <dsp:spPr>
        <a:xfrm>
          <a:off x="0" y="1546673"/>
          <a:ext cx="7254240" cy="12369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B462A9-E770-4C8A-9D2B-2B5558895291}">
      <dsp:nvSpPr>
        <dsp:cNvPr id="0" name=""/>
        <dsp:cNvSpPr/>
      </dsp:nvSpPr>
      <dsp:spPr>
        <a:xfrm>
          <a:off x="374166" y="1824979"/>
          <a:ext cx="680303" cy="68030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6289451-0513-47A4-8E8C-AF44F80AD2AB}">
      <dsp:nvSpPr>
        <dsp:cNvPr id="0" name=""/>
        <dsp:cNvSpPr/>
      </dsp:nvSpPr>
      <dsp:spPr>
        <a:xfrm>
          <a:off x="1428637" y="1546673"/>
          <a:ext cx="5825602" cy="1236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907" tIns="130907" rIns="130907" bIns="130907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 am still working on applying the magnetic field profile of a solenoid into my setup. The new version of </a:t>
          </a:r>
          <a:r>
            <a:rPr lang="en-US" sz="1500" kern="1200" dirty="0" err="1"/>
            <a:t>Fluka</a:t>
          </a:r>
          <a:r>
            <a:rPr lang="en-US" sz="1500" kern="1200" dirty="0"/>
            <a:t> has feature that allows the implementation of analytical expressions of B-field.</a:t>
          </a:r>
        </a:p>
      </dsp:txBody>
      <dsp:txXfrm>
        <a:off x="1428637" y="1546673"/>
        <a:ext cx="5825602" cy="1236915"/>
      </dsp:txXfrm>
    </dsp:sp>
    <dsp:sp modelId="{3F677915-938F-444F-B6CE-A1BE364A34EA}">
      <dsp:nvSpPr>
        <dsp:cNvPr id="0" name=""/>
        <dsp:cNvSpPr/>
      </dsp:nvSpPr>
      <dsp:spPr>
        <a:xfrm>
          <a:off x="0" y="3092817"/>
          <a:ext cx="7254240" cy="12369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75401D-4F88-4F13-9C44-1453EC3F4233}">
      <dsp:nvSpPr>
        <dsp:cNvPr id="0" name=""/>
        <dsp:cNvSpPr/>
      </dsp:nvSpPr>
      <dsp:spPr>
        <a:xfrm>
          <a:off x="374166" y="3371123"/>
          <a:ext cx="680303" cy="68030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42BD6C-3A79-4F77-BCFF-4E5522423E4D}">
      <dsp:nvSpPr>
        <dsp:cNvPr id="0" name=""/>
        <dsp:cNvSpPr/>
      </dsp:nvSpPr>
      <dsp:spPr>
        <a:xfrm>
          <a:off x="1428637" y="3092817"/>
          <a:ext cx="5825602" cy="1236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907" tIns="130907" rIns="130907" bIns="130907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ym typeface="Wingdings" panose="05000000000000000000" pitchFamily="2" charset="2"/>
            </a:rPr>
            <a:t>Reading (H. Wiedemann – Particle Accelerator Physics): </a:t>
          </a:r>
          <a:br>
            <a:rPr lang="en-US" sz="1500" kern="1200" dirty="0">
              <a:sym typeface="Wingdings" panose="05000000000000000000" pitchFamily="2" charset="2"/>
            </a:rPr>
          </a:br>
          <a:r>
            <a:rPr lang="en-US" sz="1500" kern="1200" dirty="0">
              <a:sym typeface="Wingdings" panose="05000000000000000000" pitchFamily="2" charset="2"/>
            </a:rPr>
            <a:t>	- Chapters: 5.1 and 5.2</a:t>
          </a:r>
          <a:endParaRPr lang="en-US" sz="1500" kern="1200" dirty="0"/>
        </a:p>
      </dsp:txBody>
      <dsp:txXfrm>
        <a:off x="1428637" y="3092817"/>
        <a:ext cx="5825602" cy="12369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74EE8-82B8-4142-9D57-9470723CEEFC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12633-E08C-4345-805D-D242DCD9CB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27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A67E988-5919-57BB-C7DE-D3EAD38A3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70" y="6209925"/>
            <a:ext cx="11155680" cy="45719"/>
          </a:xfrm>
          <a:custGeom>
            <a:avLst/>
            <a:gdLst>
              <a:gd name="connsiteX0" fmla="*/ 0 w 8715708"/>
              <a:gd name="connsiteY0" fmla="*/ 0 h 45719"/>
              <a:gd name="connsiteX1" fmla="*/ 3694525 w 8715708"/>
              <a:gd name="connsiteY1" fmla="*/ 0 h 45719"/>
              <a:gd name="connsiteX2" fmla="*/ 5021183 w 8715708"/>
              <a:gd name="connsiteY2" fmla="*/ 0 h 45719"/>
              <a:gd name="connsiteX3" fmla="*/ 8715708 w 8715708"/>
              <a:gd name="connsiteY3" fmla="*/ 0 h 45719"/>
              <a:gd name="connsiteX4" fmla="*/ 8715708 w 8715708"/>
              <a:gd name="connsiteY4" fmla="*/ 45719 h 45719"/>
              <a:gd name="connsiteX5" fmla="*/ 5021183 w 8715708"/>
              <a:gd name="connsiteY5" fmla="*/ 45719 h 45719"/>
              <a:gd name="connsiteX6" fmla="*/ 3694525 w 8715708"/>
              <a:gd name="connsiteY6" fmla="*/ 45719 h 45719"/>
              <a:gd name="connsiteX7" fmla="*/ 0 w 8715708"/>
              <a:gd name="connsiteY7" fmla="*/ 4571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5708" h="45719">
                <a:moveTo>
                  <a:pt x="0" y="0"/>
                </a:moveTo>
                <a:lnTo>
                  <a:pt x="3694525" y="0"/>
                </a:lnTo>
                <a:lnTo>
                  <a:pt x="5021183" y="0"/>
                </a:lnTo>
                <a:lnTo>
                  <a:pt x="8715708" y="0"/>
                </a:lnTo>
                <a:lnTo>
                  <a:pt x="8715708" y="45719"/>
                </a:lnTo>
                <a:lnTo>
                  <a:pt x="5021183" y="45719"/>
                </a:lnTo>
                <a:lnTo>
                  <a:pt x="3694525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2327B2-BA4B-2C04-0751-5CB63D4AA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978408"/>
            <a:ext cx="11155680" cy="3429000"/>
          </a:xfrm>
        </p:spPr>
        <p:txBody>
          <a:bodyPr anchor="t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1176-DC7A-4C3D-3D8F-352526DA7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8" y="4480560"/>
            <a:ext cx="7104888" cy="1399032"/>
          </a:xfrm>
        </p:spPr>
        <p:txBody>
          <a:bodyPr anchor="b">
            <a:normAutofit/>
          </a:bodyPr>
          <a:lstStyle>
            <a:lvl1pPr marL="0" indent="0" algn="l"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DC221-9A2E-7459-102F-C3CFB27C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0671-6F7D-3A03-EEC1-661A87F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53D3A-E0F9-8386-2A6C-96671FBB1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382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6771-E72D-FAD8-771E-3E196DD2E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5BB827-257D-60D9-792F-E69590042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5D2E7-C856-F78A-E88C-37547498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AB289-9591-51C9-9E3C-B6F2ACC6A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E037C-790D-7442-8E43-D2740B39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40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35151-A38B-3766-6A32-FF1DF7687D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659368" y="978408"/>
            <a:ext cx="2551176" cy="536752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132D1-640C-FB9A-AD6F-D84573834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1208" y="978408"/>
            <a:ext cx="8010144" cy="53675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5F80A-4BA7-8ED8-9A62-B9219427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38113-D55A-A1A0-D1FE-53C95860F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19DDB-F89D-4B2D-21A2-82AF1D102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2572D8-D485-1DB1-34B1-C35C61C89940}"/>
              </a:ext>
            </a:extLst>
          </p:cNvPr>
          <p:cNvSpPr/>
          <p:nvPr/>
        </p:nvSpPr>
        <p:spPr>
          <a:xfrm rot="5400000">
            <a:off x="8936623" y="3585018"/>
            <a:ext cx="532573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00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26D03-149A-DAB3-4B2A-E9B74F2E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1E73D-41A7-9934-0990-9208B9523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B2A3F-E719-673C-5D56-F663712D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E594A-52F5-D85E-343C-ADFEE3C7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D5C9C-B2E2-FC26-E459-9E880EF9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9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9D51F-B2D5-2804-4F7C-C99850F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4288536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E5516-03B6-C488-EB4A-68AE681ED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5266944"/>
            <a:ext cx="5020056" cy="1088136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CB4D7-49A7-D050-70B9-11A1E2D4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A913F-AD00-C1EE-B01A-8590671C0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FC386-B2AF-6FAD-D053-E22D48CD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1E1B67-3BFF-F04B-52F4-7E724FB3B24D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903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E3B21-CF4D-1B01-0F4E-D32C1B218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39FF2-6858-B514-B695-58442557D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08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30130-974D-B91D-5B93-EC52AABDB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9672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BED99-6FD7-9C6B-1152-A6E42715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53AAC-5967-2565-A715-82D3505AB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51313-69FB-E016-3CC1-62CA476E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21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DF9D-B849-CE37-97E4-AD37F8806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64824" cy="12161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4C626-4008-960A-E601-6AA9F4BB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E8D6C-AC07-ED6B-2EA8-9C40A5AEA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1208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52617E-C6D9-246B-E7B7-8159DF17C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19672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BC2094-7EBC-02C5-5AB5-233E63080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19672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010BD2-59B4-FD2E-3C5E-C83AE600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2B35C4-A654-7759-BDA0-94D9D1A21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5F4347-2EC0-CA6E-2637-8048456D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1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4716D-52F2-C7FB-83B1-2DA1AD37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4A371-AC27-6A28-32E6-74A28371B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55941A-A24E-885D-E894-0326F4C40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D5E5B4-971F-FF6A-1B07-A5C85370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55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9F431F-E6DC-4137-3092-A30A0A362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C814B-67B4-C70F-FA51-6205D5E2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AA9C9-D895-DD20-1089-EA75EA42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2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0562-884C-9053-70C1-3B72A0B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8F509-68F0-39D5-1A8B-CE246715A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672" y="987424"/>
            <a:ext cx="5166360" cy="53583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8E37C-27CE-3A84-FC74-BDCCD8A9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95F79-E23E-11D2-40BF-66ED3401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57F7FC-06F3-3D89-5D1A-4EC4B1D73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4ACD5-6E0B-5713-DC9A-41E9D62AB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226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B2D45-7CDB-D38C-2AAE-273F79767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BF0855-1744-56E4-B115-3A3C5EA78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19672" y="987424"/>
            <a:ext cx="5166360" cy="5358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E8A1D-28AE-4A19-BD96-401D4822A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327DDB-CE95-4C89-DFC5-7DDBFC24E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2C835-F3B5-943C-FFC4-D5BA9666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09891-6E3C-ADED-01DD-15FCED37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2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1A28D7-6581-4956-AAE3-9104804DF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55680" cy="1463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FCCA4-57A4-08A1-FC45-D2BBA66FA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578608"/>
            <a:ext cx="11155680" cy="376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AA0F4-2442-8D45-3C3D-1B8F55C86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1208" y="64190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E80C50CD-E178-4744-9B35-B2F624D6C5E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3785E-FB42-1D54-92AC-D0A61A8FA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208" y="1005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9CF34-1274-DB45-4809-90E5D244A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432" y="641908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48CC95F-0247-41B6-91CF-DC97C76A70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74A975B-A886-5202-0489-6965514A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2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162F80-84D0-D719-0422-0901649D0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4" name="Rectangle 1053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34" name="Picture 10" descr="PPT - Target PowerPoint Presentation, free download - ID:2205385">
            <a:extLst>
              <a:ext uri="{FF2B5EF4-FFF2-40B4-BE49-F238E27FC236}">
                <a16:creationId xmlns:a16="http://schemas.microsoft.com/office/drawing/2014/main" id="{70F2E731-B8EC-A862-CA4C-A2D7AC3E8D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9" t="22814" r="26142" b="26770"/>
          <a:stretch>
            <a:fillRect/>
          </a:stretch>
        </p:blipFill>
        <p:spPr bwMode="auto">
          <a:xfrm>
            <a:off x="-1524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6" name="Rectangle 1055">
            <a:extLst>
              <a:ext uri="{FF2B5EF4-FFF2-40B4-BE49-F238E27FC236}">
                <a16:creationId xmlns:a16="http://schemas.microsoft.com/office/drawing/2014/main" id="{ECF0998E-D577-43EA-A7B8-E3EC67F75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89239" y="-389238"/>
            <a:ext cx="6858000" cy="7636476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Rectangle 1057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Rectangle 1059">
            <a:extLst>
              <a:ext uri="{FF2B5EF4-FFF2-40B4-BE49-F238E27FC236}">
                <a16:creationId xmlns:a16="http://schemas.microsoft.com/office/drawing/2014/main" id="{E7DC364D-882B-4786-89FB-1703C1A5CF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524" y="3205874"/>
            <a:ext cx="12188952" cy="3652125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1428BD-7B84-5345-0D92-4506729313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2" cy="2620670"/>
          </a:xfrm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6000" dirty="0">
                <a:solidFill>
                  <a:srgbClr val="FFFFFF"/>
                </a:solidFill>
              </a:rPr>
              <a:t>Target Studies for Muon Production</a:t>
            </a:r>
            <a:endParaRPr lang="en-GB" sz="60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B01092-A64B-C93F-7E7A-43B3357BE9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52366" y="4108182"/>
            <a:ext cx="5040785" cy="1845357"/>
          </a:xfrm>
        </p:spPr>
        <p:txBody>
          <a:bodyPr anchor="b">
            <a:normAutofit/>
          </a:bodyPr>
          <a:lstStyle/>
          <a:p>
            <a:r>
              <a:rPr lang="en-US" sz="2400">
                <a:solidFill>
                  <a:srgbClr val="FFFFFF"/>
                </a:solidFill>
              </a:rPr>
              <a:t>6/18/2025</a:t>
            </a:r>
            <a:endParaRPr lang="en-US" sz="2400" dirty="0">
              <a:solidFill>
                <a:srgbClr val="FFFFFF"/>
              </a:solidFill>
            </a:endParaRPr>
          </a:p>
          <a:p>
            <a:r>
              <a:rPr lang="en-US" sz="2400" dirty="0">
                <a:solidFill>
                  <a:srgbClr val="FFFFFF"/>
                </a:solidFill>
              </a:rPr>
              <a:t>Ruaa</a:t>
            </a: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062" name="Rectangle 1061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300289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6" name="Picture 12" descr="University of Wisconsin–Madison Logo [UW-Madison] - PNG Logo Vector ...">
            <a:extLst>
              <a:ext uri="{FF2B5EF4-FFF2-40B4-BE49-F238E27FC236}">
                <a16:creationId xmlns:a16="http://schemas.microsoft.com/office/drawing/2014/main" id="{0368EB00-E1A0-A8E0-2B1F-A107E8101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4286" y="-18135"/>
            <a:ext cx="2493158" cy="1558224"/>
          </a:xfrm>
          <a:prstGeom prst="rect">
            <a:avLst/>
          </a:prstGeom>
          <a:noFill/>
          <a:effectLst>
            <a:glow rad="63500">
              <a:schemeClr val="tx1">
                <a:alpha val="43000"/>
              </a:schemeClr>
            </a:glow>
            <a:outerShdw blurRad="292100" dist="50800" dir="5400000" algn="ctr" rotWithShape="0">
              <a:schemeClr val="tx1">
                <a:alpha val="59000"/>
              </a:scheme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260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95962-00C1-BE47-B963-3B6A3C891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50A3B-8AFC-7BF1-A361-108D054CE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909337"/>
            <a:ext cx="11155680" cy="1463040"/>
          </a:xfrm>
        </p:spPr>
        <p:txBody>
          <a:bodyPr/>
          <a:lstStyle/>
          <a:p>
            <a:r>
              <a:rPr lang="en-US" dirty="0"/>
              <a:t>Beam Trajectory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7C2A5-2CDF-69DA-737C-196F2CABE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" y="4028421"/>
            <a:ext cx="6642432" cy="22042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Plot trajectories for a proton beam in a uniform 5T field.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Position of source: (x, y) = (8.75, 0), assume cylindrical symmetry. The x-coordinate was determined by trigonometry.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The diagram shows the beam trajectory for (α, β) = (5, β)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Here, the parameter β is adjustable.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BA4A01-585B-28DF-452D-0B3BEB057D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" y="1874429"/>
            <a:ext cx="6274526" cy="191029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585315E-CE5F-74F5-E8AA-C67CE550A5F8}"/>
              </a:ext>
            </a:extLst>
          </p:cNvPr>
          <p:cNvSpPr txBox="1">
            <a:spLocks/>
          </p:cNvSpPr>
          <p:nvPr/>
        </p:nvSpPr>
        <p:spPr>
          <a:xfrm>
            <a:off x="5031408" y="1366537"/>
            <a:ext cx="6642432" cy="1463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DD0832B-74F7-9E16-AA1B-66711632B1BB}"/>
              </a:ext>
            </a:extLst>
          </p:cNvPr>
          <p:cNvSpPr txBox="1">
            <a:spLocks/>
          </p:cNvSpPr>
          <p:nvPr/>
        </p:nvSpPr>
        <p:spPr>
          <a:xfrm>
            <a:off x="6792687" y="909337"/>
            <a:ext cx="4881154" cy="1463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Comparison between the analytical solution and the plot generated by </a:t>
            </a:r>
            <a:r>
              <a:rPr lang="en-GB" dirty="0" err="1">
                <a:sym typeface="Wingdings" panose="05000000000000000000" pitchFamily="2" charset="2"/>
              </a:rPr>
              <a:t>Fluka</a:t>
            </a:r>
            <a:r>
              <a:rPr lang="en-GB" dirty="0">
                <a:sym typeface="Wingdings" panose="05000000000000000000" pitchFamily="2" charset="2"/>
              </a:rPr>
              <a:t> for β = 0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0CBC8B0-2605-41A7-B77E-9A4358A53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042" y="4041647"/>
            <a:ext cx="3262437" cy="2557368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56968E6F-D17F-B6CF-4515-F974532B04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74974" y="1874429"/>
            <a:ext cx="3116572" cy="212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469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8D6850-7E81-3990-FA16-70CDDE9F7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5F4C6-7230-2C05-1FD5-46193133F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909337"/>
            <a:ext cx="11155680" cy="1463040"/>
          </a:xfrm>
        </p:spPr>
        <p:txBody>
          <a:bodyPr/>
          <a:lstStyle/>
          <a:p>
            <a:r>
              <a:rPr lang="en-US" dirty="0"/>
              <a:t>Beam Trajectory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FD4CA-7ACD-5B7A-A9A5-41AC31BAC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8134" y="978408"/>
            <a:ext cx="6642432" cy="132489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Here I compare the beam trajectories of the analytical solution and the plots generated by </a:t>
            </a:r>
            <a:r>
              <a:rPr lang="en-US" dirty="0" err="1">
                <a:sym typeface="Wingdings" panose="05000000000000000000" pitchFamily="2" charset="2"/>
              </a:rPr>
              <a:t>Fluka</a:t>
            </a:r>
            <a:r>
              <a:rPr lang="en-US" dirty="0">
                <a:sym typeface="Wingdings" panose="05000000000000000000" pitchFamily="2" charset="2"/>
              </a:rPr>
              <a:t> for various values of </a:t>
            </a:r>
            <a:r>
              <a:rPr lang="en-GB" dirty="0">
                <a:sym typeface="Wingdings" panose="05000000000000000000" pitchFamily="2" charset="2"/>
              </a:rPr>
              <a:t>β</a:t>
            </a:r>
            <a:r>
              <a:rPr lang="en-US" dirty="0">
                <a:sym typeface="Wingdings" panose="05000000000000000000" pitchFamily="2" charset="2"/>
              </a:rPr>
              <a:t>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C6227BD-0A3E-12EE-F01C-2AD142F07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121" y="3948989"/>
            <a:ext cx="2414406" cy="270259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C071E1F-E448-552A-0764-033493BB9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750" y="3942491"/>
            <a:ext cx="2422800" cy="270259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5A3CE13-5E97-F5F3-9252-21F36D5DB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5773" y="3829480"/>
            <a:ext cx="2480829" cy="2822107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6CD8FEF3-1660-3CDC-72A8-FA0860BCD1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95773" y="1918431"/>
            <a:ext cx="3178068" cy="1675107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E0331AF2-3A05-5E5F-D97C-D523D0B805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8160" y="1918431"/>
            <a:ext cx="3582324" cy="1671751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2FF8A095-1EFB-A556-513A-0249661E76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09194" y="1918431"/>
            <a:ext cx="3582324" cy="164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956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F44BDB-7A86-72F4-FD16-B0A68BCC1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0A0E3-865A-213F-1250-2633BA8B4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909337"/>
            <a:ext cx="11155680" cy="1463040"/>
          </a:xfrm>
        </p:spPr>
        <p:txBody>
          <a:bodyPr/>
          <a:lstStyle/>
          <a:p>
            <a:r>
              <a:rPr lang="en-US" dirty="0"/>
              <a:t>Improvements and next steps</a:t>
            </a:r>
            <a:endParaRPr lang="en-GB" dirty="0"/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2A33B93E-AF40-FEB7-36C4-82326CAC4F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0741878"/>
              </p:ext>
            </p:extLst>
          </p:nvPr>
        </p:nvGraphicFramePr>
        <p:xfrm>
          <a:off x="795747" y="1920442"/>
          <a:ext cx="7254240" cy="4330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52AB77-7BF5-729A-9D06-FBDCD631887C}"/>
              </a:ext>
            </a:extLst>
          </p:cNvPr>
          <p:cNvSpPr txBox="1">
            <a:spLocks/>
          </p:cNvSpPr>
          <p:nvPr/>
        </p:nvSpPr>
        <p:spPr>
          <a:xfrm>
            <a:off x="5031408" y="1366537"/>
            <a:ext cx="6642432" cy="1463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18942924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Gestalt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Gestal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194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Bierstadt</vt:lpstr>
      <vt:lpstr>Wingdings</vt:lpstr>
      <vt:lpstr>GestaltVTI</vt:lpstr>
      <vt:lpstr>Target Studies for Muon Production</vt:lpstr>
      <vt:lpstr>Beam Trajectory</vt:lpstr>
      <vt:lpstr>Beam Trajectory</vt:lpstr>
      <vt:lpstr>Improvements and 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Ruaa Alharthy</dc:creator>
  <cp:lastModifiedBy>Ruaa Alharthy</cp:lastModifiedBy>
  <cp:revision>2</cp:revision>
  <dcterms:created xsi:type="dcterms:W3CDTF">2025-06-11T14:46:13Z</dcterms:created>
  <dcterms:modified xsi:type="dcterms:W3CDTF">2025-06-18T18:51:05Z</dcterms:modified>
</cp:coreProperties>
</file>