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sldIdLst>
    <p:sldId id="256" r:id="rId2"/>
    <p:sldId id="261" r:id="rId3"/>
    <p:sldId id="280" r:id="rId4"/>
    <p:sldId id="269" r:id="rId5"/>
    <p:sldId id="271" r:id="rId6"/>
    <p:sldId id="268" r:id="rId7"/>
    <p:sldId id="270" r:id="rId8"/>
    <p:sldId id="272" r:id="rId9"/>
    <p:sldId id="288" r:id="rId10"/>
    <p:sldId id="289" r:id="rId11"/>
    <p:sldId id="287" r:id="rId12"/>
    <p:sldId id="284" r:id="rId13"/>
    <p:sldId id="273" r:id="rId14"/>
    <p:sldId id="290" r:id="rId15"/>
    <p:sldId id="274" r:id="rId16"/>
    <p:sldId id="281" r:id="rId17"/>
    <p:sldId id="282" r:id="rId18"/>
    <p:sldId id="283" r:id="rId19"/>
    <p:sldId id="276" r:id="rId20"/>
    <p:sldId id="275" r:id="rId21"/>
    <p:sldId id="277" r:id="rId22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FE4F"/>
    <a:srgbClr val="0526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21" autoAdjust="0"/>
    <p:restoredTop sz="94660"/>
  </p:normalViewPr>
  <p:slideViewPr>
    <p:cSldViewPr snapToGrid="0">
      <p:cViewPr varScale="1">
        <p:scale>
          <a:sx n="227" d="100"/>
          <a:sy n="227" d="100"/>
        </p:scale>
        <p:origin x="38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167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er 8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28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er 10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98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er 6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64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168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491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166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67BE-009E-48E1-8C9D-04EE5449AC0C}" type="datetimeFigureOut">
              <a:rPr lang="en-US" smtClean="0"/>
              <a:t>6/25/25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35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23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267082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05187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282742" TargetMode="External"/><Relationship Id="rId2" Type="http://schemas.openxmlformats.org/officeDocument/2006/relationships/hyperlink" Target="https://edms.cern.ch/document/2745015/4.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3303034/LAST_RELEASED" TargetMode="External"/><Relationship Id="rId4" Type="http://schemas.openxmlformats.org/officeDocument/2006/relationships/hyperlink" Target="https://edms.cern.ch/document/3263622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51870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2871536"/>
            <a:ext cx="7209012" cy="1268663"/>
          </a:xfrm>
        </p:spPr>
        <p:txBody>
          <a:bodyPr/>
          <a:lstStyle/>
          <a:p>
            <a:r>
              <a:rPr lang="en-US" dirty="0"/>
              <a:t>MCBRD05, MCBRD06, and MCBRD07 Test Results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0364" y="4800600"/>
            <a:ext cx="8827490" cy="990600"/>
          </a:xfrm>
        </p:spPr>
        <p:txBody>
          <a:bodyPr>
            <a:normAutofit/>
          </a:bodyPr>
          <a:lstStyle/>
          <a:p>
            <a:r>
              <a:rPr lang="en-US" sz="1300" dirty="0"/>
              <a:t>Vincenzo Di Capua, Gerard </a:t>
            </a:r>
            <a:r>
              <a:rPr lang="en-US" sz="1300" dirty="0" err="1"/>
              <a:t>Willering</a:t>
            </a:r>
            <a:r>
              <a:rPr lang="en-US" sz="1300" dirty="0"/>
              <a:t>, </a:t>
            </a:r>
            <a:r>
              <a:rPr lang="pl-PL" sz="1300" dirty="0"/>
              <a:t>Franco J. Mangiarotti, </a:t>
            </a:r>
            <a:r>
              <a:rPr lang="en-US" sz="1300" dirty="0"/>
              <a:t>Jerome </a:t>
            </a:r>
            <a:r>
              <a:rPr lang="en-US" sz="1300" dirty="0" err="1"/>
              <a:t>Feuvrier</a:t>
            </a:r>
            <a:r>
              <a:rPr lang="en-US" sz="1300" dirty="0"/>
              <a:t>, Michael S. </a:t>
            </a:r>
            <a:r>
              <a:rPr lang="en-US" sz="1300" dirty="0" err="1"/>
              <a:t>Boczan</a:t>
            </a:r>
            <a:r>
              <a:rPr lang="en-US" sz="1300" dirty="0"/>
              <a:t>, Jean Luc Guyon</a:t>
            </a:r>
          </a:p>
          <a:p>
            <a:endParaRPr lang="en-US" sz="1700" dirty="0"/>
          </a:p>
          <a:p>
            <a:r>
              <a:rPr lang="en-US" sz="1600" dirty="0"/>
              <a:t>WP3 meeting, 25-06-2025</a:t>
            </a:r>
          </a:p>
          <a:p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05" b="18574"/>
          <a:stretch/>
        </p:blipFill>
        <p:spPr>
          <a:xfrm rot="5400000">
            <a:off x="7239000" y="1918854"/>
            <a:ext cx="6858000" cy="3020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903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D0F25E-B231-AAEC-67B0-3B5C437ABF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E810D-9E19-C924-8A2B-4897B3F0C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Training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7B4707-0CE2-599A-581C-B623E22F9D5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97"/>
          <a:stretch/>
        </p:blipFill>
        <p:spPr>
          <a:xfrm>
            <a:off x="1329849" y="1202424"/>
            <a:ext cx="9532302" cy="445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927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D38378-7600-E857-CD4F-ECCDD15C4F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5EAB5-6181-DD14-E21D-39931D74D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Training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9F7F03-665D-9BC4-6872-4EEDF8EBBB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5"/>
          <a:stretch/>
        </p:blipFill>
        <p:spPr bwMode="auto">
          <a:xfrm>
            <a:off x="112878" y="3486854"/>
            <a:ext cx="3270542" cy="2028558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9DF080-5F5D-CD17-6C04-5585C402A8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"/>
          <a:stretch/>
        </p:blipFill>
        <p:spPr bwMode="auto">
          <a:xfrm>
            <a:off x="3418529" y="3480714"/>
            <a:ext cx="4246969" cy="2034698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F58974-EADF-9238-B55D-8C14ECF5F6B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97"/>
          <a:stretch/>
        </p:blipFill>
        <p:spPr>
          <a:xfrm>
            <a:off x="7700608" y="3480714"/>
            <a:ext cx="4355422" cy="2034698"/>
          </a:xfrm>
          <a:prstGeom prst="rect">
            <a:avLst/>
          </a:prstGeom>
        </p:spPr>
      </p:pic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5A53409B-FD9E-50F4-B06A-5BE32CE2D296}"/>
              </a:ext>
            </a:extLst>
          </p:cNvPr>
          <p:cNvSpPr txBox="1">
            <a:spLocks/>
          </p:cNvSpPr>
          <p:nvPr/>
        </p:nvSpPr>
        <p:spPr>
          <a:xfrm>
            <a:off x="609600" y="1080003"/>
            <a:ext cx="10972800" cy="14910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MCBRD05: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Magnet assembly tested at IMP before arriving to CERN. One single cool down at CERN.</a:t>
            </a: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MCBRD06: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Tested also at 4.5 K to verify the training performed at IMP at 4.5 K.</a:t>
            </a: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MCBRD07: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test of the assembly. Apertures already tested individually.  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525507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EADD01-64D1-A5E9-6905-4DAA53155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FFC7F-1FCD-8945-2924-3E1189FE4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Magnetic measurements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DA973FD5-9824-056A-D09D-20387DDE3305}"/>
              </a:ext>
            </a:extLst>
          </p:cNvPr>
          <p:cNvSpPr txBox="1">
            <a:spLocks/>
          </p:cNvSpPr>
          <p:nvPr/>
        </p:nvSpPr>
        <p:spPr>
          <a:xfrm>
            <a:off x="609600" y="1580802"/>
            <a:ext cx="10972800" cy="27572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Field quality assessment.</a:t>
            </a: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US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Magnetic measurements have been performed at cold for both MCBRD05 and MCBRD07.</a:t>
            </a: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US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Magnetic measurements have not been performed for MCBRD06 due to a technical problem.</a:t>
            </a:r>
          </a:p>
          <a:p>
            <a:pPr marL="876286" lvl="1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267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Non-Conformity: </a:t>
            </a:r>
            <a:r>
              <a:rPr lang="en-US" sz="1267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https://edms.cern.ch/document/3267082</a:t>
            </a:r>
            <a:r>
              <a:rPr lang="en-US" sz="1267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876286" lvl="1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267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Absence of threaded holes made impossible to install the magnetic measurement shaft.</a:t>
            </a:r>
          </a:p>
          <a:p>
            <a:pPr marL="876286" lvl="1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US" sz="1267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l">
              <a:lnSpc>
                <a:spcPct val="107000"/>
              </a:lnSpc>
              <a:buNone/>
            </a:pPr>
            <a:endParaRPr lang="en-US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more details and results see next presentation from Lucio </a:t>
            </a:r>
            <a:r>
              <a:rPr lang="en-US" sz="18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Fiscarelli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(TE-MSC-MMM) </a:t>
            </a:r>
          </a:p>
        </p:txBody>
      </p:sp>
    </p:spTree>
    <p:extLst>
      <p:ext uri="{BB962C8B-B14F-4D97-AF65-F5344CB8AC3E}">
        <p14:creationId xmlns:p14="http://schemas.microsoft.com/office/powerpoint/2010/main" val="682705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8157E9-0908-7ED2-CE48-7679C441A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4CFA8-3AFE-D35C-159F-0788639BB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Splice measurements 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3B17B7-F85A-4CB4-8450-31DA2E2502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547896"/>
              </p:ext>
            </p:extLst>
          </p:nvPr>
        </p:nvGraphicFramePr>
        <p:xfrm>
          <a:off x="816000" y="1161849"/>
          <a:ext cx="3371850" cy="1173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3100">
                  <a:extLst>
                    <a:ext uri="{9D8B030D-6E8A-4147-A177-3AD203B41FA5}">
                      <a16:colId xmlns:a16="http://schemas.microsoft.com/office/drawing/2014/main" val="1815757264"/>
                    </a:ext>
                  </a:extLst>
                </a:gridCol>
                <a:gridCol w="1428750">
                  <a:extLst>
                    <a:ext uri="{9D8B030D-6E8A-4147-A177-3AD203B41FA5}">
                      <a16:colId xmlns:a16="http://schemas.microsoft.com/office/drawing/2014/main" val="12805217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Segment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100" kern="1400" baseline="-25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splice </a:t>
                      </a: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(nΩ)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08499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EE12-EE17 (9 splices)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118 ± 15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56493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EE22-EE27 (9 splices)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113 ± 15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25466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EE13-EE14 (1 splice)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20.9 ± 0.2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8012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EE15-EE16 (1 splice)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15.3 ± 0.2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61283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EE23-EE24 (1 splice)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02272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EE25-EE26 (1 splice)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12.1 ± 0.2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5648896"/>
                  </a:ext>
                </a:extLst>
              </a:tr>
            </a:tbl>
          </a:graphicData>
        </a:graphic>
      </p:graphicFrame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5FB26371-2C26-D1CA-D619-9DDDF8DD3648}"/>
              </a:ext>
            </a:extLst>
          </p:cNvPr>
          <p:cNvSpPr txBox="1">
            <a:spLocks/>
          </p:cNvSpPr>
          <p:nvPr/>
        </p:nvSpPr>
        <p:spPr>
          <a:xfrm>
            <a:off x="609600" y="888623"/>
            <a:ext cx="10972800" cy="4834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MCBRD05:</a:t>
            </a:r>
            <a:endParaRPr lang="en-GB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1CB6C8CB-E94F-4F75-4647-CA022670C494}"/>
              </a:ext>
            </a:extLst>
          </p:cNvPr>
          <p:cNvSpPr txBox="1">
            <a:spLocks/>
          </p:cNvSpPr>
          <p:nvPr/>
        </p:nvSpPr>
        <p:spPr>
          <a:xfrm>
            <a:off x="609600" y="2523221"/>
            <a:ext cx="10972800" cy="4834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MCBRD06:</a:t>
            </a:r>
            <a:endParaRPr lang="en-GB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2315D73-42DA-FE07-0488-0B6A6AD48D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033546"/>
              </p:ext>
            </p:extLst>
          </p:nvPr>
        </p:nvGraphicFramePr>
        <p:xfrm>
          <a:off x="816000" y="2816905"/>
          <a:ext cx="3371850" cy="8895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3100">
                  <a:extLst>
                    <a:ext uri="{9D8B030D-6E8A-4147-A177-3AD203B41FA5}">
                      <a16:colId xmlns:a16="http://schemas.microsoft.com/office/drawing/2014/main" val="1917733930"/>
                    </a:ext>
                  </a:extLst>
                </a:gridCol>
                <a:gridCol w="1428750">
                  <a:extLst>
                    <a:ext uri="{9D8B030D-6E8A-4147-A177-3AD203B41FA5}">
                      <a16:colId xmlns:a16="http://schemas.microsoft.com/office/drawing/2014/main" val="3148841668"/>
                    </a:ext>
                  </a:extLst>
                </a:gridCol>
              </a:tblGrid>
              <a:tr h="1919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Segment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100" kern="1400" baseline="-250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splice</a:t>
                      </a:r>
                      <a:r>
                        <a:rPr lang="en-GB" sz="1100" kern="1400" baseline="-25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(nΩ)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0649350"/>
                  </a:ext>
                </a:extLst>
              </a:tr>
              <a:tr h="174411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EE13-EE14 (1 splice)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19.4 ± 0.2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9954151"/>
                  </a:ext>
                </a:extLst>
              </a:tr>
              <a:tr h="174411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EE15-EE16 (1 splice)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13.1 ± 0.2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1744813"/>
                  </a:ext>
                </a:extLst>
              </a:tr>
              <a:tr h="174411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EE23-EE24 (1 splice)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3493025"/>
                  </a:ext>
                </a:extLst>
              </a:tr>
              <a:tr h="174411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EE25-EE26 (1 splice)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7.1 ± 0.2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7607908"/>
                  </a:ext>
                </a:extLst>
              </a:tr>
            </a:tbl>
          </a:graphicData>
        </a:graphic>
      </p:graphicFrame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65DAC5F5-C84F-D636-4056-DED661191F7F}"/>
              </a:ext>
            </a:extLst>
          </p:cNvPr>
          <p:cNvSpPr txBox="1">
            <a:spLocks/>
          </p:cNvSpPr>
          <p:nvPr/>
        </p:nvSpPr>
        <p:spPr>
          <a:xfrm>
            <a:off x="609600" y="3889403"/>
            <a:ext cx="10972800" cy="4834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MCBRD07:</a:t>
            </a:r>
            <a:endParaRPr lang="en-GB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06BC49F-598F-DD88-7570-D0D499EF3A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339163"/>
              </p:ext>
            </p:extLst>
          </p:nvPr>
        </p:nvGraphicFramePr>
        <p:xfrm>
          <a:off x="820010" y="4149233"/>
          <a:ext cx="3367840" cy="19091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9090">
                  <a:extLst>
                    <a:ext uri="{9D8B030D-6E8A-4147-A177-3AD203B41FA5}">
                      <a16:colId xmlns:a16="http://schemas.microsoft.com/office/drawing/2014/main" val="1591480278"/>
                    </a:ext>
                  </a:extLst>
                </a:gridCol>
                <a:gridCol w="1428750">
                  <a:extLst>
                    <a:ext uri="{9D8B030D-6E8A-4147-A177-3AD203B41FA5}">
                      <a16:colId xmlns:a16="http://schemas.microsoft.com/office/drawing/2014/main" val="211288864"/>
                    </a:ext>
                  </a:extLst>
                </a:gridCol>
              </a:tblGrid>
              <a:tr h="19269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Segment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100" kern="1400" noProof="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1100" kern="1400" baseline="-25000" noProof="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splice</a:t>
                      </a:r>
                      <a:r>
                        <a:rPr lang="en-GB" sz="1100" kern="1400" baseline="-25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(nΩ)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5388785"/>
                  </a:ext>
                </a:extLst>
              </a:tr>
              <a:tr h="17164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EE12-EE13 (2 splices)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 ± 8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5350631"/>
                  </a:ext>
                </a:extLst>
              </a:tr>
              <a:tr h="17164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EE13-EE14 (1 splice)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7.6± 0.3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7616934"/>
                  </a:ext>
                </a:extLst>
              </a:tr>
              <a:tr h="17164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EE14-EE15 (3 splices)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 ± 11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3114959"/>
                  </a:ext>
                </a:extLst>
              </a:tr>
              <a:tr h="17164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EE15-EE16 (1 splice)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9.0 ± 0.2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8219179"/>
                  </a:ext>
                </a:extLst>
              </a:tr>
              <a:tr h="17164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EE16-EE17 (2 splices)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 ± 8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9654311"/>
                  </a:ext>
                </a:extLst>
              </a:tr>
              <a:tr h="17164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EE22-EE23 (2 splices)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 ± 9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3206965"/>
                  </a:ext>
                </a:extLst>
              </a:tr>
              <a:tr h="17164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EE23-EE24 (1 splice)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9.1 ± 0.3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3936536"/>
                  </a:ext>
                </a:extLst>
              </a:tr>
              <a:tr h="17164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EE24-EE25 (3 splices)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 ± 12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7615570"/>
                  </a:ext>
                </a:extLst>
              </a:tr>
              <a:tr h="17164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EE25-EE26 (1 splice)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9.5 ± 0.2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8648756"/>
                  </a:ext>
                </a:extLst>
              </a:tr>
              <a:tr h="17164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EE26-EE27 (2 splices)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 ± 9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8106401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1D3FC16D-2745-73BA-B44F-A8C3457C79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3231" b="49957"/>
          <a:stretch/>
        </p:blipFill>
        <p:spPr>
          <a:xfrm>
            <a:off x="4113418" y="1675969"/>
            <a:ext cx="2675939" cy="3431925"/>
          </a:xfrm>
          <a:prstGeom prst="rect">
            <a:avLst/>
          </a:prstGeom>
        </p:spPr>
      </p:pic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1B3FEA7B-5098-7A76-6961-EE3A0CE99C8A}"/>
              </a:ext>
            </a:extLst>
          </p:cNvPr>
          <p:cNvSpPr txBox="1">
            <a:spLocks/>
          </p:cNvSpPr>
          <p:nvPr/>
        </p:nvSpPr>
        <p:spPr>
          <a:xfrm>
            <a:off x="6789357" y="1224764"/>
            <a:ext cx="5346077" cy="39539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single splice 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has a resistance in a range </a:t>
            </a:r>
            <a:r>
              <a:rPr lang="en-GB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7 n</a:t>
            </a:r>
            <a:r>
              <a:rPr lang="el-GR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21 </a:t>
            </a:r>
            <a:r>
              <a:rPr lang="en-GB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l-GR" sz="18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cumulative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resistance of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nine splices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each coil is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~ 120 </a:t>
            </a:r>
            <a:r>
              <a:rPr lang="en-GB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l-GR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8EA832F-2262-F407-3513-C58AD37AB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3680" y="3316555"/>
            <a:ext cx="5291753" cy="272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047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42BDC9-052E-6C27-577D-63F93D0759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11B60-1C78-95F1-0552-390DFBA90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 anchor="ctr">
            <a:normAutofit/>
          </a:bodyPr>
          <a:lstStyle/>
          <a:p>
            <a:r>
              <a:rPr lang="en-US" dirty="0"/>
              <a:t>Splice measurements 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B67D83-834A-1069-61AA-8BDE184D87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0000"/>
            <a:ext cx="8745513" cy="4500249"/>
          </a:xfrm>
          <a:prstGeom prst="rect">
            <a:avLst/>
          </a:prstGeom>
          <a:noFill/>
        </p:spPr>
      </p:pic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75D5C912-64A5-CD57-EA1E-74E779DBA524}"/>
              </a:ext>
            </a:extLst>
          </p:cNvPr>
          <p:cNvSpPr txBox="1">
            <a:spLocks/>
          </p:cNvSpPr>
          <p:nvPr/>
        </p:nvSpPr>
        <p:spPr>
          <a:xfrm>
            <a:off x="8745513" y="883884"/>
            <a:ext cx="3333073" cy="51979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Single splice resistance ~6 n</a:t>
            </a:r>
            <a:r>
              <a:rPr lang="el-G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Ω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porotypes.</a:t>
            </a: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Single splice resistance ~10 n</a:t>
            </a:r>
            <a:r>
              <a:rPr lang="el-G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Ω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series magnets.</a:t>
            </a: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MCBRD05, MCBRD06, and MCBRD07 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in terms of splice resistance well </a:t>
            </a:r>
            <a:r>
              <a:rPr lang="en-GB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line with the series production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 the </a:t>
            </a:r>
            <a:r>
              <a:rPr lang="en-GB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splice resistance is stable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250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1DCFFD-FD8E-343D-94E3-9FCB3AC67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BD01A-D1D0-86BE-3937-B1BC68E5C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Residual Resistance Ratio (RRR)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F357B533-F8CE-BA78-C31E-E1A6B49B84B5}"/>
              </a:ext>
            </a:extLst>
          </p:cNvPr>
          <p:cNvSpPr txBox="1">
            <a:spLocks/>
          </p:cNvSpPr>
          <p:nvPr/>
        </p:nvSpPr>
        <p:spPr>
          <a:xfrm>
            <a:off x="609600" y="1080003"/>
            <a:ext cx="10972800" cy="14910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Residual resistance ratio measured during one of the warmup.</a:t>
            </a: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US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specific requirement on the RRR.</a:t>
            </a: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three magnet perform well and showed a RRR &gt; 200.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42F28CE-E061-99E9-A152-758F75657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6943965"/>
              </p:ext>
            </p:extLst>
          </p:nvPr>
        </p:nvGraphicFramePr>
        <p:xfrm>
          <a:off x="3352800" y="3429000"/>
          <a:ext cx="5486400" cy="1525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8554">
                  <a:extLst>
                    <a:ext uri="{9D8B030D-6E8A-4147-A177-3AD203B41FA5}">
                      <a16:colId xmlns:a16="http://schemas.microsoft.com/office/drawing/2014/main" val="1844046645"/>
                    </a:ext>
                  </a:extLst>
                </a:gridCol>
                <a:gridCol w="1570033">
                  <a:extLst>
                    <a:ext uri="{9D8B030D-6E8A-4147-A177-3AD203B41FA5}">
                      <a16:colId xmlns:a16="http://schemas.microsoft.com/office/drawing/2014/main" val="1674052263"/>
                    </a:ext>
                  </a:extLst>
                </a:gridCol>
                <a:gridCol w="1580573">
                  <a:extLst>
                    <a:ext uri="{9D8B030D-6E8A-4147-A177-3AD203B41FA5}">
                      <a16:colId xmlns:a16="http://schemas.microsoft.com/office/drawing/2014/main" val="3578578392"/>
                    </a:ext>
                  </a:extLst>
                </a:gridCol>
                <a:gridCol w="887240">
                  <a:extLst>
                    <a:ext uri="{9D8B030D-6E8A-4147-A177-3AD203B41FA5}">
                      <a16:colId xmlns:a16="http://schemas.microsoft.com/office/drawing/2014/main" val="744655143"/>
                    </a:ext>
                  </a:extLst>
                </a:gridCol>
              </a:tblGrid>
              <a:tr h="2330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Circuit</a:t>
                      </a:r>
                      <a:endParaRPr lang="el-GR" sz="12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br>
                        <a:rPr lang="en-GB" sz="1100" b="1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GB" sz="1100" b="1" dirty="0" err="1">
                          <a:solidFill>
                            <a:schemeClr val="bg1"/>
                          </a:solidFill>
                          <a:effectLst/>
                        </a:rPr>
                        <a:t>R_room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</a:rPr>
                        <a:t> (</a:t>
                      </a:r>
                      <a:r>
                        <a:rPr lang="el-GR" sz="1100" b="1" dirty="0">
                          <a:solidFill>
                            <a:schemeClr val="bg1"/>
                          </a:solidFill>
                          <a:effectLst/>
                        </a:rPr>
                        <a:t>Ω)</a:t>
                      </a:r>
                      <a:endParaRPr lang="el-GR" sz="12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 b="1" dirty="0" err="1">
                          <a:solidFill>
                            <a:schemeClr val="bg1"/>
                          </a:solidFill>
                          <a:effectLst/>
                        </a:rPr>
                        <a:t>R_transition</a:t>
                      </a:r>
                      <a:r>
                        <a:rPr lang="nl-NL" sz="1100" b="1" dirty="0">
                          <a:solidFill>
                            <a:schemeClr val="bg1"/>
                          </a:solidFill>
                          <a:effectLst/>
                        </a:rPr>
                        <a:t> (</a:t>
                      </a:r>
                      <a:r>
                        <a:rPr lang="el-GR" sz="1100" b="1" dirty="0">
                          <a:solidFill>
                            <a:schemeClr val="bg1"/>
                          </a:solidFill>
                          <a:effectLst/>
                        </a:rPr>
                        <a:t>Ω)</a:t>
                      </a:r>
                      <a:endParaRPr lang="el-GR" sz="12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 b="1" dirty="0">
                          <a:solidFill>
                            <a:schemeClr val="bg1"/>
                          </a:solidFill>
                          <a:effectLst/>
                        </a:rPr>
                        <a:t>RRR</a:t>
                      </a:r>
                      <a:endParaRPr lang="nl-NL" sz="12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159389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 dirty="0">
                          <a:solidFill>
                            <a:srgbClr val="000000"/>
                          </a:solidFill>
                          <a:effectLst/>
                        </a:rPr>
                        <a:t>MCBRD05 – AP1</a:t>
                      </a:r>
                      <a:endParaRPr lang="nl-NL" sz="1200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</a:rPr>
                        <a:t>242</a:t>
                      </a:r>
                      <a:endParaRPr lang="nl-NL" sz="120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 dirty="0">
                          <a:solidFill>
                            <a:srgbClr val="000000"/>
                          </a:solidFill>
                          <a:effectLst/>
                        </a:rPr>
                        <a:t>1.16</a:t>
                      </a:r>
                      <a:endParaRPr lang="nl-NL" sz="1200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</a:rPr>
                        <a:t>208</a:t>
                      </a:r>
                      <a:endParaRPr lang="nl-NL" sz="120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0533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 dirty="0">
                          <a:solidFill>
                            <a:srgbClr val="000000"/>
                          </a:solidFill>
                          <a:effectLst/>
                        </a:rPr>
                        <a:t>MCBRD05 – AP2</a:t>
                      </a:r>
                      <a:endParaRPr lang="nl-NL" sz="1200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</a:rPr>
                        <a:t>243</a:t>
                      </a:r>
                      <a:endParaRPr lang="nl-NL" sz="120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</a:rPr>
                        <a:t>1.07</a:t>
                      </a:r>
                      <a:endParaRPr lang="nl-NL" sz="120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</a:rPr>
                        <a:t>226</a:t>
                      </a:r>
                      <a:endParaRPr lang="nl-NL" sz="120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1318285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 dirty="0">
                          <a:solidFill>
                            <a:srgbClr val="000000"/>
                          </a:solidFill>
                          <a:effectLst/>
                        </a:rPr>
                        <a:t>MCBRD06– AP1</a:t>
                      </a:r>
                      <a:endParaRPr lang="nl-NL" sz="1200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 dirty="0">
                          <a:solidFill>
                            <a:srgbClr val="000000"/>
                          </a:solidFill>
                          <a:effectLst/>
                        </a:rPr>
                        <a:t>240</a:t>
                      </a:r>
                      <a:endParaRPr lang="nl-NL" sz="1200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</a:rPr>
                        <a:t>1.15</a:t>
                      </a:r>
                      <a:endParaRPr lang="nl-NL" sz="120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</a:rPr>
                        <a:t>208</a:t>
                      </a:r>
                      <a:endParaRPr lang="nl-NL" sz="120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456191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 dirty="0">
                          <a:solidFill>
                            <a:srgbClr val="000000"/>
                          </a:solidFill>
                          <a:effectLst/>
                        </a:rPr>
                        <a:t>MCBRD06 – AP2</a:t>
                      </a:r>
                      <a:endParaRPr lang="nl-NL" sz="1200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 dirty="0">
                          <a:solidFill>
                            <a:srgbClr val="000000"/>
                          </a:solidFill>
                          <a:effectLst/>
                        </a:rPr>
                        <a:t>240</a:t>
                      </a:r>
                      <a:endParaRPr lang="nl-NL" sz="1200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</a:rPr>
                        <a:t>1.06</a:t>
                      </a:r>
                      <a:endParaRPr lang="nl-NL" sz="120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</a:rPr>
                        <a:t>226</a:t>
                      </a:r>
                      <a:endParaRPr lang="nl-NL" sz="120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7752756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 dirty="0">
                          <a:solidFill>
                            <a:srgbClr val="000000"/>
                          </a:solidFill>
                          <a:effectLst/>
                        </a:rPr>
                        <a:t>MCBRD07 – AP1</a:t>
                      </a:r>
                      <a:endParaRPr lang="nl-NL" sz="1200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</a:rPr>
                        <a:t>243</a:t>
                      </a:r>
                      <a:endParaRPr lang="nl-NL" sz="120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 dirty="0">
                          <a:solidFill>
                            <a:srgbClr val="000000"/>
                          </a:solidFill>
                          <a:effectLst/>
                        </a:rPr>
                        <a:t>1.05</a:t>
                      </a:r>
                      <a:endParaRPr lang="nl-NL" sz="1200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</a:rPr>
                        <a:t>231</a:t>
                      </a:r>
                      <a:endParaRPr lang="nl-NL" sz="120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8161947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 dirty="0">
                          <a:solidFill>
                            <a:srgbClr val="000000"/>
                          </a:solidFill>
                          <a:effectLst/>
                        </a:rPr>
                        <a:t>MCBRD07 – AP2</a:t>
                      </a:r>
                      <a:endParaRPr lang="nl-NL" sz="1200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</a:rPr>
                        <a:t>240</a:t>
                      </a:r>
                      <a:endParaRPr lang="nl-NL" sz="120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 dirty="0">
                          <a:solidFill>
                            <a:srgbClr val="000000"/>
                          </a:solidFill>
                          <a:effectLst/>
                        </a:rPr>
                        <a:t>1.07</a:t>
                      </a:r>
                      <a:endParaRPr lang="nl-NL" sz="1200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100" dirty="0">
                          <a:solidFill>
                            <a:srgbClr val="000000"/>
                          </a:solidFill>
                          <a:effectLst/>
                        </a:rPr>
                        <a:t>225</a:t>
                      </a:r>
                      <a:endParaRPr lang="nl-NL" sz="1200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096137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72576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5A1054-0035-E9F9-F4D9-D37C6AC13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C4F53-23C3-7A16-B112-A93F3041E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Powering overview MCBRD05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9DC944E-C449-DBAE-708F-17162CFBA7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19" t="1509" r="1101" b="2829"/>
          <a:stretch/>
        </p:blipFill>
        <p:spPr>
          <a:xfrm>
            <a:off x="601942" y="997110"/>
            <a:ext cx="6383649" cy="479763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310AA3C-EAA4-FE8A-85BC-A9CAD2F10C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68" t="7385" r="45311" b="47692"/>
          <a:stretch/>
        </p:blipFill>
        <p:spPr>
          <a:xfrm>
            <a:off x="7102464" y="900000"/>
            <a:ext cx="3925271" cy="269478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52E7159-2753-B5AF-1A89-715FD55F1D72}"/>
              </a:ext>
            </a:extLst>
          </p:cNvPr>
          <p:cNvSpPr txBox="1"/>
          <p:nvPr/>
        </p:nvSpPr>
        <p:spPr>
          <a:xfrm>
            <a:off x="1164265" y="25039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1.9 K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9DB49B3-65A7-E824-C3AF-61E351DAFBA9}"/>
              </a:ext>
            </a:extLst>
          </p:cNvPr>
          <p:cNvSpPr txBox="1"/>
          <p:nvPr/>
        </p:nvSpPr>
        <p:spPr>
          <a:xfrm>
            <a:off x="1164265" y="478474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1.9 K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22B68B-1B9D-4E8F-6F6A-ADCD19FA84B0}"/>
              </a:ext>
            </a:extLst>
          </p:cNvPr>
          <p:cNvSpPr txBox="1"/>
          <p:nvPr/>
        </p:nvSpPr>
        <p:spPr>
          <a:xfrm>
            <a:off x="7749363" y="268863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1.9 K</a:t>
            </a:r>
            <a:endParaRPr lang="en-GB" dirty="0">
              <a:solidFill>
                <a:schemeClr val="accent1"/>
              </a:solidFill>
            </a:endParaRPr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A4E58FA3-31DC-32AA-B217-AB9B7C0A2E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56229"/>
              </p:ext>
            </p:extLst>
          </p:nvPr>
        </p:nvGraphicFramePr>
        <p:xfrm>
          <a:off x="7186406" y="3980600"/>
          <a:ext cx="4189594" cy="952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4343">
                  <a:extLst>
                    <a:ext uri="{9D8B030D-6E8A-4147-A177-3AD203B41FA5}">
                      <a16:colId xmlns:a16="http://schemas.microsoft.com/office/drawing/2014/main" val="1815757264"/>
                    </a:ext>
                  </a:extLst>
                </a:gridCol>
                <a:gridCol w="1775251">
                  <a:extLst>
                    <a:ext uri="{9D8B030D-6E8A-4147-A177-3AD203B41FA5}">
                      <a16:colId xmlns:a16="http://schemas.microsoft.com/office/drawing/2014/main" val="1280521752"/>
                    </a:ext>
                  </a:extLst>
                </a:gridCol>
              </a:tblGrid>
              <a:tr h="31763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</a:rPr>
                        <a:t>Current (A) 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GB" sz="1100" kern="1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umulative</a:t>
                      </a: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time (hours)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0849955"/>
                  </a:ext>
                </a:extLst>
              </a:tr>
              <a:tr h="31763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100" kern="1400" dirty="0">
                          <a:effectLst/>
                        </a:rPr>
                        <a:t>393 (nominal current)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</a:rPr>
                        <a:t>~61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5649326"/>
                  </a:ext>
                </a:extLst>
              </a:tr>
              <a:tr h="31763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</a:rPr>
                        <a:t>422 (Ultimate current)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</a:rPr>
                        <a:t>~61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254666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92EAB24-0F00-B4FF-98F1-A96FA8300B99}"/>
              </a:ext>
            </a:extLst>
          </p:cNvPr>
          <p:cNvSpPr txBox="1"/>
          <p:nvPr/>
        </p:nvSpPr>
        <p:spPr>
          <a:xfrm>
            <a:off x="3336566" y="81244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CD1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A346ED-DE19-FB81-A24F-F7771A85A154}"/>
              </a:ext>
            </a:extLst>
          </p:cNvPr>
          <p:cNvSpPr txBox="1"/>
          <p:nvPr/>
        </p:nvSpPr>
        <p:spPr>
          <a:xfrm>
            <a:off x="3982630" y="330359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CD1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2E2115-E399-A36C-3449-84BCDC7B45D5}"/>
              </a:ext>
            </a:extLst>
          </p:cNvPr>
          <p:cNvSpPr txBox="1"/>
          <p:nvPr/>
        </p:nvSpPr>
        <p:spPr>
          <a:xfrm>
            <a:off x="9766351" y="81244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CD1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434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9C90D6-D29F-8443-2AFD-8E8D3A898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A48DA-184F-DEBF-88A4-3B951F17C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Powering overview MCBRD06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2EBB9D5-60C0-DBE6-026B-C326A04081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8" t="982" r="4093" b="3195"/>
          <a:stretch/>
        </p:blipFill>
        <p:spPr>
          <a:xfrm>
            <a:off x="429327" y="760302"/>
            <a:ext cx="6097104" cy="471804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971BEA5-535F-A373-2E57-81F208FA791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39" t="1049" r="7032" b="50977"/>
          <a:stretch/>
        </p:blipFill>
        <p:spPr>
          <a:xfrm>
            <a:off x="6501323" y="847400"/>
            <a:ext cx="5674374" cy="227192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F4E6CCC-A84C-18F9-BB9A-E70D6242065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39" t="49510" r="54533" b="6608"/>
          <a:stretch/>
        </p:blipFill>
        <p:spPr>
          <a:xfrm>
            <a:off x="8438614" y="3119325"/>
            <a:ext cx="3011905" cy="2271925"/>
          </a:xfrm>
          <a:prstGeom prst="rect">
            <a:avLst/>
          </a:prstGeom>
        </p:spPr>
      </p:pic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BD994769-0AAD-1D74-7161-111BEA426A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172409"/>
              </p:ext>
            </p:extLst>
          </p:nvPr>
        </p:nvGraphicFramePr>
        <p:xfrm>
          <a:off x="4431634" y="5534146"/>
          <a:ext cx="4189594" cy="952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4343">
                  <a:extLst>
                    <a:ext uri="{9D8B030D-6E8A-4147-A177-3AD203B41FA5}">
                      <a16:colId xmlns:a16="http://schemas.microsoft.com/office/drawing/2014/main" val="1815757264"/>
                    </a:ext>
                  </a:extLst>
                </a:gridCol>
                <a:gridCol w="1775251">
                  <a:extLst>
                    <a:ext uri="{9D8B030D-6E8A-4147-A177-3AD203B41FA5}">
                      <a16:colId xmlns:a16="http://schemas.microsoft.com/office/drawing/2014/main" val="1280521752"/>
                    </a:ext>
                  </a:extLst>
                </a:gridCol>
              </a:tblGrid>
              <a:tr h="31763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</a:rPr>
                        <a:t>Current (A) 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GB" sz="1100" kern="1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umulative</a:t>
                      </a: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time (hours)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0849955"/>
                  </a:ext>
                </a:extLst>
              </a:tr>
              <a:tr h="31763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100" kern="1400" dirty="0">
                          <a:effectLst/>
                        </a:rPr>
                        <a:t>393 (nominal current)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</a:rPr>
                        <a:t>~73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5649326"/>
                  </a:ext>
                </a:extLst>
              </a:tr>
              <a:tr h="31763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</a:rPr>
                        <a:t>422 (Ultimate current)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~21.5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254666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16FBF7B-9073-2535-87AA-C6D838E0AD5B}"/>
              </a:ext>
            </a:extLst>
          </p:cNvPr>
          <p:cNvSpPr txBox="1"/>
          <p:nvPr/>
        </p:nvSpPr>
        <p:spPr>
          <a:xfrm>
            <a:off x="1760208" y="76900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CD1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E4F2F4-7C30-569D-D5F4-2A87148C1C9C}"/>
              </a:ext>
            </a:extLst>
          </p:cNvPr>
          <p:cNvSpPr txBox="1"/>
          <p:nvPr/>
        </p:nvSpPr>
        <p:spPr>
          <a:xfrm>
            <a:off x="4701531" y="78332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CD1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DCB46D-8747-1C13-632C-564C5C94B315}"/>
              </a:ext>
            </a:extLst>
          </p:cNvPr>
          <p:cNvSpPr txBox="1"/>
          <p:nvPr/>
        </p:nvSpPr>
        <p:spPr>
          <a:xfrm>
            <a:off x="9145451" y="84438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CD2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77C82C-9C61-7DAC-9BF7-7CDCB23FA27C}"/>
              </a:ext>
            </a:extLst>
          </p:cNvPr>
          <p:cNvSpPr txBox="1"/>
          <p:nvPr/>
        </p:nvSpPr>
        <p:spPr>
          <a:xfrm>
            <a:off x="3182707" y="30596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CD2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9AF3A3-5B90-46CD-9BEA-1ECC11AA421B}"/>
              </a:ext>
            </a:extLst>
          </p:cNvPr>
          <p:cNvSpPr txBox="1"/>
          <p:nvPr/>
        </p:nvSpPr>
        <p:spPr>
          <a:xfrm>
            <a:off x="9422451" y="297642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CD3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74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4B84A2-EF16-3B18-8674-8E5DCE461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24C13-E17F-3FFC-4D9A-8F6A13FED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Powering overview MCBRD07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386F9D2-A83B-D293-E20B-39B0262F39C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87" t="2625" r="1830" b="2625"/>
          <a:stretch/>
        </p:blipFill>
        <p:spPr>
          <a:xfrm>
            <a:off x="649394" y="1602961"/>
            <a:ext cx="5451633" cy="4078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B6D49B7-EAFF-67CC-C19B-20EE356281E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53" t="2625" r="2055" b="2625"/>
          <a:stretch/>
        </p:blipFill>
        <p:spPr>
          <a:xfrm>
            <a:off x="6152487" y="1602961"/>
            <a:ext cx="5441365" cy="407912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2C4584C-4972-3A85-8EDD-2DE339420D31}"/>
              </a:ext>
            </a:extLst>
          </p:cNvPr>
          <p:cNvSpPr txBox="1"/>
          <p:nvPr/>
        </p:nvSpPr>
        <p:spPr>
          <a:xfrm>
            <a:off x="983512" y="465174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1.9 K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7984DE-7EF7-47C4-B11A-6C32909D119F}"/>
              </a:ext>
            </a:extLst>
          </p:cNvPr>
          <p:cNvSpPr txBox="1"/>
          <p:nvPr/>
        </p:nvSpPr>
        <p:spPr>
          <a:xfrm>
            <a:off x="9429307" y="465174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1.9 K</a:t>
            </a:r>
            <a:endParaRPr lang="en-GB" dirty="0">
              <a:solidFill>
                <a:schemeClr val="accent1"/>
              </a:solidFill>
            </a:endParaRP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53EB2B3F-762E-771E-6DA8-7F50D20801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826387"/>
              </p:ext>
            </p:extLst>
          </p:nvPr>
        </p:nvGraphicFramePr>
        <p:xfrm>
          <a:off x="4431634" y="5534146"/>
          <a:ext cx="4189594" cy="952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4343">
                  <a:extLst>
                    <a:ext uri="{9D8B030D-6E8A-4147-A177-3AD203B41FA5}">
                      <a16:colId xmlns:a16="http://schemas.microsoft.com/office/drawing/2014/main" val="1815757264"/>
                    </a:ext>
                  </a:extLst>
                </a:gridCol>
                <a:gridCol w="1775251">
                  <a:extLst>
                    <a:ext uri="{9D8B030D-6E8A-4147-A177-3AD203B41FA5}">
                      <a16:colId xmlns:a16="http://schemas.microsoft.com/office/drawing/2014/main" val="1280521752"/>
                    </a:ext>
                  </a:extLst>
                </a:gridCol>
              </a:tblGrid>
              <a:tr h="31763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</a:rPr>
                        <a:t>Current (A) 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GB" sz="1100" kern="1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umulative</a:t>
                      </a: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time (hours)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0849955"/>
                  </a:ext>
                </a:extLst>
              </a:tr>
              <a:tr h="31763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100" kern="1400" dirty="0">
                          <a:effectLst/>
                        </a:rPr>
                        <a:t>393 (nominal current)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</a:rPr>
                        <a:t>~62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5649326"/>
                  </a:ext>
                </a:extLst>
              </a:tr>
              <a:tr h="31763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</a:rPr>
                        <a:t>422 (Ultimate current)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~35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254666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B1CF01A-452F-35C8-D9D2-0BB8519ED359}"/>
              </a:ext>
            </a:extLst>
          </p:cNvPr>
          <p:cNvSpPr txBox="1"/>
          <p:nvPr/>
        </p:nvSpPr>
        <p:spPr>
          <a:xfrm>
            <a:off x="8697503" y="141730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CD2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C03C5A-BC37-03F6-C401-4D9CF98C1A84}"/>
              </a:ext>
            </a:extLst>
          </p:cNvPr>
          <p:cNvSpPr txBox="1"/>
          <p:nvPr/>
        </p:nvSpPr>
        <p:spPr>
          <a:xfrm>
            <a:off x="3037297" y="141829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CD1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0085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0BA5E6-C43E-A7E6-9FC9-2C943BDF52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F41D0-CE20-ACDC-F67A-FE3C3E7E1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Requirements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FF3657-6AA4-E90E-4A5A-1EE1FDD9F679}"/>
              </a:ext>
            </a:extLst>
          </p:cNvPr>
          <p:cNvSpPr txBox="1"/>
          <p:nvPr/>
        </p:nvSpPr>
        <p:spPr>
          <a:xfrm>
            <a:off x="4707946" y="6212651"/>
            <a:ext cx="6874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Acceptance criteria: </a:t>
            </a:r>
            <a:r>
              <a:rPr lang="en-US" dirty="0">
                <a:hlinkClick r:id="rId2"/>
              </a:rPr>
              <a:t>https://edms.cern.ch/document/2051870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2C663678-D27F-1C60-AA14-6E02025DEF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8607268"/>
              </p:ext>
            </p:extLst>
          </p:nvPr>
        </p:nvGraphicFramePr>
        <p:xfrm>
          <a:off x="1454378" y="1727525"/>
          <a:ext cx="928324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5957">
                  <a:extLst>
                    <a:ext uri="{9D8B030D-6E8A-4147-A177-3AD203B41FA5}">
                      <a16:colId xmlns:a16="http://schemas.microsoft.com/office/drawing/2014/main" val="3791306282"/>
                    </a:ext>
                  </a:extLst>
                </a:gridCol>
                <a:gridCol w="3445558">
                  <a:extLst>
                    <a:ext uri="{9D8B030D-6E8A-4147-A177-3AD203B41FA5}">
                      <a16:colId xmlns:a16="http://schemas.microsoft.com/office/drawing/2014/main" val="102793100"/>
                    </a:ext>
                  </a:extLst>
                </a:gridCol>
                <a:gridCol w="1446055">
                  <a:extLst>
                    <a:ext uri="{9D8B030D-6E8A-4147-A177-3AD203B41FA5}">
                      <a16:colId xmlns:a16="http://schemas.microsoft.com/office/drawing/2014/main" val="2657031847"/>
                    </a:ext>
                  </a:extLst>
                </a:gridCol>
                <a:gridCol w="1463243">
                  <a:extLst>
                    <a:ext uri="{9D8B030D-6E8A-4147-A177-3AD203B41FA5}">
                      <a16:colId xmlns:a16="http://schemas.microsoft.com/office/drawing/2014/main" val="2335057263"/>
                    </a:ext>
                  </a:extLst>
                </a:gridCol>
                <a:gridCol w="1432431">
                  <a:extLst>
                    <a:ext uri="{9D8B030D-6E8A-4147-A177-3AD203B41FA5}">
                      <a16:colId xmlns:a16="http://schemas.microsoft.com/office/drawing/2014/main" val="3711821680"/>
                    </a:ext>
                  </a:extLst>
                </a:gridCol>
              </a:tblGrid>
              <a:tr h="249470">
                <a:tc>
                  <a:txBody>
                    <a:bodyPr/>
                    <a:lstStyle/>
                    <a:p>
                      <a:r>
                        <a:rPr lang="en-US" sz="1600" dirty="0"/>
                        <a:t>Requirement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Keywords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MCBRD05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MCBRD06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MCBRD07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571603"/>
                  </a:ext>
                </a:extLst>
              </a:tr>
              <a:tr h="22691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±</a:t>
                      </a:r>
                      <a:r>
                        <a:rPr lang="en-US" sz="1600" dirty="0" err="1"/>
                        <a:t>Iult</a:t>
                      </a:r>
                      <a:r>
                        <a:rPr lang="en-US" sz="1600" dirty="0"/>
                        <a:t>  steady state all combination combined powering at 1.9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92D050"/>
                          </a:solidFill>
                        </a:rPr>
                        <a:t>passed</a:t>
                      </a:r>
                      <a:endParaRPr lang="en-US" sz="1600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92D050"/>
                          </a:solidFill>
                        </a:rPr>
                        <a:t>passed</a:t>
                      </a:r>
                      <a:endParaRPr lang="en-US" sz="1600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92D050"/>
                          </a:solidFill>
                        </a:rPr>
                        <a:t>passed</a:t>
                      </a:r>
                      <a:endParaRPr lang="en-US" sz="1600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5347194"/>
                  </a:ext>
                </a:extLst>
              </a:tr>
              <a:tr h="226911"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Max 1 quench to Inom after TC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92D050"/>
                          </a:solidFill>
                        </a:rPr>
                        <a:t>passed</a:t>
                      </a:r>
                      <a:endParaRPr lang="en-US" sz="1600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92D050"/>
                          </a:solidFill>
                        </a:rPr>
                        <a:t>passed</a:t>
                      </a:r>
                      <a:endParaRPr lang="en-US" sz="1600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92D050"/>
                          </a:solidFill>
                        </a:rPr>
                        <a:t>passed</a:t>
                      </a:r>
                      <a:endParaRPr lang="en-US" sz="1600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2415760"/>
                  </a:ext>
                </a:extLst>
              </a:tr>
              <a:tr h="22691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Field quality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See next talk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See next talk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See next talk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8243242"/>
                  </a:ext>
                </a:extLst>
              </a:tr>
              <a:tr h="226911"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Electrical insulation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92D050"/>
                          </a:solidFill>
                        </a:rPr>
                        <a:t>passed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92D050"/>
                          </a:solidFill>
                        </a:rPr>
                        <a:t>passed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92D050"/>
                          </a:solidFill>
                        </a:rPr>
                        <a:t>passed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6343738"/>
                  </a:ext>
                </a:extLst>
              </a:tr>
              <a:tr h="22691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 Voltage taps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6"/>
                          </a:solidFill>
                        </a:rPr>
                        <a:t>In line with production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6"/>
                          </a:solidFill>
                        </a:rPr>
                        <a:t>In line with production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6"/>
                          </a:solidFill>
                        </a:rPr>
                        <a:t>In line with production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978044"/>
                  </a:ext>
                </a:extLst>
              </a:tr>
              <a:tr h="226911"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Resistance of 9 splices &lt; 10n</a:t>
                      </a:r>
                      <a:r>
                        <a:rPr lang="el-GR" sz="1600" dirty="0"/>
                        <a:t>Ω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accent6"/>
                          </a:solidFill>
                        </a:rPr>
                        <a:t>In line with production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accent6"/>
                          </a:solidFill>
                        </a:rPr>
                        <a:t>In line with production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accent6"/>
                          </a:solidFill>
                        </a:rPr>
                        <a:t>In line with production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6329400"/>
                  </a:ext>
                </a:extLst>
              </a:tr>
              <a:tr h="226911"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Ramp rate ±2 A/s without quench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92D050"/>
                          </a:solidFill>
                        </a:rPr>
                        <a:t>passed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92D050"/>
                          </a:solidFill>
                        </a:rPr>
                        <a:t>passed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92D050"/>
                          </a:solidFill>
                        </a:rPr>
                        <a:t>passed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03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3969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Magnet setup and conventions 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9FDD1AE2-FA3B-AE5E-FDC4-67245FFD04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58664" y="1293813"/>
            <a:ext cx="6117336" cy="29824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EA69173-B96E-C456-F55E-E66B2709CD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5920" y="4084713"/>
            <a:ext cx="5720080" cy="2502535"/>
          </a:xfrm>
          <a:prstGeom prst="rect">
            <a:avLst/>
          </a:prstGeom>
        </p:spPr>
      </p:pic>
      <p:sp>
        <p:nvSpPr>
          <p:cNvPr id="16" name="Content Placeholder 6">
            <a:extLst>
              <a:ext uri="{FF2B5EF4-FFF2-40B4-BE49-F238E27FC236}">
                <a16:creationId xmlns:a16="http://schemas.microsoft.com/office/drawing/2014/main" id="{93897E61-1102-617F-F563-AD2B92834D9E}"/>
              </a:ext>
            </a:extLst>
          </p:cNvPr>
          <p:cNvSpPr txBox="1">
            <a:spLocks/>
          </p:cNvSpPr>
          <p:nvPr/>
        </p:nvSpPr>
        <p:spPr>
          <a:xfrm>
            <a:off x="445659" y="1319813"/>
            <a:ext cx="4813005" cy="25238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the connection side, with the leads at the top we consider:</a:t>
            </a:r>
          </a:p>
          <a:p>
            <a:pPr marL="876286" lvl="1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AP2 is on the left and AP1 on the right.</a:t>
            </a:r>
          </a:p>
          <a:p>
            <a:pPr marL="533386" lvl="1" indent="0" algn="l">
              <a:lnSpc>
                <a:spcPct val="107000"/>
              </a:lnSpc>
              <a:buNone/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76286" lvl="1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AP1 has vertical magnetic field (MCBRD.H circuit in the D2 cryo-assembly) horizontal bending, and AP2 has horizontal magnetic field (MCBRD.V circuit) vertical bending.</a:t>
            </a: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4EBB4B1B-635D-BC11-D021-C1EF64B8B7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290986"/>
              </p:ext>
            </p:extLst>
          </p:nvPr>
        </p:nvGraphicFramePr>
        <p:xfrm>
          <a:off x="215713" y="4276281"/>
          <a:ext cx="5378824" cy="17838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3030">
                  <a:extLst>
                    <a:ext uri="{9D8B030D-6E8A-4147-A177-3AD203B41FA5}">
                      <a16:colId xmlns:a16="http://schemas.microsoft.com/office/drawing/2014/main" val="1030654202"/>
                    </a:ext>
                  </a:extLst>
                </a:gridCol>
                <a:gridCol w="1102162">
                  <a:extLst>
                    <a:ext uri="{9D8B030D-6E8A-4147-A177-3AD203B41FA5}">
                      <a16:colId xmlns:a16="http://schemas.microsoft.com/office/drawing/2014/main" val="2716712234"/>
                    </a:ext>
                  </a:extLst>
                </a:gridCol>
                <a:gridCol w="1473632">
                  <a:extLst>
                    <a:ext uri="{9D8B030D-6E8A-4147-A177-3AD203B41FA5}">
                      <a16:colId xmlns:a16="http://schemas.microsoft.com/office/drawing/2014/main" val="793771910"/>
                    </a:ext>
                  </a:extLst>
                </a:gridCol>
              </a:tblGrid>
              <a:tr h="18158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Cold powering parameters:</a:t>
                      </a:r>
                      <a:endParaRPr lang="en-GB" sz="16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6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1.9 K</a:t>
                      </a:r>
                      <a:endParaRPr lang="en-GB" sz="16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3012079"/>
                  </a:ext>
                </a:extLst>
              </a:tr>
              <a:tr h="18158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buNone/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Nominal Current</a:t>
                      </a:r>
                      <a:endParaRPr lang="en-GB" sz="16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endParaRPr lang="en-GB" sz="16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393</a:t>
                      </a:r>
                      <a:endParaRPr lang="en-GB" sz="16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278818"/>
                  </a:ext>
                </a:extLst>
              </a:tr>
              <a:tr h="18158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buNone/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Ultimate current</a:t>
                      </a:r>
                      <a:endParaRPr lang="en-GB" sz="16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endParaRPr lang="en-GB" sz="16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422</a:t>
                      </a:r>
                      <a:endParaRPr lang="en-GB" sz="16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5944698"/>
                  </a:ext>
                </a:extLst>
              </a:tr>
              <a:tr h="276212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buNone/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Short sample limit</a:t>
                      </a:r>
                      <a:endParaRPr lang="en-GB" sz="16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endParaRPr lang="en-GB" sz="16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~800</a:t>
                      </a:r>
                      <a:endParaRPr lang="en-GB" sz="16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2668847"/>
                  </a:ext>
                </a:extLst>
              </a:tr>
              <a:tr h="18158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buNone/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Nominal ramp rate</a:t>
                      </a:r>
                      <a:endParaRPr lang="en-GB" sz="16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A/s</a:t>
                      </a:r>
                      <a:endParaRPr lang="en-GB" sz="16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6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1098733"/>
                  </a:ext>
                </a:extLst>
              </a:tr>
              <a:tr h="18158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buNone/>
                      </a:pPr>
                      <a:r>
                        <a:rPr lang="en-GB" sz="1600" b="1" kern="12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Baseline protection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Dump: 1.4 Ohm</a:t>
                      </a:r>
                    </a:p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Crowbar: 7 </a:t>
                      </a:r>
                      <a:r>
                        <a:rPr lang="en-GB" sz="16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mOhm</a:t>
                      </a:r>
                      <a:endParaRPr lang="en-GB" sz="16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564448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6456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89F56-EBB2-8095-7444-166C19C65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05D79-72CA-C132-445A-B7E2AFF34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Conclusions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310381A9-E5DC-ADA4-1C33-60EF8E285B76}"/>
              </a:ext>
            </a:extLst>
          </p:cNvPr>
          <p:cNvSpPr txBox="1">
            <a:spLocks/>
          </p:cNvSpPr>
          <p:nvPr/>
        </p:nvSpPr>
        <p:spPr>
          <a:xfrm>
            <a:off x="609600" y="1080003"/>
            <a:ext cx="10972800" cy="485296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MCBRD05-06-07 have been successfully tested at CERN in the first six months of 2025.</a:t>
            </a:r>
          </a:p>
          <a:p>
            <a:pPr marL="0" indent="0" algn="l">
              <a:lnSpc>
                <a:spcPct val="107000"/>
              </a:lnSpc>
              <a:buNone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lnSpc>
                <a:spcPct val="107000"/>
              </a:lnSpc>
              <a:buNone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Each magnet spent at least 60 hours above nominal current and at least 20 hours at ultimate current.</a:t>
            </a:r>
          </a:p>
          <a:p>
            <a:pPr marL="0" indent="0" algn="l">
              <a:lnSpc>
                <a:spcPct val="107000"/>
              </a:lnSpc>
              <a:buNone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lnSpc>
                <a:spcPct val="107000"/>
              </a:lnSpc>
              <a:buNone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Almost all the requirements in the scope of the test plan have been satisfied.</a:t>
            </a:r>
          </a:p>
          <a:p>
            <a:pPr marL="0" indent="0" algn="l">
              <a:lnSpc>
                <a:spcPct val="107000"/>
              </a:lnSpc>
              <a:buNone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The three magnets object of this presentation all performed well  and have been qualified and accepted for installation.</a:t>
            </a: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lnSpc>
                <a:spcPct val="107000"/>
              </a:lnSpc>
              <a:buNone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8168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90B0800-27D7-A44D-A439-E720A40C7755}"/>
              </a:ext>
            </a:extLst>
          </p:cNvPr>
          <p:cNvSpPr txBox="1"/>
          <p:nvPr/>
        </p:nvSpPr>
        <p:spPr>
          <a:xfrm>
            <a:off x="4220005" y="2905780"/>
            <a:ext cx="37519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Thanks!</a:t>
            </a:r>
            <a:endParaRPr lang="en-GB" sz="2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170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7293B2-255E-2C97-0A17-03C8780BA1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2B33-A064-7683-3ECE-63896FD64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Magnets coils and voltage taps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A3181C0-53BE-6C05-77BF-13C3EEED14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558539"/>
              </p:ext>
            </p:extLst>
          </p:nvPr>
        </p:nvGraphicFramePr>
        <p:xfrm>
          <a:off x="609599" y="2853173"/>
          <a:ext cx="3228610" cy="670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2404">
                  <a:extLst>
                    <a:ext uri="{9D8B030D-6E8A-4147-A177-3AD203B41FA5}">
                      <a16:colId xmlns:a16="http://schemas.microsoft.com/office/drawing/2014/main" val="4119013341"/>
                    </a:ext>
                  </a:extLst>
                </a:gridCol>
                <a:gridCol w="1123103">
                  <a:extLst>
                    <a:ext uri="{9D8B030D-6E8A-4147-A177-3AD203B41FA5}">
                      <a16:colId xmlns:a16="http://schemas.microsoft.com/office/drawing/2014/main" val="3070346928"/>
                    </a:ext>
                  </a:extLst>
                </a:gridCol>
                <a:gridCol w="1123103">
                  <a:extLst>
                    <a:ext uri="{9D8B030D-6E8A-4147-A177-3AD203B41FA5}">
                      <a16:colId xmlns:a16="http://schemas.microsoft.com/office/drawing/2014/main" val="27045248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Coil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Between voltage taps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Aperture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9181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MCBRD_CB14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EE12-EE17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74395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MCBRD_CB21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EE22-EE27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5249933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E46D775-381B-297D-3350-6F6595D4AC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966686"/>
              </p:ext>
            </p:extLst>
          </p:nvPr>
        </p:nvGraphicFramePr>
        <p:xfrm>
          <a:off x="609599" y="1781008"/>
          <a:ext cx="3228610" cy="670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2404">
                  <a:extLst>
                    <a:ext uri="{9D8B030D-6E8A-4147-A177-3AD203B41FA5}">
                      <a16:colId xmlns:a16="http://schemas.microsoft.com/office/drawing/2014/main" val="3304579014"/>
                    </a:ext>
                  </a:extLst>
                </a:gridCol>
                <a:gridCol w="1123103">
                  <a:extLst>
                    <a:ext uri="{9D8B030D-6E8A-4147-A177-3AD203B41FA5}">
                      <a16:colId xmlns:a16="http://schemas.microsoft.com/office/drawing/2014/main" val="3883168930"/>
                    </a:ext>
                  </a:extLst>
                </a:gridCol>
                <a:gridCol w="1123103">
                  <a:extLst>
                    <a:ext uri="{9D8B030D-6E8A-4147-A177-3AD203B41FA5}">
                      <a16:colId xmlns:a16="http://schemas.microsoft.com/office/drawing/2014/main" val="5086880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Coil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Between voltage taps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Aperture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20705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MCBRD_CB18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EE12-EE17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16868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MCBRD_CB19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EE22-EE27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927874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FADA1A1-025F-5299-EE06-31DB1A985F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211406"/>
              </p:ext>
            </p:extLst>
          </p:nvPr>
        </p:nvGraphicFramePr>
        <p:xfrm>
          <a:off x="609599" y="4054342"/>
          <a:ext cx="3228610" cy="670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2404">
                  <a:extLst>
                    <a:ext uri="{9D8B030D-6E8A-4147-A177-3AD203B41FA5}">
                      <a16:colId xmlns:a16="http://schemas.microsoft.com/office/drawing/2014/main" val="1343332159"/>
                    </a:ext>
                  </a:extLst>
                </a:gridCol>
                <a:gridCol w="1123103">
                  <a:extLst>
                    <a:ext uri="{9D8B030D-6E8A-4147-A177-3AD203B41FA5}">
                      <a16:colId xmlns:a16="http://schemas.microsoft.com/office/drawing/2014/main" val="903985513"/>
                    </a:ext>
                  </a:extLst>
                </a:gridCol>
                <a:gridCol w="1123103">
                  <a:extLst>
                    <a:ext uri="{9D8B030D-6E8A-4147-A177-3AD203B41FA5}">
                      <a16:colId xmlns:a16="http://schemas.microsoft.com/office/drawing/2014/main" val="6075964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Coil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Between voltage taps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Aperture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453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MCBRD_CB20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EE12-EE17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12507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MCBRD_CB23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EE22-EE27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7480514"/>
                  </a:ext>
                </a:extLst>
              </a:tr>
            </a:tbl>
          </a:graphicData>
        </a:graphic>
      </p:graphicFrame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825DB740-0C7E-8C05-975D-BCEA005A58C3}"/>
              </a:ext>
            </a:extLst>
          </p:cNvPr>
          <p:cNvSpPr txBox="1">
            <a:spLocks/>
          </p:cNvSpPr>
          <p:nvPr/>
        </p:nvSpPr>
        <p:spPr>
          <a:xfrm>
            <a:off x="609600" y="1460827"/>
            <a:ext cx="10972800" cy="4834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MCBRD05:</a:t>
            </a:r>
            <a:endParaRPr lang="en-GB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132263F0-AE2B-4FE8-15F4-DF2F4F8E8082}"/>
              </a:ext>
            </a:extLst>
          </p:cNvPr>
          <p:cNvSpPr txBox="1">
            <a:spLocks/>
          </p:cNvSpPr>
          <p:nvPr/>
        </p:nvSpPr>
        <p:spPr>
          <a:xfrm>
            <a:off x="609600" y="2530015"/>
            <a:ext cx="10972800" cy="4834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MCBRD06:</a:t>
            </a:r>
            <a:endParaRPr lang="en-GB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212C65DC-42B8-47E8-04AC-4E6C9814B085}"/>
              </a:ext>
            </a:extLst>
          </p:cNvPr>
          <p:cNvSpPr txBox="1">
            <a:spLocks/>
          </p:cNvSpPr>
          <p:nvPr/>
        </p:nvSpPr>
        <p:spPr>
          <a:xfrm>
            <a:off x="609600" y="3736056"/>
            <a:ext cx="10972800" cy="4834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MCBRD07:</a:t>
            </a:r>
            <a:endParaRPr lang="en-GB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4AE1C7F-5F65-6DB8-54F0-DB82C6866C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3231" b="49957"/>
          <a:stretch/>
        </p:blipFill>
        <p:spPr>
          <a:xfrm>
            <a:off x="4005666" y="1472204"/>
            <a:ext cx="2675939" cy="3431925"/>
          </a:xfrm>
          <a:prstGeom prst="rect">
            <a:avLst/>
          </a:prstGeom>
        </p:spPr>
      </p:pic>
      <p:sp>
        <p:nvSpPr>
          <p:cNvPr id="22" name="Content Placeholder 6">
            <a:extLst>
              <a:ext uri="{FF2B5EF4-FFF2-40B4-BE49-F238E27FC236}">
                <a16:creationId xmlns:a16="http://schemas.microsoft.com/office/drawing/2014/main" id="{B0EA9105-9343-2EFE-DCB2-FE51ED5A126B}"/>
              </a:ext>
            </a:extLst>
          </p:cNvPr>
          <p:cNvSpPr txBox="1">
            <a:spLocks/>
          </p:cNvSpPr>
          <p:nvPr/>
        </p:nvSpPr>
        <p:spPr>
          <a:xfrm>
            <a:off x="8341688" y="1482912"/>
            <a:ext cx="3757889" cy="38453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 voltage taps present per aperture.</a:t>
            </a: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Previous version included a current lead/voltage tap in the middle for CLIQ (identified as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VCL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Not installed  for MCBRD05-06-07</a:t>
            </a: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A total of 12 voltage tap is present </a:t>
            </a:r>
            <a:endParaRPr lang="en-GB" sz="1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33386" lvl="1" indent="0" algn="l">
              <a:lnSpc>
                <a:spcPct val="107000"/>
              </a:lnSpc>
              <a:buFont typeface="Wingdings" charset="2"/>
              <a:buNone/>
            </a:pP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1533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lnSpc>
                <a:spcPct val="107000"/>
              </a:lnSpc>
              <a:buFont typeface="Wingdings" charset="2"/>
              <a:buNone/>
            </a:pPr>
            <a:endParaRPr lang="en-GB" sz="1800" b="1" dirty="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8767" indent="0" algn="l">
              <a:buFont typeface="Wingdings" charset="2"/>
              <a:buNone/>
            </a:pPr>
            <a:endParaRPr lang="en-GB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30696421-9565-C420-E85E-1E41E7D507A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70877"/>
          <a:stretch/>
        </p:blipFill>
        <p:spPr>
          <a:xfrm>
            <a:off x="6924492" y="1472203"/>
            <a:ext cx="1382473" cy="343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193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351A2-9516-E06D-1FD8-351D11C122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D47CA-DE41-259D-F315-A082AF389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Protection scheme with UQDS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71FD56-33F3-45DC-33A5-2C5232314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80001"/>
            <a:ext cx="10972800" cy="1787085"/>
          </a:xfrm>
        </p:spPr>
        <p:txBody>
          <a:bodyPr>
            <a:noAutofit/>
          </a:bodyPr>
          <a:lstStyle/>
          <a:p>
            <a:pPr marL="342900" lvl="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 voltage channels</a:t>
            </a:r>
            <a:r>
              <a:rPr lang="en-GB" sz="18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no current channels</a:t>
            </a:r>
            <a:r>
              <a:rPr lang="fr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Only one threshold-discrimination time pair to apply to all 4 comparisons.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7/3 multiplying factor, hardwired in firmware.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Threshold on Ures is 50 mV for 10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 us granularity).</a:t>
            </a:r>
          </a:p>
          <a:p>
            <a:pPr marL="342900" lvl="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Threshold on splices 10 mV for  8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8767" indent="0" algn="l">
              <a:buNone/>
            </a:pPr>
            <a:endParaRPr lang="en-GB" sz="1050" b="1" dirty="0"/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A7E8543F-6783-1060-5FE7-4877925E7A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3231" b="49957"/>
          <a:stretch/>
        </p:blipFill>
        <p:spPr>
          <a:xfrm>
            <a:off x="7444990" y="1478153"/>
            <a:ext cx="2675939" cy="3431925"/>
          </a:xfrm>
          <a:prstGeom prst="rect">
            <a:avLst/>
          </a:prstGeom>
        </p:spPr>
      </p:pic>
      <p:pic>
        <p:nvPicPr>
          <p:cNvPr id="87" name="Picture 86" descr="A diagram of a number of electrical wires&#10;&#10;AI-generated content may be incorrect.">
            <a:extLst>
              <a:ext uri="{FF2B5EF4-FFF2-40B4-BE49-F238E27FC236}">
                <a16:creationId xmlns:a16="http://schemas.microsoft.com/office/drawing/2014/main" id="{1081B315-27FB-EB75-D58F-5AC2717D3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0109" y="2695171"/>
            <a:ext cx="4656704" cy="2305119"/>
          </a:xfrm>
          <a:prstGeom prst="rect">
            <a:avLst/>
          </a:prstGeom>
        </p:spPr>
      </p:pic>
      <p:graphicFrame>
        <p:nvGraphicFramePr>
          <p:cNvPr id="88" name="Table 87">
            <a:extLst>
              <a:ext uri="{FF2B5EF4-FFF2-40B4-BE49-F238E27FC236}">
                <a16:creationId xmlns:a16="http://schemas.microsoft.com/office/drawing/2014/main" id="{8D40CF2C-F0BC-E82B-8B07-50CD5F7814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050021"/>
              </p:ext>
            </p:extLst>
          </p:nvPr>
        </p:nvGraphicFramePr>
        <p:xfrm>
          <a:off x="3241954" y="5196690"/>
          <a:ext cx="6687352" cy="14813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8654">
                  <a:extLst>
                    <a:ext uri="{9D8B030D-6E8A-4147-A177-3AD203B41FA5}">
                      <a16:colId xmlns:a16="http://schemas.microsoft.com/office/drawing/2014/main" val="1456349428"/>
                    </a:ext>
                  </a:extLst>
                </a:gridCol>
                <a:gridCol w="2229349">
                  <a:extLst>
                    <a:ext uri="{9D8B030D-6E8A-4147-A177-3AD203B41FA5}">
                      <a16:colId xmlns:a16="http://schemas.microsoft.com/office/drawing/2014/main" val="2041193198"/>
                    </a:ext>
                  </a:extLst>
                </a:gridCol>
                <a:gridCol w="2229349">
                  <a:extLst>
                    <a:ext uri="{9D8B030D-6E8A-4147-A177-3AD203B41FA5}">
                      <a16:colId xmlns:a16="http://schemas.microsoft.com/office/drawing/2014/main" val="2057352238"/>
                    </a:ext>
                  </a:extLst>
                </a:gridCol>
              </a:tblGrid>
              <a:tr h="2116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Quenching element  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Effective tresholds </a:t>
                      </a:r>
                      <a:r>
                        <a:rPr lang="en-GB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T=50mV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Effective tresholds (mV)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8149568"/>
                  </a:ext>
                </a:extLst>
              </a:tr>
              <a:tr h="2116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CH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U30, U31           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CH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 * 3/7          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CH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4734733"/>
                  </a:ext>
                </a:extLst>
              </a:tr>
              <a:tr h="2116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CH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U40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CH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CH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0928553"/>
                  </a:ext>
                </a:extLst>
              </a:tr>
              <a:tr h="2116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CH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U30 &amp; U31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CH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 * 3/4          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CH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37.5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1931802"/>
                  </a:ext>
                </a:extLst>
              </a:tr>
              <a:tr h="2116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CH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U30 &amp; U40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CH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 / 2            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CH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6623188"/>
                  </a:ext>
                </a:extLst>
              </a:tr>
              <a:tr h="2116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U31 &amp; U40          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 / 2            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CH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5491506"/>
                  </a:ext>
                </a:extLst>
              </a:tr>
              <a:tr h="2116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U30 &amp; U31 &amp; U40    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CH" sz="1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 * 3            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None/>
                      </a:pPr>
                      <a:r>
                        <a:rPr lang="fr-CH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150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9705894"/>
                  </a:ext>
                </a:extLst>
              </a:tr>
            </a:tbl>
          </a:graphicData>
        </a:graphic>
      </p:graphicFrame>
      <p:sp>
        <p:nvSpPr>
          <p:cNvPr id="89" name="Rectangle 90">
            <a:extLst>
              <a:ext uri="{FF2B5EF4-FFF2-40B4-BE49-F238E27FC236}">
                <a16:creationId xmlns:a16="http://schemas.microsoft.com/office/drawing/2014/main" id="{B1C9D06C-0722-BD33-9573-E275A10DE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7534" y="445287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338BD731-AB48-8585-9469-8B323E156C02}"/>
              </a:ext>
            </a:extLst>
          </p:cNvPr>
          <p:cNvSpPr txBox="1">
            <a:spLocks/>
          </p:cNvSpPr>
          <p:nvPr/>
        </p:nvSpPr>
        <p:spPr>
          <a:xfrm>
            <a:off x="85406" y="3658773"/>
            <a:ext cx="2834703" cy="15882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Same protection scheme adopted for horizontal tests and as during HL-LHC operations.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544137-76C0-CDFC-DF2A-CE4CF438B24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70877"/>
          <a:stretch/>
        </p:blipFill>
        <p:spPr>
          <a:xfrm>
            <a:off x="10363816" y="1478153"/>
            <a:ext cx="1382473" cy="343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405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A9E7F8-39B7-6D93-0847-9DC28F61A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F6486-6B3B-CC3B-4D2E-B1072A951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Timeline</a:t>
            </a:r>
          </a:p>
        </p:txBody>
      </p:sp>
      <p:sp>
        <p:nvSpPr>
          <p:cNvPr id="89" name="Rectangle 90">
            <a:extLst>
              <a:ext uri="{FF2B5EF4-FFF2-40B4-BE49-F238E27FC236}">
                <a16:creationId xmlns:a16="http://schemas.microsoft.com/office/drawing/2014/main" id="{4D5929AD-0CAD-9181-7C12-EE1210DD83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7534" y="445287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272CB9A-11DA-403F-8A2C-8ACABB9E55E3}"/>
              </a:ext>
            </a:extLst>
          </p:cNvPr>
          <p:cNvCxnSpPr/>
          <p:nvPr/>
        </p:nvCxnSpPr>
        <p:spPr>
          <a:xfrm>
            <a:off x="5928096" y="3643313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7E87360-F24A-47BA-928F-2F0179FA8620}"/>
              </a:ext>
            </a:extLst>
          </p:cNvPr>
          <p:cNvCxnSpPr/>
          <p:nvPr/>
        </p:nvCxnSpPr>
        <p:spPr>
          <a:xfrm>
            <a:off x="8166023" y="3643313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346D99-21A2-4F27-AB30-6BF25A60C3AC}"/>
              </a:ext>
            </a:extLst>
          </p:cNvPr>
          <p:cNvCxnSpPr>
            <a:cxnSpLocks/>
          </p:cNvCxnSpPr>
          <p:nvPr/>
        </p:nvCxnSpPr>
        <p:spPr>
          <a:xfrm>
            <a:off x="10418893" y="3643313"/>
            <a:ext cx="153851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92DD698-41EA-44B3-A338-53428D7D5050}"/>
              </a:ext>
            </a:extLst>
          </p:cNvPr>
          <p:cNvCxnSpPr/>
          <p:nvPr/>
        </p:nvCxnSpPr>
        <p:spPr>
          <a:xfrm>
            <a:off x="3664347" y="3643313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141C71E-E08E-4C35-AF33-12A46FFB4E28}"/>
              </a:ext>
            </a:extLst>
          </p:cNvPr>
          <p:cNvCxnSpPr/>
          <p:nvPr/>
        </p:nvCxnSpPr>
        <p:spPr>
          <a:xfrm>
            <a:off x="1410914" y="3643313"/>
            <a:ext cx="225287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AB54977-33F8-4105-824C-3D0C493D5B00}"/>
              </a:ext>
            </a:extLst>
          </p:cNvPr>
          <p:cNvCxnSpPr>
            <a:cxnSpLocks/>
          </p:cNvCxnSpPr>
          <p:nvPr/>
        </p:nvCxnSpPr>
        <p:spPr>
          <a:xfrm>
            <a:off x="0" y="3643313"/>
            <a:ext cx="153851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rc 25">
            <a:extLst>
              <a:ext uri="{FF2B5EF4-FFF2-40B4-BE49-F238E27FC236}">
                <a16:creationId xmlns:a16="http://schemas.microsoft.com/office/drawing/2014/main" id="{B54B9C7B-4DA7-40E1-B723-68758EB971FE}"/>
              </a:ext>
            </a:extLst>
          </p:cNvPr>
          <p:cNvSpPr/>
          <p:nvPr/>
        </p:nvSpPr>
        <p:spPr>
          <a:xfrm rot="5400000">
            <a:off x="3142083" y="3183732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37A3CB3-AA60-41C6-B92B-B84EC0A87E61}"/>
              </a:ext>
            </a:extLst>
          </p:cNvPr>
          <p:cNvSpPr/>
          <p:nvPr/>
        </p:nvSpPr>
        <p:spPr>
          <a:xfrm>
            <a:off x="3506414" y="3548063"/>
            <a:ext cx="190500" cy="190500"/>
          </a:xfrm>
          <a:prstGeom prst="ellipse">
            <a:avLst/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8" name="Circle: Hollow 27">
            <a:extLst>
              <a:ext uri="{FF2B5EF4-FFF2-40B4-BE49-F238E27FC236}">
                <a16:creationId xmlns:a16="http://schemas.microsoft.com/office/drawing/2014/main" id="{5AB77009-91CD-4089-A339-205E1FD860BA}"/>
              </a:ext>
            </a:extLst>
          </p:cNvPr>
          <p:cNvSpPr/>
          <p:nvPr/>
        </p:nvSpPr>
        <p:spPr>
          <a:xfrm>
            <a:off x="3387351" y="3429000"/>
            <a:ext cx="428626" cy="428626"/>
          </a:xfrm>
          <a:prstGeom prst="donut">
            <a:avLst>
              <a:gd name="adj" fmla="val 5281"/>
            </a:avLst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ircle: Hollow 28">
            <a:extLst>
              <a:ext uri="{FF2B5EF4-FFF2-40B4-BE49-F238E27FC236}">
                <a16:creationId xmlns:a16="http://schemas.microsoft.com/office/drawing/2014/main" id="{EB4F978A-6973-4038-9D44-C992F6903D28}"/>
              </a:ext>
            </a:extLst>
          </p:cNvPr>
          <p:cNvSpPr/>
          <p:nvPr/>
        </p:nvSpPr>
        <p:spPr>
          <a:xfrm>
            <a:off x="3254479" y="3296128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982AF7D-7FF0-494C-891D-C601C69FAD64}"/>
              </a:ext>
            </a:extLst>
          </p:cNvPr>
          <p:cNvCxnSpPr>
            <a:cxnSpLocks/>
          </p:cNvCxnSpPr>
          <p:nvPr/>
        </p:nvCxnSpPr>
        <p:spPr>
          <a:xfrm flipV="1">
            <a:off x="3601665" y="2262741"/>
            <a:ext cx="0" cy="1033387"/>
          </a:xfrm>
          <a:prstGeom prst="line">
            <a:avLst/>
          </a:prstGeom>
          <a:ln w="19050">
            <a:solidFill>
              <a:srgbClr val="EE9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D26033AC-E99E-4309-BD9B-47A98BA0DEA7}"/>
              </a:ext>
            </a:extLst>
          </p:cNvPr>
          <p:cNvSpPr/>
          <p:nvPr/>
        </p:nvSpPr>
        <p:spPr>
          <a:xfrm>
            <a:off x="3539544" y="2216385"/>
            <a:ext cx="124240" cy="124240"/>
          </a:xfrm>
          <a:prstGeom prst="ellipse">
            <a:avLst/>
          </a:prstGeom>
          <a:solidFill>
            <a:srgbClr val="EE9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2" name="TextBox 24">
            <a:extLst>
              <a:ext uri="{FF2B5EF4-FFF2-40B4-BE49-F238E27FC236}">
                <a16:creationId xmlns:a16="http://schemas.microsoft.com/office/drawing/2014/main" id="{D297ECE7-7E0E-48D0-9C27-6FB0E3DB79DD}"/>
              </a:ext>
            </a:extLst>
          </p:cNvPr>
          <p:cNvSpPr txBox="1"/>
          <p:nvPr/>
        </p:nvSpPr>
        <p:spPr>
          <a:xfrm>
            <a:off x="1884888" y="4030605"/>
            <a:ext cx="2474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>
                <a:solidFill>
                  <a:srgbClr val="EE9524"/>
                </a:solidFill>
                <a:latin typeface="Century Gothic" panose="020B0502020202020204" pitchFamily="34" charset="0"/>
              </a:rPr>
              <a:t>MCBRD06</a:t>
            </a:r>
          </a:p>
        </p:txBody>
      </p:sp>
      <p:sp>
        <p:nvSpPr>
          <p:cNvPr id="33" name="TextBox 25">
            <a:extLst>
              <a:ext uri="{FF2B5EF4-FFF2-40B4-BE49-F238E27FC236}">
                <a16:creationId xmlns:a16="http://schemas.microsoft.com/office/drawing/2014/main" id="{7DEA27D8-0CF3-496D-AD7D-2076231DE52C}"/>
              </a:ext>
            </a:extLst>
          </p:cNvPr>
          <p:cNvSpPr txBox="1"/>
          <p:nvPr/>
        </p:nvSpPr>
        <p:spPr>
          <a:xfrm>
            <a:off x="2453530" y="1574102"/>
            <a:ext cx="3201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From 05-02-2025 To 07-03-2025</a:t>
            </a:r>
          </a:p>
        </p:txBody>
      </p:sp>
      <p:sp>
        <p:nvSpPr>
          <p:cNvPr id="34" name="Arc 33">
            <a:extLst>
              <a:ext uri="{FF2B5EF4-FFF2-40B4-BE49-F238E27FC236}">
                <a16:creationId xmlns:a16="http://schemas.microsoft.com/office/drawing/2014/main" id="{A2636062-43D3-463C-B6BD-741D547DE965}"/>
              </a:ext>
            </a:extLst>
          </p:cNvPr>
          <p:cNvSpPr/>
          <p:nvPr/>
        </p:nvSpPr>
        <p:spPr>
          <a:xfrm>
            <a:off x="5395516" y="3183732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DCB9A2B-6699-4804-99AE-7A924FDA4340}"/>
              </a:ext>
            </a:extLst>
          </p:cNvPr>
          <p:cNvSpPr/>
          <p:nvPr/>
        </p:nvSpPr>
        <p:spPr>
          <a:xfrm>
            <a:off x="5759847" y="3548063"/>
            <a:ext cx="190500" cy="190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6" name="Circle: Hollow 35">
            <a:extLst>
              <a:ext uri="{FF2B5EF4-FFF2-40B4-BE49-F238E27FC236}">
                <a16:creationId xmlns:a16="http://schemas.microsoft.com/office/drawing/2014/main" id="{3A6CDF07-EF0B-4379-8FBF-3718BD896047}"/>
              </a:ext>
            </a:extLst>
          </p:cNvPr>
          <p:cNvSpPr/>
          <p:nvPr/>
        </p:nvSpPr>
        <p:spPr>
          <a:xfrm>
            <a:off x="5640784" y="3429000"/>
            <a:ext cx="428626" cy="428626"/>
          </a:xfrm>
          <a:prstGeom prst="donut">
            <a:avLst>
              <a:gd name="adj" fmla="val 5281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Circle: Hollow 36">
            <a:extLst>
              <a:ext uri="{FF2B5EF4-FFF2-40B4-BE49-F238E27FC236}">
                <a16:creationId xmlns:a16="http://schemas.microsoft.com/office/drawing/2014/main" id="{FB3E2DCF-4068-4715-BD27-13370B541EAC}"/>
              </a:ext>
            </a:extLst>
          </p:cNvPr>
          <p:cNvSpPr/>
          <p:nvPr/>
        </p:nvSpPr>
        <p:spPr>
          <a:xfrm>
            <a:off x="5507912" y="3296128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49CDC4-E9AD-4789-BEA6-BFF07A73111B}"/>
              </a:ext>
            </a:extLst>
          </p:cNvPr>
          <p:cNvCxnSpPr>
            <a:cxnSpLocks/>
          </p:cNvCxnSpPr>
          <p:nvPr/>
        </p:nvCxnSpPr>
        <p:spPr>
          <a:xfrm flipV="1">
            <a:off x="5855098" y="3990499"/>
            <a:ext cx="0" cy="103338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DD4A8794-EADF-4527-95C6-C9D6781E9C8E}"/>
              </a:ext>
            </a:extLst>
          </p:cNvPr>
          <p:cNvSpPr/>
          <p:nvPr/>
        </p:nvSpPr>
        <p:spPr>
          <a:xfrm>
            <a:off x="5792977" y="4998753"/>
            <a:ext cx="124240" cy="1242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0" name="TextBox 33">
            <a:extLst>
              <a:ext uri="{FF2B5EF4-FFF2-40B4-BE49-F238E27FC236}">
                <a16:creationId xmlns:a16="http://schemas.microsoft.com/office/drawing/2014/main" id="{4BE7D141-E60D-4B00-AA4B-1F588212DCAD}"/>
              </a:ext>
            </a:extLst>
          </p:cNvPr>
          <p:cNvSpPr txBox="1"/>
          <p:nvPr/>
        </p:nvSpPr>
        <p:spPr>
          <a:xfrm>
            <a:off x="5097403" y="2609824"/>
            <a:ext cx="2498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>
                <a:solidFill>
                  <a:schemeClr val="accent1"/>
                </a:solidFill>
                <a:latin typeface="Century Gothic" panose="020B0502020202020204" pitchFamily="34" charset="0"/>
              </a:rPr>
              <a:t>MCBRD05</a:t>
            </a:r>
          </a:p>
        </p:txBody>
      </p:sp>
      <p:sp>
        <p:nvSpPr>
          <p:cNvPr id="41" name="TextBox 34">
            <a:extLst>
              <a:ext uri="{FF2B5EF4-FFF2-40B4-BE49-F238E27FC236}">
                <a16:creationId xmlns:a16="http://schemas.microsoft.com/office/drawing/2014/main" id="{0A5C5A36-EC92-462F-BB70-6A797D63B1DD}"/>
              </a:ext>
            </a:extLst>
          </p:cNvPr>
          <p:cNvSpPr txBox="1"/>
          <p:nvPr/>
        </p:nvSpPr>
        <p:spPr>
          <a:xfrm>
            <a:off x="4792825" y="5250979"/>
            <a:ext cx="3201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From 17-03-2025 To 28-03-2025</a:t>
            </a:r>
          </a:p>
        </p:txBody>
      </p:sp>
      <p:sp>
        <p:nvSpPr>
          <p:cNvPr id="42" name="Arc 41">
            <a:extLst>
              <a:ext uri="{FF2B5EF4-FFF2-40B4-BE49-F238E27FC236}">
                <a16:creationId xmlns:a16="http://schemas.microsoft.com/office/drawing/2014/main" id="{E3730103-7F8D-4792-83EE-5FFC4A5D2274}"/>
              </a:ext>
            </a:extLst>
          </p:cNvPr>
          <p:cNvSpPr/>
          <p:nvPr/>
        </p:nvSpPr>
        <p:spPr>
          <a:xfrm rot="5400000">
            <a:off x="9222252" y="3183732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6694F26-80D5-467D-94C4-C9C860517F5F}"/>
              </a:ext>
            </a:extLst>
          </p:cNvPr>
          <p:cNvSpPr/>
          <p:nvPr/>
        </p:nvSpPr>
        <p:spPr>
          <a:xfrm>
            <a:off x="9586583" y="3548063"/>
            <a:ext cx="190500" cy="190500"/>
          </a:xfrm>
          <a:prstGeom prst="ellipse">
            <a:avLst/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B0789B4A-0620-4211-9109-6DBE9A07FE51}"/>
              </a:ext>
            </a:extLst>
          </p:cNvPr>
          <p:cNvSpPr/>
          <p:nvPr/>
        </p:nvSpPr>
        <p:spPr>
          <a:xfrm>
            <a:off x="9467520" y="3429000"/>
            <a:ext cx="428626" cy="428626"/>
          </a:xfrm>
          <a:prstGeom prst="donut">
            <a:avLst>
              <a:gd name="adj" fmla="val 5281"/>
            </a:avLst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9C63B36C-028C-4461-9179-02E81EA9B830}"/>
              </a:ext>
            </a:extLst>
          </p:cNvPr>
          <p:cNvSpPr/>
          <p:nvPr/>
        </p:nvSpPr>
        <p:spPr>
          <a:xfrm>
            <a:off x="9334648" y="3296128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5E6C7CE-0DCB-4A82-B08E-519AC3270B85}"/>
              </a:ext>
            </a:extLst>
          </p:cNvPr>
          <p:cNvCxnSpPr>
            <a:cxnSpLocks/>
          </p:cNvCxnSpPr>
          <p:nvPr/>
        </p:nvCxnSpPr>
        <p:spPr>
          <a:xfrm flipV="1">
            <a:off x="9681834" y="2262741"/>
            <a:ext cx="0" cy="1033387"/>
          </a:xfrm>
          <a:prstGeom prst="line">
            <a:avLst/>
          </a:prstGeom>
          <a:ln w="19050">
            <a:solidFill>
              <a:srgbClr val="1C7C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4CFE38F3-7830-46D8-95EE-69DB62ED465D}"/>
              </a:ext>
            </a:extLst>
          </p:cNvPr>
          <p:cNvSpPr/>
          <p:nvPr/>
        </p:nvSpPr>
        <p:spPr>
          <a:xfrm>
            <a:off x="9619713" y="2216385"/>
            <a:ext cx="124240" cy="124240"/>
          </a:xfrm>
          <a:prstGeom prst="ellipse">
            <a:avLst/>
          </a:prstGeom>
          <a:solidFill>
            <a:srgbClr val="1C7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8" name="TextBox 50">
            <a:extLst>
              <a:ext uri="{FF2B5EF4-FFF2-40B4-BE49-F238E27FC236}">
                <a16:creationId xmlns:a16="http://schemas.microsoft.com/office/drawing/2014/main" id="{65F62DC2-C651-4B22-B4CB-1846861868F6}"/>
              </a:ext>
            </a:extLst>
          </p:cNvPr>
          <p:cNvSpPr txBox="1"/>
          <p:nvPr/>
        </p:nvSpPr>
        <p:spPr>
          <a:xfrm>
            <a:off x="8924139" y="4030605"/>
            <a:ext cx="2536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>
                <a:solidFill>
                  <a:srgbClr val="1C7CBB"/>
                </a:solidFill>
                <a:latin typeface="Century Gothic" panose="020B0502020202020204" pitchFamily="34" charset="0"/>
              </a:rPr>
              <a:t>MCBRD07</a:t>
            </a:r>
          </a:p>
        </p:txBody>
      </p:sp>
      <p:sp>
        <p:nvSpPr>
          <p:cNvPr id="49" name="TextBox 51">
            <a:extLst>
              <a:ext uri="{FF2B5EF4-FFF2-40B4-BE49-F238E27FC236}">
                <a16:creationId xmlns:a16="http://schemas.microsoft.com/office/drawing/2014/main" id="{44337E62-7F21-4CD3-9B0D-507A64DF7728}"/>
              </a:ext>
            </a:extLst>
          </p:cNvPr>
          <p:cNvSpPr txBox="1"/>
          <p:nvPr/>
        </p:nvSpPr>
        <p:spPr>
          <a:xfrm>
            <a:off x="8533699" y="1574102"/>
            <a:ext cx="3201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From 08-05-2025 To 15-05-2025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6AF9195-D1C7-4EAB-9766-CBBD5AC04E3E}"/>
              </a:ext>
            </a:extLst>
          </p:cNvPr>
          <p:cNvCxnSpPr>
            <a:cxnSpLocks/>
          </p:cNvCxnSpPr>
          <p:nvPr/>
        </p:nvCxnSpPr>
        <p:spPr>
          <a:xfrm>
            <a:off x="4892784" y="5581852"/>
            <a:ext cx="2702764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67D5D77-7183-46A2-913A-91854EB46B5B}"/>
              </a:ext>
            </a:extLst>
          </p:cNvPr>
          <p:cNvCxnSpPr>
            <a:cxnSpLocks/>
          </p:cNvCxnSpPr>
          <p:nvPr/>
        </p:nvCxnSpPr>
        <p:spPr>
          <a:xfrm>
            <a:off x="2567124" y="1483306"/>
            <a:ext cx="2530279" cy="0"/>
          </a:xfrm>
          <a:prstGeom prst="line">
            <a:avLst/>
          </a:prstGeom>
          <a:ln w="19050">
            <a:solidFill>
              <a:srgbClr val="EE95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FE4C8AC-856E-47A1-86C3-D3143F6DF56B}"/>
              </a:ext>
            </a:extLst>
          </p:cNvPr>
          <p:cNvCxnSpPr>
            <a:cxnSpLocks/>
          </p:cNvCxnSpPr>
          <p:nvPr/>
        </p:nvCxnSpPr>
        <p:spPr>
          <a:xfrm>
            <a:off x="8650169" y="1483306"/>
            <a:ext cx="2537981" cy="0"/>
          </a:xfrm>
          <a:prstGeom prst="line">
            <a:avLst/>
          </a:prstGeom>
          <a:ln w="19050">
            <a:solidFill>
              <a:srgbClr val="1C7C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4266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Test Plan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7784588"/>
              </p:ext>
            </p:extLst>
          </p:nvPr>
        </p:nvGraphicFramePr>
        <p:xfrm>
          <a:off x="623944" y="900001"/>
          <a:ext cx="10752056" cy="454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7410">
                  <a:extLst>
                    <a:ext uri="{9D8B030D-6E8A-4147-A177-3AD203B41FA5}">
                      <a16:colId xmlns:a16="http://schemas.microsoft.com/office/drawing/2014/main" val="3791306282"/>
                    </a:ext>
                  </a:extLst>
                </a:gridCol>
                <a:gridCol w="3553644">
                  <a:extLst>
                    <a:ext uri="{9D8B030D-6E8A-4147-A177-3AD203B41FA5}">
                      <a16:colId xmlns:a16="http://schemas.microsoft.com/office/drawing/2014/main" val="102793100"/>
                    </a:ext>
                  </a:extLst>
                </a:gridCol>
                <a:gridCol w="2683242">
                  <a:extLst>
                    <a:ext uri="{9D8B030D-6E8A-4147-A177-3AD203B41FA5}">
                      <a16:colId xmlns:a16="http://schemas.microsoft.com/office/drawing/2014/main" val="2657031847"/>
                    </a:ext>
                  </a:extLst>
                </a:gridCol>
                <a:gridCol w="2597760">
                  <a:extLst>
                    <a:ext uri="{9D8B030D-6E8A-4147-A177-3AD203B41FA5}">
                      <a16:colId xmlns:a16="http://schemas.microsoft.com/office/drawing/2014/main" val="3711821680"/>
                    </a:ext>
                  </a:extLst>
                </a:gridCol>
              </a:tblGrid>
              <a:tr h="25275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Temp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Test</a:t>
                      </a:r>
                      <a:r>
                        <a:rPr lang="en-US" sz="1600" baseline="0" dirty="0">
                          <a:latin typeface="+mn-lt"/>
                          <a:cs typeface="Calibri" panose="020F0502020204030204" pitchFamily="34" charset="0"/>
                        </a:rPr>
                        <a:t> type</a:t>
                      </a:r>
                      <a:endParaRPr lang="en-US" sz="16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CD1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CD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571603"/>
                  </a:ext>
                </a:extLst>
              </a:tr>
              <a:tr h="252757">
                <a:tc rowSpan="9"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1.9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Electrical insulation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1620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1620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663210"/>
                  </a:ext>
                </a:extLst>
              </a:tr>
              <a:tr h="252757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422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422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0122271"/>
                  </a:ext>
                </a:extLst>
              </a:tr>
              <a:tr h="252757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Combined powering, diagonal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422 A,  ++; --; +-; -+, 5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422 A,  ++; --; +-; -+, 5 min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867382"/>
                  </a:ext>
                </a:extLst>
              </a:tr>
              <a:tr h="436580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Combined powering and holding current diagonal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422 A, ++; --; +-; -+, 3.5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422 A, ++; --; +-; -+, 3.5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782742"/>
                  </a:ext>
                </a:extLst>
              </a:tr>
              <a:tr h="2527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Combined powering, operation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i.e. Perimeter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i.e. Perimeter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4253767"/>
                  </a:ext>
                </a:extLst>
              </a:tr>
              <a:tr h="2527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Holding current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393 A, ++, 20 h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393 A, ++, 20 h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724385"/>
                  </a:ext>
                </a:extLst>
              </a:tr>
              <a:tr h="436580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Magnetic</a:t>
                      </a:r>
                      <a:r>
                        <a:rPr lang="en-US" sz="1600" baseline="0" dirty="0">
                          <a:latin typeface="+mn-lt"/>
                          <a:cs typeface="Calibri" panose="020F0502020204030204" pitchFamily="34" charset="0"/>
                        </a:rPr>
                        <a:t> measurements</a:t>
                      </a:r>
                      <a:endParaRPr lang="en-US" sz="16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+- 393 A (see next talk from L. </a:t>
                      </a:r>
                      <a:r>
                        <a:rPr lang="en-US" sz="1600" dirty="0" err="1">
                          <a:latin typeface="+mn-lt"/>
                          <a:cs typeface="Calibri" panose="020F0502020204030204" pitchFamily="34" charset="0"/>
                        </a:rPr>
                        <a:t>Fiscarelli</a:t>
                      </a:r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663009"/>
                  </a:ext>
                </a:extLst>
              </a:tr>
              <a:tr h="252757">
                <a:tc vMerge="1"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Splices measurements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Staircase -422 A to 422A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479259"/>
                  </a:ext>
                </a:extLst>
              </a:tr>
              <a:tr h="252757">
                <a:tc vMerge="1"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RRR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50 mA DC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50 mA DC current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5691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cs typeface="Calibri" panose="020F0502020204030204" pitchFamily="34" charset="0"/>
                        </a:rPr>
                        <a:t>4.5 K only for MCBRD06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Training verification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422 A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Calibri" panose="020F0502020204030204" pitchFamily="34" charset="0"/>
                        </a:rPr>
                        <a:t>422 A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013006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36547" y="5617228"/>
            <a:ext cx="68744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plan in EDMS: </a:t>
            </a:r>
            <a:r>
              <a:rPr lang="en-US" dirty="0">
                <a:hlinkClick r:id="rId2"/>
              </a:rPr>
              <a:t>https://edms.cern.ch/document/2745015/4.0</a:t>
            </a:r>
            <a:endParaRPr lang="en-US" dirty="0"/>
          </a:p>
          <a:p>
            <a:r>
              <a:rPr lang="en-US" dirty="0"/>
              <a:t>MCBRD05 in EMDS: </a:t>
            </a:r>
            <a:r>
              <a:rPr lang="en-US" dirty="0">
                <a:hlinkClick r:id="rId3"/>
              </a:rPr>
              <a:t>https://edms.cern.ch/document/3282742</a:t>
            </a:r>
            <a:endParaRPr lang="en-US" dirty="0"/>
          </a:p>
          <a:p>
            <a:r>
              <a:rPr lang="en-US" dirty="0"/>
              <a:t>MCBRD06 in EDMS: </a:t>
            </a:r>
            <a:r>
              <a:rPr lang="en-US" dirty="0">
                <a:hlinkClick r:id="rId4"/>
              </a:rPr>
              <a:t>https://edms.cern.ch/document/3263622</a:t>
            </a:r>
            <a:endParaRPr lang="en-US" dirty="0"/>
          </a:p>
          <a:p>
            <a:pPr>
              <a:spcAft>
                <a:spcPts val="300"/>
              </a:spcAft>
              <a:buNone/>
            </a:pPr>
            <a:r>
              <a:rPr lang="en-US" dirty="0"/>
              <a:t>MCBRD07 in EDMS: </a:t>
            </a:r>
            <a:r>
              <a:rPr lang="en-GB" dirty="0">
                <a:solidFill>
                  <a:srgbClr val="0645AD"/>
                </a:solidFill>
                <a:latin typeface="Helvetica Neue"/>
                <a:hlinkClick r:id="rId5"/>
              </a:rPr>
              <a:t>https://edms.cern.ch/document/3303034</a:t>
            </a:r>
            <a:br>
              <a:rPr lang="en-GB" b="0" dirty="0">
                <a:solidFill>
                  <a:srgbClr val="000000"/>
                </a:solidFill>
                <a:effectLst/>
                <a:latin typeface="Helvetica Neue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886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1EDE8-A675-9B59-5237-A775A6A47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D4C9A-F921-CE39-F549-AC841DF22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Electrical insulation test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FC87ADC-B6CE-EA67-25AE-9CE625A70C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4048143"/>
              </p:ext>
            </p:extLst>
          </p:nvPr>
        </p:nvGraphicFramePr>
        <p:xfrm>
          <a:off x="1627911" y="2580503"/>
          <a:ext cx="8936178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1689">
                  <a:extLst>
                    <a:ext uri="{9D8B030D-6E8A-4147-A177-3AD203B41FA5}">
                      <a16:colId xmlns:a16="http://schemas.microsoft.com/office/drawing/2014/main" val="3791306282"/>
                    </a:ext>
                  </a:extLst>
                </a:gridCol>
                <a:gridCol w="1325081">
                  <a:extLst>
                    <a:ext uri="{9D8B030D-6E8A-4147-A177-3AD203B41FA5}">
                      <a16:colId xmlns:a16="http://schemas.microsoft.com/office/drawing/2014/main" val="102793100"/>
                    </a:ext>
                  </a:extLst>
                </a:gridCol>
                <a:gridCol w="1345991">
                  <a:extLst>
                    <a:ext uri="{9D8B030D-6E8A-4147-A177-3AD203B41FA5}">
                      <a16:colId xmlns:a16="http://schemas.microsoft.com/office/drawing/2014/main" val="2657031847"/>
                    </a:ext>
                  </a:extLst>
                </a:gridCol>
                <a:gridCol w="1454539">
                  <a:extLst>
                    <a:ext uri="{9D8B030D-6E8A-4147-A177-3AD203B41FA5}">
                      <a16:colId xmlns:a16="http://schemas.microsoft.com/office/drawing/2014/main" val="2335057263"/>
                    </a:ext>
                  </a:extLst>
                </a:gridCol>
                <a:gridCol w="1378878">
                  <a:extLst>
                    <a:ext uri="{9D8B030D-6E8A-4147-A177-3AD203B41FA5}">
                      <a16:colId xmlns:a16="http://schemas.microsoft.com/office/drawing/2014/main" val="3711821680"/>
                    </a:ext>
                  </a:extLst>
                </a:gridCol>
              </a:tblGrid>
              <a:tr h="249470">
                <a:tc>
                  <a:txBody>
                    <a:bodyPr/>
                    <a:lstStyle/>
                    <a:p>
                      <a:r>
                        <a:rPr lang="en-US" sz="1600" dirty="0"/>
                        <a:t>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Voltage (V)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MCBRD05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MCBRD06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MCBRD07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571603"/>
                  </a:ext>
                </a:extLst>
              </a:tr>
              <a:tr h="226911">
                <a:tc>
                  <a:txBody>
                    <a:bodyPr/>
                    <a:lstStyle/>
                    <a:p>
                      <a:r>
                        <a:rPr lang="en-US" sz="1600" dirty="0"/>
                        <a:t>CD1 at 1.9 K before powering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1620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passed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passed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passed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5347194"/>
                  </a:ext>
                </a:extLst>
              </a:tr>
              <a:tr h="226911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CD1 at 1.9 K after powering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1620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passed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passed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passed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2415760"/>
                  </a:ext>
                </a:extLst>
              </a:tr>
              <a:tr h="226911">
                <a:tc>
                  <a:txBody>
                    <a:bodyPr/>
                    <a:lstStyle/>
                    <a:p>
                      <a:r>
                        <a:rPr lang="en-US" sz="1600" dirty="0"/>
                        <a:t>CD2 at 1.9 K before powering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1620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passed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passed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8243242"/>
                  </a:ext>
                </a:extLst>
              </a:tr>
              <a:tr h="226911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CD2 at 1.9 K after powering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1620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passed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passed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6343738"/>
                  </a:ext>
                </a:extLst>
              </a:tr>
              <a:tr h="226911">
                <a:tc>
                  <a:txBody>
                    <a:bodyPr/>
                    <a:lstStyle/>
                    <a:p>
                      <a:r>
                        <a:rPr lang="en-US" sz="1600" dirty="0"/>
                        <a:t>CD3 at 1.9 K before powering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1620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passed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978044"/>
                  </a:ext>
                </a:extLst>
              </a:tr>
              <a:tr h="226911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CD3 at 1.9 K after powering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1620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Not perf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6329400"/>
                  </a:ext>
                </a:extLst>
              </a:tr>
            </a:tbl>
          </a:graphicData>
        </a:graphic>
      </p:graphicFrame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BE620793-0F12-4F57-8AFD-C83514E69B78}"/>
              </a:ext>
            </a:extLst>
          </p:cNvPr>
          <p:cNvSpPr txBox="1">
            <a:spLocks/>
          </p:cNvSpPr>
          <p:nvPr/>
        </p:nvSpPr>
        <p:spPr>
          <a:xfrm>
            <a:off x="609600" y="931132"/>
            <a:ext cx="10972800" cy="14910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Electrical insulation tests performed with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Megger.</a:t>
            </a:r>
            <a:endParaRPr lang="en-GB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equidistant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steps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up to the maximum test voltage.</a:t>
            </a:r>
          </a:p>
          <a:p>
            <a:pPr marL="34290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Passed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resistance between aperture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coil and ground &gt;10 G</a:t>
            </a:r>
            <a:r>
              <a:rPr lang="el-GR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Ω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maximum test voltage.</a:t>
            </a:r>
          </a:p>
          <a:p>
            <a:pPr marL="0" indent="0" algn="l">
              <a:lnSpc>
                <a:spcPct val="107000"/>
              </a:lnSpc>
              <a:buNone/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8767" indent="0" algn="l">
              <a:buFont typeface="Wingdings" charset="2"/>
              <a:buNone/>
            </a:pPr>
            <a:endParaRPr lang="en-GB" sz="1050" b="1" dirty="0"/>
          </a:p>
        </p:txBody>
      </p:sp>
    </p:spTree>
    <p:extLst>
      <p:ext uri="{BB962C8B-B14F-4D97-AF65-F5344CB8AC3E}">
        <p14:creationId xmlns:p14="http://schemas.microsoft.com/office/powerpoint/2010/main" val="504605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896FE-C9CC-A155-985E-2369EC48D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3C175-0018-6D5E-F8C2-36729B8A1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Training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23640C-C366-D96B-E0FC-D21946267D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5"/>
          <a:stretch/>
        </p:blipFill>
        <p:spPr bwMode="auto">
          <a:xfrm>
            <a:off x="1965722" y="994515"/>
            <a:ext cx="8260556" cy="5123621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BBE7AB9-0BD7-F2F4-561D-131DEC881FB2}"/>
              </a:ext>
            </a:extLst>
          </p:cNvPr>
          <p:cNvSpPr txBox="1"/>
          <p:nvPr/>
        </p:nvSpPr>
        <p:spPr>
          <a:xfrm>
            <a:off x="4707946" y="6212651"/>
            <a:ext cx="6874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Acceptance criteria: </a:t>
            </a:r>
            <a:r>
              <a:rPr lang="en-US" dirty="0">
                <a:hlinkClick r:id="rId3"/>
              </a:rPr>
              <a:t>https://edms.cern.ch/document/2051870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86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7F9805-720C-6A81-EFB3-7DDDDC214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E68F4-49D7-35E0-5A8F-E3F363994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Training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4F4315-EFBD-3538-6644-8438B00C9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97" r="-222"/>
          <a:stretch/>
        </p:blipFill>
        <p:spPr bwMode="auto">
          <a:xfrm>
            <a:off x="815999" y="994515"/>
            <a:ext cx="10766401" cy="51236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88108229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" id="{735D4054-C8E6-47CB-BCEC-7A1E37EBE9BA}" vid="{F9504492-6FB8-4919-90A3-C2C02AB847C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2570</TotalTime>
  <Words>1449</Words>
  <Application>Microsoft Macintosh PowerPoint</Application>
  <PresentationFormat>Widescreen</PresentationFormat>
  <Paragraphs>392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Century Gothic</vt:lpstr>
      <vt:lpstr>Helvetica Neue</vt:lpstr>
      <vt:lpstr>Symbol</vt:lpstr>
      <vt:lpstr>Wingdings</vt:lpstr>
      <vt:lpstr>hilumi</vt:lpstr>
      <vt:lpstr>MCBRD05, MCBRD06, and MCBRD07 Test Results</vt:lpstr>
      <vt:lpstr>Magnet setup and conventions </vt:lpstr>
      <vt:lpstr>Magnets coils and voltage taps</vt:lpstr>
      <vt:lpstr>Protection scheme with UQDS</vt:lpstr>
      <vt:lpstr>Timeline</vt:lpstr>
      <vt:lpstr>Test Plan</vt:lpstr>
      <vt:lpstr>Electrical insulation test</vt:lpstr>
      <vt:lpstr>Training</vt:lpstr>
      <vt:lpstr>Training</vt:lpstr>
      <vt:lpstr>Training</vt:lpstr>
      <vt:lpstr>Training</vt:lpstr>
      <vt:lpstr>Magnetic measurements</vt:lpstr>
      <vt:lpstr>Splice measurements </vt:lpstr>
      <vt:lpstr>Splice measurements </vt:lpstr>
      <vt:lpstr>Residual Resistance Ratio (RRR)</vt:lpstr>
      <vt:lpstr>Powering overview MCBRD05</vt:lpstr>
      <vt:lpstr>Powering overview MCBRD06</vt:lpstr>
      <vt:lpstr>Powering overview MCBRD07</vt:lpstr>
      <vt:lpstr>Requirements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MCERDP1b* test plan discussion</dc:title>
  <dc:creator>Michal Duda</dc:creator>
  <cp:lastModifiedBy>Vincenzo Di Capua</cp:lastModifiedBy>
  <cp:revision>130</cp:revision>
  <dcterms:created xsi:type="dcterms:W3CDTF">2020-01-15T14:56:33Z</dcterms:created>
  <dcterms:modified xsi:type="dcterms:W3CDTF">2025-06-25T07:10:05Z</dcterms:modified>
</cp:coreProperties>
</file>