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Ex1.xml" ContentType="application/vnd.ms-office.chartex+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4"/>
  </p:notesMasterIdLst>
  <p:handoutMasterIdLst>
    <p:handoutMasterId r:id="rId55"/>
  </p:handoutMasterIdLst>
  <p:sldIdLst>
    <p:sldId id="264" r:id="rId2"/>
    <p:sldId id="21583" r:id="rId3"/>
    <p:sldId id="21578" r:id="rId4"/>
    <p:sldId id="21516" r:id="rId5"/>
    <p:sldId id="21580" r:id="rId6"/>
    <p:sldId id="21481" r:id="rId7"/>
    <p:sldId id="265" r:id="rId8"/>
    <p:sldId id="21304" r:id="rId9"/>
    <p:sldId id="21582" r:id="rId10"/>
    <p:sldId id="21584" r:id="rId11"/>
    <p:sldId id="257" r:id="rId12"/>
    <p:sldId id="21585" r:id="rId13"/>
    <p:sldId id="21212" r:id="rId14"/>
    <p:sldId id="21420" r:id="rId15"/>
    <p:sldId id="21421" r:id="rId16"/>
    <p:sldId id="21532" r:id="rId17"/>
    <p:sldId id="21535" r:id="rId18"/>
    <p:sldId id="21545" r:id="rId19"/>
    <p:sldId id="21539" r:id="rId20"/>
    <p:sldId id="21487" r:id="rId21"/>
    <p:sldId id="21538" r:id="rId22"/>
    <p:sldId id="21462" r:id="rId23"/>
    <p:sldId id="21566" r:id="rId24"/>
    <p:sldId id="21572" r:id="rId25"/>
    <p:sldId id="21570" r:id="rId26"/>
    <p:sldId id="21564" r:id="rId27"/>
    <p:sldId id="21507" r:id="rId28"/>
    <p:sldId id="21581" r:id="rId29"/>
    <p:sldId id="21571" r:id="rId30"/>
    <p:sldId id="21512" r:id="rId31"/>
    <p:sldId id="21542" r:id="rId32"/>
    <p:sldId id="21567" r:id="rId33"/>
    <p:sldId id="21569" r:id="rId34"/>
    <p:sldId id="21551" r:id="rId35"/>
    <p:sldId id="21568" r:id="rId36"/>
    <p:sldId id="598" r:id="rId37"/>
    <p:sldId id="600" r:id="rId38"/>
    <p:sldId id="594" r:id="rId39"/>
    <p:sldId id="601" r:id="rId40"/>
    <p:sldId id="21552" r:id="rId41"/>
    <p:sldId id="21427" r:id="rId42"/>
    <p:sldId id="21317" r:id="rId43"/>
    <p:sldId id="21436" r:id="rId44"/>
    <p:sldId id="21536" r:id="rId45"/>
    <p:sldId id="21497" r:id="rId46"/>
    <p:sldId id="21350" r:id="rId47"/>
    <p:sldId id="21191" r:id="rId48"/>
    <p:sldId id="21522" r:id="rId49"/>
    <p:sldId id="21520" r:id="rId50"/>
    <p:sldId id="21573" r:id="rId51"/>
    <p:sldId id="21574" r:id="rId52"/>
    <p:sldId id="21579" r:id="rId53"/>
  </p:sldIdLst>
  <p:sldSz cx="9144000" cy="5143500" type="screen16x9"/>
  <p:notesSz cx="9144000" cy="6858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9FFBD"/>
    <a:srgbClr val="C8FCF4"/>
    <a:srgbClr val="FFE221"/>
    <a:srgbClr val="FFDB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721" autoAdjust="0"/>
    <p:restoredTop sz="96281" autoAdjust="0"/>
  </p:normalViewPr>
  <p:slideViewPr>
    <p:cSldViewPr snapToObjects="1" showGuides="1">
      <p:cViewPr varScale="1">
        <p:scale>
          <a:sx n="134" d="100"/>
          <a:sy n="134" d="100"/>
        </p:scale>
        <p:origin x="192" y="37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Tabelle1!$A$2:$A$22</cx:f>
        <cx:lvl ptCount="21">
          <cx:pt idx="0">Austria</cx:pt>
          <cx:pt idx="1">Switzerland</cx:pt>
          <cx:pt idx="2">USA</cx:pt>
          <cx:pt idx="3">China</cx:pt>
          <cx:pt idx="4">Brasil</cx:pt>
          <cx:pt idx="5">Italy</cx:pt>
          <cx:pt idx="6">UK</cx:pt>
          <cx:pt idx="7">India</cx:pt>
          <cx:pt idx="8">Korea</cx:pt>
          <cx:pt idx="9">Germany</cx:pt>
          <cx:pt idx="10">Malta</cx:pt>
          <cx:pt idx="11">Portugal</cx:pt>
          <cx:pt idx="12">Belgium</cx:pt>
          <cx:pt idx="13">France</cx:pt>
          <cx:pt idx="14">Netherland</cx:pt>
          <cx:pt idx="15">Sweden</cx:pt>
          <cx:pt idx="16">Finland</cx:pt>
          <cx:pt idx="17">Canada</cx:pt>
          <cx:pt idx="18">Estonia</cx:pt>
          <cx:pt idx="19">Latvia</cx:pt>
          <cx:pt idx="20">Spain</cx:pt>
        </cx:lvl>
      </cx:strDim>
      <cx:numDim type="colorVal">
        <cx:f>Tabelle1!$B$2:$B$22</cx:f>
        <cx:lvl ptCount="21" formatCode="General">
          <cx:pt idx="0">2</cx:pt>
          <cx:pt idx="1">5</cx:pt>
          <cx:pt idx="2">19</cx:pt>
          <cx:pt idx="3">5</cx:pt>
          <cx:pt idx="4">1</cx:pt>
          <cx:pt idx="5">18</cx:pt>
          <cx:pt idx="6">14</cx:pt>
          <cx:pt idx="7">1</cx:pt>
          <cx:pt idx="8">3</cx:pt>
          <cx:pt idx="9">4</cx:pt>
          <cx:pt idx="10">1</cx:pt>
          <cx:pt idx="11">1</cx:pt>
          <cx:pt idx="12">1</cx:pt>
          <cx:pt idx="13">3</cx:pt>
          <cx:pt idx="14">1</cx:pt>
          <cx:pt idx="15">2</cx:pt>
          <cx:pt idx="16">2</cx:pt>
          <cx:pt idx="17">1</cx:pt>
          <cx:pt idx="18">1</cx:pt>
          <cx:pt idx="19">1</cx:pt>
          <cx:pt idx="20">3</cx:pt>
        </cx:lvl>
      </cx:numDim>
    </cx:data>
  </cx:chartData>
  <cx:chart>
    <cx:plotArea>
      <cx:plotAreaRegion>
        <cx:plotSurface>
          <cx:spPr>
            <a:noFill/>
          </cx:spPr>
        </cx:plotSurface>
        <cx:series layoutId="regionMap" uniqueId="{DFE1A4B5-C208-BF4F-80C9-B7A5966E368E}">
          <cx:tx>
            <cx:txData>
              <cx:f>Tabelle1!$B$1</cx:f>
              <cx:v># institutes</cx:v>
            </cx:txData>
          </cx:tx>
          <cx:spPr>
            <a:noFill/>
          </cx:spPr>
          <cx:dataId val="0"/>
          <cx:layoutPr>
            <cx:geography cultureLanguage="en-GB" cultureRegion="IT" attribution="Powered by Bing">
              <cx:geoCache provider="{E9337A44-BEBE-4D9F-B70C-5C5E7DAFC167}">
                <cx:binary>7HzZkt02su2vOPx8UQYxEEBH+0Q0yD3XXKXJL4xSqcQZ4ABO+Lbzdn/sZkkqtWu72vKJ1rn2Q+8H
KURuEODKRObKldj6+/38t/vq4a77Ya4r0//tfv75x8y55m8//dTfZw/1XX9S5/ed7e1Hd3Jv65/s
x4/5/cNPH7q7KTfpTwQH7Kf77K5zD/OP//V3eFr6YE/t/Z3LrbkaHrrl+qEfKtf/zr0Xb/1wbwfj
Hoen8KSffzx/cNlDV92ZD/2PPzwYl7vldmkefv7x2fd+/OGn46f9ZuYfKlicGz7AWE5OCOMhJYH4
8YfKmvTp+klIQoWlEOrL52nO87saxv3BxXxayt2HD91D3//w5e+jwc9Wf3Qv7230GYTIPq72/PTT
6/30HOT/+vvRBXjhoyu/ssMxOt+6dWyGg+0e7p7A+FcG+N+b/qa5y823pn+Oz+/Zn+ETqnCAw+CL
meUzN0D0hHNGwzAI8OdP8DT3Zz/45nJe9oAvw45s/+XqsdVXN3++1Ve9syb/pt3/OPBcnghOqAh5
+BlY8gx4wk8oDRQWsAs/f57j/gfW8zLyXwceYf/1+m/QX/356N9MDx8evqPXc3USCqYE4eQzuM+9
PmAnnGDJpeAvgv/t5byM/dO4I+ifLh8jf/MXQF4/VGk+1E/O96/i3f/A7/FJyLDiofySWZ7nHXYC
sYYA9PJLvKFPU3+ON39gPS9j/3XgEfhfrx+jr/8C6J/eufG7Bp3wRDIcMhmyr479q6RPGMSkx5AU
HEX5b6/jZdCfxh1h/nT5GPLT139+qHllcvfw4Ycbd+ceviPPouqEY8oFo+KzY4Nf/wp5pNQJDiQN
qfpiGfbc7//wsl42xNHwI3sc3T02y6u/QP5d5+aR+T6B8u/HoZAC8Q0FOPuXSPOb/KsIVsFTdsZH
O+IPrOdlS3wdeGSDr9eP0V/v/vxNse7uzP3D9wOfhVBeMIkVeR79yQnjEgLQU25Q6mnOz9H/2+v4
F6B/Wf8x5l8u/wby6z8f8lc3/3h693/f2f8TfZ4TlP9pzae7O59X388eKICy69MHPw87iENY+pQg
xD/Lgs+1/hf+882VvLwDnt7gaAc8XT7eAfovsAPO7ir3HQsuyk+klEEgBXspAwPnZwyTQKojxvnN
ZbwM+JdhR3h/uXoM99ntXyDgHL6ff4MXK0YlJfQLzXxeXyECqgLmUAfwLywfdsGvvfwLITmAvvbB
/m7x8TL4x+OPrHB8+9gcG/3nm2Pz0NV3ZnnC5d/PATw4AT6jJASWz0Z5nnofI5LEEounyuuI8PyB
9bxsi68Dj4zw9fox+vFfoPA69pDvJrf+Z2N88pKXJfIXbx3rrzvz4XuWxIScUE44JvJz3j1KyEKd
QFEWCqjdPocq2DW/jlTfXM3Lm+LLsKMt8eXq8YbYnf/54ejSdm5I774jBwJOGkoSKMGfByIkThTc
gBLgKXkcQf5HlvIy6v8ceQT8P28cY3/5F8jM0Z25+/AdmVAI6VdQJcOn9HvEQRVUZ1gGIID+c0v8
2ue/vZ6X4X8adwT+0+Vj6CMogKCXddRK+c2F/9VmT5Tl5jsiT0MgPoqK4Enlgfr2VypQgOmjAEfZ
MQf95jL+BeCfV3+M9+erv4H7LxBldu6u+o6Uh0H3inCgmiB6fvoAp/k13OQk+FRlPWnNcPvXfv7N
1byM+pdhR6h/uXqM+u4vEF+gCOz/U92a/7+R5WbKnf/czn/yun+f44OuJnEAVRd0dD99nqvM8oRQ
rEIWPrW1jjLrH1zTy27/bPCR8z+7d7wFou2fH+f/eZzh+xnjP0cr/qcy2z+G3nXfk9wzcQJNXCww
e84xQewJoAkp5ROrP4r8f2AhL2+CrwOPNsDX68fO/4/vEv+PONKvcP969iO+c3erT4eG/vDdT68I
ldrR0C858sVo9Tl97j78/COh/NO2/iy8Pj7iWW69/b//3ZX58rWn8HXIw13vfv6RsRMZQG9GsEfr
0YDAw6aHxztwMCIU0EQD+qqoZCIMf/zBQHGSwSDI55gxLiTnBJo7GNhVb4fHW4/iX8Ch1BA8YND/
ZOzrUa1LWy2pNV+B+vLvH8xQX9rcuP7nH2GK5vO3HpcpyOOBmJA+zo5DBVNiuH9/dw1qFXw5+D9C
DX3YMMqisineDdl0OlbqULeNrucJ2OTXA1ovTRU+Pux4MgkPYwETAIQCKe3Xk5VDT5xp+Rg5i2p/
UxdN0Ox7E+SZHpxtjSbNTIKzjKviY+c7Izd1RqdxFfSD3OK+RrXO6pAzLYMhaa6QbAe+K9O06C9J
y6XZmty6bM19adCu7etwPpA2ce02FJM4o3nV2osyc+SU97lLz01W5Es8qW5uDxlf0nbtGamyeKxl
usTEed6vA4TrTgdF51dlS7yJ5656HMTJnGuWcFpu3ODcZe5CEaxHWhq6H5q6LaPKtHW9ZRNLqqgh
48WSDvAkN5uxiMKmbt6pUoattqWnKGp70TLdjRlAUQw9vSxsKouoKSee6bDzqtEtPCCaSDWma2U9
DuIRF3jUTuIMnU3zjHcsVHaIOzdNeR15zMp2Y0Ib1Kdjk3PD4moAyUwXPkzcjihTJFG9DFzpqcmH
MpJ9oLpN5m3udDAhPEd9CkbUEhdKaN4P6etpGbzZeTuyNwUqmGZjit6nRb0KAnTVjDyM4ZBKo41H
c5SREa2mPAk06X2rK4Z6TafHJ5WJiRsEM45SbPJpWDFkgqgKehcP2Zzq0PFz1YjrNMyaOEjca4Vo
qRec2th3TqOMvM0GcRsuxTUyrlx1iFyAj5OzviFSVx5OMop0PSYMRzXuVQSuv2sXyXeq5onO05rr
3qs0KmENusjbfR4Oe7XgPBpnsgZlsdQBdRtbt3WEeB4VAl2M87QdRz/F+cS2VW+6uCynK0KzQ06y
PM4KtJaumqLW1VMMrUIZt2DsOk8+JJPTrFN1FATtfsLjouek39a+Jmdk5tfMEHg3kt5lPdkvIj1r
ZNXEZR+OceuTehOYfs1afinHKi7moYmLAJ2PwbD2srtegvS89B3aNr3bj0GhEzmkGot+0GXRnaFk
imfCz3o0WT2bZSOmZesXcxF4WEFjw1MbjpecZA+BIlGadd1tN4w3dMArbpbzhVaZrofkFXXjAbNk
i1jhV4NyE+CX7ObQJ/GC3FtZ4UwTkceeLKXGoX9cWx5ZN+URcYsO09nsUjFLbZzvokCiULOyNlEH
+ySuTPaGdSnSSA0Xo1xsJBzqtMI4VlmmDVIfAqSsTtV8LvK22GS8f+hnUul0GcZYJsWKEhJ3lV8n
Pph1U/ZnTVDfhqXNNG/VYSL+1Pj80pJ00TQQ0ejx+ZyYVNcLn2Cikq1rU5goaey8TqitNWg9r0mj
qjiXbtbK9xtZDZqH7i0s9JRIeBXl8L1C5arFmb30efaxq/rrpJZeB2rcdG14MNXwNqTz1tG81cyg
TOe8f591aoyGhA7rgeUsWmyC4qWjZ0iRg1jgpUlVK520/XuKRKb7xO8Klvenrml9vITFJW0s26im
uVR14s67Yiz02PrtgKzUNBMPAQ3XtZX2sJTpdRM42IlzOK2gtvSatbbTQ9fJyBp/ylLaRTWxPqK0
/JjmpdP9qF77colc4M1BDM27RI3JKjE86qrmweYq0ClBQivE15wNKz4XSI91PutOqrjKs1z3glyM
nsIVlx/6DDebHIVrWudZtAiZ6WpQF6wP9tlCd2lSHnBRG10qt8JjctWXA9O+hR1KRH1VJEWnu5xP
0cgrF5WUv05lUMK9MYsaNA7aJiRbizb8JeDjgfBSXiaCiJVrDFkVVtzObSh2RTttW17u+naaI5e2
2yLrVnJqd4uH2WgXLhEpWR6hLPDXJaRpbVl9Nps22ZRDEXW2FNtgLnZhLT5MXWZjMy0bRDHVo0jL
lcgGGtEkQzEEi3tfBXFjJNFMzU1kysGt0pasGfzzFPctjxgbi50Z0X6WC6w0c30fpW2JX2d1km0H
MayTtFkx2ucRK5KrSqTnYd3dtxz8246VtnnGV0q2q7rnuRYywRFe8tsaq5j0k9Dh5LKo410PcTc9
71u5WpZOrMI6m1eQJMw5+LpdBXjqgrO58ioKph5dYFr3sRqyVNOqaDVtWrDrWK6rsN8LheZVlyRc
F2o82Lbatw3to06Jj3QqIRoEZQl5MSXVKpeBk7HH7U4atG8Lgw9cOqtzlpTbwc7Zlpj8Kq26d4zQ
M1sHt47WRNdWbDqKwynyXrwxqqUPfVGjcwOaq/ZTdSYqe2ayodGWeh5VfFnLvn2vmuyWTJY9LHWF
Yx62FyIclquyXarNTPM1JL/3Xth3rrGtVnW77AqEtwmp5pgnzTYbDNGFaeSqm+zOhAjrRCTvlznd
Ti3/ONqMRmRs5LZgWXM51sV0CMKGrko4/AQp0tS3aQIZcxCMRUNVUQAKjGTw/MqIItDDmK1UP826
Cptrwhcaszw487b6WBvfr9XQNHpe6HlewoaqWT9EPDdthHztdG44pNluuBhUnxKIdJ2J09q8McDV
oqbpJWz8EviCGl4nKjFRWIpKm4wjbepk2YuuOQyp6nYYiGuk6vxQgG9ok2KsM1G8M84Muwbzt3Jp
1Apb/0va1FcIwlPCAqqnTnVnpOYkpnnJTjEtfUTmIdcja1Fcs2Lrs3IvbX7FbXcmhbnhMqerYEnD
x9w3rXhG2LVXS6Jpjaso9bi6kaF/x+eB6GVkm8RWNdgS51uUojYOxnq4avumODCCzpq+UTEovu9S
2BE6D/BwGqpigWgeipWaavRhotX9MM/2PJjza567EgwHlEdJFLyGImptJp5vWGNRZH34zpu6WWPg
2muXEauDGszeooVe0M5tej87ICzltBpxsisdXck62zEyXMAp87uJzWfg4ew0HOsxDpNqPVRprRFX
50O9wD5ZpI1KB8mhLgOgzEJoV6ZxyvwhKJXR1owfLK5WigaHKuedpqq8C0t64Tt1Ubj8thlZHODq
rMtwodOmui9Vq1GSQnazIY5zj7c+55choVfO15uFsLezr+B1gV0AkcsiJ1up5wrfOZlbbQf+Gt7W
atnO78eJvMLCdToX06HuglsFjlgT3O3ZEI6RrCYUD12aX9R1Da6oujGyffuuKdCsB5+QcwuLmXdF
lwIpY81SDRvZzU12lcuihrQikZijMZzMQz4RUe6yrB1JVC5VfZ1iUs5nNSSeIMpLXmdx5zk/NHmN
ww0KEoO0LagQWzjWhs1d2fnyzVQMdmz1AucKx4ilip71A8NACSkOoqLr4SFMGNNf4I4m6nPb+3PF
9kJtAjX0UWWi4MQEhtngKK+Esuh5ZZIaAvBVGY5sLYDzFiOxsQWnOzVjlqTRki9zFxU86S9+vyZ6
LP6OJhYKKzg/Bg5IZEBB5fp1SdR0bhwEDYeIBRblUAAhluupcG0TVVKWVKNWiSIqFjhqHBVhDXY3
wBkx4Kz6mGJR3nDKxg1qK/q2fEyHEwsM1qJ2aexLJ6tYLshiIISeHzIMqbqmpSg0WgwlGncc3w6d
TZsoReN8+ftv91tUobINaSAxBx0PejDPX641IhPVKIbI1V31uueqej3iaotqAlkYLUi8DdtS4tXv
z/p4wvcIU+i3wY8RFIczMAxOoj6ftkTe0RRPOAqLscpjZhr6irYB69fdPNeJ7si4FNryHHZSXc9Q
ZcyLRPwxvlQR+LxC3/Cux7r2ed2rGHks2OGIPoPfnxwtaEwVHxHpcDSANx9qYeRhLnt0VkABeoma
Bp21ViRjhCZUfGPq39T3n0QHUBICyiUH3eA5FkGG5KBo46JKTOn7MZUNhAvjuzSipACrd8KHMv59
Axz7NIeZFIVGNPzeg2MljuacyNwJkbA0Hiq/r8XWJMNqsG+/Mcmxc8EvvQS0VuXj+XtCJT/aOXyi
vq+FrePgRq2r2O8u6jDe9Pr9L+PerO1bpoMrSBpBG2MSRXILQX/9+0uA2Y4VDR6GOJRSSSUgBvPj
RZQFlHgitUnksvagSnubJUC/mhIqEypscjNnUxdXiO/nrLxoar5rHITeWub9dqkar4HmPeblzOjW
QZizQvX7WWQfQzTsknSoyqh2BRAoS8sr0vksDvqqAM6avXGNKCHMs2bDwioWKot8H657EA34Ym9s
xfciDy+bYorDoItDZM9dR7auanodom5nW2p1U7goMfWi3SghX1Oa6wIo4qkMS7KCIj7TUz1dDjR5
2+FkpXh9Az8tvPe0PshRZjEUL+dVOL3p+LznFaDMl/FNMkzvSD+/w2PzJqFkX1BzQBBd48IVK9FA
STkH7W6sUatnpG7TicR1CjZK8LrMw41l8w4H7YUamTj0Ut4XBK2966poSkGV8r0DGlIVN0FWnzcs
XC/5tOmF3NdUxuEMtbfCv0xJe5O58C5vk9OpTLfLRK9zq6JhzDvY5P27OgBySLs3gMqtHYdBwy9o
1lwFm2LJ9zXib4GhQdWcnmf1Ei8EvoxSp7tmeDMKKFaKwGiox9YpQxueofsS8isJ8hqS5Phgmb2F
OK106fxmyqd9ojCPYHfGyCavjEyplo1b+ayPylxcZ5S85WUWTUP92iu7H2pW6RCXWDdzvxayjbIm
1EVS7mxH4rFR78zMd6mHMFK052Qp3kxp/siNt+U4rfNkvKsnNeqB2muaTzdVkei2pivcB7+gUGxl
r4C/gmHHyl/0fXWbpcG+Zm0Vu7GPPBsnSA/S2nXqDdQyhXkX5iDmpAUoDyHQtEjg7AYI5avJ9W0M
ilwbVRi8KOQ4uBoQKAqTu3DU3KbDMq3bdu51nnTVvbFUrDscnCaF3XhiDmE9rCyeDEyH6zhB+Snz
Yj8rP+qkBhvDgWu/akGn8JncoG6x2pRu01T+dOE5jQbaX6GBunMzI2C+rjinsj9AIXyB2h5cfqnl
GmVsX4TNAUrTvfKwz4ZFFOtG2UIHoxeboavoCqUk32Z1uVyUtjkdi3KTJIMHgaIYncZTsa1GqDCH
Hkgf9cuOdegVA3Vsx9oBXYE487GoRh+NDr1xlfvFMicijxYf4bp2uwF22yq3+Tun3G1YJ3U0L+Ec
94AFFn4D8cBFy2K5ziBomNqeIhNGLikvANfYWNvrDH7sGIV+HjVZ7KhbO4dR3gHvw2TBIAl2K1bl
Z6JPtpX15PUy+wKeONyqBjJcuyRxzUf7RjaQDFuQ2U67SSWRBZqoeeOquHKTpDpww6Gf248J4Xsz
pC2ILjZbtYEvtejYmcrU9dQPb1A/XU9ZF6V95iOR0CISFCSyBnY7FOLsLetwu0dttvXSTKBF8IjU
6qwpllVA5S3GdFXBT3djYT2KElh9OPILHI7nfE7f9SXRQ9BuOjJvg5pvmgSYdM8bnYDW6O1yng/B
RaL4moCndDa/s43bVx1aETTEI+gTqJ3XjQwis5QXw5K/r02wyize5hW7nEMcddIf+iXlOqiqNVZ2
08rg3eDvgix4M/im2KvCsW7D6gplb/oOjxs3iV4LCuXB1Nm4NwNa2alrGnjhFBaXt6tBqE1Qhw8h
mlQFBX+D11WwCJ0Xud8l3NB+FQ4NuhOGgDTXpVMUdoW5qUTOr4ep6EASBtAVxMaUNIcAjeaqdXlz
jlE+bxblS5CFy9cMakNw/qV8rUQ26aaf58gQUtwGqmwvQUT+4FCw8yNKQEYJYj6hj2gIOWiB48zj
kOZu2vkySVZT5y5FY2UUzBR/nD2IJPvMDSBwJhXob7PEZ7aESkGWClQGnmqejlLzzPuzJsevOBmD
a4yLPgFdU7wacjSsip71UVVN5NIUQaUiAi95kJ0FOkuFe5+WrN0XRbOAFIlFrqu0TCIjFhKn0l1M
S2U2bdXvQpUfzIhZhFzitJXeRz6B6mqZwrN8HNvVVKFTOclLNxEWJVAexSIEBSJLIL+nQ7E3acA0
cIEA1A+gtlnZvXY9fdvOc6VdV5aai55EXdiiPZXteT9PV8voTtli0KCFcPaeLO4Drd20CZIwiMYW
gQhctwmoW0GeuHcKjzaahanQ+ypjstaLA81z9M7rxbbv8NQ0+zFnPtCZhPL8ug58DlJHXeUXoFWx
hwC6Dus+6NtsVbQsGHUfGg6KYpm1/rAwV9C498tgY2jzVa9Jnlx0UDSgHYTWbAQ1RgV13FeSV3o0
yZxHacLmX/KM3Q8p5vVWiSk4d6oe1rPMTCxQnaxTBIJFXIx91q9zPPe9LssmOwP9JNQV/Kl9Tq+W
ZurWNkmg7uqmxvYr2Mv5yo4etNNKEnux+H54m7ZVe14PQZrErUR9XBCJQSu38n0/1GJVjlVzPTd1
skvz4pQnQGYons9lNuZoN3I6thHwbnU9Ar+4dSjt9h2p/BApl9dX5bCAIxdBPINuFcsmKU/BGZ1u
unnN+uxyGWexkci+HkHQniVFWnqSxASbfFXMC4/GpdnIDJWRzdH0JuPddaAGG2UTBMB8nMKrtq2r
qB+FeotcRkHgyhP20cDJpVtfd2xZLdRHbC4uapJEqhAr1rR41RUhPLGVr1vbBBqBO0aiM03UdnOx
VcQIBPqmrW6AilRatF7usolX16o22Su8DMtyqyxLRy3HdMcFns+mvGVvzJC1ERSiyZrULF0pULo2
plBlzGk3RZIk82URTHxTejVtmRpKt+VsoRsoH9oC5MARAnrA8lxT2M/bUTXtKnGgkc7peGrkPL2F
vlgYz364gV6iP3QOgQSBkwT0kVLJW4j7F52Y2r3kuMm0BYIXdWU7sTVQ7GIjLeh9FB9K3twBNO/m
TJ0XA1lD72vX+WZT+HkTpL2IWzEV63YoUwx6eie2OXQ3H0aemdMk9etCmAZUdY7nXTd0ySYFv3zM
nqNna0rG6jATCKIGlan20BE7QI+o1VmfgLmK0cZsGv1OSn6VlGEPyFdh1AreXFqxbGSS91eGd6vJ
18FWjGpl86rZQUsE64lV9jBM/gx2yBKpYOhWqJ1A0u7KO8j+9XbA02rJWrnObXnnUjCOUxWPWzJd
9nUTZzJ47AgInU7DQxry65CgHkqXbk9McTqRaYpA8b4spbpvC+VjVAx6AW0mHrlLNXRhFmgtBdui
LeKOgvSLSnBAlE5n2HSVLia1L1CTQvfKnbVSXqYlinLfl1s2qjaax3kzs3xczSm09KCXAdkw77ap
yRuNBu9fySB5xdKQRNC2G3RnptsqMe2Kcgt511QmgLYDcAg4rCd13w/klwlIWKkfGSWdCr+10ITB
uyIPplXTMg9YK55fDhP0XHtPK2ADU6VLLi+7KqFnYkBsg0aO34Jc6fZJX0XM1EI3RFUr1wJ/1dCf
hBK6rcwAzYC5jYTvuNgBCkYr1i5Rb8R2mqWPqsHj+67LsjHV0Dv6kBd9tUEgV1w4Q6+qis3npZH0
Bk+o1O0sL5u+qte8ZuaXcOrPxrke9aKyzUSRv2oNMNWUl69aVbx2PF80T4oBNFN2IRLcRSZoJ13S
ZZ92oP+mU/eLDF2/qrFTOSQ40V/YYRk/mrJtYogs74piFPtCGgjIeHxrygSKBV/mp3UK+yjB7bLl
oAes225poqQHyjql0OfqSV7ELLFyXdPB63pML5dE+QgEsXOLbfWhb+r5ipBSxIFoVvST2pDYneft
poSYBywb2tC1W5sCvfZGXNmxA7ibdaqGKEyXAPTfXkbFFDTXee8j46pVj2dX6yTJ3GZGg3z/+D+2
gIqZKGBzj6QkXcJdVo1FHnPIenlUhSy9oXSsbhbGp9fh6EyzSUGHHy7H0NpSN86geHZVsvIG6Pyw
gFYYMkjmOIZAD31SSJZkSs6DqVgNo9oAv262nuZX0L7Ume0vQt9ezF2xKlFzPTDoVYOss8EWOlud
gJZK16uPXSmbQTvj3rAJjdE0iwhkPHzo5gStlyBvosI2KBqWtFr3hUkiYhujM09WTTrVm9ShfBsW
PoLQcjcGfaFLTM4sYYdgsHtQlu6hlcFWEBBXeSrYSoaQrycQJ3UomlGjqfU6m7tL+G3PYejBA+xY
3FTGnlLodNaSeK3sVOqOm4g00EcTaXfeOtJdzkwdlOjKa1b1lSYGuEMiqt3YTpdVmPb6sfRqoRXR
6qGch6hu8Jt8cRAlU7qb/x9lZ7Zlp65m6VfJF6CGEEjATV3QrCbaFa3DvmHYYRuBRCchkHj6nMv7
1MncpypzVI7djAh7xWpAzf/P+U3FSqjI6yEsNaXfZ0XfWFCzZzjvKKjiZfuahJ7mSasdLoxscJf7
L3VPWb755esYiDSHQRGf23Z/DXw2PmWNQKGPhFK1sXTMFz/UB0yfMzPZWLS0mQ5RB0mA12KG9+pI
CZ0xfEiwuBedEB9kRLmYrQOsItbdRb7uK8tQY2/2HhsfzTEmARgMNb+lfI0OFF54nrX0qTHZcx3g
ss/Jb01DUyRd9pQ43lTtzFALjbYp4gAtOhsessHTo0phxSuyFX5YLmLPbhkf+3OL2iYXGRqiLmr2
GzW1vurWprvB3B0ANizZr6gNLj0qcbszXbBw+B4Zfjv3nb7IEdrAmrwv2ILRUkRnDRf6rEx0Ew6w
l8KoSTF59fvs6ZQv8G6e47S7SPhM92vTpxCRt7GINnu3BpYdG6l1vkFGpYXN9uR23jT0bjHdeI4N
MvbTjl3Zm8LoQZ0aS/2pXpsXuBtBHi/Q4VGEHOqJL82BdMFTq9nZBmv/kTFUyms3roUPInzeoS61
gJM5bW2+kPVlmTXYisY8KGXS15V1MMXl3pTgMtpqUiTE3rCPuMPm3RnrTja1/CaTAj2V8cNJs5UV
YqhPdGx/xPvgfo5bPObbwLIbJ/cfRNP0Jht9oUT3dZ5jyEDJ9LWP9GUn01AtDQ/OSb+pSm7ClL2c
XkHd/KpbKfIda2w19NF31sqhmNIlLByscSO2pEo7B0vPzMU+tTfCzDSnrrmoduiKVOI2LUFwAJz5
kHi3FlflgcbrS+rsI65QW668P7nVnoyF3yMYv42o8AWrZ3mcsRxDeH7s1npEhT1ljxBqvxG/63yP
0zdvw9/wG20ejOOZ0PgiwjU+Udl+KOiAR/S/QdVaPcMN40PhGOXHbVMX33RwXdSenrJeYJ9qYYRG
ZP4xGajmyyKDHKX+g4njC5TquRgm+Wjmqc+7GNefBewHSzq8RBKL8873ppin6VmuUVoAGVJlaMnt
0K9HqYTNBSrAG7GFw0+lBnpc8CMr7z4sxeRstuRuxFS9V5N7kQJa+5yia7dmeqAuxjvZW1cKOr3N
M3nzWXJpepe7dozwRqgraxboIorpa8jaRzthQgdEPcH2/sYW1EIZ626nyPlii2afa9vehm5xUc6l
0pgwVBTMhY9skj+bGDOnZUEpZDRh9KBE7GcC+KiNIDKvmcu9vrY5KQsKv60x6vO68jt2FK+zpYzx
Z7mq/Z3x05uY1cueAI+Yu+DVrOrLGIsTriLLCcMXXl3cNHyg+D1nMzpc9B6QE7WTpQfGgTGSuXKO
bF9ARoPHsQQVm6eXddNvykPmCcz81LUKZeqkb7u5uY/IdrLdqk+16sZcEHup6/A2o+l9mpnnoVNT
rg17j02/FDoQfdGR/stAGJRW9djt4i2JYV9N7XqIR392tfoep+6t68iRZ4Cy2qj/4Fp17yTmPN9W
chC4MHdwCwwkvX7MOXbtvFm6O2cHn4eQGXHH4+5MWPw5u6krxNIdomW4tDbB664fDAWq6SRajL4j
eSPHgs58LAIaQ0ODouTYEbb5I2/AP1gDfKZpAEO576seTz5YUXl003jYVLbiW4iz40Re1km8z2L/
hckd38aj6kq4UKpq6rmSZqyhkKVPUq0vCUZuFsJr3pJwPaTrcgpt98gdKsqA6TpnLkAfCE8B9Rf8
fDT2B6HbCxrDFh3RHqFiSS8+7mdITGo8wDGt+oXLj6yjWz5Haiw3LEGxh8Wolo5XEe/nygcphtPQ
fVeNuQO8tx7R5h4mSkTZD5soB7deZj73uTLsARLC85ayjzkDy6dimWN2lcuQlTvvD8pB3xtb/GCX
QaKjaYTSmWenUYG42GKtvzGnP5XI2BEd1o5V0QVFvDeQZFREa1qKgS03G5bikkZOotQnlxStdx7V
DE1bXT96pu48We9ged03M+SpSNsehJRLnxPm3za36SpS9msviYRPFh0Jr2/A9HU52bERjiEK+tom
OelT8SD2NQOcx7+nNvTYOvCyfT3VVWq3p5Axmi8J6Cum5qUAr3Ajs+2djM3raNC0ZnN/x0nUli2R
r7GPawyI4aR6rkvb1ayA+wpZdLtvyPwwbenDVEe3ZAyiUqhWAcpbPxeDJUBY9SIGclQxfMB9TVEw
zet5i/ebWRrUUAIe8FqbOFejGcp9JO9LjF1dpBQVO22XYvMzpHKqynVrkzxIZVA2EzoKYIYRuuAm
d1BoSGZOLgBrAgrkie6jqxQcpHsSDS9+3hg2yyY9NSEagqgddlwqyqo6dZhTqkBk/TvOolo+yAzh
LB57LGjRpclEnHszkGcTY6fLJW2DG+/qn6sG/EDnvf/h+jC4T5ZJFZZkVbjVtyDxIgigg38O6x0y
dmZxnl3GgTuNU+EMyW7FqKLjMAVTsen20XQE8ljNoDu2WGd8Yl9NDSlBKRuAI5zCQ6CDAv7u9Fhj
tOZxy3npTbKi5ExB9BkRTO8gZc0rr0dz8YrUly0Ix2rSg3V3NQdCEYbSRqiz7Ja7JZHitiHYLLFy
HhcIoujL10ObtVh7UMaN8w/GbVxE8PvuIpFlBz1GcQ7Lde/LZNX6zmvx3DqyF3Mff1dd6k/rntYn
lHxo88nH4OpPE4z8PDP2ts8ATkFjzXmYqp+yb9pCaAhOkm9fdwnyYxf8Ih3xZUjtO7CGL23G17xD
AZH/NWWmqa1gmf3smymsQjs/ThzFCIk7eoIh3xzDwCXlYhykQE+/qSYMMFvx8fmynDbhnnXQRmcC
k7PiEf2VybArVhqiwxbqNlh3rN8psCsCUiRPwvnLLCSKvmSsSJPe+ojuN1PQvMXo4Q9ADqtZ7kMF
pxB0ZIiK3VLXHec/iAt0MVMDQK6TCF1EcD/sajvsfEUTuoKNUVl47gXulEywOEZdW1koOqD0UM9p
hAFLS2Jwgwn7YUX9EMdbU0CQTUowU+xhCZfpnrBsw4XxOjdM4JqFN1M6i4cAMlgZNRoKd+RXUJly
kLRImMbeABivGMBMg9aY5sd5G974yDYsvEoFXYn3puRB77OB3trMY8F5C38nXELaH9na9kOlDTjl
PNRXI4mjLe9R7jB+Y1gSFk04g/q6KtgiNOhY5XSa6fQw7H2H/paP1T5rwHsKvsfCo8s8wbHCgnNe
h+QwCRTg0Vrvh2xI5yxfW9Yfogk1UAhFZQ3R2iZoCEsb+Ir22w3sxy9rwH/0k8VwTca5mMbsjc4G
wyp7CaCeq+YN+sNjZnv14AHZltZn8wlrvASiGZ/cEBIwWQHKWBGP1w8jhc7pjjKwC2uITwEFgzuf
l2yCmtF/ZXV2hBQOuYmp+4HFSa7ahOVJsJz7HZRaVjsA39tRj9mrjtCnyJ1+Dbb1PduG+5WjqeBo
kyBYeFsXHtdrAQ7VfKnF+rFuO9o4SO+uT8kh3LO3JDIvG8ZtMllfQnqHeptVbsDsFCgnG/OtFyuB
zTXEVb0lQ7nEaLPj1BdzPb4DVqmWdTj7rr63K/l0EX3WLryboppCYjB1mfmlKVS0Pgzgi7JkL7c4
quykx5yN8ln1RldyAV2Jd/wbsOwD6YQ5qnp9kttGi4FLUu69U3hJVc1ZdGr29LbWgNNYh+pMyvV7
1O9YjdawjMDM1nMEw81BeJrWSyS+9dEsCmgzN8GQVWmgSryzL/CbX2vza/NoeNEziaAvYv3ZdAt2
rYz6ImjFaUzij20Uz2Myw3RrohLb820D8dRQc4OG8mSd/hbuezWavZp2CwlpgemaPtu5E3myLPeS
E5Cd4tFBGcCoOaNlObKp/ZbsZsopWJKzcslpYSEoTXcWYXzuEyGOmUhedgfuydDxdqn9cJiBX6F7
3IFltN0vVTe/J9b/Dub9UrP4EfX4F9mq23BqrjJ29N4QBa40qS0oshhV+x4AWklkuN3hcAjAuwzF
Xky3t673T6i/lpyK8IBm4zbrVRnPUDlJMo780G08xYWB6ltIsj/SuLX34eIhr/Xr+nWmHA2BtfMz
a6b6BWsU3Gm5tbLwcXgjJw1nfgFe3UZTX8ZdAJnfpbocgsSqSgUL/20Ubd6yRjcHuc8Q6OiyFIMl
/XauyVDsbIwq6oc32u47eNkQmBzsXm3BRWwkmcqo79ZySEMwnFIMx5VPpLx2720q6qKuk8+62eaX
cYBAmlvB6yJSbIPgFCa2WndWITeAj9tNUcHFfl70CuCbsaQdCtAxrkgaCDJqm9ZjFJNvEEo1ZqM4
pdhbH/ckwhIxkfCImu7TqCR7TKPpY4/h5pC6fViEGXJsowZoWtodyGKrRsTkuW0oKyPP73ZgBqAg
Kg/XZ4kTMNaTnl7amXdAynvMvHjLiQT+HE3BTzq1aTlwgOmZAabm2DQ+iCnkKEWyI9DoI3H7WiV0
F0Bq2adGs/SwNvFrUounOkERp/dPiJisCsc5qPZYJPjEDYS/a/sTJc1PC4y9DEzSnL1ALKBr3hMf
n1U2vZiJ3WyTLSQbr8skwZElPbplaW6pI+qosD7lYOnbfIr1XmYq+0RtggCIaSEWkfRno4L6R7dj
Lc8GOh+mOUohWM5BC5SO9yb30QCtLzVPsfJ4C80y3G5SnBQJZAmj6g7hhzlvwEMHIwjbrubyJBYk
TEY0g4Xt0o8gCN52Pj0Sn2yFo3D5eutgPnJWsNGFuFhJlewwYOMuM/m0SV0yig5jz55QJZRwVmze
iuilVxmIabeWTTB8aQbzOcse5doIazC56/c4rxvWFaHEnI2Xix0trRKVBAejbKV27OoQ3m3edFzn
KYPViTr0tpuQ8oganxQ07bGlx/pmD7ZK7MMhXGpXLRSW77Rn+8HM9uzTqK9w3286P89nPUIg7+rg
Qa/dTRBHX/oBoKgJMnJoTXPZI7veB777qtvlbdwSf15MWkOP6JpCWObziS3PiRwOmRJjoYxwhR0k
ZgqJD3qSScWglsDzi7Gl1uAN7DrfktB+7N2OoYanGfMaH69MQ6WLLe73fKi75LZbgsNkB54DW61f
cNSSveZsPgDT2AI196VT4WGTvAbVE7ufxAZfvLF4x5YBIYXNkvs6StAbtuKIq6G7PE27DxeTX0JH
y0u8DggyDAaLsqQ7LHnQId6hth9wfcnU37IOaHPUB1nh5X5pRRM9U2QAllwaht0G9nWhwewXTrdZ
vjTTO8jzO7ZfqxCDuntM302vLWwytKsyk3DRZ+yMMxQMeE7elpA7z2oUFLDXfMODnZ99i0rFWvma
bPRJ9rwv20zRo10IaJZNQigBW3Tl3e2g0NwbUWsIvxMBRheEMT2CxqRrLvCZmlvc+z07tFMCojkN
tUkeIzEjyLL5pqnzbQ69v13jpIG6mkYRu1XiqnYRK20ZgXj3hZS9po9UESbvPR/xUsPukJoJmngt
ptmS9tVRCJSVk0if3MDtz5IqZMNStCvJIkyaCB65RBxKlCiH/PeEJn6sljGceBVydE0V29YOo8Fz
W+1pM8rHVQb9r9WitgnmCcv3vOBJ71qWeFMlDMUdgjYSE9JkKDPQRnXdL966bngfHGZ53qOCJ+US
ttb+6pXBpo/0Mjv5MN71Fw25VcEQfIc4iqvf2OX6/2YBeDlEXnrozwx10zCHQXRyfRaMBbS/n7GN
KFycDpX5aGD/1uvY93dOpKu+gTGEGxM2Pvva6AHvy/F1x5OCdf8xh0vnPze6rumnA3zyLraatFWM
mYC3hWNTT3uDIvV53cIxLuney/soXBNfhJ0ajw5RC39PbKbiMkW5Phz51kRzBSI4ApDTzEA2UvRL
sgi1kuSFhetypHVi9WG1Iu1O2D0drvtOtvogNffJJUtxFuit3Elqv6Lqa8fCgO8ci1ph6cy3LN2C
j860E8kRG0LvKuTCCcQGAREuMPsYoXqGJ1y2IOyrGNyYBLEx1ajOdLQfG6+A9NdmC1/jpM7aCgGP
cD+uagiWOV+Nbe8nngTinNnNgB1CDLD/CU1GuKOANgPKqOMWJa7Y7BRBjZXDWt/AWpdd4dQ260eG
3FT/YgLOUVzBL3ZPYw9n+sbEoO5LNcc0vmniuqX3W4KcHLQRGB711EEYkToKSBF44ljlwm39hIo1
bCi50oncizVBVU+I7KBbE0nJc8g9+1gavfkqmi2IhcjAAH6iOlADYLpuO6QN1zBEhQmBU8whLe2V
Hb0h1ggNHkb5Gi2enUabp/FKE+Q80GvQxxBE+/rM1c7jk2la3BnYxYBd7ZSOyV2Cdu68g8bVBS4l
RevvJr+WAQi4FB6X6oLHdkDtfidpwvFcOvG3Ixl2emYBH5OHnStsIljWAUdn4bhuJ7kb4KNkNRBX
AwEaIG/HGssHMELxEssdMgyRfHobdCMYLDO1j/czmdLbDnzPz8BPFvsma8YTjIXtDsT+fUdhQObY
BUGdrMG6PPVTb0QxumGCn8j88rYHY4xyQQJog9QXAOhvzI4oBrTrm3XqVwTj6qY79GZQsEGvtmXq
WmyKCspz7sQCbxZ8xICCiDVdu2Ishv0PECPhj7bDxpJH6x8cE7VVUMbRwuL3ia1EH9CpZdM9lV3r
ELZZlQaqj6tz6bGUXWXI6Xc0mH04Di0472IjDqhaB6A3OqeG0y8BQ5Ihb/cEGQ+xOYA6jUltdwZV
iga+o70C2dctKztNaYtkg+WBe2ZcvMrWAc51dAv8ltN6o9PNwPvtd4PXlQ8DZBPIbUKhb9HxuNZo
i2FXIZ0ZvxroHTNILcmWik4+2BGOaDWUCxaLz8TNKc+HDjuLHcL0ey/VdHFrZi4sDqDqCNrBlYOG
BY3JNf4t6RymcmbkQh9dh7dTwOhSZ9ZtKS+7Ll4+R0rBnGtnFb1fgfqdYtUjqLNzniAAx/rlBmWD
hCNjCBZP4hp5Y4WWG0q2CAAXiufAFODk4b/GLcX1BUCCpTMEV4Wcwx/qnbeA8X0fglMwQw3vQ1+h
dl87W0KUmh+QbcYSCWvlbVkMUi8RNbwy4yznU+txxESRTa4Fa5suwStDaKgpuyiKTnXUi7sFou9l
JIhAxWgTkiIEhDAflqQPX6nP7Io3S1rEVAJ1NvXmX6wYwwskDQjm0wy1stBk6MtUtVNzHsMIU3OF
ChhDqYLMduR2wMo29836CDBr/ABsiyUEypKRUC1i408R2cVS7luD9RF9VD0Vfe+jX0ifRKKMNHKC
SyvDtexqH2SQKIBz2xZ2HnSfQR8mwsc73e7pkmeZH899yNcPvqbA2EMWYh/SDuLyOI7YcMcU98mN
fPum+dj1BY/7dEQ3wtiWI5Vn7oXn5Ac4J1T/UzBCw4hF8wi+Bj8WY5VA2sWRETAm6mORz/VKfvfg
jousRbS8qLcQSd20a9M4b3ZomhWWF6dxXjDiY7lHrLK75v9WXk0DqpEbkvYBEBLMhlwKE3xXe7d+
NZ0Dyptu7oKoc5qWqPTVOyxD5astNKA9SQBcFD5vEz9Iy7GGh8TFdTmZMf1NzLQ8rBkiYyiAJzBR
BhtnFPplQKiiT7+uo5tegUDZ+zZBdlnPGAgFEgoYSz1VCKu2jeEvZuAAPgEAIsYX+/R7vbfxBwg7
PHagqCAuKfotUeLYEgnnpQ7Ec6anETCCSdRrLcxdvCizVOjFUa2bxb0OixcfmZmhdpGkj0GaSKGG
74bQ4ckFhPxgCtSBWm3/o+XhDNmOIbYdyBDt1LJPUH+U7Z/hnoC2I8EUlSCbyJjLKV7Pxmr+u50m
FFKeoCpBApkeoMKpd6CpAjkkJhrcmR1oTk9WEpVb6NiLVbMJTjGslgeoMGtFt2nGJ4rE9ox+93VR
jGKxijeAzAvz3avX9fDLruq7xW8iqDiUuL3a12eU/c2FYjd6SuEbytsu0YDDXZshxi0yBHE118UM
ZxSEyTWpm8ziMovR3kXjmJVSJV0CkCpYHnBmrQVuLkLx2TZZDW4kNuNbq1o0mDvYngJWn0QAeEXC
loS7fgImkf7Ex26e4qgGYLQ0Y3DHJkPetE3azxHESYBYnc3SwwpbGDYfVOm4RL7XntsUsjmqgaA9
iAbaLnBCgqHdqRhbGo2umVylPe9Bsez6oUNboasdHLQ7KsgbmFB/QhN7ald7jCKfQcLswwvlO8Yl
qj2M+9D5gQMQ7bsiShUsB2+yht4Ey8B+w6APHsNGdRD1yQr5+8/PrW0G8xaBkLkETbHfgu7Kvtl2
CT/JjkhaCXluehbCZhoB+UhDRAFzdJYBwZrRuh4rjBoiDOMalOgxqiPgNiYB0G+6GZvPiB0azBHD
w8h1PqlmGMFjUs/OlMDd38wK8RC8I7irGc1MUzsU3MI0Fs8OrQDU+xgyoChdJ39oQDUlCzt2S2aO
VXeNVeZzAWHsZpiDFFUriK1P59fIHBbL1FD0yAz8QntR349IHpdJ6/yBNIksOxzhUKBsgBWY7JAc
c0dkilRO4K6NOGrmGTrp0B37jK4mNwjnDhVymerHNqB7L+ErIFfka5McwhFZ9CqD6P0boDLledSE
/H3DRMZSFqp5Ow5hEk8FGgXhXgxNKCy8aNDgSWdkRLKNrPTn8udiLcsu9neoKeodE5gBRkQr0uSJ
WhzE1xqhrGEPLfZO1M9cpwNCigpXZAkhbuHLtL4HKx6UZEvbYsgyd9Gk9V2Xg4tGCgHvDccMyH5E
rqzvmiF742nTHJEyj1/oCOPUWcfeBY9QXPaoukjeoaP7iEM3INgYpyCX+CKehHH7Awgr+rTtvNEl
WYYrsY70aPvEwcnWeczIHFdZ0KBE0l6Ip8RmYXQTLf1+sLOePhQ8o3eRJYgVtPpNj6CUdTrLn+E+
N9iNQVFD4eX38ABQsbcEzCpSY5ripzmiujPy9Oow4EwFaGVkxXAZvML82Wv0dvk4whHMx320z2Hv
9c2k4/YBLudniJM/bEEaHO9aNStO3XgfqfS8QmgDN1T1EvuI1AuNTyQTga7+2v231oK1RiQTU6sF
4F5OsXeX3QoxFWmtMcJX6CzrbdxglOaZY+gokz+5t+y61dwPJjDRocdI0TlOHIDM/OcJoIRjRoxI
5wI56EbjLnxuUHJF2bVz45Zhk9roiD+JncPElzLDuERwPiSF46MIlgJcFvkhr2MFlD0ijowQf1j4
3tF7nmSxvF986urDHsbsltkl44jKrLhAsp7xJIh9YoPaFu/kKdJqziqcIMKAZewWnTFdtlWeJuHw
+L9WAZgyNb9JcZJAgwZJzq4AwyqR9/yzgCFmkHgGJWpt06JeNhBzVsQ1JBLVUrwYEFkAMeOIl+QJ
k/uGSQcLxxbpYMeYnMBwgqcHrxAsgNA2KGvyZmcSvcQKvI4gkch7HxdI/0LdL9I/BaHB4kPe+mWX
0y0kgqi/gE/LumKxIBIL5GOpPDQsibNTJviijyG/8pAbJupxrwcsXn7HvADprOR70LezKaD9cpi5
oHswqsFp/so09tPcgeXACSHrwpPCLiikcj/XOykGgb6qaHmLO+nJpIa7ybuwO1mF1851IAdRBsGo
v2AMcQibo2NN5ZSzUKZqDQol4pCSChpnzctidI1iZlmam6kdWkQjuCHIWbcSaY6ZUq9gGYGLzvd9
YMFRhC2y6DnAQLq8MXQgaYWyCCFCO3OQUklwLd+7ZFXvf91DDSHeHJRppD2tgyQsn/HosUC/mn3C
pVyjI5QgeMIkMjjSpmXKYlVJl7QgghBALNYhGKREzdJDF2Ws3Ajy60/oF+rkyF1LEE7Y+v4z4hA5
seZ73xd095Bc2baQ12bQ8fziQOfUN+jsMfxi7eDDAIqS7ybKMORbKC9D2SeyBjXUbfQRnEWt0CcK
HMwBcVEZOIQSOf7MuiE7GRdG31Dlpx9yrqsuDcBQtYjXXGneoGmegwljb2uG96alDluIeli3GEGP
CG0PpIg8833z3HRwsZE0W0ArLb+pzr4iPogVkTFs1oeFuC9/Ynv/ODjq8lfw8q8zkD7Hyeu2gaT0
5wCof377v1/HHv/+OZDzP/7w+gvv/uO7+//zm/L+20cdf43X0+zNvz7o+m7++Vx49X+8u+vhUX/7
5v86x+q/OKnqr1+891/85f/fMVYsAcCJ5Qe/lwKJRYaTn3Co1D8PcLq+s78da/WPc6P/+u0x/3bf
4mSqf3u0i/I4G+rfzuZvv7zvepbU//Pp/zoCK0jY/yKEhojQhSlnNIqRr/7rDKyQX09oDaPrEbkx
w3lCCJP+4wwsijP+rvldZIhBaCYRwV+BW7+egRWQ6wnfYMiRGkJsmuEM0uR/cgpWeM13/0dCN8Zh
4jy8Hs4FfzihWRL/S1KZWoP2rOXN13kFgbpqwZ7Bmz5MZr8N5vnXNvXVuO8vtXf+KNMYDl5fIXqP
bRHAfqWH6Od/utT/GKL/+Viuv4db//F+0A+lKUXenKT/clIWojpx4P3agExB0DBouMJ8wv9kiNOG
AoljnHpL/poX/2UGPvx7mBWXMENOGAnlhIe46vh9MX/PCpuIDhDt2ujV8+CWhbrq+02/N4DmQXQJ
VenZxcX1VKtiHsQ7h0D1339oDL+/3QQc55ghDIFuE2d4wZj6l5vQi8HikoLN2bGoZtBnxBz5Qyxb
JFbP6C9ZjiX5wVOyn/+nL4wwcYxBRnD7Q/zz9w+uTSNwWlkECR5Sdxklcs23K18d1esLjvA4mJhD
BIUrP8Zf//tXxhnRf/vQGMG4wRECcDSJkCHG8dx/f+1ujdnQa4EkTC7zCP/d3387n+H7Fs0RWcg7
nIVVgVs4oSc+8zPUhLO+5efkIagQlymzIquC4vrn18dNJ30aTkt+0acFX2YVPdPLksOkxwM/1+Lz
wsvhRL7q26yKywR/3f3YvvqLut2P7gma031znqrwYX9o7rI397RdkJX0F3qGjVEsOY5OypNKV58X
POnn54Iv4cWUuE5FWz6xEnVEFRxgWBYIs1Q4uuDEK+xlR3KEY3RcD/rQ/+7O87+zd2a7kVtLun4V
o68PDc7DZTOZs1JjSirphtBUi/M8P/35KFfZSrl2VRunD9ANbGDvAmyXxCRzMVasiD++f9l4/YJ0
YGN40TqnWOkyVDu9yufKdrweLoYLaZ/uzaV1ph6kjbwed+Say3aR89uUbfX+++2lsZVWmutspkv9
XNvOv6l1/cXXzZ4GqWsvLG/+GI5Xbsp9vUkWN2g9F/ZC2wZrf2FszXN608d6Qz3oF2vYOh1+//Z9
QpJwHI14xno6/T5Dp2380pCSq5V3cQxdZV8u8rW46p6pHYKNQd+NMCLV3WE/bcRycsMlsxtuspo2
9ADW/NVluYhWb+vzHUcqt1rcjG6/EV62GF3+xRK9vTfyqRMeeTb//zAqi969Cuj+u4y7ZLfOZabT
B3Qlr9+g7lpli/lnN5ufL1z9FLLwfp8aQATcNhWHGKzNEfUDOLDQ076hwpleDQksNc3o7d3AlNLW
QQvVU5H28jEaXSHs50ZuyrM//kiDXdDCV3n/p3rsHzLR1ch+QM4VVt4uw2zsGE8EcmN3uVO41ELk
ra9QcFSHnLEx/lCi5oWusEAIwRsqw85wK4vQwGuk7xulv/CzSN753MDOEfW3P7LcZHbcF6iA/vx3
73+vHFr7FyvAOA1j708GULPjqOxrbF7WpyfjI9JmjryKruAg0u+UzvQsuKbbcGanb1LT3Ci+wQk4
Ptck5aAa000d2isEM1AikGeVJGy7SH4VgXaW6f0R5e0TpZKr0gp3IGX2bdrcI3BnGoWBnew51PuH
ukk3oJU8Y6TSVrXnTm6uQ+XOViabyVvnUreVdVkMk+tPwZp5UM9HzTY08Qqw2BI8IQfqCyNul01T
LH2hL3OLIWSz2yS+s5wxbLre7CMUyTMOTimTay3Lbvom30Hh+QWs4tMO9P7oEDmoJkg+6hm4hp4u
qjQCVqGqaXAlx2w1DamzCx3T7eWvcmPV+7BZK8bl2JirQTjdLy5+CumYvzG+MHZACyYmji/qp93H
9ntjHBrFXxoGHYLSQSMbTX3h6nSglkbdNNeFHixp11i/WDCf1sucldEcU0yK0Lqi6J/fJKOvbCZS
jekiqtW3OKXAE3RlupqEeuELOpFRozGt6RTI/6JaWf/8PVZOr27Lmq05igV6Zp4NIzeck4KT97j1
KYFBgSmVWN2MurimThrvlbaWXdmXkpUGj4caYH7Ii3wbTghnOFysOiXdB7BfDqaePekMJniiAaci
huKliIr6mFpVtPv5R/3xJzVV3XJUqgPqp5wos2UQPeQPx1YJH2zSxUUq07sONWuf1eFDGxuMLZe0
6yb61z+/tH4a1W3gUDwafXab0TTVNJz5v394SkqfVmho2/yKgTcv6Xt/WTCmuPJCq0jX1IjYdVSB
6Imu2DmoO2RFVnY7ggDci6ykWF22zhmD7xtRBQ2dcQXyVtZfMc9crasqrhfv/0hBoVwaej8yxW6F
60Yeb2lLJueQfy8gfURXyGMZA6RYmvbjWSR2lPq6m1yhyBwUYmCIYJS9YEDcUfdZt5uyDL1ZVqOe
EP45k/aGJ0bt9v3J/Hcfpi6Kt+ymqd7emsNT8b/hrMRpAL9wWyOO4yjN988+/q/PSihCiuKNid/s
28noO3r7/WD0o9/17WCkyM7vVK1MBeHjjOeZc94/Dkb4qjkwzvU5MSUnn5v2f56MZoMjMskZrWPZ
msq55c+TEf8JTI2qk1faGjwp3f5H5yLr0zb/+aN/TmfYLsM2pCC9bXnfdWbklLe0g3TCcIREVVgZ
z5lyVHt6cItxui0ZjkIfVXmRsbSZR/F3CUMcuatbSMOWebyxXmLYGvLWMa/L8tL0zycH1gOtpY01
3dvtWWS9hozaZ/MMZPNS6leKzlDxkd5mwIAPnTk0CcZTGNzY8bnUnlvFrlT3tXmZ22d6dNnV+5g/
95K/n9CDD2vbJlPy94pSoQk/r6TctRhFm5pzS18LJGly/GxlG9+/7p07drhceourzG3182qirEMk
zrpVkRzS6JJGiwnf198bCKKz42AwZsqkB2PAG7Vi+PtJnWfoGZtX/HoRtdfpeBNox0neSvG9Mj12
8dYKDj7Y1WZrjnsx612XZr8yi02UrA3nzFR8d0ruqOkgfQA6il6Fo6aJlNy4CJwzDplRsmcCcwgY
6D2M3SUADRSpQbCbugcm02DSunLHLOAlo+m+xnD0BjWTZ4iNNOzm/+XAje+D4QoBUNHLZIv7NEWP
e17pN2V94yfAqDaSsYjiZWCThyFVQYnrNdF6NHcQZi1knjH9nJVarMvgDwraf0MQ+R9YRlHnhO9f
h4KbpzR/+vj6v//976+7pfyuKyDmyDUs4N7Kh9fdUjE80Ik6HL51bT5XfKuDSIo2+/mhSsdP+o/y
yZ+vO8qr3wFQWSbFEw7P2OAY/+R91zX2sb/qIDNunEKLIhuUAmydI++nPVYzbbDb3aAdixBp44MU
GM5FOAgggtQBuy1DR+BRqds+ZV2MfrNMS2NVZVWUAISZitci9IMlqkZ2YkS48sKWS8hNZKIwKseQ
LjvkU7mEU8Sc7zyK4dRL0fdI8urENC91WCMI3Ch+xgsRj6oFaQKWVTRJj1VXA0jMoH0+yxqEWheg
UN0v/UmTrh3Lnpi41QPiEnjssVi2jKa9pmZhM1WbZeg6Ib5OTGtDv7oMNT1dlRTWSzox3dAuP3zZ
PyjcnBaS5geoU67RAJyTyRn2e4b7IVGo+GLDqUyUYyKHPvrqFsRuqnfez69ySnX74yqkijJbgMwi
0j7lqkmVNG1ZhMoxzXTmKYO8Wg1a3a4kNSBF7VLpF6SzH6wLboXiGJuRDm3N+nTBVoWIpVXGeDTl
gvCV5d3DoNmStup9pzTdoo0p6tPed9alkAO+ZsXqU2r4iFCQBulL5ocoCUcI71/STG7efBm6ooty
M2dnsHpG28WY6zc6aMkE5YFO5kMnw18MtFfzZVhkqZuNfcX8XOrMsETDiKGBT8poujHQh4YEyELL
CSsnukDG4JTodwrmrIFfnEvO1CqeqRfFHhFbeW0G/vAYiMSKF1LdzuOvZvVVT+OIg7deWGxu3dxQ
/offmEmJSTVsXeF4MT/F0wSyp3vRtIM5HBuRffWnfC8kns2kOhspZiLm/WL/KJ7+18rX/9vyMlXj
VfjXwffYdk9JexJ95x/4M/o6v1NctAyqAqo+F1e/J1uKZRJGZQqPzuyhTWD+K/oav5u6CriRujX5
/3xE/BB95d8tTm4aBWp+jHj5T4LvXOo+Cb4UoLF34o3mwxnUyOdc7EPsqGlPNwZq59s2wTMANr+5
HzR/uDHSVt+EbW1vs3pI13R780u104qdXvjFKhnN6bLWhm7fxoyhJswPCBEECzQO8ZnjNOVRoXV8
ZmVyuTQV4MZ6RVU7VIDyegWTVmcQu2K1oWP6i3Pt6e3Y8/5BIdmw4CMSOThpnt4OqmjD9HkTbigu
kLylmU2HyH4BqiZtP3zJPwi6p0f3b1ea3YLoBDiqo366UpvWToS037hBSmcsA4YztiDTwnVmoLQu
6TseirYYkUclqBJ/fukf3CRXNA0IOSab+mdLC3BP+WCnsn9jhE5H27YW+8TX9TNhmOPyH16KRcZh
nTzAgaiqfX6eEeumc7q0PEq92awQaj2lJsRaaVCMX3xz7/vHX2kAD1RTHYUzBy8EyFDZ5h36uBKt
XDYZsB/LY2zJq1TUM5BnZU/NWQYbqRzgszgYOWjbTODioN+XMiy8HD5ttBf+U2q96cxVVeBzgr7Z
jemlXGGq0XE8ZutNkxujDW4Hg8lQ2KAQ8vZANPcVEBXwzCHnaOUXFNr5w57eDMkTpX1SLixVWIin
N2MPY2QGahIflbiXVpZcg6/wYUCnY0NPEyre6uff099Wo2ZRnHAoEkAwRjn36eEVYE7iaKz0Ixa1
Jk3uYdqAyEn2fepn22LonSuI3wypIpz+xQo5TT7mr43joKHovHmyCXb303tgRdFgOkBeji3DUUtR
wKKoVT/9xdum/G3N063gZIrOXtMVR/5c4FQKJY8kaVCPra/km0gKoBgB3V3HSCdRZSWeasQ1UyaO
4YrKDJe1H1Ck1altRmkVnjN1AXdxXKttSSL9Z7D/r8QBndKMpaoKPZzZdPNTAC2GMmnzyBe3oS9m
7XnTXliKBDKu6PBw0QZ12SnBtWRJ1tXPL/zOhz5ZYzTN2BsQAsu6berapzWmNJMpB6ZR3XLMJYOu
PSPAvMLqIfrV432ldUf0izDEhIPgIdGoiQuv1yoPMSBq4KK9DHqNEaJRecqbAtsB9U0odAsoVD7n
5uTpNg0aaF8o93+xWD+VXFkzhox/JiuWwpqNxPZTZicVSPfF1I23paEe/AmeBv4jue2c106/jzId
1gc1Nkm/V9o/1tG/s5T/oJH4Yf38rbN+zOM3hJKnaQo/8Weaovyu2Ly9M1aYdGVORr7XhDgkkoaw
2dgsOKpFvJrfT4n27wYdTFYhDh+6pZOo/JWn4PwL955DomLa85FB/Sd5in0aZiiFUaCn807TR4Zu
87dcFukcQB+zkG9U5UorLzLhMWyQXY3qPlf3vdhq8nUhzuCLuz76JPOc5nkdraad7rjVvROjHzpL
nB1jJ3mxE2a99AdXfM29tF4Yx2rV514Jm4RCxnAuapwVwOlfMKk3KPvGvOzag9MzELIctLPS0V1V
3zKkjuYYIDqoNObMboPqAS+fFFjfmkYJauujZBZeU4ZMv+wMyB3ho6Q8mNnFIB+caVOXF4l6kQU1
1aACIdUBMYwAwps7wB31zSgAEt50A804BM9gY3aU8X6RRMzH/g9b1LcnStjiKye20js83aJ6WW1y
O0hlekHGF6MToTcI+MfaZD1ajNMjt/KYd1z199LQGAeL8XQv6rHD+LAKfxA+P6kg5o9hoQAwFfZ+
tib1vbf5IQFltMwutFqfYNeod0qr2MzDyuE+1/ZGGH3p7fwJ/4lb9PvSQrWrtSoXMJ+1ZLxhP/Cm
Trn9+ec53Uj5OPTFWV42RmHz59E/baR5biMx1Oz+plIredUWobOqJ/1Lo43rNDJ3qqZIW2qgyvL9
sv+OS//BCvvwDfwtLt08hVnz2+Ytecue/s9v/1m/vNE3oaT9lL3+dqzCunnKfnt9+o3xyuDpJHjN
v/Zb8JrN7ogJjm1A0NHofrLUvwcvHa9mxoc4MM17Dgvsr+BlccjiG0aCAkNdVdXZCu+71keXcT5E
EfKtQP6PClyftjvOcLaBko+mtY3Pg0kAO33TpiEdwjQPdnIcdABTyHSBoWSTX4LagmWT3lJaKPKZ
XDtQlw4kreqeNaVV82WEcDjQfvXKcc8f3nwKeoZOFJ9vmmRb5cmcfh525RGkZAbWIrAGplNKkJkE
vyKtmOWm9hG+SF1tY2qXG2nXatAajZnOArSR+f8QxHwmLRmpU00Aw0wzfvj6fxQQ+B5PPh2PilSS
AiNFLVpu722xDwEBdGfiWJ0GCaeJ1GFaFGlbqru4sYJkPTYjXDVcZyo9YBgOTZU+LRojscvLKEsG
Z2Uw22NdKUgA5F99rtPIwGmLxUW507FJoRUO5/NT/fC5VK3UMskMd8xFJvm4nORWHxiXcFp2kxJa
sM1Ugaligee2cpyVd0OvUcCPFSe0wB93DF+jBWGqamLYyWEok7mfsY6OqZJY90oXJwxPx1UEYHdR
dUbLsLWvjBjZ/P+KM/8vasX/gRV0itgf1uHfwhBeiS9PYfW9lVZ/DDXvP/o9T1L139my6I45MseR
95L591CjUZhhkSAaRB/wR83me56kahSB6LaTDBEN5u7ZX6EGR06Zgg6rnrdSQcn7T/KkeXv660zA
4qSqBGThvXtI5DU+KYFMSi9F12YTgPNcWqZAW+QKBkw2hDGj+VL0x3L61/K901AyX882OfXRj7dn
MePn/nilE9oUJ1DPpSxkSioAMqKGeQDpyzyfevVRVmB85QCD15J/maZfJFFqblWq4y8kBep8Yyc3
rmm4YRDNZEQFlv1Zx5dPqdn0dZ6fF2BfyklFeZKFcIvSIdiX9VOdZv5aC2GZg5KzNlVlfBV1f5Nx
tkVm3xrnmVVftbmTrVMNAUzORO/AzNQ1Mw2bJpLxJsjxDSwrrVp2DfNMDcrN7fSgmvhpZGGf7z8s
vh8EQe3TeZcHy1HXxL3FpqpvoZb5dLgrQGSmxlCqB7JQMG4tHnpQLl4MEyJIvdLVXSsz8LjT461o
VlWDP+RVKNzq0gFNDAtJ34DZM9/yXQprtFrXxVNtL2GcVlhhxAvut4RQXh/yw5ifReFqblkCVcLK
CxCd7hlLsTXhEqEH1K+ZxqqEW4L7zFbqKySuGAwjJMfzPnKLbBPcK4/JuBix1ax3yngAOYjNXZ4s
xgsnuzOxT9Xyl0zZmSZGc1trwObR8zdwO6xiYSSe03mOvFbSdWuvNcR6AbiAxQSxHxtJAys4d2QK
Xl8EziIMPaCvl+BOTNBwV8Wt9aA9MBA4ouW7BK4k42k3z+Hex8jdIi8HW40g/KxbmetnuNdgkC1X
uc+vpHvHBlOzkFH0pCCQlmP9MjTLTvXy4ACfrnkJK6YMqTF56b7w/MdS3hhYayQuYw4xflj4eWAw
eogOFhpA66YkrKMDfGMeCDiHTRt1L5751oybmruKNvArANNZR6CJa3+tr4M1KI7gEN5DpfPxxiy3
0CKci/5u5R+cs3bvnwOENo6wa1bJ2fDFUVz9kGWYCHodFc1nBijsxbirVsbWv07Q9EGo5aBSHNA0
MiymXXaMYEKp8czUjS+cB8DHZ9ND+pwdbGMNczrCWQM9o7ruv+LTgdnfGcLIM2cbLGWv7lyxKB7H
rb0a7hj2QM5oLrnHLbALkK0APQGrYqKGAcPX6CtIx+grPflI3kKFM3ZMKK9yzmKAmdzpMjrouccD
fcjWxiLclo0HyLBdAet5xVfkyxitnWv7bFo7h27Zb5237jw5d65S8IxgY86nJ17baolxCUNzsHzC
S2WZXWVXerxwWm9AbAjoCyNF7A3kRfGtFvnvbPw/3utzf5a3/rYNnr/1vz2+Pc06+9MdkP3q+w5I
22JOIImMs26NgsD3ZJtE8ndQezbn/c+yekmddSWU7ciEZ+GXoXzItTF6p4fMHkiKPnsrITr5PnPw
LVT+zFz687mWbtdcSaYcBvKPrXYeODjJ05jiHrssah4Sa8BhR4jxvucUTKxiwFwyG/WLWTegks0k
6Q6+jx8Om3rw1DcYCs7dwfbh57F8zqY/7Ex8HhJueiz0ejiZoDE8/TzhFCAmrUP9QUk7e9+HYbmb
tCZhlhKY0c8vNd/ayaWAf1BvtlUcsHiM8pxaf0hRQycb5dQaosfCX9vpdkptaguGa7f4WuDEWYGy
Cb9llP8yBfjhNbEXQxrEooAUe3rNxnDGbLC5JqOSbr4OF2CXl8L7VTd4Pt79/d4+XIcV+fHeDKvr
+laM0WOzGrxsJXaIlrdPiEq84ldJzackioMHj/HDpeZa1IfHWFq4I2pMTz6CrOCmTHTxvosx4uKl
9JBvE8gJij//5j5rnsiemEp511bNdXRqcKfXTKiy+VUUqc9tFbGTRdi5bkVU6VggZSbEYUuuCixI
0g7spTLTJwG+5mwJJGXMmgrDrhfmwNjlomDYOHUrNSvYwoyKnTqzCphuTi2jHhJqn6qrWchLYTyw
gCQFUhxfgIv0AS/02GvYDbNTbl0Mg8FcMeQ0bwrxy3SrwjAf/LQD82LJ4CubwSH3Gchi1nU4ddgj
8QLhue2DQ1hLcIvUJVgB5QWHD1C7kVY3r3UeQnsHmUwWNdj4S7lZ70fHgul+f9H2yTgwPqzbRwyL
lMJt+4xSGC7K7OeJaqYF0Z6G1zr0NRxkU9qQOGkX9OYXIm+xj4HVW8ee0mRRvcd5r6CSDbnhrHYa
jOcaSW9tr0tlphenTBSGmzK8x0xdPcJXiRxuGexOmu+n1FfBQuh6RQ2wbdLr0YQV+YsVNi+gj+8p
X/YcIWexCyGRcaLTLxtzIwdkYjU94/7brCsFY+SuHaVf5MSfAw9Ycfpp9J6Q86lIdT69MaNmNXGB
x9lzgWB00QVyiCsnrGCnAkvz8+X7t7fz/VrEOMrH3JihfQq6gPciijmJ8iz3xEAuVpATdaAg4cjX
coKDA/i/m3AIwqPZOP5bUkQVfhOOHT+2lq/oy59/nh/c+nzYou7sWLNA6dPHqatKEJJHbh3s18pQ
pH7lQ+HcVKM1/TOF8CyqUqnpIF6iAaTS9Dv9LgPMwIXaZukD0THBTq7GWyCyofiNIbR638exyiRf
EYhPzmpfTm//yZ0SJ+YCO+843zQqINgap5efxqqtFSXVHkTEEBnQI8aghw6XbBAMq59f6nTVvl/K
1FAwcNKy0IV97vTZ/WgHEVKTh5Ih9ss+xlvF7hil//lVToPvH1eZlyzb19zdRkt6EnxroakjmmPz
IS8p8YSWiS2w3zBZM4UQFgtduv/59U7LOlyPlIPOB/IzWeFI/1mCXzhN68DlbB79IggXFHCURauj
kmQsf8KgxQi+aOXQPIEumX7xPO13IetfcYBrs2JmUa1K7kPFS/+0TJsCTEOXG9pTF4I4gCJti7Vk
BBETOvAUszMdK1GMdyWztd0Ml7QYqliEM4Sww8IBCBBo5To1ywSXCQV33lXXW/mzWkqgLzq7iYJl
bihBvG3VZmLXjPzseaASEXs9FKkOR4lRezVm6ITbwCIWBx2qyLavwbO4oPtCAnveRq9QvfyWZFuU
4RYPIq1aByOIlyVuVjy0MNLExjbYk5agDiBjTlo/3BWQ1Mt1yFxy75qV5J/z+PyYg08QM3eiW4lz
xGRBP6hlgrGAEWPv5k6Z2UcgkzSpB8fltMprpE0YiNhpanXbTOsAv475gIdXHhUxlgm9Uax7eTRk
fK1HMJazOu5u0Av7Ng8EfzlqVeacgRmIbiHMIsG8CJSnx96uDBvDwjiKUXHf0Q+5Xw8OFBZhKpsg
V63p0Nr+FG00PGLUy6CYRLxJlJQDox8a3QUvAVxgPLuSeFPqVbAb0lAFH9RPUcAhWEsN3r46YVhd
CRJ5oRVyBaNWZlJ/XYjad1xHhVaGWhELnUsnC1ssm6LSr9YWBg7DQtIGpVlMQseoI+V7Gb1U73ux
DHDz+ErxGA8j7H3Z7/WScUknkIVDiGFqaQGWvuwXaWvDpFYltWng8cfYkWFJ4ZzFmKPeQW2wr+Hg
QWMIsB+GHN4KENKCKAOhRvR3aQ5df5FZlXGVYead4mhPPdbNYe3jHULB9b6b6hwIJ+oXb4ymKnVl
AH6lZw2KIrwQ0QOTBwmIvJmnOmoAaH2r3sJTBzY6WQnERuQmabsGsRDctaVT3lfTJF5wFhbartSi
ct8Peuwv4wS0zrJre+m1G4YY3xkkmNmScQzndqrU4OuQ4mS7BFfLY3KGWmM9SwWy7ynSgrsCAij0
laEFJWmlanwpWXpDXaHnxVZ6UCrwm0tzLbR6ujP1BrNTlHI58VoZJmwpZOw32wbTrsWoWxCr8sA0
61Xc1UO3TfioV71fqzvM61TAgVbO1I7EpE+xYLpMuSwyuZqWGuyZRW1WJgZU+VRGxySgSfFIFmeH
rzFJl33eJCK4EG0m3Rp1rbBdymMMlQybvegMHPrQ7EOj7wfXrkfG1rPRkRHwVagSLUCd8Sp1rL5b
Tg1IuEVWR/2RWV05WjrNoB/SXrZvHb92HgopInOiNhl/ySuHZRprJcaW6uRL12VkgyW1Gzm5AFcF
kaXJMvtqdgN7U3TT+apFjXJfp340uIZRCXVbSRM/YAxAvDeit8ERxZITXU9xgt61os93pfAr00Uu
smHZZjkYYQ3mD3ne6AyMmajY1rpOrxcXhqjqA+z3LOYBli2JaZKUr1YaglmN8Jw7SnIL30Wjjrgk
nHVXWtX6D6XtI/dI/Uq9MuwxvGNkqT2Ok5YPUCih/ktY0T4GTW9wK4Hjw3dhvOUGOL0641JsUAW2
7JseQk40WWNrdQcMVlQf/htYHkziYx5Vm0FJd0Wn1y9dP8DMduxONunTGtZzEY/4jOWwheBs1VNC
Sciv66+W1fWQHQGDeekkJYfSlJqbUO9g6xTJ2F/6CopZl6AxDZBgs+wyaGdT+DgCH+lmiVJfaTms
lIWlAV9zeZaljh1mJ16xEqA2NGiZ5QBeB5+0EA20fmj1CUhug8Dm9aYkfxEAbIBYOwMOWmmMVhVk
A/giWITpeG6JUmk3SmSh9ldSB0xG6gt1Y/SknGdOOkD1aFDR9oBGLKffEbNUzcssLa+WCH8Sxv7K
qCiWHfQKhqHheN2bg9Ggcha+dFGSf4TLVEvb2X0smQqGmLPkIY5V/RZRJKadtQTPcYU6eZy8Msyc
h8YPk3rp1IE+LOAQdhSQEt2GrCG3Jm/gIE3ERpHmFyW4vXZR1wMWHyLygdKEpZihHMBUOq+Tombw
hOKPhLm0ZhTBmgrA5uCl8CUGFyH3QCgVeLDaiClNX6jR7Rjxe7GCsaTXRMlJKmoJBMTCbFMVkKvo
Qd+WWEHiRqI2jG/wykIz7nKzxfdxcnDqkFPYM4vObFsNgXAin6ExLh+GTGJ0wzbGdIunFaZsvlZV
6oruWmFvtTxFrdY5UQApZ1BY1BnVBwj0hRUYq4HeJTVGYaemO7QV+uRIMrFLNbvRvNbxq0O6PHDa
Ijlp9iDywussHsJjbMhAaAQ2t2fUU6h/jW07p39gLsUKdE8Jobqqy27GplAXVKXIv2o7o77Q4gQG
k1Yr1lfqJJBMJFAtj2os1TmF7Wp6AnzcTKs+HYebCCONWxukGf6HuOHCv1FLcWGFuvmakUcAqEcv
ZHtVmSpXoNTMl3ryp68pxN6VLfnEwMQs8TzTGwgunoqxFijiwB6OEKqFssbzlfMejlIzNKofMa1V
1Srpt6KUKIqqnf045hHHQF2OMZ4Ly1BecheGvCCKcECu/IQx7L7QXwR+2Tg1+DjSIXPq6+eoHWuM
3nIKoFIHM23Zwyl8HsoBQzVBTR0EiZWBvs5GXDPCuhKvEpil1ybl7zL9q8RfSZ4RnCeRDtz1KtMT
2nB56dvZqub0c1/3UsUGi0GNsW5UC7Y6mLYYukhuWgeDSbxgadgCgEFEZDprbbuYPQVbIREjbO5Z
iw3zOc/ykXkju7U2cW2CM8odvWZtMPjwGOuzO1rQpzFUlLG+rhGAgRxFv9547JjBYxNk8UNU1vBo
4F2mT2RL0UsKmJPAlbcD2PemjS7hHJXFskRqGa/yKeO8JYLOuVdAll9q6TAES3bFSF+EA/h0MI79
2aSGTAOV+UWeifCuBg7OHGzeTNXKytk0mTPS9Ef89+JuUYrcCVaZ3LfXY2ZbgQevFshkOkg9E1q+
TSQQvCfMJin4cK4GMHTNQoui8KC2hpNS02e+EVlnDPZJNISpENNT02W6LDk3Oyx6dnpNm2iZ4iNB
kQcXnGbJqh2aTSDJ6iYdseBjJfqHiRnXwOXVaG7UMiOPNHC/AeoDAVzMtqCTYkSPHY7bbNJ0g3QP
Zufgu01iDvc672m80NQSfxt5IAKr0YhhWeLIN/EEBMcTwFFV6ssJw+IlWErZM4dG4C9b4R7no2lW
FmWTpD6Qwzh9KuQcZD1vjGbT4sXLFICSzyMAlFsOz0mcCUoekPIGhsidNszata9oKRy81oo0Mgap
IPp3rXMfZGV+iWobBr4Simah2x2QTSeWOvVRQC708rA2TWa1M7BEiVwGKx9CZn+Mqwl1DDZWzOUr
dpVcQA9sKdXgC4Bk0nQYSmkL6PpGk/fZ2gd/dIzgRfI3sBDI161aEj5k2F4g/4rK6Bd+oPTTSpZG
6zkbsV1qWg3UTsTWvpVCuyOScKi6MqehHnZy1dm3vo8z5XYs07rwWkz+9L3aa346IgyNgPF5hQUT
9wr8M2JNUei6WIFJooQEmow4pfSF/xLGLUYP1AS0C8DhcYNotY3qjcow9kVSoRrf4lsFTVboMlWb
rCwyB2LkqE64BAHg84LJHDJXbcb6kqoYbktgpOJ9VY/KlzRPnRe5IBwsFAF7c1lpSkxnTSYHAVxq
4afYJ6mmrCw9Q+lUh3F3gCTLtuDXYcYvNRnxKx0LVwom7vsVnOuIVL2qihF6JCdx10hz6aJp5GlY
lWhSGGRX7e7VjvogIQHgBEaxqpHajdlEPdi8xORkU9RxiavA7AlTjFhQKlUbPPlCLrYGhzhzVYI4
uLZFy6hzPIWEy4YDzGXZ4duC2+yohQvLGa03p/H1AtBYFt1z9PMvSGNo24xqUW10NJUeY0ECkx4i
FnFYaPKzk4txM0Lzvi551ZbGwDQOHui2ec2isJ/N2IKzD58xu6ZDmsxIONO+5RhLt8/vwf3v2Yzb
J5wKW7w8R7+7sJFfQzT3Ayn0kiLJ71RCmn8YcRcPMeLqJBAUftALAUe9EXeiVsLqDIJVKJgfmm9s
MCHi7uhaqxe2H1j5fjRwMlkUmLQ+SFT6oAVyRAbBOhnBTkgmi4wAlL+2VUrwx2vGwL6sA6PiFnQA
Okp6YB3dKjC6+4ASyrMaDRDbLQ6xBh4gYpxd5uo7MxesvVhjSmvdwVc9oslRMsYco3QAjqjxVEVc
+1epU+ZHs4DGhzbWwYbQEYlw/aZKr6ZQThCkFemjrGOu4PpmIt1ncsZ72OABeMfpPLiTGEB7NEq9
fe7lpL/rfJCKbsHx+KxIGGy77GA7Ch6lKeE11ylqewE7aDrqXZc+j7w4vUtSYDx0mAw1Kwd9M22x
rsGhx7cZmX0WQ529jL7l+DuqHL68lyWV/lgDCaBfMPkUf+FDVPep1Jk30VBAXmH8iazJjLuzWJOw
58ys0QGKEZj0Cyx/zK9SRjz4VtIAKppaKSF2nxbs+TQXEmebZqTdmffagPvqNL7kXfgsC15/z0+0
aN9S5iY3yOwJtymiCTqjkMPM2CD2g0w5GbdV0VLIDXPhrBpltuqmo0Of14dek3lFkBas03yUabDH
veCQH2j1l5rqEA2GXvxfzs50t21k7dY3dArgPPyVKMlzEsdxYv0hFCfhPBfJIq/+e+g+wIkkfxZy
gI290bs7TZEs1vC+az2rsu7Ju3H0ncyMmFhtLyL1NEszim6j8tX31DV78c3ovAJaCU8vD7qJIKLb
mJa9s2n4oWQo9e3w6Kq2ZtdfOGN3PRTmYHyP5pjOMQjcyFm53ghTk9yC4U9SDqa1RQtQQvAUbuKs
p7ibySD1KBdd26EVUu6jrruigF+ROUQT6nPEQ7uyo7Jur/3l81pPtef/HEnhcG9FMvbkxbdteWNX
da9faeWSDMrKO2QkxDmk3MKNC2t2Sl7trjk0s/iZRjraW6iJdkL4jKXkTaTMOd2MjWmWbGmUVt5E
DUz2/SzKpkX8bk02KLWoTSCQQh65jgq9aG79lITmr1QgSus5mYiC3vBAXISps+2OW/LoeeMhUeOs
b6kRf5bSBBhAxpsgr1Erhqfa0E2ycJSiVW7jIY7RmrHJ0yR7/bDmiOOnbHzWQ0FxMsgsy7rPFUGa
/Du7pthBw8zJI4km+hU5u75lZ1FVKEBl+n1gWNEodlxA+iDlMj6FOqm6q8TKOGeH7cjGSm96i1hb
qIzfShtCCXmG9vAlpWeJIRmP23c9t8gKJWLerW9xxi7nSzMr7FsjD2v0bOAOf3gWicbrcbCrpyKf
NHtDKwF9zP+h3G9g4enNF4iT1e/aT6YcEGVi/vq47nhWTXV11KU4JwwslVSQlzroX02meVYN8a2A
9uF4jpt8irxNlesXLnJWTH27CCXixZfPDHdSnM5yhwoNxdwX1btdMHgmygubFFjXgAKf9qm6UHc/
K6ZyPXbI2I8N7BrOafFWuYmUHuHaL7PfzUhtQJnIMdHuqYGW23AwnmMvmbZCEQb98dM8v1ED5RTV
fnazPMtT0WA7SpLVZFbufVeWu2QK21vBHmPdFnMY4AWTXz6+3tnbY61Dio4gHhoC2vOTyq3d6HpP
9Ge698cYm0TmuWst65oLj/O4jbHUpv++Cnai4zHiEvc1RaZJTaMQ1a1Rsd45sSSMhdS4C4qj8xty
LUYI2xFtATiYi77qr+EI+p5NtxuVe1mROEh4a0OQYdk/ffzYzm/IBbMDcsa2uYruLX//r6tQ/yG4
Zc7LvbYge0n7wGYi4589ddgLbYT37ufvK518Xko1SDm1stwLL5LXJkU7AKv1n49v52zULXIHsFu0
f2gdmO7J+2lGpKJQsct9PkZksQE6/xRFRvMyNZ35MHrzJc/hiVj+rVlBkximIa0eOvyn8r4Ox3Mr
56bbT2MlXrDzlsW6zYT9FY9THkgnra9KFT3hQlKftS5SpA+aDbXDqnW+zI50iHYbGxJjpHahC/bO
i6V/4vPjcPMbIIWOXyx5Ni0Qw6zb28yau06n40X6iLie6/7142f+zot14TBars16yX9OhlBL14Ll
UjV7ObYQ60C9BlT1wwvzyXv3g5KSL1xfVCSL//bvgZpLva5Hq5D7NPcNij/Frzkn5SymKX3hSid6
lbd3StOFuZIxZGH7PWl4KY5s7hh13T4XQ4hkszKuKK6Xnzhs6FeiCcerJp/j+w7U8HPetghX5FgD
SAbchGsjujAPGMvMddSTWvph1qJFoDvFzGYc3zkctLn38L3vYxjYOhrrgUOLH6fOLmdzgPmF44+x
CY3GvUoa2hCB03W1v035zj6PQ2X9cELZGOvKClOfsFsf2oHPkT+kaeFP16WRWu06c0odZV/eR1d1
Yxb3wi2jX7lZiE+ePdZzMJtl/k2YJYmWPnFc1ZpUHuvLwPT/Cee6Pv/rXLGskhorF+8A/uXp3BcW
GelYs+O9JEWi31Wp0r/T88u2Hw/cd4aUh3QYOygjFwX5yWThVo1Hvobe702O93v2mA1Rg3qxtRq7
C/75UrjDMexquLN8MJLH7xCPCzitOZT73C5AImrsVWFDfU+b9pLv9Fh2uwxej90LYhnImVxROxm8
NTEjWJPKeU9TZTMLB752Y6kNYXm/CfpMr7I+ufC9nD1GHwkZNlc2NejIWOyP7y3pSZ6tPFPuIzl9
Jz9N/8relhyQPO6+/uNT5Ep8CN5yc8go3iQ7fy1Wg2eIMm+iYe/1lHWILx+3/WTpa89wwwsv7HwS
4FrLZtBlM8gs+mZ/++ta7kTFLqy9fm+F8fxJyCr8rHc2+U4FSV7VPMQbcnGXHb98URwuf4i876+I
WbQDjbyW549v/G1beDQH8GvcxWXHARNlt7+se3/9mikvak0k9bBPOd6tBhiiVwob+JbGJd1ahUcr
TKeQUJ7WeXSHWttw2Laf26LQqHr4u9TotJePf9J7b30RysAqXfZ42sl8TCjeSK3eHPY9sOg7wBna
hpy25oay8qUB9tbxP7l7GzsQanyszXhRTtay0qnHYTR6tReug7iY/vpA6FnpEzMydy6yZp98EUR1
hnr2/J4TO8GIBAnaFX34nCSMB+G2kA87Y6KcD4gbCZbmduUfK34rI3KSv6GixhGz5UH9dChVPOuj
EM95GmtPHz+25bGc3Yrj6mwd8UWxczh+kYYipJUIV7UfAbPtpnTIg9YLywtrxolYfXlGmIlYLBd4
j8WifDILkPnm6FNRTvsSLtxGNC7i/3qut41ZF48xgJ91U5ANGheN/kDofft57i2eGOhDxNdetHVl
0d+ickO1Xhfq6uNncLZJW34cSE4iLmimGKeflm60mUzmdNrDLCBisB2ICWyALod8YzGhlf+6mHA5
PCBMjBaOWSQex4/cp6GwdPOnPV0Duo6hSjdw8uoLi8k7N4U+hjIT0hV41adPvDUl2WtGPe+Foy2F
z6TbVRPs+Eqbxb3R6f8fd8UeBebqQvBm/TiZEYxeoPPwq2k/OhpxZQZxPLpnZJuPX9U7wxUuJHRI
7FXMuqeIoaKOkkJE7bRvppmXkw/iZ0GE0IU3dIqffGNnwM9wcYygYuJNHb8iZRuj1/ipvieTsb3p
G1s9EYAcUli1aOYU1M52su2La71x6P13VrivqF2unM7Mie4rG2pO6AgmSlb3ppeYa+ElbLl9HRgK
TcdyTMsLQ/j8ubAVhUBJMd1acF0nP9gpbLAKQtf3dRYRe98UxqrsrfjCZ3w+x3IVHg5kUPSvAB6P
H0srPLN3wlDfp6Uf7tJBKwISeIgpkaN54YbOhy+qOeLprWWZ4ZNcfspfC0yqmdJPjdreezZ19gkf
H4FIrXPvW426oStuBh8PrLNtCmOWS2kOHwxTwdu56q/rTXrcoyrS/D33re/czCZo3kjJS1gRoK1T
Gk+mXU1t6MfHl31nIXX5YLhLPJXMQaeySIPYDaMia2iPKsq4YlaQ4qFuHBXeVozuBzFk0X01ZXX/
BaZL19FDju0foVE0ZNo5wt93Fj3ptR76VEE//mnnQ2r5ZUu5BHrFQng5fgPx6PgVIIBwL5GNfOXT
jr8VAIIvXOWd545HjpKCY2N+Re12fJXQqA1ifFOxz0Y922g58EIn0htac3HbPJCfkezMsYwufODv
XJWhxZtk+UaneCp81RsTvGxDE4VzhLiOgJr9zrLUeElzGe/0vrQ3mZ9nF/yh50MaVaTjoONjy83d
njzQbmpm8snm4tCy+b32U4WYOW+pk3cVjh9t6p//+QX6GjTOBV3P/5zVHgyhDWmjygNjjC0i69p9
grLuwpxwPkyw+CFsZZCQlwLm4fgF0vRrjFY69cGx519+anWB1hWXFrPTiYdTNuZBg49z4U9op++L
3pFRo2ayD3XoAhqwnVs3ns1VbFf27t8e2sLIW0yCbOrZZENLP7kdk7NdzT71UBCkcLsQCdeK9Nj/
0JL/qyXijf3097ZruQyjj4Me0xx1wpPpDf4L0rCesTAnY4EwcvSN8bo2hjS5a1xh301OhD3Km4Ac
j7lZ0xb1ELAEvj3YLTY1Ou3zKI3tXOqmWHHEgWqhkNDtlK+nNYmPWidXCUDgNBCVPnzxZ89/bjWh
s9Es2py0TLIBL7kiTsf32z0xrvladIylp1NZMWRVz/GZR0f0oxjzajMVY3MjZ+sTCoHowsRxOu5O
rmadfE0oI/2w9LlaL/U8MKW0g8oNswsTxdnAW97Tsgyx5wCHfXqWZK8h9cJyi0OTZmKd5ya5YH7T
bvNx+P3xwDu/EjvPRSC+mJyojp9MhHHXR/M8NfEhIqSPHEaHA13NsXzGbRD886XwjhJrAlKDasbp
WldgLc9xkyeHUlPGbV6N9JEaad8wuzsX3tLZsZWNICYGrCus5Ex9p9PDmHLqHkorO5QSzm1bWzKo
EPWj8ZWkydtWIjj6EEq7sqYy/D2YpQrM1hzv4imuCBykp3NhY3E+bo5/0MkHLkhSzDpXyw7oa2jK
6YW4inKDrd3Hz/i9y1jLXEXpF4DyAmr+e//S6l4xtMT6YimPtKD1C+2zZ47Vz4+vclqK4+kuoSQL
XorNA2ffk6tUoDNKqPcHbdAUZlmtv6Mqom7RxPvfZWFyxjT9eDNPNXrWME4v9DhOl9Hl8qBFlwIA
KD38EseXdy1SE5DnVQc6YO5distrxbRC+qA9JUGEQXmfxeygPr7nd57s0UVPSlehETcI8KC+yKxf
sINjgzN4GC4Mk7ONGfdGdRPXIffFnLagP/5+gbajELiHVX2Iszr+UYkwRKGGx9me9H5T5wiiYt2i
tc447XeRI5x1CgYM+KxP9XFm3qeqZvubj+/9fIoF0GuyQv1nkbSN4x+VdsiueiNsDxb667scYNuz
hzAPCWGu3/cyuoTce+d6HrQCOL/L7pRIjePrZTmhlSlHxwN6xPmTQqz/uWkggkQEtt7XFuibj+/P
WMoNx+si2GAYk2z4YbhxADu+IGTWyjURhB5Ct9XtbVoUtrGCAYMwSQ5e/Cqy0Xv2Z038kpkakAbM
zVXcdTk+vDEsHlrFaA0a1s1rmy2ys0qckXj0BrOWtuqrzCYJkX9429blCP9bee4fRyLNuLBqvDNE
PeKK2NebRCVxfDm+C0uRtKLLrjv4ea+jRfG620oPwwsP6/wqnE+Ru0GWg2lzZuzpk5FmQzzLg110
ahOJRLuqmuZSdMy7V1nAOSApKBJ5J59bko+OtFDVHZyZ5Grdy7IAtfEl4szZVbAJG9hfF0ChhTnh
5L13TPlJYmbzoeC4t9WSOdwgXU0ufD5n0yX0wWXNY9JcTnqLMfnvb3oxVbRa7PcHGimiA8lpYScx
81QnYUS296mpNALRQbVsUOxDMnf9/MJu+eyD4hegxcQiteyRGODHv6CYJ846pjYcZCys22kgVYFx
jNypgMeIbPRSqfJ4hmbdpVOzsLsMDsgMydORqJd932VOM9MOrL8jt6xIr+lnbPm5bV7ZNrqQOJlA
LXz8Gb+xJ/7fZ/zfZZkzKMViKzyvqCFKkX1tQ5iXk1k9Fm4lTTwmA/rYDGKpDr6B4Bji9Miot8x4
0K5J5IbQaILoueShOt5Xvf0U22U6WfqBcCHfZpy/DvZGgsSrtKiDydkjWXoo57WeUAyrld//U4vz
7VLcK0d5LK0aTY2TWqpEMpuXrYOHAy/LrsJzgiYnDq8Qel46nJ9MlG/X4oTAaOZE6YM1WT6ov27L
DEWRtyrX9iSwkEBgz1NGLFaIppWt+UCCjhG1T0OK4ixgv+fbCH6HyFxPWd7cwSoPLdBtVn+Fjg/n
CNndmnlLDDDYPNsPxWc/yqIbFETiCdS7xCDM6HryrKb79vFAOf4g/7sL5hWs+CaVQ/Luju9iSpxW
0TpheDp652KkkPonS+/kulHj9DirUbvDvdL8LMxyuJ9St7xwDntncCwijaVGyuxDz+34+slEcrdj
ziQh6E4XdAKhWcKGCQ9GW12Yrd+9FIsbgncm67P9/aBKSaJ0o+2tBMt2TyjltR/mqL46PBofP9Vl
eTn5+lhEF9viUs92Tp+qSYCyWWquvi8QeAYJeqffXZgZ607zyJHIKGzIRvg3sRan/1Ti+O99Ehdn
+QsEHmXKyQRb1WQjVVg79ipv2teUlWPDP20tldD4es679FJv/L2nSmXDXI4WFLnP2hdVGdv5LPjk
sDoGmIW8m26MvSC29fbC1308dS/3tnh3WdQ9eA20fk7HygBVekgac28VTKnrzErSrek3zQ+c5xiY
kriMv3/8Hk880/9dEnwGxZUFNAdF6Xh4Yvck3iCZtb2XtoO7HTwL2iqup/hxJABwXypCaeGcJNmX
AbD8HXMuRG07StcN/8YL2+7zQUV8HAQHAMJsiM84z6gqB/Z7S+0XMQWgHS9lYzZP+BwNL0vwQ6b5
U9IqJJZlbbx+/CCOdwdvz2EpmbF2LqiMM+nRLKo5cqRp7iMvGm7ymexXzUcZ/PFVzscSmhmaehQj
+UxhMx8/bQgcc4zJ0N8bAmKPpnwjiNvhEE0yuzCUzq+EBIYxy+zNdp5O4vGVDNWNkrkuPdDp1QOd
2M6t3Yo+8EQiL51jzp8dW15NXwI8ALCyGzi+VkxnnpgnmR3qyC9fMkVbDdGksYkiRL/wrat7HffZ
Bjet9QzC22Lal9o6LErknRhM/gu0S0RzaSf0zjOAB+uBvsbKvTQHj3/XLJraE72bH0YvTQOfQJ91
NXXRzkjojH78Yt97BHQRgKqB/oLJtvz9v9ZKJMYqtu2oOLyB6rW5rAiXs/Trj69yvtWyoUgSigSs
3wf7dvKxyrCDcFDC0RpUbt611Hno7Wojzhg7wQKg3BekDjL4+KLv3BpAUmTPrJ8WOQ4nJ41aGrnC
f1Ozbx4M0oys8noq03/fQ1Ho1BaOwcKS5vR5/ADdWBMKXnnDGSAPCVxuEBUIYWzLLEwvbJDfmq3H
ixdEM0dDKqexSWbuO76Wg6Sqb+eeqrXmRtidfOm8eqQi3Zphpj4x0hsa7o4tMU/pNhSFHCFOsvIm
Au3WoxfDEKNfAc23hbe4okxn0nKvZ5yf7H7xyZRuToa4OXdPhorbbKuljn5jJ5qZrh0xJjU2X7cz
V70CW85+VGl/SqwOHuCs3P5GPCHNqIa5B7/Wch5aSdfETIEE+EcVFv1LUdv8RiQR/bolcOcJsevw
q+8z6rVmRih24Bu0Hq6RaYqfs1bU1qqoa2uraUPUrCknDLiFvaZ+bSuN20zQARFBgn5wXsWEz992
LtZxOgdh+ssdSLrfitJUn8dxCSyvwrZSgdfpmCNlOc0l3K/WFrcSf5C2LqpMi7HsaFEYpLiKQeVm
0niNqM89yihWfyobkzP9lxCfu3Lz5mCTf26sW6l5P0uzz7F8R0l175Se0kndySCuKVemZTDkKd5T
clgKzHVqtp21gUkB9xvKELkpvAXzgfXOex5UW1yqZJ6UFxEusSqygTOozrLr4Js6Hi11hly4jGT5
yxP2qo/+FIW3xRs7e09lBcekpN5dXlfpzyx51PH0fPzxnYgtz69+cprTyxqglduXv0Z7dT/h5X2t
vlr38ofzhZCYWl8n/a52A7n7+LKnm+bTez755kvTqyNLcNXcpA8y2694Bm+EaFeqxYVsb5zJWvfd
cGF6O13/T696slXPHBwFoRy5V5wvrsvzfUZsnPPYJd7Z0LowZ79zwGE6I4SSJZD/prF9/GZzZQx8
8GV7cHA1xqsaHc1tZk6/kyKqP9f+YhxPhLpK9B6ljQGYsMHc9NRadr8FcRIHjU6W6NTb1bXFyn49
dwSIdSXVpEiT6oajPQbYOjeuwVtYF5b3dyZlmgUaaQRAoggaORkWMc5OZSRTeyjHtuao3SKsd6r/
C4T+X3tI7yygZAkgaYdghnTlFA0y5M3oTIpEdOC8xnbyRz+Y5gH3RTTZm49H3HuXYm9EwBLsNnQG
J19ZZJkjDACTtdqf3avCiZxAz6V/DWBquvBNvbOKQmbzaLkgL1hWtuPXHppYMgc7Lw4iNvAP07hi
XxC15e0gZgCDrQz9R1mr6fHf7/DtHI0KilrX6ToKjATalEuCWG+3RmCaZkUHKzTXc+LFF7aZ5+cI
yvUcJBge6AzQ6BzfoW6Wqa8cnwBdk6had8a+RipDdjVavViZY5tuP761d4oxZAgtgDmkOYivTwN8
RN3no5XnNAno326ahl5Hlo5J0BlEkyWaG34XeRZvWrZ7N5ZlJhsSzy6x5E/nLA68EKYQtpJ0wlnt
VDNs9pMKqVDyWlOcYZJ+5b1py/ChEHrySXOdcFvwE4lXn7JNM5nqwjbpbFRRkOEJcPBmACM1ONls
Wm4aAWkpdPokeveDQfybuJJqi1cqvSZqQl35kGEvvOfzW2YXA6qNZjInJ+q0x++5nEs/ZYdjHKJu
rm4azNvNqtYKoGFl1X3O8hFaQdcX925DgJg3d5fUxGezEPfMrpAHz9UX7d3x9Ucnj7FsmMbBClsZ
TDYs6nS2L50v3tT0f+/XOL0gAqVlyWDGs3H65Yy0P1ifC/tAjb3TV1GZsO/CguzfVnWUk3reTTDB
LQSQP6wOEyEQlghWjUbhpVrHVSYfYuE5L9IXACKqosUNVkAYN3BsDfawasdRe4Ts4t32ldnfD2UY
biRWnm5t5Fh8K3rhi1sr/ONOWfUaljN9Cacr0kBntJnrrpnSOICGpAOUhUqyQqqJ5Sgyh/lFGKMR
498P8darJp5fTaBAiKFzY27WDqy3b17YYkQJDT+/AkzmXevT0IGidQZ4QSVbrQikrD8N5LlVur2y
sZg1qMFw9m+kFdt3ZhINcFb1tv5UVQWJ0S3ZtwSE2vx6lSrzJrKt4lVliQVgjoG7LsoYJ/EMSFiu
MDMN+w6P384ngSvchaoQ06Wp4WxRN/BiMc0uWQYstQsW/++TkYqwcDdKWYe5DcMJatRQrLOsshy2
2LpzzR4Taao+VsnnsMv8gUTRCCtvI9i+r2UbF0kwRUbyxRTCfa4NqusrYoasx2lMhgedZ9LflLkv
LnxYGIr5WUdjzsIjREmX7GNaEkynxz8bLIM+ZjXWYhPfOpbqHvdvW2atv3IzLw3SksIXLuMFH2GY
jd+uiQTSnuI5rQ5WqnK6lANAwcAhgdja5bLu7mTUyZ95nIqvfi/s9kaVpImsdLNv7VXit+pWknEx
r8tKS9zd0A+AYvLQS19x3Dvzqm+w3KzKxbk5yNH46eRYllctQBPiU0NXhVuVjxnypnHAWw81CNpe
ZQCU5twb+vZ2nueUHJC8q19BJ4k2yCpRPDnjQNgqAndL34x+6BDUI2o7ZdCFmf8VCBtk3QywPZKE
WOZfQccpOLrtWH3iMB3dp0j8+5XeVfOLH6rp1vCSIiSRsIvu+0xCg/EngQlHa7P5i5v0mQiirBZX
/ehUagPoJr2PtF4R5urbZQWHAnhLoGe9/8Opev1rIrs82yRy8n7mUTXfF5g+jS1MMtGtBronh7K1
tE/KltMLlWcQDoNmM+Nl00AOV9ZjLmQCDr+UWeENKPsqQuRlXkX7inRGjOTGDGUJzAmnpywegciY
LXhpS7aPdlXUoJm7tkKNmff2azbOTcjDr+x6g4FXAIJKkvSpyZtKuy8kjIog9Q2V7mq/8OdgbMpK
D/KwGMXzJBCNB7GmR02QNlJN93kzwxOY0dkcVF3V04NvZyL9AgkgTPdOHdoCbWDTj7iS9UR0j6YW
5h7ciDSq0qt+HtQQr/DGOPn9GGtoXtDdCufKRQQg1lUbVd9SjJWQ+zORWUEaZVqHJoJ606oq8n6H
HAOeCSe9ENbT5NS/XUfK794w80d0O57GBZzVPYUmrCmnzlpzO4dhd1cIEWt4oFODQx/t8RuO6Trw
7qgPoVhOAzuMojH89GEKFREy0Eb0cVfJrAEL1qf91Wh2tVyPWVsPm1CQ+LLWejFlt4Wn5b8pIDl3
k5XagJ1DwwYiNOrOPfXR9tUyO6tZ0+pxbmHYpTg5Vcihi0ioOgC8BMcM7VGigCdpRbTup95Tu0XT
y/+DXIdIUBoD8zX92FK76a10EhsKcMad26kYsrZogPNaPerea13vmsdIDaK8LmVRZ3eDE/vJp3Y0
XbwdlKqu9b6rbnAHE2u+TsWcv8Zx6D54oefwsM1R1FiMzIi4rbpw77lPc96KqWS+CgeneQCIKv70
skZxPyXChIalihC2RZ6G96MF6uVGVSRGXCES96/0mD3SmkGfd2tNmpURZObYG1s1qqR8sGonT9Yd
ecvFVq8GyBP0lyE5pJVXuNdNHPfmFaJDeG+hFmFunke+IfwbHViLih++qjxVv7pQMlCeGvR0twYv
+oePbVuuvSgfYOsZSfQ4aLJowNgL/QXBQGhvdKGyaZPFYXgtAbi4K7A9+eugN5gvyF+dtaCYWqat
MTPKjeHzO4KaVDYydPh9IOX0LFnFbhO/mqT9mLulMgCEvKidL1EGNO4G+Gl1S5sINkPrZTi+gKBw
7BW5mGC6WrO7TJRG/s0NqaasOnBgTzPL7J+GEFa54hQfIa2HO+QDiZuSfdh5YORwafs1PIFZJTuv
16Pvam4RjBiD1znMT1I31maYU9kpc2nd9xpw0lXbzokVNBSh6gW+FtuUWkxH2zr9RHdTwrhNVhDF
OD2EkM4iShDG/IR8y8djEDbyebKq+o/XleaeuRwuWGVG1nei8ZqfdSPZnjkiAb/emG5cQXKv3QMv
d67XtXQVi14VZ0+CjNsiYH/RG/D3kuGXlWeuHsTcJLt4SfSPmbSQbq0kVvXKjhM3XlECyocVS4ue
BOUwUjzXQVms5zSvtI3Eqzmt3N7Pwd4WaAeCefTMXRVxJls3rRZ+MyqnK+mKifQbDnv72+TIpqL6
1CXGRoKFeqGeGnmBofzs06gKHoTtN/pdawp5Bx3P+JqWpXNww4Q/BcSlv/OcUkZrvRLJTyYOq1h3
PjyHlWlSG9qRmmw9iGKEMhFOE0AtdpKUzaRXw41EwQ4qP4HcRMkqrNwrZ6LhFFihlrLmmVpMRkDu
SG819om1zfKaU3pZMcmuprrQXqwk959p9sO/d/ghNhuw1L2SZmyzOtS68SdOOydft1qWvFaJkgUs
hzS/tWQ+97CoKgKXU1WNRgAkTL203UBiQ9JVTbqtyikDo5rB+AIiQjgOU2JifmFrB7St9p3oxyyS
vL/J0DnYK6tqImM1tT6E/HoWQ71hpqGGwxaHD6srZ6hvmhn3+6YUxWuTiDm6Ar+m7dIpgZsJEGC6
IdM4IXg6BZq0IuRTPttWJPc1hBjiBvS4ueqt3opYflzjySq9+hHhW/25LGJk1AxfdoQ5x+5tGRqV
tgKdkH1yPPHqNKYs6S8VzKijEn2KsIv4+ZVMladvlE5sYxBVuq+u6THMYDNgKd+yM9EojCZD8gsk
YgHljIJ4tAt7o0yBR9aW+Y3Z2yIbgugLaB80iDh8SrMk0KwbTYAO02ztuimjlTXm/ch04STm7zKT
xJDlkRneJ1IbaflYChBhh2HwG7M6q4zqUoKkZ5npj5NX+ND5oV59o/KhubcJSffZTocNk6/oV4be
15KpdlyDfxmnl5F9f78y1eT2u76Dx7SlTN/1dNLo9u7UbLHkjxMkkxE+qNyx4eBrqqDGTDd+Omvh
3qK2OJM8oBONVGoOlENtbuZ+23uRc2g9kU4rR83xo2k1BoSosbPzq54T4Hd66vCkFf4FceNAkX2O
CRSijkoQFAkl0+AElqeqvZ/oORg5kHDjBoiIgT+q8vgTMQehNZ3AtPii9CkeH/Kwre0/vL9ee8lC
9GlwTBNNu2mYZqKN9Fsjv4uZNGByS8N8LJp2LIi1T4v2xsxVHG3HOpPOcw2W9w42vfOU6FZvbpF1
6H+AbkwtUQ2RzALJUOyCYsQ9tu16s88ClVdWTXuwb4gzScz+1s+7VmzCEThdCgZVLrSbug80SlJJ
gEFTVngZKouqmi+al0GfDYWYVRvUvaHns/t5soZM7arZaFXgJt4YrT2+YC2gEalSZi5j6temzMbf
fTq5Yo00sNoXeijq66lo2UXMSa99ijRd3o2uH0MptIri1ZTOxIIxESmytaY8I4ZvKJP7tKRYHegh
xzkwDGCvtu5A2Xwd9hXWMGrV2me02CPbdc/tngcZExvCWQZmErdd/KprzX2oiXsSWwEDYVp1LaHd
66HUEwLgmI0+2za8zx28wMHddJF0zNWUtd1vjsvaE4gkeWCeFqTPaHhmfGssIqRjjkEik7Cm9ZAP
5ncRirnjuXOi2Lbc2l3KiZVpY4qzMPCG1u1W/Bu7L0pLGw4eRSPqHUSh9sFpG01tlc6xLTALY+pW
Ksy08LbO9PquQH4DDmKMiFQpxtkwNnqaF/d5gclipTWO8VPFDUv44EKCWodDo2+iTmBUqMCwbwnG
JEJK9kNSvrANSzeeIjwWpyBg6drGowOWCrra2o8aFjZjmlh403aO1t1QwPqPjawLoqaoWoQwvkkU
Ovg6zhZOFmWreCrmBAYmZfUdHsax3Wmdoe3cHKjSXV0x82RJq2t32awbnwu/b+y11UZpseqXBjZH
Hk04Qd716V7Zmvqh6VNWQs9VSLSrtvPboOrEkvBCuT5c24OrucC75v6ud/iLVZXQMOTLssbXrDOs
P743+4+TPerpdS4cKIQiTlOOdEX4Q2v6+VORCguYrNTswwD904KqK7xqy5yr0NymhS4f6ja02wej
VvOrHTZVe9NOIzz3cFgo3KCJOZSz6vwZzdYZNsPk19paFgs60fAm62teqpQ0IobpuBm7aQJnbxMy
uTKgLvt3HiizORj6ZhyDcRyLh7zHAA1sYGT101GXqXVSplVy5bhl/EOwa//phhGx8PBUNVABEMT4
9E1BDzg1ivg3HOLCfJKK7hBWsm68Rxg9DVehT9NqRz1U/WmA6rE7LZX9E+ycTyQqaHE7qJ3IB3W/
wMzSVY6a+SmHNhevq5reI1MXORY8W46d3GzSHqo082LOLEZS0l3K1C8fyjygtJSghk0veusTp0Z3
4pRMgYLFx3KfQA2QW9MZRgTLiRKpXNNXhrNUYaUBTizC9AH0qiuu4UoU4C2hgOo3rV5MUZCbA1V3
U8T9t2Rc4JiWU7g4zcOs2JopkoKl5UYTDYsn1rrITtq1bUEmuhL6QCSvMdKJx5xeQMcEXZh87up2
eQatrT8rldAa+x/2zms5ciRps68yNvdogxZmO2u2AFKQLIpiZpa6gZFFElprPP0esLqnmUguc2v+
27mYtqlmFwMiEOHh/vn52BXbhyHoxxvkAf1tGKWjd6ECgCiJugrhBrSMPzqqknffae7qqKUNQ34t
xmMK5w7JPbqjQVF+dkFYe5fWNCGsHY1a35apUT5PHhDblUxnrmC3kxqkrtWn+R7GZXUVKGSn7FwH
x2YnZVLtQCO3ND03zUg+U7DEeptoUa3dQlUxgKr2ecqBHLnItpMHol+K9eoVvYUAZz0FOwUnrTCW
dNVWjK7HSVIfhsowOluOJfZPCGAYv8kBR0nbGLS6t1u9a75PUw7wITeMlPNkEJpXA3QW70pWVJIf
LWGVaA+BXu9nO5DDBIX/k6UUfbCqc6wjXC0yjFsvUPWbKCymp7QWGtXhd5UvQRLrT31J7GxbPK8f
MCNrQMOhIT/QKRxjhQSiKbK9PFG+kcvzd3EHYIsjeih3dkf0X8P4s4o7ev19GvZygcWloOnAYOkB
275qRHUQ9ymfkwpBGtQnWY3WYx0p2JUJCursk45qHV4ktg/1RtGr5ls1ROHLx8nxZTL+uKpFMuk4
kwTfVBRjj1qaPshukqTOKL4IRgwLMThTQznJWR1VKqlTH4/UC23vyV2XPQ1Cd0u2mZHwUjQ74l8Q
V81atvYf39oy/7u8tUVur8gAsdf42DwVMYVwinZZePfxCMuy0HKERYZbywpfgD6aPZGCsedGNuFn
P5wZY5m5fx0DSQ56WdQrSAQXjy0sNOpBUvaUXdQb1TU2wsXveW38WcV9M8TiQQ1TrTXmIGdPiMlX
VfoUSOdUaotmgtMhFk+KXkIJrBF3wRGJtRib99pOvpRutZourc/+3eQEm4/fzbL6sHxu8+x4o3nR
aJutYe5nT4HZbtRwU7akpzZqnm0Sf5sJX2nfsj8e8d359uYxLmoscjXWlREzok4/kVet/fpcbfDd
j/XNCPPP39wTaUZ2DZJcT6IgrlUBj2WgzJ53GddnRCgnJbPl01skmD3af0OjHbMnWioukIU6o1Gx
7yVuW13Dz3ZEqcZb+rnC6vfjh/jq9XSU2p6XCWRasJJmGbG2mO/kdKeCumH2ZOxQc1ymX8LLHJcF
O96oO87usRtdw6LfjZ/wlV5/PPa7U+bN0IvvgPz9qIeymT111kM7HDgp+H3lmsqT6N8ISbBRlR8f
D/ju+vFmwMVXgbo5U8bKyJ5Svjir+UJ3vyNC+/54lPdf5pthFp/CRN3PSKGJsYRI6/u7OyjYLoSh
M8O8O/3fjLKY/jRqBEpLVuUpNXB0IO4JwzPv590d5M0Ii+kvj6qAjp7HVYCwbVbkEKQZVOEM+Gqd
a7J6d9l9M9biAxDUGIMlibFy0zHW2g/jBwTj9Mwjk05GwYmZuiHzHBtfhK6LN1NOua/K0yA9yfrQ
36H8ghvbgXif9Ghyx2AW2JaNf03dSsFwKUscorf4MQLU77aDinA9qtPBTi1ddatc6JzZuBt5aGGe
udBFuy7rtyWJQDvm4jWVVPqpj1ceRW6LGd7nPSIbpUDOAQSPTAObq8Ah84nvZFMq5ks6Hyztoo1g
X9CIgG9Jp9TGZ2mwFJiy2pRdWaM3Pca0B1CC75W+sZHVNMUlggADuxTTIsPaCoFvp3O12u7kyaQJ
WAHS68n0up35LubP62SpmUUIM9Vq7tM4vimjpPCZztu3GW2Bq2u5rT/U3/2D9Zkc4kWQ3+AOc24n
PHnjR1HQCTssjdImlBSioNSMCGZ/TN7tyIMrKMn65xzTzsqzFusLYnSoSSnBXfoQ3oSX8WfzQr9D
wGdw9v6EBZoPxPo5PbN3vLuovVGkLea0J3W1hpqAOG/cTdbXonDgm3385t5dqN8MsZiNY15HOF4T
2enI62xB+iwwD4XmLq667ypJ5ax9sIKfr2P+1/Dyn68ghg8MLx/aqj22uuSQ8Mvqkq7QP1D70qkI
NASOhMGb+OX1/PoTZC6ErCrqRBRNf7vKYxxP2XqWCrMeACpExPi31zM/nBcYCFF8kBaqLj7L3/C6
XMjo6D60Xi+C5hqk1vjHzHPpTcxEv1ISkPT37mYttisHMK/r+nEsq3FbmPJWiWXBbrR4cioTaWj8
XAklzipT5zbG6FJs0/H8HYwvkkmRORwuQoz0HNEzKOd1P4VJfvzvLGvGi6d//ZPO/jcf+amtatg+
H02y+T//y09Vt3AUn8XdaNMQRM80or8cxfkRgnODFlNEUozB6/3LUVwymZuQPyBMgWhDaCb/Pcsk
C4dW3OCYhxRZ6Sc2/geTbNaGz32uTH86/oDGaItJNmmJ4aPzKA60GmEnjZFgFazIqbAXo2YGyW6U
N03ocewhE4pTU9uhjcduQtoolj71FF2HqHRCnBw+9ZXlk/Lo0v6Jag4pxSAqDgE9mRUztKivi1oM
Hgnp4uv/zry/Zh7r1QfrG4a+zkPy/ASV/OF4Cv69zhnyH8wjFWIJjLW5EeevGYjEHttehGY0RwGT
JMo9moAkVMR5NZNQ3pkznaDO2yb41z8FWf6DBKEJqo99jJ4b0fqdCThveH9HMnDU4HpCiCE2Qzg6
xzLHi1xuGo2v+oV3nxaPfeTq4tfgnJrvOHD5cwjukysGyA3H9ngIAW+lkYSud69gMxMV3xoLnaT1
IPn7pjunfV70ff0aTKbZSUEvSePOMtz0QsS8piIJ9/1oBw4ilHI1lBtTsg2UHDieblC+vXnnd7+e
1T+yNr2biRD1v/753u3JMiJBLAY1QIC8+rfbhBiBs1VzVbhvX/IfsOl3BKFnB5mf0fI1WfRXwf+j
EUdaIlu0IqKqnWnefRGZ1DYIc31I1Vq0nvzf63t+fYI0dtKuQhMiW+gSXuWhYvbpGvTuMRKhanwo
km86QaaMJ5EeSmce3vHR73UwWAXgghCs016+VPRSjcuLvGzCXUA6T69uFWyUP349ywmuYZoxQ8tZ
ZudYQlrMvr6JA3qYRn9XeOInU77BnMAlobj6eJTjA+asez4eZZ4kb2IFqqRmB3Df33mzDgjNxlfv
VqfrsLKN36QKvA5lqBZwhJlPNQc5R0NJszYJT4pgVxcdZ3HsvzT5HLvn9am8nW/z/RgIfwmyZgSW
zgb49n6GHokcjhvBrnoyY3cc8FZYV9nF8JhfyI+YBAQIUFEIfu0pugV2fw5msZzur8OzL7M/K+jZ
jcWqJBdKljXybC+XHEa13AV9vs2l+GeP59LHL26R4vj15oCo/Xuoef68eXN1E2Le1pfBDl7UFNjG
vbhOb8u1/Gm4Pne+WU725V0t3lxddRomfAyFDPaiwr7Npx768e0sFyOGALwCN2Bu/Jizvsd3I+qt
NEthuBskDeaooVEK8PxL0Y1jv5mdW/tOP675/YCwYaGForNspKhrTSlG9Em7IZDhvrG4Nq51ji/4
3iB8txrhOE684N+O76kNJqKoijUCAdGLIG8nLaIc1p9ZJ05fjvHr8MCDe7VzOB4lAssiS4Ec7MA5
RXsVa1cnMPBsPfOC3h2Gcw0RgTrnbhZzQBzGSikgEe5MZK7jRLeshJLqzL2898Q4AM2hBbzJk0bA
2kqijmQQq2pfrdrkBjbuXRdEm4/n2ju3otIUOmOaqDDAADh+YilU70nT+nAnUY/rYsmpVOFc3vq1
7f14IcI64c0gi5fflCm0CVwvdu717V7Zovuxvna3iovV+fbxnuz/6Ipu7haX6hXWG/lOvhrtz//B
fRJpAQTUAbC/hhxvVogYe90gEOpwp/gCwtk4v/GzZvU/G2Px3QZ1QjVXLHljarLFx25V9b/VWTWv
czzIN3ehHL+tEY1oEzRFuKPCXq0CrXWbqorc/+Q2YPpj20C1Ydnt1Nfol820DXcoyrfosqfgN2mt
f97G3yMsNtoGKWU6jB0jsMDVoo8U4MyDeg0RT6Ycjid/3cS8179533QlWvT4DOGuWsubYa1vJje0
96ljuuEzOgDjPjzc/TQ2vXsz2uMjymzv3nTUm//gSVLOAA722ui9OBdqQd81lTiFuzbGVmiKXZ/+
j//REK8745v79MltCCBswp11a6JZqbNzVZFXRM7Jk5xb6JkLLN+vaOs3I6hlYURer/DxPlL/2aTb
Yg1K+Tq+1m68vbH6+f1ya7iz9u4+uY7X8jZf43+9Gu2n/+BG31zGYs0N0qhGqyGFO1PfZe0cxp7L
l57kil6/rjdDLKZlIklTn8VGuCMNv/Eux+eaZiwIhAgvVoaDHYObrZJVsUlal0N8atr5LV6iZ5b9
dxdkmsx1YoA5clvc5wQfKRx6Ldz5ernp25KWMbn0nj9+mPMvOXmnNM4bcDXmfMV8EW/eaVO0AXG8
Hu7C/Maj9TsRrkYsoHK8zD4e6N27eTPQvMm9GUjKBAtvUR4pZsQOjbt2enaIdycoXVhQ2vgfmLbF
ojgEQJMUdsbd9WN6maylK+krKp1ua6xKd3IUJ3UzJ3HMVXuFGMdp7db+3G+DS/Fq+x/sMQT0sIJn
txJ1eWxts5CYYEqjnZrXN6gjb0DondliXjv1jt8cPG4JWSEPlW6zJdCK3hNE+EZc7/yMTpIa4e5O
ioamQsat1D3KoX743mE49lIMffJtpOHtoY6V5FCoXXStK4N8H/pxeFlRoUNgP2IhYudR5/00kQux
OtJ7RU9+1JTXrReJL4MvjT87PRVDG3v44LoXNVoz0OYoc8KUdYG+/Bn8TVeGuk9KPD6RXwnZZz3T
xGtZ9/izVk2K5VCnypEjJYWJ8lccUYZZ+HfXNDxK2Y0HyCnFs3FS76cyDa7NGkmYPQ3moKwGkrO5
bSaV0dhy36GQCSuZ5k01DrDtsdoB35RG9agWyZqUfxtNTHv5v5Bc7IiGMbS/Q22+fDypT+LzucoF
OhnEDzlEqG3HkzoFp5XRYtPtoEPfjMV9rmovVjLafXDDXvC7ewi8Kg4DkgYnl73YXCxKUxjSADT4
IoOJtiEhaK3OLAbqHJcczSkAesxa5hWROazDxWogFipkuFwN92ai8H4QvBffdbNXnvLRa2rHVDPx
HjGN0OFsoVSSraPevKwwl39Jw9i/a1Fuky1BIfyqxU6qQ+t3dYRrrmp88Rr0wDYkr/zJM+X0DpBG
8ULHjPgk11P7Y0zlHs9Kb8ZUNBomqU7amkB+RAgYBYo8Lb7XoXdhaJcrEgpXafCvfE1OP5t4eR/M
wFQwBUdsnNFmgCXOSiDJms2SxuyapmmU+wkabW0zhByD7ZYATTyzwC0IDIRkrDyIYgG40Eo4Z/SO
J4MhlHXQlF24FxArXosmTAuRnnwH2wvKoGGfND90oxYuTS9HWun5yr2f+YAnyn4VWHq++XhqLs2J
Xi8HM7v5YELzPVYpi8spckSpZR7vYzHGXiKVfHfwPHMrjCIK/0byr2RU/A5Ea2WHraNhtxDqDgry
Xcke1LZe1aXZ3VSaN1x6NWLQKU/oCSz8YG2ZcUYarjd2npeshX7MrxXKsmtxKKV1MtIkxIqUu3Xf
TtddYlhu0KudrUaNcm4NnM8kx/N1rqIS3NH/D9h7WTZH7+pXViOJewtQB4tArjYvndnNCrtckq/o
I1IhkXTThSJVAgJFemc+9wreHttKbDAg47C7z0z4BK0+jXdTnAVf2FekfT0WFKpHX6LVcMz74q5J
cTmEGWeECmCSLpf2Y9SXn7UwJo4z0ja+1kUaWqAHe57otJZvPkuKMXwLKqRANumP8LnLA79A5xa0
ohMIZYnjMHaiJPtFYYCwX0/+c+Hl1lchjqy7oG712BajTm7sLjXibzLArZ/jIHhg7ZB7fynJYO56
fN2v5bhtVbvTLQEz0dhABvzxRDrJwTKhacvguAFETaOdbbEojIYell7XW/sWF1drdk7L62uaZIoQ
anvb7dsxBnJbBnUR2RNNipnTlrWpbqa+itFsj95v4tyZ2eCnySAgIYaLynp4PLOnmC7gFnX+HnW1
tWWj0NClG8bdmfs+iVioFGIzBiuJXLB8cvoRffoatTDN9p5XSHbZt/onLxI6t/BFvJrwOU+tFbJe
fePJYI0g8Q63fUo7WIiRLx1kvYZANz+XSnvnouhjx/oIvcjMcFqc0nMQNfhU9Rjv9qCjqybXVtSA
znGiTiMp6hVUSVnJSGqw7SzO6WlcSwG6l3yfpFV9Feiid2MKvr415+NyMca7Ji/TT5JvqKs+wbmX
fiJlhWQ5dVp1iFf0qgw2veqZM+BjYPeemG4RxCsu5ap7s5Yju6U3a4sZvbZt6yzYdrQdXTUajVRm
hBXlBHlpxR5P/6CnJGfi6jnSPFo05ntjx5ZIIJPmWPZMI43WSqPGn7gvaeGrdZo3alUktRtrv6c9
ZEtgKB4eyTRmEdWExRrcTExTFXEPnilNdGV5kb4yChGuUKSQTk6wJE87jMUtXCucohiri4+n8Mlk
mYcHSD1z/MlRaYt4WNeT3KM/rtgTEgrOgJfGjRiE7Zku9KUJ1OtdUliYIxPIB9TFjr9H4OwitnZN
uS+mNnD6ho5UUL/NtIpLPdjQDN+sIXeL936Kaz2mKdeVglseFEFhKyfJiIn1mNrFEEuXaOZle4pD
4yUUrMiJp3Kgn3kgLZ2k6dyN4dNdWkBG//g5nYRxnGmZ6GTXoMMBqVgsKIKQZkIWduUeBz6gqFql
2qZo+Y5Wa7sG2a0t0zz48ZAnFYbXIWcEB8PCp1y8mkBBa25pU7nHkVKx5VDytmYzKateGnhG4OBs
1lcOmnEinZn+790sEgeDqGCmciyTOo1sdeC7p2pvxalkm15jenY9TckKk9/CjUW13eWmfM4S4Z2p
yLMl3UbZi7tdQu7EKlXFWlKqPeTuxhmHEAfo8Sxc5fTT5iDLwQ9KM2QakA7HM1FqfbUpmFx7fwBa
ZgzBY9PM+1FPj9LH7+/0KSqg5uAjsglxAltSZ1u/7go90JS9n/FpWZDIsKeup80opLqDOEB2NUHx
z0yahXp6Xk+YojRDUHeW8DdaTlTZN1tRp0V2H4VDvlIFJLldGuHPjrVk01+CUrzCvmdfyeW68ei7
HTrt/tXq3gNr8/EDOH2hnGtJR8OjIh+kLv2nKqVWQ4UW433QUFKSIuNlCNv8zFM+yU5gr0t514KB
jj+YviwcJYqY1k0Q+YfKKK2VLuetnct+6Cr0kK+6yPM3H9/UaQxPrPNajOdcB3JpaXpCp5MJrL4x
9nWo/8hLur+9in4iNfg8eDutByVAvidD1h1msYTriryO4/LMB3p605BF+UDBNONnAI3keBKTEOLI
iR/RXslmWjEm7pcj4Qn5+HzcRLkhntkl3g3wQD7NJz7kBxgpHw+YZmxf7JbmPgjFke5t2vC+Z6gY
7mp5QiVVUUy5V8fJordHGbTJwdKsD9Z0HatPDfv+uUTmaQ2PlwA3F5EpMgPm+vyVv0kVdbWX0AMU
WftYH5t1XZb1qiTeAkhTWsJ1WxnqLYkw4SoNoum6VjjmF3Vqff14KpzOb+ql7NnIcmf/3BM+eZkM
naEV1l4fQnphfUFwYEm8fDzIq03BcSxCMRvxEek3KsBECMe3CoegSkJPTQ+0pKH37ruU2W1Gzbao
JtwT8CtqLsQxkNRNQwN178QldB87rbOcWmoI1r+CGvIoFpBjcboOBt811d5KnCKkQ9DmAH0rJrm2
5swef6PnycCSsi3IcdO46wu2r3vmHUfE7GsRVP1AAyduGW4PlRVK0hDfRRyNbuUpq+h6TcaWY7gQ
dhdyGwU0bcSe8IWDvJw5UVhjza4Kyoz4MYrMyTW9AAsQl8K9Wk3yIcfriRyTlYmCXQceLEIMPFvf
zcRIq9d1FNKyWsSWdTvKZTQ4rASYSARFfg+CXnz6+JG/M9uxZ4KcC0cXuS9nx+NHHiidXndlUxx8
C0JeaUGCsCZFSOwZw+mokZU6mpfkW7CXl1o3dms/KuJD6TXnynqnMwxCOqqguU6JHHrpSpWXEDgK
qYgOopH4V/gcFTYqjurcknZyRqZsyPkfqBFiHd7H4usWtVqUKvCkh943oi3d2OaVb+jIsKUoJkvo
xVvPDOtViNz6Xmp7cBkt1lUfP/TTJQ25HmhKaNHkRhBgHj/z3Et0nGj18CBalXVNMXs49EMl3qS5
tVfGAUbRb483W2yjgmK75KS4iK4K2PRxDkrjkNLB7KIj77aTPO+HtOKuNR+828fjnQosiAZE0OmE
21SDOaAd3yCJBmGoQ97lkKfNdqybDvCk6q/Q/OtOndGAOU74bGCLotsg75J17pmKK3idbKtmHjiD
EWa7fmjqi8D3A5duXOXMJZ4GnPMVsptwnuP0uHwkGXyQlvxcdDAlXoFWwXYfGd4h4FS3TTwNUADa
8pBhEnDmZbwzz6myYsA2H9lRzi0nYKmVEdiy6EDiLNj2hLpr8pvnCv7vbN0milDy4JxDiP6W1Sk9
EAe1M3XEBAbJNF1spDVV0nGtkbDY+G2orIsOt4441qtPo9bGl+DBDTcLRMXtUW6cmfHzCz9e2Dl1
GYg3SP+juVnaUJbSUFZClsWHMLVu4dG86Ga+1z3/u2dEN3XePX48AU8DX6JRFQIClDu0p8vivclO
aYR5Hh/6SSuudMHX7gVz+kYiVTpzY/ORdXFjTHG4kMhcyQ0sEdKN72lpWsvZQZusH7EvNgA+jOQm
6gEFVFLdryRP6S/SRqrd0Az1M1HnO/fJuYWMBOaU6M2XXkRma+ZQ3sv8MLecXKYVichC1MuVkWrn
tIe/QO7Htwq6lEaZWTmOXmDJhNMLOY8mEAaHgk+02IpdqLiiCVRXyWm3WRWqEAPqy5T+x6SNiriB
GEV0WNL18pDlSdReGR6NtBsQcHLqFtMsCJaBc+0ks/TvRgmOCp4Ak7xW9DyhVBH21b6XhXzViW2g
rATafG70kDfhypUuPkhdr75ECRmTDhaEeqn7uDYOsdcUr+hKnTQk4ZKdQeGdiR5EBK5fmeF3K4c3
tTF6tH89Z/NHU4YwhSVzqN4NeHQ/Zn5shc7IB7pKdaWqnCYx+k8KJs79HGiM917Af2d3JBrurSxS
9gmHnda2Eq881L4ImJrP0Q1mHdulSK8twD5urbZLVcMLWtGKRne6PjF2AN3Ka0NrNXMN2Sbo7AED
J+VaL7MU5z4SIdsREIxoz4UO8meEeBdG28qXPvnWfV4K3gvH8LinmtBChCC46L5NUkvNadLiZNXm
rTihnzOGFNZAzr8Rkcz0diHO0gKxnQJxA3GiLxw/b4LWEceegGZqxoAwN++NjSVQbOItUKSIpHic
bis/Fr6X4F4bJ1OlrkVAVNIrSqFpNF2IIjL1Hk2BAE69LUDQXSbqjDwI45WeecXXSfN0eTV2HHNh
HCaefieUOVWboo5kPGktsQUXYBVx5tZKoNNxEOjJAIWryr6yUtNz2MoDbk5mJwnNKicjZtpNX45X
XuZbjzgnG49ep6bX4+jT2W5aVa6vNAEvT1vs00m140z2QrdVtfAihOSHzDRVwwN7BM1rXWLmnBqN
TrnBQoGWQwNKAq5erZp9By4UrZucnLk4DPWKJUC79Csh3E+W1DhACQZXnlTNd4bAm0ZX7ocbPj6x
uNXruFJsRPFq5oa5EVfOlFbhPcjAZCdjsNG4mT75l8GUpddIncaHiEQujOxpSM1tpLUTrCwBiLjt
t6O0rqUsfTY1YHP2QJZ/X1kerCURouTnhg/vext7xveiNcs7oRmT5xawzqdK1UNkwr6aXw1iKVuu
oNf+Y9nU/ldKluA4zCIT7+B1SDmtH+FBhWi2kaDj4fStIOUDomWmX4xcba9KfQw2KPaD1lZlbDTI
kIhh6pR1MX7JR3IKPKJ40p0qUMEE+XKmX47WjFEYiGu+RnVR3uexLP4o68qq2PvD6r6sZkZKVROk
g0LstGurCavGicwpWBeqLmSrCJOQCo+Fwyir3U0hhb1gCzC9i9tQmiCyaUjLGEHvwx8ZxKBbf8r8
xyzUW759QVeSyySekaOdddtlpv7NoxoOClsTJFIhwjT8oIpK5gB8BTQl3Vcit0oS3SKhJuXgrYS4
020f6M5TaVrNFZAbeWtiIbIx8WJ0oCH5bt+FAE96UX8KKjPLkI22yldRmfpbXgczzyf1p61o668D
OwfR8iXkZ6AdxRzkWJjo7X4aCPP3dMlLvVM31vQ0SLF025pW8uTLVi7YiV4UO8tPjL3o1dOjoQ0q
dT+gvk6Tdclm9A1/5atKRqK4LKaXTqMtJxVuusi6sMR03MaqVz/pVE9cjO9nfloQffXp4SwdJjYg
LKUxlWvB52SDftwrL9NYbUSOd2FF2dGUAH8Nfqc0M/REfJG70rsjWut3vieMX1KpBLgEgsSfPdZ0
wkmyhCSzgnJ8jkwLGopftqrHI2fVL3J5EGCDKDKvzEtCeFx4kok28Uvku+rE3GONC2XfZp2MPmdY
h3wS+wgiI+8uM8FMNurXStK88UwS6VQQxYGDJC0ROYJSDkCLWFVVwSNiclEdZLnwbOhF+ue+UR9S
S6luYKWJq7zKYRSVWbiJ6Mx0ARINTp8ayYr9kPegGw0Vnkb5pPYdy3cyJjRNwotCxy7fYCTYbQqE
27BBI3nVq5N5AXuuuCd74V+qZFnPxCOnEcGcsVDo/YEwr5E4OI68QbHrwwiI5dBNYQJVMwdIGcAK
aiH8nEnMnAayb4c6CbIs2GRoBo3qMLaBD9mu11wgKefoAe/c0MzwJ2FP1ouk+nwVb7Ifg6gGYyZq
2QGU1EPfWe2tb5qlA1lWO5N9eOd+EKjMjPG5yw6v+uORCmTZrR/q+aFqBgOvA0IoLVaTzceh6Tuj
EEG9kpFnp5dlJBx6kVnCCaZ3aWCJbRKPvVuXzsnoT483FrByQkNS2q99Nsf30kSNIJXxWB48mMeX
fq3JTm5ipMaC5AGeFyy37btx2/raubPma6ZzESZixEw+jOq/juPvoiRXDboS+2PSHoC6dBGuuLK8
DVRwZ3Era70r5jgBU/ZoEhBx40gJpOijsQc0mYLOzer6Fl5tfC2rkZzYvUYaVwSR+EAEBzjGqI1u
nfWSr9rULap8k6Rac2sRfBguD4TW3aavwkOC8cPo4IHFqioZfAcUlOAUBOagC6zaAGodgIg4hTSe
5H9u9UTvfvPboKlO1xDAkKFgBeNZHD//URQ8auZd+SVmp3DyFpBZ0SAD+XguvR7i3j5rRmCyqgoJ
M+paVC+Oh5nyBo6u7HVfcvuHC5zQnuzcMZzCfglWmXNW0rH8FpfDLXJFul6E3qAznOhotuwQqjnh
SlixljNWtLoEXL7++A6XmZJ5RMoKM/GC75JpdXyDBAKoe1S//6IX1m2jEJnjef2YxO3z7G768VjL
L3M5lnw8lheByJNVofvSpZ9U7Seo4I9//6syYPm23t7MIg0jSz1ZxIHHd2XZpQ3v1G1XnXvxqDqw
d23JuQ+cDVuLK6/BgrqifaYBfZkS4PSGDxrHRPY5kb6kpWKKVpBcz2RlOMRlJkqOF+cjab7RBDBe
gEW9lOICSVmRRY24ivNQLhCTjSBKtUFM1BVnBu02EespW338XBZoE/oruC7Wd2JhyqX4aS8zIlUY
eEJejgcvDYdvrdS0dqxxlDWEYLpoS9UDr61490YeAkbSreaiyWFw+jCab8es0NetVVW3Zdl97qU6
+dSMM9W+FAFtqHF8//G1LubI66Uq6mudS6Jj4hVc8WY3mjhfEtXpwwGrAMFtxxKNy8DR8uNRFrOe
TxktO5s4h3q6/fSlKUKtdoqQdq1xGIm1P4cpbphxUbdOTNpt6+l98Wsd+W8P/z8Be7x59Cfd1U5Q
4RGcPtT/gCb9kD0dtbnOf/XPdn5R+4PcFcUPuk2Yn3Pq4892fn5Cdo1qP4ICdDhzC/a/+6zFP+hJ
QFNBipFkFEH5322uEu38/C6+RnLdc/O2/Dttrss+Ep1VkOIYuwDk+7kxlJHeBkmWMvkxFDhpWxa1
cikncdUD4wfq5haF5uahBQU04+uq1lKklGsV12QJkO5D2in9J5j4Zm5LtfgYGVFxgTH33eAro0Nh
/B4IrhA5XRNVN2UAiazzvelnVw6SoxXSGELxHLMLzhjXedfHvwSevzUr/09bN9VDAhX+H3ZbPT+0
/8hf/rFrHhpeW/iz/l/zL/sJbr0K/aD538d/rH/92X/O5/d+9IdV1kDP/tw+V+P9c90m/NVf9jrz
f/n/+8N/PL/+lv1YPP/rnz/zNmvm34bZVXY8jVjm/99d1lecpB65nZO/8lePvyb+AYfwNZtOHynN
W/+eerT4M6kIAGT+CWWCUP/Pqaf+AUQCmZKIqQsl6VcwwF8N1pL0B3XN+V8jP5iTw7+FkVjsKXPP
H2L8uWxDHzd9EK8S2jcLIoo/GrX8poMP2+MdmCPTi7vxiWpc/1SWsXEh0XHmsu8AcRYppERSnTpo
x9QrGM/nnI8WjQrz1RAmqLR7E3fNPQLz8v3maqQhTPDVneK7Hms3yHPKpYSxypdBIyElCFm1BSiV
uS2U7nVhTc2qCKBuh5K1FabshxL1ut3UZuqWqVnvByWpNl2llhd6r4jXIOyHT1lnfRtCfBjevPK7
XyHA2ybrBe/o13VTnsF5mkZ50XoVt7+57iGClW90QnQnFvVFkokbGkRpPuCbxM9SjT/n+DFemJPZ
XDZyZ91lpuSvPTlONn2h9Vdt7Vc/27SrvxSJd6MNl6kkPX98hYtT8usVzmrr2VVcY1daxg5dnqgo
2bjCVErEexUV6QvcBpUFVtdWtPJqVyJoWXsSSzS0bS245WTEa10ieiCbQT60Lm/VVO0/Zz49AEY2
5RvyrIrdCz2lUDHN1ti6JNscnOxt2bT+J8D240rvTd3VBriVH9/OotAMZkXCgIuKJ3s4BQJpeUwO
28ioYqGobmNF78kAihXAV0zB1LVppp7rA2inZyCY7mtN8KSrrhEfS6HRb8NagmUcdiNqz8ZP4N8W
Ec1LdXOjNXETg71E4VxOhfATBK3pOalO/RRJ4EYYtOxuouj0nI2z4C9oM2NfaDsFQjjcHvNTWYbN
ZprUVLTLpiK36E3IkQWo1lcD2fQSdwYl+aobpUmqUuhoo5jkr1M0zO0FuME4uSJEll0XQfbDy73J
leTmmfdVSnbSiAoeeIFp3cxqr8wl01Z8U5uhx92889rLJJTOSuf50P4OdRG+zaomtiXoC3NFdymH
EWOtrP06zHeTNEp2Nkn6Gkj8uTay5epzMswiolaVtNEoRuQ7vBSKjRBNwYYknxXYde57NofU60IK
fjADQd5C6/6SeWK2t5R2n47Ct4+nlDKftY5uGWdlzKHo5UVzNbcjHq89qtEjYxz14h79qbRqEQPd
5JNmuFS6zE+tJOExbljVph/wWNS6XnoZSfB9SlmyruJqYn/GrPxSLS3d0Yz5mUV954aj0dwmUZPV
jlAqTwMRyEZW+23q93wrlV5fSZR0t/if0DGqmLkGPGXaJkDXvwYi6G5/GIvbyoTQ+3+ZO4/l2JEk
Xb9KvwDGoMVykAmkoE6e4iFrA+MRBa1FAHj6+cC6c5sJsplWu+myXnRbGSMjEOHh4f4LK0rKvYFI
yj31O+XEfyGG1En9xH1m779eihWmgK8PIY4374IdotcOWuR8KcbJ1IIuQhOj0lS3nOabhHVok2wz
y5SjhHk0qwF6eOLHonysQYhdGH8J82efYiEVYv9ICQLQDFrR5+NXAJDNTk/1E3YF9dEIJIvVFUfe
+TlugBTohBxA8ZKKwROxabt6OlLr0bpky//f0ANOs+s0ncQFU/FPf9ai37iUBha43PnPijtD7bV2
1E6lMn03O1W5hb+uX3jFLqneh7lzEQONQ+iChOF8kEV/HL33GTZFjFOEqQoq5GVz6JvuAv/m/JGy
fGTD5GgvjUCyEhge5wOpcmK3upaWpznBxEUqS1AwdZNGW5pk41NOvffCLbn8wfOZEagXNAH5skPD
c1ned5dkE9VDnyladwr11kMO8m5sFTS5zV9DnG6bGAFm28wvjPnJVgaKBDqUVAk0A1T880ET5P1s
xxiq00jOLObmMZrszdxA9xwR7U4w5HAsr6/phCbRX6p6SYvv45wXaA6FXN3kTQgl8Xz42Mz1NoK6
dhKgNrZDYU4PadwXGws7qbu2U3/wk9SjbvfD/p+dIaD+wLB41KA4ilQUQlLnI+tQSas+1Zo7XRTz
rVwhMCMp5VEArk5cZQCinOGL7cHRKP05zYPvOrAS35jSel/39uLAlZT3SVCrF+qnb8Jk77YBoYUq
PXvv7W1MQ3oVZ9OBZz2R2Lwzu5kU3x6MIzY0GK7kbfBIf8U1xwzqW5DiXVE5V5gGwa8bBUofQ+jW
VhHve5IWPyqNknhkiW0OEndTGybXQ1VdckheofcMoBtLtRcpOBUhARBtq2MiqVmiSOks3RXlsGlh
FUp4OSi0uzS6hUXpg7XwhSS5QTZf+ISrvYM7mgMkFQwEAAiFavUqCgZhUSSN6CaKJJ1rd5O5V1ui
fiakEdFwxfDLek72Tn0JyLWKQG/j4vkHLpdaDjTz1YyVLFFtwHfznYaby7Zty9aTLKqgwJQ7/+td
urpz0Zai1CwTDADSQHl6k+d8FxL6SSARH5vp/ZTJ0i1N/etiliSPje1sSrryEYTKl6+HXNdceWK8
aX5iaMj1soiDnB8MkBV6PAXNfIJjhntzXtpbLW3hWYIqVPZWNudeOIT5Qat76zC15s9AbkK/tArl
KM+QBEchDX6QJ/YOn5Q4+buU8x/NX9dUleXnkaHDr6Bva1j6GpBijBHuGWk2nfKi+wNVmdkL+wbP
BntyrvtBMzZqyLtd7uXoOYkncR2EcXsb9z3ecnEmrqwsLr0ZDdVtLCrTs/Hw2ZitgtRPVLTRiz60
6QEIJLyUGD+O2KxucxXYaZPqVNNH/bm3Z8VPtX48angOXIrGS4j/99nHEJ7JwalAUQw2OhttFZTi
Fgy/HA7zKUsyc+NocX+lCZF61TzOuElHuuTDa2yPif2jz7GWiaqFT9vnD2yiP9QpaLVNlM/9z6+3
xPlB41ct79+loEorA4T2W2b4bhdqRj2kfTApp6RLtV+G3ReI0dTWpgYv4kWYEb/YmGr4SiBfynQ+
rAcjL7JZNqV/cLnrWChbo15iwqecYjy9/CZCkJrun3Lhpj8/0Mv8QP3aS4tBMUjl1/Oj5GkKpbab
EyFu2DWa8b1ua2sLtE26sHvPz/PfIy2LaWoW2a615tYh5o8Wi1Y2J6NLwmejVHrPKJwrFatyV8CK
jiOnv6Q8u1KDXQals2AD4iJlXOQFqKO8zytonGPOVxr9KeEt4Zv4adwDwmldtZS6x4Tg40XTJJ56
LF09uR3gtkVIKbWmjoELJgb7uEBaLk2s9lKkWQY+2+1vP2w5wxCXFjDf+Q+bxVhoLdy+E/R+EpBY
Vf6MVdAYQYA7XjlVwVWQgpTiToMwCdboyNWSUDrAhKGgWBHxCvMzsCk7Y07UY9Z2P0qImHohpaAH
QPJ+fQreVNrWP1dlDWHZoprzoRmlAs9X8MhrTo0qsK6sobThgSGHO6sefLup6iOHNN/pVqPDme3H
0zDYKU5O6hz9aeL1uuFvtge0JqLrQGvDW15Z3Q8D67Wd4cTBFfbe5W+1iGlnNoMG9BuPOlxZJm/Q
O5X6uOFcR4iUe3ofV7dNKf8pw0V4IjBAX5Ko5N9q2HjunVk0t5HALHroqgV5BTSrV4z2WNV6vYUq
bWLOnkeHr9dm3eJY9hjhgftqic1ssdWlYZsjDfghqk9agI2dM5XBPphq/WhIw3Q049K4Rr7S3g+i
vzfKef4e5LbzEkzDc2o3uU/k7bzUxPlPNRoouE463U6SHh2hRhQ/vv6p52n922kgyKJszeN9aRQt
weBdMEt6hJHnSKpO2aR3e2fKKvzUVfy1xgxe6WzM3tfjfTzyZPMLwwEsNrFz0YI8G6/LDDM0gurE
M0N+7ifZLR0KHw2KQdtw6szD4ipzIcx8DGgL+FezdAOJOQu29PmYuWVTrGlCQEmjAmcA2Am66QA2
Oc7yhSvrk+UEbQ6NBKUqNsCHyp6EVJXeMpSdU2SXkiS8xWUH1F6UFsesD9J/PB4wfjpHtKh4olHl
PZ8aoMcoIgcpoZU60jdRYUiKcTpSPjIenoqUVH/Lo/7HfOPD3Uc+boGagJOElg8v2/Px2rbrGrzl
qHqIxtzPCr72dhwNvhm3dPbNALRBlZeHRgYw+PXGWQMNuPioMkAAM9+ehLxWzoceAXpViclUY0cS
L2Mdjz/gD8xPXWHcqhDCd5RtZT+NZfVWqmPDT43KOGQwO7xKkXqgZGqJU1fRP2N8iT+q2WquLkH7
cOKdyZ/dYm4jKVw6gd02+0KH11brffO9z4bwe48LUoaP94ajHC9i9EXsUhUU+0x0/VU5X1IZ/bBj
l7laFPuXTIOG02qumFVNuRjYRmGUta5dB7GfEz5JcLNp//W6fjiQq6FW6XuAu8UcKAQAu5LHjZS1
z1Ux404inO9dVD+rU3ep3flW+Di7OXglLVqcNFR5bhKDzr+kPihJaU52dmKryscR0lm/yTKnxFG4
VrbYRWobXDcLZMPU+7pBg5oQUd7KOUyBpskjr89t7kEQ3vJBzyZPyitssaSu8bEDjP1KaOapbOPm
qtbGwp0MIDez1P1enhWeOUhYLI7NXJX4a8/JVW3P23q0y2OXF5cmunoMMjGbfgvRn2hHDf1jCUOa
qrK0+/SE85zXEQ2vlWnEUW6WGx/Y77h1RhRWAdxhxgmu2NXHp68/7odwtPwA5L4R1gRLxavpfKUz
MVCbT5v0hHRCRBVaMvXfudCFT7Le0W7O093XA64KKH9PeaEh0JChUcRT+HxEuaABlERRhj5ubR7t
IfA1XrpGya0MkKfZo/yl3xZDE24rHchgXOszkiXjpbLYxyyPmb811tElpN3qrAJV3zgWpZIwOzX4
dO56x4l2yEiD+7WDAKPu9rcaBNEeGzPbwwMuALNrUE0f+EyYvjwMQWO/Rsmlz/HxWCMwwxOWZhUV
Frid54vTQxxocbwrTkps2N8hDGfbWZjxYlenPHz9IVa9sbcPQTWehyHv5QWTtDrXiDtQy+K9cKpa
NXVLOwIPOtFlcUOjDTVviPPw2INW9hWbE4Z6muojFtAfFwzCsYCYBTtK0qgkFAkwYSVsXQ0+PSun
UoXrmvkAugTFuj41jH0QLIaFX0/gw1tnUYrmruG+htNMVe58rXRFCio9ot4IKtl0i7GIfeqc9oX7
c80pXo7o0pEnGMHy5FG3KvgRDaAmiqE8DVL4Ox4sGDr2d6iv08aIjXDfGyD6yygOHjQprl0p6JWd
aSjTHxh3Y9clX8Z4LanheXDkB8HysGCKI/u8LnsGMy2x2CnKE5x8BBLSzPHSSU2OcWV+I/+bb4rp
rk1a6cqq529qLvr9cOkhssz53U+giMM2hZlJFsMeVdfdnFBSergGpXhQqBt4PToOIIPkv3LDgiRh
tc0uRADcx5y197Acd/N8uFA5X72E+AGLvDFoOmr6NO/WPGQNQ3S6eXJzqrrB3FSzyDy8Lp6KRH4N
MUXctAnG4ImJ3uisKf8Uy/c2OMyeRbACWN+64CNnSKYCfWtP4Rj/UqVJv6YYnn/7encbH9Z4yX2X
NV547KBCVvvONJphroTZnyit2jtNF6E/05V2+RwlkHk0qsikzPJKUcPS7+IowkVaCE/Cz/ybWc3p
KS3t+RUxmvS2sJNxh2938IxtZfgSYsq70xUt8lWoKz7WSr1v47PuR/hX+3He5u5SsNl3wqZBXoR3
QSCom/ZDezVGVrqzlOh5MMFwa6PleNBvMTFNp5Y3ppA8OGXO1TzjmxiNSA5ZkCq/DSPEMrlVMz9S
W0SsaoTQo6j8s679croaprjdDZZeX4f+12v4xvc/26e84tnyOGTwzaghLNvo3dslH5S01UZtPtVO
/FObbLFRHUk+Yp8aG26Zz+ryprcLN4lVsQvCqfozjNqXtKde3EAW+FHBVrwZqqZ6sKMu8MIoan0J
p1h3SGzzqip6e2vkpbgzoskBHmMUW0MNLAwXy0m90YZA3bZNmCHBM8sXprYKfkQknYubzJ4HJEWm
9e7QcsnKhR3JJ94Ondsmo/RQgJq7/+cLSIsFMWJsSqitvolovVtA6FXCGYNGOfXZuC3H2Asny5Mo
lJtR49tKh5C5uZdGfRcT9lJRuENR3Cv5rgifwvYOM9zY1aYbWyhu7xRe2O2zpvuWQjtC4xartN7l
pLuVJp4MbvwL98MnXx81OHQg8LQgXMnWKkcWkwhn0IH2qbfKfGuVaYgUX0lqr8McOsxahwt5NuGI
pQzlImJCm9DFora80etWx6CSys4w4X+KGv28qQdxnCP75+BY1Q6SlnOsaWc/DDINBjQRsl+p00Q+
t9DgxuoQbo3QoM2pqmJfgiO9cHevywd8/iVf4w0JnxaJjcVO5v3GVhJdZFGE7v+YapMfaGVHazi8
z+ZhvJ/nobpppMh5aiG8bTWBWIqwJuNW1AM+rBOd4ViP/VqWJ9zrZzVEXwXGHt2j0dymdpxduEFX
OQ2/FYVOLuqlS0PhcG0sY6Wl1QqnV0+QgBUKzaVzaCq8g1NJlS48VT4dinqhTbeKFGoxMnm/LOEk
5iwE43FScxQXUazJdg5gCC9le52+Phrr/PHvaTEvePL8h0vofKzR6BQxo6ZyAnjRw6sJlS1qVwMl
I/mK9y96j2V8yOw03E2K89Q5k7p35KDednE4b1WF0yEn5T/L5t9+ExJ7yGIgCkJ9ZPWb9BL7WGNu
tFMcib/IpatC3Q1m8JBpwrrwVVcPh7+H4hJetB/IjNYlk9SQI8sAg3AalfwPHGwnGHWxuTUl2IRW
GQ4X6Nmf7HgiEEBbcATggunkny83pDV2/Fw4J6fXyh+m5DgbJURZpYj1AbQ0qIfnUagWrFpEmPHi
lX7ZxmDPCJGMc+oiLxXdV1Po6UC5vkuyFRygUVYHheInbbcymS6c0NWjmeWh9kFXiS7x0qReA/HF
MObUE+fkcdaiYov/kfipKZW2ByOk0WxT+0NTxMaFrGj9tlpGBSUMKos2GGO+RcR34XpAys9Rhrx+
bHvVPCQlrae8MCt/QuDzrulAgRT9qL0SllEyKp3mbs6jCHeSufv7c/0jqOZN/LMp2/Kv7hyF+Yas
/DdE8676XTx2ze/f3c1rtf43z9Cc/zfgmzYx5z+jN/3md/Ez+tfjYl7zuyn+BYT4X/9ddK/NT9Cp
/7rmf7bvgZ3LH/sb12lZ/7Wo2oCoozAMpu7fsE7N+S++KbU0dG3IBGnr/H9YJ1VqUMNgNpExAxFA
FYGA97+4Th3DJ9J0npPgPbkg/hfRev93gsRq/sea3mozo4fAQecv8UakgYtB1PnZoy044j0cRhvN
iNpvqWaldx0IrtdB1gMf1+4GnnAqe+8W7v/9iPcYyLfSw7vkDaYQuklLho9s6OLLsUSgd5sZwYgg
G3VKarA7tnV/q2C3bf1onOs5OelJsRmah1Y9UUzwaKa5IU9lJflWF4866I9BvPQGgpaIAeXNj0Xv
CZowQNS9Ghwyazzk0XAw+4eiHfwhSDZCDzdxcg2euVZsr4CyKmG86NAr1RFanfpiN0QKVOkaQ5+d
ihhdh8vr19NdB7gP011lK1pTlwu3J9lYj/ZNfFujvgx1eyv55aa5qzztIXtqQGlvVNe50IxYHspf
LfTqIS3GWZKDkZEDs4eRPoq7oHkOlcSD4vhXPxoHvf3rwmRXt8eHya4ScwRwxjzXGLI6tJ5fe34H
WwlJZN/YBfvyYLq5//j1kB/28PluWt8fU1kKnpOMGB1iL7ubN7ovLoBIPx1C4UlOSQVrvnXVUumH
WelU4PGj9XO2Y8807rEw35TlU568fD2btabg3wv4bqzVbsmMhiZawljhLQlt9cve1X80+/Gq3Inn
4jb8HR7VO6RO9aviIdqFnat9w4NdfP/6V6zvm+VXLD1gyjA6hNkPsi5YSPZNksCea8FYKFv7aYjc
2XKHyavwYwvdWHEh8H496Cdb52zM1W7NFcQeOjVlTC2lSNXvio6WHcTsfAPl3P96sLVwDTO0QLRh
r0xWRU61UEDeByGKcVIu4Ym+wZiexFnNxofQsQM/nSJzCwtJ2/dT2/kF6hU3ulO1W+DS9iuuif2+
rbX6qsrb/m5py9xJsZ3+nlKA7l//xNWuIzwCL0WEi2BJiw4I6/kvVOCvE/9iCZ50FG8aVTa3ztIe
1dD03tiBFG+DsDEuhIzV85NyG1pFIKUXLBoyyGt+iazkTqaoADX7yGgR+A9BM8h2vP96aksUeBeY
FsQi2vBLq4wriKxm2QrvboBsEkMS2+20N+1JgaJZmn3nJkimf2tkFBXg4ltXTa7QIkwbE8czecbH
6+ufsC7/wdMBRgSOd6m18SvWYAClcgZNTRxlr9qV7RlK5rhlI6q9Hscyb8QccExY/RmZDcK2tdNc
JVFc0WNSoMtIXXAc0Cm+gL5YfXBeGmSUBuW3pYVI+3i1JefS6YqwDSu/08zZleK5vkqquj7ojf1b
iy2x7yK0Si4sA4nE+0+xDMo9TMeSBiltyzU+vuSB2ElFxKDTmD9WeS/7ce+kf1hqku4jTWtAD0fT
vNXDwAahn0za6MZaS3Oa4jFK372SFhfWYd084Tct8mQgbKiE6vCwVjFwQDWjFPVc+xEPZEwhp/Qq
sEAC1GkT+HJg/0pFdnTKuOSlMOFT6tTmhSx/hTcHJkKRfkF9AWoDbkad5HyHGnNQK1JTY5vCFsHi
WRQKuyIb5NKNrDI6FWaiCn827DzagyUMHoOoqV8tOlWm7xSC/gZVsuDHhY+17IB354ZftTDTEB/C
t4J/1tp80GNbaajVwUd9UIw+RZD5lBRZvC+MNj9ZRkehWtaHStlq4TT+7HKaDdvM0kCZz7jk3Nt5
jvSpUC3Edigiz3/Eqobu3oVfuQrkyzVJAYtnEowAKKVvBdB3p5umWGcJqzD3xIDgesya/FlBiNQd
89DcAINYYGMKxRUrlF0DzOShnkTptXYHZHxS+40e6JR3O+OeE5fuxrDrL705l+fy+3VcfiGQmwX1
CpILPt35100nrbV6ZLv2RTBZmWumNhozcaT6dLVVF2WhyguaDCgEmk77Mm4GUHVN7iUhBNpID2xX
tiZx4UZaRd63VWPfAV2m+AOIdLXjqlrrOhS2zX2XzN0GhjLl71HRL3yc9Q5i5lB0lpYHVDOYMUsP
4t23kTujj/MutIDHhL/lZu62QmssLweCd+E6XwdYJqSAaKLbRYkbp4g1Pl1Bv3KsjTTYT03yc3Li
ZNflSrRVtSJ146zQv9EFq1/ByeM63qWgEhM0mJBMszdiTPE0EHV54VS/iYSff/dF53iRtMLYfvFi
O5+90AhiVmQAyem65NeYafqD0xsHOcykTQLCfUeQL6+yqHP8QmrUP5QJxVPB9/BHAey8Qp/4qjUH
E3+9we7oUnfFMZ3bfNeVSXKquY49ZZgvqVl//Gb8al7/PPZ4N33AvmZcX7baxsG+H6z5OqZFhIJU
Le+zQJ4ubI/Vxbx8M4gcYKopf4Gc+YApTUMH2U/D2ZeV3n+zmyRM/LpUjWcwaPDUGsvKdyoqUXu4
HlWBlSJIus3X4WNNnn/7DdT5Fk4HLUCC3flHmsweKQV43/uiFfX3UgTpgz4a7UMVjVq6zQIdBa3Y
QGl90xmD9KvgKMVupVe6N9uy1PrdTIPbKhoRenmi1BbStfjWbm08If5K6misNpGWOak/dIMGULZJ
XnMjMdC9XNScdiXapxSOSyO/8E75cKsta0ux+o0+ydN+/exFO6nGoIF5wZixfLS/gdWKoNsnfQ34
Mc8KP8dnymut2fTosmbbULX63deL+8lWWvAIcEZQUqZ3sjoAZptYs91yAJwRfY24yuZdMGTmVa6m
2oXvuKSnq7NGdrf0upZAiz/0+WdM5MG0w1mW9hHSbdsee6ItpYbWS6bR3o46dptpC86tK61Lktuf
bGL4SAAfIMVqJPqrGJfZhZgSZNL2xVS0e0mOX8sqVxH2ga2F8gFVu7yQvbxGX6qsmksqvp8s8ZK9
OWTQoDWRHz2fd9xUWWrPSXioytC4BmQj3xdCakEmogX19ddcJ4zsqLOhVl9z7KJcpg4dHjiz9r6W
I+OATHbmT2R12wGfom2pZJdwZ5/OD0LlwgQyIBuscvdcG7g++jQ8dCFet10rfbeIArfwK6oLwejT
6dFZAB8M6oxn6PlKDpGqdnapMD1eJVsUW10ut/jFmofgqOWB/mjI859fr+jHyRH7FJaVNxAFqoVp
/f561BORTRSfwwPN98q3MqfxW7kPfSHnzj97AxHmlqE4gzRR0A1YW2UhGtwIiGjhgTJ2/8rXyrxA
6R+reM4wjjC0wrMb8Eu5jdASBncXJvpxbRHFhQ5J6ZEKI8OfT3ScM/R+a9ZWi+ziINEcwsFqGG8b
lHm3WlwFW3mc80t51/JXz2MCZ8KAj7t8UWjk63pjYuMwN9nhoc6bDISFGX7LVLXpyE5neEb1LPID
dhn07FAMlMaDrQZ4I0yOVFMCLMIXZOAuFQLW4MLlO5BomOAOEPfUEH04Xwki9VjMiLPta9sst0Jv
833UkIWaUd1udAIJMraNsVUzROedNpmOKXY2vhlK/S6wYOsOQxY85GmKtVGklHuBfMexTsT0nFtJ
47WF3Hr5qJlX6EFV9xkEroNVpCnc72ncZjy+Dt0U5vfKiCJkN6FlJ2ux4iViAEQNUG6DHJp1+HqT
f/z2REXUdJaXFQ43awl/occl4tSysx/7aNuot6ClcJ56LupbBDsvZIGfjLXkLAsSCTQaqLDz1cXm
0mrypggPcWxFN3XvPFtKKF8plYlmdpV9a+fskkD/JxftIg0AiAOvelKmdeEkztRuDjsnPIRJ8KtS
tHBvwlGFxW0Pd7Pct/veChw3c5x0a3eadR1g8nVhiT8+gfgJXAC81xSDRv5qU5VxnXSzKhFH7HJw
Kba9Sn0dbs1pBogo0kuOiR/DFsxrFnfhyzDr9WkuirnQKvSTD3Yx9UcFvNLNPKrDdTZN3YVW1MfL
dWkagBlgZtharzEyUzfBxYqK6DDa5jEsg8ZNrNza6nqb7VpWkzQ+CB5NWZjbWhfJhUfSujDJaV2q
U4Qu06C2RpXgfD+BFNakAa1RbtfS3hRTbB/qUIs8cKLNhv0+71t6Yj/aIVM8G3Y8ZDzpe2wOyPT9
00O0mAWjuIyIA2yStUyCnSVGPmL4cigAgplZPW6VXJpf+kxoNw2t4mGTTMOFMZfU4Tx8LmPqi2Td
m7L56nYKmkS0M/WwA5qXMbdFEt2QuYoLe/fjZgKBQo8dqRvIywTs8yXuYWxIRW3HB4Ean4eNkbrX
cDB0o1nuLpQ4P9lMywpSZqHWSGd/lSs5jQYi1cqSQ1a2w3EIjG+ZbKZXJV5ie4XX1EZHjuIaaq7p
lgjQXEC0fzykTJQUEVkVsgvA5ecTRf0T9U67Sg5FO2beGNSlXwcG6paldpgHq71wctbaPW97l6SU
4gjhl9Ljau/qXSf6aSyTQyJr0VaY1uixb6RtUwxF6AZ93B6xdUt8biqkNewu2kddN6Cr3KC6KvcA
7Ps4/iH3zbS4N1v7qTOCLVltALfdqQ6ltMCdo9redXIS7vABHG+CGbZNQAn21Ri6B81suz++Pgaf
BFsWkRhLq3KpTa25p2GqYNlWtMmBzifuVhCzPVutUaNFrneH9sYV/mjyEYX3fosoX+6N8XSJebF2
/HtbWMAf3Gm8GyFDrBL+Xk7zSdhxeuh6e7F70pVtpY4a7rSt8mQYZnIn1RMfNhpLfW9YeBqphWE/
K5Cbd/JgAwYu65ce9WCvjUzM3UxTbKCqGHtb0pxrSQ+rrUWKDTaWp6fVxP1DMNiq20tIVbv6IH4n
4wsq+I2rWaGxl3TnEt7t4y1KQwaOp7yEHFLv1U7FPDwGWT0mB6HoiBRXSuHN9RR5UhZqW7UN6gYx
t+n160/7WRwAjURoWyCRdL7Oj4eu4PlmUCc51GZvuHI5lpR8hbZ1GmBiXw/1yUmkEo/+n7NgX8Gk
nQ8Vh22vJF3DJpJKxY0DObzqQznzVW0cdylJ+YXxPgmkcGY5gdy8aCStQXYOmHR6LmxapVVMuH1o
4EZGfUnsZznPq3DNEFxUMBkXutzqq0mzVXVSOCeHQJgDSs8gzlC7Qqky4+3dyYVzK6mi3HKAgguJ
9qfzo5YPlJhoA6L3fD27MBkquNnJoVXs/kZRpPJJgAq5/+dfjb4U+Tz7koC2yu0mdNhxbpKIZ6Oj
eGUoB4hyD9JesqT0wcQ788L199kuWZhjYLYhwgKUPp8VeKW8wVozOQxx4hl2W/qq2YcbmmTYlnWX
2pGffT0yDZqf5FV0wlbROgWqFMIkSA4WXPqrSPTptjOKeT+C/m6UCfn28TmUwkv2xp9Oko4Ypxxs
BmzV80k69H6aoDCSQ1Sp0S5JrNoPlax3w2CSbqxYNi7URD8dzyQIMhxmqetWXFcXupMPUXowKgVy
6ZwVmD3y6YRDWXMoYZV9vWk+ufIhD1MVop3OqVjfFzjUlnZc8wCi5ikhwNIn+7Eld+yQ6T1Isl56
zqSU1FsdLDNkKbqQcXwS1EjKUTKjMQFaf52YJ0Fhcgeb6QFtfcGda4y3Y9L8OfZmt/96op+PxNbR
0RJZsOznHzKii+2kdZQdFPy6vDB2mn0T0zenhJpeOO6fXcKA0qAP4zP35qh0Pha+rqPSUoM+RDJG
B6k214dpqi0f2Yf6gE56dQjHwr4R5RxsyIjaZwOlcu/r+X5omS2QnoXcRepI4faDHHCFoVURKFNy
4AEfbGSz5XLVpMDTcmf2I2tQvMzKlT17P9wkRVRuQlOL2AZBtXdyadh9/XPQPmbS5+EXnVd6vOhF
oI/8weEdCgs2ovUs7WO0sRS3s6Lyr7zTlTurtKJ5B8RpwgCmSvVfWYOnw87UA3GNu6/x0nbVSM3Z
VB7NYmwQhGum2VX6Uf2eSNZwNMSgPaGCl8ruVHXZPcLysNblNJrAGg/hcLDTl6ErTlQ2+ru+mnvb
p9mZ/w7gj4+eWo3GC7KLrU0YScCVG64SVfNJ7ZXsFr/m1gtILE65rlf3khYlCeypvAOFaciIuNY6
2em2Dsw0cuMQ/SIXs9FuO5gFMCeEWexxKyStpTRPqzZzgzZrd31SVyQ/RopjXpq0NoMaXfazhFPz
hLskN24+9uIH5s3ZjS1n0Xddmk3Q0XlEAxpJPKg/vUWbPurLXN3itGBey41S3Yy1ipCSloz5s9oS
DZsmHM0djUd+2zSGPT7aetR6ih04rzXSZ0/5LCEPpWB5Ybhx20mPHT8bgn0a5sjrxLnykstF+NiP
ZWy7iLClFk7pXfwILr2SdvTckLea+7B0MyUxroVd/RZx8hRakoX4flYoz3UHKnSvghY2bym2ix+1
bGdeKgem5lIoRsQH6xttv6y3dYcgV7s4lof9lU1xp9jkPTnYm2d362lNPH1HSCb9YUXq0HkmN82L
Xloi3OadOb3gCWFaR5rferbth9i6reYpejXSOAAELVnKQWoaJGCSfOhv566EHOHkosjdpo6bYFcY
pf0zLvORz5eVgH0ksw9unNFsHoNUKIbbAIFQMBSAE+SiAmRx1UkJFnVS7MyP+FnQPu2D0k69tLPA
fmfRUPyRa9VY7iBgd3s9KssTLsTmYY4MykyJKd/AWIZ6bTcUvIO+pvlgDcPwAOOzpq/TOmnnYhSg
4D7w5hKd9ck1XEX53uSjY6oRjDi8mJKUju5kCjna4X0KR8pc6FJBPsGXUFrzppzM8WdRwyLedLoV
DG4o6q7elqqMu31q5PKvaA7wONHnWcbdpQ+rZ1VUw4+wxfsZGJ5VJ27byNWLZsTlb0fPukfNmPtX
PCgULELaUdvq3VTxS0KR3CVdOBmbdjKMHwZq4PImGGtMzVSwPYJtGAEDHI3msa/BvkP+I3xtCmqO
r20bTflmIgS9prAsEk8CK/Ssplayi6lAaq5mY5YOmH75O+iP9IsBXqEfZFEqPwyqpukuEKN9T88p
xNAkLXUcW3nbILcX6U8xvNdjUWOTvUFurw82eJMMcIZVvfjTERRZXax8jN6twPXHnqZm2jHi+oAH
qtSTxgZJNcPTuZWfLXw1IjdyUGeCAkS7aoOWCwozfdFPk5dhaIuq4jRntMMSM7vPtaK9R/xugko0
WuGWMND8LNsx/y5piX7Acgw1QjkC34lC7NAeHDFqT1h/D78EtWAwXTFqNhslToN206aKHW/mQMLi
WERZ/9II2UnRB9DaP8NEKxpXFbNd+yCkg58i6bsnMWV4hiMTiE1QqGVqsOF3RzmoedIcKsr6VB+c
PumecD3ObzNRBzns5mYE4Jl3ximRZ42XN266PHiLZrxHC6v6FrcVvjVqz9b1+yZXf0fNbPySAx4/
7lyF032TIIUCpgDhPBg5g8FWj6v4ngAeDpvZ0Gbs1+cpfEU6JpnRwY4HeiJDl14PSTr+GHDk+2FN
ilBdeQBv4gaN7AyI/MzOaYLaoG3bkmbSFa8j3H96a4z/h7oz6W0cy9r0f+k9C5yHRW9IDbZsWZIj
HBnhDREj55mX06/vh64ufCHKMFG9ayCByEQCQYq8vPec804u0hNG5b1JttyWL49Ykn4UiRfrVnrJ
5Kr9aZTxAx6F/8iToYsdKTcBZiY++az3iVWX8qaU+mqTwUDtNz6Mt95Nu6GsN6yFAiJ7qMu7DMwy
vyvUqQsOjRRa1gb0SrqISTPjbRRP9XMTifDZsTvnR8/D/BxkzWNmOP/QOhL+agoOG69lc4cWm4tH
fHSmcRuzgL+VosPNkj3L+SqngTTR5KqoRrI886etjWt/tBVJFH2OUy34lihV+IW/vrZgQzm8pykZ
/cMUoJNxI4mPhVAau/hT6L4qXKWVspcMbuSLaHCp5Eelg+kieZbKjYMfK+ONnFrEDRtjDDiyNOPZ
HgWu/kOpPqZVorO2B8nI3Fy0Ur21e6fGwsvwfRZTmKQRa6JFJe0Umdu3YULQNpm9BC5Z1FdT1nSk
OFRhG3oCAlPhJk4fhNze4Ny3TaF867qg2fdBj4yebO9M8YpA6h9YzBpAvlZa3SYXfVluzKIlDyJF
dPPUCgey8JibxbeMHM5TSYEoPCQjQ+eaCCRsT5USHDz7MoAQqlad8lUKDftol5Pzf8Ng/yvO/f93
bHqqsVU2/ZlyLf/dRAwm/u2wfP/rf/+vebjxH0tkTf8XTEH46TNgjeMTg51/u3FLiqFj1D1PKQFZ
AewwN/6PJ7Jk/QsiG7UwVSi+oYjRKb3/Q55XrX+hoFCQFuNcw58MkBd8+Y/48wslGnMvyjOQrNnp
ZSYsLEk7bTwobQTYc+wj4e+qMmkeWrbDk90hPsSbuzuKoSUaTmltCn9tOoi8yLeqnKSbviaXMTbK
YaOlDdCmHso7RPqRK6Y0O1Qm0NLAFv85yoiyiPPpSz2Il2qMvvfxID77idD3slFhhgB7b6VHW/QT
/CxwE4bsZPEiWcDTbtFpkw/vFKXF/BBzZQbsTie/lh2oZD1Rhs03Ctrr4foanufkKRx1ijVruQUs
xy1wB6CE6GMJ7Ka3WbRPZmQ6sVYq8nHCY+SrXY35Oa+Ak+66RNrmdj3sgMzkcBPoavBV8eOw9Doy
vdl3leIS93kBe8ukSIdg4Ex3WULirgtLKf8qCiP+CeqcnWD8iEMPFQwPVpmOe9A4CEgiiO9No9Ef
a4j7lJqF0wCPiRh/kKpJcURUU4eSvZViywPoX5lxLNRnb78bI1NNRx2MNRYKx+tWrq5CUsA4F4/s
6Noz+SYYuoMfY2NS6E31R4GlZpJjlva72S1lzt3y9cNgKCdy4xwX5VpDNsgIL92SY20NgFhwuua7
43vic3RQx82myou7i5MIzWOvqPi8as73PA1TlMBN4u+NatS/aUlvjFvS0IJTHJTDIe1Abj1dxYbQ
bChOPYlkGmysIAOujPKvB17zfdH9zrkSMt022N8Cs2gI4jWTuumPdRS/tqC5LIYhWfksFr5Xb1eh
pcRRAswYOc/SKRN8AkxCqqYj0XoDhiRkRAW6xLdrhJ+SqmoPiLim30qoSlvAErNzs1SqYfW02ecs
LYLI44BJTZ5FF+OfTQoppAYcGvxMk/ZaO3WfW/K9OB4dojKZThL3rYztFj8U+5LBRs09jC++j0bh
BGwNo0ytrET6J32ws1crq18joyNZMYwyanm/CSmV83rTp5EB3w72Fpplq+fCZIL9YuGRO6Kr6Voc
0Tvrl22DrXemwDAKWLK36qlHdBcO8lETRUtRPeq2a4y5UXOzGOtIRdTsfLPb6U1cmp41CesTSHsG
yk4QHRnMn0ngquP011/Hy3yMBEX+t+ZogRvOr455IauD2fns2rxUiTTYFyV96YzHvOywWPYn9ZiM
lOy+qon7rCdBUZL6/n4i3eDLNBUVEaoGCEuaZF9X7mTeuP5nLPF2J7M1CwZKsA5QISzG6sqkB3Fe
SvJRGkifa/3UmFPRNF5S3Ohi4zSauYuDIo48pZDHVzLAgOeLhgeYDPTBuIPxLbnzEGvz8Z1dTwLh
W7O0LYMBEolizOKtxY7baikaxtbvLlaSfy9VHpNthIkHSogH26CuoIxvbPa/nwOXA7TmenxMM9I4
385fTFRJ2HWA1VR3ydTqK6eAvK/rYxhDLFfyLtnEKPs3YSJ+yUIv7zT5a+X8sHNcSSjqyZOiY3Uz
yQ7WPvHFy+GmUFcyXGZzU269Y/BuH2odPdGFVrP6pg9puMviOl8ZDd6cryokXNR7RJiC5c1b1+K3
S6qRwAdQLqPcaC4xVdK2qbLwYfJpi8cublw5015Ly0/cBs3Ha8zsYGU+9s7z50VDBkRYYiDzWfJe
JoePqqGTvIjBGfZWk5e7XoesYql8G6FlP1HoH+3GjO8sX1Vdw+n8o2UnTxmO6G7hO1blyhqzB1/3
1wb9N18rwkBLtyG8MgfHc2zpYDPFjSHU1E8vTk5eYtL6pCjaVN6J3kT0o7hEtb6FGWhI55goYABQ
MDDWo45aG2rOB8f1KuVOZriBQhL97ZKlpQf5MGSyll4U4hD2BqAUzXWDImrz1Blx7WZzv2dk+uAZ
mi+vvaP5OP3o6otvRFdzgUZFTi9Dn4Eulo28HWSSQqssJ/Ct6kdU0CWAWRErW5/G0ou0fGfHTrC2
YG/2htmJAsI4VB4+C3PJGx0SRR/yQQovVlmHrk+xvimHvL3z0Wxf8jgvNvhrJF4O6MyM5VthtN+a
3NgNtdm+wFmwzkDXRCbi0bhjnLAGtN1+T9webBQwIeBDGFuLskRIjsaCiKOLBia1GXyrvvQa3lOD
GTwocc/ZU8viKY5b58HshLFTgjJY2T3t5aviFiDTocmAsDibKvL//9rO7CiPQ63oowtz5SfQZqIz
grHYApr7903L/LkQfvhkV1b5X6FwbNtvF8ZLDfgdR863Z/PXhTFxNYJs8rlwZTQ7TbA8wiyJUClZ
4c5McSn5+Jh4g/WuFuV8QVg4lCH4JqHav/6lYxozRUcdeDEQKXiobHsQYt8gAzQz76OW0UzZ1Oo2
E8SF9ubQejVzgX0v55hvSZV0GOT+tYpjsRvrKt8aXZ97uhJUG1wT9E1f+uNrE2ZzGEj7xaxLZQdM
EKwojN5bzjOBaCYyzTzIGTr465l14DATMH50UYUg1w7AZBOl8VeGJJKrMHlfOVXmJ3LzxMDROV7B
E5GeXF/OHmRG+jAuL1VoffabhKDQzA538hT+wEPkEe7SsNZGXKNP86qYWXcwk+jfZjBmhuH++oUM
oiHWyU50iY16cFNf/SrXjX/fM26vBJONKbLaXY3HlmM/OUbxFPVR+1i0Yl+TV7ZV3UbiyX+8cG4f
OmA0rQoKBpRBN6B0HlhdKMFkvSjNYHvM0r+oaneZYE1uJh+h98dXWwg8//0EUA+8Ccjw8V7SmKau
TFoxttEllyYj9eo+1jVPMgJVZro+1b/0XDlbto33UkTplap1jumwZDee3IAOdZEkt65K5jgz5hfb
N9LvPG5jXFkZC0XK210qs87yja0OrWtRdNEPZFXUT/FFpQs4AeNNL23Xh/ehk4rKy0sNu3E9LfCW
EHZKxY8OJdkWFt/aRjFj7VNvADAoTpr+tMngzd1eYdacNKbQ4YXk2jFvDeyXTGm85Kmhfv34Gb9l
Pl0vbDa8mdEEi8IBeFxsepbtw7CJ8uACm3XC/smu4Ith+pc7k4q7rgI5Jc0x7Bf4rpJbtvfHXnsY
m3H8avpkMY29ioCwSO4Q2lWuKuJwIytM8bCj3DBks8gMTvqDOh9sg9R6TaNMXsR+inORv9FrE2J0
Z+geHfnvAI79waifiRBOPvmGQ6IhWR+bKpU+DUmrPoXMlD0tGcq7vsrsXZWbqTe2jnqPa3+7twWN
0cqzufnmMWfFFp/oN3U2112WeGMiBxYC/PNYBsJVs6bc5MYUrSC/C07Z2/rBpoa4XOSbqNyX4wIn
aJRCQVh3aaxq3OhGad2TNZBuEs6iTS2UwC2Tqt02kjJ9gnameU0VCWQP/WcIWtMRcVxxSJ0UeFMv
v6tW9iISZ05Y1T+b4/DN7/HcnIIMN+yq3wP3+XtfZeYE56nyqjqrVg7R+aEs1hPb1tzCQxyxNGNx
jtuyGHEeUaSz1iQSpHA1PTtTGP/8+NW8Uy6wDyF7JUmPDgO2//XmSL4wwy/ZzM5RxIfldxZVbTDQ
tGv5SW/aU+wj0On9vNzYmXw0aiNbOX+WMWBsz9wBPxCdJBaVlLjXdyC30E6G0cjOVWd9JtDIMp7I
kXWtH7EebqvWQgWUPCjT1unHXT0Oj1rl7PtBHMvwT6BG3hA7KwOUm7CNtzua3fbxH2O8s2zHpir1
pUAesjPUae1O8xmKEfun7qZYT70+ybMHYCv5c1dVGZtOk6PONydP9rtiIxM5sdWGpNtAMIh/SQ18
Jki4mRsEhtiWChoyJUjW/Btv18p8mNC9EAwChrHcOS2r10Hi9OzcqQBmYw+xKnKStWPk9hzl/aCD
ww8QCtANXySVYVSMhpad7bBr9onoA8LatGbjA3mu7Bi35+PsEDp3ndhk86+LNRF2kSnDt4nPIOHB
BvddYtX9LHMjpNgEgsprb/ydn/Y/18NbazEzI3c5rjszSs5xat9HdsceoLUPTeIQ4qxsSy085nZ5
SLXSk7DhjKS7qstxWh5du6sOwbBSHcy/7vrTZ74/nyJM+eHM3Th8ZW1bD2OdnsvED90SOB6qY7jv
iw56pplQI6KEcCnzDS+WhtU+773LY5mKuHoeItIOX3+QeDLmaWUM8TnS9WlvWjVIPAyao6X1h1CK
5ciVVO3Y65JQXV0Rzp029k9ZLgUkBTbJrNbPx8OYkAsSyIwmcl8d7iR8qY5OG0ePreJ//ngPu203
LMhaOMSRCgikv5xnFRhuaxqzvXMzARrzBgkd62Jjk+um7AVpPu0aSzoVdrE2BH1n82R2weRmFhww
PFg6dFpp3rM+/PDMXHHc9Vn03Nn69NJ16i8Zwd8/reKUrlbLmhfjVkHajZGtFE23C5c7eNMeWAwY
SfW7fldqNRCp203h2Wma57ys1XPdqDDW8jxfeco3826SwzlYKXL4tbSYSz3YGMd9VQqQWWco7mKr
JL3cTrSjkIrmwcqapzJ3zKcQULmUAG5QTQW1k3rgCE9iLKyV3/3OO8drg+qZooLea8knVXvLnIQ2
RmdtcogRapPmyTaxLFbt6WtUN3e1mWefSMGMXz9ea7c7LUUM84+50Js9pRfPGx/OqrLUJj4rvmHs
JbTDnkM45ebjq9xuf7zNebzAWAxV3Nu86q+OpWh04jy1PDzH9dDdO3EwxzIm5XYy9U+NMj5+fLV3
1tDMmJvNFjl9cXO7XkN6ZSaIt4v4LFXO5zSvk904MVZlkLAmp7ht/miTbdLpEPfjhbCEJrCoIs8k
SeNz1yu/CiReW8VX6y+Bnf5Mx1b+BTXT2v73P46LQsmfDcLgH1//uKKKMrWPpehMBrD0aGrNF2Td
0l1qyr8/vtA774xBPzgrVoEwSJe87bAYuqnhbD5VWGPuyrQ178xo+C0g9TyMMukjH1/unW5pnpmz
NihR5ry/xRGpkHrKrElVTlOYW0cI3niVhtH0BOjFwMOINmRmdndhgkwe8M4+kLEof3VESWhcZd3X
oa/e1dh3ArHUVvBTtO2wF+XwRwuH5BmSXONlUxKtyD7eef8cavMio4TA7GzxMlQEGb6pF9qpri19
U0LMvmCE/thaFJt5LTWbwSma/5cHRYzPLIOb/ReWrN7Rj8q8FZV6Il19P8rBocXeTfzRJPU3BdVd
i44hHcnNzDJP7hy8d4IIc8eD7u8bSGqJ0b3Yk4Shb2vixqHcxb1Y2VNunwqbCROROZaYOM3ZFe/v
+UTmIxyPOT7PaiGfhXCem17WnirVftTlOnvu8+q/cxWfO6W5T+VzmJsLJrqLtVOWzSRVlR+cGaTF
RI/k9jZNlTWB/e3o+voyy7FDTsXfF6YVkCy0Q9m6SZz00BnYk4EMfTXT6SvZvvsskB5rffiBWcUa
irN6A4sna4xRoEWdE5xZHTuJRATXiBzZpSnciVLddU5ylFLna+YfCKjZws1di+u43RQoS1jtmCqw
d6FHvH61vT/TebSC3afSetwzuNYo/igYfW6y5p+Pd4S3YeN12ciLxSOISR6gzQ2ul7ZaHEWqHJy1
Kn6WFYqwtMRVYMwztYOuU+xQ8NZ/6FyCh3kY/U2RK/uh1c38Tm/YilEvhe7sU/XYjIH8J25LM3Xz
VDJjt7Sr32XjM2MXE+Gped+j4R/RVVkJOitdH7IHyQnDZOOnFvogxs/bKFBNLxvS8RjbobNTyUh8
Uu203PldZv7QpCr12nL0v7aj4j/avKSVrea9dz9LFubNmKfCdPb60fsk0TlJGUVngfHNwcym3+gz
qoOvSjutU8XBgLK266eIyZaFcgE8W3kptXJlQnxbpwCy0lbTYqNThHp9fRetrDPwrZXwbLAMvT5O
/jhTFZGw3SePdDlouVvxKyOs+M/Hi+Gd61JAzCIiB+N4jr7r66rGMAUYPwbnoDRHZKm6dimEHTz7
o3rGnRjJamY2d3ncWiuiglssbTaLQqxB30ZJcZONU0hCVBWYwllWwe5Qqf1pyf3bZLA7S4/4KqJJ
0t4/OKX0RR5a5zKqo7pX2IzgsOLTajTwna1SP8W2dfn4mbxTwaLhYn9lFIoZz40Iiejbep4ROafY
Ub+XzEK88h8VdsBXk0k9uG7yCfOdR9htJr5Q2UFYyW/In9VxTAJzpcG9rSOB9GbuiImxNc4D8/v7
u8KrSS83jdg5RXUyfHcKcFzZmpKVVTCvrsWOgIQAvJgFCPV/iQUVacTQF5/gU1aIU5eGw2MTz2nM
XY207+OH+84hhn6ebpURLhvd0kZKzSctInfXP2WM27aJ08W7oApyt7JMcjU0YkDTUlVWLvrO7IgP
nKeHAJtKGeHV9WPMKzUy6zh0TnKWwHLSax0SdGGS9KFH35IRvmaGQ9E+FSPbb5yr/qafCLGY0Dk6
elUlbltbjgdFVjogCBIe9nfyn0boXz5+OO9tRjD3mM3wJWJwsTTYm3oJW3I5s09Bb2bwWSvTS8Yp
9tpaFf+wgXzPFa18HNpRPnBX9r1dybUXi/Dnyn3ctvazyyA+g2D6zGSXRaqT4E7eVn55FlNe/mMa
aXpPAxlTitU9vNucWTPN2p1q+i+SPvbbjjp+042DV0pDvsnKcasOs9wA20W3ndJoN8xBAdg3SA9p
Cvv449u9OT2ZPlAtqlRtJEzizHH9dhWDqXnBZnKWq0F48lAz+W/jF2eaHG+YcDr6+HI3S5jLIcZi
n6YYo7Ceb+evbzKhVcCESAtooUUMi3HKdoNkVxu7ztOdSRIovpdaurJf3mwE80VJR2ITILkWR6Tr
i9Ys4Tm1LTj3TGI8ZtOpW7fZWrzVGzZ/tRNohLrwCOGJzikBy8A5+lazwE7SOSVNvGdMwlg7dwuC
CIW4dyJrYyOezYJ9L36n3UMh3Q+JfOq6F7UgK2goH6Qh2UBC/jlE/b6o4p1RvvjOGxOfP/WVM/OG
N0XpwjdN1cvmZUJRWkzj6tySpyorpBOGy8HWyrpna6rj/dwHfYZGl9ylkZA2Y+08W2NjHDriYShU
fLAreZBzRv2ydRfhHHD/8fq43W1Qc/G6eFszcYoR2fW7oiNP+mEkggCpnLkLaj+6C2iS7mvMoeXQ
TO70EjSYliF4suU43jsKX5Xeh2LfQqPC38m2heuQHPfSjtHvADTyAhts2n98mzdfjc75NueJMqid
BzbzivtrGaPQrlslVNTnEWh+l+U/gvbSoIxy06hfTQrX+Muu1hU9FYUGHyjgl86AaHGxZEqoFunj
Ssk2T3Whn6xo6N0q7igbg9I6hGajPsz1rl7Y8YMZKjI+9vIPDes9VwJv3H3842/bYoPmYcaZOIhg
zC4pAPYkHEoQ1TkLvXH2g2imcEPTx5AS8tCzmProWHfON0w31X2Pk+HWKipVQgWm8Q6rIdtXRuR7
WB80n20oQT/LCo8NV/bbutpqIvDd0bH/QFpW2pXd5+a1ceOMEMFgqOKVmzZVT8ppUmRfP09hv50G
Uo8ktbgA0HFcAAB9/JjeuxjMTWZZFCHzBa9fG3ysQE9rQz9j1jM+mkaee34O2thi0HTXOOGa9c3N
LsePY/ii4/zOV8paub5em7MACWnix+Vh65YqPuZWJ6/tcu9ehVVIoBArEdre9VWyzCwJ7DX1M6Fj
g9eVFQQcR6tWTqW3KdX1moehp2CkTVM3j+gW2wB06ThNpcE6Zwq+MrLUihdiV/qNaHrj2dZymaln
RoeBv5zkNk3Sey2US2vbYy2Vb4UiFMcNdLM7FxQnATYVo//Hakfrqz0S5t6LWkRukMtmS1pjDcYS
Mr6hi5Pn5Jmhtrcq0RNPVpIlL/C94fhEiIZrd6ClvxuDwWBUqOKxJo9Fgj7DMbL7uEYsGEj8tweT
s/zuhN1dKTPG9Ry/VmtvCtSwdCsT+3gv7lJ1A0DicwBCwUyIw7bwn2q3ZTIoO19P4b6XQTQEbmel
/kbi2FpzeLhZnJxUWHLCCKQtt9C4X79GupYpFKUjn/Uoj7akxxOyXTY6d4WBmwbQsPIxaDdVEbx6
DMhm+iXFMmro6wu2mZF0bTpMJ6WTD7b1Tem0V+wzHqOQGPDZdj8+VPZrEY7PfZq4CjzvKk7vNCRQ
uOQzMN2qWnun9sKTrN+N+JPqvwGFwYpVcGHsGKt014IqR760SdWLBkaRxCGm2WjPGNpl0ovdja0H
HHMRtbMrMLSQU2nT9iv4+E0zMP9K8D+sxhQGh0t9hqB47+W+nE5i7Oj01bp5HIIq/RVN3eePd5d3
r4RU4t/ACNDu9fPsMSHCSUSfTl1sjf8Acj+wsvP7qW3T7cdXuu02+VEMlGlyEZ9AyF9sZDACFd90
qulUGMNz1Og/mzS92CZEwKJr7qKuIN50bP/MQtPZxBsF47nnUE7CflPaDPDlamUx3XJt5jviUKSO
nDNqrMXqTVQ1kkekhaewsVoPIZl+X6hYxlut7gcudLlyW6tog7NUsR/jDhFXbh6aDNWCNkj5htwx
Z9eZpf2EGkvdEAhTrwDuN7skxjAK2eaU1twj+/L12ylkmj9k38pJmpz43rArKsCkOa+8mPlnXm2S
s20pHzJvBpwEU9brq3S90yLCUOVTQt+3U1RUhxydqXHfU4u6bejb3whJOmsoMe/MNBo8fyJUB2cO
EMcojEM+eWEdu9D/1YczIyqKQl5lgsi7k/RsZRm9MVAWdwtyiAKKIxE+sr0oY5JYLxU9lMTJwh7N
65w42ls66bmZMqkVnUeDx7YhjccoIIi21Bt5X9RNeB7yOvziB1p9TjHY32dabbJLwaXDR4+gybp2
alepxeiFZePcT4rIvA6A3S0iK9h3ArG2qwVYAHeFzthMTmVX6EW2d7QJ4+ys+Zmojc6awe/oHgFg
sMnbsd3nTorTjtIjBxqtaMcYQb1nnffbsI3rzTCq0QHw8Xc2EhvQlVr7KcIQCJfs8ILBvMNCLJXo
tR9k59RiHLYD0B8I/zSeOLUfGy129kLK+pWvYmFky8TZRoXGKM54az6p0K6XQ5nUkZxo7XAyC5Xj
zTHa4BK0idsH/gTxv5I3QzN+aZTYfwJ9t06Rro8P0Aejcz1V9kkr6TpFZkV7TGub/aQ5xUMrQiQd
TTA8lfBLHkY/sX7rSqZtGPjLbiWVzZ3D9HVlYd+eFQAJFP/8A/OHccf1D+nMITHGMOxPtdErW6xQ
pA3Lt9vXmKL/ZnX9rNoIOW87du0uGWpljakwfzeLlYqZnqIQAU1NSg9/ff2sAuNoZLImVfxQvigS
sv3IGuzD0FORUoCMeyWOqhdhBM1rI9GliKHeNIrfu4Gw1+zN36D1xd0gzIJyZbHhaRyd13czBpra
ibK1Tqj4MLswK3iu9mRYj+YwPk+2kNFjW22EEV6nMWqPm+9oUsVPRaTjM4BD85n8QHJQKA6PMXrj
S5VUxcOo5daT1GTZKdTxJkYhhjy6lLMN2DSOT1Pcbc0hoLVxRqL3yiYEVc904h/UqDVfR6sKP+Vl
Wa653N2UJTNbEzY+1flso7GEfgsscPCjscWJjKt6F2dNfIJzE+9nHw2vrvp6ZTJw2wY7M8bMGBKO
MbybZYhwD8G+VNTcPik+Vs4W9gSvNBDBEYOz5iSSWt7EtYKu2lK6vT5MlVenevdL4Mn/HRZevWVH
VT11RDT38d5+c4AwQAAAB5eGB3TbqYwdEvo8YHZZVoCcXVKY96Xar3kOzcfQ1dICNZmb7dkymeW+
5DRpCjmnajQ5J0clnrJQpS+t2h/QMio/Pv4571+ITpEBIkyKJZAaZ6GRdqHpnPCnyI+mVRWe5YfN
vmzUeKU1v+1O+VGQ+Wa0/W1IPj/av3rz2TBmtNXUPmH9n/3K81i70IPK38w6a07kdofYVEZfNSmt
NkNVzAVi5nwK5NFwHaTdr9LsQRCFpXk3ZnjEKrUUkxYudXc9TXhHCuUUowQynN8fP6Gbs/xNIAy0
TQIeNtZLH6ZRpHaMU4B9knP8JgZZaVwz0tRZcNn1j4k9Okc8Q8aXqUrWnHRuZnJceqZssxCYZ/Ap
XD+wObOSRi9xTjZmV1u5f7YGS970NtmlLdbzyPDXpk/v/VhciphpMHclumGxpdVGEGlJItknvs5k
M3WSuenKPHjitQpGYFkSPtpgSy3S92FtwnTbWvJzmaGjoIZlM+fbXf/coY4dwp4b+9RGo/JJxrjd
1ULRbqbaLo5JJ5Rd1PjObrTrtnQDm9R2I1UKL9eaYBcNFWVDUHWPvVED1VWj/Ip6CJlMZOLnME4E
xrtjFfLoJhSRImnlx8mQanInwm6jpJxaIcZa9cYIDXM7IeS8a3Fnf1MkBFsWQYvcaEx3HYEnJ6kd
vIBhDvYYsYRPBebh+bbLJB0vD8eZXFiS0V0tR9EhnKbSMybUw7rt3/t5Vd7HQdceYyfxvaLqdc1l
wBF5mU0mvClkbaUZeTMnu95I0MTPTCFqEPQoS6s0XDGUKBWJdiokzXD7Od16rLLmGGUTib0GMUte
y6N9oKZ/qdpU8eLWjDalAfOGWvFT1KrxNkSHh45VwBPws745Wr4ebWVFXSMr3O5F3CschTn8CcrG
0hFM6UwhNVEK+pU2ynffzrfahKY7mKLnjz/p28MMEAKzOnmGh/jXxSofpqiE99NqJ2XCbzmHpNpb
1l2rlp9HU1kpmW7PCy4wE0c5MyGrLTdYC7dEUgYM7QRbrntSmtbwsg6vz//6F3E485IYpUPBWRJ9
zGG2y8Po6lSNKvVXR2Z3moU/Qr0rXTyO05Vu+p0fBZcdaJ+tHAbOm+PWXzt5pWSisglaOE1SD85p
CR9Ize/Fynu6pRgypOV3OQAgHE76W8D9X9cZi7oXJv3BSQ6CV0Pg0OSOvoIxp9ziOmKWD+QWxruJ
ZJlt3GT6RQ2TTx8/2Lc6Y/EBAYlAE6GCh9ckL8Zq6dBOvVJNGnmIuI1oWdrfTXlkn7FcvUCnGL+h
yONIMOoi/aKUZuWZTO0HB+W3iEccgNXwn8gY+yMKBvFAvs2wk1qZtG87KXZO6TfnQCkCLHX17t5P
ewZ3XfMwpjom1TU67UYtPbvLHuIEaU4KYZu4Hng0bo2CeVMHUXiIc6VYq73mjXbxmzXdBIfgnKZb
XjbJdUi6meMI/RThhEXcmzU8pgUllpak6imw7OqfWnLOTKTY8UAKoDUo1loC/U2rQTUwZzvPbI45
G3Lx3I0wYCidadrJRpx0j/GPYC6d6Q9FZotNRiBna7T5DrbyyaxGbaVUeWcnmnNPWHb08RBXFhtE
oahx1FuldkpD41HtWjXFdlg5Cr2GkvzxAnvnU6LzxnYeZTPi9OUwWrGicZTiwj4V/Rj9CJz8tepC
eWUVv/ch8RqpIzlgGUxYixG0ZJayJGlcRRtNBDZpL8Fw5PQDEZ0hpCZ+tKQOg/Imt/ZG5v+uEnQ7
H//Q29KCLKPZsVvTVUrNZZBWEkuaLbAAPPWB9ajq45M6ZtnFZGrtjVWRPToxR2JWdtuPL/vO852j
m5n3UE/PBjHXRcXUNpHOtNE5FQQI70onULZBKa3V6+9eBd9R9noWKxzh66tkCs6ZtfCdk4Tw9JxG
8qOmDKuZ4O9ehe97lufPeMmi/TVE4DRiMO1TmWpnUMI5nqbsD1pYlo+lqVfPWoE3tm51X+JgkC9G
mBk7v7GaXarnPbZTQXsQRrtywN1+qCojVZTAWGEYxCnN39Jfe3SljGBG8LJOnT6+Sl3TPsQV8kHf
KbrYi+UWszCzRx4eswUdJBK9Vs6i23XF6epweVKjeb9Li9valgMlUegqdL8dD32OkW7TVqTSJ5eq
2dRSnm8YWq5Rm+YXer1FohGgsJrxFkwSlicTnmuyPVaKdbKm4muadNDN8LMo+vgZ6PY71vRrNpZv
w9zFFTErnYFXB2kzq+z6OeNAqARNLU0najOxH2sj2pfOFM30zfqomMEOSz/lQY+jYoNWAfNtYSib
Hh6DB3Av1iYx7/x+5Cn0CexbSM6WXZEslT0NKtuzKHNjK8ccUq4dxdlrArLy0ORjeWpzW/klO4GE
f4HwxinZOMMA1QgBufZFl7HYUX3iqysSgM6lpjFK0jjX/+vtVUWszv1RqLDxLQW+cZTVcqVSUyp6
ZJ5NJz+mQoQrn8Atw4UoJZb4rPfWDPjPi3cD6VjECmjZKSiyKXXDsAm9OGqHXTa2D2GS5RujxXst
F7K6czTxqZlKfP903/nz8WZ3C9KTcYX9FHQ7sCPKwUXH6EukYamlpJx64jSJvZiK+1I3aIAYIcWd
60il/uqHRCWauUj2aWON50ir7gXywW8ETtpHp8TIhp6vpq0Z8yq7D9QsOzhirau+3TUoLWQ0ZkzI
4YAsa30TwLeRYsU8EY4x/Q4a/JOKTtnk+LyNmnWHxflLqjTTK0Eva0yXt+HJ9ZfEtZkfgrPNgPOS
WSNhoBf3eGyenNlJzrIe20or8YrDUUs6TNPPOvtVdcPPIsZys07uMQo+2P+Hs/PYjRuL1vUTbYA5
nGFllQJLlmzLnhC222bOmU9/PuregYsUivAButEDd/cu7rjCHyhIbNKROA86i23d9eGjWVeb1kIX
FVGBGu1Svf0t7DUX1mUgwt5FbAEILRpc1E2uD73vZ2ADPV978i3tD+qR+VMSI0Jva61/d3vrLHOi
KXuAAT+FO/AuleuRJC+sRJJ36lMuD9qhUBP10MUmbowALvZT4r4SDiybV4yFshXYG6JMFMpnD7Mu
1TRE6lh9Kjt8FC0p0Y4iDuD0BrHxS0lt/WwUKaqKU7yvT8KduuvvKYlor7Hhi++eFZqHsi2CbRYa
a0HDQnSMUwRRnFoEG2SCDM0eNcHtng1qbTiei6HVKS/zfTb4v3ztTaBQG6C71EbGfZumD5ke91v0
eDaR8rPWx2fDq+4rcTIsJI9ehXjxRN5vbOmpVB4D69loQdz66EYG6q606Y2jAtWDwu2rU50dW2Gu
bfYPIj++hCgam1BEtoGFXK8ryf2YGvxFgc3/4pd6tBM4gG7qsMmfMUGMdhVaHW+NIVeIIUJArXKx
wrBZPhVkEshk0TB4zxVnOwsRMMX2QkNxjC6QH/JYPCeqvW867VFuC9B+Qff59lZ+zw3mB5xdBfAZ
sB/6ArNo10OSt/RRVnYKPTlrerlvaVT4eraLqmofNZ8s0P6aAJIuBYdxSLE4BhppZHdJkX3BeHNb
jJ96K99K+tl3H9C13IQid4Z+X+NGadXKKVa3cMmRJ6o/3f7lHzwkzBW8Ka4RjF1IsK9Xq5AyM/Uj
VXFIq/snP8miT17bh46ZVzL+t9MDb7beXteEdKwqTd+7gRLsqhEg+u1fon1wQVPg4RhwQMl9509a
rwSp1fqJhpzcCO5Auw9x1EB/9BIF3d6OPsnhc9KEO0v4p2Ko7zhEIAWGvdCLPTWji+0fFF9c2vxL
L84gJ/XySyiOpY5kHYLH0pOOrF5+wWnz1fCKU2Gnp85UvgTpnSEJ/hXPMcNq37lPbou0Wh14qH8C
hKijX66iHwtlfIZT/xKn+F3omNtuRmF+SRv7cVIOIHVZ4/BP+pKzcE8lD37XdKHCAtn4el2MbEpW
81ZySsSZNMG1P7q4xX4VfbdtCH0C8zKErxT8KpqNqbRRA6eVH/z+z6h+7VV567UO1bS+8w85qtUa
TOosle4aS/2ORJ+xMdP4GT0HZ8Tfpf6coS0k6afbC/pBQwVxCZgRpJhcbao521roxiAqVzajo/n6
+OALBckDssVLkrvJIRiV+BhWWffYZG54lETpAkbHTQWd26rZCV2K7802bu58r7XWyArLtAYAA5Ek
Ny0SYMa72t5fGUTXRuqQgwh2+jo4h1WNRrLR6SfZiq3NqJqC4m5SfycQHQ4Ece2vOh2Dgz6G0sa2
s9fMTfq3tqxWLpGPLk6avnBrQTHQuHg/IH//ql5xtTCG0kYsJJ8rTflGeOvfhXTpn9vED46GUYq9
Wipg1Kg0n01fXVNZXL7+lD5QNJyYyEyNMXv9W2FjR4qvj+Op0UlGJgCMAIyt+9HH4HFle3xw3gmI
gA5K1D3QAJj+/K/P1V3UBNvaHZzKGtozclsPo1bEZx3a2qMXIZBXdNBkylTyv3mAaWtQQAkbtvXH
e17hZJeGMa9irgbNo90q8g9b4C2slJ7xLA2j+aji5bLyrizb6pQS2NJgl7jmFbT8rn8ymusBXq52
7zRScoZW0TtBTeN740sK9cBA3yDWTaeiN7XnShr8eymgce7aQX+u28g7o48YbBTLH56qMukdOQmt
p043901u1g9l5Bd7Mqij51XoF6RFdGlq8dMzEGZZuWo/irw04IhoihHkARi5/oykGTVAbI36FJY4
C8ueuwPG47Sj2qCcra0MtjxrRF3kyfSxgDyZ88AG6J7l60WhPvWikbeFwKetqMrftzfTct/C+qFd
zJ1C1sODdv1FUTiEmB3YsYNFb+oUVvVpCGz9cYzyf879p4FokVLXwr1SmtXpYL67raZUsWN6Ij3Z
RftfGdvnEDOAbSdHDymx/6aMkn+WcQKurtMMhLwCVJbdd/19beZGdojDuxOYtvdFHfVvyuC/ankE
mAXTtFPkZ+7h9pQu120aEh6ACmuGfGD2ALmwss0E/wBHeJbxgOyP8lDra+CoZaQ2IQDJX8k24Iua
yvV3SZ3aJqh8EOsA/diH9YBlmJ6Fe9NIlE2vKP1GxG20coyXFw+OM/Q5J7UHksE54NG0Us8NcEhy
0kHvjjzB4lOVa81TGVo/7FJ7oD2Oab2pDg+ZS4lj5TwsuQGTv85fw8/uvcAMxRhGVe6MUrlpk2c3
fhSgsrrW3qtds6Oo+Oom7UkD7p41PzOrpZiGdlCZvuDsSKPsc0HsHtXHsXhoTbGhrP7dysuLjYz7
tpE/+faaXuNHO4F8CzU3mvYQqKY//+uitqU0za0hKCgYoyBdu7ayt+wsWpmXj7YCHRfyH55ALtfZ
yZIkKNK6L+XI4GCCGwc+kxOlXwYrSTdD2JQXc9TW4oAPxkS6CPY417nFx82WQikGA1dDPXGm9j6G
IHtNrz7pItkFKrr1hbst0XZu2p+ISzyF+UtiW5+yVmx5vM9Kl1w01T+m3dqZWN7O4BImtBFbEyDf
vLLbj9nQ5JGcOmHWfa0NM6MiImGnoSWoahT5alq8nAQQeNzOhEP0YLjYrpc3VzAG4ZsbJ2619GsU
x96hLKzxSzAoQK6UAG56jDvxU1Qp7l2t2Z9SDvTnNCiIhkx0BksXjNnGNjz1U1KnwV2Ym+OPxNb9
19sX0gepygSg5+IlPkI8yZhdFlhXAAQrcyTOCV5Olam4D3WHseBWM6K33q4vblodSpw3gWoII/1c
jHqxzcg3Vt6A5QKR2PJyEtGCSaMWeT1hoSV7XVyBXpRK1ElV0YlDU9nFMcvx1sBBak2pbVlvZjyC
jumqpEc9b0yBOCzCDEqWE2Dijp5Xke/12gofk1I71FYvP2QdugJN0Ie7lRmf4pnrtBYMCg1RMHhT
B0WbnUnFHFVhtWbjRLh/7YO0Uo7toIuzW8HwSOpOPPteD2Uor5FIg9L7LeBPwUgEujO6ebXrEntN
LueD3Up+CBAKUBSb4D1v+usyitSylxKaNk5SK8aJSNY963qR7ujSZd8A29p7/B++3Z6H5QXIWwEm
Zio860hmzV7fesBLJgv6lkI4KaklR+Z2lNE8uz3KMoYBqfROEkHulP7j9Od/fVlY4GdXxmXhIJZR
gR9MqqMl59LziNXrSr/1ow+a+EOwcwEIsMbXQ+EcVQyW5eZOHxA3uGBaqAmV48o7+96SuN4+E/UX
eAWXK/M2dzyDD0o6k0ruU1jRhTaGOL0jgHpIE93YKlVQ7PNM/5kPWn/foiP3Gw8bCAcmGXZcRjA3
6CJgM5lUW0Mff/RERodOcYMNFHoVLYEYleocV89BtNqvf10J9hVpCYRhsJ/UDK+npzRqcwBA4T61
fkOdJoK3lxkpPh4l5dvbQ32Q9BGETAGlxNpz5c+WokqQ9AUOUzhQPX7UZHmfgrLFVjXyvEMSWJhF
c3OfVEnQvLewwm2sulrZeNMQfy+Tiq0xoRc2prRKQVfMPrfuG7NM9bp+ot4pDriZevvAHqwvrRUH
py7KglOrV5XT+upD1sbemvjYooWgouQ03TCIHHO2tDkKKxgCM8itznxq0Hy+7ywF47jCO/TuJPUm
hfs05FT7qjaSm0ffgsZw70QL/a8m3/iUi1bZRnHhHwZfeevdtDtleB/tby/T/NZBzBQ0HG23qZrB
ozwdqL/Opu15cEYGLbi0dvGf33U6NRervJP0KHPUEsCsGqTN2+0xF/23aVAKqcSoBJz8Yzaol6LF
Dqc8xF5J8146z4ZfpIcoyMS0PK0e7jVyqv5JqEq97SuRPiChnmwjY8x1LNfytYRg/uy9/xxlgspN
0QnZ1vUcNEAJgORZwaUT9s9Qqd8SVT/GFicyLbJ2ZU9O33a1J6dv/2uw2Z4kZw4o15vBRWsC695F
hxukAFq5t6d4+UkQF6dWLsEtQfniZZVbTxn6NrgotZ28WrFLDsIqb8u+N04yGeXKaZ9f8ZQ5ZICL
hDGcNJR5Zle8Qj0ncFO+qvP0n7g0YX0Z1fnWH/AqvP1lH4409W9IUXm55jd8pgnyt6YPLpiHWPom
RbtrE/etOuKApK95wC8u+vfvIuoF1Ts9KXO/3i6CyckVD3tArre5Gh5Ua+peBUgIdn0/4ubVfMoj
UEeUw2HimHvdG05SMh7yJHocxgF+BUXxmASGwGaDrMrBU70H1GTOgRetBP3zaGr6rRPhXJsAebzn
szVARs90Q8MOLn4+YKSspdansVbSfd6iQ5FJQbfLBt3da3m/lnd+tCY0unSkHMlm6QNeH6A0ssoy
7Rg5SHRtg/2oeh/ErrvxJC39R9LR9JF0hqfvBInCE389FCaKg14GyHD5gZlsOxwbtsLuuu3tTbY8
pNMpBZLHNiNKnLc1XT8Sddh64SWH10izICIMg0l4uD3KR4eUp4H0jK2FgMn053/dvQYih1AUu+Di
2u5T7LmtU1KTPRei658CdNTu/i/DTTxdlC4wdpk9yAB3MD3JOaPQPBAiNf4QYhZ7W1g/lVjpV47p
8l1hBqmP0yfDcoBI7PrbkFtV8rCXuOb6Vt/0of+7kAqkupoQ+7/EuoRK9ev25y03oYrUAhP5XmEG
9Xo9Yjsqud9oHW1wzQBXHPflAenPZtOqRbdyuy4qHQRouPZoFDu4YCeY9fVYUatDqEoVHciGesAr
/NBTBd31VgUduavPoqvFzvKtn3r2onjKqQ8eY+2S9Z/95FKVQA61Mwaed4pPOTQeD4HolW1ppp9x
XXCxG6oPFgaGrvH/Pc9+9f/j/c4u/++RuWnYws+mvketcpLpA+Azbfu/NlyXB0Zvk146EUY5+Giq
3Q6dcmJXP7R2UaHnX0MUAzdGXRtPstS251ZG5SU07Xpl53+wViQ50HJJPXRCgdla6WVdGmGEOHcd
1PL91Jo/9SKA0wp4e2WtlkfZnBwEgClwOZGGzKp9yPjrhZ2I3kl9D8UmVAMPvVSmX29vvuVRvh5l
9kGZl+dYTHsDZUwLbLqqYOBgycdIpanlevnx9mjvHcPrIIK3lncOajpWyKDSrxdSFgjvWGU1OF4q
H0TlvuYW5pBRBanQxxPgXHTfROg9NPJDGl6M7hwWnzB1HUJHdx+U/pdnOXp4UXAfTYZtU7Tb3LgA
k3Pi/EcV/azKc9L959XedpQQ4Dkoyn/W+HNskLLHY8DeU3LBKPVbh7z4YJ9tCz2XGvHvtzq/eP1D
gIGijYemUcK4PoX4sNryi6o/i/FVkvZktqJ7rm30wsKjXvyx27tO/oJsfks5EvONjen/EfY2w7Ww
DU/GpDP0M/W+diLapOEv+umRD4Wl+mEGv9P0TwJD3nI1wozzUJ1l5WtuP1kNCCgF80HcbsFvm/Ed
vieb2/O/yG0IlkGNTSrG1OUpH8zn39KD3ieXAj3Y0KJsbPkLMvz6r9ruvftC8T3k4RP5DrqE9pAB
69ugu2uuObq8h8mzXUBaMaEFidxR+J5O2V/HOYl6CzKX2zl1mWM+IJ3D/DTo9Q8sJCgU+fFvmoDx
boz1X7IVbiX5RzhQ6Us3DUCcAis99dwG40NcvVn9f6P825ZPsQWfQzw12g8BsiIb88cou+/rQ5iZ
X7VMedaTH2ZP9xhljC1lu5VbYRnAABEmN6XZwZO7oPrqku+bnRGrjhLAv1b9V0HldBtA0jloqZ7e
o9m/Ue1CXxl20c7FMv09rJhOEz2jOTdILlIkzvR+cBqNRQrNqjj2I+KXse7WRy0EkTeZu8pvgeoe
6ySNX6JG1R+DLM4vUdZqj3WDI60BNPafH2zKMtgFojcKpnkBjMyiSPfj0JOcCkHaDPHqg9am1paa
2aaYgGi3N/XyosTkhbuEsp+Kubo5exwkK/GkIcgYDcnbw5A3KQRYrDtvj7LQRGeyeaW5+icJTQSP
Z0fHhJ6ryLkCrT0Rdy43cn0HlHkTxy9tkrAHW59Wmr71ZIGjuQc6c5R/4jD/y8hydZOW1Qtao8cy
irdtD+deHc1yJXJZXuUTs45XnboFidM8GwxC/hg/5NHJc71D4ksVr7otgq2LodELLRb1z+0ZWb6F
/A+ZeqRMQSID674+xQhvFAalcclRBMzs2varQ+tl/V411mLnD84XLH0eKp1G4kRvuR5pTLTRFx6w
BRO5s50XAGuE9ttsXH988PwjRTV8h/Xm8+3vW1ZBWHFiDlBEgK0BgE0T/tc1pSYZ2CI/Hp0OdvgX
bHfHe1pfGYL78uCkFLQdPy06TG/I8TUhfmW1QLsqGHIMdz2gFOR5xxZG6p0BA34jxWWLZ1QXfb/9
M5cBq8V7yk1ALWTC9c/ihAB3j3CoDLQ7VDeD2FXJz2lRGU+5NgbbLtDDvdo2a93PD9aeIggIZHDX
ZDNzpECKlFvpdjIrQsY89rJFtRs/CKAA7couW2AEOXcwzUFAQr0hfZoLOQ5iAKZl2WBWlNDYya1k
XOJy/Bzn0Qji0q6130OFRpedx890ADYGdpnfclvvjxq6it/KPnpVvbY8tLWq/nOEBi8F5yCwxVO1
Yk4hU+Kk9Ks+Lx1aGx7aSLrY5H2erF08Hyzw1Ol7f1umdZ5tw7jIAc7oRekE1QiqKPaHe2sydJah
Dj7WqtAOYV/sJaUODgQixi4wO6TA09JBK0LdA8pKD1kjfYN2hjf85MAyRH2/9iOn6s/1k44CFrk7
3UJmgrrc9Vmx6gYMNvbwTt28BQh+nRW3LM9arHdvaQpkJvVsSJDuoD+MmPFcatxX9lKS+2+N1J27
5J+dJ9VJMg9sA1UFOmhk99e/x6wVpML1Mnd8aGmfNb3Ln0YrfEv6wH4TVWi+tAO4fRFYD6L0Y8cy
fOOHgl4oBoTd1zAo6ZkUUvzvT9Uk6AMkkX4J+fn8qWpqzG+aio5q7Pk5huaZf2jTaNzfvhGWDyJt
EZ5f8OjoPoD3vP72Bgx3XQCzd0wr8R+aMUD11xisld0/bbv5iuP/ClCACgDSIbN7J45BOUhFVkDE
Jx+CTFnsC0sfd4bwAdn34T82SKYFZSxq0QSOKkDW64/qdMy0+1zJHNzF6nupkQgAO3Olj7i81rhn
aPISt0xWLPOjptSSR+Zt5Ih0eB7E8uo56+X4l40C4+0lWiix8jmUnaYWFk/2JHt2/TmKPPpmLOzK
4SFDxKOR3ZNihkcjrIZjhibEf3mpnIK6Hr63/RBsgbk220ZRI5Si1dfQTNf0yRZ42ekHTcWpKbxB
CMqahTd5DQYjxFfWqfzu1Gj6xgpzZLrwGnYhMyeRtM2STn3xOci7zJb2Ut3Zu1Fqmq8YL07MT83O
aNZn3cb20a2xUd994L/Fdz6p233YIYjL26i3360kbDZISw6vbW1Ld1UWlFsprstx42PCjhR5ov68
PdlTeHC1U+nmEJ5McG56pizu9VznTT+i9jlIjlQBX9H8MUAKMLPPjYxOSJJYwV0LGvM1k/PgLpDE
uFKTW6417VHk0miUaxPxbV6Us2K/tMcwlp24T6JX17JPeTj2JzdWDyAtQbu3lXtE7ut7mofRVs9a
Y2di56CM2OUNY5euNAEXm5yfMzGWaLNjRbBwsfFko6a5lMgOzfv4HCue/zBA//tRJO5avrm4iaah
6DdCumN/IX9zPfNu49eDbmcy1YVsvAjdrLa9Qo/89vouwkNGsbBppSYDUwImyfUoUAtiH3l7yZnI
wdtYqZOTmskdemND73C0ypdC19t9geD6yrO34AjQCKKoSwZLXQ2awLx0DVi8aC27rhwcnbGVS6Lq
TeASsuuTTrkvank4mb7+NZUAIoaZB3YSqz9naHzrZTDxlKWZ3GId4rkvMWLjp7zF7jcri+9g1i9k
6dJGjuz6PNh94gi/4h2nLPNHiye+CQKJyilHNuug9tiydrk45CAkdnGqi2+0TZTDgGfrylZehCJ8
LlVYyKr8TbNkFojHWWC3mF7TeSxKZFGpX+3MEb/PcJAxClDtBl0rM1orGk1X+/X5ZdSpRQOUEFeg
hZumOVpR0mqVg8rfEVSHWX3RqQCKvAUivW+IrQst2irZMSlf0cXZdN25howh0jcvBBuePHtVtZuu
2VzTqHU+ux2CEUo+6Z+dRIiXlf0j75RDVIe7OHuqfYEDwgH5Zr+h+yEnp9xVsbJEaCeot5YW7T2F
6ffRPXyEc+5F+lbU2c5vu0NohgeYeCcz7vbwcHeo4SXAE/wSyc/UP/Vauq/CeDcFijGiiDH/mavv
o/5Uax6AT+Aq4IutvaqXh9TCD5t/ep2EC7R10OJg54o70NvH2JS3kfdT4tf02rFRlGPlDseEGgkC
UmXrhzyMUONvn7Fl+kuBg/6YSV451Y3nLenUqCR6VaXkuM24ycWI/y4mg2i32Q9CHTxnYLaOPbHY
TjHiEu5LNSJAGRXnwTD/CLXI7mI9NXcuLYotftXeXsA42FWlpT6Svq2JCi80L0CTI/tFqYs9w9U/
N9qwI8uVRaxQYtLr7JTmQfGASqtM0bAT99royU++FAcbH0i33FnaXiprd1/FqnyP9fU3IA5OatIi
n8Rkiu0Yhd3BVe30oibj2su7vCPBGNDip8xL14E+5PXtZYxarVYDWKmcasFuSHrvMChm8Xx7/T4a
ZSIt0Kwh8KR1fT2KnUt6CzGwgepnYSWWIYRrSCi03R7lg6eOaAbEGtJIU0lsHhSWTeq7klo1F2yQ
zDOdsG8KXgibMlF+9xJ8PlVL8H1sj9TltlFZIWBjhiPm3V4U3DO/8kqMugCoMbUTQoCWMukT3OxZ
VJMlpV56IsovpZ2qWzWLOsdKUe1OA08/BIX/A4/idt8B8NumGaGXQHp5G0T1y+15Wc7+BONgPhC5
hn4+nxY98PoQ35f0MtrmD1vDoDn3pGzlGVwMogGFx/0CGSd6zIsmSWpXHmYfoXBGRDcf4CNS/av6
bOU2XgRT0yjIGrL5ISiRAFxvpDBgm6ryIByhZeO+jtt83xhZe7JzcBCW5YeHJuiMOzFY5hF8oFiJ
0N+1EK4eAzzLAIZO8uSUZ6h7Xo+vKmOqhnqnP+ldgBg79qwbucetpsh8b0fmqcHQok64sQMq+NaA
elqQ/DfYrboJoviiVkiVVUo0bBHE+Rq2LUAiT7TYK5amcunt0DxZtJ3vo6rtNgOO7/vbG2HxgJL9
welC2AvPmUkH+PrXZ32S1HWtR06UFPKO6lMKnyqkYNTVx1IO7oygkdbO5OL5RHCGt3rSkmXJWLnr
MUutL5lGWjwJLkrbGjuTSxciHWL2mfbLDNTgrs+oTcvjqD/ih4HPpWvkd9UYWMcBecft7RlYRJ/U
JjkE/BiiQvrHs2qGjca+mwdjDtfCwm1FD9SvBYLCf8QgtJXTvzwQNM4UbHRp1IGVnJ86v9c1NxLA
FQqRRgezneBKyCiujLKIPpk1ULqwUKZVpa1yPb0N/IaBWkHouGaTHkIfH9QI+bIDMufelyLpgq9R
5vqHkrbXysjL2w1BMIxDcd2C5zhlkddDR33nao1R507T1fqu96XmEQeGEP/B8JBpfXTw4HVuytjP
7kw8DlrEGrdhqrU/by/p8kqYxI14cAHQUISfo8Vcs9Po1VSJo+vgRJAUqY+1bm7lcOie83AYkEGn
wZNpHRLLbqWszMLySJFUIZEPePJd5GMWk3YKLhGj1CUO1Bp/k0KYOmqN3u44gZ/CNrL2qRyueaot
S8OAH7h/LImshhrLvCKNHOqIyJelPPFwaXsC1HxPpJcnuzrSvG+ekJKTL40Q/DMkTzeUffxN1jfI
sXtG9JjmkbLN6jGn+ahK3/W84dBHeaTeq7Fk/+t5m5jVSGLArqbhCqz8eo+EY9paed9LT5pQPtMl
b6k4aWj3uO3K87NYB/AZJEHAWyjTwumeTuNf1XKRgJfIMwYahWMmyTcT28k0Q3qiLKMvbuKu9ZKn
/9/VQzCNR+dhKkBN6vuzzT+WWlrS6peeoJ7WG9/sg63hxfHKVy2uq2kUJKPJdSg/U329/qo0il3E
4jrpSYgEHWy84e4UbuwNZfZxpcK1DJ4YS4PK8s5l4yKZXY15H8hJMlbSk28oL+oErMXcJdpqIKJ+
a03fHttKenRz5SUwqo0Czr7YRKVnH72EbmnaW//dPtbvKtXzGdbAORBS0FwgdLz+drWxyqC3C+nJ
8vJhlxq+u0cKJDzLmdpsYsm1j6HkR6fRlcI/uYEz5gZOsv/dVkYV5fY6sfcYalXH0jPrDdbj6cGl
VXE0rLg4oTT5X2/E/gn4pDhKkf7bjaJ8V5TKwDUl1Hu9i5KnYMz8H4XhDm8l2u2nOFP0+ybQDKdI
a3nLfY79qtYWDzxk9qucNqvuOtPdfT0DNDEB5xBvwGDDP/56BkwzC8NGyWEXyo2xMzqo410rP0eh
srWzTt8xprGruhLdPtXytkUpipWAYdkrp6yAVxNRF8igqdx6/RNcwwwVL4ULoqTirOrioVG9al+U
Zn+foNV3rvz4Rze24X0qoSGIwWQO7yBU8dqIkuAhjplQ1RvlI8607R+jjrWdW5UYNMfQ78PcO5UE
OceQJ3tfEP3sO7mXHioryc9FoNZbSSC9vx0HGJXjoBqPqRtoGytLxIOsygV+iyl3vYlmU5Bebu++
D65YhEGok096Poi2z++Tohd52BQRDJtBFQcNJXrXUCuENgK54LoM6uYhEXa5K6PxFHfjS13Eu1jF
+lZqK/0uCenBEgTW7gv9T3tHUcNprE5duV2Xlx4/Eg4IaRUxBg/B9epYHjiq0qoEWHGtOFeDj2Ri
DHMptMCoBGXYb6pWlVZevOXNR6WWphMlL5uHb668F2JFlE98DKfwvPEFzbDyUfLDtRbftLev9v5E
PlLBZE56IAigzd5V9JsLPgIBBYn9rwxat8/6LtrXXVgAKF31IFjefhQVEOgijKK+j6Tp9NV/vR+W
wU2rx4PshFGOvndeGdREmr56yzpN7Au3xJlADZ6GSlbuQtXXt1GGbrwi+mqnhHH/AuxtLbRbrO70
kxDzIrbgYqOhcv2T0goNEHNASQf5uTf+TrZxkie/kgyYiqdJwefBXRNiX6zt+5Ag2hHvIc9518/9
axYwiO6NIXNlZwh0b1sje7oL+6z71xIwKkj0LCeRV5pEFMWvP0ySkK2OaIg6Wil7B2uMrbcG6fZT
IjL15fY5XgSHRGYMQyeKCYQpNjshYd6FyA4joyeVUfMURPeNXWIEaNsi3iIupEpbWux7BbX3MyTh
lcGXCBlMvt7FI6kG0W6ZYyLGCD+zwKgTp0P+7oj0onuKdLOkICHLEDext5L2XSG9Spaf79sqlnEp
yNp9QlF8k3e6u/U8Y1i50pdh+/SjgB0zLxOlcM5Zt6JW8LD7iROoWnVHUVvaZVlmHyOv1DcRTaO7
VlI++Xq/jaQQ1aYgOrlKvFZWXWLB+BlURyZ5G9IIEonrTaACqcTgp4udtJAfBynwHtHaVPdE2QCZ
5CLbxXA6dnYjRbs+xdw7jtKV4Gp5vogqSB1IHqgmLGwyktGLeFpaOOKN9qJpwrurQ1SzhJ/XO7S8
9rFarB3pD74anBYAaTg6EiY52hTw/XXAYuQ66yrJYmfI0xIZ1tz+XvoCN7o6onTZWRLwDioHIRUz
NmlV7Kvepkhw+1AsT/n1j5jFFQk1oqgsm9gRUSAOhSHCfZyF3ud/HgVyPz0eGrSQ8OfwsKS2ZREl
oe8onQ/GTpLFrkshMd0e5Z2Nev1QUIahZQhtGxFAaq7XMxoMklbUQ+o7nt3teMw3SfQlVoMdXKVD
r7/ZyiXUz7X6RevSrRlqG0C0GztudoPAarh5Mt0BPeYAn0JpUwc/lDF6UtOzrv1uPA3D+BfF/+z2
uEpEQC+bbmtVQE2K+ERkfrDS7jNEqAfLa7/k5fcMj7R9mf9E7fjf1wsCIG8g2AYegjkrGdJP4zWB
4jl4qtxbiVDwiqhWI54pY5lPpAWIECnBiSQwj7fRmO2JUArfiRCuP+X6YG5dGHqnwc4OvjC9PRYd
5bazQntrgqU7pbEib8BdVCsr+sHunFhf4JvBzpLMzV6HClEPu0FfxOnaUKW5gdmgNFVIb++b5eGH
W8a+mW4A5Grnt2De2K0XmKnnpGP52kmj/VJUZv0quKhwQQlMUhw28Kd/HpRwGpQKcT3grXlA71eA
qHwLaaFRquK7EaOIe4Dl+K+4/SGORLsjEl1zOl1+KCkxE0mqip025Pbr81FpvU9XuE5RVQEfqBuh
/kWyxnpnpb28Yxt590GRxMfbH/puw3G9mRgVcBJAExBzqFRcj2on9NGKoUyd2nbGzN3KPv6Geozi
WLLJYBiM3aGBo52+9mBwpe41FmRz2t7t7nL3lFOrMqKnurlDuGVjWs9t8F0r7K0xDKdoOMkq7jTQ
v+BmJdlB7fxNqL7IyaPqP5k2ZWBPr56NUT4MEpj1KkbjsdoEPKt2kBzcOjlWSGW2cr2rkcs0q+hH
AvB5P8RgZq0SwKJf4xbUld3p9pRMmdLfM0JJggodbrPmhLwBIHk9I+bI2Za6oPuU8jicCglftAIz
yJPIJJXeHBoKtdma+6TR1q7I96jtami0bgEjEbRPfg6UEq6HtuzEH3mU4k8IZSqbGgHalybWL6VS
e3f4t9BC85hr10rcvRpyvI2m005hDZI8MQbkstpEwZXXCM4ZoIFtGiX2oeDKNDFvfRkTbLd698vt
yVr0+5CWIPO3JtlBdtHC6rHvvcjXSkM8k3qfEFHJzxlwKSf342ovcr08iabaxbqU70RHADP0krV3
NSFfQiuwT32Nw3FDSd0YFOzGW1l9Gay23NWZF10SJVRWtvsi0JsQOxDyMSfhBqX5MTtkmbCLxmxL
9dmVPRIFRasOEAmyNxDm34XboEKGiMFWUtzs0RstfVMYNlABOzPvxiT/b6wSe4N5ePiPLzCoPRp7
UxY7ETgoFF+ve5SNIrOzXnl2M8/fh4aodo3nuyuFo/l9/T4KDBnczaDg06S9HqXPYz/txslJYwjy
A+57nLqiqO9u74h3EZa/NzE1NnBXILvV98Rh/iy0iRzLdSz051C2i4NRasM2R+gVOrT0A2GA/2Xv
u5YjR65tf0Whp3sfag58oSKO9JCZcOWLnnxB0MJ7j6+/K4ujMyS6D3FH0kgzoQ42yWY5JNJsu/ba
6y6SIyPS4yuNU3QMVWOkbZgbQw/O35Vel0aW9JG9SlfiGlwrtyWa+JDGv/T9wAdTsn4dqkLPWjnN
1gizaxAOcIBArFJQyRN9I1WWxXblJqrt+3lKxXERmYjNqlQRkiWIO2uQvqFNNU0LRbnSIy2mSrQs
jFDQ4xnF9c1pxkRgFpBQgGyFGXreix9MyCDvxlWNLoEnmDqGaoLunQ60dQIDUf5NT7Odz1Dhd8gf
6tfg0p3RYHzLTFaBg+uB2+HRSDiJnxcbPMu15Je1dALe00YRp1IumaZYIryFr9f7m1qx820CdAE+
KtShA+j9+UrovKgnOPzSKd/qlmZF+97MHdFEoTXxDJEIZkJlK79pjeVJtZZrgaWWx3yyML8ex1R9
TochfR5GrzVN0AqFdAJJMFHBBBerD3JulZIGUOnMHp+eJJjKgLVw0wuGCZhEJresyDyY4oNsrRdT
dbfUvZsqXa1mnO/vXwTQaUT1oJentLewp4rSjRNgpwM0U8yCMDAAYg1mboXr90/7BLQkQEAg1c+Z
66B9Pk+b2vlgch3z9KA1Hpo3o9QabNCZxwvzXQaujAdkBpJjAcgcXUTj3Ob59h45lPA9mIOo9rRg
D7HhAWWouHohRBqKJ4eMO1hzfSsnVwHWi4MM0H6XZ9cRwZM/32MSI/CTgHfigABu0pARKF87hj99
+noHnlkxPszl+3UQAgcFCEJhOPOfr7MswYwBaF8CbkbAj+Jab6wuy09Sqr4IoyqClFILBuIP4IpC
KZ3Lhk5rd2oe5AZ6KWk2qAorVoh+R4RWDCAiawYGQeA5O9k3FSG24PuZSRgwAe2V6cpbXonLaBcK
0YqtitocZETas9VCnXFqJvbQ+10hNYQ0FsdmTxkUBhSOu3WKuypW3mlQEPEtsVYqakEJiHwConig
qcxFQf91B/p8XQVJIkhxGFXI0H6ezQFYyCVozBGTqUT1Ok7iYJ038OpqJfFIXCxvq3yuI/R3NgpA
KQApI6aG252CFiIFyqQrgvhQLxXfdodRp7GM6qjzPvmvT3Wq1V//G38/Z/mA/K1fT/786yF/TS/r
8vW13j3m/83f+j8v/evnP/HOnz+ZPdaPn/4wUpSPDqfmtRwuXiv0FTpfE7Wy/JX/v0/+6fX8KVdD
/vqXPz9nTVrzTwPlWPrnn59yXv7yZ15t/F8fP/7n5/aPCd62z8rafy3TP+0ey+AxffyTU8WP6Us1
/YTXx6r+y5+RufqJh0qxJRAPB4YYO657fX9G+QkPAS2CaCqStZzfMOWf/Zc/S8JPINZCYwYYbbwx
BT98Vdbwp0TlJxFF7AgaoroCGXZYHH8b6fH9eL7P/veLiD/rEdDZwRsC6ykWH7BXhDy5wPygtREK
SbPeVftjtChlJizEh2VUKMiHC0tSpOkImF6VzOjQz/uOXxNiEOwcHHsE749P9sdr5pW+TOVU7I5j
27RmgApX5hfJXLndJKZ1vgz4WlB+AYkLOTQ1SMQ8jLtEEluQPfjp1g8Te/TDnsWjIrFw0bfEryRv
F3WR06f6pRbnnvVhV/w8158KtL+ZXLRRPYPZkfaBhzwtjgMlXjOM41Ae9awGUV6O6tsuV1VTWLUd
1So1WieJIDHX99DnqmglZxFFqInMVrEdiYh6qlo5bBpfjnZiLXobr829J1mbJTifSHLMFAq5EF7h
1ce85n5aLCWMvhKC6jg9hnLqm1oahkRNvYXVgQHJHqWxrdBnrlLoSi72qG73GZL498hihhQ1aC/g
IPafU6kGTadQFuvEjfud74YrO5aWjQnmM9hD4CQ3UUWY24rQHDtt6O5EuQK3ubqChqjEFnpQSB+0
sL+cWYLPuUp+a6CJRYqax1MAS5hC3dIElVKtrMRHdRUp6yIVe7oc1WArdF5FV2UsULSu6fYK2ncZ
PtDwJtqoztWsf1Yp5zHAiUbKTpNAPvFNKDCrNNRpqGF07NJa2sSxeht6IPKQO60xUW+DogCRyuDl
ntt+39w70E2QHqj+xOJJYIj6fM5qYVW1KP70jt1y8Omoi7dAhPfUD8F95obVCpUU/uXSVdEc0Isq
tijbOVNkgkvDrYO+AT4e0gyQcxxq9XkIqbjK0lBLVyCtzioLXKQKK4pxeeGl4MrW3WVsicOl4oWH
ShoALUtHJDJL1xQbUGtnAZp+Roj8mXobD6eo1G0Q01rI+KYsrsW7OpZorZByOa5+FSvJedSIDwPT
C2Au+NmnrmNUK3nXL6QVCDxWy0uQb7ZGPRRz1DeTjAcug0+HF8FFOAw1sMB/nhypzzIvW+rjAXQ7
Tu81C6tH59C1nlSo6VZDU6zL/lHOlaegWUJsaQNJGn0OvD7hxDmPApeGaY/14XBbvns/aIBFVPpp
m43SIZVdsI/naF2PtmH3KENBKy83V0pSyJG4lcB/qpFQaJ9AY6ehrjxf6tg4RZTdq+oOIUTAx+tI
WDWGrpaSk6plRQByVVrbrwuuS5TyYWxK+XXmgH8jYxE+BIYHYDZ09UBGjXuGH4bvZai9K6OVgAJk
dYs4mXdfydhbIRgzBlqKQ4uGBM0q3IVFle2WgbJ0Sd+3rrNs4dIjgR4BLTH44oPaadUOfaDdGhQj
g4ecvjBnb016gPOpRqAUoQiVF1OBZ2Ci+KRVHyVV2tYHOUyKC6B4aqsrXJR/eGjAtFh4aDvVpssN
WsT010kGdIGbgKWRBOiaHqJOvK1opKAahgBqUx8WKJUw/TQF29Z5Sn+VwbYLnsusyt7qz9bZZyvv
D2fWcV7I/92so9lzVv3p/2xeX+Mg9f7v96w6/gHvVt1K+4k3lAHWAHXQHAIF4fpu1eEZdMMDERBi
mmAm5wGEn406BOl/4mh2lJQhfoCYN97zs1G3EKWfkJHFGyCwAS1CUPTXWHXnSuNffDPIWp6+5soc
qUTkzqfd5kclRPIflPeWBgp+td2Enh2UG106wMyqSwbS8iRFkwCB5GgkrgiITNqavNFQvzCkMin8
NWyyIqaBi96eLA9oO9oC2iVp6xJFFw08c0NXaAVoUnXZhpa8sBauXUYGYOJqsUUkk4g68zVzGa7L
1JG7ras5nW+4DUWsXautpN/koxNkptvawXCVlA2pdv5meVNdJS/9o/rWP6bWQtkPySkI7wfFSWaj
g1wufDVDE8NX0jMPLesUydIXRvUwvC5vs4fiQdKoeiu8ItK+fBLRe/0pe8gemld0WwGD9fjUA1J3
mVDPNZvhdQhYJhEdfUobpmZ2F26a8FmLZDIWVjjuKpkOKHzJnDqyRM9Wm/t48TZEIkmQGeiBNp7j
5ZyUXX2z6FPM7TLOKxld5yWrW97l5UmPbUHfqIvrXDpCdO/Ht8UJiIZtcjXeRPecspJE93VAQRgD
vbtCP/uErmKSX3QuekkSv6QQ4TLe+OFQfccqnh3mxCz5Nw3znID6YoPoU2H9+98gc1JhCtv8z5MK
3xEK4C4ArBU5ULhBU0prxPKLREs02QrSQidtLMY0lIGpcjWE0Wvd+PokzF1tYnn9g1ebGnpcJyB4
i7gBPFGZZ+w/W0qlMmae0gYojqOaNVAU49GQhQjKr+jKgIin4D+kKgWViOkxj81iTM7VZZMT9XEA
0yB9EkcjOqr4iqVYnSEYRUzGhsK+RGitiYl6N9B6iwYvtULbK/2xf3HRj/NaKkjTE/wELmIBhOM6
v0RDncKjHnhjdCI/Beukp7ILjAVB3fKrdwIINtGoh9jq9WIvL0m9Ca4FNMxeIqFLotfWjsEXcf5D
yUm/JKCr6VC2CQBFSJYGHHB0eIkqkPwjm0u1K29bv/kJW1wvduFFhw678NDX3tG7Hx/znoFDJN13
rL3wFOrGdOuSZlveIM+Sx2QLSJV2J95UL60VHYbbbuOx5KIgWkyCi6igKCcXVHIlm0gXeainQ+sb
pODQoME3x/vQEX228Enw5uPZt/w5fc6fUV7aoZIT1Ko50fYvwl6G2m2NQcSAqZxfxxpIdihAUdmC
lqh9UEDDS9IHaYNOSDqqEsngk+ayttycBTFF3w+fzOWBUMH9rWb9tMwT+f5jmf+IyzwnTabME/9s
aTJx+96FGUJ7aJ6GyikI7c/CrGh7Ef1pYsXKJe+1k5Tj0KOzab2sRntVysjeyMqva/xwNq9g1f9y
ST6kD57mP+OS0xDB+21yPhFcGK65OlERkSpFxUpOFasyBtqzil7djoa/p3OUBLMXmiiHv/tC57L0
qRJApAFOCUCWwDhOZjGQMl/Sq0KxQBDlUlkHNUaK4BC4PEJbCvrerPLes5erSqNy6o7mAi3pSalF
KinLQTdUcVEwKR0SZ0Bz37W/UASqgJ2WaKOP9PsAyVvui7zNqaZDJIcuuF7d6KqXlNgUonoOAjch
CHnfFB9vZ7JAaRVpQRmEirWSaUJ5MqsHizDpRlKUGAKNW+ohXIUy9YKgMH9BhDuU5PTFEYrDbYmS
kmW/Sx9jUBuyDDQX7GsT47vH9OP4JuvqJaidChG6sQZY9s4C5fpopk7ilIaX5UG/02zdlu7AAvSm
H7qndtdb5S6YITKeW3J1kpz/gy/5NwiAf/GS8x33xQGbZlcyP0kFaQEzr3hEG2w04gALaEP83RyZ
1NzWmhKM/BZba+5eJxHUv/teJ0Cq92MOrD5PdAO2jzDjZ9lftWBuHLtIse7uBHo4IC1L7u+vLy9n
MEvnxZku3sfrTMSJp6dau+LXGdbeRe2APJEIa9fy7Np5yp3SUWC2axQGslORnlgLS6YuyQlsu22+
T8nj45oZC8tYa3hQhGWak1uFaCQl+5qCg2jWqJ8G+M8K6uOAp/Kl7HWE6SFfspFEF5B/rkeb08r0
j0AnRbTIqOCUI00Dmp6QSz+UqGxQANQl7vXSmZF13CP/YvLOCcEPCtr7Dccyt2GmufW/d8N8V29/
mP8pq5nqewhFJtgwrQnsqbauHhwomcxSViSPDdAV/4NzLH8+CChzqgShxHrXrH9OerY6xFfoNKxK
TPaZHzDoOxB71ksS2nKAhOFV1CJ4SAtWuOD1Z001M6C5E3NeiI+L/u8+MbMrNoHN/KMrdt4BX52K
iaVcaYCURwF2SJrQzBLgFlPXBsmM+CZTPyLJCKjqzKLMSYVpEc1vvktmJ2EiV/8Zk/C9ACIo81En
iJg/4knTfmVyGIljV+WKxdhDRh5ys7N2Dyh7Z3dmyMirZxDwLzH9cE9PlSET+/JyL1OdDMzeDPTO
ZvZ1SOyvjy+YQb8nI38Z1JTqOm5qvQIRtGIJFojrGRQN1U5g9Df9K80CZ1QLyib8Va2zTbXGQb7T
doDFn5ApesYrc7qwBxz92pTJzcJ8KWz5XmXoxmm7tLAjUhj6tQvn5OQap5uYikfNGNaIl9jOgqIh
FdMcBNJob+sssGqypPg2amIdPRKa/cY3X8GOZIy0YrnxWm4UmShXR4SmFgZs59ds5zLlWJPXBbWc
yFoaLSZQI9S4r0mEj4+o/qKz1xjazqAlWVfMNf0nqOonz6rMAJ+qEdEK6PNR3ZFke9QZ+nsYDvDP
zpLmGIfGYmJUZk0Ep6VLPKzgFZW5ooHlbtPbAJcEEuxiuefhMtESnNvwrV435m1L+zXu5zmizxrb
3nfsdq+TW4S36O3xIqEWCJO2KcmcjqVQxtYtntpWaNu+Xhs6wcvldcxjb4KZOSlZ7y9PJ/CGkdpU
iWZsKoN/3XU0IpuX/hCR0mxoySqjZpuGvtyg1ZkJyDCUe0hfUClH0CHQKFm6Bee6ebdpyC52VOw6
KAjW0bvdJnRKVhiIDh387Sbd8g/LWWn6Trdu74q3oSR5Rjo6rMNt6DQl/ovMD2nWIV2Y/VFC+DDc
Dmv5wC/LR+hSF983EZHxFZGX/b1quQedPNpvDbm5EU4BijWJQEixjUmBOc6Nigl3xn3k1AZg/Ebm
3AMBzjo2rjtzucM0L2hPHI9YaLJM7JTaHe5v5iRw0/AbsfjhIEyiVDlKeTSRn06VVEaMO8UN7Ewn
swJy2PUMLA3bzmDHpRUTcX1fOYa4xhDNwTQom7H65iTFNC/8L5EUc/MzUfRlDaw8imD4/PBN5e6W
h87YLUhFCvogspEB5k3Xj8OWGrKFM5AC+uwdt+v15WlmeuaF1sTM/yG0fgit/0yhNbEdf8tDOScf
Jmblbyk/30n1p8IcaS3UkEkwt8C49NkrWSi1O/oZhBVXZiUTLK4fKwOsPmZjNMZojvid3PRmbyL3
RPlzw7qAlqzPr+MZKf7cQEcze0xRziGa+npkEgUbmSkZPk2MyAiMkC2M1l5etHZrL6jGYNAwlKUx
dBOw1RMyPqAjXoKl8qZhPdXItmFGa6jr1nj02IrpBtekmhU6nbG4HKBFWyaaHR7NacKQp4HPDosh
hlUDaboPiU+uH2X6mONx7uLDaLBeE6ofwbVPLiLreKEwgJXwdZHRrdSQaLvaF8+yNdItNG1Ktsft
7b2GoIBP7Bjmw01GVmQ8a22o6ZfNjQpbAfGMJYEFOFCVnBrywufmjQ/o8g3qG893eJ4bFS8vL8iG
rmlogEHLjK0ExqtCBrMxc4NPi8+q64INpmaiV7vFjQKdArZmfa23sZ7fUdwf13piygd6D7blMkPk
H6vXYPYaquObr7wMVc5XctMynuHky6isOyN3Uke3cqdngyGbIGk2JARRcljhgaHasemhRCnEXyni
64mBiiksOChcTR/Lzx8rLN9cIJgRmoGBHsN4Hq82MxoYo51YEZ7t7WgHnzcHo8ohyWDSCOYIEzQy
wa95B1QX/ikH0SqNzqyc0RgYLH3XkIhk9gaaY8CaBu8qvxl8iRhVYLi4DQ3fgwHrjS1hcRdGQ5NN
YcgHzRJNAYGg2GnNnLkU70TguMQGi8zMrCkYcClNgacxfJsUV4Iz7uVTti0cdEa3qG94LKUIAJMR
wxHXqR0QAvPcKKzUTAyzc+p9vRdMVC6t8Um7E2uITv11gndlGx1bmJueNRNoDEMShiENblr8HRsZ
6/GJLbLJNQmogn1cGzWmYoO4EwxQycoM3dDwvcQNwWjnhweBAXu5XW0D015R9I28QtsWkwSO51DU
z1pzmNh5UTEJWP0QFX9YUYECi69FxdTZBX8GmCR0iIrWBEUV9q1mtRD4veme+p8Vg4uzJEFG8GfU
O9fi8kFkgjHgBLqWQAegJFKGQiRrQZ9bOKzYtIYTyDS7Q9tos2GjgS7s2M9LHMKYxtaapbt61zna
XY/9DK4GxGHH9XAA7IDhVHhGasqwnuFf4PQOFMl/fKRyEMheuvMvaoqqUAfsURYOnylbQF85/h6d
1fHZ+vnkQNrNwVDOVO9fqM9pgV/ZhiBi7krFkhES4Ce6ofDkdx3l6rEx1OfRbBmvchxN9Q4EAZBK
CiSkzLic5F8aFYlGGytmCWYPjc6NmFUWuKIxbx7+70FSeobLXNbjt2dklrcOjNisrMJCPyDI3giS
NYV8DVlmofoV70uATuGvDU4oDoNwClmxw/sge8Un/gmiHZoF3o+yUmthJNRlC0x4u0ks/qr3V1av
/BUZvnyT//TWsRmsRRvlamdZHhgFRaNPjDvAusQoWo3xM8LIIiMxchNjwj2m0AKx2WAEXOq7zMd9
gLCXJbvE4vfDIxfeOmSjnfHxmPw3xok7yfAqfuXz94HrCf4+CNt9aycQuVzsLmFALBFQCOgxchLY
DNuRcvshJquTuq6c+CK8UO4yB+IburXeV1fiumO9yatPm7OR08Oz58aMii+RNRY6uGF9fBpByzUG
NAbkt2aASPssozNW70cD0p1y7SJhvTyb78ceawDaH+glEK9SdB9g6Cl4oVIRCYWI+cbiGJiR6Ru+
wcKTD+NkwRZQ71x1FVAIpekagx1b6IdsDObAEjxXm4gkcINCwVhbk6tq3+JxCnS9ghJAx+SLgYl0
q5v5mwrDwqX+zoXRMBD1iNzu2mOXGVA/VowoT2rpF6EVMKh5F3rNpTBK0IiNGiVmTsVMIiWzQhQo
o4vd0lLpyiqcalttl9blroCqLKHGdh10qISBlzRid7xoFyl1TFBl5Nj2/Hy5Blq6ssiUqQcg1Mbe
rJyO3PA71DExGDKGz+zGRj4XKrfBAcFoWWk0LENoC5WNJ3S7w7VXBoHqawlZImow0mvbhZ6HXWYj
FO5UjryutqIl3SnP2nPFhmcPO7Ni0VbftrYDvzqjKIQggD9RmF8J2SCUw3ajeWe2xmKHpYXl6VlA
qR0X696KDfqGprT07S2mpxek0+nl9f4xJNfXHXmB1ediwWhjh9fanm24tSeSkVzwEEtFrvhVCvwn
w7VAD0zAMoILvrzcrOySIQzC+DYrjM5eHT2ssI6ZKmBPD9hafElVpuPlpYl4k4WG1psMC8NlIZ8t
F0tTYB8AwM6QF4LVswXwCuG9zpTXvr3GSnJzPMP0d5RvJmTLsYVcih6D+H+IN8QQrqNRwM6k4E12
lhaY/bbyWrtbIDSUWrgtupeYSgdMzJb6Ng/vEWNlGbKRHLzDW2ZEMCJc7H106MbW5LfABbWMR1dY
QhSJG+D5o4uZkAW6ks+oHv78h7SEAoKtvO0r5EnO0brCkM4+CT+w3ELlhwIZlLN/0t9x34Mf6GwP
5WN6toT6+ZGVV6AfZgoVtyIEbLP3Nkv8XTuCIQfEsxXKz65Gd9xMVbe5+QTam2tIMZYezpYqpBqX
Y7BYzdSM1o1VwGKF9XoarhurvATj/q6yRAJph9dBElriJrMgpyGZQ0jgDLqKyzpYvohtRhwliC+4
GWhZpBz6k3QJys1tcy/u1V209Rx1395mVk8WeNfK4CFSRFaPK/gGXBZyOSwSjI1LWWiGyIpwbjXI
wvfPXuAvb4tqHnhMCmxYbBsbHGw4ZHyVeIARtvVGNFC+dNOZeBXCuS3e0x1bqjn9BpLZii89g4+x
thGwZQjc1QYs2PTaYzFsbMSlb7vb0mpYAbszgHyL8PnYBUZo6RAvIQ7xAKU9Yjc9lpTCrC6xPbFO
WEHfqp5iODU5k07w43D+uQsUWqKDaCh2IcKl3LrF79bkK43mNTA3GpgaNWxfbmzwNecGewEgT4lg
LLxTbETYDFZwGBDjXOATUwt0jviU85cRQmgX2MBcKTeYDB+7GvyeGCY3qge2sjq4W/nbHlhIc7nl
QdrlWYx5sN3xFJNIhp9wN0xuiTcIsfaYNf723hjhK6zgc8iEH2F+XFcQ2CitBvIT5wVzHlP5mNxC
zDkgsoQ7g7XCTkgg2rjDC8cTiFGewKjx+dzdASsOoZDgOE7Lsyo6z4y9wEcu77vNwvFxmM9fZrxu
rZqunHQvACyZ3rRrdYfl4kF3AvL5ExS54V5qSA5gK+1dhh6skHh8K+qAq74r1J7ktxGGwJ0Ida8z
Gd9cuUbXrrO4gGLeJNet3W+4YuYbjn/CAq6JezYqYJSYKQts7gyiORN9guddORXKHwICPYQvvhoh
hLZkbiVzaTzzjRzAKOgsHy4gjA5MQbIdd80ht2xQ51MavzYIVOtY3QaJEJBsYHMF2Mq1BQLmgtAX
7GNMEJ9t5cK3+K7mHnJxy2cbWhHODvb6FVdDiyv+Wv6oTiub/191Qku64JqTe4O+BTcK3iBeTbHt
ZgzCWR972tbih4/9w8dukmMWpHWFgnQehfzKnZiE60EiUo9xh2hcCOOXK44KRt4jF5PSbg6Uqc06
L9OY6A/n5YfzAjv+h/Pyw3n54bxkx3dB/ZG2gkdAvxLfk8yOuEgScJZCfANqgJi0Yy1hE88UAc5d
Y5Kw+buuMe+ETVIFP5ywH07YDycMdtcPJ+zf74TNWtGTRNU/ZEWfeW+/kPnTEg1BKMCeioYhSI4r
57xH7vDEebqVDzyxypFjyD8SBCuQ3VXPOUR0xIKHitQ6UwwJeQwVsaYRcRge336PGgGnp7PnVx6X
jehrtiLCy+24Rngb9ZKGanUIGzQI4vQAPWbMA/yNB2R4zOM9zrrh/vEc7mv2Tie4rz/unc6mv86Z
9A8xyP/Q9Bc6zH3P4OGM0GgsgV7tUwh5V7aSKLU13/yI1iFex2NuNzcvNwN9QlA1A/jhBg/kDNH0
DWCCHX7KPLTO432IQzkje7oYyaHASyuKoPrVghwAJVinB9BbW6DRuZWO8l7e9SflKjdyBLQLIEeW
SFeB6dkgx+PxOUaq8IioZkyOCEWN63EtOMCkrkerYCpC/Y2ZITrqmyLNnAFg1oJxSEgP59o3Cd7d
knF9D4rC09vbpU8ukQbAWBfsJWCnN+QAZNxDhMReApzHDYdtLszNzQaB721DXPryElJgP5D5Q/T/
pmQ3SG0gLqjyGwaEE6iQhv/mz/C7P91gLs5zhE+uTfzAKzio4PTyNdjj+1H0Dysz8e3jIELL0qhR
gFXmXxukfOhDZ/QsI3dLYl6hEOe2JR656MnVuZbdAniZGFsC/MsWCJpr1MgYHnFZgJQHT9u1SK6Y
KZJXoREgMYF7CRFzvXkB1GY4z9obsC+h8TbMwE3PKdRvBOyHO5kY1b08LNReQj5Ae8jv3FfArK1u
vbwMHrWTcJJO/bEylikBtZoEiKVG0S+gF+kCLOM7/RLFgYoEyhBeTdM/Zc8aknzo80vRkKFyUeFF
UTgonTSj7Uh7//UKnFsvfjXuiaG+aqplm7s4G8NeDJCnfeUp0IQ+i8gZMY8Eu8Cj14mZmLGxYNFl
dOnvJMIzdwEyQjymzfHBX4/pXGD31ZgmZn1deooc5Ty3ggyVQpGJQipENmsQ8vJ4fYEcFfhk7DPW
hKILWi0aGZBA4m1nroFdQsUUMpvIAlbnpIyMPR9iqMDEIEfUIYUZ75AzgtWUWuo9SlRntgK4gGbk
zUSzh6kvLIMFxs+zBTrGy5O0yBvsOORnQMqWZwd4figFcKkzvAsOX2qRiXNvkPsBHq0+cDRadR3j
N09v8yQz6Gttnk7ncCae/uYge77fwSyI7LtV5oanMPnkXZWrTQEWNpmkCDwPdgj4dYUMZsWCbY8o
3aN2GA2bQ350mkPdI/GLVdSROK2Q92vNczoNQWg+4tjpz7CkFYuAX1MOHK/QGjJIj1WaIlH8llvd
5uXFNd7erreviXVxTCOSpgTnDzIqAC0yZFVHLt9WrAJCjUfHecyb633+s0PkG3lrJAoam//Ns0A8
Vo70IoLr5TmfjJTtP7i9pEm5KvrKoUW6jC2fEOGMQUC9rs2nt7uW7YLw7BlaJNMAogSCd72GxLjM
6UByei2Q64RdX19mLDHPdwiZeHp5SVF7x2Xk1+fg+xbiLzLlXKD5Qb8LfRq0coOBFhfxQdFgdQFp
ZrVWxlFgVolFGrfS7cxF57Tlufbnw1V/aMt/lbac3Q8TyP4/ZT/MCWNpEuz/952WObHLidk+puR/
iN3fl9idWEi/M60+ZyidiSI+iMV/haE0Z3SeeX8/jOn3YnTOmf3SxED6/Zr952ba35iqyyVaRgkr
UODKE+moZoUH0hGYevrpoQVy55D1tnNIL6udaAPkzV6BpDBi8hrtPFhywB6w5howehqsYV7YyRrY
HgKwD9y7556qVgUsGTirLM0cdxkiMSEBUK/dRWdcRUp5lYF/vYLlHUTUP+VWlpLwVBbkFMPTQ7Hm
jCk7e3sTkfoHuz2ND/+b1QPnK1okor8Z6ng/awwQ8SZoqAoDSxhoetUAIqPcLtkdN805FrZnMMZp
eQX3Aw5IZEcb7YwVLWiz4zjQ0ORlIi3Ya0g9kGYJoBVwe7x4gIUHgKzMZLeCy88hRw0y5BxwCSgP
lbGmHu0tDxUEmUg6zVJFE7y6Xxtyszc3sRb+UDc36crzzteB9n7/s3KTczcIkZdKSgu+jiWCHZvT
DeIaN3fwo4G9ExAFsayjgohLS8/RyaN1POUolxEp/JEZd4Krra/20OSIFC6YjGIVIzmYzvry6zWc
vc2JzvwNb/NMVv3VfU4CBaqcBVpTIlRTGBxLGu1B4E3MANLriQdfnpy9RB7vt5aH+tFg7ewRsgE7
DZ45PAHsiJdlFDE0HlYYjAfZqhzFTI7SVrO1jW4nl15NMvvr2eMj+mrEkzDC6K6Wmd5jxOC2NTcI
6H398efWCV99/kSL1VGmZNIS0qNcgQyKRAONbp54MZm4VaiA3ykQmKrNEZrVGZkp2qa44bBx7sH7
ps8uKjQTeitRlY+IRbeVKXjiEb2QaXwxGiUBOI20nTHXS2lmXlZT/7fXhIU/Yl6S0z1Kx05zDvb3
tcYvh3M1CcHnRe/XcoELbGpUEY9AhYIti2aI7SGEuiBXfGeM8L2fEFc1HWKhki3FA6r5NCK694p/
r0dw3VyX5D6HTVsSjBIFbTxCiP60dF2SC+hCFDhdIo73JhABsLy3mdWVJ+T6Z+KbDxJm2m56kY8L
9HnHTUCqDBj83YrcFQgA82jxw44/0rKCw1mh4Gtje88Xb2GVhH29y+bO3bSd6e//3K0msvnXnru5
7TsRuM0/fftOhO4fc/tOxPVvtX1ntOO0BeSv0o5zAvgcyfrg/vxuBLD0/VlBIgqdmGUwP04kcBot
xErVOsV68lGeVFkZiHsQbLyFrKOXMFGuIe8Yail4kmqmckEUuN33rdr65eIT6RyPtZQt5B71tQkt
9iEqikbUwg7G7szsdUgM2U4Btudw/hWKqXqQTQHneamiEOppU156JdEL4odQ5ABeo6aLS3hwash2
y9x7QNLN/V7AfUjsLcRdtJa+EZD+RSsJVOVkTKaXAv47OL3FS41CBOwDU7BD8Id4qCJBkoYHWkND
siP4P4kZGgkg1ngS1R/opEMkJjCJPXI7usATXwtb8G7OTM7EIxiKACyULlaGLVFJPaCYhkv8TQbV
M8Cs5H8KEP27B7TJRjUNr61BtTEeWZK7v2WxeBV2j9py2eQ6IiO8NuBhhXcWeJhbTbwSh9cj8k97
KAiee//yj/w14A+GU3iFEjCA+DnMP0cyAylDQ0JyUOfVhrRHeRfPsoNyi/8NuD8qklAWvkTFQHsu
sOjwLtROpWRlvaP3xbUIBdWDj+brKftf9NMv24lvtw+HMPHEpMkibCcBXlJBnjziFPTiyoOpB9Ow
Iikz+QN8jyRG6jw83A7sVqZgrsth9Dw+voDBBjo8JC+ntzWawWH1fWyGhM2t7ezGn+il/6SN/13a
KB3tNf8mkSZKFa0Z0zZPsIpnc55HKvgXXzRuvoXmlXOFGiLUEqGA/Gz0B1jfq6enAobZ6e3mBtQD
r686uJ8i+MOuwy081NNu129vb6glvLTp2wLpWL64a3QCxnmmlyjRC1Cik6MOL7VQ4MbzteH60jcG
MiPzZu9uotH/WHc3L7Qmuv6H0JoVWhPX8N8mtGYthYmP+U+1FL5raKOtoYiGNui7ew5OfJDsrqsF
8dBDF0JLVTjuHlx4aKsMImH9qJkCidczMvq7lLP6h0tObjeQFrUWSrikvxRf0FsbrBR6iQYs9ZPi
o/y0FVsrCcWSRVGSmOkIjlRFBNWoEpGVoNx1HYj2iySt6ELIj0krPeV+Qdt0KP8fdV/WG7eObf1X
Gv2ugCIpSny4F7iSarbLZZdTdvwiOB40ULOo8dd/Sz4HfZxK2r750ED3xQlyEsRVnDc31957rZVl
K2jc9R35rMe/dBj+6jE/c+WyRCkraGA4wUTSoQ4XKTmRV26YO14CH9Qo7F2XoAH5+jgnJWz3Ifj5
P7mBz9X9/nipvuvCmUOX1TYfBUcX8LCeTfRNuJgL5WY6u9SdaWHmusEQeULX8K6OrylyIT72Aejs
Ff3kUr7rwZnXlA1to6IKPbicX8fP15czIeLVEpx+ema1+bpN3OtPmvxs3s/djn/9vL8xmX806jN/
oilb3RsGRm0uK3hyyAurPGBfgDoqpBVUqwnnZSZGAJNP5/b+HnV8s2uYudc5sgliHwkS4xpLMnu/
FmB/oBxIUno9fTxTv7Z17xbn7GofnM4waI5unnBbf589THhlcDsBacwu7b2/6jzwEZXuYSZZfOIg
FpppG1f7en6HzIXd6/Xt7AnMXe9nPMZDIfrp9Hp8/binn27kec3fGZx//Ub+dEnPbtJ/05J+ZiZn
1bL3E/XvN5OfndYzuw75SdarEnswcy8PF5/gvJ98+Xlu8+99+ZvQxAen/C0/4t2mTAYI0AY9riSc
lgYH2ARNCYhJPEhV32n3Yq6Cj710XyClqgXlGPg1QPdVunuQM8wZT89zxOHb4uOT8tmZPs/8/fed
afMTJ+KcRP5f4UR8chu9Td67FfsX3EafbpIzG5tNsbDLet4kxAOVWIhEXnhLuAEg/Qjq2/lOMNyH
wcebf2UhiW4EAKKWwR65iCvkMh5Rm+994pl82qdza/qf0Kcz+/qvPEy/JYf5P22j68cUYt9/c9v6
5bH9W/H6t6N+1HGj46fmXCRz/u5/CJz/Zyiaz7Ku/1z6cvVS1GH8+F7AfP7AH1KX0C8HjTUEhNk/
BMf/lLrk5Av0yaEoBuFKmwsyQ/l/al1y9gWaxlD/ZVDA5A705f+hdcnNL5AFhlgrFIlneBO37O8I
mL9lg/xlgW18PcNvlkMgYC6ocM4vjyqRNvIg68Xk6Eqt0hEitcveLsUpthqul1EbEJD4hR0TS8Hr
4SvtUucRPR42gVMkiKFNIgKiimCO4VIx0XYLAYgk3TWKyXsraGMwiehMgl86lspa5aHqEXybuu5q
oHZTuWFIyxwayo3zoFPBkHssyYigpqyCy9yRjXbrXkdIQLcLA8nTyi7Bk0z64UJrkwWuA7VjL7TN
Tl31XZCs447ICy3ScR/SqnjkVlK9FmXeQ7Q8Io/QE2ehW8eO+lbIPIXvPqY9VGTSiOzjWA3fdNXZ
X2We9fEqCqIEGGMSSXBCj2Ecu4Au7cbt02ziUDzLmkehKvM5yjOTu1Daye6oxlK7ZAwZPDs9ZchJ
N7sK5BlRk0UuFInVvRWJaZfHSoiNQU1gQWZ6RXntIO2hl/WWRjwDT0iTG/s6tXq4tEWSPEeJMkYX
cqXjthYlFNxIp22Q7/RjgwRfZZkmNAR0n0IPzuhAxcYkCLJ1kIPqhhtQgFokKWNIAM7bModCOSsv
izIOO7c0WvrAm9xM3EKk9bVNIDK9YA0p7hM9NaFPFE+hqka1c1UrJgwvDZ0ILExZM9R4HkJ/fWEY
vL5jhSW/p0OnICPHVEjcJuvNxw6arsjGiDIHzCJRr7ddVDtiHZCxB/5eJhmiuTTXqIyqeOW4dtZO
B9FQ03LzfuzLtZPwpHFDW+V8afQ5XXdD0VNfkD4Fc4c5OV+zvI9BBRYkduhJrhJUlWgT0qK5ncfG
qh2kbficG3a1rZpyREMWUbgv8qLKvLKQTet1QVvSta7SajlwWYBqmzCnW0Qy0qjgjWsndGVS06PT
a/smH3S0ydHwzRAMkePGNGcgdmfYY2EYj41nN033dVD1BDYWO4FenCnbTGynKE9A6EJs/piGIwHj
KQrUdpXTBvViFE6RedQJGqj4CcvOFlZWstiLJsO5tKdCKI/3tjO6tAxM0w1SQziuglTXtE6qMYAA
bVxb1rpwahF60J/NHTfKVBQvRm4OD7ke5LfSoAYE87STYn4a3gg3kGOHP6c98Ouxlt/rSeObqraV
bjSW9eXEchNihmZC1jrrUrXokwLHlomhp64UkR0tpDGMr2ow4292O0E9zO60BjNUUlvjJhIyBokY
gYVwJ1LVr2bopMxLCoMr37SUGfpdQTGalBlF6rVxYN3ZWZErj/EhSVwteYXJ5Lw+NXmcvqZdbzxk
jUbefV+XwYsuSwFdv6zp91ZHp8RPS2Exr22KzPRUnVSo14E8PapzYjO6c5SkII9llTA9e4hIiLKG
qG09FZshpFvTJA39BvKelpeazgTWQjOf9VjmzePlVtLY25zrCkrXOuLg7FPdABZ23uOcWtKYDs4w
9igpsqIs84mjM8RnRNnWru0YeeDnUWOTjWicPlnpuE7gwKZQT18WU0H75WiEME0imQRbj1LF8GtG
DXPIQl6ni3qqc+7FvMxKbyp7AzTzU2J3y6AaUrkknQKznVVX3HOcIT45upDPRUDa+1zH3PB7Ejfd
ShArpMui1fpWDqOIvSTtlFi3pab5go1tYy4DI7H7ZT6aYQnLQ1jyhO4M7SYWWYyEH9Hwh0HyFvUx
Q9reRLYKQUZUGl2/rot2YqswnUx9w2uQILqGMVri0A5t3G4wjcZjTkyuln3f9KUvVVo9k7jXHpoP
lgnUQv2qjK95lQ4wwlWbmF5U2Bl2ZqbXNBylawXE8uopxrJCfh3LZ8nIDa0Eai1WtopRdHkxFfll
0lMOcCrYWFh6J853TjEeJGULGY5uFZu9i0DKXoUgW8QxzsruilfkqUHbxFKdyxJzq+p2xVqIsAQB
3uECHegUxAWcfCdKPM8hA+YyOV01ZeUs4rDcNbV1D4W257HJj4NiOKTlsjPpoxkeOl1dZgqaYfG4
Zk20aXSyKUO5GLsMxyH3zDC9GuJxkVXRfd05hq+tCkSudX/b5oGJPMZ4WDORtl6e33SZAdNWWW4a
OJd5xKiXVtaCVDAw7ZOTxbnXdYXfS7SWknCV1D0kkgNnK1lyZ0HlbalT0uFYpj4NMujBCbdXjPuT
AsckG7fxVKotb5ixdbL2NlQc5W288cuihyazWtMiw0kd640KR/jdubOuQ1QrOd1NY7abTsitNEvY
Huhm8uH71BHt5b09bvD5u6AO75qEQ4c958dUxdvOjnaOYheqGyHm5kwoaSXjqqsGAm1SfG0Z8uso
HZ4sI8kXWRc10usts0MOWt2cchK6eYaDWuuFweky6jiOKEpmS7JNc3PXmwaUS3PTLS1+1UY9dg0s
DlH5JgwagXI/p7qvDZSWJOqlEHJRkXTdJnRNRudUNjZ4RCdoNo+Zo04TNJaIKK8aGi/MmEGS2sku
YYuYK4YsXkRDUiwi6Fl5UW6e7EID0jFnRybVT3FBb+oqQ+UtDqPXTsS3DVC2FdVtR5N7mFPPEjLa
GDm97npSwzMqYANiC/d0xW22hOtzrOxiV1XpI02juyHQDrTmTfPWpobXcNq6ArLqbhaZrWs4w2XT
k9ZPZOS1VjFcdxG+s8QBWhRt1cc4jZTvsrZ+cjjK3Qq7My970xxdPdzzMkX8MhEvaM5PHLWP4joH
U3JnST+zArhomXmZmHzBoqBaOXA3fFoaz5Nh+XnZL6Z0Cra0rMtjw224JhTaI4OxNdSBJ1DoztlN
Qkpo08oWuWlUjIjsdvxbW3fTxaTAEVn1npNWYN3Ox2vK+2WWRL6Z09rNHaxhkvNDlperut7XYRdu
BGf7fFJeaehNneYo28zj71McXU6ZdqcA18YQ7g1hbfQoDrZOPDgYqDsqwdOZsSO18hHigr1PBTLD
uN0uonIqE3g/oTsqBwHRSlOfFwGCZypb65a41FCXYx3ulBIHamY3uR24ja0WFixqSOSB4p6xJNLS
TLPx2kCtZYXNJqtVOPqRg+rO9CFSdGnUzVc4GfdxDi8iespL54Kn1/G4N9oa27k4tiP4GAMsv9U9
wgkEj5+Eangar1k49Yc2PKVp7Nkm6EFrEOnJZ6PQF6MA2Z4Ogsu0tnZEJ0sjzUBsDtHxlr70JvLb
cm4uqkiBmTIaShd3TLlqJjq5ed2uzRDivHlH/G5uqonzh0AWB16GxFwFbII4LhF+qIRcdr26sjrc
0VIs0wbcdAWdnlQ1xl6prMk3KW/dsYYzQib9nDcglutLgPRTCxc552spsn1vNbt8qHNfpTAnTXwP
9fbax9AQ9++VdJVVPcK17tayeByoUVaeIKOMXaGz6MHWWKBNOBH7maX6yuyDCuywUmtnERmEIjzR
OATJFKqtx3UtMvUgiZKgvhSpkyzrQg4LPEAJhLUK0aM4OWiNZaYS3AVAIuM973okCHZxDBXJSmT8
qbaS7NHk2dgtqBRBuRB2IGo3KDNIJAeWlcLVyvMY9INtaq4t0RHhyUHgRtRIYXd5GTS70snMwjWG
hm3xgGlfMLeq21AR2LEv4qBPsCkdcZ2EWfaaWqac3IDU5U1t1BM8T6eCOPEwhPmJpHbUXRgD3Ksr
EcT6YMsuihZN2vEjNFtN1PyXkoNJb8hQ3JqMQ/mMo0WQ4VenNVlmnT1lXpu3o3IHBwPzS1tDYNnE
1XDd97RpPFPr8So1yk4vMrOWELTR2dCvcfUQxx+HsK3cnifoYJbDQdqSUnBciw6dHUuZUrEtVGzc
9VNh7OGYjNVOjQIB7Ga0n00tcM2UQPAzdzCS6fvb4/q3IIXLGFavgW7SOXjwHjv476vyJT/q+uVF
Xz6W5z/5HwgzzMWS/xxmcF/qrH3+AWaYP/AHzGAI/gVvSyiTM3iPwgJu8Pc/cYb5nxzH5o6J1z2f
6/TxT38CDYx+YYhegBeOvMEMJuC+Bs5g9F9/xz9R4BK2wx3LxMsEcanfABrEj1ClZTFiE9MWwnSY
gCDvW5TrHW5YtZkhykHXy8FUm8hSq9JBvTxEbHkeuRT5ONYNxR3TKTzcHbXOOr1Cp1yNl5SMcBPZ
syw3fLzx1OEiwH3r5QPuASW9TDfroHF8xzC2ZZj6kj1z/SDt1B2qdu1E4V2p6q9tm8NvFsswStYm
dBRzKDMkxXIoJ1/DKzYCww0TkE3q6C6EAzSI2p+KORUrwyMidQ3BVgDYLtQmYSD3FT3cTNF7MoZb
ZGVh7NI8uWUEJOiyu5ki1KfHIPyUeifAP6AgBZYpf4ZCzL7+JD74I0D/88SexeoA7HQiC5p6qati
W+LA9+LA22TRVdby3XY7/AEKvae2mkNuf0FFP7d0FpIrq1LhPsESSnow6LfO/CSThP88FMeRBILN
5oyHceesgco28oYmfb10wsuYJF7mHCe1VCaE5OHskduQgh26BEtopfZltGNFtlRU+ElyBV02r9bI
rivxaE+jbQM3RXR3LYNWlnkasHGiAje4Ro0IPp9oxA7xXboaL6QV4roJXZtdGyNx2yLxEnh0wVgs
xhLsygAgWh4uaoYkakOt8wKXO+qwC2tbQSb+4wl+48r4cYYxASaVOCMSsNxbwsK7Q0JMXDll34ER
WsDbLuLV8JSESIZr79qiWysz92BSOZzVGprNOSYlpcEyQPc+7scv1+FdN86A5IwIhlsZ65BIvLOk
dEcmXdPuXMuin+ypGbv/aMQAOt8H26A608koHGAWGBRjTOIGVuJ25LMRzYbxF+0IbkpE9C1BzjIJ
ZFSXqVaY2YbeRiX4YAnS+3rwGGTlyojuankhzMnTfFuT9mYy9kXRLZrpjsrYmzjmukSaJQC04HvQ
Ne7Hsz0jrD9PwV9dO8sw4E07dE3SQijQBjfQYAMqa1wFJzSvUMrQVKtOgOu+C28+bvbXi/xXs7D8
72d+hm+CssMiVyL1rQIeGQUjRgleguAzmdGfDce8rf9q6sxE5VYcl2GLpkY885s6B3Lz8PFgPmvh
zHJEbQ3Xr0YL/fhQ27dN+4lp+vVkSWDyGAWT1vzv7w6mACZYJjaMbGte6fGptbE7QsuVwdPH4/jl
cWDMktJiAnfu2XGIbS2HrEE7VRq5sluV7YlMx4/b4Gep3bMhx3o4jmUDGHZM9hZWfDeaxgoh0oxn
4TKrUT+T9MtyxE0XOxuKB6tWeDU5ANanyW2zfhmLXWMRdwoTYHzsBNwbNtR+pVZ8FfdguqjxkmqN
4Wun4fhDzh3JTDF+1ImhuRighC+1LrLha6LImqf5MjKVl0fRlZE2ftaCPb20VqR8DjX4rNrUbeW0
1/YTqZ4Njs/b5dbA+96M9p2Tuk4RuZYGx1YKhfiFwZ4b/tUE2X+90RbypQEtVpPcdDn6j+daWuHU
GBAUiPNlOAXLPktgwiHgPoAFnYAVOobswnSqDHPLumSdknat+1VZkkXRpHuav5BtbBbf49p+tXh3
EtZ0dILhRtsrTfd9PFy3qf2atKgZhQJsZ9aLICHHqMPEJdFOY+KayN5NBVRCER6JAawCLV84JUg5
+kONt4TRP9QKVEKcrazeWhXl5JYZUjzDPa3kAlvkkGm1Vw29UNVzCxdiWtvXunpS0yrA3TgPoc+t
ZWBOeOHdtFDeEk/h9NDyu1pJXE6PVpwdAkCVYmx9PoBlpIdQRVn7RZ8stAQaNYhl3ySX0+Ds2oGu
+uhrX1XLShVbIVc0w8OurTwyJZfJ2C+pLi7m7WLEz1WcLQeSrGwe3WB5fISBvBY3RTZaflhYF2NE
n50W6gROcOyHMPVigrBJaKoLRullwblwjbDfs64/llW/bu1mNVTHIIJmx7jLKNCnKl60gGwpEbsM
ADyEaOBtrUlmuf18PcRYbcQf7MLyGLVcoOj+QAzsje9GlvhjBDuOl3T1POCHYgRh6nz0ne9aGgsR
9otYmptK840d7gqcMsuONknyyFgC54wsMed5CD9UX3Lyh0eQCi8x2rUdgjVFlR4FSAuAfpEBGtOd
vM26q8aasQVfjmB0h9un2+80WtRJ7Uq6L9plTw6ER+5UGV7SRDdF1i0ZILihzHyDdfdJyHH7cbcA
DjapzC9aRKjCfEkTJPu2EvaYXsoI9VApXVpFuq8RRVAkeYj5dJWLYl9M/U3TOxcZXFnCn8wg3NqW
5dpwQnX71HKgRXl9YkbqB/bXroLvEpVeWHzX40sPPJuUHbC7ZF3bkFfVowfM4kgnENCQyUtl7UeH
Nq7dJnk2A+4yjfvQNBcxum9rD47TivcC81CuTAFPWsb7wTA8UyEPH4GRafQT01ik0XRRpmpdU73L
QMMU0fISr9yHEt/WUrpwiquCGuiBmyAS5YT6qlAN5qFfOIjACdEtYyPyx+SUWng7VNm6NTJsSHDm
lQ/BWB6Cli0iwQFAQE0khACLTi4d59jTYjHDxwaxV90QuKNFFw3ExGZnkjaeCNPrOrM2fQ8RrpEB
4gRgUENiAWEuZKWcGK/XIoFOHXb/JKGYAdR7jBe8Gi7kaOPtHMBFI64FdN4tJ2zLrNlIe3KNMVsj
bAP8EeXmGKFy9FE0w6qjD12PAub8aKWIl6502e+bIj/EWbxBDPHBqY3rWNfboQku6Gh6SdivBuPC
EMj8TyK3mR4SqnyGVbBgrvWI6jgLKFpw1GWxNNGQWZZLnvUbHqTLuuFrFrSbIYaOxNQteYti6SZ0
VSEXDjnA0fRZNeGtgNwzgwL3TNah4U8h6iQdyLVw8BgqexcBwpUwUIbSFxl9JYN0G3KIZLsbu8gz
BPh8wgsrDq9t2u1Z9WDR8KZuh03XXZZO47MRvP8qdUeaL+s0dQkomWjpFqlaMZi7Phn2RpKckB7v
JWa0q0V3ZdrZ5aTUurUoMJd4QY10EzdHoIDrj29Bc75Kf3C78KhFPNNGAMSZ03DPrnRjnJoobot6
acXFNqF4BcQwBrT0CuCrhKbLLMeTkCb+MCK62yqEHeWCO9FOdeRygK9UO93BiE6qtz/p2k8O4VnP
ztxvWzl5CoesXooMygx1cEUCRP8S1HA2pxRrKRtU7ejU/3hCfnI9zlo9cz1Ym+h6bMp6aQxgnecn
3SYrTtPPnN3Z1/tp2k0uYJipI6R5lm8Q2Y3pEKowOLt0RSvWlgFvu9WHltSLwrD9YpALs++vZgcg
iSA1iciOnNpdVzn3IZYiZYuSIvF4VIiA7KguPcuK3t7oAP2Bwk0ub/lXDjxWcOQOWKPP8K0VebYi
6OiNYtOLk77R8S3SB9xBhp5qTJeZ0GBkeBJ2DnLMQP4EbXdSqIXJ78tgwQBQE+Cmbcnd0kHULgKZ
hBj3NdMHbk9Lh73EKjxERnOYz5wwu5MVZvdGo3xrCg9pIxepzC6DDvVcYX+CdPLCkf11U9KHPkMZ
VHQU4QSsrB6W2TgdG4NARxwMamNwGntxn+rwZsLThNB6ZVAEgPAaK+3kdajgMLUgRcgqTxfKn3MM
YlwkLMGBjpj38f4wP1m5tyfWO68RJjCoR5LO23KPCP4yqo/cWM4wjjNBeglzPJ3aLWKwK9jeQD59
3PxP+JFJgW/NYJSwTI7ffvTAm8oZrJqj9aJYNTFkM6HsFmfWhc7/TPn+LXzxtsjw6xwy/AFc/N9B
kMgN2j9mL/8XkpzMD9HH/8le6vgJKVzHx6z4AYScP/cnCAmE8QuykqhDCJUAyec0qP6l0f/1d8O0
kbiEVwceNXiA286MNP4JQiIL5AvB2hKJd7nDkB6Ej/2JQhom/4IMKGjTMsoFx8NI/BYM+aP1sW2G
3hFmzgiAzSg7M621llXHrc6Gh2NSPxxN4Vr9qBcqzckmSHSz+XjXsrNDY4NMg1AO+hPGBJdAdX7c
ttRgssqmoru15chQNtDpNHZrM4JALgJDvtNzemFVKlySirN1IXm4akajy32Th9E2CTrtIpYOpxdJ
KXzDYja+5GX7LXOssHdB4MFvaj6mD6HB1CoMTOMKsfxuTuGBUzEmXfI4cKTjeGaBV1Ek8HiyOM+3
VgEu1OBkt86AdKVqootyqLJvH4/97EJ5Gzqqby0O0BkEPuYZrmEi3hyMwHFvFbWRxYDQgY9w1/1U
m9YnV9eZbUBLtsnwnIVdsAnhb4nn7yyT1LBKTIvsNrdjvY/T0NzYVWTC39V24vKwLHZtjyyIj8c3
7/P3V9lbs8i/o8RiHADAG1nyu2ZZFBVDjgjMbV0x6GDGLWSfNDxmzpD4A6hM+UWIKLHQ0UVuD08j
nMDbj7twVhuCY4SRC8ZMwgX4kXDmftxehIRjzWmW3bIqp/uwqgEZOlri2sv2hY0hh0xBwtdwIIBF
pmsSNe1G9tiIRCm1UA08Yq2MfoXkL/VN8aJ2R27Hm67gSEXrXnmdlctxqmvEGkf6iZtzvj8khTmX
3CHMBiyHQ/lj38OpZSyVsXFMyJ2goVcYW6o+2xpnwI09N2KZoCUGgRRHwsfZge+AnxlxqIyjiLKV
iF808D5YgdWQnN6W4rdujf/dlfB/Lio140f/PCx1eslfpvYl/eFOgMn7x6VgyS8IQgAyhpuNHB2Y
4H9cCjb7whBjYlxKPEkd610KrGl9EUDAYTolJwCc5zKMP+8EgkgXcmallAQfEhTJtb9zJ8zhr/fn
GL6EPee+Ssgdg/MIsbMfNyLJUwSnijHwT1cId7rPD7F7QM196O4jd394WX3dvt4/b4/vJunwh8f7
QzDlzHr81OrZzpyyILCyrg98VAudrgsXRd2Ve4+/fH+5QBR4/vvLavHt7nG/O+0vHr++Hr/unq/B
9/pJPz4ZPKb5PbJJMjoYk8Lgi+Jkku91dP3x9+N+/nh2sTHeN0AHrqk1jxMlUafrbK7KP92fdt9f
kBji3uPXA5KiUO18dbO5erjdoML9xj1sbm42F/ubmwtvv7hY3WxWNzfb+U+L7XaxezjuL7ztcet9
O+6943F3de1tX3fH/fba3+1eP+n/mWI6AN8fd4eY1/GdlXcEKWyjRf8vHy7vr7fry4erh939/Wp1
u7u8D0GXfXOxWG0vFjc3VzdXy6u5i9vr4/XuuNhvP7GYZ+yxP/flzGQWcQHmZvY2l9/nbYO5/P79
9uUQurczk8Lk3rzcxpjLubz85qWYf1+93L5gelG9iN18h5+8Qy3at8h9ffy2f33+9ogC8u3jNXbX
t8Mrdtf18fX0+ozcSvx3Qu15hQNxf31x8Q1UAjM3+vXzJ/P7ZoHfPwjP5/fsCuNKU2FZGJO/vPTX
l/78/6XrLjbL5cpzIUjq4S/u2l9/4jS83S8fNXzmmpVhMaRxMECJ+G0bXj+/7r5fZRjv95sXkKLv
MVfgTvq2PT0eHvefrOR8qj5qGybx/abSPQ8VcCWoPYh1Je5i8hCqQxwhk6xs3YL8cTfhORK+/EqT
6O1Rfd6cmJ0FeCrwlNjZHFsK2HqoEtAwl9Vl3F+0DVtnDhI6+WuFhOOeqYdpeIwNtsi7G97dcaQB
dnxrTI+j+toPtyFSA1n8iYrRL+2uQEgFLhTCvvAQf5wElU45sftotgy33+fSyRvwI3w/PF4cHr8d
9s+gMjk9f3acz522t+P8vtGzqUCSX+WIDo02QIw10o6RvabM3TAeHQncVSNj19mZ+upjK/jTFSMY
3jdcItgyX2nnVRajQdvQaCvwk1Rh49tmPIHoJetDf9Td9PR7bdnweDgAPIY7kiLr42xv1V2v60KH
kPyc7A4JgiN77HiPvMQEAYH/j6aEyXE/E4qqgjPbXsQsJhISgn5a6ekIrGNOvTM0Yg7plH39uK25
2+/38Dwsi1BMJEJXFM7Cj7vFLpDOxGvb9rkurCvZWCA6FzL9ZFP+qpW3CDFyaeBYvNGcvLP2XV0P
Edxt25dWi0BLb9ur3J6k//FYftqF82AEEnUQ60BQn7CzwZRWzJQ9UtunDaIwEWcMqVRpyJBvbgfb
OKtnmDTQKHRWjoXYgiOfkhx5se7H/fjlaCVAFfjGApHxMxNot1HFVTFCMQaJwX4kO+r2zfQZ8c9P
rTiAWJHUYEkEbGxwgf64co0VIbYAjN5vG7xPlDOBx6gvo9VvjgWgNJHAFPESBJ3CjC+8N6lhn3R9
JOzBHypCvFrmUFKIZPjJyp0fZDxZOOgabMcWpi3ZG6r8bn+IRjSJ1YnBz3tTbqPKRJavZshdDYEe
fzyg88cd/I4f2zo7XVICNARuPfhjjfd/pG4yx/aqRq/bNtggGr1IjeyucLRbdbYXTuUa+2xhIMfJ
HJDnKSAAkA4La5geAU34NqHLhHWDi9fk1yH5TUMAAggANDABwGiA/bxxEr+blsiUfRtqDZVkI2xK
zymQjJzwkRVrUgRNt/h4Zn65CMhDRR0cXAN5bk2JGTAk/GNiWI4ULu2we+ZEhhsnyDT9uKWfty6W
gGNjYWBE4q3y46ZS2slSVrDBD1gmLpXFyYVhMdv7uJVzF3leaBwNPD8wFoT+5168m70iUHE9VHzw
Y6ezFyKJ+2Xad3Qvxgk1Wk5kbT5u76ed5cxnHYNCQhqSSuhPCsXaILip6tE3L+qDddWe8sv6Xj7z
/YCysbt6l5zGw7SPHqfX+CC3kKL3+08coLMqe7zbzrpwNuYe4LWR9uhCcWJHcmNf8X3xKlbhll0j
Lac/AFY2vpJDgvKNTbNmV+yWf2Lqz2f9vAdnNriLGI9aoxr9sELQUecobeBLavXborKXH0/4+TbC
8QD+Z4PpRQLlNMnZSTYSqyS60b1vopzj/zF3Hs11I1u2/isdPccNuIQZ9AQ4hlYiJcqQE4QsvM9M
JPDr33fUt98Vj9Ri6I56UlVRVWISQJqde6/17QST0URFq7M/vjDKb4bxxamURfkYtWVw9k7zwcuc
IaTo6hftZTQO8M208zGiWJUUg0b+DUSzviqGd55DaVH6yC3ehRQPigHpuxXRLye6FvH4cVsOCk06
JblmWi5a5JCtdetS0nRQGEexRYXhU1ysyTp/lsuj4zwagUpyuHTW9bjZX10+oG19CD3KnIHch4vB
avW1l8MT5/VBTLX7wk75m+cOELFSVHLcKIxOWedn66fyY+wIPG7bb/FnU+f+U982L2w6vxmECA7L
Lbs/CUtxNkjlBEq67rrs/LW1D3rS92HTm6sXPiG/6c9BDhOFQYgOIjacU27j+ZOYYJ1my5+XnZDd
mtC+qUsaGVX/xqPwvujlFTNb+IfnowTxIrIQoSWy/Nm7ERBuUn9V0Qu7zGlvPH8WcFrsMBHZb/eH
hf6nXc1bGLgYNdLeulYJ7tT4LaYkeWvGTR37vPTSejXu7Z9f4Okr/DIoiWDeH++Rze35o2V52zdt
w1TQc9RfhdP0icQobsqtsSxcqWNcJ85W1LsmU87fz8II4SprnPBAnPTSz2ah8Fqra2vsfLXw6p2c
rGxH9e6lrOnvpuGplkDJmrCNa9PzUbxoLe0Nl++ubvPwUIlGXTmc8S/o3ZzzzfE0ERGOhSdwO/WX
+Ow9Wk2vEeC32KZ9l2ZHyLTScXXzO72s0VWdrZhMa9Me5qBz+V8on85LPz/GprnAV4EZbl0QczTt
w7CEiEWcmz9/5R/B3PlnDgL86h73ARdd+fO3kLvK1IrTcud4c45SQE7dZ2Gc4fVU9qe9qM7eIBvp
LjZuw1zjMb3cz6YVE76uxoXEs7ndX966ThGQGyOjJ6yP+a3OtvjJr4IBL7rahYvyL9rVw7bmhcWh
Ucit/vz0px/1/OHZGUKUezFfiLj9bPmKIcoHx9d0fywjJ3Ez1ySyXOsLHQxdmg1debN59kVh3DeD
bZsXYpXTh382uEONLhRAC/jbaaI/f/NyyqZI2dW4i9tuy/HoNiepS6ibk4CsmZwXnvWXecg8d23X
g4TAVsWN9vlwtgMSoFntAfXPiORGfhy8xSRZuD4182i/sIJ/2TwQnjugFWKfv6LCPIv2LKvFrBSF
9Q4/udzb1OFuO7VR0Jczhsew1BwwS3PMqjx6IUD4Za/8MfIpIuH1svTORm6sWOlpjhGZrMgicELd
TGrIMf0WT1M8oDrv8he+4y/7CCMSQofIvNmzgnOOdOmBVcNwwUY14oYY1hxMw9a/JCo5+3zUPlmh
HMosCiqv/o8o8KczoBXKaWS4DbveqYR300ZlM78J2sB4qcmJ7I99YerhhTPgbIoyKAUlZsxpTCDj
59FWJ4a8i+TU7sJhmL+U6L6PLWcOrFhReJ/+vBbPXuNpLGGTmIhOgTRVprNlr7kWZF7tIAWUpXOf
VUP2UG7Ytf9+FOih1K6xRfgkQJ6vgmxbpRjmpUUNRJ13c4rq0+R5xd++N+ZDTKcVTD/CYRc7W9ql
GfOg33hvYlBtdGi9ufvg2uvQHNQ0zi9E3+cXAJIeNrkADjJmmc0jna3sFVJIM+qq3ZVh5EWX4eCT
CelyD8U9jrXGv7fXUsQKFfy6Ba+HZeoetyGydDIKtVb7Bne5RIwZhsVTi+nts5XXXfUt6qzpFlln
t+zxiEqsqH7p+oi4siiYr/XmYhTKqzq+/8sPRNjtkcgk6iZH5dhnZ781KzVNRRaltiyKA9JpN8kc
7ON/HuVsl0CpxigkjmI8W+SnzkPQPO/xnGAAS/Uydm/cSJVPoxXpR6f00Zfm8YqCExXFw59H/WWK
86Ei6mLMP6pkznlINS7UaLHLMvm2Cjl1Y0Nrqfrs4s+j/LJTeGy73LDdkyYPrc/ZoRasKDNWa8K+
FY9ukLS+NN1u4boUpdIerSeHxIL4u2ibKeg4J0VJSPUZfcL5k0nendxE1+5INwIXqxB5CpACLyze
c+HUj2ECh0dzeT7yCWd7RO0sKtNxDuvAbBEG5yJ/tURVndp63K6cJRrejs0GxKYo8wNmkGKPm8kk
jjOaYzjO+QXKK+fDn9/2r9/0FJlzxfADl+MmOosi20j6JZbrdhc3hGxlJZZDZU0vScZ+Owox6glU
xNntes+3LWPWsoVxQKelSZRvo6Io7pbKGl84tX83ClvjKXXio7X54Xb46YyxZjgbHtKw3VC623Wp
LHV0S6f7N+YK0Y7rOkSdLrHx82epi15YzRA3xPS6OkRwUHYiBMrz99+FvTAmrcVA+C6fj7JZeh2J
WRv2K6f53nv2gs8EK/cLw/yykTDxUVn6fBmyTVxmnw9DTDBbyB+bXTP31r1V1UPSldu4c2Qhj+Qc
68uwrF+6ufxyLJ8G9QmNyZo6PNrZG9xKmfcl8cAuijI6NtUGR0iNWHyrpvbhb18jGwjxMbEcT8ks
f/58tRAoW2L6AZMp5hrmdGN3U21NPez+PM6vj8RcALvkEMojcjrPBi/z6ttzT5IZqlXwcVi4cmC6
n0s32MdCut63Pw/362c7aefc010aPRzxxvPHapwpmAlFGK7X4dXELiEO67LG8EW7zD/WK8QOm097
/Nth+XIc1Kc6D4l8+7R1/7TAqrWrPGttLMz53bjsA2e2xqMYrf61xHovEoc9q0KF2k4vZJXPLjps
nKcpw2z0YjiQxOTPBzaTo6WxC4udcsmuT2SYyxobxnEz65rm3Toeraa2Xo2OV+1sUFAvPPevRxL5
JBtpUkxCxiZQeT48ipXJNMj809AuS5248VbQq7l18GWsLSik3eBG2nlhSp2+4U/3qx/PTCI9DjiZ
uHefe7MibfetH+CLzkSEgUlBcViqyrwwyq8Tl0djLNfxSM0wpZ4/WlzJaiYvmKUGbMByM5Ud2UBZ
IIPZ1RUT64Uj8JfhiCgh1hGKMxalybNtLVfGFyrarNRfNvuoWpwcnu1fuKMsX9jZfhmJecIp8ONq
yqw5H4mKZOxNyo3wnpnuqgMFkczaqe+XacoPf14WZ7fFUzTmshhOzkZqQTD+nr/DoORfbX4fYmcJ
p/co0Yy+D1RjlZD2gRXlt9xoQ9psVzJv48TTW2f+NmDn0nHKz5Dq5SchRHz+G9AZcaJW1eCCgulA
T3OvM6C6W/m+HyP/by86p7EEpMDTPY4pc7YJrJaq2j5qcahWarhStdXfun750n3xN58vZM6TBHU4
bNm8nz9RtequtcjspW1v1yOgHytu9zl5VjsdnTx8KWX363CnVYDoy2XvPkXXz4cz/kTNmhMkrVSg
r6uTKyjrjPM6bP12/+fZ8tuhTskaqv8k1MKzFQejtyuaVfJk1mivOy1G/3EdLTEcRoX36c+D/bKJ
CJ7rp8HOpqZTDnXmy9VP80Xj7nS7JZHd2L6wP/7ukUiFc6afuuwgvn3+9tioVnd1tZ+qNgwbbPNT
+CYvwujGmyIh/433F7JphRzq3Ox/yMx+OoS2sqE6rXh/hZeJgw/Vam9DOcMpFWwvPNcv+74ge8CB
BzKOsajLPX+uLVvnyq0YygnVfF9sXrTbotq+gt+Av6zv2heW8W++FtkKm7yTe0J32GfvUcV68sp+
9rGqyvBBt3Z+EUPD2/31nOBZcE4gwj/tPGcLeHZioFxVjRK79KvXXdW4l62qqr++CPPuyL9TiidL
zfX++bujN53bg95gmoewFOu5K47Osq0vTIbffCEfwbVP8wTqlJyVz0fhR2+z39leask8/MoXHPYq
gPRWjzMVTLeb9Qsv7/QJnp3KJ88JiU+b/AvhuTgbcMjyySK9jz4DREWHo26GTbKQgfxGoptS5Z8/
Vfib0RBK2D5vkr3iPMdf6iYUY85ownhxGlSFrJJOL/FtvgzVbgri13qx8xcSMlx9T0/x7CnR0HP5
5kyBsYlg4/R7/bTGpK6gRNWupn4/yofByXDnSq+UN8h5IGm4gxj7pHNn69Hr+ubWDtqF3Ps6RPvW
Akx4qOMODydEtPJNXmH+S2bfMYjNKp8erZPAWqW8vH1bD9kIS63qzZzKYPIaCFY1Pi49+sXbjKUg
EgEY7ToarAZ8aJTbZTIEgSCBZxn3nTuK+bGV1YbjMR9wr8JaQ+gebhlKGun7X3z+8G09+Bstczwg
L0mDdr/Y4QPAi1irUOpDkfUrzl3tXE7FSWHRi7y/sgF0fost7MFQwzJ5rMeswt245uQPvQynWDGL
6jVSlpYGiePSXEzWUud7OdrB594nmYUbi1RxIue6v8FJN55M9aNF+68pdEcYfFX+OGb2oHYin3mm
2a686xXiVXO1ZCoiE6Z1BN58rfoPNU5yLIlVph64ENaPSsNvSlqOxzrJMdRg+B6qdVevHPe4FZ3y
I3a7eUvIIPbrwdnM/DV3rJ7eB8tcP8TQN9fLrpPRh8naunsUTXT1aEvLf9C0Hv1g5kaW12oIwj6t
dKinZJzRbjT5BqTLdYZ2S91MGqh9w2jdiXmrPuYO6aZUFn2k9mMwR5QCKmEkZWRnA5fTWsvtNgft
eAxlnuH0a7wFx6fJwa/6sCwvLOBxJokK31v2eVCUj3hxikfPGq0gmWbjikurjljHCv3Dtxnt1w2x
MC9tnaf+1hajgcxlb/kNTvIT96UKo0+V7TduUud52KaS+ycktLkM60T6jfwcDgs2wbas/Q96WqdP
oHPFbZPJ4Gmksh1e93oolkTpcLyrXQXltI0D4GcAPec3eWYteer62Vil7rwO9A4D1OLA4Bphj4Zg
HaO9ngfvUpRbAc2RCJpauu1NIs1rBoMZGnmXsxraz7VrmjtapfRfVdHEH4pGVXQwJsF7nQ9T++QM
/vyBSpr1rhwd/wtw0DBMsg3AYhqQ9Bv3Yajty6L0CcSCUvvr3ledT7ndU55Ju0Lbr2W8LUE6C895
iOSqRdJ3sbybdTmEKQFeFBxGp5+5MhZBc+0xgb4XmHCzncmt2U6CJev5WrWXv9Xs8A96jdePVmTj
ScevdCLo0rRmSBo/wktUhKO7d9dKtAduj3l16KmODrzEYvvYkGrGKblZ8zF2V+ukNa3DjkgV9Ge6
+P72vm30eJ1zmyz3ljcA0gw1IIHQMWF9EcR6hLljRJZOxG4+yc1shdGYT/Ebq8AOemWTTvpANmkT
h0571u3YN8GT1VVGXqJd6K7trBxoARJ48r6MosY/zJnML+ttrKodpcBIpgbkQ32wUPfoS/Chsjls
89bczqEW35ogMm+CsYNjFlV6cpOJVzCDcJATHfLcrXmwxqh4b2nff+0us8uixOqUIyNpZZDi8Yqe
NseMr9qK9ZisTQv9k5plL0BuOO2V9owJ02G2MEiXnstG5YUmhHsbZBPIgl53dA4kmYDYkTiEdye0
+KxxZ08AqTbznkMoCI9qXrWCMG115uBYrtgS121NdzBRXd25axHZu0UJ8aAcPW+7AVcSzDw5qVfz
BtKODzID3B3cMPfTusasmvgseiddho2a6dKODmiHUU7XoV3kX0spIlr0NYV8VPM8323ekN/3XWc9
uVzEv29BRZdeuLSKDJzTNjsmDg4ju5mnFYJt1n0rSxxuydRvTfF6tFHDUm9a17dV26IHkUOVfxlg
OX8fmForOAfX1xfOWnQ6MdCEeW6p37sgRq5yYeFKrmZTPfjjHHwigB/Lgweq5BXVf+d7ZtoOF1ws
aMe3rv2nZWRRJ6qevc9x2w/mQnHrHJJ6qWE0NuNiI26Jw2MOSS/Yld7Yt1eyLNUXjPbgpGlUaz6j
VTI2TcTn9VZUPaQL7bfM2gA1NWZYSvX7zEz8TAcbnk4iK15q+Bmlvi+qzLqnKmt9Wu1teXUqDjwt
/QkhJFvPed9poKsUUktFJQP+qHcwpSE/WghDFcTfRmqNTV34V17Xqi8EU/JhMYrJFkSdfmuXlf+l
KDxOBLMs8CTjxhk/5YFe2RqrjJNEOK3L0dxhObSiuQAVayvhpNyPs/fjZsedfb11JefwUQK+vPds
mbX7fp29bjeYZqjSuorru8mf5VftdTSeM3L+Ukw1JEHV8eGYb0zeZIDr8MDBFnyOC08otm/HvAcY
Xz0OTYCh3OMk6tIwF+13y0zBU9zUjT7k9TBB3lX+AP3Ss/STU5ce3RctO4B25OOHRoHQ3NRhlcPC
ChdHJisMat5OuMwAVtu6fldvEftNLK2yoibsA2qyR3a+FIq6et/AUlrSIeM3hTef1cVBNMbwSact
H6+WYh1FYpuh23Yrwax72IIcwEwUbr6Gw+Ewalxqtzj4wdBCeJkH8T6LNrFeBJZSb10LMd8+t0BA
pBkKuw0pf5/TLmvJci/xxlk/QVLgKaaowLI8rm04p742cc+m60cf5jmLmAZ5gWFQdZoH8NHIVsla
6lamPvHICQAVK2jiW/gVt3k47awcmg+vZY5NGldL9AV2vfthHE147eu1eiIzNb225nz7YpZ++GIV
Tj6lFDk0GPsiy5wj5351O3ZWptKhGmormdaieJX5JSGQ66pyPWQ1XFC8jEFFE8xhqB9qKrTAQidr
EEQCSw0yy++tz0o2NACTTq92M8DtmRdvIjadxv9goyrWySybbD0GtV6Yh3OeIWlsagMFJSOujHYl
AR+gb5LptIhw4xpsfmzG2jrUuu/7x5j7V7mD2+72OxvF7dtSeDm9UAX4vmQtQIinHkyQ/ig7nX9b
IntC3bpF1nawVNt+JOzE0cQFodmOs6xZMc5GaesmzPoyuzC0LGDZjaf9UPWqWPfG8we6F7jR9KXS
wlYHaozQOziWYBIVbQW+tixbq7rSZGBBnyyI4IjO2EZDEhNzI65IJM48dFPZ1bWac5geyO2WqgAt
YqkhfhMNPSAUf5Fd+BGrbf4Q1mZaUtKnEzjcfgD4dkmNw9reR9Y0Bq8lNbftcujGrbkKO6gPSV0q
ogsAsZHbXFtN0Ft7pXpZHI221/q+8Ap9lVfWKne5Z1v2lSbWdq9EK2r51S8IMnXiTNA40pYSZrNX
favWtFOyWo+LikoUgBTJ4mxv2aWdwx8YdHnl17hUHvNtGzJzQaFlHIbE97I1vkJ+0843k7MS+LGd
+OptQ3yjro0uVv/ek5yTdlIitpn2/GyvOqx4YeN3W9sgNluEjuKLhS3Cf+MR8mTpQo2uetsP+dS+
ixa3Xisu33adfwixKNuJDMvI/lh1Zq5s1okCijvMgisD/6eILmd/1CN06ELidM5RDCX10MqCnFsH
UTyANiESgjTI7DWHgTiUIcflcWrZpx+ckQ93o7a2CK7Ccp70seplZu/o+xjqd45Tb9udX5ABHC7z
Bnhrlyxo8sswyTsQrd+ijKYKALuHpTuMntXCnqJbhfU+dOeyeT0iLm734ZQrgLnBAMz8isuwB1tX
5XP5JAfq3zSpX7i2gKb34XKmYs2n9/0ChnafK8QHD1HuWQqmb+ZZx2IKVuu21PHg0+421xa7Qd73
H2flsLS0gK518LJtItILxOlCNku2NG8wOQPz+crLYVBY7pM4zEYncYgu5leD3Wk2Vwwe9EDQ0Im2
a5mRQ/ge21DF956pPPdT0HVTdNsHrdRvhqgR3lFOZXOKGudRv8dLEZ6O/6Vt1g+rI3VHk7MQLtPr
dutI2SejVfVT2jXFxJUvLnv51a6jmlBNUuonIyGKV32Fci/teq+57HWpt0u3soTLmeXMLVBla+zo
kVoUdXUTA26ZMbbgdL9zbINpWQa+egw1VobX8FJElHjTZKuvGDlEt4+E1h9M5bJFR+Hijzs/mlp4
VM0Wv6FI5Jww+GUAlWhFEAwXvFq6o8I+DhLGlyE3CvztMHU38ByhBG5mIjorT9k4ENKNmw6/Z33o
ZK/MbBHe6XXz3mVGQz/riOrXg5JQ/d+0bht6O+luxrpGHYDFwm49u01iy68MssRKuw+Sj9gdFgJJ
nOtZ1dmfnbjxg4twzBcPkomUIU2PRtM39+scOVi1xSzb27qKsvJ2oxl4zUHm1novrWUb3pLLN+Oj
sjxRXws9VPLd4vddFYAe4v6WNMU4OccYjX55mauafa70Fs86yGUavmfCzB+dcNv6JLMmFV4GK0CT
xM5dUV3ofMnfxDEtTZLcp3iXjra3NNe5BTksBfSHiw2WTH5FSdaTadwqrlFk0iznbu4o3CSOa7iz
DlFp2HK6JQt2KiA64t/wiJeN7FmtDf1WOOnhkxNkCLcq6W5tVv3ZrHUX39Wo/rLP5eZ0IBK4WUbX
s16j+oOpSWpcl5W9djeFN7vileYX317Bi1+W27afBbfPuJlUtyem9WmXUqDavBhsw/yfl8EP7opW
hIC7DKzXkNhuy9v3QhXW8LRVo/lWmkWI7qLLGOdNmMuVbg5d6bQglFv7KoymjY2LGCha36nC68fv
a27TDuWilPHs3AV20753NNNlb5Sd3flDx129hPkPWabCt8ELq77nLCkatvRV5B2KzgxwzgqpSjBE
dXTd2FUkr+PJ5voOBsa/ymiXAUfbCHUTiEmwFGYI6nu6UdAME6mG+10uDrIuEgycDHM9jF+EziMu
YnNo7qoQJR2rp1mXhEYjmSBj1+fFgZ+Hys61cvGRK26/HTdlmneO5xYbDKzIBzc+jnOW+EL6N2uV
996+p6EH3dZPfieQ03WjjrPF4kE0Ep5gaLoOv29TddSr2w9HFQz6plcOUL8hLtQTZ3O7JBuIb3g/
ZFKsxNDL5ZomLlO5U/QNgtrmDuPeGbX92QNa7l701WmdT/Y4EbNVYVweqFCuOxjb4QN1CrIIhA3Z
G1k05OsKsbhTSrsU/SVYnOCrCfOuSS1ttjeDbFdybLYz3oaTB9Ms3lzxQU6VElyXEf+Npj2RQUu3
/DRmpGkPY6lNBOOm6YZXE71QQbWWtrFzWrOU69cwnNG7Ep1kAf1KA1F/EhuYGjfOlg1cuIrtvbAr
/ZYMyejsffqtvm0ib/N3rbuVJl2cQb3fLI/WRN2CuHe3IKB7nKKYBjfB4k+Qfcp6HhPHG+zvo+lW
f28cahYn4r2kI4zlkHa1pmr4xodr6Ku+Wj2tIpDuPkWC1jH0EJgWnWC6px1B2YK7Cl3J4ZnHQ/fU
z07tHQZtwZJ3A209Lt1G26S07uHcX0ihXGdP/ySikIpLokpnOgc5iTYaMG1hZp8MdtcPn0Ovgo2X
WRlNYpQBjuOWM3fYXn10lkKFacl9nV/YswjM6bPjvcPHt5w605AM3c0d4BNiwaB8sMspKxIpYQKl
7qq/Fx0JnnQd6m04xlDzvk5e3hU0bWmX114GaDAJiIzJXkayrmkA04Ep84Xz1RKVMskSh+rBWRCW
mXr1iC9G0n0XjbLjLRWqHZwrt1mKbhcvef+1k3XYc1mdylMzlbDmvkPQv7Mqe+uI4n3owMUU68cs
qh3oLUlMvOHTIKqG0pKoxoX86E3ekJjshM3MPYfcGRsLDXKIOvpH4zpTn/qZNVA8gVfC/cyDoZfQ
eBeK3rRYbLaOIapNWMeRyz67CJKZ07pMKZakMkjLbc2+GjWyn+vMp0NVXVQWVyEReXcEQ0SzDbRK
ePDanr+NpWFkv2/zFg4L5zaiuAnVgpROXl/W/mJFCb1eqmBPc53yu9UqV6QiqsRHU8flvMtaNbLY
a7VYO9U7JIjHUU9AOXVW1vuMLW25LaOmYfdp6SlEB57BJe6qh+GGWHEs0qLVEUA7G6Ku741UYsN1
Ujot2fS4ZEo1ql2OqSs6ZZfCb7nKliKl0N66F7GglnrtTxPWtjLv509g2wy5Rj04JZhHSc+OTnqz
TGqKawsGlcVsaUGmhYyM8Ju3g92s7SvLKqJ67xZx+cRkbNY04sh1dgGXoqNXDBWtTMZAWvuIRD+E
Wk53gT7Vyd1d2A9tflxi8JzQf6MMAuzsw5+kqNhBu5RmgEUJfIVOT6Tm2Iq6mJSFMlNPb6uwd17F
U+vSFCuXE9RB6TZmpyildaBJJwCkYSwDOjDXfjFdWPRJiS9Vb4lvqpQWN/eCRNUujvL8zSJd8zZu
2yvSUOOw48ejaRzLbMYmSqMjB+aZWN2drZ122g9urNedC9su27mjr+k/Vm+BvddiLb+3cNRojWE2
r7hsMNjBuuS2os3bKatP7bCQwpE2mr3wVRZxg0mRBdrfojZruOcTLl4PrW3mo0e/KJWE3L6cnfRc
/Uaq0HvH8phkOlElvqlpWiKS1mrUK2yt5DGsttYUuCzwqqIa8p2zlCwfsl7vKrcHalZWkf2Y4Vcq
93G/khIqPGRJ6RxXTUOTNMOfNlUXUhPZKjLhTh8KMNhFaVu7qMlI7ZItsd5OVVvmHO69DQezpDeF
RWamuNwW2ZhjSfUjSlzdDa9NRxbglqKvrbgxqBXcgavja5pXjNt1uxCQp1x+7e5ikNDdaavVs1fl
0Ry9i4bY4vgjnip3G4o92GwUNor2buK28aoMif53oW+RKQIh/mWwQj+HUD823+Nx3B4EVSqwut3s
OeTWyuamrLWD7sr4J6u9KD6S0cPYXKupuwizSJQcaLxkckrr/Nooui0l7PkESLYp6utJNqBi2ygg
7BUmvGLn3D6OAi8buN4BqzQx3qKPpFStC2lobgRjNJ5IXFnLVPy3Pu6v+Dd/JNs8g6e91t8mxEHf
/oPGDPN/HFT39ZMs++4cuPZ/sUfDiVr/v9Nw3k0qV59W4DecC3K9/Ppf/4kA7V8sHO8f6MRFCIzB
deFaBNSW/wlIE9E/0L9iuKESzB9BDfsvQJpHq0hczUhVEUv/ICb8fxiO5fn/4M8g4fyfH/pXgLTn
hU7Kw5z8YHoEPoQTxC04U5r3gSSlvbD50LzQfiSzMR8U6bIHyYSbXlAFPRfQ/HOsUx3mRAUCI39W
915tG37AWHv7sAvnXZ0F5Z1GbnAgP6aOJ17C27rqVSomuj/+9E3u/ruk+Qy+86zQ+c+RGdMBPAGk
7oc2/adCZ2S8kQb2pbevcyqaOIYK2MveC4P89lVyxfRpvkG3zuCs4N5ynfdqBEn7UkRvUVslXaZv
6+2FyvQPjNq/irb/fJafhjn7Yo7uqUjFDLNMunylujwiQzFZDwPUZOqm2YzZzmDxS6g19Ylo6g/E
DveFUfkLjIuzDuP/85v4GMeQx4rg3AS+NIR3Ed3FaNNsp95uTvtbMMw0QBdHh7/SCnI5OCm1lLRJ
5S66B16btp+Bzl/Rh/MyemF2nZQGv76Xf/02p//+0zfuOrsMfAtaKNDdfjcKcWqn4//lNw6pQwA0
oFMrAjD0emcVcxpyLtysOm+PBEEcKEw0r4Zy9ji8TP9Xmh6OWdytDlozH5gC6tlzNaKP0a11qXoj
exFOMtYuX5SUwAvTCTvB2XtjHDCJqADYqBwkHGdqdVsh9qcguO3rydBmj6Os2OgDp1bKX0WRdUdf
K9DSQ+n5nz13oUMQ7Y284Uni5yHRGlIx1ZexbWeG2vNiF9wGi2w42llr6vtaj2PuJ8h2/ddcR+o8
Lb1TJDfFp0qP7XMFSFfXDefrqSnJ9iUzZT1SqbR7vFeYRwXOQhikSV9pMpn0VnOj23blzVwSLAhs
xv36KirC+zYWN5ULsx4MPOLNxKrHkFgiN85h6ULt75ZIre84rE/mNXQH0c74cEsuUBTJ5jjU5Rxf
FJMZqree2w0pgdCIQJJLbx+js+vi99mosuy18lQeH1WMmoK+mUKTQ7ZKq/qCNc6nl8gyOI90KKO1
TNEMdr3PM0GigZYT1vsIF3cPcWM2EKu7md6QPjF52oE7nw/bJgqXDNHkny7RPV1kq4J88+C0zsEz
Mx3LxiLzPpqCIGrnRaW8NG3Tqot8s6zbZgt7MPK9jL76vRmc13FDM6c0lrl0uQ5kPRntxinVXiib
XCIam/G4UGlf9wtqya+xTeojOoYxVPjcWnneOFzn7GBRzbD3tZHNJ6+iyrOfSBSuh44szpDiIwYm
jeKBvn0LvWupuuTOnTu5Jf1DgjW6G1HN3MnFC+8npw4+C9ZInzaNbN7Q18rRyVLEUiRl7Q30RkXR
pYH2rvP3wiDm3AlR4gOaTEvFafCL5QEOA8HfGiwbIWaBmTopHLJZiR7c5gvnZ0CDAEePj7T2km06
F27x0OYWqVtOUf+LleXlq9xv4XezYCnZFEOxhvshzE8euP/H3pk0x42kafqvjM0daVgc22EuQCCC
q7hTFC8wSiTh2B2bY/n180BV1ZWp7s6cPI5ZH6qszDJLoYhAuH/fu45Z9U1QDWxFMOpUL7Ibqc/S
69drtv/0R5apAZBo25Dl5gv0iu1P+mZeVfN1hU8mOEtl2U2O7FxGflMGdwPqJWQZSJJYtXNDPyx6
7N5nqifV+ZrOSwv6Z7AbkDouv4LupcWhRlPOyJczpEXC6qsvo8opo126YLyaHJ1XsfYGfWdPDhtX
66xE6WfOAmGo8+mht0sm0ww64om61/C8n7weDK3ygSlm0jq5F0yD0O+1FvhgaUu+W2U9uRFAnkrj
PGuYEjcACAo3edBvbNaULeoq3zgzUeN0LBq5Q0czENw7MjBtXrZhbV4bIthebeV01onHLLiZO6B3
Psxx7/r0KxPnf4MSw5xy7I1to8R9mFK9RmiAaD/bxfDeIINTwLm+BeHn00ehlqr1iUeqegfKwjUA
MAomJddCIaXhoPxSZBYfUyFS637gDGEH2vga4i5c+VFv7eBdp24NYIAjYWSupsNRjevoHnKemHuc
niiHtrKvPxpHBirqC6fkuQXcmvhwTMW91WBEOhNdUV+iQNj6OBBF5Z6VNj/uyEX7QZUt/b91grBh
E8na731ykz3tUCqDOZkw21pOcJGqfXVmzCI8pa6+XSxJ0kdFH+WHaQIqROR65hQRGkil3Inkb3aC
DhVRJWf4OD/3qUAauiwUyeyGuYnYJnUFcjDXpmhO8UO4g8qjkYgs83U4k7Wib9oG6gwu2A5RE2xu
B8+aeospTlDK/XZl9Yb/HG5s+fGW5fpBDsKUJ3YSU8Yp4EyH1tZxq0S2BUuSygp9uxnStiNrtcCl
kNfduNlUqMS1ABHPCDLsmRchZDpUQkASZ+a60u/o9NXinCGQ3r8wk5zmQ+YJNcRwtjQkLqEMHzRb
eH2gSE5Q52U2pnfyIM04BnvPMCLKfBd9ssNso11vdNI5ztY2ryOiXOWYLMGEbQVjJzfQ4ON03ssI
G7giZDbqGJS+Pydlzrp8RorL/ChKFzRskNV87/UqN2OZIv683GjZpIAX3IECKS2r4KwRE0Oasy3u
7WIDhsfKXwAfpFnCAkOXd6xrLX/5Y+1SWnBpgZX0uyFOb4fO50QF0VNPDJiZSAKp9Rc64A0vIX2t
ChKCLgVe2MABBaxGcwK2sHLKOzOQmL37sPDsK7ekyjlpM7dq4taUTpUoatbHR68E3DhwcTpf3QXK
90ws84Iaxkv5wIym6ZajtM1+iTVxHjPVNNql5UpaEy0E3Nv6fMpzB86wNRxKCyaroaglHItrjlUQ
ZGpcvHMBOHtmqmx7sHxFnlGoU/ehQjMK+5DaDUPj2vUHFz7To0JUui5/hF31xVUQ6PlTDaVfHfq6
6FRcc59b5II3w3jycxQEF5UVSnHYjx0Vmbw3qgMa3/4qeZ83rPveyzg2ar0yCFEHGdOGouqaYIGr
jgLd3cTpj+URiEK8/twE/tba+v8Y2/r/7cpq7WPpf7+y3n700+/31Z//+r9aBYPfcKER3UWyN7sh
hsn/2FcD6zeCvveddPcEocxmkPxXoDfrKjblPV/EJyQLz9euaf6PRO/gN9w8eDSIw2G8tPFD/o1i
wV/GfAdZrr87sEDA+UMxGf5xzJdumhlZX2QQdxtbXOtuJ88q07+QaP+yqv7jVQiIRfKG3J239MdX
6RVdIuC8Gae8ujeK4MTG9Ya+5Fq0MkTMQBOE037+7lv4L5bUP6qAyWf66bggK50N1dt9+n98zSZQ
cK5yoMg7XWl8pqHwPqMx/gr55duitXO9NOBmf/6avwz/P18zwHXlBSwblvVrisU80vPcDto4KCP/
yi92vKiQkwArI9L981f6rz5Rau4QOWOm5CH6ZTu2Wjf3s2A06Bod5mfiyY2Dk5nVF1QBFkdDap1h
fhyPK/Wj53/+yv/pPfJ6tnBtVnI8xxyYf/xcw43xtRR2lxBcSA9uK0broW6xOABB2Ag2/vzV/tPz
yW/np5+AQi+i5381z7kDcPdgiR7lJvVuLIf6WFu+/HvLITkHvAr/YbuyHJTjvziBxtVfq6rw+mSq
lvSa/hB54MZWyd97LwBXRCsAUbl7Zpj/qzvVaZQD+J323F0N9eraNo625TV/8Yn9+v3srxLwW9vj
K/FU/hq4q5iPhqba6zZG4E6GgPmhdVLvQnVWevrbb4hUVEQYJnAFu+7+kP4OIygdd3QJ/YB0XEPK
fDOnRfeIWvBvv0qAo8/mC+Y7Ct1fvpx+RRUZ5GpI1Gz5B2O/9ud1+6uKw18fND42QhZxkUDDUnCw
n7i/fy9VP7QlHOmQsLFAftaFE9VT0P7NR4CDgbOeI5BoIJwXv2ZrrG4hurovlqTrwuKsSNVCbfRo
dOIvjof95/879IawcHIc2cZs7hZglV8dHnwJvZ5CNk7fHJZk5xzOUNyV3zJKxSiXK0Vz++df0q84
Gt8+T8HuPDN5ZtHu/XqR1G0zob83KY3eLQOdYx4myyiPGOiLCzSAb6yM4WkbJRyopNfaFlV+5bOV
/MU730PRf3nzAC88L9yOlCeYBAr9cvIPdMogwq91wqQr/JgiZBT5ht785pwcBogJEjpIoToIFKD2
cS77sH5OVZUFd7Ay2Yords4+VtCUCk6zW4brDoHohkOAs+625S6tL3AJs5dETt1zvE/z7OdwunZ/
T/lPkR/s3kPwXrdsPWcVXO8txPCsj82s+iuzpegqWhy5BPSboRB0dpHTmfQG3z7Bh0ywS2seyIOu
PXtMinGia8pkBB2SDm2hdRjmeX0f0h6ICVPDJrASYNtRkYSCvDQzEknvZ9cY1suBRq7LiWwC+pj8
sdZYfiX1uXJV2/oFYVZbGpe2w3R/BbxJc0AGZHxFRvYG+Rk2QYcI3myfCNHKByroBpWEjZtOSSGK
/LKARSkOZVaWjzMBJCQOptl6lY4OZYRNgK4vIl2Dn6xX5n4RVzolJGebEM4jIpVIpdtqrJEtLx5Q
OZp2/+vg94z2tj32QWLsy1bUWhJG0xWDe1sK9Hqx3xviEtsSbKuzTSWeZeQTx9YYZBYTfEI/Rh1i
+4mc3EZFOwj0RIfGQjOU2MPi35u1j6xqWPY/xSwXlgTIpfXT2ADPKH7LGz/SQzr8KMYOqUFeyylD
arBkr9IaECA6ynk15EzLm4XNElm1QKTB+jyb88ksMXmQn2nNy92g1PxtyNTyuYmGm5n225epE/1b
bpLleajzOXXitM2mIR7SxXsRBRrACPkRXXK4F/wrrw9JWbONwLjBWa1+lFo58gyy3dyO2H3WKm4x
mnSJXRSouXsJAjP6Hg9j2vJYRz76pKPDoufuZCQ7buabX5BE9s9Dg2Hv5Ggv27MMc2XCCKbhCeMG
HKpp4yo6pNwUbqTQX5UHjZ+Z5rLCB5rM1YtRr97XGS1cVd8G2iuC9i400wEWMETFOiWjbzenPM1n
K86lHd7zldni4LizkSclY9EcNeESPnvlpGZE1YMGRJmJVrwMjFFXp973tuZY9uXksf4HXYM20e1Q
ck0IcuI5c/0bgSnTiape5EYEjGlvV5nMCutag4mN6TeCcfubLFtmNP0i895ZTdWjGhe4zWEbUUHS
GbUYUYPY8dWYJ9dIGmX5d2tbIOdKez8XUarn5kHOLcVQUNvqpm1tZJDIdFGn2DJrUD1YUj/6UwGo
2gdF+FjKuXLP4QbLL7KvhY7TGoYerW7TldfOHIhvxqYh/61xsczL0JALqpaeqI8kNcbCiydk5M5B
NtK9pobE+vBz3AOHSZBiTPadXcWh9FHBuVY/GjE0OmWKRomINrtm9beMOMi3aYus1PKpmGwDAtER
2oQRckMNGCcNOcTg3c6lX3JeJQNGri4JpQHfXhgB2QO1iftgV2eMn7NYYLZXDpkiMRs31BfS9fWV
1n23XoDeIwmwqapfKLrts/c1DLq5T6zeFNeuUvI71gCLkr8xkECL7gIJL3T9TLDIkJ1QzOPWDYR8
LV0zf96s0flWbUvnn9JMoahfs9orDooi4wdsqtYcdQW9dbgEW+sUrAWzhZm3VZMg7jSQovq++FbN
zvp9Xrv2PpAlnhTHTMeOXOSFmmVoXDdHV6wrkTitnT6izM3tK7J/Vs0yX+JA4BM2f7RiwBI0ZTU/
nopfxRylmUv8nZcP3icLGs7wBnS7OkvFKnVUu5nfnbsIg89wGDLm6Fp2X6vBp10QtKRGkwMcRw3U
ZFxuZUW2HB4+65u7+dsL1Z/UreOQRgFcApuiiMnyueX8WPk1+lB28jxQWpx4lmn70WG3vG3mPFhx
ZY9ADe466eFycsz1PgAW/QybTgmOYqaAuJL5ZhwyXanvLmfAO3kkxhA5wvDuSAhwwWBF6ez5RiEB
2OjJ+8R27GFK8MnIW+q0KRROF59E9bZsgTJm7Uj06YMBIhrkISBjP1EliSWEktaWWKaHlGceuVZh
G/qU08WKZclpp/pSWaK8KSEG3dPoeG0Qr3BmVZKSGf9pydzRB1dk7dFHjpyiucs7+5boJPfOcaly
pEGq/oFHTt2SpAPA5YMlrtG2EkE5N2afR/NUGPg3thXgfhrHuEttHn0kWM57xh20nlfmSrZSkdZk
taqVNtXjKhSsWeOYaIwtpNrDRZltAkXgKItbXTWlGdfFZN2ZBMXh2vJCozs6gY0Qhk9C3beL7AbI
FumK3de+axA2Mo4IfREIttAUXA3gyf7RZum7QwaGPdJOQ0tGckY3eeYJqb4i02xnquksHEOdMebP
VduQoBj6rU/yweqsn2JAnIOHAb3JlWjq1D4zvIosfbXBaB+83iQ7w2v9srsc2Fzug0ry0war8y/Q
JXgKeePa3FhjiWqhXuvqLnQm10MzUTnedVc54KbpZhZEVYyWvqyn0Bj5XmR6t3DFjZy1k3nd42oV
cGLp8MSZQ1cuF3v4pZgZvWLT195HZ9rzqVL98OE5G26iaq3QvWdtOj1olP4+lMgoy2tsossQoZtp
6TwfZuO1F/X2Mpkk2MWrmIZ73KniRnRL6SbogblZAlmdk9LMPdXANhv8xqz+dfVWczp4i6BvHt+k
+OohcfmxmWl7NlUY9mJV2vZzuzYewaR9btyolnKoyM8d+SEY4W8YA8zvwilt6jf4s5Fw23u5rkoF
ouBBWLcQAt0Hsx3IXJa545ORdhWy29Qcrm0Yip4IqSAFkCTfqo66TTh3FjTUo4GmyjoP7VldTb2/
YeOZpf6+UQXRHSZ75kc2OGt5nnZkzu4Frwx+Jag3QH4IAVF11nTeZNrGZmOn5T0L5rbhUVXiwagW
r49TnIobPLRZMj55NGxGe5IEZiKla8p9HbubMRiGxfnQS9OK8gF8IwqWgucVsUtwC8sQrjFTlqeS
TYTlY2G5/CVLS1TfaySidKGl6Gjl3BElUm5OCvHTz6DxQVFgoLGdlZazbR6Gp7Grg2sEyETEdEaX
VgmGLat7nLaUiIeiNtPpzGBuyBO+qmGNRJ1q74AAiqzTVBuVZJBVzZIIjTmLayiQZpSVQ040XjuE
WyKEMbkJ1Iqi6KtpJQJA9F0dg4exGwvRbT1njq8QbUVe2tUoKO2y1ki1ZliYzWncb2MwYtXc2nCI
grlgEFunnh8An77x3TRVR+XoMtdPE3LBu2q0LNohOyDbA153fevXqOUSF9hJR7op22O/Tluf9Gle
FUcayWR7NMstm7Ahlcpg4wQ6Rv+o2+tAeAuaXNTjPxDOIlD07K6GgXdX+Kpi9okhM/oQYgaZU/3e
+Rr0WCsh3ts82zxkf6AQURswRiWDt3tTPd/AXSQWu7SOYPQTxokN00HkZIVaj2XX+ffMcxMeqa7J
nzTbQZe0weCco0aEIbazhdC6ZiubH/2ge8LVzbA9FK7fV5HrtfLDm5fmRrf98IKddnniU6uRM6qO
uLQi3XCj+FJ9p8m1v8chmnpxKiVzcF414WvbAtpFA4nKbtRguvjC9mOi7/XaRh7mvNh97sgNqVYV
dK6T8D6a1gGNYvOk9Vo/mj64G3Eqnf+comp8X1K79vALZd15qAMO4dIZ3eo8c1foRqSjvI+cs+na
nnqTHlJZ+rRbS2lFyuhwBbpGjqMIWXDzavXE4ByqaQEoFz2BDdFgVeH3ysTFG4eVttkdUKw+8fsy
S+acZvmUlWb0LcNtePOcag5iVIstR2ypq/zYdXNB5oZPtHhaLnTPrUaxvqlpDiBWt2L6tnVB/+Jj
3Cuh9uz1PVtMTLiyCazrxirNS8Ox10dUebMAmi/t9nIcqRGkCyYL3oOyqy8csW0Dt5E9vaIzbHCC
pVl6hWW0uslW13kUoZpvMMlMRIT7RXcrITTG2KH9kLmaPfRMCsx/YWbAshh6aNPI7dvlq8RL6UQ5
fNoc9eSjTJHSg/Nj4klgG8mpmUROYGdve4HbjdFW+r2XDAFQPA0Dra4LvrAhK9ykHvOa2W3u58e1
mcjQKPZfZo12+TNgXX1YrKmSF8OaTZJRfBasLmEATbqObW0fVouC7Kgx1obOArNOEz9o0Zgu2TwX
cT234XnTpc13rFBIdCl8xDlTuGgUo9Jce/wMWLuwZzVps8bS8JsfbjmV6Fy8PmBi8kYieGtkArgc
8cK+pX6L780IsvDFMfJ+4OLcEHFT2OfDbpe24EvMVXix50rw5ef5drm7PfPIQX76Y65SRMEdSWDs
61ZlXriqH82Dj9bwxUW+vF4WKtilB6Ex2UmpQ037ubZ4EDw1wsiqILCe1FZ5dxgMVmy0/J2oKewd
45vCVvkRdrtKEAHBdMONsqgjB3V9g4xw/bYNYf3kO+0Km1wv+Wfad71K9NKMP7B7ZR+TXsqBj2Fr
0PZkRl5GoTfjgOAjxZqkiRbg/vK4MntbPMwWa03cN212ZuOElXGAi/4VkZj8OiHyLqKsz0DZhyaU
VoyixKMyJAjT/OhNg5+Rzxs6NL9SVYgt3mJjM4jNW7m8nHC+GJWllpiURcSeEmfRGIWNB2TRj61Q
icflvialV0tWsba1WAqqCW+ljTnFP/TroB/AOYsp6iyD63leLJY4p1MDHsp0cPkh8zBQZR7U2Xz0
CU7Ynksjo9Rn82qzInCnxCTUElD14bPh3Jl+vnwYhiqGuHKXOY+q0toGnvnMJOe3Eki0dV53Vdxp
TxRo3bbiNe1M/00UAyEZwpsw+gx2QA+5yeDvxJmqdZW0jkRWPbHB8Nfyx4pwzqLLVnWVh4Nz7dUq
fRJFOjfOI8Ri6tlPmFXMDTu4DvspR58cyOBxG928vwODkM4hLJqxSHz+6Vcfa/C5LGWWcXP03fet
FIt1oNtlyK50TrFoRClG58Z5lY/Ue8yKyhWJ/yzGgwO0qdAmLxeiUF6eeIiqx6jJUGBEtb8UPzwb
OS8XsBfgCt+KJoxy2fDfofaXBr/tgpSgXbtnw8SHFdlqbZ/NZRMPxUDjKWEh+w/VXFISK0r09+CC
7Xqli375tEPDfh+LhosOEyo7kAiWoY/UwKqPZ76oSuYZ6PUIkVqhY7vopjCuvXK+pb3ldsQTx8xd
y/62Wh0P7fg0hfJUU670skyGi5F98auMBwa0OM64brAo4Z0VuKVLtClOPlXNeeZXXvdiFVNgXoVb
Q3t5i42PE3CAvUpW3+Kbiuy+ajzKn1S4cXYIG7flEdRk5mhBAlI47IRpUFzVBWrBntwhlPPn2pS6
nyIXGbY4BZMkWJMre8aalq5Z8NlU3Hpx2zotVTAF1bKzmsP+ccnl1H4pGqcNDjifK1BNkxDV8SLd
And67OWM+RkgbyHadStBAPHijGK6a5ZwSy/Vgu3oSpJqgAXHrPzJ/ULJAg9l1CpNPh2WBzyzzz3p
zgN+T9XMr8HgedWXTM2jTo+znTr+CedkyEiAccy8UL6rJmyLTZkFlLU0MsSo7lXNlt+pYQzM0x4V
HR4nUqBYLMc1DOGhxlQuu4xbKLOrryy1afIEiDHGYnewu3Bo18jTYwiyYQ8AWviJptXHk+qa4Ao/
lgmbg3mEaur5sEyJrv0YiE1VLNDOEhLRXhq9PIYVinGumqr6MJZguNZNhrOFjWs23B/SJr7mtE4t
0+LSpmir6tkBjHRz4bNx8wYaEJq8y1fcp7plNXjiDCzw6xibWMmeHstJaifuFQco3iindOv3YNa5
D9i5NiCEo9vWH6ip9lME7KxxL63GD6tL0+6KsY6GrIUvKuiFUD9yf7AIITJ1Tn3xwtnSXS0BWTSP
rm5dbwJCA/e/JRLE9AHK7Ir8jJZkDgcuvi0IUIlmQzT5A5fVUD4jYPbsuJQkDxxE43bF02qEdntK
nS7oLjHNuvk9RriVT4LAbiLsxJQGl0u7kr8YVdM01GW8pmD/B8SWLXpETvbWo+aJGa5Jo64bLf/M
aT3DOS+hVuzYrcPafqnTPr2H4mkdO1kGJ6zyU+b2Rbmcr9awWFsy0q+UBSdyJEZDZ9GQZ84uR0QK
hj2sY0sibMwxB2KB8Y+TLZ1Hi1JVfzX7vcNNrA238xDb8fgPW+L5NSz0Pyiq/1EN/E62TvDm7xiU
w9v49s9/uPeZ/5///TD1ecP/+qNygP/LP5UDrvMbXTcmZCRc3l78DV/1b6U7wVbkWzrI2SlN8OA3
/qkc8H5DDkNCMmIDl7pYdy9c+qduwPoNTpp/PwxpLfIJffk7qoF/BEH+m2BC346uwSOhkUpECnkI
uP4jXZbZcBx0ugTRpnIriJS9+eMxsLEpRxXpL4R4W5W68VqWdsa3Zf5ae81y6RJkYKN+IzDnDO9e
9iypaGFrZpXdIlD+0o6txdpTQkk1iQnpQxFZuGN+LDTOUnCVyjg2fYfitXbn4pX4mg4NE6ercwow
Dmr2GbiuQzq79SXnmP0mFsIhIjdca26ZzWdELu2+9Q9DmkL+sy7i7guLVNoE+E7qJlwDswXGy1rA
tXbpT82E1yNqc8bkCEHs2B1Gz9co3wwy++Iq6MX3QOtlPMztJq3j5OHaOs8G7LoRsQJVF48N29md
SPMtJK3CXeskCIaKwwCobY5g+LedDJH+jzkgEKcxIJqOZj8CJlpyCe9EtqSfYpqyp5QkqqfeaXk7
WJqcrxgp5L292Ati5nGqkwmMY4w1Ce8yMcq0uSmagLMeRz76RXJ1ZBXbS54G5yrzl7c+LIqvLfV6
r3lOIXqsC+6J2Ag91e1dA/l0UKGtSTN1Nie2CBa/DrfZRpWRpfezvfhfITCqksmgrB7rvpY1MRP5
9NiYEFMHhwTCL50k8y12xiB8yStTs4XbiJ/CTNcnpUwrP2tqLztmSwEiOrX2dNGzizEbh40B6k/Q
AClRpAx21yKgWgmdc49QFgkyA/4inP4hsIYOIS9d729pEdjDFZEXBmYs4EgVZXMoPoti1vKAyTNw
Dh3vNUgKX2zjoSN/dz34A+q/iL1fLEfc2c2dY4Evab5MEgVgFsFmSYyyor7x8S9C/+QfJgHMLxV5
KsVpJZpbxUSegKYhgaMy3Bsrpt60alrY40GrMt6AYLvIZF5Jj/yOUGOnvTWRqzGYpM1sRKf7l7Jv
p4AoAquQb401GflFlrfLZx2IxTjH/ZT1UYEMrL7LKqWMowYZvENENrL6E04LUWD0Lws64OwCkMcs
zglASh9GPdEadxCLudhPgcjc7vsQtl5xCWeiHyw16+BrI1xq2fzc87LYcg1yfToadx6IhcmQnBLV
V0UsEpg486qr0OwQ1kHA0mzsvKDp5dt8Jl07+6LBuuaIpMFsjOBLfXSQVuEUV7ONY9xqUfceUM3K
klt4BCSwsT+WSYhEbrxNTUN5B+Xa44i+EdHMFoOugCeAW6CthUYumuPYFVt3atbCmi505hKqZhqY
bHB6NmKJcsvNsliXmb5C6G6omNt0QgqJ8rJIXLB2l69ocIAGMQzdWa3sHorQLEkpKLFenxvuMjzC
pRg+xssxfG9mTzgHMnuMN5JhyhvkogXLSM13wYdZOG/CL/Qr1YsSTyrr7Rff1m4RL8xYj2oL8zo2
iT8iTSz14VB34adxkEuLmVTZnfrG7boh8WTM+5YCLRcxpor1rbKr9MW0neyDxLL2EyBwciJVuJtg
BVYrQ/DYzuapw6e/REPoyysXILa/DJy0fHdNB04Tt8F8Y9kFYtgl82rvSyeYb9AJb5aHyH8LvrtN
hSLZYaUjs2RA6nKeBc5014VeueEFxn0fO24O6VbnEsarZckMYqNVEGjLVqUJpNZliRN+O2jtl9hi
96Tb00CqqEjGPGOEWKU/nIdbWBFnh+fzC2S56r9XXQ27sLLAiCTMAuZ36fuEJEFS+xczNj0/kbLV
RsLhFuccgR5JM33/Ojsz/y4oUWfEq7lAIa7ufF16pEVFxZCZZ8vkwns2QQr3Oy2pei2R4L9ObQPP
5239okFb1/w7vQHYjs3CDaGtZjIbkoWNoI5ptwS8W4tu7U5B34NFIJzuvtpD235or9nem9Uwb5za
2c+cgtSQw1rZiGzRUcChTFmVlsS05cMQheu+eZUWnSlRlQ/WpzsTeEC80uy6h5Sv624MV/eVrI81
QQ54UfnQmWFX9imHZ70e53XxCL7Rq34UtBCxWw6eeAAOVPrMXPZEwNFsp+/55NnAoERtfc9ntoUo
FQzWcZhv7O1GgDc6YoHGKbHmXXBu6xQ8n5ie8lmPrG2xs+UiOyiu8eu0lhlq8L7eM5jIHdllotl0
IpamfvFS3t/5ELrhWWmtZOMYUsMjD8bcZJDMuiCsnPLfR2PV5lfNujVGdcMYwC7qyeBOFJOJPWNV
91lTm26CXUMSPadx8UdtW6s1RmxMIuLPuel/hsnfDZM++p7/XoF67D+aH/J/nab8rXn7/UC5/9/+
NU9av3mUntAUIzykcs5ewPCveVL8Rg+PF/gBvkUUmu6/50n3Nx8BpYO8EL0S8+jv5kn7NzKZmDGR
M1FRQcTA3xoo/xGA/YeBEo7JJcOX+RXOz/21Y5tlxy47Mhvweqe6PMdGZUNUCZzCcTiUxAKsdm8O
XLbuUsVz3s3fnF5idERz2R6CVKfbHnGCoWfcOjLFVGvCuGVOlp2IE7HE0XH88pgXI2mXo8v11TKP
iARIMQBEKbH0xmrKvDe5WtxWI7KKG6oEW5LxuEDJd1AjKUKprWAyOMY3rl6yGc8JVBs+w2Con7Wq
c0aGFMPz2eanAh15X7ddUtewSiexMm2cCMXYSlQfMl0epsXyLuZBD0vMh99/Y5nENG0VgXfXtYtz
52WlrulBa4v3EnTuvjTD8ltoZazMmZbdS2aPPiKXRRfGF7+ZlzPIuo5hQXbrR223pk0Pd+v/YLKS
L+O0BfdIUMkBqls4iis8H4bDj7bZ2G8HVzx10O5lTJ1EgShpNup3y069+tnMRi94BqPDY50awpNJ
YGlCLZt6IZrT9wGnzG1HhVJANQt8acmnaFqNHaBxbfyoZp1le5QE2v8983/iW5R6cSCcJqO7LgeJ
JWnsy60/TShSwLFQs1wgauvebeLG89gkaaI79v4akI1QVA4nLWaJNQH9ab/U0w7fWcUwTBeo7jgq
J0Vv9kVupfOeLga8x73uGe4pDd3ypgEc5+u0QfcOXd0UMt5kM77LcLH7q6nMjPQcLLV/WREYvTX2
LN492RDSQ9Lw+iwKI/tamQRAR2wsNeobBbZIHOSeXuHU4QReoWDOsDsgkLsWfic+Mmoz6puyg3A8
ytxADQjmvhRPIxOJONDPQ3STUeOUiOyJzxYGNC+vLekVOxPiC+c4VGry7n1fAedjgjDPUZZm1gGg
dSkOnvRUfahIN5KPXF7EbDIO7RafTvE7izU2g5ceTp0DuM+W73Yrg5QUr2XPo8jX/qXuQCWXn6Nk
D554Bz7TGkdi9qsaspMkMUDwdjbORSXmT3rdwxwtcyHl29ivIwos8ib8y/rnKFuvsKMH5+eIu/0c
d5uaeJYISooxuN6WxgOl2cdj6+eorMkAhr8fGCyJSNzH6W2frM3Gkx/dz3G78XykTGTPM4b3jjPX
fFfMfss+p48/R3anQgARrSXPOw1Y+1ivfo746ue4n/8c/Q3NFoBJkoXA+rkchD8XBU/L5s3/uT7M
+yZRzgzqWE73BQPHK8tGM4Wiu55kO6IdAwy2iA40JYmK+54y94x0EUkj2dGCYcrPFnorTwsdtWjr
9k1na7v0BTEL609P++gX/GgsRZx842P1c1UKUd09ZhkBn5Hed6msNkOCdCr7ls68/rrYd64q86b2
wF9HUokowrbDGVITTNsBSk7/l70zaW4b2dr0X+noPSowJJDAohdNAqQmy7IsjxuEPGGeZ/z6fsCq
e0uEZDKs3n4VcSsqyreYQCLHc97zvEzayvrKChl9ctpmfPTNybYvbYeDyZaVuso21LNx+cPHMX87
HK6E1qAzN5EwDXdTWmqIW7mKgBmfkiTfqESeKGZSTJQxfTbYwBX0pBuBSuSSqkgroVZ2UprxCttP
Aoc2hkyM+t5uU6+Oeo7s/7Ojc23Ln27Ni2D/9zu69717/FHU6//gn71cmn/hXUnhI/EdROtPKQiO
/pfKSJIqG+h/AAn/xIY4ACBuJ/6DnhQf3sVG/p/QkGISNsJ+bdngOQaYfxIZOnj2PNnHqX7hkGFj
vmKgQufHVjpqZYQImeiz4s0k1juJvhV5Qp39yk1xkY7OZQEdLn3M84+pvLFl72lsFu1YXFb4To2V
vg9BHqrjdKZogd59ooc2eSo8yijMIDIm8GE71N4/UarjgOHbFWxyr1MBu5Jqy7dD0zpeE5JijRD+
/D2EgXAEP4sXik8OnslH3XAI3nFmoicQ6q0RCehy456jk+VFc9oom8rKzey2tWaLGRYmpcHRBCrP
ZsgVuKaW2qEhw4BPed9o8ay6Gqbv5BaCKr3t5imiQC7wyYqr3RJFGNRGeadVYfupSkaqCXIQdsmG
mAUa1GoU+mfubDFEFjDSn8K4Nb8qnRwDNsFpKt3eRi/xPkeFoXkZzGOODEVU+bvlTSyvSbtGA5Au
zHBvDSoqghLgiX1lVMvXTOM8IZjGweweHYnUtsWUzjt0f725j4Ae7xVrik03VVDp7FJqQXZhFqgW
GQ/DugIwjcNQVJlgYwnKxZ8CMzOohhShZrl5nMfzJu2H7kslLGq1SZSEu9KPiV8DTEobNywlBd/g
x4lm5fB94w1JDJLkThBU3Cq1bFZBrxd5uxMhzhTAoab5u+1XcB0dH99ilF+lWSLrldKBOITYH9Op
YXrbGHZHVlOfFtGBEZP2njHvhQply6z14GUP/iYPFbKtnaKY1kZVU/NDRx3otB0L2/oIbzgX2yEd
tPaCnGR8CxoTaeuTyf/CaFoE66vBhFODbWB+bqjWMzIE3jFROuKJ6wl8Ry/h4Dm3FoX5lAKTeFO2
Ppnmy3gOu6sQ+KkPxgi0yplHOK43YgLZi5WUcNRlgcC6dlWE0SCLslN8dLyiltW0JXfZpNu5J+J7
ha4e5VupDERo/RGQ7WaUttPsTveBZhx3AjFrQnRQoCgAIe5MhQZ//mQKzw17I+dn1RuiwXjA2Km5
i0Osvqcu4/zWd/kllfr5zqciFCJ8ZN8ow0hoanEbgJm9IFlbeabU5rhmhIoRKoZwXOQ+rAuNmoNl
1XnySBL5HbXOkLBCzU/fOKLu3jqmVX84/eYvtrI432BwIgFYLH/+pBUiTUi9u0hzdWPMr6coT73U
n40zlSnacdXE8jJYzTLKNOzRKKBdO+yAc2v9wudlyiKxqU6yzXs0VeKnRuSAC4S4dSbnMyuzcEsR
gCGtkvDMIr0aY8+eYPWitlaoczwmmotq4JcUOaW+TdtvYyroCwsAxRCgKCJmk58hr6ym17N2V1uW
j2GEiCKwoX3YDVdzaSlXcSW+VmEFtr8tq3IHXn36segN4aqRM787/YFXm9OhfZ1qHZxYDI3r9DLy
n3xgJVcgegmFgpmkCnY+arptGJrd3SKPuJIk1L+dbm9Vq/P3p8ZPE2SQTkqIzfG4QQ76yExBmrm6
UyeeAvHDbdRS/xCmlgqRYYwv4dw47/pS6W9nzRx/TlYm35tpwB3r9KM8H9sG6S3sv0zOJLz+agaR
HmqqBTKIJGVCJa/p+r2owDGfbmV5nyfr59LBzFDsxSXdi3XPMgCedPBgF5pB2h15mlDjBwJy82We
jPLBDMnKTAUjHM14eq7o9fm7Cc5T1EkuFk9IzFetdogxk7RkOJtlu9zMu8SbIfOeWYOWwXn8boI8
H0XGGqYzHAtXNXgFle4Tn1N1hWzC3ZiN1R7JVn2TaXH65XQ3Ph+nOBiScFz2Iaq8JNnKp9042yFH
LIJBgNv64U3uDMVHZURajUgSJQfx7jM29S+9mtQpYsP9VAX4tepAeEMmdQzw9ChKwjERYSmHyiF2
gWKGZ5rSVu/GssyiR/2fUA/narHaXUIJ1QBgtuW11A3MXqDlXO/N0iy+GZNfgd5bMNgbYC997w5U
/Vyg5ylydwoqqu4zWaqt1wbVeDcE1JB5SYls782IKh345IBXy599dJ6WgzX1sMI2ACfJdbCsC1oh
ufTrHnHl0TXaiUxdG4870gHBmRl6cMF7MsD+bgvDNVUl0McitRpgGkKQLk8m3eusTv06zGTsqPYy
SUZyTa63DRoMHeB/mBr7aByNYIs+RVyhYxzgRFI0iP4KnujokjRyHgE9JPaOSh50vhnY+IemWQyR
raKhWGiWpk8sSZtS7fL0yF2NpOUdODWR5JH4Mi1XgeORmyRwqs0cyJc2GfaNDvL4atbr6RrmdXd/
uqnVWrM0xWrG0Z4oi2Xj2njcVF5R3lZbbM/ANTW8xsX8DveEhnNlXDeelqv+A1KR7swKp+vHy8Ch
WcNEoKeSbKP0cTU3ySJS+geEzcvyqLmPKxSXcERrZach2EMTghdouKVwZrxsk1Ebti2C8GpL5ptU
YoJTuXVBXEWTyCRn6wr7grnYdxAv9iZhB9LDjRPlV9pA9PUaUKzM9zaWz7ELqwoGcULYcnBPd+Nq
8Ty8D66MDp9Ml6gglvd9smRjQD80g8olhWKj9o0DM8OVI0Kb060sK8hqbPPTNh/KwlpHHs5ET1rx
cabIytHWlors9MbqO+sHeVIr8ChBC69IiVS7xBzmm7wTzkPHxnSGi/BC+0s1OJww0q1w31Ynj4xN
tylik9UzyG/q2rgudXEVyuq2sqKfWQdLJ7flR2GU30+/9/PVjnA+TDQDLKKkgnM1H7Cw0KN8IEWT
lUbvEX9tLtUS8qzVV5HXKqAvT7f3/D1tFiudTmYJgWuxGp2ZqCzUywWSWiRlNw6Q+vciC/PLhFs0
WsMoNDwEiMpeOBO1DNESDT39AOsjD+OJmz9zAyoERy2pr97Yx7Uv0mXFG4eD/17KzK5hPk+txQ23
Je1WaNgnXVYWhGPqoCwAxypuy6T1wZJ+qCLLHLann+j5ACd0Q85jCQLQOWtUBNUDloFluPD4UxMe
eP7LmO30TCOH1/p3gAPB0GgAtSz27KrJX6vXlqYC0LwEl6Mm6P2pF7DM72WD3JSUSS7FLmNxv4ty
DcUn6kFbB3EubH0/qHn4yxrL9AuUEohnshvnktQevrubQgUvh4dURJlpDEqcCE6hZbDg5/RTkyRz
dhEkNtTmGoFLvp+bdvp5uue04647vBTuknxFy1jOPWI1mpwAj608ErrXp9muQRvp6rE1oDfMrO/z
OI8qKPRU+RpRnbDUfVfdvi3i0SG1HI1eM5f6lmpf8x3CkuTD6Uc73md4MmzUoZBa6vJwAjrH8arl
KHzrKaklTglRRQWtTc5eJ4Dzzg408+MftkWhubrk9IiySQ5Jq16gJq+iZFyXrmRjdms7yFyID9V2
lOp4ZvY8e63lrkCOcOFXGEye1WIMeaid5qmzXaJJxk0yDtIjbtPvTZnKM3eh1TWfLlzaIn6Jvswx
WfiXpevJkpwagU05Hm2p8OFnnor1CNZ1B/Xju2MQ7rINIkjgorqd2jn6FfkSpPJVQl4OptaOfIw4
cz18/vac3tnT2ViXS9Mh1PfkifS2zg2tkby9IqZdo0Haq6zBukRe1f9xRx83tayjT5qSolb1PKWp
KCxqD5gxvk8N0uiknYMzS8PxOWXpZ2C5MGogbbPzqMbqWIckPnP8zrbcGTnsXa/W08dCBso94lT7
Xd+QZ0rS3Diz3z2fukurbLiMXFUT7D7HL1hP+RQ6fSw5OA/yfaLGCqx6EaMcafQLZBU2uLCC4tUQ
QjxluOENS3pxF1pR/aPXat3c9I7Z389ppf/5R+ZWYyHwIUgMwnc1m+a8j5M8gQc62KOzK6t2hhLe
Dbs68lXvTyeuQSCejl+EmJKs+3EfDAXqwiGD6pDNhXphBJD2dNCft2oh0w+nm3q2UoqlqSXav2wz
xI6Om5q1siqY2TSF4d3WTCklQTR9bnk4jtschpLNrzvLeVennVUrZFjrEv0IvGxU/vFOp+zwC7jV
/HrM0DGR43I6lKD5fG1TAnJmGK829r8b1w+dKUzygYtO9umUaYJkFmHQSQpIjO6KOHqHNVol3qKG
Kd00C519gNzgI1GNdJfJKr3k4B89BnKoqjOT9/iQ88+TgPIyuJQRcVhnPtQco05nxHQwSiZ8ELFM
+95Y1XiboYm/MHIVGmGhlx/koHYPZdPl16e/9QsT2tYN5hRr/mHHP+6IJKLKt02QQDqmMl5nimp8
HFGc7+KufeDg3+2oqwo/n27zxVeGtmLpGhvQs53YyvFTssdMurjqzNsEnolbcPe9LKmO/sb2Ol3P
Qss+Ds007qlaGR9ON//CygwZCIIwwWlisGvaNmViOOyBEXB9W6t2IZK2uzEDXtbqevfjdFMHPvDR
SYqp9LSt1dKslmg9bEqd3d7MyI0HrXlVxI2xB5pSXU8WBgQyAa8P6L9/Z1L7eKsGY/KF6hHrTZdM
4SvWEMIizG204aCEVgeNSVCLF4HidVVQkS4qSYWJXfziMDT+f7a0XhiVIM8ThZbylOJinzibly+0
0LRXK/dMHy+/9byP/32r1TkjVTW/TwEquFppDW8RtAXeOGX62xBvkNKqYs+uC2ebVhIHxQaewJt6
WHzxrHPXwhfH1XJhIDRJWH9B8z1dUzrilJhX8s4GZpDubKIt0ocWe0ktss+880tNIT1i+YRzTiB0
NaxCvwEK2rB8AQQS+7RuzZ1ejYabEt25ON29x5e+v9cnxouJdsTSbNIWx2/lpKUNWYfD6ZCTXKS0
KP/qqHV3LRyR7WYIkX9bGvw2Bype+JrsPSyIONxbcr2lBhPEaaiqfM1Kk1vkku0Wp4rxzAbw0hJk
kNNd+FOkhtaBD5mJTMeRl/V/1por0D3KrRESqqP2DrcYiqVAN0fGGxSs+a0xDM2ZRf+lVfdp86sh
O+IDBWprWfRNwvZpE9q7lOrIfTiYKuIWiNvEieL96S/5Ys9Syk2W3ybkuo5n40ClFgrTgC+Jj0kq
YPxh7JWcaeXFoWkK7pAGB38CvsfjhYLrrBSSV4tTFcOmfDT3KkXxCHjNM5344uLKnCI+QLCc2Oaq
qQRDOSvhnuMmTsoIUSrCIFbUjhdp0rk5eiVvpBphN4sLqsHKz5Up50dS6eqiBLO0MyPqxXmCpmZ5
ad56PftLUcu2bujduOeOqQ41NQiZ4bxpMKpxu6HtLl/xNZ+0t7rxqPA7RlL9vHzolNuqDQC8096Z
Pn5pzBAZBLpkwzdkwz/+mij0lIKqLzI9qZLdayA/XWUI1Ve8y9NWVitnmw+ZFs0lc56qOEwoCrlr
yjnyTvfYS3OegzqUO4JnXINX79KMBC9zhTlPcUJ9NckAIlRSxcOXfiJ7BtM7qgjecWfeyLrStH2q
992ZR3hhcpBrEZK4Muujvb4Upk5s+H2WA74fgu66C7t551dhsgUKID6eftsXlhiHMxbRM1MQfl+n
3i0VeNqoUIU66kH+pU9BMM2EjJqmKAGs6OouLXx1d7rNF0YLbUKsVU2uadz5j0dLM06Kkk60GUTV
7FIArF2pJsSHV7SCik8lQWaaz3Yk2VvI1+sU4FWT52jOil9GReHJ6UZe7D4UA/yFfII99vhV0sbo
JkvjS0VGJmHWq1hZIYKWX2bZ6W8JLyfvhhhB3OlWX+xAIm82nWcgVl11ICdxwwp7Wq2ITbwh3Cqu
qRT9drqRl9ZNB7Iql2lOKdysV0tHg+ddlykaS8cwJvukk/WndoyKnQ1i/6ZU2vYhno15XwFQ2irq
oO+TUp8uGxg/5kapqnMhqRe7etGQ66ycrDGrru4hKhSm5BJNbBdQ0hDhrG4MegU6aGpZurPhzSQM
5D2nu+GF5YBe+LdZ/fgLh1EoFQ5N0jWnoUGZ2/s/Z6WUXtI6lZsFVTxtpFFDtrLNadtCOTvT/gsx
K4PdYpGALPlRZurxA0RYqrVpEdhunY/JRza4LsOuxWxBJNiNfLR7c/gxNxalGmAEtIdCz8WjkpJF
RZ88Z4UH6ilQCXFJkjGnuwYY9LMjNaZ18DhZOjgirTez1mpDA6k5R4UWFHraWSBR9DZVbrkt27dR
qmhU6It9jN/0Ntb9GevLjkrkzpoe5kGIn03tf5Ey9bdKHInLygninRrZ8dvIiqAxoCnuz4SIXpo4
ZOhIS7B0LQqF476csDWxM2HaLmIXY2sFMrxUFzLN6X55aaTCKAWfzcixMQs5bqUKcwClmIG6NWSY
TRkNyriY+mKwYwTj3skxfNwGhTKbZ9p9vm0IZsYSICZsy9lttXPleRAvZpu2a1MxtAV4F3i1DNNd
jOLaPf2Kz6MyNAWRGkSUxQ1j/eWHuFQ6B7mbqw55dtcMHawOZNHjiFrJxnYhMdT4pmtVmX2VSU9J
+unmF7T56jLHkKPSE6+uvyuPj7t4KLspw47Fd5PO7wTeMlXyM1E6zlBoDcVtnOJMsIk61boxcaam
0rwd3itqRqYUfTym9iIPZ8tz1C6zXQHXY4CJCQRj01jlBCvLbONgr1a9eIzmxYtinH2/BcWW67f2
hF3ARgecP3iBVOt7jub6uyUw+dgES52hNoMu2QEuxjikQAj/FnhH86eo32W/0QkGodtiuBKoPn5/
hySznsdctxIzGrymkPF9TZTzj+OWtLLIMpgrbFrrc0jZmZGJkpzYW92R1MlnZ2fO/c8ExswZicRL
40nnbVjelrTsOnRrIzJ0mo6WUKyWlzI29A8qhno7o6wJ8imYaf7Sp9aD+WCcywk8XxN4SZuQmm2Z
jOhDVPlJWFxvE5FlGHIvQBUNxjSukR77arSHhyg/U+1R7SGgUvZry2bXR2yFNanqaxY1zaPIDgZU
4r8zsXV4d3qMv7D/LtdbbgmLcIt/WPrsyYO1jckel/YEoKbGNEg7Nfp7CzHoA3kgcTuaJUakc6Kl
3ydcyHsQOjbaydlmEm5H3HEqECrd9MdxQJ5JcHdZLvlLavn4mTDODUEGTNJlVBa3aQxEr+v6+QfV
pQUFH/OcbqosOCegeWlhs5CmktMkAcbB57jVWg+ZhFgguNGMz0egm/mOe9QPbdTOGZOtpDrEMUyO
FvjBmfAMdEShqxesfa1x4OkpbqXa6RWsJLEpjTG4Z7npbiI7os4EUK/+NW2bbAf/GAO33BbEgqv4
Xp+z8rtdifBHOerqnaWMGNilUNnPLL7Ptt3lGRkYqKGYK9o6PufDUg5L9HNuBTrmrjNr5TuV2f5j
k1gzEOI8CtV9aYXjr45H+0xddrM/PTSfTZnVA6yOYvWQ22ArcwxnOzxngtD5MPfhuSjksyVhaYQL
GAdrrACRaxx/9Jja0rhln3FjW7khlXeVUKK1HRXjpjb761aY9/CxzpwPlq97FCNc2kQEy52LuBL/
dNzmUAl4xbiEuTYMqhwzmyxg2bNqbrPVHi6U8vl0R650sf8MN9teTtncwgCcHzdownRRpSJ9V6oU
7wddYLoxPskwOGNR/xr7rPqWFw5AS4jjm6lCRmhl5y7vz2bX8tIcGBa5Br6L6zvMyDjD6aVQ3AiR
LBgMKhKLXjVvu7Ir359+3xcHzpOmVucvcpwBehkGTp6P4iqW4f2caenF6UZe+og2OV7+d9D3rRqZ
pOjHQIkVgN9p6Hv5DPUYezggRj4lZZ9GdO6/Trf47MDHbZZeclg8UEtSzHD8FeGhT4iwKodokt9c
45w+vZGNTN+lYwCuce7idJfPZnZmGTjX6mqpSvwWLO9UO24PP3lnoi/6pVdBsKsap3elZZY32LT5
Z7bL51+Q3QVN4FIehPvJWhxYJfNsjaHuu4Da5bWgrO4GhtE5G5Dnc59WkKZwxHE4XC6lxk+3voHl
xZ4pNHdTB+6zQ6G4s8V5IryJhhl7I4grwT5LJrjfRZxGZ8bP8xuXubRuobxffDQ4Yh63TqEqPN7C
9N3J0ePbZrlmbfu8rR4sAxJIlWnbnALBSwyr5HtZJc4jVzQVL4K2vqrxZbnGV+Tcjf+lDuGoR4kV
xQCLVvL4kcoIGhxsGt+Na8dG6FckF6M0rI9AP1p/K/TCfFPl1pC5uQ5w/PToRhjBr6+XRWpETFYJ
lKzPFKGDlk1UaPSBF4JcuQ4WUds2GIsZXr8sVZXbP6cfvMTMt/i+AenldjqWYLWHFDA6Rm0gA22l
hsoJ/MkEe4M/JWUyavqJ3T78RAL2rvANUG0lyR/hhQeEW5gYeb51/AIQCwFpWBV+VIjP4QH+Nhow
izdO0dR3leobWK4p2vBOmL36tjNqrFVjDBq7BWnAioadAoS56kCbI22GXLrLDDRJJSAkdZPVPW55
5C5+wcmaYMMljeMlso4/ja25oCfJ8hJnX0B3xoK8q5HA8D4lIDwzkeob/0DHo8YZUl5lmPw99wE5
Y0stoenl6N2/z+0IY8888PaoAoK9Vxw4fFLtexAMPrC6rXZg9TGY2wvnQPCT4OW4A1sUjkNe1SdU
7AvwD8tc2H/WggFEqtJ9GtFIx15bGpHhWqVdhO+UAYxuZseJ/ZAYU530XjVUdb4llgRNaGvauAVi
WbfU+nY10I1yzmqpf9DIFXExkrxfVrmUd6fYxJkLrBDEFymOCHjRg4bjva3tuwPVsD0QDnHog3Yo
/GxIParboSBCKEks17Q66IhBGpIpURZoIqZkydf6QFKMVQeqonEgLC5O2py6u2SA93CgMM5alDSw
SoEz9qahvitJSP8MD+xG9cBxTA9MRxiC8B2bA+vROnAfGwv8PhRVtS0340hiyC0PnMi6oyR8Uy34
SO1AktQOVMmyMRfCJO6j+iY16nb2JBVq8xVnZ7slEyFS8Pz2pOuuExqBgsW9hhqonUfl17QQEEez
1wiviKC+I9JSEzRNpN9sBo4Oyi5O/ZahbvTWrW3O8FbSTq31bViY6aYuyeFA228obAoV/DYqKWN3
MmRwXxmsPRst9OVdj5qx2bTFmFMfPxnorhQzSz5PecDxoK/19C3HS1xFpqp8jygBzDxsgpJwp55r
d1NZxQubcqzh3Rvm0N9UPq6Lu0FiZbjREBPABVELzDL4cpTeO+aoftGZbB+I9PSDBzjHoAQrsOrL
qFZVrBzNQtQu56PxGwnn/tFwGn6IbCAVhtjHz5gBlf38Hscv9T2JT/2rSVwQbHGfQAFcCMgPedqY
o0cQFdxCgmeQBbAnAhXblRPmYIRLop/4CE5XcU+oe9OkUXjnC31srwwty64wvGzyfcOuD+PYDEdq
nkNlQDY4VDFp8gANeEWWMLixGzHeK7gofp37xLwzG3jsF1YMgp3TE0YkmU/58SbklvJGKDH18SlF
4d+HzgkoW6aj1EtFsXRsDxwN9qI9Uau0zchnzsTFQ1FsOtVoOnfKDfGzapM5vesVI4gw84uV4cJS
J3hlwIJ1XJP1sYguAfvmXyq9zL9ofmB8xNllCjZqVfdA6BvT+WrHAUDFSfdhY4EuSuHRZoNP7C5K
8paq6TJgj4OzT8G7Ee6H2BgerDHRLxoTo4XN6BhYu85XXZJG38YJMdlGS9L4cwjfgLLqMqlZgE2z
/pb1QfmAocoISMG22s9am1rahWXKSS4LA2xguLjhBzWwrA+wfpJmJ+x4bFyYF9n4hagZPKd+FMA2
Jww4wLv7/bhnUmDrgb212n2PMAPVqfhGUA3bN2rkdRRMSnvpC80ydvgQxnIDQZBkt9P4MKj1yZdY
esK8tLwpSJNoR31UkW7VdlSvENzjI2wRPleIOyfq11Ikc3cxwaXGSDaFdE+Ii1vOJrYAobmyEVPq
jh2sX+wVdIooclDJFhzPVn7txyb4KMwA4Rcoat/fln1Hhdk0qgq+5rGVqpcgoSA9lTqSqoskk8Me
omtsb6kGSboLLbWMj5gRdP6+LKw6u2xk34FMQO6E9Q3OEPx9CAK563BRjq51a1T2+Omov/R6qSeE
k5V0N0BPB7AVMSfqbdeIwf+QtEqT3xk6eZB9m84tPg3oZ/lTKkxBAUMVnfAhTYbPnTQxx50Aijtb
zaga7SLH3TT8gCVNl/1ok3gY3NIeIwD9VlNieekM+8CKrA9q5cyfBSdQw2MFFTiiGLBZLWPxP4gH
KiNuk5bKJQ+7pjz+5ivsOhv8GrJfKBIcEqNqlxKrNbRJ3SRzCZFVylB57BVImcRhCE24aRLXozvr
YfQVvd94O2fxkNwztAfck4NSu4i1SPleC9F1l0bnF48quRLMKcxmzjet5QesHU7rzMYViFY2gQKn
EDxmpDOIHWABOP6IMFETUGrQJp4JDv5TlLXaRwXccrkNooR1QuEc8oiTRHAjoqSGtJdkbO2qaMVD
YPnKZwAZPVd2QKqw1pve6LctUdJ2G9dJ+MnIpRZsiwSsONbIkw7Jrdd+KVXf/hyMefpCtfTAxKtE
fC0xceHIkE8SRN4swBKEilpezzWR5F0OtjjYpzJKL02zsSY4qrm4I5CSftVlqN/WZq6P7jQVRfvB
qOPoTZvPBry6Yq5uG/5f4JqcsrQ8VQ+TbyHI5XChI2TYbU89xzkL/sZPHZTy7Aaqb93EpVqCo6rh
AI4q9jRej3VuuQWMbV63udO0l5Cpq3YvykSxt1qa6+hMOvTKW9GHrJ8OHtb1jrob8U6E+fjez+2p
3ssyssvbHt637VoDYVCOcR0YVmqOFqwwCqBqW3eo2jfcgqC0T1SM+VtL6adH7CHycmPEOO/gcKrA
CZYFkmhZUDFOoXkKB7GKxytfr4ctfNafRh9iiQxIH0dsA8yfO5O2MQdrse1hCLHbEEPq92FbJNep
XVb2TnWG+EvBfIRC2Clp5OZ1Cf4+bYXy2W40JqHZhs1jPU3AY3pu8KZnKaV9Bci0wCBVUSmu1JDP
PeajvVeNFGuGnufdZJmu7+FKqs23bJQBBmNZqi/eJAvNF1n3UpDKBcHcZlWDt1mL3cqVEQ+F6saz
MlzXShfeoh3LE1dtpbhPIWsTZpyLrWUK3jpLYo7HotLZSga9BM04QaGlCAAzhhYNrDJMVDWXeYWV
DH5admyr/j5WEA54uJdp3YaVf8TK2LSlV0H8abdWGFU/RDZ2v2zo9wu/2creOFTamKBY4BThnhFb
KlVRtpJtuTbVwG31GSDYOFJ/vfF9AnUbrcIjeEulZlJuOfmynDkk76luN83Fby+ma5ZLln4uan1I
CxxfJKiDIQHD35cg4lqdmtWoOdMpVFxKUkIqhLjHlIALi/IajJuDEfJkXDGY5wulSvsLkG7DnTnb
lTumkf8+sgrlUmnkfAGLRN5ns2MSmI78a3x0zI2J6+a+6NJ2H2O8th1yNeIQAaCtngd7EyfNXGzK
6sPpq9EL8RvKS6lpprxGBU0hV7GGau7nwW9V320cMmCArrI3Qpu1bVkK843ldNiTaX58ywE7FNuR
yq3bprPCM1qo5wEcaue50HM/Wzp3HSiWozPU/Zg6rtDTdjuocXfPWsNxHPuly9Mv/MI99Kip1T1U
UdqqAmbnuBjJhxdhojXvlSDVCG9k9T6dKJSYy+pBcDz+dLrhF+IO1PdQSmXaBmDYwxX1STAcNh/m
023icK/A0DpNksrDDi/3TrfyYk8iZ+aGjfoRO8Xja/asYn+UxrHjUiCWfcoMaWMBQgHbnqjb2SKd
lxvjOo1MW4I+WAU5HHZ0UUfEb0Q8Fm5dkCTl5HnvTNybTr/W8/s7A4Rgxn9aWv78SecVWR2iPuer
kRAbL0IJixR3jRnxoUS5CxR8C1YlfDjd6PL4q7lOWBP1ACWkTPZDeuNJo2Y3+GGZdg6mI7XmTrpM
3Ei9DcsbzffPVWA9j4gTgKMCiTTOAg5ej446D4q2kZnj+pUufg5OYw4u/qHifTHiwJD2Uf4QQh39
jKmTth8LU/94+l1fGJ2ETs0lYaBhi7UeN4OFcxX7Bja5+iA/VilVjdKI+r/Tcf8DI3wCI1wk+L9H
F/3fOviZt7Ctn8KLlv/kPyBC4y8cYxEkqHwKRt5SePIPiFAafzE+0KfxLwWL5VL0+R9LbF37C2gI
Ge2lYEWlLJD/7L/4IvhFVFKwdC+F/qrFnvZqR2wFJTs3Yo1S2uMZKCqguYUfpl6Qdp8ID33zuz8a
gv/+8moHwixNxRiAX0aHgSUJ8q3aPrN8HI/uf396leaJ5qnFTsvgzudITrPKXaoZ51hGv/vt1Upb
djg6QhDDvIGT9htm5Lj1p9Ryn4yOu79Xm/+Vd9ldEeVt83/+929+fV3c78NpIICAFkvrd6iGuCvU
Z3aK3/3yskE+WdWKWI2pYYIzDHiuv6K8qeMaNDl/lCf5b4/rq4Va9zms5JKtuxxquY1EPLuWIv5o
K/33x1f7jYSiOwiCBx4cZusiyNvHQU3sV/bLstk96ZfZbiJBACb1jKbC6XC+ierg4nUfc/kUT37a
RMBqYw6FwMjZO81jGr1u5qyrdvlsZUlKJ/GaoNFvGzPvvqMpxxHodY+9mpi+3WNdy8XW6ybjsq2n
h8T8M0TQv19yNTElAd0Bb4vUi+1uvMaPSnvj28rt6557NTNN7jFdPdEtof69QkdkBecU2b+ZOwc5
2ZMPScgPK8hY50NCoSRYnW4EUYfXLVZrkkTUN0kjyAp4GJC99fU+uDDL8c+Uq//t8DXiAfwD3i0R
JjxNJ/DL7MQPBLqvfPDVnCf6VpSNVkI7nKb0+1xnwWUT686Zg/vv+nw16QFsJmPRN6lnfsYn0Shf
+dCr6U7MXp+imJ8dGnjRtVbFWwFP4VUjcK3IyZF9VTJnBAZjvK8DTB2yHg/q1/34aifuEw3oEsai
Xi+DZpMSydwOdnfunvS77taP16oQu585GNh4bCdlscLzFon3ueP87358Ne3nLJuHoJlTD016hgLH
Ii4o2/aVI2U17y2966gZ5dfLGOvRh6I8c0v9zVOvXemFLsDvKVPqEZl9k/n4h9V5eUao9rvfXu3G
+IWGKtE4areEcVkkWfZIgsX4+qqRsoatVJbdNONgxF6M8cbX2lLJljhNne9e9/OrmTlnKr5Ewoo9
H3LwPBTiYtKUcf+6H1/Nz7SYOi1Q6Rg9TQvXN/Pkorf+EFH373K4fI4nC3mMZgfDusx36wUeLIat
3v943XOv5k/ezpgzh3bk2aXqZmOJPzrazNf99mr6aL6Je5pBoR8lp2KDvd8Ftn6l+7ofX82eFvsw
3IR58GQIrkgvx5s0Pkcae3mUc5M/7u7eDnNomjx4zM9CYfrQZNndax6bCMvxT+cjwlU756cpS5KX
rSGvVBLArxrhxI2Ofzwh0ieodYrBosQbHAtq8cqnXk2dsRFNnbHneBNYGewfsCqTsfaqYUKl1vFT
N0SDJ9UKGSaVIrZNqEJRcaYPr+vv1cxJfaXMky6LPStORbr3NfwbvshiKMpXnd7QTxw/vZRFW4bg
sL1wbre28on0+yu/5mpqTlLBC8PglxFjXLWkdzZZMz+8rltWU7M0w7jr5RwiqB2+KUp345tl9apz
OEHu4x6BKNONY2iEXm+M1n2sjh/IBupn9Mu/mZprXY6fV1GEciWC6Ra+IX3FvQdj9VftnGgSj5/c
0VtFFRhpcxv8WQeXdv6qC5V4Vn9lhGnVB/yuP2DB7SikTpPXDb91TDNvU66UGiY4Q+5hnYyb1OsO
P89oVnogtBgBZOhRIQKVLs+/cKE9F0f83Wf8f+ydSZOdPLau/8qNO+cEjegGdwJsdpN92s7GE8Lp
RgIBQiAk4Nefd7tO48SfvaMY30lVVJRTsIWWtLSa512ZZdFxvLbyGdBciClHyHGidL/f5KQgqvz+
M7YW4lSlg8G78jVmHURp/r3GyP8+h8FOej8yEpBVRT3CsPqmCGUlDiTdUfG0cW2vjNKubL8zEUYv
aHcNA4IKvXC3bbLrulfVG6ANLBjlRL/gUOZJgfKDbWOvW9HrqHTM2JxXSo0MVkTV00DjaJvtrGsD
IQ2JjCGqmnYhMm6Vv3fFtnsgmj/ff8zRd+Hfz1gmyHOkfmybZAx4tW0TXBdUAu8JYqDGfDeRRNlE
A8FHGltm09UBhaHvX72qJohaWy7bubNG8t3QKu2mUm/yZRFAfT86EnuQL44wurDNbc3NdyjMBxvX
yso2K9TNa5dhK+ytiCTo8wSvbig2TvrKPFHrbFDLhOqqAAlgVKxA4Nxp5KXmiD/sWet+SBTHjNSe
8eoRtMmW7j7oXjYdxuuW4L6JFoWCFrbzSuhRVdCmf9AmiraNvsYLoDqxqzgT2FXmJQEXF6WhD5ve
ew1socK0hkuMXAEeOfeHermESv/DVAcr0+znIjYyxsiNJVjCvLdpRARr21uvfFnQ1+Ya2W6GiwPS
ZGz2W2iONRf6Gv704ivDROWEh2a0AaYzQqRMLxq14gCqbnvzlV2yoT5XOkoMrq7Led/obW5PsLLJ
0BWjAoGN7RTqcbu6vln0btsbrwzS7qNlimKFN65RA5kM2w74NSWkJWYc2NDDe4imY+CoK6+4BI35
0wdcOa+xVGi1YRq2CHIqOpy9ubzQ0fWHkc+6XL/e4SGlbRsU9EGuEA34j8wbPrWoCNrmOvjR+8Gn
Bo3v4YRPKGryoY9uOojWbPqE69b3CV07qic4yMj8kY679lItxZ+mY2WGTg2xy36AGYJD9XV2UO2J
Cq1thrJmd6k4oFAGw7KbumLcF3yWqWfQn7ptRlZm2KB4crCn86IWVr9bXFFk0WhtO8LWiE9ADbxZ
yBaD07b7Ekadc838xboEuvnTrK8Mso6DXlcxhh8lenRQFbZXFOJh2yZm5b92aIePIM3Kdj7v5fNS
iDHIvXD0p40WtLJNatvoFKEdfIe6euCohq6i+bDp1cnKOIVG27YeYD9N4xxYPbfQFkGl1LbBV8Yp
ZKDD3pyNs9mHZL6bp27bcXMW9Pt1T5kr6HwSF8bptdGBt4tEqd1UbYs/rDszOWrpBlSvst2s3A64
O7rM0F6tRvSbbJuX1WHZ25Aa8xke0FtkueL1+K1CNcnjtsFXVjp2S4faEBv7lvPRD4fEmbbluoFj
fD/pY1FDTu68I7oMTVIeIIhB3Ngb58R9P3goRQlSPgavjTiw8maxym1e/ZqzW0euOuvLwu+Jhvs6
spw8YOgr3jbbK9MM5wUag+0Y7nSs9PVo2+21RL5nmxuxpisHdkd5o5YAio89zXpN2uNsQH/e9O5r
diqHxjGOIhXkFLKP+xh9KUd0+s3bpn1dKRWGnZocVWInLIxO0XIy7wC5vcT1+8N+vm4PR7nxMpu4
D3KObv5DTxcnn3DN37aheysDRX29FfetDHKoKjW3sU+XDNWuauO8ryy09UECKwoa5IxrO/G9oYZC
rXNpuZ/9iP+tivufUM26AAg9xLr1rSrIIVJQfQ1Bkr4H4BHaM1JWORqvgm1b8Lo/M+BsUmhs83MU
rDtXOL1R81uCk7Ftba6OVDEzdzKzwK+Ig/ZBEukdeR3zbZvNuorOhs8ogQIPcjVO44NvSSDaWDjd
b3r3dU1QCVA92s1b9EABTAw5LxW9NOhM2DbvvyEKmoVNfKyDHHSX6mBx5t1rqdS2q+26Lihsmli5
CqtHcFckrc2bG+P61jZHZk0YgkSQhwY9zExTjRGqpNFdeGMr39r48muzHQpizRaGj1xH5NKCAiTQ
LduK1JBNXp1QzoxW3hKLxkj2IK2pue50ZLbd7H4rEQJoOK4oviovm/LkoYHtUNjBRodjTT73baeJ
W4r9zCeT/OiL1v3BRBlus6Y1YbHUoKtNFBMzqbFB82goDiO8vo1rZnXCol/AC8V5t2yiWeWTEUEC
YZJg2ym1rhRqvJmfpRT8nI4j208RlOB1ZPNt4cp1qRBBvV7VE5ywquJujqYgtRtIs3FBrrkVpUFA
foSoX059OWXKNs3VGPjbitbQPPd+uQdcyqEKG6wZX7sHuGNRurgz3+ZjOytTnRYZDBGKxHNTDuMd
89FqvHhoct20A6/rekBJjVCMZIIcAJFHafnkNLYk2HZl+tnU/0tNwgip2c41OshtJb7xoYuPnqrE
xsFXbjBtoprZS+Tn6FMLMurxcc8sa1stLEhv77+pN8py4cEU5DNaZj9LArEj9NWX21JyP1tYfpkY
Tqoe6txekDvoCdqjryk8WbM3bsy2rMt7IF8ZdxVBa7GQIxDOkTcndTg120x13dpSBAp6TW0MbnHV
2GnTzkEaLVWxbZtZV/jooutAmoKpEpAC0AYHfJnTRXGzbQe2V7YahSOZ0HGI9Y7U9lXVllMK3fh/
j3P5Px6lvbJVt45VM3FYkyxdSIc2aKGF2B65sOLPo/yDv2qvjtWockvRQIQqH9kwJNMghyvuT/rI
hYy2OZProsopBEcSIklBThx3fukcu3+ImxhyOX/fbf70C1Y2WxJ0EcUjfkEfi/a2L+o2RRALi1+G
3XThGefZ+KdZWlku6wKQi6fAB6dsCo4xs+gLjnHz9e+/4E+jr87YFm0rzlk+Jw+isTx0ThnuAR3b
Flr+TUGwCasSbc3Ez5clqvZTD053rINi00kC5Zr3e5pL8eI49vw8omWIS2AR7lEXUG+KL/+Um/41
0FRDbQAXTCwdRqxgRwa33KGY2910z/TW4FOf2ZZUZPFzkPfNrm0hG+VxGW8cfWW3AAmxYFhwA7cG
2hxEid7Mxe+WTc42WuXezzs797GgDznMZ/RLp6gojA7g+m1LhHnr6iKwZkxJK3h9tmq6byDlBVeG
tvPHLesdqJv37658Xming9enwIDduZaJD70CZWjb6CtbhaIATNqCt10pDVyAVYX9945CNCPbNv7K
WieIPBp/xvigQbkkiZYw3BeagP25afx1qdFkdbwFz83PUY6hniN7KK9BmtQX9vvwH3cyoGDezz0q
XXUZnFfl4HFN0VitQWqIRXzXnMkyBdpnkxGpyktCQf+8tf2GgNbIUFToCAxzD+ngbCB9dyuMU226
6qNcfPVjaLxEoPAghFZDiMWtCJq/oVu/2/YhVgYcTCaY7A5O8oyChE841aGg3gAPtG30lQH7WDAz
meBPDbbRV8gqqnzp1bbyQNCj388MIE89n6gf5AEqZMCx6sUgU+xBXrEpeQsK6fsHOEi61xRbTy4b
d3kao4L8ALFqWwwH+NP3o/PWM1oDF5afUbMfdEucOzLQSwC5Py3KlQU3rnB5aEWYetdR4LrMTho2
tdh2Iq7LkkCrs4BsGcI8VkYUR6jKiA+AX0TWtmW5rkyy0N3V2W4DRGsPacECDXC5BQjVtu+6rk6q
JBkj0ok4H6BUcNvUjX0dg3f0smnRr8uTCAfjhLEozqMBDXXWGMafaN+ZTbE5RPner5rBRkukM3px
HhJZHbuZNeB3TXrbZrMuTwL7YxmhfRLnxcJR/OR7zVdGPfF928ysDHZGX0CsRxfzHljzEwrCVAOo
Em0etw2/MtcgBLELQsJxbnFXqsxf6oADuhbPmwJowOm9n3rfboeJRaLIZ6RkbgSg6YkN7ZSNS35l
sL4HwQy3bYu89p1pL21TZALQ0G0H+rpSSZR+LAj6hnMPsB4w42zr0Kk63jbz62qlcvDKGt3KxTkc
XV8ZkNRPKE7592Ry/vty6K0rlpoabWWU90XOOvjGgU28WwWd2W01B95aR7FkRdxETBe5FLa9szyr
+tK0jXrbtCiDlb323gABKre18tKgnDDQlQu6JfKP20ZfHbCgZYgCAQsrZ3HjfAo8UWedYcO3baOv
7HXpQD6Hc2zlRTNPuzFyir1RlrNtF14LFzet1QMPWxc5HQAXtPqZ34ce975ue/eVsc6T4NM5yZbX
Xu3eMMeSH3FFvyQb+4fTdY0sX2zWKACprVxLPb24E+WnIrSXTYEib13ORMKqc6HeU4BEsri56arb
smjEpjgRSOHvdzGwDR05CFPkkLztIPM9AaezXAQe/2Fi1iVNhQ7azuLayon2OwiS2tXeuKBlbvqo
/soXdgsPUOHFt3KIUNPlKOtOfgB9r9u4B6+Lm2ijkCkFgDx3Qu6h4MOYzknPZL9tBuWfZ+2X8GUV
wguUBO/f2CrIEEIunj1SltsMal3fxP2xnQaGrWace3nF5rk6EjpdulT96cuuTlec0244Rz524Xms
jy6ah584IK2XboTnT/h79MlbC1t1HW5qszAWFFlGn6bFONl7dLmNOQdBsYTufRAu6bZVtDppUcIW
1Q2ZrHweQgAJqeeiwUhc0tv8wzyty51KAdxfSRdsyd7knWwCkaoed/Rt7h9ZWW+JWqrYaijdD8Y3
5GR7fvBJIDDSb3Ps11VPLBazmkDj2qvRKXIIDZhDBRnsbT7OuuxJWS6oh6EY9oLTOhtnzdtkEeXy
Y9OHJauzlow+Kx00oO/DGExNxfwB+jq82vjya+NlswUgYwPt9RHeJRO12cvK39bZBWD7+62hYLFV
WJ5f7P251Qz3fCv4TnRPtwWMyMp6bTQdsIEreuCuZbcZKG3LTcD7aeuqXx23epBCFBEwGWFH7ERD
RuxadZxuXJUri10QNC0hfNEfhhGQvKyraQeYCGu2tS+D0/1+8vnYeg0fI3kw3O/TLsJXhV7gsm3h
rIugJMQ67IJT/9BVoH6gfqB74J4y28LH6yIowUeDdTlZh1J2z7Px2+91aIbXTRa1roHqI12Zpmy6
oz7zH32n6r51CnjEv48e/NxW/mHXX1dB8dF2Z+KO3ZHNyqNXPqJFhbMPFWTH2usZVFArRoPPUNlX
wEGH5IYbY0V71/Hm4rsB4/ScoIN0TAnmLkTexiph1mKpGwtqjLpNIavrhXkYWKx6k62ZG3BJ7WkG
w3luAgiii5F3TeotRWznVak9/mZNXoe+sIUExnkNz38ywYGEsttjMEF/7dQWcdnchCys2pNPo46+
ju0oR4iuimHqP9hSjnWX8lkpgE/xIwr6ZrkGiOKE266ovlnGUmZJp3ic6KdiZgaMZ0IshkUn5r64
Ew74adeNmpagTwdHRypzCIR6HzuNyOCNQN52gYgEakarx1BC1ldD44XaUPSau9nvn+q+rxnIgfhG
xzgaI4AUFdQWRKbtum7w+yG/J49LT2I0DdgWky8AOULvMxIOVGJS05NAXYtYAwyfGjNF0beGdI68
DZkv7ZdG1dq1M+00JW5fAigbYDhbl1GKH6siPo9HjTGlzAYZEedtqW2fSaiJyars0tmbCrtJULPs
hgCZu3AVe4R2Ct3taGEKcVvNrfIfegrkPKDdvmVBxbz2oUs176BM7QHIPrS8AqJy0fUhxt2kww8C
A3LO1QCdgqslisr6oZqazrgZDnix7Jk/+8PNMHq1rBOANH39AaRFyHqlChBCgIj9aaHdgdmOb702
npqHNilRVRiyRE9NOwnEQCbfmERFnQEqGfWM3pn7OTaz513NVa0RVrMdUB6Bvmwh8rEHVaoGklcu
g+UjGdJGRVCCdRuT7ov2BmM+jaUbsU+y8KXuQQYA7waIzgBs6DAFfNljx2AUfvC5hPZc9QOiU9ZS
5SgkX9w20YGFPwM2U1fToZrwq5z93BTQqUwqEAwAgHfaEM/dtTHK5GATRozRD3ugDAzMspIFehNl
NLbWi7Wo0a/SnkH07it0V2frG7HDusnQRaFkyqoOYFyvM3Jqr9qZnw0slIpJwN5nEUMYqxU6nq5I
KTynzys7DFS7s2KmPDv1R48VbRZGZWO+u4g3jI/gms/lkCmhoE/GR/oKdV0R7iqQPWVi9zaWeS/D
Un11BszRN1kNbkcxeY0zn1q7bcJrNLEP7mMkke90Etwb64cmCMqTcbh9D+mymnwTRgueAvG1fIVI
TJV5ZA6B/XHo8pFwx9BvwEF7ZE/DmIVLQr2JyeIG0giKXxvFZ2LGdCJFzOnLyLCo+A1ZWOyWJxBn
prJODY979jxgdyBi11dTWLLMLQIjTnVFZy0zlELSSmbkDI58Dix7WL5PVq+7T8EQWyEYpAxBZDsZ
PaKWB+YUOI4BRQ5sp01rE/JqAUkbJV8yETbSjF2ukcfv3QO4+iBc7dHqGAwFsMjFJH+gOayDXAQF
NUV1KCEHPCVKFJkjF+TlsarkKwhjqF7IQdEGSjMFQYhrATEdsEbjZLGAtMS0z0BcvUAWaY4fe7c1
wasHxjV1k1g3PcG7GW3Ij1r1nngo2RDJl0k0wmkSMpFuvC3syp2+GKqrGqi22e7KfV34ugeBSnYg
RSX2yJrSyQ0NQpQJ8Ln3uHvNtWNrSGITqMrprI8KD3UEtWsNDsT1zGzvQsID8mO0cAmrj4Ogsajz
kCPQnzu2O/S3UldjKxJeTnrJfSRCwg8MZAb7DZ8VkMYkmiK/bBIcDSa+H1vlhqi2EqhJwd+E7WTe
Kk/0FKu5Am0Y2se0ndxxD+K8siSoP11A7wLmWTJzlQ9ZArskCudFGOiIgvxvim8zrzV74GFtxjtR
SN/dY24o+VpHpHHQYRj5Ef2Eg34EXh/M64bqhA1Na47QUlrkhHr2yAAUj/wQcuCpIrp1TRqO9Ug/
kdgR6gCy/mBehtpAkyiVfsm42dVqksqknZls/TBK7DPQ2GX1GZ5jlw7kBVBPltF6iaMmGYRwHkJG
1Ji09Vy6AHATM9XPVjEGi3iAb1/Vc9b7cVCBVBt2S7gzztBNV8j0Wb6duG47jHuUazsEPF/Exuoo
aaAm0bxBoImUftLGzCA4yWRPuioZGag9HHQGyu6qcOyxZRfFRL4APla3TbboSjkmQe9N3wVJ62KM
5wGSf8Ndw3kl2j2zK8ajfevoPrJ3DnUscMdFaw/znYk0dyGbAZg1XW68ZcG3SiRo7z0KCNRsF3Ym
oHQHHHEb4OO2qQSF2bcANvas7qFTkDqpEnRmzq7cLQZBPoC6e5+20R3kIOhrYQkfLsHUK3f67uC3
LwXUL91KfyPGxChKmwanNUltTa06EDcyXkrP4iAyAUvQRI82dAKbGxoPpQaxuZ5xpf9RFoueZd4h
cxR/wg5ou2WiSRlbue0G4xjs+6DTkNxrW+bOb7Ncuv6qcPlsnyoZLga6Asugb4g9C2WnSvLS9+Bb
LNgEeNLBHhf2aTIDFkjqDip0+tTzPVUKEOAhY/eEXb2yPo/g4Ls0qdwGdQq0girJ9yqu2/5jH40g
M++J8Bg0T2QdyPjat2VEg3QcBddDWjqdKA9QWS7tOIu103Y6kRZ2p0djhRpbMiGSgPQemGA8FvGk
gofF5ramYJaU/lKlrlK0HdIecxIllkM9VHnAJR1NyhkVaCsKIYRYf4hbgaP8rH3gq8/WZDT93lUF
GTqUAzcGspoa2fjqNeYdSDGQRagr79nRUBJmiewFLjBJEY2LJZIJ3HigusBg7zjsbYZD6AOqT+bq
yg90HzwiOevFH8rFl8BkQ6XakQjCBrJsEf6KAowXLJR3p4gUfvVUL6Pffg3dEtqvCWkhByqTOu6d
4CukA3EMJG4Z1OUznWnR07MMDHyfZOr8Qh6hxliBqU08VJU/DbUsoR5aAnwPLTsZKIWlVcxlSPd+
CT/WTUtgOyvsg9q3HPR1gAEzwoPqcS1OAO3uiiNj44AZ5PPkXMPnINGTV2NvzLvFOaO+2gWIuJdZ
eJznk3RND+2LofGKV4CkxfCAV/GxyRVj3QxXBtIY7j2gw5GVxKjMA5W+aUeRWjGY+dAyBXuveBQF
mfqjM9W1C/FwfB843FrEn1QIeQq0PA50fi2WsOdjAuS11yjoetiC3FgLbOLBnisUnwFJDcUZkZQ0
8Guor1S1ivHzZ0ErH6eGbpsWLgkpCWSF44GG3wcOglmXdLYf4983FRKsB7/BKfW8QFEhPE1VJPwX
6mA/+boITNgD75Wv75hoPH07obCFnVAKBXUZMOctE50UhCrVD6dbWr2zwfL1x0SPDhOHAhTw8YV3
wG588FCUyB61sbwRmH40Ks9PvBy4PCAfy4wDOnwQQhrHRs7029JETuvsPCCpgYN2kSQ0H3ksXTj0
mprOP84Q0y7DQ0OrGo2nJbPGJnEKiE1+d0Ze+ThfOW2eDDYRzA8icqWPOZisAl8B9izl1bQ09fLF
RvHew4yrln8djhZ0q7Ua7ftJAPGbe2Vfxp/Ksqx0k+KG1Ps3Fo85f3VBl6ruIOftu3lfwQ6/0EHC
JlPuF7GPriwn9tBD6ZDvuhBW/DCDEDDh8mQsaENAIMiII5LQkfooalextznuI/x8bPV8vgtNWzew
tnpW7Q215mpMXMpM++JNcCMTAP5D+1h1tJPXvc0mb6/HkvOPvt+xhieaz25zqDsiJHaBwXuC9EHQ
3Y2F1nw/VMqyZKLtNrI+sk5S9zuvlRn3OPnklLQooIMwRuuGWJVO5Q6ZrXRlX/dkLOKntmtrYPj7
yO8ypxyj7tPUEsQjMcsLjGBYQoWmgjGAS/ZgDUYh9Dzyoq122pcWz3SkVfgIoY7JPfWakvBQLaau
0YowxfWtVy98oUmzYPf5CF4+8Pui7UeB04ZCDGcJqmG8sm3Dgkew9hrN0wLCSIruIicaySPCcP6Q
V5Pm2AkNAW0tJ0voQ79waMC8t7tB0yFDizIxO4AaWHsN5zPUpzCiTrBrhhF6Z5UHCz01SxsUO58s
FS67YenI60Jz+wwjHUXJr8qGGAhc4EtydbRnNUaZi/tuDcEDvxuOI1uQYw1YLRoo0uANg0PY0jKA
zCZ0yq4bGymRzA+sqsPLov0rTDwaLfZV0QdcfAWDPxqg1AHJoTunhheNCxxalII72g283/WD6vV1
YNygO5JCKuz5zgihmZL0znSNDlIQKJKgUiT+zEXZTXlULrr9yGHFwDpUiyP3vYdLzV2gB9LBtYqg
nKcRMXLj5qbmkPy61QEmuq3T0Zpstzr6MyXWkqGcr2zLtLDmMAZ10w2sS7pkf4jYrqWG/UY6lqgI
PU44EUFvgTYBqmCQN/789zDHn8ZfhfakW8CudM+O9WTLK6TXoVYCsYBtyaJ1k5TbqDGEn7QcfcEg
2DQ48uMcdcXDtndfxfVCf+ll6wlzlEHpnFxWV89nj/nCu4M7/Y9R/3WXVOV7XEAAlEO2pvADuiPB
AqaiQ/ri6KMWCa1rAC7STAWuhWU/N6hjtMHU/l7GHHetSlD/tsRCUgiYwvVappR0cT8nFulnDwdR
hPbDjEAXGf9ggLhVsXeliDsoKHRumBSeb9NbVDaX+kR16TAs6wE5sWos50sgnD+kNdaNWiiWnqHR
MpljHOL6kOs+VtNhKBzzQ9jK4RkHROVSLvgP62zdtjVJDuncYR6OGtw761SXIrb8zCsdW5zlWRCG
SSCHQ/wM0QQrGiFCGCN+hhI5x4LI/bzYM4SiPAjDO76y+nyqi6GHgBtks68DXVg87aD8YsYdgaQs
BO5C2dftcFu6dQCHTKluhNJYQYeh6+9QMGjGWyACGC4PA4vk6VxfBlnOsOC4Ve/KyhohiVNPAlrF
bs9mgx0T+4675wF1p72mvWM+NmJAbiOpA92wKSnqAkAu3GZxf5/3EAJzEIiRCx0YVNpmKTLXgDq0
a6g1DfpEoinWt00UUPDAuBlM+1/Ktf+fYP8Lwf4s5AqJ0zgIYuesIwttll/2jeyL+vJf//j2S/P9
//3fW9H/EDX/P8eh/tJ++5Vr/48D/Qt0D5b7f8RxQFwQiRAS/YVz//P/cQI/9s+64MCeItv1P5j7
CH9EXJxY8McQoTrv2v+NuXfj/4Cas0+gYurHIfQv/x3K/XvLhSwx9JMxEoiPCDEiCLbKuNXo7oPG
lWTP4wkyQnUyvCwX8rUr4ZXfH7FKP0C5SkG8EI/Iok/0i36p73SIJ5msvVTr/H6f/e1Ja1RZDaQi
jyM8CTGsw/2laoh//iEIt+EzQugYsSNs87/kt+mZukKYYc8m7ctkvF2ei9z+2N2WF/JAP7fN/80X
/Nfv+OVB5y3wlwcRIOJQIzGx55akaOhvliTMeyeJ31h+1Il38k/q1F0V92OGCMUR4Y5bbzfjspdF
OT8GGSTtY+T4L+R3fnaU/e2tzrP/y1vV1URxfs3suY8OIFbyQy6+x7sxh9Z71n+ZnvRnSEgFzoU0
9s8Wv7899ryCf3ks6wsXuHo81j45Wf9xOi7XFW7Nz8MnfeWcimS4H3SKK1h7OoUffzHv+3895FdN
gn/8yWEEjKsD2fmznur7Z1sSbeCkUuzZ+drqBIBE8Vmk42vEEvIRd2Ryx/PS3fkm4W9/f/L72u5/
rYBfH7wyy9jt3d52zkttRhQsQSxvefp6qaxqJVv/+1NWljlA3Csk+I/noE9CRGJeEThFCBQFCXjg
WUCRIauQ6kue6E+nbf1J0cpAXAgGx8FvejO6FFXUQn73mTS7vh1UTum87EwE36VDRiTB5cIG8CB4
aPyqRvTn6Nl6gPxroK5Cx4LrXIYSqmBjn+JyJm5qh9xCCB7uxhR+AJHhs9VGTxy6qrumaIqkRMFh
61o/xByyQyjCOHEgO5ZPnpvxdsBlfIFPsHQ0+/sn/Nkj+bdfudouWoeFkC50oZq7t+7UPb2ZHpEr
uaWJfprfnFfIcF7Ifv/cgP72xNW+AV9y1tpdoJb3gUBNTiRWQnbNjibRncXS6OUiT+zn5eFvT1zt
CdAB6XUvHfYsd80XeSh2c5SOO2QVr+0UkoF2vNP3EDrLmh2kTGfoyGYD3cVRqvkBSReDSPGB7REK
P9R7/G9+ByXwq+LCxnW2ld/eMXYQ73KxcyMg8N6IlwiBqhbNWM/99XIV3zZZdeHm87OGcv2EyPFx
Jtg+VJTW5QezEtKDPlT53CRziiioTm74o3jsv0Hddklkau2+miqRn6LX5QpqfHfqGUgzqNR+Vlfz
eKOiPDjO9+4HKNUlSCQ+06zYTYjt0iQ8oljrw3QvDzYc+u9VGr+axP/WE3jWuwc7k/fjN35fJFVi
ruakSxo3ofdfTHKJRfkzU/23X7hayzWTQCIyiz37ybhjR8h23lnJkqMhoU6WzN6ZRxtSsSf2IToS
xMTyJS0SZClz8oZm85R9BtoC/y0/AB+VQNvq0hlx3qj+9nqrTzyjZBkNBgV7nvfV9XyyWTo88QPi
/AclMshPR2o/nZyTfc1O3n183fkXXuBnadvfXmBlB63ujK0LrAAEsq/Jib3W2XIQaX9l7nn6EXGY
DJKBGU+f+9OQxel5UciTTNVpuGF5fzU9tG/3X75OD0Dv5whapi9jqjPvFQmPOMPloLoRz+7jOdiZ
dDfmarxQofATX/Db67txAD+UwK/5rRXN5WAHQRz0WWUqa4+9mwX7+KufQ3g6r/Jwhz252wUflt14
V35TqfpEsx8XdsvzCvrtFeDWejbegeBV3lsp0uzWHAVV+Vw+uU/ud+uRfAtYok5tA85nRhpgXhJz
qd33Z7/23566ci6WgXLfa5vyucq7O/9gJffDtdqzk7m6ZEIXH7XyJfou7GJIt2KJ3LYQ3r3BjlDk
5bHdFbfYOC817v+Eafztl608COnFgoeiLZ/JvjhNGc+K2yJV2XQN9eXUup3erN38ah+hG5z1iTkO
H3gWZuXzha/6j4b5y1ddeRjhjPAvkCjlM4xyb/bdYdnXb+yOvcW39OTvoHd7o5FWvCluUTtxCZz0
k/nx2xz4ELAMQtzt4jUTpK3byWkKzMG4A38oq+7qrLyqM5ZZKTRNf5hXmY1ZkXQn9wpwKJXdRCmS
l3+fgjA4bz6/vUVg+5Eb2nGAiOj7lT1Dr7oTBHPwcnxrkjJ5+XDz9pSXtzJpM6w46LBeieTtePMW
JldDAu8ka9Kdm+xO+y5hyf2RpE1656boqT81yUuw/zwkVd7sP2IPYfnjjqeHa5blPGkw3vF+R/D7
dPL2RPMPTXJXHHEKp/lV2qZ9NiReckPxiCH5/HAT5ldi//mBJ3cL/tZP8jDxM7K3k4cpq6+n/OZO
Z2Y3pEWW1km6n7P77/n96+N/kvalu5HjyNavMi+gC4miNuDiApeSclXaTm9l+4/g8qJ93/X035Fr
eiqTFlJf1UVjZrra0w6RDAZjOXHizR6u9ZARe1wF7HANRAQjZsb2raXurg/Ufrn3TZl9okDEDo8v
VsHuHwv8/VtpDeb1YWR0m7BNxu5jBvkMBQD2tHK3gp18bQC4xUzfwm+t8FtH9nH9ouHjjpmVsLur
gb0fXkYswdoLln17zUrmxCY+e2utjrtHzKZnB6znvWTB6mHz7q10fFxs5mzz0Jiu+f7k2o8v7jZg
mXmj4PmKzTuU6czMvMZeTtrR73/iPDyGCc1YM4pIbKuw4+HOaq3Dtmb36569DOuXvfkOXnP8oxeM
Csb2jrCaeMvB6WZV6+sXRGrwuQxzlZhrTCdfRYea3ao41eFGxW9JTGrh3q3w+2tmU1azaPqbN1ux
7bXOzH4nm+advbtSWbTe3qx69rx5wKfK5ro1txW7QSEOeuv8uLrbx+YVu3FGqLOz2RkmSuqWvXN2
9q2js51hPRVsv2nYXWlvFduBEBOeFjNdqNfnq25VJjzSEfuzfqaMQuNuPLve6Qzm/dCwq5TZGzBn
43CJ2ZhXd4RtbJ+9A5mADZV3b7617lbCTt4xsnplVw+DFd177MU3k7WKjbNv8T8523nT2YXsEVOG
rZSlpo9/6Hxopr3L1+7e3knm9GUfmbmyRChba6rXVw4E4TvN3DxcB5b9aVu79cfk6NhX74fG3DW2
wR5g0ETW3dipvf4YzXBT2IdmdxzMA7hzV60lrWprE7HNQcb3k90jbvcAtTpc37fWajAHu7QeHg/X
CnvaaLgRrYVxw2t7U1saezzsj/jyyIJHZucmhvewfWNfP0YWy6xPmd09vUOTp2uksc/EsjcPj6Z9
sxuggFfrZ2xfwj4fN08dw+4OVnj16mCkOLt69sznYdXbO7s+DpbORru1hTUmcLNw7zK87fhrnTI4
casNNjvf+cyz8Fun39eYGKhqAR3H7Af7AV9X2zvXvDs+/ezYvrcqbIjGcPNWFSu3948iTkxd69jC
o2bFDyKLN/lVuUvNXbW5bOC+sLuX7BuXRCdow8RAOdg3VFrYk7B/Gq2fhwpa84iTwoXd+uaBmgRb
n5k/79e1nWzfkDYotj905ky+a2sXK9m8+zuv0NAx+hWVb13j0d6ouUuA2ZUBMgfpVrQ9lFfW+dZD
Jf0OoDMkoLprdQMWrdSWzRQKd3lfvtiDvu3LiXjuBTZ8w1dpWk0+ITm+ZFf9VoMdXAe2fOVu1Gt1
le+i66X0+FywY4gKUURZRWKRX7OIboJWl7vgR1UGmF+guMCPhQg2pOI1xTxNlNbzzPT6cqnZdDb2
NJCwVKd4XlH5buIk0dEVjlnzPzp73Iqf+id97p7IEyKS/KDdCPf6L5f7j/LT/9ugHIcpgq/pv1hT
frw2/8o+/3VXv9ZBVQdv1X9Pv+wtw/zzwPPr/zn/Y/Xrz95HNuV5z/5go8ZSD8fmoxxuPyrMof5n
iuj0//z//eG/M8f3Q47M8VsGMNb027wgS08Tx1NK5sIM1X/Wx/8r/04tK8gEIxOpSsiFGJini1/2
a4SqJJH/MnAOKHEgu011Cp/kn9Qy/h1cB8WgqoSkL2ACcET/SS1T+b80Kk7JYLSXS5KMIss/a7/5
pdrYNmwqdu3ffz5Nn3G6qGFCK2RjNDMFggMN7FxU5iWZVgNNRRztOoXhRzKpN7unLLfSaCHE59zM
b5K44GH0XBppYNlyMNGEBdNV36kITM1MukKvkECXxiJOYcHJ1f4mjwsbemn0UGaGvFqD66Bv29hy
EbGfnPXM9s0JUahMNAOpYA1jJM79xpzSEMSKg+SIErXC+IUkb6UUrv1sKR837Q6/GgVk8pjKjEPH
vN1zQQCvBf2ABignrfRtASyzrvtmtES2MSNFk1VYJE3FX5jAfi4lbtHNA4glddC01d3Xg5ubsRho
VhRX8tKT9H1BEIUR64g84Hfz06y0vgxTLy6pU3RENzUtHoH89d2FJqWZ89HAd6Rg/rgkUvXL7z9J
TLfgI5EwP5g6aVcEltwq943X+faY6/lhQPl/QR24KjLmjmNovYJeEGDIwJ2I5On5BgKjKRQ60amj
UrEhpoCRaA9AuQCW2Qc9HrepkRgwcKVsA4ZxFuIuirzytSlBPWVVGQZt216nuB3Kx2MZm62Wa69N
2OXeaiqI+mwEufw9hnDDmZTF8BMAyC6wgpS0z6AFIs1NC7pYdEtFKGxGPX64sDw+Pv5aHvDACjQR
ERus2vnymqpDN9nYUEcOwL1cA5ZPo8CzfEz72IijZvaucA0W0JfcrcddXIHYvCiB97h85/gaz/QV
aJCDPcWEaVXF6Z5/hZq7ALS12GQiC5JFepFRoz6ALjxg1RCuBLGwlbwGSlTc+uW4dOXnNsHQJVwR
gpohQCFcvIypqKJby6Pi0AjvtOzlwzGVbquyGlGXrmMnCKmFqdiFBXzrNhJK+VrRgKhZ2ITJYzs3
CNNgbYPgJUC1C6XL802odVC41UGjOESKiie1SV3kH/Xntg2RtiWkwzA3MTo0w9isgVJDm60bSJuq
j4Xt5Q/hImcNDAzQBFkTwUZAoPx4305LPzlwdHKnZ8JejQZ1jdHW/d2oAJx7Wcr3M4cYRdRgmlQR
l1mcUlMnF1mmEy6fNMIeFNGaO+56LX83ImFksiqiWcDPgWdGxFuUwcG7uyx7boWKJH7VnvEc861Z
fSZhlgjaKfe6tCslFEXVpdw0f5TT2n4LoNwjMoxeKUakE/aEHJNh15ZmY2xFZcEUTqbnTGFQPJZl
XcHUdlmVYHjPdzCLNQksX4axr1sZgO1AucOMhlVQYpZOGLrRxgMpo315575ZX04kpxuVXpYJAIvG
XgPe+VkiD3r0UMkPl4V8e7M4IZxmdID1tm2mGntPfOnSV0XadvHxsoiZdcB5I0QUFQmbx4/wgRtf
RQINfEcQEMN6umkQtGp4R7ARri5LmtG1M0ncIXVVCPAheuGdqfc1U/R1E/Q/LouY0YPJE1Xxzus6
Aej7XA8KvSV9gvnLTpeDDLZFM5YeeZWdeuo+cvPhUPnBn9Hd41VUZA2Pva7CbOJZ5GlL2nhoavQ3
QKRXrouhey5V7ebyquY27lQEp2poUwX+BmhcpxxKn8kaKr+5suRSfnNhp3Xg82GDDAX+NydEGt2m
xMwR38FFdb12BwLQAc95DTVIjb1e3NW6vGD45lRPUzSEB6KkEZ1nTWnQI0Ni0Is6HjmIHpm0TuiO
QbWUAp3dv99yeBWXciPUWqUDAC0q17RDV5+PzkN2+ZC+BRvT/sGvNADimkAz3MMtxm4ZKC2ESNdq
ameUNQOAJuGwRg1FKJacsdnTOpHGKTq6O7QxAMe6k3jJmjTJTirF98QfWGaAgg3Y97LKTaVbwmDw
yJBf2n4il/MBpUFthQidlU7p34pFva6MxvKKHTpVfEKe2gIpOA/YaJTvg6Yxk2jvxx+ev0kwKC0Q
XrrykARvXUvZ6NUHr0N7ZYaRyRHwIgAuy8q6z1D+QS+QJGy8cvgLS3d6QtMJnjyzaPYrdLDd+A44
XFYSfApsodUD56okr5d1Yc4MnUri/JdOAXuJMkAX/OZYivlVMfrvXvnDC3zChGapKZyvnv06FDQh
GQYa2ojOE261RoMmklH2nVYJ2KhvquzTqF6kEaCNoXmWW/3eQ0DaF09CaCUKkH7HEJPY/XKwslGz
mnQXtkc1RHVcQ4eXBjLqeOFuzDxjoJL8/YHczrth42OglgHLn8UGCCHl8arpUSSl47D0LM/ddfCj
AUmH0AsxJXcxAhEdGDmaEpw4i0urUajKGkqXOIbnLNepFO4aDK3qu7XS4xoEr1VTHjrhpR7oLiFL
BcLZ5RACZVIIAgLeHw/jSkEzHu5bJALMj0Zj8oeYtS/l0f8jAfHH+a0IRED00X/hO7UQM3RhAmV0
/Bs/RsNZEFGmBpgE+Eb3JquHsQxG33GlozfIm0xEDVDOF8LuOTXTUW6bYD3oWObhzsDDp3JeuzDB
UH2hfczHl25pNP2sDBUUuIhOkGnkRz4TNRPVIFR9J0wP7iibUbUOlWLhYfwehuExAV7kP1I4LZbl
ESss/MDpSSqypKbEqlTP344g9AS6lxxUOX/Kg86sPOVZqWpgbOSyX/iKOSt2+hGckveKJ7uUYKlj
XwnoVaGGNfSBzAJ0bjB0JNrocVlK0szKRB5YmzIXhvi1MSc2GnNVxCJqcITbBCDxNutBjkpNSq6H
28smevYGnwji3B2lV5uyRVer07QNE+RXBXkhPFKYSbOwi0uCOBc+nKKWiR4Eff93dZuzHtBwRd7p
eW5fXtGsZgIuJ37FqggNzy8y3jagy5FIcVLhwQs1uxwehGDJAZhdjS4hxMJgGNn4qjmcnE9DCrkr
hTBwQvKJsVpsIgzQYwsTY83Lq+HRa7/sko4ksTJlAb5h9Hr00WtodAycVlaB6KktPVkX3SH9GflI
f6QbEKSHbDQsMV1VRsCEhWOb2U1MWQUYRZPhFSMXcr6bEZoiA62fFoouPfnBR/y1ZErm4v4zGZxq
AGFZp70CGSoV1vCCtZ06BHa+ApH9ZiiqtRC/CzpZUBOKD+dCZUDFYIslpFiQdeBMS6OhnRHti4Gj
u90xLBRLQvP/n7/3+uQGQwzwPEhlnW+eqzW1UAHV4rgNMDzkQZAju3T/jMvnK/I6k8LFkw1arOpe
TgPHd2MwDhfMQJbushbObRayUJIKEDxwdTwuKSswZ1A0atAn64cmLTFnS12QMHOhEKgiuz5hn1Ar
4XTAaP3YQ19lgD6/x4Acuj679clBFpfoz+f0GaaBgF5dliTc4PMjCTDsDaPcFegziI+SW6F7qOMl
N28mKEGx5bcM7s5kFaofYUwDh/pjs/PA8WY2Gc3XSOnvklz7EYIG9ohBi8cujJbCr6X1cftYj2Ih
NOgFdyr9xmgfQ+W5Nj4vKwNfYpxM0tn6Jm05MX4jpoX3oFsOHGFfSepa2agDG1vgJMHP8pGgk0+T
wF7VoRdqIgNeuFNzinK6udMGnAiviYyJPJ0cOBgdxYbULpQfAWb3GdHb5VXOyoH7rBloCEGVhPPV
ad7okegrcKKeVDBQtDYt7kXx9i+EoNADrB88DJTGzxeT9VQN6fQoytqGRmvAkrV9vKQSsys5EcLt
mJpKgi+PGh7EwehspQpu1RKd51UZyWbQA6D8N2sy4Lvg7SUSTx2sRVRI0LocOCCRY5WXW2q9i4vU
QgfXgirMOEmoEBgyqHS+kk6cee1BE9CUmMnglBK60KUjCTtTDRoLPeYsaZZA3XM28FQaZzkkTLor
wHoCG1ha2o9EKFkZHzH1FgUmv9o3U2N6/9ChFdnQbA8d9sNAF3Z21q6giibKCCDIN6LwtM8jV9Jg
I3sP+QKC4onZDJ3O0EROrVIyXBYX8miB4rRbZ25eLSjrrGk5Ec+ZFvSjS7U0bbdgDAzQf+YKD4tp
WL4X4su4UFGdytUaQecVd6hj4uuC2JSTga6ZIFwXbQAtPYTJU4DnzSh/aA9StoVXZKGetlBwme40
7xNQSZQlA3VEMD5xN6URwcfV+k3gPA5ZxfwgA3WCb2bRXutlzMH9izgN/FS/xU0X98SUZWHoJXEJ
cWIfM0U7xuXHGD5evo1zh3Yqgwte0NPca6SHjLzdZdlr0BwHZWHX5q7hqQjOUuqCDzIuNOY7uUXJ
ISV2IWz04aNa7ECajv778Wg4HQOXnvC8jq4rgZ5sgP5XfmPCJQap5q2XA63fCO+NnztiOrpm2m7R
grIwCGrWRUVWG6GuMXlBvOi8izHTa3rSk9yTt+qYBMzomt4ClYm+1sS4ZZ5blGvk9yRHLqturSaJ
t7DPs+8u4hpUAtErSdC4c64voRAHhSiJWD85ZuqQraKmAPWN/J4E5UHGAcjCuJ3ShnIu2rGwbrtt
kIoLJaZZhTr5CC6nJ4LrwAtoHziFdDDAeyBWx8Vi2ew9pEAL64CMoY7F2QDwG0RtXGdwoEopMsGG
p27Rtp3aTTwq2yhvwHU6DHtRyenCoz+ryhReIUXmHx479x6rHU2yNobgOo/R5tbSdShJo6mnamtp
nqJbmA84bC/f0PljVVBwF8H7I4tfac0TM9DkA9itMNDM6RXh0BQPUbshsp3V9UoSLAP5yEZ/dCNq
B1JsI6tkt8+XP2DuYaMKRdJUm9x7vqG7q3VwNrVTlBK6B62moJ9bGgs0qzQnIjil0cNAVTHBDpYu
exzzwhzFg6wWC+7ArNb8FsKnvUrfF4nmQ4iQ5E/wTsPortcaNIYHxzZ4i+MFXZlzq6CcYNpCs4Qu
EU5JR9dF+7+RY03JbhzAEBnvkG32l8YMzKqkCmcKDU0owvOgoFYa9cJVoZK9PjDAuExNeYmVFLQk
y/dudkkaAeAClS/kDcm5gZHisBzQLI+t63UzCIhZZ58gKUJj5ZIpm1UIDSExwYFJwJmcSzK6OK/z
CqY8izEqzX33hxVpVrqyH2PXBKcksL7GPqhTRlXThYelpu2qG94vK/7SR0w/P7l4aa3hMZFw8cLw
1S9BkxbsxuDnZRmzSoks0ZQEAACPHw+Z6LkvAsIROAbcM0Xf9KFk+sWN56+0HOMvFqTNr+i3NM6j
8NxoVAoMgHKUicKqtJIKBED+8fKSZu3FyZJ4lyKlcRTEOLuagCXSfQE7z9/c5BMJ3EOnyYA3ZRU2
LW3MWr31Etf2fbQJtL1pPJbj0kQlvr34l895Io8zT02vhWXvtsixha5J+usoKlhYXWfBdioFNcEu
B88/U8TbUEnWGKEBWuYafa+rLlqC/CzsLW9UIlXqwiDByv04NEPt6LpLk6JnVURHgX5q7kKtmbt5
4wj+TA2MfY4QNJ9Vo43bUVWe0l7OFnymWWNyIoi7XUVXKD04NWC4olcpiUyweDAf5LAuWogvK+SS
JE7rJbekwMhBUjoqm4JkO5RuAHOw0uz1sqDZ0zlZEqf5epo2uVx3MBij17FA/YiCckn3l86H0/2B
Jl1WNpAxag+JL9tp9RMEgPblhSwJ4RQe6R1N9kWomY5DidxPIA4Wnbj5U0EzrkjhV+g6d/4iBoaA
HReKlkjxugPHhJB8DmLv1MGCos0v5rcg7vhlL/UN6mHHtELdJ/KHPui2UOoLSjb7DmPgOQV0lqJ7
mYt+87rTsoHA+cYsMA0oLlkDuTBau0NJscs4kPag11rqVZxf2W+Z3F3NQCDZotM5QHHmVZQGGxqX
97l5WRdmXyigHAFxVuFi8AYhFz0fkf2IqCL7jGKZqe2GBh+taJaYg52K28vS5pakEDz4gL6D7oXX
irQOm9DoDeT6/VRcF5lArdwNu3UVZfGCKL7x48uso4BIFYBJkVzm0XBVE5UNupEDQJLGTWWAcw+P
VhTblZ+ts3xt1KspiOyiyo7awdLGo6I1d3VDd5UIWg0B3IpjvdQLOXcr0A6CaYxwfdAgwl1voreg
TozwTUHQW3DlpPQzxaikvrEv7/OcqVKA8VaAWp/wjNyl6MIB/NJ6HDqxdzt4nyiCXf79c1pz+vs5
Uxj6LjJPYEV1QK6qJyqTpYhF3o98aMwSD2QaWZflzUbgwHYD5S2BgxcQ7HNnzY8UWoz1tCCjK1Zl
EdEVJkDLLOwzbeNhkg2rYsMzCzVCj7TXJ0+YWE4XPmJOeSd8G6BhSDuq/DxJWYtqkGZj0ZL3SDzR
RClMUB8vL3Tu4FRdkYypkwRmZvr5iVMapWNTjyBxd8CM+FAh2p8olJeo8OeMGUwymBiQRxCBLT4X
UgTFMGRDGjpFBWqbRvRbUwQayGrz/K0CdawZg8LzL+wMSrKqDtcD3TB8wQ154XIA6yN4AcSDB9IY
JTaj7FlyEzNJDoORLdjr6Qnjk0XahNwmE7OSyHdtBLGBGoXfhA6Y/x5ztB42zyHZ9Okm6N0bKQe7
7BJaYVYiCKYIBSkYvKtJe05OLpPFIBZiNXTayobPk+kp4pahNjPqIWWqMa/onzClYXVZX3heHlg5
KsrofEDHAWqZKGqdi62UPMn93kOh4k1b0dgqkj34Vpuf7gcyNL1kGr1TDGvamehEaKPdqFamD3iL
t5iO/665+BDEdAbQ29hvPj3VAUwY517hO8bgNKIFxvGFlZJvRwoBaI9RdSx2gjifr3TwxULWCHCS
UYeQow5A7SCU7o06FEBSP3T9x5DmZlcWpiy4V0OjLmjUd5MH8ahMShI62A3w0Z2LL3JNHfyx8h28
NQyT4liHinwLduTarukz6ooL8r5fUrSAwY+A/UbnPOEHLcVanpZpk/hOAQaXoH0Be7bZdm8xRjgn
4fry3s7JUtBypE3VcDzNXDIjzoXEBw06ClGYk0CSu/Fe0EZAoVlC/zh/SFF2BTIUsDQAoHgIlAEm
bz/K4AAI9DMK4UTFOykKFlTl+1WkqLsDlkQIganh7Vsi1UIwJkgF1QHKI8lD0YOy5XVQX4X0g/ww
uoWIeEYzIE5B6gyv+lRXPteMMiG9UqH70cm6GFURwZLdH9RdkWirZwYcqvfLhzVTI5mW91vedFFO
LI0AREoAuqbAkdR4lbuS2ebKNvaneeHtowzcsNd/jqC83sZBzZYyGjP5ynPp3DUsfb3v9AFpEwxn
xaTsnmWju3K1fFcFuzByD0aj2FWub9yuXhGQQuatYiIGWLgdMw4BPmMqEKFXSQR13qTSJ5uABh3Q
Nk+ZFdXot6QmJhVfhvBxiIN1FVemLD8PDTie5KW387sTgEsJUkBkpqeyMN/+5SaiNM0LgJlTQWgD
6mmUcFDnXlLhmaQECg4AO04NCcgv8jqMdG2gDDHQ7uPwLoLA3sr9wQTvHQg1JQZG+Qdlq67HdpMK
LKsWip0z5gBmFsl3jIpDJe7rzTnZ28lAFIMXIGulvUl9xeLwviw/jPAmDN8WdPl7UQdneCJquson
osCLCsbwDqKK7jUcPjJQrSYZU71bbVxTdefqqyz7sSBzuh/nvsGZTD7LArpkKUcxBfc1qlh15Sub
INuH7rr/WZe3vkLBB4t2M2TQ1guC5xaLEhKyLkh6Tg3x54sFoTu2u8fV8WOHth9i8Rp9VCIY/6PG
BEM21b1VIiwF+99DDqAT0fqLo0SHJIKBc6FuJpXN0CM+7kt7Suy6uoGG3NEk6YIZnMGqnUvifFcd
I8/BWY5ETDI2JroYhepHWhIbIZdsoGfWzMAZN4h7P/dvCEnWvnHrDv1C5+Dc9UQci8Q8et+BzONe
sr5yx1CcVtsKgmSWQpdj+g8AIqocZguvzOwVRUwCDwzwCmgxt7ODW40+hscEaKXNTCrXmzi/9kDh
om0KSsGVrz9KFN21mmtpYNibqoQkjhwfI79K4j5c1q2ZJw+e7u9v4fZeJW0IpnnU5VKkDPMU46yN
10grMYZAYyPo4kMfFCNLb8H8Zv8WOv385PIaaMuawnnYYCl6MHLd6lJtpXcff7E0ELOiLwswOkQt
51KqXFXQRGLguo7SptTXcmNYNSZb6rT8CHVrpLIZNuLmstAZbxahEco76PyCq8lXfLO0bVTRl5B7
idEm0eZUMBNZXmL8mrubp1K4R4xkgqcXHZIvYNlf1z7ZNMVR7pB4WMIBzAqSYLjRmYzquTj9/OSk
kl5pG7cRoB5IpNmA8+XrTNE+KS7gSqo8fcHLm909OMt0igVU5HvOxdWjondFRtFFNQAhMx6HrLEu
n8/sgqZmR7jHCjo+ONWLmgpISgE2PCkMU1YOoJ+2BW+3mF2c8zPIVA37RxC3cxi/m479JEjyMTYh
8e3CJybo97eoElhS1aosGPuVaIRvSDs8/98WyalHLyteWU/vsDpihMCqiG/yDMTl3rDgTM0e10QW
AjoKXDSFk6Pn6BV0FXTOwJ8y0awjJ0tTCWdcZHRvoBNxCp5A4Mo983JcdjFaRdD5QFILRVIXnrIq
PcV1sMpRbtb6had2zjKhW0TCueG/ND4YxyS2CP8YnQNhbQ8qILGb+s8rKej9PxHBKcYgyG2INs7A
GerbsAX1jxczMiy1os/q+YkU7mgwoVAkQoZOAHC5YwmadkQ7x5i/Xla06bfwHtHpWjjHJIezC8YB
rKUnJYviwi76fdRf9WFj5kuTTZdWxKlCYqQoCANW7jR5ddDDYZf5H33xg4Tl7eVFzQoCjwqyrMAM
iV9h1InNayKhlWoRt6cQB4sWj9IgHyrR6r1ywRGYVbYTQdwDBRgXBj5N4WYlYW7cIE0RoKG8uGmh
LLxKs+eE/lSKzoOpU3S6yCdLKpNcMtII5wReAHOQdxGqhPd1iLIazfzPy9s3e2VPZHEWVgJwtB9D
4EI0Wo3XXeqK62TQrzEQ6qOstGCdJsNPVRyXJobPnhpYb0D0DIcVLQfnS5QqklAfA0gcTawzkC6j
VyRL3buUKmj998P+b0yfgXSEpoKbkPKYvwrzCGihQFysIdeqZBEee7Tw2Zf3ck5DkLnWEauCHgh/
c76osXRBO5nHv6B+uMO1fFy24ktCuIsVRHrS6hPKJpJ2tQKSbOOgZkv8IHNPxdQ4gUwfUjhwjM5X
4uYFsPkGch2VJhd3Ultg3IMQLlIozyn6qRhO+UKvwUg8TAhzJMPINmlYyMDaxS9xGSarODZCoIql
wfLKESzHRqPaGG+GkaGu4GNKm6ra7RglrItVeSP5AYa7+qO3A3XMYuvK5MfwdvP0Mzll7T2i/gIB
leBexOwmzJq0ew9EFbKy0emucfeyEZmI9urFHNf8aQO0JVMNFOI8skQq3NgwAlS0KhuN1vqwSh8u
6+z8EfwWwK1NVkBkE4zIMsHh2QNiqNslTW3QOyVI7/jXdAzWlwXOulqTf6pLMNpTpvdct7oBJTsw
kAO+kueGnTcC6CYxV4wJaRfZEcHkpaLxUjPVEdTldZY/l0q2lGWe3VZYAnh89MsqnH9DHHYqJnMS
vE7SC3onjbBkfvTz8kLnLOsv1nWAjDX9i8X4xIqnHphAiBuhCKhZItkVcmUJiPzTFyAWvGqhPP6V
ffymo3BViPJLGrerkoFZ8akM2xMQcaWBq3EY4CkPRxSB7LbOVyBqT+QBTllj66TaXl7qrLkAmbCM
bCy4DXTOXBhSkPsphU1K23Wpm/3fmG+c1X9+P7c4tx1wNwT8/t5NLAlDucZgyTmezOa3/TsRwd0D
oR8xDKrDC0ExWiciwYpI+2poNqF4n8mPCqYNLjmvszfvROL08xP9qJUuFOQRiwox8bMXdGb4kQXG
J6saMGVRWl0+olmNP5HGvU2JKBC9G6GN4Gl0xqK8nh6Nxiv/IjGDN51ixguyMrha54tyJfC/h1/d
C9FrEf4Mw93fdIRgQiaSwioFBg4FMS75g4chasoBJmv0LZTg7lPdKqp7jMO4vGOzVwqREgDhUxoY
jsP5WhrAKGJfRKIrDpt9nWVmmNyPKgC7tcowQJHpcgc6BR8piqDB7GR9KTk8d2RI5KF6K8PwU5E7
MkktMBO5QzSvkM8YSCcUURqIvrzKGSuF346jgteCuhpvjWU5CcQ0g5CyRUlNrljerDEi00LSwsp8
kPymC7Zi5qJBIGI1oFHwAvBOEmAjg+ZKqEoDAmeGbnhNRbyoBDSCg/GoKMGuEXe1tlS2na4vd72B
dEVXPgD1BFR1nIUqBbUsGrUIndJA7k5VhfsqAFOwULhWimHVfx4qwFgB0g5AKPhDFC4xktGoj2kf
feEyYpQoc+nQ6cfLBzdjPs5kkHPtVMIUTQBuGDo1CpQDdXeRNjC/P3TNYxno1mVhs1oy1SnAloZi
CF+ldDu4ijLmMzt0/KrjY2ZnoVB/RVwRAw/F7lUovAzxvfpxWe7MFQCe9rdc7thqqsejLuShI9Qm
9Q6i/lotEYrMicCyVJgSJC6+RSIZYizRiLvQMTr94Ln1Hhnztl+AQk/fyasfCELRcICiCjrmuHVU
atuIhgchGgFK5yPTljrI5/QbzQVoeMVwLQNO+7k29FKFUdWiFjqTlwiKhmCFUXYsdW8vn8ec0p2K
4V7JSk5dBG5APwQx6GviFdG3ZBOUiUXDp8uS5jTuVBL3OiLtVsjlgAVpw0poy5TFovjUKwWKfRJL
dTuW/7ylkYK97fcWTl908h6nFFUEUaShIxuvinZQA7stfIZGm//bwib7eCLG0Ia6grcYOp60pR2Y
k4TMmZI90WNUYCZYXi7Y21n9/r0svlQStrJSa64M/R5RpdXcyqwmjscm+by8rrnnEvuHQiIal5CO
44F4Y6QYUSq4QMakQGhpyTORyVbsyqswq98KcISLH+WH4iMlOGbiErHLrLoA2QAMKujQADo439XS
bUu3kgUg1XSA/Ko8tVQpRRt+GLNcQ7PaCA6nt8sLXhLJ5YNAtOWOXQKRnSRdxw18kRTkjCGYPKpq
S2PwQXvZX9j8Cb/xzyo5MwK+TkzRJlHkRGpo5r7qrcpEngYPY7Jh6cebpGujBZGz6jNN7EP3Lbhs
+LpiPoIwtpxAxCS2G5TZQ6QnK3WhkDArBD3YU3MUiOV4brReqHI0qqAMQ5tXYDb95mGxbDl7Wgg7
p/4nECZhjt/ZtYtzPwQpLiK+oCNmNKC5TPzp5og6AWskG+IueADzt+FEHnfNIyHz07SAvDwIj17R
sRGTwceDFKxaUtmiS1gib6P4OV+Kr2f38rdgvq3OEAoRRA4yEtbSNqXoUVR1G8X/m8vKPy8F0MLp
ycR947ZTrxO3CnoV2Bvkw7VsV8YYjkzXl4XMvZqgapymJoKWBP85PzPQ92lBnUBIqEhOVMb7lrqv
l0XMrWMC1CHZCtqTX+NETqyxSvwOWReIwHAyEA28UuMBrHx/IQMESugpwBd/K1anSpI1CkZuo0qx
E9DplwwlC5F9vyxlzgMA3vg/UqTzzdK9Flw1qgc7Xx5TebT7GsxyyU4RlIUH5atVkHdmTiVxtlbF
MFewjdd4KH2v3AqxkrAeQLJN3fi9DSL80vLkWjuKAhgVC5qoNyGJj1XXPWud5jPBG/t1JnmYgEd1
TGMYgoKJYzOy3hdBq1zqPzBnFW32GTrrK9kztkUYoL8viP211teNUwO6D+pOBEKYgL3EsjKrDvBv
J5g86v08ZsTNZVDRIP/sjGFoYhy3Dc890JYeqy/00LcdRHst4le0OAP7d35WsjsiHvMAc1biFeDO
O8zONXWaTH0gqj2Q8IHEd4ROqGegvMqjr4aPUliYrXojpz+b0LdGzFuvuivwIif6EaD6lUgePIGY
SmrX8ZUAnjMGpV5d1rAZqD0g7XBiQVKMUjl8ivPPTkIwTIg+vHE134ddcgxaoHvHbKv4oSUOozOE
/qFOgBFPC99grQ8a5axZFxVmUWiBRTR5N2CAo1sM4oK1nT22kw/jDEUkq2FeKYBsq01v9mHOgl1F
3c3l5S8JmX5+YiqMPjTk/0fale3GrSvbLxKgeXiV1N12uz0ldpKdF8LZSTRQ1Dx//V30vTtR00QT
9t04OC8GUl1ikSxWrVqrsIDZ7oos0r4086/SV1RPpAceJpOB1uZ0ReLAZNMsUJIyW+SG86c8yCNd
Vxx30kNiY0DwIe2abtEyGJiKGNSnCC/T/EyTL5e/lOyVYG6s8F+x+VJVPlZll+OxPfvX5Xic5iM4
HYq7vFcEpOxO39oR3git4QcIJhxEpnPnafEM9DUIQVstQN/gJyLwsleywjXwwCAGAOwIG0BcnWH1
IXvQIMqQClnmGk0e5mdnBsDTp66L89a4wSN/1FQPBn4YvDksNmaFNauIZkBwGwWTNt35oLG0kdCG
NfTJIXkZdlYQubMRDkajwtZLV3FjV1jFbMr8gvIihkXudSCf4JiBgTgn2LXIqC9/W6ktTFjzIR50
qMWCydJh0mRxsJKjdyx6SkJqYCq/GCFvnqHgq6L/5Z/szSfdmBNusNxzstFuEaBB8oK+EogGnium
uPWlGSAGIUBtCGwntB6EQz5ome1UM2YTTDK7kVGnxxUyoesLwcQ1hFLBhHWomfYFpLllmz9/5Hv+
sS3eY+XasBHy6nyfP5Clu+ptSAQ5Xlj7v4LsI9WujaOmkHmko9ZWtYeZDw2vIDxLiuowADb7WNKV
fQCXC40OcCnxiSd0WoUryDbSqq0mFKJuaqeJzBqMw/qs6KVIg3FjQ7hN1gHsgmwycNDrA7ToIWTF
Xtw2jyfQ0qPdd3mlpKG4Mcb/vjkrsR2WCkTa+Yl59VdDy3bE8X5C2S6+bEZ+eGH6GZwqYBnQfWE3
u0OT9FB3xnvEasPFKe5r4tzU7DhW1bVG17u6PNZBxH4ozPK1f7PTfE74xilEAWc4d28e9NJjK8w2
pIur3ItY/QyOrX58musitMYqhCrhcFgbFeZOepWiS4ACM1fZfN2dm++qIYHJV6hsQFWBeZGXzfP1
RPTucNk/lRXBPWJgzrk1uRXw1UaaVy8xoTi+LluRxgiQIJwm1beQnJ5/RKA+h2JucfF44KyFGBsn
m14VYHC+/m8WamNDiEO7wXQDm/FIsfLU5LV5J1oLHZfckkYzZpL+ny4J4dijzua6HVyyyNGfXoyY
UtXIq9wjEGmh04zqrsu3+SYC6DA7qbXAhA45E+u3A6Ky/ikv2QdCgBfigadDT9vzhdNvcW0vmybc
JUW/AqpwvaT27v3Lv7UgBJmZ5BY1zQ6vBe/fqgPigdw3jTK7kYUyEKNAUQEjA+5l4brSslkrtAnX
fdsdMYk8J7Gf0xit3djGa2yJ5uLWYFea3u7L5BMr70rSKmJCdu5ixA3NIdCQgihHCPOFriNUXrBg
NgIcDPbgHxvs3eA6cZm58erQ5w981409MeSLoA96Bnsa868xux5ZQ32rVYvi3SAbpcHonmVjShmc
Q+h5nQdikxRZwWY8HIaxjlvvNpigHt0cUVQDE+AIIsXUh5b0c2KVsTaDnvxpUGkPcE/Ezb39BUKM
Zrlej+WCX+CXX4bW2a8siPxcxckrjaCNn0KcVjSDJHwPK66zz7zQ1xX3ssoL4e636rUFzIB/x/YO
0/+4IyetVMSg3Adg0kCb4aDIIcTgaI6aQ3s8cX1i/UgT14/S2ljjjwTeXyNC4OVgZSgJH8xFQShr
zKPv/NuTUhF28q/114hwwlKnK61p5TluVl+RxI/r2bhSIs6lVl5RYqBnBB8Cf6JtDll/bPLK15H7
VW4D1o8BFHrdCHLLVdPY/vJXkx4PGKrnwh2Ar/vCNqoNaA8mOUylhrvzvmkLDefqypmSnf2hbwfA
FYKZy/OJlL5FWjkoa628R61HZfKdw847pih6y+4njur6z4iwKS27d3B5IfMLzMwNjXWC2ty0eHvL
ZiW4wSwVIlf6/RwuU4jyDZ8QOF+qzPNbyIHpCG1XM1CA7PMIEzTpXjNoG5eBjZZJNjFFZUY2uGxh
UvqPVeFasVNWr32L9tPatUezWyPX0A+LAWqrqtytY3DtLWNsvthjsJ+z4CemQ+48Jzm5+cNK86Ol
PXK0EmeUuRxM0rjFDCz6DcCfGmL9GlCAxlwDH2k3qm/UO7R2EvnomP7/rAjOO0XXLU4T4EbT8dZD
pzR4dhdVlVwaR8AZvGpTYgxWMDIlpc6Q6dJTZfox2B+JDuq1YInWURGw8m/2nyGIlp0HEKkwmbRo
Wv5aK6ejfdS9PoTI4EdOxz/+AJZybgaPSD3vRvhTB3NsJsGVa9O4UFIM83B/cyduzAi3ld3lGge+
gB2BmHs0ZB8wNh/kWTT0t3xgEDMfH7i+QCsJvgewFWCUVbi+GKG5rlHs91S/mz8ZDD59INy2FoTL
q56mtFl1HFvp9Dldfy3j7ZCpateyIMD0CBfMwzgO2r3nq2NWNfVBdo1ktMyv0sq+wpx17qSKGJAt
DrCZmH5G4s7JHc6taJrXJQPN6SnrlhA81DsKBAC6GYZWRlqzhnmuWBzZ4ehwFUs+i+s5Nnd7c49Z
mPa1VtJTzP8MWVgOC/mZrJkX+c3oR3UAaQGTGB85kYHrgh4JH8cBV/m5UTIXgT9OjJ5s+1td7nGZ
HrQvThplbX24fBBJv+fGkhAZzlS2c5m09ETGac9nUFOyb/0R9BU484JmSq50SxWNcpt4fmESDQP6
IgnO2ExmZa0TPQ0NMNNozFaHureK6zWg0KSis77D432X0dxVVNGltQ7Q1vyxLJyIS0XmugS96Glp
F4z4GgkQxcvtMBiQFoyADktDE0pObf4DyG7FfSfbHkhOeA0TxFAYQD5f0rLAaKxZORQqB/TrXC7L
tb3Qb9niJorDWOok5u4CEK1AkhhYyHNLS5P6VZEhU7WmelcRpNxpNNJq7/zoLPdmrL+wKYg7/+fl
QJLtk41VkULCXIg/Mhupa2Xcpv1NWWtAGn+ekyOAmopPKbvXtqaEe4BNJsgweReBATLSAdLWtLdd
lqAp+HzZp1exU/Eq2FoSrgINPumUo7NayJNnxa7JADCa2S8A3ChBhcob91QvQntBH5JM3wZ2yOdj
Nb2s1Xg3qbYq34pvfgxwNKA9AL8KYA/n6zp4CfPSCqVbt61j6FvNrN5f9lcWo1Aa+WNB+LAZWmMg
k4EFcI7GA/V2+LDKh4E8PjEHiDYhcs03Q0w68ZBTZjNy6NQ5FJhIr3QMEyHnJCSe1jGsrNkM+2G4
0QrVyLY0SDemhU3ot0ZWkRUvhbbYGzi/kzkMWAvy+D6aXCU1D1+Qtwv211HhrvI95iCVR16dBs/A
r0Zuku37jkK70NQPnX2YZhBaBvp9n2uK+14aKhi2ROfUglzDG4AwyT0zcTi0K3nxye8kUWwM6Q7c
/PvCEVNnUKWhLRBx0L+p2/beKw9OWu3ADq1wRG6IS1kC7YnOu3AR5gsN5mJBxd02q91crBCsMw5r
udeAx78c+9LQQAYGxijOFidyPzt2jsySo+96pke8kQv17V3W+bvGcuJWNQIi3Wkba0IgplZH0aDE
B9SCW+ID+QEufff7ZY9EG1CfRwD4PAqCAJRU3ONN5uLN9lJCpRz3QAF+u0xzH4esHEN/+H3ZDl/s
bZi/2sEns6GWgTkPcXrYsAB3g+wenhmMBDf5EviRhYHzuKFgRamGqT20ARTNK7OJNaPtFREihvr/
WncAxMfr3wBLwLmXdGGUJI2HBuEp+GGphnzFVIX/64CH4/0CamyOgj//11HxpgTT0KjhFgu6m/11
5uCo6MY9q5/M7lB9ZM229oR4D2bwAXga7HlWEtoajSog0dz66+UVE2Nd9Ip/001kVHVnlJqBXWWC
5q0agtu1C+7dvj+OQX2V04fL1mQrBOIRH8SZeBc4YuaDtCpYcvzv1NqrHlUsmSNrVpbO3lwrr04B
OepDrgo3pMgIUFcAbAMKjGebU+1t/QrTY5jKa/3psLplvBRFjJJYjMfd/rJ74hEl2uV/33zMuk4t
zXKxZC67C8ZDz7p9UD8Mtao2KP2MG/+E7ewUFPNNDfyb5nD5PF1d9kJ2WIB+/s/X4xth44UWTGU/
8q9ndkWYay96ou98+t7mzuu34vR/LoIcohHCdppqJ29mzIueEGiHyexCl9nhpBrLlIb3xoq4iQIn
9fQ1oSfH+OKSOurBDjkV+q6CKoUqRZTaCjisGfhmIBSEm1DTOxyz0PY+gbTOCS0HLT6LZnpstkl+
MFjlhEsNccT3LxZnv8KBi/Y6htvPFyspkbCA1x5vUvsXsHVRMQKF8V58L18rGw8tHW9tvEDFgjeB
u6z2S3qabeNudPS7pHfu5iX4dNkX2QeE1gOKqRCZ4zDfc19GxsbFpA3lcH7avnj2qUxisOHF9L3z
HP/r0F9Lwqk3jXpga2ZNEeLhdQqG9FxxEsj2EJp9aMeCqYbH97kryWTNA3jtKQgH2M6fD/rixYFK
BkR23GyNCFvILSCPow8VimDdjtBdlRyRfL27ovf6rXClgrHTBP+giKawRttaqY4nOkij9OYuZ2WU
KjnOZK4Ay4bcBJ3Yt2S4AAgSVHjwJAZ+yZ5vAxIF9iNVIYheIS1ifrI1I2xRfelsDKtnxUlvofdb
jOsUtavxj7FUeheuxCWxxhiIM90u3c1k8FHo82rQdmpDqPfkyKqlhibwUh5ye9J2fesGYZKhCzpa
6xg582jvlsVany5vC1ksbX60KGPZGnWNITl8m2k8Gc0BsF3DVdzLstwG9XfOQ4zkTRc5WfoRAkRj
C2gVZOGH4RkzhfdmN4bB6KHM9Wuy2t0HXALtMyYn0Wh4M7XY6ElVDSC4P7Ggz+MRL6Mbqy0pRJ1y
R3FAyu5KQKv+mBKWvMXTZM5zPGS7nbdTDQRLlwZTLIDpgor0jSTHWkyD0fLvVuhJ2AFDktZrpCSV
lG6OjRV+bm4u5NZakrWwYaUDY45P6yPYAKNgeFnd4fMH1gVhAD5uXCq4x84tdeCrqBcNyKk+w3jT
4woy+OLxsgmpM8AX2bitMFIqyoi60LcBlyFSQCd/XjDa5K1l6AZQMVI8eWRPEcxp/bEjXCY2lBU1
c0UuxgZr59QZsIlN1GhL1KHMkAJdjBJfNKeKDyhNPQEKB/oTukG4k4WbZckS8H9OSJ4Wpwbbw/3U
GoekjuZxunJLMCqRf80EFeNuUIWiNM7xLgEbJB55b4YU6srMZ2tCIlAAld6Q30GVhpdXThrsGwv8
75swRD3cbtMOj7uZgGL3SIw5xBzpZRvSgwijS5i/Ad4N3LrnNlKoA01ujiecXx6A9Cca6MR3QbfH
RMT8XqZbfrHxMan/bAlL1WEOask02KK1v18x6T7b9yQ5eHa7N5WC79LlCQwUuUB6y9n1BcdcsBEk
C1IoP9H1UGflQ1WpFE1f0aLi9YZ/Gm8eC9ma4wpGMFrbTn2LjkjiPAZ+FwJ9AybW/ey/aOaur77Y
n3M70ouvBPSPS+h0FvTBQMQQ1+CZo2a5v7yWsnQOFVNsBhOQJ5T3z10etH5d5gKdi1EvdyV7NMcq
XgIwpbLHaQ6iy8ZkwYl6JUi+0LdG7ii4XhFUvzMoZZ+K60pnYRPcMiNXbADZkcI3todhY0gxiK/X
xQhqMlcLmhW9dsxzFlqs2NWtHlJwP8OtIrYw8wxYwHupLXikuiAwNgBUfOUyPv+SvUt7o9FRvtGn
8jMU3aNppteXv590sTYmhI1HB9sdNIKhXd2PXM/+bDi3uQUYVzNEs2cpFktlTNh5zPdcQ3NQYLOK
PRi8Ty2E6tpsn9jzabRVLQLZkbL9eMKxpQ2Ye84JjNF6uXeKFQgGOywmtvPIXVeUu8JUppnSYLSc
AH07NIUBazhfLwZWpNSs0VtiHeocYblguCvqNKB3Iz01ta+lCzR3WPisLEN9MAJoDBldH1dLZf6w
GYgNwixtAItGGjr8y1qve2ALzXKoby0gyVuLNapIO/1KAB/PQq8j+lM6exkJ3YGSh6EwfAhMdWOb
3Wq0mBWpotw3IIRBpgb+PlGFzPBnSoeanzEF6kNGmPRXk6Gq5EmNYLQKw1X4DyI05x+QJGsCbhoc
HRooTM31UAEBp9svl0NediSjjAxiQPTHOOru3AjTihIvDgzKmhPJbjDBteyq2XEVp6As38F5z6nn
IOPwBjKZ++vQ+gYeaRjcHqaYsN3qHHtDsX2lvmBKE8wL0IXEBXDuSzp3Zed5OP5WyFFGw9PlLyVd
DhBVcPZpaF2IDb3cDyjK3/jXneAZ+vZe2oZ9qrj5pR5sbAgHuG5rFciB8GLuJuZckwpk1k3md/Fl
T94QE78epVhtHyxvoHgTS4Nrr5HVWfmbed0vRfjNv10wIxiZ61WbhQX95Fzp6D/pw8F5vmxZduZB
UA8MRXjwYAxNWKF5WdLFLVxcUBlbdkAudKADLtdrbVyrG23SMZ9UBrvLNmXrtrXJ/77J2AwA60FD
ZiP2ymm/6vUtQ+m6a2fFR5W75oNWCmVxflUJZrKua6fJA5+xbcXEz+MGeiumXj4Egx6yVgFCfzMz
w5fQw7gvrkMEuynqv5T6NNp1MiLWg9AY71Irbo5tuXO14+Ae+m9XwdP7vyIqyZbBiT84c9a5ex5A
EQnYSYtTUz0UromSqLMDz51irWQfEWoI0HbEID3yJcFKnVmYAR41rJWzxFw0GiBuKB+OOjvVlQrB
yv8xMVHkIiGYioI6N5ol5y5Va4an5GoB6pGPMWoKkLQKQZ13+btJPdoYEfI/zXUJqi0m0qVqjvIR
vBXZfrXmiBA/tobHy8bkHgFcD0kuvrGFGOQSNmDiQAyOOugOp8c5a0MlQ4vKCPd4s5/yKqATZlVA
rQDF+Xwlh2x0YqhyKfaTyozwCscEadU3GrZtP2Dg+UC12/dS2/Et5ANe9t/XEhKUka1Ll7S8pOSA
I2J0kLx2h8xTwE/4kfY2yv5YEQtXS+LMidXgc0HGNxqHLmxXxSNf+qWQYKFohS4CTp/zBXEm4lTE
45smd0MvAJUYheCUKu+XWuFiNtBHwpyQiF82yqYPLHS5T47+u2xvk2yI8IBTPC5URoQlqbNiIH7h
/x+azbllS6Nuh8iSEcAs/vNEnDKgdTY1KT+pfePYvBQE+kC7RBG9UhsYH7NQh0BbW0SA5sTGtQ0g
44mlX63hd2kdJgjX2IqVV1kRTjBj8bM0nUCnCWmjEjAtA+n0wzgqThW5FQAvAFtHiU8cOW1HvGDN
PC9OnQO4dXqkfbC3ikOgkpPki/tmp6A1/58dIY4TP2NeU9PitFbQEgwivYbSBiZAfC8PM+sHSEki
ZcKl8k3IsasBne6eMtTCv+fB83DnJSG1VXPJbwRqXk8aVJUNlKiR94jR0DMb1yW+BRQ5H1YfsluW
GWrdddFHVo/3ih529q96fWrWNmys9w5FceMB+mIgkkOBHB3N8+PBXku80oMZcIT6gCYMIExe9uXy
vSMt+KHmxtkO0LpALenchkt1owtydP1qm6SRqRcHO1vuPCh/seKTtdwPThKWRY4HWanYaJKHLdjI
cMGirMSpAITbaKp0qxgSHH5r9Y8GEj7Q7xbHXo/Q3v592UlJqJiYT0atDKY8EA+c+7imRrrMc1Oc
8sm5QunPHpp9QcHFe/iIHXgCoCe0Ql3hWzYrWNwaoy1Ovq09z3b3Mk7edbkkxwrP0feft/Dpry3u
8+YuT/SqYbTsi5PXH51sB6/SUXFGSRKgMxPCApkNdZbKgztjgwuQZT1UP6z8oS3oI7j/roJGNUgh
uXABVwI62eZ9R2BVzn2CKkXTVTZiUU+/rt4Q+qq2puScOjMgeFT4IHqae+SNq4aEcdeYyyFh1/5D
UqV7t+0O9nuBjtjBMIjSMmhC0S8Q5zPrtneMwuSJSuL+0kznQbfspw8EHfAeIH1C/xx34/lHm4PV
0+YFPvVDVP6s+xtMEyS1Yq9KVwbaFMarQgzwQ4KRTodEhY4DvpzZ1eg7e5AwXnZDZYH/fRPPq56A
5yIrsHdSF7ozjz1571j961psfBB2J2rzFltWWHDNR4wQgIbnJ5qpH9iW6ApxhiK0oBDG5244uWdU
SYH7gnk39Y8huCa793+nrQHBC3eqF5uWMABONGJB81VR25RtEfS1QOyODhfoUoU9qLf6aKNNDAd0
8NXbThKtS3BVmF7oLVloT4/Gon92zPTqsluyI3prVtiZ89IXU1mXxSklt3r3S7NR/27DNVG1mWT3
Hd6Nf/0T7tQZJajcNeFfXvjZiZSmFvU9mGJGJ3sonHsgNO+XLPheTraLZjphite/7NLbmhfS5MQY
B9sEf/6pJfdr8TROIE0Lh6XeLU4VdURhTf5V+TQ9dBbQWBO2bTZ2aVFbsGbTEIKPoWnHWnEsHZXU
t9QOBiNhAfBWPGjOox4vZSO1A6weMBbrcHSqY8lHzhShz0NbyDI5DBQzOdZroUZYOs2z8zZZcY3D
BJke4YmyVa0yISwPlAc7L+GZgo357BBcOF9Bd3Dvl6p7Qf7B/rgiAuCpF2iJ7uNqpSWHvrApWpt9
8KHDCCQ+yHjwWkY5+nxZ9BogwqYdwdnvP/uYjsVxNNUqOjHZwQ10FYY8cdNh+YXkyligXKr1+GSW
ppUxa9AM0XJHNXcty0Vwu/H5cuxQlOrOXVn60qyMGlY6w42x+ER/aIxjyzBXaSjCTOYQXkvo4WC6
BshwIQaYBukv1hvFKairNg68Qo9Q/14U56ws0gDIRX4PugucCMLW1FbTGTOy4BzKMEpskX9WM4uL
QFd1vWWRhtcLtiV6HWgUCHbqsfcrp7AQ0cD7HCiGlKwo8xTvTKkzKA2/diN4mn2+OoVRQdzJNLEz
kYaMXyBN479XyJHf3hiw+s+ESPm4WIWb9iZWhRnHus2vMPjnJgfMuUUBVdUyZREAtkQkVYg3PPpE
d6yMNivUIU5dk+zx8OJl58vXndQC6qRYe7BLOuKcd2FCLS1LkYtYGg21egnLD4DruGjgHwtCgYHV
4+xYr8/j7qWj7FgOv/XiOfEKxcUtvVC3hoT9nyZeZtolXAHYkSTHJY+tR+cZdeZl3NtL3KpkW2Sx
trUnBHQ+WMHU8jSOfzqO42gfmad4+cg2DbQAMW+AUj12qJBT+3RYBuricWUS66C1bki7FCSG30n1
3qkQHtY2JseB9sf+BAHt+c5pWNV6g4Ej2tK/VM1DgKpCZqEHxrwPJKY2oBV4XaFfiErNuaE06Alo
O+bX92KXWdcIBqq81mRhvTUibBycArTOexxqieuganDslFT+stW3uUg4/sOLx+N/3zwTcnsg4zDC
wsS6sEdPsnN+6Y7iLaIyItybVmJorsnwreyMxcHwm2/QYJriy2eAyoqQ8k72mFDwyxanukyquBh9
UPj4TReB716FLuHfXcycXmeOMICLlomYn2E8p0wHH+fz+M39XXwuVxpeaXnYtV9VzSbZPY1pU5BR
Af6EN6mwPoVOAqgM5gwMrSv4bMp2+tkltR+mqa49LmX5MrqDqQht6W5FTIMyA7h1yBGcxwQI+6Cf
UVCGqxSaMGDHbDHbbpVj7Kr0O2WWMK5tIv5sFCrE53wGneimKgt2MpwT59+u08fAcUKtvX9/aADa
hVI9RtDBps/32SbK56mtxyAp2WkAk2j0o1VJHchCb/vvC1+sLkfNbxn80L2boToBdp2MCpyFLOS2
JoQ9hDktUIU7DCbSr/N0Q1+q6QYY3WiwfqE1ECknJWRHj+NxwCT0xEH/Jtx3BlpCpeU3DHt2CVcX
nPMfwPYhG+SlUiBjkIkIl4LZtR0E9+ARbUg40GZXut+yf9p273tVxKihSBClFyuAPxyCA6Q/Trzz
IGArMs+aVbBHuoeOpY8VWgSJ3t/kuauFc/EjKX9P2d4gq2LpZFG+NSx8ynYk4JPrYLhL24O2LuGS
jXvCHovpA2kj1IZ5cdvGI1WUVOozxymXAGGuDQfwa5Ph8JGWJ1A4f00Ikc50kIh2mKc6vX4sKA0O
xzH5/f7durUhhLrbWHky6wgMo3uc8l2R3Sp1lGQbdmtCuCvcIiVBC8ZG/qUwJ4EvZVfHj3jB0TGo
lFtYkPNws5w89THTyE6mlax7PMOgOW15v53FSHaXLcmOBrwTUS7ATYHWp5Al5ElZG+UIS/7cT5jJ
MEY85CCMDPj8rEeelvS3A3Gbq7Xpje/raKoa+9KP+de+CAeCeKGbOx6OClf/jvUi9Plj6+V76CHq
6N+82bt9ohW8j4kt5NeRX0VttUa2ajRAuk83RoR9qvkTrmDPZ6csmQ5JMsfT+Jj55kM9fSAfAjbr
jzdCil+QQHcX5uAkAvU2JtBQefE6RcotSxzcAKMbgKoAYyzi6gvq2EbjEAbCdT1swYLgt2Gpa+FO
kXXxPFdMhXBH8HYoOO/flsTKNfA6zXr1RTNDuwnTz/7TmN4qbySZR1tLwiXu9G5X+qONG9BM4rR8
Js1vuxgxNk/CelS9wvhav3HLAeeOA+A5yLyE3TsB8Q3BcRijvyuIj2DU4saKH/whWsDC+91V8Z68
EYzn7xZvY09wbmTZmBk5QsJah5M3unPYtFXkl27o9uluwfgAEMXzYQp+0Y7u08k89oPzLTDnqKGu
4uSSfmhUODhPiA7uUMF3HXwvg5mn5WnQj1Nq7YeORF550zufyWRfXz67JLbw+uDzSiipvQVdZs68
+JhczU5aHbj3zaK7oZWAuQu6OiWgrCCKsteqUByYb0jp8bUh4oj5MqQBwPw7wgZ0mNdnVtJC70Ib
I/KlcvZQ9JiDsDHvl7rZBVb2YOS3hTaGevF9nlBRNr4a1bDr099WOewvfwLJsYMfwwu9nETojSK6
OwXa4Iw11FKCfl/unS4NXe2QKbm55XZ4NQlXBK5wIf8pHQcUgiZUWWaSN3tM3XShDbKNHeaxpiuM
uank0yQZJGrXkILFAwkVOTG/07RuwtkAyb1lwKT6SkkZD7NjKs4fyeVzZkU4tE3PzjwrhxULk89l
u0+zfekWiiiVGnFRWQRGClOPYhNnqr0utdsJyiVtefDMB1Zr1yR7/7MLRcW/RvhW2TxSalbiee9D
OpBgNjR/ItavFIQnimtBGgTYZwAIYCgJU93nRqjG1trw4MloQiNa3/1aoSLRUkWf5PV1IByf6Cn8
NSMcIdniLOZKINKb0DSC6DB17zNbO9TOEk29/RlycaGZPBrl86JfB50bBd0ck6aLbfOux2O63QXz
yctfliX0/KvWusJePmm0u66mHNj4eweMuctuqLUdgVC4KnOTnUkAkmKED1rcwF4K+dRoTk2VGlDD
Kaqw1W6aa/rP+Kv+AIoMu/6PFbFkySozGXsbVpCCIreLKMUbq7ejy4eL1BdUeYHuxCiMLpZ5Z2ag
y8ytlFZE0OBZ1yh5IP1X23v6gCFPB4oaNWLAL3jgbaLXmD1t6Ae0AB3AqR8KP/nZ9pkZr4RpBydZ
UMGucY1ctinblrii/tgUdsyaalPRDXAOV0bkspfZOGaD4q6QbRhM02OECnVLyAkJG8bp5wmF+Cw/
ofkT9uy2835U3iHZX/bElh2WmFfCDYA6HAqlgitGXtRmwmCm2dmH8aRdgWuhjMl1/VBF06HMwyT0
QiOsoiJke1BM7f55/tpG1vF53DlXyUMbdWY4XXuHMsLuieg1jb+UYRnlh+J6/KX4rW9TI2v7U4XK
57hABTnzwF+elciFuh+pdbhsQAYSO7MgbEBtHrvCJPgYlksP6Mft3bkPR/2pMBtQbFnAsRxb59Ee
Y88D+ZaKsvINtRfPDjYOikIIZKJJaQ+coP3R++ZlIXSGuu+AX9Jn/358Id/6l/kOKn/pI0p+lz2X
R4H/OvWO3yBWrxO7hRJuAbZir0kwj16UdZx6hqPYNm/4VV8dBDofqqag9Qf13PledUnZ4MKGogsY
T5z8O5mynefmV/UQ0tDushBk2yEaguUS93PxyZ6u0IN06bjHhGeSpvGibHrITik8x//8IGGTBWwm
XZJgotlLy7DF3MNsRLPpRTZB7WlWXOZy9zl1BXYaNHJd4ahy0pTp6QA+OqtboprQeDXTkJJvoNSm
w611W/6YIRdtjXtzzPfzrfFJX/aJ8QC1j2JUQbSknm9+i7Dvm3zRksrl/Ndu7K3/Qrk3XKqrCvKv
VNW9ls26YOoRGrro+IK1XeQGKSz0Z50JU/ZEfyxzHzM7PTRTbrXmSEAhTKCuRfrYC57qbDfXV4sN
ysNpVFRipan39keIsVdn6AYYGCnHC366GXFqRWt3m4RZFSZP/W/Qtxrf83DBwMNT96Sa/ZNdGFvj
QpylwL9AMQvD/0vC4tn9jpZV1LWK44ufTmLug0oMZm7R8gQbnxBeQdYuzbzCw/a6QOJrmseuPE7s
h26dxvEF0I4P3FCYQwHW1OPVEbHq56x1GZQQBufIxSZDZxKozwzCuphvv3w6ySqoFt6FBpjDbLTZ
xEdxktdEAwQvP5V0jMr0U2N4Ee/mkayOghFDHDil8Uj8pDAreYtbwE4hiUEbBIVN4eHCLJp7LMW4
61wH+2YtIDKxJ+3PqQ2h8JcHt8H6bJTrMVekym84+F+PSWQyAD4jT0M35PyYNCBbZhWTycm2/83N
GY3EageyvnCqbso0idvUBpZrCfsE0t7rGrpZd4U3lqISIcs/EEV/foQQTTMps7zjTIG69xWIu2gC
TQFGPq9zTxFGsrBFCAGmBqSogTU+99aameMPZkLhbez3+/WlL8JkjLJ/oWa7KN4HsnuOs2gDAIn/
c8W+jzG7TFtXKCiSzPlV1e0UpRp0Xi7HDf/B4j70cIditAVFDEC/zx3q6LQy3CkIG2dnzo9ps7Ne
qvQ0+OGgagbLTvGtKeFcAQAOfdoapqao+mKcis81UKPhZXdkc27W1oh17o9dpSsFFTT2uRl/H6aw
ZuEY5Wto5hGmYtPHy+akXw983VDWgLw6mtzn1jxQ9Od+AmvE068Xm7efw/kxgWyYt44h6RRhLjuZ
vQAgETTtsdXF15DnZznHCOHQnKwsKhtyGxTFb9IS1eUvWyooNQQY3ON3v5j7gFQ3CSgXH+it9sox
xpixm7U/DA2k0W6K5ZQ0ZZi5d2bwJXfCdtoXunvVjVG6PiWGCrMk2wbg9EZfF7+I66icf+O5mvQW
7FfgPLNqeu17fb7Lks5QbDbZxubSFABF4Oy2RdRaWa3WUs822PRHckgLbVdmgOunXRzMWdiXx64Z
H3OvVlz0sgXFsI8JxgfkFfi/c99AhYPhDzRBTinIVMH24NU0Vl61sg+4NcL/vn10GpVtTMDQn9b2
sV6/2Omq2HRvVDf5HbC1ICwRWVGwcSp8vDS4r9whJhjUhzbrUQepRAmRT5bwZzUbtGPK7nN6qyFj
pU6YNxTk/f2EETc7xCt/NxUZYJzeXT7tEnCV2tahgyS50V71IJLPVPPysiDf/mrh0qBLq2F4mi85
+KyrXTL7ISm+Q8Stp6qjT77OnoHBW1wd2FXnSwCSCIdWAS5JMAEAr5SFEAXaFcb+8mkkXWiA5dE1
QRbwRuRyBX/CSAmspK0PoDm0NKmiSSv1Y2NBWGitM9Z57vHJKgNA1cmN/PRUlSp4ktwKhINRiUHv
W1TlGhK7YEOHXeHNXgxV7pDXsOZFkYHKzm7wif+xIvjCMgItVc7xy9ZbkzhxMP1C029sCySjcakn
Ch58WYoSmBiIBvLOQhVfiLZqWmabBeAKyco71PPYTG8HsGwCqZcotqP08wFWhfK1iYlCR3Asawkt
OwJ+aE5FuSBjCKZnE9qxl4NN6s/GiuAPXF0rCNAh2IZ6VwzLoz/yLupx7VTvfdnRzEuMug7AL0Dl
fB9vzi/PpW3vESxU8T+kXVePHDmT/EUEypvXMu17jEYz0sxLQbZY3ttff8G5u0/dHF4T0i2wq8Uu
0Fkkk8lkMjLCgoAAYA+N6Zv5V7Rq1EYWqmOICuntsQkjw4VF5joXFpPSjglNsJG6agwiTdssbhN7
zhjvqp5+aSPZU4vQFU0gyxBGgb34sGJVVjTZihFmZeuie7k1d7PV7csyq70mj5Nggj+B6htKxbcH
KnSVC8PcIlIwYc5JiXPeYi3mw1kzfqHRSuIpQiMQNYbCkM54CjVuNgGai1ZoPJwiV98CEZqhitJZ
kkxMuGRgDsMbLqKfxbfAxBHt0CuGmIEHUG/Q0/38xR1XnCrV1s0GybSJHiINxcBzDSPEYP3N10My
SqgT9gRx0KkTj6rrDnyVLm5aI17Ec49WPj0rh8ILhzzf2tBUaj7dXjfB5gNSFBBuRuxt4EZ7bZ/G
OlHNPM9Qm0L5XY/rrw1t/LqabD+KK0mSIjSGYitTrEVJxOEOL3to5zwjoHyZlKUM5jYf/aov9MAB
cVqIhFRG3CS0B1ULdKWx9eQTvgQs4pM5QTEEmldocB3VQ7F0vrKWoZbQH7cnUuCbQFpbINWDihzI
9bjYUjSOVivYfHguR/dAnEP3qkJzPKSAo1TiNDJTXFDpoBJHIYEG0tkIFQAor6tz6rWqrF9FVJiF
ZyKWMEpdMM9ye3qKk3rB8wJ6a61PiQcG8SD7nO0VL7qvTrU/bswD8aFMur89kYL9d2WVm0ikBSkp
FJZJ+dS3vV/2NgtuWxBkNwajHUJSwAQh35PQi6BM8mUsBht9mu00gn5GcTboyn+9bUNw1OBIQ3cw
xMnA1sTfhikkn+zaROek0dDZAwvIUYmzcK1CvVPDKileQR3Vk9+3jYocA8gQaP8Y6JjHu/P1Zl6m
PK0q3UEeir6srH3LUccnsvURHDF43EIHGqo0aJjgwbiF1dppjwvUqY87P3O1jRJ/Mg/U9hXyLGW/
FTkDEL8IFmA+gtgQV1QolsEiygpjVflSuBBQedPTyJvSwgeg7x8mD11AQMwzHlZeBrev61YBvQjG
lVa6F0dE2QKEVfh1uywSBxSO6sKUfr1OZM1xx6mxgROAApT+bZo+Lc59izpJU8sOZpGzo/EEwRZV
LTxecAEeepZDXkwYlht/Gi0gPStDciqL6pQ4uhjbJ1RE0HLAhfU0m6g96ThD0EUMefcGOe8CPM3i
Zznxkm7dJsVPE8VvV/mHnljGtchalCERh7TueiJ1YmUTk16FYrLXvY6Njyv9ba8QHSE6SIEgAchA
FR+KkvZEU1TUwIu15J/zYfaqqjokqRsmsmdw0ea9tMRF25Emy5BCkugU923tq4lVe2k0a75j5orE
/2SmuBCrr046VxV4SBr6uy5+j+2bVDNbPG8I5Ni6KM5b3MZtrcLNKxujgYqwX5HCB0C2rOJNMkiO
C/FYABpjN2J0/PL+3dT52tYYyzSHY7XLkbxICtPiofyxwA3F0eu4M+BpJ6iDfAdmKDr+S3cLEEl/
THCJbQQ98yFm9EmR9kprrx2/rbJDTzZPXMwBlUpJwWUI7oB6b2xMN3R3t3eKKKiBoI6RlNs4XvlA
Y9ULdZcEbB9QlWiH2ouacxbtJ+fx5207ooB2aYdbjlbPhjQrYWeEkAD4VUn6t3LRKELhLg/oqeGi
Ooqwdh1VnMh0K3sGc1arBsDDLPrL7RG89y1zpfIrA1wC59YT0aKM0SpANUvvQi2sKh8PdPHOXp+m
5Pda7lM8vxdrOI21X3/pwdG8+k3+thSulx7SeF8H4BcmMgIQkY+AeBpto8j3APPiBr4spG87B99l
O2CkJb/m+FEKxhUtH16z8IAGkhGctVyYmxp9tkfbxdlXQmIZbQeGKdmvogdnZF5/THDDiGKtcCsS
o2+4SHexdl7SybfmAEj9+ygF+lyPFAgVFt4MkfvW8ZqnrArMxd5Wahbo9JOZHNtahmsRZU0M0wK3
AgoAl61rn1r0eszGAd8U29VZs57o8lNNm6NW6netbuwh2CKDqYv2I4g7GEoYpz/qptcWIQyvjSB0
BF9E9aCqzaa2fw6sIl0creL5tkOL8GdQ4WV9gIDUwXu4DKCO1qqqNbBnOWfrUJ6UnXPWg35jHsed
FpiPmV+E1lNy7u/X76ApDAyv9peAANbT+0ZQbOyt4lmyHnXR+/vlR/Hv7zMpVCvO8FGRhk1kpDuk
3f7oGrtEcbbZ0gU9SCiN4Twvhu8kyWPZzQ9O73wB0ndze36kn8LFLLyM9FFn4Agh99Bn32V3xSHa
qF+iHXgnT+l22CdPty2yxeUjDFYdDZnoagdbMmfQiLJam9mZNaCblU6eNn8Za9CGS6oHIq++NMOd
WwU8XSMUUzyPT1rjJ1AGC8dsh/jUSyyJnuMMPG6AWhp1O+RJLHZdXNrU1hj11MYb5tAYT67Z/nTj
/mjkZu+tyWfHCLIsLAFriFo7UFtLcraJAiOu9riI4Ean4lS4Nt4NpNAacPyeMn0brbbf9HQzVzJU
umjHApoNKAOAkChRcrMZ64tuNikwfQgVnpU2BGjMEs20aJGoR+MH7YjkqUpoEO+1IO6Gp6Dz7HpY
gBz0/WxhTune2ZvJpvDbx1JWRhDO3YURbu5UbYpB1GwANYi3mhE0hI37pskU/kSnCloN/zMSzjtW
OgKAbZnJaeNJlv6dmoHfSpc/zcXRoe7srGY/vYR5UHjZUd+mNRBqRtCflF/dY/mwHtWv+ibdGz5u
iw9gQ9iq83OfHBwZ9ERnC3LrW7iTzVVaXHZcfItLg/hIf1Lf/GpugJrCS3geRgf9pG5wsJWb6QTl
z3kLTFH2YByL1zms7qMfxX1/l22gyf7sAmwQ3A45wqzmcqJYsLjYoSNdlYjG8CaEtxCssIgHYQxW
u3BJ/AJF70P96vaeA4f2l32yn8nd9LMPk95XdrbkUiBzbO48srVFS1bm2AVKVPlLEqR7KmkqEkXY
P6PFOXs9WqLUPYUKFdw6GM7Wpj1LpvO2R+MN7vr3EzOvFJNgqZUwjP3bS3V7etAvcP3bpRFNlclW
ClnljypYfSWQKX/d3vUmj11ySRYhwcPnW9ZRKQ6TtVOdh9ujkM0Q+/8X/kasdZhyBkcm4wF71OvU
3LttQTZPH6JKRPGCw+Yp90YdKtdQT/iZgb0H9Y3blkQP3yBc/98Ahlh1PRgVx148OjAVRNWd5v8G
0PY1DbI7LfwcH6fnpPF+gaNR22QP2nHBbXqbfR2f852sa1c2p1yASZXIMDJAQk6rc65mZGlUlpwz
v/2/QxiSh+uBrqoSt82A48AA3lr3skB96bd4wbwnk2ffl9vb8ypzQy4QTFBT09scB3d52sxfBsl7
hvD15mLV+OKDbtGujdlg+p/LHfHnp2yboxK1eJpfP+Fyl+za+m6qzossVRDW5i8tc+FBo221qA0G
Vnl14OIfp3T04p322u2b/bR179DKNkEwTuKnbL5urN47lPxizxkjRWtoBDddwY3seFWy6UxvDMrl
t+480UHiLDJrXH7S2DMhIHxOTm2Ars2v4y7bx77q0/D/5STv2fvFoGZKjDnRWCAhQUPrTaZDX9qS
nBfCsUA9BD1AeOhDG8W13+f24NYovGEsOLrpAWgyPaSzX3xZjjLaNLFbXtjinKOlJbXiFPOmECBR
oOHsrpo3z/Z2dAGXgeB6ZX5VK4/mxWMy2ABC51vLMbeOVYxen8kA4MKYcvE13GnjzBrtFwdHgZ2M
qb/O9iej1qVoa/YrHzzzwgrnK7axTJHCPDM658G6sXfKRj85J6QbyWbczJK4IjwZLqxxZ4+z6DMU
3zHDILsp0POxt6egtje3/VI2cdzxU02Z6s4K2+OlGi7N81IQiefLLHCnzmCYfVO4sOCWb8V0rBQZ
4kJ8bbuYKO5AQRcSNacBFoj+kg5GGKX7JR02RRYCS5JMB5WOQQXJBwcVw9uzJ9tw3EFT5VaqdMwh
it/JodjWoXokzwYqP/vbdv6P3faOcWTwWj4mtsnczm48AI2qZeD/LQfT0vxkyIbEr+eiVANHqRYT
F7psmTyIP0+PqepAULhZ7RVSM5Ve7wZNLZNtVBYWumH7BMehW+oyKjU24I875M93cjuEjnjlRcEE
ESjaGDPy8bb2wlh7mCfJjAhTY9wmmWIJ2oU+VILVVbN01k/UZpGPDhsvWjbR1AQj+SWZeuGmv7DE
BTplTHQnXmKgtbvcTy20zbjnlHyeP/XoZHw2IFBhIaJBbEtXn26bFo4RItumgas6yFI5vzY7Nyel
XkCyUSu8JNVVb3Tc0Ir0A9ZZlq8LV+7CGOfK+qpU4zCja4Um69syxfreLmf2vEYVvxnRKrVA32zj
LK2sICzcQ9DLhbYtnrHRgX99aEH9tDVpAZhwH313UR1NpvtFO8XTpo3vU6CJAEq5Pa3CkV4YZB90
cRTnpkoiOsLg0k1bsB0Dr3Q3gw2HqnhFMs2ArofbBlkM/bApHLRZAOyDPit+HdcGyh+A9mDz/k71
8rCo3Yuloh/othXhcQFdVd0AxzEj5bseVpVAWM+Zu/S0saGpN2+heZUaXizjMRS+xAKswRYMnfYQ
+b62MwEvuNgVRlOC0WBF56L2o0q2C8k9tX1AY6pXNYDSyjCp731y/CRCegb+gcZXPMFxw0sGWo0Q
TGEdfPNp2VkHup3O8dv0yZ684bF4tPY4hb9rxFuP9a58XDYVyr/DUzN47TNK71vZbUoYki8/iJuH
fkqdLGYftPj2xg2z0ParbXtMN9mzscnu9df0cZUedSx+3poF7jCl+aJPUQSjCsafPnyPgjYk29VX
Tz+KB9nFRuRRlyPk4o8Nphu7Je9TXm5+obnMK8PbPvsuEHhrPNzmXzvDTJIJJvDYdOdCpfnO7fwT
Kq1H7aH91Oxqf9ghCG3UQ/Qa79vDsFe+3P4EsT9fOBYfDgoox1oDPiHfm4GxzQ6913oRbr2yK4Ao
nF9MJ3+Ri1otKjIXhkDj0/aPdX0ADzYEw15uD0gUbS7NcOcVgIUr1M4Q3lAoVzzdl8FNdYlb8LnI
GK+tY5UYh37f7IZwxiNM5NevxsGz76o7Yx+H62He6k+mP22WINnmpWeE5fd0s94twXxHT9MX/HnQ
vOw73ZW+KckMRD1eABn+J1LwbS7pmlLUMPF9S/nSAvh3NvyaekkOySU/uSsDxf4euUcL15TbEy/M
Qy8NcyFq7mKrAI8WQpQ/+YqX+vbR8Jyg2GueI9k4ojPs0hQXfNZybIqiZr4Umvv2AWWBkFU8JQOS
uRIXbWKj16G1BCvn+edDtp+9zhvDET71CzIbe/e+kNQ6ZKPiAs6o9kuTUNjrAyt0N0PAxiVThZBt
Qy7kGErtJO4II6vqkbv1kMHG7Xl7B7TeiGo8WMkE7w+GgW5ktG+iKl2DLt2vDlpoBeZLfa/sh9Ef
z+Xd/FIhfA8/v0EC5vYXCMeIpk72LAvYks65h7smSmqvOKPd9hE9se781unP9iApNwgDAehT0F6I
tlgwqVxnAgsaneKo6AE8N72mHHzIs6VusMa+VFFafNiiQQDSr8g4AKm8NlWBSbIsdHQJ6E822O+d
zYTOFyd5mVV1MzqajydYb0DvhT0Y4BlC89zZLL4VYCC5Pa/CR1Y07KF7Ew10kGpll4WL3DFVCmtO
IwxZ7f2p/hlbm6YOR6hKfE2UtxZUStY6e25ahIV5WvWDDBcpolGAkCUw3MjxVMYtdW0fwT13zJmh
02vDH7IfxjJ7Brgiy2k3/S7SzQQp0mmvzofZ/SkZunC1wT3GGgeBNeUZnxWHmkZNgSLXnNFDXJ2r
1wSUCehFIsauGpRNX2zxCM2a+5E2+r3xqPSNty61x9RRZFpa7FT+sMWAOIAuGPibQbFxPRElFNTM
Ome9aFnpeHlLnobKfUp66Om5aKkM0zyl3gT0Nyi2slfJVLAj9JZx7ojN+rptSY2OCwiRBbRVPxv6
6xif0OOyX1PjrhvAmFbEYfWb/oOKgAGsL15wgTc3QbJ5PWxUOeKqH9CXA+mX3jknzmmq72cZW6No
clkDi8O4cLHjOC8vq6S1esvF6dKOxzgpD1o9YGTN54ZquC3139ZW/QqCuB+351XkYZdmueJB1K3o
L1phVtv2aEyI6yIkUelFdnPul0GylUVnG0D78GQXdLVA01/P5GLppO5XzGRW/4aYYIV+W6lylOg8
A+8RqFbZntX4q21n5JQSFLzgGbFf6a/I+oyqDLI0XAawA1WqJOwLK/YgZMdbO+q/6BTgwqSiNdV/
t+bUJl5Gu29xA/L/pvPK9tHdDTnZ1BSvTOiaVly8ICS7RkPhtl9Dp3a+1VSRPJ4JpxidNCBegeoB
kCLXUzwQJTcIxXrqRusR9TnT0ZFry/rvhGkX2HxMFIJAjIj79bWZaUlrLXMI9gR4XfT90Geektno
ixyDMQ1BumLUflL6ePu57a7C4YFvhbHpAqf+/lZ9cRZE62oWtE+hgjc6TG/BnK1giiRuKhwdGCdM
KNPBj4C4vx6dpvZartcD0OlJUh2dUtH9TO9o6EZKuu9Xrd+g/qkflxr/qXJe9amxjgOq7ZJalIjk
A+grIG0ZdA84eS4X7NsxdQkqjqdxeYizoE0mD6qJnm7ubDus1tAk+hlCUc3aBXFJXzVjFxlngiJE
xbSs+3j395N/+Tmcp0Mb22zRcAOoqZ3uBpC+rPNzSWS+JQqE4MFECzvYGtAzzwV6SAmX09TglCk6
O7Tdt2Vuj5WN5mALJI5dfGdrjddUMhZlPntDygYlCsZXBIYDrDi35Kvmlt042wgb6VOvBLr+liaH
9Pn2BPJDuzYCzqBrvwIIyqI1QR+HG38j7VkH6wUaStP5F7jCd0SHdvksq5Z/yJ7ebVqIucBrYzL5
LC6NSgougAjnyvx5Mh+IDu2QtgUCydnoqJWgSWP2aGvXoVnptk97vyibsHbKDk9ZMm4M4SSDHAPb
F00s6BK+Hn9EUjUDzyg6XFmXzJqc2QvBHPVIJQdJoGBx7jJdeB/2hSlu69TLhEJ9hjiYKnTbQby2
U9Xt7dXkj853E2DeQE8JsGPYodejWdyaTtZMM/AfnTXqBBYQOg2QF2A584j18g/GXBWTBigmaz+6
NuY6w0j6Gsbajr7M1qE32g2Jhy0B4UENFovb1vgw+z40F+oP4IuBqA3PegtOwrHPXFgjxWNkZ35b
HvJV928bES4Rkh2c1ujxwAPL9ZDaqe4y004Qy3vyBoWy5UEBP43keityObSDIQkGpQ+a3jk/oDRp
zIx1NaE70EuLM7Ja9NbFFDgMGWpANGk2GCE1ELFYaGXlwmPnrhG4SxAejYMa+eVb9eX2fIn87fL3
uexpMkGXmU7oRLTVQFnRKJvTwMmXQ61U4EWQaRKKRwNCDQg0QQmExym5TT6a5YBYNYNLtqhWT4f8
w1hKAQ8s5vEblfUh/q8dbhehpQhamyquOJBOyarOo0rv292XBhQIalRsVPAtz/WvDn3Ot2dT6BhI
EFmPEQ56/mo15nkBpBdiUQmU0dT5tPlCi5/5mkqSCZGXs0T0f+zwFch2JFVvxghEQKm3yT2yiNvj
EK4TI9g0DNYG9p6eXmREqIfbUZcgI4Jib52B8TM/UJdIBiF0vQsjnGuPtMoSrcFWzQDuyX5SN39S
M9ZGTQ5Tr0hKHB+QmSz6gPvyP0PiHD0qkAAMC4t1y6YkpUfNzkMdUX2tu61Vaadlde5z5clCkhNP
jxRkn13X7Gs3XHFVSuK3AtI7w952fFf1u/yTUnmDYvdoCzA/3Z570XkOcQ9cMkAyCMgTNy1JqUZW
Z2Duy9x3yZtmkdDsf5LJZt2ZqP7E2eNtg8LFvjDIzYwzdUZiDWgwVNoo6N06SJF4l4vk7Uy42hdW
uFzIpo49Jwqs9MOvMi5Dku0U97OZBnktE5sR7g7TggIYGgzQdsldP3W6JFAJRXge7eiHm+3Gbv7x
L1P2xwL7gov9gVY7tYd8DXpy6iqsUVgN9Kj20x7itLcNCQOKhUsDnhwNUDWztbswRIvOSToNTeku
qCDTxM+mwxQNfirZHR8uBe+748IOd6IpVQLgNcExU+SHeZz8cjzOydGZmm3djuGSg0jnO9Weh6H0
l/noTvXZTuPHvu52JQpXc9VJJljoLRffw22CtjFxX7IwwXMANtPdZNpPFQEavBm2cZ/8LXXJf48e
dUD0Adno4eKOi2xsI4uMFbYcoM51c4CWuCelyGfb6MOZ5CI/Bb8Mk1vjNkCp1+60zmhVN+0JvAnG
o550G1R2rSoYGmsDBFYvyYU+FBnZuNhNGs/xGNyHF/k1A4bDGmEyhhDeRHYjOkmar8QefLM5WhX4
243Bd1BVQMnXfv17z0UahkYBMBJCB50bbjW5QCDlaCWOyQNZx71b9eGco8CqDJLGBNEe+WPpwwXI
MkhHWgWrp67NgZZk47SPk2s+4ObyD8f7pSUuuXSWtEelHpbcvD/q7nKfQ76DFIOvJNksWTxRVL60
xfkkap9FQgn6pJM19yby1joPc/ntH9YIpQgHfCKsbZ63odq0Kgrssn7aGgY9xt05qxo/x9X/tqEP
iOV3T7ywpF/HMbMl0AAFTdQJkgI+iO1dr7JR+QhIWwRqZ/2Mp+Wcz+3WLYqHJdX8wi4f7bx6oOka
qquyg67fABG3dNzEoHoDCS7UHV/ptO4WpXO93Jj3lPSrhzo/roCKLK0TbyQI8ZkQVId6ncmFx6mM
QQ2V4PPLaX1OTd0bkm27/FAdio5rvyPZcTCNO7NwjjTuPdTdJfFZ6OIQqmG8Uej85YEnQzXUE2Ci
2ExFlG3V1LH2Y1XoL/qqNneoYMsUSIXOZ1to00f1EaS03LGDLsE51Uw0ZINzAMTvymBt+rLoERQb
bXfbNT4827+7hoMHIRRKcGuzOSccrUXXUwJbVfQwknq72tCQqfL6ybbsg+IsUHNtgZUaN3rRSeqa
okQB/JP/Mc15JTh253pp1OyUqy5IWc0RqnSjJustFE4mOjmB8cQdGyo1176vrTRFrodGWbNu2E4e
+rOiy648Ig9BxQAgOtUE/MrgPHSNFOQjqH2f2rLfr3a5p1m7ywZ0UIF95nR7yUTTBrVNUKQxce4P
pEcVypaNXRJc5LXsyZ4dX6uk7FuiSbu0wXmghoKdRSc2HhCHJPO5X0sAxyU5qXDSWGrl2HiGcXkE
FBTUtMLM0V489/Mmj9/qmvg0GTZpKjs5hFN2YYlbngVkUIMZObCk/3bK0lPG37fXRDhfFwY4J6sb
dHHSGPOVKFuU47wsUfCu+f+cL+6mMFA7jWy0e596cgaFx95pzxA+1ZRy8w+DAQcto9Jg+Qtnx5yq
vldA/s1evasi99rleU1fbtsQrsiFDS4/iWInW3IKJy7J89glPiPcvm2BrSmf8DFdAjB+gE4Qd8/r
fQ+qrhwyZuipbiDa23b9ttcfm6wP0UsV3rb04VUdMRR3HR0crS54pdDFfW0KzUKgRnVR0zc7lPM1
ioSOkGwKVHN0Vbynx9lxjCPFp3hfDYyo/6ov0XnI0/ZojlkSVAopQtsEI6ZDrN+3v03gmFefxjmm
TUDRtHS45SsQRISEbZ+j18SRXGHFEwAGalAjg9kF8e96AkgMkqZ5wNORosZBXBm7NH6eiNfosVdF
L2hisOYDsUfPiPGEZKG+cEzxwk61VbLmotEyJV2w+EGIGqnC9XcktjoqdoUqA/B2m56Ebqb5evX8
91N6aYQ7MZcydox0hJEFpa1EX8IEoIneViQns8B/QRoKmAboOXAs8wSIOZ0Tx7YKhPnUDoaSeHQO
CFxZL2SzJrIEIgD2Gq4iv+EhoVFhdq1FYAnfETaEBiB33Kj20ZxkmRzzNm5P4pWP6RyD2BfD4iJL
DFXNnvS4T6MingRabxzscoQAEuleUTmqfJAgyKgVRC5xaZILA25tFb2pohoBJjavjpZPuZEGcaoG
t51COIeWBiwZHo0VnU+jslaNy1VdsFqTNnnjSIddM+7ocG9CLe3v7yaMqQyBBjdmFCXYt1xUJaJl
cpo4RXw2lud+l5ufZW9aguCMJlYkoJYNTXKNp6OAYmI+mIAOnHJqQSrF1Ex/dlvZ/ViwMldWuNCk
5HWjoJUiR860mcHWlCFs9nMluZ4KrWBVQDmkOHhw5SbLbNpGVdc0P0Uqyorrp6Y9O30jyWSZ33J+
jc6CP0a4oWg5TQonLnDWVPYUrlP2pEwtEPBp73iJAZG2ngxOAESl5AYpHhzjMETuDiw3l0GndBjW
EWzgiLtzEihNF1Y9xKOlCDWBd7POif/Y4eJ7Ttw4sUZMYlmnO7d8AYeY51azb8vEBQUBAoYYeAXU
oXgf53br1DbGmrQtiFB0dQdMHIKEcafl2m4kquotGd3f3rbCCQTzN5NYRqXE4Ozp7tBSuy0Z/Yy2
wcU4IMPvLrcl7iGq76GtGlpJlgXRC/zL9Y7Na7pqeYdhTXOMIK7GXp/noZ0pZ4o+5WWI7ibn+5Ta
X+M+8vv1QK1xk6W5l3121ZB09bNTykYuXNKLT+JGbrrUjFA/yU9zG464EmXljp1j45BIrivCJf1j
iEeYqdXoLAtUi05j9DxHxk7twPADPt9y3hRDJTk0RaUCwBrR6QNaKJaPc9udal2Pqa3zUwWCpJcB
/TD7hulCjGB/90lRlI/A6AyfSj0ewzUF7AwsWd+MyUgfm7F0v/6Dd0H3EyIZLlj3ePpFq1AhWLTC
u8B/9JkoDQ4gWwnKTEbn8AGvhAQUl0Fb0VEuAJsSD25xAF9ZXYI5jtYcbJKzPyDwmKDoNupHwOU3
StptIwOaxwakzpStkf0u8AicPWX540wlzi7aUhffwmsb6uuY5bMGx0o73OoAS6BzFUIg6PbUirzq
0gqX6YGySquWEuusZF9I5RmGNxpb3XyVvZqLsBaXU8urAlZzAX5Qs8FDpje0ft9uf9Wdv2ieDpbt
J7v2hij4HUnCumhvXg6OC+uG3hWd7iBcKLUeFngFKNLOb4pnPHBKEmbhfgHcgYECEHYNPmPuU8uN
iYLVGptHuwvwZoqAtJoHNd1rXUDJE7FDEH+l49Pt9RPVnXBh+GOYy6JrfcJ5mkyY1znagBViGsJV
96p5Y/XvD4Jo0ALCLpekaULnvLDKzWw9tHlMnQHhIbU8MnZeBLyi9D4ktIIGKxuVOkC9eEYndDMt
3bjCZ/K1CuLO8dA/S2SK5sIdgIduYJxAIwsAzvWZMnYt9IUy7PlBfaN6u81w0+m8tWZ67UTmJmw7
8QkOxNDAdARElYpXvWtjAFAXZDQgn+4YkHrV1D1QMjtod/fWk6vso2kM4yY0m7e0/4cFA+QRdzng
Z9H6x2bhItdNkL/HdtIVAGrfTTGe3iaglGVGRFPJLIBC3GSAEs6I2aqF1dlucWpt6+cwKZ+7Gm3o
hfa5Bn5rBlzwtu9/yBYRqIHeAo0T3qMABOTOqGVGpZlAx/1o5z6eLImibijyX6ibxLqxjaVoe5E9
DA2HjMIwePz9zin6PJ2neTpqg1v9AEdD6yPkQSgab3ubsTS/MSq8XZV2q397oB9Al+xIsoEOhmoN
6FjR4HC9ekpjRTOYeqcjw1o/FCbNPs2Z9SUxVndXZtm9ojc/h17RTnqZjidqmdbe1UtN4r0flhdf
gdgGTQS2XXCnvv6KqeyWoSd0PhYDBBLVt7I0vdxttm59VPDQf3vMH2I37s8APkFCHLzOeHjjUuV2
NLM6zmws7nynAzebGeYZgJhdUloSN/p46jMQFLAKgKnh0vmhTpeXMc0WG6b6r8ZhOhPf9pPn+Dk7
Gw/pHTmgX/N793359Nfjg1FUbFFjQYX4w/FO1hnUpM4MZhvo8U2V7zpZqJHMK6gMoSKYSlwC0OaO
swmbn7/nLmvnDFXRL8c5Gz23OeQ99Wr1XGYvt4fEluQquGEewW8JNkTwoTLY37V/2EVlqSA6WI5a
+iVuvqayOrdoG5hMPwwVewsEyHz0dPG0BqU2ZzlWbbIh9kuqlj7wa35alScnL6HYjiy/tv1V+zpZ
zvbvR+fiLySgqPDgUn89Ol0Z1rxK3PmIy77m93EBOGje/C19P3a6xbQR8PTBahJ8qtvPatJmPcAJ
nWKGVq88tolyrjpIArUoXd0ekSCeodMAdTFGGamjvns9IvQ2lGvTxZhOqx6DfrRAV1BPbVBWWvE9
sRPlVGE5dkiilPC25Q8HOxslLtvv8LmPjQh0tZNlKcz5WKMhhqo9c0cp+4zQCLjuEbVQfcG+vh6e
opNKzTW6HJUs8jrInsCIpv1tislGAgkE3LZxGKFF5drIovYKyHmT5Tjkv7Ks91RcTtzJl/VXCkIv
imJ4dYPAFoIhX0mCkLPRDo2yHHPrhw1FVbyK5fkBxBY+dFUkbsEcmdvG2FrsmgVdFKZPfT0kUyd9
lPTJesTDwrao48/jWhwW/XeqaL6m+Wr7PFjz4987BLh3gQ5CCEbCyk3jPJWkwacgBFugzjAeSycP
UCuRjEw0iwi3to1QyPpAuC3sAnNEq8RejjUAMhkJ0ajwK1/qu6G2j1MuayYXhEP2rAgFWND+Imxx
4bBSjLbN2nU9lsnQ/nKKfADDZb46f3+QWCDdA0EoojtWjaWcF5ldN+fQdjXM5ZjQzghqtAo+trqp
348Zon2Fdo2320slihoOjmT8jRcCPBFc2wNzxORGtg4CyLLYKfVRp+TH2Hqg2d50zQpurESS/Qj8
EbkAq8pB4w2j5MJUlw6unRlUOa5mH0IuJiwzQKj0F6vbFlo4GwFepyQmBScmTNrAlKMZCwhfzmQ/
pB14BmCSNnTTu+j7mr2y+aU3krkUOCQYOFQQV6AFEYcat9WW1UYRyxqUY9SpYA9fUuMNHPV0U1vU
2ZLcyO+VNWq2f72A7BkEsGXAqlCa5vxyAa9nV9raekzmR6cbNlF+zFTTcyMT10bqFeXutj3RZF7a
4xymxh3cMEs4DHRNi3CNwn6byo4y0URe2tCunXJZcqeNKmM9jubezh+nfgpdbWvl57qX0bUIjhWg
INj7DpDZTCzz2lRpmnZZLcVyBI5qSzqgiosxbKfoLxXPEC9whUI0ZLA3WONmrZ+bvlyMejkuaK9l
HL+PsxKmw3jsa9nbpmCBoCQBSQnwxTpIuDkvLLKsTcqixBlW+1mfPROjUDyzg0arGUuyetHkXZri
NlZlL5o+qDCVm5/UTAVfyyFaJQFR4AvA6+EZzsQqAaDI2TBxfVP6dF6O1lB5qnFv/EB/O01sr5bV
CwURHqGd9R6j6onjkvO6AiOgZobQG9W6R4Aw1dZft/fOx/IO3ADJGTj5cWgx/OO1t5GeaupsqBhM
XD9WyUMU75z+c63sWyiqj+h3TuxDpny+bVW0SmiKQuyD3zEZ72uj8Mm1KKiGI8UkC9QW152uZ4kX
x8PjPxiCGCvQaPDAD3sp1VM9nmyMDu4QR02QtrjJuzI9E/EkMrkUdnmFHW7LOtbULhbBOtVVGizk
dxZ9mzbJfekP+5HcLTKUjOCE/C/SvmzJcRxZ9otoxn15JSmSElNSLsqtXmhZWVncAe7b119n1j3d
EsQjWvXpnq62sbFREEAACESEu6PkgvgWnjHfyoy5JkRCTuOyyUeHgx3yaFbNTS7V3ETcQVdnF0lr
lHYLGxgG8WrQeWCu0Ad0uV4BT6coq4vJlwcFzbiUPscRGiYC9Fg4xSR+3l60K0ITHE0QkEI/LBCg
s5QuY84QIdvRDvXkl6Xc7yStB7syqoaWlva9VwAyZY5yApa3KtL9NB4kT+JjclS1TK3MeDQaP80n
snJjL2xFlN4RBKHteZY9Y7aiKEzcKDYNgq0WBGFCZSRWVxZr+MuFjTHrRAgQBvsuHDO7EeljEoZl
O/n9jn8YfwXm7ZldiHSMWQacR/MbOrnYJF3D66HM0x6hVaC5VQBc0aOefWZaugWBDg+cR5NupYGu
7PaF8xKIYUQgIC/Aa4at3XEtjhJVGzF1INAKamJ342NOcBXUk91OP28PcekNf26NLWP1VSvKOeng
qzvtrXwZIErp6Pb4prfQVRPXrC3OKHI6+A8OGZykzM4YSvhwjRmttMYvRIg0SJJXBuppbD+z7KgE
z0A17aUafKB2WfglvxGhcl/mCPpCK1cecz7ivVhaE3Vc2rBIXWropcS9cYVEjyZ1AqIWfiRJj7K4
T/rElKdDkq8Nfx7e5VNupkSbQZjop1IgTHA5/FCvJDTA4iRSezADPmmo2ZfZnla/FaF5SWJoQBjH
QN1xwd+/IWEY5boZh64iaTj73NmjJMynNtWUEqtc/ywNsPQivIXEqap8VT8ixYTcpHnbr64XGk0c
CGBwS0KS4wphMvIqZBbLCkEmTw44I1GAbbGCxV0rAm7Rb5NC6O1MWZPXvj4QZrNzB8kcCKAqfTnO
3ph6ojU4CtXslZPcxnia4pXj9vo2mdtTcNby0EpCHoOZyqrNgC+LYIKSzTjG9thLpmy8GOOE9kvq
BH/d56vBHgIOgA6R5JLZwLPVsppTZBwHfCaKHpVR+cULJvohFPFKO/h1Of/blGFISCZD5uLqmTVO
8oCrBAx5n6Qkbs61divXdxVEMZsysvsOT8qQAGAV+UN96JvyIZ/uVDmzaBt2KPf3lpytsYEvORIc
Vsd+QRMe/rpc0RTJJCHKcZcK+TswJ+botKiJil4d3jVINP51PIx3LbYoutDnthc2ZTqFpa4mKj/5
YEDvud8AKLZrTYXXN+OlCWZAKL9A0lgWMMn9azf9lP7+PQQwEFA5KEEC6QdKpMsJa8A9QMr5rYwO
dEeRJGy9qH3htHila3dpH6DSiUMTKUtA5JmzrGkByU7DGG9ydDerbos+k21RHQY3/Fs1XB5ueW5J
uhzRNJN7SCUsiZFoJkLrGEZsA3vkj2FkB8ZK5LI2rnn9zo5KGdlDYexgLeF2X2JjhZKljJuCc28f
kEsnFRrMgFZGXgNK2syrqBqVXGn02Q1IYgdZYRco/w1jsDKa60L4PHmA4iBvMldUZOZEHAqlQgyD
7AKHIwOS073Umkk0Eggzl3Yf/SJG9SQMxbFPQ1fizDo2Vm6ChfD08gsYh8feJQHCGVwFTeJwUX03
n5pGaOxG6IDEZsY3L1lcOHFgi9kmbayBX2s5XZxrSTAwz2i9gnbO5ZIGbS33XYM54IuDjl4Dqtxx
zQp4f9EGyGgRRiALhzLopQ2F67Ki6ZDxUPsPMj0C87SaQF86ObCOsyoPrh0gTC5NQBi0aXBPIEqx
O696vu2P1yEQVunsxxm3z2WxDicdP95wu5Q+FtF+UoHX3Ny2ch3bwgpa0pBiQwyEhMDlEEQokQ9F
HCC2rbyAWgrn99RMKqvtnduGlq4NvF+x5jNeFy25l4b4UQuEBppgPuo6ey6ajlmQfgHb/yKJXhB0
p5lO2dToSv5wyQmQ5sC2xnk114surUK/ukt7PuX9Iq2tpAK/zZGgP/4/DO3MCDOHCp+gj0ZJeH/o
jJcibDd06BxQE1gFiO70VNxUmubkNF05sJbORbzj5solek4xusuxxWONZH1f4ryvTqp2r4I5V5KP
mNkkwXuher09yKWZBGwL5RWU9lB2Zg4NMYPss8rDmtEMbzUX+txQ3+Vcsr1tZsnrz80wgyJG1JSQ
W+D9mGyUzsoTPyHIZ7/ctrLkjGgU+EZR4K5kz+DQSCVUnCveD71MOIATSB2dbhNwNnHDNYb1xYmb
n6uojKLvna3JjqWslr2I60sRkTuOwo2QvBq4Xm6PaHHeDBUR/jcREdtZYrSkrAGN4H099kagtDrp
qKHS1qUrWdel0YCuBiQ8SBcZgEleOl0VSGFS1R2CGRwSckRMARMmJD//fjTnVhhnq0CiXrZRz/v9
Q1t/CdobN7riX+N2cBEjssa7HplQ0OYx2zZG+2YHPSXeH8XdOLpg6Q9aN25XJmzpgIWDoS4DzB6K
oPOEnkUvHFa/GEeJB3L0QDAGua2tIbSMbtysVybnT2aes2DcQXsR/hRQoGFCTTKISHANXOdPE0Lm
ZkgTMyHV8HR7da45NlCTEYF3wrUBT4A23eWY8O3g6x2Dzi9zv9TeeuIE1CfFnS6+c8JLVdpBshu/
5Ps+cXPix6D6yMY7/SnmdpFHAUxKzcCSf0qtXWcrt8xCJvPy05jp5se6NgagSH360W0z+3FyR+ed
v1Peb0/BUgx1MQXzfjxb1iQ1SKBHsNOAqWDaQ3DalKitGRsibaPaNN779EGWvOh59Tz5DlyuF/nf
2Wdu0hRLL/UdTFd0G/NbKXAVgtSzKQo7pfby5FWOLbA9Rpo5Bk6QW/GJcveFA6qaCpzvxuOkItsa
3qXeJG9E46sR3Uq9q6Z9iP8zhZpU9Jw8FqFJmtKruR3RAd6ezICsHFjflBa3hsH4qq71XSV1RufX
wL3Huyp51gPBFPvnRlDNFJUWTTMT5JvayJl6Kxq/6L7OqRNyj3HizvSxCd3qw5tSRFvZV8I3obwn
xFZkYjaFDEScnU2ppbQm0Z8T7nfdQwcSrBLJyt3/XYG8NYz5qjlzBDUaNKMcwt6XyT2Kg0NhTxK4
5kJvJp+ZzM6iz9FnblZbLbAnnJctMdOjQi0Vq1D6GXpkIi/WoBOVhq+jbnfGtukiME6+UMg4qH5z
jB+GbQguYhkMb0a7waSZWJZqJ+RP1KH33GCJ41F+0I2HPHlOucPAu4XZPw0vpWDG6bE7qKlJofQD
2J94xwdHI7fBdmNEKxOxkLfEzkNnkzTTTM1o68uJKEadqwekHHwwZqHlb8zrjVqV0zYvaWjpAxH9
hGa5GUrqMRvz/pTXLfjbhnENaP5N+3K5IjNFKFClqArO8A5mfwhZV7ZdH/f+BHdBD6YlKN2pQ74b
mVVrqhpf/yo12azQSEFLYZMZ6kbit8b4I1UgpNxLm0ExR+RYGpPLYivr0w04xrw52ZtFqVnyZtly
VuO2auXpc2YfOFk995ta9Xh1JXxdHQszqWJLxbIwIvQ1crsxsrQ3xeOwLehR8sN0M4Q6enA3w+AZ
rR3noNqKkC1GaZJuU+GYHCXNlDkv3sSdS1MrEO2O/qJOtEOCUZMeaGviujDX6NyvIxFMP7rPEOyg
2ILL6NIPooJ2vaRCOOiHvL2X7v/63L38dWZCYinCozLDrwfNhLWonBzcszr61qk1VzM44WB006YZ
8/dWuquLEI+maC13+63MceVhQNdoQBfC1dj7T08q8Eq3SY+OkvHI8dw9+MBM2kf3NFV2JJ7MQqzQ
vIxjjKJgMIo2X1pBkLlUNB5bfXqKuvET+bt9VOnEzLp635WBh6rNYxDmWFQrFiQ7BHaRc4xB8MjU
bxrJkXRfax97gnZoTbVCbmX/Li4bOsEAmxQNNOUwF1rBS12e6aT3wcSPHsgEAkwdih2bADWP22t4
pSEBVkAUFf41xXhIUQlyWYVVj9hBfazA96oO6Fmh6gNYQZ4lBQoyhEPft2bz0rjv+uytSwubPDbR
V1Y3JthmvE7nwRz70Vc7KZctUYF4Su6tfOV1LIWvnDsMEOSgMKowQU4A5UVaR1Pvh1msOSPXOYQI
tZ2HqmoTDozilAsO6BnHmZ/Km5ZTSruRu8Tm6tEwy4wI1lRzMjZe2zolGkocGTQUd1FIQD4xELKJ
S93EKZkjzzKpeDI2qlOL8qpE8rwhrnwVsTS66XE8gzPicjsC+ABaDKOGjhdIHzURpI8teEI5qmzl
qXNrZavr7jB+yJxlRPvSSBzdMInQO7owbgtEMn36IZbTyuV//f4S0V2DIh6KIMD6aYwHoH9PmKe2
93s9eCSG29AHIZSdts49tKWWnR9NjXN7PReWEyaBA51LkwhZmYflUAJvbKQ8TKaVNSU70Ef+l0FB
1cyALB50g1h106LReq7J0P1OEABEkduIoJvNrLqDZpFD2x0dV/qy51lilhY9lf8aZDwUEEmiUAqD
/bCB5JwOCAFkc5RNt7ZjF+52rBdyyjNNA6pybC92ZXBDnw2YPEHzEpp4iLH2yiHkD/Vn9dJlgROu
MWMvuO2FReYFGGR6kE8hLMaJV1v0E/3m23at3XHRCEIWNNjOFXtWHKAN5VRXqdD7ehGY+fjDCDgn
zh+lqNu2+Y9urRCw6PVn5qTLrUjkfCpohDFl237Pq5Z+rLdcYpJdveIYC2c5KCP/HRfjGKMIhYF0
hKEueRahSK6GvzTuDiRdK3tq4bUFvzgzxLy22jpTc03HGSm95W77FbznlvRbBr7TrFeKG8sueGaK
uZ8ycWqAIYep5L66l3iT20Aw0IbG8g4XiLayldcmkDmfJuRdC22AsdHKHwHj749gkbh9Hi28IC/n
bnbOs4dDIqG2oFXz3B2j+64xm5/da2tHO95pt2hoa19X7M075uq0OJtA5iJII6WqKWIJv3EADiif
c1dy+bvI5LYKOorXqB6u80QXo2PrdqQcDCprY48ag9e1h3qAL641CXw3Pd8YEtu8EHdtY8Q89m+b
mSX0xD0SmWSyJ18kFvwiMiOfc3WHN22t20Q/VnbZ4hDhc6jloBEcIODLBeSGmBAuwPELNMIug9Zg
PQgmWQMSLvvJmRnGF6FNksdQvEUc4k+STb8aCiUPDMjpeseIQgtKf3oSQQpUsLzbLrM2QMZDNU4U
kmS+MuV0oyduBDHYaVWDaXGrIaOMahiIpgCCvpzFIm/DpOlEPBfIVnYhPeDTzFSt5Fg1ptqadJtt
+M7kHuRqJeBdPlFmzBg/g7hBSHJpuQG7Sgr+ELgosiGdOHntm6HQjUZ8PYVEHQ/UEcTpDahiyWsi
Ad8956znzgQ2QDjO6BL2jZpNTV00gYLrrYwe5Myt1Vct61yZ3E38UZFAOhv+rGRTTsCGJe6FOLbl
0G9rt69O4/xxxjtvOKHs/T1JrDb326CrET2Hc28oc0oEMUQlU+Cq/SJ+LPrf3Cwt+XLbra5JfC5s
GCyTfSLGUYO+m8FP7hTVA7eek/nRQTUHD3RTD+qT2W8l97bNJVdGhzzQa8B4IT3K3Ig8R7SwEDCs
cfioxcNAXVl7uG1iKZg4NzF/wtl5rkmdWLZAYPnBs2xNXmMah2EXrYViSzHEuRXGaRWQSuHxkQ44
8p40I4WALNQEIS8uq27Fb+vGWyUD+xa/Yn0VdQs8HZDzV8E+cjkwsehzAlaJwQdZxoZ64QblBe1Q
7pWdYVVetxt22n38c3JUNzxK29uTunQ6nNtmTgctJ7oyTQSYMrdD9QTovJ36fNvENfB+dkdU/ecO
IhHEOoyNHAkgQa5ho7LRb+3p29htvNTVrMKVHzknd/SVksDsbFcTemaQiQNzPpWHpoDB3hrMNeaj
xRk7+3HG02sp77WkyTFjeQ+Ie3kUhp8R1x2wgit76rv76NY4GI8fqmAMhg7j4J6c8rE41ZvwAxxL
W0g4bScv3pV2ulOhPD+4mSe+JQftPTiMfn2/Ehou7m201YBWBfSmQOsx/pkEciOmGLECdu9Dximm
UKypVy3ewsDXoOELimY4G5lbWEc/YiHNa2Y48XPzJO/0DQinPegmH2rIwzkrPjn/3NXUnpljrl4p
UVNKSQGU4+/aM54a7DzJiaFWXXj9ff8WHbKPJ+R/Vy78Rd85s8oc/imZslg1ZscEXX+/QbuklZen
tF1J4q2Y+X5VnJ2UOT+Qlqow0+keVz1103GSD+NaZn4pzYS2jH+W7Pv+PzMDonfgezQKM6WX57bu
Flu1NE1iQ23DFnb1E6TPQKB4r2xKS3rodsJO/7/NJxvbjCEFtVpbYj7VN35wo0gw02oAje3Kc2Vx
B3xTuAIAgYaTecLPRgq0KG/Quhn8cnLRRIo69rgGSF08s85MMP6fayDgDZDg9wcjQXfqQcBUrvj8
fM5e+/xMRPtnFIzP07joklHHKPKHvjTJuyKaGdmT7hFdc18qD9QoOuZXjF4pPyIXCSf51yjj8qoW
qkLWYFzInoem9HO6Gz90t/LAgudoe/4TAa/6mXg76R3PCa4w1ygaFtrBzj8AXeaXayc37ZAadYUP
GI+1qe5qS/0lF2bdI5ljAvn+0a6xe972FmTELi2OddXxcYF5BiWEzrlxvKmblRtu+fiCK0I9G5vM
YJYyDzlVrhQcXzoQHepLHj6V9+AaNldr+ItBPHbxP5aY9eODsq+DGlssfel3YMN1xG3hBZAhBk/J
fzqUEXxpwMfOJMbMRQO5u4hX2xYHimgfpc6cqCm99Yfp1YDG/J2263+prRV8UhsvXbIm9758A51Z
ZzZ5GERE5jR4apJbEHGhvw2k/LbhVyqayDLqT+WvmqwWcxYfKiDr+WfMzL6Pq0IsO7T8oE8dlU0j
vOMlW6q3yXGQeEvPKlMfH4ixDbPXSP1pRJFppE7Qb+PmMw3Ja0iek6E7NKPkjWsgonllr46Lsy9j
fKwE+RaVi3k1qlcZMuJStpk0U/wk8UOYWel/e6meTwXjajQGJ/ckdHC1YCOVtoBbubS2KMPjukSl
xyTeXZHb8cnY/peD8d+RsrkUIZCTaQow0qTcZvfVGAJK96pWTtidKuFXmf3oBIRc+kOz2muwHBuf
mWbOipYzAJRKsPz8Q7BXH2oLbO5Wselt3SwhCV2Z4srJsXjPnBlkgvHGUPg46PnBD3Uq2CU3AJUY
cNJK6mYxAjmzwkTgsShko5j0GFbiVaIp4G1hpDt59aU7T88NH2ULhcpI0zRs56MWzBFbsXvP+WMr
yGYSmFKhzmV5yh2lsVu51WbXv2WWOagQ88j8mGF44E1KLeMQOLo3Nmb5etsxly4SYLIhj4KiCpRd
mQ2RB1WUZM00+BRyyergdgWixjUamEUjgKsAvAeGK1i6vK0GTqAkqSW83MWdUQhW2TyIyho4Zs0I
c8pFFHQqSiDiiSu9hK1u8uq2IY+3Z2vJsyGI/M9AmPMqKeQurEXY0IOnIPnJQejttoGlA/HcALMc
fdUDJyHAAPqr9NFqob1TbNRyC6DIQAFWW8mfLY4HuSsAHFEEB2jxcmGSohZagcJcseWsNWqIxQU5
+3FmQYZISVLa4sdTDyXBN27lBbKYgprBQv/z8cxizNnIYSjx++I+Nx+G4wB5IrN8SD6Eh/DUWL/x
X5zbq7N4lJ6bZJdH1/W+0QS8IONn8AChMS/YNVpptbli6zUYouov0J2R8akoK7QI8mBXrVpzDN9X
vmOeOuZwAAxlHjiSfAaw3pfrVgWh3CSajA2VxblmdYpUfOh6HO0ScczCjZwp6mjGPY+mMiHj86cg
KqAGWyWCMGzTSjO8DjjlzObkkk9By5brO0Uhw12jGG2INrFirY9/6XtnTClWC2fNFQZKT/SMa/rZ
rWvAhEmbc5+0LDNXDI3RIoES+dokrYFBFo3Opw1UpQByYguegzjwMRjf8aLqnsX+w6i3ZSHj3fOr
kJ9ur8eCp884cjxBQJmGtov5fz97u3XQZsn6DJbSQZJtuYxULxErauFhYKx4/cKgwN0F1nQQ3uLt
y658KBVcK/PoqoX2C1+mwHNOdxDlCrj9qOan28NauILQ7IpmEqRKZhgD4+2jUclBLQdovO/4V2Re
0WplHGZInkQPfDLZINJ4uG1x4U4HxApSgDPrhGSwxNgdCpWAtws8kAxG6ORTatg6xO22LSjgauib
uP/B3DyRSCgDNsu+7SOiE9oTdA8boMyUUCThGtlNef0r1Kq162lh4YBLmrEsEiDsV6yrsZ5DU63P
BF+mAciDKysaJisFkl2Vp1PVrJWcltZOAJEeGkaA9AJO/9IlyyLS1AYN7eBSmpx49Jq6Muw44TZ6
qO1qjbyVqvD197M5E7xgJtFXDoLQS5OdFvJ8kOu8n/6Wcul33pSQm/gUROX3f7CDJUPTiQAsPJvr
beJKg6JtK/gkfSZyagGo3ghmXZcrl+PCrsbRgZcviIGFuRvycjyCWCokbToQLdLoTTMKp58UG/Sn
K064VIAHehjwWnA2SHiVMktF67RW0ZAk+CJXTA+Kkjd2jleYIwzCsNGNTtuMQ1N/6UbCgSa3C7ed
og/27Tld8M5ZIngmw4K+1BW5QiumQxijVujraE+FiLeT6YWjh+G+McRNlP66bW3pxX9hjjlZBDmi
MuQrBF9LeKtAUbLQSlsefuIINbLUVXEBqXJoDUR1IgiR/n2QBevg+UeLI3obZeZBNIxCUBLwsfpU
oKYW4MqbArc3dLRL74vCzXj5V8YVKyDYhQ2J+xpcNzPuBoI8jFFdluoasy/4OYlOUNQlr6STthx/
okrmSGqx0nW6tKAQLwe8dwb6QEn70nl1gUSB0aFhF8RONknQXB4Ud3GZOnkdQlBVCVYS+EvDQ+AK
lO8sMsSzLLZiOok8VXPRDyNr4lEJRTtgWO67EMzR1V2CBpbbLrQ4PsioABYGInZUYS/H14xjq1LU
nH06teZMfGzcKVns5ejKzsU1cq55sphwC4icf4yxyW516ge91GrRbztgfzqhBKAJj9o8jqP7plvT
U2SC8u/jE60IyFDNVU6FbcKG4vuA19I0nLIUriIpRN7qofqXF8SVFWYCSRplsZQJw0l5S3q3C/xe
MHnpMZU/uP7t9lqxkTpri4VqqUkl5VwNWykHQel3Pf+agh/qD5HcxZIVNmBHTL3kQIcncTxMnLnW
1Mem3f7YRyiDGBCJ9auuvijWS2kiynCy50TBZIPLyjQqJNqS/WjKuvNye7xs1eLK3rzCZ/EgUUGb
iztyOMlu1jwpE5Cl4+gU7m/iEou4vTf+xD9e7Iz4k9tmrq1ubn/CNyLtzGWvPoENSWVw/NaKOJx0
/j3Tjw1fmhTAU/T91eCwTnwND4ReiI9t2tgVfVebj5FuoolsEd1aOvXT6IuWGzV38Mhoisak0+NE
3LRWDjoXeLXeWwV3XzfltlGFXS/31lpj5LLToKcP2xuBIHj6LycxaFTkaSNtOImRBViXO/9dbSVn
/ndkDZUziG60+7t78M+0zbcCIuyZ14g5pYvRANWVyA2nAcAEEA3SMkHENMqAeBcNIOWAXO/baaxW
zC57zJld8XKwQxk2qpyqw6kWqRl0dkx6RykkSw7uwfucyqnTc69C4YbdvjW2fZibaPGNRVPtIRyi
vuVIXYZKb8XBniM+Xfk69rr+MysaYN5AjqqgcWAiu0xXajQaYykqAFjU+FdWHJTMznRTBPF7aaJn
1qx2QbYWgLGJ6z92oUKPdg+A7NGqfzkrGSf3ShJiNZSocxIVpRVV99VgNAsdMtTGCMRUZiNnzAV+
VUDKEbf3KaltIQZqB42m+ST5WugQ9X6ku6Jfq9IvTYsuIxeEABFR2xUzWqf2RA0gEHGqhkPe5yba
beCrA6BbaQfO3vEUAsQz3q2BM5irb54VPKRRuAVFE24HFiaaaSXJ9JrrThP/UgvUnVS3pqUzkHwj
9Ssx8HwLMMcIbCEziAYOkKWxPTeGket9KOvdSR6OhRyZXf+Sco4q3nU6Hk2m/Hj72GJj4T9jg2om
BIvwRsL75XLFO5kjyiRI3WlMW/o0DKG4KWDXAQrY4isu2UgY/kOMxXwSQaq2ywihK0NmIpk/nzA3
dUF5CpTrMnN4F3KWiVVsdKdHHcwYLYhReOpSDsrwlZUl7u0BszCUb2ugkzbmxy7astnscjYZLUdy
tT+l6kgOk6xwj5nWoKO4TEPV6qWG7oYWHi8V1WhD8AXNkeP8D8L0eJzEO27Syy9OlUZrDNp8lxa0
cFot0a22KVu/jfXnVIwkWxNH1Zq0VPW6oCBWaeAwA7S62UiV/lEJdQFIQSQ4XJ/FG3lsZLMFM6qD
DLRSmnUr4bwBWci0ksFfcmSceSB7B8wLtAXM9h4ivgzjPO1PXUZeFbF5kLmfWv/QlQdIp9+eZ7ZE
+2eeESziLzC4XDlWpjc9mH5pf5KDjSFvExpsDQG6MlFhokUOGGK7zvPXEXIzucaZI3R8Vz6AiSH/
/wdAnxX9axoIh5gTvujaEESoZX8qZScYdLcF6aqIW7mgtjRTd01bEu9yLjJV+ZNvn2gLxrAS/XTj
G0nClSTSkosD+AsmNDxFAD5grlaFTEonK0V/4oIfZfs5Gse0AJYO1A0HutZ1s3SCgL1Dn4WMwOBw
VanWlLyPSNufxCb5OWmgJNZUxGDxUf2EgqyVhVYrrrCGLC/2mU1mrsNqEAsqdv1JCrhPSXeTwKUF
rtBwR5FD4qbRHtvBiQUAu9BqLDZrmISl2AUDxhTDr0FpxRY8pqJp2kxoAJCUfTnZli0eJ/u0PfJ7
odnEg0ULalaFj9ZcUKLZZA8xk9vutrjCZx/AbK2qzUt5nL0NxMUbBci2QQHA+14uA7eN04NG5JUY
f3YZ9qI4H/H8QWch74w5SRIVy5yMwmEQkGudX2StulJaXLxzz+0wzxYOHNoUxcz+NHK1J6QlYHm4
eNVtPJMXa5IlID2pd5GToPFCWTms/xe/+mdZ2eRrMIhaP8oYZJM5e1VFERUQXP1tMz0/1d5K0LW8
guhdxlU/yy0yPswF0PfsatjS8veS95r0iWgmNz5KwYuxYmp5UtG2AvFPWLsihIijcAC5RdWfevLV
x3s10qxAsgpiQ+Yxq6HK6fymze/bHro8mbMSBcCKgK/JzAA72hC+6bBJW9xdOjrVHAXPpQKcdhZn
mJ3i6W2zbRsv+rpt+Bu8euWqZ4aZGKMoDT2jSo/NOW2F6DEOhueJhyhngTMQ52CkFlYD+Uc+fqGg
SMnItu/BsKx7BoK7vkmsKS62iXyKyvuSfxKDFrygLnSQhmAwW7EzU9nTu5UX5eLlcfbJTExSl30z
tMDkntTOzrY6Uh5h7zXcWjlwaWqM+fEDIhysClpyLndxNPS0naR6OCXGXnGiDUQWpbow85dAcdXQ
zCI7C7Hb8ofsZ/1sVCcOGEhpCkxqBPcit8cLXqV7cHXsqoPa3g+T20vegPf97RVc2BoGKi3gcEbO
FK8R5isB+IyEgptnw82n3RA8KNK2jDN7lI8lyAL+izEJAqTIOEODijnYgngaUi5XsA8hbkm8UOpN
gTfV9JPPe5N0ax2PCyuNsf1rjjnfVIEIOW3l/mSY1V3gOtoaWGN58v4xwOaykkFRiqnk+1ORQSaM
Vzcj+Qh3oatMgDH3a02ws2Mye+18ON8nz9m1UHJFL9cjhuMroFG4vTIss+IcUl38OHOCyIXUpKTD
j4vJU8DXG1GrkW+RtyQs7Upu7Lo5co2pNVuwGljBwAtmKeemVh2roNqJcbNPx1U40/wUvh4wNB5U
A832IEi+3EEK6cQQ6rTwTZ7eGxqEqKIxIyBXbETN0vsxfe8E5QvBvbZTkrpCt1dL1kT1FuJqvNWw
PVBUQLVVZ/ZHh44qI5LgskX5EImPEBcPIksNQ0sWtytLME/x1XDPTDFxRlIO1KgkFbuj1I4l8Zq3
smvtMa4BfN/Fn5A1TfbBAK6YNeqRRcf6lomaQwtcXZfzLKVBUFUCB8Mt1U3O6GXTGJI11dmlQG5+
9oIe4I8ZJlKuBwB0Rz3oTxBl0mMQTNU+tYaiMtv3sHWr9tj6+mRm6AceW7siH8LKBH/TaF9P8L8f
wKxlUwigC1ciJIO3g9Od2tSMzXTTurXV3B8VR3J+cOZk7xPeHO1Dl3lg+nMbC68I6q3UZpe3mywj
wY/iHrqFGNcOgzFvRy1FQi47DI2V1YrJgzi9srPqLUlcxH9mLT+Wbw0A/tJkBdPBaB8bqw3ebzvd
N6nT1ZycfQiTpINEO53ymCItdIQe9BvmX3gE6rzR9pMALRfg97AijxrIsfFuFfu7KX0UKqeZrDpt
bVQlUcZLj5EQWoQ83/60hSgYXTRIVAFLiEQz2whQIwQ29DgeTlJH32Kj/DU2fpR/3DayuL1BdoX8
JHY5mrcuXV+XmlEREqwDGQQOWV3I4wR8bKsV2dCguTOSYeWgXdxrM3mtCEwZiGGYvUagqNWDKmM4
lT1JdlI9pR9jlJCVCtLi3J1ZYbbaYEhBpgkl5i5t5bugB1iukFAGpQoIh2/P4LfU8ZUHobSCYGcu
A7JwE73lSRUDgTXHU53TOONOdEWXd4Nnzonc4g3e4gyfdrLldzX4iI/UDe9e0+3oGD9aJ9wWwC0L
bu+Q39GHoll1u8Wf3eYpdjJrLSBYCs4NPNT/+VZmuSUZPSVqgRMgAfccHc1BQFYg2EMpIRVFUy+9
IHxs9v8lE3dhljnZgzKRYrWBK3PFPuZ/0OAJ5UqdHJXM7PL7QsApc3tRFtf/bJxMoEVTXUgjPRtO
WhePOzpAapi2XbVV9VhZiem+t8j1+iOFBZFAVNZZDvpKJE0extVwopt+1ziiS+4Fm/tUn+bVJb/p
neoQt/ZuD3Bx34Jh9H+MMgPsuAH9lxLB+cn1gZ8EUmwVFZXvqjoCWTiVQhNiRmsd1kvPLKzjv1aZ
gDKnpIYeNIYq9nTz/zj7ru7GeWzZX8S1SILxFUyKlmyLDv3CZbe7wZzzrz9Fz7kzFsUj3m9eut+8
BRDATrWr+o0Myh2uP5WbLrPL9CjHluihqmtxydqrsfw9/214zjIoNIg0PYJXmpfrk4i8AQ0mjetW
HsP/43r8x8zcGWBWLG7qHI0uHWX+c6RrRsvvAo+K6hd7bzFNrgrP3FrsudSaQNkfnLR47nkCHr3r
RzjxxEhoGMwG/IYluqGiZloHjlgEJh7jrQxwT+3ZDY8gIWWmCiIcSThX6btefRTqlvtg3N8JDpdx
hiKtpSzLUcuPHze7u0LJtWlEcJUSz2KhUzWPdXjRJLCqbxNLbcBnamemHO1DwGTrjg76Py/sXm3O
7KRzgZ52NYdPn2OEIrCS7BCpVp2Xhro61Dft881NRiYA8TtEaKheXH8HjqRtK5XwGp70Jg4bpXlX
QJDnO/ev7v/xuf9jZuYCPYWlIy9NiTFnS9KrjlaIpD3XyamSeQtESzJCHpEGvWbGOGsyDoQmMZoh
/kjUDZ+deowdxcFeiFpDDNZ4Vtb2YOY5A8A4NbGt+0uLCoUU+UBU2jKXPWIq6b96OH9s9+zY916m
tgLfwCtEmR0Gh0h/KIrwPdfPOhhlWL4f+XcyQlFiF9Ybr2nMkKt2nHYodG7lpywtehIKAC5DwKz7
XPUh0MDEJGcDnhe16D+koJ3sSL3Z54pwaJNEXtvl6dDOT9pPg7OTVtW6FPoFQATsoVLAXlKD4NBo
AjvIdom41i5Y8hVoLfKKALk7DGDNXm1tqInYZx5u8AeDMKu/5SFl3BSq033eP9lLhtBjR7EHjGHQ
+519UI+TOw3T4cMF5ErmCHxszTVuXnabMQtOmrT2Wi+lxxjxJSjaTIzHc3LTIUJ+7rVojY6Z6kSN
2/UJYJ6toTU7ou8xG7AjwV89raz7q1zyRT/NzraTCTWJZF8dLoH4qFa7oHiL1ibLlo7HDxPzHvko
90OWcspwaau3rj2VZW8Kvh3EEtWiSxmtedel74aqKeBWOCToq8zuPBd4BaQ/ueFS+yjjTATv6qPY
gMyw2fjoFN7fvltjwGwTxMoCgmURkMvrRxYKK33o+zzwLACslHYrfpBfmHtRoxW/cXunr+3Mr5gW
hXHAYIfTAav/NapveWasDaPcZjPXRmZPed3GcjyEQMYA6VAYIvDNOy4bePv+li0k7jAzKRGg+4Nq
6ry8rUfCwLcgCLrIvWD02iein16kYPkaOai8U25st9mbGHxxw0si79XhC4g2M4cssgzUQCGFG7/+
7Qd/JEAbBhC45uAW3IoQiIen6aAJUqxty+35vf69s73PuiCQ1Q6osyQ7D+NjvanMdppuMhW20sNZ
szT7AAmAKlVXwFKpbn1tG8mFBd5U8FUbfMgDrbECvFzA1mBlcBAoh0HskswZwrAozo96HSuL4iNp
/U2VW2X73JOeFl3znPJOqtldxYMmb6QAlYQSbzCGQovn1Dx4AQwh/QjTDx+V30Teiv5Kt/L2bQI6
G2gwUKVNXC3fAfyPEmnXQnSnr8QBfRDBs7SyGGiUcyheROGflTO5cL8ml6ICCQfgND/3KiQTtAow
H/EilXDRvSH0NgNZzvCsy2AUtvLi1Co+NGOfSyYbaQAO0sece6wBMwr+hvI+9MPfifalio9S+q40
bwoxuIbZ2drk8crPnAPJmZDjCfMk8dJKkWgLCrhA1SLYoeAanf2hDlZetzlBK8IZ+D8AXEB1ihYY
alvXz1sJr5REAGZf9hlFOa2gJ8X4/PyUjM/z4fX19f39/eHhY+eixEb/djQ2vv7xZ4F91HEA08ch
vZnCyn1F6XRhlC/+ATgLqji9LduVkRyZAxqTPXE8mzwlzrhRtoKVnRSLd1QQCe9Ct9nc/ykL+Bto
g2HAZAoHkNfMJ9kDnWlKrMfKRQYwgdp1YXnMwhDae7VZgygu2gJfC9JhUYTw45yOQ/BDNSgbVbnw
O/9dtye6nfwhtZTNKkvU5N6vQ7epgQodMlWA+MFNWW7gIcE4NLpyyegJQ3W0M95OjP6RMP96Przv
fNrRl/sb+Y1duTFJsIG40Ijf5vKIaqN2eS5mysXcH8vz5WT/so9mbAwGJr4/7e0pQB33YlM8K0/V
ebPZGJudZTkUo6yG+bhf8asLCSE24MevmcU/oOlMOT7LlYtKAytrzcoFkC+4hBvDKA4gPkM1abcG
bVozOp+/wokW9L7HFiDhfDF+DZ9FbJFXchgfUkbblxqU1s/seWXfJzd1Z9/nAE4+CJGC+wX23Tya
v44n+3RKTfvkGxz9VdDPadPtxNAISMnKBxP7/hxS4wMzvKfNo3xu6GblIMzJKb4fF+C6MF85hbwQ
apk9LmmssKGvlIt3bJ6OdnmIA/vwKtq65YydaQh/HoHv/Dvs1DV44uKh/2F4emV/+BUfjHYCJ8Lw
KJiikR3157J1igj5v12Tt/vbvlBlwgEDUzeEYTDkBB6ma2O93hRZwNe4YQkdD63udqCbV849O3qv
amCET/4+Gla29jYqBTR4UhSbwt9bkmq1D7kuAH32JccXlS03d9a4dJaO8JWJKZT5sYdpoPdp53nq
hXekHQC3VggCH85o6esrumkbabMKxbiNBq4XNbupACI0JGaceunN1uwMtuEeyn3kCk+iCSL0c7NJ
j2tqVt9didmdgRQIQKUQHEMIIs2OqCIUg8jiCqs0ALzY+4YONp1P3/RNzohBbpXYmZ3Sp8IpdoVT
HYGGsKc9SBxGefspNoNNaPb0LDslDa3w0aegUqDTr4coFs0dcEFTzngFfNEAT982PnJbCIDZnuFv
C6ujz5ytGfeP4+LJ+LGg2WlUkhJ0i2qpXszcZo9udopXDHw3CGZbBkS6piOanC7398TBj4Ohok1f
J62qXmpTMsjeO3NPuR3a2DFr3ES/fHPcsF3lCK+VDXqNPQjb9z6tnRqEJvLZexKxD7zTbLyHbt2v
LjyB6NUgewG2EkDD7z7ej98Wam2QanGgXQgdrMb6BdkCezyIFmUXcOF7r/f3eqE0BmzED3OzOwJz
STymoXaBrsGhAjTfVi3UgahufWRmYINz0kJMvUrvOp/Fnh7WK7uzm8K8ypdKgmUqjrart9lDQHva
0tJ6Lbat0z541v2FLryn32hrXUAugQLGrP05loFWhXGvXTwnNMmm3uPD2vymWAnB1szMglGiFWA+
YzCDMHAD1YhH3QlBhaO+31/NQjdXu1rOLKePJ42oouu0y1sKsjffjh6BiH1iR+UwOo0JOl64SBQ1
34U1w9Mfnl+db9VtMhHZ4jNev6kKQvkMGqXaBdQrO+VD2cVmaUmm6gzP0W/5fH+Z0+GbGwN/GKoX
EjC/IDK6NsaHXiF0ra9fSGEFEsULhSYayIbHjt43tBTNovr8H0uz/WQ18bORhfpF963OkEHq2hwq
YkbNs2J1giGuhHTTE3a7sGm2j2jwu3NK+AqjK/WYpPolPYTPyrNojv/Vzv3bwLzbX2eDMHiTAeXI
bYAMfwJtkC2tHPblXUOiMekqQYt1Xr4HKEVXW6XQL9KR/yh24lf5N3xKLfFpjZNm0RKiBACGVMxa
ooh1fRKaxJMate70S5nR4in8rdYUVXLI1vh0/FBXNm/xcfppbVbjqCOlDWSv0VGem+BiGJLJHtmj
cCz36gMfGeUvElIxoWsZ/oLjm0Khfy9y5snDhtM8UYBZ/VSfwmfpS/jTrJFeLz1QP23MnKue5aoQ
RK2OgNZvafeBibBT+Tez6zXh3KUjLqOpM2WjGDyaww6EwNMIn6TexYwqGp87dyueB9OQjeogWLvg
FLv3r/BCoQiKngCVTbQKGooks92L+TbltBoG+Z1KCweaRRt538B/+ugK+5YPXaUEGABiJKfcaPbd
J2ff/wVzmtZvn/bzF8z2FlKUrB9y/ILSxEDXI1Ut3yaflaNsXx9EMzH199gNneIfvyXAQUzNM2BK
MPYmzTzboJWJMKqyd1H50fbEbVEKu/EvCDtWlnf7QYFHI9PeaqBoRc/m+gqWSlFVTV5xF17Pd4hD
fxcjUzdJinHMHGQdK2Wd6a9dvZASigsCqhjIEMCEPB8eG0ikBHweiZeYwyMcdWVqZp5cWiJpyEo4
+M2SNLMFkaKpOwQi8QlBe70y0Qc8ZhiJfOHGB6HY8fleC7e5TlVMonncq+d9BcFGD488YCbseezP
ckZl0UWUZqjE6b949tFsVO85j43RFdDBxv9/yo8s2+jac1caPGaeGHiPA9pADoyZTWVCPtqD+lFZ
WUD3N69RTOsWTEEIzBP0wNw+2hO2gtC5caZoNsCFIq4kUJe58TlSU9ZJOmWUqa95VlENrVmoKCOG
ecNZcRAWG1/MmVU00Cy7fzGWLGsS2PrAnIGh6DniF0Q/RPa4Urko4JJyxD7yoEEl5tuqxyYHsp44
ahWlj7I+rDX6lz7tNKGEwiyKx2i2zPxGx5UFC1EVA/wGOAmBcp5H+Wgnpy4RaH5MfLvJdiwylPA4
sl2onVI9MgrhyHcGL2wg4zz6VP7UB8j52VVJmXIWGqAx818i20SaRdqAVjaXvcR/g+KY1B5mOJ0m
fmcJWH1oExnaXnxLd7L0yGsg8gDLf2eX2oGsMk/dxvHfJ1iYKuXTNNZ89E6RAhkhBcpxIS+ekT9B
aWaIidkUOdvkVT2YZRuLZgS9t20hV491rPBmNBTPTEkaUxQ8zZB1zwTP9N9kWqHEssyoSaIGVAQd
CC1ATE3bVO2394/GLQBkwtqBugzpwCSxPo8niS92ysi02CWVFm91UUgeRE7Z+nFc0AAA9rb3zIx4
vQ05COKgBp/bchJW/zj+w0S1DDEpJINTJXn+uLUZgPJhOXqXPIQCXy1kjyGurFR2NMNgQYEvGSn1
2VdfgjUx99viC0xryNwhgwnhXTDZXL8+kqcQqGjxzE0yx+sMsukEu+WdrjYDt6t3gGPK3h9pdcrq
Js+czGLNAgQkgSdXpkv7I88EuzHhoyplbtjomsVzaBd1Hu9ZQ9b6ThUI0MZrq2oz+p60E0FfbWOu
hDbhmJsa8TGF1xX1Wjg5vbPX7zBYREUQbEBZUUI1fXZZpbZOAyWsmFtGEiptYPVR+Eg2MG4q2yXJ
IHMPSKEZ1YXm6IwfjTCEplMdhOFWG0A/ef9k3hYJwOcBcVK01VXQcEjz0h8LQdHaAP7jCs8gyE+i
4/CXr2g0GhgoDZFnSWbXWWlgEe8kSFbFbEBzMqmgfHKKs9/iQcT8dw4xSAvq2iBz5r+G1pHDXSZb
4C6RianrL6rLJEPl1vZxCk/n+4hiJWZz4Kcn1vjrT5vIcsuypMOJevGgg8SQ75JD8tiAMl7SaVW/
Zd2fYR+OTqKsiY58V2hvbCP7RIcK/wJOe217IJ3YsjFnrqg94PHwTPY0cIDGUT/fNZohtptIOtey
zUPa3Cw/4kf+qXuRwJFjyuFeALmlJFJyli+JZnae2XKWrhhrsOzbQG36tD9+5CxQk5pCVn2IIro9
3pUTVzk9sYi6Y0cZfcP6JFjSPnkd3wjbqI8cXn3Q0hu8vPKZvpmBZlsFZgTcwgnEOuE3rreKYDK0
a2SNuRUEDrPHoXhJC2jPORABV7w/NXdoc6do3tMRwqbSwR9+l7ypCI4KXFAPhvXUQY2htbrwUCAd
4XMrbk0JUgQDRhMe4tgKPYjhGVJpcdGm0cEkZ8mP5AsdUu9Zf6rDbQkqiRrFXe6PpDz6oCBohGOz
G+t3VadQwGPBNniOhoby6a6W1zCcysIZvVr8LLWXuKSVkkBirnKsFGi7YVC5fwrYUW+NaBeErwX4
pzdJ9IqRJjhtDOe/p+cw20AybPQPrLYV+VXszeFLYVvokUpAhmc7dTAbvNh6dVK8mJLyCa8NTXsX
Y+jDND1iBN1ZVWwiUfWXJ23V1o2jbZGegDL08dwNB0W1pfGY5vsYuNKAttyWaUaOxnH2kpZmrlpg
OS6dQH3M3zCkcv+9WfDgaDQpAOgjRENtRZ6ywx8P8qBWNeM5hbl1ZCuFAWx8wbYh1VsTYK2YioGj
1cZwzGqMq1mTeKeRYp5rp2iGMhylauXnLLmlq58z8w9xqmcMxM7MHY6JhLFfu4rMDk10n6eZ/1IP
hiRZEh+ZmrhGp3GToiJM/bkRs+ericV+TCSOuZBvTZLYaMrc0CuVypDnS2mZJhQT52vLXTyPKEki
QgZWQZ0XTDDeTaSyZL5b8w8cPE849kcf4p5VDjxFSnuSW1E1UAj57QQEza2G6+gPW11bk7a8RTdj
+eA9nMoAU31tPnKdhOB7lhriu5k2Ccaii/EgN2IPTT5VMLqhSg+VGmsXiKadWc3X+1RnPaQih54q
viC+ZUqjGwMfR6ZYCNlXznlrUO/FXyij4gPlOx4aNersaGAeSQ2Syg/cxiObMghNXS0NQNkr1ckr
229aq+K2adiafvYUci9xedBLO1IBV/68f2duOzxodhOQgU3TFJP2xOwhV3KJgDgxi1zFiQBpEl4h
E3nEYxVBktLbivIGFcN3iP1uQ/e+5VuA0GRZh3F4WEAY5Vms0gKLIVa6H7tK8ZDqdsnAybPJorPq
uQR09eoxqSg0uAn/UCtWpVVm6vFvuXjpwRjgQ5kS8QyApm8dD2R17BlaHuxgKqVcbRD5y9fAFeOv
JIA35aXZT56uwI8HRpBiiUPcFbmikhC3xzNkh11VAcUTi1ZShqkh9Zm/vb9RN1UDGJVwn+DmAI9H
kHttlEuB8Q34MnbBqJocqjVym+mozXzo1Z+fuZFA7Erg1PHnheFBHV66L5Xs8odWM9YK+989oWtL
qEJgXgdgJEyw31B3glLSy4gfxe4QjzsWHqVhJ5Tq0WsOhVtAx7vL3vNh0xqILUxO8i73t/G2AIry
DhAu4HKRp9r+nPk+ETmp8XzPd0thosEKOxoNmPi02/iYliFNSodfm125PS/XJmeXK4actCe0uu+O
fm5EYkNjImAA630c5T8cikz3V3hb8AHkXVXR8wJZkAaizeuD0idZj+60GrjE72LTb8aK8hDg5jqw
7d23dNvUx17ibQWyD1LZKBXOYtSsqFgvqGHoZul+UB5ZO4L2B7Nm4h9UdOSPtrXi1CpsSAB2B0U7
6bU9HsHPQ5uKgpIvWuvgLoSjqJFCGWt67gUVtH/XS1frPAxFLg7dmjt2E70ERF+4J/nRszkIGafb
5KShJTnQ6kxcXTmX0B/OUebrqZqubM1tXwlbAyJclGZlHR9jno7nfJ+UGbiy3FL6yvNLWz5W3Jkk
sjH4Fguo4mGoP3Tl3iToFUs7T0d0Fm3ERqRiZt3/TEvHb3owgL9E7wfO5npXoqzoO4HvAJMiBOGQ
3qQOJMtq4HKzcROqRWwiSFjLX5aMgpwJnD74FvAsM6NyVPkCJLwjN/Y1bSO1Fb/tmnehbvdAIY1I
8UJ9Jc9cqIB88yfgy/MaP3FFXK9zKLyg8gbs6ij9lobtoEICK0G+IVU0eYa0Pa2gOtRY2hoseOnC
yeDtwQg+P1XHZmGW2DV5iCQ8dFWlHY8CGE6iBLMudTmuvF23oRUKxiCgElBgAYnffNiGNB0/qJof
ocDhg6QwwOO14mSWHucrE9Nn/eHaPLzNmPIPI9evBCpoEW1GxO1fBNCFFz59HwhlGG+NDmFP+xU8
7NKJ+bm6WTCkMKIjHCoiV8tlFdQsPWeEsQBIUq4i3VUzDbRTSeL887sB5tNpdgl0r3AH1+sdoWM0
8noVufUA9dr44kENwyfMCCdh6WiNrXOu8oliPr4gRnTQ+AVOCJ782pyXtZE/ZlgjxlUFO+s0kdZp
X+xGYXzigpIDz5YamQyx6kZociDDQozqSn4TmDVXggpBG1MrAsbebirlSw0HAmorLtgno7g60j45
/JmbRosQRRtBxHgXGHyuf2oNYow8GQV8jmTfyCi7YlSPauShglLMuMNoKl850Rpfz+L5wxYRXtRR
PEQ57doqn8kDkQY5cvWkMtkAwbDimRuNJL2g1k1Ku0GG3mv7ijcx88uztShouqrzRWOGbuqNfhMR
T4W1H8e/5j0xH8U8dvmsDY5cpmGEWovjcyj5buQF/Ckds9GRIehsDHn3/o/PIuoX6LsBoSkjQJqt
XSYsyvu8jl1QE2Hadk9ksyssCQLVa6y4t6PjOII/Tc2eSjCr6l5EqtgVj5i53L6psV171mvzFhgg
ELBiG0OYuzwyVKghJCdoAA0bdlJWu9G3MS0Qv5BMh6fkwZ7wfV1+bHfrJWSMgjhxUZ6uzEwUwDgW
0Vj95w7wyszsgS60LE7CLkrcZAwxpbwD15Qv7sEe06/VOhfyqKsVzamRxIL5fKPBFHkWHYgqqa/a
u8yoZnKqUVsogQV231H0vp7vn53bpi2+qIioB4PcUKAVv4siP7bSJ1zYlkGeuICbWSi4fwxudQzt
PyGUuOwQOnEllG6qs7JnqH3s4T/Wgq8F53T1A2ZXRx6UABjCNHFLPtXpoOixxaIhte+vc6Gacr3O
WVzBpAzI/TxL3NxUvHPTmaCOEy0tBRemzYmb6iKWOyXdrFhd8E1Xi5s9hopWlbKkY3Hq6av8nVD0
piJTeusNVIK3pUF2hjV8Pt43epuRTSuFqC+o6ZDwfWMrfnxRnkEVIuzrxOUiZJSgRv2E00gdr2kj
I2gDzmk6sTekNFsDlC6Unqd0/JsvGzhIJOfXryA6OAyNoiZ2Y7DznSCZBK2aMGZSY7Ccg3QGk4tR
e55qby+Mj6DG08dZKR/yLKszIxii5MVnYfsVcXrVfiHfqwaUotuGAyWHrpXQPpULMMmWgpSXJh8q
6nhk8ggekaCscsglh53+myOIle0+yqQMJUVdtiB463+SPmCB2fRhGR3bKu5TI0sVeARJrtPOvL/9
i1d5IgGDl4YDRFPpehfErJXlIi9iF5WEmmshbEIFBnoE71GFNtBBRsNaM6IAbFCdgfleTLbe/wHi
gjMiP3/ALCWXJD4NY9CeuEO4aWQeENImUGgS7Sqo+xEjAuPsb7BT9rYGeClaI7ZfUXnPNWBYrv+W
3Jv/gl2O66eaYccDqifPhXJEt+W/+JmAOoMeVUagf8MM1WHwdcjDMQZ72J/gg9+EB86XQMpb2kFj
QthbKWmrUSRJRsEao5TfOO8hARK7NfQyNnoE59HW8yy0KSPRKKNt229LCKCntFApH15Wfu3STZbQ
PgfGF2hNZGbXX7VBgZwbeyF2s2FTKPumiGjk26gPEswyh+RP0wVWjdp+Gwq0jd6GlEbeLhB7/Diq
oIFZbDXyArUWBYK32usQPg2ANyRmWXC0W2u6L70AyKGQyCOfn1K369/K+WXQDaEeu+jqtyZrlNws
ksGjOrbcQjtVoXGcZJuy5NbYsaZdmMVBE1IQOJVpIAeCCNeW4zLzikiRsEsKzzZVTyoADYbxQU6K
fMU5L8UAk0om+sUq1Czm+BQoHjC5HAM86ESQwGfdDFaoZy9o8+z4qFhrlyz6DwS1IhB9KAGBnOZ6
ZRziy6ABj4vLJxhzEnQ7bGgNWqz6ogw2+gHBazSag7/mtqbHYr6hP83OvKOn+YEXFk3iFgpVirMq
Hxt+r0EABVnGPu+doVxJbBYDApD3orKMKB4g8Nkn7OWiEnx/TNyhRQ0CyCLqVZ8iwOoVbcRXNEO0
s49oKLS4wWwhhmfz8KQA9evgsh7/CsPOk1Z+0tJ7BrwMaG6hbTzpXF5vPV8IXNBwHGIjX2934KEF
dKSWn0Wuko+E1/29kBXM4LkkMBrQPa+kl0vlAYInSkfihdY4uLKuzUeq54PTPEpdriqgNf6mDuju
SRtO3RHipH3txOyx1CorqNce8mlhNx8f1RdJAioRtceZP5WEBCiiFpY7mfbFY8Wnpj4CJBBaUZsY
JZ8ZlfLa1gfM8lOW2LJS4WlELphbGLOHTKOBFyrWwSv20AcvWmzyngEWvvsP48I1lHBcpmoNsi8U
GK53hxtqORQSIXVrLzY4smVVC06Mo76m7HYLCZWAYELGrU/lSQUgkWtDRdEoWh6R1I0P5TO3TWhl
MCDWn56Ep98lFde4HJdqglf2ZqeuG9O2Ln3Yy+jRt6W/09DG05/x4RwdFPqaU2K4Vfj/4b0XbvyV
3ZmjSVOh0sZQTN32N/KASNqn/keqOnKWgzIjcKRSo558BEcX3z9X3N7Dz8nNOLJ6jA41+yy3sngF
Sbpw/65+0XQEfgSU3CgpHtLO1EWTfJoSyM2WT3Dqeyr4f6p+lSxk0R6gajz4KTHUOWcXGiDKplY5
7A09xic3KLbSbeb4zz2+OZD1Bk+N/DhNyVhtYRibjppfyd6r6Mv9k/2NlJhdvyk2+ffvmF2/pMXI
sa/jBOxBQ0J1yHZhthV0rjh3f5p3pzIPKSCtOd25z93n4+Na+XWpFHxlf+bGKwjcFEIx7TsFnBUc
hOUBWUsWOv0u87B8H0lhYD6yz/vrXup0/LQ7Zx4KhgYsEwHW3RiDTDFkjyTbiD3IWzgm2d43thBW
Xdmau1WpC2LNxxo1dd+CBTasz97w0rM/q8CYpRLRlamZK020SMoGgmWRU4LxGlRiMBnc7qsOqS0t
pYfwVweI4tFbq2gvv1z/OUfzxorMGIIKHzd6EDZZQZvM4I/8Cz/uoj9A5oyRyYF2JbOKZ1H5dX93
Fx/nH5ZnbxiOT9fFI3aXJ4+KAChdaPe9Ia4Gx4tv1lTKBskrgBNzNg2obnKSwoDplDnIh5qNbCcC
hh3AgL/lspKqU28nsssP8ZWXG4PXbD18QH0yQZNQL1f4AJb8Nb7zf37M7LlKGyH2ewHfOcyPrW/1
yGs4A6oLGIOPgdvZJya3VhdbPsX/MTlzglPSC3IZ7DORD0Jo1+BFld6AKxZWqURmIQEkjTDvLWEY
GY8jcss5LYavxCJG7Qtxn+ZqZEOwNbOZX4/m/XOzbEUF+6mEjsiNpBpgiR7qyaWIy1H3jhgof5U0
WCuhzxPlf60FY4CTBYyvf7Mp//ArfRSOTS010KAqtRbk0XU4nlO+HM5SlVcWBGkho53IFsu1EgLI
aB5wWdzRsA9Hy++BEPFZgV4zPyoUunlrBDFzjMX//jo0oDTw/GNYbvb6a0E/loXYiXsEw7RURUw+
6U6kQD1GALF3vPfk5KMJmn1VosbtpEg62fhSJg5K81mmrrjg2QH7/jEguUDXGRGoDsDuzAVzfJhw
MtTPMsxFVR96AuQ6wKrDACblFVNL3x6T1pjJJLhEaM9em/LZKFeZyAn7ipMbYAUL0YijPl+5pXPh
ju8VofWL/GKSYUX98dpMnJZ5Ak0HHLEkFjfZKEobwFraDeheUjPQUv5phEarmWnsFTkl2cl+B0gu
abaSF10USWm2jdb1dolunSXUBfRbxJEZZddOoM+kpWGJiEBPS87U6li0h86DRIUHDJ6mZZypkxFS
HnIug5O6QE+9415kEiVbvxWgjzTwb1XTS3bUJP5K1jrt3o+Y4nvZkDYQkMmABwjqktfLLtQMZKCj
JO4LL/Q3jcZ7eynPo9+SX713SattFKHUzD4uyd/7V3rRMECXABtjDgDn6NqwH+kkq5mO8jWn2CV4
lVM/tfOqPKmg5iUMjJGxsFJbXjpJ6FwBzTWNDt4MpyFpK3tfisneBxiAsmDXV4Nv3F/W/LX/3lBI
RGAm7VsZ9Dud/fGIFLKUo5dMoC2XOkNlY+zopXpHlgQGw+5L+VyVfJ6HETcGZ3lIXfNCI3owCHIi
ZF2W8Mmh9fChPKOkRz7YmcH/gdHdXlnn9GfnB0cHqFcAUBzLndfppTxShbJVxX3nnVvwyJ8ijJq2
ks03VHiQHf2lOZf1ihuYRy7/WuukzgQwJJpL82Z8lUp9jwoeLmmDGu54DAMz6yyZf9VCq9+F4K1H
UPwS8hyNw7/KatdzFr78yzy8D2R9JBkVwlnmDQI36CJ2nrjnOA1Y6VAqX6GSpY6GpLFkm2Q50Dc8
6G1GTah+l4wr7IKp2S6D4pIpowGYcgKjilADrRmk5aEq+5UTPj1SNx8FM2/AWoPVGe/Y9aUKdA6F
MC4keyHXxqcsqRpLJLXsZKSLnfsHYOn+IrL6X1Pgirg2FQ1DqoPZgOxHYikBJmAkzGp4tImzLYKC
A6it7tubF7z+tfk/DM4i8y4alFKMsLZGyndD0R6HhLc7rngQRNkOoc6ci3uBxDY42wy/Kwywd9//
BYsrnprrQGdLaKvOLpomyCikk4BA9FrDREhRveU8b4rq+CtXopqGI3PS4J8yNE7LRuke6wYrOnSi
b8gceK/nWAgV3oDsIugMeTKYKgbxQR+/6lf2WNTEJP2RqfkezWBzxA8p1M4ZWob4Ze0TLBwv3Hc4
YcQgIFm+6foz3Uv9EZrHapLYgXzxkO8XgQJK0Lh9GBrMxeY8huVODJw/yZOSemem/eI9tuI6FoIP
RJ2g/sE3QAF8Xvr2VVbFROqEvZc94Evj+cGQClQrOPYn0oO1RS9c+qnKikEcCEbo8hyskvZd0eWY
wt1rEFqVQbGVpIODys9rp8hU7LbEy82gjq0YeDhE86rKzDRhj31ZnYMUrdJhTS5jycWoIniWMJw4
wYPmcWo7KH6ScZgZKfniZRRdX/KoFyfPeptY8hDTsgcGGRjgbU1exXSNN3Np98k0YTPF/EA2SNcX
v4mg46hjbG/fcpydAPNYRVbaxXToXgT96f6Vm4KA2XsGbsn/ZwvApGtbpMx8rS5h639IO6/luLGk
Wz8RIuDNLVCWVRSNRMrcIFoSBe89nv7/wD7nDAuFUwjNPxc9HcGOSmyXO3fmyrWk6m54rVO7o6r/
VT/r9V2wJh6+dLkAsyaynnTipr7IS2MhS2/GNJieVKW1pRZqJ9mz/d9PYfkFLJHd6ZApgHIfahIf
7bZwnwZ1jYdkmrv5eKlTIIMCqhRp4ZmLsfQmjNTG4oB5Zr0RkCN0LCP2Vu7u97apKzPAlCWLlirC
lJnvltU+EE0v4NHWunvJ+wlDxhcFOK5ewh6n+JB1l6eWXps6OooFHa/9qWjGXZ7nf/xB2lt4oLgL
nMD7jQSpAzT/CMPbvi3EY+itVeWunS65XLqLJ21ndSJculyUGFEQ04wqdI/LpuPVtS28l6DeVsqR
fqHAM95ub7gFc8SidMHRB2cCwJztAUUPBanseWTlXktxdLAKuwQzjgpx0JqaU5cDF3i31m+8EMPh
TWmOAjRDdoSK1eUoJctPcXWSfIo9a5vqPxM3dxJrY2nhfdPc6cZrOP6Ki9+qtyUFn9hRvaYX/v/5
AlgLJ2JFWqFm82yiLi10wiCfELWnmjJmxzB3z43o/hnMn4n0xxfCz16nHQ2henMDdBTjlE7MdiWo
uD7v0zxAkKjQAgpXwMy39H6ceqrKPOgviUazPKD9Idk1oew0lnYooidAp7cXfMGZXpqcuZi0hNS5
TXgAaQL0xkGkFDtjHJVn5O06IJaURNVQTX9XapPsyliJnToJEChpcvFw+0smQ5eH8vJDpnvow8Mh
C00dkiPGbgmQUvcxelSDNcY7tWzFp9umFhwAtkADgIbj+LPil7Z0+lnaDEj7qfTVXaiSDqNd+DW0
NmmrOUL1EFhoMNlw9m/zqfcs+xSTF3ytddrQHhLq9P0vo7EHwBT0Yumg+8xobVmub93LL5zNhuf5
UV3WMvrjmftb9QObDi/FamkLtF23v8vjz7Kk7gLxq2sek+RM+OdJnwLeWY209imzZCIR2OWnTBfi
h4UZS5qURybz1BiO8bmluio6aCd07QGF3CTflOEKf8O81POvRVryoZslxAHSeWnRz2OrNhBUBWJc
dXbXPeidPXbnMjftUJOOsvm7CPMDUrEwZiNyvyulL0NQ7GvfICzdDd5p6jP3Vr5q3uDy/lV8DmpW
UxYGPaTLryrkvMiEnOdz1bTxFxlRoG3qtf1GREO5dBXhYdTCwK41yXgO28rCgaXi1qulJ8lFJpI+
k+9GU3cby6VBrch8eMYssz34MOjzH8EVrYuPcJl+k2ojgi04Tp+ySE4+NXXcbHr6xR11TIZj21TS
f+F0AJvB1GkZVFTfyw8f1ne68vW2Fd5TIF1rkx8cnjLJooFpovPPTMjBLY86ZYbsq220mrkSYS7d
OTTLY5uHLSnU2f5SzaSWlRH7eqtuitLxFd2m+8f26f0ZdLu0ktWOsgWTUzf1BO0nzGA9L5dSNwTD
LfxUOSV606B6Jpaf+9bMNk0Q+7+01BjOitoCJA5gYThoGQw3+aicvUgqD3IcQB1QetY/XV5LNIUW
8ZsFUzag48I/C4WrrJy/BU/A1U/WZiL6BBI/u5mi3ovDQmqVk+iN+0KVIbcqGhnwFHTtcuB2f51u
pLjO7qbTBdABUfbl1KR9K4VN3aonof4mA2vIir/fbjgM1O5MEWIRyseXBtrAK1Uv7tSTm1Z2mBWb
wjRtRX/SA9fx4uYQR3b19ba/n35ydrXAp0BfHg0FFpyOszFlSdYatHCopxFAwSFRxPA+bkrFVnyT
toImDLc5mJzdbaPzst3kL7jKkQEmlELPYd7GAO9sXatxoKGFm33TPfVYKP4XN7AOY9M8FO3J8/p9
NQZ3qluvuKqF7c07FRYt3ogkPOZpot5KrUJrTfVklbJ1rNXR34aZ1m+tttd3QSToBZ28wRut/Gto
lckHzmZ6ulYRF4SYmjByFj+6ht6YLi/WU9xadkQF3C9ey2Hl+r5+JUy8NIaFwPSUzZyDmsxcIhFF
HeMUTQra3hAYtiUUaxD2pUmkB4mSC/3oKkD/y33aJ0IWhoOmnVD1PHWq4hj+P7179D1/m0MIk1dr
0N+FDA+PERFkicjbcmovuLTYCpKO8oupnXoPkoCpyILfEe3Rs+vBLgCY/PhDj/PtXbpwNIiAoGk2
FSSZrkipuBWqBhSufrKClzTZidE+GNv9AF1LGvUrNYYlW6Qu6eeiH2BSSb0cnwz0taGIpJ+MRt4H
urClmO5YprBXaCWz/G+3R7Z0/t7jOzrISUYDVbk010hVIdSqZJxoIlPHO62Gm2Kf0bJI7fOpbcyz
pW7olF2Z0OttA8L0vQkWFBzp/dkiloUZ+NrgGqfE7bZeCuin1XgvWKAnxb7b6EoSAgrqg5Vb4vpM
YBbuPIOwiS6PubwujbdjxnsVdp0yGnao7B3KKPSOK1N6fbwvrczuzUGgCzRTUxO4pQ8ZRGSPUvDM
Idy4ZrZTKndTCMVj91XxtjEwsMoV7Nb/3YbBFmTc7U+53kt8CT6djNTUmTbfS4ZQhILYeOYpL8Rt
EtyT8s6hZpAtnzLkypJe38CXtmalGteqilbnrgD5Ez6OZs8zXN8q8UMer+pcL2zayRbpVQIibcq7
XW7auO/UQitL8wQBUbYT2uCfIKp6R4zyaNN4ZeSkWSnfeYneb/Czxr1eRN3X21O7tJUUwjCyWzTQ
WPPsCFjtwW27yjwJPnhfsUZRScnVNRDh4kgVQHTq1MKrXxEYVp2nimPamCcv/Nzn6BQnGv20D0kB
Rh44E0yXeD5zEwa/bg9vaTXxsyTTyDfAjTftrA/hrmy0fZN7zHBWJMVx7Pr+SfPEe8PvxXtF78SV
M7NkDrigyW2IcgYXyqW5SKistI1G8/1GFISHrvwR+DxepLUkytKyfTQ0u3qtHj6gohjMU5vkDk/m
0Czs2zO3ZmF2+rUAJFKXYEFUT7L1OqwBzZZcJ2UlWHqoiQJCmOx/WJm+6UpVqGlQ6+lidX+3T82D
Mu5r+K3WsmrXeRbYiwhzFfTIudrn4OE0ibSkh1zyZGXfXZDhCB95m3jYOmlvd9pKH/fStLHFicSI
xig0z9xHYJZMWqybpySCeULN3NLJpUJbcVILrhlIqkqcOyHM9TlIrK31pi/LyjilwkvWi0iQZ048
rAxlzchsM+eR5cZiUBunSbuxamllkO7/10bmG1lpUtPNG0YSe46cf9I1YxOsATgWRkKoxQuQ3caL
fg53sCSe7vLgi6ch8A5d7J5oWHUKdY25ZWFLT9BtEhnkmtWrULWUu04LhEQ86UGwsbzsIffOkbop
Y/XrGCu2XvUr6jAL7kYhZjUJsmRczrzvckjHZMRji6fc2OvaF8PJlNK21jI0S7NHnzRAY6JGmpqm
r/hwUlPR65shGcUTsXOLkHC8iYTU2Pn9Wq1nyRCwF2hooGckYze7Dg1PEMVaZv5CLfsB4aaT+tZj
W3Yr0cSiGYQzQb/geK/yrhQ8dTlzMaPA+uQb9374udFebnvPpa0wxfdTPou9MPdufh6JuWpV4ikp
ahvVKYT+tm3+1qZfzdpeq04vhEc4NnpD3znHeAvNFohHkUkdVDx5n2r3vi6yTaHrJOvumpWn5oJz
m6QKdaAz5O1hj780FMreKIZGLZ4E/afq/umyv05HqBe/P7utK0mOVL/j98fhk5n989/9PnEWb/Up
bH+PUj7sZKWXwlgvWvHUmEWF06RFNrLKw+2lX9pe5LfgUdLoUYdK4nKSCi3xyzyUxFOUvcVQN4BO
RIRpJa5ZXPIPRma+2dUkATiPzEjaYGu57QP72NP8fxTEbru1DNqSm/k4opmPlisEpdpaFE91W+0V
+Z+0b+xIjzaasHIyl04NLpo2auh8xSvtd8iM1LBl6U4qaXY6X1778VnFpL6D4OX2Ki1uZbzMRLvJ
q0KZ3dNu7fFwrSx8dUVFcLR1ZQ3MsDRrEGqxz0AQ8H+zJVK1Thp54ounNEn+kWv1WRyKO9oeY29N
vW/REh7637YhSmuXO84XtNHwKXyedGUHWZlW8By1s3aNJXRpdSbvTDkepk4KU5dmzKjt/ITI56TB
p9d8qqWtQI5Yag1HFFEhUldi6aVzRDUc7Cdva+gtZl4tDyJkhUkhnAxXoJldBvKBgFT0/fY+WMjD
vAN6uW0IDcEXzOLQJARGpBnBVOEv7tEuOAWRhuQDqmq1dqdD8FIHHlDi5rnOvHMvxptViPrSvMJN
DHUCzHfEjDOH4dIxHJRSJJ2GurbV5jUzH60IU8O+1DdZ/HR7wGvWZptl1HM9d6MEhGni26WaQ90p
djZZNdPbjcKwLWqouW6bXHJWpGRg9Z8yM0DZLjeOmEZxSc8YYYq7V4PQNrt2L1tvNMk6rdr/vG1s
aXz0XfKgZj+AIZodbLEII5TXgBB1OcvYW6eGHIzpDZuwQBPCs7XgL+VOSf2ScbIssqCSRBZ2blEP
PUXqMzaqDDBYTlCPSQtbSQ5knQky11ATS8cCyC4ekouYaHa2fqYejpQKK+mUB8+5fie79/Bd3p7C
hTIx4cQHG7OTnoxBZmkRdaqeyB+8F8dPdWrzSydJm0GVbTU9UA9rg1/1mvrz0laZYj/iGZr9rspT
3KiNXHWlNKXxRr/YZN4v2hucftgTbu5uD3NpJifBJ/CcZAauiHkkv1WawcOWXrhbN9LgH82dukpW
dv+yGbikqOfBTD0PmriCtAG5bYp+2ZPS2BUbpIvzFSNLVwCbgUolqGYSgtO8fohsyEMWAoGodOq8
wumivUdzcWk+jv3Km3Dh2oQSGEwx4DyC2/nzNtVhwFent0AfozfZU647yFklb2+vzMJoJjcxJYvI
GKnzrM2oSkOfpT29tk3Sbz1FrbbKSGc3TI+eiajjbWsLC8TbhuQiVI7c1XMQc9ZlGqRrxFJq+Bnm
wrF6zseVaGPZBALF7GwoLec3tMuDqXEbbugYOBkMOPp9OlSt4xfVyvqsGZqd3N6sorxgsCc9/9ME
p9x/GrSVIH3RBJWYKWkIfclc2aKm5i0H01gmYlCTjmOAY+nahC3uMzrZEXemfABG53I/JwIESX7n
SydFcuv7ZLDUI1XTr7cXfnGb8UynYjDpvomzyerob9EiKZdOsQrdeO5qkSOomnuoR7/6HVhAa2/b
W/KrU7SJLIj8/oiaGRwrq9OyJpVO4lg0x04Qxo2qFaFDqkckVyT4W5hFNQhuCzZ6G9JWIcn0ewrd
GgJqaeRTvhk6hYnzdb7laysg5hFCQo4stD35vrLc1zbd6ELzvDLkazwJxxdDABspkOpzZWm5E/Uh
HQrpNKIeOFZ3tXLwY3sffSFkXBNdWbg8II+dEGVTtg+ffrlpekoHrdFhC+SXreUHdyDAiCTbyPOd
qr7cHtlCnDEhCkAvKhBTUIC9NJZ73dCLFWuZJackPaFdYwv6j7GZCOJfG3PFRy1bo7iFd5fBBk5/
/+DfJUrWhV8yNPgvh2TbU5F01N8FzNy6fXtcS1uDS+r/WZqdvLoOcf4JllrkIoyfefKj0zpHT/8L
L/LBzDzojTsrQAGRoKkyv7Y6IiH+P4m1MmnTp17Wp4mR/jOUuX6W13ddVLXTfrDNfQYRi7H9VI9O
87tba9Je2nmEnAjEQAI2cZRcLs9omUUbZT2hhJLLcM5A+KaiD3skRG2cNMm9h7H2127Jq+GBkSTa
BDsLloZ64Gy7V0EoGiEYiJM8jrbsesfOa7/Vza63rGOr5nYw/u4i//X29rjy/hMFGW6ZGAPIHCD9
y5GKZaC2ZSsLJyHJHoTiGIrJs6VVaxHoldt4ZzpDgJwMyvTgnD8Z4jwRLNWloTUpNhI6Xr/VAory
O9xV6e2aoDj26UoydWFkXAWAvWhYoq1m/l5Po5GmBlX0z/BA2mG1r1v6lLuVLblmZHYDDDj/tohk
/xyIRz+Aa2ujmN/+eoUuxjGbOtdtkSzRMOHrFYylfzpOcL4SZlxdz9ND+cNczbaeUFg86rrBP+t3
6a786zuDXwdUwmki5Tx1613usTaI+XmDlejST+T0be2rZXyPkfvu7+rsj5cMjtn+/bae8vaTFguF
ZhJQlyYLXc2zOoFbf+hAP1ulTYev07crTu/Kt04DI6809ZXw4eLMt3aeTymo1v0zMbYjiBGYD+ip
kruh/XN7D1z5o0tD80SnmJq6UMmKf25DyLW9r0lwdvU9jYeIMe1vm7re0WSCaDCcgMyM6erSdQUl
00stOQccm4IKXuyhXLMycWtGZsvTVioJkhEjgu/eiRYWhGqXJH99OBkK3bBTWAvL1ByQ7Q5a2Lah
mpxH8x+1R2Agvkv9lZV5T1tdXErM0Ucjs6HUrR+RLlSSs+EBmEq6bZsYmzKHtMpsIW5JJChmSltu
1K0/gEJUSloM8+IMThGapZxmpLX0xdLcIlhCm58ypVznmVDfr7O+TYPgbPnnXDMoU+2LtZb2FRtz
GnR1HNTQl/zg3Fs/StFypjNcNGt56jUr0uUhViPfyqqSkZT6i1Yh/St9buRyJT5aMzLz4F1aDXkw
GbG8ZyTaHGmoN1qwplY2J+kGu0gSHKgEGB8OF7nBy7FUchBkZSLCGd/GdmT6h8GF3RPR99Qxm+he
hGYoazIbZoCzlH0N9DclLndtlYDXRqwpfmPzHMRKPcpBbo/lGs3etSPjfU7ZmS8kfw4P6OXXWaLf
5eC4snOuVkCHDSHaNZKeOEGdVNtBaYIVJ3N931zam62sEeWeFBl+di6AH6ljtXGb/6WF2bJGceOP
dRdl5z7yHF1/C9beC9fR2uUQZtdyK7qDr2kMgXpm25R2GWJHeJP0pzLTN6RFt3q/cpGuzdrslq6i
iCdlHmdnJdM2knbfGuLKrC0chot9MP39w7PE6rIya9wwOzfSvh+t06jdaVGwgiRcNIIoCJqLU05w
3rU/aIHvxQhHnAdqKg6F229tjg9x0/Lt9lW2NF/T/c8TnQNHVf1yNFEgZjS4Ftk58UctpWc+UD/R
HbYGhlo4PJSDCG7IBGmAomZHW6rAcQu0Dp+TZ8U1HPNbV9Fr2a2EaEtWCDKgOZBIo8EtezmYqo6t
JiCqOUfCNsnFpyIT/6jVEcz6GhhlYdpYGdrm4AajhjFvlE07GpFbPc3O1phmJ1f35Z0VVK+312Zh
E0zlTokcAsERwJfL4Yh0iORqombnUPSqYy+V3k+h70K7Jn235uKXpu6jrdnUdWYkkxrGVjC+iEV5
1LTvPXeyim7J7UFdw+J4NJKxndIwRIWw/l2Oqm4HMietzgk1hF1MROCMUbPPS8hplXjTiokDud5D
7OvHqn68bXvBH12Ynk0oSaVkYobgVFEVt9n78iYmFPUziHp+WyG8QUJ8boJhjZBpcXJl6PBljWAR
5v3LIUuRW0lRmWXnCkrwp1i0ff9gtMfbg1vcLf8xMn+lQhABl0jLSRY7c+PmL03om3ZqtGuVraWt
T6pkEpw0VfL7s0kEJyqqFBHYlbWv3ilZhiZXXPT27dEYTMksZCSFBnnI1BoCufD09w9eVjZLLVJd
Lyd6oi4oJKfeaD6RCfsFry5gY1VeeX0vzh7NIOxHiSrQPC+qZI2aUvHKzmaQwVw/jNlWiEtzl4m+
vDK0pQlEPmAqwsAqSGb0cmhV1Gh6qUT52SrcPZJCtL26WgNG5vYMLo0IWBHOAwgqPRLzTddICV+Q
5efKfBx0xAJ4CVUo9962sjAYkgcT9AucFP59tk41ZGqjUtT5WRX3SDZh4b+Iu0iMEBKiLAily/wq
9OtQiP2yLc5RkD9CkA4l+Pimyv6blip/fbVDd0ETDS8DSE+o3l6uTBMnUSpZQXIOw3+E7CuvAtV4
uj1f16tyaWK2+HXSdE2bhcmZYl8/ScmOn2Hxum3j2s1hg34HErUATa/Ed0cYXNtSx0bcFkdXPxX+
S9Hdm96zEu9F+GnWBManabk8q5f2ZtOmuy5lMxl7FvkK8X5wJgJR8yham9vjWpo7oiGkgsipk4qZ
/v7RJ0T8jwx+cs4ry049/RQH9yrkDH9rhXAIjQ3yYTDBYOjSihlmni6kfXLue3XbD8+tmm5Wk0nX
S4QRhF8sqDZoA52ngqFFrv1C53HfFaOT9YatdvQatH8Cv3dotsz2VRavjOv6Ero0OfPb9SDXRoMC
4znUBEfqXg1QemyIbi1tf71K2EFSm1Qp6R7gCJfzB7Ao0HtRxk6nbhM6pCyYBlYxtAujAXkw2Xmn
qdBm52jIuYQi3UjOaGA4hivxKoP9Lhc/ry7VtN6Xuxsv/cHSzI8OYyLmtYYlq/ka9PdWt8Y6dG0A
RBb86QQH1OOAYl5OmGwKEgmlwT0VySGNqt0QrMHzridrakeawJ/EXoA/Z8FdlPqKlFeZBeV6uY2E
Vw86ykFK71J5jQr+msSOlNhEjw13y8SdO6/6DqOUl4pSuMAofqf1xhJfKXjsRsO15cEWRvnQCnc0
Owvm8DMnk5DXZ688KnWw1dYaaK73IfksmP0nYWGg6fNOvTy0mlFpR+jOBrM750Ybb8eOMkFpicnh
tsu4BlTxcmIjgt+jWKUb1sxn+GUI9jWqXWoh9T4332o/3Cp1dugF+a5P4kc9FcnkV6hY/gzy8SWT
w79+L06IsalGgX4xMOKZC+6gWqt45QinXGk3snIOvJfUW8s1Xft5hkmDOOERdz5VwMuN2meWonQ1
GdZCdXeWjrDS8OwN1m7wfzTKP7endGH12KgUQib8gM6T8dKWqZWFkrdecIaz8Wds/EilpyjVXm8b
WTh5OBCuSu5IWjnnJIdFldRRoUXeOeiLZjNCdgbnibqGU1mYNrR+uY+pYrI15r5eRptiHEhOg7a7
h5Xlk1J9CtUnKWnv1OHn7QFNXu/SV/HqpcJtTJ2x+JSZV5QTH/IaVyBRZ7abxK+OJKddpdohK+XE
+R9UFW7bu14l7NFUP60SJ2xO3dj4hMyjbwVn1R0Oqj+etVw4WRBp3DYzn8EpO016gq7tiZyLf73c
DIHaj0YQNSQ5g6Q9FZVQUEJK0p2YCcTO8IY6IbPxl0eK1jsSL3QYgPvhn8oseZWEXqzyCg3PVXon
SC9TSan+c3tc8/2HCXph6dGSJobGq8Ji5QZGKkdBdPYN2nOy3vvsaclam/b15KF2MXENsdEneZBp
DT9ETUFnhhbSJ9HZBcJmgq1wDcSR2+5XBmNh2K3t9vmWmMYEoAj6MMBS6GbOnETQKqmoweN2NipS
tKFN8jIwvt+et3n09G4DlmyY2RW2+rymZDRmEJZWH53TNEfeCkhO9o/eP8JlYPfNlwQZj/LH31uk
s5e7hLCTx9tsM4yJHCS5GcXnvJR+lU0wokytdg8mjn1TVGV49F192PdFh9QYcgYrT7n5sZ7Gy62i
cbUgFQ3q8nIJxR6S2lIM47NqwV8R1uYhb7Rvtdltmq7fI3K2GvQszTAYQX2aYx0uzdmF1pfwcctQ
jZ3NUa42dPwqjtvVO1UsDDtG5sfRYiVDQVZ07QQukJXzfhVFMGDe4WCTcWPk8uboWaERGrPX4vQ8
NibBalCUe02KW0f1yeoaVZfvxTovtpGcNwcpR3zI9vrQOqZ93yh2qqfDVta09jlDIuAUIG/5HCdi
sJJMWji89OcbE1r7HRM287Wtp7lhokjxuY+NaBsLavkj1oRyJS9xxdv0PhWg6FgFaHzkeScSNGKp
KRVmfHZfsvxP+ADeMdvrXyBidO+Rocl7J39ThMPt7b7gMyY1DkCPhDMcsdkhthTXlEeJ5c+lP2X7
5n+Shbvkc/hy28rCtr6wMgtL1cbIEuo98TlKTx7BUZTbkvEFPqxCQ2xgjeZHn92N/07kf8Y0O8Ka
UhteHirxuU603unk0oO7RhO3bqyMWw8l9s3t0S04QrAi0H9wdCF9mQcXrRdFE/9PfB4y2Bq57+8S
deX6XVomhgXT08Sbwq9d+gUtjpqKExSfsyb3HU0MrXseRf5dKsXGYybHSMmWa5Hm0qJB2IYzJKwm
+z2zSQYpqKOE/di4j8PWskdbGn/5xZ/w7fb0LXggGR8wBUykGWm/uhzbYPqFaJQ8w6sWWSvV89Rn
Xder+9xNi+3QCdqRdKv/aciEn6Bm10pji9bh4qQ5gWOgz/lzhIjudGhxknPRRzs/7gY7L74bBfjs
ctsK5eex8n+k0cqOWdqhBNfkHy1SZQT0l0Pu1K4Ax6qTeXDRMaT22ftPbvnZ3N6e2aWNyQ1NLYZg
HprN6e8fAoI00GqjKzET13cVZDSKd5+vlfyXdiatk++F3EkucXZ/dIrWdIM42Qhs4wB4oZcco7S7
bMVRvbeqfIx4p1OtTqL09DOBYXm/ST4MJmg9tbOSPD0P+WMQBKSFRAcK7rB6UkRbTOHby3ZJA6bg
R+nWtpA/ZNbGFaxtqXt2FyJp4SqArGvkI/vgoeq+Sf7BRYY9H9dexkuz/vFDpxn78KFNzue3YZWe
FUh0KVjbo7Ibo2Rlba+3EI8ZeJ+QFiRIQeX30orYFEM3RODE5PYlelZ4c49SfICafO1auh7OpFzN
7QPGFbaTuRuoiwY0Yy6mZ1S8bQnOJkH6WTShLY6ZM3GCaB14otp/kaLPpijwzo9Ap452i1KDL/y+
vaEXwoVJAlCllQiZdhp2Z4/FtKMZbNBd8DjorqZb91Ns7evxd5DcESDs/Lo7oDsLZ7ZyMvvfuRY8
FUrpDPqfLlgJXK4gDBzbiy+Zzf+oF7kgC3yJbmzUYQvi6aHZtrt2Fx/9R/OuPSrPWWtHrV3Fuzz7
hIYo/RcrszGN9vJIXH7D7FrNFfAgcFOTYt5867a+E23t5lv9ae3ovYNkbtmZXahBWSORVVv4yG2z
lXbtuT6qW+mLtcvuuOvuoqfgbjy1p/pgbB9hj90Je1iD95ytvffw55B8LlGUMQ/tPtsg3boLdsaK
O72+qZgH3juchen9ps/8XNGXYQERanouoqjcRcrI+TeN0pHiptmLWqhsK193t2lary3BwinE8pQj
kXkzGPMnlzLGoS6HYXqORsGu832BmmBsV/Xx9kovmYG9ic7kqe+LhOflYU8EwgKxL9KzqMUIjTSo
RqjZfRn7TrCWjlmaS3SRSMQgHQ5J63RffvBeFr7ctHK8F7J3m14DLNq0Z8U9waQGHqf4rkVrDmb6
+PnumqKniSuXXoV5N8RoxgMQKj89x8VRE4ud0L0ZDCz84dLE7ko0lMewxHpnTTp0Ky3fVz0L0yn+
YHuesaEZ0q1Bxabncvxl+ftKIoHtfY+LeuMGdpE9Nf2vrN15zcqLYtXuzHu4Yx5GYYZdy9R3Rmdt
kuox84/SncU+yhRnbOB/HH5kxlpJcsmbT+rGU5pbZeizyCOUM8THhpKjIpSh40dpSCGenJFUZWs1
tqWdRHl2okEhtEK953In+erQ0TCppudAg+bX8n3kYWHJsQ23G3eZVYdbdFYb6AjTYuW4vIeM8y31
wbQ1uya6pBhjcOzp2dM1R4nUF0v/UXc7yQp3rVofpVq3gSCO8Gx+toYN78uuR1Dza1/G965e7of6
kUT9QX7UC16Zt4/yVQZ52nIfv2229AbyVwa8Iyy9dScbm0o6eD5tKhOX184bHq0tMkod15e1clu8
F82uJ2XqbIOGAkGXmeFOrwurSJmU5JlEyvEBDnT3Vc+ct9KWHDIrdu3EW9nO7a/fUTtxog1tJk7u
BDtvN/17tCGe2rorYcy0Ca4+itwR2fQJFK3NPFtd1rolRB0ONEVKNnOy4WFMdlmc7n27CJGXH9do
4q5PwCSjziKAVCXlN6+Wo+XSyw3sbecwHjXbKL2Ta4meLfjF4fZKXzvtj4ZI2V/u/7BUKlmNamB9
rYmWnvHVg86rVE3UFVcmcYqxLydxsjTBlCeCWxrgLi0hUdSRRQGoYTX+T7JLSJfHib9yyS5s3Esr
s/1TNXrj13oLssuwCAJrR87fkH11eNE5QzbavlZupQZxA2GLrEJl55q6kptbXDqy3hO3O51d71/4
4W7S1G4U+mlGDeuFRG0p3Yvyy+1Fu3ZaDJLeY/yVQgZhftMGhVmlrthl5+7JqO8KBxmf0Xfcb5G/
4geu302XhqY1/TAWUy7S0ACPf64t2uLRDdu3+k77IpYrx37Rzvt5nzLcjOjSzhApahE2InNWa5ym
r1L42aoaJyjvzL8V7CQyYUwfbE3r92FMvlsXZu5hq4YdSNkOku94xXY1GXLtMy7NTAfvg5mwKQXV
NXvAXYbj6Tat0+CfPLTkvXrby7vbG2Jt/mavOdMzyyQZpOysB39M1GlV/zkm/ycgdLy/bWltWLOr
eWiiJM1jGVhXk9HNld6HRl/aMjrPMmjnNt25g/QwKN5KZ9DaAKfP+jCbVYdeVqwzwHJU72NXPRhh
u9G6AzkK21BWcJvLY8TponI9NVnNlq6Seg/8tIax/o8b/Nbk2tYSm80oobBrPPYICd6e1OXR/cfg
bPnSEdjHUDCpkvYzdO3KLJzq6KoP+vNtO8veEXrV/zuy2erpLaGVD3HdOQzOzasmmF+GetuFP4ay
3Y/dwSJut6LmyDudFqmVPfrehnJ1AXwwPltD+HljiTd4fga6ntpBXkW2oEVk8ktgl7anD98MaaBY
AQbT2IaRBZmlUgRfXV0PN3oSpndmLUDxKcDkvTIt09Vz9WU6zIu8ksgiqLMFTzyrFdwOtF3yKTgV
jmDYwkv02HyWE3t8/G9sTT3bk6QUgISZq9OUpLKCgevBN/eB+g1NVdQTHf1z1Tm1+F02iXHylTN7
hXF9d3msOj2ykMbwZro8PVbMLVJp+KJ6N4ja1rW+tcVn2dzryrPQvXjjW1+s3FDTKOYzCssb4GpS
h7SPza7hXJIqt01wsmOePvqWdV9Lw/b2TC6dUupfYDumnPMVd0QnxhAYpiZ72TjUuIEuOflN53Ti
Y+LGtl//KNSVEuzs2iUYg+9vKsz/H5XP2emR5bEMrRQd0126iV5AF7oPzugebg9rnrP51wrhCJU1
CpZXm5Fx5VKUq+nL6y6zwwd/U90HvV0ntoPgmG8Ph+HQHT47nS2lK7fw/EVyZXrmhyzB8LzYQDn0
tNk1b/4GFbltuhttsz2mh3R0nD/xffazy7cE25WzdgpnC3plfTa9ekOvcFoz8PJXtZ346HG6zRdH
eRU3d1azLXdPnf0UbbzNYc3ybLf+axnqZY6/wqzPyXwJBv0k6ILkJVZ+0d6Kg9zQ643CVmAHz6b5
Wvn7vI4dzT92sl3Gpd2slTHmYgfvn0DNBO41svsTvv7yiBoqSX3KqskLlH6hua8Gu67uvS2lcaRj
neEtiXZDuIEuekT3bB/dlw8l5Hx7daebx/QsvY3JVj5U9SkMDqm24rMm9/fhMP/7bVR0yOXSv08F
5PLbuhDqxi4SkxdLqv2NkJnyrhhSTIcQn8JRc7x9AqYA7MqcPCXSIXCk2jHzxkMpqQX9IclL0g+H
MYlTWy3LJ2qzK25Rmb57bmhC/xMMTqkGbWZIGaJMbfU6fdFzx/iJAmsmPNJBacFR/yp9hw9XfKso
aFboAOV30bH8H86+q7lxZGn2FyEC3rx2A6AnJVKQe0HIjOC9x6+/CV1zyBYuEedb7cRG7OxOoV11
dVVWpm9zpT0GtP7q+xWfm1poQhV6TMxY3nrBWhC30Yu4l8+F+FAHK3h1EZ2yFvSN/e7x/hSxZdjf
Jbn+dGZJ3E6K6sZvIButml0PHWHwA2Qk7g4IzZsdF27Af5Stu1O2kIv6pcr5M2fgPMXzBtUNABBu
90IQDZrrafCBrkq1vSGQpwi6SK35kFGZKiQbVjXxK1J8B6vKcUMytNYUPtGvuCLVPpA3jbKwjL9t
NPc+iQnokSf0/bbHJ9W2OViyNfyzN+rDKiUt+cp/5PUa2kY2mhxW0G9YCKhYFdf/vQ5X08FsIR/i
IX4hjNBa3qiP0cer/HMKztpO3SD5T0tQLa9q64dWJkW9OrCVzREKFicqUfx7WzSX2rTYjN3v58B/
gZEARUoFvSO3q8Nz2VAPRZI5sj9EYAbQGq6ltSslr20r8M91UA2tKQUDVD9cMUgvDdCkz0OtJ6+Z
ZID99f4unfMbAJqhAIJvQVuSePs1g4/fq/Qxc5raH22+ylIayclXVfPKpS35/7JHYxo8ssFgYAKD
JX6xsBSj18JGqbTM0QAh2OiBAG16HuK2Gmcgv1boCYnBA7uw+4SZoADtGRMJvDBBjFkhK3EAbVze
1JkjxqaKx2to4UiW2Vo6lzWB2tlwhsjKoVRBo7PWcoLUv7zWFyZamPFkeCJAnQGVR/Qwsa1Z0uAP
opI3mcOtVeGAhlvo1hUoNNjg0cOsNya/qWQr1S2xsVFKzL+0BZ89t/PgREFfju56ZcJp3K617Hui
5itF5nx+RhZkit6zp5oWdvB5f0uxtbXfRQaaC3UGNL1OAt23dvIU0jW8j5Hi1UAw0Gp8KvyC1NhN
IHWgoKhIVFILCo08jjSlR8fRUp4jo6GFEixN+8xNBRDMJMyKRhBgHthBq0DxenKKtS/tOts62wtn
buW9TxCkfD8vuN45n4/CCniLJtYvJMcZ11u2ftB7ypA5KNYGBCHAroSOVkqVYwH4DdEgZ8yRpdBo
ijsY56oA4gWyEWHCjrDK9nobcULD85nT8XlncsWgoTFekNe54gJAnaUD0dpJfsAHNZ3huaux5cOF
af5FCzPf8Nviiv09gYB+7/Grx38rFKGLk49vQGvHSx943HfaowxsptAhDsEMmflIT8Vd92R0HZqt
jUyvtCPo5FAsKdw2iszIn3L6XB97Iy2Gpgn3hgStIUhJReJLmkvyi9ZDfwMUOFVXEfDGCLgztEzY
e13MG8QQO//ZzUXluUwrwMsSjZMdqU3zJSzE3F0GiUtgFVFGA/MGW/mI414uXSPPncynoWoJOaZ3
NLMIZbuUcsWn+IbP4bYixNIeuiIjjUDVz+61sKHcCG2dLlSIyi+1brEv9+nQAciN7wHLxNQWz1wr
IiQXy8YXPMeQ85VmCSQSbeGoaqvep/UWrDdmB0R93FujtFB3+23Yul17iFtPeGhw0AD49ev5rtYe
DAWyDgBB4Jiv74OVbg6jWW848p6Rd0wEOVW0wE9GfVPf4L4nhF7Mn8dHuoX8tbnfww2aLY3JG6Xr
R/y1HsjlktJLTn2Som6w3W7pZek98ffew4FB9ncCIuDb2XsPmjJJIRmu+yQUbymogFFpjfwHf6mj
4K/TvzUj3bpC380UvRk496nBm96Lj8B9Ihem0GTcSQCd3ne8vxJ97EJcD4rxPl5W4OKJYM3rzIHm
G420ZvWT7w+Hg/2U0c2/r8Eg/banZD/+RA9LpP4zJ+N2tEyUJ7R12fGTfVNd1QE52J8VRdaIbOSH
hxfezomKgErEojakWXBAf938rWnmztHFSNeiybTm2nL+I0SnSFEXbEzTd296p8W+2ueel3sJ3Ir7
5MdO0RQkqBdO0szNiVEoaHGeMKLYB8wCgsEOJU0p456Stfvwb9Vv2+2xI8b3QSI7xRwW9svfsGiy
hsgY5gA8YAmE+EL1WqlsuCdQZpK+3hQy3gLcUSs+a/WlUxYyM7MrBN80XVNo9TGYi9gVSxnEuS2s
KRWJq1WiPUtDtjCkmRgHWGe8S0GEgAj7D65nGDu0HKQc95RZkZWs9L1Otj+eqdP/krca/haGRIAa
0TmD0FJmsmdq0ela1bvcU+8ldp9vw0oiVXUo6v8+ZL41xMybVMmZEuQwZKQd3m4SaWWeSOj/C/iv
GHjN+z5kJky9Ncd4rKpq5MotDe4JdHDRubPERw4nGO/rL4FaqUW36m7hoTx3rBCS6lC/AjnlHz6J
UiqkeASJ2VMMLU+V84mCd/v9Uc3sPQSAKMcBFA1gNNthkMdV3QCO7zmxWr4A6gTQgtwQP1jC0s2c
qKnJaYqw8W7i2bqiroVd2I4VOqmqbCt6wglkma9GGnxKxaRW1tqgcls4VjNZKfD/XtlkFqyXe9+X
9MxzDvYJIBvTI/hHT/7925DVhuCypds14G14014Wot1f/hrGId6YZtyVUCpqVXcw/frK02fVeu7o
sMrWCjFte2NY+ITPp8n/I99Qgv10J5uAS5i0XiFLWK13uWn+rO8v9Mx9e/NFzA2kcZIRKvWkBw1N
QXV0rVbhAcgVzKSsaVWJC5M/aw5OZnpVAQ7BptBDIdddMfE8JwIRhGgFjUJVfR3VO8jHLRzMuct1
6msAWBGNRSpIkm9vH7GNqrqXdc8B2F2nEBsgKRoXdNJvwlP9kJqKSyuX1DEuWC8jeG7I7lNG5I+u
KAkUfZZo7tk61eQAb76HuXHrchSKghM9xwSU7/UQyjS0pUP/E1bEo0vg0Sl6ZXfa9eCZq7f3wO3Q
VobnVND7PLd7tDR8KEgkKYdhibSPpR773wMD86wwaV6D95axxfU1iD2j2Hd2CTkAqy5Yw/f37jlG
buq7W0vc0sLOOSdwnf0/e5NTuQorQtdXWh4iq04Xbtp6J2hOtPNbWwtIyJPAXSM/EEDDuInN2JdM
Sd61wUngXxNjI9a7zuKhOMRttdTSFM7sgX8BWc79Q/X7gPwz+1dfyLwtBj8eXb4NfceUaUEMG0WP
jADyQtpvb0uPwrsYmjWprX9Pp5N93nOr+Egvj+brYbe+yJ/BKTBTunatb82EcjFZFy/3v2/+aPzn
+9jaGVg48lH2I98RFagwkfqlCk2jIoGKJr9tqGyy7QBklAiiUTN+HNRD8YQSZv9Rn7mUDtpj7i8k
42cSTjgbVx/EBAfIjQRBV2FJFf1Qu28CJ1iKsZZAPNDVhqNkdlaRTkLuiS/NMtpWuSmZmvGv1A96
65EYOP77MzTzOsQHAfM+NYWhuVkXb/cYP6gAffKJ7/BU38pWtRpfxIeA8q+dmZiuS2PKL8Syc1fh
tUXmWhpS0UhqP/MdrVxDo2io7NhMh3ek5he1COenG4WICc6P9BZLj9Igw9ui8wycFbItJVSEPvul
PPoB5Kat7hiT1NT8U8WjGLAarQzKQiM1nhZmeJrBP2cEYDgeCQHE7ix/fTOoZWJkDZa8Xo1qaXG8
tA29j86jhYj8bhpuEj1aiS6a4fiKgj57wf60pf7aB6UKmmwgp8Syqiit2qZxCvvDSiHFDzjvQpIB
Z09pZC/c+7MeEpONXA8kbSeagNvd1I6+h+00+E7CJbZXPUejlbg+8J+PYrALVRm3PfDERBHfipx4
nMlrVNGeFwY85zavP4LZ0mMOer0eXKROo10aHZqpayHcQ4gSktXDYwRG96EyhSwwZVTlNiKe+Gq5
hIGdKcaiYwjM6yAgRJelyBYloxytEiN40B2UQu0kNoWavEk0PaZHx3ESoB0z2yc/cHkLIfP8CkyZ
ZFAqobWeZRbsK0WvPV6Fx6OJpdmhyVF3vWot60Oh39mnspA6nsssoIHrP/aYFQ8qTS56Bfaardnv
y6f0IbLqvbbODqrpf5Rr6ThuudWxSklO461Pmk9oB9KlJZ87Y2jtAl8E3qsKiNJv913plY2YxFXg
cO0l5s3gUQNQMCOit9WMYxLtvW9uKy114cxGuddWmdsP0rVhX7awio5W+/X94H81q4pWxJ7uwVe8
zNPNQDUyWGpgPahEJUOAYtrROepr8BcS5zK87JYEQOa8K9ro0cGCoFMEBcjtTBhgjjASzfWdIF/5
9VPZ7FLxTZN2fp+RpVmfPDXrWSangtwepGIgLntrK0q9HLp8PNJ7nRUQbzscAqLXlB5FoilU+J/c
nXAskzw4uD15nokrjTIpQHXFBU7WeJYif3kakUSI5VbEMOxGfeDBPFxZXPZTF/+KfRKaPhdSVabQ
voqNpcf3ZIwZO2YXLCtgyODx0mfmGWWwogg8MXSMeqXGa4F/7NxVuEQNOPOMgLI8MjEwAKYMllu2
l0Lw2A1S6LT1lpNoLZmRNaD5Z/y+7zOnr2VGM8lgoiEdXdoA/jBTK8qNrtcKFzsR+Pf7PiBI+MjN
JjiU0joQPSLJ4cLDe2b+JBQV0f0BvgK0lrB+Q2hVP+qNGH7qVG8HezjfH9FMwQUZ3CsDzC1QVuHg
pg0MoDNql5riv3wH7AfiPWKYxlP3ydn3Dc4PCJluRFKAgrAHr0gRAtQy7MnA31UvinZMx22Yfty3
MlNOwbDQmgbfPpH8sGBbIUlKsSrCxHmuLBA31qZGwqd63+4LIuzxph7JuSW59ZCSbJOmVv0sIE1+
WYgppuc7u12uP4I5+D4ATl7b4CPkRrLksSeZ93l/nDOziRoh+ld5xKbgM2KeWp3YaEJXFQBq9bi4
x00A1amueFzqq54ZCC6NCVWH9ipZYF1KmbpxDgmPxCnb5Fnja90WyjK37o9lLvV4Y4UZTAuRHl+u
J4SScWrbrbR3g5iGyWssHIbsFaq9VQ+B2KVY7G/xD5Wfq7Exd2JTyqU/5n6CyD7SLsr4U42PYXFM
vSehwntoE3ab++OccSKIcCc1GB4oKADtbq+DMguMNo2ixOkU0qBHM4zOQ/9W1ja6IQiUdJbe43/2
CBwiDIHPcaKdB8HErT0w7MRFpmapEwwhFXpoQkXeCsJcAY0jccFd/XHEjC1mCWVAtEHzCS46odLM
sDWIz9tJ1a4Ctzcb/uv+RP7ZlTCGIHpKS6JnDYO7HViWakOlBcAHtXBWXvvZltX3fQt/n32TiQn4
MJHgIExkNkcuxGErCC1wigBW+KgJta+vgktDxfYexN2OW9qMf2JyIBxwvACxAAUO+quZtZLyIgyi
WM5R/obD2rQmR5ANIv9Uoq1G2pkIhu+P8O/Tn7HIrBjq8GofcVLu7PJ+9wnG+1VLA/oP7VlkhHb1
Y0O+1zT6MrOl0z6zelPSD5eaAqUXIAKZ1QvcIAq9oHDwujHfjZ3LEdeGSJD5Ua+M0Pxeqjf8OXYY
KMAUaL3ARQoSCMaeF2Sq7vZd4cirDMVuy7cVHzS4JP/XLyQ1/8SWjCXm5R4mBtKMEAhymuA7Vs1L
w5PLMCyctKXhTNN7lfRSQk5MJxUiJyHyQFN5rRrE0V1z4aG0ZIa9wlQuEktXKJzCgo6AFyIRbVho
wRHelKdgqZX7bzAyzRzQ6SgyQHRQ/73VrwaFOBFCWbxaYPur7/q7nbwb1bHZfLSrS0fiJR7VWXPg
B5j0dMA7IbE9w2rtV3UO3KUD3KtGdsFHkdmVbL6oKbl4gOOTJZTH30QLBghL8CciAkk4lttV4105
rwKvKx1U18ATgNdebPMq8U9oDohJaMtPCk0zU3PRN3apuXP8b1yKKP/mnZlvYHZOGyQjnoB16Rxw
/3iHpjHzhNQ+pTmAAr2ysE/nPNr1iJkNlGta6xZGXzql7a3jXfw/cSPXfz7jMfnK1yEMUpVOEWxw
rol5sPWC8NVbH5lr6UF7Ku37HvNvmMLMH+MxFfDdi5nXlE5qHBR11b5yInZPmDwW7taoAJslS6nA
xW3DXEOhlitRLWHbSNlB4MwRih7Vi2zliR1+5dDJbE9Z0pBEBFoawEAicBGV3gCVURaPzJ9oCYMH
mBhdf0jaILJm7lxIFwCByCWVI3jnpDdjtHJownZ0KQgfwu5xtJZq7L9t7jdBNG5BdLoD54k+UR6x
7u2RQQw/NAHYvJ2+fI0Ah3PiFwUpyWSCqYdHnWiHdNd1ZNzqtoRE0f3Fnoln0MkJfzTpaqIXnzkr
PN9KYWwYlZM3ryGaOU21vSQ50eUFOzNXBiQHJigBhBsnMs/bQQLsl+hCltROGJ5Haa05XnnARuqI
v6Ss+Utexc4nXpOoy0BeE03tzD2InEjRcMidO7zVIAfzCZyRZnvbwHk6gI1dJx/bqduYglaEpGCN
SCm1zpfy3+61ICYkRRcGPhd/qAKyrr+KC/D4zPkdi8FQXHREO3FD/cTm7KSw0Ki+0/ofrOw6Js0K
gg9RvVHGNVRiO+TbOVM+6j/xaxktOJO/6UjsteuPYY62NwZh25V6jUu1/Y52n1DNAcyVjLaBMAwV
D0Ii4NIgn0i6nWfullI3025il0YBtcSULNPAJMMsjVDlasvlQ+OUKtcT15BGmuTy4ij/5KMwSiAd
8SqekIYI8G43W9klkttwk5kRDedrTnyOy02wMsCQklghSIPWfks0jXijJXerAmDqiihoGWk/9O7F
13ehvIPWfOa/3T9rv1nv2+FDEQ23PmAMaOaCWu7td+ExHzZaIvZoJybq2eWsYdWWlvQVmdo65sjo
rXyZDDntiv0oml1mCdIpDknCrzXQRUc7gMGb1SCYefXtmgJ6nw0SZpY7fkfiSO9/6y8Z1b1vZeYw
iaMsEjy+dypywK5EguEdVYMJOTAS5Nesp3SXHxV6iSkiie8F43+DstuJYrYpsoyBnhVjjyfre0wP
g4WcZUR683NKnj4dDPL+EpC3Dyh8UoceXz4W7P+FuIBuEn37yOqhkI7nF5OUgmJen+qF0iNM66Aa
ZI3rBPDDqDQhZmJ7pkIgn4KfBbPTlLJTfm2VOR2JZNQQMzJ6p+6Pg4L4LK7MzFgnwtJLQfp7Dm/H
x0RpojLKcoBeQsdOiH0y3wfa2401olWsBvzContkqT9FZLCTlUFLIpolofyOwluTpTz1314UZq6n
b70KiY006dVCcHsneQaP1YtMXHNcn9H7hx/AwWmNDedBSIOYjygbmNYSdwLbVwk+n9vJYE7lCJ05
UWjwAV7xLdS7FHqq8j5qZCKmb1GYT8DP2Fu69WfPFzjM4AiBPTeQxrsdNhd4GZjqOAybCF+2f3l4
33Bf9Sa0VZJ/fEga0LDuyT1K6P2eKCOAT1s4Y39vZAxbRDYZtzF6Htg9rniBIY7Qc3dgfojJ4RSg
C2jrkfM/+Xt13sSXFXoFFSp+ysfv9Q9YOpaK8n87t6aJBzQJfKsTLz7L58ZxcSi76Hh3nnevp0Ow
+5Ts4nhCqSog53y3Wq2O1mUg2+1HtTk629jyCUC/j+vn+xMxLe+fU3f1FczyC3EtZq4YYx5E2pYv
GhqasyYg943MHTgsJ3pp8SYCqxJztAE9yLWyygcnGC230qxYMKz7FuaW89oCc6TLys1UCNsODsQy
KGhOiSTh4ELAXNBMJcJzc1jqd1f+xo5T+f4/g2JOrjCEvSFq2eDk5vPhgGJBRnbD4+vr4d2np6fi
8IQr3oTWz7knm5Fs3I1HnqTdJqErQizLyQTigLgLXsV4WF9CsrXSI5pjnZ+Ufpv3J2fOs4KKBtwv
KGv8zRDK3FSgTXDYugSwCuUxHN9z2QoSfWGZZ+0A9om3A+CyEs/cW6E7jmEynakcufAp9akjuAJj
oekusTzP7dqpsD5Rdf1yy9y6j9wFkfkACmYH/1FHFAUNg6rYkRYZ0PtTt2CI5TeqOsxdPB1SI3lz
xV3NO5Lwet/E7Kz9Zyws7R9yPFXeyOHgaOCw8719goeBEL14+VKtbmkszCkET6Bn4DYdnEbu8cBK
cQ5TsMkUkb+5P6K54361OqzqrlJnAzdoMOR2eFMZqPNn9f9gXUAegxB3khRBiud2AzS6KGd8XA5O
GzWmEAM86h2VcCFd+0vnwzrHaytMINRpfQf2GFhBqmifTI+T18OJt072Q75uybnfnc8tfWuttw9Z
JB88MdGfcX8qf+tl9z6BWTRgJ1pXLrEBc/N1lxHNgJs52PbpjKtqNR4fpMeU7D+szLysgaOI6YLr
mFvK38YZCX2BwDcwR3oQ0a/4u/+bHiDxDMQO0X9HNfQbf1xbmDz7VQBU5aHqhT0GWEXALPim6j3n
whJC7/+zkuhm+T/jYPIauZKIWhXDShCuE/J8yCZ0wmlzBu1e4Jy7hy+ZdIg9WnDbHBHtTXOJHowF
/zh3AK+G+huKXQ1V68JJbgIfUU/+0finOLFn398vcyZQxMPbDw2UUEdjzoXQQnVB8wacC3RvV6li
u4W+KYwlvPjMSxrFQmB6oAKCtAZ6am5XLY5CCJaJ7Qi8S21OaMd+g+ZzcxMdiLUXTdBvbbWPnK6X
mstmsps3htnqmm9IqapAU9uRSOmv1I8g2lXv/EPREheNcvLaeMg+70/pXGiBIJGfujUn0SVmg/JC
GdZSVo1OAhDTAEV2gALC5ox38nsU/nesPb+HAXbQy48WVLBCMrbSoUiLqhNHRx9S0sSXRsjNXCL8
Kxc+GlK+TYqlnp3Zx961SWYlwzrNsqSSRjz2dgNt8NYUqbd+l8wn23NIAt154B6WMEOzrw5k3aDD
CKIstFVP+/jqKHRiGoV6q4/OGNlGbBc9T/ooMxPpJeBIx++bxkK36sK9NFMQEBAy/MfqdBVfWfUa
o0+hEDc6bQOuWpK2FkDEmkzb5kegRvIQPAigAEheXXF9fw9Nk8h68WvDjBstoRrGizkMi8ZDsBVE
EkdvfPbmS6tym6QLbmYuML02xmyiTHNBIp1OxrzHjvOI8i/PVnH/uIQt+VVo+DsqHfJh6OVFDMkE
3REaa71EUkbncKjozkYWad0+FQ5nrdDFCDpD3nQE+jXY1sdjAhfRrPPVT2g1u8eFS2p2wBrUxdDD
jIPK9tYKhSsFkCEaHWTqJd2u15JPU7pYWZldxCsz7LxWEDQ0BphJ80N7GsDWA0eQEoPqxnO9KPs0
+0RWodUIZBACarAB3G7WqhECIMt83hHIZsNZZ896On2+K2gaPX1uNucNyFVsj1vEJf+98cEPj4w8
MkBIDQA+eWu2aJq0aWqudfhRdDglp4q05OVYgky4uckG2krBqoBAkWdsZKXnF2UTdg4iGtzEKjU+
hR1uYpKeNv/S9ddLSkDUc9xWNbmsHZf464/tGsQ5mum93D+YM/mX209hZhkIg1yLvahzniUinUD+
QQQbDzhAiJIVkNIbfrN6eUOP3LE6XR6LJZzqXxwTMxOMH9Q5LUmHCOZ153X4Qe8/PQnEnowjvlP3
Xy8gUCNvx2NNB+K//6Baf3/886v9n5VgPOIYyZUa1ViJfHhJ6lOhLdTKZ3bx7fwynq/uOhCjyRhg
bpZma7/aMh2n7qvaIw9WijLPfkvX62/dMhZc7oyzv7XMHFe94TutzOIOgWUF6ikeL1LT8MzEiGgM
IhetAlXcyhdOpfIQp7skX+w2nnbxrXu8/QDmZh1rnR+7CHMrkdfo+I5ijG8+SevNhsjmyuLtbb69
wCMuRZkzsdmNXTYG1Pyxj4TJ7q5FaAaer9h++ncOXyyXbKlvrbmHNZpl7++jmeT+rVHmqQTi7DAR
MxjtqNIQszffD5/t5Sl6fMq2m81KsV5iJK9TwtsT5y1phKkE3xFzKTKduZRuP4R5MA1Kl2bBr28p
rOk4d9b7e/1kEAiD4uWk0qfQPK/SHUn2+7dMsY7w4QToA7ydVt8LW3DpdP9u0at4QzSaIstSbH5u
/fwKvosCsZVK7Y1r1jvfPP/TrL2loctfJIKzfTTMx4XTvfgB0/G/+oCmb4ck8bEq4qE2wUSG6A73
ByYhIJuerPL1A6fRF8vaYgbiw6O/WnhB/72ZbxeDcW/DoCtJy8G+j/ZCF2TLuSOA2sRNaVgsvCP/
cs7dutLf3vGrsYa60UDYGJMNIlSU9A6yddpY4ubBErZHKuIiMZc2/eL0Ms5NqvK8aXKYBCpBsQVz
41880k5xAd6VZ8Cd9vvEhOPeoqP/5ftR+lbPS339M2nk2ylm3JwWQZsuEKfTDlKD3QRUAFqB35Z7
LHS0g6/dRVSjDy8vjamDQsKSBmKBIjMl7ikngKhj6dfrhWVnJUTYC57lto/SpPDKdvqoQ2edkGvE
3Y7053n1ReD4ggf4fA+7XVoI8H+fDXdc7u8eudoDo+FzSTTZjYh8SIhZ7w+2hl5b1zyf+/OecI/Y
CkDZ4V26cNQWdvqvU76y7IJZx414WJaKYoN8lT3k2S6oPRpG4GBvReu+v52BTdwsOwt3K8sq85Mc
9krztfg4SHvEg2TV2SjRPWCIF882FxZ15s12a5KN2gxf5KIYJqF3d3BXih1s3bV8cnfDkt+c3MK9
ZWTcVpz83xts6tU6HNr9mJHTKTUT6hF3v3pAyi1VyVGyLthGuyXi+KWlZJxWbfTQdZ1OlJqs6mrl
ouM+KWk8brho6bb625x+67RY8G6ku3leGrA1rMwwIK+4ogpio/yEgW7ODxr90i9vGfyY6fw8gt5g
t7Btf+Ur/0w1NKckMD2r0PVgFlUf4gqqGoiS5MPutUFqs6D2OTqc9aegoysfGZ3HjW/XO+mMqkWG
oxPYNH2cLqu1Pk6YvUUg5wxkBPvs6pOY1S+8QC/rEJ80PMoRiFAOcOVko43Aj7r2FzkiRXeheAss
TMXssl+ZZZYdrYFJkUhYCtBTmSrN9bckyKlbrBKB3j+8vyiqe5PORN0ZKJvj1sC9oZDhsf2aHsc8
gn+RfqboAsXS45eweyqxCzY41cejaKL4m6ECiC5du3zev0iA8fIgC2rJv7ImZ3Hz0thv4VHZWiAJ
Mh/RJiAeuL06LE3SNPf3vpy58cTYF3tZTjqnccVjE/Fgh5eW6vPzbzJsxQnQDgkqtiJSQI4sMPQp
bEJGSpsiFmSjXJx+zRqPQKShq8NCD8s6RfFs532ui8X2sb97QedFHjozEnKoU8Pqbdw0FmLVajUK
lg0fm2FdbxqXKyno/4+irpGU1xbpm6f4+HZibyyyhaYibYUu9NPBMTkoQPwLQxpa8u6RM7EZ7+++
v72RYKe/Ghw7vQN4qqLRx+A6yq+U026n090BXFiIWXyzWDhV01b+My4USeFhpsQbi7AT2qwu2x7j
cqE0UxD0u5oLp2kGPYnxwHlNMNFJfY3JeQcVuv2GEYVY0GtMTffv7956ktAjL8NJb8iRPo6pfX8O
Z3wUkPMgEYPALPoL0W55u0EM1Oz6sPZGzGFjdQCMfZ7O41o1Kxs432xDqBNaHfkJ6VK8N3MLA00v
ozECNEFoW2D7mN0ILwquUQYnbLZDZ+UaePnrY1UD0gXeV63+AmEDSaE7cn/EUxjJruO1WSbMbEXR
F4MCZpE5tfCng1+c34ce5RZCuL9cCtid14aYoxcWpdb66FZ3npFkS80T8iHR7gk8eej5M3YV/axW
p8CqqIBsYwxe6dNmb4m7bWA6oBteOZmtQv9qu21Xx8K+1BR/bzP7AuE6AsFBZFHuT8vc9gbFEdJl
U5cxyEdu94Fah2OcK/7oCMMl3RWFYwR21PkLW3zmoYFJuTIzueWr6FKQq8IoO2w3cds8FjK6OL5i
srKs41So+rnEFl3X9vqy/ojMJbGEOVeIfCBcMQSwkapndrpY5EmeSOnoeK5Ha+PkSsCjhTtOStAO
qa/uT+fMwwEaxCJI3vGEAEmiwrzeDTdEFTJDXSDdQ3gdJHnYAhweD2eNfqJG96JjFV0C0W97W66W
sFDT1mL3+LVxZjFFtyrLJkaC14vX6nOuItjRkOUVfyq4rbJAAFIvEk/M+f1rm8zKtoZvtF6CAQv7
Hi28+VrTaMCB/7iUyIBq6EuhLZSU5zwIGpBUiIwDpYGnCBPoCF0at1IstI72ApcPSuPMLmRTNg6t
4yYb3On313RmVm/MMcFOUyZc4fV868jb0ERPHDg3hYRy1YPnr9x6gVVjZrfeGJt+/+qgyFAaquMK
Y5OpxtlDahbla3GqvYU63ewcIjKYkLwo2f4RyDHaWg31rO6cno/jB1WJDnqXFZC+HBSrKUpu04WJ
QGQwWCeNb6wUeeCWrvFpZzC7FQcFPP7gV5sQtUzGDQhVVUZhtnWC3uTDlZJPTJbQFH4Rz9ln8Sl1
JPm8v5LqtDPumWROZxKoQt66MCnzq7x8az6hUCkHNA92fEqEwgwiEggbv3/jscy9qeSHIn3MwWOb
rnoDkifPyXCqAadUwHn7LzJq8L1u9Z72wyFzzzL+byO2VEQlWDzlcXgHdYHa2/5oJhmtChroK6hV
NTnpLuNWQlWy/g7BmrtNeVrUL378pSpfaXdWGyp1G6WqaOLu1dzqtU2wLSC1ovk1BbGrOizouvxl
JVRANSDCWaGpCb19rLRW2zeokZQomcj5brxUAuXsRj5Fw9RSlfnbpgeRsyXp4GZ/SNGC/dIvYdFm
LuebD2CcCBIPQyylAdIeHSQySfIz+D8oUSftqlEXdv5MfwEGC0WvqTkEQdfvHrk6YRKf12KNy8gR
C1sh+b41871k2uGptUs7XcWbne5T3x53iePaY4y0ItRR7ARP2Iv23k+ijeDB4BbujbkY8OarGCcT
5z3XCgO+CvSWr4pLDoDNTvBZznrlQNRXBbvGX9HcWfClM+4GnDq8roKuXIHeBROsJGqugk447p10
VLFFeZo2CI6QUi7Qthe+3j9+MwdegnY7ILNQzEIwzYRgKMDqcdYVvaPVXPDc4nVKZLV3F3bzTPlA
l6CXDNnCSSgS4I5bF6oYmS9Cqxxm4oxAx8COXdPofRNUTXlLSs0ZUV5Fld5FhJuYgQRQREfjTqPy
cFHLbVWBu67k1rlvCdJC2D130tBXZwDEg7OGDhfGAYW6JwzRqPVOiC6o3i6Tvazk5LHw/4ngwkCx
EozCeEtX0COmRbHyeHJ/CWaepvrNBzAhQpuEARwyoOPJ8/8i7buWJMeRZX/o0IxavFKlYpbOEv1C
q+quogA1qL/+OmvO2c5E8SZsd3d2xsamzTIIIBAAItw9oPDl/xq8Vzf6IPb91xaVlS10XevIkd96
0c6nA/4LLwe3stOhArAApoHFgpITc77JdY8mxQ2eUw2w68gWhYN7JFv/drbFW/12CJI7ukv3W86o
V47wC6uMS7TDDD0nGcClQ+sv3adtclPbin/rPz3km8/WDgY/+G04gLUOu/14PDmcD5BWbkkXH8Ds
M8wFrqfq8jrGOSD5kPTp3fFdjgDReuScq2szjMI3mvJAL1qHKOal+0+lKOjRJOIGCv6ZhkLF+FzM
T3O+naydYfI228qJqoBrByAxOmHAp5nIreOqUNBRmk9x7iiv3TsBjALJtztbd3+/vNz0HuixkE78
fGwIRsqbVp715c/PYrkRC7U5GLDe1kdocCJuKiD+2FY425MCsXmvg7AL2aJJrPwU1zexd92vVkq0
UGYChhotawxIxLIQh4wQnVTtBGiV4dfHWLLN6AtAgEOMl2wWBpF2O/fbqLUnXh/HlUW+MMwOvBkM
6DWNeE+lW1nao7edbAaG2tul7MQl5/W28kYEkwa9RgBK1TS82y9n2aqrTjAbPCtaJeg/VOurGZ8s
gzOXK3B0vIyWtIBpaJAMYd9pNV6IUmvhdFDs58kZPO01/aN/jYHkQ+3e0fza/jX7vSs6c2BuhnfJ
Pz5tAG2Yneodp3Qd9F7wBprD3tsEgfc+7SRPRdum3cvsBG/7/dc9J5KtrYBqQIxfhrgDQhkTSI2i
F4e0lKdTVt1DrtKqXYuAadOi4Qwuzdf9bKUshFYiZ8aYXdaA1CoaCYwdjrf6e+ZCbv1kGw/t9vdm
44EVDQFJAZrr8svADdgrofPCNONpvaV0gGBK00ne1LgWJfaHf/jzfKRgkWXP1mb/Luw0TgRbi5YX
NhmHG2hVhK0Gm7ldPxv2a7o7SjfVc8oJH2uPdRUIbEOH9AhSBKxjZ2pLhbnHtJZIgBVu6eh4c0BS
WtzhAUtx/wr91jNfc7e+FXbG3R/tCbIXT7x2PiulMKzu2WcwZ2IfpuEUD/gMCMZL0PG9aTG58n5+
9dRb4dR/gGs5grwHzdfdowQ+ocZxr8V7mFcRIOj4C628QQkxmCVWQ1piFrDzpvKTpjfUfLjuvt9g
2p8G8LhA595FVWbZS2dhek5nFFNHOp4A5/iFfvfuHKjP5h7YfR1wgsxFuWDTeGRXN66xOT2iNGK5
X0uTAIirCXc9CIwtugdNSJ3wdvH60P9+GXMu4wlci/nYjqfEEOmBRJp5o5nZ4/XxL/N3Zfjf2O6z
4beD1SpS1cBIKL/JctQ91wVul2AtFcfrllaHA7oboO5LH202txpNIC50NSY6TuPH2gTXXuEd+DwT
zFoqGtX6NOzG03M3OTkaQGBJbyv/GxMU5DvQD3XFeds/okZ9fWyru3VpZfh/g2PXSh6FWfq2/Crv
j74Cnlm5eUg2uLi7teu9yfCP7Ze1y1BV4WXWVpfwr202Xa4XitnXXT+eel3bDuKzaH2I+uxdH+Ha
OXs2QIO5uYmtMEKfCM4YlZ9t6Brji5T4aZy7/4EZUE6QpMZk/ugkN1II+PTKOJ6qKnLM9iNS/L56
pHh6X7ez9tjBfeGvIcZV8plAR0WexpMpUS8vwNbWwsaGB5V2AeJ2DOAwSZBMS+UvJTWcCsp7fY/y
VKipfm2Mu0hWn60x53jwYvXHbjz7KsaNFA1geEvEUs4oYj7J1CR+nDUASrbAn8RxTe6nXv1oBFPh
QAlX3tqYDlQ9wCEEb1NbdtZZGMjRGiTUBLCiadXeD3Li1fX9ND9rhXwQLV7GfQUWj+oOqAZoN2qA
HsomosdCwKu/Rl42pADLJK7e2IUFxLhN0URv/qO2oPbts5cWSi6Q6xi/9NyZFSgfcvKZq2f5Ioyx
1M9wxrI7R9N6C41rgAKuv/LoNZRUN1O8sj+myruh+umIJjroqjNbrxznW9L67DIvImZLUc1UUb+7
nO04lnsx7CMRYA/RKZEmPgo3lZ3fhS8xJ4eylkuFjCXyZugFjiIhKxFRTGMfFXI+n1zpRYKoycem
Q7G7sOlLx4mBK5cxnKBoxIMioYZ7MnMxUog+N2GBWka6aztndCkQcONkZw+8lw2Eo3/OH9DTS/dY
qDCoSLRfzl9HqNqSCpd+Cx1LjtY4h7pHWySDfcgbS6ad1a0cO/UcqqOfyYbwUY9q+DqVYy9sRLMY
dTtaHoY2ibElnFKJNcjI9rpQfo5K3JKnrkBjQ3AkTDWyxQjgd6dUZVI8GHpEATpqauQhkqysssBs
jUT39Eq1Sq/Mkb39QzISij66yQkmEqxmmTimqomT26i9WNyOca4tLcfAWPYWSmnhFx2QrOiN3UJ0
wUJTCMWOyDQl7jhEqb4b5sG6V/I+U25LoxyzgzqVcnRs4qQRXD0WQsXOJbkSN3OJOsoBwgpyepsX
rda8GqXRl3d9mjTWbmyBltw0NFMqHO16AozoPGSqb42ZIh3KapqavZzr4VJDkEP9iJ69NcgpQ6hI
fpHR6AkxMB4f8ynJ6DHWtNhwGmh+o5udVkNwtmySFK88S4XouaWrSXtH8qFK/RmIsW6Tl5bZuOpc
TaBmTDm63yWhQKDEI2di52mhrMRbqTHHBLJOtUhOpZr1xW9Ny4Fkt+MZWbKPXK5k9DIjYSnEN6gP
qNW9ng8WunyPEOa/N+ouBqdsahTBllu5Lr2MGtmEqW/GZHbMIS/zX+gsTXUvQcKA/m5NOWp+q7TL
I6hXzVQotl2pWsM+EgQtfYaiTZx6MViw2VNJUpnUdkPBpENHgzzVb/re0JIT2i9EoLGhBgQSvUXG
CvWepreQlI+izkicnuqF9BCVQze7Gf69bu1a6/DPyiqKE7HQw9cbqqiPDrRBYuQri6QkG/a0z7T4
Rug6XXvDz1SAR+TG0P9qlbZt0b6usJ6yOZsme0QzQ9mruzwr3bCGILMnY6bxRRY6rt+0jRDHXjel
sr6JyixJg062YvQJk9WQaAESNEJyCJtQLI5ChoTYBgHExI+CYX5QZrUT7Lzvy9GbkrKIPLEMaZ07
tCk14pg1+MCQv6LF1DxF6G6opOicYg3FY1VVxhwURo2GI5k8ZoKjCqBHbZWCyIqnG5gkya6QrBhc
fEsb7Vr0Vy2g1l0UktcJjZIf6lIsMHnx0GrolopbjQTqW0vM0QZZ0kLHbzrk9S7PB6m+gwJBZgDe
O9XTtA0TgYqPmjkCMjNbemP+igbDSD/msqm0TTQJOkXhQ096rw8za3JkOeljX9IjNBjvqTKqN7MO
lSTsja7eS/GkQ7Sikjtxk9EmK6DYUkvWb6HI0RBBjLpIc2f0e/u0kOKJfXSxjOLbuKli4UZqCol4
WR7VrSeYyVj6UiKLVWP3opDNbgQyivk1FIXgQa5lfhlFy4jQ9WgYPzmHzMqRDrlkVHyhlQYuCKv9
pM49wSlczqekTVBUtg59ehLFnZGcUKO0Le04Fr9686kmH8Dj2HWcfI1j5VrhZ5JD59X64nzOypn3
j/KVAgU3FLyZ46HJ5wJAk6XUHflCa6NpnbRBOtm0Jc016811ayu3VVTVkfxDzQijZ0nShSWFAnRX
xVOhm7mvCOazZiZ+IXapm4pT7l+3tvLswJGHNla4tUDRQ2PuxkqzXMB7kBinVKvdok0iD7iZt+tG
pFUrYIOiiQLgClDovTz0lLYzUzEGfTETQDDHc7yrbqQO09ciOa89aTOIGK2Nh1frZREkNazGLU3T
1bn8VJYminbqQAKdNVZncgLKXKtymofoFt+9ikgqSU2I7pJSdUCE2Ze56MgJRckbN2k0x6YP8RQ2
nOs7c0/+8QXMXFhRDadWhTLoVN9o94RosU10ahMjP/SR6s68Ghhz4/hfg+h9A+EFrDArl6qKLXSh
QgxZzbZdH0Jta4syzr+Xy/w2snTuRL4HeopQsbpc4XEuCnPs0zIYtT/KeAhL3BRwVeH1Q2avvf/Y
WQaiq0sunsXViH0Uz2Rqy8CKMteUXy0nAzUTpzl4mvJG/ujLxzbmyZSwL65vq7AnwhmhNo5c6uXo
xEmtGmFWyyB6FoR9GlDw/p9E3c9RtlUgPYWK4p8w8VFZqqEZpLq042xT9tnxv1+AdBaqiggNP/qQ
zCq0LQSjDIb9LTrJgDFiodBiLaUeX05R7K7ek9f65fq+XXNViErpYIwbuBV/T8vZy0rpRmWQjLgK
MgWpouw2gfpPVpVOnmxk5Vhx1X/W7EHBXoYcHiQFALK8nOZ8QA5EiJQK3SjaU9mc1DI5Ftkrkjo2
+hxvR9pynhhrW8NC1w+o/QBUKrH6M1KlVSXKmnUgN2Z/g1Rht0PBcg/9CGl7fSrZAuH3Alom+oyi
TgvVW0W+HJtEEO0bI6mDZd2ibbuLttG22Q2ehEYg6KVc7KqduY8OaKe5VdGToomPURaI7ugNAeTP
rn8N+7T68TXMTEvNTAozS+tAKd9KtAEIzdc0PKahsaG64Fe1Bml2HHT1iWOXOdx+2GXe6lQ1ZyBh
YHccR1/N3T43HcECJuSENZaW+5kALt5rlPnSQz+h7fttE7VOx9tOzP1i+Qy8nEUozipoKQTlv8vF
6PU0LKoBn0GswU0NCCBCWmXskEOJHLXkISNW3Bp4KqAjoCUJ2PI36/VsG1mR0eIuWdUBWDjYuc8t
sBF4fvhLwzdotn1IwCTEbgRl4n/+Is5n78zO5Epg5kUQmxJdycF11pUBVlTuOEuyON7Zg36ZC7S9
AWIV0rsipCGZBymZ+nyiI+ZC7Wbbop2FBsxvszbeUWPeialgV/NRMLvdANzKpGXbtjY4E7SyGgpq
nItkC5AFCtsrgqhZkeOdQ4NueFi2Ot4i0w4EzLTg9YJbWQnsc8QX5HElYCWYTZioMZiXeU+DwbxB
VtBVsiMVWwedCJpx2/LkblacHdagXLpkSxbl30svS41Brnp0NQyQKZI3kJHLbWiIcpaPuZsaaO6m
mCJUwyHLChdjkyRI+sWE5lUcZNEvOetdsjXR0yfrXCQP7AQNgqvqJpQ4+5jJl/xjFChjFUAf5DpZ
NdhEIIWltUMciESEDGAvA5U5xaj29A05FuB7OlRWiNMp9JaSOeGUCH/4C5r5oawPaDfALksj4st5
jbNQn8txjoMpy9MAdWoAydQ89KzaaPbRgKItmTpedpe5wi5DhngVgHN4ACArxWpGp2OlmlmhxAH0
6Zw6lN5G2vOYwT/cc7EBHVDgnBcnZc/bEI/6UTZgA8/fQvNEVMUsUFvU7FdUba/7zcocXpha/vws
JinENGcTSNYArvKYKLWtT3da/yDU6p1UPPx3tpj1KuUu79CyNw6QJY2qR/k1+hP2e5PbyXtlKwBy
pSyl9EVQ9wfcrhNBKy0k+EX60nS6o8Z4nG6yQwTw8yFv5+1YfV4fGQtU+Mcrzkwy51kk98A7a4tX
VOMDxDsPGY6rBGLa+tQ6yLE4SdL6EFG8F0f00TKcWf3MCdlc/4rVtTz7CPY0o21jaALGXRpuSX2y
zY+GcCdwovTyKxfnxOKcFjT6wHxBApiVJexpumTB4DE0RoYkn53EuJ8Jt43uj+OIMcMMZiJtUUCQ
GY5JN3LZbBJQ/CxF2EjJfeIepc4tyodmtvOYE0h/BGvG7vLnZxuilPNBsELYjeXP2Jy9eVSdIQHB
r+VEr59P0G9LBgSXl3ZcaIhzacmaxagt5iQJkOPAa7tSAZSTxsSx5hJlaAnN90jxJlXT7xI9URwU
VcBOiIsnpSt1ztm/NmYUTIBxAG4OCljs0d/EIODUGDORq72WeKbZe9Yw2wLHzlrsRHUGlEZIWi6Z
hssRd1ad6LQ040AjFd10pfxiDGrtXt8Fa8Hz3AgT0dK8lFJl0jCYhnwCLFz+hoSyE0mpIyaVq1cd
TwJwdfb0BQqpoHkBMkPMqChRklHGqCzxjkxvllE5hu608uP1cf188sJfZDTfBoJ4uSWJzOPT1CLd
TK0hCcrejY2N1KI7Z7rvxc6eHufanmRHuJOhYnDd7Np0okwhoykkFFlQYLscXaQmRaEhBR0QcRuP
flI6xkcTOiKEE4Bnv25rzT/ObTH+MXRxSJIctqQSupc5/ub1wuFZYJwjCkfUSydYsAD0EKB3nnX/
HkTg+ySQAVVb0Fxo5MIWmdH3Q5YzOidBApYml/yEyWZj7/mPM66WQb/SnBYXEOvGGfVfC6K1oL+u
r8LPR+HiaGdDYO6rpqTFhd4vQ2js+SXx+u1v0wfwnoc4WDtJzu0si3UWakW50QRRwGLE0UlFbacW
axu5Q+/6cNaX/O+CMA6chVZWTOqUBDPR7KS7z9X/csUZrw1VvTTTEtMVypFTxPdUyv6jffF3CIzX
Kk3bYgwYQge60QSt5zbhlJHXYpiMzis4AnCm41p9uRSCJMVERvkqqCGtWMuTV6RQ3KG/al6Tr9Vw
smTPIEGPzotsb+he66la5wW2uKnutDR5tpRbqjzgbMLrXjr2hKcVsHrMymcWmVvnLKu1VkWwGN8J
yKqomV09ZofJ1QzkCtHppefBOVfd+swgM5eDOBlo4VpiiGjjQHKvbo6DzjPCovC/4wxyCCiMgAtn
4v11uWKkKWhTUzEJ5HtdBxlczGz1FHn6pvPIIf+l3QOXbw9P6TsaOIMlXkM5m+MzLE/4n08AwQg0
MeQzAIK4/ARaC/koUz0JsslH64/fuavXByvcz9W9lqnBpDxDG5zcCr+juLINxb2+r9duu3iE/cs6
MwE0zqJhUgzEQvqu9KaTtKIj1qBZfeaQXrtuay2GIG2Otya4XOCcM7ZQ6Iu1IlSXLa5DYJWA17C0
tOCMaN0KaO0LZxinLXMN01CplrRKSQKUn7eWle4nlEivD2Rtn6NN4ELUVJAoUJdPOAu5RUs7zUAd
KUjQ9Vwt/ehVn57HkZNOXUkLAH6jWEunbLTbYiXiBlNJ5DYKYcV00eMI10u/VTun1exsUNFWrHeU
OHOuj2z11Do3ygyNKNjmqg6j+bSA5oZQtJuN9qJLn4Dr+3oX78L++brNtXECbgSuE5hO0BlmjuM2
JBLwBlYS4NYlIJkbecBO39W5/x8NbslP6goufj8LoUQLzbKkcRoY44inEHhujgHQgo58vBDfx0D5
pElkD7z8KEub+t7iIIKCwIgcqYmBXvpLSWmtl8CHBApOnUSlkNvI0e0IIoPIkEJSeXoRpNs6rPdy
eD+pUMPPd33tN5+p/mQoPBwtq+D0z9d8168WNUn1uzhy5r2CaWV0FDDfkzc+qs/Fvfkx+90DVCwf
9B2qaFtMjEuC/r5JnOgDBYrry82S+n/YZ46SxDRmS1BgH8Sn8Ki52u/xbgRMcrhvCzv5JW3mg+UJ
Xg6h8fAmciY0NgZR+HT9K1ad7mwSmONFppQmYg0/l6FkpQsgUZl2MztNvpUNP0YNAWqFnKixdmjj
tF4UNzTgGdmcVxWlBApSaRpks7LXZaczumMP6mxsoQ0ij0S6FtfPjTHXKQtKnXFEYGzaJ9v0sZOx
tXhhcPUtpQN1ZViA6EJkkvHrROo6oeyyNOjBE9Vy3dH09isKe3tSlX1F6rvlWqpY5BiFbwnlkrpX
JxQFRECzUIXGP5htVUUNuOQEY3QQH8l9mbrFY/o6t/awGe6ayE9uRcd6Kx+FN+FtsDjnzProgRVE
++uFVsOupyF30hxpyJnq9+MuIW74jA4I9Wt4F9p18frnur+uXsBQOoTgP0D4AIox0IKYVkQYI5oG
TTtuxeF+OJq/k84Gi98WhlPbOJp76jjJldVNAkdFXz/ULS1W58tA2rkqrB6IoXdj252IU95miUMP
BmcqVxfyzA4zNkiOFBXkxNJA056tGdU60y2sQFXB2uibkRN/Vo+45Q3+f6NizhtdhtMmBay17hfS
UpC86YL5BgVLbgp1udCwD00d/EFQhfDk/wG5zOfWComA+SvzzBljH5ISmlPH28T09F3/PCqbDH1A
nqlxlFEmBer4us+sXVPOzTPbsxDmIYRsXhr444eyaRHMr//+unv8HR4TyIkBBpuW4PflI+jQFjo9
WsXRMJ7w4ql0UEE45v4/C/fXHhOz09EcJAJYRFBQBdI9xqao8l1r3qEpiRNqu3C8iRRbzniPLc4q
siW9XhqhhpPDrOKTYK971ydx/Tj86yQm4/xlkaSA1GEWe3/ywvfWV8Gv2dFn4dVyzU20j0HuhqrK
7/DN+KVKtnic/EyzZR5QijdKZlfIfV/NgNSlQUQSWxR+9f1tU/NyIsvt8ceGwLUZJSfAo3BDv4zY
QhojZC5bD/C3/ZuxnRzt0L4kTnho7pPH2ks31yd3NbCc2WPmVkT3CjNCw+aAlJtcvZ9RA7LogzIc
tem2lLn3y+Xnrg2PmUNNAOpTMWEOiFY77e38Xt3MlVsHBnG06q4ZODmT1YKJfjY+JsdUAeEpqhHm
c3Byb7rHRWJPgz+zE9mjR3chJ3Ku7vcza8vqnl0cS0XvcUZ8W6uCRUR5tPsvzfm6vmarUevMyuKo
Z1aUpbEC0LroBLI17yZXPZTb6wZ+4o/wADyfNeZupIlaUcQKLHTvkO20u+N4yL3KSwE+In676dxx
Mz0QnrQTq937z733bGBMOJ7zAs/iGN6hbqTeIb9UkPmoC6gacAlkb3m0suunyY3dF2DTt8obcOub
cisekIrYapAEDJ3JbzkexNuQTAifh1ovMhNLGqo57GgGwIR5xwMKrFnBnQWoiO97ElvgplUM5FMs
pEGSQbQirJBh4Gz01ckFqsqSUUIwkUVhBoIUD+oTiYWnnd+jtcFG3Q/7etP/yTZZMD5GhyKwkMmh
TrOlQbVpv8pXusmfFK/1OrDBqpvod7XhpnaW/c7Gg/OPYg4sJZSTKBvxUcJt48te5VKntRMvftec
ylF9jlsvm/2KNZbAN8lJRTO8pHGQqGg+vugg/4b0t1NAc3lCc7fr5lgF6G93Phvc94qc7dNZRvlS
zzG4zkPfyO34+keC8jZ149vhXUH7nvZjfmm8fI/+iVuI4OLYSo+47shofhpt2pNpj1thkwO2w/mu
dWf7lyewhaQkSzolFPFdrngUwIhVHWUHvn2e2Q16kD4lW7KfnpVt8Y5H314/AB9j3KMXqVN96mjD
h2foU/RbccQ76K7Z4U3McVQWvPtj2piQTedcE0qCVVKAVnqul/8bzhuE9Jz9J+Gs0eqj4XyNlrk6
WyMzqrJaTWFM3FuQ91I2/ivkkuwUzHP7+rSvXR/OLTFRW9MiwDCW/Zepn112p1RfOS9VuRq3z20w
cbsTxFSFlCscHFEzvgUFAKLisT+hWeboEBfZm83z1/VhraZuzm0yQbtUGkGzKGxG5uRXXeUkBaBm
YbZpo2mLViN7oaPbZGjvR9LdmlZ80w+hX2WjK8zTRpHQ710yT3N3C6Q258uW0V7b7kzEG6cuteiE
L7MeCQBwk6dsOy/fQBfREZzeg6Tla7HnKemu3sHP54MJad0w1PEwY53FTQIpRkAy7lU392u35dwV
1y4bZ4bYajqw9aEudhgeNBaC+aDa1mbReuTR4lb9FgxE1NNNGflcZjxoWiBOQh6RgCSN20ib3Cih
RcLZ9Kz+8D+b/q+V71k924dqH1INhCUSSGgRnH5JY7w1zK2FV9M49XcjJIZi3XLkvnLSAr3clGEb
S9DVmpwWELdszp8GCEEWXbtRwtKfqxZFPnVLasGL0sZrDeXWEptjWGePFglBjKm967624mpA3qm4
M4Fjt9AoLsNIJQ1A9eZtHKgVhCzaxlahTSRHp2K4v25ozb3AnEBOB6B0YOvZEgFoxeo4EgNQuLbe
lmZ2Sxs/gSKluJHJqVNc2kP3J+PlH1acAFcHMCqshRsJSsXl+OgEZq2e0ySIAH5rQAZSdNyey/nu
+ug4Zth81YQGHeCZtUh8tvu4T91Jip0Wyrf/vhVAGFEUBEMLii9MzMdCdlKqIvFG4T9eJ35yS7Ur
7gCE5F8LyzjPvLkWrLJVKQqp2Yym8aW2z02IRDXT89yJ/vXBLEGMCXIm9qW5APWRuWe5QmEz1/Mk
oyosZx7pE9ecJMXLxtntUm/Uabbp0Un7usklov80CYa7sYgOQiH7cnTJ0Kd4vGL+htEr5NFuyOCl
nW5nVrEF3oHzplrziaU57/9ZY16okkFHQyqBRQATrtXfSfgR8m5EvAExr1JgOU3aCXIStMY8bsLI
sFwht3pHy8fPDgROO1VVXpJ/1SZkgheug6agr9LlJEpxQ9F5F6U+CWKA8dHvjE09+1zJmZVDAnWx
v2YYT6SVWslRidpp3cgPxQAWXxQ6Qitsx1ny6kpIFmyPgK5n111kdQOoSGBYMiIGyjqXo8vkvAk1
qgEMkQ6/R23eWHKM1ulZ6RDQWK7bWt0ByHADrYToC4r6pS29pPJQtxgiJB9rRwFaVnEqtBP1w4pz
SvEsMaMSVH1SaIG6DChUUnRqInCRg9Sb0K2aY2nVO87GxHgkaAlt2Umony5krcKjyd4snJCchvA/
iYVnhpjLtgjMlWqSxVAqbtJy387Ey2sOlHPtlm2CcvqvJWKcfah7SyAzlihWu00ia375Hvcb3Qwk
5VeWbwrImBOo3EZ0Am+WM5XLb/+IVpBFhJaaAkYE++jT1VTQtRpFCGX+nKP7kccx4f0+4xSGEkLz
esDvR8mXJv7iniVrv4/Wa+jBCHEqSE4srnJ2lvQmNaypzXFaVfV7HivzfpStnrOH1vbruRHmqtxq
YEZrVfq9h4D3ImAApeqd2X1d36prsRyUwAVciATEj3KYOrUDpFtJEjTWkZDPRhY4cWdt3yCBCHFK
1MuhxM6MYwJhvcg6TBZyV3ozoWc7WO4DOLr5Xki5D4zVpTmzxtyKYmJ0oUmAwEnjYSC2FJatO8UR
aDRZa9mkk3svF0n7VKb0fjaafqEbDTdobKe5g5RTdyjQb43MGWcxOZ+lMQHRnJvSiIcF+5SgL9+g
iqpPGrHhWFldSySs0CEUgC4klS79sqH11PZ6DcCmAjVVcGi4i7l2doGe9y8LzM7qu2Js2w4WgFl+
LDPiC2NoJ2ivrXe7XlXtSlb36C573UVXPAhcLWic4MWDfqBs0kZqY0lHKRcnly44bY+urrS66zrR
kdqFKxRH2+v2Vqbxwh4T6Q0zH+u6hj34kR2D4mFER0g7cPbFyv6+sMKE+TjO8ECRYKWyjup4zLqv
LDl2OudFujoWRFlQKpeZM5ndp1qqQsQad5rCDLeZlu5AIDM5brfi3JYkqwB3g6m/SONcuN31uV+r
Dlz8GDP5HYBvOlFxLtG0S/0iSnZUiKM72pbelCaSnZCi9CEm8kV6QoJUr4E7U6IXiGfMOzp2PKr2
T9athCYj8iIsCz4JnpGXg/sfPdISNc9wGkdWdij0ei9G7xUJX5IE3Wlj3dYrJOAVUDdnO0UXFmRc
bDPzIWSyMQg5ZOrwJqb6x/VJWt0QQIRBIUIDtYxV+1Uiq80zBXMkCG4ye9qh7p+QuYp5qTieHSaY
pmFdteKEy1Vclfs+k7fivEgtaDuplA5NWnL2+eqO+Dss9sUuZnquDRANAffXBsyuD90w3NeU83jh
WWEWlBpGlU8xFjS3xfDulRjPocIJIOsmVIj+gRi34F0vNsT/SKnWhmODeZPRt2kY9wOEmV6V/v66
F/CsLKt3dgupYyMmfQYriWGP1AGwnXjcKLW6t8EuhEoRbmqWxRqhaGndzUCf1Sb6paSjZjgTgWTi
9aEsUYi5EOIa+NcKE6WAkzELVRaWS8jeMAdHpcomnO+oiG55oea0Cef2u+7Yf+0xjq0YNEU+IEFR
XmsPqV6dSParyu5EiKwUccNxuKuDk0F+uVynXGpU5GKBakoVqL0Y0MFHjz3xtStvCWSeuOmo1YiP
lnKoXFngnLLBAckiA6khjG2oHJyT9G1IT9dXS122yI/lAscON2DI8wKtcTmiXjXHsqkxIquNEi/N
jdqNTGjjTjUR7KkvUkhQQeZf7Ujm1WlN/MisX0cF6t+WkKi2VNHQwe0ltdW2/ppGgKyiOFacOelz
B3vHcuZxeNcy2tmtVDzH8URcI0/DA8Ctpk1jJYpA70SvCGtOpmerqyC0JkHBZh4iyS1LsE6rOjPt
ou4bD0kRtO0edYjdxpCMUCHP40nRIEAmr4Eg96TwdMjXp//v3DCuHJs1mas0SoMqHtwq7l0h4jjv
6r4HcQzgJjDxIA59OfuIOmaHtCyy2dq9FAXKtM3E3tZ4t661tCbOl792lpGexRe9y4y0FGFH3+eW
l6G1iuaEKu7K++S3sFNKn+NVq0711xwTNMsZXTpjA04V39kdR5iQN2WMw4qa2sqhhN8ugRhVb5v9
/Hb943kGmFXX+7bRywlzFaWh1ygniEg7kXw3ps//nR0mcBWZolRtDTthtm+bjQlEMD2KMmeDc0bD
Nhzryk6U0O4OVk7djXmXPI2cCv5qSPzrWsyN8X8MoS+zGkhPlGGlxKYieLLb+GNoPYs3YauR/swS
c50EdkGR5xyWpMwHjbQzPbyLQLcUeWzq9X3/L/dlNZvkSJlQOochA3XZMbH7+IjNwzknV0eDUga6
AkmQSWAvoyodOqz+svzNgwWAlaB32JUmROB1nmTF6niW5zr+hzwHe4ehQlSUxVgA+AENMRNl2BGK
0Twc2ep4DHl51iHlimrNZYjJoGYgJFqdBubgKiD+FdSwcyO2Qf6rdc51adXnkPxE1trUltfKpS2r
DsO8LJEUormXJt7Y+0DglTmItV7Fwzit3prObC0b7Cx0Ih0/pEIHW2YDHVY0+b0eBXg/z4Qzee7z
UB0AYe46ZIUoUQ23i0JOEFh1gLMxMCFNqJW8MUSMoYAcn/aplfsq4Umprq4/BEfUhdmK5nPM+kco
MeDVisQQMu6QSrTnTLKbDAqfYjBknPVfPc9kGcI7EEDHc5VV+Iwgtd/NuLYEMool3tTPN8ZQi5uI
FpIbTV3igJx2VM1JdadurOzRlCpO9F6b0qVkC8Iw4D5Iwl+6RarRRbSgxJTOf9LoafwPOKLQAf/7
+8zpoJtx9f9Iu9LexnFl+4sEiJKo5as220nspJNO0ukvQi9prZSoffn17zAX947NCBZ6HjAzPZgB
XCJZJItVp84p8wZw6zoGB21uQkPpZ61v+MVa7xekjLBaulCWwla6HIVeg6sl0VER5ONtoda1h2z1
Xdc9TD2I3bTaFQSIVgUECxY0Z1+y3g5H2oFn/cFKs40DcW1GESkK1l+0r+MYufyWvsrMaErwLYLa
2kdOqPaqorgf2q2n8KohQbICyD6F3oiUrYHqb6TZ4OS8GxbtfYlKJ9BTpfdT7Lvg+uYWiyQH1yZo
dQXvn4NMnrSIadVNCbd6NJxV+fPA+zs+35fqIVk0r22/VWhlXNi/eKFgBglyRIKvXWZToVOfT007
4SWZxyHbN07pJpk3x5oXzVCc3aI/WAsvzs1JI0xYV2kNIcivpdaBOOxrwRlABgQ0pWp6+Bez+c/Q
ZETGoFVgBBgwNLt66dHDlIyCrBkCUI+69kWHfpi61X+w1mIB8hE8jlD9AjWN7JNlV6fZkqI9s5xC
SvLbCmxJxaNNpsB2mFtkfnJrpvd1uqX0tXYrQHkLtODAhQiWgMu9UEKLdIDsG7I1dRr/QT6+85Sx
Iv/iDDu3It6GZ1ebmjkLbjeMDlz1e67jiQOi3I6H15dtzUXOrUhhGwPFqdoXsAKS8+9a6yKIuwEt
mZcaWzCXtY2NbhwQXyH+QJpPuktbOEdiqHguR0gX7FvGfqJRWfXSZPoXNQDwW+HZhv5OBDam5PZT
bbMhEm8Ec7G7ABTuCYh16y2F8lUv+MeKjATQ5thSdAMJG0V/N/AmBy3Mxpm7mhIF8gTEJcC72OAQ
unSBrkTzo96hMkXrwAHavwurZ1U51bFb6bdO9w5Ru/k3uuHp/C2LS6ije6w6aO3DdRdZix0gdoZD
EpgReLtwoTNH1Bel76yaowk4P6RjHCbVoU5PgzmHerLVnrvmjmg7xAkJ8j6Ql0hLp1hN0/EGiI4h
Yruh9d5YAQrtwdyY2bUQ9cyMvHYJsRm3VIGreO5zF4op9m/1Lcru860mH/G98h1zbkjaxNOg03ro
cZvlf5o3mMon93FRAjPyt9oL1rYXysw4lYROLC7py1WyUxCaI45I7+6bJxDI/T3sxTn/delWboAx
KCKKX2fAuCzqnUW/5Q3qNfStifbX3W1tICDvg4wLQbCK59flQJjCwLImOrTLqXk0a/oIBug9Vd7/
hRWh5CeIRg3wbV5amRP8agcCoDvWZaBOdY3xyZqHDTdbrbEIol/ghDTUNRw5ahpztZ0KgGumJqhR
tNDr3qfO19y0PQYlg2LeO2xnJjuwnLilfqOoVnh9mGv7CVS+Jv7ShUKQtJ9ytcm0YcZkWk3Wo0nc
CTmwWX7OysaNlTj56/QP0q7oRv/o4UdXmzSrS69EjDt4ynRT7Q0diB7rcS8SJ5Qf/nZgsISLC05p
axYIyC7Xb+lBh103aLvCAzAFwwxoZtS0CSY0BEbG7rqtzx55aUvyyKUlfcsz2GIvZuEuWEZtw8Ln
ZRIWEF6L9nNwpEqbl9kKL1uK51k+Au2ZgSl9X1asdQczdVzbyrcknrfsSdt50bEp2qEHLkRBh4vz
Ry//YIdtMp6sTxyS4yCjwnNQVrHsmjquBmPG61zhP4BdfSjb4qTEUC+8vkArGBsI2KFqjdACR+Cn
pvWotJldxhgPKUpXixPPYqpr4m1SxxnC+M41nWxftGgtaX/0/NDxLeW3tQk9/wBpoytMG81lwYMw
c54JPebKUQ/GLajeSsArdPpQ6LJQJ9UdW9rNatkaSotH9V2RBl3DXZRAkzHzYwid6jVagIzEG2jp
GnVAt7C3a0t5ZlqOeatYt6NW9JKV6MUrdgBvkK1ky8p7F2VtDVGbIO2FnrK0C8CczlQ+dZjEXglo
s7ffOPrgUekAMYifzL+m2a/p4IG3W8eK9jnIxqKbjGmvG970OTq4/A5pd5gFH+umxXfkL++tZ940
Pr37Gb0lIX9xbupQuTEf2JP1NfY37IrT8TJYuLQrvfehhkBmWsKJ4pe4DErDEzgP7qoHrt2oXYCe
s3Irz7mSq4FN5INAeiFIYVXJpuqwaoxK7Jy47NCFb3gthNqmPBBYODO66QdojPZ3ybLxEF7p1ri0
K53fZtNBsodgjitXqdz7wdwlvvFQQ8obh57bPdZQRYndJHfH1/nnxjwLP/o0z2CvRD7MBEOLLo2Z
pzloOBSctoZCXbX55fRJkCTTTnOmsE+qY9aVD0UaamTAwIvvtJy3wsLPITVGbyKqBzUCsL0fO+Es
pG4g4F1niYr80Tye1AbtX077EzHWa90qx3Yw3jZGvOpZSMYChqiitVaTDo5+YfXi5AvoAdTKB9L9
JlXG2J25/Uif7cxr1ddmOlBwurq5ujHbaycjfMsUPAi4B2Q2nMaqUdTuNZQw7+HL5b1eBsVGkWN1
Ns9MSL5kIY6JIovg9E98m+VuCX1rbrpK2nv1FlhQ+MYn3zmzJYZ7tnLMXPR4tgwkt3v7V+cY0FpX
Hq+vlliMTyYcSAgDcYL1knP1c9kMSHbBORZEhXqnBCg+VQN41ch7qhxtpXerrZtl7XSHCgbYigQp
HfbE5ah0c5nVZDERTVFsf/M7OJ6I1vvXx7W6TGdGxP8/m7qsqTiY9S08mBlUkDLHjIPBUd2lzTOX
W13iNjVLNmyueh86RT54MZB0k+7lJrNxfzCa3U3aS6kmrp2/WNP3CiDEvx8bCJrxxNJNsBTJDI4p
iOOgPIQNNmEkPlCaw90c0QFqRkPqaWP+G2wPZMPm6tktCtPgQROxx6cYOILyEHNwJ4/mbf06zQ9m
goaENPb00vGm4sauvzBrY6+tTagBDCBI9eEm8M7LRczLbBh0G9s5AR2T4kUZUtDKg1GRjQtizVnO
7UjOAtm9iRYm7AxT81OtIO2X7JxXkFeGsxI57vXVM1Z2HEh2gbYU6WAEIJeDqhde5UqX5nfWKwG9
whZv+Fo8cf7z0vmkc02bypHld/XyfYwjFzKaLleeeuVG6xJv3lL0WdvM5+akJeKIngB+LdFONlK3
Gr/YoGrbJPlcO6TOjUjr0zpdUheNAAYODniqHqKx8Mn0hU6+Ywd5DMjXJpBepFXlc/HcpLSXS6Wb
pqaEybjalc0+i1/yJnEhzecqzWvX7gjUlhfjy3XXWPX3M9eQbk4OasuJdUWOxAf4uMgjOnJcQu4X
5HKuG1qNiJC4sSzDcpDRlhPofavlUbdUOWjjdo0J3rGucOPRgfhIn9zPSrpLqRlMY+U1+QGygCFh
S1A9UVCFLWp1q0b9xg5ccyNQQtp4lKLBCrXcy00xkaKjCm3yu1k9WsYznoib7QNrk/uRUkQpTUN2
SkqkGwqU4KaC5nfISbhk+COYruMWCnFka3bX3BWlNCTAoGaDt4W0w1WtdJR6MfO7ChSOySEeyG1X
xreF6Psub/Ql/zo0G4DgtUMF9QHkJpDABZu39IoYLH1WW93I7xp9cjO8STcBaCvd4oL+VoQKAKHh
OJYOlqaBrmFaoyhox/fotvcy5Si6REd/ZN+XW8LRXaWjNIEXqRq0Y9ibf10eh33EDR/qAKLp79JF
6kSZOBOPwry3yzDhynPpRH+f2Lw0Iu1AI0nnGPx4eBVGZag3udtYk7fN/7rm7mdj+bhsz6KTuK2d
ztbxECpa7RBPX5CbhCr9lh+uWgHIUhCSo6NFju04d0ZbIH7usgWNGiUBALcuyQ/F6bfondYuHaSS
0CwLkmTRaHe5NtzpUfi0EflwBWLChbNLHNTaDdAOuziFdn0bqxAISDb0YVd3NJjWQeMJd6SqZDVO
KUpUqggPmsOsWLc1mj96LFf9r4YnxBtAR6mCMUi7HJ6O5WpKMTyA7veZbu3BoUUzPG5SPWTVDD2C
rXBrdenOLEr7WUXbbFJRxMh1Ph/0etfPkGyhG+HV6qpZeC+h2RyiG3LDFm1qPeoG+EdufkPvTBvS
6EDGl5rj8mk26jqrB5SoLOnIUNs4Fi+nsINiMEPZBykda+weYqYp9xWr++D6vbY6IhvQeTw74Yxy
SpialQWUFmKrHllGUf+YR/fUt+DQuW5ndXnO7EgOobYWdJhtNNFrwZvqbtyFq26NJhJBQ4prSobR
DTTuqzqxkdfW0GWpLV43GZDJeqjYRrghy8yjHqEJtl0dZXvR/mPKXoZdu2h4tNzZ7Wi/dUpO/Tma
HA/YmeQmEs2qEKJH2iBe7rI60zwQaySuYfTmLR+UALl301cLZuzriTwnCoEIUqkVIXey4kBmHb3y
EV98qDi3r2k30RA8Faprp8iQVkvxOLBmdK28Ryom0fj9kOE74qknECzh6X4qxtSrTEDu1MqcA6B/
8t1QseQ2xi+7egZwFBSPzI2pFyeGHPUJ7SgkTECRh7jo0ktB8lzbFV3yu0nJn+bOeEIqw/xS5Hrh
1zxO3hKloRsmV+9VIJwB08DjCtJF0pXTxCY3U31CXDK7jU9AiuI5r+Sr9Zq/q7/Yb2L5WeMBQXfd
g9dH+j+rclEyZSRX9QxWuV857c1kvcXNu6LHh5E+X7e0tvNB8g6hZ1F2AKHC5ZzmFP3ebYU5NWoA
Dhs1/9pE9dYkroXrKBt/UAGAGEKOH5HjakivzDkaorT91L3mTvOgAp7kTLva2bNydNWidvv06/Wx
rdTccK+d2ZUWL8WvKoODuCupFO6OEApeSFrfcxqpt2yKIbtbxhnaXsbZH22qHCKNfCtjovvTzPgB
kIEttZPVd/rZF8m8djZQcLWC9jBoKLn8zvoZk1D7NfxQ3b7y7XbDi9aOKtTfoLuJGjDe6NLwlbYl
XZ/AWJyhZa85FAzNvyzoMdfXJ3rdEBA/SAKgFCHXrNLEmHMHp+4dpHZUVB8IVEWtH8n7dSurmwKY
RdB9QP4KcpCXrtrOLdg/G5xDlvsThHLeTbG7bmB9s59ZkC6OuW/6oQQwC9U9HRo0X7o9WEz2evA7
cWdf8W3wB/0/LUpnfEGtPBvGASTK1q8mQJKvMPo3pez2JNkDOo3U5Wwf6VC5OvQBrMIdyi3ln7VL
WSBB/zur0qFaxD2dJzGrIK/wQad6yHfp12TLQz7Syp/O7jMz4s4+i6lnpWZR1sLMhFPUpVBehPbV
LnXj70jxu2F7h4at1H9FHjBAGcCvD/H9EDy/L8EW1G9tvEi6oSCNgAZtG9J4B30AYYkW4VatFy8D
a04DNnFev8xGwFoTL7NqY3OsRSMIgZEkAxM8Xp1SbIU0YWoQlhVoQ4YihqOmv9FgeWL5Vpps1Q5F
nABsN9rj5dtxbgAjAMAEdtovE78x7APoVa+764oJQSuMWTNFOkDOMlrtUhR1NUIfM6CvxW2yxbi7
ssMJIngKRVs0xeM2unQSlLx6nkKyXuQ9DKAG9vUAjUhPi/5+SS7sSEvSGoNVms5Q3DH+Bxhr0CFs
otFXjkTASdCBj4GgE1gWzI3TPLcVcy7ueGGF83AUbaut+r6JsF5dEtMR4GZUu025yT2JHUUterO4
G8mOtscxCwDE+RerfmZCOndju7CnJoMJIFfa8gYmwIF/3cRa1V5gvACL0QR9lNxkgRxvpxQ9MDjR
jt5GYRbiunY7b97/ft56d69FBRe2pFMeafRBT1rYyrJna7zRR7CCAyTq6JWrJn5p+qCubqpgLB71
4tdWCkNfdYyzkUonfhr3pVKLkSqJ6/yyC3e+jU/Dnfq8hEjResXtT7Lv/Om2C9Kw9/unzCv2tV89
9ztoHt/OobFvAhQSUkHc+gSmuc2TeiVYu5ge6YAszYbrTEzPC/HVYHKXgwZrlme6jRf5r9WDCpqX
F8dNgus+sOrJZxMjbX6I7iwZR3x2V4zRrqHBqGo7ewmvG1k9Yc6MSDt/6qFfbXIYofwrwmumPKrT
K/FmZ8OhP9BU0n13MYviQ87uuym1K4OK0RC/d+tTf0NC+2B6Ot4PlZd42YHs8xMPF9+6Nf3aI6fv
7U1zSMDIt9N9UKf7qm+EoHDz+idof2lh8YVAmzbZz66Jmdfd3E/DbU5MsbbyV4tSo0g9436Us4jc
ieZaE0BW6Ig3+3nxr8/+GmoFUD5cukgzUlAAS1svidTeKhSIKXA09OvuwsIoR+dx99IWQVy7vHAt
k90za+PeWttz52alPaeZSlvQFMOyMivsJjS75JN2R8z+hzkkW4qlKwEGxgg1bZG9F4Tulytvwo1j
nWKMuWYesnaHLBsp47DYOzRsrY2Qdc2f8TZFUg8RBsQipLPZSKOIctGX2jaNl6nlLXLbQVt9SdUJ
PNZ/n5ES/Qr/MyatHiug3BANgG3ryXyiVnuM+zfTGvy0qV2V5OFobImJrS4clKJBmSGwEbZ0Jtgx
cn68RNNV1gLaN/MapMsm+pXKxiBuht6Q/XUHXbeHhCyFWAUA/dKudTJQkTkD2pVicvh+yDLEaxPf
eg0Lb5M3GVIYKKagTotEknQGqekUa63oSOLkReU8HJC20dInrf6WGIexP8Ra4hZo/bXy99rYs+b1
+hjXztlz89IY5zKdlyLi0FCITMB2K2SvouUprpvH63bE6/LzMFEBF2lnZHukTcfBfRQDWYvWL/3N
UOmtnnX7hj1p9o+aPBQZC4Zui2ZifWj/mJS2Xgy0MAAgQE2hX6L1QbH2bnTA+DGz3hjb2rZDKeJ/
Y5P8MtaZshCGJZyzZteZjs/n4Utn88TTzdpVoDFwfS7XzuVze5LLLKkSoSlM+CWYjFLjsbd/Xzew
NXOSU6hj75BIGOBfaZ94vHoy6MYhvOUP4tw8uxHrDC0aQw2/K3vIkxWgg+1xy6kPIN7T8wK6Sn90
YLyuD2t1nQhaTLCVVaiFSus0I7upaDpAyPxhQhQTe/m4z3W34z+u21mdPiQIkQ7Gy+gTi2FUq3m0
CAhb1lo/52jIvYhEx2naouxc9QMd7wlB4iZ6ki/nkNYFtctOwNWmZ7PfK/TpX4wD9BKqYUNzAbLb
l7+fJn2FlBjwRiOophgFcgW4UnXYoh1YK3CjM+ofO8JXznwhUudcMUfUNhQCU1HIcjBNonn/D9Jw
u9HSAJupDa9o7Dd0V3Vu2T7QHKhubbpjWMwY3bHXx7127ms4jJFV1gTqWhq3rkz1nI+iQoZcIT0g
nb/krr0lBLRuBdEnBMxAwyfrACnQFFboglEDGdzynx2ehMb4YOQbseeqM4Ja7r9mpMOCxebYgVYJ
hSMwJkLgOJ/QD1Rs4RYlK6AhMdCSKd7pAtONnMnlEmIPjLmD+tSRppEXRWUJdaE0HJx4CzIjv9f+
YwklI6T8sItt2enLZolxXVjakZsdQTKs+z50PHX70uSo78UPxOCOXysEZNYWif2c1AuU2iDVtiw1
Wv662b/uLNIm/PgexLC4uuHAIOmR5nfhyjCCOF4/csBwG/auRy/XDcjo5/9YALj7o50BZ5cEhoD0
cGOj1UA/toaaZS7p9XZn11G2r4x5jly11ZqXFM2MpU+h/YcmBNoUmt+3QgW9RYvsFICzYFK8RKNV
4hVqUmae03fsbeM7paei+E5DBVJKI8jGwt2k48ip0TWbTaZ+tHhruEVeWLs+b4bbKnZqf3Z03aNL
47i6DkQKqe2faAafN7qRpD318QmAalEki2ygSmU460hBPjg2vXHM7B96fxOjnlA6LGSRtlHOlq6v
D0PAVQBuD7gu6pfCK86OrDkC2DPrW+PY87kMjKGF2o6l4FHMi2pHVZ4FvEb7olJ0yW6Y9C1JFTk3
/R/7uMQswEdAMyj7RKzwrCHDZByrlN5C7tTN1Oxh7tr9pKa30D31B/1gpD9ScHvU6EKNKfE5exiW
Lejmyr5HPQHKtZqJVyJeOZfzYEXoXMZjxDhaThEikcFcy0lvwef29bpzrS0sqp4WthgBVplKjw0H
hJFoWOL06GTMc9plN6tFMA4xens2LK2O6MySFKhqaWNXMQqLR7Sx+QVUhlh606obEYIUiXwsH0Xt
0oCbimhYOjQaziMao8x6pEab+nScRm+i83NuDTZalkzTm8kmj97awNAFA8gRBbgcanCXS2WUUYuI
3abHacRDYpytyUc/vRGCzWarz3ZltdA7hxcNogaBsJVugyIBETr+YRxjzh9Mh3lLot7R5ncN1Yzr
fiGu4rNnhZhItDWi4wVQVwGOkyYS1efEqeqaHgtq3ijWDdoD/UQt3Zr81Jv3Uguvm/voNPlkD28V
vGGIkAOSzmId+F3edzM9MrqovT/EdNbg8mTekX6ZIAsOWcbbuHLybzYrieN2gJXuLKXMuDcbddXu
R6S1TzVxUtHOMOSLV1AdYEU7gsCVy2iX/DY0BhrB0QI5pavEaKmcwZcHvHdmpT+vj0bOs/5n9hxg
uxF8oUgg06TrEZIeUIulR3X2tBppPTB6FUq+4/HbZKteRhqfq/d9ToDNQI2N9xurJ2eAPj4AhBu6
Bes4tOVXoaHXpLEbkx6tOPOMKnoEpYrL21c9yU7dq6XesB6J3y4sEsArNga/cl0J3IDoiMXowShx
uR+mOkfKZrHoUZt+pAv1tCb6nrcPjmF6PJ0gmZx5pgZklNXurlteuTtEzgulGegVoLok3R0sb60p
o7V5jIYud6MpHgIQMij7EojVPVAgVWA3NgBmCp9i0MdPenDd/spBgLqsLTrgoZOsyoFnrS8L4qtB
O/Z9o/vxVBU+zRzu1am+9QT/GIu0X0SHK9p2oQIhLszLSY6ShepzgmgtW7JAVww/c97qNLrP0fIR
6WD+aYO86t0xHkKz+RojuleG/VzuOT3x+L2Ydw7g5CSaXIHrKxLb1UlodZ6T6YfrkyLX4oUrgmJJ
JJZA0w8EnvylYJLAfy30o0Heojr169b5DVCxb2t3LWF+z4ewmfQ9lD82zhT5+QPLOLsEsQnyg8Be
fNz1Z7FEtFSKnSFwQkQb7zU93kXRHqv2zeZoWS1cEIKrdbE3crqz9M6P+n2SdvsI1BYNTfZFYj5e
nwkx0MslE5+DYB63Oj5KLrulSMCxpJjNIyiaRttXTidtfq221BFXrWAvoWHAwOtAdsLGyheaNKqJ
DuC4AjO9kt7kWYOqK5jPwhhy5x76aP76akciD6wJYKJB0zPW+dIZZz2zeRSl1rFql3EXtRH3M01j
LhvmbH99Ej/vcTSbImWoqiDwAjBMiiIalZvoZDNMRBGOxwsdositN7LqtEx6aMe91xSoLIGy57rZ
zxcvzOqAV4roFztcbP0zV+IJTQyQoZpHpfw6Nw/J9KuIjy2OketmVkd3Zka6dTWlLGY1ts2jnoEJ
uOXvZCGuXvb32Wic0KD0kMSmPyoboOKtwUk7FBu3ZD1CgCPu1Xw/WUfrxt7qU19xS1HqwEsGdQ+R
2r6cwCHpm9oyC+tYgz9wpyVmjLo2rw8FGJd8NCt3gc3bLQ6uzweyWLV/jEqr1qHBCkSysXUcIEvv
Qzp4cY2h+hbXURdcX7iVUw6mUNPEuxkQIISgl+Mru2imI8idj6XzA9WCR8vZ42SCNo66L7XbvLkZ
kn3Ct/xldYBnVrVLqzUfIBoidgMOc9VREesObrxsvP3E0kjnFoZGbYjBo18V/fKXRjgxwVLNqHk0
mU+WPVqfr8/d+iD++X3J6U1umKCqwe/jiecW3deYvEA17/9pRPJxrWjaUunFzpqI31imG2X0jhv+
vxgKyFQEFgytb0Ts77NjInYyUzErB4evE8cBOOuJ17PyN6Bqf9kVKe42YFzQTgtUIQ5tOciKBz7V
mpJYx4wW+d4kWe1BkJqE18eztvSakOECWR6BYqSUsLNrtclBNGAdx5JUB3sk3Ee2Zktz5/NbA1yM
FG2yeLjhsaFLDpabCzWTqLOPpcraoGG16hUOWG4nBaBM5PgWd6zqn0VibRXh1wyD9xk4JXEhQzzm
crmYZc6zok72MRqX2TVMZoZQVWC+FYN6fMqsYk86rd1R8LIH1yf2A2khbSqKJzegSoJNAznzS9O6
PqI5UhmBOuNfF/Ul6ZKQpeN+QXtMmX6HRmWQk71BlWCgN4PI61hADaOQlAEg67TVPrHbGyjh7EDG
dWO1BMmILQjF6ifCxUTIJog/PoDT587MioxbqYJ93xXZ+xhX/GuvqBECt6i+NxRoFNm1Dpk/nBs7
bi7otTMRhto1KBEiAhhfovdhjY64e1DcqV6TGfZz5oymF5tm7fdE+TmBKOoxVZVxw2tXblHkmEE1
g8cP3uWWdCrynhuoWeJUtBbiZTP11dKvhtdEPSzVr65+IFvQnZVtgogEIZBpwH+xIS4Xc05nh89R
aR1nqoD2tbC+Rx3baniVRevElge8DV1HoEHDPrGlc9Kqh6pq68g8FnN9rJyAWbepduxYwtx8cWMn
CZf5pxm9l4ChsuQ+Hk4z+O1i86RH/ETKMUzt8bbFcwjchWPQ2F97e19rd1ULcfcgT1IQu5pbHQ8f
mGPJzzEpaAJDZwr0R2Wog2LwFgzhpnJUF4JOsLJooidiNs7XtDM75k25Dim53hqYnzEDG9zQEif2
urqc//RGOgDUoZtkCYk6pcxNkrp6i8A+D41QLVIBbbSK8mAao0LcxMq1zteYUp8Syrpf00IXUGGP
ear7JF+MX1nv0MTX9LRUvRZxeOsPaTQ0fl51fREoNGeC1Drrmac3Wa76STk732ndWrZLFVYfI9vh
aIWKUb+DqDkt+qDj2lL4iTO3N4gZo0ebF+SbkeQRUhAt5Fjdiuakx1kWQS2wL0ieeWXOHHDOjsZr
vOiA/jsTbZ67hIEwvBna8rWwOjzV4raK8WihTu8WJOa5z0cQL1eRpsSe4qS4HFs2t70/j2MR35ho
fIOQboMkbUB7qG/tWNyY/NB2bf9dHRSiBWi1rYydSef6O5pDrDczHlgZYoqi2LP6coEEbIXuKUgb
apQHhc7LJ7XXmy28vUyvZgusHihRNRCrqShnyB16SrPoihKz4gQ9acERk8cgDoham3JP0zIyQcUG
mVR04FcTep1Niq4Ip3iwFM0GveHizCAcjEpPXWwt1EFDxNHCSMbfTlPEL4xV7Qa3khyzggIUPTqg
s8ONjpSFXIFIIYXULa2CxF6q8l1FOudA+JT5TjVEt+modUGUqH8bKP/HqCNIg6GxgKr+5VmiNiRV
qyE1j3O+718Ab/KXKiBt2KV/m64QlqCuiMsd7xqUU6XzpFETjWg6x5vG0d0oMV+cuj8gL/SXrwuC
tTbEuwntNR9UVZcDYpDT4SpD35amYMNSX4tMzx53ut5uBF+fkl7CEo4YXCd4iwKoKZ37RQn912Ho
6HHOfk9te69n9W4c7tKSud1A7ydb36nlly53foD0aSO+lO8c2AbOCj1EwlcwUsk2rZ1FWSJEftHc
7RItCxsdbJwlvbHAk0VS/N2AQGcj1SZW6PxwlY1KvqLT2MwLwK+PevIjKZ6VxAP8asOGHJ0LG/B+
TCt0dvAvko3CAalThpvv2NcQ9+0yv1FaEAJNG/P3KdqAHQsiXRRbDr1YhilNIOieI6I1xD6SqrR3
RWurpxGgbk+JNTRv9J3mA1IIsdGpbg9ZYi/fWrPloT04kDnR+tuZjeQ4R4iUiobycKadflRMM3OV
Ls8OBvqsbiNammFEki3Gi4+akLQMFgC18DigwxAwSW+LdOkr3Wiz6JgWsavnCyhmFfY8xGqoRuDe
3NXGrdOgZcNq3ThS7sa5CUo+u6Xae5z5VHmyxhjc7eCHTgovs7e+71M2GulfpAlBuotPA3pChlt1
TR6ryKdHR0LeEyxiVocAr+eBUcd+qS5BMyIZpuNuI+1dBaaE66GuHBwJ6yYOGRTVkLhB3/nl/te6
EgveFtGRDdRxq1RR3SQy364bWR0j2IVQOxB70KaSmyoksXgTU8QZY/0H4vOg29f20bsSebpyTKP2
K43HkKIPKIMQR5ypX6/b/7xLwFgPvk50vKNSi0DtcpBJpaH4g1D2aBulG6ssVJMMTX/5X2/GSzPS
ka2bURLbw4ym83R2O7pT+G+SWhtGPuUysGIayBMFbSwQpAg6LwcD0XojziNHOTZ2vtPGwR0YGDsB
PwD35MAhXw+NExut7gVw99en8eOBfLmV0MCBshMegiDlM+QWNpZ1yqCVWXyKyK7hlq8Y1h7WqfkQ
gUd9jsCjrtOfhT48gSL1oWfGL7AqdZ2BEG260UoTCeyHtPDsrV7XT8G3mBPMPYJ7/IHnvTQnCVLk
uVkzYMjbQB9PVpsDg5ae6iosAGSx3FkZ/Lh8ZBp3aRF2TuZq1aORtd4w2D5he9Iwt8+esypwnMce
9FNZGfBpn2UD8tCNl/IbuzU24Daf7yQ8F/DIxK0ooEYf0djZA64augy6DRzfrISz6oDgwkbpq0+r
oMosz1YxddwGjK6xN7b853tJGMY1jP5jmJVjmCTJAMrWuvjkpNpptEZ3tuqTZphBzpLDdY/5bOqj
zovubQ0p/k/tOAWxYlIkQ36qI9v2OysLW4MsQVx+n5stVPuKLYwIvOUgOhaZYOmZVyBzQZixFKea
A5aA+t4+LqMb1Po8g7LH6+P6vHYAbp/ZkvKJllbwmhCjOC0zMKqmHY1+Nc++Y7R2WCb2t0wxljBR
8/QAHFm7v258daCgcEKTOl7Pnwhh6wjuhMwFmCOhxBOHZnUH1SXf6beqWCsRG8WGwikDIicAwuQq
M7LZDQN5KTvhbeb1seFWzTM3/iDxECyo9BaDOya7ulR8WlkbYennawm8lSJkQ5CLN7WMkdftCUQz
XcxO+LLuqagNcstorn+5PpNyhgkPHsCc8eZBzyZBR650bNRLFNnWlLMTHaL0ZkKFzksGiwNQNGnQ
T0tU/Zkhjxi7U9NE4d/bFgqu2H9o5kYt7PIYL6JKLSelZaeIQXYkC1Sjzr1EybxhRMZA079wnX/7
FybBJa0DDAH0jFxxq0mvgVhDZ6e4q7x0gc/qOyv7hnkO87bz8uHlur3PLzQh84u+SrAUgWpGnl5b
m6tSnyg7lUOmg2yMjUms+LyaxvKhmapM2zk5BEr3QBvl9u/rttccCIoC6KHD4oISXzoNuhk6P227
sNMCzT13mTtUT3Wj9P/eCupq2Bp47iO2EOfE2RmuKXkFTJLKTnlXMpxtKrl3OJk30pEr4ROwKwau
fHBggNpGhhnGbFRZ3kXshMoiOKYTrxt3czHs0azvgagxVGgcdGiJYfaTEvXH/yPtu5bjRrZlvwgR
8Oa14NoRzSbZFMkXBCVR8LZg6+tvgvvcPd1onEZozmhmxAhFaKH8Mpm5Un3Ns1lwoiddYSgwQPMc
Efd8t/IaSgyGMmZeFIhgiKlx41Ra5vFa9ikqre+0A2SAk0LDdTQ0vpnL7FOrmk1c86PjU6q6eZO+
QEczMxMEY2TCKJpBI7a2JmWyE6H0+vcvD9AxSMEjUOex4Wc3dMXqHOxDfHBjcI6aREd0EWpp/Vj7
4cpBXnoL0KYIxxg6d4BmzvZAxRuJUcnT1NSOKuyoG9hRv4tzN7eLv2zdOmVoIN4H4UqkOzTodc4c
WfQSEFue7zJPbP3kVW8N3ypSZXiEno2MnaeIKztv6QQjWsYZBqUWgN1Z7KS1kpGrGU4Rn34ZRkKA
/cnwmPc7CASY94/SnBP4n7FBoAeRJmJZY668qoZaXsmMwzxGXHlKurDfi4HAb5TAyA5hDExC1xSF
yWdcbRsZh1s6bXMLIPHYjdW6cCQpMw7w9GMTpDnJ1Pqos9Kg5k5ZELQkEai+GY1GsygNlX2gVImL
8u0xQN97W47z0u1jKdjxUg+5rabqvmQ9HBGeFqlZ8KD2lEgIbkeRItAtNN1BVs/fgN/arLztSy8S
UnATP2xqGDXvFdWlwLMipZh7Lce+4Py/hLwPfbXEwRkyZRqYIw9M7/2ZX/In0LFRFpHRAid8nh/P
ON0XayjJeZGB5qrCSBh3kMP8QWve7xu63U24wXAfI9YERwD79/q2TJom4vIe70EBp4lvnExIrQaX
R8K0Y9axl/vWbs8lHnWIlohI0yFtMee4+wwxpaGWuSepvzptg3ZBSVaTuv8jB+keEkBPsny+b1Gc
3uzr+Agm0esY4AdgZKFYcz3AYGiinhfq0lPCrsC6tWNTkISLjN9NWKAKUAjYNqYvGXVhIufQ9KSn
KXeUwqH4wSeFcha1ClwDrStZC1KSKrWk5BNpy5pcfC9av3w2QqX6DIAi6Sw+ywKoByml8kHVwXdk
ADhXBrS0YKCdAXXzjVeZP29dkFfAxfW5xzUmy0ueIB8OnNr4kqBVqtLGa1odS0uGKA61Pkwh/pld
N0MY0AShVwEwhbodH2r1IchHJ526Avn8xpASp8XP9xft9sTh0gQuVAZUC83ZJPF6zcZOFXt9DHIP
bSdJaTi5+gGBnR1gCTQMbQPB9H17C141DKI/KrrlIJQG3/vaoJ6JEaT6jcwLea5BLaKi/lsGgP4u
AAnkDHERvTMzKdGfQ6DNVfhokBkiQ1eElRUqAzDP979ncfyTmIGOGQCvceaHMpYayPNXOZ6UJDHl
GFXCMO+g/tIlOUqIRnEK5CwDGI1bUxmdHqv5aUFOFtEK2iNMfvD1RLSokvB8ggOqD7LVocdOkrhS
yP91mI1pxruJQhSmDu/KtRVfGNqB+mPu9cKmB4s4jZ86lHr6gpnoeOICkWUjrfGXoAyYglE0iIH0
DqBQ84STaKA/Mj8y3D29gizJEdHxiue5NHkS+AbIyEI+D7nN62FVeWD4gVHkXg3KaQHfL3lIV0v/
S+dfmtDaUzc+QFVncxdqvgDVpyz3AsiEJOBYVNzT4D/7QCIF7On+Prx9hUCjwcOHecO2hs9+PaAm
GCppHCRMmZTarJPh4LYQ7mW22K0peCyk0JA9Q9oFXUCQQcM5vLZVRWMNudaq8BKu2PvBM1+eeZnI
QUTgueWfo/5Bjdq+P75pQea7Hei0aWeguRpwsNc2s06kQEMWsJn1PjjQCrPinq9WnNHloU3ku6nY
wsNnvzaDplIUDCJaeEJYmgnAzd1jmFdop/aSbzS+tEpdIcmaB7G0GSFbgSMM8gme29mV1klNokGl
rfBkbV+iq5qyq/m1bMTSPXVpY/Y2II+Td2FnFB6NwcYLt6x085EEHQGSwWzXMopLO//S2vQ1F4Ed
ZWqtSXVQeoaS2m0imrlWEql8jSl670hrLU+X9gbgNQALoX0a3obZYQbxNI45dHjyFAVgkbiBn6cH
+loFbuGEgdsHMUUIpSCWnGdv00GoGpYnpReoOUhxTJMqQN9b0R2HLNrkqSytHOmFYWFMiI5FpBuQ
LZtd8Awie+Ctt6XHFWXoBKh7kygS/7LvGOIG1KMAH57iBjS+mx/mQdejeNS72pMH0T92rTqBFTnN
un98F4rj6tS9ExozCnxXtOS43hEcQO1JUQ21lyfIyvYv5RBCa/NFrnsEuOVjispzI43b6fcwZrak
ToXGxg3kmhRZ5yCVb/mhvJIm+waSXd0qyDIim4N8Hz5qaqN4/VWIO7upcY3qdVo7vKdjEsUmWvOg
HtePcrFpKinizRZlgdiSooSzulhRXVkChc4S2qxSyIBOAZ8JsBGfzeiLuy6oGpFgF9bUHONRPqGh
YA2OQm2Ets/3hWbLTdgPZlVTwDVHpUJPow6dOn9zrSgHDufHjWqi8Nl/xa0+DE6q+n37VORq02/q
sgbtuKoSSonWG2JkB1o3ZS7R1g0/BiOEv4RSXGVbTFfezRwhxYZ0NzY98GTXcyQmRtkbZajCi62k
rQpRO5/PkPWmPb/NgWo0NdZoI4nCkIqE1oEEAifPIIeDfmh6Ua11Z7h1APFqT2wkQG4ArEPa5Pp7
4ipELArUjYdlgs5kKm2LrLEkwxVSydLEYJcywWEge6FP9Yn1/opDdHNZf5tHsgvhJRCxymzLRHkq
6BAgUb2eBk5eqQLilMgM/SIy7x+Zmxt7MoSsAbbmVHmbq0ZWVdzGHStVr9BzgGEyMqY1IoiM1I0j
jM2h91fO6IrBuWCkURkSYF6F6oHpQVoBxZzyQaOlBbGXSUeCM17vD3BxJZE3nkIHZJnABb5eyQhN
vpuex+kDMLyzcVMVe+ic/WEteB0gE8gBiQomv9AKjIUuR+P6su9Vl1P46l+sKVDbWFTchVMm5fpD
siyUu6QYASarIbVjuNAgQbJuZT2XNg4SBEimoVqNiGHmWsBBy9RmwPQ2ADZSVDhRE8e9T+5P6pqV
2ZxmBlI2gZ/DCt01SGpqubuqwnC7UbD1kQhHoXBqcCDO/BVZS0PA9WTJ80EZBRdQFDZ+si3r1JTS
VyHSV/blDdUFHi1g56ibggmE0zBPfIR8E+W1EsseXKjMBA6YlSDGQYQ8i05i8jjK77z4yiNFzcu5
2SBvVXejozL+IZBBH0rXXsyl4V98zjwkatRgkAKKz5Gkg+xDV0s9NMZrIzpDvO/zlRrLrUcKmBKc
DsAIsENR6phtG+z9JNYUTvOyhlcPQ5Jr0NkGHBLdOgwHaNPaE7MAbwGelFOnlKNZaX7s3N9UN54I
vkFH8Ie6JwYOZNX1+RAhqgFkqKZ5Kd5HVLrQ8O/t7y2gAoA3GFg0GVWlaws61H7RoJbqXslzspng
sEN3uORXjuDCyiFFAXgp8jEQS59fqbSgbcEw117R9g76rAIAfOCiB3krRqmFMP2vrxVkRFBBAXAD
UDdJn/ncXcQlYsclmDad3ykiUui5MoCwqMp/fehR5UNMhv9/96Ca3V+5mJSCGFLN48dun9MmQn0+
Ogm+sXISb1zgqZp4YWd+8EWKQgWksb2kZ0RPQwS1rwAj26vKhwtPw2QJkBMUH/DTd0nnIoCIsMX1
Thg1L8el4OgtlQgfBCmaC5aj5ac+t+0a5m/QjFqxen/gnLbNFVw/uW7f35g3Ogq4fNB3HpcPJCUn
J3zmuPJxA4Br4KseHTnSJ42ZZa+haOeZ/OKDblq5GoNy9HCMlfy5HIYX1AcnwGuaVCtfcpPd+xaT
kqdXCl+Dd+T6iKgBmnv1VDQ8xCioJws53Vap1m9GKU9sON4dyKe+4FRNoG39URS29ydiyfzUDhEX
AODySDNcmw9VyO5A/NvwuN5QLKQarVKDG5jH2kHijS3jOaKiWSKnrAz7JpT8xlXhCkRic0Kgze4/
Whe8EkO2zGs/q4QAgeLvIZaerWScFkeHOf3/VmbPZoTDH0FxzfD4E292j+25i03USb6qtTrNdBSv
vekJJvaPoemqvdjYwiA2csZgCEqRSBW+pl/3l+l2ulAcQBiMBAYgtgAAXP/9MR5m0D2U1pPHox+9
KUhKRuxLz7e+shI83U6ZjPwc2KeAvkl4l2b70R8hJt+yevCYUZgC2oihGb3J+T+QYq16GblPzlT5
tRT37Q0EoxNyC40GoOE+J7WMvRT2SiAOnqA8AS8G7+NBSx9zdVx5KRamEbHwZAulHajozwZHW56i
hZk2eBXYl00lkFbPQdMHNF94hvz3x/1F+75ErnfF1DMYiU4kPFGfnpfbjSH0E5QqRq+zcJu+6xUZ
dNzhZiWTViaJCknHjrjv5+f2R+1yu/QDKPzGjRw06Cq/hq/yVO5ycy3yu92q+ChsJMiiIM93k1Yp
A76lfh+PHghKhx6IjpIb3SDP/8VUI3cJPo+MSslNPDfocc2hNDl6lIK93j+GIbD7OWlqs/x76YAp
3r80NnvBWh0EDHXIR09jIbanyRe1ZfDBg5Rmf3L5s6aHjisPRbmJuJVhLs0mnI5JQ2OC/81pxDzH
y52fNKMXqttI47bovakCgXR/Iy1t20sjs9PP8gIcYr4aPWRvXU1GJ+N+3LeHILQZt7ZuC0cR6Gv8
i3zYxPueuWwDeI2GltTMk2KAXqN3iYomz//UpBWnY8EDhm4GvAD0IQdaCzCR6ysN/XmqIFdb5nE1
6BGaq7/xDfhsVgEf32pSO09X/LZbwAhUyy4tzt66pBcTaITAotYyR5eLp/aRVUQ3kY8qBGsoDoNe
bvKBiN2K5e8gcHYRAJcAXUcwDSeN7NkCgovTRrzYM+/t7SEizsNpX5CPY0SOBslIRSLyMFhw8Ulo
VmZgbxM7mX4gofPzZ0UoEQi4Uvbj04/DS/Fm6qSz331yhvI8EUntIoB2Qxt5bRJZIjltcNwszXq2
yZN7OOz+nPYh+fP7z/0d+c1vvDei2ctaG/qg0R4jgjIxOTr7feeI9gideGoaDn1ge8BcjobtH1TL
+KCHxlUUMzo2J3PTkx2g72QjkZXHfnl9L2Z59gjHST2oajB909HPM7su3QypLAe5fTX5rE+A5VH2
tOZiTH/pbCIMpBonUuvUPH3uvyUx14+VkPJeHCMnHnF2UiYrT/L3mZvbgBoFeMyTLgQ4rddHBTRT
iAgqBe8JkIH+CT1q/IohBZySH+fPkPDEk59W1nfhGgAz8B+T07134dBkkdyx3oBJWXpXzWSTWpzZ
kMx8eZs27Ad0OAh1sjcJU+yZf3RP2gKvR1S7JaLFO9DnUCFNjIDFee/X5OUWPJSrT5td9sIYJ5Em
4NP4VLIVrkTYp8QkqqEZCv1gm46RJ1Hopsj8yjW8OCeAJU/tskD7mKOnBFT90cOm5j2tax+7YpNn
W6r/TNCW4f7k3w4QNFtwyyGhhetR/I6iLuYesMt6rONA8PjOos3BKDuSlZ7EWaPYmbkg2Rr9fd/i
wmUMLjOaEKhgzaPkPZeoyJicNkKiCh7U2WSWkZgKphj/6VNoeOV7td0lXb8Nouxxxe505V7v7IlD
DY4OstAI3uedCSSl1RE3K4KXHzh9w2QBCfnRHsZfHdoh5FaTP1dqbgtrjdhvH9TJLPwfAMZQnJuX
5uK0xV3d6oIXU0QeyT7hPpquIdEx4lYyILe5iWtLM4+zK8VGiAcNa9nEpP3kgxeRf82rxEKfpnYN
tbC8jMDCwRsCagkMtutTy3daEykxxkVHmx3RN5FAM8ZXelLHAilzH1JYvwM8s/dXcWmMmK9JthPp
F4TV11YjA9pripyLnq6B02k4YfOoCSZ07trok+NXJnRpjNiiqL3zAItAI2d2M9V8hBbVeiF6GRiY
PVqDUCKDVFnpdoaXtHrguoSk45rU5O3Zn/j+k2oREqMSnvDrMZZQ5BxZnIpexT8AZ9om1M7Hl6Dt
V/zJhbmEnWl48IhQNZ5dbpWfSlGl1qI3lNTUi89Q0EgclUDf4cI3lF261sbqO607O4JXFmerl+ZD
xxSNYvWKhEBtNywKkndvANZwklkNldtxlkwNUww1gkwf1HgNcEWsAj82wy+qVHvfcJuM9BU1E2wz
GmluHqhuKmqmIoHksgYtXdwBQHniupiEJbHrrteiiDOxVdtK9ErOiX1kD+Layh0A0oXKCdDG1tdA
819rDLKQu4IKDFxV5EhwVQIadW01HIUSqJYO+y5UfvtBag5GZPOSVSJG5n8jeCUGKJOt1uzAD9jc
P2G3TgbortjvQEYhoIRKx7VtQal71tatCKdcVyAhRCH/76eJc9/Kwruj8EC2oBcPQDqQtri20tcV
07PQx06I82d/YF7FJLOIWotTc0gj8FhOCdlwat83uzSzk6g6UnKAQGI5Z6NTw7qvOWTKvaL7BWnS
HhZGzkoVIsEr1kmUE+mLcqL1L8xOelPfxwyIoZlTHnaVWNKaQ/0BHO2xdig3WoOaEX3YqsJbmZRn
lXPE6AC5yRVPdWk5Ly3PnOcCFIpESwLFK4aqBv+/h+fS8Gvtm5aWE88AlELQIVICXvl6OaU0kvLY
DxUv9lGBT0Dcb/6M1ZYrZDPoOrs/VfFaz4Glowm4y6QeiE5coFPNgjqeKagS48h6ASW83YzPInRn
q9jtizOPbjc9tJOFFR/idjIRPMKZm9Lxk97sbDJHqCBwTE+Yl4qxZLdtpG4ph5Zm93fLkhVgUeAa
TWKPNydwDGUmFWHJPJHBvx8jQUQEqaorJ3DRioiUCYoL4HfMPb/a55M8qSrmqRwaYOhoB4DdKEUr
t8ntWzYRiP6xMtv4RWaoALsgTuq6dDhoURDbY+TDuxd1bmv4cr8ydwv28G4i5QSUCCiJc8DsYDAx
9ZNE8PxYUj8KxRgdodPhHih+WBOgimLr/mLdJmXgx34rm/7Ho51dZFDmMWqEZXC6AJMBycJvQhAu
oePIFVXT/bX3o+HClEEBR3gPPs/s/QzzAUhRrtO8OuOJNiJqHxCXx09K8MV0tDZw74/tdjKvzc1O
9VBxfWYAGw6IY2wq6WjiwJlUOdcrHT0WbuVrQ9P1chGFiKg8yU3Aa4CvFb/SMj2EUcxIKxJRCwma
9nKcMklHt0fZf++lNSWfadauvRJYn+ohkLJAqDUX8tH0UjUS+LleBv787zHYqu9l+pVANPL+dN6e
OLCUJvIX6NfgYs33ZkqjsOL8RPdYHfzMwI/BQ+dnKy/c7X6EEVA9v3XRJzTW9VQKhTYMepHpnpFm
kQlgL8aEWjOoQU3/b8ZzYWq2G9Us19USQlQoH+s50dAixY4GaFH/i1m7sDLbhH3A4q4YMSDdzxx0
ZyKsWJOJW9oAl3M22355rdO8C7AwmWblXJmbGZAArfaiqyl0meLz/QEtnaoLa/Ny4CQHVKg+pk1Q
UuoYrd9aAWueRyM4JPXIVvbDQmEAGwI1a+hUIC14IzcrM1pHnVTp3jjmlgh9RL+hD9QQbD7WLdbt
jKZ1k67eymJr8rsEHUGjVnCFov0wYv+tfEo67ctIfCIxVxIQ/KBUGCbCMZPQFNK3NEieYRe4I8g4
6OHSJR1c0qf7E3a7PNM+FpGOgmOBF3H2hrA6gt480HTQsBwYsLN420WrGSzZ3+ayvnbHLqT20HUC
fgxSIojbb6TF5SEtDQWkDzjfP2JjAwZ6VjxTFCfDGuK4UTua/tD8kbjHMBNJm3F/LQgBVvEkDgyn
Bq4GCjrXJ5hyE+ScKyWvg9qshRo5unXF/Bo2bMF9AuMCPYWR4gMpCG74tZmg4jhw9CLVq6QSrS0s
mbMR82mvokPrl/6Yh/VKuHm771EHg5ocGvACAYIUzLVBowDjK/BrQKQ6gUcKpvpRZkg68ck7Vxnd
itt7s+2n7kkoOeE2x67BRM6Gl1ZRVoAIyc7KEVQe37f1HTqZps/poduwN65y6Ss6oVlgNeum+kAf
YtkdBktDS9DAhXYcBJL10n6F6pxC4lO74hVNd9bli/P9cUgHTXlcKADMI/ygGHi0nun4s4/42+zR
j8YskBIjZRlyRBz8EoplLU9wm65BAG7yu5NpwCGAEweIDOCS2e4yWJXkvdDzZyidiCemPw3AXH6O
P7VdnbiG4ESyOfwZ3L40JbBcPTRhjVYqFPMX6vsLJrYJILwTS2O2D2SxqhNkVfkzRMJ63EAZXJhK
0MzS79Y4qDftCiZbEhg++A2lbBBdrvccr1RtONCCP1sogiCX/NbaH/StJLvSvX9H3QhgzC1No75w
YSAajOgIOk7njHQWEP4oVUw/tfZgBRvVNdBxj0fVRbKcqCO7nDwqLnJy7cto/bn/JYsrfDnm2fxG
KbqKNgq+5K34/ogHgWzdR8LQze+wg8SauXLUbkRJ5kOf+QFlA8hyLv3HYGNpxOo6gmaC0/g6OzBN
s7d6sjLIpU10OciZVxDTAF5Ni4XdP6BwZXjuLrBMnjxv1gY33RPzo3ppaOYbRL3WtkM1Geoci+1L
R96a6HLxYJ1WRjT3DqdZRMZvYsyDI6WoswtLQRNgvQPU/FyQIDI/wtquf7CnpCCqT8yRhK31O/66
b3PpGoJDCjIcnlfIzc0WLo39QqzpwJ8dhTOFJ46Zu5O4lhpYMzJbKVXscApTGEm3BhkOaHHamWiU
sAYsu6EHTPN3OZjZQqELCh1EAXdqhY6VP9J3eau/xsYpPFak0ux0j1SjhjJWbDe6jfSi/G82CpIR
UAkA1GuSP7m+APrCqKVs7IWzBTk1nyQyNEcBuHb0N+9sgkJ6f+mWdgvqgNoEJ5s46bOLTa0qXe99
eTxzhbAt6F7IeOe+hW+m83znX5qYDQhy1Og1wUnjmT0j8fmafH44AnG29b4j7KkhKTEe5JbkxLM3
mxMfkN8r9qeX6J792T1WJBwAH9BzPetnpbYzYn28RHbh6lbkJv1OhWVcLhsOd4tvK7/XoCtrEzw7
G7ww9BmaloznMh08XS02Lbp3rtxi0wjujXB2NGiJY9nX2ngWAyekjc3zW72sHOpXL/fnctEQeE0I
Pw0Uv77bxF48TkodKsgpxewshOdYmpJzBXNkeWVPfjN15+OBUwmYMVBPYDjNVixKoyErdH88v0oE
74DwNppv9Zv1dhTIy4CCLtLmT/17ZNp2SUxACvbPZ/porl3ZS0/D5VfMVg7tNbIYDffGs1aeQgUq
d/t+TZF5aT4vTcwWLoVcRpXlWDgZfNZEG010byZ1e2CQPbi/cjepkelam1pqixCJg9DmHHAMWUux
GPKIneOt8gadrH3dkPhntkXL+FQm0c/75hbd5gtzcwaHUvV6mCSYPEjLtub+YQitwXJya1uYrmYe
7N6yz+/+8ccvOGy2/fl8aomxsllvIpPZkLVZSq0HjhIyUiE7i+NDpXUkLE+8DtUH6Fy3AqhRn1Fr
c8lqQLSwqBMzFC4pEHvGDY0N7LYAiUOdnaF59BqgGbLT7rR6Xzgx2/ok9KCV2JsGYnSCxNv9ab9p
V4IhQw0ITdwmcDkyALNctpamqRpXLQ9VxM9BfC7SHxFE2wyAlNgnqOkuA6iNJrswkZ/BTtjGnO9W
U87lrVWgdduYerSpfCtrPquwsJTgj8IY4Vcght+hwex4T2SiiVgNURdovV2/cIypqZjIAzvLDw9v
AhzqPd6F4dfgIF5J4asACAeisikS8zmwTq/3p2hpV1xa//7ziztsDJBZo/nIzgPdtU+9RjLtB885
g3SKqIXTx62syU0eYFoTPK4gj085QYz7erh5oXddJ6jsjC4woxabQwCMUeTbY+IhGYB2uQ8oUe/4
l0y00dxzzfrCLYYk0cTbAm0Ociwz67HKR23YcOzc7qj9NjiQN3NTzjZjzK7V9WRVcV28fYyuDM6u
TTbmbEDLP/48gJRYSpAN7M2iK4ieWMPPFtoZOpJhObokdb+CwC3BKRWOnGSpiG9Ut5fdOrKhxywP
hhmsaaxOpucbD5QLdBCB6g6Uy2eeiFrkXMOBvHIeBPKBXvXqJ01W8DaLJtC/YVpzCCzN9QLqxo+N
usMBzAhkFtjGOA+v6fn+Fl6KEQHb/MfIbE2TNGwbFfpBZ4WgFIcO7NEuc3GxqqblMKc85Fvl4EwK
8KKFDdW4uAKq53CHTvcPkbOWg1je3yDdoKMA+EFIdl3vbyTzOjHQSv4caJP6d2SLdFv3ic2lf2T/
Re2dmPtqI0cTANFfE2v/rpTNlxT3nQh+PJQ4bno2akU+xBKr+HM/cGRo39CfowWWVgUqYAeGCEQi
exLmglOEDP2oXtN4pZK3FC6gcAPZOSgdTD3AZtu9TRmS1iHWwo+fW/WtLE+qCz3pAHJejvwiP0uo
rMiUN0fqUsiXAR/UHiVu7eKfrsz5NAD9jhamSMLdquzhCirVKFX5s4hGa/xj9VobVrSloSXXVj2u
YPuWrhQcIaQ2kWJG+XLmtWg6ZTIE0YWzALnwCOdIAjacrsRB0x6+HdE/RmaPxFhVEIDqYMSg7qC+
TurOKRodvd0/SouvwcVY5g9mAtEWUeY47J9RMzXjveles3gfhif0GUwHu4OQ5xp9ZXH6oPIM8DVc
aBSLrs9LAWQVl7JQOEuibXhdsL0/JHnl758PqUmqbmj5QjxLQaCOhPJydOJ5rRSdgFfTnEQBg95C
HufsU+jRwhwwBtBqg0kjyIoRKg4ETePxMkFFIzKcfixTO1b8ISW9gfjbztvEOAxSQfGCxQLtiN+g
VSthgAYqhNerXCKl37DQznou+T1kafsRohDZQ3qR4UVASolNFeJMB099ZBrJgzEBFJL2Qu4KStc3
Zokgo4B2FQJhMy8z5ch38E3sTErl10LIddkagXih6DYYNYVbjix0YpUpE2qs4t4AzABd/f6cLm+T
f9ZsTjmiHQrQWYs1sxqK9IO2ydwMWSmGBnAkd+8bWwqYkWT87waZCxnxvTRWXBcL5/ogWA6kba10
y5xoo385otkc2ZNIGm886A6aJ+zbFzC8VuqoNyKBk8ty+QWzHFLLy6OqgN1+xl2iczakpDt6VKRD
ldolewx4eyg3eq5bae3w1RvYjVD9gYKbfxpDJ2k6O9cfjXSt+/l0rdzcCBfTMkXaF45bWChiVai4
EVJq4+IBsT/1f4ik2tyf/qUX/HLs0/G6MDPShpVjCTPBSGLpoIV2Z7gSMk0ZXTmpi976N0EKak0T
gWk2zQZTO3D4sdAKUTozQlZ3H71229bNcKHGpDrwB3kTEnGT7uJT/7M002rKOK8mQacX+nZmAXb4
n++YzWxShnnB+5lwRh2leWxKa9jrh5wR29TrH/dn9xvqeGMLjj/2F1z/G0gaH6ZDCzVR4cyPtuoG
aP3ToWZhGafgbef/oseSmdnzypIuuiiAXf7X6GxNfVZl46gWwjncwiujJFenKa4DQi392J3r0kkT
+/5AF98vEG0lFP90/Dfz0cQg9BW9KQVkvcRdkVsttcU1tZ7FE3FhY+Z7BEFJs1KADaAe+RNAx3x+
LqxCJ+O44tYuvikA6OK1QrwGNYjrQ4E1yxUK8M9ZT10//amoe35NOmd69m42Bqgm4F/h9kGng2sT
TcF6aUC4eC4KuwKkMyZxcEDfWP5RGbaRsnL21qzNpm4MgzaVClirfXfQiHj0pzQIOLXP5UrmZfE+
uRjXtIgX9wnPmiQQO1jSoZEIFzh8rGK7637Gf9tla7q0p4becIdRi0V31mtDYj0GYQO36Rz9SQLi
qOBeC/F7wQ/Qdvg37+GlrdmgCmTG+rytxTM78nAmoHnOCb+kXjNBwCyO9a5cy6osbcBLg9N6Xsyi
2kaKNhowmMgdifONpLyt8VWXtsSFiXnKSmdCV0g+TLSmnNns8AEC+6suWOFK/mPxNro0NAuYyn7o
RiWAIaViWy7QzZC9+iIA758Ma1YF3iA/t89V2JIBwMD719KiJ3NpfArfLyZSH4qgS4tcPIfGjvkW
Fo/m2CAkP+WTOv6KtaVkwKW12QvnG+gP04kYKq2dtDGLdBuUjxzdlYeoeGL8YKaNE7UbutaddfGZ
mSCdEA1FBg6dkK6HKVO5ysSUiucsNNmU3bF0zQpkSBcdh5fUUfLt0ASQl7JSlAAcKGivDHx6Mue3
GbQyIEg59Q2GfNu1fei2cf6ENT13jVk3zzlUQqzBVGwojkHmFvIZVN5CLNF4RLf5+6aXsufgdv5j
enZUOBGaeA0C1rPyy0k2isO2OJ71gSPMSh2HM9HZCQqqpelvtZO8KUKS7sS9yIOXJxLO5Vz5wMwW
4EP3/nctPYj/fNYNsThWaNYjOc2fUTcAE0s5rQl7LZ3fqR82VDumbnTz1qcBB+0Dv6+Fc4/MqluG
Vl+SITSDFyRdVxzkxbQDkHcaJBsR84Nmcb28Y6E0KZrzwBe1hJ++5TXmDhWkEyRhV16PpUHh8UB1
zgBfDw1drw0NY50mQS8IZyBP+qTb+EZhDSK1+y6x6hrkkeYxLdf4FUtwh0lFVIHUCh519Ny5tlr6
Gt+NpY7ge5MRFgJtbtNH5dUn2aOdPO+L/Zpvv1SeABMHymfwmNASZV7y6SSpY2NiCOeE7OvDQ++m
GqkcM7DWWIKLNwPKkVDtQiwLWNTsZoDwW4L+dr5wjsaPnvvitG0f/FbpFn1CXAikiaHF83aNViHv
cb+vhJV87OJ6XlifzSwng6rsF5N1dd8WrvxZBT8SfVsHRwVZ4TWV8aUIA5x5pIUAqkf2V575bQN6
q2nqGInn0U2YKY6laZCKvUngp/ktoQnyRHb9kCeb7Bet7Gc5tQskzEA6V7ZoLTkEf/IAQA/2fv8q
WLgcAdn5bigiQudiTkCnDApDhS6MZwNRPKsix0jXyq5LJ/TKxuyda8cMesA5bHBUdnouc9BJ86DS
c99uhvohDh4Gzgpr3SyL3imqo1D/n79gdnTzehRblqDuXYx2RDu3ZojUqWwDe00Ebt/4wb6rJFIA
xU77wZGNbFvRFYzU4kwDlj+1aoN0zLz2gHYuFKq5/Hgepe5j8DWTi+OVxbzRyobfqSMD+18bM79T
14pSqxhmenRHNz6E23BL7Y9jQPDLbcjwhOTSVj6q5H333JK1DPBSNQnmwacAeOH7XF/fVXGrCEM6
oMD+9vDxMwDZmDMzt9kkpovC/hnvLji+dBO6J33lal540C4Nz3kjYwOchmoAV9Ayl6og6H/2+Vuq
rkRea1ZmzqJesKLvauyiJosyE60DH2kG1mmMlBvfcs79g/m/TCYQo6AWoRPtPPWE/uv/M5mt2VgP
D8fcof+Psyvtbd1mur9IgPblK7XalhM7ibN9EbJq33f9+vco7ftcmxEs9Pa2QIGiHpEcDofDM+fY
oTmRO4LZfFFJuymt++NnsZIuLbkpLn5AJc0cJ9AooNZwYCXQX+JNjpO3sX/Hg77n+sB+Ah2Vj+FO
9D8LdHLPCQMULERYQNPfqKt72e4A5bt9gHMmJHrU9tp+0BvyAalU+G1IAHE2h02gP+BZ5euJMFuw
Aeicjuq6zggEik7Xv++n6Hvt+6hlZpJG8rMQ3wewHeqLqPolVmTldr73Dt4m1W3z5gStYquyUysx
Ub7Ve8JYmY6k4/qXLJ3EFzNFBc5U7TXAHqbpBLyhqAsheYWq7366Gdeo3Bad7XxNqAApKxDCKzW8
A8/sAPU86RiyugmMjgCU8+LjjfIeWWK/y+y1Vo2fZPDafM8eeXYNihFN0FL0Y/v1YYLtEjDLYIPW
cfwbFn0gh4/WKsyONM6X+1SQityj1Ksne9+od6soocXjaqYvmvW18ERJA0xFsRYEL5hGzEX1kMdO
flSNHky4wn3KcUZoZa1K4lFXNiurPScA9Dyc26WyoUxGN3uTwC5vgxr+uf7yNKKnlrOywZeunWik
+jM+Ku/pwl7o/Rh2YtJY7NaQJqKfevK5MpylaDkTwAD2DqokiDBeLmvnQS2slHsWZqSP29uH0t74
hI2M6THPcA443s3KbWtxu5xbpAY2+Xjn4XpYLItDJjUA6+l9gnLiRjI6N9hrEjrIVg6exclERgc4
OgjhIJ1Lnbjg75FLcQAUct/NDc+vYWz7G00G7ZW+Sjq35CDntqibToi6sAoOGlzbWrJ/7lVjZtnd
G6bUmdfX7ucNhXZF6HviRRG7AORIVDiASounlT0HjDWr6q1dKq6GXcht041N7nwyEau29O9sr/ok
sY874eFRvHlEU3eNULi2qksHEtqrVPSDookC5chLP4rqaco4EaPeR8/+UdG5LRh3ZraQb2z+Faf9
Rf08J1DnxqjY3yuJ1/vVvJy7yXp/tV5bu7fVrQXXvbvT9I4ku8PDl/lkvpU6SLeGU6I7iakZ/v36
fXMJhK1i4DPVBCiFJRoj0Q9qnGgM3gKaTsx2I2hVK7RmYc0n2ayBrAd7ZBsY2jTktyzj47DyRmUX
Z3L+GMoZu5HwNGdHLHr9uhwCkcpUQIJ4EpXbGn+h6cXXViLY4ikCRlBAOqDYjryF2vLMFKLFlfHm
uoLh2QpLxF73WCNyDJyN2uaYv38zhrOTNi1ok9bQLvNOo30WIicg7Z7z319g6zIr1KDPUYGvJ3Pi
3gXuYWSsgBTSf2WBm33k3NDssGfnlRqlAnr8YKhTTq9iW+hhdywwocUaK+BiOn9uiZrPSEbPcJ+j
jKJkxHjeIR+BnAp07F8CCLSbqKlI6Eo4qLtCZxjy6TxejwJLpQfQ2qOjfn43+b2cadVpfpLCPGRm
9UTZS8KXGMVQ0wx1kfn2mEpnGV3sSrw4krrYcr4Zi9PD9Y9Y9CnUB8A1i1drgGepoN5A4RrSaw13
ynw73k1Ee3uqLbvxycE2Tf/lZrs9Ki+IOuhju26ZWzjAQGKm4WkMzQIqfIpa55QRlKkCeBD0NWSP
sktvTiPmu0KB6SgcWrKS7i0tN1pWwaaOxj7QGPygCc4ca4jVRAzn+d4JAYEc/FP1naHHoyA3BE8h
ma4Z5S7Thc2j41wf6jwSautoKNLhooFnC/THUeG+HBB/hIpnT1lvadlr6X80vZuwpAW+XoiMjl97
H5kd95pBagtJfDarQQrsKfrg8r3CVYasroH9FuIBLtqzkAGu1jIC0uXypTzLyHkJG2m3B5H4BMZL
I2tur8/cEubowgrlnqKc10UQwsoEifDtbXiMHdYUCPfBaz6oPGUHZ6KT9o9sYa64y9L2nCsJKNGh
1xmEUtRZFcqBGGodoq2ahcRX7zXOzVMzjU0AS8qhhWo5CCO/FPR0MnpSn/L3/zx0BAeQJsz9Lcgm
aYGNsBA5CIw1PLCj/FH5mKEYsWlz4Bt+9kLiAIVQm545Ha6bXQBEXJql1nUSAyZTc5jNqqM8+gaf
AVS31ywVYggQLgkhOKVYmoFPSIM36Y5FnUMyRLd71GKjrFayk98xAh8DtXhwLYBYBfxtl07W+X2N
NvORR/q3CUmwW3u0mf//y41y+fvURkEJXeiTdsJgmYbIykaE2D1Ki7o07bLqXoS+E1vvtcgox00+
7Ztuzcd+b9RL+9RkowgxdOk8Pn4k+dNwqKUHLza89C723qa3WL5Vel35zEElCPzq9YVeSK0vbVNb
q1BG9DhDVPmUJDrerLq6AAHDYXgqa6cCTtoU67WnhDmB/jXbM884Xi6AYaSbp1q+GaGkiVq7EDeg
LmsgCqkQpU3QQKn0sngfezx739bgki+7aZL0PgskgSRVLMtELFlAC7tUEkZrKNVwN6VxUZARwh7v
8dSPbzmbTp8Q8yzX6AF+BzrM09lXU9eCaQwTNB4DIVSJIPOrZUcAbjsOdtJQ65GamNeXZcEj0LQw
43ZnrCfIjC49nuOaQs3RLHUKpSex3KjRQ9pa1038Po4guQoWK2ClZQnnLuX0baL2QjZ2MwZm1hdN
9LGsN0wQG0rxKCQGWOX0PF8rgcw/Sq39LEUzCwlIMwk8NYuK1oKMAhTDpymuIjtIk7ehC9boXhdy
ChTVeLyp8GhlVkFjfjl7WS+mvhcG/EmuAe9PtjXUe8R9G/AAyXpW15URqavJUFsrTJ+rxG7TY5qV
RIo+1rBVC48v+BRIMgo4QiBAS9P3QxWwleMu5U/evngo9dKQzE24LXa1YapkMjORCA/X13XhtR0m
Z8Q3upZwaNAlASZQx5aV8FQ3HnNSozac6qLB3Qz6TWxIf5G/oQo9012CHBCCizQVLS5NihL2CUAE
CU4iwBiLT/aN11MdHBoc8QLSPoNlsrjrn9ZIVhZubniNxMwCccSjb5Ce23CUGQ9kMcIpyAnesaCD
43ibZqfcNCje7hpz+1VuALs/4eq4cgdbCGHnln9Oz7McEm2ZaeLzhXDiulhnCpvtoRAN6KY5JZBK
WokFa+PkqRSE4ac+B+eAcGK/C6O8EYyNv011dIN6t5UJPnbdQwGxsaGNVq69py1upbM5/rk4nI20
UScx9WLYLg5DQ1o7M/ydgJ47nQ1MnelJu8P86unTX5R8LhaXzpYbZPBtrMAwRM3jN1FPbqXBlXT2
AQlGEq0kGEunIOpKEKhGyQ7NYgp1C8kaFNdUbQBCZdgNHeh6yKcvWYVmABvdB29TvQaJWQrwZwZp
TS5+4rQp6DocuwDwj2TgCY881kWLu7Tt3TfvaQtFl83a7X3NKuVJKHQPTTnA6pC6bKbXrd3KfzUy
0EbM4huahFrSZfBler5t4kgA3oZ/bBhxI3BgiuYiIvGnUiAgr0pZ9ZXLvmvPSniLjxzGc8Ctdj0I
LhxuoPScoaY4RUEhT61nEsR5wYaZcOr1YZO8txvfwnyu5U7879Ps3Aq9iJCDT9B/CCviPiXi62C0
NvdaPucbPOOvFfAX7q0473FxndvcwVNNX9HHBsdMIv8MyUgdsUFKrg936sNH/6F+nHiicUTe8fvp
Fg2/gSUURLzL1m57C3Hv4huog3WoJwlav/iGGO03mh6GB2Hr5aR/D/KVBVy4d10Ol3KjMGEjpZ2H
ezsR+dP2bfJEhO03lLGceu0xamFbgGAQoKl5audyLOWy1ehFw2xrL5mfq16y/Ou4w0HVEkDFH8jC
WQhtednPNSEXTpWVPfC6lTp3oV2DgNnMX+AmxnXP5xYuMxjMH3Pz55yZq2JFBRB3XiMCusRv0KBG
83HI3rbufet00V9tAigVKCjNQxyOfkEFRXIJ1e9WOHlpRPptJ5i8uo/ewyMoXIh46Ko7dnLrLF8b
56IvQoQYbZXgxQHZ7OU42wjFtB508Sfjmd9CtACNhjcBGU79PQpHxzW8zgLIbK5R4RQQIQSOTGfO
bM+mtVHjdgyaAsCS1CxYI9Z0UAMbCZughxEagIlqZF6COXCLIiR9kZNAOHIKErCgN7vxxCW7YNom
Oa/X0DYECKRwY95Qgvueg0ShLr8KAa6XBtt9JnhHSewVp1iaLHB3Ij/DMzeq3NRkBQVQ073U8qdH
Y+JJ52xivXNYBEfc8MBumd3xO6NWUC8Goc510wu9e5i4M9PURo76UopTH2fOeOSPeOwzGsM7doZG
pJAIT2xlmi+ovemgQX55sW+6vZOtNrYvpcTzRQAs3RBp4nE1uFy8wUdTl8bjeBfA00v8XPfAi6uj
H/TY/8Vd/sIUNdOyFwInPMHUo2E8i1vIlsQM4fazZojjiCtoF2FxXVFVBO0VeLll+i6N6pviVzGO
Vum5fmMfld1gdA/CTWw+KLrtcqCQCUhwrE7398LpVBFiPmWOS1DPvT/61sqOXKjSgF/rz7dQC60M
UEMSGBVwbDSagpLJkkQst7hWsVgaMhQZZ516LCkajS/XspNKJR7VSTg10l0EaYbM9s0BqSE49OLT
dd9dyrzBg/rHFnUwjAx0WcecReg20Byj3Yv69B6eGHO03OxNJdutU+jf+orVpdrbhdU57TgLNR1e
O+qo54XT/AQwEs71tvK2eyCycTBdtwJf/9s06YEj6WsU80tHFfhsUBWQQcUCSO2lZfCLZlMby7hp
qHrX+aS/j/qX63O65CXCT+sqWPVAGk8fT1PIhXyNwSUjQLlaRYTWjdJtsJLRL/SUzdcWkGmgLj1X
mShv5BtfVVIGQ+nRTjY++k9oHT7UIGToHEJS9wMOiivxR0e+GPNdqEkw2tznylCXpvP8G6gstJbE
wIcmo3DKpZxBW1NcJ5KdCZP2pJVBeWqge/ngQ7/uS/Y0uTXy1kO3uMgEyn7wJ/QCamXXpGbTjxmH
DpFyBFF3jBSDyEXMvvOpCGBO3uFRCcq0TA0JNp8JsN0jL0PfLRclqFP5UvaRyGKaWLKXKmbFtO8T
Wk5uxqAtOtJXU/sCPH67mbihLY1UY6STwtfyQw714wOfVx1KFg1flHo2gssJouay4Js1EE0+/j0Y
X6JcqVAr5YrCYcQUiVmjaACcB5G6jyUhcYpEmZygkP1PXsKbr96KUq4nWZNBLSXtmq2a8cwGUssK
5HK4Qun0gk/aDO3yCdubWYU2TAIqAUCnwar3xiZ9xRK571tPR6Nu/J5iqiDIy3Lsf+Yy1MAd8mfp
wPN3uRP6sENjpwL3iR5KFSBn6V4bQbeWE2YT7DxT8y1/lTJ9TiGo4tiFTTraqHI9ZnhyPQWurAf3
t5HhH0EoCV6IxExsaWUjLrz5YYh4QUYDNXb7r44BtU8yLco8eKcZuEZn7fexUwKYlJNn6RYMaG95
oYulASpPncltY+W0WEzwISmHJjVkVaDvoDaHJIbeKA+peBI7o2OOU36MH6EZ2lWE3cCnFAGERfW+
HW7GNWzc/Mu/5vmPZfoE8XM+LSYpFE/aMz8r8giVzedu3tl1d1hJBxYjAHILKFAipkKS5NKN0BOa
Vv6QibhwP2vjvu0AGlh5vViOdGc2Zrc6Oy7SYuRDiYWNytrPkkXgDAqMuy/P8t1OJ+bWuf92lM2j
unr/XRwcIJPirEGFuxMVyhlhYkbOn8TTLoSZ67FzTpN+rdHZb1MZW4vSsSLMvz2ezO0pAADw+u8v
poQz3vP/P57K0xRpiGStgAE1cjw7ALDwOe/wpCfiOU8pyCQc81YmWu72zUrS9pNtXhsbdTSVSgoH
LGE6N/f711sLaC0IMwDvA7ZB1y03Nzdbnhj3SkR8Y+1YXMqezodN7brBj4rID1hxbjvYj9+vuI8Q
0USD0OYu2dnF99NL+nCzPQFBcnRQQ/irTf9n1mlUKsMVrNBHGHr3zLnQ1hKePONO0cfb+wboRzta
8aLFIIMLG/J+XE8BsqemepjyGjqlCKkx0I77UU8lozHHhy14dj69NT7Hpbk9N0bNrTb0kT+NEsoI
ohlvFT25c7iXFbedzwDad+CyiCiQA0Vtn9oXWRf7jdcmIkoVVrFjLd05fjrt2p1tqYaAKz3qFRIH
lhGWzkCxL1RJQYQMK937tt5LAlmanLxru9vNS2cGd2pl3OhCTE7dKTbur49xKUME0A8dTVDT1PAF
l/EsUdpUKDtePEXyezm+jflDyryNvHndygIgFnn9mRlqjIwgZIlcC4hez3PUDCA9GgExVZL3h1nU
bQOgNHGZo0p6V290OQZ5ZWiNkG3TDHB3tXhxuP5Bi94DbAhQoxwQFfR5WAR8yfKjIp7YV+Y26W25
3eS8gQ4K+fA3huSZ4x/XRizv5fwqfMlpuRpIpwYE1JbwznpOlpld7BTa93VLwqIf4d1LkjVZQocz
lUUxvs8UUHiXEOlqUyHM/WRBrSTZvO4tSFreo2n3y5+LUwnhjsm3mZH4AVSa6QFdyaEBar/T9e9Z
es3AezN4kGZtMCBx5u89Oyq9lNE4P4BrGfte31duTvCsr1dPyS51pW0g662+tmP5pZPs3CZ1PKvQ
T2CaBDaRaKD6AfqtmVB3uLfgZsT+IK7ZlLrpzBSsR+NxZcBLC6BBr3WmXgFpsUqFi7oRZ6YDxFvm
vkg0S0ie1eBOAE3QkJngPYuGAmKxEA86MvDutSL84hl7bp06Y8Wwm3JRHeeh743qoD0pLFp/iRrp
32C/c1bGOjsTHRqRFcgzThj1cbpCN6newDGhLJ5StMM0m9L2Kz0LIJgOInIOlO1DZDTBx3Wji2f5
uVEqB2rDMasLpLfI2R+fvT2gXGR/W5PNV384HJ5y1xX0G91x9Me1cLHgVuAMAD4A+Tt41mix4biM
vEiuU+nEf4OkpEeZ1wBXzcDY1wc4fz81qRdmqB2Ti34SN0OBYCFNhQ1NL8wpAyX60cMLxHVTS9UW
QLuRyYJGEOS69JXdl+NCmrpSOqEWSWbG1Dv7YOsVCcg98KwrW2PedhcDw+EGa9gXPxJePzD3s1AQ
T2zZJ5LfnzI18Y2gxcDaPmhXTpnfnNKzGYUFoByv/wjs1AbsUYmXKl/tTsNtfAPhPCfdoyz+Bbou
O9Sl/VNjikZtaN1xZXjar91AGab2ngSJuQyMNv3Jl2+8asfcNxsh3YSBBVRr17wp/Gc66tDhddF0
k1txYL1rb4loprieay98XZPGSO9KI9yXp7HdxOET+CkSXofCiF15pO7QnVEbNdJm03/Ib/NE71zt
xEVPaqoHRuqTKrkdClsq9ToEHZhT3MvloeIaUqFBjSGRk72V4ECpNcvncc8VnQJtvtsQINDITTkD
OgWpHuONkmRA+Emq2QuAo/ANiW+GuXt/X0opQWMQHtsb5glsJqgLiGawF9+jerW1fT4Qf7nK2RpS
SaTmhXiMVpXuJKGh/7EudaEBHbLLgcwPH6McJcasA1O9u74dfuUDPwuINykOD+HQh6LPjTgYO2Ve
QM4KbhXUqjyfrFHZrdmgoleX43G/KmBjJ9rofit2/NqeXnbDP6Og/H8YilEtfWwzkNUb2W0DqMJj
DBchUKR7uz5hv7E21IxRLg+J10zquNkWQbOglDtCYkrHG49AfEMvrX7H6fdautKuuDiFgMDgDozk
DZz5cJ6zOJKOclk3bAyjTd1arZckZOTiwcz7TZUCcTQ0w2MWsGuMVb8hsfNg8ZiBXmeEMWCpKLsQ
2FOyDksXRa/shH41SGrEN1kIuXQ8OrEEsmJksOXPkHeLL/a2Ug3IChCxPVyf9F+1FOozqDkHbnLM
2Czq59f+zGLwDF5hyJ4Z4j2nvE0Vwbpu7+e19NdmPBs3tRkjKZ/EocF8i6UFxShJg2JAGG0q0Wg+
cokoEC8DYXno6/JBDc10EytO/sF9db0R4Iptsp8cUIT50/WvWl0N6upXB2GbK2Eyu16eOHF7J3F6
8O4XD5qe5kTctM996MaYkozUshEzu3BcCRe/39mwEgrYGZDqQbgDj6uXDpHxad2mhdSfankXyqgR
H7KDJuhNjpD7InkZGRwpI8mmlKCtgJaRiGh3XPg0CBbk+xI0f6L5RUIttyeQwxL6vSxupFWczVIo
nc/BmcASSThd/R/xOibymYyPrIi8jQYsoHzMxI0Mee/BTsJtLL3W2kES7lcWaOm4BwXCzJQhKCxu
PpezI+BWWTNyM0C9w+XCu3oa9GkA/XQZHiLhdZBZUPpsK97ivMhkIBEpa69Vu4J8pa8CaHKEPsGs
Gsfh8oXrLeW7MeMptdSiyepZtJ/hIWpE1BdcLO3cTu2w1YFUG53YQhvI3rsDssqQ9xmgJNLPn+sT
MoeHs23061Oo+WAAKQOaf2JPLGDtAnQHY/YGYG4vXRkzfQegDXFUfBRAwdBB+489VWA4DLnPwTuo
ZUHAbWdKlWQ1qZ7uhLYBWc7r2GYr0YKKTr+MU6UEP5w6Ma9Z9tTkD/mbl95P7DbsnJAzuMaSmZXi
GnUU/LI2O//ZUcCxjNowI5Y3xmOO/BD2PWRzWiOtbtN4rbdjdV6p7e4lGjvkEtowsw1r+rVVsk7W
6gMIdyK0dQuZI5nDKr3Gz2rRbgO8BYgVOBlcKT8X/vMhhtWoTDxWE8+hnWpDnsWKQKcNtQigL7n3
NYabxVHOlEYIFRDeAczzckrbiAUpKqD4p0g0pUSXIFi/0QSnHA9IIoPku9bsCicu531c3x503v6z
ljheWZQNwUYD/O6l4SkuFShyov1MaAPvUW7H3h54vKjlmc8TIQ3G1zHs0kdGFaINxyqjkzIj2vCS
/AX6dN8xl/Z2rYj5MQEW7nbKeeCWWOmtGKPcuf6lSxsZD+HoZBJ4WdRorPOQskGeePjQsLZanIYB
Z+eGoGb6dTN0uexnQuZMAwgSecZKUelo13l1j+cMEIJWBt6J9OgAls5DepTN6LO3G9DcM6ZkuooV
biS7N9INa5V4KgO56TE2tA1EC5CvhxazlmBSBdFf30V7SM7xniDguxT+S04Tp7OaOjQHlHV8/1Xp
cY0RMl1asUrtdIBBUWJACAfgaS43KNROB+d8Msa9FLmF8p1C711NOn16VAaBpClYZyZtZfapRf7X
nog2b4jv4lmSCqJjPaiNzyuRq8UnSVKtKNqqZaC36vH6Ks+Tdba9/7EjQN1MBZEYXqyobM4Pa89X
Ry1yGfE7YFSjxRtEwzPmX1gBMwVEI2eaQLqlyRfjHkLuWezmdbKX2i8/Uix/+rpuZP7UX0M5M0L5
xVimZdlCBtYVoXc+lt9srtfiYUqNrK9WvGF2/Wum5tU7C4oMk5ZDPWA8uAYZqgsq4hUD1DH2z7Kc
jYValqyOw5aN8tiVe+GJC1iSypDHqsSNkhQ6HnM2KH2ZYaRU5PocLrrdmV0qX/GGXBv8DAPza++z
UUAxEA6fE87NiRXKFRena7P/DBKaHSIyI6BcaR+vIKqt+CqMdaiJBEdQ5bHyIYPAbneb+W8qEMTq
tFcga1rIe5999tOO5NCVGJK1voLFTXD2IVTSIBUa34s9PqRAnYtDU5Yck2Kyr0/tos/MojKgUMdT
x8+F4sxntBg0TH4H9+R831BSwDYSecVrFlfvzAS1euPUoUGig9f4dXBTyZKhVLUVKOJnWssri7c4
ZWemqGzSK3Ox7+bRhPU3i36sIvgqFPP6jC3bAJp7xu/hLY+KgRIaIXu2b2K3AnJdZb4qFde8tWNu
zQi19onWpEWL/eaq0xGKs4Tt9h140q+PZDE0zbj0f0dCnR49qHnRUwojfKrpeWEXzAOX5/rUgUrU
f7lua3lAaHMG9dvcQ0nFJh60dn5TwQkqriJldSoU0ADHK562aASlCAhuQABCpblcujDtu6BoY1ep
vVnzoO8c0G56VlPEa2pla6bm/362b/o84Tgvx9x52WPWpkZfHtFNuBL3FjcnODBQz5E1KJhQRsYq
zFpP6GO3rpRTP6lfTL1Gc0gXq/4JdxoE61iJw0MnnUmnSgBYVj3Gbqr4LYmD7oYT012WJobfzH1p
zaHBNuW7aM8UsV52ppz5oQklZCMWfLeXvZWL2uLEnn3PPCdnE8tzcecF8jCPGU2o/bGWvor48boz
LkSkWRJmVoIXwH3IUudYhdfroGvhJ1kLUjpWjWyZR903SBRwlrHpynWMRsLPU3xhjgqABa/lnT9g
GdOitzLcP8P+ncPdRWX7J2DLEHJRHdowtYCEPjWzIjPCNXKJhUQRz7ksEOoYMA9w7OWsMoMnymiy
RKoTAddUp0RiWr1iJzPg40M0HIPhv58rFwapZYzlgAVr8BS7DTg8yFAqoyl6mbpiZSGCXVihNkgt
pImYiRjWmH+rkVFYHHJ+2SfFGqk4fQH8Zw3PJpCKX8gz2qjJsYZjexfIxyLsjVbYT04sHWLsFTEn
XrVvMmNo/ysE8F/TgoSbLvB/Gt11LrKJysa1gENNvo9xOvuFBZgiG9sxF5oQuNOl3Nur490g8zfI
AFdi0MJ+xBT/8ESAHusXFBcqL+yYxXzsQufViJtt3A6ESe6ub8iFxFJCe6wEyl50AAO6femeapGo
wMy0kRt+pzKpjp64SyTw404uj2wvlb+um6OLt/9M6R97NDtnWed+xXYdOBNTq882gRs7wRGNo21/
y1Yxwf1aGV5r/mHMcKfPTV/8qupPTrr1Eh1KOn5PisGEeJLNcSuxYvXLqIMf1UquiSXMhAxlD9zw
XzwbR1noBK52Xzz4EJy11SMXmGDTZ0s9ASlMYLLsIfNS3cmI/7LWYbpwBM3sYSz+QSsvrF+uzKBE
jdYpI26Y4vcgv+bqylIs7mC8Hc/t5ehRo1lQmKiF8wVs5ILTdxf0j2g8BBGsL32DKWeNvWMxCAIT
jMIvwMg4US/HUvA+1wCiiMIrh2aIpz41OPGRbyYyVjVC7wMwokYiKq6a+3onW9lwG0hWWbUGg/Rf
ll+HlTcLurjzjxvidgsdZRHqcXRxJ8SHBoOGD2rZrdbZMjpMb/KiwlPka5vdJcmuVDSUt4yssEPx
xBtF+zpBlyJByTxdk7JcXGg0SaGviIN6Ht2Zo7ABSOLCKXIHOdcl6UULVw7dxT1+ZoA6BYEj5zJt
gCd59WOrjnZfDhtB3UrlRyWqL4PwmACEf32fL8auM5NUWOEi+EHRwWSWnMRw6wOAESaCcd0IXYv8
ZxVBmoSGBTD+ouHt0q0QM3MuSlVYKaLcTBrwdcXAIlk8G+Cs1ZrG8kJoevjsEBuhCOG/jgu7lYNw
cXIVCa8tKJkAT0Bt01Tuyz4IGATQ4k14gheZuLdmbExqYdJV5Xh9yIsbCftIA0HbLLDHX464YwXP
Tz2MeBSlW0QrYwAmve4dqcu28WFgmzVK30XnPDNI7VyPzYNKQC0Nd/I9OhJICUmq60NanEAV1KsS
JN1V0IpdDikGn5cUq2HsCkxMouQtBQKr1rN3OTY9cMgz4N76G4No8Z6LaXg4pa6RgL/ioiRg7yt4
7EoK0Y2GyRSjxPRTRo/AYcOageiv3Ph+0CRUiQj4N+gR4vBDzYsWTSubKGiBu43doOkTo0y5UFeG
QjZaPvHstB000kzCZDCJYleSFjm8MlZ3o+aHK/66tDMBhuUkFHHBOUjf1IRMa8K4xXekpMCxpfNP
12eXxkP9bMpzA9Sm9AWm54Yc6ynbgpG++WZvc1BfVazgo2GJDaLRaDJHV7KDOzSsCKQ045toExek
vk3WwL/zUtKTfv4tVO6osEmdRAG+BSmNbHM5a3LCdyf1Vlodq/aV89wgWQm2i/nquc353D27Rg1T
x2Qehwnej6BIet5PlTGC5iM0etznEBaC+e/rc760SWcOF1y9UUuCMOClyd7TGnFgE9QsYoUE5Tcv
v1w3QKOo/13UPxaoTZpXjCDH80S2emANm9ZoYp1zhdAKt6GjmYJTeyQcw5VxrZgFUOtyYM3ItpVa
xyjEQQFFzN743hx2bNu9ZHkHNYtbPiH+8OhnJz9BQy1I7Gt5JeAuLyc6AGfpZ4QMGq8uljWOGJQx
XLkpvuIuK4gyclYS4bWjGW4TJbH9wpCCUGd8tKXzWz7jnZXJn4+QX16MPA2PbVgBtHlezsIYJUPh
16j9M1zwmEUpkSPExgmk3zLv8BW0H/mBSBngaxFkP8S/iZfodv6fecq7ko7FBKg4AgDa00Wv0Eup
JPwnF4g6CxGmyhCUaOVkXwxSZyYpd+OiSCqHYj5U27csVIwchTgfJBnXJ3b+lV/zioAMDLQKvDWd
PoRZk7Mjnvtdf0pmEioT2X3VPwv+K5u7qVRaglit1FgWUxZw9Eqw99P6NG/ls+gQx1osBTWLiIS+
tVp4bgYN8NTnMPWMKZt0XGW9fjqmXb9y/iyFCAGJPlq9VHAt/+y0M7tK0PHlqCgoBccypAiR1a5d
V+dYSs8m2MxRbwE3Pt6oqL3a9dxYxwyCUKHtBSYiafjYDoA5+9/XV2329mt26IQr4JuA8VGcz8TB
SBov1AXIWukSlAegzugHuE8AzHDd5lLadT42/nLVII9XsWqBGuoUW2r5OHyq+Wtr8BWe97s1zPTS
SiE9QLsKZEZRNqLm0a9Sge2jCqE2/2a8ksjS6/XBLG0u3HvwB313wA9Tg9GGoWIUSHS5031U75nB
N8KmXpkwuoP558CYoUjqrODCYiSXMxaxme9r0Lx2m7DhndBTR2MM88bItI7Ra0bgnLH3GUCOQk0X
uqQ1lL7h9EoqJcKrVfGadPEx1kC97HueHij9nC2NlTnkFXoxawayAIm/Jhi/NDEzMgkIZNQmwc95
+c1xKwRRyDJIjZpBj+uNqhK5k1dmZtEIdADx8IM9gnb5SyMMWlK6MC4Td0L/Q4qr7qvYHK4v8JIH
4cDCHpwVIiACeGkibD1R1YIwcRNU/LnuO8vXuDCW9gNu8YgkHJYYSqqXFqBwVYgBi0GgVqQzuHug
8Vev5T3CdcvjraxfCZuLk3Zmj/ImMcP9VUVJyPX5Y5WKVpf3+mptemlQyPzhuniWQaMEtfECqZMy
XqkTN+LB5RkjpHCTKbEDcBuV1eaRI4K447+v1LlJaqWkjqnzqKsSt/DfUKcGC/gqi87stHS4PDdB
ObXGJlJTeX3itmWn2HLV83rI/h9p57Ubt7Ks4SciwBxuyQnSaCRbXtZyuCEcmXPm05+PPtjbMy1i
CHsDC1gXBlTTzQ7VVX8IhwenqoJjvqAk6qKdj6VsFScpKim+aCyXLEyV56p15C3SwtravPw5wnsy
nVOpswxGHPLaS/A0HbYQDGu3ukXRDJVBKlu22Lox7EGvrKJNz23xzPXj75T40TwXZ8nw/A0e59qy
JCVEvNlBkh6xvett0Jq2n2Z9mZ6N/kFVnxUsxFTp5fYSWbtWgSBBr3V0lBpFkcYkNOraV5bvh9xS
nw8YtN53irPb3GOr88alA5zFolkhnn5drZVTn+vpmS0CMnI+6vLn2Pgc5sbJD4sdsK99mGw9/lfT
a64JeenTIIz0C3R0kZfYjiVJpWKlZ3VxdxmM5yIfvCjVT4X2fujnvTZ9yKzEs2L6pOGwQy5/6/G0
lk+gdwHehefTIkt5/RG5hnpfmf1l3DCTlnaRa845ELrRPk1WvpeafHf7k64cNCArZQgui88YfL/r
iDiJF4U6ZnRkpdmr0gf07Xr9zTQnnpl+jrau+5XxmQyMLbGYZZq/IKkXM+znHRSClO8aqmc1+ZCP
3+ovZfE0b7X21uJYCyAK1UnoTqI/XJInFm1gMz0P+YPunxPTeDM1zYvRod6lKl9uT+FaOYXEAitx
4EPQYEXmeeLAyOiXaA1canfulXJXNlO5R1TUob3tvE+drD8NqQVhAxVUxAr14Zik9RY7amV7YvaI
WIoCj4g0R/iWVanUstJl2VmqK68vv83dziYb7bKNtGFld0JVohOgqfgm0BW6XjOtUiQ5VIrsXOsU
OQf8s+z76l5zPAW9EP1Hnmyl86uf83dA8d07FE2OG/YSEApQsafDPn+Q25OypXO7VopHuAjGHifp
0iIV7kD2ut/XPjPYQAmKXPVn+dYHyh96NqoX7wJKDR/m4/jTjFwDD4h4t9ULWP2CF/GFC7KMo2yM
DOLHJm8H+R+pjHaKg5xmPG98w7V9b9PHo9LPiF9R0bVAGSBsGOm58PEXjw9JrOag38PDUDh3eVxl
1KzVrY2yXKjC/Y+xAKV4OOO/5CavF46aS2Fg+212tpQhfhob+ZPim4AnHD903CFF4cMuk+yA+L/x
1AUw/FR7zF/GJMfxIh7mfakpPL5v796VexPTykX9B+dj+ovCJ9cHP1dtP8nOedBnhzlLOy8KOZCs
HkXD26HWljFJ6q/DDyiHiLKqk7KOw9hJz9b8w6ynUy+fhh2PORivW8CUNfzaohQFrRjmOtLWwrBK
RYuUPsqzs1LXw1MfWj72hrIC9jAM9oaqRHdFXtj7CESANykDmA9uif04dOUeXZtmrwx5DxRCHh7G
OR8PclMVGxO/Ohv4ImKLCKGMvsn1Ymi1PJOnqc7ovhbFEYVM7WjkoXNICjPdzwiyvNV9P7+//QnW
NhhAzwVPB+ka78ProE0baXMLGvM8W91TYGlvp+ljbcqFKyMceTvUSnYJZBsta1R0cNURjVGUNIqC
IWexl/UJWklabG3hlbFYGNwaQFdQcyFZuh5LrgV2Owd84tJ410fvJN8dFJhl+t3tcax8JxSNSSkx
qKApLyIh2yigkKJMfKeQ+9R+Su3ZNUbJnVRYzeO328FWJg0jGbI6msDw4kV/AyXPnABZc3Zj/iZu
H7N8S0J4LQAIeh7WnO6ctMKkjU2epErMaJqitPeJpkhu27TW8fYw1j6Ntoi9qsubly7L9adJTNiu
vU+UzyDpnMwNYKvqu9sx1r7LZQxhJGZeRkE1LiMBLUSJK9lnaOiCA9gi962ckBiF/B6MsFEnlvGU
Yuh57mgZwNb3lPGFAubGdtkajpC8yE0/ZX5BFKk7juWpxknDvp8LL9oyut8KJGQvvmpW0qATaJiO
s+xpP8vPw7Qzt3bn6kIDyoIIqWJSllj+/SLV7acKHfbczs6OTqe+5pG4p4umbsza2kIzOAE0HEZB
7enCYJps7Ara9cVZbvwvDl6FoXUYEvsuSMvj7eW2sgqA5VBN5ZmgWbZoTNVqdaShEsT3KSvrodYb
pM5CPbuL9EDb3w61MigQCIRYUP/UpYR3eVXbY5hLTna2pXQ3VS9l9lNrYrevN4qPaw8+mr1Y1dHJ
wPRYE7aQkeWllZRqdl7qju8k/d/O/FrP59yQ3UF6sD3UQYb2rbQpLbBUb4Q8yMZnkMMboXrGKFzO
IU6wZBcaqtdFezeFyV7v3zn58DAogWuOwWNh1FSwHixzi5+yNrPguwGvc/yhMKxeL8qgc3xaWCzK
5YXb6hrio5/G0ZXVlz//gtStVAMHM7wAxfdXKdXmiK5Ldg4wNxhGt2hO3eJzvLFQ1tYkyimI0HGS
v76aggZodtlF+TlFdmJ4dMbPSrjRtl0PAcYBSTqKEa8oX+h4tLKV5edR+pxbn0NwYUP6fHu2Vo4K
ZCZ4QMI2WFBWwjIMs9EOY7P4NQyDNmKT/c3nuAggnOCIj4+1GVf5uXYeQXjPsJKrGlXHn7fHsba6
lg4WewoQCqIZ16urDJQyj7UyP1fKI5hdzdrxQvO3DqK1KNQQsOVAdAoG2PLFLg7WXJ762lTi/Kz0
D6WNnEPytQ8+RsXHPx8Mola8kIAHyWDFrsNIkyrXVdflZ9DDx2zfBMyZ2iKCuXGC/8r6xcPgItCv
Lt3FeCYrSWoJsbfz2DmuZrd7AmJgGT2TNDb9w/LuidBjS433cYrm0xyYZ7txTjMGCP0P2Xn/x8MG
zvMrPQbHRCJ2PWxjVsqpDemc5flnvf/km+8k821k/PllchVFuOyDshsKJaeRnTrDydkbyYQEtby7
PZS1/iZiODAbuBlZlSIHHWaZGlk63SsQF8VkucORuaxkGWLkyTCOM7x0Vcs3FBhWDgyCopvFyQcq
ShTOijEJrGIVMHIkH8OycmPprdJuXFwrW8BBdJ8qBTLuCylU+EgWtvJ5N0Hx0qddj5DptIimQLjy
k3BjEpdlLqzOq1DCbnNq4OmVTahJfjTj/iFKEU2R76l5eVL+I2zyu0DZ3/5uyxK7FXIZ/cWG8LVc
btCpAEEyvlS7vHhA79FtjHmnTFt+MVujE1Z7WM+yKlmEKo29/+9UFW9j8yHvPtfm2yr55Dvlxmyu
lQodCsx0OlkZi/z59djYFH49KQDi5+YZNrFbI8Q7ldV+1rXdhFwuOhVD4akWD4assv+8RXAVXMir
eKNmilryLdX856AqrqI9m9332x9vLae6CiKsTasNjdC2lxFSP4t35hdJ8ayAYpZrh64jY0zn5umx
MqyNc3T5u+KquZxZYaHySA6mIWdwSl/s+rLbBWa1MX/LqXQrhLAwp3b2A9kHL9GE3nAEgGh6iA7d
bzX4t0YiLEq47uDEAiU5D6fDuJHOrP9t8iVewBolTuFWg0HZFL7DLFGjVc9bl8faXcbH/++f/yUD
dbF1i8bsFX/ptKf304t+zH5kJ8dL/wHBgjfQqZC8CfOjFlvL24tuY1SOkHjEWdeUg04lUWrr5qkJ
fEwIFelPzbo5bdmzF6MTNm/mNGmdZowOnDhM7hHr+sLDwH6/5a6ydiwt+F0sHlRqcSLxWcrlVgkS
g8roIw0f6QFPMuStaP9TfdmYuq1Qwk1Mm0bL645Qg1q4mjN4QWjvlJqys/qxae/RjsmnrcrYVkxh
EUryVNcNPgzngl52PRwAtbl1fGim7i53Hjr5hyPd/8UC+T2hYg0rUEOJQ1lnlMoxaY8QdW///bVy
KzBoEg0eIot/tjCNYVk0PuLVcA7RST+/Kx+Sk7S3vhbHxv2mVW77Tr7TD9HudtS1VOMyqDCPdj5I
XW8RFD+A/bt2Y0xr1zDChZQuF5NzeNDXV5Ua8XKWdAewofoJw1aE6+7M7IXHTxpvYETW0pnLSMLk
+VaoKGEM1sWqdkU0ul8rzlY9O9yerdVVdzEeYbZ4YPVcDf5yMY3eMJTeaDzMzUOQvKjov/v1grPY
Kmq9PpioZdL4N3jf8RY1hJHlahDZkgH6pQHwcFCU4RnN+K1lsJJULFGozWIJueBshOPPnNJq1NI0
pT02mm4qHeLeqzTjqPaK2wTfpg4W7Bg99P/6xsa+ev3liEwZ/VcxFQi7MKfk12Zn52BvesVxDyod
E6yDww3AzUaQX/Cui0vFbMqIfBpkg64+Dsir8HRt8PfRN8KscGCvBiM2/9IxktNZBdiTol5TBB/j
DteqJNknwErr9oNavShUTZzxPL2Ps2OfW+AflPJuksoN+tfqqqGiR08ezWFMYq53ni3VmllnDNjM
njSaj8b8cnsrbAQQiW9a5tRllRbgOKzK9fPP8Rbvc+XpxVwu4iALxHNpi18PIbG1Lqst5lIN9buk
QR26eZvLj33+Np46t85P6Si7wbRl/7Tsp+sMjbAL7pyyOzeneAxPhrNkICNhUySEz/V3VXqbRZhW
yPZuE7u4OosmBQ8gI8v2E7bdGCt50o9LsBDHWOktj+mNnPb1Ac9wluYLRDWelKLrYOwbajiHREhC
kwx6cjt4kEWxVYLYCrMM9GKDUUAD5rmEyYBYLYIJTf44Gd1fDWZBrtooKFGCvI4S1/CjO3+mh5Q1
C6UbOqUUbKS3KyRrDSQjpeOlugn0QxOCpLQ9dTlhKE/Y/UB6cBqejU9xd9TVz0ajeYHfeuGUoE8S
AFXf2FerR8hleGEmE4DHkZ+xsezJ443+lJn/qNjm2PKjlCpu1u+kErmU7rMdG/tWre6sInQzCb6J
uSnp8fr6ZibwGlyAtdihi15MdlPYfqazA/VjVX8Loho6+Y8YZvn2pL8uZ1+HEm65MUgNKa4YdVzn
R786hMHTFCWHYkDhPtoVduYq2JF++/Mz7HJ8wglT+mbbT1OWLoVZZMqLfuvuXv6AeJaAi4DlQPbD
HS6MqqrlQpZn0IGyzBfEmCx6FwQvaMOax/FF+kMvQ94WzKGKCDqlQAsdFmE46SyXuT4RLQr68KCU
qG/4kzQRuEnuzc5K3b6DoG9Z6e72PK4dmReBRWyNVWu5YQcEzpZ+x10w7FLl22gcjeSfEBTo7WDL
+n81p79HKR6Zdq2WsZkQbIi+29mjP238/bVU4XIwwgstTgGSNtmSjxS2a+gvgRG4U45E75aU3/pB
g/Plgs+m/yCiFyzUayx57NPzRBVxaH9mQftUho/Nt0I6qdo3STuqmr+Xo9LrtZO5hdVd/Wi4haDj
QCWcqtH1Mbeg9rKu48TW4LIG9xRTlHfNrvWq4cftD7Z6ilwEEh4BfSzpZWKA+KzHH72+6DPn+6Zz
Uyjo/1sgYbfF2TR2c8uI4k+IQk/utIsgoWw8adYuOsAYbDYamQ4u0dfTpqKiV2oloxkzRDY/R81j
Hv68PY7VFUjTcoHUcwGJMg12EY6lk6lk/HsJL2QFYdPbAVa/yEUAYQw9YJlkVAlQ3iu7HtJk5Mkb
+ecvesyrbXoRQ7iqJdlKx0IjRnEy3RfdTU4AtU9vnX1596N2U8/HcKLZ1973nNet59neR+1Q7X/q
d1salqsf7OKHCOtcnuM01iZ+iGbcx+2TPBzk6p/b8ynqvP//yXsRQ1jiSF/VcVMQoz5j2t08VA/J
l/Cb9rMZ3XFf78tD7xm1W76T/rHvql23IUfwS1nn1lwLC79L7DBTZsJ3ewtDj8mb3eyEKEFWevOD
7kqu5RUHEHOBG/9b7rGOZ2PUO+VNdFCO+Zf5X/Vr9lXZK/cq/3J7ZlYPGSA4iwwAEAZRC6DLEi3u
JI3D+ou2wx7TOCt35r0V3f1vYYQJMGM5UIOKMEl6ysJHbfhZIxWT32nVd1C1f3MCXIxJuGbnsbZn
fwGWGyPucNi5RZRytY32zOqqtWDhY2dmoKckrFrdd1LJ7ghihS/Q9lxT+rep+8PtaVsptJMxXEQR
1q2SQduOVdDqFt8m6nadf6fp58H41Fufab1WLRZbeBoCWw23mkKrhxxmtwq9NR30pPDy0Qo/jySf
TxYp3XgMZk13J7tGxjarkZSubG0LALxCvmWwiyscDorLfSucerodtEOEN8I51eddV8EkctNd0u0M
7XEocb/BDbAm2Teek4DmTQKKQt9YOau74eIXCGeigkhaIHX8AtkbjA91wn7Mj+kJ8IYVbyWD6/P7
e7TCAnLMcOAl4XMkzWiUhD/G5B/JRwMk/vf2GlpLcRH6UMCiQABFD/r6PpwtA2xfG+M28zGs7gsL
090PeTS9NYI3atvu1Uo63A64QsjXQDjYS64Lrgdm23XEUcV9N01DAChOrZ8afBTcVmvjfdT3A3Ji
SYY+lDkfeOJH991UhHvIe9Kdg5j9myEpNU8p+vI0tL70vnD8L7mVdbTLqVgb1YROA7xSN0fYYd9n
HfyivLNPSVjrYJRG59FWIucBGGtwf3tMax9LXzSBF/6Z+kopMg0KqQFCmp4luzlQjXXLNvLQ4N/X
9p8rmTB7Oi72C8eHV66Q3vZGNCQmaq9ng8tJrfdBXrmSvPGNVms3CzJyYfkg5y+KYCykQL8JOVjG
b91nuPXFkQblSIaJpmyzcVSuTt7vWKLFa9HGepSo7CoK83l1MoqTodzLxlZpb+2FCkSWnIz3HKR1
YaHL+mxawYKrnwPV9+ZhCnal3X/S8znynGL4EiddelDq1NP1DEHKftrfXiOrJdqLH/BqnGXfwgsB
ZV7uKOPAf8F63fnQfw16Vxp2/d9UdJA2+uUez1cUay2qXelFIDNeJIhBoE4Hw9ka0eqUgqFGjwVa
LW2x650c6WbZVIPEGYVht32cH1oMUPTHUHu2PyS523+6PYNrae8C2f5POOG2i8c0As/NkUiT/nud
vih+fwzUcm9m+Ci1G0nZshzEnAyWG5weFFnMVyIHY9uWtWPxtTTJm/GR+JY241Ns3xt2/AaU6gek
zjc23erwoMnSbwPbRDZ6PZuTb1V9E/bZOcnaXVA9INnuO1BA6P6FycZNtpaeIM0NKYAdQXVIuMnq
LlHxBAEDX1T1oZLKvVw4p6LcurPXh/Q7jLBArJmqVBZ3SxgYQkV47NE5AVm0U/35FM12u/EwWt1j
C2JpIQ1iPWEKOYIc+mh9WrCE1OLfEWl2BCzrvL7TA/DqMia+xZHmVVh9bBt9I/RabnAZWZhRlNhp
oZpFdu6DXWOkOznbGRhItI10YtlhYvF8ezOsfUH02HBCJL1Ea0q7Xi1KKsVqpUOdUJrn3Iy8PHqM
ii0J5LXvdxlEmE5zlDXT8lkmqXUXFoobx8Vu6DwnOWLscfyLAXF96nD1YBqIbBXFrAu9Cw0Qv2am
e70y5d4sIX9pGfLWsFbnzjR/aUMwAlH+zZobxer6gWWp9eZDrMzTrpDtexXA/saeXha4eIpAY1gY
iLwEaNRef6VCm8x5Kn1QvnbpSt2468J/ZSTIknL/57PHomcsrAVOLWE5YI6NYZgGaWJKTgWCuvJ9
9DdDuYggrIW2y1t70gBKh81jkez72sv8+3yrer+2jS7HIWyjOJF7pCEZR2QcpDnZDf07GTfxF9vP
93bXv789a6uf52JMy79fdD1CFOE7awG08xQc93OkQZTsLG8srfCgWzyobodbGRzrQFkMtKDRAKK/
DmfGg5HHOndKE47uNJ8G8ysil2p7yqunLNk4IFbGRtEf/CbYPUrXogiTU3RFOXTLgVTdTc0ZPnho
+l5v//nCo5PD7Q++8tdpdD2mBPpDkIMqO8uwoQ3bq7qTIW1t2JVz6CqIMHE0F0ZDW9gASb7vam/q
H5HaziskVzZO8bVA9NlMhN+Q70OT5Ho02mTMk5OwX+kchoG+l8bPppS6nfkZtPHGalj7QIBsAXzT
3AMwLSx1VZ0yKfYlSCjK0U/2cXFC4HHuN/LerSjC1FmlkSjNTJRMOeG2hOSZWj3HW8nmCvhl6ZNA
6lQ5fiCVLkv/Yid1UoVWSp3k50ylqau9t20qVp3OrW8VZ6fRz1rzUwJwJtPLDnT7ZyLrx/Do09II
lQct32oCrFVG0JIBb4G40CK6IDyT2nxqcx0CI/2ofYipk20DI5XqR6XASjd4q6ee5uy6/mPg5K6f
Kj9ub3TR+mopKBIeXC44YPjYhnBY6lI7jUEDoDtPomPpn4bhvpIe6lCi5dc/c+scgmaiPtN49djJ
npG/DHKFe8DjaCKq8GBIP3zr0CXHoXvKwfQOyqnXfuQUNST1IVKPWXtvb+n8rEjkLL8ZsAHMSGyc
RYvlOpOlLpwboPvWLo3onZjBXeroHgSf0LO+Z4ZbBtNeUmbPknqXX9XLbhE9JcOjMsZuM1tHnqtv
hmbrxbvMlXCHApLV6OdDy0YqSlha8mj2vHkBaUtqEexHkuRjqVftRtt4ZefjrSOzeiGicpIt/36x
gINRr0OnjACkpScZYWPtC+8lx3q71QJf4ZdDKKBwtrxjFv1tIVCn+I1u1KgtOP+Ew6kPv1n5pxxh
nAKbpFTe1cP8MDbBG+dLXP9osx9h1P/TqbXL3WfJyR3U9I2nwMoBsTRCoCQDHoLWJfyegaVgASVf
9PgTr027n92sYqtqvRvKrWN8LRQKj/BhaZlpTML1HPd+NPvV4mWQRcnODu9VI3aLMfacfAs1sR6J
hw2EHT7pK9EqfY5svQT2/7F1jkP1VJofpy3g01rXAMXO30GE5I4WrpQPXQXMX7V3qe94UvpVwufI
CIwna/zeHGMMovSpP9ha+0/oN7vQv2u1/hBQD+ZzggSTzu2fA+k0sBULFwreN3e/8DljyTbrcgYQ
ONcfFf8QDSez/DRu0ddW9uRVFGFP5nJptHAEoQQcy7uNBbn8QmG/29DByWHNhb4uUuQNpW/m1gdi
2zYniKDZyXAeavvh5+0jerldxSioV0A9546g3S58vAl5JXr7CNDRB7Tn0gXL5frv/iIG16GDWxcO
ZWIj0KxB+uNXQ41cfW/M5yyABbxFJ1hb6Qu79D8xhJtmktPMr2piUNwFMKl7cXJgr6N+6exuj2bt
my/OUoj1cTlg33G9ezko+tIMAYNGxZMeoT8ebKnvrOTH9mUEYVX5Dvj9LCPCNN/JI4Aq54AKFLQB
iBHGlmPW6sRBy0auBVIrPJrr4WhjzcT1wISid0a0n3SKqadwIzleW8qoDPD3l2o3Ar/XMUD11Ork
E0P5aNlfq3dW91IFMD43stbVebsII5Q2rZynp9UtSLvPEmhP1/RRg5ffy9a7ZitLWCmLkSNgfLTg
bsB8CsutUPPAnnNw23navLH05h8nkJ9Sk/6LHZvvFUk+wt2HwJKNG/t15XNdBRayZQllkDQqOXHU
YNw1ukp9H0tu03B1ud44gNbGSBqrLh4EQLnFSnGgz1Yg9eibzuSMs3LvDN/LN5hKYL0nN15qqofb
G2stJaBr8N+A4quDWkqXpC0pgV9UylvDaoNDrOXJUzC22T6ru/hQp2qLm64Ce8LHA0oDdeI5Yz15
EUJg7tBH/WGiYP8+G9LIhKBo5MVBRSTygOnYuAENWCuyXf1ccecgvqrZAQKsdqadQ+clXCxLfVR3
/YfIwU12PsRZsOvGybWN59tTtbYKlqOHBQ0o65U9RAIzMVFDZsrgJdgqWD4qX22Z9qopbZzd6lIx
ES6IxT2IlAgnbQoBwqby87yySpVkRWuQGK72dty6o2HvEEu905oHLXsI8KKjJ+g1dn6MQ1exDnn1
LY/uWt/ZyeXRMb1ipHyMSPnUurFTftQwQr49H2vvnItf+Uqds52aIPWLDj5Ktu+bT1TM3Gl602sd
zsctLrrSh3CYP+b1fdM/aV3y9nb4lYMHTDvOg8CPePGIwDF1LqUqTEiz0kU57Nn0cV8vPaWf3MDX
dsBa/8d4wspLywHj1oFv0kZnOEauNuj3gXNftpnb0/yT/iocaDwU0unh/3r0XrwJIim0x8RicpEo
dSX7RdIa17QGV8L0Q1Lfd0GzccX+wpe/WnS/hE8Wej73+vWFUXKY5caEuYwx0PXtEyiJceSGWnuq
JXNXIreHj+qUv9RxfZcO8iHyLc+uZrzM/XtfeZfN51LTEEWO37TFocDKXrP/vf3J13agRlmJRIAm
Bd5a17/QNqvAqiNoNGrfg8+QIParVnso1Wlvztq0QbdbO4qZ+mX6SbXBoFxHC0urUwvsEs5JUez1
VMPKi80Op0wL3laN4TaN+mPOzbvbY1zJDZdvDkB5EWzkO1xHbdscNSYQwggnvZes3J3HO2v+eDvG
6jxC2134XWDjxYJJIVfw8SvyTyv+0ramC6NhkSqNthwa1uLwEEASbsGJABa8HoufBfX/i8iq8al0
JlfWAi/vDmawVc5a/pC4dC8DCeelpDZaHpgkok3YHbIqeD/azziY9Hp7HGt/rzXB8fYMriRXaFpR
aoGrvgDwhbUBuKXo21/oX/9lDPTHXH+Ue6+0rVOmbsndrcZa1CyWroGOeNn1LBby0AetAh3DjnQ0
3oduXyBXWjpPbRLd4dy1pVe8esdShPhvQGEJ1n6bTpkJnjrKvs/SIQ31F0X+imPDrsBTOXieY33n
s81RI/6LWTVpQS5yFJiYLNfixZmXp07fjB0UKT3fpa6ueVO4y7aeEmvQWYfXF8UcOHfolQrfDilm
o4l1oJ615QR3vbTA4ptq3llzp9NesqVjbvrpQ55UwYNpVuM+tvvnUAmcf6JKNR4VtBE2jt61PY93
7lKOBVIFceR63I3Vh06VDmDlGzgWzk+7fh6Drcxy9bPSrluKWfwPwtt1lKq1zL7TFBBE+vA0YEhY
jNbO6LOTEpj8vz2qkbNrJP1kdM9JOx9uf9v1aUdNZ+FfcJqKpNJ81nJrHCweCkGK85uv9rtqitK9
XIY8Hoeq9zj6Wk9Pcn8Xd6MN52nMvdbk4dp3pXSWZ6yFb/+m1XkHw0aNyaQGLr4q5Wws0shYcGRd
6iax5c7T56TbUrle2798WVvR2FKY/Qn713bypiuGRXS0qXYz4I+9HJeO60ddfKy67KnJnm8Pay0g
RS7W0SLjyk1+/aEdE7HivoeP18TmYzZ8UmSoz4/6XJ/MKLm/HWv58eLJexlLWFSzY/rjvBCtmnAx
hlV9aR9MurVxKa6uXXwhwTLy/ufVvNw0FydDodvpEDjs2dipygOCNfE+DG3/gCYcTq7TMN4Zcjft
tVHJ92Y6O4qb5359nuzMPN4e8NpVs1Ci8A+g68T3vP4lWlFPZg8P+6zPJTq8PYDDAGHsQx8ko5dq
YYuFgfN+iNp+45BYu0xJAxHAggtr8Qq5DpwHVajHPjPdaz9rCvaO/th08c7+C8wz9S+HMNQmzFdO
EKWaNKPuM0AgQyQ5tp7c0Seodu0UbD3oV4dEpc0EaiijEimc91PPJdCU3GyGBry3bh8TDevf5CfP
/43TZ22nUywFirTYU3HqX0+eXur+0CyEhax+B0nfjXD5UrPpL84TjJs0lH9ZGdSar6NAKUcotqfH
WpClP/JceGm10LqbncDfeHutzRw5IrVs9RckT9jiahE6gWHTYI2X47xyreJpTL8Z4cZze3XaLsII
u3ua8z5KbSQe6eCq0c9gMFxnq+u+OpSlC0DzB6MBkXkE0D9pf+EXnfo59MsdsnsWvnJh9uX2xl0d
y+844nuRZl1e2znXX9TUi5F1iPlHmWycDmvHIU922rgLRNIQVeo4mMqEi4TjUNGQSsp2Povt9jjW
5+t3iOXfL47CYZJyqc0BYZb+Mfftna6+hUgo/wWInIfB7zDCWrbJ/2q1ZiQpSAvlpXPua//H7ZFs
TZZwlI513RUBjLKzEtquVFVeIFsbh+b6R/89CmHf+yBTJL1apLEVCy3HOtzZkM3Qjf+bA8YhueHK
NaE8ih4foM+dwPIJ1OnJQVO/aAn8GPvn7Qlb+/S0B9E3Q9GRsscyoRefvjDDPEgGIFFsR8f63BiS
C91nN8btxjJepkW81RfVMR6/Dkhp8biMzHLyZweBQJPMMH2O+i/w6wucRkLpQz0Ge2X845QFHDiq
9wDn+O8VHqFKQHlYA5szGaF4TG9nu3HlACy/mtwP9ac/nUaIa6j6/5KspHgkrLtkrBAcycELNDlG
lz+n4lwOnwO0sm6HeZ0pIOlMqWLRF1b4WsLhKaXqPKs1BSr1GO1Z3Ptyr3jpxh56/aUIQjoPDQIP
G11UFpELK3OcGsTIgL6HKe9sOTvUfckFNyF7ZHrcILgsT3e3h7aSjy1y1Sg5IstqUT0W9pWhDdOQ
hZTika6No6Oh/dQGP3YBt3kSEjiJnrhjVHjJPJ1l/4/3NLEpPLKrmVpY29e7IEplqkApnRou1/tS
QyZ6GKGObu2B15vtOoxwzupF1Op2uTxGq8aNs0NLzd9U3pn24fZcLgfp9V67jiMctKZRKfkMCfts
D9k+qYDfDo+D1nrj9H6Qt2xCX5+HS7DF7ZAFQ+4gZFxKNcexNIRkXPmbNH2jNC0qCBsKdKtLEhgD
4E3yOkes0mU+2gp4T5EhF0/qvMgPS19iaV9k3vRe32q2rw/odzBhIU5yPZe2EnAbxvI7rXJcu60e
1WGrOLoxJtEPJ6vtwtYLxuQbLkLaMzpiA9gdD520uvCGYOPo2BiVKaR3VS/5mSwzKpOHado8lsqz
aX2/ve7W1jf3FfZOOlg90u/rbdSZljyE6M2f5fhO/tJ8droAlcIf/1sQ4fO0zaD3qUaQDKawObxT
Mow99MTbbBCvfSCTRip9GRpnGNldj6ZiOGW/SIos6g5mcj+CIep/DIpxsiTUPzLVS7Ns4yBam0Gw
3lQ0VJBevLavYyq1aeFwyfPFimWXNKm0g0PUxzvMn27P4tpyuAwkHBGaOaiDmjVUAJvUS3jNR99p
HW2MZjUIeASLVjHPClu4rhxjRjNjCaKGWMFmP1r1uJnrr8RQZFgUBnAn9IfFykSj4a4uNzJ0Uj2m
YXUC7+hmvDJvT9fKd1GAoSwuJDI5jEjWq4coRYkFZC0CVc/mWOzsxgbK/WlTZkZ/fXQTaDGMBx6G
SpWw6Pze7nLJAhraduMyHJp2G4nYyuWwoBrRsuFBjvqbsH8Q/63joQSSDNI+QTOK5NVLo8fKCQ7N
ljnO2sf5b6xl6q6X8ziZSR/LfBzqsPsh3re6vu2stB5kcVpf2rhI6F4HCdJQ6f2SzLIxrfaMv1Z6
kOpepvLZB4fby2A1FLcQGDJqYPDWrkPFOdQ9tU/zRQm1bbMdT5io3nqNrQWBLoNK2dKqQ4jnOkiE
9JbW5qgBB9FzW2Ex17Yu6KI/LizQ9cKhHTU0TItQNLqOogeZGXKx5Wcq1Xdfla0i3uogMAtYRI3x
gH+FjXOGuisLBKDrcK8Yj1Z+1LdU77dCCDdaa8X6lCwS0Ejg6jSF05Pd/fzz741kO8AQ+mfImQin
ZBJLslxqhIjK2ZNwHc8Wr6MtLt/a4WIsVUiSJ6D0Yu8szhUSHKp+vCjN3RBpoGKfMaq34uhvvjll
JBoUvPfwYLz+5mZal1YTKPl5KvbU+vgofb5RElk7XZCe/08IUdnM6ptKTxM1PzvBO9RKGjTbFlFi
GYogTmT7259nbeKWWeNdyTJDqfB6PKnFG9mqHXSmo/w+1mOP/agU+S6ct4gva8fyZaRlLV48kztF
KuegM1Hodj8Nf3G3XP7tZZQXfzsys1mnM5yfwW1JVGDDfZM9jvXGXK18GHVhKdOX4NtDE7qOgrIX
ppUl5MY5/Ywwyb2S381ydJelBpJvGzW+le9yFUvYNvJk2lIoEWs46VO0a2WvwSxzazWvReEeoxvB
vYwZjTCiWm2kAnNMqBptHriVhIBLW32beVruLDnzN+ZvBU/OWXkR7v9IO7MlqZElDT+RzLQvt1Iu
lUkWUBRUN9zIoBu077uefj4xc7ozozQpg2Pdd0C6wsPDw8OX/xcWNU9xmFjLRJz8pQkhF24+NFl9
0MnDtvVRrz4a498U87XJzeKDHYBRBdVBM1wcCtS4EWZkH6QtDSxWJ7zzbj5JiLezoIiz2EEDYf8G
WPd5eBdu9Q6sGD4ioNOi3E7MIFb45rTWnNleJhCnzE2CD0r96f4ZXl/DvwKEe6hI4YsPFwGWxZtY
O+X1+8E5/HcyBD9RgQg1NRLDhZ393AefBtt3OWL3ZazgOSz28e9CloVeHWOl0/sY3Ag0ZZidBx1V
+wyo/QLSNwbeyMToO60MwDQ3ocGe06SAy1JWDpHeJqd2dFI3DlXD6/I++XD/w7Z2UDgmQRbYVrIo
2Laf8+lvqf/23/2+cC4iuZ10H1rlC0WyvWM0b7ow2Xj+r9qIvfTqgt1L+CPs3yw1idnJRERje+yf
JeW8kSpcVRFZO6Ju3iqyWAfr6YoKpGThX6BurIbnsdk6qVsShE3otSi3/Alaj4J5ryySoVs+3t+G
VR0RzdPkvTyDxChY43oKTGmGzCb+Go1nOf8CkP19EctHvnI3VyKERUzaaOZTjYiuBMu99Dr1ID9P
pFXvi1nTFblU8DvIBTqvsEJ1uenjqltmJruvcvul2YReWVPVlQARK3Tyu0GRIx5zjl4CnNw9Zqb8
GAfJj/vr2BIjxKeNmQTxYCJG7y23tR4VMK+3ihEbutLVW6czDbomjbPKUoLOVeyPqv33/UWs7Tms
D8sQs7ow2wunO+87Q+4XXeWD+sBc03dTeltazJ+381br/+pa6OOgyxmMglcE0UquW2Eos5amfBlB
Bi+MLWLE5T4UDXhBafmPBGFHpNJwxoXh6eLP1Y8clhKXQbaiaj5a+p9j8jhb4ZbErTUJ+1Nn/dxZ
6rKmNHGZlE67rWtn+ebXa9IWcFhQ80Dvu7WALouVShusZVA/7Xe1En531Ho3J43maqaX0GEJUGw8
G38W8nSS/d9INTPLxjAIkw5MH4idZPlUztMIKgJhZUn6MgzPVa+frfxlHvRjLdNuc98e1xX6r7zl
0F3dsjBo8n4yuWV741Ncfu/7jatg1d6v1iOos1G7uTAlfv+g/tD//Lzx66suYSGyJbMDaajYsGR0
EFSRsYKdSzoYEP1M8pt0kz1+OZKvLGLJToBVvBDUCzanBTy4CitgdnWKv1UpqWWGwc3mIVX13VbG
d6XXX4evkRZ2BsHJzYtVGyXpgqGNyIgMac8ArD4FtC4H88NsT72nGJLvycxUP9sts3GhVsSHuKme
yjj+3NtS6zHaBTZCEARQwsbOQ0KbICPXJfiyTjduveFWlW8SoTGpvgTygivLzLLuqpYaHUz0bvM9
ljs0c7pvnusy6O5dtMJVKUTkY1roVp3lRBKBD3fw0s1juOMWyNWqkZKA+o8U4R3vtJ2WqTpSymDX
DsdIfzvXn+y/fn8pNEiJaahYcZQp5TV9sdpz6zB599zGGyLurWMRIfhjGQSBJFi0xfQDBIl0vJaA
i26lJO7tySJFPA/kQaUgRErVfZvKT339tqt/I/jS/m9DFhHCI8aIJc0ahmUh6hO1HEc5z/P+N7YD
Vl+Njl2V8Q1BV3peFLEd1vnFt/23DPZH4HPLITBxW43Pq5vi8Nhj+oIhWjGDw6RDNUs5z8lBrw/K
GLl5qDCQ4u+Z/ri/pMVMRUe1PN1pCVlaHMTYQo5bhvNafIfVMmgRHOxhZ/t/S9Nfgx0/0KwzWVt1
3rXb41qicDxTexrmsoH6zpYlN3Fe/E0K4K01CUfT7suhziQkSDQQ1v37CnTs1jxXtuo29UVv90n8
+b4W19z9T28DiBqtdabg1tIAPLnE4ZyOMu8Xdyq81N7BdOZ/vC9nzS5IspNhNxmYeGWA2lDMVllh
gLP9UMbv0jfdfEiSDSFrG7SU/xkopx7Pf7fXO+OSMN/MOp7N+q7FzOTHv3GMSICBPM8lbzpiU03T
KWZslVyO8HFmn620qj3TysJL3HdbdKkrqHP0u9MWblEyohdMHLyztNZvpRmvYMwAXxVPTS4fgjja
y+qllJWneeEdM75n9tZjc83hsTj6hsi9w2Sx/PlVjFTFhVU2IWARVjXtyzj0nOh7PG8ADKwIASGF
wUmwrwnWxfK1FcbDqIaMslhGaj7XZTAetFEbz2Xb+1sx7krcToBLn+qSt9Yp8dwuqIzqbggWxrYi
8g9VGL3TQrpj1XY3V8fROvvFSKghD+AuflJBnLCc/om+dDd/tOE2bBMlc1UnohTtb0HdrpyJmw9b
zPlK0+bQg4ro0CqjKM7nEFb7iJYfM4ofYmvDV670umNCVzoQNrWdcis0Ooa3km46wCFdhSCOfeps
CBa1d4r24JcXc0x3ZrQfk5jrZ2ugYH2pdLvCG8kBEgElCqOXU59MCXd1407BDzUBLsM4qemf993M
ql1RSv2PHMFFUy+cYLygDSgbJv9dO2TZyYimj4CPbKGrrUoCLw4AI04oOIq3m2cbs2QMJbRuGsND
hvElDEGtGM3D/fWsQMmwcVdiBJfWV0x+lCrz/+bsMbgfeWQb3Dn3D7PSf0t6wK2Mak+/6mMf6G/l
YjhYTnvU1bF0M3ne20HnycMW79fq0jm6uHGmYkwRJbU2zbmyBg5U1LeuevL9xI03YDBXriVcHsNm
y2grXe3CmZ1TqZiodHNmZTt6ALVuB+rRJ7OunjK5exntcYsbc1Ugk3UER0ulzhHO4ugPVcjLLbkE
DIkWxk6e3eJzlwy7ZGt2e9UdXUkSjqJmEBubFZKm6aOqfJTixFWk2DVtkv3TQRo27sS1zDKzNYAF
0/FHdk9cWZw4cVgtZFJDLM+eXGXx3iiHcJdqcuABMO+7Y5W0OyX0RxfUz/6U90H1oJdwQM1h8s0v
23EX1qXt3rfsVSNiNHoZJwXJRszK2oM69obMZzX5mTqzu1Bcqd3zfydE1PXUdaEy0zIHN7e/Awxa
8e4LWPFrjEhx/C3GWwAfFKrtADD3ZawwuBhPtbPTp6duyaQF5VNIzXJ/X9ZKdPOTDplqClVlWlNv
PU7uI34EwYpWOe1LXbcPYddszPiu8BXy8KetBrgWmjsQcysjLvpetnIU1s7VCbJ21+95dJuwxiRe
rtLrU70UycucFS49zJ/VIfaCcdxZFCAGpfDyibJVu/VNK5Zy803CC4wRNwp1tg1GUKL9OUfzQ0rT
hJ5FXqVBpf2cqYabK/2ub9/WdYMxy19jtfii4ysTPdoIJlbcxM23CH6p9WN1kgP64Ggn1E/M3Viu
nEzl2epK301BFjuM2Twcf2PjVUBr4ULBO9nCpuRRWA7twKZURtx4Zdjw+lDk+XRfyqqar6QIapaD
sbS7gC5WKzw68TuzOeX+y30RazEtAG//rkRQ3xA1TmqXqC8bPkXEVCqxl1z/sIMfvmx7NVProaU9
SNXWHOfqMYWHkOmzhRROHLVIOrXOO7qwLrp8NLNz2H9tP4FesbG61QN6JUXYp7IIq3nWIXSSIkOl
DWNs92kaMa1UtgpM1b0yw2Dv1H/EQ1yfym6U3pLdSvaSVAWeIvmxZ8dN5xax72+Ef1sfJmxtCths
PhRM5jT7/r304/6y1+3mX90Ke2p2zeTjBGnblHNYiavdNH6Pfn1wG790pdplhVeh8qAnWlPbGE4X
BPsgsNxu+tGEDP/AoXt/OVumsiz3SpKct06YSzTWzuMhUB/nh35+qLVff/7cLGf5iCshbZMMTC9j
j2N3rkBBMv2TnW7BGq/6Kh5wGp1aCwqhEDomXUWue+nZbWPfM7oD7jJuvjnpOS++3tfZqn39K0ls
11KzdmbzucsVazjP3Yc4Mn/HOV1JEI6WGZC3n1Sc0y6X3yr9+8L8dH8JizKEbBIZ73+UJXYqBFkf
x22MshRGyhLlnFUQkVnvY/njEpgsIGXAltwXub4/jFmDq0NXqJhpNwvFj8OJ/tYZ9J7j3PjBU5P5
x8Dx3QxnRRTfxRurXD2rBq9gSiAOAYugxgI3iEHwmqj0zwng/2bMLMZWB+IKWAyH9UqK4G5m057G
bDS5SYbwoo9eEe+GPHVHXWYedwRBQm9caW6eOwLQwa5Dd0gaN8l5s/TkcZ2s2QMf7A5G4On1uNNo
yWqNXd755Fq6Z0vJt3BjViJyvncp3zMqCZKOoJV+7JduIL43KkPXBIpygO5GO6fyn+2jaW09hVf3
wCRWNECNotguuLKojVlKt8Tjdv0ocy0d2071Kn1wNvqotgQtf37lZHprlNusIG6idcAzrCer5aUR
TBtWvHr2r5YjuLJQJThLTZaTyA+00ncbsc/aYI/OUA+BD6yxCoJuVyE1dJ7FNauo8rNS5Z6Sn5K8
8wCD5GzmkbkL2v2zlW+9B9eXtUBf0kdLs/NyeK+UV6RZ2RB3MiulPulW8Gj1zsalvGp1JNn+I0FI
IKQW4AM606yXzincUbNcNZK/RMEbCSZSqOEvo74VSC92/MrHXUkULoQp96NyWkZT0lB6AL0OHIN+
D1QakX3gNqHzYA6nWJF3c5j+0VRbGeD7GgUd/lajsa6mcmKx3trMT2qbPRTVxq26enX/sz5DLAgB
PELotyAMVoPmdnPwHnySd61uunq8NZuwtRjBxXVhNzrJosqIes3j1rN169eFkKqTWnmGfZeFnMfj
w/1bZ/1AMU4BRx/FE2okt/vQR1IxzAmfXlSdV8f9sS/MXTjNJ9Dd/owKbfAopD7XTvcc1uEl7La6
+lcXB+Q3OVUGvywxr20PkiUpy2BMM6WNqzKu8iGv6vHb/WWuNVySv6Y7AljZBWRc8BsOwGhaGoNO
QObTm6mWj5mymw1ejYHqFfCRF24L3a5+1oePUTvvk14+MJ370CaaS0PXYVKqUx0rgJ1FlyE0v97/
vDUlXH+d4DXLNs/iaOTrZBiUg8Zm8PvlvoS1gAbedXmZSLQJ9AQHpnUw75QVs0BZegrqZh9H1aEf
gDx6IDrgPd8/5Hq8uy9zLaK5lim4tMS08wKIKHQefI1hRwySzsvKjz7qTJof92Wt2jG4C8w6UNdc
MKYFO9bTOrYgoIZh/iWjgTCrnFMRjJ+T3oCjxHzU+71SA5EcGl+ipNgK3lbwbmkavxK/7PDVBWEX
cZjZwfSTcRI0yuRI6Z5xterYV/Jj234IpHA3mjTu1m8qKkT5EPYu+JcypAe7sKsPNHEeHGKv2Z89
PZc2Lpe1u19ZBjNs4Jno2BasXwnbIcwMlKNMB2Cps49JsxFdrL7lgbkDlmmh1OWSvFVAkphaXTi8
dosq9VI/9Prmg2IUXhbIHxpb8Wrf34PL7QOPvbHzy86K99i1ZMGDKWkDVo8q43yH2Y1AKAqHt3n7
fSy/V+N3TZtdOafDrHojEVYqvr5vtpzL/7N2pvsgVwEmXMSolNUAuC1mfi+dXHpW9VTY+dKQ6/XT
7M0qPetOdg7aN3XUb3jv1RNGBmgBMKPPTcyLt5kx9H0woHRfvWQGczFQOHdF7Vp2c6yAS7qv6lUz
uhInGDkNHGkdLUTYafCBOf+jFD45m3MlW2sSbHWOalOB7YS0iQY6ZOU81spXJTtnDoAF8J/dX9Gq
MGawfuKk0ZYoeA27GCqm5LAdtXa8aNjXRuzF8peSRN4cbdxBW7IE7QHFY+f1kg+K8n3c8J5rvk2S
2/H6MfWq3DgVa8EPSNf/LEzQYpmM3CmLsDDrD5J1thX1QLuvl3IW7qtw3fNeiRIuLy3q5UCWVBIL
UHbUxZtEfeMbwCzFEGtZ3whd+5he+epSlv1GhLdqjwABkdAwFlgyQfIsgSLt5DhdxQ69FmLMqPKG
ckPI6s3J60ylLK0DsysIsVOnUNoOTYICcrSDcxNnu6THmfuHtv9IKtFtFdm7r9PV3buSuZjS1W1i
0V1mJgMynfqUqV8g5HSZUj4CePDhNwShOnoKLO6vn57tShBDbzagZhVXdDpOx2Lqe8KgcgbINXDc
tis23hyrG2aTuPvf8rMI+h22QV21A/dQCmoaGDd9BGLlVnLwZyz36kKgeZWYViemfTWZJsd90S40
xoOT7lq76U6+RTnWKBUv62xAeFMwQgGanv+KmxSgwtDtlQPAuQ8zCIKTvVXaWt1Mh6tRZfQbHQub
Wbdy2nUOVlp3b6smm1276Fxdn/daTBBwfz/XFAzfFfkckLh4HgvGGhjg3frqQq1Kxymi+v5Tv3ni
F0cl6vdaiLAgQOTaJhoNpv/DclfnsNIqG8tYc5XXEoTIURniQW1D0GqGIvXU7m+lP5qh5rbUeVWG
/+7rbG1/wE1eCK+pO9JKe3vYJoeXdkD4RvNJ4VU5UKDjdGpCIIE5DfdFrW4POFIakPd0OKvqraiS
FhKCABsYGTP2anWXN3RXbY0AbgkR7rTMAvgzNFGe4XzK+8aNon0KYNV/txLhMtN9ZbAizQLXoj/b
kuKZ+aNUb52cVUO7UpewM3nCMFBZoy558CCX3gIuXazolR3T6L4QQRK3iUQ0cxfHhjMzWdib1UfS
q149J5+6Tj+PqnxsivKvIHQ21LZq2PRq/wSZhFlWWFGv9lKi8Ra9RFF1MUxaa7RTVFI5pNOZJOf9
PVpVH/BBAMFSWec6EaxN0/2qaYF7U+SWu1i2hqMda+XGXbVqbjCJLCCVzDuJNt1nWh5KY8bcYOLk
3kK85+lmp3AfD/nx/oJWTyq4MAtSpQKIhpCxGqXYMWqZEUUHNKFSf6nD4DB2iWvFG9DK62v6R5BY
x2/pWLX8gjG3snPcuh/3zvAp2QTe3FiOiDYBwxFvphm4LMPyYQWwv9X2+zCt9pkZ7O8rbs0S4JSh
xY78IhB24uNsKtJGB6n0ErQzHVem3iV/MZmwZXBr1q1ztf+EgGQ0RhCT9predSa3zzD1byaJK7YM
yu9hp3zQ4SxnjPb5/rLWFIjHBgOMUXe6jAUDB5AoCCqZKdqqrr3c/h6rZE+k5pAPT/cFrXXNsKh/
JQnuLrMYQxjkBjxDgHY8dYLGwXIa46nRbeiqZDvxyqluT3qQ9MxhON870w+8TpMlsHecSyxVpteA
y/0b5+H6qwRvIkVx1I8j56HUXiz7b0X+SjkvzLrfOOGQii90QUBVaLqweHXIMwi3W/wI1Ixme15u
k6HdwhRa88ZAVNCnS5/X0sN9663M1IYXXWUgUC2g6bC7XdAVX6y2OjeqtI87ctKRsnEs1uyHM0GT
Pdi6WJGQOaiNoM2pI4KH2c2aG/bvVc32lC6V3bHbcpNbsoSrn4ay1jaWcTG6bf7Mo32XxruAhIDv
z7v7xrp2CknzMZVPw44KROqtIomcClmaIAvV1PESG8rFB90KJK1jmpqHMk02emDW3kf0ksHZRRM0
Hd2CU9aVWi+zliboKQNKy+zMt80Im4PzJjQW8roj/+rsjOaGh14hd2DsaWGxY/4JqHjx5a6HqTlK
IWO2RkhWKWyf/Kh5l5MkyGztqBlkbOfcy4r4Ua6GN+bsu9HQ/Ib7cRw6skmpQSclujt1iqNJtZjD
dabqPFTWH1mseWXSP1jVVnVo1XrIXNO0zNbS8nW7p9hkUigG0w05iHWjM7y1aA7sJ+PR3oy9V0Qt
XL06SO7gbkEBdCsqB7vTcSYaze38xa5nr4aZtcot+gU+3bfTVUG8BGn5BuKLKbZbQapSGtCIsIOV
8gjt3vs8+5FPZ8m0fv3RachMGgAkAh4+yf9bOUZjJ6TFmKLQJfkU0NaYyc3xd0amb6QIp67Sx7Cx
eyYnStJWsfUUGYEbF78Rst5IEbyINrdhGS5TAH0vvevpyTSlZ1VqlwJh3kY732o3fP/aOUPiAuvj
/LwDhF0qp2EwonKZ4LHMzk1NuHWSJ9N4mQBulMt9URduEfRuJf8RADPHgM7pvpUsd5gQpBsYByl9
8tacd8HyCyeX+qGQOef66JbZDx4avwP+cyNDeG42JpURtUNGpkMOZT1ptu4av47vu+BgUg8hC8Cd
I/Z3RGlKLbIEzCZWf1g5qYj6KQbl+b621s6UCp3WAufJksSm0G6u5L4q0uIyR3px7CazdP1M+17K
1TsQteqNm2ZVmiLDbUP6jZMl6K2DpcCAkIDZkGA+1bAwBVX13GnhLs+3qCFXLjUDQAxcLd0xTIgK
hi8bgDZGelAsnEq1787ZKTbfWMODFm9ocM3eVO4xsjWkkICivPUWlayWpelL+cWsin3ut2fyw49J
r324v1FbYgR3McZQbapaUlyamZfS0cpcZ3h3X8RyMsWTc70SQWWq3Yy5ocXFZehTV+l/dNUWguz6
IkAvW0DFeQEu9nGVPeyaEHzXjkWY1QsCTOeT3P+4v4iV6GKZBf9HhHD8rbG154hJ2IvCADLEfX3t
Ou1Me8I+icY31qjvpKp8I2Xmy325axE/OV9mhOCno01UbJcrc4LD1jIA2Shq7eiUcLqXkda5kd/m
3CA2rpdA6ziOqvEyaBYjyKXlJXmsQYZl6SdKn7EnlxOglfc/bO3MMYoNKQQftYyH3uq8rIdwcMja
XtRqOkIDxmNkPkzaYzFv5cXWur8BowcDbwnruKKX7b/a3hGySR4EHAUlNk6TXR3m5KRV9t4aHM9u
PZlS6hA5DyD9eMF7pzUOvjXspiJ6P9ijp9bPpr7VLLVm0gATWEyAAA9ANvX2i+oJ9IggKopLXhmV
a9d64IW6/+u0G7yTr6QIB6ceBrXoNWxuHJsa/1kbngq3o2v7U3m4v5ur1yv3K0OEmm4zYifYt1YU
aqTMeUEy6IdVKd5Am1kZLUXKQQbB6E2pPIzqmymn0duxTrC9/IYLpzcP1g9GsHlCCy68DLLYzPK6
oHR5ntRz9gW+A3fjDK+5Cd51kEOAv0JIKezaNORV1nYVu9ZIuyg9zrW/C8eNZ8iWEGHTjDEDOsJi
IQXtbcRf9lS5sOHc365VISQbuIqA7SSZf2t/juw3WmqNCAmfyAl4Vf2Y98NvbAn9MDSBUm1CX0IA
7gzZXBDylAzkN4VrpY9lH39XDSYS098JF+iQgt+CxzX8E4uzuTrhTQwMXdtWJUzgMPLm0rdJ/UvJ
ojcc3vuKW7m+uSF0jWNFFc2ytFtBUyxH4C610J3rre86pXSQ2uBsWzwt4mFnZH/cF7eyTzfiFj9y
tS6r9TPyYE1xsbvJ9YuvSkKdqdiibF6TYtBuQqHJJrAT22f9Mavk0Jexa3qC87Y5Bg+RkWzc4muz
mqbNDOOyPzqTjMtXXK3Fl0MseizLSyPZx8HR34fBp7KLHk3GV+em3BXFV1ppvTyu3cbPjjSPeBBm
bhj+iuNllT9JxoGioMHj9iMYpMjTqGvKi12Up6Kuz/kWzcaKhTDgB2wDrZ2LNxKOFlWLLu3itLzU
UNdV/ttQPwYA7GtZ6PqwZd63j5XlkKwmrKBOplkQldwux4LhzbbSqSQ1omjzDuuvvhhhyJPtvpy1
RVFVh+GY+SyazgSnNOidP8+Tir9w2hTiNzU/mUMeH/pcV1y/ZM7PnkN948m2sjhicSpMrA7gbFs4
1Bl1v6EHpO1ipOU+WUjDmlj9jdF3VKezVct4JKA9txpsFduQnNEpmcBw7GNbSsk5Ch3prBdjs3EC
VpS47BIczbwxLEPEyc1ruSOpS70k4i8cRqPXznrVRa45m9ohz6FVtYpWe39/59aUiECyaMD4QwAk
KHFsnU7K/LyCXqT+KoVLi7rjH+/LWPEfNN0z8E6mjslHccgg8g25HkO9gnjr0QZ6o3ZKkCu2kLDW
pJAjs382WNKfJdh6YvhxXlhxfdFAz7XmT5SEa2n/6yu5liEc3jgYYTiMk/qSFpp3rJj/U5KNNoy1
DaFzgFct0ZJjihmwtp/Uxh6imlsxfrDn+nsW/84QN9BTzITRJseeiI9MrVWMutPKmklm8xhY0k6p
gn3X+Q/3tbXYzu3DjEXAjUQdkKcFgMa3Zycv6gbyEt6ysxlcav2LqdRunbVuH20Bbm5JEk9pXKbc
7mHB6MWzFX/OfGbszHeJ9Pn+gl7vDQvCD7A1PNZe7U0TW2Y7aT23+zdoh9utJ/nWz4sxKrhOQUdE
dJESCAGtXZ6Yu/9uAULIBQNPFIQdCxj2jded7v/46wPIUwW8e8IrLh3Qcm+3m4aFqS1NPr/2j5aT
u237YocbPnJVBrlasgbwlb3qdZernMRwYLED9ZMdvQBdDOfS/WWs7QI+5B8Rwl1mqHUTVKOJ1dqT
m/cvANDdF/DaWAE9wuEux4ILUzwWei6HU6orxSVpoBQOTbm71EpJVb4sY2+UhnnjnvwZUtyew1uB
wukoR5jYTaBoLnXv2dOxLHfNp77a18FBOkf5o9JvGMLWAgU7DvJcH2XqlRez8DXP1iv/NGbS51ym
MVWrs3rDYy5G+3p5oEAwfgUvobps6FXgmPlSmHfazPIkbdjlsFW6OnGAMtR7tf+70trdqBSS60/D
hn97fWEvel2Y3wivIM5bjPVKcO/PkaX5vJJo28lgQ8yDHZwAULB7UfJ032bW1rjUDxZMdQaoRLRz
RsfiLlcJsByrvmSg31nF2Ye7wc4OKnw/hW255lZQ9/ogMF0IpBC3BJe2aQl6LZJCI8iRm4umfW8X
iO2NVuoV9d38vqC+XI2tIdH4/WGMSDy89d04eFdEbmJvKG/FHrnoUBsRCL1iIhTEAtHpaLPaENT/
PaRvsQVoQuG72Iq2Vxe0iAFcmzhH5D7Jssaw5tFvLqFpPJQWuCgfO6nw5qo/p8ZGXXBRjmD0XOEI
IlDgrSR2OhTQPs2qHLXcrZFbAGujh7wmPt+3ulUh8JAsec8F60UIqepCmgNbR0iAvor4pe8OafNy
X8aKZUNv968MIaSSFDCluiBtAZSRPTuNzxXNrSM0EVMk78PyuzZAYdWq0caLZdW4bYuQd6Fx4+ly
e3brXvfNacpa0Ec+5PnTMGzljFeNjtesxs+TYxPZl1K7YJiuaNqLXL1PR58czbjDI42qur+vwJWV
UB+2KMsumUJQjIWV5JWsQbzaXSIgHPYaBL6npo2crUtkub0Fg6OvhjcrlW86oMRbq5Xa0Hc6vbtM
+eylTvpShPZjryiHIWlhYx8+TF32QZ/zsxEdzeSs2C9m/+X+Sl+bCm1XtPcsaLS8+0RHz/1IZdPU
erBT/Hwf0llwiCWVrLA6+G6tJuk+DCjNQ21yMsYpO92X/npDkU7iELp7hVySeLrbkrCwrez+wsCd
1zuzm8pHrne3NDeeZK/dyK0gwe8qvZ37gW/1lyR+yNPDUB4GRnuCR8nc2tPl/N7uKZV2Li6qjWAV
E6Tfmk4T+bXdmP1waYe4SgDxTquzrOX2Pgc414tmECwdJ/M9us9rtxwD5SDJTXG8r9dFyKuPYJqG
By+vEeqGtx8RKZkZt1jwJZv93RiAIBGPrlTrGwd+ZfvIy9Ldw0GhaCgmoEffzydjAI7RHvbx+yZY
RiUvYZlviHlto8vbHZRRWCN4/BjLZ1zFBA21k9RKalAFjUp+U2rd/BhKzDppffq1tUDlNie5edDT
6ZlGdG0jIPmZibvVJTCtTOcAMUdTuCUuspz72R4LS7kYABdNOmRY88cyfUz/HuJd8saZP0xq7Mq9
53cHIzm3H/ih4+R/7H/k+nPin2Qz8rYw2F7rHR75BTELIihyiGKWN1Nzg4niUL1EY1Pup1qurScn
j/vKM0KjYDCvpKKz4RJXBpUA1wPIZxmYYKvF8nDfqWnfpjN0RlbvaoyeZU7HeKPtAmrq6pWzK1Jr
P83xvjZ/3R1TtIUzhNFDEmFM6d0aQKDEadGkinLRMgkWvMQ0Lk3UVh/vH5oVrdIMRCcXzwewTcVc
UZXWPf3vAVrNI+Uk92YtuQXjeG6n8dAegCLYcEqvTyl3GPEgTWQL9qiYB6viebStclIvTFeqQPaZ
YGl9S2ujzh7jsYjsDUteebNQ/XJ+4oVR4X9V/itq6hpx0SgX2dxlladbsLm5pbYDPh+CN+dtxhjO
+Mse/lamEIrIsW/Ug10oP8EwyuF9tyuMygOD/P7erbgIUGKxSnrxQCmx1VsLSSoeFWT6lIuV6X3t
zUarZF5a1DnvljSpCo9+XXhD7LKdd0E4M4KWSUA33v+I15cMsbfyM6cPBsQrXGeIy2xplHo+QlLU
IzkmezeCeXZQ4to6GXN0GDo92jiWazKXGBxQNvInVONuFw5Q/jwCr6dcxsm+TGb4OFEBdAvNqaH6
kC+BE28sck3TdGtQ8LNonwPi7lZgKmmN3oJleMnz4a8wZFgRtEk1o8US2MmHPE48qWjcKqk3rHfl
sHALcPy5XWmDEft1lTpU62jE59ElKO3tcWi/FmrmeG3c9NPGJb7iCQDwWGjb4balZW5R+tWF42QZ
gSZsBmA8BR/anjH2pNp3JlhExCb3beZ1pMmtRv2UtAtzBK9Ac5NBKuseQDiYAPTwa2XW/UGVanlD
eetSSBTT1Mm5F/vyAiMqZgUPdKGvOnKzqeweknLY6hRf2yJe7/wQZkFhcFHrldqGoS2G1Iq1i51m
80XWuh96GLReRSflhldZl7SMCtN6S2lE2KCSk5bESapd/NT4Ng7G82S0b6V+i8R7VQy3PsEHITqY
abcLohxN+TTNNBptVAB8xsA5LtmSh7KS540k3HKFCVEGazG5XgnDudiXp8KV7uZQNqQmMFUw4dMz
jVGeVv1R1bKX9e81STry/327W1kaFTm8hsLUkqWLS6ssSw07MA8u3fg5n1PXYbhN3YKNeW12VKGx
ODowyV1atqA/WU8jA4BwExBlmMOdcvocm2Oy4ZBWhdBxRaFloTKwBYdURDX2PAYI0ZtO3lVVQdlv
sEs7+h1BgINzyA2qSeJIjNMlZZEblbmAa1aemmfEPcGct3//6s6w/dRLoTrBrTP3d2sJ8lzrMSSf
JoSoTSbvG8fqq4d+IgRyu7xS4g+/Lg67k6nFURnhYX0rrmv9Gky30LqkVt25vdU/66H9YP46VAd9
N/8bfCzTopogZu6qARDqyLqEUnVZpADC9svpG4deTzJrsPUsRPKCtTlpZhapFFiXvo0+8WjxqfJZ
f1epvTWJ9/p6WASBWvszSYnTvlWZHlP+9e3Eoqj4pUmkjwUURxkU5cpWgmBNkEE9m5sBQnJbZEit
h072yxAIZ7NwvGAAoTdgrF0G2Xlre+5LekX1OdCiKXcy2wNs1l5tv2h2uRs60DDtrbv1dcBCoPLP
miCAvFVe2FYOD1Ikaf6jUtRvwWIqpeatElQ8UjeyoeurwilAtQdct/gWHyqO8VyhPzWOQi8P1PBQ
l9H7IivyN7ndbBzcFUdEc9lCxkoXLblrYWUdwO1dJg9EDSGVeVdSgheLTue/7p/XVSlLpYw4kwhM
nLqOEtXwc7VSQSaKy8rNNbU+KgR/3++LeX0/ABP/s20b9RFbCjZelUoblBkA8a2VprvYYWwnlWTN
q0xl3N8XtboiRkCAXmEOhF77W4soIlXJh6YlstOj3gMjuAf/w7I3KhrrUhbyZ9wDDnz586sLFtjd
2bbDHqiLOHM+AGYUH8w8tHf31/LKukHuxWlDVmHJJBDFDktpAIgvAPTo0mWBW/v6Bwjjdo3GdW7p
z1rRbKjuVTCOODqiiBr493gjwavqIQSQdVG3lzQ9GNXDlyk5+g/AeAz6Pkp/NShGFo/j/+HszHrj
RpIt/IsIcF9eyVq0UJIl27LbL4RX7vvOX3+/NC5uq1h1i1DPYPqhjXFUMiMjIyPOOcEYAcgQZETC
Y958QKNcumkOuh51NsnNiHVO4Xg5cye3IsTZTgHWFzrIDtjRvwTeU0PBBHI0UdSeydPDK2r7OQUz
aWvq8N/YeZJwCSsiH0Z1hgR87eC9Oldl2LeL3whNYM/U5ixE4WLQf2TIpHc7RqkU2uMk2UN2nyRJ
/+Joke0c08HMrIcyKHUDDKlmLy65VdTvWn0yf2ldZVT7wLDibzba3J/KQFZqF6gLqOOp7fVHbRzT
fldLSv2SN0XKTICqdF7LKdL+lHNZ/zQ6dXnKEjv9VKRq85x1s7TPwiBPeKxr1ccBoWtqbAyWLnfV
0o8vCQXipzFPlg7aiCP1+4Fa9U+1KNMf+RzEn5IgygrXKKryOUgXPfOqxTAfNCD90R44dMR5RpTl
a5SqXCrBMMo0WKJxPqhLOzhHQKeZcciHMo0/6WURla6WOfNDozeSfohiVYLsbGg/zCCROzcCRyM/
KHWcPQ85wyYei1jiDb7IM6p6UR3Q7cjyUfoUynH6dbGG8ttotdZtItfzV05Umrky7bjS04rG/l4k
GVzWNi8HZScFZQYLfej7jyFlEvkw2Vqi7HJDqROv6woeNFnUtblb96r5uV20qd+3RVIGLqHG+R7F
jG+76ac5cSjRLdLzICewwfu47sqd00YKk1DqBKHMhfmf/8RFWC63Pd/OdI1h1LrbeQrzLanvvw/I
lfPRzqeYafKGFryiUxeP1SRq1XEafUY+F8yMmAfezHppjtFBXpwx2wWJJb/0DcpQbp458ceu7KyY
D6IVujv0JVuh1M7Qetqs5N+DKpsAMqWJCrA74aMbStEkfBVKeTuVOWXDPpNtA56pGecW8BqreyB9
kXMw8ZCfvEAjxfRQmZUfKIXme4Zh1T9BnzX1zlGW7rfEmJJ0Vww2Msv2CKJrr6RqdD9WTvDRivNc
uoFjlvcHqx2a6dg5TT/vNCgrhQswy3qZ2lGWd7AKw2w/TMtchq7RMj/N7WvNir2ioS61kQqeXfyc
asFi4d6nZkBee/p9k3moosKk/j2alaBImFp0GOrfUrY1o+gcYQn+GYoT7DAaUnQoVy9RWyqGCfFR
SuBJqLygKjO5DmMjDnNSyfsiR5sn7idQLXVhM2tTIlL0gSUdSguIMc/bcD/qdbKlKHYhgtqiqcJF
xMML1MXp8pl+kpqdnk8+D5WZq0dCVcs0/7z3qoPNy+dlrhudxrOq/NT3bdnH+uLzfD7AXkNvu7vr
WzNHuuy3g4jX+81Rs+SBQhVazOU5XdOymINeLqHslyBen3rRqLcqnDcH2E9Gt1ieFk/yxv167kdc
QYI3BBgSkaz1JZHZrTW2k7Qg55o4e6ae5Dfct/2d0eolhUxjS7tE3KGncUHYY8vI+HklraHOQzuV
bGok+1ESW14Y6tWDM0jDzpgHaSMfOis4QO+hpcIUMspC3OjrfGjUqBGqiezLRjDfGmbxXe3s8TjF
DpcNyNPHwlQ6L1Ok+nB9Iy8cGQHlplDLDQ+Zbc2plKUiDktVW6BI1J5Tq3vZHm7G3nnuheoTSoLq
9GnoUk/IW5Tt5MZiaFEVJM/Xf8ffzVt9bKBnJDKIwkIHXnsUaKLWGbpC8XVSOm8oSa9cazQHN5mK
eh/RGN73VWN6hMrJm5e48pxkaA953Kf8X6bQzcfhdx1butcrXXGf97L0IMvL8hmVovGAUEezo42d
MUh6cm6KOqo+FnPduXMxBwc0G+tHOyy7j9cXdX7yNah7JNIw0qkqmmLX3yRpchWrVQsd0dem+bFS
6y9dpW11/S44KUR+UOUyeweWZXUSq5kpSGQ0k7/AcnpQ1SnY4c/xD0vtnY265bkpMTvS4AWsmBBA
1k+DXBviMtIq1S/TWncdo5tvEEHKPX3qpo3zcMmUKCGJkqLAiK6/XGGWyUT24DvG3hy9NjiOWwTc
82ydT8Z9D/CHa5WhGKebQxUu4rM6mt/IcX2vdu28lwfDfClyrb0nIzAFA77zjMkMPWeZhy09+nPC
EBcV0dEge2cCxJmQZ+PQXNICTfOViV4lCp6Bg552+kPS9Z0z71u7OupL61byeBhCMYPj9rp3Xv4B
DkU6IgDLXZP+bPj1Tk7pC+RqvuuncJ/2k5fJNWNblldF/lyjlFpYGqIX9pM8tqBat15MF7ZZNOY5
H7THxcDQ0z2oe+zPg0LYK3PAzAp8YMo5tu5FQQCU9vp6L2y4yA4oPIjjQlvq1BjUPoTg9U72cxmB
S1L0BQGvQdcPVtqOr6MUB/tWHdJDYSW5py1Oub9u//z6og4mhnA71Eeds9FodjRJAd4k+0OrOPfG
HA97vLwlpzWzb0UhlRvRR6znNKJizxA6ZUxI4wm9SrsCRZKXmlYHHdTEvEFevbgLAzs72KE6fMjS
IH+UglF/skur3gjm591ple/Ld6aBC9/wLBtRs8Ae7YGlZmrkBaXzPCfza4koatKPnpE4z1EZfWoT
QB/6FirpwqoxLQYg2OJCW9+kcahHky2x6louRFLgBcM/ZeLrZupWVuXF7Ubp/v9Z678GhY+/CfJa
HFDt6jHo1KMr1f+kdnpApODJriT0qVvIFPFdUdeFO1rKhu0LxwcIBHAI1knqsB5hutBzYbYV1Scz
t/OdmoaKl+YDjdXBSDdMnV9lMJaYNoHfCgy0toqWcxxHvVYXqn9Y3C1BlXNJZyQj3vzl6zsMUQJz
4sWv+lOJeHPlFkzPsFH6XYLslxy3j0y520lpfVvV8cu4RHv1xzgOXxKn3SNXuQ8YORcx1mtJ/qhM
NgzHLbjShYMLeIcqEqATyhTaKkrZlA2rBISeb2iI4ZqlF9ffkoI+ZLMVosT7ZHVkTyytfAlpc5gq
I5asaF9Ju8RyJXSk7j+/OxCdWBHrfeOxNB1NuTYojaaoX8rDQ2d2h8AAc7A1hv7ih6MjSIQXqirr
hAExBqedgkaFLuo8js23pKuY5mq4hvLe0jIOxAWKkhgUb0ZcrkK7kUyTAKyofpZku8L8XlbmjaaN
e2gGGw+fS+eApyVvOZiCsqatgqoTWNZg6KHmG0lX3IRW/pk8YksM+MLNDHqA9Vh8N5azbgMpqWSi
QZ8CsWF4CKM0+vEWxE24uKB5GCQUG8veNKf2pgGxckv/uN/PpKEPo+10n2mgDxuf93zREOhFJBcz
3YTA7qnDdJGkD1GTyn7bqihRtkt7VOsh3V13y/NoxkBAMD+C6kZdeH0/p6CXNI2N9BnZcruYAWLb
/W1obmSW5/cDCSyhUoPpRlViPe4bRUUplaNFYSZzu2eMxqGuDIGUu5/l6XtQq8/atBE6z08BXWQ6
h4I5SOq9pn3mujM6AzRJn9Hcy7NStcMuLQLzzjbB50mjOb3bRXlFkboJsCGTANY6/BIFH7tcGtK6
Ti3uo9JskUWMkJK+vl3nTgH/F0QjRTEa5GcPNlA0pR7Lk+6XuW7sOj1tj2MZvv+8AbcgTTfEmXPw
i1PXy6QmHaIWKwhuGcxspKJT9rm98cnOXQ8rDjaIUVQW1uzOxcqLYOo03benoIZALyk/OPvOc922
2v76ZzsP8bgx1ijxoep1xiFqc2WJkywxfKnqkqNR5dxYciHf5JmqHedkmF8jqd+6vS+tT+OVT5ik
yo5o7+lXnAIryIuyM/y40YccmfokAZdIhVl39bYMt9QDz10DQCLoRGI+QZLHzam5spj7ahlrw1/y
2vDsYekPfdtJh+tf8tKiKG8KtUDqBcDQT6046HMxrlQ10Kwp3HJ5ctLwRknUjah0ab94vcMP4CiB
o1/1EdER6gyGmph+bMegogc9uzUzbbyxgzK6cTqaASCm343d4dTy3cjd6SghuLBaWqmb0wAU3UBd
thp2dhRN97wQK3dWnG7DHy/kr8IWyBNWJ/irq83SZiNt9MAx/Boi9bHMZ+k+g5d3A5ex93urCW+L
LOpvZsnUPH1Uk/t8mpUtUaALNx7dWoR7GWoguMhryGA8DaE8BAVwDrngVTDddXq414t/EL81EcdC
uNsNTToX0Mg/WpuPhguuRHWGejFlagFdEX/+JiOqGkcOg0U2UD61YoapRdNOj+bIJfeuNr73RVO8
tenfAU7kjXJqKpyYktL3NoASM7Lle0NDH+RDMseZ6jrSMGkb8yLOj6JNwgqcjVnDKIOvkUx5lkU1
mmmmL5VB8KnJrPZ3NQXyxhV3vihhhewA8CzddnmVUbaLKRFdZRPxfbv5rg6Odsg02l1unLb9xoG8
uCLyPFhOzDGlqnv6AUtLMrJMyizf6aKxcakbjuVhLJHf2LgULhqiq08zF30a01odQqW2jaId2Cku
6+I1C6z8RpbkakOP4RzRLsAxoi8gpCE4gqv1tAkNnxIJCN8InfIr8kRgqpNWemrGZrjrR0O+D6dF
uSsmad4nSCEc0kTOj22e9y+1kt3qSZJ5chpkeyupg6MtDfo3uUu7L0k1V09WNJq7oenSXxatxY0M
4MKuo5+GmipbIeQeROh8c2qsseHpH7cBMN8w8MqQcqqZGx+NbN7Y8gsxisOJdwl5DoO6wirr7q2J
DqyhBn7H9aW4ihxFX03u6mxP3ST+WZdC9jnq62GnmUNUHOx0LF+H1FC2lnyuSI/ADlkjdwEUGZ4a
q2hZZmiryklk+4GdJLsqkadPjRQ53c4O0wPgluBmYOLnLs1J65pRavbdHDzGudM8ofaUPmSp/ao3
qAFlBP73AtjFHDXqiBRnhTz9WpJfVvrB6frQRirFnD+ZIW3JMg+r54Viy8bROL8Uec2BigM8JOb0
rOn1XS+qXEWVPoxO7pn5Tw0N2Qb55rJyEMN4d3AB9kvRAU1q8nb+eepmsxa2vVFa+UNpPwqajrIw
aeDbe3MJ0XKgOkgVnTi1LgazFLprqZo+LAWd2XxSfunKsHhmuDlE8ew1gDof/Un0gDg357r+GtLa
WhSW2UPAZfqUpbEovUYWg3aM5I6jM2xkScIhT0oKAohioInPFyRbWnNcI9nKy57u+kORy/rHmTLL
btB7hqJE4+8l6AzQKaDwlUhzXlR5Kjasixi5tk7iTqGb+EB3YnUx9HXQaU03lA9DGuoPSbEseyZF
Tsc26n6nUhQ/lZHceEhyKR+vb+iZh7JslDIoLYvGHS2YU6fRejSal9wpH6ZaMNk0LawQmAuCUHFn
lX7RIV+65ndSTe+mkWCYAEWlmbee0LM+NRxLIOALJaoe+oVxDZAh5T3uFLt2NnYbB+M8LApbQNsA
wBKBgR2d2kqMAp1sLa8ejHoMdkVTOVBGSNOUUlE+AGKO/thDot8F3ZRkrhXG6gfFmYqb61/677t8
vcdc7hRE0OGB7LE6n6MdRkAZquphURrzIwRG5ESNSaAXLI0PAD8sGefiIMtl/zE3euSv4iydn+ey
y9zFSc27TjKsQxc4P1QAvIfFmQ8TbB8vSLvq+/XfenZjiQ8muJ00XiiBraN3FQ+GU8VN9ZAGib7P
VPuxIMs+VoWt/bhu6Sx5wJKgsnMxamIQ7KotR9snVZBlLx8WR4l3NQPFUROfcu+6lfNgQm4HyBYd
TUMVbcBTB4jtNqhjs9bogAZduquHQqX625j5c9fKycgsh87Y4hCdf0Ow0BqQWxJYUdZQT23yFp8z
TrXJqNklXD4WdTpFLuI9Uv1UTWWyxXQ7NwerDpgbqatu286a/Gv02rggKGX76dgDtLLo2toPsgMq
3I3lKGzfjdYQ8DNOFH+Dwy22rnVVetPW0mxbfqimWuwyvjwZDggpR+FGZn5pYTTeBImSqvIZKgaX
WZq0iG1/AuLnIWuOEj1QsfTjGERMM7zuKOfuCOD2jTHx529SNSp4kVEM5AY9+B6XF1XpmlNivzva
83QDxEdJCPQNuo6nVmyg60s+SECx60E9akuDhD5eBJlOjxJ3HC2SBaPTS7fRzHQDZHQe8ElDqXjR
iBFIijXevA2SuRmNyEHUZNpVQ3AfTzHogPbTMijHWvr07u/JgF8TACtYcORyVm+DsJvLMSFD9Ps6
my13NuRM8jrbTJ335tiMMuONwyAGQJiiZHT6SXW7VniDVCUswfQmtriv1V6R9o661Tc7c8eVodVN
bda2FhQGgpyZOezU4k85PltVvHFXnLkhRnghwuMXIqS4yelqgmBuo1joiZRmB7W9LD8Vcp9vVHgv
GvkLt6JwzriUla83kZRJgY2CTj/EABmNsI8fZSRbiveeKbEYZB3ZGyFndRaZnIySkWMjLhrGwe2Y
O7FHX7ndsLL2a251fJo0BlCXTCN3FW6jLrebnqfRvTl7lZJ6fZ+4AbReaz5O4e11r177ALaA6UEO
+jtaFW7f6faM5mwZlREY95n8we4mr95ZXbe7buMsXfhrBDI+iAMKIMBITo3MkGmoVDjmvZyYEhjW
KHlddKt4HXgS3dWzE37teKveLWD0jqG2xJ4Nx/GL3Jvhszk12bGXmMmIXmx7V1QZvMpc/1mWjsYs
lEQPt8a5rvNX8WMNUCAmbGtEYtZPXN53QWIzdPQe9kC1PxhHZT88DP9c/yR/Y9PbDAorFLlJS9BN
5POvSwCVtsyNnWf2PeC+3Av0orxVkODz6Pk0RzqC066Ym3rfTbW9S+w4fTTbdjpKnVmElAT74K5U
7XofWGX0aLVt8GBJcfmpkcvuJcsFdWQepeOyREGyQ/lJ3nUd9Fxo+r3R7nULfLcbKSB6NyLXOjdh
UbCbBQcYzCd101VAAVydL9Ni2vdIAfAwPCpqeyv131LqG9c/35ahVf5ZyTO4DigK98NyD7TB00bN
zeOndHj9D3a4RgXbQ2QGq9OxqEXXxcxMvbeMmTH35t4p4m+VXu+nxTpcN3Xh0PM8/NfUKurPZl/K
eWTb94gXfgiQxLbqQzc/dIbsquq4ES+3jK02SrLSvleh1t+nLCvcMf3r5abT/sMmOVyIMIZ5KVCm
Oj31atbHGrQ55z4bmOYxMsThtoUCf2PP/aNuzcrGXom9WJ0oxBHEHFe2iuxqZU4etChQSsyNjTO5
qVn0u0aNt6Qw/tJUTszQexDAcQW5ABx9jV9KqXkljlVH/qjGVe0xKSKo9kPUDV/acLCYoWWN6vcW
Og2xdM6iyZvaue89eVK72UtLp//U23IR7RomLoQudXUN1Y65THXN1cJ5+TGYefZsFrKi7YtUVwPS
p1BTfspVo4HQn/tmtHc0fXjOxmpYb3XFzoIfFGiLy02EJIEMXR2sXNOnxUgM6R4If/15QIDrRlY8
KTkG7YZ3nL1kyQXIcFUapX8Tx7UOU9Wa8PPtPvRthnAe6keoVD/mZneXP22JaJ7JwWOK4QPUXhzQ
y0IE79QTlbmPA0uZQt9JwOQM9jOI/hu9MSKmC0tMAP021AyPZBqB3uZfFv5VwnHX+2E/S1vYzbOT
d/pTrNUjMadco5TxGPqddJfLCaldfczUozXaLmLtx3fGlL/GUNIyAIk7Z5Bt6OCzEXVz6MfZl1iT
9sP8Z4g+Ma/9fpi+Xjd1lkcIU6JxBZcZ2fk1fEFi1Dpw9CVEbr7eqcHdBM9h3hJKFGFpdfZE1YPr
hfevSClP99ExykFlaEHsN7n90AevgZIemY3NVm28LM7gSXgMlgQvm0ISecAqQA6OEwRRPgEiU6R7
wyrHvcY7o6u18uNYa/MxncppnylMKjJDJf0wRXZ7mCOkSsbIHo7wcdRneQS2Xiqk1jWZy4eAtP6p
L7SXcnCsFwDKDFy5vgV/r9fV54HjS/4LaUtswcrN9QDuSDzGiR9BvdFvldCfjFv6vfkH505Jd8b3
9lcQ7A7Bc/Gb33zduPi7z23zgib+sjnraqpZBFGr0JiAd0fNzUO9e3kuFddJjtPo1hvglLPWIcsT
bOb/tYYk0akjzDEQ9lrDWp38isKaKYzzTl30I1TKg4VaVj3fI6K8K74QSzNr2VjrRfM0h2EC0A2k
U7wyX0P/aWbZSJhrMaC8A6uQyUR3nTG4UJXgB09cC8YHw/gnbL70rb6LEhB617/3hTgCQf3fn7A6
CqWSpkZqmHzv+XuYwHPt3EDaDZ3saVtIqwt3Ak8qAZymzyee+acfO5osveKdnfjBfDPWf6ZgccPh
Ww7LUQ0/G+nWwLrzQw6tmy8rOgBkDmvtj7HQkMpX+8hXYn+wTa+x410BJtzIf1z/hBduICypQomH
1g7VmNU3tIM4RK6xZMb1wXBVr37I3NqLUOTZtRsOex4dqZoBW6AWDwiE/snpJ0RjRLZLXYuoaKmC
ceHm0ud8y8iZvBAXNl0g0lQ2iSLduiWbKO1CBzGMEcKd/ODO9F5MfR/upF2zSzZulkub9NaUcM83
xaUkK+CGZpiqy9+S5IXPhXPfNd83Nkh8ltOgIkbg6DZBjZyLkbunVsxkbuOyaGNfPdYv2ld5DxvP
bazDc/0jQ07tQ/H5usFL2/TW3mqb0no21KTHXqm0XlbtMgZPK/NWefM8VJ6uanWeUmNuE6nFSrzs
4/0BjJOyb56d3/pGtfFC2gO+nmcmERllEwiqp59PskLNCkwjhovyxdLyD3JYHksrerGb9FAtjhcz
mKTRvzphNbl21zwts/RHiBtI/c3173ohYPKC4mHI0xpYAss//SU1aXRl5XniW0/Kk/lq/zJ3P8ud
fNN4If+9buySa761JTb5jWsu01w5Am6FoOJdpf4dY9/UvTtOW5JXl7yF80yGwIODx66Im28MZXEd
oW0xJr4pJV4xxm5vTG6YbOjSnLWfxamGKkHBnyG94uVxakbAAcKiXRKfhvNz8sG8AxOav+QvwyfF
r71gV6aFO9/0GxHr0lcELAlbH0g/ogCrHYv0UooWXU/8UO5diVwFurNLjWbQN1Kti1FL4P0QyQI2
hl7W6fos3vEKbhr7X42DObvL/fgBtuS+veUBtBG1LvrhW1uriF8tyaRkErZGz3Ed91vrfiFLcHmA
eOPGBS0+0Dp2vTW1il1tI6sd1eHYb/fG/j/95QCn/uq50FRbrUNWBjUKAzgObdJ9KJV8dEWqtHv/
QQKT+39GVivgdaiYy9SQTjJaw6y6p0or3dR5Dht7wwcufiuq+AheyJhbl1lUvZ4cJ+0TP7HyxG2k
5EmWxq0uz8XrHvAVSQX6iZTxVy491WXVNBnndVaH6dhECteksxi7BoAw7Qn75yxpMj1TI9t3xeTs
g9HZEsM/z9rIWoH4IRXBUeYNc+rrPOcn1I9l4mBsRDvJse8baOj7SNb+zG1l7Cadt8X1XbwUpRyi
BwxhZq2CpDk1iapZMwWpOMiJc6RYs9zw+E29hOnDGx5/IWSQ3QBzAM8HF3vdBjcrua/HIkxRCf1T
8v1ICbS08QSR9t1LOjG02kjE/vtKT6TEN9RsD0b9LhgNH0GM/XUzF+5p8daE/oKgmqBAnn65EJb+
kMdp6sejU++roAhHd16cH2aStx7NyMhN7EBxmUI8hrD8x00I1IWtO/kBq61bpJgZ6XWZ+q0if1Ul
+djLxlM2SzeBbI7uZOuPial9qcP6Zu6ZukyLE/xkUmdenqAOOmW57CKYp+2uf5ZLv4oaG5o+tLnh
7q5+VVGCxUPdIfWjxnCtKdlny4tVGRsVykvORLuNrjM1ZYpEq7dsnWhRD4ZNrL19qOvvkfakqPGN
Q6Hm/cv5O6IQrR3KQ+uRkTF1qFh2MpajNXtFhx5s/Wjrd7d0TOhxFGJwp79W1gG716wxaPPU7/cm
GIio+Ky0v0s41p+vr0b45OrWoUOF/hHSQSj5rFczaoOTjM2S+ZLqFF4zVCVP0nF/3cglD3hrZLWY
2egqhnnKmR9lnrZXC/c/nG9GGJP2iIkSpD+nBy8PG61tjYrroP2qZq+JetMkf64v4ZJ7CQlNyNMg
++hMnZpQ6jxAUKLGRPiYBy9TetsHO3NLXfvSbgCC5bIBVIB4z+pD1T3aq5NBRNTKpfoNea31mMVl
lhuB94zQT4oIMPZfO6ubummrEuGjKPWrrxnZoMTULaVATiZwZeQfm1o+Bnl2l1W1ywDqzIoeC0Xf
OK+XbteT37DaNOSB+8qS+Q0UwYpfdK3M3/Y/1X1j76JyHz1f374L9yjkZervIDfAHqxTb16FcWuM
SeqXkj/H+dOUdZ7Z3oxphLr+FjXrgrtTQKVUIJSC6ZOu8vy+YWyllSipn0+L25l/wrZwM8vYOFQX
PBIKD+hZev5i9MbKIwepjsagmdlD+4ecdbRlDujQsIlbeNaLy6EYDDsMxJq5liJNQruv20nlmu4b
Vy1Db1nu5uK9VCFcUjRRBftJ8Ci11XLGuoiZLGQRVm0Tbww9uW3+wxdj6+lZg91hxvXK67ORCYhd
a6Z+3fyMl+dhiLmeazdtPl53tks7AzEP2jSuRuK2uorMJNDBBTsshTxYGyN0gkJPy45IdW0c5Etb
Q6AQ2E0efIyBO41KNHqaCThv5hs5WpP6FwelHuu9mnxiZwT6iH8KoZM1xj0d6iHIhxYjDNkI7b0T
PinRQ51toUsupE+0kgSSSzSTQNiuFgOrZGpz7LRp4MZxum+a+DY1610HOa0M76LevoMIcby+WZee
eNiD2YJbcNeescfyvpmXUeFy8tVnGAO9Kx+LJxt1lV3/a0iB5G1s2nl5VOAn/jW4co9KTiBYpcLg
J3Wf7aTPy77Ya7fXl3XJiECngYbjkQSt8PRjpsYi5/kwZ/6ifEgnl8HBFXi/wy+9+nLd0KU4zgwn
Kr1irCz13tWpShK7BLqoZZBV3HxvFy/pAbFw63X5HabevNWzuHS23lpbeXwhV7VE3RRnHEJQ5T+Y
FeYOcuttF0fF37TKjE7WJe7qN9WapQyVyJB0vmB/v1jZzfSNq7EY953plak3pPdxcmAgZ1/fbenj
ilB3zbI49W8sV6am5ZOjwmp6qCJ/2re/2t61f1zfty0jq9M2hMsShxbbNrXHb8n39J+l9IKX6zYu
hScxXYamrahsrOEdg9xEvTNnud92ya8S8k27wGYy2/dn5OTJ/5oRS33zvaRWnqJZynO/ao2boohu
l2z+ZunJVtp0aTmkgAJOi8AU1clTO0DdAq1Y0twfYUG7PfSaQzqGotFgbFXTLiSCiFfTawAbTNRd
D4sENQIASilylIsT01MCiLomU+Ovb8+FswTknhcZOFIKQ+sMYgobxxkXYgS1ZS8yEBJoVY/WKJi4
DUuXKsswgQl6jKQEernWGbHs2s56e8r8pL9jkLyL+LeafanLY1+BvPgpD3dz/CMPv9N6rhXDm7ut
9OLiWoWID8UcoaOzyqyToCm1acTdS/nG4tFWoe0fxF64lSxd6KnyJKSnQvoHcO1MbT9q0Xbkf7mP
9uJB95bdj/xucn+7GnXrYm94Ke2V69t4+eO+Mame+uWShnOqj3FO12M4yHfjXt7HbtS5H5S7+nY6
Fp6xYfHCQWCNsMcdHkNgPoT3vjlwilIazoBWOGLu+bFED4zulBR9uL6sCwEKfRZdiMeJ/VorD/Vm
Be+jCzI/1RiPsByXTPEa7bkLXqWtmbMXLkvSWpQ7dPgn6DytAm5Xg88xUk5bgfiNO+RhgiRgkh/z
WZ9uq573ZA4H8yGGgfkfviRcLJTVIEby1F+FFIo1qprzH9/S/WH43fvJ8H4ACXQz8Or0+PFLhNNO
N0sbgrKKwijy++5HBQxfNqBC9nc51FVnU972gmdQkQU4Av5N0MtW1zMaZq0pLXPsL1HlFfVdGyKB
PW885i6cZbLDv8r7gF15yp6uCJHPXE0NnX6Y/pwv/U42/phM2vwP6BHB8/rXzsotYisiMdRph1nG
ixlYu176npQvgLo3ouMFTyfG03cToREfXCWECNdPDbK1MRNBkr3Ng2EXGwqteYXkM0+/LUOl7K+f
rYtf8P8sghk+/YJ6q2gVVIAYmf/M03n+q8lLgcaqKWcba7voEG8sreJulFVJoRQBLcU2AEo1yizQ
/D711kb7acvOKgY6PcNK+bKxnzM6ZtYSpszzjNwSBhGetcrMSGQoz+jICVCgW3ke/LUgNewCEEVj
TEdHSW8GjXF21zfnshGQiZB1QCWuNycdW0NGKTwRXdjFDP9Y6fzruoUL8Y5l/GthtSlDGKZ9pmAh
ldt9pn9HwddrZOtGUh7QLdjxtPOuG7y0JF7CdOX/PvHXAgm9k0ABNjFIq/epQBlBnpvX6ybOHUAT
ty1AJgHR4OOdujSaP8Gk5MRwqbK9MkrdrvsxbfVGzj+cMII0HLUQ3OksoW0tJqxTJ/fLKjhkjvGY
aJ9jU7+PpukpyjvkWqyb68s6P6lA+7kg6OUSjIipp8tqAkl3wHDnPiRtd+Aimj6E9qdha8D7lpnV
8dF7J+ukvsx9GAToK1v941I9mlsouS0rq9shroIuaoqKe9bcZ5kRu3FLhTGvM7dxfl//bucxle8m
Gkt07yzaxKsFqY6U2Yk85iCCnoK4eu3QtqmmlmWBoY22Jkpf8gukBiigk0jTAF05XyD3ElkhmXSU
0NmPKY5J02utM0mn6f7Ad9ouypy5uzi9tMzIZgVJcT3RgqEZ3SQvVe/rWdLsWiCaO5S6yhutn7a0
gi6YIndAuQHcAgn8+plgga0q50hhEmMc6A/5lH2dklA9LJbRH69v2lmYoNkKLEJIfAgq07rS2ASm
KtX1MPi0VHeSVe2ibKMsIq7SkwB+amGNjciDzGybirVwWiW37+V+j8XmsBRpdwN4L/EkuVEPutE6
uymdlM/XF3hebBL2ueLpmwJ8PZtPFDFXrSAJHfzhp64+696tYrmIp4DxRDnTa7x2Y71njvnXHgUT
3lw0d9Y8JzsvzbS2We/UeuXvCDQUOvT9bpE2rvmz47ayI3zozYtgqIMIyqeKnekQGrVrqZ/CXaM9
qptN+YveaP27otVR03o9UQOHFeHx9SvCsrfxb2ffuc0+9j7/kXfpYWPPtpYm/vzN0sIwjuoBAIX/
sPz8EO2Uu3fjj8S3Q/2byiddY66wUwNk7GHL4JPBX36Wsbd4pbrbX3e7s7i7srAKhmVFxTEXXtCa
9xmypkFrIG2KQvLP63bOX6IrQ6sAD3u7V2uD2bRR/JK0u7j5oOtud+MHg1tlLrMhvkzaMTV+bck8
bRoWkeXNJlVGHS5ZiGHjSXUqV/bGQ1R7X8aDJt8Yd/803yt345te9MM3uyb+/I3FpatTJVLYtU5+
TbUHPXzNtA3Zly0TK1cvg1ie40Tna2ofhunHaD+U2reNHROZ/llAfLOMlXeDW1zyXDhfGuU7ZL+c
yNO/Vq2b7roXpzgG6kaguBTiUUSEkC4mMhHtTz8bKumJhvbq4Mvx9D+cXdeu5DaQ/SICyuFVUqcb
Rzd4woswnqBESaQCKenr9+h6d93NFloYwzb8cIEuMRWLVafOCbQEl7HJNkysTdu5CWVIXYZ26iLN
5YMxBvLk3OfR7TnbGsLic89WHmIMNWxgCH3xzeifC/Fy+/dXN/P5AJT3YGbqpONWJh8SZB/YCY0D
PHsyv8s38eg9affv+XMR0vi20Y1JUyneaZ8COuum8oHWPGp0HjbAJ9bOBm5r1Qr4NkB0uGRbvOXv
Z1PHcnAP0BpLk4yhEQAI0G48NNbuO5BM/b8BZXuBREfSri/lQ/0T2I2wsN+66iDErs0P1lYpYn2d
EIWB9gnFPpDDXI4mq2ligElIPkz6N22hId8jQxVkwW8aeqH1DYu0Mbq16AVvwn8MLj3SikFRjn3r
LgZDZoYaZIr/7sHSIiEtgwzZxjZfn8p/jV1dS0MpvaKRSGROv/0gGH9///PdACIkvHHRj4HwWI3R
vcGVaGbDnmNtXBdvFFKoxdvtbb0yiAsTyoXUNIy5JchOHwz9a0N/4rjy5rlD//8nvdk4tiuX7IWp
xW2c7W1jYOg6hsTLQ0U7JDq+m97XEQoi+tYbdN0Oir0oxX5oXFzaWZybFCbOELaAL72w9pDIgzKM
5W/tgJXIByP615Li6BYGDH1ycZj6pghL6PVYNdmVZkgSCHhvzN6KUwVptIeUChqooStvXI4q1SZj
8hiVwLgPQW3NgUT26/ZeWJ04aPd8PKPBZ6g4H1s35x6CkJCY0e4qnu5BmRhYztEaq+NtQ2vzhoQ1
KsrogkFdXtkJHh9tadFhRNP/EOTjibLPXv11ya/pw5/H90iPozy/6EcsOJDLaaNNIfPchJ67+yze
OhLU+o7xEHiT8o+hSSDSO7ekDMoomlRqVjc+QPEATFRmkYVDW289pK+ryYsZQA3wH0p6CIwvBwS6
p9S1czE+9GbIHrRd0hw0chydYKYHfmq2unPX/MO5OWXbSa9yGzJiqTKzvHd+EiON8umzke50/QCU
8UaDxcr1dzE4ZbUm5CX9scTgbFFEVaMFVRKLP+Q+RO8LkGMasAzIUQHQoD5xdemDbw+tNgt5Unec
u/Z3OadbIHzluC5GkJjEGi1SO0DtKMvk8YJIoJGz+Hm3cXi2fllZEY34+tgm+GUS6OFGklgtzl19
trIAbo8UF17lWTzln8HHfLKtZ/KlHMO6A76fznvTOtnlGwPeDRp5RvuYGtr9uHSU+fvbLkLxRR8f
go0OICEaAk2kcC63uaZXXQf9kCLureKYgesKYJee4VZ3cXTzLem8FWtIEuFf+DiUetWqDIHMA60t
o4i5mAOU6gM9A6l7tpvp7o+HBX8HVnLQYIBzV9170K5i5dBC+MfzyP08y6NfzX9DHC90UyO8beoj
7XT2clmmEPVHIJ/QuwMt3A+xoLP71q6oBZqLsYjzIvs0sq/VfNDE60APeCrZXVRpTlDozwYYk2ao
Jc9zD0eSB20DxfNfDqEb1UoVUvnP54BbCChDkL0Ah3q5onU16FOniTKeQARwAJatNlFEBB8vk9md
X/j1yzi6+pPhp3ZY6I23G+0yO0lI2N1jKrMwtRGpbkzRsp2VKUL7FBhmoIcEhVhXufFcn2WTPlpl
nEj6hprtc+mBBV6D+vtb05qh2RxqJ2ilGwpPAwQ0mwPqbC2T8sBc5mVp/FganoD/xkvzcl6m0YbW
H21p3Dj3tuU9FWXMy0NmnRr3BCmVSCP06Ghbd73iaRerIAMDlTUqkdDLUkFJJW1TjwmshgMN3hyE
AS77PWRbPL0rvgq8gWAFB8snoJ7q2ESWaq296Cfmugf2BvAUBY3wNuv7SjzxMRgUTkCkhhIKBqY4
C1a4VmJ7ksaJUYWLIq6dBGbWn2r7YJI6YM0UUpGFrBkDvc+jFiwn9CdCk6gdIC9CHquk3Djnah7z
n0+CptsCc0TnhqWsqpPZ4ADqDTRLZ/TVT7yTaNofttzbtf+DMxFOSRKQ6TiZv9o66stpw32uTfwi
MYWCOVLS0GW83FSEyNoRTVbFNXR0dxDTnfZ2ikfr7fOz4jZR6FsYIhfqDqjDXlopCquWetVXcSWA
W+f5aZrf5qp4JdV/Gg8YvJbS0hJlLQf5zJcJklcisxxMZ93sO3Lq0zG6PZa1A4FwCn1EQHFiLMq1
muuzNI08r+K2SbWwk86PZByKXUJqb8OSGsJ97A0UulCyArHD0hF4OZiSzhxsoqyOp4MGEWfp7MsJ
EVyc5C+D8YlMb3wLUbkyuKVfyYJiE+AAAF9dWkT5eUliYaFKYYDybxAEPNnmSTPeb0+i8v5eRrYA
oJcefvT4XNFjMMBrp8Yq6tgy3/qT2YVQxgv9dyjsFu1Lu0m3tnLuL8wpQVbSQn6KTnUdA7JR7t3J
FNHA+l/5hM5UKvz2zvRS8ud7HjbRO20u6CWwWl9OpQPdqUSfYbPQf80DNIotFtpznNdbiqpK5P0x
l4Dc4lx9sOI4qlNLkgrgyq6O0zzsC3+vT7vxPdPCuq/A170FQ/hoMlKuQiB78C8SGoDfekquJqm9
Ahm1qokLCs4RM7fyHdgwxSejA3OWNnsQpki1MepTA73VzLD2vDUMyH86U4QOtXFvCU2EjW2wqCVm
twe81gwcbvnhWDDnxEcIWSaan0WGdJBbz4rmXqs6/egnEl010OVGLq0f9i381T73x2nH2FSe2qXK
3/HcDgTEed+pDk3MBJMStJqEE08zgGnB331oK2gXisGBABnvo5QY2V3ZUnZn0Ex7Rg//EHB32CrG
rS0QkLSgLALeEUJZiw8+80mtgdsGf2ziyaqqg4kGkT1i/jG0XdQ4x4rqe9G67btPhy0guNrh+7E3
gCheunuXrg01Os5m3+wqS2viAbl8Sw+Fbhy8+STzeLQPZVtEXFuuO7YX1daDesXn40YBIwr6LZf2
FHVbEm/2eF80sfS8Vyg9i5zF7uKTN87Zmis5t6NcoIYNOi07yaDyzPdm+V4/axYJ3OSLV9XBKJDW
23h6rvmSc3vK/u85OGV0CnstlK7Fi0zzwL8raRMw7J7bXnLNG4P/HE3gyICACV3ZOI1bpnnv+XXM
jdw6QYPYiFLPe5ok7X/dtrQ6iUDILIo5Sz1ccVaJqBpaVxgUaiTNCBUR5KicInvshx/A1X5u6HPn
bzwhP7CAqiNBMXXBai0xphrzEV8g8BQEDhK1QHZCdRBkut9z600aQ2DTYpdWRyg3770mbJIskgi4
i8A+4jEdlOQuHUJE2UYe9f7DpNE7R4xgAWhCzXu7PTUqC8DHGUKpGeE/1gIc08rc9JA+zwofDo9F
aYeCmOEETQsRgCDdaafuS8egkROArkILhtfbptdW5dyycv+7w+zliV02cd17kC93gJIvo7krD8ST
e5bwHbTM/0L/28aJWtvhaOvRPpKIULBRdrjHKxCUF9BN9yB93YkqzOrfuf/DoW+F/3J7hGuu8cyU
Gn4OrIEEtoG5tVuzxdWQh5ZO5aPnjAyikEa7c20q7nyop28crY0xqmmX0e/MmnQNfPJYv87OAGbH
B8ZZNObo4/t5e5Cry2jC8X80lyEte+n/S7MeoODcNnGW5AHjz80cz+UzqI53hp8/SfqotRtn60Pr
TT1bQLyjEm5DNQrk7Jcm8dKC9vlQQo5Ad7uA9/xY2xWypia3QjDjTfe+QEeVV87kkI3zeOyzDNpc
fj0F0gQr+OjkP2fpDxGqZ/0R9W56rBN09xm44hMd9c3bE7R2VaBBF5hysDDinjQvv1b4WmJ4I26p
ZPRFWNGqOnl0dqK0IQvGqN2SYV7zq8tzCwKLFmTC1dBMeDOjM6lYPO5PY7jVjrmcSnXuz39dObUz
1N8hU4lfN8FMpsvXsvpK7VOSPNvFc2Echua78NKIeQfPjW/Po8qQ+OGq3CVbhOAdAbapvLMGVvsT
DhEalGYGpcZ75C1ee9MPrdzbcWN4HcqfzIyc8W5sXzgdAv/TTO8nG1U210W0L+8z7UDKY0/lnaA0
TNgdANwV2WIRuDr1wKIvXU5ougRIA6LDl+utzYXTZAVhseNO93rHwzF59ICp0LQjb4o3UOZuZafX
ntkYA5iDwXKBVlJbiRIya+wgSTFiZkQqDhma/SC0pOthYdRzWLQGvctw74FAf+TH3ranJ6OYqkNu
Dn401ImxtUeWO+Nqj6BPBMzM6NC86uexBq4PJWEstli64/qx40EC9JJ7V5NwfjHdCUxuT+WPje2x
kkECNB6yHgDdorJrKjsTGbKpn72axVqu74kImg4YnJ80Y4GX2r9aBsZ8Pnrfynpf1iB58tJHKWUo
2Yzbn3xJoQVq8fTIyO/OLCF7usVLueYnwZZoQaYN2RA0S15uC2YTCB6NA4slk98Qqfoh6RKwQXpV
fwLJgx+YpUePiSDWDgjLbiMTolIlfxwerAQ6M0HbBPWOxWuchem9N9QgO+Ys1ssZtCR8rJBzLLx0
+OrjvfMguQN1SLOdoY6K83QUgltj4AuzO/VFYUAuzE3ZPQo76WdWD5IE2FBAcRkWgwgvCON2pDLL
r7dXdDW+B4ILZwlxlAaOp8tvdgot5czSsI+M6a6B+oDDk6CoEfbKdFe9ms59loRza4XoTtqIEtay
E8gZmaDmRf0cFDLKkdJp2jXliG5I/Ut5TwMP/5hhgTDoP43xXzvK9dmXY+kWPuw41W83eURXc5iQ
F8q+zq0XguJ85zuB7nVP/lakf31N4JQs/R54P4GLUgUJcNrxGlqFLM69kMokcLOfVbI1i1tGlOgS
nVw+8te4LYw4nZsAtcfkMQUlqWhZVBQQKnw3v7qQpkO8SQtoLCMIJRvRwhIMXDojvA5BdAVpYzDX
XS0kt3li9ZPEdWjRvVmJN6FtoUVXNgtegiiBIwcINTEc7suNqmEDi7GteKxPWVhCUo42VgAWjROa
rbKUhcSdQq791SQbY7uO8y7tLn8/O9RgRZBMN2HXce7n9m7UD5Z/AGIPjLO3t+naOiIrCGAvSNYX
xp9LQ1VjeqROax53NlgwnWxIQmKbPKz6dEsqbX0ycc3DHSLlc4UjRovLAMLRlsd12j7kvfXI+i5w
dQrmAlxXnB1ZQe6NpDmhWPLp9jBXqjOYUNxciHDwJkWW8HKcPJknPuYTj/3U6aORIdAA94QTSNBH
+aMVjnxqIhAMuxD266AYNuZt6E2yOzWAC59Y32zlOK6CCdxlNtyPhfIIZJfUFEcCb2dPUuOxWRuv
xCleHFFj/t0fjT2daqs+ulsw7pVgAlzByOjBKERFcXgu58A2REJ72fBYdMXOzarQdyAMLGOk0aGJ
HcmFtEsrw9LoQSXPAszZf9hsQEMsadpF3NRSPsAc+ipH9QmbzRkQWVJwylMHkcOEx9rGei/rqTqH
c1PKrVhAtHcudYmxNvO3cSwQKvxOJf2dMv1udtHtYgJp4vihZk3BWFb3nbDQC+oiftEOk30cWb3x
WFg7aCgUQcwLzyk0GZqXkz+U3OelS3nczmmgUS1AJVawrYBxbdieiUgEfFoLiYJyuZUWLccBuZ7Y
ScShY0bQaf4vZrGjzrvdxhRfh2VgVgaQ72NBAdhRLjiLa2Y+Dn4bewnZcY2F2sKTjcbdsUJ2bhbk
rWlIhybA8tHJ9reNr/h+CyExoNFgiUQwqrwYUHVo3NmvQYKZvDXOj8ndiFBW5hE5HmB30D8C3jXV
XTBDq9FdMbSxhj4Egwb+/GjQx3SLpGFlU1yYUdx8ZoGXzAarStx+MSPr0/B2e5ZWfx6Ns0AyIBWH
cvnlnmu7yRzmYW5jaNGGGt1NpUAM8ucbG+VV8HvhRKMTWN1ynebm4Aka2xi8cSHP8rBACV4ax9tD
WVnwCyvKZuOQLAQpO6y0kRVsuKXVxf53BGqZT8tF72Al2rioxN6FRg/I9bjx3cv+y6Y6s6PGTKmW
cyphZ+5PHpDPJG0XumtWbvnZtdsOswVudejawderqXtSD4UsGgNHkwL9kCHDLFA/qIKc7C08n6fn
zghofUD0mb0L4R1ur9X6fP5rXdl2NK9LySmsT/MYmiZSjGDp9ASJ0nmrzL8su+LmQVCIe11DMzou
FsVUPVp5AiKpDpvP0fYmJ/RAwNV4tAA3oVJnICA10BKC3OCjo6fj7vZAl1+/sg4pTSBQlj5NFYHC
XLfRG6Pu4ql9SaZ2T0UBvqxmw8ravb0ozABphXgXoAYlRiN63Q2Gw7qY53qBTJzYNyZalDQXUjDD
3k/JA6uOU8ZPvjNExWzubZtsHL8V4NQiZIrKiLd0nKF+dulKDLcmve61XVzb6VfmPdqJi+Kntpt8
GkC+ZUDChdUksqURGC7gh1znD2Q2j1mb7oX9pkO88j/M/cJOiWkHgliVw8kSx2sAr+ziHNgedBIK
mgXZvJHwWEZ1tcBnRpSZT5upMokuupiQ+TA5PPCmJ7P97qUvunbSt8BTq9vpzJoSInhZYRAKzF5M
egbaKEilTk5cGc3WoVk7n8vb8P+mbvG1Z48Lk2qkQCzegUoBiN433wNJmfGl3nRDK4+YhSTlQy/b
Q1+TcrsJjUFud9IwHncK+sHYpdmJJzTodGs3/SEbGgIqbNAzY8oGzasGLCwpjNXOb9//mnrvqFqb
SB7f3nZrDgftlkA2IMpCjULx4aCERdAwTn3M8T7S6h/C/iIAFZTjQSvfjPS+bL7cNnh9+heA5ZIo
8ZHgWRTeLlcrN8Vs2ClpELVDPEbWUYf2Ou5nwYzbQzuWYFThB7vMAxtImy0amqstuRgH8xcwikCP
GWrftjeh+61skNui/jsCuqLtg05stQRdzSnyqgs7ENoAFvemJjnTfoLMoeMgYTG8jKf0NDh7NzlA
RsOkIsq2kKsrQ7qwtnzN2e6nJRlKSDEw4PRiPRlCaeUBN+YN93RdflsGhRcIGMWgvAoqmEszbu0n
ReJ7LOYEeRhXOjykLr8bU40EeINZn6QJddEMD81j5dXNwSAG2YEjx9y3U3+P25IHSPHIKFuq7be3
1OoMAE22vPqBx1MjNp97XZmJhMVo9Sp/tvObs9WkeXXyl8GfWVDmeKKFrkPancUdiINLVu8hB3+i
diA77dHcap+8ziZeWlPjt4HbaTt0sEZZhvKBBrnzPiw8H+JJUAFFZ22L7GIPJQB4B+7qx9uzeRWZ
KtaVhSa9nGk/uyy2SdIEmTMnYe6yLbjA1U0EK4BuLUw4yF2Cs+lyO3kIcjyRYIxedZjZsbCPgkh0
t1Uo/bkbPm51QnHNQ7EdpK14S6oXBJuKATh1HtuTc9dm/KfbvnKJzgKwQKOr19V33QS2bdTcdrww
4tvzeZ0mWoaKbiDQuIKkFDCMy6HWE3plqxYTmlngJWl+W4MVNVb/ltlNPBbkUbjWXSbTF2eWGwfj
6mL8sIwqAx7qQL04y9/PXMPcNJVulymPexCg9nW3J9/bzj8IIz/dHuPaCQSoBoqdYOdHy6xiqMja
ic4tEiEabYcIolxmmHktYBKoJm6M6Xp74myBk8BF+QR0dmp1QgyTsNB0zmM60zkcXe4gquitjQFt
WTEvZ66piS16iAzHoxElJOA8uj1hK1sS6UnU3MB3CoeFMsulAUKpg/vN5XH21kHcshm9QNJD7j9P
mRk6yX7ke696ouSv23Y/yB8vIsAPRkPE3IvoOxquFE829haIXLscb5nWAFYmQ9hrjwiYco2RQ0l1
A9VokAbQspSRBCVS0BBvOqIxAtGBoO8A7qInJ23Zi2ll466ttbe5LtrjxIYmlKCn2FeE73kC2p3O
0l4aK80ey8k1dy5eijuZWGKft54eEJdsdUouX349MhxwFFwXuhTFb80zFx6ENZFCAY110WY7dDPt
mz4CJK6Phl6WgQE9s9vTee3FsIog9PrHJmQsL1fRBEE+Nn7axuRz9V5+8/8aggpvhg3/tbYZUZD3
HdArfPRfXVqx0eRQehV6CunsA9quzWXYzxrfeBt8ZOzUCTSWGBCg2uVdtHzGmbcgddtQYDHa2LDv
04x+BvVVCDS2DrQNkkeHnhWRQ3z02csIOiphms5P2VwEvSShl/8wnQp7RQ+qJmTI9pb0mckTugoO
hPGNEPLaraFqjQgE4SNgMVeo1RLi7yjtV21cla/zeJ++J+Ynqm+ojlxf+TCCiARlEs+A61TCVMAV
xtn3kJEzkk+8nx+gFhAOmXWHjDN6yv+sMR4GYAz6sxD4QQc5ZIIvp75O/HoeyxbpORfAppIftQIC
cmmysZGu3TTMoEy4sHKh+KMWR7IeB9TotDbuIaIezY2Xo+ADQgFjouXh9slYnb6lExYEiaDKV9/4
rZlAg9LS27gz7nJfi8b6mIHMmaaf035j8tYOPio+YJtAJyQKMYorzXPO02Jy23jIyc8K0DBwIGYy
0FpAO3RkyjX2WeNbYNJVo9CZQhMSkNPoGLtcsQZsqmBoQk7IHQ5JMt4XoJjM3/QmNBHDVO6hHH7e
ntBrLBH2CG7W/7WIZulLi9qsNQapHWzIg36iJPpshtZ+2peRCCCBE44hNFx27cF89cJkw82tLea5
aWV7JtLpWTUTLCZJyKvtQ4xA7yPWogHUrWS9q1LT+3R7uKsmoYWDLBFcEULFy9G2Lk/rYsnP8PJk
7ShceK+jJ+OQVluK1ivxGWLDhZ8HJxBPQnX/WLmvo2yIpMg0fssRbIeFtTdKJ9LtU+bZe669+K29
EcWorfYfJ95BqQyxH/wLQprL8bG0QxEtz7oYxHjNN/7evE/vxXNyIqG7G8MJYheRK06353TtHgF4
Eq9fBN4QqldsepnRm3rDuxioC4Bt+kgfvt62sHYqPrQ2MZtAWX+8/c+ukKpNm9rSxw6h7ktRfxu7
I0VvhJ/t9NrcZWkdWtlWkmntCl6kk1AeQtLsimbdI2VhTa2JvFlq37lfimY46C/UbyNof/2FJ+PG
wm2ZW/5+NsIupYObJFYXa90UJNIMBDf2Wll/b81H3bhnyGPcntJVgyitLrKoPhZOMUjTxiUD0ztU
pex5n3qlh6jNKw9lXVdHX479rulRF0vKdN7wq2u3BSLEJVGD2ioe15dD9Vqz6BzHwcx2wxKQZt0e
KgBV1KT9Fmvo2s5cmq4MSP+glKsi0UTGx6lN8j6mUwPJbwkiDTfFrXF7KtfihnMry1ecrZ2pz3qp
+UUfOxR87IW9s7KXNH23+B9y834c7oX6csF2LcxfynPI6YXt98nQx63GQ4NkkSnec/1z728ZWpk3
A+WQpWEMWHiAyi5HlDO/LXs3E7EBkt6dVg71k5uk5QZ4Y2UjIMjCax2EBgsaWblgBU1klgrax/Dz
78AAxXOW76H+sxEyrJhBUm5pgjMMVEDUnjHwqPitydw+FtCsRlk9wKyZ+pZG08rFAgwwOm19sLIh
zlUHo1nJ5OfVEGdOZoRkqIuQye63ALxyX6EJ8YFJZ0v7ZnVkSJwhelvSU/7yTWcbrywqQ+ckg838
7z57Nqsnkm887Fb2Ni4R1HY9dHItQP5LExNzutED4C3uNBTCqLSNiIB94m4oXTvqAEnbcEsrO88E
yAPPfVRjbU/N3wA+5E9GZg9x3fl8P/XOfNJYY+xun9i1xcIZsoH7WvqQVTYIO5mhi1fKAVmiGaTh
7UMz26H5onO292j9ctvY2pscTWJwaR/oTHSLXc5hx4SWpbktY7/Sx6eshy6lT1ojRjemfSR4z4YZ
9+XO4cTYUy037oThiH1bgt/s9pesDRs1KXQ4f7STfZRDz/YLtwrUud1CxjqYMg8WAS6+1cfI6es3
wymfJ2zvjWttJSsPiB1ycWj1Xgij1e41v2Nd51tExM6c4+4EQjVq9Tzf+6zsUetkzdPQ11qE2II8
4b5h91XqI2WhoWlEc0m58TkrccTF1yhXD0EyaRTSEfHYaywym6TfCccnYVb5NWgMzfxuYCb6+IZu
uNNFuoUsWrlzgSpCMAGsMpq11DvX533egMNaxjUuWrf1vrndY1854dz/nvl8zBJtS1JsdcBnFhVH
jkZMP/WAdEX7cXdoxFf+XibtcemkMoPRfZiyz7d32Iq7WPgv0ZL2wcirXrgNOg7qxGnGePa/63Us
/TFIJuR+thTcVjyfhRwd2prRtH/dc2e6wrZbcITExcz3A3hRUZW7q/Uvt0ezYgWlXAu9S2B+hmM3
Lg+uB9xdSw05xa3tPpgEvcapRXek77YE8Va8Hm5bCykSGz2lePldGtJkn861GOa4EA65mxq3izgz
+EbgdW1lATpA6gQewMT/FT/EHTlxf7BFTPIGAM02sLbgZNcTBgsoL+LxitYU5DIux8GzlKRpgu3W
TXznc3RGuC6YQrm2cY5XXOpiaCFOXx6u8GeXhkqEpUIfexlr0yOB+jNvmidnLl6WQp8BRdWvdfYr
kT8GcLPd3hLXGxxVKoREmgdia1yIylvHyqlhJbQb4/FH7u8EUE9DpJsbRtamcekmWmQYsGCqRJ+Z
ikxHW+0YtxOPKq9HE3MT9t7v20NZ2Q4A4qNI4uHEoganzGEniOGmaTfHWvrMWBEM89+3DVy7O2wF
dKrg18G6hGfG5SLpQhStU6da3LqN3LFCs5BDccZPQPdFdaWJiBnABozSrl7+3LCHrCZeb0Dd4eK5
NOx2tk7LOdcA9ffAqr93QMM1k3DUwlwAm0D73W17K+uF+i9WCv2wyHSqHWC5l5TSEtkc8xGiSPLo
lCLYpNS+vryRjAIcFI2+eGvDw14OqkSKCj6hmuNmOlbd35lphaX2vKT07eZwezwrmxyUgxgJEofY
5Cq31MRqKID47YxODW8/UvEySyeSvX1wyXy6bWplE4JtHudpmUAHukiXo0I+GCr0mtBiUVE/dAct
i9qWsw1/sbJAqM+hTRpnFo96NYefuFQHKGrUYkg2hjWN55SH7pZy+/VduyDgDcQ4qIAsCnCXQynz
lvQJhG5jXu2m+ZmUXpinNMysg2mKsK+SnaF9vz17KwtlA0WPw7vgnpDZuTQJLHhSljbR4mG0s30B
GcyQFHKGUgw/9aWvbSzWyhZESVXDgxAIBLhf5VwlOrcs7nA9rp5auw656+4T/d4Dnmmst5g+1mx9
CJTCBSJXoIJimgH0tKDC12Nk4vN8jLoxD/Mye2bGvXy9PYvXDEkg/ADZASRvQE0O0LXiqMxJH4qW
dkbMiHVIxseMpDsq28Bp6YFpf09dkKYpCGL0vVU3j1QkOy2rd7NkpyHTn1gKMZnE/3z7o1ac5/k3
WcpuGmw0zzYjM+KS5bs5j8ZkT5y73jpU3vsAwvTb1laSlahILNRHSBpiddUezTHzZpR1Sy0mzpGm
VZCYb3lLo4nv3eqpJO8o8qJTc3/b6srhx/WgQwZ9YRBA9HO5ffOmtWTv1nrcLyIr0hUjWmYTc8Ob
reykCyvLITp79biVJdy5K/R4GVdjo3NL74O6ncPUmAKz2ODqXLOGhDrm0cDLBzwol9YqpLyykgs9
7nRoX7PQSB7RFjz2UdVt7JCVw7+8q6DujsQroiBl9gy7ZOAFtvQ4b92dXUCBL+OFgLohIKw13Upn
r+xHpE4MeBt/AXurpSRuy1raU6LHvuyixEmfwNcB1lhdfNNJ+khkfHtrrDwcET+ip8he0BVIHCvz
KFu3pDUFasJAQo2Lt7n5bdbQldOnk23vxobsveTvAWLJfuk/iGTc2DQrZZElfkUiF5ctImb1yijc
njpeynH+qp9TkX6eDG/PK+1EeueOuWYwAYZUtuYBkdO+0LXv3TiFqSNOvIldl7zn++yBvaDj/Pa0
fNALXxZT8Vk2/D3OzRJoK65qoKLiHEoDcdO3kUlh0/rUerEu99T7WhRQaUVGF4Wq8tfgBylaJ1rA
tOm7APFtp/3KpfVQoMcs8bc+bM2B4MMA8gWOEdpv6npRIBtSQMYwX3i8TG0aFOkUFTkLXHfYpYMX
TBYIXuh06AZrY61W3AiUUAG/QcyHsFzFGupcUqv3pBEPg+0HgggOZDrZqnKsHTc0ZIEUCmQvSxPp
5cGW0tZrwJcgRsD/GiV0c7oZqQxzn9RbbGkrLmT5fQDDgQ279sVdkZuZB+mmuJ7NqKzSCGgXUP2k
UAE5ICLb3d5S69YQJUPpxvbx2L0cV5WOJvhOsHBV4bl7buNZk6IVdj9CaSkYkbL4TWRW/3kk4Tp4
eoD7cGEvVTkocscpM9edDIAq/rJrNwI8ejeQR9kPB6feyvqsYAxxu+BJivB5ee+oVCQW1BX7FJoZ
sU7mXTPN8JEkcFJzN2tTBCKFEJI7Ryd/SvPvPivuBvmT6UdpgoJkkhsHeG0XAQIPagK8v9F8qsz2
6Eidz8ZsxN508rvPUrwV7utUH2+v6aoVCykLF034uHEUL6GLyXfHnhixVtBPuhgfzbZqDrbX/534
zhZY5RrzjlAQTMSA+qJetgQQlztocoqqKeGx4gqyiKQ9+OUeiPC93ZV3o9a9pvlLLX4waE8MVjD7
2s6gfUQr8HH7buTyrU7NlbHjhFrLa0JDasBULo65lmNd1NSKm+rgjxIkQVVgj2/gsbo9x9fNI8CJ
nRtSJjlNbLOmYwlD1j1EwoMqLaNpID36JB/MunydvBfwmrT6qTb8HcCPf1Ud2SArWq545TZAizYC
DdzLeN2oD8/CFTMDnYIVz3WS7vK+EcekaLWwsdBOcHu4K0723JQKHtXbMtd4MUJIrtEeyEjfSrAo
3jaxtnJLbwrwfoBv4t15uY9yC6yoVW5ZsVb39ktnoMRbyYacxnGSe2u7CrBmD0uITBJehegvVezV
FSW2xOmJxVTvWruPHPed2VaU9huFrrW5Oze0fMhZBKoPWlnAH2DuOBhi6jyQ3ka4tLYRcNSBlYSH
M5GzvLTgDS0Vo9HZMYpBPPvku4BNbwCX1o45CgD/2lCma5o65mpVa8PAuJtYmHUnn5T3etLtJ+3E
DGCJoYXl02gYP/m2uBvaZza8S23founlz3fK+acoE6pNnoCCAT6lBjNvY3ThMqm5z3b+1q2/OrG4
pBDIQ9IJOLnLiZ3sbsKbERNLKbjAahBBvRvFRl52LdZFIhtRHSrVCzeFYsR3OAcBgGvHSdVTGpR6
hziT2Uhtuq2ImsRMQcsvXoRVuRRo9/xkJmhJaQaXPXhWttVmsHYsUO3DIUT9Df9TXp62X5tNLRI7
HodDPdyL7sF+39ywW0aUexDMdcnEPQy5MazAne+T7BNNivC/rd/ZYJSURT4AY6cJ347bkgVV8T+k
fddy5Eiy7BfBDFq8ZkKUQLGoyeYLjN3sRgJI6IT8+uvoWTvLAusSNufYzo6iDQOpIiMjwt3fdDAm
9tJGNHN1k3wysroAkUnLk6zBjJl5oI67hN332caz8poL+bwoqwNednERswbjwFy1+q/B/teIaNxm
WHEDiGgQjSjrqyRy0GIjO415x5xfjTKjHfTHrHV4tf7510cXhZS/7h3EmUgNXx6oCGRZfaIXsMNA
XdUWRelZTtR4ZZbUJ0DHtsZ1LbmzZEvlJfKDd1wXcayqFU0qJ+bdIP9Q24zo1o01HIu2uOEMyugg
w80m8zYxgxSy7Ia1s8W+f9Iz8CV5xRbJ85Vd74CC+290Ihtour0cfKeXc1qA8+0uwustL++lJnKt
5saZtrAeV7bLhaHV8eqazq4QdWO7mDFB5RV03v8+9MBGQdIGPUTItK9L6BkK+PIcLesI9aAqRVod
PWdbuuhX5+uTkdWuN5Z+UhbX5l2jhpMVWvkR1CnDv0aXg0wYPTXI2IJkFR0pKytgSBZ2VHXmcnxR
pic4v+Au37iyrpWs0ASAVwgk5uDs13CNvhLMmJDruKt5OoWDET1J4C9z+xrNXhYvZHDoO6AZxGup
2iu9bQfZnIFsHD1Zmf/9EbzirvCuhO42umHQlL0WjNbQrTuVPbfuFOfJMmaimX69WSi7agTJcLRA
yguB0fLzTzHPlAzjUFvCQsp9D74nTT1G7e3347i2OwA4+B8Ty88/mdC6uMqUEiYcDRk2prx31WvH
gX1RNlrYtwwtT+hPhpjCRoBpautOa35kzHbn/inuIEixVQbesrOOA6QIqI6ug512Pw/GQx5PN1WS
/O7ljYB0a3FWTxejsHnfRKWFHQ9o60haZhPG/ny/PBtG1nFEMgw8UsrKuktllJoBP+6TQx653xtZ
puTyBYTcJwrAeAChhIPtfLk0Vicik08O0pKWIXvweyo1s0nzmnJ2aALUBnRS2I7ZYisfuk544bkF
B/pJgGXlNZpxBEhDE2OoNjcKqU2K5tf+Rs5PrCVS722xOK3vsS/2ViMdIsVEDgoKLKXX+y1Nz+WT
dVO7QOwRxRugpvWRu+zk7L6f32UnfJrf/1iF7gb8Bapb64aORjH6GBfoGE71MYkaUoAgwa5/NDXR
og+b+3q31Zi6ykctFkEkAjdsLY0dyLhdruhcNxnv8IgPhVufKvJ+2BIHWxZmNaQLA6tT1mpmL0nJ
OIaDdioNRpro38/ZhYHV6dJKm8t6hxGY2egNWUq7CvR/XmZohKsgTiJVvJV+XZ219aT93ayfPBRc
7Zx1EkwqNcSujBODui50vb/fC+uMxxcrq6hiijkSxzpkeRpX8bVXzRc/Q+MwvQovIhEtX743t2YQ
/o85iHsjHEVeaY2FEI0ucn3Ajh8oux2Cfg/dOKITIwCteKC7iRcf2wCRY3gD/owqlI4GYJ6l//H9
Z1w76AuzzX8+AzWyyw2ZAvhpV1ALDrN0308IpzST1k3r9Z1JshSYpQ4PGIqc3/P3hleubTV8Z40p
n7jcoMsFw+f76nHwoh8dKgryxl5dAwa+WFk9kJCGTufcgVyV3Ya8Res+UYdkkUh+q7tXLSk9GbyZ
pfNTzwwy9WABVMmQbWW8r2/f/07x6gEVoWhfGx2G+nhLt1i2N7bRl/AuAgexapv45TGemhLEQfVM
dc2F/JqoqUTbxiaz5Ub5fc08bQTuEDzMpAKFHVivIJ3bBX3tl32017OKzjP41X3h3LTKVvbrut9D
N6oD4jfkqpfg4NMRRnm2nwQa78NODtoR3fCH1iGi8CLF+35fbRlaOdjGBP6lGiacYh80lvtDtzM2
3sP/n03137GsXKw0qv2QQesdPhzakji1im8RxWXvPSfszgXx/7+sX/+zjUGKgBq+BhzauvxkK3Gn
R6k8hokCXngOQhvRoG3qd5cb1BpJH92kwu+Srah+FbF9Mbty9bMZT0bOMJej/IAXNOEvsQ5Bl3jr
lF49IP8zvC8gLQb5AbnRYUdz3m0e8FupD6anrP27g9mPPn5r3arXyCxU/DWhW1DRK2EAXs7gAV2Q
cAuP5OXmVCsjTjnYW0M060AUQvKG6o+mGf4M4jI16X1pfJKirV20nPovF/Uno6vrhneDALYPRiGG
emdLJTXYSNPygBSOAShpT231Wbf4XsZ5RT8Gm8uNMHldbf1neZeyxt+e/i/8UAokDgZ1VuD6jbwI
NPHYaZknovZNqcEr1HudNe3roSax5rIMxemmOmbKQ88kqA+V+yw+NvOb5Zw6Hh3yeON6WD8ov3zc
smc+OYyhSWMJZJXwa6bhG1EOqvzbqAs0cHg3J3DbsnvUyisoSn/vPq5eS2A2BjwZ2ChADy7NFnmZ
R/OwmAVf7hwH0B/keXxqJOd9Hg0PgmYbqa/rA/1kcbUPtImpzdzBovEg7R6jW+UwHtTb2nX2yUbI
cd1xfTK1vg3zhAMzBFNt7in+Y+SarhHceFBVDPhNuIV/vB5afDK3uveKOinQOwBzkuJOQCLMrhlK
f6Tcre4KuoWDWSfw/9kwn6ytXiwQOsgS4HfHsCqM/Tx3O3TBoTpCjNBMA8ZOrQ6S/OJZA7dCAVHR
WCJNtu9nXEfNVl/6VX+GFxl2EeJ9iDBebiJztqSyilV8Sheo/clQHyttY9t83adI26MwucCsATJa
JzTLFmDuuFSm8JX7woNH3AosvvpEGDDx25cEhI380eUY5qnVkqmCASsuHkE70I5+nIPxQPfquoQ0
6w+16jdi0atjAsISIIKl228NHo+AXhJzrE2h9jqMZEzpRKTb7pxuMV+tMfvYKhjSJ0Or9VFloctQ
4ZwWdVGVip/xSLTd9Ky5CkkOQJJ6yb71f0O/wSTI2Dauczv8fDD/NyuIJz2quJheZG8vJxg0SOZo
NJhg1aQxbSjKrO4WQfPXCxwDRRIMLVTAOaEKuLIR1W1hcnMKc8CbITFq156Sui2Eo/6t17y0szp7
mTbMc6MbU5g+Qm+xaAIJ3WEvDTo31S0mk7+KJZf35qWt1cUgKTyphGxN4eiDx90TvnD1ICPDAXza
N2Smhucs/6ONBzgkzYIK/u1QkEMDem8EwpsR+NfDfvk9q8i2zpwyU3Ib34OnEk/9yASd8daorxtB
GQ0BwyLksjYy9lwDsfYUmroPWrh6mrGKwv1+Fa847GUo/7Wyip2duawrE8wloZ6+FNb9EBS5ryMG
4tobGNkdK6ca5HW+N/o1Xl9k1Ja64F9dunWTr87sqVdj2LQyP3V+DWlgiZvKoU6+hTu44l7QkoPD
hvcQOMzWbSOTkuta1dZjGGWkeYxSwo/RuTk4G3nbK0sF3guQK+Ncq0AWriII8CNOTtZmcwhIAOas
O1dOOCe19/20XQkbkLQy0LqHOwZG1hcAFODEOMzpHFrlubxvQvRKk7zaaZCals/gxRFSj3XbuhWu
5OlgFu1b6GEA/h9Ir0uPYiFgtDLAkUL7JJFzsRe+7JXejEeQ5P3ufI3RKVS8raTW16W7tLr8/FMw
aILGeagMWG11g6rlsUiR16WG9hiDFk0ku425/RqaX5pbvXvANox+fgFzc+ZH7KQ3nAzNYz8covuM
B50lebrmSTqELdmInOHP/5v59Q6KMxPCliKfQ/HLfhpMPAp2gNnuBG2C2Bcj+FupukUW+/UYXgx5
3WUo6plBzqiYwyKpqC6/1ubL9ArKIDoMf74f3nVLBtIhwOUjp71yZXrbcdwWErZJ95BKT3L0xpo/
WvQbOtjfG7qS0MOYwA0DsC1qvjB4uWtsp++SamJgoekst04TL0ODCi5cCYnEtvdrcO5E3O2lcFKk
u+qtF+1GFVFZxnJ5Vy1fgL5D1QBtFOAZl18Ari21mgSfQ7YvPcHcku0qBTdT9MDunUNEH7qH4o79
zl6+H/nX2G0xixa8Bdm3AJQuzaq5LGQnxv6dTGKapAP3yezrOhGCA9ZwUO+/N3fl3ri0t3IKag5K
98aGL5rkkzQ/tO8gdHnVZNdMQLsw75Ev2bg0rk8sJhQN4mhtAhzlcoRoUc5LqyrnsPd73/ROzTmj
QFDQZK+TiHykVCbxxu141Qd9MrlyCnanjW0MOZlQpspRd62DsbfIVibiL8PPlx3zXytrBF5jxRmg
VrCC+vxZpY8zAYn67nz/syc/YleheKdTHpRu4mr04/tlvLpZP5leRcUWhOhEJsMFiBkUo3pNIClJ
VO3Mpv33htYdqzgQ2C+fLKmXqwfqDKEYJSzpcqCrsWvmswuajkx+LPlrEUF53fCaPlDlmFaVssdL
AVIpe9FtONrl/H8316vouGkLux0dbCIn+pE4P7Nx41xc9XSfhrn2P7OWQpqsXtYyr+7t6JlrZ7V2
M33r7XslkwO1QYCW8H8FPdzmakILSEG3vMGuGX2weT7POzQt7MSOu5Z/Loh2UCgcgV8cjJS0L5vW
r12Xn62v5nEA/3IvpbBuHgwf1QMK0T0/OTU7y0vAsIQPoBEFY/spPUl7/YgUO9lIZa3xDH93FMCJ
SxyJRytAHJc7Ki9Qi41bTLXwW086j77txT4oHLxqDxiM4poDFRZBylnl/kCKcpPsaS3A9J8v+Nvj
BvAYLpzLL0D5a2p71s9h+Sw6mt03j8Wt+m71bnEzvKhHQTXa40VSHIfzFrzpr7DxeiOjN3npr/tr
e7XRIDNoF7rczWHt1WQK1KDZN7fjPvoDWbI7pF10F0zSQUzff1T02cArqKMfE0m9p+Dm6ckmCXXo
PSfvMf0RPLZknxDUeElLvfcwpqMX3jQ3qm9QETw8DUfzfiumvOZ3Pn/9ElB/Cu66mVtqmWPm0Mkc
imMecp1sOJxl/3+ZIPTywLOgLx/p5EsTVVvwibczfHfMTwYUw6nQWnsnyZBDqNQZ2uhD1xKtaCHu
a1Yet8p6nzcQxpbHWPO//5hrXgcYC7xAIIKDlq3V5SzkXpnqRJ3DpP5lsXOxpVb01etgkA4IZ/42
yINA9XKsHH0xkc4MOxQ6vc3CLiwOfKul84oN9BKhYxpbDtmndYCRqK3OrSGNQvupfpY95pcUr0R/
pLKv7ifXJB4j3Btevp+5K24OUFr0Yy1dMei7WbMpG0zui1ZtotAHxe/8ktdk3//UHxFS8ZYGEDHb
6y+TIHLkgmFRuh03XnZXLmfYBxwVHW5Q/wON6uXUSmDyGbpcROHR4dQ8qM/STfZWfIxE3Ttvzmlw
y8f6VgTprt2BcOVWvtlqy/gagzhoygfV/UJoiWlfuTmbKSD/Vc0ojPPMtcGwOt0a0i0SZEhoDls0
Mn/TlJen5tLa6tQoolKc0rAiVKhLIp2Td4mMvnNWg8Ez/OS+JdzPAtMdCdKC5PEekpfk9ubFJC83
Cs1vh/3oya7q94GMpoDZU+F3vt8PX08SWjqROls4IMEUvM7VO2zOrDKLo5AVNdHFvps2LvArgcql
hVVIBHpXHolRckI9kHzjFSQjT5XXPvUvzlNzUz4UgXLLtnJpV6LpS6OryzzK86hMQGMZtvfiOAfY
6V5BM1LQrbaKK6cY6RCoFaJJDjpM60vTHiqWj+AYh85fQrr6Jve07E5XwJMafL9Q1w4uiKMg0QHK
LQAs/4bzn1x8VAogYZkihTno307stt9rR/5QniqZ6Ht5H+3YzYQ+bP0Yn6MbKaw3woP1QFFRBNQf
TFxAW4JXZa2Xq+TQV64rTQolpOji5KOoejCETAQEeLSsNwZ7zRguYmTpMFaksld7JpIn1UQjbHwS
7b64xe2yy4FUhDaj+2+FKbDpAQD6ZGq1U8QE+eGKZ/FJi6J9MtodkWrJr1sk6mKggVNkCeR464my
flyuja4CnXGKq6bIMb7m8WynbnIy9xm8Lbboz+93zZeg7h9LACBAFkDDdblyt0hFakXFJOwHdNeF
Kq187qZuc0RKlyNoMQmolEnp52fntt1t2F6ydJ9939r2ssqfdqwJHGfadbDtaJDmjh/NORiGXXxK
9mP1J54VUiUf35u8Oq8I39Eki3oOsJ6XFqdSjaxWwrwqIlANtx5lIoOYMYYc/P20t5KNM3F9duE0
UfGGD8W1cmmvzAaVzxk2z5zwBz6Wbg3pOaWNkVbba08sf1CTJ3DpjvaxLs8pv+NWRds+6At07U4Q
Lfutzlv0M1+yi39n/b/ftKYF4MrYyKaDOQAhJBKM5+jQnbKnaYCXyMIyTG/4TbevTolMNhsQ11fr
Yhqd9CjXIUBacqqX08HEUHQsq+KTQZTmlP6qXqIf1bkLLBqH4wFyOi0jUqg9Tb603+LW+IuLXO+2
z8ZXa68MdTfZFYzXHt6K3ngU5/zdpCXNTkloMIrgfDr2nvxwI932UI7Y0jNZTtLKPmSFoEgHoVIQ
8pirELzU4R67QY9PcRHk3blld2N0qyoT+X6Lb5lZHWitGCalBoL/BObAw7ylXb0OB7CCKHRBrG0B
SwPJv3JMaExPCgRIcLx2/yNKmn3cZRsJvb/pl/VEQQsOeh64RkBLsnLuDFBFvLN7dkr3dgA6vcPs
5of2ZOxOkmd+tKcyIfzguPOpuktJdI6QpdntUG5AkYqfHNT0v5/QawcGjGT//Z7VDcALu+5MpUN1
u3nu7TfUAQGccsX0q/lh109T62LzNIMnNR9tmHWgXSVJ/mQgt/P9d1w5PBefsZp620ksKVExLTyK
iAPFSEe70yU36w5aFqTGhrUv9VusNIR70QYF/VAAy9ZMoU3OQHRcjsmJlWSgGQVJKLgvJ2icoT5N
5hxNw5Wnn0cPCYc/01F2WU1KdOjT3ffD/lKE+edDkN4FjyjSL3/jnk+3xGDxSWPmkJyc8UE1SKHd
DHFDrWQkbJedkfw8gUhmw+aVuQY3jQJ4DSr/gFWu5loZHc0cnSk55W0IRPtYEstvrAPol5M78IVr
jq/Xrhk98uQj9nMgLEK8h0p7Yw2+JNeXoX/+jOU0fhq6xPNsiEF7CCWX90EBRhH9olF7zm+jHNX7
Y1c9qpVbFZ6pd9CSffl+Eq7clWC0WXqoF2gw2MsvjY8Ni+GqrfSUmS82s0hkUEOJSPZWWilJlMgr
qk1Ovi9xHfoS4FosCCAheQm63UubiqHWVcbr8QSaFSRIWmrSlphU9fpbcBy+4l+//bz9MbmQuqEz
eWlI5jIikD+p0McwI1r5LdGevMx0pmgo3kGAzx3wMKKujOD+GLsVEmUpUmNb74l1PRJPZSjHL00G
SA6B02313XPlZF2HFthTXz0mUkyqBp1mGwfhi+tdbCDC/4ciCmpCl3PDGevjqAQSH6BNyPsU6Bze
yhKBch+/5ML3wghye7KjLmg3FDcujXRCGrjD2HSa6Nvp2Ls7+tq48y/wb+yQ9VTpz5G8JOQtxwy+
6h45+4UbmHv09dLz49khCiH7t8f9r54w9wVqQN7D3Z1G3EPY0x9/cnIACJuY5BapITxgOd0tTTU3
SoC/bdw/PX3/03kZMQinA/1jnnWi+hr+8aP3Dfy3tPEfwCdBbZLtOblBks04I0UfhFrwMrg/CvIU
cuJ1G77gyzFYzcgqhLMbGZ2oU4wZCeb20ZBc+ddYYGvKhFt7p9goOf/lFvhmAdZ1Sakvh063YO54
ejvJ1M3Ic0n2p4+3fXB/ck/nfePhj9A7HN6D8HcTvO7c74+9vizxd1+wun7zZEzzQcEXmG9gWg1N
un87+799/9ZzPfh88uD1JDBJQLyddxPS513oEXJLDiR4d226tSWveYRPG3JNxGdOuh5bM74mI7X3
atF2Y7hfQ/TL9V3TVvXMTFJngAHR7Bn6FXDJ/el+S7/MzitzUmDT72evPepnntxJFZHd4hX0SN/P
+dcQY/URy7H85Ohb206UvMZHlNWtjOZc9DqrGUlBBMGIOT2yDyk6lpBebKVjjN4flI6zgnTVBkhN
35rsVYgKyHYUFzo+w38ucKhPr2ewxtBjRk4OTvgjweGj2AOvvn8vcP+HgXd7CMIH6D3Q49MdTuDH
1vJ/SfnDs6Lffik3ILEMwlv1cmaivnemKun5KVfRH7Nv26e2LNz6LSlewI5Vtqmby2GcQEb7NERU
BuspkswCabPWdVK+sU7acu+vzgbEXdCvB4k+EIKvARWWBOpjQ5r56VUiveuKfXwsXOmGn0e3sImx
S3Ez1a4SNDt7jwkSgR2TCM7SbVAqrf0/6Uk8FVtt/1fmCMBT0Asg0w0SI3ChXc4R8hFFqxSsPSVF
iSbmso5PuIwyN6ogse2ooCiGrGEdKBMo+UUzi186+ET2hVOCl83i3OVTwfzCVhOvcKY8GNpSOsmA
/YI0Tt5Ci3y9KfGtoOsBqSayYWABu/zWUdVnq1TT9lSVPzqtdfv8IR23WM2/urDFCFYKZEtIEf1d
xk/HqbYcVvcOjJhL1vbRmclcUtTJzXLDe4Aj8euWQH0Be8LU0Pi67NbVgEq1rLVGGh8R1TCdcLTo
gR0oSsDy1MXKe6z36a+ZjVymYFnpT5Ekid/TZJs8ADQpAmfdlBdhMwBZ7CZNrrw1Ra3cTJOU/Cl5
ZhqkKgcHT2Nt7HxeIRwfnDI6z0j1PTfFUMUkGwzw1fZNjy5KUHX18U5DUSUYJDUeA6Wbi0fWaalB
U5ONGpTmORptDPDxB9OMvUQi8KBBtMXo+UvdgxPA5VozMpIOuviox9R+bsqaaXsozoLMSBF9krqq
xednuW7bNqNWnZdTFRpVO9YxKRJFTv8wDUz/wPjZkWOBxTRth9kvdaMo90nn5JOfZGDaSgnruvQn
2G4MBHOaBs2P1OhnRBLJJAlqxmKeGjKBULtBHiTTW6KYzKxd3kIe4UYv7TLft04BQJxSJVUGtsGu
G1zT4BAFnOYU3ZdZ32qy1y8cuVSrIVMVqLPZJTt8CtpvpLgUHyLG7kGXsl5yiuqugjZ7GS1xYO8t
DNKnpngp7WjEoQaM3DzqgzSfirxV2J4pxXhf86zJSVcaVcg4lBXcfhHDgCR7/DKnufjZ6LkKIp2h
MU5qmjlgDOxn+6G2VKcOUlkuJcInHZpNytQbrlFmfUbjqk3bYKzsLIa499D8HiHwo7iGVYJJ0bZB
n0O4NqWpPyVaFuHtJxv7SuTq79pwIiko9EJC/bmQMi8p7XH2C2tZ7lHrLAOktblgtAW9UBxYjpE/
RpYMPJKaGLEKEkPWSK5IrHZGxhZctFQ4hZx7C6TjxFsHfmwA/8W5KBh/MAQvOYn1REv8vKkiQeaJ
N3dlBNHk48z0BmOqmAiSoYoUWkqyOu2s2hHHYZQnhY6A2vzOzDKR9uBPz5FVbYTa+iWQJymZStn4
SEvw/UK+q+SOp0oa10gzytpdow0g+GC9EY074HQtcM/Xray4jp6xX2Vud78crQcgKZVaUZPOGAGn
KQtbPEutAr3o0ZyxXnEsOhk8e2oDxLc997kHLcsObfN67yBTrWfNU5aplgzhV8eaXClvE81tHDPu
ydAjQ6iCu26i09QngqRMZn8MwCRjKjeTEVQpUxSqSVYJkzIaoewEq+GXUPHJ3S4BYS7RZqWbDkPS
gKvMAjbWPrUScGuQoQGXpS+MGbowqMT07+PQOI9jJIN1AtN418nCCXiBXmZapP34ASncNiVqghQ5
VeQZtbikFNrzrCfpUy4xpBUNk0VEHR3ksro+xvjLCFuMWGNnvsj5YGFFFav+DWxEgTdSo82HOE1w
9AVuv4xoAlgidO+LltM5KksBIrcKCtRWy0tghsYhe1a6TGQUuerm51iM416R8ikhcW6wY2Exp/Yq
u48dumDVdkNapDAIOE5MnSSSaZMyuC1wTFivUq0VzU6BmH2PPGwaze4c5cyT62a54UG3eZpSBcmH
LMvrp6oy8i7sbZVjtrJEgktz1PwD2md1Qruuw4cms8ltKoxcgYhYlagx1UvZgS6yZEeP6OyoURCJ
AB4gIPvDW83Sc+PDaCKQUhYDczBo08zRjBg1ypMF+OLkIgVh/mwsgbhvbkFQT5mcZI9Fko/v1VBn
DOjc1Kp2OVsWlTsJapJWWrWgnmoYSPLtGQ7BUUVzkCKgUEhWmHBYQuUGGGCtWdZ2gLdnP7uxciwA
vyLZ8DSljpMQDbDtQc6mCLUbvAcHiBpomUJ1fZEC7wdnMD1FSSfDRSvpgHeyPouKylGuvZqKKHXa
aB0kWZ1mkh2vGGO1IUnS2nddWiDGTLO42xcmS59ZXltSYHVF/gLiHqnZ205bBrM8dlWQG3WpEKyJ
lPm8zB37xJiTpHegqIih49HmakdQiBmOI3TJl/wQoFyk4SY/tXNdmsE8SuIBSg3SDVLCGX8YVKlN
Q0nuSgWdgroWADkVA2YHr/+KgvQAOlVlFj/bznKEhxRB8j6iLfVhKtNWI2pvG2BotERN7cJqHmfB
URXRqtEwKFDFGvBLFkjBAxtB4+xxp0NGOYnHLt/retQaWIm4KgIp4WYPbsm6fGwyFN53itlJZtCC
mvQ8KrhpAP/vMWgJXEk/x7aos/Ns1L2gOQfG4EE2GlQrdC2qq9PYQp+9MqsUnfi1VUJNp+RqRge7
Fp2rDkY8HSFay5jLZKU3STtpReEVsXBQTI/w9VTB/qyoiQ4mTGOa8ui2GyPrEZEG2OA4HMZ8zFk9
wV6j2xOw3yKuqKIii0yZ1rQ/0Aht3ZfJwH7gzTakuKAVEFkYTjI2YTtEdbfLcmm8y9Ckmfp1IiMG
4oZToqozT5Iny53I/Gox5jbMVnHGM9vYq7GoBqqpqew8AyoyS8SO1T52jaLpemJLYn6LwZUNXQZM
tEVkadDftb6SNFoA/X9ifZWrPiuQxyWRIkfj3qgbp6coDyYJIvRuih+QhncyN+9aNtCeQd8Hbqk0
+SGestiCyo6DXVTlsiVoX8k9yJOX7mwX/txAk5NsMbBoFdjcNII6yLMdm3JFs3aU0CLNY5EGuoDQ
oyfHTfxnNLKx8vLUsM5oKFoyJ5o1ZC4fJA6BbXOocUATdIuBkFY3GlcaSrXjpLIkWdBYg5Wgi2v0
O6iQJSBj0zBxwFrIZ8lMp+jYKl3OdkaHnwZj5PRm0INO5NFKbIj3QPe5lf3azLP6GCeJdJSiuPoo
UoPfT0Y/ja5gHG0FZlx1iefEYrCRVSx1cKLNup6HpTQt7AhxAVYI0AAg9Vlqaq/48aj0d6Ar7eOH
Usvq5mxXYLh5NIRQn3JR2g5pUTtrj6ZQpx63+QTFRaDsajl5LsTCAzroEcpMiDzgbsRYg6BSlxCl
0knMAo0doupeykGR/8w9rwo6Afky7NAFm8QEgbuj+JGoOWI9xKDo5Mm1nuGVXEJupsuU5CAMuXC8
0qrtCtBjMRi7WFXr+H4uHJW5dlUXeKtlncIfojFSYleeovQJUJNycGM54npogWo5dee2q+JgZk2J
DlAdvxJUlxkewcqY9cW7FDtW/BDhDOVEktAW5g6dPciIsDLET4gWbGuYHsqs7NWbAl9Vur01ai8C
u+NNBSN45Ucz/jQwEed3ZYInJnHQzvuqKdLIqAZAzX0rxfMvQ8g2FOIiO7/LUTk8lL2Nt0qf8OwB
3I1pvW+6XL7XRhtF4OXSRVjJVfsDCQX2hkLXNN3nUWbHfpHHNcKHrgHFOni/ZzDfdQpLqFGVcUqT
oq8ZFEpb+eTE8vhL5+DuIUPS1o6biSRCs53ZYA0bXGIaGSS4AjSixPkHixQAy/Oya/7kvIyeaqtX
Wq+Ga+RUS8DVSTQbeD1Um5o48aLc0hjp5xxl3qnocx+OTG5pklrxTYpuIwQucq3e4g4xQSBnT8WP
ckKYg4a+Ho+KhY2n8sZsnifQVGKWiT0kzMH7g/fTb0VY6Z2SRTPAfiL/5cCrRV7d9nCMSQp5tiXU
cF7UwjARBEhm0QFaoE0nJ2nBPdfL2px7aorbAAxHDpjorfy5GpUISnIqKjqSY4DJSLZfYinLw14q
+ju5kaOIcj1SdE/rG+XNYRCXwpOiTrEcwtZdOTX0bGdrzMKClp3JAiuWa+GxuhuLg9rJVe+BqSmS
ySjPYCBBnV/X3VYXzXCDKUL8ndgN0urQ65NQbaor6RAbeBh7BtS6nyO1QxKc2QjzycxB+kckNgJP
1wrVHj0xZo4FaueS4XlX5z3gb0akJ67RlXLp4jEzFwjdZxSKkFAHiotbrGKg3bec+vc0WJhzrY1Z
hxgpydOgT512UQDH9XPC86tsgiY18j2U2JNsB5JiXXVVuanaOwu9mTkOJu4sHuix1Kcu8N5gerG4
xmkhdyB86XWkUuR4iTRUjSNGk0eIHlCrwUOalIr9/zg6ky1JdSSIfhHnIGa2EFNOlVmZWeOGU9Nj
FAIxSOLr+2avelH9qiIC4XI3MzezbcHdmXzfxjH+Fq4dA8cUmWAuvKyb0cesu/nkbTqXhUnIDYAD
QGqH3n+3unSqzoZC1dNxjqnUogw0hHuRNPEI/G7mpS4IIt8e6piNaxlLvlUeGfUYbK3M6axEdj+3
Gyb9eYLQtjgyD8vp3s8tZGObfq+DNoQUGN2G8NY6Kco4GvNnG6poKoa5TiCmtrhPiogQg77MhhZb
MZgR96eq08Ensy0fulOzJiSh4GA9flZ97/3FLSkFY8t36U77qjE935JsxAOa86RoVdvmjQ3C6PMy
mDU7R4tOl2Imx6cutAzSJ6/J47Z0EURJwdI2/Ah2x3SiBhn7fxrqBh+IaI8eZv7sIKc6Hp7ZMWNs
l2Ev/+2B6T+JnvjJczZpXskuGUm+Heia6nJo+zA91aw+sEPRjXymONrdi+83nb74AYWGijKn75y8
5m03TQZWR0qYdxL5oJAGjoF+tlbV+jwcbCSfrOIH4O9Q5kXWkd+d67lvGaH2rLsPj6AfSj+ZRlMm
hqy+LYFcqEWHlxmN21Ezxto9LprdYChGB75+W8Ohe8WfOAFnammHfaz/FdECrH0XzeTPrgh4G9qi
igQ/lgym/l8ntfAvUVxTBps9y905T47mj9uW43XFWNydwgqIg/+k6x74ZbEAB3JRn2T84Yk7k8z9
5oIh+iVUqPyzr7uEPUvRh8kpQHNQF+RtHV+p1lae+rrr11uVNi45ZUx2P7Khivyz6RL5LNvDJufc
G5ofjmkVWGiL17iYJ9qhYmiG7JnF3BFHgsFRdQPttfmribdQXSPiI4YTqzD+djZb3J6jgBJ8kzCp
KOsJqRYFZvD1D3ym9vGeYUIJWsIN3LLNPMZVhJVHwBw2zFgWOlGLcx0m/W0yhASfMbtq/sy4s78o
8OjmFsx9ON9muczT25TXA5f15i9kme8jIpJhlrJ+V2LU7SVrjjU6ZaqX+90qpP5ue5VxMy5x/rWW
cjrKjys0LaLDJ6TH+hMjSy0jHKqPwc79VVXxGl5EQ7+btVYMpcI0BlM32K64XDwhnpO6o3Lb0V+e
dSAUzXXvBbz3uDarolJe0DwqLfT2EOuNgZEVQfgRBLI5vT4A/o214+bAJ0VsH5UyYEt2aqKRJnaV
4VQkHEGgdttV/FxBNO2npbFRVmriPdMT2PBX/jp7ZdkGxKmp4+3bkZFsUa4zHl1l40FVPkvPX0Bg
VuAo3JPZ7rgPY2FbOqpVZydBhh87XZyEoBQ6qkWx9OwlFGRLLQqT+6PDw9EswfiQdEHln5Rvhk9h
LnMcP0ETZXH4YxSWJqyjrgzTj9iHfiH/9Fypo8djRY4z+szKbYLS14ZnI7r+eBuNopccP5ZaChdW
3lwuQwKHAMIOcZ8xnvzzD+X9OOZ4FZeE7nrl0uyjsKg46yyAJ9uaP09NnVeA/X36POna5MCEVox0
lz1fQ4UNjiRK10F2G8JY/swxB/8aeIFj42P37H/E/VhmmXAT/SmKbFZmlate89njxJug5/5Lw5pr
fENR8M3ryNNjYO+Bv3Igq5k3mViWKaNEFzkGOFS9gz3LC/P0hDhsiJbkacPgq7pubsBZ1gtaauzW
80TPQ+d1cPQu3ZbSdNbPyg5zOls2Nll/hMto1bnpah2R2oEWnFzs7fiVmS38O7owAb4Z4+Btn92C
MdlCb1SmY8TLrNJGEZ2QqJ47NA/ln71P8rFMPjp8wEFNCPO21OGHHENtY7mugm2AIR+oY6ZleKqk
8zzmrj1lwyfo1XNlXHacM99O9WnoZBg+C1vZtSQaY/s3TETgFHvkqyelxxBosFXLt0DEQ3gd/WN9
yrJZtSenwGkwfVz88Snv+6S5Jem+iEvgTBhcOm+HD256OfKSiSrcL3A9Bi+S+MP7rQ+0X5+8XYTd
jZTH7iWPOzK0gzYBYAJKSttyPmLVPsfO69oHE3ZjXSxC4KCijSJft3dZG5Vu3tY/hISK6RRPvszO
eYAgtJyEbLPzPkfBb7x6U57NQbRI2dLtBOcjrBdd7jow37I93T/939Ox9INJbWVQz/qnt3k53euy
xduJQJCYBqDpBm43MSXfTfwBQVqUkHcq95S5m5TfzOXkRKjO3rjFtxw0x50kawGiGGspbnjtWfZ1
80G219FJmRVQPzm1tPayT/Pq5VsxN3RVqtgtpeGUspHDfqjjwvYc+MxW6+F1lv0AZGxUkl67NWwI
jKaxyordZVYD96uQBR1WnxSgZpRVpZC1D7gsYVYv+axBhmfmsuY01DkbbXPs9SfEnBJMTzcRzrhz
qm9E0DFazL3lFau4IhC7A2iil0ulXksx23Q+bWNgf3acMlXuw9DT9E5ZC/CZN9PJ7EF3722J9BDL
eCEgDD9if7/03IC0WdH0oPYeKMcCln6K/MjoMmdqu2myCpcTvui+AfuW6nFtNp+PEG8ICjCRwJ7n
UO2frMmogbXzvwLq9O4klAtpmEaWPmllZtUVOeuWK8kxdG0gRQS/iTZPdOGpffGvwZR+pGs4pP4n
TDz88UYjIlUpOKN/dh4XXYGLmvSaOnDh71uoq190ZK4pm862jSymeQqWm7LEcALs+tK778Q4m8ux
8z8FTBIcXBZu5E8fXBPY9ldLBizkNpeeUPdn+hKPS/LWz6K/N/WQsGY8RXM8lBs7sl/r3fbTZ2/Y
a+EX5iDOtMi6vEcm2SOgnvFyd1BWW/XQHaAqJfhKGBf+oHbSNPrKTidih+PvrrV0SEp15rXGo/J7
3Bzxn7nqjvF7P9JmvixcIfF7wKXt7o6qF80Ln9I2p8NfYq42fOqCBz+uguqnUfrggY3z9CgmI/dy
zAm/Lnm/dszNwnTuTzVOIT80i1MchmjM3meTsS5Q+bukOfFtNb65qTeUNSkXMNZgcXVmymFVEvOE
bEnWgf9zFqlnE9lF3dXBqgRGVwo347fBeYJnMe1J+9x3XeedYtpcnrRW7eswqBYVFtPS/ncYuzUD
IIcsYMxH5CGTRx2OsWXB+vDlpaoaLy+59wzuItse19v92nlpQMEeG+/k0a2ae+xBxBfQ8fVpThng
rj1dRHOu9d7FT+4w+nc9ZNqxED5G66dw8HFJCBsnQbCZFhm9c5XB0vM3yTvZ7/t8WxNrcXRfUrvf
77BVlOkPfwk6N7E9yUW76evikqEFeVAJ67sg8Gx+LlN0G+zmy9u6K/TJRZzZtboi7O3Fee6qDB8/
zBKa+6k/eFzb7vk/6HWTruiy3sfpI5MxfJAIj4/PFPG4zORjsSKV4eNtMkkfAOyW5UxnGu+nbNyS
pYiERt3lBUAeZb/uyfSqmZGGc5tRR09h3VfzJe5EXV3ZDwm/RCldCj9b1nqndh3czyaIc3rIbaqq
/XygIVuvwuxDd7fmSzQ+WJFtyanp0q47Jf0q22/moCTedRXtDS6qQDUNIRBjuMb/QsyRUdUdIrlb
62hNilyF2Q+2fMV36S2T+9uudVr9Aamz6Weu15AhxI0fykRNhFvTiPn+iJRK4a7agS52BKmhtW+8
2xJFCqBLN+pRdBXQFqwAYkVnAcd0lB83KhUBEEc+Kvef3tUhH7y4kebSTOn4vLRiRhbnHSFdml4O
HAUbHQxlO0/j8drTh3z1Ohq80iXJ8A6JDpVT9p5y3n3e5nv2bRoCnJDmg16CFBMx3LmDx1NOmS+n
U734Kr0mZDbEz7kRLV4iU7/8Fm2YoMh1ZuiLCS/X5JZtw/qcmgXHbbes4px00fFUBe0YnKeKlu8c
Knk8WOXrpKirHHlkNOrub9AQgvi0q3nzwaIAwmhSE5uUFJyluQ/DXevXWAUWnkNJnwXLrqfZrXsZ
AUnbTIJwrlnDKBKwVbGP8rgL5qx7b+DN0Mt7CfLPjTjy13lT7nWnu27vkDQAL4zcjUkxkUDRFoT0
Bl/5MbMXJgz71K8m+bnnPKxCRc1+Tdujyoo0kcuPg7D2sJDxQMvVzAn5PTnIGiL9qV0BSA1e6wIc
U4IXJClbH/Oc2QIQwKlCmMR774HcvQIVZ0W5HyvuAgPqb4t8cilWr34baT6NYhsl5Y7mLZoDd06p
1u+GBMdfGvjupdtX+jDP16qMjiO+awewp/PkmPRK0a98pjYaNCGj0e7/N0oRrkU0zeL70HjqVx0Q
6FRMu5WvEQ1WdCJuC0fTJdD6s8F9pMI5ej++bcNIqzZlY3w+GjfbUn00mPAXSf+1SQ6Gcpk0UD1J
0FRf+2GJUTp8APUrg/fZInogDyOYO3PCZbk1p70fkpz3IdJvORw0GNXaOpSEACljuTRT/t01KCvv
Bpr/TwdLhATM7HB4lZg9XVRmd8+Dp4GgyRLff9VVSrvftAPCDQFydr+MXZ9cjBi7u2oxDkoNTgiP
CqBMniODPGfUi/IbFFBMQ9PJ5MWBAXzlcgj/oPOBGcpgw+HYqiN69zpudyambfoa8kMOhS+50wtP
S88BubfBr2Rbsk/LME8wGIKch9LL1p0iFgb665r71WcR4b+QrUf+7sgR9aF2ducVotUA/cM2gNjZ
VujPrLXF3ZnqSFci6zr+tgWmaa9zaptrE8V+W2h4qEdrxoN/v3ftfWjzFXZGRd2uy4QO8M7mkVSY
Xebr3zqFAykAP+WXpBYjQBig4StWEKM5I/1f8rJXjjhqvK+XsIwHmmhmiL3iSTcuvE+xfOuK2bb7
n4a0lqjkUgaoFbGZzY0eco8A6aGyS7blJaTZFNnuQp6j/zJXs58WxoJzlZmyPN8t8s161ZMColhb
doKsCSRc8j7YL/1edf+ZKZ/Hsh7XFBapW5P30RtViEVbqL7C9h9jkRtm4HJchkxd+dbBp7qJWhLP
TJtfu5COAQ6iYvFZtu2rJn9puZv7lUMVtY4RmFSW4eMld+o2zd0AteGq/q2Zl0OeRJPb8RxvmESV
fuiyP0cXsni2ycq8IhDoXyQf83mrY8OJWD5YDYbi9bvyVvUIMFD/dXuzMDrStf1a5/B4kn0AhJO5
5F6Kj92Vfc3jt7BpYjY2xiH5b7QHcUF7tyXjmw2h2jiDjqDJlWOl/Sj4xmzxAZnvKRqzvR7Vw7w1
wwLgFiz0Q35w1wyuSs9LGDuUaORs/coHuxIjCa5QkDN9uAv4pK1KMl7tLy8ax/HiNj19RyVB15PV
cZucaCu9GHnAttybwGGpaUxNrNrot/N810tnpktHy/uWNuEx/0Byunksi8VqkdfQQ0NbytSbL56t
9fywLTlMcxK6j1PWzftxS0zQRDf4iqCBLvelvNsmMnguNrFheG1W7whu3ZDLbx2vWgRSq+PwN1js
Kr6wVBvqH/SWNeoKg4sP/HfYXAKvU6KkcIsfAPBjcl3t0vrnQZmVH1DbxGOM4p8GzE8Rl22bwLkB
CfQav/joAmgH22qa7+ODTvYUwAj/SEao8VNFjfLP49BHSCag95GSM320N+ayypSZNVV+OY4VZ6ao
B5665p0YZvbL3AxIkRr1L8shoEDeuvVrylCWcdoTfsgd4WJf8kKsf4YskxJx+ME6U74ZT9zP9Pb6
EsoNEJzMknn8MtaQNH8y/jh9mFrfa0s9hTkXJwoCUsq2WoanQ7eT1xYO6iM96YO/8JGaFuUPU7V0
X4YN/Jx6UqUvsUui/7bZ+dV5zcQkitq16c9sFCz/K3/zYYNh4i9J3Hnm1jXsiSCHZiBFzESO0Z1b
or2HMl0VkEHW9N5yjo2lyFoPePLCenKynD/i3ehSO9rMAi0QCW/0eLyoo/PkS0jWR/u8xApsNAE9
QQkRoa65p2+NMAhrVYVhaxuhIKq4cmU5xFE7lqEOHJ3rnMVvvsiPHdLYMUrGy9zD28t0Ngx7eQOU
Fvr9QMI9qYCEDiI5gvVMR6i6LRNf+kB88BwDHjt3xEpVaaGyPRHU7Txey6HJGX42Ovqs8FIgUpPD
8ZbA8dlv3mOLaGTaVhhJuy71CQOPzH0JSH7BFlma1TsjnSI/Trd+x8E8GmixHRlFct4TptaSgppu
bEnVLjzhm04I++aITiPiLwjtc20WAcOr4eeOsxcs3XHeJnJRX6yuE1yNFhioFyLHcuDhftrT7cWA
ppnTGKujuVfTLvtnnfiNf90jQuvvck2C3YNcOt97QVJlm1ubDCSuCWXHp2xR9UoT7uV79wUAr98Z
dCatXkPtWt/B+ERT+y6quM/vMpVCumyEZcX8wsDM3+pmEvN1FBKMPj988x4yniXkqmr3Yb7bLMPJ
uty4a07GAPhd57F9rrzJ/kUrBhzmhySXXZD5td4VtDJUl74/suVSOchWFTnzew+9bbsIrxrVaVSZ
s6V36KopTaQQ6Dk+FwQL092LbPatvu0YuHI/jaayDwjvVlmi0QMvauIdOMIHggK5lGbMy43E8qyk
/yDwYpABe3JyPUBks1VP02stG5B6LlpznEUfszcxt/mHsMg3ibv2c7b+YMqpP6e2hg8J0pbAuwUd
wwzygf3Wee3H/UnD8x8X6c11jYkCjcX3bk9XNvTaKasuPGSEcOMA+1tIVjTW02QmlaOqCI4c6GOs
5se8a1qCarLQdOfWKg6TXEOLqEzPyn4fkCrORaqDZf968C3V56VCmXfeYhmSPLTBnn+vM6+PEKFV
GHjHQg303HaQ+7NmbeBp9mS7fhPBsU/4LSUzb9vO5VtWc4t5bC0WrGynGm/SvKjc1LVvUsLQlFXE
egEwMOQuoFZzVE9uVBF0UZr2TQGPkYx3aCVtdD8uyGzPANatvUxbzi7oPuVWXOhQs+QMiDOyYsAj
r+5cW+tnDxJL3RzrLN3blgNmffWzqQnuR66e5u82ptn6IBxry0WX+rG9OdMnj0Kla3OtKyuPcmyc
wKWUIIj2qbIDO9qoKvGq2o4DdK7xyDYuEkiF9ovnp+FCYkOq8k9r7mXbj2gKO05XVJvg/qDPwfC1
irQuNV9Wno7VdNCRCEY2fKFIEb8dfZVmj7grpfl1s/CLt2FY8x6sNKGbK9eF9+cKE7xsBRGekbhg
Y9m58xzGVc4pW1MEGfESNfdjZjiVBpGVvc7KT8Z/YvaPFr0WYY3FOuW5hBNblPW+ZFEv43O3eVV3
RaVh+5MX72J6pioPL5MUXINKpJN5Gfh6+W3Udqi+jptn91cff3c+OtdV9dSbivbWyr3+Izz2sh9F
n1KZEzBq7wH2kJiCAbwXk4apEd1fY5OA0IdFhfpcWxXBnoLDV3ddCzCAYuOwMFIUbjucD2sGcfGp
zeu7B6WzftA28H30mxmaREDqqrnb6qD+AxJhRo/AIBm606hdlRQ7HN5Akjau4dCXUgcXb8w9c4n9
GAt2F3RZfZ94ag2u8SGO93Ss2uPmuS5orvsO/10sOqr+9EmNPGdj63yAJeHaVgVYDMAukheGDebj
jTWr1Ju2E8w4anxvXxOuj5zLGnGaDj6kJEu63jy1efqB1xwhQ3bIqP89DsxjBP7OIj6bfA+SU7Rv
MTCRCKYE2zTyJh8Sle4P+dwxArrVw5ZpjY7I3u2E0QBey8hrL57rEYyEsYqikkQ5FL/cklyr/uQY
C3RFLz33sLBXhfbYFiTtAQv6e7Z6JzmOmF5vVYAArwX0gcZAoMWGTQ71ee7GOel+9Gr1f47RvM9g
DhodHrqLnOAnk6Y/YIijlPxPJd6Yj/A4cnMXUfq6ZW4/QZpIc7UjVM9dN4Yf7/LqW979TtoE2iqx
XNM6SuZy7rWOH7zD91cGNzbA773aCzgERwy4TSB1dxRT9DFf6S0IHbqVUWR3IwsA7uYdqoOSlTUN
mRfF4UcHsTCLsn4d56exQjbBGDhk2BFtRx0V7bQs/0kVHP/VSdclZwm38vlQCWhNvo0+a8BVenyl
crBpNDOHfg5zyNDrXC32i/EaFvxzNS6vAPrTc57NbcUItLi3FkMPc21n8r8vA8P9gZpwDv+NnKa4
AOahs2lF6CIo0yOBXEyMQF2UZ+t/sbe46FYnm+DL4/nRgw65Ft+ONPZ+QaKsLaq7KXldHExbueWd
lmU1rijKdO3vT3hk7Liv0KGIm3B5jlfh6txc9HZtvvltHvxgOps+7RKNd7GZ3O/LHbWxuGlot79e
EHUTwvFE6tJ3cV+TNIqEu5zSbn7C5LhmsarpEPk4iIMvKUJAdUsdGqHfGrh7QxqYcmzRj8v2Hpgi
mnG+lLtfbFZlqMpqzvwZzZhZ6QADDlyvZ0J7miWx/9J9OGZ24pbJu6z1jqrCNos4rijJ/Medt6c/
jXlsaGF5FjBPcUjzqpc2uGIAmiMNGDMZnMcQbO20IdnlnolC194qX2kF/NCv43VULd5/vK5sVqfJ
2gHpZI1/d4SZx72ZhsOOXUMWP/h+jk5RTwSRcBdwaaEwsE19SbYuC8o9oOngBVtIZF79ADmiTSBw
GbE+9INJsFlW0xS6JVgFIxzJHRUHvNodAw+9kW9vi+z2Tw1K8REojg4CM6wOJwwNtGzOtMbdzctz
MT1BoefvOfz/cE6jzUMnv8gkLjdvOMK7DjmqvYc54G3wDmTVZ9kaegETziM61g5YqEzaepY08an9
kiXMRyUop6ivJhng8Psl1+1ZJzISpX/sPiyf3OZX3fk0GnGajT9MEk9Iat1eJbdgy/jM2i6fwrXP
/sWq896Q5KQve6XRGkwLar97Pgz4l+2CYSinxOyozecMLyfGAPdnTed4/G715JPWPbpgKfqkq+MX
yIqwwUhPejKAZqmJM74b4Og4dpDLAhU+WuOz9pf4+NJkwLcFCFSLJfUa4nLaR9M2XJbkiD8Jnk5e
qli38+OHluYXkLgcSnnM7VKGo6pfSa2lo5ecrHuIEs5+GDNTXsZ2Wd4aQnpIfSF/1FzXtfZAOxe/
+k69P7ILLehRnWQ1Ac3phTe8TI+x95/GNHS38FhqtLZuHWm12xV4mW/ee9/T9NBMnn3L0sxuwqj6
ucIE3T5CJAgQx7A8dNfYJ66XhZDevnletLpyz4A8fo5rqJlXphkDPnxsPYH7PpUYKKN3n2XlRjRe
iSZ/Ip3YK7mEItD2XlLi3uFhsj86Rt14N2TL9nNGQ9Gc5jji7QrQF5tbq1PJinS6uP2zIqaIaKnG
Lc23NDKNufDbjpTBNfS+7sucJueupg6X87DG9t6outIp2o4ofDRsc+yIsXTIimMbk2QHinDsl7Qn
/Pmyt736gGX6/Gc6iez3uAV2QgU8hu+e1Mv3aPZ8VrQgpjryD6vNlVt7ZJ+Xqe+4b6k0+jIknfBY
YK/xmELAMUHPjlkfVp8QZLbLad0zrMpoO+L5DTYlwWNP0YiWqUmwlPenCUR7ddL/uUV789ItTUh8
VuiAGoeBce1TkB+TPk11a1HDGG/GXXxcs+D0sekxg2BY/TUwYzCX6EOqd0Mw1oQAtm1rrgQK2ZnJ
WD7IlET4q41qUGj6KhYwgJOHb6M/rX/pn3v7pHoNZpOafcvOng5Uc9fyFP6t8dT3PyOfdRAwKSrP
ad8MaEWoNVdoPnmHPS1x3aznpFnq/hcPkNS+lgl1O1lW4HG/5TaWpySM+l8T1+Ozb3z7Ew1uH5fZ
EaNfmsUeL+Wx+MmvzYZzfFmpnC2DYTJ7X0T/sSUH9cwtPaoqd79Ddhie+wmt2W+tO+vdLaii/RN6
vXZ+6PAVPN6OGiqzbJMOVAGWFzz4zBKNHO5Ak6vlL21Q5F/WLLHBfW/tOD17Qmvqmj1MWOyhgR+J
tQ4FSgdR9eHD6uKlOiEQ3BL8cdY9eo0nG2Hr0VEEbgf3AuEbtWnR4k3B3lz1sZj+0kTLPNzipZbp
/c4V7d2BEUOACjXDwyciWsWJ27HxL3UQw4/XDGNgHlm9vrZLzrTux9H81TRT4oopyWB8BZqptyRf
W0FOYjpgmhqw1o60ooEOXWU2U9yPZPo0OQ8teQL3tF+QYAs+deWQxZPCYRHYHSFFAzJ8H6+z9lT0
yHFM67NdmePLWgCEFzObFtGVOnhspWR/1rvlvkDFt6IK4+ftp62sfeP9xMRhfhv0qrfP+TKE0VkZ
v/qdLChO2iEeqpMZq+ZvbaMqLOo1bNsnmzoPQIaVrOYxwBL5N8hG/ntXKSNwb/04ex2Y9n2kJija
+msPXYbEGKZwe6vYf0KK0ciF9jOOLe/ikVb+ZWlX19yZGPkvdcpvzMnX4ewug1my6tH3q4Cby2TB
9EI8StOeNr186Pe6JF2yn5HHrMAhHdw3o9ZeXIXQCN5JwMzF454csD92PFz4VEUIYC4iDQ4aDSGC
PZ3OI0sW84bCZ0DgBgo22qm5xq2LJwQNSkzgAVGc4u7YHY5/yUNkPMo88p6EAJateXtFzBoyRPT0
LqEcx4sEEDjKeakCakMu+78t5w09Jdxpyvgj1u0svbH3uOc+Qpg6vzPhr7QPF5aB8tCwvRaDreBf
sTQH+DO9mDG7/j3Bg/3LHUGzPZc4EjXPOhJ0i8nLBmCMyen3vlv9nCbcCzz1sPp9T4ka6umbZukN
8mj31Y9jsvu79t0Wvua2JgpKTdv4PdByi8pdrsYv4nEUyXeSBSaUoy1q3iJorOQAHmYGSuxopoLS
2NhllzDDCINdnfRQF+sW+xBEmvEHmdrRPBuQKsHI3ILQbLgQqz/RdAAcr5laB7KoIADleTHZ8dU1
efYiWVbS9MtBlz75wJXyvoqqtX7cg6bLzqi42v4p8vVYf7bheISa9ilvJUoG2iuHgFLZ7LND4rx/
gRgXPxYfhuiMh4c3nJsVrQtlukm5aMEXTFGT2Qs+LuLmHbe5fr/tApU1NI+18jmsgo99G3buDAMg
WRnnavC4Naqh6f5ArPvAe4gGtvwl0ZjFvQ0ZhpElJ5H7BXl19mNdOvnep3A8bNJICSzL/CouS58n
nKaqWYMSIez6CPXL9LqoSH5C//yxWm2XwBSBcPEPnfqHfIH/pHuyGC3Xp1Qs8ie4VcgtBheJ9meL
FZsTAuB9T7q8K+KjTdiZGD8Ezn4rTPaIHgGqbdjSBXUUQ9hQ1n3b59zLE9x/FfOn/wH/1vVdAoqk
Lm2CVImuA6E9VWwV84nFTyGfKjE04tzS8SKCIWkTUeTgh9I813SM7Z1Ju2O7+v6of3aw11ivHqHb
mfvF3hZp18z/bGyTn40/T5SJUXRlt2f9i6pM9l2wCvIz9TqNELEWLBeKNFvi07gp1kO1UP1PbTZP
PLSxYE8CKXu7n4M6X+56s8ZZUaGVix/D1bTb907HW1XwCqdkekCm6lOatCict8hD/fs/0s5suW0m
2dZPhAjMQN0SIEVS4qTBsnyDsGUb8zzj6c8Hn4izJUhHjO590/H3pGShqrJyWGtlwUzVkswy0eiF
l4P9TFidVysTUgIqT54PLw3EP3hI5ngP7JDVesPM2RiDFZ+eeKuLG6N0oH83MkG6UY1uUadK/9LW
GuXBJM0Hf2vrhQ5nVMzMO5pJBPSORAspgP84pir8OLu6GFWnHahWNC011qR5zQbbgm9jUAml3ASN
ZvpDvDR8G2i2tRu/KAhHN74FfjZbkUv1rmoGCSpv5Hck33o8tI4deoyfqMs8U10vqKBZZHqQPuTC
DAqgI6lZOU0Xlcj2K52Ug9fwsgu8TQ6bUDt5T6Du2a4slcEDEw506XZSU6Vyo6H1xmNtBimxb1Uw
2ldQ5PcJwUx8FZcCcEdVKc0zo7Rq02ktOn4eUjUdHTp7ePbCNuifp2GiGF2pZtgC7ZqPae/H+h/K
NexDBP/S28ptWxJ7c63ZpWHSVIfmocFO6h1TRXSQWa5V6hJaG/1c4PCmOVQqfQ2mbi3oagKoD+Xb
MRRQ29U01B9LvyyZ32irAHFM36+pp/mS1DKQqG0fafxmYHISOAjU/0OPedVq1d8yHiaiLMqXPJGd
xyez8aAUUYnKU8fI275d21Mkd6u2nlnShiTT0g2he+oMojbVW2oj7Y8uVrp+NXTReEhJ+kIeQM8b
brJuhmzShZYvg8xHOXYNHYsdbbWuQCSwzl4Bzxek6YaRHfmA0UCVDmwrbZBQqzaKiHP6DJ2uQDAC
1ghHIp+qcy21ReL6SU7GLwl+xNrQK/unprXQDSiFgkJPdbUlFPcRn2Vy5wTnm+uQlqATZmhnL6Wk
j7KdydB3AQk6lDXFs2kJ81cmRzn/nqr2c5PI8h1pbDg5OV2nb75HyOzo/ZRDHWi9+FJDYlNWNqhF
qrwU51bAyamv8CiB+S0oM7/ifUt/A5IeyiBbMmibIfQGZWVoych99wVS4ERLrXUIJ7k5+6E0ngNV
yWSXFnVa3pipGP6mJYyUVWQ09A9tUtQn+hjFExQknilbS2Jjq9Sg8G8rOpevaezBWphirTPWgRnE
98iqdqT8pdYejYI2/QwH4Bke6jJ90IcqUdeopIGc9Kch2nvMaYORl8noupiFYZH8K5qXZbjgsBAH
fLAE+MszVBssgSKFxQ8dPBIKOLB86uhnCCISwCInIt0rulT2bmUYAuKIz7yFiyyTh5/1MrOrPb6r
+4vqgF7ekWi1wU2ZGtnzwBQ0A3xXlNePUaHn0ibMEvsYUp/kbQ1lNpaFAKrrZEojSAloQBGKSKeh
R5ra6LcKnMgSulMy6P06zahkfptSwz/3A429O0qd8n0s20l1GwmTqnajFVp47K3aqG69TJuB2a1Q
gnUyEL1DRIqnV2jE9I/IcwhsSANpPNMo9l/smtiJ/4Vn/NUs6rrsbpAzFhEztHYbQIfbaupt4WSJ
6p0Ql2ICfTeI+tJLg6LtDLrFynev8rRHvYnqn5Ou9CU4pbYIVnpSkLICWBCNBYAijaVg1caCOYSW
5ZnjrpITebqFDZPbF/jV44OWxQAihqiEdj8HZs2+LqxgYBsTaH6wPeimDUlkS25UVCUAyrDXvLUq
pzwWAKm8La2C7qlRM+2Z0kvE3KC2iRBWr03bdvzAr35Mtq0B8u7kUV5B+gh/VpNoXgSRHBdw0KGj
DIBPf6tESLQRa+o4DvDooXvupbilldfiFTd0fjT9rlYG8mI4Rc0dc9ITKHLCxx2RxMeuGPNBX/l2
CmS6oxCR8yZMtAhbTZdhTaCOaW50mTj/IvpeiLMFawiUn9X79xJVw+40mL1AnEEjtcmouksAbiF0
eshSSRmgmhSSauPIZV5pW10LQKLF5BSWO9LYE06p+/VjFhsd/LkWmhCdX8tbd7om67uyzgtaNoFV
vRSVVNc3XZrAZQ3aNnGVKjRNvLeXlaDzmSdIuCW/FN0k04/OipyCa6SlW4V670xjq9I1lQmj5v4M
U+p0kUoe1+pqsO0TnMUePrwHvj2Mpf470U6K7BLNrvAYA6Bp/pDGZYhoJB7iQCtqpInFux6MxwIW
wbdebQDPZg2xxEpT1b58GHWhg+ebwJTyc20j+UZM2oY7tL2633EAQWkFYKnEPxSW9mJk0niM5ZFD
mId5EW+6si2ehmhIH6wwmShJ9OX4o+Wx/t0BUzFnolR7zoJQKlw0ukcVdL8MqteyB+PB8EYwhEZl
a89JUMyuYLS81IF0lyXsB6EeOECwlauwbFDSaXRgYa7gd1qrEV/0zUBrAsRVFfrfGi+IwwcNPBf9
f/xq8lCqQ/AUp/YwglVs2jPV4argKE6QaVpftrstDSEK8YbfpMZGVqDrrgoKkH+skTjTrbUpOjaj
B0MXxlkN4gVq3GOCBp0HRldFuoVRoyMkmzFMfjRTYUO47CXgqjyNP2Wud+UCIs1+WNTfUZ+Ci9i5
kDnQMch62XJoUffPKMSNOlzEKDqh1y8YvmfLknzTEGIewEYEz6CRQNQbxRQhr4p0xzMUr67aIFHs
lzceqCcfoHgdlz8n3nFiMDnWHsgz7cBJtQxsvxzW1QXsyRDuwS35/MdmP2Q7E3GZ/G5K0nZbTlXF
KaGlFHJ2dRMgNI2BZ5T72QKrbrpjPOX6j0oFdLqymH2MiG7VU+qWBIQeAEUmqClKw/WjTpL+CtMj
bW5Sr1L+ottRquuB2U9MBaJHz9TMzp93o1VDEPaImk0tHT55MiCLFAUN3rJQc82x4mJEPp0FSEer
mvJvFMho/fhenz3jdLPjQEwgO9RpbaKlOmyrlaUH4SseoFVWkMIGcTeiWkHDWI3EnnqxZmyBwqbx
vY4qQMcyc6qBVdvYhIki7g+WDjoLl1egIhqWhFSrME5wOF1i1OZThy5b8BPaih/cZGYX3QGf0gT1
RZSNOLRgMwoKlsOW4kpZbuugRVbBiABROqYaMVNr1GVLdabC6uEGGJn4PSOsDh1dBPlmqu3eIGAv
x+p2riX/DBGsiIEoWNpTbKiC2vnQB/YpV/q6vKdbBccstWdpAymMleqYaFkTr1srM743kT8iOkx0
dvLoPBHLA3z6XigjpJZOzSaa5lI4Zow4HkmRRRd3dAByP8moHM3YDarwHASuQgnFUe4q4n2rHJVj
Vk/+CeWe6K5VTHjYKxxcFT+k0PbE0bT6TCFKayKY346sy5IiHxFhIY3Y5FFpeDbQ3taof00p8/gq
l+otcNlVautWP2yY99pJ7QU4vlIqZ3ts4VfdKIEapnB64AOm/r0YUVgob20NZDCZIvmW5q9NGPWG
BUEFdni4Y5qfLTG32VASiTi1CsqfZmFOMhkgqCc3DrsCYnpmWt4m9Bifk7l5parIkkY20TcKUJ2c
/S1qvwSZSde67w9SLnTxAEZ9stdq3vdEXnKIjIKWN5a3ajVl/KOh3ZLvJ4+AgxaDXmSPfeilxT7A
Expuy/SJHwLxJvlc08+f2do4efu31KW9f1atUdC5sdVYoFA5hEm7i6XUmm4yrWf+86wnQuGl91P/
5zSaVbobiz7Qtg01T/8gesQ/96j+4TPVegpSt5cja3houNMMIs4s04SbgSLCt7JVo+m2tmPDO8Aw
gm+lkqDC4qInChhC4fY36gpAHrSsVcbtMohboZCsqXxU0j3FE6g7Q0wDdy8hsTmsZDRguD0TGgXo
GCWAc/xGjPxZWundisy7nwt9JfMw+zQDEicU5YyIbwyyvh2UCSqxoE0A7iJ6MrrK/KlCouG9KHpx
rxRTxkBjlZLnSIMRslCSRkQ2vDsZibjwjFVseeNZ9wy9O9Gg4g3jRupPtWYzgtPnjh87qesQPGC7
xV4yKvE6BKX/K+YDTOsAYLhMoYHKzrqtzPo1DXrCx14PKYRaKV0kT+v5m6E39TDndHV6KSZf8rZq
XEjVlibe8K3LrH6TmaZa3zS1N3THbKiQXrFBFTx0gkIf4AmYwNvBK2Cdov7Tc1asGPXTjhN4nHJe
2NvAAgAEeBLvgGBQ5K1pd1fbKZ2acp03ZX4/jv/eO00ZnkqNVpxbqQG9TAg0mekE2LWcoBfKQKXc
iOGalK0+bL08Dp4RHQnJGtpU3EFnRfGk15N8neiKYa3AW4BVDQ3A6CsKuG2+xb0X+Cy9Q/1nCoIL
xS6lWpG2U66rZTKwuXClaOsaJuYDjXwa1FqZSKcxCCjcVn4Kdd3rRPu3782G9JQLVKwjUBWk6tSL
c4qE8NKOPhRRD+GHXGl3AzWUW3tqgE4PzGhngCoaPuptqxU2YGu/BkEh06AtuVDpEK0DrahZmu81
051qUQyFnF55ndPX1KZRF1EmEpIa+eFzUmlDeGPXdjDTtMpSvlM72AU0ECTqdkU1dIMrp2RcDvmv
DIJijEBkWXkNocTvEFqgLxet/FrVcleN/f4PAHpyPw/YKSKZgdXqN3lt+RBJeK9vcqRFpzXqYMZ9
UKKZ4KLc0V3k3qbR3XoeiRMoPc5ZAurtqfFKnZaxqGvX0qk4A6CTqwsCMCH1LIgL1Z2F0Ni3Me8H
75gzdfbZlsfKjVW17V5GjcY31fRRRMS9dO2533RrocsiCArKserEiuaOnDnIhCLwokSUItcgT0C6
akgMALsgNVNgbFbGczGnPa5noBPMLzaLdCf0yXuqZAvWM+1b48Eq5NGFWt6dyq5KNhNwVx80vdn8
hsQPggd+CFV4dPpINiaKv/KaLF4+ITcjZr4y3dIVFcgYxjoUbmUtwXJCugM0MkhCkBOQS4uJdrua
VslznPaJd2sniTSA9E5kN41M5AKEYvPPojBQOeuNfjqUJO2vOWQDqOpSH90HU2WoUOkgx6zAIbca
3UoQxptIoc/PORP1bS4rnsrkE1Fl94XuU0fJ5Kz+myld8SunNMwvqDKbJJ2KwfirM9LKWtuiHE4p
pa1+FWaeJv6YskQjSaNDf+MrsWB806g0D4hImAXMcTslK2qKLAUvUGr7Qa/opNSZEfi73KztyRU0
ooq13arM1bHB3t8qs9DQesyD7oRj7eI17SawaAruQLqZJ7dpxyJtx/4WPgC0iR4FEmVXhjDEBEk1
aEC5rn+ZliWGO3gjwjxTvxY67FiIHdYgEJTqpIQrB9cwkKKtmbZQwULdCn7CG4jABdeib06BP5j1
QWuHGZ3WKeFBh0MRnOI2TfWD3HkDbRMILWG8Ac1gc3D7GGKgAgf4NaQG/FPAvDiDHgLzTUDRWcgE
CRiP/LOaHywIDtKOrKVTYQc3ebIu6UXlKEJApKEoEYJUW3nEUpIjmDEWb6qExImbFdIbdMJKk1TX
TDzb2+PlUPI0NGmGEiGuhxpNN/XtGVg+QuYc/MJG0sSfwP01jhHqrXbya3oGwQo+cdjzqAUwNCpH
wVmn99SAJhiajB4zNn0j/HwrjBh6Ii23VttMaHPqt2NP622uBKscXp5fl9R0CpwwUZrffVtq51RH
1zpxREuV5zAyaBApqsyUPVymPzblLVCbVP+uIChBK9iQpP5CiSqovoGZDCBUW2AJdDcC9AImRqVJ
SG0QXZXsW2h15muCowEDotGjsKZOp+vTm4g/AmyzErevAKODCaf9ukmLuPF2SW921g1aPVV9I3oC
Fh5EkBzCkaMqLkA8mwJFzaGK2n2epXCSg67SDsPgy76gSh0o2q8p06s7NaO6/90C1qWcGwCIyHxN
Y2PfR0VTencCqiTVi0KS0EmfMHNTQruVvit63eXM8+WvPSQW9f6tKCta+nBgVEB4kMRjPXVVzy8v
jdRk6q6ltmAjwaSqD5Ea+kjByyrBdRn34HukmRCZ0YyQ98S8frQbfG7sNmBX7ptKIcsUVYPUQGrZ
wQ8SzKG+QTazPXeqVdbrsDfbDrByI/k7mMW+7BRdPsLpgoqgSLc2xXtEuzwReBcvLtTXqJD8clfY
ZWGDTxdkIRB8zR+4lAZ9oYaWHWpOvt3FFBsszaaFVgOMKb/nEw9gAYsuDeJ9EERy88OWibepDcCD
X+fhWGpHA3W6YJtH4BEQRkM9amVQyGNAcBL58TNCLb0/I3UN+T4v6yI/MQOYEROVptf1uRYloLeJ
LZN3sIV8YnZVMrTyUW8Lk0Z1W1P06HoU39y0DvT0TNl8GPaaCfhH6jQTPoCl5x5ktrbTiRQHoz8g
Oj391u3OCAHnNtGvKyK4s/Tne3FVFQlDsCSGrPL8qgvh4bhLFRv8U3MAPdyGD2qSrlOQeBgE4iSv
Jsl/9Kdk0+bKzt42jsNOXVFfVj5TJ7VVQEYyw0GYErL4CaWZWcUg+AlMtRuRu/bXCIm4oEMO6Y6B
FY6/uTpdYBZn/bBqTTVUlRkhUBYXgqgSy+oSy28PfVKO665iAkoFEIuucM94QdgEQCsEXi0eynYj
mdZLBnFtJ3eBevIhKnhXJG4/jI9QVAGmlHn3loyE6lLJ3GhR0wnyvD3Q/lh34zZK/wj/OzJdVzb7
o9TwbAexdz422j/24ktPvdKqMJTag30ZmsfcGYeddTCkdeNYymOYHSpX829S5BicnGmOp/TaZJZP
dvqd/YVmLgWQQEVjAQbqTzLqomGiqbGG1Df+Ng79BoD5ls5JoGwCceUDK5+unCKmYDq2ytqXK7dC
RvHJTcv8lcKZ2uOEagbJji/foEAgeCiNAl7BX9JOys7rYgYeN7tR+6v20qbI4ytH/uN3oAAny/N2
z5Om/02CfyOVWzXQPDuUyw50d05+uaGFdojK+693+1MjCsMbON+WqSwPFT1abUigMRwUPb2A6LvV
2vtIf/gvjJCq0gYgMlOXo8fjzNcaU/e6A2K234Sp/IG7frED7YpI9nItXAtCEEiBlqCuaNiL+2pK
opZto0BLKXyulHvVerLLKyaWJwQTigzEBDVhg5hRWUw3V4pOMFlcjU6gUYtmXUEqNbdVsgVj8fUn
W172paHFUSSENhqbqOwUFZcmvo+9v6r4VbWnr6188sXeLWdx1UJmFkxJpUSnuvqlhr9tcZqm/+UX
m0Wa35xiI4gTepV8sUR36vak8XiNa2DgZnXFb1xby2L3C2nwgiHUopMVPnnG0dN/6/n26891bVPm
n/BmLUixDbro+Fy9dzb8I5siR/dj/R/eluXWL8YEBZ0G1UrGCkqCTqIglmF/183L10u59rXmg/5m
KSFsAR0YaHTSIKDE0h9EBKFfXjle8yd/+4D+35UQWGqKrHJzFisBH1BIhWxGp1mLbEXjbC830HG/
Xsmnm2LTjDd4FE2wbu9XQiIHqpmBKKegONkoykZIjirh76ovrhj68DzMy1ENHIxmUUjRtMVtsbpM
kYMxTk5hc0d1I6zv7BY5Z1CEU/EyGlTt6HOhkrmZ1JNnfY8R+NZS2xnozAQgMAViYF8vfSmmvvxB
i7s1NJM+Sh4/KJjUdYIIWmiotHp9t5IKiHUMU3n+2uBn3/rtF1jcMUZgeGZNUejUiRv1Z4a+ZGrT
17z6pZfj55YLW1y0ySopmpZ+copRMU1BLsO3Ax2E6Ju4QVRPQMCMh40FA+Lr9f07kcsTa2sWr56m
APZentjWjhUZdkhyEpl0gj4Jru6MxB58AOT7pIf43vpFptjdpXvzLkW0iTL4tTkjn31jW7fpyc3B
nm4uvnGkBUY7guA7FW7QrgOJWSrw+43s2lLnF+TDUg3FVOEZGEz2WXzjUbE9oIdNciqbe0q+KzTT
EpI05cVbWRd9g6wWgL7EufKBlzNbLJXJTYQzpkyAZarmwiXEQLwqCkzjWUXOQyaPrdGGYEBz1N2b
/aOS31IYjCjYtNaNrf4ayuQ87wUAmBGRsGJL1WNjdOmVX/XhVV/8qIUzbMJwHBB+G88t9MtxeAyR
QxAIjLVUL5R88/Un+OAUZ2PE1hryOkJldsZ7f1WgAWqkHl/A8u+p/Kyq6s9/bsDk78+joZBhWmZK
lCyBGBnFeO7p4mkaQt3Sy9cW/oU5784Oa3hrYrEGqRsMm9R8PBMPrUz7LtB/s+ajHq97xLtpi+8Q
AulKcWWf/j92ycQsyyAAE4u7Qc0XBcSsG89xduyKF0QRXWkm74mTZCOG9GtoEZ28Nt3tw4VksXxG
iwmBDDohhH2/YTWElpKe/nSWkJRuUggS3EmQKwc9uHInP7PEaGyFbJMRGQwOeW/JLj2v6v1SPus+
AuwIS3nRDvVwgFJXJlhfM7T8jiIbYt1P5HOLxsARtV+JciX6uVzcZNeMwna/PjCf2rNU6vP/khl7
8UaPFBfIiAf5rNbxKmkeBPETGvlluvvazocHUTXnGoGuqpRHLVVdbJXhg00C9yJDg7dOjRHfNOWj
X1YIK+m0Z9Rzl8sPX1tUP/oOTFrENlQlSDqWDi2F4V7r/SifrRx11USXftWeaT+lE62eFNWvW0PX
8n1N226v15Pym2pfudWpgrooxtbHNKKlNSmwhFeeH6W3QwPWHQ03Y4+eyKptih8NvBcI2kaz7ZCn
WDW0Phypl46pbUQ7lD2DF4jmwZWb9tmH1ODCIIvFiVeNxUkETJNDQ1Hls9I/ZC9RjB90ps5tqmNx
5Sh+cqfJbVGKpM6CO1SWg1hpx0h5XQiuF9rhcaFsCtNch9NeswenQGNngKnTT6g7TeP66737uHWz
G2GmuY2TtAjs3l+3vI5VxnYM09kypQ0aCGiASJsu3Qfg12rtx9fG/g1DfO8z31tbfFLI/govXzed
q1eA6c3L9Ft5kPdiE208V9+pu85HB3ElfqZ3/mP7WOyrzdc/4N+4mw8/QCX9Jm81DPPfgLk3Ib8u
IeADGHU693v/nnbCLcMipaNxb7rTTfHtGJ5TZruKXb2NDiCyrhj/EG2orF7XbEMIg39RZw/xxniM
OBIIYWs6+zUSTjCsbgPT2OpR+l1J6f2i9oxCXPMrhy8Nc8xttOn7f/MLBIVWzrWqUSR4/wsG1QAN
j/rIua4lLlf1jbrtzhvcPjJ20NV/QJYGi2/a8aolrv3a+GcnjYiH0duGMmuzLvxSG/pTVNP1P2tZ
/Wjva8sRWfaQTn/t4uZ/ZenfKXzznQO67tBXzH9nOl/pMOfpx+/TKdlJPTwnO/v2tb2Pnn0uG5ET
UOg0eB4X+5ppwJ5E7MtnVrhvTW+DFDTKEMW93V2x9KmjoPwL65fHmMd/YYqiczDpcopPOpVmDvHj
NaofmQsXQXmTvGJVJvK6zK1r/unTFb4xuzg3KAxqaVxhVrLqTdXdhE0FgaU4JJH36HkqmPJ14NcH
v6hQinbR+mqlfh+KeF1Qna+ujR+fo/LlJea1oUJpGUi0mYuTNKh5l6PSKp+zPglvRDf8ZdxQvx1i
ZAK+3tnPziwZkCELhUFGxvIkpWpmgGZl3Tr9t3hCpnkLcLLonww4zF+b+lfKXK7qra1FtWuqhqLU
k1g+90YL64vJMg7t560uZU+AKo69qklOpA93U1ldaGrdppP+kCbTXYSmlYPOdLSuU8DQBiL7K0ug
2ZUpGpQu+eQjFh1MzcUPFVQMpWpycyqIKFzQmPGU34Ft3KjAG51S9dZm1wPKVusrjl/5GPDTqkX7
whaySvVTLBZnlVEI/LQiKFENdI215tjG7bNsTJGTJlnhgJ/8hSDyLi/1H/QGD6Ed7JMqV+ERa1tw
2dOVt/3T36PxAlAsZYiwWARjhJ5UwL1WPjfEEqveUCMHbK1+xcon19UmQDCYfqOR7lGrfO9vi1Yw
byuWlHO+Qtd139/k/To6gQeOyg3Sd1+foI+X9L2xRTJbweSXNM1Xz3YFf6JQ71LrODFiDeS2vP3a
1OcLY3CASV9Ik1WxcAgaUpBaAaHnDC+kNzeRa/0IjshxQZh/Gv6rhRmaUFWZ4FnIi4UBiJ7Cloo0
N4N8FE3FAP1UgAZQcb5e1kfHwhckhMWTCzpey4gPaaFkMkcMTW2NaotaTjcN061u/Fzzr0Tpn5oy
ZRrnAtkUU52DzzdvlKSMadGSAJ0r+t9/oYyFjh/22asZmq9fL+qjD2NRczoA1E8Vsr3cKmSpDeFj
KQOQAWTDSbo9cIoUJa08uVLoVuYA7r0Tw5hAq1mYtkIisnDNcaLHNWNLVEATBZLAoO6sJ4ZLbXXr
sbF+pIAIwvAbLEgEV7cxPE8tuDKe/ePFpm1ukoXgrm1ahIuzkgUwCMueQSH2CJSdECel256a/8VB
IYuzdEIZBezmwgoSZwqt6V49E9TLIGN08IRq5qj3X2/dZzf6rZnFa69XEPIZ3aye8wQnuJfCC6qu
YMG+tqJ8jEv5ZnMIw4o498seb1FPheQhSXeOtD8j2EgpfmwQVM3SbZz8AbC00lOmq4Pxvnxt+LM7
8Nbu4iuOBfV3zRrVs08DV0/1W6vfKkWz+dqKon5yJt+aWXxFzSy0fkoV9ZzlKBvYnubmzCJb1xXV
/xkVykSPptuRBVVHxLzDPQKU6SG24vBuRKLgyq+ZjS0uCCPrha7z9vAsLEeI600G7b/3rfMIcoda
A5kvKjsrv7K0NRLE7frrxc/3bWFOWOTmgueHnV2a82ijmLGOCGAX/dBQFadW5vjDRS04sQ3MHr+9
Dcr6yh38aFTIEO4N3TYp75Fm8KPe+DaoNB00ttg6h6WylbLV9JBo535U7uLo3jb3wrxi75MdRrFC
F4SCGoksY1vfG9S8aABT2YuzqrTrEgWQOryU8Q4hdyTpqlXZATtpn3RNcSw4vziPK1/5k7wWkLIN
JXP2fMSl8xF8s2IBhcaO9DG4pO1PQ5ygrK706EYBEhcPTgu8Z0CFkU/OlAMpvYBfnMaDBWsKQagS
8bDWTBlM+VsYpfv19n/2ZSybrERoDBIl512c/RzmNFAexTvHUG6AUsk18eMeYHoHMD5gsiqFIcjG
381NeG1c8we0yvwQIAquzJk28dRyWHs3aQ3IW9+/9K36rah2Rew07YYCIyr4B6sd1gKB1kpChEpM
N3l6MMKzIm39sL5y5T55lABwEMSTnBGykIS/3x3YN5CklNi/wJl0NeObPFFVqR7yVxXsxgEAr5z7
Dlo7bl+8WP6V5/djFem98cVDX2RG06Gd4V/izN6UIzLniC4I/Qei704B6k/xrk39nU/7+zvPx0Zs
X+N9klEcX9yGkGEm0Mk0/4KEE8TDEFQbcpJii2jKtT7NJzd9Di64diALdWvZp2F+1zRao+VfzAPi
knq4y4aj1YtVYsbrvHyR7CsX7Zq9xdL0iFkqjGrzL0U7N6NQl8nuWgb1weZ3kRL9+vJ8LGtqAE/A
GlGsId8myn1/bsDyqSY6KNFlGo/+NtF3o3/Qo78dGxhHj61Olx1d/GIzmv4x6SkhO8rwGrloM0mO
Kt0I6bZGFNlDR7UsJKfsb2AKBiiaJ1F4LdH4sOfvf6q2yGcYqYg+f9xGl/xb8MKG2+fyT/k0rNtd
sgeN9uQBVb/yeT5EWguTCy/fMzyW6YV9dKn7F42R3u2frz//h5dy8fcXPhVxOas2Pf6+3iE6YpcO
ROEy/Nm1L/+5HVs1qfKavI/aMmS1u6rJxmmMLk3/rFf10S5wSak5XkK/l67s04dYnDXZOveFwJF3
WV5sU1YafSPFHmuy0uxGHvIECdKSHHgq8m09tt0O3ueVKOtjrqYBByLawB3gjSnRvz/G8khiioDc
dGgdZpms+xtO5w7uQ3gVtvbhemKJ4qo2J9QUaJZhcWpAVAw7Xz5QsXaHnXQMHXsjb8Mrr9rHk/He
zOJRG4UVpJHEtOt2P7jxFvCqei2//Xi4ZxOCpgaoijl+ev/NRGilsqSH8qHZUZ12IS+tavfVPzt7
JKfufv+nJ/CdsWVniHolc/MmPlu8DVzhqHfK7msDH4/dewOLq5rM8dEo/9uXfh049h3wgSt7on70
QO9tLK5rKQskkvpAPlgP8EJSSC3wb+6HOz7fs3cKHY+V9W54puh97F/FxVv1OzgoG+uuvXLJPry4
/07h/9s7W3u/dw2jf8u0j+RDvRb0FYQj9qFrXVnvx6RpYWU+QW9Cvh52TY3QKCfE7deo1m1sV39d
qStqWVfW8/mt+p/1LB49hM/StotYD/yz28iVHOuibiX3mplP/cSbM28vrhUSxrCNM3awXoPmcSkI
4ieyn93NteOoXNuhhUdCFwMt4Q5L3kVs2/V8ieGXXOKn4lYc1Z3mlBv1mdlfwtWuPFrXbsIiGmOA
PTpqKpZVJ3CKW23tX/+O11a38B1T2cUlfC75MG3EJh222i/Cbye71VeKg1ypYx7FGcFW0br+1fV9
fiypaBKQAWYlanl/LMss0kMjSOZj2a69feKqu9IFR7Jh9tMVr/IxuZivwBtbC7eiqh6DCBnYcJg3
cVzHW2vrudk22Grr3E3WX/uwT/3LG2ML/5IZtjbNxKnD7n577YWc/7/vIubFQhYeo6JoVWpAAQ4d
JzFcp5z73h3WDnm5Gz5/vY7Pr5lpWqBHKALQCXu/Q+jhpJKUlTIY8niLYsu6uI3PxcFzoit+46ql
hYvSJRTpAw1L8wWrV56L/tc+23vOtVt11dLCRSmIHcvlvKZ+3e3qVbgmHnT1u+omvwJw/dQXvvl4
Cx9VMJsm8cdi9lGDqzvzc2ntm//9p1t6qKwdc9tgQagj7oZd5DYr5a+DoNf9//I0LBwSeiBCiTQW
VG3QcVjVK3GMHcVhutSV03Dtyy28UsvQ+8yLWVHLq5hAGiEGdJqLfGVBnzq//9mgZWPFK6RWMwXr
Gdz58VV3NPGda57nEy8OKpCAXcHJ0cte7A5QfdqjEJwxEjgRRsa79L+4pu9sLDZminQGkNn/jjQ6
Q+6qWa3ynbS79up+8r3emVlsSyEYgAXRZN4WJvc6Mo8fMymu7P3H9htAuzcfzFy8Cj4aCOEUMsG7
XEHfd5o75oy6Eb46RH4cMkni2NdMah996juTi8eBIV06clMsTDuZl9mvSk6GkvyqdWV3//eaX/js
3aMdLMhuqHmAGlt8RwVtwCjvrPndG3bFS3E7cIusn6HL1L4rS/tY7Zu/5v/YWqKte2aPWkXzz1Z6
7FBuvu/xRjXlCGaJ3akP3klx8t/qKtnLt979VWc7u+3Fa/XO/OLLMqKvghv5z/zs1hMX+Oi/21xu
mM3gBOR5V5zU/Bc/WATsCFKT7ws0mP/+TayrKqaSINHHxw1X8Mtvi7W+GhxGvjtoHF/x8J+eVbJV
cKEUEA3dWDz0TU35valj5ZCmkKwD2vrmxSAF+z71l/9D2nXtOI4D2y8SoBxeqeAsu7vdYeZF6DTK
Oevr71Hfi12bFsy7u2gMBoMGpkSyWFWscI7ib+v0QUSHknQGRS7pMfKtcSprvQsPzPnB/NcnzLp9
sV4hKMMYWLMC3JloJpbhZh8YsO5/eWvUVU3d5faemX/wPEPuzwghvc+XcimHPQ0KB0gMyK1t7ghk
8coKLd2c9r0Lv7oXX0IzBYQ2yOss79i8A5PKqlkFvAU3gcKZoeLdi1LoTTYE2C/Ye/R64m2tgNvX
Cs7hY/g4W1kwLjnpHtxtYB4LHjO3IrHFMlSLV+tCPO0+uDpBwg3Uo4dgrxwb61Dt5W2zD9eOI7gr
kPO+g9XtzwTVy1YMHV+6VYqhyhjxxHAD/qbOXOlzkR9rnPlDayvr+hDA53vr2YyIRNyx3wk/Obmb
076QSJksXu1GXwob4QBsPfAU272pPfWrOaTJ1rU52nhYImED1KrdsOlX80PWW0+mAUD3TzArJqR0
2O8jcSEURqvLX9ugUJ4i4kIMF0/YBmOtHPUHVPcf2u3kgAUGwRZo6rOP+hNU9KvCBK8FHvQlHhaM
k1iI9K8+gbJvvRdGwEbDJwxWYoGbwMoP3kncTGa0zg4gpja5MyugWHrKXMmkjA6ea7XKgR8bx1AU
JF5LPw9tzMxbaFfpn4w1Y43zNt45e7rTQKskpZf0Sjj8lnYB4vIBSlaYhsUUxDpPyqQ04IpPEx4L
k3Cdcrc2OROYsCbAUXoLXNobxroYt0ihHgIVwFi8aV5Xb8/veg9BRrrtsLz05MFe+P/qEXp1ctSL
AO8srUqj+eRwWeZn6LCvTe0xW48WetNZUTRTUajQc+aHkTkPyhnsOyt1QWj0c3q9BSyibcFyCKzt
pIzS0Myo8RpMRAtH1G0wpgY2NquxgFVlixtv7cEIcA8KQuzC1KA84AhHrot5qotO4cIoUJZK9wFj
UKk4VTDy/uSFgDJldsfZWMkWoK/N+jTbAcPimMk8afa1d24KHbqqYC4E9xPOV3/wtqULU2iDadP1
XxsLbdLY9SPSfEe0vK0N8MqSbpu8qJU1meCq74i2ba3ETVwQuP7LHOCl7qmUpQJNum4oHZQht19q
u0aO87RSHnjCcouL0S26hg1BxbwHwmpKyTFlH0dt3AsH9TB9aj8WA2zFNjhC1sxE7lKwdymL0vCK
a3u1BvrJTxpQeBqcftVtwKYL+5+t/VNDtFXizm4xwoUGZAy5b0Jmlb4977+XSqk8sMNbMB1AfLsF
DqaJxDGcXsRqaGUtktLoSJW8EFDvsFMmInczO4YPs1kEjcHxX72ELjaUdqmw9QLw5iELVXfkVbuz
Z3Wz98TxiUT+d489tFliZAEtsmguo7QykRIkmEbhf29rtNcPgI2HvcDhbTrcB90J7PtHthi1IWRU
gccgA9NSpc4s7TU/zUDseAB54p/BEl+kZnMuLWFV7rnRBtzSujjkTnDI8dDkVgorZl06TFgnQENo
IoD56A1uR8AgpeBTOxi4GTo0FH2vJrCyLETprNfJkuO+lEVtbtnqfNIAe+owrvBiPxjm8NiQbPv/
eAfN94y+CJeSqJAEoIBDLUdYlXYEWPx7d9bWERyqvm/+VO+ZWzoyigCeOT7eP8zbto15KO9iN6nH
D+wMQHM7rBDkoA+52yEmVXaeVf3Rtr4pffOkAdIIQ+biCaKPbu6KAq0nbeQ9zxPiSmlF+DmOdMd8
69s4xRXmpPndvzEwxoUs6gQFQMiE5dRAW9ZzMTT8rjdoaGcEsUse81IIdXidolRCDEDCnzs/m06E
9SsFAd79jWOJoc5Kqep+ZoSZ9y1G7r3bAg2eoIubccEX/c/lcuY45eJBXI2FiIJ1J6Kw2x3rB2nn
2zkyVd1Kfg0Z8/KsJVERZCP2ojaBxPunhgxq7doCXzK0nXVCzDVRPjWEj9NRjhfhU+d437dnszyY
HhEO5ev9Y1rKj2PG6m/9pnxqDK7MXPCxqMrCsI0b2gHKC8Eawdt/VAjKEufZBKSlWbkB17+fc1Kz
3ceiWGZwPoUb43SxIMp/5rlQqzOjJLz07NPitfw+uvMjFWCKFpD1rSlfGV//bRc16m0qdZ7Q1AGE
ziVXHomZ1Jy2QPAzPYY9+hkDo5YHqBZeQqpaBy0A3TOtpUBATuRRRJmwd+M1mhn2kvXZoAugtzAb
/v6Mi2aXT0++9fDA2tqFAOhKNnWENYA1UwxGiIfdW3ES7Xg3EWBym50JwYoJ9Fo7dZIVa29nS3Fv
xdSBNlopFeKAFU97lH2Bl4vkPWhw9ulpcFUEmdKZcZgLObbLZdKZnhrAdqKSYJkaOQiWvyuc4+Zk
F259el5/MfZ0waZcyaJMfjSh/1mOsLjWBmcsHmzxPiLtWmFcvqU46EoOZfWNYQiBx4s1vQE8/Bdv
cmgLmDabbzT6kl+/RAdomyD3g7qyWtXkhdMTfpp8VA2d/nSbZx3GjWgMJTZTbt20rJ7jJF4xDmzB
R4sCupdkTCtg2k2ev+HCB4To+xGksZ6v/P+WXeJDsWvcuUrPbK5YXs/fsignAIRvCTDLsyzzJwUb
EEBfz5HdnHpCTdYyOOYja0kh0as6N0ob6PfjqfW14Vi1rVCJh0itMQJpc/wvLf2jakzQiSVBIo/W
WHRNSjOs2vVGtmkbp0Ikiwd51eEljyomkmubR3TH2qKDXKPFw4UzDm/JqFzKpBanxDIYYBLIFI7e
Q/rYvmQb3pasMwiTzMrOXhI3PTeuZPfr+4KXDvJSLnWQeIrkHJiGxANQRkHY4NTK930BS+Eq5oL+
3k3KjYMxxtfkGBI4YDHOeMia5RU73gM1S25nnVt3q6r4aDNuUyivemlVoABm9Z8v2ZfLb6DcOwA0
hazBhMGBN71tvPuIbd/mD7N/AngnzGhvoYwB2k10m7Bu/lIvzdX6KXfRiS1I5TpJPIAw1o7dbiPt
BYw0d6QjCQGG8GipjmRXJszdmbH1LKWifIYsFCKGCGZP9XH4ADAtOT+uVicUBobVU09YVail6sjl
Sn+s74UBSnMoErhl8PQy1dVkfZTk+DuxNsBEgXNU4Zmr+T2968nXf93kn0+7EB00QKYWRmwyyJxQ
p+XItDmeV6c5C/IO/iQkbx9YaQOGTv0k6i9EypWoDSifzua2h8jIAbAosu2sF8QtoBNwSIG2MWMA
YNRIopEOtYoLwROlzPoDJolo3zlH5xiS7+/KrmxQNb375h+G3sxukI41LkVSblJqgIMe+thN1GrR
XpFvS6R5mm31qK4Lk1nRWjRBFwukzC0I0Zo2KLHAIEBG2jmc/Z+rIb7xn8qWswrr/upY4ubfX5yb
KHNamIYQp8Q5mXhXziOGhB9vfm//KKNqdBFYJ7z/00bZlO3Qzk2c13wDknVl/gEPEUPm4lXHFKsB
ujUZwwWUheOQYgFugCoesjcfvISdVbyi7baUbFAI39+/Rb2/kETZs7jNe0MqIUkCN81kqgpyHiF8
4mf7FbJc8aInvpBFGTBeraoKoMDwTkB/3z/2gGtmvGYZ+0Y/Weran2SMdIoH0Gti2GeMCVCCDOID
05NlpBgbRwN3KqGfKFqgze/ZMCX1AYQQxUgk3xzX4KW8f0hLD1qYDV01DABzCjeDzVICYOJciaRD
GnlOF+wxUWR0meNNOUjhvozQ1fnGkorUYchdeqZcyqVUX637zEh1yK1L1MVVoHf7ZompdkfHD1LW
R3DMMFR/qeQjoi+Wx3gZJuiA5Hd9oxVw6xRCHEiHfrTTdQ9PIyNqqj/Bby0D+uBg/GKJXDxKoNv+
DE5hZInSyzoqK7mNYukAAHs9IUDSzhQSfo3nCMRDrKNciuuBO4NeUQURPKaEr5eXh7WetFkhHdo/
/mO67tacK7nDS3yOHVljCFtc2F+yMAxxLQtUxJMCJk1spQKYfyKcVZDInv2v3NI/7mvKbJBubOSF
JOrJx/kycJx6SAJdl9I59efwpwDLqMhSyFnh7skRr1cUyxVQwGc5IHc9hL/xTAFJEMj7OjM+jevq
uf7QwIdJ1Of7y2NtJKWTdcV7+iSloNVJzSjMwIHwDda8Rt+UwZ6LdmX++t/kUV4tEGW+8BIsExSZ
wIDnC0dD/8cpeqy23Om/iaKuOB8aSTlE0McZajBGJtgDV/0Zo1O5/d8Ezd7hwlN7XMcLfpP/rEl/
EV7RSwQoOu5B8E3hnyed8TBHryLwSpBXwizitaygn+JkxqE4DI1uRjH4sZLCFotjEoK3uQQlcMlS
zFtLidyVjB47jKijK+4n/XmxuriMCl0AVuVBAZkoV6Ec6umbTNBIP7ZWhnunZVtw3RAuiolQAQSN
A7mrHDIu/O31uP4K6npglKr18yn1Dpr4PcarPDuW2ur+MbJEUFeBEzUwO42JdwBfnBMlG6Pf9jLr
8bEoBO2mAFjlARBBI5xhzHkENkXnHWq/Jl1xasp9a/zjLJUmwKmKyjw7LQAr9lpHZGXkhGSaAleP
t8qbcCwkm4++auOYZCqpK8ajdb6x14brWhplIMe8mlDbFgLXl3zDbFOQdnI1OCTuH87C83SeAUY5
CblULIlO8wU9RrUKLQSz3JRt0vwJeFsJynIJGcsR1IsvaeUTMHLa4O+rpk0vlaDbKmY6siMYtuxI
RZV0ZD2t5ot9vfTrb6KWXooF18S9H7mRbGzL7EnqjY2fPHQZS/tvJ48xjz7DlvCyhlwPZjKujzRp
MVwm93Hk6mFjldprkeVmgCDTRzkIfQKBK4Zk+DYUhgldaC3TBTRqzuMZmKc2FGqFEnp9GxCLJi4a
YlajmdoEHTFW5Pgr3xYszq4t3UITEKlWIIexAhKuVCe2GudZ+NLd+xogLez21bdQJmAyoibSuw5t
GCKYZE4TGgjRvKZKAJVvd53wIcSZmX1JyirSwRKIdA0mZLlkDUp2kXtDw2n8G5xVervjOLvHnFX0
mgA1LAD3D6bHjhUYyMsjWAmT31IFCDNT518NsCHfX8PtXQEU7Qw8I/GAb8Ss6PUxRoCFEMtKTdwy
yb90oKHKICC7L+LWwFyLoE4sKDDJ3SQaWlWAOZtj5kC1xopVKL/1CddCqKOQtc4HcwaE8Cvls11N
DQE1JDBopcNkg3oPPCJiYY+soI+1NMpAS12ojOIIqQpnxfyuDm1RZDyzFop5MDIS6v94neKFSttO
vvd9xavr3OWq0qk1wBI9yRh+B2MoOPSsRNmA34f0dbwKWPDxt4HmtWTq4Lx+aKUpb3JgUT79lnIA
oKHHAerbiwwlXHhzXUuiTq8GoGBW+G3ugoRUQ8lEt8uIhACG1FfNYSR9wAghFleGdnpUwIBSDFNy
rfWFlKaRAfIyN5V/cU1FOo2DfvwqwREWiqwAacFKyAiR/hJGWUp+kFMwyxdYHAhuQOkote9avgLd
yD9/zWEX0SQCYGk86W7Al7UIBKBxi/MK+hKwaRs12CJo1xpAW0cHwXsa1FMVA6scl5BhCZcPEDgY
aLBAPgpsMtcbakxZK+SoBLvetKkCzkqf0VBb5WDXe9b4U+Xth4jhCBaye3ivzlQNwCVEMZPGC9Tq
uOj1QC3c8H1ystMHZ/YnGUQ9tg67L+6QFU6eNYsVWS95/Suxs2pdBJ98HeoAZNUKd2zf5e+0w7Sl
lyC+sGtuP+Vrtbe9TzFayfqhP46x8dwBIX74pXW2qvr2fcO6UMu93gJq15sB8EyFKhUut+ZNCVCj
8bO4CVfDzrDjxGwi5B4nVP0DuyLg/wLPLkFjv27nr3LNusG3r7brT6Ge2tNY+CNf4DSizeSULqCW
kONCt3dn8m/GodxH6z/rzOROus1q4bzNQ0GyqAL0U0Rsian26wOJRHBZaVlWuHkBMhsFr9PRNwEf
H4lIDhXEl0bGWhcFqkgVogMS4FIKJbAfGz8AMhDqucobaF1Mvj9Enm9FqlvnPeDsGeIWzAfYD/DW
AbgCwFXpBH2pTRwY08XCBcQsOCmyFQdsmRxv4/af428D5AcwCgDEBsiycTMhMUl8ioGtsHR/zyOV
8QrJGfLsH0VGi+JSDHcph46cfRXEZVMEOZ2TnJvzhJqyQKIjZ5dWt0PbrY1g7hBg7NxzBvN9JP5T
YOvr1MlW7Yf/ZGxY2LkLQRC+B2h1MsZCwKpK32k1A8homZYu+EzNPI/MvmY8FpYk4OEDxBqYSOA5
zb+/sBpi0YJLVspKtw5TYTeAAc0GlzbLrf1UTqjwX0G5QwImGBA4MGF0LcbIi06oyqZ0iw1QMInk
xGvelm1lN5C9b6prACY+FuZzj7Hp58Rk5faWF/m3dMrR5QaXF5nYQrpeV3aaFcIJhKcsWOeFsijg
qC4WSZ2WrPRp1VZYpLjNztxbiAF7Do3J1gqzpXtMg0ck/8V4vy6uDPi+83XHtZCo4wOwc5rMs0Mg
0C6sKt0ZMROpjiWCOjrFV0q9AdWYa6zFbfQ5gpXil2pVdr0XbG+nfvhW+nHffSx6UGBB/rUq6rww
CiOHeY1VBRvlU3rDhr5EVvWR7cINeK+NLSDN0FCLyY0zQ/D8qLhRUxm4Xcj/oouXp04w9KOwDgzc
fyUD/Q0Q94+JZ/HNylhl/kHAK0GPSsYFXIpQgNU148cr8BGANL6+GkpWB3qM9LPbYLhatJ1Tgmru
tmUY6+U9BUsNLp+EITue8oPJ0HqcNPali07+FYbgHc5GJBR4Zr2X0Fbe7qSvngTkT8RCEl16kKPF
9C/JPxtwYWKqNBtTYYJk5ThYFWrHymOyk4+T+W5Y7U5jnOG8XVdHKPOYUgbGHszlTNVAHaFSAH+t
zmAyQbOWm5UWtGtVGRO7wkvMuq8u4s3bjpJFOdzAE4wo8+PSTYdzGn19j7+DzsSkSLMbDcDXyMca
pZLiwcustCFKc4x+4+/xoxq23bO/qUcn8UWWOrHWT51zX7W+UOr4JlV6GzD7o20C4YkLfpWgGuUD
EoPDcgXWaz81uXE1Yf5NcO7vyu278GpXkLy7VmjJkAZwWuALmv4PxmW8P+C8zsrjJPVWPTmK9pJP
L0Jp2PfFzud6de5z1kXBTUKeSUQERJ07xvmbsFPb1tX71C4w/ixsRS0zkyEHnczXfVk3ewzkQw1u
GbDjAEFEEf96haEmtWWpqpVbpslbEftOVmBYr21f7ouZzRy1JDDf/SCcowyGDPa1mAwEm+jWg5h6
RO+v9BQqxarPURLLGUqztJ5LQZS9jWtsbdpCEECZz1GOcdvUOExyzti2hfXAP87JMRA8IkdNPds1
GdBsaRViPYVbDOgvC561wsnBSnB/3xZUAYqAOANBLtLHtBUXQjmOQI1RueOLnKDXqzqVst0azn0p
C5t2JYW6/IXad3ouT5WrAVuyjk6hPSFnfF/G7V1SoNOIfZFOxHQJoPyvVaCJkkJSBPB1CBiVPORd
KQHaU6jQ/zsWVh4pqhnXXmwWgL8xDdEvZ9YK8D43MasKvLSngDdEvQRQzQaK0NcfwqegIS1AFuvy
GpqcFHnFh59ocDM9LbRkg5XEvbWsWDdchjxTUKKUQr8toizqxUT3gQ5b/Jr8z7wEelZgSSIKbahB
S32+5opTkgfPQ+EYv/vGXzWpNQpuwK8VsTNRi1C1loATKOmOxqCxqHluu05/vg/pyZl+BUCblCrH
VdxlPADy3LYy1k2WmepnICVgPfotbKPajM+FRgJpzfHbJA4dXdoUw6EOgAnk2aN8qAwSJC/3VUW+
NRbgTUWqVAaSNoD1KE1pWzBVD7qGGHcsX0FjZoIimRFsLmg8uHTADaoihABOAKUDoC4LhqwvG7cQ
JksMt4OvklhlGIkFRZu5ukCNImEg/ubygoVYK6e4btw83grTn9IwrCgCQFsAmm6JhZ29YJGuhFF3
OMl9Qc3UqnGVSjfFFlR+n13xHaq/75/N/N9QhhxnArckgb/PgIe6vjyosAygQM9bV20+OCkmOgjk
BF8k6FgS+WdQVdr35d0+t/AYACshMnsSKhJQiGuBUu8Xkqz2rRvoK6mJUH/wU0up35pGJJLh1psM
QHGaPX7mZ34Xb/Kz0T0b8Raa6qq7Wl7f/5xbvZkBaRF4gu8VyN3KrLoXAWCSJiOXyCG6pLNTo37r
6T7ScoalXJKB9CKapUHUgVoepf6BnCdcKmWtW0UodvjHLEeeqWOkvG91EwNvyHfgEFGmQ+r0eiFF
xqt11BYg6HWAtwdT7KMPDBOFrOfyrb5cy5kXe7Fhgi4otdxADgjpJIe39WgVpatuIjqLvPTWasyS
cKfxbEUbyo8iXUgKpF4uUCxqXSAIBWYjDEcxy1nWfGE5SGWD8BUwMXhU0UQUden7E7gAOzeznHmo
AgTejDTvrM/XF0y+kkCdfquWRhQokIAWF6c0czPc6M4DK1/+QxZEi0EqWYcfNoBXQRvAUDPyqpWi
zk3k9NCf1R4RPMAqq9IMwuc0eJja4o0f0s1YAwVuskfv4A2yg6kdcG3Y/jko7F4KSXLIM1Mqn/Iw
36tgLzdywrEwrhbOVdQAE4wYFTQEoHS71iAdw9t4nJSd6+k1t2mSLrS7evy+f69vmyLhby6lUF6w
qKqhKsa6c1PggvpmJptJAP8svwcnOR1M5ej3WUmM/DTw2UvxRw2caLJ9MWHYl4XFgjAM934ueINL
mvqMLle9AuDnoxuJKjG6lrAa3n/CDergIQE2FRElD6ISyp52QIjhi7QbkZDIYEHf4kdgEb8M++ZU
m+lKtRLin8KTjpFDYNxvRPLFmgZcMG8Kj6CZB/EHSBRp88YFcR9ztTi6dYbafRqYYKxM6sa6f6C3
7lCGc8fjBgPFcL0/UdmFNVCTPM2nwRtdIRvWaoSaRa+ZWfYqshJyt8WKGWQIa5nbOtDoRw+29E2m
8k1dTe5oTgCPknbF04yuMADdJLPH3UjCE3qgo9X0dH+FS/t4KZeyrOgSbjOeKyf3zToxHlELsfr1
mubdvdg9WYxAN13h/zaIvProdgCdxvDYQ+ywuk4XouNrSbOfupA0VhoHvgNIGs2PdBUBrEXfyJts
Pa3qt9p6r9fjinNUF1lp0psYKbZZhNQLFwJhObjqUW0AdR4MzPUXTPqkZSXQe9xh7IGzqYXE414j
HlBV3wpvp62J4qWpeT1JHnPxpaqdvAqcOOuPoQfYCCQpC3Vad/ke3Hoii0Dq1t3MQ0wzX5cMekTQ
O11/WxWkaP71BdmduGQy80mQrUlUg3UyFB2p5FR1OJUHfHkkqav72rUsGTEyRtswl0/nIDQ9R4YW
yUu3Qo9Jj96LTE8JP6z8TV6/hbrA0Lhbu4cGFwk42uj1QexPWyVd4yNuiiLZDStgwXOF03CsyeCF
SBKQmUDxBzEwogRFolRNGLUUNUVDdpvALk4ROHqbzaQTfZV+Y35pX7giR2KR9HuQvkiyAxwpAoKi
GfnU7JiZxFv7dP0xlNZFnpGlsafL7vjAl2ap7gTZxKwYeHzCYVO3a91Jy/P0AqK/sVmLjtFu7p/v
bRJ1BhCFHwCHFaiiEVxfq1aul/0IvgPZLWUODZ+mJDyEO0/LnotIJGq7TYKD2G5jfasIRJt0U0+c
SPmI2sf+4/6X3Faqfr4EDl7kwW6Im3j9JZxSaqU6RYqrfeoJur6J3DzG/pEzw5MCkHHFbrlVWh7K
nbgNtrIbPajHaps8Tt+gjROJ+Cpoa7ReGWDmA4xNPjEcyW08BuQ6UHDNgLiChAmX66+Lq1rMiwhf
NzafbQHWSeMhlf78kTurKjk8y1/v78Ytft1MC3whj/LPnAxjpKaQN3QrbdvvXWPrked39+mLsbAf
luTrSACSZjZAHS4SZQLKuPigVhWzOFZc6QiwbXCONKdhcvzH0I4VR8UsyKrHwPLwiP6+Kif+rnwx
BEc8dL+m31p34JxJtsXGmbQHRV1nHDgx/MnGSPoqlFnkdreu7vpLqZi4iaum09RUQZNMR9SyJ9O0
VeQTY+fn9d7sB2pPKGDATID25PqkxUAYfK3uFdcbzbiaiCHjFfEYigoZgooADUqWG2LEscOKiG5H
BOYzR/SpY5xTRoWdkmwodT6mXKe4Yfmp7DigIAtWVltdSqRx3YTHEU3hLf84hYwlL+7rhVzKBiij
J7RK3SiwfC9VeM5w4sW/OjsdM2JY3hx0UuF71fTcGOeT4rZh405avO70ZiUpAyOhMxvvm8O7EEMp
M4qFgYoBasVVEmWl9IlqamPxWSEpmxhdaodJy0LXWvCQs6NCzhxnJ8oSZbaEtPQS9AgpblL8iqtd
2Dh1rDxW8Cs9F4Kyh7Pv6+fSCgGSA04BFfkQAExeq2euxpo0+ari9kMG5qVXRexXkfeU5TEZKhad
+3zy9HbODbdIwSF4vqVkDqshBNKh4mKmSyXcZGh2noHe9f6SFqI/NLUi6YinNCwsXmDXawpaTmkz
UMO4ahIiwuhNJX5MkxdZwUyObKtQFND88GSw+87OtAkFpzhzSmPTtKYeOob0K0KzVcMrpE1tZkJh
MWD4YdnCg3yepqF2XGnDqRVjVXazKNk2pU48YIpyOF8MaASqSLQAD0OPM4E/k5vTewIyrrZepYIp
SWffWGNg2JCJ92REpGv3SchKjd0W6WE2QL6hoQqhwYfTnQjVODUSIMRkVwBLlSKZIqgoqxpALm1B
3gG545NWeQxPPadbI/9cs6a4FhXyQjy1PYOMhB3UHcHpkJakCcbeDqOytGofA2TYTfRGGKPEuAVL
ionOcw34omieQV/0tcbwAM7ttRFOyxPreoUEV2TJo5E49xVTm7+d1n8M8cMP4xWJtnrKnGgFSALj
XkKseEaEbwOw9tEw948+cX4bxPlchQTD2hv8U3M5y7Tt/fbV/ibv+/fnp3ZnjuQrINv1k73a/1qv
H9brt/Ofh6eXnFg7y3ffdsBQ3z2wWqaWjuPykyknCQKzrqlHaGszNeYQPWvjrteA6SscBbRr3N+f
xSjlUhjlsbzUn2p9lGVXQot9UW3R8Chqz3LmCB8coKVkO32Wtvo+Knaezqr/L3mtS9mU10JlR6qj
DGcjJb9kJC/7ympZUd8PgeY9BaCsu+/xRdEMmuzu3nIyOGiCB/Q1qG+JuEo2GqDWAa1iD0QHZvPJ
J2Kzrfd4HmuWwhzRXwpAdQ3MejOeLg/qn2uNj+VWksDrq7j++Dsf1t3sp33STMew3vGKU2Up43CX
rhhqIhjqg/WfqauuBZaNXnJViFa7EhwaCkaoAkYN4edtQW8ukrSwXQJeGHiDXEtAR0GGNq5EdZ3N
hjM354l8q5ZMPjVbM7896/sUmqWlEjtCF8fTWtskby8pwez84xdrEG7pnl9+CWXD9HGQxamb16rs
RteTerzAfqMRguHofg7p3oopR1eDCGzMNKw4JeM2JW9vBvk4fgCun1T7tw/nvNGt79T00RFomKfP
/i0jHikIEsxAdnXeA9KYsfOwy+129wJqZsbXLV0o4O+BcMkACswNAflUBnoWFq3qdp5E2nHbSes8
7RhatbjTF0KoHeCUpjICsVbdAbZCR4eloJM2JFr+ft80LWrvhRzKQdQassVNg8W0/pCZrVZjUKSM
R0a+YnnLtHkwR5knBuavuEhb8ZWeGVM3qK6kiHgo7LtxLUisJMFShAkkS1QaECOpmMW7FtKneecH
Waa6o46WyRfMJBTPGuiReSQn8o/727Z4PBeyKIMugqdcrqIUyKjGbvrkQUMHakehZgXNS8YMRMI/
JWd4bxrgV+javlKDUnULAKJH0qauefAwl9YwPCCYGlBMNIzH+ytb8Is4Jzxv4cZBLUyDn+pFFvlF
IoE2RxnHnQ50drsJhdVUqIcaWSIQmYcMiQsqCCRJ4FnKPOa20E98fW7GCHo2n4NRkSrhVYiQ4enq
8/1FLRzXlQgqS6CFuZjxIOVwhVgmEtp6ZaRNJidN/zEbpILSC2qRPBaEP3RTbTKFfhMLEFSWX+gM
AbQ9GQfGLOHCZbqSQbmDqeE1X6sgo4l/Yy2tthYGRjv04n4hmSkDHR6HSncfG+rYJc0I9R4SNSPd
NJ5VFU98GYjxJMYYx/3TWVI5DHuhcU9RNR5Ph2sFEP0szeupV11OzAO7C3Jwlk56TLw6wOhUGgar
Ng8YF/iHNoJyMUgTaxoImDErieO6FtoWYAYVUh5LdFICWDSNvESrFyCw2zMzDNA2zKNPvjV79Xg6
/Trp1iMZnYzsgU9vmT0RyfpPD5b5f7ERF99EbUTKoakQWA/QHqM5N+Ggm7HeZqDdzF5lYySdUrBo
JZd06XIXxOtdiCqwvmAaTnV1DGZWj5G4SUJGhXZRBMwJaBhxL3DG1yL6bEhVDjV1V56Ovf80YYyq
1xn3e8mEoMHsLxmzPl/4F8OvAazTyLCTU/85CM0nl9f2/bNR5624UZgLGZRHbiS+apHJx0jFdtwC
gBpvarOB7uA1jZ+YVG873Wy3bxKpHATB5+8ciHRQrBiqheGF3Hz83jzi+mxUDASFpgwgJc30AuAg
y6Sy4030oiKGee3M2iE8AVzew79RLxWwQ0iKKGhGoW91V8vjMOYaDlvxZUf0E3Xlp/lbMaobsRXT
o4qZKYuxawubhpypPndLoTwrU5uGOB3sc1qiuYr2PCYbvIDyKDLFPP7nAQbG/cEoqs9z/RpdEAFk
+dhXQqghjMEIA59JoETrUH3va73/F5f0b1Eoll7rWpIpVakoHPS5rp4iuXuRB/FVC4WGqP6omEE7
dM79TfzJ69Cqh/K2MHd4/eQ8r0X6iQ6ZYaq5bzOGU4UH1QvSOSDbAZcpmbn1EkCyA8rXaSwdxBZv
oi0QpKTXKAbc/5Klu4zgCrzbyPreDjZlilIOiVxprsFtOfWB578NxD73ZSx5A+C+oIKATLuKZtvr
xXJarIydn2tuGUyRiRrYqc5xwxQFOWXpNEWr++IWlwQCP9S8wW2FjOu1ODQXTGLoNZorpxFRMI+W
6+/N9HxfiLjkUFE1RZ4cgzBocKQsuzYGMheOreZW3kiCftc3GPBcC8Dvbk58QjrdMXQMR/KnUkWG
Tl6VrZl4O+DLErBGcY9DFxPUOcjA+WT0+oMfADwJVETtiWe1Ht9OJSCEQYsuglsRDX83fPL90FR1
1Yya6wUpWsUlJ2h2PR56/kZsLEUwVYxnmLVo/Itz0HAI8jzrhXojZcIrEHQAtUPSXKHv8M7Rmgfw
9qUrD8lGRi/XT2WCvk6XoiijVPWYE+AiiGrNzhnwo6BYPpo5QboCI0roInvMNoOV4rkJ1DuEAQOJ
TX/f2RNmFxNy8lffvk32IXaBBOBB2D48gGT8X0R5gP4ChgNmGQC0PuvthUtDAj1TEiCIuOGknhEE
ndVKK01vEHnGffsJr262A8G+ikYtVLboTuNgSopkTA3YaHiqZBOTDlwPM/DeEWWstWDN+HQd+UzI
Pt8UAOWdofR7jADB1hEs/P5N+Xlf3Psa+j6WWREUPr4mUUcit5bxNuZfHFDRm5WX7dTUjYLalFTk
7AzM53xwoMNoc1LVmzG35R68HdPgAGSJCCXasrmdIW3Qt2wV6m6s11K00yM8pwH+2cREAuxHsE2H
EFCZx7p1as78H9LOqzdyLInSv4gAvXkl08pkSiqpJNULUZbee/76/Vi76ElRRBLdi5nuxkwDFclr
4oY5cU7ekf06ummLp0Cng5VUm053ofU6ajk8iO3ax7KH1751Cmsu9lgI+7ofewOv0DJsGMArtAYU
WPI7tIrpV085HfXZjxaqKMq54555MvqHekQkLXg2ldTJmpUnaqliw9CWQruFOwwAY3anaFp4gZ+y
bSX3JrPf4GTaGMRG9ORsXiVoMSxm/3SHw/Tk3nnb3z9N++dP1dbtgotVbx3x5xT+DLa5fYw2VCJs
5K7WGigLFQID1ApPF+1DXZkrJ7SFXBuKH5onxfsuDt/TvoLR7HuRfre0Yquayfb6Wf5MxoErvbQ3
e8rCoi+UOseeYf4QvXsXSfX4AKvayfB5tfPCFgsn6WwV0bPbIOwcq9+56dEnKEQQvZYjeGh6J5a2
yqBwAG/JzR2XqmnypSo2sfQ+SM7oek4i2HnxFLdfzfZLBGv1iEi3sDZZsfgsTOs2DXGACZlDOfum
y7xCS8xTfDT7dxdOPZ9m01E9tHBmq6d+pde6VDI3Lu3NMhPfiHTLL7DX1rUzZsmrZr2KDdpdZy1z
POsxN/HUkCOMwVaPHqEvdLU1IpK/ocb8fl7+hrkv8iEqmKYRTr17Fn3HTb8YMgC10oYQwrL2TH/I
6iMRjKMYuzFx/K7fGuJ3MSifSv+Q+5Dbr07tTkfm00+a5kFovEM18LcTc+EyatEXyyDiSHXs/0kp
qABlP3P0wfSb2Dsgbn/9CC9A26Y+Oy1UondE5uXZES6qPBUyLzdPicZY5FZ70MCenbz+vXDqpLJH
+D+y43WbS43ES5vzHjhV9tzVvYxlBwENhc/Od/qDsIW8x34w7dcUPzHJ4Q22e2IQe7OqiTht6+c1
/ueb5/WIQS8qv5rsa/2urvTbNu9BXrYOY2x6tfeHyqmrswIzPCrT8qbK1gZDJ195zf7s6De9F9YI
5JmUAfIbRXgzFccQj6LC/CSaS9cXe/E8EfmqkBWYDIHPjnio+tpguiXXepBs2KMcq0J4LrZD41bQ
H2SlcKK1ZtGyK7mwOXv2YiVXSgXg7klRtuq+MxLHYHFpBIN8sPX6NX+R3D/XP3Mpyqf3TnoIoxBz
EbPPNLWwUASzM0+BJm7q9E0EjZNFz9eNLO4btVqZ2JlUVJ59F4zmkpqVpnEKw8QJ5IPbxRvD3dbI
jwveCrvQ38z50yHhjAJ/pkJH1sshunAEutCCV69wBEx/b8JjeBQdJhHt0fZslS6RZz9bvMM+LFB0
4caNYP+gC3bQ7x6yu7+qCi/fXTs53r1A4Bw7KaEc5Ch0UeTdy6/rq7J4wsjlKDywMJ/yZR8e2yrt
cOSan55MlxM8RLcRykgGLFhD/y0qC9tL364bXXrpTbYAAM0EnJ6HI6KUNfTDMWpWip1GRCN3yb6x
oF7LiEmklfRu8XRdWJvtRVGXqPhoHGgdl5jLP1T510C2dv2TFnNI4gnGGy1AT4wUfdzxwUqiVBZ8
XL/wNWmQotV/tNWx6Z497y2uD3FtNwD7xIDX6D5MT4l06DUD8g+I2Y0foXU/TEQBDTRUQ74tlfy1
9up9Gexzc5+vEdEv3AQiBFh/NKJBxAtmNZJIVUa/G1h+rxpsvX9X3ScmB+2oeyjDNcKrhVkE4HjA
yQHn0Vqy5plSZBlDZsWTCyPQJy4pDr6/H43DUKp22PtglO2xjjYRRbrW7kf+T5Tmw2etW7n+i35t
wgbCWSZRZBOnY3JxJT1prItcaM2T5G19bZtle7j/S0ejsOADjZaeqrXneemYX1qcJc1Gonph6E9u
LSBX90bh3UujbebWzHj9LKPurSMkuX4M10zOAv3GzZowHjA5RNF2VInr6+c+PmdMKXtxt1WFNcGx
NYOzy5XweWPV9pPBG/cmqYK7yP1VeE9GoG/SoD1c/7wlb0XHjXQJ7MBE6flxD7VGVqqSCs4p0Sl+
lLeSeegEWwfFCIGu+dYIznV7i7U9JrAnFrVpaO9vHHxxaLqyS0FPgFOb9AxMxD4Mku78QdnBHGh/
U7eFrUNJj3H7OYI8qbWfK2c0SH23abyytQvJokmJyuKzmW+FsOXjt0teO1iyRH2Yg7w1vB9yXh1q
w7Szbo2back/XFqa7Wks5DFcG1iK3W+1WNpTLiSZqEdGVMeElS1d/CxVYpoe3n1Il2db6rW+V4St
b5xoPhFBhTtV9uxKzxxJXKsN/wU6zV5lc3LOlM0mZlFr5gKivB29ogiMCX0ShEcGAUbjqGc/ESIU
3qN+G/n5JnppBLv+MUh3QTU48EAAh2mOSv886Hs5WutILnklfhLQN2pJOOU5NquIrDIVEorHSZfQ
9HwppSfV3Pr6t1xIjkb2oHjZV0V5vX6sFzf4wugshI3oLeh9itEWnyv0v0Eubursd8OcCP3LlZdx
2sBPi86DSMOVF5/K8cdzKwqKngYNxsQgQUE8BkEoxMUa58fiMbqwMrsdzRjEYjvmFOSkmyGhE0c3
qGUKvovsYFgDTCzlXfDC8K7BswUN5rws3SmQAfJ0UwZ7q8XNj9GzFRfSHQQmn7yv8QrCaPHTWDru
CBm+8Rf6fuGDRqkI4zSsKOuH72aNE1d/VNWrLKyBWpY2SiciAzgzzUJ/CpCNIFbaZDBOvfkcjCez
/vXvT92EsP0bD5vqfBK+NFq3ZjrCOMHFbGvFew8JhJV+LVTP7rTv121NLmp+6JizmZaLUZxPI/EF
yvFhyJgbE6HbUS7tTP4Sj/RgHivK12ueeam8BnT0H2tzTlT6IbEMfto4pZV5VLJ7MYNZKnwvhaOU
fvch1XKdUsOz+fFtGPubvJTg+Blv+rjcWjLxT/TaV50jVkfT/2r0ie1aZ7d79LNt6zoCbPc9Re7g
NipuJPE4jQGP1Q28E0e4zs2Wi/vEiDDsIHYqMDmS3kFi3Qy2kDwZXmDLw+b6yi48wR++dVazhPrZ
DSC/ME6V7D919d7UBQdIPJNUt4z8dMdaWms5LZ1Lk5s2MZQArZi39DqiRyWia3pKjNAJU/HeFPLj
9Y9aumIINzAwx62mkDJ99MUVs9ymQSRWM05Rpqp2G8uWYygQAYgJFaXc84yVR++zkjNdFNOi8YrS
AESfczSUIfpR0tSucbp/0+wNWBegmF+nCv/bt/sf4eZHRnH2jb97Ni1pZ6rrq/xnr8dO+3L90xdG
PvklzEyRjNF4htf747f70FIrncxPUfut0tiJsUn028g/6M1RHI9tHzndqa5g+r4RAbuNqDeB0wSn
M9j1Gn3HEgj8Q7Iw+y2WGSieZBbmSSgOeh0chGKrk5wMTxnsrtaeekca/nEVpyS/+g2ZyLDWqf5M
isXGXKYrs3ekkPo+VgbSFT/+lhm7qmqObQBfnLYzNLvtHqfZj/F3Hkd2kh37NTTGUhY5jQ8wH0n5
kAM5i1DMJm6FrK1NyLCZZy7lXZOMX1RwN3X8JVTOsnsve1sv/FknfzTlOeyOw88RFnaNbmP4LgaD
0+e2pFR2KWu0JCtbkn/V78mX3lgJRpfSOnpftLxpTYkIy89uTKMKXusVlXlyrTfyWC9BMZRRQzMt
77UhcUwV2cTwNqkd/0GxUid3D8O4YX5mI62t2YJ7QOGZwJe/MZijzxLv1pOSIO8kEu8RKhLkh9f0
HpZeeyzwJ0OGMGlgzk6l7ylZrleaearNfTNJywv1o6TdT3wyxWOuq3ZR3QZrDBDTTs9esA9GZwex
a4KqcFPVPFnps2b9mBpdtbJbufvT2nwyQjFMmQYQGBqe1vbC73FK2tzMBCoBYghIOYF5Xk3UAnRC
9pLinpzW78NdD+iYnm8fHqBpLO/FsDEfdUPQbSm3/kN1FWcEfJcNNeDAmOUelVykiVSzm7VwLxV7
90HQbmNK+MnT9U9fCBCoAwJpNKgGQGc0W96qLkK1iFjeiKKQSNwvR7dNdaBl4RHN+WvVh6XdvDQ3
+6xByga3KhUqXsF9LX/Pg3sNOu7/v0+aXUlLiPJmHPiksKH6n9lmvpNKxZaLrXEX/od4mwFztklC
55yHbHZyTLmOo0bNrFPCOHEkPSsNDULhrZHXDsTSPOEHSzOXqEJvlUVpCjuOnL/GzAANsZ2W6r5y
d0ZX3WaWbRTfq4ZUblOvgZYX3RzKQwbumEoOGLmPF0TKlMpqgsI6yXt13EfRQ4x4gNs4inyOJIvO
3lFrnmrrJleeBRh9wxeFQetmJVqY/Mv8lk4Ojro1yooM6X38EeqgKkGlVdapZaa/htBj1GiTl55T
mSt16+nUzy3ppMeT9LgCo+/MUprJQR2OgsVAUrrRvLshaew6PErBo9l9vX5al27E/0x9YiNMUULo
rdZzT4l4U7kQFDAyDjDgupGF4Aa/JlN1ZF6T2fA5qC5zg3AQQg5PEH8ptE0aO1rzJlUkBMG91x1j
kAjBsUu+GQKQnWJrwYvY7MG/1cJhTRnz8y5S4pCIsvgHD8m80BEDtKtbnRsT5+J7JhVvgFxQozG6
XaxUa0n3Ql2BCW/mfyd5WrgW/ha2Ljy7WEggLjuJnZQ0B3apvJyKrhohuhnkzhDvRFvNt9dX+/OW
YpNRGzJIazIrfzynXUStv69D91QTGXr1rpF9p1uBBy1/2IWR2XNf1fIgBqbvnqr4Txg+Wbs0tSHM
1I/l+FNQxE06ruXFn58KtBRQtYE5gqaFOV9KBukH0aWFcvIVILjuexbop9JDsNb/Fad34FL+/SpO
uwb9E3DCTxQsrZr7kD6E1klkTnMYb4qjWIQrA8aLq3hpZOZUKwUWhFLxrZOqNVtJuctQaTAsRr/k
fRo+9tar7v4ahHzlzi9EUiwl74VuAe+AOXO2eSnvcRWN3IEuPWVyeIOS4gZNDLs8NhNMyNh1PhK1
XrBZxSAvpBYfTc8eLCvJassUSutU0sbso5fHHr061MxRhHLDfboxf1k1xAHtzsi2wqo87PROfHSs
k3XKyAAD+O65HzJURABif1pvKW3stPsdgmi6V+RDOvKajRQ7HcXzXqpRXTlNC8QIVKkkIKEqzIC8
1LNLqWt5XQYpjwfyMU/PEBSBdf5pODqqN4LT05FE5G7r2d9Gm/9JCXtfPm2GW2sD1gq1RCDuu+vH
e+k2Xf6e2REIi0Rpven36C9aB/2n58j6tqX4Kcnv6iofzvR183VHBByoHkPtON/ZOfcC4Ge6WXOZ
THQWAhKiQNsX4lvnWruy9B2z3LkqzkoyndKlHzXYvXJv9CPpnVY5Q7ARm19iuTNiakfQXVZ7Y422
4HP6wv5wFUmkIMUhl/roNE1JiTzdH61TqusPvuB7dll6T9fX/POzjg0F7wtXP9Bgc3b2Mymuq27g
MbCglq5g+gj7pypDj5ncdpXoeHGD6SxOPRqmIY1ZyMTAf2aiQMNFqxQnko5khB6AWtPM7ArJ95B5
bkU4i9E+EHpbkHvH1PdZPjIyFW0r07BV89kb1uaJFx5fps4UC1okhkGBsX5cZTUufdUIXJ5DYG7a
rUthTUL5oqpXrtuanVla0chlNRYiAZTQqPdVkB4YE7xRSd3ClbmNNUPTLly870HpQz9bYmjot5pl
18ne9501rM3i2bxYtVk4GEhZklsVb63eRt9NH5XbHn2W62dz8Sm62Bpt1o1WSVkgyedLRtdxQdmp
e49z8/LTCDde8zAYu+v2FmgauAwmQwj8g5Bwjh/SjFCMpSFxT5EtfBEBPvrP/WYCZzxDgV5TZTP2
Ogxhd8bNqYWo5rr1pZsIY9001aTCjvIXXHWxbbHaqxNOzz0Zmm+nxH5MjSrpq1iBVW5XxsSWwrFL
WzNPy/y8JLRJSjjW7Q31W5E8FtqKiaW7PvHfGcR74AnmwPmgcmOXToh78nvAdxsrlOymv3WVo6Tc
6Gs7N522uS9nWAVLdF5Exkg+Hnm9SBmGGitgZYl4R3DiMLmyEXzht04hvDTlO7n7WXYrGdGK0Tlh
Yx3UQa4PuXtqhhTUMmVR67YUyfxgx67HmAloA4y57K8FnYt2ET6kPgydOfNAHz/W5UpkUVm6AIjU
mzrngtvj4LjSprrR1vLLxYNyYWv2SDZqmiehyMJ66Z88ejbVX4XwXwJO+rv/fM/MASdu5QlqyPdo
OrDeG/lYbtFe6odvYXQP+WTmafb1m7ZQNyDtu7A4c8WKUkMLKmNRd/tzW9+rYFtE06Obcu9lTzk1
ZSh2demu75JdKfuHFfPT7fp0WuG7l+EBn+Ams9OaJXo+DgnmTTpRtqRvh+RHLn1XvEcr/yIlB6tW
bFGx4+gmGpRN+h9efO1/1v863Qs/M44TCiSvXdBIkl0AMtJ642B0mwQNYH3lzVt6JWDb57+QVRBn
zY5qWKppJHmkfbS2UDDw99dXcvEmMAM/SbjoEOrN3ocBR6A1Gm4sIJpzjLra9IFmOFnr7tt227/V
mYPM04rRhcIPp2f6oxnxYEnmAUPVFZaZJxKnJ6idDC5R8FHCoR83MaJRavFWm7vcdwLvW8Bk2S7M
nKJ4baRVydDFtb34GbNDLNJjjvSOnxE1ChpOdqN/GfOttx122r7fwHTngj2B6q9gVYSVM7Tk3A3U
OihWqOYUyX10QZUZeH0W4NyH8FBH72hbgTG287i0K8nJtDWmjoXWC8w/IBBh6SAWpub30V7oG7DL
i2w00A2n15OXVj0WlqO6upOld3UdOCIsvaUYbXN6MSLEms1/eM6mIXeZ8UtIl+fQ5jQfQlEYcfYM
TTpSuLPyPaMpbrGR5TszX3lZlrzupbFZnGzKbdNp0mRsfJkmuMp7ZML+ixO8NCJ/XFMzHgcvEXDt
hBtuWW4i+VusQMYtvQZu4kidd0gYMLabbtzl6Sbt47V7tOQGOTysp2gQ9cwfbbdRqthPDPcUUruM
VQcAzoYZCFBLFNyS27rdNfEPM79PA2SMgp0hfP333uPC/vz9hkuUSclYdxHD3MYVyWYfPxXOIO5y
rf0ikvwHq7MYS3cWeANXB6wWmO3Zxg5iGAqtbHFvOn2fRCdN/jmWr6V7K2bx3lU7XJexQW5Pqn8U
XriFmvNet1Yr10sVB2JcQgeoKagAzB5cuRbrHM5rAbfJJMjwxW+OZgHpGKSDXg21ZN/aBnwBhRKe
skz6cn3VF2Yzpp4AhDiILUL0o8/eBNnsigqfLpzCu0ltsd/BpU25hQ1AD+MU7c1jsBWSrdztUqc4
rOUtSzmFSahBAZtxBPLe2Rb4TVeVkawK07HX42jjB7tEfWq30dligG7rymvzMNMjNHvtMQi5LNOA
FsJ7M1/Zu0YSR7EsnCpDdOpC2AJxaQYU6SvbdPdG/ke0OkdZvV0Lm/zB7CwLlBJJzdk94ZTFX3rp
QW4gNTZMkJE2LBc7aCyJW6tN6a8xxy8vMMA18MMSPCTzYrbkB74y5g1vPoy6UmAzJ5WM29oEPW7X
t40K6+oai990YD8tMbPNEzxpkh6ZubKAq9abJSYHAe5ytLF8dD087Rb2ieP107vw8JnEbJAhQCav
Qxny0WnWWdPpocCj22bm0aRKYQa3SWIeTD1wJOXVgEn0usHF6zJR48BNwsCAMu965mFfFYMq46YF
2iA0lqCfY0Cp14+BmTBG9ojeuoNYw1bK4MEzoHAG16ZSwSGq3oTyW+p9kb0XZS0CWIqhIfGcCHVB
tk8Ech9Xwve0QFbSUDi1MUpVwlZL+esuVHBc5HxSaldDs/eqvZx02yJbg4NMl2a+45fWZ/ugSZ7X
VI0vnAx3TOyqAl6knfTcLloNorQ1KObirsMgQTEOjBr8/B+/NYhLGeGYHGtIgfohxzppDoMSEGYw
oRDn6CJJq3X4hbeCETaIA+gsTAWzWeqV1o3QsJ8CeA8U9GS52aRnq95l7jl1c5sxCahsqZv5MKhm
t3JxTpPbrF95Ihc/XJ/IMXUGQFC0+vjhStTFjRCkwqnX92ZR74wi2Bi0jLnNpfILsa6V074Q+EDE
gawlVJyI9KizzKjS4f/uqfig3ayLGyungRMIUrppjWyNQGXRT0ksLmLl3GPKTB+/re5F14u8ClvU
KhzO8kHwxf7YAr/amHF271nM7Edxpt10mT84vqSvPcSLq0uvg9SFBi4Nso+/QBj8eGh8UTi5nFwr
pmrg07K6bWCMCet3P35dcSVLLxHWJJSGmG6l7fnR3mh1Q+8m7GaV3LphtKn+qLqj1doZxQdDi2zS
b3Gt27h0US9tznY0gj6qUSRsJqWtj7mdbxtmOeIfrnP945bWEqnoiVCahrE6/7aubNta0CzhVOru
e1pkuzyGMhPqo/gbwxtq7a1M+S/ZoxlO553ck8dulnpmkSQ3ScTeNYYT1sFeOFd7qZEdsXjuk8P1
b1vyBJe2ZuckCgLRzaZz0vWjHTQg7tfc6dIDemlhds+LtDbSOh+E01e/lre6UwXCVgAsev07FtJ1
5iTIm5EVIviaa/DppV5LiUXopRf6fW8evP7ZdI95Af+8VPCAbP3H6wYXPwsU2sT/ToPtL9TyotSh
qVlYTaCFUzoiSSVYTu0iBKOIe3FN/mfJcdFQZ/SCMoeCAtrHq1U0Ui6nCUFern3t9LvUePPXJiEX
X9xLG7OrVMScxpLC7cmFv9rdVl9H82BEDkuY2sYmUH5bv821ltzKdxmzY96bdeyOLTYt+U/c/DGt
c96+X9+kRUd88V1zN6grAoUUneOt4IPE+FaCAFk5ie6BenH523sdyzVm1aULxcgswGHwZMyUzkJy
q+jqoDFF72zEnbgZFW2wxzRdY8RY6isT/4Jp1ygYoBU7e8GTwJW9Ms8B52wK23foMEJPZmzz7ftL
Ds+leFizuHTeLw1O//7ivBeVm7uSAqSlSC34mbet9aMtJdjdrZWLtfhp8L2AC6bqDiZotoJm7tem
Gei0aq1mEzFlFYzfixumHtIOEH1+E5X3vrUbeWQGiQq8e6eH78n4tHJylh6Xy18xu3Va5luj4BtA
sJLfDTQNN/Vbab2QfoB5723o0EV0QzZ9duoDx5Xv+CVCczdGa4jXpWWfSBBR+dFlAIqzixmL8Ip3
cu+eYBGy8wgYaHhfjJbdRvWKB10qhFGE+sfU/NnRvdFMYnME4oK+qAkVGbiEm1QPD4yxnjurpRz1
FKUwiZvSvaY+lc0Kxmbp5iAQMXH9TLpN82S2CvNKS1Pyn0q8HwQfKokVb7CwpVzMCWU2Ycx4YD8e
4VY3MsMcU+9cWdCNBR4OgTcv+uYXpHTVahC4sHUWaRzDrnDAE9jPzMW5VHmNEvvn5I96w7D1GZKM
m2Qb3fdPDFO4XzwIa0Mmg3fXT+50Ij6kL0icTjobAIdEqLLmHQBviEOlaA3/DB18r2wm1IFaoQdi
a8FdbuyKbiVaWbH31wVfOoZhTLs6w54UpEhZfvPl2BaGs1V9RQFxU6Y3Zfhw/Qs/7eMk4kpxj++z
NODqs6vZSLWXda7qndsq3hapeii7fRw9Fpb64gqb67Y+beJkC9wQqKiJDWw+nZQU+f+zBQoLqMy+
gHasNoT9KmZkzdDMoZt90nhhZHrnxn0oOgWeS5SKE9ku1ggJFg2RbnEgJxzynDjapEJVkjF4575V
NiEzQqb6EI7WMZN/XF+6zw5lWjuugMr7hMyfNl34i5MRhyLUu53vnyFoKjtkJ8NhQ5FjoybZTa8E
t3EMtg0uAkZ5OCNi9m31W5fO5uUvmC3qxAKQNX3kn8Ff9G50FNqbSkcMUE02UYX2YJxsJO/39c9e
Wt9JdVIixaR7MW8cGUpexYqV+GeR5BJWCbWDPMo9rvY2l+0YkOsD2OMuTP/+YnXbiqFrrc/9sxof
RO/3RLwCeYX/r6l/2UTS83/MzLxYWDAqq9eYab1hmweo6UUwo0WVUxXwsKwdzs8B22RughsDVaCU
Pb9veYEmNFkY5urBkfBh72HQ2a5/8sx2q70MwlsUSit3/DM+cDKKit4kSbqAIE2HoajjAU8NW9he
OHSP4Z1/9KuTstfXWmuTb5p7Z1M3KdFPwiBUyD/uWpHXbe9LnQ/bMEMqdx4X4d4NXgR5768dROtT
E2T6rOlswHEyQXJnW+cJmtkOdeufb9++GXa1PZ8l+2zZv3a783HH7Nd5d7aftk9IMNhPT+Fm9/sZ
okOHcHLz/Hv78Pzt4fT6G0pC+w5GnZuT837aPozOyd/++vP41To+3g7OwbAb+wb+2/fDl8dfsMw/
Ol8ene3NygYtOfzLD5k5/Dhj8M+YPsQ7qQ+1XR5Ue1wrmEwL/2ljLhZrciUX1ylSxkBpsx4bXkjs
ozc6gZ63FhT8DaI+m+FpJm4HID4f4YUiUS8j6EjPkhbaeva9VQPbj0DfDT9Rhx7VwJGTft/mW+py
RXeox9KBQdQRo+dSf0oR4OmEjIEwZQPma3/dcU3O8NpPmx1NRmDAWwkljusG6aTvK1CMxfWFu5N0
WcUzzst9utDHQSiN/jmCsC+Kme5fidiXDDC2iqjsFODxYn/cwKaL1LbLLG5WrOHaC1yVP5TF5voi
LXjdSfKTSADRHWLUWdKqZxHwdtckqHuyHzRHXgnCl87Hhz9/Xo9xA+p59fTnM3U6+gk0/9LWqM80
DGzj8Ds3nk1powdfhSSG6tvu1U0+2FF+FKU/fhwTNfwHqCgds8tPlj8ubFs3WmEOLGzbJurZzDXp
qLjdyrT5kuOnB0Engu+DI8CaWfHbtA1ocvFURz7DQ1AEHhCPDZVHBLIjm6xrbZr+M0R5+q4Li7Mi
bWcoRiy5WBx/Ake2n83N84/zQ+RETuW8CczAkubZ9c3r3fu2d7a/TOfG/n5Q+pVb93n2cvYzZtcO
IpM68hXXPyvRnWiiVcEI5kghc+o3FbEONvxeHcJNbDS20Zi3kuLve6QspFvB/FVLmaMNP3L53fee
u55BzX0bbhoNqi4/cPASeKCV4HvhAfuwarNrFiZd13q6wAEt4B4UNyFQwga2Dit+zeKCGfJse/3G
LTj/DwZncU6UeJWYqKwPLb4H33I3lXhruf5GyFaO4EKwiCH0yOk4wYwxZ7VTukoO/CZCKk58L1og
melGkeCTqzaJghSa9q6Nb9c/7W+/cuZyp4iDyRxSXkafZt5E1cs0LLM4OCvlm2Ti2aUaPWxf3ssC
ROGudYSebGsJ/VEPXlRBcJr6YZQBBnVr3EwLzpMxL4lBr6kpBPDo4x2vglKsMo9v7w3Jh0ZygDIy
yf81w8t01C+szM5OnYpDWiNtdW7Db+o+1PaN/7VOt1BmX1/XpZ2ESgJrzLFAWzOLF4KGnKRuhvBc
j0x5nTLvxm1TiDPbH2ni2xbzpg55z3WbS/fi0uYsfnB1NxASAZsW8SNDr1t16zX3ma85iDL8e1Mg
bJnNQxCQUejpxlyEKnoxBGSIWXiWaqedNMe3IDUL9cGt74XVstCim9Rk6hiwaNGV1Wcf1ratBFFB
jbVE3ApIOLbh1BvsnoV873rSfdCivYqSrv4o+LsCjEXJZJQVPPchS951p6L93QnKz+SHeldVTtl/
R+G3CF4bGo09wU9YHX39YMB7Ux9D+VuortHvLPkPQIKsF1E3qcPMfwT62IxCWITnYKz3NMIAsunJ
XSLBVbnWwV+6RVDqSBw55uhBHn3cGLcOoliw4vAsB78oMIdrZfqlc63TsgUh+LdMNvvzqyIYNCti
KywCU6Edj+F4X8R3aA/ZYBK7GgmK+l9rT3KLKCcxbE9/moBn9i6HRgW7F/JO51RnZEhp7TC8oTC6
cnsWV+7CyuwtVsmI6Al1rJweWnZSm7+o1K+J/S0u34WRmZNj0VJdsprwLGZ/+uReszZS+lU0D74e
2Wb2Hq5NXy/FilAf/4VzAPv/m59d3FOpUwbCOZZO8jZ+dBeLoW2oMB+la5y0S0f80tDsw+peqxCa
xJBsfBG1aisZvP/nwKh2qbq57nsWTdGGIm6aSqhzrCJTwn0gjBW3qS43cvtkNTR6Bccqv4bC7+um
ltJy+MAA7ymTpjjl74/XSYTED8VOciXZ0x6SIT2YpWhPWkBuNGwjd9woGsTGjim8BMEajnth77Bt
kKMRE0wUoR9tq7HaxYKM7VZ5yvNDitAALn1NIXxhNT9Ymfkm3esFi0q+f25MKbNzkKd6eKcgWN2P
+lOkHlcWdPrRs3ADIhtQ/fSyGU6zZuYGOVBjKuvBuQll8daN4mIjxgYk93nabD0xjrda1437Xiog
080N99aogvDe1w13x2hVSpszy74OHZlnbTTByslauJ2IJFH8x0dP+dXM0SDvJrmEwoRflrevILqg
rP6rVhO7TxgFV9yNVNXfkFP/fn1RltbkL1UTj/cEI5+tiS6gZ672PKZdnz9HUfIlhRBOUdai2KX8
BiL0iXFugnYp8zK5JldeHRpRfIacZ9hDrV/YzRiiOeqdBEAEcu0R8GU2qkcNkWe+pny78JnIHnKH
/i/V1vwVbBVZSYqkjc8lXPdR7+jvI4LV15fycxdZn7QV/2dk9j5Fo2EItdXE526wiwGad1Ww4Rwt
7PB7toE7bOdvr1tcuD8YZMaVWUvoGefVlFBMA9dlHuZclma05bCI95UpWUDmUv/NkKriwVOTNW7R
uVHKk6APJ6ptwCc8jjO35OuimwTQXpw7uQXHuze8kwYIrdCNfaisVE0+1dAnY4yvQNjEMP0ELf3o
hxTB18dawZgnvucN3NeSYMs5ivaw25hny9i00nuDQFUi2q4hOZG+0pSbn5vJvobyhw4pkCpTvPlo
v9ddq09LNz4rbmxTze6BiUTafzEysa+wjZDJz8EbCc0PKwIxfi61yta1176sbWFVcHXxUy6szF5J
b0TOQoyC5DzQv+lYv2zi7oC4+/qZ/JTUTUvGX0DPp+SD7ZstmdpVYVdL8TmKpF1lIjbopy8MOKnu
QboxpL2opUcpMXeqUKMUUsF4hxT12lWcpyN/fwSsh+AKJwbRORpckkqhbUyWFASjuandDSxbTu2A
freFmy+/fv1Jzh3IjuufvnQzJiUFwtOJcmLeQaat6iVmzGHJav8JpjkKnZxPdyfF20xcQ/wsXo1J
PYe8meI9z9nHdTYi2ReVcvrEEaWOfNMSXlH0m5rkMUWJKuqPgdXbBTnJiMRC7v9J4Dn+D18skzZP
zCVAtWa/ATEWtyjRxDmLvCGO2fGseoRH28Fg9tjNK9eOsz44XDf6aUqIzUVNg8SPqj6TxfMmCUwQ
o9uZWNVgYxHcb9l4kPvsPZYdq4PbA9b/bgOjp2L9ELVkYw81qhm0uBVtpWLyab+nNjrgp0kS0iTH
mv79RYArNpkb+2BVH01FELeiKzo6iqHOOIweBSoNIswsqfbXP366pZcxDGTOhGSgV3mtKdX8nbO9
sClovtBHihU8ZvXgbypflsDVy+PKw/L5cE1m4N7jvVSg/ZjDeNRyIuRSMQNxS939rvPCUQZpl9bB
Ts+hKehei/rWD1rYMU9Bcarj/0Pade1GriTLLyJAb16Ltq3URmb0QoxmJHpb9F9/gzoXu93VfZvY
vdB50RlAyXJZWZmREc2CT7zJBP8M9OILWM8LRJvSN3p0UFMw1aQWN266ZKvI5S9Uw9pOICgvpkMG
vaE/A5oa0Ne7bkuQnamkEXec76G9Rlr6pvkZdjX5P2kH3LSIzzSgs5ntXk4gmM9aLHifCcUqKuLe
TVJBWEs+GrSroJbIFFMBoFahAa+3ou6Ssmishkaiw0MZ9VkO9blXt2n69dQIEzESPzW5EqKYPC5v
q8ya11CRP7kW6vCVEcV2GCIZ9ngDsZH9TFCD70d9EU4DpLzMpoUYbJWOatrsWsFv7VzmVavDDeTG
QwzZCGjIrh7buzmtPwYBCIMbRisS9s31KVGmMOS4pmp2IcpXeXbUm6OI6Kirj109EK37qHthxeW9
67/RVR9uWuUT7msKtYWL6ScvdLl684eABwRkHAKKgvAd1x8SGF2u9wVtdpD2WAXCuunfIPsD5e8q
NIMgsuUKlH7+xuigzc1BX6V7DkLbf07bz0DpnDLY5bLqFfUv9B6G+B8B+ng6+jS+qpzg9kuEnzcN
8z9fC+1PfAxeKuASuv7aIULOrkmHZoeUznooiNHKoE7WyJhCZLE5B0kLbd0vFU0nSA+vpXyyaaNY
0N7I1FVfrrN6Jlnfh1Qxc7DKKsZJGYeZ03QB/vLz4mVnFb0KPwAtBPasBg5f1w0YX9N2l2pZOZG6
V8pDLsyivOIUtsBQBXwkW2mtpgZpAy3ciGMa+aQaIOrOR6h062iZBW2hXIvRuSoBoyZqK+vruPKH
3G6zWtjHSYsez8qPc6CiOD37M8UB4Otl0MZ/qkrpA/Bk1+VuwIPiI0xqHslbsY4HS84bfXJyKZGA
EJiyJTI2NsaYV0hGvgu3PXpy0EN5vUKyHIF2SkHWkYK9tPQjS+m+c+GjCUeQiWz1pU6J+WDeTDS4
VGT0aKIv98dlX3h+YRpbNdBgDnAtv8JOtRyCtX58Wm/GBI5zXIRozwOqF46CCRJVYQAVdVhwuyDy
d1nqY/fVa02ZNgm3k5MGbydfeHts8sYhwSQqigKiT9BCQCjrehrDKZBqVHS5nRqvUetd9c1uwBMx
kl8e22FvTtzVEhZkHpkGpAMrpie0Qdcl2Dn7xCT6gm+5HQPyQegJQzwGp4oX/PUY2sGoNHXES4ib
apLqtVdXa+hC2V05LgQ/bBQ/X8uXlpgCaVb2eU1TNdhP+mSK3MQTrm/+co2+UOe62W2MHcb9pLTq
AlSKYEdutwg0rTIPNkqQoRU4/pPWS+WD+ea82txwcAgiZ7I/RHcgbbqewLGUEy0oMYHlFsHMbvAt
cKsoL3gbdILzeB/cbvFrU/O/X5yjTiqkNmxhKkz9dX+UKttvd0n2gQgP0cPC5l4yxkQMnFBoMsqW
mMY8WusQGwEXPikzBU3VwILRiYDE9PHw7izc5UyyGUo1aCeQscGinJ2iBBUS3bcm0B+g+TYMvh/b
urPtr2wxm7FTW05OSiPY8wBmRL0pd9scL41RXXhY3dn0V3aYzThEVOvkFHam4hfQAWC+Fh2hXNgX
N+kbHK0rK4wjQiw9gFMBVnruLVL1t87PXnNf3Ijn9FDJFhdERzFHD5wytVBAXOhLv/VO18YZxzsV
pSHVgo9dqb0Y/deY/YdvlZ/BzcBftPYhcv2hbLzY9Wrh+302ccE+NUDdMAhKdGpVsTcDoS6driqL
fdUOS1nke+sGUgGgGgC3BG8p4xa7jJvGPmrCfZ/yPYmBbF9n2pjjSuaXTN1zIEifzMEdMiiodl2f
alWtIzwKaLhv5CrmbHBTIJotaAbcLx5TzynNghr8klUxuNVUtbbPB90Sh+Cd4zC/liDgjMY3Ga33
19+QpXAtwRgl+6Dvo3cpMoDXb/3eFoaGM8eypguF0JukKhYV8rwGcG7o+kHtgRl0oaXGNBhNsh86
yO6JPrgfkdqEPmJQ93YyJW7s+2arRnsRpGuPj/592wDVocsDkQJQR9eDregoK5MiJHvwG6evsVHw
7ihVUH8zpMQcgP4GV4TA2ZXBvTdC31tVVQQLd+Ed54owHtlIZM2hZMLW5hqtjEVukJJ9YXRV5gzT
pJxoVwMHpBthUTmhKvOpKeVVHll+lIRLHTz37OOahIYIPgOdlcx6N5qfc2o+xXt+lKDZFlepq7S0
e+HFAE0oeJ9v+JBrXE3NxKU2mztbDc0vqOnOETcItZiTVU38KCRtm4EjXgieCjC4uUZT+1Ze6E5X
V7L7eLXvmcOrF4cL3AYgIGc22hi3ItXqKt8HUw42Mjxni6w1K7hi9Bct6bMy04roDMXCGSGK4hPm
ln1l4yEgpIreCCe5zkh46mMXr2MSIEmYRJWF/mDyeHCMl2LtsXG8P8hx0ihUOKHxG6Mkso8qOb9w
LS8ZYa5K5Asif8RcncTesFvZTED67fMvj0fCXmE3Q2HWCUpoY9zXsMIf6O/cqtyj/7f2/sT7KjH9
42NjzJ6YbQHEi8IJqPtRNxIZB5D1htT68MSnoq6VreH7wtEvFP4zHGpwyPWGshCR3reH5xbgcaJx
k9KVY0lvwgr2Os0dlc1QQB9AzJ2RW5KJYF3b/47s35aYWewNvqh7bhJOQWGrKdhwBJLnu9iSq180
fYqB/+6XgI/M9fWPSSQ1UWmQ8AublQHsRBgKZNhOZT71K74uU2RH8twB0YhqNy0/HZW4TlFTkuUB
zZ2ytHq8mGyx+Z8P0HFNY27VuUvo2p2LQRg3M7XIKXuN/yIRMpyVff+ePfPbZp8P//mJ05Ey+Jex
eakvghGuSxu1gLUTjcpNxoMjpknMcWzshUHNH33xqrgZFOOgUfAAdLqAnb5TLSVEc0mlW4EOdl9p
XcJvgUsdOC8FWmZp/lT2xkpPEuhtJG4SiJYwdgte9O4iXwx7dnwXw85CSQhCsA+daDCdA3ktFNMu
SsCLI0ibCCw9NAfCKKYLs3D33FxYnb/qwmqcRLlKC1gF4YDTqIHjI1UB1USn6cYFUwvzzcZ7A1fE
htZjEzUgJ+nl6V2jeD9qSy3VbHaaXdefzXwxpK6LexT4MSQ++860d1z561bQySQUdlSgZyjlvBBX
Bq9OTsFBwkWTTTVZ4t1eWE32TlRA5VoEHTYXl5Uk6pW1PtR7OVY3StNZStWuUggNNdLSHN/z8Tg8
iPyQdEL54ad/9GLwAfQTOA3UDafy19AAMQmU7mSuOzc/II3Wk8Ue4vlmuj1E/7bHHFbIxKGnHKjl
UxPqeNtBmSeS7ALSvwMklnGIzWkqwNurmYPEm9SInP/mEKMGAb5elPKgyXu9fw0jUZqq04VT3qJk
N8a7fozxfO72E1XNzuhdZZzMdlQ3dNrKNDmN6F+YIk/lpuUKwN01v/gW5olYD0IzCDE2npQ6PR+b
VCaCpY12TPoJ7YbJf3PlzcqLoEIA3J4dOh9wVUqRXj6N0JaWTNCFCTJZ5F/7qcjerPCFGWZUVNAh
RqtBrCtPaQ3R7iizurJuQiLzMXQm2hLoezPuqQE2mNg3M7RdEdqUvS3phWFRfUrWIh18N2y5we7E
8VekDdVGMyikKdtslgJD4VGDXJUVUbnbB1kZrx5vEub1/OMQZpoPVMSMmdWZ8XE9cvt4hgQitN6r
p6YuTkGrL3XI3HNuCPbRyYqOM6CymAgu0uO204QYs6SOowfJJG2lUwDQNb9YZCaaZ5xdkVlBAM/J
mY5eYW6Koh+B9IlK8aQl0kcSq44KXgJxL0oxQSY/iUToUf8Oq8hME+iPD0Vg5oWx4Mzny/HqG3RA
iPGURRIY/+H4XZ87bSgnHxg6euaVkvBdasqRb/nSd6kGViAuBJM3MT/qQkj7IQICaR1YphhjXMSN
eC129Nwl5YmrxEM0FE5QNqhnQw4L7IDY93zPL1zIbK892j9hFty2SD6jmgds0PUYg4rrp0wa6JlO
o6M3nVum2zo54KBxdHKa8b1OtyV/Dhq7Ezq3p6upd2WlsR7v3p8UNzPVAKZJ4o+AAyg3mc9IKPRq
R92g5yl6mZ5yyRyQOehctDz4AN7ZoxtwtpZv22/wUI3lJlIdMBC0h7KEpO66GT0kV6ptKLiRRNpk
O5NTZhYAuEJKWpCnnJagBz9l/ZvvnV+eaBfAYrHNTKFWSTSpfHouV9pn9hXZHQjmMnvykLbd8M+1
LeE+ol7tNE7vtdvazk79prGmJ34/evHCPv0BOjz6GsZ9cYWccHqE2RPd1q5sagLMB1p9xOu4GH3y
52tEn/l3YHmPV+3O+RBnnmCQu6M99Kb6n7VTFRg535yFyBqgnNqKbxqyg0IBjwnf+djYbciD8umM
EAL+GQyz4s2Dn4693zTYqXFXelpen3Nwg9alm4SN2wTBFqw51iTMxHv9d8N9tfpbny42is5XLTPT
M6XTzMojoI7yA/25CD1ivxE7DqJc58TozEKtV1IVH4KDUlixLJpjYxXgdaoMUP1VvUYSXnhfmIU7
bgKpQR00RNKPNvC8Jhcf4Ed5xOt51Jzl+M0HxKQvvuJAXElZTlrgFrXyqUzC1fBKa9RAd2UaeHXY
mFSCqs57JCRmKcoLmAAW7jS7EFSt5pwqmmYA32KuBa4XlRbqCs1ZogKpoelRQ9jeHRCNDjEpDMUa
2u9ocNX4ueLBaZeVdiKJC8mFm+sP3/CjNIDWMeRoWL0kFTWh3Mf9dA6KSiCxMUoEWJzBXJj9m0hw
NjN36mhQNZBuZH26OhzR1du1ZxmMK4GZJXaiv0bSXquctD/7hcUXVtv+XbB6u+lmpDXYuGeUDZwj
s+adEbcJH4fKSZ+8KXNGcO+bMng0FWUDNi9EBEQlw+BNi6+Z2zM3d02gGQrPcUAPb/RmuXgABqkS
9ZPFec7qM7KBsSSCaaqbBVdyewEwlpjrLxVBFSbUsDS65bZe5dZAvqAZZEEYzpTNxhpNRyCh03id
GXqdHbm6BfIVU7AjK1xnDlBXzvSsLF1LN9uK+ao5Iro4bYUitaCaEvQTJB/NwYr/gg9llW87BzRZ
RNoIXuqkVmF+gb+/tqnV44e3QIDpio7mimQkqZs4pZsulEpugnDms5gHyQSWKTqL+J16U4B5zQYU
gHDWEpqPVbGCWMH18jMbT6CFURTxj53idZYsQBrIQo/4n7ffNXCEdOsTnizsdhb29I9REPT9oE6B
9GJ2gsFzfabkin6anB5zLnmKN3kgwFzH+9HKrNqMzSeoolhrzKv7+KTN47ny7pBBQVYGbS78fMOw
jOK5WDXiEHXGKSzOurirOLRRAu1S7lLQMj42dWcJkeIFchG4CUjZ3cTrUqeGdVxyp2gkRWUOPAlU
4HoRtyAfY/Hlwk6+s5EvzbF9hpMQTtjKFQe1hJBU8eciKu926nAnAlYFfDkcI4Scr0+KUg2SUNdd
dJbQiiYBxQsVQLRjmQggTCFY4qK6Z00CKBlVPJSZEDReW4MIKBC2OuAykg5+aQmsBb/EN5luxmxh
me4amp09Ot9wsbAAx1QeuyJvpOgs6hWZMjs7l8ifVV4VLdyit/sBczazpShI+MPdMpdoi9ynogHy
fNZOEEknoQzErN8AhmWmBYl40R6WBA5vH70gtAVw1kAUAzDIzZIh01eUcRLE58YZ7Xb3Ka9H8xsa
PU+ZmZLARQu9/Yu3Ghdk5G5oGws78jbHPJs38LQDUTN6l9jsERo0+WaQ0visvlTmZPlO6VHHbN8e
n7OfJPz1mb42w8TGPVTM6zjM4jPkrV20C5HRnvnSPicya0EErkwAprRqK7JQKCMzeVpgLd0jbIs3
fNr1RzCnI0XAgk4afET5HngcKKlFEzzNcN2gnyIyoNnPE8nM3gKFpasTOFfoBT7xUMJ6PBn3dvPl
lDPXmRpnQqDymHKA6IQnSYNYOGgYNkl9emznJkjFcAGJhmwlOFBRMWOGS+VRVXO0KZ7RQgz+gpBQ
E7U1ogkHSB8uvcV+3obsCl9aY0ZVtW0ENigan+nvxIZQtWMQbCdTt0VTNDUnszHVTmkLZLAm6/PY
eJOrks6M3GKrmLVJrYbQXyqB7DSpXd7FG8r8rknsgeHYBCzPGqzG4lZLgClp9lE3nw1BGRX9PiCs
YMvHYRx3M1d4fO4cyeo2q4kEM5vKYXJEW7QLAs6PdWOVq8qNneBwbJ3eUUmx4h0J6DfyO7Py9TCQ
U2Rxz0vSF3fXD7cTvAPai9GtdO1eh77BbRHNnwYi4Fj3mnaymkrwVMQZsUQy/vh4v9ybCqDIUcRF
akkFQvXanqgnRsZ1IH8qqLqCMp1Z+CuV07bcktDCbZEHO/PSEuMN6rbCo26AJX4kkhNUTtU6vrZJ
KxfwFuQW3vli9f8bG3MWwtooJS5H90fRTmjKfG6HfRdB8GlBQoIFGcPFiDLqggDFQ+Gd51nWtyhL
cqFIuPgsalbdbrL0HCAYnVYh6DNmqcOZG32cNh3YjdzkJIB37osu+fTbdcQ3oNEVdFHIywMQe72O
/NSHisBFyVkdvVp78iNoWOxE4fPxjN4dKjC/yJIBzYyLa75LL6LyAa0OKuQ4kvPgGE/Sr8rOvsvn
2BJXia25jYdiGuELUi2kohfM3iQgeiAggmKE2WbbuvKhOFCrdQx7WrcOZB3W6MTC5yxxqN26bASI
OIVzng75XZnZsGka9GkiDuD14hx/J+9p4o0+UgzCApLmp5f22h3h7MEbgXkR3d7ASV1PKiDKilSi
BfQ8benhHQBwgkA/smNnAg3K0X3ebt/cr+evL/+9f0qeIFuLbpvH63pnqMgto9EX+WsDMRezrFlm
xEAbV/nZ/8gd7rdgJ4sX8W2mDMlxNHQogLmhtxedg9ejHEuh8gG6z8/jWn5tP0D29AF8hat43HH8
29j9yX+DY90lPClKK146o/NisXOMlw3eNvgCRL9MkFf3UpNVoZSfS2vYoiqwCdw3wdRJjps+3S0B
ZX9yt4/MMW5VGJMuTRQV5laZlx0GwcxMfgWBxI26Sq3EAzfki7KnTmMbbuNGp/zFOPs2mGPftJjo
e+5X+rIUCd3JKGABLqaA2c88ejq40pi/yeLt0lHNyg0dxe4t0Socf5+7j/fUvJ6PpoDZ1WXZRXVU
aPkZDRhk0g9SulPGJ7lFv/qL1JtpbD22N3u4R/YYD1iiPWYAk2R+5v292KWWVG0i6I09NjJ/NGME
KHiFB7UgspBwg/j3C/8XASMuaTUfnmn9yQtv5VKa684gwDSNsG3WBUUHIzOILjeKDnD18Kxof4fm
mcvdyF+CHN057Ij6Uc3UcdJlXMrXYxiUzBhktYjPT5Il20eR0IUH1W1aEm+LSwvMUUdaMuf8EhaE
4Figo16Pn4V0x49uofzVRac4y8FG3iq/jS4zUcN9vER3UieX1m8uC1SkMlEcYV3+CCqzf02+FGfa
pJ+9FezAbDXGtryKylX5IhE1XjB+5xrGrIoGmCeUGULGFFPkPJdaqa7w5MlIj8eOVx/Upb5Hdg/O
7IVwYxA11dCFh/646/WjUx9RtQgKaKZy6Afe68iILkwhe3ZZE8zZzVtfa4IMJvJt/839wXBeq1fx
d7YOT6C2spR14pPpO91nz/2ZX8hH3mAM/jGO5iPMJMbIZhi6uq8LfYxh/CxtyrfQDE/qNrW5ZxyG
kCzdDOyJY63Np+XiRCfFUJXDbK2YUmtotpBsJn73+nhC2ah+NoLYd+4oRL4JJPnXRuLOAOxX5gu4
Xl11qpckM9HLPW76hVz8zcueNTTvz4vRVH2TZWU1FWeQ2I5msClewLu+Lve6t3TFLZpiJk6d+FIX
J4yJ2/i7cpU+BW6wDY8xSRfu7nsrdDl5jL+qjARuFxLDZ03Bi93/W6mrOFm4rO5uOpR2ZFSBEQBp
bEoEIiASuouE4tyvZXQ+ku6zfDNeYi990Z7BFrkoV8WWM7BQSHaCZxWJSCTuWOqLGo+Kcg5JztIT
OJv7Iz3oT4g0N9J39LTklO7svitbzEo1E9cGIZdW52QTrdEa7VVO+7akuz3/kcubkR0Qs0qhqg9o
TYeRcJU+o+ftSdwubbm745g5xAV4VgNFr+vNjabEREzKqjpPf/rf0j78lGoivvm/H5/VH6UwZiS4
4tEMhvZqda73XZsRFbTVSkZRndP30Bw2R9dxhg1BpLj3yZt58GKypMZ6Z+5gEQJU8HZzPZdxD5nR
J23A0+qcHYOKiE/gynrRFnol75wi5PUVvGSw2WZ1uOtRBTmXVAXH1Wde2MVoh+Qz9J0GCxfHPSPI
2AI9DfQG1DKYiz+R0kzoypCeI2EVAx2WhK4OIMHjBbq9//BcmrP3KAbixcRSkCupUVdllQMbogHo
H6egQCpa8Of8/6wwQ+FbdAUXPKzI4YkTC1JAKP6xhRsACKYJAwFPPJoodDyImItcKfQopj5MtALY
Z39DQ9xRRVNVkY56BrPo6KCBqjCNYM1JpELxK1/YEncnEmKF2HCA8itszUWAvoMiBRk9D10D4i+t
yswWQiRLw7xvBph6QItRS2VxLkrY+uMYAF5TCxZab3RwHk1m3pkiJYBIiu988tFNHxCtCztLUBZ2
JBuQzXMMlM3s2GfOgJ9H0cWFOHEZoH0+8BnlWHsK/+arsT2KrzRe2pW3W//aEBMyCYCwAf6u0XOT
ozotC6Qrn5Wla0q6N5eXw5m/4mI4nCIUalgABKEQjXw6dDd8Bl85NZG7AzFzjppgZJUuZH/J4NTW
QSTrkIA23Jqz7wES7acWvz7exnc/SQQSB9lm8A+xPEDhBF3YTCibM9Wi8ChAxtuappB6j63clEx+
FhKIflwiGoQVWK+sgdgi1HWuQTFBXwub7Gg5vJk7wkZD5gkY1NRTN6j5ipZprBaiqh8A2PWNgLW9
sM34zrbqeMBhYRuSlm87FKPN0qpX6rp7og4ywk6x+l04mfXKW7qT2ksC8jd1FHbo4vWip10poYE4
aM+AYDq6Wz4pSBHxbrkCLRBy7LMusKeZvYMixlHcDvt8vVT1vsEIsJ/AuKqpz4aelzADgW4Wzaf2
NtC1r71D2Ex7i2VTgDCjTp2kgk6wm3OTmzWGLVl8/hdtWQDKbFuokGnFNko4q4BuV12YKmeBeAja
Ycc2cIvhSxk70otmW3gG7zzeO3dCVWQ+gELHpQRWHtQ9rydQ6WM1RIceICqlGZVbGtgqt+E8+pbv
jO3SZX7vPODmQ9kS6a7Z91wbK1uBryuOb898C4ZxaGD1S2xt93wawhIULmZ6eaBCry1EcSRrA3gJ
ziGN0/XQFPmqzvXa5FvDIIDAL/Fu36Tu59VHahusHWj3mjverg3SMdFSLs1aPF8UsotPys47AdL2
/XiZfmoN7DG7NMNuMi3Vci6GmdGNt+JaOSl/hI3j7EC6/Vx7/tZVPogLvvyOHFeGHf+2udXhwJPw
49AC73EqzZF8W4+/iWVgRT7/eujzal84XL6mk2K0+CYVVN/6JtYALTtCZsxAFQPVRGQSD9kLqlrl
eVKc9h20q+ASBCJbsyoPHDkytZsXKd4I342wouKnYYkKqbf+aIVL+a+bSif7qczdUGe0AcNv2p7F
ZEO7nVSaHiYkgNyuYZk96Tf4bSR4QduxXbumeLQO6VJ/+w+a4dEaMntTHDqeE6GOce4zdwT5U0QK
/hN4LTTAGh5nHKiyNrJD1j9V4OuQ+k1ariL+s1RTM4XWeEKyzJS49wlt1juttgzVGo1jB7x7Yst4
MMvrXnSy3uT673JV96DhIQLn1slTkdiDbhqJLbT7sNwP/nNMSV9S0x9V0IKQlJLuK8ncFqLe9qQ6
0ir6EwfRRg+AaSYBeD8e75ufbDYzD5oIJAuShGAVQJH9et9Qg3bhpLb0/P7x9AnQDEeaVUXyZ458
gh4Lpee5/IzsPmcPJLBja/5Ba/QP8zkHUNF+v7bXPFn/Tr0XyeZJjKv9FNohQFcjUtb//PRebuIM
PP70e6cdZHDQW0RrJxpLecZbtnWdZYM2IizUVinP/4nUdie/xb81zlMNJ6+bs96+xnHtPLY774yb
GZPRRg28N3TV2EeQVESpj6xdc+6VbiJ0qj7k2Hjn42BnRBO/cK7vXQkz2R1SMZC5n7Ef1+sjxXWU
t+qM25XSTTaeqUKtkpctDZlp9T2WnjIo7VZLucl7kcSVWeZ4VFLFg2oGZo2nV4OUz3JF0lOyDl5U
qwduTbIFyBpwK94SkGbjVnSTu5UXLiRUbioB8BQo58wJ5hlfgw16Pfhei0qZ6wDZFPl1RAzdEUG/
1LyMpyqEbBUACjYeiE9y6T5e4fnPsis86+UA2g/WMpSArs1mY5zJNY84hlN2hRgQKi5hhu6P7MIE
M79cWCEnNfjNuRLcEksZ5qQTQ7cLnIRbQwK9RPjbf3Zu0L8+HtudrAHm9MIyk5xQ0Q4O4SEMDo8Y
p17xNtoYyVdH/vwBvgHLKZg1LqnAMvCzhMO4qY/+LOiFcSbmEOUgn9owBDh2J6879HHCpwTrED4F
eHjxHb1ZYB5wxiU2zhvAIGuXeST3ml8HOofppnYNqEZoqqYAyCCo0oCClzI8SHxSOPkhsQwAX8SF
wulNnYExz74JjMwPugL8Z0hBlluoOO+N4/Cm7bXd4LafxnO4W0rb/R+rjBQu4NZoFGFlfepA7EAc
jJPjDyR7TY7lKXQmzzCLPyEGHxJQ1HC/pPOJ2nxAMsvf6/bjfXYnUTnvs39/AbPUYFDqokzGUpeS
raWm71Kk4b2E32Qx8UXiP/GVzfd/F6zeFgRmq6AawCN6FhpmQjOd4/1cogiDhD8QREA/a0DkD96W
JScKVmjv5p+FcQtSrfYkp+eWAhErmqCGePwVs3+49R///gjWbVEl5UMVk6+nLcTSBfjqPpIKs1PL
t8eW7noqENZD3ROgFLQdXHsqIxgMsSgVtFdMX2Kx4+tmIS0xr9LNUC4MMK7QkMpWizW+OQ9b7l3x
ZpHmzfSyJFZw95aD3s+/xsG4Q2Gqc03qheacfEt/IN/1ZbzoW/kEUfFiYUD39+WFKcb/TWNeQsUJ
pqaWiB8TjsIuDc0KcOENvx12Rk+aX48XSZj/JDuJypw0VWftMIXNNmr8JIBXGce/BDHUL+CWfmVr
BbLe1vCaxIRutHP2FuQE8tcLhufd/sCwwQR3MuU5hBUGOkHwCK+3qmu8G5tqJ+BJ8J050XNiPTZ4
z+3MKSxcmoiLsCmZdYxzdKHmIl58TbXDozpUa1eJX2r5pa4mrxnsApWlCjIwAK2OZOA9WTbrXCIh
GoOKdZ35Zp7kXpE7xSLh7p2puPoyZtnbvpYEH7SAaIrxxAokXe7QPYfirzyx5Gnvc071q9lN6zT+
fDwlNw4JxD4zCHmm6UCsyjYi13rYNy3CqQP60QwA/VUTl+CxHZ8rv7aF3kdH/xJu/DZfC0yl+M8K
QCMPCaFrrxAFVEbhvKSHkHsKwIRvcNYgP0Fjm1T1enwLVVNSt0XrSD1BEiweXb79ejzq2ywYPgGw
AHS+gV0YFBjMdBelHoaR0dAD5MlbbLfGHPmPVGzssOAdQeFMVcNbax+Nq7RaaaFVZc8i9z2NI1q3
qifDzeu/AUck3Wy5hQW58Wjzl6EDCbKg6CYEJ8315ExK09boG6UHiYZWJ28r7ruh5358b1TDk3Bd
Pp6Jm7tgNqeCdhwRPMKAnxNz8S5viowDO0hPD2qQmHK4gTSCqdLnx0Zuw0nGing9qEKBKu+oDhSc
q98QwSNNAxHgrrIojwwSf0wSJxa93M/MqvXy6WWIogW3en/BL8bJTCvfhooSoP350FYQJwLhOdfY
cZWbGjeu6FRYQmSCBQ3UryRLfv0aqq2cfDTNCyhlbOg0+cVa1igx4mf0nglB7j2en7uLgGQsNiSo
ByG2wUyPmPORGk/0MAGC0Abe4FMz7Vb/uREku9D0BbA8hHAYIy30qGuwHdFDp3OfFGpJXqJNqYua
+hK1w22WE8utSqjR8/PhAoT6ejwU3HxNWwrNoeObDzXy7WDYTRFQyrIrBtQEm8TceSR5eWZR6di1
R2lYK60XPVfQm0H3VNZsp/QUgmsfbQQfkRnbPfphM/+pq1ZF5xYa6cH7AckekL4+nqS7+2QOzWYA
qAAxKyagKIZE1SdDaw4JJ2xA/2tzPWTMwvEYoblFLmQz0585+u1joUKK0FT7xDuc0Oi5j4AszlKS
pI743uJ90pRWKvMWh139+BtvQwRML3gwdQ1NPqjE/CSwLs6sPI5xlYFX+VD1VigABVfkW3SR+3ZX
k+qk/QWEc1y4Oe9cE1cmGX/ZCHGgqDVMhmaX7VrgjbjhKI2HDg+V/He/2C84b8aryGAe4ozERS0E
vZBsrSuCg0TGKWgP7XfToDleJcYx84/jcz/UBHGqFykLDWl3ziDYE0Csh3aSuQ2TeQ8MElCqudIP
B2RzJgsUnegXCUTo6PFauGBqjjKYwc3eHTl0tB6jy4CJivnCqENhnIYDMFdWKY5EMAKzqLw2WOAL
vDumC0PMZhY6MajLhh8OHQjM0pI08bodl1iP5q99NBomptIpxR1LMZo+eQviz9J/Xdjus7d4ZIDZ
e6MvqFEcwIACvnDN61ozHB20RaDsqVrVtO9eu4UH0u0Cgcdg9mC8iMo4lgpfdHnAxDZNND8cDkUR
FW6olMmm6fnR0qexADJdDBZO1+2dj/IGGmiQsEPvL6QHru1NvhIDklEPhyDSvOYplQPi+9TOxtaa
Emz4YFEu+HbRAGAANkOEWaTvdMZiJ4OmCsW44ZDqBtKmEVq+k1xb7DWf/8z10oE4cn5YaGi+xYZn
JnJMlTbUIwUT2VXaqk6hGAEcg2j2fJlYbZ2V3sBxiQdiaUromH93ejva0aB1JMiGwAaLU0DQYgKe
7pELbD0ZUlcK6qUk892vhOIqBNbm/gOd2cFRp0RGJYXjwSh7YhiRyQN1KPS6pfdObCyxANybeni1
f1ljpp4aBlXEEXFvVxVWQBVPpvkCcPTegKD6pCOwh2yGxgpnjEhLtr2cjAcJYC//JVKwjXaq9MoL
x8dnU/wf0s5zR25k2dZPRIDe/CVZVW3ZXS2pZf4QckPvPZ/+fNRcnNPFJorQ3L0BYTa0MVGZjIyM
jFhrxZI2rT+wykFRYfOTu5irqJmkfqSpWTedw7I4huk3sT6aAOvj1hmf6mcjgN5gfg5NlCOBbofT
tyh+yYJTbN2jdFDCPe5/al/zyLDNRZNj3Eml34c/WeL2oJuuUQmnjXB5rAbDyKypGqZzlQQPkQYU
xEKzvgrzdOdG3vqkoOFNHpaUZDnCl4b0ojPkQWin82y2XqDWN3IWfrq+05sm4E+yzfQTMHRpwhDU
rlEH1hJKiOp3uaSxGHHeWchGasGWgYXlUlqIsGto2FToUlUz3Olc+Ex4YxwkYERDat1aKxj13ZnT
Zy1q+ptcCGsnm6bmoAODvmvrunGyNpbd64ve+oC8z1CS5sXOwVw9G9J0KMo6lqaz1hhPGo6TdtkT
8kan62Y2wj0vX1PSUeOis72GdKWpgW/o4nSOhvAlRxUjmfNDXX+f9tTGts6lrgDdMHj/UmlZpeCz
1uhypSTzuenj33ViuTl/oDOfufJsfazaZq898z5t403/xuDqBLStHCjmEGCwa0+DFDtS+VPNP6Yi
wG1bNn8q/eH6Vm46kE73CU0VUPcE/Us/nRF4zDKASucsvpM6xZWlO19PUTRr7YBndaD+mjr1yHCV
J0OMb5t8T05265wsx53/Ujkiiby0P8RSpaBlOZ/BUM5OrQTlSZCVvZld7wv2y+RS8GYEPiTvlXXZ
ZKpDIasig+KFkdxIKIJPbh3Zcuv6mW7HHxTjBGkZFa5TKVinsqtcZZbvUfZpaM1GybdBv4mz6q5u
lQ87+/8+ceaHLUNCl4rrcpIv15/JTVvnGj9sFJ50YCyy4oTCQa6epE9KeYy0b8NejXfrkLIRAIqA
ZsN8Wjm1rNIqT1Rl5vQEB8FXjmAqbvN07wWydUgXRi4imopE2Wi1MFnOrTEV5/k8jj2T11VmsChm
Vdt6iIDSEP66vo8bGRnJN1pOcJxwZH25995kgG1YJtbYBuJZKlrxVETJJzMVEHwPlPYhy+PsxEgL
49Cr4x5xZePEYniZVYYsADOCVrkI6GBTnZoQwx/ku/rjcELee87v2n+k7uv1JW58twtLqzwkEzNF
KmOWaGX5baUh+YG0ZDgZz9fNbC2IZscihLbwKdcBQc3S2WrzYjqbj6nDGaleXwrNUUKnEO3rlra+
2VtLq9tiyhG+8Qss1cnR0n8DI3Rq8ZzA3xbNj01/vG5ta12ghnD6ZWjWO2W1ICzFIbbq6WyI6cEI
A4BYkquY7mRmtii+5CUNUv/jdZtbK+RRskAxkcR5x5qS6xlJ3kxmhTAS1PMEpRvluByBymMf74D1
9mytTkAamKafWty9oiN6BTh+ZCrk+2LHylYghSoAllpGAn3RCLo8aGpbGJlZqdN5sgAgdsVTMeSu
NsZHP9Zvk/QBGfgaBMrwrEXDKZ/bV4GKg//L0j1RcyLK8+fJ/NXNP69v9EawufhVq1M4CtIgCBFp
0BjAeDb7WzlGGAd9sATh4OumNvf5zQasjqFvcgjFjlJKIKup3eR0feTgFz05ZnyTSA984r1xyBtp
CC1X5odDjyfIrPOdKQ+SOJ0jInYrnv3gVPriwQpv+/QHI7+vr24ryCxCi0xd5GaAG3v5eX1pTvpa
KeYz4LruZvDN6SioPAVjZa5ur5vaaCvIHAsG7YKdXcLnymOLSSduzuV8TtIPtfyaJb9T42f7ZMZu
NHtt/ZoKn/Pyvs1cMJUo2cWn6/a3lkriAVIRcii4jNU9KJpCM4TpxK6qY3LK8uanGc3BYW6SvRml
W6GH4iq3w/JcpXFzuaky0n3WJHHjDqOTvSgfiulJuZ/lCIGDYxDuOejmut5YWzloPc5lIBT6fNYq
eo89IGEzOlRdsPNmfQ+7W6oRXOxQKnhRwuC4XFU7kaAHqjCf1d7NZkek3F6eLetrXpd21gD0Kg+x
dtMLtTPEv+rG9amOJM++YsfJXdXcVnJsxw9BWjKyytPGj1FpMr7NeNTznUfJ1oGl+goiDeoqhY3V
d/bHSh1NzZ/PILaZslsrzx3S806f1JJjMU3PbRDDdgqz/Q9VIjgGVGyoizJhdF32raambAy0887G
lwSBe7lxzQCI+G1WjW72+a+dmSyLlje5JFj0NXcwgek08fgTzyFCggcpzCS7bIvoUHdpeXPd1J9q
xKqGQJtLU5dJ1RTd1rNo49gaBt0YpLNpBB/1VMzcwidzTkdJZgxjLR40tMbdsRYg8s86CpXaLB27
WsxuAgLZSx2N+UOiR7U9d3pyb5L9Ho2+H45KFAV2nVrdYyyruWumUv1QJoV5yOuO6bOz7ktflH7s
DlSblQNYiOw5ncTwZQwD0xbTvmAEZxDuRKmNm2XBwvKgpe9K423l5WXXVnHY5cq56B6ytn7Mpmez
oWVgmjtuuhUO31pax6MsjIpq7lPlnBlH8AsASGcyofoQ5sWNFHkGEzbiPnKS0C7U4Bh/m/z7Lp9s
YxS+Xv/AKgd39X35ITpvQmZsUJVa/v5NLt3R+6stix8iMu2xUSmw7wHi3uO2OBZvTSwx7I2JVsgY
oZInyjnR7vXCM2oIBuQSQyefjPFhbDwDJCBF1XR6aPXJkVEnig8KqJ/45b+slecQNzqX3ppTJSVN
0rR6pZw1UXhQhN4xkujDdRN/Mub3+/l/NlYuFNedKLVtqZwnJ1fcVD9lTpE6xqm+S+pD5bvpl+sG
t7/f/9pbO5LcQ69KM9YUUXrXQGYBwb5u4T2+BmwQlJQFiqAtwh2rJSljXc5mLqjnZrwd9X8a9TPz
hKffnX/MflbyQThet/f+SsMclDHaL0vUEVcXaNPKcx0i0HfGM49R/jRmN2La7Bh5v20M4WMansoc
Pmg2a4kDpsw1eoKK53kIoa5PeYsqN10l9/pSlp25dAakBwieSy+JP/RVvUVoMiMoBF07t0e9QkZ+
fhAcITrX2pdPUryHj9zYN2iVcEBgYFPtNFapQJr0QZNEgXbWq+yhAjomuLnS/zWqVoKSSvGItgSw
6XdVsno0xEExGpbkl/WxkdqauRktKrDilDzkYxgddHU2j1UySDdDaSD11hmhZyhtcarkoLgZtCTe
+ZbLwta7DOuOghKXPlfikhO8iS/1HKNM1JfauTmYxhdBtCv15wDcTDhd/5qL413agV+HZ+joESOl
905Fqp11JMkb6TyHLsOD7eKnPh61aY/i8P47qsx55s21zB+AW7NaTrjIH02ZLvGCZNwRcmqFLdeK
daCeVu/c7hsPvMXWcq6ZSMn5XqVLFleoqDWadJbmz1FjfVbG+CDTWk9Ed2gOvRE5ndHYUBYZ8wns
6hTp8k2i2gWjeQUAWh9r1U3A3/S/ru/0O3ULGl/QeHHkZadJo1cxoNKRfY/oXZ0HRLRalEC74bms
vjTV/KNvJaeiZpn2iNUGoqPET3ER0fh7qqvPhTh8rECK6Ln8S5nNnYfn++MMHkplo4iGVPrXQUPq
h6FG6FA+S8KdkRX2MBU2tESzDo/F/MoY9nLaie4becJiEmuL0y3X6KVvj0OQSzF/c85epp5J69wg
cZHGdiAmjtCSN4ixafdeZdl6ojyFw0HUYsfvjdug7naO2cbVhqwR+sAL6Qtt4rX/m1WR9MMUqueh
9q2DbCTZsfKl8aafquZcqKVol4XAHHhV7W3fLPQbAcQ2PNSh/2fHPZaH6eVJ5Jdw3CWNVA3g6uox
mdRNpgdCpJ4NabS18GAIX1sY2I0Z2xIKwqnXOuJ9FR9L43Dd8nsPuDS8XCtvQo3YJobSqGxBYpVo
Sk4FjJeMl6yTWXdC8tyEO++ujYo9usx0PWRNhFnMUNpLg74pSICgav0cPhThx24aEAA/CeeYEqQw
2DnjYrXBbizlKJY7OIiN2IBpwh0DHxZG8xoNnSiZLwR9p58VI7KjTGGA8LfBB8RCcBDDyIlSZCaP
dXlQGjv4SZgo6kOZ3lh+eTOpj1F8GwTpwTLHnd/1PtovP4tgj3KKCSN39QlkM2rzWB30s6DJN0pz
WwZIYs8Sc9m0o//3IFhJUxiRpkLFXwbQr3Vt+1BSB0WbjDNzlv3qoUYndakmxtMxjj9M4H+f6uGx
UG/DeLo3pL1k8v2NozG4F6XlpYW7DFG4/PrdkNMiYVr2uVUOAzKXuv+hjx/i7kPa/0qrF+N1RC47
H+PTvPDAPoPcmsYd+vxy26yO2sVPWNWImFTMtMNoMM566UjCUU5ewZ5SPH002/sYjfDr5+v93Xe5
4NXBVkxpzgVhNs48f3VnKBnZZJQTWBKz2Huwb8AesYUeAf9Z9NLWDLAhb+ewzVTjPIaQKsvXkNab
fs/M+P5eLdpbqhMxwAvDZURz0j1fX+fmh31je7WrzPaJUadVjLNlnKLyufBfgvRh2Akef07o6tuB
7FA4JogmwuxeBQ8gDFrepEr8ogoiHlKlvhq5DLju0UHIm7hyrViikdxWCpiOqEWv97FqpPFzVAZl
Zccwof2bUWyi7xUDaz4LlsVUGZosuRdnI2oOfTExq8ji/xy4uZjCy+ijMPdv2iQWTaec09lkWAZY
XrcPBuM31OSodFDrLTInGqX6k6kN2Rc1nITvxbxUAzgFs3GKlYzbXRtmQ79DMETojqpaUiaUIjCB
jpCry7+0FVJnSNr0ezs3zCZC8QOxUsVnTFJaA0TSw2T8PIhMBnXzSO+haSpS5uSxAlunaCsjdxI9
K77ExtjxItMK4TlDzguNMBqkmjMxR9B8Hmty999IlCs4wTBSwQABPv2os6FhQGPma7k3E+s+d02X
IiIPbeMhkdK0csraz1yUxwbkBTszHZHIaoWHWVQChkdRYWtcnb1J3EGbhx+6HjaZ02Q9zZdOlgvr
JMyaGnzPrJKII3YaQzajQkVfc8qKXvk0NWr6MPkg1HZq/WuaEerd9GOXCg84XB4P6yw670WzHqia
eXJrukZAgyTVb/0ouknkxyyYnb59HAT2XtKdTBKQuBvvm0y574y9KcGriLP8EFMBgkN+RRFVW0Nh
kyZsQ1WvSg/Uv1yCPvHD4mQl5l1Zj50Tx92LLEQ79/o6t/ljFFAZ8BCoggaX/GWkjedWmhu5qzxU
uW764LtQnavss+E/WRIjqCKbN85NNH1YMIfXI8Eq4v1rGAVcRCUY/okc2KVhcyoiWZHyypPU/J/W
AO6lDfRN43Qne9uyQ1YNrh6RLhq0q9fhkPhJ75tW6SUJQ3PVlE64/uqndBavr2d1Pf9ZD1Ab2MAo
gFERXa0nTsV4pMlfeVMTHbI6BDwUONoQHaFMKdpOGF3u+jcB7l9jNA51RQVHhPdebl4QdT5zjaTK
Q8etICPK81Ngtpb790tC5A6kITAXpPRXVoo2a3zDimqvVBy4YzfmJJ0qGLt98wnc4Y4/bJxDPBCE
IxeSTFVu3T/gdAjWYMW5Z5m3C8fMQglk6nI7aZ+0U3bQy2/+/JATjjLjW2ztueP7z7e0gpZBOOQ7
pH2r7EoUBzo1Slx6aV/ZRvCNqOUo0y30FNcCIXF9Y99/vktjq/upSwphSsqk9PJWs6OaqZ97Sez6
/YSHMMaUjhNPFtT1KSldeohQR21m9GbiTY51LJBUUW+r39pN49AtdJD1720pvKv2KKOLR1z65WIV
RCXSWhSY1tCoxNQHpUZ12pNoP48NcHiuCFSQHjKjPF/fw/fn+tLUKmPqBCSkmNqWeKXbxJFrGi8J
1+f/n42VUwh1LNSqEaVePjDoEs2fCJXTKGNCStG2r9dtbTjgxdatPlhmpkNWilbiZQEDEYrbKsUB
zXsRBuRs7hSz9mytDnbNXBrgjXwm8VzoR218bX8Ehemk2d6zcf2M+39u+H8OsfySN+9GbZyhTmdY
0uMbdKFGlGSsdESDXQk/hGHtMqcjix+G9GkI/BL+xN4c7c2VcqtSSaFwgSDqpX2r9buQHBGHHBBV
COrPcTMcRd4vacBAseLT9W+4eiX/WS16fzxcqaxSyV3dAa0xzfooJqmXVo9x/tiVJzVxWzSQk0cY
Lqr467q5zd19a2/5PW9210jlYsoQtPMSFCjEQ+4+vfyELXTIUAXZMbW8uNYn+40pdZUnyHODMFuS
UmEAAF3cZ+E/Y3vqrMmJuyNwfltpWtsSarsc+x3TW58QxplEjsIHpDp2uciknkxlJjf26lFwI4Z1
e6Y52XX+MwmPO4vciilvTa3ORZhUhloXmBrnz3PszJIP7KE/+sV9hPsm00kx3GAeGA5dwrqpnMg/
6s1oN+JeL31NCf3Xk94senVuQl+dO00viDy3lTcceleQ7NYdDt1L/hQ+yV+Dx+G5PcxkypFN2c/J
R6fak1vY9OY3v2HlzaaaVOA02Q01+ML9MX8xfE8Yne5j9lPMd4obe7ZWnuynZGeDWaaeEZzysLTD
yVZhl1Z29ks3jlq/h8pa9+b+3WDw10ADFz7YGoVN/ib7ktGl3iwc5yOcqVH4kfEmzOYbaX4Rul/M
GWSEsv7KmFF3rg9Td9T9Hc9eN5j+/Ah490hmLPp85DyXrt2IdTTFOjucVY6snMb77Esmwyizq18z
YjGFu+PfyyFdH2KV8AT6lijFabq0V8NqyIw2zby0hNhra6I1BnYeS1HrBHEvdYCJDNo1Rt8V/2Rx
kDc2CjFpDgHWqP7DdUd9m7RRESn4v2t2xePYihUOrqnNkaa5zJme0GopnkZejtfXvXWs39paHaZK
jPXAYKM8rTwHzadUeBasv6sW/fsl6SPTVCDr4JNe7myi6GXXganxrGRwYxijlG0QtLOnxq3Hr+bf
4rP+2APHzP7R+qFYuaqj6K2oznlfpZ4/PwaGJ0a/df026O8n/dtg3Vzfvs1rRmP6BBNjl4lC64dp
FEZmMYkCxprXCSpqZvcS40v60VZyyRYFOw90R6i0gzz/nPSdyLBEmbXPAsH7A4KnmLNmHhcKIIGw
TzJPEEMny8JHITjSXbSHjkaAedhFw2/ZWx6LNLJIGyiCXn7JOlAUijRj5tWReKcJ91ItOD5lKsSD
cstpu26Pl7oV+uBMLueAraVodWlQTXuxYpRxxiVe6rHd+uffU8g/vwbNR4C9O2dha3lIvSFdxbQG
FE5Wjjoa3WyKgZUR93ybwgzoJjstc0eLqHTkH4rQ33mqrsvpi6sySwQ0JbwNCuprZJKRBpJUNwJV
ozk66z53WKF4U/VJ6e5b5SNTtmF7+Y+DYpcaUlhT7sgPQf8cZOJjOfdOU0ETin4K0d3eAKv1yIp/
fxjzKjhBwIDpNVxuvBUwhTjw08Iz8/gWutV93VY/FKv8peU3JuNOBxxOAzmOIMSpEmSn5iEa2kFI
+iqpzFSodUes52chPrW7ehsbSc+i3kTHjV8HKmeViSiwWhWdofeeof8e/elpBkfG2OmeQdeB8JLH
iYv0/AxbrUfTyb9Rzc4RstYW+tsZMv4s7r2EFnurU6jCl4NVADZh6dJe7lWc1aovDEHm+abvaGpX
OsxieIwGyDVl8OF6vNlc+xtbq3Bd97mo+7O65AKu0J1MILUVG9+kbmboO1fw3rpWhy8LotRsTIOr
ATaGUtK0+yCI7TEfdl6rW1c97k87A2D2ouq4SnDihfBYWISxepBPeaICeqKRGlmJOyWiwxhSN0yV
4wyr38iSj9c3dOP+w/aCYuT4AQ1cbSh66GhzoSvkBR0QwMi4Tab6k7WLw1g3Fv4cKJMp6XC0GF9A
fLl0EinpBaPxm8xTovixbsaDGA0PXfChM36kgeW2Oug21R386CZohu+q+im19mbvLWd27acgMkXg
mhQ1qVld/oSqq5V59nPCm66mjmwWlauDur++n1sXImmUDFIO1CMyeqvbt03HJNToxXpR/o+ZBrdZ
mC1s8F9TjmKAhXxDZDhakD9og/Zoim7Tje71X7DlttAWuBQhZajvhKrkstfUKq0yrwiw1qq3KYXy
QAepHUw78XvLeRYyAdB+lvtOLEmmE9cMDB7wwkaUbLOzhEPaWPIBJvyeft6mqT+3BJpGlI9WV29D
v0qPwm4xlR/GQCEjbJqHiKLBzqnfNrR8QVCkaBuvIv8iMd5GxsD3U1Q7aD/R5nP/Vs/qz2mAOUAX
GcCqTk3x0hUVQQ2zwiKREOTBBFIi/2LyBROFgfrteMOW09MWXljTqMcAubq05GdFKZY+GUQtQMsx
z0X0l/yfZS2wzqFlIWmOAMUaAaH1vWmNVZF79dwX/l02toBRfIgTMMmm1r8NBXSCbMGfrNgV0EM/
cVGJ2eG60298NSrREnAAquywkFanrlJiCG5tTxcueVFNqpqdbc3hzXUjW1kBrDH63ogPAal6Nyyr
SENTr6rCizL3s3XoF5U/w3n2Pn0+oBFrv3aIdeo7SdlW7fut0XV1xSrNTIV6V3hJU7uV5VThzUiL
cSpQ3otvW8sZe3qWB1+9KZPXOroThL030kZeqC2gArA28PMg81z6UF+kiwBFkntJLepHtL79Q12q
yOAN+oGCeXms9RrErlLuFd63bg2Aggr1aiq2TJ5bHcYsGgs55A+Pm6v8XontcKsXo+qIYjHcRi0d
UMGS4lM5MdxPyyq64xbss0iKs3OuS4xxVfI9kOTWZjCzzcDLiHz8sMvNGIVYSUvDKrxKQBW4Lizp
0JAX3cllJd4FFdoE9VBOrqaGewMbt3xcRwyH0bsGdKo1UVIMATtlZl56gjYf/RJOc+xMlXi67uQb
GRZdowXYyoYvUJfL9YlWOI/tXBRe5x+q6rvc33wetH92y6FbZpCMAmJHoKXIsvqyYpGNTSHWbGOZ
8BXTmNRxFG+HWXkq+llzKULs4VY2HlP0kMhylucNoWKVZs1ZOGY543e9dlDupPxJIslqU+OxUCRX
S2/6k2jl/+HwvrW5hqrlJZOZ256+bTt8MIPHSPzWmy8dbOaMqlyqPKlx4zTy8xypbpZ/rIPitAvP
2rgBltbZQm42aWKt50Naki/UxdyXvKsABYzfmmIvf13O/yqxQolNEslhYfqDrli5TCoOSV4NNKdh
FscHFNAGMA3Roe9fh/RVmjo7SD+myWEPy7GR6UCcJhegakXsX1M++kkffZ85n16XymiPqO13JekU
JzEi0c5Kc2+c95b/GOAAFoGfP1p8q2UKSdGhIFCQWHVzZeuRWNqBX4Rnqaf/01u3VaIz3riPKzuR
BHEn19qIOySt5HXLyFbyrZX3FhS2DVRPaEJaja01ITLZMcpNtXIzCPkSineAMhtug3QDeZDGhcqA
mlUcUHwGGSplTR+y+yx1Lby+vy/eUF1dAOA8fHRQ2pfbyfSWTO5njmOsoD8RTCW0Dm2cnhslTTwL
lWA3E+TgZFaBsdPi2gikS6VqEbanEwks/NLyoIxDY9Zz6VmSRr3Kah/6brqJ5//QyiXWLPMjSL8U
yhyXdgDMdtIwJbT959EJUeMKlJ20Z+u1scz2QQWRIEp3enUb9XmSFbIFRIMpP3cmQaafW6cyXBM8
Ggq5L6HRJHZi9O5Qmbbfpsc2q3dAMluOIlPHkZYlckWvfsKkq4HVRYA1/CSijfax2ZM+3DOw2sa+
MWdD09LKa/L7Ufw8FntqOhtAl0VyZoH4sI8kOavHqVYKIcBOPlSeHvP+VN9avqsyruJGPmqZK1U2
DOm/vmWZPsMLQKYABoB+ZTEPqyyOpqDyMr/30lB8NLJ7Xz0UijsWx+umtrZPY32L8gM3+5qvnM2l
aJZFU3mFUUuHoplFJ0ijncO8cZ0DkxLRnzNUnvdrJ9DFRC6aUq08taydbpZdkbnOehPbij+ceRHv
PNI2Ij9PeLD5Krw03p+r4FQP8WhOfVF7TUrzKxjvjE49KaKQ2HvKZ1uxgr3j4bSUmd+1YSgqi7xq
ktpLYrM6qFb1xMSu4iaPfl//SlsbyP25SLJzliiRXMaKOZ26senUmuSOmQdC6EnlaULmWDHLZejE
dWMbLmECbDMtEFYAC/7I677pDetlHSaxnjae7hevszWCAqx2mh5bJsiygOwgpECtfHVdJdkwDfQI
wY41fWrnhh8f+i7dY/pu+IFJWsMqKCyReSx//2Yhlk/8SyWAVXJt3vcM0BXmRaQ6c/vodH3LNiyR
rIKWgar9p9lxaUmg35oqZdF6GUhANfrVFq9irEL/+OtoChZtgVYDFaNMtYaKyUJW5mpfFh5TFs2n
UTMHRplS3ry+mvepDFZob4LHoShHXLhcjRjJ8SAFpDJ52D+oQ567cu8jBhG01q0Pc8kZRxMq/9gI
B7OdrJ1b6/1eEmrJSVG4ImBI61rOWLdlwY1ZeM2AXn2TxtpZ9Y0UzdKRGtmIeO311W7E9yW2U14F
6UFFc50ojnIrWaFalp4yBKVkz0IrPTQLSSSVGHg/Nnn8NDekAiaCyT5isr7+Re9LqbfzQdtDcr4/
6HxcIj6/CEfiM1xufaRnsOt8XnGRNL1quv6giF9T/dg1lWMYe2F54wG9oPSZUA8FjIX/yR/eHJC2
ScKhlknNEwI02qVNWX0lwsCPUPtUPo9FQW1byCsNZSe4I19M2l/yw2AOcgiWGFJqr/RC5RTjbJQ7
V+CWF1AAW2CthPB3gpkNI4CNqBJLT0/sKTi38bmOHIgD17/91nbDMgRlBCeG1+xqu+M6QKkw88n1
mka/mYLCP2l+xJgLdDFQOo0+CHEl79jcXBn1UI4wwlnv+En9JELGiEknWkhQoiDAdkVyzKji0oHE
9f36At+/C5biKx178i8SdWV1cUhZqxUIhJMdFZO99EOseIKE7kx+AibcOlDx3rl8t4IH6bqOwgKd
SV7Ulx5ckD6TAxB0m+SDLH4rpUNo3AEIb+8a9Ves78X49zcwC3xjbvUFh66xAK1jbojbZ6MWbkb9
K6iiPY3vLUdZxm8vnV0Dsu1yob05KWoMvN9AuQGIqXEa0uDYjNPjCL2sl1NPpLV9/bNtmuO+53lF
nH9XU+tGIerKCe83E4nhxmDJZ6v7PSvmD3H6GUL2v25uMwTy3CIKKFAsyNUul4e8uVirqlR69UOS
/NO5kJRMN/nZdLbJhJJPn66b2/pmNHWXNgtNXQDWl9aSpBOavlFLsJ6jbTSg4xEItSZ1Z1VbB42B
pgsRS0QKd+37YeBXltFNPD3gxOSNWLqTFnwdZ/WDoOqv15e0gQpCadfg4lpKSITu5SC+cRCpQV9V
SGSMUYeVjfwmHIrjiOADkxcVZ9Z44pVHeXo1rA8idNBBI3kbnkTjcYqO13/Klu8QVTT6oAvna12P
zduxUNLKrLxqOsi610T3Tf3RCG603fF5i1dcVnZY8xtLK69JtNQvfMRbqPwyxc/pDnBJfjKLGdrV
bTHYDKhHI3uedz7rRkN0MQudGLUqcsg1AChq56Qkfai8WUQ7iaJvJGS3aT3cir5mI/FEL3T8FJfp
J+jpOw+ZDXD0MlKCZHJp4FH9WIWbOlNzPY3nyusB+PG4yKHRVo9t/TUz4PjGj6n0osnfRWaYtf59
UsRulwnPU7f37tj4xiRGeBo8Jarr63tLjtKKHhE7n006Y4UyRx44qYq7kxptHFSC+KLaxh25YDAu
ndooEFQPfaHyOtnwWgCDkXyfhtnH6w67cU4vrKzCwYSshxxlQe3FaXqn6w7CGDa1l0Ob75yMzeVQ
hmDDFlHiPw2cN2d0CIpI06Kq9sy+O4hmeteV8m2rjL+ur2fTjKGLiK4jnQqc/XLXkJqpRn9mPamg
WG5NcRRt97Q9hdQWds7CxmW7vAP+19TiJ29WJIil1gcJPIuwxwGSRy0OnDAWPkStUNiVFdsJIwEK
f6+pt71CupOL7ic1stXzLeqZ76Roce1ZJKnpTfTT33uDbvoEeEM6KAh1AHy4XJjmF6TdVbg8eJlw
NxSHguyXuW+HpNg50luW6OOiN8ELnqC5rPXNFnZV06A/X9fo3JZ2lOquktzNeXSs2t/X3WIrbqE1
wfsCYgyQmHVb12okWRiDofakQurOSTHVR6mc5h+5Jrenuixiu5TU+z4y5uMsyndtVOzpV2+FjQW+
+QfgADxo5ZmxPne1BCPfM5LU1TNmUo4fA+EYCeqx2uO+b/nIW1sr19SFzO+ytuewnXr9t/lk9D+u
7+fWh1uGP/BOpHNBqnn54YSiNHw/mWsvTz4F6UktvoHN9KVP160swWd1x1G55JJBtZcEek0CC1Kt
HBpFqr25PRXlSVG+Xv/3byToi9wJxYNFHYQy7eUqmDQo6G1CkqIIYfYUss6vmVDciTH/qzIj85C2
KfIcRaW71w1vfR+KIyTqdE9BAKyibtA3wqgPEMHS7lBaX7XwbDY7TYmt6PTWxPIT3hytuk+7PNRE
8oOUrkdugDmnG5tPL6rVHkTxORUPcnW6vqwtF19KcbzlGPBACL602TVU3Pm7yuME9VrPxJlvKD3M
KP2oiExet7V5otFTIInluQMcZHWexD6IpN7Ua68u5e9CJErH3jADp1a1yoXRJB0lBSW1IgvQiQoA
vHXpYO088LbWy9A3ABy8k2k8r36ClfWMnUOi22ubuzKyHnjAfAii6CQF0lOr75TttnzGIG9Hw2Yx
uVY/jGmW1H0UtV4opQdumww2jL83F37rXL81sgr9QZMDnJXD1muZQDJA1Lee0W0o5/8Q92HE0/rk
aINQWZkRYHaGfleSsFuj+ChDds4m466JLdUNC2VPoWZrURbIWX0Zw4JG08ot/TaH9TFSZscNKruO
kY9upXqASV3d+Hrb/v3hpuu59OX+4F3WVX0xNuhlp37j1W2L7+lm5dAKgkDNI2XH1FYRiSY9qsLI
/HKLrum4kuInVlh3rWeEZQnx4p88BtgdBariTuNseWgAjUdzFtSbtBOVI8M986chNPJjmIUmONiy
3/myG15Ko4HBQ+B92Oq1tHwVmVODZjMiaQmwM7TvlL5zdeX094efBg3s76WywktkVeiw5LHqwjrs
PMa8VXe+eYiq+xZNj6C/LYriKKMEVGS3141uuBE2LdC0xNWlX38Z3RrDiCEKp52HfKRJj9lLi+87
33Nj96grijxjGRbEM2sVUBhaNRJmmv5PStlpL6WEImUnOn+/kLdWVuehSYNKqee694YZCaDXrnUL
6XmgU37dzNZiyB8XaCmvcr7S5X7JY+ynSP4Mnl78GsK7UHKU9ud1ExufhLIxbbrF23gprdKQWvIL
kd7C4GXzYxx9Kv+HtOvacRxZsl9EgN68ZtLIFFVGqi7zQnR3TdF7z6/fQ93daSnFFTFzGwN0AwMo
mJmRkWFOnACs2otFy8ha676g80ViXBGkw4G+QWp+DsgYr7se+aEPQMp6aCPA78egeKjKNyTGMU5c
6lN0R6LpBmlqydjkqfBSaXvZ+Oh82oovWfurVz8n9THPIlLiQCsZeYqnJHtUu1c1VGnYAyXWxBs1
Kp/vf/XS9gD2hzISRgSBd5z56DAFt+zkCf1BCyMzM8wS3Tq18hqq4YreLguC0oLcc87kMo7UOCZF
omptf6iL1PHEfVdKL36YP40+iCPur2nWmpuDQDgsYLQkzDlrXYeJH4Y4lvrD6PjRtlcVB1nUSO1J
tdrvfesegtML9xDTB2QUNFl3JuySYeAjcBCoHXAyeC9AIWOGwe9S+C647/vLkm+WBQIJUO3PR4XK
M+vqSp0G6GUoIg5XBgyL5MiwRj5wex1BKAx8lY7UJtKorDJUU6n6dTpno5NKNJFEI70cJuiJ6Fcc
lVvPE4LA62eAdw/wCva5jepJhfMXIT+SgKuQD2rAj3UHQ+nQi5nSKeEP/WMXJyv+4MIGIiuEQQiA
6cPesHAub9CSehoRtApy6WIG0KdgZCtGYCFTO7POwWOR5l0EouLaooFbRlfjEC5nO0yTmUyCRsE4
/qg2QWIaZRPRTg4rM65QqRIDvTaHKaVgqV5rCFxa6hlQC94PPIEGc63BN1voOY9USh4LVsxlluyt
hHcLR4hqN9JbyKmC0ImlkULhxOuCGimuogBfcggamjbGmDax8txCxgQXX5e/PRGYTn6tE+D2esOV
R2FsXhiSG+q89ouwhesUBXk+rTqEfrJRkFhRA9efwWuYuiPJx/uX7tZsAXsHzhYJ+TVkplhNFWUg
otEq2x1GgBu3hZTJpqgHkRk0zbjVpHxtgsrC4rCdgDgC4wjXRWHy1GIb5ELa5ZCXNxtgxt4KT2wJ
h/GJICjtdnIs2/cXeGvBsMALgYymVPGY+oVYdofM0DYieraC0tSArpqgobEnOugmc+5LZLYUjz0w
cAhoEVCDwuImShFkX+oHvQYzUySA3ksdsq3SJzqVhWjaJ42yVrBmrNpZHjLB6I8R8Pyjr+NaXwKh
B302nxeuhg4/GcXTEAn+Uvu8vyoWzHUWA65O9G7OKd8bumxNrvUEhUOIidCbgoFHyk7wwHjURAWI
9bRe+t2MSfzS9T7IR8ZR23uCPJhi1vc70DOlKxaW0aP5awAWAqpSQ5QB0nbGEzUK1CtDUaxdDuM9
bGEKXzMtOqkKyFcMP5W3nFf1K7ZvYZ/x3AIVgIoY9pnNWGRp7WOStFS7YKZC8T3igl3TBz3cnClY
USEWy39eHl5AZInBeIZ3ZNaxCxsg56nUFpPYuFwgxJo9KoYH7G2LBlYjDjk4+aEalwBaVtVbAI5H
3eKEAqMOconzf3tKrLy3dcc9x+1Y6SRtJ4x4wxhOTF4GJQg4/6oqQauyn2V8QNBhXKzkXdhi1Pnr
MQ4BY3yABJ0xhtdfjw5APE+lXruVkBQ9if2o3PjaBCLyXGtiUnc9SBg9P7PrVs2dmBv4n4A8NiIJ
2pKzuTLK7Izn2l0UGvUP2SsmsyswPnlFoecA6cKNOn/lXEcBWh11jJsMVBxPwRhkWu1q4PUA8UVU
PdecD3DYgElHvp6UNgeiMKqogYEyj8oRX8+ElYM+p2iuP2IOkpHPOHfRIrS63qp89ArNRzLMnbxY
F8xU9BTfFIdpbhD2tAFxVh7WP3C/PQyTAdiwtTGMqQCF4Dj4v/rOkwAw6xsMLk0EDFLW01GhlaJE
O5CyZD7qJfpYIAYdsoyA1U3NfoXj0DU0SzIPcULnSydMgICrxYOJbbISkKvV4Asb+NP9vb69OiBg
BVUAiEUwCg3w5OtVVuE0qnE/Nm4uCjn44msBbckIHTrFWE1zz442u6N4V+AfwwKj+sHsaFvOQSrP
QxbXaabnJxjZ1NRRgGYMTzdz3/NeBy0HhJILxk0ltbgI4vSRSOhSub/oWRD7IbAWIHBR5twcC7D1
8yosOAX6lWuDYYFQ64TJXfEm60OkeiKCCcW1+c8lIiGNXlcQQuEtZ6yGVstKFctT46pTkRNDg9vV
THJEtVb1LehZ7wAK12zvC2UcJVwjnCxwjggOQDCLPrvrsw07X0fzlNC4WRdWzygbhqA1ynJTKzF7
Et5g7bRCIDvBOAbUm9Ts34gHtB/3eO5PZZERPCiU0rbFcauFWlFZSfuPzCsFEhjyV5zW6VaVuZpi
aopIkZtdQ5uwBdl59TMNP/LzoFCY4RLXq1d4lLt1j+tcFayLx0StCwS3PJiX9UF1wjILLWkIR2to
85b68N7tuik5jMaWXyQAf2hTiqWZZ73/pnXNWnWOcX3O34ZIHShUQPZE5Gevv41vB7RmCX3h+j4y
D3qDLo5O1iiiE4GUSNw96yikPRWJIdH7KrFw3VF7nGM5kLDAEWCuIGpJRYfSYOV2URYPpPJrNHsa
nNryjifj4q+owK3DhX4gTF1FIgxJbRzF9TonrQ36CH0kbg4AxHMio+dLVuuR6hhD2IJkRgnf7q9v
/kHmZs8TR4GFBbQbRcL5Sly8zqEfBdEUGpXLidFkc7PiIfe9Vi1bXNacPEKuBXlbtvkZRZseMDS/
dtvBU1PaCJ1UxRRpq4J7Cr1kgqeH8XD9tBJFLohFyV2FTHRygE2G2U01nIABnBcnjp+CAhgawN8p
Bx4fv1kJsRb0E24URjsgdQva9Bt+hUIwKkSTtVs2ldkkCtXUxlLBzt4Cr1VouVNna2wAC17szIaN
oh0guUDLnksqF0dX9FUWd23bubBMxpuvJG+DmuRgQU4VM1Di0TIGzLHo4LaSOOJyinwYCqOhrBRk
6Lw16sUFRcLcWjQpI5SGvWa7J4coL7w6mzoX7bzyS4DpWHbS1WvZ+AULjdQguDkxPwMISbajpECB
oQxDsXNjOX1sDc+OMb5j5MBONG3zCpRimnTq5WDFQ1/QI2SN0KkMhCd2mzXMA3iBM62vOrfy244E
AOQITfrJ18GmlDf37+OCu4zWiJm3TFPmOhjLgZjmiMJrT+lcTPIIj5LHteom5aLOoFHjRY9q1GYv
sacXBgkk2GmTL2rgRpuqTL8kX47tns81EuMZe/SLcHhC8vujjGthAx+33lYYXf/USYGyYiWXNkhD
PmpOpcI9YEuvPvBh7VD4vdugK6ZXjA6ok+6nNJQFLarEub9FC3cNmU50JaAdAWVk1kYWai+lVTa/
U0PV0bGaNJIkyVfji59B15h1AVCm3Kz5fUtSQRGFdlQkqDFAk3mBolZttbYIexczcI91+jCVv7vE
iT34IZhCz69xry8oOmzWnHI7d/yxQaHeRwU3NHnv1p26GXwN1KI/MvCyFrFlSJmTfXn9SO7vK1t+
mh9ZFCoQE2LKAFLwbCuBPqLjJ+aT3tUmHdw36ahj8JuKCdt4OZxG5jsHZLT5xg/H2EwV/R1+ZmMJ
yHWS1AgcZdTX+sAX1Gp+BGHm5v9u0PMC2KL9KK17t0ceZw9+1MYZkZl2RBiGLZdMax08S/JA6DrP
mZnJwFgW4qkdBK7FM+8K8oRJUzk6r7nopy/l7/BFm39+Z4BuhDeDlNwMPGMUKm2MRp2ianBbP/oo
kcIxpu9CGV99tVyBSZ+JqJhHHrk3YFJRhELEzxIwRniEIt4IW3dUxfEEPs3Xto4++LIrTD6apr0v
JoYZVJJ2Qp9KTpO+rh59bootjQ/DgBihEqVkLLK/1FYdS/QsGMWxxsJsDxlcEkQg347yeHDAniLa
PbIOKzeerddAM/HGoUg3dxYgCmH9hzrnNL2q496NZC0C4wDXJluEDvrR9yU77rpo42Ni1nMS6v4m
0EDQLIhAnfdqhkg3xJCrIpAG0F2qEubg6aNTlZFht4bSbPIOc62KWGhsmVM9jPbSX4I04szAaBHn
oJONprBCZlwku7DrgD7tmjUejIXTmccczF1CaE8DCzPjpQzo5zKqtOndMm4LE8Ci8Bh1tX8KUXOz
+r6rUhLU0itai0faTFJvZ9o4WOJYRWbX9pPVjoCHDnXX7ECh7e10GChaocDlGIqvOtmoeCTjwwQ9
byVvRW0uryjy7cuP75+Ju2eSDdis2YW+8EMqXoxbT1F615sKD+2rXAGWJm2NLPD2bkIKHEg8+jCL
mPR7LUVHTzkfZ7AFcsM1ZhYL04Mv5r2daHxngkpdXFnVrb1HOh4AlzlHCHeG7Q8S1FqqpykYXDXt
RBrrWv8AAitwrQeYjK3FeWA2jZ4f+kRZo2Fckgy2KWRRACMHvoyJQuMOHMleAStUD4XnhKL/Gk2g
bO07BQzQvIg5ZY3kFPWwls++fXJQcMGkCYxxwjRlNHxf77Catiqn99Xkdo0DD8wEQ9DwrKj1TuCc
saD1GgvaHDpdW6VZHvhJzolITK28lqehqDRmUTi5fYFZxmFIJCEhkv9cCjLmGq/ReyyuDhUQjMiB
i3IzfXxs5w1X2skFu0NrVkYJHIfBSbjpikGEUTtwAFCaYzlnnVR1WtGmBe1FIh2NSHN0jTQis9YB
uRmAEbG3vWiPwzYK3K761P+VEERZaPUGwRQL42sKKcmzEYyZldB81kJqhslnr/4VdNqKp7BwcliN
AQoyEOQD1zDv9cWNR+OaJvR8Pblo9wmqRz46KO0rH48UDGErPol4qyQo0mEx2P0Znzv//wtRweBx
GEJljK5fIXaRgDe2wsCMYlojCSHT5q1pElKJAEYq5oro26QqfC+4AUj3IYpEk9G1aM/Lu0b0p8lF
pbWjSNM1PcUbpNvQFmVvDEFJOCVEck4JUnPUQJAUlF24EnqwVcr56QM/ElJhKvYAvjVj9xK5rYZa
w1dkoim9eSdkPkyViKZOKBDK95e8dK6XspiXyK/bAAOXIasNJxMjhydkdYSdkgQUb8zKyS5YOYTJ
SBMht4n7wFI8TsIgDkMu8y7yLg8oAOg9/DoFf0sg/WvexaJa4Vm4zeQgrzKPqJuFwrDPH3ShSci9
D3lcjoIbKsmWQ9RwSvM2JEXGrYE1b7cRkjAeSkUtEuQ1LDheLYKirntPcGtQ2YrPevnVqTu+QTVr
9Fd2cWlRMNbIGcKrQymHWRRGs1WakYSim+l9s88qTOJWdE6y26L5p7M6kRpEG/P5KUSZQWB5MZpS
wEwSZZTcqMsKC9Welg6TvragW0MJnBly63D45kvPdoUMWpalfM+LbtvJRxGzN/jKIKEy0SqRnfva
fvsiQBRMCvq0EGUBDnytEIgsVHUMNdEFi9qThCmg/EM58bY/8g6IFpwKWRt0u6+kpG6CLFBhzMNF
5gZCHWgKVu+VugUFYeT1pz1PS5+0h8DuMMkKzQZW9Tw43/fXeHbtLx9ZVhxjPxt+4jO1hLie5kQd
iAt+urSilSVR4Qf/YIkfh4pyTxWhDxq1XkP7uyepHZu7VZ5l9sKzX8JsN4B8mdKPXH9ydc381P+K
nw178MiLVuzp63fzc3ygAWlX7sftLD9muxmTZiRt06UFpJr+i40RdhuFYMgrJt2S7ptIERVR/nQC
V1sx22flubfvjDPVJUpV8jr2fXyFQWu4rbrjwBKug0SMqPx7/jSAufyj+dF8lyNGeqEfyDZOk/wW
HdSEZrSKft1XBFbZ2d2f792F9QsiLYjrGvsAVFtGHN7WN8jN0BXtltlYgBUzm8YLMeggVesODHin
zownmm15EEYQ//AjIj87ixxbojwib+G/iHTYTqB00z5DJ3XF9wNvOx/Gz4pUjkco7b55uzcPH7wt
0ed//LD/5yORrpqfViA0GU30kjSOM94fTjHpzIAG1Lc6Wm59upbNZ1HtM+/N/OdvSYz2hV4PWsAR
kibbHE6RmZD4qaGxvbLtN04CK4fRNk0e9NCLwuHUVuSz2xZ7mWAs+i42N2tzXleXxCiSNNZtoSRY
kurGh/bQutPBQDRCEmft7rKkxTe7xygT3PDUiDDD+1SYnGJ5CCk7vyODuAUWJfs+DsEmK0mxS1M6
YDCgTkp1G6GzfedHtraWGmKHAfzvx6AKBBYZwO5Y+KABmjsg1aDZxYOrg9+L1C9CQGL3SRtJbn/r
GzpZ9TbaV26/Me/f3f/nzfgjm3nlkRIA12qJjRgqU/85tPvqqZJpWVHUGE75s2I3gS2L3b8SO494
nxsXRXjA15d5iFWpq2O9P8XxpvafteYYfaW+5EiplaFfm39Qgt+oMKCgsF2j6l18LC5EMyvWC8wY
ksf52TIOXEsxWnMYTUPZj4UprDUULMuCR4gC98yTwMTbio+etqHDyTZ2uwMQsCHlNjW/7p/hmhCm
uCobXjOMFRYk7jzH2CfkQ/iRrh0YG7GczcCctPjflTCPPfhycnWara/Yn/C2DTFtHuXRadLdOD5o
+es/9tZYgYwlnYwqkHIMujuVVoFhDcCEW/e3bdncXCxJvtbBZjLEKmkgQSFm+VKT2YYO1uDE9oog
1pNml8KYUK/AaNUEJEonHckPElrgQG8z+iGSXdSa7Rt6Qq21eJ1lHP2PTQEiCtxAqGjcVLNSAJXj
zIPMHrgG6n2j4Tv4iK2n5GdW7FMzsY73Fzlf2Bun5EIec1xjwMdAgkJeo3ypWv9afGYgnH81mnJF
0LLFupDEHBsQC6Ax7YLh9P7LH0hOn2TzI9n0m3ozPP13a2LOzcjCKNAjAw6e8hbmxHvxaL3SBfP/
KOGfc2LfPF7OUVDCm8d/x68BEEuEN9s9iNFXjMTyO36xbYzFTaNKbAB7Hk7h9zuMrL0tMaXJFMn+
X1kKsBqgajwrHguvGcHr6mUocOBpjQ/+5lGjb+kpIpv7Z7P8aF6IYdbToSLZRDrEtApAWxSMWxzJ
HfX0Fn81Vvpec0R9eOhD0jnc7tsISLn3Dvc/YdHvvfgC5iHppkr0KwVfECH8oRgTZAuOTn6uznNl
oVpn83Ehh0kWRWA1afSymDc0oJHtPYG8avuRPPcbYUXhV1bEPleCHkeSV0NSbvmHgL54m3iL8aD0
v9o3nXmvJoz5jtoKUqRjcFJpZJYmb0/f3/elLFvAP9vG1vP5wIsKcFAMJ+8v8NGS1kn/Mizd9Gzu
ObEKd7cKmphN3I0JvBDImMA8LWpfTSGwszXymLvNxnek3QGTZLd7YXt/dWsnxRhBPuZ7ofUhy9jE
PwMon2I9yO9rhZE1KYwBVEKUyLX5Kosuh9IY8Ql/1FydrPUpLD2QcxFxrr+hBKMyN6kXmlqSx3g8
NXwnWTHvVSB/C3OnK3rj30Tt6lxnB/IK7ejivOaLMDJTpi7hg3Q4acTfd0/Fo1GYkSkTzQGxokcA
AbYDsscUjODzXwU4F7JZECBg4yB4TyDbTjDlywueOqt9A9Wubnm5dV9BFtX/UhZzyxTkn2qjgKw2
x2yvz8QjSWiO7TaxdM+M+Se1pkm8rU0g6/i19NeqcMZbbDwtA8VtAkPy7bl7E/0fDoYN09m/apzB
Mp5XFju/kuzVu1wsc/VGPko6OYW8yhx86z20OMpvledsn3jIR3349Dv3aL7yBN2gGmfDjFZapHzB
S4YcJnM9St0L2yiZn6AX1w5Rv6MvKgk7KprH4/dqB++SB34pjfEU0FsTC3UDaeglPICmvXZ8JDR2
07jmkizZsUtBzMta5X4UAwM6nExpMitLJCLZbL49Sz2sheE3ODN2B5mLX/BRJYQ11vSePQBadJB/
SinKD521piBra2JufYy5E7AyELS3A9q9aftw23xuTI+CO4veV8Ylo3mxfSxaLfN9YSxGiPJ/YNJn
/cCZ5uq+rclgLvdYB0mY9JDxo6fv+/jwKZl2YIavipViWOARybAf9xd1zh3f3LA/us5OiJh8XU3a
DuZk/wicsPXrV0m2rv0J5kGUjaLRah8ovz/65oYOLt1kSK1tv6KVnV27cPJ8yhe22wvSWPKE+RTd
wo596m+HkdDNxre/Nt0qaHnexHtLZt7YqkQFpJ2w5JG+Awf2qKI4JtCIaKax4jOvHSdjSBS0P/Nl
CUkxMcODbPpbnXytMVnfIF3Olw10pECh44lFSed69/S+wBT3SsC9ln82j4lotR/dL9T7HhCAvkhE
tTbmsX480n6P5JM9kp5gX9fSiYtP/cVHMMalGSoh1wJ8xA/TrR6CJ8G2258l6bYvb0i2+Wv9xovR
IkC6fy+asTBx3lW1FkFeYf5478ySlr8PlD6vrWv+mRtdmedKo3YNMBm7t6CUr6UiVbC3cCysfhsQ
qq0oybL2X8hgtg4zFsIRYzwgI/2JSb7dxrBU80F43bVk7+bIyaxEA4sZ93mwzf8titk7ozGqgQ8h
kP/81Ii4i33bJy8vL8DtU3+XOo/bU2CWvlnsyuP35jn/9bwJLPpKreG7s3z6uqHHZ9i+NUWe13lv
rxlbnsR6qYJZDY+GipGa4/a+pVt+k/6s+hyxXxiZJMgVLcVolJMI+nVHPu52m+fn55XDXLzxF0IY
A552mlBWOoSYGA0qm1WCygRdefRm+8Tu08xKOc88B26c9XT5SpBaJO2g+sGLFAtmEa8BmZbcLpQ5
QbYHOlz47oxF8fO4kKMhHU9ZH9lF21Ol7NG/scmqtRfv7BrfLAYALQxtmZveWbbwTixBGoQi38n9
JaFlhGgNSf96SWlgG5b85DjUOvJv39Vn/JtWTmR99/sefELW18q5nTu3730Hc3BtE3Rt2Q3j6d10
Qd5GHuMdCmwywadwPCUOrcgxIBjtQ74Ttwca3tqvHKtwu+uAagDYpKBvHr4n+wr2kRp0stf0Jw7E
Pg8gUHpILRm0ZPvwobEMuNeNI27AI7vy+t6q7LXYWd0u7oWnVt3UKxCrEEDHiL59APeytfYUnvtw
rzcYYnAz5s6Kme+ZMToCAKKS1479SXUUnng7P7MMkh0nE+UAdK3+ip7K2JRp8QCaCsy2bH76v9HC
V9UE3fzdj2hY84bnUOXe9zDWhgPsnE+mCKFMbICpKtdKYyu0Sv+NmVzgoqsFDfMiK6EsT8bY6Qe+
l7QQXHitGBJPzjWQI8kpWkpXjNStDZx3CQxPKBgBUawxAVaqRaIHwivk4klO0M0b7yqeSAfxsTYP
3xl97dxj5OZv96XePnLXQhn3C2QHneoBnnUSnfK1tr3HI1yhzX0ZS1oGPgFMLZJAy6iz99wQ9Z5T
S23WstGKrcBUHJ8ihbJyjxfSoWfegr/lMPc4SZuwLgvIaWljhz8mu3oTDum2IGgyWDmsM0qVVaHL
NTGHJcTo4DdyyOp32cPJSMkj2LjhRgaxJW3fYT52e5+AFJW2e502proTAfqy8pet4wOP9nOyZHui
VvhgWJFnas/9w0gUUzMj0rnmao7i9tW43hjmkNshljHHQJk1K9mWlnvSTc0StyrZFY5HV45hSaMu
d4axKRU/gcdcUufTfscNd39mdHVB8+7e233GufaidjI4dImhBhf+6K0aJflmo1HO5XYF/ee5zevd
Y17EUhvLoAdt8PlePjZ7z7Z8s15xopcegMtdYxxBr1Rz9BJBSOkKDpAFayiG5TsIABGYS0RwhzI7
lqBVuh9T1Pqgqf5f1s/vev/j39zyPxKYbWrrgRvjARLA/GBFZrFB/73pm6tmclbW27P/I4fZqbFV
QTY+Q2UU+/E9oe85sfWP7kdqrzrns724J4l5tnwPA0OH5Lyix9CJzJRmBGFwv1kNgpcv6J81MQ9S
zfORZJSQVFvRqSRwxjEI4KgSQG4ixzfL/drMrIUa1azUf0tk05ZjmRZKZGAXf9TPJf1roof00TdX
3IsFv/taCmORo0COO0NFJUwhk/0rMPkP70GggI1pZrzykK2uiLHIoZoFvDefFvhqLBsV2a8DZ7ab
f7dziLZnHDqmULONOCrP+bUinmEmn/4z3mfQDBAO6VeyhgpbiA6xfReiGFPaZ4NWxsJZFLIVdk6D
N8+MbO7gb2nmpDUtV17q5Sf0QiJjJmrVF/0iQ0Ux2g7mr9gddhNgdr79vOb8L9qjC0GMtdDQ/FnL
MbK7pfU+aITEZkKl7X2LNFuCm/t7IYO1FFxXhZERD6iXvye4TcluZbvWFsEYCCUXK80rkFXdJ9tp
05F4i8qQbt1fxZnA/t4yGOMgSJPSooNpOGXvlT3Sz+Do1hSAOXgbQNXseCpsU1KZOSmAkRO/5A+N
qkS2ddv6UFv8ozbHp3i7U7b9Gvp2Xt+dL2PD6lZQg7wsoS2uvJsQWI9miGO8v/xzSHtPCGNDjKFp
m1SGkB9dRtxPjybwWRSzMl39yZPNgfIksA67F2JYocOfzOyvxFm99CsnfTZ0F4FSpaHtPDbOhswg
vOuiboaWx81Huj280nwb2urLmme+IBJZp3lIE4a4i2jGw+ZfiDSSoY54v+1P75ONBHezqc38uOJ1
LFmYuWY2EziAlgqzh66FaANGjnkzjCUl4Mw1C7vb4y2gnJNYAfn26Nf9w7xpV55JvcAPh9qKDG5x
UORcyyvjTObGDLq8n4dPIOR0bcyyMeGQ+iEZbYGmZuboLymo417uiz7zUTB6dCWaWSonZqGSyTCm
5Tda+pHuGh4wp3b+gvfALcxPAGwJdygJ/oGB7rS3xSf5ONCf8XE4yHtK84cdhjBB83w7cbSnFe9p
AXl8vTOMjy4qXaWkc7kLOG8qIHSI8TWK1UektY/6wTp4B2W7VnJeQFzMUhVgVeAMCGDMuD6PDDxK
YOqABZMgsbXmeo2dmL4FOJhGUUDdHXuS7ThTIQUitjVtmH/99kj+SGdeGyVFoF2B9vTEO6LjYj75
Bl68NewKon1mTv6Wr6n7fMaswHlIMPpzgNK7obaLMZ239WQsVyHVVjBbB3EDUXbcbn7j1uKGG4aj
WdnBUSvIKmh60SfMGO4qaYcu1lDaQMil7W1bssWdRqLHah/S6MA5hWVtngEnJxb9GEnwuuoqz/t3
s9w/H8Ay+cGpzINmrq00iD0FeA6pU+xjF4QEhx2wsBII9g7tir1e8vlkcAAbApJZaEm8acmY1DQo
JB1pUHE3WpJtI7F3eEJV0/99/0YvFD9mAuk/kpgbXYNfIwolDyWWzQAsSIIncLJLklKQaITUP2WA
T0/0KbQs7jOiIJfySUoiutFOwtNqbf62lHv9Mcz9VUZ+xIC4ajwZHqalYcBw/CnHpUyKsgv2VQRO
Yk9P0bzBp5WDkWfyxusBeV/ZkbWPYK4zmFtASgQCHsBwImObZLTpSCfTzm4VEF7b3ocGbhgCaq8C
aFID8HJb0U0eRq3b3v+SRUN/eTbM1W7R25i0rYbKSWlyD/JAc8nR8o0cUxU0Yzs3Cug4HjQf08L3
CRUdno6/NMlc+YoFD/BKQxgvE8RqcYt+QTgo0ERTNdFU8OCZ2BOq7uFBPK+VV5be7MtVMx5nllZy
pGdYNViV4RG9fXTOSNYWteB1XS2KcQwy5GsRFWBRkkgSiYhCgWZfK9zWGh3RrYPhEvL0JBhvrfEV
dbYavoTNiefNsnlOlXalS24hd36t9oyNizFnTUmy+bZPOXFTMrX0MzxEWzfbRtvqy7c00G+Z4VZz
WjMjH4ojmpaeUnMtv7GA/seHzB1aEpqa0UzHGAPOazCEKPTH04/h/VN3P1E7N34mzsEk8IZnjzg0
15KAZxA/a18vZTJ3vvAireMjyOSfFRgW4eiGG9kCYeoT2r03PY4H3VIeXUsXLLnEV2tlrjmH4cX/
UWsNM1q0esMZG+2oZZ+N4YB4sq1sICc7gCTtNKZlstczG4S/lfgqCTsOo1/TNzQQBbVt9ISf9lpR
k7Jxm3iLEbH+8f4NXLyAykyjjOcWU2WYC1HzKiorZTieJFumHDV2h7UszZoE5jZMBegewc49ntJN
ZBo0OVDj6/4aZiNxc8oXa2BUXODb0eCreQ1E+kUHZ02NFo3G378P1BHkXzj6XsTnYjNiBeaETSoe
G/JB1zh9z44cswiwP82lQ3DVScI5ELgQkpSozSAQGE/1TnRkS4Gkl/jBoH+pgMd1z6uux8KxXMlj
LO8kN6DT5yDPOM7ZeGTHa6BC1a3v9LbhaOgo4wGHON0/qQXLqMwIZYC30C1503QTC9KoVCMKea34
jD5djCQ7yJVA2maT+civFyvEsAsHdyWOUb2y9nOjiSAOE5kIp2tEzp5bXaeRAArC9M0zWpCjrcUJ
Cy7slVBGG32hVANAPkaAH/IfrdO64Efb/K4fpNcQmMP7+znbEVZpLvbzbHMvlGbkmtRIYhRoA786
zRwWoMza/HcimIBQbkdxFBOISFtMKa9+Rcn2XwjADE607kH3oRvXt8vQ8tpvZ53QYziiIB+q/znS
deaH+COBeQV0LtTC0BvHkw+wemD2v+4vYMGJv/p5xtgnkt5Kg4QFhOInJ8amgYc21NYu7NJ9vVwE
46/VXFv42nwOShKZepsR0UM7UGZQA4MF6xWvYaHN+HrLGOuQCIkGsj1hPO337rnkjpz3Kfl9yinZ
kt8PnfUQP5APtHTSzNodKzejmfuFnDH577aWeZ08ThzyKMRn8FNHauk3OFNIU67FgYu36EI/GDNR
g/JFLRN+PAEtjYqg39uDKq4oyZms4+aqXghhzEIEuqYxRwwCGJ1r9y8hQRRPjMNAouPLi1QjHnrI
yI4cMdknfTx+6y/fe+P0tR+d+zu6lIW/0FZwN15fN41r4m5Ioa38c/A0bNOX7lHYpF8+kuT5yukt
7ivoEmbsmwK/T7wWJYP9FBwqOD2vAsev9BW0q47W4oNyIYK52kqkYy70CBFwqVCUdx+n7SmzT8Me
uT/HsR56swCSFgMGydHYfn+t2PrFm38hnbn5QdyXSqThTI3qXSnfssxK65XzWlwgdg8JQCB+wFd4
vYfDiIkTYRdOJ1Ecf4tRaLaYOu8P9Vdb8iBriyNSgzmO3leSxXWBwwy8M+APgldyLVQuAfSawng6
YYCnF2NS0pPAVSvKsSaDWVibN0KY18l0ivRfOVgYDXHH+WvDgteEMJdONhIv4Y0IpgvMgpK07TBz
uYT7f3+7Fn03sG3OLJkzMTqr6BjxPbXClE/nKtpedzgiEI56dkY4JzdHslabWUpcgVUfOUFMI0Ik
pc7rvnj3kZgYNX0oJni8boc0jkG6h+ok/vj1mD/bpDQftIp8VC/pU0XG7TGjm+f7K17K7Fx9APM+
yMrQlClGepz27yAC9/+HtC/rbRxJuv1FAijufE0uokQtluRF9gtRVbYp7qS4ifz196S+mTadZikv
errRD4MBFI5k5MlYT8CTe+jtze/CwcLVQ2iWlt1YRWlmv+yVaF1QoQp3KMrycjq3ovgPUB2dA2Oo
lTwEqlSVw+Pz86ZYv1Xkd5+bAVnMzAWG+oKHrYhRtNgCAw2JEBZwrv/k3RxJZ0wYi7tm10a4DI9t
sZeDY5eVa6F48pXCFls4tf7c5pw6PdV76jLmfBUMvxdqqOuhdaO333aG87vaXMnyIzQXdoQc9MXM
j8f9zNrzXmJp8ip9Kcsy4ipN3KSiQWV7J33xFr2/yU8D/KklWdit3Vmvq1/HVed+rgRivra2/RQR
XjFk8j3RwSGj0fUuCFi/W30td8E57TOct/iRzw4X+fH++fJ+n7lVQdjJs6LFNY7St1h/Umec7PbU
74uCplCkwOgKW1u5RGI1v4Ik8lFT85N0vpyM/PovkBub5Q3IQDOf+KNNMW6HoTwLw6NfhtgbvmyU
57y37h/TVFYF5/8lhOo5Qp9BNqooUgbcOsVRTSHBIObl+PiSilbwUNudg27MJiXaI0csdRdY6wf/
Et5CDevKRJaxQdCiVMwbvPVddJ1FZmeg/9sMAqPOidzJpU+GtAp9M5UAxp7aG8YmxJYTbAG5onOT
NGGROGWSg2D8/t/1g+8RVQRQu4JCaY7OUIx4MyAUqiBuRgvFHOg/E80zWriccpNuHgdUEmZPKLlG
ZGWsQIWyct3GfXbvi59K56MJWAJZBbhPsG2TAQVJD9M0iIb5o3XayGa4Ki245J97DtZNNR6MxbAs
hqUeX3RlgJalnRL09KRvFzt45Xfa0D+X+crf5DDxpg92sj7tIGfmwp/b7H5fQSlkDgsb4EaOe5f3
hkw93mgVQRsHfdCwPZBxIaUgKPu2VOaPaBvNyXm3XABM14Jjrzh38+dzocE6MAOJvnAwVLGs03qi
imXYYODScirSv67NgefuTDj330UwCIZtVtm1uyRw7leDR+z1anvksgrTD/D9A32XwTz9QRkOs1Kj
c6OoDJfmkqx7y+Yc1YRRfxfC3CkxhHtxrqGINyPy6xYtBKaFFhfeq8Y9MOYJnwloUoQXiqT0RsKc
SnbgTebzPjpzO/2+zosGm54erWrfn47qgQPGnN+/KTjCYuOqAvFz/H6FUDIjZr04cvCF2v+d730D
hpGEUGrREdBCgkLoJHxonl3Xfed9CZ4eFPxHUoJiSMtWwYeIfxm/wFrGm/2YaKT4ZlG3maWRAKx+
T+sBXcGIvxU3X+CoVrCqnux57D4TzfTfJTHPoxLlyEfLkDTsNqfGPJ3ezqa7y83fu41TYJjnimnL
Hbw0jk/OuzNsBlkogkul0Ms/P709tISsbTsiT5yb+ROeqXKYgsDuUFQLbr1Qo2PMIrUO/UuOkRA0
YwCYEWCQ4fW+yU2QrX0XwlyawSjFWTXPbkj5dNiBaOvqHg7BBrtQD+t9PFhGQQK0riKry5HMUU9m
siPnls7Bi5B8XjcH9Lysq5KcnXBRuzqOdH5Ykxc7X2I89wl9ptrrZzBg1ko3Je59mCiXfTuDW7fM
6KCLGXicLgIO+ll/et7gxXCW5EEz1xf7xd6aPKP9CxD+813ZUdNKr4zgnEFcWaK6gVKct7f+FVR9
iaBAM9LoKquYbKOJcaskcW6+gBYvkjkfcKKs/f3YmMtn1LqodjU+4MZyHOdDfFg8rG065hWZzynH
n+d+I+a5vWpnTesLHBpyeoOzc+b4SIuLm7lr1GwKdIDyOYZ+hmHf9WNe31ZILh3W1wBcvMYxjcf7
9v8XlPz6Rsy7q7SZlPVpBY1O8XaDqeNHlGbJ2S22FrcP5Wc0+10V5u2N0VsXiTlOz9pcwQYRORh6
MIl9DNFhZli8B2CiEP5dHAMqeSRXviDDMjwvJdYGn2u5fGjNxUftHuBdrjBgbGDAg/ewTTjO3+Sy
wzW9UGEWaQY108BU3lYwRR2NYpXLMcbpB/SfL8d29eTYrq5gTBuZ0JwIS3VnuR2vsUGcdv2+ZDCP
dJ/24cU4U3u3Tk5lopsVuRbVIrZtHosFJjZ5QQdPKQYylP7cxX1Z9o/qk4Io01mm5odsLTAE94qR
V94Rcj8VAx5grK61XIGJZDmIyYJNdVphun6/53yqiVbC7ybB4Mb8LBVBQOXADIEZqAOgM3Zhm7Zr
LA08KJxj5L2nCgMakVYOhpAUeEtSNOje3pLHD/IH+XHEVKYbWNY7B0d+9jl915DBEeMsyyG2N8Kd
IxsLS08cvCk7iyOE81izC1sjH6nYpoB1nCz0sD2SJXL+GOnF7LCn27x7PJFz/a4Sgx9VXIndXIdK
HsS9Qd7ZOZAP31nYGfoDca8/9+/vAofuahLuwW2tYJMLqOZvwevozcQQVQX/HpaiYYPmCVSq949w
+kaPfp+xxKLrM+wmwo2WyDMmGN7edksk9GSCZiAQkoPlgWOKE9QAOMWRQMYUr2ANwBo+CMxQ/gJL
GQ3sTUe329f7mtGr+iNqGclhDDDBcmalbXBwiitb3cv9H5/IgH3Xgnm6sFUt1WbJ7dhA4IlR6PV8
JZkr13joCNcVnATBkSqM4TVaX6ntDAPfQYK0AYqEvMTENB59SWDbCIImmOVYnUtbFk6bHWD9g8IR
kgegFOFh3yQyjGQx+Z1W6tEE6ePDGE60K1xUO89k/85zLjj35pazG92bOvnv55eO4UJZ3P/8E9WP
b5//hrejXw8qoW0S6iw/e//X0foWu85juVgukIhfD2Zn2dttaqWOiyiPp9pEvvG7dOaV0vS+rkUD
J+ihaXlYJnNMoV8w/O7Upln9Bl2i++4enwSPOxJE78ydO8WOKKbJpU4aGhxFjZn4rzW59LtWdM4S
B/Q4Bn9D4tHxGtksiwPwLD9qO32pIGvKscFpv31kgww4XObDLK6xWoP6MfoCXu4OsVWNQkZnmave
5dUteHBxs6eRQpcW7NSgqKYpMw3jDM7/gaxlK+bK+ldZgJFuDFooRiZrGZbtUoC1NXO+eDVX+33N
gdfpePFLDDueeMEKyCKmRxheiQBT6MBYiBl4UeMFdNTFu2N0LL9+Z5T/MTrPEmzF9Ve78vTUvmGM
ifvCT7q3I50Y9/YazrEAvqRmkZLnktRrR1nDq9CQDgbBkx2fVtywm/7kPe0YB7cHFS7oQ/G1kJUi
VkWu3uVobAQ0u/BGwaYj45F2DGxUpdikSoRbheiHBj8fYDOD82Kb7qe35zEKTCfBRtIYx0LQo0FU
fChmoVawcVIbrUPLQ2UtXlf2qidHF+GJ987B5WlbQW0IW15QlGELbGJ7VetijuhVAm/irjg+LhGf
iEti4/O5GAv+/OxuGT+O2OnH5kssYzdYRjYrdPEm9nTaqWaOLQQ2nHpT2VKn3vxEH2+BPnPBRVmG
V1ScqF/Q5+BLOmNCIZr4E/FSoyxm1uvo8W2zJFcT8h+3Wx4711/cxS9ZjA1FUlwHygBZ3rNXW7Qz
LCTOYVGj1ADstOF43z/avxjtl0DGjMpALoULDZ5pxAnYBA2rai2Q/9qrW46s6ShpdJCMayqlBrYw
a/RVFxYnzPRtqDPsOy8Le/vLhjdsWy5HO/qLP2//l3bMO9TqbRRdqfeNl5ykMBm0bix+XRZclv+/
+AxfkhiHtUyFqihmgLbn+o9GJNyO5SJzB3j6L9gTMpiyA9oojnp/eWa/hDJPkXau/pNMreza8s7o
UNHXZIFZ18Y035XlPrDen3kdYZzrgDo7znz01tb1WW4N6steLOskmBvN3aGPurKui4aj31+e9f/q
p7FbUsWzlqYpjWXejJ1vLYmMnLt5i6h5jWa3tc1/txQsUWe0CjtQHZxp8Gk51o666Id04YTeG5Kc
yMBAv/XaduemeXQt8Ky5obVPnngptOns4D83BGt9vv8VgHQtvWj0gcTddx5DgnwMGVbIH3DPdvot
/jpbBmnamTaTtAs1WDATYNAycxFg61vOi6HyxDD4okuB1F06iNFjYpwxfXbqTelPSmorCfG/6Ogr
BtYqssx0/BnLP4vF+nW1Qlx0tG2yPDu+9efPCwZYTuiHNfb52nz3ETSvVjbC5ybnhevTCarRB2Ag
Cistq8in2W0LtHrFElPOM7gNPBdyOkT7OnsGlkJMYV59mnTIMXJrzt4Ex9y7PFIvijj3LJpBJG2e
5XpAQ+hhWVo+oVyn99F1OmEzOiwGftpArMXqCjViguTh/oReFcqdd8CUGalxVbe2GT6AWvK497gs
tfc9kR+7vKNC8Q2BRogbSK1Mwxb+mKuAt3GRA+tYxPr9QsZ6FUdXmpMCsSP1seCtLlqyRkL2Yh5B
CsEr4XAgHdvXvgvM+ysiX+x5fPTeSjqKDQfr8KCCwUkknyvsVjhGi/tfkWfybN22Ka5oZ7rVAtWV
j0Xde+AA1stzk9tcQQzi1Geh6GsaVucL/xXPPbYbuEeuYdz3FTW2SBsJ11iXrjCMZ68AB4qxFV7D
Y2Lub77h/aO7xeN3rtiN0270FLYzMQiVGbWO581mjicfi3XIIjYzF7Xho+lKrxrPQOiduieSgY5Y
0bu5keEQvTNaes3KCh73PHi67zVhNcp3GwzAZF/HKdTaYKUpUh+79PRZvmC5BkIKLv3tbSnOPY0Y
FDnXUpfNM1j81bHePMxNbnaPy0O4+XhMdgf0JvUS+fggxKzQYg4mMWPtHeNj77q8k+W4whqbpIsq
RKcZvXoXyzu97ZzHB+zswaN/3GvLxOQ4w7zbcIsERrbTS+GQlFTtmYtty8R3Jduk3LScj8l5Bdg8
nRJGgYLdFTRiU1tL3ugFGRJLsO7fhL8kOP950diEXdT4/ym4OI7iopBumAdi/lqhho+7x3NBOXfg
FhqPjm4I/gsk3gaVbv8BhHEcdegtumOTbCKurZHlqVTcsn5hIaG0W0ZO7f0B6tNBB16vNwex2Gzc
NSmUQb/CEsLVB0bFOR4Y99MwiKEUqRSUtIZuoX2bPidoH1/Y9Mug8vb8Px4cAx3na9LhtYQuYCJ4
e0Te1F+vb2UOL/3NSyf9pdTxZXQMcvSFEUoFte0mtQSFZKobKW5yXSfGUSph66W8yOpDj4G3yryv
J+dWscm5rI3nQjuHml73Kb5etp+cWzsx3zzOOfxYetk0YRJl1G1Of23QfR6bi6WzkRcOTPEQLFB+
Jlsbg0wd+USDFcf6ucIZH6SYoff5UkG73D6hXPH45lievJmXVmcOhe03e31n9i/W3v08JpsoB2x5
/yM6sj2jdROpg45OCcCWBVJmeMlo90jwL0fXv6RZ/7Gh25zeCEsumTS/VjL9kuEvtJFppnhC1xpH
Cs9cmCAIUV2UX2kcW+Zm4aokf+x5PeMcTJSYwKU/a3ooxGhbQVQerrSFy0MpXtzPLrebZ0akBBUk
nDbpVjDfSIGcFAjBF7Pl/cvFi4LZFrhGkutGpUQinYnNF+uAxIvD4mF7OaByzxFF/fc7QH9LC4w+
fxA3cdfhOXm0rE4lA3rIyS9kMs8cJ5tjADKTM0lmZVOHAzRCMJmD1hbBisyp6XCyayBR/u61STOh
0JMeSdLOBLGNtcPG1oB8IJ4mmCLdRrc2hApr2Xgk8dMhi4SNbIaCITr9ZjijMxSDua8FFIYN99mJ
7UfV+kCixkbVnmZL+D3Fk+7pSB5zm/zr7FxFGb6ZQryrazzFv+8bxXTQNxLA3KUaoxEJJsxh6ZgC
ct5+I+hD1TEh5HWLWtne+3dWOBLIPNGZpMV649MTJMvlwnfQNUV8uz/c12vSzxhJYd5mvUizax5S
t36wwBPHg+zJpMbo55nX+Bwkydko6VVS9+EiIbeSAAdIebbG+ujYKPGfYOHkgaWLNsd/IBxfmxfT
PSIzxNNpMsvwpRPrpHeDpJ87mh0/r3/j02jYA+2p4HIxrPlrxavETUL4SBjz7CqCkYni/wmzNokj
/HEtnj6TcDcSweQXEzU2jPCW5ZTN+eEFWX4EqDz3/Bb2/gDVkRT5OxI1SVuloYRTS6w3rPP5uIL+
ioCeBy08QWHfN2quMAYNyqDre0mHMOt0uqxT4nWmjM5QR34V9F25dKvG4Uikf/499Vh4KDMRNHqQ
GIMpP18QZIcJCiausuRZO+9zMbiAfV9wpWlDL4roGNRBS9RCQcl5jWIJwlJj2WHw9fm+djwjZEBi
huaRLK/pLZYvZBZj9oRbcuKdHwMUUmgUrUGNMFuGm6tnmFf0D39S5y7CfxyTn87RfBkj66o3w1Ut
DQPSnjfI6+MIwSFrHUCAhX9ReaIMC1gr0BABJen7Rzldoh2JZl7kWIxnUW/AUC6gKaVEpRrypJ1p
HItdQPqHP53TroaVtAliuNCue1/69LTCSDoLJ3GZtyntV/Xe0o/KUWChe91+5tFmTCcyRnIYTJGH
PhDzAQcsER+U9tu0w/KdlXsMecnY6QTNSBKDK6FYG10kU9vc0PZAMMnHuAsr1NVcHu/LdNQ8ksXA
ipxKqSKc4QNcrFNjo8yFh7kmWEWBMTmUgDjfinPrfnjveYAFsBT6LbQ+/g7guC0PKISgdQAb57n4
zHmpWU8e29/8Wd1DWmNuShLY8wUW3HDu3bQTPzpABkg0KNSUNHPerJI11h58Sp6SkgAL+7bYofPJ
9aF4SjGocm18QQg1yLtNTyeW8TZ7uP+VeH4h68UPsUSVgghnl9pIcrXkD1p8dbJFqnfvSo/3xXFs
gvXnMRSb6ZJPFdok1nybEfXAzaBwXEJ2KKUJu16s6aGhy44cPugogo1uZXt/4TyaPEEMSOSqUWla
AUEbbLBdhhw2Hd6vM8BQRJIo6TRh7angM62W9z8ED0lvmzBGAU4iGkVWifj5xuxW1pUuPP8zrMql
6fFcdHopfroWKiIp2aALrhnMDhV0SJURYjj9o7HM3MIuB97GReoz3BPBfAl/poq5nkGEM/fEh4SI
XHjhKcF8jWrAvG/qw2tBy/Nm07xFlgTChpeeZAtsYkM3FPJFnC807Sh9nRuD1roedxeph0jxLcEa
4fWD/boyOQ/qdOwhYykU6GxBnMvOmcwH/Txvi4b6fSnpzQ38MfTL1ATzT5gDxDPE8R8mAWAkj3Ef
5p2U1nTU8XH4k2BwR1oBNznnxhPB2Jt0acOyNVr6qcAngDayHWYllsg2It+GhzXmVSOmvTHs95EM
yQDZMstFplS9nA+UHrQxUxJWZHApnQj1yt7Olh56/p/VETMaoZNtpMjb8xrYJk1zJJ4x/l71s7Y5
Q/wu2MNF+Qw4D/l0EmYkgLH92VnV27lPmUnJeb05mzsnspqnJTkI7+gEvC6OGL5KnngpmOks5kgs
Y/84bC3oB/X6eLUGkj6FC/TZVjW8Wo5+k/YykqN+j+wy4zoTUh27856fNXw13ep35QvHJicf8pEM
JuihLYa1VkIXz/LBWIT2F5S9ldd3jhj6JX7g4EgMNZURqGM/6+Us072D5SHEspbDrYcRJatjz1OI
XqJ7kuihjiShXNUlWgqFohacZHVlEif+CBaBsuSFVrdS0d9FiWxvlqjo51IdYH4emkLVj1gE37Uc
Li4Bsuf5mWBzC2X5PjvC9t3aaxFmsz2FYyLTjt8/ByuyTVtZWFdVP8fBWlZSEIIGv4xkh+ORu26H
Y/Ui27NVgIslNnysG/SK1kPlLAV2uNpyz7GUSe9ipBADGl2UdLMYrGCPUeIEWUCqNiERaHzbpSyQ
+XwVWpLq+fXpaTY81JLT6UvOH3DfVH/yWkj1ecgi+lU3glm8VuE2Af9IryFH6NtawYtbp9vuRgoz
aDKgYHiZGzhXOVzqQkbmsdksxD+X50YyBZmEJbkuVuL71Rts5XxSeXHepIcyEs+AjNFpvtrJIFRO
P8OYhA+rgPeUT0eSIxEMxgRYCaxVEWwUc8WgeYo9POUES2y01S/JPlrcoSyeSgzYxEoWCFpCv6DV
/cKOYZoe76yrfSGuyQE2kSeLgZs2wNIcPYSsZ4vuecht7H6x8u3mrRlM/Ujy5Xpd2I2j7pQLyAti
i5d44Mi/3doR3IUXFSTbFawns+rfWxvP0P3rwFPwlpAYCWjSsuiMmD5Cp5O/WoY28NsRlyjc0RSH
lbueu1Id17S4qQ5qeXfglW3OuoLsOszpxbA2xfvySh6bj4A4hevLJqi1XeXxvqbTgceXmbKtWXoc
ocPoepOXk84+Yy9GvFadDGkyjqT7D7vI1nCKUMHeVopx1C/rTaygXRfun4TQjtvtrxwLsC2Odzud
Nxopx6BMnqt5IYe45rn9LH/WqyIhK+4s132HT7xlj0e2khhh1cgDHD5MwM/+yOZ1lbbYC33/9DgP
xA1PR0KurT4UEb3dzuHz/i9PtziMDokBjqLpkrKg6wwuVqNZfWjGB01eXHy7LUnxbGzQFNW4OY8H
j2t4DIbo5SzP2hrHdj7DySMLwBV6v5DY4w3NcG4UW89ppMv1GtPvE/+KjsMv9/7xcaCILd9ImRpK
Qo8Ps/EXjuakHKjlGBfbW6VrcRnK9JTQ9xejsP8KUrb7CnAsi22rUvrZPChyKOAvMf1RcbbAcqIx
EKB+90znbdP2Wkdvx2nTrWg3dr3OQqdKTBBKotV0fzRN+3V7WBQKD3AmI/Yvw2Y7rLCGSDSUmgLO
6qTvESkVnfXOm4WdDtlHUqj5jW6mXLQY/0qhIFiW584bJThYgFQZ5RPsuzG5HYT0vO68D7eXayQO
1CFhF8b0PBPrUhNTJDhHZItRmOS62bwDZJBhPgswhzUDMjQXcjrl6bFwo+fBP555MR8PqG/tQiOt
4plaXxoKbxen2vhIdlwWfCKK+1Eftnt//1LiPPcDiW5L6bFo6aXclC0x93wxnCvLDjtm10rUGxGx
WLfaqKb+EJst6neY5+otnJwnPXD7W3nxEMtdK8SSkKQyRGouMsY2wTSDawbOO69ti/dWsD1ThiJE
84peqU6xcqzR3R7flXcU1Gid8H+Midi2KaWThKGsYX0xClrhc4utfK3VYpVYD463C9HrlS0497Hw
5oPcuV03AtWxHYZxHvgJZEoNyEMOCflTg6oJ1EOcV4MDumwxJm8kUZ5FWKpk1CT0ScUD9b/EV+gi
waYW3ZDZKZ8ybNtMNLA0BWwhVubMDvHm1cTet9UxdCwu/+J02QKknv8Vx6B8o+V6gw3vtJBAJwr3
sfeoL+U/IVYVGpa7ioh7dPecp/EvH+tLKOPdNYUwN1K6lGTYec7SmZnDAcvsP7kIT4Pvn0bxJYdB
+KpPW6md0bP0QM65W/oWWsYpI9UF29rAo8cVOJ3N+RJIfY6RFdagsizOPgRe0A5J598woEkJNKmn
jHcFzwrG6S2O6U87Ml9CGbAXMJPUSDpM8tmDSGfTddi1+eAfRUsAnb65Lz3e5tC/oP6XSMYFLIWy
PncCPiAIZiqiP6wp1R1IvjiaTT+Z/4hho8UzGPWGCw08npP1pjcHB/mifNOHdM0wdxyUYyw3nUff
zqhmkiJGM7oczHHeskf5VxwT3/mVNzZHL96lY0PFIBbqTKYrqjA3FHiK42D03F2SFXoNjk/bZinB
M+C190w7019nSdUfqTcr5r6s57CSVLN8rJ8+hxyteMjFhomaj9XTWkuhBLtWRXKSF6jsPnf6QnWQ
Trc4rwzPNhgMyY046FB8AxB7GPULX+6b3u2tvwMdbGzY+lKQxcoNoqyTuMIWbSwZ/U0pt66YOAnN
GuPl63SJ3p4E9FtWssDc5/0/gXueDJgUtVyE8RUaFut0+zuzgCHVev2yxnPg8tpqJ0N8TdOx5VLH
olPW2S+xZlUsigj9oRX4y7BJwQGlCTLA91WadLBGUphvllw7Oe1EcGTOajNR7DK3FSwBi5ZR4aU1
xxwnG9UVVdLotiNsWWNZ+sFEUJ7Vnk7LW8Co9ndugr4M+G9sP1TrAe3JgdN4gaNu3wMQnuo25/NN
3bexeObtyZRSR50L4rFDNUdn1vnj/llOVpPGAhjzmPthD7JxVAC9jfPb+VCXtUsbelHazGCM788z
577AyYz6WCDzzsy1NFO7FPVA8BR5sl244YPrPd8XMmUhYxnMw3K91rIhhJBxOjnWFfxUUcmJmifT
FyMRLJV+XF+6SKIfxtsUx+il/IP+jKAy37lLkafe5bEgGqSNELdt5q0eUroGjCn4K996QINQQtbU
J3VVm3Nw1JxYvBoLo57JSJh+ba5SeIWwysa4ts17PSYDFU1SFBD/z1HfZrMl86CZg3ZaoG0OGiay
5zXRQbx2gS77WUEwesHRZ8oQxvIYfVoRbdxdCHlSSKKXhJz3GXhR7xvb5BUaC2HexGB+6a6tCCEX
5+TBW2vst+w1tMXXyiDhslaQ9O+g26frC2a0KLnEELdXhP1q4z+APnKjr9YFdagqswEgESO/svld
LgjCwPmCDLbrzjktStxvyMBv1c0UFDagLoTZGwvc7uojTd710JKDfpMuviaLqC3PVU0SdSZkl8T5
bCg7+v2g2Gn+HxCMtqR/4WHGLfz/cYojWcxF6zFgkPoVZD17GnHeigfNjXZX1OKsC+jarKNvownw
aKoOeALxqHHzyNMHO/oDGGONY0zQdXP8AdbpzQcPIiIMF96wxvN5pi75+FAZe1WDNJfSAnI8cL8U
L8Hx/n2YvHMjNRhrzOPZ1b9e8PMJ4iRh2Vi2e+FyPE/lcsY6MEbYnPMcZBpznBW6vd6WJFy0pmyt
XzJM05oNmS87jqM4mfoYS6SnOrpkQ5DnpZ9DIk1HnBxnZlcOOR65M1A8zZgH+RrKnYgNMZTiCfPe
BqSYK/lw/xNNvl5jZZhHWNb66zxB3pp6NRjZxEJ6mYgvHGCcdD3HUphnuCvmQ4AGAkgp0J08wBxS
M/MW9tPKDRweVNDb8eP6wkdD05SuY0yIEabmGeasFAnCarpEw56j8OkCEDknRw3rjhg2iWj4RiQL
cxliaD/T6WppW5mguxy1uX91fF8asYnE6poovj5oVCNnk1mohV/MB5Oc4VK/X/8/+vKn0XYkkAGg
4CzGohKIdLwLI2Sn35IlWwk6Tz95qk22rWsjSQwEpYkQGXGMU8RVQrbh/FCB1WBAC4n3IKByDXwN
j4IHue+qzbvIHENh84q5XlS6X6qg2Lf8h2GxPq7cT2Wpm7zPR9+Le5bCQBQY6I14aCHH61aGg5GA
l2E/N/cKWhbv2+S0AzI6TQaawlCMq9LAaT7HyNOjwc65Yp7RMBeLxRZ37XPv6uZ9kVxTYVCqUOv8
WsYwFetiKbfGvqsjWeIyexatFe8kJyFxpB+DVtJZDPRzjYtgtZTHQNrmp5kClOc2ePMuN4Mh8qCW
WaQD4wUkHdrlbJt41Z/tZ4fcZcndksP7bDLj3LSzeRGlV5xh+Sa9YO5Llkhtkyd7UcDBr0GF4ery
Yo9EO6Cm5GaIJ5/pr0Nle7+LaySH8wukP1c2VooHW2fTLKSUYOfUsH8VXvbPvM7j6VdnJJLBFx+U
oJmA9cG0dQygeXgFan5iDcQz90Ny7rjM4EuSYla0rBQcrU3pXYuazGz5xX2/fwumQrMRisnyd5cA
LZGz3O9w70ppEdaLGeYpl8KLUW/ui5n019CvjYVj2OSoCMz1hmOs64Ooo/N4MWxd/mjo9GF9/T5z
l+NaENVWxe+XtgX+aLoso3F6C3Oo9/WYdnBHijD3OAQJResbEIQmd9OKD8Eq2AyCqTbkstmj8r9V
Hq+ctv2/ANWXcsyV1tpLEs0lyFRAvk0EG4ucUYT+o5PVuSTv71xWgUmbUCWYsTDHuenMYcpY5Nz6
1PIu8Ex/Z7v0ScFcRY1UbP1UmAForPkjl1SHHy+Naug6OvqRe7sRpI1cUxFjCbXhY78oyBTA/z0j
inuem+LyesGCnJ7EjrtPTFH4V2/ASCxznc+XoTVCMRrgqeKOzSPz5cl0G8+VuMCs0Pt6T0PmPks1
dvGIEURZ6ltOJCezsHzEOWBI4uUDBdYH++W1d+amT55WqxU6Tk80tIELg+rX+zu43MztK2KpPYCG
8/ZO29foEBgMCJDwj/Ucf9lGchUg2hYLFEGXMV9y7g79nXsnwHgTjQCaNYF+Y6i2yTeiRIKlWZif
0kPuqTZH2OQ7OFKKQZxObtVSTKAUPM8Tth4hmbCd4wATk5eeniRFxMq2f2yXuS/+cG51taeiwIKj
L04SdlIEse2vXcrs47omyG1ronYY9MeoP/ULsVgK4x2Nh3icm5+ahNrRX8MilHYOlETA0tyT9TZ4
UuMY5u35Pz/JAeFOLN1czXsflQGneqbVc1GCOFqlHayzszwszzs9M5EVCyPLBSj6pi66BVgpYMbH
Fd04tX/mecSTrsCX1mwuU+ik8zwOYVv4BJ39VmFDmL+WFpiuR32T7vF6/3dh1EgkdZ5HkDVUkd4n
PTT3Y+KUKyEiM/ggCzvEtg5XeW243QScL6sxYBX4Z4zbzCDQkxdwPuYpai4rwQuxgQp8Fe+8bNJ0
umCkIINYcoRNoUNL5aFNPjr2O9cFmScHfTjArzHgExfhNVc0CEEBNQWFKMq03PwzB3o1BniQqhej
pg7ommLPMRxFMG08ZOB95XFi8KBUY1CnmeHtnFXQ5hn+KHaqXEkAHn469M45tlua+c69Y3djp53W
orvXp50DnRmtNcwlAXWQsZ1vBVB3V8vPPUo5vqnaXM+Ug+MagzCK31TC7ILjjLGswwr30oHOXWL8
xMxm5H+DcY2Bl0hWA1xsKutCvNNGzEzhvUCJHStMiWL9u5jwy+TZZG2RZbWWxfSRfqsW8VOwAQHj
EfRNHZmtedmeaTfrn2dDZ/AjzM5p0eWArA0wy/mdIeLNPHCchkfX+5ce8kgzBjwwk9vHM7Dr0CbG
825ASI0T5A2O8exfZyDjejVEPQ8oDFvx/qqhLoIGSQv5At72Ca4kBjeaTtTF5gL7x4jVLc0I/qM1
igUeF+fpydy5aTqDHlocxFIknwcUlNA7A2oqSsINv4XXM8PDW50BDzErklkkwda9U7VpSeYWBHxE
IneeebLrYuSwsA6+L+dZlrY4u35xzgmcsdCe2Zph+uusJkVvFReikmoNb+ndO4dbozXv3+pbM9+9
I2UQZKYZuR/1MBMkezAiqpqSh03KiRXaoFFb+qXpg+zY6dAYKoZ2YOouXtQAvgSNd/hMSVxbYkCm
mYtprJa49f3KcUrT6LEqHtzKsyUqJNiqeF/56ZTy101kNxjHw3zIJQH2hATlBgujlmB43hxedILd
ZcbynSONGg171LqMNRiqpGMP9y2gHXkpZSMq7aAlcAclK99IGBRcuOEuM9+jzTvCHI60qbsylsaY
8IAkXt4akIapGpJZofnSwzvhRqhTecmxGMbjHpK8RVdKenMaZiQGH6Tb/+bVmCbNYiyFsdLsnIVZ
p9z8HzT4h+BwAzk9qlncAvlkA/ZYEmOAfRnN49aHPheUB+sBK98w127SRkfED5+IWQysG+V9q6kI
aST09keNLCNRMr8/K/RbnaxWgH7rM+VJRID0zjNCnijmqVP0IQPFCkTR5O7JMpC+6Eh1klNIe35P
Tv+bFbITB9oc2YsL/XD+4nyUBqKmqOvSakPE4++Y7I4aHyLz4F3Agh7oFTTrFyVGyDwHk8U6Nl+g
1zEgimGV6KI3BY+K15YaWoz9W9KXyy8z6Q+O/xDmPYzPYnuu6c2zNlZdE0jHmnL884mcARKw788c
B3SyCUaXdQPRnaKim465Hed0poSzooJTjQlqWOt/mZY435L+3T/x60sMczUCo25mepsBvzDbhYF7
0OU90XIOzxvjyGFvgzwf5rVOryDikGAfYF1RCLJDgoO7r9Dk4zs6t9uHHF077YyGgECCQnh3Hcq0
dHWv4IFHNo++OUgLeLwc7+Qc51gkRe2RyELBHis9gUg0NoPK5m0jOelK2TRLAZW4EO+qdV/Hya7Y
sUDmVkhtO9O7juqY7ErQKLv7fsERwfte9P8f6dT18pA0TQGdTsM6Lomxj+At0b5R6523RWg+/Yj+
Y4TsGE4iq7EgtLD15xMgy1LREQB6IxfMCxytqDXfsfbb5PpIK0UXAlUMSxo/WoK5O5t5SS6u/Kit
Po/aK90L+/+xGZanHfOazhRRBY8ThA67Z+xzoCnmyCq8eB0/gleF1/o4yRk1Ng4GOII6D7NkTq3x
5LTHyLfg5mFlF2rCL++fn1zi/mmX5OvbMQAiVAEq0DLEUT6SkwVf09XM7pELIJM+iS6JYEQ34G8J
jEH2Vfr/WPuO5saZZNtfhAh4sy04GpGUSMpuEK1WC957/Pp3oLkzDZUwrLjffbOZRc8omYmsU1lp
Tg5qJetIJYO9rH9QbGVnRqKTuMz396pGC0nUg6QVY9nXoRQMqDxHGKDC8BS3BU8BA6rWil0KOmAF
GYteBB2rKr+fMTFIs8ZrZBxj2b0W78a5f61KtA3t/ffbfr9WR/wmiQoQhkrluExXIGn/cnLer83z
2bD//CZ46YPEPjF7ojAj45Wzhpk3gRd0Q52LK9QH8/ggL3PfmK4qcjVPHMnNsjd1kOnapfV4KQ6F
+z+znB8s8FqL91ADAzmAqEkyj0bC74YNxzEVYjnnAciOt7vO663J62gdf2ELCJPb72uiiQKVb9Io
+PeLrErGoeW/UrQ5VpLhhP8ynJq8+yRyzuCxSb52Dr7+qo66g5G/wgT/ymaPp9btz7z29FFFKC6C
hULQ1C83WMBb2ClFm/UBj+rZ/iDapYxCOKJqHhI3n8Z2XsTEkDiDCaX7N4nUR274MRwGrO64Jvco
DGsa+FaRDkbP0/j8gLj6iZ1oWYl1v0mkTufYcZE/eRE/lyIPkuVdZ+YzpFuYy43XIolvkmZcX1gz
S9IJJL8xvKhDfvY0TZb48bwx241x/cA9KM4Egya6RVm3lLxyYaiiIBqoDoPiCS78XXCVixKeeQkc
SiGD08GJpzvQ6dhYda8R3JCROVdHkZXBpEDp6q86ugLek2fDNaPB7PcbLLsBJbYZPBVnMz1drI6V
Nlxref/2C6mP0AVpX2ElFn5hu0NhAqsqDvC3qXIbG1yBMI1JTP0ulYky79rU38HI2LH63tfg89uP
oL5PGctxGvAwE+isFYLhXdQkHJ1EzHBrtvcPJ198D+oCjyLfyCsjg7Z4dXcX8TW92o+f5Tvreb9W
6fqmEXV199OE0C6ARu3OsjZGA+JxVGu9h8NeIRIJMNhYOPHBwFQBIloXK5wP2FMCh+CetHhjMqvG
a4+eb7+HutvFGDex2s2f2bLe5dfpXbXAwwK2y4Z0GHmcc0Z7z2AkcNbefEupdNMLV3tinQiz1P1h
PIYPYglawMC6l7eufzcgTYDNXIE9EiyOQPtevf/wrXHfvrOgbRVo/n51uvsl0vxgMHT8jBFFRGRB
3GrjOQO2rBpYvcaA0Tlgv+FhNONe7+eJoSYlj/sZx92LrO68QWKCOei2jmkLpaiXg9gGcsW1X4Ic
pMUTiQg+0uKDyWGcAwMdJpTzM+ausS9j3VKQgrQYZEx83hVQMCejHe9yc9r45P3kBAVR0HpzTBKS
WwhSC/eyG1zzCM4msw1BhzUj7PyoR8leN+Pnf1K8+uZtFJQVdT4ZgYozBzx9QfUKM17Yrce+txgg
8gX6i9tEi2IfLBOwvPcwCgVJPZ/o3mdq+ZET5L96j/iTxUUE6zSM3Si/MRxsJab9piUFYXlhyB3v
wf5IRvEmFzryhxyiS3TKHda5YdxeMgViGDhMMkGbP7U1Lw61fUzr383PuXYTuCzInH/3D7+SJJU3
dEFUNLrxiWu5tu41WDUZHYMk/VH1fvF7TbP/if0Wcij7aYPgwXqQ8+RYXkSQJeHROzz7JUPQKhIs
BFHW66WhN4K6mq03X/DxrnVeA9wGt8WsddciPPxrNwrZkTFsFM+DmNZsLGc8SnsP5I535PcWN0tG
Ns3hK3ORHJjJklVP/CuZHrWNZN3vuhaSB6xFe/7jOf5HRKbBTABAzDVsq4duIYx6CLQquDAEY4Y7
0a7NEPeWB5jB8qQLs5q/8j5dWvQrWlmc76ToAqxXgV4SOewFNLIr9mvlshIYLOtR+K1onqLIBaRw
J0RXr5iGRr8L2i/M2/6xltL6pg2N10YFBtjZ31XNtMQ/ngU+bbnAlHK75azNx9zqEp4eHhhSV6/c
xeeisFgXszLpw9mGnZmc9LvWEV+ao1U8fnLWR+Ay11evlSC+qUmFkKmeClWhQSBICQSrPrQtuXy2
78Aq5tpxYRUXF8pREFLXGa+nyiwLS6neSuJsfZKA6+3CzA+uETB+U4sCEX6KMISQQlRhNc685TQs
TQwWG0Q1Y5s7p+F+MquHz+lxc8ncT21uHWLcArOEG7j85V+L04AtQ4FhzP4zv0NzU/39xOpAW3vk
L5X8+veFCB0sHGnZQERrfm0AxmubmzDa/rkBf6b5waK6WQ+dkHfS8bLmBUGnjkQaK1zdY1blqu6q
gvSH/E98SB9/B5tdE1uX9oQ3734uaDIsudYSq4oLudShGLQ2EooGcoO7/Ut1RUJK2iGRYV7QRMg4
gCspm2+iqOPA+0MV1hxExSS5CkeU+y8fjCO+isgLbahTEHt+Veg6RBTW4dQ9azZG5S6bxGXlC9ef
qAtB1BnQSz5RWnlEZFBtkJhMSfyJqhDm9uYeQtGudCKcK7u14qttF5hBd7iHHs988sjqaV47CpKg
8lifhgISUjM4Kgs/DbWA9xR1mpNRRWxKJbFYQdBq3kcSRbzGBPyXTFPp13Hs13yjz6fNOXud7aGp
t3LNz4ceTSgYAWZ8w7WgaymOMq2k5NE45hAXE+vtbSInF+zTCTk+bpgdQ6tP0KUsKlDhRg6XeD2r
hjfw4eV0dUB37XobGQwnSJ4z46/Vr/XXlPTjM0HiV1eSf5lSNYcUwRBe2lffHWxQrH48BKxcytfb
jobKhYb0OzORvAlvAw3nOyTSezztOMEOsat9p+93tovxvj/kziPHHZlZhlR192AhlfehnkGL9ssH
O4nF+LprILD8PXMIsvBXUa+4Upgtzqd2Ve9d9xyAv/f3qzmiFfLTbETnHw3xqkuZVFjDjVKkJDVs
sH95CZAkJs/HnbjxjozwiaUaBeG6xKVVmUAMTn8rYLVVODw04i+fM/nKNbS725Zk+S7N2K9Jqu+j
ww4n/+qTeRGabUTm1nUJWsDx1MvM6A8wvGTy9KxFGpKIhhRBmJPBKmXNDrVI7A3x8FjhwKxMXkA6
h2nHfCBDaaI0w3KYtZh0KY6yatrhdqpriEMQ1d0NkRltzAcPY2zb2/ZcP5p/1aIuQk/L866eHVM7
X9CgiInR239/9aZdKkJdf6KXhCDc4qCINYhmcBFc9WUnv2Pv/cY/MYe7VmPspTjqKvQbUY30GWqw
FDexrELejI5v2qPzWm53zduGOT6+xrSIY/bXghRwp1GvY0QCCqJQnVlY/4MdRDNlpHs/7w4w5+p4
T3S7JarNsu3a82gpmsLxUYx9UU8C4fo0uriOsbwx7onKcn2Gi9Bt6lWu11JewKTNpbdAToEGAwaE
rL6cF4pos6ILeCzrvhgnrHlBADNTVYLg3JyHKc/6HcgjsJvv1wWrmj+Y326t5r/8dnR3utSF45Dr
PgxotTaHL4esncsK29eKx9+kUNCRTaJSdRk85Ml6SyKCPc3+PU8eeYLeCd+at2Oxwtv5L/68/v7j
k3SZcNCHQqoM2LOtiEC87ZTOvRqoIKDm+sn4eKslAwl7M1BXkdFZQ1P1RFOlloOSCtd2NC3+UZjr
Vcf83tQdFn3fWrepuhRFgUnXNGKnGokwX2kW729DDE3a7Wk3Cjaz1WwVgRdqUUiii0mD/RkZfOPF
iu1qI5kWeMsYj4PVqG8hhAIPtR96sW4hxNJLwv9WN5f0mQHA803xwxcWIiiQ6ORiSuIKn6eHL2x8
+1qT0tS32ptg7hqVSf2y7u1/5dFwURa8WPU6vhHqadJe2BT3RWoWZWFzhhWk+2Gyu55UjhFbINYX
C0xuSpGdt/e31f4Kz2+oTUNKlmFnhoSk6XVf2xh1Lzqgyjwx3frkyXMx40Cy9/MZxWQrchTQS6nX
8AUzZNudXW7VnLRbRPnMnpxVwF7YhgoD1TQrWmWMhGuhk7jfTJOJVNNIPtWUca2zTopGYY5RKjgq
HL5CJlqBgbHSTfCw2T3uyoIwufdmD7plaipWUZJWS8MRpp7zIofDNgLZWUfcu7vX3Y7J0rjWw7fE
AHowJuSmFKlcSDsMIcGuy8iUX7xnFoXcamZCUjQJuQlwW6gifTJbv5HaKMexMf2jZJWut5XO2WY4
y/PS3QqPWtTLUD+RPmKiPt523vX7cCGcOrNh1KmenJUCohjQGx9OqnlCtHtukNuq7MGcq/MbSz7/
o2vjr1iaZKNIhLLBNizhqhSbbHM0B9+U92irmJeL/KMC8MLAXxXLxZ0/eEIjeQIMjEaWQ+fkBOu3
jM5C/n/PJD9b9VBVRpIJ/Hho2qHsqUggn/DGar43HNFWTTx4z78J1ontLp8gSr399dYvxL/SaDOG
ole06VgLSC7NRTl/N7zPI6pxYaGPgCFr9QJZyKIiJyM1ikmRoNnhEPmW2tuyiCba0nls3i4x1sK4
rBtrPS+ykEhhWFR5mTJV0E4inZOJ5t0O9Lb2YIsGijfWx3S5rSHj00kUkEVV4eWT1AtXp3ezjexc
eMZ2bebnouArTOOJS3pIqDhrvG/ALxtjg852z5oaXMfkheWot1YWRLLUZrCchTRdaKNIjDFIdMuz
ydFncPqByAtJVJzU1OAuUOpBQDLpxZpfqleBXMvH3Nzqd+4v04xPm0tiXxB9svps1nFzIZoOm1ql
j8W+gZL7t8Obcx1Lgk2KxEw2AeHnXv2HDQu2WGeAguopTgtPbqAt7KoIJl+S8DHbz9P/l7Ehl2jX
vufvt71ytfAAVoh/Iwq9XT4QtEAqDMjkXbzQ0Z7W2+HBqEzONetil5jsJNpqPPpXIp1Ea6U+0wIF
bvoE8p7ARL/85Jbb+l1nPSu/jtQN76GTZ1H1b3sqOVgpUOFwZnR+6l7RlXTIHOOsnP+cr9gq2T4O
Gy5Ag1C+VXtUr1jv29lNb/0QCmrEvJGrQZh9CawO1SlxMlD6vXx91JniFL0cjK/KODc0f4nmV1We
RDihDTr3nbdma5Aaaft9j0jD2anvqNIxJK6+1BZflQKfpGpDQxra+aQKJyy4Hr9a0OTrVDFf2RLL
nBT+iHVg8PoEWaVdOfNSiJfsbjR1cDPnBEN0ggsSt9fBtp9dGZRCmK3BQlyUfgzL2rMMzXJmCqAU
UVbVwMfxye5mH3uvTfVU4cAyX4yzTrdciIIjAS3wqWdAZxDZyy5oE8G6Fj0XuCMz2/y/+isFRI0n
CJmkQViUmIe9814qZlG4+tFCV2pkhv+EYVtdgJBMhTX5zN2o8nDXPaJDvOtCYpi4ITcesk23/fQr
3L1hR3pDZlGPspKH843yZOW74FRHmPrabk+ZVZqcQhrXRJC4T8zgAMbN5PDB7Ir92rBx6xdQkY6f
epGqtiOuaeewx9aXw6k230MS77YzKbydbHYFEZ3Xxwtz6owRgigUDPnpoGedDxg6WOjHrZ9ZF9ga
zcryO379+yIU9joBq1uFDt+xcw7oVZOcwskfe8M2bHRO4dV26d8z0+zcHVpA3d+deX++T90WHamP
ATh8wNDhTi5/OnY2Np4n5uZp6N2B8aBezaxiDas6v4bQyE93BYV1o3HlyM9IxW0wwJxsB6uOLSV0
uIT0W+NpV2Hd+v6BlV9arUkvBVNHeOgCoxH8L8H8g0KykGDg4+XAjyBf2LWvfHnAaD0rJbkaFS6l
Ume59BNDKEE2dEVm8OV0SM+xbwopuulkxtFaDQuXkqhTnIaNCqakWZKBPnfZzBqzgy13ki0ctNfb
53i1D3QhjO4UAq92K+cxhO0xguSXTvwWnNRrGljt1sw13DmlvcFKsNQ62kfJ3GX2Bgdb1Qjr3psL
tPRpXv4O6jTzAR7eeTUrXQUWd05GYha7mcXotr6rL+mlHOrsCn5WDqkxQV+MkZ1OpXnG1itXM22y
w902z2dHJqt0vIYXS5nUk6Vt8i4oJ+g2tOa7E6EYgIbtHZMjneWiX404C9go5fh/XHTfXCT3FZSD
D7rJuqnnAOTWh6KChjSafBUfCwY0TodDjFlsdOwGxtzW+sGuWc6f45Y0Ki6IurxUAw/SvIpgun63
69xfxe6B4X1rYd7yA1GIYoRdkzW+IFzFeMudUY+eAtPjWBPfawNC6lIMBSFKa4hdps++94TWpBNa
k7Zncv9sg1oJjEJ7NiE161tRSDINQlRHyfyt9o1lKSB+eER/9al0AgX9t8ysylrsutCPbsIY+iTB
BDjEgUXJcLI9RiSwbwbNEbfP8GoJUVUx9aQqsigodOwhTEogSGAwvObTRpvTuJE5vfeB9bhDCT9C
7MHM4KxFykuJFDo1Qs4FuSAhatxXaCLm0LCAxyQyYQ8PHKOgveqLC+VogCqCqW372UlgRTkzFRjx
6bYBV/FoIYLCo0rtOGwbEIUr15LyoDyDcac1Qyy8/Uc32ULQ7J8LQMomPonCDrr0ppXc52ZVkXmO
ds9kZVuL6pffhwKlxg+0zgvxffadRxBl747Y7hyfHi4zexCzErTq5wu1KFDiJK6JBk7GXaX9Ll4F
LIRIBSvmLSRPmLyJLM+joCkIukbWvtxh77ydJlLCHVBBBr0B8/XAUouCp5LPDRAcwIiFBZaiycpd
7ZHbASZYBcL5tPwA9YX9KFjiQRCd640yZwwP3VU470Trcb55b3v5auZp4RQq1ROWF2GlhxnEIKEs
uy+Ht7fTFmMYWHV6Z6Mi+WjuA/e2SBYy0QyQXcxlHR/DM8AAeajwlBXtoHKi476ICB5D/0dDqhRW
9HrVSgYPcU8vHJG36C5Ax8ZtlRhwRLe5BFo5NEIEEUFE+j88uibMTmR5xPrNiIqxNs9Ua4pBIZI/
YpFMDMZfvKg8F3fj1tn+uQ9NFxcjyJdMLCRl589WI86FTAqcsMFRbgJfxSnG+NdbdzceOVD8s2K/
r6Drp7P/VY2CpqEZxKCsZzEY3QSt30QKB8u1kavyTFZzzQwGt2RRwJRWfaeneD1cQcYvnD2yYz76
1t3hrzYUHIVipQhBqc3Qh7fJy6G0D0MAUl/pIL+kp8L93LCjmHVw/yuTwiXsOKrAXw+tkG58qUTS
BESzk19+QS7IVzPuxnW8/SuMwqZJbNSgSaDgLOwQbm+fptU0sfofp1N5CpOGto+iWIIumvOOVurz
eZtt5mw4+v5y7HczGeJWw+eFOCpuKXS59yYF4jhEEy+9XVySffUELheLIWgN0jUUR2dyZBnNm5Rf
8H2QJSO6MTDGa3mv96mFxD7mFhlS1m6opRTKEwZMEcRpCykoJRhI6svElmzsw2Nos9pTuJRDOUGU
lL00lpDztUcGZCPXLfphMe/76xcWqbOaQVebUxfi6IsqFifQ8KcQB+4dy/ERT1ydk0Za9LAcxgc0
K2jkNI8ykHP9Ot4XCrm3x7sKS1MxErzJDg/lM/iObpt6Ncmy/E2U56RYCV0G9fxBB+twxYQ9wTpY
NA0BkUFG+mHcMc6dvIZdS4HUXaYMWiyhxi4i+hDdeCTyG6KD9BMVht4+nEh4OOdm4ly35zPo9Acz
ekKOTzHB0J4aaGS1BdvOyNFE7YzF0reGCMsfRt1NhTJwYpXjhz1VaAMx2HyDa/i2FEBdRGPW5u1Q
zKZ2DrWZ8ERy/8VsKLyybqPV9MdSFnUbdcaQ1fx8TtG0isFBZEAya3sF4S3/+jt6Vkm+LTBu/1R6
rBY0lhXnf188BeSmH5Ru9nEJO+eNY2Lf9tfVbORSMQqAxDQJ6vHrK+1f3gIsfz5r9h28NcKmeWZa
Yu0W1DTDEA1sowN7AGVFrRH4cUDIcq3aHficRKeZP5oe3+kaI4hdjSiXoii7dXzbjBlGYq57cAy+
vWUWWG1sw00tTC4z4JWlFWVCUA8Hg5JBFO8+Hd7la+wwcHW1VWepDIXfk9Jg7DyBhOLS2ZgsmAkl
GH6wfkX8/TQUdBszQb/mQ4Q14wYWtm7RoMPugV19XCxUobvahqmQpcjoZn92nPFwDU5/yO+5wwkz
q5/jZhO5rM/zXyD5P6rRHWwTOIAGfmpxK70cHHAuAgvde4TI8+AeK+OxWt9Z6kfBsSfqnToI0A/E
GNf8wSf+LgnQXE9QC3SxbtG8FCX5BPE5dz93M38wfHE1l7mUT6HuPOUTTSLkjy46FgCKaFbFK4B1
987uQEfMSzEU9mpKo3lTA3fB3EtN/EMz10sYPvlfQPfvh6PgItHBNhGV0AVpEGzNJnELUsmIpI5V
uI25+8QY3cNniO0AjLOwFv0tlaOwo0CsXrU55MJdgPH6a7fh3+t3lhiWDSncGId/Q+/e0h9eDHJo
fzUbuUFXWoSvBuZhd+6eYei29npb6kZBSSoMQSKG0A1LDw5Y9peT4BdLMZb9KCxRVS8uivmyzEly
L6MC8jW4xvKO9cDnP95B0zUrVRW3ugQXhJ8rzvY93mFqYLpDuGeYON7B+bgz2728F/eYkWBYkaEh
Td+sZgoHxAek7B1h7+8Ms3RCZw+qRYac9dv/r44UmqBULLbCBEvuUckcGtJzcxOFhVwWKDTf0wbV
cPY+xtVJjIWP0ETOkzHwvNFCu5k1Db1HX0SF2H2GcYzf9+7dqx3YX8MYNfOhwjgS9BgrXygjStOz
XYfJcrZoLQTrxoW7n/v7wVjNrMazviOFMHE/jVouwb5ozcD+WGmDPey1iS7/13lXg++gsws7qG9/
VNZ9RFM9J6JWILsBJTEbDBpI3LXXPy4oc+5sjOSzTLoqTRd4XZFkAS9aVaYCSCNKOS+eVTxMDlJE
6DYgpfWsuDtoiLZbwtBuzaRLeT9M2uhyMj+AwIS3Q/KwJle0hlujRBTzyDs7E4OKBhphWDmctSgM
08+aqEhzcKkI3/UUkyLoRux0htM67ZuGBvWCdezXvHMpgjqNSlSGglQL8E7LOr33zoUBzqvB0VIA
fXlPhi8qCQQg5zU/MtCWgfcz5p9szJxgnxFD3hqCLsVRrsHlXdlwIUymV6Tz0Wv+hyFgtcd1KYFy
hlYJBox/QAKqxqjcvZN0joBAInjb6ZhyqBsbdGSd13aQg5f9C5gzA/Pqag8IfcBfwBA1/2Q68lmq
RN3aQTgmSHN9qWQBGBNHcMGah6PEyqitPs2Wkqiruq3KAHtlpxmc0C0o1KBol5sZ+QOyA7OvxWa7
XwsOlhKpi1vXurxCUgWfqyTyFQEd+0ZjHFM6Z5M3RRArPUS0c4MeYkdE48hYP6NH4uHz6fa3Yvg3
XVXIilKKtHCAAUc7CB1dYC+EXke7/6AOXUnIubTOUw/fSGlsvnqKI1cbSMCZVWiWAtgktcQSrWK4
3laMAUR0cSGvRiPrZyOCrSMCLdVuY7K2Oazm8ha+QN8bSYZpZJyrOePx8qKaMmgqAUV3dng9Yisz
09tXSxlLeRRUyG0c690MRtaL8MJ/5qTantCpmrpyb04YL9rscoE8lgF5uHwwjxrrM1L4odSTPPXj
LNzqsbtpZmxk4cZaKLfUj8aNoRwTkYenYHSiPtfmvFYtvT9usEoWXc4Mz2cBokphRzd6o5gEs4e8
HAZQMzpX3Tq7ZHAfPxjhzGpyYqkYBRp1kWFrrYRTBnZ3aVP/Vl4/bnv7ajy6kEDnDKYOKxOwWxrK
HHDvSpuQYDj4cp4nT9C2gM4999Jj2eqeVdllQD2dOMiUYZqECEYM3QdmMyQL3umZWUHq4pJv8def
LOX3PtgiX41qZHeVFTNJQHeHNA+zqvZfosH/4BU9zhYknq5w/tedgrwYVpqACPbdt1/B2fLLNust
62ZmQDA9QCuBenzQojmiqe7D+wuLT5qFUvQQWyxoVYJGndnPc8QXsZ1uanIgoU8kn8gd+OLbGEEA
6zQz7UgBRhHHgwRKiNklseV62gTWvLj7F5YNbx7QufN/PM70wie+G1J1KnACEN8cHMG6ltg3rGBT
+BZQ9cGCKsYdTe948pReKSPx67wpzuEt+PAf4vv4mm+BVf8fDgIFIIUq+mk5zOIsBIkvhyfefTGc
SDD9nHhnFMRCbJ28DSmsw0cnD7TKm0AR+4XGyLw4p7MrX117t/sa0GMyvTGuFzpdUOqhNGYaNOzR
VPNyOHgoM+f2xojsB9b+C0ZooFNvlDJtmkmWvr6dd5/fIT3AquusVuYXcEynBzo9R8vB/AwCWzwe
y2BUf0Vt64JyAetuWc2mLkVRL5Q4LYtRznDM0NMFYjK8zZG+9bEE9V6/I+TuFXtSsK0Hu3rmxUAs
KiEWuNDLn9BNHPiiAEVBCOEkVrVxXdNGhxReMHNnBeMR88WcfONlQecFOiXqlHiEuNZEohqpcWyI
HghGLO9d8nyX/ULcdRmfL8lDMTPzMyfOVkkclsamIpQk1dRB0yA/Jhk6cGTLC8knHgEMPVkBg07F
JmCdCTlOmrETtfXUDtBrz0pPM32UwpRR5TRsWZp9FE+MaSO5j+gcsZiXOCs0ofc5CUh1hkIJOZXz
guYRvDuvCSrRnnXeNkS2CIqrpm1uYs5kJSNY7mJQCY8OnKNTLEH0y9yH47xvsQQNt8KwmTfLusOD
57gqGbAz5c48YvCB1Hvu7iPpCSvj8yPWFMBlr0uGKBgauqYUhfqeiNwnIQ9V9cjFol1mkyklYuYq
PEbkRUN8r7UpIlqoYwtql2xBLatiR03sKsWfwQu3klhIZlIl1U4WunE3Vso7A+rpwHv+eYaEjleN
51UQ5FF20lvBN1Iv0I6+Lux7Tr2rGu+ClV8kN57EsLVUfbLUut14deLkLUnlO0Xa1YJuC91JDAjj
19B1tn/9Gl1XRUPHAoKvr7qo5/YcKFQ9L9aO4tPAE00PifpqmOibFtGP276Hv4XeNO61dnNbLh2H
CaIgY1cP7M3LmqbTg9utGot1FcXGceoyewxe8lQyufxem65DwVKRziJQsuix7XLqvbCdIEsqrfbJ
+6xOQ27VViC6pY4VSLcVo2OVL2GywUuKMS84k6hn4yBlcppFDYRJql3nl2bgCJeBvHIifv4in29L
++FLsxkX0qiwTxI6v5DF1jhm6mcz1kRSeKLqr5PSM4xIPz1mtSRFN3SkkhQDfvs9mylU6sglRuAd
E3Uk2FRBxODNaDWGlDV1kC3VIQGWg5jvUjBrGhmSEHpHTbRiw6p9Mw32Oisz+wPwZ2WwhEKTJPg8
mpwoZSqo1ycaxEwhKR+mTVMRPwURV0y6xPQvtz/RmuXANIhtuFg3qaCt/rtOfNTKUcFF3tGLKtOP
LCF7l9L32zLmH7y8qaGQYqBrQuI1HfM19AixiGK5yhc+d1TUtLZ6JecIClFM7pFVMbqMfRnoENPE
rznUBVY0USLHbZBwR++xuheusuDoitn+QTZkHDFFe1Y6W4jcSWEcqbXvBc5qXhM0QzAweUE126ma
UnGZxHNHvrqLgsAZFQXju29qamLeg8hY2lNYciownPEnRGF5jg6gxsgqxi1VKvyojJILlULyT5qi
km76MJqadO27JrwoYcOQ9RM1ELepIj4j4gwwplKoUUZdhJbjKTj12Z8hFK56e+BRXc5qLE9D4NPL
DPj9kdnH1hMBe4EE/L9FWefpB1xbgTZ7ytvwJAOf0voXKHz5U9mFJOyT4zTdNcrvPk9I255rDew6
RkVCrtmjZc8NO5IWL5100IoU/4ADU3XEkBnkDSvGF9CDaIDXQ9J4UEN9PzXTOKmeEfbhSffu4sJ3
xFBxuPpP4b1wbWLdPj0/4moYQ8RHVOBhKo4PnZftlLrvvULCJkqsgMpevf5xGu9GpSOeWtu9AI/+
KDkSTmRKzDz7nVUnbFmQ5eeuwC4RZULPENZfN7FESl9hOMbPIwd6Tfi9oRkSbgyaFZFvarCHplJ0
EsI4teosTkgyMLdI/OhsgAXg4gARRRLAC0+n56bRm7xELuOTIuIwN42Fpe3bJA3NQgA2cvdNXm7b
gre0Z28AiVtkiQHeN1JupT66oZNnPk1NTrW8sbDHyGmqBDHXQNpQsdKQdS7pF+X8W9E1gotIVw1J
pPllBNwPWjDy8akNzDq7YNrQKREn9ep7K/YbD22E0va2g6w4o6SDkdbQVXT6wkDfnTHIRCGZND0+
VcYuqK5Cex/6u6a+G8qU8bl/tMtAOXX+jwzqGihHT34HyDykJe9lpyDvHINHcyxaKCto2osKKfzq
5MU63NCz4vFJ8LJDOXT/a2VhW1FUZmokHSBBKduGsVb0XqkcOc4wsRzKjtDLOPpEEBNMvP9vDatI
uBQRdeKM8wg/vxvWV8e4EvUQ91amNE6YcihcDYp45+VCZAVyLZ/kVqoZ18nPrzkLRWszIgAMPBsz
Fi9usSkJkGrRY+4YFoJkjnLQ62Zm+II9Jd3o8GNdmw22JzzdVvUnwiuwK/Z7YfkbYI0+YUKudkIh
DtxxqtAGb2ZFqKimhv9dBYTPa4/Uo2cIpAj5mrd5jk9FhtorroUJOx3PIRm7kmSdDuFUVUhloZ/w
Czw/yMmQiK3NC11wl4lpb3YZDmqXpJnFebpBsjR+SlO12iCUFV2lAa/ZbXv8DItQ+0Y4qYKpQTNE
+pHWB2GWaTqfnAJ+EOyME/EyTGOsawKRGkPzFVGof0qaIoDyC3Mp1OWa9Xo4VIERn+pBkqxYLzlz
qESMzA2jxhD1Iw+LbTG6ouuybGjyDFRU0JBzYy+FbYQRCj0gTSKB/q8mXlCZ3V5FrALcEIdHnOM7
gEg3WlmlbZokdYva0UDKUlWDM6ble52Vpsg4az/G0edFNqC1AYCJM38EbXHk95MgaNL0xHuG3YP5
JBTcbkwtr3gQ4zd0mJma4khYUNu4jbZPUhZ388/PgL4hXVQEgJsKfKEOO9BVbsRcS08ev5MzjMMb
iZVq7m23+nG4MbGsiTo6enURsf1XKLk43L7c4gxoXIa4Rt4Fsmi29YMBlt1WOWVD59wW9jMwpaRR
Kiky17b+6OenSe+2etkT3tsWg/UYHUIMvnPKUZRYkeKPTJIwy1TgZXgg4SPSRSCEYzW6v6v8VPd4
VgZCl9uRmD20XfGrkscazF1CuI+6sHVKkJVZ0lhHO03TGtvjjdwqvIj7FWScxzjOa3afySMQpuPZ
C4T5Dqp+J43N2I35SRQkeBF43LdT02FOKo7egj4p7UkeE8aE7U9EgynwHAFfPNqIEKRTQis9Uuu+
VvNT1muNqdSyuPVlrSBln/pOXdX+Rvd93F4cx1lqnHp7NeNec0Ert33Z6J8MZ5hD0m+PsPnXII2C
ywXxNHI7303AY8msVhdiflIu2kbaR1gngc1fZPiUzCEm4TZvSOMIGQNxfmRJZ39AXCKpuqYLCjYZ
fhdb8EMsaaWcn4Yp35SCSvyHaiysuquJIYBGRd21hpMEVqkcbiu8+snn95E+R878V0y5OGpGOCq6
OvnFCa3tj3U7RraH/gZTVCbZjTJeI2o/Ze+3Zf7AEChr4MKYgwYDdzh1d6PLUZO4acpPYRXKDidF
nBkULdobZC2yb4v6EXnPokB9CypDxH54hHy3qzqNNWItoThp3pskPqrG4+2//yMgoP4+hR0CFyhq
FsnFSdQs7ylqTEEjVWlmiQtHuS1qPgeUZ4qwmYJ1sP+Psy/rlVNnuv5FSIAxwy30vIems7Nzktyg
nQkwo40Zf/23yMX3drtRozznHOlIidSF7XK5hrWqDLwA6knlk5hYlDv1OftTH+swy9Aqg7dB+3m1
58mapPn8rnSiNwRNco/UZ+qdHfdYdRuJHHDzaXzT6MaQK/Z3QQNv1qXcuNScbLQqwLqs/I2i7x69
JB9x8Xk1AbFwVBj/ROAh4UWf/3+7Ks4wc4C6I47K3owd5rf/4fCY9PgNIL8gG/hKPLqgeTfilBvt
etoIJxDiJveDsM+tEf67OsyTXgliPThGKknX01y3TDkOKTfRjKP5bI+nLPoT8aPBA5tOQRenKwp4
73sgrYFwHhEm0nuOpQKEsiruZJxB2RtMUatfMGGnTv3hGcnmX9HncvQr98hsP29W5C7tJIUTgAiD
eGhxRG4PzkTSUm8cKIhbPiVavLWI/B/O6lrC/AVXCt8kep2VLiR0ctK2RYYScTYiif/4xJYUEE+9
hyDddeC9KbYC3pKeOwRSaLw1PufWkTR+nh3YuG/blTs167JqK2xXR8tvzPfGc2beLshm+ehlacXP
sb1L3Bcjv5hF6Q/Oytu9dDLXYpST6SJQ8ZpmFgNFkOUpMQ+Pt2xJgIOcmuGSOZZW2/wO0h5rBDz8
7LoN+ju9lOu+/rwVylbhBpk6cRFFAuKrmAX0oPYo8lTi7LQnBzMyLN8+9psMLj5xdnoaGuahG4Nh
Oxy85j1NrK3ps8zHTOd2Q40dyirFGn584fBuvki1HCXjRTM4KHBo8qBn+qyLfpn86fR/rgcgT0Yx
2QmZAsyrRjx5qyaxVsHRM5zmPOyY+573z7VYcWwWjPuNBOUpYeAH96yGBNKPgd79sd2nFP6swdDg
u788Vpb5t5STtJBARw80TEZECn2+f1e3eNAxTrQuanluidQC5BoTxA0sP+TMileWtSQKSkkhZE68
qumV3u7gOSaNPE+9EVjmi8GQeFib6b2gBxZuFzxxAt2/63ENuaM7OVKeiwgKWch9kmUfTjWeeF+v
eIFLTjgan6NhKkW2CnlUxTaxvoGJNVt5TmTyZDT70YHyW2/EeXMyOygstssMG12YrEOj2XsAvnaP
z+5+rQYqEeheZ7km1qwy8a2CZmVJeXPGhwRu9Ds3P0faBmio/WM59weHuNnDPxaSR1B5RR/bNklZ
Tu3mbGh5wABIADR5r1VrGcB7U28gSIY3jzvl6MjH3qqiFDE1y26S59JCow40IGFHewpGgk60Yxlw
6/h4VQvikAFDtw4LZVjA8JQQapCEyD4jEg61/UVrdzHbdk2gt59FMHF9rRR7f6eNa2l3ldghGqaE
GfLM/8SXxnp1kt17h2G2j9e0EJbfilFU0pBjJWJjlGe7/DmybjM6T4J/M5yXLtqkKVyNyPIl+/VY
6oIeEg8JLTzSyK+hqn17cH3VDJ5WWPJs7cnG+dQ+s/fHAu59a6zqSoBipCh1vDZjEGDux8AODN/e
kH21SVfu04Ke34hRNCLKclGIGGLSuAqs7mnORUX1ymVaUARLN2GYELuitqHGcUZe1PVYRfKc10cz
bU4SI32bqPR7fomcesW6L5yMhYjcBR4EolDwvT0Z2SHP66Z9ex5Z+WtqQdmMG19Mxga4wjVrOF/P
25fEsCDBMAFM8ubshCJr1O3eis32nBzj1/rY/dRPAvPQ5Cl7ln+ir93KPi6p+o08xSrpRaQNTDfa
s9zJIzyPz9axRi8NepT//uLfrmze5as30uh1VkuiQ5L17sX8x+Rl3wew0R4r+UKkYFiAsCFHjgQX
7KwipqV2XsGNac89w2jvMyXxm6BbTTvZ4o/d13UQo+ToGQc2FYFHqk9lfFj5goULgNQtkmsE76cJ
nMDtQic9SrUarRzOnouJo5Xf68RP4iez2kU0nKbNlJeBcPwx2dA8lMjB1d7zWsOXBbN88w2KMTHN
KhqnoWvxCiBVK59bkj+7sjk0gvu6M31DQ7YVh3xx1QQzQuEyQHn/1kivjrdqzaa3QSE9m+MhGX+X
NWgc1W5la+eciXo7AIX4/0KU4KIrHZq42dCe8/6pc/JAGMFAJ9/VP5Fhn8dHYf+Xvj2WOZ/WnciZ
a4jY3fDunPTKZIUNkvGstinmSZ6tcjeU/0V0rbyyKMfWTfdvNtL4q9dX+zfZXlLkNmnPKfM++rHZ
uIn2o2D/jdYqvm3JxmBE5v8XpdiYdnLyPmms9lzv4BbIjXT9WuyqateCipVvUuELuRm+NWsX4z7e
wdW0CQwbsEBAAynP6tQxY9JrLNFj1XOavci23PIq9VHK2QBPs+0nlMPxDUYX7ep+eNfL5vz4MOeV
3R3m1Rco+qM1g7DTBF+QdyJkpnynydo5Lt6DKxGK/9Uy1+tLQKrOsVltGyPxve7ZslfWcYcjRmx0
s5XKERYtH9NMgxSQR7433K9//UgMjH83QWzifgEg0lN3yJE+Rhb1K0ryzaH+Xf0oh8CWfsH8BjVg
tM75vYpDWdtg5TkhUZJWcQvVGs1y0xlbp1/b32UDj17TnqF7hgEgFs746qIY0+SB4gwRzPStDM3H
hmQjjj/NYdd2PvvIjuanx0qzeDOvBM5/fyUwJa1Rpva8phNaW+90TK8KHku4r/rNx3klQjHXbZ/q
A4N7hicDNEX+ArpH6wZpEtTyhNT9keb2qUwDa+THEkiwzKXPsR37dGiOoJj7NYghljb6lMBs9CuG
fcFtvPk2xfvJOfy53sXy+baWHOmJi30xsvcmdfzBDkdhHh9vxkJAaCCYmOtvmNlpGbqi20mTtQ3R
4u7cyk/6CGCMl75E6YzQMl+m4VOJxP2EHGChN3tB9cOQ1GTz+BOWThz+g0dQkfLgHqmp+7zWR9uc
+rPWC/Bu9o0JlLH4aWUr575kKwDNIY5FdIKKprLSsrEcE62ae3gpSLMgtf5j4qP/eC1LnoCL8gMS
trAYsBu32kuyDEfksOHMJ75l+rNjbgcZDkMEFud2rb/Dkq4ADkmsOSRESU2xr4XXapFpF8NZy7qg
T9ieJoDM9j6X5VPHHJ9n2V4fV05rKRa4FqpYXKGhDJ8X2YBo7XeS7RwHmKqvdnVE4PZ4K//WOZTn
A06lSYHiAXQG+ZHbvew77lWVDUlOFYMR2wSlKw6tLj/XptxE2Q+r/IZxGTxtzmlT7Zjl7m3jW51+
VFr33U7d/TRqvi3K7WDkQU2iHe9/ee2b5AXAc8WaZ7+gxHNXZFS6qI1gQo0kDJokGarlw7nQD221
sb9Sz4+HrTfmQZH/kNviZ+rtkt+lux2inwn3u5VQZt4MdbOu5St22o3doQHoDLrAzCN3tDd3WOUh
zcp7J8OaAyXYCSS2FdPsiNTIKefDecIjEEXtd5e82lS+FNU5mVy/IcDbtX8Al986E13b4FmZVeEU
lXSkyQDXRjbuVhvyFhPPSdSP57z1+gDtpg76ALAG1Uj0WUu7HzoZX/tYavuUm3yb6GKTtQ7bDJPR
r3hWC3ecYvQd4OLIuiPPr2xDpyHqkQXDl1hozFr9RrOT0KE06LXAa7/r3hrhZcFuAe2IKj0qF0j7
qNF340bU6mU3ovRYB0Y8HKx62zl9gFY86Ji+LYBSAbRvrD8K6z/BvbP4aOPolDP+/fGFvOuiCXOG
D3EJFBxVSWQwbo/ALRs3j5tpPMvyzIbXqU18kzw53d51tqPcdY63r/vxyfaMYz9lvp7udPtVGr9L
Gq9o+9KrhfEXwI2ghm7DNiimr3NNJ271cTw31VNbw7eqMbTOnwC8fDW7rfMyuV+d+LSy/iUVRN0G
1YN55L2uwn4jbRr7TBbTuXbq7WCBqd8eOPf1dkKpAOBKFwlG089i9Jol+j5yvLWE3MIJgIABSBgq
SwZOQM3j22k1CIeS6czZf1XbPzcf2KInzjwe8J77SQRuF4Zsjj7oMkI7xG3jG/Gvrix/JdmPx7tx
b3BMHaEnCA3zOaApvKIMZGzRFE2fzu0AOK3Np6NnpWsVwXureitE0TgjK2ni0Gk65/JU1fuiRoVr
20ebx0tZkgKsOrhpNoqdKD7eLiXpeozuk0I/UxZj+obp5wWYa93nx1KWNgxDD3FuwAjjvVY8O5f1
Tk81rp/tcXzqTSf1SeGu5M4WEkzm3KsHtR4UumxPvReaAIQSHE79nLSnaDjYxinVXiR7zSPw2OC5
ES/G6BSxch2XluahTDxDiQD2+Nuc4cpnN2tmpk4EqbEtRh9dkbKtA6D4iv+2dEweAHFQcGQG4Kwp
x5Q5NIdl0s8Vfl9k0R7wvTfdsz/qJN3++1ldi1I0YvLKXJc51c+GhTm540tW8ZXFLG7Z1WLmv7/a
MjdKYsK5BQn6CGghr3yP5Cu+/f3DgRzKX6A8KlfQOcWxTlhqOoIW+oyJyaJkhxE9lTGtLGQB0TRL
QaGFgACAK6QYgrTqihYdgnXA8UFg9BATtT5Bb/nyJF/K7/WKuPt9s4A/RkrDQn4TKWJlTU7SdCDt
U/McW+NGin3euZvHZ3+/a/hp+BnIaAJtARjq7cl4jaY1rMnJWZ+A1cvFtgfDrwA+67GYe22GJ4WA
ay544wVTCxCDQIq2Atn6PNaZn+lHCXbTRE9ptoanXRAEWwC+ERpEY89UQY5WmF2fGda5lHzH7DSs
I/cPacAlkWtDrhcOB0EcQRXTnIkqarUU8VtZTGXmnPFS+on+vYYhfbxrC9oGABsw0SgfovZrq6Rq
ifln5SQr9+wAp1c8Sz5emsiA1e4xI5C1JUgg2gdNeyAuhhevQKHi8Qfc7ybQKbBAoLvMBkKtwKWg
QQ6TlXrnpHlpWz3g4sXGfA2RruB/V+Sotbdh7OImwcits5awIEqZ3wHra3rHLv/xeEH33uy8IBd6
7kANDdW7HNC2Roxd5p1r72U0T0gU+JFBP7XlhxEbx7Qjnx7Lu+f7zuoxB+AgaYAjpvbcqGxaZkKz
tDNNpOVn5qExTnrVh8LV/bbogirRA+FtrOjFmy6A//uN9qvuCRyZxtcBoU3/3a27/aD5KK5MsedK
08l1VzubF5772lcq/WMkg/hzeepexMvavJ6FDQeay/AIqvAUYCfFDyBxZM/F8SR0Km0zaR9ZSw5C
49s0QquKHhC8VSj3nS5BEBiNcAngOmKM9pxHuFqgS/s4MmNugyn25o2F3GgxUs6do/3pMS708fEu
y5ptGkIjKJR5K0uKVhSJ29uvrUvHU9o0727TYlw2F86OUZLvHoubHcCbqBBLA6QVdX7YbHA1ZmN+
tTRRE9RwBXVe9W5Tt+5rbe870b1ZdvTF7rI1aXcJl5m9O3NCUJoEnFVX3NG4ri3ZGJ372jpfbee/
jsdPFOMyHe6XDKkryw2sdm1D71cImfCtcENRX8M53q4wF1GFdEzmvopusjcVlyF8y73oIiSe85EG
1APJ7PGm3l/ReZ24FDPBDLUl1Y73WWnUbSbdVy7KMoDMQ+XYzb7C9L8DsB1PpI3Yc5Jpcp9V5bcK
KYcg9Wjt02Sy3yqPf+duEwKNFJ0je8o3vGPNioN290hbKPXhLZvP3UI0qlwip9e81AId8ZVpEmzg
iQRxW/xXF8XbylaQOwWDIJPCJUAtH1lKxd8oNKOz4jz2Xu0XrPfLJPdT6Xf1hsp3UGL89I38GY/I
KVpyLeNx95hiiQRUSgS4YAp76rvdCM9Kurb2XjWW9ztDgLgI1p+74iPeExQgBqE03EPEDdhOxd2h
XlxHIre8V0cX9vcxbvHWGInlfXXMqfnBZQEjPfax93UyXCh6G6UYPqfB1qCj7Ngzd9OmiYOp0lPV
7Qvh9vq/Onzz97kIe01n7sOg5n3cuNGLFj0BXjGNBKMSHUA2E3Ps9yvnvLDbNl5A8BIAGkahQ9kG
u0IfisaMQDJ3ZP00wfn3fENkwNW0Ue3bk13tM2d0t1bW01eDACpd2nUcyL5ot5rLnG3dmvnWK7J+
Zf13NgfAThtMjTm7SABmUixcw4c601lWnAvTzC9Wmhj7OMrlJYrR0jFJwXUEMwjTt1w+gpeFzhiP
N+buov0VbyPgQjob8ON5364MrJu0qd7WCWhITuFtMGYp3WZTlCKpyf8ZDmnD2rjwHCmKv6blKKJG
nuYMSKsk9Kam/5UXcPC71BCHscl10GeS9uPx0u6DZQicN3emDcxhq2JEMvRhbvM0TkO7+WkNn3sj
3wygdqXvtTkBMMB3kRZoFts8Fnv3QmJ8HkwWlAxsDFhYRdPipBMpz9w0LIklDiY3452YpLXN7Kb2
07E0VhTozt9Q5Ckvcl9BURG2Y5XOE+8/ce1TBhIIRY42KMw17sJdH0YD0uDVAPQMbge6GyhPZCNl
kjfIRId9QHbdwdvmGE1jbMCs2+QbAyOLskALdj2Kot/Mn0XYGgHFxOI1WPTdownvY/Z34M6Cleuq
o4I1DGCULQjSYUGRlCuzMmAd2qRY9AeP8h9ZErsrfsjCocKlc2ZmD5Ag0N7ba2K2lqXxNs9Dkj4b
U+TrU/g+NsPawzy/NjfuDtZ1LUYxBgZvrC7VijxMkngPVphTxk9GnO6rbFvFUZCj+t0S91Ab7ooS
3VkhRbDihVjERCO+TMtCvcSs4eGJ5Wc+vOpGiBqUX+avNqu3j6/J0hFeL1VRpF7LpIXLmYcCE8I8
sZEHZJG1eieStZrdwtkho+3iiQcEGsGrsqmOVrPOTM0itAQS6l26L9IvpOhfJ7NZufoLFgePjG6C
U4lQHMPVlUW5gnlyMrMqHCsnKCQNsI/pEHjJjhXsYBhBCTYRZSDFPd7M+3w52DCAuRl/G4/Ab1LO
rxdVavbOhJY9jfzOh2Cc/AZpe29nJltZHI2c+0LfG2l+sDVrZdX3+3srW1m0l8thwBheyB7eEifx
8/JQtHEw/reyxvvLMcuh8w2hqBjqijkvWSVdlvEq1IywoSSomng/RM/Me0LGGDlRdEoIqfbzsdS/
gfjtlbyVOt+cqwdyHNPBKauqCjsYuOxdvNEf2YWduydr4/ppUO2Bqn6udvoTqLvn8bl+Zdt8P4X6
J/PTuJc7ely7qvf2/uaD/urg1QcVc+pAtk0VGlLbaOjLQwcrKMTR0DE9dRJB1LffHu/BvXG4lai8
aCIZWKxP2PiuucQ6zPz0UjY7nm7S/jUGTLS19o8F3jkl8NKARcElmhP2aANyu+eyqMsOHksVojdQ
gKntm9g1D0W5Uu9akoLHA//iTUMmkNxK8Rruerya6pBEPrws7fsqfuc+mzW7m9BXjHFHOgsQxlsR
UTyUCNcTHmoRuiehCNFtek+ffEIaspUcf9YMmHBaDTmmcJGh+A98nyJoYqc+Pt7RhTuKiiaaWIDr
/Teouv2QcoxSeC20DlOrR7wW70p+ApfEF2ytYcXCriI7gPoxhdOBWFo5u6pGoRZpuTqs2tEv9SEU
wKExEEceL2jeOeVaInYCUhjvMVIeKkfEs4qMTl3BQ7fMux1PdD2g7cR3j6UsaD4IpyjKom8dcoKq
lCaZeCbSkYcoW+9o1J/QquLCnjDn95uhuR9jPu15vHLblmz5jdD5o64ueNLHY1u5DQ9HrTpm7AsX
yIqJU6F1fikG36EtgODHoQ5KTXuPRRo+XvPSAYJkC5VFTQEYd+VadKYzJEVn8DCSdNcOMui6diu1
auXVWBQz51iQGkfRSn2xogk5La+2eJhoKOhy4Ow06e7G2v71eDkL5hLI5f+To7xObpLSHngHHlLn
aHIBMvxnoxR++1zlZ/DyV+Bd86+paunOreZmcir4bsrZxW1bZAkVIhyaUl6sitlf2irzAlQNm+eu
MustM9hak7slMwPQBAKOmSl43z7KyZFq5VYhQsqSgy5xublPjZ/IrWbkE7pzIb5qp3Kv5emK27iw
uRZMm+0AoITKp4oYmKcFuTW6IoUTRtFsS/dzx91qM5TZhYLQmkrXCTwNldDHR3p/9+figAmhiEOQ
Q5lV6+qCZAAhFLnWNOHoCCAmjDz50tg2uzyWsuDMIWuCuBhUKoC9gAm4FVPyQtfSwsLiijE7NMlo
nyj30g3RaIxWPHrzqeL98IVpLfjbdqvtMsS/h5WPmN/WW4XCRyA/ZCHgmmtJikLZmSuz3PCakAhu
+sTxkHMT3ocxWPFxGoFsxIRu9A+JaBFUeVtt81h4yMayfyZwzikkZCcRTaM2A8jW7WZUjdTnpEkT
tshEbAEekYeJFXzl4V862WspiqfRuQJFqxTJRYwz7reIWdB0bWzk9vGm3l/SeS14eF1kENGoQZES
gc3dpAX21Gj5E5ERQysn+yczk30cxzRI7HYF4nNv6yAQDTEgEoht3JfbzTN5WhDNg0Cqj97eSIyf
phFVoKwLZ8Wqzr+kqAs6h6EYaAK4NKMRbiUhw+mAwihk2Ihf3fCFtB+8eBfRik1d2MAbKUrKoUTm
dyC8kiFSd2yTokOhj+nFEbocFqZfWhloIaWz1rBG1Q24IygKo7SE95iiOZWytFGA8ee1VITAzfRB
XXOBBHlirVi0O1uqilHWZsq6nAbuAtDuNugFhWZIxSbvf0cdemk0Fyf5PY7NEUyX6h91RJWrPLtT
Xw85UsUi9OwvPdvL8X1gXx7r/WwrrpXjr4h5D+GJotSgGrTYQmU4b+ImdLLvZlP4AnDSriRb0Fn8
Ce0FHYv6E8Dsj6XeNVOfxcJyAKwy9zhAyvtWJ/lUiLqORphra8fO6bv5zf6cvnSn6Ln84wTxqULG
yPIdjBfI4xMbVkyKqqsmiBkwW6iQI1k0l3VupY+l3UZRhLJKmvv0Z9knR+baG27QjW15K67THfJc
FaZY6zpPzKSIDRl6OZJIOx2dArjflCNoZ50FAsGkZeNpGGCdDlY5OPZWM8smCWQr0COUOjRK95Hh
dTN7vTbzQ8Qbxw3yLAU7zk7zFENKu0afDqadA+dDarvJAz5105/HJ6YaEawCAFCcFFCNqIqoXbMQ
V8a2zKcuJGPH9hrKP5gcnDyBhMQO0SjKtTdu4Yjmi42nFsk8IBiUK5fWVU+KPO9DMAPNl7SQ2nsz
Fs7RTvtkG2ldA/NST0gs6k0XkKzWNnVN0MfXZl2A8M4M0Kn/wOoauUZNM48MwuB6FauMGzUBgX2Z
GzLaYNnDy4Ipv1WlWButAa2L+5C1kefbZvVEPdF8yydDPOeEEX9AmnDL7So9grRjnISbTStIrPsr
PKO/5vI64F94ZRUjWPYlqavK7MO0t/oT0j6vGlopfLVELbepNlTnNo3enZi8GnXXrVzkv6XIW/sx
l5Bg+ZFNR1Srgt9zE7OtdJcMIYtNfhZ5NOyoSUaUj5IpgI+i7zICSmBraN2zNxXVq110yQEw73pb
xHX/wXJWvmaSmAHrNbTnzGmPBIZebsjQOH7Wl8U2TzjsbC2ck4mrg65NXfaK9od9ID0r8hEQocls
FdHA1sdPdjp5u07v4oPW2W+i4l0gR32rwT/0+0JiolxZVith58LzgGos2veidfPs46sAvDLOBAbn
pEOYeD/aytzEo1YGyRcMPTi4mRkOEdBY5g6O4Bu+8PG1XLgmN6KVFwJF4sQC5r0PS5O+0ix6E7bx
dfCy16Y7ZRpS7o/F3fm/s7qj9D7z3lERt1SXr6nR+27Q8yE0GAvcytowNPUFQjbITeJXmgyIrI5a
DdhKbO1WZN8/9reyFT23yq51hFMOYeeMht9wEHMmc9Pl+1b7KCInML1oM5bo32E12b5Pd47uBoBM
k3wN+ri06X+jG3SjBbNEdd08pk8dHwTOm7U+WKg6/IAOnL6x+QPExYrzsbRqPFH4WHsmRliKk+2M
XkOabsIFYxpqjxE1DlR44t/1CG0e5xwNQfwErsytGXNJUnguc4fQLuilS3b2ZIEg+Mvy0PrlfeUc
F7YPRTgLoE7YK9jO+e+vQrXKiSWKSPYYppIf0oT6wv3Cx6MFYs6IaaWGN51o451LB7VO1J2x1tFL
/Mo5NM7PEsDvUuT7x5+k+uKw3QhUkXRAEQuJOXWPx0FEtObpFMaRhei0HRp0zQX8OB3xED8WdX+c
M14SfAosHo+3Gh17gsWknIopzDAzx0/h/G+jipSbx1IWnA48RTBH6H0DoDySAMoed7TU4lQYYRZ3
cpvnqTzWulX5tWv1+37UzMuIwj2aQsfxLubE2YAT72zQXdfd0G7q9kYeOc+ZV5W7OCn4i6xyY+/o
vRMkoi0j9DRsycVDI98Vh3fBL0SiBKaFItULloXaW6Or89HtXEbCMS42yFhY22TTen+s1rfrHUX7
tRHTnCUmde7idIMGi+XXab53wq/XkokLpu72U+aTvFJT1MUdjRb4FPtkB+Uu2YQCI6/SHV9zdUz8
0O0T6qE4bCHfjPIpqv7KDSden/UGKUmI588vtvxkbNjuJzlFT2WQvT1WjAVNhyxEfDClaHWr0hmm
ttJj24AsCf++rL8YzlZ4a/Cle18RC0KxC/AsqB/AQbc7hxapXdKwgoQie0f/vh0bm23e536SrG3d
bJbutg7uHNVnvBSQhbeSUkK4K+2KhPk3Wzs4W74f2b4UO+TUtNNUBf2BGn6x1mx64Q4jD4oW1ygQ
AD2jNrVkfQolTScaCmqfRj5aAaWZt/3nk4IdRrsevLToRaR2PCdmn1pDJtxQGp3YOJnM/VGI50mm
bCU/uaAT0DskIwAWRisiFWNvmV1uDrHphoxq6YY6qdxYrVVsvAptbR4vamHnwDjVAdhHqzfQyRRV
10kji4Q5bqhxy8YoE9PdgdzE/t2cI0CBLUcLSiDoVCmO1hBZD5obFg0Rxw5eaIpXpGX/SYw0uTxe
0d3mwe9FdzGIgjLMVIhbDXS0uM7rNPfCxtSrSxbFFdlppjvAVIGct9pK9F4cwDKo6RK0L56VQvGB
UtDf3NpxNPj6ue9hXI4XfXdI70d037eFT7IpHPnOAk/bFtyPRbTHH207DWXJeAWtfPcp8P4IgjMQ
TwDSumvJPxEJVl5Vkgvyc0HCzk5m+kh9Pt7e+Z26ueAQgl5YBpoSQ5Kl+iWEDcSJLEEubv/heJcJ
GO84fc4iNE/ZdpW+8mzOh3UvDYUd2EgYYtWc6I3gnWMO5JJNqeb3DGz/Nm+2VupsatoDIdat7OGd
pZyXhzoR/gOUFTp7qz3eMAiNwfhf+mHL2ouwCwArTrG3lpO/u3d/5fyl0ICAAFbArRwSx0ZeoeJy
EYygibStuyBdG+3KvVtezf9JUTMdaU9Z2pnkglqRT5t9Ykh/iLmfjyvw7SXVw1Wb25QAHni3bXlT
cIYxNIjowXwrMFkgrShIACtSlpfzf1Lmd/vKAYgHzmkhsRzE3Ls+exUEt8oQPrdXAvi15cyv3JUg
LQHUpgL/7wLt89vyU8K/uM5KYXtJA0DgnG8qgggs6lYGpnWkVBJcJBSXrSdWpN05s/I1uv3SdZ29
NqgSeIKgBt1Kqby2z00A2y6t9+bGZ6pX3Scv0ve12b3FGsEoeXMYjo9NxNKlRUsvDO6Z5x9hMsat
TMLrlnW6Ry6lEFtX/I60T5gegKYg4wYp8d1jYUs6cS1MMfduNDQ5ZgVBJ8yXOv1m1Uc0jo/WelQt
LQlTVRCPwOOGoivXVeswkREZI+ti9uwLHbaThwTIs2EnB2lq28crWpKFmT2IMPFWwvdWjozkPG1h
g6xL8jkFhx7d8mLyq5DdltUre7egglA9uIToKYZm/2qJzrTi0XIHZl/iaBLHHuAyn+WZ+Pf1ILc8
s9URyMLUKbdWCBd98uPMucRla/puh3DWEEFlo4WtFrEfNI2/Pt7ABZUAJRbUYLz+cHdVPAB6aWd2
xgrnUuP2bTSzoIHD6VMeZVlAR/3wP0gDxHLumIrFqU+UzPqmqhpIGyVNkPiKG2ZsBpoPbTCYk/vD
bvVkrXnKwq3G8B0A7/Eozmhkxa63LWaRWhNeKY2/kJgEU4F5aUdWuq8V+n+JWKwoyoI9xIQl5CIA
Cob75iqXjAPG4RVAc10io9/Y1UeRDME0rA0ZWTy3KynKJSuJnDivYDdMDHvsDL8EjaOvQCj/H16r
m+Uo28fQ/p0C5EwuIJa2u8KoPtATu/adiK8lF+5IHIAXwuyCuTAXhwkAN7e2kJM+qVoWW5dSDntr
umhjGvK4eyoR7eXy1SOBOVboEVIehNs9jRSdW0EMChCYTUUeoM/DWieseW2KR4WaPKbVgJOL6EKt
82BuidCjOiKXyXuRXvQHA82D9DWx91N0qZuiR4Z3rTvc0rmikguEFSo8aF2gnOvAKzOzi5pecmL6
jl7uuuytGH8nTek/vooLakrm4QZgdaF39R1MHiUcR5dgX19G7dXVANPfdvZKaLawlhsR8ydceQZs
GmuGYMa+JNOU7t3SPmZ61m0itDnFdCuvWlnRgoVGAmJmp6KaCh9B2bq4Q0MZ043w7lRp/OSNGB9G
yqhasdBL+waCEWzXzIHFJJDbRbmjMaSyy+gllgzePGiOAkP+oKGPj2fhYcPoKXjVmH+ATIQapTc2
nPixK9Fx3toyx9jmZYJaW4Uy2rs+iP1jYQt6DmFAhiBzBc9HVboCuencygW9RF4HzpQMZlKf+FGO
700OEjZQGtmX/0EigkBwfOfmHGroUHt93GGwFr2MsflO0Inm1BbkvRESRdMBQ/+cPE2O3Yi5GlPl
rDUEWngRZjIn6oF4Z21QG2+PsByzGPzUil7sGQL3QTZaoLeHvj2xtQECSzcAnLSZqISnANmWW0kc
blKkaxK3GdWhwvw+oAEJGhsEmXd5vJ+L6uIBdgariZ7PqoNse/1gW1NEL5rMt1L/LcmHIz7Jtv9/
nH1Zr5w4F+0vQmIeXoEazwhJToYXKyOYwcwY+PV3+dz73VS5UKG0Wt2KFKl32Wzbe1h7rT3nG59u
zRTuDFdciBCNs8UxvDjVXoeuAq4okHz5+ROkGcEZ54X3V3NbvRTUDBc2pC8ElFVWgErDjlwoZmW8
+ZTYUBtpf1esBOUZZNmU6dAl5DWjW1f+2hcDlyOqL4BloBsm1XgGNvGk8hY7KjFr4y+oLeucBFbv
vbga/bOxzLUb69KY5B49atwLy2Y7snVS0YNKbVXdlVZRPzqo+/zUFm4fqUHtVy8fz2MJUjOlG/Jv
Myoi+1RzlwGDzwYYxLtc9z7f/22r+yCqug4og1DMln5alnKNT25hR6Spfs79Nz0ZfJaU30qyxVxx
24DEx8bLj4oaqq7g2RY/5cKhMtI0//eZqEB/5SyhooWEQbYKTOmL5qcMI3xV97ufyr2ufb+/yrUP
AJ4ikBSB4gSk2NIqTcpmu6bEjni+OxR846lY28PL/7sUzFvEUjS7wP89EQKmB7QZl0Px6f4KxEmQ
QhQkqxqIJYBHgaCtlH337tLNbpI6kVs9JylOo37+L9k3tgaHHekpbku561NYRV8wtXIiUj5UWMvQ
b5QQ1jYKqETgJdCIt/GoXnsAnafE0ZrGidp0Z43BnGAe6IkOG+Wqta3CSwNpR5BlCFLoayuzTaq8
mycbhapDik7IB/7PZDaIYMEp8teE5Mqzxkp3GmFCVZKD4zanwqM74ipBnu30Bpxwk3qiLQ+yWvv3
cg8sizQYVNQ4RFJYwguCwoW4tyqyw8xOqAF/0JtnfdgiuVt7PC8MvV/dF6fVK0Zw9w067qy089kY
aNajoqEgp7S+im66Z/yXryZ0IoH1FzmqtLDBaGeIJHl2VIPIEgpj+8Qlft5u1aZXneOvGZm9QusX
g2cLzKSt476UHTjYJj797OjWeOralYOpbMA9kVZB10O6chSA4RsUn52odxK/7LOAt1tD/2vHSUyJ
Cs4GcJ/JiI55MaYZs8e4E5Q60HkXLHpU6ug8si0E44olwXwOaiNgZyDKJh3cuZ5SBVmEHTnqG0e8
vbQPRPMX9h+i4Ss7khOQflqGMsOKivbkuLGbpf7glKGDRrAzbHR5Vjzhry3MZEoRgMcHwplwOBWA
G306YlYamKzj/Wt7deMQrIHNGURH4Ge4vouWOR09NcPTgIvCDNFCr/0sxaiT1kJkHXyczUY6seJ1
JvBdcDew4gthkGt7Xq+5xNVReGn6nxXkMpj24f6CVnftwoC0oCxZwGtuwgDVvubFc2ekCBdO922s
bhqw2jrKVYjb5cFy6IwkgPAwJ7L6k2b9qZdHWkcd5sXumxE/VXpSsVd/zYifcXHDmaOhKe2ApRQ2
JTurrfKDV6InwCqNBl03fwd3u3UCKM77kBb1xnW3Fg1h2AJzYkhQwBchY5QMb0jJwiY3sqCLq4/z
ESRV5vIJGafvGu0xTT/o5ffBikegCu6v+2ZMB6/XlWnpatIbpVmoA9MGbGpGf27bBdjuPHRwS/1k
JqS4ybRLDPMIac2XjhQbYcD62jFrisELjGKDdfF656HlqOrNmLtRX4JsfErOc5GeUQTZ9fMjN8mD
bqcA0NWZn7mAK+df7q9/7YzgkUEUilK8mBW6tt5AfH6s8NpE+oiWa1HoeUBVsAfctyJOmuxdGHpQ
XURTolIh0qsL74K2YFGVTetGiAz9qf2aVcWem3GWod9P93z4c9/cDVvG+0cF6hUAKQzwoER+bc/K
7FwBhs+NtCScpg+5G1YVIKjHWiVHL1HC3m7Dxf2ojJCNxUitl4ajt9VYWUkZYRjgW7TnTbG317+h
7gZ4a1960VPS74l6HNvAVcJiS2d9zQzgrIJBTnRvZPhNDg5UJ5lRole4vePeeEyQTg3JrrbtU6Jv
3BJrlxEYtZDUwyKoJqR9dYbGzjtu2lEx1XzvMvQji86wTqVe23vdLbeewLULFjUEB9E+0C9oG17v
4TwriZJTA4mpB7CeatWGj5o+yKcyfaPZtroydOeR/oLi+kZByh2LyvJGrGwe+2PfOVCj4JUG7fnH
lNob7+At1At3joAC/M+YdOStHpNuHSLaaNKoBUGiubCPtVW5ua+ARyhcAFb0x8bsQiOh1U6byp2l
Z5Vv9PrHilSqz5Zq3nMDNP2cONqr29XNbioa44ysiB2VOcseDei/3D9UazeF2Bp0NjGehgmi628B
DntLbUvbjppq/gRk8wm7tfEOrJtAYAX2JsgMy42gPG3YDFilHdHC/l1rzbdZnduNC3/tvAgUBOBq
wMejnnO9DD3Ju6nvLey9xYOCaAd3GB4mlwSJ1h56Pd2Ax635FWraIklBAw3p3rW5uchLWgHIEy0l
157ArIVm3ezxg6mn849imsbo/ldatQc1EDAjijBOHvv0hrmzRw/BaWrYPoT09iDd9rvqqfPY/r6l
tY8FFwYBIxaGkE5y4lLBcAqvRBg8OnQ/eziWNvhlNz7X6noQ1ANXJSp98stRd9Zc2bUIsRg/5Hp1
6kc9WGpkYYW3EWmtLujClBQuuhal2mSjDan0KAVTgjlyt7S34PdrVxqCUVDoYAwILQ8p0tYF3CJJ
qQMsZq1j+KHv/NRZxr3rka2UaMuU9IU4L0Z0VUVQX9kHXtqYR6FLBcbFZSMOXitdgikXytnoYWEy
SZZxI3U/5baZIflir9n4R3H60C4OxbSnTu5boD3xKIC64X0HXHUN1O/Rb0fciuFK6WhpHhiVMxi1
6upcDuZr61avZmo+QE8uvm9q1TUQTSCWALoPbbFrU2kDRvOxQK1GNYtnI0VLUN2ibV9bDbJjBL9C
eBqP0LWJvkjs1isnJxqb/sS9dp+R5K1O1Ufwd/64v5q1K/DClBxtF9zNmwV4tyg3u7Nl/6bGZ31o
9h7YRrJyw9basjBkA6YPwcEOYtPrZSFOGFGkcZ2IV7tEfRigLzXuCuVwf0VbViRPXzSVZyjpOpGm
+/USQy0e9etNpaU1K8BAgmULuTJqnOLvL6JYrFGD+iluPH0oHyk964nhz1ODgaatYbsVS2hK4cZD
kiyyPslS4i6uool8qK4XFiDp+qLVdOf2Zem7HkSm7+/eij8gghRanQhIwHsjuR7xEmM22tSLpo4e
2AJB+wVfM8CYDjTWh9+lQYqNCGjlPIFXQshLYgwJaEHpEWZA8zXDVHkRhMl+Y6wWRGWT4m0sS/xs
KekQ9FLwOcSrLkhTrz9XV4JUGTJfXtQOgQ5uyxM8g3S7BcJA36otHqSVuxbcEggq0L1GYPGekVz4
RqkhqnDp4EVattS+mgl5IZt+rM0tvsG1j4VCGoZnMZIAuiDpQBHQkCyp0XpRpv3u2Nlrlb0NY0Wl
B47x+b5jrC4KE8/CGLRSZHIHhOT17LWzFyUDmGZjpj3lW/XpNU8XGtL/MyGWe7FveZZS4M1H7Jtn
BmiUYHiBgT+WgZRmSwVvbeeQDIn8RbANyJUUfaIl2PexmtH5MWbGufrUFi3o1r8jSNyIWtZcDzgV
9JfFTASmI65XVbSV7Y3oZkUj9SkmMJrdc3YG2T//gI7S/W+0Vj8Ai+tfW9LpnXO3TeZWxQ5Cw+S8
/ACC04spKIF9zNDt3C1ys7UP9tccRoKulwZWk6pSNJhz6GPbPejN4/TZVn/dX9T6/kFbEncqkGFy
MVezXaVzZ9OLOP/W0TfN/ARWQ94Nvpe86GYeTvlG5rHqGxDu+J9B6UIaLW65ib54QIQlvmsXO1X7
AmB2pT6OzdYA6tqpsjHpI64/PCSyqF01qtqMNpmHTnzU8Y9j9cqbfuPuW/tKCM3FocXINDoI119p
sae5K8eCRKPOA41FVjWFxPyj69/vf6i1tQBNbyKa9VAWkNtLjBZdr3VwdJL2eQgwaR17rQphcJ0d
7ltaXREIbQRzuYOWnLSipEf7YzEJ/M54A8+HX9EYtZX0P3RexAWBHoIYecB87/XG1WZfgdqpJVFL
QnC8D55fOh/vr+R2YgpMVZhCAWgBmRPQC+J1vLjzSnC1aoWqkgiUqtkeu9udXK3vgtZkWdA3KXvU
iuwz5jrbHWppSwBFCuXMKocdhlJTXrJZG0NzSZdDmRrqzhhzYLMMdX7SU/AK9ZZm7+7/YHFbyQ+p
AHKgmOUC1S/DJRvTmacelCVRv6hPpE1emfLIyIdiHA8WWlOz9/W+vbXDeGlPutFIlibVWCkkAsTe
63YEbeou+Z7U4X0za1nLO0Dl/61Ljk1VBfulWYREqaX/8ojm+E5WhpCwOgPa4tNcQ+pC9lmX+625
VRdYOzgAoInmHqqvNwfHXYp8zkH0FVH+XYc7K/0Pt96qdaydGSgkwAxyClRVJEdzeOEatM9IVEIM
7DgqPD9oufEVJEO9jwbWFn3hynfDlBCEBQBIA9mzJ37OhV9rHOO84BUlkWXFOv3TYKQFp9QGPQXL
Nlxy5YFANiYwGnBHQcx2bcqrF6CC60KJcmUIwc90SMs50MbHeQTJfxaYOQmWautVX/lmqHliZg0j
XsD2y+eWMLeYi9oR52AGOsxPFcjUbjjlmg1oqWGeRSC7sbzrhTUQbstAUKBEGdcPI4ZLCNP3Xr6x
fbdWBFQQRWO83yAQl+U5Eq2xpqmGY+g4X0lq+gZkmXRzo6Yq3Ov63ri2cnOXggQDSB4SQQI3IGYV
puPGOm4dXFhA2xcEvbig5DyJqAKWyBmJiv7IjS+Ep6ECobPx9f5Nsb5df80Ix79w7IFDEdqgFc4R
U9oH6pnLWSPsWDFvi/jn9ghdL0gKHOnUmaCmwIIchnGcEGrIB+8wTRtOtmYFBVbgAVXBqCzH9SXt
EICMuidGtEriBqq6d4CoyroMTGMbqd5KfIoAGNOKGOzDU4fi0PXmtcbUlxqYYyK735eYvJ/HwDIf
Z14GSrG389dC/5hwZV941UbBeuWdFZZtUENhahsIT+mzIXOpu9rCZlbdDy371Bo+cyD6Ve4hP6Ab
8ZLuuwYIO+q+kFdMoKrKTnF8b3pR0/yLSdyPbbk1rXZ7beEXYTMwSA6QAtpC13uRkhGilqjxY6jr
Gxsnn4IXszrj8Zk+6UMaJBvfeeUAoqmLqX3wP2B+Xe4NobjY9oiwSZQUuBTbUUnDrKq3uJZWTocI
08HpCiwTZK3E31+cDq6oycJ5h22GLikea4SEfrM1Vbiyc4IvRVCoQegAF9e1kcqhOVcUXPhLM+29
LijGtxQoXbyc9RzO88/S+XX/zK9EB2CMQ30bYF1QLAC2e21RM7jZs75VIqeCQvKuUcBQ5ysYlcl9
d+mnH/bYCrFdXSs/KmhMDUED+G7vd13v/TuQQTiwB8YsxNhQOJAWb3Vjo7jMUiKttNCcb5rvEwim
N1KGGw1hcLlDpAMPAlJj9E1vMrt5nLy5MrBgSLTrenkyHRaCT9M3Zjfw+n3Bdl3/5Br5C0YW9iCU
9sZ/Bw/iJwgkL2BdGK2XUyOLOXaCiTEl4vo5az+T4eB2gbXFJbXmsJdWpO2s2zm3iOcokVJ/6dxX
Y2YoGh7uu89tzIyViEoQAhR0rORDMSh9q7VJnsQondDicHD4J2gPzh+qfx95RHFGkNGhAyPk6iQ3
Xfig8UUrkzhLDgAPh3kNQZ4sGPKv9xe0tmmXdqTgzunsoevtIonTDMC3uTk3Ynav3ngtVl6mq9VI
VzZdQKZr2di2LFvQHDlX45FYts9SJxi3PtGqwzs6ZErxKqGqLyvXNlNTD5rbJfFSfS2MXQFqHM09
GuCltsxTWhdh1r5aoNyeok5vTsPUbOHv3qmmpAgJgzZ/f4H08ewyTeqk65P4jdo+kAiGb/OwjIYH
6EineVBTlI6ClgSPQdlsvI5rO41XWdQHwFWAWPD6emv0wsVzNCYx5MLJvMu6Q68GOHDTvHES1hwH
9M9IdQTbJ/5wbWhRwHWi2EYSF+1LXe/c4ZDyDd9cCQNB7/vXhFS94YqlV2Qxk1gUERWj9W3j2SnS
w+bY79or5IK/E9SMAq4kxzJeyVwnpW0a968zPXf099Q+9HUT0OT70L4QlW6Bg0QeIzvIhUE5z2GL
1Zqt2qcxs21/XH43SrZjYoEkDRb1sdKg7Urjusi6jbLi2v0l5nPBqY0iFRLI668m+q7OsMBw3tZ7
SKsjTPrM0UYG+R91ntxhi6Zq7RNe2pO8pOpLvJtOl8beAKKoOVpy4hMlnLcGOVbm7YQ6MYJf8arj
D9LCGlCdgdSXp7GeH635c909pPZP7lZ+6zwCcoZQuEqe9E4MdWvLt4l96JR9U47QK/4P5+Lyh0gr
dmiqYoBFT+N2fCiSb53+lk4b7rN29MBTgBEn4FWBNJeul8KDCF6qG2lcw096ogdqXvk9eAnvPw1r
voKeGMiDkYhjzFVayTToRubZCY37NNSqb1PdvGnlMYt7p/+eux/vG1tzlEtj0ll3IYua895NEb67
CDPNh1x7TVtf36SX3TIkRQlNqQF51DlpTGke1vNvrWCB2WkonOi7+0uS9w8TaHi/xZQBCj7eDTmZ
0+M0GyTjUcN2YCrbd1pYN3vAFsN02Xlk44l9P7qXd4psTnpjB83MMGaX88jEi4c+n85CLf2xOD8T
O9ZtLXTnXzPdW3QDCSM/OMAMGaAWEkPyqFp6lrSfem1RyyKGGi1tsy8g2OObLo/bSQHlcZefeqr+
ub+tawaRbaFGJLq1GK26vsJKrW1HOy81IGc9v2H2sVDfnB6vnUXB/bbFoLRmDckWimzoV2GkQ7jT
RRak88ppuFFr0ZRTFlid84MwdU9a98swzhFNwIx+f3nyWwRld2QDGGBEPiB4YKXluWVddTVGIKJF
zQNntB6ZsbypSnVGXTtIiuHVaAjECdyNWoj4TJfeI5mVwQMzdRJ7zmEWgcUfD0GKp3Zv91e2ZUK6
ojNwXiDNTFH/zfVzWfR7NDw3jpx8Mwr4A4DoQlMNLegbaYq2TtJ6cGgSe0m5X6CIjufiSNvP9xdy
+4murQifufAJ0/boSArE5uoE6i61CpjhBaX2oSjyU4qaRO89oRH54b7RraWJ2+bCaEFLoo89jBoD
ZloTIEGrnddoG6dZvh3fN1Aw4wMGCmibXEGcc3OpJwtWTNb5RtsETschEAU9+y1Y1pYlyRuINzPQ
7bIk7pUzqguTupsg8rbVVl/dNQ0RiOBGQvFaKihzi4FCsIYVazFC5oHXpQk33+ObmgJ2DYVKge7B
sUXlX7LSKLXqmhNiYT45gNUnit85GD4uXrs9y9P3mecc03MhOCOi+15xe6ZgGU6MsBXVMND8X3sF
K5jZscHD90p1cPGxLA2nzHT2962s7CKqFIgaEWuAfUKuXtvMTDqC1yz2dHYCh4Lfa8kptzfYW1c8
4sqK+PsLD0+UVM9TACFizXV3KftU2+e0r/dKszHKf5Mgis+F/B0JIkpPKDuJ5V4Ymow6M8wSgY1B
oP9a7t0UXIssqqc/Tftcdt8GFUyq1olPGMsYDwCc7O5vp/ymvNtHQRgoFmwqxtyu7QNMDyBswihe
SS1MLRqy6dP8AQj9reh77buJCQDxMoPTSuYj1pPS7bwUmURGlgMbnSd1BDefufF0rH03DCJC5Vxg
f5B7Xi9nAnbQLdKJxppFwewC+lfy0qnAP9cbue2qIRfMvgjmAcmRJaZ6m7XO4M40hqxcV9gn3Bmp
WgfOtCXZsXaqXKFbg/FHQZohryhpklyILcbESL+RpMx9TU3y8L4X3ARsKNGrgvRcnFvUreSvA5IC
pjBW53E5fCrnaHDqcNH6U2Hu3bzaA/4RLE3mI4XZGgp672hdP/YCh41/bNAaihN9/cX0YVbdxDCy
WHFm30qYv7gH1cZQ+sukLMfGoQcHRNH0wXS6vdo3YVt8abMtYbLbTRYs3WKWAlVzsCtJx72lhNQK
JXlcRSzeIq65KcFgczH4juoEevHvbnm9RGbyWsmcpIiTErMMJw9aPSSehuGRjvnRU3cQJbTps5PX
Bzc9eGx68dJjVesRbpyNAuztIcQoJrrByLrxkU1Nerhbk4JcZ5zLeC5+GvUv4CQbvnGjrZmAJwHm
B5SpoCa+XizVF230gEGP2y/N8KI9/TM6DbspJCv+vwHxAy5uzDQtoCDTVmVMoFejNA+1r80IuJ9A
5r4R/q4uBfTrmIjDQ2rIsl9zRvpy4E0Z82E6cXK0K/ZcmMrp/tm7vUlcsVUI54VKJopl1+uB4mfb
DaZWxkI2xkR/Qy9+qKR5Ledf9w2thAawhDMmKhNIouWCi0NrNZmJjk9TdAGFwvnwpWcgWsnP1dAF
2pwFtokgkmyh4tYOwJVhKXtfEtudoQ1QxnYdp7zxx+oTNc/1ZB6Ksg7yUdD0ByDG6pbQwMMzzH8Q
ukJmuvfi+1sgp8HCd0CdhuY3qAnAqytl9iClAoh7scu4GQc/yRI/4R8rfrJx9ZjO04xe+H+w9x7/
A5wMSK+0cAeiRw6KIjhv2vzJrHuz9YuatSi1TvaJG1oWLBor9llljhsp+O27LsY5caGjvYQQQ4aT
F9WoTGDSAW2gOZztApmAE7pqSF3z86RMG8bWLnFwgXl4CEXJC2xT1z4Mfv4W2mMLw0kpEawAdvJi
ZjUNh5qEmcJrKFxSKBxCoT3EJJxyqFyneARZP7QIqzI9Jv2ch+4E9dB/3340Z3GucGOAikm6KjgG
H9nc1LjSPfZoEutTaRcnoyCnuSbPDXtpM8AX75tc9XWovwodesGkLAdUltal00BtFjva8/Ql5YfR
wPU+NQc0fpvkMDYgLR9fbcgWaJ0vQDL5W3GutxgJVx40tPEwfCQY/ICpkhwdclOFC8HFKm4TDLQt
IETeaWM2bzwna1eXZ1s2atWoLN3wzvaaWerInarYPaAd9FY4obrxBdeu4EsL0gEyrLnVFxUWUoQg
VP+VLpG5YeLdOaUIBIUjzP1g0ANocUt6FDve6xzlHRYvKpS+3aOpfCE7nf80D+7cgw47NMlRT1Wf
s11rn4viOzjS+AMBvW35Z66+sGfQMyzTjvcHjozL0veDii7Lfbda2QdsMYS9AMjGBK8p7UOvDBmb
NEzn2tl8mPvuV22CczQFWft9Ozezyrgh0Y3GPCuaRi4Y46Qjs5TWoDFzZEjtzdJ3ajekmQpZ2mY3
WGf1R03fanTHayvISahsghdWHOrKuhSHeWxZOEtRF1fBV+U+L/xZ0c45/X5/kaubKbIdDzVRDO1L
ZS1qe/kMgCOuBch6U0hD9E0eZulWxvOu+CA5FkrVIgkHYQQGk6Wygso8oigproJkOXZ16ivJy4ja
f+f5C+BWPHtq60O2cGSwVeC5MaN7YBBBgxboeelT95x9ovQlmfb9FGj14BfedGDuo0bas8I30pmV
+wKZEarDoLtBhChzi9Keg3tKd1hcVKCBslzMRA51vgUKWvu8wIKBkAhC6xhYlGLD2puWabRNFjf8
ezKpBwrG5mrxU/fP/Q98WxRDT1zQfGLKSci3SW6kakXughq9ihvngwfAK+3+uCQPQDifeD94EXFi
b5yblef2yqL0AGZTX2QpWh+xCz65hoVNxsI6/6M3ZTgqW6qGq4dU8KUjKwS8Dmnb9XOrpUZpLCav
4hnCBxXHp3qrnFev68K27YOE2m/5cGpHEzULM2roRm1kLVlERCFIkfC+ADwv3xEFEHcowyCWq2qf
8clXafpEXIirgoKc1/M3ViU+2MY/llPnk6X7V754cUfhVKEKLmiBbohw05mSMQVMMmYqUfZd37DP
c6eoG6WElSMhGGkB0ka+hMdUOr2enRZZ0eR1DHZ1Z8fdZTqVWatthE4rroqqCIInZPZiiE3ay06x
G88ZzToezC9F8kyZciCqdtSotvdqJ3A4kBDjt/vHY21lSHbFiCiyNMx+XbtP21R2O2hVE5d57wa2
VhnBOJpbtKMrRwIG4B1gykGxTpNWViwpSxSla2IQpHxUix1NxqOT8IDavzeRBis3+pUt6cDXZuY2
FaoDsTWj/biYD2k3ny2Pb3j+7ceC00OgQCCIUCiQQY0WK1XaNayNofE7DJNxNPXG3LdTds6y+lmn
7TeIi+t7x023RjdFDHL9lMAySG9FqAXflyE4BQ7CrGmgHpzLc5UhRfKeUQlSsjw0vFglWxM/t/sp
zAGBIAZuUXuXPWTUgTxz7DYu7bAbH5TqGaCZjStzZTPxiwFeQ0EC3Sx57LqFbc0rWB9rvHkAAO7F
7b7l9AEEknu0+L5VdGdshje3ni90dlTU64DKR7AnhXq85XrjdFmPLaut/cwzPVAGADTvn6+V3cMU
viGGD1FlQani+nyNdssKrbCHuHV+KlbErMovsy/3baztHkZvdAdE4AAW6fLtxPOGOrU1xJmhhSpV
EKjm6XmEzN8ZAuN/8joB2Kg73De6Uq0GLh0COJgnQAEB/16vrOLM7vK872OrNF6q3gNa0Th5Y+Kj
+dOk1uNCqZ/n2ZchT0Ob0HDMnrOi27iYV+oY4lcAbgAsmtAelL5iuUDfkAxVH0MZIbSnHR5Kfyh2
3fzVhJydovpVNQYNZgI2Vr/yXa/sim9yUXlScrfhfGr6ePjD3dA1/VyJa5D2LKH1nL45uzndTehO
Gb7HAmcrTVl5da9W7Up1ojJZLDy6sK5S9Xs7/uIcIrSmP2ndDrf43B1BpgUOnNDEo3t/4bc3uegj
QV9EgAyhzCX52oTyppONLSyzX5Z10vkpr9HRHPyl63b3Tb1XIKWL7sqWfr3HIAPNc2QA8DDByXSo
yUtvvjEOGgOIYIAZem4Uv/7x1eAvrEtQ0XgsvZ9oQrZ8N2242daqpRTanNHX75Kxj/V0PFke2CCm
Q2F9L3X3cTbphrGVXEHsMUrhuJawn3ISChEGBySHZR/XdqH/cg2unlEv8mbIrartn2EZeAsladIv
uxzkDoPvkkzVTnnbsmpvjnzYLSQr69emR4sqKS3zR8eyuvDpVDgfqpLpNYgZcm7tFlunkZm1eheC
oj5XDppa1OUhraxBPU2dnRkPrsLSF2pAQHKjXPB+Kd18XGi2QHICMRwSgeuP2w1ePunWjI/rq7vq
MB2zF+PoHMlZ3dUnBTIQPh8O9sOH6oed+NYpdDZq06v3F2pB//8HSJ5MW2NqLbb0cf+lzvamn0T6
rswfpunnoh6zZvCdU9uEubax8Nu8R9SP3/V5xEC1Kzt1zbN8SLHugQ5FUNuE+IPOyuPkkPGzU5Ik
3jhFYiNvNvrCoOy7OataDzRDcTZBPIw2Rx04HEc/5U4V9qg6ltNbaS6BsjWetfK+osWBoQP8FxVW
mbwJ5xQq75rex7TUjSBPcu5DOC7Z31/e2j0MxDweAHC5C67razdSrL7tVacY4qZ86OlXov/WjY1I
b6WMhwTjwob0xjgkcdQEWkaxbX1Rx7gpzmO747uqeeSgLOgeAITpPtn+8KB3T23zPQEA+/4iV+/7
y18gvTZM50sy8HxAlH5Ok+Gp7Ywwb3+nOWaid/2Da/QPLR8+9vkWV8PaR0T9B+4qZubBk3S9vXXa
6Z7SNkOsLK76ocoQvmAygHy6v75VKygpoBKPJhHqpddWwFGTNLXeDrFlVeqp0NvmZGGSeAOeuJIq
o6qHABYEEEBkor1ybYa0Y0bq3BhizO7tze/uwQ6qQD/Vb0bQPzNz46XUxcGSD96lOWnvUmPsh5rq
Qwydtu5k0SkHa+w0fDO5nYZLnQ2PdassLxglxMi+obEHwyaoA2nuEICwh+6WJelD1DTUZ4xvZ+hg
l+6pmNi4V9OF7zsFc7imTpq3JveK50pdQK+e0K0RotsAC0B/gVdH9wDIgBsu/hmpj9lRd4xLpU5/
GU2RBoxDNrLiifa4dDXBHLZRgNkAWg0g4KmX/qyBTfbnfQ+5Oeb4FUiz3kelDbAjS0ndYDhjN2cF
B3zcOFHwkrRpcur7LbakG0cUZuCGqNEZGMaWW99KOgOopQ8cJ90qviRQDpzA68Ix63B/OTePwLsd
lJfB9yyKU9KdbCgsT/jc8rhBFzosjPIPG8EIaBYzVKpoFd63trp5ILX7nzWx6otYVc9ciyUImGLb
YyTw7ELZLQVY3lsUSv71On5fGNpMYsoYI7PSo8rypp2gP85jtBz8RifnohxDhy4bj/f6d/prRnpE
G4B+MgO8WXHqWh8x2k7O+uilG/f+6raBAABEwjqmJmSeGqoOvKbpiG3L2gPTpp3dtGfuarv7X2fV
F/6akUFag2fm7oix0rjXf/fjmXtzMGYfGn3asLOxHFmH28mX2lIsfBoXk8oOuhlZB83UXt+49sSt
dnXroY6EM4RyJNA9GD6ULtnay3Wak4nHatakXyuHgNE0bcnoc9UedyYw4iGh+hxCWmyrirCyQtBl
obsHKgrAl+SMvqihYuCUxRQPShe4BRJBu91pmJq+/8HWVggCVdwUULcAs5r4GRfHKdUodk2rJhSz
drUZ693s02LSgjbF0gYXMPFya3JnxUcEdT4mOQHXQMwqbaped+AQ1JcJqBGj9Jt2qHxHzX7TtMJs
xtTPx/sr3DInvVxuaxhjZvMp5pzvPWfp/B78AX5Nyim0iLvxLq8cZgy4w2FQHcHM7g18qtdbZqTq
FLOiPJrqeEBz61/ho3DKSxNSgGEOOgdfnD7FdvHZ7HjYKU+5+Z2QLXmcVQ/8u5T3x/TCNVg7AJWt
G1OcF58hSrLT8gY6JPO/X0y4XxHIQI8N0A1ZhMcbMtfpegcOCBkZo/+ldZ/IEt93gbWVXNqQdqwe
0omzSpniqZsxFZYHQ4vKMHm7b0X4rXxZgC/7HQmFJoJ8WTClBrS7TecYyaz6Ie2hRYMIMDs2tVbu
lJbqzzaZ+UbJe+38gusAZWi0/IBAlM5v4/XDgLHUCX1kE/NvaMyVOLNpM8/7hZrtT+jbmp+raqr3
PFVId7q/5LWACugPgAUBjMewjCUO34WPNMqyKKWCneWoE7vLUTEerQJ1qvE0jovP9SwerKPHg/tm
13Ya7SE0L957C3KdzLZAZ5PxbI7NITaVYjeAumD4xu0zTz/et7R2eaB9YWM8B+g5zNVer4/m6BKl
XjrFjodY0SXtHpoQkPKtSjUwiLnVDV/7mmA8tuFGYG5CIfLanFPmM2eKMcdzYnSx1/GJ+lbW2uPe
S+el8MfWNSZ/TmZonBC7SrYaUGsbixcHpFEY+sBXlSIes1hyjY36Ei91+8gbGrqldwQHwe9Cmb7i
Ht26Ym7sYXrUtKBqYAJUgua/tL2jamI8DJClONWxLCjEg3YzaMcfSvqTse//+CmFLZRWIfWFzg2C
4uu91YwF6DDFReJL+Z4BmJJO0Nkbk5Oub7jn7amAKfA1QPFLQ0MYsPhrU1XORwdazGNs28PO5k9w
14NJ/g9n19kbOa5sf5EA5fBVqaOjHMbzRbDHHkVKVA6//h35vXfdzdZtYhcL7A4w2C6xWCwWK5wz
+l34mRvUjjokreLkqdN59ArLGs5ckIqyw5KiQGcQ8ucXjXAEt102YDQop5EzJh9mvMeonJPjDn/r
QZrc/eN4DxOOuCIw1olmFqAjMbF/DhTRuSwS8bGWjhTkHmFMH+Qx9cuchyNycRK/JYFWBlBKYHVl
l2ZidLTOylQEOs4rwF+raZNGAKzkBkQrKgSGPqYYZCQIUAxmjkAkJeMYz5aI4U3jlsqtp5MUiUe7
Mmq7BTg0HdOPknCihrXFnQplngBShAZ1jFOLj1GD0YZ4J0afOP+T8vGPjwAmfVFQXCCGkDVgQqG0
aOMOIH7iY/wpip0tpy+6XDkTjzD+wovBgaFtCqS4BhrJcTOdmz8F68IgZY30SOP4TZ5Uuy1dokq3
atwfM9npYh7I1mVKCQ0RmFXDvCaebIgjmIVFvRSJyqiqjziN/txOjlJqGzO3nALglakgA6R6dMSO
BpWIpGjy57paL3NqoDMBHRQIWDGdAnoOxrX0aLcpNX02H9um27TxbQEGiKJGNwzxSjGwkr90fEvn
h2JTKds0yTxd/y3cm/+UaBDXBeqoJvwb5szwLcxZRL8a2AtzPXzMhRpkGnohHAbkIaALiZdFvPTb
C3AC9A3oBEQ830n/k2s/MaelDijHARGBf3S0hDvUGqeIOmH2zNHt8tXnLg1ahSXBYHEBXzzCB0ys
EGPqkkBpcm0fRdWvYUikW0w1yb5WCOTVymXJnUQld5pcnHeVpN81oI3dZ0WLJJTAA7tffPfZ96DN
GNkA9KfgTYgGVMa3a1RBeVLC9/TmXdM/DcXgZYbic1Z9cYSWZmY0qS1l5IXVl/FCmYTzEn+vOnLJ
X+Oudz9QVPibOMNbmXojdUw79wzXSu3xPuThhl/eX9/S4dZFpI7QlseUM6gshYj7+yQYAavfzU8G
CeLuARitXib/LWntyXJvT7y5woun0yIVlLvfM1C4Oxn7FeXIKOUcms2qyNMm1Wm1wuXoddEbu3un
MpZvODFcrKrop3jZvV8IrWQndS0vKe3+L7XpM7cqc1GtYFbE2IqQ5IXci20SdN4weKng6G7nRo7U
gSDFNb3ra+Opj/G6qiZkpdBBGFDQ7FD5TGKLkyv47my51B6YHL9T6BeDfkpokS4aYBeNTXfZIXqw
vH4POIPeE936ZtgKT62r8UovF75mUSLa+gGvA/AI3CznW5aUraFnMtaV4iZe+gXd2AATQNWajyDb
+k3kiJOPu7iMGYHMruV5jPbKCDYSFSDcsqJ9Kn/U+i+d9hxByw9dqBOhDJAMcNDRlHK+siap80zW
xiRIMFbu9noo2DkiRmcwRV5DM08Uo0T068sCKSFqyoNJMMGLFtp4bfAMZPV44emAqsdyBbFBmk6i
bJzlEMdL/IpKaaPH7UNDlJsE7QM53SnvA8BggER1mxm8Wv5lCXTZthPZTAyVh0otA2kzCVTDmXMn
MV3qSx0QYD4q4aYCN3K2i3p71Gw8a66fvBWDAWgvBiaXPjeUf5l9jGot0aUex0I0MAFVTY+WOlp2
XkgPGCPmNd+u7CQai9DWDbeMzlZWGNpYhWxIsJO1kkcOXouPgpYXm95UOKtaOXcoliydOEhNL6Ns
59ZZDGaOD8FeSndaF1SqB+rUpPbIzJGzuiA0vGBOCGVP6O9cTq4ZsVIkQhIgIt8K1jPIwFJT4mSZ
LqJ6PE5AE4UYG11f6DJj7L+Lujru6jwNgNgzp8ekrcEa+phKGNjI7JG2rsKbfrocHWFELus+uWoy
UMzgnR6nQfkXcyJxaf8qXPPtS/6UDEe3ZcvWtw1vLOeyKvgtdAE7wwP3Ek5EKmaEiDFJg1lxyN/y
lvxWvWEz73SHZjvSO7xc5Lpef+Qxpt+kWgWsZsjru731SvMHjBMAwkGtPFnbCJ/XzxlPGLOJRT0J
bYq54iCNLY+GeP1FpmOMriEExMIksYmnReRcl3n5tGA0ymxjr9Vpl6dYYRSiH1l9qkR7BKaJAgIc
ZfSy8Csa/Bq5Gm3g3A7cvWQu9FzPFXGcYLPSH7Dc73pMcAjPVTQFaXvsxwgXhuGYfexY6W3X9Lvr
6150ydxNODA/G7t4hxPrVfO+EkkNXQNPtfBy2s+Ik4Cxcl3KWqSJBxucJ8aaUQplI82a0Kns0yIN
gNus4lQYm7zcoV2mib1asIf5MHCuqFUbOhHIeDUCNMbGErGdujNvwQpZ4ixmhT29cmz1siVosZsT
Qcx1VIULsrgEQcnL9JcGxsH8Ag1fZA9eficR+09uK/u3o4ym3tEBXJIjPXNUuwi42MGTD2CPpqiO
6YTu/aCc7OhxGm3lZvBFf3Crp3Zj7FyOuOUcXBPHHs5Bm+d+hLjRjVXnt/x1r95RT4mdcXO07t30
S+NI5O0kczBp3GokE2A6dXizNHlrwYBUg4SkHgCqyqc0TfzrS1y75tHXi5kXcClg0JQRKEh9Cegd
7OhAb8fBl4q/+e+65AhZV+OPEObQV0qUTlHZpEFYycTvZv0jlmsJHXLod7q+nLWACRa6UPMuGH4Q
eX7EC8wQNhXcW9CiIUMy9pMf7pRj1zxr+j5K/1T1dnqqM3AnjiLHqf6Xw/Ejmlml0chaodA2Dczx
Lsy/Gv2gtE5TYXwUxNfioZHduvqjP3XvaeeozUukxnb4J6eT3VQPmvWqmn5KC44+1rf355sYj0cI
mATAlAdHnwqhq1UZmIrQFeAKlhoIMw+tk6sCJuxBjhjkZkaJy6yJ/VodEJfkPUahPiKtv2/bBBcb
xlsdSvfj3ziVdoO5HSU/zbZz59MSo1QzLtoHRdl1efyvTtaPJpaTd+L7G7U2a23ZHZEc5L3ujGTX
29ZzdC+KHJ0vTuHSafxHEousoqHup+nlogStBhzIVCduo6KZg2Pp667wRwzj9EvVik06YEGW9Swb
XnYE0nmm2MQ1X9N9/MWRtpK7AZwoEoJ42i2kXoz6hBgAplGLtgedeKJ1G075puyfSqW2J9mvrOd8
l9bPIFk+0E+zOUwdAL12wEaT3q5/x7qF/XwHe7diGHDsRBWuBPBd5exoflds1Pkm1yec9jui3+qp
29LGljUXrH72WIL3uY881ThmzYMQbjvhHXPj6iPnszjqYd8VaT9TJdehnr6P3wTTL5rtFG/z6g6P
tSYvH9Sucmad7mu6zaw/cvoGJt1EekTCf1IA4Nipdhxu6eQXlZtrCRrsbiIC1qXaOCiDnZuTRxJe
WWXdVZ6ocjGwkxMx5GjwKFDXCNTn8nceZA/VDdlgMvZJfY0fskDg1QFXb4ETeczdnSsTxo9MGZ0z
YTT7UwMmGrUKa6c1Bh5H8gXSN2rGi/df+kxwD1xwreakRgOIgcNRKJGdlsRJSLRDZ6hiuVTctvGM
xPmTMvt668xmb4fkaYoWZAqVOA2CfaO1ScQx3dWw8PSbGF+MRkNNoG0FfZvCppnfVADdJWnilsLs
K+2fLDdt2v9GDYNz+65u9KlgxisPijyrVYszE0eHsgiUMrWV5M6oQBt6VyY+qpPhfqAuNY4JDw9n
7b19KppxG3SoFCOdIZqKwiu2QkijI6GSHf8yZR4szprfPZH1rf8Te9ZpbaUt/glq8LSqYmKPvCOz
dpueSmBcrqqmwAvosINEnrb5JO8IuIBmEG2JRswZ8V19oi20VGBYWWb2v//+ZDUYC52oLGI1TeHh
VvSEd8OhG+qMN/3NxLmx1k3zRBjjCubZaOuqHyAM9DE5YNvc3qAH6oUy7pRuK8y/Jp1HAb2aSzhd
IeMPAAE8o0saPlPuiT1RR2u3tezUT9adOe3LKLGRyUCnbVU+GMJLQzinYs0bnUpfrOlEv8XY5Ibc
wPuFlVluIuSEXGtUcW+BRvffXNWnspigNAaISFHGSxRWHvTZIeKNJAIPgAA21xbGYz8kTlTfYZKO
F4osx4sNRU4FLwZ9skhpNMY5myA4Nraj8rdCCsNyRjtrw01ifPJ4jNYuwVNpjIPLBEurKV6+QVLc
1uArT7vBiZTfYY9MUTQjGv4XIR26c9CUgEo9KiyM1fajIAsAI4GT32nVDh3XverQYUNa1wyUmpuL
XU73pTJ/xDH2GikZGqhNLM/Kj8Ctjm6kR8PRJhvxhKW6yELz3marDg0ZRJQIF6ZMi9EnpoU6Uocm
BMaCZStDMtuzhiTC9dhlrQCCMcsfMcz1ICcF2kUT3MtpfhcrtjT7RnXXdXscUFsd7UH7UkNfETy9
sMspthXwCuq8tNCqZz35BuaeGKmVz1qKbxhEj2yUgyTZ4ldZOLR5rT+Ve+rq2W0uPZl03wgFSu+8
HOM31NzF5v7nA4Cvd35SorhPhLyTcDmLKLLuo+cefCvmcwekG7KpqK9m2zZ7zIaj+VC+AvvLEvZJ
Dow1wDD1crohRmI38n1SvQ3mY0p4kOmcPUJb6/nnFXnXIfmCzyPiJk/9vruN203XfsyZD0yo2vTn
8EHIjq3Y70RhdtO5t82KNxi1er5PdMSctzkEycQg60ifbazYJbnTPwQ5p2lk9d4DJiWwIGCRC+zT
+UpzGcyzYiQngXXIUlQ85MlTk09iHIv2d1p3QE+Q3Nr0tJ4Xni1fz1rAqWDmGMxDBkyxYUqCMHvp
4r/k6VbQ7b3Ygp77U8AM98fD9XO3ZvIKuqHB+4IBLFz05wul7RSTqmjgN7QUIDF3InkG1YEDhEn7
uqA1N3IqiFlYks8tOnsr1BrHwabJ4Gjmy3UJa4ZxKoE5vWFfaUbbYCmZRgGH0jnzcMzyuyH9qApf
63kzIKvigAtm6pgnRi8OozkiJaqgLTvVSpUDwCg3zHKbNJMbGlrqlIBnc5X0n+MC4kkBrB0RggEU
hWrV+X6lkmBQAfxVQeu2f4QA/Ila6N6TxO63GEL8VDxH7p3tfH9dtauh2YlYdvggG+kszhXEdsjN
2/Vd9Ft5FP35t/gq/Jvw9lQU42SkhBSDPqA4luaho/cHxXDb6EG3nv7VkgBWgDZJ2cCj71yT6HxR
+0lZ0tVZJ+IFIoxuIiflc53URxlQnQ/gY5lsUlXWUZHy9l7NtHR3/RsWE2EPu7rgJfzfJzCBkdWY
ikC6NA0MyVXr1o67XV9MdmEeBN6U2drxQwfjd9sLJiDZjGQntmMhVkgHRWZl7gmtNRupL8G9vqDL
UWyYp4HXwpKg14FPwpxyo+lLXOR4mxhT0Ef7oXrBuVPmv9VXgZZN9UHqMjv5nDU//QhFd7C2IfWG
O/Pj+mesLfb0K5hDUk4SJjsavPeiSNQ3eknRlSrmvPmO1SoS+lDRqoXGSdCIMBY0d3ofNimC9zz2
FENwxl72NAHIF/chsgqa6VTmDZha28+Rm937Pues6ZzKZkynncfBqC2Egfp4V4D0OwQMdVeSHQFl
l7jvxaUqmWLo9E2mf5I+dybJz8BDiIHpetc3H5MGnIWtJu2aEmRn6JwJ3wWa7jIp3aoJcSIi7FLM
ISb95vrO/Bed4ZGH7l30fLM60/W8qNsJ0fJAvKj9KMWbeda2AqAUQ3t+ibOFINgCt4fBuRyWvbjU
FyZHVKDySOisOz/t7WxZjYgYKWhiFS02uYWZdSWuNpOg6P71Na5a38Lu9n+imABFzwekm4cZ5RpM
EHgAZJ23VJKergtZTPjaephnQG+G6NlsRTxbqbTFsG89OXoE7scoDMLoPRxMz4h4bVCrUZFxsrJl
5ScPuR7zdLJIsHkm8LOjUHM0AGUZCp6rXeJGCpgU0R2pz0egSYjp5F5f8doOmiogiBD7oR+FfWfl
OtrnhwHvEHUcO08utcIXslhws1Qv/oVfRtQH+EfQM+ByZ9YpYJ6rtFprSVUREJN0+6R3gZDuib3u
RQUnAltdF6aZ0YoIhBQUas+VigxrpU9pnAVKGDc22nomJxka4GAWM+/xyBPF+EW1mNDQQkgWVG2u
bzI8h70sixJfJCYvmbPqoNAM8v/LYgkZxC4TQjnV80CkNVisWrNuczuyGqPz66Sfq5twlgYy7QUN
uSxHHBSV2kMyAHobvGGalyEMSjwK5Allq6RhJu3IbETdobXkUXblJMWfI6VQKqcbDIE8GFGZ1H8l
Ma6QR9TlcTNhFrq0taLWp4M5yADQi/Sxqba1SJsa2FVi09rzFJcLhxxw+AxOuLuWV8IUHjCqTRNZ
AUB7nm+rNZE8qWQlQ8RUeR+zXblfANC1/0RObacOL+u4dvEiKsSTDM3naNdm8VaqOctx4Ns8qM1P
Sa/34JnyQhWwvGMmBkL51dAUxLBIPefzsZuKmyHx1OypGEJ/UL5GIQi1TytpPq8f2ZUQWUEqBhOQ
6HTVLuDQCmvI25FGJFAXKhyA7BRi4ev55FnUB6miTXmMW2seChK/5yWWzDvL9YvAkTaTkJCg9VvJ
LgCk59hfyvv83AWEC1G83BmMD0ZjBWJxDL2ADFllfHDaEQOs3BCGKzUgmw4gxcBldchduq84g4kr
J/dMFOORyhiy5H5ZF4g0nNg0vmIav2sS4bm+VUM6XdTyJSc+XhvCEPSBkDTth2zblRtUIsLpWSlL
NxS2pXBTeAIew5oXAm/yxRRftWGb9m5Kn6/bzn/5EEyJgNNMFAGNe/4hxCyoQUlFgrG+GWUvG51c
BPH2kPjP8q/6saq84iEq3BRgJeJk58ljIdvxCOrvx+sfshKkL+0z//kO5jqvjWpOK6EkAZB2bGty
peqAAjFaSyIeYNuyiZf29COJsSedFvowWJBU+MlDySvCr1WjzhbC2JARJdNUhFBoMjnAdMGwepo9
pbk9HYqv6qOM7f5rRkuCI75O2+LZvB2w8byYea1yukwcLDARAGm4GBVrcxV4F3oL8wrv651u3tLO
GV0RfLedXb/VvSMNf9qXaNwXQIpQvLK7r3pb2hg1HpsFt2d99Vj9LwMJ3BS6hhgbK+Y+lyt8Tbcf
c+rM4VsvHIiJQtREt61wQE9ArL2p+t3YgSW4b+xcSPZazEETXiuNAXUBhEkYTAT6Alu3bedsFCSl
J8GLpL7PBbBTzNo2ei/XAALnyiCblAJVeMMo8qDwLqrVHQGmCqIqQFAvw5jnOhirsKpNc4R9P2Lk
09upu/mj2iQbsjMeeu/Z2rSO+GEBpbncNoeO49fWTP5H+EXCU4z7uqDqTAJqZuhUaA4EeMrXz+/a
kwMRIwbiEVwB15qlwNLyqQFNrwiTm/c6dcBP0aDYcYx1R3upny1Q0BlerTnXpX5nRNjDfCqVSQ9p
GFKsa3FZmdu7g1e4SWbnfnunOuFkj3bnZvfCXvHedu2ddhyfNsVjfzvexlvtL/hY0RqQfFz/oO98
xrUPYuLMWFf1xizxQZot75t36n/ETuOknzcVJg56t/O0wNqCEP2r2j6UBwvfWB+Exz+Na3jRxno2
XfQK7NptdJPbb4jnNhL+v9k2Nt1Taucc7X2jel37WMYo27JqI7nHx+YYJUFa7QGU1HnQOoIrv3rS
o+Z12/BWfO12rbO9rqfLmAWdzAj+l85sFD3ZHLfcVEaqqlMd5MBHVMTMtmIfJeMO7glZNhCnedfl
LSs5XylGnmCd6ChemsXY8gpVwNRS1bQNzGcstN/9QYtm/UJcXv51JYUH2FvUcZUFORMY1sx9qg2q
STAhB0HJLkaDQQc2pOMwqLYxUlfIdkAymzROb/iShWAXB3APxL+ITDH7zNxoDWAeq7Is20BNtYOU
YmLXij/rXvF7mf69rsdLTwJ8YcALI5eGd7f8HU6cxC3hSNTERGtVEDXiEbwKeEklnOTFZSRwLoIx
SjMdCqpPVRsYQDDKG4oa37aqwI8goUeGcydwlsPC3hVTpndaAlljqz5GeeYrIa8LmieCMQiR6mkp
dctygNytRZqdRq/X9+TyLGHz8VQH+gn+Daik86slbsKy6rUce0Kn0JYxnNWAqmoGcJGWl15aDX8t
seaUbngymSsd/TYqcH5IG5AwdRS92k1AGCrIPfyJ3fXotVE5DmNNjQBLAJABIPAB3b6cgRPDS5XU
KNQCatTmSfcmI9XsWhd/XdfkyiW2qPJHCnOdDFGt5pUE867s5hnw5252BA+5Pe8d8G/xYCzXdfgj
bPn7kyUlbVHOmlW0weRMAK15t3634FlyXq6v6TL4Ol8Sc5yIVQMzLISU0Y+f4hfeDbx2Wn80BgyN
80VIA3YhauF7tEb1hDnQrB4BXoBJjU7lXFdrbu5UFGPnQ0bRcDYvPrz5Q8Fj1+T+s8AlYlqXYqDv
EdyacHOMM5XUKm6SBFLmUXAJ3SSS4tdK+tF2PEYHnqTF5E/237LidCzltg3KwirsUI4eE8DOoe/o
RahKTgS4agULKi8Aagw82JlVaW07ZinwPYOpitwiRjee9DEjKLtua+vnB5G1DOzApX90WfLJkgb0
0FNphpi4vokaNGXLtSdYxY6aiW3EnmxEt3GoOGWk/NLo7I3R+Hb9C1bXuYTXGLYGhI3JHOAkIgDp
KMQ2yLO30sIy82MU89qLeUKYg6t3QGknsYRVWoIfD/EhF4Z7InD5vy+DFsDcI54GDgHsELWec22G
kSV0hhrCQMhXiMwSpgcddGyJGOqsU9DTEDufv8A9i9oPwdyAl/bE60rUI8r0TssApognaJU80Tne
XtfySuB4/mWMBtCtUiVdbeDKwSPSFWo3fKzR6P43nD1ya2wHCV3BrvFs3Gq9r3+agRk2tqYGvHfN
pfPBZ6CmjjcusK9Rqj1XUNeqhRmOPYb7MsuJ5ftRlg452YOpS9O5RbflSjuPspZMNV7TaIpeqonM
mgVB0KZGpd3SjTwn9kR2dfZeWp72O6reSTHb6PQUyBfQhDhn9/LqQ9cTMHUA+YK4C/wc56s06QiQ
EAMjjLHxW9MPdcZ5s6zErBCw4BOoKOdhTJm5zGsQb5W5mvZB2ww9CP5oJko3fYZK/5F0ppVs8Gfr
QxLMTnFVYs6GrWeVsZUF9Gm51y3r8mhhuH2hZMGbANOhbAVczOYoM8N4DJCklhIXKBxA/510kbrg
xOHhTVw6YAiTAeC2PAoW1JlzxXYCkSK5KsZAyPOdSqbGoRJ8xpiOeDsWvNB5dWmKZQAfAIV3YPGd
SwvHuezMho4B2lzE/aSH+u2oisoOQKwpp5FgVRSa5cANjfwsaKkZUYkuZqAKwsImQFdhNjXfylqp
HJQQw4bXN2xVh0DSWEjMl8cHcwRrMwFvViiPQVomjR3J2zijGgYhRrASTbN3XdhKun/BlUKWEq0g
yzQEo0NU3gdE03QKxFGw7q1Ib3q71CIgWwFQyJqdyJhodo9znAPiOKp9g7RGvU8qI/+gXY83n1GG
+WgXhtQ/tQPJycv1D7w8qvg+5Hfw1gT0PxIh54qvu66cC4wEBiGahw/EUItlsotHGX+pc8zvq+Cs
w+N5gcNhLnNjjgyhUoQpqDDQdcAU/rTXQWcExp4meRLVgUeFu7Iq7C4wcdCDgzFq5pV0XUOXpolv
P/ktRkNIEMmhHqlToD8oH9lOf73+8yulifPfZ3wZIF2iUEjw+3LsZL+zQxzsrMbGEBh9JvnyX468
yyvoXB6zFxpJlS5TIM+Kj3l7yJuN9Jrqv8d6M6JX1FQfR+AOtra4o2nsoEhnD+NDHX9WKm+GfyW9
ef4ljDebqa5FdFQwXRt5SnfQ33V6IyMdV72nflU4YqHZ+cbq7t45Glgi/PN78Vwu4wEA1i3MqN1M
QWf9omCBzbbN7JPQR636NfrDA99es31MLi5tstKSgGBcm9JLlkyaYg6STEb1vUwm9FaHd1ZShXYv
l7XDWd1ij+zqAD6MnnyMlwDlgtnfpGnzCdfjHHSK7OrJV5bY1VO4e5ulbdebDshzTP+6yLXTpgNH
BoS3aKHAI+Tch0yW1CTKIM54FuiNn4op9Sej5SWqll9h13UqhdFjlVsxYGH7OTDr0qmlcFPSTXeD
mX87PJhWykkXrJ0SENuC3AVPd9zvzKnM27xIJWrNgWVG5FbEO8HOW6PaSUKjbBq1DPo0LXf/Qo8n
Mpmd66V6GOCkIVPsUzQJ0XFDqtLc/hspKMEjIYZO1osZNcTardEmqP7KanuTm/OvAb1KHCFrRr+A
C1rIfSD+Yx3+mIFLshNRYpbbMbqJJMOXQ+UxN8zCnRJN5ShuzUXDQ6PfCi84YAczlyzSl0IZUiIG
M644ezC79g/UXNxqRVfxLvQ15wHaV3WBMwSCIsu/EPXqrDahOQdoe1R2I4hGUUpvSke1zMkpMjF6
6VvUHY2Bguiozqe9MVg6J1pa1S5q5+Dx1vAfNlpaBlMkY0DuYkbedJ9mZmsnSjcB0l/Dq2I2P/+F
xZjowl2iBEhj7HLOZAJ2CcCqGf3Y+DORRNusqcBxXGteBHMEBroUFlxThfEiGhHkShtisAQYw0OR
ZRWIqbrHf76SUxmsD7E6wUhy2H5GBMlO+jZyeotXy1ypUKOHDVGOBo+4EAQzKzEyozAVMkIKMvh7
TNs2B8OcrF04LrQdIhJzmdlYXh0ZgKxRa/SXRpNuS2E0eRUavT0tESx/aIbalqppdjtBT54iquZO
nE8JZ5Jr7egAAwY1DYwjghueuQtRSq8Ki8gi+j/D0AWnB4CEWgA+dWmeBdeVvy4KFFNoaALQKYub
C9LmImoySwwaoZscOY/757IB85E2oRPkuqhVWwJxLiCOF4QinYnZRk1LkrxRYEtiF93OaTp7qtyK
/8aaTqQwd0RbE8VI4LED2exUP+5oudPzTt1cX8uq2izAoaOHZ0mHMTZryvnYZ3okBUC2AAInSCE8
OsvpLVJSOucIrgxywHJ/ZGmL8zvJhlEVTTipYIoBQUYBFSCzLvqjNE7lsI2UWeyO/ZQoky00c1+D
La4i01ZJLLGxJYB8o2Sfax1SZGCYA42j1kR2W2sYfS7VFIMK/0YrBqBXRdCjgcnu/Es7seyEVgpF
DMhldC+1hvZrEofmAVxeFqfksiiYDTzA9oFGPrxf0CHNHBG0xBm0tTIJ3Y3y8zhrH3UlP8ZaEEkY
AEH0vPSWtJyQam3TATa13DEWoEM1xrTqWJ2rsYHMoV7IXrWqc6gQxz6aJ3gMOGuRDsDAQReJvV+o
lM41OSEc6KWSSkGcFnZyaHV3DL2+8euBExOsHcpTQcvfnxhXGIYZqCTKxZCLexInTh4RTuJp5WLE
9YTGDeS7ACfLghsP6vLUXqwiaqJ90TabFOgetjYQNLY8XzfAtXcbKrRwmUDSUQxYx/lypr6OrbHH
ckRgnTty1Lt6G6t+MtbjranWgtMm5XBsaxWVfc280TtzeiWCQjlavURCRTXEwiQSYlXYisQmkGmO
2eloTCW0Seh2VOY3o4rZfPmlNnMbEwZOtVdbAPxEsjtQvPAn/bbJO6/L+ztSljuhiEbO0Vw5L2cf
xFx/tC4tYZCX8xI7upr4cl4eQmihmwY7GybgCB9VXhPwim1BJgDhwCMIYHY2XDdHqopx0kBmRFw1
vRdBVHJ9v9dX9SOBOSYjnlxWW0OCWsehn6OiZ41BNyTPdV8jmZE80DE8VhaXdIi3MsbMZqR1aV63
UjAVn3r2KtxGFjJI8/SUiuqmTBO7bF06JY6lVB4mam/BWZpYHMT7lSoJlAs6OdDKIcy2WJD0Yi4Q
UwvwEejKUtCnQoXByQwNTD4SmjULguRjuE/11g+lUbeLVDkqIw/3ejEbxg2ffQNjVkaDG8WacA/W
ILJ6FwURL7+i77vXsUekNAPs+zhkvezOpGg43njVrZwsn7mC9cEspGRZvoFpBMH8g+jVUY2POecl
k9edyo8k9gKu6iqN0LIMHxnkoQ1yVuEWyev0pXoa7tQPHm7Kyi0DlQIVC+UnBcESe8uECfhpwEMc
6O1RVQKh8dWJMzu7cruciWCOTd/LeT4NFbyT/gcrAsqgTN6jwcR1trt+QNc36WcxzEFpyaANuo6D
QmYHHUJbzSR2qZd3oFq8Lmgtvj9bExMQIOacaCTCFXTIz1bZria+3qiOon7JqFMK8eBKkiOkyv2c
EX80N7TH5iVurU7+1OuvKlG+tET8vP5Vq/7pZC8X9ZzcrhLeZhLRoGhTeosTF6S0tjrvh+R3I9wV
0p0SB9flrdRg4BNQlwWNMKoeAKI/F1h0aZIiR4G4obdr2KoClIR3/ZPItolOJfrY8Npg173QiUQm
5iPlLE7jovcmDj1aVbYxWxuaPSRTtFGF9zI7Dp28oaVY2k3/orWclNCqJz4RzzigjlRTrIfd0nJp
1ZvYlFK7iarU4+h19VCC+gLZDMBnAlHyXK9GOQIwr4AY3XTk552K0z8Douso28jWAFzD4T1jVo/o
iUDGnFsB4N6CiYOjgj9kAhNbZ8qeIL0RGrvt/Ov68nirY6wm6lqazBb2kJb0d9PlhWOmkmSTPM/+
zYV9sizGWgZjMoZphKRZaz2iPWSmVyvbRj+CIIvS2UEyiiNx1QOdSGQMxCIDSQcDEo2+2Jjhdup/
NQRDc73/z3RogtIVb1rUPZf3ATp0zy0EpdcmlpH0epQi/T4FRHiUvQvGyHEorLlDCtLH+H1EVICA
ZhseiUYqK4usFGC32qsQtrfmkOicUJHV2LcMc0mOa2gDg5zzlYSK1EfqKKSPNXCme0Snw960Rrfu
n65rbFUOarRLxyGOFJtbEpSwLUAVlD22ae6OUeybyUENq52RcB4gq0o7EcRECuMYFRIaH7JHsf0I
i+e5fr6+EM7vs+htfUJ1fZ7K7NEysg9LFGxL73jBHk8Gkzyh2lSiV5QAT8I2b9B5H+Mf6RD7+uCA
1ldHw1cFomrO2bm4Tr5N4UdzbCwSVlouKAJWhlKUP32F9+ouO3bH8HV+u65C1gOxgpjTE+lCj9sa
tjCajS8i/223SeePlvhP30H/KwgE54iZMTTINtYu1J5t2NfZI4AiZLg5Wx7+h7T3anIcZ4JF/9Bh
BL15BWhk20hqM/PC6Jmepveev/4mO+7ZkSAdIfbbl52H3lARQKFQKGRlkhrsbrvcQz/F/UFdVW5Y
Y0wq14douZxjGCvNx+xjeIBISwO2NssGUcimBS9T7k3E7lb3zd6ey79DZOcSz5byIFTJoVPL3TRX
qzKTK3Ay+Zzcbomc57n/MjppYThH2xx8RGdiuV+Velj6hvmc+vLTLCfEx5N9p+ibqX1usx+RxKNV
v7UHFrkWKCWhiQutRpeBCcRn0PXoAutZGY6SuUEGy1mwmwYwkO8WQFQrmEqbLPYNGO9767mxdqr5
OAc8j7g1ZSZIy1HZXWDkbNmw09oxrQ3ffy5amfrSozADsQmeqk4B9diLWomc7Ogb28WuEZRQ8MyP
YgiQ8kzok8p8VuQqFJ474PLBOwSV6C56rYfXsp/WWUfGyu66owUeqekV9GeFmhHfcrWqpDGvNnPt
lkB2ACKjYP2WGjAzuUXRJ0VVjsIzqtBUqUcnmyICzub7zn/1fo0qNvg2QNYO6slFhoY571OhMio/
j4PD9td0iN/B4Tp72uig2PJb9Slw4Lzm2WUKL6dYx+sqBoRea4zq+4POcnxDnXI11NDSprcqHnug
yDB7+VP6FUaSG6A5jEfQdSMoo1ldXFTGRR1KU2wOYAgiHrgSZBqFokEkKfNU6836rYW2JtFOSjez
Ee7nlMf0ccssCpEi7qQoOkDWj0kLYgNdhTrQL4cGaDpbN+cMvLC94fhKPYC/qMrXhjWMgH0N4TqJ
KunFSnLeo/a1Dy3FUBU4IbzgoL7MnIJCn0GRo5mjQxlNJlUEA9unLYR1qfmVfd+R2AQcuACwfi+F
K2hM4k2RcVejn4ZeEuP8YKBuSdxxEx8azjX82nMuTTCjUTrNT3Owfh8MCag/p4U6faOBUOR5ntNt
GqxMhVeuuWURoXPR2Vg0Zti+iz6IMjMS0/xQy7YZkNkiubILLLvoaK+iC4PXr8azt/z9bG8oWi4p
iQZ7qmlnIpDwJfjwnTnZ4Gww05N8uL9mNw5cFF3/jo+BGP0fPy3nKIHazEGQqNl+6GiV6LbhnDtt
ucoKSF3SHm1RVYH4o9LwGezCWenc/4YrUCscZ8Ft4YxCgg5p7cWHz8acQX2pTwCVP+hVS7RdPT30
wocP6rfulBXbrvzdlL8sYHq+Rum5LUwnLyTaRKBBH6NtUhQEBfjNXPM0nG+cBMtnYekRHxfwFfNZ
EH1IIpwP+KzMFoKdbu6yH9KHQkODiL+CIyQYak/bD+vGlXczL3jc8AMYR0kCHZPSog1yOSdxm0qV
gQ6Wg9RZpMXrKYK/N5ZIGZJdle55gkPXNwuMdXlyMNBmD8Qzs7Hyrov1WhHyQ6jmp+Qgm0iDspeg
TLz7a31zUvG2ARAdrn4Y2pJQnK1104AeJUYp/TC0H6o6EMvfDjb2Veb8+AJv4lfkA8txarSdAXGl
Nt7yOs2v+kERieFoEJgBwBstLd8cdWcfMHWKGOmNqB4qp9wVD8CfPuvP8iZeBxtzPT9bP8PDcNI8
31Xtmlrrfy04x9pnvEozx7HKdEk9AGRE+uYYVRHBo0spGfjnyUApTo8fochGwL7D22hXq8yMnTmQ
6jLIR0RwiDVTtAa4ySbz2m2+alexO27HVeQFa92NV8GjtpaflafELVx5JXupV3KOiuujcfkSIOyB
PzEhA2sx/jZU4hwKAWZBl/Zq+aHKG1ya0I+41gRPKQ6t5i4CphzfWy4PF3kHjFpIpEQgnIGgYW+d
lV6WYxVV2gEtol9lAf6EbA+m3F3w5BMUWHmuvozhwhwSDeSRSHCQ5QCRzWxhcTL1ppMF/fCeglBM
zSn0rvTHco+r2hyj4fj+6K5OXwXIFkDxwdUAtCja0i43VgKJvwSNdNZBtpyuX6fCtlIp3rgVjTeN
Ny2ZeGFdzvtlhJeWmr5qoLydWod+1W/7t/xY7eUfINrYmavkMfYaJ9zlf8BC9D+M78wqs2+SKZV1
y4fVKfwCDePwNQaQ1fSMkMtBt/wSs26LUNk/42N2SdbVQYNHa+tQor2ieAsER1tVOukOtbgbVWpN
r3L4M9QgXyiuugwaIBJnqFd3Hly1F2F1EHVrIDVjb9x+KcbGpIw+FJBJtFK2CQ0C70F/uT+hN4Z5
YWXZLWeBUEoBNRvmwT9kxH3712UQZgjMxdPsCkEUJ/x49zBpxHg8DU9o5ysJqr+8bbb8FLNc0MtF
KNeAoMBxzYyjSiFoLgyKfxCfxZoIvy03P/o/xDUcP46o/2Y9cekCr+IouM4hVQasEYAAIPtiRudP
YqB2mhQchVWwBXnSuLUsZ9xk7rFbib/qvflQvGk2T7bkOmjCLPwB/aYqbjIi+zqsDZU2h2oI7UwV
zP+koQM4xmvagLHQqdyGUwO84YVgDUR7DwKmAvoIZsNVtWlVQx6FENjpPCMjg0KaR7CiiJxC3fVk
fmd+uHeiswCBi8l49SLJo1lIElwaIKj1WfSQmWvJ1HJ75K4cBUSn6FxQ0N2CYx+B+dLh68LXq6AJ
02OQEtPT/9QiCd/CNwGnwS5ywz/a58jpD7+aQsYi45qj7AdQCg5S6DDlJenf5ok2uzwh/cCJGFch
mTHEOKQ6jFUgBhhaFIDYQDsY0GZQVv8yXjA2mLA/yb2RSjhijv0TNLR4larrKgTz84y7oQ/crGIF
Px+eigcQN9jAAOir7t3ObE1AJkiklt4f0FVTC2gQLhyCCfS9r/hBM8Pk4PwaXlIZIpvas2O2G59+
PvsKJ1BdZfSMtWUNz+ItwNCzUS8DrOB+KfGf4s5FtjfvrSfVcO8P7ZYtgPSR55oLCQ1LQyjJnVVJ
jYy1KkgBQQCUWH5PHYUM2EAMHvPOsvAXARjRCLkALEG5UQZU+nJg4agk8xAkw9EUwvixi4fGlitD
5KSM1y6O0ICnFah9wRZIKRkrYitUQ5irwLzaveZouBRu2+JpVp/vT93VsQioK0LRcpoga0M38qUd
VZvSNBY69WgkO6mNSCdAEPLHfRtX+AhcGy+MMM6eZdCKqIZRPb4nH3CH6BC66Vv+qv/uP5K3+7au
LzzftlTc7sAwjtyQsZWLkCLWpVkFZ9iY/FR/5iAc6k6W8jvzn5JkrZUjSZMtsGU6at7SsywHIOho
6rWlEb0jzS5NnftfdHMl0T/1fz+I2XZoVZZiqECrx+o1m5wC/bWxuhtSGZxp6/uW5MUpLl0T8wxg
G1DuS8mRLW0q5dw1YoIG2O1A30GRt4Ko4QzlttCO6Eh/NKePj6+JHDvyb7s8vhf4zPCyQc82e1Dp
edKGigrak0Qnph1/BGteM/AVkODSCLRgL42Iaj4bxizDyL48lutf/jrxrI2wtrzY4dHkXxeKFjf6
Z0ToJbk0hhcAlGeR9R77eiWiMPRoHIBJ9Ei7iXYA7D31D7pvc+Vsbu+UM7PMtk+L2ZrFGBOZvCon
mao0cqRnYy/sUVDl+OVVIsKMkDlErbJKpRhR4WhXz+v+VeDULq8QjuxyMZHFkMYOmhDwe/k5q2gs
2+HTlNkdmieJ4TTYlWDF2ei/54WLndzfCLemEYeBBWFG9EiilsX4Y6kIA950gfatdwIxtv6uddC7
5eG2tuXS6F/de9Eqc2brO4098/0YFG+VrvnqUfTGXWyT308arZ1ix6PxuAIwYUIvDDEu2YTRrAqR
gVB9rE9Q9yHtVvyhPuXbBmLZJlFo/RKCi5EITw23OeI6mby0zfhlX43KpGaWeqxDJ9j6T09k9oSf
mjd/KTQIgajhrOB1Knlpj3HOKrSCJKkxqRqZXdHpV5YH1RjOGXsjI7q0wrhoVhZTVo2CehxovM6f
qn1QEd+uMaEK7V/CTffWcLLKG4fBxRoypxN6OmqQ9sExTa8gu9Hh7Onlgy8OABAz4UoIUDGIyKFR
tUzrmS+qSTsqY6zqaOFPiFS+BSlvVy8LfWXBAOfGEhyXE/bSQmSl2XJDNI7lu/hluMA6Go7QkMkF
ITdUXu2QlylfecIC0zaAARFR8VHAPHppsI4KLYsUKTg1qi6d6gKlwhqbm+ahEbtmDaSDhtbQQ29B
ZuR+FLkKkN8AcVlBUxAKxQbbth8qUQBE4hicIFZt4qZbIXUdus/7Rq5vud9WUBoG7h3XXDad9P0g
LOMY49MqUJNFDjrdSdsAeOCpDeSIjcROPakNvPtmb82qjPwVGjB49IXywOWsKgDWtIDiBycAhiAi
t8erGS2h+lGEnhT/Bq0sZy6v/B6P5ajvLPVPhGOQPl/aaxUlrJVJDk/TRnSCTbCWnIFzgb81kzCA
bg+0U6ClkH37y4QxsiK0wZ/CtboZd+NWXzc71Y2daXV/8q6PtmU0Z5aY2fOVajISVQtPtSushFW8
MzfVvl4lFOpWK+k5WkubeAPqFI7Z5Wcv996lWWYSEzGOumGG2WETPkUrleZP0vOP+KFamy4Pl8ud
TSY25mE3C0Khh6fk4QQqcvU4U8zlvlr9a4CoycwmExMrWQz8xMewhJXpGW6w8T9x4dlIjrgK9wLn
qnjTEc+Wjs3GM/DEpzmGFT08Sm/5R+HyxrPkFterBG4R7Czg8Ng2z1yxUi0BzP0k0sGBQOxqXCme
/4g6CMcdbuxhNCsuehPLzffK31H0L/REr6NT4cyuTGc7tbVtv9XtZD1ThWIz25ELKe7VK8fwkmhf
jlBFXyke0NDXtgjeMwuGXi3d8Es5/nb/4KDhJSX9Mjx1G9P/aIlZLXWU6iAFz/+ptfv1THy3dN4U
p9nyGFquMwHtckiL25wdnOFQRP68DEnBtenhZ//02zVtbT+54SH4gYcx3jHKm0LmVCuneIZuI+xN
iFQCNZzO7WxUVCXOlfDGNsbAwMQKzp2FDYPlo4/STK1A/BSfUNZciOakB/NRckJSHbl6pcuyX7nF
mSkm6S6i2UgBuYlPlVPvUreiqf2zdzOSrSJnXA0lmZ7kR/OxWmtUXBnr6TD+/qxASMZxmu92sTvf
wXLVxxmQTlWL7xg26VrCzmghsIX3L5FOTu4G4D+N1oPbvSfr9DV+sDyFtjRxjTXXqRbvvPchTMIe
QpsFGSY+pLRbuyFzQ4VD+/b7B8S19rUXub7jOzwGhOsXZ3jyQumwoIBl0OUwWybJ5KLXBngWGLFq
ouxCOm9nn5q2+Fjt2o8NjZ/LffUmlZxwdB1YL+0yOyhL86WYBbvBh7qRtjIUtbiY9+vQemmD2TVj
GUbAWX3vGoHM5JdugwHQ5R0Rt/xYUYG9g+4NyBDY5w5BjtqpaVVsGW3XxE+T9ulPvOAtL2c16xvn
RpjjtfSlsu4mGBE9deN74mb4fpNv3AgAi87zvcarV9JmdgxPdwu7cIcVr1x0fVkAhZAELk9g/xSQ
UzGeMlltoKDfOj3pUCkalZ4kPDD/9Ql1aYHxiRRiSFUs1+mpNxP0mTyABZ72kyMkROkPSltwXPD6
hgzfB64PPbEgswJF6ZJAnUXxWDbirtGghNAoz2NHWwFQOycYDoKyU3PJ0QBB8DNxXaDfpIZoUQNx
JrWzi/p5LHd6WJDy34rU40ETT6sKuOPwXXisYzK2Ws46bEUZU+yjOx/11RkSd2niJH39wTkqr8oQ
MIVn8OVihq5g7JPLsQ+zaRbQS8hO3VfzIG0zugvW1W/pJd5LTxxTtxzHAooKyTxCDYR/Lk1Biqgt
26jKTnM6TzKdiqD8ow5dJNAuhDiF0baFYYdGO+9AA9e8T/I4ge858Ie9LrUFOo0EK8ZFpxHS342m
d5XH+b5be+v8+5ipiPR4CgLwwJ+SYjvm087yBRLO6joQI1tOPwucCaqWkymobOUlHAHEGJ7vf8LN
GdJBwgaIMBrCWZywJkbCkM1pdipNbYN+YzTpqbwHvhs20EUKtDNUbUxcHplyaJllXYA6cHYyxRKg
1VgOqFX0lnt/JLcyIwskEwuEyDRB/8BECfRloKEF3ZmnGsznsy0hnTXXuq0Com5t8OC90jnIjuun
MYRe0PeDvQ6PzjIaZi7dK5cyVZClPD81pEL9M4C87JPzUXor44mXYN6aQ5CuLN3gAHACf3ZpSjP6
qmz9Ahgw+sSrr96eubMfZ8Zh+aORT3WZn/ymGx4toZbftSmun4Wy6yD6gZUlEjSITCKPRgmfLBsp
JDKAsQodddQEvNbMQFbQoFccWPDQakLO2l6/lUAJA6AIlGsA0wJGn/nC1jemoDSN/iSW1AS+JKyh
5FjNz1Xwp43dAXAo6zD06xjKmUJokaoL7ak5BV1Ip94LfBsCrpYCnEO1q3ntmt/ue3lA4ttQxcJr
ObCIaBC9XBpxFqtUF+rhJFSrKpDc0v8F+ghSxocgBK/9vJryBrpC0Asx3EiI1n4P3BZEYrKKCAXN
3kfrvRV2gK0UqatrTpit0vCri8Az9AjeDwf/d1fvYxV0MgCZzyXERqg+taQoHQEVLRGPeuW7AHEB
bV+VDRozf+di4YQP0Z+s90CNqcfv1kAawOHv77frIxOEDgslMHR/0AbAxlYE0TbuJW04ZUAjkFyH
RpXYpaKrxtFXo1aj08vmZ98JiXPf7vdpz8w3iqEKGg9QDkJdjzmrpcjXI0gnAQw4vvnauB5FtwjW
RX6YioMYPUGpIvJfrfE1EpAvh6S0JKd8VH7pa1nYZDvxGBt2bJo0fhjRqBdQTXqE/lU7r9Wtarqa
bkv7KTJsaXw2Jqd0oifZco24JWVNxn2he31EK+XF+iNb9v2BXcNtkQ4AE449Dn5blJ+YpDHXmsHw
a2E4iUkIgC+Y/9VHS0VLITVUL5z3XVUSPbKNZ43qWy046sa+qkdixJ75AJWhMOFhXZUlZLJTff5F
jGuPtTomU+gPpz7KieQOlZtUT2CWbYKWllbmTfpuCmy8ihQ7fa2HH/0rlJ9q4UkTada+C71tFNQ3
V3DG/RQ6s2HL2T5XcazaEoDL/ipJK3gOndptYLch7/S/SjS+2T4XsVIwCgC3xZw7Cfixx1kek5NG
bH9yphE3V+cIRvGnkNOcsoSfi3liLC1fcpbOJbIRqWU+QNbGF7T1CBo7Ws+jCbZWnSeoeXWzWEwB
V4X2ExRusAcuTVW+2afVPCenhNjG5PYUMJl6Ee6474xX581iBpSdqPnibepKvKQxQdAEBDbMWEDU
I0PqqGy2vFPtu2bMThxCB0hZQaqCJIRJgEC0UUJgqilOTT0KqzxQC5mWYuQnkPnQC40Wk4FenrRV
a2+GCnQNFZU0MumQTElN+koE9kmYI7OkOeiywI/mT2NM/NAYgP0qoyb24q7rg4cIZKCQJEPLjkQU
xZePValYcE0NAHea6VOTkrKbJ3BChsmAKFv7FgpSoT58pJYQ+24356FC51zof0YFVJmoWE+GwAls
18cw5hyaUyB9Q0eDZLFaqaJa50NmSelpdNt19aDYjRe6EZ7o4ocPdQWW1o4Twq8TGMYikzLpPZQJ
+gBZf+uWu32kbLKBRmsEuNldNE/8AxdffJXxLkclun2hOYjYjX8v3beb6qRUAIjCPeOhBQmZC3Tx
gNKf2/ROm7+q2+YTzD0Z8uD7/nxdXoJhtDKjmwG0hCDKZDIIqTT9CRq/2alxDKJu9uCOWbfOdOIE
8eXwYRz6wgwzo6kRTlnbIZ/uaPby4/jFA5Rxx8Gcfo1VhmlQwoDvGduW7B4UJyb030MameliziLR
6OeybJZxOBWB5Do1yUMIQAblLMstfzhfFuaE0aLZb6wMywIQjIshuW5A1LVJAmpsYsJrcLt+bl+G
hbsOHv6AO9F0Jnr2tWjWkbKYgzZSu5b/NDbE82qiv33eH9hVdsQYYtwtHOd4GsooO71XZN4GJHYy
l+Nq1zCTxQYubQjSKKzDqy/3EnIkPO5MBWy4j5i29S7ZHZ+5ddmbK3RmhdmxsVlV6CmDFZQdJOJK
K/R3Alry8lLSL85l9NakATsACCguOuimZ5xhlMwklaIgPwkheS9GanhxQFar+ytz4wBFdQ8tLiIe
TEF+xoynqMFkpCodblLE/6k85uueiK1HGw7x4c2Nem5nmdeznKBD6isIOey8zz6x9iQ4QYh0c4RC
8/3x3Jq0czuMSxepMipWBDv+swxhLf0RDyoOx9Wu8kB42rkNxpuhANJ1pd7mp62vEfR1fY45rxRy
I1m7MMHENaExUBLoGkxXupY9kQqO8FOhR97T6zIbbHw+H8kym2erIs6tokUSRhKv9Y1b75YmxbVR
H9ScHMMXXvH01mlwbo1xaEkCOfPUYFDoRvgAUTL94izMMvF3hmMxKW6KYqFeQ8Dx1K5VO95wfv1W
fnC+KGw3UJmjaGgq+Hl9A74fzdHJQ01XnxNVSPV2341vhuazuWJLokatB6C8q/LTRJFwkmwj0MrO
dhJ6Zbh1wWVa7k0bszetUez7AhKAWBckAq4ck8SNXMHmeBtna7JFm3jQR6Ge4WytPR57hLOaggOc
t0g8H2A2Z5GO0zAlmLjqK3bV9R9ru0ZTJqSMj9NK3sq4Wr3eXyresJgcZ4gF8KpPMGhHhz/ZbrPi
DYmzbVjyTSgSiL4iwsC7SqWV+julvBcFngUmDAxlJXSziI1p7rezOxJctnl7n3POsIdZqAZzmmhY
/AHsHJVXOxtc0QnnxLyZA/zdNeigu4xnU5cKstH0iydPtN9VZPoc3M3KpML68/6qc4LBFWFPHcxq
VivYNHZIY+t557yIIhmI+taAKI/yulw45+f1TUFpAkkUltDm2poJbHD5kdnppqS8KbyV4JxPIRMM
AjkANXL5HQw00tsmhearra3qrYoGX0p5GpOcQIcunsslCxrottTKsn0S8lPZxrZu716SR94mun9m
o6330kzrV/HQTpg/lA3VdbMWyYrjEPejKGTbLi2IgzjKUQ3fw0W1PZpP4ZY61DQ4+Q3XEZa9fHZk
52XTDgLoP07iFyHgB6c0xMWAF0XvRwSwhF9a6XNFyicdadRA8cxpUiCAH0MaUZX0Hznup8ZXtxO8
3OFd6G7bXdCQMgotQMRf2k2CegxQnUD0dmp73xCIfb7eX6fbgeivBWb+Mi0aRLFI85N0LA6gjd0o
eKiNvftGeMNgpk+qtKEWwQGBrPonSvHuSnn6bwaYVErUxwhVExjIZpKSnJi/45f7Fv4fjvbPRLFw
DKtDu8w0wcR+MG2dzg+OkjsbOv1ryPB3Nv3XzpIKnzm0H/bIq/IkR41AfI1t8/EldTh7k7PmOnPJ
ga+ZatXCqwZqEQEdbqOzKfccI/+PSPZ3IEzkjMtem2ojRohxTS8D/lkgidfY8UO64m3P5YOvM7a/
ppigmQ4gQ89aXA3j3RaSwa6pkJ7+mPc5XfGqYrcD519TTOCUqrYfYi3Cq97mPSL6kTOUa9QPs/zM
js+tJpLqDmsjNRuDSLItaUR6EB7wdkMytyZOCvTT4ZD8iagxEhnZFScg3HZ0UDmDMwwABFFhIoKs
9VoZdstjIpHpuJaIsQLYCOxhlHK21M2z9cwSExbQ7dmlpYY3WflPFdAaJZ2QWPZ23Jd0xUm2b5VP
l+fYf0bFRAgjy9Ms6jGqCW0vAR12H9RJV5uvVwVZiszx/cUJrvzxrzGWsgC1sQHlYBgL1+GRVu79
ebsZTc9+nYkQZmUVPgJEfnr9OYfkkP0+3v/9m+EBpdCFcmEpvjPLUgEVDAYIpL/2aNvZanqJM4LM
6r6R5UeupujMCLMeZQl5aWlEnmN6OEi9F/R8/DcLrDZeLaAFKQyQYofvM1HhWq0nrjjp4c2F/jsK
VktYKbv/P+s9eM8cj725ymc/zQRpeYqA42wwQfLr4GkbmagrzjrzLCiXJ03ZllaC5laEMmDrWufo
H/7jEJiw7APlBowMDKRPPR1sh3uFvh2rziaJicZgSBum0ICrgmjn8KugT4Mt7mrKGQfHV78fQs+O
5NSqQcWkwsr0/P7L+kCG+fmfNgMbcqGL2kqdDAPhaV4l3q5wa+++hZvH1tlEMXt6mtqs0PCEdErX
wYtIIm65eQk6d/azwuxnsyiFKl3uSar3CnWOrRkuMSOyeY+CnIGwodVQhzlOKmyL6iEgySmnvJv5
jcUG3AgaDgBtgHGGfWfLKh8XilYpkLbgZl7QySV5wPOoW8nRhZVlmGcuVaKl3MJ/8LTpKO4viayT
NQRpcXN5vb/uN/b4hZ3l72d2pAJ6neIyGtz/18uETTzfvbEgGsBNgNCDOEeXWBR9oip5CIhdgZs4
xBYAZx0rTiC/bmJFz825CWay5qkE24oAE/7PzhleH0u3eSkd0ZZeafIZEs5uv3H8XVhjpswqC2lu
S704vft7V6yoCgYNkIzT+s/9peHZYbZkLZtDmzaLHWDMR6I8UP+Bd/Hi2WB2Jc4QQdN7zNxEdc9/
RqXRBna+JtXp/lhunIPnc8ZWmpPWGIxksQP2ZAKB5dX9n7+9XYDyXYChgNOJzFxZ7SBJwoy5il4H
pyHmOloTBfkif/vfKmRpUKb7xxQzZb4wgL9NhikNXbAGLi1uSDMKDwidiYhvvILPzRX6a+77hDvb
oM2ihxkvI9OI5Qq0pw+J+8U5XnjT9/33MyOyGoxdN8JIQuL1dnLmB9RJXji5ENcKk7FMWmsZoQgr
laN6+2Rb0eBF+nqZ3jiGeFPG5C1jOUNwebEDFt4PaaUfnfzn132Hu0ZbgWUEyGsRjZpgO1fYp+Bi
kIZ6gB4trsj+Pnko19Mme/C9k29H+2gPKMTux/g67QobOAjnvu3v32aO0gvbTFITAK4sjjpsZyFN
P2s7spvS6e069DInUFddvS0qdPLXwwaqPw1pRrtXqOhM0Ikn448iW7hCoi3aNNSvbGM41UZx0wKi
eSTbm3t5k6gk+FMlpI5J9qtWiDqR+H3Y5YEd+KsuyKiyTzOLSCvxwzc9IUUN10xoOH4AdRjVp3b2
+tyJ03Wrkz7gvIveOHzBaqGhtxJtC8D8MAXrPs9BAF5LuP1KdrmdNfIS2fb96eWZWBKZs73QG7ja
Ktaw1MRl6uq7jyOv8eJWVnoxCmYjKIKsT3Ir5qeiJu+VI1MlIJCTVd+eeb29t6LVhSlmL0DSvTD1
GqNpnHhdpvQdbIg1rVK6vLsYa57E1Y04f2FOvZw8K5TBmZ/B3Fb8AyiU9OP+2twKIRe/z7i+aqpp
OwMxepof8cpvANEV0pysXouVfLhv6kZidGGJySkqIBeUQIKlyZPpvvHM35wzi2eASSPURKtjRZ+X
RySR/tKfas4AbkTBiwEwR+IoNUUOldjv0vBadeqUfKy+OKkQb68s33C2V6ohkocugSNH6Llzp86Z
lBWv3nR/noAavLRRJ36tFwZsdF/7wlPt8tXnIPHvzxTIuS8tJMrcmr6IlfBfCtKfBovQwqacM5Y3
DGbP+5XeS2aFYWx7FOpfhn/LSbawZvwTGK86cFKpGZVKxGtKQfYRie2D5SS8TgzeEJjNDRZ9yLE1
E+o+Ih4lU7uyew4S9sZd4WIUzPb2hVwfpHQJH9EGOGFX5sHOOQFEZ1+dxiRqZN+HBWErbvbLqwmo
tEb3JbB5va/394YuMvtbRI1+bqC1cqoqYhIaAIlQrbjx/cYr2sWMMbu8LEADnbRYk3fcrWSc8gat
dsbrhpNS3Y/rEP653CJoQSuUXMVgTuuW8C4hnJliU1x4tWrFKX5c7G13JtmfaN9W3GIyZ6bYHLfI
MrUZQsTDgSruz6WvUifRU8y77nKCyfeT+1lI9FUj1PwCDqYR1xWP9LNwOEH3pgWoCILuQ4VEw9Vd
RzfBj9Ar2CQG0FTFTLRnMnxysqBb2Gr0Zfy1wqx4kytzFFgyNsrKIHaTripUH9wW7LogzC6Ij8ft
3hMBKi6QWCQPurdq0YrfvX05H+LjhldHvRl6/n4N6yLIxSMFmnrLm0Pxs7J/AF/NmdWbTnhmgTkE
CrkogsqHhbYlFhWetgO26/2U4mZ0OzPBHAFohixzOYeJVyybDiuFT+5b4A2CyfZiPA4JagsfT2vb
jYi5C3VSUo5rcPzv+yXlzMPTLqzkYYARjUBcrcHNw3p00RZTnO4PhmeHOQzUzmyiqsV0TfRnPbsW
miKoo73cN8KbMSbNq0czanSsymlb71xgE+36teaUp3i+yxwEUT+MSTHAhPHo9tt4xYtsPLdahni2
Ho1uFFbVYD3QaDzaLciFj/fniGeACQVWPuNdG/H/NB/ftUPncnHVN0Pz343xfdk+G4Eaj2GSLRT1
4N5fW+Q9eRgJnjXTzb9VE0bDy3lQ+24UPDPUjQoaegUYyn8X5BE7Pfrk7HGJ47Xf3IVnJqAe3umd
hNWunNaWXJFqeFfKqYCH5gg9pX1NjWenJsdPHhie48nfnfhnhjU17JYeyGUSJbuJydtmINrnfU/g
DU69dDVoKJVTWcFGvB4c8/W35Bne/Oe/xRdWJnk0O6vMDRgZqFaAdsuW6I/64T8aYfa94ldTCtoV
7PvqFQHsIVuj6Yry4Dm3XpUvHI7Z+zhg26lfHM4eLQ/tsD1dt6fqPXHVX1t1xTN3zbbA+DcTCuLG
74e+gfO9Qxhdd6Ld/oQuxKdkRHfxuFFeKR1HG+OUEucL3aP/Y2XjbCczoSLuglQDEcDihPtgFWzU
o0mOhm3+Lze2v2bYp1u1H4c8XA7rd9HbTt8gFXQSFr/ue/vtOs2ZGSYnmEMjLysfqzfiaAAO7vPD
p7nH2VO3Xi/OfYRlRhMRLCYjxJwBSzo4kC/yTRtlRDwshfI+JiWiB487hjsyJlGI/MhAcxwm0G5z
UsTkA3W0yF1B/OQ/TiETMcIhriY1whTiVpq9RN7bR06NJ15FjRP72De5VBR8I5O0b8jvSIJ174iH
/zgQJmCgnXLMtBEm9tnKdeNPyDjT9P2+kZvDQCPjgqwxIZnObF8zsqqxLkxkCiB1/lGAPE5fRf9L
4DuzwezQMol0QUphA8pHCdhypY36Pm15RdSbB8VfK1cneqVpeLDWl9wt/qE8A4e/gH0Nzlhu3+bP
zDAbVDfBPmEgfzvZEw2fLKLSlkib9mF1f12+ES1MxR1N4/8sDHuoQ7nBDNoCdpLSMxzjJwSFwTpG
qAMOzfXmoTlt47XgmpuGGLgRlSDqRUc15wp+u5R79hHMni3AFaqX0TJYudgGzxAQ0o84Q95CIniZ
zTtLboeIM3PMzp1DHw2vExxlu5fRLWtL/QKSkT3esG4mf2d2mDQ/yoohKxpjudrhZYK893awmb++
7q8gZ2exUq511qdRIMII2tCq1608ENyM0Ixy38rNRPlsKMxpH41W6IO8GZAcEA2RAVI0/1Ouf2aB
iRBTnoVT1S+OqBPVRnPz538bARMdIrn9/0j7riWHbWXbHzqsYqb4CoIUqayRJr6wJjIHiWL8+rM4
9+49Ggy3UMe7XLbLZVtNAI3uRoe1MN7U4vc7zIJscm5bg4wA8cZFYh03hsD7PtGwQ99lWuctsCPP
eo1tHhrC1GTD9Y1lG6/CVkZWTMBCxr4G2doOBF2/oHvj9v9zNIv13k2n+4UfYEUZAfCzVZNw/1Bj
SFjYhrvSO4vzBlVhjO0Yx9snxbGw7Oy7MGvzsQw9vsLNg7BtjsALcPSQclR6cnkA6Rh7/dBkzu4j
5s/OsK8mjE79cFkm3n1CuVZ80gJcyRiV5url0rdRIrQtZCz1eb4SFxLtSK9Yr//snTnD/C7wKgEd
xaIfADYriYIoKnBWD+kRgMsPAYmAmQLXdPtwJp/8V4IYm6Y3WV2dxHgUZIDPBdOBvDbjaQW/EsHE
I2ByHqR0SMY2JAnRaW9X1mdnwZfTkPCyzJO6diWLsWvdpevBsYV9axJrA1Q/vCAiavJihmmPcyWG
MW7mMBtKI4aYp4EOq52+rVf7gpPmm943sHZiih/aDLqC38pWNUMPIoh8bHVonOK1fUVcalW0L4jq
yJSrcmME8sfg/YgzRt2/0u0qBl2YIJYFHrOD0z8ApZDsBst/kmyOh5vevStJTCx0MnOziTVIEsGI
vQ2pCl6mDAviKcOkbl/JYW4rKFdrQQF15JGCekGAnxM4Nf7JlRjo0AAhyDiizhb561ZtkjY7Q92A
JqlbY9wxppv5nexT/vpaELNlue93euZfxmuabCIwZjVnelm9deRE5XdoRLU6HS/WPzmoa6nMBorC
xVeHHhuokOEpw7vyApD5BjkhnqDxh1jduxbEBIyd1Ahdn9XF0UBeMH1WrYrc5WSwz5tywUkRTl6r
a1lMtJjGYpBfTjizi4MIrrel8VY5FS1hLXikFVPm6FoWY121voYS6ji2ZkTLdTHJUVDA9dPbNlzi
acf476+urlEpJoi9IaZEvXNEHQau6RZMFVD5xrrYYCELYAa5sHA8sYyxRY+sZFzMajRQg3P2AHJI
1VfVRu/yxU433Yv0oPP57acu9fWWMqY3SdG+nADPEDdhKEj90NuGYzjmU/saWgEKZcbMEjU723FH
jbiKw9jjqFG6mXbGcs/YZQywWeUSEDLAji3nXDCKUQn/84X4w6yiZKkup+qoOI48IqevHGmlW5lm
k/7A056poOZnR/8Qq+CZHQsXjMlASdMP2Q7Ie0trz1/ynk9TDuZaDmNN2rZsL3oKOUAhesvs0Pm8
2PlGBokEN6bmLYmxJ+aQlEFbQNTgqCj/g2AIhe0cXY/c4Gb8pVsHxVgTTVBlMTzhoIxZTLS2cRTl
s1f3JoqPuUjPiKvPVG/c9jI369dT2fyfYauRRwVhqvqNowZgaUYpUyOKzmHVjx2EBmpCCpypXeLF
n1u3bcz0tfu3nG9PeGViEHFrQlB/y6leWkey8/k/6B8FbCYQsgCgPsOAE7MUYaYKl9ToRj3E7ON4
ZsJae+WzGE7pIThfDdTqRRljYYwFCVpTqAJg3QKtQLScHNqx0+b3ifNxe8cm7cW1HGY9mlT1YWNA
DnD030G1SyKvd8y5hOJzQHm9/t8HwCrilTT2gLpIVTNfhjSQCpO3bvk+PCx4aEnylFm6FsKEIYPf
nk/haJZaUNRlRHnHc47qPQGWEd3eDdTB63UXeKpqd1+xuzA9HlvLZJni+gsYI5JGopw1Ir5gaBZa
sbxf7oNNTUSyaT2EXTOO1k95uGtpjB3xhzoxhAHSNKAOIJFRP11eb2vJ1L26lsDYj07tOygpnErw
it66JrQM77aA74TRLcVgYhBD7sWLVmENZyqPoDYDzdEHbhDNy8jTOthHVkpaZ6cGtLu36esit754
VnLqaX69SCY+qQXDHAJtDLmAN5AgkSuTLx62O08GE4wYUQYulzHUqh+80r7YrwHlLWMyr3m9DsZy
nKr80s+0b3UwwH56RBex7dMG3Sb34tLc3T443oIY8xGmolRko/lQts4oprN6FD5uyxh/44ZusMnv
S1D4VX+Bn0QiSH5VSQbqNnAr0NtSODrO1rLlfpCjLoKUFmoHcOchtDZft0XwFsKYhVztqpkgYLNo
hGCXJNZgJeiY4vUVTtoD4EXOdEAXqhr7JDfjUiqKRiyOL4ozeMlOdW8v4y9XANw5eJ//JYB9hJcC
yJyj04B15KHt6Avd6gACERO5IGd49U1+trh0aZNG/UomY9RjJQ1i4wS/C0R4qyA6hrXH6FanjSU6
1mn7366ROSv5VJTnJMMmIn5XLQGkiPJ96iSWfmys19AWPHEccG3mHC2c9pAA15dl3GFFYZW9aUsF
YJsS0g7zhsbPlRWKpDgu4o5b/5gKPwFt+29JzI4KKoxRr0CSJkPjL45G1l1Bh3ktc8eJeKKYzWwN
veikUB49lBPTZL1aAEKfX4Udf+aPobhaEeMIAecbzTIFZ1YlLtLF4H5Wifou2VY7ODz94MliXCIC
2ryMUyxpcBogjschIOUUq9ruI4yo8HJEkzXt67Ni3GPVankGJE2M+gCBSbGzlXlGIuAyH18laBlc
Fi7KZVY4v33RJ+3V1X4yHhGorF0hNpCqzOZV9VDWu9llrt2L6b1YO5lIbkubrD4iXQm+L2AuIznO
bGlSGqIgJgpeKVvPQbtdu1516B77JxXbazHMXoICrwS0oTq+zU1Sq0Rali/6G+8ej7fnry7+LIbZ
u+QC6HgpwGLQ03ci4dM4DLryifEAdMPb+zZ9Sj+SmJiiBuXvUJl49Ih2Zn+mZDU+IXkxJvdwxkDg
6ml1Nss6OI2HQ9PVOqdA2IenV2zetZr2XT+LGRd7JSb0DVXQQ4jJd9TpaG1X9ydPPHSvLYmtM605
6evxq2+cEls/E1JQThQ+bvHTkJNyU6K7M+diTH3b7D9SVHCYA+10pJkezePVoiQB4KPhCRo3QulJ
zlNErYc6shJXcUNHPqIz32vuUtvnKeGkZlzJZSw82h9UvUwh94yKxsvpfnfa7W/r3uT+XUlgDHuJ
LsZYqyBh6a8xfGjBrnNOiLcGxqb3IL1HuQwSwLqSucGm8wEPt20rN2j/yfQuUuQ/58QYIC0/B/1J
hCwM8FHpTiT5fM+bNhyty29dAIg3xqsBgK6BHoNNxqtqcEkLU62P1OO52fHzbv307+O+fbB/o+Hf
n8kcrDbUfRgMSg1ElcrJ1q1j8QquvI1gDrYFBHQbqNiIt7sdry+V99vMQerdJdNrA7+dWVyesIn3
1e+tYf1HYAo1wLTro0LvKgq4HnsVwPkePg4Pt89gYmbgtyTGh5SwhEIzblFCPKAWt2QJg3HQKXGs
w10+X75Q3Deb2hg9tDkdgd+F6FvKxHgVHxOVybmBAqydl/Y+up/ZmfUJ8Ok1bbZ3IQXdu2e50cG2
anpwNxn1rcAxvY/bO8A7R8bpgDU2FpszPsK5Q26U4zf/uprfu8u4mrqZ9WI/w4935JN3yyfSatc/
/mfKblZrWhUEWn18SGxhk83Lt5QAwz2+pwKPQe32tWfH7f6bDQff5W9PJUv+cNbkccN3nKPkfSVz
3U9C5fvRCbr8X//yKPnKuzZDrZj+aKqAHc1r7LytgDoL29gLYha1Pb5aI4RwsuITecrfOsJc7zzJ
LpE56gjQ7+8q05aL+316d3GQUqarj1UN3NB+uVIeLpplrMO3sCPxKuZB8X/32v3ni/5nrq6V/N6Y
jXcMZNaWQhKwLjqrMa9dkdw9OU/3PZm79td/qQ7Mze4NI28EERvbEYvz0wpP1ZiL3ZVo/Ex0/DYe
ZcmJJPtivrC3q57cWXRfk5X7an0c6qU1pyO220KJ6YkXx3I+gclz376Tf+mWwHT7EzLo36H5lYJH
oYRxjgHrWb7UBBXumDpr3zsTmdifYAG4LQ1MfjfDCP3btF2Ja2VzMNoUankiHjWJ11HhLSEfCUqm
lSsQ7+xgrDAjxYmoKk02azTIaJ5ge6Gz9Hqkt+WAKG9bbfN0ya1aXh47gPqDLTez1xoRA3Kyg9J2
B7eeP1Xz7Uy0lXd9L4Hdba6CwndurhTw6ZFwRiKQT3aLE5AtyGwt3QEVhAQh2lJTr07JZad/Seii
9AC/gP9goNGyA1MnqL/m6erxS4lRop9tzlQ6VDmNd40PCo+7fFVe7OLBcArrgs8V3mevWvzdERHn
pJ0rDrhFK6tY+UguZXMJfB/rXTHipX2uRe/izEvn0yQaJlw9VMwscXGy1y2ERonb0bhGTRspDe1N
tIdltz2R5rCd2aGFRDaYyHQrpKUTz8iTdyIgmIY3K6xuix5eR7gQz9Hm0FQzs/ActQAbrJDX1dwF
FsSdMY9s27CRkV6b+2BZ5ihj7GeLzAa0Z+uUKJ2nbxoY9AbS006yzE9jKXvqhWgZKr6bXUiLjnh6
NPZN6Usk6PYX0Gu2Pv3QMJ0xI6fWWr2Kb9l88Xhabk5Ue9jKjd2QA+jTcpoB70nxBLr3F+W9cdRK
AsRVQBqDNMgWEBrPATgsoa6hb5qW9q5oe/XivnjLKkubh9Sa1cCNiRxjA99nXyyjBJIX5trQogEd
AZlAMiB753t26R5aogATN//6aKm8dT/u20dNISRcUH3Re7M7DFws0C3rkvOn3pL5QofyDwK5rC2S
I/KwVJiud1A0HQ2FOGdQV8SfhmV68QatLltiH84ktU80oUD6asBx/NhYDXicFgn9qiXAQLln4i2U
tTXsN5EjEunufB/CAh4R+OI8ms3Gw//stKTssGnIXDX4FhpY2H1X/9ho6AyyZvhR7IRgPYU0fxvm
DtDZc/yjZC8z4oBr6VFAsf/Dt4u3FhDXKZpzVdLSqLTN1N64j1b6qc63xXJTW1gpACUMlITnEfhR
juXc3EnSMiU1Te4/4eV6aP7KXwE8tlx/YFCUqCX5EF2ZVO5gOIt5uijInfkR5CT8imj/5Dv3xg6U
1eV9jZrrosDIMcVFE0lnI1/vEmW+8ISc+gG0MrRrK1+j4D23tI/XxAJ6rHI3wv4salpVFnFTgq19
RyZU8DbphfTbapna54QQ17NPAIk3KWamA1veCYh3km1J3N7ysTdfsFXAIyWX5f3HU7Z9yJxuH67j
V5p3zuCKuAx1ul7oWP9tgzblZjWgC6mGqqgY8mXNpx7GhiBEfoMeXMXB1e/IS7QZGzJSesnIbKs7
Iwy86eGoFhH6vjnuiCufiamkoVLOqWo2gI+UMktaRsejEwFPv3bQO7QrvBKRs7IzYUbzNecF8b02
xrn/WjsTdelZGIv5DLJPPXk5mkAxiCyfIEvp3t7kieYeTCBcbfLoEK+chigGBsbBheb4RCN7DdQb
ZXN6wmXRQOdr8Gtcf7Nrv8Uxb7BgdkkH/YwzLUvy+Cw9xGQpObgAvGVNxH9YlgJKFUVWdEDU/V6W
XDah3PhBezQJqv256MBCYpS+2KHXPQYe1mnHRZCbqACMa/uRyWxlcorrLJhBJpDd8xBuENwukfPV
ctbGC1F+L+328fN+i/nkTinkuCkRodA7zlf+Tf/8jn2Ygw6DSjqDzm0MwE2S2NpGA3B/SwqOGJkn
h4nFAUFWCFUKOU8OANUIWW8F62V9DGy4OuKCbOlhaYvk8ODy8BUnNOxXcMe8s4OkOknZ+HpBMYv3
euFFwuwAlDHrylYYny8Py8ZxQnqM0UeSk8cjAhDnjri2p80XDyGxABX/0VuLgPLaZb57wBkL9Gt9
TDDuq3J6unRY3xOl67uP7dY9kWeEls6yIJmNJkrHgZ4X1rJZ+hRUU8B/CwgdUBy1vub7zrIP9kJd
HuAayC6id19w1t7i0/3ciPBQjwpZr0OEYO7Mvq3R8u0EGLhEf998wWwqADYgCpacrU/X3pq2+NQX
R3MrPBswrJY5ClmBwbDY8ir4nNv0/R64sqXxIIGMekz7ZJbNUzf1bynu14ViR6/0Nsy70/iYoMeA
rL1xp+eW/XZES0xIEKbltKb0I8JbsEdOZ4zWNGohtNIJnk6c3O43jP8N5ZB/26D/UUo9FRIZHwPe
Beo93T0Ge9V7mq+pd7Jmuwux3blFDvg7JmfQVqDbNj7QmrsHkGwCJsPlaSvnMrIVKCE0ZnozHjoQ
FXmueFwLu1YT6X8FZKkYmfjjSsI+yC4ZSHPxYDlLCIPap5mLMVGBVkveKU9Zs2tZjD3WQvSVAdKu
gdWM7MZ998lhPMvbV2QquABV9c+KGNvc+1GWdLoGhCdrndy9ZVb6imkGLgL8BAQAvOGVHMY2m+ms
KkwNcgw8+Fr7RXk7gxIEaLc5gMsFtOSD5ZTY919n5/YCebvImOa6ilHhTb93UbSDFwO+52C0hNcU
xxMz+21pwtjsh6jE8mjqEyUj/nsGpUhxA28vZzLTg0EdcIjK5jfL329BWmgkhd/NEKOtJQxvwR+c
XQEvzhDNQWe8IjIaOK1reOnniLBw4lz2KYN6LZ2561KplH10GqXXd3eVl9sft5c3mXK9FsAofZ9W
Z6lSIEDKnKynhWHLvvUceGJlmw+9T3F0POKi/yAT+JCGbEjgOmfOThz8ROhNXOq1CXgifREjMX6x
B9vK7//R6n4kMX5UAFtrrcRYHfUf4oFWFI/XhNauiAMTOJnJyRTQOJ37/5fFOj9AiOfnJsKySqqR
FpyTEvE9EZNKgPA3gEpEOIubckrX8n5Xrv4nUbshyCQsLn0eXG0zt2QUYsNFcLgtZ+opBkvysy72
KeaHla9GeA4hkVK4KlUaR7DLJVop5GUGgq507SOuwLt+EaOGrm9OBuEZlanw/tc3MPcgBPtLFY4H
2SNhlNgXd7aS7MPp7b/eVOY++LEgYDodh9iDQwfzI6DSce5nm38wyT+a559NZdxALMsns+m/FzSi
2GUAWmgdsGvNuSsab9NfF/ojiXEEkT5T+7TDika+UBPQWQ3G0zE9txmn53zESjHyFBEGKrmSeQrK
uIJcFM6mKY333AF05U6nwjyARGl3W0GnXcHPAhlzEqthLoQBnn4ZZkaSeQrM5deI2030HVbd2kfG
ltTKzATlEk5M3bfIqILz1wKAMAqMJQJb0/KdCFCj8wbWc5GuBS/YVi6vn49zlGzjRSpUmeyr8K29
Vd3XNTBj9KCkemg3/tf/eU+Bb6ursozACyC3zNFlbV+eCwGLbZynCiBhZ0weHHi+dTr/cSWFOTm9
NochABv48cEkoZV0pANia0AqKqNJJrUjJzj0b1ypo61gDvLX2piDVLNUUTMVatk43zEl3qqSjVyk
s+Ayb0wc2JWoP7M+lS9HwWm8exkRMRur2TI98FpwFZ4Qxg9Iun4KAoA8YrjCXObPOfJkF1e1T3vz
btins3GEGf1uVolApXC/znvZXcF652RxjxwppRhBpUCvoaJrcpvsp6LQXxvA+o4i6/N8PGHstTiz
TpaJXp43f7X7LJePJToAie72RPB6H1W02yo85TM0Cc2gporhGdC/M7JzTQySOIZd6C3MAvqr1WvJ
DQ+/J9z/KNOVEMYxZW3coh8UQk52tjE36ra+Dxa6d5prdrRPMNM7+sRNbrvLDqnwrxoNWV/5XkAK
nfQYtOAlL6aeF78WzfgvM9G6U2Xge87OWrZFlcw7u9lc0KDFGy/n7i/jwjLBKGu9gijqj3WYBBjI
9wfzmfdimjDvv1bE+C8R/bapFkLM+i1Y7GZQmZbo9m1dmbxCV6fImDu5PokntYeMcuevzrbq7PGG
54TyvHUwxi7RpTgQL8i+ruNdZL8L8zOeYP/E5/7aLca4YYxHjs8iVnKyK7uwaxtN2HDvGZ9QeSqM
vxbFNrSngdRpcLztETPKxFgqywAlt03hXO7LNW9dU0mPX8IYI2cO6IVWBeyetJWeRBiStWeg+ilR
B8OGL+qiXweLlOqwJ/S59qz8VXMLS7BWtqISmDafWCdvEa4V1KFQBLN9Z7Nwm+fbWjSV/vr1kazF
CRu5TMcdmXUYVniMFBS/MOtstE7RuKE+rxVSKDQ6z4EZH0vbqCeDZoWDdRatNLP9GMUjNM73pR2H
NB4W53JfneZiyQvox8+4YbMMxmbF2En9ckHZQbT8hfYYLLvvyufcFpcACHZjYmGD3j5OAESJnAfO
Hk1fNd1QMGShgr2GOchO13utCHGQvdW+PqFW2ZILCuY5jRbtOp2hvjdY5UDs6Khu4blq/NuEtEuT
lpTzJaOkP9sADlgdYc5M/kOXKcqCEghglkRgHDdIlEsog6N6+3nydp0bYZTpGbW3Q0zUJabgKG+o
adpS/xR/RMZS58rZN8MGzyqltpJPEI9mHi7pgbPKSatzJYUx0kFS6lIeYLtF6/whWMkzsvI8XNxp
T3AlhDHRKSCh5FkMIYgkHnQM6UR4DbZHkexvH9lENuS6XsaiWdfiSTyrJeQAc/hOPih4Abq3JUwb
taulMFZ6OGez7DKqJ5xas/18Tt2CcmJr7nYxNlrRMNp7ziGjB3OG5JbLZlF9WPGcx4MwedV+1vL9
HVcp8SBsUDP71jBod+cJd7rTIEd1e8emjZ5mKKqOBJmKHC2u2ZWUSBWjvC6TFmlTYIv4D2ZiKUv0
iiCsnjmpaz2P7zEZ3VkqsgTaw3n+wVHx6SDz6gsYHVfDNLgMStgen7qcAEowWDRLE50L41hdTMRl
vp5tgEMJ5uV8zn1NTBrTK+GM7vemogpdAuFdjSFtLyf+yiaNbXOM9lRbK/qfDV1TQXxqmiqzyCgO
ayXUzi3umIpOhSbCmQJMw+pycLGtI1ddnIg20MtjHZPqCBbBZXmC2RJjgEXqj8kBf3VLXtfYpHW5
+ihm8Sj1GIOeNoibwNmUJpZ6vAfgf/V4W8WmL8xMUjDgIqmK9M1Fc6Vi4JrJoxQEIsd+MaCS9Gzd
cwsN4/b9cQYzuAFR1DFtwFKd+yBF6EK/G1eSP+kvS3WfbnWvu+sykoOr92XPa6SdyidoGIlXcJzI
A6kGc6AF5tc1wU/bY/SVPIy8s2NmObJWzuP7BlWcgBhraT+g7+YQzsuYcLZ09PHsegEqijrETNY1
RWEi3r4Qiy4WsxamtMd8xfmY2MCsXIkgb+3mB96ksjQagVviGLMaFVIZzZJTC7gZcEOcNk4HCH8f
3VeWMNd4cGjftb4/0mTwKmiGgevCjgsE+bk95TPoy5l2Tny8ZFZgWDqkpa5trZ6fBwSDxbOIiegP
zrZOqZF8JZmJbi7+4BdRU7X/DxYfHVWrMbMBCtwP2ZHJCRk+jkucuoHXApmQM+gVvxBqLDX0yVpZ
pURLiehceEZ+yspBVU3FMEat0Rl1aZJhSM8AEEc324wooAM85Val7rMSHMbiazdzdMG0MGpnmcB6
KjZ++pwJbm+8xqFMmnJRSGhvzJuG6IUrhRjmFzkfODHrp6HF+ucDGQWr5CJSyvE24SoZTrIISLD+
9AGZ8RxYopue+LCfU8HItUTGi+tx3iizADuvAPnutEgrWOVKGbsQBf9J173NsDZREAqtBjE+8Ci4
qLZT8asMmyiaum5qusF8QBgJitHH+AANeJWrOxNDBZ21Ebh53GlL9SNoNuZ5r8zvrD33w2XUsQcg
u2Mo6ikhqm06+UECdvlChSbQzau8LK06J/HC3F3WvBzXVBUOx/vvtbKvBqWRm0Q84ROWI55547Wf
p3X5mC+Heea9YooU9PauHdtuPPc3vETSVBglq7qO6UrJkP8A4g6pL6dp2eNJfRqzZuj14/azTAyH
Q32vZDBnqc5S9OAVkLG+7PLEGnMpCwQu83vkJQlaaATKS3lM35gfkWy5ypdOZdu3Q4tCtLbM8Aob
m2XtHQDbw7VAJe/0xi38TTqdK5GMdfT9pOz9GE6WjrRm1R6M3cAcw6gxtIYPBjMpTVNAkqrpqqnO
mD0Vh7QBS4kKl+45kWjlFPBH+rZdXV7iRc9J7ky+5pAr/5cw1uX4dQb8lArCHgzkWlAblkDfJAOY
KOVFgpNZ82tRzC7qUZoAq1Zuj/788gEAqXAjG15VOPjjZIcox3X32nxA2rGtOZWWqRIn6Hl/Vsl4
G7NOe73NIPriGGQby/blQtAnke4v6MlAVzgvSJqM/K4Fjmd8ZXqy/JQl4CsZc0yxhBQjDBxg1oiA
1sV/4rk1fST0U2aGrDOhbII3WZ+Z2hgAAsoE7VTjG6Kz3mXqhja/r2DyoYlAQZXxBsOfGqOdSqIL
AhBoYFU6BY3As1poBiKek2GrZ+BAJk1dmBdaZgZASBv/FJ3IJT1LZxAhzmrd9mv58qUIhvR+exu+
GZD/hE4YuZ2NNMym/N3yd7Xh4pAIhdQm3THFk021pPqplxepQrq6JWZYODNgyqQvIgBYJUzWzO7i
4b1OyEnZpygRpU/aq5mip107vaXSXs6J3D8idWdX53WhfGXyyUrRlim/JSVJRDSGkyS39PO8rzxA
NRg6pyI/abiBO4UoG5hQJruWQotFo1Xi7gjKwVj/bA55AVjS1+Sg3N/etenD/JHEFuZOhhScZRmS
Ys8E/DcmMYK3vlsk4MLC6b1E4TxGVqv1OGInCqwaqnP/WuD3OOLVYY3RWgBwsg6jjhJ67FCnU6zF
hZvpn4p0RtpktGqYIIE1mNgq7pRBFFBDPkYgMh021Y6XC/t+bbBady2BuQwzRSgSjM90R6NAv6rg
E723e/ucYxwkWgyrziSNl29L1dKe5NBLw7lfYq4F5CwRqTsX8GyVJStUVEAt2q5F5NNiaOtg9aU3
C+bCAiSQjb5JZ7QuXZP7lJqKjWETFVFRJXRUaaxRVFoxyUo40jPNvtaNYOleCb4V2yo/mzU/7JvS
6mtxjEkccrU9C2o72uDx5bY+5oAEM+zHsS4ys78OSJpykxxTGnAtk8nx9L7WVehUb8GbjjziFmhg
BfhddC8DeMcqoQVF7OdqPEieycDzWizzRM7LOouGAWILYFkDD2ILCAWYIqK2iO5VOkZGotuiofG0
LJZnGq8LG1VOTnpp1D1WN8ekC3rAdAP04YxuFlrtZ7NKHNsL3lJq2IP1ms558xaTOawrKWyuLo/x
iAtOSourfCJvW4GghGKBqu9CLodkFS+NE2/EYjIAvBbJxBHFRU4BEYWF9bb6ORyp80KblUqDXTNX
3eQ9tDnWaioeu5bH3JNOyEV0ckLeugS/UlRan8MmAdE3CjLj++yDl/6ceotrQHKSJFxMEWzZv2OH
i5CUWd8gJFMbP6WhgRdqF11SSxgA33h7bdM68iOKeR63vS/KUj1DynuuPFUaORnUwJCWADBf2RlU
jrRJd6MB4lA1AB49QwvN75UFFz3yQxUrowhtq7ti4VO4lzt9GXP7A6c38UcUY/vrphekNkZY1INt
s/P6E/EpugtQQsttWh0ED00DPEWZetheL4+5ceJp6CI0OI8PW9GqN4H9XtMBrRM5t3yvjjrw93L/
e3nsI+h8aitFUCAqzaAXF0tSQ5rqloQ+rGGR1LTMUzv96LJ1UURWXdOL3Q5P8WwgLTDI8oWirs2W
tj4yhIuo8rQggCpb59rxa8t8qc1jWix93W7S90v4VJVrM/wYAGCSu33ihMAYC+wCL6+zr61adStW
m7hz/ZRDZzr5tkSnpSEZpqYqQAn6rS1IHM9mKVCYj0/LF1G3CnR02tbepF8lxucot0npO+pg9/Ra
HnN8vqgUVaP4HbC5e3RBmsAeeUBpj3p33p1h7ezHZ6Mnlmal7uIyBz4JqJODLWYRPm7fye+g6893
oPcDbXayohkq8x1FArrbfNb2x6cn5CwGAKgC129w0arQYWyErIj9GqOboJkfSqucf4FZHLXI5f72
V0z4MAOZA6TN4D40GRylv3dfnUnJOW0kGYadrtcNBlnfvKMHcG/MPz5vNMtyMSnKMxB/A8PfQpkY
QVCkEmSpEBp6F4rK6vlr4S45+/v36vyWof5eWDfT1Xjsmj7Sl0f39qZNGLjfvz1apavAVroYUeKn
+G1n3XnbwIvJwnJ9myNmIk/8WwzjIRpB9isTz7PjA6aswcWHod/5+25FrI17cClnvyZyWL+lMVYb
ueHz2RgPZUmfJOdl3d5tvbv3uS3M0Z/TzV2LpwbfJHW/b8BviczN72eJnpzGbaRrCSjeA30JLc/z
SOnayGQ1tmLdx+TwxUUgmciG/BbMXL1BFftEPI+CgY7+OEDJW5e7ur9u4loICje/lcTX/7W6ZbrK
CHWOpHM9kE7v3h97x7KEZ16hcfoEVVxm9KxLOvjSfkucVV09nHVBPj5dKHpayYjpcjd/H2GZJUyI
Lvb0gUcqNq2jVzKZq1z3LRgCYl8+5p44zDf96nlGNnZBq+0CD73DAclBbjHsb7iPnb2SyVztKG07
xawhk4beumysAaxz0qL4gLIANWePmSbOfZ+0V1cCmfvutzU2fTBl5CIDlciUur71wXvF/A1lfq+K
ue1xoLR4SkOIaok7/+6BswbepjHX2wAzVzyD/UcCCdqYDDZmp9/6eOWmc/feOgOlxOKJHO/vn/t9
tW3M/VbaTIguCkQC3BOD7sPTu4XxHsPbuwvrXDp7rjby1sjc68SszyFaWpUj1T/crwcuNj7niNiW
MmPoz2gngOIt18ChxIBjYc2fZYrpVZfy1GGCT+2XPhjM++ecBKLWDLjN6C+y1hgw2263R+9O9z53
O8z0vb5CLLLh9IM3u8S70wZjR0IhRNQpQfLyqaPr0HI8b0dWs7FWZVkfHC35jmFvaAnb7iVVddWh
F1Y5hqslfXmp0J8DXHT9OL8gDHP3HwG3xZq7QMaAnM/KiKWrY4FLZAq2zQG8FcC2kGMifSEvvXST
w9hTFc+5ToGnQYwlOc8KJTVhuZEdecCU626dgCgxIN6dSucrY76y8NzEdL37wYnzODfDYIxLkCR6
kWS4im+Ajg6AsXHbunAPkbEuanQ5p/noetbotHBAUH833xHbtheHL26kMh1+/dgVNuFnzLIoyFto
zPKl2oMhfIfQ2OWFQ5PuW0WUaGKyDm14zEkNUSzFipQoWNELUCVGWgBvB18KgIDS2rv7Pa+ON9GE
MF74H4nMGUnVpZP6UeIy9V4aD4VLBF7NukdDHC+f8x9ChR9ZzHmdozropAtkgeWLvkgUYGywLO9z
YqX2/WG//+Bs50QK9ffiGF/gq2jzO+kxTDN9q+8A1p/VKHgBW6QjA/GI7OHB09mv0dPCPQQh+QJU
y358erjDLgE+yZxTT5l2TT/rZzyF2ZaqlFRYP03cvgX6eHagPKbS/6Cn/xbCvt4vp9zPmgvWXCRu
+aidHeLeL9wH7sg1ZzHf5u7qOTKTa+MyFFiM9pYc0bNfY7z79v2eqKz9Or5vfboSUarnIPtf0r6s
t3GkyfYXEeC+vCYX7ZJlS7LsF8Iul7nvO3/9PTQwU1Kao5z7TTW60Y0GFMzMiMjIWM7xEl86XayD
GtqdtZ46Y5ctE1llPjb/ZwU/D9YbSUmc+mOeYtMkouCva2fjjSV0lsW4d5inQ10CbZrWoZ9D0IZ7
8V/cxnbx0H85BjzZMET9D1f5P0WgfEnex2IUhJPy79AcPrU0YVlAb+Xt9+Qcb7zTMUewbJrx/s18
CVm+eVrI7wv2n3TKr3SNnrh8FUymdwXYwQqwANNLkhAbz1YgwXX4i6Uv8/fcP5mUf2k1rwLpLGQ2
5kVdV7K1XyNc4Z42X0tmuDIfnf+TRbmWbGiKMMqhmxvQXO8cgE04q0VLFjYekGs8lB+bAsvYKM/R
FV0xhAakWWhpEo71ZfnNWhFLNel6HXo8GtHjpxVhUne96zCbdco3cUlSmVlYnoK5B9pBF+mUjB97
4LjDsneOapahCf/rcCfWG+p/iLn++5R+Gkhv7HqoXTVXf07pOpjqYvf+SU7k6fXtrbM+8ABnnBJz
C6l3qTGxwKrRpPQT86OOtyEwx2NgBT7Whpn24jvHSLcXN4Yfp/zPRXJF3eD9E1h6IS62FRBkF2gx
RgoPqGO5ORCEDIw7bDamU9AQoAF1WNd4aomKBH8syZmEB0Jlj0drw/j9SZN/acbN709+5ebEVKmX
kmqIEZgbeIEoJK0J/zWsWCc1a743YijnKMMHu8q0jAuCYW23t6fH9eNTmqkl4ZRuZFAusNUDt4oM
LCUBJwKcxA5I9O1GD6zoFO7Qv2r1T/9HiZQD7CPP9dIknQ5HXNQTDaQRkd7Ei2bJul7mA8eb1VEO
MGhqkLYaiYShuhKINgrpt2VsnV+Wx29WVnWmu+d+Jyn3p2Omv5Nl7GQDOZhustStDfM9shbFUD66
4CiCbHeUVawpzK3q9PKNkuon44gYivcTidzot5KnWpcnEHHZyWZxbkk8mIXuML35ZCcP7OjHVd3I
EdFXrIce5AyLzVVdvCdrDoBN++WyYG3afPD0TxN+wrgbUYZeJpmr4HR2uxANLCDJwN1e4Mpl5v1Y
m0c5h9jliqTRIamwr9bBAfrhc7r5EwOyZb00Nxcmltfsc+xmZZSXGCt3FNocmygBZPGK9ObqearW
1ORp+4YKuw6QAIZ6zF6MNxIpnxGhzFe7MSQGF5VbALRquTwap+Q1Yk5Fzt+NN6IoZ5HFnhdWEjYz
miJeNE0g47J4BmKkRWxzDY/BuLV+IEweqSTlMYrMDUD8DYH8AsMEu4ODdnd0zvwxl9/H43+wk7ow
9Y8aqAej1Yl+B7Wu4SqlXCOcSaIl+p+JfPQLqxXXdWLpr4xj++047oVNinRjAl3Zyq0QFbDqzRXp
KyR2VouFcUTNBH8YN+RM7fJe2KRDN8IMri3AwTsJm/iLxm0JiAxwANj7qplKQixxk8rdH9u9OOrG
RwNn2Y4dxFXltrZQ8sZQTQZ4Tm23DUzxpPR4w5iM+5klkzJ0T06HKAxK6WQI2yS1M2DDdvxLwWqh
Zm4lZeB+GiRxL2BtFsqh751hBnY1OOvUflkugQrL2srf/ut+KynrFkLOELoGy9pcd7xK0g9+C0N7
rIssVaTMeoLb8bq0gY/sLOfqm/ITer9q03wsZeb6v18KZcxD2WeY38FSOnPDmxHOyEMBeTjIjdkI
CDhYWzdp2SMtpEIAdPTVKldBniUddpjM4ci4Qz6M6aUYmke/goZRUfhS/Dmi5G95Zuj1jA+82zb6
4ZMjxBjVAqcTDeQKJYABI3L6A2Zm2U78ZxZOwHTYD3aNfv9wQLEd82nXdpfgw3e6p5Tl1Bnn8oMF
ceOMWsBOCnmDBQ3H6yY8yZ2lck58AY6xuWFo9kxAfb95lFfAXLKWjDpkXXYWmsGAJNWCXNR86Qgr
Zf4T6T3aOMoxaL5Yq7qLjeMMEtakAaSh+cLKBs3kJ+8XRPkDP8lALgrIfCzo2lzeB0ARjTngkUt1
ejiCEkMlbzEhe+5ts9twh93GAj8d6sao/Pxf78ufb705SDXIOi3oJ8UPQPy5+ButJARWS3YfBktj
KM8R8bHejAMu5g447FYXroCvrZmpSizTYpgbwxf+NHbfrKkBukRVey1ylGRj5S3Rt8Of6IXlmhhG
Jk9e/0bKWGE+s+smtQTxnaUvDPL+fjiRxSJUgWZxYTjeSfMeaKZMhRpp6foRz+Ocrr1nK6TcAijA
A3qhrRxbf8eue0xG9UgeFW1giKwU/Qx7uLMOfrHeopqqmZYAmOmGlcCbKRDc2YM8qc7NTvKFWPHx
tJO4VNx3hNwZcQ4rlHU8wL9v0RvEvC1Z95hM+RStcWuv6LA8C+74sCMAal+ZzNCXpSKUO/GqQnfr
EVIas1snA0HSq04I4TCUAk+JQgPLLTMijZ8ev5udrIbBiFsJWjIeLvqxQKmqYaaCZh5+98dFhRql
n9Vuh2ZBBPRXa0TGqwdAwC5iNcmyNo9yGGMqenVnTF4yIeMmtRkGxdoqKrJIcr/k2xarSC6ZSvQ1
mnArfSUHJHOMN4N1hzGk0QxuaVUNhlL+7Flr8RfDEb9AkykuK/b8HMNyFcpThHqsGZIEUdYOwS1Q
Yfhd5RQA8DBZScEZOMQ7TaDb/ZuhDBRdgSgVPQNXtcQcvkEOqHJVZOWt+ZcytftFAfP9Zj6HWE5D
oZxGkaqVNOS4TySUOXaOCKaMVYAXUbLTbGPRtAS91GdzwvpiouIz7heFch5iGjVRMl1lcW3Lo3ni
TMxTKCPrNcRyUgrlPgQXIWlTQs4wGRqYOMwidpCzRIjFul4Y8a9ChSRCNQ6J1OcSOnYuOwPogc/K
fnxHsm1qBGUm3GZKfPeKQ7kQse3xmp0eYGiK2OWfOpmCuQ2zys1aFeVCdE1OEl6BmM68XLWDY4l2
19goRo22vQQrEsOlTD/34M6k59hKMRsidXoyXxQB8f1mzAm/6EzQqthRuTTRYLtcamxgucmgH4hV
qUDEi+WkHcRpM0EVmrumyRPwkngOKzqed8gKnIeoow5ANxlGQEkou2hAcNyYMZhKjnJlsoKq+bX8
k0E5r9YQwBtYd5Pz2vSvNlIc5JtVR5kZMJm0758QKrYp9KTsgQ6GWGrqAq3MVWKi6WiPjiOgoiz/
w/fLP3GUp9KiTuKrAVHAZnfdJTuMiJsvSCMytm4+QPwnhXJKqppK6lhgUZecJ2BiYXmI3ynK+02j
nFFbi3oklPj9iFx2kiXsAdWN3iGGGHHeZP8tY/r/NxFMkbW92/c/ClB9GM642Tn4gybT+ssw030R
kG4LYC7cZrpjfodnhgnP39P/xFOOadASVy4biHcODurWdmMxs8usg6KcUpAWqi8r0wqvuKDRiHw4
ndD05i1sNMGjrXT9jXkEhnLMO1xV1HlAB0iY6KV8BBfJXV1rI55EPkjgon38xv8FQCNQtKOMuC/h
ktm/OLOTsjBRnhiqpPGYlrw/yF5JDGBtjfxpcKvRRm7be/OiOof4nEeNbwzEbaYbwzIwRCCKqYK4
R4xUMlgoZ/ZaBoIbxjUVBCIK3aWMPjFB4TiRP+XVMYwn4A1bz14f68xMvDW1kGiayhu8DDS3+4Vq
gTsAkbkQT310UgWVBI3MuFikuWXoqo7hXf4HoI1yWLqCCQOxKEWE9RG5xoD72717pXmIUWP09oeV
sHnmzEW63L6qoITKCVYqOs222u7tM2Y6GMo0u2AN0EM6D8w65acD5cZEo0wMFMBcoXnYR8pAAqNN
JZPHezpT+gPLsczzAihuVSA8UdoTJ+C+9WoP0V1tYl4l9AnQUgEvHHUEido1euj70FL3LMzQmY3G
qLeM0V7AAGkSfYN7uujJTSlCrAx0nnbZgs6tYXXbzhmjAvZetPqJ4O/FRM69xtR9G3tFZsADHIr3
9tXdcuv1xDinPFmMbZx+iQoN7iRRl0KkdN6Y+5BUOhuNhCfDjgSgvi83DfAJWMjkc8+BaYAfZEcC
ZvwwY3W/riwuZAQI8GwROA52RWq3wJf0kBgBbdbquTVlTFpU457b9SpGjc4ocVkM1ZzL7KNjhdd1
RZ0oMugDHLy+L2WXQ8i8Fvef/bIOSLBEgK7xQEcBC1JqWuOBxYQ00wCiQ6oM/Cp4mgnF4H7hocLX
48An8kkqV6GxbDrV5LdRZYbPgBVWt81gNhoR/wPUGww8Qn946KrBCz9xzo0h8l0E4FlXME4TZFUL
2r5i5RPx9cjy5TPkRhAkYI0Cwj4ETtStmHChCtIXCYKsAQjCxQc/9ReUl5gAGMxDUyVHko8W/ybt
BN98DQPUiaQ1T9BOqgPk+Il1h87l0+8+iHIPoWCkdcyJxqmyvf0uBsxzZb57IJcEVWBM2n1oA97g
yOpMnH6VsqY7qZR+u53vKh6PbcCsvfEcYdobs1GPLXYmxr4R8Yv2V2jkno9lxTgNrZX6VhBv+o28
ChRGmDXnX+/kUBqrN0ZVCR7kbMJVYw+G2XYOIJsBl2facWqZUgEKg4xxj828m++EUtdYWMuJ1wiy
AWiIZrSNBnhZVuZ+1D36SJXT441kqIhKdyylXqTIRa5OOiuuuw/J6ioSOompgFdxLZm2ep3QUxj7
+lhDVJ7yt34Xc+GYYFutEoymQGhJwWf6eGEzxmjwAPdSBeDkSZgNpnaRqyouzjrXAH04IHwX6Tbp
rXExmt6ZO9Sr9lVZVOcQL0+FaMrOi0w1daLI9FCgW43P+XtMyppE8clTFu7fx5/2e/UGL/E8oiG4
CSyeUiq+7r0k8333NBaWWm1rLVllMsBkQQTQxLGjqYyt+K1PkCfJuqzKmGrXVeqt0Ke8WGdF5J6u
vH0CCTIqF1fWZa1OR3Zv9PdCKN+nouXTyEsIuVwPfx1no5vg47w6giW0JFlmi51jbXYYQzisMNPq
Lf3D09t6bfv7j/1+L62TJ7zGj0ADIut14Jjr9Yv5wUrezOBh3n/idC4394AXjJ7qKvhECx32n59g
kjm0FuZ8u11BTov9Gk1T43otAMoY3Eprz2SBU8zcf/gARdeBv6KgRZC+dSeeM7EsXRfVwNEBtJ0C
et7uLR8IIGMP3Burv3P2SP6Jox8ziW7I0Vga7knWAWOvXpWC8WyYcY93C1IpTQb6RJ11LSSUTroK
KvJegLSgWAOz3/T33ltO+gsoXxi+f+bta/AGwk4EnjIeEzpl2UGR632apfI0FZsB+0I2D8FEs7dA
39EW6nRGxwxLeWamaRBDIBbF8Al6OxHPU8pTxW5YBZ0M9MudYKGhFO05heUe9h9gSQRouoZY7uXj
saP46VSljOpOKGW5auq7glxDaGnBasAlCJxkQBSunN1182VYX1/Z0uraZZHBbNapaR7VhBg5OTLc
9dw5330HZdw6J7RcXeA7ZCSCnAyw6cHRO7pPKzJcU1t9lT+50+Olz/jIO4mUrYq8rgxh0cinNCDv
gIxUV6XnsKLgSVEebS8VqHihWMUAa5FPlnF4V/8+jzGQTFFEOz5ey+9g5U516F4rv0q1vhRb+QSK
68Pzk7Tmvh4LYCknPW0yBLnm8gYkjAf+vUYiSLIwUYB5Atna9uvuCl7oM4vMYWaCAstSJVETdUPk
AZt6bxHRkGTcGA/YPYyKY4bBs0/V7gQqZgwLbp4XmglmY/OFBxR6kJLvIwsacKbN+14+ZZGc3It+
ovSTcSRoQJyqOE5hnhC87FaR+fQ6zVjvzy8+4BeRNWec6Uxy9F46ZZqI0NIgjLD69hp8qGtYZr9E
wyWcuv30us1WewA1+Kw2hDnXd7fnlCHirY//Pe35NIBqOQdleVqpHGZHnjUbhDTm+nv4nHbcsyxm
FWvWWm7OmzJJaahUpDMgG+0YHkqBl/hlRcajbSdPH/I2RAoalDCsZPpMEuB+nykbBTpJq40aTrmy
ndQ6wfktZLRgvmksfZ55E0MSUnDA/0BGBZRs9/qsGkGYerqAE4X5fAqbFXihtgAimHjLwe7NhIOd
wfm4F0jlN7LA02phhMCNtXtHKRA69Kxbz6q1QIspgCABvI4EBLPaM+tab9ZJ2W2GdgU090Ms+kt2
uSPIq3gvbr+00+YYv09DT6wznAu87naWslRtTDLNAIUE6vsby4mWxaJd9q9A/n3+i+6hRY1K08f5
XO4i7LKxOioHbaUDBVPeMxz+vPncLJ0yWrH2FcFP8CEROl52AIXtXUzerhbBdruV1qCjyyx0FvH/
izrs/BV6I5qy3CJUE0GJILqwL+hnw1xFtigHBLxgkGLOX81E/HcbTpmq7Ept31b8tM7wqU1PTWYq
QOzm7Ug9qBHjuTpvojdLo0wUpBhclueTtNFsU/hB/uVtXaHN8ThVRa3Hdx1rI2loYcVXOM91R1jN
Ds8LnbSosGGiZ5rnAWIIw83PtIHf2agu3DsFvdTLUSrh9PRdsQbKCyELTBNhmA1jx2YKhgAm7vnv
gsC9RMoNZX4UBVENiQoKSO/OIlotGTs4G4/8Oy+d8jvVWCd63EFCbgEC0iPC3rb3azx3EPmwkp3z
9+SNMMrbBJJSSkqK42otfV0Bw3fiQ0Z88KRbC24RLxOHAwsrk6mF4eR0yuX4RhKKQgSxCdnsdhgm
QTzkrHSLkD9k21l46q2XnvO1ZA3jsFyMTrmYWNL0eMgg+HLdICRxHAEeJjtzNln82dp4Va6BzJya
EzwsS1enc/sVzt5sNeViwjquOrmDaICJPgGRjGBiAZfJFm2S9ocNUgBEQfp/8AS8dTU65WqSQQ+R
y4ZQfhqpwtmCTft5tXCdxV5EVxVDdVlLpFxN6EexITdwNZuN2pklCsRTJfo/GY+4M0Iam7lWSj3y
dVE++W/+i/iloobKvU1QXyxF/Wl/fHBoBuVgekPgVD6SoC/+VjlEe8xW75pLuRWsT5Bzg2bp+Rn3
43YvYhR/rxKE81tbW7y5pAwm5I/o8/+2w3TaDOR3wthM9iraAsFxAkF5AUos07fl58eiZlqT7jeZ
8kN1CvaSvsEmw0I5wn84q54QEAFBXc/9AjOax2+WiTCcq0F5oxb9XjGfKniz5E58UOo9v0I/wxLs
1obVbV6Au+NZxhu3rVhFiJ9OyUfnTDkksAoqZVxjsVFJLA0ohTVnPTtITjaLwiXo70Xf8lQPQpcs
7GhjbV6WL+bb2ytCk9F826PF6PHuz7SL3+8+5ah8uSj9nMctoO4K+5PDy2UFLlLbRPakIV+PhbEi
QLoyovN55Q8V9j36zkhjI+HmAAtrFSwEwLr/eZvGFbUtkhnW0vxAPhiO8vEHTLv7aPcpL6X6UZMO
oYxL9fNPlJLHPz7T6Xm/lZRXqqRM6rwOZxvCbAnw2ez9h/1YBuOxINBdRf1YBz0/wvMp3sYBdeJI
4iffxFgJh7IhB+D2BR5h9XNI7MJY8iQ9M0xn2qFfO2jwqN6jwK6jdHkfCPFu4wUhSIZOm3SrfMp/
gBrFkDAbltxIoAKfcpBq9ARAQuQfxWTbNtbAmQpHLo93cj6AvJFDuR2udTVfGqGLvIn6o714en0V
wMC7/Easynqwz6vGjTDK4SR1lonTc+tUG6TMD/p3m5yFEUFyalenYdOgoZZnqONkuI9OivI0hj60
aSVgH4PvaxVfMm7d6Iyjmn8r3yyLch6lH1aukOio5JLrBIM14Vc8n88TSBLjuFh6RwU1fF97ajVg
AzdBao0b2Rp1y2JGqSzdo/xDKkZh7AvaFC5eMWvU8yT+7G3AYwTWdweWW8+6MIkK5mVqyKioEopB
NNY8Hxq4imRfwcyWFR/gCHERfXcbPGKWX8yC/2Q8v5Xiv4XRg1ul0nJZF4UKXhXWzppIE4GFbQK7
gilp9oo1/kmiHEWhD4LoeYGC1wUGkQySXZk4jvMvzhsZlKsYSkMGcqr7k8J4b0HmsjAWIlkDnChe
MPRvrmgjoNzwX8dEj3BlYy3ogwtZxnJnSejLcsRVbydv+4Y1Ki7NW+4/UZSzQEtIWoBjEh4QhzSV
pt4Pu8bOV0ChdU7Pz88Lw8zt7WL71mz3QLFYf38DIZA5ZzIz3YXr7GbFlAPpDdf33BKKCcKeaYrc
XTnNStywmghnsEbv5VBOJArkpgldDwawaa0CFxlyyEDpSDfIB6F2tDZfUvN4tFhAW/ORz836KJci
dG3sSgPWd7nurprT7Mbj/jypj8l8Hc15r6nNR9VR5xVFGoqkbdpCcrtYOVVrlEMzkBQgPcJdgpV8
RaCFYPNrYz2+3iYdoQ1d1DDWbYjIjco/6nxb5OSLvCwTSTnJakZEJQC9wfKxhLnkkmSo6BJE/Q3g
9pR6KOAGzTR+WhPJBVIS80P4y7rDZsOdWyGUbrSNH4NLPlMwn06s9+oj2vPmdQOyhGuAPimkeqxh
+7+Av51zk7diKdWQ5Ux183ESu6stP5gG/ytMPbunGhTzC4BB2bW5hlJ+Pd7S2SzJrVzq/pGzZuS6
IZmcpob1/oAlAVNya5+Ba8cKSuaU8lYYFa7ymV7XZZIrp7Ex9WKfuOvxw49B7M5CpJi1tH+SfgWt
daW0rihO23lFL7T0Gm3X7Rnog6wVzabpbgVRl06bRIrfTIIiVIKAIOwgnw5038UTphhER2FjGU0/
SJvZrUDqBgplvZab6cAiAiRCdHmb319sFArmBlKxamnkbVzhwQoxpXXVFxOnhYY2rnzjP3shsSzW
Ts6w+Rhgzfwv6xbo1pwx9BpFEiERufrrTkGq+sot+YKMhqX+Ma3lZcKqHdb4e3HEpO35vAa9xSsI
L/FGBbwN63tmr/rb76G8jSQVfTtI+B5UnZzEzhb9c2svpY75LJg7URkD5spUAUKDAXWiJfDgmj7p
IIhLyc64ioCTdTzUB15Yxj4X+N1Kog5VbjndCBtIGl8QPnOxqRHDaeFp0AYKdzolsgmUieFi5qz+
Vup0cdxcDIY4JFpf9MopNMgQWcmCr5E6G59Q75nQsERkf79Y9Za5y0hW0fKJrnLgutOdTm2D+dFy
UBTg6QuAWwIhQkEE4jsKuLmXRWm5xFaQiT2CCiZxgRc6LBiLZn0Adait7CJMFGXlhH5M9yPJHfHU
Lnnf9JIPmTfRX5thkmAoFlLAkDx7gd0unTrksOw5ro+x9LSyigsqtPybYW63DVLPCDWItng1efRF
+seRyS40F0beiqZOGglZT419iM7/iHZfnmRxpaLVvXHRB9dZ4pv+Zhgm727Au2vE6wwzZYxdn1Nw
beoqxqELIJGg1s4bKRY++hoS0QD1Ouwu2bN39GNyPnevPuqaX4/lzXYC3MqjFpwkmOdoNMjbhDni
c18wVdDpuRgEzF/Rzoz89+BsgctsbBUgl2a2Dw4JNKVK/8FkGyjDJFGWQZBrTFHYvY15oHWawPu0
U4y5JV4mvnbsHAX8WqitDMvu83iUR4LGHZadzdj2nVwqfEhKzXcx3abhOQ5caoBmXAuMtJ4+R9ja
s7yST39SIP+ux/d1vVtyq2+NOSvG+gIqpihqEfB+Ir7AWyqvGEP+xEzr8XKV19dNtf7ynGHJOPS5
NM40GaAp6MZCWooerxhy4GokaBM7gVclOIkWCjrDJnGmNM6x2vgL5e2xlv089Kgr/04gtcQhTgMP
pCjQMvR2C4npm4feCpZ8a3NnUIquX9z9y9om/uWnvoSmAbQM1ACsBlOfyfiU6dKjPmWil8LMEGYz
QRNCfUqVaXpvdBV30j0nAt+0rJ30z5JblMGTgjklIV930ls2akTpvpPMiZpj2FmB0ZOAz0kufhT5
TglLEsIFxkACXUbhFoRnSXpodbMF7XvcmKJ+Krm9P9oFYH//Jqx+0bln9e0SfuoiN9fRkGdDnasl
dxJeqm+pXomGD8jfxti5gp0fuVXhmm1zerxvc2HinVAqTBxGVej0pOBOHG+ViJ2c8IsTbGUzIpxx
TKIfTGHHn848elmOrG7MuWf1nXDqLor9RPNjAytOGzQbv0QxD+IsVXoecisrSpJzz2LKSHvPdHfD
RP4pCg0ZUUh6Ifd6zp0U0Swqx9VNQSRG87fdfAIyWPpblKsGbJx/NIWMMnxiAcrMx3s+F8LefQLl
nMeYw+SbiD2XRDMUzb/Ph6k0mds9Z2OMFHwUy8cCf5eVYBWYS9IFTAxh+oput9Mbnef4sndPnm46
u2yfv8h26GgaiVEv3Ntma6Ojx0wODKP80dg7o6TkUspV5nqo+CLkVsKqfi034JMGiHxlSkskUqzT
jkdBLXbIonIWp9RyFt4iRPgc+quX2DZUNG+mi9iUnh7vxu8E9M9XYdoGGwFwJtpNKiBtV1VXdE/F
xQiIXkWk/UTx6bNIrNJ44fiGqDkj9vmt6ZRMyj3pbe2mviyh0Vr7I22Mo2KuzyzIq98lpXshvzKa
GbBDMXnnnpAkS5a49DRy3eRW69vqU7TAsI3+pLm2MhAesEAObmAU+b4BIyGO/98aPn0JWutFVVAk
Af9xf+sbxdDGYqpiuZKLgv/h8zABSoeVlbqYsFn7PUPTfmffKYHU/vKFUvpJq7invlzWNZqt269m
p+1Gu9zvkxNcthMgOyguGXJ/x1n3cmmujbTNU1B1oX99E31vrtE+I4ntpyR6d53XKJia5dBlML1e
jKfjS3x8OTJ0efKQvyzs30ZrlIXpcRYLUqW7pww0bxWpeVBmcsfkCVENHPZjYb/nR6bFYl4VDJ3G
xGBKZaAarzFqXva500ZeuMfwKd26NngybfQ0mfIaMOHoMwUphrcYMQ/0lrRTfR6zXC/fj7/jd5xD
fQcVUwqYqMsygXMBJ7CICpJptrg1IyuwAuc7tOuCfG9YRN+/B2kpmZRG6z4nCKLucScrzoAo22+d
+M/JCSJyWu1I9y5L5EN1luJmPbwel8vY1j4+BuvjjCiXFdlOqkwfuabIaC+WhOk9Qd0ehld4lTsg
0sHsyMVDEnA8tQf/muxlM1rri27XCWQd2xWekvLSWE9E3aW5LgTCJgf/VdjAptx+CpWJGKS+5NwG
n1LFS6V+7XlTkTbdiycQMBF3W27FOPhpadTSwaaM6WFlWjsGHe7dSq53NeiHYOWIU5o9/Kjdg+gC
NSkfBaKvx8J+vdgM0AzhttQ0FazHIh1QJryWZIYKJVNqcwA+XbrhdMxC7Y3TYzm/E50/gjAhCWo7
CadKLaoOwqYstBABCbGS5+a9jZBeVQ/K94doxXZ7XiLlrzHBBH5nke7F0k2DbaRlSHlGHPKrVoS9
lEOyLRzVQdDOoliacxyGqIAWSsI/RAQg9+cW9Z2RhRlktVNvx7FdOtKyO0fvp8lfEDTzgPrLfpFf
swPqVWir+YTZdJvG1CzGXk/u8JcC3XyIdP8hmV5oTZbiQwqVyPvQWKuuDUZO/dhof2ozaUjeMXgN
fmcPp32+ETnp9E1UH+UD348RRF42u97Kvxzn/X232WyWOdDsqkMKK1bNw/D3VBWkOdvJSZiyAsUb
rueUnaSdpP3aAJTTZEWSUGr6cXM3XyMIWYQCjMKdYs9ucuBXbXjvkNfEN5zGWOixqfb74M3oza5d
VIbD2P5fT+JpL3CFIF2KpgnMH9/vBfgUZb9pOjhRjbi7FDNKgemFVueIwPT9yiZOEBbE+eyCIRYE
tkBBkARq+0EJHEVZo3GnTDi02Fo+S1kxwIwXNBQDSQ44QwOgA5QXFHLX64em8c+ivkeTgZmEKyk6
5txVlQF+mzqcmdgq4ABc75JKb/pGGk1s8JCvFXGjhPZouIxoc9beME+uSZgsByTBj8u5OWXREMos
QE/HeeSOfr3qi6Pcnfv+tUJ2Lzf1zBSLizjURKqurWiFo2a3IxkvYfehaWaLGWXNyyxpJHn8l+vM
wAjMMXM6dadJVosew6BmxYu/8nPTCYH2GxzDsiYCvOFeMTwtd+U4aL2z5GguuBDiq6whYKxTMjZE
zkxdstNyUXjmgCda8hR7jJDiJyCl7QKACooqKyIAIuieQ63ukiouFP+cpKjhPelA4LcQx6Wr7qOW
re5jBPK0VV3GfCcUb3UOoAwVyPLaZ5aZaF0Ji9BSnAQoBY5em83Ers3LdsZ9jM/FOTFMwSO8+iyD
r9luB5tX7ERzeMkUFu7W0E3D6aOV+pqP5rgPVo1LMIEuGFa29lXHxYT6l4tExKneuSYoh8KESBxp
Asv/6MD95X49NtFZd2VIhqyjpWnSaiq28qvGVXhX9c9caPqHgoRX0dTXvhlbDhDhTRiQZaMfMSVP
B9mKl5Fl58/ryPnQPpbaSrFqx1h2HjO9M3NJaqiVAcVkerMBy4Ry3Inoy5o3yLCxcSfkJABT81Oj
8UQpvWVR7NpdAOrhmGQvemal3FJxX8qetM+1ajYyy7p+uxR8C9yYgTAYWXw6DB5Q5UrHIQzONSaT
89UgWPEHTrj4q4TOEPUkj06lZ4qCxSnrKQ7qSBW2ZEBJwQtsMXZA96yYaWQL7WvHsaLD384ICWb8
gS0hbkE1+t6SkjwsoqxLgrO/4q6+k7lPVbjkvys8vfduQXIMVWck4v6Mf5PoPeR3RohhAX4p/n83
QRv4DtAGA0REBy2ZRMXLWd+rZd2VwTkenowXmI+yTc4oMzTDkWsCoPg45V8VGfjR4vVF8aK1jHt3
5mUGoBlUWITpmgMzGrURAZeMpeBz4blAg0FrVqOZaWb2t3JfM5sbNl0BRJFtS0pQYwuEK5/7zCk8
u9NJ9ukdImXncgj7nCo8hM91aSqMJMTvIP7+66hrqez9apSmr6sxruubYYCLCS543BnZs8uTtrYe
2/XMA1nDjYAKhDQxY2CQ9F4vinJshnr0k3MobnPwYXzwrt2EVsFvsp3rOnAxwYkvl4JE/HMWmmNB
PFYHw+8EpwGwEQm98QqPCphAh4FuWoZ8K0XpuVmkYLt5ct/Q4gXvanWvzSo+8x7jWpkx1Dt5lAok
al73bgh5Kf9t4LpD5+TjXf0dz0wLkhG7I5JSFXpspE9SQfOMND0DvdIDIfB39/m/mE6boqL7u+le
CqUrgoupStUr03Orr5pjv5GcemOskaz2ymVmyRuuYdjOr1w6zkkydA0kCOhoEemkAvo9ak6S/Ozs
lt+17/T1pc22j3duJiF2L2Na9E2IkgUTN24BGfnqWouEDzfqiVvwm3JAVeqxrLlTkvG4grvWZEWj
O9xdI/HEuq2zM2KJZrCR7UqBO17ZwoVjThLOndWtLMrM8rYIY2WssrP2pyvhdwi/8f1tFF64+qBe
q8asWifO7McLnMmzIvBEfKti8h+30g8Sxc1mhk0hpUag5We/NdsRAYR2jdJVyzmgHfalbVtZSWTz
T9J3EY8E+ew6OnnNkjt6xpZT3gMhJKJACm/5/5j7suXWrSzLX3H4qfsBLsxDRzkjGiPBURRJSVcv
CElXxIwD4GD++lqQXTYJsoR2PnWkc7ipK+wz7rOHtddWAcdqdSky+dRIsoWivFTMU03dgVoqdZsQ
0ZZlD8sEJXo97MTIIPXBm4uV3p4+xCjxeI3XCub01B/OM6EJwrYtTkFoStIryTZiPeOI3GpfiEAM
AREEmYfHPZqjF+uVZNRjPG0oTmD71rvuUAJmED6yrbTo3WwvP36/PbcpB00FwZsgg10KdgMiF9fi
gIYTepalxQnB0KbWFc5o3KB0gnoru9QsH7lHCYXZWhzD3vwpFw4zd9lGRXetQTAA3GYN0TvYK1Pa
iyhK25QLO8y3A9gOlGg+wv9ADrd6s/GooT3Ui1yceXFuOb3GWV8Indj0SteyQG9C6KY78qd3+z06
JIOZrDgwziwrFHbYlqE4IDk5SK4RNYvvF/3eFmujN4F7j75j00uf08YTuLYqTtJg5p7edqoTd0AV
a5qZvYWVIVHW+F7iFxPzzSrLPCYNRhMOvIHX25xoQuUVdY8eTabQ2QR5xSzjdI631HPxVIOqqNA1
K2MMjzWTzOJCuyZ6KxrDI3A2erjqZSND5u2tiBDD5XsTllmCUqMSTYMCo0yMwTfoQ/eZ5UYHyEjt
5mC/DY162HTBokwX8jtPjYZZFLmVwzeZZc667T0AR3IkncPEFJC0TQ8R1/GhOjRSeQoEna0SIymf
o9TwC7uMe0NoX0PisN6TFtjxj1567ERTbA/CJ5JMkgTSfiPTwOBmC6qlpYsI6R0KwHXpNoBR8SYL
VxSpMGWhdWagrGrOJJqN/1NCPPv7Tfoqvpts0tUsJqeSK5JcZiW5PKGkPdRMBYAjZSOAlWtY0/Pw
DrQEUkCek32iF7j/Y1DdKLI5xfF6Q1EXNDLiYcmzTm/2shlVizZztOEhYdciY5HcLj0jeJSEHXlQ
XsNHIbdC4dlv0VESieXe8nfiR+VZClmjR6L33DGr0hHkpaztFTh1n0XklKnJhE+x5tB4F3P2wCy8
2OYlo9wS+Nz5to9yK24KQwz0wUGhRICvBEtG0iPZECB+TQuLLW2uMfr2IXivA7PQeIRy8M9DC+xr
IM0s521t5+RQjO/hhSYNKyrIpSqWJ34ZuRvmZVc7aaEniKU5rAnyzkCXYdrqw2eOlr3wXq3MKZ3Q
nkv/S7eBPZWTUTQA6xJEKNyXN3AxjqJhAhCTqeVJ2LVn5YNsi23lBjYHEgj/mK7tDL1mdr0x2PHW
15WN5ERbdFBFeP6U6M8G2C7RkohFDzLUGrLGE3r5nhaSw9vhLprxHu9kH69HOnGM+pIIMWWU8sQq
1MjoeSzXlg/Zo+RgV2M7mJN3a/1cy5uEl4u8E4TSx8pwu9KmyNeMHWsH0IKoZmB7rmdzW3GXoHdx
PaOB76RpriRP05FCxsopdAbOxj5+8leN9Dj8EDetalCqy/WPoXdhdxAzipdEwtHgD99fdf7Oq3d5
JoTJVW9j2cPxx0prC94IfaND0BlooBcfN0EPbeTkTMElq8yQfngGXRKLrAR3BKd8P47/4WzKIJNF
MRiI+SY7ICET2qbpOI5V8SbvqdGtMrMcbF6G97nCdWHHfo+Jm2d6fWaf84euMAsEWrbVTzYytA9l
kaapLi0LhzRWFOuezlBdKwwGzEa1PZ6aeNceGc5ph7VnVGZqNluf1+v3aN9AiSxj01Nm5nTHfMfe
KgIwBUBT8MpXKvrivnFtn2ipEtJT35pBB+PxLBPNULNkUfNrli2MqGC2pfKPvWZIhQ2FmIKqIfgy
2VGVbVIplDycZdHyEr1+6rpAV16Dld8c5DlG16/Q8PSpQEgXYWoVTrPypfsu5liIPCA5TERPAaI7
9DOoeFuuNiV5BjBIzBdD9CE1oV4JToiOBbWRJfyMRXH36l4MYBKLi4I6aFkS05MYuwlAojC73Sp2
VbrqZrTEnbDfuLJ/z3WileQhKwNBxVzZ5YbZRcfBZt92oA6SjXRRjaVsiPhVY9m+8VyDyid14avp
iZEZlfWW64V9TtwFOifgqTJ8e86ruuMRXA1ucoFQMSj0qTgOLna5fJFGoi53j9/f0i8MzHS3FYQX
4RCgNuXmlsqZjLBn5X+d6Ij+KKRjIi2kXRqDf1U5yf2qqB0mtxUwCTFATGyKCnFaq+p+dOBF7B02
3H0/oDsRGxiRgPGBUlhFwPPL6bs8fqqf9I2M3VfwhNfBtrNb2H2wmir0AGXWA1r4SKyhagDx6Iz3
kBjSz2SZzQE4751BuJZgZZRx78CsfP3AA60s54VU4QyCs78ubC94GsiHRwEw8LoZP+WeLNTRKooy
tgsWp7HLIo/jtpWD6gQ8dvUBQ4ZBhBvBQuQfEPmeWV4eA5/utzoiUwFSUWDUTnzAQKFNR4aiOgnt
SuVe1DMDzmFFAfmPHvuOIFFD9a2Cxks+ngmv3PMHuUvRk3vNyXmah1lencoP7j0WBEPoTVEySKWC
PCo0qF6LJjnIktNtqRgaGVAGpFypc472nRQwEGEXSzC59CRrCZoa0+qEzsLuMTpIUHM/FOegIli8
U0x+5ordVaiX8ib3uBFzP2c5yPPYJZoNxvymQI/ZPELGZV+1rlobXKyznKE0C+WoNTPa9K7lhUqO
EXf/9YBMdlwTBo8wVV2d6hQJlXyVi5ZYGF63ySvJKrXIoBzKAArdk48zZ2388vSsXUqebHif1TJH
UWJ0imir1xmMYiU10sHyWWQCP2NqDtVbVnyk/YHWK15z/f45rYzux/fDuKWnG1OBsJAF6BSWFb4M
pguNEnNBJyUKFqCHEfwAFnTR5DOj2PSRrp3y17O63UvI4YQ2Z5wkN12pVmTVOl1ILj93BcYZ36wI
0mwiIsEja+V4Oy+GEsRhLRQEKr2JX/tNU1gIM6pjZKRv0UxzeGPIKhZdJTDCF26ntibJF98vxpf1
dzMCsI4iQKDidVcme8KPbdd5mtIT90Is6aFFQLDiE11kLTZcwU8BxIk6wAvTzu5X4BZxvAQp+eiz
gre1LEvkwcIXNNzdBL4hdYYSOoAPNu3++1He04iI6f01yMkNzb2C1yIJy1QSvS+MEK9ruipypGl9
A1bj98Jucanj+UCCHsUpLI7rNO4rcSn6m9IST6ABgixZdwfUC8DRNPuX+Ni7gYXQ30y+6u7NuBA5
OQe1ksVgr6L0VMWIJsJxDbxtFpmRMuMM3EkgXs9tdBYuDlxZRwS9x7/mpoFqJF/XKIsTTETtLdRF
uGAuXQsgOkusDJTS36/r3U0cEb1fJe0ghrwWnWRJo+R1Q0/qktu1fmKUA6RE9S5RZh7Q8TG+OdMX
kib2MTe0uZYEkFRlIJJvM0ayfVo8fz+dO2mccSn/ns9kz3wh4hoRZGonhNROzLt8jopFBgyHsJYz
nSVusKHeTDDxjgUIrnqR42ROk3j05bhewroNfVFpJNBTV4EVQTfG+Q9JmDkjXw7pZPmupExUQu11
agiSLHpql70hWvVnMXJh52a9KKzKTB78lfDeISjHGazdGCH+UzBat7FYt0MdbLeND3MI+TtHB6cG
hL5jtkxFDd71vLVSQuQ2YugpaZ9DBa22m32DstTQFuBDt0337yzzhbjJ+WnDICkGxqOnIvusCZqr
qO95HM5ch7t7KaIgaNxOWZ3SY8ECj4YKrXlPtWbE3jkVUE0RzwGC7wnhVBUvC8shwC9NtjLnuprp
o6g++Z7li+iYW4HsfK6s7O6BAewH5VxIv/Dq9A1hSllkYCnWp9JM3M7kTPEzAAfpgLLUEmWSluqG
Ruqqu9iFyxg8gmUc9IaGsAO0whIXvFnq5+/v5h3kDyD+iPOzCDUgyzuNg2mtp2oFIfWJy/TCKU7c
O1ubvqUZ1K4Q41IMBKVRcCyyoPEwpfUKhVeKLRqrBoVhnV6skrmH/t4JvhzQ5AVT4kGrMzGrTwr3
GMoGSVZMuwzj0FQj3Rd9HXA0hDPsVNV5oV0OL7wjo9nGk9zPqMZ7DwAaGGnaiFsGAm3qyHRcV6pN
U9anVYpEO7jD3GY3LJTHftejGhrB9cRK9WZt5ktuU84843f08pXs8bRePD6eUKhNzGJXOiTVB25T
dWTm7R7P81R1oWXSCKNC9xJFmejkfhBpng51fRJSAM26TZWvvHqR0AfRs2eO2KgELkVpIw4HNYzI
cQDFh/9xPZmw4VSlFv325Ldm9QI4EyBZDoAVGcgfNyjk7Nc+2GhUozUXSCx+L/wm7oT8g4i6DSCT
xnZGyhS1OnREHPKkaI4kcl8GXLHq3duB7Ltdk5nXYHpwvyTJyBKiKQviIuLUWUlqjyQRXx/rROfb
dJm37CaI0EksqPZR7wI5O7Ow00Pyh0CQFY6wGRTvTVSWHLJ8VJVqfWR4xINRN9iIdEa/3xUx4saR
3gcmZwrKQSvxJIu1sDkmKTK9fIDil3+o3L8mgeJDwI8kDYnwyarJWsBkaVg2R26QbUZ7KIRY9/1i
Zh43aYdRDCAk2JqxzpHVhOszWMs11wyjmNKUnXKtOupSXbZP6tJfcGZmMpZihehpU7icoTnEzbe1
Gyx4vYW+mzmQ04dmHAnQciIrIi0G1u/JhLlBpQOMpeaIREu4gEelgo5ATxm0S1oF7IJd88St38mK
Ivvxz0WrGuIyaGKBwAzGMVkENonUUou7o4xMQmj1G4Lu8NG2fozFg0SPYu02/EbmH6TMirZg2puR
P1U5mPnYRAjhUQGPOHoXTcRreVBEpOiOYRgYBQPco3pCNoqKLlVmPFdh3M9rnTPKElDYARwH8KGT
/VZbkWl9v4YshdXxtGrRXmw2IpJ1DGqaoc+R/VKa1IzgwcmKk4qB0VQ/PWrJQqn35XNAl3H+1NJV
glp3YRVzDsksL9LzypC5JWC4B65aysTiYqAdC3Hu7blVmdfDn+yUVHotUypYqkpxedTAcjoyfv5j
rJ2TWNcEPdGM5PXfOR0cQLUiwBQ4oJODGQaiFwdB0x1j1azoglpCvcpXzZIXrfyZcIcePEma28Rb
6UcNdOC/Ix1dZuBcwxLRpoYrav0rhR2q7liXj2JXGyXqj3tPx3XWPcAeBU7n80WmlojDuExkccQg
7ROndjPjGBf2+txoqIXGkwgtAWtTnJxRGYgZOJYde2TzmDFyXkxha/bZjBIYvY8rKUBwAGgNxn8W
dSLIQl7fhILwTN+hJPuYqLEuJJu+t1v2gYus7xf1plYXtw1ykIP/kgMtfi0Hx8iLQ/z42O20Ayl1
uuxcaiAdfPTWKqOXvt4s0/X6R+v2q2AZcjO6/eZF/BKv4OEFkGoMmV6Lb5QGnfUIxEtrv9uErZWH
PxoO6URuBOQOM7O9SR9+zVaEFQv9KolAcF6L62u5gzcCcVx+LLiFUixoZqUC+jBFekgVoxryRYAm
yjTNN1Fdv4UFfUP/KyPqnWJOzd/dYeAmZRkHCY78ZOWFIc4IN46lK0Fe3CXOEG1K5iEWZmc9LuL0
LAEeKcg86uyg3ieLPEiFiMRpyB0laon9PjuKmaEyj+kjP+b3A/gwZW/69a5jOB0gJjOO0xmT/d42
oxAJ2BkesQrQCVyvu6x6udLmCXdM2vOgOVWy52uIZME+nxylgp0xe26ikuM+Y11VFIWgz4B884yR
Pos7T2FBNAg+FP1phQ42r7ude3QbUFOvn2sTYG/9EKCIcrF/+v5K3dvXS9mT1U4Fymt+MN7cblvT
p3JVAPRfDc73Um7weV9TRFtKQYBxN+aYrpe0jtKwrZSMO24wN7BDig78HLS3021iOCD7d5wYDNHu
kdNja9DBZncSLPzzNlbd9/p5lkLoxnH9Y0CwocDqg62eoqMaxYuSQvbYo9mAUpkYx9fN68vLJjYG
o7ZbpzCTbemsFofDdrsH29bz9+txk3gYxUOHoSuppqL14U3VbAswchdT7qhQi55S0DUkcmkIiL9H
WYF2h4LOw4LcN8OPVMmW2kwW+SbO+Yf4L8sNZG03HFxp3/gwLUvuKCCkmQDeXS7KIAFeaa81r12b
olD51PGSVUloVhibQnss0rET2verMOqM6U0fuWN5aDdBBDDg+lAoKEuKA7Hjjrxsk8QqWmS13/In
Prab9hTCmPle3FdKfioPUHwoMZRQIps30WFlLak0jznuKJNtzKELqjN0Gl7jLfrDVy0qAAZpISRm
59maZ9L8FD2J6Hgnx04nH4VUl/21LBkdmg9Fg8U2BvrDpeU7sF2JS7rNQDO9T618rvHfTc5o3CsY
l9gsaCT47/z1KvVdBWaPElcHtkLwMqxCJMXEBQeGrcMZTIjfr9Ed5asgEwjsM2Lg3A2BCnBvccKg
J+1ReAEyHRzUn99//86WX31/sgWD7BeZEFbgUP+J8IeEWl23WamSs/hezI1lPuZQ/57G1B7RkFqJ
mh7TeIUPYvZmPXN/Z5ZpCqxJld4vCgbf50zP1Dbcj++Hf5Oow55fjX+y55XUN6zc4PsjP6SCf7db
cdm4ehAaZEbWnQfgStTEsdCENldyDaK8zXtoSZto//1c5pZqNFAvIj956ElCP36fPwc2cvWzdTZz
AsafXwgI+7iupfFIxTrq0fRhraLcyKzXqLs/j7wD86xwM4f4i7L1QuLgBVkL7JqI9kMUXd40fcfp
8MAADvkAls7q7W67OM+BqO4YJVf7NB75C6EoURTKNMU00bxCNpi3hfr48/uduvcoQccgvITwIDym
qY8ZMzKNu7F51obdZAfOIMtGrx8iNJFbtTNZrzsX9ErU5FREYdgpYtajlduPeKVYYqjzqzmi1TkZ
k4OhNYhWBAJksIVBDT3Y1nMLNj5QkwdFhXcFhwCVL/DJJ3cnSBS2YhJuPHpA1BkADTigqO31OTk3
3vNYQnYhZ7Ja6ATBiwye0aOPtLX45vqu4MQPgNBu51gexi99N6PJmjFx7pVZiBmBjd+bcUXv7sfF
LCY2IBwkicQRvp1SHdjYdj0bD5pbp8kdEYlU5nTsp3REX9dHQMdFW0BdQfY4dxnvaICrDRkv68Vl
lAFrL4cAglb+o/0eG4LVmjPG0Z37fiViHMKFCF9CtULEgNtfXm78lWc2VuuyM8/kHd1/KWMKsIrA
jipHoEI8ho+1kzxp5lxbzrsCYGKDagg2tjI1c5XI5z0Aq2BO6JzpA/j8vcaa+/zEQUbPopyIKT5P
z9EDcYYerdG/l3DP+gL27O8ZTF5i1eP4yoMCGAv2iY5T9djpn0vNOSySmQ2fm8xEmSg9yZoOkc6j
KSF6UhvkODOVu7cDDWaReUQ9yE2QJonToKk58NmDw5Xoof5JTX62r9ud13gMfv8lZLIlVdYXTdJC
SGDmlvaPw4ijIrz4+mQ3WKWQir7G1wk8Zd6wQbcjoUnVnBV8k+CH/XUlZ7IXfhQ2Mc3A726iK/D+
KXMlm1tw7SwZ8l09cjGfiWJvB6GF0sJ8RtslRUf4Y+6YM9t+V+1eyJiodOwHS8IIc3l6QlgeyA/Y
K+jlXfk6v97v93NQ1Rts33TtxnN+obg0Oay8Dq/7MVy4G+XROB3QI2n1sjXXp/P3U7urIi9mNlH3
ZMjLNow1mJb7xBbd9QAOt7npzK3eRNOLQUwitcJsIpfq4Xp53n8/h3um/tVRm+j5HmXJaKOL7dms
/G3mHo+PFfge9Bkx9w+aBvIzUEPywOFfb8oQq1lZSdLYmTRDdeQnCmNOZI5l754QTkJaDY88WOWm
6LoGLCORSgIQ6xqq01scPCOwAOjljB1xT1FeiplemhwVZn2NjgiqEy7gqzv+DPD43rm6FDC5MR71
FaYaIAAomHNx4l8+omU/dy3vaeNLIZNr4pG26jsWQtgE/RipLuyJK++4pW/SBfk33vlLWZOLEhXg
OpI7yOIdbu0tiDtnzt/fEuQAFeTCgLyYaH3wHoHVuUN/j0FDHakuutEAm2jmptw7XiC+kBBBRARH
+yrPu1AsldxEcekJAjygF8Esn7MVojFGbiAmCi22QlvUp39HImIuKrDnCL9P4/0D6/cVQVuFY6iT
je4vSed0y2ZrLIA83EvmT8aujW43t1s3PTBGDQqmnr/ETo5GT7zIYyJVQC8KU2L16JCh9A3sduZ5
D3638xmVh/gXXajApkrgNJuzbr+isVMv4HIAk/PCoidqoxAMACs92HgCn54qM94olv7w8PjIbQ/n
wAqs8+Ln9+vNj8/3jdwRooKq2bESY3Kzs8ZrUzaPxucQklFbmZ5kcObmoGZebg2Lw3Z7xwj5OmCI
9dlZ3/PmvkAqf0qfXHup4cOo4iH96QnSVzYXG54ru77zY4kyuQM4b0Mzc+YAbndtjUuxk91GVwuu
kinEeqAFU39mSzQsHTu4fL+2dy/PxdJOtrQLc5H1S0hhZXM3spB2OtxILpgxYu/GEC5nM3kvFVrV
TNJADl2CE5Hom/ax3kiJCWzV/ueMDhXvPc6XwiavWlzFFSMlECZuxkBZm+jCwnvQHt/BMPbaWtGz
Z8JcHyu+O8y4WaXyA+FGDubcCHM0cap05iH7BAWobx7Oy9PbCamGmYdXGk3FmzON/CvSwEjwSPJE
NVZeK0ux2v5h4r28JK6CIJWiq87IB9otxq04uq740HOAoLNGnFr6x0cMsnK0AS4XuVUBbknNyFJx
/JeLn+cxoOXbmXHOnfP556zOu698EPwHpEEComMKwhF4PyF9iiAQtfh9vu7QDOdInMAOnkvXpg7V
fdf7yBzBWIY78CuaxETJtvv9Yb2Xn0DN2d+DmJyiqEtJPCQYhLBL1gKKWZNDuolP2qaANN8OVsXD
HLXiqFtu9gkgBeQcUe0GF+naQipapRTyYkBIN29yYySGMmBI5TPX8K65J3ACCxsM7ahAB3gtJm9V
giK+Ap2jXlD86g5uKwKeYQJcZc2cvLuG+KWoiWLhW0aQU4WIR0DUBld6ztzA4ApHez0rEUCYvA6a
nbNq+6Y8Q310z366FDzRNY0KQlZhyMVjuQ4t3D5DRsHAnEK7BcKhHxUeKR7gNI0FFmrio5U0CoE9
UoZjTgtd6p+j6tBHTiFKznOXAJrMlbqYzaWs7kwN5ULIfwOAh/+eQnezTuyjpmrY40qTLOp4H6AN
Irs5hu47L9GVlIleS8Qqb3j4bcdIOvtvTG006PIy2En3s/9Zga5CCWazTLdPL277WIsC1mJJ4pXJ
jYvTJlEEuKPHHO1GvESwteGJBsi1o9zOz4y8KQ8AW1PR8KRTwNsz9/12wtfSJxPOq6LuioZrj2xj
Dqh+KCrB9kio56KbV6IhK4sy5legZJqRe/uAQK4qgcpMABsjK04Mjjbpa7VXCWBJvZ00S0ah+kAG
oDZzS4y3QX8uNTvyQR/WrSQJPTs05RFQXqcihtf8rOqZ9+yOKYDhgARwrCgGjvXrLbmwcEXf55VY
K7uj8kHF/VDui2FBmNfmLDegXTjgDa0Xc/SQd9TEtdDJGoQi7F5OBDSLYStL5ahV1nrTrQsFzSmj
Rd+/MBVoglyVtO/E7KNdy4GWkAn1IXvrxU2VnWb2ZHwQrxXx9XgmGpItmjbE6e+OQ2H22UqJ8TAS
S85Q7Ln3uYde5yNizuKkvmzLW7EgqQF9AkJM09LLIWlJwTVtd2SXvG8o4qNCO8fnJYfmr5H6Q1Ds
Qk63UQJO/oOGesSObHLqxoMrNBshMdLioeNavQqOQu/I4k4NixnTapz3dwOc7FMToKSNskAARq3w
kmtM4IR1sGIyfpi5jTeFwEDG4hj+vRSTHVDiPmBA59kd/fIp9g4K+J4RBUUdfpzbjHxUUDzYmwJg
T1iCdFkWBu9tGPoYcfsyOXC8zfo/Zs7EPe2kAMaHggkkw1Gwdv1qSuGQq4LPdUctCdXOytI8Nnwx
Ft+0Xh3sTCo+K2DDd6VUeBbLdSsmAkoSaey3NlHTP4KQ//HR/R//kzz8seT0X/+JP3+QvC9DP6gm
f/zX/61pVb4l4Vv2i16Xn2/1L+T8y6F6q0JahR/0P8eP/fXL/7r+I771pyzzrXq7+oOVVWHV7+vP
sn/8pHVSfY0Coxr/5v/rD3/5/PrKsc8/f//1g9RZNX7ND0n2658/cn/+/qsAzAkMgv+4lPDnj7dv
KX7z8BZm1S+bt7IKs1/+l12+ZR+f//vOFz7faPX7r8g+/QZHeMT/AokLWPoYAmg///iR8NsItRYQ
fZJQyi2M+KeMlFXw+6+c+hs6QI2keCApREnCWJVPSf3nj/CqS8AhjHkDMJKqv/73WK/26O89+yWr
0weCUdPff72+PDBjQf0HiC6CBzxo6qRprXMMrE3VIYNn9gPHL0iRiqAFG1hLyMI5xOXk+vwhC8ob
YYoRww743vVhFaRB47pIE8yIDu0CAJ+0pLHJA+piCKQz/BYV9FnjR0Ypa5mZg3q47xJbLTESBSVg
TnUOWV9aVCgcMVWxQsg2DEyxzNZKzEozd/3rhftbq3wNdqxiAOMPgjc8sDHXg+UR26QNNs9E/5gn
Px6g2Bo1WatqsCFaq3d5A1KYXD3JicSYQCCybJ85UeehMQtVcccYoTHyGjoabUXe47A4KmWIGpsK
lL9KweqdVAsmr0YFOHYZMyaxYHdhUzl+oACHK3e6yOSJJbWZakZbvhpLKPzcAllLYbQDPiSlBMW4
fLRUwY9XypEphOHPQPUehULrHA80zmrhLSWPSNbXYf9Ht3zXfJYVrjduQU5/sevsJy44ya6v87Wi
+Ncu/8wOVfn5WeGXpn/zSi38/6EHxtjP/6wEdALO4fDt8tqPv/DnnZeU30AWjGgNjjqei69Opv99
57XfgMlHUfFIKCyiAwY0+p93nsGPZBTBw4VCyYA4Yh//uvQMz/8GP/kP4wdW9vh7/+DWIxZwbU0A
qYt4NBLzwPmB9xN27eTVVNum5FtBYa2mLjvf8uSBpDJ6zpR1s8n8kAdtDB/37FJJ4C7pbEDkwSwJ
J/bvUl+J776fe8prxVWRb1GNAcZfkGVUiyey6Au1kfdDLOkVYbJHBAqD0GbzPK4DvYo0UAl0w8jO
QoY+43ZFolaaMXR5O4CyV5AKcMQQUQUFuqAE7THjcmnTRuBkXXhNKRHBamJp6MCNVhUF6rKboo+f
ElIUsSsWpExtsVTac5vmaG7gl7wC1mW0Wwx7RbYytHQ2PS3cdqzQHcs6RT1vgA4RYUR2TC1SK07r
Fn81fJLrmnwwLS+ZtCmJCXrhdzZUhdXQMUuf9UHlBcCzHgA/DmMPtAB5CIKePOVEgH+ZFR7qfBXH
oIlQ/LiywenguX2jrSQqJTtwnPoymMwEQxHEPe2H0IzLvDDDvvWtJqmAuYtRDAg0imwSJdh7aSvr
alRupboL3Croy0Pd5LKlAqjowpnmDa6XKluQqs8s5VBoWCg7X5ZKF7xXy1wlZ47p94IUD4ZEfMYu
O9Du1k3ttI0/gLEkInsu4d+1KBKNUkvAzOblxSlHnY4V8ymqQ9j4nfHV16wjgo5zSRyZHT4EOWB2
rFDnFiKDhS6WQ2fGajNyNoXNIdbqlx6X4DHPMdVSZWo9QRvcU8z38WuIE7AIczm3GCp3RlWqLTiw
06TQVaUdqzi4LmB/tkMRP/ENG0Y64g+1fCiysHdlLfWEJW2aSvjpNYmq4EAShjGokEotv41CMJ7b
eShVlRMxMrvO+UFUAeP0i2AZ1KpyYLoq41Dt0jNgqDRh24dIXQqoWuvrDVqUBvKD0leaSkBpyWWS
es5Zv+pRtKbUVOMfAtEfS030tmK5cElLKc9McVAaFFNKKFW1RH+oH30WvbpWKoGXbfpMyR3aXOLf
lEFRDaROukUdBcUePSC1fdPSchGiwN/gOnnM0FdeYCBHKL/g2ArGwNQgHEYVBWxnNq0WQVwWm9KL
8rPgC5We+RkpDOTn5WWb+f229mOFUjDNeQlDn2jo9a2hRLFnxE0GAI7fhluuEx58hQhmIQMqX6kM
KIq0VA5EMwYVLjagrXOEAqEv1CXPJX2uOBQsHMOC9kpuiD5Y6VouYReqVuF5AnrNEBmmt7SAz4G/
8wq6pnkB4lmag8zXpFnnlUQnca+9a0HhLRKpyWujDbwKeTzf9xa1x/igLgCJUkmkV6YFt7maNgFB
pwWmtfs6Dx7QYbh3FAZtxzSG02yiZqwtFmWlt5oPtnpPlQEJFhM9IOHLkEuM7lUZKrtaPMllVAx6
HIwVQWBJ2YfRMCypmKoiqs5EIVJ3NOTDVenlmZv7JS6sVHa6ypatrfpi+ULSnlmRqhXMFuQrG3Vo
ozc0akf/ng7H3u8HLIbga7oojX9lADa8bcXEUeNWdSjlApSvlkq4UktEKFhSogyNZ6iboGwS5f3S
oNMw19YwZNQtyUQBpIYRKsLEMFq1AZi/R/L+UyixlUH9gOqUlonVD8i0Bl1xYHFPwJI99hKq+uIg
9h7Yn7SvUWlPfgmNhfpvLZSB1C0gN6zKl68dJDRnF6QbBFPlxy8wcvtZdmW2kNLgLSZMuOpQTLUs
SdC6fpB1R7XHkkD3eruqEqjBKRQ8F2UeullT/Rd7X7ZcN46m+USs4AIS5C2Xs0lHuyXbNwzLcpJY
CIILCIBvNM8xLzafXN1TWdnR3VN3ExNzk+FIW7YOBQI/vnU9LCTD55ushaNlLI6pEXsJwWRyZjMb
Sut8fD/RzTa5xOphOu1hI86+5a3nP37/+6hQ6d8szeRRLPgT4dQVd7+f4dgBdwjdsJ7zmfTu2sm0
fwvx6n10S5pfVdInH46v4eMiKf+xUKnqZd75D2GS+atS7f7uBmikB9qZuMw3j63PLdk3EQXuvHZB
AWm5257nXaFaHEY12H7Q9cUhNS4nqfJbG2XQL8e5/YPZoLuKJac3BRweVTSrQudvCWCKgJ51C/OQ
+HzGEFXjVd9H4CSJyzTvKwHrOaLk0PQW96KU2qwXsGgLautoKs6BGsXLwtLk4qh3x9Vm9+0YPq+T
ePKZOjmVIFwjt02f2mMsl7Oi5gCfxckkybvOUdEQ8g5mwm5RF+g+sPh1fm+TCQs9jx7ybn/bWDFW
iZjmSmdEHPYhQlxJsAY12QwWk9/9gc3rjGDqRRyISXXTgtOqvNvzMg9Y13SsCMsh78nNkozLMew/
S/g2lqCJ79Og1qXdac6wxBebDchlWdYfdIpQlmJmBGZY/5rQguH5jy8ibr+buf2ZTgXgcBU8R7Od
7nCWFJWxXp1QnDQ0aPfF6qbYis3eF+ibyOUJ3qzsixtTV8f9vnz1/aobulHkYrItOC5j36P1IXLH
bOnPETrFsHGT/A8XLofd01MYbeXgJSL9ErY/LWtrboLZHZf2s6QiS2rtI3Efi4Beder6Gt1BCFCl
LL9BbSWYBrE2w5AVpdb9l1ahOTqwLQSz03KZVv42wQSis9iVmdyy45onezlF4icjDPa9LFKVHGOE
Y8OUWQZkCetiaZElzwAOycifIGqYGpPSoQkLp2pkfFUBsQCbyXgmHpUbnmfytpM6nUoLsR6SmPJG
yR7bYEqDyxburgxnc8b7yo+B81ljIn1ei8+9euwhXvHqB/fM4VBck0dLsuTY2a2tUgQePgzpOj1F
S2arhKJQUeUyh1mMxsdO+eQkhtaNZSCZq7thYfUC4hepvJCjnjaEbzy2XXLGNJhzlGPa+CwkQX9B
r3t2ty+DvC9kNBywV2+oqPBB+Djn7fw2e5JN5bwxc84ZRapiQj7d/SOOkczH64UW7Qfbcn/XxpG9
hgrhsaMgUZ1rPTyycELIzDSBjsMh3bTDjKAdwINr3RKTHGcqsF7J1t+1oULWbMjnF+AfZMbWNo61
yab9uypUcKQmnWuXzku17x1SObYhu/iEbwcoCYMbNuTinKolukky5Mxa7FcfzowaS5Ij726cNyzT
TtxGBYIZsS9G5y0jqGzInAXJ3gfFUO8Em0yfFQjrilcfTzgOaYw47VXDHcUC68o464tbttOuppqi
S2gY9XVk44yISyEPo0d/tnLh/Kyg26l8gokxy31XaUH99y0O1pLLGDmV3Uy7J9wObE3TDVExzva/
eIo7nlUGEP/Uy6zswbU1xgPlhwoQ5Dgm9brdrX/QNi4edbt8jtDusGQiuLOjbX/iLxYPhV0l+tGw
/2/hun/ZHMC6lqzIaA34ebfFJbGe1Jnw/lcXD9lHrml4DDJaTbpDvxqUuCdoqZYybVt7dBG3OBAz
ii6SsQVHz3Am5bz9oxgGFFhJSkucyV9XYZdrNLPxkQhVIJRmfJ3YLBrdh+6iZtHDOY3ybWgo2Tkb
U0QJrxhAV9j/Gu7xF+VU/YET/WmPZ1W2OMpKeEXutsKgJwHZlzbmHi+Rjc1pnnGatEU/PBKfsxJT
DXa1ydE3WawvHKP9pUuXD1qYn6HMMHvh9l4roUklbYTDrIv3bMV2qebDFvP3zPKiNh3/QeWO02+H
Yz4yE0A2xDiLnIC3Sg1OWg2rMUaNperyLIZbJpTokQ73ZlvpdVAqvsVdZDgqt/PKhbJ/BQofAdkv
ZH7TQQJRjbpbMSrHVYHpuzT9aA9OYR+dcbdD0qDSB+QC/Mi5xOfjofqxfq4IDPEXr3sEC/djcWoJ
049OUVuZSE43Qy8UfkxxW8+y2C4G9VMVC/2zV3l2IhNgCZbQuNwWK+tWkjuVZj9yiWgdRQBeIrCj
8atJEcWWBYdlalHSEUI8eaC7fgooZsq8yz9/qL8SltOSTZl56EbrmlVMv9C/i0F3mody1kqUS7Kp
57in5nELFIouYpbFlz2IdZVOOcdiM+3rMulA1xiwsoPFtFR6vU9nwWZyLGg/o4y3+LmZWFQiM6oi
BD+nZY7b84aj7iST4EWMyTkJ8unSEhue1oRl95uYrgGJ9mPQD90FjUwdOvsQP52THhnUXZEddDDH
lTTLfrR4jMj8ihLVAJnrzl1KsJwxgdcr28Ontk+CN7sqXm6te0SO248I8RNflAW7thL9tAQJf+nA
Zxw3MiffcK9akGMWfkwInr/AXIK9kE73oQvu93C8g5ntaHNMWqoLdKU1V2eRDf4cjQlYp6J/F47d
hniuby3gwhLjOn6OgNUXyYqLgCMG1vclqta083UqF5TDxVIc0zWOQ9SWa3JryaqeLMnXwxTwqfIt
XEwiFkgrKvb1JOTeNkR1xc3WdhjPgu9U9WjJLEBtJUOw/WqRJ/CasGio84EVB3ju0xP2rw6HpW5f
k5SoO8lCe9yztEXLYIAjrM0hZXe5BDKFmafFw8xC2z1Ymqh690t6z8Ze6CobR0QUqNVe0xUd6wpW
/ysYRjRGD2a949icqz5IXLn7YbpjsR+Os3ahKiPc4qs+3D8UKfaau357dF4idu3zHophJSs9WVNc
vCfzTmCmw/iG5HQZZR4JuUgzq1ywvvcbw6REM1b5KEW+DEsRYYoX2wodfUt3C0dxzqMLg/UW699j
1lnJV29lV03cidJjz35TSGw+2qlFj/lCw8duW8ktLzTABWcDDObFXm2d726YEo8bMpTKbs2Sg4rl
W8767JQTndZ6y2kl12k72y1fyryfLLaNjKF1z7v2AZ+OIXByvCP7IHRpEps+75x8Q8gQ8lcz0aO9
QpPiQSm1N6yIl/cxA5CreI6HPkQtRLRgSGpjYKGE7MKUO7LGTukahDcKOvc6N7hDYdooHkkit+cl
jzvc2TmPa4181ad+7FAzHXbiNCrEMdOOm1tcUddmpB09b30EV9FsxQti1ManRHkcAwT77HVK5H4a
5DrfJGMq7kybbx8wd2IfH6b4RIXsngfYjUu556pBfEvwFWSFO41wqSG5VOn7IRDTt3Ai+sJM0Ouy
g2H/EE3YXFaS9p807GMfjleCy3/Xh99lqpcvOeCsSsRUHrTF7KqKdoKbMf3CJpk2IvXD1ymW063o
dF4mkWVvk6by1nAMAVG0/5jjTTdctv5o5nS/Jan6FRZbdIOsdkQo29iWETHulAi3YpowFNG7eOUK
3i0noqKuSQMylKh9+zm6ZEGORPu+TQs8BPNwnXH9WlAAcj9Tpx5p5rM/2iyHNAfxFbcrJr7HYG7Z
kTIDpWC4dfq7Uqm8xaNjNZU5OVIfF3UY9ssjxTD+YHDZQi9HG95ogA4V+A4kAaeTyeogw8vy+YwQ
6wRJGQqk211RvBBFVId9ltZ7P3lwVSgne7L94k4bU/RogeZB3zHYY6FoUBXzFHwt0L5WhSl8oOPU
Ds+7lcDp+07jwfTTRWMcOiwaGCMyui2i10CgYxEmLi0jMaFcePDxdhwT3jcGBQh3gpv2zhViqTDQ
DrVyinwfPb6pBaj/Z0XtlJ1iPQ1PO8bqRvVR8CVbcT3pkRlRG1DAR+SS9hhpTHgIOE5bL8JzMYVI
25dAxwoHMAlYg7ySTc7HjqzsD7kz+UNRHR2sWOWJjsNy3KbBf4PhFZfOrpgR7Kg68jOLp6TS457/
yOHGabhW5rSna37KFjUePGCbrzJERwxnBImzzKzRR2FC9brmekHuGzPFU6Tz8H7aefhTFUjzT7d8
rlZIpH8ZwEl1Jzxi0zgIWuO5OhQGCE3cYlEWvdOvgKDad6P4eNdytBSrFV0AHeh/sCLK/mSFeUvA
693Zjk0nsy4YbNLCjd+9c+QpdqEtiePuW870ii2E5O8b2/sbHYTbSeDgHipnffa0pAF/3pYWm/A4
6coOnxdt5QPoNyN02E1wURKNQ2jscWsuu0GFCSTXUX4VImc3GoG774mwCBXGsdNl5RYP/GGdd1rL
LUE9QrYwRNYvM71LskCgSGsvmD72WQKB+JA1QbyKmmi6wPPSMxw6PNpuTFBMZ9JCGYP3YCruleP0
CWibQJeb6H7IeNIMmcZgVme7z9XW59vbEHVh3SJm/OcMzO2FdFl7U2QmqKUP4kNcdPYyMqYrkyBP
dQqC4JfR41DGIXtYpm57iAfqLmM7AD8TIzu20YS9UaBgKyq64wa88ZZT0aKMDCeqVb54iN0QAeDM
8sobqa+6DdsL9tbhrhdR0gzpBK3rhDkX7tf1o8AgpMfuHdFn74hhfiYAV28Dpd7WqH1myY55aIOa
I0ydqymWSd7HH8NgTIUAke+Z4Y2U0M7MydDdAFyULyvSGDAFoQpD0C+Z1ayCQI1Woe8OUbQitR5+
xTrC29AkPq5TDLJloBE92ss4RiAFPyje+WMK90lpNcLmNOolt7Fbn+cAhlCyiOvWdzG2O7kfNq5s
1UdxfJmSeKvl6l87Zb6OEzLl+9Q0i9oOI26jZdSG2zWKgCC27XDCC76XDLXLyMtd43oHyH1DQ0VP
LpIaD95iXEvyru6KnlaIsuJnGC3Xk3eLP/rZyzoskPQ/t+sV1yTe4Wwn7xvlvO47nPzMxI/JONnT
VAQHsiWsilkCQ+G8k19ZqOfnDK0JzS4QGWcTXKR2j/qhZI6yk+2RHBusHKrBPo2bT08EoHsjrlYV
wF6HVdpyShVukZx/NaEYatqT8IHzNbiyKUBGGd8NaXCkFPeIvEckAAKyBiajOloosvY9AgGmdY2q
KU0kZBBt/7hBetmElgb1kizXvcNEv0jAt8bM3blYsvGqgCUd6Gxxj0pwyZ5HPHuY0UB6RsEl+f3J
sBxenPJP6A9D/csmSIm5E1PfNKEtBDeruOi3ZgI1XLHUXVoTQ4BElb6zfDzHI3/TS3fddPChNx6g
NiRGDqWn7C7slsfQo0tto6uvurClp71Iszrsckx/af6eZwtiZHP1FRDPVMFpjdUV5/3ZJ11e6fZz
bh/iw+iA/+5maAISJ4+bTrAA7ABIOgmrBdeJCozmVMlgC0pRJGiEcja/7/FyVyTWqLnkAsGHA71d
1+WwxONX68O09JLiGjyh0YawNyjYxgbXh7bMQA8dJrIvh1Rk0DhOe1iDnLgSPr64lON8m4HJqiS7
VYWYy2QGY6D63jZTQl2zD441PNeHTBKge71eyrF1cRnPInmhwfLNFJ+ND2Dvqy6gDidmeNOiBhdB
MQgWHnrE6ZPcflk8YsYBCYSHQYdfoT/vsLWI7ZSZ4mXMMHJBleWucc8WpGTE87FIdHLRqXmimQY7
4uR2J4GMI7oiC+D9Gh07pMofinj7DvHKc9oCEuEjP2KnN7VY4xZ7r0ahmxPhC8ZHfmTFzx0aWuB3
CqBvWLxgjnzrmLvHRWMsu2TsnxlIWg8+B/kNNDyYkKIbK4g+aEsBNOk6ZHsZzas+FtOu0HVh+kuS
uyNOTIk9DUuCRswe/ec1oJDqIIn+2Nbh3I/xlxYenHoU4dPekvHCu4HfzgNutkWEMrBC/cjyHvjW
gHtPxDZQWy2B+idJMV60OD4ClavbnfMLbkndxdJQH+Mg+ikj/dIJ9mNjDM4OHUQnYbk8DYUEk4SB
9aZbu/SYYFS7DTMxo8git6dlLLbGZ3tx75P4I4Ey71mEsTuPweSrtNf6McmnrcxVP9YdGhIqXN7n
x26P/VEp8405HCO3FtmErH/Blm7PcrAaqUzGH+MBxM6Wjd137XRUowkaSzxEqQ/mrvNqOcenCXi9
pNsxUcNZWuSPmOh26cxhTxziMZ25SGHuR4MFiB4KcYgk/+ZHAqWaOruENKn6XJ4Cx5yfwgaoK5p8
2LNDHq7joP4mo9oH1uMPbWa4mafF18Gin8C0PaFK/WDi/qzTvB7iGJZqiHmiYcN3OOn1hrRrrUz/
YAq01nV41bU7C4Ho1H0yH0IipaQNovdlCM8p3oYNS+NoDb/qMD8Hcf4cZRBpbWS4uKW7pIloKEnK
vRDxg+PQhINfM2UBhLKGTPAixwV9hsiHee1n9TXlkGjkSn+bXPCQooqKRMszmXqPSs3obMFE9rgt
NuB59ddw53d968pgWGscUbWTGp2fSPDHFHtQWXKXRBq9e97HZ1O0SCFvx9O4sraac0YaNgwtmFlw
XXHAatu5950k9BLMubhsATyh69p+TT8nizTABJVJU2dmtKU23dJI774NfWgbt7fXGNeWdAvDZp5a
7A14j2RBweCOxX0HAuGQT/TS5T36WJYIYjafKPoGQCwtcS1kpWpXe4+ujJtpxxyX4arZDNnKDoAa
9Fcy+/XBUcIvAWz81yJAD4OE8wtoajaXMsmOwFnYuV+C7IA88Q1vLkXRNpm4fScTBvbFAXfBIlfy
B8tS3NYxV5MWe75OfNCEy6wbh1Eu0OIjyza0SUOhBUIGMa6u2Dt0BS3gdIdwAZ8H6KnfCG0S/GRQ
BovQ8iLB6Y3RhLRRTZe5SQ2Q5A5oBtvoM8tDcdqo2xqymJ9ECCAPIKmAWZTGsDN+gkgXRzHn4I2q
JzvO2DTS9ILwy6doyDZQGsGhN/6VtOoyUbGWJgwfMrOLJqYaGsB2epW9ebBb/AVUqCgzDf4/yAgE
rVE3n9WO5KopzX/O3QQvSxCa48az8cWMG73khD+te3bO2yI5oM6wrRIX+dKQ/THWu4aIaBsv87bX
mfQSfHz0bVsRXmknzasU4PxCQvGY4idKqcjKgSG5Zuvo0YMYLXMAtElfLNUgW1G7vL0TQ/dEFUCL
hW5g+Hukf5P9tPUyLNuuPYwm/b7k0XezOYR1g1NsNs0i6EHX1240P4twrae2AJWSpc1GOoZ1nDz0
xmrk+CyggmT4E+nywynI0CNNKPg5KvpPBWXcbDl0nUbKm3ndEONls/NI+bdgBBkhZIxRcb2bA5sc
ST+humeZnmDBxpU7fVozOt93jrp6bl12O4/E1O0KeHtDLEaJ7TO55Aqd2RbN3eCg+8u6MXLYo2k8
FQJjO+hzgOktLqE0G4cKjVCvUcGXO6VFeu1XdrOoxTRUIUCzdfecYBmGnwdNiwvGzEUzjMgjY3g7
NpHMQIDA4IoYctiQQgK+hHHJqVeVZUwcDAj7picYFESOjFFQ5ewsc4DWyEKidYBrASTW220qyfO2
b1njUvs4JVCMIPfudVk4dFWdJvjP2J/ZFv9IHGCMcbiunRoaHyt5DTsiMYAWsooILirUJ7jdDAFV
QHFxsWOAhTlwz+R1S7STkM11Okp+7THy9Ot2AntfZrsct3MCz6a4cW7PfKmnRSZXcLLRXEXpJubz
kgdRdDvpuQ/Q9z1PYKLmLgj4IV0KO9fA0ecfXPcSOP267G89oDr3uABKQhwewEh7xG/a9Lri/jk2
Ms98/4DzvZ3v52D0f+zC5XMDql0Drx8gAkTLUzqLA2uhjkM8MaiSsRq6aQxrns5BdAv1BwbCzNP+
26Rtl9ytKaH6KQYphmka616wW5ey0Txtc1tgcO1i1JIbaJTURXU9qqIK0N0A79PCZJVOoLA/jlk4
g2sW+yiCmw7Yq7+zrsWHa9sRkBb62pe15jnHbaEstg0dkiVanR35qia7h5fCR3uCscaRCJWFGdb7
PYN4AuvYDkFWRkHuaxvBTl5GQ148QE2R3xEavbspfcjnVJVk27JKZoodV7HYJzhToAXhGlF/bdty
LCfTfR+41Q+BCDZRzmrd4yoOcZZWoYryM4QeT/tG05ehE1+7mR4y3gMAj9oqHsx26ETykNvhI2lN
HUCBg2QvP5NHEOfjpQtynVfYDc3+SpjJ8z+2eY4///0tuykUQuD1igz9qUcLTfuzJyY6DpIeCz4f
oQqsQNbf+pQhAYlHazlwyPVRXbODhGFAHWl8AHkhz8uG31R83c/RMMp6ngrIfujqXieEbenZjTct
PHcHhbH3xg4eLXWFi2+GtO9r+vmQVKoSQN/zcQ6S8by4wh9tot9VkN/1cTHgjjRdrMaMh9uRwwa3
Tw6vZdo3QYd9NIv1XIU93hC70uhLu1Dsxy7OrhKGzxropYeUgbfnYJvJm3emAwe6v+lVfKAYR9er
m48QcbYnqidedWuhKran/E3p4iP2OT+b0dyNdBboJbMvvWPuZgPy9ThN+aeokc4HzsLvalVo8egX
nDJJADx63nV34LigqbLf+PiD5rjQFvt+IA48OXqxz+3aQ+QM7RouVROIiMlfQNolJ+hoTV34GO4E
9I8dZSczTAn0q+k5bspqcRDIt0gsS4eugoOWAz5uOwZFQ3HN6fxEVK5fUEosSm727BGaPlTVTx1F
ErmcfrYWUayWFchKn1IHbmaJTssGjdc8L7hLcDC1/Rx3ZYJPX+KcDaCMntQZbztw1zy/YRDTfEwg
DgDu7xDWWrvf57EPUfRepCWkmkgfbsU3keH+uTAcbWPMnwXfXDXkLm9Awz7vbhiuhWhB6xYTpkFq
1qJOB+5eR5IMGGagkbqA8DYeSgs8+xKwqEfoU17sPyAPi99lIdPxcS1wOYyB6kcHJSMHtYBH0cph
DfvwkvJBv+9bATyw3PBBb4kc9rEKJHkTLGJgGEf9Bcq29AaiR1MFCQhOs8+X/XPLKtelFVeSawU6
TN1KyAWrKQTmogu91PZzuImWYD9h5uCvXGj4rVxvL/HSugs2MAzWeStRaKqxDhrVzha1pibC1LUo
q8NLhDBKJBisxuUfuPQptJmatGhy16pbxBzXI5nsxXUjeQrSbLnkZohr1wfZQzE4fwAnwe9W36un
Xquf8dzFV7zECo5CGTyOYniE6Uef5zkgz6BFjoCOf6Uzz+tg5rfZlmIr3Al51CYyW82iNqgR1sbR
HeD7fb3Js+57IscvYB5RhsL2xkxhcOYtrsgxY09OgMgjMOXXOIdP+ZQEv9QEjQHM09XixyOP1YjS
1t2esUMc0hSinhwvSTME3KNfRwpSR2kb4WTOxLWj4fNWgNsLZXQE86XLmNgbTdb4HCcBwt3hC6s2
Zg97LvDsrV3YAw3JhnFegY9ce1pOfujqFAKBL7Fe6V0HH9yCi+GyIh56hvEyj1d4X4Uvlz6ev+xc
vCY5ioCsmT5wAVqfIMGDymG0zz223R26K+d+ZQiBAECE0lrwLWDqn7oh7Kt2Lijmb/uCEZSXQ4h9
YjLCHoTRb3sxIJyASHtpF3QZ+mgFJ24z9Xm7sLOFAbr0rlj5bZemaQkCnX5JREau0qbyACEDkv6K
uOHQAfnisysJUD7+beBbOez1BpVKYzNAX7ve0n5S5BBHwbtB8EsDnCg/x46Fd7nxBG8dVlgbQadi
Ea5eQc8VlgtPs1MCdYAts9WvVbSL6G4f1+8inewVem5xlHzxjTQduQEZudwlbiLlFqoPhfVYa8PE
zYRUQl0OqvuV9QxKoamxqzsA0b/1Md60Ynq2G2psR5AWp2HabmlA66jY+tOQQNCRrHuEYVwh0i4J
GZZ6vGD+KSDNyMbDBKJhgfIH1PulMNHJgJKL/SrrAQ3i2wxFxMKj56Jb7+igb4cYutddjNtBDx0E
tmRORS0JNU23F/qW8zmAfAetzymUSvWsJrCpnY3qrG/HcmJ5e1pm9BkaAG/4vBB+scK/DhFsXpL2
gPPxlMTCOsh6+VAax5+CJUCfufDgtwpEcKeuLVfrdxz1qB0eNnEjVQpOC4w5a4flJhBWHSAGPYGq
Q79vhJF8HAFUJgIxklrk32QfciAowc8k8s+7NnG1An5vxLzdWsuDQ7ClO/qPdlwP05z8+gSfz3an
vyK+kryKsm1tBEaF0kb7flZ4WNdWGYUbyL8uir+yn/O4jH+sfxW3/5Pl5f9QOv9/oSAe8RUZbIL/
uSb++e++GBhjfv2zo+bvX/jvfpjkb+GnjYpGafJvQvY/+2FAtkI2H9OoQKsm9O//8MMAbcwRlvVZ
k/6pf//f0nhYZcIw/cwjhmIe+RfpvyKM/4vB+t88KsglB8qRobklx7fw55CedRx77lsoMu3Qob0R
KwireHoFnEVG/Qr5IEpWR1RgKbSbaujwKiGZhNFjwJGY8beVGVuRrPf/jQPyd4bHf7CjZBRx5djE
Ucj5l+/Lygmkd7pBu4YiRBy3G2Sbc3hjpH/voZNoQtl+DwBFl73cH7SeHwRkgyWR46vfQw/d1pF+
GlVmOFaiaA4/qQAcL9216HZ5SztcbxMDiFkN+cO+twvGdIpJ7bNRep4TfgB7RWRV5LsuqSBjtbj+
GC8eEIgYQDfsviHATvWOrNz//2b91XKGqor/8r36bTgr8V71//N/yF+D/7Pr5PfX/vurFf8NfUZo
tIdfCaAOCpT+YTWDfYTCep4jtBvGAjg+/vFq0b8VyFsmcGblv40l+C0IWn5bzSi+6neTAzz5f38h
/wXTSfJpKfnnNZyhwiSG1w3fBLiBT7Pzn1y8y2wYDYyFxjGE6Hzjfi0dDLP41ZdkUscQLNS00l8F
b18yNshyWFnQzLO7fI671RqzzzD7OYf8xBdfLQdigGn7rDxHOLRZX9dQQ48yjFfMuiUNUBzF1kBV
24YrHpAairc52I7UAe5T3M2NT9xwE+7iItrg419ftff/leHp/5EzIf5cR//NidAY6H+x7y1/Xra/
v/AfyxYx/kgSxCb+e3H+adnisIDxGNl7MTIvKIIN/rxsU/xPxIRnEYGeuvinZQuDZIgyIvyJv1su
/4Vl+5fQn88jASUZeQpdFYyasC7+JU9hYIEXXEVRrSHyqTxtK+J+dA7iPFWYrVpSYKjQk87sTdoh
BfGVPcdpV6NRAvgMd0M1WfI1wmx6aHf63skOEibUL0U2LNf/xd557ratrev6VtYNMGAvf0VRkmXJ
tlwSO38IO5lm751Xf57hzKxpyV72CTYOsPfGAWZNIpMix/jGV97SFdLStoob1dfkNUnnoRhml2xq
+sWRFmnCPzzPEzLuyf9+zMD7X7Mg4dP95wW5KPLHqP7reCXyid8rEdatw4qxWIv8xws57zdvz/6C
iwe+4rT5VGzdhMPG79xE/cKfZKxGamLapiEWyO8Aqn6RVTy3sFZ1LFPjw3+SnLyYML0OoKgPk5VA
JdY1WIUs/OMACkw4licbLEKZtcq30EypHVt9RJshhgDh0jasPMeYge6k1Vc2m3xT67p/1kSmfU7V
UQJnnO/9gfK9rhIqHjgJ/g9atEoIvBS0mzeA4V4MhhauGsYq1JJz58253P7QVfD4XReUFFn16Dwk
MCX2Qaabf8EXgPvvV3Z1No4oECCLb5t70CbmaoJ8sZi6LFzxYEBFC7Txg9Uo882rd/g3p/k1h1lI
cJw+FuiUsKWFSAfcqePHUqfBTJGsChgRk7HI0oplmgPjMhqtWo4Qpc5oVdXU1Ea2/vM4/78970cW
8dXrEIT7Izr83c2/vkY1zKd/nTUgqX42R5tLfPb35tK/QHklisNdhPMODvqf7MT4IiOqZEGUFyx4
UoR/Nhf7TsGSDN1UYrBqvCbCW19oLYhNSboOg938I0rsm+SEOI/jBVKPaFJxNyfaPJKtqkOQA412
kn6lRgBTAEW8ejDvrFO+xdE6tU8uIdbxq/yH0gX3tYFLjKG+V8txHZG4m73zyXYQpcDr7fDrMpRR
SAKaIrU7vkxLOzxoZdkHwj2skAHeFcW0TAznq1R0Zx9/oxMnHs5GvhJOUgoyQ7KFWcjJ1nOMoq7k
eQJC2vfnodKeQ9FbJIrMFAyvHVSGIq0/L6aAqVWyjbKJZo++mQJtI56uQ6tW5rT8+J5Oo8HLLeGe
gTM9JnCQLo6/vhLrSlrMtGKKULoutXQTMl5PlO48EC+2tu8CHF3+a5cUa+vVi9XVYDJlefCXmRx8
A093XbYARiBNwcpwJUYwxuh8ovj73nJVXn1LsdZeXbK1E0i+lWg4AXaKZQiuerL5+FudSHL9erkc
Nxw0MoUnNlnH12Bs1xd20PJy/eJqlvPvua1vJK7FEbgHYLzvze68aWPXaYsr2AufXZ9Y8WYho3CB
nSREZhm/xePr17pBkxNly6XZfy/1+hJZ6+XUpBvIIjvbJ+cKom1sONeDk26qzL4Lm/YTwdOX3O50
L1mQpKipaDJblrjFV48ZJIIdaH3mL+mbrsw5flDrbFdaQNRk+y4vIerR/ZK7wYOUu9UVOnW2Gm1t
yuBO8b286tzA4P2w8VgKu9TpzhMnp1vItJ0C3OiKq4/fmdhvb++Xd2ZgScW2PHllFeQKU4dzs7Qn
c98K/IoUeLrauRAObjDTPicT3+dy8/TxZd+LbBjICAc+B0mBU8OazLfYcEPOasyHJ6fOrsqi96AI
Xn98mbcVJOHGpv0LCwXFG6x1j18HMDTFr1sQ6yCjiqS8ynXQ8tmMln1brOTY2Ma9vq2CYCUn0k6E
mLgAtDdJO3VydkOeHsp8XiO3v5CieTlawcFMBi9rUSqQECfQJuIRkyY7DlZSAQmxrC7LAGDBzKyS
tcfYeAu10OPikxH+SiWOEvTXSQwA+XfeHdgRiIEkoAipnby7ObTtRGohyeWKcxta2ZU69ueB4exN
QEKpby4RrklAq/WrOWrPYJrSd00eu4a5VBZvYw2+YRE9jOOwSHXfK43WHcbLiuWHwC2CDP0Kzrbb
S1DX/HjwrDrb5Fa/SmuNCGlu5jm+nmrWJVStOcEmExhco4CMstLNCIJwhJUaNME6zwxarb0nniT8
fNdXiay4BCrN8GQ1gGwqY4OiMpyp7jx0hgujqi797HtljReh1pxRD9EEp508htfToDNzhr3hFxmy
pT0ZbJDtHKv3/MZwnSp+GO0ATSNjoWfFFbt818GJw1/kAp+1ZWumD9XUnmeW/XPQICQhS1XhIzyF
8XYe1a3kQwqb56WsqZt86laGXD+qerSN4vyqjwJwNGF9Sd97D4B/3Zvh2hiy86KhURb4N7NTPUql
BiK8Hi/UgW2r2zS+o2vALZeCSrAs5+S2n4Df1Xl6FTv6BjIRs1WQ7kF7advSWZdEP220JziM1kUQ
eWnZk5uq36KYN2raX2NxLhj6wpkcr7Vcgfw11oa2T1CW6wkeIpAU5nPIsxVxVzxroLsr6Eh69Z2a
FVJ1zi9pxs8x0Dc58HwUNcYNmMNrJc52cCWX2YzmwTCcpxHKD7m0Ez+r6Od1MDeXThJurdD3mjbd
jX2wzQZoWJYB70FCoZzv0Qc4dlY0+H2cqqX5zoeYYxosPAlpr6gHc0HLU093JXozdPt3cW5uKsk5
iKgjRfI6UMBMpLQJTdBtsbEJEiw6uvB6yEE+aSUj43oYn6ZMWsV2L/5elBIzj7HpzuIUVKRh3jVp
6I0tJPReZoEMSraLK3lddkjCW+xbpTlrKhNSHTy9ONxK7cC4PN6aRuANVg/ppHcVcHSl356lvSEA
5Eu4wB4yWmdRAElQj3H0rC9tXlyhAwQCiBxU0BIGPgOQzregNFBz/GjyDNAdGPtIrc+6Rt+KVw24
YxGZJFY2E48e1L0+eEqVbOSgd9MqgKMMWDlg6hNazGQYHud9B5IwAMmgbRNGIs7sv6yB1uQk04Pn
KZnXlep7KVABSw1uTDjOesrpwsFqqre2gvOBEm8NZfACHmstXg1OW/AnHwD/skUGKNv6BtDPxlD8
u0wdP4lQ7wV54T5smLTi3xqnz3VlotUCBUWz60vLbt0gH9ed8Zk1xluZKII85m+gPchgaXWfpDYo
8oOWxTt0OTjJc8guriEaIr56lRrTslH0bTRlmy43QZgWnVdJOb3u4F6cqbLhfwt7VlIzZtem3X6z
xnTng62Ox88a8id6vr+SI3pPtK1sfDCYZRwfRS2Y9zzDUh3UEpP2UkGtfHLmH4Ohb2JV2478W3KU
rWJ2T7Om7nVjXFsxCOqgiN2PT8UTdcS/b0U0fUWihJXpSZKiGumQaqnpLKchvI5aG2PI+alLpnWb
ZUvTAn+jtef5UD1GVutWFsFCl7yP7+HdtfHqFk6exthnUtYw2lka2nhhVXDmw6J8jBvr9uPrvLc4
LGF1Ci7dUlgjJxlAn1YRPBLNWUJFeihlfW9akkdZt2ln52WPoJXtWRbOZoShSgvvp/pSZ3ypEYUc
vz6DEbOqHWdX1NEWguHZEHafODi9lzZzfqMdBtufNs2p/qoZTHVq1QoU4QLYzNRDXyLwSJIXJwyV
036l1L4H7+VOCkDpAu1afPyM3qn/kENThD25LtPEOnlESPxpIdMiZ5kp38cm9Gxf/QHX0kvzz8q/
d0otS7ZxrkQHk7TsZWj1KjuWSt0qkrTCHic+yzrNM2EMxr69LEFca6VORP7EuhjKy9skiUs6DomS
wzd8SaJeXRIzyJGxAJcsdRIxDo7OMFy7DlYi0a2ZYi+sSvLEb4qqM5qDVafZJazHZCNWxERRplcG
7drBm/R+lc3qxpjSjYnoAlyIbTMD7muD+zkaV2Uhr7sMosXQe7GZLUc+kwGRtciC6iDY22a2ozn8
tcykmzEJARM3l8oUo0kL1T/h8AuNbVv3bhQYW6bk2wbrb72OD6DWFlZvbCoz/j5RVU2j9VWGklhz
0+Lz7dgLvpnXltqm5bSxC2Oh2Z036JxxY3gvsjH8IT1QmedGFXpl2p71ebAf49hVuvYSQRivJwuc
Zn2ryPPapswWu6Rz+P2mvpSJmEg9bUSyNICd7pLgPtAhihRULG28DcLkubeTjUatDNfxunLmqw6m
6wJM0sosSRGjBq4kUHwyLYvDtu17Trd044eSF8rStZ0Ea0MJUDYJtvo00jxsz+dgvBDxG5Dd1le/
R5V/DV3aI+M9b0DwlD4ariIV8Xt7p8XBWTrCBcq/K12w9qXIrQr/q9yQgpv2jjaEO/WGK7JRf0Yi
p2QVONEhIPusyHqtAkmy1tlNlg42M9wOWuuKZ9i38K2B9zoTZGDVWYvP0eBciRNVHo1NP2p7yeHv
QboZquh55PkVcXee2bd1P1HpGa4OVLIFkxFx4KOOtpz95JCA3nNM53q2HK9uyZ/SdDnI01okMnrs
fLX1DPa/r+0baVw6gXXnU4/4Tntp5dNFH/XnesKBH/NOWWuB0y/gIe0Mc7wwssvZiq/jmqS7+W4q
BoOE7Er0jGyftAp1GAWeyZD1Z+UEnYNTqNXnZYjY0TxFLsz785ziFProIadgjZ1aQJp4bHwYeB1J
chneiF6IWCMmeg8BYaofCE+sQXHEZk5zNlnJboIMr8sZ63XwHL09M4muaFV5LQonaj2v69Bwxbup
pc4z0ZCzQunGKnhA6DNrEQDdMdkoNZnccMuWvvs42L09/FBopC3uQNJxVBAKJ0NFR5Hjju/u8Gil
G1EPqHp3PpNVimWQx8hSJMGNZc3rSJ9QgCEN1JxPytI3AZdboGlp0jXEqNiWT9o/hVzJtayNzpKB
utfnrZuqOri+dDNl7SdnPZXuaQAUzRjIZqpsUwsTBo/zDiV34BIiyQYlEKLB7EyoZKLlEzXhNbbq
S20mjW/05CAB9ayIw3GlfK3C8TviINflVHULOrBbv5R2fTisKGSAfQ5Ppg6rcAxMVy8oOYkNSszR
NPVk6pIp7eIk2vZz2i1aW6Q54uFSpCHvtu4iY6NMFAURAh/qsB7MzhXNrtkkC0Pmb22W4FIHHWud
LNn4CPE4pL+Fpe1RvIRuQv/IAiXXB9cNWyerhwvHZEVNgw/4fljMNqjVHjXlIg1yaDsmBDQLiFcY
fIvtGXK7OV/kCsjkVlSgKTFKU0HejTlRcM52es0kog3vcVY9SEkBVzUDXzf6Xm1QVJTEyy6ziLGs
1ZzCUfWvaziaMjSBfJA84vDLt28nKmq0iyQOW8DD4XWngsKe5HSj6+2TVId/AffXYChpGzMvr2yz
QyFmvJBoRTSBdJ3ECYzs3r8pMMlVNN5AUEm7LAm+tRoVIZVj3udIMFWQL5J5G6AJMkTx1rfzq9ag
qDM4rkKKNZCCVwNIrqACGdoEwXXVyisiMkw0D4mynaQ6NwnXpGV2UPx2JQPsqGRtqzry3qaeTiUH
Qhx1siYBQtXhZk5Lltl2otjXACcq1Bmd0a/aMtyWMUC9OrgWYdYqrTsF0qHVCoBZjbxFCZpR/HAn
3kQj2Ni0i1wL2yyjSjetyqE41xsT7OKigxBX2e2NWhriCBZ8DOenZbbBsrOBCsKEWbRhpW2Y/toL
VLHgHj53yIUtGpAkUF/CbSolG/DLFxpwcaM13AadE8jIN1HdXWhpejCJLVZb7EThHROUZwqpUkbY
oU5hfmZSvQCmOG3LKT3AxP5qqOF1o9rXFcHZcwDtePAwroLGvxMldhiDQR2tyJXqbqUQ0dQxANWD
II0foFrDSVkY6FYhaVZSWxeSl5fWGUT9cOF0382IMp58O1VQE0NkYl7Is39eKBpiJuo2tczbpiE7
qebxIrEgyBeWlbsxEgmc7fGDk/fhSoszQPmaeS5O+joPPsmd34kcGGqRMzONJHs67dW3tLeyqZFB
NTsD2REPk4PXFFtQz3cJ3YmPI/Pby6FTS4uaDU3jk0rpOFDJkRmOWptTIKXduchP0E/07Dx/FCu9
HIdPLvfOQQAJGntmhapMF6iA4+tNyKcyyB8sOPb6JqXARm+3XySzDMWmdSMl+S5P4c1gJ7sozDYR
cMnR+dvT94/G7P9388DbIuOvD6GC//EH/TcEB2Jj+Wp1vBkSom+GAnj44aSQH/DPpJDZtA4iV5Nf
QB8cqL/H8PoX5hFk/wzcf8GVXk8KmUBRAqONhOesZbMAfo/h7S+abAFxEucl82HWxh8AQt4c9/Qn
0O4VeQfK8sZL/feqBJnmui7Hhlq3gQrl6gPsiryBVDaT+k3Prx7T1a/O/euu8Ht1NVLZtsKM08Ad
5aSWk5t0TvuGhnebG8i2BEHsmZUMiThsvn58pROPqV9dBETF4fjYcDxMpqlHo45xzh3Hj/haM+j7
XEMKyP6aZ+OwVCZEBLO6jhZj35+ZoKWW/lDeTxDOZl++CqOg+J5pz5zhkqLTxJTAvaCX1/iTs9C0
BEg6HAUvjJcf3/Cb+CLaRKZO7akKfI4uitNXrwFBIlRfB1FmTxqmC00lM+QowCeC/6Uf40OgxUjr
kyjz0ks5GrCA/2GFgWY0LOr707ZPmkYGfOGM+jO2KTyr4sB5/JyqjjiL6v2ABfYiQ8t0H0bS6I6a
4umT6ex7nAtzWTeWsBKXUWQfQr1NXNayqzWCCFrty/7rCBx6FSnK5DLYhRI/Q6AzsrxCV8v5PsFb
TJOyuBlq8zD2DTISOsLMkBB0t4OD7RlWtEZ4Mlz6GdoESulPQDedZpmhG94UZfqtAeytjX30ySTy
ncCrAubjRbyM4VFuOH4RdHFRl00gpIR2BwfRAgOlTcnPPEW0I1J0i1ZMcJ+1UKaAm+xk39mmQB1R
VwzM9cdL4m1TDq9npuiiHOCWOHuOb2UqEkvP+hKVHIeEtB+yZjmV47RARipDSRC+MgxMx4vUZYJJ
MTMLpFYmvXYHo/o29Gb9SSvoTaQ4vp3TXN3Ru8JKQPovHTi78PSrYNlrteNq3Vea0Z/1AUWZcbI0
ddYlhztdJ8c8LUOiETyO1jv2sqr8dIGgH+VkaX52rL+co6eXMWRMMCyNkR9R8PgZZzrJFEx/ca77
iJ+N7XcI8KmLbNE+k0iZg3heTiOSeiUKadAraLZY0GznhWmFxqYxU9lFdbuh5MwYz0MuidN+k+fW
Ty3vBPVo36WKv58HmdxL61Z+TrujRKZFwumbWoec0ekvtDnq3Sp07mpDuez8Rj8vzbRazg2kmCrA
ngflmcIrB3j7ZtZekOraSPScVQEZGqLf9RJK6DpHwsUDPlW7Vuo/SnL8M8mHhyCQq52dAmsGG42f
ilyLGZW1SKI71MLmhW1WysIsmhkhJLo0SQ7Z2Onz4pNI8+5axm2FIaeicGydNtfCMa0GM0kdtJ/S
yaNnUcTBDMnMKDYt8v4hSsnnCmpO0ClCCVGupWmjA5IattvzsU96im86faxkAp4lxsoUiAJ+/zrY
Wg4atrZPa8+q0RTTGkTJM7mQF/IPvBDKZmgWZdjKnxS7717UVhQA75jP0Mk8vqgMIo0gwUXz4ArF
YWcVwOeAw1Lt56jGKQ45KVbbwycxRJxzp+sbKA6gB93B+cg4CWc5vGW9r2KOd6M7a8ilPRvRsnXP
My16CbnWpvtuFei49YVF/y6JzjOaeXYjfWoZ+Obw56GbkKHZ05gfwcs7/v5+C7cFBQNnGdQDLa8M
TgySGuEihEOLXnJYujNtEbcKxnrr1/G4rJrWhnEvXZRkJVsU5EH8AMgbsSv6+CG9QC9OHxLrEsiu
rRFqXgb1rw7fJEqDQGTjSyd7QMcwvUyniwnevxBrpH2rsHlQ+oCceMYMdTb9aa93qOX3RtR5cWZg
mhlwRilyv5hUSsqidB6aTKNIbcLMjbVrJm2NGzaxA9Nr5qfRfHEtanT6oAu/j/eVjSwujdeHMUJi
1amhbSePptw7NNxZHYx90BPZOIPvQy3FpqvD6ZkhPxBIqLiPwIaQ70cGuSmUGfYDQtX56EoZjbo8
gJUkVx38Dwn0BA86QENpaU6VtaSbzLytSg9Ron8CNHnvpLCAM4uoSponwMyv9xdiamXe+Za9RFq0
X2qdRCnM3KaN7iJVrX+Flv8HVcr/XLaSKjCE/xkIfIssUPTz8ee/QCz+67Z4egyKI9yi+PTvakT+
QsVA7QDCjW4iFKN/qhHli8P2tCgtVI1IDbz336Bg5YuGXisZKlwdobHH5v1djchfCCvsal40XVvh
DvIH1cjpqQ+M16TryQ+CliycQ45XDpilYKxAibghvfx13yPvO4zI5b16Ou/UIbYY4L3a8Gxx8gpi
ImGY/Beo8/Fl8BNXJJotviuhaXgbISA0emnTGzW2AXX4gIePJC2mSKqQk5riUfHmPkrkhdKO4+Vk
4N6wmn0jklH+kPvGw2zEbFZThBvCQkNAxW1CWR13paZ3l1lfTak32/b4pGd+u8V+RErWAWOfr3Oj
I5ahIjRlLHuam6XbpErzMBvwnWpm6MF5Y86+Re910g4pumHVoku7mva/6Uwc4wpbnBZSEBtnftra
AA2sqr+KtSaF6tWX40VvV44JzTtxEBJlz9cu4kf5DiYn/ggxIkKcAbNPG9LR+XquPDjz82BBFUfV
LCguEymMvkaML2NXbczuK/JF+uDWeh7RNZPyaUdzK9bOJkiVZ2pMs28aIovEKFOR7i1nGKaLrEpR
M7Ajes0oYYe0+oykmHSg2IjZ94qe32azjWNQAY4VQA2pz6IajPBQIsma0O1IfRAieRUs/BFVPVdv
UxtptgobQ9waEpWuZKI+JYGtoXFvQqf+eJmcLEaOTKxkiJ5k3sDlcHU9XiVJNraITog6Y26cTTPO
aENoYbf6+ConDpfgD8RlaH4zA6bvDlvw+DJT7tut0zWCu5oPSAJb16gpqMui1ZtzWyvRk0Uj4lwB
dueybePd6MfRJ/dwErBfbkFziNgKB6DGP49vIYhLf3SyUnItI2z26QiKKsJRYjHrYel1qBl/sgHF
kzvaf3xlUWWRgWEGZp5er9W1MdHlWHLLbKTpgDIl6ny0V0mclU+qKPWdt2jpMtehq8MzVk/yjqoM
/QixEh+12zySAKVEzT1zbJOmdwjHkKI+N2Zyi9hAycdo0FCR5b+GIkPgRUtjbTfOSWiDfy36y6rn
vpnSOS1SRlofue3QMqLz0XqMliXbB0lFM7aZDc3Feak2ySHMHWuP+E/9C6P7/w+9v9H4wrsO0OCr
nfSmC3eFf15b/Os6+nF82IlP/T7sjC8AxlnPtDnYvkeHHTxBul6k/xZI2BcHqn8fdvYX/qihU6ZQ
DwKgZzf8PuygENq0rpjsAYowNSjEf3DYnS5NXKJBR4LHhUqDx6x1im/Noz7AuqfJvMI3GfPP3bDU
GQlFC2CKaInlAG8rmuDbSbVubLlDbzPJvRKszjZNZybYuhltrKhGsaO1gdnFkr0z0/BpKupuG4ZI
FDZ5da50CaqTUo8kmKrI2yqdWu/Vc3/nOH3bu6IYI8l84fIAYzmJHkOJ0ruPsryXFn7t4ilJm8aP
rgzEu1yp6uHSC3Hvj695EkEEVJ/ppGLCrlBEZ15EtFcpe2Bg0pVPOVZfJb4lKCQ9q1b+3ZGz4ZNQ
dRI+3lzoJDp3zjhHyHmAO9bT7zWCga6dObcff5n3rsG3gaclVhdtj+Mv03ZalCNNBeKylLADH5oB
aSuEqT6+yntQHkh/TBRIeMiyThHoZljKxUyZgYtVRxmGOFeROd/8yFg7XX3f191d3ShAZVtlFc/K
Ab2Wq4/v4OSYEc+S0s/RxUFnQZ05mfaaRa84ZRxJsFKKXVoMyX5uyWqSvlWY1Q/OJxX36cn663p4
siuOSQcNOubxc42MWWvm3PeXYYemYlFFTwjlM1AOyCL81LrMHQOpeUM/GF383JvVzcdfl3rn+JwT
N+AIJjI9PMo/ZvrHN6DlgJVnHWm+yCnR0KwuUmlWPd2Mn4OunA+wHqi+hnxNl09b1Fb6hJfTMygD
zL5aQGcZcjPJFDnANWcGajRHrzrdvqgi45BZ2c6WzAtETZ5lMMR5ZKMcM6X0UAdpXBRdFaNabfhb
cA/hVaIo5YLc42efAj+pZf4x+doBaVttkc/RjaFU3xOfoZ6tH4raONgyV9at4C7WBkxKjPiJuSm5
2Vw3S3G1oQXIKG7Ddkys4nPrdiiwVCtH5aB3wZMP2p0povxgT7FDZ4HfMlBrupH9sfVMFZ2mNLTF
VHVU3TDmUmmTkwZMarKUJnk+6HVhL6OGH1322Q6Lh0PcwMR5+WZqrO+RwZ/O9UrEvEhKvBxPkq1s
Vck+Spr7hNGrtrDicd7ncwZqfAApUrQqXELzokLbFUMM80GyGjSMKamXU9s4YFF5clIWMtRNeo1v
1Dhr1S+QX62yJyw+LsbevkAhsmB+W8x7xDGd1WTYt6aPuSUxfN7boLQAi9DGMLQgWuVR3i85eS4U
lK0WAPbzxShEWWdLO5RJ9pRM2leVanjpWM29n4Wpl1ncghLl0514r76V7+IWsG06puElIpJeGluK
25X059CIk5c9ObKnhzWa1g12TqN4yC+PcdQblMrsyl6G+OfcWYGmenLBQ5g0VFpyIBfrKZQd146s
CydM8bqqYQpUk2nT9YqeSO/RG07aciWrPOAAcxyPbtC8GjB73xSFcShS04AZxVIAEmGcDzyG0Mzm
FXKgyNiA4dijLYiIqKQlSyOpVNfHimfh5xxxVZU+20xb1NA6e7n3NLCgyufWWZ7NvYud1+PQq8+m
L91WOJOtQuoQJs98yb4Kn80JRUgUXXCAQ8TWZVzb/9UBXvJsrFE2SZ8eMjMq1nYxql7EnNrDCmte
OX5zP8e5jFCQibeL4oy0zYdmqaDAt8DMMWBSjUBY3rAFrby9n9GlWEhG9CwFeIAXU33fjlbijbaJ
CYyUlq6V8TJzeKOMnNHlTh3l4CgYm0Q9d4YdBZ9GyUlsGrnnBw8dfwgfQjAVbPcO5zugKPS9evyU
Fnro86M7xwaHkjwbPZssnbOnqKYcGpS96g+XFQq5CGrHeLWhbo3mUuJhbumsIx9+TjdgIO73jls1
o70EY3OR5wDA8jTCVSB3aBVTOsZsJHDrTxqaa95UKFzDr+8Ntdhhy3ovYQ2JO1D0zWqkbikPvDBl
5msiyyzhJmNO+9AKp4UukPNGL7aoNf/oNcV0R9u+lecZSdZMupVVVrf4FS1AVaZJn3KklxeWbt02
KN97IviCWUjo6tX3caYe6qhk01L9LnKx8GX62Eg3Ccwek6ZWHRgu4be50HRCxmwhm1BG7bgdsxLZ
WJNR0RzI7QKqfXihtd0Miz3gdVoNr8ZouEkZ/cK9PHNPQ4q4aV+mTwbYdJxmwx7ZQpCUUlXBHO6L
7Ec2h2cwIiLXKdnxTVzf11b41GvdfZ3V92khnr1eqK5l1gRli3Vih9x3YYfPaVTNq5d9KpXWbZYC
PutiPHmCqXPcuqiLTWn37IoApSKpZ5HYvXQ7TgmLS3K2TpKWK7uYkutej9OvveVPlOF+jOab4/8l
DzxadQTgIul8ypfVA/402oIj039E2WlcGCLt8x0RGqsR4USrwLA9yQxlTU+78nBjHC4VvBjcOejG
K1sjCMaDkng1KIczYZAC/Zml7Vct4ie8FGkTRODq0lp6nMYgvNLsTHVj4vemUwn4iVHcm1GOeJkA
LOx0vylXCoLE18oc4RQMGac+77F1AMGcSBlgGElGPDNE/hDCorTJQI0vQJCDzZMnbmLqifSZdqhD
lbg4Ij7QJiVoJT+Km291GoZ0IHJkW2rjEZEdxPYVBmCD09i4qGny/ajrxnkzViUaWnL5gAYjXKec
3iwib7axlOPwCcBSch3J0iNUBlA9USzeXywzDfHLWfLUQUGodKj0n9i5FpsItS84O2yWPoWCkAdB
6uH71yx95A5W9FZkZDrSJ8ZDu1IEp7JgBVOQP9u0pDmp6vuXY5G89TANtQqiNaalI4tzMfFrYUUJ
u8s2mPawDnOLbYCHFb2Fni+EIuY52pK4fzbDpdG30fciJ4K/xIgkMi/kpsxvpDxGcKH0hVOFgh2t
Gq0I8eJMSW8R4E0XscngRMTjcUZbCjeA565Ur0qt29eF9UMP0wfEos6TSUJOeSZLQPeG3CLPHJBX
surWERtOJcStuihAuA/3qIURJRECVtl0PlYy6MkR6G3p2/WykJnLsulAjvY3cdNnKxVHCbQUjfFK
BfLlMkbB96okrJNR3tu5+JqqjGPfyH5ME+zMusjB3jx8igKeX1JHz9DTILlArkLHkfX2ki7kSo3/
avJUxTxNO6IhCF+r+CRTFBXKq36ESEsBuCNHIJtUhch2nORpGaUe1lWgym1iFfDi24ErETTj5yHC
QgmPanT6cSz65LrvjB/p/jB9hycHXVs5TRDHCdhzowR4blv9ZRhZy7YF/Kr3Bz9JxdwfxlWQ02iU
63RJPrI3W+mrYlX3sR4CBEI/PdM5z5GPJmVLYheRUy/vqhUCCjcBBsGoxKoKkwehNSn/MOxWWmi+
9I1q94Yu43mFAuKqGkHkScGd0nQ/YzXdKAH4WpGH9qn/jCRui3dRtDWDijQt7QHyooi2zSb2cu4T
uJlbnw0id6f5x0ZnzRmxfqHlRJ1YCD1jhjuvmja5nGyGmkBrODcZFJI1pujQRwOTx8GesgVedwwt
StiPnaRuP07E3xSodHoVVSVfsZiAveG9FqVVCjcPaWmqJCF9mpGkKeYZBnbPcUn05GB9/uSKb1YU
l7RoHXJZwfY/nXequHW0DK6lZS6eFC9HP3PQqzigzwyeu5kfOts6q2JOlSzV171vX4h0UqVRjDRq
jzBcSwGgzJy5ImeSB1Ig8ZZrkoFJS57GkKM0I4b0uX02Rf2yia36rFDTZ2R877WSTKebqWti7QDr
EJVzRsluFJVkQRz7iPvjqdXqB1UndRTppjSTOWQk4Y3M7kTjM/GA/4LG7eWWrI2i5SWn6+sSd2vV
vmVAeDtInE8wmqWNMvC2m9y4KGf+JIXU/RgrDXLOeEIsmiHOgTNzJiNbMW5/nYzUXMHAwYBbguSN
Yzgl3CJYAnUoCawZZzF+H+PCge0qErsGEeTkqTMH9P5It7Souk/MufVInv0tDfD5FzPjj9pr/xVM
25H+zPqv4uIx+6s5hcf9NwS+0fZ6tc7ftNz2Rd42f9X1Y/t6vPTyod8dN/ULyFqmuzoNN3YA06B/
g93UL3ThAK0JiQWQAAbF8G/NGRMcHO1gGUEtw4Eu+k/DzUQVA/UD8YuGGFj9kSrGC1noKM4DP2A3
MoKmKwDy7qQe7+2hMUc1GZcdNj53cV/OD2EC7U9P5dzN9EFhPjNoh6wyi78obsyrSJo5xLQY9/Fg
6B7MIFHRyUy6c2YhARtPTa+hTaXxr+7WH62//wiYPFpc/3NnmrTtPlpr28fsMfrxeLTQxCf+XmiW
+UXI7KiAFh1aqACA/73QLPCRJpR6UD0GoLYjcSNau6ruMPrjWHLAYNAr/qe1yyiCbq8F7f9FZ+tP
Wru/oHOvlxqtPPBEwLZ0aHOKc4qrVHHO6ZxSiZGml7HxMAc1esT8gYNvYIFiXFTkyA/9H/bOo7lu
JGvTf2Vi9qiAN4vZANfRid6IGwQlUfAukQAS+PXzgF2aoq5c1Ha+jl60KiQS9wKJzHPO63psD24a
Qy8G6Ft1N24Qq2MzVOpzJyNbR8QTVVWPmkiHjUjWVkroA4lFxM2AV5EKHbj5gpgd+erglhrD4BK7
6WkY53v4j0tMndtRCc79WGB37SX11jG80zROqxtihaw26qSHJbyb+PhuYEerbPwHGHRGZUxpEpqd
x1By8XxKPXRf1kMlYFJtaiz5zsuYsJuuxCS6b9chiG5a8aVP/uQY1hD3nb1GoAwprk5vXPWTXgWH
1KrUg+tr+DylgVy6sCv0oYoqDMU0FB8z/GYbv2/i+XhBR9NQrwnNOs1aV6l7I/d1SP5FCVdkMYoT
/rMiSLqejUfQTPOTh00hhA1c+l8G0xUkIZlFYkQESJnZVg6myrfGMugPmBdjAd1nVXagvQo+eVnX
nRH963jI2WvSKvW2xAEXQWyJp/zia3eYMUFgyBq3eMIVy55O6nw24nABM7aiHrr7E6Mx3IPnFNJr
uFDiEs5jxHBGPWmQKQm4qD0HKh8NOpvYsXcUuf5WWMJ7aYgsWQmWmXwyKyv9HMesz7Bx2/jSnBrC
lmL4JNYmBXB6NjrAv3BB0cza8Wx7OR8p8J40wOCod0d/dXOGQgQbTTqKGAwtexa09wVTLae3iVYK
rFfSIxV1rKUr6ISZyHEZcLKnEbu2cusmGtMLe7bcUMUmRrZQOmGQCI0ZWTTGqUh38TDa126P0eA+
lRhe27M9IZTQqgUQ7927/hNI4Xi8z9wUDmywut9YTMSDI0ghb3pX5/cSLWSm9TbjIYa82OZOBjhA
/P5S657/3YvK6wmvANMful4m00dDaeQeZSIML98xn71itpETEj1pke8IbdunAeqwLhvPW/54ZeT6
dPF29f/u9O+APGOdi/+avXJ4gU7/3T6//vtv+7zxF4nzeMQhRGNvZp38zZ337L9sj54Nmy00ZITP
/1NOmFBSfB9JCB0ZIZDmuvd+2+Wx12VPXlnh7Mn8m3/lr/vj0uHEwF7PWNcp/7eu4ncg1OILS5v8
1EMvCnwRZmTI7rPCD05IAkEklphBc+GNo/ZKgyEvYVQnf6KN//CeBOsngK1sw3SHWXiEcJh5V+BZ
JbwtvnDFTrBHRDah3luziP/A6eI8PXpNAOptPCPx4FpZ9UevidMJLa70ycWowug2OvyOTQopevPu
yf/kvf/xjrIPrXgJCOxKD+B8fn9HU7/UG3Ow7S3MDv1SNDMQYtc0SR/mutQxPyeA9dB1tfbBVYPz
OKp1CPL7j3DcLK4IFeuJL0tJalItfv8RAq/uCOuDaz+Lrt/SOBIjMccBGU99tScJp44sPdYOv78o
xkI/3F9MtVb2B8yslX1+9CQDk1ihUhfOVq9xYg6bNEv1ExxJkPsuqdkG20AZhO5JYeCpmQYdCah4
QZB7GjC7ukykZt+3iz7N5NaUznlNr01aOq3YS5HJIMG3JUmyMGfyR9e/oH5o8wVjfHQSxG8H1kL+
b5bGC7pBQNWA05w0xj3sWPtO95sKczdHmXjOegSGfsmRukHjx+Bk2jEbi+9TK8ufeFj5DaNc+5Nf
dJiTzVRF8lDlJNdELkSkm4TguWcmso57LZ20rO7tQjFACJy5yw/+oLkfEwezapRwQTrcF/Zc7u0m
X8adXxcGQ2kXNC/UZTU+elOa1VtD2UH7IR5K8zZxPWIU5szL7xd3IcEksEuSy90pDeA4CdslS9yM
hxe3y43PVuLoSK+ryTprxkwBTajAHaPF1iH1d/poAEUZo3fhDwvW+Fh/C1JncpLgwLGJpAZbKWl3
KxYFwce51jYbxodatxmlGlDZSWnilt8QqLKRTZuc1ALdJ1LiygJc8pxqR5y4MDb2MC8oMePB+eCn
mbpLaDCC0KiWJQgVGcLn0GIzEQkj8z9XpXKKiKmmWJNQDHuzEFeHX1ERGzDCF9jULi/KsKcNf9Wo
KG8XIotIMCKLjZa6r6qvpAyQIZ/MSmUkyhXjVS3GT02ekbxa5kQshcJ3UsY+viIhRMZgZBq5ICQ0
jd42Jnn2upReek7iY/AkkjF9nURWrTknekBOqL9YT6U1dnuyY+Xeo4g7qwrKubNcC2wyfLTyyuws
xCxZb9qn9RDAEvMUNiJKBT6V1GIE1yOAtdi4mXKBAVRiEmnTZNWmMT1yh+WMMc6E4oTwad+ePigD
QDeyK1Ubm4CQurU40NKHthihjpVFqW0zuw2GA2xrRq0EiCPVI6o2f6hGblodJhnhWafDkEKdIIbd
rk+VncfLeVAoRIutWQU3mRcAD6QaZlRR02Nm0yuhjRFxMA65VnFtkcs0aBgy9WnjNgebFO1P9ji7
NpkpZU6WRdz6biQZsoQdOSWfW7wlqogwBL3CzGokc8BcYYxLAFYJNQkbf7z9FaHYuV1LvJ6reLmZ
h7n56JME9DmR6PVD1WnxNRkn5E8WuUfskNMm993gscYZ6/evHnaFV0EGVzNKyj6/njNDJts81kux
MbOKbBTf0ZwHW9OrZ2Gq+msA2OKHASS9537x408k0SqiUQOD8bIz1S4hbnZR6YcWIk18SQrxrJPW
qWdWpHsJGa95SdRuyF5e+pGuqykJRUNaG7BMHly5o5PKjTnWxiMAIAw9ox4QlyYV8CXJmrX5QZc5
ITU42xgERQ6z5M+dppOcYA48GDxBDHOX6U1rb8yJiQOswWD52Gku4+uxlPULwVmKJiWVDclC1aAg
Mlqaae2a0STIChxGmJvMt8gYigcxG6Sp9YFGRbuUySW8urwH56wYS7t+O1X7gQwtYoMmHYmSZ3IQ
7ZdWkacseXeo7o2OKJnAqFO2AT1DEk/NrV7UIEi7KBqv1be6avlm0rNoBji1k9UoSljTRo0TLoOw
AAonQsNBYPxU+PWLn9jV1cLqxcGsS00mqaJZLt1Zqw1yGsf4czC0ub3jdRs+lomm33WaU+IDSRGg
h4p4wDwUuokMGZjBWA2adeFHNESWtwmEKDAcYiJ3VzWgU4ea1GqxqV0m56cT2gewu0K49wNEJ5AL
vUZPFLt9YfzhVDPWouB9bc2Rhn0eXourV7uBmvX7s9Rw/QHX8sQnYGTSksjuGfGQXz+SjAKtLnDP
OIaVyRx0zflTht6DjS6m5uw6NoLhD7XFMfvkza49CDBDRu+Ise5RT+E37IdDTUS11g3OddlfN0aM
xx5Y5w3OL9Uf2oqfXQ1uMWIXl/KQGvX7r75gfQ0rOHe2WdloV5NZERsyaf5utEr7Is3l6x8KiB9v
NdUslg0WMlOIRObR9YQgdpANzd6OgH3XqQ+jKCTk2FOAAsEyhE5eW0jDUlJOtjksi/relL6GFJMJ
b76VAalwm87G4IB+p7cv9KHu15hIK4EkDYw9XViky7qbrtT6GapGkpGbwTns/Xfy9XqckBCwVn7d
Du2Hly+vgMotK+C1lpmcVzLk+jPfZqzGXwxKeTNYy9+oi98ExcZf2HeZOA/rJqy4t6nYPzNW+K+r
/gakyVkZj/80Rc5fgJKwk+iidMS5tvVvRl/HC5+Gi7QR/MFpvyil32y/3zVFLodFMFsjMZ4VO78g
WKuhgNggLFZhSqD1u3vzk4bhBxfx9XKolkmKQCnIu31UrkNHx2+xMCVxkbYbYvS2Kk3sYHpOiPc8
XabV9C8jvQy0PPHSL80wtzWJdJZxQhqghMJvZHoaZt5gfhRmWR6yOtZuxqabKfSMGYikHsx15OXg
ppDzlfew8QWuio6+K/EJNxlPZafLnNRwMk3zLnVQeUWKhIcMGIdICJJq53lBVc0RKgnVcrwO5ddM
sVWRJBuQxDsW11Oa+gWHxvi3hP+XPpz28baw3h5MRpl0ojTnoRw1VFocK6Ne1ttD0O1zLar23p1c
x9i6GnJdsyPwNnTV6BE7VGvP/MlOdqZdEv+u1TLocUlK9QJHdm6BR2YLeSnuCuf0DdwwcJooKLKs
j2SZiZnzFXGT63SoC7Kc4F9E5KOxNRrX+NKPePTshiEg9LbL55MSD8UOhop7ULp0qtCDNn2mZ317
mGZLO29GhnuLt/CbvMks63CpjOTawsvpKQcSBRbTxR9Oh3Ve8N1ZxZ1CA/qmCjGQBB4jdssiyhbk
AoKbWvxwHEtqIPyCUU4mPvYvs5G3507Xa3sDuSAlC7O+AbeotNLXmtw8qw2lbuWkM/mcWTxjjwer
XugPGiGs+6pX5fb3K/8HOicfmEZ1bcmZgiMTXr/QuxcN6tTUFmZJXnKNdJUPHWP6FDxl5KaG4KCY
ka6J9pZCRF1ni8QdLHD2ZSHG/4ywfr3GfrxxTNS5eYg7WWnB0RKTpbNQ2iRys0gJOq/FVlSTKP+n
57P+mve1xNvXfQOPeIdR6x3VEjl58X5Z5KvYjiyjHs8b5Kw0UmVi91EvLXVgsuBu19lFaC1JjEtZ
bsKVc5PIKOM/Clp/3OZI8gggINuMKIGujj6OU8W1ZzYNoLg9d+dmU7YnRJebU5Q6jILidKqudSt2
oIFUEu9AE3kM6qmzoRD1pWfKvUVCbr3L+e2EuI51fDFR9I5/KEKOZxmBAa2YwSi6B4Yp3rG0RMnO
M0VMbbVMaDgA3C8Woz6V7qSfDv6lhH37n0X5r8aZ/xOiYgIe92+OcPFav3x5+e785gf+Ob+x94KL
gJ0Mry1Q1f8barrr+W1SnJo8K1ghHjXqt/PbBLpa51J4giBJgKTyz/mNcG+FrZhm2kzLOdv/zfnt
HL9nq64BwjSv9Drq89e/f7etzIxNcQIiURfUk+bC7tytZow9xmfyT++0uZbc373TXIuPizKH9oQ/
HV3LaIiwZa5GcLYTaBflMCKx5xjnfJmfzSLtI7PANDdV5m6ekvaqzGi7a+J7MQRHm287CSbLsoNi
uaRnZlHbjFkWlHiJxiykanbV2OREjAlOWTrCTe0XhIuAb0VW2WJembYV7E3ovHUpret3D/wndclP
vhmuIziombyDOHMcbc7kS7sknHL5RTPKnSQBhZDQvoGTt7a2GsOpksOQI6Rydr+/8lrwHN1Trsyo
fF1iREocFUSuWkYZxHW+MQzkEc5Y1ZtFt+fw91d52zqOLkPJBSa/FppUlqzv98ukmQIsCIKAws7J
R7ERDj4uxZDCIA1q4MIKgAsjTZQTkWGQKyzjPPlI7vJjN+WzFxkFSQmetpx6c2HuW6K9ETSWjfU1
nfzsGpW0JNTWnsQAktUwj8whwJ4p38ifc6G8DcVsIxiyudaZ1RXyZJgc9fj2Bf/VTvb/OwTvMoT+
9S62QeNWH0Hw60/8s43x0iJ/R4WD8gF34/fbGL5cPiAMDl30IjZ71bdtzPmL/AHQGSpS1uabp/83
bAa1lk5Lw6HqvcE9wb/Zxn7SGJAmh5p/jY5D53VsHGvoU46mBqzClJW+WwCMI1XaNCCxVoKC4vAq
GUO2eHAQLDjXQZgyNNtgNk2TW1TYtk1S91+LOj9lrse8uwzaK6NW5n7o3TVHsTLrr2aj6UMYFC0w
taM8uLNmQHWID19/lrnazDCNVMVz4U/DOZ7g82PbmI1JZvxYPbiDYd4jLxj2Q4N4lshZdRYzQupC
0WJPFHXYOmxVunxoDdn9LTr97+p+3zKz5/56ddNmy9fqpfz+lOZH/l7evv+X+c5j6z3BJIDJRCQF
y3sNpoDIxBb7bXkjEFxdZOB7mCgI6bn+OaWtv976iwBzKsI9CQ/6N8ub4u37fZ5WxAMZdVneeKZD
bTw6O4upQqmy1MXe7lSGeZ/R4Y4qYQXW8krP/GorDaeKijz5Svdb3+me0HZy1K5V7B2IZGN3Ttt+
Z6saR/7BnE9ip0gg83oTXiQ9U/8i3U91ZyXhnKCZwfrvk7moejPbLbPVeXoGPcAFCOujBTOvc6gt
TOE1D1dZS7/GyvipriqI4vH0YrSTHhJXk3z1FFEL3Tyn8Py6rw4yg22SU/9Ky40Wr8WWpC1va4/5
39r2pGE/zGor/L6B+DKYddhbMl5wxkzbA7zZZEe3dZcYBCZamWdt0BT5SHo6HTEx0o1sXwpAECzZ
is+zbOX5jBhix1+7F+ao5us2h26M+UuO1W9m9RuyP21QhhhTHBCFD15rfFDcyws4Y5AhsvZ0hA2z
t/xudYUWkat19PDW1PZng6Mht6jTrtmnlnCeu3iwNgK88iI3xIc2N+712CA1uijc/YLb6dfA0QQB
AUEA2SVNIkYSdrIJcvOjX7AFGQ2j3aIqwEvsWjtMBT4fqF6ekiq7sHtBgDxM+nvcD+8RvpmHDm+h
izodqpO+9s2XhgSHZIN1rL3JlJM+lyQh0I8tJollxdifOqr8CIw7f2EQ0Z9ndume9IY7PzWd1n8y
m+6FAKTaDovWToF2rM5h5C/UuC+WeVDczWBawqmaPFzoRXYyOVpwGZSpFXZO0516TayFLiZfd9JE
YwZ4CrOHbIS+NcsnhHDViY8UgIjMRpz52O58SZAioqVxiy94YK6mJt04mNepW1vahWRSIA9SMUWZ
ZEHSRjxJDUc2Jy1Ol9HJif9Q8SgihvR4Fjt6HA0q6erD2Ghx+xivzeJhmE2C0pE65qGpsGDVJwxX
G8eT5wt8pnPStW/oyhRl0ohNHAkioSC5hJGp/+hO5YcAMuysWXNU4ThmyqnZVHP70MdMCSwx32qd
bd8WpVWceU3KIAWZAcqsoZ9j0uhSb2a/h6HQPY1wni6czvIPOGjLrYM11KPSpgx7tMz7DDCVtxtM
GpZbZvAo9iCkbBJmRI96PPU7NVXyNp8kxg2VE9/pq/Yn11a8UyjHPzOFw+vB4bLznM68gQ5QXir4
TU/WzCtbDo1+7unMb7bZMOfNpYmIjvVQWUjUJl97bPBNwA97BUxmEzZY6OfjhBUtfjH7Ef3GoXX6
ayHUVz0e9WiGlYQ5auCB2gwgYHTpmwX7jNPM17MwTavLMo6fCjAcbfT0g4Z6qfGYBDp2ceIK1Mqd
qF4HNQFYBla9Q1Kxq3I7CKu6HDZWTRxxjX41smtb3RnlDMOcDsRbtRQEFg05/rNxlnww8/4L1kHy
VaZi1SqAV5WhjUBJw37aSFPtvujxkMvORaKVZY9/UJE58zaBa57P257ZSBbsGMdBz9j0Uzs8YAZ/
tsSu9dkSRfFFxqX75DS1exX3KQE8GGRJIQkS1vBLTSSAmYTvpvkLOU2dXR3ahcEhNgKud51nzmcp
qShyIOUIDHBfp2OwLW0DwWmSjg99Glsfau3G7frZBXPxWmQtLVHsHZSsss7z88Av0o95IONLq1vG
izirkosB2AI5j1XHu1TA1q6GXnao8qyd0yznasrOZeyd+QNhN0rVn8zZOgn0AJSsRyEwtAMDKpWd
xLG4VUlJsGCgXzsL1UZbe5uplUtkMbQDR1Jqp4Hdnzbdx06lpJ05GKBhyH5Wz51/JUqErEPajpdB
ToSIBqD9UHnUPy3sWZB5UCwUC7mODa4UDqFFxpozolBzxJ5X7Q2jabJtjEB7EcvnEga4ansigHRr
wvO7ak2mVCnGix4ATTm4oTaM8/W6Z2JK4V4stjcenMU443kxt3T15oTilaEuKi4A/LS5c4tu52Wu
AQlRqw84vKsvplOU6BZ79ypIZuNUyey2t4M58sTc3FkuvUkzkIrS0olj5U4IS2uK5FCNmO+zftvI
gAivh7XUb5FENTdjD8SYqe5J1/zyTHa5t/WS5Av71E4hVoM7wBvXrGIgb6A8jIq0W26lETwAVHq7
uk53zOChwY/lY9JmE3NxglUxjJkjpc/iKjEV6xG3G7jvSyhEfO4gw3mWS5Vt/CRhqhWXOrFd0x6p
aL1plNzDvii3aRVMl9KoImEW93Y5JkTVMfgTXad2vl34sPyG5A5L4/vYxgMG3NPfYC14O07L0wKJ
8Hbs824T29N4TrBMdbDHPkWKOaS7QY/rDTXIjGIjiSyR79GnNuQVDR96CCtbozP9syBnim1naj6R
oI9nKYqTA3CfiOJViKrHPl+UoS64uJdvMwgrPcLwiI+oMzrX0K0MONbJGVpNHl/CaMBQmPKjGfpx
V4DKh743ijPTjVVUKTYmsbBTySK+GxTKu8F+WhD5kuCDnO8mVUOfcQD1JhqUU2ukzsaRJ6VTDs3Z
aJkkeLHuPWhlUuw1C2HehiGDL1961FWXc9Bc1iDOJiUGgaAPbN1ENbkmLh/o07cKcdRWijQneMo8
yHq0Hw1pOvupTw8qCC5Mr7tu6nyKjHG+sBpsGBlXcwK6eIOz22DsVYtkk+tVmGrZSSJqfMIyv458
gykghtRJ9six+jKOIPYmw40gQAo3syx8hekO5j3UWu521uUH4j9bdsb0DJzlpE6zrWpwEh/F5wFd
2EUyBoqYpPSKUfdNNhrpLkWncsAwXN/gSGJTRHHauZtSjbA+vGl1bI6Lz12TGretLHZeudZpKWZ0
5hQ7987Uphsn7vAla4bgFhyTezkFr04w1BeD0bPJKPuz6pdq19AAXWM2PXKIxLK9bIv8fPWclUM4
2Ghj000wz1m+hbBj2Nt2wLxVhiTUZ8uFEImJdsxXTfHB7tEOXBRDXzHVthyVeydaIJmpphlZAyc2
OQ3jYxFMWfB5nntszv8z2fhXrdH/RO3H2mD8ul3alv/r9qUcX7404v1Yc/2hbw0TAabM6CGxYaoC
NfOds1ig/0U7xGNbKbZAgh69yreGCRqnDTkA8T1/s47S3zdMq5+YQfSnjyUZadn/wmuFmeL3/RKG
LoziwAf5nQQcMEH9fmDl2YuakV46aB3ZPGAt3BZKa15M4S5YUBZxudNjR24h7Vdx2Is4t6Jx9I1z
YVTiSiYNLLbML01iKbBPCHsTOW9Y2878EUH1fEaCWQXO4ibqMoEun5Ih4fQnMOAUx5pR3xtOmT1T
YtQ3vYvdZ5ikjXHtiEQPBdrWM5gj6YHDZDqB68wpw1aH0Fx0FJxYq38SMsg3pkO+B3qy0c23sSgF
xkwybwhk0a1H/HktL3ScYn6q8x4Qv0hd/SKN+8XadPjkX+dilteVUTlf2qzubPK6IBViad/F+m4Q
mZ3gwkH9x5va48pMZ9YcrNKkgSS8DiyndCBEHXBCUzLsKtOl1lV59xFZKfUHarEdQIP9nEmY3JHU
ymKK4N+RDVXMTvDYTon9gix5Po1L6uPSr6dnc4BTidem1fD77E1OtxvOvd9+QfKLW75jzQQC0oQ4
5YYHQDObEkRXmpbgq5NsYoBq5du6KPTTqR339SRPa/gkG5IavuqJI+8SCPW0E31gbcYFeDbslElC
AhP36sIotfxD3VZXtlnmXxqc3TFMECgpQj1oRiJXqh6bF0cr9ftkSN1447VD89KoHu2DOQYpu79q
n/RZPqm1N4OxpR3KtV+TbbtecxKbmGausqWVbCRWNWHuaB/it6ZvZIP/Glu+sy+0OQ/hI94XNIn9
2i2KtW+UIrCfR5E+F+kanv7WWuYSH0fvreGEhBV53WRuhrdulLbUW/vTae1UodpczO7wIcFnG6B2
bWfxcAH8cb3iwEaszWgNyvkavbR7UdSahzw06+8Wryo+OxJ6qDPDOdw7VISgbGs3DTUP+cHaYat2
vlvSBnB47b7lWyNe1RxeZFQQG9hLLJwTIWna89RxdqLMb0cvK/YK57cEbQOScYnHhVV/dachjbQ1
9ichRurVMXroTP3wIqh+Q32QT5M5XzMKJoalQAJRG+NwjtwgbIAjIHsNgNTVmr/Q10RLWp86F1Kk
nbpmAjWNKA9qh6ErGWLEjq8dcuytweUI6zPWaUeNyHAzMQABoL/u44J/v85Gii547ddpid9Q1QyN
uGrXSUrzNlOh2ws1Q0uWrcAo9WaRg4FWTMNWNdRLcrBwP1I06QmSbRxYn4RtLrvEnJB221AN9oVr
FgwYzetGL5qo9fNmA+Et25pKp2qzVbUrK/dhXvoyko1iyKKzteKN11tPKOQpEGVMZxzOPgLOrs4D
6lEsuKPKNK7EQN1aFuRhOtpsQS1oqPk1tO/SKmt01M4YCXeG2epr5imdNva+pNGFeTuAgBByeOPB
iwu9rjEQ49swFrQVKUHTvWviVbkyFa5GcgmsuQdTeca55rczG5C+kJ8Zl761scouvrMDosg3S5f5
yQd98hkpzc5CebXOVIbZu7Hbpd74rRfLK+YRHYPOrn8kNDm+VTOZmVdNQEvcGWS2UBh9Kmwk4AQO
FafBNKkrGnf3tuE7AUdNtroqSE3JN4kxG4el75vbpA3iOzl6y8HGs3vvC4ljju0Vp28ONjm7xo4J
GtPeWWk30ygLXAUVXiUBroaUV4sxRrhIBftxydXlOGGi0KiynaOuRKbMX9fkaCrMEVqc4cLFUTGJ
hZ66mvMcN5BcNOOrM6xvmOrbl9UZwYoCVcdfh8Bvi6s48btHgcOdhzK/dW8hlvfGeelJ/08475vS
4D0aA/DHCcus20FDj7cSp+h7NMas8aR0stEhoDH40CZYVHTusNVXpXZmIt6uSSStCRfhIa2xnRjr
FENNKMpd3XSPRY19nesv/dW7CuEnGNgqz/sOilo/1SqsgXEH988+zo6zcvCDdM6c3aClFsGt8SPh
fg9Q49ywzTrrZDSWO2OZeevrzxaLMexKAPUE35HV8wDoVIZAaCRFIiprA5zHbaeqoIBjMlJWU7T0
w9eqYV7X9zkS9uzT7z/+D3Hg68fH0Z3yWKcDJHz8+5vqCq/HsNnm4w9zvQ86wrfm/iKZmhdfjXmI
E8OdGxDk2MFsas1sn5e6feLkTMlUtx1cbD7HuDpAD/wD4eIY1X/7XMDAJlwLFwRuxR7fIbQ4hweB
dHSHWr2VkWrrhzJdfUEcAwdpz91acjy83Yr/1sT4S7z+n//9uYFeLeabH5h664r+dU0cvpbZ8vq+
HF7//T/lMI7b1prqgNAYUh716N8sPT9Y8QMEqDol6X9ETd+qYR93XpspAAykb4aF/6Bj4LlwbMAW
Ao/IwH9TDR/Xwpjrct4D3SLnwV9/pRm8X0GDmSUGPNJ+L7X0xE8x26rFaYJRw7vb8ZMN4Hihvl1m
NQYE8QD1OH7/56VDs7TM/X7QtLOGgKdy/hRbXyyVXpV28Yd4gh8IXG9Xw4nY4VLwq4OjPRC5p2vE
5tJzCngfEgOSc9ZNT5nmUTFVFXY8drtVhd6F9mxggZde5aP2bMQViEN2QUTTiRI3tpsWuzjpP+lB
cCd77eH3N+TN2PT9Pv32GaEeo27i5mNP9P2NNyYrNlWg+n0coMSAERRZrYXxlm64m7zUblOju+sM
UhwZdULu6sJFa7tQy9UV4XvnuqlOcOVl93ZKcwPeMJB3Vv3hob0xhY8/I2sMO3T8L1fZ/fefMbUZ
KhYMKPdom5mtdXNoDGI35uQQDLl5qtnNE6ZMod9iFMyxeZGQ/hFanbdXVnUQ6UDhpg0f0VY8T3V9
uyQ1rmELlDQ9/ptt9Evm2Uqi+OGTwjpjmLmyR97cVd5thBqBml7pcTcT065gEcz9NstiUJmB3qEJ
vAPGkVAYBccHCQyb3z/L9VH9cHGwNx20Gg7PcTqHPuBnUsRtD8yU7Ws35j3SPv7+EsevKbYwOB6s
6xlKjoGW8fsnwaGKasfK+32l+2fD3B8yp9jDp/xT5skxSfTtOjDFcJr2icE4bo1dhodzXqf9XgTi
Nan99qKH1rltKCM3DsPGfeHnySabwSWWLCnoWsTN77+pC1ngu7u5foQ1GILtD2iU/33/VQmG8UpK
WbEv7KA4LzJY6nBVx0/+NM87WTVCO03kND9mLQO+UYuNj0lB3HhfDv657hRtGrlVmb0CIBbkCaGE
wenLUifL7E4Hw+FXMfDX+mcl4ou4o0TqvOrCqb1gbxTjyZIv7Sa1jVBHFE0j3Bp7Y3AvhxYekUWC
xmZKvMuxaHYqX+L7ppEgAnlyHnBCEwTunGu6ID+0ALeM0S7d2SgVMUfL02iy8di24+bSb01va2e5
jhEibehquxX2eno+FVpJvHdzIpHLhZMJHxkPpyiVhfZIcmex0wNE+4m9uofTEBsuo+AYyxR3PFiI
YrYWXJ9zJ0i3v38cb2EU7xf3+jjI2w0ccquhdxyvPBLs/XKserGnwk+3Zp4W0ZCTpMTWcIMONqqn
7EamQbbvcHOqEcClw96rMQJPO0vHlM95GAZrupwGC4MpVjYez5W376uGYi/xsboek4t+dMKECUhH
lkqiPSoEhGErEvgPnZE8J5jyQSMeDhwiziYBDAkT3f/6++/5sxcMzZ21epYwuLKORBMzeieHzkuw
gfTafYmo4SJZ+rtuKF9/f6H1QP3hfq5seLJs4MMck4snpMiiGaTYt3pZEG+/kCbqq5KOfNDZtZiX
y+3Ylx9z1kH4+0v/7DviQ4H8BhgLBsLRd9StRhitbMW+z5ritev9i9RVxsd4qbM/XOn4uOcWMqaD
CuSzr1o/XCleekeWOqDXUntXzrDCQaV9m1BmYIJ6lcXtl99/s5/cVBeJNwpM4kOButdv/m77N4ih
rKdCF3tdZva2t7xTQ2EP77hyE7fGhV0YENOrP3zJn9xOLgpEgerbXJ/m9xfVAOehD01iXzFWICo3
P7cn7BFNiBR/uNIP6inuJwwPHhzESFTsq5fO++/nIBfCvL8Te9NrX5O5eLFIA9sHDsmVAVgCnekJ
Yq6vnd6DsDPD+f3d/ekXJfWBSgoyKqL576/udv7oiYB1I5DdVo5DgrHc9SSY/v4yP1k07sp4xU0U
/QnX+/4ywVC6Mo5rsW8Wc9yZS/2Q4XXWzJijuKVxhwXaH22Bj0/ut/u60qEhaK682eN1Y3RiUULr
9iZ2Eo9uUkZm25+kGbMVdy5v5lmlG81y2xN3Ssytb4r8o9+320m6zc5xp+UknVv3P4buvyxlfv6w
yfzVXWi+P1av7qDhRJakPGwmshIAMez8+aUNPguF4sFb/i9p57UcN5Zl0V+ZmHd0wJuI6XlIB2Ym
PSXKvCBEiYLHhb0wXz8LqpopEsxmTqlfOqrL6CbcNefsvfYA7VXtbgHZQZBpKbP8xmP4hUmejTTu
Mi/PCYzEqnuvot6R3MPF9YN8vNTt4nrUw6ckG8PN++OdegazCpodB3MSfYHXj320lZAVyKr8bPIO
eiU+Vcm5osipN4sTMosXRy345IvdU2gnXRZMfUUUdGSCM5HFWlfqcddr4+dQDY9QXd6/pjcnkPnF
ejGis5hqQy8qhppeuR+KMsB4q8ibsiYiLy/kt8Yq0ZnUTpHgaqdGR9n2AnPCJXWCL7LRrzO7vPAS
a/ADp/kmc/2KXN2cfx9fQ+LEz+//0lPfNuUYVnYA6hwCF+LdsdEKtZBdRRE6eXRIJ++NCrxxdEYE
fW4Y/fVDTnFY23aHMdxuKhWkOZG42QAuVkVh8v4Fndg+2i8vaPE6iazGpDtwQfE0fY9JIqaJf4OK
4LHNh3NP+cRuGTYE65yDlwSh3+Ip946qR2bWVH5iwNwszMt0VnLXqXbduNaV6mZ7Jc0u1NgUPnny
9+9f6KnvxmZ9xeJpQsiwFhfaD3HcqyRf+8hP1e3s6H1qqDB+/vdGmX/Fi5VVtPGgR+zM/JFSJbWC
7RhmZw4dJxbv2ZZmUYVADMw9ez3E4AVV0FRG6dfdcCVF/wXQ/r3WJLdORGh1lWcby6Ml8f51nZxl
52YjOHgXzxQ9xVcXVtidPkylUxLiMWi+UgzgrcZ7Uuim/eAw+cGeXas26ANsZsY+0MwPZ37A/GUt
NoJUfJja0ILQEl3mFiTDGAz6kPP8Su2rqLJPSpTCiKJhpoX5x6FKv5hl/LPF87ZtUw0spjiLWDnx
VXJWBsFnE7M0+7Nf3wNUB6adlgWBZlYd+NjenuNJu5fFAN8DBedKRiOCDye7q/raOOR52vstDOMo
Nh1QY7a2oZiS3iFyi3ytKg5hY8+IBJntoDlsjNImuW1I0z2+qHVd0MbE1n7tWRK5plQemjpqjlrY
P46zBLKAHw4EIvXbthGbSktS3zFgXkLiVTdtr+ATLKbPyDE504VxsC6UBl4WT8wmB3tjK7SfYj2I
kXGTcQEX86GP0ALawrwta2efRCI6RJ7VbywQOkRK5VdFiBDUVEm/0yfETG34YZCZXJfEtw/1cEk/
zPCR7VSIN9xknU8IvXMlVTcmtQXQDlOzTWBn7lCbPCDpwJaihPY+mIwbYGDWqhFgSaK0L75ok6ev
VBEcq7zu/WYCh9y47qUUVgYYRbHXdtkFK3zzMDeaVjuktavMhYqfueU8xU0KQHXcx0qSbcKGTEIN
KP+x0zRlL0Lz76/8sJU0Ehlm9y9/+fp1CPCFe7k6ln7bF8l66qdwFYXRndrEt6EH0UXXznyEJ9Zl
mgHQvZhFafkvj/rQ5AYlISLOhwQyrsvMRQEbqdtAo2szEaqD1PHMJb4pabEwI8XWER8gUAUBOy8f
L+Yzs46yEU2gYJOJfLeywE9T+EoeROG0K1nAjIP46Nsy9balR7hCnj+Xor3kpxVXoV6acPSijG5+
om8slE43VlsUT+bMmug0eNEQYZBz/f2ZAlc20wSzFKlrM6rw5W8eXRgqnheWflMS9eCUh25Q2sOU
RzeuQShU7TpYGRJwZV6l/5SK+2DW/TlkwompwsWbxeZ/dqNpSw+F2VeG03aOYLWhIZ61aIiJrY8m
xz1ztSeWNQha83yIhZqKw2JOMpqy7HoxCF9P8692Yu04cJzZYc9T+2LmxT1KABToB8CMyx0u1Yqq
S+C9+2mvP9KjJ5GxoHMiogvqMvS+2f3YoXHnoHc4c3GnljqsYOwZLAvw6JtFJ00yDxuu8JMmPqSu
9Tx3jqwmvx2j4tYS1rguknOm3BMbotn1gvGT4wQ1o8XpLXVrd1LhD/ppatWEfUwPlZVv6ch76Nf+
hNj9y8PLqVtLI4F68NzteFPd6Eb8tYPrlX5m2bdK0sEq6rAeGPYR7M1RMZ0Ho7IfcJL/gen9l+Oe
urF0L0gfwt7Dhmjx1hDPGQkF/awPW5FKL/JNJGOZiLtNWWlba0SWi6D30/sf5q8T6eJFokg5Ewrx
9c2Q0dcfJiL6vLFY2Ggae+neVJpLTeO4ZjbWk5EOIaTM0V65AykOdotktdkgUzlqI4gpBZncOoUs
NId95LuwH4ndreGhraDGIHsVTPd18t00S2qBSrMNlZ40doRTa62pH5zUevLS9osDJHtTTtpHI8WE
DsPlenJSxW8Uuv+uiL6Vhp6vqBqH1BrdI3UaiaonjTaJl0bbuqnclYOkepejON/I+FzojT7PS29u
D6U0DpEeVAlzMW9ZGRARbwiEPzSwk1RHMTEQcAAr0XnUk7DARnbOrgzUwzjvDiJFr77iv9qlqFYe
1MjctF3UbAGy7AmMRYrkCJObUZlr0GNfbBdAUxKi30a2c65SdmJhQoGGlQY/96xJWzxYlDox6Rwl
q4Q9hOthVtF0IA0A6QzhJdoHjF2Ve66Ze+LQqNFnmWmXNtmabA1fv04ZbC+9nizh173Z7rphcNZ6
RgWiZF2mBFKqu3gi6BHPSLArs1gDTsbJIiHRBHeN8RED79PQt4+dDPpVr053SWmbh6FCMK4KBDHv
v/za2/3rvEmYxew0V1BJLD65smnDyukIRlE9CrVt8gFRegv5UBAuqYbD/Lf5mch1tKyUNGKq/KLX
e23z/s94O+HQmGevAvwXzSHtn9f3DOlZqSEsLkAtpMdsVK/RGaxTaG1tpKGQ8y77mC2sizr1/XHf
nh+A62BqxKxMiYY1ZJ6RXmwkgA7EVkBwtp91ZYwsyPPLaEoRJOMZCZ/qIHrgLYXO1F3BZXh/7Ddr
8WLoxTVXTazBmshYItvxIg2G/SjoH5TyzBM+M8yyJI4oGrwwVEkfXQ7G6I7iauPr4ly96c2CP18N
qk5syjxCw57/+YsbGaq53RkJN7IfzHof2JU4ZpqZb9+/Z6eflw6JmSYh/H99sfHTJ7ezcQ0L+hTp
Tm/Nh8g2r+2YdBfPu+3CPFrR1DpWdXWhd+5vDc6CryMhYd+5zA8tM9lyGAgZvFTA3hl3XZD8IFe6
W43lt6qt9mESZWsXEc4o9mcu/M13Ot/fF2MvLjxRlDiKQsYO425nedm2tudOLYe+0d6AK/1Qmcnn
AbwxyqVLdLNnPpQ3U+k8vAngwOC0i5JgsQiQCDZMfeoVvnSfohGMcB4e++oGveWFg9/n/Yudr+XV
irMYbFETmcjS4QBNkFRe1AAC9ZUNfai3dKrW55Ljzw21eG0DTC4eR8PCb2DhCHyRIbOfJu91ivK/
c1E4+FgWkFDNTPyXHwjZwWUFm0j4XeuglrfRm9EqGjjKTuM1siD5OzeRVjOFJReuzLIkmNORtOhp
F/7o1d0uhp69qiVRMEGdIzYdjOzMG3ryTr4Yb/GGOJgROz3nocWAHRytv2rqal8BMlf19uI3biXz
DJkE7Ijf9FGSkepwlgTF7F5BSOaa1/CL1jUSMraH55rpb/ak88tIX4HiNb5cd/ncGkUvAsBdXNdI
vpdt59s5zKvz2m1TTfskQ4+gGB/fv8C3qzKde+qB9q8WOkr5xRdgkuintsH88Ig5EsAuNk0QPbUV
Fp2whCKbX1ZRheg8G7dF6zxk8s882n+5Ez+xarz6AYvvojNLs1cHvvcqRnaT2RcmHYrM7e/fv9AT
qwavDCc4StY0D5aQu6yyyU4auLmNpkUH9uYVxuLu3KuJ4OrtjEKRENAK9kxT49D4+uNr2olpG3yH
b+vK1zhWg3szye0dOwJoosUWnn10N5ZDvx2N8ftYJjRvKfltUj1Gbj+oD+Bgf7qihIPl6tJ33KTe
tx31tawqH1LCOXfOVF+MenOshHGVDARGFYioCVsb0ERGctfHiMYjCbqsk4O6Zo+vrAO9/DjrtS9H
gBh+S7l7h4vIPAZIv2fJC6pqu01Fse7IYsVPpHr1qjTS2Cebyf0ppBpeEKplwdaKL2Sh3MrOyI8p
I22ETQqMBxNI6wwXe5pxDPq03UFp7G7xK2976aUXstZ0v3C4+jSffuAUMq9JE8eUXEO4pOdbYWZY
OXkrfddUPoLPzy55SF+tzIaKxel4LTzs1rpRThdDWAPPGpFh26QgrHQrq/a9JHyOTFe4qFVy7Kbh
QpTkmKMt5riSddVdBCrJ70CL3Jhmrvmo5DIC9dBYzBaB0NZadKNWvIoD9UvZdITT4ERG5HzjBNo+
1coRzNmoI0xvShu9ge58iRgXLL7eXOYOkGUjVMarMVX7TZROwV0UoJ4mCrE+0Cx31xVf2CGqVQKx
5uJhH6XpszIZ1cEmt/1ardl6dm2wGruw3npJa4HT15NLF+PfWs3Nfa1G1ta0W3XfF+Glphj0fvIM
s4epyS2W1wdjDL9hjcSH0D/EmtEfYs2Bn1bWYt266ffCzMprOdW4C4kuTW1vY1A/J7d9AiRFSvW2
x6nboy3YmgjCWANBO89CnwtPg7CqJ9qFLGG1ISjFeDsauO4TEtKawrhQ7OKGyjvPrg9k5MdAfoDS
COsznnS6GkOYdEfEOUO9co1glyXtVKwTXfTbvEYOW8fNRw2RC0pqMi48J9d9LQ/tjTOZ4mB2zXCR
U0sM10lVk4EnPgu3yXahkaRkPvX9ndtKaLG60e2VJrgqgRh/AhNqHUI9TG/roCT6jvA9Z9WQ2aiM
ZnBJeoSJU9Hsv1oFbsSCG99sMSn2xk4WtlpdyEFTrmyzSmvKxzUBQxo5DJ4ekagcRrA3p+YOz7fu
OxO59JzH0jWWx2FNPZfcwKksjzmtij0Q2q2FqNhPBNY6TxePjtpeaDnKX6uzxT5IrHvO0ekjvU2V
IHsUkPtK2u23yChz7HvUsFHpN/2zFUWQYjOzl+je9WpOIh2BKpHT8CFGwu5QsFjpebRug2FbKv06
N7x2l0WtfRh064sTDdoRUym6u5I0sN5xJkx1OhTPUMG0wzOZjI4TctV09UbrOLGtxIiptZg86Wda
pTClKH1/qYfht3ZGtwct62tukAq1weg63bSY/A0/BKZ0a3Lsucb4EjBn1F26KrWxwfKZT/pOnQRl
Tzesp3WpN0iUwrDSfcXpYM+W0HjUrZOI8kZRCnlFNqY8wBMYtJ0GbHUL47h5iEdF25uZMFPIAWb8
fRDBjRO5zXqSjb0VEum/VAP1TpG0V1e9YCYbc7u4DJJ+L/vm2ojCfh1UxQ+rUwYYumR2bsvKm8ia
ji1qkkEW2HutscLGF2ndX1uFdZ8aQIbBLq08qjDHFDPNKi8Dc1ORLkkY103aJbdIFe96zdxF4AII
OvtRj6UCQVI5Wll27YYqcnlCLqaSJI/YFkS0RdG6q7VPYJ8py6hIMDo3oZKcZYcRmY0/NeLo2tnd
pI5UYuK62E6Nkm04f3y2dafZ2IXd7lJV++SQJLut2Pis8UHcug3HENyYmj9E7S01ux+5y3uB7aDf
yD7ca5HZk6anPuoZf9trnZ8M1K0zpGzgEnBxxx+Lztz0xieJcWfF4/vU2PmnSOVMLl2FQ7Ja3vde
+5C6xpWSF1ggWgGww9n2QOOzsLqHUv1kOuiBervfBtNIUzq+CLkz2ujdKW3AJ/ZIRHSzUmyVkO9i
57rdFV63g+MW1krzeo2s4c7ajBWFVLuOLoPCWgdt/gxL4GB6j5EgoLT0PuJSwHlh74UZ/YQH5Sc5
cvosOsKp3Q5u96xmxUfZm5uo1/oDDPO5WMounoQaNTEeHE05svpD8+t8TAU+xfNrI/yCJS3jM48+
ydK+MlJHX/NiVphXiludxFrPZi7A9l7cKxpfejrlj4YcCR5zfc0SN/SK17ZsLVpRyvdIBpLZNbw2
tXxjxtoXIlrvzHQQe+aZVee6X/mmvqYSBzmxmS1kzSePgl8Y5Ue1rl0/9O4JBN4p2uB+y0V61eb2
Vd1qGRmavI49SWljZh7awNIuDP7GYATiNgnnlHeTzBZHrdepJbcxG5JN4bXJxhxtUoDcCcRLc58W
wzP+A3mo6N23h6zpQ3vwI1vGzecxGmR8ZxEGWIu7QODf3aKRtHdhPJOFVOvn+9uwU8fqWdhuoCJ3
sOkug+sDGDKdMlIpS/T60pnRGbDrhftF729GXb1BjfsYmv1F58bnztQnDpb03Cn3wthB8Ls8plTF
IBVeI+E3Tb32IvciIzQzVR5E1l97gX1rlMo+UOmoNhXvuf2sxdYBa/9dqznHqfmGY2sDXv392/F2
84tKF7TqXBSajxeLo1pvCgV7flf4YYB3Se+glRZrBTXo+8O83ZRqXPScwQE+CBHhYo+dpnrgBTIr
ePHbdRDrKwV31jDdSzzcqow2ojpXEH17YSrqGVN18PhzpLTnf/6iSGOqUYU2mOpJb9l7F68Um+0r
MBib9y/sxFGQwxKEpZk/bBjLCmiUxPAj5uwUmKmHEEhpHpHS2NQ7tdLPnHJPvbnzwYzND/FhgMYW
VTRT2H3SOozl5IINQLCzx2968Wg2JRSMoqEpZJgb8rE5Jp7re85/9KJM8XLopRBT5HVQzI5df8zG
YxjTPwCcw9Jf7nvgv9PEgthFzkGa7t8/ar8aeFFhbpRBqfM+Er4ReB+0utlZBdiUqrgGiXMmafPU
GzNjK/lCOT4hkXn9xgyTleJHouykFBw1De2OI8pauN2ZMJoTs4BlaTjeUEXyHJctmFAXpIHQ3ve7
vlvZ3ic962k5GRdRk25TxTkjVTn10sDXwpaDNB3n+BJprdqdo4NB4TsYm4OtykMupHJRu+nTVJMZ
gJSBROHR+BhiESOJ5Mw7e+KeMiida+jdkLvdRaUkjbKUlGrB45tyOgLtmO5If4jXdUcSyPtf4tsp
Bp7f7PzBRcgks8xHHMtGxgOucz+Sk3UsLZySea5Lmg99fJFaiLimZhq27tTaD++PfOJk/2JkTV32
FZSCucHhIp3G3c/dw8A1/feHODHNzDUgHqPHPI016/W7GU52lU0x3581QrSxL1zjGhDnBjDBmYFO
vJ2Ii1DWkDWp4x9cTNS57dVR0DPHuGn9Wa/u6zH9gYd1WzXh0WnsM1/3qdcDBhxVdFwi9CQXX/dE
7nWdsrv2aZmt69be1UJfhcO5u3fiAc3nQx0NuQndYYmbq+NsGvWITw5Jwtd6liZC8Hn/AZ0cgpYA
xXrcWVS0Xj+gISsmtVQZYojHKwJzqpWO1fPfG2N+SV4saTB2CpsIXnYuubWm7bgi5W77/hAnHgh5
ZUyA4C5QNv9qkL4YAtVLX1LOKPzWUx9dEf+QpXkRqeNvrM78+bMfkIMqmuHF7ZKDmw+qzTiFMz3K
PHmSBpkPqMZ/63r+GmdxyxwzlJVVUttDqqOsplRuetf9UFHRf/++nX78f40zf1Yv7psCJAgNHteD
xe8OsOidkhNP/htjAMP+5afCLL24Z90IhcwL5vXJCbYdIJ+qPrfFOHkZ6Jq8GVPOZLOoxZbu6IKj
4jLAMRwSsG1SmhfvX8WJmYxSI6IObIQW17KYLFXpoU70KPeKKftpBt3VmEdPVZNfTt65dv7Jq3Ho
z7GtBYq/7NNpNTA0Hn/hw5dvVtHEJcm/rVVBEoM6xiC4gvvm/LKRv3jwmgchSaZ24aNDuvYUCKgS
nJ1ZxWs1cc+ogE5dz7z5w1LnYOP4RdV8MZbdg6v3hMpYrXo3NfdERH14/+Gc+vzxtTPtk2FHh3rx
cIRWg5y3JA9nzC/nU6UIUkqM8Rnty6lhkKAAx3HAJQGgf/21ZAhI3DBgkTGcZGWKgRIlpx4iXt6/
Gv3ErpXl0mF3TvcEIOriq5yohQNx5gWgCH0jyOnWo52ukU1fVnBRrJ2SoEDzCK6vrb1FOUcLdb9v
vqQ26A5bA/FVrNPvOVAHz5pWZpWTkOr5qSihD9eHojcfCjFtFQAltUEGrnEtLevMAnliOX51BYt1
v4kalADgBn0o31SXn1pT9xNVXOlmvTX12n//hp0cDfM92T9IjOkEvX4uoUc6lFPyMsd1vFGnG8Ig
VkpUrQbxM/bONQlPvQTsNP5vsMXUnA/Y99yYwdSIWq0LW6xzyNL49DuXRPzjvDFERbnYYRRR2jbu
wA0crHHFBwOuLvLBGiMiXgv7zwSgv9NKYur8a7TFdldKas6lYLQJaJ5jjL6lPEb6me3m6RuHjkOf
1XHYnF8/pUA6VZaXyFhcZdwqxR3gn01aV2dWm1PzNDv2/xtlfldeTDaZnNQGiC9tOTh2qnec2gE0
2rDVzH/zchaveIk4Wo4GA0kDvEz+PdO/AAM9MxWcfLNRKoGz5wTNfvP11bDWucSygEQps8ZX+p+G
XfmC9DPKXWul8s4cuk7eu79GW3pp0C7EXdMzGvEe2yH0NhN+0JHmftT9bfEp6483r6bIROgrLl8G
u1JLQ7VHXgZVX2NF2OWuc+benXzfXgyxeBMAMLqqVAbeBIdMuv7gim4TGb/1vmHYZfPJ4obG//UT
op8TB3Q3Cs6pV1ak4twQ21LlVHzOBHny4bDAwXLkf94IPkNzdArbYRVtabkNIEdGrV2Df1yZ+ZnV
9O1I1NYIUGNzQL/3TQmq0EtPTeAk+oVl7wyj2jcNHZKqu0k4eL8/zb1d6RgKuxhS8RlSt9SsSL2M
NLLDCz9QnJ1bjY/IH/xIi64VUNi5cUm7tkjaM4O+fTEYlBrbjJghtcCZr//FFJFOXgYveWK3kE5b
1fnkiew6b/ozr9/bT5dRLNYjm0LlbLd8PYqnERzv5Dyvnrh4LCU0APNtqn6KpU5VwT7zzE5eE8dm
KqI4gt8o1ytMZVZY8T21SrrRMJpkCv3Cfti+/7xODENULhANRgERuKQW0IXM0igZczZaOrHnyiVX
vqq64sxENN+b12U76u30zkyCgVFxLY8M6oTCl1Dn3A8bNbUhWantBzexk3Mq8VOXg5+MEDPE9iQq
LFbZsJAZSb1wLHJhPphWudF66xZzy9/eAM/yegMvBOd49CmLOUKb4FVnjpGjIE1rUs7RSMaKdWY9
OvG+WRpkfGpzaKTZCL1+31og0uUAuNbXPRJ0dXGZq96lHGEYw2ApzOLp/Tfh3HCLa+Jo3Qf0bXO/
6scdLYkbV9dJRw7XhCpsatF8+Y3hII7A76FYjUjk9dUVkVB1aUuGK6G8up4fADyLCmOVxe4qoTf4
/nAn5iUkL8yANs4IzvuLF2P0mqiv1Tz3+ylfDVr4zZqqLfI+uMjX8TjCOHculPDcxv/ExPtqVP31
RXZ2CfFdFHCbjX5dkoCqyWE7NrGf5vYfH/Lfokv5z+L6W/7c/Nf8X30X5VjHYdT+An7+9f/+f3ks
p+Gtr/7c5r9/jRM+i8239tur/4MAisjFu+555kE1XfbHb/jz3/z//sM/UyjO0KWo27x4E+Zf8ud/
N9+Jf/7n1fMQfxcv8VK//oP/5UvZ/+Dgx0vBsgi6RZ915X/ypVCB/QNzKjVOyGtze47v5U/AlKH/
wyH+lNMpMr9fBe2/cKvmP0C04uBg1qaJhWj17xCm5i/8xaxJeYYZ5lf8KyJf8AyLFac2JCIkIhGu
ot6LnU0lADDfpAgz9O9KHej2KgNYah5bR7eUXUBSw/T44l7d/jHUfxRdfounrm3++Z9LTdxskHXg
0DoEbVCEoeDz+gWO+zjj4FLKS9FUmL50SeXnwQwNrduPEFPKAzhY3boN6nogpSBJBmTzWW60VFFD
Ir8nAqJAEEOuPPO7jOWdoYJKrJZKTtcsfF7+LrqIVgu2W7vUqUUQOyHsOFzXsdtLdCFpKFdRMqEY
bAbDbHZpPnjRxjVyuNkZxfnkthpTzKKmGSnOwRJNp51ZVRdzKRWlecWGR6ITITW/Da9vWxWENsnE
+nBIEwXaI2HY0LpHLSJqKXcaJf9YF7k57cdWWOfKWm+GZkGivQGLBVoawrt5hXyxF1Js0u69sUFU
pWjJ4LtEtAPoLnX7RsRTNPhKMgb1tgo7pT5z0fOf/OJtBXUDwomXngoUoAB9OaMr6hg2tVGUhyas
NODkbW41uz+eQGT38eCfeQcW43HcmGWM3GWQyNzsZVUtJQNYLw2rvIztmemrCtUYj7Su3VtlUPPy
55CWU3vUUoOfIfUacyEn/cJ9GtMIqQ8t0vreS3VXHkPCjaZdZkkvvu2hvlu3Z37pvJa9vDMQTtCJ
MTFgdGdHN8fQvnwmmhg1JGW6dpzUIUOdWLRlsK8yF6BXWA3kB0ZsX5+heHd3aVqn4ybpq8a6qCCE
xWfqw/NQr34Kok9QWFDwZpEyf/H6p5AOEAyZrfVHPXCg9FZa3mRXfT9hvJ2Q85RfYrsC+Hnm1Vis
vjSkEXFR+gD5wmv5RnJaTAKJXELHSFBUlJtuqitvZdkpX0XeTlb1YbJqsE5KAQLfF398LQpxHPfv
P4jFLpSfwXOgoEhPCSIMdb/XFw8OOYvwzObkfYg0HdddKcyqWlVewYfx/lCLl3Meiq4/zSQmcAgD
y5czZ39GcERfHdUh0ZVDZUi725t5AlunKmnTn9lfazC9F092poMS4cs/Qd3AJmeeGF58+E1c4hdT
4Dg3QhkFtrdm/Nka0wjkKsTOu+WdQ9eaePm0rr3E3iaZNI955gTWNiir8QaTar2SkMP2YzlmG6cy
IWjHwj0Gdaxve72AoN9C1S7rVh4yMzc+VR5csAojNsIoWqlQO7St0bXXg4WFRwZOj+c3Q2KJgYpc
rjg1D6oyDa3yLAkUWSNV734S0VE/lR0xBSERf/vImKxr5sanHGyYj0q0BVKN6LK0kPV4ekAowuTm
1kqfMxOARbS+O3nuBwRt7k0syMjJQ4xu5H85OzXC8VsPotrEigoMGxZByk3RizWL6kcc+PV95EAV
HmWe7kRnJQe7EKFfBPnHnl3bHaz9YWtPot5IrQtoQzX2RdjMzkBoQU472eqqN9MKyW9KLEmvTJsc
5bDveYO5rqxaehT6AgIbIrO8bl3uhKYkGjCnUgP8nOABJuvvkeiJfKvbQ+qSV1bU3+oUWWVAvPGu
sALxIQQ0tZ3m/AiWZw2Mm44mjhSDcYt8ebwyrfS2mRNTiGvuVi0qkzuXOiPBy6r8KcGgrN3E8ooD
plN3BUS8L+4MKF4rh18iV1o4qs3aQvEZzaos46sVaChtaZLOSayjdRjmUBMrClp6vbbns5l9SPLC
OAjQV1s+nH7liCpYRxH/GmE8hKnYimcoRz1spsskybsPwa8YFllkwYa1MrlJ29F+0NzAuFHmHJd8
TnQRc7ZL1aXKsbJNZTXE7gg0mLy8Gqa5q/myqiKyTPJW4DPgoLzx5Jh8T2Ee6FqTNZwlHTVMvB1k
78TKH6o/0moGE/vYQQTjd0srrfUAjWKVJWOzV4pwOEpq9Z9lrxB9EtV5chEpCrDDNnbaC6HWj3qo
Zj+M0dL2JflKEEpQQUV2Jq8rB2h92Sc71UnjdadWV2RroRsvS6v4OJpTvJk8npA0J2eX6bG+zq0S
nUEHp07XG0DSeFWvINnlG6YnuYUqE+RgKKMHp9Yuk1lKPTriBzauYNWXaBbLMX/QrOjTqJG5CT6w
3Tm10UO8HNQvWuz6Ejzfug278nIMO3Vtxt1NIGSP0wx9gTFHNw3hgBZOT9O1pgQjb53p9jupKc26
l8l03bfA+3Q9KS/0vBS3hTE2D/YU5NfkcYfAxsLxMoEat62roTsqpQ1wrXEkOvSprzuipz2N77LU
57wNy8kDONgjjsV1EEXDs1HGurUWXeqtYvJJr7SoTdKjG/VZ9jkiKUD5QrmVlIDWc3ssRiPJJtFV
6ZVF8kMLEu1nxZPTH6fCqO+hS1v2pi+qtr12E4oznzynjoPHumSpyVcxgoT4gIBYTzEMSNmtFX1s
7Afsl+qP2s3ymu1gV0+3qIJwV+qx26gbI2zIFP1j01AoNuFAxDG10twPkTlnF4ykPQ092dMxnPUe
da3byDqGVSFR1hLozY6j6boh23mJ0KN932TU9OlW8SdIQ4lqtNZxehVpoekQsUVQx2UI9NtcN0MR
pwdr5BZQ+EcWWV8OWmbKa4eZ2DS3lXAzts1azbzy2EXpkK7ygJzbVaF2HvKqLA8bBOrTYK+FI3rz
0iozK72qPFFNCJArtpu60k/B8zTyfVzlZWp+02s2NYdybKaPhccrhpZcq9ke2/TYmp1TxYH1eYAX
OPiNy9yxRnALJEEXJeh9I7BVZlzs0rIRHJ3HKZuCnaG1jrxHXRCmB/hE5XQLzt+1P+S2K7ItMds9
bRreTmmtEGyXwFm9MtDdOaZgKp6LCdbypuK8Lo56E9fRXvVkSQ4tRoW4t3eTyhOKtohpvbrexY5d
XNltDyiiAHZzb3AYSuLLSi1G4PxKVlXJHEfQZGl4tDrU38666gfJ3MUsr67d0ehVHm5XVETQ4fuh
q6QKCW46knAGtoWrJsNGVmmKqWGKpkYvNlqqOj+8PHGjHPLi6CQh2uJ2VBBpN9LxKcxlOxFHoYO8
VJpp51PI692VYkSuuLQyLQ0P3kDp6NEb3L5+zouex6K4aimJuo6ihNWy538Gn+Nn4lbbEFhQcgmA
PO2+ktJSxEx+Qs1QtI0yEOazmattaZDITbiGsUk4FZEvoxl1eTexb5r2TJLm3IZlwiSAjS3lhYjK
MP5YtnpjX8tmnLhTYHGN4EtRj7PVJejyOLiv0AuNAEAR9Zho4zlUmcUqG6Mq+Rmzh6+LVZQVslLW
OalHot0IomLYMI3F0CUfaFdEn5ww0aijkJaewdmT+NVTLJmkXKHDw9py3RrWgM+gCT5qo/QOZRER
DxhrhA9nmv3IlvETgp54z+WRv1CwP195BmRzqpJHG8ZCtqsw7KGnz0V763XDtwo76CqrzdgP3MS9
Uto8ABAK43814+fsIVAeIMbQ99JL1hZssWtCvQVDDuoddmfarI3n3MSOBDIfk3VBUdcCAkw8WY0X
31oFntNtyQwTO0ik3gEXWLelMzQZaxt1OdkGoLcmqbbZPWJ+ZOnK1KEh5SgKsMdLsgOBD5mx6qxK
XMGtytK9N5nqXp9kcBHnKZJlTUbbJO+DXRz1j9qYE3poe2Gz9gq7WmFzsY5yqMeDmVjVUc9J7OGZ
ZEdJ8NPaarnXUSlsd1UU5f9Qdx7LdSNtmr6Vid7jD2TCL2ZzDo6lEUWKchuELDyQcAmz7yubG5sH
0h/T4hGH7Fr2phhRVWQCSPeZ1zhfJbZiBwyfnE0xDQi4l0N16isfC6VF0COz6vnULmm3q7rsB9Kh
7X0TQ+boBGZy9YK7npjq5L7O+HOdiL1Hpxgg6VS2r65bs6ISNyfKe5ONbUCUYDkIzJiL2AZgsTVe
CYN+XEbVwszDcYE7T1vJvLW8VJu7th/FzyAy/Otstq33MiJRw5cN85dOGeBr12YEjnNdj6Kw07bN
LoEo9D4XckaNPYhL/5PdBnF2q8eZArHP4UtG5HQZIWCX4A/j+JXcqMpvCYYkviubhfCg2WBToR5S
LuszbS/51YpRDsqtUZ7kVNQaucdYHywQqcEGQDzs7z6eDQqbAS5NmC8P5wlt3A9139Z3vdMSUPH2
/n2PsQN3PuYf76oyq6dwjrX8kCIH95h62QSdqavv+zSyTsmadIb2PHUns5koNbRtl+5A+kz5Nk0d
e2+6StHk0WOPySJGe9/7YcbWTKSNv3UH1Zsb4OD8HgWeoNq0xgSdpvETLO0GLBz5wz4GLNpMi7Dr
7WGLxkEvYLAM8bkM4Ggo0PDRRkPUxBmUvvkAmFMN13Patp+1n+YPopgiqA/NsHywrNjlQlFFtvfq
KbBu/d4wu40wywbTmbbObpycbX/2/bl77ElG33KgF+gRmEX2psW34tgPowqnySzmfTfqMaUZ0uAV
YxS6wLIDsOc+wC7iJrbcuDtmQTKOfN8ZBadgyqHlRXNWXEk8xnciWaYvpfaQxWpT8aCHLtiulqzb
JHfifYc946EFa7TvojJ9l1fFF1Hn9pEXhFpWU2/4wKdtYE0sqgtlDeMLvEAAfUAm8yFOuuoKtQlx
sNwBP0+UXcEQQODTtwHx4V2TmuOjm3pjxXEcjY+05/uznzVoJw95eaOq8sbABPTb2PTRjVs0/hup
0e80p9k52nXkohAyei08ivgMiiGjxpTbchvkWXu9mBlLrJMdOZXZG0fllu0bFNKMLz6JyrQt4L98
Y7PKMjQtt/pUpNDZHbsaD/bgf5cVASavM/jDDoacja9jPJJcpUGG0A7pWInUVROKNP7R0EY5Y1WW
hC0eSajjFMth1gKLurbqbmSPxZFw1Nehz0d/j5FMHhqOFg+Il8lQlxgmUaCinTA7P5zJSELRlVex
hy1sM0bBW9TGzXc9OcDZJIrdyjYYb3uMiHBDAR8ZuUu/S3XmfXS6qLs1Ms2pY/TJAZKS3Hi28k6O
qdWhRNVlJ8p0dS3qm61hN9dwEiTRT9dsmwl5lr6W/GruFud6jNgjTSU+2WNm7vF0NU9FZZvbPi1g
OPndMcIAimhMq8DaWw4RFTRTe++nZYRFe/6ttbxkiwp8sNPaKAl0EHpAWLwIZ3cgHTXyeFcGMX73
EzX5b3inPCq7zc95BxPHyep4Q5R17xaW95Mcq37Q5JG3GZlHt5vdOa92o2+M95FNgBz63aDeSEjs
HtgxdtfGkLF/lQAoTFFTa30HZXmnd6yNgV7AXVo5xjsMkQP/4Gsk8lDH87KVSd1Hn4l9BI42AbJh
s1veQ1yQH+cW9fg6Vfh3+HFOUiYEXLmpwN3IKdowryLn3sydkbpNUJzSWn4aRg1HCSOmbdlE+q5S
zXiel4AOTuuJq8idYTwQJzxEJoKEWY2nfTqhjjc5lv+hcVt/21mF8SbN5PusRz7fTWYKVGaRoHUQ
FDcDNIc93jDeVZPYPIRW5TeOsg7mjjF9qAelUSwaveKEJvIczj1RELI7rrErfD3dTq0HI6oLcMrT
dnA9NYl7zqL8K6lx9jYnDcHZpJFvK7tnrXNDHacKhm9sxgRlrJOEAkSTn8p6ynYoEqUPWaD0LX0z
Ux21SevS9L3ys90Y6qNqmuaW/rS1FapsjgX+iF8o6nGIL0W1Z0UDk/KlsewpWS/zNrYi8bNFNQbz
ZK/YKduOdwVF3V0XtKkLJau1UI7DTpEsj5NxZ+OjwmJMYMbl9Yekb/M7mRftPbifHN4DjMjEmNE1
wIf1JkiJzcwKkVKl9PfUztt+q5tVQq2rUmujvFx9XrzM3phOSoIKiAspuwEFzh3R8Bd8N3FlwuxR
bDJT3Imurs9IRCUbGB3dlWU3/s2kpX1LHcp622mZVXBmPHnUSXRVVrHdbEE2eluymsTaTJmw4Dsb
NJAdAsCHJPOrN4Ml0i9B0bMB08X8mVDQILKPSFfHScUhdbjowcZU67Z2tZTbiZjwurJlv29ThZGt
EJV7RoPI23ULYrexbZy0iepSXBjmPladg15fLxYb90mz/zFQx12zSR1CP0L7pbaXzYKB0OcuN+WX
hVpMh+Un5xjxPh8M++x9S8i6ul3+KGwM0OIcklJpB/f2ItROjB7eD1FZHMXYCIya8u4wNm12iu22
2cbxNM2bthPztYFToiCOdpwPJuZsbyftaUoijsMjeFektM4jgrbTF7fDAozqZGnvJqtdyKI89alE
XuoOGANKEYZROtMm6JbFCSlyQtft8+JzsRQA9eaZXU50FOi9qHBfwo25tr8FZTz94LJE/ZOJve60
gQET/lY++OLZfhjs1NIbzzfr68LwRk5MOWhFLzQew7TWeXpFySiKryPXj8Iup3L01Rxj5R0tDrsh
JO1yPgAyGh+L3GrHRJC8BEYVbDLh9s31wMIe+g+TK/TY4Lhqa2kBBu2F36vSCqe0S6aJ0HAab2hM
iA+ZlsHGVPaHlpv2xmzz8ge1EkIOFRvavst70UA5DaVfgzvcuhbPdta/cpg2oTJwW+UNuWSi+8I+
UN7rIYgvU8DV4BEmXTUy5b9KpVR106CrhifHHPFvZrx8K4O4kXYsOwx/dY3cWG0ixzV46RJWjbb1
uzjobbSAjMq9UXRx3c9DZcn8ZhnHOdpFbuF7oZeaPfgWwNXswKXx+a25KSgiJmmTB9dBw4Tfz9Ka
6ExVZolOcsqDkSOkykrsA8ZIpM8c3NH0zUgQCMM0KXKa6LHN3c7aC4rU3d4fY7/8kQagOe+9xSwo
6qnFJ8XMXVqxh2WAzn3lL/GSXcU4cHl3ltFDNMa4LaXYDMAi4YctmpkUCgH/hsNwKk0vPvlzOqDp
QtH+tnAQ6b9bMkRUPy81Vm+kXpiGh8NsdR7+bbLz/HOfGXJ6I62OxD/3wClcNUpMUOqtIjFKiQdg
TXkCaxFJ+ou+VXk3YoFi7mvP7qiC5MTSJ+T55/LKR/al3ZnB6Nm0wFPehYQznj44OAf49lZoOGU7
KuaRffBFL/sDoSnFgjifTHGaU5+EgY5FH6DA6czl2aS8MIQ28pH5zVhNdfbTSFtFEqSJ0E/IkDdi
vwzg7bMNNeZ+/rkIHzmzjRcvvvsTj4EMu0P8Z1lPaFOs7Zy65sNbRss/owC8wL1jFpK8tHcXOnsu
9rjpdZGYyB2UwmLsyiO0/chhnMk7YqGsJUIWzVtgLuJLnliu02xKsrWWHN5qpx0yc4vNzlE0C6I1
lgHCBqm412tht3WQF7UCw/3ZdIbQ79DisZi6QvsmPzwHO91vhjPbjrvpHVETPJUeOqqLimJApJjT
OO86ESHYEE2zr5AfH7Oz7BLP3mOMySEl2n6x3g7xUtf7JlKy2hMmz9nOniSMYERRl+ouyzLeM+nq
nMLigodEdS7QEv4YZV4/T5suHp2EOI4ODmxNzz9yBY7B9UKoa+zWpox9g96qDb27sRc84e3OSDZj
2tIgjWCHU+byg32eD2W/b7Ck45lmL7gS7TD5+O3ptXKWx0wm6oGigvpORLBPLXcsadxkVRSOnchx
6Ghww9tw8E3NGU9ffsv2tOcT89EPOnejv/hnJxqq5ETEo/Wy+92xs39Na2tNrXiQBW7P20Z7bnOK
WsdstliB6OXa6IDOb+pS9Xo/D3C6d8Gix+p27JquCLNpMK5YXEZwO7R2fVoYEf+hTOTqS9AJwwhn
DwsxCtmZOpNqyvmKpg3KeVnru9WxkENp3id5PVchB6GzhIFh6uy2WVwnoKwguupmsqsgRGdSRfuF
YJ8YtgLVeU1ihBaMb2KEt1PUj7Oz08uU4q4dtB90UFZgVVHNp7omrD7Y5tNSd9/sDI5RKGzdfJ0H
R9/h6eh7SJhAJ/wegO7H6VHUTDcCGOUcIsQqP4BQZ7/VSpFMySVW3y2m+gs1otw69sFUz3t3Cvw6
lGkd4V7IwRDt1h3GEe2T1B+Lal0aPeLzX39vzr4VrFHfbIPmaPaLl+SbVnbjcqw0ZvFh4koKg+VQ
L91ZQu8Z9wWBorvvcX/JaQqpSu7yrMuuhF798FLL6qswQbRuPiMN0sZvLDOqm6sMB1JzQyi6Cnp0
SZ2RV/ap8DXKcojjbjO39tJdxsIFntwH+bCNayO70nPQxCfk/dRPr0Pg/KdVO2Kh8iwjHAvRw6Wy
06AY651pipTlR7sd2POpbGhp522ZUzjFY5Y+9XaxeLk7KTVToDy7yA9yKePDKFsZhx2iYkiAlHHe
FAen9+r5TMZO6xIdCavKfmbUdnJEj3M3v3E0bpNz6Jgs0z2tSSrrhgM0fa+yYH4PQA+F/zmnYUsj
ouX8DCzB6TXlFXF31o7YO+WB55ZnZ8nMZt/bqTGPm17VMnqfeonTHAIDj01BoZxIm3O6jMY3Bf6x
KYoiaVLv/SxgRci+R1R5KjT9rMSZhqFDQyc3eAeFtHK5ydMaAYWu9IESj6afHSEIpM5RJEWfnUg3
gkecZO1kww7G1xYcbc9+zeo2Ccula76a8N+DbY86nrNHhzP52DZ+NIY2oqty+/uO+I0bmMoEoZQ6
zcSDg5xDfMNHcuq3tT1HlCxAFvTv1Yz0xu3vE9NrZC4edWvW2X4SZupsZzILa9kYNsbiB6MbmDh0
tEBB2Ikt1hPYrJKjXKYlO0mm8qTwH8+282D13Xe3lVEfam48Th+3aN3DTBz2mNutb4dmVXSflPBM
vdOzv1TD1qvVCMkbP3OXSJlJNonZ4iYzjggWsyzEHBETG2Ko1d1o076g8tlPxsGs0il4Y1D5jNBk
jAf/c+H4TnFjT7n7jTJDM193Rm/jt8u1qN8RETn6PibyXe4iqS39zosHrL4JNfTJzgwXR/gqNpf7
FqU5/c4FWjRQBmElpafIQNTzW1Yh2iL2qckleWVhtNv84D4BlxnyycoUpRyzWAzsbemIAD4tTPPo
2N1aEDYGCeIyJIWOMDhPdNy436KyxV3KtzFHvvZbp6yT9ZgSS2iYfr3AcJ+kEZmhCGgojFdVg0uI
3jg+9vJU561S71zNTf+5LTWa39HoriAemgMBLYI0ACMBho1IXlMvTSr90LWFVm9JJmZAbaJ3/GuE
hkZ0RjNZlkcVldmnvJ1FxhId/HatYU90OY5V2fjilvpT2ezI9HoL4zwMpjZ1m9H2+HeM5JiDRdQ1
x659BD1acXWBGPB6dnFZLrexmevvAvAepXVXJEa/9Qkq4VU6srepBYy6uIkzQ00PvlIp1lvxwDqr
/IpJM7PAqU+ULpQ6GsYK/CucKR8eFpOY5mgWZD1HvXjGexpN3XHES1Vt7T6rsutIO3qut7Gr5wlY
iRH/8Dx6n1/IWY3qYwyk/KtnyKz5Zs5oblZkUomLPvbYJBMxAD3LxMw3fYkhSKC7Mfk4BlMTfXHm
iLURUd4MftJgmZrj3CeRPrVzlobWYuQLNWzcromIqtzKb7qYQH4XabczH2bqWWoTrx/2aHWp0V9X
JRWU2whgktovZS/zDw59fg76HKGeGhffxEVCCPFWadM+JOj6niSpq/1NHdW+i5lrQ0uxyDoyqk6g
POQv5Z3VAMehP7nK4sw88phuBivPlrcqoi19Vae9230tq6GdAVbFKGLhFkeR+apVWBsfWzB2Ym2y
pMv10vZS3ioq5dXG8AoNt6ceSc8ifPrqfv6IvHuTUh2pnPGmbPrKvteCy/FYtoKzuSFDz2+yYHSX
s0bIAawKYGLk0LdGDrLylHZRHdxlkWd7t1CsI0mrhYgFeX3MAtZd31sGTuOFP2DtKqiJICRjpAGC
U0M5YCKV1Wa3qp84LbXCIi6jJhx6Si8tlVM4aav98jIb6o1l6F4EN0ZtpXj6pQWB7rBbGBbZsJeh
JBcowDV9B3Xug522JY4Dl7hzh5i6dXU7HSCwu9ZDbwNm/VBltsq/TIlD0y4QdNzvloIZ+hgUAdfP
rwf4R9DS/x5q9L8FQP0fAy31bHQRVnkWgZW4ia3SChj6/zuZ/p//LL5U3//XqVt/dH9CTp/9Q78h
qFL8SyAGLHwf2BxUR+v/IVBF8C+4oqDykQ0B+hmsxoz/BqC65r9W6JaDegzCenhgsGRQK+qT//0f
TvAvyJ/ggIBWgzoC8fxPAKhP0WLco8BKWHRwPAlE8VO9wDFSGG1EqsnDJV2CTT8M45HM/ox1od5w
vEz7P77XM3DT54aDiMeXptcGu/QCn9W7je2DKl1Q2RbJTtUQlagn9BuA29GuQxLslZ21/r3/AsP9
fr1fyrkgSSFmrt/+T8hU3kFhaZzCDD1s6sNxFP2NMxfDnVlMVDC7Dt+zqJ77U5AU8R4TVnF8+X2f
4tF+j8+pyesiT+79RT7Py4GQWJVm6CbKPTUmjdYqc4p/BEX7NcoqRAGb3gMfA2ry4i3bWAmJS3Qo
1ViFmezq/VCRIJRmOv8jnN+/h4LLtDoqWxxZ6wT/gUFrVZfhqzAv2If7PfmJAVHGAernzzV1ujQR
W8gbQNFWuJQVjfUrb3ohA/57fPDccNtBG4IOvZhQmwCnapxxCZuFHi5ZRiHuXR7JIvpgs20Sp2wP
TTtkGUVUld2UdrJE6xwDZqmMJnmY3NEaKGnYOd3NOsm2sabjFpaDEd8t0p6/p9HgfTPV2rZ9eS1c
uI//+9kp7EMx4uvh/ff022XBklBAMln8pQp2blIiBo63CheTb9zRU/A3k2ncRFUkQhAELfq8mXMi
Fa2OAP6KN+yb9Cj9oQiNKDJOLz/c0yvo97MBXiU0pRmFpsTFEgKU1VcqioghBca5Y+OpQwzia4vU
1zbtvDZsUi8K2wbE88sDP3MiSJCUgBo5CDkfLz5KzW0azZ614EXoDWSK83JqaAsjvjx9N3X38PJo
T0GbvCbvBlQVGoDDPYscxNMpwFlzDIx8InhMR2df0e66K9cuXyB1vX15qL+2/joU2kl8y9V54XJT
ightLdEtKKd0CAkWRhYfIenFjy+Psj7wkwOOUciGHV7MI3T45aT8x35cImWjJIdi39SvwpoCjF5m
t9+BPqdbT6FFuCzAHV4e868pW8fE0mF16oAiYV1MGflURzsdaUxdR+PdWBXNjbajJAxytP78SnTv
Xh7vgqPwe9akw/kG7wt58ksD4zIfJrtxGRCAxYyhfJVvUcpOKRf4aYjQz6dOg/kbwDU/lOyqY1l1
Fjl8lb9ymj//IKwePDwsqivuxW3pUBajSb+q4SzGchyyrkGYz7N2Y0HFpaQbdTYGo9/HXVEDfJia
U4vL0W7Q3KqvfJJn54D4wEQEBrkl72K/upUFw4EqLE2Mod/mfrQFAoEAYCXnrVtkyc4aoW17PrFq
5BXRVTAg2gXwXB5oFphh4qHq0zTtVYCZS8i91b8yZ3+vS+i1q74zhkLOygx8utEAQqikKXOHGnWJ
pizawPSM+51vFzZak6ZCXFHGh5c/yjNjBpgk+kh9MDsoVzwdc2jsyjVs2wyHoaBbVyxv6ZCU94Vy
P4G+AkUCID955T3/CjBAmiNjgcqexKocwsrTMW1YKRE6GmZY501zpTvToNWH/XDNafrOTKZvUL+t
XeBj9xDbdCZefuMLo/R1ZzD8esLwpYGh/7py/tj+rqyTuep8JtTsvKMe/ebRgbBP14HqRVdYSJQX
htilfh6EkQSW2me4YsxmsGpuAxl3pk7uB1W6YTtygdP4GXaQXfpNoMZXHdX+Oqp4Vq499g3WUiiy
PP1U81yrdOX6h5lFI6ocjfZ2qXsZCq1VmNfpqYn9LWSFH4SIr7ne/3W9rd/JI8JeVfZtxPafjk0n
G0PAhWlySr+4zqMWhKdEmscv5adYxPk+5v57Vw35P2Pf/nuCAtYjFxxiKpek+U7Ng+wblzU5tvnO
t4jKhkpniCnMX15eC8+tRO42zFGgB0FbvYiMSJeDvvIGM0zhQR0E2IxjFVXfFtO+c6mPAr6Ym3CK
NQKPsLpeHvu5nffH2JdiLk3tlKKhKB1i34Rka6uIYCbaAzE9ngMMn/QcSXAcLw/69xHILY5IDVmV
76CGdfHCw+B1WR6x3UGxoifOaXaNfGJ1yin/7CtKka8Qa/6OHRjP5lgjWGHgS/1KhIoBCIHTDW1c
2LdeHuWHKHe/0tN6TX7pmXuGodakEIW31dj+Yrkahg0tgUs/pATehyl0t7ACpUnGAvE5mJdhixGb
d5h8XYWT4YA3DAZvV5mJfGVixbopn8YXPAl0biQmPMFdf3HPOLZZ1lUizbD1ATpZGqi9Tj1AhFVe
4D6k/DfgBNW2Lwd7t1Qm6DMKU0AauuSNldcmcNx+OtckyKeXJ1+sV+3lgyEd58HpRKaSqODpjk5m
musZpfhQI2i8QUD61PrqrZwXXDSiha7vXI6nhKZ06DlRtAVrQx265QSsQAX944BIIIwBDZBDmBj6
0kXMKtq2dOtBhLEsQP55gB+jJSaAdzS2F8rNHl9++ee225/jXbw7vS6zsVvsgjAKAYxRKTtUrqKi
NhveW4ge5u0YlP0r2+2584WjH2lHE2gNG+HpB3cHnXieFvhaZi6Ji639o1vO4HODekPLNt1RzSs2
oBVB/DXwZF5+5V+On5fzjUy4bUMLpWhxKRjkp3jUAAMww7iu3BP6e+paQEza2yN6PkZUJDun0NO2
WlPB2Bvbc29F0y3/27ItymAMlaXUXqvCPbmdrbYVyeErH+i58wiyMDVfjge+z0VwuCrogFC32LQi
d36gWmpukZ+Cgbdqpcy0I19ZdX/faRirw3SDvCugKfvr8/xx94+UtOacZkM4ga7dFr2ptuC5J5qr
aLbKRtwEbkUPScTvX56Kv48Exl2jAyDveEpdJjZ2JN1mqUlSnVmm93Fg1qD2LP+VCf97uTEKqFY0
u/BZ4bx9+nYSoJdjIwGNeLjj3fngc2m8YZmXFHZ/ivLZBT+f0H9wou/+5PuvnPV/z+U6OmE+wd0a
V13M5aABcNcm3zYAK0K07Ej8Dvz4saiUFa4dps3L3/TvHQ2hWXh8TIo4eBFebK5RILemkk6GZU3s
DiEK8uRSKYL6MgtTp8R/t0tfIxI/N5FUHdcwnZyKksTTT2xFEmrUOqhZ2eNNTOQGCKn4Z+JbawTE
fkWBhEwFYioF0KejDA5GQB1yO2FARrJDTNwD/TkPeLz4S/jyV1wvo6dnxDqUJ1eT1jUouIgIrGxM
I9nwQonKZrAaUCUn7B3DAae6/ctDPbdAqNA6sKGJ7OSleGkXQxKyixmErbks+7HIv6KKTgfKxdSi
n3X8ytny7JuhJG5SoqXW/Isa+sdeX9xo6bVTYcpKZ37bNWSfMsjircz5x8tv9kzwIckomS4XoR1C
8fVZ/hhLGpgGQMaTYTeaQ6jh9uC+WJd7qzdnWsXVFPYx4HIuivSjzxUdqnKqgbq0zitP8twR4Do2
5/1aQMG45+JBFvwp6EPKcCIw348Q33ac4iM90/bLPJZTuOC2eTc7zbjvEwOa2Msf4rk9CXaD4jsF
Fg6gi+E1dwrC/bkIvUlmR0DYm0m+WRLf3DhCL5sVHfHKCz+3qLhhqSuQLnCkX5wCRix61VMkC5Xt
mIAwXLnrLD8LTZU8RLnxmkr8cy8Y/BKTpBBPJeHikPPnfBJpxEEOLiw9WeYU7coC1ggsk7cO2Byi
+fQ1XYfnLi2+JcI9tkkgfRlEp67IK8pV6+Uxx1h5GuosZaIPtWW3b2lGYI8iEvPggul/ZTqf/biu
t94o5go+vwiamsQakAvCmjhTMgCMAce2RDgNlGWNDUBcvbaPntuy6AyT+4Na8bnFnq7esZ8yG3sd
QRm8y3ZWOTj7FD/UPU6d8pVz75de+MXBR6ZAFGDzWVEUuTz4IlOOTpWyZVExv1F45vUmRFarTYOw
bFaqolB7ZHxPQUFHc1bIDLXSfzR9Zew7x6zBE44+vr6jvUm49jaJcI3t4qi9tUzZcSSqPWCp6Iba
Sh/NKLaOppOIRyDWyVWKx9He6WMJ28QfD1ENk64rAnoDHfUo6C7Y92SJdyrl0l45AMXoMPc+zWwx
vHIk/+K///UVLOl6IGo5NWzr6RfP09JUcSJJCTrLuC4BKm4XkS9UDYGcTdnUhgE6nXuFnPU+iiwH
66a42CPwVJyo5EEvaqzhUPSoFelWQyuZk2GXNNp95TmfWRiIB/zXY67X8h/nq9aVzJeJLYDTeh66
SnZvqcLUDBUvu5ePsGfWPEPhd4YzNcVC/+KLRAApQRWTJI2s0zO003ct6hPve5plu8RflvSf7zFa
nauw/WoMCwT/6at5Xmzk4xq0Bfisvi3NsT92UYCdFKRNlGrH/JX3e/ZT0oRyLOp+jHwxnhFXftAj
gxJ2rYhvMqjJW4Ma8g4+5PTKHntuKMJdk/B+1fb+dWv+MWsLV4Q3NNCKy7SbTr3r2QdsWwUoFPQI
Xp61X5H75UKm0ICWBgN64i9ftS5qmZuRolEJ3Rgjccu4nxxMbrZiydL3qS1vyJCSo7Cz+zGfdOjk
eXq0IkCSKd5pH4EKb5JG/siGTty0U9AVm7KzXXubqKJk7fdJZ52VmoKtEQFqperX74LcbENjCvpx
O3piWt05Jvo/UaTGlV0fabkBng1rq2mU997sJ7lsG1h958ho8OIVRgneTi7deDcFaXsOiqpc6GBZ
w0PjUZDZUJP1bmMifnu/koPfFIUEP1jE0v3iFNaUbWbHEmhmO3XRHIQHNmSPegOkfe5DpCydOS7z
jePl/acgKvKfQteY+UxDjKWanQYfjASKiz/2472TyeEW3cX5I27sWm84MNu9coZ6xbn18kNJTgWn
G/gHPJRIddY2NbL+85g1zYOJJMB+bCS/BnfcvlUVDIEA1PR9PxBJbsC77Cg5LXCKxTRX2961sEkp
YaF9j51hxXEVUQRN38a8eevpuvvgewZhvN92+vHlRfLcekR9ip1GWZOrdN36f6zHGF4vOhkrzb1c
xlPloRVldcm866a8e2Xp/wIB/LUeSYLo9iCfTzj0dKwSbCLwcyBl+ZIO8bbTU4/1lS8Dbs9RiI85
iZm9LaEfGFDpi+w2QYISrLov04+YV7c/Hbcqr/Nxcb8Dwo7fLkjxb1DW6j4lgNveqiVJFVyzePza
GJ33OKnU/j5YYGJeia+eCXjWgwmUw5oxUwd++h5O00S+1D0Vw4HjsFJmd7DBOMKP8t84dm9cw/wQ
r5z2z95KpAmeYEdLIo+L414mZjVAnTLDLsg9DOl658osE3lUcXDd1d7wpi/xwVGm3+yDORa71kIe
w6Z8eZ4Jtin0se6LyMm2RsaVNS5Of4jkEBxeXk7PfRqUNVEZwY0EivxF6Ilq+STxTTVDkO11OOct
jrvCRYGgRzMGGtd4DZTulel4prgoV+CLSQa/usRfNrHGwZaTpzsQw+DMMrxdcLIr7LkNwR2qb2UB
hhjSa5Y/gtYdElRTp/hRZ/70fkZW4mFsCqffZCWMNlML9Vr/9pm7U9JxNFn2VCCQTblYLD5nQ1VO
1LsMDwhzOn/uwMBvJ9/Enatz5D+fACnpItnowJG2XAbGbEc8+Eps1KvOtOGnTc3Wgxy3daPEvctz
qFCyYnu/POvPHCLoVFPWZWFSCLjMANrF1w1QWRIO1ECo1daYzYEvwYXTbl4Z6pmCLQcH1Q0AUETh
/Hz6PT2vqfUCTSoEBYMV5RyrXeSztr2xFxsLVHvo1V20C8aFxK70r5DmqPaQc7PPXodu+8sv/kxq
+SupI6+zSXIv+2ZZNwZthIwDKy1o2JkAT3WZLGeVIp+cmWN1BSi82brJmIbKyV6rpf4NBXFZW9zv
fIlVRurSZGX0Mkdiwk5y0Lre91IM6cNi4yXTYSl6CErHgjG5GgnkZfvo+8BW1aLas+rh3llIrW0U
Yhwb8NkkMp05v3JkPbfycZn5hbABwXC5FCF1FVFWU/IyykYclJnd2GATpeEn5yLO5leinQvboF8F
IkBwSHbS7rBW3a6nCyMoW8v0Z0opUxepkF6Z3KDr1qDhUdKyTi3U7SrY/Zndv2+N6CA7W7/S5VhH
uLjfgOVQs8WejF7uL9DRH3epdFQZ23QOVth8uk/HQm7SUcvjP15zq9o9HxRGnCcvFQ1dgLDotYyY
RCLP9hay2ByqeB5gG/XTHg3pKsxN3Z5QSItPQzMWr9ziz9V1KGasYFP6OZy267T/8ZZ0iBKguJ2F
ugWFuAgEfliZtRdmEfpYti5wuDWhhRdJg1SMT6+wH773wnhNH/25tW/xGcjQLNp33CJPnwOfJs9E
tByB72hB4LIp3KvB1EE4+6Lc99qfcWEtXEqRk7/zC/R3HC8rsOslxcxGN9nheJuHVurc+wqFgpfn
6JlrkFQCLO5a2SaPuUgo0kBjyRpbElaR0mGySHEHs9o+WR19JfQINRaukFv++aC0NahXsgco/16c
jBNS5NHsJiw/7HHbNr+1hmrZp56VHoth8a7m1+zHfiHNLhc8QSgH3xoOgV94OgWZHSR6UowYjHjd
oiCW7aU51eFYts31/2XvTJbjNsIt/SodvYcD87BsDFUszqQoUeIGQUk05jEBJICnvx9k971iqa6q
7VV3RC8cDjssAwUkMv/h/N9JndTY+oujrxtptUcLPQGd8OanwutfSy+XzLy3/ZkHf2LPgYO8qTY2
cqF2LA4omUAamw5igTFn/QfFsce9MrUfRcsMiF6V/ZlN58TBR1rsceaRH7MEt3Xw07dQJBS+jLI2
wkyzsKJtLTKYkTDM9kb3zNs9ub+h06U8AzMWgeZxIMGHVyYeU/30j4erzCJSgTGRB3LW8nCZUig2
UliMEilUqquVKcqU4aPfL7GTHx0yIWSTmHttZaL3P7iBpwNNL+b5FsZGpizayBiX/rL3mvbS7ZhA
n62uBvWSUjeKh9zdrcjK/GSo+xDmvxepuWlH0nCgOzjc9+9v79RnR0nQ3ZxA6C0ev/287oTMRx7R
2kpGqFbm9OaqcHwVg1GRKvquWr0v/+KSyJM22Qzf+wb//XkF5FrWzLM5sxuv6XBbMzFKqNUjfEmY
teMRMow5SO9cKnVqmXPks/Fx/CM+P1oLA3BDEx9bIzQhvkWuV1YXTgtaaaG6H5n57J052U6tc+r4
jkYzC333cYBntRLs2Zihd0QUuMZ4HqBNW8LBMep/8QqJplBxkiNyxujvn2fiiSzL0MKFnZI419s8
HkXV1dkP5gwIbLDUq8TA9v2fv0Q0MzRENhGUeXyk5miAs8RkFkiBqxItc7JfwTVgnqvpCBaaJyQ5
T7+/4qkHisDMoS0If948pozP2lTmeGrTcE+ckrFYUwtG0SV+IWB///5SJ8RdKGMJRwhI6EHAiH//
SDMMnS0ocQblHdV4sRMc6S3sUcY8GQOvHdlBKi+LUjKife8wxjdTrb2u60XdASYZrsy8XBFBK+2h
JYyM6lUrUdVSDF6a9MwedyKc5k5dJO54P2JAeHyeJCIpCgG4DJ8Yh95z8lqPWg86iRnoeCogyFkr
PMom1SJUaOciiu05HJ9miFE3cdl2qB2XQurGrMekSUzCt2XaYUCJDEGo0+M2Zr7f/K1uwAE82e68
HH7/hk4tBjwpmOqjN0p9xHz/glJJzceCfRUmqUXirroYF86KDAnTh39zKdfkDDEM5A/H9gpmYyRp
3LHSRVzjR6BOlV+m+hK5XTVEv/9VP277l+cJ2BHFLZzpX/xRUrdknGCmvNYYubjV2nFE/S3WyFO0
r6lbdzdz6uXM03bfaJDqhArWElirN+/LFSCmYOqqUdS9J0QR6DXG0TkbnFb2qm+TPKPEKeUV3DQE
5nalQgeNJS7AnXnmV5w6UvCzIrtDbr91n9+/m6VXyjXJp21s1Jx3QECRxNZmd9k5XR+MCaxOyVT6
uU92W+hHj45oyiWppi5HnH20vzN4Nha1wJu76cbsqmDngu2IMIPhVCwWaKCGMK0/jZWd7JtmgPrW
NNqZb/HEomRzQhAHzp1S/HHXNKW9FBcOK6VVpECKU7V3ret8yeYqO4ckPvlrLZw4VDpPiM+3W/kp
ihIYsc55rJuhlkyIXAc64a01/1nUgKjsohn2DqibQK0W8lxbUYKZA+rMd3Eqq9kSaWJ1mz4ACtz3
9wDp25FqhcXrHE/xHphIEjATjDN4bLS+BYpgZ3DOR5Ia3KE0MH5rMYsLRur5/1wywo2g80fwYP66
B2baGisDRi9hkbvjVeEl5gHbmvq+ZR7cX436XH3q1HtGVrE1WkjRf6nYNWlpWUlScfZR6/ThHRWH
PPVIlMhxz0SPJy9FE2nrJem/mqGIxFlq5urNsFdjvlgrZZ+zmEidmdQ/8z63LfP4A9oG3v6+1PFJ
UstyoSfB6s0bDw6S7qoR7ILuTNxwKgEyfxQbNnEKYwVHq8ZxY0e4kriI6f7h1abGEaBhKXyB0Psg
JqwDFNhHBzXBYM01wHB4+Md+ykZEhGIo0707Fvm5vWPbG3756aBEgB+whSAmfL+S07kXHSwhMwT7
b6NnRaCWGi2JsN53Ox263LcsBuU5rPV6I5u2OaS9SPe5hC7/+wPg5DdFPYbBAvYP+5ddzDLHaVRj
9k7Zre5FBtw+cJgb9idLMh4ovPXeNgvluhloClUZ4+l15cWXVZYYZxbeiXCZCRqbEQK69qSFRwcs
VGrL6Rs+7jRvwaBVXX5jjC2gU051To7COhMunypScsZSD8T0gyT0uBLUGhZMoJmhnVa9N40SNmc9
vySKtPbjkkP/xUag9DurcOHK5N2N7FNvl0FE/ZTCZzrj3n3yxzPwghJnK5IfWxC1GWPSMEX4FNYx
CzxYfHsBCjfshNPsrNQZyzMr8MSRSYeCcvwm0GdP1d8vwDYHOzd0HVlYj7N7LfGmxO+9CJSm+dLW
Yx4O6XTOi+2H7OJ41bOnOKQMm6z6GKPvmGsiFa1HVUf9M1KZsKFLKeaI7a33yWq60PMyuoDF4IXN
QuxYjhUI3DGrrtY6rW+soW0PEHGra9dkxs+lf7AruloJ6UOX/mTq9YVMMWTUE2kEy2YA3VlVGtSz
4e4wB+nuSqYFd2lW68gznHP1pFM7J4VFW9coLfLdHgXGyjI1rWgmI1SNBIonrJaQedQ+cACtnXl7
J6Jgk84Bs8xbk/qXBGw13TofzdVAQlhBlqSKG2JEbe+BY/UhtuxUcIsUXuy4Dmd201MLlcCbwU5c
SZB9HX2lzB15bg/dA6mmI/ZYLoj7xFYaf9TzmFREVf/Fh2F6KO0N2lVMYh2FdsVkO5luduwKwlkg
oWJZoDcJisk21vwGFMDF7/fDU0/2p+sde8garbpa8BQI6upx9oepN6JeSa+RugwHYcoCMhH+N6Ab
+jMmZNsPOf42tgoVfzG3Qpfm/QeZWjkdKBV5A4pbwOdW7V7mmANsFAz5kf5hcVOxcIOsc5KdzL1z
iqkTmmt82ZkIZUukZP3L8Equ5ayoBVeg1UQBZ0/1d2PuyDkcS+y7TUXdOq7cSK8VeqpZ37kDlXMG
gdVrodu9L8Fq30COMm7VxBbRRMz64fdv5uRJxegHEmg2bW7w6AlpQuk0h6uCkVMYdZvX0oyaSv+e
rcayk327hsgJ3OcyKbBFVChdEkSWd2qcnrPGOfWqmE30aPQSUDCP9f5VWdDzhhlAVGjC1/IHZG6g
zgvz4K5xcmmPtr0fJ/PLSoC4yxZqW2c+/lP7zM+X3z7RnyLxKrX6JfEQgM2zMD/GJPxMY1DZ8okc
P5555qc+d/S1m6AISQaf4PtrKT229gXJY7jmI0DBuMm+xGRil03pzYe0dmXgAFm/3wgAe2kOmIcz
uvIam4DZBGDWnWpNYKWkcAIp+/J2gvty5oM9pYfbigHcHPMYJnLg97e4Ud48C5hKKItED6W+VNEo
VeaX4dEfRqZCHhNXF9d6u9YEWjkcYaBEeEFw2M0bdZXc5Xul5x/Au5iXSCEtpg5m88qUaX9N1re8
KqWNAD2346AyDeHrshiu03HVvoyL6aIJwngnbxzCB6to9jPo+32nJ/V1TNMRIqJwd12NVaZFh/fS
GvVuNwIqi3TNlmeSwVPSDV4xXRaqBjR/juNpHoNZ426ihZyJ40OaMjXrbQhlIZM42DxLr6d2dC51
eDI3+bS2Ozdt5dUK6yXIDHO9a+C5RTRsGt/oHCeEN71+6qSt3yVjWwNdzmvMq/PlbS0Qq1qTc65V
cWphM1KhbVEQk7/Hkg2KTlLTgd6HQ8ytY+De76lYFHuaCP2ZY+VU+MMACf0XRBAIvI6+IcvMJnec
6EstVVHs6JpkvgIy5rZtc/iF81iHGyv+5vdf08nfx/4FE4sfCLLm/Upl6J/cdaTvYUFV2hmTVX2S
0nnVkEedydZPXQk1w/ZOTZL149H3jdQXq3DWwr6XwwEF+CW4Rf2+cIxz8cDJK9E+psmIuAoxw/vf
xOhIx+QrxwbObe1Br+omWifQX7ojlTPr++QR5TF4S8xD8RFeyvtrseKFuRb6jzK+e6Bp1foy+Tzb
UNRit2n3VAHeMruYLx1Jf0uz4geF6OljjIlE0E5ufVPPAJYRJfkoIeThn79cRPsbZIaCMR/g+5tb
O6qGyNpYUWaDGA4Php0jCM6y1O3OZC4nFi9hJj1VdmbwWsdhdLVYFFtj+js94KgDyKdkD7ASNKm3
MN8N5S1YlLOtrRMvmtlEBj8ZWKHwcTxA4gGxc+vW00Nbul7UJiZkeBWErllCqP/9ozz1opGO0CGi
SUhqetzJ0Fo9+0uUwFxOc5ExDOC3ikiu+7JPLqe4Jdod4SM7EEF3XbEse3tWi2uzrJogbnMY7DIf
wr6Sxo2YattXPLv59Ptb3MLco2hti0DIVC16fVTf3r9tUmZtm0dFhL0g5DWdub/MUzX+55/xu6sc
Bdsu5oZSbVhTY5MqlymwvsBk4P+igAt7Jqg41bmksM2sNu6Y4Ia8o5O+lCT3gLeQzMdWwlRdMe37
ZrzXK83eM8A8+i2J4jVBav7o1UZ7QFhanVnXP+p3x0+Vr5umPC0ewtGj3yuAyHjxQsds8np8wW2k
rcAOYSCa63pRKo3mK5nRRzPD/ztF6eULANXOT92NR+GmRchMEjbsZUMjwktQlsKDCQl3rd3aYV+B
ZtN96JG1o4c3mrdWH5KrtYRBWUxYhWWiffn9GjnxxVBxouMMQYez6/iJqvhBePYCcmHu+4xXmOWX
qzl8U2Qv9v/iSqQOUKJoAPIK369GIGjoSDYRT7pB7hvDkft+TKnkG/hL/bjUP6KH3bVv9Yehf3sb
bl7bY3fa/wtNZXkx/z3n63+tb/3X1yx/rX9mfPFH/iJ6WeofzHWg1EDivhk3b0HXX56ypvkHj5qN
kDOWLgAjff9J9DK1P+i8I55TER0g2d2kJX8TvQx8aDdEACnW1hv2SKB/OPripnv/16eAES9+v//1
zz87uh5tQ+zFQO2obTIFt4VN+lHJYU3VNF/GVI2ctckulC5WviijWZ1JTY9lrdtl6HDQr6cwx7St
c7Tb1R6jwKtD2wuXK+ew4AUR2ZvtkK0v8nkxzO9Sl5D7ex16rqiXeztP2ou50IpXey6HG3udEgpK
dWZfTBad/rUcAI718blzcVvmP20f221SuOU+4G/RRD0+ojLOI6EXIG0Z6Bd77HBq4SMmSK7GYX5L
0jK+ydxpwnDBtc7tntsT+OXSFESQtJMRYor+/gusc01mi1vo0ZoW5aOEmP48VFKNMmPsYWSjpAB/
Eb9WcZLTy1OHZ0Y/xbMJVeamsvH0QKx1Jh45sTTokJgstc1Sl7z5/R3lKXIIdcTDcen10fJnRS12
pVNV3376WP5ekWdW4FbJowi1he08gPeX6YQ2YAgyYCEIjOeQ4y4TWJbsd//iKnwvnLSbSPd4PK+x
27oz3Q7Cd7l6QZkyyuSq8dffX+QorNqWD0muyhArS4js4yiCi7uCyKaAolaiF7pB1Ao1bqqbRx0z
Eaid8RCUnllGv7/o9nzeLRx2EBo6jAhxcT7joyMP6ntcD1OMJWcpX1rIKPerq+Nv6dXJi97ArHWW
otqJymgDb2qsfxbGIE3h6uwgGKmiGiGUfP/21lVJZ9F5OpTY8t7yGuee4Y/x8fc/EVHd8Y9E6Mx0
NS1CtPjbKfX+MkmrEZCnTMZ1mJky9pHKm9xO8stiNZAtLEmSU1VYiogCbn+DCAJph45xg83wSFiO
4s3T5+GlVbF5Djo1QQ1rToZ8SUbNukAtL6/SQpaXo5vluyIr6FPE/CIH0WOHzeKSP9TaimojXkf7
SwxvjFQPA5i9Wwkk5Vk+ZVSr7BoarW5ONqOe6viRgcEs6gdQ/KK3yofZAHidp739pSiadZ/n2HfF
Zpn/6XSm8pRbcLvBPk3hwmtegoJNOco7e7o0S6e+wcjbDoxlMXYo6XJS6/JtSUT7hknpjYGJ0+UI
0m6JKFk0EWCs+JYJW1FA1s2dK1WW3qXRAb6jFGms31ezHC+xDGwv6aTnHwXff+cnCgiOoE0o4Sc8
qcoHkEtxws4l3u31M3l6HzRZh0lrO5vOdY4NLE0VLLFGJ5l2GEmKFVsIHWiREDi5rfWw88pleqZK
uYRZXnmhQqmNuh5UkBDH7fU10RbFN3shZIDBhlEGrZmtUS/H5nGp9OkzzjNuBPYVQm5O+MWk9Hzh
4tnkVzjBwWVuu4MOKO3CGer84JhKQahpKd0lVhh5gJHe57TpIRcbvbm32hmWGps42GNMCnqlsQ95
ziDyKt3pMJJO77dy6mO7qC+g39d7FOA7hgtoINjKAHCfslUiBzsacAm8wMpIDXVJHXOKPyyj8piM
wwKqUd0VONr43djssFirr0dLezWnPA1iFdmCDXjtolcmPYiTYrweZvwjU6ujVlJaFyDJ5ss8V+JI
6Rrx4ozDhWHHWtCOrKA29oHoXjMiYwajzJ5LrUfrql6NOJrR2hj8xLTus0I85na+RmuStQeP6va9
3bvVoVFM/YDP2lXaFLfAcq2Iwuh0QRr+AhK8yZtvg1ECrx4/1QmDGwnS0VitP1utMR3chCdW2hZ8
jgqLZj3xpC/TGO0GYnVMyZA2+UlvjVHWL2s0zTRhNL2DQ9D6DcOsfmPqHxqaqRdKn6sX3uglQCDX
cWenm9vX8OAuAH7N2hQhNgx3IMpvsxW1c6+aKCydGkOIogAQo/eISsxY0xmx8g7CRRQ21vr6yOSq
fmDcMsZrvvg6u7bYZ8s43dDEmKK6SGYi5VHBQa0vw6l2oqyCPjJhMuHnoLkDqxUTnETjaumwLDbn
L0IlT4R/9rme1ASjQOsuX+sHpcbXzWua6Z7xM+/LNHbrIVfLu64evPu6QsmSyQ57SKVfI72fvlud
4i+Gw21b7b0Nircusu/xCFNSUAgNU4ZEwkmhozOsycdGN68bay6v4oKH5mkvU9bi/6Ivr2VRL6GC
NfnqtheaAHnlE61QscdDdvgwMOvgUyLoo8mVfFqmWX1LrGWPR9VV0rXYj3jNZ61Z22cMbb8rrptE
jSSPKUvlwpTOeitmBVMTAwpIDcnUN3JjuQOQg/WsXIyAVcV4ncrSghGo7GYwzvGi8eXZ6V566Qum
lndN0z+7WdrdIFMfdkol+EC3TXCxDrqVFFiezTk2aLTUOgxlUZJiE43zkzkvD9paHqA/WbtG0ctg
Wn58TuU9KCg30JlZYj9gAi712MCFsxf9cCm7/GueL5ejMxqXVjJiIFQtr1On4G9kWiwUXjEksuc+
BaJTiOXL6Dm3I/rcqMMZNFR7K45M1DxfERDhKWN72iFT04+4IH5epHKuLUqs+MtZ9aO1RbBBBKBx
Mr8/qzAeVQv4ly0KKGVdduDP8bJUZ6CHO7Dbypu7YgQJNbNfsAD3IDlnERX4bgWQiHHBDjRj+phl
4CjwCTG0JKQo0XyVYvRe45IYeqfhMBbJaZBPo2zEnxg7NTizQC1XL+j4Mg7WiXF5WTIv/apg48QE
XrFgs2bV+IHuktFqb7x8qF5BVeBlOde29Q0/3eU+Y9oz8WWlaEzUOG71p4M52utotnbir407cOF8
bbtQVfNGcOQ6QtlN6IS+suT0u0FR+3vVSlp27Akl4m5BGnzfNBhHMPHY5aTh6pj7WqWL6jITE2Oi
C2Qx7BzdWVShMsbFbWLO7qO6mXPsXaFP7WGWyfyaKnLwDWe011c5ljOGWI6VrQ+pip9RpHZ9y4De
NjWGDBcQqb9A8xmChFBM0ECoGcaSbtxAwXe6dudNik6vt6/ZzMx4qO5cVLR5gKWF9RFPD4Tjij4U
964ZG5wo1oQJAnk/3idJqXvXSkELkZRlnnu/NU0Ny69YBYrfDdKlqeghIjQAbVVhhiEp3sq60wLe
17yKJELFXyXEGqe6yfR8anzF3rqAg27Mw6WhOtKLcHK2mQ5VszzfYYtkgIqv8+J5hh6PB9Y4eTj1
DY27hI6e06ph8k7Pd+4I2/3Kc2av2vXWEF84WPhqga5ShPed0ZxtvIk7b2E0YCzpi+tYmYXU5lq4
j06cfLccNJ5hGSedFUg49libKFb2ZuKIwRQwOPVQb+eypVFe1gQHaWU6e72r1Bn9omwrju3JXPwh
Tyrc0Ct7ehmXQrevsmruumiEJK3f2isNoGvH6l2EfZVZC+0SB7i6zvBdmvv4wLJoCobw52UKlUTP
DvmkT+snz53QRnpkpM+KoE2LiTTtiShzMvMytwFahXOpGXMwwoYmOmJQyIiGah4/9rXKltw48fxB
ApgvQPEkc4sMA6GX77AOHjqmLJkpK7Bb8eciHQb85IsCE+tFaBEUVB1Sipqoc8BUTs+G3iULhmGV
m7SsrqL/YAO3/8w4lvJga+v8mf8lEtsizYtvI8naa7eU86u+dNY9Sx5J66Rk1oiri0NJGWvy6W4x
OgxLx7VCvaCNGK+wKZnOl6RDgLzNTjDuOklnQiaMNYsa5Cjlcl6GzTjAiH1AWBZCfhMoaTLYvuPA
0WikMoWsrPUa63WyHrPE6RmWUbAL9LHQwNOHLdyxQwtjwWdFceGOWfDpM3LKdbrGYCx/VcQk4nC2
dY4wU5sznPDw7Pikwaucg6XV8A0vtW7zBKhSRvCUpNEv0fgNxZ2jjaiJE2bycLGq0RQXDr4OngaC
JejkwMRC5eKRhRtyEt/0HlPTu1biWMo4t3BfpIEP8/atCPzDqRneNUkhMQ7PMBLZi6HycBGMt2Hp
vjC8z6vKdM+VZq/6SLl0xCB+XO009bG8yRm5GdX5QGDivlrMoH1c+gbPQE0r8bXPZG0MO7YJ61O1
5Oq0A57fFvtFyVc2sHGofB0LKUxQxeJ8Lxe7iGZc4LorfHqUW7mo8fPqlbp96bE6sghKmyk55NW0
vJxNUM3+OifoSQpshV28DqtZXtRa7+EMt9I/idraXO5mqUNVTZcifuicIS6DQZ3MnOiEb8avJ2et
NrVrr+4UjFywjOPlfWd/NfG2bUkbw0HrgD4LLzM/wLlJ0mhxDHG/Sm3N7mCqat2+wILqdrJm0w1w
e89UX+i5qoJ5Jf70jSKri6ilsvHkWZn5VEpDwUGz6aDipu5coH90Onlnd0v/1ZNJxphBQg/CV5dh
fSDLyD/HCUQAv5ks4w7nHb0PNWzsvtoskUO1Yv3m4z2Kd62HYbXwTQ/D0UBsmxW2fK6GlZTe95+c
BuwDH6M518FMrtVfdapUwW+XqfyaNi1l6bRXTDh8kC5CmGRJ7duABh4xQzSMoLXpjPoYuurXsmy7
B5dZzG+tqbQfpoXEJYjdWtA8VtRDVbgmXXUV3ildWtB6Qc8v+6LMjGkFzsD8fsh8XfsRKtkA0YUW
WoaIids4LK10PKKiEUtATQzxN72bzTcgZ430DWwe7ge3Ud48LI9LMj7LozybJ3LvNgknJ8Qv60Wt
MPCO4IMkzxU7PxaQajc1UY9J6+LXbrw215XW2y8rQILHUUKb9UurScgTFrczYSUB6aOA7q3SdxaN
ownn880/QyNyLJeYfUwyYjbtzTkpPpYkDTJMMxwaDw7FsbtsIGPt1RQXRN1qoO/VtYq4ui1GjblV
baxNP6F0vh4Kxvhe8b2fd4nEWAbRk8vBBOlJ+pWTpR8HQC2EVnZRDhF7CEJ5jFm06pAKZbLDYmzd
NihWZBzB2lI+8qmsrBEcFPmkZ4x1+I1Ym0fJPsbC2nIZ5gyf9FjKx8EejTnM3QojusGTxBscrA4m
YcpAXATInAMvK0sgWV6WBU2F2Sydql58KoTt3hlYoBlB7zR4lbp1OmV+5klcSdYpLR9AmDjCL+YZ
QyMsXfBvLZO4Zyud0+VrOwG757etxfMwDeQyszNwoisYGia+gntIt6890aVPdlWaRPt5+kWhezH7
2MZMVxUaOusKN6XutqBY8dhjVJNHuh67IymPOaaIzcwy3mFebMG4hLCM76QXux84LvAdBwgHPULZ
FHy7zJYD9rDKiMWl6uDCrOlt/jrj21P69VgK95nEKBM0Jed1/ShiQ68PWIIm9CW1+MukN3kRGBxI
c5ByQC4R1crhQ5tbM2L1MR/sZ9cdTaQVBepPGbn5tPhiVSUliNnpxW7Q9PgzPuKc1BWyxYdy3DSK
DgHE6MfVMGAf1g0TS5ogbm9MXqdEyDq7L4YzZd5uyZfFw3hRrAr2vgwG+JUCX4Ik19FvBLMb6B/W
dAZx7QoVWxn+xX6FMGxAUJ+7D32exOQFmUzfEGZxEDKXwuJp0nS1fJt4bgywQRoB3QuzfEuLjg1E
LzoYYkQv+WWaVEN7Zw6FGP2izvo4/H2t6XiOZht5ZeYV2js6CKAUx2oQ2OyzoyfJEAnTqp90M/Eq
P7NwbPQBmJa7hiGep9aqtOvcxARIa4c+Gqt27JhemPhcSk+4h86b5kPfKq3iW3pdSJ8noRlRrsza
9zxz/6bN/KOWyv+ZIcv/a40Xyom/abyUX1/r7PXnrgv//X/6qKh4ToDTYnAOjfT2Gv/quuCjApaU
DjQAA940ddr/6rrof6DnoJRJ2Zu/A8r/r66L9wfjQrg+8p6ohSNa+yddF/4/P9dsddqkoDDRQIKj
3YJgWkI/C7C6scsoIcRJEOfp9FDUQ4l/5JQrUVO28zm/oL+K2z+ViPEvUDd0gYoYn0fB+NvR5awq
N5MFY0bM7M3PqzdkX1WnS/EzEmNzA6F+HMiS+JgI7nT5VWxbywbbmW751m0DQn4Zw8il3ng3xwue
RyBsRg9sE17N5kgWHGLxRqQaG151JcyBLnpVt/JAk7tGcOhZBQOjtup+LnBup+qD1St9WZwFCTJj
rckpeuTVJzQJwN+1PgdnYPfNvSeriXvpchKPInMmDLdKkxxhIwn2Maed23a4zDkq3naBMHOJsWbW
tpYP15R/MxSx/uIZiHaDZXHST2JrQgSqVnrYrILqgBJkkTMHqzIYVcjQr+IEbtFOt0lfNs9ijqur
Rrb5Y1I7PebcxmJOQanV7cikZzfGAcGbruC41nX308SOEeEsrk1vuVN01Aq1dXhJGs+6S+N0NXbL
3Fuf8Qfn/J964kifYFLagYI9ySdVEm5fKGLDD61FsjyALaohDy8YZQVuq3RfAI/Ez5nHiRKiRiod
dOaqwNpQXbslMNjXX5AfCc3Xadk868s0G/4yD9VXal6Z3GHGN2DO1QlBKYBNbyJY97QHqZD/XJiD
JQi2Vm18yCVjN34nMf8MjDFzFeJxc1L3crbHMahl716xalvVd/vFe2LvTCn1Va61bkzheiJMc+yX
dLYJWKtBN18pC4EDKNfcSCIbu9J+VxNR3y9ymL7mlHpNH2t1TpwmG2cLZZxALr71ST/ShcOKAuqZ
u5u6bk33Q0IEHjRSLh8HPGtqfr+Zt8RJ9nQ3xSkdADExi06K2BBxE8HsarvR5r3BufuWtWpT0xgY
ZFjo0ikxwUulF+ggdr9zroNEXspFfaoTXVAsQhezRksLmv8CcKSIUhpr42dTWgUZ/pLqlN+HjBkK
sAT0D7BMxkp1thH19U2vbnUHB/m5OS66hSESXOVDBYW7PNjQP9OAZaJ8BQ3ppKGuKGLYVl1sYYqN
sSOXjtGc0G4QZKVa2aKI5nD/YNA+6GDzzSlu1MZM+0gvTH0OYqdOpC86OX+lCkio23XFxlmyiICi
aTW6xkfkKnRfbel6+KNWiMqn2yz/9Ma8rXzplnzN3MaTZcyyu7AzYjBEheTRPj2WFhdXdfGUwKnK
QdvpnhyfxNADL2frwvacFk5x41jA1P1CmV1aDtjxRRzh3ffVmMY10GJttH1MjZsl6p1seG3h7OO9
piYgXVNXli9yIdLw9bGN+zDOMieJUPcbb9KwquEmbxdH7Oa2F81+TTX4RpgHJU9pKVsZ6XPd1zsr
64ZvZbraQzBOlWrcDIsoMDmfKYv6ZZ/SLSBKXjGftUtibVvph9DIe2pVtrN8cjKhPrXlVMMkTgsR
qBgX0sAq6VGvnat3jNEalHJ+nE///6D+nwCBtkjqvz+sb5t+SP/Hzeu3t+/N0aH995/9++A2/kCp
rxKEbQ5YOqf0/z64dfUPFLq0GtH3IFv7IYf52wDN1P9AU4B2cBP9bOYanHB/yyVM5BebEohDHY7Q
dqQfqSN+p5Zgfvbo5EaI46HiQKFHl4RZo6M2vbqQgKbE9gTyDUxzdUkJBBedXeY2TZbPOd35NBcL
OEz3RRPt5zRVDrYt7ddVUZZ9nfbfrYRTDu3oPa1wq/KFbTUXRkXh0upjdsQvBpWUXVVoezfWHrRF
hIbV3cO9/dxarXnXUFD506o7zBv77lAwnw0iguqyuG3KPw2DCltbwkWiW5F9GHCyBUF7qRYHQQ/4
Q5FaZPlVbvk5tQaF3Mgzl+KxYUxt4zoXbrVv7PwumYfQ02ZY9HOj78CKrTcp1eSbrKo5Os2pD4CU
CX+oP5ZN/6mr1puhKG40UrD9Cmg7q5VdDkscS6zFH5vaoE4hinBuGvvOslL9xkmWvVoXh8qbgmqI
D2NffkSC6O2FqQdZZn7D23UJ4p5526RK8jvRdG+eRz5ZiRWHqZ5hu6G9HrrxunJwqsy0752rgPbm
GMjV6tmZ1KhyM+2Jo8PAOhmXTVlTMtHoF4y0hJaqV3blLJ/7jhGfZH3qivbNSJXpWinrp6JxvqyV
c2lBD9thGv69pqqQa0YazovyUGfxVYOYxZ/7hEwev9IgrkrvNskME80xYJSxzULZvsUYQ4v2z0bt
d9ngiLdKU9Swi9PZX3EBWvnDWlmlT8AKAPGZAvnNaIFM7Nl2MPv+7lTUAG2ZO4+pXj6l/eOG5vTj
Mm78IevmD9nsOmgJxJOjG68DnJnSxFC3UaSfU1YO6QuuOy/PqsCgDeRb7tKie+tvRa8Pd8xQmeEE
QmKfVRMT9prdcquJHYBPvEj70o6oZEZGMxAOdQq1SafyArxotf0sCV9muHW+zaRVpKuK6yt1U/8H
c2eyHLeSbdkvQhp6ByY1QCAaRrCnJIqawChKQg9H7wC+/i0wn2VJISZpmTUpszu6JtKJzptz9l4b
bMDAmqUSmg680ZRIClpJ4tbR4i0RIt5J8zRv21Pmi7lg2oSLCSxG7/kKMKTCMI83si6/swheUMzq
DnndHqLUuxbzcjOwO+V0TMZoQ78wHqKDyuI0cIFIZqkL8alMWCips+um/C5F5YV2j9e0XSqPTlIb
cVlj5D6ZXvckEuqhgfBj4HFm3A77aLpLpLjLuu5RFRbZfobNijGcyF7d85rTi2zMjS2yT6iaAE7l
RfMdZrjLOXBxw9jR7CctIbleSBtBofZgZBYBDr6Gt2U1oI0hIlQ+M628deRNkURPkq5P5ANQqXbZ
8jjkAHWSZOtH5YWRQTzvNJFcO8ly1+FKO1Ayi26ylmYt35I/LBdzlW51n0xcgP0/tdYunIDnsRVd
vUEl9i0W+kbnyzUcSmhp+uSMKZNUDFWXh9JuXD23t75jhXlvNtCxpvnAKlgfUKepW6t0xF5SQArL
jgRsazQeisrdDr4ekBZwqNi7b/VW/MIvduVjnrom5/WZiFpxndQEo0fy2iMVPigLfrUbt6Gt4t2U
+cdovExj0zroGR2rrCyN+wEdZTARwkt5084vO/ivQevwifkY0PLYupA0FKh+Dy9NAZeBxv6ubp29
S9bqpjJ5PrI0iBMx65fZROXpDV0fFPpPemjHIUlu13D6Qz5LuTGnZ79PQNSUxYaDjH6D3gu3jXaK
kjV5nAw3fwgc2fLJxBX9Jc3Ya/70zWiMAnf0MiXwKPtDU9O5Mk13CLLCohDdqUcvWy4z1ZQUnknz
nRdxnKLmqzUle33RKEJl8/3IZhdCqnZwUXUF/N/0VElz77mTYq8JvKfADuuRY9k5jQrZri7f9Fw7
9pb4NpfladLj9Lotq2wrnFIB2ZmfjFSETj9dxoU2YkucXnyKhbktd2zkiXZerrQkKSGF1WKDDuIQ
990trQKQzh0TfT2Mn/DnBthzqZ9+Q0tTBUndOFfC3YtF+zolwiIVezk0GiBYvXv2Gm/fN+OnyaB9
NU+PmvRHOm3T09pgz1KSzWmjyzRuqNtp/hX5GcN1YVfaUfN6ovKyKZjo74R9o9KtU1XVixwNmv5U
Avlc1XO6xMnG85c70XV0s4wR7IABotXqTxGNEVo35ks3cYZx4y8qntG46Pn0LW1QMbmZ+0jD0qBB
H9264yfNie3jYLJBjpqZ2KDaXbWBTX/rqeTBLhN3p6cID2Y/ri4mX/AUiSuUWuxvK5ulEI39jd1y
Apm+A4ccQtpYT8JnSy/EU1WRB2Cng7vzlm1PqZ4jQydCTU+vU6O+NbTulEr3V1xzBNPd0QgqTE2o
rcm0aWjM5NloE6k3vtTp7ARp7fcbjaZzDD5x37juy8xmeuc7s/2g61NzF9MXY48+rwfg3osv8h7D
IrxZ7XPRp90WFR61Ac62YeYIKqnrm+bbSf0FsER/1UX5cOvogLeWtGyu3Shv76ck065jFNkXkrPM
Xay85BeF4+Kyh8902yBaTk6JFnd73+8FzawpKQOX1vql0XXLrkzm5LE2HXHhN0SiNMhhvvtdFF2u
scZsKXJtAzOZt5UeJsyZghtWDY+xF8vnttHsY2P50bYx3OHYJZO+nWiv3Xuj7MO4ggW8IZu9PNCb
KO5zKEM3nqalx2L0yCKt0JcUrXMY0p5ubaq39C0Smtz0d/wNncJqY3sRolDatmFjds7RLssOJmpr
nvDwPWt+1P/I/TxmjimbT8TYDdhweObRKq93Z3q1VabudOqTyKXK6GWYFJWNDmjCRTP30O165GHU
7LrqSldJfbJyzoC20+g3OhjiIyZKQPd12/a3Tpk2V3pHy7YqgM4Nz47HoQzRDG2Esi8QqiU3pZkM
N1NGQNm2bdwmDZ22be/U5GvHjjZ3AMuNFsOSqDHIaChd+1ndIC2Luo0PqeioxRQfgyz1qctARZGU
Nxy5HYrU/dpP8XRDbfS59/0xJKdefVcO5Qj2jpLj8uyM7MMslYWFW7lEntbL0RRRc58CNt71Knee
8sYk+IVZkZJzqi174uHTk0h04r7ldSTyU+R1OysKXdYwv3sejUnf0yZ74ay80WYXr5x7EnO78Suz
uECA2H9Oi+m64BY7HrL6sjhps8VCXagLs1XZDYIM6gx9bLMlWxvHzuuN7ak36xBq8WT2rX4pE7E2
A8xj3Suagm1+6XVZKKZe3gm0BKe6wCpRdPeDRYli5Kjmdby36BR2hKWqvcqKH+5kENc9ieLzHI1f
OjR7GyBmMSCEBFtfmRysqop3Uvon+jXVDoicvNF8eUUlA4WZ/ZmO8YBA1G8eJqW2+eje+clJmXyE
EDuqDVypoKOhcm13iRuUBKqX3nTbND0HyCtD5uxDVQQAhw85xUew6SxNfnYoM8WgW2xzvhhSjBC6
2NVFne4jLb1XcWfT9IhfuzBgEaIvy0IFXtS9FlB9K4+YyRAVDtK/o8dYbl0z2iNC23pO8oX+dHOJ
V8kKagoVWTBU81cOFV9ZpE+ZW0/h0DsH0/vVuI5/I8w8vkAZyKvPv31GX0RGRcUqgbsybEk4bt3+
JW6M5Tj4n6Y8vpRK25UWXlx/6tQBhUcAR3GbDGh1uPISTEmG3uZx8qsEKrZHNdEPOdfdmhNGSZ0j
TSmbm8hTR9Gv5sYmSn+S6uKzB8qumn5dXPovRtJol2stoULUge2SRmUWXzndZ6ujGeWn45Xe55ez
vRytZajoV9OmM4v8gfZbsvH749xwyhCyIkbJPxaoCseN/lqHQ3YTIBqdvuVtk+5tfTkZBeU6DXUR
pQ+G6v2KjlyS7/JyTODZVUd7ZO/N2qXFuDX5iLe12wVp19KqivkVsKrZ91NDrCr3uisYHsdjt3hl
gIjiSvdJ8sQV+JinmXVJoYsC1X9ePHi3fo/o/0XWc5vGSf9//m0/4P9De8Wre/Lflw4u2j+tFa//
/J/VAtf6B3RQKv2w5HBZeGuIz7/MFfoKXXtVZAss8dTY/7daYPn/EKtByKc5q68/ziH/f6sFpvMP
3aF7jNRYR3bDj/1H5YI/iwXYCSFjIMlmh4hNEJLxn3X3asnEnDWmuS1plkZH3KLpieqAER3I4mPP
Tn+S3EUT8SVBoL8VV95Q1Z91GF6Htqn5k6BE0QM4y9nQoO7S3I70rT2kGVrCbP6k7LGjUqYnHzUY
zmXvr7HzeNmIHgDJhAj9z7HGsjOcPHHnNaJC7brO+pGqdtotRew+Gk2/VkYy9YGx7c0xDcaCk8FZ
8Vx37hDLPMkSebFnz1YgIA381PokftTqXLvOm/oeAaz9wZjr4/qtjWKt12kKtlTgaAl0PDdEQMkT
emf7c2gTHMJxvM+smxzFtskpeCoeyjaWd+8/xbdGpOJkYPaFqoA/4s87qxBWt0Ui59BRTX6y9CY7
uWIxd3pjqS+61g37/3i8FZ0D35LuFwW4s/FwQ3beYjQsBVZ8SsZ8441Jct268Rr4Y35kN3/jGfqk
/erAlOGBOOf5H223UiAnwMboJSkBTPONoRWUmSjSuJVzsLzk4f3LW/tcZw9wNf3i9Kf7xkWe+TNm
kI9eMedo0k33c4fS6ugsc/nBPXxrEHg4tPE9A1OLf3YPTcQqttu1c7hERhWHnSJNfhVQehfvX8zf
d49cESY4bhz0JYCxf74bVK0a3bWMOYxVu/R7ty3H9Ab9oRnvBs6UOGwzqF+nJevKyflnHfvfusbO
x2ZaXXuJsI8sE6vSWm79vX9plllZERSEZHWctc0Y1/1nIxn1XdQZuAnSajkuFTf6gznt/M6uo/pY
S3GZGOs7uppEfsNWLBwWRBKjZE7BLpSh7UaIWxLPiJfd+7f2r4GYyZi7ScEwVlrauY+nR5zJThSs
bC/IJ1JJUt2Zpd58QBB4axQqLiBsof3w9p+tDsLTVEEaKxkxnjF/yzOEA6ETJ6gZ37+avx4WfCqo
hi7+HKwLf31mY+Oi+pPREjqDm/+wmVO3umOUN7pbDqeKlWSTeTFevPdHPbcD81bgolsRxvDYody5
6wr129Pyhgh9X5aPoWvua5fNXk6tatq71IM6zaGM52+jetjr1kevyV/Xi9WS50emDXGF6zfy58A0
3zpNQwceNsKKLxWb/xDF1hzUXjXaW3K1Uxx8s9Hfvn/B5yuuAPqDh9Ky2VV4Lk6zP4cVlIWVyWyH
aAdl99ZuMXxRN4rmZkJoL7X0AxbEX68P4+EUpLUBBhyBw+oL++3+lrJVOnZNIk5bgoUKV8pD5OfZ
B5/C+Qok1kQ9WGrEwCLh0s+JEwISQ2d4hReudYzTRE3/tp2rZa/pGtStCSH2f3gXGQ/gMfAO2BpQ
Gs6+ceqaUk3E5oVW4nPkan0E34JcBfocPcvFBy/pX/eQ0djjASpcN2oggf68hwO04T7FcxZ2giZJ
23tRgHKp/YD1+NebsY5icu+YKy0c22tP6bcnVZNo5miLJ0IR1eIFir58sbHBd0FB+zX8z+8fn5C/
fnOYec77U/0kJjohrghHPaIIobr0CsNOelzGaf7ghX/z5q1NNWzNwNjOc34w+CP6XLh5ZpzVJy+3
iQMRVGPev6A3R+GjQqfDrpz2/583jxoPrecs98KShKRPY1Vn2Ney6oNH9NZrDnrjX6OcPSK3tJrO
cnjtStfUTnHGzZqtIaEWgfs+15Li8/tX9ZdJZP2ucJUx2a4HDVDIf14WEtdoZP4S66FbfQYakz6o
GD8S7lFoMlSDUDf4MLLyTj+2ljaE+TiA2jMHFWa5s9PjMf+AnfDXtLn+RezDaPCvr84rPOu3tzTJ
ayHmkjdHIKbYAbRsL0tpiF2nON63+vBDV6355f3bcG7rfL0LOGjWExceDfNsjcCjs8ipBDA0EWIa
6MpZ9n6hlftCDNqX2JL3cTSoq76YxOH9gd/8JAlzYXMOCOtvemYbzUKj6xFazWgdjLWuhMWC8OdU
Fx+cGtZ5+PdN5z+v8f8OdTZPe1hQU7VwjUOipsskMe7NIUUSXDnUeq3ygDRweWhSmr7SkvKDh/rm
1wMAmkhUFG0wb/58zaTfIe7QeKgtnSvsW4u1nzuCuP6bu/mvUbyzaRR/BNE3I8AnpB/TCSVsRjUc
cTAN6/aDzcybF7RO2XyrqPHOaX7ForSGnRMPzvTHPfYe+U3I4aODwpvvJX0E1lVUgKRx/XnbtCGN
nRidTjjh6z36Fl2eMVIxpS5hP0uDWhHneWePWPujcM63RybiilxX3hzvbCICmK2r0mTkQuXGTC6f
NA6unmpUmGVynFbfi+umZAi3Y/7y/lN869ay5V11F+aqrzh7ikuqw4DWRoa2UvGwVLY8piYZWu+P
8taX9/soZ7cWLYDSaUvRSamNbBdpeNcao6NNPvnDB9SJjy7obOnAO1IKL+HLq8TYXWQNfMmuR3b2
/gW9tXQIKhBUInzXhX/z57sikOLJ2uSC5qbyQ/RT46bz2ZEZiKVJKfPkR6kQb97B3wY8Wzp0q9Wd
PjUF4UdF8VI5ZhHmUZF+6dRg/RdfG+Ur8GiEKrObOHtYjRfbw+SzLI5ta72IFsZEq6b+gyX+rQui
miKoxrHK20h0/tgfNZ1NmKnDN53b/rThuBudzBpDm+Tpbd9/WG8OBW+dzAlkQkhh/xyqTXQ8LDLz
6AOhC0lLTf5AeVEehijpP9jJvvX2wZ+CKGizl/3rvUCRsbQcCkQIWwfdad3U21Jz8vD9C3p7FCgM
sL1RJp9TeMFNEFjSxl6IxQeHpuXVl7NUw8X/2yhns9Kcd5xjNJ7Q3GbM8vGIIcCS5X81igfpkVM3
R+Lz9wCrWTqBawWHv4iABqMZGHn2UY71W3eMnAxi7CkdWhyK/3wF8jEiO63kWjgp4xEx45K53fqo
OvPGi0bRlVWXFB/HhaDy5yid6WDEUDXZtrAe0KNMxjBtIzReOyeiS/jBd/r3aGsRCPw2R26OnucM
vcWx8yFfk3Sbmtj3jZpxUO6NTOnahS4dcAT/6euASYIqPKFXBg2v8wONYaberOsEQmltaWAtFG2A
zsr6YGJ946KgqKzbUTwkawH97BZ6wxq0qCMI6JsCtAKuwjZw2njMMJrl+UfpwH+/F6BrYd1wacgM
0ST+OdxYNmwpcvKgZao7PyhwzfZmriZU2u/fvNe/+88NoQvAiZr8a0rLX0EttWEacw1BiGS1OVff
o4rWsNgaQtPni9yf+7nBOWXH9XOX9L671UdLkTFdmkh/MhPDscdZYBb2PUVvM91JDudkgRq5jocm
8vyMxGzbqMqdEBqdSHbdvrkfBg975PvX8ffjgT9FZAQbBRa+v87OcZvBPW0tzgsD3yzD4UncDJbd
pLspB3rz/mjnq+yaXOtSVBVMpyg8nbNFjye2cO5xorByqF2tNvX8aWgSiY+Xn4PV4eFQ/OBJnV8h
Y2JJwxBE6CWDnlewhi5OZVHZGB26xfdOtbLIxu49yMCY36ryozbK+QsIeBZiAKgli2oONaSztQk7
79T4CKIo6CQgJBagm0+tO36UmfD3nVxT5sGQAUakLPcKtf/tnKd5BBLJPolCrRBNFrqIhn7OJa9H
7ET1NweXoArff3Z/Xxha3fU/1nhqEv7Zh0wlGBLuQmSn7FV7gO+VXeAe+5A/zRXwif7+ZXGc49cD
Y/VoBzIPnn3CXau6ii6Q3JJBX+XPhe5qzUF4bF7u0zVsehc3+oSGco6Gr0lW4JoczPymaEvvJh4t
Uqw1vBpIBGcfInwsk/6hgdH4vJQlTlkC10osI7b8iknj5McGlgFpH0jFibzAziLLWp1s0bVRsjN3
3VLdstHFq9FTefmSLA3t5HTJHsio6O4100cNuRhJG58yfanrEwYDHO3srZLDPEw06nLDmK+xniCo
xFtTfkKfpPZWlNoXOozqHCN85jyOsd/uC7RP15rZwCPUUqz6CNOCNkqMH2XWzIEyuuybMfvdqe5E
cavAO9Cvki3iU6j4O6K9hjDiLwnw59chSWbf86lCxALKu38g21Nirh5nZFkT8N4I7qkmJiLo7Ay+
LoIfcnlyxAtbnRBW4BrL6GhBQdQi5Tp7ObiKaNam10pEGhYJWImGeLRx+uW67OSqbxtQ845dDQe8
bXQLO6c+X2EfkLvZtjEN4eEhF9yycYBuYRJ4aCqi7opwbyuDMVLpTyIapy+ZTUUEqquzyZ2O2O06
84cdijjrp23CEthMmoZKJBlShUujluEYm/0hQ/VmfulrgZRKM5z1TlVxjKIxUyrZOEpDOVeiE/J2
kVuiGAV34ohHC7ukE0i/0b8oiSZbJcqpUJQBeQhrz5DP5H01PLyuin/hm6hOHY94+KQZhex9lI4e
LuENKT42LmbX61wjGJOhVj/LRSTGLblYXRVarene4PslJGNlR1CcXHKbggHefIDLBdChIIOVa1xh
MDbH7Vy09SGKC7vdNkVfI1yUyIvNEmHvKSbKajySpDXWNw2TjrMXpZPqP8ahTOsdYbbiMUf6fEQX
vKTbwYvLR3PK7o1kJtVZDt1XE2wBGnVNiQE1R1Zb27gHIbWZRum/LAasjBnG824cigS3sRHnVwoO
wBSIrLWhuxb9fNd24NKYzWpXhRQ94Wg1VRpjXa1USVJvn85zfDAzVzldjAyqceRImqWBrLfJcVhe
2AR+l7sq9YvrWC45ukeJHGWjmq6+7jsG2yiADE7QSC8twswF4LGRtufNeEjS3CrRt3sxtZYpjvLp
szVMBt+RInZgkxWe527KEsvy/Wi0A7GWJonZW4EOK7t3naXky1YecdIpeRPFKG/8JtPKa+SVWjps
uB1mv5mcGJHZ0nsYz4jsznE1VTiVG4WKciPICo6/VXpeWQcRA0ZAwRhr2hGcSnejufhr8NB3qvMD
/Hk62iSvLiPE1ik9k1Fg8Q4hqhGlookeWexgRnO0E0iixNb14lkLSfuBZJLm+E2DFAfEzuZbHUKl
V5ncVbNX33ojX9IumYrlNvYXrwojwPz0maaZo5aFq/ZHGbWvvmTXT8KKacxA/ddPtH4bhWiUzNm0
2lo6EJvQ0zXTwyqQL1+0WHPwilvwgrcizWKDLPspuUnrrFrwh1X1MxIl88aZIiKRB2Ll5lAaHWL3
VtCWT0AWIN5VKr/AOCe0I3L9+Efcsvrh8zYXL1zmDAOx5LVGAIdkzw9FGy3fVUa23aauvPFpXMxc
7O3MoMmiyS5+druEJK0SGz3t1gSdA8T1NOPvNfLkEY5Hg3ypUUoDLG1o6W627GmvHIGMSE9xpAT9
JF3E1YveANWympkg1WWsNm1MlyrwhZWPWyLgLRdOmlWaE2Q0b8pWMFkmLrBlK/eKtZ0aLe9AaRx1
aXj5TscEcZnPKVAev9cGhaRaTCq0SZJ8TGJ0ovveSqdlO7lR5gZLNc6/dMQSycXo1fm0A6TjXgIU
ZMkanVo3t5Y3GbdmU8/pxmiXLmGWTcQvvF3+NVsnyz4kmDSfXLdf9KPVtwtNL3TY2cGuu1FuMGMw
j8jMNn7WKh2R0pVO/bSGqXJRCtV0YM8xwJxJGD24i95LmfWWvD70LB13eZ2aLBByQR7XLgVcWCcS
frTpm8gDVW/LHxrmCTRxhlJ2kDU9PrYYzVe9N+RsdZjjhfvCS9bHocc6bGyhR3AFtTXjKFlQHiDu
7kHi7RMiMxDmZ5mzQxxW6ptGyemHlBlzkOfOXRIOhWiBedhVkoVVPCmxqUsyJAMaRD5qXCKgaDfa
GfvRjrfhm8VvNNEXRIXaWGKy+i1ZSNqT3trWN1WQ4xKOZWl9zewyR6rbd3m+N2gwHzpHtFZgNNP6
RpUrFEKvwQAZTobPO63b6Cda14lMckdJEfgtOtFN4yZ9t8spdOCCdNPhxjMKF0GxJA97S+Wuk1ub
XBlvE1GZRcmexJOF8n/OP/fpUugwpy1w8sLCYrpzbDV9X8ApltcuStLP0ZKnw87PE/yeMAwu874g
/dpOa96PvorLn9rA3LipAUj5d9JVS7bxUq2KA1xEJWr6sldyY3VTAsRFT1jfRq3hAfqlT2rkPOZC
28s5Kkei77IGerJcUrmDGyQc4BEzl6iMGPtnNhX6ErT00F/QvFrWqRFw/4MaxbQdAExb/GOCL8re
wFT05IZPDIhDMQEUx97KPLspRgtJbitiKwvN3JDXyRjl0FuoMPhsIdLY5zSBNvrQzlLfyRbN/0b4
qh2+msRHOBdjna9ZuB2K1+eIpCUce7bZ5deyWmjYrySBet6m1aiqMIkLq7lbGmfJh63VyST7Lsw0
lT/6SXMjyo8iHYq9DXNi6T5zpiRC6VqJfkBRWg36Ei8B0hQ7q+46BZ0u2o1O30aYZqZWQbpqiSKi
8pKba/qQzf2TEKnqpXExq7qa28FsWaYx/ZESvph/FQZSWT3oO0cxFbFhs/nSWlnt6tKd4YS9wgwA
6gA2SOMVcoAsNjtar+gDpngwCNFKRGC+7uOteAUl1K/QhOkVoACmQZpBu3IVulfEglxpC/oreMFe
GQwVnYZil7yiGfpXTAMfsHlV0tZhUR15oIHFxBdvqpqN0FVLiguwhzJun2x+t7Yl6wEaxCsYQnuF
RHivwIjyFR4Rgby5K7Ledk+TyrWvo8EqubNjYciweKVQqDJvDX/XvFIqWj3uH6RVZsMW0Vg2b0qN
NIUdZuH4qKNBrS4GWU/L57Ydky5kzaiJZZHA/IJaivR5RAuIxZSUJwUMZlz8XT4QDL9RA9XRjVpm
7wFscAWTochgcSBZzYFTTgmMDuuV12GllZFtPXP07+Nmbq7N2s2ck5aC+UA1A/GDnmPyNOeW9ZRl
lUw+ZXWVN3tw4NkNwFNmLFSl/bGdlRqwFHmWvdX8ImPLSLPrSRSTWW5M6hXxrjVWg3s/eBDHdbv1
bqu5K34ZeTmLTdl1gx5A/nHYOlsm+EM7E9N9IerqOzOi+amsjLnfOCYEkz1q20wEqC5cGq4L2R9V
hRVwVVnY+zI3hx8znCydI4xHeTOq8fbMWV9HW3RwxS9fsu5Dr2pB7bR5P95Odu4VGGCM6Gdmuj1n
lxrWY9DMS/5zIkVDgeNt2kt9XOZqM2gmKzMJlBCiZERUa1UlbAvHzhL1rmBFAFlEvSi0sEAhCfat
2t7mHHnwJ0NT/SoX5zFagGXoRfzsKPjrHbmfMAzdflUMz8OvvsHBpSLFb46K8cYQU3rTesOPusdK
QbEpu5riigtAjOvFOQsPoVEJ3/qnWk3pL2Tx5nCRuGRueGJodi65HxDaKs8gortfuv1M/Z9MPIEx
kYQXdsjNUn4firF5zDT7YeIglASqZ3cU1Eg5sWJWub0fiXgIM71bIAimjRckrjmvdS5XD9mPc5YZ
Uzc0kiy6L5Wnz6yrjXHpRdrFknlJqObJ+GTr8XS55G29afvZu/ISQTQfTPcvftJGJ589wqYT1YRN
Ulfapxrn5FNp59WDqgdtlxKh+Kk11XiHTQ7feeSn3yoQyRxCF001OBw4va6PjbyuxVuOAMmcfRqV
CUjQTGDG6NRD6TvLJjKX8dp2MEJVTcumCgtL4Drlp2WqDsZQlwhW+uXSHF1CTgnr6YNkmTFa6hIQ
S43zf/Qy+xH6a3owZJl9XVhBtlqf+xsb9uXGiSbvysXjROoJ35YTEMhobGQ+P3SC9TBpBvuo5rS/
SKhgB1OvX/ZLcRKVve/FPAdoVPugimzsXQmlPt8twLqgTw9QLpiPOkfsg5BTTv7pZD4ttutSASyy
L1WVTxAHYl3gRlnGXTt5p2mOqs+zhl1u1HMcOLPbniLbP2p0Y37NY9dcqDH96pd2cm3p2squgwtW
p8T2TYWjPQIUbC7nFuaL59j9/az1s7sD2khIVaNM/YCDHwzSakdaRmtn5eJp5LgZLDOsKeHJR5A1
PvsYbFtmjxh+HpvuxCE0nWm7wg5Nm0wkO3uKIL92vhvYZesdyJzFnaRkeoFgzz0VXbn88jzNOuQN
wF6Vm2mIyPywKP2bC0DzvvDz6GDGvXbK0iQ9pDXliADQYrYxpvhWwnK4tQsj/ZRijQQ8N+RXEAq0
C+oS02EWNXPZOP8cUGrsymgyAidzh6/Uo4CuDzlWDK/LX6I8Xo6StuMlSKrnir0XJwsL6xTEw7Ab
5/SkSvzdwCPkJ2S/5rHScHI0wNiTYHZd7rEHXM+um3GXsaUswBxrhQWxoc12GYf6oOOTuUCKdbf4
rX+yR2SvG9ut2mAhg2oPo0yZ28QFMFXTmD0CENGOtWscx0JFF7Yr89OQO18ANGpwrol3qDq7PgFi
03kfl0k+ukktrpHjwO1wxU/AJ6wNbmzdijz61dvd48A1PHP8WNNOnEJ+m0gfwdUMlWHr5Fn3YC5l
fyyWtD0A1rgtqgE4MWgDHmgTZZRTXesWOQbbLrtXT+mYpsSIcQKehghknmVxEmFdsoxkU9YooQMO
+hBPcruMvhrWnCccoqiTbWbCpseNafauH1S2QTYFLBOMONPKcJBpO7X7Vu/GCV9FNdwnlXRDDqPG
/RhL2Iv8+Vg6/YqqQjhEA2giuyk0rM3UHu4n5bBr9aCMnFxJ4RYrrm19rZ2SUBmcDeZ3FNnlLoHP
Fu2wEAptA9Y6u4YJUg0B5aEigtoQqzhseFrZpmaKqDYWprqSD772XgymWMzJsevsZx/v3b4YJwJx
RJ6z34pgEzOBDJVrBaldUZJVCdWexNdKH1J2DRYz15Ru7zDnUSh22gwbCNzNrN6ktTUYFzmJYAPu
eW5eoM0TjkSVjNBoQGKPMnTrQtxqUep6eNI0gmxzz5qftAwyxyYjX8vECxRbjzj8DIlP1liZdJnZ
96CfHXUlbcwimLlL/0crte672/f9bTGWkEIjzY7jcGTWfqm01Ft5lFZp7XrgjLyYaO3ijZcJs9um
rrQ/V7XG1IamMs1DpXktCxN7y/pqoIwCvRt/Vb3DqE7luJuLBpR353YP1SjxDvvoMUTA6tvzKtC3
ey7MObPpRLbCCnrVT5ic0x4v+KwqgD2OEXvOXT/b0VXfGVkSVDSdomDCaHjtO7WhMafHAwUnt6k/
i36mblwtXfRoO/nEeguEPMb1Gve/hjZ3MlBqY/0s87EpLyaCIdB5q8gUV5AZOeLMovcW3F8E6u5J
bGWhwY7HlnJg64+NLmqap3r0uIZypmrqj1SOAmZa7p4Z13YSeNIsCVicaiCxjZF7V2NVePdLQxTL
rswiACqZ284Tdi7O4qGwUyh9zcgeG8FBq3bZlC/kDrU9/FMD3Km7OtgmzKYUHMXex63UHk3wiEAK
9E47wBB6ghRiJluniDGsK8qwPXrkYl55P+24HIYy7vttwbz9xW2s6GcMSJMB3Ka699K0Sy5NNnVZ
yCHWAPbuF94PAgrdcRuLXucVJEH9XkYjRnvNNOExSrSf5Zb4mGiBRFTFn4sRw/8FL2DGsc+L3WSL
0kvitKdQDP01zkcw8xBo+DrN2cp3HglaV4tsOZD5Y0cBqfaA0gapXiGlNCkgeZuu1nHd5ZDmzE/S
04b4V5bleY/nD24uZEvpX1VzXA8P+iLteo+fPVuPIdi7HByt3Iydl8JlpUIix/J/2DuPHseRdF3/
lYuz54DeLO5GlFKZYlZllu+qDVFdhp4MevPrzxM5c4ESpSue7PUBBhjM9EyGIhjmM69B51XlAVGN
QQqoL8KuEEL0ErQhw1EJaA9VP1MaONKAb4b3hPBSqUKVdZ23dVam37XJg25ZJ/H8pE8zF2Bvqz26
swv2qQf8+bq3fYwu4T42coUdGRfaxwE9eOfY9TNmwIDtTJwqYORSCIzCWAofkZKd6lLjw+/reBSd
vdNCE0qb6MRkfuroAGXvmrrFMz4F2GObPuoH+UL4ltMFdo0x/I22KsnP4hUw+cNCqDYSEQIdRgra
/fwJKUIlP5TcddRrbSdLKCC36XPV5yqBcZ3Dk8OqYKz3XdSb4wExHBw96tlytB1lUQu4TWh77bEU
oIe54iq++4datCPKnvW4IKI0p71XPTudZIiZg7W4frEUmXieM63R3qgz/pt82w6hyKVoepXauJH1
RxvwNanoWLNOoREVzsM0eKUAVEGk8GWmPDjsewi6zp2FFtJQ7kJIQ+rnKVVinIemiYZA4OGOOZ0o
ZA7dc9sCxj1w5evDB6t1yauQ2jUUvmRRJKl9rJKwqT+muWXCeMyVcXwXzoYa/W4qtcAEClAYGgST
BbaPi6VuPow4u4FMExiC/13FhrBjv4Tb0qNOm5iKdbToDJUPLVEu+h+lhpXGjpOX1G9hfMYVVHoR
D1qFcztdJIS+BLLUKgrnlcAJuqBh/btrzenvzCJT80nHJsp06tzauXkaRD7lD5RnOu9TbtDw4iYr
lEURfomDcT0gKItpOFpkrdban7wpM6anBZ0E732S6xR/tCQZiIh6M54jesOmQR4wIzdmQTnusuIv
6uf5eFBis0UUodZSl1g7VRYre2sXoKrEkXalQacc5dzsvtKpFvmRUiukkNaI9iS55TzZxHkl3SZo
n207IdhYWml9FChHzAfVaRTnNIahgqKBMRsi9PaEgFHxuainsT869TRIY0CecuU9JNJYwbwgrpTp
E8DjNEZMOy26QvER1KrGYxtalfdcpN08B2GFj3FgN5gAoHoxmNneoFOQ0OAfmhQxXGo22b2SN514
T3cq1O+sMrOGt7mtVzTivb4W7ikLAdQuu74t3fJJdJVTf0eUtnA/zLlaw8YdxkkR4vjS7PtfiaP/
4kH8o++5/959/z+/SsS+5rffi1//97+e4yRHXi4pf7V/KhK+/L/+TVbE1flf9HVd6sA6qMIXMP1/
NAk1+1/0LRHeBiuCoocEwv6HrKhr/wIQoGkkHZYFXFUiuv+ftNG/aLu/sDos8PmAJF6lbbTq0oKl
BJ4OisShli07xKsOewbpnWezVB/hxCp3ujP0h8jymoc/1uT5383YG24/jIKTC7w9OCnIdUMXPEdZ
aGkhTDEVy6OHjPBhTurah8I9/nsT/n/5SZdzASXgMBBCnlBe1kyheejc3Bu8+RGx3cpfOmXx3daa
NvABsm/9R7tZzoU/DUwTrhArt5ZVRHvYrWxHTI8GOvwqWtyxbuwJpQYOoEtHgnhvoc0XEsLtLRxY
6BYoGR4Zr15RoEwuiE3gX2wfiWL4o5/fY6uIZlDMXNWhRUVurE8I2FSH26OsvZPlZCUCH5dOF6Mh
+HPnw9h1MSlxJMbHpFOynBJIwqtI84pXwogXofnRSPq/G6Yyh4LNqwSNve9tANZZFe8rRR836Acr
dAY/yIKkCPWFBhwAO2sFVy3dugnRxkBiZqn+pp4AbL6pfg7KUt/dnvoKMCEHQkYUVAZqYIh1mquB
YmF0tD7q4XFGI+FHFGH3ky92cagjY3pbIUyxMd6VpYYVSSYJ6NKSd4FxvtQRhkVpwpPxODiD8CHx
UYfKxukrdOH2i0KFLN0pxeD8DmmG/NQ0Ef9GEoIw1QNn8drNZXLDkFJInDzzX5u1t9VUzmISToBh
EV7xUTf7hGnmxkG6OK7ypIL+B2eKiBuN+vMJa6nwkiz2KMDCEThGwv6tVeqWL/uVQV5YBrAvEZVD
6fB8ENcgdWoxNnqkw4wBi6PVnxI0pL/c3izyljy7E2AIUyOk22bjaHvBUWx6DO3rKswfce4Aph0j
44MRgtMMLrKC6fhVuC0spiXEeHfjU70Ad9ZDsz1RurOoFpnqap9iUy60ZWirR6cRlUD7Kc3KfVO7
RgAEJaZdtzjt+yUXjX5vxY6bIn8zWv2uoQC07D00i96h36N071+9IOA5geOgmoeqsikxO39cT6TX
jT6AY3lM3aWn/UTzErWKRi1/5ylq8Xd6sZi/67Rr3Y0b6+LYEu1pknBlwth2cTc4H1jCO2q6e/mj
F8bmMXGscl/0brhvVbV7BFoQbRzby/0lx4PNqVLBAfGpn49XwPnFwaHMH4toBII56SQYTmXsby/n
CuKEKSQYJ74xpqMuF9/6MjK9LhV9WeePFfZX+ttMdfACcRazm+5w8ajcgFbN9BGUdfqrxRxri9V5
ZZJEIbzcQBjlv1avQFUSr6M/Vj1WjcebSi1nN8gw//YkXzzrzrcyaYGtwe7nwAPWXm9l20FBv3bL
R32R2CFceqgemEupfCsz116eBoJ3xG5QBvw0eE7xxbPrrPcjyAWfC1u45G6tUk0ASMIGEfS0qDYN
hq8sBO6HGikJtBcUlVdfmw6FbK1qGH2hcPpj7Ob4qDdLsXfGODk6Xjl8FtG4fBJKnu7j2PplpEv2
QEKefFG7Mrw3FsGZUy3z+8bKyZU5WzkHNQSJnUarGjz4GjQ7jwNgCdQegtJNkzf6iFMbaprYCXhC
S04FixeANOnuR6S07s1lRO1vTrKft3/FxeK8/IgX91LLImZY7ZK6iUZNr70piGKn/+hYYXFS03xz
l8g1Xs8V8pgtIzBQhesIgD62mmntOAWATEjIaSvj5gS7tIz80Ry9j2mc51+RoDY+0L42Q9okidP4
upq6dxXcRezrpglTnNtzvwhLoMsSezqSBUxAtqaDdE1W4UQxTYEyWciqoXHwMFv6eGfUiAC9eij0
y18g2JoN1X+1B3UsHce+q/sgtaQ+pT5rQTIvUyCLdL9vD3XliwJZ5n02CYcwJF4NZbGnRKTAF0eJ
0DhRfTYBxSZiY0IXVzZJETUpFCgYA4jqat+oC/qdwHI6Svxdf58PDgdZKPNdP5riXd0Y4QY77up4
BjhR7AkA+hrG+ZWtlkOuLzgwBaqudPtpEuhezl3qK5S39r22ZBtpyUVwgB6MZQOBJWLl8lxHU91o
h2MdOXUQTeoCeEu86xftc2fQrVbG55Aqw6sX1NawFSaOhFUBEnW1oFQ1kGwl3OGEDOZdZqTtuyVs
w69FD7KDZkP5/vY2eflC50fS4+wTMfNAwd625T7647WPmjkKQ6tcAsSWZfkz0YCNmEWVafsRhOeM
iPe85LvB09LkwZkQQMPyQXNrn3gEBc6KKttHHTUzhZ49KE6/rfS8R9GJhvMdZrxgNTMr1Ky9yGnv
+6pV2tojWIKy8UVb0xUgQF3KXTpMSuanirtIA1Z0YsDtzkg2Jr0+F4i1aCPlfFWYX2/P/vKQMHlY
xFJcxEEdePVqwa6c2lbx1CDVW3EPeDQ/tvSDXhtnyAQdwRsic/6dasH5EptoZ6NgZmqBV9UTwNGe
Min8oE+353J5jTEKHWOuV4kcW0dP5lyVijAXLWiRbHyTh960j3qgQWGOft/toa4tG5k0sb9hgRIw
VhNaIjuvwmJWA3uewGckSeMbdhJu3MtrPQrEoZkRWZwsopAtr6+wgmwtVDVFDRKjs/y6rNoSZDUK
jIh4xoA+xzn/yk/p33ZKavogJ9Bga/vydZzEl18Buwm6PMQCHorVRao1NtqpWaUFTjZWd9lCqTir
cGq5vaSXuQCT5Y+rcDMQZLqgUunxsqh5VWoBKqbiYXSnntKr285PSKakza7udJBjY2iWn4DSywbs
oqgaKPYayTq76Fr7nZGnCKjf/lnXvjRVLFhRFhYYeGmcb10AMaQcXagFIl4QtR3p8VDnnf/BKFx7
aDRRa4JCK2/hP+6g2WoMkXe6FrhRg0y154RPI95RG4oBV+bCjUrlBQ8PHg9ZG/xzlBBD096c3C6g
aVF+UagSnPB53DobFy8UoF0CYQJMon2sO1ZzsRVQ9dTR58Cssvi7WurWN4uqGmZCnvO+wy73tS+U
y3MhqayQkzSHI3k+qzQZxoFayxgoOaKQey90mo/gEsu/kt5oHitjBu8JGmbjUFxuV6SSHIpYcG2o
BGCZdT6s6syuM0SdFhSYwAa4SdAg9ACOv2uAu9+prUZ5Xehp8k73cHZtNKP/rOlDZwBYK8S9uhhb
VMTL24LomQCEPI59KiP881806Dh1W3luBCgW2qgVDxjVghQ33zlt45xqtHPe2GkdvUFrU31Yaurx
O9h2zsZdf5HtyV+BOgG1IHYaofT5r2ghHnCQkIVQiljd4WloAjERg7gL6agdapS0wXsZ1t+qEmb3
rzyrcmiPBwBeKQd2Tf01vDLzwmgwgOrY2bdwmuK/YcG8f/UgFGrJaLFZ4sRaq+LA5LnJXNod4q1Y
zGBAHKogJ43K+vvVw1BIc7kKeZsN6pfny4g/2rRQJtODIUzzr3mVKA88RspGweHiRpBJucN+4eEk
9llT1CanbcGElcAu2jT/nDZ1AeBvAT/z6sk4tko4R4meUtt6Z+pKJsq8FnpAS93cj5GR+C7+iPt/
MAosXMoZ1OPQgzpfssQtEQIuUz2o3XDw4R0nB+RMl4136tqSUbKCi01dAzaa/Od/XNWZA2S1c2pG
SU33RLbY7ZvFVR9uz+Ui7ObDuLyF8t2VSozrS7ScuqIoeiPo01C8Ty1v/lbA2qX5RvlCH4roTR6b
ybvbg17e3Nwf8FdZQelmsc4DG2daEl3Ji0CLkzro+8z+zGWl3Hc4TB7hPOhbxsNXLlEUCKg7Ih1B
0ZYM43wxjcyKoyGPy8BpU5ze7Lp6k5t4xOTaoN8jx5G5uw4t+BMEHjPw3Lp9wglhuAeBUz8UuJx1
Gxv1ZV3PkgESYNwCDdpank7qI5foj6875WU8u2VdBDjZgz93Id28t5vSfqx6dfjl6qP95PZFXh7s
HqIHnRO7cwEio0DeKECQ99hX18mhdY1YHDPMpgpfhm4fxnZCVl0xwQBu/WJ5Eax+MQ86LTub2w/d
t9VF0YThDHrGLoJ8qjEUt5LwUW+G6AN9GyuIBM3mAz3g8TeCbcjeF4Oi0bhHdnLjd8hrffUzyLJf
itRSc2utDIe7oA3QrQDXNoZAU9XCpVXvifIBEG/qAqMx8tKvPBSHQRYkNXgrCC8bt9lFAsA1Ceua
xaCeiTzw6mruI03ta3p0p9p2+ocwgYLjERrserxQN87n5S0g7zNOC5eNgyWbvtonswdb0xP6ScnD
9kEPgT5WhET/YBSaV1L01SbWuOhvtoUStyI2Tux351jHQ/0QIvi+caNdWzb5AmA0QyEOaa3zuYyx
mlTprBqnpHHeqpr3QxlMsDVhPW2EBlcG0nk6qVqgw6jp60XTDQJCmvnhySyj/jSWnbXrXAVv7SH6
ffsmu/J5IEBbdE2QtDSpJ5xPycvrGEnG3Du5iL8ftR7n1iR2o42Fuz4KGCrSTUq+xmq/zQQXWMfz
CsSD3dxbrYdkNwTW1+9qoho0rriYuZXW8XRl1XVuWIaLBbkGrrdOxH1S4nKluaG7MaErH4ihaE3K
G1DqWZwvG32NplGAU52q0BA/krr922GJKUKYk7O//YWuDUXEzvsJyx5dsNVj3VW0T5Q4dU89Xfsf
Zm06dxitpI9aBvL29lCXb+kLPgHhURRwkZWSV9cfd7q5VFGL7QjbLsOGoZ0KaDeGAogcOzPlIe+b
fg/kJ9I2ZviiM3h+JTKuQxrECw6L3Fq9JUplZAieV+FprJMMiC2AmcyfcP77nnXDmDxoRWLi+FEV
32aAyrBs+kz5hcq7eIADqKZ+Qgz4uaY885cLW+ZeoXEdBpphzFjm4Br2t93oyeSbTGg8Yt8b4X40
l81j5+hDs1NTHZ+Xjj4Z/3Wkjz8bOHS4LYw0+jAP4Fzs+Kvep24pMD+dF5emdNW7oMMGJT4iKO9I
gXFiwb2ovfY94C5T4GTkRG/538e9b7pcEgdwuer7bhL6fBAis77za40vadyi/FtFytKAQAZf9A++
J2klYSslazK71dapRRMViwjdk1EBwRLVRy+RLIdSAYcUPitxt5FgXjnm4FykXgSICTbR6jsaE41e
NV/cky2IK4cZdXgITclGYffaKCSS1N+RHCDwk//8j11qqSqYQXnMRyym92XoWn7aFFvKbleOHaky
ahoEDPQfnNUoOprxUTcwl9DDKUMxjfHZLNl7pv6Pjh3XPUWjl6V7aZj9MSHRNNCnh9E9Fd3S7W3c
s99S4wC0q9ltck9N1LqrQAX+k2UkcoZ7IDFBaxk0N42aUMm5wsLMrY4ZDoHwy6ZhY5TLaEcCS+S7
TPbPMspl/mNuS7rExtKr7snFkxTqPOT9GVY5GhHN8BwtlcapMcYT7tT6fdfDFbt9o11J9WmHkuJL
VRFSkXUS0pTQNxuQsaduKNs9kMT82ISR7muDzHzgLZ0qzwSCMUqaRJs8eQYu4xvH8NqGNS1qVhTP
NdKVVYrSYcsBYCrzToR9FUaeSFl8y6wxfn3QIMU6KbNJheNLTaquCnsI4Qyz1B6O1wJ1hcxJjEdH
Mb2NAtm1z2ohfyVTERdpr9VntXI9LJPF8E56pYRfc60b3w00jX/BxZvuDaML30Au+htHef1Jgc/2
4/ZXvbKgdEEp9kphUtqgq7MJDx1FhBGqPVoaMHgqgWdnNKXWVofl6jguURgXGsn/umBmRHptwQVC
QkE081u1Vx04Ipr1/vWzoROO2A7KRKAZVq9uonf8eQ9BCCDrIrC7vN9P0C5fXfIBfAh4hSCMS42m
2PlBxGEUVOnghqdeK9x9ry/Nvhwm63B7LvKGX73kL3AiV8r4uLRKzkfBcVAtrN52TmVCML44pfYr
aVzvuS7b+GNriM2u4pVrmqYlFQDmxuTM1UYscSLpo6wjspxkR4bK1mnEuXgf2cpWS/rKbgChwQHD
ioyy2Yu3+B9XGWLJcZzqtXsajM68p6viPpDObhVpr0xIemBS/6HLfHmy4ghVjmK23FMJAv2hroX9
tobyjR9VlX169cfCIgNAEapKlM/WHct56KO+hxdychcLU7U4Fx9UIoXj3NBl3xlhX2/sQePq5Fwg
lZpKnIff7Pn2yAe69FQ7nZM3m+VpKnXljUQv/a5aXXvM3NrBVrpzsg9Oj2KWb2Xt4OH9Ek6BSkfH
2DWTbv9Fdx+YpTKDSNq1MLe/YiCEBy692VDzO9gAnw0cEJDKET1qBHkWdryplAS6neisqdlheGDZ
R/IC99GbETnZiaGH96Jlpf3VmEpUNeJy+qwYdvaXzhVq7tQhKo5w8VCRGaZInfe3v4I8Eqsjw/NI
W5XOO3mYttrBMQyAsDFm94SGRHHEtr566E29eMBOVDnqUG9PWdqBgIAVYb1OZRzVJmzSLeI0z6ET
pL58rj92dFVMeQ0Z0D0h+o2ihpO5pykfu9e/S6BE2GLSzIDq5uq2zhye1KxmgvAKhK/3VY7KQBKB
NRy3Ephr+0tebzTgMGdA2ut8f011Bb2jFFw/PZZ3kYYugCYSw7cax3qdTN7L2hlo7pKhk3IiOXk+
VF9UqluGvXNy89B5Gmrd2k218x/A/f8c68wXQrcOICzRE/HuKs80lapM8RyifNpPzX3ToKtvuu23
2zvw2qoBMmcD0OlSSWfPp0JQljgYbzqnyolNPENT68HCQOyYTbr27vZQl/BXJgTY3WOf0xa4gIhz
NRMOThM3QBfPftmyBQC1PSZ2BJN/wtE6mrGubczyvtBR3lnmYBLV53/wI2wVlKg0uZCpxPmERRG1
ihgJuAHFk0HUKQJUVR/uVTvM947d9QFFIN2X/I57vqzyYIVRdgxdzPY2QsNrSw8ImI4CZXIO4OpC
dE2wTMqSkNzj/HS0YLjd98po+bZhLxv3zJWnWVrcIKxMwIatznrSWugtAjTwyWDD+jRXow+oM3j3
KqFAYOZ28nB7leWuWd9r8p6HvUCcxqDni4xrHBIpJVt3cazuznNSgfEweMZ/MgoykibAReINOes/
rjBLbZwujSznRObp3IvB0k46aoobV9i1ucg7kiiDw07T9nyUxIKfU9HsOrXKoPq0ZpDoQQztcHsu
V8ovzICIlrawzFdWwZNkukaJisOi49baUddD02/hLvsRvqN+Y43LAV3CLQn+yx0IlodEmqNIL4g3
6HxqoIS1pJpj++S0GnIAThPvnSJrd5ydrdv5JUI63xKMxVWm0bCDDeOsdrvSjY7i6pl1isUAcVp3
I1Twl7BxBmzfKB6g/+FlH5tswFEEJjKw5sII20erD1UHHmpOXV5X4+IYmajvwb2oRX1wM7SsUaso
sVxcsMm0ePhrbSPduTw7DoES5XrZqIXCvbohFcNVYkD75snSI/qlxSzejGax3OOTCE25wQv51dua
Aalk0DqTpVln1avIE3jZs6jN0ywhgF1vYO4XWe7Gtr6SHaO1TrKIfjyapAjMnn/8FN0bt+SuO2FL
CnA8qpG68Wzsiu25ISnWs/hhshXvYEFmPeWIAf72kibf+BWXh4sfIYVtbRCVsKFWi+uFaYlpoGGe
jMJVj1Nt4Z86bkVZ1waRRCqCThct6vVtNKhq7fWkiEgNOK5fWS7+P+YS72+f4Gv7hGCKx5rok673
6s4LgfwoQ6TZJyj2BDitjWqz6gmEY2z9jlxyq1187fC6Kuwkiooc33XbI9Y6rTXM0Doh6BVSsM3q
E+Kp7hOwh3wjdr+ygDSlqdFS1wMBt74Czdrup0gQJNBZ6ocd/r910EH30l6/8xlHJvZcMDL4Od+S
od7U8Yyr96mgB/MGqdzplCrZ+9vf6fKm5Y9DH6APSFEKQ5rzQco5L9n4nX0yED87VGVPUyJU7ccu
D419Z+nxaV4ac6M6elkzYUOQcHGeOW+QOM4HdYTijapdeyfgFgvUn0HtPy9NTZkExjBO1PzjJ2Vs
53hvNrH3LZ91vXm+Pe9rH1ESZOgpMXUaZuc/wXbDpJF6t6cRFveHOta8J6vffMeu7Ep5qRATExzT
cV3Vu9K0gU7fexSiRvODq+jGE/7SqIh2CE++ej6w9DhsmsGbAjnjfD60Yay2QIniVBNXov6EhG9U
onT2T0Zh2SRDjBdstSUxkYXzn8bhKSUffS7giKFVpBUbofGVbwPiwwSRqVKMRZ34fC55Yi6kEmwP
Gz2nt8aMByuWfdVG2iK/8OoJpoRB34ogHHzJGlZfK9lQj7MNf3hBAadwrRzPkDELbC+lcDfU06Nd
YqWqQfP2X7+KAJVxdCRKoxq62hUjMkYUDDPKXGipvu0NgVxRg/fT1tMp/85qhvI9kc4v4GhI+8/X
EY0ZeOH5gmkRUnCBEYeo0npZrWc7FXDwPoszqWjT29Hr9yI7EbcpMhwXRN9qXCuzUTqKwirISyQn
YkUFlAlNdeMaflF7X0+PVBAgyMtOWdvX2WaHDS5y2EGOkJNybMpEYedT34+R5tXEsStGQ92VkaH/
bhTXfK9ORjrs+nFcAnTJK9ufUe5A2EGZkR6luaUbvq3WIsE1fuiy+yjHAHw/p/PyTUHHJPKTWqiG
1IAdJz/LbPcjGAlDPaAim4T+5PYw4Dsj7LS7zi1E6tNiRrVj7GP98xIuk7oLY7sydj3X4W8FmEq+
1x0XLTK0MxOVLxJn43NNt9vYp3lUZQ+kSuqeXhnVu1RRlsjPK7UTu7rJ++hLO5nqvZqqxpOZ696z
YnUo/dMXV/t7FW/Q6qGTcks+WhbY+xl2PHQHMN2FgwYF1AMfwZF+PjhTG5Y7HQvVb5HVaznq4l3d
7ZIwwvO8E87ANM0BUcJprD6Eg4WxuRs66pMlUFTa5VNr3CcZcka7xG65sKV5/C5CcO5Lm2CW7iMf
aVIRL/R8OPAy2+OTiajAX6lTDOabKIzQI4L6qiaPWF1nhq+Uhfgda+47B2yZWxqw6DJP0WYe8yTP
7ys7R4il04Rn+x2JmnfnqoN2FFHj0SeNwHOil5bnvw10AoKlQa8LDTekbWGNJeGX2wf4JRBbbT2J
5QL3gEEj8KdV+O6OUYH7j90HA2of7yv0Cd+K0lY+pH2rFrso7rsHe0nHe0dRhjt7UrAY7xX7rdE1
rrJDyCXcGag3f9BUZMD+wU+z8MqDzUt5gVra+aHX+qpj9cspaAsre56XXg9U5GcUX0ETugb73Ict
EhlWPT+oGf9h1xZZVz2FeY/Ztubk5d8VvpQ/w0Krmp2Bgovy6ttPkibku09yB7BD3v5/5KnGyBuG
jEkfZEWoNn5Pgf+tZQkEuG+vxOXbyziYn0Lo5qol+T4fR+1F5I3IewR9XToPKKZr7zSh62jjJfbn
20O9YPfP9wNj2VTZgH2/mLyejyXcGE1CRPRwlkcVa48g0/DRG6Ic3bQqF/nBm70mOQxoRD2SfNIK
H9vBejTYu590t0I0hmZVi/0YYgm/prKvbFQ4+hDxO7Lgcj+7c/0xHyxvOsytG5+QUyvHHbBtjFA1
oZl05VE+Q/ijKE1/4ptlfoZw3LextxEDoNEWNSe3XQb83vOhsTbW+fKVoQEg0W+IlZIKr2Mce5n6
1J7yPhi5EPZ6kZW/RdLhwoWk4t0IXcV3ynE63F7xax+XwqME7Eh+/JqgaehNkhI89MGMaMnJQabl
EUTPdJcmkbKR8V5GI1SJIPmRGNL9IuU9/7ZmmXBbanEbsKUbv0Xg/0Egt/7qGhGjgKdyJQqVMHx1
KhYoehDbtQa6C1Kio9DEPjTTLVrtlWWDpMyzIiMfSC+rM9GbGlJKWtIEIuJSnoF3+xGKRn6F/NFG
EHB1KAi0TOfFWHMVBOROlNtdXTaBUtnRTs2QJprQkYGRgu7M7c1wpZRKJittXwmnqLCt28pIVtSJ
LQMdyIMGMofIYVtThIK2MsTvMYrs3tHTaB/ha2JVBSBlWHYCzPkhEqW4u/1bLlMbuqS6LI0AqyQb
Xa0wz63SpaipAa1U6pOVWi6eBSVy9YWRwxGL5rpBCBcp+Jz74qD2KCO9/gdAQJe1XO68i+KmPlRQ
DDytDhrUTe/K1rGnfZvpM6J1Rdl/x92IyWutd1dyru5iAP8bOIfL8yKLQ7KNQgBIg2n1ACnCnpYK
VljgCrSqy6JfDqNiFBvrfGUU2eRExwVvHKgpq+2VohrVNjrAbd3rNTAbVnNf2mr36lMpEb10H2k2
cbGvMRM48w36TPoZVGqvHGyq3r7qbd6gV+YCTo0uAOBt2p3rVjHMiyxOZ9sIUrOrJAa1P/COKBvx
8tVRuMlopYJCJYU7v8doQlL2jjMzQJGwe1gSbXyPCu/rpTRkE5riOh0ajr6zLt3mnddZjReixlBm
7RO6xtGbZUqdDS+1a5Ohf88O5+MbRBKryVTCyfpIMYIZb2lAZ3n51CuT9uH2WXp5u87fdawXJQyZ
2VwB0+a1V5MJJmYgsBroDyb6te90K/b2CeJ5PtLX3vM8FT0a/8V0aOdB/DSV0at2RZ1UhyjLC3TF
C+1gpGIgn+hxZM8wNWjKsjwQXiq+OYwV0n1mfDc2oThQhxshsyMoLCQeSFPr+IhwVoQo5pJsXJqX
9zPNbjJ4HJoIE511+js4BlG6k+kBvQSk+wrH89sEb5ORatH+9jJeGQpVFaSQKK2D7FoTE3qcqLmG
NBhPo+d+8xCw9AXX+Cc9SrZ8gS+DEaZCZZrqPcXAC0LgAlCznch92H1xeSDk1Z4EfLWPWT3FOxtx
xV9LUS8bt8S1+QGGgDTOdQf3Qr4Jf0S06O07c5W4DCrm/H4ZausN9mQ42syDpm5ULV4Az2dbkuYn
WDVJ8HnRBFrtfEPoCkKi9hgUsbB/MqNlecAUTUfj1yhLBOm62rB3VVl73SG00e0+ZEhLHpJ6MZP9
MC5LADjM+KZ3mp0GrYeQh9csqJNi4WG4O4NXNlAzE7YNcBKkZOMMj0cCwDrwskxRd8Kq2vowqjkZ
oCh1WGHpTFqHaUeve37C4N2+QLk9wfekbTxfsQZDvxuacX5/e1Nd3ACkOJSGQAqwsyg2rApenUq1
3MmUKTCcMHkGEoKrbb5Zkb/4tNIL3KCUwVumSojX6tMqKg7W8BACqzY1DIsh0dSQFu5Qbdzk4slA
cvVlqdxREwVXwz29LuHFjtp5nmImgVki+AhOqt1rqBwfk9rUE9/GP+dZbcbhIS1S46BYfbmLUcDx
K5QTNp7wS44NTzjQcVq7UlXsojcdJ0tT6qivBrXqtO9I7xE8dID+BoWDVSFSzG5UHquytX40iBN/
cisEW7D5HiCcp7VrPisCva7XXlj8phf0BNErDZJ1ntEhC5jFrpMFjTZHh7wb9Lt8QoY6o8jx2pBf
DiUvR9hadC/WPoMJ5jIOoq4MNSzDLu3xIUk5EhvX4pUdDJwBIj0rLfNh+c//uDbgtzlEZFaGTAL+
WVqfZ37rFMvh9jm5DI4pkSE3xUMG7hKHl9UWBthC1lrPacDDjL6oPhg9IrsIX+56l0+M4Hq+OD4w
tuirhy1Q6meRq/yYs1lg1yxm87WBGz8HPBwdViDuBjaEq1kXI8+6omTBXAPhEGNXHKeu3uowXFtb
+eEknohQ2FwlbWh0tgpGX1kQIsx7IMceH5D47jcuY7l0qxNLyoEPJRg4TxY8V3PxUNCY9LAOANUj
YU4+fwC83z6g0FL6pVVtuSZfuY0gKwP0BlJHjL8uHM+JoTaLjbCGGs/aQ4j0xKGZlvKtqejitdEi
FDuZYNNNkET2dZVmXPAxGRcVSp/uoDEdetUpR7Vi4xK/tjml7jCIT6wNOdarW1wfMZ3pkNgLuDE8
KF+tWXyKMnsGfDJ70U/dq3J0WfGs8hO99d4iVD20u96bROObOEcnu9uH5SJ8oKrHxqT/CyyEV231
kldVZ+fo5xZBBwLnMEDJc/0Z/8djjcSqNIsbM4APxqbd97VxeWGkWgL4Wvho5xvJdTtA0Z6SB2or
nAfXiLK9gsmHj+kYLJBEW+pHTSEX2d+e7ssxWG1geP3cDFI+TPbkzsfFaaet9T4vg0hv1GxHZgwq
Ow817QO7GjO51G2754GqJjb1dZz/QC1C4FkQm/YPpajLHC35sgy00l4g/CDi2vlGFuff9LxQPuLE
kH/O+kUcQz2eHL+j6QyMAc1KHHaURPsKuj/53rQ62hA0+PK9UqlZcY8CI+yhTlRLccDaJZ13oNJH
xLNHJ/vRFi41NQjD5Ru4lQhSaa16wqvP+jSUZYhnjwtrZufOs/sE1ih8UMWoDRvv0JWrhdTWoaLI
CaEitFqzXItmvRnHEq0CK/QdKqyHCpXvjZ0o/8r5l0EihPcHaDfdQ0ztz78MYvM06fUyDXAW6X8k
EIM+ARlJPrRVYdZ33aTmMVLP2fIzK0x7Bzmz/nx7b8hCxfoHsDUkHYkkW10HtcgSNFqpuCkqLxFP
vm7XERaJyVj+pFPWnQqEDE9x283RbrGVrdvn8jxw7RDYaVChwOKtOeaaUcF5whpGalvkiG5j7aW3
2t0CK3MXD5CZClToXv1d2f+MRZ0QMRhwsKsV12peX4t3EiVy+9lIK+hORRzGX26v6yX0hwQIGSs6
+ghqcL+uHsDKthdsKOImqLvEO7hp45WIGA64wFCqWfb1ZPfFnaWoofDdQR4stZ2Nwk8X/AGQQp9D
gh+EBKMd9lLLDzf24v6OxwJXg7i3URcYeCS+DyYoqY3b4vL1QfgPzjWYEZACqHWcL1DokdpiINQH
CVviLvTan15ivCcu0jdChKsDESa4HDIal+sqpdFNVD+8huIuXPx+V6oOpnxGGQaFcN3XFhKIRPgQ
CCaw1whyVk+4JZD0L9DYCLBfUIMxj9UHLVGxQL391eWfOT9N0P+J6wEBAAAkujxfu7FJQs9ovf/m
7Lx2I9exNfxEApTDrVTBdnU5tN3ttm+EjsqRkkjp6c8nn5vtsuGCBxhsDGY2zKJEkYv/+kN1SHNt
RKqOTI4wBpVvCUIkZC3XrHMc/Xce4tr9gd+CEAO23skGgnv22PbKqQ4FTuCbKXAmuhDK3C6Ors5M
7u2OyOT+M9RJsSVJQ21nUgUPutP1m8VuiegYP288Cefwv6OYrx/hnA61YZHHdKi4iEb64o8bvP3P
OR6++6LY81y8FFh/p7AInjr6QH45fgZSWLuuMOxNltQWBvj9P9Gc9VZ+99GBx2OtDPcQ6cvrScGm
pdgjtOhg6lZ36WlVv0U06Z/5ct/u5Ty6/4xy8oKInipHEPTq4I2evsuDxt01bUf0CRjDXWEG+QZq
ibhETfRpKgfl1MpxgB9OzjyQ9Ov5ZTmSr2oKmoMXCGdbEhK4IcTk6eOP652lzuvCkZZSfL2on0yP
sKjCAmBielOgRwTF5hcEG1SbRjfz7cdDvfO+sCqiTMNNEjuk0/Dqyuk11ULYOEgzEb9KKv6D9AEh
Pj+KxxsH2mZNoEt4/dRk1wii0BhlrkdOIWgca5HVeA+fH4bdiC93NemD0PZ6GK9CCZjGCaxK3SeG
yfFIrs3a8vLjUd55OxC6gbZx1EaBe2rkVjkpkR82/cGyH9PvxhQs2yqY53sspT9/o8bKiCp61aKD
DZ3e263O0YSjcZsgIZ40+MHvtzGGH2e+prfFCccSbx98ADT9xan+v/f2lnIoRV1PmHVTO4+jP7a7
SgzFZjGrhj6rrI5eNQ5nlAnvLDxumJQlpIPgiWOe7H5T77f6HLjtYUpG+4tbmXPkkVR85kL77igs
uv9veeCJ83pFpLWWDyT1tAfNIoQ5FdA0fV2O/8MD5Fhie11ZChCwXo9Suj67qaIC8kWV3RWS1JA5
HYksKr3hRvBs95N21pHunavmqrqFVsZ+ukrrT0adnYTk2yWADcUCunJNmXdrtkqyMUZnukncJLk0
4LQfjUnv9gn9oKMnO/GQd/E5BsQ7ZwxVAOW9s2r92Utez9+bY/z5RNweRGyg8GrsdN/lY/ZcjTYR
Qkbjn6s+3sHzeJewVRgT2zPw49cjonpbS1/VHPSyPXja4JAOPJNsrtx2W2ilT6yn8rWbdPSDbUX6
SGiRLr7XfWWOkaqSM5voS6X4n2oIIAonDWJUVjd0WuunGJBrkHai+sQ5dBjohsqzY8KViGTZCPKp
vnRLOUQeVmP3eaLse1da1abocPZLM189QDxzie4LtM8Vgi+/iTOYZvW6LsHJXj+i3HQkr39yDobO
RafIEH8Jk3zCT22GL6PgsoazNOxhWDono7QkHLq9R2R5Cci4ujf4hIEWzSYeLOPMvvsi+Dx5yjRH
2QyhhNIROWXOV7lukNMV2wf07emNHGuTuxolcE9aoU143iC4MePT6P+aLAEBvLN7Yi1zdyIbVY1L
tpP+kGaRphGUSYxt1f1uar1OQ3oggig5LfVu58nEk7SOB0K1wXHElUZs4d/Z1PSHhKBVYqiGFAJ7
MddOEsHFnb2d8BqyjgeOPhl1rRlc+p7C9E1aJmHcJs7lS4gwuJLEqmMKF7ZjRQOtFpZRRDRgmudq
8XuSKGK1XEkSV+WmKLDvdKa0vzPtUbjbYbBooGUQRM7dEE9FAqDC7PngfDZPiQd7ahFTVUREzhWe
ZHatGliUVRkcCaBLSAW2U7mdvDq5dFuSudTM17W6QjW7pQzO0Y3WounVi+VnwDWiJ02Ta+0FvV6q
oJ0JtqmBcah7E7pZa2ckUkijabUdpsx8sknlgscTwAKZ0bGF8QuNv/VJlufLw4DjADzImQ7h4GQp
Y1OQNhkUiEM6S/uWlLTudsS94UwrYv0rp3Plqgn9BhgCLeNJjQJLYxhyTacDr/x255koQZXe5PuP
P8vTDfJlMrxPVh3/ILDl5HCooZFOxJ2bB41svGwf5JKU0Ula4je8kv7R94Xxbea19GE89+lPFI89
7MpZZo9snPU9V+MuDz/+TTRbTufONklbfrX2oB1DA/r1e05xJvRhmy4HMU3iWeMl/EG7nN9LyA/k
xfuxwHo4iNXWxS6yCsvGT6qw0py63sd1VREr5SZZso1Tr12A3IQ17QqNhjaIQgoTtUxAHSOzmLQm
1LtFp8+n2bEKXbtb2CMsjzw6oy9lvtEdBR919pbvy1hhWTuZQ3nhFUreuWMKtbAvcK6OHBQfN22l
dwVgLalTpPXZCKm8jKRk8hGDLN32Mo+voVmRndJbQtykfbo8u71KjN1k5xncHdHhQ4acSUP6vywj
+ddj0uFg23Ta/bzwZ8OitGl9Savz/8YOiM227xOYNUIY/u8mkBhEVXFl3hHU6dlbCyOPJoRcQUSj
1QWt3PRrA27Dm8wfiWxwflQqYYfSG7fGl1m1ckZNZec/fL8bV8YeIWhc1H1xrHRYfjBZXBCv1gnG
B60GOw25eQy7Cs5FGwWpVlvbbOxLERFQW91b0kvlpjJ6HnA32P0YWWyHfYgqgJDHBi+ekeTyASTL
0YnSCMrAuBamin8aTfNXCtP8Rq4qfVZJ1Pe1bkmxI4W121WKbgOpgfp0b+deTYxdPz3E9LsfO3fw
rT3mpsYlvIOe1eHG2UXvivEf0T1Ws3OdZbDDICjTBXLt0N8kyUh2Q51beFOXvs/NydYKYZCbljfY
HDlmvq+rFKxRym5W+9Qxp9/+bPd9pLqleyQ3ObhIPdH/cZNFEcuNrB1u61D3Px1/blmN8Vjfl/00
XMamJf6kfV4MkUsIIXRFZ9F/14uhHXvYaGtwfT8fB1qJT4NB8hgtUvY2EPjG2azs8TRK9a75RUcd
eEHLOu8ArCyHPUxg/ba0NIwOKycYnvSmy391ybzc5GO7/JQYCHydCTNZQpHbsJsXHnDozClJrEmV
TVsyZOvL1i6Mhy4TQ4NbSOx+8/kOlnAQ+lCyHEznYM6z9CMpp/JYJW5zHwyWXURp1U152NlO20aD
WtobWeQkT4vR9u5LhE7jVtOyWKOGbhL7Yiid9Htg1PKhq/T4Jz5t/n0lkdjspsArlk3um9rjMIyE
LNdt38jI1CariVjIprybafF8rRzXS6I1j7ONFqZU7H1hjeqYpBAXN3UjxyMpefbj0phQfZWoiatE
5ZD9VW4CK6VFdyUuEvLJq/vSrozhKM3G/EWswPTgwFHLNsbc4SjgGYmehEaVpv3tNNj6PQ7Pw0py
0YIfgi6aE9G1I93VnFRPxkMmlzSavSaor4tKGC3ntyxrUnfV3B3n1B5u07zi941TxS5F9KvHjlI3
2pF8thrXcwwIqDJkVrnh4LRoSzhX+wiRkNzqTh4smCKWS4cN1dJ/wycHWJCQz/uZ5PnfGAoXOme9
5T0UZMb+KTqbdZCpkdgMo2xHutYSmPVqaLLsTzHFMvmaiNZ40JVvZ1snQVkVFgaeD1eGUC7F99BV
RwyKOkrMPteJEh984knpNA5ZJPFv+WXCXybOWUnzJ7zGJbnLHKMqtvHUDEE4a7aAu5VV5RdlwC28
XZ2E9b1RiXiMeiG8LGzzpPhX1yKIw7RyVLotmtz/yzEvO1blNF+IkatlpLv1EkcJG9k/Y5Kj2nnT
qEEkQjTV/Faxg0mxE8unwtDybDPmTteExB0a3GjMuP05oDeHqooCcIM4P/hbiII2SGVlVUPWtZIy
jAdHOGHQpegaBty6q9CbReButLZOp7BVDeeAlWk4A1kYCVzYXjcQNd5jWhtVo25dWE7fDjDZa/9H
uggVmeg9iBPUE+2qJPT4BwJe75vQ5fIdZormX89moD3pelnkBD2aQ7qDq1IPkZZ3wRLWZj8uqFo7
NvqECPvHZYEOHcqxYmce4gI+84wy91sMyPCcd8NyLJOFM0XInAMixQqQu6Ma4vbBneeqvCB006iP
dQYbZWPmhboee4UoZGy0/Adql/h7Bjf9YCeOQP+S4JIfwjA2nsysCq7anujTUOuX7CupL1qyzSDx
AAZ2ugVVfVD2Bt897JsjYtPb7DCmaSsvNFTK/ZHvm3iayUiV86UQ4xyQX1vkZDDhs0EqsFb7T0s5
+Spq7KWjXl5i/6LO/ORuqK2+v1lw8G+2bgGdBf1/m0y80YqMyjWF0wxb5Dt8wUlf+yTdujUru6DK
2/tjvmY6ZBxPW43oxuzaN1K4MAkxx/l2YE4mL7ItVOTP+fI1cRBNUMwLO4/SXDexQc+G+UuZWhWk
cSi0+Wa1+cnDKjfyfyOJqGuSZJ2hJusWg4rdH9yAbzNuHxev6Lv9LGOt3sE35aSvelIfIoJJlosg
prN7XSPuKsPGzw3r3o5rraPaKDtSwNtOv6gApned76bphv81xsB1oGO/F8rrdMhHYvrTGF1+TIYx
LkKH3NkpGimGBy6oCet1KmQhIqNx8LAjwM+Rkdbb5mNvqy4A+WuXow3hlgjPIVjcPRanzXUlpr75
mgrAKAyFTezxjbjXSPflNZGNvEwwpOgHFDdpIAlM8SZLe5inKXvu0iS/QRNsuZGOVQzpDFXqltGU
2v19bVu9vqHfkgb8SmPRIOtNho8mxpwusPi2u4jOtvUPzepgb0eP0Ia9aubWDxPPbi6E0/CIWyqU
L7Ux1o8B6Dk5DrW98L0lnnsMCjvnL7dciDe936W/LM21/9kegdns7bGmf514VYrnkWnz1qISo9ha
iOOK2rkgsJqY4yAIm2l9imQeB1aEkGf6W2fV9C927F6E7dqhD6EJShq+rq82md6LO0WwDpnVwVI+
t7aWqC2Zq2sSdROo+aIiee/7zCVRRXKMnfQ5dkUtj95MXzdUQcnXhmdOC3jCLTBM/MJ+WOIsxldC
enpKaiwH3NYOSEjc0MVK72QRFL9m2D9oItLpSwPR8meRoOHCVrTvw2HJ8q8xadkktmbSonUSq7EJ
46l1fqR2Ac8idgbNDLVyML6M2Zj0oSYwV9uIIVsDAIp5vAQW6SfczbLG2i3p6nzYUbKI0K6nogsH
3UicjUts2PdSBMVwOdf1/JvaqMi3E8l+V3WeGFyOV2IGGUNDfoPTwjiQAltaRYhOVxIzrzfz3wXj
ApJQaeo2m2ycSwo1mg0D+e1uck8qJGmueZ5o+9FVlr8FSHQOTi04UnGgIspa5YO6LPWeCBHdLUj3
GLu0307EGNURoqO+2ehxLK+LJJiLLX9NfpcISru7gIBVO2wGHKAimWssZ3uoMJj1G0VgvSynBN9U
zWkgo/vxU2oHZoatESZ7YZwl9p0Yg+lLotqMNHJ9Ao3hSBV2mDZGQS9+qvK/CPOrfpP3pnGVjvCW
NnFpxXwu80DBQCwsPpHohqdn6CuDzT1er29Ne+Lv00ZpcdSpCz60OiOp6d6qaGhGBGxILYQZ0uN0
kihZXbSln5LTRnTzs2tljkfOuzvj9CDn7Kfhao2AD9AFxIDY5CGFdo8vfeRZUyUOTmVPt4WauYgX
HCUAK0kf3JfdsvS7kmtfv8XOr/5TK9rdG0tmQXOJ81H/OBt5027KlIihXzNJvvbeEimHaNL5ZRv1
KQ5kYaD8Soa15hIuhSMFDehacTEPOXIdk+1X1H8rqx7vsEWa422ZtumDQ/3T7qty0tT9YBTBz3oI
kr9cx4snw6n44mY143WfJN63NJfxb7efgn0eoBzapqlPnkyleCFHNRUzuVUp/tAb0bn2TKZuxj4H
4SnWI1WIBXlRzUPeLNYknW2CVgsuAjBft22xhCDovZzd9mY0wTDJTJ6mI3DnahQ5uvM3mzys9jLG
M1x+WeQ03UzSW5k+ncUn7HLS3Tq+8GSoZs1IoBr0afzX9gtmnuuLuk60ohu41eGLF1o5hiQEFzjp
N3ZwOtZ8DSThTEZpDaGrDPfPGBvVnqo/lptknrXvnrT8/AsmLQQtlJ0Yb8xYsg1q4FVfzVR4wV7A
LE8vWrsxv5EFZ19bfeCIvx6ULnNTaAL/uTrP6m+1JlhdKRJBayvTOI8pkeL2r1Y3YJqybxBENTCS
+UkQd92thvtRf4nxgdtshh6X5NvSq9wnFPzzFLVUw3HI9cd/nEsee5iAYn73GuE9OHmSE3ld+/Nj
mviLEaUFbQVJUvPIolio+bUuJkke4Vv3EyqN/qX19SHbLLOh//RI+v7dyqLHINmcnWund5GaBua8
CrWp5+Ko89z6l8/V4RqqD0UiEp6JRNW6i5OLBfHGhRhMX0SNuQz/1Jp9RnxMFeeX2gCss7UIrtA3
DqYcA9LRerDOwLUn3cMVG4EAhpwQjuLKyFjh7P/wFDXyDOKxb63Dwr93VbdTuwLnM3CMrJZCbQO7
7ByqtYEkaXfM5nNOeiv2cgIBkTG5mkaCYRsQkF+PDwCDkV4DcdklJzrKsRmOqkQf/silLT9pI7HO
FQwI2uALsRh7jNdjJaKqCYtr9IPeO9ZX/BIcfFYc94Jv6pxJ5UkXYB0Ky3NmBdeX7MY35MEVlSnh
OB+G1rrtTVV/AbvItnA4jecxqM/A2++OhhxybdM7IIQnmKENA1u0iWMc4ta8KdUaRTUDkLZgL/u+
nc+RXN4OhzcQrEgd+Jm232n+z9ANbqeGTB2I0zWLjTNWibZT3VTsUE7r+UYbkoQmtCZKignPHftI
Y899TEvb+mFQxspwjN1SP/Z+mkDG6xb5w3DJaQrTOonPiQbeLjA4IDR00WzpeJac5vVU/qwIJZsW
Xjo6+ZlLW6RiBfY8aebnGmy8dOzSwfeB8+AW0Gg4WV++ZqVrJ+qAt5+xVZpqNo4/WrdnoMM3XwxG
6auFDE02eOSnjr1p7OXNrPXzwUV9ejV3vnUz2U0TOprZPxDDZGwGIc9ZLL9FatdBVx4DHWWs508g
VOQEhqjadj6IWTei2JjGKAD22Hw8tfdGgRQHKOrQxkOX9foB+nHtL0DN82Hy/IYSMrAvqnR5+niQ
dxYEuwBuP+uuBwHjZCrjatpmZ2I+cBjoB7wa0u2EgOKRmIlx9z8MhQcJWjYEU/TCXs+nm3WRV9yy
DhiGphdOs8gH3yVlZ7RoC55BlN+b1movxBqk24/B2euxlrHzMuyFlsPAjXNDFiAQV7vUW4bKz0zr
ZSG/3rSRDtDfYi3Qc0UG+nqs3s88q0pH4yCneKeP+RfVN0+D3x6TUtv0cbFVsQbI4k4bbUl3o2d+
cYfqduKi6EzmXWtlt7OT3wHW0m8SeDF5vbzX++DMiz5p5fM58jXq0ON5z/z30wwtNTk5ssxsPoBP
BLf6IsqHBLbpd3ik9lOq6+5D60/cNz5+5++OSlMDNyuskTjsXz8bY6lT4tM9eSjxtsNwfdHF9xH7
nWenr6vn3Gvri2XOYeJ+POzbTwe2KlR1Or1MGErO62FJ0UodIaeRPZkUYmNoUXxV/bmGzdudn84U
B+NKu18Z5GtT4z/VgvQl3tPxgBQe4vS24wbInYK70gOAk/1VxvEnTbNeWqq0UiGwoNTkgZ4c2WYR
U3kkZL0YWSX25QAYGfSdcWZLffPw1l4Myl7495AwkPa+npawVQpTOqCZWlbpzqimLqI8Lz7HQX2Z
C35Z8H2JZcE4+GQUMnTqplhHkSnxOanR9mHV5+P/Mortwwfg3IPRua7P/7wiP/EHr20c+yAM1W3L
stWJd3Gby08uN4Aw1NhkGEC7gPtzMheHKr2wFsM7ZFC3N25RVNFUBuWZuZzSOtZHBlUYZhHsTR02
wcmJale+CmgJeYepdsyvVl+RmtkuAaW33ewdH7P4dEGSUUvb3AZl5u874m/2cw73/OP5vv2qYUsD
rMJaRoVOOPbrp9pT/9dejeEeZftMSprCSBa9QHzd6jktOvYWHGDUdGYHe7Mu+dL+O+rJ6tf93APv
qwhaxLLuoTa7h0Ak3a+Pp/bewUGDl5Nwza18Qz6i4x4P4AhkcfqzvDCdrtrHQoufZ7WM/z4e6t35
rJ5xAXE8b2O/ZpFZNbCucTA1Y+Ku7jhRHE/LmTLs7SbFU8M8YrVfRPtw+q7QlhT17BEk3E96tV0G
J7nMab9l0ZrdM4WdOZN48T9MjHrCMeAP0DQ/WaeyyvtBYDt6MFxS67th+m56It78D4Os9yQqvxcB
y+s1WMRV0yVEXB46QhsisHAtTL2iPjPKu8uBdYfPKHPhKb4eZa6bkh6YYRy0Tgc+oau04cqRbN3M
ac7UEe+9KE5IFgQR09RiJ0MVpEmb1sJHNWleea/H1nxVIIS8YZJ+GiaZR67px49w/UxPCxcoHmu/
nSlyeXk9ObPhaxOSaF+/MFy88Hq5BxUPuFr3ZTyGjszK77W51GZUG1yNz4z+ziYCW5sCN7Aw86c4
eD06gZBpFiPpPRhJLp4TvL7tnanGZKdDm8mivq/0Mmpttzsz7kudeTJtwiHYTPn0TJR5J8uz7Q2i
NwwxHchULR+yPsVFMWvjLNsqw+r0fT2K7qnCtkZxA08LxCfB2NzZTo2PljaviufcTVBkpkFdXWAx
6cDYsOwWUyYnmH/guYOJ2+QbQ7oRti3uS0jIz3lmur8wy6CHOtdzk4d9PiXxsWtSLMoSn7byxh71
Egunbp6/m1pXXo058NZmQcc8R1YV27/0RDryCBumxaedeL05tCa9fwS617JNqU/yCfEEwAR9AdPe
9MkMHLokKS6DcQEbOdL7efhSNWpWUMq99Al/KyBBx0/xyq4nCzdEuwNCLsEl1IZeZvLkGeVQ7mJi
j3AIFbn1LZ2akc4G03XDSUpMOy1bPIvJTi/8atVLYZFXX5mtir3NAvnhWLJwtMPsj2Zx7CYt+K20
2Dq2GAV5kYi16RtmJb27yxZuT6gYnfaKixBZcDN+yNmxHVv7R9BlYIDmWBiPlllVw6VJczaOZG20
d1XhV3moE6LzqxCWV+2Nxga89HUSacK2NeQ3ahj/K4k4Q37057o1aKNU8kbORWtsRw2rgy3MCMsK
B1rD53JI3tngOUYckAh0vORFnVwMsqGkPW4hls9ZErtMyP5BzoIl8PFn/N6HxLMM1jgJ9o9Top2f
aBjbjdV8aNUELIv+Y49RWHlbNVN/1GsPEgum+2eOFeOd7Yr17CEihOEH5/7k87VKg656OqlDiTz7
cpZBuWvzvvttSbPdilEUEZIqfev31nyky+3v8MFMLgKrdu5qUUlM1VqcInzdaDE3X5qN7U7an48f
zIvz6smXzu5C+Y/Eig7wqS+WpydtaRedOkDHa590bTav5zlJfmnm0EfLlP3OLaVFMc2uA0sv2Spp
j9dBFQeXIwlUtPd8l96qXkdJ0pj7j3/ce8+PTT7gZ0F0hsn5evsTmUc5lwFcQBoybgrZml8T3Vzt
MPThR2oF7Y9Pj7dS2IhpohTGs+Zk15MKqqLWmlRPbUnkrFkHFnwdGX+BOTE1EA6T5Ay1/52zExCV
WgrDsNVU5GREdhRHAJIYBzse/hSFX8NXLLtN5dX5pxE/k4WILmIV8K2S+dfPUjcrwWs27IM5Gj4K
sSIO7Uapq2pphtCDHXVmvLesXq5fAH4rqgmSAT3x9YDOmABm0DY6OCb0lhbPn59tq4P4a6B93OI1
Y9caie3R/su9L4QSllc6nhW/0k71j7AkGzpS2llXhfUyfbLcIcAiY8TxGKT/VDMtdahCzuTZVBAm
Dzsdiq1LGti/IBfqKRh966s2Gd1OJNK/JPhsIJtBONCEGqu+9KXVX3fxkhefr6B4+3BJ19BQKCkn
j6qZup6IvtQ5FBO3hL6mfeIZmQqhDpzT/7+z4FanZx+kYYXvT7nWzNwaOePsQxdbv3WndC/GwHm0
hRJn7nvvfLs4ja7wJlMDYTiZU6ASPy/woD0s2WL+yNu5Pppmsc2gU2+X0ojPfLrvzOtFhbFCtuvV
fD1n/nOJbfFqtyZ0kwdfgdemFV1XrHIWOtj6J50nVtCWCcHCZM/UKc1OitAktitkxbU8jDNci0oo
h17llG6FEZ/Dzd6ejhaFLrcEzJPsVezxelbZuD63hJgXTD6dQ08bapN1Y39mm3377Cw8YVl/QHO8
r1MH62QyZjYhNR08WFf7ZlDBBbISsQtU1Zy5n743FC8IsJvEk7crfcgg/jDecKgWbGDtAstOhxib
KIYPeoYq/HYBrmx3xoK/+xLm/frZqQaKZV8Xy2FJhfHVsVWww5Ik2+c2+bXL0kJu//j0eGduL/ZJ
q4YDBOLULWBu0LDkjT8fyFVO+xBURd9XVjU/tSksio/HemdhELAMts6teP3Pus39Z7njN2VoGVa1
h7aSyYORT/PVlLX+mW/4HYb7OiNGQZYBQnmqPFONM9I0tmaaUtKEm9Hld/qI+ixIayNS9I24DOnO
bo3SvUpMtGJCjz8ZXroCsSuhnJsy/TdCxk82kgkvSbfU1HKYQFAvZ8/TN3OFlXUK0f3zT5VaMyAP
D0I9JPOTL9sKEsOTMFkP8dBoX+tpuqeo6c/sVC+BYq+PIAu5y+okRs2L8ujkJA5kllDmu/MhEVOz
n/U2uy8hXFwJ3y9unR6i36LwE/B8pcGQjp2NaloTR5ZyvFB0rKcwxevzqoWNi6euFfww20JeSEvv
7+KW7v+cl5i2rLnXZWMmZ3Rn75zq+HIgQaROwmYZVezrhVe12YIXcCHRxSg6/uTX44cN0Tj/g/Ac
XTqCIxgcTR7r8mbq4a3t0ZAZ/4w+SfxLkIJYHFqZQzcxfelO9x9/Fe988g6pewYVFUUxdnOvf9zk
kh6SL/aMfNbF3crNur01QZTKPGwW89gzz1Rv7xTPa5NmNQNkcTLkyYC4EqNmtEraNUPT4nrluhDX
cvQ3F4gwxioaR58craUvgu52pgeSoFySzd6KC9l8EWls/NLgp/ylbw8Jc1Yy+DF4kovk5x8LZzES
enZDHFJPNgsIWDZAfzDj/JsFoTklWWio+WEei35rpsY5P/N33sIKQfokGYFdYIL2+i2QVaS7KXyp
g7nYHVb3mHF3SZwdrSDXvxq1KaOPp/fOvovuEv8EIhhWM7T1///PXpjIfoRUlc8HQ6kqMj01b+ok
a2DRT+eie94ZalUporgEK6RUOpmal2u2EulsH0hWbCljvA6adT9darU8pzx/Z4eHCMDWjg4Kneyp
KlLqsdn2sWkf/K74KRY8FujXBuavj5/du6O8aKVBzrG3OlnASL7cOLUp0o3WHC8sLsLHoe+th49H
efvY+NP+2n5embP2y2f0nzeEkKDKIc9aB1KECkguCZKtleFsxaV/5s79dkKkDcFQQSLzYmV4MiG9
HZyRDDXzUDcZ2gdatzia9931xxNaYfTXWzg9zPXTXx0wVu3e6yXnzvpkj8o3DlXePvppekSAe03W
jQBZwh2snL02HMxzwvZ35kZZAbTEeb827U6OJ6deNFXi8Hyoy7jZ9ErMGzm5+ubjua2//WRuLp7b
XN1WXRvn4Ou52XC4stqg0R0rO+cm2l5lriWx5jJL8ABjm/v+Z8Fw+mfsntBROBTZuk9pNjKnbDCL
Irhss0AewQyJ08aQ8Mw+cfrS1lECbr9QUWBb8OJeTyyB2J4bJtmRlSoWWJpu3v800THe1KYpQCa1
xb1pzLy+tCFtAnkN5ySYbw5PfgHLH2dwFFzrGXXyC8jwtutaK+NLr3HzEUaXhYw1mSv7Egt3+LIi
UXsftdVxGGX9YBDcWQDAGe53GMISucno3fSohM68cIrik1f+8ruo71YfWJf7+klF0rhahmelEV/G
7ajdO6jEhnCiUR6HubGMVuRhwdJfeZWNe1NJ6B5qEFEQt+6PY4fQrDZQhJYiIVUSwrCdbobBzjDJ
UmNbcM4PzhAlmlm5mxrjk59FkAb3Wi5VsF/w8r0ySofu6QirvA3zFFwZRVOgHdOVMxM5kDS7EE2I
jqJjdH+WjuGWGJxnvhthKDzGF1QU+iVyFjvY6YmXm0hYoTtcxJanHZVIYki5HgUUHNy5+UYOQWCG
Y77EUIf1FGnMhKXVRleakUKJzJcyKmLf2xhWLpqNpQUOajZ9bo3LKnfKi6yz0q99Nxp3rd2O12bp
oihSduFHommLv60B3gHmu/R5mJUYBm3jVivtTRlgFQLi0TvIMrIxoBHYZsV9a8cQIpduaIKwMjN2
R/Q244oQDvLKw8O4IIHEwJIf6YinP7hVnk1f/CXDjNMUtvyWZp1TRFVrm3OYJW32pIlszEKvNI2f
viPqo5Wgj0EYYBLNNvlVb9Dg71yFzn5e/jpJaR3rtGjxmyFN5V+H3ACmeeNMx85cjDJq3LY+iFKr
C8i5xK9EQz4Q7EVKmR8F9Zz/gHDZflucOX5u4zFF8Jdo5c5EphHvypYbSRQLq07JiEh8Kyx85HKt
nRgjptf0Dje4Qc9P3mI5f0ibmtku40nZkVtKOM2ZZ6pdMNXxFCLLQGEAFF/elSmUyWKwgltREKa+
VY6p/Wr0OJhC1DEW8pEpLb+JAW14aI3DLCLVJIYIfYh0xcZAMnXTD23+R9G//GEHIwo/K5a9s2mU
Tsb3EGhjvBsWG/dFfxy6KTJGfXnGNwfnTVjh/S8DQSVmvm2mvlXQxzBIW/snm1h5y/OMp10eBqUo
KyosimfS1gJwri6dTLnjtmmVMDu05JZqcaFBZpBgue2bqkyj0Sqa4+gXzYOylYNCMp4XpBWxlk2R
ltbiZzIqJIOimMrbbu4XtJ69kf5xmtFwtnDKrTiyetn/KbFcMTaetK2/sNMbtTcMrT6kpOfV2ywQ
/d+iqpJ/IinWDAESh5vQyDXjMbfj5tlpg+q+5nROI1GX5rWq/o+z89hxG9nC8BMRYA5bipJa7OjU
bXtDjD0e5pz59PerXlmUIKLvxl4YcKmKFU74QzF+h1/Wfe0GWgdwHpNUkPxALnEzpElFiG9M0OUa
zgQnZ8obNy7H8Uun2+pDAjCjcY25hQVbzZa07C2+xLCz8zDRDkpbS4urTSVwTQluwasex9l/Y6pP
/R5AuPxUO/lc7FpbL7+HQV3ULuUVuznhRW3/smvLftL1LPhCDwmqDkUTDbboNPWtp2l1Ctu5msYE
6+s6DSmYAw57wGwR24oQ/PKTLI+T5MmVoz7j8MI1F0eN9cMKpHnY55KSPveNEiz7ctCGFA+sqJo8
viaMfMkpzMeADsOPZdB+j+DOK5ascJfUEBJ47Kt/AOpMyW5Wi7B1WzwCXmI5D7+RoA8A0+VSlVy8
EcrwIAG6Lx6MOoxf4CmE8BT6IK9dIM7UPGs0XL83maz+GQYnafZNUIZf5lgwhDot70MYUXP4BqWB
jGYuIwXemC5Jutv3DtslV+zkWYoklBBjswu/GVVsVJBSY+RXy6wJ30I9al+UlE3jFbGDhWLu9Nn3
PoidU8cF3O2HnEvNVUzImqU5WdBXpLgq3czI6m+344x1UCgeHZAaBluGAIoTcf4c5wFUkUlOUOXD
PAcUueW40QDxS06SrYxkHTith1qFa/Q08jwFiHQyy2X2MtGXVrRsy7L0AnsihkFUQ7CzybXoI5zP
KKxSJY8x0TmZGT1ZVwbo8jilc9y7fBIhH0etJN6VM5mzm+kNu3dujRYEvdJBsAT7WuUbIc+ViVtA
WFUklwh+QCuc/yLuHrm0ndA5xfBRT/ZsK5+yspA28sv3NPfvkJGJ0yyhOy6cIMH4iU/9V3xPOUOp
JKuzTs7S0aUNUMmPD9kc43ajN6nsFUWjf266Api9kZsIRvO6ac+aDCqGfC0Nf5XAVoKdrBtY32K6
qyH3UMOtpr0Otv+kZPq0EcCvc1TxqSi2oxNNS4Sau1i4v35xFKESKdRITmZjzMdRivqfXZwXv2vq
xU9NlCb/3d7s66BajCfUqfkbEirNnvPxxlzvYVwryFtAdf2VW117hBlRPhoweTR37hoUI0eAzhvT
vPL9OWDAMkRVC5UI9XxYRx0XhDs752QkXD+alEw/IzbkB5NIJiXMWYms36ta7+HlX4sJ/1SLMLex
T1Kd654yzpY3d5DDbi/h5VzoWhG7IzFBWsKlcT6XmKoXN2xlnJYyHneYmcW7uFKDjRNzuTGoXYBY
fK9g0ExYneEGymqO8ziUd3t5mJ3MfG3NqDxEmtqfCiWy7m5P6nJfMBCILeaD9dwFwm/qR1ULAxj2
CuyFZ6zsg4es0YOvKZVDDyVr3bXIY7dKqpdLyajoGjhCuoR9uTqviTKPVAo1xbcWpfNr6KqHHtGC
D38wun5sCRJWkVusW014jpetLGWKL1UBUglJwSulpNlGwn/5jDAKWBVR+EOh/F3K46/Nl2S6jQzN
xAeDqnEfOeqyI8oDC96B8Lv9sS7K4TxSXHD8iYaiArZwlb+hXhAYdpOqfgbX+0mTpfgeIrD+La0s
cuM4DP3QMeBrEXzfqeFQewOKuRt91SvzpacKkgF1ElBBa9huiihoIyqgfl9AvEmcOfi3jfNwNxpS
vlGpvpKv0ghnV5Iti27DWv0wlRO0XOdZ9o1U5rXCjnZ+wm1Zd0crAHzTDcGdVMXJQVWs3E9RDn+Y
TLXYIY9SPDt1Wj5ZWmn/uf0RrhxQmmGOwhrALrjIVQssSpAaamRfrfvpJNcZGBWrcTwnqChHq9Ba
b493Zb1hZ1L0I0rhojNWT6iJZGEvQQBH3TZHgd/Jdbebl2RPSLFVp73yjlIaEBBwamUGe3r1ShT9
mEoKLix+ZcjVL6euEV0LVOeoTuw0ILrxbp6TfE9/f3400fB5DHBrR62iHb+GeE14zWKQVI9h8rXs
Wx0xEUcjsxy31NSvBDrUJUloKNnQM6SyfH4Vd0kkZXBJOp+sE57rpO+HKvsi9cp/ElojNkYvRjN9
KyP4klKnPEqYDG4cxSs3GMGGRm+U7peQ5z3/BUUE1KyLjNGvMkQBLAu24BSAyrv97a/stfeKJZKw
lEYvMLxAJadk0erJX/Sgf9G1pfpEjKzsmqmMD+m8TBt32bVZifoQtmK6CNpW3x9wVghWTpv8Mkml
ryqsRVi66UelzcT9xfMJQJp2CEUoseP/ujEXJakqY9KpMZhLf+qMejg0Vdt/ub12V+aCPCvtZFJg
0E/rL9SjPqROzjL5hlMYHrxMa1fCW/74PmAU0SEHJS/Kh+dzkTW8H5OAL5SXZr8z0646tEr5UXwG
0t7U6+gHWuJgAok8H6VERTLBuaj3a5R5PPR75KMV68Wup3Kycd1cLhvwFMExEt01/lht7DwrEyE5
ofpBHxb+DHPVzXsj2thol5caICDQnTQzqJbra9gRyjNjnFq95lcEjY8AXsLjpNf9scau6/jRfcBQ
WItTe6UHAEX2fO0wf20dpE00Xx0i0xvUstghHr5FZrk8qYyiqpTjBYwBRb3zUTR9CuxhZpSsUcwJ
4aEpfo4tpdhhBFe7fVPGj7endSERxp7gqCLbjUagaDeudp6u1nMbzHwoi1rccz222b3d9fULpo3T
I9IwEq4aafxcI1L+Z8hnSoZoBfyUxz69N8Ys+Xz751wQrMTP4dmnBQYQ+7KEm8xchvPcqn5bRMZL
QWvvIZKbDrcEUR+zKtvcN3U9eTwHeL0pnUUBpjZOGABVO71Qk8jLNA1xKblTxqdKaqrv4RCpT3Gh
pV80bbJcFHtbr5GzLTqvCNvPc0d+OPgwQ7TEWc5VWG9JqTNNiD36qRGGXt9pzQ/ePfsFgqZ5VBPD
3LWSADlL5Rb27tqeAZhAHx6qF9H3ame2ujGWHcqmPimpZbvEfYmfZGrjIumhP2b1UH66/ZGuDyjc
xWmM0jFebZnKXkAvx7bqj+EonzJJklxZDfq3lCLaQUNz7tvt8a7dJfSKyCuIlDAoWE2wnnG877VB
9We0F5+HwFEOuhNvnYQrdwlXFZEoSRkP8rqO0+gFektmrvlJxHuVd010gEtGVXl0PvykiPsK3IH4
C7DHKvw2scXI0flVfUSMMj+TqKHnybAFXLyyaoIKwjAwsWEZrDakUeVVF8gIWxi1mR+iuEx8B6mq
u9vf5speIN0HOEA3mVvkAtnvlFFQ0E7zyfH0e8pGGaIllXlXIF+H9FrdbaChrnyls/FWT9hYF0to
dOS1Zd51+yTU550iIYTQ91ht3J7atQUUNBpsMag6ofV8fhejkZ7gdxcpPrXGaRfZ6rADVb7lCXFt
QgTKMkKQsGWxpTofZaJ+SlyZK/6U5zGA5GEgQOuGY5FUH+27crfiiQITnFIagcY6LE/Q9phjyC/+
2HWNJ6N84iYlUmW3l+0dp7C6CTlDggUuKgLUbM5n1ECST+1Wln0Zn23Tk5Gz/4fsum13XPn1wezw
+t41aKP8yOsqNUimTQnpLixE1R11bvmJNBtqrNSO4eyqSjajTgm0fNqh4Wef+jCra6+L7fy3vuTS
b8GvQa8kqATWdNT4j3AnlTxSGxoDmHQv/ccjGxE6EUpBziODW91GY9VHcKwN20/13va6eYCwgyv5
xihXzhUnRmw7kZ5QjD1fRF2vtEVONceXpBlZSFpSXO9OvZsrA2HGKkg24oAr2xCyIak4NwJdjTVk
zCwlvQJFbPkTl8pBbqXhOJqRvBtbU9u4Mq4NJYBjBO+gTwmpz6cW0+ofDT22/ajBi2Cks+HqNPwO
gZH/d3srXhmJ76QLCQQeDqod5yMBPp+GsXM0HyEvOCg9cr68ydLDotj96eNDofktOuKUKcmxVkOF
yVw5tAF9eSy6n0UrO24Aw+ZnUsbWxta4Niuh5AEeXYghrNH9talKjRFllt+g3rGP2iI5TQXtl3nS
PmiuSnUCBDKxBZEvQSnZ4/mssEJaqtqsZR/iYLfrW5QHDSCMGzfGlQkJiQpLxLu07dciHl07mosu
Y3mUAvHydUVK91lc6cewWrr9hz8Truk0NkQNxAaTeT4hJ4NdBR1a9rssT+8ceoz7wcmdgx7MP26P
JB6i81vQJpUTBhhcEZyqVSTfqbkqlVZbUlsohgPwg/Q0qnK4LyWZPjCX9ISuFzWR26NeLiUMDBA1
IK6A10AAOZ9fKjwjElqNfqGb5T6Q9fq1ALv7ZqF1tjHU5fMonEvIvZglzdB1ku+MakuHsMr9jsyV
gLeiL9qi1Ht7QhejEMAg7SD0oHkd2YTnEzLUxWj72Vz8Klh6eEVZd2+0zVZx7HIUQj7Ku4hvMCd7
fXqntC7odNaBH1gw5qDoFsiozfrG5hN3wNmWEHI4YMcILvE8YFLnc9HUBNPbpHH8uoSLFjtzE7t2
YhoepN1s3yASmrmaXOSPZqyZG5nyxXvC2CDwSJaBk5GlrGL2QEgeGmUe+HOM4FseOo1rKs2bqhpf
p075fPujXezC94FggFiIZTDR1Uebp7buZ22yfQsZqmcZZbIXdNqTAxKMzca7deXLIXFHkIHwB7Vd
VT1fU2xjcRGFBOUHwKjdJpa6nQ63auPLXZsQgSBVefrwQmTkfBSUo7mKA8Px0zSYTg03/QOanI03
GsWwEeC+v+yrXQJNQgcWJD7YRStlXBJzHJCv95U5mu7qECXRflayh041w/+QajfvEIPIEGxQzQe0
zYROrON8tiLMBG01zZ+DzjFOhZEi7ifMNWCZ1uGfAIXsCKxD0Rw+/KnpOlLpEVVl+oKrfQV8qMDx
2bJ8yZbmO0OpK1/j93y3m3H5P4aiNWKwg03RoFs9sVPbIPfX1HwEqOBemI/WHfgdfBPtaIuWgJXm
xVkV/lmiDkEFW7PX+wpPkgi4hB74nTxa5UuKVBMylLIAIHR6mvzCQdfQTrydcFLHqmksNP9K9feU
NuObOQ2Z5lbmXCTHJAiiYtfheOi4ixQbn4OkzekWQwYeXQns0FuEwNwDzGytIJicg8BXIikFVx5E
Qech2m0sO6PjiUaWNrK+TZCqPpkTjl6C9lY+c6HNSINPdf5F7Wzq50UZxe4EjP5JikIFIJNcmcCm
1LwhTkVS5D/AeNX3oGrixqP0YwD0mkL1SYmG4llfpO5Bz530R9crSuoq6BQguFzURuhJcTi8miO5
P4qI3fhGC6n6ZEpW8bOyGz3nOgut/+Iwr5P9SGtH/Vo5Sll4sFPlcpclc3dHZ639Uzh254BrdiRM
wgC3ZMQus975ohXyPJZGa3kZQgChm+OeUe3auuoZUB8K2YU5EIV3E9gYxGUwZPjPijUJAkGWTABk
y5j62Az1wS3HwR4Opjw3d7qZtirCyq2m7eJ4kj4tKqh9V9UlwwPbGo8Hre6NN03O+q8RnSqwoqH2
pqHFFoNyarr8YCaxUnthY6DxbCdqN0N+duTHHPALCIzC6VTXwSuhdZ2uXGwvTAyESs0iTD8jGhu0
e73nJCKjp7UInsstBtJ9jU/MDjuaYHmwai39YXYLWEApXcqvZqLH3xKisj+jjogNqLFC/ddCIKz2
IglPQYi0pnWwtLp7KnESFJjF2rT9TqtqgICD5tT7sDArZw9yV5M/SUYmpBLGSP49qRIbzjEChMpT
ggPtWBfIae+sQocWaGQa1AwtUoph4+Ykib04SYL7he4LRFReg/VjAEAFZPaMBnFjp4bp9XTjZq8P
bPNX6ZhpubMnWbqX+gwWzJyaUnCi6GnJD3qI9CCK4Yo2uGo+FNOeFhlpodVmaEDIPC/JQbNj9Z94
wgUYpn0R/dNgsdIc1cjuX8FU9r/SbNTg/M5lGu3VuMl+1UOXIGoYtuELSpwoUaE5n9qfixIB8XZB
B5oXZFFyfwBZ+VaTagX3WRjICbmDUf/JdacGtAnMRzrGcqkle5Q35XQ/jDZImLTJoenXUlravpak
yYuFt9/gUkYzj/nQtomXBaHzW6bSE7r9YpXfa1PJeyiZiAx7qWHVL7FS1D+zaEY3SYNCfZTnePhH
NecRCGCishA8uJmzXzRUWt05y9rU1QpZCo6mnbJYY+I00x2a/zqc0xrNTVexc/thNnCoctXeAMCD
ciswr6gMEjQxU0LtHXFVl5xQvy1eq37CrJkwBI3UPspizS2wSrYAvbZ9uUOtHpFmKp/SS6PkZuhV
9lhOXjmXdoQ9dqz/HqigheizT5D6mYVU3IUT96vbGlnjuHWQ1OUjmRg213kjgb40E2dKjw5qDC+T
MIHaTYpdQGbVaunbNGH76DmdZL91fM+fuANE0S4046Xl4yfN13C2uMFIE3qfymFfP4ZhM9DGDcMa
fwNN/pU6wzj7ThyE3bGwi6oXLKOuOA2KtAAITanLbiS2l2/GO+xbQHJM0W1eZUv4zMXSRApzr1iF
jVuEtgAPjclDNvKl95fuPESgeugQdItoDrzAqgimpLgdSriS32t9pf2jDF243OlB3Y+7UDGi0DPS
ONG/jKYafg/GNtRcG2EPNE+Xpn8tjWx4C7G/QGK8H5dHRHQbexeP4aS7BZIK852jYBbMp7err102
Bw7S5hQT3X4w8c1ANtbt5VzA6pZp+o3KWB/tsFS2fyBkqn1PeBuGnRrp4xfqksmjCY3hT6lYBNQ9
SgBfMUfDilShejy5XSp1QKMcfPtcJa3G6iGM2qXzii5Mfi7hYLaewVs1sH8mJ38KKyMevbLuUXvX
C9sMd2ZAsrObrLDLvKRMh19lny+mhzK0+tSotf1ljurW9uS5n79OcgqXYWInInQ8KWG+0+GpIVwf
pDh/aKB9u30NyqrwcooGzmNv1VnMuXWUT2UoxW+jkSsvMuwj84BmcnIn60X8kFZh5dw5KMNbbtfF
RuwOcp9p+8IpFjyDnZLZ9LqS/ZZbjHyBwtpGcx/PWNq4nMNixPCnD595J8tf/VxKoDidWFVcJKKx
h531zNRctYiXyDXLpu8FNGJ+MacsfDKmTn/iJ7XYelQOVEXZHOs/XR0iiNGP6JC/RnyIeWd2lfx2
O+ATe+ts75GDiZ4rsHkUUi9UtiqtC+XerkI/jzv1OGa2KvSDIfVYOfr+mdN9DrPE2tjxF4NSl2dY
shfEEbFlWGVOXZw2xCJled92oQ4qO2xfSQX0uwbQOFdjSkmMP4oP556Mim+1jbsaDbl163fq2mpI
HaPEPSceDgVX72ekrquNF/LK+8gookJAnGmBCjvPLWhxaUFhtCVMfqFkQpVKfp5iqz8AcxweejCV
G9O6TGZocqCWSJkPHJC17gIb6I3L/ENxjwkFuvMmkWjmppWN+S1vzLwx2iXIAqQgFTg+B7Io1F3E
/P9q00+g+2XLyZv7pavUrxr5fLbnbujR8kaX4Ae3MeV7dSEj9eyFIMhNCFaTvTGkEll4maOwc3sH
X5k/xrEkLVS1NNnQVz8oK/qpNuWovkdibL4HcJ/fh9riPLdpL2+8CFeHEnJxFJzEi6Cez12TJ9Q9
OI7IRRoWxW38O5ZEBujRYQD8f8wKIITjiHKxYayGavIK5R1zqe9hzGJVZpS7RS6xtp5B29we6coz
B6SHS4COMV1jbfX6LBrM92yKq/vaMIZTbi4WlmWm9NGCKttGtPtEBY3Ido0PQ2N7suCkciwS1Kgb
+gKuglGSl0KI31i6axMS7WZ0JDQTUs0qsVRUuQmGwK7u516R/CnW7cdSNr/fXrX3b312cZJkks2L
95q0kNrc+V6QMxUZqLSN7uUlVT8VcHyMHVI/yxczwsAEKg0FUp5oI7mv0zZAVFtroq+p1ikVvfBi
lO8mxynQzin1Qd7jbQhXScW1CgzyWGV+jW89cvw4uJF5Wo19glte3meBOf6s4bDkG4zhK5eWATBc
9PyAD1wo2jRIj7TqOEf3uEd1vzU50lxryfLPGqyB0xwDjb69elc+EQpzwpYN6WgaS6vdPS1Ou5iD
EaHCkXRuN/bKd8q2zj8fHwXtXYeKIxUyigznn8jGQFCwruL7IpGi/Txm+NzJ6MbfHuXKY4aaEgxm
rn28/datHaXr5CGNOkbB0MdfFPIN1Ux1VO/noTqowD1e6dJtqdtdriC9CYEQEOIYGkJJ53NbosVe
kipM7pEa7g/JUC8P3NZbbN/LC49qHMKYAq2PZuS6XBsbtCOUslZ9p3LCfRtgPtQF+khSYZkby3i5
BbnEEX/hNMHvvBRmScIQPbFW89so1H/n1iw/dQbRItzfHIt1c3y9/dneYQbnBxhRc3YgQhXIDlnr
fnBSYlQhoTXtazzYdxTZKY1Abz3JFSfPyJ3yoLZKfayx13iSYnP+7BhF4OWYoDwrgU6ulubl16Qv
N+GWIvo5/2GizQqmnAsZBNn6QQvI3gW9MLmfoOy/LkFgKmxeIhU303Qt2/Uj4nH7eElwuUzMXt9b
1mCX7qRI/cvGGokTsvophBXAy7hFgTJbq12WU8hfrLogM8likxlHwfxKU9r+z+im/Hee6+obHIni
EbtBfYC3NeJ3ZMmYabiW3Gu/Wm0kpHUA+d8Fg7X8zhIk3LzUSUxtV3aZzg0nK52NztMyWL9v//bL
AwJKQqawKOBHyIKunjW8BhcqYUvgp0XCLpLN2gP1rX348eQaJ4AVPRqSxHVMiTh+zs1cBL4d5Ai4
5cFvOTQ/6MRL2RhkJC01MAVc0s76FNowVmKMU2zfjjDwq7TgmdZd7C6x85YV5cZTcIkgA/9BO5Jh
SAeo+a+ez5SfIyctdKE5LzMKAkGT7Momz5+TsE/+Q682c2kwBvuSusmpg9jutb0hP6vOXIZuhnNN
evjgl6TBxy3HQkNqZ4lXLy186GBy5t44RdkEOVFfrPtmLIKN++divzBfWpY8F4IrhNjK+YXaS1Fg
Oj348UDN5OMSqfAeBmlLCPjaKMC2hXalUL5YR89jXYVLx2r6WmDPqIsF4S4YlX6jO/S+I87Orcjq
CE9EmY7rVF5NZoooDxpqE/oxWG21m75Fk7PTx+oFiqvfOfqRuulDmYzHbKr+HRDCt0KcwbX2KeqX
p8bQd4uWnrreOKD+dWpQHduXKX6GlbURB1y8L+J3WiCKkcWmHbjufWMfL/Y++4jY3jlUS5zudYmK
a1Oqwafbu+jifWEoh0tMpb+hkies7oPWgAe39EHoDxGKjhYuUfADkhyUqR6/xjpeeRtzu4gLxIBE
HbzOBFYg9c83VBCoNJYC+jY9qnFAXnTHlWf5AJU4dTEL8fM6+KhM/3tX/68hV5/dLFGAHZE99eM4
/97kirqfU6hIqR1uvdaX+xi1SvQZKVwRwIENP5/c7PSaXBcTq7koyykLgp9DW/UbnJLLXBOlNvCB
Qq2FS5YH6HyUvm5G2Tbq1E9Grhy31iOaD2Nk19w2Sv8nUJxs3KsT0fPOtgKrgfo+aKeRHORVzsDc
eLe30JXdiq60gCZTK+ExXC1vpxD0h8mQ+JSGQmo0lvNIgY4OT2dmf24PdWV9CVrFswU+RwB6z2c+
65B4Mm1J/KLIkQWD/L3v6mSrdHB1FBPWCm1/AqD160VHTJumzEp8o01nTx+nAof5Tvko2w+5PRRU
SMV0skuKqedzGStTCXKjSHzqa3jdWi0Ka+FobLzEV843bVbIkbwRPMfyuqakx5g/pnbqh7HO4yhP
oXQ3621NWlU21WkUDsG3v9G1EUVQbAP0Z+A1xYu+HxQvOc19wFZI2w6ywQ2JrB846B7cbDIcbo93
5WtRcaE1y6sMeW3deWkRrXTiUo38souTXbyg3jYnqf7xdQQyIZgRHBPR6Dn/WlXZ1vkci4LgqMQH
qVVPqa5G+6CsPw0JLczbc3pHD65eKkPgJ8Dim1wla6ZENEiDqaH060eVmkV3YTPWzxjXBa9htAz+
0guuPjgb5bfRSBkNj6Yd/8UzHV0HpwjLaCc5WaEeROk4vy+WGd0PvEtb5Y6R2k/CDg1qemvK8Y6W
b40B+1DXuyCtetp3hiCPlbjQgO+eu+nYy5Oc3fd6LBs72qeT6cGxqT0N70Zz386K1btREuQ/BxRG
Pxtqls0bL8aVDSVycHArJsr8JCfnS1+zr5PRnBJf0p3kGEda5Y6Fyr1XzMFxyLb4sZe8QWir74Bi
SFOqoHidjxeVdSm3qGf7dkJMpVdO8wZgf/gd1MhY5Fqm7rWmTLHPCyQpdamLh/+Agco3EBIinlzt
AH4FIFbCFMKVNUvbyTE7MxpuVYQy44gO2GD8rCYz+8XVpBx4ZrKfHUV3HCCxyd6Am1yuuOi6gAEB
9Y4c8voCpF8dd4kVKP6Y9tZOslpQpwUIUBJRBLiR9t44wpfdU74q5VFCeWpBIFBW9/oSRx1mm87i
x6VU6btuMPOfcR3U5a4KtXFyVWusDLeVykHxYk2vdDyIU1U79F3vhABuI0t0WNX6Ra0SLTikMsas
lprQ7k4jmji3D+flhcOPFRkU8BWKXeaqfhKnfUVGzI9tkFR86O3ksS2CaePzXx2EOIkijQDXrfM0
Ve06BGGkxacLlnimhiG80lvTxq12+XQLaK8gsXG6eCNWRytQSyRrakP106TXPYxRqzukYIdnAcD5
qMWUIFHw/tBSoaJBqL+KNGOlRFtk7nV/xMjIjQ0z91QEgz4+Iy5OFMERbKc+vN66fZ/kVLeq1m+c
0dynYZq5VKcNdG2SLbOBS8ItTFuKgnDy4JqBVV2tXgQDUAcngWpeHr3UbYLLdBGT6YcTXhRD8NBa
yPDo5X1iZq+IsSu7RMvjPXKR2ICjhfThXQm7UrwW5ISiPH5+a5GlpMrcqw3cdNN+a4g7d1OYfJik
wpS5EngIaa6AR1PPR0Hgezab1Gz8ZJ7kOzNHYopUK/8/5gJJwHFIgkyExlbXAd2cqNGkoPZzeJ7u
lNBmbtt2y57iykWPhjr1cLC4gOo4y+eTcdSoM3KpaPwuNIITKvrlI+7W5jECUPIk5W18VKbeTFzk
dsLDQi7+KI3T1ne7cgQtCpZAKHjHCOlXm8gamrnG76D2cRgwdqYa5ScJYcoHRR2SjWbDlcTBIDyH
3k8Kxra1Vi9bramlakdW7YfGjIxWkXv0z/SdFiRPuLhKUMYTEJqSQkO/1jPo01MFEnrsvt3eqlem
jAYA9w1sU1iTzvoCzewe2Rq58dsJMDfwn9jY2d0Y7HnoNtXqLt9RjoWQzBeMJ2L61WCLZg+GDqDW
l+NgeAEgoeATg0i8Wda5bwyd9rUKavBfTmObL7fneeUOB77O2y0k7MwL0mFQWMgLRXVPbj1oWDCX
+ae8MI3j7VGuraZQbQDay+HnHj/fxSOPZ1xmZu87ndM9VpO+eLo9Q6ew9Horm3hnG59HJQaBmM47
TU8EDu9qB1FZyXRjyAfQiZXqZfhN3PcpbTrUa2XrUUiLn6ha2ggtDaBx0GhDtgsQuPQtRI7jT5FO
OBwbKWeqo3RWHHSc0j7+ALwDSrHh4vUkKz1fDugBLFY6DH7TTfQ99TQ/DiZwZ0xnss+3V/7K94U1
BUwAkDNxwLqUoZd9OamT3PsIFRb7arEr1wIRur89ymUw9t6kQVBco8VKxed8Qj0OWIsaao2PkOan
AEvgpGgDd2m0Q5aj5nV7sGtTopxKmM0NwY24Gkyv7N5GQaXxceDSnzspsI9VlDf/zygIzQPeF+/J
WhwGF3n0C1Wl8e1lnj8vZolZlN53G1HllYMBbJ9TbyEzSOVD3Ax/teRjfVk6IAeMUjvTLrWmN5T0
Eq+x5i+3F+1yIJO7TAMnAtWCUGo1EIQ3bLOR+PIBJmenZF6GI8K+8gFv7y1WzOVmYEsT1iBiDHca
3c/zOUn0vQQQuPHDKSwOaPhNrqmlIMSUJds7fbQFDrk2tb/HW733qKU104IWoo/xaPOqI3fg9nUS
fB1Mc6vZ+h47nN8tpqCbUVoXO53W0/nckmWWZ3VKWrgxpdz8TEFPPZlaVjsnVN6cAmQtvtUgUFte
pTTKln8LqKc6QnZLkB5TMtgIX+0E6+hel+SFokMQdaCRlDR5sErUjPcdmnFCsE9vXgzwicduLJxo
F3X6/BpSyhDW173zSUHFChRzbszf1bqI/AySX+Yupjn+COJCjnHgroo3XIHVSTgLRcqHDwd5n8DG
i76JBRLofBlgFdR5OXPeG1sLj1nT156kSFtH8PJZfNc2FcAY+vTcleejWHWc4y1AgcFoQgl0mYmd
DTq5j50dvfRjj4P90A+ncGnjjVN5ecMQlws3ARq0DLsmIGvxKMnhMII+jWLWEvUubxp0y7t9JK+M
QjaDQ4dQTYIbKf79r7MPxoXOkCTlfp9nwc5eKpRBO5DFt0e5cjpUVkbEw0Igdl2ZUPA1y5VMLXxw
PsVzvMTqPjGx0I5wNN8o+l6bEMhiFYI4VSFUJ84nVEdtttBnzH2uBftYZNHoRTxrG8t2WZyHaUfd
iaon3Z4LhlA9qmFWRFXh58qsfZkpgr4IU/DQDQZTPva2nP2uQH2/3l7GK5ca3GNMJqEx0otYy61h
w9BqSywVPq1ujNoHxCEXoNsD4arbls5WJ0/ckat7hksGFui7oCGH7Hwpw0ytnLo0C5LeMHsgk8Tr
GEDri+FI2bHPhhKuCYqgUgJtruui3k9xfqc5UWbFxlG/OnFyHESwLZKQNXOT6KHoyPML2qQ1moKp
HmufU0CU+z6LSgsAsyRvbCNxrNdzF68uDT2BbFq/79KAx4YRaCmFFhY3TosfWTd9agoDhHT/o0X8
w1Ud/TBqy8cLqAJvwlERnXNBFzxf9UDGTcRYosw3jSE6FguGZ8gnFV6PqN4egdhw42xeueCEVaOI
iwWUYW1lS7ZGawl3BRQ/lCLZNbSbUA6czZ8BVf1ypxRphPowljefJ2XONnb0ldMqKkN01TAvEo/1
+WSnKQmgQWqZryHW8hZCAHhQ8uzDkm3kFQb1B9Jw8n5S4fNRCslaIr1Jcl8a1NhrmrJ6bPRx3uia
XpsL946OzQZkoQuwS2WXmT3C9fFbcPz7LlC0hzjS67uP3wHwJiDHkiuBfVqtWGgO9jS0SeoDc7GO
sj7lJ6WJlENCffbO6VJn46a7cnWzMQTelZKUivLB+dp1WrtEOHhRVH6XnDGHrHJzCxz1HITm14/P
DUQozVwh4cRo52ONZUCwAxXIr2sJ6HIFauUQ5kExcbsZ8wktN0Rcbw955aMJXiKPE/VJgs3VcjoU
NLoFdq4P6M/xbK11vAh93I+PQkJCoYYWtdiKq5rTEEcwTQAi+HpfSC+DFhm+XmX/3J7KlTfpPX6n
Fs88ID+er15oLfKYNKQkstbmz5GmSKde7ubHBb/tJ7WW4wcZ6Y/T7UGvbA/2hmg66GwwyhTng+J6
zCs4lLUP6mO4I7WjgjhVjVcE+tbLfm0oiJ3AONiQiBOssoeipU8bpkbpp05DQ0UvfpvV2HpxXG2B
lK+OxLSE0Qdv3/pWSmgJo+keVj7a5Pl+QDfgmEE3O+ZJt0WIujoUopWE8zQ3cT84Xz/0RO3R7rSK
t7MOflooVcFCSss0dIeqkzduqGs7BCYpxlGsIu/LajDFCVV4dF3pi4PuSU0W7mKreenGRAJOKs8H
WSn/x9l5LEmNtGv4ihQhb7ZSVXWZhqYbz0YBDMh7Zcpc/XnE2VCqilbwb5jFMJOltJ95zT/zwhF8
43nh+xgZHeFlAv4KMKsRZWc1m6pzpWfPOdrJQSwmd+OSuhMf8IIBQqbmuvg7rC4Oa+rRy8vM+qwM
bXFqk4k+nKuojzh/5b+ypI83WtJ3KqI02RaXI4rZCCO7qwMNn5tAl77w2R7KHFItV/WzkUj1CYpT
lO+UelKSY9bC1Cq5xfSTdJOx8jPhbUE27txffyBdUJHpft0AguDGWWMy2PVZNIb2iPy784ju/D8T
4hch0sXEb1FLWODX14uoV+mkSDw6OOWdd2wMUR7ttq/2r98l97bn36Ms3/rXVpmq2ki8Wq/PzhTZ
kw8rp9vbakphrMzNUzxBaR6gPW9lePeOIIEWVH8Yvss1dj2sBH0R6oA5z9GSTyD1BBmplKAManOM
t3pi93aqQ3F5MYyh2LoORVQEs9VEpfuQpBDvR/gPpOhD7ccNHpIN0fxG5Hxnf3Ac6I+Bj+LeXKdD
LbxJDAur4VyOnsm3Tc3OVZKtNvydr6KAS2rCLKI/baxeAd1onTaWtTwTHbXHNAZZmthFvk+7BGXw
eRPReGfJ6KwsgmMU58HCrY6f1Ztln9atBGRAdC6xEDh2ZlIc3N62Dq9vypsJXJ43jAQXt/sFTbva
+q4r094oFPOUI/mXc9IN6xCr8Kr/NURYjbPa/Dnt8W5qXfZ502QXuwCYEaZ9uHHElhv+Kq1hlIVX
RGpMv/xGJLM0Slw5iRxPqlMW1mOd2epzb48dxsla2T1KszcAL0dt+3GyunRjL94bfFHUXkR+kAhY
18ThPxZylpl5ciO1/GKJEW/GprVzbSdS6XlHmeracZSjJ45FW4j6/b+vJDsGxatFT4F04Pqcqyi1
SzSUjFMsYuQu1UnxLSP6X9YRSgeNKpINWg2rrdm40Ne5Ro0TSV4cmElm7RErNTZ2y81VyTmDsbTg
AuFQAx5af4sVOl7thCerVuOHKUqdJ8MdIX0X7R//mjiQeSpeXp/Am1O3DAohYrGGgy21RlrokW6E
dAfCk2fF43ulUoqAClZ8gqy91au5RddzHROoUFkBwE7AvPrArjXy1hhL5yRtOK2YC8oHsFLZR620
FHQoo+Jt2GbxG1Tpq4e8bpWHNLbth9wr6kPmqconKbVEPAyJ3W2coNv7gB/GDuL3UblETOp65kMx
JY5MMAWo8SzHCT6t382TvSV8eWeqQTQtAIAFUUzV/HqUQTc74crEOcWUgb7Gs9Y/CnpCv+ZM6Bux
zK22xZ+XD40v9KwXIsNqxxrScRcuHmPF2FGTXsI2xYJ96IOhxqTVH5RS730VxMm3KlLbJwuv7DFA
NCu0AjosusPfSKM3GMA0cofhcfyJYYoneJQ1TPDJS35iMtI1Qa87qMvNSosSm1fqI2o3VRiL53ly
vL3SU8yaIspIh9EystRnJ5thUPJ4WAg06OFnKj2R4cdFIVofgxBqQSlEB78H7bHVPLgN75iSBT8J
ronUENDCavotj42TGfZpVgRqzw71kY+in+rUF5bRH1wvK448cuYbLR7GH7OmN/Nu0PVo9/qBu7fX
yAoAOC/kAAKv65+RGgIOeYGBWIxJ0KKzkUIgH+KNUW4R+3ztUmdGK0pHvOnmNW06QYXE9E7O4E37
qkUpgLKUIfyqaFrMV5LyEOfd+CGEjw/kqPae0I/OJgrFcvg1IVX9+d8/e1FEQi14uUbXdcc8T1Vt
yLF91RMA9MAv9X07/HvHhq92F0VinmzkY9YYd5nnceJZE/adAJEDY27Q1WvcPkiFtxU+391PPHpo
x9AQpre7qulN1gzlp8QqtM1hyvlFBb1rGibr3EsVm68usgJNTiVkIdfzReaiHOEIpzu+Pq93LpVF
Qp/oE34Glb7Vr1Baxa6bsKRN5DTmF1wn5IszeUg/gBNLNtbwJiJcuEeL3DMjYmyxHmvKQwzD6AQS
NrU9emeutkcz2cz8uDeswJxzOW48ife+bnFLgJCFlBugm+vDYuhD1HmIRJ5rFzWcyGrEsc/CL1gY
/bNiId8GWw8QEaKWoFFWI6GoEbnYmymnYewrzUcaQ4FZKw0F86FZ+x8WbSl806MhYed4Xn8WcZEz
zbmunFB3M576sBz2pSHN5wwJl42n7d4MLm8NTzyUA30NNzELO1Ya04vOIz6QF0cxk4eBdHYfhn23
cefcGYowkKuVOgSP/LrS1y+AiKLIo3O6UMxHBckmHZXQXVuJ5t/3xVIpxekALCIVquWn/JVVGsMA
kdKb47M6afVxcmfz0Y1n740LmHcjwF0O0HV0vRSal+AIFX8u1NXGSFyr1lM7Ss5CYuzstrHzgOxK
o/u1qgzve7WqvgMUjWUQjkJ+jGNvq9hyG2HzAyAfWXS+F2HyVbIiFjOFObST8zT34cFZtDFiE8Ew
RLl2k8JwxBoBoY29sXOW93D94UTUCxeSvYpawPUckzVEUMugr2qdO3s70+i95jh7XoGCTm7oHyqv
nQW2IXP29fUr7c9LfDMyoDSE2JbQZe30Gre9Ew7EeufRzvTdAMZ7P2sC4bxKhrs81X/mInzmlkNb
aXqCXr13XGWP0CLgJi0uD7OVlBhWRvIQ6agWe6WXbIRX9/YEJURtUclgQf48DX9tP9KtyjQGg2vJ
a7VzHsXm93Iw8s+2kOpDJL3Gd9HJuaCZET7XCQJAr0/QnXsY3Bg9HEA+S7dgFUgWbBZDbarw1HVq
HbB38hfs6rpH9G6yz5VVxJ/+eTyHJgGngMIYOqurN6ZwMYQiOQpPhYoTWYl49h6pmewpdYfy4fWh
lptvtfR/D7UGBHYYqmbQw0O4GThyufWE9hYqeP9+UzEKaSuZCJXnNTjGq0auqZRRHK2PnsdCdXez
olTvphHT2Nc/6BY0Rg0T6wqoSqwZz/RyzP7aK2XnJGWvl+EpnZUab06wXz7xtHfi9+WkWaX3K7Eo
eKhJ2xyrwp0fMHLvsQIVTnxKMl2/hHVm+inqT5+cqPWeX/99d24XYCeoJ1JwWR6I1V5SY3toVWUM
T7lID2YFDmSoqmdnHM4qhkD0Q8Onqo838N13XgqA0LxKBMHI9q4DCcE0RY1BpjvFuHcKo7RfEsAk
j07amv/LUJQmAAYTbLMS19PfUVHy4N0oJ3qSH20rw8EMKOSh18Ote/peQMhttaDUkMSkPL561edB
lT2OeeEJ0dd5nwzF/EYrgXSWTgF70Yz6J9Wt+mMYN+PBHdLp2A0QDl9fznvnZxFRWChPmHKsuaSj
F9V1g1LYqXFQgePdCneQ5bdMkO9cQBDQoHAtJDzQC6snSa1y+BmZ651yZwIuRDe4PnY0AfeVwRHa
oZhZbSzj3RGZVRwz/jwLq8fIKqkuCYUrr8679HsateajJqPh4zTHykPoZu2H1+fx3g6FngbmBNse
cGWrLxSaFErYC4W1NL7pSZNgn93HlEZS5X+48VAZBwWxRIMMdr1BRShTgOUNdFfQ0Dv8wbCGipUt
9u+9+UMVdkl/UbiCKHY9CuypcprBe5+GEC42/ebsUXVkdhqLJnmf2nJLVfre/AFx4s3lhaJqtpo/
dC3HtAYyeELZcPgSZZR6qnLWnwekTTYm8N5QsKYXySggHczj9aclTdW6iu0op8acqke7zsovDv4i
O0wktoa6d7p4AiF68hySXa6+qkO4FDXQLEI/ILHPIk66s5WXWziku6MQWxDYwrYjkb3+IDyIaqNE
iuI8YOQDWcKIv0OxyTZ2+PLurF5aOJ4MoRK0I7eyimvVEnlCvCLsk1k682OneN7eQUQQcf3KHJ4R
YtADgpxi6+q4WS0SVR5d+LvL2DfsqrDp48wsRjTSACHuxiYyjqlSu/sSOsXGxriZxyUnZl9w/UCj
4Fa+nkcylDSsYqW9uPnovDE8ZOGaehg2+q83seDigEDLgqwYACy4vutR7AE94kxG7SXMNY0iG6p2
dTDFepPgJFXkI52M2nhba6maHwhlUw2iq9JuVahvVpNfQSy6MLN4gG5qxz2leQ8nZX6FbQ1iR1Q/
YmKlZc5TOrXx+GCkjgfWMLFRWHz9przz/Qh/kfexqkQ5a4qBV9X6GM5qdwH3hxZmkqo6gpfOoO3d
SdePnduFB0st7N9m1inOoStccwPTdrvONC89sKI8RMTi66JPnYg2bM2qvGhl7f0Egmi+z2B0bOTs
t4Ec5bSldEXtFtEJtFiuFzohYqmjZiwvRtW377wqNPatOjSfwdkYvl3EqUfkNkliJmr43yfbJSX0
NIykJuH0B1tUICUzpX2EHFCckiZ3NqbhluDCD4TYssTp3FDodVz/QGPItU61ouoSw0ZFvgEX+R1U
/Ox9HfMrMmOyLrI2lZ2kl/l2VBz7cdLj4QEI1z9H8Q4P9QJ+WNSwiA+W1+ivmDdzsZV347q69F0/
P1mZcM+iTayNk3dn3Rnlj9vdH5bg+k1DUr2a+h6KmeI0u7ZTijdtbGwxuu9NK1GHRY+ca38RHLn+
mESgRDXEQ3XJLG16ceM0DiaZKOe6GtyDMVfyIZdd9GR5EGQb0xw+FJEYjpLU+Z/vs0V4iVScJxxq
mL26afpa04tJWtmFCr6NYjKqc980q+4/v36g70wrEgsgO0CiAW+6JYaRNqGukl+cvKe0bzceIjmb
5rW37wDx4x8kJqhIOsir5yclZqvdpMwvWYkdrw8TU3vKx8mCfV3m47fXP+neYEj0sSsXD0Zuiesl
zDO1t6YZWZxy0p2PIFqVN0Rj3nGoZ7lxCu/NHtcD3RBiY/jrq0MYguIf6sGrLh4S3MbUN4HitlsW
FzfR3KKNQvsAFslSIlnDO6VbZk5lF/WlozD804xs7dCP5fg7nedop5psyY35u73kEXui/gXXkwPN
yNcTOEWug3NMnF9CjMgUWB6eNkJBJ0oJssnISh/9V9T7zKR0HutQ9/B0z2fcgIph6JDQiuPOwVip
0C6RiRaaP080AmG9IQIetENm/TelUoCX6BvvS0Ox/dy0g3WU7dAnO01rWhPcSOhkvtmM4ZkGSqP6
cTekT8IV9Efz2KRiO1Wz8T2tJDwkfL5CqoK52iD+QYcRrYzMc3wQ8Um0a9G6S/1MWqm5i3pRnZqh
6Rsw3kkN86+fxbSrhmZ8b3eGHj0Yg+y+GYvQqh8DK2t9VQxuhkd5rA4nZFiBteZITdbIbreD8F2p
1po/NnECKSwcmogLuCh/FIMMob9hHL53Cr3eZybNs8PGGrEEV/Gcw4mldA2rc7H8XcvnmS0S73GC
wmHNnYlaPDoGjpMVtNWKLXzlneP0RzIHyDoMSSBE17tBIc2IB0jpF1Wkzt6rIaZYvQqH1NziS/zJ
E26+ii4LyuLE3Tf4wAa1sWHuGMoi9d510GKPcsztfdgKHGuM2j03yhz9dEWsvVhe2O71yjRfItQK
vtVupwVFJfUOWYg0OiJomT2hLFYEZVo4vkBsjDB3jh+htYjzjGjn3nQy4z+UJ8x3r6/NnUuBfj61
WyzBaTTby7//6z0Mq8Q149CrL25ih0EUadkO7OsWa/7esoDsZ0VorTtsg+tR2lzRICir3HI6kmuj
kUu/alz1oITVFp39tkTrgExD1A0WK1cQRPDrsQzS1tlq2w6FCAIA342cKdt1fem9RPOsdXu3qvvq
5HIRCr/2RvdB9eJp8ElP1Z3eVDH1rjzMnKB3RPjioX/0s0NlvD7ps9buhZU2Yvf6Ety5MhE0hX+/
KMHwnq+egCosHMCXbXtJK3f8TcPOsH1doiHI1aXOb6LS2Qwc/tyKq83L3Qy1Aa4oHZF1IocoYluW
dq5e4jjHmqHpExBG3ID6/BjlsdHsahu31oeMWXlwyjhk0SLXChF0NTBvK5qeV34GyswG7sbB8iUo
Lw8qhpX8hyZcdirKZhp9047Dt4qdjumDWtrT51nHEs0PR0ppjY2hBDUFlAb8SS3KZ+63+SXKCvGC
trqAztZBkjespKafgKkaUzI4iuTadrsPplVM4LDG5afn+iCfbenJ/2ojmrUgh8b03oopLPrNXA1f
cj1PvzlpGM8vg62kGVdwmL0vgWd/mQYzfos4j/uh6fT+hx2ZdRrU2ZC+KbUoVfatCL0fc1bbSWDI
KEIduRzlrzZyusEv0HF5mbICYIpthu9hxXe4A1iz+SOCmMR7o2rKRU2T8HusilL4Mp4AbmphVCDn
nw6y8MeckpRPC9j6WHtJXezqNpIfjFggog9mIfdFEjM5gPPBAbQJxB9fa5gqpM9bfB9mzelQKC48
N/JdWsp6kLTt/NQXjvhF1uc0ftmW/ZOjKlG4t61qEA/ZEMbdQZSjK4I2KzqWreq8wZcQ+/qdE4fa
A48MuhzF6CAvmaYGHeOmG+Yg5QcNaPgMOA2EnRz+UwpJV4ebvGjfWFGRjU8YElTtQyjwBQiEmua8
RKHpzgGZpqrzwAmvfIglIEvfxhKGXYXubRFALcy/uQPqwb6Rac7bPBvQugGNxfdro92h2D+7yT61
Mu0bb3Ux7UoztfuAJ62vAtHUSR1obp1p+0K6abMbDWkVAQTC4rHLDbvahfg1IPau98rvPpV8bJeE
ig2xrtKTIA5H8ycEyqLwlVBXw8d4HhQ3kPxD+GVndz8WPkzs1yLVxR4sUK77YZKWtk+BSnnjjNmU
HBAvk+EhVbToh6X3dr8QlCY1YPEQq1eNkP85sil9+jC5U5NgpmfKTykyYUMgCP3YsJrEUiKpUPv2
w3oK0xNIkP4FEdj8W+Y62X9yHizpE2WIfP/6zXPn8ic3pjKAeiIUiHX/rllgP6om1EsL0StovDh9
DKvN2+bO5Q8TAaN5Qk4KfWtZNOQuwXlIc75QCan2ZILzLkeEclc72v8QaSxMNXC1BPD0ylfPf2UY
89TNhXpxucffFBUCUF7WTcfIQ7399blb4srVDUpRg0SEZhvaHmtJOWRE445wdr7oetGcczoFu9BV
5T4sc/nDyVyoTJPVfH990DtTCYaEuiWdLnvBCl2/bXVFGX/mcrukqlo/lwogWJ+CTvU5mujdvD7W
ncAa+CLRGh9J63xNopyJPbqpKdVLNLbaHnlAnGQGOclf2ggyalfAlnnMIZmckskZzpodds1G3Hhv
imlwkxrxltNjXj2MIdoNshA8Ulbv7AyjUw9u3L1Lzey3VebZAbDYVq3qDz55taqUi1CloELA07gW
bXB4F/uiU6cLnj8hGvG8klzrOJA4/jwX7RSAV1OeZs1K8J1w52j2E4hYvxVb1yZfMl/ve66932be
lcrGbNweVvCQC3QIeOIfp4/rtZcNhrBwoOdLAUrtB0lYeMQ/hpvh9WW/jUbg8iwfzylawJCrWtLk
OnkURa64dDjCB6ZJf72qihJZ78zd1TEP1+vj3fksxiN8Rl9q6XquFlnN4P+2FOYuasiz2sRGvEeO
ZwuITGX/5rzyXWjRUSVDbYQddT19OG3EE53i9lLTHZ8CXR+UM7V4HLU0Jc2r/UQgQx9/8NLuTabH
0bl3ELiBXx5aYme1YVIEQIXzeudZ/TgerFHTL6Y1yvQAPNX5UJqF/rFDKtXZqXndzb6VpiFwhK7X
u10ERrT1DWnHL5iOtByeOqE5NWbaqO4itQnrIPHM6qcdNbXqy0G42b6plPhHGEpqdZ3h1h90Zwr1
QFFrbzo0jqNoft2LsQ5szD67IBsVd9z3GGN/E1mkxoRPhU43N7GBL46lROK916z2xcm14aUkxyXP
nIRhHMp27FK+MjPeFoQXI95AwLN3OpZI390o6b7letxlezFj1ODL1HRxSDK9LN/1dGqmoCcyK31r
dO2XBoerLOgLkJyXaFIo84V54ma+5JclMDrxJ33KvLnV3zPp0B2UzO7/G2NPVx66OG5+TkWffI/q
VlS+3UYtQIWx6Ik7wwatIXAX6Ek7S+IOhTwadlljVFUAQb18HmrQPQE9EZEHGWYW8MpFrVxizZw+
KqBgfgyaNRzNeooinxdYfB2JEfVDLHAHFGWv5AcvsViCuJ1RUFMGVRWoanuoMmpz76n7mA3lPCSD
7NEBihRtvoxZtiQPPSrRuwHU4s8w15MOEek5Hai35t1RNYRod2A2q/9Kq02kn9s9yYhIzPyFWEK0
e1VW04c6sY3v7KpG36HgougB1OKsDGxjJkfWkPHmz0x6KPAokijw9ZN3019fzOyonUChWOqH5uqx
FOao9ZoXD5c2TsZdTN3kRDaVNn4ko2oX5+H8bgjbBO/L/6EKC0gPjKkGD4aFWSt0tU4+aPgxDZeh
bDQfpGsUqE2/RQC4c5Uh90B+s1xltwUvmRWzl+lufymNMHmEoNA+G0sRJC2mfAfaud8ICe5cZZTw
gFIQ5YCWXxcOha1Ms0nsepmHQUG1Iuu1o1TqLRXAO8NQKMS9mPR1qXytkmkli6SsjZRh8MW9zMaC
yDCRmn59d/xRsrt+CilcsC10FHOpTa5x2o3rtGh7xeKCfhFGjkXYa5/wF8OjC3VDp/UhG48XVxHt
N7UqWyLtUSfo4QQUka84uf21y53wC+1xU/im0rRwBKbY/KQVhPHBbKE55M9kYWVgqpWTQKqf0596
2MbdycRm8VupN2myx8tqzndDr5ANd+FEDlYoKiKpopzSMQg7MN7Ux0Qr9rkzYMrUpw267YqMniKz
cJ8GNet/inwOf5uiyQ5sxKbzIRYn0yGWGFf4UZJ4+c5V0er1dTFjWcITJzyMmSgHBITNAl8quGhb
DN3b0GZB9wDF+MNgIpK7fo0aDMi6PFb7S9x4yM+7Qunw1kjSUxfr+h7hjOJ3abbu+9fX9DZ8ZFTA
3cQ3CzRsLV7Y4qjcyNbgQJhZ+CGenO4RT3nrDXzKcSNaufuBC/eYbiotgXXvDUeWzPbmsb+QWtvp
QSdqezbxbKLUaHnUOL1qyeS2inL3PhBWHXhj5hWMxKrEnWbGkIWh0l9qyjSjH6p1+GbWjfyjEln6
w+uTeS+iIDim8gf3mZzeXJ/DqM3p4/LauUZtjcHohqYvKfQHwi6UADesqfYVQ3R+qkbNgedDfddP
Y/ZGkDUEeqp6h7CRzTETifqNcpZC/SUvnoaozL+HXg6cOPKatw2Ghc+OHRePnA3t3NRmsbFSd+aM
8H6RzETcBh2BVQBm2DJxxdzLi4kh24VcPDuSho74e0fx8fUpu7MpFgTuAiwmwKYeeL3r1RaTyEEX
8tLpGg1ZS00K1ycHpiSiUrCzs1DZFaaGuPu/jwvGmP0AHhdC0fJQ/FXktBoK5qHHuJrGvdxPlXOw
WoogbtgVF7tS5cdKKbON/fEHAb66QD3P+/9LGozduq7X04RI3NyUl6jq1B96as3ceEplp4FWDeZj
C/L/e2L23UtezzMSlemDnDL351JqobxTITDmZ1QU/osHo3tokzGZ3rS2rN/i844FdQPw91MRh6Le
j6HdnIdZq576RFE+tH0Xvu21uP9UGFn+M7GdVve1VvlkJ5RHSPO1ojpMJbTK4PVpvn2YuBSX1hl4
dTKVtZKo64xxbs7ZcKkUz8GStYxpM+tbVjK3r/oC5Qb3tEDGQdasFjOyRa8ahZtd8kIeaPHXsBqG
7lPUW/qpov2w8VG3exaNMlpMILoBDSHccL13OI21Bdg+vYgwHnlfxkOqhjWA3zz301D7CH5gC4hy
y5BxiCMQ/1+Ks5CN1g2TKMOPp7Kd/FKj0p0HqMqXv8pxnvFUL1UpjoOQiYpHeEQHy0QA+guMKqTm
9XKARYX5pyL29EfEPztVQQ0COw/3mzb8osV8PRVuBo6Q4nmPI52khgMtaymx/vthvR5l1dTWcnwL
1YlrlQfcfRCFMqXkX1F20ckVAL0JeRg8UWyc1juZP68UjXRgAaw318T1xxXzVNSNSPtLJ43PWaO1
+DIKIOa2GZcY/KbDyegd7di4yfRZFZodSKn2D50qrEvuZd67Kcd7+PXzdHszLz+JTBwM1B8CyPVP
8vjK0XHi/pIBTQJer1toDati7+XtlkHC3aGAPAGSIfHHYeh6qNhw7bTMq/6S1NAsK+Ihit11D4O7
VTcO1J3dzWfRGv4D6l2O1fVYZWnoXVQSlpvkmzsKr+Hnkg4n/iVjhUBEikBu6PV7miE6fTSZ7pVu
GD+2nZ2haWs3Gwt/78v1RfCMX7LUB5Z//9fb0EUKUimlRs4az8oF8pl8h/NbexgRq954aW/vRzrj
wJnBiuKnQmh0PVTbkvRHU8756Yze5291gVONW7vm9sKCFgEElrbkEuat63a6m7ZFqPGex1LNH/qm
3Q+2NP25J43umlgemm7uNlLJ2zv5eszVmV2EiNKs4YFFGqP/Ab9GIBxZPOF9mr7JxkTbeM/vAF/Y
PrAMKOnwFtD6v55JiaVyVzueuMDCQTEF19nKd2K9ONZdHX8Ky26k6hGPzkM32OWjGJ3ygix5G6i9
EFtsuzsbCKA4dVJgXovQwmoDOW0LHWW2xGVsMUBX8vkRjd1yb0/xtPXZdzbQgkm3kM+kRIf20/Vn
960nq94N+0uoNM6HDDp9EnRdi1+70/Y25VkxDu87ezTTQBFT8UlxXPkJeRLkSDODglIw1kpV7Cey
HXxtaW1smYHd1oxZF64rimyU/GEVXP/AsnBGQ8wUD+3IAm6RmOp56BLnqR7QMi+MRpI7au2Dpnlt
YEltfv/6hXlvfpZhucEoJaJneD08YUGJJ1ItScAtuYvCwniYaoi+r49yb8EXaiV0Trq1kA1Xo8zg
y2ThyYs9Y8NQZ/WAI3Cu+QLKxsa5ujMUiGiK8AtIEurMasFxUsjLkHT/YuXIsBpR+tWcWmdn0fHa
uJXvTB0jkcWgGgVPbi3MGDqRNpj0DS/DjLlCOdRy1+PivTHK7T3hUrkgAeUPAGvry7bB9AbLeB7Z
uJzrfVko4b4dTY0uXZ+cjVJpN5bq9i7kixbRDuTL4AOs60w9Bfq0TslCFcBPh05MMXDTqt4l4zSc
jaGwX9pMUTcIAbeLBhMJzQuAIVxNNxKeYOyaFHoWDq/K+L6vUWhr9OoLDh3JxkA3p437j0HQ0eTr
ENVf3YJVPU1TXugWdhCt/Br2tYFuFFAeX8875UOSN2F2qIvceZsil/IYd0qzMb03XwqtdykjgEAE
tnDTK2gUyqewxptL12Su32bGvGv1zghSoumNnXOzPxlKX0ASBkAixlx9a6gqHqzxqLn03pAH0eho
wTzgXP+PR5sWJf1QPDb4Azmu1SgDLdrBU8rk4qi9fYAu9+LgM7/v4+jD6wPdolQYiTWjdrD0X9Fa
vr5EZIE1U2im0UXPgArhWR47NT5iI9IH1ThVZYBZd07xfJ6y6OC2SfbcTpX1IYtM870XDaa94AdS
B9xZ4RQ4cIjoP6uS00K+rBwTFjsiGf+avS/bmh4tsBqOL7ys65+c4TmZmJGrnCcwGN/RoeoUrMHt
5BKb/fCEtV5iB7XayA3Tk9tNRnkaNC3nl6HpUl8Pa3sD0iRVlFxywypRSmpFUCclpuNVnG+AoXgl
+J/9nbMvrU5YUhR1uHbhoqyWZQyjMR7M2UDkN82/JzAtnudyJBPXIwvvbS/X8vQ4zVN0DiFMyQB4
7Vx86eTcvGhdqyvPBro65juRRMkpS5Si9lV9ssudZRbWgAqO0hgUSj3FC1KEPnv0VFWn98NM7X4h
eRk+DVYK/kEtIBv6qTJNIBQLRMUAR3QY9iqqE7lBkhWpuptrWduPvVdpC1KjJRdDQLnOzr0VZc9R
6zhlkMkqxH/FTo320CG3jF5xNcvdGA2NdfGmbvrkEVRrO6Wxw9+d1KcXswOlHGg9KU/XTzjbeaE2
InuEi+G3spaKeooLJFA4EKnZBk4SWbkvNZGIINbt3Aowsa6OQ6iGGBhFzY5zY/wozLRYtD2y9hGv
wkgPoryowwBGkDWiuYhH2UFCzcLFZk5ArRSjdM9YhkY/aMR41iGyhzohqYW4FuTdZIXHbFZApyTU
id6WTkKrjZij6XaNNdtPVtjM/dHD23sOLBMMxd5ORPrZrbAeOQLDttXDpOU1tpSd6MsXU6R1t1fQ
5fmkqAJIYov6Mp+UqULdqQadMOa87RIOW2z9CL0h5IDBtkIvITdTzXe7qmp4l/X4Zw6bAO8nvFTQ
9FJm/EXDoh++5kXRxTvpdTj0TKOlfDaKzD3oc6d9adATGQ5TDs9ebZVCOeRJkb/HoK47TInlHrKp
UOPdgALtO2ba/KYlnX5uROOcdG/w9lJo7bM3DOVH8mTz4HVp8Vz2I8B6x4F8Vpf8PJRjPk22LrsA
8T22DqwaJP8n8xeCR1w06tx/dZAe+1Y7IJBbbIuyAzbPlCIrvRRfS92O54OCYuBAWTyJPxdxn/6k
bD56vp5ywe3K2mkhXos6D2zk1YFFxa4xBpPexiZGqgUA7QaBimqnl51bYN9o2J2fDXr7q1nqU3CE
+981B1zsqBtVX2c3jj/TgK34jzO4RnujCsPEVzDhftd5rdyP3dx8paOqfzfxKvzKhEUZjfnZem+k
iVvuM70agMPmhVHsQCWldhA3mnmRcxp5QRLq+oM2RVqFtkk7lizWMIW+2Xk0tbFr6NPneoC15zeZ
qfZ+7ULXarqpPtpOreb7As+C74VXL8teVdkIi6EVrm+nSsNaVyDwg9x1y+kUQpID5STU9rtiN/nn
dvb6akfeR5IyKVQ7Hwy4l+8IefLWbyYwQ0HThh0N3TktxiDVxmW+x16kpxKohR64pRv9TLJE6/cz
TspRQLwjP2pcJgVOsaF8Gylm+dUSTVseoEVF75NkLt0gAqvova0BB7/1oma66IWhDX4MQkvHtsob
bb/0cIL2XQvTmL0VF8aFjBKhjC6MsjcDkdEMw3mgKy7NChRTY8rsUzyiTBkUaLplZ5LZLkl9YNGI
KliTYe5rDqEIei0Xp0zv7BQC1f9xdybNeRtZuv4rDu/hBhJzR1ctAHwDKXEeRGmDoGQKM5AAMjH9
+vvA5eqy5Grr9u7GjfKiJIoEPwCZec573mER90OANX2saqG+kMToalzNcmx8soGa6DjykcJTaKh+
OdA31SqxpJ8/sBC1ed4YVF+PXtGwJ2ZYGUSdbvSts6brnDR8qDAax3V04n5NA/Jo8nk6SjqkPHL7
MugPS+ni1C4RnkQdOeXLwVf21keKbhUX5zTIRBTA0/YOK7sjPtpqDJxocXNrguxVSpaBZveNgnCA
+ogAO3ucZVmJqNQQguJtYYONza0JukPW2FCN8xJDtSavLCcODc/9nDll8NBzCqRX01ROX2ZeoTtn
Mzbcj10moHFql8N1JVerZehVLNfm4Hc8U2V7D5WcVJ9g/VGBU3tGvZ7EAGc28Vc/1Veyxm7mSpUr
nHIjtTh54cDL67C12pfZkpuXlIWUH5UhYKEDB2CHMMAVHCNFSAjiGgTf6CfSsU7AMNcmtptSKqb5
A8FqlZ3mB8X+nGRiy/JYixBKvE/q3csUWPB3jcXVqBn3+ZnXoFc/NXVh3ntsq+9sIsraRAGVXkOv
dxoCEIBcLrtVmBX7jdO/eOnWXRSsdsbrBHjUkZF3K7kjNU5bMTQ51rsWWXrjBLkwIxPU4mSulB1x
Pq8WC22c7buu7XgseS1zlRAbW3sR7EJ138vK1kfqbDFGrD73jeNb3gLgbs7ZYu8ZIm7N/CsEq3I4
6hSw9MbRoXQiLyxVloR1ynoeAn/rksEcx6+M3j2+aCyB3NNmIQQUeqtnjlsYT+8D7TMrd11VGQlc
/C44laVP7pu/LsZXP135a1HyvyOYiNUn7TZozdC0LvLbvMRD8zinZAmd1tbayj3lRr9hiWeWx16H
nRvjfajcM/oxjqNs6k3/QO5gOxwGavtPg2tW94V25q+WMTLM2OBlrLFdGPARfIVbQJ8t8lWLuvuC
7qIkd7vFQyBSvaiOjeC4495ltnew3HxtD6LpyiIpLUm7F/aOYUcmDlxwfeWy3DhmVqwHsIjUOts0
1zSfdT+cSO5Y2SKZUfTRBP7hRLKTmGlbW3VjeLauE9du/C/jVoYvJQZbn7p5673EYgjVHhWqhMe+
CKFMNRJrjJyJLkpIXN8PIbEWR2lPQBqVkcGPrcuVAFq9NakRkxxhq4TBbXOLOrMU8VbALBZjvzqx
JplqjGc4knnsSRsXrdodbBfbI+m/2KJ1rmHolOXdADumSnqqQNw9HWNbksbtU+gAXinhI2NocI0i
hKON2Ce2QimtHqZHziA33tIeD4KiZ19352BqEXr04a2JieiLUqHx5Naj20fSGK0FTpAjysiwPPlV
44P0wRyD2oYE7M3vC9fi5i6jMq57beKvXoer8WpVwryx7MaaE3vRaxrbAqKJN2zVg1gFth2jtmEA
h0puImEgmX2tpsF63LRZfTbMIggP9kCUX6SCofvqgazaUUdDWEeDXzG9h9BM1EJO3uxbAUWH8LWp
WIuoTXWfxeTtSsLQ1NocCJYJ7KR16UziWdu84HZn7UVezVacjE2RLvgF1IBo0yqql3ayugdjHXQW
+/XuV5l1lvG5yWqoOPWUeucx9cfPTen5H1cOGd7/UTMldYqx7WM9uFbKilgHGeFW5SFSBP0CGA30
/JZPQ9ecZ0ZnX1GO1Ly8qZrEeShCIkTcNVRDZEHqfTCaeT0QfcDP2MyilbHfZPAAwrnt0Lc2Ngbs
luwcip16KG5CBAfMzmbi57pDuUzbJeoXLFkw/GveT7ltvQTGKjJKism9MNde+bFbK+OxNZeezAM1
11+adCZbujPDpjsNdEL3rhpNO5Z1yyGYKh+S0FwSbnGu8Tm7c7TQdqzHKn9xVTeriJQFOUQVFoKX
zEnLL63ecj8psCv5WObB9G5wywpsbAPai3wEqe5tO80EHCypdKsow8z1UzDazd0CddmIloUBYjyK
rDfi0ac8L9fVID2MsEDrDPhqxKUrFidxgrEUJ49osc+dj3PJQaOS+FTpmrKI4zd910ydV931qcMe
kI+bGmMTmeCnBfzhcc0bHXyqvWL82rWtKmIrxZgR+i70mnit8RiLfN7OAtuhwn0eptD/KJRf9+c8
nWlFUQy428Gpq/F6LIM1wGOXkxMm1TZ+RhCBAYWvwhy1FtyyW38NDIhek3Q7wkSr/FFkRWnAiy7L
+1qTJxs5UyknnrVpPYK1279qzE3ksRd+5h78fEUVDi4e/siW5U8GkXtjiKWNtXuLMeT83su6MkDq
Tc6XyyKf85OZZuoZJNS6coahvp0bcmyi2fF7kqaKbNujaJYzoJZ89Z1y2tOe3buBkSkjw9Zdf0A7
+o1L8X3TCtkBni49MjjXd01r10zTVniTfQmUkMXZ5GpiZRdO+FRV1PKulbnHIQ2IS6+c/tQrZAG1
tLJjta1hbC6ldaf1pO97X82XpVMMp8zESzQwaXOjrR+WYw8qcPgNAPmPL8t/Zm/d7T9+vfHv/8Wf
vwBEDUWWq+/++Pcb+dY+qOHtTV29yv/av/W//+m33/j3q+LL0I3dV/X9v/rmm/j5v18/eVWv3/zh
wHup1jv9Nqz3b6Ou1W8X4Dfd/+X/7Rd/evvtpzyu8u1vP3/pALf2n5YVXfvz71+6+PVvP2NtIngC
//HHK/z+5evXhu+8GOu3n7qvP129/rvve3sd1d9+NpxfIJABLu9yKcSu0Gh+/ml++/1LEJRh6IKF
2ZhF/jYBb7tB5X/72XV+gfAWAj5Cu8H1dcdoxk7//iVcIVDC43AAUoeFw8///A2/eVr/eno/tbq5
7bAAGv/287fQIxlI5r6ISNDgJd8jA3e47g9Ts6GbO7GpzCCboUzPKn1dBqpBqMtBpLrCvfOz8hQs
YX7opPxRvMZvE6x/ve+/XXyP9dm1BDvo+H0mhSmMsBGznUad7AvKU07qc0tuIeo5L7sYe5Ojdpg9
ddnk2XRnaHCMQhfWqTbn8XIM7CqPu6YaGxACHcZAIPU7NfOXpmu+TGuTJTl8VPMdd1ckElSKbKoq
vS2sZvkCsa9bktSkQ4Umnh6ywVUfoC8XaxQAc5zJoha/FtY0LzHhOVN+LKYpg/5WiO4Q1CvZfNWw
vk/TPLxr1qb4pDYHwRn5Wfjwj9m8PCM1OFLtu6+G2XJMl7bSRVzT1WH51ztbPAi/+0pB6WIoN2Ox
/b9flf/jWvtmff7l2v1/cFXir/RXa/Kqa9Vb+5YN3R+X8m/f9I8FKcxfYEdhoY6PAaxE4rn+uR6t
4Be4KJBZIceyIIg6+Pmn35ejY/+CF5sNsR3rh53txyL+fTk61i/kUmH1inoEtQpj/v/NcuTffwtc
7ls/DpG/7RWgykxXvl2QhmsIV9uQM2t7MgsCTAZTxXpSOH/is4tsa1Fy+eSwS3L4U7uVUVZONE4L
HXd2Ji+t9A6wvsbD1EhhUlEF3vtxVON2KIsVrfNWr+ajI7YKdMsb/F8rGwVlPDZNWL+HpDQnc+02
TdKLGtGAcoY331nEcnJgAh2bVRHT4acDNV9KQBzMlXm6ceD/yWhZU8QFjlWuT/Ximsir+i2NdN9v
+SnQTnCELDdusTNL+6lpjAlZW6EX+iP6mhJEbfi0wni8cuyMrr8b/fHJdvqwiCHQDMaeKZda+I12
RhnXzVZHeK7jeWfgTUDeC+bS59I26Cex6HoDqmFCajkDeRW9QWQ9jWnRJMjPgo8K502qRFt1gLWl
78uknQ0H1Mh15Xsw6+oyMKXU1/WqRHDyUZGe7aFulijcmJ2cHWrKx3rDla8w4ddHY137lD2EwF9X
3kbCQM7t/mjUyv0wQlVT0arX7p2/LZSUUncdvKOwlP1Bht3BmoVc475c6dcl5KOOeyOmWzMAe4k6
p5+eeqJzRJRnK8c3eTOLH4XpWGbMJwM+hHTW6mulXedqcVEdZ5Njf3ZbbetT0wRU30GnqZ4APsLh
as0a61IUkyh5vJq8H1LVEvjWyx1eSYE+tBtxQKIiECia5twzosIYxlsq72Mf6tDiOefV+wBjzw+9
JcNnTyjTPejUtC99rWmt6yI0+CxU2HSCLsOWyqifUZKx2enJS5dDYOC1T1PShhmolCvDRA3VAGSy
tMPtpgbUV2TALAmF4QSGyMsXXBi+tJ7RmcLDnCh9DvUMMfiQuT38nCwdM0nkaPZqeqkGEB9n68nx
jOm1gIezJeNCOMmxpn0mPWNyQOawffBdYGpigqIctPOjaW71zqbQy1VWGWMeZ609wNTrKnVfZSq9
wj4N68MsxHEgboO8mRnGFDWKWK8ednoLAd65RkwUGYHeYc2WwQ/UuXaMeIc6h1C83AcPEUD6Mf2P
gf20MXIF12AriRpIPNcBEVPlweodAIxy6oyDXGYcuvrFLN5yseXdxWbK6So0xuwSaxzr7As0Lgxr
FNHCXYVW7BIDJXkBdtD0R7exyhYhema3sWVOpRtt2r5a0xltStgvdz7jHpcWqTd4MQsGGXGTj+Zd
U5hmeyFtY3nf2OXMS4yat4gF/ELnERkqHRq76PQ7U+n3wu2bUuS/q8HvC8f/T4+ofaj5P5eNT9Xw
WrRv35xP+3f843xyzF8EXQnqAzj7JMS4VGz/qBeF+AWaAqfWrrRATLfTjv5ZLopf+ApRSTC0+SIB
dP86nyhAcRyG6Qf/f3du+l+dT99NbyFjE4kKXRPiOcN4zspvT6cmZyQu9DAnoKfhZeaXzmWVIZj+
w/34/c34Y1H6b69CK7LT+HaN13dnoI8Ur0EvPsMpK0hbMMtKnRfVrJ//+jL7nPNf5ScyfQQz3FHm
G3gmYDTw3YdRbiOpB/Ip8XxUQH0O8zJtMuOMi1fBxtaOT0Y7bu+6yip/ZK/6vdPTb9dGykJELwAg
eZDfzWCbtB9rsyaXt8sIK/lc912wFQB7AYbtxtQ220GthVxOpXDrZd+qs2dlDRajnKZPk7wZFeMU
6oQ9d9kX2aEZEG9cU1HkoAt/fZv+/DSwJN7FigHzW578Ptf9Q4vgBNNUMQSZEiu31f0YFCWzFmeH
+f/6Ot9xPLgltB+4SsECg39l7i/+H69TjiJghwfIU3WlqHZssbg3QjX9fBV0szcA32kGQC95mBXq
R7zJP33IwCUUA/uG/T/BC/HtxbVSpdXbJbD8aHgJUUg+ELgajn/9Efdb9c0bF7i75pfHjooJEvt3
V+nttUwzq7eS0i/Hj5MXALq6tnzGffnlr6+0/6TvruTT0e1MZ/jVCH++/TwAa7JB9GAlRW8tedSi
foz6CdQ3WBbjXU0c2o/Cz/7NHcS3cKd10OdCmNkf7x9ek0JrMDJG1Im7OsE596Y5XrzO+IEh159e
EjZEtKWYFuLqCmHmu3XjgmgODoYGCQKw9J42sTrWfmEmJYmwF8Lsn+1u/RGb4EfX/O7FBFd0Vmfj
miLo00g06ZZYVf9FNp73QQXYvWJN4v+AEvTna7Il8VnxWUG8BXz27d300WqrsZwE1zTSSxyw1a1l
bwux8J1To0mdKwWWW8w/0tf++b1BKYZGnK2JFxRf52+vm1EOY7+gBDVIX99P7pC/orqivdj9KHb/
g+oHgal/WhJ7T7U7P4N3hUJ8bzTdVWg36t51E2xz5I0Vyl4mKENLLyGAyrj461WxJ8HwAf6wMDBB
DTjABNxdZqBI0b+7sVbXy9XvqykZvbSeTprJRnspS0NtH/BNrnO8tb0mJT5yE+1JqBpRgEhx0gfd
98Kzaw299brUCxBDBL1/Gi5HWQfZJWy+1TjKYevxRLRXvDeWRRJnNdQlNAuLuaN3wLK2nU5sa0xv
kWwt9llrv7PiaShmPxKBLkjNGKCv3wxjsznv1sm3WvQguW1/CDasPBKV1fG42RdhjcrzwJAh5dxq
s02QnRUu6rNT9Ex5d/JT937uvN47Tyb1+2XppcYXa2ioBIvCkC8dyd7uhVdOGyg9qmc/ckmjbsEZ
OxhLmckQPFmnird9gqp6Yr4NISltpKoiu5a6ukL0hB4Kqk8mTpnhlrdzH86guTgGTbdGNef2juTK
F8n0zDiWW+nK46J6J3jv+IYoonqgz4mtwcxvduKfffYyc3xOdx+3OEA3RCPik4CXfWF3dBbm0YQI
rahQ8Cbg1spZVPMYDZvvPClzcWiGunXjFqq23BiXwA84oLjE+WsD+3tel6bNTmFdCXyzulqC0wi/
Ht5tpgjOYtHaODiVz+B5s530LpRq3keVVvgpDXylZdStU++9M+eZtLLIqZfAepg5Lqw7p3fL8dSs
ayNOG0W8nCNj67rsYISVms/LFm7Ik5dpMt7P+eIxR9rtVh4ZDUNa6LbMplXwgmw+YMbtGQfbKmsd
pfAIqlthje12MfXKISzJrPn/6eA5ZaLnzKedKlvrQ1kaQZUwxXDfjSPPPY9spsHj+7QswsdsVRiW
QU3TdlTLqX8O0oExbA4wGsaLzfz62pWlXI8AkOlF6nAARiEeQnXCtMl7GAYmvxE5xn33jn2dYoMB
X4ZpyzCKJvbIM34dGHJ2cR8ETcUYBO7bS6+U8wZpoljjBhKJdTSNuqGRaMyeCUe59M9MGI1HIfql
Otq20c4Mc1IL54tqsoxoysqtiyCCzGW8vzZfefO7IvYwVDEie0zT50pPAPOLpwcVCW8pmOZKwbIo
UrIT8NOYCaifFH4a2sraA8r3lGh3FpHNsgq1jQFSl30gZZoZ01IZOdDJKBg2QrHuP9vZZIXXBe5u
5d6brT46wGpl4qqnhjaRXm6OZya9v4YoZZvYkcFKmBHKe6ZCdaq+uI3YTPo/JujJ6MwsBm3A9Eua
2YZawbOr1nORo9o4jvBj5XHFCyAEuBSbvoHaAfDiMwd3DvBbffnYGHOW3XMIoqzU3pTrmPOtv17x
G84ji8nfR53N5gswSnmDXafrnDQWEoztyrEqLgYTtkcUhoYIngQk50uWrvlRzdOaHQZpiIcWtlv4
qRJrkB17ZqJGHleBNYSfyGNo8lsbRNQtIYS1Gz+nMYFYJ5S0bp+f+slpFGSVefhgOQ0gge1rFH9F
bemHyc7c/MIkd4fZuoY7sFaxyTi0PwY7O+zCxilviatWY08ja6q84yDWUTDkLvzxfsbJx+lx7BuM
6dxsPXMoty2q4deywl7h0ejx6zmzNtv6MDujE7xl3lakx5ratIwFeBSq/NWAJWGQ3GHEXSvH9t6H
vnGgTXbq4+JBqooHP2tO8NPMTwV4RhuvllfxOxNZfRcY8JkSi8nxPUW0+ZxvjmoOfSDdJPSboUzM
ue4vkWyYH7vGWt48Xa9fW6oA++QOfX4jl6CQt43Z9J9LYog/uZ0934lK4uqwpyk+mVq5z6TJuRau
eZl58EP2RUwr/OC+rEPjV0Ch7QVWRNcnKy1ieZDKHf3LLl36k8XmOSUMEmBYDKaLt1wGiRyUmqDZ
sy1reW20PvPerYRdx4wQ/sywjiDcosqxJZQFphiPUHiwiid/TL6vwnx49KuMHWvq2RmjcNmcA34T
M7nsrts8z+bMtlr7aktPqhH+mASd6xImVU/6bQ4LfO9gkxjPWV+J29bQkA2EYAyZkMAm3paqhB6A
CZutLstVTOcgyzXAFVNlyWw1qM9dVaTDBdw9j2iTgBwckS/6ZbRqUUWNY5QqkcyZr7Ujt7t6BI6C
GJD5ATgYYTMgfra5HRroiVZktbXoeNxl90YCePlKCBgDcT5wCZUQpGdMatep53jaxGAyOtB2dgRG
DO5sCwLE42yqECKWtqfX/dF+qalTKLDUjDGabfBJMZQr5uK0YjF7NfvmEkCAWpxTM7U22qZyzG5N
p+Hwwf08fyH9EFeQICjHFm/i2cxjsQyYQuTVYM9xlrbVLayhfkgUtMzgPDUGm3IaOj0nOPPcMlFb
YXwe2nSWMROK0EomxpTeAQfM9pOCvBFer0td6QRKztI+mtgxMboJp/qqnbVlHfCqgo5vlnZ6xlUM
EKn2sEIDZRqz2IaI98Vrw3A8VkyUQ9w6Mv9riczISNJ1rWZ21tbhidoQ9FxPZekJajI/T4r1Jg1m
dzn1frh5eMetORAleskPYimL8dimITINN527KoJsV+AzpiiZoxJ/nfyIaYdsYsOaoVX6YVfcMmKy
c1gunfU6ZibcOYtpOAZpVeXNEYym4LVGLfHSmSoQkAw7wQDUWewneOLgi9BNMCIAt+teDQMsLkGf
RT7UMmC1F6liYervDePyieiLNDsOYTHcE3O45ZgD2BIKVhV286kFCjNjKaW/JOTa1MuB8CxsDLGP
g5UcpP2lx3B+PQxWDmXBoeT5XLAp3gcczi3S5hQcbwpmHDYHhtuwsai+1EERY11GVt51uCoEg28f
R2cz1cVkKL+JMYNxPtbBNNpJpTcC8sZMlPqAG0IYRuk2QSzlF4QV4UO5Oy+VGh5XrIBNeIi1DuIF
wGAHSDdpXs9Z3xpJISueakX23b1PXWokc4qUKF7EsE4JqTrQLgcw9eNWu9PnMoAMC62jyFSMkx/g
padCuDNp4RlYN+RbiIlbo/GWHqDWXJd2EMxnZemyTkbsR+xoc6R1ATFDUEPKKt9N19rlI8aoXren
6+XTefZ8dZ9mZKxeOo4JKTjEl+9Zornd8IBxZBoZIrdveqlb52QC5npnH76aOkBPoQAurLH4MG/p
9DqIucSu3SoCP3Hw9/iawmrDNwI+G+YTbNNfcVoLHzyIBJfmLL0ygeA7PE+2WT0rkdmS3STlfc63
Bie8cITz04V+2vDxPU/Gjl6H57lvNWe8r+XnBY+xh5YB39M4gEJTj0t59jvFhx5k4Xpx5QaQTfw5
C8tkhViQbI0Dm28hmewOJ8FyjPHthoDZ47zzYawmKXDSMdvLzmAokOTawjQI3xf/2chhA0Y2XrcD
/mlbOMPZmviN6PaoTV3gDRMfINHLgzOATLHSQqtL/NbDxi5DQQL1kwYpysnrvdoqw+0gYvl4zm+L
5WJp5dMKRwNlXBopZY4z2gNS9y5hWU4QIVPPe2j9xalO0nLbKzdIt5eBCq882EtDmWiO4a49LkrH
jGFXzhf48bYf0jUFMW/gjV7zOPvdOwinw1ig0rvz1Lh+yjf8CZN2qpsHNZXmgxBr+8QJBFfcnlX6
NhVLr/DnWPVtmC7A5WSHMNFZmzW4RgI3LjFcsew53PqijzNmN2FMib18mfKmvXbsZe85eLC4DGzF
yFhrD/06BBnURWrFHIbtonb4OiBbMxJux0BMeobd02Et4oPhaKhc2sUDgep4J5xMZddeYHbE0iEo
QN1t7JADr8TUYQAVFimmRppDpF5qTIZWR/SHwtLyq8VfE0mcLf1nJtnTFHm5PdzMJUKoaPFD7A9Q
Y87A/SqUD5hoy6PfpY4Z1XqjAimW0cZFKFNmEReLN3/MUCFAym1798qY2duTaZy7h1JnBpszcjv6
jMyYYRWnTtZcprbARghRfveEe1D+OQhbaCk1ROabdtrq/B1bZPNxXG2oTHBig4c65RiLjKXTn9RA
+khkZLN9msfFbXAn6dLngBehunBE13wIzWm2YWWViN4g9frvgRWAIodAFU8Wa8fglbCdDhejMtRx
ubVs7IuBV0jkyx7GY4qETsaqC3hQkNOtF2/MxwsXz5h90DJ0Cso6rJLDSrP4hr6h8pFS0LgelswM
l0NpNd54xvNAUtMYPULXClvXZDJoZXHhKJi9oYOs6YJ8QpTiDY/eExykfGQujx8V5DbXz09DZkxp
1ArLfrScbh+yzIH7kbrFEQmBKvKmS6GvRsOklB0BW7dFJKgE3vWTNDmtYPy3UTFbY3oHBd5s4tnT
88fJDtvHimYJ4xr+wbUeLK+/BhYM2WAGk9pjkAKeklw6Tx4gu/LuOUj5N96CDdeSIOv6TwWBpSOf
DGYa26TS62HCagRmmA6aR8h8zqOpTcONAhXYD3mVob+ySjh9dFYUjXTnY+hFzqqL19yvPGwC8IB/
hbBFexZgnkDR6/KmRwVKa8atqSi/ehCf72m8dH5Mp6z61LvF9CaFXtrjkhccTTwPwz0tUL6xunMd
KNGdW+Ww6ZTpffVKc+1uWkjgeJqiWgqZReraT1KaVj8p4TA2x/2TvuVGOcExK/P6ZLldl1+mBOgc
EITPNvqObIOr4azlW2HMQI1NSwkcNdjSrrGfOZUX+yO1fSTmtX5vK6d70bq232cjypq4QU3AzQo8
8Sqsxng/DYv6OEGZM5DHsp1EWJRCElao6qJAmnl5nATZF0nlunhlB2vWtUdPyfQz5YHGkdM3sUPD
LJTfg8gTQu5RaWT4ezHTv8a/2n8w3NZ40jDdXtO03jjZ7SJ71M3ezRDvoefYGFLvYaGIgljbFH16
1bR1aJ/CCQUXqDTunjEetOOvYnTyF+ma8in1RQGeXxepOmd4V5kRI3hL7v3TaB9hAGzqgiaV8nIQ
A9lbu1V9epKzah4rHnQTl43rnquMQfDl5Oy0OlNl6t2wZTrJof+9YyiBrkKsZjHjZVBtc4y9mmnE
mZD2/exVvXUoVD05EQYh/X1VzUzna8fe2FPcBj88PJTht/na6Zi+9xkFqFFVw12bEr8X07Thy0vA
Dl50RtAVEiXMBAVfu6O8cQxDfAyVEgxEJeGgCfsy/maB1sBLEgzlvcbVl8gk39dbop3cQtrhtC4Y
wuAT856GaRG8tntQewIfeDWjZe6cD/BEOwmDe8bPZbbM3Ipm2y1vFo3F6gEQa6sPfaiWPOnhKuBV
qZhuD+3KuNivl+lZ+SVQjaMm61VTnxp0QbsERENA7C5bq7Jw52a6THTGZFRH9NVrHRvFSq6hqBol
30E/HfgXGCjRxNvmy7xI0lWJ+ZvsC3fw+R1a28hfe5KUZdRWbHrvhjHsjDNavxwv39DjxXImYuyi
eZUBK6PNPfdspxu3Vq9h20T2EKriSEc4XhUQ85qLGcuoDUJww9apSiXDSMl8hQHa9/N2HArVhQcn
c2EvNaGdJRmPbzqWkBrqxBt5Vw47UUy+mIBV5bFpc6Rii7EoFBSNK73YpouE8tRb48kqR8+LvB4v
QzatVASJaPBiYAVv7tEewUzyDkvs80AL5R3bJh3CaHClOceD6y1vldXZLzQb68pWobYvDNTdS2F5
C9SAMfNeXGf1PwylGL5kDaaC2PnlUCTNZXbfQI9ryhEnK4YEJMZfjz7OQb/O/kIOA4V6/5GUZ+sm
UDJbOGmy4IlTq0MPWfGenqZp6u6YcZj+VTA48knhKKmi0YSvXftt9QKukVaJb+SKQrofR52M1pj3
SFn2cx/CPyk4Nh4gkCfRGrZRQHfxZUslkEyZM8YcJc6KxGp2q5tAasjkcQoy57ONNczDGGi8zho/
Nd2rDYFYfdwlFp98ezVrpHU1aJMx4IN0roaqLm7HAqwwGbYcCzXbH31xLlQPB9Zjm03UbMvWTba0
LZlvsX5vxSZYEbqCWN52o57OGMVRRSyZXRfx1KHSiktzm5onoyq7p7VnlhMV6NQf5aActBzoeNFn
uDSh58lX6O242S5pR2Rive+Wke3cmbFJjvuJCQO4n5TcbrcXVECgn++1U+8ZyTqXaZIZeILT6xfF
3YBcNIwcnW1TpKy0esU9UOjjxCJcj0aBMhXrAS/4YDYwk2NDyFDhcp8hV1g6xBTQwvFiXDfYVefa
AfngJcqzD6EBuBNDhSGDEEwPyA0vAedXZg2DlWB1CSpRDtIhmqyry48F0QYUmHCM88RaLNhBUBSr
ABruNr0E0C+yo7nCdIkXE+gpyhoXalC9tDpFDtbLD13fdW9OaloPJeYkeGaTOMXDBL6CYjj2T+yY
07WYYKjTyeP+TVRiJb7a9Vh9FqsNs6aoFyM7rQ1tz8FZJ+sldbOljDF7DMZ4mgt95eJ5n6HfDHvv
MFc7dGLgmM7PY2i58ns5aXrhAgGDdjWdkZ2LFV5gvBp29mLbbX8b1kYzxEAC6d1atagjcmspb8Ol
FA6wXSvOmV1N4dGxpubaQD447rbUaRitTho8+eWudhtGuw92ziPdp4kkC4IVMiB4mq6FCVX5f9g7
s+a2tatN/5e+bpzaGDdwS4IkNMuSPMg3KFs+xjxuzL/+e2CfTiRKEdvVF32TVCqpynEMEtzDWu96
B9nP7p6uCitsUu1gSEZRp87Toq6+hMCsDeG8RvxTeJGR79EJxvFm9USFGDbZ/GiprX0NOzss8fdD
s7uvgf6inST9J0VH4JW3FH7u0+iZA6IPNyo+CywTQ78e9OxjMmCeutONknmRmoYCA/5Ekx+HKWu4
9Tkfpn1u6tkTw2ZApJS8DG0L99peLqsssxdWjFF+LecZlw87EWbzfaitJdx1jQRo5qT0ottqsEV+
Vo3a+Ldp990PCDQT2hIrbvtz9Gz0CkobNW+PsFi/sUw8vreZPiqxs3v0fn7TePZqshR6Vy3nBOLn
pp8DafVmd2lxP3/GWUjDC4Jy5czEoqnj8GitpxxqWrNtMHn16KDd8nOKXCOEQzq7N6lT23czSM+T
AAoDT5qk9j1WFZ0SRg2Je0Cu3gFxIBr4qWLGoj6jgOh64sIwN7YyjYChdl6fG43jYrqKDBbAvaZK
7YBu//a8ReN86rXiUtNIftoWKodX73RL9j0aWwwUFdxm0P0eyyUCGRJbbkwvodIesX6nj6FEHLZj
1+Xu6q7iUgK6OMUHFWzIc0hmzY/UFnHCOcrsgFNzTKxdgc5F38Mxw9O8BDJvKHnRp11gNhsZRI7I
5FF3GxYLHdtYbSni2cUyVDCZbGP+OjmWR6tnemxfStFk2YDiq+agMazVAHzm9iGuDetvo1ySwU9r
NV3njYkuTIQmFCQjqUwP/aam32GkT3URWovKfG2OByCPiGWxNTk4ht3AOHNGjeks6RlTNvtmNLtB
0arCntxEI8jizmlRTvsmkI2xo3aAxjwY3Jt8lHjErrRfvIexKKJwa4QA9xuHmtG5qB3CpPzeWyL9
DDWhfT1WtbjV17VNicWF6zddrQPJ5ibAc8RQeGQ0VNuXyCw7RkalvWg3plYY8Q6OSUhGfDazo/O2
gpSpa/hfUw4g0iHomTHlHkEWJs04+mfjroZViHy3ApPZVG7VpocwBdO4dNiylJEG1+NVBi6q+XgO
JYtfOEP5WCAt1La1l+mJH9JsfqAe0aod5SbVl5yH/GPe0BfsUoTXa0PtSDw52SnVQeETgvKBMLlx
5xYwj1B0T4vYzGENABKie46ROeuIM3u3jpwtwZiIQF1+4GizbpQEmBTy0bYsl56hxwjkhWFw4f30
PALKDp3UCsagVSvPEH3RqQ/0pld6lRgGPuu65PRCdUCMjzGY+QGNH9cARrnDRZ/VTn/WxYZ2A3ZS
rD6lLmKmFif+CnlbEv9tLW2h/ISRYL46K0zOns7Tcbcixugcb76UiHriOOYH9m2h7XSr41JevUHz
fS1FeJPkpnUtKrP6jnOitmwnMBu5tdKsprMLp4yZ70IphNVNSgCBzZ4LN3nDTGrvhbU2c8bN4Z2d
h1578Jo4W0/xtDI3MjJpXZHdiIBqeJJ7Shmrwk1aW7RzymCpH0ps3+IHAaDdPSWCcmxfm3PM+i5C
VwPf4anZTVWXTnug2Aekr0A9i4sxFkw/EYzixlwiCkSsN9OW7REBszGxlPzMndkZDAQa7lvyI4Xa
M83H6QCXu/5Gd+y+v6ZNCJs7kaHW3FScW84miuTwBUoAKDLU1gF5pJG7aPrMNEti7OG01tonzBzc
HWaG5p5yf9K3jsCxZFOXWncHayn5qqokAZbNgWs3DVkTnOYJ1Wpve8V90XneFZSXObqyIquu13I2
1vaKqUC8L/TSQYra4PgDDbihdzfRHhMkSAuHJCpFzclhZFjeRs+HYQrMuAid/WQuxaMmpRJQXA2N
IfoyOI9tPaBYpKaDMz0YFbiEgMzfoqaK8kcP24OLoVHMZ2vMOH96c5V9mRJ4dZt6yfsnz+7r9gdd
DGSsfYwEynrEz5ZxzmY0AJCbbdURPb/LHY8rAu6oFvlOPun11iMwY4ZrzM7ctU7PADGUJI7Ry8Ao
2Mip5oQwc6aJm9ZM3OFng3Muh5tqAV4JtorCB0YRcUdPNbbfEB9xfmixbCK0+aFjHcaYucyGXtPF
jNQLF3ubQyoIIqxCdJBkL3F3ooW8tEu5Ke9LN6X+BXXqzyZPQka1yfD4tMS9Kn34cJW6cBn4mztv
0dFcNFwQy/2c6CYU79hl24ehni6o+DHaAbN36vi8aplFIgW2oxjs1olzv9Uake0zshK0s3q0vVvc
Metih72+7iCYj9PQxtrQHpAkGhEl1jfP6/rlUx3pSXtWOXG9IDtsAU6p0wlF2Q+hW9wkTYrcSUj2
xgpT51Gy8doQxJV4K5CwVmE3x77tYW7HCH9TpoOVtuz1ZOzjFWJyxvNx7CdYFkWGI2vNZcacyOoi
rhGHpmHqYki+uUaCBPbr49Kf8R8l82SX6M4W73NAEV7crJvULcR9rcf0sCznvC4cu3M9QooKMYJx
ClMc5OV17agfHdfUvbaMGEmWmjljixVPtbXNcag/s8Kxkzuta3rwRdJVC18H620BcgUGgKbSu3mT
YcYC4FFNzFDtsnXHC80eON/GVR96wJAj9c51htxXC4T0jUSXrO/LJnXQxmaYMhyMlFCWrdX0KOCR
JCPl7dIU+L1vjeQAA9LhL7eyavlYk4+bBnHlmLHf643XAjqzLqezJsudp0pW3pPedOOyGeEsjB7I
GwanV/QOuLh3cBcaVMRCFh9tMP74NsqmvP7p4mx8yAhJK67HnBHA2QBemm+SiZnArrNkfAPEpDoo
27G2uqCD1yGSBbUvP820r7g3TIuSZx1My+kuNKYxOyNDpbMO3ObC2Sct9IHdpOMlse16m8muhWjU
uNQjk1J+Ad8SB5OJYnwztYnl7eJVtvfF4FIsb03NQ0lpT1A/8DgYQAHNxGluf7GJ/stg/l/o1J4R
q1Zp3Qvh28foW/nj20sCM/+H3wRm0/5LrMJKgTcwrtjPCczeXzbuUtCRLeY/UCD/xV+2/vrlLk1+
lZQr5c34t75G0/+y4KDgGGTrWA3DaPwjvRtp1C8IYBhWwbsktIm+BQU0zMhja6h8TpXheHdNI5fy
DJDFhWE8r6nEcTRpSCXa+8YZESBrkFNatrltXDHK97TNnFfxI61sCyfCGQWTeEbDyaFj7m1v41mX
dMTSm0e07jp4vSoihqUMaRQm/CkR1fB97flsdNdGGcuKVWLHwOEBTHrAMgO6G9CviAtyXYto4la2
luaysUQThweKzG4cN5m+DDCUlsWRhNrLsVT63jTW5n6bOQgNDnFY14a+rfKume/HOSJOMaK9AAVw
aLxAxWc+Kj48Ba1Ynyb3LcGO7UHAwwC0GfG22IzKqOLdlC1TdIBni4wYjzyBXL7Qiy8j1l3g50Mp
eqpgyljsgsL0p+gN60vjJA16jqI0+UchzJkhwTl72ylYoUx1c9fZCgajzV7QZNLKto6DGMFBYAgU
P6blrlC1CLy5gCMXOmn2lMoJcJGJHDfBGHacfMMozK9majQf656BNp1n1e5d5Pxyh70KE7SR4C9G
/JQYwOeq9i7SBL/HQ0s5kzyiL8ye7DAlrixfmkV9TsZx9B4NodWPKUP1zKfMpiqlx0DlMevWuIP1
aONp2i3f5ESJyLVMuicCJEK8tsIapwkrg7zOfNyeIGIZXerLokT2lGHYfNlKneFAhk4dlEw22L3g
JQei1yyeuhlhXLd+y6qP/UybFMQna14uKQgNy2/GYsoC05ysyR+a1WWgBCAoyd5Q5kh96Yb0rNIk
jcPTS3fBrmTR+31WZPhNaKXm0InjdByC95D6Av4FYEVpZVMrgZ547iabKnyHdNIUSBaZVfy3XuAr
sWmjpcQQWdcbrIrDAX9rl5iaaONFNsNUNY7udWsYiBlHfK9aH2imi69KqsTvOiZFtxOONKs1kJb8
cFU3MinEODrZDcoZHhLIyHdch+EIczcr2jWgMmEHKCI+VpYZPhawDR/xSPPyn1HR5HTlBmTw/ixK
IlYH04ApI5SgJ5R4W7HDsystx2ObfBsmxz0cQHWIWW4d7MFhvsnNBVeMaJlb5msdxwF5HP3wpXVN
58qDvFMfxFKP0R6XlQS1OTdEty3BpsV+xE3h3Cjc6cfspJLaAdKO8SmSSaofPFnHeVCSeG6fEU81
H8w67b6HXSwf4oW0lO1CGPcH9L74J9FVdx7Wt5rKLmiB+mQ399oUGBAZCUGhaCOrxZ6umWA5WHlk
dRow1GrHQ+FGy8NIEyU3iEy9n4KL+9rDDGu+kpqLOxb0Gue+M5LxUQwxuCZQKDOlFt85ODuwGH0c
eQprKy1Ac0VuPRVJ2uUozGJwwTJtmrsKihHTUDgA9i51y/rRtiOAOdUM5mNcOunnpkD+sSVX3MT9
K0McsXFD4dyOjsG6sxt8K/MJLx5feXb2MfKQ5l1jztiUjJ7bHLt5fB4Oy8zy3edkT1ANaUk2b/U6
LrKD3nXzz7oyy0ld2r1EHbaXZlZZ0ILKsbgTsUwowsju+0YCXXUjgaNLP5LxAowEKz/x3a4vrtLe
ikCsYsWRB54230Rd1hWbsBcjMiivNK0tzlAq3Ia2m1LTlgmUv9KKU/XBEujbdhQMM90K3GNmQnCh
la+NqkgDDAv5e0CZ2uHr1NrERajBnTjqrTAZv3tuahGzTT301HDOf0FsI78LMmfvnDImqHmVdOy8
ifiZWwpFq2y3dOJRUGkVSJqDSO7JFiMwcCUxVz93uxHZyRypHAeSPIUNaYZD3dNi2kuge0Po7Uiz
4XWA6bbRho/kOLsU6shX2CRsCekhEdv2UV5R2TsLoUvoVyVz1dnUov06iorw40SBibqRtmFb6uQp
0FnhrK4qMX4Cu51chJTKPSdlWKdTYEy+0LXoWFj9t1Lq5l8mAWtaxH/Wel0m3+cXhZK+/vl/lMj2
X0Tm6WiQ4KR7q5jh/yi9vL/4H8VaCRmk0gKE/rtSMs2/dKQPAhEEXp36quv4R4ise39hLeu55ACu
Egn+6Z8IkV9WSRRgGOWb6EdMyjgHm8hV7fFMzbFyCRQ5SvCqBhpgD5pGv0OtmNxKnQJJts70u5hG
a/62EcGRDgAFlm6g+UGMRRVIcXYsWFGlnUF0tTbRlKdrgrLmK0P7PpRtuH/2C9z+5vo/V5eRifSi
BJSm/kvQZIrVjXeNMjySqpAAkkNiYca8YKES6bu8dqCP3tceGuLVQ6sZynIbSyoKfRd5bP+VPQYN
tqUGKVpngSFBt9Vh5LalW46C2elMdyuBmH+YCrVnhW9gFDhlJSTJeiZJD5ijb0M4vYmvmLXf98yu
sQl0J2yQtN5h8u1N2Lyexflqihrrdc/doRV69TTpLd5qdjXK6ODIxeEXMcRUNUGZKJsLLNWx/iqy
jIDEHO+oHiW3W1jXZEwWHEKOkxi7ToOFf5UyX3vqiSu7aKGQyW9FOlXWFcl38jayk/AKVUTyBOtl
SLalrRcjMJNCR+6HUP4sKFBppDoEpSSGVTc547GrCvMXMNpEZmSrxzAe6tl3wtbGWmnU58q9BDHC
bgyL9HxEOqY5VNgLjSQvhuX9FMG3zh9JPuzMbTtqRdpcTHOfk/wpsMMA4QvnQr9w42aq8aSbKvh6
zAT1BT1GZDjKnn2B7+pi7hadPnQ65DhBpDUEQJdG12/6msjYJk7HhlhTrSwfXGgIkFtLWKyDt0kb
MYhPcpwIldzWhgm5DhfMEAeAnTva49LtMe5eJbvOpJWwzSFBmWgaVNUw9Njh8tkuFtMUDX7pTYcN
VqE+YBLaSMAnMnhwURJjWDD0Lyxr1XdXsS2XW9k1epn5+BOasrhZuP3EXYiBUvE5SuECq91cxwZ+
PAt30be81KrGY+e58/yBL2DABa1T1QPHZ4WlkODbdQyqt21EjIxoY8AAa+6k2avitkg064b5DWQi
pSdD4U9ApZ8b8ngjCAhqLvZ1azCD4HfkdjWT3rNJmGtXJSSYKFnmnZMWwYDDBbRDXUKjHCFAP8Gf
wkagI0R1OKBLxmsTJnzVoqpuDQElah66PrrREC9HoG+rHQBgBvlARpmihGkkMmm/h4jXbJyS1Ffc
NCLXO8AdTQJzJO3TFw2JZZuycM0bmQ2KXxOrtMwvsf40f4wrj/ScW9qurnUnd83LfECjdJHM+D1B
TxezJinKl3i6x2xDqSBsmvWPUsbQYbArjGuyjAT6eZxhKX0sYpBx8XCyDPOAuR6qTRJJp/5b4Lib
BXbVz9GFoj0ZsWXS2++q7+HXZ3Yykcxe44dea8kA7IN/n4iW87bBq4YZdJupFl/J0AMM34dTpznF
vrInSIR4chfDARWiXMG0uNYPSom53DA1JtjWjPGnhA2PmH526qzww8RG9h8bMTw3UvBIdRZ2o6gV
h15smfnYZYC+FBvUqCsnJDHJSMKdqTEfu808Jq9BjeXhA7QHI7oK2cjugeFvr99HEAAFVqk5vqef
oIJNTmB2Uw26YsLRaNLHiVYgX0cJQDFXjLmgcYlp0ZJgVowF4XMYFZ/FSQQEgzTW6ssyTUV8htYg
bw4tycQ/KL+cZQuzAIDYoa5HAuLF0TWddW4yJxbLfQKUG+9tp9ZIinTL5oJ2053w7hxtRjoF0KFv
cCEUPuOMfrpnVY6SvsyOrY8jToiIEpi/Rwkz7snjsH40SHqguGxrz0qXx3kNsb0LY31x/ZLQwrn6
GmPqZRiPulZGHusS1DM2VbTGN5atsVm11pWDCgfH+/EH3NpSMVsdmOJW6vvQ2GHCSA90T7PGH5MR
q6L5+N/66Hd9hNX3s9v5FZJ0/63EPqkllPwFmrT+n34XSbrxl03xSbw5Gb1oBFc457ccnn/CNW6D
NSF6x9DFo2L4t10LGA8AE8ARsTv897+qJJxckDUi7DLI2ybJ3rL+pEr6FQ32XE1IOUeLjvELgnxp
ylV3/7xM6tiGhjPCLJQShVyJJungIQwCm1auX80KhDY2dxQJA0Ms+wDkfmZB9NkLI3vIUxxcyvF+
5Rhxw8XNZVvZn8wiARwu5h7ilcp3sddEPiyT9szJGTHmFmREOjUGFFlKyaGFf5ObbkFqwu65dlBX
TEL+lDX1yeAVAUTRzzIi63RYt5fD9mdeGmC/Xm8azWjx1ePP2OqxjvqzsvkKk2NkZzmFr1nhA1K1
31rPPwJMH6qCfx/bf72wJPq/c4U4/F2tNlzq+K9aP81zw4l/Pt269P5/OYlZLNr/3CNs4yT/+/ny
X//479WvOQ4+YCx+MrzWUv/3ytd0Qa0Pz9zC4ZTpMBz+fy19TZe0AeCorlzdgwz+6L/WvmY7bCb0
9ULXUTP8v7UI1OtkVpIn6eAbxgY0fznjP2sRTEbfsFKm5UKPbUW6sls5+YeudfPwo1EWlf4xjtLq
hGXDUWCMI8jp01HoOwDJuDg566t6vuEQuUVFGOXuudzcRJu7z5fX9x9OGR6sGud/b+rXzzja1GvG
ee3YmXuebb58fYg2l+HmhLr7KKTq9SM4oJ5/Da74AhiQR6jdhy9XD7epf7tsH8Xm1Fc5spN6/aAj
PXdjtTnsDx50wfzUf4h9vkzhl9tnC/aNluqX7P6dV2YzDXj+feAS6SKt+FmycPTr6iAxZyqXeO8Y
GCkaLf7Ihe+5gSfv9QpRIHJCvIeJ/cwpixj44iJSeJQ5p2IgTvyS9hHWT+39z2te9jc33vZw3W48
//2vfuoRxstvDrbKwC7nmxebr/H2odtcG5tTr5ed/nxBsuIxyeO2MgjadXCGOWrG6yhcpsKT3YFE
iHGnZWFMoQ45o4k0eaINf+k7QAoIj+I6M1fDQk4Ra/0ozzZ1TaM65V7THTQ7rB7gnp7jDZUGoxZl
56OH72mXNeKEwci6Z58tHos+ml6crp8yDUmrdSTJz2aKtsyxi6CBvLlfUAZt7IHU5cIwynM4/Mnh
/Z/sF5Zw/ECdYCEOE8u2sT18+SURtDQGSDYPLLAiZ27i7ADrnC2tufT7emx85rLoHhHV72KIZxcg
Y3Wg9NHdQj9r9hHUvm91LRiidjqugmFdun6ekOxIMPS0+NoUpndU/u5G2YV3RQOFsXWRVEHU1u6h
RqO8S9QgzyhhiguNwK0dwSIA42B1e9pudztLAW8pI9hxllAO6qGw9++/g3XJvHgFFkM43CWZ0FEM
kb318hVAZZBF0XvRHuGS2Ht5nu+rCtXoHz7Fhj0Bmchek2otxzw+5nCoJhJjafaMtIztaIfIUrX+
z1xVuH4Ay3Dr8xzMHTCzFEe7fGm1zLDnwtojvmk/1cBU52Co433PlCx4/wsd70QeReIPjpzcylyz
xyYnRhYWMs5Caz9HssQCUss+EncONLZY/d2fPwo4DCyMJBsT556jXwh9VJWYwtov2L7uJIxwX08S
fU9L6J04vl8tBkKEub91qJCYSNnHI9EUEl4dJrGzJ1HK3i1uPeLBgyb3/S90fLRgi4uPCZudpUB5
4h7vOnzXGQt5fYAFuYFwWl9W3oaV/IRBxbEGFaC+99RAjPP7z10X2fOlTgoQ6TwC9jOx0CCaR8tD
GNiSd9YQHqIIOcXGGfL2S85EK9uXIkk+dzZmcAm1VgPJQxmn7ofjw43TjVLMctZxOJ2IONpoBQzA
Gk5pHugZ8MZ2gbBgB8z7sBOQbSbuDDQk/8Dt/xFLPX7ToKeAnlgoYSvLDGI1F3t+iLvF1BYdc8DD
0FRJwKkbfamdsdiqVpoXi0v8KF643YmtcbyIVksyLg3+xcHCPjn6eW1scQrTdqugKFfgAvjsCvvE
U5npxxvw11OgAoABOhb8laNdgQdnBFEurIKmI/JXL0JosLnd7TM1aX+4K3gU1jQsHjYE1+Jx8RBh
OghswhdyWm/xR4lFhcRPfPf+6nzjC9EjexzFBMVCmjj6rdKqmRAnl3UwlqjxfE8tebLHdDDGgqfh
HPojux3OfHYBV55l6xApGJauv+Kz+713QXwyo5uCUeAjVOEXRuo1Jh0ltLfr97/Z6wXBTAObYtYh
t7o8PlWWXuvAPZ05EGHYXtthDtGg9qYTpfRbT8EVBiR/BQMAal5+IQ2X70gWag70AgOebkzaAC7h
9z/+KvifcV14TEJodtZN/uytqY7FhnHkGNSVjpEqUDKpTknc/3z/Ma/OCt4W5lYYoNHu0dsdrQWC
UqcG08wx0FiTN7JvwktDtA3YvLts1TzNT+8/76h2XReDDQmMCoB72qVrfPm1yAOg8Z+riVGFFX1w
sg6SrIkqLy2KhmiFMfOhYBq4zYTOWYde/8RP93rpS8mYC9iEQZcJu+fl4zPOS9jowxgoO9F2jDrh
EkNxnZiAOsPH97/qG8sEdREXt+RIxMT3uA+aRYGxvz4GEZ4isCFyz9h6SArNE5fcW9+J7FAMraRg
9ZtHyzGslYk7mTcH02yV33ijUgVuqTCtrnhYdfb+tzpuhzEAt3h7q3MWt6oOPPbyFaoEax5p5low
IPB199g9NO6t0KLqUxlp2vUCf1k9poXnPowEQtyVbWW6O5wOoSdVfe6lJyLejshVHC+ObeCqZWBZ
BsTGoO3l54kwObLSUYgg4j0MGyOZBu+gyVLmcMhjqN1Nh0XGLjEoen2Od6Hvs9gZ0OSnRi0PGYh5
uc9tAhdRHC54D0Be0D7pqMdvjQmqif/++3u1Afi4jPHoOnDlYwscvb7JQTRYmMuM+YYuf5ShhuAt
NvpuG7eGfTEaEZrwwlVXvRzlDtb/eOI0fnVRr893mbSSxAeocdzYre5SBMo1czCbq7Nc6VlbfRyS
g1kU7ZdwsJJL8j6SE4vm1RLloSA3UOoAT6HnHX3ppUdFZpQadkRJSnYE5iGQuTJVYfZFcM1y4hZ9
82nk8xAVSuwCYOnLFVEjj4K4YM8BvN7hDAYrIWxopCVJiYY4sfzeep1QeDg6DbYeqa4vn8W2D8e+
Y/NhRFxteloujuk56QNcRzDZksa0I4c7+sds/T+WW0dmnr9XPSeLzv1teBzeRzVerJvwU9Q0B0sF
4RvH67w/GJ0Z3kL3Hi10fGWQzyRa1TL7LKIRCS1RVdgNZ1uTtBu0a0NyxRQTQZ6WR/D331/kr24V
fm/KQNfF1g/g7PitaInUctiKIpgt5EhxqeaHvI+YvGhd116YIj/Vubz1M3iAgjapJvwUx+P1UBLh
JsZCBDZkX6aVpXfVmKr6WFtNtOtb0zpg56mdCM9486GrRbtgug/yefQbEBUwaDaEmKDJR+zQS3IN
d/ZgNPcGg8272BRI3FKIR/JPD3xWGneYaaw1PiDtEfI1NQZNVZeIgAEczG/slpS2y8PB/QHVuv38
/k/5xpfEX5NCB/UU9aJ5dGFrkxfmGaOGIM6ExipCv7ixE6e/HmMMh/gc2MdBjfzTQm69x6gYmZrZ
Oi6HR3enM6AeMaE9BBArnRrWq9U0DLihx+3e/3qvLulfD+I0Xl+kyxX6cv9C9DbNHEQ5IBez92mo
sgCnxVPeu289hYERmRP0olTAR8WcILx40nHHC7qlxYAX26JS+Lq0ScZ7/+sco7zrbWhKAzgNRgnA
wfHOw5yInCI0bEHTCjHtlhZhH9RMK1rQsK2vTwcHflAd1i4+nANCcZikQ2zV4lbCeR9zTDYEcUFJ
kLgJ5lvvf7y33gMVOjaxrF7IPkfvARl+CRG41oM0x4rOr9LMVntndQL68ysAJPHfDzr6WelV83A2
eZBdTiVJNGWjiU29+oviWoQA/v2v9ard54jDO1rCkqJtA956uYiaBmeoMSs5fTQIAVFsap8JqjbO
1DShRMJR7SbBcsH3ChOHufcf/UY5gbiROGyENKaAWPTy0TitZ/PqRhvMBc4htrt0YtuSsHbHvYBa
DkaouIy0cD5nmFlvEeUhLHn/E7zxm9Le8d0dPJTRah/9phIJUuM5SgROkWJcVQqlxvOkV7V3wof3
jQexsuk/6cVhShzjxOSZL1mZdTIQkW35eV5Pvpq74s+vLjoUKiTuVrFOfV6+UGX2I85aoQxCW3PA
7vEs8HwU2MUTB1Gc4YUaWl/ef4Nv1CvEizNtZsHCfDvGho2siusmziWsTTgHbSTVzpxncU4LGJ7o
f964mJlBs/yplOnJj+9JKiNXzzvdAobuuq9FFqFb8UJt8L2mqGHTVrLtT9R+x/Og9UgiyZwF6oCX
2uSfvHyjdtXWs65HVoBdZSP3eGQY6BabIrtt9bi5WBA+3EVN1P+0OmLVN1gs6h8q8kUq//3XzISc
J72A5fgktLisU9uFB3nc7ALC24VYUixqu95LtxkGau2+07vmgyYiy7nGNMssD65dd+kBhlJL2Npk
2E9dZHoCEw0oSuygcrAJBnazT2kUN5WvuEEIpcSlpsV7pY1dzHbM7lMJ/7ffJuTGJj45GWm+FbD0
7ytDzz/rWlJcoxhVzRdzwaUvQEI73RSOxIHPVabt+APAlgO7vA7rvZanGH7OBkyQizjDgma7WK01
br1hlunWdgv9R4vJ0E8K0Ka6jA0oWNsct9pPjRYXGgu4k3KX5Kq6w+wLjneqNAzfaqXksKuMznpC
5TfOWzSh0JCbUueVjLPmfem9Qk64hU5Zi83NoLn7iZ2BMc2QTpgGk/R5w3xoqO7wbbNDX5qDt2w0
MDjcPdKGPD+ym8nxKBrXCHcLfLmvZENr3U1KMOXVMBLsiGzPbr/C45Z8YrCubyqshHtGttE4o1Ow
508d5OSHuitLPADwsnnA11T7e24N6wm6P3lkCi+MDw4uAgY/ZlrjGBca3uyHGZ0dZfhkmx9y3Wkj
HypO+KFFB45we+m8207V+urjGIVP+NMSczKkYX3dEYgrA77T8LGCexXeOH3E7WFjUNTscnTY132p
1wiHwbPw9TSRqe5Guyy+jphNmwcTPfpHPDH0bBc2Y//DErifBj1/By4CeIToMMSF/eRGOlRqs6nL
8gJ7JlFu5TI1MQrEjJGIY/WYFYdIOsM9ch632SdYbOYfxLJSt4uy0WE4DZPCVjA3RXgGjRENYIee
hdwWwi/VNipiA4OQuhKHyfCqcFsZBQaAUQNZH25tZj5VdmR7KHv0UW4z/I2Kc5Lz8m9Ysk1PlJDL
2SwzN92UOrGxkDKb1ty37hR+j1xRfbfMrtD3VdvngowcoZW7ana1L1okHOVnKm8/1JQRVBG94GOw
zqKdK7pRbGwNyh0rZGLONuZTgfknl+TP/z1ksKtU2phcn2r9q2fQz01EFkF+oip4455eSTtYHtCJ
ukAzL0+i1KyR6KG4D6zRxO4Zz9om22XTFH9po2n1u7PbMmgxU6CmHbAnO3EAvXX8kGYBvxoCxRpA
9vLxxPwiOBC1EXQck9ctEwu/yJEGvX/Mrcfp8SHHGcf3oz1kjHP0JWG0dmZlFkZgKG1AcE19wM3v
ir5YNoIbNN+S4SC/xxKz1p/vP/qt24XrmbkYNtzrLfryC1qQedZSwQjmPF3zpeETHhS2qXd27Urc
v5zH95/3+qs60EHEivvQbf6KIHmOkYZ1WGp6PNrBQl46EcqorRN0+mPdX2jZYqOEU/Yy7eNFo/x9
/9Gvl5K0wFCgrANrvJ7nMnTSk0ab0jMcw1OY0500v8MOFCnk2JGMhaKSZY9BG2crzpCxd6r3fAOG
A7hlVLc2LfRmx41LN8eOhV6oOHMSJ8ZoyoG3jP6+rJqNiUCmRA0LBLVptUSZAXOAWtsPODyivlKi
+2iJssxOvJLXZQyjPDCtNUeGWI3jez7DPs+c8iQ7a1oY4RtPtd7FrHT7HLN599v7r//1SuNZ7GWP
MZv0aHVerjR8shqo7nl2Vrpmv4vNJNvhwd9fxdbo7W0Xl7j3n/d6pdGzQBnglYNcw7t7+bxhSCw3
yRc3IIokO8AIIrzdXoorM531Q6KQ283CVCd28hsvdAUIpYRuyEo7br1NMcHNIMwx4OTOr7nI1WaZ
nWUX9UKc+H6vjyYJM5Hyk7GJeD04aaPYkR2+fwEiImOPhWV2TkD4qan5G78aKR3sGuBaJtnH9Zce
LjQLdQ8pR6QaV0io3at4HHbJKEZ2qR6fQBEM49VZSCXPPI3ZIFsFNP7lz5ZOizlOdG1gw0aVA325
HH/gGSbM/7EhvK0pR+ds7HAbxwAuDMNDGiPuVmMrbyG046zhjhOjxTRstYdwxo3P1zHpza9wTSpt
zOqTpT+o2u4+pKIbwmuJU+Vjh7vux4WAuFMEijfWA0QAuj1Gdy4U1fWfPxsJJbNBaWl3YTAJAh3g
gYQNVi8eCwhJF4Fsf778XOg/4BY8coXyXj4O7byHLiALg7rpXTIqyxJHE1Dj9gFvzEr74zYSOs46
kEQeTVjGMS7ezDimyVgnELRQlJfR4Dz2TtGe4Bq9sc55CvQNqEbMZY5nMl7LE/J8DoPK0fDD0TIz
7T+KydHdEw96435wSfdhuso9sR6IL19eJi0CHPAfDnAtkhjmMHmi+kN82uK9hyto6OC6407xZTIv
xSlQ4K2FssIBtK8se7HyMZ8vlBy8WBuUEQZC65IHKqLO+JKlZvk/nJ3Xctw4t7aviFXM4bQjW5Ll
NE5zwpqxPcwkmMPV/w+0/6qtZnM3S65vPh+MpgwBBBYW1nrDFx1dFfHX/dC4NhilQZ5WvGEBjC2K
HyGSKoM39oqv1C2OChW8EvSgKvXSa158uj/WSgBh41PfpaVMlnEDuxnnIjW1SfHDzMsPWd+2BzXU
h1NbT/9OHI+NqLgS9WlWgPukkkbDd9lOttS2Hb1cU3xa49F7XUVEHXXl7KlJ4U8WqEtdaqRkN3aO
/DjX+Rs4FUr6XO+Uc5AOuP54bR/hGGlaCsTd3EbnKVejYJ9WWoP9od0gRmnngw3FOi6GfxQdOSe9
aSbzzaVtPMrAVACakYK1yzJiWox2btmd4lO4zDVEPAKAYX1oDcPJyPpJPcxeGMKkDqb68/1PvHZC
cSGGmiirSWBnrqfPUYz6rskVPNBn+zFP8FUIec5uzG9tFJezSf+LdJWS6fUojSJmq3aR0sQjI0Kz
jD4cVgad1zgbA63tWPclQaP1TYNiMR2798zUCiKm41BNStBY2Xtx/wvNXnSlQuTl7q/e2mHkWFgy
K6L3vBwOcYckE1gsgYhpsG43yob2U2vvpqT/g8NBD132XoGlsVUWnS8kUicVGYrA79IWeFjnJt1H
pCRMkIx5Bw2nQJ8nhfXmeW8PAsRTLAnJfR0wGIuB55KtD23G87ugbX3KstluhqT3JZPyARRbi+Ob
15S15L516BEg+rTYK1ZGUV0+JnG6RWBeh1kBL8g1KD42zcbnW9mW0pvKpIZM3+MmraWVX0iLCM8X
iRU/Z3oRPXR2n5zfPiFSMApzQBfZ+4sJhUADhpJMHpXgbHzEugO9nEoLfyO6UBzuD6WtZGDcDfBi
4AmD3l9euHomam3IEs9PvKZEn6h3TiMOwvLxbUNZDMzskLVQ1bOwA6XXQOkTyEV8q405PAeZ4m7U
P1euZY+3IgFNnv4bGG5GYSOv8Q32y0akNArdUpzLru4fQupo+1gJs2Nc22R8XGjVxlqsnE3PgP0D
A4jzctMqjoGPQZFlbHotdfI0SI1xsioTVK6tjGO/sZdWh+ONStghgN88xmMjxvTAsMgWFU9cIns0
3ANbYvgwCIxpNwZbCXN4WJPV8yemAMt0Z0DCeXB7PvPsAKXWxlHZkfGg5Qf4Asti1dsYb6WoTGZK
Z5CCLoQrKozXARzb3SErrNbzm2xuZ+QTdAO7Cz0y5+MUILZ9sssgTB4p8zfpOQ+bvsSoxEDZwMvH
Kds4UC+P7cWdza9CLQLuOg/FZYhIpDtQ4pqBL00IzL1HEaZClSIvo/fIEFJuRWzBDY7BrPTjARWR
9LGHDP3bnuzueyRc9MXgckpB6xHRD+4FLc/Pats5D6hbGRgbBUP1Ntc9CSCAOvYiTCTRzDfFqCKI
w1Gdo8D3krr+DQ89/qGmafkDvFyG6VbSI5V9Pxbcnj2eYnTK5aOCJ+0yFDiccyvSchdQwDxUZ7Pp
tR8B8rnqgTQga4+NiGsEcXRhfp6bxtM3tszteXBVtAXk1aHKd+7i2ujwW/LmAFFf1MprD3UW0yxO
JEERyrJGax3vT/Y2ksvRpHQUWBsizmK0CPhv14au41dhiO5nlBWXrkUO6f4oq3PiqgC1RsWFjXd9
CposrO0U53K/SlGYRKnJPOR1gcAhyL2NPb46Id5BMKDAJIJ+vB4qmsoOaVuGwuHM2XuQBHyh993+
DyZELkH1kNIOqdn1KCBt1bmZbMeP0MdD7UWr9nWvGhdHwQ3lD4biPU1FErvfGxSsjnNYjM4l9X7i
xd4t1OkosDjYzxP+iH8yFHAYrnTuwOXOh13ucCOpjg9THA+zYACNPTRnBPiHjfvtNg5LmJWjShkN
WrLLvD2W9mWzPTqgu8r2EiPVdFLzFFtUFJ4hPBlb23xlPJDEIDrBAoIpWxZYgsjQCyBGrl+UtvpQ
ooyOOC+yAoXRIExoo+p3fyXXxiPl5FC5eNqCIb3eH0VaRGQPLTHESdQPHf3ujzzeKhwI8976qQZl
om88x1aOGEQIEJyg9iRVaXHEQowz0k4R2Mvi2beLER7e0caHGi4msREg14biw5EhkG9qN5gup8WT
UQEt6c/F7D5EVtsc6AONh8Is+o2hVk4zpUMOssyDZB54vY6oiBtoCjEro6dU29YIHaN8Nmzs+7Wv
9WqUl0v8VcEKc8lWtFPj+hwNEJiePtH4m/q/Jpxz/BEv242guzoeGH2b8EG1dokQGMjhJlq6fKty
LnZmUXofJ3uc0HfBnsM0Ec/e2I6rX4yqqeexMagpLYKi4vYOhb7S9Z0+QKy88bqTDSqPVte4RSmR
X+Q6xaASDAFW9tIpBXuLoXBKaMgKCtayRn4Tq5HkkJrsyDTH9mQeDJR/XVrQFXSFg5XU+q/7B28l
kWd8MAqUQqSO4XLHtOWcRga61v6AA7vwYxxTf3vV3JmHNMaCEjFluyk/TJVUFHNr3anIgozmc27r
zQOOmbLlPERJvrGPV3IKYgEwT8guAKuWiVdRT0lXj4ZD8cmaUMawS+1dUgfOPx165jgRcJ1heGr0
3X9aZdEHvr8oa6dIGhabFNoknVBuj1f7O5f46Moj67VrpTmMmR2jBqJtOQivbTI2lwF4DH4kf8H1
KDjmmWOs0Htw0mp6rrsiQXZ3crHVFj/vz2clq5YMbVe+6MGj8Gi4HqrlX81UeVwf3EP/fihAbOw1
mh32fiwy+4dZNOhbxzjQXFSVF7eH/NABwPlWJ2llXeFJushQEeJv+wSdEeO5UU6eX3hR+owqNw4S
U/FmfL7NZLlMaFlhi86z8HqyNf6o+lBrno9DRhy8lEiAYk8uorv3l1Wu2uLoSnQ6PAtaDbLmdD1Q
lIcSXBEGPkyDMjhkDV5hB+SD069ZFtjxw5Bk1TtDa9WtCv5KPNR54jM7yJy37Y+ppv2OvwX7M0u1
p5bVfhidSCpi14gPTq59vj/R1f0jQYfg+1hVms/XM3VKnRwx1SiVmEb/A59t8c5uIpdGCQ2EaAjG
I8ZQ5gHOK1aQaZKfBq3d2jxrk6aHwP5BI8DUl/XT0WznuYlpZXW1lf4YkxJFDNvJEw/lcBL2I/9i
TjcunpUjSgqOZgJdd+7V5cVD7WMwco+Lzm2xv8GQBYV6pMBPCXa8fzAUY1G/kWGYLPl6iQ1r6orO
irjjQDN8QeDP/N0QnC2cviz8ru5/0JXwCmD1fweTB/VVgFPVYSysiVcMhiaquVfIwn90c9ZcRjBk
SAhiVfABxIfrYEYUZKN/f/S1MMBzQ3b3UVRBifd6dJ0GpOlNiusr+lA+x2Y6PEEX0DdS5rVvR3VP
BhpdVmbkz1/PMSWfEFiX+M5k1UcTH679ONnmMapwj3z7hCiX0kcGLXpLnUEdcZ7VjKwr6JLqkgYz
2pKFUf7BKOAw5RNbdnNvkAFtAtGuSG0/yvLoPGMHg10W/o7357LCu3F12RskLUY+lxr69bpRxR7F
bOe2X1aZgHCnNZ9QgUSdrTcp7Em/NYEk71lgRndoRKCizIU2HQgyOpdmpxxUZZCuxFX9nCchzl8Y
tm982bW4S7GQ5i8vLwRIFr8hcrJ82gjuq5foHUrASONqh6NaRCoS3zgUbiyIbHQtw/zr4RaHBUJl
HqshDqOixxEsaE3jF0e1z08dcvY2fuBofCUIqP0FW8AUDyBoevOISma1hQ1Z29FQjAhmslNMVnT9
ZUpTR+zD7m1fGZL2uxdp8R4QV/geX5VoYxesHVGkkuDzUf8iBV4sMV8+sgt3cuB2Kgamhup8CLHE
2d9f2rWQTrXfo4hMFf4mzQZLPWDYJPP6aHIuUYM7GSKnI2WOEl8gs482mjYrG8dgAzgINjiU4ZeA
XJhvohVegFdsP3ePQY8mQz3nyjMrMO5HC59pav9/ENjpfxuk1tB/KZQt+qh66gWhqzCo0eJeluJ6
exgGxfL1zoo3kNQr6wkRAfSMbKBweJc7NZp7NDUivlqMsZCtmfGhF2V4jtwGW4ywbA/3v9/Khrwa
T/78VYjFAHtO+iRx/BDx8n2ND8uzU0oX1rFKNu6M1aFoaSB5DEOGFPJ6KDE6WQfo1vZzkWC+C+71
/VApwxecqjYmtbaIXPaSogtUnOz8eiRK/U0Fuiu8DGXc79DqrY514yJ3i9o6ZliWvpFcyd98EV4M
MCwvcqsMuswi+zhXkJhuw4tRO052aYO++JIUmlbuU1zf/3Zt3LSOUkQC3d7E0B8R/0su97/jymmn
tAFEgwYVCe2yOocIscr964aXTjTa0RI8/riDqo3TvpJ0ELqgJEvJNHLmxW7BGhtd0soISTJa8YRY
SI8m4Oy8c5BvfwoDHAoPqGRgsuG0Xvjp/gyXqkKUxWnlSRY+OBTU/x351V9t1Zb3fK6MRXSJ8Keo
yAQAX9MSyl0sJpsBnLGG1ZuGIx2vSSRjmih4wJ+edmevYHR20IPOPNejbc4nKfowIzWYON15UFw3
PViuqJFj0CRc2RnMaotHsLZwFsQa1k7+f9nU7oCSG8LyQEdQxo0QQVKcU9BF0QfcddsHTwWx5KZY
kjlT7h7vr9vaseMSoN0k0V03LcUA5+HMbUfFV3N1OHjdrJ+D3BoPaTkOG5tw7RyA4ZFyDGRRt28M
Dp2K4n18Kboo9c4VsI95D9w5a/+2cS3+2+0N7QduwcBQ4sh0nzCSzLwNEu3adJEi0+V7jo7Pst1l
ZF5bm7iBXFxtjI+eWwdHhE5/NlM0b0SZlavIpGpM8VF2utGaud6PCSK4qjnFoGs80dm7KA7hSsWd
UqN2mYOQ3PU2Hj7HGLx5snEOVwKcVECERgYnhW7bYmgd9VPD6BvFN6hfd+/yHl+nXd2XvPlLfvYJ
te+u2riZVhbWJKhKXKukaCxrHZgF68JLUsUHKI19WFt8wfPpS966/cYXXFtXVpMEEEARegDy56/O
eeZYnaLpZeBnWT1GO1XJec1A6HyoBqdHpRB8QQF0AoXfjQ+6NkMojTwD+Jx0HhbXxqRqbYeRJx3o
rI3cQ4rOqrqD0Jfg4oWM+0YKvBISAAzy9QxUugkLi9qR0ykZVwk953rEBuDstQ6cVHfqXZz4ErTX
kfdy7d+Rk4WfCyVEmPh+WFgdnkKSKt/F8BIXWyhV+ojj6gagNHTli+blkHpCp5ky3BLDcnzqoPOW
vuniZnWp5qFXvt4ffyVWSBkcqvf04jhDi+mjdVRqU51ElyTvnf4XpIoWcyn2X3/Acgj2g3Ax5oYD
kSLK1QH/Fzv8x3ELu/9rrH1zVp+Wq63SqFseYtBwFW6cYJpw3QgfM7dLcIDq4AvhTblxgFaI4a7p
0hWWPAd29vI5WxZuls6Kg0lwZSvhOw/NZPWEhklUUEMzzAu+SwIWYqc0CCREtpo337w8xM9RxTfL
OVV9jvufA2nywRoVpXscFGV6Hjv6Oxtbc3VR5HsJPASajstMzcoHoXqYqAOpHjpLGjCEfyt9j3lD
kNaIJt3/BGvBjE1I/5lgCgFjcezyNEBIKwWliN0EDyOrKq2d6UazcQkNEf4Tc36m0/0hV7IlbkQQ
4/jkUjNfli/IcRA9QO/jYk5afmqEU57mwdaP90eRPkXLvJBExfZUD9SXLINfR7LUnWOkyvENj+o2
yn9VIQLGj42lTdLne07xaTf00HuYWq8Yz53qzMoFf3EknnGnnZJLqBsZ/hsmThUY5Bj18BgUffcc
DbGNuazRC2s/zYkzweawu+kBWzpRf4p5rdu/FbKwdjfkAl/eGR7ElljLCscBmieHBqgu3eCb4zuY
GnrvqhZfFC8zvItmz9jOKxLvsqumyQvfdYkqcO4MkFXZd3PDCuOg2+gnw1CyZ5wp4b/dX+21b0qt
iLOMPirPNLmpX10bNo5i6mDY8QWJcnGJK1vsI8w3N8LmytEgrwGkDHCdXtaycFFVutvXthtfcsdK
HlTS4Q8pYvdnJy60H38wIUSM+McmYCyvozlP6rieWWI9DMczbsBir8FB3Fi2ldtW/t0cczgzZIiL
PZqpVYolsBVjvAa4W3HqCkefGjBBKSCNCVNv34VaJM5/MjcWETEt3p/LCIN3M0YtLQcQw4Uw33mT
qSSHsnKzjTVcueVg4EiCAdIT8Brkz19timDAqdsOs+SShhFPIuZIkTLG8AIP+xQXvrMXuLF4purf
f0F6JXk7Kpr3DhPECM9Be2oZaMJqFiisI9piTjXPMqTI91VeieeiVgO/aNvIv7+uK7GUqSI4BFOE
4sjyVkf4IRRUUqNLbrXJaQYb7JuzMA7xFE3f1DHZUk9YGY96JrrDgAxo7C4jHNAuByZCFV7ytBHH
LEos1NTj4ox80+irVfEHNxPiwnB6XUCmt209xxhQ+w1EeJn6GjxIm4nTRCg/wSHdYqisnHSGkprg
AAwQsFtcS4TuZIiqNLw0duyBlrP1x0oVGhaX2Fbe/2qrQ1GuZatKIMoyCUFSVctKndchlmaYbCdN
9hhUofug5N2wwbtZOe4Ib1ITlOKDNGUXyfVcYubRd2mEZZU1FY99Exi42vEgNA6imqEZT1GSBN+t
HH+lb/dnuQLFo8sGuIymLDnfzebUrLTC5V4LL+WM4NMZEAlsztH1yl8NPrWPKT7r5ambq8A40DSf
UAMGAIcjlI2X5d5Oug4PUgNb276RROyq6zCut/kXR9tK4udQtczo6/1fee3DgLPXYHlRfaACeB0+
UghKoFp6zx8qK9yHsPd8qkDZAy+fLX3BtQYdBQ7EsmQL/5ZCpJjAIWjqehLLrD/HdWWSCJfDsddD
DLWrKDoOeTMeqyCOD1UdqfuqjbcUklfCJRIodM1J/bgRluGqaVy8JNRa9l1F/19Zjv0DQhkm1syz
uZ/MePjkWvnvIKn6jb2xcnnz2qM+AXCUJ98SAThHFobBIw3ftA9aH30Q+4MzDlvSI2tICTIWJPpN
hFtveVPjJDpjVKHtkW6nBUx7lO0PU9x2mFrnRv0DGEzyrcUA7pvV9vwHZhIVvDWjsixPyhyl9tlp
Zy/ayEZXgihFO3joGqI6rL98Kr26pDItayI69wBm6zp9Fzvh/J/thTO6SPgmCpy3v9/f1StfGRga
C80XRorlBi+IexD6L/S6hpq+i2f/52jx+6i231Wh/a3WjH/KArjK/TFX4o5knzrcwwCDb167zQAz
oE5HUMihUf5oghzLRNwNj+HoUKadxS81tc2NWLdyejm6PCw4uJKXt1hX28ijltQXxoWX/KDShH80
6lOo6sz1xitS/k2LAjCpoER009ymVbBIouzaslGLNmlsxyaWSUqro73U2IkYd1XFaduVdouLSRlp
1b8hhnDB3str5e1wOPJwVpdPSvtsGazKOlP6uKKgoAlFz3dOqtrPjWMFsIPstirfngjTfOZlw5gQ
vpaJsNWMQFpNiiVD3GUgUcrwa21FyT42+v/vrPt/KqqtfcfXQ8ng8ep89LHSh2PeB37cJMW56pQf
WC0Op0lLhz84iRR0YMyhgATRcXE75ghE4LLdQZzJR8ys9Uh9mmuCgzuVeEmOjXm+fypWZ0bOzd6U
MNdluiYMg2JaVgW+oaYo4ZX5pHZHvWnz34Y261sIzbUzyNuIFxuNkdveWVyoldq0NoQP22rCXTvG
efLsgRVJD/o0CQosia5FOxQo4q2W9NpEScMBJxPkZTvy+hN6xmgPEdIl/uwm/VGaSTwXZa7ujRJn
yrevKRU82soOIK8bTJaCh+bkRpCfqjKcTx191n1jhqqvde5WBXhtVuCDqZCACwWttDj2bdSrYqR1
7qflkH3IVS3k7E0O7vMCv/b701oLMSROtAVlu/Um0x4cr0hnDDF9YXbOhwrZhEsXmOpH8PkoB2jt
0LzjmdVcYJcOPwZaM1vv67VbAyylJdWPZRK3yIVCM8XZPLd4GEZBoF70Kii600zZ5LeahcF/FcLW
zSEcMuMb2UK2hedbW2rvRbyCwj6/wXID0cOj7eA5vpNP+fs2t8eTcBusAcCQf7u/0qtDuWg9kYwA
t1s2uZyyimKLhq9fdn1wqhNjPlR9nD6ojf4HGG0IldTvGYhvugzZhj7xtsL3zG88d34StoFcDCC3
fVQl4w7Hta0Nu7KJWDwJpgEHdtscCa2k6OLZdX2J/m3AflnzlwoUY00lqgx/TFbK7VUXCCvxiCgf
Jr2Jf99f3JVED1ACVzJRVtKfFkdmCtt6NkqAQ7qwnH3dtNmhR0T/eH+UlU9Ir5A+JbVLOE/Ldpvh
ooWoR8C1u9F1TkNlRrAI9PGc1Km9cS5fUtPF3U/ajkAY9IEV/Ykod7vS6jzPx4ot7X1riFMDHzd6
G/+iHDZ43zSRBRhCdF1W/w6V1nqaRzN+1kRgiK+ziSLP0eyFMzwPiBaNp6GtpuyrMvROfUnbydFQ
dSrD/F2uRfnnUtB32cEKmp/tvumU/TTU6fzUC039TAO4rY8K+uEdfrvB9MtLBGIbcdDoxkkfpurQ
gQkt9sPURvGlzPARkGVnDT0neMbRwzQEu9rLvO+aM0zjR9T5vGavG7GpSXfJ7LM2NxhXNDDHpR2b
V/7XmF0GyFk0ot0neaEjdGfH7T8YFeoBUmkdW8mtmuiTnUoPLGGnZnHJ2r7q6TOYeFKJwsMyQ+2S
FgCSSpvsqOXCmneucM3nxJuS9BtCeYa6sTdWsm0Ifjy2OQVswOXxnup+Tjp55qhqKfthSMRFMRLU
sAprvvR6Yb89UWI8CXRC2ehWKiQmBQ2sAY6qNajOxxKTj4dWALzqVW/jbK3temIgPCo4ZEgcyJ+/
ypPaHpkX5GbDS2SZaXlyuiIM91oaus1Jj5NiC4G4kk5w80kPB+kLS8/seripAuzA21nxO4BBJ67H
8C9rGptdgobzITFN80DleNg4bqtz5G+VirJgm5Ynu7JrbGFUKPhFPzQXPl7wjJCW/R62c3u8H0TW
giUkdFRyEYaiUbe48BpnNKehqelLAFjp6QjpIUULq45tpHvqxD0Y2VSa+xiH+QfoViiyJZFjVP79
32JtwuCOZMsV3vHNvQ8/PYcoQbVQREP4BbRssTfn2v2aK3qzsVNfLtFlKGOXUjsHMQs2eTHjPK4d
o0Vi269JBKfPnVeUf9MPdcROZLEZnbJsHqZTpwdF9jjHSvIUtjTQdkmX2t9TRPmf8wwb6YuBX3tx
QDnNpntrgWiCgqSYycc4tL1ij2mXE++UqKu/VFmRuvuhaVUkyNpUyXGlnuJ/wG4kX0lVC+UEI1t7
wOwoi3YDKiePdRjg8/jmFZaK8570qwCWudzHIzU5RbN1Bemb/EuKi+1ZTDY6zOpobHzLlctPCnEw
DnrbXMHyRF0d0ET3UG3gxKRthsR9TuwtRbzxGdcqSZSaaTXSmCEaLJ9mpRCmV+cmnzE2x6eqNNDG
sKSgt6exxElhmv8KCPnH0U6/D30Uo1qk/b6/pitBll+BKhKg3RXJGK2jkFl4CscUSQBfMdNs2JWx
mI8AhbSTlhbhBmhg5ZgQ9ijwc9mbEn19vbTNbKdD1iA/kgJv3xVBn+1NT4nPncLde39uq1+RHJiw
91InW5ySasZC1uoMxbdw/fGR+Jr8wautDaDj2ig8rCWgS0qrLotCcVFhFTMEit+E5oRXC8B4vQXD
e38uq3tFguRQU6WkTgJzvW6lq8RYolLAV4PauWAvGfrFaJjve5vKt+WN83/0rFV7Z/ae/WTkFt7X
IMDsj/d/jZWrBFUVF0U8Ijo1jMVVMnpDjsVQTFk/HSN/gmW677s6OZKaIv/sjd2ZtuGW5t/aoBKr
BPwAbDlsjOupV3SmcjMc6HJHIQLsqhI8GFpTvMuQ8sRBoag+6V3VblQYVi4VpGPYoAQC6eyxCAF1
U8X2OKJuEkax+KqhUHoM2wqQ4mzEh1Gp88cRtvo+Grk5teJPGBgSb4IzFg+c26qNilCVFGjjXNLk
fFe0ojhonvgduFQaJen2zUeFugbgDnDoMPFu2l+J1mpC15vAj2ZH/8sxpkjSXaeNs3/zMpUsCKBY
pgQ68488Sq/C6qRXbdXS1fA90bgf674W7ztPbw5d1jnPVW44kPAEoETwS29+aDA0pBIp6Eg5mZz+
emg804IEU4fOH/uoU3ezHVV/N8E8TzunwFD6zadV6ofz+KYlRbuWtsT1cOHkmjMk28FPxg5z1tzK
0HJk4cv2OXJ7UzlogkLofi5EOsE3FJm+wxC2IKe2rCTZwLOsLDsPZI+eJadHqvVc/zJJ0tpqmBQ9
cy/Ql00B7ufHkNX4llSd+91Vq848hY3hDDSVLB4T92PGyvBUlOUFQ3rEbboIw92MpOpAh98nbTH2
ZUthadfOdrMr0rh/agpQnSLLnAe9y7+9fWSIzvJlyV1+06zwsE2iyFIPXABBjVCJyB7VwqzGnZkX
w1mbQ/exrqvuALQ6uNwf+sUy5SpFQ/QJbCMJNy0i0pXFDkCmDCMQz2IHzE7/kNatmR6mAutyvY/m
86g1ypNIOuOHN3U9XaO4OSWqEewqu5llD7PeIYkX/eyCYkv65yaaSjUqLnz+ADlkGzIjeHUISwNi
dJTovd8Niv3VLdDBKsTsnOEgzH/VXmR86cxs+HJ/OW7SDIpvFsUMGOc8fLiQrwcVgGtCq9E7X2RC
xfB8zDK/caL4/eCVSn2CrGhu+dbd3Muy3meickbHRvL5l7seUXc9CUXvewXvXkuPp6NKGfx4f2Kr
o4AdQhGDy+IGKtY2tVkEQdP7dd1Z/yL6L95TXjD+YBTeaNxC4AVkj+R6+Sozc4s6pmhRD66FYvNY
4svjbXUK1uZCw95RQckiH7GEvTWTZYqpH3rfbJVpL+opwj4t2hR6kaF2cTLoZ+NfBaBLI5dfZDKi
olJhozXgm4Pjnju9DOtDEdjahySsrPggAMd7Owog1vMcl+UHzD5L94AEFt4Kk8jcravvZmvC3gBH
gpQ5CQ0dBRm+Xp8HBw6/o1WzFCdI9Z1RUHVBhVwto53tlbpC43ucfr1x18gxKa9hHwfN86bJ1ooy
6hsAYL5CevqhM9vmORfBsLFrVmcGWRYmDPc6F9L1zPChtCxEV2dSGLR7SxMPx6SLq0+0b/WzFkfe
FpX/JtLTD+eo0VcjSSNrWpzycESIm68++XNmJkcPONuTU9TJ59GIcDjXQuesa2Xlh20cvrWDKEem
l8D/uGOoJV9P1Y5pBoECwSRdqcTJzI34oznRS7A9pd0KLPLvutq/cizuM76eBMUuH4euAVezFcrs
A202j3XgTU9tbUefh9rMt9iOt2k/gyF9B8+I5JcMZhGtRzqEaM/hjzNkSvXNGPTokXzUjU/5UPfe
rjcRItu1jdX+HELPfHZ7b3yfJFQEN3KIm9hAm0ZKfhEboHPRsrleYDdsRY/3yezrlV58gKzRnkCC
IRj91oOhoW3EC1/X+RPmyvUwfd6WVuKwZdlgQbILK5Qv9p4Wjltv77X5vB5ocTukmp4rVWbMvpYr
5mNS99UxT7M3o65YtVejvOBOX8UWTEbJD5Np9iEbN7uo6OePwkx+BvrcHxChHzcyrZurXQ6HiZbk
/EhWqZz0q+HqGb3HCJkIH1Gs+VjimnKJTXM8D8lc7QqpATTkFIX/4JO9GnSxkkUxadZs9rPvWqN2
RnkofwirQd/Yf7eHTqNAIuFQFITZhIvQkuKvY9oz5wCj6+lDpE/VsXUSrJmhOmwMdbs1SNiR6ICK
iYzMjSK6oiRR25i94RdKGh3MCASP2TVb1LfbCclR5JGm4gzHeBGxZMUSzCGC/dhVV3t9yob9YIzi
c9xRfb//hW7vAQArbAwYBEBHb56yialnQRqrhj9Bnd65WDsfp7lxj22ex4cBNO63++PdbkPpg0ni
LTkTMJr0623YsrszyO6YlXhZf8ZRrPq7LBMEfEMRxsckw4t7B5RV3SjErK2o7BMgC8jXo750PWwJ
RdhBJ8L0AXJGB5B6/T7TaJaXiqFu7Pm1FaUWI+EULCsQrOuhinBKKhWvMr/K0uoStV36Jazs+WnG
wuS3N1Gy3YiL8hBd3zlgzaTWnMwzkaJYHDILBd1YRLA/B3zR/kEg3qkeIHtDSDBEXiKLjFGBdc7q
HIM+Kv2XwtTLn/e/6sryyn4uWRLpBJnu4iYK9KHJRFwgwBVgqdt5Du6PaaAdXTd5s04aPRFOB5uW
7PC2sTtNEV2qEFo8OqXRGVKcfZhZm+P9Ca18RKgxHAoAqtTSl7hRKKBW3hNGyVYqh9achZSGsLoD
xFFxxlwDW9P7Ay4CC51YLja0S8gxQf5QALneNQ4ogIIOU3ahsuI+WQGa1a0Zbb3vVkaBAs3NAoIE
gPFyq2R1h49pk2XwddLiGR/K+jCX7hbJc3HG5Vx0/PMo4+jwPG+ac45ZpakA+nkxtaLbZV2qHRG1
+NfptVnszAntmV0IEmJjBRfH4GVUADE86qgh08ddZLRd22qwLOrsMlhx8RfmNM1DH+DcivhwUnq7
Mq0kjbiLQY0juWN8SF36aX/yO8CKZm9KDsMSeqkY5jRyqWYXJJzdT5ZBwoXVlbOrwiDZ2/Fcv1MU
r9rZU5J/z8xafLm/idYWnrcO7Twe07w35c9f3fEio/Xbl3V5oc2MzOU0GD8Cx6525GftXlf04h3k
MKLem0c1oNQjH0CfHhWexdadh3psvKkqLzNks49hq+rnyh6br406uu8Skf6OwWB8vz/mykZmf9Gx
d2hy3VZvtLLI2rnui4tXVsb7qlSqXaSomX9/lJUtBfyAC1inVgPiflGnQakJgFylFBfkd92/3SpJ
0uNQDanwyWxQu8r1sCixNgoTe5eWHvImognq+OP930Ku36v4Ljc2ODZK+2T6tLGWra2hdb0OX+fy
IosJ3wOz/zkVk7VT4k7/6/5Ia6v6AjokQySQL2/JSBMzloV5eamCoD15WWidZmNMz/dHWZ0PMe7l
qqC0vLivoiaOarOei0uT8PSkBVnvSiNweKkob4Q7vSwd9h6UFCD6SEvs6wPRWFaZFFihXRxn1L8O
RgYjtFM4u+9QBJYZsF729iVMokQcKERa+cbRWE5VolcgVEAeM3nR0xy5Hh9CSV6Dxwku6RRnpxqg
3JORjNqpiKN2I8NZfruXoahSYH8E5gla1/VQOTSR3hvi4FI7anS02ioBRlJtsWsX9yLqieQY6OuA
c+btYhvyt3gVYUaqlMgyVMrFTnUXhJPAGUfFj0vHbOQg5uRtecX/DAcDDVQlhRBz+Wjx8rgts9IJ
Li5iznu1tltfFH2y0/s0e5vR8P8MhSS+/FZwwV+EC17NrESPWjXCULkoUxycG6NJlJ1p1+Kpb2bL
2Ik50oxdSiP86/3TsIzZLyvKfYmeF7Mk47he0TLKgzYVlnKRYinnGub5g+tM4WOQuNquR4PjYWyM
LVTEizzu65giR+WWepF/ACq/NLGKhOhNTY/ChwB+tHmMKcICgog8mLMTktlkiobRPXRuOBq7BNPb
n13tej9dBwf5XW8kAWVyNaVVYZNXT3471CLddW5el/uqxhL1CHZz+DjNnjIeLBDjtMHibkzIDEXy
D8oKY74vc3w5TjzpCWmiT1Hr7+36h9pWQfeh8fr+0iIpgpGpoKKy73NTDff3F14u7HIJZIed7gcH
kzfJ9cI7SiRQbRLBZVSiEhbn6KRP1SS8U+XA0tvlEXrqkZd6/46WiDdC4NphpZoqy/+S/f9S2Xm1
2TIrI//RquBCrSM+dpXRnvM4iA/3Z7h2WCXtCVbXS6dhEf144+MfNwx42FVJ5ltqzduOzwOvC3Zq
VBrpBuN4WZB6OUOvB1zs5Vrgkg2cNrjAFLUvdYzrj1HO4ftwFPhil7NH9qfQey5QykDnvzw4cR79
yaSxnCBKgcXkWXT9WUXkiGoqShkyRPUebfb6FM+hvlcqw9qFXrn1gL4N8RD1gIJgFO5CD9YWt5lS
NUkfIQN/UYu+2nOs2gNd2/xoY4O0sWNvQ8XVUEsnmDKZOmw1zeACq774d85nTCqnzt1PEDOeEcsx
WeO82tiqyxwIqge8QK4VtP5oyy7jYpWWtaGnfFO4q6xn4KHBqebj0Y2DrEcQtCk/pmFa7D2lKbHb
s7fQrmvrS/SXGa3UXPYWN07a/D/OzmNJbqNp11eECHizBdA9MxgOnUiR0gYhSvrgPVAwV/8/NWdx
OGhEI6iVGBJD1SiTlZX5GjSIF31KIwMmyIcUh5p37tS121NeW+aZfevhYADTIE0hu3ZzCQx0BHVl
wxWiSJLyvREP45PixMvHshnzk/v6aCgptAxyAUUZ4v/bfbqYyWrmfZlFi+214Zi7baiNnn4ZCvPM
lvFoKGBEMIQlXcp7bUf+FG3Uvm7VZNySKEPo5HnVlPKfwRBj6KzG8uVXQw6OgfAuYCWiJcaOeftV
5VQpK9dOFqXq9KAM3BYWbM9rgY1yCK5yu9wfbs9gJ+JIh0LYuRIyJGn6b8frh3zNkhmNT7Du7hfR
17G/IEIfNEqlXQRkQ18dbOM65ckaJkpWvGtbiC5LoRknTYbb20T6uhHQURejNmEab3+IXc6paAU/
JJ7H/KPXWF6Amm8WGDmO1eZCvo6dofR/FdbJ82DPh3udg5+H3p0QpS5KS0xrEXWbqtIhnsDyWhfV
KoqXzZ3jzocrxdMXPTwgKpXWG9HE87mNQFuq14GLeWT2OuMscBzcBqhxUI2VlNhXq6y3U4KmhY0t
RJ9Fek23sK4H+2FUtuyai2WEOlW2zwYYwXAUwmXR+vQhb+Yz372jrc9dQIsXEwaei7v9MZjaoCvs
kagYQarHMLb/0KZpDPDSNk7W4fa2RRwCFjw5HBUWc5/ICTXpMkSaiR3tJiU/ajWAG1uHCsoUv9Xt
cBZADueXBIZkFb1LBFh2N52RmqIjcUyjOJ/Kq87rzXeztTL8SYvtkCeVebF64haeyOkHCxRBgNDe
GSXw6KtlX5gARv4K3PTtIg+F49ZDMmeR1uXun2o/2h/EWtRXpFeGZ5MM7qzacDgg82sDvURWdH+/
OxrM5tIjbmouWwu/6fLzquTVszMr6aeStv/J/Xd06fLQgW9KLZAIuttBTToVRuvmWUSrObk687wE
ol60wq+nfPUnhMnDPjeNz/cD2+FX0gfnXKs8R1+NF38K2WlC5p+LJIt6Tyx/LG06+rWS5u9nK/Z8
PQERcn+8o1seRBmhCzkHKmi7GKJ3faWOtZtGDqVqHwHN8UGrxB+rHVtPXoyzbZPhzb7WVu/X5VnH
+2gn01KRHhs0Melp7ka3BKL8htfI14hajX6KP8ty1bTZ5Q4Z7e1aCW2KdBgO10QU8wuFfuMz/bLU
ebo/C3Kct08CaV5OGRuFEwl83a213VlLWgLKilBD8fzSpXHbzop6kiYfjsIrE7V5TA8o9749Mi4z
7JZum0Rr1hn/ADT82tWL+e3+p+yF9uStwDudugedWRKM/b41ZtvqpjpTyEsV1IvhNsyFn23Z+DKp
bav6KxWCSHVT5zsnt8SegIJpQiNQKQZKtgbWYkoab72/emxGUIzthAiNjdB/WKSdNYZTLeLUX5qi
UM4udXlX7pcBVC4YQETDdWTg3k5QSZ7tZdgCPim22XmBMqfbu3xBlhTT+MxUYT56WkPqqY/fce8T
Vui4i/qsxUX7VzJO8Tu7Kd0qJBdozpqoB8cSpzJIICCWcIDbXycz3SVckRTlSVeS+bp0o3FNodz8
o5eN+mmpt9G/v4pHW0WaH6i4x/Jc3x9LtooDHZiDoXebiCw9RhR60tf048kwRzPOHWm9Fjm5TXYz
7io8ywz4flFV5qXrz7qR/pXGtvl12PSOnVDFJe5dRZr8pU+OtrwoFPEfzanuRSCVHob3xtoUzkWv
5JsEDs7yR+rY2+y3rg5LzLFKt/ddRazfMUh2fvTIhKkP2sKJD21E7yqAsxW8KNwOs9kf0d4fH2lG
19g+T8iY+pYNtMff1Madr/NiWv3jOrrr5q9m0zwbBT1DfxZa8Vu9trr9oqb5hB9XOiX9g663858O
/5Pif2OqEq8HdG2dyyDpThd9QrT3t5OZPNi65L8oJ4KChoC8O9sOglDNBjcrGtXViNTOs9/Pw1A/
3h/l4E6Ca0jAJFpRHNvHKeFlDe4tXRq1eaM+9+3cPdvQu6ISMer3quJ9xZVe+35/zINMSiqv08zn
EQqdePdlo2gHHVda5WnNvTbAXb566pAgCeNky04CwNEpk/11Weump7kPXVz6OWAFxX2iqfB367mC
NS3W30AreR/ixKt/Uf5YhkqQOtQM5AVIrXhXtlhjN6mrpYIrHhurDjNPrNO1K3Ef9xPFQKIGy3o1
/3p/Pg8+kkvNlikTD04wZm+DnLYB+wXeGT+NmaJdtln/4aTbQGuoTR+qdjvzSDhYPhTrmEsAEgRW
d3fCOwfaPclh/DT1zUy+ncjozd+2zKDJjPxkBQ/iFgI4Dk0T+XU3j9vERPNN7WaKmk03+ovaOE8L
QeXkIj2YQrgOUvYKOjWgxH0CbDZO0sL5ecIBzmDFdKoTv9mzl5rvVq/fmkvbN4kd3l+3g4mEteaB
doL8Cjtd/qifMjOMPq1B0UvlqZux4nTFplyLNkcTmMfuySweDIXJsA0+T6rNwgh8OxRMmDyF1FhG
XidgAvJ8fRGtkVZBV54Grld8/e7SlWkujxcXuvJN6SNHF0XRN6OMnCpDmlPEWol09aZawgcp2Nt+
xjPy735ysj+zCgNS39TEUvhVVpr/FkXevRBx2w3dcLTxL22hl6x7krpXc3W139WJxDpIvVb3Qq+Z
Yspx8zj80ISu/mO4iY2PaZPPvyEWuf1qY53DzYkG1ywxnLje7ibRXCYqBItSRG3mQaHifCGE07Qn
Eflgw9P+JO+g6gH5ZX+8TG4ia0l4g1vmVj62s7sFnrGe1cKORpGA9dcElfRD3gs/7z1k1jLMdsqo
qtrxXSaNx4ZmXE623dkou3A4dQwz60MZZVYFPxIC4FW3uzMG79HmluHIBl5BirO/TwpGqUalL6O2
UmHwGtSL7DlvrqaKlvL9Iyt/8NutDTSaIIElOcUpe784nhkvw4BaVaTFIB4CXhP9JbYr97PQ7CoJ
jdlyrpL5bDjFmdL97VeS5VM2fa1cgifZ7T6PvNBWwRxFGyZjkYVRjW+YYo2k2dnJ4+XoK6GW0sBC
FYBq327Z0q6ral7dZWRgjlg9pEM+TNfeWdwkKOtOmf7WAWCY0BuMOBpx4Dgj9R6O/2ptJO3B0Ol7
uznxlpwhYDLLY2vVz1hQJu+pn4IpG6z0sUqX/H3Veep1LqozV9/DSfak/Kz0GCGHfTvyCAo2G19H
3lRtC1p4Uz+sasKE1dXbs317ezp4IfM+5KXIkDd5UD235TSUE6eDh7Q/YsHxDijY9HB/y95meOie
AMuWfAzQxPuohZf8TJ+3RqQs81bo/uliVaHa4PHri7gjtnbpGL/YFF7OmkYHJVWGxnIEuiJluxu1
xV5N6mkwiipqzHr9Gjf98lKWua1eqkSr/06RQPo0DrUTLoU1PReGkhRBUZdN6dvuXJw9gI6WVqI8
QMLL6pK9S1sSS23yLI1Lapvtly6tcKewUj1Uiyz98uszDsMfAIvcwzcVFwOd83Gy0yoyswz8Tuup
n1ZlmXyvbAeoL1N9dZy1P2k6H1Q+YFRIpC+NAAjq+/gwiI7abZVUUS0aVBDtRAkbzVo+QuXQwsnR
/1m7yXso+nEKynKoL9Q8znrBRxualWanUTeR75a3pydT5jgrN6eI0AqGatu5+Iwgd3K5P72HXwoq
ASALrMnbjrNiuommxlYRLV5ffjLGGoS6qi+oyAPETDVcq+f1XTMm6cW1gaDAO7Lnrxss9TMNntus
kaQNCDkzjvD7TbQAqziak1aUUT/g5em3UNt+tIUHLKybl+RSa8V/OczSKQuOkyU7zbveAI5ypjaR
F0TzkJntxeVyfZ4Hmv5BMcfAsya4bkXQ66K3frl+IK1K///Iu8hI+VvrrCEvI7dRtvfm3NnR4jb9
SeX7aAdxkfNtEDx4lMpD/FNagoZwm1RdzNIOnlVHENqB5+N/PHnh/U10uHSATpD4RmmLf7wdKFVn
XhseV1xs6t3VMv4xreyHDk00qFEVD+4PdhCCiQbEQWqw8mm4Cz3TqC6JUxh5VMy6nn+hT1J80zNh
6x8K24kfrBRElqpOZ6ZcB9+IWTQtLeLCK8z87TeO5mrSpbayqBygPyGUz+sgiHNKYJleDM86jkcf
73/obe1XaolR9SXqk/7vkUNwYgXO0NSa7Xqmuu6DcNO7d64yKsOlgiX5eVN1YVy7OivT/w0jtw8E
k2Q0v9z/GUcfTm4GcFO2T24WVwyVXjB0FrmbO73kcddA9+qFb8RN8i51JutkfQ/6Znw3oDqAy9IE
bd/ZFgREWiOCAY2p9ss0bkORrea73t3Ghx7cZNilRQ+MEo0O21D6YKqL50JJtD9I68Tj/a8/2m3y
3gVdJcFb++wt8/LJhJ6fRU1aUNEsJ1Oprha4yt+73kVnZjKHJ6/V0Fq9P+5B1ibF4VTwCzzXbxBq
ybzMcVHRtUqSuArNrS7D3r1q1cWyIeCK0fto5E59cu0dBAySVO3/9Y1uG9IAhUAwCI9WmRo7F7sd
nffe1py51R7kDowC0NmE10ybbHeAU0+vPB5KWZRbShZUbdJfN21FKrRyz/S3j4YC7C93EVRPcra3
h7YG0NI4W51H3jbndtChjyX8YsSzz6+EWV3vr9nRSfEAw9FnR/4Xptnb0TplXaYhVfKoUpcpwFAP
v1oABI/elv3YwFX9etTlfUZ5DDCSdGPdRd0k3xoz6/U80ocKQoNo3bCejeGJJ2JxyWNrOMl9jyaT
J7ssR0vvu/1DosaNZAKsnEeIA6URrpbbZdRqL2zgMV7uz+ThUBKZSceeOou9m8lSW1YFxdockWaS
knar9UuxDNq30Yi7k1m83fPQD3VZW5dS4sgiv120YUg8tLyWIoq9gvySlydSIOaZwt5BmsUw1Dwk
KOKgZlRpPNdZR4YBCx7ofV48yOcM1uuJ+5CWhvux80T34Gxg3xUNVWDb7PuTyHp7ocjfAK8faS5A
IPtYtuTjMqkrGaVlTWwYojjqAsr6Lme9g7n1Fsw0Kcr7mZIkFxygnF+OaYwPDt2gOc47dF8eV8fE
HlPdJR/Rhz73bbt/Ltyhv0AhXoIJ5I8v2m39NDrFmVL84SJzMCmhSYGOfedq1AYET9yK2Ue19rLl
WfMw1Hii/uqufS2M0y2VQBP0jt5uJUhAddYVA9+XKnHQ8LeCudecMEHn6j9MJfQwqaxC5gq+4e1Q
bGNN8caWofAFw5raGa+jtbQ+REIvWNdFvYKinK9YqZ9ip1+1H96WbfhM3tk6rzL85vY98KEzR02h
jBF1onY+LQ3kSEzoQf/KToR4oDSZQWtKleyFzlvbPWK+k124CKYQ9kH2ZcAl9poP/a+XdPhZtF2k
wrUUndm9lxJDiFox8I0oErtbQW7l8edtw3kmVPoe0PD9tT7aURpMHV6/nGgw7G8XYEna0ikKgmG8
ukA75jVxv3TuOIiTM3ubB/BVHFYAsZDybjBimUPjHUp9zqt/6sU1b9riqytg6z3BsF+em7HibY+k
RZn4eA/HJy+IV5HVm7WWXjXSWBAFmN0d45iibEevyqNt27ris16Ny0izLtmSUNP7Sf1WLa2wUr/W
splZyGd9DQ2QbIava6t0InPNNg0UO4ePoWQgA0Pg/e7wWG7b8H1c9Hbwtwm9h2FdY/uKZteSPaqq
QFRjW83UOJnM22uFpjWQW2Qt5N7d1zaRRourpi7yqFf1KqqKZQmRkiwfx8042x+HAR/sOMcEKgwl
sN12xJtF6wYh8gjVgPxDI5CS9Y2sKS9rq274lmXLi2vNq59XWfWvO6Yg8rT+TNPmaJdCKkOtDLIq
faZdRMoRsU8sawZQkIzje0SllcCpKuck7h2NQo6KL4CENtwUS/IyTesRFg4z2okny0HVr89G/Bjv
H7mj1WMMpApYPEhUuxndhCuwsFrprvaaHaZqZgcDLE7Jh3FO6MS3mRwFCGS7ENUAhn5TmSZoz/bq
zGQ5Wzu+aKOuPWFdi32u0HDQwtQ7vP9ph7sFrCRdM+pcVHF252wqlm1IjYzX5WaoP0zFXAVc6VqY
z6Xm1FrYUwzv/BLHPTTl66JxPmZT7X5Qscc58/M9mmaE0WSZk4To5uVBzTZRXEyGotQoldA1+zhK
c8+55mg9nXz24VC84enxck5uACUmKJJhFcB6G7CCItRKddBe5nZ1g1gT9H3vT/LRovKulMxtAtoN
SCStUhId6OFRMlo1TpZq9ZzkYA+8LDb/BoR5Bu89XFTwITCNeO8YN5UKvW1squLMpB3Peum3yVo+
G6Npto/rACAhmBuqBwhAJl/WOs27Sxv3yWOxtMZZfeZgngGQyeI//VEoprvdNTArM7J6vOvmbQkq
bSs8H7hV/ijquTu5Mg7HIrjyPqAVC8Ph7cWolxNLncRpBLxZf7QxGbl4zqwHhQYJ5f6CHsQdWr3U
mxiFFvq+EpQg3pGWG5/VNJv6UFVDe43V+IyPcnQHkutIGXnE3Umsdl9krAsCWRAoIjsZJtNfi3L5
W8sT7U+ATe57Q6tRnYHNodfPUwMjOfUNOt5/2RunBtMeo/06elJ53uyU5rHpx0QNZxT2C81HHrh0
L5o5iyHIeXn3fpG5hQTwuM7FRDfnjJF+tDYQaqjkUFGGp7lLWsympsPc0HNVbKMIrM7V/LJKisfC
Lq2To31w2EDbEDq5dsAZ7N8alcCqQJ+zMkJ2nwiqTKMb9NCR/sDDc7kaZrxqJ8f78OOkIieoLJBo
+7d+OqI0sVZk37gdrC/TYLoPCLmPT7T0zujaB0kZJjuATsl/gRzsP65dm01A66ML5CbZR6X28qcN
8evmgck3X6DMORF9ze7aTvAMT27Bo03PI4Y8BpQRuf/uabwkOdCNirGzbVYuK2DMy2hlZ0qKR5Mp
pRu50gmX3LdvT3FjCC0eZTfNw1HL9oE1WZE+K/n/7M3MT+oKR1tFQm6A71Fku0ECaEqe59gylFFe
oZuaocz5jFnR51YXTVg77nwiaHg0HDAKmbpDCoCF9fbT5myc2xk4XYRHghkO3Da/J1Or+4opiofK
sM4aWEdTScmYHAw5Dxrru7TFQvehN82qjLZq1MJCn+OQLVmHtaH8estIqtbR/pS5+i0GhvfKqpIv
kO7FIn7WWgRy8qQ6aygffhAClzRNAElBJXg7gcCrp8l0KXMhvu0EC7XZ903rmf6mmP3X+xH+tvrK
B0HFwRqXmvtNqbAQDeiotiwitx+3q0JcpAeWuh+AzlYPwzAUT/h7qL9cBWVQqN3ky8TJG4RuDYKv
w02SQNKRKluJJrjL2n/uf9nRLoSUQl2STEsKYL+dxKVq116HMhsZoHjnuoVr7XXrNVlFFypafTKP
Z6Pt9qDZ1QPXwkTpDn2xd21Z/ZWjBfFx5OgF7bAWl/sfd7RDALORq1PmQThlN5ynr/Aq6qSIVgHP
YAJyECgp7NOk4QTcH+rwywAlA9XTOdL7d7jnAs7LFzajiYLDNTP08hHZoTHI8ky99OkirvfHk5t7
9yCW+x7jWBLIW9qdgYSfU7sUXrxCK6+k8m0UK0X2eH+Uowkkd0K0gWv6tsfVmkNTeVNTRDbiYBcL
Gu5lpVL5mEx6/x/Wig4DL1TaLSSJu7VyKRmXs004THI9uzZxlhqhsmzLZQYFWZ0MdrRaDhA9GjtU
yW6KrXjGOH1iEAuVVIWkqKVzkDl9Hakb/TqnGc4QKEfxA9QNyFRIgwDo5O/5qQMK6gTmSc01tnpV
/bWvsOVI5ia7Zu2gflXrbbvomXIGWz0YlCSRG4aXMKu3z7LYh1VfyDo5EzBETZmulV+OuMqu9pgE
tlLZazD1w/f7W+ZwVGKkJ7sqtyVzxBPgmDpbHg21cMKMF/RDSYvoWvap8+xMWo2dTKP9+j4F3ANV
Eki1rNXvEspWeJto855B16F4P9Vb+jnXsgIBjsU8AYsdHAne/RTD4Bfxttgvpe6kpifiJI8WJ9Xc
a2yX3YekADn51Ng8bU6eFgcblXgisR+wIrkMdkkC/sUIzaUx7/GidP7s0i5+EFM3PFgZ2ls+vdb5
5NI5Wj6aEDzRUABAbHV3qTKJWy3EQjNHyZUgyzwR6GaaPBqpLq418PjAVKezioo827tgJp8Dsq37
mhDtlk/v3EnYcZNFXa21Hx1tec8z1r5mjtMFTtplD2uCd/ISD/8hJ5Jj8jzAHv22LqXV/VQAPKEQ
h/l6HoyaiSohBmEY0Nt2/B/WUoLWKfsTt2/KUyjKemlTqllk2E06Bl0OzSBopYlT4DRQqj66NRf9
yb10cE9wAXKvY3MKWmGf9cUj0ticf+hwsteCNUP54ianCLujUWwCNwFVwk73oSa3O2hRIzXvrrLa
sFhlubEV9UnUPoCecd5o+SEzLklY+4/Jk3JuLUdCCDWSiEDw7vvuda3ysecY5kGBakXtD3VXI+EE
EyhMEtNKwy0DaIIe1XhSYbg5KrhHUdBExwm1SW6u3VERJun7YvdVlFZ2koc0FoZQwNGuoVkWFf/C
LPIHddyc3+5H2JvTwrgSNU9OY3gQBHanRbUao23LjUReb/Ba0Ft08Qy1/ABbVqUAng9X0U3qh7qs
zp4sN7EPdBYgWQs9fSpy3Jxvr7GlqhRSVYsnyzgj3JGkaTiIrbwsdLNO6O+3RSvGAuZCJsUTiatz
F/kGe+04LWkTIaZrdr6Dov6l1bXlmmMgn/hUZ7vrZDdIfysYIYbN0k32c+cZ07dfnm3aFtLVh/rB
LfqlVawsKXVqFV489S8p9LcAryM3tIv430LPhi8q3hDhshS//MBmArg2wAzQXnNuunhNsRlra9Ol
TCvdewErYb6MbX7GpTlaUnIgMOkcXKl8+HZJ66TscjVWeWTQ2P6iqdN81ZM1fmdaS30S/26ChPyg
n4aS+/qnJMhSWuEsMaoi49LaoUdOFDrqdBZlD04HfkUU4ajn8ojfg81ab07bYQQZW8xz9VeWtslX
3e7dB2Tytyczr+lrj5pV92FnT7/8vOELfx57dz50A8NqVQXoZhZVfTFqzwnsLo0Ry1E1P2NuT2ow
twFRDgiyDrlMqdu3xyc03CHroJCfu+uUpL6uJ0j3jYX7zWqaoglnnjy5P4xpH6orOYs/eqXxzkqa
7QX33OpMzfVoL7EPefBT177FneTmxuorHrfpKgsZQMuzFxuXGkT9jHn6cv9c3mRGfLq0LwKmSV2b
XP7tbioVfUE+b+Ntp7V/1oBcrmkez+EM6zsEt9Fc7w93+G2oKcFwI9TfPE+81OnyTYHAoWVeG6Wm
SanUQeAIVxHrV6Ui5Jdh4AEzQJb19vAdnSRvTg1RREZvtB6aNHH6aVaa7VFNJ21BVj3ZGh+DqngJ
gQ0XX+9/6MG8SvwrKFzOKtF8t4cpgqxS0AgnxGyzr0XZ/aviHHOx9Hb6lEO8O9nCB/OKEg9tHu5Q
YtD+StFmmlgoHZaR6MX40bMm839dMnd/tEKZziLq4VjwhgmoyKDeSKC51lakE1zRaHSs5R2y8dYT
bwnrabLWM4jL0VA0dlXe5hr2ufvPqmOo+6iUErxHkb7flHm72kklvuRKpz/cX7CDsIodg9SDJyEi
O9qlAwVMALWJoZCUi5V/XKzMfUyo2f/6OlHPY+ZowVM33n+QRnZud67KC2vq0j9WYJ4BOvfGi4AL
cPJB+kEIp8bGdUuSDLh2f7QxuKvyeCOOQJNyFB9YlNNfGggP3nWpShwHjb7Kp8Cakmzx9dqxf8Qg
qEuImYb657hNaMlg5k01CSZu8WWoKA0G6Tjb5QXT78Hz+zLhz6O1WjbJPlZ99KLd/IJU0jpcFtzB
ReCl+EqBIEjZ8ElTGf92aT/nV9WKh8mnpxyf9ZAONgylPrgcgHphjuznV/Tp5C0VCMEC1Y5Lu5Tr
xcNs40M6zB/v75ej2UV/B0UqyTziT28Dp+IW8dB3IEnx1MgC2grqg4tJ2MNYWU3gFBWaXFOyoItj
nvldHIQWmhQsqobQMs/0XWiZnLGPKx0MiSny6pIzHz7Vv/khH5MRZ0b1DLh8cDJQ5IAcSReQmv7+
S5MU8o3SIIAy2WZyaZp4+745i3eSjh+tnOz60TqQ/lL7J3qlp+kWk5hFMbCGp5xu02dl7jGzUtuz
zP9oKAmLRZSOWhKFpN3SmZZiJQkvyLm3m7DLQKzmGe7uxSySy/1dIvO+N09yW4KeqeEDpZCXuZzb
n5I1ZZ3mVdVl4cHMlfnBHo3uO6IGWhnAHcdBYMmrT8Lq27Mu5+EnUsbhUU4CdwMo62bN2ZKc92qZ
5uCNbXP5o4qX91PsdJ/vf+HhSNInAFqr1ODc7camVPqstwDSO0qSX3I9MQNq+Gawas1Zkn208eUW
pAVPbfgmeI7z5HYuEp9Ruq5VYLtd9VcZl2pgecn6zumQT7n/aa/eAPvVkyAOPCZQWLq56WoskpK6
9IoI7Ij13Vhr/VsHTOyTilD1N6ut0i9L2RXAopw+FX6ix/r/GiXffnO3FFkidXLwcCHfKdvQEV39
hBIDSlnukEJRScZqRC/LEX9BdEaUbPS6BXXbxeqQ1NAbC2ZfbY4nT4cbxCi7UbJHcP+CUYdW2dvd
yF0hTDemKlVProg4BtU/Le/eH40DGR+rTNOd/aTXl3Cj1vHVmN1hO7mUjmKJVBKW1HigwPvzgMrc
4vQoPwJAs5pvhp1oQVMky0lx8ejUyaYPL16Q1NoeuanHxSiswgVv3K+1r+fZ8IB/+1fPW4Av6ksf
eF6mP97fLEfnQGpFQIAGlHHz0N54eQ6xCfBYOMqP3Ou0l7bI00cI2tNJbfHoGEgTJ5mC4cWwT2y3
hAIFCRdt/01V/nQVU/vLACOe+Hm9Ne9w7XFOPk3Gw/0xoI5JuYLgfyuPknqi5goENeik2MVxJNbA
y5QxbBXX9NV2Hn83BmW9lBishfcn9XYh0cBVUfo2dGkctwe8IQ/bzE1DpB69uYQz1uKMiWH1xe0w
E1smRBmplKUnu+f2cxmUd7wkREKG3N9EG3oRbo7YdKTEY/2oK+aPGT/moHyVt0xL68MQN1aoe6I5
aWXfQnHRv4Y6DVORDBT82P58rpbRZzN9PRNc6HdFmKXlzxlYTT+1jewCOSx5SPDlRtB19JSZuGN5
v8fD0Lzv6nXW/YEUVg8GUeJTen8hblk88qchmM/EwCS/KaOA6dZ1HoW8ZzCH+d3pFgiD1lBmcWhp
ov5Xs+vG8qGp5h+Gdax/VAmEqgdz1I0/CrMRG+AYuzpDZN0GE34TzCLQkDz1qKi9DWdagzdkOZFM
q9U0PhoiN692n/yyuDRfTpb16gTJAdjXCZ0aB2yBeQaVq8qKEG5y0wCLX0X3J9NDRuv+RB9tPp5w
wCEpRkgx7bffNGlV5gKpIYFNEZGsSkv1PbVcLjwmwUSpBpbCSWM+m27anCzxbQDjO6XlAy0EkFF7
pFcH8HmCC8dzYUb8qRYoTfcd1xjt6+Y/fCR1QB7GKlvppt7SofpciUrmeklaPaU9PLygjj3FDN1S
qRcf9LD7excP7XO+Gcjg3J/i2/iJYArpCipS1EZv8uckT+zcZAWjzliHYMXJ45OTOKm/NXP+YOpF
enLnvbpRvY2ftIJMqT4DbfIW45PZHhJkjUijAU3nl0wf5yaAh1yPIAV6/F9GLqeexe3rIcAnAueA
MnaSv5zCwyHGcaelecqLYe0/S8648Q7AqlL66ZzN74Wxje43QRdrvFAzy6sXvEMbouIUVwYiIRXm
371dLPHDuM2YQQ/gtLwwNQctR1bLG4xLJdR0g0sa14NPqWIy/G0U3ctsIx7l91uMCyK3XvxcAd5I
g8bd7G82Pyvx1bSrdd8sG/MlbicMeiqT5qGfICX+uXSy3A7nRTGaC84BVXbBFwlZYqfsqZkl3IvC
X8xSWA+jaWx6IEAeKnw0XnNB2+Lf64sJ0dTAWm3xw1Io2YWztTjrg9KLkkOeuasT1MOmNIFujZK8
OCj1HG7qQN8pW0RhIyRuCT0sh9h2r/qUpUDjQIgunN/UbCOUDJfpOo1b3z2SxxlfK7Rbp5cKolwb
dotQP6r9jPP2FNuCzsc4a8bnX96EPAskIZwyAHtC3nw/PQyWNqltveVOLdrO81EFrIIVqZv3Ob/7
HztxxJf74x3cpPR8UPGRwBu6dDI1/Gm8Smu2UemyPCobWF+B6b2rbIwF/VhNjH9ErQ6fKwH44f6g
RyGFdvIr8him7b7JC0jQ43pGQGvNEyOkdpVcFHLgh24ex5NM4XAo23mVy6eztX8Ug/tHetMuQQN7
W3UlSvdBUljx89CoJzN5FD7kQABigd7eJJfWtjpIqsNnVb3WQgW0t/PPvLRQXV3c8YfVIbNyfxaP
rjnq4RgsAHC7beGMziZmrOOzaK0wyvWVmGb2JVaIFydh+ejLUG+hEI5EPjUqeTf9tEdUe7LplZhZ
tKl5H8wxwkuThrAUZUfBC2Y9k/k7WjP6b+h6Q64kt9jd3wv08nRBhiAy1A27n6XvwqYQw+epP32H
Hw6F9y5PR1xXKQ29/bSE21SooLIjW53Ec9LziNRaY7hgn23+h51ImsAjh44wjRP5U36aRbzY0q3M
F2axRvJfQWgaX5q0v6Tmr8t2kJrIShfIG1uWGHZfNdq2tHUs5M5YbBexpyV/7HQ9jnlkwmK6vw0P
IohG1Z6XG/hs8Ca71cpM4M2VahOxDBeZ+c1zJ79C8MbPR7d9GNepfE8d44zjc/tkpWdITQiqJcAN
0MdvZ7MtgcHEKvlQtZjZD9pS3aUwtc71e2vZ4HYuBiIIoy1MCIjU4r8mwINPk185j7sLHIclKajB
iSdgG29/hKP23DvcnxEiwWjQGOj8vFe8Oan9Nu3Kdw6sjeozamwaOp4CNlugKVX7tVLVivwia+Yz
D6aDgwoClRcKq08Rft9tXLRKRwMboIe7YABA9WPz+7zRfSvti4s9xtv1/tIfNMhg6UgPBTYZtZe9
9Z/HzQSOh5Qp1XPdH1dveewmqCo5PgBhYXXFo+0grGJCJLsU25ZTbJ7iaHPBL93/JQexEBAGxU/A
JqRw+x+iCUvNKpdrMy/L6dGJreyTV5nxf/leysg0j2ibQ/jaHayedudgeQBVc3cUV9WtvKvZpWbQ
upv1PAi3fnK8dgpG3kFBb6H3nQyaHpoU2E9yx4O4BbKGsppEJ0K33e28MkbxzJlBhKAbm4QgDAkm
VrEFtp6dVbsOF1k6QyPwDtHtJppUuOGidWYg8h53hvDVZnCtcFb1/h9yRDyVGzf/2mSThZPm+g6C
hOCpV+tPQzoMT/dX+SDUENBA+oFOIbjZ8r//FEIX3SY52Vq+GhHAR1KwUjzT3Zo+2lOGfllh9r9T
dYBV/cvDwg4Ds8V1BA90Xx5LxpEKHRXVJ61e7NhvMOnWAhBb9bXHhLYOqsGpVX9o3eHMn/3gg23i
OKZ0XBv8v3Zd2BYVb1uMhfdkWqNz1dsax63ZWR4UM2ue8yE2rpDmz0BxB2dJCvQgOkAMua0GGogU
O2nNoJmG5DYYmfJiC0QO7k/qwQ5+VTpEIkKqbO+pzXHRu/QJUabMNacNsUhJwt40rsOsnrlKHHyP
5GZRD8C8Gmf13QWVbFtqVzUBsQV14S9Gr38cQcGeRKD/4+y8luRUsrZ9RUTgzSmUo7ulVstLJ4TM
CJt4f/Xfg/4TFcVfRO+YPftEM8oCMlcu85oNRA0IN56GmoRO302FjsyP0bZqaPrV1I44hraVBEoS
4rs3DGEsLQRYU38jAwGMT5pSVrC48bgJnyoaO3sCoBsvl09HhEJzlE7IzYgP4XC8Z1oUvSkWT4Uo
zE9Dai28/3kP0bjx3OjWkGsQfWlwauupCVkvhjIRyrRmbs1PuRPME/ecovyEJj5XXqI4VXssyzn4
gBAkfKQ8afpnp6213/c31PYPIVvkQkJO5WauaVd91HdE6IfCLIJDgce2V9dAF1waZQGMjEY5NVE5
eWoMe1nEo4oJjm7+7/6vuH3zvA1AiHR7SZdvWulI5hrA5ErJR+Z7PoT8HnckrHiVYYidE7T5wGw0
IgQ3MFtOvQ6HJcSWCJM8ycdPQyEihVWiuTHOA2CuQU9cIqNV23MRyVLiWgH87ZMwwvoBRRu13AmR
G5cEuEuel8YoyEGEra5/C8s5aWsYIbOzBuvTtCjND0kkZW9xlu1/JZIWXxg96e+nrJ7gtFtiPqZS
o2suYOJwj01/mxxe/5j1i1Fkiud5Qrc7l/P3EVIdqTsok/VUJeXgZZNiH83JhmJrh+9gMEyvDwWk
QgqJKbDHBa+5up2rptS6foqih4QSDW4tGb6X14P2cwygrnlZWjpvJ6hlpxBd/vdWKzkPvAtpD9B5
G/j4GYA0FzUQkPHrJCHR2YyhiZ5+aljtRRjmJHlzFjfd8f6ev007+bsp4xfcIqOV9bcvWsuJpEEJ
Hxp9lPAWTcBlGkV3mg0zckP6lS/319s6YxpVFK1lMPBAYq/3WoSk1Kw7I9FNlNKhGcvxjOBPB2VT
c3YY4ltLISNOLwZEJkdtlXHkdh/m9kBMWUSM8DxPk0Noz8X3Jpf1PZj25lqL9Bj1BAFkrVNnJUYu
8jwNH7CdblwjAxRpYOIJtszYG7dtLrWYE8DJJqH5q0b8TyKVI6GmjJEp+X0mRy+RlemfhDn0bwsh
nK/3P9bWJuRaZFC6pOe0468/VhNI1ZybSfhQ6f1w1MtAOllptqfJZG8tQ7uMrhIQd55qlSlpIjSK
YJiwdMPpLj5ZGBW0b6ZoUsJ3raF0X9BHRUNfWDPT576s2h8xSiLJuQ+DPPWiAsk3jwtiwvYXnaCP
CFQ0CW4X9Irdqp3k3yP0CsQKg7FovMKq49QzrTbTzzWZxXzo54nOZROZ4Z8YVymMYKo+ABSjxWPi
FXUG6b3FXbN1Z8uIIw/Onf0H8f6A0sBAbRJpqzFw6RBl43MVFGxn2R7z1hscNadmTGrLuoS2XOk4
yERmzpWa4amkUwEjE9aZ9aFvx9E5UvOn+AyNYIneyOpsf0qUdBRPU+O0qGUrbXXE8god0yZV9Etm
5QJ8iFVGyWWGX/HdzHQlcIO8CwNEmHoxn60MEsRRaYuufC5lPACeSPenSxiOOZ4EOsArTSrARE+D
1H2u7Qx180ir69+Ut050lOQyfaNWbYWlwIANJ5o1SdsdW1nqrGMQxF3l1iKsCreRm/ADBZPIQfvF
au02Kkaabp4rUwlMpqZvFkt68YPef5zsXKEb5wA00DI0RVOGDuiqsxXEjIPVqABXog/Z4+IYiPtK
CORjptsc7TRKbkc4C6cFKWKuamSqneXH/HPogroutDDHNccx8VpnnjC6cxzjvT7L7dEE0Z6LLD4o
VrS38G0VAXKGDsTSS0NdZh1Y0DHstNrCXQbTyPRz0tfSl0EZEtujyGr9UaTcxW0ZmjvPu3ELQ5Ay
aNJAgJSRS7t+XhtiTVelOl3eqGiebV7KJdfa50G358fE0X/ZkyGd67GnEV901U7g3piZ0s5TVWOB
NhC813HHMWZFF20XP0DVzx03h7N/niLaQG7XKvOlqfW+eNCaQG3cSp3Fd3BG3btOcygmTdws3BGn
rnMcdcPlfjzc2HJ0KpZBk839dQOgtlCbneNaBjVVmBHiHw71Y9KNh5Gh2M7u3vruTJgIulQBXCur
DRcjHKfOSR092CI2H5JkRsXWEf/DZ7Vwk85xjsyM9ybzW49HCIaGBwxhoZFcf/QomUQ22AF3M2rz
JwKI4ge1Jj0lktLtdGO2llrkDUgEKO6oj6+XSlvgZyRYbGukzF2D2c+hr5X+NKb5dL7/0TYyHOph
JsmsRx2+fpMBwqeAU3QusWQKNLfA8+RpQAaiZeyetOc4FyiLv3pJxpHLPBJyKDOF1ekJC2wAOtNG
nyUto2PCyP8j86fw5ERVTWttlHYOzMZmWYa8DC/Q8L5tbRWJNtDBkHApdFSu6G78kNdZ8R1ctunN
hEkXFaPpP0QmwMm8WfAqdBrWiXIGHNwyR4faMa46r+5V81macornsck8tLZa9FvKeof7spEqUKbQ
q0ZdYXEAWWXnZu2Q1pnkdCP21LYb0pLEm44DYf2HT7hkI+So1KTA4K43qBI2hYl/luRrzSxcBhoR
foSFDe+2ns5FnO05N20+GNxJ4gsyruRb1+sFaSASqx0x5Ejr8jvOcJ1np8beRtk4dqT5dN6ZptEV
Wx87Ke7nxEptyUcQWz1DH869Ys5trBBq4/XHDiYU/ByMUAgl9uqET+PkdIghSb6uhsWbQYLwITTn
a5JU9hEx9j3dlI1T/u9ya8mIBAyzyXyY2j1yYjeKDOU8aXl7QGtYPYJO22vXb71JwGhcjgbN/xud
slaLmgl7U8efkOt3VaUrHqIQo+2ul9odVPLWUoCSDYsKHdrwGj4yldA4lFp3fFQAlmfBgUMvR94i
hsHH+4Hr7yDreiqyHOUFgIay1G0fpqk5W6mFOxz7I7+Y44ARghkE4ae2x4IzSosMkeO0dtJj5hjJ
7xrFu8EdaD0DVOomTqSuTfZ8aXNtYVRTPJsfkOGf249WM+rtUYenKHsq45/qIFAEMt5FSH6e7Tw1
viR6WwyeATbnMcpy84NVzMYXtFnJ3U1zzrS3NOWs4MQ1X/wuM030XtDb7ZuAWij8aZN4Ti68jzIH
LACwzBuxbowPFhh22R2kwHbcUgci7zrgKuyfzdy38jECM/w97up2cjNjkHXfrnN58IJY7r8iHDh0
Z5n51Wf6cVxSVChZctCiiEpIUsLU7a1mAnswWckfQeucydH9j7GRc9KG4D9L/bqoDFyHhNk0EzMu
MYyP1NR8zIYU/V1llI/LgIjig6JZAiTyv0xG1eb+yhs7jqYrzCFI+ZB/12GiUUig5AoXuTowitPA
/+KQRQ39nskY399faqsRtsAISHFRK2G95W77J7NuS2wK80LDsW62zMtEbQtFTEon8mt2oJRNEsqN
0+DVkak/67n2o1OyVwti0Xhc8OmMJ3SGMushgdBiLC9yIImiLXHuAcbrBbU1f9TadN65qm/jPKjx
JTVgGLKIqq3CohB6boUmo+qBwdCF7Fa6ZGnV/bn/VrdWsZGzsVlio8tizGB4ypz0fSxt5amYBt3X
pRRN9PvLKLdRd5FHWxpmXMYkjatEpx2rIu3AWYHWs7sXBYjLj7QfZ9Mz8jHrPSDWtNDRgmqfqWbb
T1kUzucphhYbz4r5A/Jq/CsZagewshx9nJpRvgxs5087v3LjbTDphJxLikSbe52O0a5ZJCaQCuzn
ELUHejV4G3eR+NNLNoIdKP3orgo18GnKw566V8wfxZwOxxID4oPRW/KptzrMWSNz9u//tNuDtkxr
TKQSlxwDXaDrzR91czzaiRbiyNr050wX9cUIWsPLTSU7vH4pWANAflXqZaRzrpeyJZsxWLbY60md
fJCzLj0neRUcMy3d9Y3aeOHA0WFicI2A5VwP+HPSAhBx5KMhpO8fPS1U4Ra0GdNzoHXDD9OI2tKT
QKaErlP3zQfgL/3ilUVrx6St0T6hwDadR73pdSBhdHsO4+yoP0sgXsZzZEOWcfVkmsdTFMotrT2p
wGmx6rXmY5iJ+ItdiwGJN8a8l0kdk+yQhIGytF6K8buDPER3kI2ue1cuWOyDZs4l/R9JqYQnxJhG
nhIapQF5StZ+tMxgaP9mhYHsAXfInxFBQBtxCTM0GUhMSeWp/WgHdKOL+EMVzbsmwRs7ZIFUUmHT
jWYktPz5P+ERDz2sC6IiehB2jN4EHu5HFdj2y6jtOnQum+367l8GYHStyTNodqw3Y+dkhhY4lH+o
sX9XOi06z5LRemjn1gfVbuR3DmyIg4DZ58Z5u6eveVvDwAek4cC4D+1pBpjXD6qAOLC7jMZwraXy
QdROe4CGXHlofwdvVHghwBqrZCcabz0yAkhIolLWLwqQ14uGgyVSSce8c5QT+1gzf/FbE9trT++G
4H0eoBzsQswKzlFZ0FeouhqI8P1zuX5unhisIEFpEapDf2wVQsk6kCSP29Kfu5SGOLMHH4fb7jgU
ujh0QkXBYGy1V5ZRC9KNWxslWENFCl9dxR3MwsI8T/rCH0JZO2kBiuLOOOyhD9Z7d1llyVq5hWjU
IV90/XY1iKpUI0HuR0qmI5xYlucSdSa3lKS9xPVvDP938/6/tegiL/QQCEWrJ0ozIE6y1Od+Ax1x
PGt1UDX4xmviXTbAuTuVRhE/hSb+lIe+VMf0SR0LWzrWk1UNXiIj/rETb9cxcPlB9K8WxMkixS2v
fhC6D2GHZwIP34/5r0rF296NqWh3+kSbyyyksKU/iWTkaplubNJqikThp1VTv4RMin3SYmnnYdap
6PIw/PWEH6hTlN+rw1nFmVqPDnQno3dS8kDmiOZBE12inLAdGh70KWJ6lPRSckaHUCjH+2dk4yG5
TRYfQjBjmFyvjikpOwZLzVz7Y2VqHyWjGB4Up9tDNWztIdBoxALYGrRvnNUy3RwNZOOi9kNJlz85
Uh08l7VsgVBWUKNJdckrWxRp+n5uT1mrOB7CENVHGFfpTljaODigfkgT4WeSsjirnDgeu1pto7D2
LYZKb3vTyL8EzlS5Nkp059e/WqCh9M+hkPHP6ssmZTxj4mBWfjfT0uzzTj+wh5Kd/XMT5Li76NnY
zPzApZCAXEeCotQCiV5v6stWPuA/zU7jaQan54yOcyWf6N4177hehj2y5s3W+SvdQQ+ZRARUqrb6
phnqlHJSZYkfR074Xmu7xDX0ptuZGm+tsniQLVcXWY+y+mCBU+MAr6SJ35hWh807Fib5VO2d9dsN
ysMQr/kXUA3G06uHEVmIKDnTKT/sK874JPQ+do1aOOXbPqUG/aQisSpD9lAb7dTLfbzc3kYuHSsd
f2OKcwcZT//+BrpxS1/ykgWzAZMLtR+20fW3Dcq8QfmrSfy8BN/PvSVDdsCJSTA2GtlwR1kEk4+f
7Gy5kZ04vzR9zAI3VkI5eQyYMD+V6HKkrlwrjGlHU2u+KVMi4ziDE8THpi7T3MMpL95DRt8cMn63
we/FBJq+G7f/9e/WO1St+0RLfb3Sx8cEF2h/LLLgpc6Es3Pdbi4FqohuKRJXN/GL3lduCGdOfU1P
08vcROri/m5dqIQ+3f8aWysRnzlhXGrMxlbXQSiKMunDNuGgMSJstbr1s2AE0R7udiz/KlddXbm8
O6yPwEksdiVEzesX2NdNGjpykvpTPqm/sTzEGHygx/dJGgeaMVmbie8V3+B7ksgI+ptVEtsuNkzy
tyqK6syr6g4MCU7YUvfGwKLgpc1aQzoCSbUK2jd2/lMOAl1x+2bUPhd2H8yumqFa7A2hNu31Xzdf
HM08fEYZqt8cLbUqq5COT+JbQ5F5OWWDW8l15fWiDHYyvq1gASoQEivvj7O8/kbjEOVjS0jSY4a5
Mya7TwXe6qf7O2FrFa5ssmkmnyBrV6tUTYSijWUlvokl4SGJ6hC36mnP0nlrFU4+dzNIapL2VURq
rH7uBVwc3xCTcaATrJ3oSuxpRG6sQgSHRAlPnLXM1U6LlYRBL903f0jV8B2UjObA8Fy8PoizCpkO
rbalHF89yySZQ46+A6vIU021EaQnPRj2wO8bG00ll0FH+W869ZdY9k9BV0OWoWxMiQV5NVlHK0wx
Jg1G285ds4SkurMNbjI3BiV4J4J4XkQnQcNcH9JURIDX2znx1SGfLh0wZ+EqmYDtizDkl1GJmmMs
J9oPOdv1X1l22Co+qHT1yE2XsAd74nrpJrLMlOsq8Qun1g41EDfJLVC21y6jLRdvlGgcPufgp/60
Umr9rmTj9/0TsLW+BboffD/yvXhZX69v4piZ57Sq/T4XxXQi67PrtyGdD9s3nTQN3yRqVb80iFl3
RyJWnR+02U73eqkbqQ/V7KIXuYCsblLnbLGcCqo29SO5F2eN4Zh0XIaG71slyT9EaRKrwGsa+XD/
4Te2GQ18LmZ2GR9hvc2kwh4KuEzCNwdDm7wAAUXDjREfER6s3u71FxxFJIEG9j/LrSu9QrMaKzJA
OBcV4HJXmfX6fWVX4e9Rw5j1eP/RNt7o1WLq9XdNgbIbBlW5b3WpeJRs0MdGC5alST5Jify1WHrW
91dctzlJcQAgM6pG94OQuj5EHXrklVPqqW9kdYo7XZYMH5tcOI0nxli26R6FYtxRBLhhZy+LMneE
NcxgV2cAdP2YoHMkrS+j1Bd2Nb841Ry6UTxOFyPrtUOI4eSpR6jiMCamcmFa2XtJWNVH8sf6Jxj+
PUDI1kvnYoT9xJR5UcS+/jXsnnhsVJvEwmDK08h99zCirPyEtlpywDtDP3VqWkyvvyqXQElazawS
gYnVEabVlOYmIm5+0Ir5pS1qzYOLZ/98/ecFtgUEGi4lUvqrTLBW5xHyIonMHNnSKZeC5tQ6SfWh
tvL6fcp86D+cTc4Ix5LzwlFffVmzJT1vHIl3qcU9NqVjgYR5Z58lU7wW0rFsouW94fyzVA3r+1ke
zVEqcVXzzVo1gKmNP0sdn+/JMRTv/kvcuKNZCYLF4toEbnZV4iVNLEmwfYlzXZI/yZY0PASGUewg
cDauM9pJSxaNdCvWP6tP5ch101kDhZaeiLl/zoMGPabRiefqiNtOUgNGCGEWO8FYWQ85fdM/95/y
r0bi6lJDkI1IAIOF3GpdNcx6Y1nNTCqf5jbETZA0MhOEUdaYX9Xp8FVTYiv7kld4WHl2W/YIOkiT
CBdsolV8muBQ64cEHgGscCPR82M+A+g8OaWj9K8/O/xSBxg7d8ASva5P7KzFuQYNP/WbhqomzWLx
SHNj5+hsfHVY8GxiRFJIaNaRsQ/0WRuFHvqxbYxnChuwJvNU7vRDNuLvUlv+ta8Ctrn+6nmF5TWU
2dA3htp6rwRT/NwYY/xjKu3sU7W0+Hfe3daChALGJShHot272sxWXs5SJPrQl4qiOrTxrMIEDqc3
tjR/06a52bnR/qaW612Fj8ei8ofs0k2BWAZ2rQ6oCfitqIoXRhIRE6lhioxDCKn8gzIEffHGDmSz
9lOYCxfUK3tYw/owPZjTrBonrUMa55BTqxk/EmygxAVzPcRXmWX2mitPaRh4bZIvAAUG4wi3KVoU
Hk0n1tKD1tsafZiwLSQ3F4kiAXuFz899ktnBKZNFcXKsRIJ8ENgaAgJjlmgH0Cp1+ikcnMI61WhK
xq+PkTTESSi4/6gv1y2/Qs0RnzaS0C8mfToOdjp4TA+0Q9A2e5OHrY8NQAESMcd6aVBdH5SMP1qo
kNLFHp3JDwA+fGzbIvuul7HsxcjE/5fdRS9zsWOj50+L/HrBoKpQGA076TIoHdaThfY2VOC6kgX2
aChJe/yOrTMKLn0ZbFPc0la8Xm5GAaHrZU26BLLcHGLNCA8lqJ+dyLyEk/UWXtzRFkM9EAvrcCNX
WRlWjildFLWVfxh9pTw2om7eD1qcfrgfhLce6N+llg/6Twk1EHhBxjM5b7Ss9Rhsi7NVxPn5P6wC
SIqmwF+rluUq+mcVMCdj1KPv6YdZje0TffEzAkJ7zjobF9oCI1r0BsEdkO5dr5LF0Zgpeh76gaUx
aUwV6ZjWc3wKu159EGYdnUM7kw9hRsy7/3xb295BAwcuKgQfJvjXK3dyq5ZDwAnrxin2Go78uegz
xXVSHnfoxZ5p+LKrVxtkEfyE0AbVjutoteudIi6pQ63IF/okvSBXYp9S2n+nKVQqr8He4gJKMd0J
5JuLMt5bpkLLlG/1etuyCbLEsCN/UFSw8cPc4+sQGb7dqiBOC6O9OPRUdxbdOArgMFGGAcIMiHrt
zGQ1ZhVIUhP67FTlbZmauGvh2vtZ6h3tdP8jbi61OO8Av/iLXbn+iIxyzd7OuH/zOLZPnbm4Zksi
fAuJ4fd/WIkaz6JgVfBHXn2+JEf2Q5Rl6NtGBd5TiXFbZMBWiG+iC4bheH+1G1gQoWrhYJFW0IkB
IbG6gWFGR2WbRpHftF33hJdRerL0DAEE2w7ND81gx+XREPMsPD1o9O96oVVP1SzEnlLU/+eHLMMv
DgujxdVzh2VlVUWWRzBqK+0QKVV6LgGcnga8A49R70jUgBUiORBubc82BFEJNfSd17FxVpfowB2F
rAZFmHr9mQEH5ojlaKHfpF3njon1W2iA3x0zNWismHvg161dRe1Jj5KeBbO/VbGXFYOuBkUvXaSl
v4eAfBdfcOyJfraSVO1pUGxEc3YTcy66yIvywSoOjcVclRBnpEsshsHTlKZ+mFJZ9u9vqM1HIo2g
HQoAhg7v9RucsEjrDMTqL2MZNz2ontK4TGnnBG7fxtq3+4ttfi7qoEWiFyD9On2MBiB5hTpIl6jv
K9A8bcGXCxSmIEmhHIaZumAn5Gyt+JcsoNLoQgNrlcOUujVyt+DqqlSzrT/ZuujsQwfu5W0mmRMw
2ExYexSFrQ9HeckIn/dKPrO88n8uyAqpQMfOutBP4oRjKHTHKyjlvfvvciuCk5aRV9B5uO1jByXq
VzYcdr/OQQz5IaJ5FdQtxTjZvdY+tkwhoPxo0R5+eWPDLKNmaIMAslGRXr1RZ6C5hOIn29JIlIco
gnuWaoPlBsAGdj7eDYxuycsW4MIyioLsuWa5Y7Ay48Tcx34fhUI+qwJvkoPIs2D2ukGtpc/BYFTm
SROqiC+5aUiVh7ZXOHvqHEi1Kyey/UG2I+aoYaoVl7QT/adMNIl5SozAkHcSh6038++vXUXEWpqS
rG1E7MNW7g7Y4EZuObSI2lPDvv7jg6FgtoRejMI1t1oqaxJmUMyo6f/M/Ud5nAuvyBkda1JTPcNt
wxywbbvz/R23fNlVorJg1sggDUI+d9D1vs77Dox1Tc5g4Rr5gk4YwGJJibwu1VTPNnHcBTutf+Pz
yIe+c8TL/eU3jjKoHIXgQa9xuQavl0eSzWyHJIx8U821/BDWGYNT22iFeg5HNYvdSba6vRpoIw2l
PACKhHgZVcm6jhdikpW86yLfkdT4ETR7czKGIcUwMFPYRLRYlbTsvwVWFO5I+m/tJpIzsiRmLjTJ
V4+LS3uSqlqS+FIZmM8AQUsGfmh0qFAndz7s1puFr49xCJQOkEKrD2tNZoO+0DILSSD0uWmlKWdh
purZLOlchnI175yUrbdqw8hZxKJtbFJWCyadSDRI/okPTT78MjRpCeCqSo61AaH9ATK3U7iETOdE
9S6JncX//u2rfYy8GIk2NR/avutWldEpAVPtijfbRUl3UHsJ8a8sR/gF7pw11lDIip55Zx9GB62l
5GUKEsmqW2t2/ixFzfAprKXCcdNQbfLnkYvZ8MpQCR4srWvTF3ig7YtT2/UbNeD/5pWlXc6n2jaK
fOdEbFw0wJgVGiSLVsJN+x3+bqUnKET4VZmMz8ZUKqHbRY19un/wtpZBKWepT+i833SZkmRMYwmd
VT8H1P9kd33k5boV7ayysd8trrNlNk976WYwYzbG3JmDKfzS0Pv5oIWlI1xHKkHI6bSFv99/phvD
AAIILnc4vy0aXyCoVtdYj2NfmS7DkkBD4fGE/uYIz1go6odY6EPnmVGJ6ivbtFXPkzqViZuSX/Ru
24xT9l2oRjKfeI44O0yYiv7WAnuePX1U6wwzQIu/YBRS27qdYwfNuZjD8WXIO3l41uUoHD60+BGl
HpD3vva6Kgilh4qPyY3Vd9mjHnb5ixHZc/X6VwxzC21joHc0WdbBrCpAplmdJsiWczF7QdUPZy3U
o9LvEv69c0f9VZ5enTPI64B/FprhoqBxHbCRUGn7GWMGH0qyYntd0sJW75DyE25uZGHnRWorvrex
npZPso6Y/7kMpWRwUYSkwRQlZWO7EuzHjv68pmBUPYuyOtzfBxu7jtwCpCcDB2ZZ6zo4lxUxj/2U
+Xli8/3lsjtJ47QoFUCEf/1SCMoA+8S2DvX/1eto9SKKsqzOfANRt1OX1e0vELS516lz/uc/LGUj
fUmxDYJ3LYUQLtPtEpNnX24L+4SEhHlopdjGhSr/eH+ljUhOBCUhZHS/mC2vyochSLt0bkTm0435
DsbcPjqokLhyls4vujP0HqyC9DAoZfLt/sIbQWnRaCP0kZBQ4a+uEMgAoSwM3mZRtOVRmybrDf6z
9uvnt2Q7y5Dgr0nTes6WNXqWN3XD9gjjDE0BqTxG42y9kTrF3EFZLCnb+rTQAFqwQ4jv30Dl4lYO
hCInPJAdRhh4DblXm1RkcTcpXEBS5CHqWny6/xY3tr8DAoIdAhzhFu8ctBZRoh8yP57qBjBUEzwm
yvDdLqx45/E2Ngp8WAgxS44BjnS9+2PVqYnGqY9Sbj/7joqExENEMC29Shvn+s2cFOP4tgdqan4I
Q1vdM/naKib+msQu6taci3XEb6dayGEh43Yl6/GvQKJnf0nHKPmomKi5u41lio9GNNOphaSTmO+l
qcSXrybjNd3O0ONntc1glPWqbTyC8bItsnvcApHy7cWeG/bGZqDoYTDJjbgI7ix//k8JGVt63yUp
07SSlOyMJSk+5nI6XwpDm71MkN8HSP/uZJybnwiQ5uIlsxDOVmfZLgt0yqw+9Tsr074pTpF9mgqk
hodZj84JcsNPgrYU15ts+Pe34VYziQyDU8x1TMW8Xpru0YT4jJr6qoWwghuL0o5dpcjnxMuCnKiP
1lqWHboZ9pbX92hDQaK2NcVtexTJ7v+YrTPxV4lnMd7EvW95Tf+8eyia1M6Wkflpa6K9SX2vfo1D
vVJPQKTb8Xh/tY04BrMDbW56sUv6szoXVNkiKkouIKB/FjSHRnGFGuSvv+aILQgKgHUC9rPuMYfk
KzQOO1bBY/0FEK3mRvKUH0PuxZ0HMm/j2OKURUMbaf+lJXr9+sbSSCuoi5mvG0F6boSwMF8aI+vL
mGJRxrxg10Lv9oOhxQGOCDwVyRyZzfWKs0ywrJ1E+GpWKzRC9T6rD45WtgayhvMua+72AcmEmX7S
WEZRnUh9vVwOhRDeLHHE7u2q8LoiaULmg0b6ObUDKhldNDZOV2Fcly9OMUShGwQO8PGpNqTpbHIR
T/SHwz44YsOVREez0of8iMB4G7jC0Cr91R8E1hJSykvW8VfF4vr3qk0D0WIAwQn7sT7Gzmg8GGlZ
XjhS6XPrtPPOehufA13lpZ6EFAEgZpVZg6cr6bsUCRoZieaRdtReYs+LTkq/Z9ahLH/X9aW5tL6W
BinNKGgeq7VCCGcIm7SZT1CZmkPU9UNwMaOeYnkkTn0sKNu/BVlTFWfsu+POm6BrjC7KMQmq7nlV
wl1qRWQ+gkofcUMLnd+AmOrOrZ1RhscQInOIlrdtDoc+GbiN7x/+DSwTTVe0yvkHmCjD1OtvY82B
VloVAKrYUup3Ae22nzCmiWv6pMIWhWas/4/C0YEFJRwiUGrpyQeRpmJ6MnOEl90IPk28k/RsbPAF
kbfA6Wm8wTm7/lG8z05xmuWqVoryoxJLpqsNKKv0olc+ld345f5L2Fhu6dyjeEKORTtgFTBiSR4G
HNoyvwqoR6KqCN92WCF4DE1p6uhzsseaWf7C1aZZ7HhUAAH2BlYGPn2uSakB9idu4/dDBCZ7lOXp
OOEJdA7E1F1Abb5WzBckCC0k6mdmihzG9bgENkABhy3t/TKVq+NsowVS56rl33+XyxG7fTpGphS1
ZDnw59bdZ1PEgdynGaoIYa1FJxMWS/g2nyzj6CiTFOFeh6ydN0Sj9U3BnKE5RsbYWIehqfrJFbbU
/xYUJOpCSzO/tqMRPpdBFom3RtWMoVcrsA2fYJW0jTfk41QwZq6jEEiPGjbnYAqsAQXwduzfNUOe
mS4uCyh2jGmQtY9zJ4va0wrL+VHLmfRVrwzxTnDLhrTx1OCrHYYRmgYZadUB2KH0B+n5ejrkc1+8
VUTY/pimMRNPzjyOvzBi6ROoEUafe1oKr8PjUZD4T5S2TT0AY83n5QhH7khb1DhVLTq+3uxYU/ou
16vso5yL9KuVqMVXZURO6BypWfM5sulrH5W/JjRZPQywc7sgTf+XSfgK+x29Icm1nSwa3NIos/bD
EOQtygmDlqX6eRhMRieO1E3ljzDW6BFOU2W8l+TC/hkPTmUcY/Lw4azGlZkekDFr66dUYlT6JKBL
hYfOGLP0sRPSJD8CGte0n32G8xASGsow/yKiQbg1qkwFrq7MeeDFzpS9EaopcePVdam8y/Kg+oAJ
Bpxh2CKjI/+ex8pBKkCtBu1NohXMZt0eSJZKaLakPKt9u0kBpv5WbTwuPXBY2JGg52X8ZrKQm48U
8NM5neaq8TpI5NZlpOPUXzK7z35Hgdp9ZWBMpiKAM3xCGVSRL2O2eIOBshzyQ9LCMXbzFr1fLwRz
X3q0w4bKA0AU/rHzUkNhWkLryO2QCPteTDh4uqYIB4YWlW2/T8oAqneC79iXygjKCopZnX1r61jP
PEi35OQTl50Dxg3g3rEwUlGhlRgqsyvmDKhOVucOmKtJE7+DsHZgLyuAPYDjh1N4AKfmZAfaveNn
/P6Ut6Qx7TdARG1+xAk4rY99Fg61W6s2YhJmFASZZzttUXm1MTd/OOPGoQde8YIMXR678dSaTxI2
Y0DtLAaPAkqs4jE+Sb0kKM3O650ofpGaGpMNo6lR67L0qntMEzsrXP5bf0aDMXtMDC0/S7kof06a
KZyzmqJvcmiQWsFAbwisF9xGzMSVcpjVHtsfLzauB1nDucSw/qf0WvB1VkOUYtHjH4+warLylMuZ
lh1amXvmKaoqFXJJWuoPEf3qwpXLoXns4mQCuWuFwYsyy/FXhysUmaIhDj8UaZB8lI1q/o4mVTN7
yPwpk5eoQfhLj4dIcmO1z2IvhWUZutL/cXQm3XEiWxD+RZzDPGyBqpJkTZatwdpw3LZFMmaSJCTw
699Xb9OLHtylEtwhIm4EBsF7WXXJmN4oz2xvgT8FzxmGJIRfyrp727ojes3qcLEFqVPx4zKgLC1F
k9o/MnR2EoZWCX6p01QKLriWIMmnWbV14SUYUZHOue5Lnsljdfj7S3Zq00VXxXrI9qk7XLLVpq7B
2KlcZhlNJWk3zf6Hs73jyOesIdIdh+uwv3HMFN4PUGZPRyWyEk9/gt+lXOyeIzsMj8KsnP+WEnJv
yIcYC6Chn0lnDGI9l7ux/lNYBz1/ucZBDwov/GI7bCSKIVvGj6bT/VeniILJs1F5/Hb3OsHGax/H
54lw8oSUl2Z5F3U/18W04ZqWj9blBVn1Zsaiicbpvy7ypc0rihmuhhPw4dmIOH6L3dZ+zXHavwXj
0m0ng4d2VGRzLJ4j5ZCVhZ6cQ6B9nJa6FL2OFiRaAIEEG8M/MeXU1Zzb2vEv4dwNWGBLSKR8rWf9
sHW+21HpBvta+T7g1xgyN+cE5QV/GrepxWnX0z6fu25PgXZgX34FnMKLMgUqIzfGD8LX2cEYr8CS
LXoH39Pm1Dq1ljl3mceXA897PWPb0iM/PGd/lxtZQEVWO8ONDlmqCzt1Hv450eR0Zcwzk+Weo8Zn
btzaDwQWaMDW2axbjvuV+azratoLd5Tu7xh49r1HazHlYva7zz7a4+lUhz3lIbMmqMiA5/9VtE1z
vbHg2izK26pRX7ZBQlTqKCZUdF23JCmm1O2ffM4BvntcJWyF2YQwBfN58Hb1H1oIDFpS9VoZNzYo
0tbx93EVmPA6eo4+HfXYNmc/UUF5NW5zy27yjS7SRGxviisdRlPczaITNpN2LjtiIJYy0frw8kP7
00b/8zbM3sfjSE6pYxM0OImDfAGdakXwUKj2W+lWUXWZCUvj4i8J8eTM/Q3Ev4i6jsP8UfkeAanW
8d+AB+SUI2JCoLdIGfydhyx74PqIc8OEXIs9nwa5jKUK+/17sK3qPurEnORhTYZSQYvsnnZf768h
efKvsp94Vuutib/SijnuJA/GaWpH599tbbe4ea/rdDqH24SJHEEBeAa5u4tzCKYUYX8fTGt42+AZ
/buWlIXctkJ0xd6u0ytOyaI7tytHLiswv7xrlDgm6J9wvt3U7P2euhqTilXxJyyOPzeU+cWtT6NO
7Jdaj4CAPA57QJOHmTLozjJ74Mihqst92ZOL54/zVARVhLsofonmXzRWZMwdyhXi3O4mGXjL6uyL
I26cPEeqCX7mkm5ZDMgARe5EzdTncNDD19LE68FsISRYtOzDPfeQFRgcMXTd554dsydRi/luxdZ2
I2UrGzDiCKb2Y+0X8U8q365llQzpDqrtxN/rwJW8/5ETjjBOfcSAMeNvTdJw/7eb+D3n4TLOT0fq
L2RqMDK/VA7ncGeCn/zbJd6qrNyGiuFY0Yl8sEJC/JBTN0kKO2jpunFc6Xc/lP6BCKfufur9yIgU
lAhg87Vx0ieF3wAxN1vFMyl9s803Hddq/4LRGZ87ZwyGPBrCwRZ1mqqusG22buXeXasWLMb+fcPJ
L75pCZt8wFnQcGLS6KueI9Lrc+eP8X7ZJUf+Z6qE+0zEm94YCrwdZ64Bl2hW+PZ7tqPDPelwSoZy
jHakbrtzlUvQb7BIhTDp1clt3N7kqnZpO3UQiyTvl95t7h2nVjI3WvaqwMVQ0R/XTfGKUu3/jYdp
nw+C+aLcC4WvigXgzL85zLj9zbylvszxGGW8L2b7KeNdfhN7YH7i70obdOcR/mGc5olEBJ8KW0xo
p2w+hC7N3+k6t79JE3QHsbbxrz5tecPcQwd3VTvg67cj/IjySlOUC6+3WG6FjlglYakyfmCXI3o6
qdJZlWEbLO7p6KTvF5uYqIs62KKoRKSDjKjHncHnFcnSJ0RArcd/JCrcaXECHnn8hHM/Y0ox5Gqa
V/5hs2ZPsoe3o88kg4MfV2btZTUsJPBnPYNXq+vqn/KjpeEynyEWOeXQRnk/+zwr1b50fxc+W5X3
vvB+DIOqX51oyT6S2aXJ1z01fWm3yL1YISp91ocZlhx1sKdBqBW5ZHreYocHfnSgUDCt+lgzd1Ug
d91yE+5ajDf91gQ/B730AfuH1wS50j6axmzR3nh2JydE0B2h0ShJ/yHWzLVj9YSlasKCG8IUo0WK
MJ1nw+p1rnZf2LOAqjG5RHd1nXYTF9OvOOr+W/zx0Dc4PDkvw+A2bT4jVH8lQ2ZoikgfKxtCjHw8
Rx3h34yDs8Hf4Xzc5PSk5UeGrZhbdCZdP2fXq+/xR172otNBT3QaNFJbcFJBJ3FYdjrGwyF81KTJ
wQ2SnnFnd8ezlwHZ3Zz3qV1+btEc8andCG+3YI/dz061RA7GlSUxIFFkzJlJbe8Toj2TC2+ObZ5x
Kr4VglQok6O/r1RRdbYTJ29hEC+ykc2m5FHFtQcqSf8RRH97hc6apM3pMo774DkIQb6xHCQ9YbA+
w26w+sPL1DRyzuXY+384O48YQbJxONXJpIaTbUcesrAxu80x/JieaySNMsd5oPovWDzzdqhBY+bK
8DHyPV03AT1sAxbNe2cAztOt03kFaYn6huiuH3N7ZE8wN/T/I961Pc+MSWHeTln9x0xB9Rva0xuK
KJ3ctYirkKBT12/2RwmPhHNexIQt3PhlcDjOzUdHd481Vs0ts020/e5tFvI1edxBFySHzrbET3H8
D6de/Y5ZsHLOlnnkwzm85Qu/4qHjhnTBFt+zw27yjunlN3nw/Hj+vK+gy9wBPFbwMfbsO33zhxVt
++oVrm4QAj2PaDgo3bFNrHg+tyKkCFdbxAe21sO0hbzkfJiBmKrAPKBoiMKiG1X/J0il/hPWGV2j
D+3c55OYD8IPWyf8CBd2syLcEvvBQksho2Chk0wpz/ddPYQNcdINSXyMeer6/QxYipij3z+jLZ5U
rteD3TLyj+CTQ1EmH8wrzYZ7atZr7pdW+UG0jf0bLQNSjnZgdSKTo3aemNgj1tdl6qvLOg2ezZfF
bPyae8LkTgEhQBwvoLPE0A9W5tfQdBXwenK1qqbBt3jfjpJqo7v9P4fsj2/Sx078++ghBZLOEL8J
DsW7s7J7xjGCVFnwDXfvRpXpPNSXtNKmK5k7FQIWb8e2eFixZ8gxDcXraogrSbzC5C9szkPo81oP
W1+4VXwFjIeaNt7oRP9rOyKxc7sfDTsg2F9/ujbtz8MJN5Njxy66khpdPW5T0HzFsQnbkkyd/mX1
3WYsrw/1NzlkCYP7FLtTwV2Bfx9wsAHQNhvUc5bp8Ue6x4suZms3t0AS4tD+nG7521UHN2mZc8go
Z8ndbsZr7nHOaKVf63RPtyJpcaDIHa2d3z1N479qi+VnF9RkQdo+W6j9kSSrZYyZurxw81LKn3Ky
ou3V/L73uKjnGhfV5Ezf33+0rmx+I5OZvifJNnzq+PCSy7YSUVdkWLnV+Rzvio4xjIssxDEklP8B
OXA+sOGwHHci/L0s2jwGBOfCqIzV+ndTHbm0yjlshY9AG9Bq6NVR4U6bfe75Zy9EvWbOJR68/VeF
bf5LtZo2KysH4RVvwoQLPPbLy5j//0QoF8gabte2OkRBNm2AHIzIKOIr7di8dsy+l2xIs097xCF1
PBvbiHpn0jZXqsr+4fmDORnDoNanTFdhf8YXIW2LIBUU1L2ywztTo3dvx/RY8lBF3lyqxJvns3Sn
9PdWtftnaH1zF3ktYpwJ88C/lGueldRE/A+zYRmpkigG69wDAvhr9ih9WpJjOoogbpv/mI+yMN9T
Z7zjKMMkoBQLigPwgAnTd3WAI82Te9hLm9kWyN5t6R7xoZPsmkcyXFo28+1Gq1U4HMVHjncScz8/
oFvZ96IxaSNpTBMQ1OjU/PZbTLL6fPbHnnYW7Db95ijrvi5CL0+cfDMMHeEg7hmaWdd20WObOUbz
OpCy5gPYNYcTMBei9CMOVcl1Pg2RX393B9PfjL4vX+wxz07pZSPG4JWHF2ZpK5Go/EhXMtn8Pk0x
7xc7bwfWwAFw2ervpzQU/X/H6mWfrmN0W4gp8yBkpyNb8jXd/TpXKSB5sSwq+Bm4q/xsTYb/f6NT
awGfZ+XesjculonV6qaojXa9QgAsk5icbupHHSr2jXidxKPrZP1UMNEJ58xhImwHd5DRSytibyx7
fzmQLwJw7XnoxRietMkm/8b9aua8XpODXp+l81vXbtWLJQivKiEZ/H8zP81jl/ncEyZen37fGrPx
GYf2eo3sJ5/46oHide3VTXuuALXzUGf1b9PrpS4GOSk6TC3S6aTY2v/5gU1FaZSUtBVD4GweqYCz
UImw+LEKBnrqBEAzn7HxT/s7c0zrk9O3A3m6jsmeVawXCrTjHgAbiQ5M6YC2jifi3x0eBhhvL3eH
w7+Ti4xDPnAVf+DlwjVb2q/Dd8LNxcOWkccForfJ92Rf5rBw42b7aVu/5vuq95iYd+kkd8iPUw9i
aam3giafxHdVoLcvFTtbVyr0c18q3IFlauIsiVxFjsK8Yvrlr4rsQnKf6fx7JrN9uQzXU788a8B4
im1U25NmjP0cs3jBpwYy/jU72kWwkM+tJMN3ST/VmPU/12FiaMFXlis4DknYxbpDrs9ZJlvBpi19
7xQOxxBzUpW4PyAEHX07GnbrPKv8+LGPquAu4cX1c+JIls+tjob/mOD8r2DY4QJEE65OYVWAkY/C
bFAwsR2evlRj437jhlRphNWV3MrU1up3Eyx7CoWW1TMmDlk8n8xR6zdCARaf4b3u1IlZAGgxwVhy
zsUgpq/enVxigMdq+LPqmvLZg9mmpU2lw5t3bMMzmRLiC4UOO7Y/LevPw5u3pz0U9hfPR/ASY1/5
nwDlxFd/Rh2ae1E1fQ74RTzUtaz9y9Gt9e+diTEtdItNf54lLGP5gd/oe23X8dfRee7HStL7D9KQ
/Q9nmHV8segHn7jXT343TV2pk8LduC0nELixPBxvu6BLQ1XIkOn/O1CB/5oxMfrox23YCqyOWFyZ
VP2/ww7OX+IkFfPMLbwkSxp0GOe5XvczDivs8zq/QlQS0v+J3RYG52ls7jNdRO62bZdMg7Awtkjz
BnHtf2+TTP5YIiG/eVOTdDeGxEdRdniDhDib+1BRRhBtCr/rHTPxGWH9k5SUvYaH89t3mwmHsrlZ
NzhJPLX/jU6yA6dC+XwczTJQM/pGhUDbnatOcD72TsV2S1A9JObNq30xUdTqILmMc7imOc8lkmd+
OqwG9sW9pxBR3ppKVjCvylu/kBJSVdxdJF4BuSSdM9/Xle3jMf+5q2RjXzBsObeB2myU7xIeMVdZ
t6U5o8f6OXE1MOacvaRgcS2zbN6TuDXmk2rCpVwMFSYfEGA3UCYLD1ZQ+/2/GYABPNtzEWPqORjP
IdpCrwjNErA+C805LmcilMbJ6VmJD4WrSh4BFO6lBD2tkZL0/fPSTRXfhx1iSc+VWVbU7aTvrI+9
Gx+xXdtySOrgoZ+GLC560blv1abjrxn64gdGrcwYpuP5XFD6anDCSIaUp9nB0rPvx3ef5BLspJqk
eV2XYA1erbbhy4SUTI3nVEF6v8NZz/+WyXeo8XO6BJKlmV4XXeKmVQ+dny3sM9Og770GPccNBnzr
cLpmP30u1I5bJsNtOLcKDUXRx0b+DZuqPU6y6lOdx3sM9Nw5Q8bqLNfldZqtAGWlZovLmpjlITOG
W/AmqdcvMdnrxsaC+D3aO/W8N14y4nSgA8vwTwK4VZ7/3K2b25wmDrSaPJXz/tUOcfBNimT/GSmv
e8fKMo7KI5ns874F+rdsp/hthGgHQWti1s0xaJfXHrm1vE/mMdVsRL1lrZx8hud18HAzHdY1Ypeg
kDbTowJd1d5NL9Ng7QBhoj0ikS1yd2lc1EyJP8SABXomAXpcxoQpp92Z3F2Ewd1JaK9i5/LInlRT
D/rsjjUu7E66eW6pqa+vrdMFzynIKeMGUpx/FnP896WbnQ/NZ/Hy0c2qHV5o9jhPZFv/m5gghF5h
RQ4KFAftnQHTUqWY1RUHpMo8GtfvJVdYPpGybcXHgdXY4jtOI8bw7ArIy7+9x7Uy9rF6MbjOVSuT
TMZAiSMXGz3FARmawcOtipvqMdpCdyvWfch+jHbapht/q0gsJ+a+ZbPtBlfd+JYl7hT5w7ZipTvW
76ODThb4QgPp9IcVceFKrNJLsYvDfHPjuq1OW3AkWTmOcWryZlaJLeU1FZaxxIwvXGzsLcT8PiHF
TixfRJdp+wMggvyiNuvd9K9w+whWMBXavZsX74jyhO4pilkFjGcmrfqOl4kx/QIxdNz488LiMMVq
GsppGKYd/JTTjVPgjS4LYFO7uHFlOwKPs+zx/n7GEXxFukmPe/eJ7gH8H6Orq6MKg8G9xt1sb2uy
mKy0QWK4YI6hsvIQ8cXxxK9v8gtMVDtZGtLHv9G0h49V2+Ama/vpT0cHEzcrytzunNp9aM/xNGVP
wzoPXcnLAoTQ+skkWDPiLjtJj2vRnIBSBsQGgF2dr+3Ru61tI5OHlkXhT9WHx1c/rcEvacQuy7b3
xjHfcGeRRdZzq4Lr3OF9RWPIZJMDh5n44iXKN8971CzHB6DHNj8cQODxKWSMEXnV2/ofV3z1fvGg
7oZvA6mhrASLSIY3iQepf/YmrDBKQMFwukVa3NZYRGshH8OdnKm8tkcy3lrgdM0mGhJsz3vBEAwa
3ex3QxDO3gdli40mU1whNHlj9RLnfUMPftzcvomenQzjkyB3sn0zJ45H+59MVVV8626D1E/SvwrE
ujTa/XJw5fFXNkCBv5fr8ebF8KAZXnkX4k40rncKKHntqam59ytWI/qKqjsO3nlK64XdlOcHKtWz
mLg1Vbga/k1ZhXe4UcXmW3Ydul+tL9LtT9s7y8wbTPHJO9ZHvq+5mbdHvFcXSpu8JoyzswbBQ7Jt
RICz7Q4d9t9+C5BurcA5tKLjx39kHKnsApQ/1EWfzvAjIqqz9QQ3kb2JPXPQAk6H/yfYw3l76auY
2Dtpuy6DVR3N/GDDFd+CwZMNIRZqn+wDBrOOd3HaBlLP0ZTeM3Vu+toCR7tnO1XYNhDF2p/7w7N/
Vd2Cg3TVvlmGl8z7WvnD13sguKk7B4CY5jUR1KDLfowsj3w/3pMk+youFBcKTLjY8ASFh72Iufed
sblZ1KrGErue5Z6Y2UD/pbGkhBXO7eg9O9WUBoVIVeY8hwxwCrOGY1kfs8qmUJS8//a7J8lReACr
TsIP75rwdpq3OYRpkbtv79o9teaBd8AjV+yIiZQBJ1yHMpRcyefrOkfuHw+eW5d4RLv7bWD7Xt0C
6+IugP6eJmK4R5ipWzSLGx0ZJfBPa+x88RfkRDmXK7v/k1zieM6HzrqAOy5QejHtchsfxmSmF/Ts
sXNp9YhAndCXlnQHdVC5EUq431xvbQGdmkCT0KnCzLAaYZB6lwG8/T3UDseMNn02JxZXcm/rqcIJ
sKZerGSOTjxHUNzHVhpGH/mjvR5P0KsabHG2ZVucUpIO3PExl6rNTmgC4q2opFk//e7AIDzjMPrI
eeBMfFP3SWvOc3cQ9Vtlbl+f/HEljU2H7dKVsw81dKpwmPNLYcJpf+/SwXchK8Ml/hnNykvuMrhV
lkR8DYvAGfngdTuaVz1tFRcuEnF7sXJkuhWzUdtRNv26kpNodmO2u7nSzY5Tedi0J65qfH6s+OCe
RjjaysfMjtELfzgNUvLDvc3Gzl55mCXD3gJe/y+b1PyICVK930DyifewurYjQSKTS3jb5tozSelM
FpFl3oSxcxjziL4Y1F1bG/piJ5wjLlGAHLDfJglISwVGnYK7zDHhj5D1FvVdazC4ywEru5G1oVqO
N7m705D7UZRW0AsjzK/Mlqo6u6sbqleIiJlfzNoO9TeADFQAc2MMGDP8VnzqN4EQEd3ZDJVd9976
Bgwv6vOxVbiNcikRT6VKORy+E1FqtsdxSZyHCHlFegucEKvcUW7jfYvAPl6XtSJlFfkKBtG4/DhU
MMJ+gObCLtzvTYLykPTPIAOI9QcFQucNlTgbwhSGvCVvabsj/gVP4LFrvBeQWVYMn0xzZBqxw40k
v4r2U4SePEppj6YqhvhQc15NMmzKdkS/80sNA5NvAD1F5GrQj/2Nls3sPmUdN5TnYR1S98HF744K
vgIZwGnCkzD1cBoQRCdGCEx9+srG5sLDeEzlomdOe0RLosGLh/LXeQwq5Offo6sjx3tnhBCQwSts
LUkDFXtviPI6+qHixl3LZcVg+G9rqnSCLKCO9szn4DeAsy4P+uSyhF1CDWT5ePhe2xBMVIvgZCKb
mZuxDsltydAHih+L3jTjBFdx43lzcBJX/brLG2tn83PAj/qb1m2KwXtjDlhFdB5lILxovE+IO1K3
dLkBpeHWAJE0ZoYo1E2wbmdcPYYP8K4qLpoprUSeVtHyNRwmbjAI6JfwVtUaUyZivvu/Snnzk4X8
+uC2ffs/buJCBBizB2egYse/bYCExM+0ztI9t3OYTKVP+AK5igcjMemCI6QX6oLgPI5YB/7EuwbJ
eiKD8V+7zNtxN1IE7cmxTYoKhJJ3O1YK2sbyuvkv6C+kdIuhA/7+J3vbtxcuTruh0PDYSemPSbye
pxCanrOyzVnINUyOtmvi3HXXVT3U2Iqv2BUD0dyjeW3Wc9zK6dNotFFgVEsDspi5I/YZ9WYrKmJd
18XsHxzo9+uh39kmhvVJR5m456pY1xeh9zU4S0BiUIK1g7eds8MbkdmMQVUqv+viXFuTou6JNaDg
PLlhkkdcpQ355gT2oYGzzy6NpZgU3gxlWETD5u83/qTZ5hZnbpbz2E3qYhBb1UXQB4e49yHNhrJa
uBi+STHIQoW7j91eRmmyqEL6u3eUhiTOpYBjoGPT5psAXjtcnGKPkvphU1OAkfpoU5C9rBOPBgkn
SiKxRPxgjXec4sYzwWXPRv2rHXX9uHK1jBam4XN7GAIP54M96k2IKX7c+dxjkVXpwvZdN/Ldbr3/
GxOE7iWMevVJYsOA8mI9wuP5qrxJH7xgBXRFuzRjYgPorQrAKXnkFgfZz6aLFJEPJu1JvQwcIqDq
Oc6Oy7E54z+v4cU+91tlxjMZjlF04WU06ckXydqfcY5AJGXkvquL78TddolRFMwFuRNJdOYgaK5+
rgvLMhnn4bUhjMZ95w/z9L1hYPV+W2Wy6CKl4/mlFPYQZ5XGc3beW+9QL0u1Nq9hG/LqNlJXv7o0
m0EwtjD4hO5Bx9ViG/aDnNLenLbaRp+65oQkn1jw4IoZWnjlKUxvM5ibKCqhpy9LXvBQNnBDjyCC
HbKa2CTPJBZqxA1ptLZn2PWNN8kXlZu7gWzQG8nFHTELrGOQ8cEdX4Xcstd2j9UXquGwfwh3gpqg
Crl88FfZD0UiBRhb5DaKm7aJT/bDRJMUN0i3JDPACnL9cyHkfkKdI5fvsZ32/zy0OANmkyk7a0oq
x18Iura5J4iLhl/F8Rx+C3Yzzx8WvWRyrgj2JodVUF/ufAeI91Ifc7CU0xysaGZ8O3CCSsATaw8T
5e3SJOYH1rw8oo4Tq8+BW7b/LMrr706Gk3Mx1pjM8EaKOrlpN+wCSjGt2/xGfrkbXtVZwXqzoIkd
L5Va15fDrAP7tFaYwhgY+qz0r7GWxIn0BrhONGQFKMV6i5jD7vMNQqbFls46uc+cGIGWSTFpfEXZ
d0nnZh38J9d0g5zaE8hoXfPo/enGTdd5QG6HD4q5btMtoj++BAYJlc/juA/nQBhPlPFmwl/sF0gG
ANH24W2RxtLBl5WetKQSVjvnNkTij6z8WZwIpNftQyfb5k3Yru/KSWaee+qSRcuPZKrGmF9aAItC
vMtqblzPhBZnocH9z1QW4Q5i/OhAUmXX/2bjHLgpTM1iblAKEZmQRFGVAjmulITE76Inl3nY/u2n
BYxlCaDnCuvOXBD3oyMkCi8dN2cRtnjLZnju4c4XKPVmfZyuz9pqbW+oSV1w4q89vAkr3Ehb9nie
52kwlnvU5vjwRFuNFxx+8T5DtkdaWMWDCuyL0v617Ws3eZjiqkarUBuvPm3CgKG7mRPf7c6iAItE
MvVwOPo6oWKKGRVkhyMYqTk8B1yt3QpFEgTMeDv2Ga5u65jWW4n2TQhkJgoYa1W1OfJKpaCDnkyc
t30c2KT4un65TjoDeSnOyGD2oX/LbRXQRGgtXUQQVGgn32p+y+Wx9Im+aSDXfx9zA3yWgB2vzHF1
x6DRiOnnujbZeruJzfsXkztcnTT49/f2mBEZ0SoFlxUqia/05EDmLmJITko2EZbwidHPCTlNfOKk
ofqHFyHanKuJzvMR+0N7yarBTe4on2tXMm4HPi1CTWzE0eGiIWKfF+easTG9RPziv1y+r4n51iTN
pUeo3P+eNU75OSMHnHTeJKN/Ay1Aig/A1HLLrVvWXXUwhypignJk6QNBTi8yBk0nLicF5Jvb1Nu+
UTdbktwylZ7S6+1YbmAUvJsI49bhwmIkuParO9HfoVzuNkSZ0cxhegLSduYJH7sHD4EpoYsClOPE
wX51N+pdPwjDr/98xIv7A/JsfSHiJPv0CRtiw5/pji74tMvDg1DR/Wp05nS5gdgUJUSQF5y7bIPc
AIXvUYRtAOHL1OiXxIauLSu+bE46l1GluUE4ZxEuz9Y/gboTCOR4jY9+HIy++daRaaI5l/NMDZEP
rvWRjIF07puAQaDMJmjg4hrVawtf+M7xHc0GyJuZqiwube9GDz0aMPGyS7yN2twcw7wUqFKah95s
3vgUHFZD8s27yC6B0zRXJ/3Ze3G5w8Scz2n87fuUyZrjYVeZf5s0rf22gQHLJ0aS/eppkFbMw6Mr
3QvUK+NIGJvJfwaZkubksEkrqmvavsvZdmEeVH6kfx7gv4xTXQ02zBC+Oe/eNDnr/d57sHMHxyXR
I/BXv55JE4jCV0f2R1Ai69qAjuMmSK9biuV2A9GSKGcG2ybvbGscviaVPbcsaMDXEKPuDYLm7FeA
+rs9m4UUQ6SO/YaUMQj2P8ua7fTAboJ6rlHS8FBVpv5ylM7WF6TjEK8htKp+DkW6oyIFLLLPR7Cs
nwhqO42kFeVePq1HPFxCktv8U20yZ8bVeZ9J/t6S9flYWn9lkK3kL8MgVHN/Ip1fu3IYFvvI56op
I1jQ/ky5AzF/YkBhpOShNRzHyENtPw6CQ9xnA2CEZMJfwnC6aexKg6pRxH33kz0MwUGi7H30evf3
lOnkLUCpv1z3vOnXUPdt9sOvWsTjxBa32b11Vd0/b0dwRazSJp0uPrJbNL4B3apQPmTv96MBWbrX
epqye08l8AuhWbsfEXem8aNjFr+9MAFV/snvIFJua0RsRDUqp9JstqRVb/dtBB51sku8/sn+R9qZ
7biNbGv6hQ4BMjhE8FYSJTFnp9N22jeE7Spznhmcnr4/1gEaZVnIRHVjX+yLQlWkyGDEWv/6B67a
cd8nTcNR3ddmdSy5t9HIW1YP9o//22MGJ7HckTyooV9UdMJPCwBSfcDrq4p2VBrlcHSatRh30GI7
3DFdxv4wJzc3A/qukaqlWQXvnmIM21NnjYa97JYaKKwW2t7HPHesq3Q71VQXnmr2JgfuVsKiGzzU
JAD2APtwKG8iPkF/v6RgmPu8LVVN/dK01R4bZP5C5Tdm92udM1skGz9aL0HnC5fQdWDxr2k+FdMO
DagtAk2gpXPfdzXv0ekxb77H1wIKdeOLpn8pwGjX40JGybYbfUA5lBlZsV+9viqODlSVBSom3U2G
kwecKO5rLsHRc1+tBqBpT6Vrlafc6Am7ncY8fbG6puz3Y58txkHPsHSZyNpwlh3w68eVBA7jqFy7
tIOqiePmZrLaLLl1VDNSqdojHE0eDfVnlU7LAwltMRZfbVHjrjpndUbT2Vc9pbe/3KAHyYpXFM/y
jGOofm7tBPrQ3DbN98mVxS9mkeqFdBogcS0i6PerWO+F6eaPBcrnp6mqhy6YmVTA8NSLeC4ohJl5
M+5+dkYuIWaaWCBRG00dgYiFgP5s6n48TlVv+3fAlJY8aJX03/gaWq5SIABG49ZEqkNNFfq1VOOI
WGLpoMMtsat+xbMv4iBL+3zeQ4zrmzOJyPav0oDeGngFpAoaSSVSrHPbrPGYR+fzD40E4Mvcc0ds
M22vPzprm5uP1sI5v2eMIbrQTnW0nnIo619hSSGCEEupXiw5eN1jA0lvALKS1gTOoqL6UauFQ7pX
IzZ246zc70maZ/IE1MG0rI779MaWi4+oAQf74sylPkA9lbEZSFd2ZQCnFfJcjwbzdqWyXGDaYTB4
U5KT/KEe+vocVTWEJtFG/KglnSIKmdp0bpQsOWXtru6/jqUhzKNMMs53+nYOWf5ImqQ8Lbz2u8WF
8olUU6ITE+xx7MB0E1udy5QCP0AN5TRUOZWLN1QU1xLdSwOzLPOm8udcKP1lWYxW3xjSnMJ8iEfn
WQ2rWhwGy+n6l9lMyHqcSjAKmPAS+9rBzndvVw6uAwTzrEKV27T+cdUu/RfY7ZyUR8uYrRQJw6Sf
EsOo/sLxg354Mc3uG0nIWX2EqgVfORtHoP26amqX+rwyv6RMLJIXdDjTJzoUNHWzWvzDsnJvwpqw
TdQ1HffwQqn+o3C6aT4YteYg69RGzzJtBf25pMV8yOBcfkL4y7jNaZP2p4SrNuxU7je30q5rJ1CR
Bszp1zy9Bfpg/+B4O/d7lQj322zF2eclVanc9QxMkl23QPNAe52u484pkhQe1jY8vFNkz8yBFfXU
lXKwYIojuobKMdmGAEHpF9y/Bpw0Xpy1jJlbwJP4KTVq51CO04qO2ly97igFRPF9ZM52e7Ip06Jt
ru+n+5FBRtAaCdUXDvb1z5QPkTDGCtkaYKIQxcGYbA5YbdQOcBU/KLsrS0YaMPlbuCUwCiHQV4KG
ICh6ZfRB48fzA85Jk/dj5Unis0LFaN420ilRSWVajMck9bUdeJO95OdCzk7L83I5I4q1GFD8jMmc
Hmhr8K/fzRSSPZknzEIA6Zv6G95biL54FXZ6YDa6EY4a0/9hNjCvdjDHi/RhNfuiDQxPwe2iInEc
Hq5TcTZX7RjpY4dYpj8rA9CdUe4Ka7YbLDDmHu5rfyBRpPZh3CxQfFPKb4R7MTFiAY7eAmpLMjzk
cmrupRz6+CCTIZZ3nr1YP+wZ72Imq+PknACW5uXUp/7UfM972Yt9OsKRv9nYYs2BWAwwECA+NR48
I0blRWmh1Lm3piy7X1ur/klzvDxznuXpCSVNem/0nm5O0xyn7i0kcf8Fe6r0ZzVo4tMbWM4OtOCq
I/6rrtKElhIL710pR65mWFVVSlcC7XSP2AA5EuPbGJCppk084phGnF+b2lzNEPHc9TRl4+A8Iayy
0mMkhuwOG+Z1CHpK3fyhp8M4VtrGd8s32o7TMjW6X4T4ONkNxMPx1Xei9MGh05gP0BGHv2PPlK+N
jezqQflTV5/Xzhw+yGK2868mCMT6aY3HqTyrYYkH9igqkkMl29GnRMhlH2ax5G7h8LM+zRaut/vC
KTjlKPY5drkBNb6idE09brRW5ZyMSTvGAa1C9QyAnf6qjdH42UDjo6/TTBOhDuryu1FWVIjSIrvg
zMzISwPSuHPKp2xOApFm28hL2SkEJarZuw5EoTq0JjRdtO127gS5JQ0X1H6VP6o5YXhnjSiFqF7a
fD3MFSrToJApfMIRGzb77BkwSE6ZXsVXqWFUHSyI2cXJ9GT0w5v4UzsdaRyPmMc9ohqBaqVnaDGb
Gw5cnqGsliF0wb6PubfMLYwH9lKJIK7qviTZaAjGPJsDYWe703xqwT5bDoVSfUdDbH+AXiF+cKqP
3salyuMjYGObfLQSUzdw+7mjhw9JPtVMcGCZRkFWzoQaj7Ob5mdLxII621toLqG5V/XBAB5/rdvE
0Sd7odViphXX5X0iCFFB2xfV+slM3KY/jO0y3uVjXsE3hRxJ62QzCbxHeFGb0GLTleF/aTckSzpD
quezYQFv70BYrbNoCs+E5zWj7kG00WcHDIGqW5dUWOeRzImkO3rGBsP0o58+8QdV3+AZ83x2K3My
6rXFIgo7r0TcfLSjmaGHXscBmi+W9qhipnrpbzJZ+2XgmzDUcvR2cPExK1cnzjhzPBsJBFbIEX7P
6QhY/gJBfaF+dlsR38edroaHyV9XjQ5SrrAXTOQQjC4GNC+9Rmp/Krsoks/8URX4LdKdaD9Fpv0p
qhns7hsrpd2VSeJHkPEqDmOftGVuLY3sfIQ+cBcJw5XHCtHDbZ6z6T9IE+ekM306BH16LEh0XmsZ
0WuRzxo8tKqnXy5EhDWk7ermk8GY176BLk+h6VW5fYTqXrCRsjS/17U1wU6FI/+Cegr2F/u0Lp4p
Pv2fUB5zdMMy1u0eSZegY8UgNHnx2iT+Ds9ILscGK0+XToJsPhRbjhTHlhRW2k6c8my+OzD3n2Jq
yF6HT5vdgxF16Q1JD4Siz2Xe/5pFAsoNGATvv8U0kA3UVrztlMJ9PZqubtabmk85PhROmj6lcZmh
0JB8yp+5nSu0ADAD4vsEtrS6gVie2gedI0eFLMkY9xAtQ3tbFnYW7UHw1JcW06n8hHaQSkaXedaE
srPy5MYSKZHuIPwFAh1GTLhnxuCBuzhi7r3vCqdvvkx1zlcmRIapJXZpxCCQxD0MAWi3Kh4h6uK2
780L6pRFNPEj0XE1t+5YzAFDACcKymwC4m4MW32qYvhN/NJliu75yKBYbM3cRzN2LH0uVkXlEknF
EeG5CJU8xL7q0Fs9V79vN7V3p2eJ7EACA3D4WpO8n3JvfU07F75cDyjv70s7Yurm5yY9jcjG5alk
HZ4KSoWUD7ihE8mFrNK9CX3ADWySN6agtNEFBpXlgFDUMbjeTncwrfZeLBxCmHORq6NIVemcZoNh
KZ5cVXcyVQq9tu0XOz07XpQ6xzFN7I0/5maPwzBFNRy33Gse17JLqw98v7UXRpYxzSFCCuDiwtGP
iURJu6+bZIQwykOkFse+SpiNpe9xCJrVjd901UO8IGgP/QXXEegv+UoPkS4K9kuU/VpRunYh403a
JyApPzWfSsNVzQ6Ltdxht2VrcSiHxK0PHWPUH33JKD+QvVF3+1aCIVFirfGHHl3A/L0dbGZkKRVb
HkSQQ7xTMzLtOjdjJ6kciUf4ZXNFovGQ5DMdTE9k1WnUzjg9DVade4j7iuWznPDxZwmvVAgW7O5W
1XNsnswB3utOrzHjCSwfONirGL0iOFTLzVPmUGF2c+5Z/KFRxtwDcK6Armwa3l9+IuNuH4s5Sfeq
W1orKLG0Dmef43MP2xKbU3cVXsf9NXf9p36MV485FelKNUUTpXUX6+VTn0fqQ8yIx6J0gNJ/MJ0h
yvYWxCT4znWC7LnCvhlVR+H2086NZPudUQhje7/ybXpYJ4FqyMNJwSyoC/MzZHIrD4QtV6AaTzsp
UzBExQH2ObE8Wh3gf7hApQG0qqCfUoLlZg8YCL3u0MopNfZZ3nO3RTg/OuG8Qig/u3Op/mLmgBgL
OCiLA3tuZztY63L5xFfMOBEx5rJT1lJbJ7vCixZDhdF5aeEf1ne1Py3DTdy642c+8C2hb9RxUPp1
/Zc92Msv6LopCrLWWOCEKYpnT8P45NJQ6J+aDLzd9OuBiTeiOv9kzP3a7ec4itags236J7b7Uw1H
6hdDdP8AB3DTIoFMd6/rMq4Zf5xHLTzRbiAtGeP2kSFVS3k4w3kJqdwnRV3edWpXRyunnu1j8bBH
elPVRM7jG7OnpDeKw5xgC7+jqF2+jL47fLRbq/86l3I5F9gUpTctOPWtNJWziVgnxDcFQSrweCX+
/2BaUXbXwoF7FUmnKkrL2mqgYXNws+VlOwd4WkUgmsStyLOaDJUfFjtBGuRPOG8kCrLDqYHoh6WD
0SoYCSqunggKa79id5s8p0tufLV0xWCnlNwmd3hjFXYAUDm6e4jv6k5mM0ISEncciFAmoX52LiFI
lJGYztsQlNEepHtwdRh2970zNz9M4o+nQM8ORgQYKqAZl6qOvdNMfocPIgjl6HlYPJ8Gj7tnR7Pk
f+7h4qXoZiLtYTMUuS8ubOaMEY2YX2S5tl88Jyd2yrbq5PvAqTcHBfjzj9aA8bWDZBzPJ1zpze9s
CZxDaVNM+iI5zY8YTDibY97qOuSIdHke9L7u+ydyXjpI1fZq/fTataIbYQ5XHWqJm/YhXmXzMcX9
xw7aRsdPKRZSf3GZS+9g6GIRNNKWDbO2KoofFZO6GQp6K+lr1smBZWfnjLS6sYZOtNoU84S+Fxs3
VuXuWQqas30C7x7wSODBvPM6/Cn2wkqYaDhz7ONRkWJnNDCg0ac8rseIa37yXpVpTehbbGLpYxnT
C1mZb7+OkRTipGs5f8jSIi5uPYgrvzw5pq+90fAtl3xb/0Ckqz7geFfKPdZIyWdZ19l4btMVvYaM
pX82fFtMD+jDyPka/VnDpxSpvdwoD9YpxeMIGlLnZJju8mH2vi7TDE1g1v4QnXLG0rcWor302JCe
YlIa9RtsjCDSOa3Gutzpdph0KJDg+Qcvp2lFcTj58pYpaV/yEbb8FYauAaLRaWY5M1A8JQ6uNWTN
QxVHWFywe81POadFdYKyRdaTYedL/5x7OnvK+2X9aaF2CGcLVeU2J1+QI451Gx9h5bkr4iQFYO1H
ni/2TkMVEFZe65hQUQw855w0yeOTizcDQ3nXqePD7FBfnkDkE+vb3M/TS+2MRn9E1Ojdr0NcdicP
S4ivqaazAF5tymcIndW0m1weHNsAp4I9NyZuG1Pkrc91od1lB5CwwN7tDHzYYsuDzaKNhZaHbn+J
zzEYZSDMmQl/lpaWQ+Eytn8NQtEkDFALht0webNDt7NGH0pd2sbRRkDw0ywK2wudSdh/67VxS6AV
z3yK1ryEcl8r/bpFSEMWQfhPqeBUvnuzQrQk6h3XkMcK7yqozAyT9M3SjO56RGxePSkAcG4NHEi/
TwjoAc2V23/3vTIxQg289rFFn5DtkESnDwMs4owZUOM8WUDh7LLFZhYgljqN7tEfpug8885/7K2i
mE/oMgnhFdtEBgZN+9GwBoApsxJ+ErhD0fL5GN2gH/0pnuNgmQqixHqc3+szxxMVl19aBPqyHQui
g2aVF+wniZdIWsEdSWKmY5xEg7JPjXBc+Dv/IETlpgwF2+Ca2i/ou2/deh7ZcSUsJgqnhEkMHi4a
aqDFzOpH3iX+Y8b1hjsMF8k3D3lXd5MmUSwCY5bgDwASkx1IPEbSA9Jb+Syi1YLybjdJSVxFJ5+G
pOWU7zVFnlG2qGOxxIG3B3DBQG7HPCG2D2seNeBropFHk7kUHKcqsd29ZvYC/mia9TNFGoXcVJsW
UreeY+q0uvbyWFicobtxYYw2uVm6ldAdePM6ehnIWJ0m+3SGB7wbI8KUbu3GLPpNjkIp+YOeRkoc
QVzxyHPmLnFdk8Qw9PTLBwc/ri9R3faYLyQ2PPw15QQ54to1dDcmHcxzPMkcGb7bpFCEEFSNuzqD
jn4P7AAQFte98zlSefQ0xGt0bzKpiW6d2lvlHs8NYwp8f7LK3bpY3nLbxA7+afNglr9IH2y+GomO
Pi+QR9cwx5HrF8OPlECzCgrEDlRxxBW8TcDGrMgv77CH5tC1nTH5gZ9RIk+YyhGWuCzF4tH+YIsQ
GrJpH6OktUDgPRqvwO0Y9fEakgodk+tF9lkakOjR43srbMau7ZhB1Mo6OFXZ7nPCBt0zYzFGFbBj
sujgrFJBXoPpTPZGXujqGc2DfloyPX6wy7rnmIbQ3sPGT+YvnbP1J+hHxhu8GKCNqbyU0y1nXGR+
ZDcipPAWuxqhrLmuFcQRYAlCUPhrOxrTzXjfHKbbSM1wJV3DxS2T4V2591RsmfEuJ2Lp75YJ+0ZZ
Q2m8A7Qfv2pLwQCnT+mek6GBso8bzm0NS8oNooURHL5NMXq0yI7Tv+JWW/MByjjWL5tnhtitUD6i
owvuMmAYYPtf3Egkn7Fqrz/mc8qHkzrVcF682jQZwyTOLQKdWOwyNg3W/9Q7WeDmNq4SS2r6p9rP
7DumskNFGjcw92OlCzg5ANXuy+Crsd812u74EKD/RMAJMTemQ/nYP6xR2vq7GLMqd99b1abijqlr
AiO2slevz9r12DJo0U/8qfNzx+WEMb/R+iConmsPwYrcAD4ld5fH43KZcJbO2n/G8onpT1Go5mfv
j7LbWbGnuCoKjXIDEgecEacbYALGWzjCPrOjMj115gzTB1McojtAg+z+Qax++gLU77kPbMQCz1Dh
6SiwWpc7DfCf0XmsYVsDWrptHJj5hCMM/+rYBtgf41uQyRUrPPSMmPzzbNFcAR8BvGLtILNDN05D
duyxtE1osJLxQYjR3EwEVHK/rrahPsaRs7yU28cIPJHR5Ta1772YMECwN3Cb/DbuVGHjsOP3ryND
z/lUorF/KLkQiFOriIWNGTvVXA16+jZgDf03jgnOnWOUDtZGUkVqHzuQqG9Qspk4ODf1HOJO5N50
HZGLO4QtsCJWKiv2K32++80CEP1iwdCkbIJzBKCJfFN+9ERhN8HYjR5ON1zI+x6RUYgRxdie+GdJ
vuunGfFNIbzGPNgoi8qjcvTyrZATyPY6Jn58EHTA5TdAWRUg8d0gHbujbqa9M+wzhEJ9M9ojOJKh
Wpe6RLr+d6ZnokCEbyXb/YA7NHqJYrJfcGIzP869KH4a7JOvfTnX94kTL5tsJOIEdaOl+olQ39wU
yhZwmY+J3d9JaRBmx/zFm3cL99etz05fbgunLJ6MPMvd/QovONu5EqrBK84YMWo3cohRp2HPDG6/
0ilyzzBsPgxzMz3PWbYOzzXjOnRTfjd8LsEkoYZiRP8Kw2JSJ+hjdgsLqOKkJBRSuru2pfE8T2Zt
9N8YjJvVXkxp29yBa9Q3NfXVeuqgxYggMWMDSQMULkx6yjn5QB0ivllxRPVZrdBG4GwPcOBWM2sH
7HRIfti1zJVqYGW7yU7r6i8oyqqC4rnxTJ89l1QOZTIH4HwsaeE4Bereah79yskfENN02d3UFC5U
ILOEdJXHdgVbOHPiwAVLbighx20O2uLC+AEXNKTrrpWqKoQl49l7eFnRdxy44uyp0W6XHYnCEFXQ
CX+ClKlE+0CAc9vurNTkr0ZoI8SNUNC/YWmr4lRYZZHcAJDW1G3EE42wsvrFfB1UY/xFN17xdKda
fli80oF6uWSdt8M2UqcfW6hfRzueFx0UYqbjX8XYQ4C1o/oIqy57snA6wiqqrpv1IW1bm9hZpDYE
wMG+jcuH/4EZ6BlDOkyhp8bkBnvORt6PIo383SqX2Tr8j4jszoEUW4ZrNJKUZZVVU2G541RFMOEK
PB9hoZs1/6kVUkKdNcu56ZZKBoXmxlo0Lw7hRD6d3zYzvGIk6lHgYK+Juys9yvbP/2XEy/BzYdDT
6BDDaHNvubUNLwT+rqDPfM+rfjPavPCExCQEjNXDipL/XXheZptbKIoeHWpsEg4RpkdB6gn1sGAO
swchkt+MaKWf8KkDmWnDPaupxhECZvY77pt/GgLjvWkTHc9YSBLLdGEJarClgctMHfZyHY4aP0xs
stPx9PazveKB6UnM4ZSwt1QH+8J004iBcRfakFBH3UdeYPzFhmG+zRaNEPyAJqotEGS/vah19Slj
gG/BZyY86DLTpEICOUWAjuE0jtYTNAZ1coRl7B0GMkeqLpyL4NcEZe+th2bK2x3hpv6+mer3Qnmv
bS1su/7vH7J5kv5ra+G21MnO4yGPZYn7HjQrpaz0Frno+E5E69XXCV2DQKjN2P0Ph1dv9grpdDr0
mB+fbGW7Dx62ce94Vl9dRTqSp2XbENsuXucIP0VbMERDQTor6JTjnuupc4O339/VTfOvVS6cse0h
9mBhzTpsEEWHJFTEgWI69AUnruom6yBSUvON73wPV14VkT8mIaaWKckVvvhpBMj7AI2ODiV+iIHb
LMODzqcI8zZkf2//vitPES4orBoPuhJu9RcG6BqzJfggmQ4JqhPoZwdPHaFKMjz/r+sIdoNpk35j
4SJ9edgkFcc5JBZ2X9bbD/UqoIquc/zOnvjTV5dVKCNtR6KR/MNxFrNGeOEuOy/CbvGo6lZ8ivzZ
mG/WNBMhOGAk3olm/9NAnjwqIiU5uyQG8pd7XRB1IvEj6kNKBP05cWkzjKzIg7nyYiyVN6//3Ktx
f4uEeMf49p/8gN8PcCygrf8Nh3IUsTgXXzRTF4Rg6RoOo+FZYQ7RF+slx/BpgJtK1OEo4R2GnaYe
OzMV8FraFMu90Rp1wjE3/Za+KkJTzIwe3xa3kEu5RxIRuecKOS0kghIfUCatyo9vSukyhW+gd+8K
JPllQBwUDNkSzxOYgsXqvMhutZt3js8/tyc/kYvBgTHjkF1zkT5o+UWdpqlYwkTl3gtGUfAY1sT8
8Pbm/PN721bZ9gsnNOFIF99blxu5w0xjYVSFzUBiTMPeGBMRTs3an95e6uoP8j1f+Q4Witgy/f7O
TKSqq4olS5GXHeQOyOxGHXznq772gwi5IEHO9hwPoP33VTCQ8rvOdwgZhEy0X3oX64OVpg7Nwntp
g1c+AJBNE2yVrkcylft9KbjNFbpFNYcxDVK9K8oJfyg9bZZGGBiK5A6b1eT75Gtot6IwluSdg2X7
7198BIrlLUciWWUucHGAgaZmpXbaOQQuMYAQS+a19QRND8Thtm3N7ODZ9Xsh5FeerwIBdEkq45gh
ufn3H91ETZrJoVvCzEiJ9PCmIpCdngIb25v//ipZastJcEjwIEjy96ViL8NEPmdvZs786ohZo+5i
1uvZTvnOSlef5L9Wutg0Q2tgIaPLJRwoQp/hbnkPlV8vSGPEGLa4nDCTVd7x7e/h6qI+00SbIB2T
iuP3n4cejgZaIejoIW/84IuJf5YNzYuqhHVfWlp8X5i8/nh70Wuvz+HOc3iojjIv/cKRrcUMdfIp
jNG43LQlGivDQfEARN2981CvLaU84cDF8y2BI+Hvvw/vaVrUqZnDycEUfHJaxEfp+LeeJ/+dm+jK
k4Q8YbqMPbgLyKD6faV2cepqtLwpzPpxeMJF1D4uhId8YrTb3qkohr6Ymj/ffpBX1yQqCM0ZdyDM
zN/XTBcQRWsbj47Qgkumvn1xW2Axf0hnjJPwCDCx/1lgkzvntxf+86K3LYv7gDxa09sCPn5fGC5c
leOL1HLpuQnyaYbtBRkYf9Wlrv+2MSmJ33mPf57bLOiYLvcsQR/eZZZPx4c3JaJv8bI3enpGvOTK
PO3feYfXV6GkpXgWnN0Xu8XqK9wd56ENy3qGPuJD2//gZ55458f8uSn5MWTRKq5W8edrs4BOnTEa
urCb8DODvdOvJw88cTokuBf/evtVXVnM225vUrmw9HXVxatiurXINk2GEMMd43YgfvCYzFH5sJjN
e4FL2xb//S6wseAkgcWztlCFy2Quf3JdBgpRHzZN3w5/4ddMFyX0UjxgUAhremT4ON4g8omeSDAq
6HQtrvq3f+6VV4gJEp8fdzt5e5dtCQ6Qa5QDqYZulOg7c9DQXdAbfX57lWsPlWrFp5sjP8i9vPVU
utYDlFodJqVIjtFafke5WwbSgW389kpXvrTt2ybsW9K8isvfw3BhSqxZdqGXreZJzyrOwLAxg2bm
POoTlqvDf4+cpickyNekBeLqu7wTmpowBRtrgtDsjPmJ2wBXIW/1bwXC3OPbv+6fAvJiy3CBc+/w
SW/81e2E+1dXjNIvgQeDKZKD9rO82QLrOibmyHN2qCqcm97t6r+Rxk7fCSMQAeeg+SKw+X7nPLvy
PtkwZKLwJ1C3Xd5IMJtn0YqNtwCn9wXvWsaUKu2N81JCr3/7N195o76N4TDHGalIXIO//2Qpy8LT
aarDFHbXrTE17qeo1SWCvx6gCBtIMmIO/3VJBwI5R6cDQYUgoYszAKZOVRVp1odETODk4HoBs9f+
YGJ7vq8mFOtvL/fnN8hyhDASrmIyRpQXlcw6AXclg+rCxEp0iOFFfTL4re+s8uc7YxXK3i2wzASr
u3iOBbxiJ5qiLkwHf33AbkeditiHXL1Zvbz9gy6X4k2Z0gOr4+bxSM26uBeM1sG5XxsM0Luxvelr
u4epKutj7Kb/tWD5Zyk+dlvhOej/EdnIAAYWWVeYIUki1Zmi5RXh4LSpsuJ3nt/lW7pcadun//r0
LAwc8nyoCahImuk46cg7OAb2HW8/uss7YVsFCY1Jm27RdV32J2O2WNwU2gotqhEcV13vs237MqRm
l8E4WFmAK6R/T2ZKH8x4HL7zsV35kSR12XzbFnUKrdjvPzInKpnsIiwjBaSLm8pQ+pxuYoO3f+Tl
J82PpBySEF4QOiqAnN9XwczLc1JOlrDKXbTpJTrUFBtPcmRSWN3EwbyTbHjtV/1vjSLYk8hwfl9P
rwbVUGSYIYNBc9yXa569dp3Ej+7t33Vl3/PkqIMULBnzj5tghO2zGJUnUK+Q4YpqOlvxWBoActHY
4G/wznJXfhbMUx4gcJiPHOziMnDrFt44+gPaZhcRUptld7xcGb79o+zt6fz7zuFtcdDTdghTEoR3
eXCIwctoZmHh8cX3/ue0rhIADqfuX9rGgAOmSHdLwVTi5Fg5/UL6RSsE1+2KSyb81VHsjTi1MDxR
WqbH2De7M3vb6ved8mE4t2uykILAsYosnXneh7qrBuOAoY73tMLVAbopDNs5elOe+l8xZl76b0kj
RvjX6AkEQzGCTm7myMz1HgeZKtmT0mPCHYfxubxz/157wYqkNstk5iEBLH7fSHMs8J3BtTRMTJWF
K3rDXWYUNWACYrO3H/uVbwTYlMdOlPsVKCnLMLLAT37FNisZv0gSbELkaNNBO7r5e17Gd9KWtzvm
4iXbjA5s6KUbPnLZMKhu0tVqshwxffgKrXH5i6BJ9SkmqWKP+a14xNuD5OeSvJK3f+g/xd8fS7u0
KnQswKCXt21ZxFnfttCtwHZj97apnPQVPoT/PBrK3bJWFZ52iY4fV220r6LU7RFev/fSRrX4MuGE
8DgCGQZv/1VX3vQ/+C8MdR7KH3B9OVtWnOYOMagItM9xN/Q3+H7Un2DQZe88gOtLMdpi+uptuN7v
m8p3VqwMDI83PZh4RtYdbB03re5rA4LJ/8Ov2lB6AQjE+X5xMZejaMlV57bEyATtEibZw6EwkuQZ
xfnw9PZaVzawvfVPHhC3Q5b3xc9qF0qQrFdrCD9gzT/H1HafZsgE97rAFOinEIvxzuV1dUWUjBvy
ZPN/FysmRpnGVl6toTU1Eo09lpKw3kh60TE4bBG/l0x9CSdwMHJP2i5TAqq2P/q3fjQa2ebDEuZJ
LA6zQPU4NjCpoGeUMEXjn6Zve/+x8v5nTfYkBzEVD+PHi82SwOMsY5cDuJL1M+QQ9JxQgE/1VKT/
n0tt18+/Cp6hZn4dj2oJV6GyNKgIH/hQ5nCDdkZhiuWdrXn1YbpEy0rPJtPwsibAKthTCTSQ0O8n
63bC4P+knaL4tZHnz/HaNJ/xxW3e2aPXPj2Bisthhs1Y6fJq20h5zaRBK11ERw8zBoOnoelS7JDQ
cL/9OVw7YIHtFYs5ypOXX3nWd+i8K39Gpi8YUsR1e0amaCGXzHH+mqh+iMUipRQC7jsozXsrb5/N
v98j5qeZsVT8SJiJ+7aUsJ/8BVPRufLPzmzpv8akh1PQeXX1ztLWtbW3GS4fG9G26vJaad1mZACf
81bHrqu5yYdohNG4pOMBm+BM7YkaSeZDRVs07T0oxuGCrjXDgj/yb/DRUtbORACQ7FXlxFhco47G
XW2ZI7Xr3LYnrGgVE7roCd+f4O0Xdm1vgAJR/DCXcP6oxMukjKwFu7OwLVRxnHxDHrAOKKgeTfXO
3r92cFFQmII6jnPrsl8yRyyenWldw7Frl2NcJ/2ZuJz6YMbLepck9XJ6+6dd+9awCmQMSJHvAvX+
viOgA9txjPlrOPqRL46OtvU93JYofhrtWqiwjDZXCSvvh+e3F/5nXnR518MYQX7AVU+lfLGyF3PP
mRhchLUxiwZvidT53vmkwISDbFV3cuBBqCNJXXkaTF2e4G7QIn+BZzm7rxO2CdUjqpNcYC2fImeK
amdSh2ZJsYpX2Avkxx7tt3mu2zH7VOKEtnnlRI1GwJF08Q0c/PVT1o4mHKXF9aCQwl5zvg0xcuw9
mqTh5zqsK34RCorQAfVM+7JMmYTRrNoZVr7G8e4W1xyb3KC3H8yVHQBai0eYz21ClX1xrM9Zhdff
djrwvWw2Zo1VGLdZnkzfoNtmxbHXOm2P/31NSwKRgfMD+V/WXQ2ZEsk4GCDwNdr6Q9tUy//h7Dx2
5EbSdn1FBOjNlsnMSpaRyknV0oaQSi16H7RX/z/sxTkqJpGEZmbRjRmgIiMY5jOvYdtxMxwBvAYK
ZNWeosf/MiYdaN1wNEq6qwCkCakOjw1jTroV8BEUAM2Cu+FkSOP40svOzoZb3qjVfgNwwVMpa5Tf
6Wt83OkIFGp9gAi9H+Z4N7iBwMbmYCDcvQec2ThSOrVpgxTJNIkLVh/QQSEW4lk++jpqDxEKE7Ii
oe2T41aKVmuKzH80z/dJOyU/rq/oxjWl60gsEz/zD5rCH2c4D0lryga9PRWZcewhzHhyjlj2aP2x
Vw11p325tU/Zo4qhK8jdUI/7OJqej2jWQqTyazF3aBsJhED1WFJHzxIzeiUmAuY79/DGE0ILw2CL
krxS5FltGbuMQqFF9QwiCVXNB5Eu9GAzSk0gj/kPFDIfrMLSxkNhi2DnzV52x3r30C5dwn/FwBN4
NTRqaIXckp763Cn1mcs/O+YCgF5j64mPo6x+NrGt8oomkWa36utmZ7W3vq3pkFxjVKBRu1vtXkrA
OcG5wq0giicbKyEfw4OfMy4sN9c3kbI1koWG+FL7cYi/lv//jxghVVDVKsKa70qYpH6OEoOiKsQD
qfBQ6aEj4jpzXj1oVgc3GM+X4nvd1sUZkJb9Vc4LDRQizMafnILavI3BrQgfaWXqSNd/58Zx5rnC
NURXiaIoj338mWBUhOXk4+zrEdxNtRMogbewkHdGWQ7r6rvDl4FdT12RKvc6apFUBQdBZCF9hVc/
uwn6vKvugF2Htx3+QBCV+6HR4NUoyZ2FESdqT2Exf6OOW+JOOqZQWwDQFzeyFQP6tyAU/2plkN0o
KasaJiezaokDimKo+aHXA8WEFBOrryCfoHskjpNYP02pRdQWSWhZvSM/zKaz3daYLpu6lQ4ImeYW
KsGVmPhIcVohwC+4rO/7aUp+jnpUPelxGP5WKzMXXjAoIezdAAO2A2alGNWglN/caqjShV4umVOB
Q86g3mpymxffrq/kBZyQdMWkeq8smSC9yHUSmCEYi1hCaJBGd7H6TlRQDf92iP28wa+O2kdZb3Vy
3rg3h7u6G1EMLfgw0YFC2vTbAiSe7zxAGxudij5HifocQem6m2ArCFxmtaL7Wgnq3Q0N5QtZvv6I
9+D4cn3yG3clOSH9Lpt8lKkvF9sfZ0p2mmIoKwNvTYm7BSk3Ueu3iRD6bwU9p/gLXYbo7/MZqiiU
IEHRMOL6rgznWI1R/tcQg8hN80zU4MSnQcWC5p9JV6y9Ztty3FbnxAYUZKCftyT66wgiaid6i7Oi
+bkGhVuDtHDTmDgAILyev4HeHk65XD1dX9WN54DtRO3Y1GllKGusEJmj1Ysi0mlqW8BP0TlScRa3
8+GxqR2C57qnShXO6R0M6HAP77xx/+BHD9YR5A43srP6pEM+Q7nHbhFQKgLdMJ1Qz0JR/e9vOd5x
gIE0SuGRrIFyQ4x1SjoVpp92xoA1pYXLdqTs2d1vnAR7AQQtiE06+OuieCIMJ9CJx/wR9XvPQcoL
pzUhHbWSxuH1b3bRtuQaIAU0UKpyHIXVW9b1j6MADB/iLg7NftNbkMvN3LjXbREfY8mYz9ZkTRSK
c/GP3vWaF0l24s3Ynuys6sZxXAAnfDnqtvyS1W8woSAgKZVYvgHr6C1LDIGmuRKcSnsw3rAJD/f6
wluzBlOsL2U9FWysvfyiP2Ztt5lZwfUxl2C3wM/egC0zFzA0HaPyaCVh2zfhjpMOIyKsYTzgzThb
O/fd5qxtgnwiRH7M+rikkzyNUSZbKHM6+imFlHvALAe5KhAFXqlZyV7Gv3FEHJmatcqVv8C3VxBI
eO+ZmQSd5UN5Smz0QZwUoVq98ISNs4lV6YvrtR0/g3tAN8qWW1ztKfdPRtK4PRVfD/l5+yZGgubr
9U249cMoe+rYSKmIxMir2EEpUaAfZMng7Nr6s0WE6xpdH+7Mf+NKZKX//yirG8JAHwkv9Bi3ixSl
V16979jSq2/joP/o0f+9bQeh7USp//V5Vtcw7wwNaxq78Gic1c5GmZ6I3eaRrZq8k9zKkrrmVBZj
hRsKhsCuwMUFmk6GZsDnAjkLqEoV+kIPaoKk8H0qi/4bWq3TGZOboP8WZ5KO3YNaoL8zIZSCRghA
LRQWYeuGh2YY0ufAHDAzStXePFAeXcjyUjZ+pYUjYYAYhq2BOZ/RWl4MYOUmSgUSbBrOvxAOUfHH
MaZJlMDDmMQInu1gBJZUaktZMQSJH3rtgLQDGruGvtfB3TyQGpU+6KjwG2Rd/XggLbSxkJFuTSph
5eSckoTY7aapLTk6KymWr27b6I7kKlNsnRWzm9BfUAG/wseKAvPm+nbcuH6Xzg67EQYJWOzVOXHi
TllMX0x/ptFwTMwQd7RExdvLyeWdO2DjyWQoCuML0nxpGH6cdmqksIxslVcrjKNfKRQnZIsr7AnD
ZnqA9zaeO2QIbunoG3uRNH95vTMXUAPVMy4Feq+rkXOUP5NpNv12RvutMNT+oI/xXqtsaylpgZIk
EmTh+rXa/6gvTmlsW4Y/zCNeiaGSc7Ml2hs6tV/+/qNxs8FosEFLEUB+nA9mGVjEaDkvs4Pdc5rG
5Q8Qt9pDLEBTXB9q6yKhVIyf9BKr0gf8OJRUIDBYVeyPfLS029CQ6lczz9X7mJz7Xh1RW7fMZie2
2lpIh+SK8gyHgyvw45hhguZaghmpb2lhZx0lgrD8EBt9dUReJdnJDbYHIy0AjE3Qqq4Oo944dY57
j+HHmJlzM5SLfLmSnFF40ncOwOVQZK0yASN8PMJjbbUNpzg2Ur3nUnbUbL6rmwm16sCYX6o52ivl
Lkv0cccvCbKGJwX1XEKN1VDIPaRcqqrhG9DsIUfzyOdoHp6ubw7z8kgryzUGRHfBnV3U7pw+CiK1
SzR/CI3auRlpWqhPRlcO0R2+z0WGK5/T3S376leBSwXixTyraIW16SsOhvKrowMrPDR5UqNapSQq
XXPU2ixUX7FSw2qhFUrjJYGwv46WCfVcidTi9wy14aWvgOefgtLUKVCOQfBuZlAZXcmIwi8Qxcr8
3kYMzXaTjtKjC8dCUg52H5jvWZca2k2MRuC7ZSC1gEi2ZPyLUa/23uDb9xlbVfunQFy3PJDB9hO0
dLXC97C22pvIqTrrFaoZFa50nuv+uR2zpLhLMWh4mgtjSE9BX82/MFBs8nNQot3vTQOIINQ0a/V1
gBwPBKkG5HsA2FUoJ0pyGL/oWTFobohKwHuWBlF/LKdEIBRCwPyQVpKJh15eC/kWG0YkARU5l93O
WtTUM1PrzJ1nfON1ou/OE24t+SIFjtWBiIUsY5qQaj5RMAaNqFw54U+5jngNKbTFNsTZNMHKMjKd
DB10qpoIniMQibCCXTnNTrj0Xzy82slgU8khFXayYq1zyV70A0qRMk2JPHqxcWJG4iNBjAwt67F5
sCdLHPF2RvYioW1VSrrjRXqUIDekafSXJISDqCi/Xt/3yrIG6x9FkRxWFokEzdfVBTznJZKSWan6
ejZ1KZIhtlTcxwVaHGw1J3yzZvAr57GIUWNpET1PDrkjz9ItvByR3eZVPiYnPc7xp9z5Yct1vP5h
NJSJ8gF4U6Zc/TBaX2BMpxKpqqgsexTJgio5ZtNQOw+TI3c/ZslJJ7dvU7s8IOUo4wVAEwufFR0P
sa9qLkb5LKHzpHkaLrkVkhBC/KA1P32uYqX/df3XblxSKpgee0FUE3qsUyEDY0/sUBuNRnkuv6S4
lY6HSUPEcWdVnMtFofgOqhjYL6OZqzes7yBh2ZGs+fJQON+yPsS8AQDnZ404FV0brGpy5J0HxIfG
NkPwqMZGQdkBBVy+ozwtIP4RHqF0CE6Q3/hHEibB+0YiqOZC5l9e+KQ2SrG5itQIavEhsraTc86A
RO7kAVtLzCtARwdgvAL2+eOwcYWCUytmCl9zr2K/mye3ZA3qziHdeNhUXQMKgLmWRg97tcBBBosf
Poru0wHAIh7FFOe9c6rwSQcdnZz+eteQZRBHUoyGd7a+nwjp+7FAENsvq9zwJ8xAnmaRhDs1742F
I3O0qO/SdwXosJpSPdhFgnqu5hNThreBjLwNRK760/W5LH9ldVxBbYDUUx3KvKQDHz9PMQsr0IZ6
8Is4CJzfzqCaqQenQEf5suUAPhT0q3fG3NiJOjwGSMZEBpe98GI2R9sqoX4ptdZ+H+QFmYLUiGsh
seNV6AbeTyUuftcnqi0zWc0UkwKDygfcE6p1yxn9Y/+3GpbV8aj1fp9iZ/KQqzU4OWT56ZsAZWoe
WR5crLAZFYt4bEh/G7Uv4xgabVQtAvHwcoYqwjUkzvNE8ULUFMPPI8ziL0M80+NaQBoPVlYXeBak
UaW8RiHxjgsQf/FbTrlwf2gYq6TfKlKrH5KIlPKccmG0gLjU2DoNWYpIbE5oHT5ndp+bblTuEzO3
1p49BSaT2o/Ml/+4ClbkaJZeC+EniTa9BJi5YBKCqCBQFqGeRmrX2KIo9fB8ffU3ttnSlgOpT28O
zu1yfv9Y/KioEW/Twa4rEKgesxDlczSBrAN0V/uJy0rsXLjLrbL+2BQo6UOS3S4E0Y/jUf/qiJ4B
kWOpajwNhdK+I9oVHVBMQHS0EfM7IJv6gPJTsbPPNo4tiSV3kEHewEqvtplRqW0VNPQ/O71FAg2B
sRsjNMab6+upbCwoI3CKltsBvbBVeF3PdjLUlQk/Le6QKxFGILdnM1FU36wGM2TDlunsYlQkSV6G
BNF8Z7TsiZcOA9LUxU05EL+aEHOAExddj7CZ2qhgfkpp+KJiRa3v/N6NbcdtSU9t4S1dkomwFsG3
uElo4CH1QGvYrB6nLEN4vxda2rlxE2R+OYrM8a6v09a4XNFgCYA7q+oaUFIlGqIxCPz7UmlV56wT
8ZPelPgB96nymWeyRYy1ib9eH3Tj2/xXGKfst1Aj1739vh9RU1+4g5o9V6gjyjg72b19HLvya4C/
lH99uI0dh8cfjVneV5mO9OpIN0Uq6z22lX7bdsh+WL2DBYNeZXvQjI0eFlh4CjWEMphocFF8PFSz
UdMKxMDSN8BBz94QavGPgvLSIutbTFgiR43uK2j39sA00vhFRmtdven12sD0XNWnH9fnvfFtLUIa
jc9E8Abw8OPPGYNCQktWbv0Ye02svLPYeqrYxzeiU8u7FIkx9ahkUfn3VZYlUuRYaMu3vWj2zGkq
x/QjYBP2iIAHAc6JWRq2556w4Hh9ihtxI7LLFD9IbKmyrFOPyZlIVOOq9cs5Ug5GaCpu3cjOQU5i
cRq1KrhRAlmcYs7SKcJI7/X68FuZGJuKVhJ3KQWKNZgjmcG1x2olfGQz5sBTrQ45ogKLgscYoWoY
6hYiWKCU2O1HLc50SqyJEr7JEaq/Ozf6RoRnEUMSwcIVBImwuldHUmxkHmHtjGk3eSb4HNPVpbFr
vLYvm73++sYR5gaHvcC5Aoa2fiZJdoFtiRZe11CC1hNRdybN6lwH/xwPefxiJ+fdmp3FBUklg69N
pPxxL0e4slWakwgfkWYI23Wj4SM0FlP4DT+OVv18/btuvI40ZEnPeKjYWuvRaOZXKCg2AiZZJw6d
pCDIbyil3yWKdLJG1IFHxTKeapSgdu5jQ2UiHx9mai1L2Mw0lwbt6jMCbUmCMoM8BLsv5aj2hOqY
PHT57FLDkOl/QRv5NGf28OIkESaKpW5Pbwh/S4MHfi+gxG7bgXkM59m2UYGuZOyi7GBAPG8QLQYP
cz3G7oR/guKhBFU1x3bIEK5rQ4AyN3ZajouC+owaaKgFyu/cwXcGPcdwslwrqKwXpWqlzJ3RMfsU
dIrxO7UUKToZIy0DX6Ng8lqGASrAfVN0gDza7sUZEJ84OZA0kAAUhqTx8SaMKXtrcHoU/8wUIC9G
ZJ4BIxFlnSgYfpcR4nY+hD1hHfB8MQqvQWcyOChmjEuca+QILh/COjKNnW12+eE5yuA4qZUp5GRr
dIuZTJD8kGHz0c2u9JdFhMH5jbVWF92gjQ6SJMobeCYJ923gErKpe7C37R9AXETZQlYu4H11GGHn
Zkm8x6Yukue5BVeDQnFbP4REczc0jJJPADvazxNs0n+u7/rLM028tPQ7iD+41P677P6IQeOWRtuc
ajN6y7wJsoXGqIyJnDsgoHKaBsKi6+NdnmkCDoJAlpp0B6WZj2c6S62oxukHjoHeFscY9fKj0cj/
ir4bDtdHunwJP460HLo/ZjaqahHjWAH3rzMmb9bFjPlSX59w60tPaNMWbOCpvrk+6GXYwaCcYlsh
nqcUtYpARTLBRY+YnhpQQR1izb7tx7TZCW7oD1/eGETR/xWsad5eXPxFPg2C+snSMk+K4avWI3X7
3anLVPtRWRAq7mQ9UocbmGYYqYu4QVs8QOMaifgMfcWj3qpO7ROqpJSkAK4lbmVOYvYw4lWx+y3z
2XA1RVS1m2EKtojnVVVylzgZFfHQTKsO7R1wtR4XTVf7baVn/SOxxayi/W/3vyo9gBUbxbVAdzoK
ZgnpfwVrzDodrd6ro5a7VWkVgep3FuAvHOJk18OgmbTuUYosolAA3dH4ChxI+mLGCbqYYRZ24Z3R
2xjKYTAf/g5MK7U8vUKp1qu7mLajbkatOw+oDh5mjK+TG4r+1Sfa2XF2XKpLM5ItsflZp1ESITki
iveSIPGkG4HyZAN8f2z48Xfq4OBaGkahjFMlBmGtN8+UItDiTpL6HjKzQdUZvfevilDs9BDhPzYy
PaF+GoQyJ/+0M9Z0LmVxQZk9IBbgecyb6ruddHbzU2QlRVHkvpzozkA1cPo0y1LyVUxTFHh13Q7l
CblT56ZXC028Y4gTvyAamqc3poky9NnGtKt8lEuOzHtBTaBhvlIVYslotqC4xKy+oOOPjlc7dEl2
rMaqKx+TGlraQR4NO/6htpRHb1u74WmRWBjtoOSNiqKhUfTOGdH/IPY5vCiHzFhtwCCvBMLzaaNM
t9jD2vahiKDffc4EkCww0QUGEjZ+H8E3s0rMWyFUPLyojFPb1yj3/iMZTdtTD1fS8TWbK9XxbJgv
2ucgTvTqCOMhTw8W2s321yEEPHg/1yAIv5rob5c/wjSVFFe1GnHWGrTXqPXL1ujqCQqh95IIwsEd
x47oaqZfrd81c6wn5zAvG/KpFhS5iyCwpOCCPZkxfttz3Z4QS+TVy+yGBoCcGFr11rexNby1htSq
blar6o+w1qL2rowLfD/CNkLMaOT+lc8TTqEjTiJLOOcIrfxsGCbXJMRLSz5hRyEj5mgizjvmAHw9
PkTReIJafIz4rKnoyVE0eKSDxJuzW7nE9/gwV4b6HVu9AEVdzPNAymZiesJCC189O8SQykGyWeNf
zfGhzNOpRlaziLpDCrriZxA0JrWhNE+qu8J2xl9Oa8W8UUPFZ6dQNWKHHlmG5FsCmoKb4c8a4zBK
jHPM8IQwXTIIrPh4mtXs0Pa2UDDTtrWfjQEI4kjbh/Y+3qHoLeWRaHMvVBs59opRivOzkndKfovX
D1L9ceUkX0uMi+9MvNzoiNtB9iQbwjSOdgJO/RZOTz/dVo4StydrtgKfOzgdPpNJxA/4jMjlTTaY
ojlg2c3BsqKJzuIYTXl4Lyti0M5ZJg8vGapL7xDfcdTVM8RHD7NhdpE3DH2IcU4lJSg+mk2XHoIW
gdAbvAbmh6mx6ztWjUWnfU0fq6b/lLuTLRfKcU4cDB5Bopjd11EWjfULqkeH/WzbYfXFuxBgVN2o
vL2TUSyGeeBBoHDxZP0qcPZQ3kdV7r+OsSgelUxVvhhQZMKbOMpifxjbXPGmElszMIt109zwJzS/
t8m83LIx6NcgErQXvG70Y6hVLu3LJb92LsqvdloZcZLFth+IOKyJ5iL7pOeq/kNHPO4l1Sfte2UY
2UNTac1DHIf2qQ1Vc3Ctxoi+h30xBkfcQNGnx2JA2clJN2IM5IIQF4Dwr172+SUzVu2xk6CpB0F9
YNtXp9FxxrtCbqY7uS+Mv3/5Ef/j4FH9Bh+tLr/nj5dfhJjZiYq1SMgLnxo8NEaXVyw7B+zlyC1i
03mdyqD7+tdvP9hRhYTUoJZ40ZPHXwh53HSyfAdBCo8ktb8PaNqdro9ymf2yhBTvwLxT51LWrYMO
YLJwAsXypUxzMpekMMBKOhm0TwUe81+bOirudKPq7/ETHJ7nZq7fr/+AjQgOcSuTgocKL0Rbl+BN
VU5U0bC6GMcIr9UAIVYh8NgRZ6zz9aG2No4GAJHQeMlv14gDGTqqPHYqc6U45gaYdZOS8SggMe98
UqA/7SVil1HVUoA3KR4iPnARvalJ22JZoFm+okY/9NCsb+fMMZ+zYJZ3ZrYRJzocVfq4QFOoTi0p
wR9blP64mnKdALwLI5KjbFA+Gf0wPV9fv8sQGKkI+hf4dEKpQhXm4yjBZKp1r4y2b7SSfJckoYTH
aGSxiKI60xEoD4PK7rk+6OX+gCq+4OMXUsRCy/g4qDljep72FPRUHJMQY8TQgQayASC9V47/y1D0
bNkh9PDWZwHDjjqQh4Yy14RTPTqQmhvpxnSTJ0G0c+wuPxglJ3BK9EQ52xeoWwy94ojAzvbrCHD9
AkZ/IOqtd2oQlxueUWgFIE0DUo8qy8e1mzOQNcmgWz43eSAfQWyGmauFhoUVlITZOkKWKHX//SI6
oO+pllKN5hX5OKactJwG7NsQM1WXmIpToBx4iKWDKephJ9e+vL3ALJtoiyINhGTkuiXZtm0kcNAx
/G6xK3CRggmj84A5O7jXASyzN46ajbc4kR3OukAAPTp+Y7Nzzv8rqKwKLv/BY3gv2ae02z7OObes
EiEv2/SH2g6lAzZOxif6tIZ+oDfhvEJGSH5DBzRwZgQ2XrkLYaM5tM1QmLh8gFN0aSdY1Qn9V6m8
MYN+ULy+CpP01NsdBg+YOTe2Fzpm1TwOuVA7EoopLF5CCfrGwzTPSLPALVyMt6io4nSAIs5wAJ5g
+/3cTLSAklR7B8nSqTu39+U+ps6B0hZXjgN7ZY25q8t+ntDAsnxRF8k5wsnzbpaLbmeBLz8zqiNQ
66irQFi8WF/HifvKkbhIS7Sfn7upSb9hyVlWrqYKRcNK04puixw/BFdt6vIGj7j67fqu/k/K6+Mn
1sCnLLX5pRZ+AbmQ2zhpAhT9fG2wCtUDd2IWL0NaNd2dXVAiPYCrdvJDRor02mNl2mIZJWMNDWs/
Ft8i9GQHT0jYUZ0hs+EVJqPdWt/VyWBpx0kaMChS8JLco0Rffh6+CY1n6pBLH3h9PrLZkio2je6L
UpmPcaLkuIhhnnF9cTau6GU3I/hE3Ytjv/yKP16fAbdPp4kdwy8Wt2WR0iRwq5gdPteZuqdZtJyl
1YfQ0Ofj1qRsvHAKPg6W4L0iQhlWhEROfOiccfqnnwcrwWglmh51gtT60EWWfB9rYlfSYmM9NWZI
Y0amWsKSfhxck/tQS01A9rVF2S6czPQgJmPvcdggLgPsRC4NrixiD0DbPw6DHkprNXVn+yjVige4
eExvwiz9qVUl9OjISyaJwpos1JosnUMB9SUlK0gLSRsg+cuhgrG9Of+AwAWqjcpryCkpE6V0EVcQ
OR46c4F1CDX97GinSXNbCXDdBwxT44eaXjoo5LRrvpk9EQe+UpHd9Z7F6y8fIeI577YiUNrCF1f7
5ORk+aR/qlQe0O7BhVubC1RuMYxw/vquWWTwl4Im6HNKYutbts8D/sfE9u2uzY4YV2tnDRjO379f
CD/SA+FhoXqqroKc0pEDMxzJLmI4+YdRWCkuAwWeSvW093pt7SboTAiKyf9pe6yKl72a8YriaEl8
2MoeNXDDiwjWd6p7W6fzz1FWE6Kgl9S6nrJsajyD2qnyUzgG/WuCmdDOUBsBIlEokhoLBpvIY/WF
giHOqjSMbL+TlQHb5QlzSe5uHC6pDd07Nc16aPLWToS4EeVAX+I4Lvh2W10zmIJZYD2mULzUIwxo
jGweTvKATyQNhfHY4KL0eP262/pstHUsLMTYXxewwFxuxl4fBstPWctPM87aB8Bn9k5os7WWSwuO
m5XQjX388Q5wMhBDcY8YGxVI51uJubeDXSd1FfzObqt2kHzMo/o9TfGNzQK/Tl94dgSlFw+GTYkv
a4gk/GzE5iOupNDH4A2fOCeyd6Ltjc/G7U0jjiQX7tk6m+B2B6dXyA5KU1FBzpka6rukSeMnujzZ
A3TKfAect9FpBSSH/C+gfV4Omr4fl3TE2CHEgzDwqf6GD2hrWb8ASmpv1Kec1xH8o1ekggtxTh0v
VXPzqU7KYNyJ/C9jGcA/yHGj8mECmli/XwSzJWpwZXhbmpTW8XtPhrs5mUY0StAn+BoRUDn4VUVp
dHDUIiRIV4oq3rnkNtZ+Ub7BQ4roDaXL1UpYUQ6NGgS2LxR5nlxHlvIJFKg0/S7mgCs1MqNy5/be
eLcp2ahofgEoQPJrtZ91A/HQaHQk/HPm2B/BbzyW+OQd+nhqznFUj27hRLPbk1Hc/PV5hdO+oDLh
vmgXn30Ic6NyZoqXhiWsx8HEQ80pnGznvP53ua0CE0TaEEsiW12ixNWjncAiDWenlnA7GGUFl3XU
qHoFp083HcAYuGC55X9lyUofEzjRGFo5U/xZxmj0h6rMxvyaR2kSuCbBYUTWZMzjpzLOy9wFX46s
bKXUpnJwpF7gyhJKsXISQrECvJoSGe+gLnQodGIsPx97mKz3LcRKtEq6TBlgN2V4g0XmZGOkPsVD
et9n9BncHtC6ca7CUHmFxuAMZwV0Nb2NsNee26EN3tDoiZ9FU2Sql2LL3R5ppUTiZoIE+zSjfQVG
fFjcvwW5OzD1qdaxnE0Xd+E+1scXM4W7f0iR3xuxTO+Uz7hNmFiVGXn23BdRbno4phavPdEa7o52
RaQhAgm3KiMGVnpoxrwBjlkLq/Xy3qnyg8CCznRFqOA0Z9AfeuaZ6YH2I7fSuVE31vRyyrF4MsoI
tyZ8GDAOt4tsVB+LBLkhIOMaZqlJak+3Bcno79wQ6u8uBOBdTazxcQi7/DuClKnjjpSz24NM4/on
RGPttcnj/CctzeBb14TNu53hu3CbdMn8BWIVhng2U22Q3ejse3i0sLgSS8pOWIWR8wXUh7DERFAq
g9eW2PqXXLLMaOft3bi5l+gbABaN54UC/vFymzq71ZSuk+Cax2/TqJp0BxrFPup6Ee88gFtDoSGN
QAZxOFHSKqKoMTfmZxCoyEUxPiG9Uj4WOGzdxni77jwSG2/tAmlUKf5ADrh4a2nwJQEGcrYv6Jic
Uww+P00JZlnXb4iN69BeqBDGgvIjk12tnYmpFKb1lu3jViL9wwes76LYkWNoKppNylTaZe9dH3Jr
YuBQQP6AqpIJXlafK2nDhAYfCfqE5IZk9f1DpkJcvT7K1pci9mPdKA8uVa2Po9jRoNQxeHF/aJXZ
S/t89PRueAdOlu5sv835cMNCWF8Iudry7P2RA+qmlJlmxHwsrKjPeE9ibloFe/3w7fn8v1H01Xwk
WKBFVgBEo9iZHVKUL25oHMUHAQH2fH3ptibEe0XZfxG6QePg44TwtrdTjPyoYyk41LeUu361kpX8
/OtReH8XK7yFmXZRP8H72M6kJnL8sO3zo9aV00kpy+LvTxEEQplHCUwdIeVq2RK0H3IM7hwcAWJb
IUMbAueMo/QgdhZt4/uQMVFkWuRKFymKj4sm5DnI87ahZ1F13Ws6JAAFVA3lNLrodbgTxGwNprPT
wFeB6brgI6hBT/lFkNhAxgg8KPagcNt+dHEU2/OD2wheHKDAeKPRorDIdD/OKzQLIheVXkxG+UM6
4O1JfzxI7URzp1KqBICA3v5ZRDjhKeTdT9c3ycb1hDoyn44Uh9BpfVdEGupV+UzdHePq3JUmCTfQ
Iap0KLbV9IqmSbjzGbemCxoRDi4tIf672vtzRq01AZzhowaRvoP7xey2b4PZo92XfZIyMJgwMuRP
bd+gjXd9sltfFZoEDVJEpqj4r8dGmSzuluwKeO98K8zeINQxGusB+Ieu7tyPG4ccepeGzwkZAXpa
q8FaLpBgtkoLVF5oHhvNyT/ZuZrtjHI5JSQp6JrQwFhqpOvl7LUOY8W2DXwHuMMZZEPrdm1Ufh6t
Xe+PDc4aasZojxmwdBwK46sZATBV6FJHgV/UFHo8svQp8payUUwZQ7O/kFI0wwHTWHPwWpG346HM
cTx39UovsMTVdeLDozW25h7M9nJPLT+MIjFcDDhrawUQGXUhsy3iJT6Zw/BE3TP9ibiofsJ9WKmQ
2GuFflCnsIndrMQS9Xh9W20OvwCp6Exw2a7P0GiXmG3ISuDHXWfkB8yypx5pI9CfrhS25V0/yNob
uMgsPooBVbO/jjB0mTCPwgh63VxXqwukbDDExGcjQBQc1o8uOY5XyFV/LAJHe87DdK9Vt5Hr8qCQ
V9tIx5DvrtOtpqlrOqtl4Msa3um9LqCTInVg3kwdPqedIuSjoSQ4gFT28Ih3MdaS+lA9X1/0rY1P
wgWChIKpddF/wmWhb1unkfxoHLTD5IwwZzNRHNXCMnbO2OVJXh5QSqbcGQuPfbXAVtqaYTmUkq+O
2FPoCfm0peba/7CL6FGjkcbDs8iUf3wHrFl0VVHYy6om00lWMiwcRZEcxxQZqQ7bFC9LB82LLQQc
ry/l8pc/Zpe83zhELEKaIKbWRa6og5gXzHrgo/lrHmpT0x/Cri4OtiwVnyU6EHuv64ZStg7tezmr
jHnZ7cX1TcfkSzj+DDxkydvyVP2OOlhYPxv9bOanIu+KN0sI7UvbF3p2sHCztw5FYMcl3tRl87uH
uveklS3VneuLsXXLgYcEVL2IWoDkXk77H9GmkdpzJjcVkIzMSPNTP6Tpi2wmKkKtKPO9DZOsVCe4
48V3WXJC3UUWv3jSYkttvKGzkvlQS5WS7mzBy8oOEFTCEU6dsdSZVj+qTRcplMay/CSWn6cuvy+R
IL+Jnda4nUIlOxIe/MJfe/bCrM7+ub4il9VC1oH/kMOgFnHhBWgWaqSZOdXCUDEfuiL10qg5AETK
PmVlBOwNpc3z9RE3zjboIDxveTZtuiHax08Qhn0qaXXt+E4QAQB35P4YZYr8q1Kmv0c3UNklqOQ5
Q9GYF+TjUF01wfeic+rHVq4eNKnpPChfYufzbU4IpsnSaUR0ax14pLFGkEoJxgemh5EpiR8ZBlTD
l3nQSDb+fvUMaO78GTqFhOUfp4QAlaoHIyl0aAIqBHtaeOjhGHg8B3s54LLtVjcHYGwuLN49Gpjr
tolcwlq3pc7xc8Po4rPooZC5wYgthovh1FgeZDMGia72dvgiY/e4d1g3bi7GJ8wiJ+Afa4APtQ+b
EIt7RLal2bMhBhxnTdReafXZAdLanrb3xksAEJwJWzRsobOs7mj4p6oyLcl81xrDA8mQjqJ+vNfz
3JoVxRZIWgTkPHCr92bqJfoAJCZ+ODlmfGuESvmSxxrXsFxZQXdEaejvse7cwjbNXCQJNpAVA3aS
rRqSxVmD9q8qt819lc/BA5W4bI/auXUW0JZFDobCC2YmqzWcpLxzBvaoP1bygLQrWscNNcmDjLDx
TnV2Yyi6gyh2095fNEFXQ8kzCBhtMjU/stQoOs4DnQ9KZob0u4raND9eP3dbLwelWWhWy8WFtMZq
uLRW5mFGtsgH2Vn/HnINJTBwx3LqJhk58s00l+X4rDXDjNJ+2KAO0zuwp700VRuqsC1s1uMoV3K2
875v7FobYAwlKPYS1ZrVHYf6SZ3mIRT+TJeat1kO30ajkJ6vz35jEGdJ60jfUKa66JTJUaApeDWb
vlKp4UGhUuhLE+j+66NcHo2loAUaBxw77/M69GyDWun0BbjY/R9n59Vjp9HG8U+ERC+3cMoedr2u
SezcINtxaEMbOp/+/eGrdzlo0eYiSmRHmgPMPPOUf3Gr+qNi996MX1dqA35Zsu/pHJsHwfQ+wrHg
qp9KI8VC+2JzFvOMv2o1xPbg8UUfO9ssLlPq1Z8roEH+MifDV7hGZeBlVnvQ9N991PXCp4cHNHsb
xlst6oxMHRxA7tN8BTVWM0wy7ECHcMsk0ni7KgLK7RZDTu4NBuF3USf3bCb8DbDcaJiu1RRpD3IY
nTdf7Wj9rM0oHTFicsDNXux1VDbpETk3yMvwvFQjfirl8sPTh+rt7w/FUhpF665n4r65Bk2nH3J9
BJGJYrb+rPcesOiuRXNWKtplUVProEt5nyYxaYRIg2geE2PUdl9eu9IZssSGeQWEAOHzzE7leUJp
IhiUaAqVzJwDVHve6lhughtaWdk2txHX8HbiBzDD05e2ZqYqPfuUVliDsKHq86r+/sfrR+/+gINa
BL6wTtg86pRNFxawT8/6U/Qw2WnycWhHeXNrbTyy1LqP2esyXLHIrfESt6zg2egQuITb91C5plIH
iqZVJyiJ+O+qen40AthdjL4XENr1hG/1kZFHNgmNRfQwq7a4tn2NF5PdRA+J1hwhvX/PPV/kSmhW
MtYnJ6FZbt3R1zSMztzClkmozC64zAR5Dues9jlCSHI2u59zUY/TqUJ13fZVKdAi6q2u/F4uXlae
Y8cqUe+fpuav0qqKX2NJ0+nSL/1c0WkQ1Y+EddOL3oxNFJhW74ggWxrwzpPhKs57I+ab6X4c41Xr
iyUzHYSO0l4EVVkhr1voSKOdlj6PoxOX6fyX0UTNr3HOM/CEALt65KMAdBDZZ3SNV0ZrQKx3sErM
ZzZb2TvdENRj1Ly3lIUWV7HECT6Vi1H8tZQjClmLLId/lyyWD+CKLO2UlJ6GS/vYCwgf6pJ/mhYX
GswbN+z6wlcDHSazdBq3NRMMxKKMcD8Ko6mNT4x6ylupA3B4fZW7LQTIlhPIGaTiAiy6CTNqoiBR
0E3KrQUT9oep1sZJLFr/nETc6a8vdXcCfy/1Wy2Cle7gym6CDIRlgc5wZJuejUHqj0tZHIEIdlfh
HqCftLYFtjn9IvreRt+DZtoovCsSksq5hL928Cx3txtyLciXrCKfEC3uut714slscK3oxnBRP0dO
JwJN0dOvkddnoSmn9MjXYOc70eVGNHcFvnGhby4eRmGtveBPHGLqjV5tqzrXCCyenyTDUVV0D+jk
4bCZZ0rBFHPVvX95FVTarDfAMpXbkkTNH1SWRndam2lPWpctg09zYxhOqejFCNVxGTkqid2F2AXG
nzI9mz7p5aR+niyjS3Cjm5Teryo9c88c3PIHo2d5NPra+eREJXRW1njL59i8G22xs6mDynZzijL7
qMo+/RtypXogG2TsfQKWYNrBGBR4zuaG1OJcEY3tQaxylZQhfBKPHneyQYkxS7hyD/kwuYvfRin6
rDOOV8pDzNAef3Ctc78XqWckH40yVgbU3gfrKy5AMKYSpKKMh7zM5ewzf+yc86gSPB8HFHvywEos
mXzUoim3EIsp7AwNWb2zrkqaKm0A6yD/Xk7mMAftYIFXRBazJMIhL2icLadvmktioE9Hq1sFawHO
aPmXLnAD9y2K9CN36L2vQKqp8w91ETLTL3eNYmWahXMBfdzMTAi2zRwaUQOh9PUosvcVVlg16kEo
nd9FkaHVR6vsy+jWmEr5s7eM5F2ticn0bcTr34z54iQAMFuvVoQ4vW1JpA2IfNCej24iG3Joh4vu
W7oonkDSDefXn+suU1+XggpDp4qe4d3UGxX1PjIiphNzOpnBaKP7UOTCPc/qMjy1NLauSomNTjPZ
9q/XV75rzrHyKkBHcKGBe9cfHhKUKhV39G6NB0TRr+fcekgL2gIINzaB4qLHqNsCeF1hLWdQ+NVB
5rm3cUBLULgjCkXI2WycUVtUrtPWu1lllIRjYi8BagDF5fWn3Hu/IBhUmrZID8CQe7k9EctcBitS
vJvpSCTuUG0crsJKxLeVy/egKON3OTptACjvzR0D3i8Tp/U6YspBbvhyZaUCvIXLdnSzxsW41tJQ
rxMoJ9DFdfnWjgH5O2eZk8Esjd7L+qr/r/nbmgMKf+t+jVyZP5W6Wj6WTe9cZD0cVZY7X42tCiJk
VTK+b9PNa4sOzZU4RE68/bMx4pXxWQwH8n07Xw1a1VqXMF6mVti8O7uCzTGZCNAZg5v/G+vDeC0H
GLbnWo7e34tWGMQ1q0yuRV5HBztm7wlXos5vuO46KXr5Mp1ccd2OKVhYV711hX9vjCfVhHF1en1n
rs/wMrMG6EwvgAKdmRS96pfreN2Sl4wN4nCB3XcGZ/6wFMPZS7vpAT+TI0/tnTe6UtWgidLqYDdv
3uhszKmpJ3EaJkbdnIVwvEvdzzaGOnb2h9HozU13C/m1gyN0sDnvKsyVhwRDheNHmGPo9/I5p7zy
EKGUaShsMH6TNljXToj8C4xZ41Es8l/48dFBw+V3hN68XMCcCHDhUMFgahvB58IGZugIEUJNqKMz
vWUFCSG3ilvfGd1+OndtVWSXLs0q4yGatHYICxBtwNaGJP5L4OU7+TMqcT9h8uuWP5hpWZ9p+y+f
hO71li/aqu18Y2Cb+q2pxFdNmWzDl560XMKYpb6fEkMToRzsrg7bREadXzkdhukp6pf/uMUMl0Dx
0ttQ91L368pLn8HWxl9tPHe/RrE6/pvGKhZdcQPWy086T/8J3kJ8K3EqiM82YkDJs2XhxdvllvmJ
Ae3y7LBhIesvqj0HCC03X17fr7vfkXNPfQti9a6/23il1o8CzQJ65My9ikXrNL/QvdHy2yKu7es4
Y9wWTHCCjYMjuXNVUVSzMJ6p9Ch+s0P+L76h15KiY14kYeb0oruKIY/BMbaxaX2q8la+Y8OPPxTw
0u9Ji3v9CW1X5lqvP/59n5R9/HtPrfk4wWlzX6WaIfrRSNNwzvIu/ygsrm3wjEzsIZIQlvweRdUl
UHBO/gFDffow4VWknuD4tkmgNc7weRmMTDmoSO7H2vws1A3B3SP9B0VmE67saYzitiNUVmXbDmcW
autgaGqYLRNDSM33Ci21rpo21F3Qzo0lfKu1zdJ3hakdVJV73wlIMYJSBpOcO6SK2QOYoB0Qhzos
vNM65jxn9Rw9CwHGKipsvFmVsjylE4TDnKHxz9c/0fqo20MPYJG5H3qP9wVMNA/VKL0iDktTNr6r
zNZTRFJ9cA52MlHUxXExAaXGptzO1WeXChCiFavEVJrAntBEYZXL2CxHoXN/qXV4ymgXtPYmeaEM
bZ3Iy7kict07d/1kfjQybTyhYdEc5KH7S9Fs57Hg4G7r5zruyWKyOA6zYuxwtVLNU1Eui98P/dFU
eHfLUs7itoX95Qo2enkjyFEkZYX14U2Uuf2I7kx5ViLD+mIoZfs8pRUKYWopAhWF0Es3aTC9jEj8
+fpe2T3OIP5XCuXKCNxWuw2uYmmikcj02ux8Y8yZkgM3sn7fqiJDyQS72OI65Way6n4T3t5hplEt
pyo2xm+VqSmer9ulcWRGvRdk2cGrKwU2S3fwVDUvFocoEofcbcMPdNgnoOwiVv9woq59RFITRq0+
YgL3+tv43Z/cHB1Eo6hEyMfxITeNl58Ev8mBCaKShkxdEKBvcE35UYFL/15Ns/qt1Pvm0zA7ovyk
Z0OFckmj9qoP2y9DX0dIilKv65xPKOBkfyzI6Aq/cBblO76AQxmUS699MWpvTvy0bJrBV41RMQNU
bLT+5NrJTFdBqeVlqEwdzrfHxdqMdQsbr8+czxgiCCs04P7hM5VIPGuTJWn/ZnxRiscCw8N/sPsd
qPyFU59xg/sNVUfmJkABKAG2PovsUzY3zT9KllZjUMEDACCP3gnaSEWSGee8rKKWyDhX31tXqzQf
9foGXbbMKD5QGirV19a1qkcAoq3xOV6m/FyY7dI+Nu2U/WwSYf1K42T85+CD3IeyF99jc0TqeHbn
3GB3jlb+XR9S5zxLpwlKM18e3rwSpHsg67A4GXBuY0w/UziN5EHhbAJ6swZMu8pxcE5lOlkfXl9q
/dGbTbbONVafTMZDzrZMKdsGAWalS8Oh8qrHbkEZwa5kdXp9lZ1IhvontRBzLwSstxeiAwgWv4Ep
C2mJ93+hRZY+l16UXkqscw7SzHttUoCSJJkgWwAT8F+bAE13Fj1fK87CUfGa7+2oLn/PMAv/VNF+
+dzX3fh+lHXxXWuGtH5I1WTEZGk0+vo8mm709+vPvRM6uHd5s5T1SGtsJ0eJBcJ4aMhPwL7JZ7db
0CDCl+XCxNc5W1Wmf/UsYR980p0ixnVpxxA1QKjeCXpITyhlU2lJ2KC1dYaMALkDAeTnuJddgIFJ
/Md/eMh1EEebcocrhjBXv8Q8ZZilKT2mVa38c6yVDv8p0ugb0/9p8U26UMZBhNzbuy7ylcxAAI3c
IW6IhUg7MbMNE8rd1DdKd8GKOnE/vf589xgzdhT1yopLt3Ce2d7DM57knaPPSSiTCIoyAMHhi2oK
RLu7yET2rI7FBwUO5s+mjKZbO9QCqbUWZ9bzWIxN0HVqpl2aZWgOPvTeqVq5iRAZ2Ox3c8JYhyoh
+4TsX9fy51FxxusYud5TvuRHs7SdV70K7lEskoes3amXd5FIBrus6iYJ9WRQ/3akbly6BRbk6296
57h4CMzCYyBYYBi2OboYWDfe4plx2OhcOJOxnNI+CmY1m4Moh3LVo2Dx9sgEnINrlpYfLfZtqB2n
EtXNDhvT0hLiZNqxerU1BvI2Qi4HUX3nXIKtRXgezwVW3DYXEBPLFFWMaVjPrfI4ZG7/vKSZMgeC
rL+7lEql9wcnZKfDQFG4ChSv6B+Gyi8/Ww2iV4s1TohqCPmuIfP+3Dru/IisqBomadI/WnbrKkz4
MqU/v/4xd3bnemiYZ61H524+P+iL7RSqTRuxNoqr6aTfhkapPuhN8+v1hfb2Jq4ScFNArwMF2OzN
OQdlNKzHs0Jr+D1woe8qcIODMmpvEZJ+0MqIe9BF3LxJTGVGY6EREWotJjsTCqLJOTFMeUQD3TsC
XAYrAAYU2t0mUSytTJOOh+m74XNDG/rK7Nq5mJ1IJURGtQ5SCbf6YJ/sfStqVZBizB3vcdh2iRIL
Nn1EEsWMPsh6LAJXwxfGruYjA+ff0XKTcaz8d1p50LAIrJuaHcaG0cZ2LUJIvFN00fu2yd4jk9//
K00L5UfoIyi0TV1sngz6jY7PDKP7UKM2AXh2Sb5l2YCapJNG9fcWqNBPNY77z6Xo0FwsSqtu/NGr
naNk/P7zW8xl1mwCuWJgGfrLg8QRMtu5mEVYGy4+RH2kndEarg8aB3urrHMzde2Q3c9tXK8n2XVi
OmRjmZ4ydFHOc5PXbz6YbGODrg2fGiL3XVDokynpugZJxsUWFza8uEqp1bdcwrZ469FkWAOdZB0C
M7S5K+ikm+ntOGaho4Clr0Vbn2VVHAlI3Z8ZuFN0gDguGs327TSwmLu+iLssC9UO/Vdf75qlC9DH
cN5HHZNZX68nTZ4HICdHUIzfNdjLzcxEirRgnRNBktzOgm2KKZQl0yIEH2SsiUiru8Gg93I61diC
JH6mLaY3UmTFVXulH2vbvqJO6vda6P0fJfKgw2nMeiiV3KY2w6ahLX42RadhItXEaBomYALiJ69K
E8CvwMR/0Yac3lvop9oBpAjzvekl6adGs9FLaXRPgqSoCmM6LZ0m8PzrOtc+o1VqAClPYn2+8r3K
OUjFgnK7FQ2ugMHcmhKGtlZ0gStXaRbRFmYaVLVq/rkYFXTpwbMIOVk1UwCaQrqICVn88et75T4G
8Sot8nZ6ZygZbucLwOLBUxo612PZZVeBxfdZr+o8qJzcOwjmextm5drD/wWrcyeQU0dzMirGlIYT
Aqc+iFX7h5lLcL7OID/DScGebWrfjMXlEmQeS4ylC4cS9CaEDH2nGU1OmgxyRHtoZwgvauXhBzfp
ygk4Z3Nw9u4bf8BVKOhsijswzXcdnVZ2KB2VWai5lSVOaZ6YPzNpR9pKBsxRiuUGujizV45nEC/O
Tz1ukCl//Zve5x+r2QbpDoZpe8JbWZIrbTSQf9RZGQVDNMdf6EWLx3Yeiye7U5ubqcseWRl+/8Ha
e/uJcpMxB6/9HlEuAWLN+sjapRBesOIfVw1lE1VccdTw3Yvbq9OZTR1CJ377qnOlocQp2E8RIsLn
yS3rh8oruoO4fZ8/Iq9NMoXqCR0hlJ1e3kFiNhbOrZ2HulIElSiKa0T/3VcbpF2AXRzk4trO+8Nz
aC1aeaR7KYw4E7liVWBoYr3XUQaYY/shA/32xU3KNjqv0WA6WXEL79gd6Ob4ssmVp6EAVSTTVASl
gm/hgz0iGxZEENUfMzU+Ekv5DavbxF86y+sECwgoF+fmnUwxEQ9dM+6yGGeA6wL8BSQMEwFsmTrk
wZ801AXVc9PX/fs4mswuAOc1VOe0r8UXFf/Ff/EBLpZHW02rm6Wr3SprLU0citPMOdtQ7LKTOqQu
BESh1tVN0P9SQnxyxBC47uoHFSHEMp2LyG5zsJnZ0B5s4529BdAIRRBnLT3Rp3z51W06Genc8xk0
1EC+mIXp+QY60gcajL8vqu2LZLyKUydMBxCTmxe5GGnNPQ7QyHPlNIcpHiqaX9nMx4DmKaV8BNCJ
5nafNpb20aorUwmMnPGF31orlU0Hlleg5jWPUZA5avk5ihcTUQ8Y6ZM/9WpHS7c1e4QNB7fydWwP
iovXA04MsrgUMoin2X1HPQKEcbZrFU+oKRmsYBp0+++iX4xPVjWPhq8Bj0t9tU3S7Jzrk2uf4l6x
2lMroHOdtb6x9dM4MNqlw+JMf1bSKMxgGOf4oaqssfOLVFP/buo0+lXUkf2s2TMODg6A2C/pKIwf
0OeRR+xKr/YeoxLhZr+m6Rld5nwZvsklKRSfAI7KgoiVbDwXPWTaJyemM+hX46jIk4eH8h9kV0p+
WTAZu825UP9xo9IZfcWU3Y+iGWbOLrjNGB0UFNF9uhqp9i4zm+lPTWK5fnEhv1vkBLNxVOrudMao
YIBn8RQ02O9u2NlOcCFCB/wm2wlZZvqkp8yUcRCrxfR+7RE+e21WMS3ryneF0vWnjvlJ4Di9fhDJ
flfV290G0mktpsBw3YPvY90o8nF2bwiWGObZi4ekPjVZ28jnxZsaTpWepPFj7nljdi06MgPU7ZU8
fWizSVp+13mjdwWiFc0XwxjRny8cZFVyNJAt36It7z4xMpn7X6om0y5AJImWd8F2+UPtrVZg/bok
yMXHEm7PpAxq9anu3aG+VF0+/iiEgzUAmuda9c51F++dvcy2eZKJLT9klpJ9dWucXSFimHnB/za1
/PKumOdAaZ0x8xWUBL6l1aLml8JRO6Dic0pRsiRmMX6CUM5hmRFFL8Nh7qtwbNMeP2GCy3QS3qy9
V40FqzjHY58dBJKdpIfCYoX1cMRJCtbr5f8GtkODcM4yVd5NV7HHbfSi8fyO+uo0auwBJW+bU0KW
e7Dq3qZjWcQp4JUzXNqO5qJqBetKxb0lSBP4mQ1yY8yL6pTWPZOsvhKBW7RR0LWkoqpej48obsmr
0c5H8NqdXISrmVKE3wLL9w5Dgr56xtiDHwKt7DQ2+fKs6FN3Zg5lPXe9OqFoXzgXyzpqAu9cpPqq
a4EQpLoqkG4iuANmwDPqdbOrXnmJ2kwNssYzL6tM4/X1fGunVcklxbyQLgif+q5NMZWMWU08AG5u
PnUfEdXB7zdzwV/7rbEw/7WLfPmYpQNy+06jMsWEDNanX/pRWf42dIQTGoQZYTr5cRqp5ZvRZWD+
yWBWdiRV9F2jZsJuZVxlRFxFinOeFktoTGNxsMrePl+nZsQ3CCJ3GC/+oihmCPb4GmYKgy1As1/m
3JPr7dF74dTnDlbMVpIeZYHaTsa9shqYs1sgX+/Qc6DyR6drEuUWR6KdzoaMV8HEwrPArfBXJuj8
rkYT2hrmH5OVTr+IRd0n9g2D1TKfNQx7E6PzzrYWWc0DmWaunyKnHv6aAZkxyHMy5eJOktl9Rj36
6WDr7P76tZIl1QZOvZ3R0EoeNT2Gm14vRCowpMyzrUy0AAS0wnyaDSwsIH7Gl7rS1McpinXpUxNb
AVww83nEJyVolUF57xmTclncXv0cz+34AA5F+WqY7XRNhHKk57OTEiOWx41G3QwEdVv5997itF4C
3Jg4Im7ZUiTXsTaLX9k05V/SQtEOXtLOUYYcs6ow0Tm5bzUmeQOfpGM9qFPip4Bd0gTV0MsPMZf+
EetgdzGa4Q4G2KgxbFvTHcL9mNbZym2e+uxE+wmHFjSaH5Bhsy6vf/ydJBOeOqFxRWfdyzhWaL8h
EMNzMUSeAm1Bu7maLeOgIt37Wiu+mR3N4/DdXt5APCHpVFJSHwhgJ3WziLNJe+gakwidkko/wtft
vUBuOzrg0NF2eqnQUCTWINFtKuz+ZJFZnRUM1H2UNN7eQCWyrwJgTGI0bLg3TU0zipxJxOujpXP3
BCtVRXbZxfBLDOlBfNt9KkC6tO5WjtgdLKAbGbH2uXIz6yF91yvedKNj2f5daInjv74tjpbafDCM
ZrRkijOOF4IsF0d1aavBI/4jjtI3q9rTVedasPmHSSm4hpd7wwH/N0LxjW4ZdjyJ38+GDDB6GR8m
hyDy+mPt3BC0RFBBWItpZmdrJPy/TEiRnZ6BJ4FrnvfxuTWX7DkphuzkWMvfTZ/8MlttPLiYd97k
/y/pbnKAsVysfLIW76bZKdQwnO2mzxW6qQPJaXsEH9h7PloF4FV+I523KVezwmtUvD5utWuXzwru
NI9505qPpd2iPDvGI5fg4hz01PaecLXGWDsu9NS2YFb+cOnaPnLxV1Xz0E56+q7Vol9ia6wOtuVO
HMEHcxXVYrCFxu1mW854t2ptR0pZDUp3WpBkPI1Gh2memaYBZbp9fn2/7K23CrKu+DVMA7bzX5jB
UT+UKDvk/ZBd0m5c/hlb65vZdXqY2oN3UIvvvEmqM7o8jEBJV7dc81RLS0XIFWeSJOgRWzhWFJju
XJGVPPIa2V2Kb/X7/rzn0E5VCmcRpkFI8B2fjNKan+n42B96F57R6y9xB9xloYGGWBcqHIzTt7MA
yxY4ntnRqjzqaZdpLpSgnkrzNIHJuCqaM1OILJBqIac9S6Pu/izGvAx0rVYe45hu9+s/Z+/JGfna
YBbYS3dTKKNh/crTIVaheHqeIb89kNMp55gu7QEiZec4oj3DzlmvPa4//WW4GeQQjc4Arw8ftPmp
bqv4QUsV9SKXWJxla32YlCo7AJ6sR2BTYIMI4B5iVE/v1NmIdqttIRC1n5Vb1pbx2ZvL/CNzCHmg
Vbz7Ev9vlc2T1WpR2Xg/KLfBzlLqcSwt/cxrUh9NaIBLr3+xvUoSbD68V77W6uS9uSL6SKx+hrQX
oXg43zFEt24jMhSnIYIdQCrqGR8a3Noeu2jy/tSa3HSCdDGAkTXRmxnuVBeQLdZJBWXGXS1tSIr3
zCA1q2dVhJ3tiNCLvSNDid3Xi7zdKl0DbX9bsSpq5sRZUcdha1hT6AoANK6VdM+eV/yHQR3vFDoA
adLKld682xE0YdY0AGjdKQF+qXvlgxiKz69/wd2DsCq+0X6gKb+9IhAh8KQbAYuOcODwZ2fGCcTO
cRnMkMAdRNoGfZ4c2HDtvcPfgRvoDtfTViMEYJI2OYjjhuYct/QG9QpjWN5mHkEYfv3xdpdaBSWI
b/xrW4xUhE+Bdhna0bDvgnnOMdpo1eIWId12kK+vn2N7vAF0INANeeQe1M30TFZqQ62GOKu49r2r
IrfS5xcEVLNT0Y/ZNwow648unv5DOxpgok3yCYplZXK8DGbjhHgOQtFE8aT2rhVyWycn7eeD4cNe
+KLAol1COr3OzV6ugjq/NlouRx3QMTogUlFvua7nB3eAtrchKRxXFQKctmD8vVzG6TVGrR5yZYq0
lthHnqoBQdsNs+bb2FPJh8hZjF8MxxiiykWb6pNs50FeC7FYa99qGmqfKUDnnRzPAUq77o3Er8RS
/KOWi2zPtDf1ozHQ3jZbBZSpa+ikkMK+/NG6viQTZmzKrRzUOVxcKX56pW6cbWfS/sOBdYDtM8FD
kPAOSYhGlhzVWtDQqAr3tEKo/NRW+2vdlcMlz+fSL6oqO+CZ7X2U365+6LbRpXc3OwxUo5dIFaiZ
Eo0Duo8a9peYQJxzS/louzNUBehY/+HorkR4m/KUJt22M+XpcGh0/MpDR4vNz3kl0wAVbvlzdpZv
rweJnZPr/W56swpV6XZnF9mi1W0GxE0pUUlinGDKRyONtWd87zysJa24+Gx3Zr1cgZUeFT47x4ra
lABPJ5JOzzZCORneVri/xqE1Abz1NamC10T9Vj14nbvr0AOjE7ZiTLadC7OK7KRpLRjyMq9Hf7BG
5zJi2f7j7e9ydX8Et6eSX23fZVKgIrGYA01MVJJCBs0IWs0AQZn1RiGS813gxVAEsfs4Kvf3HpDW
IvmsB8btrjWjM+iy24g2q+yL4RPDrAaqiTy6lPcyHuphtMsRn3E4g5swGOGJ4swNdNUkWeVYl7Rp
3RNEhVVft54X2phjWTvnIvOKyIeWMk50b5ORYcli9E5gyNKoD5LZvSdfSbTgF0Bq3jWzK3eKrayC
eV+Y6vzc0n2ADTAdZee7T06BR7GwAkF5/pdBzhKII9YQVW4wI7SHic50iCVadYpt6B2GUHSwoEX8
DPJm8r2kH25q5zWnfnSbg27L7i9Z5+5YJgAvvKPYjVavDBxa9yYUVExORQJ8AU64lTan0p4d+wH5
oR4BR7XBbVqnUDnXCLTIiwHMwPVzxR6zt/8kQCRgAKAIcP3fCVAwxK2KFjHxcDZEdYuHqghKxq9P
2lLaf0Eyq7+WtLqBHinFg5js5NTnTfcunig8Xj+AOy+HXwLwYU0IeEPbnnHiTaLOpMbkW+SWDOAH
p09WpqRZ0NnCC/GH7Z6lJs3LXFnze5p/6rtEQkkEhNEZb9WfNn5LNJGZkJZwbDYtFpgl9oI+fhbK
PPkp0EPzkbpo8WL09OuYKUcqIPcHYT2UTNJ+yxGA13y5Q2PRIrdv2Vk4aNnyyXKa/H0SR8VBinJ/
2ZNKIsnLYHDNt7arFGlkzzGt99C1UyaWhvtzxkzw4jVzfdC/ub+YaKSssENgFCR4209JyHQnp1QJ
prKqv5tJlU23wm3FszpFXo2uCLo9vtEwN+3dyVaur++kvdWJJnQIOO6wFzaRLl7cuhWNwrWouLOv
aKCks6atLpqckgcuSfsqGV2d9aQ6krTbe8PEslXahwTwTtunx1hkngU81kTN53PmKO4Js0v84GVX
nV9/yLWv+DJrpxJn2s3Ue9XM2O7QFCNtNW3HOMyXtgsxRpNMoosiKNp4+sLIsvRL0HZXJwFq7AM7
fLPGJXXJ6r7B8YCXej+KbbMR7hefeB7yc1zby2XpFjPAtSk98WUPkoD7PI7NRJm3ClUxeN1eXlDm
UAzQJBrfmRc/DIo1PLlOMgdSlfMpn6LunIzqERF0B5C5TmdoC+KDDBV0i9NuEU2tYmGBBWXwPJ2X
2Jlq7GrsojgvTQVIYEhFQgPUyCstmMvR/oQkP+6wEcLFQzA5tfYXQk9Mvlx3/FcdE9Gc9JxpXiCb
QnlC2SAWwVDq9Dgk4CnnOixT/DHVps4EkNLVj1GVL6spfRbDZJdt9dWUiPhcQT7mwu9l1n0HAN0k
F0uT8k8YDqnJR6foPs3CQ/yitOw5PRVajFlJX7X9qae6ED/LJPMuqRgTVEk77N8fpqaKtb90vZu/
QF9o5UHY2TmONB3wI3KBvKyaVy+DW07WXbVTmoSWwB2jYNh3gXMK7kWps19ZXeL1HZXJeYgwiX/9
jOzsGsQDKZdIemjNbXutSaQ1shzBv+t1UpHEkd7oU9J/xNkLrMYQS2rqXH37wbTAuq3GKjQ/7hoT
jQB10XtdEhZ9XJ89VJuxEurKvxrdEJd0EfV1isshaB2tOA/4vh/UBDtXiYXoyqo/y/m8k0VGYjbL
kx4dCINe9q1NnfSiIsLw5poa+PoqRoKPx6rOvfmmdQHECocnNB+WAUk4aCDDqRLldNC93nsYg0QJ
2CeJ8Z2ERtYuXA8JsEskVsrCL+a4+F4m8Dtf3yfrhbCJpTwNAZuARg28BVXEkxnP7HzQwolnvatd
IC1pa+jYSHnWqRoX5WC93ccC9097gxqRTfLyRBgjYCN84ECTdkodZm4nPk9iiA/O3f4qHmQ6j7v4
TjSG2ZDVx1z1oSsZFGHdqVpBnGPjdLDOzqUHXYbxIfcdOv/blrSTpUwLcSwKjRGfUn/QKqC/lYPD
ADTg4mhes/dUrAQ0giG9ejelTypNz4qmTUKBAZMv6ygPcVnrDiqTvZgF+AXSI2kZnfZNyWB3fV8j
iJGGZmwozxwn55Sl/fS0uHlLcTQ5JyJKGWgaApCv78W9twm6abXhBM0G8fTl3lgUbL/U3IMbtMj4
Ya7UVTJR6T8i4f71v6wEkIq0m72/xXCNiWtMsijSEALN8K2yyoYnS9svUw076PWl9g7YOqzBlxeJ
tTtiXOYNhpt2UIKAj1enUnqwDIUI7HL5s0u6v/7DYut0hG4f236bK3hV7CoGvP5w7OPunWeliV/0
qntBAEs/T7yLgxJqZ0euj4VuNKhasEibvZIupi5Go0rCqMAhgURivi2DtN++L1iFfJbcDWjtdl+k
nRgnfLPgcuFp+n5qAVTYkFWe+nY8AvvvbH4Yv0iBoqfFud6+QFsFfsIMPQnNQnhmmKm5yE720ssH
hNU9C3iqnV0lm/RPr1nsg5C/s/9JtXBgADrMlGIbi0sDsrEDVCWcRiHzUzQW2ucoG7P6pCb6fHl9
q+zVnIwPADHSgWbWvD0DiojRhm7sMhRIVZ81dChOuToJvOw65TI4iP+lmvcFLwAoNFbpBY3QEpzv
8oOjuHM+VkAfI0SuH3AEmwuBcUWDLudQhEKv4ltZJx2m1XF0sQqPJG3IjnKUnS+MqiJix3Q8GERv
H1tXK8XEJa0MR2NS5clx0+SrOikYPDtaNJO5pPb7Nk/S0wz19J/X3/nOcVnnbWtpzem8Q9k37shl
HplF2BZu1/KBI+tDrDrdkcbfTvJHT4m8j1n7jq+rXiydpdQWn3YcYppbQx5SXTjnss3Rn6ArHLSy
LR7+w8PRR4fGhVLpXeEbZ7UtU6mVoRmp7WNhyuImx6w5KK/3Ho2aBLIRXAWUvtfP+3+Yk661zBrn
0jIsMfz42Q6L/hBpTv7Nqyuj8rHIcjPaV3l7ffvD0ZtZvS+gHd8xU0D81x3WFyU+2Hl/zqWDlnqj
j2+eA/PRyFzpSukoB26nh1FfwvWFXAzNuK5UX2n/x9l5LLeNbGH4iVCFHLYASZGUZGmc7Q3KYYzQ
jZzx9PeDVyMQJZSup8o7TxNA9+kT/tCTiQ0OXtE+QtK7wLiNo0BrkKPHDAQ+9fqmr1pSNLSwOQqh
7XVn1xmaRzrt/dfG02IsKox5MgN4Gh0yNck0FtbOS91A2ZKpU9uaCG9RMayLFDPUBNvGlVdlHsPs
MCMkj5tPHdYwUr0UMGdllfO5J27EviOi7LcB6/EzEinjz6rV3TRwYvxBfUXppnDn2t6IxYtODaEP
sQ3aOaubTYd/KNB256dFVocHqzudHEOaZ0qfParyRgQkB6ED/jcsATV6uaWVOhWQxwtJMleVB2su
+gcAth3wuoW6RwN5JwptvnZCLVEI9NYto02xcPWJ215eOy9s3zWpbT2T/FfuCcT+5J6SUVVmMKjY
HB2ack7tqyHt+oNdVkwCnE5J1cucCeNst7G3y2jgWVflCMgga+kHMrGCoLV6F2U8FNrIjihSK/ul
YB8QSCXCO3awzJ08d+sLW0v6B2hnSS1WfU4EPORIwrFQkZM/Vmh6D27d9SeD7sOn14PH5krg8QCQ
wKu9mVWNQ2qHiW7Jq5hEcZjUJKG8wkk3w2NwpyD525dZv0A2LW4XVOG3OTRIbWuKkyq7tjJMvw8o
+f/TDnIOser1xEUbPPPOpgWDK1maFb9Kt7COQ0v/5s3HB5mLBTyPQNECIF+F6VTLFQ/5wexaGdpg
BjnSyuKABheED2PS6/n41jfs0a0nhVjqPVpTq9NaAChz1TiDH73EzUJM8vNk2z/mPDbefMuxEhw5
ElKgJDfd8Z5rPQ8ZYFx1UFi+pYbzpSrk3mz69pZjFTBei2842co6MGKwNhi9mzCZkHbziX2insni
MGdUsKLy1djujr0KKWHnq91GIgbGi9E9irL8WS8ruLTTKoV/WcNo/xB6iQ6xpmje2ZNZRXe9kWj6
6fUPd5sRsSLVLE15KI83YzDc0f+OaJLrkESwtQZMDJFp0HYumq3Xya74KzO3sDBX2wN37F42Q5Fc
m0pG5xpzwOOUde67BHzeiVqg/YCyXv72o8iEGuDF38qPv1ZnAGuixtJmytkkzXVfhBy92evigE7h
9KGum/TPkCMXoHW1PA2KikTb0Ih855NuvWCiHLIBf1Em64NYuubA4IVpDq10iK6xF96Tvez1QW47
8ovjH0K9YJ/AAq7DdtfDFGF8mF5LRZk6rFFM76xweX+M9NT2Tnrbq2pQ67F8D2g+6QIdBNPz23cS
YHharTo76UZW15N51GZ6nF6zsI8uhoHR1qA2807zb+uEcDShP9HAwlFodWl0vOSuXYRCF/v3YEJt
41kg8XppouhnihjA/xHX/mrdMJNbiLmr6zAfJ0pva4ivqkZwU2rDANmAUyse7HvKHFtnBCSwxpic
Fq663q19phtsPye+iliWhw49rXuE1qnBEtzLJ7iibXSe86n7/Ppn24Cz0hZBMmXBBW9gY7pJKQe1
oOKOLKRNA6z+9GAcQ/UhcrL6j4W/cBu05qTdWfhmej7Fohkeq3l2n8BtKcx38sj99fpv2jozy8dF
cBTzqJseZdaxveoJjZpmSIyfInLzZxN5ip2TeZsVLNc0dD6U6YApr4OSgj8a2rnMBlyrDa/OUI+P
nt5Pj3atxofXH+jvROxlVsCHhfoMWoV5FcOkl2kVxTBkVo/AnooEljCpdPVQZQN+zbNRNVVAcg3U
LnJKoZ9SrtCPIFKz6GcdFfERya7mCzr03ZPatll9aO2qN+5chy1Pj26RYptjRCP9UjIY9fOxHcqT
23rWEdRF2dwpnVoey8Y1Jf2EKvnaGt4wBQYmkn2gjbPaQ4tKCieYE0wNkVCm6NmJ/hufEy4ZzwiQ
Fzj4uqeTFgO5nuKiUlF4H7VO2o/STOudunTrazKURN2G1jYT5tVJjQypt6JFuqR3+/YA54yhgD5X
91Y/qDt35kYMWpRS/o4eEaRan1Q9FuVUuQjzmYOqHTSgvE9Dq8ePaGvqP3J13NMs21xvGXayTwFL
rB+td3JdmR0zAZygpp+w9vqaT6U897Qvn9Cbdnfuza3PBUaLupBairC3CrFK6fUFjUt5dWq1Y0Cn
jccoRYjm9SOx9b14nsWsCS73TZe7imatKaQjrouI5r3W2eWhUHQES/qi3Knqb8tsWj1L/xdiE+2y
9UweFcihhCWfUt9Z0y+BNEzQMcA/I7fQBaXipg8OaKPnNt0FPm08JDTKBVdFbKWfv8p7tFZjumiY
4urRB7JOKWYI7xKc4L/JVGl3kPIbuwQVGPoI6BPzSteAVrs2pliOFJWJOiWneJyLNuhMhsa5aJQa
p1ZT3yngNjYK5A6qKgYvNlOY1dMJXMvyMSmz6xwrRQA13bhDgmLPQ3DrHYL7pz2xtJ5vNajhqOft
jDJR3Zi0uKM4uUL2sAOwXXsqc1tLLWYHUDFJoW7Gp1aMJRpg9eyK6uP8A1RqFAZM5OyvSdLlv1/f
/xvXPQpZoG6QMkChfx0Ue4KzmWKwAmNlkI/aOEx1EGaN/iEJ9ST3R4y4LmVYyJ1YvL0sXTTghlja
rWNJh/6UVU7ojNTuiK9LR1gp/R6h2WM8mooV1Jh6Xyd18PYgm1vvljHMosqxuHKsD+HEKen1IZHX
YeywZQOj+jE3QM9no6q/f/3Vbi21dF1prKMUfhOfFWHpo8gcrgJkFA5YO3TCd0pTHrPBAO/w+mJb
wYX7ZpGvJIW4sRofoNlgCIDakzpY9pdGjhoCU0bjXGxZWzB5S+OslZ3zmOZwnXfW3npQeszIxvBS
TQgPL7MK05bVZLZkFZYLMrSo8HpVq6Q6JYkb7Zz1rejy36VW1yvq9DJCfYyxsYu1QZ66zWng9viD
3ornm1WMm8Dr73UruCyeen+bf1BRVwsaSoO8SS4T9FawKzD78EE2yR5ai3vmpt/196Jju9AaWswR
X77C1u0S5gygpsIytsyPGeXNXPiO2SvPWNfr6knOSeP4eBuJNhBqaHVB7FQ25XIVCd8y8jwLHK1T
pju7cu0SjyZL/afpG+OLA2Hc8dspwvJUj7LRwuhDNvYzDqD1H2H2IgVyX3sfI2Hl+dmzRSOASlca
RE4UzBtfGRiPSk2DGehlIlSDOB+HP7aKtL0/Fq76VbNzTz/ghFv+0/dD+F709tyg1Krj7wEtE41+
L436B2VE9PpUeanx1cW4vD+YkEVRe5bGnB0kcxrv0FhVj6OWWikKYPV5fjfqBmLg5dDZbTAok5cF
eCqKX1ZDYfk+pNNGzAhtod3pZd1odJRm+rQ93uzBlBRCBm2oOGgFWC0z+RncIrjaKUN/PSXyIO8m
XVmSXRTjzyzOnPgQ0lsCmpJH4+cxGsUnopQzPzWew2DKr7NWWr+RqBmnQ9to8bcmrZLhkpW4fWf9
3KQXRR+a6Eg2r6Vo+aiuPIaqFPZRzSJT+LkZ6QZxLTGUoDDS5N0MYEAeinRq/iV6jPa9LsdEP0aK
UgOMGtK8/5ROFDkHnNiz/HkuquZDmVb2Y6Qh/OTP9jDWz4j7xKUva3v+6lrC+zUgrnLyRnD5fpdA
UD8rml07d7laZZ3P7d+/60Sui8ehGfrBt6Mmcg/UlQPpfWaJ6IA9C4pLAsL1fFYbhCX9SOXWw7Il
c+RBmzqk7crBHrVTSW+qOQu11zI/kmWFokvrJff5NDQd5DHhfUX/dnCDdsytT5VnNbnvLBZNj7oy
DFer1Abpc3e6GiolST6e+7hA8yrXXLTyMI7FXcJvEfHHpSkuUeuXAKSqiyZiuwpKLgu8D/qo/V2Z
IQqFoVTsyu/x3bNhp02Zel+2s/W5U8IYBJiV5oHs8iY/2oIhtT8Bc4uee4rJxs9cu1I+52Ot20FU
FvZVwez3g5EWwnnOoWrMPjlb2rMpvam/4H1Xf+qnxmp9s2yNL2WFaerJzAy7+AOsWc+gV2ZI47we
gjbuSurCRfHFBQF3Mw4uxRgJp57Tq9VlxjNI3PCjV3nuL4Qw5Ieq0X7XY/lm8UAyAqADIAcYUuKe
uOpZNQJ9jaqe86topyRoFrBdmSjpcVKsn68/3U3LiA7/X+49qT6Cj+s57EhbX4XPkF3tBusXd/Sy
fyKjtQEdeWn7texhRXWiKTh50/gZwG76dvlOFsZ3YmmO8fe6tzKmYzNL5GuuoF2Kf8Z4nC6aHg6U
bbU4vf6sGxclSyE2D7abK2U9TEr7PI88VYhrOHQ53hPR7FNQWycda4idBtXGvWWQzTE7RMKX+faq
ekriGbSjmzPwrYbqd5cp0y+tY1L29gfCxArBbEqa20FllPRenEaS6snAPsiv5zH1AtdNrR9xi+/T
zl28dUkugipw1WmJ39DLzLY0kFekgBLRUD94iTHc9UyIxzvbGElbKy9BuqHPtWOhauPeKdz6drCn
aIsxbgaFsnqheQX6jhYRp7ApvVPWmjUqbax7yZW2fbuvGigaqsW/Hiy3xKLcTpBenemj6lrqAYQl
RLnteNco0d6A5i/09EVLaMEuclXyRt2Nuka3FRv/i4GJNhoOw2FpmN5Ptdf8nM3c/deOTe4rNXOF
7md1nT8KfHLdx8lE3OTQxoorT+Eok29qmKuMbAcK29d32M03X34eQsG4RTMbvRmFj0o8mUnsZVdc
W7HZQAxssa8dsHItvR995BhH1x1lEIb5sMObu0k1WZlKAXj5giG9sSkptCQeoqrLKEPC8agYeXaU
ZdnfWcKZH/TEmvb6Kzc7bFmQio+6T6dqWEfC2uvw9o1ZMIcZcy0mdeRYle/hpMidJtXfQLP+6DhN
LixERmUE+pfppqG7+HvPsKyFPoe9rw8RkO1RH6wIOlRbcy+GFbqCZCz05WSVI248TGn9XRdp8Y9a
GO5H3UrM6TBPkE7PfZcP1PeJ1cRnw6ucT1nT2MNlHErxHbiA/Cb1EPDSNPJ4RxjD2nwcKmP+lWOg
agVlHxrfaj3pNelzv9b6Z/Z81/ogX8f+HwTXO3lEs8TA00nNi8wn7bFpqgHT+4aiL1pQlANOEjg0
NDzEX0sM2KICrSiswzzxoZ5CO/Q19KK+vL4xbwIsX8uhkIRzyKV8Yz+f57E9xnlNn4NnPWJp1n6y
kl1Bps1V6IIxzoSCcwOsU520n2NVZldVtjpxLlEe66zaM364xYDxMMyniF+UkCAGV/shSVNpS0Cl
VzQakzspwwGNA4y9xiTt+P5aGMRSN5/ipE3uCx1Zl7h2jKeBufXh9bd6k+ssP4QxIJkfZqHQoF5u
THsIUSY1mPsnwpyOodQI9krDbFpFg1m4CnuS4LhzHLZiDMstWtcoIuNV+HJRTpo3L8ATeiBR/m9k
Zf0lVSLX8akvnVNoFuZ3CGLpYzjHTrNzp20deg8nRqDd4A/IgF+uzdYqOWRlfrW7abivVdkDOMNI
L+69/vn1d7u51GJhC/eJoHaTfSgl5d6CXRK4WtDgxMq3aKPeH8Xs7iQ6G5/RXTz0UG6jKXejKEMV
ERmTiigjCpzF3WSK8loKxz5qjBoCbC+Ke9UJ851FN56PhtIiQEIeSUa3epW1Udlk5nN2De2q/Y4q
bX2X1F3b+Yk+O3vQOm3jeqBfZqKyBIP6VjKAxhkVRM+mqSkb/bq3tItdIxdeNDI5mgkcYPD66bEW
nftnYFR4KBNAd8JWm3MKiwbL29m60AVrj1FlzYvbVLGTnG1k1ox76QahtYPg2bqB3pdWrI0j90li
OcCndOiLBMtMjCdUiouPiZE2X2cAxKdRCPqzsyKn8+s7bvMdLWNSjuyGyj+K/glq1ESvWccEDa3Q
Z5lXY9ANGVSpCNri25djrkMzmLElJL8lmP4HE1jaVY5ZPblC6WrKJxcbrINiZSjDlr08zs60S3P/
+wpX9yi4BLC6tIdgua+zbKxpEBHOWkCrWHC+A0cUYTZaxrUvLJF+m7x6OMmqLaEO5970MWzT/gLZ
qdjJkbY2Pi13xDgY7Bk3WBR9RN4oMwHZZHaT3GfQnw7YW1V+q2R7mrdbX5TBFjP+JRcDPPbyFWdS
nStXDBnqKXaLEH6C8ildjrNXRg5uV7Xz7fVPuvVo9PZNgHEgUnjGl+vp8VjiBNdBiI0wRGMlaw7m
ITU/WX1fm//H/mH7cOiYOJnonL9crKvKORrVQlybOavuhCbmO63SK1Q5LDvonDH+Px6OKhtfXFqa
iz7Vy/WklgsnRMiMytMN7+Ywf99743hMEFj6/PbX+N+Vls/6n5MBqkSLZtKha8uQ+QAsTND3ou+m
hfZew3Tri1FPoJC/MCIR0ny5lN40VuxplIRTUxZ+AY7vUTat7SfQ3z79H0+1YEbphkJwWycLE8TX
Xo1AR6Vq3l4Th8N+KBBqpSWsU7W8vtiy09ZHnUIEnw8UPW9h8oJWmUqXKL12cdQFg2tM93Hpzjup
yNbbg/+9pOYWG3F9Rw+NnZgtcNirks3Gp3SOxXFsrflUzs1ei2frgShwKDeorJbZ4MsP1UuPflLF
oK6JJOZptJOvgHf2EGzLpbt+bVQ1XMsqw8CbIcgoNKT0KwNBeduS5xapcd90p+Zi9TaGPy7t2aTq
cfIwtb1QtfUqydDhcIADvB1XZ7YEVcClds2LNIGwoU5nWCUikLg1n96+N3AMY4xF6nzLXWjs0c7c
2MZnBtGJQzy10vd6Zw/cuHnbkE0tckGQv24GnXFJOGycpeQIve6YNulMo1SNP2BkkJ5ILpHZnnqt
PRpiplM3dM2hTp1ih5xyixpm9LbQUuAvcPHdZKwhaoERxY+8ml6rR8dUD5Gkr5DQPfUpWgSAStwM
WrAC094vcq/u7ooiywxfiC58oNrOMh8oQXch595rem1tNmIOv4yjcwvWrvsIVwydIUAOXPp+sCuG
GLajPGdJ8XMIcYnxhqT93jNy2Lk5ts4SoYHigTrtlt+rh66tGB4eTKPa248OVtVfPNqNh9e32VZW
zS0PeAfCmn3jZeXJQs9FmWVXJ3GiX1k3Rl89pZ18bYTlDoQI6Y5RVHevL7p1jHgkQjo1GZF2dXW0
ZqcJt03l1cos9THTpqz0Q89pTR9Ilv7z9cW2PiASJQBqGWHeIqTtGiV5NWMxfgycWiMZyjsEI0Ly
4zo27yYIOe/GSkXy3Kmay+trLw+yilQLVpn6EqwJHZ+VxF9cykiTHfGQgZL5HnX332KU3p/Ca2Jq
4K7fM+7a2DMv1ltdlHgf6r23jMBbqWFckOvt9NOb9T233c1lIENDJCGlARr9MswT/uE3xoaAwF8o
j0oFYZkh7k4msxWaUGBA8JjyEnfOtQkZX1NlbpnLax/rfX82Y3BkhwlTpYOdSFs7KLaN/4WVd7bu
x3Vbo8zUAUE7ZCkkn53DuLFj+S0LAJzyk4Oy2rGqI2qCHzljVWTfDUvU58nt7ADUafH22xp/RQSY
iclIwK5HB2po1kbathAouqz43BYuXau8gB4oJ/v/yAyWj4jm5TKouGnR9Az3jU7SiHMRmvhQOosR
fFqGB2fsnZ2ybasdtDQFCTU0JTj5q9RgLsxcsZG8pNdtYuSqT3r3JxNl8RMdsfJhTLXwpMmmgsWP
QuwRDmWPgHfeaf4A9m4n6G19zYU/AB/YQIbC817u36mpS1fRSJKRgou+dPWkBSjg1lcpo+n4egR4
fSmAUi+XKiokGbDLhE09hfh1dV11cOIqe6cYFM6vL7URyuEN4Dq0OAIt+JuXSzVGm9DWIiGPhQZm
yYGfMMZpcvHGVtxVSPidp3gPO3EbCUAuARdkv1LA3chfjnpStWle00ofw+mhCCPrI3Wj6u082m0c
ZRk2Iw2gJS9fl2xGHKH77NFL7Ht3OiZRYjw2g5IfQiW3H5Km2VMS2FpPR3QaTjCb9sbQRxdVYcwa
bZ8kLjW/KbXwUR9i8U43ehv80ti9uRD46zYKUIOh7NIDfvnpcnv02qaCqIoRl/OhU7CKbVWt2lnl
di+iRo7e22KRSUazDtuJSS1vo4pwHUj9f1VZFZ4ERoOPhip25hy3dy4rUYAu9G2qm3UdIEzmWVMM
fA5KSflr9qbMDZxWte7ccGQoEAlxsSxmr4mrRm9mJUCYZM2F+kHFg63Jy3cJjgO6sQGorrAK59KM
o/aQjOUeknRrh/xnFX31xcwwjrNJz9mRVqs+49onTmU8TSdb674pAJ93Mqat5ZCMh4MAso3wubzw
/xTbaUdiDk0eCdupbIMcH+HU1xQjuk/srrlr+Dc7Sl1bX5C5KBkv3mK3E2y7MTQUkamxaq0afTt2
gNggonA2OOgfFLDbNCX79FtfNt5eHLt1NeMLwvNd9s9S9K9ByCN4/o6CKrvisNSCDXHIoPxWK/D8
65mPfCwroRFFVZAoRthdxdgpD6D29aDVyvgL+Zz9w9ClqH13zFJk+LSw39nft8yC5SfS32fIiSfr
ja2zqwtrYNgAwQ8syPtIFOi6oiH9ERGj/mFKovkMxAt7ZJkXfpW5qp/xUYOob9xHWTjxzsH+u6df
5pmLiBP6NOg5/qV6vtwelgoaKml72LYw+nO/s7OwDlJhmFfcrd3a72ILs1Ivktl0UoaiLA7uqHiZ
n2iGdANgTSaelGFtu5hbRtMM8qqNk+c0rRsnaJHW630nm8FeJbFLh39sa13deYTlVK6fgCyPHISQ
AGx0OQD/2eBx5cZF4tnZ1aP2O5o0kU4dEkNwQt36UQ+R9/GwA/CncsjPMLuSnfRk43xZJsRG8lnG
pTcVCRZL3pTGen51+1p5GtS+PWmWtO5qzMICekLhzuNuJLccZoT4F2IKnfR1hORwKXkU6ZAYU0+9
TFXtBpVlfDFHr6gCa5rnElwnzr4BbO3+XVVZ2Wd4UOPOz7h56yB0OWWLSg8SGDf3apHbspmYZl4q
aX2tajN7hv9uL2NX61yXdfZkzDUoMHWWCx7LurwxYWE+9dfJhmt2oeKtghoPZqOMO9oXT4ELUoAb
e2J21D8yehhPmV4yx52jPfL13+jxYqf9tS6nLbOQAheLo5c7bXS92U3V1Lt4JrqDD4ZuQ1JpBmGK
e9NClRyDQBeVJ9klvl271XPflartZ1mXxgeBrtcTvTxVOYcILBf+HIroQ87mfafaY3qdzWa+J3vQ
9+qPm/3Jj0aVAJsZOru3rsM0qsdRFtgp9FX8JTUQ/DKdSJwauP5B25jVTta6sRx5MQpR4GKQ6llz
epJIb8IYpPQFucbxfeg0TcCE2PQR6FZ+ulX98a0bATIq4ASaatCibuoQF/ut3hwx+0Cf22CgJcLu
wej1r4oMzecM1cozSNB250q9yYYQrkb31iXDQx2EnuVqH2Rl1VMbeRfARtPFNSs3MCfkBYcBdcPX
n+8mS2Yp2nSw7BgmAjRaBbe+K8YobEa2nI2Q38FFXi46m2BAfr++zu1ng6oATWghg/BC18Oq3uI0
0atyLtUgXXwDUYV2OuA94Zwkp7as9gxhbsMHEi9MbeDtED5uOL2tjpZrpjfuxeqi+h9PFO25AlBx
jjCfvGqj1/uKUxTv0KNtg8nATOL1x70peBY7eYodxOjoa9+AWypTehiaaM4lM9TwCWkH+Y2xZceq
Vm59R9mQS9lzqujw+rK3G4dl0ePisiBBuknWOzx7ATab9iV2lPlOgC8O0Bf1TqrtpjsbZ+ODIp5B
EkbziNHHeuNEWYTsoNFj3lCpnwBo65chUZ2Tozv5oS9H+fn1J9tYDtAJEzhyCaCEa9YLcoUZvmE6
R8Kuh8yH7tV8G1yRvBuLTDy3w/RmPBToCJhzfETG+stE9+UZnLCyBPDBgu6Qux+UqlT9FNHHr8DO
me5o9Z/Xn29jwyyKk0vpT1hj37xcrpMxLqmZ5l3CpaIb4Nq+m0SnPRmKgzWup3WXWTW60+uL3mTS
yzMiVIDyxMLW1vXVohTqjjvX3qXFFza6iyxSNN/LFtjHDMpIXFBxVL5bMtd+FFnd7tqf879/ed2x
PPCMRdZtCUOr5RFj7QbbJpTXPPRpcg1xDnnIna7VbYRbYC7IUHJdLkOmZWf9J31zU8PosPT0LlVd
mV8qRESvRRK9ue+ImwdtXGRTYPRz9FdXdxY1mAkrkGcdvNqPjdLox64Ue9n0xvl+scrqjbm1aUb0
+VFVm7zmWHkluOHQwHQgQTHn9b2x8doA77InuRP4OuuAHRVsezNCUtdp5+qgdZN+MTo33AlYm6vw
aYB66yiErGWwRlwgBoWMnvlsNl+0UYCVj2ZjJxpvvTamVZhB0A6CsrP8iv9sAS3StKyqUXs00vzz
3IbyLqu1JKgce9hZiQr0dlMvgEauOqSlbt2l8EUd9DHBN70ZXOfJKaroa49+xZM2q3Hqd4ZAYijJ
E3P0hyJDZQ1ciC4/570FpT7sOxskZByD6zWH5IygR9v4Jk3Jp1iR6R+hR3BAONLAfRcmmXhMbOTD
DnHaqb9UXJE7H6qG/t5psZMLctp6MaCu3nyM3UxOfmbSf/YFKW2PsniiHh1Qt0ngtUmvn6TWVvpH
kvJM9bHlnntMrj2HRFNmanooKk9GmOgmzLomp7Cf7VnkWNGWiiOPymBys3md5v42XaGWsBci7htR
j+azi9MN+onR7M1+jB/w9I4k17q3mhrJyH501R/F6KV/4thw/oHiG4WHQUm92Ld7rfzXrGX+Hvv1
ar7Lif5PaCSFxWGwHfCXaqcII+gLr/qSKnnxvem7zAsGy8JqQvZlOPjz5MQfhQuz5tCaVnk0Qnfo
zmE32o9Vr4ztteiSWh4Q/je+pi0cDFr1xoLZwXX+OHTGGPk2QozKSWhJ9ZCNmO0Gg1DE9wTFquSc
o/s1+k6j1d6pxd05D1xPqcCPJog9wH8Z0RvrdKt6yotYqw7h2OplYMqsMi9zg6gTek7pl6JE+vvk
kXTRDEjmrvKtpnVt3xZxr2BV4TpdkBb88V3FKp9QLVbEoQohCx9s0jaVj2QrdCBaLuB3Uw0GilnR
ZNw7mTPWj4qeTc0/TWSo/+bFrBmBqJC+9PuqmqtnPRTiLrWLCUILPSvFB+tS/yr5zn0wzCJMg6rJ
4YyY7lj8Mzvj4PgW7kz1WdH16g9KBDK+1CzJp9Ah0/hW4qbes52WuvrU9zatGQqT5oFYi4QCSLgS
NJYjnR/KyJgfklSfpe9DeKXFW6kAy22yOI4sxPdbRYzQBRNloqJ84WK3vvVR2H7mVunfGrgWAwPy
LPqiGryoddu3jGeFITim7XljincpAlLfncTyjm8MwssqJqLmdOeXimd1d2W9UEJHscW1J/SClKm7
K2geudNh2ArCtBaYtQMEYuq5SnXspNJU6HjJdWqj4V4zmhBjpbzeKam3grDLRUyVSGp6Ax6buLfG
WijownRDcoAPNTO5x5m0xqdlJ6/ZWoqOAa2aReSNAfnLeB/DHoTFhQWeMiul31GrAStJxB11Y7PD
ct9YiqQU+je9rY3Jhqo3xWClFYZGaWtgzFxnp7Kyowej7b09rNHytVf5EjylxXOSbhS809U11lp2
obuAwK8MO7qjPaniaBWW/KFkkXwYNHOo354DcPmTo6E4v8ykVkmphCqsF30e4nLXjIesyatDRWDa
61hu7D8KepLNRcL/VryrBV0t8cIgQyP3PMiq8wKvruvARRzEtwfd/GXhBHO2p8w4ZHZU3PfV9JPD
KQ/RbOfnodS7oK2LfudYbKTk9K1RqKPaWPxuVoePmZI04jlyL41d4l0QeTHI/ko9to5bfDcn27oj
g93D1mzsJxYFE44iMHqSa2ZsSAifJUDsS0eX+YBRanXq5whYQKc4O4HydjvRxF4GISQxi3r5ajth
AIOsoFXqFy2KZOfH0Rgmn/H0Mc5DHjfJj2II9zQhbp+O7cRUnlkB41Z6ey8PZpTDxR2bXrsk4+Ae
aoQzj6EO3j3Nq70ADaB9fVxYhGKK/5aHvMGPlOg5T27FTCk1e7c6VvjMnHQ1Cu2gjRFt8KexdP6I
vNW44WWbur5qZo57MoqwTAPk/J1POuO86EDzLwkP4xDBKQUrNHLPFk7hC0NfPO87R4hgKAr9KYFe
Px5i8rD8gD6wKU5KM1jPXu3l4k7mU/tdAtn+V0tF9tnypki/w1+o8C5qhJ3Ag0HIMoOMYTQXqjfq
v+22tpoTFhrDVwdxwOlcogrkHEM6gd9y040SeMuymU+tIeVp1oaeaWBdWM5lYY2XJ81LJ/dg94iB
3CtdQ6oSIbZjHixTJl6gKkOHUAU2MOExLkagwph0Z98zSMMFNhlZlfrY/BnWIXGVVvdrzB8/NA2E
Z1INFzgD4n6OFhRhR3MBXXjDQf67r2OftKoIfcWzJ903ZSS0byMmjwUgeLzK/UgY6U8rqZMwIAsQ
v3DDNsxTnnjeV6V04bB4US7vG80L67uaTKfAHNxu4lMH3/6nyLRQnjprbN9rouxSjA+SYvRzSGnS
L4zOeBjmeZjvjdKLo0dPKG4f4EXvfrWGxCaPjR30pzNPzPexOg3y4CLn0ga9WhuKb3Zh8bsNBR++
LJAIPGhJKBR42kb54HpS9AECM5Ppp2Nk/DvLLPsu2ta4x1ylGI66jMbGd5w0qs6paNRzzuyv9Tsv
AwMy5Mpv3Ub60NVq6/s0eMpZ9Lr82dVN9bXOsWeA+/Ae7ZyiCxPzLEPD+zAJY0qPTUR+elyiIcxl
O0tzP57T/l8+evWYGt2sPaPyb9tHV+87+c+cM2U59bAf60OlK9PHPhlhG2Wy7++UdEqMoxlmLboM
ZeI9IfOkVPDPh4QZij23x8zV0/iSd0ZYBKQ85XcpIUX7ZlJb7anxZlWcHTs0/y3GEp8kqkYFVFtM
5nOQ3QyDdRRWeKrUqMRxtTW75JA3XcQWUJWxnvxBG5v3ITT+/jAbhVE9qBGFg9/mjeUcBjU0hJ+k
CaTzcVbas93L2TszmkC4ccSm6alSYpPTYA/v5yL0HpvCVD9MMbPNcxm1MvGz3pafmMHJia9pRvWx
al03umsco/kOrQViVwmdsf8R6fOgHTKv0qg8xGRVd3ECMSBLmlr4c1sVcRBrbjkc3LLPzmOilfWB
IKy/b7XYmt95yth8qwvb++lgSKDcj3OvtvdxHFFeKFFS3A+xHbs4wOKqBfzXkJoPGaJ9qoUh4TJC
I1fuJgVFLfjFoffpf5yd127bzNq2j4gAe9klKclySVwSO/HOwGnsfViP/ruYH/jxWhJMZGHtvitj
jmbmaXexU1zUnpCTYiv1lBPO/eSR/1yRQsgnxECT7mHRyy4K+pza9ppfRQdSv8gXgVKZdTDLpf5S
V22zhB/nnGdhj5xzRRPBpAB+c5YNugVS3TDMGPg3STBBd0SMtTd3edLCzV86ezdU/8yfWZfkNQFp
vMp0ncKAnYrZIBgGYPbFOO6xZy52ddfGIf2J9ugsThIOZjpvlOpnWce6KOjCVbCTwd5pkljW1V9V
akiBUyeeez0zHyjutjTIziLe31VwzllVWGjvnUS8QTOSpUV47DqfmiJgGKoFUPCbx96stgS/1qz2
XXr4dykarKvm17kLIeUOfXB0lPGSzYbEH/sat5M2A7qIyILwJcZAYJuqfJ/hGPjtfzg0f0dWzMXp
fpzkElVCG6/rgVDhnuUEXS0d+uvmtMsdiajClGRKQCBQXz9e9cLmgl1kQsm4hH7LKXCrKLCyxKwD
FYw6cW9zBRpl4yjpKwKoWw39S0sxI+EHxI+IH/Ok8wb1V5bTurnLYmbBMCO1rRlFGfZ4Uvxrw5I2
MAwr9A/IOc9HToYrOnPKcbnQS+1zQuZ70yK8sJF0nyV/JEfAedZL5yH1eV7zgUkuV+E29NYgakVq
Ouxci1lM0pSm71HKb9QS5xtIg1ldpQ+YpNONPaklRjVeMB+GoR+lnAipqMYNwqtLEMF03tjAC9+2
1spsHqntuZqyg6MzjFgM7oqoKa6arMx2bS7loanUOkCcZHNue9bzW5vnPFxU0BSbwJXfp7WgKyxb
JmN2bcokn8MGbUclzHD/eSiUdGl/61pGbhQbOl72SxbP9+WE7dMQz5rmz3OK9I3F4brqnVYu+4+v
yPkrxxMOWYu7uQojn7ZxhRkXQ2xGq8We2+FkpYkHjC77x/9lFRDy/MBMvk6rFs9oaYdkLk3PXq9D
BZ3tT2Qsw6+PVzk/QlyMFbe1SoUxejp5ZCwJ0Y3ogchDF4tgNdPy0fSOv8h+ajdg/5eWwiCRh5SW
PrJdJ0uJDMOCDOrEtZB6ejdPufUgigWDTJlNY7JxNc5/I4ItGEUGowAvzgAmsGANLxpROtXtTA1G
I072htZuUVMufBLxZ1U9IxKhO3zSFJntbKno4qfXVa68Zl1ZhJNS6Ec0SMeN03C+ksa4nH4S41eU
Fk6b+kPfWH1dohhnWtVyK5r5V+5gvFsmRrb75xMBHR2cPvGb8dUpTMNMx6VDojRDqh0S8VDSoYXL
pvh6XG/BYs4Gyuvh5mNoxoFIPsOjSDBdKnLQRNcKfcaob53vHozTPWai7ktV2fZXPnk41kkE+VYB
hrZRrZ8TUdY/AMAiMCAG2uop5nwYHKuqaiLQLJ1mOhRlYnu+0ahevXNqUQrfYE7nPLTYLf52Za1l
ofSYNuDtKZAoyDMXTRsZ244faYr1z7xu/jhmK+B1eADOXTAQu/KMDjd23JNS7bpebPNAQ145VDh8
brxol/JT2iPYpMNgXw/0+8cWZaeZtI4fwhYV3N5Cyz/ZpZ354wgExI8FU4CqW7YgGZd+fgCjIE/W
eekZu1jiFoDcOrL5pqJYO2QWeMnHxj4Y1OMHyVTuK5rXS5CN8UGLt3ybzgMaKR0WI7TIgBmfPeKO
MWL6V5PnNIpVfcU0TfEjpCx9URhZ5mOfo250NS/tMWhmuF3AT+j/rbvxn4EZxoWqUCT8hsmyxPMQ
R0qAZY7wMzkWd32dLmvfo95IyM+fDb7y/y9KQvd+Ucj5PJEpWoULUuUHC33wm7FZmeTNpjL6hRcX
yAPwyPXhhUN8cobAADe9C7P3eph0miH0dj+rItsKIuu/cpqQr14aq1jnqqO5/qz/2UUj7uFJCz6I
AZn+iNNtse8GqwzQzjI1v5oK+5DG4zdF67bmBhdOKzpF4GyIkkBkzwqqBiRlM8/RdZPpw48I5auF
9VqNub4OXtdHM8xrHurScX4ac6m2N0iYplvA4AubrMNMoTe+us+eiVtog9FAnS6ja1ThZnCbcbQ3
lWqL93hhFagoK7CIB0g7yyvlUk1kuvT6UxQKbrxxiq3ASWt363ReXIc2IrpB3uoVcHJkQGRM0kbb
DrZ0ouGnm0efcxiBG3fgwpEB8IgrET1+e53JvD8ympvZ+lgoylHvizJgRuv5xagt9Iwa/ZNbp3oQ
oyl/H4Ec+/eMh+oQw3WAj0AxToO2bsXqkCBufJ1EAqk6SxE7lNndsI+WeON1ubCVtGS57IiPYO16
CjuJjGHUebzxzEW44L4dHe0Ncly6scqFN4wuBn8iS/0lZ7/fStzOk17pRXRduRhK7rQm0n9bme2h
9jPlrbuHsFJPxyqi1tmorS48ZP+PjcWcC4jUKUg8L4e2cnVQGnKkW+bFWRsm81KHU6nEx39OgMiD
XR4XdGXBD508MaPWJTk4NmTk6wS/U+qHEoxilOzxN9L/h88iIKxDNWBfZ/30bMiQOhdOhJph1OOs
ksf21QwHlbFyUo5bDp2XNpGhC+UUGGRI7+sh+s/jObaW1ypJl1xnDcHdQZ8pHBthhW6ibA16Lp3H
tSgFq+eQsZ72aFxdk26uL9TCpYjuaC/OB8UY/3z8S53Dqm3mnkxYoSQBqzoL4pXXWqNN1nZNdVTv
UiNrH1CMwnu9HY3dlMomZNaLDWmq2DuRjBbKnPM/A2H4G1ZhBPTckN/hdX6/qXHi9KkqyMxHtWiO
udFoB2NETb2JunnjtFzaVG73qsWnEQDOTqaSeGpaIqaa5bG8cqd0PkyZm2wI5F7cVXjIoMeYZSFU
cPJFNBSZgMIguFZrTQ/jSnf21VIsvgMNPujVPg9HBMWCChEav5374qER5j+Tl9ZdhQ0C2B7ZtjMo
ZDLPQx6pdQKVtqr2CQ0QAJfV6AN6yTd29dKtoI7n7YQPD/D65L7H2GDXfddi6D5F2IX1s+O309S+
zt0mwuHiUrC8gcxRW51lL41jxKYFx/wa0n2601FFC40pgQedGP8MW0VdBZAll2OFzZ6lK6u4mOHl
WgHHvm+fAM44zwiTIJbg2bG9UZyuO3SSlK1wCpZjho6OxkmEVbjdjlki6aLkctirqtr7y0rB1ttU
Oahl7f74+N5f2EbWYzkKN4bbp50EVenTSFfRzOnrpYgRH9blrUE5dg9cS2ycjnOVJtqGK4KU5iGp
CtiU9/eb93+cPYExS9nLzPIZkRdHQwzC+zMDR9B+eqCte3+YNbxUCMzJFYjFWfEXq1OU3apVfz9m
qfusL6X1xxyrkR6Bg3IFpY7SHj7el/MUdR35c2UM8DM43578qV5jcrYc/N0Le0H2tnZHYTJ5SdrR
r1f1Ul8mie4ElrdM7VVtR7H6VUs6c0tE6fyZ4s8gpGEUBNiec/F+x8pEzSwFc4Jja3hzQF6S35ul
rDd+mPNDt64CuGGVCCNtWg/Jf4KZzDKnYwipHOc6gc5vKV78OEW0uYJqrlp9z9Co/vLx/l5YEhyU
YwFIBcdMe+T9khGidjSppTgaGVSWsFVq+9AVw+ztHAbAT5jzOl8/XvH8pAMWQcuAN58AQ23+fsVO
E30EU0Yc276/b4xi2Eno6BDNsi3Pzb+9jveXGJitTppMbw6qkro2ZP+zn1bWiCyZpXIcJ1u5M2Mv
dzBwBfQVJPU0/eDALUzD9RSyi1mXxXzMUi35MTZOWoZKWbdvDJ4NFKOMxvstbIYivqnY2p2VMa8H
9DKN4CibVAsWTUUqTCkUtdu3g1Ja17NeRyiVd7gI/NY6HqlAj7Dp9VVRRx4j+ql9BN4EQUdH/7E+
yEyvEUrsIhv1VObqIIRmo9wNQzMAh0Nc5Ic9DsR/RK3ML4O2KKjK1l55r6SKcfS0Qi6+LRXTe2Rm
oN6AyNW0EGyoXd3p0zLJB7D5mGy5fVosodByoICD2SwPJsx1JXBLL0MjsiiV9irJSoazbtngZqvo
rQlmGKrAwUMHO39IRsVAFrNCUDxsXW+yAgbfjgySXld7KJ2Y4DSqbAtG7o5z28S5+rXvbPUJk0y7
9ZVYGe6SvKlRHUek2Q6WCXH8qvDcJ8OI7cjPwVJ8MtI6fnZxH3H9amGSEuJ+05j7GJyTRDsunZaw
RJawQXd1UKcQxkbUBpJ9GfwlAmboN6WI3RDdGZf3qBB5H4KxSvuwVyYVPQnaL5afIb9JU1iPFBXn
zLr8rkwpYEP6hOnzx4f9vLqAyEInCCm0VYHtdOA1gIZ3S1BDRxXm+k4qevItZ+SwV4uBNslkTXtm
7nn48aIXsp2VPsOpJ1El47BPzn0sFebWVmsfZ1JmQr/ZmCRvZjVbftQMSPTaKIH+zlsDAK9f5S4/
iR63c37jpiATNrbg/L6//2PWp/U/l5DYyo+jOBYy5UUUlmDsd5XdYLitbsLEL+z26lpM0kr/H0LW
+tj9ZynHLrhYAMGOGi9nkCDnet1bVVxAyVi8/cJFuZMGKfPH233hA2n4raw2j7h6lsLmEu2fvhiM
48CzeRC22oRMb6pgGLfGpxdWop4yVl+slZh+2tNMpM3oLQUXhUdAHjbSSh+lGqs3TW/F3z7+qLO4
8LdUVFchXOIe8eH9VuajktSDHnnHWlceF7b1Whu7L16XUBgvRrQVFC4tB4qNw8CRxXb0JChopVnR
TIXSmAK82i2xNBG0U7TAS4URmMWyxSk520k+j3Lgr/obdf9p5xL4S2wJdfGOmnCKr2KQAraqAm+n
Lhel3ejWnOUw62I02mxYLMxWTsM6qPfIyqmVj1aWJOKq1GkGB3mpF7sG6mYfLHMDiHwAchLxSsb5
565fyo0K6NIGk+9hnwONZ4Whvv89UdAxI7g6ztHttPkumk0nPwydpjc7rFdLnAH0aSOzOCfB89mk
M7jmkazDMz9JLUxe7yKrau8YZ67dXTValy+hAWx4ChfVcYYQBR53V2qJpYOC6ksj1OQgfnXlqB+l
01fWTexm0dcaxenOt+ou6/xszOU/qy3wZ/4Vl6PuZhp8CjZU3IXwo8BuahyY+TqjiN8Obhm7j+/T
pQPHUIChEDDgVczp/f57emMw9MwgMaH1+VoXcJQdMdOcj8Z4y1F3fVHfpT18kQMlFEQqkp9nl6nC
Q04s8E6OcoinHTlxf5PUib4RZS59ER1rtJ55bGGFnvy8ZHdFIWaXU52OWZAB8DoUFaRv4VVbdJlL
FwhWPcUfIA4i6Uk8s8cOGgFz2GOnlTiBOtZgfKuJ2w8oDImX3KnjGAxf1JK6iskAxJdWmwzYSxcI
nCgTfFoI9IBOXyiQmqA/Z/cIs31ZOS524/h5jYSET2NBUY8wbLa++8IPCYybW0tJYK5jrPeHZmZS
R2qu20dKGjfEzaa5MphkHz8+mn+7xSfnhQprncwB32ZcdrK9Zqu52FaDYI7mNKq7sFq6sd2RX6RP
hfQauUsZS7uh1jWdBA9p05cCSJq397TlZlDfiQXjH1iPYr22oP3uewG6x6dlEEWBqi1y/uSVox1/
Ek5cfZOVJZUbVPxlFsyeE/0aTLNYVVnLZU8P2esC1QLzamJSowXYsuDEU3aIPGB4U4lnWTrpL7fP
sieonYaLOY01u1e6CfgtGNtmeFWduVP9yRzHn6M0qy1JuwuHfu3qw+ggswITc3rox8F1shE0ruO2
7UFTo25fwtvaVzLbEm4+S2bg/+AZR5THg5vAeLJUmc9xayswS2dy7aDlVvudGachgsXLwdILSiZ1
FhvP1N8+w8lZoPGISx3ZKprRp0euqtHSszTJoy1HZU9dXlIO0MZ+qvB9vk5IJSP8qoflbhoa6/PS
ZcWdUmTKZ2ln6dFGum3xJV4Vrx495vjq44N64TpY7DrgKppN/HUn55TAZS1pTS9Ax53hp1Cs5WGO
pmb/8SoX951yQodCTEF8mjyv9mAyaSCCKlhUHlOov1Ug8thsbx3RGD0i6F31s0kzpmQfL3zhlSMV
WQMEBcEqZfj+trd6jmBFOojjEA+ZP3jSC5fJE8Fsp+VuTCv1WiK9t5NaND3CPhv+PUthXg5gdj3g
aGGdnDfIZnPGuNgjubT6Y41tUaCkeXGVt30NLFHLb1uv6HddP+r7Orf0jTnMpa9nBmOtelVgaU6Z
sTOKqDkOqGSAGG8903AzPltGpbL1jgaRuivDBnU1nwJyDCZHLTa+/rwnxnVjXMckclXuYRfe7z7f
O7uizMXRBIFMMjh15X3q5qkWyn7R76dFV0oqxLb5nS5jzMHLnO+NFZs3aSpHjUnAYkxXEovgVyFM
kpTSTKL7aYJ8u3FMLj1BeB8gyIhQGjfh5Hea2wzWJopsxzJpm9dJTx2Ub9KZOnw0onEjyF+4csjd
YZUDpmStYU+unBNNk9JGlAH6WEeB5Ujrjz2p/fePT/6F2Er9tA5NYUUT6072voy1XFWUigCULfaV
NxXaV+Ri5R4pQUUNZJNuIP8ufRWaaKRhJKarasz73zozZFuPbewdx6wUh47pWLpzir4tDh9/17nI
Ev1wlAIZORBb6QCcBPBFny1DpCQupSaBguTabLv0IHrjFaCoUj15Yh5+dLpJx5dAIN/0PDGBJXlm
U+ycMqmvU6dO/tlR5eSP0t9/PWQVB/pG48IAaec9A1DxoMOC2zUoim7dqnWuchJOoO2vY9xVjoHk
4v1ajVHiJFer7nEyRX8Y40T18aBDjKny6quC1ybI9M7Awc9MoNtMNKn6Ms82DvGFG8PDBmgOghYz
CuPkeGEPt2Q4mJHhE27vTFuxwrGtxHW+5FsQ9UtLgb+h1bgCKc/S/LJf2tkqOFmVKaM/nRz6Hfxb
+ezY1ZePz9aFM8zBXVULoavzYp+cYbSd0OfKR3Ji5Ch3hYiqRxyznY1x/4WbuaIAabzjPnLeHl5c
q5ytlqwX4vLyrMYyvRoBId4nbHWEI15vb8xB1j/75MBQTayDHuChDMxOHhyZFhItndJFU2KAbuSM
TfKKg0A6fYu1wnN8s/Lit6XN+8cp7wlRg5fTk/x4a8/7Z+T3vA+rrBRpMbD/96dWSzuna8rROY6x
Mb5GVi0OLYy7Dnc9o0x9QQkQo7ZhlAsDiba9MUtjuZ5d8Dsb92edMp3uxtpaIh4zFgD09P4PmReB
3BCGi0cvpv0Z9a7ha9aY7VItnsOizuXD3C9KYHWi2gjH52qn7MFqKsaYiDyQDtD7pfHGyB2cnuyj
69SIdiNuZO69LAEhVEdtpX+qhFm3vqE0yVXlGeJLLB3xJfWc5RN6xGLrCl9IygBgMaNYHxEwsCen
XVBixRjwWEe9wIcpRs+p8UeJnpUNvHEPBafeuUW7vH18EC7cMejBDvg2JPupL08yMh70yUDq1D4W
vf0KGb68cRhTb3RmLjwZaE1AGkDVEhzdaTynrMzVouPTJL4s14WKkrNfzv38AxC2vSWLdXExF7Q7
D8c6Cz95j0UarbTRmX50WlTH0usM9P/gBnndaP57tk4HGn0h6LrrvOfkJ2vVwha5PVlHujh2YBW1
3M+qlW3ckIvnlKQVgg5hEdDlyW80qYUxijm1jos5NdnOVUtkaWckMx5Fo6UyaBYtve2TKs0CaA7x
p77GdcXHrRWaX6kW45bg0aUdXm0e1laByszy5LM9p+q6fM44qXoV3ww0lip/jIcoC9XBNfuN0Hbp
hDKmxkUA7NJ5a5FepTktbmcfFcZ7uIqKeiW35Rsl0cVvWq2LVkFZQunJN5lA5wZcb+0jDGGAQ4Y1
BpnZzHstcv7Z5ZtnBxQg8QxyErJCJz9nT8Jj1SVLuQYTmRyg3tFLJy8UUattPPOX9o6jyQu68rsY
zrx/4eKkVZYagshRdRRUUFlv1zbTFg75QjCBfESLEegzeJozkKxHq8T1qnUElBTeLwk/VARikRLl
EXtGHlFDS/0XOZK98zBoz2GgVmUWGuZIU+vj5+w8mPOXAJvg+aQzeDbE7iIm5m6iWUdnaqq7IcuG
mkfUjgaYj05xq8/IoW2cz0tL0lTS1puw9pdOTo7dzU4SkSMf0eiPrtRJpG3A3HPaR+Baryej3+rm
nh9V2gMaBA8EpNcmzUnEpIk+FIabOEdF64cwLdpoTz/J2pWt4Wx828WlaEgAr/FcbNlOljIm1cjH
zLKP+OwW+6pQASIL1dw3XapuFCzrNr3PA/gqZj5k7tD2QIW9P6pkYAyaQQkfjbp1djgvDvtZDm9a
Mpm7LHVoicYIfBZmU12rc6pvKUpcOsNgyuEzABRmen+ah6ipocSTgRjxBNwODETUPgED1W7UQUBw
a7TxsBht1fsZcMLEN8p4/LSU5RZW4dKG89bRDQOycl4mYqRRp5YZOUe104q93sD1NI05v9J05vUf
X5ULfTA4YXT41oYIB+rvcOM/o8SlQpYpmWi9xh2s8qBj/P8zT+OZosVVvuQgGA4Y63hPbYv65zSV
cLh7tONvl1zFsM5FPrlPhvTR6bPpz8d/Gtbx56dhdR/mOq0TLOrm96fBTF0+HTj1EelOb3gj/arN
h9HKNSUwFAOhIHOxJWBIgRXRLUoBMPO7WZlnX9Q9VJQphpWCM6XVqN1jkk1uaj/UtVJ29a2VmVZ2
T8bfJbum4J/3h3aqEn9wsuaPVk1u9XsubRntG60wkluplql+23hMd79YCRWB38NWdq9RA4mAC81q
tXyPc68rA7szkwxVQzRqd3TAovQN0E8zhoMx98ZBcYxCu5KuhjaKVwvbDOJ27MUfB+xoAeJgSqYh
YJIdpXfdMLaRn4rBmkJczi3CkVn1b7kdp9lejrYnw7gwOy2IFCueg9LtCxmS3zKTwCQmnrEH0Aca
94rX5QghpM11Pyej8JOldHHdsUUJ/W0y9Hs3qZigtF2DxXSWzRou1gY67X5cN4oL0mgafrQW+q9B
osd9HKoNXto+kgXxvaOjmX+dIZcjriIc7PQd0OxuxlHIG7vnrDcK3Q4dmuPO2zK2WrQvzc4RuxqV
xHkHoRtTeh8K25K/AM9wV2eBRCtvxtSaq32bUxL8QBJsUoNuMm0UBybdrHZJ2Wemj6rw2D6oea3k
Qb4s82vbWKUZikzkT3Kuc+UHZNTqU1Rlhhr2lVNa47HDmb1GhsCOVPMun5teDRrTmG6HViM8NIO0
fji9bol7ze7odhdl3bxYdjNkoV5ZgMdQZQOFVdSKruLvJvQp1OtSHUBxCv25qu34t2b0HhmXPk23
RaN748GuOT6PViWKN0YcCBfSrc9if1Bj7dssdKX7nMl5wj5Qg3p6y5zH+IQx0jIGxmKmv3rLjurn
OMrz+UC/ebyVbl0V9wshIUZY39JTP4W33/kI4UzXRaEMYj8u1fDsEO09fCSV8VETlnWjqpny7M38
LzCXeSYGJ04R9HMsvleUdZavtiIbwlHOi5L6nlY63mofHy+B1+fVW8EsNwpMPH/vW5ocw41dqDLy
1Zlv9I2iN/B0NBrwpDHvy1dnLOWb7NxeD70iZXKhgtfpbzLRFsYBlTWjv0pwjP2N0DDSAiUM2B+F
12cNOmxWa/g15eh+kXbyllhSvhYO5CzfVnM346CP3teki/FbtOlK93409NODUivkgmlaJ52PpdVS
+H2D2cjejKvY2yvMY0JPoQwPJyGYscaDo1Hjodt2lBBv56vMKLDRUKWZ3KXQmH7J0UWdTNPq6SuS
DXYcIuTt3ttCKUo0xtoJXbZJE4UZGMieWXum61EG8KSOkaGue019MdAJIFTmqzBPi5qfUILWls4c
GoO9AvtiC6RVWa94xNZ0qK/HLvZEGPWjRebX48D86Jh14dzQb5NfC8mc782ds9XdqetFfKe1qWY/
gx/OrkhWC1BJVdzJBA+maZQ3U4aIyGdHT5L2LrVqpwqiRHo3TMpluosUb76rPXX6gVA4PTD85tMh
SLXGfKjjDHH8xfFqj6cwWhZe0tz8qTECyQLRN950bbidORwYRHa3E40A28+Bh0Z+BbIawYrBUeV9
kk4gKcXQAPNfdC32haH91WFJy5cRAkK1H81+wbc7ojd339dd/kmpBFCBQdTZsOvpKEUcumK2drGZ
VI91VWpf0Pxlx3DJbJ66JqvGZy3uRb6LeF4+L71MnbCoFPXVrt0GedAUfr/RdaqGsm4le7+nLTX7
VuYuju9K6dw7k5mYR4Kd099q9RJHD9Y4y29Lq3A/jAgN89bmbO9j4gFg0TZzA9WemjTwdHSWAhv1
CjssLS7Si6Hm2byPDOBsN+jJJRgTRVNSvcRKJ7WDqaXtU9zPpYM+OrXjJ4L93AdAeIfPtaiiKQAT
OI539ewARev0wpGhkbRLhvIFKtwI581d4ZuNGueBU+VDs88z3Y72dUk6TYhbnZENXHsfSEi0am8V
QHaDJBpAfw2Zbv3szUlqftnrOY4mVHE+jTwO74xklO/MefU4gXz5oSl98ttxWuM+LzBT862xTH8h
ATL+UrFsTcN6iDrHH+dkUcMRWY4nOuUpyFT0G3tf4fy9EJC7IvT6av7uaY14Guypu6lA6/+ZXJS2
fd6v/utA3c07UU6YpQPpb15GjLpgguXK0u7zQiu/OkZXf6+FljzRS0bRM8nyeteMEmc4IxncVyuj
Zwxrq0yyECPo6o/tMhe4Fmo8VEetR1UwHIdY/Vy5StYcy3lMPi29O9qI/NlIk6M/ZscBEtPx15yO
okNRwqkOUtUp6iNqhzINmXvb862sbOslBhIk/KLsHRUVxHr6M7pMbOwMYZzATR1516JZbvpWa6mH
Iret6NbMyzrzDQkg6sXACyEUQ8d7ttqF0wqWEgM/ATzwoWDewpRTRtMSKGWa/FxqsZg7iooEPpg0
u9chqrT6ZZrc4pnZ4qgghFhNOmlMzEuL+6XiHPu5jo8uUgEV74bhvY7DXP80rd40dzxFhfp9HqbG
2otWaO2eZE41d7Kpy0+6U7TfjcUtCPKjLu96pdW/0U+QS2AZXT/5xkD94lc6/94BTfvEDptuAvbi
y3yp3WsnXXoj4MsGPE7bHBkfifye6QPvLx9G7DMtWt9F3geiU8WRVNL5ZlPs4brnjOKLW6YM89y5
6dp7Ukid+JInq6iMl3oVdlEKnuDOgFhk1aNSHbZAFKgdHXs2rhGLdNPQcZEI2OF3OqkHfUBrvNOk
Y4VKlQ7xba47y2M7VI15WHVVIh/Y0/Tc5uApg17qCEfGrpdhI541FNxZCzQXKBJGrQfyhRpfsX6Z
ryzpEH6R3Vy+yijmK+kEzo9FlYxaYGJPjSbPqo4dB2gcLPavUnZN+/Jx2nveCgVrsvbHVA1ZCKhM
75PeYeA2mHGmHQunMI+ZkvZjKNWsVX1jpgRCmkJEN53Rpbdp72jNRgF2ofRY5akgT9EMh/1zUsda
QAlzIpp29HJvTdKi5N6qcOao7bT452bLCl6k14tjHtOw01qPB7nIFclbLBADCtFMEoEjRHc1y7rc
fbyn5x0Qyij4DR4UULrLpxVsZajYoIyNdSw7w9oJjTIWgYHo4eNVLvQA6F3jVYuKHOoXp5PdSha9
2iN/eARDrCy+avX188Sb9GSIsd3bQo1+frzghR8LZXNENpiLoMt9Wq0OJoJ1Y+4ByCSv3GmD1G/H
0pkDHFW2mFIXTiVLAdJBioU51ylcYhrGedbhG/D0VFqzW+zE3Yl6FuWVFEp3sAcoY5gfjyWxsdZi
+c8dnXU8sZ5IOgOrzeL7S1FkHTLSVQUgVEbm3lETcaPnYGtND5t6SJzzRk+XtveF2hNm32pLtA6d
TvtzBWn+Mri6fjStWHmrJ1sIH05TiQju0hp50LY9bqKyHIYhQPlUXfys67rbBvlpcFnlOBa7OTJl
dZw8GI/83an7hlVD1/rI+Rqpb0bq0IStSkwlVBiV9Au0C95mpEOSAPRJZYW5k0WwtExdvpgRCr0v
Y9noWVCbpfVtUDOTh0pJMoDNS23fdBXCvr6KhEwKrbjQkPBqZU3eNAiRUAzUibLLdE+Ka/4VsdzU
5vrSk9lrbYhzlobomItE82cB7mR+7BrHTXbKUNTuYWry+L6t1dl8bTVjMnzeVEu5IqHUolUezlq1
XAhwUZjXHupdqpfo4lBJBZ5bWZTtted1VdYGqB2iTZAWWj9dAbXQy6BIysn19aZQ7EBVpehDMzHQ
4HFTVdEOtJGnLMSn3rL3iTdpZUgSVPbP6WA31VUzOaTcka6n9afB1hL7GjZDk351LEp837VwOrzR
vblZ1SDMOgliuK/ogxrQP76alPCflwmMfZDa0ugD5PMWpHeMDNCv3YFvoOczq/dT4Q75HXBu6wn7
5LQKYk9myw7+P4pcmhdVcFjtIQVUznDAvKqHanmbpkV7FmPREoqLuo5uFc3pSp/5FrHHLKqi85uk
SNoDOL7mvvdW6FaywA4gT9Kn9T+cjHanO8o8BA7N7tifhbK4TAGjWtnJoU1k4JgDoitDb6VdUNZe
96AYbkFkII7JvSIb9iDIqtn4UtZ23kd+4dmjRKqlz5tPhUia9k+6tOWLrSY25YNlzu5NornRbTsw
ngmGxazY60SPrINXKq6x79S86m6LUe8wplNsahZT0Ypnr0TAEQaHbnEFmP+/DCN63XWNhsChm7X0
JueNnTG4tFo05xJLDAdUXTT04Ww3/9ajeYloxDKYsY+yjPHUW7X3nQonfZq8Rr+JmEEqAXZIRX5b
uwBk/bYqsbVajYvvcnPuyUezxUmvkMfrRNBlzAj2Mk/JGQpwyFWoWWWP2q2aqag0Nrr7KYtT7kwO
vQ4F7iYq68AeiurNNBeF/0+Tez/NqIhHrsxSmzvyLFQLoyiCmSKNWFsCHQ6MhY5RNTz2amlmt2qO
9EcAgE28mEWxFLgBuck30kMnD2y8yr94dMT/DEujLjukUqYv/8fZeTVHjpxr+q8o5nqhhTcbR7oA
UFUsdtO1mTY3iDZseJtIuF+/Dyjtni5UBeuMQgrFTFBkAkj3mdfky9TIg6JNar+LFGP9mxliYPu8
G+x38dKvZA3V6akBVVZ1j299W9PztIyfRP+Lcodconw/VnLlrFWeou4KN21zGDyz4xwiV6ZUelaR
6X0NTONZKexmhtwCRtAfjNIofaew5nc2WodVgAaSo+Owusjy6DVVd0hF6XkB0n5LHaizF6sB0XtZ
vZlSMGrB6KkpkyV70QWLJ43aTzD02qWIDnmoGtotnmqiMEjsYEcyqYq1N8ZE0tjQoumN1AeZBfQc
JrT9+oZutlP3I5KMnUt309PFhwwJUT0EUWDbgWaReNF0QoN1mYr2M9bbpn6w2ngKo2xoTL+lgZME
fSzUY94Z07Aru06RQT4DbDpOeoxKuzZE2SPptv211GXSXbkdzsMJpGeQ/aNIDYqLC+L0Niq0UVUH
qntHJGMtny6wCPUh9q6VZtc/c1oMZ5jVWA2gFgCBbYlfcyrykTYzj4Bi0fccLSEevAoPR7byWD0j
A1Q9zKKyDnmiaBrk0KzBiqPq9VtFGNmX12ON8wAA3CzKuCr+00Sl23d2l7zMHMofR48O2VsvIjVF
+FzeUvJznqjuZcFSeNJ3zTI/vD7y+U28juy8gE0uNOX6ohW6I4RxxHDYfZrkpJFezOXelG51P2rR
NUfJi2+KawwdLAu5421UZSbu2IxNaxzXKM+vvR4LttZI90VUf4280v5MdlRSpuz+skw3LQ+aH0Ry
aOqBetvE3goS8MMMTf2ImMYSlJklw0nPXQpa6nwl9l6TiO3SsqlcOTZYNLydN0kGVY08y6zYOLZG
tIRFKeK7nsPsIRZahh4i3c7BduwrQdyFbQOIdA1UKemD1l8//G+thsGeRS2XTD32ZtsePRn9sGY1
vhLqX1gtMFD4fKggIvC2beE2A+Z02Cqrx0nr7TZw5Vh+x+C6v+ujxWt3wk2tK2TW8ygczBcsABo2
TJq9hbOuto6WFxvLcc45QVULOYEJBv5eKm55Baxy3h7TDahKYCEJganzbqYNuwl9qC2pHRWvXnZL
Z+vfQUZFB+hs5m2Hd0lAatftCkOS4AtTuXIiXfi2qwyLS1QMWhuZmdMJTJO8cAo6NcchTeSuG0Dv
5nYWEZEuiAuM5n+wIYCkrBE4Q9LOXb/8bwsGOzEu5F5djoOOeUSz5PWBvu5wtKyhuIL/OpcTAzfA
4lxRN3xgjvXTsTrLHitL2uqxjGp2tqo44psYIIj62ph0PzwUgSjMZUbV+FnmKVlAtjf1kEQ77V72
LSKKuaMONfIDXvWX80oejYRSJTqlu779DGbbC1sSex2HIrXedYYxf9eGKcvD0W3MH41GzeTKTr1w
PHDSA4lCWWFVyNt8+LaA4Gc7OXwMgBbHQUXtfl6MmbC6wXFhMd1Awlh9/Zg/30YUNVf+2JriIfO5
mYDaqybNWhbjaEV1v9PGinbSSIfBqynC/+WhGAlQMYUW1Ce2JzwQSjuNCm4UrbIiGmujLDAHk/a8
yyUaAVc+5vmxx5EH641EnYMJStrpyoozvnGmuPpxGYDSUza075betK4cDedTBoAN+Cn0MzBW4NhO
R8lQwG2LNlaPia6md51FjJvqpf0W794lHFSUPmckmL+9/iEvvRpcP+CDSPugLLQZFHuVyDFTVT3i
/1O+EWaLRZYnnSv4lUuvxu4EnkhxZcV0nb6aC4NGNxdHO8Ifch90EA7013rxiLCP+aFtPTXy5wSQ
6n8wLIcc2BxWiIMYx+mwPUdPuqRSPWpGoz4paabuh8JK9wP9LzPQcpgJRAfZ0F4Z9wIIAT4KH5TN
8KIstNl9LCTdHKAwHalcOyv7paMpi0TT8klkBXCaduysKBSEoPsmnZabXuvLMswr4aS71+f3fE/y
JPByaM1jO3oWJig91BOsoohA5yXfR9Syj7qKP4HWimvwoQtDYaZEgW6NDM6vtsrp+7RcOzNm29xH
qdvf51qvhpD19Ssvdb5oX64UG/AVmnBcLafzCtNM1AKnnKNOS2BVGbJohVl1qV3ZkZfGAeIFg4fX
4rDZLFt9Soq0XNzlaE1Z/RaYfxXOg66Gr0/RhWiVYAAOJHy2VYtx8zaUMSuckEz1aE9cBBBpYNbs
pznL9L2btc0QWL3MviPMX9NFFlV+bXO+ICk3oSRiv2thEMOX81ASXoYpY3vWiOqoQPqiwsYymPKK
nJ+mY9GQ0c6j6oNG19+hXUGHHIqo+UOxYu+zZzfGDxUJ2c/RKuvmd7RZ72VLtT6YErTryXls7Wtu
jPrwTdekeOd1dO59VYKgPRpoGzwYJETf8sS1vjR6mrRhEduKCBzhyK+dleF+IPJeQX4eekfYzBRr
rmzWCyEReN31wlptalk1p4vJytxa5OD8jkYMOGKm9x+qCvKQHal2AMVM3rw+3dttAhvMXXsDq7rq
ivxaf/5bSCRKQ69cG16eHJKOnhlNelMpmkApk+Z4ZSidv/X7zL5Qa0EFgx0EoM6hczpWirGDSz1y
4hzKaPaJSBP3heJM+v2Sg6HHlGbq3yC2gEEWgv/JF4CTo7yFNoYPV0+3Ww+yse7qz5kZzc59C/o3
6IAhf5ui1kt/dlbhvVXHXqiT77aJbVMoGq02LAcLrVY0K6zkQSSTRYO8a2QdYGtRqkFc2FEMs9xR
vyyzt9h+U6dFv58K1e0DvWm7CQMzrJIDZSVaYRFRwKZWl66Nb+SkTp8sBVe1wCltXqgv8UXALG5s
qsdxHMUeL41hvscYgsIFZsuJd2OOXmo8tjoi3T6t1Rx5E4LS5kg1L40PNfUQ+wZIzhzv4Llk7sfX
Z2B78TEB3AN4NnFQgYvfxqROLOyhbmZJSCTln7i0aOlOdEvRvhVcV+2eAqP+uS5LpDWuLOuzO4ih
VxD6ymonQgIXdjr3dsSFrCj2cDTwIckDN2nS1bCujr+qde4MQZLqs3Jr95pZHrVe0f5kd2JtURYL
wPi//BUI1NhaKm0pUKzrFvxtySPRBgCeQvtRCBwz8L0D96Jl9g/PBLxgNyUucthGXDm8X15ws/jp
5ACKAx4HrHsLmkUXj0JfU8vjCCRuICW3vQcN+5A2VIsR64LMnCj8JgjfqnflFMOZaOO2t0MlawTw
HC3OroETt1vfQUpovU9oZREE8b+n3yGpMAUZ82g+mlXtPcRSyY6uOhrh0oprYoPbq4uh+NrrAiAD
0M+gvAWEUZLdcaHbI7Mbs8fIoAFpd3h9Yi+NAhoZRDvSXCqiqKcvVObeEin6oB5x8C7DZMkhGnfF
NWrJhaVsULfCEcEEm0sjYxN/W+g74YzLEZ0arkZZRaq3UNjEzmmlFup5mXyYYNbUafsGv0L7Xquq
8cqhfb6PeQJqZlQLkcaguXv6ovUogOhgIn3EiSi6AVyX3rRwb5HGi5xjbnRzUNvYprz+dc8y2nUS
qbOwgzGgIX3cRAbGIPDjGu3luOpkJL4eOTi6KNCZMRCqJvU4NHlr0p6gvKvps+iQSlLbN0Drkt4H
mZreJk6sOEAikUi58mxnTPyXZ0NUAT4Dd8vZNVbEHjIdSb8cC63Q39QZSpD0jdz2u4Nq9Ax+ZSin
Q9LQownF2p8A/uMt1VEdOjMJQFfHiMEaOLHiuDlWqQ+NqdRvup7oIsCfKcEmDX2vLjB68pIgSkb7
k2EIe/K7BtWZUOqteLRJqqdABa/xJYVr0wRT0w70SqjkfxvZ/Q9TmWSdH63hi9/1LU6faqyOv4Yo
Tal99k6W+lZPe8AvgNQ/mmVcflFl32S71+dxG+CtnwqKAGIxTBNQ3c1JbNpNlHq9WI6dpUX3qlU5
b8ssnjKwfLn3swKA96uVkez2Tt3ZH14f+8IpSNmZGgxKAJRez2JlyGO6YP8sR3C6ab1zZt36lcfI
UvhmjqXmiquKHtpMZkUgOByxciVo+FT0Uwl/3+ypjr/+QOtePT2VDf3FxAw1Ds6NbZarwCEwvb5X
j01Z1+m+RchhQAnLLnaaMTugfJKcXpAGuKsMZxNfFx+Zwenb6w9x4SA2ASyAWgA3fc6nmEyliqO5
G4/YDWWgF9R5pyp59J7Ar7lyRF44OUzeCK0nKj9MxebMN0UUEdwvE27Xs/fQ9jld5bJtgjFu1NuK
kz8s86z410f+3z+m/xM/14//+p7in//Fv/8gfOhSdtrmX//5MDx3veye/3b3rRF/40D4+a1P6+q/
1j/y/3/p9E/88y79AWqm/tVv/18nv8RI/36S8Fv/7eRfdlWf9vOTfO7md89CFv3LADzz+v/8n/7w
b88vf+XD3Dz/448ftaz69a9hOFX98e8fHX/+4w/6Cb9N+vr3//3D+28lv3dfd+O3+ewXnr+J/h9/
GNrfV+I+eAvyc/QjTC628Xn9ifl3dHXIhcAFrMqdqJz/8beq7vrkH384/NJ6zeGfiDoOuTS/RLl7
/ZHl/J3kGrdM7lQuXaSE/vh/L34yWf89eX+rZPlY08oR/OHTLbJS0ahgIjrCDoE8/8L//y1cimw0
5ca+XkJ9ytUftqI1j2jCOujS6Q3qS33Zl2/byfuLEi4MuxaGrbUMBJHyTPtpMZxZ1bvFBkWnVB8b
CmGHBLuuKzmJs16Vvx0AL8PQl8GfHVEA2uqby9yrJN3LJLbCmSj9k0aN+701K90DWYAsfA+JpQ9G
PzpxgEAfGUFS9ub7om9gUQ4tco9+nah9eihbytshNwIsT22sa7HrpB7/UF++kE2O2YfFBOYsEDgi
5+AA0wixP7XU7tK5WPoQAT7q76Wo1WnvgPD5kHftDKaj6JOGy3QAGFGrOZ19a5LYIzng3ABlGjEH
+JQJ+VPlCklD7G+kCK201r5leNl98GQCt60WWR6/GVGHep90yYBRI2TyP0EoAhHB1a1CbdGuBTro
xpjrPj4M5XAbjU7+3iiyUfO1aMwyZln1WEGU/MrD4qJSc7MQHdkBUBTtthNObgbtPAkgO0NuLIEG
Lf4IVoIjXkMw4F6Z40TsssJCKrjEr9gM/leFyVqJEaFN/Nuaj1We2jpN87F+Q1O7zf2sT/hSSOOm
WagaaTpdCRk2ifY68dBQyetZ3yu2chMsDupcG1qqGGGLZd5ORgoocKvDgNWs8iBVIUL9tt//va1+
30bm5pRfB2QDrdSYdblRfTwN2hK3pt5FPTgE+Vj1YdtExr3ErW9m3rQRGA+1waOjgPwGO9lkDy0e
ccWhyWRf+CsQDXPzpbKPMXaXYtfLCPSpNEwcyDHejM2wyufss2XJ5LuxxE4GhFKO441Dd+VXPrsE
h0o7F/tOcfFaVZtBfzcIt1snMHb8CqiRQXN87I7xUHZRQBcUO3IlymrDF4XSevsIeclj4aSe5rsO
bXTqzgBAfUOrlT/FIDCfhmXuybBt++42x9+yQvRiRsacokqKYViNv+LrH/TCBFKDJW+hAu4ijLoJ
gr1Zq92SelxYjsOySwozPqTFpOx1texv0sbTrrTltn6nLxPI1QlvbU1hiWFOJ1DLHWkVaqyFcWQ4
38GIZyHYewAVXiwIGUeZvSviDCatTOMPtWnEMDOwI9+B9G3+BAtUhU5udR8Xq8PnCMxg11HKUsfi
QMzafqZv6iSBh4nbfnT5LQob17hZLwWW08MOcYA1BaWGuOohbj5ZjHFmXC0RLr9VDfwVWkr6pqyK
Ao7DNHjUKPo5eqTIONg7K1WRugcCVrmgMkp2L+SgcgqrZCqbMIu03IIhjPKEX9cyNv24SdrIr1oh
V8m5Qb6xY9MFJ9Kgwep7Rqc/lOmkJn7vClkFcwaY5Epce76/VuvrVQuapgWaNJu4FqJUpWFob4UN
r053Vq12uSWrmyWvrtVItykgS2GVsVrF+qkiICbB3ft7CQE0vNPJaVFCXUGAOkzyaYlwHnPQRLeE
aJHQ5ER/tKRXPbdIQr9B4mP04P9WuRa8vgvOb2eaCdzMaD5wURLYnT5JPSDujMNqTPYJjDIWuuUv
rbKepK6Oh2i+yoM0RXVl1Jdr8XQlUTmAq736d5FCmBtZ+B5t2xZ+QbIzh7kr6F2acKyyvmnujUhB
TFZF2o6iGwUxjGtzV2AImngrzsQy3xZtB35O6lLJw8wVKAkvCQZWPoTvwQlyCnUPRo9FM3ovpODY
i1d59BaBeL2D1BCZKSGqEX8aWhTN/ETVszeE5YXhu1FeMprUhgfp5iu7QXCX3aL/lX6yyFxjSntL
tuwcdbbVEDt22fqxp6BkO1Eh/ZPCflUfXywP/SlJbO8+m2V6o5URNosjYLljjA4k+VyWlQ9lY/VW
wIm6HIRXmfgWS28yobjJpbmyrM+OOSjAwGNhHMK1Rt58M8E9DtmR1yW4hJaD91xKp781R8e6QXg3
2gParP+j8ahrrFZ7yLIScf6+tCeuBVLHstiloon3TuciTGbDVAwGqzd3yVxYf1HeH7cXNE+QW9SQ
MUU2TN2cqzMIK1uLa8gn5lSyXRPtMItkfqOY+fjh9d2yzT//NRaJz2rHvWJ/1kPkt2AWMyugo0Qn
9IOn8S2m9cZBYn2K27SU/acG9K8MU8Wa3mZV1LxfEhtTvz4ZE0r+g9R/XXma9Zg42UW8OSVIYgFq
sdhFnM2tHTV61xR4DJdafyw8fb4fGyx34QkWt4ZT1Bgr5MvPycVMes7E9JlaCgEYdLbQmLX4LcWV
9lBF7bUW8wt0ZvtkK2iBJedw45mbw5QiTjS2uZXvsCSI8oPIa+3J1egC+ciCWyi55HOT0TjkfghQ
mqHh1WhF+RXIZIo9dUMhPYhmyCI7kL1OFrTDkD6qSdq4N7isxSXkMuwB3hSzc1X3/uwa0EDrcS4h
N4kvI1nV6QxHE7xTY0y9MFdm+6ZxKMOxh9V3qtLWV0LI82uAsVZDAIANBjT2rd0HgjIGDtOxEtZz
pX3v27m/oQwFOTNOtXsXIaOvib3Y1Bbksh+E7n63kna5EldeOB/WrJFFxHQRWW52z4IL7BDbdhRm
3LjpflLN+oPEHPKwmAtAajzNq+lK5PWCMNisDl4amMGKpAF3tTkjMhXnKaUpo7BIE6ySe1GqGWbe
Zot6m5uWHyki9Q/YHKEhXlggKT38wNpAIiKLdxwyIzogzcGx4Rq1tYGBCOy4GVpZFTRG6nyEE4RT
e9uo2Uf4iPa1xvC2jrmeAeYql4ZOkU0R5OXnv50BNSWD9cRxwrqPIqjLgKVL/Og7OfpjZGfICneN
Q1e8AhYd4jiK/hgyFdAOS57mhzBxlIYxMBqd33g0EvevHwrnGSlVZTo0tOvp19OJ3RxRZhPPadcM
DsLr+QK6vsNMPAQXOz6M0Zjq/qo89GgB6G2AYYzKm1G6ZhE0XWtjvtrK5i53CvfzlLmZToMFmMEK
ZoBimQ0Yk1lDW3ahJdysCBUtUcYgRdLtvphFKgJE3bpnBZwbV6Vi1FPY64tVBpSttGGnwvsGDgy2
V35ExoC+pJRJ8sFWExIWLncxfBnjdEru0gVhoSi1svw+sovxgxS9/sMs3eKX16C57bdE9JKgRDdT
imn0H/eF6hXwQxslT/0ittyHWfOW95E+TM+VwYPdWXFChjM4lGL9cUBx1S/jtKVX170oSUFyfDTz
PvqyZM7wTmQ0/4JqsYYbkdmkt0tEJTVtFPtnbkziGRh3pO5UNYGG6Cyy+JaIoqkhw4KADpzYgPoK
t7hgWffubCPUhIbDQbp104eTGOMrWcWF7YtOIAhNjhB6CvZmtjHZRYTAaJSw6KbmDq8KARkxHv08
EdUxnohUXl9el84srlhCZdoGXLtb6lLfDFmVzqUS9pSxn/ox0nYl/pb7VBbJrRvV5MHx7Bj7unDE
D+hrcp9o7TUV8UtvzalJgLEeH4Q2p4e0lc+VTjFKCcvMnG+AhABqML0qBFvwfZrT5N3rL31puPV6
ZetzpdHFOB3OrfBNyHVU87uxTOEn43UVYWjwo+yrp2W0EVh4fTx2wPnNbtOOwEWD//APmxPS6hTF
45xQwiT2gN+Dv3HyOpBVm0whDVeSJJIp6fr2WIzDjZaV9CtAAXUfhqyEeeFOkWMfcA5U3uD6mxR+
XxOUhaXtoluiLqn5QQEMn4X9Mqnfa7jcKF8psxA31hJxjC1mx143kkyFWEhbbIJfgZmYSOiyBpHl
pe/owMcJZAH4GEFbQsT2vVVMi+sCsa4QVtBi+W2iiQ+A59Xcr4rJfRhjRXxE/tB87vO+fOqLLnsU
eRphdYGdNZTObCq0Q4NA4FNRD01ycJRl+QnkElEFi7vy3pRK8l0WBlIWWj4lRig1sB4o6RRTHcCF
1Bt/kgsEmVHlJnNTIHQBkZyrhzAqQFo43rJ4t8OYjF87x1IUxAJM9Ws0Qu8JUz3H4atN6vG72kb4
g0yo/76b52qS/iQy5IF6u5Hv0GzI2wBFlvZdnUNkBzsi0q+NbdYaARa9HwjzdnrnIMaB2UOWQxRH
SNJ6qIWEsQ0EaOlgFuqagT1bJSmazXJyAG0qShrQrYUlBT/KVAJbGsVbt4bUFeSWo3xOozT52VoO
1FV6M/Y9G6D5bEGzG0lh6v5ZHabSREtiam46pJl/abmbVAGqMuXjnPT2RwAL3mNnyva9UJzxz9lD
ZcA3+2iMAww4uOGFN+LdM6LRkAVoSsSfZk3PKwQdFC8PBMrR2IRQ8qJsmdYdhPLOFvu0h5sX9N4C
wsVIK/dDVtkTPK+swfPFkm3hawtxFk4itXpoyszLb217VtWbrC6zh9yx4NuYSaUdTbeu8djO15pl
PI6xvNIgubB/11wEmiDFbOTkNvu3HIocDkfO/s0798/ULfJ7dzU5iLuhPVC2uobUu7B716Qa85G1
+E78e3peaIMhndoSXogIvx24ZVfdVnFcEADYyv7KUbER+lyjEU5+QikUVQHjbM0a9TRW8trKvLAp
zPoTRSaEL2CxYb2TwU120t78uJixyA/VmI5vCPbE05hLDA9ef46zOsL6GOvHRRLNJhXblIYMaHdo
hAxe6OrT7N2Ijm79zp7SuA+srKliVNms2vZN3NSvYUMuDQ0iEJIrcGSDRzj92m6HM5nhdTjWwFh7
8uRAOXZwHJQComgPcWi+S5TpGlbg4qDQttHFp5h3liYonRgtHAtYUpNujIfWRBF/79EVxhSt6eyH
cpBeoHl9egUHcmEps5J5S4Zm+G0DTmL6a1dxRcrgTpzUadePpE69DNw6s8dgBvtyJcIgIj+/jOjg
oH5l60wyUPvTD6yrcwmts43COrbzdK91i/otzqUYfdkhu3qDGMzkhjZe71XoTW6k7bUE2vPT0BlJ
H8IoHH9yY2PFNOuy/oYPkCOCxFYVb++q6wFX4aMKcn9eYmClI2o/QYwg/aMTddn3Sg5Ezh1Fw7vC
4BgPQWLGn1Pi33o3mjGSRPU4Od2+9lr7MxTyZfJ1d+ImGNVMGNzVnn1XEq1OuP3V+SfYMyPGRFz1
RgAfNJv9sUFH0Z+zMn4zONQodjYA7ZHOTdTfaq0xx76QccHJNWYqZEO0mHA3GqlcpRRAflRijrLd
kOrjV6jGLn2mqEAPmtfveaGE+wD4Rf3NcYZJ7G1daiVwMPiHProzHP9TnAPUbxtX1KEdu+PHJZnb
hworkvUJ3IimurHkKMsoOtpXXo68SVJNWRuAN44orUuowJywPXTGZEbLWKCWbfrdnC+936io2FPW
T/rnehxWnL6W/SKqgzc3ttAI3wMgRmRiTKLmlzunkRMUooD8W9TG+N7u01zZTVMzt8EoNBPbpyRH
j6Hsk8Tws6ZMlSATYxe/beCePZWYmkuQq1LcjFTNSN4pnpEgdXlSHJbBEc9eisa4r9aT+qmiiUBB
zwSB6tfcvreou6/KPbqBYMWAzBK9rdZA7Qiy3fiDQyczMYsq8Gspk6lBiY07nQRj7uiVcRN3yFTV
5k8OHMlaMhGYPKh1XRYPxpwMzY5emx2HETiI1Rox6sy3cHQX7QggSthBH8WRvi/1ehmRI6nzdoeU
EPVH2nSuFdR6yjtbcTt8HcuirA4gmvPGTybpfJ5SxS7QRFE87sQY00ofg0HMEDSYmE8DrOnpxh6V
6Xsad/iuuHAsf6igB3/EHrvJb0zF+0XwYjm3bm5gp5260klvCoQ629uUwofi27Vb/zKw3BKk5mX2
FmAUahVWZ3dK2FXRgKfWYs5fBl1MbxpLrdK7JDV0GdSJmX3q3QqxnCVqUBRpFY6i1MbnzffaupM3
etpaaIK6s7mEjiJnzTcaa4l30zwouxbNOyM0IySwfERSOL9pC9YL/uKaYgVWHI0i7IpksLAAq6oP
PElRh0BdUfXUlAU+nrZqF73pMmrJ+4YaRnIlAzk/AbVVFpcCwlpCZ6uenkZuSmNK8yoH8HKW7Ehs
bX9G6+UeSXg6U9447l6/2S6dfsBKyDJWxBTY2tPx4sKxJnemSIOTkEffKnEs3xnMCUZ5TY/Lomzu
tPb0hLMY2FCzpmT9+gNciCbQx0dRYS32EVRsHsDp1axXRM5eTq3q1hpq7Q49ENNPveTr6yNd+LRA
WMBSrXELbbH10vutstE3kOadyXRRykoIyGMdWwS045buYDWWsR/m+Bp+5vzdmEz0DDTaICscbfNu
dSuw85Vc1rDGAIap3UzaPNVPi4uYwesvt8EtESgx1BopIekMsmHbvJono1DbgbKNvqj1XW5D30Vx
oGM8sFVOydckGLXlZzgNX14f+dJLulwpsLlAFxKknH7WMqnNVCglFZmygZ+uGcuj1S7Gk9C0a45X
52EJqHeNDhYVoJUxuj7KbzM4ZwDSC1exw7SrqKa1vTaXQUOzPvYNBCqPAt2RQ16La2HohVdELttF
KxNJV+cMnpulXYy6lMrKsUftXgWDTlPGdP9cWDNX9v+F+ptGTgyvCFA1DJttvd+qhliVJiYdCvz0
4Uszp2jqDX0804wu+meny8z0kFaOvQTctPhX8Mg9UktLg8GY0cRDHcyJaYpjnlTdlUzjwnegrgkR
lyYpEFJ3U/d2sPoe4ERESAFk452u5ctNhahMaHpw3F9fVRemGg72yvqGzsEFudmsSWb1GdIIUegg
PujrypyHeS1rv21H5R7S9bDjB/21YPv8NNRMatV0XFbPLvrmmwVm2MUyY3gZGvS04kPp6tVNVsyl
RgatmFMQu0p9pKWrcW/ovfrkdGraXHnzSx+ZXI4+EgsBHstmkdMQKLWpUVHJy9ryV0X55Is6oyLg
lzQDn/7yV6bZvZrIAXhnXW/et6OgZ2Ib7WJdjU4UImxeO/sJOyzba+ZU8NaJ+qfVR+2VOP/C7FJC
5hReK3j8g3n6nZvYMttp1t2wQ+djN9oAzP0mV9s/RYm/aRuP/SGFDvbXM1cOD0j+Ly1wMGmbowpV
GbQT6JESBoC+PDgzy5bosQJqSZh5JbO4cCLzhuC0CMJx/XmRvPntsKpUR0FpKc92GcXzHXadLvgS
03F3QzwXP+e5N+HxjY7p26vV/O71ib2wiDDSQkGOi4ePvG18O/mQaIAskl08u/H7ahASX9xRvVMK
4V0Z6sJcUnPgBjdx+4J3ufmoOWIhIJ+GZKctiBW9NUyEU6LCHSIEity52pUo2+3MDKDoX31FhGrh
y67lWpoB6maftFZVuBZe1jtNGM4vR23rT6rrZlgvDtbN60Oty/G0o3M61OYVjbHtsxEzE3RAKVQE
BQ4jFHSAXV3ZFuvf2Y4Denyt4VD0JiA63RYUJqWuIjW5y6qkegtRUjxUdLXeYmIGrA142f7199LO
504H7QxsR8WGwzpzgpPkjpne5cXOG1ZLYKTHvBR1Vu4YhHwWc6UGduP71ku8ae8Cr3zKqRN+ooGG
oA7NHfRTFE3J9hVhQQJULKssvxyRyWvmIjsCoFbqK5P+wnHdfiKYr+iMY7ziESKffiKSuAy6hpLs
kItLK4ClcfExGdEDfWiprNGAjeSQBpEGbnk3Eg78kg7WH6HSlThs4OpR5YdYT5zPKiCdPuzBwlPo
bWvna1c0dDIMAM3vkfpOvgLFbp8m8ECZ3+VVOe4BAg0fYRiaKGCWpovHsokIJBVDb9b9Ru+pjbw+
O+d7mHoXME+NxeewJDYLXHNKg+wugYQ0pV/iSSsfJzf/hqeN/uH1gbaq1ASPYHW4c2j7cb8jgXL6
UTM5O6Wj5PHOoEK8H0uhoUoxuI+9mxn3FK+Xx1ptx3eShOUepxTUCK00EiSszRw4uVbtkqwqAbtG
Dq2a15/twgpFInzVYQCZRd1j8xEWVHm8Jk2Zb62rDl1SLnuvWSD+o6n6gPvRckyt5Zqi/da1a/0g
yHOuKAiQ4CihbUZF9WDOJuS1Qm2YTYvqf67fpWqxtGFTjROKxJXWov5g5pqBTOisOx+sOBY/dVW2
3h2CjROKZd5ITSiaMeLwQaw5n13NSPGyRBHZO7z+jc6jFgJiGMprQRZu5LZICgorjmVN0Qa952xn
9thU+Mj/FDHeEHB7by0D2L5WSUPszMrL7kl2vefXH+HCCckjUCMFhM1/X1bYb5cdN7ybu1qc7JiM
ct9VyvCMCc7y6fVRLpyPDnEnEP01B0DA9XSdtrMANrBEya7Gb6T1i1FTdks+p6HjSHinbUz54vUR
z7fGimJDrpXaIPAbvGtOhyznBtntLrV2KlJ8MaWApvhgLU57BzQ62it1oj0mAIAO1tx0R48KYue7
sYUorMid7v2YxOrbfknzQ6rRuHr92c6mHZ0KSrOgIGlVYl642bXwQNC062xrNdFxEZ0birr0l2ru
4p0qjFY71FPrJkh12fYHCH1WCUjKBqPy+lOcbVCeApAwJG/CKpR0NiHkHPdKWdYD7ttTNQJ1o1kJ
kBqhs15B0nWY89s4G66xdF5YZCfXAMkufUO2JmKBLs3S02npsb1X6jSLdlKYgsogqmLtnri1Wnzd
GPJ651V2ZuzjIjLe6XmUrPJc4oedlON3GIYN9UPDbX8h1tByvBuKh1K761LCW+Yi+qbXaqOCX1vs
1p+gyf5yUM0yOe9RBdjHiMQ/jYPZPRHEpoDEs3lMwqoE0xzYeuke3HRCwbOYjOm7hWOsugMDoz0W
CAU7waKOMfoqZubogRnjm67laM2jg1wg8E6kPFi3hRMZ9pX45bytTfcAaSuq6hxsdBPWpfTb9lQ0
FQXdnoMajYHe2Rm2Nf6azRY4qFmnaNgnrV19B8XRFx9d7IrbG5pI9meB6GH315cLNpBAkDgR/i9n
57HrNrKt4SciwBymTNKOzqknhCNzLKbi09+PPpPe1IaEvu5JAwZcYrG4aoU/7Nnx8biYytx3xjBE
uVN0YSPrAY9PAy1eU32glMxiWhferTN6EZ2I5jT2NZ4LRiI33cvHl2K1ZN92Iuq1TJxbWvKL360O
MJbr38Ir+7wTDvHtMKFL7ffpy4Wmxe66Ttt4OtfQnibudyiAVnrC4NGMeuRtwsIT8uxlA6wGayfE
Zav2+fqPeOWD5BoHNbc7ZBOQDw8LIs3oXcccokFTc7pquYyITYgESGFEpW32ZxDMmNdfX/Wi2iEI
oJUE3Jb9xdHtsKoGLAmM6CqiFdHXu2aDEVOrSn5nZ4iHZ3AoTnIQ34dG3PIwuXzcHcYGNISuqQfZ
53BVZ0qvY1KgiQi0ufdN31nK5SR7w5deUW9hInS08LRCuUV0vbiLeOD9QHE58AdB3ZevetiK2rGS
HuS3NpTPyI56p9ko4XmOtfaA8OL04/oGX4Iz9wXJhdhevFLIhg4Lmkoy1lsuotwrVRkORW2FSV0k
/Y7WcP84KVQQuxhqJxg1oxeIQOOQ3C8r0IAcQadbjkqXSKz99+zydCrNVMM6kgNbxclW7jcRYQHS
Nnk4JIPRI/9dIyZtFHi8IgcwNDZa1p3lRUtW7PDvpjb1oK37pA9w6hAP6tDO1T2CbwYuSfBKF98x
gZmR3duV4hPEte40VAujdF3Zst9bBWjpHmx58WYha/1HMcWwZ/u6Enl2hWjzkNINDHvsu3S/bHNz
e8T0vvimTMBA/CV35jl0EyE+lfoiHR8ZH35UNeX2m2yqko8cG+OrYazliDB7n32GZ7h2fiWQEmL2
orVWsKZqfyfaShenLu2zrxA8rOdtqaUMNWaDZ29TkXa1e+ChEQwQIwnRCWrXX8lAM5ZGB5wVncEP
JFoMxFBrL0rEGT4OnshPED97DRPkJWvPSW7I/o5MPY3x6F7rO4NK5VOzaAxXYCJtxhkSAzCk2Rh7
/VTOk3NmUK66wFdq+Ud6w9BHZp+D1rt+CPcz9vLahadDNUIAp0MJWOjlGexSRnVL3rUR8v3zeWAP
A9UstjOsyVvO9q98X1zt5LTeDoUi/Xq5lMDnrZF2jmG44mWf+w1VVy+TXjjmYouGdrU+Xn80UMWX
D0dzk8YylTfTTfWQU/SI6yLSp9cR7HV3/DorZvOtchu0Hmc45GhcLIrzg+o8YQKPdQwSKK2hf2iE
UsmYtFD9WVgCQxmQgPgLt9s8/NF05JpDV1U2+TAl6fippI3s3A079PK+UtR1V5BuarDyQ9G1UJ+c
+aM3Dq0WDra0zbBQN/TZNUzAPxSVamRB1yt0Q9eVijycgRl+8hAB2VmGkLYRDQbRH62WbdQhuq7q
EPaqAQtpwsj+bp5EN2HiBuss8NoMy2MmtSC9zGWyrEdEhYf+TK3vvVmbsv9V5c22QjaYStWvQHO+
06RUndCrdu/1BTmtLrS8SfmAYYSrRk6atY8MrVMgi70n+nun33DKMGAoIyTCObeC1Krbf0plnIHx
jHYLTarOJuz7Fts5e2jDz3G5gisgxlkpKX2m4UADdNIMBobnSygrhmahjUa7ESfTrva7bT3S2xjA
N+cciwU9gNek/cJGpa+/It9s4EAyqnTEaaIj1jPbEwimFawGRgRM9vxSyZRfZHKdHlkyTZ/manS/
LCNNOv5NLTefEedujcAEcoTvgmnJBGvmvtOAY5UYyINVGb9BLzCRyUiN/LfQy979gKb6CI8eKLoN
bmlJRh8rXBPqGENNErt6XhOf+UmOnb0HXErxQKvNUokcDQnbMx73SelP6bhUH/m8RPlmmMflXZU6
WhVJXD6acCy8jSnw2pmxQJ1iDqUmlOXJ09Ly82qkuXkap6azQluxZegsQ2MGpMRiCXA8ngfEVGhW
+lplM0HwLKWAz69KUZxEUs9ZsOuLk0nzxzoNHuOUk9eV2GNQuUxlWOfm8IehcuHG8FH7IWgry/qO
zZO3MgjQmGEnmbE9pwm2AKJX1a8DAB0RmHMKcX/RvfyrhXFAGlqrEB9LbYVPpZUTP0okDBUDyH/y
GehS+sOGMIJVwDjka9Q3nfIG+j399xbemIeskTa270RaDdU7Y7I33beK2f0BSrc0wqJa5FfUem9F
hlcyDFo5HghJBJ+Y5h0ikdTHVWUb6wjvsYw2GCJAOw7ijDw4IKtx1b9WhbHdyKdeC3/sG3QtghGH
7bCo1VOlzP3aonSDWPUCCzjSlcmOXXPVP2f9Yp2uh79XHpKyndQYsgUR3tNfhtsJ+5KpSYnsrZ3I
GAmYjaG6nCKjEOOdk8w2rb+bWrOvXCd7gwX6NHNL5kmHYqAUc6MUjjlFetcW73tcEu/A2niPAGzy
G8/3yn7ulCwIWSDWqBgPz2f0EENtXUwR/fLl/eIl2R1y+r9cKKLvaIndGqu/kg7vjel9TkmlSr72
cjtTq29klRlT1CQ6WtqM62hNrEpf0k4rp4iX3sfwliscvMv+lrjmK+8SIRn6McjbwsY8TmTzLnMW
Ax2fiDLWOIO3qO4wpCRbJIeO6AOMUdXnSjwiKc9cIq1CpAqBTgr8N6lMS8Nv8byJe1tfDL933C60
5VDHqj5abnj91L1SMFk7wBm8FPaRHLxjwYQpoGVN5hxl2Jt+hjOXvoGPJz+iIb85vrKky7ceEnmE
/rX1AfDbeC6nZLxxNi4ZG4w02ae/4GdmYcdcAxK/ZzdOPoO5qsryZGJeWX+sU2bKUQW6U4R9KfsP
mSYmO5zzQlPhbZf1p8nYtC8pd8hOk6675wVw9k+ssdT7DelzByw/3jcguNr5C1jo5IOZaNuNrOWV
Vw1SnTQcxDqdoGNHrMV1vbHFNkattzoPExjWaJzz+UHtmi4qQO3fb0hJR9ff2l7LHbJAesSUIhS5
FsOlQ2xSUjCf7shQy3ELtLitZvjcdqlxs/e2fyQX69Dsp5pGcI8a/uVHBDKksAmQgNbayZAxblfN
t0Ho6TPWCSYIW0cOZ+Q5xrjKzL6L9+z4MdGS5v+xx0yFQWgRHXE1ORReHr5EpeV2U9R7ADjMRdUe
hi0bQlqVxWMjtl8aV9aNRPsyXFFZMWanxUXrgjbfy0cHiuJ5acWaeVNUd9WUyR851GQ3oNTKoipL
jBt20a+UlxSV1LNQhGknYhv9csWisu2pVjcC5JpXWmhKnH0y5OmnkC3N3mqZC5ZvK3XAh+1o5XTG
zEx77mk5/6OUk/b7+hF7JTDAw6De3dUwGdceAwMlfJ30cl4ifJcyKGOECGMZ67OyuEDPBEIBDXaA
T0Wp7kRaL4eoZKbfrv+IS047rFKCOHpk7q5OfsTveN484HBpLdGkGUKLug1of6DXjfeAYG+5QIVS
+CEunGaFunUY3vX4lNV+K13znZNauvT1MZ1xMhmG4VuCrVmFxXqnrOFK0+CbVBJI8A06SjM2hoqm
h8aoOLZfmpl+S8njcqJBkGW+h2bkPiKAPvXy9c60AVDU65cIThHqX+0mzsgNYnPXOAabJ7WVGIu+
Tkn7MmqVXDOAZQLD96FE0fRUUdTokKy5c0RX3+eZ2pG6Gt35+oZfVmA2oId9FLnHFezRX/7IblyR
9EDoObLIWhn2VDDimxbUXtkq7yEJrG9xJEEzGmhnpOPbeuNDf3V5GnOo3tE90+zDR0eXqlhBvcnI
zuZx9ecCNUZfOogvP9ZOq7iBGJhxA9+trMVvzBWgK8jaRLlxf//l4r+MewhAgjbnTaFCgD72y23Y
LLfaZcnniGuoc59EsxXZY65Nk/YGoC10o5Q52duEVuq3Tsky5dnSl7mlMq69e2/3eDzbmWGgv9Au
k+Q4uShAVNqGBksv+xUrE40az/eUxhuClVmrjvEeSASohpnR35lKrnxvjILedqP2JJ9rY9YgiZOW
Dre2KMW5r0vXRIcr4y2sEwBmiQDyQ7pUk+WXOZTysEhRgNQ3RyRxs6CvgSZLWtwNeMTTGs1UXCza
MtvE/Tza4rs7rt3nIZnN96mdleWnJTHLu57MqvdtSQbs6pXZnSQuwo/ObGPnRldZvYENvMxEAdpA
RVLJ2kBLHFOmWY70j2aTL92W+WNjUrRgwsIh19smvn7I/6aah9dLM56JyY7u4VbZr9d/NeMXb/PU
WU2WiFZyjx2LqlGEhR3YrQnTOlMfooxav37WlLSnHE2R2oHhuG7OT00MvXrX2JPIPnIUmV1c/2mv
3DpMD+FkkTfSOD42cUFgTr0Q+hhNW658Q266CeFa9D+WWXxBK+amZt5l9uIwXkNflcyL9O8IdZr7
BAm3ho6LoqDt8wfbKxpmyaI6BWD8uZpip1Jb4z4Zxw7LQ+6DIcRCpsJreBFzHXnwXuagnmcwvu1i
Q0Pv8Iv+OJeDmN/OyZq8ncGym+H1Tbo8KjiowYvgwwTWQLB6+focL8cOuNpKevwJc6NinOZ4Gpbl
oRNZYv/3xViKmITWOLPV4+RCcLekUt8QCtJ6575cWyx+VUZd2IzemrRfRj/uOHLgPfzRArMPWV1T
Jai1Lg1GB2qzRDrut98VOsCxibdq549O3Z4XssyYOzMNEOnBkuT6xl6eBprk4KX2sTv1oLv//b++
CyfxdKbj3hZZJNY/wZE4H1evRa1jyDonUoAezyDarda5cev8/bhffJAGHT/QNgDhYG1DA3m5cIbU
0Zz0iF8MK3Sy+ylV1edBbGX5ZGGI3MXZILripMM8g5KykAP5zdwUHy2thHiEPqn7mzFv9rYryeNi
q2Q8zAUPKNMvpq5f/WrIBQ4fjkTZ0EwI4go8bnjHvdiNMks5dr7caisJptYEdG9jdPvTVEb3azvI
dAo74HfbfV6r63sURGnpuI1nwaTjt/226ZnP/prM0+zTpkvLOyGc7NN/fC9sDzvDDBzCtYP+8svt
Af2YmXqab9Heg8KussXCcxiF1kZI+WuOPy5KGruzcpONu5+443sBdY4Onwn2gxvxsDB2ATQGTDVa
9SVr7tdEH7hJ4OFAEZisEnthu0hR3nC1BeD6Kr9ef+6LD53nBl4GKpKBJbrs+9//6zyWKWRvBA4p
9qqKO861ViiAhRZvLnX79aUuvj2GKOAvd9nnHUZ9QYg1U0BJzcAWi6aOZTEtn7OBWbSf2usSZcNi
P0qTakB68GK8LElP19f/2046bDWwVwTs0D1iSnxs7Oe5SiGVdlqEOhFUTugmLR1iD+3jNtEaN0Rh
XGlCxU2sc5XPtRKYS0O3EJGZIjsT3zmQVA/qejcnKTw8VW4ypMusF1HbFfkHcwAcfy+RXcM13SmS
GKfpVg1HtdVl5LaL3gXb2HZvNl1a/+QNbsQ+rHPtXZ+6KaCLoRY3zvTfadnxgU2gHeqOe8WhdH8j
/3q51qJ1xpRYWuThWdPd44Cn/VoNJxuepyylpY7UVJvGieVsP9CCW5wHVeAdH6JdvHbR0EvnVIvB
THdi2nZeSQWTYGgqhhTXX8xFTOSTA1ehAuL2MEU4yjZNWCAm0ti71CKDeg+Xf9u1Z1x3faKFZC8n
HLshEHs9+JAbS1/mKayN0jqwYFIV01b1l1sE8awhLI46ajCNsgVS5u6neR7ln0mbVKYDOe1WF1lU
H1yO84zAuNbRM8zSbyZcqgBSbX7jK7ksCvlFgCNpq6FHyCk9BATXSNvCVTmlBlOz920zy7uN0KyH
TlN4Z4q09n7kdg43zIHfefOmh5sgobq1MXuCdjg7UOX5XqiXCU5HZK8GzZbNkGpUAqxV7h1vRAG9
HEkhcY8w1p+dg7pHYFrA4+dmsMpzNoL69FUcuFtfSbLxLaEMfQWjh6EdDAxCzRs/8SKRMyijdqMQ
Ay6Bc9F+1CcMQ+vWMSMNZcznFoJPwKeqvZ/6rcGQuat+XD+mr6yHoKFD+kBGRC53+JqguU8gKaGm
ur2ZNEGKkupDoSjlNyedM+k7DZ2kG494eTmgsUJzaH8P2CwdQ+bSWnmGiy2+j5OGH6Hw0ClQ6xLZ
OEPCjSgKyRSsSDZ8GWbcJq8/7ysnkRsJpRTGk3C07OPwG2b1ClWcpvyMzfHjkHr6rsbYDdqDKLI8
iYxaNmfVhQGjLWZ3X2Bskj2YAFVv3FGvbDyFMluwz3spF/dd+lcY68ups/DYMqNuIjqNcN6/C+rm
ioyiUudgzXUsfq4/++W1CO+dRgIDEQS3LpP2zVsMs0+tCO8LeQ/VatqtQgflYbBzs4yvL/bK89HX
tHZByB1o8Je8+6/nK1udUfhas5g70YwWrYJqYJU+ybz+BQSju4HZPy6HYDipxk694EBhXXzYTseo
a93q+jSuNkCvHkKP99BBpAi1JbHuUffT7RvH+Bjg/66INh2afHuOgRjtixeImglh3FKViLvDfoTn
PyI80LfvVIRcINjrbYAb4S3AKO31Qwjbl8WMDklwpkv0hQ7L4jueOCjquxHymPoz2avXxdXar1+1
CQSc33mj8ctUE4y3GIvTkEHCT7v3GIRiOZIk3s6E0dS3yHtAvZrxcFUZ67blXaMX2Tt0eFdK98bA
F1UKmb7vM6P5YDMhR3dTLadfCyKHS5y06c6IxR4ULWR1+lKvI4K5qrXZDlm2PaUBihpqFUhUjE95
S9r9vLlt/3urK6fx8f9w4gVUh3ovinW615veQZMCq7R/spyRut8i5Sl9VbROF3jY0/8sWmUgb3FF
Wviu0m0oWW94U/H/Yv6eguYf9pFxOmPtozT8U2Def3NKsKCvN5LqIG8ZPssWPh12nmP7u8wGcCIF
4bzHSUWuRYTjKQ+OO2ZihiCDlLceY84swo6jeJTWjMvggsjwnafyrqOiND2ElRSj+ElhgDRGw0FL
/NWzh08JaWcbJb2OGqlmSW3yGebSq1smo3xS1BxeBzTmDE5ypcMtxkwUKKHQhlRHqEcR2zOiPgzw
Jr2fqQ5MQxn8lP7k48DfvUvqFAFZT8fqN1gbLOD9rM57SWnVG+i9MJ6PscGYf9vCJRNcC1N8bRlf
/R7nlqqFStcFQTam7Ve9HiQap4tExn5skyoEHbIg2lJo2R8iJw7CxWp3ejBNqycBlCeoxUkckzuE
SBJEjjCacr44k6ql56JRizOmvQvilxq4MZ90pwM+Oqi7tpyJeCuWQe3Y7Crsq/QZv2b3jENSg9XA
K/qouCjWZ8kUGLjDzEAG6vLaoFCcemDFC30a0ztj2m3qF08ZHIBF8+oESOzKX5uaQLNfoOebflPn
1dMEUBuNsGn7UyAH/ssFJlEF8Cdos6EPsIZExjl7pHVb/lNYJV+uVi+2DKYyyzHbgQP5s5Xog0ZS
n53HHsuqH2wcNGpLQcHhRvS4aOui0kenFM84LI/22/DQS5r2qUWxeHWM9sAKVETaiK1u2Uy5lM96
h1ss/GwGgZbd/VHXdM24E2X9E7ZH6oSmWOq3eY9geSi71j133Y5LzVwXoxc505K+8WsvYx0oMWrg
vZqj0j/OmK1S1LmRdF3M1E8L2h6Abg4I8/tU5V/mzPzKQ6of/9v9QZxz/jep2od74IhehtfNpE8k
LRvlN2Vrwzz1IFPiRxW6UpGPopTzjTHKMTXc12NewaxqH94gOvpyPUu2raFUahYnQJELiPDW/Ni1
TXKDKHS5k7vBBaKm8J72pskh33Jp1292Naaxwcxci5S0TN4wX3f6wHbm8TQXZUGD0L4lC/LKrQFP
nNSSWgTk9bEaQRcFF2U1z+JxTptITTftjMSP8UxdLp71JLNune8LkCH7ib65s3tm0GrDp+3lfjoI
QDepifcxApGO+DFt6/gtV9duiLxcKbwHt0+zc200iJ4NKAp8HecEcq6qDYYWjH2SVJ8dYQOwqmmf
P5cNLL+zhZhGH6BD5FmhngqlC8SoaZ80r9bHQDDS+Zkz827jpluZ2UumwCgH5TDE/SRHbNWXTWk8
KEmtzj5ywfINHTpz8L1EN5rYlZb6mJXdvGtuVOboK/BmFHBYdROTiXEi6jrBthJjT8siGAKwDIyi
Mj5Nik4hBcF3+mKXEpxQ2yuOEs5g+nX0wjUF4yEl/zFDcdCjCkXrPihk1+HiLbfplBCzpsdpwGgd
i3gHYcO10rmyClk4IJ4SIxch+oPaQlrcOMTlFD2QoQRM45cisxu0X/XmOdHSdQ7VhvHerkO4FRG9
50WeiF7er8GjNe1vFm3oYEu98qdUq+YJC3r1lufWBcWLmPZXioCwRoVOAXN45721Jpo6l/FmZLoV
yGZBrN21FbTRLSQvKqvSgwFJ8njKWu1ObJMSeFOZ4DWOEXfh28OibuxfPv5uGkPC8uwWpL+pRnEY
lB+MxHQePHeQs2+rbR6ucnN9b0iNABGjJhhsc31GZq+RIVLff1alneLrIekvy/Tf5SPPtzOa6DXC
YWOQczjTrYsgzNQNXazaE6pURpu057Xs1TbqCkG/cMg0uwl02YDmw/wClzdLqVcZNvoorEBIvR98
dMmrj4C9GhQPl9FO3tj9bJ+WZCVj4/AWgILROfyUw1moQ3vV+i6UiNIQ+MCjvs2hrIxPBo5ezFPX
dggFylLb+6nNjPyNnhkSxqHpABnPcih/tbKi+qgmJdpSZvo7nVLriwVeLoce7K3yvtSr7vvGWByp
53RkUOi4I/Mldc6YI7tF2jznyjr+qLc55Z3BSkUppdDGjzBgzerUEPXf29XeOvW0shY4fDTOF+qP
Zb63QB0uwQQM5Nu0zHTynWLJnzwTaDMZQt38GbJMZZ7FFYDqdiqbUPQcX8a1iXJCvk5VAG1uGdME
p8LTrOpB1wUkFvPXbtXWJcyMchrutMGeMgg6FaI5ae9Vn8ZtaMvTArKz90eNLz28fgKOJn4grDgB
9PUBtzB1omx7ecKHejPccfaK2Cj0LAvLVDdI+FVT+ImN4r0zr72DDs9cnS1sVXRfW23rEwYVW3PS
M3s1gh7U+z9jhdXC42wMev287tvho8faGBRIuBY/wc8sh4DIQ+phSGSEfcyXoDHyxc5kt2rStG+8
OR2fMCmQS1iVqYH7q2ErSqhiRPR7HCrlbe0N9i/DrlGAvL4FlzcJKp5o93BL0kZxj72lFYql05iy
jK21be7lhrBakdJRbrAJONHvS28UrZf3MuvtbHMg+7AEju2+eamGee76MtbrLNPQTNIa8eRV1Xa6
/lzH4pg3y71Iy5rF6Awd9aEtLV3QhLeKeEab6QkL9xb9zkG8kYMub5yiV5ZiQGzsqA3GNVA+Xh4i
cJW07ay1igUQtBPShkC+he2+pT+j3F9/qr8E0EPIgnewN3iYATCTPuQbiZ7CEHXzPB7rwapjhcp4
9hXgkOeUMbz3vMyr+xvDwuRusib5a524G6ZpBH/uFpNNjVWhMBoUqiXhTm52cfY6NJyfk8LdICla
o/HWK6uJW3kCnRZycIbsfhz7AYEARUvvTHu2/sy6N0Gu0yYEh2j3TJ97CxcosM8b8xbJiHgMVEsM
n2QrDBv+Ff3Rx0TYN60qLo+uzXf0d0zKh8xM7uW+90oLeLAb2QVVWZtgXrzJ+5A4ivKgVAP1seLO
i3XjXV8oTtPD20eAf2VywG8cMUh4XWiqWJYmLhRsz30xWvpJFMJ6qCdFvYe1bJ1rPHl8NMym36aS
ShkMbj4EntFYZw8LBd9CYvNpaDZ9QuZ2F+726gqUrqZOja8LIz1fPzKXGaoNZEq1gPADYSBdfLlL
xC3ubVBxOypLjdEwBTYkgB9ao14GAwqWp2o1hxtf+WuLoocBQwb5csbYh7iaYfhhb7NbxRwY57SM
BqJY+MB2vcVo2Bnqh9HJxvj6g15+hh5iEbthhLb/dyxqks4ta66YIYYMgZ4QWozWp8apQIZ1tACv
r7VnPi8/QwiWMH9AhLlcHEflRRMOIQJJoo23rfMiAenJa6sYEr8VzbL2nlvkAAP4Ceq36+tePCMD
YZ4MGwVLI8E/SjxIm8jZrQsWmNL9RMuhyHzXLM1Yzkb//vpSF6+QpRj9Wo6NQjnB/hBpFHeFq7Vq
oPkqTT42g9NGlZE4MU2m+gdAALo2TrrdqNou2rlgvFDPY/ilI2GBUfnh4JjcDe4g2i4eEQH9kCW1
sLAjgZrXiX451Za2q+9kI3/PzXXPLLSJ0Yhzb4TZ136GRTGHdQaoMwr7AwAJS7cOuYJsiLMiV34W
2uwG4C/sSFpQreidLSYGsIViwOVzK39SgUZJt+luBJuLAEdb1+LjAQeIze4FVEwyjVI3a5tilVfw
NA3eFrJ57p1WpYvKr8DZ6kY2cHGuOdOUp7ucA1czJ/xlsNBm+CL4/Ak8r9vtXOk0PKGRFKc6Xbcn
y9uNVaZmC5geVjcK6cuTjZQRE15gPyTiQJFfrjxPhjlsCIPFuQ2JEK6aPt23FhkumViR3HjMy7PN
YnC2+YA4cLR7Xy7Gh6tISMUidoVhfAdwoJ2FUFtMlfQl9OBG3q3wpW8s+uoTgupE0Q+wDSnny0WH
2WB2j1VW7NLYCVUdjn7fefq56srxRvh9bSnuRY9hDm1HQLsvl2pKJC5T3ROxoWa2P024SOfT/MUU
Tvr2epR45YhyNFHjQk2TLPIolLJm67g4lb7Es27OT3JZx3epBlWwB5LzOVFvISAuzycwpf32Jeoy
UvvLHPvXFAKirgKZcmSsoyzVTycps8DZEtf2XYvRtK+vtTFA2RpQjZeW++G/PiuMWhhhKsnXrtJ3
yPOyQngj4ENSZa1yTxlfPVFJ9x4dtU4e4Sb+P5bjo9fgtO4YsCMYhpJ8WGesd+NNbOaTuQnprz2z
NSt1ym8LggPR9ce7/CjoS/EWwcP9TZ0Ph2bPLOess3k8AbvGnuz1Xm2mJOynqfM1oSkPzWrcglW9
tigF2A5qAZwAQePlSa1Je1YQiNydk7Rj2XjuCTmbNfIYSsTCbKtHu5vTG096+XkYeBChjuGAaAeD
e/gSO0d6bmeKCoiQXr5ROhd5EI5V6DFRuRHCX3s+9EsoMW0Av2DrXj5fOjj6QsVcxcuqzY9NSfWX
VDVasVnt/kA3aQFJeVMX+gIwAIIPiAKJF1NgpvRHABeQIGdTNquK7XRp36W7XvZpqxmJgIjS76zN
wDMBQVamGWiLPeVVMfld7Vk/XEyNgg2d8u/Xj9blZwucjTbLLiMHi2C3h/z3cBRUV9pMSJvGXq22
bxsJF3MyqEBw0UaWysU42hGGEnrt4P7nV83GI1WowVrgYHuHQ51RGrkS449Y7cry8yzopVg67tZ5
7t7yB7oA7iNNxksGooQyyt9z9fIprRGfPspZB4MpxztTfjnPDJK2t7sq47maLZw4inZy46UwoIlY
CTzaUqs+V416C1RzEZX5JZwBjLxpbWHTcbjGUQJyutqaHeDioIJaff3I7D1/J0WKW1VtWjfu7ovX
60FW2zldAGPIFI9okKpojCU17BVHuLV/D27ksfWAHCii7x4QBUjemu00/JgcXTlfP1eXzwnAePfq
pvxjZGsdPmQ2G1ekYlPjfmotBv7UXSZS1W+cMv1eNvotmOxry2ngKshTXBpGxxl4jpSt3hadFo/o
yfktJNwTFhzMqBYmPvPUKT+vP95lGkozHT4t8R+Vd9Bgh+iYe40qbWXTYpX2z1vTW4o3U2rnpzYj
CfYlrux+4tmU5UVZf5VZvQZCNdHtu/4zLtgXu+mTCbABVMleehyDdNopVo0LoxoLnAWbTwJ1a/tZ
7QrtK8QQwHDeYmVLSK01mohMN26MD5PsHpkK4gmJkcL2WXf46KM+MbTNV3p1sQI8YnoQ1xLKjS+a
3h6DBuHhGk3rBGOpJoWshctCgaT99Ye5PKvMJ8BCQHfcm79H5UzUYMbKEosWtwDMJVgqx/kkAZ69
KRU7OTMyKqIcja2wstdbWJU9P/h30YiFCCRsEmumUSBmjiTLEfjAhDfVFpSLoQdp69r3RTe3N5AT
xxtnX2WXkeONgY26eFkrwgDmkKlb0Gj69rNw8n+a1a6ex9xTnph1MLnNhlsqQBcXzv8WZfQJGwpe
7lGWf3FNOAizuQUpyXvPGGw2vrWJ24ermeoftQHttKqDAxkAVcs/tKPn+psnm2cTF+HTkM/9jcDw
6iaQMpFuc+ciGPUyFJurXWb4h6gBx5E46/z1xGW/JKAJF1WHejZOPYiWG1/KhYwf+0B/HAl7clQK
WPvwwVp1MjBjHLdAwUXST4zaOymeVn00Fq/4WfTgN4oOrr/UXHQ3Kp1aEtUh+Qz+rI+9BNSw6TT1
GeFEYGL1WH1dUzwz0srNblyLF+K2+w/96+ZGNOZWPlqCFa1YEa4HPDiYo/NoGwzEU+T5UEtTUsgl
9uAA/Kw8FXGCbIkHs7RDPFudyNEL5SNITvKYsbjV3bwYou+/agc4Aucj2hD3Xr42TWnpEqX6ig1j
54hITFof0x5X37d5oqghsqtaGmbKRK/SREpF8etOne6A+inM8KjHMVFSFfWNgrjg587Ojbf0HnM4
XRZoj/h6HDnmkPtP5WOmmKNKJkc/vOkZpE8zzqUEzpeLt+iX5/cTXijhZNu30tW903KIG3vexHJ8
WHS2DruyVDZpWQUwBIFD44O3oY8C1DR9Sqt5+tGnqukDzCpOczKMZ09JnRsR87UnpZLc8Ul7OnFk
ydipIEiNaO62xvYrazLQK4nmfdRGYd4SWrxIodjVPXmit7VfNTAAXh6AgaoYbjMh0timIsiywQnV
nm4P03VMt3Aiwv+hLZ07viz9VIP29ct1lb3fGcny7voL3l/gYdd3YbOd/AbA7uKynz20Jdu032Bi
b2NcdOoQd9uK6XEyIkQxbMaNSuEvmexiQUYiFNEwH5i2v3x2BamuhPW2YERK6E5fAHE/W+0qGKjB
+Jx8VyQgCytFkMdPzVTYQQpe/vtkQRf0zd3kLyqNYkBeI1Hkj7lQUAFppgw10WlWEX3tJ9JSYEPm
8A9m1+a7tFprEW9pN95Z9mgtN0Lwa/sHWJAzS6uSGHzoH6ZSeBaCO5LZZaP4YrHLZ+k6wl9A3gdb
mZjP19/XKyGfPjdADEiLZErHXBDfgSIt2lZikdevgVZlZaSsDk4ffV+jwK58m9Ki+K/PSHOFtNNm
Ok6WjQzTy1fWbylgMNRpcAg03Yd5q6H6uWV6RigEDAHV1I375eIZ9/X23q/FAIjibk9u/tX+6NNt
2RLFZT1dKI8YkCwIkDcSmpplI2jW2tHWivHGxl58/38XZTFaZXilH21ZEnyhTaPE9Yx5cf/d7RDZ
E4OKKu6ucH79Hb62FKJ0O84UmD3v8uXzDQUfwYoSFWhxODXGusXZlFnvoL0UN7427SIZ46kQZ8OC
YO/kMKh4uVSHQRGyuZA16yTZ7ml50F3x2Nuw3PLko5H8H2fnteu20a7hKyLAXk5FSlpaxb3EPiHi
OGbvZUhe/f/M2gfboggRDoIUwEBGM5zylbdkpY9iRP3dHovxbazNwNb4TX5pF2hJhL1j/dM3o3nK
ULHYWYSbg4PxOjQo8NTUC3ijV7FLqzdCD6usokRoeB9J8qajDQLaDzs4XyNCPzs1942VAEXs2igT
mnQx16winEmQ/Vto2adZRjOobc3zZNGTv/9pt2bFln2dGad0fbNnSTqDTOCoYLQNGj4Fq9lFce33
VYd7/KwpO6u4sZWYDxc3qYvDDSRn/dtRgSOW5RbEiSBOs+krfNYKP5Vw+jA47l5h9+Z95oOh6cic
APnTbF5l2y5IANVcQLXBf0ICVaRNgdT4ZPzgqBjPHWYyb9BvGpVTo1jpUYWfsLO2Wz+AaXLrQRkE
1Le6FqpeDZ2wxO/cdprpBQiR8rZsi+aBhl90WhDt9Zd5Sh4FKmox3capON3/trdhLyvwihWSrQMC
y9W5JXetes2GpCrSvqqOtjmk4xnWCFbYRNrhQ6OSaz1SeaBvHCNp5JxDsxCYKIO9NX9lS9mcoM84
6Uuz5ObnZqYAe+gWJf4eoXCIgulYejs398ZNevWLV98sKkolasnlAwxyuo+OPY8XmG0pPFcTaA7i
0h9Hk5j8/jptDUo3iYNGisDOlGfktz3J89WLzjGI/+PUeQM3w/k0ty1aU1qWf65FvjxV5mB+vj/o
bW7Gx2Fv0rXmXoWss7pP0G+g9KcUVRA3mhd/SzykWIkRorA8L4sGcTJMwQ4GdTualzzusu/dYvXJ
EVb7NL1b2hCdJxcq2sf7P0vuyatoR/4qDxoR7xnyjWvd2CpPAU7GBDejKJzTNPJ2EZToFz0z9PcZ
HudA1BuzOLl1vuesu3UVgb2QSolS0M5aXf1amqhmPud1gJx3/ROwnnaekt764lLjxtO1+fv+TDe+
urRE55ujDcUnWMW0DUZkeQz6OeiyBrGMBSzWMqaA9/JBPXIlxP8gdrjnBbBx/dGnQMeHMoNUElld
f8JeFrMJGTSt3O6IUrN6ymZU2Iq82dP9lP+r1Ze0eUxlcAABiL+ud7VwGKgKozqIiPH00+BaZXxB
TGVXGEV+l/VAhOTk1rScQDKsBqrRfgldQZc1NCR8bJlT+zwOYfcs2k4gSjMp50apMz+MaZAeRDn0
L/Y0wOsvo8I+UISID0LT0508Yevz8tDIwg6RC3Xm6+mns4dQ3KAh4AfI/82g95mvgMV4KNuw+wB4
znhu02rnTG8tOQ8/lDHZN+F5ux4T5nOulxieBKnAdyaPcvvFUeJmJ/G7OScgI8k5ESGQdwep7vUo
aW1qokAE1JeR8xtNC1KEoFKJ89NHbdi5DzYGQ1uGkAykLZ/4NTP87W5MUip+Ck0bPmuZ+GAtcY0N
8UOZpkF9HMA97byZW+Nx8UhNf4wXKJhdT86p9U5XR8f1KxzXQSiP3pk+p/2iumXjN4nYBdPefDMQ
W5IKyAYGcw9y6nrAhd6Do086A+oKtB0lj51/QI9M0bHDIzYJaqQe3oKmws7UWmrEkfUIAbAYyoWO
mHfSwT4GUHJOK701jgqms76dc42drGSIyxOOrfGvCciwh49a1BwbA/nqQ53U2bNIkno843zaeQeq
A/WejMbNAWBiJECofoDr18x19d9Ab78s68L1XUuB6aYDhkWQB37jsZxr/ayh4ngyrF2dvJugh2GJ
eKhK0FLigpTr/duGUemdzehGuj7hQou54WTHZ1wM+96n5mi/VDo0JSBvXjB1s0eZrd5zQN/6oJSo
KPQYtL6t9b1XzCry4RY/wJSObA9u6uBggYt9tCdmvTUQGiAUFbFK49VcPeC1QibfKIXnjyXYarO3
xYeqsoov95+prQNB90aaQXPBsrTX6ynsylDzecZNVHf6D5rAX64a8gqBiUS99A2KV/fHu3mh6MhJ
Wj+HgT4VHdLr8dp4GKGfFZC6yoxi41B21XOP2rB2qPSq/XF/sI09ysXC2r3uU2+t3iGgACVpVoVU
b7TuRTPmX4sh0oNZZ8PFK/PiOWcb74SYGwsqxcfxOQW/QzK3uqRnZNHIcizPr9wRxtyEEXwGvNZX
cB79sYz6Hpz9NtCTK0qPBlwE7Q2wr9crOlkZfhwgNfwF2Sgg6EWB6wU5ejMUpF0ZAvhRjl9L39IE
mFqngSO8eGdbtOMDWo97IiKb0ye4kz+HG30Nd0G1KKwGPQ4lQGM4FyMBneh78b2Inb+I55PT/S98
E08yeRnSuQaEHPiicrv9dh2MFEamAvN0n9DBwnzTxS4y88T4nEIa/rGYi/qg9MrwL8QRZc8AaWt3
wbA0ccuVcdA6ljW5ZfrR0fDADHF7tpAgfm4SaHhl0XYfhyIVH/BEnvao5a9tt6t4iClDGWWHAdum
u766ATvaB/ii5aFftpE1PyFEkw3fAOqjaT1UytRVfmoZM4oFrpe/dzuA7r4Ytf4fZemaxO9MxZlg
FcLRPLuO9JjUp9D9EIa6aP2EDKg8JzEt7YPXR33j48HiFUEZWpD8mnCK9R9Locaf0hFDC8qMNnrL
5mijLmuiBXSs7QrhW28IvfIpU6Y2h/8ZxcolapXWeELpbHwoE7USh7Yris92aCG4PRtumO80wzbP
BCG31O4jx+CFut4WsxomXZVOSFW1s41iBxqNv+ywKh4b0MJBpy/Fd6RtEPIavPqiLWl3SGtPfMwV
+jKHPJrrPa+QjWMBTgDCNnEHmiY3qJ7BRVSkm3Q/Ccvh69IIWz6T6fiUouMrFYWjaKe+s/FQku28
4qSJUaE2Xy8B0r1NRfuJKGLqTH9Y7MkHoq6d5wJM5WFUekrOad1A0iQ6aSnzJRBr7x/OjUmThhAe
E7abIPzkn/92ODOUlNsxanS/YFUeaiOaGbLLVe+IKvPwZihmmFz3h7x9XgDjo7XBsaMjCRziesgK
9xUayrXhV2m1PAuzKQ5YTuSQRoflcn+o29kBxafszCA4vd0YEOixPpDy0NzMU2H7GPPOJ2dIf6Ru
mhx1Lf1T2SsuVPj33HUYmpoEr6tr3laEaiT87YMPRedhGuNzzW33ZdYoft+f2dYiyqD1/1CwOBNe
L+I86m1U1baOdY3jZYepSoYfw1DazolOFZSh+6PdblSyRyRW6P7xXNDFXo3mzAkJR2wQSGbuk5vh
yHyABzUnhwyl1/OSxF4X9JkCS1jL6uqHngtl79W6jbUkVB7VcBpRGH+uMyuvNZ0hMgXA3rpVn5Z8
MT6ya4admW7tGOkFCMAYzoilr86DsPAxrXOYbulUoUhlz6ERZAYM5pLS0+fF49a9v7S3jTU2jZRU
MGSrEtrNakS1bVDKSgoIS7XnVidt0odjP3RYUiF2/g7MAgyt3M4KvynG5mtI1wOlhTL8FuWN/u7+
b9naVHCk0WsB7Euit9q/3dyPzSTgePV2jBNjVcQPSW+rZ2lzsLPOG0NpyEZRKoANzIKvYsxpNgzF
gfbih6mWvzVT9yM5evjcRdOn+3O6UTHiUDITjSoPcgs0aVeXLG5ueCulrek7U1t+oN5WfwoJgGpC
gjlhAwN6fgciwZyPWRN102FKWge/9Q6m1CG2OxyaYqccjtHQVPbBsuGS+loDT//PD7T0VSVMpDSu
8yZcHzFXV9QuH8Gt02ZtMFgvzeqE+kQh0I7Qq2BnUeTjeh2gyO1GvgAIAyuem9KIhSpK3w2GX+AC
YqAEUWvDgr+TtsQf3Gw2oUikUfttyj26AcgJiX8Ll+4klats8FVTVHv9sxtAlfxMbASpMs2/+U7X
86eP1apFm6o45sX5EQkF4+eA0cQJOyLlnx6+b3dwzQJrBLAQCX4PpXqal77bWZiNiw7oPnc38TqA
h7XaYlwuUnky4leoVATDYUFbA2mInxMJ5QXJpLQ5RJ6SxAQgY/6Nsmix09Lb2q4yJgKzBzwU3vRq
uyYIeyqhU9BUKnPxqJp9+pSnavvZ6qP5kfIonlrFVOFGtRAM5kqkfx9VtXrIp2Q8l22XfwTnU30X
lZo/WpWV/nt/42xcwijgs02piJAgruGLron+aVFlqm/XODgZyJAjR9La8Y6869ZuAE6OohdoExzl
1rthdsOqmSMcxupGt3HbFHbttz1EjkM01Q28VXP6VJPD6VJqQn2bLtAJUYCNdoLUjdeAHhUWXFKK
VFaKrzelsM3RcZJWJSwr4k96ljRfTT1JvqDbYD9NoFV3HgMZ+qyOJfwOKUbF+8ODu3pnNemrXLv4
cFgw9d+WrhMdB5EXj7on6ktvtKC26Hpe7n/TzS0HXY7TB1ITESH5q36LAQWzqRdyJ9/m7ftbtsYe
aXnMnwBil+fSXfIEinAY/rLRuP+rkHJZAPmlkwmZuvrGjCZ7PvSRWoAdcPv3oqhwN7r/E7e+A/g1
aCF09EEuyG352y+sFppPPCI4DCn0zYa59t5Bx0P7D2J3894xl3Znn28NyOajDwY+nEtylZwkmTcI
HE01f9SrCF/ZZk7eE/XgoDEVdtL4+jgiR3N/kltnC/yhZIfYZCCvrbzfJql0jlqbzaz56mwuH/F5
+4J5pvh2f5CNd5dg+P8HWV0vWRm79UQXzJ9baRIPkW1B38+LygJxzH76L8sIPBafNZqv1CKvv1u4
tDz/Jc5QKM8axZF0cBBH9v/sm6KpgrGL93T35e9fnyApd+bAHYCeteYPKYupKWWdEBcnenGpB7wV
p6yzTgPGNBecfn5S/KgfS9DdD3++sHA0YCxR6gAkIRf+t6/n4QaSOR2aLeCBYZsaWKL2WTu+gTPX
7WyUzTlyDnifpKnkWvMzBTKh2Nz8fudFU/tNK7RQPE8pxtL0mksDSSwUpU6RgTuTr2tTtFdU2dpD
HAruCg4ksJPVHkqrJBexS9qqI3x1imZ0F1p1Kd81aIoc76/qLRoS9WdYKPinofCFH/rqRqzppFX4
Fen+YtvT9GSPqZjeIt4mIh/1BRYZr3KgzKWatcrLmAizfyryWVfe5T3yGIe+1lrn5PTx8CVWWzP5
D/cSasD0bumsk7+vronQXhIMlEPMjiLYY7WW4BOyxN0zLj0/YbctO8HB1vMgmVzo2qgySFodp34A
fGJNFLLQu4bWWBhfRuzTHsIhz8+uaJwgNON+Z19v5SdUCumK8BHINr3VHEvHSoxR41oql3Yov7rZ
FD+ardeAfTHy+hGHUUTT53FRhsOQlIrxKLpMlAclBrR4IF+Oq709sXFRko6CtiSvJwdes72AIGgV
O0/1Y2WqlLMaWVp/AtjcZH8BZXa8U9s4XX7sa2MR5zhKXCRcmihlecbc/CvVCn0kQwcZfVCnEsWx
UGjR3sbd+o1yx0pvFog+a5pqrysFOXOnUsxrcIpIQh1zbHc+3T8eGyeR/zuSp6gp4PC+trel6zqM
WLnjoElGcZmqxfpSDMN7NW2UP87XuFTZARITgNHT+gX2vLBt+6i2ESgQxTmJXGQ/KJf/nTZj+fH+
pG53OUPRreIzyhHX72BcJpHRGZ3tFw6PvZso6onNhAuDAvFgVjRxmqx52lnJzUHBCso2IGi6tXpD
s5jO7GTYrfEk9VQxbMrxFALck4eA9XNSmNPFa9Q9mdTbMIOghWIGmDJeSK6360cjx5rG0BsHk7cE
uinvLwIsk2qdERwrzk6FNdz9pd2Iq+GdAgSQaEFN9neuB0SMSQwZVR6/neflc1zU9ODBfuUfoRd3
R/DE4YuGwN8xbXXjJZyc+VNXzXtP5Wsl9fqRluxXZk7lUVLZVw9IjGmjQJLOJrqqNSdDOkoqMUXp
NJYBV6qTUvR1pu99Fetv80XqVFkh5KGDntrNL7Wy3e9Wmdb9i1WI5ivqDEhqxtY0VwdvzOwL2s+l
hg+f6T4mptUaj/BKlM/3F1Ku080MKJmykiBob3rUWjybvYGMlO9ojVDPdqElLh54ekVRPsZf7jgD
0TkN3F7ZMRuMpPIrahTm5f6vuD3+lAtoPlLaQKMZnZjrr9nqdqeGBsTAziyHF8UcnKDpYhMfiL7f
iTk2hiIphsIusXTUKFZDLXgt1srimr46Ca360Ix1rgSmNHCuF3LpnUdnczRKYWRcUo3GWm1TbEOH
LLI97OProTYeC1szy5dFR/vId+wOWcI/XkdZiULbANVWqaN2vY6LOkk6F6YhS5+43203LY9DGCd/
VfqufcTtuwAJUZP2xzCzuUdXdS83QoyusnrHV+bYe4oHw0XFfNpTT9q4VxiFpUMQnuzFWN0rdNxc
UJYdSCa1VgysF6rsRGkvhtsztYt9KZCQ+H5/DbeulqsxV4fa0wGKuGPp4MYBfQrAQ3yURqLv8QKs
fDNLUdycNTfFZ1FM53SK1aexm8TX+79iY+Nc/YjVxrHCdjHHmXM5I055dCToXCRx+94F2vHne5S+
JhwdeAHsmTVqBBhhV1BZdH2ILK2Oxs0SPipLwzWlTMteYWDjvgEKDSqPkEcmiKvFrekd1l5eu/5g
q0P2gBul8tG0usU4e1rRZIGX6CjJ2n22iAfdFnBpgdmGxR93bqjPaSCSSYqBVZirbaWGkdnSnnZ8
O+vsn3A8i7/J2KfxkBq62EuHtz4lJ4TcGwwvRZHVYCPd+xJ6BYPlKOG0UeN+ImpoH3R3HnZYsltD
4azHMKSjPEmr1TWjJElHDeCfNjuKFqBg4IqDlqhJGHTuWP19f4++Fq9WjwefkNcDkRCYsetlRKIP
lP7A6SRN55+mEEPvN30yAN/Kc/1jsiSzeeCuwmEHck15HluDkksJJDPvx/i9EmJrev83bV0YGAkT
Q8JggOYl//y37HVB+y+Kkfr1FdUcPqNbAy5HWcC1IBGMj2or/sNOQoOI9WY3m96aOKXWcTossceK
F45xwezI/OaV06+uB+m583LJfbJabRoAZJGI3ZKjratboTPji1wCkoktC8drDITVn6j7orDUK4Zx
aJVC/Z7itr0z7MaJBaQHgoE8TRbVVm+KWRlzQUDg+qI23RKliLg5xQSX5gk7vCU6zLNdLEddraNP
fTvlWGiL3tmb+w0/GMoGV4YHcw8qtuRhX39Xz3WLGq97zw9dr3cf51HRlqB1QBEfQLUpH2KlKBJ/
sp0IE2NAKtGhcrWE9rvQxjeqWJZ/5zyvvgG/ZQEHW8MZmSjDiQ540Rqd76odeqbOnNYXpYkFCBaj
Tr2D22OO+udn1CJqlbI70gtz3R9RksToxkaq/UyGF4AEwIAiV5efdtpoO9Xn2+sAIxNGAr1Bt5PI
6nrROmFM1Rj2cUCPoH92EpRn0EzMj5jOlTuRx+25YyiX2w2uvANbcXXJab2T1XPUxoE1Ds05s6Vw
s2uU52zGvRfQhnG6f85vww/KqDLiplwKdHSNxVFIrDzQuYpfeoiFRljFH9wh3cM73S6gNNukScBQ
FMNM+St+u02aJSnzroc4ohh6Sa0449WnRvXGqHvvj7cFQ1EKgIYv86g1Vs2bRhcbtIkWaQW4pa2H
4ZAuOEt0rlHtrN3mrORALB+wjTVaPxwN7LS9WYHGZoenvKgaH2k+9ajXaJrd/0y32wL9vNfkFxIU
jRDjegHTAbplGmeKr+s5+n2pZ83HRAlnwEvO20I1f90f7pbdC6kLMDEBIwV2mEara0JFxhfZMhB/
S8Z1cqCvgkRpH2LIip8A6pjovau9bBDG0IChs7XecOh7S/3mosCK5YpjzP3B61qrwecOZ5439BSE
fkYADVuew1I1eN/s/GQZKF9f67QBaEDRopddw3WFPiSYHOiIKP4UVvZHu52mj1mVTIdmwJCQnzYG
kedUD3ZqPOrIAL9ECUql93/D7RUv2QMID/GGkcuuwWXxbAlgrQLRXWGLh7GSKPa40U9pW1TUwmr9
4tRhekRkOkWECILV/eE3+jaMT32J+RMjgV6+3iVOjLU7iFAE+zMu7YMHWcdPkcj/qRsK9g+ItXaH
Aublt3jW2g+xuSQnGsLjT/wFWpDwxnC2Ys07Vfk4hsfUw0jv/g+8fXn5feBuUI2jo3rTynyty6Wq
o9DE89yjmYUZuYEW++hRD2e0JuZA64p2Z1AZq633BRAREzQliSqIletFyZOuxRccuXakVpQvmeL9
hQXuGOi10wezai+XIUlmP1XGeAeTv3U9SOUKVBVpVN24sTZwhEFu5kjVahq6BqnuBF4Ruo+GVe4V
UDaGkh1qAla0tuTmu56jEutJOZssbJv2xGyOyABtTZWYAlG1xd422zhpDEaQBicTnx1vtc1waE74
mzcj0p3Z/ZbUVR/QphwCdZjV9JjrefQLzRwvPAkTPSqI4pYHo6/cE2zamrXUHoTwwOy57K9n7WlL
Bt3UVWC7a0nke9qkYQYZh85T51rF+f7e3RqMvUsrCQkbMvXVYFXnaOEwFBF1pMGJ/EzFu+cwYq8K
Lg9V9T34w9Zw8ibjKEuk6rqlMla62lQthI7GE2BilLz6q1AB5yr4Z3z985lxZRDkU3ojxFklO5Rx
h8gDAeMrJmlrbjrFQ9oluHFMKJH+h6Fo/0mlK4k11q+/WNiJGn0rI/SjKfVwnViMyO/SsfhXSe29
J3NrBenB2LB6EbRC2Ot6LKjufYEnbOibZjQOQekJtT0j6Yw3YuEW/V7CtDUcDybKShTgdfbJ9XCZ
0fDBBHhlHQO3l9gWmV/laI0TGBvRzjJuPc84L/KpSLkBpq4fmkRHkmfoktBPzbFun3gO+y+hZSsf
jVorfy1h1nTo9TTmG1JWh2o5grYfFYotNXo2y/TPgFh/yA0YTQinE0uAabGN7C0J2Pjz/gffaNfR
CYOp7CKzxaVvro4NdI85RohEHpuing7oq8PMVsK6P6aNY34ggBu0Q7TE9du6UeM5EBFSiHDIzWeQ
Fu07YBzgNJWhMfZIzhtvtcy5ZSYEMJNI+/p7RR2iZuVsEbxFjnLsvMx5hvrgHVpVGEdqnmZgVBN+
zs3YWYe8gy9yf2U2Ijrot+isccJZmjUDIEoK4ZkpUD48QYdTOyjjA6VabAmm6Q2Mkb3i1OZwUqgD
/h9Uw3Ve0VozxVqPuxJL4kcdaSgfF3BCoi4XZ21Sj/cnt9EjpAYmB8KFAgDs+tEtFlXvhIrlYdr3
yamlZnaE7hBfvAmzlMbI6hLbFWv4tIx5/TVyvPISd6N9acfF2ckH5LlbPf/AKVH/pTAO1u8GUo10
wIC6teIbo748SoNbVGjN7uH+hDd2E0k9FzWhMidzLVFArKN4UajHwaDM3kO2xNE7JRXeI9l07RdA
BE89P/ow9wiEJdrwpyYxtIrQ2iTCkY8TPfHVZi4NZXCNGZQNrofaqcBrAgtpDQG5NjYDq7HUg4v0
yE4csHHjQeWiyf2KS2Pa1yeo1yYp6UOq2mihcwQXmgWY5DnHUOxfeBshB4IEVDtBJ3Ja1uWhllvb
4yTGgba0S+ID9rC/mI2YHltTlWXlbHo2p2Q5IEVMGUBkMBr6KNmTe9gIJcnwEcQHGA8+fl10TTqv
QaDPjoJkERqMbCM5tinAT5CaM/JZruHbg2W+GQjU9m58GaWutrEpZTaAsNDvV9cq1gluUA5d/Ril
iby61PSSP7W20p/LJMsfxqJr/sqz3pMPa4kzORzfi9nWcEZyK/x7aCBLTz3Ek518Z+NSgdUisQ7y
J1FLu94BLUAH00gBUShe8svoQJcYUewe7WJMz5XXTTtX5saGkyJOJKaUZuGHrMowS2OCgKx17Eem
kvavwBWJ67qBDhPTHt2Z20auYlL6BHlF/ZcGzWowaqsdSvUDg1WdSuI6ec+LvbgXvbPHM/Bkoz+0
Rr/sjHqrdcJbSTDGjUWzi/tqFYw5Qs+TpbKTYKlV/Tz2hnN2YL8GoRWesdl5CyIWN+tU5JeIKORQ
40D6tmtHLehQZntMDeQqx6gOd+7zrZUnkYG/RHeTmHT1iqe4qc5uZiRBpVbuKV3sry2SbEE3hNHO
N946YmgUE67hegWUXZ6D3ypFVBXVxbG4VChOv7XjvvjR4/JLQaHqn71Ss99bTo8Rm6Pk7+7f4BtT
pIlBBQzGD599fbZDxTbDMCyjQClRxZumBV+ALkFzxhj/Q6gInh6kCm1aSaBerSbYI2/oMUwMqrFc
zhbu7E92DIcp68o9bYGN14/6lMHZfG39rcv4c4gMfyFn5UZa+GLEkfFSVUv857kRGt1SMZHyC8jY
1YQgCsV5Y81RUCZjJI51O3jNMRX4z3eJqu0MtnHpcC75/KwgnYJ17GuMPVCdhEiGyrX17BUjL9xc
TskhabyxDULF7L/d3xpbIxJDSNdaSqQ3qglZORV6aXDtz00Vnp16aQKYjb9itHieAA/tEUC2hiPr
Q3BD2txgYXx9BNpIXcbGsaKgaxol6BvNPHIR9Yd4id3PWecmOwu6tfNlGoEyAswo6A/X4y0I/IRd
ZUaBLYh6s5AKjD2jX4Sz1X/IaoFhYoCqEhiSs682StngZzia0pWqqZcgCavWd4rEeh/yOv15dMIe
efXX5cqC3Xs9K2fpYV+VRh4Mhr4conBQHtQI44cY36A/L/RQXmIwaWED6mI1VJMknlMuZh7Moune
GnphP+JwK57TRRE778PGt6ItgBOS5APwOK2eh6JxC8D1SRbocY2sQNYjy2Q2bdkcsnGcdpZQ/u5V
zCG5F9IqFwLCDdTSGAd3cWiMBZmlNl/AtzRPXbQrf7KBE7ARe4b/B+GbGGe934E2DbJjngUdZM8z
QeWn2ArVB7G4OGFBMD84rSZVOucBKnRaP8St86cefcTPkAElpU0eAG1tDdjwTWsvFSyr7dQnXYkj
35mb8jsqoP2lmtJwZ8dspcX0OCkWMx5p4BoHPdGRyA2tSYOsaIkx7D40qRDboQim0CteesqKcKBL
52i0I1W9qux/lUWYPkSlaSZ+VTTG36Ylkn/uX3QbH5yiHtZSQCao663fQK3UvdYoqjRYklEFnqjA
MomzPUbLxhPPZqLZDZoeJYp14y6ciaUGHEv43jNIURD8WD/qpCqIYCyZfZ6EYz8pg0D+GzmMPe/g
jRNEOY0rgYSJmvA6wIAYMtdxnuVBns/pv6WjRM+RaOzHxC2/3l/NrXnSQQeFRXkB8ZLVZacPzljy
ocFilK39SLaSXYgI1COVe+MokOp/Dq0+PRMKmA/3R954QXiF6d5oVF0ApMk1+C2IGrpYra2UOdLN
TH71ltUdxWyMuA5bTfcwFGIPDLY1VQrPZDiStMXjdz1gHy829CPAztmgjie6v+OhSxPocnEen7K0
cd+H41IfdASv3/+HqcJZ04hNATatoe/kPAmaPSyyiWrEAS1r8blz5++zOk1nt/Scy/3htnYPxQR6
wWTcklKwmugM+MdMJ/QCRqv8a2qtyKfqjB1X3Ou/7g+19RGlfzcBh4xz1hqjddnOXrmoeaCL0oZq
Vmp/l31evBs1+qiGnXs7eK3bw0+xjaIN/Crq+jxj11NL2qXtxkzB+TBZMh9PnepNNy570p+3C3g9
yirYwEwvK6sceYJWz7XPY1lScdPK/t0k6Bz86QJyxYB341nhQ5E1X08opqvtqfVSBqCvuvcidr5j
Z2s/2HETvrSofp7uDycTwuvXUvbs6b+Qv4EXXhcUTWFpTaZGZeBKj4yKXLU7ZHDV3qjT0iIFg5Px
wRIye5twg+RRy5J2JzqQkeHNT/AoEdDNB2P5+tL+du7RE1dUJyrR9hND+AnAm9shp2rWn6ypGx5D
w1POZZa4P+9PfOuTSiUN2YaB/bF+v8fSpOXi1mWg0lg7ZrXUaDPDiZaaVezQ77aHAiLF7c1nfXUJ
/W2CnVm3VH4alCKHEWnf0hTFExj3FKxKaHk7qI/bA+hgNgq5HUqypJrJH/PbYIDDejfyRBmMSqy+
8coEzXmBLpuVgq/DFjrZCQpuL1HGo3kLBhQux434XFJNwkIeDXxEH3Vv7XTRg9SYvNM86/mx1vv5
7MbhDMtjUn/c/4JbIxOEEHwRxm7oMzlZ7FauXgRjNXoHQ5BSlZyeC071qR+a03xh38+BOhfjTnV2
a8dKoWwCLLIPsDzXa7wYSohnVVgEjWK/9BCXAiudf3VdUaMnAPHQ78ik392f7daY6CNI6R1iACB3
12OmOajlSOUKUp3lp9AWczhUpSifpxgULmrN9WGI+3hn524tsQSkvFrewWZeDVohWtLkfVIGnkmP
qAuJqqJ5UKFjDeGHYdCyc5Z4yRdNGaK94vDGPkZLQMoQoxYla7XX8y2TuqdhhGisib6gT55edgcq
gtAZHAcdUjudd/Lljeo/7zEtd9okbCkKpdcjKqVb26NnVQFVW1SUSk/JTT/JbeM7N0TUHyOQJOVF
QVGUIpqDGNABY+gWcPIolVg7oe+hnDbuDXAhuKRJrjLIv/USEAcOqYrw32K12qHJnOURnX30rPQ+
/HV/d22kM0wY120cryji3QC6Kw9736JE0igRlv0jRsWgPjhNy2tqJeNzJeLlK8hzQjBNS5JHfcI3
Sak1Y+fy2thvstvDq+fRj8Dy9PoTFO0E7cxA5LoxrfEDJLHsEIZ9/tXF2Z5g2y0uFkokQchVs/MO
bi0AjkaM/urpitjc9dDcW4USZmTeEZGY+tLElngx3dlDVKDN5LwNF4VfblG3fVbsJP4S5uBJEUYx
3XjnQdz6LfR/pcUGSwFJYbUMU6rMWIdHWbBoXU03JqyOThMPT6ZiD35Zgd1SjNB4TCehHDwIkicv
Mou/7u+I280HZJBWLZ0LXmXqLNfrMScmTtIjklPLXHS+jj+fPxlKfBgHpQ3uD3V7tb3yPmiR4NyE
Opz889+eLNRP6inB99YHYufBsdXqL2OdzQEy68VFwU3lqznZau7fH3VjlSm0IFIBRZk0mv+8Hrav
Wm3CWsHDx6TXHzroN0EGVfwFapUIsFj1gnyx9Y+wHx5m4VZP2tQVO7/hJvpiYW3Z/yKlAabxKsD1
28yVvOvy3sCsfdYS8F5ZAloTpn6Vw2YaFeeguYv1Ia7mpKd63k7lkbpofrm/Djerz2+gn0yPkcyA
HHP1oYUC8IHzjKJiaEWP2dxXZ8ds0mOcKs57MeRYRc+79qY3t/vroDRQkSWQUoDyIvht4p3W9dFY
14gNKlWNHEk8PIS1ORy7ufiqROF4vj/H28qFHE+K4UD6A++wjqrhTo8GEswCVczC+1Lldv3YenH3
WC/LHBgoNj30ni0eERF33rVDGr7HmdR6GHpveK4m1fjeRP1s7Xz8m8tOFvpAvNFLl3HEGq3IpZKh
iNhKM3vFPZVVreP1Xva+2ebTwfIy4WcOwmH62Jk7y3FztuXICDO8lkyQfFztfAsLTm+gle/3uRcd
m7ZpA4jtqT877R64cHOSsnIqvXLkmNcfuqCVa2J6N/qO3SpvkEhUD1BttYe2SDF+9Tzl1OpNe1Bp
y/5pYConyZAyxSboXmvDePZSKl7NJF1rhFnXTo32UoLn+jHrS3WuNLd9HysOwp7IzO29YzdZKWPL
bwuYgMYrL8r1rEdTrUIKrMIPm34oLlViGP9E1Fv3sreN1ZXvA95dcGnQF1mdXeQOprKb2tEHH1+c
lzEGG1nQi3tpW2s5CtGJc2UUSEvMA46V98/UxhFGJYDdQ7qBOv1a8RKpd8Nrp2yE31os59AQ9oPX
OxgiRaF7KqJuj7q7NVfqnbKfDPb7xnYKSDSWpzYSg13Wplgft0OAq7xxaGBLBQQp4U/DEdGlX9I9
HdaN4wK7AwXaV/UU+NrXX5O2tTYC6kd5tlTLy6z12VvXEPm/Wq3pO5t2a1GluiR+EZTCqOxeD5XN
jdETd46+ZXboxYw4IuGFUXfP+WCYL2UVtZ/vf8WN218K3MKIJtKUWNPrAXU9QqOma0b8KWPzGKVz
fskND40LtWyPSRui5zcl5Z/SZihsvAISqEdxN6xvY25iVwNZP/ppFU+nEBG4R1F30RNM7Hgnrtv6
djRHIc6gAEs/ZVVOUVlO2xo5IS0ipefkf5yd2Y7USNe1r8iS5+HUzqmoooACmuHEahpeh+d5vPrv
CX7pF+m00iq6+ww1kRGOYe+1114radS37tjkQez24bf7S/l7ra6ADDkturxsYFOql2uIuGstPBic
aAiUROvf9UqawGTlNbECmk094SN7GDen2dR6268VL/zmRUP6kpleOPpYy/TP2lindIaEhj4fkMDM
3huKrlhBMarCedNlreMdlCw0v3qLk79Niiz6XqPKjydfB+Tvz2Cyr+Z7AY4Sg3LiaMPkiVpdZFra
VqoYPC7RHnJbb3TtuatF9KHAb0EytfcK6b+dJFZrKAWP5aaQJ33Nf7S1OVqMmmCzgeHg4uCBj/sv
EKzM8pMsHKM3Szem3xxWcrkMRZ7nH5J6zsYDSCaSl70Txu/dIcw939IL5DbAQ7v5y5RNE/oSFkLD
/tIvw8ds0MadVHnj5MLtkK2NnF9u4tVKURnNbBEqAEh5Si843nDRz6a3arwiY09EPg3hsbOTKGw8
M3JfA5iTtRGty9/0RxSl4QfWjK02BVY1Vx8iz/vR6aW+s623BsFcFXhcdvaDelwPkrdLrHWtTrAg
st4XhWnTn1Kkx/uHZ+MeAoKEgga5AKLRmgu2VJUbq51CFKoNy4VPOjyYSye7+qP5suSojqfC814f
BxlUU8DlpH8uicD11BJz7rx8IQJLm6b4n0gXLT/iDFD8kybIs+2Ee1szhOeG3gz7hLh3haWow9Ia
SUSsX1VxVkOvM6sPHapwXxp0GdGjSJqT20T2h/vruvFqAu7CM6fGi57nmoGV0AE3lnR4BFOpolwe
FXb8IZnRZhywy0V2LLPSJ9VM47dZNyo733Tj7mVh6caUZiRgbavtCaEu1gqPy0OW6I59M6vRmQJE
u8gePWWvF3Nrn7JBZfc73PqbjolC9SYoRGIKnKKwv/HNdd1XE3sP+9ualPSCpVkFBi5N09d7ZvG8
mtiKjYpn3Yz9cdU+DhPN/YhgoLd4/+NtjSVF2R0KrqCM67r5xOuszj3U4x606WCJiXCn1dTmKUmb
9i/OgtR+5+Ei1nHWkhoFeo5QD/ENaDS0vUO2RzBTdn0zq1qycxI2vhSJGJc2pVRJj1wdu35cRkRC
OQmGijx4W5nhY1o01U6QsXEhA+VxXGlxk1Q4+Sv+uBwNs+iMfKYeq9WCisJYaQ6lPKvLfWsQZf1m
zmx7B76Sd/zq8SLPJBamWwiloXUvPZhJzYvkDkifVbFy5HCrv2hiMt8irzT/D9c9GA9a0la1L5R5
xqozd4R+evWekbkuDR/yNqVKfz1tkUfwnYqE6xrQxE+m2aE435fnEW2SnelubE8IVLx2pFhA0uve
4GSc9ARUY8BYt7TPVtvZn/s6MehYS7OdoTauMQtkzqS0yAGH9HA9KxuorW96cwgMBDwu+qCh26NZ
47Pi6NM7a0nVi1tjJYDqrbGDu29NkkcWhjSOf1Jb43rkuGMdQ4NJWtYsnqOsMogh4rFCcDw35h1l
rK3BSGJAYimH4R20ujF7h/bgfnZGPD/b9HOa0ISsKob1BF82ebi/TzaOhxSYI1IFhYEnthrKrC27
UvEIoFdSGZ/nVtNPlmRwtuzrg9GMe/ywjeeP8RxZJUKqFVbm9Tqmnt56lWahOlv0wykCEPOVof5s
a8K4OJk3PRTqrh3WxnnkLuPbESNhZ7gmgNqKipJoPPTBbJlp7kdU6FrfnD37OUJfo/JLY8i/ZPy/
th9VdflJd9OyOt5f541PCrgGeYOjQnOlI3f2H9dQ74UaPXSsc2Sl+X/CVNKXWfXmt7bbxXvR+tYa
g3FRYaSyiRbTao3txnLjyBQkc/iIP/TGZB3pVRreJphjH6TyG8zqbE/Ce2uR/xx0tZE6LdGWyCbr
qexiCNLFmR+yJaLbV6QO5uFJ/KjYxc+cjFdKr/3Fs0X1kWontWNEYm7y11S1WiFHR2nHPJSjhpUr
amo4uRZ7JYKtL0k3BswnUmXek9WXbMwoAjpidScxzBetINnK6A45dImtne5vmt+NLauXBMYyGZek
wiAgu7p1sOYpmm4y+8AZbNy1mip5XBQ9eWw0kX4vHTQEfC+p65e616ns9pe+yu3az80mprcgs84y
YidsXuyfmBMsCYl2b/0resRN7//QrVuEnjjZCSQbK225Of7Y3e606DZ0aoTo5kL56Uxi0v0iVeuX
tqINGzEQ7eP9ATc+Al0MXFl8CJZmHTvA3S66NOE40SIWB5hwtG9zIOST00TLl78Yip4jSQ6iDLP2
FDBG4L1mUHs0pBvlxShSmEjpnHNv1YOxkz1uvG88LrDnWUWionWeTXWgzgsLrmDtogitGNT7Ws75
p75IFKQpi+pSQWr0mwnfvPuz3AjGGJlQTCriAFeugjF9bsG3rakPMsNWLriS2oFnCG1nn9wWW6Ak
ACRIsoUn22/l1fXHRqkr0ovFZEMruZ6/sZv0vePU43F0I+VoRkr4Mg5e4k8qfUhRZaK76BTezou3
uXWklZSUupSw6fVPwNrabFkIXgOVU2tGrnlQXPJamHvz4f6ibg4lIX2kLeikXjtWtZFK+1Lisku9
2b2g758iqJlqJ26Vcef7bdz5hJySwEVSInsDr2flqlEmFoOF9SonPMYDGFEn9Ogcia4POpJmNL7L
vZ6W21ZO+TllxwdKg9L4cbVrFmGruSiMPhhQNz8tuZMe0QBcnl304S70QjjzqSrN+pS6iZH6dklh
2S3D4SlUs/Fk6Ml4HpQRmTwn6sUx61L3UHTzvKfwur02pJ62jMo5WNdrUzdulESZxqlqo+FdH88J
z0TpvaFfL/mIKqJ3sCksXu5/+433kKIeWRQRHOdpTdQw0SvAAo1t1vTT8EDfR/MN1bD5rbosWKj3
eWr5etiHT0lDP78ien3P53tr1pwyyR43ADfX79SUdGA5gqjHUCb3nLXu9NhEJHaRiSJOrWB/sehK
tkOJ2bpG5D5AMgAgir14vdRxp7d6CSYfDFbpvo2wEPH7aNwz8Ng6VxTagYjkTQIoeT3KZOoVCt5c
VmZdt0etKor/6rz9FSZ1t5M93qpbSQ4V6QYVDqmUsqbH9yF7hoa5Pqja0PVRelTeVUX31ba74llX
ooJSpakf1EiZEV4t4M6rZXtQmtp8KtJcfLu/pzbnLVl6Eh2T9K7reZfDKIZUl88D5vAno1N+IAE7
fKLqUe4UIDY2D0+QheIF8Co04NWRKdpUJzYPuyD1SjXy26JXHgo9aU0fMfHlXdyUxgdsJ8Jfr56g
JLID/GE7gyjNaoJL4vVDudRw5cHkvmth7fqT1dnvpnzabUPfmiLi7nBGAZlRD1jFLAJ9/ZB7mMyn
V81TVYnpM6IioBH6aMPOayi5OHXRhv7YtR1eVKgQntLYqR9ggBdnzyznyXeLJDGPg9l7D15M2ekQ
KaVyHK16+ostD7uNYFCy20nd5Wz+eDirTGuqePTwKBYgr5kn4kOWhMmTPTSv7lGSeQr3BdDW75r8
6gxPylz2Sl1BMQm7S+bhltxN8G5EX8WPtlM6O1ttY1PLPFdGBWzsGymsJo6VPGJIyiWsWktF5sCj
3x969I3P97fXRpgKxUHq/sIrh0K3ylHqecTJssfouVP1GQneMfeeMhjs36qpc58TJW3+d3/ArbmR
hcmWL6InWn+vv5qJY+Q4lwbHCKG2i2l2nzRFwYYm3tWF25wa+CANNtgvA7esRhJZVdcjI4XWQpRI
N1kQRyECQpk6PfRJIXaet1uaHLuEMFEGxEAHeC1cDzgLM9KdmrWkvhJCOlTFlwlZyTeGOeCl0ECp
OTaluXzP4il5TPtQeVZ4hi9DWvfq6/FRkgCiVtnvQ162+qxtPTYDfouoDo5N/S4Lc+NQ23EpfLtP
pr8ZC5o0QTrtEUjkX08b/rpBbss6V3kk8gBxAOtNWyJp6BtKOr3c3z5bVxRgAYg9ZBWo5yu4a1Ka
TFkoXQUlykzf4rRPv9aQURAhjdPugPfyXPh6q3k7z8zGI86bii67xA9oiVx9WtNp+ZstswvyKcT3
tUvDk9KX6un+5DYCJGmYBuWF6UmaxPVKGnHv2HHDKInXjYdwhAdNfx1dwXNuBXR8pk9Q/uKnsUx7
GoiHPUBme3jKEqTxFBnXacDi5bkGBCSPZmuc02E2jsbSdQ+L0y1vOsvozt7kKRRozfAyVbs1u9tP
C7mSU0PEDrnuRlqkGac66UzIBKm2LN+mIXOPIfJ5yaGcPIDhPHQg9Q2lo366v+q3NxJpD/8BDBOe
wam9XvXCtcuyEGIMsL0Bq5lz9X1rN+8aK1O/3h/pthucDAs5dzpqEGYEfF/FELOSTUbSApRgJ9tY
xxGZifdajBWqL+Ym/aY2tn4OdUf5Pi1J8Y4ipv7GixPx2JZd9rXSBuUJPVr3Y6GGe9p3W4tP4QFh
UPIyCZRdLwIMksJInbAHMwlpvGlVLJAaPJpLzKFagXmja/kx7vQ72e/tluMwg7FKih03yJoq0+FI
7ZjYcQWel+a1Xy7unNM3bbff4BpqdoDwQXI2hmr4LhbEK0+pseATdf+r3L4T/AYEoEDKuC1vymNL
3lbO5ED0EOVQn1s1G57jqKv+0Slbf6JK82qdDYl28v/RKQffjp7466VeHFHqbgzeO+bgT1gOpQfR
YDoGr8XeeZI2tjYzgt0B24vdtubn9EgYO03G353xHAe1GCLYLK6NeFKx16uyORRyZTTCk+QB1V/P
Skm6wq5NMCHVE8+lKz2Ock8rHm2933UK3ByLawo2ECLBhC7XY+mDk0VFRY4NZKI1j5M1Vt6lTHGi
V71i/ufV24NWWdncCQWaau3qZAjhxergMVhV40wQCvM5MZYwPojRyQ/aPKZ7PcG3bw3yduBaRJt4
aPIYXM+OVyA2uob94UDfeKbhMDloFTfB66fFhpcN/tQ0oWZcj2I2qWJ1E3nFvOjxdECAkoa+0Q7z
1o/tRj8mVVjuFfo3Z2bDZiA2IXC/Qfwj3Z4xmOaSCRV3DLy4jM+wN9Q9auXW/uB6BbfjQoPjKH/H
H5mB2tMUDHwMymM0MGdbiLv5aIggBn873F/GzaHk34bApoz9VkOlVRYmI6WpwKjUKCBC0t7kw/Cf
2RfuDhC6ARSiHEephKybU0awfj0rWsF+uxFzUbhtHTRmW/4si8U9ZLWZPpSLYj+ZnfkSDaP2I4nj
5Qs+RXt2FlsfkACF84AEBXfzarZoVVudh25eIOhkCiJ7WU7oZyc7a7rxKFDno4zgoIRGdWp1vGkT
yssmy+FuzmLhCRjDh8Ga86NRuv3brvZarPM6wFi0tM+14cU7w299UjijFIjhnYNxr2I9o2oMYQ1U
bPolTk6TktYHmvSHoLan7vj63QNlE6K8jDt4fq4/aSsmxc2LEnPoIsHkoZ6Tw2BhvjeZtbLz0m7O
SqqjMS95l60+XdRRf65V6H5oobc/1KGtPnsiyR8EpLCdnboxFLuDxjMToxVahlZXSz53ZqEsFcU2
MpCDmYv6qEzO6Odj673+7UYCzSYwRwqUB3y1VUY1HNAqAVJUF27/WO8GxK6lGK0L6BYFVYqty/1P
tgF/yQ4c+L2ooUFpXFMZmtzKBlW+qUWCyZifZ0tpve+VcdSOZTvV/9mdGXcQxvvCovUucT7UuaPR
4diGzrspxc3jGNmF1v+787O2Fl2THXCebE+nYnG9lZLJihTbpfyTFVN9UkY7rU99N+KRBl5d/bIt
iCQBTYBC/6cVo/1W7QQsbLynqydFM5GJNpMhM54mSzjUCbNc/dgZU1rtBCQbR1tCKOi0U+4gIlmd
rWWy0nlAQDioFLRs67qeD0i1m0evTt/FNc6HPFTaZZjr/pTp5V9c1nBP8edAmJ9naN1UUjoWObkN
/lsJjGEHz1Ie40j7ofa2tgP6bn0NQ1JdoFvRTOCtTlviZZFSk6axAzFzL0sQUFg3IrCWaU/4UC7Z
dUGURh3QIgBQXiG4Edcf3izTchhKWXDQkBusmgjYtVHm/+ho7v28n2xMSMwBOCLZ47nLv3k1MvY4
qGrxKSmTrYX3HTDWltYzqCcRW2nUp+ybbZXFDsFlY8swiiN5gVyRdC5czw/rIC0ZTAguzGc55Eun
P4o2Nf71ksQ5KZ0pTmhJ2YfYi3S/VFvz5f7B+s0DXM9S87hjIGdISG4V2MaDZ2Z0uQ9BN2BRfdFD
2nEg24Th7IetJkI6GWiLOTp9pZjHUJTd5OMK0f5K6LP9X2b16ve6EPW5xCToNISheBhRZP3cKmls
H6N0NNuTMQpd8eNMtKBEIxfqMS5buzrNYGLxJU2oNr2xqk47ZkbklTvzu81JCSYkz12CDoAqa9Ah
xYmrs4mRsBjz/omr4eyFtqznyqTUUzwKVTkGTvNMM1Le6th/c+khY/81j+0PRYcundV9uL/kN7mo
3FEInf1uvCesWr0fiTWkMRXELhDYwL0kSd3+oLA/PbStp5+czqWvmchvT/PiJg38PSoFMcIaoPa1
gGflYBGW8YIE0ezhi1GgW2q2cF2XcHbghKbtzkNyc0X8PjdQSxgL0sT63OZgVxUK410wDI24hFov
LoMZYs3t6tNOrL81FL1qUtDDJfheU0FMRdMHSvYdbkFNc1bSJUbiHa+ztvL2iDY3txGzghgg+XWw
tfgM16e1L3SrjfOBXi23CUv6tDrz3zzVwi/dkLUHLCwRO0yS6bmfF3Mn7NgcGo1SSXiBmLAupBvW
WCaqOfIBF1sgR6ubvlslw9mdxuhpkorSed1kfjtV0fn+ht1aX7rdKfEB/TLv1RWVKi3WIy0k4oSu
Ob/L9AXJbns8hlmzp7i8tUt1yKHyzgdEuCGLGY2VWN7cYUjZZj5oIkKVHkKZuWVlh2Ww9Z1q3+Z4
4Lo2oxGNr+trwJF8ZGoBgaoq6jFPoLfXpolPjYsLJiW/vb76zfFIDVlLnmquo+v9Q+hF7+4SSwv2
dHzp+to70BJZPjR2BN2kmff8OW7r9WxYw5Gi3DS8wsCT3/aPXFFXyhpMPO9RtkXp4qQqWMWchEJb
U2D0jvUuT+zcPRie0/PseEr0rlTNbnyvCqzDYRqJcfSL1ihc3017F2OCgj5N/lD/SDO89erURP5Y
NOh/e+2SGK9WhyR00hCNAKFFbfHoTW7yHMakz2S42df7e/o23WQsaERk6pLOAIn1emGiMS7ypVIo
nyiq8pUzW31NzcW8OP2s/cgJKWysIIroDbeA/WIq7vJLU5vefW3aIn8FQR8Ginwid93HF860IiSo
mQdqFi6HXneTf+eiQ0GyctXsn/tT3tp7OKbATpauPihaXc8YMcWMXraGWlhv9O+mMO2Qn1+GFh+a
MEkPXVztERJuIihmx2VFm6AB5ArWeT1iHaVwr5ua27ItlU8ebRYfhAh3AqjNQSRURhmZMG0N6+Og
siyjU3VBNijTZytFmSOdBv1yf/G27kCcgv//KKvtomkQSlW35DkL4/wgYt0LhJchCtYm9vH+UFvf
iRsC9IqaJVXLVXzg9vng5FSgA8Vt5iewSDzoCMK/VkRwpa/M3Lr+/RG3JgcSIBUguAPhy1x/J1ws
p0KpeEA1LNODEB/oc9y7YI4NSuj3h7rtlWNPIHBImAdfhMR2NTsa2CxrMnhBBeoZ4mh1rfFBB8qx
T1S4m4/KWHUJPmb1FB9xRp7jI/FM5PhWU3SfNWWYHd82Sy0LBMV364HLgub4QtcH4ZdZZRt+rGba
+0S0kKCsTE8fkrFXTH9AW+LnaGLm6w/IR+o7n2xzAZmNJDnTL7FG5Fq+iV1abhd4zqIj0zE4p85I
1bNHhXlnAbd2BzAtCI6K0iEgxPW3ctyicgqLKlYxpfOxGXLrB7hYGoy2pRxGQ99LabemJjt5KGZz
c5DyXY8nVGSjtXBhPB1Ms1B6QjgnT86mGf7NNkTzBOIc+nM0Na+G0qLMBGukqutkYYxI8lg/JfNM
50tbxDsJ7EYwBZZgqCAcklC6Lp4PlmIP5iz6oMdl/FeIwnzpV+Y8BLaq1G/gXebHsVLLw2j19atV
RSFLQdJG0o8CCcdudSs2rZvGZVVAQ9Hzyrdrq7ukUCR9Rxv32sQ3Ph6wGwxBOOHUn9ZGK442N0Zd
EFrEcfS/oSuNk171AxWoMTndP9fy21ylkb+1ZrGOodiFKuUaVaxSQf+1ynMaFUpJfwtN/qZV7Qn1
b83H4t4APeX9ukkquHo9WrGZT2ehH+qLuhm/1p0+DiSWVfbj/pS2B+OhpJMA1GnN5Zy9VrWwbesD
FOZiTB3G9k2G/fIzCtva5/tDyU9+s3qyHZE7hF6EdV/0hH+hnWTgKZqHZ6Oul97ZWIb+lKajFaAB
rYFIj68GF+UnA1kk+gB+IHG6PtnI6DZL1TModJbwqQ89FfHZUT/NIY2lA6SznTRta5IkaGQu7H2Z
xVyPpwsaXBzUnYLe7urjaPbjC7bc5oXt5BR0TjXlQ4wG7k7atHFfSoVs7hTeNlmPvB51mczWAnnj
vakb55gVo/vgoTGD4TJ6dpBQh+P9T7m1ayiYUHfi5QYHXJ3uNImjEmnnNij7pTimTq9eSmX8DxL3
Xh1hYz1p0abGipUQoN+6w10WF7rWUVreORjNIqz0L6mZIb5eqiptAo7aKPhvdrr5/f4MN+5OKT0r
e4cYnera9YpymYZ1I6O6qTGmg4tunq9NWfm2zM1FKvgbflJagrpNXu9ka7dqLmiNkoTKZwg858ZW
oMGhxmt63EbtpitfUnqe6wBcdXzXDQDPOJMYgZOo+Snpu/KgL033ofVGxObRcP6vmtXmGClJ+RfI
ClcSPwsRAPmcrNajMiajt0rSYxgv41Gxav0hMozQL7xufrAjSz3fX/9bIpZcBY9/CaJoUFgHiEbj
CjVOQAI0BXQ+aJWSACnV89i9KEO/vGhIppmnPvGiNwCypXYYlXRIArOam/8N7kDscP8HbWx5fg+n
Gu1YGSLIP/8jx9Tq2I10ld8jpr71s6qwsJjQvwFM/EVoLEUCqIpLp1doBtcjGTC5QVYS4AFUKsR5
qckl/dkxOuicVi6eE8/I9ijvGxcIxUggAjrhCY3X9WpHy62KBrk2oDO2Pg09BkCzVD7Oeahelgye
5P3V3ByPN1TWX3i21x2PGWBtNLt6GzhTaX/vuqkKOiXTqXNEFBGm/NVq+OwmqS0I9owayA0D1+1E
3Wed1SLnYoa+ObZqYIDsnPVO+ZuhuMw9vFFk18L6mVMWJxNWrbV0JRlUPpM6fjvN3k/TG6OX1y8i
4TFiPDxygNpykf/Yknq4ZGOjzS2qAra4WC16ibhCf1XsFmunjlzg/nBbJ4CLUDahw8WEunE9XIxc
4tySVwRTZPU+nTVeYJZx59vjLhi3EWjxqSSpgQAI/Z/VEegbqAwwd6AjuuRqBMwaErFxs3PTbm1C
ya+ExAVhihfmekLVEmNMp1HoyxFuCnTW752YCBB0EztPirnFTjy+eacBwsADh98v+1KvB/Riq00y
l1NGI0vBHQIEGJedd1QaDXORdOxPc+cqB9rdCimqYvu9nrfnqHHMnV+yNXPZjoU6G7VkqHrXP6Rz
GzoldN5vzS3SoF7wCNcrp/EnIexDXaNNfX/rbH1PLCg4eiw01mOr7xlT3+3imO9ZZ5F2SiPHChrP
s9/fH2Vrg0oGGs58BjjTGiKPyS00t0u7oFmM4gj49bNyo/qlgtyxs35b0YGsfmLnKX0H11RSQMRm
NAziLRv15yDGZP5bODblE0hHDtwUL49einoMsUP08f4cN1eSQ8/VKYla6+KrPaXI+nZANGLItS9F
GVdQOOiBuT+K/B6rUJ1UWLb3kH+grbGKJ7sBYpNdgc7QSaBcKPnH32KjqNCDHKejMbZoAKDwdFHz
QQ20qY93gq/NDynpdf9v+LVKe1ONsZ17TDI3KpuC92S9R62hCWhxiy/3Z7oVX/LWUknmAqButLrU
RKcZZSq4AxTU0A+lFoFnCEt5U4SLEVBVa05THZc7g24eP6ZHCC3dfNcZq5LE/cLUseZWogQ62qwe
TKFagSC4C+aa7vv7k9zcrnI02IPy6l4lJYlVy3YsxitzkT17Ig/P8yA7Pt08m9Jj2JrKS7L03cui
ueXOq/GbtLDeS8Rw0DNB5iE+yY/9xytld12a624EqEhNZX4Ya2PQUKVb0n/gOqj6A8mno/kdBg/v
x6QXNk90lh6zQYS6X2PJYwddUqsebQ1QH/0w9drSn6ZJHf22dnTlOJut+sVNhrHx+YaGubN2W3vR
BnmULEXUu9e9O8qsG22CwWeAbH5/JBjXhD+pCyJmFaD3XpPK1nb8c7TVRTmXiVYkOhdlg9TWacpS
lXJynMdvEC+MWCRHC1SlSHaEGbb2IxAA0hNYH2LxtHoIRyhv7eiBOOhdvQRkYvlFRQ41cLO5PHlt
JXYu6q3rhU9LVwwPPA/iaktES57ks0KZFl608mggCan6pj3PSIZH81AFNdJ346GnnPpPklnuf9Ns
0tN6/0xsXaSyHYArGaY8XfbX2zKNhVDsFB5jnwn1caka66Nt53v9q7fMAwJPUjnJ26UZi57362F0
PmMStoCmZSmW9BxjRPozakZ06BWOgOHjUv4pL/ArQvo4yw+xlolfTujWMeUhDChBCSMKJ+M05W+V
wgi7A5q5w+yPirH0vtvky/eqr7o8cI28cvykVUKkxGxrEr6uaHn1HLe6Rid5VhfZYXS72nx9WoSo
vazUAh8hU766P526SptcdkZOfW6/G9ywolVXTU9dp+68uRsHkadd9olRpqXTSX7QP+6ReqnxvalA
VtLaMn0ELawLYVbo6wlk6Pt741agQJI8ceXkm4GL3TRTIx5KMOOS/XthkhSBU1V07y7Io3yPE135
QDk1cfwoQW31gTah3vrYVaXNHraiMfdjy8ZWYJkT7a0LENb4iVr18VPTNuOHdmYpT1WENfPOh9i4
OWRUALdZFtpoT7hengUy8NwmgL1ZasbHCgWeS9bZ/2ph7H1OQhHFnOZ8l7u3FdIijACgJ4v2ku5x
PWzlZHYdC7LtxsjMZ6UdrQMlDpH7JcgIXcLoQNPYPw5p4KZ0xA+z4vl245ZHTrj+v/ufbWOHkE/q
oDVgb9Km+fq3wGrvFmfx6gBVCONHLAb9qNUuTNd2mNO9N3VjvWkOh6rHG07f4ppS5CqgDpo78KaG
dfHkpp0RDO0Qncj6kLbM9Pw7nuL9zkfemCGDAnNznRAEriupmCwh7dIslK/GOjuUfa8/mL2qYrPd
/UW1RzoZAwbwbIPfyzfjz+OGopveuk0btOaAblxF3XTIJv2IFOoetLK1lPJQQ0aGcXJDa11cd7Ly
jERv0NGDyMmRgpZ+pbNdQQ6u0Bd8dEyx1wK9tZRyCUkYSKFpZLye3zK6dqTjDYb2Y60FZpJ0J7Nz
KP7HbbcT7m0ORaDHPzwGvDbXQ2WjGltDXLSByHVxjrzCOHdeNR6KvtizMdyq+FNTpSuFJhjaD9YE
8zhWS0r9oA9FzElL6RIOKAGJ46TPuMhkaElafYnRc1zRL+BRFlfHtN3JHn7LWK5CPoAP6Ha/Bcrg
iF5P2HQqtRoQXg2kunp9Kvmsn8Aqos9LUzmd76Qu12SVKll0cduBjsZJrarKz7sucwN7caJHR5so
94H22Q9j0VjeoUHr6/P962Ij6sEZnID0dwEfoPX6Vw6iLlEF0ZvARTeZko5YjkZvfG7xoXkTela0
g9Fv7AJ64zARAdwjJFjTSUt1hqViA0FBx8lw1g5LeivD6KmqFnXv/ZILvPoAshkOHRDZBY61+/XU
iPWG0JgAGqp6Cu2jMTv9QW9MA52voS4uU4Etuq+FIT7TxqycE2yKc99WLOX06iWmWY7HFMk2uoXX
G6ECwnHiiexKHWZ8gnGaPwg9no+W1zePZVFH/9wfb3ONIcjJxhuVysTq0qpUEoVpIS83vN6GQ4YT
H0hH92YAFXh1OEJO4xncWwg2cH+sYuZymjW9sw1chKLMu2DngdGWJtRTXnd7RsO3s5JDMYjUFASu
WW1UjFcmHJXtJujVYjpZ9AT76hDCrg5f3wEGSsPbSS1cvqRw0643jvCo26LK2wRqTj++ag7iwS7t
nLgcafP73+o3EHq9SVk7qRlKuCRLPHLaf7wwaK06JfUxpgWUbwTF4FrlaVAa0/IHjse7uZprFXUV
Gnf9yurMxzI1PUwCTDdq0ZIfSRqMMcoGP3SKPD2iEYVpRB4OPxM3109hGHfpoZkm7Yllw0awQn75
fYR2hzjen8jGnQtGybsFhZrCPin29UTCUpltNWXRUtMcfwHfo4mOwt1DkdNk5jtK1x3TSfHONUa6
D54bql8A25s90snWLqEH7HdzM7tk3S4uyrJr8yzGzUIX8Xs2SPycWEbmO2O15+K1EfWhLcFWgbtI
gw+h1vWMvUYYhiLvMky9rbfFNIIlGF2iXKpM+G6WnIRtjk+W3ZYI53jDqWO3atau5tFt4MDPQG1P
h1ROeXDdL2HOWJf2HQ+rEZmjL3SnP0+ZGJClbgnXgRwvqZns4ftybqttS4wJ4Rrkj4LJWgumIhua
stZqAq9x6fJxyvkpNOL2efTStKfNe0BH+P4Gu4VvUGiERkm7LKflJlQZHbUoQ2lYVmcKJIBanYNs
1BEwryl4xYpiYQ83qgdn0OtP90eWEfN6rr+FUqjBQsddv1nggFM1ViBvs5jMoCrK5K277IsubA5D
DxX/kkygBHO9neq+TZdw8rh1zBoJidCeywe3nWdfGz2iA23OZv2ooGd4jGbw1iRWkk9jHmsH1UvF
h84dsvLUhEKcFmG4D/eXYOtz03srcXK4pdR1rn+b0iJOqccpsUxS6p8Mk0aXZsTqwImgtxy0EIRv
5/Xe2tXUWWUbCDJLWBpej1iHtgpGxoiK2hXHXJhmIDrXedd5KaJzCo+2BTa2M+jWNP8cdJXHW3W5
5LYqqLP3qU1VIqkPnkK8YNqh/m4Ip1dLwrGiMviixik9P9fZvKqOyRilw29b4/kBVlnj17S8HLEj
WvzemcYjkKV5xnd5z377ZqYUIGi0AfoBCSUiX80UzYPZprJPx4sSO+3FNJsIwQtpc4GiX6am52KZ
oj2LlpvLmWyUMIjUja5IeF8rQD1c6NyZKZsFPZ3U+VnvjfbJakLtsbC18NVScHIwGl2kkgfI6+/w
/I+HdW7TrtLLUgqkKe1jmukWdnmpc/Dqwvl0/3TcXE0MRfc70j0SP78t7KijqInloNeMg/gQV5QH
6JOsALGdxdcWWhVHQMxDW857fci3NAmG5jIEuyM7tZChuz4mUkKyLBXAsblxtX97vRS/CGgR7jdn
iAFEYYa0fDbin5hnL/+gdhR5fjRV3nOYNNZ8rDKMKqF9h83L/SW5Ob7yd/EsACtCWuIDXP8ux821
SelQs2qSzjMCr1aXU59hHR4NhGtNW1mgIBqmCPeHvblDqeVJBVqOFHxvilKrYSXT2ZO0cjsP0y9F
4QoNlNDcpTtvTA/IQ5acwUyhqMnj9cfmIq6oGzYD40xqcs5M4aa+5k6xEYz17H4GMebGVpR++HF/
fhs7TdaDMWXhQaK4tzpBKVKDtKQw7hIJSddvupMblyalAEc51mWpY2rlmj5o5B6l/HZlkeslYwOg
kMH3ukxcTxCgYgdkLUqc/q0WKvPHOu7aHWjn9loieCTIh11DVHETDdPaNzNxEvc2ibwgaQfzgjnd
v8vSDRcxgfDeX87bzwhXjM3yf5xdx5LcyJL8IphBI3EFUKolW7C7yUsaJVQiJYAUX79ec9oRNmO7
1/d6WFUQkREeLkDhgsU1mPl/vo1I5qy3LMcyf4R4mbWI0DHHOV3785QV9JkWNr3R0ST/rzPwlaEG
IOSPDD48p385TBe5YygtwOYKcGI79mJxnViysR1nJ//jffh7xcVHoSJdGUsYgf9KbFzzvZhGAhbN
Bofv74Nw9KebWPI4Afh9/39cy6vG4Q/0EQ5+f76WUTJYXGqsK6MSkQfnkss+6Za07weYpAPsvNje
+A2ZHQg//o/b+I+/Em3odY0Ct/m/bvZ8lCkN5BdvY6zoSZb5fEuWpTplAGb/46P+/gJiKATdDy89
CIZo+//8K0cniyhKAepAy09OMofA71TrsJ+yTJFfVR8L0nhfVPc5H8r/WAj/fcTCgwNF2vVJjYH+
/5UTlWY2DJQY8HdCmsoGweAJx8poU3D072V439Nk50ed5Op5mPoSZjcgq6RtpKq9+L9KMa5fBZYe
gLyvnrJ/u9t0mK2jWKbOi1mQgwMVaZswTrL/uN7/UHauFiIQ+12Hjb+FovcJmKTgZa9tkS/6tk8j
dfTp+F+2z/9Udv73p1y/xf8q54Dvp13CKgdErG2GPBfhssRQ0MHFKtcj/L33X//+svxde4/rBz99
YOY4t7HRyf78iQLoXwT1D2g9as5MA4hPlQ1lafXAVxK+7CjDN4BrEvjlEptd0tKvd6zOxueF8uWm
GjJo5v79K/3jNYDLAbIaMOKgKP7lG8HAYZyvbA4B06y3MhLsxs9V8kWRpeoIwpr/C/D+p7cWbdAV
qALBCY4jf/7AYlsXvQbAYnSOxrPFTruj0s+Hq5XSf4wv//hRV8gRLBUUqL+thdYq2JKAI6YgAzuG
irML6AZrNyW2OP/7ZfynAoFNJ1SGQMWAQP+lDJZLtE1rjzjbLa5Y1RVk2n6tA91WWErnV69YJBXH
eoyPUFtMp3//7H/4mX8IN/FqYlgDaffPVzRcJRQc3h7tDqtKmNGWaEGJLZ8NlDPHf/8oGOv+w6sJ
6ArdAPpPjGl/hTVzgxgMpUGarxDSpG8jNxMEFCssbJH9kolnPUT4mShDaTjpZNteIXh3wLCJjtYm
H6p5PCbg0r5Ecxl9Q1QGfRGa0rKBGwHSln1Mle0MUUndIDnT+5NPin7vRlaN8UluhfypdJbLo9bb
+qPk3LlGB42iZ/bRPPkYerR2LGX+kyg3/0xWN4mzD0POGmWk+4QgmU00ANOuffqUsR9o65M3TrQu
sSGQ5MOaajcnH8T0cY2yFaAb56aEUJXOz2OeoXXVKZKokPJuhqmBOji+N9NeyzMAVygK0XWCizHF
Qf+ELLpkD6ysoiPopJjS0bgiywsJX5R2jo26PCGDE64pGbJpj0MdyHimNa0x4xNe7R38LPnQeuEN
O2CLwkMXiWR0RxiDsHMtmQWyJiOSNcviVf+k9158gC/bf+Oabx/I3SwEKBuLNFB5wnGvy/dQ3CN7
FlGZEPfuD8CIkqiL6La5NqpTl9zSaZF5gyIx/eDFOkT3pBqSZxDKFOK2xoq+JFomdbfBWgkulAMD
+9zEvJqed8S+TAeyg8/XsIL7d+gAhrFJ03Xz+BM1vQUX9gxDEWxZC/iNADHbB3PPQ4Roj5BwfKet
SJDRDnnV+KvmVY+wNCj1+zZ3szOPcoUCEK5fcM069jDLAtwYjelDhLSX8QaubvxhrCqKXzrU801f
REtxXAge/xYnVP4h9mn4ZqF7/QADsUaCOGz9Y2wDJn9atE6zw5gU2AwwN8E5juY9pmHGJ2wJOAII
7/M49/bQi0rBEHJMHG/6QSNPFaxav5xWmSGfi/f0fV9CUoBnAFOcTttkyo/VJmoGZQ6X8z1MCBIw
HpZ9uFFJDOYafkVy7NdiyG+i3AHgBk0onxtkJA+yITvsV87FXsVRt24mRYYqMKGbCH3AL1gjIddK
DkCNcEHX2l6gK5kQg9PH1bfc1qo4lhT6n4YhJ4k0aQJf7OfN8dmfxpo5cuG+SCYYZuWiOGWU4h+L
IudvbD4WEewhJvFEUiUekYIs14bF2txhh549WzvGMFffFvu1LLHnb1MLKvAJ+VtsBiNvLYubhFCa
YSrBlHkYQYzYjsGQkCCWpzCgsY0EP5NVu2OXuISF6i3abZ41FeJDnouoj+ARGferODKvFexNNkV/
bGXl53Ou6PpD0JS/uwI5DaC729w3K7KFxdH3Pvk9TOV052M3ohSVg9qb3FUa8vmqz6uGK12/mD7C
4yq8ms31Gs9nh2cRYstyY0+0l/CzdpgKbhzsgqsT0oExTHKR8t9mwnYDfPB99e2CcNm5iTZlLlXF
sqLR6L35kQGWAm4zsGU7W1bRrgY/Pz8gw56mFxATxHx9KfYfgIuzrbHA7Z5r5GqQbteLvfQFsZ/1
Hom48flMv5QOj0rHkdqqL3vvhl+YuP2XIlel6vYlszgpfeHg5487HXeS1NHSMrLVz2u5W35I+2Hu
L9EQrGvXJYJ/Ucql6g8ZsXHSZcUWhwZkjDw+owEh+rDqmapGCKigW+vhu33QCY+QvRnigKRgKnvS
mVjwuNF8mECPj8U2PQzDBqN3M25+7/zMl/080snR25oLq2/GGOL+ZqiQhNj2q9v3iyARQx7UaoDs
eQeDinPknVRNNcSR+zqMvWOvGHLznwmxAxJG5KDFPfgLKSD1OQgdngy+jj2QzAMYg+m8W+4SlVXu
tAbEIt3i4sOdvvSgnkdAHdi0PnrisvGWhminB0WqSfwss71cPvqBcdRE71XUI/O6JLB4OJWFrqvv
5dgb8r1P/JqOzUp37eHgCUvc6j2dC9hpNrYIW/Si8mKqf3n0i7Ijs+c6OsUDdUnUFJ5i/dm4BHzq
9BhJMkvfcFCefNyKeC7nE/zzzfAN3sgxa9YskPAzSvZdFUg1KaU6076ASfctJTVqVpuM9Rq/rm5L
3BvIiRSWYYlI7AO8Esf157ylQ/oe5ZNhtxFOlayF/2JPf+sMme7bUZIrfeeECclPT6DOpvbeucHn
CmqiGkzrxixJJKZOA3kUv8Y6pJzDDH0V2wtszkdxOzurKiz2SEBWt17W/gNubUUs8fjEW/8wWSVz
xPn1Ttz1QO7LotmWwmSvBCs0BkA+33ZIZGwmp+eIlWbuDyKdswnnlVopkbBhSIfoBdctzjpwkVLz
SLC97KMmGDhawpwm5H3uW0yYhdjfWQbl02GKOfGydQCm3dj4nlh6Xst5HR7Wpd7lr2UMV2dIm+HR
f8iV9cUxwbsBGk4Mz1v428QAbaZfWJ2YXnd7hvjty4Ahuu9SWi4Pe+rW9awRqCewqM93eUtE1Lu+
qRe482RtqaTAbi4VEtaCSRV8ThoubQ3jnmnItxEKU8HW+zx4Wd8PrKr6xi+boaD9ZB4WUQ3ySevy
dTEjbgqIaZGd52Z19SZPbq4nd57hS5CeBSlMfpmFK6AOj0U9HWUJblyTs2szK6KM8TYs2xb3SBmo
++EnqcLeP0gQHNMmFAuc53q1+7yJtw0+USYasGJMM+8fzdV1owuUoTGVLBNIhkqtRIQFXGmX4+ZE
lrfKUlcoxJauY90hQHDBdnwekxgSa45wD45Yp+spGejQIXgMTvJFsrFHUMBhzBy2ZHobVlC/W7Gv
RXTKQGd8rHnZZ00qIliA73u6vschWfeGQQyIoI64txeaprCQ5rpy2F2NiJ3pxrnMHj1z5gO7fBva
DSYwusEsRN0Nl3XpO2haNrA8RpWOB1hcwMiorFYG8hlN8fexZf33pYCjSivrvednXwR2h3DRZeoy
J8XtGiXxcE8hAvCHsNPhcUfdw4UDsfZzceXVDU1I55LgwMIesF25YthKVPhvIZnY0BxUU5Xydh8A
q7aThhFfK3tkUDQ8Nib+KmezYC231lo2aBWJampayeyI7Ly9PhH4XRSNNVySrloFKrOWCt7TKtkM
7K/iza+vclmtOo3jEux3tI5p3mDTx6ZfQ2Qn8EWQk2BP1EAP5h56O2TzMfTBhqixNbfqg3C2xtUx
ICo7hccbLfRBmdKyg0r6Ovqe7Dr+IjUE/Ckc75W/xFZb0pRgYeO9GqexOsRIpY8aDz3Pgv0PSddb
borpHNNi5Dc7UttIkyQL3Z6S2MYx+u/Cy66PKQ+HEhOdvvWr8+7knEpXNLbVtuBRn9a8G/sFkbnJ
UgOfLRcXoKJJdguD5IKEC8KdhtDVghfJYR81+rIG47TuH1CMk/khteUwP40rIJBHLxDleZgyoQUE
VMS9wKiPsjN4etVlVGyQraSjDKd8BM52V+M+nnIWCjwbObreAwxE3fwkSp9lh0EqcmOmKPyqJDiO
Tl37Us5G/jAXi35nyOUyTaVitCjKYfEAlq5dyoZkI5ioVcjYd7w16/cCIoy4SVWQ5Z0Mq9wOIl7K
3yXZenPISquWm2wW1e99z80A4zjf3wkNU7euL2eQtxc0uEubFIKNnVP18mJRJp5zo1YoHIGl4Zxe
Rk4fEFaQ6cZsM4xd4PubDh1ndfoMS+tJNGiPxaew4HS7mCHFSSv5FOgNzmENB8OBo4tddX/1Gqs8
vgQpBuXua6SL3c/y6hmldbTPDUqqEu0QKY7ki3ExX4lc5ifUchKw7ObLm5tnNp7wJgwvVBb4R7cS
mszWgc6LzmyPvD7YaYQh2N4jZPBQrh4fb+CSfI7SxFYNVswQ281zzXmnTYRxDE5sdWtUwaCFdjR+
GsapmNBWJQisW4kRt73b4+UdAJ35RqkS4BzuidQ3eCerU7SBePSlHFg/YO+9TFOD4BD6tu/TrhpQ
7ILp6p7puEGDN35dS7UeI1Vz2aQ7eO+voSRLuDO5jMYWQPC63jC3ye97Vgd8YagGwXjNBmLPa44q
sEyi3o6q0ju7KccqXGaNu/UsKBnukh2V8eB1GpIbvJqUX4B2iKXJFQJF7uwWlDmRHFuE46w4ch6i
GhgQGod1zw5rhVT7D5PamX8kNi55A+M1Pr3ZJSrrNgoin5p54gr2JDyrKQhOav3WRwwUD0w+05i3
i91k1boa/R0g7BQNLtwk0nDcJ2bJzaCzeW4XOcT6A2aanjR9NdKPFLUVphus3z/n0zp8iedg30nI
1ZvyFX/wiwzfsOGa2IWgdLhm3PEkd+lS7MuJioF/roaVAgQdcfE47H3Wb9FWZbbJNPjdtlTkTQ1l
vZ/71dTfCV2DORU93fPnWk95cVA+zX/QKHFlV0+8IBeUcZTUYkSnqsPMkruiEuJuKNFUNTgoCDiu
SsbP+4KB/QzHmyR7GKxezdki8BxFpqKC3zMTtvlsczkln5ewSf1pTtDv3sl9dKdpcZMEcWCPbnAn
3Y88qF2e8khY/mlBY5rd5Vu+/R5AzNSdZtAENzkBmwvNkDCi3cSEALy1APflfhgZVOcJDBKTR5qS
aIafXEF+xrGrX7G5D+sFYMaYNnZiPL7fkBp1seNMaFdEOdlPu8koWrG1YKcl47Y/jyIeP0X7Yt1t
ydPVng1J6HEAJLPecTsVl3JPRNH2Ng3x7YKrg4Dxqoj4ibuEX7CELadLz7PsNesVQ3ORrTPo9Jpk
70kckKa2CiC3TbQCScTiF64Yh9Rk6YxPBw21gSwbQ4WYa/exWaompNLgGZ1kTNODShP5DNZoxluc
mdGt0kpPna0yBCXkCh/cwM9D/0qXiKJro+uYgw3Nxg2t7Zp/KZybl0uqJeyJaKmzGwg9pqrdMftm
n5zZyFGnFaGnIiwpa7QO03rYkbBom33Bw9ShgqK4of9zP5J8GHkn1B7FDenJ+EtM2veHrSzdzWhh
2+YalvQZwGOktLo7JqjQTb4h8QTz+1jgQBETF8fYI2juhCFvJfjhURisaBKOuCFk7xDxkBbR7M4I
TamQBwqLdxQT6LL0NU2Z3aZhKm49Ql7jJgZYnTxNwqhwBOiVFscdK/b3zNWpb9UEo85jDKSgv0kn
voYOzFs4kdB0nH5xChv8ZlUiSk54rdPktKNHWc4uhwPsJe+DH28n765xNWSiecNWmCRjBowG0hLc
I3VW2VCdNp9BQYmqk0BXAbOk4tjTbVAtKPxJuIed5r4eeC3S7W2N0CceAr7OAT0rBOw9uBSi3WU2
D8DfMOjgHa37At5lMbATg49WzRhV1UufUF4149AvQ9OLDUgLGXoF0dHMadSmsL5/HCOk1jcz9Nr6
MR98dZ5jNukOuFXyCUWcfZS+HvImdTn/PkT5ckO2FBTcaBnj+SIt+kRYMxa27KY55M8TlFNf8W2v
CRJzUpvTBIziCzxAstcFb99+YqlS7ABjnOKd135UTZZZfb/mOJx+2zXOP8PYOjEH8PCnh63fScBE
UgL7AYTmv0LlkyMudHfp0Nopjce7SONiNcMu7EWKDNQtOqTJ0wZtbHQeNPLX7gqsA7YOzs7lLYf0
ZO4EH2t5BKUteyZLpGuwjtNJN2UZUY2h7497G2wd/QRKJ+VLIIk0j1WOWMuD2vLeHvLcENZtOjEv
BYrEr7CjU23hIbYUl4yZ/XOs4Wx+kOC91weC4yZB9Sf7nYM4EU8+3pPT7GoWfRZ83r6HtLKiW9mQ
qWOSW3YVbeXhcVXSsMsOqePa4PzM3pakCH1Hlm2g58zn9CmkwuF1grTq7G0Uq07sA1yU4AkKic5g
BmgKstX1rtnCqjLc1h63baOhegSfGdghHp81bZgCoaXzIFee7Q63miaVIMsfHI9j3eUzFCvoxjYO
+4ZZ+G876LaynSizczNWYgRsuKzDM8zo6QwDLjTQZzgPA8eZCzM/rRLStiPQWv2qixkUM/ARV91C
xIQV5zho8hOzjbtUEebHBliCPC1jCuyhXpnYvq91qsxRmDiTt7zodfQtIDDwd63HlbaGDfkd1Uz+
JACG58Pkbf552+h4CSnt2QEtQzE2hR0QMksAIf7OZoBnh2HTML3WyljYU3CKhXyDuz9vz1qkLhxX
qJf2LqBSXHI00+wAfWH+WlPhsLIbIvNWZ9w9uxJHD/PAiVrV6+RV+GHPbxYn2ZPzlsbPJZqC7RjF
FutND6WAPmHnaR4ZtAmsQWnlj1HA8HjIleYXMoKl0rqAHvK+cEs4WXj+YU4ICVsO6TCt7ymYz+bC
LGMPkhnKm6ov1v2URIadiRPpeLNcOSQYcopFAOxiAq0TzghIo6ldfnqA6R6Qs17Sdl8ztPOWWmit
ljKstPMpce8ESa2smUmVfYrKccA86Eh8r5BBuR6qtHbf0JuyqY1XjG5dhR6ftfA0ch+ypsUnGBlO
y6mfq/yzJjnAur0sp4C8B18DBhYwztv28Xqr01AcysjxL9e1x9DKwKccmsEtPPF8wQgHEwsY7YaY
DntjQq8+JRFUn+iNqg0vglyqI7E5tQ97qWpo3U1YD2HaSvOwkQgdU0/UfI+2xiMxeRzTvXNVaZOm
BnT+Knokmb3Nal5wmQKLzUuMAexL7zG6tDJD9PKD9ON2l8MRpsDbAHX5hJIn86yZkZHxmwms2U7e
a/kAuVgZsA1AlMZjNpZ44AA2y2ZKp2sz3VslTj035oBWDrS7NFuQepvCsftlBbOM3xb9SM8GJ8qL
CDy9E+k1uywlmwBJeKlpeIpqBJBPAlFOjQOeCeehOJLpfb9FxXeAg4W8YI4v7oMSZX+2QUFsCelX
9hUk+fk7RcUCig2B251P2CgaNFzmjWUji7DDiex9aUWEVx9hHPAV9irP2nwho+kI7eMJuooF7yde
1doeqgi/BcCrq+486av8kMBk/HHiCE1+hE058Alfb0yBqmBI3ABxyqMmHUh4lbpAZ6G8B++ZRhn2
MSayFKb2eUjaPpGyb4B64OXBpAUMFD0nLH6rDBEsaB+wyLgUk5cxMNSQTmeA1PsLzugo6WYP2uqh
HMI+3pWJwbnj0LepByCUfrrbRY3xBy7DqbwsST9kXTGl/pFOYfk6qQpCmb1AhmpGkIP4ANtxXDaY
041RO8uVhXu3ZMv7XqADe2NLuX5j+1gUzyzLDBIF12JL7gjiYG+8y8f9YJEOgzeKZmMOLJWXP9lc
90mDpZkY7gcZ2/vVGOxRjK63j7QfqwkIJNz0kAEfqkZDXnIrS8C13bIM7kHQad9e9L6O5AAHCQ2O
QNZLbG4QQXPTu3lgn2tfp9v1tpbw6bdWfMkqtQyXHZNwdMjg3P+qnNvxxCLSp/6eaYBxvQNA82Yt
I+9QouJLj0uPUO26pI52m3Cb6EqXUXlWi6vcLSMzf/J4QP1NJiX9TBByl79ysVSqHbCCdl9KOekb
JBmDAxPibInaRacO+NyuawRLouav6JfwU1BRGCz4oRuJ6jMFTByduYmy6J6NICHcX6HEb+WUlQ4e
ESXakl2aNHSex9p2di92f4iiKfuabauJmiSquWmo29V4VBbbtC7kmX4DpFNH53X2+nvCsc54kNmi
f5ZrPD2ubM+g2wPFNW3X1EPVOSfOyrYaa/WERTx0WlU/1BcP67D0dS5GLJOSDJ5aHfwtqvrdYYs2
n4Eou/2OjKV5YQu2Zt9Nvm1TK5NVoNCXi+8YpgCP+Q8DeLMHVxa3aY336dzvyPu+G4MsJGBHyAov
Hn7c7NUMgx4bNDFqwIInAE41GPDqdh72bMRVrDzA7HJ+sIXN+VNtV/Eb0eG5hBwqTlBNlz7S5xV7
QnlGVCl+EM59g0szJKE4g4BS+VboYjz7iOaiq2FvdV0hUXqLlU+BeWDk9T08dBAnv4z1BC+EWqnf
WY6Jo8u4QeRrGbYyXDUo4gkyHPeoJqZdK+F4SHGCSqRdlFhRAf1GUd26noj0fCV/Qbspq238hJUr
DMuwNKc/YkzscOlYqgjb3bXUoSVloh9G5HTqZkjG8A3rX6wIkRpa0AYGpOhUwCtFz3p1oLwVJVzl
z0bO03tJalSOZQr9D7MIuhwwc+OPLQi+8L2FMi80cgN6fpwWQn+GctG/8lGh2bZzMqJP58VTDrtH
9aDgmrIdjcyiA9rJaDiqUfH1qditPCfo7wLQR1aIZhgwMR2BvRfyhN9SpYC+Fv+S7WBMPyvM3+q0
Oxu91Wz1cBvaVZ2cYN2t5GWGI7xp5nhwnwi2LtNhTYMA43qk3sKsJGBkAZq0xkg2S1AHgzGJ/8i8
U1gm1txhOCUMogCHXHHXhsrFz9vgqm+bGpIJ9tnX54NDB8I6B4I1duDBJjPsyNP6I9ZhSLDJMOwH
Tyjcn0UkIOwclrg87cRMY4d/cnrpVaSSl5ojYKSxqWHmWGuVGbgJVR4Iz5ZhjTBzV5RHrMvyCTB/
DIGEBVErNIWgkt9g/QRbROSHOX0kcszjbu5F7+8pfDcfQ+bBxUFxin9zU7E7BtL3dmLxhMS4uXTl
YUJJuUKRi2LgrOA1H2pIrVqpbTrBnCwDhCW3ldzNBZHRJZOJmA6IAuLyHqNnv4EchRzDLlvKucM2
z8mbeiZYP6cYTbGrJukuDogjqAEg9xGAORjLfdNZNmPrS/gqDwNPFSaVLZVLw3fpvsB7weDccxk7
gfnZB5TXJR/P9dhP5ibHfhPXIbk+sEy6vit7tF6XAgTcsc0qC3zMCArLIuAosCCAqRjPYa6WlgLO
GEPtmlkMNTLUcECBSZIFvPQRh/jnwNQmH9Q8Yh8JbslAGgwm8gv658k3GNRZ2SQVWrKOg5L6zEcE
3d5OtsIUFJkCCQ5w3M6O0OEsugu8stNdUSi5HOqeEgAohetv6zqa/V2E4Mc7YWwAeXdNscLL3QD5
vunVJs44puLPIl3iX0XqEUoxXEmqQHLEghhwlsx43iLq5vYPg62D6TNzpPvM+RfHGZr4fS7iB7P2
C3jwjkNsm6c6Ab4aeaMbIgbcjgoxMhf4hWCzkNuC5Q1om8PLPOYsOa4bxS4L7c12i1W2HU4mybG2
C0mPv+4NeDgXBx5v1JY+X2UTNGcaG06/P/dYRpmWLf2G/4Hu2MVnAV6Ifqmm8Yie2ZbA8JFv12DO
spfaz0XVYs02q6tzR3jeZ5D7ux7KIHJmA5QYlxGmUG8K+8kbG1YvWoFdfY+WabPs6CWPooZhmCgx
Vify8wJc5Y0HH+ChZq8UhZ2UbO3oaOBBBA35pG4iLKhfFNqm/DOmQSM/5ZlT1S/g7gNoAtWI5c0C
QMh1zA4JMB6wEdH19lZ8nzdtJFS2JkXrnsX0QpcJ1nHGQxd/yRJnfAcqJ2o1tubU/y6jgD/cMQS9
gKnB0K9nJmQNyD8xRiNV18eRDEWFerr49MyYnF+mXo1f+w17ZDi2iB6EhaTeA3SdfPqFnUaCBUPA
Lm5EOXfEHBHKtaYdsAIQIdCPrwi2qUIJY896rW+51wjDqwblwZBaCnCKdiHld0wKaAUCqdgPgb3Z
3rgRKNQhWZI93Pp5zg4e4e47BC+p6grw3uUFs8ZmDqyHwqBD/mB5k+ZX9sE+oJa3oF94nHDF4LAp
lwWPW4YUU/0oPJwhgI0hW64REqVNMXAOzvsmUK+JLvknsHlU/hSnuE9fSxlYOG+o5aQx8T6ULxOR
aXWAiw1W2A6eLcMD9h6oddgsA4RLTZ7WEPrCaa3pAXPhbS0ZB8yyJBbIG8vesDnC0b+sU6/fSouy
/87ykWEEvZ75ON8z3271al7B9qfz4eqJNXS4zPJd2a3a7kcep9MFKAu2/ssfPyXEhOW4weh1nvox
A9nAyTC9Q0s4qGZeHGR3tewnmO6O45RBgh3kxTm0PFe29UzaVFEYvBjYr3zkgDLwZIEcsrQOIR/8
mCw5jqoK/+c3ZYvCAlUn8Wsp3Pgz9uCdNiCdxN+FqcrhlmqFbDks78r1mHgpX632yy8imQ4H2DpN
9k5uy1Yjz4woGIVmA3x5wwZr4JskMf3vJTJkaGEeDSdH6BnjZ8xAoKCvwLt7XHsMWXtKwMSaimTF
+W1Q0hFsTKU9wBOu/7GBGvW6gkxv8QOmpOxIrgBD6jyP0k7XvLdfZWXEC3Lqa5CUgunZEeHUKXgF
w1h2i4AbPSxElII1UZxo8AeCqlcE5uVhGO8Mq1LXTDPMtrqsNwDvFaDJuwAiAJhF3hW/wbuFzy/c
1tVn5LdpOJNo4l+WUiZJg7Mnw+Z6hp/iXZAoiV0V1hLppICH6b3SBhC/US6qDhKWlvbrtvM4b/dJ
b/E91u+JOuQc3m2HNKLskRieOiBVDKcYNVvYn0oblWWntbfqZnIRWgY96/y+pNnmD/C6WocuOERn
HFDeZNwMpEDyjMK65iCI1KH7H47OZDlSHQvDT0QE87CFnJxpOz2W7doQ5XJdQIAEAjE9fX/Z277R
ZTsTpHP+cSyRuN3w2fVexoMTHqZ1cnwsUX237qUlwhCeb21+WRPyQCACw2dezygAn/MqSjiwTRde
cuaE19zzEXx5CbLVCZwGz0neh/MhSXR0ZQxRXxBenn6Mh1qcRttd5pPq+aeJxmjqR8dXEyFmfddd
LVlH/4Vbw5QA4RrLAzy8f9WMvl+QBSpIscggsCEJnKTQvluiOA1KBBB3uQ/CZBVkWv+rvXJbU4E6
BHZ07pZ6x5SJ9GXYoEC6diAzpO/lZBMZS5xXYBcihvCwWZlSdDfMoHaH+HtPuS33Nb05I5NoA1mz
l0FboACDzn/pMR0F2Th7w0++coxdBCH/7i53GmfadbdNklVWGAbrvKiuZlha/VbV6P3uLZr33m6i
0i2N/XU7haDKwxfr7PANVdt6j2OTL+0O1Uwe7C0m1/tNwaNmzmxt99WwLPhAhioJ0hJ839wTD6Vf
yyCgQ4wnmSNoHQOOP2p4u0e1hdSTor9Ym3Sa1/Z32JqgPnOfBd9zbqrHlfSct2ToQ+LG1wC9O3KJ
+p1I/ynPfBvEFSWTHT+B8fvjQxly8aSdLhPC+kw4/WyVDyRPPE+xnRq3rB9WW1SopODyATb0gBwi
7pv4zJDulbvSgQHZrWHRvs0TJdgHEiK0fRXlxMnDLql/5LqIa6tzi0dSctpnY97UB2ekgAUCEST2
Y5Xk6KcYvNiHGebXRzVvs/4bqG25Gteb4iPDfe7sx3ycEjSMVvJ76+qAhZCsf1AlVEXO38hDK7iv
J08db9UY+NRar2T0mxPaZTiK5uEivGIZYQ/IucumsPKunRWYP1y780pFjKeWvTs66qMQW43+aCDg
8yQTeynOXW0GGM++TR6dzoR+tuYx1DJxYI17KpJRvrN7t1DSS1VcOQT6aFei8f3u1kh8eVMBGH8D
xz78ti/fRK68KCvAjPibCe7hYazr+JDHhLjto80u3hu7VMRFjkiOUA81ObFZneJALZahf4H6SNJ8
piwYJengAT4NqFoZH+LyszFVM+zrOOne8irnUEAxEDwhjkXIRUrc8twOtEpzVBSiTY3u/eHBtFbx
BcBK0a5dVYpk0aTjmA2Lejh7/ras2aIqYh1JzFv+geph4CSzf2syIyC49wSjkR7r9GGib7tIZL/U
psHJ5LLTlSSnW+3jltTep8Fh4Z6n2JnPLG0udxq3ynR0/c3bnmvArz8iXhcr60zEVsGaWYSHykzR
r43IaPG4VJtbsME28itYrcjsl5CPhDO22thKqkHZ+2iNRoCfshHmJAymW5QUXnEHFi3kQTqhuIQe
ymM48YYrtVlXUP5ta9w/1uIn1rFomoI/J+ndBwHIbPGUzrrbbWXs8XNW1/1cB68Jj+j655PLEnBb
93X/FM+WW+6HIODJjBFhfZEVByw6F55EOt6UL5WOiiLrjQn+tmGE4qilku/daaXzWtXWZKGSC4n2
mRPqZLM+YvQ4WO0YfEXT2PytKmf6RUJGGGah4uNlTrM2ECyRUKUWRNt/E1ITc3TD3mJrk8a7b9AM
flao+PrDDI0Toe640c6QcgY7I6XZHQJvprZK+t2aIc4qGItl11zGPJplpgdXvNP/5KzZTJaMddza
G+VP1c/03KKNgjvJo+YXCh5foUZw+KDcKgygjNkjnqpgLOaUvJv5z2QLThsLOcB9bqOwPMzrHM8p
WG3xldfGRkVrBQ5RU17TrqklYN4ZHsmU6ooKtz8YafvZImREmjU6DfVCviJvZril6pwASAdOeWdw
QQ1F8UxbbIC4vLIAKgYtYyQtfigJuTaeeyqNY8tT7wTLNYTSENmI2CdKSU5ZRErMjNa3MJFoSotg
hXShuKRNnqI6t16QSyHKKIZRvE8THJ1MJ7bWM2EJtURfNVeInkebebdkVIQ4sjr/SJa1v+5GHSU9
/2CBnA79g9pShYh4TEuddwfAfw1hmKylzy4xFdPvhASqv8LPo3/ogaKLp4nfunNm5np0OlWY7OLE
lOO+8BbXPUZ8Bm9RUrn+HhGcuTNk5YyPA3jn37m3SvsRMUYwnQe1NOZaOl38DN+pZNZN2n0SMwFk
50k57W+J6BvJlW/TFNdas3mksjCc09p41T0ik7Gn9L21fsEQluiOEapnbhdyU7hz2zyrzoq+Z6Jz
k7+IDb3xIFCd+/CZs3hAMA/42Bk/+VFTDKzkoSzba1yldH+4tSLGaxp960QFo9jQr66bPAdjvizH
dnDadqdRF/r3kCH5k4nh/w+Llh0wvFfk9mEZBOS+1fc1vQVeBRzE1vpqo39tDiwW4UGvpb0cbmUk
OES2Lp5QrBmIxRrSTe6XGCnIy9Sb5asY1HQ1YVx0B5ObHoIg1H2OmdCGTa8D3wcJmCxPkx7oBpdi
RvqX2kOiSPtvOH1+zdKv9Te57txza9sLa7cha6sfvHiV/UvQVvOS2h3DAsL9qXZSUy9mF/YsuSnl
N5WThiOMNvHf6C4OXe5EMDFd0DwW8a3VE1GcfaAuxcUHYcb1UsiJo55kCKRhWrXFT4VBOmToBp65
8Fx4ezlLzkII2M5Fd9xzhZP+3qzEbgf99+zGeI5yNWs/CzGuA/rEkym5Nfq6f3dGF1iHRRV2cb55
DZCS92N7pKFO1aecluuXgs7d+l77lZHM1GK+oHHpfq2kqF/WpvAcAKuKY83ucUVCSa3z4ux8b46d
PYU1kf8Qm9mWx9Exszx1qrLXnRyZhEGaAIJThyIkLmz8c6c+QMaNx9irEWYpp/5mKfIxF2lnHvZO
hfYFKX5JvypKy/ISNBacUBmVgich9paHVpLitkeIJvd2FSrFuht3/CrNor98LIyHvptadZe4Hawy
TwR8+My3MTwPXYEQUzd+95B03BZpYa1lmCIc1fk1nhxSSdp89ZOnMqHnZl8bigkeooldKKO9I/Hu
xqZoJeNG2Ey7cgnZRmvES/fQzUod2WDNc2B89GmFj+c6dfLY1XccW8PIqqbUvzgC2EJ0P44c5FsS
yyxAzZQfAsqM0J00tnLuDOgEtQ9U6KUTxV9vumrqnyiCJ9vTjcbLG/WD+bSA2T1OQxa+FBVmsR4U
UjMK6DpBklXtTM27W5VzeWhrz3YIWeRy3VtlF0BM99PMTSMLGuFD0cW/NpQTDORJWIJ+iAVp/4xu
gH1CIcytkOcCmeUG/r+M7Xq3TnkbZHOwTlfSHrplj0G90tm2mRWCYBpl8yAhjzA/Jq5Qu3qjDjbd
+NwX3ut6XXaQr2gxRiu0jhOn2nQYaMopD+Xm3zQGy5w/+svUgU5bXZmnvT1PH2Rc6+dZ6ZG1kWrT
KuuQ3gdQlhhl0qCtqyXzatNudzNPM2Buu+afAT/yyfOi8bUdCJnZSz4IGMNoQmism0h3Zw+k5AEk
yxAo6t+SFlyujquet1oc4rKLyPFfqwULDupHnRWLbYvdzcoPbcqp+R1hGvD2YTfONUnOrmAdNwuF
ObGiZjatfIV4NvE5FBAZ9jkr9oQoqkeDY4idacWrNVWRvjN5YN9L18RAaw5WxgHdI9hBoLzwYkeY
sPA2zOKFnvYBhi2Sw2Wpp4iXGpTqu85tFR4AoPlvec2lmgFOjK8jc0eeemNS3cKJgnhfLYFXX6Og
M6+z9OzlQ3hl4d6NNE0m33IKl7tm8LQFWZ+X9s8KU6YfpSYQa4f63Sfz3qmb8Zi7S310EeuLf07c
z+F/dmcvKkUYQDqqcAeHpvC4t5/oRACo67YheN2017a/QtZkDRxb6dujvt0emW5tgd4tHR/5Lb31
hBPCnBuvLcJT6DUuIttoa/cOiNiyx6fbNnBPpDPeFdicFv4eDdueA9p9FoXkbLFQ1v8nC9/+IXEQ
8REpveE1x8ME1L4WOBgFUFNyNDOwdmbIohmhaRuDjNwW/gfomaP3XdSpBRp2Cn6SscNOgmwS9bSD
IPpr7Dr7d651Ej7oZtrMx8xF98k1siU7PyS0LkPNUXSQOm34jTMGmFbPga4eJzbWYi+cvlkzqr6t
mK+lnk9+B12EIqqsw53se3APOXT2qy7hOI/8MighWVi6jwZJ8LADzXWHvUsdk9izCDT/BuyK4j8r
zOVPLVFwHMUQeeNOURH8ElSwbUJv7P8esEkwQjWX6y+bx5qK4Irq5ixJtu0qkPmuZ97uvvtVLREi
rnSe1PQbmKQfjz4E+cKC6o80D4bROr43pnDFy9gFhOqbIERb729J+ydvfefe0zMQEVVluNTamGj4
vJhBk53VdtYLEsRmy8TWmJcxkhg9uDvns/QnSTq/1SKRhDHkXdVkPIrUMw1njzZj+FSGzYKU3Sri
h8FTY3x7YEaYHjvcRJ0Vnk7Kz1ashUgZIaljgL1xyBmq+DbIhCouFZJCfTdOUY+WfQhZCPJYMofS
lqUZk7t2nXeWj0MljY2jVyYWj9mCX8J9WmCXxuNU2csbL5eeTkKMwj4WXHwnmDKEVGM/ug9knDrr
9wR9kO/5kBGK+mRUo3UyprtPagJOdk7EPnS3YDX0UfxQYpsuanFRiwln2/6MPp2DV5eOq/w4wdL5
993SxodGYBQ/uOSk/sz41R+AmhBjLyBA+0DcmB4+XhvSOJr/fxSLqQRrVua/0Y6391ojZU0dbapX
n9yreWc3g75aq7+qowwb4D9pzS1RvEEBRudtvOi0d6MX2NFBr5asJrBPfsto6MEgnT7/D5Clxlzi
9lN96AccI1ld8ZAx4dTFZ9nYkGjMrHOStXIDbxERuHNWKAQr53kFJzLtAEq7OMKGZujA5dkLRduc
BFyW96StebtissBdNo/hemnY0bmS6Qzn1h7sckw3XNZMa36LmbICTQwflwmTB247DoS4d+0XhBFL
s3O4naOHqdOyv1sprMRaRiabs2e/Wq7MpKJORQVuzGKNGxHsl5BjNFyJZ3bob21/R3hb5O7qsZje
YsHIfHbqkkXJm6380nFf3tleaD66IYeT86gdaQ+s2AjQxpiT4pBbrv0xa0a0tBW9eQ1w5T1hhQc/
kVPefFnjlL/ZQMjgcOtYq6zvdfEDtsc2VY8kkbzbzAR/bQ90FeiOSR7KtVmf+m2deOhrzDHH2JZ2
uKu5m56BXQLgbYN99xjHefC+ekJa74nwcsbhNoo/lOq2T8XciMpiq5i6pmAht8OWpCtbk420UDvt
8NjwoDb7qMACyV42h9V9QQ4EnBG/E6AE/aRnUJLAPvgmts17E7RRcWc3Y3H7ftoSy0i5eAywTHaQ
Ircot7CPqlfAyLw6Sbsuv7DH2As4nNTwhwGWpQNnhJRX2drBI+U5FfpRggrf2lpan3w1cs2QybXv
6sbpZsoron8Trcj/KW0z3huv84LduMW6+TFyFMHtBHVnBWnc2e/apYXvjLZ5k6/w70HByTPGYDeC
mKofzZsJU5eHPeOvKB0Gtdp2M2LJJgRZqyUEHE9dX/Jo8pYXpLfe2WiyGgmQQ1lwkrKz+pM7AMQz
vcbGP4AiVCjGZxRDUKkigZHW/vdoew33DKlZRLuV8/hEEBIuT4Et/W2obPuvNxTreSicGlCzgTtH
IrgtT1h/u2fkaoUC1iBi5tkv/f69Uq71y7SN9jLD3HF1BtvKT91gWQ9oPPPx3ZX47nbElE6nZFgB
sa12Ei9MiV7P11dMborB277EvYqQ5SY8QakL+kRkQLDYp6g1kTp6VbH2R3/tp2VfCIM8NO7GQDwl
VJNWX55KdHIFGFimB60ZLnfdEh4TizyP0bi//U24r9A69sDMPazBscxttzoNGBvUjexy/6NVIwdD
7cT4DDxWlydEjdW1XrepfAJ8iMu02sL5Hyn/HE8lbvXFSonrq8zBr5xIgdPJasuGPOKGlhJ3WNb5
lR8d1wWg6RS0QdTtm9Xzj+1INfqhLCjU+HIJjiwJyxIazlmgHQPfAgrYmTXG5Y3CgRVxt86qrO+a
zvT/OLqLt80brWnvNAKqqvMGfDKCMub/LKbwC7L5db6oiK0386s5KvfG2bz97HZBvevbWMSHzakr
3BQLiH1T87lSmcINHARrO0Hztg5GVyd3vDuc6tUHGpK4xmQZwxUyAOX9m7Va8hvPBvRPBzBKg/Rq
Og+jiMbnWSmlLk3RO84hGmk0PM4DXu1fRHXPI1QYGDbcvapChvjAZ1BuVuRBrZ/wqKMH/VuAni+s
7LJGX45pGXjctRAn4jFAkts7Lr+KXuLqQD1BF6C8npICrMzGp8U4aj4hFpvfHpeAwwPGQo0IWRSH
oCcU96YQiN6gIcrHBVNOmcqm99UxDjrEt1O4eVDfceffO0zm/7kyWp3DFsMvpD1RMX8H1vvyDnKu
/udWAarEYpqmbw6RbkFjzxh6wCan/lROFcX4XDh0Ujxurk7XDUPsrmEvxMkTyBxi2U+i39hkKcZR
VRs7MEmt+o4iPNMavDXKBAPfJS/GmE407eu/jAJoyNTsBwkpF1LJOw+lxIukkp6XslmWAJyyVv9N
xo6/fIPlgWwkSF23WHjvE8vnZuyGoYuPerWRtBahXL6htUV/QjwXPuI/r9brNiI9ObHMQzCSOL8Z
XJSj/YPvDHAMn0Jxbm28JAghnabJltJbnD0GVkyZ0RjGFwf0rTk0W4LVkAQCNH6+E7v/us2JPozu
zCM8LRC5jOX0PvIet7zlYXvBDIPYTRpcUqL14Czsta6u8+D59mEdCp+jpNAo7UvE3Wcr4MbZURem
r+SDd99x5fj/rV1fX7YVPwB0ma9g9DA9/kezm/fmsZfCltJ7ZB2qaKR9q55AGV1Pbu1uMqR/o1cs
EN/wC7LbIpnYnnir9V8Uj2T/DxIm6lQ7XXhiACBIQSoLN5I1SHSIpEaKXdl7bvCVsEaZnSgC6Wa+
TMr15I2bO93NTS3PMrCrMissGfknuG/VZgWRg8RHKHsbPgM6MZw75OTw7qQbtIiXEMwNSEF48NM5
kss9W16VnB1WpOFhQoL8rBa/DUkiaCvu85jZdh/bRPOlQkzrgzffIBhHzEm0mwff5x+xIln/rjZ8
LEeAcR7zuHYs/UIqka8yPxfJpbSsG+CWh+IaUKj4z0ZEYvN/r6KLXcbFbzaBZCP8NG/CO9LaZHPp
GtDsF6fqrepObrradjmKfgSuUjpARNhcIiG6+knXs3BSYBr1u00SaCdfSljE2aGCcD8WzlTuatzm
j5hAsSuyVvqYtcN5ucdjCfceMXi4aee2BkmqiQioHOrWX3aus9QBlyZtpVk3mOnezYfqx41HX31F
5eL8WeCFpNjZbZ/LPd6j8jEG3mqOs1oTVH20HyTZyEF9RYzhuX95n9r80pbKfeScLDmcVTCP94oD
AUNjw9/n3DdAa965DotK3AVwgte5HKc/EWqkH5td8mUkY9HfL5sYPuOhKqZ96Y9yfpEIvncltltc
+z21izI2UXKmLbM42aqdYT0LXe4rN1fFLkJRXRy83I/bOzBX2VO0nXD68vvrhXFrrt9NMtjjtakr
cYl4dlZ4qx6sIZ/ovDgaQGAio5q6yRwU9XjyiIP/5cw34SNK9ORdxvh403CO+t/FVPo3DlrQOqZC
evCyBBa5Sv2gLv4oCSWDegLskzIN6Iodl8ryqkTI+1UJ7Jipxbmm73KRT58B8+pT4TSK6cF355/A
0fPbImjeYMg03iHBovVb6Gpod4jHrJMth/pPrEcW8tqTYwqb5ZKgjnTZ25WQ2NMh96tS7Whvtj9R
PKk/ViCGC09Ez41Yiuil7So7v7jUHlyINVm8uyImi/uAchZLJDFB5oVA5G7bYdzDkNKRJ5Jf2J6Q
3EQthH+6QjwMqXZD47EHqeALUi4pTw6PPVdgHbW/gJGG6b5AntccQppGpwPxCPI/BvfAo6YgcW1u
KZfMedwOsX/SbEDY6IZeYQlxl8LNhLip1VQlnPaeALppPtTJ6MHgykY9t7CQQEOOiJH1L3mwPUjB
CM08Y0LvTvZuopha3Do/rAFAxX6OHPdQglyzF8NBII7L2z6rsftS21mPKy7P1bXu5pkBZT+P0FOp
DT6ComBVJUET06zYtkhK0pdxugnCXZfbhjDpIUJOlWMDQ58prrTKwmV5YtFE0cwTVWktFZ0HUrk3
7tqG3JeU1Dn9e56H5i0f5Nqem1Wu16HOzSNzMGSl57srssnB7+9zdKNYrK18YAj3LHN1cfq7+KqC
6TJIlWy/cP9vj5E9diWrv4tymmFWA7htMUZyXomXJSII6WCFG5nAfCpxRMQLp9BZxNz2x2Bsm/lg
QTVy2SKkE3tyDNorpb+8tFx9/gu7si9PeUeqCSFcvfzUTR5dNofjPmWwbX/1nmgfJuKX1a5o8vHA
FhZjZAPkuWPQRcFUK0WOPvVl8SFgDA9ZcFUIbR1F/fbTKR/VRLcF/W6s8vyRQJOxuAcqDEqR6dZO
+LP66ZdVF8G5w+TNpwqFdlya1Z/2AyJCkyrgUoD5KnLbH3emXuBiBIa3KbUqf1EfDRErf9veQz1m
jc7i4mkn8H6e/GBJpfJUdGCkY/gRhAjUKfGEPXRZvaJLhKB3in075fZFOeHNKoTRTyCotzxkCDfV
Y1YvyM7xwLk+KO1I2GCqu2UNdtENhgGY8XP8c/jUt7RHiTQ+WitakWtXR+F3N3YeGn0GBL3ffIr+
Prjhuvi80Ly3QZ1z+KblojT2sCW00EMEYjuHNXyMTK15Gq1D1zMR7ka75wSXaDozG29/kSXIF7EP
czdmSxVPj+DlCS9Wz1x30DU+1SyRzuJdkFPRLg440CM5rIT+yUMzFu8oR8vhEPAc5dmoetKFYtgt
zP210ThvMRCWTyZ3uxdkRBN+WHbBOCOrI/nrzyau7yJVTj/tspYPJp5CQn26NrhaXhC4f2pykFBH
lyhV0g52w+xuQztLQVljPNTTGs4kBsw3F9lahM+hTREAl7rVAYS6Zhie2xr3PD9MYhuLw6Ua9nHV
+y/5zQrLxG377Z4d1sedPCDNwMFUKvsZcQXSuMku1OPNd3S3tEg9gFZaEI5Wl9ib+qTqB1ZvGVVH
xiZ8DV64voYdEam/1wIH2DQlcfu0Kr+Ud2VeavlvtkD9UywUkPsKnno4oc+NHtCzjzBjvYu3IQFW
AwbKE978FungM+w/g412Dbk/IYE8HzrCPZJ6a7C+gYX7z9ro5buCBf0K863zHr1abITZsAEDznSy
ZQqImv+colj/2XA4eTpuZnit+YVuqAjs764ucSeyi1X256Ci3PVSClpiXk3BXztBmXVtAlE6qgDR
PnMS9C2xx5kgMgNGAiRj7xQ0B5WIdscDziH7XGyhU6kjZ4Yuzxwlt144RMzh3kVHyK1pe9s3miLa
6mhgjuNzXQNBZr6vl0vfcn/ta7cuesKpXOW9hk1f6nMsc/NHwXzghSJQ5dfN0VoRpVAtj5yIzFtR
xeV80GUL7KwHtnXSNtBZ7FFble3v0uo4c40tdHInhtl5LleCF08O702RFms9PVomWU2WEL3AkhEM
TP5Dr82UsddjHYUTmLFuOuQPo/VX8p9TkjmYtkkdjHtPUlRFpHeBL4y/JAf+csPifkT09RVBaEAK
VCUJ5P4YlcmuICulykQtlidFacCH1a7b8DZ6PCE8pbzxqEK71ryzwAvzEYVI07HAbuO7RUzPB1DP
zbvfl+opL2r+GmhSc08yR0+FDj1lXZrIMXilII8MgrkSG7cCyz16SIwHcZYIO74mzqgxgC+ofSd4
g0oN937kxSg1nGJ88vIo1AeHjIoP2ijDP3zcXnDy881mYR/wrR5sXS/hCYmtODvUj6rMGwIH0Axw
gGCoEbVvttEzDwHO2hs/JM3COjypmH92DcM1vvRqne9VUfTDea7yCAYtJiYmA0SKgUZAHrDA8r8A
EcHRqwM+AFxCE8VTVYYFxODiqu1t3jHBEt1Rri5v2zoVub+rhxKBrtEFEgCgVEbWjuRktALkpTn7
BT/QEbVFH+4trHwMBaB89g6Dpdumm/Qxk3vKtZ/7IceJzRGp9nhfSyszBo1CVg3b5uIjioU+zXPI
+SIaVYi/LbvVSOYOnbPptM7dV7luiTqh7fPD1B774q0Kp+J9wgQPdxkkY0CjgNR/gKr4vOKyHr6G
xrZhhzCVRCk+In0PLQ8rMOqVIC7XW8r4iLew/1sbkqoJ84jXPDWVxPeR4xRdD0ZN8/NGyWye2hLF
Lpknbf1KqszmHIlpx5CWh3wN5yaf3LnhXLNvCcekzzXokqzgHOMO7s5VExFBIJnmhyNbu3hdB473
rEDDNvIPACXvI6z886GRhK6kcUUY3M4rk/zVtLZwro5qwzvUAKbKyNkpDoQw181pleVYXRDdcaEN
KFntc0KurUphzkb8GQn5gYiSwiNspNb3DgFrThbrSb0Ns5+8OZio/YPmxbmZ3pV1NF3VF0cez9sp
byzNKW26+gCra1APLW70MYQtMsNhsRAwTT7vZGJc/zj3Br1GU7ltfJzUYMLdjKX0cKNr8blgP70h
lD5QKAZHuzss4xy/WFoh+qh8OTa7BK3+10pyV7Rr0Aq/oESHbcpxHCNFp8BRp6Zzg5ZAlBIN86I1
nh4LpiRBZIoti/GrYlFbAhSE2IsWctluYsKyd3qRjsSx/Uzcqe+L2sgaQIDk9teZn/XobPgn9oRn
WAU/txlOK5Yp6wJE64XZggt9RppbB3c5BlWza2QJYMrJMScp7rX/n8F9XD21wgX47GGnUgeuMb/M
q5H2wZCrntzycTz/3xD58WPcj3qGjic9B82cGDonxb0c2VmVJ+aZL29qIDOk+k4oAv7sEPRE58jL
hX1yEntNGJtdV957i9lC3rbA/Y29K/rFDV87e4Pik223cpJvR1vOK+EAbL+DmsE5WpS9GuPiT9IP
m5u1xMmY85YXTnEExE7+dWHXlXeOZxdknwPCW9nsmW7b99QPLfeETnjVjoGKObhVk/7YdO6XqbZi
hYHZKh0ELHHAzF6jwZjunLAdeX2Spl0OnsJEsOsK0P19GJDqQd4ezbuw/7kVvZLUgPkiLFDfHjag
RUC9YPHvHCDgDiLGJ3gtIEvxbKj8DjLyxsg5WJZhodHP9mOOEASLz6JfhA8fbcC5S2TCFy/G2E4e
LK/oTsAYEdznWssfElbydy+0ZHXCTeZ+QxYRzMl4NhPDaVx3v4K9OVkYD4OC5wowD9dTTd5ciU+G
u9yeqJsKplsMNcJhBr4IvbdMyQCW//nYu9Q5CpjNMtFy9e/p+opuKX4lPk3eq4Sln/wR886wxbek
aGvcdv4aOeLL7sNhQbTWEYhSlFv75CX0QR4XpmCecHCB9oWMTgVWuflgCTXHwqfVoDk/IY8dyJNs
IwBFWkgkOmzphjle48jmS58dPupro6Em7hhMqE5nm1rqM6Id+1YZPdVEjwZNGePrjQlOwJQN/be1
PTc5h8W2XaLGSLwi7dbEj1hnR/kIAB1+RT2U3JtFCky8X8Ht+IEWsi6CLbYOa5TXiO0Y4lAFKzNV
0X8nyB7PLeat9R6Zm70dvRnf8HGKtZ6u8Kn51aiw/rblOFQviMDRLfIMrkCUOI3ZInqPOhPbTEH0
2wPyF2ccc5XYDW3BRFHzBSoMni5SsH5Qo3Uu3dz+Va90d55qs4g3W41EHExKzdgI6gKfUBxXzYUP
ZnpKBqWqPdePar/FwMyzH6xq648mqNYH9OSkj6+ODj/LGnnhwvvNa1vooUQCGxXLVd7UlSBQ8YtN
PBV2X9cThx60f4ZygUB4kUWI+AIfQW3u68RbooNttfK42WxAeHTtnkgKvo2L43RTn5GHloT7SfhT
fJjIUkWvHxDYj+1CGHk3e7H+Iv2zg6Lw4K9OciEZcj8PLDYnQSjEfhXJqK5JMMrPoNrqj5jIQHYg
J1/f1k0Ide8uyOn2jDWxuy9c9Mu7YtmKfDfGKyrMkkAm3o0CrRbIsgNTxCIIv7/ELjLClrbqkvig
7bIQIPQ/zs6jSW6cW9N/5cZdf4wBCdobM7PIZLpyKrW8NoyWKXoP2l8/D3s2SlZGZlQreqcOIUEA
BwfnvKY7lF6Ymlu+X9rD7Q1HNmvZFH9lWjJon4AX48HrJTi1PTgYYgY70MeRR89M8EjSh6HIjrzh
0uax1er2WYyy6ne9GvoYlEISWTsd+cuvKciseO+0nuoONFeiO3TreHCNlQHKgyZJzkU4a0m/67y6
epCyrEx0ZJw5O7TBaHCKLVC8vDu0vPtbeSPoq8pCAxAKuuceZuCM0Yb3hMF7ctZzifhjqsovI3cS
cA9dU/kGglBB94ya/AjLykxyZC+crtoAaZXjM/mgUW3RhKSQ66aldWckALxPfVMO8aliLSgTAH2t
HkCCDsNuBsX0mLp9aL0bVOqlj8MYjzSj03Y8AB+Nfw2a5ggsuxIWTTdm40T1DLEnwy6WA95q1ksR
9fX4RO/Xafbt4tV5N2owAWkeDJDAaa2pcKcj94kQVmuKz1ppdVRCZltx/TsTxR50cxJoo3bswlaw
8oWjpmFR5KpCoBc4042k8maE+ru28sIBnTLbsXYVQt+EBEXWtdcrakYoFiHMN0tt+AVaw3pJywb+
tZsn0I5lWU6P8N6iX2QhVb7Q3pXvDSP4vyWW+zx9Rrqy0Rj+VTYJ9V3AG1QERSNkQpOtaH6jVxb/
4JFFAykg3zs41ACiB9hireeXoM86jDlU1n2Ih5J3nYpk8D6t9fLXoOAfo+QAsXCX6i2+r1E+U9TQ
XR0rBodqp4eWg4HMlkvQ4CKC3vA5yuvSvQvCsvs8F/P8AREN9BfIxn9DlioJPo7XVogwtN5RtqC3
EOuZp48ira0FzDCBCLTZXe9bGSXHWLPDZ55NNKBsBXH+LrNa3kmL6li5RR4MGQWz0bVk46ped06V
SptfXT1AkTQaaPXo0dZwl1yqD9NRwEaoPlcZIrT7xSPsbysdVXdXcHYPsJUDdT+qIn2hotgKwGVY
n1nANBTyo3BQXrwethSVPJC+nN+QxLt3c1nvEKUrvU0jg/zgJV6IXVROIeRuTJJMp+k3G9RtLZgK
oGaq9AmtsjB7QqSGUFz2KVmuLSn5+nXGk3F5xPbBnStoLO6EMTvlTjQemrVWAY9uYyInCz4Tdrt6
Kjlp383GU79qpwweEP4RoJoHBR6krWp9EZLnZUNub6fzbnYj/T060ECfGi+r3oOOoMXdsszHFikw
Gvi8Eb8L8O+pD4wXYWeUY5Ffn4NKT3daKu0XFqvRtwUa3NHJjEeDak2FDOI2sLLUuueq68IDekRm
dIBFyRLwf/ZHNykybiZLOu1DACS6pS0/BWzBtnC/ROQozTEUyFjrRaH9tkSQzse56GJjPybdXC5s
mvw9iFdqseagqb8FCkESmIaaX/Icmb1H5FsauY96oX4iZB/95j0zPsVAG9+bQwntr8j06nPq6vIT
Qc97irtcffXgSXa7UPNcKPK5CVtrML6EJJKfrXkehk2IDoLimTYneJyjg31KQTWBiIuFyXUuJtX6
Ke8MWO2uC+pfVR2yzIEZWO8yYPYaITTpfvJepnuZDbH+dwxG83vfSeebqHocI/QEsSMe26H1ITM6
gFElDr5cU6k93KOPZcttRmGiFN9oieXBqSxDd9jllL3MbQJ5udlT5dI+zEE8fzdE0zQ+7tTWN8rk
bHPMiXgpITzbPE/oGCBhgGALrW/gSO/MkEL4hiTGIFUq9PhJq8FjbjwVlsPO0+yMyhm9IL9tYrej
oU4HAriqMfw2pyR7xto3AOXMFYZSVWC2AOcC7Ja3ljOMyQNanOKT6skLtD4LsJHtR0qXwqXPNlhO
oW0DT3r2kzt7OqqbrSW+2fAc3oPeiaJtChwV+9ECL3m0sILuSEcEGn9Ra+4XfFQd3dfIAfcUM9Ei
6rIesRHMnsZoX3DjgRsAi7eFHdUkOzhh1DGtHCm2v4DbC7hyqInAPqs6Otfj0oooaPJCtcjgFw2z
oatDBKxgUQRoM95cMT3gTWvRG0Q5DPDYHfKFxkFi31q/a50EwQfgOZpxyPQRi6WAAqQEHV7Z+efO
RjoLTDNjv2/sdpHOzflFU92oX2GMgA6Nu0Gv7silyodkUDoCG+NQ/Z5sTTwY1Ggo5dMgf5SpUXV7
d/JAVqccWPlAmXBOfEtWHlFXcmM/6ROQid2cx1q+r7LO/cLbAHs20SC3uKGxxF0aTzMSfnXSKMRi
yACHfe7OpN2BdMtm6S2HsW8NMBp8MzGWNq9mBZ8me8peVEGW/mLp5Ht7lEj17j6vEbjZIPKHRn5f
00XcmMlc2rsC58iBHgOlk00Um9anIapK+g2uQW0/qWMo5PSDql+TPecj6oxpO/gxZNd+gxpZbWFC
b9i/czB+983UipcFWBRu9J43AdGH6sOmQ11w4RwB2UcSdvI+6HnYp8+D5nbRfdxWNkQ+SPwcxwbS
K15ECbSoJlSHHNNXBEVNL+P9qc3zj5iSDuJ3ZaPvy9BWJiUd1wQfqBBSfgxqdHQ2WLe32XFwLCpa
8NFEswmUZn2IkQv+pWw0kZFw8YZ3qdcE4daSLRE2iDm/eysCqrDPGmuyNpOsyifUdunfa+izoB87
ii92K9sfChlyEDUGaejBtXvxO8HQKHviti2fIDNh3N0GQu92WhMIgNIZBEUmECbUP1HpvnMHlXxE
/oR+FJJ5zafKrBUC/VPS/0Shqy43PUaNvxuzFIGP7ASNDBTP3GeV2RHZAdEWLbvaTF48jiDqv0af
0HUyB/thIAGGoxR1zs8cCdsevSm0czYZT0FngwoTQaDIxDDAuG/g03m0Xe/mmnSDp9dIZoA2j/3L
boF4t0nTBFsjC7g9Stk4j6DPIbiARPK+gCmPjkYTo8bT5ANU5MRCkBvTOR1ICILlCsDO6OI32hgR
aAtd1mnxTuSV8bMEE1CdPAQjczTKW/ELZw9NbqewkFBGC1slBwFa/cl0x1wdPCOY+23W0NvcTXjp
iAOou+nJdscO2soY6qOfp1b1dxaG8bcAIOMn0/ZGhN7GhsP0C1dDkR/QfurajZ2LUAC26br3MX4R
wTFp0jQ+gXUgpwZkp06uWeqISAEf/zIWsfvFRVqf/KXvR2AveY/KtD73f8e5JFufVQt6LzN5cgKI
tD7OrulQzESWCxqihdUKPRiVRu80Tbc+aV4GF1hLzWxx9aTG3aFgYIOVyBsbPDElpyUNwN25/GCp
maBYVTDt6Ha2fbu3+8L61oWVDb3cmOVHewZQiGNCKHYJfWqQGmhrGPSeTV6nnKHIQm8UooUPHNmB
dFnBD9wIGqLxTp8cykxmj+TtJswJrX5EDWw3oM/UEW3o1G97B9D3EzgQhV4ZTSCUrQUkCCPeMpZX
70Q3pNnHEKWRAJnrkeYj2Emv36G3C+8gsNORdlzgTvmRCzkOfcohZnaUEjTdrjJ6+QPt3yY+ViIC
jB05Sj6gZt+nfgeCn+hu4gfBZtPkV70J7Y8Bb1t3J3N9zoAoQW/zpQOWwwe1Q5oKg7F8GLFL+ZyD
h/jRlY1W0PpzzU95O/WoZMC9pjwRVvpXtOezv9y+mZg+KK9HDymKBhdlTP2mu1rYuOh4FOFfCmLr
BOKtjFzEFPuKmjsS2PhqOO74Ke+78Ws9A3bX3CQFgtzO/X0Tj9SYpSlitHDBd3/KwOEZ9yMeBPDC
yLEWWQFoVgdcmZpnvTfYIAOQuo9TJUtsC0u+Epgh6MuINA7gqdAWh4Jhg+TU9gCM0JVSmCF+QH4u
NL5bdkvNfMD96ykiiv809dCY9naCOPWjBruEWvHkuQnhFYV3ioG5dJ/NLIJ+0EHgqHczlrbdJokm
OfkhEMwTN0qXIUhagpxuNdP6q8utjpss43Kq4JB2m9iotZR80m7u7D72PD8pIockBYUYuXNG1X+f
nUl+1qOpMPyWrqyzFX3tsq1DPO18vvRE9biAVCOBHeX3kyWkoMjiBepbNEDffiBfme7gLxtq30hq
+iEhAYo97Xv0wKHzls9gP3mi0rqNPvV4hoL47kKZ+LSDXArzATUPnydV+lVD76PeIlk5OXu8w9Kv
RdTaI+Iz2nj3n5qHCa8hukxOZnHLiBKhjr6pETH/Tx15w1AXGU40rszFQ4OPyA+pRwlV4FzQO+kD
uAlIc9fyZ6ggnUJDA76GTsEQ/lVZdHRwdUko9xU5Gg2UYYQC6NKhC/id0njnPtdNVHSPtLINcviy
CYOPejeK2Tfi2TzBNYpzmDZ1VGz+4w1STgW5nQ+2Jrmnr+ChG85WT/f/0SsqFhUFQj9yAvsXvTr1
qZBJvCRQwLAEzOQv/5lnyIyil7B/7dYISGsFYEUNdCu1kCq39/+BPKk84QTZrrSNSG4Fl+edSDHh
OSZgmKcbtlAX/IyMxVmNf8URCFUsnkN/WGPpIkTcRVZqCyZpQmnKAuSyHwc1yuPYhdnDDMbu+xSk
08mlcOD/93/9r//7v3+O/xP+Lp//v8fufxVd/lzGVL7+z39fshgy6X2TzJum8PSV3eFATuMQ63j6
wO4AuoQkLeU87/76KJdsk5DKMwE1gjDx3JULYJhMDZZBvJ40g+YqKowvWqeaJ94Z4931kRYPrTMn
YeIEqHNTSN4+Fh/0/GMOSRSWaGphLdto8f0wd8aBy3TYmhq+EFYu/27sAYFzDDbuW6v7eX3wZRqr
wZc11B0Ty1ebrvT54HXUhyk8fLwjiiY5VSLGshKpjn0bKhiCZh+hwZNmu+uDvvq2dP3o/DGcAFBn
eKsVnKdqUJEF6m1uu+qzkAhjF1WtvUMOP36rrSIT8yxTuhJ9H/zLVstIs2xU+BtAMKuqdl84XuFD
VVX+GOCq9NZZmTo1Fd1yTJQJbbEy+TIDo6/QwEds0rE/NF6SPY6yfjHzPn96+0C8JU086HU+o1iZ
smW6bQFsQi0Andx2M1IReGcQVff0wGFnXh/rlQEckzFdfCA9jPZcqLrn+wOGLYYruWduHdRG0ZKe
jE0qSxoWoIQ3GGL0bz3cy3jeslzEFQOu3Pl4SaVChM4YrwGNf0DzUduZ3Zy/f/OssPY0PJoUgtKG
uVqqvA5nbnOXhBM7sm1QJt4ewijKuEogfiIH+8P18V5veKS1Hbi9nuHQEVofcV2DB5sLMHiZ6HCh
t2yauTXyRObgzp+vD3VhwWBXGhb73eEbmqsF65fSQB5jNzEXmf0pqToaDk5lvigECg/gVaO3xknH
xAEdLB/lAQ6YsUz9j6tAww+ACxIUnYYY73EOSzJyIFRbbu9bhowXviLbAgs7JJpM2DGrVUPjQC3E
BQRn0AE9YujCCaA6s4W71t1wmLw8FEq0y38eO/98VkYAMwUO0XKWzXqjGbE4BQAIGy0xbwSoS+tF
zCAWArUl+q/WqzIAGY4RU2nAMcDQ5YE9hGNyiKwBxbW5TvbX98fFmdE1NW3b8viUq9iL18eQ9R5b
scAI+TAOMvRNPMMOqk1e/sVIhieRGnGFw4V9/g0h+eOd40AMTxva8nMXBrumxKg+GcPm30xKQqcU
fELbkquhQlJ6U49HotRgoJOHUsDJCqBdIPzg3HCNfH1bY/GMrCd9NQCK2NqezwooOaCbAElhtHAK
wMwDqjn7kHychjx+oS9D0wDXU4ZGF2QGl3w3eZIH77/4tK5wPVN3XemujdpLHu9FM6LzYARajQcS
bHOKlc1RuENyIyD/82+dZwjwlwUmFrag+2voq/REhLkqaYjJbTEX0VetoYOzUSPWRhUos3ciytLn
uGnMe5pj7QNmeOIdV+68o9XunoDiOL+ntOp/A8suXN73YLPo7qfHJNYp7mrQX25cWMvJvPZzV+uj
acBUU9uV25R+RVhEdGCDEesDjC52yLWLbT6pGK1hhEKur8k/eee1kY3znYEyChSXgZFbxBsBPKAs
l7vvbApn21q3+3tvgQRQJHgJGtk8iDiPjnUX3PgVl443wZ/1spfA5S5//0c4hjxkJhJ0D0w/tCWD
GI3xFrj/CZHw+sZQy6F6NV8EFDjhwIBte3XoKLkkHdQ9cxuo7xYYzQNNmYK2LjqyFSJC17/upcHk
YiwK0gP6g7HKebwqVeaif0vbsQj1bamb1YPmJM3BGsaMWrwJ6+zG/PRL39KlUkBGYtiOsbYz9uBY
k0XgwYmAS4u2L14EILCD6uSQrp8m3L4Aoxj2HrnA4bnipqDDhSfAjtJI8kkzPPt+AvVd+/BnxL6m
WH64/k2Wq2G1AJCKdeRTXGp9XCHna10sn79EQgtUHMRKtwZvb9J6210f5cJX4FrySGi5oAwhVts6
mEe6r8gebNtJIKlrIpDiWMYG7v20vz7ShdBK+Na52A2+uLRXezcbZA/ajtyP7lBzmqMiOFV0d7aU
UZYWhF0c+laP0IL0tAecQ5q3B1USamKdTc2bqLraYvkI8zMeImvraaX2XtkCboWYqvIBynX29fpU
L2xnC4tjk5cCG0tfP6BBSMIBrhnLABV87IAkbxrqdFRdEwQ+yAhuWfNeWEWbm5ElxKHbopt3vlcw
0UHM06KkD2itvauHFO2/SrkPjeF6N5Zx+adW25KhPN0greHlvLZwxqWnxRgo4DLOHFpAWRt3SJTG
ESLgmKrtBlMYjzhjaTcixMUZuoZrW2BuLEtfTssfkQ8QZ5OgzoQiGqSLPXVOUCQVmuiwOsrjm1eP
zgR65Jxh10Fu9HwoW0NLHnopSe4ciA9mXSX0DcAdH2FVph44vL42bgSji7PzbF6V3Pm6465mZ0ml
EwPZMCIMVb3TEBV7RNnESvwYavnbnyt8RZbQdm1DkgGfz0/xcEINjk+JsooN0og8x8Gve9dUwDuv
f8pL8yJyuZ5hYgfryNW8UmS0S/DH1hbCmYXBEOrDWoZHbQf48MYG+SdTWW9MTgCPB0o6cD1X04Kr
L+yuY1qYPDl0iHDGTvxkos0M4hb2UzZ4xcATbRp+N03dn7Dxae7mTicvf/ukba4x+ubEU8taRZo2
wxDKGZDIxG/XOXaQn/aj137qBviw/2Ikz0MKC2gPF8USh/44FDzc8CblF5AoGngJwAxD5cgA8ooZ
3o3Pe+nYO8vTDEM1Wr7u6p5oxwZ0VguSogLpe0KKkQYbxlV+Q/vmDs1o7QQr0f0XJ5GnBdRbgjbl
CXk+P69CkpXOXLuVnlchAQICI49s/dtk5sc8r42v1z/nxTnSOXJMsiukLFcLV0JvcI0JyaYgLrv3
TmwmW+x35iNiGukDBEHcJpApfPsLkbAtF1SVTkZnr+Y4oz4HtA7V9gyYqr5b+KJABJVjPHmM/cOK
o/jb26fpOi57kx1qE+jOvyoiaGYwIuGxtSer/TTOaIw3JUjWBDPSz0PkZg/doE2/rg96KRJQUkZM
1OMlZ1qrSCCawqnNAZEEWDCjX07atLUzDW4AjeLDm4ei5Ek5hoLgUv9ZfVEMtheSGW0DmL+6H1Go
fKCinO6zOuhvXIYXZkWFHIaTcHgukt6cf8oO5hJ8rBaRWE+IfQqokjZIZqN87b5cn9TyL62iGww/
NiWpE4UYsVq0UQRBm1Y6RwFEyVODX/UIzbPAnvP6OMsefzWO5P0LS04wpVUUdZ26SBNUbYG6NN4x
01xtL3MltmTndDyhpT/LHrhCxU2I/4GT/rg+/BKx1sM7wgZTQo/Mph50/kHdpuis0JHtNhTW8MEJ
xPwXgG7USt2+2NdTod0otl448g42pxTHKW9Jdx1B0y6AaZzSTUxxrzrEhue8tBp8zpjLA+0SnCnz
ZGjfvXmSxGyUX6SUQvCGOJ8kqsfo9QPT3vYeunQlAhHvbBrTe6QgkTPhMXljTS9djdyH7E9XWpxB
ZxW8vWyY6JC2aKp1afrDinLn5xLifwgHNie0qQZpdj0aI9hLM3wPgFzhx5zio+1fn/jrr205tkcy
IUmwMBVfHRd4HCg3xdRIha0Z7/FLzF7oRmB+CvfgHpUEy9lMcGvMGxfy601lORxT5g8jBL2G5RT/
cU3aSAvHLn5KWBdiNpYWi4oJDpMnqCy/2YTxjVleHE53l/aSp3tcmufDoVaow1oC37TI/30EwmOe
mgxK/KiN8LGjEoW565/1woDLF8XiC/67zhzPB3TtRZC4HFqYPxodyYQD+2HuTPuUWMGAd2apbszw
wjri5caYDvcIGevqopR1H+fkV7A+vbw9xrJCuB5XB18LgvQYRVpwmjXNuHFqlshzHhoo5xPPed3w
gONldT5LarMlHSSOKnYeAJuaEX/BlIzH0avqlx3V9a9EtVgHwC+6cX5eR/llZJvMgKe4DfLqfGQT
UaGpqS0uTKRLd3SdnVMjXeMBiZ/yRrfwwlJSvNUlBTmquATB86G0wEiqyDRBN1TINTbjNO+gVYNz
nqsPZYCJ9/Wdc3FmrCAlJYB1prW6VdLcibQ5BnUCu7nYl2SQIPwDbY9qTnbjI15aPp3ajmd7dJyE
s9qkiTFC78gX6ZgZ7l/faEjBFMWAkpVrHFonQ5SCSOBPJLA3jscSVc43DgkWY7oeeSSfdLVb02HC
lShvFPQPaksaDkX7mKLHjTPxeuV4e1A6ZmMSa14dwl5HjwTSt9q2bYKcDoQAHwGaao9KJ2pDuMLc
+J4XCpIMuDzM6DoZpMer89CICoFkJRUNp9rEqDcyd1TKe3jhsGgOomrhCNgiP1Z1qWCVhhIhj6F+
FMiofbq+i14vrY1in0Hxjl4zF8dqF4G1DiHdsbTjYBVoLDZO+T7TUuc7ykD2F6XgXh6TET6hD3Ib
WOX10S98eI+XJckef2BqrKK759gjTNyaVn47fw8RPKbVgq30BImJyLe/Ptjr9Ijgo9OY5bhYknTg
/HwuNrhIIOJHIQBzH7HgQlbHmYdjkGOSSynNOZVhjnxkp1SyswAfvL0C7HB2GJ9fYSPBvjpGGUVR
gaRTt3XT5BfvoPYRT/YA6djUfH99qq+PDSORh0Ea5cpmvudT7WrM+FILhI0xFnCM60gdYhqcN7bx
hVFIvHhXLhkBXYjV6uEgBHcdlfGt4cLNnbD7uUNAsN+9eS5L0XGZDYQWtsv5XIzI0oATYjTSNIgf
BvBwERtGMv36KMtvPQ80jkG+wB8ec9TIVslrj0QZXJUBG1egx7iXhs5djtQw6h4yO10f6vWR47xR
MBc6mtT00deLE7mY0NiLUgwujy2ciM7am6MxPOoG1Xl4CrE6ZYmewIxHjf362JemaYMNYq6WTUtz
ddxR4qWQk4OXwqWweKDvPe/KAQHKVIzmjXW7ONSCTvD+WbV15w+xl75zOmNAd6eGD5XCGoPknjwj
a3irBbF8sfXiOcxoQawIlKOXn/JHkugGuFHpE7TKWs7yA8J21ZdKs40vhgaQd9Mr1/Pzsihv9Ncv
bX+CuOT5qFMkW68jujzjmIVmvx3BTN7joFT5+uBZNw7Zpc+Ikx0FvwU4QMf2fG7DhAO0MNFih1qI
AOgsEWWVc7PFtO/tJSmmwuuRsEEHldLf+VC6ATUZNDX4JgdvEgc11h2Wd9YmlOiuvH0fLpWTBS1A
q9taHTejaXH/6WW/rYN2OsweEtgRHeF91o8/ro90aZXouHG7LDgqutDnk7KVzL05w1ajbqrupJrW
3hYukP7ro1xaJe5RaUGiRf7SWgWpSgYU+hJIlrWLPwjy+2g+N1Z9nFXZ37gzXw3FJMiheffi5gWU
ZJUSzQgqtXaHiauweucQhmFwHLSiJoGv9N31Wb06V8tQfDmbkih5rbm6sDQcuyEQoWuUFnl4BOcc
ojWkomfM19pvXm/CPU2w5ihvzPDCsDY5LT5CtAu4XZa//+M4d/Ss2QcVppe6QujLUV/xR9QPWZ4a
v9FWdUvUnqz6reeM58Gfg642v4XmTR5G44xoXQkLzcBJB/kNtZ/ioT9e/6wXVpCWnccMJVgZscYc
dY1nzSXiCEv7TJ7wMpowQ8K4ramRGrg+1Ku7ZpkVGEn6snxLkBHnnzIARRLLMV0cOLMRDzY0XE2J
0g44Be1Q9Yb9nfQr/TA67Y1j9yrZWg282jqIt4CfN6N5q5Q+7Hn1IVMUW3Ay9Tmp7pBVj3wku6Da
4zL8QAc5v3EgL+4hLgMOPq0S6tDnE0dNb1aNh6eJiHCb2sQC/Uo/jLLiIUALIIGLUSMBMqFlceN2
vzhxGu8ITNEuI9E8H5h8q9axY0fge4LRgbxH/beB39ABzovje47C1xeexQa/SA9dmbi6UZK+NG/a
4lQBuQjBfq2++1Bpnl4E5TJvcPtbSlVt/tApXms/577QnvuoTTQqt2Xz8/pOexVnQRLx+qVqS+FE
gqg7n7ddzmY9IXqzRXFBmyGQdADhMSl2Pr59HLJOSb5JamGt221cHEbtNlCmbcpPi4kOn/k+iqCq
3FjISxMiyFKx4PDhubiaUKxmx8yCVCwyyPi1llguzG1/qyV7IRY4f46yOqBRiiw7Wh/obSik4YcK
w3F7hjiSIRX+9ggHloe50CShj78GpyIdVed9ZICzsUvjW6RN+nujc+hyASHyry/ShV3okNliVG8v
7eY1dA5vHNcrskBsEXlDYA+ZSoTAh+mUOO14Cvra83v02G8s2IVYR+Zi27QNdPQ27VVOIZzI0fDV
0lGVy5ufVFz+RgRxfhqIDvew7gvfmhc7Oc9BR/76dC8tor1UtigiUOdfbxX87UKVp+ySLrenA0x0
vBcTiH0G8jr/YhHJ30G6URCxX+FjPXo8TWihCuLoLbUJ5b6UVeHssZe8BX6/NCkKhSD3HEiL7rpr
GA2N200N5m0ISNV7b3bqk6pL84gjsHxrKYvYsdRBFjinw+t4Faw1Y+zaUmeoCWL2Djv38gvcwm+A
FcSNq3cJf2cvhWUkh/AhSNstXpPnUYoeTRVOGiPhZo5gmzYMG6nXDbKgJppUWT3fuIYufkSuQkqK
VAXpUpyPl8Zg9HMnM7YtTpgnqAvmqcIz5c5muxQ3duGlQ8dqERgNUja6Wudj4ZWQKGXHXDCy+Z1C
UDzGCp5ciieur7CIwK56Lg/Xd/6l78nb559qOTWVNUigAuIeFiNRf/KWRpNep4k/1UNewJrHeRHZ
6eLh+oivGyIsocfNBl6G2AJD9nyaFq71xRABF0zRR0aZjtIDUc3dx5GF3ByEQn0/xvjIQ8jq8Uup
Yh1hhdHTb6zspWjDtHnFg/OiNbPkAX8kqamjYwwVxQDeEtd41lQA4RFK5XCgmjb8LEplwVVCh75v
G3kL//Z6bE4/4RXnPor4lJLOx6600B77KcCfq0xqvzPNMUUYb2N4e8hIrV+b0bBTeavtrn/61zci
w1o629hcQFjrBy8Mfcpay7WOmbq5c6YkeEwRu7txRF8fmWUA4N28qLknxHpyqTtPOMeNgGcD6yRl
iHsW+i77saq/XJ/PhZEckyiwvK3J1dapBEbo1OhGx4COKI2dl87RYXC9+qDPg31jUq/PJu3zBanr
2kAwXqHKQju2tKKNweJ76KjLokQuXGjoUBVusAcBq6Et0N4qnr8+nHSbQYHy7uVRSvPjfJt0Duzt
zgK1B1kzPpo1ZrYNvnLHUUG1bWOAw2/9nktZiWc970U6TOvvWfRp2mI4hS5WNHeQe8eGwFDyAHnI
QdXc2Iyvz8D5YMvi/nH+qi6IhmGBDDmNQnnabRGHCDvpi9ka8OaFqO+UEscvbLxv1H0uRCADnBfq
CYDNlzRnFWhLYSkrpONJnz1xHvEt7LdaZH4tNAt7ogqdU5RI8Ysd0SytGyyOrdzob0TB10trc1/C
oFroJASAZb/9Mfsy9txICX3yp0bz7rRhCg9T5gTHNK9nJIWmWwnd66PCeHSf4a0wIJWY8/EyNBvR
/PEmrHMM75GC84j7WST90OxuFR1eL6wjCDKGbtg8j2FenA+FfMw4I44x+FbV9MgY9q36FHuItBfF
CFd/puWNpj5CaSH26zc21evPytgsKlBmkwrLmlOVTToCqmM5+C7e4I+o12uPOFRhDy+N9hAJvbuR
J7/+rEvWSPuX7McFtCjP54pFzqjZsTP4jawJ3l4ybtDPwNlUNF+vn81/Gp3nmY+zIFq5OemnLY2u
86GyqPFqzQsnH69YdBmHHBTRpjHxRgXbJ7vPPSJZzzbSOu+A4U6I+yf0RjaLIjSmBDjqboYst290
TF9fKI5BABakzMtVtob9oRbVCXDDyKYEApdB9HuirRyK6eX63F8/ycn14NSQp1AKeBUHIYZjs6Wb
vd8HPI43DmbjW6A+dXzQMRoFkSaBNUCNcn30OZXc5BNCedd/woWFpviyjE7RDvWHZdP/cV5NL0As
NnXZ1JZIH0gR1FE0lrgDIS9vPIMu7GEgd0tncYn5QH3Ph2oTSRbS6oOP7l7xrs2VcTCKSDe3Udsi
8+zIobuReF4IiBSOeXJJMHDLi281u6hnIwp0SpA/ohS57QwdkjRCOncSnuq2VzpkdTnFB6jB7lM7
N+FzOOu3SJ6XVhnuKk0iF+w2NKD1vBEONPRyxFRI1x8mQ2IOE1PFK/IZkUIsYJG3NDQ/yyD1k8l0
H6+v8MXhOVsEEIs9vX7ymlkbRCnBw9f1lOQz1ekkpz1caDexRkQSAcUbifremmhJuJVxqwVyaYPx
SAMfT+me5+FqCZQNpqMbm9EP+7z6UeFSeECGPNqYtRjefPcsbzW2MzxQyiJrIkuod64y5mFEGiVF
PgPX5OMwAuxG3iZG6cZQh+tf9tLUQBzRu6WXqZM/nS+s3tWVU2Z8WeRMLEKUobCVy8sHYYXJjaEu
BaSlOrJkTIC81htZdQKzyBiQYyorozxFhYvEEuZnmA1cn9MSbVfRmCIFVzc8V1i1a5qrk019FZZc
cmUt3XsMUa1dUCI9VHZq/qAshK7BPnu764Ne+JDc3UtBZkFUGPrqtkHb1BnCFBE9O6wGjMPwB/Ir
uRgDNS2CXzeiwj9QuPUc6bKDM4I5snAOztdtAnGcFzRufcQEzEFH47zwMPmbC+Hs57rX590QxKpE
azmffiDEYKEnj8QqIr/1IkEz1MIZNkokSICmOFk8AcxW0yGf0OHYDx3y8TP6Gt874WAqi1wba4RV
jD2/1/RQCzZWE/buDnX2Ud0lRlw+MvEwQ43ZeDNPlL0iSXnIkDzYDcaq7lREZZM5VocQH0qYH0Q5
3IUDEov4Zjl3mYl9wptXEQocD07QsRYlk2WV/7hKEPPr2yzLTF69nffVVU74UCJK8E0a/Xwj072w
YWDNu7BEgRNAGVkN1Q41CO6oM/1a5u4HpGHyeyWs4miPiBten9WFA7H0tCjM2OQnrxLaro1AqXYM
RTt8vCe/dn1dzdFdktGrg2tpPBgYHt2Y34WrkvySlidfkm6auVo5ORuNEyBD5ueFXbyPnZgKV0Ee
1gxA4pW6BS68NMc/h1sdiCJbXtVUNvwZjyvvqNwQkTUxY5C48Vpuqp5mKe4zZiV21z/upXVEFhOd
AB6g1EhXBz9GLhWJQaq8wzSKbyn1mq+1COtPWZrPz9eHWu6Z1aGn2cIjwQROBa5nNcdWR+kkpFvn
19Msdm1cY+DdyReMdTDuGjVjW2L68lK3dCiuD3zh4zKwA2aTxdQh4pwfCwueiNsHre6nykF7ZzC0
j+CmXspO9E+jAlBpT3px47te2D8etR9KvrTgiXGryQ5uhVyyw5h90LhcFIiSPOag/5JNa+DMVIBL
3l+f5YWVhBouFtgI7Raqs+ezbJEC87oZ0dIB/aNvulDt02Qm2PbS1btxzV/6oLQLltUkiFPpOh9K
y6CE5cg8IDWqBIqgqhlc9d5RhUMjRBnG1mhc93moYAi9fY7QGaVEd4lEylq++h8BLq6p/khySL8J
AmyDFMqoH7UYz8BNPGXajWz50gdls1JSXBJmIsH5YI1jqDSmz+4XReB+keVUYiYRYxRhu/F0I0W8
dDas5ToEmg9uZA2+SbHsU9i+6L7jBU2L95ve3/eZa6HQxVuUiswSCeh6GTuUALobaPlLg2MxSa5B
fZjRVwlilOYadHd8kTAhtcXd5GTh0QnQl9/WUwhSTGWG+VceSPsjcFL75fqSXhqcOuWCnKcryW84
/8rYgDrW0NaSOnSDYro96153MMvM+jtLG3Gy8BjfRcD+/HYK21ucrguZObkSEDKuZmBqaxSDpLsw
lvYg0QaLimw3OTKs0bY06g+pB3zWLIP0Hn8A2+ex2u9gvt8CfF3aYzxuEVxYRIS4R89nn9J7b/4f
c+fVHDeS5fuvMtHvmIU3ETv7kADKsYpGEinzgqDUFLz3+PT3B3Xv3WGxgnW1TzdCM00PJJB58uQ5
fyMhMuQ1sVage9vJIq4cfSehxvG/iA8QglfEPKnBm9w8UtIkspAn9/IxQr4xsvttjqXrPq8wNnn/
na7L8DzScwmgTxzfSSrPVo4aFgqqZonmYU+vhe5I8eSlGIEhC6xcxpsBd+bfvyTKCiwdKoxgkZGi
ef0gQ6OskAZrFkLSONz3UCR9bDrxquGr03MVIFP2/hjfxkAbGSuguqss0qro8/qC6Ik3JrqAi5cp
avKlrlVErQJJEamMe1OOPaJAdXm6Enh/bRuvn6xNbZEWzqrtQGHkbLVMqozlczrMCH6GculNw6Tc
jLoRoAKdoXsbzNGxC1sEsOeqMHcdLJdTisHxdh4c+c/3H8DbqUsCSMZAPx+K25ue6oCoKZoQEnU/
tP8/ybCGvxegBk9VURef37/U22VKArhCmthNORCdZw6qFg5a0iSL1yOu7U+56vgR9rR+lbfGp9iO
A5x9UdPI4kS6qSqc29+//NvpvOafRAi6q6RJ50jzEGK0STEMEQw0EwtEGlIU8RIQDamrTUawdZys
vNL2vDC7FG1FTVAEoylpr7f0bxudDSl6wJ9w9pSVijFkZuNrveT4uLIs37E8qrepaj28P8y3kRjB
Zmr0NhssSeZ54RhPMmXqaxQJmzaOH7NcvW8Du/xAJJR2yhghMcq537PJg68830szieAHUBgINsfP
s8GGOR6dTpTKOK0id9RNangjZcD50y4Nr5QVf4We8wWEoBPDBCBHSn22bNuub7LRwM9CAxqKAfeY
ICif4htoN0F52+bTKDIcZb1EHae9pYTzh5iU6xPqqlifdll6Umsr3L3/4C/NLzqW1OoBY7H5ny1q
zMQSvAsIJfECv0BEKE3iRlGQSsObMop94RgovL1/zUsvmwSKGg30OJDTZyWxpMS2K5nGxWurajxi
DaQ+4cua7e1Wy/8ssGm8AcljeUqq/36NiBozGxH4Tk7F1LZfT22lRAkrqFFIptDf3U6tUro0ZqXP
KGB1hyYKgyvB49LsYv2ynAzAuLS8Xl8vt1RrtGKMKGGL9psJ/WmXhA9LiMkur+wJ64s6m1yEKZ4m
nXZC1Xkpt8yx3F29MBHDnboHOhM6r7EbH3/71VGlWU9SVKPIgs+WS43c32y3yYxPZz7VLs6E1r4u
kMbRjSrZyQq+Ml4bd/iIwu6QrsybC4GJJA2yL5kxB6pzIPAKJx2g9czeEi4VPll1vTeqUb3tMSG7
oU7ei0mZSv/9EV9YIGQSbOsrRom5c/YKDVr9RhwXq1Zqi3urrmOugQP0Rh6MRzuN1e37l/uFEzh/
j8B1SV0QODDYcF9PGQ3dWjXFxtGjQ5q6yDynPqaU82YZDfOh0vrym4LGszfjjuJPMv6HftPIJjzT
IP0U9xUK9WhH6q5TcxS6cmsXZjN9dgIt5Xt818/LkGRxNDDbbvbM0lLvU0da9tbQ1x9BvBXfQ/zf
fHlGODUdm+gLiDHtR4K5jyygG5QbvC1jf8Ep4NgRhnZymoxXZseFcj8lExpW69lXp+R/Fsrgf1eL
pQ2TNxpli4hONY6ZFyOo87WVNcnaWBKOqAcTPYwfI+D/0C3DQj6iwozwwJUndWnSUBSW6djRjQU8
9Pol5sngTFFJ0d8Y8KPERw9iSI+W883aYl98dFu0w4yx2s7EDRlpc6f40cAMKH1tQmm/tqTiBDBW
38ZWlR/TZsRur08l48rUvpDaEAXJoVCfXDsE6/f/baOPh9pKilmevCQop2qrLXp8o85lfsM26XxD
xB0h3RJddx5lMVdC7ubg6f0HdWFFr+wBFWEboE9E5Nd3YCDLhzekzOKKiR+HEGPsAw4Gw6OZ2XRs
hg6JbR9fPvtKLnvh/cC04pIrSxHEytk+kHS1OtCqx5VP6iuMRRsMoV+iRpNgTKvgHrB0t3J1/9uD
pTGu6NCsAK5p50ddI1CwwYpH2cNbqKm+hdIc7RLanfXWxhUgFmGLL9QBT5v5t+uJ1BAJ29RLCGIs
t9dPGeyhjgFSQT2oSasaxxsHTxYtrTNIy4G07PCm18prwWKNi2dxDGTZqtlKc56M52yTh+2pwpBO
UaovTfTtlGBMMRPsqxtnmL9rgI82idzfT046bKfEKl06v/3H9x/423hFUQJiHfs8cBOE716PW9eS
ZYyoz3ogzNTPlIgMWHQGUk1tgWr3+9e6EH0AtMhksCv8gq7u2ZKPHI468sJiWdSxLW9yAlThaVlk
fdX7pm1O+TLP9sbRm1nHAR5yo9sGqG3jTpOX19jbb3MBUCDWLzIXqS0KmK8HPsba4gSwMTBh72cw
NbUSbRfMca6s3rer6PVl1u//W/zoxgpyia31Hjg3O8SD1O5v2goPA9w72mcnGfTN+w/50gVZsNSL
AAzQBjubU11i9saUpwOuc1Al7RJvIExLYVHhdSgCcDZXkuNLzxHI/Po6qSWgW/d6gNhpKiAR2sHT
hiY8lUtbfFKN6dqW/zYMU6VAHENDpIksUTl7jIDlnLHI+wHTgLrdQMJMTeFgNnNPf6q5XwwnuK9T
STuVVZh72Ezo9+8/1QvLhGuT3ZCgGivQ5PUoqWpE+phwfWRxCg+XLTzFu7Y9zctc++9f6m3mT8FL
A+tBICJzOqc/IFvdqwssGg8DpxQzlCqRPie5ah1CRcHEmx48nh+FGrxwMkivFdzeyvOt5TaqQhqL
ApLX+VG+ljAVCNWOgcbYWLh4fwQ31timN4XcmTU6R2jT/jJP/BLhiuwGetU/dXX/I4867VMbL5mf
VtGElOBgHekMdR/efziX5gEkXKCyK68Ubvnr91BGk455UD7QwO4r6thoCn2QzDLazlKlaThE2xbU
nGFEsSjR5I/ItxtXks9L8508AD1UghjHpLM7COxCDxqHOxgNvFZFFOQAdRO7vVLzvbSMIXmC+Idr
Cnv+LDylmOgNKn5yniTJw2NdyimektitzltnWerNQLN4//6jvTgwambmL2rGm159Erc6ngEFC5mN
+bM8qcGtZnJIef8qlxYSeiBILhE0oPichYty7cbaJfGwDiFBLqkCfSIfZE9FEMH7/UutXGr+JKpy
nNxfz5Ugjoi2kYU+xmAn23IcHc+M5MgPQqe6kitdGhU6QZRHqEIpb7LEvlTKLNac3gNKiqZr33e+
GqlYmEfRtWLMpYlhEddXOUWV2tPZA6y6rrErg/g+Y2V2o8pd4mHxXWDrnJirn8V4hZV0aWgQnlGu
g6NLK+lsItLOKKoe5yEvgDuEqnfebJupDj0Fw7bN+y/sQuRTZZJskBUcUEgCX78wkE9aQilt8DrL
Rlw2WBw3LKTEyzgh7NTQ4ZAg6eA0xzS4sqgvnCgRIiLkAUBaS0/n0tSRCqiJ5k/v6VLUPhbpbMUe
9puWUGKqJbu6cpSvCErjdS3jlja70UgllVOoXqxW6thPZZ3c40vGDrYLK9iIvz+XV+AqxU0KuqtM
yetHU8521WZOPno6ngbbpc6+VhgBoQxuXgmwF6LAqwudve424Ag/RsAoF9ACk4doCOYkWme0Vwp9
b081HEEhN5I2AECjGfF6QD1W22MvMY3VZZG3zjA0nHwVyW90qRG2XMi3UoNFz/sT7NLuBpnSpCnA
eQqm3dkMU+kI9FqLJWmfmFHpLtKM5a+2YMduj4X6XapyGf0KudNQMKziEVMXTX8otKr6UNUz2tNE
jj4liwrCm4Rj55YVM31+/x4vPRjg82vDjYiin+vtpBgPmnqFTkqiSOanDPtVX4t7yQ9Th9JKMlke
ttnmlah8IahASQKxvyLOOWKeFXBGeVlCvZAGPDqb1k+i8lsGuMnvMCLd1z3Oh++P8dJCp5YK4mbt
GVCKeP3y8eimt687g5dZM0Ahsxy+pMhgbuOqK45SNwT7WLFSsUjWVSztemp9feQiK2YZAnZcnU7O
WbWVPQadYq77KhyC1svbpryNZyt0xFzOxjYuu8zNA3mEiKJU467JAAeNbQG6lZb5NUGnS4+ds9cq
kbXytM4r+jhZZuGQKTz2SWv2qzzZ7Riqz53VzAdzqtsrUW5NTd6MfRWPRa6Fl3wOz6YsGSRSjbvE
shjdT7x8IC53eWX4xljjvI5HaXwTogR3G9R6fhepxe9jpsHIsL/TxaZRRIry+r2rLD6MlJzOkyzl
Fqka7WkOx4pG4DhdGeqFXYuoQt0E+jsEkXPdvjSvIvrUXImMdPKzHFNjyWzKTWpY/ZWjwaXJDHWW
ai+wdz44SzOSYpnTHLdUL7bUMfZb28Bojhoo/lxtu+N80r0g64xJKbBs9feDxcpaXAG8IBLfGrGo
YZnmIdfuC8nc9FK3WozhD3yy+Wrt6kXSHSaztv331++FiQRShzYnMWMtHJy9xxIEwmwEWPFGgxE8
AdabS2Tg5RFjMon6QaIW4W0dL4W5GVRJ+zgDYP/9/ogD9IPar7m24dDpfj2VTNz67EUKWk+yu3Tj
zNlHqxrwr17UfiNXTrVHXT/yWvbs359ZICFWPCvBHUmgs1AZxFbjjF3GHE5i+xvms/o2m9WKtlTR
X9mL1QtTS2PLR/B5lQyG5vR6kIW82MEiY6wzTpbxvcGh+EAvSt02Qzbsl66PvCg0I9dS4uKpx/PQ
hPwAMGORdUyOUjsYQgEdYdwP06R5RQj2ULRzgXwzSPP2S11pEaZIhXk3Bkusoai+DN9yuNsjz3MZ
D30W1y5RwrAFtShs9RKz3kVzfM084+IoIZGuNT/4qucgTNuO8Kxtxw7DKan8JMHZyNBem10DTI2r
OEljYkw5LSdKrfWVjehCAAaqxImHoARO+Xwiq9gXRo3Vdl6HH9VXAufHWivDFqQreAQjUh/fXzcX
kisKXyuXYw33b6RG+jqxI9LHzjPbisMz/MReFXlxTTflQvAjTeSA8MvOiAPd62lj1W0wFJHUeXLd
46BRpHmMQ1zVzofKxr7z/TFdigXgZ9dNDB1P+tKvL4ata2Jkw9J7haTPj42tN8XD0gUQyPux1U4j
ZagZT6NuwLySQ7U/pnjwvX8LFwgyIC2QTaBhiYI4tczX9wA6yhgGyMBerxj1xKkSfVh0Iqo2OJpL
AcKlCbXmCXUQPT9Z0ayunt9DiFJIp/xIqzl9UeJ8/PH+TVlc82yzJbWlC0S+DrDxPEBFrZPVmYZN
MbjK8Zgn+FMPndFt8rCY/bhp1UigonNNp+zCVaEPr3glh7yKNtTrJxGpqYO5pFR7Q9Wanx04ZZgK
1oH+Ua5UfRb0SpybNOrL3x8s7WLwqdStiFjnNavGbgZAqqhfD4kto+oKO+iYlvRtXAerEx8FacAZ
7FRXlu+FyIHe0SoXT/lcYUt6PdrBMvB/qJbKK9A/isSo69lGLyloQwJowmojd0W/cfKg8RwT9473
X/CvmuPZGwZtQiK1NlpxYzw7wsiF0qS2KgHET1lhJ01psZ4fNCf7PlNA/5A4jZaKDG73rp/1whRK
SjvBC8akVgG3R/jJ2sjgegoK34XQYCogXtbhQCaWUgpf3r/ZCyHh18Fx7Xzzgs7zIcVIo7FyRmSu
mkLFaFjPnHi+NzXUOHLcGfvmWli4dEGCOT1GTtUE2LP9GeRaxStBV0u2KuD95NLZTZNV8SHvEEG4
8iouzHqWGEWKdSIw8c/mQT/ZrR2x6XtBkBif28Z8LKslP9kYB3tTPVSbuA6v5QEXtg5k58j3fpW+
mfav595Ml1JPK6v25lLCBSbJWgvbcDlDa9asx8+1M/4vauAQkSGPr6eFtQ7w+oqYIOtL1+UNVaxo
TKFMJEu3i+yJDm4aO6ilLYoUnaxQH/PDuNS6lIiiUdXn355JcLsRw6bJvWbWZ886pvUQ5E1de0oO
pni2Gk1IoUU0i/Ct27x/rUvPGDEeOuBonpDonU0iJ6MaUKtT7UVJM3wIlWx+TOUhF1za3hZLFV0p
412YRxAmsYNAb4lk4Fxx1tKpcwBA4ViYKfUDOn8Ygk5yEk1oWnbJXV0F5Hn2MFzj21zIC1aVGuiF
pNOokJ3toVqmJIba0heLgd74EUIQnmJzGn//aV5YkuhJUrumsaChXHrW0I1lJ7actGq9LO1LiOX6
fEgwd3cjJ61//0HS9qKDQGa1XvNsQEs5d/mg9Z3nFEZdizAF0JWWof2BJ/ACjcjaQGoI/ffHd2G2
ODg4wsyiuYjm2fn4knIoc3iKnmbGxWmYMbNd8C7Bm2pWN2NwFRZ3YbYgDLKKZf21y59dz05T9Ptr
rmf2XfSzkHOwwR34hErW5ts6kdOHolSvFTAuDZKmA8e9NauggP46CPRZ0TQIXXdePelW57PRJsuO
p+3cyPEYPnW5Ct35/ef6lg1GDwLmGcRjivN0Ss8GCikyzoZ5oFanZsgdjBYiD5uRcnieiBiqYuLV
raw9KrG1pHtloLa7Cee620LqjL9H7S/daL001O+NMVnNNpSN5MUOjGbe5EhZkh6MTZI/LCzMVS9C
C+7Dtgj/jLqqw/4NWfjjMCz256y089ydW22yNnSss/BKFvnmdbIk2MrBEwE0pwa9fv/fOrWc5Kbe
iBtGCfrlIWGv8qjKyCKr9GWXGMMPHsPj+0/27SVB2lGlWEXe4KGc66FECxDItCgNr05ae7gBmsRp
Ts/wqheUDJplI6VkPYceQM+1RPFNyKGHSgeGkyxbCe20szDeB2YiL3LEpcdMNb1wdbYPtRio/ftD
fBN01usQUTke0G7H+OL1U23tAOOEGtsZhE3GWczoh7tGp6kbJRtxZnr/Ym8WBxeD7gIwcSXyOufi
Kuh0FFaPKruXaEGwtbXK+tI02n0vRYFf5j0b4m9fb808V1NVjD2o2L4enGrlDS6WoeG1cqDiAb5E
xny7tMu4AN1nDn90tCK9Rtl+k/SuKFw6/DShwci+qXzgTN0ouEEZHrAgFNHlpPWWKsm9pol7bwa1
4xqYC92poXbNF+bCuyTZoTtMNYKK/XlOV2Ip3LdxYnptVEuPQwhebZcgneGqYXXVffJX0vYqvWac
vEsKhiRZTNCzh9uqfSZjAK95wJKzSrRdpB9rHMlHQf6RPMg2DEcRqKHKcb1WUbk2okS6U0rD/oCF
TP5TrXOkD7hirnkQZJYV61n00T5NGhJgB6+wk5xGCjIVQTQd+gTGlFA7GdSkFXRlImQJGT6X95d8
M8t0/vr+1HnLFKDvIZugfqijrQizszOrHhmkbpiieVUYy0fIAuoonMnIV2RxkzRinOze8DnqVTe9
gR6pa81Gkwhpiq0ONxLNynfv39HbatN6RysNnuoWR9fz3rrc6lFDubL0HEBuo89LTdtNrIWL5KPG
qNL3WBZOJ0ULQEFgCJ+96Jx8kIkM8ctzl0Q2W7fBnL0RMij4grJ+mJfeMsm6vIkhIqRu3CbJfVHL
WSwazZy/Uv42KtGhUZ/6JdYmn2bVQgQrS3U8MXBk7vbxMjox5gKGAr0Hkv6P98f8dkYj3IGCOuRV
JFmoSb9ewHNWQ7eai8qD+mciYaZmuybvgD0s47WG19vYBAeJrg6HIjr6bwirdQMzJCyq0lPtpv8a
DboJe8tUsONB2U/IHAuvBKeLM4xmF6eFNVVAkOX14DChw9AdMKyndsnos8MDlc2a1LfLDkLnUDSe
VNuyiJLF8BdwHLtiDgI3ssr4L9zXf7wyl29/mc3/KKu5iZF7P/v0v+6ql+Jj17y8dKfn6j/XX/2/
P/r6F//rFP9oyrb82Z3/1Ktf4u//fX3vuXt+9YlfdHE3P/QvzfzhBYfp7tcFwpdy/cn/12/+4+XX
X/k0Vy//+uNH2Rfd+tfCuCz++Ptb+z//9YeyGvX8x7///b+/efuc83unsnj+Ub75hZfntvvXH9Y/
mQ7k+nCiEJZH7pTsYHz5+ztYDdGgwWaALZpT5h//KMqmi/71h679k40U8wFO1Wh20MT84x8tygJ/
f4vsfp3Ia45PcvjHf9/Y/V9x9a93woP4+/N/FH1+X0Lhb//1B5ks0+N/4u8aClYMObwaUKDrDndW
SrIi2ZgD0j5Rqw+AXEOvv3kwvNldNkgHe8PuNFteT7s0/Gi78mH0Cy/fxlvrbgGHnbQum/0NrQHV
zUt3q207f2jE/GVqxKHfRLmXbMYv8844DH53GMOdYR7k3pts0d4+tT6N/l2+s3x7szRHPEBEpfm5
uVPzJ3ne5a5WdSIWtG/hh5wGxNpiARzCnd1pM3i24k+bYBThN8Pr3Yeeu3jo3cBHsnUb7U0/2sZe
Ksqb6EEbXXM+9jerb4B46kV0lG/Vh2wvMxxDDBv1UB3NrbplZ/l6g/oIf0Ty5M/6rjlkvvo93gR+
v3saXemjJjSxXiEQunWXWkI7Bhst9mNLyB+Gr+qpd3vxELitr9yZqTDE0+Hh6ckRp5v1k9ltjvjJ
+t8Q+xKWaI7NsRTzIc24q5tc5OLL5tOnUHwHiHuk0ePnH0q+mD5hkCjQqGwtcSNv1UzwOuIF6oTo
nyLkUzyLv22Jb7H4xLMSyZ4iN1+bPOuHIyRhupYtvjdfNS/90HmlKI65CG9nByu7R0UtPsSmG2+T
rhM9ohNWEQntof6xbOV9tetu9MRL1/7WRuEi/N7ReIjvQ7fatjtQrHewBwHq+lHuq3cxY28P/DPt
u9G6b74sm8yzvfgY7pkHT5M/C8MzvwFppgZWkRV6rWeh/Tfe1+i93MeoaVBPfKi+66Nb6qJ/qe7W
OPZibOqHfttvM6/7YVYeot03Rcxr04z9t6kQhuRSDp5518MklpfhZAgp3WoiabepcD4XFZU6IT9q
jIYHdxpcfCSab+F+opYS7bHcivb3RbT/2kz76GcPwKsXbH3JJvS7G3lPr+TYfJ2/ja2YIP9moimF
Q28Er9oh9DrAMeO2hn19bGV/GD4v2CJmt84Du7dXbe3P1Sk64tb5sTmO2/7RtO6l7873cpE92Y4x
pxKyq/GBfEhvI0+6K/k8kU7j6Mtukx7LFAjKJuf/bQj5oqGBMAmz2o5Ha78CNgxXiXwEiufCV5WT
1u57k4qU6H8WsVAboaAGZWyqT/1zlAjj2N21/I1yP86HvvfKaKd5wSG6T/bJ0ej5peCBP+l9X3ha
9/fHA/dfu/JHFMsJASViPJR9vkilqD4Vg9A0POTd9qf5zTzlN7SW9oGN+5sr+doh3UhMsCYWiIQa
P7A5Yw4oWy/yrcjNQRVtwgcQvt0gTKwq4ah8YdbVhog/K/dp6xpfMV0TwUf5R7IRnSjEsO13+omW
wuCZtmv8YGD0OTbRpt/czzvVEW6Y3si8F1XoDcEhvNXugkdpk3rrCuasOn+OUrJ20X7nvgLcFd3q
i0HcsNzhS/CQ3Ic305+m7dcv0vcV8FG6ai1abQO53NgW4WeIEer8SdU8ZTefio3ubmZ/hrIguv3i
3VUb4+a7JNoTyya+Sf5Mb82DBNvnufDgn74EBY9EHl37a/Y9l0SzU7/ehyfnWYvdRhTJvfpBu4+d
Ry3ZD+rXZd6jjvegndSv9rFqOhGWYuzFD3mvLCf7zl9ca2t/CYR0yo+Dq4vqu3q/1z5sLVe5jX5q
t/b94Gr+/FE73Nb7ZFdulFrI4Qcr3ZP46k96w4Ca26oV0S71CMv+8zOI+8Z19rL4GO3K+0Pia+5n
vxKRuJ0933hQI/+H6qle6LZ/Iu3hqUL2UNB7/qoRzEu03sS86fzeGzfRM10hYfMVxZ182vA7XJX9
8XjL6c+9LUTz1EaefrccGAKFBDffl8fe63z7rtzL/EjF71ZicKF3h8LhZ5xtZors1jiMHjfEv89H
xc0EOOe4Fo6GH7mbnsyvKdixQ/fTMAQfZj+/Wttfd3HbPc2K295k20pkT5bfExcHkQ+iPdbHcbMm
tYC5xPAzUQ+tV2QCW8HFnTemqHv+0/n5ng+Pzpb6HzxNTiQHyRDBXZZ7meiUbT9vAAA2whTGNjM2
UuYtNirKriGf9B8Aa0RlbDQ/vDe2X6WTwhgA9EQCvbZoy6z0rC02lN6z9vyYiOTw0d39lPYgMNQb
88bePN6ilGPEbmAL49lw033DvmmdlFssh+f7mEfUb2oPQs92/V/nSw9W5Urf2GO5fWubqyL8VDyn
uds62/bITdlfCp7keJQFnQnU4qKTU3+bA1f6c9A9i5oWdWz9LvAfHM8Y2b6y7RzfDeFOr9jnjK8Z
tyxVQqOVbG8qaacNOwfVFxlK/sF0/ia1/VYC+anM+XeeE77KI7cv5Zp3tec/9P9l4qi+nzhmf5bD
8+vMkd/4K3PU5H9SVAFlikfQyrjmZPxX4qia/6SJjXEQFE166bAq/ydxtP/JYXoVU1irPnDTSFz/
O3E0/qkD94X6ggoZxDKcc38jcQR+8rqsRS+MDjflSW4E/XAEx84OHpND37OO9BgKAioZo5SPvt6u
SLu0lgYxDliVbLUqvJfg4wg5sRQ/TmF9WqPZ3aW6nBOm0LloN00f2yU4hqhTd1hNaJ85aTq+ZA9/
ag27E15P9UZuOSo6FppDYTsZT7JCfalsqpsGbYgvCXyq7YyA3wcE9JnWhX4yTIkokobtQW4hQza5
9BPwxnRSzPkjXfk/MRYdtE0sT9QZCrxNRqG0Pe5eQV0v+iGKQ8wQdLV/XMo8vIXYT7YSaqN8b8Rl
SngPhzj1EqpB9sauR6n7UQ6xHH1KgZdGKF/B+U9rDsKGNuWflnz8ppaVzTaqFh3ymJBkc8+pg9na
KIMj75QeypkoZgmbJgQUQN8vs8MRu5xPg1o/dXMuNVtVnYMPVdmGUOYgu/duJFkc0uMp3itSrwfC
TMzWN9I6vEva7lHNI/WzHfb6cTLbphAj5rdGGhKFQq1ASExpqZP3Wh8BG6DcMA7IfMwG5/VSxgkI
Fv9dNuQZCq1TYPppOgV3bYRqnQ0BT+Q6cQazSX3XGVJwFxZaNBya0DEejRww806y6lzyIyuYPjmS
Yjy0eoaEZQdM8Adg08QzZ16OoOXTHoJuxVE3qZr4mewMluj7sX820OM+Rq3EsUEPdUkYNTIOmaMn
fm1Xw48IJ5A9amIOBi5N8S0NDEes9KoSRTHLRDtfMm6GLjVuaCdJd11amf1+dIIBgkNuNB6428dg
vfneNClqUOYQ7ZzCHcW29cPs3JdhGc6iKgYHoSIj+aY2bYRuGY24NlVP6YA+jLCqOj62iRPvJohk
LjQV4vMCSdWgcOPpRW6K0A7N3cBSFIhFYEvfUiEM2tjZdM3UCr0v502b9zdTaX8Oza70sjlEek0u
O2EU40Ya435jNLoX1vPJTGdNxEgX+6WVeGM1GlsHM0gvDVBb6KBCFBY5kJls9HmOXLvF0amWzIcg
UB/MKbTwxqw8rVE1kaVW4qdLrIgSQo+Q5CXwjGL5Gk6LipQFswH5/XkLYZWCsT5sFkBCrgEebjME
S77iCXVvquR4X4XJceyCg5M+ABw39nNQ55Ail15orWF4RdB1B7vWQ99ELuHQqRA14tT5aERzs6XQ
Ctmuz1Qvc6ZuZ0zZk9KR06BYKOCDZH5Z6bo/ggsWcU4+OHRtRX/XBNJSgaMUFoPgJc83kl3etWxX
8xQc0Qiz2ea7cUMZyg0Hqs8cIxwpe3TkIn4cwe3vx/U8MyiPeJOZx6E2C1HYJQuiUQeB+k3nRlr8
c0nQomzs8ftSWSZmR82j2iiqaGqLJmj0JXSG7FTWHTME08jGa+y8Ev00PUTVElHzmuc9Zsiejdrm
JgZX970bkmUb4nAUCqkhN6+kbldLtvxk5WCteoziAdMoZCchaiFqAhSqZbn9NIJChkZmKp2ADjWp
O9rCoLXNNCncESDOpmrL3EOd73ZZWOoY7BpBSo1n0iMfSkn2OC8VpTy1byuc4Ye0uytstH2U9JiV
A3CZGYMg0eaGH+rZdtJyJDR69WEZJMT5Fsl2aTK99GNVHrLIGHeSAhodA3hJRgnBrHZVaM23CgrA
z1qgmDd1We+yKovg6VS236tlX55ifLBIOpjwT0ZlLpmXSFn6sbPiqRZSMWUagWclPuZWLbRaV3zV
SJMHJooKnR2esi7P9r5kcvsTGPyHvKUi7eZdZR+6rKmeKikLCJQRiJwNRUPHBg+ZdOjkQuRUJejF
YrIyRfbHppm24wIirmJtbMoyUvZ4uiCmtEwZ031eHU+zEv+ZrjWfQ1i3m6XKdGgdhbGzSrrtgb2o
YrHKAN83KScrbg2ll90MuzIoo06+lYeq8XFD4jyxmvcMKebiVQ33RFpdsqMuXT6Eg6Qfe0ejeCAT
5KphRBEQlWT6MdBAOfBK2oc4AhoipjHWDa8brPibOS/WXT31zkY28vQUGmngWlTIe5bhqU2bL7h1
DBl3bpjNTkM5LSrN+FSZ5n3Z16VPIZLUH8jWTSqp2R3Ad50ZGDT4kpVTSnN4Cdza1FHc6E2y+zAx
u03BXO30ym3qTvpcBKF0iOS2vM9CxdgoyRzcLy3xDIkkH9i3p/adLjSzPMa1wVzNi7t8mDKg/Xl1
11f1Jh0kTxtGT84ytjtJ8mjHh/4cDRxU6nQ6ou+UbCDRcLJAkxwx+e5gtln4ITDZdyzjYzyF32N7
5rg5DNKutZxma0zUQZTFABzQzImT+ZD87x2opQiaV7c0++5pMVQHLdO7fT9J+kc0hH+2qfJzUJTy
WElD+QO70sKzFKy9++TWsqdoW5epuTOYeR9qiUFTVFg+FrS1xTJ10TEsCmljtaq6c8wkP1paKd8X
Zp4cbGPq91nGg1eh0N8lRV79H+rObEluI0vTTwQZ9uUWiC0j95Uib2CZpAjHvjngDjx9f1CyesTU
NNW6mymzKpXEVAYCgLuf859/uTMq6v9grK03K+z9uG3IRDfxK+ujwr1mLP8UNUv72bZ6cfLB4Q/t
ZL8MeMDHbttxfuXFAs7geiwJkZ6mclzZW7r+voe481itRfay6PH7lHPQ2ErJBB/s9Cbvyv4gIqCh
vp6w4/T9hy2ai185iRMM7fzoy9rZh8VQvc1ONcedNoZzL5WZ9C7aRqTAV06twkSYHZlIQrwKY8Al
05yLx7JU3aWPVwjrvlkvTHwE4sbCzQgb5nrP/fAOKvI/VznrgIeUJrhDWGzZ2g6v0Ax2cWfqc2sG
xRVOSgZnmB9doHacL9plrb6OygZeKhcTqYV67trgBegcb0dHnWdrsFhpUXMXzKneE5PR7qVogmfk
Xeq2oSi+JSnq2QrzKoaYtxPuOsYGx/qDgT3s3szm9tSaUXs5sK08IsnVl0zPxj1+TZouP+y9MVZr
kH/uHdewdpLVgSpgybtLI0pBuKUBgLGUHrQCqJ6XHczBdieHUl2ykKA7+X5bvZaeKfJdO0Sv6xC1
v1vKzK9Dew3V5rw+7w2nWl/V7JQhLkXj9KUeM+/B1yuLT+r2pa49926ZojD2BbobctaeF2l4J4fT
/BKBI0Y/Wpj3UW8tJMKPQjxNi8g+K1/M30syPfadxKumHmpa/S4yypt1qomzgyj0vbOa+WG2muCy
7Iv8mBrRssfwv/5WB1N/BlIW35EU/VHUUwoE50+ngVgchvmlvDIz5T9Ix5NANnSEbtC1WEsRFwIS
4ppZUrWGfVpcKP7x6oXGtSQA29j5lRc8MUvngReKTZBITsBNt/Fwo4+iQzPajreXHu1CnBpFcZF6
oUbu7TnnYBQ3Op8G3PzYGY0IqwOnleuhm0vnZh16+2vpdx5XRN/YyHX8zhppZOwy1IbuFRSCwjJy
z/6gP+k2SLCnKv+QHntzWzk+ktV5uOT96+5wRnwrghnoL6NcQGVPVLLtt7veAMugWJyeu6iFVhjm
nyENaEC1aDrAASKRLHzO5uWAB8QFpOaz58+01W2QHoU9dsdOAX6s5VU92T130Byfmil77DHNRa56
zXmH8W1xZ47AS4WxJtM63oRV2BIIL4kGRNkdr6nwj7oZ75rQnE59sL62oXGTVyMokWyjpLMVe9JQ
pzuXmjJRpplDabX2hjtSX9sBugq5a9DrUYLkF804Xw+F0x0LXNEuWuGWZ97j+rZRjjr1swHVmp+/
NCSrLhsq60DIVAPAH4T3Iqua/ZJGxqFeC3HdijqNlzwaDzB5olPuz8UuH8iH8zToRyD0i6caEBcK
11iX85VBruIOrsPXknxrQgHs+6Xwmn3dL9N+I6ZXfrV3tNr3DBwOMKLvG7Oc9mRCledyTL9bhM71
IgNNpIlIjMWpH8XapxeLssJYR9mAm89cnWUJkilVGp2nTmWHssgN8EycQta16RLUrOm+ClR+8izj
DNMjTZwy7U6ztzZXGXxLzHm8mVya4c0Sixtbm51/SQjF4KGIxTK7vOonMi8lTJV4YT0T/rqEjAyl
emXcV1zXhuHcshN/amQ/PDZEwB9taVNpLWV1Dhb3tK5YnfBDHOiVhChLeXzV0erF6GHqc4bQNtzI
g0Og76YxjE6tcp82V3Te6Og0RMEO0WyiQn2Rp73YpUOhD30ZvUj2k8gx/CtrWHI6sBn0aeHGD1k2
7TtPOGSm6/GgVoMNtJ02VjtuFl3UvBm9L7nLBpMC3YRXGOKkt2G4fA59UZ9MtucgVTv8PvYc+YYQ
14SxEzo/OvJAtxQkSjvtMWWKufqO2HuGtR4G1+xPmpJ/N9jRcKqW7tl11gkHJEOdolEewkiIZ3Q/
1Zcou85DyevS+Srkk+b5EtGl2kl/tJO0EDKpovSBM34+LG5/ZSl+8djNnDbpKcp4JNbcxnNg7Pup
5ZE2z16PWQ6eSg41Sn9qA0o1U2EnNUQH5fNztNbHyimXw4DqqCoKi+WnyosMFeKlMUlFx+kxsi5t
DkUqjGDIk9IazzooDnYZgFOvRXPIxErZHVVPTWbsDZMynwDq0zCPDH5ShLhj08g9ORTnXBUoU1RY
7Ux7KDHUtauDYUw4TBTTGmuXi2fPv7BtQhMa2ZwLqPHxbObeaW3GPtYFSLltNXdL1Q2ncp2Ck6hl
e1qKMT2hqJTs3Mawx4eGejOgVl73I7Tyi0KXjG2KXCa5UXzTwrkb3UM9+uDZnlmcFJl+p3KUvw+d
ZSRO7Xzp+W4YJJb+TrE1XEX17TT/oehVY8PxFHfbuogKc9dbKadv93vpzzrx6y9l0bWn1W5PqlKg
OHOXmI3/rZX1FyOwZ/4VOmG7np7LFjZKSw9RYgu1eNdqim7y0P/k6PANFXa+X8axQt7rX0ocHeK5
0NdqSXUSCVII/KWMDbvw6LiH9cLpWJVGBzLNiR7thDD1ZUHu+2FGqRgjnenIsappIdBex4gZoTh7
GBUv89Al62TbO/pahhImPjqTJ++lj29qIecba5WfA3vJMYNSj9icu3sOr5muEjPzKIdBa/YqLtuc
IcQc3vN0xgN3IYsXcJNJlNkettbF6nv7EmrZKbCkBD8YGIMAgFFOCOuExxHOG8Ei6WL9+XdWxE2e
VXGrp5O08Q5QdrRSUXZO0lGnAtfIfo9+g4zpGqxavoRRWe7meVR3NrgVO9467FyrvaxSDwqBiIqd
iWHzBZ5ERtzbdXtp1TraGcKgnBkHGhW/GEvUP5F7v7BTN+Z4tnokYUtRDjtt9Fuu5G3dqVusZOn6
ODdDvGwh26kkTQN1Zr/JdgF0lA2qw/S2YAVM/j7P2H4hCj/ljn0twGti3xOb1l4ZMaYYSyKFFe6t
hdi5sPa6xJ7rh6Z2Y9ZJm4xqvnI7VZ4sL72NEGrEYgzJPrAhvjhzl9/orhAnwyi+y7aSSdGbxblf
S7EjfhWMwuC7aWhKsbOwZTbouRmCNV9moWg1Cm5dLl3jbBmmf66d0QVjMb5aEJqTFXUA4UJijpvO
reKcHPRjC7cFb/nVwdjPQvzqjHQAudS3SK+iHTTufms6ymvK+K0jdR55c+/DcDosZSqvg3U1gD4y
LJiMnlujiy4h0fUp6NJrVflEA3hfU5ScXmE8kGYhTr3MHzDUBXo0q4cB14xLu1ouljq7D9sGI7C6
PqM0PmRe9oKn5zezRt5mVS0OtAQjJdU8q9jtBkTBbgsTCs3XcSQZph0/+fniQowsHrUPx3f16ztS
o96qsPvDE22TpNI3E4GoMy66PkwKu37qu+B7NAWHnkFWQ9xiW+urzApOo9mce1e9hjWHA4le2JNm
et4LjRcjzvU1w9+1OdQN24RNAxzjTvjZsYzm6NrG3SjCLwjiDF7+AnRGMRzs7lDdM0Nl42Jm3wMt
Tcv3uQfmyNysictavS5VeukHDFMdjHbjMErz3dRTI9k6hUuH4BBXCmc55aETHaY5e62c6qCEFrHt
9udhcI5dYW8u7LMNUlfSsgisUmozux+JhDj0ofF5DqsvyBnvgKDd3RBUTIaz6YCx4W4JMxnboiZk
RN6jPn4BgFDopboh1g0ROq4P0SzwMQvE8JODacV+oFyaW4l9tg4+YTv9fUAMCRbgVHEq6rvIb/KE
Eq66w8XTODiEEx6FC66y2hnpmeYUm8t4bLu8PvhjFh18xlI1IXAePspxZgxQeeU1kYAk7pb9H9qW
L9kwHnRhv+IAAkkthbWTujaAYB6cBnCXnQPklXBuY1xV1WsyL+FtlesvQP1votU1RlbUhkIWX+eg
C3hJkcyobJaU1RSTVQBSmfbLnDQ2ocktpxnBJxcyI6h6tYaHcDTzWGCjt2+R78ZEFT5WgCpJ1EB2
XhZ/ig1ZzKCZjMm0BQSMmS9JnilzYb/qnw1lfikh5MWpzp2nyuleaNCiXTf5ECXK4qZvjUcSaL9I
2XwNmGBnVtQnPh51sbXkpLEAvSRdwIR3doJvEF9g4Es8zS1RHAZV3/qLrHY68/Md4HSe5FZDigT7
uczsFGVOfUx5mxtvyxP0ly6Z+bikaYolVq7O9uayWHtnKD2qcvJindXIeOPDPB6NlPemN765aRvE
mBnWZI/rKQnQfcBsg+AyNwAnwpafStvl0HdowVPGwl3/3TWUy/bXpgBp/SYnB1HMTOM0AZrSOd5W
Q2RTs0srXrHwTToowgf8xSQKYQI9liXqwXKN70ExXxh4roUdUQO+dZdqxn7B9JqF6KqIaH7JA7tN
XEfcLgXDVEOcJi0vq5ElR5ojIeNS4U3HyX9btm16wpWLf9YUJtwv1nBQi+UgoETvI8CqxCtaL/GW
RiWBLh+AJ+IJF4TB7S6KZfBfxDRc0m+90UirI3zFWc9HEQ13eeY+63JxL2fooCDF6VlTS4/VH4uV
f7WwqxPe/PuU8bj619yOPoX19GV2U/8FGVAL0WMNzogg91nrpgQ4iAIzR7NJxDKVR4yau7j3iD4Y
g+ZkhetRS/8FscEb7usvZTGKE6OkHXcrPK0GJ3/7R0hJhbCSUUZV7uxh+bJlxuMEZP9O11gzs7A9
OG8rE+mCZltmzZDw7u+U75xHv/vacQruIrvU59Cd8mMJzfjC7ZUd01V4J99StwpM77XY8N2+Hu6X
yQCKr55C5dyHnfE7LnoMrEuj3W+2LPu+o/LxvPWbwOziOp0NnsP0JWzbOQnnyYTAAa8gEGm53+K1
eYCLf9Br2Meh4Q6XIOmXuoouIZFdNajfEtj1n9vVULHdiihuAw7COqhLOFBG/0ewKg1DYhCHwfdu
ySxjMJuW93qSjGFcK7am7KlN3bt6cu90kd1R8+n9PJoJ/u3rqSFWXLbOylHKIH00O5eDxkcuqGR9
CqkuYqMYSbrAZDP2lHU/T/nKh0MKUqLYTfmIPzsVktlEC6dLVO7EGDix9hUa13CMHgTQBJC2am+r
/kda+b+aDf+PlMGfxsO/pCD+vzgj3hRe/zO58GrSf9RvLQjfT2Pi7V96HxP7v215UliRo9wg5wae
8X/mxN5vzLIw8+E/yMk2Act/z4k9ZstQuwlQInUEB7ktLvA/c+Lot80wA2JwgE7C3kbI/2JO/K6A
/QvBELkD14D6AM0oCn7L/EAwXOhOM2fKOFZHeGbOpBeST6kHgFuGr33XRQlD2Brnxdq6Z4jbJV5v
OPvChOsukJ4kc7nW+zHdSEVDSN/G9PsFtPPNG1d5XC2l8OTMHGzi5Gte+69dkL4gevq86joRvRMc
Qi//jkXMk8muB9RWQVMRMAvtwemIg72Swovo3OHKGOE3l9EAAGzXX+i1B6gXIoB5pP0ESYxxyXuP
nbxI33odqc+0tVARSTh6BLRfEhYyiHFmBtfSSokI98lKaDKzjufanqCrtiXfc+zipRnXQ5hZ5k60
tXtrpmZ0Sn2lr6JBjUkmRvpL2RwDZ3kOm/RLVs/yXNrlvUgdimAa+TCJvLk/FsA6Z7zIs7jMt6nn
ZH0hPQPaTqGPc9N/BaCpzpHc6vix3WsrvQwFtMwUvcAB59U3DxHIMZfRyPw16w+FHaWxGrH7NldH
JjycPu67eSRWPZto7jyTrxS+KunDn1G53OGsg+mErrPLUYZfunHIqJIG+601C10DXATeybXJgIR3
PMYVvPc4U8FzYwJANzgVXleAnWBbZpEUDjWdZQwQR6v1og6NK5WPFpSyob9R7QI6S4mZ5Au4QQRl
Ubjawx4PL0u89WvObPu68saCCx0sqGcC8o6mtve64cWBaM5Ifwn5HzkBP/fQrZYqdrNlSczJe/Gn
9smcUwC9zYsc0Palw3nrgP/aNcW7lahOTzd2ym45yCVMuNNwisRiwW+jSk0z8KS0htljzZ+kasOd
a/ePo9WDmwHDSZcelVTzdm8ONW9vtxxwczoQA1fhJFe9pl3KBMm68nq6qsKqgfV6cbPOKeTI1H4z
l8xnFF9w97r20Lnm58ln7y5tg+4Bai07AX1jucZZBkDcRNbbMOcZ/hTrrZE1z2voH4h6oHTWhoxH
71PVG+lBpr4+LF7Y7+W8jb46eBSD3dj72pmGJ9WZp9ARgFWp+y1jzpi0jfrEpMJNitY0LgSyybgK
wdEjyO0Ylz5hApg+ekY/n6BMOHumB+hxIn+3uPbZHsOT5YQNuHznX7R9YFPr1bl1wH2n2UcVlL2x
0+MFCmsG+PnwGUNrN1aQV9APkZSKYSeSfjmfzXnSp1k6F2YRhqdooQ2AR3Cceb8+mXJ4o+UpdxZm
Q7t2ewiZcNTBN/rlkM/hF3PKvoZz/zw7G2vBp4kKK2qPkWuiw12jI/QLHzo811nN1U2HWzH9Ize6
HYHPJyuCntetV1qA94yNve4ahhi7woN+4Gg6zNbKv7AniESEPFehbRzV/fITWvnqwKCGKJlRPTpe
8TlHbCFXDNBDe3aOhjMgEhcdcIi1VBfsjfbRHUGwEbZA7617rKEgAcEvMeSNN6z7JcTKWq6Yi4ZN
55y8fMoPfUf7k8ER566V7sMSjN5T0DThjniPajeteA7RjFCFWtZyWTvyYizsgaXm5/uiEisxIGOz
n+b83rTpTxvFrmKQl928umrVDz0+9KmD/aJB6wAEtsLOW80AJEPeEFP6NuBjeyRDZKNmpuk3ASrH
lsF/8+A5ioopAXXj9ctSaNzT+jw1wRvZ31fVjKln32aMx4reOaRp/6lSFBNEhp+akuzlujff1oyn
XAVYUY5VkR5SQieqQULYNaYFTy60X0pBoZUp12NJnZ0wbPmjHLZyqyoprZz5Wtv6W4s6NC6YETkY
0V44WR7sgTvDdwnGv6pN/he8tf9d+fL/EbttU6X+z4VL8tq8fvuJ27b9/HvNYnj2b9jIh9QDNKfk
Dm0qpXdym0FK13+XKaHzG5qJzRIb+wX+nw/T7T9livUb5l4OCjkiDPgD799UKX/myP2fIoW6Gl8Y
iCcmkTw4v9Jd/CyiCbvVNEgvzB4RXmD898a4rREE+I3N3MvnOvQmmJJBr0lagYc6WV1zV2QiwhsJ
uU83qsNM6OgCI8CeC5pGIKBRuRduhmbePEofn5lX9up2zI8r1XbX3kazO2T2yTE7Kxov1JB7RX3t
ZGkZNkm4BkYFd4dRYv5oLpbLx3goq7r1MW0mdzykSLMG66ZQKE4FgEvAtPQmm4Uu8+THZY3LGDFe
dwtrcMBeDSMahsdwMZhVJLqHIFCxY46FucRDQ2wfobvY3YVFsC/WEL1qbOSNOaT/oL31fxabuDgb
on+xLMSFHAKYdfI4/yq+rREVdXQ52Se82RoVxd06zr65N9FdonEomz6jMDQmVNxvhvZW7ULxsAkW
PZRdN+Uvc+4rCgnl5SG3RNZW2tS7CVMfztiMh1PAiDBkFg3x4KweKGQo0f8Nm0cSbrcnH1iFJ4Cx
CWbrkIlqRQmYZUFrcqplUw/0UQiw7og23gOV22eGsgVMWo42f6P+16k9n2uddmW7D5HWBIhLcODC
EWKx5uDb0EJCe3a5j1xdY5jbL8SNzOSjOT7g08WLLyt+3PPqDLKjMZZp8Gg4ZTDCL+xTaVqXq7M2
U3AsgVVc7xAi4evqawRlRfdtYHA7qcNKpYE9YOFOKQqKnkw9fn/f58Y8X4W6AvO4KKVk1HLlFm3B
p9Fcw8M59h1pcfDEeiTlxrHC+M4AgJnM7frzacr52qKwvf7tL4v+/6Yw+klftD1ybNaxBsC8jGwt
bDR+fuQDHDq/KtTwsjoDZLQLAgtSXKfMQs0+LDNIK1IgQlwZC11AHOKAfDRkqWRxsmqg7/If5I/s
K3+RO3E5pK1YIWon/D9xZ4o+XA4duLQjrdPnEd4trwZgZ6YFR7YiRmLf+Qxi8+OsIDuKe3gznT9f
MZ5usjz59W35M+3wLzsOF8LuhyIMb5nNyuij6RcsgbyYujF4Dtqy9eqbeWCvKY7DUOa+ex/xQFJI
hBPvI1ngdrn27RBTZ1m8WvkSukjz03Xa/jKrJcIKp546T1q3oEmLY9zWuprDt9aRU1ZeawI0S7zi
Ssu///W3+FntyN3E8gUfXJazyV6MOPrnh7tp7HvpdcuzhssjvNifV4fb6E5YfS1HgQenM5+Z6Y+t
buNff/R7/MdPdxBxHM6im0YZP96/CR/rwXInsTrZs1/705I+TXNdBv0BIlfPM6Rd2j48yPEqwiy6
HcCHEtMY56i/blZvbJybzqZJpGYj1Y+VOs+WgCE/ja21vReZIQa8yoQVFNFtO2G44B39qdm2EzWL
lt/pD/0S2AzwQIQF5MN1jj6nNXE+2Ig21D/BEaVt1dRx5E2GGx0cTgAW2dgVqd8fFrv1toXLaIzL
XPQCvymJHPBSc884a+KKyHbcViXJituelBpY/GH2tTljUbTPGjt20KLN2SzpCPLhmzh2sPBnKOK3
3wLFcfvVYFTIa5lGjtvGojtR8w/Dpsm2r6eb7TsXecS610SF8K+5LX6l4mua44m5XOLDkCpSj30m
ZG9sog13mA6WnXq/mqOwMePBWMDaWR0EaA5APLML/JAkBJYuv8D30fKD+6LLSx5J0wXZnN53JQRp
47V93yCrAIpr+qR7Wenu82zJil+NWJf7/cksQ1lYV1Vht2V5IhCwLWhhV4PVwAa7zpIfVV21XXXo
ph3fKyrg2j26s9x2tfr9OnsjV8Zj043bOdp6QQb+aC82xJnDUilzpJubILCgLDLTCSkXx7nTvzGg
M3hMP35VtmlR/Vvg0+1t0jDU9UNdmyN0hqwc5+yId4aW9tPU9tvDzdGCFtUnOdPNlHEZKKtIz6Ug
pocLllPkT1g6L7jD3TdI27mlv14bUPk/7HKw8ll7HEEctSyOD+WM8FNzXNdQvrSTmyNvR9KNA2Dy
Y88z+kFzy/wNWali1dB7MqhsesXV/fgRB1t4zH+copbGPeYv22HtYHPCU5QqGNTjPKQo6XcTSmPe
KjLFt/vSDbQsR68uyO+AE+IMHgw8S3s5tAczGrvWe5QYhMj1wdTFmD0oXXjav4LzspgWwhdQ9WC6
dN4PUBsqcXkNeQf/9eP73+CXsL3f7fvbbs3LVvcUITYJ+dFzZ2NhnoPNOO/BsAUIGHeQ6nAX8OGh
zrgqfvpx2lnaXvjGRtYVUwRVOjJB0I0Ogbi453ikrIKfkdO3MLgqMtOEFykmO7jKpnAY4bAbuLee
LOnZnLGOtWJFsTMge4z+2SvdLI32dW2tjT7WMBYcunAr3Zaj1xkreO2vn/SHrA1KVvIywfbY/0hj
ZSf+8KS72nXYk7zyMfCZegL6o+WlCrQbXk47+VEapq5bo92XSDaY7IRWISzv0lkcxa68tiRZuf/y
dMMlA+yQaBxSR4AQ/1borXlne9DphmcP8jdffp3b7S8kvKRjdC272ese2HzDlv1amqNWX6MqCrrl
CHNQCePrYhIrXl9HFtHEiHNVOzPMbKCzcrowA5bwdvohLdzg2ggL370YsoLi+h+CTMBA/1oroKvB
ggfmEwbWUQDA+uHeak8ZU2f39qOFODkz4KHqNYMsUFLbbtRVXMh658I2lFTdcVjInbGffv14P1Qr
XAHrGAcuXuwtxOSjX/k6DJaHx5d6zNqmDLxPytQa9pQRWTWvfBk45bwwzx4kzxq8d3u6AcTyRe//
7XWQ1edhockE18UN7MOdKHvbrf2+7x7f90bbG7cNmZW/UXhpwjWPBYOZaFsQrHrKESkYy9r/ULx9
KDdoFk3HBefAf3Jzfvn4ssOvloPwnZEHMhptPQC+RAZEXY2w3w6/Y95VE2FRuDoI/sk26G9Pgg+m
0sHahleBu/ChblwXjCvacu0ehZH7dH9sFgHHyQxdjr/82HycZhoWcAYxz8tLmloeksVfPwhK548v
pYejMqsKVzpyQ6iqfy65FOTBscTH4rEVk2b7c94XmCgant6pYrxaWKQotQPL7UcRU9dA3/MVk8pC
mXHZQIIoDlYpti27NExqQ8Akjjwhve1AcDsAPb7T+y92KCQFHWq1pCPsQ6G9IYxFj45BP+UwNKbi
VqawltC6BiWOVhehC+nQB06at0JDwR3r3zwj3AqHIcBFb9hsWrJ8eMiicHuLO3OYiuVMh1ShrO2M
lKLzUAjT5lLy93ZMRgQ/Ugj5Sm0n1fv2X8y8fW/jsG5FzhgpkNKr2dNOztjeMrdDw8K0xyFAhk3U
iw42KbHtMwQIhquXVrO6nPHvJ2BrDosE2fX6UvJnZVOhSsBh0qPVukRfQZt4wLHNSK1PhudV5U2T
ttLS12nFaGVIZJHxHQ+eA9Vsvhq6emVWQUBYauIdEKYpOJXCQ3Dud27YaEboYTUxzsZKxTe6Z+5L
y0m7eZ+E7oF+suQSVs8TXEL7XrOoobY92NOrDMTCJLjJ+bPVlhucoFp3O6+6GRbLQB+3ulwYidUr
baAfDoJf5ulF8CP2e6tqsLr4yR//gsWy5kVpOHNpJqnZthucOmQ84/EQ+jk1Yg26bTzO0t2ABLOY
XV2fOOi3CrBRlAvUop2O+Iv9/kaNjb8VWlL7Fedp1XHCm3sIQGyh0Cz/bEUtbRh8nKuFPQyHNede
iYNTNwsihxj2UFnNv+vALpfscpraXCKMq4og7ff51FKPmBJ+UHkYZ0Idv/dp8Gf1bsmFe2QUbVtA
HSjK1HTw554lzRRwOO+47+TktyTB+9JYAWXYnyQmsh1pz/A5ZgYPYJxDjndDNi69Oe+g14Xie00/
YEN8IBgxGu8Rs606OA9RtNVtReOS5Heqw6ZqR4nVa87e8UKU9Dr3Z6PgWLJA5M2CIhvZl2NOh3Ss
s/US05wy727qdNHR8siKWdu139Wpm0biaFZ+vpWvkF5ISzEgS3v1BZTubT2ZgQTu3tekT3iEB8zI
EZyEMo0JF1EheDurOMiw55G7H93Nj+dt+WIrj5r3csr1gu23/DiVDcZI7NxRsBjckvcS+tfb1t92
z9CmRLHe3Xc8bO1+3rSIV7MUaQDi4f38ADGgtHP4RvreU3rm9HJ9Jbh21ygFfWQboHx8+/U1/O3w
IHuQY2MzcgXsI93mwzXkQVvMgzEDdk8Vgi2z9cvrpaGZeDEah17nQPptxbH264/987v9pU0FovFh
ggWw0B2Uub79oUcu/Bq8KpLDg8jTKMyOVh3lUQHkYSPE2ENPUWK8RhEyRmZiWaJH6cBaRNB1GcE8
W9fnCD3GlJ1Ut/K0QcerIMRBI1MUrqcRcxeetVgLi6qPXQ3eHUqaqp8fssUbAC37whSFOtqdO5QW
1Nagm2h/aPWsivEf4CXMbCd1hPkPPYj7s+kSxzRgqg8+ELK9OgEhDD/fb8vvlcrgXz5Ezepbwyva
tIE6D0/kiefttExJRWyFCq+xY5NjPAV22bqrNexy1lv4BKrv8s9AcbZO1TJHHlRHz8UPMLZSKCFN
OMgSu6lg2kCH4v0Xk+xSFMNZTpZ21T5CysJ0iVxL1tclmQl+ne8Fqs+2vPDTaKF8qeex52ZLppJc
ieUYZe7+Qe6kr71La825kqzrtMDhGeM+T52ZVkP23ptGOaBrthSnEMwlKNwaulLPOHfK76F5Atyd
6PCjGfUQpy8awh4XR4v5jcd5M0Ho0MuyPeVOpuuf313mlnlg7dbwiH79Dn4sZGkAEd66VDCb28/f
qvFi1ITgIjW5d9x8nrvf6ehLfb8KJ2OtbTULu7coZsjVB227G4r868//uPRAQjHQBerC+B2M/WP5
2PbstYgQwnsA5mp98d7X+uJUAa+ALZgIQaSDmVT+E97MK/bXpcfn4rq2BSZAZdhMSn9+Bb1O+bnC
Eu4e8RGf63bjhuMqu932x1E7QOlBhTHtP2JTSPN//uAN5o62bxxtQ46PdXsl8kYPal3vZ1xvEbLa
sq/x/fhRrrJBCbs9tzUBNgZauEF33l1f0bMhwC7EUjOY7d0iGNBv6B49lT1SB/0OxBAqNf1DaW9t
6/Cnm2RbJmC2Sa9hcrEf96dImzWKMkfc6zSc6BLDUmwvgjv4Y/iFGqDIop1d4K79XMwjmE3SZIsu
vtL/TdS6P1oRHHOjtUtEDuGArEenM3q1GzoGeP8UpvIB2iAMiz4IG27uLv6EILk/P9MRjnCoYTLd
oX/QbCQ+wkneIu06C3/X/Xlw5ArB3c6zJ7tejiZGZpwspe2k9CX/8sW2bZ9AF7rE7T+YIPx8MVuZ
IFuw9vvGn3LWkjm5W3HleGPAZ43hygE3NipfX379udbf74IbuHRDUJJZWn9r+6NMZzSHLjtN0Bvy
ohnmDX5tGt2naAOlt8GHa9tOc7jVnqIt73/UXNnobAcGvI+UckCFy1ZYe1a+/hdhZ9IctxF8+a8y
MXdEYF8Oc+mVTbK5iBJt64IQJRk7qrAX8OnnVw34P2M5wj45SFPdWKoqM1++95LL3hA5CND+PAAT
KA2E2iPC9OzJ0qIIhnerSpA4QErGJvXPf78p7x8rEXIvgZJ3y0xlDRz8/WlG7pwi7czH1w2RjaSI
/OfBgsCR4rK1+BIlD2DmArOGudBFcpfVNM7l3jdL3YpLuqnhbvrWtkgFR+qWUrCOgas+LdINYmMP
Kus7BpTJjtJ157gKGuCp8ZVZGjuYkl4xXILe9Qvn7PaMSO5hDUBowszglizYk6dB2sxNdeegBdS5
/YdiuPsjhW+BS8ESdHmijsFsytI5+0bmevD1at8c62NZpAyzuR+asTfeFiYQuf3H9jqWedSI1DLM
+sV1XY3x45lGqUi4uaS0yvY0rrg0CFvFat6w5FKlhECkDrIScBINSUx5LB2hr6+JfI+JytR5YYWe
RRahWxuo000pLLJgRTa8D0YrS/9ruOQ/og3tWIduj2aWMc7k18CPPiBZ3KDoX8caTZINMQfk9aNM
44h9ChSsn2FglTF0hKzw/vPw/efX602BZTv+JMTz8Je8g1wry4H55esGZbo2QjNkPkOIggmJrW5x
uYi+uIoyyXnpu39fxvY/LgDKncOMDN36ipj4+8sFpL2L7mhpxpfET3RVlZfkb2CkTjJAivCYwoJw
g8tZqM0aIAdeIJNAWSNHI2oERcVWmxn2pHHDgQOZX8bS0DB+vfYEtnR+FhFrKe681sQJok7GAfMx
7/at28qq3FL3ONpk6Cvvbg7GGq+ByOyZjHborTnA3YcalVMj25VZnVbGf5yQ/ziofLBAxwEw0W16
HN7/vqdVidaqo3n7sh1RlCMur3xrVjNn22o+ijnlDPP92mG1zH5aq9epav+zAPg1IcX9JmQ90DIK
IEzav3bcYkuVXjKX6nNV90aCiYeq+I6pGEqOaqyX+8u/L4R/YLNuoDMAhorrLhlmPb9k/pPh+YmI
oeSiCsiwTbMQQo8OfHfQK1JG+L3jt8kNkFn2XR83NKE560qFPBGMot2lkobNf23OfzAdaNrxCHQ+
SG/gnyGrU2WPlKFKPydRok+S2Smg+58Kemikv2uCNtEkUq8MBOeZVApFDTDxLc4Q1tziio3HpCMv
GAWP0V88qusuM/TbWw/KCsOL5T3IOzuX5yXgXXxqppj2M2yeSrdb1wS0IXdmF3ZIwNTr1tfKHKbL
wtOsKpZEiTsmioK0G2fa75VPo24nAzMOHpuo7s15nxiBxJZZs0/THUKSgfq1HrKKKm6cmhvO0UY6
n7XcyuLywsHQxaZawbt/f92/JrlseprKNORhzDIx1vylvhx6C+t9+gRvW2VZtUE/nkQGv/BEaTrn
GPGhcWe3//v3ggezh/5fBudh3GkxDcZE2sTJAx/mlwPHxN2E1T7ap95LFyPcBcjosQiIGfvb0Ifp
KX0azVOL/Ha/TBH6hSOknFQ822sjxHeotew71JCW8WENIA0gq0kI6rP1dbaW5YiRzISVWsB0ivRA
949tiwQH4uW1TYKJYVSQxXFHJL6auhNbT+UQwJcBrimfymnoIbTXFE0z7g1rm6WEwk/Edkc5chBF
aQEXcTfoRufHBmyJUjL8ZT/VqI/GM54mc4fEJe88eRUW1InqbER2Z3+jQ14KdCpe5QTveFt4BOPA
NYauQGW3wLZ5aOx4Sc3zMlALPU0mLSA0IGUqZQkfvshEzoCvqI6vlo4QlAdeZEwtHjujjOYnRLF0
VUmbsoX1A5y5JMXdjHwPmM3s2CPq4ODGgsFxIXqN9nhdFyrjtxn6M4YDndNCLcBuEvn8ZxcJt0ff
TUTtXMLRpLUdnLPQKznspznssYUHeUTydszGrjPewqnnnKryQYes2DSi4Dt4UZqfkzKeYCmnRc0m
PmDaodV7y9pJznygRL7EU0ZORmjMpLCYZHYBnoa9g5EAzgboCHLngnHHDPczAX/JnXuziSh6XxeR
51kD3CcCBv143iCLb0OqJvMDJw87vAyytaxkjzFUOaR7aYc60G3t5/52SDBya+CFtEU8zMXjGEqN
/62w69aTj9aGtsEr5eTpmxgIemSmBJeNaZNGssaBQIUE25i8AaYv+3n8sXYCE+R/xlsa+BNB1J+B
7dvD5IiRPkweGvl/pduUi3/fY0Ry7VNOmw0cB6Hhr8GDrV0zSUR6l1GkmYNhkIzww/5sBXFAY7eq
8evQ0z49CLelqMuoldT3dhzcTSW9/IOyVFY8CITr1kGC7z1i34HbhjtYyeeyHKCMRW6VTFc7wOlm
nyrXvzd5BgOb2fbcpLgPG4VPTYFeuu/Mw9Dy/1L8/lChPOcFlLN7QwLbngcAnQxmeTZ+i7tizk8O
PO/qWNoIvCiXMoFcpTfLfbuEJKZS+PZ08aWpypNwYibrNHGC7ziySObLHKy+UNZDFNXyyWCCJ06q
zGrDo6tKGZYZJh5CkjSUiHQhw94n3ohHoJvXwSPFRR0dJ2CTkJstgjdm5lnXoXVH3KQWx/5q+VF2
XyoP1U42BPlTi9T00IJ/vKtKQWjv228Mv2neDcsunkrXUEioejfrEcUlZlyN4NUpnfXHhnBlhwfl
uUsWwSNvq858BIMzfkRj4pxp0FWHOU6Xo5Qs1sCDkMy9WmA3FNkQfBfx2Qd82XWRO4A0R8tjv8Qu
NFcGln4xS3c59Y3riv1old3zmDXyBT5se02KZDkVc48tRWg45zgyxVHkUrfiPK9+IJmqz6abzsx8
kqWGoIIrrLzkTtKR/2xKz/tjRjL8Je769nXGk+cxAT+/YPjQF7uh6dyDyIQFcDctR1/lrlZe5upi
Ov3wgAW7ehZ2Zx2XqcXLK3eZjl6MEiJ6YM0/ZDgVbw20oJfKNfGtNIL0aQpMbGSNNm8YkNkuD+Zc
Rm/AxuW9lcTeC4YlSK5z6Aho8MrwwRxy90vpDe0XON75Gd6GsR+9FmFZi6kPUkm/gkHMhGY8vEL3
DieC+k3in4LGCTejkzOPxrfEzsRjhPJx71t2/4bw3EbqhnxzCoR9tZ3EOEzLuEDYjcUHmj4wvDnG
x2Fk0H23xLjn0ALAfmku7pzMm58X2+ivfoLdhkVr7ZJOWD058TI/ML0jxMq4Fe4LVBtsOyDq1HwL
43UM8IEHKV2kSmHYIgMpi/jPsFDvkS+GD4vwdq6wENoVFIS7DleAfZUV5meXA/hoqCJ89pIguHOW
TICvd9xAUvne55C6kxR7YmDkQaDk/TZUObZ5ZFACc/9Y+/rKiX1i15D5QdVRfxXWYwIQ9U1liJUb
uw33GH5EF4/j5FUIpAXEzPodLArK+TLm39K6yMr9ZNfqpcFhY49MwCL5oZexg/OMNqPCU+KDA7Vi
5hv/wb0v5gnCYLG1TY/R/D4bAeZx+N1cioFBxnuo3sUrPbb+dSLY7BaYQOcBCuguVE795k9Zg5iz
Egwu2xsZyt8E9yzJlKeSIdF/WEFfP6X0B4/GVI3BIR6xFGLUz5QcgTfep5yGlhrEbykNqQuUzO9j
57zjdq8gr6HJNYaA+e8R5iiFH0jjYvXYWTxGyCbuuLHS2dOukU9kFGl0KqmNxkPT2ITkFJVuugtj
yfFau5A+bSs3v7UGYtUp8qASu9L4w4BFme5kmzGfm6sqfzAG0LvLU8N9EIjTv0aVMO4L9P9sLldd
ExdnIWRsOW6LvlcdqICbPyZix4M1e/4X+izNaxU3JgOY06I/YZLmv9tWxyiuOMYyKei9ALopSeBP
I0VWCXIqey2fgGR7TL0uuzaKifeOE3cSSaoXoHEKojgNf3e1vRIqfawOap7wPUw1+4CfW39JF7/7
JOhCHAc7T7PT6EXmp6SAWoI5XRVzQ4KzBBbAJ9J245XZO+KncGaOnyjDfrwEDoHh35tMAguzY+gM
1WeAfm+nUBh+ixly+aVIzKbbCUivy46nIN8YtemdcmVBK8zitjwnIsy+umT/d4Expx9uh5k0NhcB
yMmU7gd/wVkKx4SYrVlO1YkOVXOf2Vl9AIynveAW8SHPZPYjlGmzL1UYvraWiKBOu8kdrgkKjWHX
H8Fpk4dqGeVDk81PXPj3vPOr781i1SActLlE4XB2N05/bMMl4195Mrov3B4riUC5xznz2pPTTGhM
vSmTCDAMD28Bhe2tNL+CwbkPqlABDmlOf8btMobfw97FsUaWvy+unUJe8wSO80Uf3Ul3bD/7YJV0
XIoiezISw8YOrBOf6laNdzjb4nXFaXae5jm+c/nu/BCMrvEpDceR7lSNsSBC7SKrz0USpvlPgxR8
eWcgp08jYslCKkq8QDW2kOFhA9DmFzhNXOVCooZ4GYocWaQdJVkyPDdpAeVlq0BlM1IQb/DEVgt1
U91L59MQdrrHU3CgwIxZSzSG4qbUOmll0eE/9rSvSuR0ZTIt2XtQspbRaUFi5k+8FfsmudKlUnDD
4XErbYd6Z8qhKmZkFPQg31XWJ81vWGpWCqewGxMuWuoxdEj7wya/MOmrdr+zNzXeqIyeXva+Q+Wb
HuZhHJcrPJGkvUMVbkhQ7EQi7mXX+fUTZlP9OOySyEMzO0B0T49G1zpMpzBq3YKL6zn8adLjxJic
yTjVg+0WpHgGBN3p1ASurF/dqYnz33svEb0E5uhE9oludKy11bIobfMBgFZ5/hlMipmyuwFOBGyd
CQYoksMxNkKgsaYQOwrERKZMD8gJXDuKdK8DXlO0H8q12MVZrk4Pg0Wmw1QNyKInZipSozbLImdG
iHdZ1f+EMVMg8OqxyPN+/NWssmVYXCfPk8n9zEjUZRcGQp7jInaqct+7xeJ/IyELsuOAT5Zxbhqr
qF82Wmm1WLo9YcqkXt7XCjmSS4OaJ055jEE6Wt2fNPs159+ccZ2A4OFVGlQrZIb47WlNjTPT0Ljt
xgqqismNOUj1KfC6tZo2HlUUu/hKHGOH4Nc+kUuxhCcKLWp6qyw1mo4n5IICcwmNbk7OdAIk35nh
aKZwiaTVeClvvJECE0lw7lvaX5eOZiPPDcSC/MQ619U8HSbwgKoZSn6AFax/R8dVs5Y29rKYcLmy
71Jz0l1BsyR0vK51hFQ44yIAheeh/kIUm6wGEbhQBUk/uJgrLBuklV6TqBbw9dqtV1M4IS+vXqH/
jpKOD1/L8x7ZFR/bJlVcl/rwCZV1SYPRGw0MIkcHS4Io4NGIM9X33NrP8Shappmgp23zB+pivLQQ
QtKpkPeoPjHO2Nsmwb86DhAp2acr6bqGa9hBLUkVfoCwVEXALJ07QEN9qTHgH29qji0DPhscA2Fb
UPYKC+505Xr68QjMPSiOmnRKhkuSwS15HzoMAvOTb4Y8EGwTNPLd4/cLrJLYVAcYq2e0en/CQMTx
iilHIXZ5rB4/X96hngKrNGhl0/BCsU6vHIca3G6g508LAM3ZEu0wwxRdn1Xj2kqZxzYwRpv2GWg7
b2zlSY+2vaTuT0MUKWYytUNOZB7zpp95MdGU3JZP3WroqBaYUuo34uqV662vaesBJu4U0nmvYoG5
zmFMmc8TXGISltJ7zAuXAb47FIP6hQZOxSPI/UbjR1QWumfoKxyE8nM1wUIi94kLTCH3Ge1jLoWR
J3iX7qw6nPnXE27CVJckpiw9rJmD5mNeO53DEmAuuDdZtQm61Uk27hdahrq/3NPMMVOclqgcrirx
FE7STZzqexrmXt+2lbu67eM340iNotwoNRGI0n9R74r+QfchZhMhy4OIkAJeS7/SmofODoKMq5jo
O3f72Fs0TsWc1mgmCAyz+ppzLJjolRtTcjpHKKNPAwKT8StVW/at1jSZCac7Jv18MtNygDOjnJbi
uWub3H1PlyQvHzMfdiJWXXmNEfDt8Or9VveZxS3C9AmmL98Mb1y4i7E3gVyN0QRmWDddM2b6mQ+N
q3trYwl3igkvY6afqI2b8/K+NW+LHh46We+teEfJxZKs5aApHBBkQOCw/sCql0wz8+zi2rJrva9T
QGPpu0hJpT8KDwUr3BgbVjaq3tsRslLSVhSoi5kiWF39pkw1RiCxQ/lUzSKuvkmbVgaG9TOCcmxp
XRhB2X49jzbIMr8dTnBw9OWUBqj6ea7CaN7HQe1K6sEb/su4XLoT6yNqi0JiLuXF4RyzFigf1e9B
VvNorU4kPCl3JTcut3byilGuEbuIAo8nVStXR3uU8DrOOwAq/HKKTd2AnGrmY76uZ/QW5ucgB2aN
sHf+2eFXPFV7E7a+eo2o1/n32IxpnBoTbB6rPQeaEVvC4LBxT2lF6X1ejzKYNTl7YkNBy9Ck3dit
AIpuoxr984SeljVW9Z3+w6GZAGxjVCfNx2BjmYErFr6nXKKlZr1T5UgXaniOER9w+S0OmPwyViQB
jNCRZLFQiW9vCthM/4VopL75lUsDZVeHnwWNuD6/alsJcclHu1JQ9teD2DcNjNCYYWLpBhpjyjqN
Po5xxsVF0axf17pesHfS1O48myaORAf12PLujzNkzIuasQ2HNVBEQLvk84Kx9cGx9Co9tLJROTqg
y+iX+iQAGtQ5T1KanH2zZKA6ZxLRRzTEOZFx0le+rxf42q/9i48xx7onOmK7zWk7hdlNH3TbPMxM
0ot+e9k+9J7lXWgyMUavbaKPG3/CsolQWXWa1BSIQGd4mhGpXhFG3LhGNAMN+JTIvSOS34Fj/9re
Ypy7FOPQImitO2c4pogeyvIe+DNs2rPVIdeqX+rIV4rOtl+x+M+g/IUJ/zcAzRnviyodYZWMUBCg
3w0uPE0sRgunzPz8Do2cJtPg660PMcdt9S5HdKdXq28KJ5X7EnvT/ntXWnjTvjmY+WLw75njHEwn
y5p1q8CkhcyTcSp4fh8CB3seHRIN3fGmm4NXCHagpI+v/i3kGGV3i983kD+hAOXiqoB05KNb6QFb
A4KupX6Aqql1BiD9jHAVF6PH69y66mvw4vc+JkoOCC6Bb2vujYJhs+nOoFkr5B0gP02newEDiEtb
ypj34zLyD7M7bIpLtzyMBiUlEmLsXawnSN2UpozFTFVQMFDnRuylZaclllEY4LH5Je/DpYxwQb/t
5G0Zrxu6TlGmx9ckM/CCwFE3tEXztbNwrT4ieR/G+dCg2OEutkzHWd8/1uaB039A2b8tr1vDJUmE
YGkX0eiRmvhBl/GsTLfVp24KMZazAMO6ka0gfXCg12zNws0m1ozr7QFi56/JmN5U6siEr4jeoXmc
wurYZYomuneQK1sAL2edO7RGDhGOjnWXM0WgaFOWS3oj4wxuNMXBa5vU+nBAEKsDFS4VBp9YlZSq
sANqV39GNvqKD94aQ0YHPyE9bJwIan29CaSJLBI80jUpXV6Zkd50zpMg6UPdWec4ZhJNCcH8u0Tg
P9rvi7wc9GBvSLV89GjiXDHe9xU1lLjg8ZS0MPB7siO6OsqGibxfitLHlKetl6lCJ3VLo7cmfd1C
pAsvo+FkQXf4q/OFmov3Yq36KCZ5UxS8ilsavEbEMRp18DY88B9MuUPIPLhtd5Xurs+IWSRc89nF
x/tbgYEsl7Wlu4AwLS+Q3lY6XEQ7dyykbc200taNXhzJHX7Zxy30zzM+aPQYzhn9xOKajg6jF9/J
yvS2wdCUfYBjgd5k23OFIqh3SoSAgwtRca93rzlxnHi7qAv8wTyoFiJvtV9jG1C6JtLhCF9Ox8Ax
l1rg3uHk8Ce2NbNVHrBVbwUIXh7DZTv2s7Vt7q28TIjRJle1lUkzdJ/OYoRO1tL/WCvSREDvI1Lj
7ckzW4P8tqcRNK73Tk2cn5q1MTdbAfoJYlxMIDoJM+ORbQe2UU6apMrNZ/CqN/kbjmQp62DIwRjm
c7BylTAQ1afu1vJzZ3QptBXX0La2mPFf0SFnO7KxMtdn+2CmA7/Mx+mWO+S54Ke1/5ylsSvPAyb2
k3WRt+w7zN2FLzGkg/TnIc307A78OaDT5Kf1Qa9LLiIz5Bmtv7JHRmcSAXgEBACz0rHzr7c52Dq4
4fmmX77pKvCmHVRyYv3SGfo0dQbSezKpmlA9g+INhr+blygsQBid1K/lLqGzBYwP5MS0gG2tr+/B
6UP90k2vI8q3YaIvPbg1VbeUewvkTCfU9VpUKB2Lt5+AD/Qr2igHFIQ6QFsdo0zhDIcuXmPAq7dN
0XRS3/9fVMK017G/UKNerrVSOotJrVYfH3gg6gzKAmvh+zbpyHbJvVRAAG0tdBR20jZd3tMYWp9m
UtHkI4W6pUDQdPVSX+MA7od6sYJR3kRpy4IA4NQ5jX725qyKRiv0Xa0NoLTTi9ZcS1LN0OV5J4xk
oRLbVJijhQ1xgbXIJDlylxbBMjQM4A2oRuOg9MuYV+GkAMHmizbSYhUGmuGyFb2LV+rKbOPkDoPU
+3OAKc9n6nJNX8sth9myxTGaYEJiRKfTYrwsJghMu21vUX+RjaOI0Id/f8vYVtAG/x4QzL0HOsi4
LAbHCt4NxegNG1pXcmWwbCmSbv37Sdm6H7kmu1voRlxOlum26lYNpQigSMNWJu7KlGxANXi4/g0a
sW/UW9oEOslbs6jOnTiWqjXTT1ypmXX5elIU+TBKsFHSmxhzzlWHZlcd9c+QINnTh/fKlcNKitey
rfXt2Rmpo/jiFW7Zdtyaa+IqqHfSvJJWN+Gq08/0IkD9dfoUx+hCP+qioeQPWBv69a5wl5nJG0y2
xtCNL2zKguGo2Et1xtJBTEiH4ilgGPHC9BRTRRZZjy5nRN5qlsOaatNT6Fg83vrknCXUnj7MFGYw
IEQPHQmDadJprGWXulG84XOek9/2RWxpDvPtYgnks+Z/JYiK3p0o14f3RoFAzqXP97UUCNdTfnvU
0K1uEAYoFm898DvNpWFGT2qrawic6Lt7f5VgWza5vHcAs1PEOGYN69i12KZgLW4HEJRonZes+Nda
ABkK4sAVkYblgREPziTCLYhUnZ01Bb2tW/n7N1K2nVW3TWfSGzJJWHv9iDqncAO8trKhjJhRCN1Q
lwMbormV9NRiOtfffmJmsYYXtjdbrJpftilV4rocNggTPfLctu/QiaHvVi1669cNcsGCqw9sKMzK
PKW+oR8pXbgbVeW2kFfSGUpETCPv6vWsAq8kiyVP9CD2OUbXnded0qpw6q4Vx7d4pWyvZjztYICG
O1c5rDLIl1ojBY0+YFNs0XEVNGxE6g4NKIdB1lCmWEc/7ZZ2vLdkRa5ygqLdjkg6jIRhL3fbuRdM
QscDFVY66jWuqdOe1pc6w5G3HC1hv3L+bXiKoKjTaWU76q26lUqOP+m0gcElWsmwHVZBHWuBXhuX
ujit18wNnyHNmk8r8B5xwcmw4yeEZU7YEUiRteFtv7ohFHajpXwMyU17BR8/xlv6uF1th5aBAtNX
hlZE0lnWN5T4szLbMxzg0JqZWo49E6W5FTjsS5hx/MCMZ80MBjTXmRW6MVYd2BivGmtOi7tiE2tu
/nQDDldYYCPVFrdNFORA/xSljavTjNb0dXKsec56C1Y17R1mOhiS/+CpZfI8h27SSTKqG80DAi9d
uF1vafVS2BKTcQXYlzWT2ojhZI63zzShDoFCrmlNXQX6TDWQvgd0xPocbhNG8x4ndrxgG23fTV4f
kDputaRDW5hLWfMD61biDwMWqskxbSy3L94AaHRiDjdLL4GQGUbcnDXTGAEMRQUfxrA80DlBB7iB
Fmlp+A1/2N84jS40U+57rZmF694QMuxK+YwMhg2H+8a02jZFkDAz4iMC02X3uYg7eTBwVHU47dxG
l7Ztnc4BOxNrfPDyDYBYA8Am1IlUh/N8FfZt1tF3uqWiG+TMvBe9Zn04mrzCdM36QhVgW/UJIYQu
Buol03WoEpXGFKbBSZjaJKa6m8d3I4U2SkUZ1pal7hcL+Qc5k1+Vw3KVqF6U99RHSdRFGitdYuYO
/VStSQ51Corazj/1Bewan+kM/uiFSKqsZMCChzkWAbl7uwwYgvv93PxEfyNGvPoRPRZPlNrMpPWx
8rSG3zoUFG54QDCX5qBBy+IERxkDDp2XMZD+QaNR1rXLg7p5wGgWS4VzVFKJvzDbZnAu9VyL8r1m
Gf3pGbR130t/iMYT/twLfc28mn3geKhT92Jqht9N2bTiKbCcGA/bkeuDReV0cy7OhR0as3fsFts9
g/mlw4tqWVunyo5n8yyFOS0P9pKPh0JoW69Y2AzG8hKOX+gmbiTmXe9F3nAwJwX/y+nS6b71RsZS
EERzYT3WS11PBzwJc//U09YbdhETEMQDM1UWsz25XdQzrm7AGs/PTm45GahAMwy4rgbs4XImj2Um
HUuMFqBiSFuNHZiDUM+sHZx0LQPvOcZdtBOuaBOWcSOqOohlrtqLDEVQjh/egmKViWOgwweTbeAc
Guape4/MBXBsEu20GIPo3mqzrPd3zmiZWPSN9Kym51L4VftNeDWslmhMvenBsoJBMEOAMTVIKUvz
Lstz/B8ZJTQ+S7wg5KUB8XSvUdkJ48ET4yC/MwGhww3W9H2miIAI9PPXaoHvhFHroEas5RnagUEQ
M7zD4MMvccFguL36LeVNJPFfOLZ0EppELBHd2vAI3GkP1ugvGas6cMRXbyG9AkQbFHn4Jq5ZgcPA
ShLjEWaM7b9AkuHJ7Fo3mrEAJyqQzkAJpmbI5spz7xJaLzUjxwYTFFWsx7IBiYWtijGgDhRborym
+PbtKMKmNxx/C0HaKQ7WFEkksUbS8pvo114lWCt/E4tQMGDlQIi/0gkkhVo/JF/7l5x+OjdfP8Wy
bo4naK9oR2y9DBSIU8gOYx/E80HdZHVbwFkhz7VFGjt2w9X2kwPbbA+FWm/8QQBlZ/ugyg0EJTbz
rb7EY9Oa4bPCgdwIj0VvkW5m+FwSvxYLpt/PDjUZduf9LRH9n5pNJ0fKajjdOgx4xedehnH9kfWF
H/+YsDgaLsoczeq1L3tX/Lm2N9e7nTfcqdPeHxO2msMlmydt4u2VZm/TDOoYJkskm48CdHEIT+hF
E8aaMKlJP/9i7Xtlt6wk4SZtOByYq2Q1E5ZzGZ5n1UPNjE0byehzg1FvOZ8xrOlRzQwe5USHv4Y1
daQUQ108+04dL78PJB74dfkQKRlaUhTgBUenL3DE+maXdm4ZZ9GVWSLGT0HHxwfNHVQfKxofUtAr
fzT2BPxURKZzyJhFgH8gjp41swUq05PHoW0YuQ5pChP3hixcPEkVNZCf5onpl+PkhcUpIy06ef2U
lueon6EnQfIOohNWL/ZbYRqN+dRx1h9QjilaRmX5R9Fn3nsfSnIPOxy+E3x6eQgWcz7irRz3B5iH
fGkZpP0DICLM2HaU088xA4O7o64Tn1JQzKcKmvR9mI/jcZgiNmIPvuz+kNhv1IcOZTWzbsZSfW/d
lv/JfLYp20/dID+aRNpMkocDdAgAU95aL2wfJjN3HxGsOPVumVBXnWyvap58T+UfM8rrZ063krec
M44rqyrnSypb4y7AHhJVv5jHO7u0phbdguOYX9F8carhx9n/RhqS3He8fKZkxmJgBlUC1/Nig37/
AINW907C6KC93TKAcEcLgodXyM7+oAVReFebMq+GyzxhoZ7S0MZgtM1AyC1/9M9JQKbH8MNJ+BeM
pTPm2LNRcshgdvex1BUMpMT2HXOH9S+9eEoXpk/aGQ67udlcoVjTLWaIlM2IUgok+naNuARV5hxy
y5ke8zixfg9NEXwdJty7s7QY7mE+Os+TslhlkR+fInxZ4S+V7r09ddjs9+D2amebcXtvWbb4g9hG
ZBiXrvjDsFwGcifsO0q9L4yRSn+PqYewU5nyl9qMqlNv99HZ80x1chxlfrWZofceZwy18KIiO03G
En9KsWj8EUw2g+JAndXeqP3mqcaEc8JoFSNMGHZVc3aqIPuhhGG9dWGXqmMxmu13uK+YocFsBAB0
U2NkAlWRcLLE0lL7pp0wZ5+bmU61UcinsFdtd2T2UFUdxqjGx783s/Ec+MH0LY+oxXDsxSzbxsQf
YohyH/LYM64eMf5hSQZ4g+nsvVl1U56GPMb5iAkcF6+uEjiR/TTFF7ibQ3LkXBJvIealj6JBrnGU
ZHCvU5JNP2zZM2MgHUM68k6OZ+6BG3HeHC3bfzEV8iU60XloYias4itfWzI/Jl5OKIaq76XhzN7n
PByxrOFfnELdH/gzI2Z+w2uuju9MY/SHLxED2DzvGk4qYJ4N5fcS+Z+9kDekCvyvRkj059JNIfTi
9EADlRkbTKyxB1AMEVvOcZmBglGU95V6Xoqk6K/2BA3/Aj1HWhftY2x9MB8hUvk+jKbQe09GGB3D
LrDYbZwtNpAxmR3+L9WzadoMbYLUWNUmpsDFbPgRAzj40qrLn7NiKWAS9brRtWT30JWJ72WLzW9V
x0NwVWaujVoFyrvHaU5o7dYjJilnxrgsL6Jvp2BnFl73kuWRK8o9JmFY1UNQhJK2wz46Re6CVk3s
ZUmv6IAmop8xe00a88IyKJ2XfCi95T9lz3/nCWvTJdeD/YfWBJoJhJO/611sOWdwoYV6mQ0zUvIn
jbWuKd+xKqoKzDL/x07zZSX4/696qF5EVvfd//nfuJ/8/ctseMg2i9NB1WIjAfhVZuqqxQ4FAreX
VND7aXYFPiQcC6nHUIsaNN4dlbirGFCFHK7wTAgbSSKt3KPpPOj/yDIW/OHW6HPMVkH5vzlojZYz
67+7/eDFWCsyNsCCe96iuXB9/6tvDw6/y9H8UBdhDqK7NgyEhO/24CINhUpOkFemfRhoWPCXCNUW
LiME3TDeLJa1xpzyYRjfOYXyBZv6HMYi7EZc8Z14l60XaoDQ6sksytb/OE7MoHxKS4T09qWaWo+P
l8ti6tujrFAmvDenw+92s+GqsRlq45PHcOKo/MLYC/0gJqK4mn9j74YBs3usfjCdZ3zUxmy+ryCl
+cOJ1e25zYOPj3S3vCaYj3ADtUvLwj36bZHyzLKu0oU2cxdvjuLNCGftbjZzXW2NqGn96o5hlZJx
rB7NGpxTXHpTZQYPDnCUOWl23AzFIw65DS9sQWabmZcUUd4Sv5Sun1n5SYxuGS97Ok/a9yEtJyw6
XmPyE/9rXIb6UhjE6eGmVFDqo7bY3gGbqtMfKV0ymk8bpBSZhY9FSV1MXSqPYNaL4zxBrmfmBF7D
NtXUxSmshdTQaBN9fQzIYMvurAjKX3zRRTCv3FD6ljHRmCiLOhPLEYcRAIUGaEPUgNw5g1SxWluX
kIFukcdt4+48GMe4JzmvDgKrqjY9SuE2PETXkh0rtBtKpzLuipimTn3Y7ISo6Swzvs9M0wnUHbZ6
+CsdksEIuuRqjjb+dbhUJ5BeGdKSjUPwJM1GqfQzDdOK/ontFx7fLjFN4WnIYKCReMHTi5V5ySQt
OXj6ITWHuRudOcJZOZO99ditppD47yFgvComj3t3Rh4xQSSx3c7PnnPYelzjkHmSf/of+/kmCPv/
hDzI1REQsasdF62Bj1nO3w8Pvl1P7yjFCyPPoHHSIbcdw6EDD+++3jW1UAg5nd4H6t6vnn1gCRrD
DVcbzzkdLK/COUTY2n7Q9iV8/XcmKWM78PsUs3RAFRzfiNBmr/4lBQ0c/9zACa/iPYySuhMH9MYG
g6UJEiRG/5ez81qSGzm39aucmOsDbXhzYksXZdsbmuYMbxDdHAreezz9+bIyqc0uTnRvKUIRCg7Z
jUIhkeb/1/rWJdB6nW93BA9Fxwqio7iewqSijqF1SBw55RuUAIKxukqwq8Ov4N/FeAJcYvZo7RvN
PrbR7xab2iRF5BhNWgZTi5IsG04E2DVk9ks/BAFPwrg2CrhK3neCMqM4b01a5oIljdItYCyn9LdD
bw/LbKqJQzEMMpZ//CA5bGQsk4XEiC3YyIze0uww1tj8HzvJ3i84RXhT+UV1OCKrHov6MFtOQR5N
pTHq4S1Kw2VsovZHGnECBik+I3YXwWCkfBS292udwTRFqpzVcAzLNIAGzlOSMJyqi5OquGafOleE
1LqLsHIqR2e3RqFGiJtWDKIYwtxZVNG96+KuYnTWwdiD8lFuTsUOTJ3OXpsHOlGO0VxgnBEsI7NZ
RC0Sy7HVEro0wpdAMwFahh9XCMTQPFlJmxKhkHGnOE/K1WXWmBdpl9FG9gi1ImcAa3SvN276R2eI
c+fe7ByOXJdlhp0QhW10wssEDDliyWvqdeFw9fab8NpBC7FBtyBCcx3gdp5hWsLw9u35Q8Lui2Xw
/7bCp5lFwXoX4emioFifXP1SFaiaAopaoaQYb1/+tWeVy5sUeBiuFF0Chwre2Ws40vWtCtuf71R3
W8mglHVV9t6jpBA1OlxB4qVSBcH/jdXfFFf7eVLghQQC5xiWbWGKt859hYBRPNEGTHls9rCgAOoZ
pOwUE2YDXdsORWel036sq4p3JZiEVyxOaPXCy5IaBjVaATKFXvoQs50o3E3Mz/G6BvRMeO9kQQAP
n/CMDTRukueh8qNi/JBlpVjSFIgrYQF2C+LjjJo99dvfOjiSsztlMYJQwnwO3Ax4zLlf1qZljP21
j+7LqIIwtmc74pfVga0Iw36v9IOUIMRKgxrUxVQop/CgiuvCR5fLClZcku6bOSmCg2EYbnp28OUh
dJ2Ud4rXZQZwbY1xuZFtRlWllz2ZIUfHAFleqqWk4tQjEYTysRsU4qpKy2CEqaj/cgyk9bHtNIy8
y56Skvim/KEVv8QdajgBm6yLDdoLZk+lpLCLTFT2WTwouJaydZiCHgAnB3DY4B1GHCQ6nM2Uipaj
NulCtaEEl0h2qAqlOlP8PdOjSYJxCapguTGRqFBr9smKZAEnxOCEv50ja0GazUGCSBM6sricD0rt
JZvC+hTDW3i0kCVlH/F1Io6STty5oOJP50LAK8XQzqx2PQwoZatiH0hsedafZH8kI3UTmy4eQ30t
rcOqHIXtUDQE/KJ1k+pqnFjvqh09D2pMlZb58UTW1QpSYriO1kK0pro0EHoSqZO39fqkospR1CKP
kE1+pThsG3oy2UVn5BFSUaUH7WdTtHhlmz2t7Dy4KAM6yMtVKrvP6gN7Dbnc9ClaXyC6u4WInBbN
XSY6VrnZhZ69Kco8b0V7qFpCe+twOtZMkgo4zQ/3jl7C8T76lBRy82CS/Ug3bcps0UjBpRDxuYhu
E1/eUFLc8B6zhKRm0sTcYUm0g5lQLAF2VHlCJNujceYNTCNqHNFjMk511F6aaBDiyxhqORu7mmI1
F1DiGl2zSWc6suI37AeXgA7Ay1jzLnPESXTy5Non1S1SuxjfIgcmu168sOSDGRWLqnmhvkyT7LK1
3fuDUa/9gSndZ4JvV01sAdWPm/rQ0de0+Es72eIQiKr70GvB/gVSnmh5rmiwqIYVkdZgfkDjoqX6
sCTFTFVXShFU+4lFkiGm/qA6PxAHxFPv7Rk5k5KlK5ZVZmiI1i8M01/JfUD/WiPZR4Lo6x9reCYZ
e2jHbKGFhy7JFeNNpXHatq6dyKCzt1W6aPUy6knpkS5dN5Gh1TulyY3kA6MRKwaZ7KsENWguOnJD
To1g2XRyrA2oZC8nUlkLH1eCaPCQxIhZTuxG1C4hl513WUscibuJ6wOsncQhwAKTbfgRM6Qx6VeN
WVL/39OZmiaqDfhgGDrO1NZkWs/DDBn5rqpK0TjEj5/1VFzdYShf8tM0MjGymA9Y++sZc1iyevSr
0SBHa+hjhWPXMh+9OILyv0n0glzl2tTspt7lFXnowV3PIZQx2XNeZxpKfbdB7zRJRoe2ICHg9XYY
i5ARZNdYlmz1fsXAF28VLmsc9ZPUCQQHWwmlCmDhEl0ygwkF0ldJVhuz7TINorundG+EcwilqZYR
s0B/nHvkQ6hvb+21jluO6kYfLte68x+gNDoR5gDpRpAq6+m0zyzCWvwkApnBYINJD8bU95WRIyDa
DF04og0stDYpcXXapp/WH3GyrvxAxj6DRnQ2DJE3XNHIF8INAWjhc4c0Wngjs7AV8g/Fh1KtbqvM
DZJkCncOnm386dmtbWaIQje9uzTRuEm7Dg/wo0EWDAnZW/WaTdoUCrlhMrUrrrZT1K+RP1CUiqEC
oII5vcujjyizuE2qTIxgy+2EajWRVgHQ2jpA7Nbk6Kb/wDITpKeT4EBNOhbK1noMhDSqSnVWooOX
QByIyIw7iagaZ0BjieFR6Hoy/BhMBRF3yxQi+w9tgl0hu3bZh6OVCQOUqN5jY9SonhG7k9aaXavt
uC2lNhrV77HYVqOZ5v7T4nk+/jUpqVCfR8lhpGBkDjW7tj6o5zVIDbmBu5RzMWUATUzYhFXZIlIh
BWUvAqcxUvfkqZ5AsnQuGzFNSrrsWMdigE4lrT7rQxXgrnRorgO2/h4JKehLmAh+GOo5RNbziR4S
S+U3Kk8xx3RShcn0fPqSmfppMxMsVY3TTVHQqEovCEMSb8boubgotg7JM9N0JG5TvHS1VMRHIo3j
JacegIEgWCtf+MxO5i91g0olaEmpF5V60e6WYh41xUjBlZJ8qOUylFI3xwxsvn01YxfDJAQy+glX
iMVHbEAaaXxA76iL3r8LfLp8GKUAfJTdVBpm4sCSy4aEss8McoFUUgOMz2L/ooRKSYvzHnoSdARe
CVUxaDLCo5maylFoBiKnP+lsXNRkvObo4rkrZUijvyRaupmcAdcTvqU9qX2VVme1MTUz6jxvgd7e
DLR+/IOp+aJz70gXkNrNp2YkZP5UXpEPm9MJDFlIFZlyluQAG1j2PTcXImdlkpEK7GQOu9C57Jg1
STU3IYDCtFT3rQaR+jJ+iFjQAIuHI2XIqkGtbl9NwoHHa2htejZibrqLJlBKbGMMgObeNjaBzF6a
I+rH8DDJzV85OCsL9+KYKQnNc19rXn7jtJiwaK46TTh9B4jDZLnLQ/QwNierxnO/2vxH9rKyhtaM
oUUgfdbS7fE2Ze+I6lbEzp+fotYsSmkkZIn6BePC58fCQTwaM/IpDHWWT4NtsxYtWoTN6HsTF2FU
txQr7Cos++AWt28q6ldo6fiNrZOL/wvsBMAtGBo7nJ+tkSbA1wnsNDemxHPUdvmIwML4uL01cMBG
N8xO0yR22szqzxgvRJ3Oan1Rp+vWWYxcWTZiA9HxB1UoimQZsG5r8VIOCR0mDfFKKBT6b58nzk8T
qD3AoYD84dDEae502vjpEBnnbYuBorLupoRlBqVg7s0pHahTb9SW464zp7VKIPGOqZVey3H39qf4
5SwJdDGAWedS/+KpnLNZPD3WXFvrzFv/5F9Sr04WMxqQjZ7Otek8ih2IEhEW0iMRy53R2x/mDBRj
GiDzIP+gdzHI6oAJ8/pcnYZV33ROON7GzizsWvPILosZ5iQSVY4NNAF4/o9vX/iXZ+HQRTcsdvmU
xQ1qXK8vbPY+SSaBPdw6csElKNCG1K2AaoPdQBdUe4ExGQJ8ZZHct7/9Mc7vn8KCmN09gy+Bg/Q5
O5B+19hF2OdvCamQVctYqO8pYQttG8d+YdNQZ/m3r2y8Tj4ChCbwirppA0ajK+Cdn20xVEWgn0Pt
JpaekNwLOffs/bSpW0ykJ/+UEifN8vw5+I2Yj5VGxkbtGX4iajcFe/72Zzsfoqbh8V04FCoCA4TR
ebnDRWACUC3Ub3449KTWuz95BeUQlVaHH+o96ZZxpAvm7c9yGgk/VztMwG2gI01cP7h/+EyvR0rr
Yq93bLq49I3sFYSzFGyhZxv1D0vUN/aAMbf39Oc8c0U52rDa0nhuBgD50TZoyEugDB2Re5peOGOO
kuQdXuYZCIY0DdtyLM9CvuQZQPnPYEuN2yyGg1X/wjJA774oBWCPhOE9YPFZRJBD9Qu5hUm4jovW
mW7E2XdBNCjHg2a1b6bC99f4i+W0fZ1dwhexoQKxcjB1eiSMFb+bPAuqP/OYBmyn+mhGwXA3e3AH
pn1JGccjh745BVtMObYvUssEJewru0LM/soNxJ2HWn94+3mev/jwPWzHN10TDotj/wIXZX4eoeAH
3q2SdarjeA31hAlfmi38kzeQ5Cf0nMZaODzUtz+E8xrHyhdpWgwr32Pig+b6C46VNXQUte/lNsU2
x6I2Nl3lt7fBGOThUzTPGtSeXlsQcj2urCSMoEwmhiWSopRBL7Pves9Z6uyIJVtHOxL2UfYcawYR
IaS9dsYIJtIf2NsmR3uhgc2hJBIIrckwI2pxFILpeyGJFcue2vY2BXU8wm50T5DcVW25iuYRtRor
P8r6l8B1AmquLTUo8XOyrseQqPiVw0T8ESpEH5NUxqYAulCFhKoxkQNkugA+8Pb4pIj/OKS6mCW1
j5EfOAnMJmv02nFPRd7qyL6kwRJThB6zBWn+UR8brSYIHqnTUBwzac2K/E5ogHIzjmN97zlsAuud
jg+g76/aJoa0u6d8EOtPbz8945cxRP4GM5TuoFbDzXe+ahFUHNvo8pNbVVOv5e2zZ+IkeUVBEmcR
4UpTHtDzlMpsR/LNVfGykTlPKNNFgU5fM4HDX2kH8ycpTlK3XdDEqz7rM5ShCeGo74bvtWzPO7Yu
7VoQcaLDYwA4PYftWuS4US7X2xtOUYSYfsN7F1vlQaqQVbCRelNRPmH2RysjvHJygYhH1DH6e2/H
WdXVg1DpkjPiBq7hUWo+m9BGZOKtR1Pvxls1mupUUcPCinbafPJ7/kf7EE9H4exY9K09kR92Atr9
tDWjO4MAKnWKG9W6VNvGRm4KCbZL2KEy04J2e6fIfN5ZYArA5B/4zM0U+X/ZFGZjI4CNU32TxKnH
RFNw4nO//rh+7uEpefCCTvT4QgPe3Xv5Hb9c36JghRZPlPNtFpKzKb3Ml5ggYSO+Vqz+iQlBHORe
xYgUhiN8Eo00Rb/9Nv3yAXjMiIJdGLscNJieX6+vLjVLl4y97gqC7mn2sE8nO7XMRqhhxbzsUC5I
jg7aXu/L29cXN/jz+u6jxGQHJHigHGZ/WRCyebLJRooIcWVyWT/5/gA1LO7ckMoCH7rVuoNrkl71
ziA3z/df7DmZRwMIpOxBGXNn95051mitRdVeE3URN8OdZ9fV8hQUbbpeqrZ9mRmV9aU3WtE/py8k
zlhqeU9CMxVF1yYdOC11HoDedUt2A3WmQ2sWYm5WugA6KWKGpwtaMIZwIAmz0WixtKAhQwxcfaZ/
K7QXb3+t53s4sNgMbJvFgBqBWOteP9YQvdMMPSK97gOCjvMNou4k8zbk1LVZA5IiGx38XDKMxFmo
zb8MpLqMoB2QyA3uOw/ZOX/IfNc8Zl98Kppo54eeKUegjfIsvZZy1ORkapN7SFl7evvmf70cMxct
I8R3ns7yfPZs0wTeSjCuzlUkvLsvP7zI+chWuZeC9ncu+MvWjEWXYxSTGFmSOuGxZ5fsunAWFI3m
SpmZJGtgjrCnAuiYRINHBLuN+XW8IIk0UNS7wJfuzAHBZ34gtSvU22uIGhn1O1UiUwkfTqQLO410
j84n87I0H4E9QLxLlCFRIw/OOvQ5fl1+K90TsuA9dnX0fEXfpJYWXVZ5jyGsqBNxSMOAVJCTwFVa
yZTVzBlG4RjwkkK07Ps4ainM+IMU/JaTKDulkIKpB1YhXK/HRB7NMFrBC+rGQuSKFCOGpyfPSMS2
7sduhTzyVUeD2tBX2pLrgf4okd2esdSEu2/1SnEMI9FCeHVawlq4iDLTVFHpUAsb60HcEu8PV5bf
Q5e6okiNOlOUbxQ/A62zMFwpybE8u+TisPmyAG7rDn6r2VG/mVqtXdxjV5DEEVymzUoCmqwI6PoE
zQVj7ITp8+BEZL49yC9LHYvUdJxCDufMqKo1qkJdAVJbn1S3mmLaye5/KjTIgiQVHVGcPLGn9dLR
l/QYElezGFuJylVnTt8MxJfpNaMw3KgGHFwIETqZnCqb8huQP6S21HZpJ/Zjjit0hHNCWc1mV0Pt
rP4nu0s/3UD9SOdnKZRGTZAn/Sbi6yZQpIACmlKQS07DtTSE/UqTrlSUCG15qHmtAveqMOspuIbU
2A2fUkILyaahqO2swU5uSwKBbi4PkBm7giYceXWRBZ/EtqlOwU8snpFYJd62p8rvNvtRr4XrS8Fs
JEcFV5kWAdEHyDxuXAPcqLWv8owojg3/ibJZn6W6c1RO9JLiRYA00iCi4/dVltKxfvfWfZS5U77s
VOVXSQWwUItqp6p9hgM44hcoAJjsNyRzZPZdq0Pswbu/Dtn6WVqOrAYb0vcCUx/5jXG6xs6TtGLT
0B2Gb5RNDPuJTuw43JPXWtTmAeCVtjx59opr9B64kbAnOxivab1lzrR2YIzT1ejyXSebj6osTdyd
8EtDxRV2fYWZ8CiSMlg5lbsGJ7c6rWgheDS71oPqQDMbCiH/WsD0HR89P+s1Gh6yrKtMka2cBdQG
LlhcO/mCOt1IH+WwHtyZVzY7vbgjDKsGHO7om121x/0uhqHskIcaRfaLWjOBKmxHqSGSRYGMlCIG
pnQOpqaZOjoMZoIW110NkoDCtGIxKTiWmwINbPf4cJ2BumGOkQKdaRuOd15mRROSMsVxLueYxVbd
qRxi/uLik1TOImnBUwAp+apnfuBrX+BUjtY+kFOXajgp75V8cfoTtkQ/VdTV1/TDiZwC08WXLC3D
slRPfVHQkqTlUXJVlJHKhhrO3EO+aqQ/zT27C4yPKBt5gXB1NP3HujBR31aWMxbUjWVlXbZFXH8W
oxFrOcbIowLtrDP5CrTE+WaCaCdbN8qsacvyuoJnBVTNmQ6FILF5UcmzyujWoqhiggc6i1dCUmv0
2BCV/caInfjWSSp3xXMnJ8qkDH0m0WKuHMZdVsV6hr420MiC3ASajQO7kdiHSf6+E+SktZbF/0xo
NU93E+Kix7ZMhpeB3ltV7+Sj+TG2T7Nex7fAJK+cf3KmNE+1E8NvhfCJRVasAoopJ3vGP3yPJ6+s
cq9GEHDXp3Fwxb9Wq4Rq8EoWiZoeZDlTEQKUvU0ZFFu0M4zLElJfnkdg45JkfQoaDWI28joOwMO2
1FrBBjCkcV+aYADj2ezSid4Tx69YnoN/ZC6dzDL/Gmx4FePdtCCNB0GOcZ9/b8lDv+oFlZT8+fzS
R60ekC6tsyY46jX5kOL+QqCiljnb69nTTP4q+jCqbpJVJ8Z0J/FMizQf4dKj63Brsc2gQ6L8s72c
V2pcUyxag2h7anvUj45e0VrvRYONfTpdpN9r6V/G0biIbYL8kyHxHrO8uty7IWIRBwclgMpIKmQc
ZUyoYjEeSgYfWVRCxeLJVA5OnIVxm2r+ot80WK7o79T4cr62pKrEXyI6miC/KTFo3/MUP5iM/sql
SVV1wmoEbyyIqnguYQCSplOm0EoJ7DZHRqwlY1cC2kIa8S8E8FASDKOgzKyD5qI2rLAInPzAnX0C
C9n1JFplVKft3N8SwRFG5c6l1Dh0+0HXSYfd9xJYL4dtYJ2C8dROQC33JPgyA1wmjTmgOSS4fC2D
bdRgAoi3WKMtbT3kWAIYCNJHqSZktXFUA106joxsEXsL1RQEcIS3WZ0QFdlIyTcCjZQ9GGeSyKb2
uIPcVClhkWlaQuMC1USYMckaErOO5GM5pemw0SJUXsyzSP0HBszaufH8safp2UPNlGEdrZTDhian
uWqTGiDpyGs8Od6U4EExvG31G9kf8hsho4kqbCEd1kqQJJFXeAaF1UtnKeBTdTRGeRfkeiQdaNqJ
QhbL2Ulunlq5PVTsItVujGRzV9IZZbtRDU9pLZXIBFduSGWRp5M7WxTOLnHuY4wBF10nMhi+SSZ5
akaXKVgbXvRE80VMrRzNilqQyncuFVJqgQgbLVSkbYdgybv0+7KpEmxRoWu/FPJhVyeCUZ8S00e0
Xoyw7dFyddFftsYo6sZPYTSWTkUWgUigy31PaJA4Aogut5SRaOnJq+zIPigVmiJHvQZhw4T0ZrOb
3qrG79I5gGAPSUjuC55LyQekky421alUahlsL3j+TQehonrQp8QykDpJsp4rKV7yS1LvGAL9tR12
vp+suXupihVaNPWZsY1wvsXupknHU7GZVTLDiDcyGWFD0uke0hqWSjord4SAjesAb9h4S5TD81Mf
+ofPf9bEWDRYkhk56ktW0UOs0FVjb4XGKZ7vOqlbgVoP9mfPIWSu6p2NwblL/3j7eHdeowh80yOR
gf6Y4xOwel6kWx13rpKozK+KvEYGrgCtikqzyJ6ZYs38Wxe2ED1iHqFHR4+DNtl5KS7PrL7xqzW+
SvO48V8WTgoedoKaSFCiERttLsp9CWWBaf7tC5+3XSiPc6D1bTp09FcIkTiLKtE032r57fFFOS21
b19SlOzd6Cog9BSxOH31wfOPGJFbA/HGOsRdXm7tZLGIV3VZU1vzJjvR9nq98LEvAi0Ypvrh7Q95
roRF/gqRyuD4APtE/zWDd0Fi4Xn1aB2VQk1q4GaVX96molyq+3OdawcMVXXspVDrfM//OPdjXdfH
Kp9R0G1MkAfax7ZKtCraotRC1bwpGAZWsbdlcHwTF3mOPSrJtRI9rNOCNd7E7FSteF8ArKZoL98W
51RRP93mf32b/1/0vVK+nu4f/82fv1U1vJco7s/++I/j9+ruufje/bf4qX/9q9c/849PVcH/3vwn
t8m3turAkp7/q1e/l6urT7d77p9f/WFfimD7x+F7u3z4jg+jP30G7kP8y//tX/6f76ff8mmpv//9
t29kMffit0VJVf6m/uryT3TdIj/nX/4n8fvVX4pv4u+/XX77nj+Xf/7yE9+fu/7vv2mG9Teb6BWd
HisFJ+pPFImggIu/Mu2/Ue3Vbap+pHnT/KU4VlZtH//9N9f7G2HKNhUqCoOUqkQoaFcRRMJfWX8j
0dUk94EmH8U1gph/3PurZ/g/z/Rnr9ZZ2ZUwLE6VlPsD0xf9zfPO80IevR4O1bj3qvi+rapov6TN
fGz8udsFy5pvc73uNj99P+oz/HzNs2mMa9LlZmX2qPWScXyqYf1UZQdtFZOrW3fgW7vkeZzm8mBM
xmPp++PDOOnv5V6dVeFOl7Ph6aKdd4WGRVRgf7pcr/chGN2m25ekaxzZhdZgPVcRGYyV9u07+8tL
Uculls7V6Ka/vlQ45Ii7jazbo+fEpeQFLDIoZEJe/8rO9m9f7Ky0Ku+LHTHlTMwIlK9fXwz8e2UU
RtVxmmuzu9hqh2OC2/trk2bFxx7s7a7NKZBsTHdob6nQ2u9c/68eo0NnRkdCAa7zPEFr1NlVzESI
7SPXL67rgZwAP2tboiqGdDc1+IPevt+/vJ7r0BZi644k4Ox+A87zpllY7X4Nw+aDvzbNrTtb47VO
4sZ1QFDef3I5pnXd9Dj1WWeV66YYgsmJ7HZfe5q3A6ze7Pq6Ym/IULsAdp1f/PvXc7EbW6LdxZsv
bv+nYdotdVIm09LuF3+GexG5BtuhPLjFBdfcT6ZVv3N/52MV+iYVf9el1SFi4Xzz9fVyx2ctyuZ2
z8nIfqB8JABh8OHJNUre2beci0zs82uJPvhP9xaYk5tCq20p+JfdZQZXfBsRK7KFv1NuNBTsd1Fk
PtAZGh9tsADXQTXZFxlNL/M/uGkGrC7yRNnIBGdzwZQuY17kfJAlwItPytyEVSZOrkfYsy9vP08x
Pn5qKIl7NvFOIugwKRS49tk9+45Rk0QTN3snDpaNgD9DbDE4ySwVLPyun75F/CD6s6gJD29f+nxm
oHfjsOT4tg+rIOC4+vrrro0saNAA00V8SvbaHVEsw+/acQB59PHtC/1yj6JZLFoNvCB0wc/3hbaf
5Ug8g3i/xCaIlSRx7msDhPjG8zRrX5BEfsnB0NpjTK3fcyX+xbUdNj+BBb8WU8kp7fCnMTUigWCj
1EZ7GxjdNcZW/WJ1hvnGj6Nsi6D+zym28RXDX31n3vvl20UCJKzUDuOIpFdPvFg/XXjglo2mi/P9
mJftBRch0CvwU5pwi75L/K7cjlgaqKCV7s5CVvjOPPHry4R0RUeFhHpQdEs98fl+un4TgBZOwy4G
wOOsBzOy1o0Fb2pr1TTw9mbuGlsfZxKUvL73L8Ku7G7SJTI2RlxF76x3vz4D23MtLIyOTYPL986m
ZDbbEDd6HFE4ijEU+OmfiU0sDdWU8mi0I6qPoAwOE3W4d0b4X1/YB2xmG/S7grNnEFKbhm1V19xu
N1446JD2mZaXR5y/5V2UDvbneRk/uFiv3+ln/jJrGigFddfyxL4M5c7ZW02yt2Eki1/thTIBLcJS
H3SfXOQe1OjNv/tyIdGElEFcqcB3+OdzlUvSzNgu1b5s5uhmQpl5IO5nvKyLwNtiEjA+TH7nfyxR
zbwzwn/9dtl7ctpjnTV9FHhnI8yaJuiROvFcVuEsu5Asrz8iPXuqF9u6oB4WXdkYYDHOl8Hj27d8
vsRjL0aEyeOkLu0JhsDroY2PRCOILiIGsGnJJ5180BakOF7DUX00okC7fPty5wGFtrAzW+ZJc2rZ
Lk3q19cDGmWCAuu0HRzE9XlMEmPnmXFPpkUy6Rf+HLbgXb0oQWWfxjdATZNbD13SCwlT7b5J8oyi
wWJf1lPdfQIPMF4kZjC98zDEZ3i1jvCOc9RnDcH1qXNeeP0ZMZG3MbiPaefSntrCyYh24I+rC9fO
0wsNd8eWyag/vvPNmKdF4tV1TTOgOXHacLHFDM4GgUf4ao9T3t2FHrHWAFthgH01rMrK/2lnPaQa
L6jK+aaYkfxfR32SWvuUCr97HJ3YylGjTWZ6nKd5zj8S74ZtZrMiOrB3+hCaydcBsZF+h6bNNj6G
eD6DrQ1vdt5aTeVYV9lcxt1FCCnA+TqaS1Ve6BH8gN3SLa3Wb1J8Q/q+8MAQXPkxsoKLwTJ0wZqp
u/6gpXle3FmT5T93zVq4X1C0x9FtbY8taBRCisiqiZIx36Ra37/o4G3NKw373NNKQRLEidbWuAsZ
65QDzWb9EFkzWVXxbDEOoB5lCNet3CaZqqvCh8aKqdcXFTvDQxkYi/5p8Cf7e1ZX8wWJNMvvSzQD
8/SXtnS2ECeiz5yOdMGU6v0dsYDkL7VobMoHSLVQoLS4CfRdnRfuyPReaxSmtTQ6aH3RPQcwNOpD
TPn4WATsKSCHpbDFy3XshuPqxcvvA+Fqj23jkTGDuyf8utDvGK+ilvrMZpxb7272Zy3aTRyEis3i
0yw5ZiCeibrB/UMWCH7Balf5eWlu9JF/u58TMzu2cE2sbZeY3XPZwiXf26D7n2hwUChtocZZW+RZ
0XyZAvF/nv1yvBsgJk4QdAggvx/HuSFGbajj4ZAkhaFtccxRNeLQQKAJEoQbcJT9Jub3NVt8Ud5d
ucbVP2kE9OXRbNEEXi60UMknbqekBt9PjMRF6CfmpRe2a3mDFpZAuyHW6+YqjtA6QpoKtGPrOH2E
alNb0k0pQKBbp6fTuAPN4N55YOABkrZ9k+xq1zDSfeCP7biLJ9MjHy2OffMwuUDXrxI7jQAhaUsH
qhQUHibduIkg/qCQFK6yKtvr3TJdzzY68r3WpBF5wV1RjtvBaGyii2dw9ZeBQdH1YC51+D0gvPPO
7WCobtMgaycQhVoUbDNvHT9ZdbsAGCH4M94VkxnDTek1kffgjtWXPLPNZG+3vVEC6bCAG9mgTD9Z
ZZTwGNo+jLYI5PoDwXB99cEcUi3fGb0ZpY/6hG2DTKC5IGJvTQrSGcHG35O+6o+XFgfIOxBBVnTd
kOL6cSZ1TkOeE1TeXl8QMH6s+7K9qde5oYEJBIsrgM7zd306DsbWKJaohKmbWO2xXYzpqJcDhMDB
scMHO2+74oKNQ4rHoU5HXqema9gFF7VOihjrHiA8nA+sMLmefja6IHxiQaPjRVsSsKQVhMED1Lay
ZSdDJx+0e05YsVubgw6PeqleSN5jkWJ7qtkbj7Zzcij1tBkfYnzQ+iMAlKLZU+HIH20zcrUj2YL1
AYN3CReGaL6er0MfgoeldpvggVNP0GzrLrHq28nz5o9VTUfgKiDL4yZpjbjdm0tWfsNflE3bfh5G
iAZ+BYIEggTuUrZsKVkpxG7unMw0I7JJdCMFbtMM2hYGzYypMiiGhTIdwjoCTPA1b0om8z/T3tTX
fbT65q2Wc/rZEXkfX4zkopIYv/r6fd+m8G665CEGUWZtk9CJd8wmnJzigibcVs9LJ8Buj4T5S6Ql
QjJcd+V4GGlnAUBpvD6+H2ojSfZGG9cxQQyAKS4rqJYmDxrP+2Epx6rbRmY+TQekxEQI5kXg3A1E
jy6fhd6dYEsmm+oIxtZzP9hO44w7G/xcul0WUucKooSHTeJyPt4nLpaBjdsK5k2KCIdQV7ywfaah
V3BJHTqAgdHKzTx5g3lo2kknA8L3DNqKREmEAFHiWsdtnKb35VKTgJTnSLbuB90enjy99fSLSB+m
RyAh8aeQ5vvvRVlwvBqJCtI3HInCi8zIzWHjYmmAaIUSOKBhOZAVMXmW3RBeME/ZZpnL1d2hEILF
FY4AH1l3QAxs3SUpCaYLnWWfhGX64LZpiUS6iZdhA/7WoxjQ+MXHufKJ6UTSZHz04L186wLKuFv2
hRTN3JZqY7awjbys3K5aaHgGWXQoo2AB00nUGCF2QeYfpir2WNO7ZBDRaUn0vYiyBocAKSnRsekN
73MwJzEJ7BNNSyZGTFgbErnHdVsgsRo2wKOOc9eXV+4Qliv1pZDm/kwM56aLtel6xWRab5Y0zDum
gTkiYiY08wKWlqf93nbr+s+ysOYUTInpGhcDRl2aXoPpbHE+E9pZLDAONlSPiuTAkGJaiiB63tKA
nsg6xUL6ndZ9/1jUIN0ulzGs91gTbJZUo9aLjciZrzaxpptXWCXscZdk9LVFAKFPXjwbd8LPOoBD
W3ZnrERDCc5uC+XNi3c+8KRxEwvM4MYuRo1gtoRNB+/HYr6A++tu9LgLXtAGZM0hnksyISDdNYel
budUcFvtekME4foSGSQ3b6tazwilcXFT7TLNc+8boCTrJqjc0dl7AGwh77pL3W+BnK8hncHuCmTV
n5HNtoL+eOXdQePoPvWgB54hI8ZXsOZLfQeN1I627E7KF7wcdcG2zI5uWQU7oKdEkryAEepgM+Ja
9bfzYCZkGwfEtm6WrMA0TgZipt8kfeN0+5QE51vbSNZPEZSAP/KlB+0Yr53fflw8cMfHmlTvZutF
RvSnNkS+e9QGdLqfSUzN7qu1yifgD+bakTsHWA9caJ59Wyp7uWzdaCBEzSXh7ThWUfBpYVjbuxy9
EuD2TlRe1ixrITmP2TcihRoAOMYQRxvIONl0BYJW7HNB/fOU3CbbTGzh8OwPQ35Z2HOXH6Y1yK50
WDB/TPViXhAw5xtISeGhb3MeeLGrl5L8yBHGz+do9sYDjoyl3k8Q9L+HPTbRbaX19bSjshY8zNQO
4osVVwYVqJxmyQZ6he5t69Jb4N/qiX9VlVqvb9dWjx5rO+dpdT69tq1nrK1x6xpu1x3yocYysLZW
QCOEzcSwtXOjjI6Gq8XA+GzLqq81oysTJtnRfMaYmzdbjJzMXrnblvZFg1VNQMGDUd+Y67jEB3OI
6uWqifLgaaqIAg/9F3aTtnWLzSaBXA5oa2P1GiTLlUguZ66/jEQqP6F9W6MNaUhRRtnQ6wBXAhP4
rOlDRTMn8T9Bmm3aXSBCGOlL+/6fExtRqkFubH4qISJ8WqAOV2zw8+LLWldT/SdUN+MY2D0qwKCb
5+K2DN003wDrp2u85uacsbtF43PTkcF9M/REkd8jPGquUnCr9aGGc8wsRkzEdLn6gDzIbl2KC3DT
br6pMgpGmxw9cL9ZYPGWV+1aoROAmUBlQZsaQGFAwPIWbHKvFXftqI/xgfi9eN1ObjcOFzUA5Fr0
cbP4YonSCZqekNhd5jWcsK0wt4FFXsbpjzxy8I/Ocdn612x5++SCxLB13DiO469bwHH9M7AUj9c/
HMtik7R5fm1yXuyItGwLdjZ+GF3QKgFsuXZEVYPsiK0LjZBtlnWokEBFDKN70azB+AbWcGRfFIXu
diWn09pNQ7kGtNjJtAYY7hmf9DRJlo27amAacwIy1s2qJ2QynyQR29kbioPnNNOd1mAN28yt///Z
O68dy5F0Oz8RGzRBd6MLktult1WZdUOkK3oyaIImnv58u6vnqLulljAQIBwBuumZ6aqazNpJRvxm
rW/xwPphz0KPbGe+vRy2H/+Hph45fUi1RVoxVcG8W7c0UMxSZXmPQ5gz0e6t9miPXIzYuXM5R7Se
fM2WxOXPiYQV2LRiWz+MXChyzYeek88Xy0RmttwI4WvKpaPizIu+OE4E0TQRXARTRAKvyZQsDQzM
CLeE88MhWvJthg88HUagHkB/VdheFzVYu90q/cKJutmpv5cMVkCa4ScwdkVAFi6jqsU+DZJNb1QJ
Sl3KSSzl8GU9RaTy0PhrJIK+D/fGGJD+i485b6jiCBChEG6H8hSArjqYY0h2sSPIT7vdAk0IspAg
zI5CjAZVyLJQZbsFPSw7DbntNmiEoNCBN36fzxHSKCQtoJUChnpsWLKG2xiWcGKIDM/aixXuCt5k
Sj0UR1SvEdLT/i5vlP+UreZIEO46GPtqSWn0YOkt+w7BDYh1Xu2BNUhBAI1bGZNIDHdtd4j662OL
BXaGLKTUN0CEwmdyKUFOltLw5kNnCZcfKB8rD6a/Aaj2Vy29nczs+bNcGD9enPU65iWR9KPzGQTT
dgTa0aldWRfte9CjMt2rdG0+gIGtvCkC1xIQUd+RSYXxy4+EwU2X9J31OxbCrwWBWJM++BCu7Z3H
52QcILtYDWqMlVghxAhGIkkIOxkbIZ7H2W+MDz7TWUek+pYDkkx63zNJP7zYunV7oItVXOC6pDjC
X3EGPNhreWsQz3LCHxC2kdVn+rJ3g41c0p6wxKMx+3rZ1eXaPZDfTY5wsLghujbFzwPFxLgMgOyF
vu2GSoycvubyPJfUCfzxLSz5lmZ1Z1F4fDNIfkYkwJ7IjEghS++VMFM/bntuzB05Lo6GaqopffM1
ba4Al5ZOjMnKf64as+AxyQTHHwNeFdHHFDb5fjXd2cprOxxD0nTZ9y8ojHa5bJ2GV7ClYrGCGUzr
tHrBfpy4cgZaOpWAnK1hx6M7fwSxS8kQFIX5XAekOM09McM7tY2E8IkUU7raemO8GAuX5HOy1Zpj
FzRmH2cuJJj9hFtir7JVGpG5Am3E5LmiZHYLh5kza7iljHxn8XvkXJU+lui7e94rNFxJHrbWu6fW
nMzY3PYfkeq1VwVWr+YeIkqQxjneOyq8bgsB2lrBZCeOX3DrOYxFsluWUd6TUHpbYmRCzrUYFYzI
LQNhG1EUNP7OQ+Y7XBpNTaghFNXUBLFv5Muu26aBwNx5kjd56KvtJCWJpvuz+arfFaMHUM9v7SCD
1pb76sChr2e4p2snDk3p5fi8stDb8Ymm6WPgAi+gQe1clDRlgy3SlVoOtygfx+KrLsqMyEdXcVYn
ir8VSx7bodlSDRDriLVoFZ760s82PJ9luR1dDaQ/nkB1kgCP8lIf4A0HDXM3GTx5Q6f0E9ABi2jI
QG3fArNa7L1rpcsp7dqcULWVgi5eiTX5oW1pHFcr50TyspI7iWAV9SWqUV9lhtIcI4J026sCCIQF
9wZIY1RXHRFRBWXHeoVBpVExmwI17UwLGj5fkWM4GbMuNU4yAFq4c7Bo3YP8GFXccXuMt63BDR65
jnKKGxDXxIQHXGSQHUvsUccW+Z+O+soIwQVSG8+J14V+Ab9ygGKbjlVDaSYyZz9DUuoTw1mbn6I2
/GsJ697eO9n5R2IOIuPGn3vQ/rRYoIwzBtOxA2QLM0PmjK8+47BgF1Rgz2JezdlKAFsv9gU5Uv2P
QPtUaKvIDe951Y3CmtDY1sWqdBbE+IHWe39zsvxxzcWwxSh8Cz+xhDXVURt0jJwJ87M/umYQacRR
XBJ6ZHWNgmMOASXmzwzr1eQWgKLXjsucbBxscXtuK9K35ykt6SgmmT2bVGAgkEHsY2GfYPtFbkU6
w27TS5AfTMD0I0hplGpR1hsL3ovGNCBMbmnu76qzMIbWYrBxBVRVAHOR0hPkL380QVajrpkl+Jox
QroUSStcd00sCd6Bq8puYIYogkki1nzFG4hqdZNT1PKido7XUjWfkTxMN4hizpuBSGRr09k3q8Fq
icduXa+GGtl+LM3cv9IIrivyGWT6s+DkfScKJXjGE7aKuOnTgr8Bsn2qwUAOj3xJd7vQYd99c7p8
WCPHy9PPfBs65OrhZpAmTCfJjQLxoI5b2fu3VIh6O3ozdKo78G7Zema3SMLERRPgUGEEwtmjg4Eg
yXIab8C2YqVtVDe842zxgWBRmX0ZW+2/m1Pf3Qo9KqYWRJ5TzbfooCipmbpcdgxu8p2Tu2TYZiyY
jxNe3OLU99L8NnDlfBdzs8BHmpbqefQL87P3iQm+kX3LiIzgRpIQSLDOvJOul+zQga3y9nndl0fh
ZjY7a2ZlACa1+GBfSEgLJXY8Z46XxWWJa0+NDj1sN1DYR1DY9J23lOK0lVv16fS5FXIzGNY7x4fq
H6ihc+84phvBNp5PAZEwZ6h43mnH8p2FjRP0FkB/Jovsnz4BeaRQtSdCq2MmZObOHTEJ7EZf84OG
smT8GGkNaZjDgH/62yC6SwSEPfARk2QMxKgUUeS8yTHhItcO7eloCLC5+ImlKmQJe7ReGSc6A7lE
pGeaDFjbedyd5fS0rpWep9gv/OmlcSpjjg2H23g/W7P5rkLBDcEIk22YiwzlsSRTJrgkYG8JIltM
cgCUBWUHZjqN5KUHaHWf9aplEzGB2I7MDC5TMjjnd3YziOrhYmoqbEN+cOw6Wa9R2jrVbe1octFV
N0FGK7PRTg+EdLTOPi9xHdCVeXRRM+PiHxx1VXt+HrKbqgqzLxxOuUXRO5Zyxxy65EfWo+o7SBZO
ZtRkvA6xEnpj9QDOExaV1/DCzFQYasc6vdvhbCnjThlNfyRkk37KkU1a7/p5Cq0I+TnxJZnXY59p
ajSD4Ly6V6NAN73HWrk8tH4DorDlBzWAFA+sNvbzdT1ZsEaZOfRIZ48V4PierwADJqraSn7LwE9Y
p3Dm0H9kYDOEu0YLj7KHMabYz1q5YzyQJM2kOuyqbl9Z+VYcmITQuXNSWAP1aUfqSmlP2QQ+TPU0
Lq3MHDYC81wfeOimW7OjIT4jAmgNC6vfh77WhCyRBjgmm85HJreB7sK4MLJmihjwNjc5sWOMonIX
x1XVsz0LTEDpuU6Za5h+ubwQYsOkwfby7ypUM+Dq0pvzGDCd1UeZY5RttBFKyk+bqXEaBfM2M5HM
pPNJ/GHLUMkX2yElu5doLTfoD0s19M98OhZ0VKPOL4H6ZGHkz3q69DtKIDhKrXvgQKjXGAjSqmLZ
YBVIUHIaZycmyXE76Gy8jmDfhpR9i+2focfUBoQy9srar5Y8Ow8on+logjJY4zzTyAmgIVh+zOJz
BmRZFdutUaRpuN8AK5NYP+Rzd2V2HOqHQBN5eFyJtqCqyaagSla3GKa9bcn+lXluRQekPReAMkjA
4+bzuMQL67H5YPR2/TSVWw6v2s38Y472x4p82r/XimmuiFPDHO89Z3C7y7I2s2s++2lNyiA1blO3
c6Yo5FJIY1nlJvVLVrbMn8dUXBVbmuHycc9gflv0RbVjypXraII/2kcBS/cw6u0mFXtoeQ4p21lW
PYRZk9OF1MHydubmwk9rU9+I6sWZv61FYGiSVkbNLcs2KJFTMLwYWUe7vTF3SM9YUr9NUPa2Y1Ju
Sw4D1COQ5DjxfPwYtsGiHZrHtr1Go89T2IXa/rABi3VstNrgw8M0+yR06FUE0LeuihD2h5LX3K72
GSyrL38cyOHYWtV/9wYnOHjAFmCCpobBfsMHzcQF6aXowHPYSjtW2A6pGM7ygrhhfl+XhTlJikg7
AZrZ14em1xvbEXhr4pQyAnGinMcyi1VY197ubB+odri6ZHfojKa4QGdeuXGY6T44NuPmPoR0RiXn
qPLGu5xO2WIcNGb3DLj1gxuSVLWDPt4Vh00gnbmm+qNjIThnTi+F083pQ8F+YkzqNjeXn71RheRY
hKs/+s/nyBA3qTdWkQeinTPnEjRGmd/bjd9ADV/XebsNylKGD509VP6VwAg2/XCrEI13RVALHKmi
HO8st2qciMWj9P53mqr/YX/NhhYpBEQhH5E0Su2/7mpFc8aDUqIkDuj60zo53i3QhnDHIefsbc1D
+fua9g/R692vdezfNLh/+5//7R+ltH9R6N7Kr/ZxGr6+pus3+f+C6FagvPhn0e1V8fWRT1/tOH0V
fxXrnv/cL+lt+JvHbj/AeY4h2nICj836L+Vt+BuoI/BXggMNTTnbsv8U3gr/N/gLEGF4+MDD/O7H
H38Jb/klRqNI74ETnIEtwv93hLcu3xcHFzDS9iwq9k2LkSQCIhHiRsdq5P5NSaLwSXrm0HuRtJsh
Ud42XupJ3JKzUSVLOql9BgLthnWviuhy152zaj9x2q1KTFN5T1gTMdC1oKt0N4oDFQiTp+zdEMUL
fS1OW5cVZ+O5txwbS1IBoSyn6momt80oquE7t3YYDXVAfoZk9QuPcmNUNABslg4q96gvcEdHoHV/
5m6NnYEE1GRt6pT7Tulno+naIqps/yRL3l4ULF7UEgC+D4Ja3G49485gbjjszPzOMDqycExa48pa
5shxSlJ4SZDaA3XPDykN4YPolfilTPq33oz/Ex36X16ef1K9n7+b/xTB/9cQq58lLP/82hzUW/Nn
ofr5d/96WSwhfgP/EkKmc8/Ptofc49fLcv4VD8+HGSBCsWwe4z806ijbPRfTQ8hR56FcPat1/nhV
+CVGshj0PH6NVkv8Wxr136WS//1VQeWFhBFL8fmbs9DC/P1VycwzS2/JmtvFldNT0Ch1TAenfLfm
gb6T+O32e+HRgR+RvNanRRNxTgHkQB0vSxdv/bQNKHOuCy6QdUc6WPbQsId/cMyN4IQmtL9jPiye
qF3SH1m34PBGNS1VX91YpMLP+zVrY0AG4jkzVnU5GbPxYNg9E/81XZ+tlEs7Cugrr/LB7z8YEeyD
ap7ui7Wq+siGsO/vbDEzTMeZHpw96+u47/BAwWBd+iv0/Xbw/68FzB7nY9PlpP7nxzvuRswZD8XH
258f8vOf+cOMEdi/ucjakNhwQ/M8OWjq/jBjBJzuIXaKX3aLs6jzX4+59Rt/gPhxFPYsw3+H8/3x
mLtYOwA7o5KDFuTBFfl3LoS/W51+V7GiooV0d1ZmWy6v0591nUajlVlvYcVqmBuII3OedhBchwvU
P2tHHMqGnjKv7ZuBJ2ZnwAYDoCyMyGnK7r1iTPj6p8/uj9rizzaNvwtNASUj7z8bA9DIIRIPzjfY
n4SmmsGfqGB17rY1sJ7yMXBYKhLimFtyuWvVjL3VK0KmZ24d92hFvre2b963xaCf/tffiWfxI/vT
ZelyMIXkAfLRBD6qNMf8mxjN63pI0z0z8YngSMYsDbmO60z0A8LWS9B9nzlWqHhlJJXFgbdZh3Xt
xssg591DqWFeaSIZ79y0b2lsHOcFoJx76DGW7XVhRZtqCc7Kp6lOCFoLrydizpBabucm33zo3ekj
tUegY9hvqSnL4DodmvymGzfzInQRYIyOA+S/G4rhblSr8eDnXXtDUepehkpC4mY4V0Y1xe5PZxXe
oalUeokBscWU4fk0tjWDmWk8LKYGmE7oxmFxxEczMRyau+oH3wjrLTffPmdSvxF+GhqZioBA6GcP
guXYGmbiWz0RPVI4zfpWWQTGrflNXQcTgdHOh29Ur15p3iy5fF5AuO1Jv0VR0BbXuOvrF67+geQ4
K78HG37ecPABh6PlXrFodSLT6rfdMrKj1r2rE2dJ1z3WyfG5XVrYbiFyfpJYXVojyzlhGFqjgj2W
g+ZKVox8nVukiuIjmOZi55KMS0dUfjS4i9AmBIZ5mypjuV8sTNhR56R0Yba5fbU6y6KlMXP2knNl
o611mbr6cAzEG3bxor7g0b0yWIalR6Jh4mrRV8AHjiMbMTbx36RrvniEhUWkzBC9AsQpMrzm3diG
C8JGf3q29wNJx8R0EY9vWE5oSqaavB0Jhak0R++4qaBNiHH4CIO0TELLZQ3WLSe5rRt1jTtdEwE3
IXIqZDRvgoEmQZ8mMvhnuwiquBKTkZS6Blqn0Y51znsZpvtxtQhSoipLisnoo8WhvfXDwiMgqr/K
oQcfDbl9MjtlvbTMAoGMMRyg4Zvx4OVfVimP3da+MNG2SNNLp6OUFaDkqpyOaeU+giBQ7AL7o88+
LSK2qYnrxb91dGfDgSZU4GROJqzxVT6kasBeTJZO7HSDeYeOZFv3LFXDPaM6cZel2XbctAqfLUJ+
TjAIgistTaNgt5sWF2lhWredV613hTMhCw3g71xCpvLu2rqdr9ppGc5P8gBzD4uqi+aRKU2dKJJH
qzgcl/yy4zRJCvAiScvMpYYWvL0RplTdGz3aBrIYc3QJgkk403fH2i1+5aWXHgqb/Labz7MmkOeG
h8wFj7mOyNxmYbIK1OlRLvvVujc7d9XHoUM5zeqWXL0DkL66jACm3C7pfnWz6qXV3QmIzxNrAjI/
Z/bnU6rYeJ7JRYS5j2BkCGBb3VxeOGJxH7ZST3Gmu3Zv9zZJQUY/SHhH9lsN0uuNA6+6G9y8Jve5
8c3TjGo9B3G4uT8agVSGAbK6D4lCemKv314TqDvRw6d+/2l0BGlBC+r3Bg4r6u9tjgYwNNfTOdqR
2Ciy1JcR1SGTpFOaFsCQataDzlKzr3BXYJ9BWOrvW8OLtbABfd4KLzwEIeGQ1rgcyZ/0f1YT10di
Wsv42rVz/5jTVLEMmxvvchkkszxNAMBNWM75YQ5ZGDAslCh20K5Grdm1B4R/M+UPD9pgI9eCkL5W
jO2ChjONx/WuWd3pW46oq440M+IWmINRnqjn0uqbDhcveCoJdgkOK1SNiUqJjkZ+6aBn29VupZXe
FEKU+5DUZ770VHo7h2ez5nyS7rVszTBucIx73/zOtJ5Sv70i21fAtknbu8BdBlaeWclcjpX1y2br
XdGDJQJqNagPFAfoPyzfOZUOecILiSYR2w1mBzKUmBS2cknK1V12pRqxTAAYOTksyA8VEkbW60yM
932YrhcqdXQbLZ2ynoila1I272zWI4Zt7haZA4kHQIt+OGsaMnxm58050aZXfeXXzzgaU1ZlhcId
03Zl+bH57mMxIH1kdxmsdy1YyDsemfUOkV54RYB6fh5F5pjqxlFaT/SO1pNR8Jvwm7mnJcUz1c8c
GCaJ8pHIKvWYB8NydMmzfMy2pn60PeOO9305MXeqrhXmQ/QwIL2uM9fP2PcZ1i7jzI0XRNLHolGM
Xso2e3M7RcL7MPOAz7p5AKQ7J06PyjQqIbJehaWDyN0xC5hUs3waWN6+bvhdFeKZ0JoeCwOVyGRt
2R5sfUmuYj95SKaBvJmgt4W89qH7fUfJ1K+Rp7ryeuYjjgliI9C19d3xqZ+abE4gPqUP/DdGm0Pe
IEWrwqulk9U9pu8zEwk+ThwugweQKYc/VE/GgCajb4Nd1kt9SzgnZLlZOGe9j1PvvMqpH4wWKRC5
r88uY7vs6G4dx8C8Tk/N5l+t7ID2PIQmJIGg49WfiZqorZT3ZV465viLUk/bUFZ3WTnoe2SSThRq
xzygmdFXjSWNbyMz1diwzYORinMHnboXFh0IM78KNRdDsQQajfNKLunCOqoMj6wUWSeTm/U0DmX/
mkEGvs4bU95tQT3flGTl7L1MqAPHcshnynuXoQDbb1wbWMR9h6WK4HuPNkuhAGJnDsetfAFaUj0o
1EMJ8dtYMkkAu9Ts2R4JZq7L2ENtD8+CqM5TTibstlOlQjiW+2PPzlzIVxRFwVW69E9mW8q3Qiie
w9UPGbir4A36B1edUXb53VxRpCapGPv9ahb1kWlm9uyBh9D8Vtu7d4Yecbeut+Y72YkWCqK6cS/c
3DAS+PFprCGFcvd7jEgRP2repmDOhwt3JGoycUZn/ESsmCXV5O16f6j2wijTu0ELBJOSsT4eifY+
NGt5jWvT/syRepvJ7+8gjl4elrxlSApngkn6lLOB57oiKxU/apBtJom5fY3S01oTAtHri7UI5evv
B0RWFOqqDMP0lc1WkIAJTG+kBYSYCs7kTUurtjhtFuKcmCer29HkmV5UzsLMLvTiKHFtdrX9BMUn
SEYCGZ5qthVFEfHJrmESloEzPaZ9PX0W88xR4HkLx0wwrXcM5ceCZN/NG6lEcl8cZxQhp18okyYY
eODXKV0PI/PofO+19sr4kmu5t1mKRPPYhz/Rh4RXYReMnyhRQgU2jnHzE1gyPltr6ZBah8NgdcgJ
rDlFkjilLatH9B37Jsu2u2HEiCADa3kJbTeIzTlLUdR4ZNapc3HvOpN8dTo9XqehxZJL9GK9+/1f
UmnwQJauwz+9VKLMNpZFvmJTQknfKTcgU6V0+QsgRuR8C3uqhXyV3kfuNtVPz6nEaa2B/cesbsSJ
mRVhhmhA1zvT8ORrUG3yZVyIX0GBBJ8MEavHL3mzfN30bN7NVP4HufZ88YLQyXhSPeumseQeeiSc
erkculmPO6QFIs42xb9lo5/dheUw/vr4MwhytyiZf7Uq/9fmTv8FR0rnuc4/99zX21vbvA1/brjP
f+CPqZJp/Ub6l8dqg+jZsw32X/12aP/GzQuBi/HS2dB9njf90XDbwW/MVhk4Wf+aOv3nXClkRhXQ
kQYuobnYtTBJ/xvsg7/Zv84+PiYATIBd1mUUasHfrFW5q1qYsJ13bAPW1gnVenEObE1sX/2ayDD/
+59jFnBm/rWFZW7gnz2y/Id9HkjDx/5rNw2hIIT/29oHxNj9fDUi89B7w56Rljd6aG5DFTrWHpTI
5l1gkpuyXW0YK/nA8HEuF7tgKQdpn0VxJ6T9sOX+8J2nu93iMp3dD3MRw8u6Uek+64BiLWItSsRk
3spxjFBrhuYe5mnjJD3aWWQoyE4sBIZUpjGlIqtjqyCaF48wRhEueZlbcI7z7AWDAO6cTvMzjBw6
bpw6jbAODek0ewyvoooGjDYyWtPKbo911miTAgapC3Y1OBtRVdXpFZy08K3JnYLKeZCzGSNEML74
jhdWcEvdP9ZTu3wRdEp6Ee1ocNryekoPfFXraq0db9inm8jeUKYwW9vYQO/XyZ3ArbCWVokObcSs
XU5Ye7Sy7aP8q33odp1Q4kPOefja264yUTUuNp2u6WgvUnbm3g6rFDbOKQBLEXt8hdRNyuyV0PDA
RdhpsOgU2XBW1AM86uKyb+fvkrn4ELd27j0NZu6u57DWhjMozYbn0bTHb7hE+p/5Wg9nD5aDFAzh
QNuRfeTyLeUwhh+IZvdk3BaSO9On3W65suX6biifqrJxUseKOhtGJWLVprvtimWwI8sfyEYUszVU
Ud0MBvpLzyIjqZIVFRCiRnSwKO8/KdmIsikGnzbRDEb54lVW++R2vXLI2gv6LPbYkF1rjA7ZLZx1
RV9UpmhNiTRzP5GopAMduq8AOfXmi4up6m7bNJ3m0qJajcd67NETlqv6ycbFtaDFLaFOWFoXp3oQ
43IRKCINT1vqGOuXC98PcxCLv58EAFinuvA6eRxtqzbiicGJSobF3r70stVIOZm3isg9C80u4PZ4
l6kzMw8h1LK1GECFmj1wZZgsFhCDOVGBP41I9bRkUZ4XHgXcNo0fozWiiPaslEq1STHJ7ad8HCeu
oLmkgMnkfA5jX1GOZqQH3uIS78tEIsp+8AJVvuC0sZuLwTTK797qVcEOb4hwUE2NgR37Mie/G9xr
mcZZUfF1GRvWdbyllcoPNt5G765CSz9G7sJWJGbUqOS19pndHUHnzntymmcvKibalqgq5PqwjT1O
Q9/yKxnzULf3tgg8Xraw9j/8EpDJzp9ZOO6VCfYrymsA8bQhczDwoxxKnIolayVQX7q3+Zpd2O7K
FTtmMjnN8u7M9fbar42BdtiaqKaxdKDPP/M56RULOsPojIH/7Bw7v/aDcX0jancViVd3kBYtw6cJ
7FTmuTu6UlQmUE+0jDgGJuPG8NBSeblPnh0GpVnCYepqL1o8wbEhLTec40a3SFAcZ3tFA0+1WvfY
9WLBzh6ZOV1hhGCi+4GFcjmxvnJrylnTvzS1DL5XjSyQoPljcMbiuhYSPiEupOFMT9j2qFbwhhRQ
ruFOlYnRusYzeqWFejUrmf6tvXlOe5/0fIOLAJf+Ntnj58jCHKMKx5uMssrUL2lVMbb3t7Zok5BZ
y3Nfe2t6CPNcrvvMs4c8HmDL6T0n50rryxO5Jl5Rz9/5snymRqmhfBkmEjaAm3Lbe2ZYoBu0lW0k
9F/DfcZxYzzPlNsjDqJsRGuG86DZBUvt3wLGKXU8dL3GqtQ0wRLTr6n7c44S4lGJ2SXChyUCyMlF
g64nVwji/RaiWbSZmJ0QryskBSbeNerLyi2eg075GbGecnoPc7PpIlMaXsl5Owo/ppwfIbrhCLjO
cXq+m/TLpEd5NUr1vCGkDhXbiO9kW0LCkrAOcM1kJALUJy8vOaRze3Z/6CpNrd3kqPIaMTjvINq9
8lAuUAH3fUFkxclmoz7HbF71B3qG7q5Fxy93Ro46hTO5mbFccabpfeBILwNmV+bevhxIdUJn1OXo
+nStfBScIZOUsbcJuHKmQt+XHhkKxMUv63ehxeCepczhq98ytUYECFwxHkyeBSgIKwf3SNKTiAYq
D2LCZ54MTG5z16IotJuHACRuljQcu3jfxhJ5jsys0otsZj0/qjUcX4BNr1Djco+hn9Ot8222IXol
tyK13yD4Ned4bnIKD+EU2kiIynz+KVx/zEHkru6MU1c1J9ZmtXNRZIUML1t+dmHSrdZIaFmNqnLq
MJvz7mUMQzxJwBWuglr4ezZsrYiyLqt3/mZwXGlhhcxLVCDmCEWfsPep9qRPByLTLqapnPyEYbCg
3QIP+JhWuVXs2MmFTuwi0dUXZ4MOHZeyzQeyTZk5eV3GJdeuZnW1wu5NE6lWghrxoKTo9Dn2EYJN
LU1cF9ptPIqlec18Mb11ZBnOl+2Sjeq4yD5Q1El13+7kmnGsGQv+KV4es9jBIS2/wUgwxyhvqU0i
a0XCfkvs/LJddAVi49iu0zxFwpoa7zijpzyZlrQJmFbi5dh5LarfHVcD8tDBDt41B3S100ab37pU
RuYJXV1hRrVdDN7Ot5XHJwMI4qfnFQ52K1cvR6IQmcNMteofPQbJc1yHIy0zkQ0UPCORLtMFazem
Hbpb5pGyL+u2xEdJjipsZBYZZevGtDCglNuNmR3Ml8gKg/eZpQT3MmKUQzk6zUXaCv+ihiZ6udGi
GrG1lMjv8ZtvX0Zrb89dxXFsdvLdm8Ql85xrELyMi2avh0m7MRh5bRtpvI4M+na+T0rrOGADapZY
kuFzqmrTZGw07NvNWfei8wsu4JXB3hAeA1mfqkBMF/RnfR6ZSvOrU2OZX66H7zQ9n7Y5lYiNWC1D
5QbqVYjERqH+UyPXBoHY9wkg+CqmZTbQ2aRutVNaY4ifuZp5jQyFKVtqtz7mQ8elzPKAPGc9aSRf
s/Senc0/Iki/q/CUQ1G32LGglGJe1NwaEn2ylU17QnCduwbiLUp5RQmEyU9tmuojz/ZycPo4IHYm
avwJtZVHpu2pQZkXtezgmK8xSHgQhHt+Y4S8RRQrA5IzwvRiyYInondgfDYbereWC89w0MjYxnr7
ngYIkUopVwdEVCiPTEgySPS+9xo0LYe6sUsbZsHYGts+6rptz8OFgtvrLT6eVuzRvPmgrn0L0f4K
ayFjM9wYjB7GtiqQfGkzfQFqUOxW3z+hsJ/XY2NSIOLyNcVXqNfmphdZcbRQERJHPvz+o+W+Tc4O
s2sfuV7sqJypfSGsOSKGE+0G6E/siNjp3rwsC39M23TRw85htsCFOqTFTZ9CTw9yBhKuxiZgNtOh
bjofR/DZrWIzjzkqYkIPVd5hJ1sMPqRi0nuf8fi9xj9+7LJijz7sjv3ij5CM3sdeZdWlmh0c1roe
46LoHxhvOwOVYDW/jhteoKHzy/0wgLwC8tEfe1/ytaSru++d0LxoVZ8Qaju2EFIb+xuKZQJhs0JN
1yoojGuz6jGma+eql0rzG/3mQik8v5yh3c5S/bd0qU+sD5t7fWY+7okg6M5ZF8ZBCgSCaaYT1aEB
x1aHcNH1duRn30yi5YHS1CbrzMHr4P06DsVZc924P0vFmGNQ0/awjNYPCvgiY3NlYzHAAHZAHOzt
l6zlo29VMyUuA4SEcls9r2ZT38sQqhc1WLhXTpkeJ4NDAPe+/OkSvXQt0J7vOzOdk3FRXX80WeBz
YuMY9HogIDPCGGBdDWlJRvtkcgRXMVNqJH60B8uxw4FeBs370I6cL5nhR8g5DzBNcop0ilFzpHIv
sewfMJNuUYkMOrJdL8HDcBsgPI7zyheXZuA+wI+6t8oA1sTkiGh0WusGv6BxwCBx4OD+7oTFRZsN
n2NR7/RiZlG9tdhsAFP9B3tnshs5km7pV2n0ulngPGydPrvmWdoQoZDEwTgZR6M9fX/MqnurMhv3
NmrbaKBQiwQiFO4izf7hnO8cDBisLpDK85ItT4LXCpdUf7ECkGmmjyPdKd4jaZ8aR/8i4exzsXqg
upkwmNOZvJQMzGgKQkaLUQtJNZPejzPDrWCPo3YAYoDf8AReLwY/OXSxkNuYTh9K5jc+M/CekCdL
Ia8MNQnHAfnaaJCCuFxjkTb4e+srqjv71PpLvScDjO3WLPaTW73AOJ1PEymnONiwTEjN1BLOwbXV
T6wXWcZsqgFD5wbvjXtYo6hjw9Cf7jK/5mi/Nxwd3S1H0kcWTE/+iAc6TrOiR7xLwiTrFy9JrwEw
q9juvfFcUY5ujLJs2Q+72EeC+UnW4nFsg7shB024uqFN2hTwy7JiZRH4dzIE5znY5GluOAt43hz7
W3tL5+2G0IwOQVR/9FV/Ccye71rwekW5+er0C1QNm61PoNwSL+o8fDAI+VozVA+jWzclLbv5i9Lh
incn2UCgeyc//ci06q6B0L5J++GKPJhN73l7WDnTpbM9zG1zuTZjU/oaYBJ6dIP0LUoF3RNe/CP2
lZnQdCP6NToC3L+ZF2DuA5TOpxKV/9of2HwGdJx8rnp4rfroyjQtWmAn3LuT+NZcJhn71w53e2Oc
xtY9T9qWKBLCOwq+dFsj7Aaawo4WqT5/XXDgzewRrbvXjKUZn7JaKdvGOBNZ8p0HWEBywX/yKqDD
XQFMqRubNy0q6lW+AXPeTF5ivdtWFjwDwj3LuTkp9By7cjQUtQN10kU0athrQstWV3m5M8xB7NIp
ofmqy5jgY/8wkAge41w7zJn/lvczc0QJWtq/NFH1niAWvUoD//dgGGdpzl+sZJaLbIfb0J6nmmDV
KLoYhnWf+tje5YJMG/PWnn5h37khmeUVwmAbjWlVL/mNnTqHDnj5BtxMuumyMLyl3u7p7ilti8F4
s2s+lD+XBJvnOqOYLB8W4p+5ioT7BlFJUOyVx2Qxn8Igv9dLc+46JptVI230/R0zzAZnuWUXP6me
r3D7pAfbHJKFq6zNtt680I6n6pgvJSjtvKPZ8111tJxq3PaY8eMQJ/8V1BpnW2vrdRlglVCv4bQs
DLySGIHLHu1uf/FEYzGIjqL5wyaIKO7ZG2wVsqcNC6LplDlFn8RTl+ocFgGz7kjL6LYqzfqqyubq
rWjT9CPNpmVb2b1452ka38Y+kFi18ruwduKx7hHLp1V0o/MFj21rbV2AzhOHuO5usIK8Gcytp/0y
NMW9oHfBjBJK877Mpi+r8rZVZGq8ys6wY89CYQLSXjopHv3hs9U+wgnLYGc4QE1Afv3WZt79ODus
Ie3+CuG78RTVfnrVQnaJm0jotxxu/zeyXB6JfqbtSop7zFKoHxaOpjqQiG5EiAe8UI75LUafsPXS
4vUdbrH9bZ1Qz9tstMJ3bYrgGNiso7Fb9Jz/co+hf3iLVKk8ughfnhtWDZ7VHMLBLy6yma6mcrgW
On0cioKPn1Qf89iSceZ3B5JAP2FJ36lJXxVifAU809zhn/XefLxcq7Pu1Srlk4PBlW5Xw4qhB5Gz
n197uBOThO3+6LP2r/LxO0vM4Wwwb8H3GSd+e54t9w0L7GGyXe/gOQtjEtAfq25/E/RNhenXbneF
UCzJxtB4jnR2Y1SVvw0ZMQEj7ry9nG1+LdOAMYnQYeeB3CpaY5XiRGQ1fp48M43ZDBIKaItqi0bj
nZpbEN+T3zszHAF7zF5Naywpa2F/dAMc63A5d+F4XA2/GzrVljiPlD9QDDfJOH9U0vhmSjtuzL4z
NuFMuVYnWb41cI7whYU5t9xUf6aZlHt/FNclPCADKwu9c8u0wZjrYeeSS/6Eb5kgwgENAWZ9tN9T
Ev6IuYk1KhbII0aeISypMl7Nedk0TGcY4Vm4GqJWXtGH/uLaxJvcGx/cdygCe340n8a12cbC6onI
eCLvHV4LXkNMOVOFyb3MHfbrDHXQV9wQP0/0yqgvOqosunTQF7zyx6humn2S2etxADz+Mvs+t5qB
761Dvt9XTyLIy2g7p8GUXuZCQ6QqndNEbtG0UZj2Ys9R34Ev572BrX8b+tFN0jXGdgB/aHvqCYVi
Yq+DV9x93hSLqjlWmm9Nw+h9YLpXH+C9623Q0fTnmbyb7dExNlOH6RdBo4GkxA2AhKL95WBwBKY0
Ye8BAXHHDun6z6/1DpXLrkptdztZiffUag4oBWU/dqPcOYL61VsQJ+zy+0U312abX0GQeRTLvJ2U
wmY9brHkLd/RaqPtB8YXm6Jj/JYy6t50lTLXD8U/32O+vFGsFXYcCEgmUo8KCwsGo1LG64wD64Xx
14STnARRq653XaW5rhTPWTF38miMPg0SkQwb1+7HrTS9kvlkZZ59Jz23aUBbnukfs15ORFAgzHIP
SzS89ozprj1SGp71rI8IM14md/rdmM0uQqadrW0jp9JSMdazrZFRKr+Tne6TJyLMHtDUhmKfWBKw
QgNfH5sXyg6cQh9TuDBVMwQzCAyYjN7T6BLOEa3S4K5KkiZgWFuMyYGpkbs3DXgXToYww/Z/ReRe
XJp6/mlEu68BdqFFUctpjDD3QLL/rq22xxgrnqKmPEyqeYUo9KkmSyOFbY8JLeOvxaacqvB0dtBC
78eg6/fG0oJTM4PnShanrljOol2dcMhs4gmr7IzjYwOfDAVImtdPs1fVMfABjk2Xybx443BgXpda
b/wmlx1M3VtQJ3G50Ggixa03TWsw3gaOxgigONhDf1Go42KcwACmB4f5VFoKM8acNNGY1foS2Rkk
uLGiAKi7nyQaPCI+TfutTP849NKpu8onl2Hokn/QpRFjsWDlz5flqpr7t5RFyjaasqTclFl4X4l2
vkaCcd8BN9xIBjPRisjk02d7PbHAsGf/VjM2eEQ4dBkRmN30yWoyRURym7TVoyMT3mLZINGzSEkZ
ucvraHkwOVMz6d8xJrzN+4wuMVf1Yc15fEkC82cs6mMB6GZZzNslYua26PZFNmDmOIBtPLfjq9NG
Ba1m9RqEU3ACmpluOEJNVhTwlrq+2M2ReFuIS8G9Ut1Hc5bvJihjqc+vw0GW9hxMLaMq1m/opqBk
pVF/XLgffFnadNl2tzEsAweTTPonGgm5rVttHa0UpBk4qXs5ueElHGd5G7TWeZRF+VyRYPbVd04F
6qfC41xnYg8cq6E3FB4jUv8X13O9rQuyf+HUL9W+aYM+RvV/u8aX7xtpOtvB4xSs2gZfb2liqGOK
7slbA/wazFIRfYVkCNOlGkdPhekNijGLsWmElY/9SVzhJccfoJtDZmtrJwnlpF9OrZ0emuEcFEoe
GE6+EFU972Yt9ZaA1nwbhfPX0qjoCt/y6DHSJMdJlcNH1cp2jkGRV/tuGKcDMKLpwJig3fRLcg6C
8tvxy5d6mY9kv30qwZxbQpN5kbMZiBhwVVAiXrQBdrl9KPWmTtZUJYmryKDqSGIeSAEJZBDLKy3E
RFBYxTcmU2pND5O6jo3AQJAHmavdMomk1+NK/1xMPKWgDJdH1cywIcAnPIJD0Tq2PM+9MGBhNIcn
tH4D3ABtsDXlb+3P6XNhr4t3RudYuRzKv5nWClWKnk8dzS5PEUxSzHF6rfSBxm1AG80P3H/Y/+ZO
HHKremxComCKOvu1CJJjMCeqodi4rppbiDQY2mN/6Hd+iURVNTIigggmHXVtVG61CQVRi1pfudya
ABkpNjtyCH5sHb4VyDPiJkGKp0f9heaT10o5sZP1ItbYkJ8QF7XbyuzzIymnKJF0P5zdjGSpKViG
r0oXRKlljPmCwBse0pZUKE3s+41yAbzRbo47NVRi2gRJuu9IwkNwDHXWyj+jFDlJByImtSzU+wsr
XGX4N17RWUc58tBORlKfUKH1qF3gGO2W2uqZsPqZt5/8JnlsRe++W135nc35r6VO78VokbGTd/2m
7tNjZ2IvrliRXlxmZBcV5D+6IvC7TebfftJ8mjbPq5mGj46GoNiS0vWU9kn6kVjZE+vBWy8t7sui
9J+FXqDCCD3svEK+sCTkF2noU904t5NCp5NOMmxjCJmvTe28MngDQlAkv7XGvxPpHmcfbeMml+Gv
rACMIX1GmAwSWZwpiStXLdyPXrEO1nxxbc1s/axMM8WR44dfK7nD4PFZCWv8NtvWkxh7M+9Uz9av
ME8EL29DMZETUyfn9gBxj9YpAnsaOuLcV0X+2nis74rioWMLuO0y+HF1ahsHTdVA+euasXB4QVGD
jDA2B9+4qZGwl+QoXdDs7bHD7gUo+qEy9+4o7sZlcO4CNTJMxDK/D5RzNv2x3ClzPoPb4UfxHZ0o
/E5TD7ir6kQ8gDuQGyJt1Ms8jDnQkzk6AMAddpW0m7gOJTPaxfVj0bWot7nS917SXaTj+xuncH5w
Cz4Yls0yADBLQQjjhifngU7e24QTBZtD1hCm1yq8WI2BW9w5NcF4kQIORIy+qz1HfQ6Nb2ynp1GU
DF+H/LRGUQvMzZqFvXLv8yq7BKv0qC3kMczXVY121FnNlbNjrwPTYCSq203Y5aGtdR4k2vp6M83z
8lGykL5xQfaYLLQ2Xto5N44SnxUlNduF+UWwT9njq3W+Zs9hyRUF/cCb1oZkTUvn1Ef1XeZNJz8y
inPhN/abKq1im9RmvRUmLJ5N0Zp4jIFUGEfkF91eBH727qToTRkj4sVuO7q/hBqNYa5te4ea1/uB
f+v4hf/HOoMf9PZOFtjIR8Fcf4YDeUQbnHcUMj67wnqXwmlZYadDRJvSUpbIYF4d1ri+sTZjhN5K
bXbfJj79mT5y7eHxT+f7TCRs0ld211Db3YE3VJ0XOOk3BiTAa25jxnK961IUrciZvGaYqPve/fFa
Ti+GDr9serdtDsv/ZsULYsEVRvAEmNpENojd9SBUGtyrvkHumvi9++l0uZuy/guq31HfTEfWbExw
Kl7A2vX7GICpEcswDbZN7V61rjIuQ17/HrQXA66bwJk2Pq2HR80Z5pV81HbxGnk2S/gSPAHI9COL
QG5PJ6VgNavqcawiQfmqVs0szX9S1O1zymz/3eiN6q1z1bueXc0sq8qRpMPhO9eVpojLXMXZPxUL
EgK/8LLrDhZYS92F7GDjhnpgM1Uak7m3yyB5b1Q/vfSLIU6IUbs3YtyngbelJeOShliy8nDdB6Ox
GdLYLKZJNcimKWOlU4QfgcgrFrllq5/4Vjhu1MQ0fck6ylqrzfUco76u36WEUkLnVPj0qdkS+27T
/QZch45Aq0OO4GvTm/x16K52QrMvtLO0OWqVMnl0eX629BrowUlgy78yE+s0xxomiDRRN4j8jd0A
BjmunL492yJxX9k55ZzAy2sNS/QWXwD3Rz/nnIiOczUVhNXFRgNIty4HZ2MPpffm1aaAy9P3bFyU
fmpJkN3LwCS8IfPYfCfcZO8ReLr7hIS2u9HvXpKk5ijpWAKTQEfm1LXb6MHc2WL2jqaVjcTMVzyY
sq5j354sRJcRNPV56VXHkNXMTiaHPpV8ow/Kn5OLsyDwrMDlbW36sGs5rzlrgsaG3OmTG/L0FVbO
LGMR4soYAskAViRPyEjch0wsmT4V4BKuLcQpZ3T2e7d3o2M+UUdxWOdH0p54clNrfA4wbbB/l0Ct
uN12jW98FqN1RKP9U6TJuAUse59NZsdAT4EUNLNwgqJhtB+dGinVF3+dTVQBvWY5po9hzxtEhVLi
ZrDNR2GRt7ExjKl/B/+9bMq6v7T5Yt/YvKHfZFikb9T6oTiVNhYQU2fVASqDcQV4dDqkc0g16gGL
Mg+JPzfPiP+HLXli2cmujRNTKmObEui5CYYwYs9OFEOkl/Sm0yiLbBZm3lBdGQZrMZezGNLCqJtv
Z4Ckygp9OkpZthurZDrpkEh5oT2fYqskeLVO2HX7Q7bvbQG41CoZKHKwdttEEb7a6nzed7ab3YZB
OP8ubNZYXsZmqIuStWEHTpIa7fgp3SGB6+fMr2HhOz8GSvA4sZvsLZ1K9cpUvvgabdNDMCpBz/SZ
pZ5Qx3hntIfINEZdZC8J59lRBSihZaPCw8gD8hzmrl7D/3ojRr9D6tgQwZXiHyCjeE5ygRqBccHd
KKDlQPhgMw2jhU0DylnW8h80yN3CEbeYD0paAl1C/lMLl99XjTNmVziwQhyns2JHmYy6cR/GIyLo
n7q1xl/TUmZHQa23Qafm3BQ4bkgJR73kDk9GNQTXgS2G3cQ0grTlgpoi1E6bIFdSCwv1BXRr3g/F
TltAgjb8v3Ezok54ilDuPOM4ZuGKE9/GCFMr7gJtoVtCDX2j4F2BgaScecmSvECCZZu9y9LKFreG
lS+89wggLhQ32qS0U6w/c625rrAXJ3ScgEzPJv6Ld19H67qqK3HRiwymUaJzyC8cH7HRl+i5pmwC
veQvmv2gIMXkMlRD+9j1DS1XqCJfb1IT5B2bY7w5flDr7ZBKl0wElTMetTV2ZPgye9835BltQo45
pidxxfb7z7JV823WWOoZBCsbpAG5LRrgYucX6KYEKKLfVjFNl4j1s9rMY8mKdQZ3kbn2R9TaDKJx
neW2nb6a8zJcdwnTiHQMkf0r2CIuMzTaUBKXsUuNNazFXke71FTtFWQPQQLlsK5Qi0ZCH7Ib1CNq
PtlN2p/sqn+jZSNJnPZhs7hAiJLOP7ejy/qQWeS56JbbLBEPRS7k2WYyhGQMHE5YYTKfkKV3ImUs
ZQDFFmh5cHsEzQOsthRpmUhoZH0lqTFARR4N2UAV8/sQYk0PDwJwC0psZrkYLYii9DyQeg4zjtjI
yo++RWkCwQJ5Cy3bCyuI/pCYOvxJwginGSnhQQWGEm8JT7hIf2V0PgxRMI5f9WH2VLgDXvKIjQrc
I2QM67zHS3ZlwrR7WSL2I1PrXVizVseRkVmBriNQ5EKO5p7akxoQmcmGuW5exSQKJq8qUtRXM/5c
2mUUaE9G0qtzUQFFQ0vECyaL/M5EuXTolrH6JaMmf/V9abxaKCSQe0c6emffW9yYro+5Bfmk/0Lc
XIWmx9V3MxwcHYeA6LPYGlz07lGEriNPZufch6X1mik7e/Dqxt0YrjkDCWZ++MWIs7uklvBvSxV9
1Wb/DIRy51uZ9S1q1EYzKritnIh4G8wOnbnVY3/RO6zW9tZHVdbuLTZayD4c8QlH+VmybGLm6zzQ
j16GsbjCv8VatqkJmosWMOF0pAu46h6wbfTYMjY/EdBMAZZnN3PAKClIvzonmT7Gsf9yrCG6y4eW
2w21+rg10e6xJKt3U1bsXMJ1D+SovVGcBQ96ksZHhBWDi6/aTl19rMJguTJqzFNhkTyRIi93rg2v
s+41PYrTh+CUpoIDrechdcbIgm7lBhh/vOJTJGZ5nifjXVfOT8XFdRKz2W4QV60l39PiRONtK4rm
0s7eOVSI3pLAOs09WJjcdkAHw4RLRu8mrxf5GizexXCoCUcFyha2KUoKQAVOhkgO2XES+7pll9yx
jKQPtFubdIcelH2H14H5nJQMAnCHnL0ZIC2pf/3Ri1hMRK24WgrcZ0pVD4vKHutMq+3QRAezHAIv
Tnv2q5vEzWcnpkyofyl31nciH2/A191yp9dforeSdw4W9DO9qYqHmZHpqUjb9t5rBf9iu7J8GD2Q
OWOo9JxBljMwSBJOHtyh6CiqAzN1+9KJkmuHuZox67Oo4f2RdEuxZEKZeRk9J9XgHYzsmWqhPCdN
99MTqAxzqTLMjW+WTrFpPJsRrwzs5TYPmn7bML96Q7RT3/oqs9wNPpIONCLjT70Zc7vhFjRoennJ
Te96kPBEbSq9m9mpxZO0cxJB6BI4fytZIROWylE7VJckvUpDXvKsx1z7JY3mzWmx2kivNXbwm7ei
pYcodHsHCvgGL8MO8FDctyOSwNZRy3VL9vQ5nYOuvUbcDJoNnX83x7ZqMgYRc+70+zRc77PMSJaB
AQBAV2bIZaAOHKqsr9IymX7nhqLhCpvSyT9b5vOa22NqOeF1yd7xB4tiXp1yugt6ukmb052XBUMH
NsNpn2Uk1f2KyfY+nLZqHqM5H54H1eY91KIMGm8FkIgWDmwUKD5r6uRq267v+8kdDXB0SV1/RUOV
leuR6+eXfDLd/GSL3JxOuUAHsQeirCHJ961t7qJmoaugB5sWJFlqGa5010zWpiuw4+yWtoXm5qPt
rFcut+3sARNHzXXdu1a37Qfh26dJVd0Qg3EEKOSomiFYOQ3MLBUU+/AFYZj/xawf30wg3YZfieyW
JySDrDSyQfsVriABdqXiZuK+NFi7MQ4zRRbsIUtZDDl9u9r7S2OH2y6fvPDiEfoNVQSj+PQBBMms
r1tRlo+DHY6PoEZY84cd1yx3DUt+glFdaV38Mk+WHfJ223kCkUfKDOII8L9kRQwRXEs2RscpLawI
aGg20FMwpSdNKRuQzoVNymthoBn3tnZoNR5c1LrNj3mYCvsrdwzvBSlmySVYrxpJkVhmEwcJ+s5t
xwwQEmoiloWlnkvXQk460HOVjtG7j7QHTzRsKQQ3nVt9OXMmr4PeykzEroY7Q/5sGLzjsnJ+SuiD
BqqKUNw1JsNRXlPt+EcBsZdHTi/YCUDut+UZ880fEwOBkmJpF4+OV4w0mwthxwuuLjRKx9xs02FD
0kdrHisoEss+ZJjUxcoSprxVsrJePbPO2RIrUodgdFYIDJCylMbBLduljHmIomI9KfrwAJa/CmLq
N0SlTm61JlkSi03GTZ03yB2isRpRJIGW9SHJ6iH/QVTFiCgYHGRbmKVn/6loCsmY1HLyq7IdbX/j
8RjYp75pHW/DponA3tlZ6gx1P1hJSHquaLctnZt/W7NAMG7LnCyVY2SXGt43+9KWwwa050HOgIGP
CF5x/pCz4fTFESN0mHA0oCBm2Gex+iqADL8OzhTIG3DnDqQ+mUpuZtSHLvgpvAEXhKOz3NBQ+ZTd
FLxvC7tuJnSFFaAOZK9lMxEgMePg5NDGTpHwvfTgBsCWN9qbDOsrqrwgHGl/usK9Lnri3l8dTZv9
PpBNkaA86tKrRKQqPyFv1OqRAqChGoekPVbbIZ8qKrcAPfg2dSvfw55lempvcGfaB+i2Y3HjO8XI
w2tgWzpNiT+0V02whJ/tPFrWfkDs5G7nvDPgADdI4l6RvFbptd+w4uF6RYgWU51iAWnBw5dbxtTp
O4kvg40Akq34M4/ZfJ8kZQvUDyO4ju0MXe8NqQnucuXToM4cpyL9YHBSExXQRHkTO0MT/EyhpdzX
sOuCliJLls19RopwfRJmhz2caBNV32bYMOjeoMQ412hmUfOxFkwda9l4jNnLU1NgAntEojgYB68P
nAVwY9sj2wSWsmafDSnrYUw/4FfWRO7bMuNsYEjceONri+Or3zJssdW5K/1yeWgdlHzcsGwfKQ4V
6l1GO6wh3hafXIHnFunbfCzU1JfXLlB1lAgLCLn9iAqTbM0A/etBVT4IFTTWURgDm++/wElMatub
JHNjSssmAYEs7J1T2rXuvGVcPd8jjlbdrsjy6GZK3V7dMKQG7Lsh7w5tHrzL8HuacdVfLKPon5By
szzju6SAMWBDUSGkeRLdz5NW5SHQHmpL36MUiac867ID4ySx7AYTDm+8OJJWCgn+8EuNIS2C568i
1LzlpjiM6KfCc5cmiMqw5nmwCxzmzco0Bp9BeWBGu6zvAnc34dgg6Kxtucb8HuD2rY2Gf46TEn7E
tufK9eNi6JZ3MB25jHVmClI4gmIaDoiR1bj3mi5zz4XqUhCJyVBSfWC2X0DghQgnBMvib/pTVFD1
qIaWuILWgmBopvq3j3A3455WLKHdQYXPkRGN1zBzkVKWpbTkDbwExz6twXv5fugb/5frVfhv4Vr2
A7VeaU3Hllb6N1+TArE3ivCzWZz8txvMDXJh1/DAlZgu7zI/S99GeQ9DIJodMNRenpe3edlXy47R
9zheI3IqQfknih4EtaTtPBCUwqn6P1cP279l4/t/E6wWYsH7r918T9n3/zj8qj7zPxF01j/zD4IO
ZCeSh12H/8FNI5TuPx19huX/LeSI57//nam2Jqb+B0PH+VvIg+TBO7MBGbg+3J1/oqJMMmRtcr7h
5fnoqv8tS5/9Z5udFzgBHhTTdSMMSCHOQ/vPNrsWzsaiyvLeVjnPJ/FP4Udddd49k64ShoVXJHV7
S97GED0FU4ScSWGifTIZc35pWBgwz0yyHPGhVAh1y7B8dRZ8JFujLSLkco3ziqMft7cjiTIjOVQ/
NAy3iEfjZMnOEoUImV1BZXKxLWP+PA6m/EAIHE6ElCt2o16X9PI6p4Y20UGxOeRghBsPamG6p+0e
7a2SMvyIsKNTUubpLGMEc4ADQ0KaideY1gqN9oLIQb9yFiQH04y1RGSJu/MjTNRx2BkdpnBKArCz
YVQmrB1qkJv8lSRStNIxWQFIxschqtbfwK5B6c5I2RjsFC71d4rcKNkWNGf0jqHFCACgS81sRdL/
9P6KpUnSeV2+iB4+qWHPAcfFNBX1zhBqemrNwb0ZxoCGT0qNtQ7lmBvF2o2yAbNgRzdaIYdYOBIx
bZwcN6MQNNkZYPZgCw7RhH5+rlz5OlNHOuxtMfnufKUI1Wo7nHg73dplje4PdjvzrA7ZoqFZpdpJ
S+VszpizIYkWgGMwp3uM9MNOqCNiScbVyRShZkDD/OVZmZvuIwza8GnzjrGVdBrBzRU0WKuWFusx
fg2BmIqSESmGpGort+Sn6acBoZppvSCKRN0ztgI9yaQ9MRytjiSWDYEqVKn05eVVOResOFhTC/CZ
ZtCSUFFJ9TDl+MYrzwSNC7lUgcbNmLPs+mZAZykKZs6QfGfE/P//UPsHFgz38H99qPHb6sb+Xx3K
a6Ll3w80hwx2Ii7JWCRsF8ei95/nmWP/DdQrDmW0GqtBeY1g/8dx5nh/8yNswyaiiuDvNuT/OM7W
v89n1cmfwoZgmZH77xxnf2ST/5N8R6ytyc9d4TWuZQMZizg3/xXB1QApt8DuEPo0aVgnOOfYcJqF
QGs7hYhVOm+a7g3RWVcRezoCkqouwyBsMb0o/ITlV9eDkCEU6bmwFGfJYBCv0nh++9YnAUWsHK1g
2MliYDIXULvU9FIsGPb/8nVzNa9Qy38lif05T3T9FAEHPPtdwNyhHfh/QV2iPIND0BlW7Fl4kjvM
OxujL/BqaBcjAVwStstxWozv//6PdUxzZbeZznoh/PnLi1Tr1U4JIGpJl83sJls+2sY22SMpfW6n
6Xru/P9btv3q4v7zLywAT/PPn/mX60exRSJ6Zf2ZpjpZSetBKEoKTkL747//cPb6N/31J/FturYN
kpTn9i/mdbMD/M6tZKNHcpD1VY1doQ5DFig3RT0ZnFIRKpJsYbLbUE+PGzTSJE+NJIyrPPVRNzfe
kSsbJieQLcQ6bYacCGvoKE4W1d0vHMsG41dHo2lLyqi5a1G6MZWxJlFu//sP88dr9tdPQ+ng4KJa
w6QpBP78u1pH3zbyLA0q3iR/IWstYnU4ysctrnhL7Qhiqa21Ag8UgR8TUX0lpyq7Ur0ie+bZKy+a
Sdo1yzzNlscaVbVhxD99Zy5SQDRiPmhTLuek3ZbjKia1ytZgs/nHZ7TXj4uqUZwGgbeOnTp15yYk
w3O16fA1zesXFqXs9EB/AN6pHTJp0Jny3aIVdi/5+oVLMmowt/7xe5iJTAI+EbLF8F281RundUh1
nLLK/V6KtQ/XnB3NmT0+mJmGRYnccsMzLtJa/biqTTFa8EOsXTYzQcSWFzk/gjWsARjNGsLNYBsQ
JCcbF2xMCwWxRnmzW1z1TFP4yyusdXHVd1xujix8WjeXvoJvRK+uYotN4gYH55BshW2lxeMSjURc
FYrZaG1P57nG42z5Wnk7mDu0Joz01GvtBehDhG1XFBPp+JARtvaEgGh6Z5hnmleZFcj+zkyj2dpS
JVQPVUlQTabAmO893c/6y9NVpRkIFKx92yBS6kYJVFobbzZyucMyujw06P/SOPMX7ml2Tkl6QIZE
p1e6KEJB3bhVsAkHj/X8OHbWBNelx0uEFtHFQ8paF5MRWIU+V4uNbQtgoMeogPj1fmqWmARrT8Sz
4c1PdgINzjbh/R34UzwhfjCmduxEaxTVQkP3yC4oBZMNLPwnSxSJQ2tgxHeTex5ohMJ25GYQ00ir
gzKjtQisx7DHL5qSroK8TkQtQ2LPpP4wLCfaqmmS3aXit0bGbUVKyy7J2jk5CEkYrBd2RLw12Ive
+vWAnnKpJPUdx7a/HuDzH2d5vR7rTY81mUeTwz5Zj/1+vQDYkAyP/6siSEQMEq+cpkMjpIikIpWS
ZrXxowzIu2sqIwS6YzL1dXwRPeUF3Py/1xj/JejC+j8OQD9AzmcFPvnRLq/0XyiWMzTYOQv4KrUd
3BLM8xWS+rWtQuThMKauWD1zK9n2D1vBLZrOfqs7/8r1uoiqcnpYiMGQ9Kb//fHC7f7nw4V/U0i7
Aow29LlQ/3JU/vOLyUmEYP/4v9k7k+W6kSzb/sqznCMMjtYxeJPbshdFUaTECYwKSejhgDv6r6/l
IqMqIrIqzXKeOUljiM29uID78XP2XvvXm5cVgSrhr2uCS4TrA06KJAQr2zuu9gL+eg3/OVH+QwRs
rP939UWOYT6+tn89Uf76mbcKzOPYCHAbtKoPr1sKjzvqjcnqueBe4oTaS7wRt/mX9wosjH7jiAeb
SQh4wNxv7I7vB8qQsyZuHYKBKTt+/bp/AxHz9wLMFUCHA0jGNpWZxo6wpc2fGKhBGtZ11oUdKqO0
Sw5dK+gOu2xWr47MhuqgMCE8110+PbLuvtQkDOzdrYgrwKIbXpEVD5M5VOgZridTNh26cCzxWEIc
6Rw9dLztcSz6KblvsxIA+LIIZz1oEy1Pf7rk9/9cgfnxX8/FHIp5GClnaZjGkRcS6/7XNyKht8Yb
+SEHsjAhJW9Zj7IFAW+w4a/SJOHEVV18R76VXHN87aGxJDJiPs/pcl90BaBGHRc4D3GB9mxkHsk+
ZHQU91EaNP5+sxTThQZ0eYDfNTy4GdBOfPpJVFzS3We03vsNhxvQdHV2QW7T0gMCGZjLzXiLaazO
GV3DlaiKL1g+3KsZBAg7sLGTBR8quXfP7ts8BWuxxPhz3Bp7ydZrYjPUUP9Ok7CZjhgk2O7ymjH9
fnYVObi6GCaqocWTaKMz9FPHdpYN+smVMmnfODbwYYpABO0D7C3IunTW3ef+MNd7Bn3Y6kw8ye5k
wO4QiseHfLOgWPkYyZoGfhb788SGWSRI2ZQxDGubSJiLKMkcRgUgIG4IZKC7h68/7VDxeyi5IkQ7
32UR91f9loTXpUYXXJVlqy9r8tW/lnGpgx05Wj4XyWEyg/NXYJqHHLRd9HrMvoY41e+nHArDqV48
YtIaGIN3JD0xD3bHFkOU52xOdBTILjntNynWS2fNxgxVpig/NMWEOndK2u17OmhUQPi2/J89nnnD
m6jnR1GP2FIBo3o/Mq8vcwyoujgOAAnuBNMX74NaWu8Gt9HMhlsrnoCZV9z4mYZHArSkYUmdt8fK
z/z5IY4s5KCgeeeflj40H9ymSAhLmUkrh/c6edY0TgK4NFb1lads/gfo3g3B3ToIn1pmTL8Xc7pG
MA/yvNiXGLHFXjEL6vdCt5jyYJ+hgAFyw35Z6Hyl54xX8wN6DgJ90BiU/WErJxmgJkJcfkZiOyEH
1eX2c8YmHtg4TxHs3SpR5sSd6GIWMKPNeZnm/HXumjymB+omXwHWkZJJgiu203YC/nLMgCATpV6G
wScPpqQXuWjvHabH3iFeZpRm2BKRnWykk6sTSITewWm91oDObJMJIXZ4doLRta1pR5V7xJHojQKQ
SJhW5Hif9AJHhDMRypQysH4gsmObH33PlF/Kmnj1XSGX+QWiDH4R4HrdgvlFjzgKWtiIl6uzgGBI
VNchXyIHc3Ryerpb3q4XSPKlPBM3jTQoRI/SxJV6RNe2r8yYchRgDfHZCpfs2k31/K3Js+gqbIKS
cDbirkkGk18HBp3mYsvX9HEdej7s3OHum1U3/F53bpdcJiOObZ5v1GNXHp1fl158l2pAB1b3PpaT
OAN2k1+ScZyGizxfkmIHn4WOW5JMqM9NtsRHImoncr5TCFQo4tOZDoqTxv6xmoS/Xq66g5PUm35h
kRJO/NOMiF0vmd1aIQBt5NPoxIM4Yu6V8uBqIDT4IALFkNOlUbQzqjdQBBJk2kcd1OYb3CvzHDJQ
R5dQu+mVDaSpzrR+gPWOfjCow1RnmQ08FN4j8Sc8zGsEHhJHZYb4I0esRMTNHK/oGDzVHpGcHcvE
C7KPyhemOgr+HmaCuUWNUixzqY54VwIs3w43zYFsr+G5YmlNKLCJBdzl6QiGBOwztlfmTbN/7eK4
PFLYJlcZX8MDitLquVhnB/bMUk/krTIoDOHW19lDjtEfTdxYAMQRRrbtdQIqpt/lIblsu6C3greF
yJ5wr3wfM7COFibfUSQKAQBY0BjLm6Jv8dAj5TpBmSrJaqSNF5+GioC0Ew337A7sbT9cODpIuULx
DCYUkSvkHmI151ePMvVR+iYgcrquou8eOVjL0SU3arohVXtuvkcFOX05zzjMry1lxusKH2Vjrb1k
uyK5Bnm1YR4RHDqvXa+z2ZPNAV0hgGvi7m4LhhQjstGZsDGOyMWOuxpNYwpEcc+8goCuMRm8TwCW
h2tCbdbP+eoDa6qMaT8qo+SHOK+8j166mJ9aKqKlp3ZBEM1RA8vTPFYDGX0mrncmqbyEJwyHyG5I
h0gfaxbukQ0rz8gOiNkq1GzBLRF3F5lKaSZuZDeY1xVNO7a5EXnxTvorocia2T0pfUM8fCbvlZTU
xWwEKZopDtcLsno2y0Urxv4k12l46XOXMzvsUcVgN6+K5ZjOYQU8MSTjrp3AVaEttJpNUkaDR6bp
fHfdDJO8GuBjZdiyfHEfMRV1UZI7UDH7ecWy6XhkOgMhCGlaZtxih3ieAWTVY0Fc4RQGYXXjaZXc
z3oYHhcY3Og2IbTcr7ontbvy4c/vcWchDPlPefzWm6Tf9ada7fBKQsGPdiDP4O61+fH///HJhsv8
v0/j99e/5Nj8+qn3FmX4WxKwO8W0sEIAgrQU/yiQfapgyf/iWHLeAvz53wWyoHtJPQ2VizGI74aQ
Ev8okPmhhNsYDxrlrBtFlO//RoVsz3N/akP5foLyBUpiZA9YAbEKf60rs1zmS6zrr2Ep3Edckv6x
ZfxCWPeKCztIMVwWE/71P12i/6Wcpaf2T3+WgyQsI5qj9rAZcTT4c12OGCvw4TE8Ka3a8shEMcNH
uobpl6CjciV4BkfFbjXgPZLJehCI74of2YuGb360rWddKT+8DIVF2AITL8W5G4fQe1oi8kmt7HP5
PhVrcRVHqXFPfhnwK0pgceHRjOyNp24cve5MTR3dZsw3vqRDgv3FWcE/3GKC8aOjkdX6Icu4DEQl
R6E5O/GI8zCtK/l7y6dd3foe55c9+zigBiZUwgWV6mDLQcc6oZH/iZLEpF9j8NNQakqGTpLdh6uN
QbuvtkWrY9vSA7zc+IhpgkikwtGXPGFOsRMZAsoeTTvyfQB3ktX390Q56XxQaN0AzRXK/TbPovyK
iqqD8Z13OnyQhSJZFqdJ9sQ/LVblJpPNwSZYEBiGcgFJYCDK8BOG3eXJkTUFPTL4DdJ/PvndKckD
21DtxynGdwETZczOyFmWhw4ssgSiwvQcaBaephy55kXPTWUOcbJh9s5mhvpnwhM6cSZfzbktyqWC
SIN9jCFzG2bewWWw/EHNem7IYcS3eQGXIE/wizrW5TThTT42cZsO8S70qtHdG+QizPkLOeSPedx8
Q2GAwT6Z6dccqNmpwZoteukqcozBeGUOTMBwtBHPIVEQ+9zqZOjGDVjGKkLYobo0cBlYAUWPsqhr
qi8grSdqoaFBHreKlSojgRPMcimC7ug6I30aXLYF6JMFKBF2/K11r12SBk54tbvPhZ6ir2kuV+wU
EdftTLLa4O+ccejJPUjrHP5PYkhVXPgdl2Q8ZNebTVbw8rj8Mc5z86MZq43TUJ2ndMxMmP8wpNUE
h8zN4dlkLbnSOc8iZ7POu+iUz6wR+RrY4JSqBHy8/hUThYXyRi/VgLqWHit0SfjuYucXafGd0L4F
cpaf6i/jlrMx+oYY+sxkGnYz6Hw8Kmv/Oeg8jPfThgEMfWXI3ug28xxfziREnBtgrsOeVmN6jtOe
+4VEcMqFfO1c7FIVPKYDWN6QzLjOfCeUp3iY0UKYnYuG7a6QoXoK3CnqQYCZ+cbBlMx8s6r0gwoF
lP4aHcxVjDyoOZNvXJ3K3IXjoLolPgttsx3BIW43iOk3ev8bqdhog9S87CVpcrAdNv4eJwB/RtFM
4y8CAkr/nF4x1KtdU7Ev7pp5gnKUY8MaT5sb2gGqGvWj1EX3EfEyyVaFo7dbOIvT1yU04YvKkg0W
D6PIHYL48T4UsvgExaG92xpny5AAzslPwJZ02rm6sX8lMPNDeZv7/gvNBonTq47iO1Ev6yMEcB7i
iCDNh6CO1qeKJOPXYEKfd0zTQWA8VQ4HUTnVrsUC1uu9ChpMSDJxzHDsnKUioXCzeDu5mMAaUNpM
HFxOJIj8xJR7x7QMK2vKw9dcHIjrrgCxpWHpBsceS2MH2U7OnyriF/WPwkeVxKF3G24TAlYGmqkY
iQ4+rVc4M/iZpt1cZR615MjtjqRewn6XnqEkBZvdFqdtReyGRz/U4XiqWt7qLXqcMPyOVzEOr0zW
96Y4hGDm9aHG8LisR2ajpP7u6El0JJq5SxYU2UluG25eGfZTvJwm5NRPfMhFv9s05zw4mj5uiM5A
rYclM3iTPaKJCjwH8RlmQKMVc11Ozmxk9C0anS3H6NjYhk3aFRW2O40LjaUIPqwTHrZ8m015q/QG
JtIgUUJpxRjeXOB9zAN0d74GABAs/dp6/Go4JN5dFciq4JZHsZOcOygpiMI9juRI5HwvT0+o+IG7
zQloM6q+YVEkNeYw2q7sFkU6deVHSXzBwEZFx002YCJALjEV0TfAdbb5djUJlSxDQGOix6wBEonD
ttCCbNMcnvG5i8AukXNTMw96TGl0eF+12zUL8CT04nbqrtNnUczmJ/3i9Gm2mUi7EQ/ZD+UtnXfZ
uogOdnHtjvTbyxnvbJoH7HVh7n5htUt/0srPbwaO+j8BI8rLchj64ZA5ToCkqJScGkoVIsNbunS8
hdYbgL3V/uIds7lVD5ZZ9wwmBioJteUrOC7gGE5c9d8CXIPNvmwW3jCTfY7yKckUBRzKuexsevYU
IzKlu7DrdUd6e5XqnHzMSd2xYkHQ4eYFcU/gprnUsWDawyYEzJK+e4pmVPr+dYvAnjbv4ktvB5sm
fiWDgkl9CN2MZ3/xxXYCo7r9jj28YLCD2ojHmzD6776EHjK2blTufTY6dJh1FT+gDqvHY7RiO9t7
uPgb+u61+zvUI4Ufu6uzT4kuvG8L1D0Ldpl5o+MKjALmgYNWHs28xHbS1Xke7qO2QgDRkAH/MZyl
fNqqfiCLvAeef+iYLhEh5hJbfF6U30x7/LcN4U9lNpsjxqzp6+zHLFmKtFRJA8PS5YD8Neke2W9M
WF9YoVxvTGQTfiuBIrsYfCBLKq5rxNOq/IqQJAwZfmTe94XHOkSQPeavWcTzA/SlZRazZAjAdm49
wtJPklJ5O4ZR/HigyvguWMjlPTB4UZhHZLXAaHMIimDcRB1sdRXudcIhP92PGmfEgQUZX0GbFF10
S5+PXh6F2QhP12H5osTBKk5zzv5tHblddAln33mu0JnHeGmJImBkICN6aUsgGLItUJIuZEY26M5L
KlZ0fFI1YNrKQ9nvo/pdD3JeIa9sBQvTaVXUP8u6xfoQGFPVlwakbgC4LIjJXNjAs+xRwhanuGnj
6Kpwi/6CU5Ez0fJMExdnxxixLqHm3+mZwO59XqbpTcs3k5UwOIIZ5ZpOIP5R+FiOVZyGFxmRzWZv
EO8+z3NXsPh6Fuq6NMJ8H4mOF1iOUWvvljlf132DlxF9PCze+1JM8uM0Lc6FAIVNQ2cJWT8ysrb2
buSEd6hF25eEFt4tphnW7hJn+R235vLCjDX3TgEiOevxqp0rCZLwg7tETC/DNSt+dMO23M9b6Ayn
BbPsM++cUBJZZtOj47gVWbdElQw0D3KrTF5l8KpiBYogTfwfoYg7ns6AhuIefUvDapc32YelLZ0X
WUr9O6fWDEG+GhNCbFqdfSEqorvHPZXfzjAknvm0xstuCgus/Fi2R4byovvZ4v3C/uAU3qPuN0gC
6Bbj/gBDSc9nxeSGsEgzhocxdBK4gEqWX3FbDZYP14jlPM0S2uOKZXGjL6AUozh3QpkFqJDQJQSV
8ae6RJx6VnRO8CqYJeMOrZb6WVKqMGGsWGLQdZaclW2pzwpWODxJhevThGZttNzndbLoNOIZsE6G
Paj0gqDlm3nMiLatc3oPNE+sjxwmuTlhJaruEZ46P0Mvc662iYJxNxsRfyEdq7wngyH4SOq6vJzi
Bv6SLAmx2ec03CDCID8yl30SA73UKUByOgFb5O4DQrLukBolP9om818a1poJC6ITOSeGEiwKISU4
3kJnDdpTwnBVXHJmq27KZbFbj8SLdmoUoEdodJuc6HuzOOyGqQXeWiLyRgfuYMvf9YNKmcg2kX4Q
Rd24ewDnbXKcoXrw7f3YFfuEgo4QLIg39wS3N8WRSoZ7sEiU/mCiqjT7DirrqdxalibQxe2HeBbJ
l6YbpmDPdMSnDbG2/aUaiIE/kVkekbfTCOdHC96BYKkiG5ubMq1MfjD8PfJFZE1iD89fHn2Sbuq3
R7pB1mjHGPMD7VfQvClqUWhaumcQa/AxhjdFBKcAWGYvL2fiVu7rjBB1+tsZHk9TRRWoAIy+LZ9Y
mHwXaV18aXgIPi8+AIKd9fgmTKpXme87J22+ZTJevhbgCJwTxgP/m9y8lbYJUGw4DdvivrR5Qt3a
eVBMWQGCz9oTTCNSJ1X3E41os6+U4vVUZYHfKQDhhn4vTR6EqhDrEMEuHxHUxjFN9To+B2Zi8FRv
M8qZvAP7fDBiBN7KJEFHF/h8dLT3ywSUB21Xzj3o6bYb5kgDITY+HsQj8pARwJFjkggH4uhfeI4/
2MFHPwGU9fOxg4k4xp/VDO9k3y92mSrwqkWYFx0kaiz2XN8kQQV+YDNOmqPbZM4XkDzrxzKlCjny
RFXTccBjz0WeO9r61FQ4xikRSywWtakLHHl+Zyc8OQAdJKDq7IuJHXGJBRw2UJ0aXAimGwBkTr58
MRxF2reh9H9mr/9I6Iv836PXM3nPbf3afv+z9s3+yFtjid3oN3RliNsAUlKSAf/4o7PkxN5vVjYl
JLYmxvFkePx3a0n6v/2S2caU6PSVAvd/Wkth8hsjVwGoB1VLgDbu3+ks/XVqH3q0dRKX2MnAD2C1
ishONP80elURCib0EzOnq7FHGDvSKSHBC+5H3B0IZPRJplubQgFlq80s00sQGxFwWTk13d2fLtv/
0m8Sf52e2tdCEKZt7dMzixCz/+210JcrTRLE4rYne94rj7VP9XqlhwJyPHYbChn8pSYrgPGA0a7P
2dpP5XNRL/KxRZBPGD3gGnXJEMpZz8lU+PKjcdjwLv/16/ynSyb9wCPgNKEtaMNG/jbknRY3TpfQ
r28dz62znUhGZ7ldkhYvu+IMBpdRFFl5JlEi07tJRDmeMUP/+/nffxkx+kc04vYe+vsn5zPHhdZT
17cNjoD2m/ahTJw8v2Hb8ZtIxafROlwh9rQZIC56dfVwlXESkt/+9esQVtjxP83JEB2mFyWSwGCJ
e4DX8rfrkZInhyx9Tq6aSqa5uIoYWFLOwGhPXHAGqKEeB059Bpbv6kCzgXTVXZYeTKcFbMp68++/
HMl9JGiZEn1A3Oxf7+glCRlYlH581RE30n4cMz9HnDch0qPAAD4P5w2+J7YjaBKxj+o8pPI1ZLNU
WLcYW5T+evGvX1Ly9zs7cBMyzq1URyDOtA/cX19T6unFn5OmPDMfWsrkw0LEZA8XZ3YQopMFqDPl
7BcnmaflpfAZAU2XgFq3XqGSKrGKMgoevs5D3FevpW/68mfO7JR9TYw5LEk0UTUEhL3D4R1NvAsx
cBnPbuiOTgfKQjTb09Iuqvzpx3gwHzNXbeHXslf2N3DbRJ9MwNxe8gJcRul70Yyll35qtokGCJr7
rN2eaAMrbKFJVQcOA7KNsE06gaXShAhG1cCvxWKsS2dASJ+sfMvcKLfvTpxl+jo5k8lW8eN0bqtB
EttJSymFDgySWR5ki3mdDIYYLCBawUGOuN0L0gl4r4AjsvXY5ahA5GEpgwyMvJ9mxhTnrKSNS6MO
t320PDRTHM3LoTPutL6MjVmHZ6GyVbRXQTSU/HA8tXx9XNwIWu85nRzyVRCtJx6JL3XdBsF+zr2e
t9H0kIstyMSpCFgPq5QrdxjRQvJvXRWZ6E6HQBH4b5EYBeJOwmzNdkke6RZnp5iLvdQfnCaKZv+j
gzcLG0PZD3B2LrsoSKmR8KiHXWg/H+xL0fXseE6r710xRZm6e3+1Rc+NJE7IFOM6xkQ5hrCsMa7N
Hoh4kPTbE8o65D57tCUC/WjZhmjabiChQAy44jaqZ3XtYrqoXsMimaBhpKFnaN5lYymy8UoQT8eN
lyOa49IvfulyzV0nKLmwuYd+lbgOPfCOEUGU21O/Ybl+bauoK38mWVnyOXUeEBV7vGUkOzDxw22o
oCD1PZ/J+1cKey0XKC5WQpUvIw/X/5OXeTU9cOPX29PEMH24S6I0+xmxVprPtdxmYvGok5ebTizN
6OwG3cN9PvQCDc24K2bsDfIwVo79o/QwmMAAPqLJEPRh73wU2Ld4W3SK7KeloXxUr6Ju3fBz5GkZ
nmCrTPNhbPN1fALeWvKSMT3ZV07zbFWvsUpJy8QFXNGD/dh5s1Ml58HhVJjuSvAoHX6KJZY8FYNy
R27hYMhm3rCUWR/doWosgFl5hKVCF6nmzPeSK5eD/VDfeooWKJVzqA2E16au1fU6CCboUH7i2dxP
YTlF7bEo3IHuJCDqbbnpJ2eAdWIUa0WJI5vz8TnToc+qgHPcT8K9bEUcPs5ro9WT0GIiF3gAjgpN
pODMtSAB3JT/sqGD4iWXPEt+cVislQYFcDfNzXjleXCRk1PcF6D6D27gh9MDwX8ZPboWoeP21Mmh
5VrPW819gCXIflvQc/N0pzwIlejuJRRebkGokRH/UdA97PwjE+EKNBnJrap42JAlcJWKNiJ6r0yz
gZsNjWjLzRam5KwQ0zchpeWtOklV/nx7yvxhsj8U6LriufU2slOLT5s/g9hGcN92FW2tMrcIr7zA
KHJiibEfehGk2i5rSnOvljTjyi8C/HJ/kWxBML1MLH20PnO848lFGTCef2gnr9EXDXgO7mfwWNL7
YWkMJJOQkWifiyXsWDvpL0gIuwWhiSRddM1EMxkSp3TkfuQ0639M+lIXT52H3OQseppSUJfyWpCt
EPhqLelPLxOHEEzL/EvM/IqgI9JsPXWT9mI12AnfPic6WexPO74b1s8eulQ8Pby94QJOPafnsBBz
cgvYracgqoNu/D1mWjY+gxopYnEI/ZlKyWBeZypNzxlj0hEX4dgdg4x76LvSonduhdZt1Z6oo6T+
OJikLi+ibolylzH8CIUAgY5zTZwJ5vsDR0K/wSlOHXGnx0mwuadpBaoG9oEzExJOXlf2RIqXxwtO
y6bkU3l7JPwU3MLrMOK8hmPNreQ5O8TP2fK52GJLg99yRCPVwaNjz4cNbm4DEI5Hky9SxbiIlFO6
4Vxpial2vR7iQlevDGTtbbig/Aovs8qEaJ9TsAnJw9AHhh/Ns5XRxkVdhi23xDynxA3vmnBQZKin
LYrckYVlG6ITVKxe3fjYuIobblgOyhoDP8QalF2WOjQjeLiKE0fyQAdzSRmMarqwa1xnEIfj3WQv
gh3UJgwHaQ29bWyqGMNlOudI+TMDoxMkwH1NG3T+toG/4Bqh97Z3TyBSu1y/7+UkiKZYzbBC2+eI
JpXP7+fZn/iB9+23zJUtFN43CS9FczDstYCc1hzXrInMKRwgEKrD1Po9P0bwh13Em1HZZ8LdhN2L
y76wm2pLFgzvo02zgo+LJLjSXqogto/++65HahWduD0FL268yzEyNVedE7ddNxEXgrjbre3sEVjC
VbeeW7Ru/J26nX/9ZnxWXPZEESBSMfZbBW8ZZZPDtSxrlyJmaKz59wBMns+JBG5ofj/DKM9N9kDQ
/Vbrz5DTeydCaFip/pRzgIdqrwMz81T20slYbYM08Nj5ODAsvGGdzUm70spwK+lflSlfq2ta55oF
YnECxQ/EorD1gDuEgj/qpgRgs6q/bX1V3Nj7hrrGPnoFlDoHvAYwJLsCvf2FuKIFFB5iJGjAcBuY
0WygIUFnlXtOfCwF6WmNlN2emp7Qk+Fz5WFAr580MwwuA5og4tVeci+1V72nQcpyuR8Xm3msdzRe
Zy3uxsZj9nUOJ1A71DtK2G3ZtFiLupPyMVqKO7SVgg8dTZ19F10xW2gHKM8ouKCH4W/i3qOtrcvX
re19LT5kbQiE+1rBknAdAQnR4bfD9xtARcEzge3960q1eWz/fl4D6nopHPgp9dN7WUDmRgEAHk7V
+Hl1fJ+HMUhzcsSXsnZcMBoNhntxKvK4sC+6C2xNyCzTbj1RHhDic1eUOds+WD80rRfDikDcJ3Lg
V+2BJFbx/b0I7JvEqUdF/GnWoDcftOyBY15NSdOmNnjA/sJUw1dQ1+E4YsNKOV4RWYDmKjHGizhi
sGAA4VtBAxL6glzPhVafAvT07Ut7/xVWf0tZortB8dIwhA9855qbhkfE6XPFrxGEtMVw7/yy19Ot
9Q1yP7fwDe39nLj2KXo/IRNYF/Gy/ManDvDhyNk/x/GQX1lxeAKIDiapLX/C2te9d6DCz8j54Q6x
b7Os9QC7ey7HyrtGCG1wt1uqrEtvyScA+466XxVP8eTo9kuSp7L/ESf8vf0oWjcYzhAqLb+2q5k5
7voSlUa5c91Gd9MFLByYbGFTh0RS6IDK88AUfqqeGeL2mlBD5uUc+vOeaFGFhtQk472qtm19Jl4S
IN+B+TojP3IuK48ybGIikvi3QHg5duyqJKT3utvU6kzjkRta5vVnGIQe/2fDNvuI9JKqHpdDDKmN
1j2aBSZk/ZLNfLFygl77Q1VzQ93ze0NNWNgA6O47UvcJTEEPlZgpNtemisUNmitVdg+SLoVbnwgn
nsLhQ5AQtzieu0mlgsWuyMKPQmSyHS4qO9SP9m5GnEd5BIhjvwpq0QUXcEmqxjk2njc2JEhgE5UX
S48EAS53vA4EKFDI5T4OWKNJQN9DoAp6cZoITVrZI1u0YhdALl07YafrPSChTpYNzgAC3bwlhEov
8IqAd3B72xWvVGzgIIVs1fy+ZHcFUUrUUeyfeFTaKLJrfIgqlDCjAStH+WpMhxeL3ABDfCLaRMgV
n8qGgT5uiqqmMZ4zB0+eS6+SfLJ06GM7+Eo20ay3g6iJ/gud2K0bIgnQ1QP8jot5kM9yE9w3UZFi
eNkFGYTEWy8cbbnaQOS2+9nbJlcu7DMM3Mp15S34b9/CzJKp6840mzMAg/dru6lzADEsGW9n01C3
9ncFSCTWa92GPL1li7dtYSyxBObETZuwpXOjUExuv44nZcIYgKtU8zPXY+fbvd5fu5at6e2ki4zC
7t4Ry9oIfXr1UrWcPERPZXH3vlzMfWkJaSOQDhYKCr9Ui2VPlD1RDTemMaA4Hzgnpli7Iyalrd5X
orBVv44nu7SvxrE1ZikbuwHHMuNJZb2KWdnzOfTS4QV1dFQPzEdB3lKTpkgymIXjfOP/3EhxzPIz
aRc8OY+Mvo9mcnmHSYfMuznCzelYD8rG6doJHYA1WV1EUZev8pzQZluOanTb/qM/+L3HZz1y2Vg1
uGtCl8BX9lXRAan5YxtvI8jcjNjC6Nd1eTvGMMjIBDKGKDIt1gbivvdZ4AysbC7zUl4YdoSNn/Ix
uwYX3tuyXFC3ckB6K5wh7jXVq4ZmyBrZJq5dz5q3JW/I64R65n1zTclw4AOppAPPCTYxMQdkL6Zy
4x7u3iqfYgCOQhg2BBausifx4HOOeivXs7Sxx0FF/qc9UKweR0RSa22rQSyL3emAP45sENIIW2i5
PY14dUTAneTXc7emq/eyMpuat3PIBV5mBHCc4z+5AeMUm5KTuNmPMcPV9ikBSVZdAE52iAKaSmfy
ienm/gG5FOR9sO4zWhRCX3hSVvIHbQL3EZhdv7wg17eNoTzjYzwHDYjtS2wk6frUpRX4xC3afJTa
3eBvj5RWW++cjUrCpbhaseT0xQHh21Y9LX3puF+9tBEtLpTcK5xDXyXk+1mwqNEAn+ZqVA+gbTcQ
mgXULHmhROGAFEjQcVTHQS1Q/1MsCJdOO/Tlt3LwBMkQm4rPrb8Q9n011NsUXW7D5EyfGl+M6Ycp
K+xzafC6cNGXngLvZwp1J0sOsAWZIAeZaSLOLHXVhRerYsUaDqbp3JbcmoE9nYQTjmbp2RXLgKbZ
GbhyFI8x8roTbD/89Ddh3pvt2/uJ673KpgywVc9bk+DtvOL4qd1wgxFg8gMeAgr42Ofwjh6WqSVp
r3lH/gvWj7eDesb7JTnk1/2/vNVQ3ttTxSQ5DGA96Irbo6AbXb2+nS8qBibcI+917vsjEYeTLat7
mGbctQxjevcrbYPuWz+tBcJDUo5ta2rzZTev+zAem85DVJ7OE4u2J7nDDvkwvZcjtrQuSgbF6mCq
TZc3Ay2y8gOmCQY7OzhvqrkC2cWM67AiqGfJCLrWnoNQB3n8ecs+4OGvVINKxGZYcZTs+kr0lKDQ
z1GlNyCG+O3ZCudcHaDYiewn61LN0rV1K4D0ql+KpQCXvMz1I48UozlUyatm9G1CrYbLNFib+Y4P
ELgbgVSM9u08dUMeOICRco+0oxfzA/HVaH5QS4zlt1z2fflUlInLbWj0OpTfBiaTM/Jr4qoBycs4
0lDoxs215ykE8FXn7rZ2a9eXbiZFUHH6Ul30o6x86ulzaprJLoyraxdBFEV2/VbdxMSZItc2j5hJ
RQqvT0vLF4kz6ZpcjrZHe8UWT8VAbYRJhS8mI3V0N0Ba5YsFjDgf1fsaxhMnaU/kZgKsh+USQuuB
sATk6FiMtVM3931mp6TH6G0fGl2/4eUwPrOFmHZ9e9pI19guX+QeUIuGjsdDceh4JILt8McmbZtO
XHZV2XugEiFtkIi8lkif19Bdi5mmqYRl2IZYP7g4vYtflNWZippJI6Fx3KR91BnDH4tEBlQUCdqE
pCMKF0Z4V0sU2/2A+B8Dtg009crNozbguogrxoSMPAjCv3oAjUt0+oUQ+KRenR7mynWKNQ7HWCKg
8lxKgCDuM4hFDn4YuLvoLmYqymWTRKDOj1kgRhDqb3uq23a/mqcznW9ssfjs1m9pkKELOAJlmu1F
y9aRaz03s71olNz2MqX54rAyOy5PObrMbCU3iC3Q7ppaeOvArukHNIP3seM1XAwXjRSKPsPEf2yP
sN1Th+DYbsQvfv3eBqiqyFYaNCAqFgf93sujD0vlMAyxXUTeD4s2aowjRTNGhBbYYyXhrweMfAs3
8DCt0XqOe3+SlMnrmrKcaIPHme5QZuiIXRReN/O5iMGPQtLRtJKZt6sm0v2YQUjFa6KZ14dByz2U
N3wgumlt3wEdvy3wm6Llc0esa79w8jbkCIAQeGqG/r/YO5PluJEt2/7K+wGkwdE5MHkDIBoG+1YU
NYGRFIW+7/H1tUDmy0sGlYynGtWgzK7lzRQlBYBweHPO3msTLfpaUYuSXuqnPPeiPE9b6n0vc5QG
KnsvsvjOjVAbgHoiEQfOdqD3s7RU3rdcTAt8JoZJW+d7Bbuw109IsToMo68TkPl2KC+Cqg62cRuY
RKM1QcymwlVTPFAaKDoz41gN1J8X7uu+xqJ8/3gZOH4FdS/LlrpAo77XsGt1Za5Rlcw7f3JCToyy
1puoPjXVxiH3IPSViJ60plYG+xDZEebsw1p3ypCcib/fASJR4l+qgYfbowAbxxPGcaUgKrJXgtdT
98h3exK0UrEew3G0mzV1XGGS8cpEljxmsb5snR244Mmj3xv88+9R9vWd7ve4dKnrAEogbmsYXjVU
th8bOIoZO/gwB3/jgw/hDZNZ2rOL0c1meZ2yhlM4e6y3DaFM+1QHFVuhMZYbIyIqV/G0t9rI15e1
Nwzwn9p0lLEg0BTV2FrstbrAmEVTV2j9JmPzgt5Sa6vyWBFzkHotCpfzMaQfyD4/VKAC2l0eHOq1
LQaAd+OQC8Axoaqg/iC7LA2uj4/FZNFEsFTUG6FUoj0jMSnV3GyazJ+GNqjp2ZJl115SC+WXZTK2
36CXsZA0OdPJrs1EN5wy9UblVqWVOsWAesb5YW7Scfa+flJ0yz9cKL4NyxAGbXhdN3hllp7uuza3
tKFKNaBLN0GpWPYGr5gWuloVQrDPsza9yWXZjwfafp8GjW3x5diCTrZk5OhLd//9h7apPipyCLtN
V8yqfd7jWbbu/DhRzAsWWYj1PIAiuMFmZBDtUed+elbR1SGoScsoax14W8Ve31rnNVWNV6SOsExp
yL3L8TXqcJzaGqqeqnNh46gQ647VO4NTPAra6WPYX1klCBw25JXwLCfurkivaiwvtOX8MGSJb72Q
e2GdaZiDlbVhUd5eQNZ4PEPqt+jF6Efk5E5HrXJgxvvNxWNPX9woJloIcEAfn6WYKmPAP4p7zO/s
/iqBbyGRXkajvoUI3mrf5gmUxkUPf774NZB6AUAksc2Xr4fR6xv1fsDzDHn7GfEYcSAaib3LMFpD
VdjQVJsIX/DxyO5nCT/UKP0SKkMMBSwxIndSjp7laRq1cXCCViwgMxiW3rglZM83fqU1jbxideDK
9l9FrsyEv4CORKXxp+t7c0HoGHRtHYvKsWb23XHZYA8g7AuJ80rIsMxWitlO+jbFrtAB/Q6XHifp
UcEGgVwqb8n+8/ExZmxDb9IiTcyLEYhMcsHIzprjr6/19Vr2niITFk4rBCzS0vZb9B3a0UnS6N2U
jczuWtmR5zGlNSWUkMSg5DgThNVBMqfDSmoj6jwdMXxwpJVdJe4ljOmWXbOeUaDHBLGZUE1vkL11
4xpbJeA2o8KaTF1SaXatP8tH2qwR4TBZ2V8PUq2oHUfgESlJ92hPobkBG+jLUYnP8M0ERAjXY1Dd
YDzH42NBnBs2MiegCdIiwTuPXz+KZbzsPQlgfFD5JP/gpVxm+HfzEipTBS08JyvEqVN0pTbAzCjG
15V5qfPlVbsI9+IpIuvs7r/xwTabbhO+ICXIZWl/98EtfN+s7zG4tzkmjJVjNhXnaSsIN2qWV92x
EalLqFsj2vbi60/+zZuMlY6hKoFHGOa+qUzmGkmJM7NiFs7meJPFpryn25y9zOy/nAfiYvAhQX5O
BGxOjTbM5NMDPPC6/Oa5s10R3Ly+8MP2YSUFxStDsUEFcqCtmk3VjQLmtilibBamCLA0wSpbJXoS
BAdWot99sokSbFmJVJ793pIpqrFEe162G8Fx3dpUvZ/5vxreaUg8AxIAMpwxpa9LYugPrUcLimtv
sCEZ03norIAqH/7xOy8SHDLj5DQb3FcZAGXUuYuiSjjUzLps61CSEatZoye8Cah2ptumV8gyYLH0
mxP8FDycr4fC754FlWUHqZeB73n/W4hhHWdABBrmgSI3TxOyC15S3BinFQif8qWvR+t4tsewO/Dt
7++bbMuBJwBUSTgqMST7K+Fc5ipWPFZCqK0DIQ1jbt/WpdbcDmVFrExCDwL5QKBhMQg6iNHrr297
Xw7ESoxlFMcom0nAKqwkH7+IaBZRrc1ls8GPkJJPwam1X/ckkMoVDIDEE2qikrQSa6U5kZBkKgAh
muQEwc48HOvMQxc4sYAl+UlVE7Y2Nb21+foSP38zy+PB0704X/m/vSvsartDixtyhfAUxhVnNnv6
Po9C2TmOL5rvygAqfwUVoz7w1fzu2SD+EypTImFOEB0+Phvk1bJziBjZlATZ3nZBS9BszMtE2Vpk
VrrKjXy8T5xWR8pK2NtJ51j5Kcds7UpFMQWCYwJWHp6aYCYftY702QOL1292dc6ypVtYEwaAZXNv
oQVQMs/G4FcbjELJc6+HMY27KU+GNQpeFQ2wqcWk8RratT4BS0jpR/Seji6oOvCoPk+kznIWkQJ4
Cpezv4pqkLFKeA71JnAgpzOWMzuCXlhoyi7XKCQCBTbVEZdDjJrlOND8cB0baqBffz1UxLJUfJxW
HJPDx3IOXUbL/rTigM82K0epNp1VzBk1zk6f13Gf0pBD80YIisTr81RUA1QxRe39BwIrFNqkyK7O
klHO8ZYxn9+BXJPdoSlv+TL2rk0aFmhHE1yG5KT0cTRBT+vgNczVht2Ipa9DeI6ndCvr80pVgxO2
Fhn02Di/I99qKlcYNehCBcgGtrDGspc6qsjYO/C4Pk0+HJgcsXjDYSuB8dq7pFHt8U72PC6blDNC
5ZuivvOdxkhXptADC/y8bWy71IqebLq6Zz4sWjR2FjYLN8+KGPZ81fL4eiZncGajjDjh5TEg7KQI
a2/OCP7rOo2SzIHr/rR6sFDiEVy+aQuk2r7eFA0+Yn/Fwo00WCUIIkmhCPau6BZDRIqT5bodx3L8
ibEH2VU9xHZ4SUlyrB9M7FCKq2W6Qnvlj6+KfTjeeFNdFMP6vhiXYmsJNgJaRoMmRCrgHtJFmIUp
zY4uNB+jLQJ7JBqs7hP7wm9pMdNYmYfOt8y1zIo5xptjGHlx8/WFaXuqWK5EUDHgBWWxB6O4X6IB
EDP30lD9tYm8j7KS/iZU0Om+UlAaZU9Fu/hbREeUJfK6N1HIm46jK01+KVbLRQWZqMk5f240j0rR
mu0p7f7BOMZJbNSQL5UxHo8Mp4nVn5ZlLy2TqoGgmx1YtD6tCLbQqTGwYOqQAHibPr5J0+xENLtB
pdPusccNGhe1oDmQQ5xJ7KGOCFP2dQI8YRIX+cnrw/wja8FtkfG/V7j4M0I7dBFh+0pU+M9/bV+K
BffQfPmb/hU4vlzNP39X8w/GfGFJfPiP9StX4qp7qafrF4A3b1cRvBTL7/z//eHfdIrbqYRO8Vx0
OdT465cgKj7wKXjhhJALj/bf7QdYIp/+z65ZDAjNewfCf/7smw/BNP+iQgNJQtLqlG+k3TcCHD+h
eGeouAAWCb7U2ZL+TYADG6fZqPqQLzusyNSW/wFcLD/SDRZpHXocYlSqG38AuPg4KcIT5xwgdBUQ
HDJBje3px9EltGx2KrMzVhLnZtJRAxnIgsNK+5R1Yb11CjFu0urPyldvn8r5k8IQxUuqC3ufyi9E
WGhCcyVQgbDxlvTV9fQ4nqLsuDeiczzqoPotfRtn6WUAJshDLRqdJHV4F+cOIlnM6p6a46z68/H+
r+P0/TD9vxflS37T4kBpzx7L/XH/P3FELzXkfx/Mxy918zJ9GMbLH/jbSaP9pbLrwuxgUfp2hKky
UN+GsAKIBf8B1UgWAU51S8Xh7yFsOBCmaZGQDMe7JPgO/xnC/Ii9E3AEBj1/DmvOnwzhPYohRRcD
2gsvisElMHT29xqx3yXRVBsYalUu0CWOEJFFqhTlejIGFbdwkScPBRA/Gs7GjAKmFdCUIP4QijoM
48+Gc8fDWMeofxCf3/oDXXC3mlrru4/r8ps/1mz2berQD0OlPBqh9J//d9i94YEc5pt/H3WLg+v5
5f2oW37/26DTnL8sAzMJsl9NZf1bzutvY044f9EWMHRWeGzh/BYG1v8bc+IvSjlLkrqGAWUxff0z
5kCXQ+g2+ZEFV/rVDfYH0+beYYSpfCn7YUHCXYJdjKP0x3mTZLwoVyxoNj7hgcf+aBHsoVbhkTI6
LaLpujs35NBflYGubNuuI7+ph7T87mFdvu2m34PHuc93e+y3a5AWfSBeMCby1y7Ru1ISCJuBiJ8q
IA7BEEeUuqtzKZT6pJwM+8CRh4f96aN4rtytoHJk71eBx0xpzF5Fd1rLUq5arZII8qomiQ9sK193
Z/85N3BP7HNUQ1CfxFklUHt8fK5J69tg0LinYvTNNdL/8cg27Crapm1vEeeXxSTt+VXMZiuPbFwy
U2Ypu0p207NpTvFZzdnrFjdvhRTSqssKo4bl3CaTGMURFDRTeNWAfMQNChFS7/f7xgJb2ScJLowK
SMo0EKrkVjguHsZIM4lbl3m0HlOhN+ugaoefEjH9uhmHJRMNu0KxlOgj1dUmQKBs0RbKoAisEhVW
a8ybWskwVncwg8N1rc6E3oI1b0Lv64Hw6dshBIaJdrHwOZQPJKP+fU1x1LXUl1havTAYny10fht8
Nsmh8/f+cOM95G2k9q4TjqSCDPj4KVXVDUhpyHqgViuOlMAYCD4fDSgVgtScXq/XOGLgPNgQH48I
ERYX4EjBq9YZ7V/Rdit0MsJDDwJNkf65c2DoLMe39yOHotKyQPH+A1nCh7b3RtZa0qYpsVDe3BDe
VmLSVt2SY++mQoW8Ruig3H791PdOGvhGmZYshuryQAzIdHu7GNzZZqT7EI60oo/uBC48sADqnB0F
RVo9B4lRzm6OYf5eAmsgn9PuuycbgVdERTsCao/9PTzWWsfPNlj5LdNLUYoCHSD07NH2Zy3clhqa
SVdtmtBx1bKs7D9/ZgZnSraeOCvpJS9nj3czSDfntC/nnIGjZndznbZbgsOjVdcaZ6Xm/Pz6eX0e
P4Jzt61zisW+yVv+8cOUqM7TWeeoaCS6f+aj7txCg5gucsXXD2wwgbx9Ggy0jDnoL5sCBDZsS97f
GD3xRLEgaoIzjdRinaWlE216XvA1Z2IFCrdt+XD/HYHVbDKN4GWG0X2JhtZGHUyosEkXP1CrzUgR
0t6JMEzuGmeUlwDU4JmYScU+Q23JEMe6A052pTpTeh5kqt157WL88gyZRVDFyBi9LMwSiGyvj2G6
7jUieimsI7r0hoyAUbcIcu2yNRBoXvBD62qYJ/NpNO20wOSklKDmahidWQAPB1URx2bSj4nsI8p8
Co968s2G7ddf09526nVYLxszjRw0FR/m/vdEMRjlnwXI3AgR5XkCHBikXm0kgNQee/MuL9L6e5CZ
DhmtTWttMZuV4brSJPZKPHyocrsu+B5BD3qCteh/b7LcurTg9F9KqzdyF9Nzom3Sfph+jnNAaDyR
QMnj1zfx2g/cmw1Y6TWOy7bDirXf7GjJJO9TM2UdIXch21An7E90QAWrwGkijg4h9EsTnce2NeH7
AJUZ3dRU6nWNTdEDVxKnsNJpU1FD7u506i6rAUtEvMpAhIYH3sJl4H+6VnKnUHMwf1Hi+ThYfbtm
nlkmVkRdw0rEZBCZjTxU/P5YtVy+VhQhnDexLhusq0tI1ftXooxGK/ArGDZkdkqPfMnhup7rYEcA
tDzNiLlEKpGrqxK2sfRy26ovD3wly3T48Ta5AJM9G3MNr6W5N9mgdsMojcXNa7EEP1UWdWwzLKdz
wGzBXRF0hCZ2LBEswSm8YxT4Y7Si59oduI7P6wRXYJvLrE0b1NkXB8jKN5XOYCujhHO3CZu4omZd
lWjo8GW5KiGNB1bn332gxTRL4x84PzvTjw9+nAmN11VA4xSd4I1OhXWEPLDGE91gBGhldmBd+jyc
OMq/nsho7TifmrwtQyfEpBZ4Q1r1q1L0udewpfvjQcunsBU0yWZxLDYdH++KaOeFhMtdhbVjHDWD
Sq9dFfLAFve392ItlXZaZ4zevUE72Lm0J4d7cZwKyaiSVCtF5aO+Hpq/+xRyfEzePQjyur13L+QZ
9j1lBzK5YYzgspwpHrZBuv5vfAoOeWZxCpRAHz4+MbxK0D4HpiQJxRg3YaunR0Pbjddff8yyQ/74
mlHO4Uyy6IJYZ1+n93druko0nGllfDGITgZsS6NOR4eg9iROrB2v9fTNiVGYiiTXD9zgnkhjmWJQ
oxF0wOLO2LBfhTDvPpqZRAe/xkQ2sQ6s1XYubqG2wHIPp3xdzM7kFQmQubnt8k1nPKPCvGUjBEEG
ufKBl+7zZoOK2xIctBwd0TzszanmqOHmMbpoedjlY1AV0p10ozxyjGl8K5L+ayjI61D/+MQ5sHAa
5VlT5mAz+PGLtaKgHlUj813iHZ1vvO1Og/sETqjH6QGDu5VHg9xEENiPTZwtgKhwHJ5meoEzGVN4
+K1sB+lfZPwt16PRAaWhC2Aq6C9Dsoi6upuZFLHsg9YiUzZ3DTJnanjfdIfdphtJvhG12rceyT88
xzR2rG2j1vqRYRPyeeC1//xcF/YGei51URJQevl4r2NdhsPkA41Got9vMDYLTwna7ggobHbgrfw8
b7KFQCeg0WMhJ0Pfmzc5MaQw0JaeAiL5l6EgLFppg4TTp/ML7FV7YN/z+c5gDxvo6Tg/kDhg740Y
x8wynfgBIFsTiHwgB2Putksis9LQND3wGMXnDSo3xZmddRi/Im3Xj88RbIJvwDnAtKnVs1uqEkuB
3ZTHpDSidYSluhlSXX7LUlu77hqn3ql6oq4WTfTuT6cLinQU9WBnUByz9s+OyHij3oCm58p+Ku81
oHvbaASa4lZ1pZPUhx58l6aqiZg9Mw9s0z8/8mVeh6TD3P6bc2syGSLLlq4ReFMDEy9ne2SsCFiV
8dAD35/i0R6SMsfRA4KMYzqfTjp+Ru63EndeFnfPIjeUlS+14MAQel3K388EHDZoPTG5cxBFDfsa
H/RuAowTk3ysQi29cs5AkCvS8beTr1Mm6ifC0yDIJqZ+NKujOe9kEjo+zzcnE2XsR2Gugth2Io8M
RRspf9IQs1bWeXVatQm0rnDAkH7FZGACFzRTdLvwAaL7PnXywJ3reSgug65Kyk1aZGV0YLjuf1Hc
F8dcpItIZxxeyf1XUVqlqDryMGM5J+cBrK/NNIbKaa+bxYFn+PmLoglhvVaHBfpWe2/Fjw2jxNmk
lPg4svZoVBRnBZM0PXBDr/P/x2+KHgplE6RINKC1pTj9fjc8hdRxOvyfREr0FH+h28UupScl5shn
DhdgCDLbU52+u2mbvGA+79HogA0Im+86IPrBm2qynDFZRpuJGM612YTzSvQR3aus5cCJjaX2lDCC
nomAEs6lAkVxWJELVWO31/UcWliOxgKnR+wf2nF+qk7yKlOOoJSgLjpxvryPd+cMUQu6Iq69No1v
BZXrx2boLLa4kTw2GlCmxWhq12OZRbd+2FenllbqB9Rmn79HXjkWXlss7R6Okx8vgfh2iRJBL4m5
69MNaQwlMwiI4K9nr998ChtD7pAvcvmgvZ1b0Lck1RekwQny1mGjaCZ55L26PvApy/j+OFrgYwGn
R0GgW8wfe+M/bIso6iBXepkc/doNUBBMOHaS+oZjZvlIcJs4q+2xuSaubzzPIU7cwXTQh21dYiFx
2arZ5P0obI1cVoPhSCK+KLeJLxMs4Mi00uMkndVgU8d99sOv4Vp6RBGAaXUUkITe0jy8Q4vSkzdd
+uW5Gqi54/Z15Z9FoWjvizTHS06UTNp4QTOOZ3NSG8AKx8kKvAYozQP2vrHdmSNIQUAMVf+EZ2R+
Bi1E+1h0xpImRGzOXRqA+BZBJosD79un9Q7MGWBfuth0LulqanvDIZl7jkEg1j02ZsN9JTPnF6Sz
9CiqfPu2i0D31lpTjGsncsInH0Pvira8hNTUzdi9vv4694QzVDbYo5HIxUK/nEbZun0cm6HIHOhO
Jll12nXiux4xPn3gsTOfDn3S/pmXtY3FjSWBd2DRwuwt8+Uke5iCKbU+h4D409kgJNC1cpNabVOH
RKaQ3x7kHhnoObglrbMwK3WZ1C7VLtBu//S2mVVptnI2oI9Hh3vvYghB8TFhabmH5y4nXN2kh8F4
GbA/WUHU/Wqk2Yxblqu0XIGG1U5oaAhqYAZ1Em/U1egbHRFDZ7VWugM7gc/jg2ujfcdJkqlCopf+
+JVkohqgo5AVEIwGee4Ahfz1GNvdLzgmRbqLKgcnQ5GohbOgtsFuwyVpuzUQAuWkHBxo/l8/rLf9
3sd3no4ic8oybE2NxeLjFQHIF22AgZaoP7wUa82fTcqJDsjxzZgOZrTmPGFf6bmPDM1g6XiI2xxO
TZJI5SGDjHPX4hC5N3AN32RA1/Fk5eld2mlzunKUbrgXajPeUrnyb30UZMlKrydxpqWhjqCD50M8
gaErt4bfKMFl0SRT6uIPswqWEz0mdotIgTONVsCPJBLKr0yv08rr8ZSna8f2/W/tVIxMPPg8d0iJ
nWf20sRHZ70xIsayZ8MmwYB0HGjqocREwO6JPgigtCc2OPaxT7sEZD5iNvaF1MVeIq0abpDsGD65
n4Dl3KHChAdIf2y/k2UfzJtcQuutTGYbKtUiHNwOnBGBtBZe742oJvO5kg5W7sm2ow4SmVVbGyKa
VHoDhZMaq7awR2INTNbWUwg8aUSW1GT+MMMBcyRwkvybQU+DeSpAkXXsQGPFsqgNQ+TG2P/KLUZf
Oz6KK/AQ7tgnJC4C88jlykdFcdfk+aRsozgurzt9kX11QQVAgY4dur1wYntR0EQ+T8ao/UbcaF+u
ertJXkptaH/Y4RSfFj5MGmzLnR2uMMXlz8CGMRdnELZ28Hfg1DsQzZsVENb6xNFzEL5VUSgvKMaq
kUxgSG4KnBfN1ftA0XaNqdEPSWD2L8bF1I42+F5JP2WrIJ8Kcx6vpsF3rrDIDsPanpj5qRl33WMr
GD8uXBJSRPW2Th8zMy9JWYrn+SxPsmbe9p3anlNeyr+HgxXfV+iYCBKaalF7SI2VZmNwBuL0bymE
QeBlNu2TAgC710rdz0DBZw5Zq6NmdZS0/R5RZ5dl506Gsmk95zo7BzUlIuC86/RsWqUQEdjlTH6c
r0xYSBD18LdCxvEbblW1ZkestYKsH1AeDitL1nTyBRCUQn280AboxXlSj65vdZblQVx2BLaHSdK0
A7Yit70NocEdJ4VV0qwg2HkT/QJ0jjG06BbAsnBRrRgEExGi2m+0VGi7bHTq5eHl87poRauuYlMl
RmJxj+LAzpvmRMGJX22UDJD0Zsz89raMlH5RycXhd+BVrYS5Nfc/Mj+tbc+SYxVuOkv6Z4PP+enU
n+PwrtfasP7W9eqkeCbm33jtJEYHYzZDtu7qoZ1361SWMT1S/Gu4eBJB7aMfLac+ofpNOkZkOqon
eo38j2zWyqtUhhzm2Z9NL2Nvy5OkJIx4K/Ohv02yvG48pWTjz+Vk+UPbi5CwWzzPpwGCdrYHfabs
QErIhxTg7fextPXRXfZfKr2NuOXFRr2WuXJ2kttOnSzjBGNGC+O8tfPTfiidcJuSvhB7Uczci03b
mGhjNKrWYNTsxgdkvdPkYtSaLqPRUEmhl3VnHJcl6DFSZtkOn6hBYNKFjTt9AxARl3DSJ/k1KC6/
2A1kNVgr3mBHPwHnSzYFB+Ke7XbNaXxVNe2Cekv6GUh9Wg6bhryvjlAAHYkzjYXibEpHeiaEijmE
nDXQsFdR7AP9EWjlN2G8eMltewp/Yh6Zg3Vu+81GsSp5bOWOcqrplA+9iWTkJ05akk9FaQAnucfs
Sw+ILXJiZ9pzEEJI9/SSIL0VSXPUaAT9mjPSKuz1BCRN95gmYmetl4SO0PskQnjT2dh7dpBSIfDj
j87KI+Av0V3bagbCTGhBhitJt9HJ2kK17erOEn3Sgyyhywy/KHOnEI3DymiTvNoYTg0IxtdA5azH
smt+RuAUCk/TBqSqcANaFVZKolbrSjfza8hc00uayyjdyLbVvxvtFFYexE0Wj6GJnNhrRg2gMQjo
ZpVCSiBJEfgD0O9e5jC45qhPVl2TGPNlbtfhUydTezg1HRa9Izh4Te+Z7UDXJ3I4yALQgF+/itEd
rhKVZdcNu2j+NRfWcDNqCsda4iQCAr8selZimklLsLd93FU3sxqbGxxtZ9SlTOLL+hNZExhWZep5
NkZrEDtPJFY8ZaayhZWKSpqg54zX3VWscV0aCjEl3S0pQJcAEW5hvMcuHUvc8BeQwB5SI9lRQFqT
ofGiRvEGNd3O7CGu0HgmA/7cJ5iva510ZYtslTGWyVvpXGt0tjK0biAL3IMc8oyyOZmEH98UYE2G
qT8xrfQpluQm1MXZLB6K7jYJsrWtP2PIcVFK7wz+hmaKNmkbrqNM37Cyyo2M7GQVGbXgqVqIgXUE
omHLbWAx8PUfQcjKlZfUsUtfveiUlCRJ0hq6axCK7L0pWIxHdB5OqKvye3VsripmGFxAakZinRxX
uPW3cFFuAflsVGxtiH+LM39AugyUOqKdd2WM6a5VjJk7zBCu1ffsN27hqyyB0uHwA0N7faROcgsc
8ocVmuuqcc4CzTzh+7/WtezOVIojkPWTm7TatV0GV7Eld2ZyZwdnupnVq05YjosVNzhhlJG/MvxK
quBYsnv3M9h4WdDeiTI4w3xdkkkKJESfw11DGgX9yuEGo+526AFglYbc1ap+5zfxIyGXXtVq5irt
yy08sw2SWqLu0hyap/59VLRLQeJDHNKrUQv1RovIdnCA2+PbopqtrCS3abnKrG3bIrwB+A0s3dZX
Sg+HCY8T9KE04DIurcz83ovhXqm+gzH0AiV+jtv0Z+MPGbLl/EyLR8DiydoZQvZD2QVYiM5LFbGL
A6H/gG9MsvyEu1IZxmMR5iuAJCfDzBENoP+gqT8LBtC6Suefkf5joGs/mNPFEJj3OEwyF2joCt/n
UdCZ1fUAXLqnvGUVAe/6sFbt4qchkqNp7M8pB2zNqgK9TybIqmzrB02BZLBQ9tOoPirgIso4IBth
7p548S8Qzqc7Yl+KdSeZ4qpivO5qsk18vX1OOjIoAGHF8IBFVrNJGmVNqEB+NrSlelqrvtywMNv3
IUPH2KmDeYaw4siemiPVH/Uju6xPE8JlM2IPKxObXlu0EfFCyrkVJzMLNhF8RTQeATdtt2ArfnLk
Jf0oq19iLbsdbPEg6xCWYfPY95YC6aIspboDOsdpy8TK6Xt5Ufin4PnHb1auKz809CI/Mw1+vYdU
diJliT1I4GZNjF4gJfDryoH8ABaWoyJ7SDZYzqptpup6dMLK2TVtqBWeCv1IkhWlicaz8HpGbgih
XfcSrZ2/x3NGptAUTmTd9IQdQ0cI++SchAaLIOOKUlqqL2tLowW45cE/4LgdfLxoelwMvefUhbrF
VmrQvigVsTIaEV34jhkZXsZbERJpKRXpdfYiSnKYDZ4I99GeVLWoDBfPzEwIB2HKlO2LuGa7WQqy
K6Y8FIo3kLYO6YtN1vGk2j7BQHPdkrQx5wNzpE2Wm8tdi8cMpOkVKVPjtWEBONgkQUgboM3jevAE
gTGwYpoZV1VV2/bPsIvDH63RQ6Uf9aK6kj0v16oiwyDyajsZmL5axfQwD08k5lITOm7zsWoYPSRJ
rcqJUCcvCdsaPo6c/YL9MSRAr0lTyh9GXVWZN7K4XNtx4c6sg6GnKk6znpNoEG6e6Eq56mDIIQYa
OlIghTGyDTFHUT+XjUECV57Z1jWsgjxz0T6A0KpZTkh5nQog6LKHWLPB2Lyk8GJZ+jX5hk48plb3
phtUaU9Os+LIbqUPOqU3rN7sbgctyaYFZBb3JxXlFd2dRK9fL+Cc4rxigk2gJXaNXNOkCk4ckKFi
pasDEK9e6cxfMfwS+jVVF9wbvU0amCnT8Ek4iijXcJbrb0or+tNiaggMQQlFkonpdxW3PTcq2A2N
HCVpE7nmWnGr1AA7JLGpRRzMhTeYwxJOJquMseOUzeVMS7NaRzhP71LYV8EKJYb/TVZN/mSSD6K5
ipmLR2xDDv/aqeWFQZH8LJnwMu2yfs7YlpH8YnpRtbT5sBU78YbNZh8cF1XmEAjTBWikjaZCqUA5
Vz2lFtLaR5Q8ktoLLGLIkkFkJ0qVFvcyKftz7Cfc/KS0PGW6kspSWx4GGwKuaqdIP/BnehWZOd/M
Am6Q15EB+4PJWyPVXsys7HbXs32z1JlfsVvDyd3KL4NdDMDpO0gavV8pcSR7j8QNxHWjpndPKkjp
SxVMLC+2kZYu2Pns25Ck5IGCT6LXi/rGRJPh8za6aZDb32MH6Y47T3aWe2leDrtGF+myQ1Kzk6i1
ItXTKWSBYY396EoJms5ZURGjixtZXXzhW4NDXnE8WfqRCVnvvNYzO3CHOh+eOGfg37IxGbebkvjj
MyGrsALmroRPJX/gO0Z7SchKZWsVOGAHkQ9RczZ7iEYpXMnTbi+hReWPEL9o/fWdoj0Wll+cLeQf
4Tm9Qj0N85P1rLBxvoqwpHEykJmwt1ljxDgefeINPbadJe7rWAt5ogNHsU07d0KCD1RTfQOcg0Br
B7FNsy7n3iR4p0TQeKkbZU1++zB3zxRn1JaIad25sYijuuSv7R9SUXCUx9Y43YQO29xVy0ESTGxT
tb+IOvWvqyJuHtoaJx88tmVuiikacAgqDXBHVIqc/iwe2vAIbm1IoJI6BeW6Lgx2tET00uQgZo6y
xzQ1+LiGyCAnONZmGLW2I6J7EYTpve8giHUNOfKzqUxqulpWdgE3KB14+1M2lEoZlLDoKBVItwRh
OLk6jNLTqFZIg+snGPhe33Jkh3Aw8r4Qh+jvQJObBKmoZY5SCtrSTyzm+Dh7U63vi9IoWmpuxITj
4OrC4xmcuOGNygChS8YMAGgzxNGvEi2ztpkkqxxsodfXPSE3A8reE5VTKt0O0z4jKizqeHFF9xyN
fU7iCCIXHNo5O8dGBVDipp2C/bECwDt7tV6QtZjX8fhs57ATXDsfFv9fMnbf2NEqzVoYPrusAAs2
q0pohpfTlAew4a3mrmhKrA5hkA0G6ZcTY6KKWxZuZ6TesWqVSbabkMwK3RvE6OwYc8noWtlYmm49
JJAhC3DlYmsWtnosWrSiq7GRYvAgV9nNaiAP+jKUU9EsfEGFnlSbTHCQepOzSOMUPUkloOtOEEHo
xjrNOIysMF3KM9WIlWAtRCUfqtwCBoo2Wn2cmM+0TV/W6kNn1fOLNvXlkx/4RrObx0qetYMVSlcn
8fBqCiNH26ZT3d4o7CQqL20ihphfW2WKx1QG1ZZD9FLh0tX4hZB2wWAIK0iNQ0P1ySUBtvsvzs5j
N26s28JPRIA5TBkqKCdLlieEbdnMOfPp/4+6ExerIKIvGlAPBIvphH3WXuFXysIFVwyXvMglk86K
3CboGvJ/267dK2lPRPvQzF3jmXo3Tx4walkj0tJ90gf8PH4EDlDFq4mtq2YqB3Ozr4xkdhN8WO9b
MO/CI3aH4gbzOUXAGRBzXMYV+5dbdEHwoNUlg0FvwEQx4IzI8Y6nmbgkQvZITQ9rKf2etZ32QdAp
0dsgpDI1s1KygwvA2KNMJtBenfXiR5xYmeIZY5+RYifM1aHDh+o3+COm0iRV3hWNzphKqIl1gMZ6
+GkOSXXbBxYgEwTDT3YAWQD/kWjDFkO7yBDx+MDOBvL1Kdopx7NU4OyYOOQ0xNdjNiCAjOsNpsRZ
t4aLKAYiC3giRABry+//aY9KvUVPOed0ytEzwsSaF5VkRbjR0f7ssp4gt8wA1ZJxdYBmRgNsBe8T
AxTWQD0YZsVBeTuhymInaNS3fASJwvJMui5jS7lXcmBtsPbcw8HsRe5GcAKq46sK0pg7NQ1HPXID
NnDls07q573pIt4HHJgQrZy+AszbzDyjHHamBb6S8zrcaQVe6GY8bjStpDURSOVSyCARUJgoKaxP
+vI/bxu+RCyTrlWyfAxtSlxwbfy1CtwXNdSsUEl6zHGXAq+I9Xan4zfitF0SvM/YBdgBHGrN7o1W
vCGKZvI6MvCuzFYE74oBHYpa9r99DbivXHIWuinNEogtIt08GGVrQtlIZzyV0r5wBDXMDlj/0SE1
8EwY6wYPbKx5d2EqRG7MgnOlc/MexURHhJ3/ZmV4LCaUL09AVAEHG0W8NZtAVuw5U0Mo/Ca5gaNU
OV/f8YXRDM+c0YM0is74mmJKVZgL0gQrRxWs6g/WStavEJ3of78K6kECHBU+IZTm1WAWlTor46jB
WKr1oxuA3dZFtNDvvn6WM9Iv85/mEO0OGFNoAtdZMhw8rAID6ZwAWjm3S1O2djCM6w8Nu146IKF1
m48kFM41Iim/LPTbalyw90zO1AQ/9VHY6WMfuMkoFftJbIl+nn1hvgb0C6/S1Gj2zWhqz6o+DV5A
8ep+ffvns4q7XzxVIO58ShlPZ1VUyDhsilXuaOqk8sFx01f8IqSd0PxXyvznMCUPnLEKBYpghtNL
lUMqDS3acSgeRP0UET4lgVUwn2UduSlBc18/2YXGGGYHMK7QGsEdxbnl9HqdKHCYl8bC0YlsuIvZ
nD0stityXrT6CFFH21WYRT4Nhlw6QGWYvxp9vac/nT18fSdrOhYPDlkCjYlhIj3l+U9vRJSmDM8A
rqJJXftHiBsfucuQ73QwNmD3XN8ggpx/U/wDIJuIgD00T9d85dEXcRGeOD9ZXU0Sj9rk3zO9N24G
NYk39qVLl2K3WJZmfiIgP300UwjBFTBUc4CxC9UmjBwtrA8ObueRZW1MtfNlgwMtrxHdvKoj7V0N
IFXrRkVhY0IYg3zKrAmJDjO2ga+/1qXlFK0bI5QtAIeFdcO9SPABiJUIHg02qJqTW5r/ZkI687HE
zWekVVhodQ6r8tg8SHMXjVh5QgohWlWAdIhnnEANWPbVnTyDlds1ApV7eTL1l76JG0LcCQzvbLoP
wevci/qwsepd+CIIwWToAnx7iJWrlySUUQR4EZZQH2bNlcdRuItyKb/xse55/fpNnY9r/rz5qURm
jplrh0F8gGppMufMKYekP4R1Mh8FKSuPlUI/MlHKeGOtunS9z2qLZZ19Tl8t6LFf+GXHGdDp/Enb
E67Z2bQEak+0MvMeh5psyy1yKSlOyyGNbYPuOkUXpCB1tYL0rTQYUsM+lcLU5hRAxFQsm9WtUUvG
PmkSYDXcXp4nycTsM8uTdKu3f06L0yHpwPLTlnoE87HV/FI5gePZQoSwjunVRxhLxKIVuQU0XAka
ke5TMgiLd2ot41CYiB81efDNTVaaZIUpTMPQ0YKAxGyMvM03XcLanM5K3QB6ZgYtEVMsyJcss0kC
VcelOae1lIa/jSiEJ9CQJlF6hak2+pF2p2jiGVMl7wrFhGGrJEGNt5jNA1PTrVeBWKOyHh3Db02u
YcWiQegRvtsww8cW/32jUvELGoxnqZshb8GJI0tFIR9bvKb2XQ6osJU0fARFMELIDsFr11ny33nw
AdTjUH1roopcWL+Lm79NPje/SN+KuwO0kHF0c8K1KyerM/0PWk4JN2rMsCtX5RBsvfV1W8CRlFvN
cIhh0eQlhgUrfE0fovdWzqt30I/2IeBQKLrs8lg+dsQFYJkalxCHgfzkHfZ3UXszKyTY0rNRUTJR
cEkh8VFaS8xmqqbf6yiBlFrUmhGDbXHkPgygywICvrATnGju22ODRdaHatTFE5EDpuSVUj6/E64m
QpVt55xEoGkAEJWNpvJRSvYRgDmnSXsyaX2T9FpWb6KkDt9ktejxrC9I2bKrXpdIZ4XKQIYsTJnA
rkfCX1Bx40npIMGU7tQ0hxMy5fMYuBDI09jpuzB/TsDDwP0AKW94OjxNwxieVmzIPaGlnRr9Fbqs
OkKzr8FKcVp8iQNSOuwEZfd11KekKZQ17dTaV2m4tFal1jY54+kviUheJ2q1/uXr5eZ8+cf3gA1U
WiT1KJFXs7HCvtDKohCJjzY2Hq192dMxMtw4ZlxYZDgCMd+pGkyJ/eZ0Ryv9vFQZopmDm652R7gA
Bu1yVV8Fikj/QuG9f/1UZ9R/9C3Il7gin5nLfrpL/XPYGIJCDE2VOkhyhaf5oH1Pd9neP8x/06uh
pd+58XwXtjeux9tD6LLYL5qrVbSI876Tu7x03B/Hpz9Px+Pe9pzDYLuPg71RHZx/sdNLrfYiWk+Z
WPdcamzeRoLDgNG2nubC5zp5muUW/nl7E0GSvrg8zfXuZcej7Pf7v8/XjxsP8rnnr3YCLgMpFG08
CXvq6vBZDGLQMHVKp/Kab+ScOdNDf9Cu093owMVwGnfcQ9U40iUP3PlB2FnvX4+S812dayPX5iDD
LZxJ0MA1arTSpCsTax7Yo9+bR0uOyl3dzubGs55/tP+7BBa9VD9nOvLS7xShrtoIKYocvDXwmqmY
rf+qGaCSw9kV+hsGAAz/tXJPxp5eMbHMociK0hdM0LWnSY1pBibhFmP5nNPLtUwFSxheH9K1tTJ+
1odRxe+LOPJJ7zDVRGZT9/QCKvgbKX0bMfiRZsLgxogqdnEuY96HE7d++98/IUpz3PPwIuL0u4AO
/4xUel8A7nxI0Gqp9ejUDUeCPV6tOhQ36v9LXxAsnVECIoWL2Gqwor+KCz1iG4qFaDjC752RKs7K
1sK1HFtO5wRESBNtnoiBNGKM1UICS8aUewPnfTaSvtsbc6CSjoab7Wwro0yISDfVrwSrBhJH40x8
j0rRfM6yMnweA3N+w8nd+iBpQkf6nS6kDo2eVGsTKWDtcKBv/zscgAMDSjiDVQ8Ady3Cb2JaT3B4
FgitAZNdlJJGUVYb7/7SS4HVaUgIU/jYa1FIJ1qNNNGSocXdZze+nhuPodI3Hp4N8bea4UnWZDs2
G2PrwhdH6MfXoPKn6l+L/czKEKxUAR7Uwk47WhVByJPhZxvPdmkiLUAHjpwwq9Fkrr54RDDlQA8w
ceJcjWUIp8mSSKpi2GvToGosjvJlKHu+EmTos4oZfq4Zp/21VU5is7HyX1gRZSS58Hwsi8pwfRgQ
oqSRPnnAHDRj15QBYKF3TntTrkP365l7YfUHPmINgTdN7aGbyyb0z9Ql2zKD4AnNy0Ac61rpFP6a
KJmIT4JrdAShj7x2TkuP4IHRyauodnuUQUgwyoJ0kdq4jk18S1so1U4JtyqyJWzJbtDJw5asrdIl
XKy9UgJfADwdGzfr6aB8/QgX3hbYILrCxdybVWF1jlDgmI5SKEWO3BjGLq8hHEKMuqbZ99+J20hQ
ZIlJBsSHnFJavSz0ur1Guc9qq8yc1eceXha66fJeAPJ5jMkRO+KlWz8m9awfoZnTZhRyayOY+/Ps
uVqcFtyPMzCrLXDI6i5Ksv6iwOT4MRKS2NgTjNpbrSBHxWn8pnQFM/xbj6HiBQEpeII8RI+sDurH
SJb4QjrBVFavLLcpMnTARaoe6xkhqATzpCKJV2EPhhIy9uiU6CzHaRp5vbjQ+zIySkYyfDcG+4VV
RTERT2AFtRQhawNGX6oQCEsTQ7xQplfaHOYzLcveVkC/PUkcrG84IoQb7/DCmEGiLBEdjm21eSaH
TYsWxvHAtokTB7SNTopvmq6CR2eG4sZBlzP1+WayWM+zW2FGQl2w3Mw/U4zOM4kWYYwbYgW9hjiK
XhjsMOQ408cpbDMsKGmoN6oItw3Od/ISJTP5v4FSPeZhY8EPUNyJWPObuiMtk+I9E303l+b4ZdYX
UqLWppA6u4XU61XxkDZ7NMCSSppioWhXgWQZP2V8hX+WBCX9KhDoENHRTvIdCWeGwIFR09Ed+zQc
UZZh/w+pqyC0lnyH7BvWaxmFWVkouo24WHhoQ2mIHamz0jvErfp3IcmNa4IgNYjTvjjeJdUMXb83
K+kOdnjQumovC6FjtFX5p9O7oiDkTi7gV09GU8PuJYzRLklsfelaTXrrg7H8rsAWx0qzNMrpSTDM
3MctNJY718Cv/aodSjqSNAziK8sKJw7r9HufUpLlSJGyiDiCwDPUvQ38ia9/keAq4gVqKyd2rwXw
TBDtXNGcg4VZkVd/GwIpVS5EnNInDttsmE3mMFi4AIjc9YK7mChhiP3bZX4Gtc/KIE45FA4w93SL
JDFHk4NYtEVI3z4eIUZ0bwaaRurHRJIMCYjDdNfpU6LsSOWDm54meoUVRhrEr7WPu7tLT7r+qRcZ
Nho1u0/sGSn6MFtPc/6qlY+z7KJRr2/gS5mCm841kXOZTzKK0wmtHO2EVIXgwugqUf2qZT865tjO
7R4PB3iFcNvnwpVoFlzh/UqSUlma/TcMWeBaCbTJKhfj/vKYar6R3ZBti2dVRlvYTgBWP4AI5tmp
GjFKXWJ2w9u+i/TCg8zf3aYV0W/7BmYWDLhRhBMNI9X8EwK08G15tBujFGUybtPOYqySrUMkcdP3
cCZHEgPtcSADcNeq5ah6k5iYHwBFY3JVkzxL9F4KC0frykkgjzAYNc8Uhvm9JFR3dFqxHyI3oisE
dwD7bN0O8wgGrTxC14RjYAJiDJoV3IvtpDCIVZ/sD0bEBNdGponpFaKe/mZFAWCriiQX7HlYXnWh
S327FwjrIguHlDcCqdBWVl5XNlV1IAoqNyFiN03s0GSuyIrQB7UEEyh6/UDKRgRa00ilwsgP4a4z
EDN6a2GhXM+9oLZuJSbTj7qW/P5Kk8sW+9NETw2v+2wNkTRRlvasECZpC1WugjHVKXnSFfEc837q
x1o/9DA2yjtCQ6BMWtCq40OS+QPsllIwZDepIyM/ziWpnF7A9CUHqDaH58AoAvXALqUadkReyk0B
pf6NiOvyJ5Z2BVahbJLwsDKrEolYH0rJEwK9U+6tLsFci1CFAO1EFJABKeYvQ5FwkDAaSStu1GZg
oazFjsES66A8ntmrHRzu2vd/qdPUvjZGQrAyk8n4U1E6IXTrcdTzcqipN4MUFeJ7j5W4aEsinT0E
Bb71Do/Rh9DTxw8a/JpvApX2E5ECYAbikGgLmTTPHcFMZ3gWWitdxV1WK14i6sHHhLL+G7SI4vXr
2uICgoHsCFkYVaGGYZCyVKf/rN1Qm4Dmm4Ho9b6OxScEUFlJGrMkFVBcNB+VAck4DwO97XchVPQr
oUcDvLc4AHgl8hAq8mCONjavlSn30hRdGhK4JMJN4Mi39kwpQrOrR3ytoHA06jdMDnOYHZqoXetF
XrH2ZKr6mxBKvGfTrmdr0APSrGyZkKLaWVK4fmqhOH1X9UiZnGkK859fv7QLyC4GfAsMQ+G+nNVW
x0HkkJMh9fB4pUSL8xtgVuhgTSMhWElRPjVuYpj9h2/6xuKo2LQfJHGZqYd3sEaWOyFCP5EK1Q99
T9Q6bFN5ytml2hJVqjTP+1ROCJtAc41MxqhwiN+TRZgcdZMoVjssK0jsVVeVzUalfOEcwrMglEPH
TQdl/VCa2oZaRroXQSwsdymHgTvy5pKPr9/d54A6Le7422jLeHMc7REing443QxwGmi5DFZQ3uy2
bumkt8oRixiXRMBddWvdSXvhKTmMh3CHadTO2he71JO8Yqd5SI3s/HY6mB5slq1Rd14znd7ZairU
pdHVgcSdJbZhp+4f7PK8P7Ca7OdkF7lIuzYKwwtNztMLruqmgtbTEC0XzOxfT/bx3fEeH79+21uP
tKqkoymAPTpyBcFoyR+6CTA9q+Ld1xc5HziYYtDb0RdTSEqD1WNIrdLSNaRwK2lGe0bVL2GH1pZW
8sKjcPLn1AjcatH3Xj1K3ECYDPGLchIhrY9aq4k7kkmzh6YstsJtzltHODKy8OARp+GOscZgEi1H
YYHPDxTqApJZUNPhKHu9+DXgjn6V4YxN92MempdKIKT0oMWBsDU0zg8NuDRp9AGJO+MUtDbazOc5
6FBKIlpNEpr5SZsot7nf9B810fUPVNWl7/SZbHUcnKfyd94wo3AaLNVnIRz1Fn6XMnrKYJnCUZOS
7inEszy3zQp/QCdHHqF6X4+BC/ACNt1UVADh8KjIUjid1kB/hJpY9PfShTODvd/8bCpZ51RGnjw3
fTdBqBWl33MyRz+I54536IvkbGMkXppRiwkPCR+YaLLIrI7KXYkVT4CXDCDHYAnXRgcW5aSoA0No
/NReDmkKNUqNqbIezSkjkjwq53HwMsCkn82cJ782Xss5G4lDEecvTrHooTmJnb6WPsXmL6Hr52h1
i03n4vssY5t6HcjqeBUrpXGUzEr0kjyaHto4HL/Bu0GeIyXCvZH7vjsA5Xi4SU8HzlPJzpJ8fU9n
W71tade7X9/sMoNWK/NiUwhBizmGicIyJv8pBUT8wSbgY+61I6epq/wMFx5B2eEBEDj+VDcbL+fC
ukGkEjYGuLAsBmmrj9V3Q2xk/kjaAL2hO1i75aFqp/8Yi/ZZTFjGgh1iTAJDc93pnsnJsuIgSp0o
SoF4/JHIJwyINAHy6ijMAXTHRs9tQ28Rk6Vin0+2Rh/+PZhFfWOLOX/DJnbjJkZRnPjx3FmBu7OR
kodjAjC2ndV9j6TC9Jq0nV61WVOuYGpG377+ohf4TZRQMMtIf4EJx4Jy+kktAngEGN6xk9dm4+84
4NKibBNB/Bubwxx6WW3pv3WFCFmOj239oKFb+KsnWY2sS+9oFRtKod7i+DDUdIcVHEFm6KLUOsWi
wIK9U/0M0jp4VOfJ+FUPujh6HVLfzS7AMk1OhybPge374rmGlc16XlfEaSp1Dlxt9JbwJ20wU2CF
lh6rGKSgClP1lnqjQuqg9m4ba/HRN43BVVJErrZA/OcDcafTAd8mAKLZNzYQ3AuLH8UguBmflYGM
Adfpa57i2pKDkO5mQ4ZrdlD8UOhvpyIYCQLFOutvNAnNU9MNwWsNrgoLvhbkWwu793Fj37jwnmRQ
5IWah6kR+9fpjTSy2MTjJEObGy3t0CK5QonVqtd0ELYonWdekwsbDDoYPmPwLDgLrJY2mTBIFCi4
NjZzrO/E0Wyv8llPnzXsPZ4lfGY6m+kf7NkUOuK7peY+VbTgupH08mDkdX+ElJvfEa1j2UlUFUeB
hO6DxOkr2cBPz9dgYDDAddpIImX7GgFuQygKLa6YzqQM4rsyNi1iQrG9LmK8tYxGCFHW9uUR2qq6
ZR58vo1z6YX6YVKu08VaHRQ60VfqWSlg2Rh1P7GQY42zI4kXAIWFryhdYkPG+1YMoms/nlua8EZl
/erjfvhmiX0jej2UahNJW97c5FGY5+7cZIZukwYKA0MPaknZ2ATOF2U4bgbgKw0twv3WS5TREDcU
slI6SkJ2DVhG4OpSPf0/PompQ10EI8ZZYd1BtCoO6l2POMkMiv45yUjiadmYPkaKl4e2qUaOxH7T
2jmV2IZDz7kNCgw0Sir6dYwFFon1AQTWeyoMZuL4Fg5uGk5A140e906LGOsv/MLYGy3CCXdokqf7
1IIRZ8e+Un1Dx6CTBt74jxXJ3Fso8aXbgj9AppGF6xv9mdXeEMhWTZexSJ1SamPVzdAAPZNvhC4s
sRT423L8i/wVlD+ZzCJW59JLR1DL6OHYZBz9KiuR5AXNFkH+woJCFwCHSKz+YCevT+LCCMEygVvi
zHE3P2egMB5ooXZMTPqFX29WFy7F+YEexxL6wuF//V0mScGfxW+cwsKJosa3wZWjKLktBn2ro2Is
C/LpfrLw7HTcopYFAZ7x6ToZ+l3jV6HaOmOZqtM9WsHMs2iJxsdQCso7JOEdtphhiXpLKFq6PLXu
oyJtLOUtiWtQmiKbw5cKFqFE9nkXPigEHMKxMvilqxrCIgGM5+rKMOLpbZYVfLAtah0NcU4mGndm
3yr6rm0E/QekVukNq5XmLUWj+SoJ0m/ZKsVXdHfij1pvrmhVpru5r5Lem60+wsEkn0XMJCuVzaVN
q2BfxEYj7vyoVR4bi2g/OF0ihKK24tHtVonQHyFCwmtFSKFsO0LZ02LshSzs7bG0/D/SgEpyn6TW
KO1CiDqdjfc+hjdFnpEKV4hBP4LpE0/t9KncAvpCgn2N/FquUDcF469B5/XZ8TC2I8zRfn7TphEv
BClDqMU/jwTqhVavIPwNyvg3lVlP9ircnAl5qZ6+EEKlb53gztddmmW4Dy3WpssCszosonlHpKWC
ifI+/SNwluqqtTXsykSTD7iXBAgbx2ZjUfvsjq1GFVgafZ7FyW1psp6OKkJiu7mpqUOsCU2dBgns
RkMr/zDHog48Oxq62yDnhIon9IeBFpdLV7bbp0omP9aiNe+gjqnHAKUWxzqxsm5yLFU3StDPWJDV
TS4JDrS4FzIDteHqJstBlKNwYdxpcSG54Dx97pqM9T/dUJbgVZWqtV44isrThCDmZTKLSPZMKZdo
v8FG+5lUBd40qOMjHfZihEuJVRbxSxj502x3ZBdQhyHXu1WkPjZgzdeC4EoadhbojTn00VpUBs1V
qy6yDmjjDd1BA0rumRlZygch8Ggq5ySJ7+tJ9383bd51S+LcdI+DS3XFJkict+wrwp+2Rc+ytWFf
WBgWYGrx/VsqhnUlp2h+JnT0GhwDuwLPEK3EZTNO6UQuXFmYwiZ0TLoyChX7fUFpeZP2+riXQh95
5Nfr4YUxTFcN1vliDQUheFVUwmMMTF+vGkedhc6tCqX9AIqV3DoLfDumyUY3K9yi6Z4twgakE2gh
oK+QtdX1eu83ERIU7EecOhWyo2/EzRXyPOqX0tiqVc8LSK5lytj0iRAuwDhWI5E9lXYKC4tj5thH
ef4oVB80LKSXyA/jH4LaUUFqAQ7x9FaHZ8iyBE6ATWq3oTxLH7Us/dXrTrSzSZlftMqY/oR60z7S
GJjfvv4S53g0lBAoXGTowRGgmls+1b8nY8lojaasSkcRyBPYz0FbDcRbELqxUyUy+26lGB2JW0pl
jpFBTYYwPgfjQHvT7EJwMfwcZ6cA2Z/sLo664j7rS2XjEPKpFDqZ2NwkXXv69taS97nWsuTMB76e
gtZ5UpOfI5jx30nLoOVamey/GRr5cI4x6tPvoIzj134W8TlCwU15k0OaV51AQq3npEZawYSVhiw4
in2J8GHo8Eo8YkZJ7W4th0bVavt7iMS4FFGeGZjvqSWMYdxlkt7FA8ksPVlN6R6ZxOIRpqUUs7pR
pZ4DPQYZOaBzi70c+t61oEw12twYEmhATZ+pxz6WaLoolbozQ6MHZklNFzPA3uuAiZywo4lgIaFF
e0eneWNsnK0Yy53gPIk8DjRXWgu4WvZOJUXzymWyd5NOqC1rzT6UhasgCqS93I87uDZHY8IHs5oz
emrp1qr1uWavPj33QEoeJqwq/18d+3yWzqIxlnuQm+FuCCA8YpEs6+96oJq+3QSZ5MAdoXYwRLpN
AfYwgyiRlwLl4WHhlrhNmM/HIfeNQxOE4q2l0oT0gc1u6kHrdlHuVxjqECmeVgrRJz7AHt00EQl/
knp6odY7pnjgZVWNoL5pCZvM8UIoxBbj8sKUr826bl+/fvHnK5UMoxPbIs660PvFVb0cxxhTNpZG
PdNY/gvmsr3XFp2xSyexevrvl+LFLppCOJXQY06nPy42Sd1GKOk6lSB1KdXHXdmiAYe+Xhy+vtQn
2+v0U3Lugr3JPCYWga95eq3WEKagqmL20HzGIbcaJko15CtZLfUekmTDLQorp/GF1ZLdc7xxEW+P
RPUwMQdpMQsTxsXDjtIVdmSsOWKZdse5SNGPD0X1JisQ/SOT72kGkvqQhZlwTx9KeggsgyiWOCoP
atUHuzHJuhQfhlw8KvpUHXPCRW6qqSi32CPn8wd0CmIa7xY2NS3I0weWpnIyiFnLnMSY9D9imKe5
i/WS8JD4sEl2bNS9sE/HpkNuDHgWHTgY41k5pCWNDN4j+mBMASuViinrD6MZV499YJZ7Kde00h0H
VTyUkonOoBqMMMOCJNVe5bZUfn/94c52a1oGZASxnTEJgUNWuzXlYD2H5MrSXumjO6nzx/uyM4aj
NcsJhFELhGSOthafixcFOGUaLAqTtUEx2RxtpBK2BDl2aB9EMj+vsIH90TK6fs7JOL+orVluUIzP
O8Y8KSUuvD1EVviIrjCNqMD4EIwvhxGRFAfSEKRDSfxqYMNZsa78RC2cmR8cLgSMCKfF0GYQQxwu
OqlGvRALW6j/GWTBDTFCAJOg+FEurVYCRcWBckgx+NQirlXR7N8vxNeNmXmhXCGe+vOx2W7O46a0
ICpzS8WGY8Tn/xlP0Sy2RT82dTem+3w1hQOkhWxspn4XFnOIEW0fDvB3umr8RmnR5B6GN13oCV0J
RWYOzMm3gRJxQ+UkCqciDEvAlq9H5aWPtaghSGteCiyiJ09nFzhDktCwguc+1eZNE2XBt0muUgc1
Z3hsrUZz/SRT7wqc1R4mFeYnRjLjjV73RHHHwvT+9e1cWLOBfID8ASiXVsNqIe1mkmRxcsscKeri
dz3O8AkPdP+HGFgUV19f6xyUBb1iS+RL0UKjA6CcPvqElwBTg4UlsPzRCyP9CnHdDqR6wLSiycGF
o3eGJd5OJhYSWbrfuP6ycK1WclmH7q+ytC3RfKtXr6QJHFfcZ5xqirPnWKuonLChgb7O1ljO8fA2
0dO8JxCm86SmVPdzlNOgEjL5pRm0aaM8vDBJOEXQeOcH02SNrgh1X0m5EuZOIsHLCXRBO2h4629N
kktfeMFuJMoQaKRr/2tDnUM57C2YG5x2yUAymyd5kuvvLeJPIr2iQn2WS7lNvSLL8j3tT4KTFJPb
GgexCe1GSVL+gcreluRiEAMrZ2nlff1lLrwKtnHSeEz4DtT1qw8TdqYIp5YPE2hAjC0+rNd6UmnH
r69y4U1wDd40XgSQndfCYdRGk6FGpPtMJiZQcx+Rk5fGcMvxR9iY5ZceCNYGpzWVQAGYwqcj3Sws
2sUWCyABCta1in1egNNNPj9//USXLkPmKUQh3DKUs34dwRQYuLUcg4sZzqzZqNY1JjVbQVwX3hsQ
KHA5w2ehza7OWkVYyGYbAXTGUpBjBic2niKoWQVdd5Y2JsW5ZwbcQg777BpciE7/qnCuNbx/Qprp
0F0GTgvLkYZCK7/PMxxN00LCJHBWZtfMC+NWVghaTIpccPxAte7pKwpuJ/ZUx7XVPo6QwLbAiAuv
AsI+N0hLmwbeemOTyskKUZ3l2ILWfmfTuRL/yHOg/1qYU+bt5FNCHmNUzHdlrKiF16Z5/8Rfostp
MOB8vJzEjAxXY6RIUmT2LruGjLxFVrgwLtAsL+x0OFGLv/jp8CuCCOQQPpMDjlEfOxlZ/qxsbfLn
+DhtJpBaVnIV4J4/dXoVQl4s6KJd7eRijcN/P+KRW86dKxMfCMM2ilwDV6+7uGjCuwLb3NTF7jx8
xzX3bZYExdVBsrdWu2VirZZ4kifJXgcbp6RYJ//kfUFic6hioVQYw2OptosbXZX8xc553qnD1B1g
kXhCnP1pOW576miV+0ECa/56Yp4Dj0gpOAwvowQe6dnRf8SeoaGhX6HM1UU41Wnq0duKH2qg4ac8
mFt8eXEnjftpghY/fCSm/CgPuPSYda/+rcUKlxG4ap5eFfNRSpRqo2Y8r1PRfMPlA97nPyb16bfD
59bSypzPJgiQYNumMG8xU7WuU2UkEglt3F5IB3Oj0XPhorjuM7cRTRC3oq6G5VzmfaN12C41/swy
jwfWLVY87b4ai8mpfCF3CzqDW1XHWYufjF6GBKFQTFj0rqvquA/1RFa7pnLGOmveQ4bNcwEv6rtZ
DuodVo94omH/Zv3U9RB3WTAXWXJyDdcrpMl++qqHbfirwd7lDvaAvNCMjOm9k3P9bWPIXHg7CysF
0g10HQqk5ff/QFoV9Icq1srKUXuYzyztpPylkjp/N+U6yNil5OxXqcbTgyQE49uEC92iO1cz0/XL
VvMiiPryoWAXj72ayvWq9uPkD3aMGeZG8Yir89f3e+G1Mr4h9FA2gnKtb7dIu0ZoRW63MLJ2V/uC
fyOEmfJt1I3uDe/8ZGPEni+9WHDokgRvh2oAd/7T15MifFuknEsDQRwoGoPwLmgBNzrokxu796VL
4d6ytL04/iIxPL0Uht5gggrgTY+y3cM70bJLM+7tCUvbjbe4nIRO1ytIeiKuKtSlCy9k1aCQG30a
UaFU8E/UFE7gLD+lTMZfsyIHV4IlThgAY4BNkRKnwvdS1qyNlerCszIpFgEfhQo46uq14uaV4nUo
4tki1ZUXNL3l5mqe2JbaBxv11zlJ14ABBgVlKSJpLK6PPmYew+tRl2v5SW46JWzsP3mNznAJQMXc
NhkVTs4y6kprNxq+NngGK9N8KFMdM31BwAPTpoIjgxY1kYC1bUZvUs/MMHAwxKvlY0DGIU7bQVd5
ViBXvitgnfqj1OO8tnto9RYBCdTdGyvMhYlLg3hRnS+ha4yb0+FSVhbcicwvnWTUwlcq0O56kc/e
aKQSPsEpEd1sjuPHr6ff+RZPeQS5k+M+pxnIkacXNQOAPaJacG+pCt8rASNtJR7E/16OcRm6AnBI
EYDBLzm9zCh1A8pAC815NMnIFyb9UR9ntPUIVWY7ojV7xFcTkaRaVlelqFUM2phc4QUDxkwSdyJK
qYXlKOzmRoat9PVbOF+EVIhUwFSQXRYrg9VMNVOVdlUpIush2uCHnoaIEXAlcicdS1e7TfVw//UF
L9SniIDFxTxOpw3EgeX0hQiEb0wEHNSOHJpijym0brnEOWgWbj3SbDlxOCAuCImaFW01UIxdJ3XV
EtBUpSnmor4R2HmTGj9CMUvuI7/p8Krs0teNu1w+y+mywjBbmL84PCwuCKv3wqIf9K1AxmpWVIqH
wZy+k0UYFSwixg+q4zBGGVyb5D+r1ZWWjsOubshixF8+eILlql/TkN6ivp37wNEz40vxlajsOPiu
lppMyCWsh2U8e8j1KdFOmsbvpAzj91Ar5z9FQhd4ZwHO+F5SIkDx+qLrnoGssmLn+ybhCSntFFSi
WFa+CXWrfMBxblTXbGZJdMYZUr9E/+H3xqs8ryipI0EMGGcEt0FQOP3gQwW1TaxFAa+UnqCRvklp
NE3aeJTpnXpwfVUkjeG4k/7H2XktR65ca/pVFLqHDrw5caQLoAxdk03b5gbRFt4jkUg8/XygNDO7
qhis6dkXkra6SQCJRObKf/2md+VtF3ijs5n01vqJG7K7e/9eTtfqdd2ERfZaH9CkO7yVFjdeam58
KIek/YZG2bgOhPUDzdB4Zq89XVy40GrYAWpKf81f//wvpYiWellFfigX6mUcGUaR0/ClbfH+47x1
FXhNzFJMedbG9+FVBjPO027k8FMMKZNiqv3t3GD9/P5VTgcNXT29AjSHzD129MOrmFODo4VrFFGW
Nn200iR3mGAmV4Pp/Hz/SqfPQ3sALyU2OXqO1ESHV+o4J6+u82TEFnV9HdgOiL4czhqxvfFAASJS
lKtUQxS1Ryv/SBKVZXQxWlxZBB+ydpa/Eughm37AsUkyNT8l5ZiH6HGJTxYLAhhDTBuMV7soqXu6
nhjrXJdJhiV8Ibwze/zpzUHlMqhjcWBB2X3cA6KrYMRxWSI8tbufcVGaeF8O1kPuF+PX90f7jYYj
Dh70m6juV43+8YdpYfzDElJoIa6EI5/fYhRhbpjDFZTPfCvzmah6jT0tggNrbmI3HZ7E0CcvFM7m
H3tE0OhDOw/TxMAiD7bY4avPaw6Ckj4R2x0cDFtf5kvXTIpzp9v11R4u61SJAcdueP1rsPLRXE40
oeKiw4OxNvviOaAICDOf7gyuyzBXbD0HkcAtvxgn8dPiWLnBxGP6/v64n75h+NCoLWiE0dtGyX/4
qEiY0TqyZSF2cLNdqjgqAmYI7Pm7c6P6BsLAM3IeYidDc8FFD69FcB9rbkV0oZ82JAE5Tbni9Fk5
GtdT49T49KaO87tsFi8L1yLmg1Jsz1Gs21CmbCJqierSJxohy+DnXvT+QLx1dwzDWjW/8vOPX3qt
rFgaQ1WBsgjKrwkzxr2J7vdphGP5hKN7f5Xrk55FiYVcBWJOssei+8GvffQjigPFZWLhuXDmtk5X
IZi/MOtpLVAS8WUcjhmZE2WqjUVF8oooYbTZ1aWLE/efbkUwqyEzw1/nP9cJcXgVY85HnSNgHdGR
0r63ZdZc00lf6PY7+hnQ7eSBuNQqglsXccDy4wfC+spua9hOUSBJ45tyK9lzZv9jxJa2BOxXd3XB
wOzxuBFSxxophRIfd3QJ7QU0K2y7e9/bvD9n1o/j4AOmXl99aZg0fMEnQHdWesscY3sblX49P3dF
Zj1b2JG9eNagX8J+dsPE1fuLGWf2yMHS/s/fmm25kO9YO15PnYdvzYkTknYg30euZHEQWlDvW18g
Hp4H58xbOzkUwQXhRMtrWxMxqZwOLwVeUKXagI2IaTbYblVhbRqkU12lVMrWeM4MFXLS6chy+EKJ
xj+USMeEIF+yyPsdcSCc0YmMkAK/vQgYTYeBUpsyiJxiJj5irqzkzhUV+XUKGtm3sgcfC/3Gsn9m
CUzAfeok8tsyWuqa5rHYdzihmhG2OiaM+apmi0laRyH8p/u9QNMJlpHFuITKuSSGeID54I7oRjrd
eSRNQtghkgPIWuCgBG+lhuqf0tgcnchOpA0dYJSY3Hm9VNWV7ZmQM2sWvAglNkZseqKRyDxKEmO2
9WgX2SZ1G/N20II4xwdkGq4Fbk+439ep/6tK1XThtnOpkXOUL/jgwyZFKD25/e3qSpVjaCjJWgx6
YaURfXztW+5l8jpIIfwhgs8swPYkITtbSE/72mCQ+CnxYpM4vF59Ft5g/UzyRvva6plTh+jc0yYU
ZuEFrLtCuyUqVyNo3ZYtZoFUJN3NtJr1bNppxNwTdRhufIW+4EIE1SXXLhc9zfazjX/QvkrcdAk7
elCYkDYtQn/i4/SNNpjB14qoAR4QodjnlvRbO9SFTo6VptBu3Y2pzaJgYJEIIa+aSUQSpXLdrXA6
YqbKfMHCGdNaXtNMZHq+o4/afpmqpjLxOx8WTMbGfH6Cr2vaGw9DgWciGKp6I4KRrBI4t70XNjDQ
uw1SF1oMjqGwXhrQ6bahVK14WUg2fMIInb5y3nZjvSuZJQlkwHZutgHxic3V0q5qt3apK/B/gbUs
8QSA6ZsJ0+0pZJa5zgZLZbpRBAgRcDXXLbZ4HB7NeeOuIjVky0v5M1+GmY8IS3szTGbf+GIZME7C
JHAIGIJBJV5EUC06toITVR3Ab+GTYSabn/AixPwY6KJ7KWzHhtcHC4oZwqnvBkBeN6LRGOBSZxQs
KYQoa/qoj7gtRnXq9atQ3seEo1Jpu2afFxhI8D2lYRJL7xl3j7yJrDTwb1tiLG4sRpNf5yVrnpw1
2ct2QeBIFG63SAjk5ZpPwET0Vr5dQZZZ05CqASrLkvf+EntKDVxtm1ZRF2iMsR4vDleeAaeooJ2A
zCrcJBCRBfWG76a67Fzpw4BY3I1Z5NMen10rsnwCu1CLAp74MKMMuCEhdXS2ZYmYHt6/sTf2MaBI
C9Xhv626jzZmeEQL/XEbx3O99e+aupwfh0EPzj3++muOthgOqmvzbJVzQI48fHyAELPCe7KKNEnP
QS672A7IItafnMTZebXzApPnJveXqFLkrSobQkSX6Hd9NZ3Bjk4KRQjNaHXhX0P3NihaD2/EMFt/
lCbaodhS8feAPIZN3SzDdecSLfSnQ8tUBN3H0J8CGVzm8FLS7mRJ/beGBrTevrXK+Hc7eH+cGkA7
bW3mgGEiC2F2HV7FDpTjDbRyCK0ci520E/spy4bkzNn7jWGD1LI6wHlATHTvjq7izpwxW/CRPp4K
YjL6ZUey2Go46p05QZ1OSNhRa6cMDs0bTJTeoiPtkYcdOT4fRZF5ahe30GLffzenhBfeCImUNOPw
Jlw57ocPJEgkH/KMIPUA/w+Cimpwk2jRiwXitkVQPeGbU/rMp4yPi5Yr+amzKE9gdst8tXjvxKWw
RDmd+U7eeHg+Eth4ACog/cftiyHtSrufJO4efe1uUQL628LAdOfMw5+WJSz6FCWAk2CUJ3MG0p+X
mc0auyQzwgTmtHjE0mWMUId3O/qmzi1YXXBvzBYB2LWDLs3UxhTjstb56Bll/jyLjtwy4PLgySoD
NwTnln8+FFiq05QLVv8Hqu3DFxQvc97nBZ2cICFkRNdHiuAAicr7Q3Fa+jLUhrGiI2tr5Xga2NCy
FlECQhgd8sQIZk2643NlI8oy+36ZHfUMgxDzKAJgwwrE+/L967/xwnm6V+SWspQz0uFTFmY3EMsJ
cOuVBmFygZC3elkaZ2b7G18v3CLylPhnxV6P1ghHFO4kc6Ndo256jHEg2SHL6C7K2K7Pza31vRyu
9DA+1skFTwKC40kCQNw0bOcdhwlv0j+mZMa85EugnkXmpBfmEpcfhTCK+yROMsIrTPeTPRXOUzdx
WH5/aF9Puid3AugFDWDNbTmeQSl9KT3OIOK52IplVype9M9pIcbvHEUy6F4I5YdQdrL2rzEEs14M
2eXp1eRmqowqgroeYxo1z0bREP1XF0IPS7MRl2r05nRbYjX6AzdZ+KQmGO91Gah22C2L1H8WoyQQ
lbIVUD1vq+q3H8ve3DRJA56Y2Yv7/P5znr5c+iywGmk0GKt2+2gKjbk7twYswwif3HxDZWFjT5ib
nw1EI2cudXp8QoyOkStnJ8hKGAEdzlYHBBlBy8ilLCszr3rdXPywzRv71rfom114/BfMcOl059JE
3rgyYhP6q4A8wAfH7F+37xR2MMQKzaYcX+oc22tiNYad5XXWVzMt5p0dd8XL+yN7ukyCnpHlwHtk
vdRfO4d/AZytxRiYQbi5+ssAYzSWjvMJMy/nwxBnC5VMcU6BfOqQt/rk4l4KfkHTk9d6OMAFRx69
tBFTFIXRPVb+QjyygbjT2nWJL6xLlVhJT0KbpT2kZoBO0C/a8tELakEY2VimHzMZc9hpWg1DLwMC
6WOBoffGIkZ0gGmADe4ljZ/uRzPU/UO6yIYuoJNmX8hqCjAtJYfr44DmmYTHmj4SQViaCC2h5eW2
TZqiuJnjwtVCgiA7FFui7ZGB+VplbFwb7syGU5j9W/PUUF/kJEHbIYsqBrhdT0RpthTqc6/1Xrpy
GmNxMSdUKWHNWf2cIOrkg4BQwWe/4iZrLtRxrdk7xJESXUgq2TIMN+D8ArEC0ck2OoXN+zNkZWkc
LDEgFv5KU+WlYToQrMv7X2ZIgtrK17NJAGl75YfCRBK22nP1F6SSdBccuBMEFJ55GzcFxoDvX/tk
6+DarOYUL8B9tK2P5gqSLy1BRYl1CqKwK4gIBIObgfXvDeq/fsz/nfxqPv77YYZ//Q///qMhsiZL
0vHoX/911/6qH8f+16/xw7f2f9Yf/T9/9fAH//Uh+0FyaPN7PP5bBz/E7//P9Tffxm8H/wJmkI3q
Xvzq1cOvQZTj6wW40/Vv/r/+4d9+vf6WJ9X++uffiZWpx/W3JeTz/P0/f3T5859/pzj/y4Cvv/8/
f3j7reLnor75NmbfTn7i17dh5IeDf4D7wdvFyQaclan297/JX69/Yv2DjXytWuAT8GZWjKkGEUj/
+Xfb/YcDlcaFcADLiv/J+jk04vWPzH+snHGQIhYAPOIhxP7vJz94R//3nf2tFtXHJqvHgV98OC1Z
qcAm+UUuHeHVDvaoWhcOqkksMlNAIGL0GhcOk1/3+pmt3jr60F4vQ7/PYggwYOVgdzj7S2kSNBVj
t0oygXhwzUF/6Vxd09nluv6BSIjsIW1dgqKtmsD7eqwRCE96QABo7pNbHwFaoEZX9eRzqldrwrdr
ltq1U7vVU1qosrouHKTTBD3ozm0gJ/rDwOsaIchizputZU6+DLHx1L5UsWE8yjJDr1aQJbhX0oOn
lFZj8Jg16KBoejv6hhDK/LorMM2J7KHw71hRMUb6yyT5z6v469Af7RnrmHDEhcVNvcGJ7NhFhk5I
7UAIBQuLiTvE89Zb/Ee7fk4cptp/Hb3zv15o3Wv/svScXOho8JeULUIOXAgHx0+qJcW19EPXQnYt
rS0FWoiW5WrEnOr9yx5vxMzo9dAA45bkuNXJ9fCdJ1kmJqvWEYspKqsJkccWbJ+U5diLdzYx78ja
Ru/MUnfSVVuvSudg9RBZ4dRja/6O8i4O5BxjDimCVfifbYvSQ1qiKvNjB/OhDgfP5fhbmMuG9m2z
n5Xdbkq+kzMHYeto3FHvcGzkq8fGBUwe6vHhAIwKvwu3nOlCOyLtNig1nA8Ao+YcZtbcWSGOjiCm
CtbzrZ8kct7YQ1l96LLcyS6SqQxIKB+FfoNIaIR4G/fqU9bI+MHuCnGviSZQV21vkEo5FWu2q410
WO1tfM3bXde7sBRHXyvrUMiSpOy+cV5mzZpkWFnE1LHfes73dZHRd3plGHgH97aryCPN1UObTACT
CMUrRMso73dgXQNA6VRixhM4Qw75Qy+6Mxvk0RLxOlqcZYkQwtV4TRs8HC0wcTJ+lSCrHkgfpafb
vahYU9/b2TznFfK6r//li3i9Fr46FGsccxykrYfXqtC1ugln+pDGOvYYwei7kT+I8cYiMOljPhJb
hdhAiwbP1G+1Qmu3aAb6e+Tty0WP1TNMN6mJG8dKG6KmeyxSrTzfzIVN3/r9j+hokXi9U5AhEDGm
kAkIcXinPvlRBUGjCWufJvdVHiB3Hxbi+5pWbx+QxMpm+/4VT2guTFtOt8gfVxSS1sdRtSBSgmVG
NWHrx/f14JSe/ys2q3r6qto+qUPgN+zCOz0tL9BJB3oo3SL2t5kziG9WbxXP42rKE01arC67JSuq
UCLGdrCYrabnVLPhGCkRZOe2mKONbB2oNcEENydSKlh3jlgFi5rGPLZ5pXwdD52FKx2GAjVf+/uj
c7KorTQtmAF0JvGNAg84fB9qanChXaCSLDYuH6ThjFtsfR87bRk/liZlatvO45n1+0R3xLPxYdBD
JihidZ84mgQOkIJmikoLdfiUKD+wRcj3TtCtkoZGtF/sVi1LKAcvseAXzuW0H4gOZFNxrfzp/ed/
Y5gRJa/y6BUNoXt6+Py2mtZYywYPYIuLuaO17Gimx+fm4JuXgWOFMMS0MPc8Wjorp4SG6bRQa5ZJ
vyzdotkWBbLxKLVirwizxLa/TnIuL2MTSjFeUOjRpqJKfwA8ZrdN6ZMIJ1AtIE/GdPT/Ywio2qBM
AAfR2D0cAtWQ+JZaRDl1ZTpuHIIFLylvkj+/ygo2AoGjZV13s8OrtEmvNV3Qa2GSG+NHr5FVSIvJ
+vT+sxyfSphZKwmHrwbbGhqrR9+6h5DIWGbG2bDSaqe5Q7GH0VRdxJ213M5ukVxYtiC3svLiy/ev
/MbmSM3J6RX8Fr2DdfS9mkRAO5gPY9+ODyd+VE2K7QfzTbvPbRVsMFNpPmCKon321JqPKdvkHAP1
hAq5PjyqIxrzK+7DfRwO8ZB0urD9dceRmRXhiFVu+hzyY1a4+YPGvokKdUz2g7BwFvPa/hrlh7go
DHfeLKU3XhmlVB+cBBfzEQ7fOYD3jZV/xRupIQDTPRDew7vDkhqXxMxPIFX3xl3huuI+gf21dleX
6cYvjbbfvf9K3poMbIbrwkYVdbLXzPWcWbWFKQvrbIXqdViubUzHv9eo+yHRWcMmI5vuAxpD9fn9
K7+xquJvQ7kBPrUiU0eTIcCZtHIamt8WLsSbsreYkMinNsTX9Rn0OheGME42Z9ayN67KBASwASxi
VT3uh2DV3U/ljC1Tp1dZqMsu+SKnqjO2vSUhFThISkGRpuVccMqr4v6o/IBQAFDkUqeup7/DV9sj
5JDC7TCbV4vtM+ma4WLQOtPYu27dXSV1EzsIKvVW29ISNa5w+7emK6sS2m81roHjskI/cNFNuv47
g4WYXBBi5BtRUhAjGwm6qrREA7V8xypoMS8C0Q0xvidQkQCP7a6EmRovcmeUvv/kJ3Y1hcNM+XNh
2MJRl4NZQRCYq2Woo8Fy++Z6IBLd2amGDoCVUHduOnIpnk1/tgi+1Ezcp9JSBORhNPTARZ27IsTe
BMeqEod3fDDnIuhDNQsHL8dKnku7OdEq8Y1wEgZ742NehQhHe5IVaKVw9IXvODDH6ziRcot+erKo
aZsUylItorwq9A0pdfKGnMTmOlCzfhsEuX2h8B669JVoL3OkO7fdqJt3kyU5Zr4/w9/Y0FaFGRQP
2qdwm4+Wc2U6yUCbKIlMvXZ/0iWS2Cp005mO2BuLKrRNtotVRQ/N9qg6sYN+Vrx9qq+0xZALZQGO
Z9KFZkfkdLbx40bdoLiz3I1PLmOUFZ5+5tD35nPCzoF3iz0oJs6HU3uUhciUAvlzc834bJhqiHKc
LM9YPLxVwHOgQg0MVZUF61iywDGu0jk9gye0jruzS9nQ7BcY08R2tVOOwEpDVW1w2di6uXfMPtv5
3Zx9NIcluGyzgmyLSvX1C6p6KPA67meBkdpJqPKzDZXTRZUvnWgzwEWTNUY/GhAV6EU2knxJIKjH
RoFgGtN2Pf/UNjK5XVRggNTmn+ZRd89ssCd9SxqO1KprCc+VwR6P9naac0HQpETMIltxLkozce7q
KWgudZU4F8GCWa2XTe5vIB8LJDIZIPvl8rZvBHHmddqdUwqdzgxuhzYdW9lao7/e7l8AUGWo2CQQ
Rwsx++s3VQOrolKwkt7/zt44vcAQ42xn4V6Dk8exBZQ72XMdG8SgzlAgNt2cEOzWqznlxDuZ+4qI
zY+SYz/p7Dqd4z6XZPSReLpBIdfYuxId9xYjLyJWkbenepQ15b3pLd6eHCdQ6jQxvr9/w+taf7gX
cL+vh1DabpChj7Y+WWRVM46ABFI23212gjYsdW2MMmcuxjODc7rhge/SnWBOmPC8j1sjSWU3BK0z
NgsmE3di6csMRYX13Cndfc6aVbRMjMSZB3xzHq5ewViKsLbgp3G4JAwV4Fs/I0AgwvzZo/myo1PC
6mwWeh2VqsBmBq6XEWmcq9b0OLsOrcGfUuRIGaoUx23PUPveGnLO0qCdAA18HUfbb201MyQxaoy5
weUw6WagKK2VfRPKbI7PFFVvTUjy4GF24PSDe4R79BlaqQtCEDDoZq1ZD0LOCn+CfO4oOQI9DYqL
xtQwEV79iORFksWIszEywB8zLf2xj2g7zSWBZna299wlnT+ThIOZHMqgMb8LOuLDdgjoSRxSjpsa
F+9PzjcWL1x/AWOASeggHBtOVFqCmYjg3r3JkPdTnucXja+CsMEIY9/0dvnBJIEX1wPTPid7ON3K
WCsAPF4xcwbuaCvLjaUHn6AdJHy4pRHo9PIy5tVImq42Zdo9YenDTZ8njvNLt+TyNE9G3m/ef/w3
Dt7cBAR9epgckthrDqeucop4bicUHsKusyeavs4GQDeIQ6KSps8tbG5ibw2VP3dymKPcwRX8Im5x
u3r/Pt4YC4eEIaAxXGIgkhxNoUy1eukmCW6JibF8EZJG7m5oTONDNmnDspdt0CfbOeumyzhQVnbZ
cp5on9+/hzeW71UVAVpNz/tUhqK0GCdQL0tAq+0uZDoQMKKSc0eQNz5N11xbxh6mgeukOxzw2icH
x8drNJRekLShQ5s9oqj0qlBr3PmPaxWMSwCOABmQIpJieHixvJkKHZmyFvYWQEaY4ZbOaTQT55bd
N4YOWJMxQ1LPfhwcvb4C92rHSNavCNOzyxSKLAk8ZXYGbj5J8mW/x04XsRxgIT2+4+OMV2aTsrHS
DefAzcK+XSTJ1dNgXWZZM3x1Kwx/L0kYCjaqNMqV7pu3YaIlP00pBPLSsfzmCwMADWX37ypLSIjS
3UxE/DJrzbczMxx/MHt7/ON5RTHAHggaAN3kmGUHluj4ihzlsIQYus3GAKsxvbXPLGTrqzzaZYEF
AQh535DSnPUV/aX4KKsOnCPhKhr972hYdZWZORjPVpN6N9Ssw5lV31y37eMLgpLxGtbAQajyhxfs
0kIbKHy1kJq/Dtu50z6ZJk0AaxnEPunnJMwIKrih+VdESYnL4Yi5Vh5m0jI3bZEtl0LCU3YKv7pw
Bz/ZdX5vhgHn4ctGs27wS8S+Ox+H/kxh/dZUhRcC7ZK5ChX4aKqaSzMbrRdrYcPBiCNon11oSv9T
uuM6U2mJsp+syhO08IeDk469JpyScyx0SueqX5wUFnY/bt+fWW+tJQ7CPBxUAWtPNq+FLGhbYgFK
tEAcbPrZJdypDazVlKAi+vLPL4Yx02quQE+PZPLDR5oXR6/6UmlhS27hTUYa6GUzAB7ZTRKcKezf
ekd84vjbsaCwLRy9IwyNICJBgA8Xx8fP3OiHy3Ks7Pv3H+iNWhEyC7xXVB6vLZnDByoICuyR0zKB
M2+MKOv7XbOM9ImHh3nAT2/K/tRECQUcBEN8YmFJvFrFH17RQRvbQpRMoFu1MAbtub1zRm0+M8NP
ZwWcIExfoPW+HlCPqlED12HQDPYxIlzKna55MemAi+FtDS9N9u+P4embWsN+aKWsrEH2l6NFQOTY
dWnwKKKVVr2B/9KFCeTBM2vbGxUmkB2BdCjpmexoAQ4HrlCpypp4TVSZBu1Hj5lkiAAnuSKzVF6I
3M7CIS/7B71I8ltZpd21k+MjA76MDCQh/KzIXajjvfhRyDp4nCFHfLDNJX8Z9Do+R+9+Y/jhk9KG
R2q6djSOyrpyaqysCphWA1ESYYeVJ/qRUQY0YGPzy/vDfzqFQQZwbMM4jOobZt/huNhODP5hgIYM
uofyuaa/pzS3imqrn9etr08eM1+OzplT1gmBn4l8cN2jZ0R/IeYGe8yIZMB46/TWt7xtMUk1csLJ
qtzf11J/nobZMUJPje5dMBXfqiJYkEgg99jF3uyESx9Mn98fDvY5HvhwU+LG1l4SpxHIDsfK28pV
NJEDLHldPe3a+0Etmvast0tZXuHQ4uSPSz2R9GEmifGbYM+sj/osdmEK9mPe3jvtVOM112v6be3i
ebnLU4EjBbCt/5jBe7EvePGlt8+SxHzJnV5hYODNPf3pCXM46uLA2QZQAFXU6IthhpQlqRX6bZxr
kY9dOAX0EPTF1YT3mLOhf4UbPDRBlCPOshj5ZpwLi4OAdPVfg9M4DyLgDBUtUop7AKkc2kjS1z+m
xsiG61E4a36i09oFsRjW7ETcpSIfUjK9b0oPdJO9dm3Xjo1JfAocEPXJcpEeboPeIK04iRfU1qTN
tdfghJ2KIO7DjSmWQv6YTRL00PqIuecHA+cGJsvokg0zKmomZAv38FLkr14vYZIM89gpTNt1MWyT
voi9UE1xLra6EJRVejOoTw7FwkNsiDqUs2d1eyu1x4RFqbHbaBwsU8EMm4J7aSDt26Zd01jRMFHx
G77EYNVvOTiH+jhhRNzUpvXFIw/z5zC0pbmZncm+SuKpwXrMmaZ93dak1xp664XggT2lB5mT8POG
cfnRWaL95CLlyfLeIjm8jU30LTPHPpOKNeylRaK3UVletXPqHN9TM+9HGzpBbwehYcT+A2JWcFN0
263cZ35qk3SAt7q1T/usfKgQNH8eoGZ8nlV1b3Uiv+wztze2flz1v7rBNH4UU9d8igNt+YitXVMg
cBudn76c4cji5p13ty0thGpTm4hSI1ubmuEqtjgmRpXpVrTFk2R8MibhgTt7g/FSEyPEvl97zB0v
b4M5wsK/Nci5ksV17K6p2jYWlmXYG0jnCAeV6t41Yu2b3ruK44Dha5/GTPk/8ra30cr5Sfpo1ZUy
IjUP6ND1WNpuZBfS+6pq3+sxa2mWj55b73F8RyIgR3ept3qWVZ+7rsSptYjzeoo8PxmNkJmeQIZ3
3PgR1aZpkr+SGDeS3IIyzGd9vJ1UVn4v8krelrY3fi961eSXnjTyyw7NX7jUs8v8NIzhscnz1Ai7
PsucEOxVsaBbs3GNQqn3to4rTOKCraZNd64x6+42DfQ837rwP0gjj2N48gQlpzWpwBmkR9m18Td7
XjS8iAkzUVGykN8eMf8qTEHadD/jt+WGgbc4j86kJSMOgV4PcupJ/IDt2e/LfS7y6Wc95PnXrhsM
lIWtjslaY9RAHoBa7UtZ5XWzKbsBrbdGZ/K78MgEJewv60XUYjC9REOFVcGeEFxCaVqJQc12hm1d
XWd6R/JFF0B1vdAmp1i/Q0WERj80WVgZyrpWMa30lR42/S4Mr34yBKdNtH6OFBF2PPIK8rvnbRYz
legLZZX9agKD+AFP1+LPbp00NzXaZgk5Kg6+6mg7PtuQwlkiFsDtECRrdWBtNBTRGcc93JADUd1p
ZdXYkZaa45MO8fmzWCEJgTXQQJ5u3UB5GM0y3aTkDL/onSRgd0qd4W4xHIWKcnHML96Uxh8zVm18
sIdMPAAHLPeBSmDw1JBDVJh1i6X2cBLYsVEk2dNV59tZyyvvDUI8jTq4q4em/DEORjptZL7IrdPm
iPWSTJP3S58537upHO50iYolbO1J/y47UXqrx1Chg4J3eh4N7FQk0mbFb9E7+ieV6ybRxvaQ3MPf
Io9Rg+bhEnMjHYa49fUlbJrFtTcmPZgHiedyGxnzNOcRngbeFW56Y7+xOxtRpBhjd+PYUyevY01U
80bPs/IpsWTn70G07CfDHFn13K7IH3S/S79zZAMwj2Pb/0YWbvEpU2J8tM1pXi7wIjURMXrAmKs+
fvyEx3P8uvxUrOosFL1HyneI7ThhqL6lxb8b5BmfEPdZxaNrLeVnFu/Av9GxzyP5qG2bH6MbF+kF
EQ0dxEOpsNUf3fLZL/FX38V8pvNHN8mIWlVw2sw7Y6rrYUdOPI4FnW5hjomqO1VYlNLxCKGPVDck
WPY3JAf6NzKZNXzqkg4GfG/YyHqXejXB1qocL880dtEUZo0wv4H91oS35jK5jvtiqK5EbuK9H+Mh
ucmDzLgdSySe4ehYg3FhkmXBUmHFxR0N6rjfwB+CBUYOEikuKThkDmWIpXODmsL7ILQic0NYxjPt
VE0hacbCH3fUmW7RY9V18QONz9jiofEy2aX+aDRbr7fSZ+kvvbmPB3Pf51iwlTzmVSL51pTW08Bk
ScMOUvhZS7S1wOBq0zD71EXiL9rt4AZpGiWidr93KSZr/JnZ3Rktt781RJpeOGPqp6HPjCEybza6
MVzSfpF7HV+VhwK3nWzHMpBRQXg1dkhVZ01lOJVe/CNhgX1ZOLj/tDUPz9kGwTotRleaH0fXbPLI
JlrZ3LItdUQK0Ekitj4oodENo6MRGLI4i7+vpO1/Nr31aTSXjSOkR+F9nA2DvuusxyX/d92lWDDE
HsHNqGK1TatrzV2i7CCLstkZ9T0JkDK5EMYUfJ5MX2SXedfPHwgK8omVTcsmuC1ro9pUpNwEJDCt
DKHBqe071K2KfGaEnjJMYL2RwtTqixsWxSIwxDMcv0IfO3bxrrO1LA+9FIATezO/FDdx5gU/nd6T
X0AsbUKz89h7DPwln8gRz0u0oF1HYLHlQKWtZDAwoycbryfDkdY3NZfslSl1nhYl1awTnE69aYS5
5rPUxiIwWzDO3Lx1BxHcafk4PrRxmt66uJPepanhqasaa+EnU0HVZfc35oe+7oMknKfcxiVigrkY
5WpQXyn4/DYk5t7MN7Eu2SR0IysmFLWzwu/ImYb7RJXml4Kkb1apRRX2phCud1sSHRAFtpB0rlN9
gzYh+J0PrvZNmPQv9UWlDmxHwrQig00Tf8w6qXdmRpG0syxlkJ7aS/JmTA02CzIJc+fNQdk9uIM+
5xtnNKfkge8jxRNsTGLkew4rUVgkmv9FqiItrwizqMvrkuS/KfQzofJrvAB6iCmlXvbkGpR5cVng
LfFBYO1kRK3XCSfSKCK60IRO0H9w8IAi3aCrimrbOSVhW53o6nFvakr4e8+ss/YKW/nCBAfM+2Sn
xbqT74Opt2E5CTUShi7m57LX8keScoJ529M7IMF70Gwn9DDBedYbnJaJcXEm0qKMAt/wbgySYjs7
eaE2YgqKT1CgkFvHQaO/OJWXPDnNXJlXJpKkq2b2jGXjFC158kWgKK2ZKh97r0h7eKZ+fkHEmcyv
fPI0P9TAZLSksMMpQygaot5IjGDHcJq9UmwHd/BWzlkXQJHJlvmiLnxKNCuYmdfK0bybYtaNauuV
hMzdlA3Z1yHFlKBeSbUAz30CsB6MypP+rqEu/jlNY+LtlrlMSvJiHLO+MIUDc7lu/PT35OUx90Z1
8oF4DP3Wic1lvTikhU0qffMH2+X8wsfkzGTNqfK+saQDNtJWH1sjTePL1oz7L3ob1HewsQsSEHTZ
7Rs5FdjyEYImwv/F3HksyY1kWfSHBm3QYosAQqZOptzAMpMktHA4pH/9nKi26SkmOaTVbqw33axm
AQHA3d+77wrZGdOySanm435MmZiD/csL9pJh2jidvtYXvRq1NFZ6YvRxNyzkDrot6dz2TBUQ6qtj
qm0lV09ue7cukXJBQnNYYWPJloTwYiSIYKX675Jm2fSgcK4TlmPFtm/PmXqEGC+uHLjq1j7D56IL
8VMv69tyzsou9vUqmfD3nIQIE0NgSQFlwV4x3V75+/+Vqr7EORD6TutQTYVUhRgmDZMmNkxXpPkH
hPMXYz0gDVyizvIBeCyfNctlhZBtMmfOgNXp4B0PX8fMprdbM5hRvpHwHHwHwHnW32U/9sdMn+Sx
6pbkm+su2T9HdTBk1D2bAeOZA3oeZP0N3yXgQm/6uk8ZYJrZrtNK+c0rmwSVpp1mf+jvf8aS6aLP
2nDGIAjiP1M5HCuhnLYGfjitWIg1uYxmWcjvjWY6ISNu8+33ffsveGrEap1JYDCjgK4/w6WY75hl
ZwMjkY0ynDu9hoNSUwGJcNXyNcmI1HKdhi3QqMVDqfndtVgDOx4dc8KXXiGlz5KgE2GlEbdS4jVk
/+GJ/Apowf7sDOdCPSEs6MenDydTb12JcdhKQA2MqYyGNFiKDpcPX7sZOvgVY9Ouf/gCz+/0E5oB
qgBx62yVDOj6CcnzUk5HVhRXtdrxpC0G9gjlUGBniHv5Vnro8HLfGtVGtMufnKx+vjYf/5mY6ulE
ODG++PEXmwQAlH7DtXtVrMe2nP09sUHyRZrNG2VwcrPUgANS0/6xqMLBgBguB/MxBthMBX+88JJr
hB/NDoWMNo9H+p36aOmJiBWgZxY2a/XM4PtPcew/f/FwXWHbMIaFiYrm/MeLar0RVErB1bTSwjoi
W6EzUBQ/rZNnF/yDPwYd/IwSsrGQxsToGVYEKMunC+r5uIgO7qPU2nbbDqgKU5tcWLVQY3KmuYkR
eYvNSckwFoyy1FAKh3A3s7tAF81Wwco9GsvIbM/Og2wzmzZV8e+X5S8eCscgOyBEE1D/zyS+uZj8
LjOXlCKkc8O5BCDX24ussLa6ML7+/lq/GERDuMasCrIgzMGfEqdnTa/qpfHgO01te+EsTMY3MrNM
WtrMWbPIyrDs2gyBnT6NatFSMCRcVEJMJzAl/MO9nN/2j+uOFwNGjzocvj0Smx9fDnQ6x03PLBIz
WYf62JrK9Td9ltv3tdHPd5oQxuuSTKqKGk4fvEwtk/oKYYX/VdP0oP3De/gF3OojjGRiQMwsJGbz
0+6TW77W/aVXmIrejEWlbMjp1BmdKv3bOmvBtuus26Wt8MNCEIFUjZbYijGZ9n1RTC8TMGA8djKJ
fv+gfv5AzvfF5AneE3KWz9zq3lwCax34QIqqrqJFwWLwCDiO09TX9pUSf6IY/rwnQWVl3HA2EjkT
rD69l0GbdMH3yMC8mf2nlSkVI+1BlhQR584gXSmyixKU0SJD7596MNCQQO5BEcAX4TJB/PQS2HgQ
Cgc47wjRVtFAkxbPQf8nbcovHilfHksBRQzyyJ/IdK5bKOPMLsxsZX8poU7f9CT3bUmmkAfEVuuf
5Dc/b0QcLMzBWCgwkzl7f/zWS+AJTXM42UbRp9cObklRUzTexh5m+YfP5ReXQhhMhA01xZnO+mln
n2qzNwZMq+H9jCpSgzynBgMMKpEsf5hL/YIqwBX4WChz/3JxO9/L38ql1ENkNmU6Z/WS1Sd3bLqn
zK6rjpFig5H+lC5zmGizvKgDTd/PyvxuTnkbwaPUN90Abjx6uEPZPTxKMWoqBqlJtu5oIygHqZ2P
pEb8ybj4l4/HtLDI4bxFFPGpwpuCBbpnymoCsyq+MTiaTkY7G1usn9Th9wv35x2FmTTvmngyAGuP
gvLHxzMhjisxuMs2zKj1+rrH/cHHo1IO36CLVz28LZi7Zpmq+lgsNgZp2G1l05vAXWCIe9WLeuPX
EL8ii8mFedtlQRrsf3+Pf/EiftiFYUvgKYmTGnUoWq1P92gNukwqXWUbxVRwfUrzBXevGdlGsKlA
rZco1aa12rlGk827YTHx1YBFJGEFl14SLcRxLUjR3Z6JBVv8VnSiReKHW81MVdnCF2cApF3hxGr2
26kUAxFHdpKboYkQqQuXkWDlY+1Y/eVY57IkKCRdYpnq2XLQxkRn9KCVy3olF3M0/7BQ/pqlf/rp
iILOo2+eAIaKn/aaJKnpWtuE4ovqbjdrQluiSvfLVyAIq42UPxIhAG7olVG52lW35WQ9p+yhZbxE
0LOsWLa0xBkTA+3dy9ErrNeKMcO9lRfrB/nKgIZFYKt24w68+pAibHwt6tYEaSABGFOqJc8kQ8U8
u//9Sz3v0J9/GPvo2VmR/+A2/eN3J4hrKCk7s42m0++RS+ptun6d/0B//LmfOEfj4UOJ7YFPMXnW
lv999fOk/Nwg521TjEl3UdRjsOxks8osqmq73+XK19TD2icNEHfe1PveL7BIyMeujaaOweYmI6RT
i9JlQIIN4JGY8eQvhfoDoennp4HYDU4s40oMRMih/PE2XSBuY2Gat2GAs+zSUTLlos+L/+kzZ6Gz
Dfqouc4r6dPHBDTiFCxWsKTMS8HC4Q1sJkVo4R++2vND/fHdQg45WwedXc3PfcuPv0bjz02J4+xm
7rosIlfOCLEGIcG4Hpp2V6QLnuW9QbaYXGx57J28dLa//6U/1QcoA3ieaLHhQBEi9enrmvVmsoTi
Dmyz1bbS1tvQQ2F2wZA2nUDyhiXGjT7YmYwHb35/6Z/ObS4dnJ0vuCoC58+qABz2+5HUbsaqs1Cb
GbHJ5dn2/45Nx7jFKaTe/P56v/h0zs0ovigYC9Glf3rYCascBi2Yy9CV+mGp7K8r4vo/vNG/CHU/
vtKzWpuG6KzJPNflP77ShIZ4qNYJLyi3dp5Kv0dWngVngL+nasjiQpZpGUlSRaZzpHtD3DqS0bWD
EDYDMcHDaK3pus3l+KHZRjWENnPEkzfa7bhnwFA9WZ67vCdaNrIPtBJwXZqzuoPGZl5Vnjd4W3PO
PULQVWvJEPjZe8XfJ9DisSSqPFKsKZKwDQ0LdKHLmg7J8drxul07fBXw6NQZ9Teadk+obJF88ytL
THuEMm66refFCmLGsQnqXYjBVVRqcAOiwSaGKAZ/ru0oKNPU3nLQL3RhnFRPZoKoOuq7zry1mSm1
X1pQoPW0mKWCWL5Mg4hhWi+0KXKpjLDpBtKjyimVzwpWlhFlOJMuUZFl7cQTBb7fDaUKqCiU1V5r
WuIN+E4SPRBJFsttCt/KIpJ26D4CFC/JPjNRv7x0TJwPjtcNUDmzTPX/3i3+kcfJ/+lc8oPbyW+d
UP4fepyY5zTw/7hK/ORxcv+tf//R4uSvv/BvixPT+hd5Yvj9YbcPDsOK+4/Fif8vTHSpTs4UclAz
Gvn/dThhS0ARhRcONuu0bn93OIEuC/OaDfPsFo5jyie3i3/bzvza4YQC+uftwCTJFHoebHL8rj+L
tjE5zAMv7cXG7YvpmEO3iKeqdY6al7ZvVmuMT2bPBHjF8ywc1uXVClqN4OOhv/ZlkpzZfPZ7Ijq1
IRrEP1TZmj1lhVJbZ1T2xVAUmJZmbPrPOIrKXVclTXaiiWlukKNVF3Mr8+9zauu3WpUTNKIGDeS6
7O80OYsro2DUXObzeINJyHCJaKV7RN+Pg+mcYQLvjE5kLp4Wl0Mu4x5C6UMxCBIbBj09DAYaJzQL
vQwJKxa3vrPa9zbE352llcV76/no8LJ8PjCRbvbY+A638zqr0zK4zn4ZMvNCZYaKW8mME/FAedHK
+RK47SbF6jhdvLvKwKVfmcZ9AkVwc1YyhjS0UIIZO74FfoZosjXiJRlxn8hXStHO/JrMEKzmNI/z
ill+5R372hM7sp62UPqr0HKzo2lV1276MK/tneZU/T5LnfkGZ/h6WxMEi+s9Cr4nImnWC7ylUu5+
HL75M3GWRP3Ue0OZZIrWHQbD67y+G0Wm39tjLQ7aan9pVTO/lElg4dNraySj4aqUWVcFusGdMvrm
NqGOu1St3z3MDbxW5sTu3qMY/ILHVB32bpeOYLjVfMzE7G6GUo6Pg7UwPpyzagGEEsE1Q6mPUdSx
QU0Y1jAowyqpMfX1rSJsvCH5IN082zGsHG4tqwvCpkq1XUf6RtR19rWjJYzLWyTdcnjWJm0OM2Ft
ZgSCG32xD8QERsxaotnJxisxLo9p5+JyuuiIO8d3z8rvnNLK46UsL3W070efEf1mqFW2tRAPxa2j
TsO0nIRGEVmTvtz175nZ47U7Mh1qcGDgmGDKI9Mxu9BItWHEIDpuQsL/iwgFayOv9A++8MZHCuPy
ZGQ+A3ufpxOmswqhYwhUqzUgF2pS8IQ+KvImnsVXUzCxHAM1hyQ/LQdPHBPKXAhGlozJR9N2xIug
OlQ83ixJji2xtUszlZdIY6gt4W9F8Jx3fmERvcco7gMJl71t6TnMUGaezyTGGG/WGcqim+5cHyba
6q27XIdy66w4nBSOFRq9Fuv2tK0wZMbILETsZYcj8O9emLk4mlPwre+Ng7b44GbFcDKcAqokI8Mw
pQii7126uHfS7UTCcIwN4mkyR+grmCRFnZVN8WyXJ6vLjeNUCWbnmr51ekNuBlTThxzDuyvZdldy
8u3bReM4Lz3xIbX+wSMm+5pW5hbmUk531uFuPdUOzxyXYc/T3pauLy+kmxd3vV6MYbHCFvUIPTbt
BQEyHjJu6Lmrv9HttkcJb/cYfNvuqc98e1euugePSNuUQ5JeD1hCY7OXvZhVre+mypgfR5iY27EV
4z0cmEs8YXhWmRZBBTt6ct5UjfW9qPNDb2f5pZsu9mPZKDjo1TVZ6ASArAyfe98GYpznj2ZNoFXA
eHh0llpEY+/np0BoW4uGMxxs7TkQGHs0fakivc++JKqP3CFvd81a7z2D1RT5be5d5HnePdoMkLGv
6D+qrIAw54w3ubRD6qdLzTIO+To8tgzlsHoo+CaH7j7J8q/N6r1543lEVnVXHkc93trEEtUtxz+W
Tkeng5GW0tUeNDj1j0Kr60sAZvAiT2tCUwlvmyxV+WFN1L15WmNeQsz5dwTYZdRY1Ry36GxOOMnK
HUaYbHcSx42waIpk0xm2dhw6o9rKYlkYvVWsJ9HNVNON2vUrzLdsLpztkiEPsoMED1Q383b1us5o
2lI31mvrXcEYC6s5MTed3dDTQJE9rcR8n4JJy+5W+oZX8mydMvKywbia3Lq/xkDwaKflbWKKrokZ
uuXb1GYAWhITEfhINxvDzb66WunuISEUz6mTr1deL/tvQVk73xZe25Ey6tZgPA/Ncl7eHUb9b2sH
dap3khM/RHlRlZoRVOCDz1FE3ecYh95Pq/vay78Og+FFNjFMeDIYzWM7qOmuM+vqEVsnBddFHbJe
x1Y+NZtbUBn6tRXhgwwL5T5rTPmR/dXx0C2vq9c8JEgQz9wkzSJ/KrmaRPkxZ5BoZI5VpNC8KsJX
Bghz9YT51mW57DajZspH6ISMcxojybAMw3mEMPkKG1CzEeKuUe7ZqmeuyKOUq2YffG3RXqypI0qN
AE8/KrvG+2Lrmg8/runGF0/TEMUDdd0M2jgdAnx9L8wWdoe0CwanZl6bgKTp1F9YhUznjZH05kPX
cEhNOVHEcV6P0/uo+8ybkmZK9kYpukfgaeeLbbQDjoxdpqB5VI0b7IcWQqEYIXRNptnfa5bf3Jld
Ju8pRfzQnBsXKd8oQ1mnCVNdC+hBZ9NqA2e5ZuKpLichx2NWVt3OSVT50NrGYysIYuXIQ8feLdYx
V/3yxvOAa6Nc0X5bcW0PxZqN31P+T8DdubQevPXc5BWpyQ5JxEbOXmndlM2upXvaQOif7hi0x8J3
+g2ePnmUJsE94DjMcf2KqNg7rfQ4idtkMw5zsR2D6sFdcanOe0KiVkvbS7nuKtiafhNpurcDyMSQ
Wb3r5nbCsCXKGA9QyQfJep1XbXLhl+NAcDuWj8b05k/aUoc1G8XGxGf5/VwunpjpBTd1KgdBf0NM
np/R6SRj+yamRIvWdOzOn++lI8ZdAIGqIIUMFtow7TSVOg+2Mc4RZYR1qVdsx3q5pNvGg2tkWio2
dE8iZjTch57lBM9mWMR9Aacs9gs7uEGwI99gIjpAHhwzSWWKeFSQHuui8A+Zg/lcblH9pQMOHEMw
u99cT76vRGM8VMBnPJy630F5tL86q5PF1F6SE7THmKGnSJPCoO9T1b0DUrrNE9GfpSm7uSWswcuM
d6/QHwNrGKMentBVG/T2Pi0Eu3qbLC9Vku/1VexM1qWjNRepT2JLgjouJ8g2VKatP+a8Y6hHq5me
OISab1OxUqWouecfd+kOm9vZCouqSL8KWRLC5ffXZm3ERbc4F5ZVNndOh8EO2afZjcF07kX003Rq
INs+pOQYXM/jIPdutTaRdBe4L/Ni7wRxTR9ww5N4kiajaXD5hzmtWkqBRvjfLUxJWaqOcHdmRznb
tilEQIbSBqwbd7pe06NeIjpv6p0zezOnnruvEzePCy2rblLYikfVmoSKSGI3Almk1zrMlDrOCWyJ
ia7RIiNNxhhdnHNozPx2VKv3hDVXcDUrkutwSVrxdJmM9gFjQgnfp5Y49DrZGnRs47mlxTYux4We
8mdmpBWvsID2ljbEnpHcB9VF7ithkVvgsioGJXZj4U9FyKAuORTVZHyHHin3XZ2dvNwaINLn1qnq
4ALByF336GjqQ99340GNnvkkfAOjIgphuGUmMeEbgCDIl7UgUcdXeR6PHioi2GsBDX3lJBfAXlgZ
Kb1Ig9jME6Iu7GWQMeMPXKa9yStZpbZGcWauqQz/+s5zGvzXnklx3DnDLs2b9nkeKpvvY83nmgAa
imJMsiF++Y2RbXjKRmTKJjnVLDT84sre1uk8Mivul0bOsTnPkH+FF2hf8CNa1UHzvBTYGLACnNSx
9p08w8OVBAe3OzU+zb0got5H6AFjoYfm5uWj/qVJS9PkQjnMIIXq3IiqWU94cLr/aDCmimn8RQy3
wvuyuino9JnQdLcUVr3T/MTbpo1qI321Yb8wAbJ48wRhTJ1vbbo1F10oCeD7Us0eiZpWUV+z/6fb
IqWQk0OvE5Re59eJJvKtlTr9m1mcWcxaUbbfoYmpt7J1UuIn3Hm7tOLLJFvYasyvZqiaFBr2QDVn
ks21MTFGutJgLqrVvaiZg4ZW2ddX9pngUjRd9cWkDWBjoqnjALE3tcUNwIy2X3k64wFZoBtlU+Vu
gHPmbdd5zgURii8d84gIubdGAgB8zb1jTCgA64Qtj2Su5nodc3O/ZChTrS4NNgO2BVjOadPR4HA+
Cojmu0qr9cjvW+00awzOtdlV21H6+inh5IvrpLcOsPbFvnBsLc4KQSJI5431s1w751B0vopGH4K/
co016rx63fNHHKg6eI69k3NpPLnzpMqIhvVOF8F7zfcbmmg8Auiy4TDUaawNotq4Jn1ynQraomwB
YqwHfNIyP7U2WcvM2C017TS5USfvVWbdzb199GXhxPhQ3dAwvI7BV2tJD2Yhd9M4B4e8zqlxEebm
+nzX0vGFuLMER+JJvHDB7+3A91FuhmEenrnRl2RqnA22Uk/ajHdAKYrhzS3tb3ORnaYmdzcKIjfZ
RFtywS8XgTawSLoaQ8jsu+WwIjS9g9E/mjQMweTEXlE/LX7nXSz2+BhIDb7e2KVQZ5PLvvLwvhmq
6qq37IYdqPL3al38JKIvdi51GLhhx/9qSmd5GNYWypZPjhfSZj5ismGpDi3iUhqcB6h6MZRH1Dk2
u7wxmpNAg2P15ZYwWOe+V7UGQbBVO2E4L1OS+c9shOV+zstX223g5rda5/Ojc0N71JtVxZ3ZOjte
fRslpnT2Q1J+wdZIZWxt+XmyMdAr0NCHJhXSXfuXAsBQCdx2x/SqHfknyAOEPnmbVG+TyEAAtOMv
QjEJlvu8UB/kPQ0REV04ZTUFhLapS25QE9DvCO/Ryhsm/J6TFAc7KMb3YiLb0jEgGIYsndjqFpIY
iy6czEW78rwpuDODc8RYn/iXgsbIH4dLPAOrawfU5mSJ3N2KdXS37mDHjtP7sL5xiFrIpt9Ycr1M
Vq8KA4cCUwxXgQg+itF3KX4aAO1KxotmnqxcmFHpCnTPvngYHe0e5Rvxp8IRHEHyZRjceU9Tyffq
8DoEGqZQTO60F3bq8ws5kHBqwTXWPk7Oqq6NpXpVNpbXnjV5+2GiAaV5geFUSyrn/MpEV3ZY6Je9
jn+H6ec7SAvYj6w9kaHY3ZHHXO+A/6POWSl4yA6jAOHqkzTecgZObKzma+EIP25mRjTK6qNuGpNN
AK4U8/YwjNfg+PpTPcS4ypeYMahbxEP3whAH0bElaQ4GalaBkYSwDaZfqX3BectAN7kvzXdY69OO
YPV1K5c+f19wC2fWlxyryXv15HQaKNeFYVS7GYYxYYvGPWeFvB6rsTuSewpMQSpdOs72KYF/efAS
OJouwzjHTrZTP9xgSRGvAzGnc7Dux3LScUMnH8gw2HDSpjlk4H0bMTjTzkAgddu7OFtUSUJ06tyt
kVvIpzlwxmtZNnqI/9lzAPMU/mexKxO4XEWZXJbU4/suqfrNqlIztGr5MNfF1uqLi7buv3YE68Q6
3KQw5Xft1iVXUJbFs2U0/W0tvS9D4tQh1rvUsTPp7RiLT1cVeMFGOdp+tIU80KL3Zei1a5TYZ1Kh
nbrb9mybqhfDioeVeRv0ucdeqhnvtG/vWB6XFPO1eegqoHhshqJSJEmIqG5jU0bHddmxnlJ4zdak
4/8qHGeTLYFAUNG04ZRitu7yX9pMz09mnV6jUwqtIEXL09eAf3meRkg59MuuqpPIsYqHJbGudOat
e78npKsUQDzwh2npyeOOSBDKPnK9bMawR0P1llp5sCmz5r4zl7fBchEZ1DhylWdBTpoStpUjUA+N
AhSjH3qChuCudWftpzS0O9PFkUyQ/pW48LtR++3TCkRPL808QhkVYa4j9m7brmHq6C9MG9xrMt0v
dQrrYFqjYsBtvNTL09w0T2NvFHvN1fOt6/Q5VlQ1n80Yz+woV2ZCUt/5O2n2ZDFxXNRJsMMN4pbC
QyfPCAnMhN9YbXhLxEo/LqvFNtLSYI4sUEKdxu8ZRdk3f80+CCNBXEUgbzinPh7SU4dQRffXayGs
vfBZnNRT+U6MyOGyYLhzJrRUapSbNXGGu3ogUS6vni2zEAdlEpBYn3UKvXGha92t27i73tJcwhqo
k/NkV3bqpZ8pJ3Jcp3xV29ZGAViE9Dz9TnPt58Ex09cggNqBYmVjmdVFN2UfHodiOFo8N4+S7Nmo
efATRq9u5WyUMU237VKczEFu7Q7KQV9ifj8sFphBvukyLGFSr2m+2Hhe7girP0mkARwc67xVq/Um
SvdYJ8OFkbx6E9+VteTfUCjlKJT4As/CPH/oYqPHhCp0nGY4OfDuo963SlLj3Ntl4nUFcx8nMqN0
qutdMigVZ17HUUtMAC1nE5vJlrnXl9wNDgY5qWxD9H1VhYAoXIaVnh7KgfXgZtZ3xq7GRbYaNqRv
x9pqmdtfjGOrXfjyFSbFs2YPOP0VVuT04ivqxWnbSTIzR3rBGB1yDbm7CzIY0s075yxUd4KSZsvC
Or9ZXhbldeiqlibqxbfeRvPhLleA0CEUjg/0i89m4aB8cVEouHVm7eHbF5c5ZOsLQ5jOF5WyuWs2
6Zel/aSNxVtrTtY+mKA1qHEvuvSjbGsVryhnLuZVLtFYLNUW/JuyBbtxb7owcv00jxwmi1w3a9mL
UHXuVV27l9m4kqNWKp5el5H+CDecYbf+kjNr8BfTgXSWyL1FHseifZNtTIREKJYb3OPi2eh3Zvl9
VY+j/oL3RpRzNqqSqFQih76tTrP1u4oCcmiKG1fJKhpLXYbuUE9AWNkTem/tkGqu4nu88NjNv+gY
74aNpVVfs9F0o7qx9KNn9uoWONOKCm2AyaxjAa7IgzhSjiYXMysLT8x7SPdXg+bOu8kU+WXlpd2m
k8sDzgqbwclO2dmXxoGWGfnInEJGBs+mXe9HVci4RUZ4ssuiuuTxL1tMH/bJaHOjbdZ86YOFnapz
x+dRe3aCaWuuCB0qzw0RVE0bt06KaLWN/t6uAdOg9x8xvzmUrMQdJcmHq+VxUqYnvTc344jeMGmv
mMAnW9qjrwFzGLMVsN4q/USM+K4KUp6YKuKaxAxM6mOtgrtUGG1k65k6usrxN0lOeIby9N24JMYp
W5wxbo3OfloplAivmCe+wHqGdil7jCt0dYl4xN8viey2tFMVhXYnb82JdEDsvR0Y/VUDeusOHN2+
/U06FRZNPfK45YPss3TrdfbyUrLYaUDwgJ/vz7Zsbs5H2BL8vhvz8mCQRD9w4jpw2HPvpYP9zXG0
9UZ3RISVrZeKSdEWg6J4Ijp5yL2NvoKoAIub1L987+PN6FnbNSju+xHxed+k9asc8lORQMvW5rtx
IOOZFFhO5V4+NFRN+Urd3Pdi2tQwkY/LxNii8aG2YgPxwSCdNGJKiVWX2q7whHPqXU4qQLD+xPA6
TudxDd0WAEF4LIRA2CcBMEtOHfSxNtQ95eqcjCQhbnqnmVFGKHMdw3Hy0NEA/3WXi+rxWdUnBW4y
s6lMoHNhkspLANLvbdcgpEsEGy+TZS9W0pDXw4SolchYjSw4jkmLjmu/+ugOKda+IOiz9oNWiz3a
tBx3ZgSXW2gSc7Rk8xC6fRtcSoEzO6l+Aeu6cTJ21gKqsTAK7wFllLOZxwAjecqpAwIU7AOUcLMs
qr2xuUzIMcxCzqA01sXg74qV1tkQSHC4XHBTgL2/a7poqe58qW10LNa2npjB+FWrvzHnv9BqN0r8
Jj8E0sqeTNRJEVQ3azctYtxOtigO0EiRQSKRi1djuh84l7/xckU8NT7edR6Cq5BoQ/1Jq6T+NaO2
6UISrLNvrchyukkQMX8coeLzID8cWB8XWeXpb32u3J3bDPNz6y3LYwn2vEGe0yII6qpjhiHEKPKN
AxyaWy/QZ4xLICFnV/QUmiMb4XUS5A+1GpILzD2b20ya7vukSwE5jj4hgh/URStRnXh2IUfBYmJS
Vw2CqMtqIHuOPB6xKQwnv1znsSOeUwXHWauTLeiUpKqthsiSiXnZLD1Wgap5S0V/Y+fMDzIdLEk6
QjsQyuZd8UGMWyNgnsAL09t7yr7uNOa184JUDNrFOQ31cQmK4jjWtgHOlNjXZF+ihy+DWT8i2LZP
TmmoeyLE8gu3MhbqjmZYOWrN9BrV0nSq2tTdDVilhhjx+k+zvfRfJ8zOozrx4aYnuObPva62kIYw
CLRGjsVZRXVaG3d26bcH0+zkc2M66wWMi/bU5ir52qNQLsCAmtRwwRF7pMNJ3Xydz57zdu5ZBN/I
h0EzdLYbLVVfR8z5Qg3S1g6o1Dq1yyPcEu3NWwZol4M77IlMHG9laqeRrxZmck1eIZ4uio2L0Pwk
EwnRSFBclHI+L55zgh2EcmwEqIuo8YSJ9jiZ5r2O/9fJSCGcrIvTUCF4FZbaqXtUDaNXIIaBINCp
HZhPluVdT4cf/5fNQu5rH/RWFZMX1lPQnBKMfcA1VRpb0J2jSkszthi7/zev6B/RMX5LtPiBkvF/
Ejf+H9IxyGL5HR3j5q15q99+SJw5/4V/0zHA3/5FUD1xZvY5RfOcO/Q/fAzQp3/pmPXoDq7XiEjI
TvwPIyP4FwQJaK9nOhyUOwxL/8PI4N8HDwMKh22dLdnPDIt/wMgwz8So/yVOwToKYIJB40XKEphI
3LjzvxMQG8gR0g4WOxZDRoieYxv3Jjbfe8X8IsJW2LzS6mk4TGo1rU3SmMFd0LnuJYSlgoQGvYzM
UdrAPPoUIwlzdgjHhSQxdtAi4DN95573rxQ6ysbzlubwtwd98+/b/HuaivUjj+6vu8cNEFMvSCXO
+f5/vHuDKNgggGIQV5rr39RZwgwUNTV5remaR0PjvKAI1EnKLbScKrTJjuuZUmpx9jhha+fson7W
bEE9tgr6cAy4xHk51OVRNt0czu74KrP2zqHxej5b8XOwN8Frwq4N+GYVM4SQItggol12gqn0CUMH
+lQ1DFEdSDcemqy90qc63zPS+m/Ozqw5UiXdsn+lrd4pA5zRrKsfIoIYpUjNQ75gSimTGZzZ4dff
he5gR8rTyq42q5dTSokIcHz4vr3Xbrepqw3brPfMLV349NQUhdp/fUN+vx+odXCmoFhF+4Nd5+P9
sBu9qPo8EwE9DnWXS/Rsq7mvMbH7KA2mRGRPtT6TetI3w4+vL/2u3Pk4kkjl1MHe4ZBzloyVj9cu
c/QSXo+fvCfgJphT3yd+AotH5SWK8iomROrpG+qcDUa94QF2RXacDPn69cf46H9bRgTDeZHSCmtR
P4lPysoqll02KK8LxkEYK62x2eqMOflm3oNlFvOB+/CnyMKPcvj3S6J99jEEOhwZ7HdA8l8U/IOM
w76rXUpAo+5g8PSeirq5adlJrL7+br8/Xbxfi7bLsYGp/aYzL+UQlfbsdIGV5uBtMM5Xu7Cyuy0I
MgsdOXWSFlLnMR1S+w8CYGNxV3x8ukjKmAxMYfM9AdZ+fLohTzaSsu+CLCSnp5A1JlinzDZeG7lB
rjd3bIbClcrbTWvMD2WY5v8fX97n+4uFGAZlennwf7nLrL1OFlLUQlcTPulh9aJq5ykVOee0sQPw
YmzL0rn7+oZ/FKu9P1kfYRxeHsxlyPA/DWlgHSh1+6QL5NjasBsjGhoZeqWvr/L7+EFnzmRuIM3E
xvY5kKtHZEx4rt8EwCmRKvhAd0Fvtqsyo77w9aX+5jFyLQe1D9lLFNbff/6Xu+g645jVrd3wGK1T
X7v3VLJ/UolAOKvreE7ShnrzlO9nsJQUPB7/cPnf307PhFxqL/o/1kL70w1trRkyu+DynTDfGnr9
umq+u3r3Hbf03kB1Vkl674kCshG7t7rmfx9Tyl02/VL+X3tXUypa9ygj1pn7/PVn+5un8OGjfRrg
XVvEQ0g/KsCDcjRL/8q3uh88mv3Xl/mbaZJb4Oqgn9EkY1v9tOA6WoE+30QNm1rqFgjOzqvEQy4I
ZeRsELRauo31+BLbeQyVOZpQxbDd/foz/D6s+QhM0Fi/2Za8i0f/+iolKdKkhZgVZF4NW8SS/maU
ov7DN/0oNF9enuUqbCsQeZo6A+7jC6tXeO3gQHAVTm/RRK03JwOU1bZRbfD1F/q7YcUL5C1mN9NG
X/rxUqmVYwOy+4aDqmz2c+Q+0Xil9osLfjfYUOUSDxbM19f8u68nlp0dDGBgk/qn5wiajOpW2jaB
Jfu7aDkak9L7o7Pc4xCLt6+v9XevLX4rUMGuvThO3U/et5ryEQ7PpglysPibAjIOQdsEPEdTxSlJ
puNOdsmwGjvvqUIlA5jJ/MPT/NtxC+aSb2t5Fv7OT+9HP4acnru6CegSXPos8Scgx+m2C2fgwz11
MFdcGFRJNlDdduxbb5KBxJw/3Iffd6vQtd/nf0x5LEKfHnTm4xw1YwhUtqqesBzeTIZ5ORndnTTk
A1s7CnYU2mr7lxX7VFortu3/o7P+m/3mJ7zjf47pxZ9CAr2D00D/9ByGAodO1EYN6ophCtJBu/Az
vaIdksZBRyWwtWg8ZUm2pce1wH878K2xsOn3IfbpOgSVJcyyzHJTWnBatkeRrW+aqtQ3X3/Q3wcn
jm19cRXZfEhQvh9fCN1DYAMG1WDhsu6TXnjH1Id24tGzndG5/mFV+X3qZCnB4SF811ricT7dlXY0
nR5fuLEE0g1vWZbc2lAZfnE+/sMgND0+98ddCC85F8Ptv9CVP/uL0zQ0CGF7L+yY6Arl0yyyJYuy
vVIR+8okpJwbQTvc1kV5VBGAZUJ2RoQNVGX1rEATLCqEJgrraOZ+7xxv2HcjYROyLMw9jVESLeP4
uqG4RMmw8GjDcoLH0byh3WGRfKleo678gwfs83fCaerRzsVTjhXMwEn48Vn1tRXbVAIUHhWnQ9GY
F2tRtzJAcfZiiukp7SPMOkkeb/+9McJ1TQ5+DJH3E8PiOfjrKjD2ZezIuJ6DnoMbDd3Cu1ZRZVOm
tsJNAtb2Dw/v86rzn9dbeAm6zQH2s2GYWM900GUzU1iep1OV6jZVEkBkX3+rz0vBchVSPrAJkz25
7JU/fqvcSowi0WkTmCGu91nGP2aVfO8seUFMSeDD5//DBf/m8QnOn8TDQpbl4LN8oL/sqJQcY+xs
2RSYkRs9SQAhASzOF7MxXo08o/c6JMmKsO3yD9f9FLVjg1jhBbc477E5JR7e+vRNscp1aed5Ksjr
kh4hq59Zibuwo+Kbja1AYi2D1E7vvZlmnHdb6sk3VEYXWKXe5qp4Mg0CggY//hMD4PNkwMfigMLc
6NK4Jvfj07BSZdS10D9ptyCk2oQKTLYMEcr4cpKHr5/1J3Pw+y0AhfF+8Fpen8/4l2zSenyPiWLu
XSBFM9zdSMgNnJh5FXE6CWY4LhtnNl54w7aAsOgqQhRbW8SLMDw89L/Jjz98ps8HJczcLJKcBG2m
4OXQ8HE8ULNhPleIgqY2+5U7c4ZIxYU+tfFVmQSml84XY9lXJxR8FB7SrHFXdVF3b19/DMfiMn+d
KZePYRJ1AQwDR/Jvt6bPazFEvTYEBPKIN1uGz9mQfBt1s9/h3vpJgJ9zN7C3QRxr+NFNk8ppn+cU
S00/vkaJeEDU6130Q1btVePChHMjvHIlco1TTdl1a2lzde1qTfxNzpp9yKzZOPgloMNKz8tnuyDm
phKz/h3iDMw6q/J3fdzTXmhKeA8uaaatQms3YVygsFucq7Hc1XWJFHnCse2MpXlQVvqjpL52XLjb
L20H3awrKj5kj+EtNattaZoP9SjUzZTP5cobswH1Q2ufayhiNIDz6lsBTHUX+4ULqhXyKJvRPFyk
qArNdm2dOy+lKuLojXdSo5HdZy6thZ10SVL8w8bl83pMbQj0/BITL5gqfOvT5mmuU8/K8gbbQtGj
zM3r8N40UGsUs/5g0337w37Y/P0l5HoLGsRAQGsyD34chAVNYVTa+RBINwofegOHTpG4Np0SPXxN
8FQkmxwO/hrynLpxxnB8zDXyKeO8cU+RWzm/BpoEmyJV2qkrQCGu8EvR8G9qSubsXHixM31SN/rk
m2ufOJ515/KHdLvVdwCZjLPV9snu6xH92x6Ye0g5x+M4TrGF+/hpvtOmekrtfkkuLsWdHVn3jEuM
VfI7skxkE9Cv7Lnd164Iokl7/friv0/yFi8uml0YK+ALnU8vNVE8EwrEkbeJ2FWCrprkqvETsqil
Yuw48My8QUVBh2rL/MPQYUFeRsfHd5n5/d0UzdlZsHh+fJoxBvEoDClDhDHdhG2WlvQNoBIezMrr
4IdKRz5XdGTQWWAVOzQyQVTjFFrxDXVN+aa8JHmMSiQzEJeTQ9na6moObZCVc9Zbp1RW05OHOOBg
yuFX3ivjnMZeezIzIz97o8HJqQ5Lm7Z87CGihxc6bLVkqq6Ii3guDeOsuzkMTLOyTtKrGhQCxf3s
Fy+iLCPeu646iLY1Hxu3AM5b+bSs8a3TThLqkIeNu5e2WV91uemu2Tn4NwRnyPNomS1d4LovikCi
4jho/mJOgyx9V+nwLjYDqtOZdW+P3ks+x51u7NLQIcNI9S5SZ0m/OWG6f4oJt7qnbuMHmZWZqChI
zlvLOo3SNTQ+zQ+W/jqulaKpLpIWJKvSJv47rIbqFKbjPKzQYc0vWtbDImbzdteOwn6x6QiiF/Iz
Vk+jNYsAZY18Vrmfbmaw1tdZ2udb0FPzQe+05FseehOmD/iGg9RCVIYmqny8ivhscUW8xGZvjCsC
oXWEEZ4924Esu0ps2roEnxpRTd7Spw3X8ZSqS1uiWrThhdTbVNLPXYc4KJzdFHbcC2ds74oOSSpa
G10+z1hztm2N2IRmmOafjcSQly0t9VXWJOV3T9SYI+O429JXc5F9OCZSNlxFg+OC4WmqDLmzpKz7
zJ7CNldUTnHI4dGHmBO7AX7APoD3VR8nult7XF3Zmx4NOMMmIpynDKHybIzxmeZWepwsk9CkFH5o
WM7p2tNTwNmkXZ8xWKVBDAo6DnWtX2lVFoOs8RH2EzylkesZY5zBqI2s2tHpvc+ceKOAyDzc8Yk9
eRYq16bedQOSxgMI6YoakjPQq6B7lrF3F3mUrmLEeXvdV36QZjGszXRIdpkTioNX1MnOAix51icn
OcZp5O3zpp1vdM2Mm3UykFmO2S6fjrM7Rdeuw+ZhtqV/kdETpcad3BppZlzUtix3WBD0h8YX5Slx
pB1U4xRu20aHuKgnZX9UDTHdNT6UhyxFYaEaLOJJ79T7ubRUDT8yi9fkSxePOB1mltcSRaUGAdE0
NbT2OnmKR1hjOP5m8hEmr9/MCgynKI3kJjWVPFqV6z9Mw+AHTWirm0Zjf0Fr26svG9wh2woUqBwm
lzuCnakroxo3qWldLj1TVYNiRl3onuFUY0Ehv3Lj+F2ya7HXdCukSQg5ISthuprwydpO2tzymjwj
kBcbB/ULdqR02HWN6R58eCBH3Uu0/YyKF+O75t4lWecGChvLkwIfcaNic36VWIuYroBNSibNm4z6
8mWvy25T5pl3norcuXTdcLhs+tn9YbIEvfr44yHwFumThGO6e3+mY5shOFCtdQ4TRSeZo1p1MlAo
qb3bZRj+i4aj35QM3WVojXSrEgKm7gw6BDdI5rs9CCsfsIZenzwZTd80IKG+aNUVskJ1UymRnEKV
VtuBwv7WdMMp0ExPC/LRd9ZKt1F5cRo+gvx8GR3l96tu4efrWif2uWNfO0XLSiibxS3gpFdQYYor
lPege6k1woA1AQd+66pZXI6diyC5NCo2i2lmo9p1DMLoVnYvLp3EHpAT5eN9qdWBU83zLVxl44wW
SBy4REPdFFGMk2a62DRNIxDhL0tw15W0u9CMhBwMErMag5CF/jl3+d2y9eSz2TfpCaWD8zYifl53
9VidhCuTXeGNflCUBLOs4NJDJoJAkDxVusVnhA9cnm2gCE0XDsc6bw8S7dy3wUeXUkq7PoJSkecE
ZM+1lpb9ppz6+qb3vPn73LTJIyCR6ZrsudtyrLSfzuwS81clCDNlb5zFpBfrPB2wIk5zf+WieMMg
Ghn9dAmOnDRT2aYGQu1Uut/gwjbGfkZ4cUMxRR5nCJ9bfJn8MvsI935wB4U1lxw3cwMbcICGWjbR
dYL3wt+6nd9vuMOjzVGNEJINVdpUbTxBNORYT86w69Egb2OcSnQDae8q+JK4AOSMhDeUZXktMcvU
a692KmILm/tcoQ6Im8b5Vo1h9TM1NPWYx3BZyr4dxi3slPBRaFYMG1yr4u3YDtVTSnXcXTuD5lQB
AickwH6Txasx7vxT5+pvc1+5QT90qEBsLLSQRgnkC+1LLI/po6+X+S4J0cCsctPz1qwy4xXF8eE7
9PbsJSNE966SGK0Ql6HQ89VodltT4fhgFtfmZ80aynpjZZ2HRc6G327D/L0M9fww+iK/pj9a/ZpL
ka0N2y0NqGX9eO8oMV1JbaAqEo0AiywbIYSZSnE08DBso6rscRPQk8nkjpDqMVAcT15GjPfnwRbq
HjignLfK0OJzWFnip64nPyS2mW9RZzdvmszZpPb5YN+rkTmF7uykYMUqdjWZ9Nx76E10DytbP0sJ
9BdBO2AjLPB3nINcaLFZfmJJzZ/7GR7fMMBVJ5cJOV9EfGQV3erZcOK8066F0oy130Yn+MzXjj0s
Yt3av9AULyviX3Gg6uiJwAk54OyMTqPNLUc2wLYqbyY9N3e6MaK5pwP5Hc5OkTy47fw8JVasb1mk
S3SkqBpBJg88ILwrewpK/nFSSObYs+5BUaLLcTjz7JrZvspHrcQ7ZHccYGKzZpUTrWAKtsSSB+mW
9BG4J566Gscwxp+w7IL8Pop3Q4xVpBrabF6pBEmVoZKjx2e8ZLvSXjGRAtHv3IfCXvYxWOtOkKnw
CaXDNT58ElijPoU9MJ/0HpM7/BPvDqPoGqhau8PUizgVN9UWeOiehLuCCVSrwJza4MVN97EMi2CM
6U31mmuwIJu/QsbUHvHqvJKERwfYNIJCwylAABPJHyHmJL8an5y0B7bXKj7yKLmgncUP3KEMvDyZ
B2jM3S3E4uhc+zW7a88H7DyowAOO/q0DOnrol+JNU8fq0XGK5NjmETNQE04Pup53p8rlVamKCotP
IlfGqFcbJKe47VXlrl3lZQd4OMiM0wG3wlgFstojtZ42VpTe8TLnaxhiZ+yp3trXZRa0kwBfPuq8
+YZ17YWGopaIieagpqTfdklcfssQyV+Zs2yLLa6y+DwZzKA2DcPrJo2rHfYdnVTZ9BtrGxHW3Bl2
sBP7jaJhOzo6fhskLho2n4nu2la42728sC/SNqlvRhH5F/jTXjHRTCd81WxlnN7xLtTyA50MGAi0
OihHo4qMIF5Esxh0vaBVWbNfKBoImWt1jEdlU5eK+nv+zmng7ToOdNuWqr3RvUTFy+Qm9lbvsnGD
ywphVjaxIxNhvKut3GKfHKYXeFEdZizJM4zCOkjC4owcyUCoy9hM2WNoPWjosA3VNm79chXCqOHX
x1dBmm2g8PadY6JBNjabwYM+ZuIeB019kZfRdDMkRnIQXQbmog/r3YAnn/5un2nOBr2VKjY0TBXT
pzFduIi/d3VjTffOKDusM1V6Y6UoT6meWC1CKEjzKyIi7EsRlZkgIMMFx15pjHpiadjG+259okeS
oIqbJhxLTWLx8vSk2Uxro9SzrQ8qIohEG6FoJiQWIa6YfzqpI8dN4fgZf4f0FvbpWLyupjAWDB08
Xt9TN49uBy2TB/z+qtpGIRL6DSWL4bqVHLLXmIhHwqzD8Yx4WG1JC0M/TFI901SFo+gOhp52kQtw
4jBMsIykqMCoGVFLRF+z6a0ZESFcrgu9sNRNK1P7RQ3FLy2tbWtLfVjw0PVmYya6C5fcG2WLKmWS
eEbAU15QitKO0SzSrZGV6U2CwRnJmeE/x4VTPhaD1oEzGJNdtaz5RowTjTREburcTEy8nVtBezDZ
CVqsggcNrvA3PHAdW+w52RN7WVJRtWWgcq0+q8Jfl4MNIaPDVkEhBg2m5iVrNKE3UzdPQTHVOGB8
HITrtgP5PSbC3ZPJ1wX4l+XrxPDa6JFrb0NPc7dQtzp6+92EQrMOJ+3KxoG844wgL97FNJ1FYE02
FxMw/RAFZ6UqZ+M0nnEMU4zf0RR7a0m9Ge1/521bzIOrNEGpVC/UotFmUydUTPJFOL6QxtVsCX5R
WzB0R/wVZ1p7xgP66ze3TKOHYRTJj6HT9e3cR8VrrxXIO/SMWByrK2/GvI+OpCDFJFoNzO2gYzex
JLXGtkYT62LpG7fAYBO1lrNNVsPykVqHKsWQX6CNNYjWFE257v0hXDfaUF8Mnrkb8Uzi5JMaunfS
/0rT7Y86VeSdsv3waMwCd5jWyY1Rhvom8iQva0PHyYzK8dQzWa3gWHB+0Vr/kkL5bK7hL6ETofhJ
0gNE+BU7BrzKpNuTMpTVUXdnTjPWKKcyRiA4JJMF2ZiD7Lf0Sx/f9qoR9tFwxm6HCYrtbSR67qKo
rMOo+mYViclZVYkYHi0zGw9SarW5Dtuc8Vs2dkCFrTxphc961yCqje9m24qPmm5U+krFbBjD3KN9
I1lPUec27O5KwUEgvYvGJDyAEIs2JSUJKhDTbdQmznEaomaTeLhyllpufwiFMWxLQQZVoeFZyHSm
JD/HXbzSdYhX3LRqR2WgwrnFOIfzg+tu5bmhnCics0alreFeNFl37hXHRZad9eCL4TWiU79mB/0M
REGdp9yhEoZg7woAcrmmMgIcACDIegBMhPE9AbDRYvoIUz8QWnWY54YlGxKHatJD68Q/SZ/I1yOp
y+tkxEfQgWUI1OzgXbAGf9d08mD1PYTksJ7vhpJfFqCNkL8a+iEy8GDrNK84qyAVJaSSzPKaMshE
+BF1h0CC1dgS5rWlzh7Rc1xWBMh5u1pl4wUZOqTdW8jXQw8pfx5Od1Mjyo3uZlmga457aYgMbXsi
L0SZJZicGAp2bEyBR2AypUN1WaYkwsxRfgNsu1vZBMcxxDr2u2pnOjoshP6li9IHbtQDUb37EXjh
BEdvhAZ0SeKStAJismS9SUKMYCjmhM8WZZ58e9W7U7n2LE1diTxtjwa8Ciz9yKmZKRfSpa15CJ/z
6coDrnBtJTXeZuLPtBvgHDi7I/IxPE70PxOgV2vdKB9nepTVykJfSw4VxRPcokhuyfHCVhD2u1T5
1ivvkw9MhGl/YrCcHFvglpcUi2D7mLuy9Dt0e85VmGPQaoxBPA6GuPNw9a/HopBnG1EfTvHmET5F
snH9KUPvZcynsqnzQPI09wmZwLB08EU5/tCyExLwXYyI83wi/O+40u7zNuIoyamdVTSl0DKlbxQn
snWNmhtHZo8YM8bZmAPzD9Mtsx1DzuJwTW3VvIInbwZJ6uuXsWt518LrvXMS46EwZJ/u0cYV50gz
FouGd16q3vhDxx48i5cnD+E0VSzfmX3u4s68xCCfn3Uc8puujrb6KJ68iOQCUbJ3CCEYXjqqKXi5
Rmfv2Kn15GKb2BsYtAYa5eeBrQHqvk798EdN3lSpomuA7SAIZ2M+UuOmf+AIqmW2ciVc2rrdExBY
nLU6DS+7OPd/uFVjmAgryY1ZcQOopuUICgjbwRfNShHrTnLfUeRxKOOo0Hy1Z5cFKjfgQy0HZHEe
dIsNMd6XjdT7+MWlJnKqeSeuXZ7BCcxheSp1MXnosd32p+9M5Mh0cUpbYuq6fZlOqMtdOZ5t1uQ3
labarWxE9gs38nRB+oV8JgAru+k6fSAkUKei5dY07KfRNnYdtnAa/i2uVoo1CKxjBk8V2RvR1B6v
otk8RWY73RnEae2Unw337WxVIIn6DlRUn8T7MGTjE6V6euE2UR7QqpcnHJZhHnDeUSu2Ps4pXLKe
cdVa695WI1SQuJo3sCb6y65UCZ2spifrRuXUHVOkW63lbafGSZEFDjhxM9zN0TDFV32oFbdFMzR7
AqjY1XggEaegTs2I+jnnI3WTGCWh67VvUOXPjAa34pxQqEBRCYGwIFBp1bNlWKxwTC+m5+Y//IZ1
anZHaMP4M/w7/Bgk+y3ZU7j8rYdyEtHje1JKNfmBR0qDuaI4h0EJNrWEpcUyUcyaD8nYFQ9JKyij
gcC8ZY6/oaK31i2OxLT82ZrcgsOBIqXb29qpdwqHKYJj7xAlLGAexkLXiPW1YTBMIKJ8h2fIAkW4
Ch0Q7ZfIUJXpsaTCXYjVPPdWQFl7H9PpWKukhJMCYQdXOO9cnXUQbuoDr27/2vQUa5ocvnQVO/1a
RwosIb5gcNQoDMSJfYSwTGDJZNsXjaFVu5jgp4DIlG6TD1mHv5ZOic0i+1MPWaI7uzC3FizIn5My
fJxaSyQUGz1niNmYjP5wwoEqIeVw2KFerxFUZSLdn0nXW1kD3sfYLyG+8ntHUSOx4NZR6aME2972
pBevKF8NlzJiojAJRbnL+t4n21A4wTTYEJSNMuJgRGxRyO6MXG9Eq+TWCeVd15S1Lt4P3FNcjvd4
Yw0AJNGwsdoUo+1UxXsvzW2W3dE7Ja1zNC0vj1fC3OLuoWZVo23H5GX2t4ZlFLvBmoYtxeocO3aM
W5ioKH9vjb0KTNHJ57Sp3JcyTbKnxujaB+pqTgY6b4rSTWrG1akYVPsW0iU4lXSEDkqjTDyx47mA
mCqvIFGkQKyiq8kr040op/jh616P+XsHd5GQ8RVIHqLH/llkNNIJy2Id0oxhwWnSIGqs4A7flxk1
6Vx+K0ND3tp8qnt6Lj9Znti04PlwkeqJ3H5xlu00Vldn59Yc9ckpujfGtDq2FSCiLCnB0XGq+cNn
/ptOuM08j6BDODR8kZF8bBFZVJjCEf5FUFepdT8lysfTLGIOAfhEcwuhVrvMOGZfvcWCFwmAgnMi
L8y6lF4Js9BE9MnmqPlDh/73vpntosQ2hOdzHDTe4ed/EUcIvayj2Y3qALLAtkXxQT/qOuSAuSLN
y9pYYRauIN/9KZnj3bXwsWMGu5nwQGtpgYJV/tQrdO2ZEd3hzJorI8daFC6gEpDUmzB272QqXpCn
30/oiQnYg6wUx2zUbRoGq672yqt8ljmqRfuF0kN2SRfUO4OdrADpTWIza3TbitmskM/qS5OKyMpd
pgy1odnxq0F8u6Ki7bJTk0wDemS+hk19Dsu+WBnSCECA+zvyRBHw0Z6/8OeyeF1ivTdunplHx18I
Gv0MBKt3nDvKMfEBA97w3GCM2jRh0e+0tBUbdD05u5ni2cN6EK0WgNIrKYrY1y0K4NYcTT+/fil+
k/+5hI7gEAEEirz/d+WuT4Rlr0bkohKkwWZsph2hzv6ZSny2yyvAAevaceO73sMLOg3ZW2I4+hrw
ASyLrz/Jb8IGhBUmeSuIbWjhEPnxcaQP/ETCsKmCbhLONbQDj16FGK/er/JvuZn+rx6lD06m3c/q
/FL8bP/3B+fSuyXntZITkdJx93/uqoL/ff4nH34Djup/fboF+PrhP4KyS7rpuv/ZTDc/2z7v/tvw
s/zL/9cf/q+f73/lbpI///WP16ovu+WvRSRIf7AuLWTl/5FELn//v35v+Y7/+sc5iX42v/37/7Q6
GfY/wcc6GDAYJ97iZ/pvp5P+T95BHxqthwHKhC+rIwr6L/asKf6Jlt+Aa++hfWcSo7ndVn0X/+sf
hvFPnpyDB2qRvurkTPw7TicCAz600dFn+R6iTQc9DMmczJLLz/8yGSVNPSURIziMcnM4FSmo5jVu
wYwzWd3Yb6bwMOm1EPPdvSYn6vsVU79+FCANtZ2g+Tuv42yYsqtQ84f8GDITW28xVMb6avSEdiYq
cc52YSrLmRCyOnzMwV+MK+Wo8tWG8fqjVal36XeEKa56O8eH7rS1OPY69ekfo2nI6EIz2TR7Jg4L
U3dwzJTh4J4mvSQePTQKXY0bgGbkvQa+TheRfiftpUsIH0O7t5O2uyf+z8Fp3YTNUpovEffNbQzS
247KeMbCLif3whkmA2l5lkoWdcfl6EiISRQoJ9UwSxK7bOm7iS1Ig47WHvSfJXtpcnzYVbHhXyFd
8pjcZsoaVLMntDJBl4Yq/O51JnQzlBLsyJ2qFwYR6H3qkAQLztZBdkpnauVqdvgGb6B/xJg7IiyY
QvLSWMn1bT8MQ7um9D8AX4zGDBHzhIdS78f4Kutbu9yIXltqP1bSbJS5rK2yT8JwQ10GT21YtcYG
FZN5A6afLL0oAorigFhbkwT9NBkaJb9K89NzN2keM9PkFK/VYGUj5+syvvVbKXCtZZxBKFEMm8Ky
0++FiNjXjjlGto1RJQV7SKoqB5S7aJQy3yQmO56oh1GFDa0z1D8iHdg3gtOy0v6ZQkrHIcmbv7Xk
2wYZvYodp0KxbWITdbS05Ktl+mTCNPWYGOy3y6epM+L9zPsFW0C58wN7aPuttDPfWLNu0ChKPF3L
t8KiKbYGFJ4FnhGbt4XoB53KJPmv4Z6aE/eKVl+XYcC2o+ouHzpEcchK3P57RCRmdlFE1ehdlFbn
cZamvjuJcAcXsxUvY1oWvrHSDb+dz3KOs2nbUIYi3yFxeLAaCS/58l6Qja63VnU3T3Z6suqG4njm
XAyVupz97lePO3zl4+1dTSFZhcgUDlS7pjUHuoTCq91vwFZ1AezXi7wdIY3EefkjtRuqEmjcvSha
kiYXNYRyvdexoWwg8ADjYU/RWwyDvc/G2ds2NthO873Cl0NLj9QMjUN76HL9IbNCsSN9td3OI4eb
fKmH6nV/obA6GOCath3feU/VcWe27gMEpqAqKWh6LiU0kxImdfAUAlWjqDDqb7QRnoCM/aid/ATN
hA0+XHZrtLyfMzj7JfI79cIrSjHmbdnoJNKMc0uMbMa7T6sklLDWBMZ/YJw42sGivRFnSEt3Cg2a
PmO0cRROfFvWuMONb3NNZG8cau26UiSUzh0SRaI1+5OCweIU0YXfQgtcjbb5yEnzsauio+9H363a
vR1J3VqPSf7dt7twU4N+oUDUnyXN5WdaMdem6R3wBQPeMNJmncNJm92cXHOpfYvicM+h8zGOtHRV
RDMYLYTT65aDxH1mFA6FZ3nPofFZK7pv40wrsu1OkPDyPc3gSxVWxT2zOi3Rvqt+OTRAKaVW1JwS
MPc8RTUdR+ncIKjpSdce6HhGChBRVMOqy/uBfEloIeaMUgQsKG2mQZ+TlXSGeXHbm+tG5vSsHKqF
pdnLfZpjGEqaYQtO5M1Lm+yynvX8XPrNVVQO44Z6jUZR2PEv2mbgjrjEbk926531kgOP7O2bpjUe
Qd5t00roKz+2suvO7/ZpShFIVPah1SkSqvA5dqwfpU9vSFJp2dA7fuxU2DFPNOE2mnU7cEQbX5YJ
RRuQvwHuwHQfDZyINZuTHZ2+oy1xx1LyuQT705yi2qTJ4nJ4dGNTBg49SS9rb92+pbGaMoWAzN/g
wH+1hXdTGLTTnSFvdpAYn/I8Km6bilZ0PiqY1HpOLa0zTbr/WM6NQZ2J+xaQaBaygq4jdKgvOhyt
nUlLDIN6CupE7Bor+lGMvXU3jNa3vOBc2/XAIEyGaUpXYF/EiQfBZZB7e2zuW9W/FU51iaL/VFKf
YrruH4pKPKPM8dZMNtoZaY7L2S3PaUHLa6DqAJVMKGu6Ulv0fEd9nC9RwqxqisluD2zXgMwCwBPC
F2/UivzgXWJBleuNau/ELR28YaD7We0q29/kFMupe2hXqBjeKr04TlF9FqC12lnXDkNpXTO/FWd3
5jt3bPcp8JvOf7B3JruVI2mWfpfeM8DZyEX3gryzrmbJNWwISS7naJyMg5FPX9+N9KrKjEIVOhcN
VAG9yADSMzxdfgea/ec/5zuR57U/qVt+ZhP3C+3l5LsZgfsWljd1bVO+oLRaS7Vba+O+gr/KZgi/
FJjao+zcUzup4TOb5m2bkMlHD6RTzvYoDK0qgYbefQFXupNV0MRpO3yJ1F02sNfrK7fPDZYvHbwQ
6j0xTTysI12zQsF3mcKfhsbpMVTuPQbTkz+L69XCCEzkKwkkyzNLluDgEhvL7RcKx9D9MgezfMIE
hh+/A99puoCTTN6BcIYg7TRAG6NGALD7YvAYXI4U4ag4pNPc+uFmctklqRgsyqctm8/UTjVDp78E
eCwMANQIWX29XS0JiclJhTO2m3AN8ss5NgdVIJ6CsUQ0HuSFeBFa0vDiehihY97bgWzCbmcanDjQ
Gi0UdXnseGTYpAiqMOPKnygwc3GepTPTPD+s4uZkkxC5yq05Xd9dMkSIMklf68Daa7MM2ag7tTFT
ups47MfqvRoGbeyzVCHh9+5kP/Pm2c10s6SGeTKXLLzTS6fvlcrNz87ke7RpOSvgT3IwZPqxFx4E
yYMAbYTpVU7Orus7OLQv5Vyj1Tspsxrjp8tn6B7TIdXE28ZwZnM4Am1PFTwuLTxj6wM7KloAum6b
ytdkseGAB03zjJ8LuvFtbva5so5EEc03XVfzhCUAN368cvBRlbsODcgN1+30mWUDaC0nyRl4H2iD
IVuBPVNTzkUNeUFFQXlByjjpDCYnLC4usMtwNyLSO/1yLW1z7FDErQpLNZ1ALZARK4ZjC2IdR4Cw
tsQHa5xCpXS8GG1H8FwoVw4atq59r+5UYvY8ZHtu1/cLBGxcljgC99QtF1WchoHK8XD27wMHQf5s
paoRj5i0BvDTtts2nzmAloJRq7rrITJxnpBDo10x6Yf0OlMGFU/Qy6ZZcOyscwb5psjarJ72ahrg
veZ2lSLPsQJKxm9MVEt+N5eBHl5Z1Gt5TOCvJZus41pG+xkvuuvmebkxmkqvT0FKumA3weYsbtcA
/T/Y5n0fiN2AUAaNDvzivoQ1V0cF0C79QoJHPSTSA9+XKp9KYL9rMeNi4cPpDU6e4TivoK7ua12R
dB3CYlAnB27AIaGRWuzxHxYmX28XVyZXZrllX8UBuloh1ShTErIVzrjRbPimS4mLLjSGkq5yO4T1
2tVq6Ch+9mhcX277Ja2Bm5uyrI5WW9vuD/g29DLUM5bKTStX1v9aZE3DizYBq0sdkAQ0n8M6pMpz
YAno9690GALq1Rk87qCsTnKw1W70lmHf63al38Vp31gcj9zVnKbCi7zVymNtWBZgYxMjVZtWy5Eu
Sj1glVHwk9VgnHUomqMPhfNcTlR6r66eWeqK7qG5EEg84hSQ8NkfD7zcgJhWcV51YB9E5WV4+nhs
8bc04Gihaorez8HtJKo8+F3CObam5VVQjTIWSaWg0PvNk6qMAZdnUMVB07rXxtRWH0PBJhPoffGj
0FS5G3R0/6qXjlui4I7/XSWm/4vaDI0iLWzjE+uErKgpsNsb7VfF1pIU+7Y5UPuurJkarCYYufdQ
LJ4JuIPYMs3PxctRHvHB6kOxUKpOuuIGCHx/OVc+W8SiiBk7iQ1KKO86yy8/mVmzbduzC++asjiw
xUePVZyVxz439Q4Lw6fRePOxL2GxYtcvaJwHbR3TDF5s85QHo5GWSLbkJndLNwUxjohXjp0qxsPU
vqKGptuwJHYnqW//gREErxmOlXBUsHUq8GyAfhhPxOhbuxCqKXvZiVVqqJIL0i8Xm4wRKg4W3z3o
bvhWAXsa5WXN/Tx3d7Ke5DnN+divsyPiMuAsL9eqiKnyRrGsMI5u7LnDLp9jA5nd7FiYYGcD6e9c
uHWbJp38bdqa1slK4foVXZ5/yf4yyArZXMvawms+Ep4oC1U9dmnP7DgDMJ7dqX3hb8IVdQnHad9I
ApEtAyUUSmu9mUkNHEfs3fzFJ713AIrhIsKT+bcQ228l5Hck828VM/+mpvzlv/6f/zud5r9k0/x3
VGIuhIP/XIk5qv7ju/oHKebyG/4mxTjeH3BhbPRPdJfQRXT/VynGcf8gqkaEksrJP9UW5JbfSozj
/EEo3LWB0dhERrxLaOS3EmOHfxA8YJ3nWBZSDJruP6PEWOFflBgSDvxaiLwO44be7r/GKbihqFyI
oWfEYd+GSbhaXxE3+3t4M+tr0oyJs3OSSX0vwml/1LbBfS2d7VnciyyjO8hpfItLXSlZoKwUue1o
sFdl7PP4v7GGMN9wr5BPU5HzoE+Vt14cKkX9wyz7vZj9tMZh7nhsZlwcj9HkcGXbJo3RNTtp4OmM
XLGArB+cRptnWIioImk3usVGl7lByyVMrCvaBdQRLy0FNmCv6gPOucLYzK4sMuwAS5dse54v365y
FNsDqdv6ip2ZkUVUi7rh3hgGDACdRQXDo+0kdnqcIZdUZMbC4ZolZtIcE8xU1sGyh7HfXWp3FjKg
4UiuDfloiIdaYBLyU5M8QVP61njAcTCWR80hHWzkXHSf2h9ZIOYajhoH0wWn1aYILZvJq/wT/tUB
0BkZNcwIrnlxQwCLaeJEBuDcLUmzDZScarrn8pRkcao5OAu/gsK6AiMdYz2OCiJuYYK/Nefauu4S
Vf/Api3kvl3C5d2sa5C1yqGiaMoh9LEuxNzmDHqud0yWTnOdOONHkYkB0hXxadgh8sIUNuiKzEDP
5gRFlFlzMyhYxqLCCKfK74farn6GhlgfpFPhEcjbIjmkjFUeS/ScHZbVcki4TYOyP+qB8gVnSQLa
/IYaN5NMiTy2CZPYpssKOgyN3F8A20EUobmtBMzMk5LPXWxDqgEgZvbLwh/PX5WAMJDMeO3z8BtP
fdPGS5/awLWLtPnJPOsF3JFK411Ydoe/AlrtXvTsmBlwAjYIeEm41tWW8RUOIAu3GdR7jJyhZPRR
8A5f28ltTzPcFnYRy5zSCiCKur4b0Z9uqH2Y+WSCIQFYiqm6i1juGb+WxW3OI+aQZe922aXzZUQH
hHXkAJ89ENdDE2HT1GS3VdM53rW1NuF8JRfoQXNUJ4SkX0skEbbik9MluJ5KRAu660MiXCsruX1N
RpAOOD/DBI0s2cJ7TVd9mrzcLB4KwvUj48hSG3xphmxBxqyr7BIDEpAXUjpVioNllE4R9/jhNN8d
EULG9vLwgTommiyJ+C30eo6gPeqzUwap+qmY+jeo2N4BTnRNZrOjnsAclsDe+G2H/FoWVvfU8CG4
qXOdnztk84xEytwzQLbhbu0c4mhTKG//7sn6+4z5e8zUf3xc2dw1wW5dCstsME//KBwz8ziWgV0s
bkIFyHqmbEuFCxWYBnDK/1d7h/9p55nDq/qfH2e4mNOP/h9b7S6/43epXfCHbzouq1hC1rwVl6XP
/K2G//2/bPsPjjFq7TBbWeA/Loie3+eZy1FHfsO65AZNtlY2/3e/zzPX+sOmq5ffZbKSwA4U/jPn
mfcXLIGwyb44lx/OpI8FYf6vUXoXl9pMh/kcz2la3E5OaW88w3NXtouNyR4401PclgnVWbhS/W/S
EbS3lM4orU1uquLF59QBHEqu5aYHY0xK2R2LekOrhpXEiFLrq+UaoDuJFjPAE1+xKWHhl7nuac9u
2OvqPjzSdtc9rE4dhpswTwH5JkHLAy/LrOB+pPQUTUzbGEyTvgH0yZMU9xxga+tnZ/HmFNIDZZgt
yRmkB38sUUKWs33bCvMovIr1dpl828RSaKVIsd6Isst2/Vy/YEzYmcK7tR15m3nDq7HyLJ+Da8PL
ziVlKSEy0zyVO9YBMbBI/Mh6m+DyyVp9oNcWQrd14N/LuWE6E94fzzx2QbrGhvCc4U6HpvPp2T/6
8IKXZty/LoJ+U4MBagm2AAI7KLP96AZxQ0k2eNTiqu3CZ8o37kmhNdRKDCgdFzC1QCBP262qMU1r
+rs0VFbVdMvlH9suFT22zMDEKUxR/HZ1V1bFUNJ7iphH55VM7G6paQ/p6IraMVAQyDA2Q7AedO4u
ESG1d7vT4VuV59MuHwq3ixrFSLthnqTqEHvJCxpD+mp1jSaCwdj5PduLm0RWvrjXUy+5vbi6ABnC
Fr2PHJSaARQFkaGobRn6ySiY5TPzb39TBAZ5vjx13PMCPnQ/1K24AvnGlETs8EQKuida5Gf5w+AP
2XPeZulC9/I8+1GrugKLZzG1u96a+yyuZZbmG2w3+UN6yeeTPrDyq4oPM1xfX21LMch70x+Xnbk4
5m5eaDdBFH+c8cszAprJ/MvMmYxDn+olFhiYaCrKQbckaetfC0FQ0L1Ebwb0bmImSYifu56OuIrJ
6SqK4lStsq9lwOaBYkovw2TL8jZFJd6mSftFZdJ8kWHHX3XPMc0cL3YqkVhyEKWW4CQ0nt840A0E
zXzu8prIwzzREtQkzc8B2u8rc3f7YvfgYQ9zn6QrApcT3mMznMm0NIo3OEQp+Elor/+h17B6IYBG
83oyed6dnjoXYwSsufeG++oLWyXvc8HMK7HqMZVRPq/qM/x3M4tQf1lPSBhEt0lSLF7cWnX45ch5
4TNGGerzEkpkGykFuwKAsOpTpesYsD3C4LotYOijiF/YVrvKLzD95W04n0nnFIRo0Mi+lUvjeWy3
uj8r/KNmXJHiJE1qLmDVyc1M2bmpXPnN9WO+yHxmdgMFo+k/S9KJbZzNinS9SdcX76jRjmTn3Krb
ib5JgoPoUsslp1UO7ob/QA8Gnu288uHh78jT6c/We48lnYZYGVGRU+uNoMSiOVdyLPJjiaiujg0R
0eDaqoHsg6grrXu2CyNPoPJyqbT5AmBHFWrWmMOhNnBZTVPrvBaojvtZEzFHru+zJSb8ZCY3qxrw
csseUPYWP26WbJI0T4aNXXBXiNwUp0M0WhMWKpQ3n5eRzIzNZvLypJEZK+Wo1nOa3WBjFP2Gl6pD
o1aKvYfDx+7kWi0gbxdQwda08c1j2AxHWsb8YKRxuxRBv3cdQ9MexawwRUaChWonVWq1W3ajbUv3
oJfolyxT821uCdfaVihrgHbFJcsVur3pHCgQQisiKaS7K10H4Ze1cjvjZ6GcKHIXIByxJp8EvLWy
Vh0XEB0b1AKWDecuVMFwbMdkIKdUURSza9BtXsMmDNdDNi1OvuFKlagdoslkHW2zXk0U/Iz6CSOs
QQ7j5DDkycEyFeKxphyefd9YV9vEo9UkHVUw3sHpc24WGFlmvLRoeTBE8hQFHt4dSyv29cau78gz
sF9kfbW1Jyex9g7fWysiLVnZ2xWB19p4wOzasx6G/BsSc69woKl2uRV+I/2zmGyGtDVoCywsfIxj
a6LgewO0PHC3DhFfb+fVeHEjFjjzgI/cqz/CvprOSUe7TWSH1XiSaYV7kSMAni+/kUzSMlHmFq16
mK7atnELQuI+X0lFMQYQ9B7uBFlxc6xioyRdyPJZY4emzMd97+vCTWn8mEya7cyFlWVVEzFxism/
GjWx6mimue88QwcHFZEAdYw41F0+ABZ6OEUOGtkjhdNOc+pICuRil6Z7PuTc4VckofNNp8Wgd04w
E2afsz4ARbI6U8Nt0VHvyyjYNoRtMs87Ky/EEAdscMWmdgvL3Sbuslokr/Ms3GDcIlrnJ75GFWs6
0W/Tam1+SujYnyM8c7w244hcTwbZOzMUtt+qS0niTFgwljgHAT4Sa+ogMdqPmDkxO0oq+8g6ZOZj
6TlwwbNLeyuKPWuqHq3vDHp/fnFdAJ6RPYCCtxRNj6qY7U+vZfGC4XHO5007W/lpKlN1VU1KVVuf
vFu1l43M832AEe5+gbCZ76a0Sd888SMl4AXC2WWJpMkg3wSTq585nhxnY6cVl+jAT8MvF3erG/nr
sNwuizFgchxn+0fBczmJqkJAMjAIWCQRL7D/KFrX+XKagRC/PXs0s9Xm3H4FdcBQRX1b4+xl4lVs
R82EFaCwAvOYdVoxqGk5vC50RggqU2dqXMMBy1RDZdUvD+PcT+YlMWzgqjnvjIAekjfWo3HTEAal
5rTM4KPnpuVCK/ED61c6w9ViPp5sqlI8j2xQtzY+Ga9wEAMR/g5Ffi0b8dAoV1tguEv1RbHfSHco
9QRYEjrGb4I+pPg32Jw4jUzk6C0qWZ7FAeZ15PjqAQ8xPoO+gpIQNV3Y0JFDaQWfpj83VtAwSmqP
5NxUG1UT4Y769dKL0+J0jvCcpjS7BOW8W1gZ5ORME0NvGLu7eyC5KJ0EALN3vrPhz1WtM1rI6sPv
JFBP0VaRZgRZHEqmCtLZmX6oTLe+H3LH+mCIa/hCUu2bb8k3DORxzYBc9MpxeUKI5u6BnYJ+GfDq
VHMmTdHzGUYbpOfWwfu8XU2KZKmOW+3PIA/Kz4F/DsS6hQH0XPZoymSvyOn8/7FqWI4/GYBwWf0X
Y9V39dGP6u9lwstv+K0S2n8IpqILyw/fKDxZrHa/pyrnDwvfJkk9eFaCwevfpyrP53+yif1i8fKw
enmgbn5PVR5TlQ/eVgDf/XNM+6emKhDZ/GR/xz1hbqONhMkBRx9qHDrhX61+hB3LPMECbSV26bL+
qcKdxWG+r8ZVHNJLJpGsx97DNrHpRyM4ehVRdG6CxP/AOxECyAWVQvU7zGM/ssKVVk5wucTLDbq/
dcWNyiY55/I4GJV5X6fjgmTSVI/CsIDaztR08EU4dZS3RkEBnUKZCNoaByYNe3QdevT8nYK6x5ax
km+mzpetthk5ia82/Fs+PSO5vwEKoDnIi3W3DHlLwRNIpEgKMpoZT7d7wOzzYZLtW+uq+xQlbDMB
tOHGo27rav3hlbOL8TMzzxaduZvOWNiMzEGG+X3YBV3b7n2HcEm0zArjdNXFLW6QXcM7RDlwiuCT
Lz/nrA62jaif0gpfsKxoFjdB5oEv7PZuStKdDWBzquHqHJ1sdHa1ctjqhJSa8hlJN73ZmbHsKuMA
uyA/2E1uxLWZ4UgpR8aOEk12F7j1uCf8zs2sd1bu1Xic4qnvih9WgPnWXOf1qeoa/4oiGfAjGZcj
Owz0cXJWGQfTena9fPw1jMEB+XZ9qIn2uv7AE09aPNgC61x0qxfrxj47tOKdCpmUuEQIA9NzAXl5
KoNvtsSsimox0VNL9h1bByaArnR/hmXeE6lXzS4kon9a26Q9JGv4gXP7tlYpeWDQMDsSRfg21rK7
hS9pbqnL5ULg0bPt4xPcDlZ/px06sg3RsMQOD1wG8PBUToULrwPCf6lAiHUiSP6s49GpuD0kxjjR
inQ5OMvSi9IGrw2S1VXeW+8hW0+stPmmAaYVWWto8w5KzMWZ8YQRfrgrgrB/t8xqjfEsVocMPyH2
EQ8/GmGeGcvctDcH/4Orw8Yd8wiD2zmtMJ5d1r8lJAzN+4j55DxnKXUM/jlrvFNayxff4FLUvvFe
9JiF1wMYhWeOJniHyMSdzKjuwFlHY/thgjp3K+uceGxvrYfEkd3W9Kr6lszJ6ETN2MNQv9g++Xq6
6segK4+MsGjMU8U0dpVTQfM8US1brV2c8NXaM13ULMiTK8bYYiNWakYAY0UE+fdTP/MKthZIBTc4
KLrGbhXVwl+U4RAwpvyJJNdI1SZOv53LIINxqluGuIGNcrZMineV1zFzh30nto2FmxGv5EYOc+yZ
JTw8xEiL3BTfCUX7yTXkDP++IqvHQXTBX5TLTUiD21ioPRlG2k8rg0q4ABug6RUmSZsKyIi/yme3
4WyWTdq/Yokr7mTbdtTYepibcFngd2THODuj3pcUjMKrwJUHpHvQd3y4z0LZ4+NKNTMZS6NRW9pT
X+1EAUIrhsPA5F4FGEasZknQcw30oS6YWE6MxC4IdDYUV9NjWc0zzgidEStIhzibiuHkUMPtd+Jq
mjrzIHLQyPbS6+ue8YvPFFDvnXDbejNa0MFDfzXucxso/DARqw0yu2Y41Cwrcp96qOUNt+gl1hHs
KaxO8OyJbVnTSceW6YFkKG3lnNOxDDEYak8K0h/0TNWFTmEnGQU44SQ80bVGjaOfWt5N0yZ0lmU8
LrLCS+4aMvKQ+QzeFMb23DfgTIW/2mnhAwnicsrLd6/3nWtu2tHC8+PaFLN3oBDy8udO3pngMBqY
Ifnkmmw1iMSM4+2EQelMIcxwyEjyxFMnb4oBbSbEJncDmZH0hWAja1gs2vFuiUgb7XzqQ9Fuu95p
9w6Sx3kFKrxnSCGtt8KJ2tLnB0Zq5FLITdnduoUTUpG8CMS3umkuzT9TtasS9aEkPtuZhWtm3WIX
eFuW8Zit6xNUv23a09nTmtuCXmkrBB02Co4wFgrAYwrWOVJnQTyR/hx99cnODq+k4MfOz0na82fb
N5UO7tAETh71efTi8K1s7gHMdJuBXkPiCgWBNyudqezxIlqK32Ru0MDzwor30atCSCrLvTv2w1ez
4H+roENEuAYiHVZ3yFlIITqGMhTPPJxivCo/zaI9FtbnhEd5sZGfPNxEmu9ZnrF1c8zbsGmcc7tW
isBpQ12iYzPgL5oaplA31XHx5/CJDdPPi7UDU673nLR63nu0d/LDzhTA1LOt94vXTVeTxSRUTDPE
NDP7xScsOIRecVFNuza/MQxTbm09w8gdWKBHfIOMF7dokw20xOTWwofMVo+fXGmPsYAS56Uerukw
Z1S01JweqqHMr+1uYRAgySD3rFQyNIsuIL0VpB+GX1o//ID+8KhjDNu7PcTQKKFg/Vo7VnkK66S7
Xh3Teh0K54DDzfnMoD/FqSr8z74EzK3GjE8OrTX3NTgRsVWD7dGlN/J0Lk2aUvESLIeurronmvbC
m0WY7a1SBU+LjAozvoZ+TVWdpLlvuvyab6ffTU9PGhHWY4+McbGzZf4dEZRXGqmWo/Tp7eF5cMrg
/b41o3JZ2+v8sGQZX86qH+97PBNbRVl4ORjr17pqQdbTpuhaZ6M8Z5bK32ce/bvGCR6bZMkIAg+f
0EqoiK4z+jrosI/sCYYjWXKUIbqutwaUjc9pysJrPljvgFcS2EQ2ZcrsdpFo8fzh5fWCh0yO4qYK
ibsuavUPdGncJEH2JhN7OOJVeas9eaj0wBDbj1h9e+QxWp3Np7nQ5hFaFIyRpa53NUjnFynJKFcc
zrzpWXdtzBMumIqanuM64ljWGcZMA0UzbkVv7JjkhohPUHoBpq3nlMbJ/bzCEhn99rYIGcIIp5kx
jwnET/cSFi9yFoVe2x8gSVYvIP8iaEuX0TJKxfKBp6h5Q1qGbtkG+kQ0HrRVoJAXVRbS+ggb4jCG
XkWMLbgvB4H+rWS5Hz2FfQR15mhTM7YfrVn+kJY9xR4MpmiaJc6lqU82qmvlHoUDVe3EFa+/JgBM
gJmLJYtj79oAdYDdN3sWgJyE7T12jXzvsumxopUausNuGKY7QsNbnfnJXWol+ZE30Yss1802FumA
bWYuT+taei+j9mK55GR0aNb8wi6Cmob4Q6lJNt01Krj1l4a+3dILyljmw2dB5yyqG4WR8Wxa1dYj
FBZXWXqHZlW+CMP1nklBWLd+S1ae4BUp5tYEDIZm9FTxKp7D1B42uWcie09UzI/Me5QOznYZX9rk
qLZGLJ8S/bNMaEHuAmPnrGi+xH9nWn/lV+qwvkTFjLyQUq5yvukxrYRw6gjT4Z71D03Ah9Rr2weh
16NbLlDO06NPpxW3AXer0ADz2j3ZRfCaa/0ye+2+BxQ0C4/LnU73pj85fDNrOiEXqnLTkTbLrGE/
ih2n8L3tsnaEqLrxfh4xKCdSndhTnqwFy18yJ2wv8mlPavQhaP1t6VU7NRvbrv4yR1ASmXlV1rRx
8MP07/gH3scmOWYVQuUUNM9TIH8Fi71L2KMShmTtMgc3DsD2eFXGdX2xxgQDsS+gwU26XevmkaYa
jgvLhxZh4a+yH2hFlJjnKn9DnFWfkH68c1uOlEFmPgAvg4oZNaPdV4G7KfKEIs4ChcxIBZckkalr
ijNYOZj+rUjNNwq2jVhL245hGvNu8azjR8qrQ5O6L4SUu0hZPMVWFrscyM2ptCj7WDuM195yB80E
P0F1BBK2rdnNc49XKWubpboWQ+AcJgoM7y6orkMt2vJOr9luTOcbzJ1nsDUWiYipeR889ybVbEGK
WRPBlhkBiLye95XlpA+SxoCPeemx55JvgXgwfjsZ2LOammaU9HTcWP3ITisR8y2EQSDDtGfH4eo5
t1K6N8Tg7wnfyqhpC7SKHPwhF6jsu8hzEfG4ASi7qhtdTzy/BF+daXox66J+DuF6zRg8fNKZFknZ
quGHkriK6SObY1G2+kaK7qcPP2PLbma4qVdOUsfMS0o6JrntPf+b8D33rakJY7P1dnPniOulqYJL
D3vnXXk49k6ke7+TUYnNuiz2deikz8rur3LouHE+qs+iWIaTHCtna7Fh2OdWeW0D+vkIi6CFZjUr
YBCN29NAZwUemrMvPwLTVFfe1CO6BYj7JDu3XD3xwhJGudVK7GYhfSPi2JMHwkIHMCXXvrgUHC79
/YXcF4m6u2+87DFLs1dYA9d+PyDbpPmnl5UdjbT5djbCg0GAleMtIxMx5idEWvc6mLgv8DjKrzKI
O9QWD/7GlKYf6aKiSJ2bG6mhde9OFo+/InBekp6YA4YX/6PunOGtx2gJ+mezkgYvppDKU8pl2MdR
Z+D9kPgdwTQOpIadA+7DuB778NBz/uwrQknxHKLLjgFRxzl9Bo1mnDSITbvKP33QHFtTBuXen9qP
qbGiZPS+A6/8GGZ2KK12LjxC29x5Htdo1fIooj8qckfWT1Yu9dn0SSt1ZXVn8JxMElOgiDpYGT4m
iamQAidvdv1DbrcnLY07r/bxNOqJMINdVMfAxesuDb5/aephRV+n8pDPnvNEgSPLPgwuO98ZrnqK
H9mgoiF3LZ3cvmN/jXl/dEQnr+D5FzfuWultKBD4gOgFV7PdP4YlY42HKwjjd/sezEl4CKbAP1D5
RyPEEKJBFnAPgnC9c8gme1YttrhKrvNFTJglqxPl2z9GF+UUyEx/QN2AX5Mz1F1dkj/bi5Osxt7L
uhJKBdMzAfsgCkzJZVm6zyDOq2dx6Xi0Kts4DqBSX9xK1Ge2tN2mV5TNDUIO98OIWxvVe0227pRh
tM4rJtTK8hTLRju7y9uUuLiVN5uZbFFEZ8J0bjjmv8NFFgfIQUXkm/lylp7/3Im6PVDRKz+Txuqf
oELZ227N6+9eOv6JpGu9E9otN4udUAvsyGwTJiOCPoYqnjlOCaWopu+qKsK31pHjh413mvWF913Y
o3kssWAiB4luZxQAmYgfprtMBkY0ZWZzUC5RW6E5dRpsv5hfl2aXVA5Ecbmun2XWGntKOS6e2XZO
WOmBvuCtYcFT4VtKE2RcgKJs/cexMyKznsQjG30a33GF3pMGdx4GR5Bj6w0t6S3XjFKjrnlnlj72
XG+8c6aupc/MwNKExI08PIgrbbAhqxbyiheiGGkipGXEbS4gBL82Rtam2xpuEz1bfn6EwGk+TYGV
XyeVnWykIcrrAlbJIi0WDwmglYLobMYfKafXbuJtGHRIY6nZmMfF9B7zqtuzwqJ5YBomeHE+3F4N
C47VmgtiqLZv2atyYE/zJWQiioKXkPjapu3W+dOlGH7PFQZguGVmB0HV9MOYra+OKa/TeexuTKKR
W6cBY8PmXe/nZsCFkPQJhIeC49/3XHBAJesFZnyN71RX+rMtjTUOZZc+sryiGXShUgFobfJmGRf2
l5GgIdjM1peZvtuTBJNALBvEcEIPdIwms7jBMsXuoUzf7BybLD2uk439PL/GUYYi7hkOQntT2G/J
WKlD6g8TT6iW183N31wJdSxPzM+EqvjI5uW54r6ZRYu75h9DWz1myfJmzP05TIh1zd4kNx02Dai1
y8mo4Z+ZSjhcRSeLTSih+NMiA+hXojBfgtJwwohFQVBFveHqI2GZNIzmYA6ipGBBbymL9MqCcjFM
ZkDB91i9OCNRwTqXFq8Y4JmeD/dVMmT5bZmCCcuLzHkJKvO271rqLVSLrZodBTi8QJlIkikoesOj
8hg7nH2ezXXiU7guNx6gX2a6Ortvmk6ezNVJ2Lcazi4Lbc5EL2QP18zDNypNwpZIryc8jTZNwgZF
l8Z85ReOQdDOtm4XKW4CrqFdHWBfLHWE1TOhJKz51XBN2yQj9wSYFyDY+jDzgCHaxXYk4oEPbwRA
RantsaeUNPpTnYZX4XSxbcDe1ippt0toMUhqzAjY5vdl7cEVzodgPoMEIJvgA9LqsrhgEdwBp96A
I3XB6rA4lUarH+lFTs8KlMxuNJKUVvFLezNzyJtPT3IF/P3Q11l/xfaea5Tr3fmmdVNmonpqPcyc
K+nzaGjn4OhjpISWKxwgup1zZbsJx6dW5mkYFn2dV/ly2+BFDxlC7b3dwlEEtYL46faH0VgHeBEN
mDPWXxtLTh9QLH8mC8pclnPDrYHjm92bVTnGoQ19vk1aQkPLiNxEVIj6+2IibVeVlR85bvZOg3Vs
J0/06tI+SB8xgGxwBoqzeLXuXQ21sFPrrik1Ad4uDMnkBOyRrO5fqDuT7caNdOu+il8AXkAEgACm
BMFWItUrpQmWukTf93j6u2m7qjL9V7l+z+6d1MSVKSUJRHzNOfvcunHHWLo713ZxDSnrPLpUwrMe
+mbdURIxanGBg3BuVb1PhvETjzS9Y2Td/oaOC1z9G43ZwR0pwtntAk/VN1C9YIMwxFi3rnZf5Cqk
cK3Dz8Dmm3Aye1NEpguEhZX9yBn+jJH80A0m9HgsuIWZfo8iSj+G7sVTjsNlZQKRuGQ4DKtaTu9G
kRBNO6Z3RRAORIkE47PdiPTUiVrPvCRryfcFaYk++KVinjJW5p3msCrNDyXgGhaAW+Vm7vea/ACG
I5ctsfD0HqvQErVHZcuGvr4aTjbrwbWlK/bocNQWx7pyoqZcQR3VWL7O9yxrO38O529mQ7oPrcV3
o2k35K7jZ6tUdpUhWIm00cG7h5kuRrV5RAOsofEighJ58fXc5uNO9hGHSh8Wx9RVLwrT7qdgzDkG
y6PBcPshtDMWYmRhG0cE9e/05gY7UQYFbaq4TObY2NTWjCxxsQrPHGLzpglc/nMTx1G1lppVzFdI
TWFCBjKpPuiD2XJL1cVnPUYdsGpmQ7bXJMSXm3ZoEIVlKlVM4rDj1f5cDVH+TmRIihU1T0o0F9i6
hQfSx7H54YhEmUgjEwOTHROsDh+atmAELO8tdVZ92p1rnsok1NJDgLO+9wNWfS94M9tLKrKBdc2F
8rmuRRO/d0kxHURLdNWgYaFhei1o6tOiAyZGJru5TK8YlkAB6e4z/PeenGuOOIin8s4qF7RoPVoz
vWXYppvmlU5vcl8gbPHMSepbiLg6L2vnnsKwze/HIo2OgFvdDr2EFfkazp/1cFGngehlfVOgMt30
5axuXIM+z4E6fkQXhFXLxt2AFBT8euKEiIfN237RjjANXquISPHAWQ7AZ90VZg4c9J+dybs0weTq
9Pmrj5P8mejP4axadF+aRjUue3xCVdcUK3su6q07C/Y+FxoSOmOmalHloM4Io63ejq+ja912xpDs
FyhlJByM4Z1L0LvFimtlEX7qacWSwthNqEaAKW0C1mSCEozjdUy2i3URcxWHJjUzNvi0ekZorPo6
GdZQGWbfCLJkOwkWHVnOiDvpAjbCSX1n1CTxpdGtAUn5A3/+9NbOWnKKFy7AVbKgq5uXpEQIwCsn
xm5xVkMR9Ld5j0nSSi580Eu1ktonGAUjuuyRt5iF9Ugxh+0vXqJ9GyaPNDiPPKT4fA1sjVJ/iUTg
KyeEJrLsm8K9xfwuvzP1QnenWYa+Bg3QX0dFCi9LQ3EPH7N5cGaiD6Suf4YX1VUGRhAZgEx28AL4
VwXASidVnZLJ+kKTgX1I6+W5Ycdj2rHNEFRnAh0sOlXBzBPdg+F/ZexO7PJUzDzbKVoAypFVKzTM
9X3EziY1rF3flOvSbuEAmIvtEQ19h4sI6X7Assila+a8l1jQ8sGv4Bz6+aKSLZQF0N41TPWbDi+u
l0N12djwy14Yg2PzARS/MSdlf3M1vOZzqAff+zRD7d/m2jck6QEXCvf5vDJUXNyldZ99Y+9WrBcq
Wnrk4rqd4u9L1Xhs7D6MqrR8SRTpC4G9r8zm+21VFp8OTzf3OowIbYVyZ5+JmPVJWpT1Diu3eeqW
2t3S+z+4BuN/s6H2KWPnk/sv8+Mq8HJj8TPAvteJtOYj4/fJb/S2uTftVFxfvsFOhRFyVWlC1Mnu
dFjPPG2LicTmwijNArEKtaz0NPAkmGCXM17LYlu1bbtWaGD8JRwgJibxqszTjwGeNwyNwxgtyAvT
XSgt5tl49FZEgWebOm+eHNZDPpAvSc0Mi1q6ActZjMPKLHPBC2HmZzHl8LWCGKtGO69CU85ATp3x
tR11dW/ITn8aE3DaYVeri9CsvyvyFMZhmpqX2TmmAhFFV+waozuUFw0wrdi51YXsrxCrqXUJ8q8u
S3dTTKHhZbGO1aMAI/TQUimu8xrt45S72t7Bd3hP7ky74bnrkZEm84SU15w3ucqrNeeeXOujnR5D
u+7WVLYf3JZiWycjF3zDNhOfBvMPiEbbro7vpaPZR5lbGyyD6VUVDRgJq4iCNmufkMkxfsMe29o1
wt1ub2QLl30eV49N5Fx3Ohwhp6SAsVDWVdq6DNB8WOKtt4GTNkSkYW4wTiLUyw9CNi6cRoljFIjg
ulA0g10FDJmHsTg5IOqPwcyFXwGLRER0hz8B3nXrkgJxWWKhFRJYcoKW/rIwj2CmQP/niceU5rmr
icnNdMX9JbvrctLMQ23XRLZhNdGQyD3QF7YQFcSDBrJ0VVnlTWG0pe8AwV+FLs5GRTu16mfWVRHS
LLOZuOJkwHA3J54ioZbliglokrTpw+5F3K2Kogtu7TJAr6MV+rZh6Jva2idWxJx/GogJnA2oc5La
vRYAHRcG6XAfpVlP12bNIteex6eu77+6EQdoWdCktxk9QVkCTpzQVhHN7otMtjcRyr6piQ5uMPod
eRFDa0TIGqGSk2L4UEc5vurkWNe2i6gb1ettuCT2iUsfhpxoJOTgah3hxK5R5a5ig/M0aFrcgnm4
F04frImoj1Zpx0Ki0Rhza7Ldd0NGc9bfuoOdHtBeXsVDfQprO76OiapiLZqnxaqqGXuMY84mWJmP
A9uSXThqyTmAuIixM2F2q6VgW+dCOoduYqjs0h9N8fySs7MIeUP3fEJnZzQNTzkXN5UuvViABHUv
uz9yN8CQtIG5BQzff85JRz89hd1d6i4VRetgzX5Som3rRdD5SJXUshoJhlgRbfFqMRE8Gu3AxLqz
N21hoicyj0y2pRfFVB9O2Zj3ThklrK+nameiFCXspCiOTtQnpzrG9A5FNPUWTScFfAZer9cMfztj
CXdVbtzUUCKO/cx9FVlThlA+W/gSMamuFTyUd5LczJ2b2C/j5ahLgwyTlerZWNgsHPNC5HsTlZOP
0JZMbdVA4i20bQEtt0idl7bqFn6riJs1GXwQx72PrFKDJqLJ63HJOP+jXRg1n61QfCKzhzp0m3TZ
nYLKDAuCCZsXiflBgongw6AZtqt1UH1DdI+qIKb6zK4tJxPIi79lFQNlp77XLMYoiMgpXqCCWIx/
OxIwxZhsRsF4tRbbrsxW9kAgxOSMxIAM6HHd8ZnX9YDp/X5xerS9ldinLeREhxT3eVjnQ4HwuqRX
SP1KdNsJRguvP9vgLPILFLwb7OaMErjHAFJDi4b0UudiX7kFzljjnYwJT/CmJA7bwRCBdNPyUhqW
X+MmLS6c4airt8sY01cOXuHICyuX+YJ2iAiqZwGdM9xnQxhkW/Dcy37BlX0WZJHwzJBm81gq/MG9
1sV+BhvBY1J6M9Atb9M0m04RJA4xVv0O+FiHQ4ljNdD1x2UEKlBOxU2oxZ1n9LgIKtOJzqKvy3Xl
tkAykW6v8dvpO4yEyS5lrnhtjOJVKYDyWmmke94NM72Kw7y+kagZvC5Ogn1X91T+JbeZ3ra47ixt
y9F4XopYrDW2otzb5mPnsDmB7pFhfVeoBIpy8ehk3G3UpC9ly1KwqqOMIO1qARqhfzmFOZ9jVQkv
ntqe7jEGN270ITNrZT8vec8LnLHYY5hOz7W1y2rVJOrCLH9BnOqVZbF1RYNxmuPOYQIhx2pN3DOL
9Vl4Kceij1d9FyhCIGybj8OJP+lb/KYutwpWzS6M24NRqdp30gn7Y9yjyG0DaMi2DFKSVaP2mzsb
exkLVtPjOil7OigHuk6G19ls0hvYiJyLyddcuxv4Kt442BFHbbx4iy6v1QjyN6AgatvoHhmKtRU4
vi6GvOHats2NpTPaL8UdQmTjlkhMboDBucM38w1uLSDdibFsACrZMtjXJBYlK868G74J7VzRKLxI
o6XT7oLG2fZmgeTGbGMBxI+ji3uZrXxPED3Gke+Sto4dYj45u2HQW0/DVrdPEx3SasTof3Jj+LXd
/Mgq/NiGbPGFwbWWyLn3o8wBxqNl9+4Y5EC3LRi3tkOv1Gf0ZogsqWIi5hcZiWrofJLA0xP7xp7i
s4Lwv2jxE2EaWwzUW6exb2JT3Yk4h07K1M/ThzZeh4Z7H4qafVWHRdtI3JwVWwRk2KwROul8XzBX
I/07Mld8g4ammmcDq4KvG5GELiqd5JFImT4hLCIKocEWbu+ecoexN0a5k86mjym1ui1bwMhzu8nB
aXkY7FyA33yJY0K8vE8J6mIhsnSm0KrGF78yhBttneHCSVgERM4HFyshfFRIhc0Q6tjML5Ze+nwA
LvxwXmcLm8EdqlzedN2uNoRdlLepk4cHKkm0Z668DLF0zqXBMMKvSAXo9QJnNTfLuiQXDJttmq1x
Y+S+ukw24aQBnwG/65FicrJalWEUNc5ghDlEK17VAmx+6Qb3aWVfjlgJg8DEYauisIGWTD6cipFJ
T/iuEMdFKHq7Z/RjtASyX/Zlk4e3MxmshcPaIVEFRM3uS2/r9TKKeGVqzuxD0GDKv8Azg+1c+Y6d
kKTXVvoWZM8DsNQbnWNo6sbbhAcOllNzqLLypE/ijCP/8TIA3bTKKPemg4VBgvLZ6JL1gNt3LLnK
GLvIROysmrRTkwoOBZsRQ88qjw16c4fOjH3m4k/M21dlBogqXM6gfD1A4uyGh0WuS0PeGdpMWFGp
ENtkD2mBXkG3yvtSCxbWxMr1LyS2lZA1My5a9oY7nIlZXrfaqWq7aKtFbq+tQh6WdVTO77k2JetK
za5XWz1s6IjRWtKBqlfUq2DmUj9sESGOai7vqCfto+p1PETUE1cGkNptJn57pYZwU5m12JRQ9QHe
T/cFSCw2+IyanWnyVaDXXh8NKPsEo/pKC1mCDyY5CUDgID73uqdkXK2z5UKejacDdUl9sQFoW7Lk
uys+EXVBhecvYR8JTy0VkLOYiq+uxm+VLcddgn/D04K2BMw5ohNcmmXLug52dlt/DWwTVkUVjj7Z
QfGNNuB9sTiffRbwfusGHzCFqekiYPTotnba4I6bfLhUrmByVwxooMDr4yub15YM8pHrU2lyTa6b
uwZVEe7GxWY4v4zhTc9Adp2A2lynPQuXoDT1E2q6hiyzanpoqVoO/KzHWMbWeolm7ZzODiQgpkjB
zaKZxF8nnA+NaPSNrYb0gUp/wpGMtE8w1rlpori5rUtw3+SmseGvA/M9bPSRcBKxXLvkAi2e3Wex
7zqBtTftitLI7bNtYpBAb1V5gkXKEkegOuN1hUxTriYELmCWZzTyjl03HpOv+RbTWvc55lZF/5wE
zoM1iBvKyIVw5Y7cUApGuHMrPWQ58m2Omqkjg6/WIKDN5AJobIXZV7AEJRs7ndZDQ2jnTBDC9xLJ
ef1akZmneRmq4O9iqIkQYOcJSc6dEfFVWCtxFkSTcURUXlIfVe01dush3nTzRfaR8ZA6ENhkeJOK
crmtBKbIlWPaFGPEx7kY2uuIsJ0CGDi3mYgpZDBb6tgCiRTxkBH6lazUhve5gdBMWtmFvGIt0bBq
coVow4yp2kw85DsLY0W/ODeiyECQ0K/E/eLe9rbRrlG+6oChWJD5JqYMSUjqaLh0kwhCNOZ7azed
jjiBHqrSzc7RSDkEOfVqNN2KtEDRb5Ksf0MtfzY1OpzEZE2cO6I+5Gmu7aaAPXVeEnRLvgvhUyZ/
M2jOF/LEjGsDb38IDhCktXEjk2neDWXpy0KdC+gAgRq+RdS0+Ph9Sb5K2w1HnW8nTuq30g2fk4Yd
Nu6mNZOAq8B2gQpcnFLM9agN/SrBWbcySDwBCRmX7QrZVXioQyhuCmsKTc6sHZcWZ0PSReaWKsjx
SS+TxzCx+JlIeC9LowEE/rzBWxIscEvUxoiwOtohJZDLEvBAmKZ1V0dsQFdlFBhvrUp6hA1VMDwt
iaauxyJI3joQluto7lwbEwvA9EbqvddR3EZoRprgysgqPB/2CB2/vvi7JsL9IOMM25TOZZXkJdR9
moYvwoRSnwn3XSlx+DDQOEdC/yotQjMqbU9m0hXJGxse0lNd4VkcG2R85hVJuPfEYr47LLuoKYBH
MWoDzhU5gbaZEq16tAXL4RUi7lOaxNj3akJ8zD5Ptlht/WqYuLRR2dti3TtT5rxljWIzIDvZeCQZ
y7dGa/KXqaOyw6RpShbMg0mTl+3lWJDqI4rppiyMcz82wCpcJpBX9sjoGZiiE75Ey+UpBcz7lI7E
h6UwqvZMTEpqUFiQAXeiGrszMXTiEUwRhX0Uo/ap++ioIljeMLyCjSRZ8oUx653OMuigMl4PGgTt
M+8tDelzXLqPOQ6odVrO+UHAftlh4cJ+mcvlWxQLxh4sjb+QUJTXZj4nDzF6WfYSmrYvRH2xMxpv
gyU+Kpfq14mL5CyCAqhRb17TrszPePOCHRrqBidv1G5bZCzvNj3Cvq/q+qzrlXmDvF4chZ0kVxAp
mzOnMssLDDNMsPkm06YY9ypJMZk0LpJgpBkubCu+A6Z8cm76q0Is0SnX5twP82Y92yGplw0YvBIb
4jN8onfMmN1xGJk32xmy7okP/JRY8yUKyrzNuzAdd2mdydewaHFFxmV0z/vqsSYt6CxtfY88+irN
x++FNe6XLuxguQ4BspIhIW25rwgEtszpayyQgMXZXDBkmjdl0Ddrq58/NTV0fhtX5e0FCsT2piNy
C/7mrRpmZou6Y2yCMoNYWpBZd5+U/MUjqgMv08t2LVT6jFbTeu3MNJ3XROet287pPxUHXL1aUCDT
SvN6MeRnSNUuRrWNlRCnaqRwNWTyXoYaiwQglwe4fF9thgFzxwCKeE2tV/d0YMI3sEduyoRPJ46r
VwB1tOJazGvjODqcq/kRsNqC2jG2PFxSe6E5JSawzDxKOh+0Bbz7c7K8qAhFJttjt2XSUtwrI+Uq
aDN73rWj/Rr1rnuFrW9mMloUjwRDmuSQ4BpYBr7UIkV7olTI+R0PX6UtZw8T8ROjU4bAS6GLDZM9
tFj9jHREBiRSFlJbNmOrI7vP8U/vOkiD8WqSbeEjF8t3chgsNupkHYxqUS/0HqyMO3tvyP7Y1SQr
sTI1+52tW8HRSGtzq3AX7rHtDUw/jGA/55gSe6MfNrWbHC18NidRdg7ziQpo7Ki2bUHuX6Uz1rFS
2KQYfp2bYMFJJTqlbXkjFlZQS/AgMkoOrKPdwYnQVVIukO2wOAk8S1TXOgXXGyJApJCCWa+62MBK
w5ivagRTvtVE3IKh8TwEdgh9yUXOOzJl5NzWw1dmJhRGdqPf52zvvVALXa/F732Xte4BzEHpgde4
LlX0EV+wH2wjkyu2oa5HZKIkPadKSTUp6HckFLCdEw+LX6GL8IYp/bCy8QmSzPvUhyk6ubrft2R4
7TrN7Mm6sYxN2c4PtuHMT1OknZFgM5BW7mMfC0BuJb5cd+HaojbwYv2iHq7dvV0UpyIz713XaBE0
tcBxUwLEB1xAzNatRyDSIZEtge4PdXknuKZvyQVtt7lmBj6pEOShYMy95P3k9jrF/vIoiuoWuQE8
EiaIyGYvK9iZaayezC44tvTECsEf68x8qH97OIrCupPINi6ZwotfRlRqQjCBchMmjavOcUDDzHDT
9Eb3NJ32NW7stdvD9CKfu9sj4ox31NocO/biPGHFIky5qhnnAR3aQf8lcw5fNWLDGCOJpllAxhLr
Kup4Jp0QfwGS266nlySz5wMBjdrFqfkS5lirhzK91rVYP/W9ZnhRbQJuyMS8zbl74OzgsSgtKhp0
IbTlXc95gwZ3knW6Dhd8VT3MisludbKCjOpmFLU8tw5SexnO7O61buqf0I2Pu2aopitKLxhqk/ax
DMD0itqQHg/1uYJHy8eX5MyVLrVWmE9bd5Hjld0m8+k399rfwn39JfjkJzT7fwSD/S/EfV3oJH/h
4yvxvLz98lZ8/rL7apavsBzi4u0nW98/YSmG+6uNQBQwgYE9z5A2WLDfbX2G9evFtiddJal1gZbw
Z/4BS7F+FRDTcdoJk+NDlxDD/rD1meJXCwWaohllESEM4Cv/4M//xGdDo/5vWDrSBCP2o6sPIAtu
Pv5CgtQtE87Yn1x9U09ObD5wSJoDScsISs1AQ3ObgQ/Q4Smv3KJqX3jywA4t0BzxGDVLb9PFkOS4
6mirk01C3giM9bYf38JuNB7bCATkOpjBYrKqxl3EUTMil+tQQdATOyC+oXJmtbOvKEX7tRgmFyRR
mzPVmuygbQh0mopg7baz/h0B9JjxR+1g8vshQ8tgp1r2pFktWlkLrT6TOyvBrxHATDsogdXBj13h
cumY8XMTRulVw6SFmUbmWPfjGCHADKyUnUe5XKCXWQXWIrAULW0ZChBf8SASkqFd/eDMzthcd3An
F97gtjk6w4iPeWCa4oeqRytqZu69DqEbWV+QrW3b4K+VhTOcsKqzl50lDkCGz0zhMZ7nnDf9Qjh2
qgvAJ0H6LQjD5pjlpaatahv4lxdTHoI1X+aYBUZtEJJH+knNFnPsvrNLzINjZvK5IyDEVQ98Pgau
Jkdwon494GoHIdnqwVXapPHgzVgEfAMZBjWg3UQIHCsX24GpK5a+nXLPMkqZqdTdiOY+GrLwGiel
/UqZCyW/V8XwUaa6+tDMauEWL1LyGrk6snXQxLg9AxxxK+mQTMcJF6CS16TVcEcjDV4DR0mZbOXd
qRWXZBumB7g7VRTwlEVONw6rxDDElZ1Wwasg1IeJOX3Jk2BtwrCvqhDRzySr5vDqGnqsBdfakl7s
2kZuxo9DljDR472oHhOVh+9FZOP474NSOUy98+U5dxoD/EdYAcdUs/nbj9bRwmcp6mBGW7p1swxI
tdZlpSj36QrUtAnNRgRHm5UUOWjkbivfCWzjmMwzwIIKBQecyyRhl0AWW3ePMJNfrVaMWS8o8X3W
zGWyr+a6f8+SfDwpe0nf40nvwGTaDPxzkOFXy0io4YXvHtx3bhPaLOdbCA5ZkBQgt3HH4jej9f02
spEp4J3iLfUcrClhUC43MwywZi2pWF7bUEjbW6a2WTyzyGcDQQxzWw1bMQma8ex8xHhJn3HOknpI
CKIGTGgk51mJYNhZhLJngFIp/FmQj+mxCtLKuJbj4EwsLaCurtmohOxHQ9t4smpFd5kObfcg4MkO
HhUkebiWRgbSoRE2I6BaGgoffqqS+uSO0yS92XCxL2UJglbX1ZabFE3sczxl4sMFKvhVjHiE/IS5
xh715G1bjOM3WpPxW6aLlHs9kvN2gDU3ee0UVeO2ZBrI6t5gahkMBjKZQBktg09rosyEt2bnG5k5
NMnkx3WwdpxsREfFtAS4SS49BfGWsqZ61tpu+YhaJDWrXo8bXFaGzsy2lkv44E4WOVIdapVD18Kp
JRCrMD/HinvdQIkn123cwIoRDh4Gj8iu0I9ZL0uoEpceuQxT9xagiZhZD42y8hqUkjgY0KIhIzFo
drPYDO6IkJj4VsALrqYhQIGj1UCoVtk8dy0b3q6mWtQz4ipdVU1fCxyL22UM8DJYZJjbKEoLKB7E
vvCaiZquATrx+MEtgQTCKutqZrYoqqNGxdZAukKOAOmF/Ahfc4zpuSUddFzh5UfS2809Kp1qnGK8
emU00w9M8lJg0CcrL1n0Lj/lYVN84AJnyzmPY38b4N9Fq2yV1p1Qtf5FtK3UUQIR2LrGgM5dsHQM
oEn7Wqhk4kt69gHYHpkMqrrEsEd0Y+jJKIEEO/OknD23ci1O9NDWdq2a4BzEFqNruutQPBmuC0sp
UgLGaoHA6V4jchdnEA4gluvI7E88WASc2kTvUjvGgY2DFQQ1QgBINt/nYhCZV4e5ldwveOSyQzMv
mkZpirj4NuK6cj3mRp3hK4FV4hi6VlghTiMN1e+5sl/dEYA3nrxYMcRWCgGP1mvihBh9uSvLFj+q
q0W98oSyp/e+KDAvoeXud5AO1TEwjYw9T9z2HyhAx/PAt1cfrULRGw3uOdL7AqmcxutEAUvoG+rL
KHr9oR75N/f65db+V+ISRABlOqYjbam7FpvAC2Xgx3AVsxgtzvGYhM0uaW9yLYywbNlqjbI29Iki
sdgMucVxTlCK//2a8D9Wej/Vg39ZOf4vrAlNoVt/iXfYltlb8ct9//4JvrmJP7ofK8I//vQfrAfr
V8e1dKx5El79PwrCCyfWkNJwJTZtnu0LzOFfNFjSQWz8kXyhwuDL/WdBKAV0WWEIx9UvUL2/UQwK
/c/FoKWbjgU1z+J/bZOFx8+PTVzVRCWAXfRQyCzcprbJzBd5TTv2e8qeTUIw3aKMZ6vLbxrzi1MO
UUeprokzN/2yw/yS27ucg39c8rOm2QcyXU7QK47OmD7B5znp0fI4TLBZ0PUcsn7cUnTuIOhRZop3
hK6HxtTvykvMoMat4ZkErgDL4f5EXiSN77YTxrjGc/xJGWkhjAzfyUy1vyrEcDjcFmE8TuzVthbM
l5OlYbIfHMg+ONTlfoouiTEkLj91aY1FlzzHV30OiK2/5CNqhubccsK+p+1bmFblOWwSuBWV/VHp
8QRN3jLWM1qRQ+iOWOgsFZ25+KKdCYcZKJwwLUj+ISpkCci96Rr7bprT+5AtzwdscVa6IWp8TeiI
uZLeQpoqSUTEH8+aJwLYjdjLsXZ6oZ7rnCHu3LuOl5jdQPmTRZRyqPGkXt00IaK6ZMoRotfplhL0
vhKs9LAtR7T6GMdL/j+tGg905OGtm1esw3HS5Fm/IqCDzUa6dTFIYRjeY/5iEY/81Yp3Kj22lAJO
Uuydy7wzf4L6v4dasQr0YqOhtEWAd4oJRajmCAQiPr0ZSRjk1VNkOt3a5RgGfNa+0yBsyAS54at/
wWzqj0TVGPBUy3SzuLjVzGK/ZNu2xjeu7hUHuMaEkoHCyuXfRD7MxY19hT1xICe+v2GQVrxUic0n
LAfVXahkYfXRSi6YhM2rb5hVuzdEkT7JDsMj8UynvEr3IKGazVTor5MpjUdE3PdtOOuM6JPkXKfX
kHkPVpB8mcOxjZINL9tGJWSAEKZD4Bw7riFJ4UUtH03aZjfCqjC947JKBstLA37FvMbPPvZEIskB
5QUKFZ7M4pPngLGDmow1v1a6IamlOuZZds4Ad19TerH2rK2rqUFMIU0EIrEOkFLVCKSdLjxzkWJS
SjHLmu74LYiYSf39Y/n/2oFrcKv9RRP+1ry/fZY/0XQuf+L3E1azgGSLCx9WwNOxaJc5637vuy//
yYazI1w0LuypLJOW/I9z1pC/cs4aHL84pJXF/+Wf5yz/SSdYknPbsmiZHUf9rbP256OW8FWCi7Bp
WZBP6fApaH4+aovEbQtRmRoQXuOKQz/s1gDR0FpCZkTcD4wYz3cgNCa2M2ojr201QRlF30HiDfm7
h6ib2+9Y2nqBuCcbvwZtGZAql1DVIkvV+HmlMX5SNlvofSr7sbSK5LphcC63f//R+v+88Yevpuub
r1+u36r2l01ffL4RJFz8XwjiuzwI//lZvCn5d4VvPwPgL3/kj4cRSpMjsOzZNuQIRwdh9M+HUYJp
UgY0d2qB34Y9/3wWmfTA0LWlsgwhfh4CSf1XndJOuBbeK+Haf28IdHnU/lUs8hMMfjveB2ZAVB40
wD8/imPJUszUAeaEGBlOhJzHt0Mb1BtnCGM23zENbGWikq8JI7/GnRHd//BZ/Zti9c8RrzaRpOwg
QF1j4eDXMPjgfqxWuSUIYpWYrPlNtUcaNW3V9cS5g62GSQRFEMvsjFadGyI+WZjn4GZojQvNcHAQ
JWvacpwsu3rKZ/sliKu2wognxwcRJsOy1egZhk2D/7Jgtvr7s0+d+u/nZ8af0mn51R2Da4SvluPC
NAxKth9/dcY2JccI7YxtA9/YEXBhoJMkTg4o0CzUt7kWfbZxJ+oLBFAI9feERhnpcZ4Ewet//Tn+
XPTzPdpCSfIEOOtggSn7T78LFVOb1WJC5WqBnARN3xs29rSLLYob2CwpMkCuU4rE7rhOI70q/8sv
YHBw/vwkmZyqOkhPk+PtcrL96dOY8dGEEdnqeJvAxrpD75CVPPepviHmJ3lPICRsFEG+rL1TYldh
Ww2waht4P/p2AmcQHUqr5FoV6GFwV6IaRXAzhsjfzbiNW+y441iv//pj+3NaL58b409eS2nyuvHp
/enxG5YEZD90V9Q0EUuBCFl0CA/GZWcpswGpf1262Ft06JPaTW7OrnkhAaFc6PDg2MEdqqCxBVFI
eo0vGTNSSyR13D39/V+Tx82m1L+k6SqbFuDHR81hhRmzpCP4WkeqsCogh94TVpluql7XQ08XNLRe
I/pS7JJFExGBgQTWbKewgvEldJLs/HZpDImvvnYwOrVyFL/z0v/j6yD/n9fBvvQtynJMUN58lpdH
9IdQTx5zcEclDGz40GFzzmrJNiyJuhKm2zzay9qqsO7mg2vGzOZyBxqzkw0bdFxocIu+GvoVUVXO
YWHt+t5GY70xqykdj7WVvSewOcqVPaXNHdi42kH8aFGKFbWmwWTTRjZOYERD0+/tJB/ODaNUnIxk
awSPU9+OjwoWpbWCEoGtwe5zJ/xvz9GfrnROauSwJGmgsuLXpZb/+R+vlkwUc48AbgiTioG6I8Ie
36CORHPU8zCBH1EjFx5hG/jjLPTnyBnkFc1CGKwH3NFAprA6qP/ya9Hu83N/PN8VJ6uUOg8PKwVE
D3/6Ush2HHvHRFpjNmWm9kY51vsRU2SydseyJupR5NA9VRAXPdPobl/gNE78hOwFRmjOjVuQ28mq
knQiVWWTNwzapk2a5glR2fhAwME3OLdynwUxDG8r743I64Bk+23TTFfkq46MdyfWfaKAz2uS3hCL
Du8T8+Gt1FkO/A97Z7IkuZFu51e5pj3aMDqAhRY3EPOQkfO0gWVVZmKeHJMDT68PJFsi2SKveieZ
yayt2rqLyYiMABzu5z/nO6Qe9MdqKD8ZGpYMMfOnPJrJKMkFPwlTOWUfVOWoW2MBXnbcTLobVIbd
PdSuNW5lPn0PZBRWRFjfFYGcbG0WVX0aNYnHv6htfW9SaMkEXhYn6Uneiabr27LpqE3kcok/M6nN
GMUb3i+XqusxgVRwt7SkcS7+RHvSNIMbMt2+P+IEvCdT5uwiS7f3c63qB6buD+1MEjDiioCsk84X
JOcGEhk09W0RNfWuVsL70JrcYMBpxZewSIy1KUPxzlJ6bC1pr10Egf1U4UpzSrM8qoYz4BC5dLmr
DvxvkDsRCeac4eNLIwhEwY1+mElErNq0Kw+5MUU7o9OLbZFAWIa01CN7juN9XZlPfthkVxPvMDwF
aaAHw3SQkHm0pDwT8HVfZaG0dznYuGMLHX4HY9du1o/OKEbnyCC0/1J903wWsGDJ+G48i4h7myuI
DAxyNg3J7Yc67t4TE+8S0taXRRssPLUGfw81E63lEGAV851myPSHLo16DtTMJCggqZ9+t13rfjbM
xm59uxcvUoXeV43fpgt0wZwAZLp2Y6ci2WEpY99hwgE4QMwo9/R1jQij5Ul3WghPnAIxPPE9UFqG
B3LWGbutUxW77JWj5G7suvEQzTI8WBVQox3DY3kzwNZaMbSTOBj8AUDFWB2s1kNpnUg/mXiTn6kr
2UXQRU4pyN2NT7D2yCFN87AX5vauH+KSiAetmzPpTFZ9Z6ie6mb4CZRX9nxppfzw8Kz9MEdrkUYh
WG7hXJUPhB9TsGG5g0ODnQ3xiKqKP/wymnZ9TIgkwclONLzuXjTXNZHbFyIWhx2eO56pgWsbRDre
en6vIywwelyROlsobxlUA+6krGy3mRKuPMSEz3Y9XjWM+slrhLjz4HUy3GhYVn6wsGb7Ee7Me4xd
4Rbj+BjgAiFLhyxI00iCJF6QxstYYB+bFFSemlyRbcCVx2udhLjkzJyZT04yjKuY9lD2QGohxmb4
Loqmz85T1syXSMKd6B09C2DPXXIHcKdP5HhfUkR04lxPRkHp9q4Z+x+1PvdPhskVC1HMVEcMRRKU
Skt0pCApSbr4thiHt663hy2gW3nw8SIROWKXTETHGN+qOUsI24QhrM/MuMNYFt9H7aAdzGEscRRN
5Q7HoI+TJZaPqnF0COUuERM2Nbf8r+Q5BUCzz9yBKGU5aO4hSqzoMXdd9WPQRPpK8x6lmWVLuVzh
1tXNNIBiNLKOP1QMWleGk/w0qgwyHQyG8o1sxrCfNGZKfEjTHuYKMcguDzHNWKXMn7JZYe5Mi6vS
xPTDn6EIAlL8UdjOl980I34gS4tPEOTzhwK3z01vpsO3Shq4W7OVVmfNjvwd8nq8bz1MKdhNl9RY
BqtgHSpM/SHPuaeinT8ZYPWvttZV9JgWI1Y0okSJJklKzsuHoPgcfxZkng5uUcRBhkzok8Axio2C
ghNEgE6Wp4c97SIDvpfBqJUuJC1RKyZpY7Npm658NjPPujJSnFeOC7nFqlqxhzeRHc2w/jC6cLgr
O5UenbZWu7bO3C3ZDBo2lAD5PkLi60vZPodlHZ7zUZqHyUtxpYRDd9vkbXaF0ULNGf90tBmgkGXF
QI5lUBM25TzfRS1FyOzAxpeEmPJNJgtsQyKqpAMnpBXAXqn0vFJOkCOEjR1mIyeKvjDtMzGqddb9
rEhuRMtBYiQojc/e3PPf/lbN+ZdviuFSeGW5SQohb5nnQsUePA+TDpbFqJme4Z0tMxj84tRMiFd7
4R7YZPGiVUYRE7PJcKxwxUNjIHyE6cYbhruImPzFIQtwT6hFHvCL4dE18FMBnveH5IB7U39uOJid
saWIcwU6Ae96jOmdl4a7k5Cnkw6jWIOU3k/pDl8JEY1DiMHzyI4fUJ8Y+MMNWdFWIf0Sa39BQbVA
N1ZgKKpNhoa9VdLD8KoMZIYS6KDWWj7R+gJ3y2JPuSb94uyuV/gn+6eW9rmdg60Mh6xjbjtV9wew
2iRy/GLbei6GKhiFxpfDnHnlTmZ5G9qR3LEJVW+qrymwDo3+JnGiCS9U0h5EPYLebepMpzigVicC
yNO1k1OzH7qGDgSxmL7ouT4ljE9RjeuXYfZ9wjMRaNjF237G+qXD7WX4iGMxOyU5p66Z62Qn07E8
2qUFU0xhjQ3CvJJsO8yvWtjjgwa+a2sva4u35B69RuGWxrlBrfaQLw0IprEtPLt64M7OT3MjUf2k
xNMPJZPMQUhWtdGAZ0+VQ7+1M+k3tEu7b+jIDMab0Eg2VhiStgyVDUOecuxNYwzeox5W8rmJdOtV
G4HHrFwrHb/ofnVvRYmRDFm7xxWExTQKuJs/8Jc+MMIBksRDCJK9/xBmSr7jgYgeBiKQ3+NcZV8U
hcR3SRJmW9FpuL/aMAdT0sbwWmqPrmZjThQdk129Qn7/JIwWH6DfSt4hg8CEWq91JePs0i3fmUkG
eWIqzbMqS+pkn4KjXmXwOxly681Dhb2Yk4XN7kIxe9qlCj+TNSgD9taQRHemKYFx0lWWfBpoFyfT
bGnHArPgLBr6/BBaQwechpHm8zjU2h2W73hcM8cDuF77k/M6E3IhJFhkD4PlNC9NlUwUYBbeZ2wi
5629xQ/Mig4vFXV3unWquuWoXdTWEaOFd9UAi3irrsS7HHBjkSb0ueu3vZriMwOE6r6HPMDkTp8+
e8QwXIbFJE3cYY37ZkbM+uhZr/iT7Z/3ZBuhC+fP8tOQvBUvib0h7ba+Vih1jMkme89OBSeRblif
JyZmHu52vOK2z6INomncchz3CROgYUcrUrCNfzck9cRIfgZkGO+baOBxTiKwpvJU5NMtV0dGgimh
hGSbNgKQ74jB29maiWDBiUyv2vdt5z8ZICQ/Taur9wOHve+oEWxW+7HoLqqfo9tiJtTnAVlsiKDN
E6kv3e/DIKYFAgZuWZK56Ss4s4b/ybycXAc1P2x5Ihe8CbUV59o19L2epH4U0AJkD7tet8MJXg7p
eK4QW+xCLYHQRJggPuOCbLRApr0dZB37mzVPnuoNb5CrNoZbhk9Cem2/1b15rgMqjqqRzDFjk5Wr
CYInJLjyz260vKd8ibqoUfIvBv0l8EOklfaB1SRhjusxtyC86EaPGe6kD332luQcWC0SbDnFK7nX
eE8j3ply17e5+1ZigGkDpVldtzP8iX45QlAkGvUkdsG3dXJd5I/sCMW7SDTqwQsXamWATTe70frY
wrQMqsMhmGbGAMJGSYiGzTZ7EgauxYosuV6uwZdyfdRQS895NWg3lM5RMLo8rvNgop2BEUxYek8G
kBRnN2e+Y5y0vq+1IOszP30vYY2cuZVL7ajrWt/t2B708y6dnMrcIFgUWOdjKfMTKfsuDZpxBA7V
y1AnW595JFqV6ZksoxrXq1kCj2fv3jhVAAheI/RdLnFUi31LcrL0wn12XPQNAtx8oxuv7p1x6zYe
m+NyLIAkhxis2ZXruXtn10Zyw8CfNgk/5dvK6UOFoJFhenTMprxovfLeCI/QXhD2nrUpRSnuMVId
IxGLW4Ji5rGGYvBhxkbRrjowDMUqJQGswXTAeFXFY7wb6Hx+cELJo6EQOHUMafsvdZ9iLatEU2wq
NZEJ7iPrQ7F438DpHr59tEib20ir9mZsdyx5sQSok0IoBGUgCZjuMtFhFJpiEglkH/vJ2fLWqYpR
9lCXgdZqpKmx5Rft5u91mcWL98fjtWO5HCpcVA9Gs4xH/3jsbzIiUkNotBDkap8ZEMkwCr+Q6WEm
1ju/SMH85LMG1q7sU/ExpDPOiQ7X1sQjGi9wAOgv6q4VrBG6QTw61BkozU63GR0TtvicdP1bbyra
srWMDid9imqXq2MYoaFx+dPWoZnw+Qa9yY9jntvajqUFGKNn9eSlmbhiN266binBdJKM7uEiZ1j6
9x/Cv2horkDusREdue6YU4s/TY7BBoAa5wyNeSqNfoJkLyBWkuz6mnD+3fFWxkC3auMuins2/DzQ
s1UGRYjqTBIJF9zlKSi7BBqoldjqV5vqX6pS/yLS8uawqhio6bgmKaz705vTG2/s6oZdX0uJ+lMU
Ghz8pD77kFiKphjOY+Slu9xWerLp5tQhdJvjpyPQ2HA2+/sPatFg/6DFeLqJedO3Xd4OsvGftMao
Ns04HYaCQ9ZEQ80A2Mrv1SYSVrdANp3/4uLES/AvL2d5/MqmhYnU0v/0m9ul345UBDEwnuyPTlP1
cyfoX6k64X/8/S/2v30ln3II3K6EbNxFHPud8ldEAJ2qaKIfJiHQlUz4J5siHoPOH+zDLy/1b9mO
H6uC//x5cvQHf8lfzqT+L/SWmCaf11/Plx6mP5Ux/vLP/zpcYkzE+sNIiSJgnSkKbcC/DTrxk7iW
xejI1U2eGQwZ/+dsyXL/wSzF8Fx+0rB/MY7802CMn4S/ch2aijEn/zKr+jc8JQaW5T9cgy5q9dJb
wnXBVAIH3fIufn9ltL0jVdppZOd5ZBOMtaDMdVCerK8ynxB5SqtgKkFKwSw+jKKkBIsAZ7+1vIic
V45lmA6tumPeHoqs8lYW4X1FfEix2meFXoLviHgDpzHTdFKmce399BSwQs42bL1ruP+dpx3Jz1IE
GMTOkDgHSw/DJ4ZxGTbHgSRmvoKVVFM5iLmTzUnV6wJout81RpNsJgMoyk8BbYKDVC29mNOO0aFr
lrS6uXb/kLidstFrJtzQG7Ip+EnJiFdR8W0VchyswKfNddP0Fg3oRU7Q/V6FDewEUEkUPjVSwsJZ
+V2mnG+LCICH1tj1Krv0vpL6racZ4Y/UZTTd0AdkLntg2JRpx9mw6EvSGAqoxNS5ACmMNDRMDDuD
RFfXoDUR28ZFmr5HgFAec4wU16anPwmSEn1NKtpzwo9/tpp4rkLrpouox4iUczbzbjfpOoReC05W
fNfkI17CtuRhUkJnWKIG9Npii6Yxq7podB498cyTENFbeSYVYm2ouc1W8HWIAM8vYWbzmWIturQZ
hUhpdIq67kONN8C0SMHHp2zJgeClDZbqogMdwhzs7di9F91Csi5J4XpnO582c2fvXcYdTSssDMH1
M5zoS80nbF5oIWiOo2yv8xTbw3qaKJLG0X0HiiTd0taFlafq+qNS7c1Mgw15b7vEBU6+1sam8zrb
lboRMfQGgJBnvethr2LRdKc9FukHoPGgzvromY22tZexlt0VJhCTYRrgJvk0Ho/sZQqazfC2e3y0
tv3UabIOhpTaCTCr4Y7jDsT4LjzmKarZMLXmJeOBTjtJaOlnjIEPurlowsVznXURBxdk2Ewu3VSi
V3UTeHMdP7HdB/sr8EEaE7u3VbOQ0PwvpjBEoBnK4KBJZvheUC9HrQki+kgtXTPh1x0rb7qJSsHj
pbIs+7GKfC3aANkiAmmMAwAjLoSVV4DGc+R9Ys9yBSC33A5S3SQuAF68CgtgrLoZcCEFfPcYosiB
y7jaO2K6J+izd2vSMuPclTvh20+Y9tG+KbYCpzXeSgl4uSoMOzBiNqaYqakCdSx5cLKavommgB+W
e0Ln/5yOMUGiU1gKa9v2/OFCMkRXEeIWPGRKALQxbqyF/eVTzKICI6mBEIJMKpvkh1SZXUNqSz/d
us9qBKH5o20d69yNtVovQYwj/ZjJyRU1qcYEjIqdqX0dWk1O3J8QpAd/ELtVaNM8gSYF8AaqxVxY
F0wagmyYFl7aHvOoWUzOmt/KvzWpdh3gXhsCgiFAtszIP0f8QIDkCuOGEVBe7u1Km87VUBs7UOAq
YY/KTzcUha7HUdcgOmuReXRhtkc7YCxJoKH/rcayO9A1O27K3jSirWmlJN9GuHQT0hY3W9n3rAQE
kL01eHAL43MWDf0ZxhpyYtFo34bWX9u4/qa4jn5aK9GEdTtV3WOrBm9NWvsxc+s6MEhtxV33pBNQ
p+ssqs8k6Y6RtF8nl+KVHxQ6mEQu2C95FX0UwG8TD640VqzS+tn6XbWib9y7WcbxF9MzUEJYCrPE
z4clTnVri/gok/omKVubyHHFlCa3r/mAcJZ5KMGEN2FnoAusGPWqIBI9TwKMfmVa+WuxjFKtofmS
YxF+y9h9zzHoEuDHLmhhCJz12ttOKnwJh+liZLp2UF0xEyczyS+GfnNIB+umMhwrC+IK1mzQ1kX2
UYVaeY3KMVobTkFs3y73JOpuLW24mdDtKSDPvG47uHTLa73BldVD5eoyytBrtKsVngxaywmi14wl
DaY9rT1YG+4n/koo/cVomgQFjzbTO4OGoBNOXY75/CB1FNWD24VrD6phX7f7jKq6wCdr2nvsk8hA
7iy7dm4yHpaHGqcZeZLYG/d1w5IhRu0bj3rAmgODoOWBEVWAq6BJI6vEb5TmvbpO5Z4n/7krm33l
NVsq4Gpym+15Rg4n2HnofdG/Finl8q7fH0p5duaD8qvVkDfXDNmZlaMlROhw7VfNM4SC7hSFygsM
jC2bGGu5auEa9MlPVjowL3HkXJRv2veWsqNPa/jK63xjcVebK61ts9uExQE68h3Tx5VjqF0XZme2
jYwO6uaakFRZ5YXQ3522uYcScM5j654xWd05wzkihaBauZdzeG2a9qLTsbEnFxwGomqQ7oy4+uFH
/bV2HTB0xqXojOOU5neZedA1tVVUYdChjuUyUFbJPqBax/p40ZL+HE1GH9D8/jRNzo2oiTx2cL+i
Uh4KWj9YfMfoQNKiDEwnvibke7bST8+e9s3RpUc8dlvoIEK9kIuksUGkSF+hv/Hh1a7cJNvZBZxZ
tIEMxasGqPZoWj88yGgDpBaZfvZ1hbGxurI32OqKE5G8LB06ymZjUUaPy/FHcriHPILiigrYGoEW
JyjRN1J7KDT5Qn4zMdN9z6PabxGm5i+POKGs80C42ppm1S080j2wihsxs/i8w1qG4JEEruDZLlzw
YDema1+4ZW/ZTy4Nf8jh3p7ipxWORh4DLMZJuqY2dBclw5EZzL4zmp1wf+bSuXqJdRuDu8yYvZOH
4jJCO9HeHO1cWJgZyRrRGJX2dHNSUkK40U9fCLOvBVGb3N+Y9qfUTdYpM7llcsbnFR1VxZxczmIj
Q+q0NaaLWnP2EYMB1o7DwEPbr+5mgpV2bB8xRmxjk/2H8q+1FwZtRmkmogMuzqXOC9krTs1LWfXO
qhl9rhXiEHepn7EXYY/sBaMjx0AsfdUeRqg9cMkDXjiyNsQxrF2cE5usuVry6WddUXg29nm2dkO1
40h+HRXoJtEYENL8uuYxHM3t3dxo5sGxkZorDRcthx8aWvvt2LTtpUo77v2ye0Vwtw5pXbkJ6LKZ
gm0RggMxx+S+kFc3Tqv9UBjNGhzj1fTakyGHk9ltpOUBv1qO1Ew6oAjoVXbv4FN+BmQ57EXEN8CU
qib00hTryv52p+zW99WBKiF9kSHXY1FAK7JtvMNOvx/KKaHeGFk7kyeJkZy543T29PihsaB/ODzv
uP8ODFIqSna6wB4ZpEJkcbLylSxBfATWz9Vt00SwkogWq1QnqeyZ8QfFUAfXTV+qiIQZ0Z4H2mw2
cQLTmOnh5LYH28kfTV65lAnzQqHv8JA/20m/hiwB+si8sbs7PFJc8VDEa2rSktINeBavC5o3xmo6
G4mODBzxwawyQlaxq6U8MYKi9vZJUk1bhmabkM3xtOTaRy7WRO1zoa/jXIeSxxZvJP6Pr2dba/qr
RQNghkd3cQVTfgCAdKKI3LWeWl2+LD8lZP6sq+whSbV338kuhP7vNUP/7rThCRpzupJsCYiWD0HX
4Pzt2Eld57F8QKTfwrbfFqq56LnBlKI4ugklPLGOBqPMB/jPTwrh0Kp+tFjXI+gS2ISQc3JKegrx
brTqze/HN0+6l4g6EQF0YpUof6uZxKmT+klV4Y3dAzmlS3Sb9j6MMgl5Iup064lYEgwZoYUbNKqJ
n22W4bhaadT/BFRH5AczsTduPAeIjTFFErCY1kXk8EUCiXVmsEV9SI+tUjvb99+7IZGn2FTgRyUM
eXb0zThRcZFs+q7ZdFZOMyK9TNabF6pTxrXSKYAOIUZ9EesLYwTEiPS3aeUtJXcrrahB7xI7d3qO
U2n8NnsCPbGc2n1Z6x+kYNeKuRZJpDUTuivtYgxZxDpuv+POPlZuRROs/+G22qMfurQmMquvQA4X
ucMgXP1wslOomSDba9KXJkzHMvav1KpTOQejK7TmU+rrKwLWzlEbs/QkFLtr26n3vmWyClnslPdx
lzH1sJxXOFw7v542pllsXQAex7hCLHWn+8SFddXaNxQanUMYwSE7FVaZTdNW73kmNjVP9lFPN6a7
QFOHAD4O8ynnGM/XSq9Xrv2q2/rG6r4RSjb9XN4l09Is3gOqlGz+ujVQboTbq17gGSq7au2wMw5H
dlWRfjebYk/Rxt7m6ZbB0tGybq0X6TtRvYsmtOe2u5K8fMC/RosRh5XoA9WNZMPkbyMhLiiU4F/G
52qA2x7nPD1mKMyP9eTxfLAoqg3a6Cal0CWAk/YtLLUxPcqqBjlvQ7zzJ2EoB1BQzLmKw0uT/8wi
7Brn0HXY5ukZTJgdKEwY2xGUsxe3z5D/PVuxF+8xcv2EoQ5nNvJ6Nd/HwHVUUJa1b4O2Czn1zMWk
f7ltav40xi66lzGsPQaWifiIGaTgkQHYF1jUyHwTq2NZb9KUx0th+dODPeWuBdJomppLPJLDZCoy
SYYZU5kFg+8gR5q6hh7sFZlxHTjD0afoGC2Nb8KSVcAuS37onBHZ5cVeTlgwjGxmtGHYolXnA/gB
rDV0unE1xO+5VxUcSigUP0KlGQSgcsBCKz+HRUMhaQv0E9dDF21dq3c3OkTTLeYSvQwypgnxBkn8
BoNE9WLNk3XpzVh/txofxHAP6SgKchOWyEpBvJObRpWbWLJJXluI3XQ8FQ5czaRfinCUphGfrnFs
bUpNlPWp5MNldzXg8IVu5YinqJ1dlm6gSze4DgCC9pbBFnAk+vmKf4bqiAJQe7w2rb4V24zR3Xn2
qH1fh02aYDGIx8dI6+vzaGoWc5dmdh8KmB6k1UgBP6aqzh6zxneeZkCq3xrJzRq/jfRzDncYhAPd
0JkU5e1yshiVzuMV211abhs7ZwNnVvbMzt2OQghvv8RfogHP2NplwXADoOlAUFBqxT3BbOfRS2fY
d8U0pPnKqJ1RO6etXzDpV3g+tq0oGWtTl1BkG2suYeQ6wE3GlYsb7mrbdc7d3/fu1WtyhcxUV/2J
naVnBoygeiocFQ9LXHoTKfcuGh06J6C6PhjEnMGccvmQkUwqrGEwGKKPBMzTs4HbLNpBwEt0ouRO
sqx6tv42Mgl1ghZHzLQeKXyrEvh6UG8KUsO2oZcaI6EJWsO/L4P+pcb5ByX0/7ngh4Ms/tdq6OWD
c2r39ft0HYe4f5rtbdgJlFJb0BY84S/i5j/1UP4GLhlKOA3KpgU8AaXyt9wHvtR/IJFij/QZnZN+
c/i734gLy9/5vidsXRe6zd/q/1bK7o8TgOWFBeYzU/cNXzd433/ySGt4AUwaODzQ6qAbERasM5b6
bOtk1s8QbXP/u4/m9tfRwn+UfQHCs+za//7fFtPp/xo4LC/nCV7Esph/+J4uFt3+d7q8rSg8ot7D
X4E8XlijAtw/QJRfr8X/0xHLby9DF47hkpDB//2nl4lzjd1w3rFgNr7YuEMTMQDViZTzaxEzjbId
OKiyXWmSJ70cQSRUyjb/C6ur/a+frSdIRBhozYJf1/5TkkGqRkcvG0kK17L6keZ6dDdnuznFaVhV
lfPZ9pRValXeHonQlKvZiIdtqpVSbkqZ1bfCzcx3J2mBRRSI0rvSMLLvzDXr+2YonHsweilWvQ7m
bKvxtNar3DgZmk5wwcUfhTIcelu9dcyDoRIcNZ2F7lsMBrTyQY8/7DKrXilNm449K2K8EQmW2NUo
wNVGZv8el+X4PsvpFuBcyNkUuyjZP1qSvWJ8dDW6YQ2Not6CDjvOWu4o4/+/niTdr63s3LF/s548
fPSfyX/8p/z4kTD0IrX6+x/7dcjiEM1dwjv+byvHMsT4NU1m2f+wmd4jwLNdJATy+yELAR5SEK63
ZGtccrVM335bUwzB0IYk77JQ6foSM/s3ZiwcXP9wkxP3ZrBp2tznngXByrT/NOaLJjfigcvWJW8M
8JtwRYqvhCQh7EeJRqIcmmhMOc96YJJBhWRtddPzPNM+dRiosAUwKIr8WxbG9BBFPrsc0+6QGTwz
3ZnxzLWt6XFIQdMI1Czxo2Zf2xEl0OnEOICnXvSJ+6U5eK32hJMJQoKHMdcoQAcGEJnkCyhDKP5s
VD5DggP3bl0a29FRWORN483CB4zGSoLU9/qRbu2mhJxeY4b5UGYu3iZU6lWcuPm9Z0w0Y4ddlh2o
VZoCvpIz7xtQGb0INrnV2nS+o65EUswlGGQwg/atE4pioXHb7Pas8Y6VP8Xg2AMBDqywGnbId9Rn
D1hSdxOpVwAEqsvGtdHNACrqppjtU9hCcjhCs6Y2AUBx+pBEsTnsrFExwnXbMOsucYbRtrLQ9bHK
Md/iEMtZonMT9WQ6vST2Gqb5yU3a9otjUr6zOZ1yKvViaA652eRPKq6Sdg06I7YeIP3TFb8v4Ytm
P7MGb9mwJKD7vHgu22ai14wazIJWLc+b7fBxmL0pckhW1I0Rs9RQRTR8j7FipEAmWvfqVmKIKpj6
aF+GDy/u1mwcgto+X1hk+psyCftKaqDwken1iyroIUUTm9Mkukk0Np0AHE1Xq0ZrHZmip4IhMI0S
6E3qeRi8SCDKZK33iAOBWer95zhqE2+YK+iSp04rD2OD9BgMDufBsze3qLPoUQMuZEOJl9Dx2JW3
wmtoH5tV1K7wuvgffe8shZtO5p9cOTjduc5R872VkqXst2HcFfp2gEpEW0GDvN1ThZNfMIDaw72w
i4FLi1Y6+81x4mnjzGExMdWTg//i+5n36DVZxQqbxliTOPnduUJ5w73Bk8A5jGEt2+dR88Qzxbfp
Z6yXln1tkO/fGRVRKDu7GuEbleQ0uSss4YGqCufWo46GrXyNVXuNiSWLn9rRzSCZ9B7Gebg4408h
HTyEyNTAw8lheD/bJsYL6YJ0j0+hqeYxMGrJQb5DCfOPOW1crx3UqAs9U210mjG5QG7xs0WGVImZ
bGSpzf1aK6Px6sXkM/ZDXVOj4dmOv7XcSd7VRW8+OUwNtXWYNNNb2Q+89lB6MXZUjEjbYSz8jYPe
bRwNj/NmOSuvD0JnsB4bkEZQ3TBUPKXxUgfWVBNMaUjPOnvcOgoDJxqJFM1RM84fOqSkEdVqJuWy
tDPXxzjNmnbfEulSQZdbuA2pN66vngFVeK1mmp4ewSDHyO0T1yKNA41hX6HJowTpk+V+ShiZOF44
hC1dNrJ+7PM0QhjHgzkHsi8QC+LGTWiVy8SwTRY3Mtgq3y82ncRmtKoNEX/UWWHvK2OMr65rDPa2
KLWMOjlqPhbarK21wWgwN6HCc2xPUW1z+6duYn/NorZua1OZR98ZMYRVUZN+u57SUffyChJM55tY
69w5puM51oBvEg0x6jX1MKDmVOsW+0JH7V1PVVQ+e9pkvs6zwNjDnLl6ITvkvCmj7/SVL0XCIKKc
RpySuKx7LhUXHEKdgJhY8dNRvLGUsKjcTOxsOzV2H50yC14x3fXNFaaH/6KxsGKI9bmHtggmxYFG
Sj/Zeg2e66AYyBytitGHG95wlssBAdtDWWybokvEykzKvGTgpUXWtrNBApRDN0e4xtoK1IDZ+FW7
JGFsyhnJH3tltzQKcfnsMPSEaDSJVjjhthsk0pIWFvqgrZLlqGOs2JzP6K1kbQZxriuRViDU2Vwb
xSqLaFDCJOhvwJJaAona1FvNo+ggRQ82kW+jSQvrW3dko2xTNOaQuadye2R3V7fcJONsixsOXnlp
KOocda6ORpotbFaNAjwO8Hy41Jxa8M6LtXLtNg9KuFkK2I/TyOyQOlqTBiaPReNMc64y9U3SG/x7
N3E0UGK3ney2XLHs9JySncKlCTrPFpCeZ+fzQpGQfUiNZ8RcHX2xj8khnQqygw1yupWRULulumoJ
Xtc2DYmbtDW0n05soezIMVLN2U75QrWyNN4dFM7sYXK1sl07mNb8deTJ8iFpfLcKREzAg6iJM6E1
hEUn71KvitBdLNsFnu3487QnktN+kzRpHzXlk8fpOBexM5V18RUD1Iy2oSFaUiJzTu6H6Kn5Xudx
PD9qI7Io8zY3G1cDMQ5nV1CE5V7NzErqU2SbAJJSBfid2yKGBeIlNIHwFeTETgNPa6mhaFrefIqC
VrRijU13cF7ZJdc4mycp5u7azT2KRl9EDONrEFQtyc+8QG8baaKl3yFlObaoRBAHFBFBe4LeR4cp
YSE5j0UPxg3myeBABC8xdt+kolHm7Yzfg4EJlTX4AFQpxF1Kww9IUKht71FrkQzOjRld3JIoMjej
8LO9N07eteM38p/RoBjmaTwlnJs8Dwf7mMP2lwcMoxojCXLKenntMuN/sHcmu5Ej6ZZ+lUbvmeBk
HBa98dkluWbFoI1BGQpxHowz+fT9UZG3SnJlyjtq0Wg0LlC4lbgVGeakm9vw/+d8px8XXq+LK4Ac
iVoCIMuoT8/Xrh81DIpi6WVUalOlBfDJ2oE6S6eNdwQ4yo0b2iyb1RiFNHNsM6Y1tTDM1nzEfRUC
w/fhRj8Wbht9S8FCgwslqWTmrg6TswfTo7CvlGF+R9i1Kb5oQG9HGJbkB5tnrBy+vU6V0zcE/xh+
9WIXPNQXwoRzf11geQxXtdcouuXM/lqeV6lrU24v+xTbEQTOZNnIukdLHPGLiIZlqmxlnQU4v3+U
aedAzu8Cqh0hc3G87rIhDB7bZkofY2cQCC5ihw8Kpnn+TtNclGuMz1a0p/Vci/sAlTcOpEyIJttw
NpQUMYd2oAseGvKi9aUz3RreFBj3ERXxeD1hqaUjgtDBfMzNsIVRNIr8uikH9zFObV2taTaa1rZt
IqZKbpgllPXeLkHXWVmT8NqmHuaUZWRR99jGuoB2r2rgUCOuqG4XVhrVvA6bHI0t6oMIMGkvfJPM
bf2QhVkltoRSoYVvvJLmgkcnsF46xIFBrE+7hke0lNaSGAzHqltbgUAeEWmjveHcFR6MoTe/5lj9
rkxDy+7xL47At6RhiXWjepi3tdNxCm8MtmC94DxchyNhFo4HOGwBxtRSK9Kyq6+639CBt8O2bVcE
KLjamvQbJ8FDUzbJFbUDcrnaJPd3UzRq9RmtcoxQ+LsjmlR6eyZr3XuSZY3zTRPKe1SBBD2dMWkc
LA51lqx06drJYkzGdsNxNn3BBhDM6aAYl5Fs1y+FLoaHEs3LtiNZOdylZlbeTvxUx4011kzRiH4n
PVdP7AOzS9edjPQbCf/xqtKM+tkNZwmFoUcgKOaz41KbNJ2KFyIlgmJzm/mi9SGznrxaYk7nLAUc
i34P/tAhHy8AXDNJmhkeQK7zKUR/SYBNZ4XPAGWV2FBDwzxj2qFgp80ybH6qs5xvhUYNv2g6AF2B
1Hva1lPhkUGd6MOTqNSItQqqDjQ3zouUwiEXZ5yrZeVeeE4RHpBTGcWyqCsBSEhkpFTSMXThvLT+
U5YlxSYeGqZEY8kIDo/Z8nuxYnvoV5xyu/sQkGW7m5pwvHa6loVnDOx4B5upZfKH0NnXblMNfyZI
j4s9Qg2WvlrTLLXxC8NFKyH6tjiDpomziuYC3FY1sLAv3txe/6bk897v69LB5Q0bJjdPWpOebc1V
kjcln8Q2BpMoFvjGNrKyZcJRAvEAwRbcbXQ+c6P77rCqq2bqtp+PPEv5/l1sYmSL86iDFpGFkpAM
7+geWoDewVCM3HoYUjaWBGLoXYxYBx15yOiZAxG044x8bUWkUE0cKfoTz/6+3PX6CfBgg30Rhu04
NDjfPzvbNPEXEUt0menyskZKQwsDUMrnz2nMD3L8oBZKV9dw7LkueGSpntL5GtRrsyV2Kmn4qBqG
VOtE/oU59AWhx1rRooCZ8K7PpzgWFEM51jTbMOx723PC8kQB7uNzoyjm6u8Jx/FQYR9Vvhqs8TK1
Ab7RXLA3hsP1PScE7ubz5/67USyh6/Okohh6PEqC8KJzQ24PwtOnPRejmdEh8xMUgblW+P7lUsLz
DYOyieM7iFrff4di8Lg2xl5OVYJ7Owu4aXrcWtT4ENONKU7M2Y/P5LoYjHl91Ggc/qr3o6Gelk4j
MUvCouInMgp7WANvIvbk83f3vjY5z0zAL4hKHag/lmMdoxG6UgedrvhtSJl3Mdx2wXkVv2i7QBif
rxOrieT+8yHnj/7+RWJCgQHo+JBnLO677x/Np1jL1poh1HTy+qXCS3ctwpB4ibB17vWpz36w3Qz0
hJmnJ+bjh++QR6WW7vKwAgHyMRelcHRykkebOgJsIlbqARrbwqyzlupvEJsncIdHCv/XJU9QnOet
Yj11zeOJaRI0hKve42zTWWw7jU84OvHD4/gARJ5jFuO7N1KE4gteIZlvReXKS2xM0bfP3/iHL9lG
5AwGBg6pCQdixvS9XXpHTJ4mQb/ZMm5oMiDim7hCGBVnqaWuEseiF+acnFl/s947rLaWScnbpRR4
NIPRkGakjUJHEI0QX7LCJU12iYNLgAzI9S7Y+oE3oapNwB1kJ7wVH75nAYjIA2c1z2p+PkfrjhFX
8x0YDVXaEUCsQ3svuBR69UsQ2lxhfuvtWqYgTvZVSU6Vn1d8tLGNNcBZPJXhkjjHAotQNzcLPec7
/uB4VXlUBk8MeLQ2zAOyhbDgmQC6PHE8YIlZLET/F2GYcKmHxqJbpadX1aNJQ9kYSB+79VwOxqXx
Yb3zojTEOQQ2I8nKNYIzmuI2EO1l0SP2cvTh1PZ1NGF+DTgPx2R1iTQ5mjBOFnRFJ0t4roFlPqZc
WL8Sh72mYiJWaMsIzcSNFp1Y/45mCoNaGApsKAVidiscrwi1cKs+RvNNMbZ/JgAbAmzRPqeIJk98
aX8zkDBdnyqXTdizddwECsnhLs2KSKuRn8UiTQNAQinZoLGZjL8/FFBvwiUsBsTbab7/ufd6D/CJ
S8BikCXE8/mhiMSFqzL/0+dzf+bVvV3M5/eHiYnNXVBtnc9378cCGkDMlOWE6GN5IqOMc1Jj7b7p
DrESU3wmJ4xWmO7l5ZRx1VoYgoiTpTdkE/pzO3XSQ2kMab/+/GN9fNkANWj3MW3ptDrO0e+faClo
vnVEiXjiWid1+AaZ18Zrf/6n3x8K/hHvmYd3P7xstO0h8bEEGRuqe3Db/qHLWnTL3cPvD8MRkr0L
mpeB6vz9e46j2C5zcBbLxkBXmBtpuoZXBQi/qdL/4OV5tIEA/DNTmUTvh4paZInQrYNlX2cjiORJ
XuLlIsF9/qfPn+rjTx4PGC0oFmofsuHxUBRYICgjJF9y1ol3VJv5fQ8dCXtZwhpDfyM4CA3m++ej
Ht0HmLMcwtkc8N8xQdzjnQm9CJp9i0RDVjifRE7umpc9tosrv26Yp2HYf52iqt2n4ImWjaeyE+fV
v5mdGJxM2t4e6n5OrO9fMJfl3lMAA9j/u9K8dvXURDM1nw0yJ+MDff60H0fjUXUBQQ/AA+Mebf5Z
RpaA7ypg/tX4AL+dwrfTPPwfrAUfB5pb+pysYP+xC85ahbenDMKJvaAjiI4L1vD6S6Bx9h/9Egj3
BOc1H4qxLR6/vaYshshBRrRUztStIr6jL2poO9pW/NPvvjqH0zFkYeYKz3U8Ufqm8QLLKHl1dXw2
/7YzPTr7T37bTASb46LB3dDlgPb+xaWC5j5sCQRhdlicU299RrmcnwMoe/78eT4cHMgm8DgHcvbm
tsRt6P1AItQicAGUO2LbiHe26LvV6af5m0FQW3iOMYtSPg5CviI5EbEnF8CE8ztbzILJsLc3v/0o
IA5Z2jHv0R09Pp1kIMLoBA1ykXRWQDwp1z0FDPO3f6nu/L5M4NMWC8WxfoTzLWp7soIXZoGXdWXz
bKAH7Jjjsw9OJ/jtnypjgEPzuSsT7DgzuN/+gghYzbF3zZmbRT8+pAi49gT3ysvUQbr4+fv7+GPl
iDVTY02utJCIjuacpabRoDWgkVWYyAElfFSc6wnX50JF3l/09X/U4XyYEhQBMG/CB7cA33648SVZ
7IPZ8/EmSIKPNCpBaz1k8n3+SB9G4dSIpdJnYWA+iGOgnDYlVWczzCKap1tNxXWFlvS3Xxyj8NKo
/s3bMXvW++8IvwzMpSqRqJUBze1aEtZQmwJZueUsaasTRYcPh3BGQ8TBIvQ6L45PjUNrAcqB3kI/
I4kIhUIaiKUab4rR0W+PneDw++/QNz30JOwUnOuOVggdgoiipe6T90pJWXPMbjUQt7D77VF4LhKs
mA06aIKjySe52hSxKiSQHE2O5zo4nGCLaluRavK7I+E9pv7E+YzqDZj699/W2ExVaUc9v6gZ/UVz
zcQbFnsZdJTPBxIfjjJMiflkhl0PdQ3/9/1IddCT0Bfy203ntbuDhXmIpDT/BNGkLsrakiESAgju
pU+zU7NtfAVGMMboOyrUn4spTGLCU2vOqliPdQ2gQtZeoG8gd8tosghwydhetk0nHlHdWhA7sIZc
ukY2fSHvlNoB5cfxwSHqvjxXRDckG1fF3Dx7145uaGlT94MizuU/TBwVEOROp2FH//KrkpjzzjK8
YN9r0QzhxpxvWQ9QT+QlNfXaAoovim4J1a5+wLnsBZdAV6RNKqZuXSsIMNOqRtBw4Q8GaDAPDS3K
ssJyqCuDZf05AdYnutGwe3MVVM5A6u1YeJcNerbH2NU47nhuS/n386/j41owCwtnc/ds+ud+d/Rt
pF49xK0L3zPgDFsnWk7j6eQ8/vjrBHnKXkp3kXIrZsv3o0heByZ2tgfbKygnWekgLwH9c4bsNXlp
jOV0onR2/FigErhoIarSOaCTnHM0YFHB5wAYigy8TeqXARz3Ns274Oz3Xh6jsJBS5aRCRs36uIwc
e1oE6INRqsHiKB5xzJqElt19PsrxDsQoPhozKoAsBJTkjq77Mo3Mtg51Se++Lc7jusRRX6eSG0Dm
nLxo/M2L44bGD5SjPwfh4+MC+U1tVBSttmh7ApALAs7XAY3LX4vA/zUExDt59PZncfmU/ayPaRL/
D3IiKPC9+e5XT83TX3rF+QH+1/+84f9RvZUwvv75vySM5h8IYx3gHAK1IGFv/E2/JIxC/8NlIxBz
3RRECn/iX7pocyaXkyE/65Wpp/AD/5eE0UT4CLkeEiA9I+ASTKvf0DAeTxvu8/PInJotB3zILM1+
eyBz7UzrjVLWtKXwZhMpFZ9FunnikPlhEKFz5KNlwyUNUs9xCaVFa6FRlsUzkGriTFSG2CkOtyeW
juO1indJLRoIH/VolkVyAt49SowMsjB0kxB3ReL04ET3JFQGm4iw4E2ha8aJLX7+694U+bkHMtx8
SOLWxGo1f0Nv35wcAo0mCgn1lD+fgBuTJVmBdUMUaCzYJvtlbIzRiXXr+F7/a0zqMDQYBR2NoxUF
0qE+lpbOmGmXXsRIefY4pHFNNRYrWNe92vt31AFHtDb1qVLY8Xo2j856iUuTNYaC+9EBoBuNhIBC
RvcVmZ49koYV3ZV6zpY7tUB/HIqIiPkSPM/wefa8f7kRLfW0q712BeaRrrEelBvl1xWV9nFcvfml
Xv/6xt4K9bFNf/gmqQWxkzIFMaR+2A2yYg6yjzDsYIC1oZEXbXYWmW5wF4FNIBFO5tWjpwfsf5Gy
DDgCHrE8qWizx1RJa9sJuHQzbQvF4NjJLwQSUIwHiBy9eCmEsCHP3W8D0seVXQ76RppEzJjegAN4
VueVBefQJc3M+ts4pcFXu5Pdo2aE0b3Ez4A7N0HOQ++qafSVmaIVWtbQKMWatj2CKS8gjA7Ag34R
eiLCezvJhpBanNTgRhRWR8SV0xcqm8YPOVWtve78KCXQJUbOgDva9F8G1AHa0lH1SPqiqpEokMYj
z93YIJ63870D6a7BE2HMONxrU764eHTTJdzb/LlvUb7u+7gmo6dp0uwhCtMpXXlGDq6xaqcHNlnv
fhSj/RBWhUUIuHSwrzauOTkYS23te4y0+IcJzTVaZYK0oF1hZeQ34rofwbQQgQzvJExzME1a0CLU
6kIqg1IMzcIaGuxsU103K9E4CHVtZ4IWqGO8fKrdqdVXEk8k6Jbe0c5btPzVKi8bLMZODn8UfcoB
U4Fqt3qlwm+6iKN7vY8IhbEq4dxPjUU8Jiq29NmLegtBEZf0Q49i+9KMib5tXB1NITj/fDlRTLuq
CMo+ywgjahe2puG5Q5WBWYyefcf51Jk0hzzJpt9w7pRg6kAjkBKMZ6kVlrZTsEcvDauuB9Atsf+M
z6q+iXQYqVsdZlWKIa5SBy2c0FaAVMlb8tin+AveEide80z44Ps4x4JZx4SnlmTnkdukBoFcEeTw
xhgh7SzHvByuzLpz63Vn2NlajwIT96VjF6tAIhInKLpNdg338ecxIxcR5PAEfRMh2YisrHeGl86r
ii8pnYSnOqu6r5pekVCc5xNeVtZkAAboMJ1vnlAmKMuq6Npl7HbmV7cklwkAWZptIuhX+66svG0Q
Rt2fCHSt20qni4/Zq3tpGrK5gx6r50qFuX5jtkadX3z+UzfnFer9mo0inQXbEHS0sAccXZZKbJFW
Y48IvtW0jGt/oUZv2/sP5DPg/h/W3CcQp/A60CC1mIvVj946r9NsqfxLRO9DdtXHiIisgyfvG5y5
Jhn3dbp9/ZS/dcb6/9RfZrJn/7O/7Kyonp/yd8eo+V/4dYyy/NleNlfb/u33+JcTxEcVYc9nmBnD
NR8v3sS30bPhskpukOFZc47cX04Q0+eExcGcExbnBVpWv2UFofD3fmqZLoXa1/FJe+ROdnwc6IbI
Z32EjeWHnbETJndbwD3ot22Fw3LXoIwjEA0f5N6uk3DaaHN6p9BGQt4qG+LH5Pb72rC+9JlJSkDk
DTemar7TA11ZpdZf5ijIqW271r0J8iVfkkfZb0syyVCY6dMF6FwRLSCXX1Plg/iEtLs+s3qDbPh0
wCC5NjUnqzZ+aWUW/vikMTdeYkHpX3C9g/Xp6FV9AL/VNu0sWogk6BlDJj9THFPFk/Rqu/ZWVm1D
qwXd76E21kO4S0BgTFJfmhhAswcPYdb6jq+630gnRNfqbfhgqiOGEdGVt57KMdZZ2A0FvkNgwtKr
LJMr1NbIQqu+33tFbto4XRKgWs2UH2bwM3TjwYpaMu4jgzUfIhkhBVFdhOZSHyogXHk7OPathPyU
VwASvAKX/Bjta+hgwVk/RQbbwBSmDa4chOvBvrJK/96qW0RsgMyc2ib8IA5JioRtvdBQFn5XwGbd
ixTRyKVS2FsRTk/d1UBW2xIsd/8AiceID7YfD+1l6pf8vT3OWNb73BdPVgvFB9bSoNJ7HfJ5dsYG
0JLpQGRnkAUbkF0Stic8xqzcAAWSXYiW3ov9VWUO8sEgOlnsS8rL4NdN7uUw1AiYAaimD34qAeQI
90fgkGW8LIqYiD8dYxqh40wilBfkTBHX7LU5hH3Kdgmrcsyt035luiHuaTcws9kP0tSZsqcJCSIc
EEOC/BCK2FrIcOEETKCceXGv1tk+IvcHkd9sqYXDg712wGjbvFpuh1f7bT47cYdfptxXg675ataF
Wim/wLklvcmeRqS2r8ZeQJjcSYs4TO7aV+uveLUBp6+WYEoD2IORqWIVLmbXsOcMPV/J7CUWr7Zi
b3YY14GbT2y0Ar+RAfpSEdGaRXvZe/A4bAtTgzmin5ajW6BUJRq0W9pFmbBZarZ7oWklSnfYw/4u
tSCUUS7qp9sMdwnY4cDmZY2D7R8SHQ80+NA0R6RsRWpjTjHHqbSYxvtKVKFaEuLb/ulBMmfbqmz3
OXTr1l+Qaax/q6ZmfLBIgZA0jceZ+tvGiU3sH4bwpa2KLLkgN0EvDu0YWv5WFAXibdB8eX4egNAF
G6oV6icBzbBDOxte3bJReqStrAyXFcd7YRzsLqj3GIFSjJAUxjaAwm0ihE27m0h/GDv9IvD0Bhx9
lav5hThlsZkg25oENchZHQnqGZcaJetsVXvl1kjM7IuGC6ZcT27HbIOdm93rDUHXTuvZlw7FMazV
zhQBCoE3soojR8dLGYaVWqLkaN2bqXSHdENLs/ziVkH9E5qbb23EpA3fImrwt14BKw8moWXsfNty
CfwpuiFYYSzR3Y1y3eEK1HO+Q7wZEuaHdBQcQuvIuNoKSeF9M0m0yRvLROrnJAvRwlPPGrwXIxs0
Bz+XALb/3oh/GTMN0/hsI95XT+r9Nswf/7UN294f9IFe8/hc22EvZh/8axv2/sCmyR3/V1XC5cr2
X7sw0EtawZBq//of3+3CukA7SZ8GcYrrUlT+jWIGu/7RLoy7RVDPQ/GC6Zr8neNyRoPFV3ZY/BSd
QPxKFVkIQS5gkJFtsg9llO5kIWvsHq7inFySfxzu4LDE4YPr9x2uliEU4Y1rYCW715EMNavCyyt+
H7wVk6C2oiTKiFtHeZkh5403bo40cqv39RBsfBWFzlmY41xhza8tuCxJXVnqsVWkV93KoixbaEux
n57FdOjtL3A0akI2cy8AxNbAa/LAIYXGd33IZEKWV6tPGw4OYIMkWevy0AatjdvLN8niCqp0sBZl
m0KMpFQaX3tVDX+rihReTb9JtXQdlFU7PoQZf2ghB4xQC/DABX9mBHy89jGAvsToF9UMvm6LbaeP
DcGzXZfAjBQtEvYb1XAjfjCl3WbrUammgTQDjl7TV65pw9oWgQy5qZUs9txpcwhtbTt24MhbN3C3
/jjiO7DogHDVdHOssEnSXmoTBsu1bBN4PhaMeBB3UThe1Sn9wGTmbVRg4Z68cuiujDjuxlXeJhZY
xqYi38yjX/Bsy1475yocc5GeSoIbDKsTYkXTxYzg+xXUJYAmd+SBC27wm1o5Al5PGcVluTCmwoYC
FNoTAEAe9MFWxpww3hX+oUuha+2TOEmadQklL3hJM7c175tS9+oN/NPSW45tyrqkvMxVC9nVUbvs
lAtp3pV+d+gDC7OYaGwQ00OQMJ2CoCVFj6WUoe2cFKJ1Wlc6l6WgLuO9aPLgoQrYUZcl/M5sjSwM
J0gpO3JINa2Wt6Hb6C2B957TrT0/9Z5lwkF0bcVlHiPst5rwQpH4cBuSHZQuXWXJnwOuCBL5ZNXA
PtWISInh8SuyhwYjW9kJ/Za1LaBj8r963wNd13ZWWunZFmy6U535mju4JHg4TDFE+L7Dxj0k8Wa2
y6TLzKr6TeQM4bTKXQxAe2/QlL6yJJFnqxazE1NMdX616fPUu+Xe6B6soSzViogMuhQWVj+Y+WNc
tDCraixu8F2Iag1HOkOTVOp7W6Fimn15hbkQdlJBMceE1sw5DN60ZHvW20XdS9M9jOTy4OeUAHP2
ZdaV4IxcES8t6HMvXtTGwQrM3wBzZarlV6cZXbnwBqsEmSraGqtlaWhoJ5v+EjKoL7EtpoQfAw2T
B9sIPHETVTLBLBY2XHBLIlHI5FKA6OGK0tJaQPbxnnwjoE0uraF3F0VXYOtLaqe+07WUdK1egldf
cepMyk1nNtO4RJBTlIe+7euZqCWjZJWVGEhg4hT2gx+7Zr22PIkAqq58HG00pjCEVxj0klXbj8MP
aephsAorQSFKDXZzTV5Y82diZP5zaSsXX7be9ZhW44YU9D6hBlNqgVEsRDeZX+m94WoJEnMMl7Vb
jt+JGXLBe2mRw6QOHec61UN8iL0j3QA6lS9ZCwVVqUUC2o7LfGm1xj7nycqlU8VUZkQWqmiTaj0N
7zjmEyx8u8z8BcQ2MotbsEDLqAUnCpUw0SnY+MFAWIsZkus32hzrd1kRDJwFWct/2KnCrasMssSW
kezw2/g4sYMVSRPY/sbAz9tFx+pxmdqFy/dmEeO1ibQo2wShY/6JUbEg0aS3rW9uQc9s4U2teY61
pyL1IVf1LQ47TVt0LDrwr+IxKzhKsRQuS+5y5hpnpXGbkvewilKvua31ugOJaeGII2sjoSSA7FFS
h7EJHWplTM8Nzq3qlj6FD2MppjYNV6mdyW/CDGj55rw1CyyohWDWtgpUWFiomXMWpOQ9zURrqWg4
kQYfXmGCXEUmCVKGpLpjReFDOUbW3k3Lxez9vbQit7vg6+Km1eg3Cc7fq9DlvJmUWPvSILnl5nOe
xkpdJ15+m2Ivuxozd5V72jmQ2DvZzIW4yDxvxvJa9gp/fK3ZsyHq2hrFOtfVmUMoCQEatPqzJet/
sctCqyyXumOs+lIptNvFmV3p+zCYopWPrThYWPUX9jjiNlJ56+Ze/JCM/ZcyIOJA50NwKlwmVds+
BzoIv8z8QnGXdJyQfI/ZxxhI5woq0pZkhj/7CcAG6SnLqhv5RqRJtIZDYEVmJIdJxXKT1No2muI/
Cyd5qF2yGUhsOFNmbf9EUrkZWUwOjQtkerDqZlq1kLm+EeVLAg862mXT1cHe6cN7xd9A5RoU6ETc
EqbjWKcWOebMd2hircK1Zl0mvWksKstZZrqNzqZklSvMVZcF5hX1SW9jcRXF4AepFKe/CFYo+bwb
P3fM3YR3jH0l1JaD0J9cl3g7bh4JuTKF2gRRek4I0VnTcUcjrWVh1+MVGUI3CGMvSANrNLKVRPLc
VuKQaFl8PmF3vXFzdhRHDXAQi+S614bLuI3a+4ywwhV4B21nj/FDX0X5ga+9I+KvcC5kUpvLkLVo
6+UwUTXl5VfkSZGt7keUqJ1RbP2k2pq55u40O3mg7JiupMvOi0YwWiVxe24CNajMzN8pOzlIX9p3
ddcpD/+QcWO0lK17Yd1w5Qbz4vX5ozBBA3qZ8q7BwIXrydHHZd6wVWdmddl4fgUT2Y8sDLZ53tx1
fZm/iDk9iFaysU3Q0W1GKg6HRoM9R/nh2SSlb6+0fFWMOevOqCUZ+V1m7VMAUD/rwriikEEpI7ft
bKePQXHn4LHEdMx1JqsJMx/9NrqOkRwG/KhSSDcqdFdlmGFbxPEX4KXtr5PST6B7hfd4A77qZQMt
loLREslNtY6i8qtsuQuTfPoD6fIjOhSONCgt7Tst0It7B3jyhpQ069k15EOsA71NMwjTVJg4v0wE
g4zcV3s76takfW0h5qqlIiZpF5TWIwRyktwIeyIOZ4n7ZqE4yK6hemh3bpyy65GBtBKj11Kdlxel
qSdgdUc+v8uZNSouEtVTJZngrpvWcKiNil9zKPx46yaWtW9sf68lDkgO9i4Ccqb9qOGDT2tQ2L2Z
bjzDTa9bJzCfhZXe0tf/NprhS9Rq3Y2m9eO9KRJ45Q2kzXYfihieeSQU9zUH1Jm5VQXGbLKydG5d
axZUkwpOHebyz7kfpV/Tz++Sg/kLou69EtVVQDpJxioY2eCT5St3HetjfVs1CB7PSL7sIbTbYeen
L4i0TNjtiSQhbO1yVJjK1VDoMaR39Yv7Dgm9c9leE60uflCJbspoXTSjAS2eM4GVJ5dcM+caS6Ki
LDsryhF3MICPzBAEQmLRSG7i0GrUnRUN2vBdZFng9gAqOUdZZ85ImFq8xbZNuuV9lcGlKq89JwNH
eREUFLLya/Q36C2uu8Q3k/gJv3kA/rOWnXzR/RAj9gJYIh+pLp3+ERcuhneqPBNiHAfEqNfZzrBt
rdK5jX0czhkS7XTjlF7PRu50VDzBzMaa9YCyvPxGsECpr/HmGvrXEjezlv/3rfYvbpDgLvrP1WXK
Ycn/2NfpU/5cv73czv/Wr7utZghuqlRK51KuILxj7q/+utxqhiP+wOM0+wDQjf2im/0Xw8z7gyIy
RpVZ5cHkxQb6ryqzZhp/0MCni48c2rC4dpi/c8F93/8VEI34HDTQgRehYeMezvX3jcPUFYNoHZi9
tzg4aSCCzeYnVLjbRixktQx0DrljP3DJmU5IWd538F8HRioz2zp8JPP0gN8PTMC3LWrKXLcg4ItV
4Yb+YoLCsX/zhfxNK3b+W/7dnmEUw6dzjxqCQrqNpfWowSzw57VZy0ln0qyD5qqfoHPINNGGs6R/
xvCbnxGS9evn8I/KzfcVg49jzk/+5pUWdVqVQ6zrNzWkpSzk2mpgCtgA6YctU50Y7L1m4NdgtjHn
gqADQVd19BoLLSNX0WewMAfn4ic0ZFWajKsIMuhdpvfh5vMXeuSXfR0QNRX9LpzJNu/36Ok6LhGV
pOF6U3FY5B5fX1RS7XNIToHW31f2qAG2bs+UjT39UjQYt098gHlGHn2lLr02LLICPRcloKPXawEG
hVZv3jAUwD3bvCQusdwqrXd3fdGWi9Jhg9c7DltOyDEBNo7Zwtnkfvs1ivK9tm/qrjmhAf3wnc8d
mrkLOBPC8CsdaedQ9HlGicn+egLrwpl4HAkHpRvolu6084DZnfjajQ9vgQGRicCXmfUplLvev4Wq
c2pAS5NznQvy3UYvuqsMDVJXqTZlPEJraczpnoyCYRGS60YnfOn2PYEE5VjuKatUQGeLu6B13eXn
X8+H9YTP5c5YRDRIFN/mpfDt5NdNfNKZP7nXBeSHLhV7u5GPWdyqtU6u0zZ09Iu2muLdmBrVCd3v
374TnxIiFSZWRYTT78eu0oCCecfYblBfZG784o+d9WAEw4ZPO3yFlX8F+zvfTqKy19jNgr1vdNvC
tSjqd+OIGlOe4hj+3byY1a2zkBaFv370kTST9TVQJl9TWSXXtI/Vsgnan5TqvpP6bp6YhccvH+Il
swF0HPZkfX79719Aj3jW7lkFb6EYPAHk2Feltuk0dT9Aiwmn5mGIulWTT/LUbDxezAlOxRY0y58x
P85N1eOBQ5Lpm8m4tf27CDoCTqgV2K5FcEYfrtMuVLPuwEHNNlZUsHFEC7L7/vnEe90w3q4Lr5/B
tGfvLNsqU+/9ZyiCCnQ9d65bkue9g2txdfnTNjetcylIhX3xX1wS5EDwa4QELEu6QnsJBeUvOeM/
Lv4fJuHxxzhantIqGgnz42MEL469qX4Y7Q6QdQXZgxIulnHyFtQyfXKqlWuc2drqxFs43g+Ohz+a
AnNYESdohu/TVWTsAnPXRStO3bl71Wu74IEcU3ICK64Z1Am+5ek1JbPw54kPMa92n30VR9OhjbMc
z4Zu3LYQ+4T6TqFl0XrE5Qw/0GGUTJDKR2E82icWn9eW+IeBybxi058da+7x5qRXUTBGqXmLIIVa
m60vJ4mceclpuZtuJYw2Ye3YGhZJf4iRx1RwOovL3D4be3Bg9y5Zdra166y7sKWUdhbZmOpAKx1M
c/f5K3o9V334pPxeLHZutrFX/umbQ8Icnl0VFHRuE6J7/e3ULa6cAWg6bXiUTwtI6UO5ksk6vyO+
Tv3oXuq9QDi2HTiXpbRct6q9VMYCWDpJD/1K34gvdbEi46Z1ARUv/ZYI6RM779zR+fC1ggNhkeG0
SH/laDErQxLiNaszb5N82ye78akyLwK6qfl3F5wRjn2K1rvI5sOvVbym3jMBbe0fBm3dkcJ0CE+s
dq+C9ON3+PbzHH3bg1GEORBEPg+l0Gw5Bkv30usOQbKmp+i4ay5scQJGnSz4VThsMvUQWzsKLguv
vQoeMxai9CbTz8WckrrQxCbRv0b9oirWpjpz3XVXUbext2W0dRDyfUu8m1TunGqh09s98bOdfxCf
PcnR2uXrTUNhnTcbTY+Nv/PdTUr53HtqR/wr159PvQ8nOKgGSNXZJrlf0GQ6NjfCVSMxLreNWwIr
nRtrk+2Krdz5B//RPVNXnw8m5u/g3ZMdDXb0ZH1RkhnmMs8BGpUW/1k0lEUwHGXu2i3OBHlp+VkS
bu3kHNS+JSnIBQvo8lG/K8YzK77q2svGWMPdTy4UsgaKzzf6xZSsh35RUz+aEVYL4y66Szpklov6
m70hUSBxDjHlzxJ+i9Xf19Zu6g5hvI7tVTZeWMGKfzn64RAmo92a+QlF7ccd4PWRfTSmmCA5jhz9
TDht2pqdj8btuCWTh9ZMJjbGD+tb7wAW38hoS9xP564iGi3JslInfqXiw+I7D88mzH+5oCuOT4Za
nyIjKXnjfrAlLS1GPzSt5hVYEHXApkNuw2UutkW/jjeD2JFyOzzTuETLAuAsLw692oRy0/9v9s6k
N26kW9N/5eLuaXAeFn0XnHJQplJSavSGkGWL8zyz0f+9n1RVfSWn/FldjV50Aw0UCqiyJZLBYMSJ
c97zvDHE0eReAAVFqS8AyHhdDK7Kt5btlvbeLG31KK/j1FFSr/lRV66cP1rlTSg4UunjSxGYt4t0
IVZrwTVhEY6frfQf1qK3pyRkpO2KpovzNpK2ai2Drhiy7NEKG8x0cuVnINXlPcw8kDy9tK+x2pq2
BYKJy1Mjj24D7ZlaP9FdsV1RHf39RDd+Pex/39DZxht0Az650yTdmLMTY9on3yfqbkzd6CAkzpDt
6+4wxIdB3/bJhaRvC7LLgi0fMQBDHyORiUpslfUzJAnkFgVHF3fipRR2CBEU0yun/9beGy+AKW+i
a+2ZzLFxZHYFywZfY3emlkDV88b0g0ddtpV7qimhbqu0u6yAF473+SUxgHWwrpCg1Lk/DuCDsWKw
OSRVW+H778fi1H/w8aM3Kc9rpDbAKsn8+bvNjSwkhW66AG6Eo3XQXpLvFqrjbzlVA3UjSr4u+D3L
9a7Zaj/IOQIarQ88e/5MIG49RoldPguSm192N4pX3ee39UZ7bS6ZclDFisfeJBFvCy/xDfYdF+h2
hOt2127Kz04T56H72zJJRwQ99mhBEAmePYSRld1k8RAMLmlpcotBY+eXQuXiEUjNXkrXvDbjB9Uc
XEiKFQDd3w+j/CGcZ46fDnknAhhn7rcp924YxxYpDXIY+Sb6TgW+vaMgEK9S/HbUVTDaZGWw5ssA
xAJwTRzxUbbNi/a2uOGF9pu8cgvVxg9BGfbd3Ygn4OIawur3d/jWZnG+utMIa5BA4sDFKernMbJy
o6l0kzFqfHG2yZpPWF+xQntJ7LRXdMx/sk9+esGzyLLBKROXFC5YNBwlbP1HUbkVHpYN6nh72VML
Lojqik9Wm08vezYXCkxI6X/kssHdSapmj5f9D/NWuk6eh2frPvskfv7le/97VM8bStFV/nm18D7Q
0Hk75jNJ9sgZFuqf/1uT7N3FTgvtu0kWLp0etRCab2YshaaN0jvhfChLqLpzbU9g7pFVTRjfEU+V
mR+Lvio4mPXF7MDBbW+sS/nKWnBevBQph2nNvVrsVabbwMlLOwT1sZw+o4f8MoB5N+v0s+UlSgQy
8zFLLTJzJXLnu6Jcl7QCUe+c2dcpsCBl+GSmn+KU38x0/WxTL0B16mHENQPeg2TPsydYftEeiTHx
alLuBGqkNwl1z8jWroLqsw/tV9sdeRXoRae8Ly2AP78lIRwLtV9y+Yb6wHM4b4MnS/KKb9WFhAtC
d4jzT2LrcxdwoDusPX9fUDltd++mhRwORWuVtXwDCBFmG1QxUNT5fFvw7FRAUPbYcbcq5AvQkXYq
6r5cfjLkv9pE3t/B2cQcGqs9afrkm+G2KWjedCPUvTiRpbe/f7UfYu9T+EByBp33KaP5Fk+9e9Io
bKC/B4F4HCfOjAgy++1c+wMqgRPTOraefn+5j3mKs+udP1faF0YTc70Uub+5RgfVDauMHgDdWZDR
5m6Xu3J9jd0e7HbtbrgGYExVL/3kDX/22GcfEdJWrCaBhR5NaWuaTjA6eYvR4lNcOAhm/vEqc/bQ
Z58PwPjFDHCKPgomRVNw627Z+lTLRQQjOLbSRaQf8r05OoHphdNGfMKlFpAN9sBq5AIOOLEDRH+O
aStxGh1dBylN0vhOJfu/fz1vScKfPvSzO1V/nvhailSKDirxmPWoLBxsVCPFA6+ZkCm8jNpNWF5U
4Qr5U7vQ2rMC/Qx9B2nR/FKrl/CGCJZjTsA5InuSCc1+NLdLfZk2JMDcGevsKWMd3UULWN1w1SNt
0Ni4dDTQSObr3ulnNxPWJWBTkYNqbRzz4fvvn1A6jfWHJ9QlmhhIVlP2OctQaUJE7V/mCYfi8LUC
e6/GzqRvGsPVlCcl3QBanpcrvL06/bN99EOQfBrcd5c+jxfM2BJpXxaPkUpZdpWMDILTdy4+8y2f
guygb/7kaT+snGeXPIsYiiIe/3yf2a4UN6IzDdvB8kUd6C0f3F4B9Np+slzrv7oomAZko7QAijTX
/jyJIkFEgpzM0pEsXFdvgDfXoNgUkjO+hudgfzq0zvdw7vEtl+NtAnkgWkEmjkb8OuyhY9fc5Nkq
6E9ZIHh/ieAEBvoeV8UN8GZ8svaiuQnUF+Hr/BQyF0N+dYdPos35WJXt4aZRfDVYocCx9iYSEcFt
gVe/Baoxvhjmzqp6u1MfzHpFo6XZOCMFZ/OTT+ltTzyfaPTbU99DyWpQ0Px5FDIr6eWwE8RjjAIR
YnrrhLvhVafJzjeCg6U6aJWYBQhEo2+oRZED8fk0D9N2ckgQmLfCTVramckA7Anw1Ag10Fpp/R67
yKfwNt3nfJf2pHmx6eIkGM0XfevjxoR2JqSlbbrDYrhXX3sBNLijlM7Y+4jzY9PGZZ1mBAbzIdJJ
x/8Iio3JGY2scPLJuvchkmPyvR+Bs0W2s1qr7QG4HFv5uqs4RqxiYa1vnuucbgph8/up/oa6+d14
ny2ykWDOQqEz3iRZNs2Lwas2oRNjOv5cAs6qHKzGhR9Zhk7Ext2bvuZmyxmTc9VL8zWhT43F61v6
WQboF6sNWXlTpK8cmtZbaP1ue6X/V4zTJZGOjUK7D770APw/GeWPwcppmDURjg0tt/Tbnj14UaeZ
lDeTdDQiu8G02LI5Gnffs2804SWBQ9PC0tgwWotwHT58MuinV/hh0N9d+2y/UCa8v1SUsEcg0+q9
8SD+MKvTFNQehgeaePPE7nAG4Tj+RLYHG+DwISCnglE1xri2+Akb7leb+vuBOMu2hZZYjvE0Ske0
j1Cjy+tcc8TWRQH6Wanp45HobMzPdpECywIhbxbp2M7F2kxJ5vE1ukiLTWn3JgPl4OIL4h5i+e9H
/NMrn20iaQ53fg54yKZ2SXDVaKJR3oyIUD00vmrlIjDTOtf49BR4epW/e9VnW0meJioiRy6sf+3v
myfmmP68mHZS2MK98CMSnbp2s4kG4c/2sNP8/d2Fz6J/rc0T00gZa025USRXxbCiXomXBJDKYX5W
f/QTjXu86eWT6fSGD/144VO5HakzRd2zFdzKDDAAoyhRD6ETzKV5XJj9JlhpVufOX1F92j26t/Kx
MGifSl7i8DjfLdW2UZ5qSbJz6Yr+tiWgFkspMDgpnR2dZl4F0zpFxhe48n4/NX49/f++3bPlNgoq
aUBwJh2RGjfYRLHPtJtAuqf82NefpXl/ucefkluKiBSCPCQv7d3CduqHGCu1ko4FsngUwmM1OZJK
rQCpwS4CgBfEfhVtP019vtkKfngp7y58Nhvo5DKrXit5SsL2zGYPpGxUp24meyb2IqoNxCsH3vBA
ISSV/Y5e/N5NU7doyQSD3fJ6yW17L8K1Kt3MEyJNT+1WauIr+k43rgf1GMZ+MmwGujH6/TLh9/fJ
gv3LbfHvJzgnDZlFLAltXjOt6N0nM90wP8iGzslTB+soIt5J3d/PjI8pydNypaMZgTVBJ8m5QAMr
EbUc0fcdIwOTEg0P910r0d2vFa6Kp3Lvtri99qtadBp1Pbe5jwP7ICmOnvtZ42fFvZbvs2xP0k2G
DxAfpmVPT+FAB51sN9WmHvcGpyajfGjEp7jft4O3ZI+ZusEwTDbXmUnLxrKrkJ9WWe0VCflymZyK
dBMFWBAeP3nYD98BBQCa7VADnfjkgMp/npr4Z9M2NBEIWNW+JLRT0YJiAEID5yq/b6yN0V0n1YGv
Nc8vwnxjJP6SUZa91lq7ojModYrKGRFn/+iwX3mVZi/K3VR2e2I1gjCCh0tB8BB5RwXntotuhWs9
fvWzNzV+a2zGR/kCl2bSkcSYwBuK698/3lsV96cP4OzxzjYAQVtmpNg8Hnx3q+eE6AALKJ+xg9la
myH1w9opsC5vrskiGzID74XGhaqRkPLVxielVvFsmJ5rriR7eJ1Z42si0Cvr4d7RK6sSU2F8lIVV
RZPW7CGzntZqcWxEW83gu647A0msI0audpkbDu2uDA29ylpIZ4ivp89573XynhR7G7s91s1Mttzu
Fbo9cAG3U4bv64RH1FeOr43sZxXtsfRwmn6jPVTWJ3yCj6HRaax0FY4TqH+RNPLPU6GRYgmlTUho
pHqz7Iso5hf6PGhK7ZAEqatSddr+Kqy3yyn2nrb6ya31X5LIqz9ey3sYyullfHhZ727gLDZrBnns
9Jr4D5KYWd9V3aWByaZ8MQaffOIfz7Vnj3oeiVWagiaKYFsMvI6j5Tw/Svq1bGzqysarA3Zb2mDc
55YlfU7r3z/lyRvyt495FnmJuYL/x2lOYs5EOVrPXIvJMG1FYTUWu3bYaJGvTV4QbONmJSWXYbPS
G8cqbFruaB755G4+nLPPhuJsAVgatZCCJJKOeXHRGWuT6kTvqcfyO7q9GvlA+1lM9iFCObvg2SeJ
okdtFpnHR+BYzN/rYZObNBwoD2J+U8xu3V73+SOjTuhCz+3m94/78eCD6kUWETZZBoYlnDbOJnkr
Z1OxqOkR06qB4NuEVXPi/3XW8hQYZeYu2aJyuOy/hrUVXaSn41erKaPbGpyGCtAeEAWDy7HBSEud
51dTLmdbwmSx6fSvxHzzSsnnlyj0B0xj9uxYt0vbNJ8EW6fp+dOHwkMoHBbBb2kK7atnX+qpVG8o
sZQem+IkqqBZw5vYtla/H6uPyXOO43CQTp6l6G4R3v48Vp0xKUISGtHxhNvH8HDxcHBB4Fti29mm
geQhVd5ZrGrI06ic9hTVleGzZ/24LL3dBfJRDb4kiK2zBMnUYH8GUyE66hOlzLSlabvWE6foW32j
NnTIIpuipRsbN/pnyrUg7LCVPxq1dNeP8fLJ7D19De9G3hSRtOhAvuDHKjLU2rNIrp6mmlb5IDxO
XMSt4+wYYfxni134OjaN8EnwI599K6fLaSo9Y9TMREwJziWSNNho4mKVPPug7GBlSL5E16VTd/Jd
kNFjAHxz3clK41VF/lyneGoqYilctOLyWOLpZ1eDIcAPqmovzPIXCqBh34M/GxROm5OqODELi6SN
6SbSteyTqPdcA3S6+VMVAvAJwiVF1M6mzzyXBpIczboB90T7U036sJEK1beCdBN0Gehxg6a+EJ5S
LeSRa4a54IcNNaSqTmvb0Mv7uaxTYB/yRoaLuVLMCx3+tZsYmMjCE/cGTfns/cofX/CbzAqPBOq5
mnFitrwP1cc56GnwDMUj3ROXUS7aYw3aYDTj9gJH6VshToVrOV9Cqu6TscbCofCKVsZxzRwvtaTq
LoB3YFURGrs5zudNr0hY0Gr7GF03jXtidBXwnDiXLiffem24jMR+xHBVTJwyTxbn91/w+WrHK9AR
YNE/BDBaB9dxttZ2ep9YsSa2xyGx6lUSMfqh0MYEF4XhaU2MECt5NHSp9+lrixxc7uatkeONqZfE
bA1wky0NOmSjqCwXKS4DSUwKLlx0wHaKUzZdfd3JOH5Am8v9bqjwNxeawJUnTte/f5TzWghSacSi
lqjz/Z2AOucUb3GcrIFOZusmweX7QojHO5lQM9eNS42J5JQ6JpFZ3NNPT65UwfnqMqcZlZZcM91m
UupBpky2Soapo9GVeDVIiSsrbPdvt/n/8Un/iZjv3Rv7AKFcPS/P/3Hsmrh6397y9kN/IpTUL7hU
nZiFyN5hjZzm6r8QSqwSsJ5PUjP40qfGl7/gDdIXAJS4FxhMXsDqp6wDHXFd9N/+U5G+oC6EUgny
gYZQ8sb/pLdF4WHeLeyc97g+hz0qDifGE0i1n7/7ou10I6hIBrda1vlDLxjFJehzsoMniw+D7yBQ
CiwYK2vTwg4KR/6XoWvNusHza3KlqMZw4OReyHlOTi+02iL9IY1AfXRWqdbuJ5wDW3gsfhMVYeON
UyCULq7RuQtNSRAONP6yLGYC5dO5iLVkVbRk84NKl0KW+B40nlEgV8vmpS3/2NT+/6T9z9PZ/V8n
kI9zNv7WPGdn8NTTj/zZkaV9UQBtMvlUUlpswX/jRgT+iNYBEMiajor9jzzyX3MWeipSHMjbEL7e
kGB/z1n+CNU97gB0fzDjVOmfzFmJn/pp1mo0T0AbRV+LdArqF7vtz7M2WMIo0arylQxatFk21W1+
Iz2C4EauaU525ere93Sbb6le7aR1X9vlalyla+PCuph/aLvhO9bKV+1lcZtthEP2Pfkuudo6u10i
z3gZ7wEv18+tJzrFZnZqz1rLTrUJ16pnXSyb4Tt2y5yYKShtM7e+ppn7ObpSX+N1udd28rMVuX22
ht0u3ze33a7dCn7rWYfOzXySSU62Se/l62o3esF1slH88oaCnpddzV59DU2QEr55m3vxWuXI7ReH
8nq8GyfnxBm8Xnbmatr1992mvhEOyou8VZ3IH1fdTl/RiunXq8Dt1qknbg0/cvTX5KrccpeXyoWx
Du7zm1PK/8V8xZksNN1ocMJ1j/yNSoduZ61rbuvt6Zzf2c3B8rW1eBdOh3pbWVff+n28BV64DS+j
q3lrHeZ7hnDHM7zSxe8HG1pityTVPO2iOBi2YVd+dgxu5U1J2Yq8g3ObO4aXe9VO3Cq7yB0c0Y8u
zdtgW/ipVzqq29n5avxRBH5Dyu1RW5dbybd8wevW/T64bhIAqxfBV2OdrtQjqMvpmireqfnOR5Lc
wiYjnHNT2jf5+9G+zuzwWyZdKIUzXmib3qGY5k8XsFOraUfXD/5wT91xLlxFhRJpa4/LLl/H1+DN
Vyngi0291lyyGzxXZ5OZ2SabaGO8CYDDC3lb3LZfhUvK8Fdc4cHypcAWvWiD1MNk2NMVQmjXuFHW
dWsn30PLER4Q7R5oD3+d9w1+0g/WDdrdB+WiOzYHU6eD/aRrV8U1SRodIdNavIx9tLxuteodye+f
ze287QrHtXQvv5AOwpH5OThxVCBoWRu+ZJd7ft6NHTgTvn5xgjL5ZJrjVeZWTzBH7fp6uIprm64e
5ZJB4/iGZ/c6otYoutLtFPhR4Qu5L8ZOtRv80Tl5e37T3MmtV5FLAiTcX+WOrTrlDSkwO/MJ/r77
3S3d7vq9XLhhQvmeYfpaepRtTS9w2Eo82RPQ73IX9dd8v1wUfncoQzvEDZtf8T1hGlFk3kwnHf4B
brydFjsYZ0RePW6Oj73R8CW/CrJBd/lrFlwggdY1Z1LWk7Lv7KsXzJUx3fSyC4T0jg1HuaN6iQwE
W+I7qkmcbav8gv8HLyHDCDpz2he0MfZ0l3mwI9i6vGVyZjLtzMVsl9cYgfc28XihgejCXJxqKCWp
tfgyqa0TM3dFL1gBIpufSQI9FKKdWNvQq13JSbCieilv+yskXKT69BP8bUuvn5caz9k2Pmi39Wss
6+vZOAaXButS58/bYqeuOl8Rf2h3tUeSvz30R7SIJMoUvz0Me1iepKD22j3elk7sZK5OTozlCNm2
XxjY2aLAUSs7Vl2YAni420q0Ccm7dTzwXl9u1cpwh5Vy22z5hG39DmodedyhvMbcwUAYyoHeNOxk
X16p300Z5czkt60jbyGLRBMcjH32HB+Fjb6yZJ/CTb2aXgUX0kntPZSlY9lBYqfXgsdHvSERrbVe
pzwzvuJj27iy+qC7FlbsP6rmQfAAsKWrCpkGdb5lreoIpfZKhixrhGaorw2L2DWwmwu61tunyYHG
6o03VGPdUOKkcXGili0ekiZmRMfwwXCRHmYqdmn5lTSdVDjpiMjxBcSUr/jKsV9AaVxNkt0NW9lL
70GWSU/qhSHvC9gLm/yhfwCPa5+wBOtqdMTGHlfivqEm8NXQV3g0t/dp5Ov6fZf6lvjQhna5Rq4m
do5Io3nmUo1fHnvLxaibFCilAeuZsZ6PCg0T6/E4Ho175pRTMLuR5orkN3FpB6607a5T92hsJM3p
gaM4CAnm8Tsig9C6DgV3fGgfxGuEPoMPZ6gXfCqiq15w1krvFnfClXnTrr9bUJZoY3fByFV7QX02
9qKAGOaxPvRoAFofrdJeCm8KXznQzkNKtfhq9Hd9jo6/NlYyqYNyAJfxkjjzqijt3DY2sZs5nRvf
jN7s6cHsGHtwxEzkW37PY+ZE1xFlynL0+TgkeH/bxuurvWzt9W+5za91E8jGON1uWDfssHMK/QFj
G1tZ1YCTpNojQwQcy9yPueqyvsFkwkdeuIdXlD9Zqq13kIj28aNYPEqHpvsqhWTdnT7cta8K6Za6
etGaO8TR6UW/za0dChG39nqbjwpsw+TcDZ43vuStp4O35Eu0yRirD+HyfdhLWUeFCWMIFkqv2g+m
w+IOftGeQFOsyEWH15hEJzKYpVSHGilesWMhIXtpccwwi3s1VslS5w+CG437gsrQMUjoC7WtwStW
wmgn235Dr4ZTfzNvzEtgD7Hb7U+168KWv/Gvbp9t511w0Jzcrb+hR9lwKV4qFB8v25nICBqW+mqj
s7uoX6NN/63Cuvui/6ZcjWv1QsMGFtUGgvercmfWbv04alfSWnd7l/S0LY2c7nwD0MvoRLBE15jP
BRhPC6VfRGvmKl6HiGCNca2ZnpGu6mqTxDjmuX257rSHEaLa934TNO60OIbgwcqkpzOdfFrat9GW
ScZsHvZqDrTH7tex+2yuo1P2ywf7N+rboLsSy202OlPnfhcbqml/5N/+UVh+W+b8c+5R8P+qkcFJ
eQHr9kQ758BFX5/KMevfx+f//cY7ejf3nvs//uPhR9v9aIr/OM5N/Pz+hPnLX/nniVP7wjEej1R8
MEzg6goJqD9PnBreBzIcBe4GdwS4Bn+fOJUvNMRy4iTXQK2W+P/v6F3+QtsqQT/eUWRDUfr/k+hd
Pl3+pyPnL8bifaqp6XoFkXqDzgN7GLvRtHWIGacXl9WyjjvE8fE4RKtSG/ZaJlwn6gB2m7kP+KzV
1GQrKqz8TV+sskajbSW1DQVWl9VepnWbfTXNKaDmqJLom0mbynIor7CKeVAaujjjLCm3M/Ue22xm
9SBCykGGv7xmuNTQ81X482KOOyGjdaCY2PCy/GasjMrO0yi47rs5dYyhVDdgyyoiZcRi81i4o2UB
MWisGLTeUDb1TSNHOubjnAHiPp5W88gSnBkSpe8CJ+TJ8Mgv7dscuKY1FDDCoupKjZXZ0cwutnEI
vC1V5Tlq4ssi12/EyAATy2em1DS58JcvS8W4XMr4HkrodSJIO85i+yiWV40GJD1P236nAWtxSBKO
rplUi6PJSe82JxWZ2BOxtwj6qvxVDJD94E4sOeok7/J+2c2LOBEVU53JB+qSoyj+aKPsuQ30S2Td
2BqbArVcFZCOOTWaP3VjC87b3GSV1p98hMJdUVG/kcBARW16oVRh6gSFdUyDbFNa5gGl27LKu3L6
0bT1K15vmBhooWbDYth0Uua25N/GwnyugmkTnMQ/MmhVJ6mT3MbsCbabcSji7LWfaYjBeIXOvAIt
n0x/xUFfSj+Eyki/YoIqWIlEDILB6rcbeSY2zxpBvSwaxMKDCNkUGyED0pvaYOE5rctWMo6j9A2o
ZOL0URtv5zg6RqDaSyLJHJlS12BXxTvuy+XER1ju8shYYdPGKINK9epiKq/mSC13HTjlq0VjTxmE
UdguRfsEb89a5RUzzshehkKpfVyOwM7KAUDAwdiauJm6TT0VF600Y8wkssEM0x2sS2xP085UHbmC
XCj38HtFu5KztWXkhzRpbwMJJn7cuQl0vqR5LXogsR1vROlWNT21dtujeKTIO1SxHYXVpgyxwJ2/
1jO9f33tliDA0CVdd4W0wkLDHnKOQKFM7PI00NoAZplEaY4PA7GEwsso2IcSjY/DuprMbGU0V2I0
rcZuS6bVty7T3rQzNF26wu6p7QvAZAH2DbYgSAeah6jojqEnGo1TDMOquXtbHv/RjvFv4e2n3/IC
fIi+5qhr/+ttTwl/lKesyE//wfkQpM11/6OZb360fdb9xUQ9/c3/1T/806Dmdq4wqHkpe7jO/LYw
Ln8mrNPbRcaPpN6/3wR2z1UXPWfv13wSIX/+2B8LvSl+oVot65r1ZuBEqeivhd6w2AJUwDeIOci7
GKda7F9pGvELWeQThgB6DOW0U278r9Si+IUFXpdO9n3sVZQu/slCTwrxp4WeBn66yzGaN0/Zm3ey
n5am2nSoa2EFh6B2lBaV90Q2Gpb4pqjGkYN4BNqhX6mz9DRR/bEJUnf1VG20gXg5SPPa6ZXySZLC
izafnvQyfJxLz+jTrQmjYW7VVdJfyw0wUBoKX4N8uRXk+TECbIeLbeEMNHMuImGY2lU69Ni4dcDC
XpZBuEFCbpdNEvlWZ132I/G9RYCErcZgw0pN3WpufWwwnlU67Gicpr+g0XdLhXcalERnyV6tBDV+
Ge+CYf6addIaGt4CY/xWbnV0IMDbHTLBa73TnC4Z6MAabkKpeYxa/WXq1Cf8k3/0VFdnmZxULMsP
yQDckIN435nfslqY6M5JaCQFBgrb+ZCYLIogD8sqOk41d4FpHwdU4FpyMrplFD+XmcRJfJTcWWt+
tMp4k5WBtGewCj4FRJ7X8kT4ai6cHsu83M/WkMMv63o7LPCSYZ/y53q4FCWiRzOXSBvE4feK6goZ
icWNVInYMYYlKSwc3BfBPRk7ysTWMBPJE0k32lTRWJedepn07tpcSou24ktLSKWNniorQTSiu9Ra
HIsWkSbQSHrB+8uM5rKIRdObKqTdizCn3jzP3brUu3U4pxwCxe7WWHDuwHZ+IJoNS04UxtKuTtvp
LtK6mPRKuhJxRHahzw2HJWy075NJHiFRXsDWmeuWehlNEhh9WEGgQPoZnQxkGmY2p36IDnZYBsXJ
nOvCw28k3ZaBXK/V1Mwggqf6a5SW3pDM1h/l6/8zy9T7Veq/fh3+/l+4kp2WnH+/hvnPTfnjV/iv
04/9mWzWWcMofVgURwg/AX39tYYJxhcdyyPMIkCVnDwoUAP8uYbp8heQWBSkoVhDWqAt6V9rmC7x
R5hz4wIl6SAYKGT+tY5f/VHQZgv496iSU/njXd2bMBmMOqIJ2SQLLr8Vb94vZUlZRJLaF6oTG3F7
3SaWRO09vA0I1bxhwE3LamLSXT08SsCv2ko2k/gyCTJ5Gydp4UsNMVilR8dQTNX1EpP3HI1uJwpd
ej1JxtW7wf3z7t/riM5lj293y7hgi2ohGeCo8fPCSxdHkJRCoThTILX3QZGd7ITKxrytlFIfYalW
tH4n1kaWKyTtI2ZFN9EAo5jcSiJtujhuyVWDRPbh9tFHoGWKneHhQF7d6inKaPECbD+ZhR/plHSX
Yp13l0kN/qyaVTi+spos15BhBQ6ai3aszIBvTIBMK8Kv1roXXUsNwo8yf4xqrad3XhfSK4kuGwyz
jYrIowmyr1Z6gmX/flzOa6iMC+QpygT0CRsn5Plpo3q3IXUj2haIxhx8S4RpnBV2fOHDbpDCuF1H
Ix1GURUjsCzNUdlg0kP5u22i8aaCw5LDwkGMu/AXvEycI3oK9Uq+hvht5RAx4PXMqvJZX/ObwOHn
eXdC4XGzYETYQo2zOxZVqTVbqHROo4Cq7ApCaLHU5JcuA4wOXVaLtqJcBXcxAXRH2WCBEc4y6BtJ
j7QPa1f0D6MizvdirXT3ASTs2OmDFPZhF7TRzVC10zWO6D21hYWAcJqHuXLoAORANipT8nVJUjAe
GXU5hHpUMAmCRwmjj0iJvnMxSBLJoEJLEAnYacjqZtLy9TzehaJVbXtdWFZDHc5eIFR9TZKBZd0d
jejWKMbgEW0ArSR6lN90sVE99yJPkBAGy+5Cz826mDhtOFNuCk+R3DfrWTLb722GWribgKY6fZnj
4jQsurVHgSFcjZZRHcp8JtXEmSy+/v3cOa1MZysARS0Q+ygKUBfxqD/PHaHOmybAyM4ZlTpeYZNJ
y4iRMDhKZgZ0hWE+mnqjjA8rjSWmV0ihhUq2V2+SUck0gOK8mVZ0BrUhD28kaAwpoUm39RBO5MJN
pT6Epmy1jo7ARbPNkYS6NVfyaNdL0EQePoHzvg/KdRUVDeSVKuZ1iSr2GlNLmm+Uhh2G1YB8tAxM
PYqSjtbBOcq8KEqhMhZCf58N5dL5aQr+AC5ytC+aDOQcbibJsaPYZ9pTgCEOtmgBiakhLE+Z+Hlu
HZVIaGeQD5TQcJNVD4grlEgRPYWSrQP5Nr8Qwrzd4x+i0dyaoYXCdkJ0u2GMtuU4TuTFpi5LkZap
9S7K+Qucl2LlioT4QWjNCch80UfrOsV3qgZcYC2RL1Zz6BdVYDzo5Hlbn5UjOmLs1WSuEWNfW8J2
R7pTHZLJSJ70Opt2ULSyG3mxkHh/8u5/8eotmco8OmHR1M87ijMZyLAodTLGa0yuGEfdXYro5LLG
mGy1jIrumlrWfiuXSPyk8/Rc/HVasbDrPqEykFtBsjwTsOQhvaD5mMjgUCoqK0I1YdumGBeNJl+0
5pDBjOvrlaYRzwEwdDIL5oJMBmIvWDWFyoqpMrZi8QnwQf5ZLcBqhKc3xwM6FOl7lpQ3lM27hVSa
1JLD3ww8aYwV3PAMmj4rkplBbJDXTsbFVypwzlraABEeyBQYQpjdwefunDKCz60rg7jqYWmCAg+T
zVwrvR0NdME0ETinUcyoA2SF8kJQAMS31aZPdgKDovb518xx6YSZA+2DHPLsa557NW/SyMLbjxTR
Ti+SGcGpJNOfE6S0KQSEzdR0GuuR3I+AtU/aHNKqeo3yBJB7qkVDRV61J+ObwQrl33kuHtRUqhOE
rADD5biZ/Gykh66UZmNxxpEdhrPzWHuNJPXeHC/tpVLotRuoc+VpDOZDBp/ZkSAneGOJItWOK7EC
JD7P32WRDm8ySct4QeB6SILxsOiNQN1CN+JbudMpqJHDag45H/fTKEkL9Pekmvb9ghn0mPeUPRM1
uNGy/8neeTTZbaxp+r/MHgog4RezwfGmvCU3iDIkkAAS3iV+fT+H1HSL7Huv5i4mohfDhUIKseoY
AJlfvraYrxUz9zkHDHFYsTgEJdbJIITXiIwpDE446h2aj0Qttx0dPEDKLFeO3elX0QfpQxFn1quS
1iX/VKTjuFoMke+WbjTJEUgXvk2b/A9fFyEdMp1Hhfhl+xh1yv/718/kP9rLUbCyFl8ATmadyxX+
yy04ZE6ZW/xZ2WT5PYrBcvb+BPCQuV6563q/IxueEicsn+bJnhe5t7DTRnmyNJwfhorUKPNNc04k
gQfwvFWOXLcF1GVd6/5vNMY/EgB+28VJGGSb/uG9c3/XbnXJqO0hNdk7RpW/NA1KPsMAzUociDxa
QLbcRfbO9CprM6ReQtJR86UZ8+kYBlO2E4uk2ojM1lVv0EZUcmQ/9MPYnBYriMouybZWkDpPjV7c
dbf0PoWNtb6tyX7Y0EPufsnHKrvuiUfZUaih9q1ByuXfXIzfBLkOK4LHrig4+zMhX7RIv1wMQ0pi
OJqJD0iV0W1VWwGBwMv0IuY+PFM/5G+sCvOZ6awJ0hlDQCHPG3nzg4v7YfA+Tfa0v3vGf5fv/nhT
5Cuyi2I7ClCS/vqm6kDFpUmvC3irk906fjluaHyDTvfHQx5YxV62ZRj1watnsk1aznGmN+GntOif
Hhwur/HLlXcQfyLgcswQJB6t8q/vQcqsnxssNqu6nj5c6Xj7MRytrQIC/Zs1+Tc4nSvASyF7Zua/
4Pc/xDp/fSBmOkSNwiywYyRzcTsqP3zmgxGv5PvcQ0NsfJULk/aqL11EL6LsvhLnmTzDDyRU2s4C
wylKwhOkgERrFRbWe16hLF76REZN4YyUhGiqJBZVLLuMAnaCJkY7z3aKtfJKeIxDLR11aCV1iD8i
r9q3EqkhiWOmJCMuCeeAINHs7yyz/+ALpjw5RCZM/Rjyut/uPI5soylLvEgTI88atF6tEAqV5ykN
lqdBO87GvmTSsyklWU97iXNTjQ7tf13S8FfdrL1qk8XeeRkK5kHZo7fytGW8JxNWI8uoTybZg4+q
vWTiF/VYuZFWAQVOzhI8My+4RIYmVR/RX8K47aIemCz6LDbZ5DkRjUTD2rHqcEXA2nRjq6X+nFrD
+KQICFd25QWvxZQHJxuBw/vUO8zVNZAcWfOCdnujGryTj3ntEvaeH6ylLxpUG/7gRCL4osRYvNaz
VRabsHriODZauzrtkNpYGa+ErcNNOyH/v1AOqPfw+b//lxUw4vxzAONafry1b8nw9gsMe/mZP9GL
AG7sIpbziSInUTa8HLl/cm1GAH6BXBcswjTBKX6Udv2JX1juH5BsBG+TBXtxHfn81J8YrEU9+UV1
xwUn1IqCzX8Lg/3tKcGVgUuCiIWQmQ285AKu/HVt8Aticpyi6bZtuXA/Na6LyYnDgB2X+d/YqC6/
6i8r3uWlLll+FmFmGAXc35MMKs+uKfS9tBD51QFkAPtcvksD8ei0MQYbY/+X63D78xf/Fev47y/H
V24hjqbejMWer+mXT5bXZqCpSWy33mA/OkSi2BQhRdKiurfUxdWSFcm/t6TzAXlFrvDlGEit+u+o
9th2bqsHXjF13IvJrdnMI5VaBXvJv/5o4rch9ccrsZ2i/OVO4J+/rW0IG6nkC3S7bZK429ttnm9o
4USUO9bkGlVWis7W7/pHV2f1tizHQ6pRnrje19GpX6E9kXd4nWBQxcuqvfaG42K98UR8KN0mv6dC
u/mbPcj6b+8YhTO7j8/lYN5htv71amRELVtFmBTbzOivvKo5a9URMR1qfM2XymtzXMNHOpEarXKz
TN20+ddf2Y8sw1/uvssbCBFGe+y63Ig8oX+90YEMBlEVQb7NrDbDnDlX+alyYrENUSlI3yDRI7xk
WRurAF3NovyziMPjnLhvpjmd6EQyVr25fIjKmv7mal4++m/vjOMGc6qL0PqS+f3rO5NBmqWurxQV
5Dk86RJDZ0SJ7XbMcuiEPFjvjbLrNgaPdyfSN2vn7+JMfwa+//VNsBDZQrCmuGhzeWh++3qyxa8c
KSHq1ETBmpFp9+uiNXlpxNOZB0Nczgtpu+S0WxXqixG3j5SVLOvYKBNy+8Q0wiIufG9wPff8WH00
3YWYsyB0trY/Pg6YR1bDCMEY8ISsw7p6rJbqoN0kf0VhKEY7eHRoUAeT9yhq2cxsY9OuMKjf2mQ6
k/WmCo1lOIuqsZxN7Izmu1f3PuSJzTgSlAVxnHGFstPSBkxCI/uXjj8vBiFE73qppvq6W9qFfDHb
h7WddTPf0sutKBELY72l9S3cjbScaV6/69ZWxcmYOpLy2p+0Il2y6sZvcmFUjyZviAGsujZ/64w+
fqYWTx9YhnJ7gwdq2ZV9obd5CbdlEuI9v3SDtrKdJk/aO7reGO5mJ8sPvtfaqISpPb8OOgWXkBv1
N8WLPYKpel5UBgH5Ro2Fl5iWru9CzxnmZyuIr4uur1500rXnOhfQ2U6tGxhy3fA8y3EZq10xkI1k
t37/PRWTJqu7Cl9KWA40crOhiBnw4utyCdGC+bBQo1WIQ9HLvImMGmdhSXsx3FROXwxFfaF7TJni
VDQ6ld6XBSfhbSfH0SCGfHBnYIUmpjLHC6ddKoALdx2ZWFjok5pwTCCCc7h0eUFGsOjeqU0xbpLB
rfUBc1CtNzjouJhBx5y8aWdv4ZRI42+/5bucqrVyzKw/qsZsD2Eiaz6kG+QjMo+pb/ShaV0rP9Rs
J+tYgouBHkhUzZTL0fxXN8ihm1wFN0JKneyFFma8Zia1T8vgVQtAssdM5dj9k5O4GaX0dje/CafJ
Li0/9dgc8xaF+2akMDa5WrrEyNZmljnRnOfZXZw7TG6DVsZjUgXIOtumB6lqSotUgHw05Lu7gP4T
B0Wb71YBXFfbuPXdu9nQcXoIEnxNVYdOofW18y3o4ynh3V6UirEv94uZl1cNSo8rvrjsezuOoACa
MicaRAgbTZ4Aha7yVPmfS0gVuu25T36p8hO0O1IsG+lYbLZ4yRlGnZu4Bi4pC9Kt5YJllW6fFFNF
7N3B86VMjlps3DwkZt5JifetyX7VhZOdUl+gAR0cdxdgW4Tmo9SViifOQljunjpKhN7irHwx5oRM
FFsX+6L25IpyQ389jP67mQSX2Fg5rwtPx6vFAlfsWjqdEhqr5whDWE0dHQI0Szt3lM0eA7umkNpp
rL2REhpeyLal1YjSy8ptBVV01nVlJPbGEMONtoazJaoavV+4TTI1HzKztTYL7XZ7Tr0Php+TTdR1
FQILta3Kwrgx6WOMXCtJN3PXWwfAGXXoiX+4KmaJFnLqyjwS4fAqPDIJy0bciin7nmHgOVgyKdZu
bLiPhmmhkVtCeZqz/L1JlunKLO3l+5xZ8kmxbr5iz0sPUD1qPfblXZKiYSR4j5VctSF4pAxKkLqZ
dCa/b4+2yrzdlA3tDgTA4MF1eMSQGC93F6SVNE4YCrmeVPFyIZ+2XiJvxJzW666uwjByvZQ8KjNX
TG0Cy1ZbW/eTlGiZ6VQKH4XfOIQFl9DpVg8nkyQFd5Vq6fI20vtcXSzr8ouTCySMQ1WeLqxLuTKz
xX1pciu/jrMhP0lPodB0/eY4wgavq0sdnjFV5D7o6VxP1EGUVXERIMm7SVoAud7CBLmpnbblia6n
67HQw3fSlOzj3MtuZ4opwC0/1y9Da1PsyDE323nopMjVKQ4K7QfZiL2/TeruM0OevApE29xYOe3h
a6fCAN5U6fC9T/iuIzKxaPdadFsA7DBWIBdo5apynucyRUISzMvZmb3wrlShPlpej3o7RBYGtG4/
pywWuySpxI5icnG2+tmnn7P8yBHn3UxWoHbAE8u10y33oZEke/pGkZJV3hAJsCL6akNHnpuSSSXB
gvKVk5t+Ley+PFITEr57bT9/LYpg2YS0XsKkG5V97vuLCimFOoPpK/SuVrZ721RMhVkm+8dK58vW
GoDuAsrNKBW1Ec02jbWhQksfpjR0V1KY1UysWzXuEyzJ237uqo2VLXYU2+mXNk3sHaquJSQqT3fX
bMnOB733pHznbXM2VdFtAikoDZtBWRsQt52URPJDSr2P5XIE/H/La3S8ZZwVq5qPgKwpfu9YnjaB
Ku/Dzl52ZmHf2mTLFTRLE84A+JRQlEb/ZNUd6jZB0yXb2yX1bup0eii7WZyaWnwkdtCuR7E0BKVk
7tqMEZEmIHOdoY1VM9Y+ClK6y5XRvOtiam/aeA4P9GDD84xHR/of0tLxrsyHaeNJ9u3Cm0pgCvWV
+KL0dtHkwtSUxX0TfnZPn3CUAEqs6gByo7bY24ypk9+8poa5pMx2K8M0vBta0oUcGcwkEw4hMvKq
d2zMbDmZ9DULVeF4wzbTA3kSofWuRTO8pSLtipV2u/l6oagOCTz3OtkcrfPKtOFdLzxdBJoKHpn9
PGTFkzT6huyCYHysJyRrbdDZjyNdcsjWw+GW+seh3qQ5Fu2i8sKbNiHabeBNPxSVHL+GrSFvSqvN
6bCtKilPSyWs86TT8MuSL6AHVuxc3AeGMJ95EuShSO0WJs4om2+5G3ALhSggXiHt0jvLmOadrOPE
X1eqZFGsh5yuc27fmEZPusYNSqn6PlhrxBHMEtJmpgNelnUk0sC31pxQ83YlwDDUCgGVuHFTt7o1
lnkA11Vt9Rx7F0IHVR/yiGUOyW/WjZSPlcyWMbK6KatQuHvZs61KpyM0r+2+d5CKdUR9IpiJnQeS
Igu3qx+LZmHWS9via9UgSXGXglWoRr5IKoRzLRsago+5nfjxET/w3O08RTljEMjs0yuCItkkYWof
Oq+3z6pNEe8nTn8fgsnwFLI/v2SsAavO6cuHmbI8WznzqU4dLBue2ZcsWWb8BQ7S2SkVA6ZnxbSf
6qS+krp33vP0MmHiYyjDr7qeAgqImxkb4rzcTX4S72kQzqx13TX2TuCOjjqee2s7IgEKqU2mYRDK
YpEo+4sl2QQ617eZSLzxXoaBxg0mTcUW6Lm0X/c2v7bL4O4GP0QMHqpkA7HMvw6CRYZ8gfyc+0E2
78y6nF+xUZJi2AxuGq7jvjdtInlShtrULlP1VPjF/OFztPpWD4F+sPKRhu2+qNtDYDWhu3YpQ4YU
ak3zXZK6nkWMSdVDk5RFeju2l8WgCgftUvwBtVHpKuRaQvHdNwU3BOmdlXHdN7MuV40ikDMTU7kR
Vtq9GqkIXzt+d7oBv1Brry/GO4szwlFWaX9fysXYFZRdn/2p6V46egMlAzXVopFpjvNzrXWwMFQN
MQkOyTK7q8YMq+pAaWtCLrZayKBX8Tx6z4V0GcTaxb2CCzCLlewzbxOEHW4SLm1G1G5mxddjlVIT
7KduW39jhW97VEy2pYKdXTtB8Gh2KBieewrAD3pMmQjCOUQEVsxu/5xnKrlVfoBlyPfm/L4R7YT0
SWf9fmrscaXMquSLIDbbSLDOLFkPQzpDgOxGYbAHtrRbQwOH7inBRytXHMWbh8Waui9Z3yvMsZP0
v4swn/a5HvaNqTmFzGb3NCs2HD/Mlpde1nIvJiK7iUPpF+QjJQa5JKzoUO3iTU0p0T41FqiUYUmv
8lZTnmqHPvKtttnSqY60KvabTxErNF3xmJQ8MoOJkdEffvLg/5Z26R+rkn4RLv1TFeYvf2v3rbp+
U9+63/X9/wMFTn9qLjm1/3OU8OGtTH4BCH/qNPmZnyghakyHwl3HxOf9Q5IEjfITJPQDBPmWB25P
vgY9GOF/aZzweQNtm/wBBiKPxEWr/390mtYfYIYQmGB7pFdd1J2/aZr+pcbJu5z+/wsd+KnTJNgZ
uecvoMkUJ47yehnv4PVeR0nm2Zj0xJ22MVWxSdpQ/aTVxgXiP8qFrBpOEID/JQ6TISGih08zoM4r
inNhoDVvdNasDVUx6trlV6kwbY/ICI9NUKu3NonHgzRitbXcpd/MpuNHbJzefqYMjjOES8ZP3zkc
RHL3ibb7jwaZ4LZI0BQU+TBSOBv2b5IizyuCPihGmC/JcU0umshvveldT715HMrMXNG1bh7LhsWs
HUaxmkBFjrU3chBFQEnjDV2iUaCcoIjMKqNDAiAzmubAuwtzdrDZr7znRgrMSpVbr2wJ8aGnhXaO
YUohiul7rEPSrrxymQ8Sc37EAe7FyELiaFMnjlLR6GcZzuQVy1R/Aw8atmHrX9rnGGZKs/BWorNx
WOaZAMAvWX2L+jvHjz4yONhGJsjjBYPwLcpNx93oYFjUZr4a3EtlCPjqY1LogN77YPDgs+SwEm1y
XzguWV52eTVBCPAhGkvth2Qq9oZoZ4wKS/JZ9LX6WnAkvw/KWO+8asJfSMfy2ujb+VzKbtrmfmVs
g2DsjjqUe0qWXzn9ssajpVy5DlXadW9igWI82UKvVNRzoIOK8jb3t8O8BLiR5se0yXbBrCmBqChA
Csl29vJ5XNF2jUYhHo19kcxnxfe9I1qAZSxhrQrmjTdl8UH7SRtZg0sKWNCrKKmLMWouOS5lMCf7
Rok75SEXUDSEn4e+zO8YxxkCu67kIxbh187uieaoB/uYIEuNHCaKPeHd9fPoT/XDOJL3lyaDf2py
GKWIqZ5maY7Nq2Kap3U2y/Z5GBAl+8CTG4eCgX2oRPHyY134t1bR/7sl8h+vtf8DF0hcQQD+oJ7/
fH08VV01Vn9dIf/zh34ukML6w8d5ZKP/hNW3fiyDPxdIYf5hWg4sLvYjYV2qXP9TBOrYf0B7EjWA
epT8PveyrP25QDrWHwG5+GhEkc5dimP/vbwB62J++ssKCb9N2L+L0BQ6RngeZMqvK2WRxZlC9Vau
hNm09+TdLEdjoDWraS9ybUCwNQlaKdFMUaIrkzbNrnj23fozqYqvaACOYujfMrMMwXpIk6JgEqYV
FjVCOGVQ5eTbiPGwLw5hOJJR2b3Rpz5tNaZXZCSayrPw0i0+3UBlorAp42eamdeJZ4LNdooIP1vu
04Az14TEUdfYzs3EuhHDfKtMLVfjWE2RbVhXQSvFQzsdiY46zlmbHEEM6Dvsv4kM/yHRMsN1KTRt
MeUYr+Oh8yPyR3L+R8t5KY3fEansU6+5Lmf3PPv5K3K5o0Nb+ylxGptM/uFg1Uy0Y5ifY+HiTfXq
e5gBtSuzYlj7w1zsp6W4XjpqF2OjOPk+9kYtTz475xUIxx287QPVi0EEnFqtNGPhtsmzm8zQxWa0
h3jTVt0t/WrG0UHsNbR6n42IbkkeZbHJ1CbIu51f+dZKNPi468SOZoGXtzOjpQ2RUnY4Zfx6lYWU
W822/ZAk83UDlhk61b0ZksEw1HtJqFi7tAc5z2Q82gdMLOeRRNBADuepJuiQ6NxYdSQZ0qfGnfBY
5DF/s/Gfwg5zvYztZ02d9soy6HoRnrULVfskZrF1dWzs+0WUVyyfDNSmsTG6FpsMUPFM93nOWp36
C25pnM55mYpD2tQke3fLoUzjBwxznMlcQmRzgIokvYSVshy6uJgyert85bMtDsUaEuRAQdhelM2+
cb0rWVyaSIhV8ZtqnTi5XCd5d6qb5DTVMWG1mR1GRqvSiKvxallgM3nZ/9iOSK1C1tf532RAvKlT
x6QX5/iQGjawQfo7kKSP0bHOWZgnHAY1rnCB3lgR09DgH6usAlyI6h8qi/dZM9K/Y+s3JLRfw4nz
RQArqYfyvBTq2ejyW2bim8YiyKEbH2OK59hnMKWWG0sw0Yu+33SZxWGXcqaLxGk9OcF7QwMcxhKA
rlIYK9Mqy1UGUhZlRBlOvrmPrf6e4oGDSWqrTVw8KogJUZJlYIDiMAXRksHjuwil/WtzoV+CXfXe
CigSyqfqbMgm2TBn7/PZrlexWW70wnFfipL9EA+4YvdBtEqwhZM81CWZmij1fB2/THoh0UD0743U
Ub2kH44wnnVZNkeEP2s9Oh+L77+1XX9KRPrhm12KStp9xNBSfKCPfHDbmGgEjH0uRWyKAHzd7AU7
10rrZj25cpd5+KXLmg76+S40UM8GOjxXxfzE9nsHcIOV0n5oRHJXW8a9RA6eoAdiMslXoVc+isy2
MNlYW4R8O89EM+YU4YtdNVQj2kBj8dvScHsvNokk9JJRWnrV1/V+ySq8xlm4cg1zb2XjGJWhu49r
AhP74pAFn6KgTsvsKrx0xrGLc0AMMK51yxy2DUoWiRzLntvj8gALIoVCOR+B344HPERqW8/Ptpmc
COJad0rxBbfcU6IUj/wHWtPB3+huWE2LwBWE56TIBcGiNFhmDcwBKMa5MQzAwGEb26K4IUuzPHh4
FL1qeGyW7klM6ga1d71qgRbyCldSb9IhElumu5tCmNWlTp8CY1p7EvlsHr7IzF4TcXg1YrqiS17u
1YmistB7DsunNHhSoJArbVfb2kr12pjsuxHvXZTQoWdyrlWzeM6pwOrDeN0F+qNCX9s7Ca463Thb
2YXZvutnsbGYB/sEtmWW12Y2o6N0yoGp0zsx9V+p6tLpArBg8+hGiCvX2IufXL+89WF+o2GBsohF
nUYazAlU3D4QDvdF+u69U0CCCLXn8HArnOFlcLsBFoSSVyT59Aq2LGvKuU61nZEAPX52lV3v7ETZ
kV1ld8M8fgXaBsLuIA/aNnhqp/IurCcCMOKKkdVVb1OKLwgt5V3VmFu14I0XLkuur8eXaeC/Oich
M7+siOkzwvfJpatkmO3jZJa3LAVzxHf94uXW8jDO6XPnlO9eAptUNh/aEbeJKl5Zzg/org8Fbi7I
CmIurOHZbOnsHFBTx0N78KuSp1nydWekthY1oB57B2Z7j4AOju+XehDCWhv5Th1WygYG/r/42PaL
/kqL4KMY53I9TkOKWs5+Lj3lr1MO4ZuY3N95ctiZCkICk/A7qAI+KcEZvWzI0ZhLmeAa8sZz1SRf
58l8DbLiuDhq11bA12xuJNmH/scyjye6tm+kDY+3lEa9rUeQsZCVgQ678qW0suaC/d/i/X1WpvFt
tFIRhVN/wBd332tPRq1HdE/oA0PlV07V36qieasWNtXF8mEDxmsqlVe9jdyo7+YT9ABpCzl9U5Pl
XbbzbqPmkCxeb5MOdU9csYVM0haffiZuuZxPLFztOc/rfW4bIJxxUIO3DveMy+RlGyZB2FDpofam
FVFd32YScnv8JagRx1Mf1tdsHeSr1H3AbWFu2ixbqb7zogZCTBr6rmizGRFy0GydKr+lkPGo6uBO
Vjl+v2WwCFMgkGFxGsIKpuS9QwqLQpBgIyf/6ERwTEPC/3W5ZFdMNDmLDd0fJOS9TA5Nbv0Co9JM
elPhk45qWd3LWr1adoNkNyz241iS1xDm9Qa9LJEv47W6jF09DHNRPBVV990I7X3F9I/Lz/6uqnlj
tMFpDNKFVjjgoGEyd44D5mMnVhUNqEyvZP3FMxLeekrcEFVE+XjoXQLm+3CX9lOz5pg1R761sDzg
IaTMvtA0h6dhf3ATO8fLu3yVXvCuLdWv/AS3LBrIG41EL6yXL1XMdfKwRUivIr9qyrgkMNDCSU82
8eNpxh4hwvHeFkQh95kC3ArobdAdt3NpE4+tnJVj1CDdAz5FIktHuvbwSoTKfbNtMpN6OV2BUpqE
UbuEqNjdTgUeEv8RdrJZsic3UKixy49m9PCchJJqyBkBpSJTBvxu79nltIVuctaZmxMGaZ6FG2c7
FrJhE49OECWzJGsTQHuVmrilQQWybesQDhIUBE/3rnNulBoijQbcyayjBoBcpXHyMs0NlSPowHe2
2xMsKkaM+72ZcNgtWBeTCWgybVY5+QR87oCEDbqIffFmQTHjQLTqbaf7a9a502iPZ1ZyzZIoCRov
3/yCyyUNhyjLoKMWEEeg0WfrwUxi+sB6Y6tytIt5RjsKwQE3nrZp6HWDp17oe2+QX6ZFXwklzwC2
b/5A7A6cO+/GzceNSHFFuH1n4z+kyBIOglEgJmrILP1sYyX+t9oeCGwiknGd5fpmYseFft4PTnPV
1FDq3TjdGMImYLOx7/qZhdkqTcJ1cWJBW5+CGTXvYBgPHJV3eu5PSnCqBaON4sH+rH3HOvnz9LDU
wVPnBJvWCL5PixMC5bruqqi3fUWsk1fjvHBVtaUKmkfLwL6k2MLtoLKx2eOzHCsff6lJZGWopy+6
p2bIwcyVhtMZq0McsZiSulOPawnPe8iK+H7SY8GQnOESa7O3fIastTrsoFZAfYiYrj2fN9FBpa/s
tIMcT8p9bjrs381wx91HAlMsPvumeorpk4GFWWeK+srR7okUXh5xMsdoCZpHtM31Jtf2qcPWa/gg
TwaC06id9aOI2/Oc2Y8q9m6CfLnvyuHEPay4rNMjYr+GSE73vQvHq97MplVizBTkFnsqKU6Q4IfE
c4BsetTUhu9udMZA5VTD7VhcWlEUTFPVXKmSYXiByosID73BXqWIaB9PU4kxRizckPoSBDQgujYK
t1/lebx3jfBWkJDYd8l3OLth5/r2pmBXIZ8B63xXucdGTS9Uvme7IlFfByPfuITM04EbnE3QDmIR
8oGOX+/aCSHi+fYi1qJtkmdXSCP2jF0bu05fK39m1THr4YA9od87gT9uKbMBW65DnH1m6h5Sl+U6
rOSw10PPNM6yetRY8DZ9XExHuy2Pizs/xY1z0qh2o0aGb+PA4NoV8CQ67Na0xh/rAZV6WXTGVg5G
wZiCbcCV4DF9yK3a9SinbDPfon6Wa3PSr12BfQ+j5i1agmjQXbbBHcEpNO9e7F4h65HPQVOeEIvb
m5jwhU1NBrxd8zQ6lR+s/CnZzm048VMtY+BIKIhdtmjJvHptwLMCwSNsXvBxyxRmy5oaSVhe9m6J
dDk5g3tULiGUY8OSiOWXeIcEcDJDkhR7HEcJtb22U3Wbpu5b77Z2hAvrujcuyXdttTXcBj0zrzi5
dz6O8nwJrh2mWEqB+SWUZSKbh3SuXoXlSg5+CWkgKTHCmRuWTM80fBAIq5R84nH9QNR3k8rL+aKF
pkHB9xnWkiqbJX3wyg9tFy+e3apti8PSYbbmBNug0JvzadMbhcKitVhfU6sqaSGCXUFzD45YU26p
87o4i9B6w6jNDGfxU4r2LHCX9AF0L2WNvtjQ6YHy8sJce9rgABFuGot0j4vBofbOOjBes/ROMQj2
pOO5pUXWmSwfF2pwOIZAH7fkiCV+ZAnyPOX4GRCSRiBGPDKC2BRp9bc1WSuqr2EoE2efjvm9Z9+E
ZYZRB/zmksNBczR0ca2PTkUsognRbATuVsbdsu5S7xTSd8uvb1/LhDANEAIWxcEjecoQkh3duevN
13lq4oOonW15YeOVffDKoY+coHmZR1eu4mZ5bnyPKUZfXYx48aQR29g0Fvj2jSAXrAr9XViqw1xN
d2UeuyvM3qSlVCdJ7AmRwVc9I1jqlU9d1T6q2n0I8+rZmiwc41jaXavbD4uDd04/AiM4yMe6W7+W
INmhYAqCqdkU4ktcUQM9oDjjsDu8Ztm16pqnVrnmOiH4ZC88/dkuzhGTurN1mMBiEvLYwUm/q4dL
n0aK/WjxxMqlDqVoJ8nBuKRwLZuipQuhnnmOIzuWxx4XoBF/2OJlYkEcl+ZOYqnZjUnxelLYH6ta
XY2jdTTngsP1GN+kLc4wNyBZkddB7kalsJd+6/zmjFx25ZlqZ9Scpk23OeMIWTmAq4yZrwsZ2sOt
W79hxCbVKadyzBi3fc1MYgKpD0SdoKyN0XFcd+0Aqx9X9zNRzhESOwXPmD5o28ebN1Gw1rs63zbj
yKzvm9fadx6rPHiyL9mxir9ADW1r7fPlMlJuCrv6dBdBpXO5XLfSR184TLuhrfdwItd1F66seKRO
vnuUadVuS/3mZu6b3/j+IZ+/ZwXqIJAEVZo3TT0s1+5CqktlfEImpC+OeeEbg9cSZnk/9PlnFfMp
glGP1wgfkwiX8Ep46bT2UWNFvQSPLyjeuwgGydbK1TrRKWhdFpDfhlRpqgZjZ4Hz2TNAflXxoISl
FN9xCZOP0jPoOKKPd8KpsqvRDYyj2/nZCbra2swWMMAkaJdxYmOhSsJ9+H8FKt/U30qyir99+w/y
zmQ5biTLol/kZRgdwDZGcCYlUaK0gVGTA3DMM/D1fYKZlUmFKRiWueq23pTJ0kpCYHI8f+/ec7ub
5+r/zvCNydfp5vL9s8gS8Q3YBa3+/nWT+c/RHX/7rzEcnnj6zAzMUN9bPlbfP8dwAV1mw6cbx//S
hXZejeFsYLiu4wVEhIBhfiEA/HcMZ/3HPTiC+fd8g54x1uB/NIb71Uz19xiOH/xauxxYc5VWhUjD
EpHuPpLBsC7YvQGoXJovgRqi1WQFKL3EmIdGmZh7CkeGUXNiABLBVHtR9haADsQSz97QlJeNMamP
rkPRoQjYScf2y9TX7W018o66Rf5BNtDzXL8htFgDvHDjfF5ZUQXfxCfL3ozTbJ/pAGVo5r2L7YmE
mDKY3H3Z+nci6sfrLOj0R1dr54kwCKfcDDNiP8Qszk1dZF8i9jZrfyHHro2qaEfvy9kQs/DedJ8t
qF8oUmmGIJeiw1w7dClG9LiU2Df4ucobDJhzWAKAWpsNWTCoWviVM//v0G3FwUhVRO/jtOELSzdH
IZuR8otCsH+p9EJVUXtwjQy88HM759ddVhYKSXCWbGwdlT/wQpZhKm0VlsJrripact8WKwI7u0iQ
DqbpffQ6ds5jDXCS97W5FIFpIv9I7Ie6nO1tK61llzGPvIzNwtuAvKJzFFDzE79Kc4fRgbmWHsQr
2fjLuIo6vtP4rSAdOoG6HVWBMN10hovIjcDPjlX/rbUFaYwpzxY7Ud+oV5ZBf77mYiKDMeTWRZ3F
RrSgUsL8ztLCtudmFrK411GDZzVxaTJnuoOoK3W/t5uSaOlOWmGVGumt9JvhU58M1boUkfdOpjHw
3ikT14Uqh8e5zLLLpqRPH8c13+48z+6WqtS3wVQT5C7hWSGgZ0RamXjA8i4CW6X8lDDEOL7pq4Bv
dsoII5f4r9DmI7t2yWty/AV8rVEvsD/jdDZWRmPgMEsOYGb7MUdavm3RxXxErJp+VXFT3bjJ8ODn
2PsRHFlrxJb+nddgp2+RW+wjbA+hbSXVJprbH24e6dveiYu1h/j5D0fJ/+fZHPvet5bOq358Trpf
lszDX/hjtXT8/zg2woM/+FGYO/+7WDoSoL3N24BoATsDk7m/RnK2AefbPhiBoFZI8wU79ediafks
lg7/HFtA2w+k888WS/vggflbs8BizEAOWJV3ME/heTwIJ14vmrPGEJc3VoXIpkWVoAbETOvBABcO
kTJI7BJKRimg30VuMRHA0UuMpqIyaqZsUYMld5gUMRCF0uW89tkw85ayu7gk1qZHyTNESOJkMGHL
yJOYOs3tYwh+TWqq6KbXUtcbqy3aAk12OX0Do0etJSJDgFjTvWlvsg7hc2nEyOT8wTcfpAVS1U/8
io0yAz7aak41LMR/9WxaMvrAFQZkk1xOo9Sahu9AL8dEuXrRyWRCxlc1xo2IfOmHBYKmaxIsHKpf
x4pRd09Ocp9b3lJcjNZCCEeUtrRg2K/6jA6LqNvqbE7ujKW7XRD+306lIYC4KojKMmic9CHlU/JZ
TcJVWxSm4xAKzCQTk6XkPp6C6KPte0aBq5o/Fl3kYCqoc2d+t0STvJ91Lez3kWTV/w4jRrjbDIGZ
dxkXo3AvfbNka5fJRrYMTxgqQn+hGNJe5FCLxWihb5WYEQpCLLQsWkdoIUE6xgvFqspLICFmEBbL
SMSPZjgRPxRx0GMnVnYHeSvpovuuqe1+O9p5x3CFrk+Y2mV1NdV14dBSnhPCLgE4/CyUj4vCC9L7
zLZkhbqDciyRiXzPsp9dt03KEtdMy8x/HZqRABnfLnbxMlXfYn2omAvmzE+uYtHJoqam2z5Xty7j
LEey+i85l3Fld26JUOIyyprsk6eRO6wzFzdCiomFmh7MybZHRQcrwUHF6RhmsjXn6Q7pgiQmYVwk
uU9GXcBg98YS/KtuE+Kfy6k5Z9ZiZH706mBQtcinwT5LVs1LeOgrB71T0lplqtjTpUsSclESucdA
gbYT7xuoSuQRA3DfkltU2w5N86k1glVRFDJ0R7u6KtLSewCMQ1Pbr+KbqDCLx/lw5aw5njav1qP7
P97n1y6/Fxvfr685v5UpP/N9NpHmi1Xu9W/taC1rvrgbZdTkm6SpHen7KGl9nzudauwGgWRXkUxG
1oSVRamDXBfsQWVpWiZMgSG4ZaTpBq2zNIxZ4/GnhJvwk4LGXlciKELaxM57C1gK8HdmrM3aS9Py
KrYKuSni4qdMAVZjabwteRHh6+YVZIW21xtl+cGPYHbTh6paui/5EEg+30MxExMdmba3bmMT7L4r
xI9ZReVDjeboll0bBKKotsl6Nlr+CfZ/MbKXiWilfZ9reAqxyNiSv30Zj6AJh9USfYTh8QfrQAs8
tqOn5uQBZSHCMdWJ+w6AzvDU1/JRww0NZ5XRozaAdRZNzAxcNulO6A5+udGz+xUjMDe+34+RGYuN
zob5yo9FvPNqGNmzsIYzt/zgjD+64xLnKw5SPGs2leGvCztI1LiSAonw0lj9p5i7sR3RW+zK3rDY
2st6Z/Bt4sZbY3nuMv3mzcA7xzgHTZ0EkXjk2g8CpMX0MHjaJldeFLrxmXQ2qGqXufrgi8G8tXOL
lBT67aBiWyJTyxIWRlDucmwFW1gcP+gQiWuHaRFNI9+6nLSjz7BhLL6vR1eIDA2Di0M2PWwB44iA
4afFlJfy4KTxwQAuDekNvWqj9zQX+HYstN8IJptmmpgz2YqZjA49elS1NZKNQLVjOCTSeUKO2K6w
nIvbJhLt1vSHPJSJP4eTl/V7VVjmgxlHsfrDDvmPqqw3t6G/CEVPaqX+Fwqh/txuUoic3qxePfdJ
k+hfSq4/xKL8tT93qUhCoeC5hnUQLrF3+avwQiwKbgNlJHZyBtMvWT3/hXpa/+F+AUSBh4ejGyPs
X1oodKQHrSh1HH+RJDUe6n+ySz0UhK+evv9CPcFK//peRvhrxrLFr6Gy8aaVS7cyRDus4yH7qods
ryyJXJFclKFfJwloeRrfvcwvS/2eCgHHq/kwqlms+NAesLvRs8JrG3qZlWwKH98dvbdiv2TtilG9
dTVlbAX4w9ZuiyctsfEGD+SZksflX3tms6fq+LA4/SNTNXrY2f2CUn1l+vT1PX03ioI4VqhIvjOv
bf+d5cbfidArVq5H9LbTPuqUQRe9RUWGH2DfFBWSa91Ks73u0ob5k39Izc5T4ijieqegLqW9mFYL
X9NNqiRmQSZ9ZjD76zgDw9ChbG9V+wPH0bsgG9my+Cu/0sStVsnVOHafyA27i2YZ1vF3j12TKGD8
G4b3fokOs7ynKP7Zt/l+KfynMXattTclnxLzrrbdauv0w7MbdebaKB8bx/ruptgEXdt6MI1lO3cF
zpY2/YAV0rppXG1cTu58N6tGbFuVkdRQVA5daMj6yWBcJB2YmdkaP9L2vEVyNl5K6VZP3jwfaGvp
sO8gnX0ZUgRj1jRvdNc03tZLSpCsfFwKpAOSKmfysXEAJtsffGgmCsrWv6dAq297pmArruGHHMrc
pZOic6jH+qqn+fpjjpKKvZ+VIO1d0hD/7XU2wmkuacdtGQXuXt6pf7TGnFw5fllf/s+oLA+EiNPL
yu45O8Dcvv8OtXn4m3+sLML1/kO7CgW6Ac2Jb+th0/QnrOKAzWR9QIMJWhAsxStgsHCRm5vM52mL
BbApXjZ8f+7qhGv9JzBB3EAbdqA4H5zl/2R1+f3iQqX36+LSJD3lcq4ztFbu3RTDqqg6jTDATWw4
4439BeKcePTsbHpKdKXXZbKMO6jacj1HgNpFhrXCwEmzHQyyzGFX1WeqkqPw2v8ue5Affv1lsUiN
ofUdHWbMkK4sqF3XemoYM7LQ3liMGNZGEzBBVh7BDMOcve/s5XEQsbmzDIW+YI7cYe0smdoYRmYB
AUjqjQ1yHJ0iwucMpNK7V3f+NyXzEYvh7196VLwYcGPiLtA67CMwTHbTH1xjFdWop+NvRoaUQDoT
XvSFWpcWPmOhrm7LMxSQk0c/lFavCnXbbyNMx40OjdpCd+Wx0RWJcpHds6Q1cZeHbYlvOR5H/K/m
OFzJGnri26f+a+n495kfnqpXxy4LO2H6belwKVRK9g/l6gMm0PZCuK27dsfAeJfYCW6tzvP+rGdY
JWCE/+ZyH8rRv8vVv495VKYOQWlYwrTSsNJ9jt6DLK0SG9kNRILvb5/VUfH+9yF4W1+fFqmBIjeW
UYf0OuOrBdv7dtIFVCKZjGG6RPE2dQBxBmo21l6VF2G+DN3OV8utzsZN4IppEzjFdBPo9mtRS2eH
zRcKljCjMzf9qCL9+xcemjSvLrwQdFhbxPuhhYxiXbRJupV+2e7AWgahvRjF5ehCV1YBHmkvkvEH
aTnpVmFP21LO44o4tE0x+np7W0/xpTGa1m21HLB1NRgBo6Wlo2uvRU+HyOPtq3rqvlEovf7JeTsm
Xea7RUj7Ikcs5NYbvHHIZSrv/dtHsA9Lw+8ejUP9/uqq9LFW2OzHMswGI7uMPeiwceGL0M2q6WrA
W7iymqTcizYoN0sxNxeMgfPLIScwwph68wGZNvVLE7t3JTHMK8Go9VOH6zdUVdyHXjp3fKEBCpCC
VyObAdE6TeWwZ6wYr822Nw/9nnXtWNM2jyCgkIdbXDlDX19M1ZRi5uSUm9acrhzlwATSZcX2gc8E
cvobZKZkvKjGPofrOnEpjtZ1OCNLCi+oDItoAUEOQ3czYyVfGdXs/fHRP/kinlp55NEKXTce3ed5
4nJ7abtLstqABRHnGIn720rln8ao+ex0MUEd6Cjx/tjzmRv90jD5zY0+3lVXTEM8p2GooBNJW0q6
KUPFkar+o6Hi4QcpGl6xQhzoAQr1Zu2s+8oMEE11qgaqMblGuHQmdOW3n7uTP+doCUbqUUFdcbnY
eNCvx4WynL4HMXEMPD18W85l4Sv0O65tr6y+HLfCZL+IPmsKByfvzv2MX7epfy0K8mg1HgoihnPD
LEMF2CMsLOpoPTDzwQL2WNsjNPYir7cg5cQqHmt/izTf3/v+0p/5GpyoJeTRyuwahiMGkHihPw5E
qhni4ALP6qvCAKfPDFBt377eJ1YSebQ8R7PPmzX4qA3TKd+3jKL42Af1xjDrD28f4de2xN9X8mh5
bbIgWKIq0KHuetJYUaDQvxHoOlyzv6gxJePKnc1Pbx8Mi8zvX9aDn+b1upVPaQ8/hx4qtsT5u+c6
BR1Az5svJdnCwQ4aa0HHoJUZY/Ymy64yZfjMpfpo6tHSBzQ1/U5OWy2rRl4g6b9JJR40WkeRXGeD
r2+mDFYyCJbZ+OYyLX+u88jsNwZyms+arsvn2BjUBqxguXN7SeQNayBYcYyVKCPGzju4z2kA670E
N3tv+H1DpBnjenz3CKEMhDTWTdsP860Nfx3SEgCAi2wmo33doMlZkL9FHtaSQmMfkJRoe2wDi7lJ
bLu/F1ZVEwbnFR6KL3pAK3uM06sk6OEqTjIHPkDatfg0O40muUbk07YLvDK/hjSkPrvUFVdJn07+
7RAUJo7JQ8Z46uYqWFV2YwWrPh1TiXPfq9HiVoXa2VOpur0Vl/KD3acQz+eiXH6KKBXfRihqWytC
OhPWc2E/1P6ClroKhHPdpDL4MLeBa25Nhz0VB52LaKOG3HJWWdk3T24QjWIVxJweSuRgaba5bzcu
2T5qbQt4Ia1VxmFvZ0QcLvigyWkx0bfJ2hvWptWnuJTs6YMNQOIOI0Z1wUS329P3Ft2qa1zufDYg
PV0NWRUzNJbOmITtjCF+U1hBw5glGdz9ogsTtiYakNVYaV8DB5X6TqZeIC7jzm1/lISu/6SpF1w1
tUcndKnaAoN/APXCJwJkjeGoQ1XEsGFgfENblGnwRC6qv3CXTT1m74q8KMgnqyy/ZGyTyyexICxe
Na2Dw6O2Aw2ml2yQpzFnYryal8Qxt06l0YzGlhJY+6bYfkpnOYQgdZrHtEjTZ1NL+S13REo3Hq0l
gYGdIb8F7rCInedIOGIpG2P1AMG6qNdmJcpDHhPdOGbFVvnOYYD6kaYGDXwmPNoIET3WWEhNhrNR
pgvnoh5a60ILJfodHkaoX3kLTDOfiBNp3TlAfC8GOBVYwpmUSJ/58GqKjf4BqgE1Q9Eb9bj2k9Z6
3zvCUpuks5wAyE6RbcbKlZs8iE1UXEFw5TbkyKb2Em1NMxqxhzQ5JoaU3dMqUunyma51XSNNXtjV
W9HUvUe/WtAecWaR7owXqbjvxHtnGmFaOEiYH5TJcw1A3udhzyBmunGBhc1xR+z7ykzdbVNqkpy8
fqlpqJv5bmrrKr0bGae/7+Kpf2oMlEdbwfZfrXl0FKohm6+1NOz0AelVQqghvfGvJe8alt6sIS6z
r4qfwiY5xVeD2W3ieXB/1LMNisis+8ZiCtUPj6lowTADpQu+0h/qwKC3dvEDkkD6SOcCqoMyQPBu
MmeaQGvYKOtXaPiL59pQ/S2DOuvTjJJpZ4mmRxeRVAfVgrIvOr8EmRe5IkKqFVtQvHziRCqJPqjv
k59w46ptmjNT8mO3usSTOxE9kx8a+WleP3s8TjAKcgPzkAXOYqfH2MaZVfr256Htp3jLAP5yzI34
ou6ixmSQbtZV6NP1YrY1p1PYOZln4XIwl6/wnasupKlLupelUnGNnG5EHrqo/F0E/pxVs6s+o0+Z
80sDbfFN0tvLRd3HHXo+xjQfHXAXE9bC2b9GOKgZB8IOcDBgNDznUXJr1ry+3EiCb+txQv7goh5d
BxqItZl5y2bOE4T6RTcn4TA7qGGbKQh+uKWRRNs8G41vucpo/bChdPVFEUz915qStdj5FYvnqvJM
xSTVERnpMyWjtMM0kCFTB1G+Kbx4T/i438ELqZzPRtDlz0M2stpmrWUDhM9rWCUSunW/aYchiljD
WTPXSU2nHrlr7F4HIMnjM5XDiS+6e1St1qPdu33VUEB15AC5ha0uskjOq3Kxo83bX9lDcfCbkvGQ
A/j6Gzv1eZvXeVmGUs/NfuxmO2R2PIdv/+sviOPf/fNHPYBkscpg8awiZEKAbrfQ2BgCmoC9q2as
8WX7PiOuZ7egU1uxL3YICrHlZd9Qu6AZjnfadCOg9r2J9Z+xbMxXcOcsafKxGjxzLyw8U1PWJmHq
gkDnFvKVHTUWf8dvb40mdf5lDekclbJTOg5w35YsTGERXRuLi7omPYjpLWfYJcBvaHAy4Z/SoMWD
mwX7LKqna7MarDPF3Yk9nHNUxB5wIrn26yREAmjcpYMT3UxjlT7B0EaxO+btJlEoUwQBa/t0UfOZ
zYx1ouR7mYe+2jvOINSHuHeSMErT+ntqjx0CWhI/zBhXznVv55JhuYJRuGIIPz5irGifISahaqj6
GbY+on97oFXdegG+yylHfYgjcm04A9YkLxrqj2xNGzS82EBmiGmZ+oDyWLHzjLMy2GKSkp9Fh3Mp
Y+bJN9ixIxYQh3yst5/QU9f1qGguCJIoWVxjAqgnmFVzfOhk4Mja9tPYuqALIpeNlAXeZ1Uwk/4e
t2mpzrx7J15v56icXhBHddJeVMgUMf8s1TRvZ9FMmxT53ZkZ3am9x9HWv5kSr6n9NqVys9ZTKhD2
w3paxyL5Ptmzd+YinjgRebROKW9JhKorHSaD7Vyrdho2TU75PUqKzLfv0xFM/a+9x7HjvYDuIDIb
x7btksrRjLFDUrNNY3YuTW/j8fkhYjid74sCb2nVl8HF6MN8M5QV/TjzEw735TeL2UtGzqt3watE
Fwy0UHjLuvKiiuZ5bwVFfE8sYvJQK0zKSEWaR/QH2NMZJN+kde4+LDWjF/R/c1hF+IPf/i0nXstj
iGsBxIsHs9MhpHVUOxlIjtxwSVTKSrE28xL/dTAP/65pcgC/vP5G0K7xNFhyZMu+Pa6lVED17VJs
7Qbd9dvnc+IJcg///dWl7WYTKwkmC7pgqQVmWBcUOxqxxGgaZx7SE1+646iQag5wi9OFpe01WSTG
tTh7dWdevn0CJ1409+hd9qMxXnJPFiH+XyQbQfChbPLgqs1GtNazGs+8BieWK9f69ToVw+jj+TQL
ApDB9BqdMd5mStyoal6uc+HS7Zl5vWXvUuIMYLTePjn71ON2tIww358gbRVlmKMI+ghEjROSImVn
IjJneUpsiVLdNFLFppeEkWHVZNhqVsjW8SQQ0qfRvjYtVrgo0T8Lvyw/lg4b4VUrh0agKRrAwRYv
G2rUVzFt84wV33brcj9X+Xhf5dPwxBgS2hVObYO4MJrpm8hzsG3YEeXmHmcPezNP1AE7CHwuD6au
CFXPnQOSZera4SGJev0RMQxjEaeokUG9fWlOdfucozvSFwU3vmYRpxlh72aUeA+ZRtiMgbsPtSlb
TNJ2jLOq+tn3MPjklBbv3z62dWLOAFXkl7eGVoiPBb8T+ySJi8v24MwxSn/5PMNzv6l4TLauXRF3
KKgeqGstNdEMGnICtVHlfDU65karjvaQQvybBLfFfMgmbFzYYIk75jvcYGhdSVnBwUnV9lUbfv7k
oD7cB70Rd2th5QyUajaDzSZx5knRpKjmu7qTQffv1jnn6MsSdCPTrEynYVTyz2d6wbTcdss1WVfk
4oCReKrjTJ15h09czpf++atFSJqoyQC1JqG2lh+23T0siwllKE5vM6Q2+9Yfsy+O8vSZt+rUJ+04
+8eQoKZLnxEVoVPXJtLLB1BSJHTE2A49K6l2PVm9uyzQz9HiiaeAgfqqpxi6f/vxObHmvrzsr04X
MmNWLfBlQ6flGQEFlW/MfkkurDxLzgxkTh3i6MvRMHLxJwRUIaM4Et4TEJ5dnpRXHGs5U0SdWJqO
5VmLX+gce6AKOxtcgBrrYcsSrK+rBoTuhPqD/bUjvv27S3ZcLUJAozHiKzxAmP/80ZAXQISC9TgZ
3vbtQ5z4kLzojF/dFVJfUQyywwxz+nn3Jna7lV/ga+86vSDlwPL29nHQOf+2mrGPFi5kIu4kGhYu
M5LFVVohGG5lGQEjd3C7wbS56f1WX7ZGf2eyrt57Ms+3nllWH3u0WM8luGCKdPNHwQ5uVZTY0v3O
+KDGtAiHlRRRFWZxDYNT6U9LksgduSHq0IMo1qNAvTL3Su9E0+3jMqfhV+XudvANj7bSoMEuu99S
FjcaCEnH5k4E4VBCzyG/Fbl0SX05yTh/KLi920g3VDvpqK9032IGbS25WWT0xeuSegf45lyI0snX
9Wi1hWRZomSw2GShplnFaVGCsOwaglrgqm7qjKlB3FhG2Igx2g11Jj6rtoaekWdG+PY9O/WsH62G
5SDzYLFNFba5p74cFNbvFwtimNUf9ONC0/VoSmf48fbRXkKTflPvHsfNefUgym7WKsw6z7jxJBRg
cjqWsGoBZo8T2MnuEOsQY6bbON4hyXei5QpKHwxIIqM10/3HIBY4sHOorr3bQOgfJ2cLHGD5Ihm1
HEaE6QaXhrWhywH1fS7LM6/RiUv18sl89RoFQ9AKcHQq9Kap3doWCA4Wovl2yV0glzp5WNCgn7kt
p56Ml83zq4PNM77oHIJRaOW0Ohx7bgEYd/NXDznRVTIkw+UgYRzF0Izfj+SJrhcAChvAtefO9kRt
ax2ts6kOkkQYHWfbCbmZE1KF80QZ/7LGeenuvDq/um2CwVIUA8pUdMctM4FVMTZbb+ErHEyTd1UJ
6DFWvqQXjVvj2UVHeGYHe+ITYh0tuYa5JNVQUSUaJBWAn4GRYugUWnlhNWfO78SSexwaRk8vdZZZ
xCHSM+vJjqzpxmijb62/FIhpYV6cOY556qE8WnL9GcqBK7041B7ijxos44M9LpB8mq7bWGQ+78lv
NHZjpkzgrlPyUFi92GILoKKWVcqUiNHJqgXsvx2UZ1/OLnaoloCFf3mtj1Y4W+FjAAwZh1lTEDxA
CObaXKyMiZRrfnx7UTl1O4+WsGT2QdAMfRJ2sQ72nehRbBKafOeA/z/zZTvxYXtRTr16WtsxMybP
TjhEm7aXHklw4SJ0sLPcPNg7VWKttSL6kJFcdeaIJ07qRTDz6ogCZDToC7Ak3L4O6IWlL3lkoZnI
Kj9TSZ0S37w8U6+OYU+dgr4Z0AD0RAx1s873Q9BY91nTVOtZCdAfdTm857j1BUP2OLQmOCWu8pdd
46FenxwTxoM3OcjDp2zjFBKmaMZz1zTYkd6+uSdeJPNoGeqDugOBLoD/TS7N8pF0jDn15l0pGaJ5
ZELs/91xDvfh1bWIZE1SGWaasDFnMNZk7UItD8xdTLdyjXs0O1NbnrqvR2tPcGCYg7sAN6P75QI+
U4r9PRDbBkDymUt2YuU+jlYqGbZ2JpEV4TCM8Oy6wLnpauTCb1+oUydwtOCYEqQUT30RNliLsEL6
Lon3fCFgMwb/8hBHa4auy87uM/RL6SGaB9OMd9tWyx2OgT/9kCcFNadO4mjJILSp95s54yTiwL+r
CMqGJ9Is9xBUz92FEw+ucTQFEXGyHFLf81DVEenUQFpBXWt8JgZiY6Sg3cXb9+PEB8A4LFmvHlx+
ejP12k5DdJbvZYvbLAVQZZYi2wwgYg1cimeeqxMXzTj8gldHWiQflnFmG+EcNNcWEHRcvTX6aCMO
zhzilD7DOHrdO2UVnV8NaZim6Pgg7EeQHxJBEndh7cexfUl/cK8tujfbRJsAiyCrXja5D/nH88/W
5adu3uESvDpVP3ZpCxRso+OyriB8BT6ZuaZrml+iuqwAwc1pczFYUR8g4Oif87Y0v7g92SbroXfs
b90syDfVZIc7mj0H0riMbYSvTPpTb9/1lw39bwpp42gdKUXisr1Hs2v3AF3SxXg/Oz3SiHTaWY1u
tt1ENxvpIaJeWcKUsmdIE50BqpnwnpWTue4G6dZ8m2TcxjFzCobpXv2pV6a/71wrXg0A6rdoL5cN
cQLA4FQKJEzHV83YXtdD3pKzjUWgx0FnMIy9HmYlP5HqMuxzUGC7XjVX3MF6P8DG2zjkzd9Chd+Y
zbk14sQX2bB/vUNZVacWpu00RF5hXWD+Yp8SpOhuDTzjw2L9FAv2UtXgbHr7iv/+gARE/3pA6Liy
7UmF26c+Zm8zMb85Y9YCh6F5mKvIoZfDbwAeGpz5PP/+dTOP3b+N8AiDORzQIhr7QSMr+smyLi+8
LPn29imdaDTCyPr1nEbDaQn6c4M9TAXUP/iwCNmI9U4mZvu1k8RVt92Qbaq8bUL8YBKsTjl9PXPw
33+mwFX8enADzYkUFK37wRw/KNc01vMQo93Uo722FGl6FjScLQk2gApskV1k9WhcjfXobysHfIvd
ZmKnjeH57Z9z6vYefXOmxaryahjl3hjLQ7bPIEEmFO1tAJZljwwig46a9DtVmPLMEX+/xhCt+ev5
M4vscP1odIEi1R8tZLEEhk/qMkmldUH7d/p3z9EBY/16LcOebNiWNXp7t3OKbZxZ2Y1h9vDrrEQ/
vH3xHONw0363HB3dTFTMsfaxGQE/DgzMAH3pXyU14RLkhuhp2UxGr/ZEu8hgXUUivzGTEhNVLBgt
bG03STa0VlDDkRXPFiyhCjWJequoNsd0IXzXtYNL5v4ksrliNzRK0aktWHfWRK+PX/IMNg90DhHt
MX+3FxapeIiOGP98j4eoGVcxFe29W4vhjma6/T6zzekeb6j7Pa6L2IQPN2TtumsTeUMsVJWsgq7t
4zUYyeguBz4L/kME4zuFqgMkdQVwdSfUNwQaRXmIDLNui85MkJ3lmvGnteSXeMurdEOST61WYLum
jTcfgjESlAvT1kzIHYD/7mVwmCYECcIT0AuD2SRKOmrhFQCm9PMfkibnZvJc4W2SyW4/N4QBP/ud
j8hY1E3AKBSY98xPW6Jnbuj0sTTydx24n0syc/xDdssjuqd5VTtF+cNpwGOuhxm843pqPeu6HAvD
IHk7dojbCMCYEBvYJN/7LDOvo1RBlZLAqHvc7FDKJNFVz8CvQIaBRETF6iZ5Fm/twjGf3K62LrO4
ICAJKmS9N2DLEWII1vyAGB4bc+1XUR3agrOBvl2Si0VVF9/nfCjNdRH1qQ21uph+lEbVkYYYD/W7
1MNCB9IwyEiM9NzIveiierzm3Yt6oPnk1jEXUM1425Fz8r2oGvcJEuUE/EDiu197i5N+9NMExMmI
6/nTmMQu0KfRn6JNv4zgD8tuStfDoqqvaT+zbC86W0hTUPNwQRIYyGkD8c4aCVQN05r0Gx7jxZKo
IhD9QLwGU/M0m2bJy2oO/mNlRclPgCVWQvRNnuuNl7dROHUERq1bIMYpeSuovlbOCNQG270bZSup
ut6BQTOPH9iBFwd8aVKnO3bo7oJinnCfvSZGcmXbg21tq1Q5ztqNveRmJEbKpHMxGpgN48VblxIz
XgI951HZxCXc+CZJ0Wujmgz7YsApbgJXVlmxLfMAsWjdiuJr0jmyJqCnC76MXrCLfMZsYPSK+d4P
ZqJndAZibACAAVY5ccY1nz5ADomZtdcjEFq9o8tbf56HRD23xpLsxJClh65unK4tiZP+EpCdKNe1
T/ZlNbLSXcJltYa1TefvofdU5Ydsdxi0+3zlsi00LG4o1YzzNUjj/lFEbT6teBO8y9QyYZRrPrIt
YXRGeieBuTxFfT1coXCAXGH5DaxUhtfBe5W0RID3FfILlDTQG98xeSkBswv32yBncoJiDfOvj/KF
3reuk8e+iLzvZe9qitg0n7gkQduqbdIVh2RqciHrXQe6VFHFRNWNGqdE7/gUtQ/KLQyQGvQBgWLq
AN9l4zfwyDqsP2pVxouLdKsfwYjWE9pTupn5IxYBcchfjP2vMCPovGjp1AvWnYMcsHUd927xD6aW
kojIbJN6kGHQ5jbxVgSRu+xqmuu3WT5psAmsGiCzg8VkeakGgdsKjiFSgQz+52yLytxkNi6abbn4
ZFH+D3XnsZy3kqXbV6no8UVdeDPoCTx+Q0+5CYIiRXjv8fR3Qaq6faSqcxQ96EGH4lRR1E8CSGTu
3LnNt8S4faKFjPaHWTQukCkL00+tanxDV02zbHR2d3/LLPQPF2kh56qqwyFaK5dgCHNmgzXO5I2U
cbnO6nBg++LWdOQ1TsI+HnL5hEpaq3o8OlXKLfSrNxT+l8mtFmkCS1ppn2FkwFNZihH54rGbZzNS
VMox7WqAaWgzfefziuw4crHSrt2KNJUjOdSPS1Qpa47cr4VsPqu+o2I5tTokeJnJm7slJiplez31
QUJW66umzVez6j6glZT1rmSa1nmVheRbxc8zE6gdpHWzzm7VylBeafqmdWjO27a32W+1KKHdxPAV
MFmJZ+1AOanN0dCAWIci8xvxyAKspYGACjRPQLvtNCPu2o/k0YAvbq5l5fgpWyVJnU20UvwE7FIu
w7GKb7tMMW6hr0tPWUNxw16IaYOAcKszFfPSoiyJYGhMqWetXkqS+0z0donvUHvQ4JmNrfTZQPel
8bSBykZKN7vbIZbH65ptz9RHH1VaVl4/CcUu5JRxp8NbuerovQzUkTb0QBQwUaySm2uyYpOcPFb7
ExH3anckpqy7tQ2KhWtmioIrI9D5QAHs8pCCD/iSNOqwBeYIw93TC60fnbLLlo2zWGkh+h4LItnw
JhGRa4E/OVtl/RXCyPy0N3V10yrlCGFQTPYWXQ3ULN1ViIXZ0Zk4KHwNG2CIAuUURzTW9GinnjIl
aGnQfAUBY33GGYCbWZHZbqnqHdBl2uak34/MMIQK0YotwPS6EUfqBJrwKCCZIBiUmk3dqBKQTRJs
6mMvCJ209SHaNDz8HwvlnAxPwQxQTq4+Uh7IraVC3X78ayfoT/x185eD+F7GLaxHwwz2fSPiYum3
5bpRNYwM4m9Ox392hV8O4ENeSYpAwijQTeF5zBXlLi9pQde1TfxNMOFPfFLzl+N3V9UleTKVoH+G
xD6awtW5WQHB0QnaBNJkrvZfj9W/D1pQ8f6zTxr3ijq06SoESZF+4uAaCehTumaVvnVZs0WFPhq/
KTT6Xk75r54pLb4/X0rvy16kzyEN44kuza4pkzvD6udbsku6vSPmHSr6RMHvkNdX+s7A6/SJhPox
Oi8KC+SDVVrv1dJjl7OxuMzxKn3Iq0WhrwcelIzHByqYghC1ETY3mUZYUqjIeHKZ6XcKQpx+ZpBf
1YlFUwRYG9Ei5Ojkb8j6C2Qe/U7a6Aiw0PNPdikLFKMtrjHUFyQUoZTOQrt6qSFWUYVanbOUkAYx
E7tXL5BACqr/XWOi+gQPe6REc9h+M9H+JPuEjM7Pg9YhbU1VYgmzVK+HSGIv9Zq1TF0aFwckHtUc
QYON5tqiAIOQjeJDKklsOmaa/maC/PupLou/HMdgPArWioJSqNGD4DRlCjNW2UYooxwm/noOHroR
//bM8ssBbKK/Fb2lvQh7RbFcnm/z24T4sqUYySu449xu8n2htbTbvaaOk88IufZBvqK6Kcv7dipl
/LjY7JNgX0YaEQcrvqIRBYC8RKwfwt1do5blfTE2r70Gl/yvb/tPMj40sv/8btImTuqpJN2BtsLo
LRQFOtVcLP6PLuR9NO56RX+Fhqlcyk3VQisjMyFnoso53rTuFMlabyjAZRbGqvWoApyGq2BJv1Fg
+hML8qu8jJmsu7pbDCpK+8a9pU/UGhAqdGRrp72rN9Twr4fhTyyI9YstLBKxKhJdNoLU2u4sVW6C
whogDupabPMSgz2hZ+KvL/Vnj/SLUazMeZKQ7YsDsV/nC8SEwcE1XHxa/Gm7o5XkN0Mn/UlExDwm
6h+ijoUM16SPqziYl8GCzSHtSLbTJIDMG01ZAXo+neyaiGlJFC0Pw8ssz6ApV30KzKadORlsheQu
uabdQJYof9fs+Gd39ctSVNJkGFVhScO+7KSgzghGURIu/1iF/wN6Frfzt36c+m9/Q991+Js/1W8v
Y9bU/wukXhFk/cOMc1/Gl799q8ds3A5Q5H/+x9PUF9U3OHTjS/1H9ZzvP/ZD3kLX/464qy7TnSiJ
hvpdwuKHugUiFdC7kL6wZF2UiYfwmv4hnKPKf6c4FL0nlAkP4dfjLv4p76r9XZIt0bQUOgx1EwHE
/4ayxc/rg9+uGBAW4ZEhvKFagMx+nr4zTUUU7qBJJpOo9BcVcmKKroazLQsEmi6dfhPQ+nlC/rie
qYk8mS6pKL39cj1OmlYN/MH0qqJDtUUY4901heS3Jaq/hEf/cSFTgkSJ+hCnzF+8FTnvzEZAa9cj
C7xVcJ6moQw64M43Y5IZ0jVvBDRvdAOmKa17eiyd2K3hKe1ZTA/KH6bE3Q+H5W/1VN01WT0O//kf
P2+I3Isq6SbvnT4uU2Oof7H+KtxnGQWl2EtFjKzZSckT8m31udr26nd1XMcA/pfL9P1aJi/SsOgt
I0aI9u9P9mjtjambNtOicQF9xrnuxLtRy8ZonK3qozT26ZlC1Yy+0nl4/eun/J6j/PXSzFiRJ0Rr
0/y1RyQX0wKm6Gx5rSGhxktZ7j19dv1VXxqLJrdZrOHrSPp6Isw13KaMc1Cacf40ULBfuWKrx5Sf
NdXzb27rZ1fhx4jolIxR7KpIyAoeU/IPFhoiBzA2VYNxR17IN4vUCGsFkSQTMTQwtavorMpq+Qq1
9K7QTmsw7kKNUl9HBQ3A6t8VT//LilM5xiJ0wziZIAp/jd+DSksWbeQFNfu2jXBFO8AIWd7v+IrV
skRNgjrybybgv6y645qsdUuVWPDUUfw8BCOwKiSCyfU2azdeyjJRXL1G+uWvR/pfpp6OFjK8RF0W
DQRpfi1NqNB8MoUMbIkBDUChi3Ee0/tWLCYiLalQva5CVVhk4GqjDZsCbfrf7MHGd4W5P85AjIqF
VBDTz1IVQ5F+ec6c7hM2Y2nwCaQhG4GIBOgNYlDA/tA/HSZ2X1NEilHWvnSg45/VQpT6i7VZ9CnF
ZAJfalgI38okprGwTCut9oCST7ufIgwI6job6AeNkTuTEF8FN31by3p5u+QdDNakULcnGBpi9wwm
VL+Xl001KDxP5HeV5sPxVhgq6OW63qvJc96vKxHGde3EzjNraNfPIlIEgBxglvV7KKTFQK6yl03i
krTnNrbaSzJyyZJiXbLWqGhZnQrcNDrgS1ItwMvuUFDMGOItUT2i5BQr1bKoLEEjDykBWKHpDKRu
Ok3Xbzu1bD8ojZFdDOKoIuhoev+sr2j3aSOZQWRrrMIhvAfQC3kKq0e6mv4LexjIRaKRI8+wcFoE
o9+RwFS3x7mftTHcAVoPd2kn7e/V1sqNK2hV+ko76yoQoYFB7A1maUo2LCiiJTPCqJLNqlQlWhVG
+cuiGttgI7MNjUgeBxA7O9pmPoYkpnBlacfPhWpZI1ajSmk/xp+HgyOsqtvA+kgJzRhK4m4SOASi
i7JgnnXACjV93vTjOF2HMbSrTsmss5gp/XiWEyvXkSGyNnAeO1FyZxfEQXWHVKGgRgcdJIStJsPi
qeRpu47GosLcGdCRbtOWEMoUG+hT93Fbou6h6EhnQrSh32gYEYhWlC5FBHdOU+CxzYAyWkzly3vf
WKn4MGAW9ZNYac1qBH1Xph96o+iVz7ISA9rUdn1J71JNbERPKUE3PAxSnKfumM6p+HW3emLnzkLD
2OPWZjG4DGOQ4C0YspUZAa+HCHnOzFg+TozeGgCJKedAFKFdpfbSYBsEQkrkQM77kijDwR3DCKGB
q6g0DpckDlWsZDUuTrdChwH6M86HUogxDn6jLSVFt4UavxqzkBWnolzpGNjp6NdcuAjwjEgb55q7
DohP2IYpo04c75tFZaclo5aJYNuYBjvle1QADKUUn4dVqawDjFMNDkq12ZNkTOq12rZmcSd0lgsX
TZCEaHlm6X4JGCoPaKc8wHfw0ApPbA4xBqjGRelKY9ndNBqkcSerqTHHlAo8i2p1NQVRpToSGNjL
l4y+7S2wOmqF/X0tS/G2l9JGdGUpl8+IB8IL0cVx+5bzPy9FrEgLPdyJJH9iuurjZUvrWjqPtQB5
maQxOhT7YuyIDMblMH+h/15mgoP1Tb6udbIMYDjXWAsp69HrYDaX4rNlSEXp4QURRrFWyj89tWp1
umXUdljADjer6O3KIq5BMxK6PuzYclmKfEbeMAGY5SKEC1V+NZJVDvui1H1NKwlOFEadKm4+ja1u
Ewnv6FLsDMKUQ5qjsj5OmiB5ZczIOnVRyIFRlcCW9NnMDFQKF+RqRa1BzKHMIFPsqO/eUBVHm2Xb
ZuKCJTQBMmf6HjekljrprUTgOVqy/SBxF4A2mz3tv6R5oShBuZvdHmjKKLwLzZwQvu23bbnpElDU
9iD0yXKTJFRr+UsOF6ukMaZHvtjokJzp4phsU5Voeu7sI+dB+G1ZZcIeUwYUY2StKx5rPRFeSGqb
t1mdQQsQdmk27KJpjsITYqqUscEq+MApTBsocTIPQxYXbfNYqnPeMxxxXJ43IuypPUoIflyMHFXb
k7UszdNeaghSyLtCoUwCSy5260UqMwdSTtnSX9S2pT+sqPgGZj1bhC4RtVwDQae82LbobrW8oS7L
j/VcyhvEGYKqAOJI4RK+PKR2VUug0TU5cHuprLxZBe6xg6usD76UUSRA3FWZP+F8d/SN1apSe5hh
aTzDyazjEA3oXgh3leaiaDeqtDm1qUH+X5BlzM2BMlWLAGnr3iAsW1MKKE+yAAVbb+v9wMgq6UWh
b/FbIkp1+7CTGDDIwxbGfa+TLKHpCljfRR86/dqai4loh3pIrCJ3nzyabTnJQaV14mhbcp2/CxqN
sU48JN2tZbQaSePY6s2rmKkGkhSy3tFyQQtkOSJ43UNH8rWMNq6lgItuw+mhZ3qYN+UVDTEB5F45
mZudYf1GUlixjoAuQYhwXtoMvpA10Iyb6zWPWMS5FUGKKzKbVA/JUPwNi62ryVC/bNJhuzWMtgU9
EVOp9xFuUd9cOrUSyptmL9ICeVBL6N3FKufdtJntQy3flsIKvVIlgoQYhoDiCHVSo7JYlkuaICd9
JiipLLsj/WPG4JCOkUn+WElumK7WjRNqIvE8zq6qWIZ+bqjA3CvSs+W4nqDnpNMnRZOJTVGQo4wg
YlfZDIpCIjCoqwTnqqUbt9fNGIz6VtLRaqD7QaAwSIWquSBCMNVidVqlNptu27wUY3dh2n7sW/Y9
B0kAYEKZkZUyjNZ8eezp4NiexxRR+StddLFwR2YTleQ5WQfAEZKSAW4QtKvQxyUamlkGxa5LKQ5/
tAQhea8mmtcufUPHliuv/Zj4+9ySHyxQQxteYxn6kWeUazp86tFEQZcTAbflTieicRcbZZV+nqQs
/pihpkBNW7cOdOUhlaw5aacrsGlSlvzHJik07UtbiEnmm7u04xpm+sMorYzzOvWx4YuFRO2gVdTm
7Yb4kuwMewsbFeAPWJutG+X8VqIC8FPaxqDrNQnFKloJ0ZtxNFpFWyfFJ5KpnjNj9Fx3EU3zZrZo
vdiM1npVs3x+JhNHoHcQLPOOlS9/JTuZnmFCgDEkA7O9yYjfQxTNCziVsdI/5l2a75wJ9+4mjxEP
PCdrvpbfVLpQHsgWwNMdpzJpL8tEdbYtzmxIFBOkwtdNTvH5psIo8UJ4cunzQpN34SEKM/aPg5aK
qBAhhgy0Uh2as9TL/WgjL1MJbipTcXEkA2McCpH2lkycoUoibXAQMRLjoygKq+ChFmfCMFYKDXFb
1dI6uzQR9oi0jb3dm+n9gxVWWeJqo2IJhpj6gxTRQSuG8gR6jFoHwSjQoKLYa15cPBYFwRhjHmGf
mHGG4mWuirWbEIkg2yVXJB0x8OkHFGN4u+WaLU/CpPSURuRp8S5RJ0fueKuat2U290/5pFtUHbPl
He1AKfhk3hA3lMBtetYzo39pAJfIqGnK0qe9yb+TM/b0K0e1drwmO94ZnOxqMfp7S2to7JzruMhd
vVv18SPzYTDfCrXX0BcRO3mK8B0taSNtMyc4qvlKHNGtBjXXIn2NrYWqecPStjArtbR5wTWC1Zhb
UA6r+SDaVWqpWI9zWuhQLafClMABb5You1JVx3Gwm3OsHuWfskY/RYmfbbFH1on4TZNbs/STyogP
LFspyij57sUlnebli7AXlB5RPEFqHMHZ6sbCXf0qZHI/+Wj8FoWfbmslur2wFc9GHK+KC1NlRSBz
U0vT0fBfG4/ss5l6BhiGzq62cbrNRUmXbT2uJqyqvlAQoGxVa9itoK70IrV9/E3U8uQgVA/WZWMA
LVKVFPJQjmP0NE7VMbJrWpEXQaZWB/G0qpRPc5lp0AJ6VfmS9IPwmc1GHb16hcznyCnHEKdA++eL
oeYzuT/NWgrbBAKwOdI20PRVJSu7iaLWVIKNpdGPvqFvQ+rSGGXQdmcq61vSIRnpJE2eaz4yVfJ9
jZJMHmxlPqh2o2xz71Bgwa5ciIN0qAGjRUdZYGe8iswTlJdaVnmQdaAtbdkq0cwpkx3eGnKD7ZuW
NRZIGMOKqSnQlAVY8E6RZ06Jf+sO7WDcU3MOTXazRjLhiyGNH5UtMQy/WWg0srUiM3Tas5hNzZLN
u5dMjfRtRJeuQJxOnEhloOeBluTY7+AG9XEXT6MgqJ+J9ikqghi6eZOOqfGuyTlPICERmTl5bkl3
k9YiqWwWGfNjV4HdTXSMrf6eJnkabfW8vUuDiKkZlGzlsklnkU1SV/kjGl7rQtRYmBYv31AIdfYq
My57I5mFn9NOLZ1Q0584xZP9B6U+pqUBBc1ERnEs1AGFRbLfiu6gZA8VdCZxz5kJUbjaUZd0w+CJ
3WivFp0Q9p6JimrPRzcBcRAqWKCnCJkvd8tCywkHYxGJ7CJFYSxOTQ8eOIfYkgQyLxZRLdWNmyF5
QfKNM+a0y4URIG84f57zgjqUepn3rzUqlpbLVC0se0NDKLO7Qd5NxKr3VAm2USQCSDHNNECGp4nt
rdL0pEYXFtWhSKdXTAvTTk2FMCXlj85Ognft15qSqrfYJ312NL5BkeNYAFb+Hs/4nwhv/y/jl1mA
mzgR/yG88y+B7cdvdfFSTP9Ubv6/bvYCYWZ8yf52f0Tvmz8Gu///r/sR8JZkFRKPDHFHhkX4I3b9
I+AtyQoRbwgBuiqDJZOODrJ/BLxl7e8We4lhiRr/oktHw+s/ET0a8tC01IoykXCdCKH634l4Iw79
U4j0h3QIQe/vdZB/CARqO0GGbM6Vax5l5+403Ai3QqjY1B/nNprJp+Ov6o15o3sGRcE+rSrhdpIe
MZvSbXyf3cx+7NXX7eMWxt7qw3i/XYLsRGTJHU75pXgpo7qxiTpBx2wjNZjOSMq6q687kh87YEhc
3dNPc1R4c4jkJl+vrhy0bvEA3cfrAnDKDvqoYXcePNURPJQPXAQDws3ZXSmkySXavNFHOOnUBUWQ
u5sn+Og1ndrH5KS4klvcDEFGdfdVctuIU4av+dVNcjMT3/YVFyqrK1wXctEU51yKqxF2N/LJuNWD
7ma7pq4eqe5+Km+yaA5bn1BRUPqqJ4TTyTw19/GdcFM+FifrprlWYXcaw95D74znTJ3EE65aYDhx
ZC62Qczrmt5ShgTxXKea8Dm+m1SKVb5WJwDiXuHl/FrFH+xvkYeX6D9RuelIge5mnuzF77rDuPpt
qH+/DdWDyfgMnidQ3D1kp4gG3xPv4st6ygKyh57gDDzZFNRu6i9+F+2eEvTnyZWCPtQ/9+fBrXwO
uq5yKi6Gt/hGUERSsNxRbs5PLQ/VfervgXU/ZfYQUWF1D3fRKYLqNKl2EWBcnDqgXNOB8Gnnp/SU
n0xfeZdOxV3xJr9aX8aw4T4GF8myJydxFheEujN72omiO1+/bSLVj+3ZKwLQkX7lonB4Me7j2+2y
uQhy+qKLkbQ7V7/NH8RL9bZ/6CA5z1CjHPlAFjj9DR6Cp90oN9Z1iIrH9rn20Mt9F318lMhwCZv7
0JDOcyCHeaBFuTd66Oz6+VW9am4ZQEiFx8GBNns07oyo52qWwybjFP5e3NWnzEW6MwCW+1EN25N8
Xj4KUeVurszNmt74mvH15oqh+lCdlWgKLVqdKQ69UR+kO2ZiEHuZj3Ir60Tke2/TuXyW7rKvrB8+
md8b0RZkg62f1ABk723xmF/zC5WnF/3anM2H/GqwAvpLHqWn+qSeh98EhBXj32Waj6X+S/4TKqbc
6E0nXTdn8WZKcv3RBdXmgFG18Za4h959f+dQ5husyjJqI46Bnujhj7vCkxIpNoz6l/RucUpHtAV3
9BdPdkSnsD9kbuZPNo6RI3sWRZyh5PYRK8wvQrgRBPRfMw8+gVM4qUvfpKv4hl94Ju9bYZaPqBuf
qqBwOEM5ePyO6VbBGjb32lkKBU93kyAJsiD7Rn0huCptcIZv+9fqeQ7HcxEUz3Du1jALtts2tJj9
Bc0r5wfB4TD/QXV7vjeG8efU16PyrEaFE7vNs/k5ucqRdJNkF5O5dNVvmZBREslP+4P2YHiDP5+M
a2WESTSfkkt53m9if/DVWy1QmjuTT5OddxDdu66B5tBg7q3HevBnx7SpTbPfJ7t0Xj6X9iutWd7C
WsBLcgcPL8lV7Lf3nJ8nnucen40d08mdzYbO6qCVFmmn5ZKHc5BjWM2bLhz91dX8OSLgQlbcm/hw
5oNJ2kKL+Sick4/MOLd1XnQbcISzO7p93NwbNvyiBryUq3CuL7s/u8C3nMabztZd6Wj8rbjZfUTI
PfOBsHwZWEwHOZADzaVS2y1c+LkeLDG7joTb7XRcF13Ar8kt9GqOpPiiDgFMP/VYAlEXNp4aJKHo
UQ9qE2px+5vRydzS0T0iDI7qSGeikw5EZ7/wkYi1e38LJraawYMmaE/2e8KOQLOE19mrW0eaa0Ho
ta0o51NdKD50Ye4YT8bnxAUaZ2efiHKyUJVIYAcSmMboy3rgqd34wYgmG5c4IFzNL0lP7XPi/k6w
mFDtzwmk/9oyfym3WYysIL5kitfO0687W1njDIFgj24XIh8j8E56l/i8azo8AUM5OcYl5U3U7FUr
Q2G5gvuItK4/eWDJWTmL/YEot795lf1WO7Uz2Y0NGS5A4sk23DYACh5O54llCM7IP5Ys5afu6n6h
gC4AKu4ZNmd7P/EGdsXB6/0SXVWmzbFJ8g9u4nGHbK4zP60Hkt9H5inGUPW+iSnHf2QJi1+mUxkd
v3AIdeaY6FQ3q9/xVYrR7LyBP5PXr2czmDwK+53jW8ygl2M+D6HmQiXn9fZR8aDyizqvCS2mhMxl
8mhxVh72+OWdJ0U5k2V0fzxIjqMwM7sLL3VNt3R3ZmUe8VNX01kcArEfJp5OZvroPAxT64ZBYxOH
NMHM1dn7V795yZ/4/YyrbKOo5OmeGIw+pcCe5FZexh/dwas48fsYbuaUcFc+x57pkWYKtndei9O6
LMCv9BEkjzFCHM/DuWPuqMHu6oxc6QqOHlW858yGLoyfU/M6ibO5lk/4QHJVDB/dZrxbhBv5u+jN
7sbCAXbBmzn+7RgzIqK8zMSHLhGW3rExakxk5DUxnBpT2YhqtqBjKjeexc+BcuUiNc+ACIh2kezS
hcMaHY9zuEqjP505vvv8EBeKAwaITwj2MfWa8Bi8Oto/mdfltDEcA3dt8u7xJ4I4aC9pNJy6Y6K6
eiDcHm8atfewxgYYTODE74PS653HiruHO82Eq533gpuyuF0kUblm9X0sNDvnpsm/fB/kkZsv+E9k
HyBZ47cyt9MetxPK5zHQQz1ESDnM3NizQgC37nQW7pZwCDfm8XEtFS/vWCOJm3vp94kJ4Jl9pucF
tQF6IkJUYi7ZeDyDlXdMifqCbQrLYyZjXUSmWIrxiL0+oFTbxe9wWjaswds/7Z/SiPjB5qYB5ioc
iOWy1eWBwfxWgzGzS2aeyK7cfbUiLep9mTUrB2mwhAKr+Jip2Y0ZyKfZF8LeD2NnOVvREKbBsRxG
PlI7ZLqwwLNHtNslAYr9MR3OadH4qmKGrcthq8oAtDZT5piWC0MLVYkRRYCZSxjMKqqUnc1jRAOW
1L35vNyrN9g03jUqRNfKPca75WZUpwhxf11+m124C29EYTPBR/JRMbTroDzGw8n4DFXULEhMfbDw
XpYbiZ8+DD9EWNzViZUQY4sU7mpmo2Bd4EaLgXnVXnWWr3hP9TRbTO9sbvsiBA1mreFnJq/5sLAc
K9yAFcNDfwXvRmQRHldGwtKHC4Ujgf/q4LaFJA/c1rd4zoRrS5HpUa3o4sw5JYM8+gysK56U77YN
kvn3xS1hsY6d51itxFYOMyTyqlmpDtxbu+XRqXlFk5lJgkY9Y9o5NAK5ki17kj+mDCPuzrHrcSvz
Bc6US9+BTS/JQ/rW3BxD3Z00brRkGLCe/HvrWbjkZpA/xbjY7W0VdDgqqQsoFKd7P+/6tb6t7rdv
a3g4CiOeTYa70odYDpZ6HEh8zLqx0Gw5cyrxStZxcU1OZY2RlkL+eqr96gRq40Sxx3ahZSS9Xc/d
dbgO30hr2ptvBbqNamGwinb1XPocqULuxSdR6ai26DPB7NRdAvo87OzKqcgubTh4eN2U6YY0uPAp
vBE350iR2ZXT4xUdbhfBC/4/Pf74IMHeBIfGn4BONu/wW9BQdmt/u04360V3ct90R2/3EKLAUVtD
hMQHfj2UL04lcaTEjnXThkqwe0D+3MIRo/as3cRP4NpHvhAfjWeghVvv6RccMS/16YSpApOjhBZQ
FswpwM4YFtO1PP1pxphE4zmOmmfGl4miuvLtxCmkPst3C5WXrU1hQiTjwSlf1DfzSb3LAoaHz+aP
Cbejf86+WTf9Wb+rgsQrfUqIssJOiB85yb3gIUsQVgFbJG7m4YeSWdK8JBA82EA+uBMn4dsx56XK
Ke3ZmdzYfh3DAk9KC/iG3TmDfYdv+lK/HBngzSsu2YXcoOFMvhIsfuvh5oVD+aJ2IQKwWWR9oRqV
rr/hk/wYi67GPOGL5okP4/Mdr1c4Dn24YcjFMpNNxrCJjnOY9f29WfzCwc9f1PUsfME9ZQIKwyUO
B9e0kycQbXKU9dEepH7j0PH8WWI+vK68xPh1cRd/9V7ozMMo9DZ8M1Yi92g4hkfbh60zuwa3Ze6O
/G1zDzd0xu1GmIhFBeeFS6S7UxFI58zF8VJ0ad31JSngu9uhLf8+YFYRfd+ga2bcjvxK2iXqvfRm
1/z1ffOBxnG5w7uNM3vl+NVxBapEbJkrmFyJu7CtIDFD4V72db/zj9ugBthFNTF5Kx/Kmy0JYOCw
uR1uHU4QZi1mTrchB9Gr4THbMeuJT8bIRT6La4m+xGdabAN7Di+Oueu8jI7CRsvNO8eiabl6i9t9
ON2Zfzjbx+TeT7vz/J4Hhz97DNdxBCEty+3QVMIW3TriRwEbpdvziXY3G/IAe953g2JT88EzbTZa
qnwlcRCQ+R7lGwzZyL5oYP+RpMaTPrw64Zw7bGocRmuMnZuzpxI0Pp6DQecYGtTeyM1C0+RGWifG
yB/uIHkPXN3cM/3uiRS7DyghWIOe2989ITg+yfbrrLcaD6CG1ol59NRFjBeb0uINH3a/wPegJ5W9
N/fmwAwRRbHZSIMj/oLI2GGGvWOUOQJglHELLjNtNu8DHqPgQ5n3wHqyt+C42PwAN4wj5aeReMpu
8ujwsU2DAZVtTiCqu/IwCF957TeO2uwwx3FRwKv4Q+Dt35QPqv9WecukoP2XwkFTWLNqa1rpipOK
p0n/T01giX3de8NPQRXZ2dhDanqv2clRv8WzWjhXcOhkfZtYKmTyHcKu+GeHm7u7aHjdHf7WGtE9
R4SDhDu7gkQsCc/UBgf4TDn8lZKo2z6SvTlaAokIh4XHOjjEmHCql5NGzGj4UD5tHmJ7UYy/hwgo
FlvE+hOoCavTcC39+dyHNf/pLkbIy67jWY8Oizj55iMdRWxbqT9/XD+u9p3BJgSo5Jk09O1wzR+H
b8c2ID0d+xv6pS56NaFkN2wBw71xXu3XmcVdsR8cpooeA/6Ih51nt1OZzqlLyQWQUf55ZhkdVg2g
kpuSR8TPPPYV0+3PyFP4FJKc9HcJx5f4kduOGO3cp0udK7LRhMeWsnOwXHBRub5D5MTZ/JJL5C6K
p5xqjk1pZb0tLmaCzxw+Wny/+od3A3Xg8Jpt+cPuHr7BEb6js9IfMGTHQLCXBkKg+7CWvj9OivNJ
rwtmijdCxsOj9t9rov0EamPQWe52QyhrxqKjSo8njSVfaagOJgJEAAseeXTMQGzv3vxBuN9ZaIq3
esop46ivsWvPIRtzsGEvFY/FwTkr8wGysvmv+D+9f/iRllvjIR4+NqcFnkHhZK+Nt9ZdexU/5vdV
G5JsB+91XVjehxEBDJ44ToUT1lJ3g3dnuL17zElAzW7PUeu8nRP/GQi1M0W9TX4HG1Her7qTnvrD
gITH0ZbDNWt24T3imNsswNvDRZzwfw4XT/E6BOPowT2VHrkH53AMVwZuithasSUtVuNw6cj1HJEc
nLpWuRyHEuP/cfddS47jWNqvMi/A+Ql63mzE0shRKSm9uWFUZWWC3oCeT/9/zOnezkKL4rYud6K7
YiqrC4JgDoBzPoP9GKFZNG51e/89OdBT56Bi6U4phxRhJsNtbElpBYjKs/ll5Kp/R1mmcaHGwMro
N/4HOSo7AIuRhpjue4/i3XivxZZ0065GZ7rIApbsTldLsspOwhHs7/v6Vd2G9+op95BVux3fkz1+
/hkfwG/c4Ix3jZ2BK0lw9JE/nm4P/onusvvWKzyylnfjZ478JliwNswYkOUcVuFWw8Ww3uMBjWsM
nsbbFldiPOJWbDMcE9w1tBPz9Mdxh/yeU21xaLrxLscSCffpvsIT8+YVhyPuko54iBHwRtfNkHSR
TtJrvUv3OIVwoZVwlvmrBknOEqkJbVNtzVuDOt17Cw77FnYOXumZx2SL+I4ojvQ5Mm/yUTpUnr7F
09udHvjR2tx8Bcx/VLh5yFP8wxMMfjPZnLXinD7oPS8GFtKgrv7rqxG47k01kt9+g7MLRIDb5oMN
dx9Vk9R/AvGn//J/+4d/0AkABgKd4D1vsnpqjYId8XuJRZtEPb4dHH+r2IBk/Cv/1//718OP+KMK
wvTH2b//R4nmy30XtCFTATHBhJvvn46bZPoTTYGjOfBHE/MAqaA/zXx1mPnKumoSVUX1SPnOScAf
yTpkiUBxmIgMovZPSjScktDESFAn004VqG1JhuE2l3aSRHPMBTXJb2n6GSmPPVAVgO86uo6YN7Hi
GbXzAEdzgpCCJEcGpMS3kTtz5PJY9r/1gEsgB34dyyZDD0roMSUQzakyPARhK9XdDFuVxY5R3obN
W6rVdq0RyxR+/fMlPLs+vy/P//o/ttDJlHucd5TdwKfoX970y/1/331f4F9/74/FTZR/Kwrs+xRV
NlQwbv5a3ET+t4FqgGKgts3VH6V/Y3+JiqkBGS7JcIz9q/4o/RsyUYCIwH9WQ+XUIP9kcU8Y9L8w
6v9JperAKuNrfqchwHkv7QLogXgUSX14k5gZBFsF59tgnFm3c41PR9K30mY7VGlWSpPWjgbjqaZ6
KkJk880l15Gpj+f6jrH5rXm9HvQ4rkTP1IG1FizI6liXO/47d+CvUeH2mQEcktQEjeiVFEZoUm+1
fQXsFgTf+xtIdkBW5uPyB819BS6kZDIpJX/EBwGpCMy/DovJyw3PDD0v1YNK0yiFkiJ6AFlZvYT8
KJRuob6+IEY+02+eoR7KRit05TRAkP0sHvUCYf9/ts+ZFTNthnNzanBkTCEK/UEsCuIRZVwpMt2Z
eOS3qbCCwcoGngsAr/WWCiEPuacbQSpPcBCBkZ5pmWqx7031SAkSfInhGWV9AwCXJYkw7obZGfxo
/nOezyr+naviYcvwzPYc2NJWz0XRA0HoZfDx7gQUfoTRnZLuiNquL4/E3AhPE/tt75AELl4+bF89
kr3JDPW1yL3c8NzKmD7wW8M0EwBzh36Hp4tPkOCzNIAGjAWJ1pl9w5O9aZ/3tSai02kju4UMCd4c
QPp3PTiKTIJK/sJX0OdWyfTz79+hziU9T0bRU+UPrUetAIBooQrdIel86Aql60QwduCSQC482eWi
uqKkeUxh2zGA+04NJEoH0aECqoJA0jVZAeGk8VhqgcPC2AlUukopMnVKdhP5ADwZMQVugG160YSV
bOK2BfDEIBOMCh7/1LRlCJsF7KkfnoumXkFd1IPESzZQwKBjW22DwyBmR8D7LIDQV7mEYk/TH7o+
Rk9US1Z3wImvkjJ2CcXrK2ZrBB4nlLRtJaJqFHcHoXlrzdbR2K9cEq02HFyF4amq/+pBhNZ94NL1
1DKUu2hE5lZmt9etEy4GQhdADeBRg7dSdl+yN0hgQAlyITqdTSFMe4iLe1HUsrRJsIcAwLJS4JOV
GowhAAPtEXZA/bAd6sqlyDGCMdRIwarIVBfsOAf4ZQ/alxYY/PCVQU2c0Y1RN7vYzHYDzjJHoKgj
Ne3CQjuHzUE3eTvzDGByOJxhPbdt4XbSSwyfSDa8kXCAtsPLCMh2rCzaFE0De+Y44zmS2Jb9SIRa
9GTDfx4isqqMkwa1GB8yXqMpbIfkg0Q6tpZ6BLMKqvQicaime3KIog+lVltTO2nEZwomnRXkgTX5
1DCieoUGeSSZAciOnKOfgkCv2G042rmEsne0MyekvvKqYm0FjbAnlWSrxSdBI6ztbHBIJzagFcco
rqT5WupH3C0Nm4r3HXnK8xtfDgD9fDDij5wAtVovyfXOBMAvEMW3PQ5Hz6ZrQE7zpEa3IhHVfd++
vLK/1LnPjTRHw88Jrs6pQDCtFGDwILFBQrdE6GPAcSQmbi/ApYjh3Ic8DHkzhg3gs/ZAkBFvkH6A
foQ2Pvc6si4Eegci2UeQwtao3RDNzSRgLS/3cu77T/H72/fX8kgudc0cPDz2NlTBabbkEzFzgOnc
CWCGUeMX4OF5JNgDsOkKCsgsv9JyQ4DgvNz5mUNmAvV973zRUdiydjhkagEn9lPb/QDb5HLTc+PC
xf64gERFNWBdmBApbwEbXjhw50aFi3dg02RRQdAuvBscHwpcpEIuD5X6Otgo7P5y5+fGhYt7WpJV
LYH4pwdZplw7ROW7Fi3J05wPH7yxdw7c9ZjD3N4LmJPJm1p1Lnf5y6/nzG7hyfGlCfE1se1Fr4Bj
ehqxdebXqOEmTiYizRkZWz18ZRXS8OwxjLZgBtpRrjx0de3oBbVDAVqtKLMIIfA2kMFt23BlVuoO
QG94K7AV9eVVC+1tIQW9D+ppAdyQw+ZUhf1tqx8kqJ9V6Q9Y6rnCsK1RC6iLbUhdU4TAyrNCo4U7
3cyi0qZF8W2zCa3eQ35Rx6WIgRiK8q0pXNkyF2u0YqhYGKbTI+UOzC45X2JRz6xXjYsPRQC/NjD8
Ry+tptRrvBLbwA202943YAkrLs3+zKqaBuzbwJT1OAqSHyNUBjC03DJlYSPM9Z4LEE0aRthxuADE
IZJ4dD9Gz+PwOdDGAoz8ugjKO3QrSg6NgcgfYb393hDPLzN7YUvMDAofKmAJ2UkpTmpI6rXUKq9S
6p/e/L8PdtcHRNd9afQgvr2C4ZMDA++jsGQgNbPGeY9C6HYwQPoxHGkNvaV2JedLWtszUY23HqSx
6IOMbY5e7t9XYEkrEFlTAeq9PNozS0Xl9iYM6qnCBobLvgkCb/zQi6dAAZcBZ7bU/br8GXPfgNul
4SCnDSz+8BkMbsKPeoyyfa0tfIG5ged2apgnrBka7NQ8A6PJBT/1cqfn2p1+/m1vBmMLckWKdpsf
SWQrS9ejuWa5rVnUBqhBpjp6nbgJBhdEiOu6K/3e3d5ktGcJulujbNKR+0pbOPnmJo/bjjCjL9Rm
apjSYyveErzB5MN1feZ2ZNIMYdd2GIus2AqtEyw5Ss6MMa+9IplVJETT1Jl414wbVb0uMn3ZaX1b
EjQdTQouK/obrPW7vHGvGoYvRbxvzUom3iHwLRsRrW9AgG3H9XXtctsOwqlmxyq0m9LbXn4ru4/r
2uV2XA1imK+ZCEiJ/qOPbwJw0a9rmNtyYt9BpiJHDDV6R6EOCLzXtcvtuQTyu37SKqOnaPfSeF8v
PWBnYueUPv4tREBkM9NrDERU3GpxfduAstl3gBEwY9tn+pWjwm1AWgd+GMFK2wtgtDkIu8kN8bpx
4fZf0VZlO1bgT4+BWw/bvl94n8zsP95MMQ3CGP/IWNDJJlftaMlLYK7dKTH2baM0Aky+4QI9egMe
DcAL0+tukTJ3BsojKQU5Rrzo0l0G9saVjwaZ24BdncJUEVZPXgosbLYZhIUVMZM4kbkNaARZbpQ5
xmE0f3TsU2mS9dAArOFXjskeFFquwvp01RKRuS0ZE0b8lukj3slIJTUPJPt5ueGpr2fePTK3J9Oy
K/S6wJ6EzR/e+eJaGnAMqKvLrc+tFG5nxqlvJrB/HqEsDKhLotjB23UNc5sxgtR2kekY+hbIPx1a
pVd2mNuKdaaVmd8buJzqhjVKx/DKDvNGfiBcawQXGcS+4iSn26ZZ4NvMjDBvssfkJo30APOXBV7S
BFYwRAure2ZlSNxuhFZSBRUMDLGpMEvHw7aRThldiqbnzbQUVPd+DyKoPnfUmC5gJHqrBgjvmPCN
alYDRG8I0V1TfcyhDV3GlU2FzBp0IADJXULWgwJJcYDFBnEThnThu3LSdf9TC5O4rQw15VyAsdvo
VS3YdIB1KgVou2TX1IplYmfUUWg3+l3fLhnSzM0bt6HbPMQnQPjU85PgVBb5kS0E/blp4zZ0D2eS
oEjwTfRmHRHQqP1jEC1pW841zu1niENFYTOtthpeBGUSrwzxPhSkhVmQpt17Jhh9/fzbwZJAyJdV
TOo9iSGX0oJQWYJwrIEckr/5FSTiTPCBJGEnDY2nEehdq/A/kUOng6tOXeiwvpJWOQkPeQb0O0Sm
Yh1EqKFd6N7clHGxYdRIpaVwtMcFADyaaNsDmHpVNOPt8vpRLxNcVhB1gD3Pt5m+EM1mpos3xVPG
3K8gqoBTg+x6SPQr2gC/2CXV469IcGa6CBchyogNGdTocV5DAD+MklUMH4VehWJBBPPkcQ1niE8z
ehZb043an5n+oID01WGaMs3Jyl9Jp3itshqKZ2VM3aqKHS0FWxPesdGo2mYib4vqSRXuLo/xFFfO
dZaLN0yMKrPqYFM3aYjBfLTqCislta0Q+cpZ5GIIyj1NCROGwcuhYhkln8OS0O3MwiNcrID3VBGE
YjZ4Imp7eJhc+bT+AuJ8227QxoopzN2Rp0WdREjBL9XY+vJoz3WZCxRhUvQwBsFoD7kHGZ6sXZjF
uXa5cx+ygyNjsD3wauhGTIYGRnJlIu3raPg2GiVEzohS5oOnoegJUvHzVSPB+9qZkLOrtESFPSJs
6E+Uudc1y93BBdR8B4i3D16XOerh6ma5LW1GMeytS7/3YEsQtj+LZEmpdCYUAaT225uhUAtaQ9cJ
KVa2iYTX3gC7Q06uezjwgrMN5EbUoOsHDwp9qBmy6y6ZEzrq+zunHXA1zmEO40E4Awnc8sre8ie0
X1NMH5qV9+pdtGQRMLMzeIWFThTCgilYEPAKUnX9LYGB0EJgU6cT7kzs5CndTJP/2HUQJrRJ+2ri
aFah7Zj7K23cCpBmoRW9FaHyJjBAwnOQhmsA142Pys/sOi/c2L8XoL6W555p3GLh2gMKHNJDzJ61
Eo/pGmp50WANOWDMIzj2Ue9m0XvHhK1Kho3hb9Tmru52GigF5taPDHCXGlDHCajuTLGHEvwzzU1r
QMZHMJmAWDQhtCQEj0x8uW63cUd/reopM9pu8BTdrjTbZ87ldjnM45/3ToNnGegwjS4HKvYeBa5G
0+9pQO2YQK+ge/GFWzH8lSQfQnpfds9q+0Zx/bn8uecXi8HDpYNerP2sxEvbENwMdtnDP5Ka/uvr
cOEjDjsxg9geMg4/2nwD9f/russFDx0yk3DYmpr9VPNd064uNzv99b8vazw2ft/fOPHIkEyz6kfP
Gi5zyXinae9+d11x3+Bhh3I6Usj2otu5/yRDHFJZSAVPo3mu31wA0ZQi0yQ29ihtZ1YrQuUC4Akl
ulOz1zZduozPLRHuBDcT+Ni0PZKApF2Dn+UXC0v+/EEAGebfBx1eP1XLlGku07UmilaUmbZCl4pL
c73mNmo8GE2qxeh1DgBHvu2K7eWl8pUPOTPmPNTQTwpgyuoGlzt/T6h8Kw072kGCaXgQg0co465H
pXPEVl0leXQKCQR2yYGYUN6AxUdUlRs1YBtVGXYZCpcyjV3IQjlirt8SAeR8Aa8UcEyyj6bYsPBB
JBDwIpUNPzN7pMxJ4n7hCUO+jsRz34O7NygtDNggK4BkdKU5I4XOQ6FA7Uq1u/JX5BMbJovQQpVR
Hk4nV3AX2pPW2AcQNdu2UJZRG33b47ZfsUNbdICkZY6hwN5Pg2gdDnYGJxcRTBiRAqWmODKgW4WU
7bVs36uKnecI2NBgNcljr/ySJciUxC96IdwrpF2pUnrM459i/aQ3klv10CagqqUJ2krOmJuBKTYo
70W4DwIBiBZtVeenIHhOwB9VyhsC29W+Bz5M3WYQ/YOQYAsZ6arOrRxiKEyFNKzxKBepw/ofSdLY
rfiaZNA4FEFZYiD5SswWBpiNQWnSMGCFlD6O6knPJduHqhYk2yzo8jld4o7iow/58hRCz7GoHjTj
yZD3MbQwh8GEI6Hp6t1a8A07iMSTEYF4rYESKhErTz9FTXWD6E2u41MlN7ZcVtfFXJ3bUKPi0xza
0sjTyFDIs/+U4ppFgJLzr3HAH37fqSgqG4ne4a5dFA+5sTd+5XsG27nQDkHzIRsab/18YXvNBAUe
1hGqFP5BKl6SfrJrGx9isWsNdKzLe/ergHNmzfPYjpYITW5Cl9YTBQJR3B86rhnDZyLvi+Qhybdm
s/Xl2zqhtqm/V/Q+L7pdUt0L8SpVoXARQFVIg0YedMrhDD75hBtJeS82zSYgSD3oIGMXBXxt7hjN
nwKoYiQQI6m0VSqBpglENaTf0wKiUdGuA7wO1jJZCXBa58CHOYieQv02o+safLRiCXc4EwN5mEet
6L0/CCIWBPTFfQjotLcLA3n+3NG4Y9hPWMg6AeMI5ehwOEFl93K7M7PPw6HHQCOQacTsG9U+Yrs+
2gj9Alb3fIre4GHMgIeX6pDiqGxjKAvHvyZJcriPWtBLXLWI2INW7jojXDjbZi4UvNa/L8f50PlD
78X+Sa0eWHyjaJVVtwtfZq75acK/vVANEhZjm+MM8qE1xoTQLYa3anLSgGTt5ZmYuVnw0OaqaWEZ
MN1YxMxTstQyja0PgbVop8UL32FmcfKePbArF0DmwgGNp5rcQELGvdzzuXa5KAixaKi2Fmg3Bjcc
BPt64cSca5cLgp0sNSok9ZCai7ewq6DqwiNwZi7/BrqFkSKBC+fgIaHq6CwDfDq1K+XUII+2MJkz
a5+H2jKhaRVjKrd25VNSvinCgcXgV4sV6jzwGhgmwPHSxWJmmHgca67BESGLkKKCiyv0r401gGbX
RR2dizrNUEIOFBrTnjHAXdWLlqqNM2tdn6LRt90EMXh5CKaqYFhXN6QbtnkO2YoGih5ishMFxbm8
MOXpwnzm9OGBqBp88CBLjuimy/tMAE9F3pt6aY/iacxre0igpmH+rIcT7CNwuG6gA2qJ1VFtIV5V
jlDkziAEsfIZscSxdDohXLPQtPtifCjKx0yp12MICcXsI05vBGgpCCFblSDha8bqcv9nsryQLf19
nHqtz2Dsh52V1S8JjCLKvrWjBm/stHWz4GeUQlANHOkcRYayuC38Y6Ld6sZPVjAb7pN2lAJ1PEIC
IC69EXk1AQrfbbSqKbw5g1sSP6XQsNGXIvDMUfLFpfg2qfDdMWD1jIKjAqUaqD+t5eiqQpvBIxGN
gMDdYTqkKPvZwHs8Ys3CPp3ZO5DY/G0h+hCzFoNyWiDGe5afhO718sxBA/T80tO4qRtrMWhGEw9c
OJgAuQoNaHYXw/+bHFmGPNlA3ygqAknxdqtC8xzSUNDUKp4IfZNLaBxIkV0i2aGPUBuUQpsOn92A
tRm9JF1pgzUAmNor6aA6kbhVuY6g1aYIETR+IaBYq26rQ3+DEqunIJb0w4cv7BPmBdFeTO9IcaOm
XpHdiONNonr18FGzTaGsiPCqxffheBKqCuKG9UMlAn0uCgNMmumdzqDAZzDyHCsx3nc7pr0O3ZFC
m1o13mq2Z1Dwa58zmK7afmC6YwEdwfFTr++Umll1cAN/DytQ8EBRgHhX7VLWHfhyWYFc3QQ1pN7q
B314CIuT1D2U3d3YNE5DT2J2P2b70t+KwiHONjTdF+VxKO8jxdPA/Q4NJxihvhZ4URlZZneEKR2y
x4+x4hXyr0qBkgfZhQOsiaPWMeA1W0MZSdGPRlk9DyA9Bdpz0LV2Jdyi60rz6/LMz837FIq+7YKW
yl2Zi7iogVgS1YdQuHIPcIeskmpmmvdot5NARrkZl0LxV7X6TIzkMaElyCAgE/doWASlHX7oQgNF
PR8cZIgtqY8JVDXil+j51V+p417QX+FQ7cejNRpb03jWwg+1T+8KltyqwkZt402g35MIsgp4neYU
BLvrgFEGDy71xRrWCLB/BvUJUmm6J9KFrTq9vs98fx5bWo6hHEVgxngwwkCt3QnKdds/yrDrEp0e
8f2qZcFjTMNSjhtW1bi/Q6UJ6inkujuSyp3QhpZlil5MSIF4H0HepXUu93cm72yo3BENj5XsPwCb
FuxUFmWuqf8I2pWEIyUTYqchdz19l/X3ctgVsIcaq8bp8l2aQRqIbfQefFmIKegyipOtb5HxJxsO
SGlA3hq22nCBVRwlOwjVQYZ2JHFrKYBVd+KG0qcEyfEs/RCMYttk2QHS7lYC4dlesH1jXNGwtcbi
sWLHxHfr5kanR1U+qFBXhxjT5W8+s4HV6effNrCpCQNJfbzpy/IuJnsdCYzrGuZOhKjtSaxQrGAC
SbJ3eK9e1ywXcGBJJwsQD59e2JAF0F58ZK6ua5kLOYORwJhD8FEseRcoOfQ6WwC9ztwUvtbctyHO
mp6KXTUA8WHk8C6H3CD0wfp2YZy/auBndjSPfQ3gCSQGKnS1YqGEBZvuKRD0tCefgqquV1T+MFDA
9LMeRkUM8niwUepqMbXCMjrUBbSeqPCmZxAbE8TrYjcPmoV5i5mC5DB40E34JT8HsvLrqhniYbO0
82NFJd0I5DpMdhxp6So3swcULqpQQwoLmaHdBtfZwAk+rusuF1NCAeWqKAY+RtKembi7EpT8pd3x
fcvmcqqVQo7upprVG6tmsfYxvTTPrSRuy7Zi1BRBgw7XPmAV+miZ2qORQjs928f6pFf9mQ14WNRO
VAo2fB+RyLQjBczR/i6DO3ykgtYLLUpVOuYRWCjJSzG09x1olHXiOzhl/BSMPrKGt5cl1pCrBOit
fRmlw5ifaLlOkk1D1mOL13p97KoXmS55p8/NLxczIikR5RKOOp7yJhe7srsuFH0RvL7t62roI3jG
YLiE+EhhwLYkbD3zXFS4REDQwmihJjLq+MqxU4cYzlfIjwSQeFNg8FYH1+0mHrNLO3loQMZDWJIy
p9WhqKo/XLXwebvZvBpVsdCn/dRvGgi6XFnl4lG7Avy1x9xAu0TcNy/dEt9hZrx50G4vyw1sRlqg
29mDBm5vlqNG+thAZLi6v25AuEgg51KhibRBbrBOb5oKKdhm4To3c7bwaF21HIipSui7Jr+W2WhJ
8p5BHvG6bnPxQFYzxaimxkfVbYZVJS60O9dpbj9KhULrEmYonhq9auZngnIK0wP3uk5zxzhcWFQ4
eGGRlGBj+zYMC69rl9uVuoh7s54D9VCvlH6TFeurmuXRur05JKLWoLu6/4OSvUKvq9XwaN1RYMyE
aRJiXoJEnNuUV/Z32kTfgp4x9sgEiTGCHnGkylKTBTDpTIzmQbow7xoqWY+QcV77p/bxusGdFuC3
zoYNnGVGDY22ewbJx+sanb7Bt0Y7UzHHRPlPT5H2udyoMff9ub3mVxneAKTvvU6FUF5sAGGSaj87
0ti5Uu0SeGdmvgcRqlWUwNcBIjQhdCL9DOqjxqmAGJJVaTCpwAsjuhUAVsuymzJ7SouXRKGbDqpW
oTo6Ie3eAZZzS4hE6AmkF/wGwn/VaCeytKsgeaCGj0Z4isA4YVu1PcgSUijHXGrXTaHaOntO2nIL
VyvAZl6BELEzcZS3caAC/qolUCQFNcbuRWi302Lrx+m2zatdEEBdoh+Km6o+dFK2M+p17d/1PRIq
XkChMAt9/qqpLNJLgLqq1EHi0oEP1Gnsci8U3EGD0jZOFKsaOktJx62Zd1vTzNYKJWtonq2yznww
Q021ioBqm1xO7MszMjMhIjchOR1D3e9ylIqg/51bcNe43O609s5csnj0VAkn86jX8RoI630lvWh6
DOWJK0EJPHzKpE1YZDJ2Z6H+aqT7IX24rtNc8Kvg5wfrsxHsimHVGsRVmheGRXW58fMjDQGu3zdU
lbJuUCWKYwY8xsgJlYXCx/mR1nnoEYM7Z9ESjHTQrnETt9J0Nd2iLneaTI+Dv8+jbnKBkIUJqyGg
hHMGDuyjTJw6MxFpn1gAG7AM6uAN5OQIdeAt7DTGp6C9FMC9xhV8Ctr2VlnUOZkbPe7xEsGTr440
BHqYugr5U3rdnQXOeb/PSiiGxKRAO3hS8VQZR7m5araNL6Wqb+GTNFWfRh3Cp7yij8PPy7NxfhAM
Hs6fi6YoB2aIotCK3gwL6+f8DBsSt+iVqoCtZAsnNX00HQU57bEGQkbQgP1biPrTWvn7GjJ4NL5a
+3LZlaBmyL62yiCDJKq9k+C2H1YPyfBy1djw0PwQsFKljzDgMLG4ubJGwQPyY+JrSjxhQCH08Fji
X3p/XW+55SxUoqopyMN7kVK7qXxXgFxxueXz4cAg3IIum471IhjIXs22Ta+ghARYfrREUZhZgTxy
Hvg+qScN+p1VAOXci2ChXddt7hyS4N0d0B7RMdLfSmG8NRK4qUhJujAqc/2Wft/mqV9WXRZidZTj
sRoOxR/2erOYnil4n1va3DVcGPI+FnzUUn0DsrBAqaEoZMdg0aR+bAsiPBKk0GVL/O85dCsPqYeZ
46i1FarCMszHC9Op87cemTYVPs5dUq2VFGrUiuYWrERSFlWZ5hT71wU0HnYva3nXVSFiT3yHks1C
ZPh6fJ4ZP3HK338LkywCyMwsEHwyg3oBrCPgsdoY6jFDRt1PQlh0Q3lbUd0CdycYsrqwi0Wmelso
QJ1ksDMzDHBOXtGC3WXr2HhKxeOY72J4dfftU2Q0WwpWig8EoU/an137I67u42ojjtumbFe9btjM
/CXoS9KSX9vg3NfhTssolYdMVtnoyQS5nh1cRK28SN0OEmhik3lA4SjxdoiPYC+kFbErchtKd5c3
0EyQ5fkAUaCC8hzhtZkGNw0NLX/cVtJzYnqdcWVdlWcFDKqh1VgHgIQ8jXfx6nK/Z3YmzwlgLKqS
RDZ6L4FHeqq77bC05yX87+z21HnAsNIBc5PkGW63agt3Y1vKf2rdnoovRvXeAV2YyhvaHuPCtDP9
RxtQFN13wJBAE5TZ8Du22nYT0L1R9NAqe+70Z0PbdeQFK9YSU2FtkNypBHAZIbdmiidS7XW4reGv
NKfMB6JetWEqvB7zZi0A4JdrG+i7biqIodXBzsS/iXbXK/6uMAt4Jr9PFvdhAe8KmVh+D60V5SNX
q62kPwjMOOQ1UJTKASl211Ahcy4WaymECkQeOm0+3I295MTFrvZPHcmQetQcP/MdUfBtOK37Op5W
WgH+t2E1cnaTm6VDu8pFydkGVd5h0V2KxEQ6FnYP9bKWdndBIa5U4SkrPgodBkbT78x1Z+p2YiSu
5N9ndOcnkud34aqXT+O4B7DZzmD+h32qCzd5vmsVYgedbNft5yDspSC0c7JRIjgUKSlGE3bWObxo
YPHb/eh6eEvA3Hcg0WeBIdLaxqYNfGFEmLFsxC5yWZlv4KcNQhXr4SMNbc9B3PZjtR5ESBoKH13a
nwZE3TL7LMVdXFcb2XjrJuRtCOeVYKWilhZJz2nhmd1HKG6r8EnKI1tMCyQaA2cQDr3RrqtIfar8
uxgYfsbSOxjKBgM2sIlSNu1W0ENwuhjmz81nl8PhAQr8agTfIfVkRvACkg9lAo91hCWrG1aEmquE
wkBEZ7aMaCT4zK7h8N0O7zH8DAuylgzZLsB+IH3hGCEc+/R7ZM2QMbKqHmY0Q203YWKbqNNJkscg
P9/GH3oZHpQR8llgc3byYYQColGpNrCYsOr8kfRr4I+djmnrMSCW3qQuDlKgQSrRKU1XcSPlXpVO
lflA+4c22rfJqYWEPn5bT/9fFSY5SbssoSz5WMQH/Jrh1/bBhCvCWK5QOWWma8eBEyFvnnZwh9TX
lcQsCe/stj20k9M86nfaIWVeKb3UAxwFUNbts09Deq3id7l6M4x1678O/itpPhP8mU7WMaTvQh3+
LYlwk0RulNz445svbSIVOOHUpu2pT45FcpCSLa7TtoABJSYcTwjQmI7f3aTpDQvdTrwzQ9HSwGQp
hYMPLEUUFK44HJHHWVEBRqRQcq/SlzbKcL6AKYXbBXtLo23WsBsfdvUxvIxFKVvVJcAVIL0Egrkx
sn6TKkcAguFsflDbm25SyIbdCeziSPrDUB+yIXf0KnEG1jz0kC6TkJOASt4N7kluTY4pRYerHYPJ
fRo/j/lWrftVS70mh38qLa1Q3bEMRg9YpAIchSENbgvEh90kCrPlSkIg0sH1i3SrUmJAsjHkXQRP
kMpEagQAkxHGMVLllMZa9uGbgz0VJM2NGZ5U5aiLp9QALnsyHkRNjDQBtBN+wIKcSP2eKtJdnwCF
IiuWED9FyKuOQDplqO3inW5k93EdbkwmOJCPcCGQmgmoDwOFmzR3afGL9fFJM9RdlOSWL0drWb7z
jdRKYmblAkRCUCDpKxlI886C1Treo41jdg+mCSfZSnH18lVjMZitwJ8X1Klp/5ggmdLksAoj99Dl
tVRYrDLzsamAgcLeM6jimEFv68YhxgiY6Y9wMl8vdZhiw9oVwpIClD4akJllda8B6Z+zR4UAl1eF
G9guq+Cd660DvgGAVjDWkZ9M7d6XnpqQHSRIT1LwHU3AOiQZNrNS5hbVG22Rd8mqFyb2PwkQfbop
3PQVDoFsTCbtTDvXUstnzSYSE5vK9ZbhxdTG4CCIsN0GBD7pS0sESKJJ4OQA0/OgjFdK9TCUcCxt
/FU/wOdihL9Epq6iYVsltVckq4CuagEpYm2d9fdjC1oqPB1gQlq9dMqxKZ80CQT+WyF7RgpVKHYq
Ljz4L3rYVcnCWwa3V6yg0jfxfJskY1MrAqQ+lo8EK0Zq7mmOmrxEV1q7Dphr5MeoQ6LqKQrvFWyW
IIOtlL/zJdNDcczOzMjR4rc+L3YI1iY4Z4IcIEMHe7ieuIV41xJpHeHka+VHWb8bK4AtEyfpwDwr
n3MI2DdmjE/a/n/OzqO5bSxq0/9l1oMq5LCYDQESzBIVbW1QsmQhxwvgAvj187BX33Da7Sqtulx2
UxB4wznveYOMT3VFvmRrAqsla0efnlLjrer2mgJcmzRBSYaWhbwMlhYOtIp8EySg6ztDUPQ1u9q6
NPGHthCMAstpktuMAMLil9bvMx6pjveQpXb22FMRHkaL4JzsSc6hMpL/E73AINJqLfBM0kaajerA
vUo/JkR2nrxYIojFo9f+6Fzire6UcT/o6a7vHwB7uEKLWX4sprYau2ytK0pYLKyinzYZUvRSidYB
0jn7kSM2azBUIPYwQ1V9qioNV4Wa4otEsZp4s3pTzOd6yFZtxelF6ox2r+V1WOEG24plEzkkDsXE
XFj3iAF3RXxeQLALsZXKbxsPQ0g7as3u1wA+CRSpr52RhUNfjMCvqsg+LMlj4bxZauFHon8auOTF
pcw3c3xnGsGUHxNklk4aqkbIZQx3zM9T8riKQNXeVXU76QfLfF6GO8180Yp7oyBOyrm0CgQuBMwD
sVL63ei6G40ZFD4YGdehTF57YjyrLaMkTB0e0vFZ4e7rXJzU+wb/46UDvOVnIP3wqvgujuFSZ8qh
69/jUWFjmis5EsYzEHEGsawmb9GjIBu3Tj2c3EKsur70TZe6YGnv9C4qWNDnomQOQdVS5nmAvbAf
9zuO57PTHAZOp7ohrIW0sMQjy1Navu5ISi1sVatxrSONH5pHT4k3+XjKpAi9SsEhj0DHdIOO7D4B
vEoE8Cxj3zT5UudTrh/K+jdWkYp2XyT7fniMymFltT/7JVrH4j5tOYOnU5O+LCmWuAtpoSTQAFub
6U9Rvmb6JpfYzQ2bAX2Nm3OCxVzvQ7Zx8GqpJbGR2VeXbREqETGTsoicQNDDLJwA06vnPRXOdunP
rVUHbUrYz3CovfKsNfKcx/C0MAaalPTY4inWw7dXUu4Xe3LojH6jXA6nWjw0bes3URSkC1ktY/PR
T+12IouTXzryOr+O2mNJ4k6mXigOOQrcDWwbu3jXy3qVpmkw90ogarHRSNQVpEfGub+4x9H6pWu7
Mrq+V+NeRPpqZA+JPj/0vAKbDiMl/icb8ZMOK7XZVPnHwv1WUr0s1PQGOXAli9igwm6NZCNzK9Dn
XwoXnI0b8NARG/ZeU0yrOFQ4yXbhLVet8BNruRssdV2ZxHcidU2GbSy8U4/QybA+nU5scofQSwVV
WFTt+lldGZ3nt6ybrKm3hfY2VU1gFz2FgK+dtJ6YRUtfd3260VJ7PYpt17XBVCAmVK5eGPt8OOX2
8JjZX7Z5H9kPeXlPAdoLEXa1XC/5wYuhl2itX2dbTGJ8eyD2YBk431GjlKdCswIzS1albZ3MOg9E
S21Y69uymVdiKcOafNeuLULRIgezNLZG7escz73JWxsIQbXMcLQ+pYfX38zgYXSaV8M5G9NzM/+g
ZtiOqnwjDIIfbxxijdSkiSTFRsLf+pibUI2tdQYUu9jnaXRWmk45P7AYKcubdrxPS9I09UslyaKz
GjZG7ysUVIM9QdKWNARTqDmvSWlslqE6jhUxqMmEvVN76XCrTDrt3rS4cuSwEm1+0A3yhlxierJD
2gYRWIRXeL4YSdQsMQmzTRDheuUtVDed64uUFDt113ZUizkfUPJSOhFYJHc7E67Szf083LVNtWly
cUqdihS7ZAuN3Fdwv3D5UAd+RtZgFG0vDPncrdHkxxHDb4PXvCjL0avgj5nWz4IDtcNeR6MoWvSv
HqGfHTkrry53Qu6sqfBbFESTR4WPEY1uFWujnB7yRYYVm9OtR0xYhtVIJT/lyb2rTaelx3zDsFS/
rz5tp77T00NXvwuDhCBX5/KSgT2LrSNg6SdnUaNxcg9NrqwwoV7jpEdvi86tDrE2XkVfY0SEav8y
2N5WbasN9uUHw9vzexTaa2IlYUKEJJlWxrSOsB0ajXAu3d/ZiFWOV61zZwoSgqquiunjIPtNPW96
584xeHBUfZWEqD4M57Zx1rZ80PU57MGAatVd4cS3mVL90jXlse0hRHZQWAnUpI3RyV2z+ueeFjG2
X+Kk9lvI8VSOWUzUblyv08VBrip3o9t+OXiDr2TP0eYM4tQ0j7i3rGz9MtTpr9JM7mdOGlSQVRum
S+pDXyhLfJGnY6WNFHfYgWuc2qmYql2JsUxv1GfPPVjoxDDYWUm7QrNVw052t1HzILqTjG1Oxx+p
9wtjvmbVYOSZpwlXGh1Q2kPh5xTHE9gYtLN0wXkWonS0dtpoKnF7nXGSeAw4mhGwt8Jmea5QS8Zc
vJZ8xEZx3bhYlRPtKK3pScW/eyhyn6EPwsZQaGFh8gMXZZVP89FTiCCVzoasCIgC/iCjdZsMKzt7
0uIicHTPn2f6CRpJmS2+ZAtOUbUelhdHUBKUpl/aNmnzGhe6p4QVJMiSozLv8d7vpnvP4HbVNGKo
rehl6YgPtQhkNL1AV3dqnt977ZfbmisTAacwpmBBnrzANZ8m0+9pFmZXnM35aTHuKhkdll5f6wRR
NdbBI3mLpjxJ+jDy6ILjNtB70ydnJqwScuOz8djU5peJKz0u/W1935PuXp1jbY8n9MrTfurpy5hc
Ro8w7/7IuQWbvUtPbQas0Q4woTc21vq2Oj8pSeZHkU6Ae3HPmIv6oVkx5g3t2bsYWbKNZm/X5/HJ
LOXGivXPnArVHpOjdF7msWVaRcXglUAwJKB2xsYrU79CGlvlHB62EhpeslehYolxpiEHYMC3DXNo
wtSwoDfLeNXQSzDk3diRcojss0GnIRyGyfJpcBbyaWj7ncUIY+M02ghwr1729bQq7G6tk2tmuY2f
c9rppnaXKslJMjKWamAiBVOodEqyNS09UHSCBmb7bXK/vCI5tIIg8PRXX6XPTGXuQEUwb9D2VcIN
VwzO2TW7J9FHIXQ7uoV7t67vmuSSTQ/XxtQvKYbT3vAzeSoqBsyOfrIlOXVmT3m20BcdYrs7NxHX
wPKOLaLvVOSiV8p6cd8yMEXJLgI3go9bJIzIRwKkmRBXb3WBbP2K5CQPffeeAdfYJlF6DVmG8Rfp
F+BasS/YawKj+tl4nyBG6kx9be8jcpJHd2QFz6E1uFt7oFVpjWOSk6RrE2hzldKQFFpaYemtO57M
kV+1QxyqcLZWcwZx9DW+eqzEr/GgSeWs7GL0PSXd2EBv5mjS4LMniAXoXTTahCXbyc6ISZBuXq3+
NbI7DtmvhYOzR/KZRfG5VMZtTNFakEEwaDkM5MzX0+JraoQPNZ3wgcsVFtG4x6TZP2b61m3PDN1Q
wWBtVv1O23dPRIdU7UOt5d7R5vs2KddO8aUsoVWSHRztCtcIp8Tzk6ULVVZtZlB/TtbWonqgN9aM
ZZ3MC2eeauxah4xRUQdZGW/LYryvvLdKG841aJRlkfA3UqvH6nnh0XrkrYIohtT5US571XkdoejE
yu96vgfWmN1Hi1RGmX52unv0QIVy5zwLb5NTU1UyR+X9plvvZbSXIO3dVvZVKMyNQIus5KecSm4U
P7JqVwNimMSqq6coJfoUWqxMflUYKWeJvWrYTF1qbpbla6JgWeguJ8y4DXHMNbluAYgzTJUs5E7g
a9C25V0pldcOY8shr84Z53RbEJ5QFrukRdHiLSstg47WXKqRNPfUWNX0pcsUlHTacL+P8egenYTA
TEq40o5X3vRW9sNBje6alEzS6q6O3UBph6D33k1BGHKSnjJGFyrPG6s2b3/c9WZ+p1gtlfFX6RJt
G43rsaX6q0WQj2Mwxim5PhFw5XO0RFvPDV1mXDapPqlTHMrupakIN16orWrrMLhIalSQ3P7aR1qn
Npn3nvDRBfidAzfdLn2lgFoiSn+Gp+7l5rGZOMS9bmUnhG7XE1CThvhB+iVVwdSaIHYQUQlcaUcW
YKuhe0GpTOXU1eTpVS9OfLWmz+7i2VmrFqeG7QVWGwVlQ+q5OgRJRoSzLo/SZaGU+TGez5NePGTt
dN9NFUp7DrFM2Zga8ZZ1BA6Atr+S25yjqnPeHCIXW/gvJstFVylDlJRP49ywX3t0WZqiXVrTe7Fw
dQGdeEal6+P1fmoX7zmv5M4U2qk3x9McTaGASquCbOvKriyw3QeAvP7zzFSoxqu1M2WrYiRmNvf1
uUvoMSnH4vHUz7+mB7c3Dn3f/9QlVBSdLnSI5CbWIyDd2kIPrDwmAxBbBx9NAxyxEv1e7UigXrqF
Cx5PBmdMt3LuPlSvCUt9CVoVyV5p7ktNWfe1pYSyfFsi82BBN5gtokvytZ7mZAH3iP/VOJjrn5OA
FN3OZz3Sgmo81ph0TD8NZ1rl1xTrH3Hn7YcmP+Bt9zNZOLk9GXYLsbEZG8R+dUfibrSvdnxtyecw
E2e9KITo9NE6yZt1qcs70RXTyrGTB5oS2AHBWNGoez+S3t3LpHqfJNRduz7NrbXT8g5HCVXJV5nT
M5JiDkUjJDmI8gwevGR9EQhvKr7THhVNHo2Odzw/xvPRVe6mjK9sK5Iy8dX4OXPWtU2Z7/XEFLh4
Vei1HZhWR5jLovptd7HwcBuULKaIsvwlOj+06fLVmGHTNUSpKKBvgj7D6/qNpO9PvGe1e3Cy+qK0
7drL9X0lCGvO243A1ic2YENNjx7lqmi9fdfo9GasMHf0MAxqVnb6JsVjCXARefpe7R2QzZYA7Y6U
8G6pA8U8Z/kudk3MiUwWQFdvdf1iLucELr4rZVAT0rA2iraATv1gxchYxurdvSob82GTeDpDMMJz
+TNhMRuDWVXLf3uGBNc/X7WiUb2sF4pBqRFwjkytT6tr34NbEh9cDholYoGnpHnlY+9U7FqM9thT
MIgluTg6mc0WGbSa9TVFNe5CWNGI0vXtHk2LfY+cMcgZ6+QHWQLCdJTSk9E9itoJJ0m8KlPnaFI3
8QD+5N3FqRGokF4GtfX7eXgkyuW98dAfdGRDl28RI9fpy+qenOhjGbgmFWfTW03YmsDBeH2MzafT
PLXOvvRG7lyx7uRpSqqNGNK1MdzZLmHH/PNm+U13vB6tZj+IIRSeGWD2iobCW1EAHPqBHKlT2xF3
Pb9V8y6xDqVersrq6NkvrSrWjdRW8aIGCqhBpq5dFa2mpvup7SDNfxes/QaIV2PGpnvU4TWA8YyW
QoP1pSVhqnQ/0lF/aaRVsB1lCPT1ULp7hdxuJ17Lfjdby7tK2dlNPUZTCCDjXSS3UdtuBwVjz0rd
JCko1UB8qmZtVDbCzMseks8pr95TUbLDikCxJVftpztPfj25L6mBzaTn5I9uRgR3DplegX+2ZPoJ
Q5hNnGvU1vtRHrg2dizwsO/UXadxDuTjl80pVYtmu2hPMdElNs/f8vbndABijIjedc33vh9hyqUX
L7ZXxsgdbVW4adUASMtSbavRLQNHJfh6uRAURLo7cN80zevKSI+4tlzIjDlKkR9de9kmqb6LFHWr
Vi5dnXlM0uqiQeTqexFG9ARjaW7afNyaI8kjjC204hQbz/n8WmcfXvaRyfeYK0DD2yQ/9sZ7LYHa
+7vYOkv7MtKzVXgFxyCRACaKUqzz5SMTr978mg9fE3Kraj6b4xYMH5qg6m5AUI3EWts5MoXTdXzd
aTESzHsGilpX8Qn3sX5xQWU8daf0+0le8u4UN2ezOGnJKdVO6vwx6Vc/70eWYTA2+WZQlAumoBVH
06JmfhEhTM7l/CNB2Cmc82jdFdcb8KlN8ofZpiFty3XRjj4v47OuPzqLoGLojYIbd1pPkbeeUp+T
yMXBJXm0qXctQPgqweMzDlqj8ReoKRgE7h2TBgytrLE3iDSmvZy9+1y56wbQo+qkRMbDYnRHiyst
NhkFbrElZ/QWCgvZMNX/cm/JXVR+YVIK3eI4qB+aEm8Ngw0lT1m2FsrLlD53k69re6CCCteoXF59
asRBt8LG8IKynve0/4V7/b4Pg2OclfQs+jvLxLqEaS/DtBj08iDzfTW4xs9s0UPURYeiftMn72gM
D6YgAlqrVNxovPehHu4skgYDb3y31Jc+0TZ0WpvYS0k8JO6qJ2r3F2f+ZYm9rakYp6s9TjFc3OS1
HCC2D89K+lIyL+of3SbIGndvJnuX0nxrOp+KfLR+VtlO6cRazGYo1LNW3iHlZ6zhi9AdoZvG6zjC
sEcYT3Op+QXnsYxa1u3ZKMZLSgazIOJ9FGGhRz/t5JJwIqgWBj/UiAwMaPzcdFU5YbejnSlt0x/c
x0EpdopB/6PygxqSmZ5gSq7VAVRSeWzizzIuP7y2Xi+jd1SN+GDry1FvGD0LYfitA7cXA9aCOtxL
3bXF8Z22G5vhI0koKSjAY05LalbZRvZE6PTusO4SeEuJEejjM7mA+AQLZs4Htf/QO7mBN7XSgT4K
gAyrVINeUx6n5hP5VSvAMhr+psqeB1k/usOjpirr7/AUHO+GoGQmsegGCVGwEIFSMb//i/fYv/Mf
HO+GmZRNZc39x+e6YtN6p8b5FjPeubUFU9NUra2Zz80YZA5b9buEyRu6YEWEmd64MMDmDjNpvqK/
EMD+IPBzbg3B4rI1pr5UuJQMe5elb6MyrjVb445lIqub4ZS3flzom9L77UbTY5GIVQP+GntdECN5
r37Zef6XZ/nDd3KbU4rK3yqy6+/YWoymgvx7X7V7ww4ac2m7ec1XopbnmVEWA/Bvrc1bUx53sb0x
LUsUQ1owZOv0b4Sff6eGOu4NlzA1OjePdPTNXDaVVYaGe6ZtX0XF8hfyzz/M1f+fMOX8oxP4eH9I
q1j8n/+l/e9UjXtlTBWJiylwXesPSx/GDTU2w/FR2zmZupoUMggNY0fHeEgta23qr9FcUIbeVR6z
lZFzGGREi+qz2o13ffkXpcYfH+1mwxdjvqhJDOO4BPUmLhat+hbvgbhpjvnwyQx61w7bqn+G7WPa
pwYLdRsXC6V1sHHIVwU9BJ0QqYDHqHzSre/Jdx335rjg66gBEzxsassAzJmk1O8toRsiY+uWgxAq
TNee0eys/x6+58vu3GZ2yrqrnW7hg81Q6Vdk+HzreW/tfhyZa6bi2Vg26r5q0IZ+i+bo3Hr8OJ2Z
tzLteNxZD2LYhxYwyPce+Wb7k4inV8uAErHqD2qxSafvnfS3fj4JcQJVPM7zQftYXuvP/35Y49/5
hI5zs/e1VFcca3Y4jk3YWdA8RuvqRgt8Mi0pg+viLi0NSsDo4inXmTXGIB3zRVkcG/MnIwhFOZrZ
PqWaaDJisXRzxyRik5OU2y6f1YitrJzO1+l8qnrhqP1Qo/exffB0NbSVpyQeIUTttcXGfpjNVGoP
//1rXXml/3Le3HoHOXqWaDqI/6GQjzNeJbIbyWIQ8qfRtO9pw6+YRNM3l+jNATLnVmkXLUvJye6W
buO4L//9O/zhdnJujgCjModKM1NO+/hYZ9de4b8/9w+n/a3voW0ODV6bvJtRqTmISWFUIoAllwTw
vxnE/mNf9W/v/6Z6GDPVUFuLPZDpib9Ul6o+quZTPb71hQfKGDFA3o3GUdRHp3irxB3Xel29tooC
0S1fgWICXRd+3X6U45unPEbOa6r/JF7dngFsSdQgCV1cp5YKNjsx0E5dbOr2t8GclCRsW2+4zp/T
/MVKA7jMK5eRTeaFGuZLTpv4vXPSh9CR9yo4ovorzS6W9uEtP0Gf/TG506b7xb5msd2XnXdWusOU
ndMa2kHdMmR8a8B37La7jysDXiQMnvgBO0O3W8jYrR8nUw2a8mWM9i38bG8fD7v//tb+wAkn2/X/
pVDbiML6bMCT6OrNQTMI8YlRDd6a8wTQb0N+9Hwr1kjcqIOGTtgEfPfi5Fv2c86tFaSYvFqRCL0O
U3uKo638G5X6D4v81nNRr2MzUeAPHIYv96n5y53+p0Pt1nBxTpXaHVvo+tX4ahEvChUUeMzHdcuM
Uf4K4Lih20yxFmizvVLVhYRpJhKxEzRil+Q7un3Zh1YxAxrysplqOJZ+iuvlh5qKO8+sYBvYF7dK
ApwFQw1weUrtXbxsy9jwkzI9zuDJuXEsyWZJjb8pu//0rm6O6t4sZLXkGjXBHgcC+T0XGufWRmsU
TLO7hI9Nz0zj0r85plyf6l+OgFsPrWvYQF6WrJjIYiz3iXBia3ffvAtvwztTIYeuxXvukC54MKzL
7C+F6p8e+qY80pQSxXXD5yZx6XsjSAdkEvm97ETn1q1JJa6jVAdMy7UPpqPf6zZuvZWEoleimNCK
OD+iJ/vXf582f1hqt75KuR0LZYSmc/UmEVkgvtlxWTe1kS1FHcnrG1h+LOe/OX384UK7tVEqB+zh
zaiklvPasPPgo8NBclRoEm4ffO993Gw9M+NAkYUxHeq3Iah+f+9Dry//fzRFGW7Mauqy2LofrbMG
xfnex97UI2WXOp5aUyfCYmTM5f3874/901u+KUd0K+4Uqeu0cMawdSAAl3HjO8IIjeJvBrx/+hE3
uy/X8dZ0YeLiK89Q4vdoXzKC6r38L85Ffyh1b52LBjVLDEXrOT9neZziceUV8uACZ876PWKe75Xp
twZGWWFKe8pxztVLaOZbr4//cjb9YU/eGhHprTkOs9DQ1L/ET8r3FvatCZFt1gxsVUYElhbtAPXR
tP/3cvnDSXrrQmRHMdab124lzbc5JCfqqzqp1v/94X96FTfbUfeIFC5RO17RWjnuZuObb+P68/7H
jmzmzAIZ5xULsZmvfPG/tAh/WHnmzZbEwqDV8Q+biYSDFNxjXJ/Dmbu0c7aOzOUvP+QPu8e83aB2
7sZ9xg8BFr3yOpgvmLC+DPG9i8a82Z2GRV5ILPB0sFuRrmxTC2roht/7Qm/6hdhytXxw+UKtCDc4
nB/+UjX/YaHcugK5+ImX88wz61YgP5Qs/O/H/afn/pfi5tYTyOyl5eWenA4qmrAZT8AMTtoUHzPc
WZXpc4lHGI/oigRajbkNlElFwrWz4Vyq+spmnFXUsLnubN2FAIzMo03CrDEYepahXJ7Nar5O+g+J
q/uQJa/uoEaTPHuluXZnO6wXUFkj1OwxADDzTSw0ourXVR2h5CpUhbeFJos0h6ONYd+0FAdT7aFq
Pgqo3anN/Bw32dJ5Z0S/1uiyYqA+m5FLUlThUkw7ve/WPf5+bhUoi30s4nnnZfz18NtimNo/L1q8
SVAmjeW9wM8/Mh9cHWZCqaNHfcbADnbBr/9+zdY/Pem/veebegGpsKZRm0qcu3u0ti/R9GzBN1Ig
UNbuYz3zfqI3mSmh7hm72es3fd7tZ2Ezw9g7/cxcXm5L51RFOJfDTzVxLp88RuXNanQ/r6hEXu87
BzGRXodXC5LJWOfQAGJ1D1UwjE0EO/ztvNy1+WemvyN9QOHwVDE4rMztwux5GjaTCY9libE3DGRb
Bik871R+1Oi+sDDyTSFWBWRhZ5rQAW1NLdvkTDcWSEkFg3rrk9RoWx6M4edYeGHpytBKAElgaM+/
av1XRlLJJHcZvAztri82igfvhpltq/lds5v0L2B6X9rDcy6qu0bpD3POUGlkUolIWRi130Epi+CY
5AYesPJlFjClx/sZynxc8iays8NMDoEaHClc0FJs95XhQSQtHDBzWySmP83KQ93D+XzXtHk10Gw2
Sb3Jl/xlIv+7SF/qZVrX3cGwN7XKrB4/x0HrAoe/lOXLQhSytORFQUHemvzPejrCkFXUwIAwPsz6
im3Q2Gd8sFZTs7WbftWJCwEafpUOa8P8KNqjNVtBZle+IbXXSrTIFOGk81RjavyysXEnamqberiu
y3HYqAvJ1mhSykQ8TG1zZX8ZlniYxz5wUVIMuhLA2win9B7etFNW6wKDckfRfJmOuxEWfuwUPrGS
S0PsRLLsFARW5pmAvaCAju5ZOUEZrq/xCBY/uoXJMsZQsa4DxrVuRoEZdTstEptR2jidensNqacX
TWiqynXi9NuBWVufJusCskLeTWFrf/VjtElTb1vhraknxkcVQ51GoBUzoHVLdW2nelAVj3NnXC1i
fFvB2rcrzoX+mTr3M1IGQFIfOARqqkd+Xum7zrDrE8ufr7rDJYJM9KPwmou74MnEBMVaKegRFOXk
Zf2pYfDbTuvS/DETv7ukRwf7u2FLI3QPXnbnLvKoeQ9a8nuKUWtqUBIamO1W7U/mkyrl3stDECXm
olFowbfgR6+meMOUzvFs34ODDi3IE0Q4nKSmQherIGG2a1ksT4OLIKiFNqqaq4pvzKxeu+lVZSVC
jZoYEkRj5JdRDVWqXIlY8bsZDxJiXxbPWRnyFd9jkSZ+PiExKWGmLuVGGnsVmoPdJ9DZmFo2sH0L
RADvdW4gK9y1mbFKHIOcRGz+SpSN3TGdpw0uUFgPrrP8MS9diAO/R8NdkVCjib1SIU4HJ5pGvvDR
9g38ggz1wUJ1jXAH+3Ad+yxhvYm63CRMM9zsqZwfhArBPPZ8vgw4VgcdxbBXwbf3WMeAkX3+qpQd
zkQGWgx9W0j3Elve4+gcoG+V0J6bdC9xNG+mjd3Zp4ED2hE/lAJNYI5WNBWB2mDWnFFa4bjF2AT2
bJHk66L/MVnszwGaDokjo/Ebx0ZfVxFgzWbQWO8t7NZ+eumnKlRTh9nrJXexzXS3kIO0PveHhOzI
q/hxzPf1cqdxhWnpqxhgxWfvnm1um8aGbthtPUcFnRtXNVLOwhpXisqmQ/BzZ5eXOmcZT9bKhdev
etvZO0UOcW3CwTG69sf+2dVgb8KxD+o8+a1mxT5OHkvm6+yl64UoLQhQzqspK47Iar308WvEtKuH
Flx65cmO39wYKjwLroc/J8mHWc2Qhhq2qOq+ZDA9KiJ06ny5t1v1uYQTP5fIi6eKcznz3kqFEzGZ
8i4sJjuw+8nvLLBnq6t/dqO9G9UjpNQEtxg8HpAO40BqVxsjPfTjL607pcVJV3+6ctpkNbfyxFBS
XC1z5UE3ufY/577dicYI8+wBruF6jqoTHYBv8r2RBtPlj1aDJzMywN6DX9szPIrKreZ4p04/jd2v
lol8LP0e83q7x8cwbtazu7O6adU6z737BrYUZOkYtPaLVX4Z9uOY/SQ3LDCRksQUHUP1y0HHsJC8
owvn0mX3jSAuJX7Mupcy3bCjQhnxaVaRnuJ8vpdkgqXKPpcOXDpOYDi4eKv6TFwQ4lntKs8EmmB3
LyrVlyXkgVJk6yF7iOr+MFboNODi2NC8W7ibNpUJzZTteT+j+UHNK3i4EFji5CleHnmMQIV0pLrj
L2OMjp16UcxnmYY9mDBSqimVu0LZOxGYsHfKGSE1kNivdinl7HwMNTfO+LtGm5fOxaYcpmPvIHXz
2L/tj8jTdlPClFXA7FRYrIWqopeJVhZDumukrZJOlMKSQu3BGv7moPcHTwvn1uMtITwxQhAjD958
7oUWpJzNokMZ3n6ZMgsrSqseokvaVYRAIWdHP0D67zq2FV8maN/Sr0UvH/KIyy167MoyKK2YOk8P
arZnVoM7urt+GCFdIXhPe79LlG031LDCPbSaj14BM7SqN3YPqQpi8H+XXOY/Vsn/VnJd24v/0QPV
fTLkTTKC9I7wFQtU75jXtJdEH7ZCaYOUwxil8VYaYdssR1f72bmfcGBXemEHTj2ukgXtJUKsBpbH
lFkosu9IGFktyCLkgoBUWbfmcIBWmE6XrCnWDZbzdn4/VIhWM/0grlzChgKVUV9voop3Gr+onnLt
0mN8sPQycGtjrUZzQK/6WSJC9fJlk8a4UjE0mC8Epm9qhJzpTqITS/t7CxaTMZNBpD6PWDM6iEmy
6FQkH1BprWbcS/sh457KZLWO6SXdwTllOYw00PyIygoBG3OGOicmUSKdFnucgrRV2aZIyjcdknvJ
dLqDFMRxsHRvS3vA84dKCLmyU7+qCtbXQIlXG9pBOVpt/NBzcM0oASax8dqTZ527/8vZeS3HsWRZ
9lfa6j2qQ3gIN+uqh9Q6AST0SxgAAiE9tP76Wcm+M1MFu7xs60cSZAII4X78nL3XrhZNdGvm00aP
tyP3vcbN5QeoirV8Y5nBHHEadcHOL9Z+ujX7eu444WJiObNd9JyYLTyBONsolsI7ZyzKetnOzCZn
FUfyiZHIehPtXa/uQvxndGHza6s6ui0QykHMkJVcRQkFqLfWHHxqln6I0tOkvbJloMjsFxaVU9Hd
jTFz0mCl+8eJzbMqL97kLQJzrQ2z/s6tj+UwzfzrrEXfB9Otmd27xo2dVEvCjmeCIXnUHlv3ucaX
mW4HljWHctk2eJKvunh4Agn3fYpePWATCbb/+uL3j7p+GwbvXbWP4icfb3XEs6B4/iz7VATvssJL
xQfH93kVXROvqTVYcD2s+4y0yFfwA+8mxIUzuOiWCUJbthgRK6XfD+ltzlzdJXkAoe3SU+ZWmsbK
c/w7QrmXidwThOEl1aookN+b5qHJw23G6cdHIp6nDsopbo8cGReUj3n9qvxLHT0YSu4wCQEEtO79
oX3W9GKf8krn7sfkDLcd2Z8kLxDztsgIPqvpP7X5vWhYIXSMDGG+81F/WhEXALd0pAUXBF7zGpto
p7MJjLe58okqG2adfxpJ7yxQupVvvnHXmfmswoghXfgF4sEGUKsi3LJ6chDFQ5eu2+E5TsZF3u7A
lV2DQilbUWEJFkbDOma8ilZxS+rwjJcMDzw+ZqIbeNnfjPiupbzQufvyAX8XuSNN/1b5e4upsHlD
u4Ryf2kiJG6moy0OUTesPU8uIIA0+n5k/1DiNcbpMMhH4X0aRPo5Ub4MuvzOFcFDhlk7AjMCA6UB
A79ofaTxITtQwvkzgO295i+NFKjDGK6V8eE349IbKANQhc8rsRHheuxLnOx7gyFm6nD2rZ+SOMcQ
naCbazG1g2Ho6gdPq/d6TmhMGTacmR1/M1Fe5239HALIdmSLBytcCwnIgCmRgwexa9B5qmYZ4Dqo
RXnvtHILU//U4+p3R1St6UI54NMMjHeGnPdE7MTXo3hPKYT7v3VubMz/oX+6umiAp/jeqhkkszmW
8QC3MmABNYUrDE0lZ4D+WswRqye1YRUi982CYeFhmnDrXaQfzPxxoIFmpSNGkWme+FTkeDkMx7sr
JnJCrvdTjuus29Td9roJmWn5FYl0E/vWHMv53KswRIjLSAtB0W3SsGRNabDA8AGyYhu1yKCdzTDs
6tg7u0JhrI2OlgUkN0VUWDbLMFjHQFe8Wt35hlg3OGGCqj35wtrBTVuPIdKpnrC3athMwtu6rb6v
U55HViQPEHNvv2jOta5ggarvAgT+VfXaVf7KVeib78nsKUb/MGbuJU36jeGhPASE85vt7M+HUNa3
RiHOJS4Gnun9iLEQX3RYff71B/+E2v3ZNvmtVdgbndMLsxz2Xts8sJidfDA9g0MdagGGICNqpP73
FKJP7xNcAzWIM8dctp8045wM3lavp8fQ+4plcJL+11//UNff6s9+pm9txmqSJfp5B2xYKmYJRdBV
otwX+W+6oz/Zcn/2+d86jCLxuq5MGekVurVoJv2hD3aZSVRR/xVpl6A1GMxvjR6lcbPr2RPbMT6l
7qn8bfzuT8rfn/0E33qQAMpzh2eQ35A+yoTD3hwVfpByiZJs5/cS1wUpk/l5IEchwulcs1cpk10m
OzTFHqnrAFUBNuL/rtdvfWtbhhjBooTB+D7U1kb/MEW/6S+yu/75rfwOUnadDP8G+9Ue8/2sJGOX
bhy+xA3SiAuHZ8wh2Z4CiCiPdJ4x9c+ijzIFVG8s9Km+5OwoUygWJSY19oKlwCo94FtIM46/t13x
YgViZTvtSkxiFxbdMtReBArx3PLOMn/ui24+BtFSqcdycud9ghuu2Nb1wR8fs6ZcQDeSOGKN5lzF
8VwBFaloNJf+jeXtPFZT1rR54Rxw/pXlU6K3tNdg2xAmNGAoY3WvcwxByTR3ixdQIamPm23XdBC5
9QUqkFa5FI/Y5LXmKWShHHAcDbm6dhLmvlbPrpSBsi2oKt6SkGIxQagLQCNtcIaG3rFxhq0mUPRf
SR1LLz1IfYmJVUzYFctTmG/r0Z/btAhN+hCDpTYxIK6EY0HeYKY3tqJIZgDd8Kjm40Pc5IuqDbfg
WCFtvbgWZXu0TcpdQYuNqKUoeJuGrywP9gVGnzJEP42LEUKLaa3t/iDBVefkGjAiO0xTdKqiiN2Y
up1dtTdi3hW1CAYc4D12xmDtrwLbgDblcquxvg4vsTCPWf5l5eUm9cZF2l7d/bsivI+q6SXpKX4c
fIOOseTIOS8idhxsenV23yVHMzkiFAXu5McrOb5byliOenznNp8y/BBmuCh64HHKpfERc9ZKZpWp
z4dsoxV3jVssJqv46uts02gTZ7YXV+wRkmN3bQ7KspbwTDjIizlUpVnnqJsJM3mP36jqhlWf+zSQ
0gOGt58J40GYvngIC8I0JzP3OaFB3F7tlYAU3SmmjeTulXEKp2ND9ViNwYOtPY1xtZfZpxviqrXV
YrDK5YivoO3lSYTWrgms98iiA4FwQ+qfWmfhPSZWq7bB1hYErT/F+Lagi7XFSsLXyJS4iV39N3OQ
XwxzzG97SpnEHY+M31N1dHQNL0MQLjQPCUmIO276ncLhF2v5z2iyfzmGQWvNTCBC/b5JHhQxw3Z9
kNha/3qj+MVYxPy2Ucgp45BCJbXP9U0cEJg3jL87P/5i3fq2RbiBEQk6u/1+qI9td2EH+M0H/2K6
9VO++y/Xw5FW3mcunfIWPETnT5DBgMgRdpzpv9verpvIn2wu3wm5tpuldTLZ3FicHEXSkCHo0C7b
xSBLovgh1Ndj5rHORHMpvPlf34lf3ObvzNxsMnR3vP5aVfhmudfKEE8fCIC//vRfXLTvsFwvCUM1
tdznwNZJIt8PZoMBFQhd/+Ovv8HPZsefXLPv5NzYb1DS2hY7oDNeV+ptVEWnpBDvRkCTnmjeiJW1
MT7cbuB4m56U/+xVHEmuSXgY7qAsLdoCcFgwbpKCE62ev0tHbRv8lgzvVlVnLOM43WdU07/5iX91
l7+hSHVnDHS/GBg14jB0QsYKTn7o00sSvvTFczA0UNaClwkklwD6IROYPq4G0qyZaT2qrgJrZ40Z
yct1RkpvmfYRA4H/65/tV6/lt2lX7ccGdDmPXiK6QzaRkf7gX3+yfX2z/+w+fevqlJyDjVbwJDRZ
fKPscV2qYCmbfms64zrHlqYZxazO0wXgeig/0Diy/FFiEDJoagfZxov7eey8GjFKytzaMW2a+SGa
1Hieu+9BzMqdXMorqIS2pmFQZpAJquMQ7mFBBTU4LXBp0k82tdcsrfAl8d8Su1jij9sUY/KYj8Mm
QW6cRjcWw/yMmNVWvvq+mNdynUWgH6bhXQzijtRougTWb67Kr16Pbyv5mMgwKEHy7400pwmSzgeA
wYS9Mcn9Q7/+n/9GDq7/+V/8+SMvxioKwubbH/95jD6qvM6/mv+6/rf/98/+/T/98/TWYXzPv/+b
f/svfPIf33nx1rz92x/wlUXNeNt+VuMdfvS0+fnxwWd+/Zf/0y/+x+fPT7kfi89//O0jb7Pm+mlA
NLO//fGl7Y9//M3lev3nv378H187vSn+23z6/Aijt+//4fOtbrB8eH/3bGkKaRhCSt20eAX6z59f
Mf8O3twRZHfCAnWtq24wy6sm/MffbOPvum3bnov81LaFc/Xr1Hl7/ZLw/m7bhqe7QiczTQA3+dv/
/cFu/vvx/++bwXX448//kbXqJo+yBgOK6f7cxP//e+LyEzkSWzMfxPeB1/qtsh8D6KCOA5wpqq6D
5iw+QyCUG7ahhzjT6m05Yq8dYx1bMYpB8Pjum6UKj/pMd5epBliv8t51kdxGZUQXQc1ZE+tDV+TW
TGvEccrt7GQLuXdVzERsoP5zMpdZbKjP7DrfTvUwF511BdmgYa/qTYFBczbJJQfxFMzRkcz0I8HB
MCByeojq1VH6R977GyI7v2pNHhFm7UgtugtNhgJiGaaPofzM0XzLRw5uG9vfBf0ui6OD4T0kpXWq
YyAKJVJZPcPaOa5lkYHwsj9k8c5PByv2qDs0s31jwtanbho5LHQzWXq8+REpyV2G03tYei0m72Bf
2/XcFbREpsvEvCQiRZSuxcxmrUz0h8mZtr2cTh543aFUG03e94rOkGmf44qFlyN0Sv+elu2kiOkK
d8FANSfmlROtXeddwHFtHwNVMG2YXYl1MjoO1slsdiVNVyYn8HPsTy3Q7rO6NedKgjkQN+NPjXt9
XwXwPCF+wOlIL34ezpnqbq4wodFgyOrA1Q2nJTgDThv6MRQoNfRAMHcS9tGdkrVmVx/+EOxqCwNw
N9iLcegPrt6frxX9MIabLoreaRwOyVteJBaHcLgTKcZewGOmuY6C4nbMjI3stLmlnUUTF/OgV83W
FHp8G/BtQwTECSbZ7qaC2iiplW1a6f1NCgwxRtbedaux1TOAMJIZZ5sfugRnTKIFc9uv7gJmAvRd
/YzZNWPOtEKm7nQX7F2cwVj0a4vhbxHzJ21UL0Me5AAQxtsg9/ZWx/DejcDxkNSoNxNRybpYFQBX
a5uLPCXJszVAqzUZ/YrJ+DL0T2FcgQE5tIn4Ua8V+CjIYyBeq+6psBxj2zD6jm2mcjHx2eVoPtR4
LjrfYWbHqXGEZ0f+SdPN7CbbR6LkGFTnZ2c8Wk77FbvDqZbpAif3wmvytd9GMzt5UQUETlgctaf2
Ec1Mke3H8FKV/aJEg9Lab2ObPlRYboOY6MkWUofe3dQxSsjcO9SQoT0mME4NeCj8ERoTo+X0qQGb
6UfZ1kw7/LEewovmJMd7VDYQW+3bmqazUaTbVGgMPfrjmOsfMrVfwtH4iKtnOdEphcTUcBRR1Vbk
j24FNTJDbZCdK9u9tBZD4AG6ktJ5DJ1ug9fu1u/UVxjY3JVmjGgbGhjOcJVNpn1qpw6Aq1l9yCrf
hT9vRrPKQr3CKZfjkoPU6YTlzhvjl1Dzn6THS6LZ1lfNScgwdQiHXieXKeMW6UfLcIr3JkqwlkFA
HMC5m8KlPni3Q6uVK2WDgp4SPVsZ/XBx4+AFfcMEeTJxz9po4dMnKDbMxUQ3YBzx2kNYHML0PLgy
Xxhd9TDyHlUDa4OeYtomDjJ7mQpIl/Zz4meb0vdJvbYuUfNh+OM0a9S0cEj1Gorw3YCdEbq0ctFs
zAlbjmZJ6uZQNYi319HEndPWHu5YR/uF4Y4HI+O1Ng3nR08OqZfTAHHNvZm65SUPtUMkdLFlQRfr
cnxoM1CGwuxuygBFtKFAM+TikjDQcacoWoqmBl+YYirX/foy0kBQzmjeKuQzZZGsJ3zImTPQx0h7
+glBMW38ylXL3AC9NoFJ2rktoOo+iV4Ts97nGN/b3D9jT9RA7B48IrXucSs/Vel4k8SMzlz7ZGSQ
OwXzn2BikhJ9NqF2N/W+gIblfFY+cdFDEntIWmBoydEUqCM8+OR0rxkJDjdda2svViM7MpFDoDKk
y6APGVso01WMw7pk7jbyNgnNP/j9VJ2iskQk1AUYZ0VKBiq+cFrnINyKMWtOTSmiY6R8tE+yXXrY
E2DYat3WBF410wvrwS0CtY193dl6JGxftMpuF24FhMrWQBCNvv/ctFm9cpwheqwasIT2GBa3PCDY
8JsAAYmKBiLnpM1oXOQbJ63zOTA0ogoANGMHC2n+jA6YzQFxQmlMR5cRVAmZqRyB1WltCMFLm7Os
fUDda+ERVeOsZZpxCTwafRXN4WUQFvnWmECDmPmPogkuhqZtLGIkV6N5V0e5dfAFBFOzKjCZs2Ld
VG7Ea9NJJztVlmhWFoOAd9jPDbmOYjS2o2sFILWkzXprZieXvPJFP3XlubbgPo7OvWYPDJJi2FAc
RSoKxC/ruv0F5qvIaFuh1AN+bKldUjQDkIEFF/nKwiwBtw0JhhI3E0tibdQiHJOXZggBrfdonVwZ
PqUBTkzdOgRD0W7F6F6iZMyOwo2Tj0bPOHpofbwjtRllirLhLl5BPqTcsjqVAMGhhxsMEHKHdnpE
WeCY7yoGA0KgFA+sUyIZy+sbW+CytjMwQAKR2NIuVLNS5fXTLM5nflepc5aZb5YBXNwuiOKuw3Cj
Su++t8yzrUO4AbZUwl2gUHAfTVKPwCWMmARJIphr+fhuxkXLKjFEIPjxS+i1N24Udde65lbPtfI4
Dmu6NRUsm6CJ4PVqFXN6p3qasuxH5wS3iQ0CKsSeCu4IfMUYP1hRva2D8Rgq43aCtmJZtKPs9t6s
FFg4dhR/+hjc5DUvqdK0Yl1x2aMoXduMMn+iSoeVLw4DIg8jv9ZM9i6q7bVMmAJEgHwM6DWKCW8d
7iaFfTGv2nXqe2xU5TG3k50c1DmQ7Tztz2Vtb7JMOwGhXfuEHmtdQu+Mwq0WxlJLeDWEUZy49lQQ
F03EclekmfuS+3W3x/JPs0yGPP+h3hnnFH3dvFYQBNFg6ldqXcXIZtKFv3V1w1sngTmsqit9qwlz
BEJNL7Jo2ZSTrhZTL9H0TjU4Yqvu7E3ggtDUojyKCcM15K4sLHdPkey8JxoFZIhKGsO1k8zDoNHX
eQEzxzFcdsbQxDBXd4oJ4OTjxAxSCVyUaXvXkUBv1SZ6somNKZPltO9CoSEAkzGn9smGTkKwclfl
8evIKPEu58RD+3iiSqqjyb+Ufp4B5QZoySg4tugRlkN3tk032ZaFTbsJaPZTJZgWi94CRaR3Ec1m
Lcs2hV6M9yizjGMl7XZXi8b+Ugakyhzy1a3UtTdY2EzZ05Jodq9xS4RmOfWMKomYj1UI3MTLont4
FToSLXB3Xai7t5wfXCjEgY2szC3QS4FJyrWuAq1EM0S3wE84PfTRnl7sropMdg+3tMYV64dlIcGy
gIs7wa6T0bNZ14NYGY1uPxmpCRCqg0Jeu218g0E5AXGjalBtTsgZFaCH/+B0TA2Flk3cVHQbQeVT
poxZD0Gv1vYZ2BUgONJ6smK6Igo7386y+h4Kl4I9EhWj+zZ1FMZaSbuVxQlcUO+q9jhkWvxcyRT8
qmEPyJR6bGZw24vux5QWYjN0mkAh27zaTqOzIFrawtVacTRz7y5CXG0PeYNYKFpUjrcqK/K8dG1X
AkOf29Gg1lxJbWYF2tHP8pNXDY8iQcI59idzyAWPUoeamvIdHn2HvDUetYmGt/9qwYdKDQc0b5Id
It2gW8kOSAz1Vm/ze69XDxY4gbgBtynApov8nn11Z9XeUs9QGAzVkC7tIH7RWoSrjmYAMnWLZanD
h+rj+sZswYeWbYYRD4CaZL2cxVcZh5mjYAy3sn7jGcznTBCLpXSCxzxBcaP8c11qRCHEer3NAXfu
Yo+2SmJ2Co5eHMA7E09Tr5vLtjO5+GQOJKb3LgeH2byN8tYZo2gXj6K4N03EmcYwifspjcgZdMix
cHpOfiI2zBVzl2pRxNXDlE7yLknoHWbBhBIhdXbKlYs2coOV76f5uaxa+PjJlcEVoHPQXb9YDoW2
C1yxMgt5NxqveWTPLWiHdletfT1jFjIs3St6+koed+IBFSUG11Yb1sOYMJzh6nVmu7JzHKglbaog
09ZC1cwVje5HW9vofqmwF2GKIyqNeNQNW9d63iqUSTOHX5gzQJ/sdRqFi6HLwQW5SbtoqUPZJzSF
jT3YeYZ5CrS63WVkDRVhb5DlQDxJKhl2RnW4LrRqYdfIX+vYYXTiZ/WwTDtFgEJaudmK3cE9Jp1N
fWUG0caOLOtJr1gS6tBxUnBVtbMSSrdPaZM5S1Wn5Tm0IrggBtlA4Ki9PUc5XgLDN9XKDNL4KjUW
G8+2wp0WpdnDoGkS+YsR3qQm/MQmtNwnSOfj2tGrCkVGEWkMygf5VHoBusDO6R5iZ0wvrt2aG93u
mlVb+TR2vVTaT6bdpMewK2OonZq8ZKnGcCtPUYvXnuFwnOnLraFH6qmnEXQfpJl6G9y0ee+oL3bN
1Go73QmNetWWRvMgO7cFpZPFOy300lcnSIATd3AO1yKr0DLYUsmTJHHiubEJXEmqGD9xG7ERdTUA
Dridkbpv6Yq9To4Ik4XnuLTX6NL5C0sWJBLHiT83zcy9t6vSXHlZMpxoren7yYg4grk8mI6rDKIQ
SsjsUQXAHg/sVlVuefKTyDbnwgGsilTVaoDsTKVzYNEnvVAITm2eXWVPDYQyHppxnHd6JS5SolAf
JBiAhRWO9VMr7cZkvjaYjzQQhm0VEEkA8y1fana8nRotQvATVfT/moo8CkMDUJZR1C7MjIiklscC
fABZF6YXhY9pLMSydLLgRppd+EXLUqJjDwSoDVBxkJMAmPrryQZJZfpodqbW5WToagWBVTJgT5AJ
asWhwwieZ0vg4tYSZdcBeEcRyWGLygVDzESyoQFscqApIRrnXmnVDftsPes7qgPf9mdxKy66CjnC
EKyVEn+zMQZNzSkxw5lF0/6HVB1jvcpnjmlF826I1efYRmh10ngb+apbZhzQly3jvMDXPCRFyXPu
m+nadMGiSzJaLNZsN4luY7uGxH+V/RfJS5ajm9VG8xk54Kmwr0oSTQ/uoczCFLZ9Wg5Z1VI3mPSh
s6mDbsCxMvya6JUIF7pTqz+1ob+VbQqNEICoWXcdg71p5+mw4pvU2g0ZKS5RD9JMpf2B5LVVl7ho
6DiAWYVacBq9nh9vPfeKiJpA9js+quWxu3Wmh9iGWZvSbaCf5IkEQVF4r0fkukwWExIq1K3u5hu7
qtAB9EbAgc8ojmbx2ZiEdVFpkWSMFUKd6HqgS0/QSoSDjsOip5PhYslwvIWUe6BRllmmvEOIGms9
+IyNbBUr97MYovQhU9qxht63dEtSjaTyxcYwa6psk/NUEhdnTlKkOCQ/NAtst9X6Gjj/ZpUEw5tj
OjcscqzxzYSGrPgxdtlSL559gu3nzlUV7tPfz3JOAk15PZTFAMm9NLHXDjBmCgQ8VY6mPTYBVC5V
ciaVZBNUE/TThCTbMgzXte+g9/GQ7+B9RmmkaBLaYOr1KlgJ72ClqyCOX0rHOAdJ8aGFsl9ELXtm
oCXjPNV8b6GyHEVNRB+mSrOESDkFRzGkiVKOhbVUuUINxSs0V6TI3gaTQepE7bG0qFlh1PdARA9+
C1UySfLHChK0LLw3ISSQ1SyL1oaeHLtkI1u6Eg3CPTOZjkZFyoJSc6BmGPt1ECuqSTZlXAZYa2p7
WVsF7RYmyH4Kd03CXWbN7pdBVu/FlUhsVLlcZhJvBJ3eeWqHB50+EPI+Eb8FU8xD6JQ5mTjDl9E3
9mq6HjxxL8TLwDNPsLFBvcoFzYy3FJIVgdEgz+Ex0zgzjHObOfI49NZwTurKXV/jmMyQoWXhL9uo
NdmV7C/dIYkpRUDt8BwQVXSRVZE/Wv3kLkVK/7bXkIzKAiT/0CFF1EOmTE062AeNjtPFsrg2QYmt
pyHRt0qmtRMFtyqjpLfgJI6ctQmpkGQHB1yvTE06LRnc0LXIVgoSMJP/h4SUXhInWgcgmk/BDv2u
nvKV5/OUVuFwY6TKvle0FyPP0laBmjAFpaG7zvPSXUE4i9dx5qYz6njvVguTj7IPbkx0Gfwkj+yJ
R43gFuV6bzLN6GuNJkshEvClH0SoXAXEO7QuQwGXDr3oDVIj2os26nUvidamn7ZzB8nGchTeXlLx
lORnvrJZGdT20bKjFXRoE4MmqqnHi14fq5suMoozpQE5CvXeub4XXU/OiNfHt4nU3F3tB59Gh9ug
c6YPx47wsxmBdxlStGhtAocU+ClhzBijAjwut04CPYzZP5rW3Oi8FRNWc1fYhX0YUxmcczRRm9og
qCPqW3oyY8YERhAnRhszdXxkjIXzaLXJuh8xcyMGLm7YeNZYZeTGmEgQbGxQ8aAcKQzjs+Goi2eX
rFfWj66Yfu5K3BEfCx6PKBoRSptFFpeIJIdkEwhW1LFZ6eBNFfLWpi0fLec1EnSig0G3ziG5gj7J
T+ZtF6bLVH/T6MNdvNzuZ6jvyp1R4aTj5IW2zhwTMMVTd5/5NdGq3tCe48yCV5Un28qf9KMdtuMy
ir0XiMUUhlH1WNISo83Owttm1yNTn8IUlwXM4THkNx2KA7jKZEEsT49tKUz2YeEzGjt3ps1MGhoJ
Mzd35rkEoBC6kpEFqTs5bL+QFyJ2LNSG2phSqNCUbcttIv2tbmjA9q9xPiRAe8ASoweKXrxilbkp
K1j5tt0s44kDMW3XJ50B7DGsQ3smFCjaumzRydTdumLNTWLGhb4Avmxy2kdEUzU0RTCHBPVzUqJp
tUvgzBCd24UftYKYH0mSJb3oh5yYjSPbJf6QbmQfjIuvEFn5kCflMvJALSfFFK8cs6056YWajRGP
yYRvuzpEW/VhBu4+KbPD4ASEdbfJM4oRfd+1TrVLkn6rMKUT14SspQW2l8wUTHRmFkCJ29r49PS0
Wfdme0ivl11TvCVWXe66iOgQYxyXnWlxLat3afhxTpbb4M8zVDy9x0Me+S6Azbgi90F0C6syA1jG
9UebuvV97DufYWZj1xC7lg4y+GBt1bXQDZNAkhQWM8OaZY1uLIZE1e+lZ78lRYntU3bWPRrrex6D
m1Y5EVrt4JPqxzwUstlZwJf3g63tgy5WaPFpAcuxJ6bLQu7aDf5STxN9YcRiFrZavw0KsjrMiQNk
rqxjEg83pmucnSB40tqRloNQa3sK4nUZmzsVRNCbr8npqQoPZtyjlcUgoZlI9TxK2xmdToxc8dVd
aqMDi5n4oq6z4mPY7ly1cZP7LDk2RYV20114prvyUTGw9zvpyi0hJOdXzr+GxagiA01x+qVnuPKK
6ij08NwJ47bV6GeGFVJfYtMobuTZcvGmTv0wrGT6qaEFUDz4YNc15LYQhPOo3lh6czM08cVuVLC1
2/5sVOWu6nOiDczx1GI8Kkr9h+9ErPQRwh9sE8E85h+c3RaZS+KQOzTZ0GhTCzWV+6pX+helNjgD
5HWj1q40oO2yjA/ZGJ0bv/2RicgiDEKAS85VsTQDuz+PWrCvRk5wsNfJSbLxIiGxVNlJaemtDBoC
4lm2JrnTrBFwnIgxrNVrZ5C7XtZyweWHod9nxKuMt52nn4H1HHr9oXR5MbMQZngPeLT2FgRmLElP
uXBbkYQwSPI7iqTalzdjcn2BJSuzwRunquQsSOvETLlwuZtBQEMsm9g1XD/8YYbB0ciuijScx8WY
5lusZk8u2+asYQbpVvrCC26ca3/e0J5am8AcfYzPXR5j5oM+C90OJxiuD3fWW7m/SFrX3tJTeYYE
ept3/C7DIPFCMIwK1uWkMeoftLWy5YvFRyJnWfS4P7Sm/dFBcnRL0gXtVeqcpFQrnMcriRWi9FFd
l+Eq5dRYEKSVGi+paQxz5bz3of8asLc50NWnbGmaxv1YHR14uGJoQe6Luadrm7Zzz1Hk73Mfa6fM
4pgSMJorXTeWFb22i5Pz4oscc1lYlrTfHI7KqT4Bxs7i+7Ie7EvhIrHWrMC4R2eEXbe2A7+b0bDK
9xyWSXj1sIhJIiWClvPdKGyMETzFMecPOtSihlQOQciYtG1AON6mNLxPqO4cmxjezjKTQLk0D9m4
u5FQprKaOwm8D1OMcKNjvK7XQ1DRZmRaqxikbHtOooqKSh8ldSCBWX6u3SZttdPSAFNXSD9dnEMM
gbsqVGtc3xD3ZLM3TY/EUaH1q8ELnnDxnMcq2RpBlS6KdHCXtO+w/dJImhPG2nF9hr2ih/gQ5+WX
rtNSHV3OnfHEN9B6eXFZARcRhiAIhFCBNUsUe81sNrFIF+At7wh3mXmcVG67WsS3YRMyQJMav1MR
UUyZUjsUYb1SSXOeShMfPG6LaFo340fjl2fdvstyf9MSZWyrlHNcxUQYGYZZm2sxZndeVWBiQbmb
/KibcEVZv2m8hJWFpWsbxfEqa7u1Lj1MISAVgpIpt7OS+DtzgtuyAl+OfYiNbu7mSF6KRSjunaQ+
WyznATJQqHf/h7nzSK4cy9L0VnoDCLuQF5g+rRU1JzDSSUJrjdXXB++sTg9GVLhlj8oyB5kWHk4+
PODinF8ueoKrpd7l07dmvDh6Wi2bKsKd20Tao1JTSaFbHrtM17munI8Nn0442iqwiK0b5lH5aMRU
6JjRyTcwf5d4tBdxfzAlTgLvh8Ma3gxYa5kGFDKWecViuvvSSGBHJ8+ncpZmFDxbFEXq9Q/fWAk9
f47D8s0dlIvoJm2BvvBawtNQKOVRglfwEEdkIAZvqY+XkHUz5Bgu6lVoVcuadqkEUCa2XpJkEvm2
AT0E6M+jYCdNvn1Jb19hBu59XmQ0hKkgd5Gh0hvSxGI72qzayMMscQtj6d2VXlVc0gRAMB+Ldoun
zVkj5dAwB5XBu3DcqcaKO1ppOIfmZdWpS5j6DJ0y0AL8YyDsfWQj3kFLwEcd/IEOIWrrXD3t8PtN
up8kNR7TQGN56yuO+lADT3RQki3x8Z2NMFVfTMkTbOZDDXAbe1+VIT1qcjiiQ0NkT42KHZR51e+X
ZWjntFy61nyMw3PsESQfBRQvUHxhD7tehlQkatUlYhy47xnq514aL3S1gsgznwvH3cgkwx6pPMja
ZdB2YtyL+TLPBKxXzCGaac2VxEwErOUjhHm2zgYaNdyO6t+ENSENlLll04QBNu3uNMcuFpEb/9BC
C+9R9Ki1xlbz/a+Ogs+6IsG/JjmhpnqGkeVW2/bOccF18948OxIsV7j6WQQ8LZXjeOQp8Cy5z5zy
wSKiXjjIdWomQIZMaEDpov8tBE9L529yWAxDy3Co6fV16HqLjqvkUnb1ZnT0kxcb58KUr4pm3vRO
2YV6jQOkxNVBDL5WYdBRmlHZeFF4iTN6L7XAu+tFuEv0+tng7UodLxn9teGbmzxWqK6yuqlL866g
EzgR/sJWQKUz/C9dD9/YQNOo0dF1UcgFsnk3o69SbZS5YLjHtVShJAHi1aOevsdGftU+eJbb8Wrz
9Bj1AlmvDv9jIM+bKGuThlb/ZOgkZ9c1pMvorvU+em3Q5c1yL/9sXP9dFxnjtRXsSmqN13pKE7Jn
0t/nUyioqGvdKFZy9HaOBe3jkufqI9cmW/WRwfCkq0rIhBBcekEwoU/+urBngzv5ypLkEOq8ThHF
8/SR72HJ6UxWk4Xl+lTSDsMsrUBIsoIPGrnRc06Flu23O9XoJ0KRzrbUWYgMvzyBk+vUrV+HPDmH
Ltq5yvbvhI8TtChseEn31tDUIGLtNTWGrVE3BCKGFBMARvn5l2YotBRozn2QoZ2oilWtyGUpNMqL
mmJtp7a+kUOK9i4hvoJYfXpuDIPXdWyceibFOtEvbVJtrTChd7by3lQfckZYyqva4PFrK/UrVAeq
scOfrDcgst1c/F49u05/0oR3Vjp3YVX1s6ZU57QtV4ocbtJ5d5pVEIsTdCFBCnW0NC2yw2PagWP6
GWt2n0i0mzgMPk3oUBWPsMozKVo6PlpGDfUYQ1AbFRAL9rsQcK1X49vQ3NlyO2CKt9Pk2id3WqTg
DrMmKQBdK6MwyzlLKmubSy+F0++LQUZLv9OwCFCsNgvTgLC5Kl4WqnsO0bPB84FajWMGjcRmC6LM
cCvqql/leK1DiSeoiNjcKXtCrxgjx0msD2VMDkg/7ky6G5QRw2HWtPpMgNbVlQ4hEw4rvwc3b3mn
zVWvfo7zYRdL48Mr653lqDeotYUM7SMYx451dYAPg9dkv5xlVplRdpzItV4MNMNm6yE3141T2XBB
pboIa0rMUlUDYFdaooYlDCRjGA2ZWXtobPFhhA3hmfpDkSfvrkz2g9N+NnHxoVDzKBrXW1jICOZa
U/6o7fCqmAZYVFPebHIBfOztQd6htPIOTkhZME2BfRPC6H0JpW6XhvysIvuh7KNTpWKS6Mh0OZUE
cNR1ffY76kmSskXBQIcXdYdMQmO2z3wgSOxw4E9h/MyQuxVF+RY3/nNXucS9J3Lfd+oj/V9fKUQu
potEAf5W7gWPtgoAtR6Hz9GsGpJYOCU9zSaJ3poqRKieCqg9Cvziwrt4p9nDxbZ9PHIGydHjRsbq
ClK/WxiJP/ARo5E2XLk2B+0QpskZyE7O/cinm7DLD0qCcsmPyDsl5/AraOCtSibVurObRSxgZmNi
UTzFO5RVLhfUUOLP1OoBaoP2T9mA4GWDsrWLluppFDLcyv0u8BLSDAyQW7QppP9bzlk1HdIDEF3P
uUbJQ2URYaop72NdI4jy7xsFOW3Q8je2ob/UI9vfB/7A5cthxTxNz7gfVSIrUUKVhYd/t8SS7/Ks
8npQ1jnannVpkUXpasGXGToE2+KRjqnR8Nxk7XgY6a1mYRsH6mkAaksutB8GC9mWVPH2B4M9wV/l
xkAeSI4kwzIfnRqrli9MUI6K0pKWpt+BFhGF5iWzN/x92jvUzWux+a4r4stKMa346lvXsWclOd6d
IJziMzDva95ESL3XlfaSiWJuwpyGeBYUngXURAUn3PPoIJPoYoYoXUsObo9pMQy2hq1d+Lr2ioMU
DUrpQnzaIhfcTRqcRIzmIca4N/hneggd/9TXj4EMjUVtER2v5TtvLDdF0d7sOM63IufRIsbs3qwt
xBENIhiSmWaF0+0svX+mF8g6iV7DWFOLuzEfZp6T7NW+PdWBvC9IXnJ0bSVpJTNAxGZdQqgGIdkL
xdNf3OxaKmjdcmdcKbpLT08Dn0X9WgE2DSSH98O5qugaqbl+8qz4tRh9fV134V2lRD9aBIeu/NQZ
GypI3m4yXjPvazVNtus8onMlR3IN6xrFx+mxCGkUxvnihQ8NvJ7T3ALwgG4ZGfSPs9cKSI4p4wFE
RB+QGg5gRnUS0PxjNmJndxQCSyRhtlg+UHmmns2JYUeM5kXXwrfwDhW+eysFHxRJqthpQx18yigl
vLTRlc9IxgSJ+C0eYOSPX7pP/Vaq1Ss14k2UdIF/ChKzG+i8UQ2o1qF+ihBpnVDRJlQe0hyhjE24
H5Ta3g4jBai2n1YHqrf8Q2JG/rubYvD1FfZW3S0tVicKeBJXlBuFWPpZByf63Fnem+ugZTHDNyza
xhIvO66vsoboIfd2iRwwP7T+WNIj71N0oSdiq1btY5VyGYULCrrUFXq68gjztaYRb6TGtMI3TfRR
egRD0lTte8pqVKmEaayFn6rnrPKfBrtFxGY9VgEKUzVISS9gMZapRrVUyvmmQ67fF6GlXBsH4JNy
FwYLTFdyMo8dwzy6FBHVWI27UQAgNuBIVBrKMiHuYNQ3QVtfikDeSt8Obp2VL1Dto5fS0n5XIpSm
nbYi5CWmZ85Sn4Og3mfaj5Aoi6BlA4GZqWGba/j4MFpHWJ16OCpXBM+2OHZ0gbdYgi2Pil9sMdYl
k+0GUnxWMNhJ9VPp4BbJjggbZTHoxasevo8OQUHBI8/tHDzYQSw0vipBO6wasoUMr1JQiFT0ytj0
EurS3dcCyalpZdbchWBnWpS7qS8IpOTk4Qw0NUjcwUMwqAVPpeOSmBXqBacKJbUEiBhYy9UwRY6l
XDKbjYGDD9O3oW0J8bsU0mhX9hT2FAv3OULfSLEbg7WC2JGORmp7siefaP482GfBcA0nMKkPU3fZ
KXa1HSqHDbcXIM7tXdw4B7e1nZlXO+litAPCzEYM/l6IX7r0McOm6GYvrlDsR5BBf6WPDnN/7hPR
1IlVm048ALq1KKdhqjV0uXDoHVajaWYp8e8WNq9WUmMksf8dsTE+GSrjqu3Vp7EucWqizU3NdTB4
iJVD58PROCKBV5QXqfbqfPBN7xhaxdQdNe6VjPaleFhHioUlO4hsggz6ljlL64hlIMhaOu6Hr8EA
1uhcFac9Fo1/wL4XVAJhjsGIZJjDOCeQ641XLo9Oh/ot65/TMVtmKRJXm1c6VHk06xwaUduCwQwT
vQx/lHmFCl1zjp1k/m/4PyaS0ZnJkB3nZT3PxVTvE8chB0lnLwOy504o6YiW4r2YYFJS3AYXv+Pd
DzXNsbaty8+kzNOFAG9beGq+g/4/loF4hOH25w25xSiuzWRYRtRz8VtA0/50FvxH7opz/pne1eXn
Z318y7+7J/7kt/gffRj/Gz0WmuPoAg/E/2y0uA+SrFQOuCc+/2S2+O9/81+OC03+ASKlqpyjto1K
QPu348L4QxgqtgnHUA2Bzv7/OS4U+w9dUx10j5omhSmkjYvqX5YLxfnD4M/ClKPlFraOXeI/81z8
2epMi7JhGjp/o6ZCOtimNRm2fnH4hZyKpjESmgEUReOgpw0OJnrwyV7J8xX6QmcigxC1IuJZutIo
t2NW+k/CHXU5GxuKNdPMFs99B+pJU2h170QaVczKEBlTzV+4VPMUbCQHpsInkPj+pQ5LdxdYHROK
KDWqkJx0PKZUO8GOO5XPQSrHjYHr8IcVusmpUSY/AbqIpaHJeMWMPe9Iy8FeYJRXU6dAQvRYgChH
62do5jEgYFpEtMZvgdMg50/nDiNooWcJfALaYqIjW9elKGnQx3M3jBZ1I5r9+fN3qVyJPqjUTR+F
VMdiEvtivA4m/6vv2+CayUKZoEtBaF0c8bfajU4Yo9eQH1EmXkbpdoC0tpbZYZSyB7viWfwQjcqH
y1rG9yQzvWc9t9DnW5lNxLNCroNSVMXI+VMcMblWBAISHLIKGdaUUaIKTeNAu41RaR0g1ZP7OtHy
FxpS3BfOtz4jelKh8g1/R2peNDcfj7bRuTsHhRSKbAjhWWKmzdLzPDLyPb5EeyDrzMoz6CxSKLAS
p2nxpGpoBZRKc+/rXiY1IE8gNgOpGdTZtU24ckUR3cy2w12hJa3xiJTev3RMqclsLHV84dLoq6c8
sc3XMBdyA+jis8621b2quspT60behhXR2XKsp0vXsfWtQEewk1UPwtVY93ltjWjnOuMjIA9Wmw+B
Xp1JdlgJQLAXig36U4+IGR+G0Z1lStyjCXpCkoedXMCm/A87Gkx4t057MYQaXfq+cV86sDKo8KFm
bwJWWhhgu3vPbdamqpIVyu566mEHj2PaZs89cs1n9ATDA0sGooXW5/Vm80eMyIge25Hpr+ElRrpG
184bUdYY6ejVRAWgzVOFYmuQyXJbhOOkrLSipdOX7UOfpueAbnXIUXQPQdbrb35Lzljsu7BTLULn
TVXxPKSOxdZUgCnPVTfJXwjZCmciVoYj0WXeJYka73W0mVy7ckCEU/NsavoIj0On9bHRveiox2Vw
jQke3A1IsYFX62DNgOwtalNHyGA1lLoFU9ltUtnH2GHwxSk4LQf8ffRvp3cWGewIFxtx8RtZXnzN
VHAdxYLNDMPF4JDtMDr4RAh/+ILj709WPfhHV0g5cT+IviKyq6owFJuAIpJjPETEyQy68RgPASzL
qMBSdXHthZiAyhbGgjiTYpEI6i2p/+pPhcpjqrptDxvZNRTYtZUHsOzCvNe25h4rj6q8JoLZ4XDs
joEF6KP0qr2j1Cy6w7aYkTdrEtqQN310L1DbPtMW69OZ6mvXOumqfYkOjAzX1NtlSZQ/ZKWLrSt0
u3o3CUq2TJXKMdJFdTSDoHlsvVg9FH1dYO4v6cKDdikuILDNAQoqvVFIqG7iJrI2sNX+lnEa9WSu
a3NTFNab6TbNzvI990EfcpWSa5Q7aZ50m1/eOX/nmfuzafXn8c2rylGFZUvDsX866n45vnPXrNTU
V6O9QWnMY2Z4tjl3zJHJ0G6KYk2H+d7yGmveWrq5yaiKf85BS9dyqBt2s6CjnLJu19R9ak+RUZxw
HuXzUrG0uySU4bOowmivR/TphGk+bsmmI/9C5hAyTpI5v/Pf/qyd+Lf9z7YcahBMk2fPwftnCmP6
sL98GEMzICb0HH0PLvknmyoWnxM77b/6cWxe/ekallVBnBjyKK7udJ3R5/D0Tdfen76FvKysDWlS
fDOjkt4wFzUHo/fLS9SH4oJGdzi2egDTNBSqYHs3iV5lQVCO2kB6pzKa9c4Y2og0x+kGGadbpZpu
mma6fYLpRvKnW0qdbq5ius30n3ecMt18zXQbkmNt7zjAUFKrdUcexBgukC7JU86qeRwEyWlKjfYi
qOXF6/qQdmCOlw+nmHwN1PrtZOZhietVsWDyb+ZFMhytsRZLN498IqxQzrvbsEpXZQYXm88bnmiM
wNtGyDOyJ/JJgLHmzoBmwYr3vniNgn04vrFgAOQZeNmK8Bbq8Pf0aOdfFGcp/avH29SaCtNH2Lsj
+/XksO4fCp2CrWSrZeewf3eI/9Dj07RN5wSHDs8qcoNmAhrqffDkIHgjzKLnpZoTFHvA4ri0lf6t
t1YlgYczp1zV8t5CmlMHGBsIPgbFKRrMINEyoCSZ3LiIJE+MZ9peSuKK3nO5CVAsYn/r8HSt2vFF
iZ8GKrnFZaqTBy8KkpXr/LC1zfCOPmXfBefGWdnDcSCbJYB+iNlY3CJY6VzjWEcgpu1t/6kW2aJF
kVOxSphYKWySx2emiLeBkf8E9h/StD0lpIaFnblrC33P2bWMpITAiBD1gKXxHvQR81f9zrdUEiBL
6Rhby1AITzEiGK6668Qmt/36SUdKs8QRy6Wz1YPSJgg+lUFZM5yojAO0kc9MFg8Np/swGqekHElS
JslFDMSgkwj57JjAj/G4qJi1ao/E24wb3Q4MUBl1FZrJyoQHqY0XC0hiFmj619h1zyLVfsSDwOyR
fWgj1ZiKfp/0hLKW6UMRIMYvqn2H/iypMwJiGxOky31WqcBFeR4bJaddIM66gK/nuLkrDHoHtHQD
Kkza8pjuDeN9bOCehg6qvcRNAhjb9fNGRYXljw6RU305HEwUEaSpaj4GMIquoaoCymFdHB9mQXKn
nQQYYEJ9Cb1RnYTtXkqcVa49nETWr0OPTO/ReY+mfue0iOfNgAtQRVUVSqAIbwqtAk203fcwgWt6
qzK+FmM+2O+6vBflQsOmauuHrFu14Y9sIsKRpLFwsiB3yzQ8wqCOxOdA1C8H0Ioq8c5TqiZuV1SZ
CzIhu0Rd2Pk6Vp5GwMAUzBghxRwtVp6tuMtEHmy1EvJy78avZmo8mWjsFFeAUZ8q8UJO6kQwEJu6
l+6diZAAvBf9+yIhWQxzaS2bmjdy254bj5pHQ8xzkulR1oTePtBfUPCXUH9PPqis18pt7JUrEWzJ
JZ41A+9CqjA0npQQq1/9hDm5t/S5RnRnrZ5tepiagnam8gPijkJaHbPgJSKjsXwrg4iW7g/bWI+f
E2ZHb32NZIKOb0JCNQ0J93jMixNPoFnVm8x5dSLwgnOLBVDv7kpkmIybGy28gRIfdJjNBocygANK
Q2hmmirL7ghatRzNBYMIyhAeq2auB+VKp1hWLt2h3+qElrYkuaERGxx1VTJ9jkW1lPpTHp8MOhBF
81Wj4humPLzsFWqK6dJbZB1EX4kbinTvtK3AomihthD+eAcPtUswgfPFzvZODOoE28Xvvocu+0K8
xT5Un0uICwN5qZJ85ZTS+zFzb4jvNCXcFvMnkdp6OaL7XwZ5T/Cdf20GRFHFriBgE12/vydeU6nU
TUoMDoal+D712FTyDWZwxhUVGXH+JIo7J2no0QbbZyRXWvKB0DtLcp1f1Aou1FS2g7A3jmoS47Pp
AiTQ3deUaUlUWy62NalImv9WhK+inpral/88JrAc8ur89mplzzOkZtsSB709JVT88mo1VT/3dBxZ
+z5zuZFQ58QLw7a5kQKnUE2ENumA0Vmrsc8aQ4KkR4r2tQhK6q1Ez+ahJ8daKMMurwOGi8yNEad1
lA09utMkoPwcCsgeTPfRNClIjdR0UVnhXiRg7cOo2GcrVrMzcGK5qdOKAKyOoA+9oSK8KsNhXbYh
x5tDbnMelQMN4uGVM/oxT/Cxj9NUPNWX0yUeSGcPDuyjbNgN4pbHe+iCrR0AWLO3QHB+yuw9g+wm
U74tHggkXmQylYuGl8TOU/tD6hPX77UuCdhJNeurdqMnw6rV/E2c+0tJ9OM6QQnfzrRm7E4iKpPV
mN9LB+S6P3viqGAGsrKlNbza+nNYXpXOJvacuM0cp4ROtxVhWMnNG5I9y+2nliwd/THWvI0gI3EG
5rwk18vEHq9BTVBOUOxJ8TtppbfU0xZmjrwlIrusUVc2SjxuLcf1gcgear4dWXvjsh52tnsd6+qD
ZCvdUC6D8Zb49TYz3WsqH9h4/DnRVNpozZrWWidJuUkEXpii3o+2vFPBneKRqEVkQRYZnmjR2tF9
9bN8r/c3tfiyxkc5IGVGeCAkI79j/y66VwXz+PO9aKsSVENX6c1lFxPfUh4mOjEu8RJg0+0YHWC4
zDw+lGWDCBRtNLXpxXpM+2DZVTAcBnKjhZaVkLE5A+DPB+M/grDus4T//v9hV39CuNaf2YkQjur7
X/W/EOBSHYrs/mdw6/hWVv5bHP+fbRW/pR/VrwjXz3/1X+iWVP+Ydg5pgEkRgj8Vgv0rT8QSfziG
ZQnHcKSQQgdW+leeiGr8YVmqoTq2ZRuWo00tHv+dJ/IH2bk2+SOOqpksA3RK/Qd5It+OPMA1CFub
pchEkGSxVfz5yINHjRNgjORW9qLkdadyjth3NARMQeSF/ZvtZQow+uWA/fnTdKk7lm6ZjiX/0rxD
oFcfK3lyk0EVrZKrNnrnjvaHTK+Pme7jljFk8Jvt729+piE0Czm4kKT2iumf/3KoJ6FLPnTSR7d2
kOc+cLJNjw86r4KlaDO5DrRoH1DM9cud8Dcr599cVuJedFMnQEaz/3JZW6t1mkyN45s2muOmhXEi
Y/WpVux9HHDw/PMPwwT3/bpqNvCkxQ+crqumT4fJL58RJXxqh7Gwbg6U2so2Fzq1j9GH6BlHGN3C
j4Ak+jR9brCjh+ewwaN6xrJsEq2HIRo3ej0f1TdnZM9fNKBE3oedPWCGxZsk2m3dfunG1mZqqnH+
ruLw3qjOlr+P8WibSxg86c/LZG1XLwTi4y4kO6Wca/dNiYduYRzCa8YIqX8MRAq3d356iv3zKF/g
MEcmUHvtmjfojFy7CgMtAG86FZ0H02eXX3mZrtnoGvacda9tlJ9xdnKu32yqM9Z4NHmd4C/JWOse
xzeipxOznvfxLngxnqJ3xB+RchnNH7GSgIQgXwcJyy4dBISRoLh+QVFr2swTeHTaBmXeVSveCxK2
K6y8ufbZuq81ZFYKadOsKn3bTpqNIJ7p5LqPVzddVP5KEI9jTknoJZzy8CzBSlT9SQn2Zb+zmG7i
kXBXdS/yHdmN1SUN8IZh1ZlnOK89Z8W94JHRDTLhUpj5ghSJ1FpPQdq4xT/9m9vk7+4S4HJp8lIx
VO17iFwReqWXdI5164IEVauFLckgcXIxCKqfSrChlV2hKU7J/J0NSnGf1cbvqtX/8lzwMICRq8io
LF5wzreHcZB1HUWDZaAve6uHGk6rq8Y5ClpEwI6h/d8XF++Tvw9L+rufpnJA8tjr00P4fZ5DEdpk
Y2ndYN8ekCtBY1rNNM2Hh77069/8tL8cNDbHso2T0zJ57mEJ/vwQup1slUbv4/ueLFX6F4qFUUso
PHdbdwkynuBhKIlF+s2XOgWv/elI5adicWXV1HnBQIf8+acOLhJkI0L0Xg7mSy03ftLaD07NnhXY
+BbUEEth6Vv9soqmDcPmXp5COhNscx057VUDyIytKlv2dDdYfXj7599PTtf4T7+fYwjDgnVAs4nN
6ntdYwBAmkSah1c1P8qG1Nu5xEJjb0xSKWiVChhdNkO0ARbcim6JjaSljCNfwvZzEzoz0SApnBl3
SHuVebhKjuVe3RVbcydR58yaEtX0HINVw2ec8wcRIfDvkZ9A1rw6t9jKcC/trJVAcokicaZ8KIdq
hxMQS9+pevfu/J22L1/p+Vj5a3fJfiGBqQEbYIUX7s38TUHhz4P4r1dDSlWo5HcR4PXnb8vLhU1X
WeTc2Q/dMNd/eCQUa7OMRwDpAfKZL7nPHuJ6xqa550KA4rkQEtRFOiSyzzDmuPAg8+IuP3b78DN7
53NICNTf3VXOX46Kn9/av3/Pb3F/pUd/ztj6zl24zQ/Ipjt77m/LFaKqjbLBoFJ8oZrTn6PTuHKv
7bN6Tg/DrlnKmeueIm3t+nP3iPUd1Heu3fQtWtwBG1WGv29JkB+mGtjznKaA6BAik+8fEHJTfYK2
uMejUM15g7VoZVHPzeRG7t1td1Gv/W2gCFeCOvIHFz3rmL8oCMZArzGeDXo7zVXlHp3sMrhvInup
61tazHV2juf45M7o6tnka8CJY3bGbpXdlcdwraz++W53pnHp+/fLCgnzaALUGtNE9+uLmGQY+Bq4
i7vgUezUs7odz+GhOiUnOOyN8mQ8gqBc0dqxbYPYe5BxxLxUaLJW1DyRwN69JrjT0zlShAq7cnfB
UBbT20GlVjXn30MZ29hLiiJGc00RFupx8k8I18WpB6bNegcCUxhL1Z9Xh3CPNzN95b2DUkDxieDg
oVshALpTds3WfgpfrSf1CI63Ui68eAApwmuIs8GedRwedw1xb8ad0xKEvuB5KCh8MEgzXtFU140Y
AZaIcRD3kwIR/qbIeUrY+5uryNQiuZY0UX3bfYaQGScxNPvOPbrH4LHZ6Vv/wZ0DUR7oyBb9UiES
OVv51E2kgOwzmncoiCSKcx+sMZZes22/xGC3QhmiPQ1knh+zzT9/0eq3/mZbmLrmaBz2jO7SgRn+
du7mRtYXo4tPJrbXQbImvzt0sBysLJ5HL8bfS209PS+Vs8QP5Hk70LBYXq32GqaQejuSHaucfpwH
u95VgDvekTA1ossHdxPS3fUjt1ds14CP9ddw9t2FUs7065RmTYGROjM+0CA6b94FBa5FytODN5Bd
elaRnPPmAW8cSN+bDx2059IkJRuzEkASUbHa3ZgtKlyI3S4LTzrafUxoAQ1Nq8DbkATEbOODIqCh
1s9xtmvFAwb9OVnpYwTutfYJQuM0rmDr4LXTU42/syFEQksfLB3fzIIHs20++eWLei3FEhysmjXv
FToh6y6iWoU8iujaUqY0vCPQIFhwgxto0eD4KQiwjqAykBzBWvMR+WWMrOSSMglSoZXMpqR+3Zxz
i4JOwMuNuC68mYkuBeDLV4GYD0l/kz6pVMfKDlatjSLvHhkTDkquVvebcer7cEEEInTQ9Kjrps0K
9e1RdxMNr87oi1tKsCExxeHWtQZCuF2NSoNC/ubN8ZefhszBsWydbEnABOP7cCGS0LCyICJHz7Y/
4EINQBx05qKYQJ5c+01ovPr9CTQh8x3SiLRpPQSHmP75LwtFHQirQl9BOZNFSlmjFuMiSNMfuoVT
z652Pk6HeSC3ZP4RDlXgK+i8hTF6tG/lcldm+u9qqf/mF8LvLFhUGa0MQ/3elknOlBEIrGY31Xaf
ys43VwyOJMZPoBv+XTjEda3zUlWSqxMp5IzJK9TQ1FchrnIw4v9wkWXCY6wxHX2CC1nGv02WnE29
lwhtvLlltzZGFNRGhw6uKFbOqCqLMaH+i0ts/mbamw6VX18v8H5Ak7yWQW4tQ3e+7Xlk1NfSzhpx
a4K8WoqoEvOWNGPsrdx5/3zCfZ9mTVQugghU3KvT0iy/3d4Kxgzfw+J/qyf3WOYukTxUM3P08VRE
r7oeWotINX7z/mRU/ssnnPJV+Q+fkx/789Xwy43Xl1qul3mukVSzy+hLCLc+xB81olF2GmPIuU3j
nKT3hgcIGzxSQWzOujghNqT1dJZnL2ZBcc3NzR9TqMwenTDlIlRLvhdYqvz+zo8PXf0eWHvi4pmW
I6DYcUMgWEoM2LghFFqdAjB8ljjqaIxk/pzIRY0RLNzKYhNRZ2NUbHj2eSyXwbhBftDnV7gvCgbS
5mhawIgvSM14ByunAoHOQF/YV8bOQXzivKLizlVWklev8Wx5t8a5yeyxkGxCGzjJyD4TYqjpP+Ls
0RyWGSmT3qKzNrzjWnnFDOWY+ylfLP1yaKcpqwOybsIwmIcWSrwWAbrAeMfJPypLR3mywwdtPGn+
jQ1bWguXzxRwFZWdZnxO2o72Tc1OqU4I7H3MemsR4qmufRSU7bANuVYEy0ASSRIM4VKQrCxLm1gX
k4zJVfOD+C9IwTcycGa++VqBOuNXzq11TMF5NSP+IR1YdjYkZRO7ndtLzdiyP1vyvm3uUVvMgoim
Ff2uGua9/QhXpGJu1jdgFBglJwtaN6/ypR7uYRf/+a7+vi1xV/PWloZt6fh2hfntrV0EaeeROmjc
/MCLWditZJ7nNpFIGYG2g6mU80DN5W+e2r9M06Yp6Y2VmPOFwY/9Piv4o9c1fSr0GzIq8GsozDnZ
UWKSW2ZYxknFBUKfGbQvNN5Vr3ce7TXpWnWPRvFYJysOlKp/UexVLI9Jf9QSPILYeswrHvfCvJLL
5EJbU4kFnsDQWO66eOkB7Vhw7Bf8jws95MoOuyJbtc6i3WnykM4S/YGpbry47txyrvg6lwhVO31h
eqtWp5p0IZQ58R1jiyxNkK2066tPj8Jfc1nHywwxyxrbL//EubbR8QRYXpI0Gz5nAyR6DGGHl0Vt
DqNxnZLwZfko9Z3XEllM49pKklcR7P/5m0VC+Jejg1wnSB2dZdgG8fu2s9hVkXtDqmu3gBDwYNqo
2kO8NS/uMp53X5Dv2XEkcubZQGbfzF2oCm8WDhaxr1cx7npCC1YJK2kv/4u5M1mO3Nqy7K/Icg4V
+maQE3fA+47u7CcwMhiBvu8xyt+o36svqQXqZWXQqSRNgzLLZ2HSkyJEbwDce+45e6+9z/1drL5O
/zDhw4PkHgcfzBQUeiOYD+Q2/dyiYr8Mh2zchMbeT/fHjF5bNBeZAGqqulbZm5XhZ9/WTqQ8NiZf
Qcbfdlm/TqR8oUwB789W8DKEe4uejzV3cdsEFz9w5H4lvOYnvGiGYEseBntECvfucNc27dz0ipk8
vHjqjZIDp6326kg02jFXmKL5M1FK5gnj8rw8DsOL2eysDMC9cRYCxOfNrrUzgkvrM+oscK1zAWKW
Kc+K3vbA84x2qS99ZZZ4tySoOm7zKgWdHTJy1cpb0SL0GYYi58EmWolsA+Ve5nANmIJJLW7UAqSZ
btjDvbRr8EwrSwb2usgk8Fy+dMhuTx2+0JEBpLCPdajrxVFzDy4A1aBdauWbwtrm7+WGrNy6nbvY
Y9PyVGn3kueuIgb6cn4k6+kFkf5ca14BEe2aOlj7qNZMeG15/0q2DBQekTDSAh1BRXyVlC1T7M0j
/joQryA4Epd1faEYoJ/IqyuXwyg7esmaifJCUG+TfOMOa5gWWJ3tqmlOnkI8j/6ax2+ackviS2tD
NYMShu+qJL9qsD2TvYAyf5GZszsu5jJ9vpeJul744zJxF1hKwrNw10BBePNC+AJ2DD2oc6xsbgHP
6RkDL9kP2pv6AKfSJA2Mp9xmo4mX/npASwiFhaicDJF+tBnwyd7V0Za26gJk8+j0KhsPKLy1aO8w
8SHTQC7PU1/tUav7xkJfWTYj4GLuP0H/Y0i8tRbZIXoRCL6c4XVqz73TrLtVQ3f42NBL1deIp/2z
j6MdkO9MXBWXIOTdMe4v1Hmwzrfhg4qFYT7clKqtPqTfnPmkzwWuYfDQ0psUDZkT9FVnMKOWTyKC
Rc4hrlmnDXIRAjcGbJWNS1fUwG4kEOPINnhA6Wt5MckMmbVFWQGsFvuMr0p3lWDsKjH6Zs/4VAvT
PzQNOPDMnS2Gw9O681tJYhVlEiAr78+hj7jC02QyxYjs+6cVJR9d4RRhIO8ydMm82pmUOnDR8DOs
DSd7fa4196IvItoE15WPL7U4nrrQ+mbNlMypYPxQUNKrpGkJf3j65pkhfPxsim4IchgSPkpicIDN
k3gfcUUjKgAB6i2K1Kb/jXNTZ7AvH8gy97lPRya154AufL42f0qB/cryAxOQlkUTbw3p7IUkMGMs
IK8OBxNexQY9of+z0U9j91NKHg0S7+LXtjkV4SkL79P212guTKataGTwwGBhE3AW2FEINHtOzSnR
hYfOsOAeCP0F8utymFvkelNJhZugXDO37jtbBodKrkMwIzuIR5fJAxoG/BbyQpurK3lLQ2NFIXJT
ORwm5/QLbVpXS2kxzAuHfCfHO5g37nP2y72LfuWPmaPZ2ZY5Cn+OqdGicHSnfYoeklfpqdhKa/l5
uBH4u3YCpIBKxxQZo8wIduRX6q1GiRTycyushnSNvqHvblK0Nit8kW30Y0j2vbwV24XQ7sXwSNCF
gO2W0f0M3VGrXcJiJ2aPiZ0WOx5wVCDILNAuWjRxvHUcrFJlYUXLvgcYxfEGSumcv7Zn8bZ4igD7
PiElAFdt0O+UWNlYAmdkXBpPwevXGy4H3c83j2HiAJCnDsjn08hQAzk00RidfXKDi1Wvr8Jwp4Ih
hW5rORSV/HuVlNJgzQgOfjPOk5n6bBV2qTptfpsar012oBdvErBEYY0xTlq2ASp40OCItsCHzKbA
+3xeneMn4TFP5tmhmlNc0yEAOH2pMdpgS00c+ehehkcsjSjCIUVrN+pjey/9QqN3n3A33Hi7fMUb
2hR7aA38AOs57sB6zrKde2wWhsN7XKf3+Yt23y5J802Bls+jC8v9L62cocShqwxcETRwk4MQmOUr
/2gghJiJL2llGysdReWslG71o77IN/4zAsQYZa5TretfdALZOOEEPmn7iLe2V/aaY80RDS9JJ7er
hbfTZ2wmc3FROpxghJeQBg0PFDDAZ3ot4gVy9q3Y0e+g6yO+yWsSD+nxEL8OX22POO2grEDhvcEk
ah0YFa/yAx43FGQ3eCLVW3S5PHHIs3LoSXYUOd2wgbSRo01LVyIzq/YtN26Gdj0oFz8fIbBCR13g
wOX3AswJbArpzDiLT+lDtNefGnhPXJJ9cocxgV9wUPkFa1AXVnq2wEokQcbTMbSCpQQA6nTdyqq2
rbA1233WiXTrHivCIulhsr6/tits6ckcQH2EkMFfErvT3kDSkO66N+1nuweDO+Hm+EkoxZhRRg4d
JHRDpT6HuepOUUgEvi/l+jD5E80FIgj+MIlrKeChn0COUpRXEy4PjJstNiAxNuQdluFWkRaatHCV
tYRUEJZ9d0NOfemtwPurAfXURWFE3K6CYlmpe0T/yOw7jiZEfdc2/7IBbkXIQ4aMkaVuNnK7uKSv
2gwRIZVYjO+YRH5zivjcAtF1FJAy3SZZpcS1rupbVSsTk7hY4CaN0cyMjifcDbC4IrHubD8yNnV0
lsodfKoTPkJTS3AH8j9YKmggBSX6Zsf+tGHzdtg2cNhAtkFdfbVhl0rZk5HjS2fp0UqtwRG1nAlr
xlijN7/Zpxj1fVpqdMw3IvBuei60Bq66EWLsKqRJ5OMZ7vyq2DSHftfdyw75cU534tEISOSQ5om/
afpboh1K2ZFoEd/JJ/UWtot5oksetieg7uhcTYHzCCfhRYCVGixVABlhZv4Y7wZxNtdeAA4qGlLf
eYyXLrPpZVbc2wCriFk+xtW8a0HeThsUwe89EXwcy4A1n0K82/PhODw1aKXCW089DK2DoE48Dad8
Kz+VK2+d7Gpn3HjLYAmJdyk49XY4qTa2yT3iuNNwZHm/T1+6XX6QFx3rkgJdAi3yweCWnPi1DrwA
t8S6sKyj/VifeoL0VN6HrZ6Ah9LxVYtpOXQVxl+OYNxIbDnSXDW4NvPuJNxNa+NePPH2veeMMvxO
PDFfEx+VXwJrZLylT2x4M/dpHCHQzDgQscboJ+VMFr2NjG8GI3FHfbtQZ+y3trwYf03wT2sm3KWv
VjjPAQGTK3LX8dyZs+InX/S01KzGjf7on6HNBLfglnHybPKbuOABBePCrokb8dTh55Eg+0DQnlWv
LYsWoySYDPKs+ZU56b44Yih9CDfmodkQdXMOfyJ43Habchffaj+GjbyPXi1EW6xYJ5rC/F3AuXOn
YMSxQFFwhJ7V0hZ3M4/qqO/i9qZyt2Z16CxbWETZJm5XQ7/r25umPqEcJoISSSYOXEGxc2kRmCw6
LA92LCzhZUG3EpoViZoBwFRjThdDBYfwTMNanyxgKFjRkHK3zKIHmGWTskCY6c5Qn/IGVe1qaBby
cJbVfVTNfX1e8bnTHZiSuD4KtTuPtL0V3OfehoQK45u+7t88s0wqECEpmOZ08VpUhg8L62Zfj+dx
TPKjoATptk2kHsp+D9q21oZ/vEZYsolTwaD3oZo8vB/LyzCD+NB1QnR2aShDFjRZMctik4nRG4kd
+jcd+fdEuo/VLC/HYEYku0lknbhaJawwV0DbmdE5rFxyIofklcSE5qQYoHOH+oeIXjwYOCX5dYY9
HMWF36ckuKdsqZBAMd7J9J4gS1rIz+s28Oe51dQLy6t+fF06XV8Gvnm6QVN3XdQ1VZavuutF34hh
HSYBIcmklQhlw22q67XNYWc+AgFcf/1yV5G0pji9nqkozCQnGYTxfgr47QQT5VYy5lUcnM1g7LZx
Mez6kNjnqPIrYgnGHwUkTAdfdECY98igxTeNBa1haH1qXILp58zI58GUEaruSrdICci03NjlQGu+
fqfWp29GmvQTqCjYVfhutKtvpkoEsMalMl7k54bXAxvVzuJb4oiW2sVdmhvSTm6Yl/oX3Ek/EURH
01A0eI6juZDQryXEYaGHJzVbJBRgGMgQQDSHhIZLsBCCRRTZlCSaa78Du4m+Vi6NelDblXVOwq0H
4IL41WJLlYecPoTVBR1FW1jmvB0dfMjkhK6lCcdNEbGYQuNgGhFkm+yRg0cAUt1zR7kfIot26AlQ
iAwQgzH8z4LXzBluioQh1wxPF6sEnYxWoUUyn0DC1HLsRw81qx8aKwNjBnQMu6QIJG+q++Yrfhe9
/P6QICs0jeneY45g4Ky9Gq7CAzZov8YTZ6Lc4buIbMWAvA5giGOn0MswHvSXNmX/zCOqq0Q8qpJL
GHSUrRmKnL654Ff7ui5pisa+bnJrE5omXtU0HIV9nUc2vchygEjci4+q2mG1Cn5IKItn6d3QZquw
661vlorp5378EnhdFbsxt7FFqNvVSgGmMrH0KkgvrSUsaglRV94TexHokLPkiRtrgC77+qN+vrUZ
XUmI80Q6Cfq7QPT3NoKgAq2VlCK5hFnYOqWBx07HgFRQzYMEW/zjF5seJIxiOKdNvuWPC2/v9VqQ
axrfa1g8Bj7JRpFi/syk5m6I8Zh8/WLXxRk/niYC0gbKwWlbuaoElUIRaW573cUdI1puaUWtLTOy
+fpV3jeLq2um4XlDE2vCdzWlqxs3VJW+kgq9vZh7mm60Xmf9rR/OOkKCCHoh20uemxx6g5UZn7TK
9qAOU+8gaE3vmmCdpdvQB9V0zPttrjmhu8wsomvjBRBRObHz2mnIkigOSnmLEZUMeqla9oJtqasq
sutgoYGakByDg6JFghDQYqccV5brWBojalv6xXGSqTWJLlSOumcHt8mtdG/gu9YdJZjnB2ovfj++
j7A742H1HawlHtUnLtl6njEyjA+o8XG99ckhNBbd+yF+9OYmTCKkN8WiUBwPLNS2Tlaiu4xANOzT
ZfPNl3w99eNSTno5BfExWjCUeh/vG1UUEh83a3MRycC29PbIjI9sP7knU7l8bLTs6NPO//rCvl+4
jxdWtzTmzNxG0836Xvz/tj2lht+lsaaLF6Y35Ff5vT0kBhQiTUPb1VaqjbGZlhAxralQe04BZPsf
f2yDY5WCRFtDbW+8b0u/vQPRGz2/0/r0Egs4cQMsaKXqY7krcJzUIZiVMPvVGET1fP3JPy8JLMHo
MWUKMsTXE0vh9yWhwqlUBm1eXga9JGbchGO5TjRfmyeSJ3zTX/ybbxnaBfQCliB0gujMPr6YUIPg
6sqMF+vMSyFKK8iZISOBX353yoQ0Z7dt4vloMUKK8+ybQvBvXh3lKcBmyg9KM8O8aqKCjpH9NBjK
i5CKOGH00W5Tb680ELHxEe+HXVeEIUNA757J3OM//ZotC+2hImu6LHJevXptmbwrDzt5ecHVvS0q
mXMNtnqCMXXC76pv1ym+x493M69GWwxv7qTqv25kQ2spkfhp1QVpBYxDwrTqdU8I0ayRwYVDG5rL
KYQnCcjWN7eT9GlXkxEFyFxiGrmoUhT54yX2+TTETTABS5IBkVsp3vroodPmAlJ/m5YKT7HMSLqv
8VJabAhAOAvTUQMMNB4STLItF/UoLoxO1S8Vc/avL8On8hyFugb/jd2ewT42tKvNPsxjATGuJ56H
osa11w+//LaoFnqWVxPvH8KizxBJCRhlwihlZa45RBfYUQOwfJqaqAtM7JmT6JR7uXKWtZgItQTF
Wx5+81Y/PZjIVSe7uMRmjWX8+p2SHtTpfarnFytHvz1WTEysvJDAm0U//AJF2dffzKcNdNJk68w9
0FxIlGZX64BVNfjTPSO7DEavIClHtxK7TfzNM6hNG+SHO1M2QURiOFEYBKDEvVrcO61UskqOg0uB
WC3Aeik/KVJ/rvxx7RdBttNV1GreMDIEVot8q2u8D0uIlT0sqqMretYpc61oAdTEZQiD8VePOqJA
AmUbSfQU9PFRNRNGu2WoHy3I6bMGD+xilH+YCHkF3321PF9Y8zboltIUluP+YBVEt4mppc5j/GyG
QA5bVKvCRojc7GwlqQ0PlAswjuoSr111A/GZPEtSQMhQiF3ZOiMrGLQ6OxlFPUBL+6Y8/Xxy4itD
hjhBAzjGqteOQIBbptlUcXgZ6wQkA/hPgmYKuPvY9ObiSMsvCGt3A8DrxGJ+i/mnm9Wi9VOsxT2I
F0fp1fZBBXs5lvQBShmPN2Yv9ZvtS77uxGMsQoYkI6ehDjM53H988As59RqLhLGL1gnBUula5SjV
GfkibS3PhnryebsZagKScxmQIz2tm1VV+NzQag30ikbAyUtJMI2TDV7oXWK09TpSobrGVbVTgYrX
riSvvr7pP5Ua3II4AXBZIsfQeNY+vmeSBUrB17p2UnRZS4WbYsdsbUYCOuMUi8TOmKQC+5+/Jguk
RL1hIDJ6/x5/2+c7WUOha7blWQ7rH2Nc/Uz8+CGG15lgrs7IJgsE0f+mFIdj9Om5o97nxSYtnTWt
KB8/aaQoJRSyuj+nga2ke129gM7EmXNPGgJ4j5knPWoJFIRtXWwSHc0O2sxgxrcykwJv3pEKFwTe
zMPPM8Dax5NBJpGtcFKr4HgYLmC1ESmG/GrUyH9f9T7DT7Utafjh/ZFbQhlA6asrEs+H5Cz3hxZ1
Tx6t3OFUx7YxOCnACIWD0D3ZVvM2v0uk165wKsZ3jbZWrYXl/0L2G/t0BvWlS0c9Ue/0bGU+pLrd
pY+Ksu0w2kgzVFLVSTOdBghch+CHMalOsOTcCvFk97+E/BzRHU/Iu+jXkbFX9aNR3rn07/QHNSaW
KSLZAg/2eaBnli2gw5Y9ndjDQKSkOROeWHUZeAXa2jUWxiQz5Uc5UYq5gu0cIeSS2Iev75bPu4DF
AdTEKEPbnRrtar2MxaEbGl1mhVQUlBM9zU03OHjIajPSmL65NVmD/+Y2mZ4Ei93A4pWvbpNASxL4
ymp3btRFJ98A1HXHY1Vx8US4lZWjkR5mao9T3Eq+d7mImXvx60dSDyrlSVF/SurPvqPFlZ+AD8fC
Hv5CMTpq9DCSzlcza9u6IjOYO2K1hwkSET54IKfrBpC5qy8CxmTwhmuXiQaiihbNSBet3ebc+ftM
XnrmY2Mhkcrf5IqAQoX+BVeoasgL0MNZDSJZ6h8ssDo+sSO4eciHmAPsxHKO2buq160vOAr5DwNs
jnimdsQ8qx1NORrLUQ33B3kEs7SJBmfgAK6Bc7uiij6YWyfBla78lLQ3kjRnqXSyHnsOU9DlAcUx
6aFb4D0WWbJseesD/eyS35WxMHXAMH39HlXMTAyGmVixm0QMuNsn7RnrQEcvvpyF9y1ipXgumzdl
fg6jN5XhcSRb9APWJmxbSHKWdxOUT5l+FlHM+I8Y3S19W1icdDEUIXRLwrPLm1GttZUtm/wJ+RQy
5h6eBuoJ7tiGaG4b9jbyaLVYm2AV7jP2PPjJMwsI5sRBmDV38i/p0vs2E3BJRdwV7WScCurc4A37
TpPfCDdMBdtXZUtgO/35YJmlc7V0OlYECPvIOOjXoF6T7QwlH5ukaEfmayffEz6XEdYAV8G3285u
IocY78K39WZphKs4XVqcjUGNIWPsnq2KluRaNsiQX5An0k1uPKAZvQBpYvrX/XCsS0To+OOq/kH0
B+ZxT01GXPehRYXb+bZx372Nhs04rzGJY5kzoC1lcGcbN56n8sarHz1zHY/PRvsycmcCTGmJk3if
VTe+AwYx5z5hKmotM7CLpm32W/TwLIX8gsJQCpcIZVS05kzWy5soRjiwSxonzA86QpG0eo2meXI/
i6p1Kt2ovHkhf2ulm5ZI9f4SMmwkOAqziFmudXb0LLpL/X3qAtteyt7STzaqt3TDXdRswnhTNNPx
HvoU6sh0PErpVpcAPS0S7Tx0Dxj5lPauiRfJusmOg7kkgTMPbssIa+BZak4Ng3/3QebxGPu1ZjmW
uUPInmgrQCEWI1JkUBudgWT2TaNJnXb7j3UetmC2uUkFJ1HuXdXZwCjqLKiH9jwyAAzQlsYhHI+0
HkiSFy9hGHfrsdA7Mt4LdeJ67NIe5qWLiX7pA3iDOSPTF476KY4SxVxBHsTMaJV6bugJOgYS9ybf
vNXemmF6W8M5qkc5c2IDTtaUbamniLWA2PXLghTUmdbm8CsrtqnYEqFr+A9WrUigE8gLSxAvKBxB
dHJZglhH7zlmy6hFmvX1Sv75+ElNhONwOgcC89Xe1Ue/bfxCrlWhRCrFRXbF7gQUywbcY8sqQRpE
pbIZt5hZTO+1b6pqJope893p+9M14Q1M/sDJ+zidvq+aV1ojtcaoafGFw5u68/IT3YBhkdfqr6BC
OljXDbC+kuZwOUAMSaPxDdM4M6ecG/3r7+LTIXF6JyrAYMY/loHo52M10o1wRuOwhVQTQ2GZYtaj
gRNXRqm71OWDZrGuf/2Kn8vT6SV1RWRgLGoc/64O4GmixNUoq7Q+q662TVJ453Vk/FByyzwlqodx
opHXepkm6GEr13HV8ggv/1ZhM9wUJlCHSk/uPBm4SW0OUNbVlNS4MiIZ7KfRs2nhfu6/+ZbeVV0f
HiKIlIpJdUrRjybtuqQmL5is66CIkMFxf7Tww5ZtL8rzzm1aW+qC2smBNc5kj+OSjlo3tBLvVCOx
8Bg3EpfSLlTPkpaDKDZLGVCbRtzGHECdtIBorS+0FCCICaxixjKEGKOqq2Ul5fpqIDPa9v3gx5Aa
1Y4wbeLFwOl/fUXU6xWCD4clk0uiqdg4jKtSoxry3s3UMboAgUX1a1a3gxiuvn4N+VM9c/UiV1ed
oINIlgkfuPSVyKBjNJJFIJWwvKa/qCaOP8OTyWqPacXGeuDolQUu7Jj2MUhNY0qE5cQtdfKxN/EH
dS2SL6ZOcxEpA+xeID85Kl+3x7uU6CrmPsFc5YT0gcglkduyubrKd6X856d4aqbLdLFMBQvY+wn7
t2UkD0wdHOIonPUaYVNm+KNTkJw9s0yvW/s5hxaduqDxdlo/tXc9r8RWa+oItDrzm0v43sK/ukGZ
XOiIJacRBqfUj89xbanuwDFJODcFweK10i6Lmm9RGFUwJzImBTkfFiOqPDXSSOIblKMV1BQJ+CQc
T6MI0xImLaHxnZDxb9+YNCEeAD2ICpCKj28szbs0jMtSOBcWEODa687KWKypD2KbtQ3zb1o/teDh
e5drSKLzVqSPMDcmnFcr9NVcEfxLlvSP39yOn05hjF04GvMkc904zF+dN8umDcLBy70LSerpYeQ8
qyvN0o3Nbjum7lp3LXKSoUDNe7UXyRZzzble5foWFJ8TCiCBdgpTUpXY+9VEGKVW0H+llj8syM0W
5z2+iPc3/I+oK/8tDvgDUuVLvPD/QK4K2x+KXU5bX7FV4pfh5Q8ySoP4//zH/66i6Z+W5fDy9vLH
//pj9fKaJS/B34FX/t/P/hd8RdX/pOdF65nZAlamyZD7L/iKqv1p6vQfdHrw2LgMbtN/wVdU5U+a
8YASLA3WKRMRloH/hK8of9Ko4ydyLKSD9g/BwtMK+F+PMKJJ+gKTLMKgM2ohBrgqCgYrKmM5Fcs7
3S2WWiFuE1aVvGJlIeGH/3gRwWgLs+H421d5+usF/mBye8qCtK7+/d/oKf7NC1vTMNIkL4KG49X6
T/YBmWC1Ut/llPAl1oFaVe8CFgYhRkfIickRuoqgpxG0t4eVPmjx0WcVSO4EByYmvWVH16BSq40K
vVD2k+dwHBwf/Woqtyi4RScOGyZw+bor8lOXvUqJthySlMmYdpPE0W2Wv/omrd+CNBOsMFWi34ZD
u7f0IpxB5nSiHuoT/YV67JdYzZ4M6klawNYtjTVjphQiBL0ufCUGYClW8cEiNHhQgxfF05p1W5q3
XoLMoyQHQlTuCJxZK0Vtk+L65hONFPnejV7251ZvprTn3GLUbx662LgNyuE8/ciqLtctA4lZRXZh
VJrHziK1OZWhTKkg1QBZoo/iy4oI0tY1UP3kFslEP9Ced3Q87ano/hjytlynHQZXIXzzfejAUdSp
S6PLHy3XdXJlfO6HWkOoLEAR6YUFpbYj68qdqGanXqXNYijlxC3UD02BICotI1tyoeYzZJ4E71MC
1CbPdc4jyU4yBQe341wNBicmaePr++Vq8vp+n8rwiSatONp0+drtWFRF0pDsW96JNJ7EXtv6WrWw
isEpAuxHLopQheOEHAa3re5tKS8dtUznUWwcgrYFGZNf8tpgnQQdPwbVoxf39/T27TrLl8RormS3
tsPRdXypZRikroxEht2VLwPXWg+Fgr87iw+pXtB+7u8TEpV9n8se6jtFKx8lt7GVzmXTJXEnTdGQ
AS6drg7hOE6WoaMAQk2AT3PGmcU1MxUn8CAskiMxj2MNvIxuq378bCACjGJtV1SAi1shee5IQ0ka
DRuTQeT8kD/FWokdilQHWVsBE76x9OSU4KUKY5BnSn/MC/h2HrEnsbAtIvXOh3eAhfOuJWFZqomN
cpOTwWPS+yqMhBKxar9vvR+41WydsAEP5VhJolpsgT2UuEOQmihxsjZTzqKlufOBFn99XaX3AePV
AsSgyGLxUxBwM/f9uFUTKV6SZKlXd6Vo3ea6dRuKsWPGJgDp8rEU05zze38Mes3J63Bfdzk9huzs
opJGHEQS1TEcimVJKGVgWo6YeYuc5o2cy/ucTJ8uzQlvFG7VobGDGLkQVUCjEFIfwywVpH5bFoA8
em2pGi2+tpRGPmW90TlVXj+4rIQVR0tfIdGN5y00ENNE7TzXM/ZsFDhoepUyfHUnQ2eLp0hEMlOk
3X1phnh4FN4R9WKQUFU2dlSj4hqypeKxWPUeXSJ5MdmpCjI3hX766vMT5OnVoDX7nFMXabE8w5Fj
sApldTqv82rvKe0xURo7rDDwGf1WLkecRNUilLo9k5TllGwzr3FgFaU845Gws8w6+MW9yhDd7fJV
Fr1ZJoY7DXV5b8xE80cp8xFkYcNF2DRVvsJ3dQp92kt1hqJcYeV3hW/mGVeEw7+eZCQ3lD+0opFs
XNVmISd4HWVIdcd3vZ8Am5KnLT3CACsVUmYxHK1OW5mudxMb7ik3LEcIc6JmGsxPfI3cHHmaPalo
TC2GquihslU+6otRKRclJbirq3Mi2w5m0pCa2zxUZrqWFQKh0PNMT4nMc+ux7Jc6Lq/BWgN3P5SW
Nfv6tv7Ytv3rM3KmYfIqopOGn/bxplZjuTD0aKzv/NAAAMJrIqkjnwZnXO+G36yNV9Xuv14NnQ2j
dc5ShnL9CAmlIuQdW6lK401LsoUxY4ZZkzvG1KTQ7lyj2w6tBrkPV8xk14DeTLuB5p/hpt+0OfTr
fR1N0/SBTapbZiscXz9+dEWLPIPpT3fX4c4bw2ItWPIsnjbVItV3LSeRPKfKIDGzNNRVm+crgs/n
CIUWCc+TGDU2QSqHsFYONTmArNcbKOe7zC8eQbSThuRtC1ZUuU3JI0DL2mYntA2nQCsfMP9v20Kb
k5x4lwgtByQ+Zjo0D0kDZ0Lo78tY2ZWFvvBC7y1JimXr0RQdmr0Y47KJgp8Vu7as98cKvmtBCZSY
6SUaMOgVHk28wSigwrgYDPkzs8LNn7xEuVH5AzMhZp2XhdtK1He94m8ZYnXfXOTpjvl9mQSrhnx1
crpwcECBNN1xvx/7JFcNfJ+vVReUVckursTuX5fu/0O1/9+eCf4HVvpoOH97du2X+uWPn2lN73FC
QP77v11eKFD/OAU/y/LnHyAU/9gHRfMzztLfUYrvP+Oval7Q9D8ZYHNj4/EFrwM58T/L+em3VPju
uoiekMv1WzVv/In2AykGlTYHPwAS/1XN639OjE1qGjSyKCEp9P8BShGZ8Yf7hD2UMwGTTF6E+4Q2
19Q++O0+UcF/+UHa0kYdlWpldMEDr7koqmRnBHUxU5URrd84eE4sgT4z/HMdgS1KkeKabbj0Y36n
KQd/pYVUu7WkPGtdQKeVFDhCfhsSjJKtmoy4V72FmImXJoufuzL+peZgnTVj2+jCxsNnbrewHmdB
H741obzuLPXenLYVCeW3IzfZo+WP95ZE3Tv9n5A2DdYCP5+rvfdK7EGwCgzSGZhP9aSxG6+jxJg0
sgTH1YXeKVpKzUj0Yht65Q0fGLxq+hyI8irTSPwOXYKVqgkY74Oh8REUoK8GOSOi79iPwziuwjja
lyS4QZjpeAdB+Mvs4VepqH5nnlY8xnnybOF6TSV3UzdKBfyFqVKLINnn5SGVvYoa5OfEVTyHrlz+
19sK0DXMykJbxi1FSxZ6d5ZwJGjgNI6EebRm9twNeES9XpxVNccAlyOCyjsZRSwcqY5Mn97IfeK3
+UktCBoWVIGikcYYKDCqPyN8c3syGbLolQAT6kI6kzOw4Ac1kx6SSrCNqHtu9eG+qrhyyGt7Zq3+
azcaJNiGObqRMndQXmJlc+GOjYkT+kRjJGl8EqzxYez4nmSNa2SCDNGaBhtCfopE1rxw4PNE1mhh
gdLwVY+qMQeTXvZNvYG/OBRdsUgM87EGyJLFTbuIWx3DNNM7V4AZ26tPIIoxCwlIuGPmcUoWvLpV
P2xNIc7x6MnAIgY12vgZUyhrClIZB/VGx0cZ6m0DDUFQNmXVg353/fqsIsdYpD1pAlSU/SZ2h31d
geo1yH6wqaR7ZxjBVad4omSBDWAYK3ke4Q6aCyjpHVjX1a078O2khVI5ZV1i+dR00vREcj1S1aXQ
FUWwWOqydzmIBqqyFOJJKJ3Uh4kdOKP5RtneQeqnC7fxdA0jFF62TpHmSmitp1JdldLnMWfUlWr6
wkfqIqnRmfjikyFy9f2iPiXSYcCSLRfR82+r198crD9WHjz/poXUHjmHillJ/zRl0FORbInG8JZm
nHN+yzjzhiTPBxGZVmr8jZfjaqbxr1ebdIOcORH4X4sW20aSBFQ13hIkDOwZRmYlgD0hSx/l0Bnd
6NBpNMzrFt9NVH3TTbvSNPzrxVlUUZxIGvFIV0tdmkhKRpvRW2ZR9KqQRY4DcJjLzG3DsWOteb8Q
GGEsN96Rl7ojpGfx9Zf9cY7x1zugZcKSzkormvJV80SlFkoKTfKYF7V7leBGz9fXRZHMof04BKJ8
83W/91P/qwh4fz0D1wyvx1kYPtJVWZkSeVK2LhfXBVA0q7Eg+sM9+fZ1ziNfdjWNi8q6VaOCjFut
u4fXtK/zVxmQf4w5P6p7FB3IiOt0CyDi3kLymzTbImzvzcxcNHK0UgDLJxZU5zehBgFXxDXqjNwh
rMacpQ30r4E8n7Ez1nkWvIRdtRa8auuiJGY1Ynjl/9SLnrCkJn6GsUtegSLthuL/sndmu3Ej65Z+
lY2+jwJnBoE+5yLnVCo1W5J1Q0i2xXme+fT9UeUqS2lJ2bWBc3CA7n2zy7KVTJLB4B9/rPWtrJzz
xXFDQqIIC3XhSjbofb97LHTnJvGYNSNFL6fVDDpjcoXsorwPqdtnJANW67xRLwnsrdi6K6GEsUSd
ZcN4qxVMn1K7jQZ544/K7YB6bBbQRMF7NMwzkt7ToFlludjkFtazl/v+jyql/xdp1BZ9Qpo7rx6S
3+qpcxpTWfsvMCFRVj+mdEr//s8/GdWv66q/P+9Xp9ShvkXqggwajQGT21+dUusPU+IkYE1Fu5Lq
63WnVEpQkdgoqIs1TEq/aiv9D3gOFBoIDnkWTcP+R7XVAakAwhZPhcHnMddQjiuHkkxLc+PMS4Px
iyjUO2PQTuiVXIal+i2GYL0ITX2nSmImiZtgz8leVnH2wxiGa1dmtw3YIjUR5IpU2mkr9sHoX7lj
u/JYpXXkvptxcBtlIyGKmEBWlhtuzDbsl23WOPOKBJnGGa4HtvWdLr0tJKSMAqx9Zu5S6d4MAboq
8liJb2EjkM4oyeFZ9qON4GiEKF5nZu3c6KF6jbNpGeCSblkAY60s1WmZ/6x28ryp9VOyX7fwcm8y
m/hh6Zy75CSklGJFE28aKTZln3xNkvCJXcN03uvQxXzNJYgmyn6UGnGUeWMRrNAZyHqQX87MwC6A
dWgnXRvX8zYbHrI04Hf66KvQ8c6XYUKo8BA8eWp/bdj841Kl+WJW+qJrqcY8PbuVRNjzufLc4KcV
2QioAeorgRk2VKtVl9i3FXDpue8w+wgf3CLeMOhv+DdLlCqd0V17xLzNxKid4LV71rrsKla5KqKN
XYQvXFvyixKUKU0BO0JZUb3znUvm0SiqABvVol23IYxwmy7pNK/3Q3HL79KQk/ZmsGw+NtNXsaRQ
MFEhzOhdnlHn4n8N8AvJEAFbIosfYcxXdwQan9aHcmEbPjYNT/PZbudOjFVBCTzedbq7HBRB/oKy
i0OXamQsrkSnfDMzJj3ZG0S8aaqJwqRE22GBxGnOhHljdMOPKpcXgRd8TVU85FWV/vCKAuGQXIWO
SVilTH5QE3kLFjZsD7IQAF4Qkk4W5zBxqtDZ9OFw54T66RD2D2bj0dW3z2JbQAzVxXPjV+s4G689
AzNLNZAFHVciWJqDszEEzey8iNHPuGJJhvBVoYqN2ip3bVzcRqq5NcGLxUp96Y7NftAQpWQymKMu
vnXH4VpzMLkIMV4jvMhmRMkvxoAuZTyAw6ah48xRSbSLVjPvW4nNV3Nd0hk4jm+cOhopzmTF54si
LH8gqTxxCA4SPmhHHDESZoyt+xuXO98U5Y9WRptIqksZJnsizrkFrrxEF5vOUGKSJeHSlIV0EJb1
urWLtVWop349pcc17rkeOhXo2PCrCOs1X2/Wm8OzhjWn1cSGUPSNkmvzoAq/urny0DX5UnbaadPF
lyrhz/Oui6m8Guem6IxvTq5+qx1wZBhopq/WmfImVcRz5BsndsxbVXBxjE49NRz/aVDMG3Iq6Nwk
BMV2xkmsRBtHz6+qqL9WCjEt0TaDZFQIw3/y0TYqWv+QdfK5TcV5V+gn7EPuwmF8wE23jczhoUuT
H32uIXGhG/Nqkn+n7FSnYutXafJzbpyQjezps9J98QW8WneCKgxMr+vHL6lkDeYW+X2oEsYoU7zI
ufet69NTOn+r0U1Pvbq6D2FZZZ11pB77bVNpmqERLrLPpgLaB1H4dvVL6YJUtSwVvkUCvc1zBTv0
5qZo0SFr8akTZ9chizu8Lbt8cE+yUr/UvOC5TpP/30v5/h//S5+g6a8Gxm9v/+u8fKzj4b1d0Z+/
+/NNr9IqmbqjFO8ODHbr7yYKb/E/6ByynNDRFFAEcLy/AinUKVIV3dKLlVh9Ief93BO1CGK1LT6H
cQajnebMP3nTHyxrSJ1jwwPLhU4H53XzpPQ7vSU2nr268qQy028uO22J5n5JVXUtaJ4aeXbidKRB
OUe6e9Qor56eXwc8KOiTLG1jrdL67Qh3t2hJk6LTMpNjcBsM+dOrO/HeI/q2M/vrINPPXz2aiqd2
fqx4wzZCSTtCzkqJDTWtBdqQZds/UY4jtQVBro9sjZUs16i8XevIGR5MEL+OfvBIxlaiDoERia0S
dmviHBexS/RAOc6IW1rY+YVixHNOmFg6f9oIOU2TzZHznlQVv6amX0eefv7qvHVHBE5aCBYpZGnJ
bF2XwdZsVZh7w65R2ouusHd2ZC1KcObs5cyOHHZa/L132INFYWSwXW3KItsO/dI5b87i8/oOx1V6
m11k/pGDTJvk7xzjkAcmyDWsqzFzt2kLHcJAaeR066E895x+0WQOKBbj2P37YPQc7tMHQ6cwq/b9
trPkesRFE+BC112NnMLgIgZnId1xfZq0uya9MfVqQZDRn3PphxEKBwv9v2+gdiAitUbR+6OKd82I
oTIpF3Vnr00IOWR8zxB2zfKKK2rsqIcXvqUeubRvG6m/Djo9qq9GjXR6kSn2iPkEwCWhEAtd6dei
NdYOj4zRu2te3LOABvyR4fLBKD3cDmtNZZB40eQ2v8+vgx8C40I/BygPYnhPRTkeHZcfHehgrolc
oHZ6RPC8QxRbRtSgCmobUNA0fEZmtEmTLcCUhPoXfFZHh88HU9yhsczsXDF0bplta7jk8+BWvU/3
mb/3r4NCrvwLdudOOlhGeH2p9L651glV8Vm6b6tNv2O98M0Nd6q/ZB3RnkZnZjOvbsMLUzy2p2JG
9txMevq+eMSKTcDGUl9ES1Qs5p6O4pw9Pn58GYbbei9z9S6ebAB3YtnOvkGGwU/bL2S1qfWTypg7
JMkHX+ur9qqSe3WpzrNTidZ4XW3D5bAxt2I3kRlX/cKY6+6KELSTbFkrK2MxbNNNma7c6pu/L8+q
TZCc1JvyzLmy+MQYr1N/k1yJVXNeXABeSINLgyzEO4DVa4lYbuMRZhAqc8SXdEa+x5cBBM1y0T4Z
BhPGmSCYcdGvy3WKTn6HXerfnBkPhaVqlzgekcUa1hplZtcw041gY9cupKo2vLDJuyYkEpeChhhW
LgJlOPJsHexY/nq4DqZkoVOeRUhYt830+CpkTqqwsLBcudqD74KabN15VT4EKh4SppWWFnQSaOvB
NWf10Sf8hdj03ux5OENbPZOn1rpbaewUPZspiTNvBrnonPCkGlGJy3jmVbiyOmXnJpjeyQI/IYSa
3O0Ko4CLKCdXlWWVarMeWUxvkKtYwZijb9wPnVg3Xutsi6CAo7goPYhqjae1AMfUACYIoOYAs/5A
YkKhxedCgN3thJLMtFo9TboGsmmXzMyKJXApQXF6d/YQMNiGL6GnbpFy+is21/EANsPXIPXPK2KY
gSUDHPJAMKnQkVN2NcOJ9AnASEJNx8xEHGdy5rfpQoTJIgkQN/rVxlMrc9aoePmhWa6GkJU7RfxZ
mmnnziSPzp88+aDWx5RfH7xIDi3QIRtksVEQReMGm7C4dxzvSQri64Pmws65gkTmWfnVIPeSVJWS
O848fGQW+mBOf7E9vZrTG99TWjNCYam6xZNP9l8q9UWgUwK45NN6BJ4wFOtSPzanf3SqBy8uo5R9
YCmJuy3SNadmuhaaV/IYeGsSGnHlt8AhgytcvEzvxK1jsDnyMvmg9jjcJR5x5CW9J5CSouBKIxo4
uWStry/8XC5gE+2McdeC5cuujhzwozM9qJgNPWkrJFDhSbrNHeckrsovovY3000N8fxEYt+WoDBU
3tSWthu9E2f7+ZE/qIBeSHWvbukg0iZCGhuetJKcSWKbgI/vKkdQCQy7nD9PZdDnh/poWXBoV8iU
LpZ1HGjbbCBz3VVOJF2XkF1Rr/qCLpzKCCAjAEHNj4+VPtr7Bd5LNf3q9PqxKlPSCNRt69Y7QQ/L
7a4kCOSEIOZaVXcBs6FLmJxLaWvyVaLBPjZJ4w354OAHszSBXJYeB5R8fbuLOmfjooaXvBzCDBuv
2juYjjLl1oiZorDxTkGd6Dmcc3bd1KI8S0c2lPH3xIX7NdeRLGvzyo/WukNkD8xIUW80i5SvVaSf
4LzPsh3Qe09dR+VKcPfU1QQg84kzG7TNwJKEXVsAJMyyJMkxafncWXjh8KvmqeVPL+65PxazSeCN
B/TJiJEMrU2MEu26dLap3HjKprc3Y7mxezSOy2zDrIhBmYwzhw3Jwd0NZFdrZ8Rjuca9aVw12o3T
3+XGc23cJum12q4jnabQc1tv7GrbVlvFXCnqOgFCnazBjPKlyWAr+7XabsBC+iSt0PXyN1CYQ41A
2YTUZhj1goCMlrYU733SQ2wU3KGun0dlcxNq5amOpKVxxzOVCHNc/rR7QdGTbutBPdGDdhU1zrb1
FrAKzvoh2o6hfm3Rq2qGraKMZ4a8060vRMOtg2HYxAQe0Q9c1LmxC2Nz5TvB2pf9d9ULSeEZrp2Y
LOxKl88iVa+GSn4x6jM1K7d6bN04eINTPaFJ5e/sgJxR9piVChh0ZS39uFx4MK18wJoqe/HqUH3r
IMI7VDlJhXA9TB9HxalnMvAvAzmAtx6Yc4wvSRyuxyKFKcXFgDMbz0KpnCp+dBMWNpxpYO0/fOiJ
Bni+qnio3GeCYErCdJxFTHt2Vurd3idyKDTLtZKhzI3x8NI82hQeizr6rP0IJDiSJ50OmlTk9HPH
i6FQ5hKdXJvj8/SGtWmdFEG8k7m8VP1yk9boCBp94RTBMvfnI/xxGsibtsqu4z49D2k7hmBnbFXZ
uk4Gk3Dt9sV0ac5ZU97U0Z0eYTEe2Tle2I2kVAqvoqT7hjQNoo5CAke+tY0Gikm1p50L2Aw3tWH3
Z0Mgfxhaf93ke/bv55nCQ5NFuIrsxNq3w0ZTgpPOM66i3tg3g3VNVMDT5CUccahGKBz8OF4NpnkK
2M8aLgqaoSH4/VbpTjWJkni0th1mH1pjaz1RN8IFmGVoc9eWG8u/SAZ4RKa5k3WxC3Fh+tpXkbs8
v/2l7+HfpNx2wxZrbBQ8Gg4OSFqsY9XMdOWemXU2haunwYVqHbVrfDTRHBRi6uCURqY1DV7P7Vj1
G1lAuBfEWvg0lKfl5jPRmfiBKaksoJXHVs/GB/XAi4jm1exquzEahkpvt1JP5q7n7r2aBzxpV1mo
nOmNyXgm56PCy56fIYmEgH7tdu7Co+BTrOtiYGjZEnVdschja67kkJdJqMDeuGxJNczIT8KJyr4G
UvVxEcuQuHKyFdKbKv2qwL7MvwedtnRcAmSI+ogA3NtSrF3E0yhAkXJXy4ZU7s659NqLPL2K7IZW
fjG3b5JunH/+TtM+WJYdArNGvx3ZtPairQ5cV0sJSD+JNZrRX3nDELEy7Tc0S2mKWev1bHtcVJCq
HGpWBWmHMlw2/Rb7cE/yJIgSXn7BwtF0XK/DWVJYy0s/8o68fF+kBO8U64d4NjqE/miYUblNBiK4
eAnbol4oXgdbH8XJleKclWM0t9G1RNplqanTVv82SutTJN2rBDZmGaTcx4tA27f+rmOQaTvc7CcF
6TWNT04V/D68cWV8r9cMt6emyNn3dtcVWNCogOsdwsd0cFJF6WSyW/k84lVLbpwJ3bUAeS+WiI1m
Fj7lacYoMra0l4EzzhOEQwpJKsnztARgPxHQnr+s+miOQnKmYjyqDXaMSmXuMk/l9aPoHlSvm7N7
gBqSpPjhstaHhRYRt1VCJN7G/lYLzw32yxH40z5jFIp+rqbBaXbX5/Uq0xBxOXC/QrauEDYNYbVK
+fhSM1GdYkZIrLlTf01xYCX2jTEpnvonm0m3Gcsjw8qcKtz37tZB90TYqadHlcq6+VQS5pKlo7KO
NetiqLO1B5mtirZmfd2Etx5GtaL/WviXJtAGr2MpbTXLsZHzuK5ujMZbyXgXIuTCYFeGL4usk84e
rk3CInoCwryy3OtutGwiULo62FvHXYdRee5EbDTAPmbqY09Ug2XlzsBtLHzoy/pA+4BuZ1fj2Y+g
eLXE4xQAeS1zNsIdiRzSeLSJX8t71UyXY5Etw8BbAsZZQGmYaZQjnz9+B4qOvxfCymHd7JZqLiu3
3JrxV3cSKBXWnpc3SPYRJ329ATxyVgTOpdYY33MR3DTK2rcVclfsm8iLIcThZrOKS7XcGgzzcBDn
owUbrIy+VL5xpyXV1vLAydXwl42McA9Mz+m0iG491iRfrao87TArSIE9QEO4Hj82bOo6vEtHL1r0
sEdlqCx9RuPAXpKIi/O8s7ZeDuS5KDFnNxt1eDAyun3wC9qelPW63+d2sx3w3wS1S5y5WCr8fwF7
riXWQ/GRrd8WXbi0phVzdu2G2O4JrOVPbEguRwUEsSkhoktW/scmj5d1z3vD0XjbzMs8jU0DPfRP
JreKREBCz/CyoYEp3XY31Oe94Mek5+UogYvK+YKkb0bNNUMceVEMzvp4W/FlD+G9rzKtoF69c8ah
dQ1aAIIQY/i9kLB2ynAOPUWlnTkggRmbJ7bFT2O7u6H83sIfrbdeJHdmpjL/Assq6ktI8Nh/sTEr
82G4G+IvI1vVvkVboUuekmYEbGSdAI6YuzE1qKyvRtwnJzq7fZqz6cxtHR2BVB1suP0av9Mb/dXZ
2Dk69LqLUTu5Br0x/16no4UTqIb1bCza0NqltXeL9WmX9TtLhy1YQ0n9/OH58OAH65NoLNRAli3b
NDSEB1XDdCF3We48Jkaz8wsN0Xe70//UuF44Ybwrua3COMac/Gg9eOiZi1PVElrp2dswsc/L3N3p
hblw4S+5IT1+kqZfeledeTGSLfH5Ob9fsYC5fHu9y0ig9+0Hc6uyrIV0uZDyYlrXT52TmNKk85VZ
bP57d1c75KorgVKjcnb0LUziLxZzs+nGq9z8rvnOji3rJMgXmWnjWSovhDns8CDvTNZBn5/q+yt7
7ZAx3xYpBKNYM7cWhuUusdZjczZgcQs5zSpy11pxtPc+TQO/P5O4Gd9eVa0dB3+sWSfiOlEJnoLN
8UXhHKcrKxqxLp+rQmLcgh40KVDSALSmQWka6seG8vtNebTbb79BmtZlreuj3Ea8LRMMfOFAInFE
r5zrWXCN6xoqCCrbjtIj4mt9fo0/2Fr5E3b/6vmN41bFRDDIbQVRJ7Lvp2e3cG8rzabAGXdoghZW
KhZ9Hl0U2dHr/dGtPZgDnUBl+54d3G3fNNmcPmCV3gJmQ+hL/00AaifkJSZEgu2HsPHIhjIue+++
c+uHRg8vPPrROiJfDy/W55fho6fqYBaLCz1okDo72zzWHt3WW1aGuQsUHHlEc2WJsivFsFNd81hf
8P32nHbo/y70hF1k3J7bTgufJFuPiVWeEI8xzVdS95daQORLdhewGP78BD+8zwcrrMr0PFNIRrjJ
kxMYykIzc7yK964nF75WXXQDzeL8vrDXivD+vbnq0AGU+I3Zd8IRVOztzhvNXchu2WRSnaZFmdo7
hc1KlbfukXP84KrKabS9GssNpIG4jAyx9Wj9TRNGxnPajzpv7wFVqTJzoWYZlbowTffPY/63CUGn
A33L8qEMAL5X//m/fx540lW8+cPyxbFy2fzA/fsD+Wz9l0dk+pf/t3/50/dyM+T4Xr5lDXMLn+YF
B14Xm9nxY1f89ePT42sJpzb985/WGEv/Y5JOYM4FZ40a+pfTXUx/RWgI2kno+G/NMao9Wd1BBU3i
DtCok33tp6xj+iviPxF8UE6ACgEj9NeJX/w5f3PNPt5Hfjvt4BxGbAKzWYPCahPgYR7UDWqYWzZK
Zo1ixBHrIbI3epGSmNx0z9o4zqruxspJMg317lvFXoujBspWjPmZniZykY3laZy22h6P1ioWurE3
668vV/IfjaYPrVWvR8p/nrc/yrrBsbR/zKt/wXL5/lhzH1/Gz9/j6c8R9Pcf/2cMLyD9k2Xw4wH2
U0CMXOCx8oMSAfFf//kXbOH18Pv5cb/0wyRq4oCwFHArbIP90g+bf+jOlDlB9CUSZoNB+xdpwfgD
sRjWSYJdlN/0w/iRVfTISIGgFLBPejDcPht+AB3elBmTT1PHnEFgL+wGG9bCwfgrMmlpQg3LL2h7
r6JaGPuCSnJJ6+ApqxEO+lj8UOQX+VMd1g4hUHYGLA0Rv6Xl+WOkVMOyLtKRLBBKvUF4I80HTPqp
3lt7HGv0BYrxFkS5tiyjFAIQQ2gj/JL2ZEIHtO31YDPqOvpJhaJ9ArecIlFEU59Gzhp8Fm/Wyrgc
Kty0nRo96nY6bJOKSLZ05NNocebzxMp96G5kvNgC5WNiK9FqrLpq0ZV5SwoQij+RR2Tw5O4wHzN/
BwaMzWQwEvYwTiS79AEGEfS6MQjOZGSWW1vGT4BhLieDBqlz35MxeApsjFjTDxyXbQYf+IOoEjKS
xq9VjLi5iorrxolPBSgAUqgIQbF6XG2tyB5Y5aNpymqQWmaerzrHFsvRsEAW5DVtUBk9a9I9MVJc
pXYtxk1gRk/+MGms/ezawwPe5xWumckpF7QOHqEyI/O+Cp+IniB7Abny+sXHlpdKeFPkKp4kdlPP
ZT0imqqzcdi5Zj2srQGq4QRRSFl7LjwtxJnU23JNnCdrdMNVT/scpkJU0CS3+ou8eFBqjlbF6cOL
eYyFopwpHVdh+lFm4bEDW50O3s4FSrDUUv4xZP1kBiDCnOutIF5SzRbMfQSxqfXeH6JuUSY+eUFY
zGbSt26aNPguLCVGGh0/FH2Xr+x46E+qGFPFqPWKCaNVjRZZg0GvpezBJYYbqw+Ucq9wezTHK+97
xWcjE5jBvIzCZxdGLuZXviN2D8eJ/IXjsdGRKNlFMXI/gtCnh59W+UOOCnmTqaifihFHCNNptsFK
Bll5Gjq9Xu2RdLLCzdoGXF3TnNqWZyBrHVMVqCAohqvYi/MnAleKy2Bs7vOOvK2AtvvINklWBE85
3LWZSVfBpw9xlvcpmwjltYtJHEtWel3xbcOiuk+V5EKt4F2NXe+vqlJMWV7Jk90QBRM22cIwYn+B
4WvqKFX9SZrFxspIc33m+JPhzhcnfgmPeXIEaz7nW6fRdy1DpWurl6Y7pGu819EqQwvMvhiGs2qI
gjNa/NUiAxQ9t5LIvG0Q65+Grt1Al4xEhrkuvtBKc1P3wlvoXnpdDjxnA8BTc1BBBuKA7JqYYRek
z2ZO8zUGITfHa0TL0FLY8RHGsHInZ0EVEh3qJN0+DPyH0cqVhfDSjHqaS9vnNkFH5FPqG6cmHxBN
DqFvo1mvWte0lrU37juTMdPDZ0YEYPOGs+nCBAaahLwP4C9oVboeK/QPTgRGEZadt8xQXM9DDxpL
R5bkXAEusjD1olsUMhxX40hXI8W2XfdMCOxleItccat1kXn+9zpzvumBUZy4Inh+2cPMcd9Nji0E
EtbMw8Z9YTMt4obWgbCQMAW9DU6kxwVoZIzYwuOIhZMC5hfjLVfSWqJl2cehYmyySYHc4rwgGFob
p/2r723Q7fskwucZt7dxiJweFBxRUZPPMgj4apXjJ/MurIkzoP+zBVeIT1Er74ExPZWa8iiVNiaJ
qQjWqZX2JwWrfRKj+UdGRPM2YhdjPi1kgKO2zLSUCYAfpGCjCw1DPpjEhSlhs4n0ND8HkU/cd+8W
903GhrGUeYp8Li2f8gwDRRsUIF7bZv8ybkzAJdPDBlZS8kg55ajNRVQOG0VlkPXMRxshyQwzgsBZ
m0bzJ677v6Ag+bBs+R9Y4QLR/qwAuXjMm8d/nf3o/kWQbvrjTbX78qs/iw3T+QNAO5iiKTHVITnm
V7Gh/IEtEfoBQSS2AeXi72JDKH9QdxIAzv80fgsYIz2Hn9WuQPpMGxn5PMgnQ1HY3v8n9QYn9aqp
QXS9bhNTRzU66fHBMRws/Tq9V0SPoeu0kpoNH1evxXMKkm/z6uL8rLJfk5zerp1fDmMSc4XzhPrJ
woH1dvWVuGMGsSmXp6LO4y+6QsSjUdbZWZmn6Z0nVOMuq4W21dVEuSt8yzoCkPn9LJ2pqkcvbkze
10MEnWASQqltevtUGeu1Gkn0TX139fk5vncQwJFUgBSDwKqma/Bqhekrdh1nqkc+tGO6RLbTA481
jMOfH2Xq9fzqQk1XEhAYMyV8AN4YvP/eHkXgynedIfD3St/1M5FiShjJwloImRwTQr13QhO7gGwI
yIso6t8eKmoKhnXZ+PuQF983J5NixU40xcnnZ/TeYRzgYi+LOI0dwLeHqX2JSajhjPo2qZd+l0xN
ShQjnx/loLnxcuHoe3P/uTuS2v+giRaway/wHPl7D3jzvtKJ5cl0JV5lrvajwzi+KCtLLvWmkatu
8LNF248ZqQ2W88/Hoq3qGGBAvcF7OERatuS6uKKTiFsruznxZWIumtGO/5HD+8+zZW3BiTKTgAQ5
aFo6Q5q4PSEe+yJSvnc2XTPHyi/NHKDUoBH+8/nFfecWkkszZYhM5DrwdW9vYcM1LwPH8gn1Bsbf
hGxqJlVfHOndvDP0bYdVPq51lUbAIZ7eLYPW0pIy3OsjCuveiQsyzYYfnQJP+x+eD4svbHzWFORp
QOc5GJJJVKqxlWMDo3hzW8LaEBq7TqUemTGmm/DmWaaUMnCsknZB+4KXwNvLRj5EEkk7Z8YYk2Bh
kSv+3fJyLPJNIi+zMWz/6W3ieBIsDDdIZewdHm9Qdch4rKf37hhECx+lFsBy+dPV9GEH5bfBgM0f
Tgn3nMAEjDgHQ6+Im47azpjCo011UiG18yyP9OXnt+j35/nlMPaU0MJLkp3xtxcvA3dplMTM7nPL
SMGY07YMtaL/HmA9Xfm1p51DBbzUZVE9Q7jLzl1oQPNszIbV51/k99OF2MjTDP6FppZ2yFUKzJjt
OR84t+EboAUb8Z1y9Rjl952DMA8TUUlzjDbEoRY7rrSsKQIeMMetm6WblsFisK3iH48PLuOroxwM
+6yC+Bvrg7+vtQg4gGb0M3iw5ZGj/PYY80qZHi7qDrr4pP+8vXHO0MtYUbNknwi2MjyrGx5YrqAj
UXR58fm9ef9QdGwgTVEzHdomlEx2MrOVZD8kqnWt6z50RK3o6tuI3DzjyHvsbeOQKRdsK69921Ax
wDn40N+e11hW3pDZJFIliFl7+ozbYhJ9u/UAOx8YSEFmjEy79khp9fvQ4LCEDfNQT7PIi8jiVdmB
xKxva6/P9pIsrpmeoM9iSXks9eH3K8lRaH7ZFLI824cFnPTTMBeqme0LR5X5vNVEk+yKsXKB1NV1
4G0/v3HvXEuonzzCcMJAlBx67OxQHyu0R/keAZYql24xxrexbzXuKpGjPPPsUX4fRGPRihEwfD4/
+O/TMsUINTeEJtBIvKbf3kivtI1M721Cy9lXS2nKxIQNx9jVv/p+rD9gkwvVIy+c3y4vvW3DsCbs
OpxTeuBvD4l8ta8KL4He19O7ipXYuxiJI5mbrmoekdb/Nl6mNjqWYIPXGglyh3WQUAIstnlW700Q
xM9GF6hnuVKpxxxE75wR9Q2TCQ15SmJ58BYgkGQYVeji+xGiPDSoKFklTYXuVbju/T+8XxOqHWen
AruBMMDDsZlBpzWEWTb7UtJFiblJJ11fiPkokRGTZimPVHDvnBq5aay+2HVQLU2frvCrJ87L6tz0
narZC40TqnKnXqQlXog+R0P8+an99hxMp0YjesolNpk3Dw7F0Ct7aHfNnmpIfewUklWE1yanvWl3
aKjLDDeM01pLO/HMIylcxkvA6pvyZDq4Ma1B6aDwHj94DswcFhB+DO0cZ3TPJisIe2NZSfzol56T
liilWZ3ibilGdTz16PMYJ0mZZhnssNzpk1VY5Ki2EjWpOjA/o2LVaNRimh3zxM2h7VUNPemFbnSK
2NqWVRLnVcKVRA/pAfkzm9a9FewvUx8PuhFvotzNNSipIqvWeLPLdIaBvKgWTR+oeK6UDlu842Sh
+VCGYzLMcyLo7+JUC6KLqAlYjWnwJJGcuFUQIryk4ZRdq0GD7E7JW+JzyxYE4CPszg6eKflz7oXf
1L5zHoVm9WxWpUpv14mFf5pmMje29Feb+rKBNVMg8/NI0TYKVLwbvU6UaIFPBn5sMk6xKKTMeadS
urEz63s9Iaq80slh8WNLtqcBBvhTRenj27qmo70MWRoEN9ZgBqg4mKIee32ItTMfH0Nw7ldxPyyD
dJQPFfX8ndBYOaxHJ6rpVFpd5q3HCO7/XRwh+iU7uQ+JQoGSKYj1HVxXvQw71SzYtEaZej4arehQ
qTv2o24MKlu9CbZ88kerrFi4fSPHTWHn3UjqTJBNgsFWIxU4cwxCcowwSOh7d6FcuZror0Xbq/Ei
V4rwvqwT4macxk4ydspzS871RjeShee4wWPug5WcFejm/HnNEnpLTmYULtSqUkgk7xMRzpLIrZ7c
TrOu6q5nRcbz2wanSm0gmcmxIf4gFkqi9h/jNkAsOUkfXN8dksVoidzYi7Q1u1U02t1E06h4MJc+
FaINE1WQeFqIuLGffDM2wplAM4vcnUhPkj1yeyT+NBNO9mSNsnqyygxig6ijuFkZVedFl0Rgan00
8xNFe+hZB/k/RtvptI0ITHzDsavE1bJv/dxmC8Ciqz32AO1XNChj5OEaLYNVRfdUnUsnsk1/xiop
Gil6/KI/0Uytgr5Q66bQEbpLpKaB09agwWoyaxd1pIh4UY1dQbs4qqN6Z8U2GvoWen3zAI8ei4TT
dWRHQ/Aqg6Wu6Xl3ghq7qKrZoJMXupNmZ3HhhclwD9sqCXYlGvtob1qiVr93Lo3TfBlK8Hr7po/h
cWWVROqQVIWrbWtYggEOEjcXj1aLH30GcTWGzaApWbxuq8DBBunF1iXtG1/684CVtjKDFY7JwXJ8
DdwNSZ0lGh23zrdBxC/PhlAG8XJk98mb5zXKpBMM/7B0LZggOC54TbnLrlEg83qAfwHD0VU6r8qy
RhHb5poEzhxH9Lfp95Tp7ai2lvt9VOvUux+IcAUA3sden6OCUpAabPMxsnTaJZJ9hMc8LswaJX4T
DqdiAj+tIzuh4VDnel27s9Dv3bxcjP7/4ey8luS2oXX9RKxiDredJmiaI2kkWeMblq3ADOb49OeD
9qm9p9msZo1947LlMhogsLCw1h+G4mc/pVX7rxpCB9PEyYGxVENKaAfLSvFLStXcV9TemO+ayLCy
v3hyp2AoBw5A3+yq2u1y78M4NsZdNrFeD7WdT0RsimxD8VK2YaUcuqTtio9DnnjzfZulZvbJtGvL
2ysVinaPHC2ve7SzsI/va4RErb1dR27xXEzBIH7AaJjHj1MtHIsCd1244z5RYzH8muqp6H+n8aT3
n7HDDls/ScyZlzKZjHFXYmen/8p1NZdOZaU1z18mMQdgSkF3NP1jpalu/SMrRrX+qBY5XnAqmyBB
7bjLvMd8QjsSQxM1Q2LHiJ27bJiN6U5Lujy/1xJN7849aZ11apssLH7nVR50Gk0FlVhxyCcy2Q7x
ktF4CkLH/KHNTuz9E3CuQwSQVXyMcNIK010hXA3YeJ3GrQEHxrGnQyoSbDX2JeV6KLqB09tAdkf7
e58p3fBEwHMCelhJlB4UPUz9ohk9RFsSwzUPTtN7aCbmLjFaaYqfnidAxLn09sYPXk4rE6ypnUMX
QUjROpI65OY9Gt/QXltsZ6T8ZO7w2XQ1inepUM3fog3QJhhyq9J2nZEW2XHIkvhvbgGjRjLIgsdS
Kl1EJwi1cgDiRhwf9MnN8lM1ZOpHNBENhH+qzmSmHXZ+X8w2in5U+QCNCXCvET9VmieInC6x/eAO
baf6rSUyRBBELJoD60LLYELtB/neJix/tkMTaIcCdGcpC/7UsEYlMu2PYgR7e+/FU6yJ/ahUYMYC
bHXgJgezF6HOGKlDuCtqzRifktYJecAWTi71LGoJQh15ne3V2jAa7MtsjGzmFrU3c5dnOLhC20m0
cNx1VULMs3PL+lTVYxLuQ60TnyH6pajwp2o6PUc5Nz0OvlYDc0q4Yf2xrhA6RMcH5C3OmcMU74gE
TeF7pYH6cVvTkz2YVmVX97E2aMHd4BSD/ujUUa98yo1ypINYqeXfXCT2xyijJoroPdqUuyQcu/iY
kbr9jeyhmj9W4B5pPupG0v7sIrV6QjwU8Z5dHGX6fEd8sbCS69K0H3eI++JwHcyBJe7GSm/tfdFH
gYlsH1kLpAtJ/yRmQ9ogmGNDjMt3AIPLTWrU9h1tsA+Z00vpygZ/E/UDZawBsS2FMsapdtzkN+3e
JAbYW8eIJDXtt6YuR5qE/Sivn6gGRbd3y1QJ0DctRh1nMvyGIRLXufJZGFXlHXEeKa2XKgxo+O2A
zxMmGjsqmw+jyMqflsxNHuCGODB54yihKDKGpTUcdI7pQEdNM6azpuJ0dSpnQcwKqLRi+UPLnmMh
EiTGc/zd80M92GX64LVK9C128tqEx1c4L2D0YxjxqG8Wd24XeD/jWNPhONf6wMdrA9mzLufwn9TW
KgTKSQPFKUtSneZ72Cb1xhNtNQV3KJVaeGYYUsnlIgU3hFHOekCsGVyc8sxY+V4hVHpUgincKO+s
juQCS9KQ3afOtKjq2/oc9kbrdGevzOd9YcTsJis39sxzq5K0OhRPbNAfOhXbJfJDDAVCY67dnRGm
LMj+VPU7HqPzY4zm+RZoVz4oF7k99RSI8+je4RG0ZMY2Ogj7ELvis6sgek6X2E38WbHTRyybw7Pa
jXi/0Q+Gs5LGXmDuyjDHw6qqxXNVp9qnmgxK33gDrzxMsSqiIu4BuqJAuXjrlOpYqdQy+vM0IAY5
B4P5aPZxsFFZWBsFrx8kAiW66+p7zvGsgMNglFnKuylVN55SKonH2++2qxKC3JfA0QDZS+ujpYta
HI1tN+nWcNYHqiUxVYw7tUbm3NEyOrpNk7z7SUqajqg76tA0BCkpX56HAShAg3E6DfrEot3Oh+Je
QLFm1vTy8N6psWlMCkEoZ6G0uLSmnRpHFHNmqudErXl55k2jY5Jn0JI6KNXgBPssoYm+sTeu38E8
NFF05BiicH6laRo6eVDpWuidzW70pnOiWU18p7Qiqx9mww3KY9O3ov+YeVzG54zembPxA5yr80Kh
Ht1Ibg4uDmSqLhe4i3S10rpYOdtuDYcULd/nKVd4iDZaD3+34YGM40IQbzkmX29XHuB0IRxaxZi0
g228CHRWZAVUV4rgPLPLcMCtG0wtuXZuf9PrUXDxk00pQFbSQVr++ZuKhqoH04jHQXAO0nY+TaYe
HR2ZYdwe5Sq+YUUEfJNCF2UBz5aiXW9HyXoKJKrXO2f0wOGz0brCnxUUM59xy0fxakKLoRb1NKx2
erecJufsDJ12rlThPlMmEhu30PUo+NKxHWjw05OiLn85ITcsUbQVg3cuEwUr0q7HeZi30EbEul42
Cv5UIjF5ooMNKvVyFFxhkEHN6tAv+wiqVZHrvAXNSoGAVHlb1JGVKaFaSl2QLpH0lFrsc6d39JRX
S+grWajWz4KufX6m0GpuXKtX48jaEhFL9aQi6x8Q8Nu9MM96CtZZ4wInoT5VpqH9LYxo3rjmrk/t
5SiLbWAjrxJ2HmmCkauvHYi+o27G3n2uFMEXaS/KLYPe2O1dfjUmDam3K7j4XLM953jK55Hf6r27
62F+okuvOAUC4IE1nxo3bDdGXNsgtKCozCPoDMhErvWb05uOrQsGK4p8lAOybq+nQ/5o0OeJYXNN
0Y/b07v6cJQjaftzfqnsSi+Ry8EmfUiUNFQjP84dzXc0/DHJ8sfy9+1hVlYRwIyMEliioVe66O41
ERo2WtxHvojs0E+KsuDxqInnbs4DqPstuC2zG7YYNisrKWE6JF8mjUWq8ZeTo9CX1sXURb4jAvFQ
WyKG2jk6h6pQtjJYeZAuEjC5ji6ChIRD0PDLbIcOhqYhBxL5Hq+iXY3AzxmZTvKtfA502LhF/OH2
iq59ONIemJq6TYawVNZxQo1sutAjf8wN5zvIOO019cxNT9+VaQFaJoelb8IEF7tfRXKjHA0n8rVZ
r5p7BTRi8Iy94qZb/dp0ZA1epYlBu/mKAGabfZ1CKfcr0IQPOsi/ozEl9fuPFqGH9wXxXbWwzbjc
EGWL69lUNLEPgCi898CE7OwxEWcns7dSnLUNwXawCB+kGjSCLofK6okC3jDEvqXWn9vM4x0o0nTX
mN0rvfbvtzfD2kaXbQXclzlbvKAuB0uKyKmB3cS+aDLzGaJ89QNpBSTYJ32rW7L6ochIVQfoLenw
ImCITGSF0WY8LzQjpIqCNn2D2bcT9V9uz2l1IJ5PtGAJG/RLLueUAW8URmvGfhBI9rqtOPY3Qx28
9vj+cSRwg8uYByGq4otxePabeOUlPjje7i8HbHYL76PMxHuTMslEIR/jGPE38ICX4yCGEuhzx4Zw
IguPwkjTT5PjRi/vnQ2tbqmXDqVOfqXFKE0bTZRLKryw6nF8yqpefcrtdMsD4nq/kZ6CRoK549hQ
JRZhgfaN6tUUT/wmzJLXOe6rk9Uh8rzLFHwybs9oayz5lnhzHSZQtRUX8QMfvdL5E3BE81A06nCk
XhxuhIfrLQcznMIzyA+k5Ql3l0N19CuCcBxjv82N4FumBBpygrHz3sedyygSJUrhmtGWhg7QKQyz
jvPE79O4cY6aPXjd5xogVL/30tk1NvLN1UnxqUCFWkAZlrFBDbTQsTqDmDcMFKipX+9blMQ3cmcZ
OS/vPzBCBATOkQQLLRU7dPm+sDrCQtDHI7VJUAcV2bPV39eqWzx17pA8JUqk+KZZjM1p1HI32PgJ
KxvFZVFBURoyD10SmK0mgbU6VYnvNDT9qCBipb3viqT4SwsxaTrc3pZyL1xNGO1h+criOlEXuagZ
muUQKXXim53RnCjKUVSxyxYmfJo82knXfghFo9/XHhWm2yOvfFBXJTCC+qLiwV+XuzTuwX1neZT4
0AgyxIy0+NgN+rSxS9dGwbgRGBTwFwh6crXfHDvLHWmHVG3ix8Dl/rLVJMoP/Mt4y6T9+p60qcXh
giVhIdzKi9kEVN4Da2Qd0YmcX+zWLF8SBzUrOyBHLOlgee+PJ3C7SHrphINRNRcRMnemYQ4HJfbL
Bqzm5Cp4FzWK99hSn9wIxvK3L/cIqDnelDz3YCEu0g0hsMJLzCD207DpTpyJENjhuex19VuROKhN
zf1WgWHtEPz5YNwBtgQiXn62gX5iFitx4iN6bJ5y8t5HRxmVXW04zUa0XDsBVE9IN2yiLv6sl0PV
cctjbCSOdQjkv9hRlX3APCF/HFppBaZZiYWiY+k9NqnTH28fgdVZYvUkdybV+T8in28250hjD0n4
IPFHzW7+NrwWvzGjgSZFezRot6pxq1vU9agYsz0tItzlRKMoryaXMXy3c7V9UBrlIZrT9Ch6TXyw
1dl8vT271W3zZrzFtsnLmj4LbRg/H7A0SJzsV9ihF4VVIroeZo7tbprlG0/rtRWV3lGegfIDifGi
mGOILBo8RTbaggBCWxK5w66POvEaRIaqb8TOhYgGCR2XxNvRFluHLgj9+URPfK1uSkyNRYWBSK8E
H5MuGe9EIiJQEfQlp9btHNhghvgLxsFWZrHQEvn/PwOyhCycA7hbvkq9IJq9IXa4iYeB8pjIHPGz
SiPaG61j0EDsi7DPkBwE9kATvhg+oVobfOziMrzPSyN5GGt1Pka2sMqNEL+2A3SDLISWiKabS40K
120G7GDUxJ+0LjqmBa5LJ2w+6FdSN+1SXLCdf7nsy4035eomwIEHHBTPCHfZHKEUGsDEA8rTWY0/
F8L4NieBeqwyW9mIHWu3Cy9lsiyJzAaUd3mkKlepA7cldhjjnO/6AMcI+JPq6fZBWotQPMUBnvxJ
TZYw27ZoUtF0U+IXFOp9iIzNC/bLzZNuDvnnGQ3kD0ZgtvdaFYQbqLzVlYRwzrfDHAPqz+X8zDpV
y0ZoiZ96qXX0mlnKOvbGIzXuLZkH+b9aXjIUsHVpo0whf4m/5QLrYtLw1J/H+lfusVXbppp/NZWh
v1KpmO4iCLKvhVvkv0BtNBuwstUzBLlZh3UEBtha6rXjMVDxJ7i+1bwJ7hQlb2FBzIkX7fWxrF/S
Mm7/cnIrA3c0aD/H3HqdRG+eSrczXmpVAb8SWcO8EUHXPjwEBsuzIX6T+8rt9+Z+SKepppNJiqQW
BqWeWtPmU1DO7T/6MPUUFiDY0uRuPivYum4syOrQdIi4e21Aw8vsbDDS3itU2m9OESBEFyVOQkc+
AbYBOVcdUGMGQj3uNDWF6J3lGBJtHK212GF4mGlIf23Qy4utpxhBxGOgSXx9TrXnCnDYV6gpyVmT
ZNNGjaw7L+qNaSOrWrsjgX9De6DgIc/05Yp7VTJSKygTPxNmGe6sAofKHdAS5bmnrvdgCE3ZONxr
R8yk8sVbirTfXnoUhBOuUgAsEr82NCT5hlyK/2ajgvabE2fZVraztqym9OGjjEnnyl5ckP0cqLmb
eVxZEeT6bByqf5s0BHnoRXF0GobB+x3x0vp2O4KtLitEOwo7VDHRyrhcVogWnR3Dr/O7fgTeM4cZ
Bl06EKA7ya3rTkanNV9vD7m2rrxMkSvgUYRf9yLbGdukmBLIg343GuLZwbt0OpR12Eegl830038Y
zILUJAu0gGcW2yYO3bmdBBJlvVVn36yObuSpGOPs39pJw+h4e7A/AsrLUMlgqk3fxZPKJJerOXqi
qTyX1WwK3jFKkg57hb75EYDQvLe1cN9npvYpVhtxcBI9OkyzQ7E6bJwC73T8C2//HDm3q1/DIpMM
UfWkinL5a2TXoXPiPAUK1KWvQd62flpEdNHId1zfSMfquetSZMQNYEBPlkvJcuMXXJNuyMMsYhVg
YG4qYvjlT6hgnlSWwk+oU2mIgLzk+DT31nRIqnh+Ll3cVPYA5z62Wms+KbGjYXevdeDYh2HrHbgW
N0FkULXmSUZHUZ6ENyG7D5OoMsI69RMzck/0IYpoj7l39aEr3enUdZH3wxzz7FwWhb21L+R3X34J
SShFXFs3AIUs9kVTdxPWCCkWFDnd8B1Ry/zeukn3XWmtpN7bU9PcGX0XSRvMEvO+TFQj2sEVJNyN
oLYWZXhNUcWAPMBGXeyJZMizFFXA1Ne6CYByXFMN35uIBUp/XOqTpzYNg9+KkqnzRu63NjI0ZJ1q
v0VEXZZBW+YlFOKZP/OfOLuwFGp07JTWxGMDpNwOn6Ri3yF0sdXbXYs3kFFlgwb2NC7blx/eHL1i
MgeFm8MqsidtrIa9qYrqc6/HWxL5a3OE/scWIzFjqotnh2LPOFhWKcVRwDQnbKnFnqKW/QDOQPmA
g/K3RPTqxrquT+//xlxkuo3lAmwuReqrVMY+DFP4GWgb0rtFmT/cjidrdwVVSzpsDh0HeJuXC1kA
Uq6QJE79oKgcFCT0dJrvKoHU2d7RRdihKaHUG9nO6pjw2FDfgScFBOdyzMAzYLRMJZ6/AnTYzmzn
TtlxwiHbpIZ3LHpn69pfixMklDK5ctkxyxrtqMRdlRp66o+xpR6DvDTjvS6C6l7XU/vD4MRRi4BK
3h0UD6fr2yu8un/IqCiryGx76QUa9Y6KHh37Rwkxg1ED305GQGR290mJg+Yw5Vt1jtWHMlID/zvi
Yn2F52SaOyapL3QYACap16EpqwARY71+dJq2P8yOeM31ERextp/v4qjTN0LS2lMNjSIaFkC5gGwv
zic1W60BK5z6ei6su9hTy51rB/1GuXH1s9rYuP3poVJ1vNxI2RwZc5U3qR8JJz1Z1PaR/LHdQ6j0
0VMPRObUt5Nb7pQJ9sDtr7p6Qt8MLb/6m5vHjlweUIFGM4NeFoo0dhZ9rdwY6K/qSBrE7dFWl1MS
1uWhod25+KJh3PS12WQZWk5zgFdL35NZldUwblU31qYFbhu4mkdP9cqcUW8pyGuxfJhhhFRgq26N
7Yn0NqegUKuwem7Pa3U4snHJD7MpTss/f7OKpV7OcRK67FSbjsMuFln1FzD+5rdiB132H/YkbzvZ
SJOdGulO/HawbEwiRcwKoa7LykMD4wjhqTHa2JOrU3KJbux62idLfjXcJlx4vTjzW3oa6t6MWqHf
GSJqX4bGcZv/8IIiFYREDWYSTYhFEqI09PS8rs78rjDSl9Zsp9fa8CIEmBTT3TeUEP5DlYkHG7IC
GkBD3qqLZCMQmkAUYc58y1Eccvy8vOu9Fmh8BrlmX0ST+bEKmun+3RvFgxbJY4YCvJRtu/x2LbKy
riFItnD6Doad6xgZzUPg0jtXafSN98Vahgsn8s9j3OXS/+MG8GZbErEDu9ap/tQZFkldbzePsZll
iL8KJLvCWj+1epA/JQChy51VqxXa2Y3zPdMasbGb5LwWSaZH24adZMH+c5f9X7sJlIwImvlJb47l
Q1cHANyDXIW6UMez8aUVdfP37aVeua+QqpHleVCkbKvFmawFlKt+HsjpqLP+qxUhrLs6Vo85JJdn
IKbBCQqP029EgpUIR9lSUhw5m8g4Lg5nE5UeimIqH1jMk3KoI6cFZD3gVXG8Pb212hMRDvorRR6p
0LLIrQA9O0oh6twf68lMj1rt0YCz9UJqZBc8lyElJfdJX+2T3kqOpA05UuYhhFwEO85B1lT36Dop
H2//qrXvLLtmFqeYHHMJ8ZxrL6h4Qec+UA0N7b4+xghGK6o7qIDqA+D38vX2gGtJAvbksvhn8pC+
An/rwdD2SOhlPhkQzhmiRdG91KcH9sUgeWHqPqUBjJ9EB0lDZcW+qEoqNqa9ttcIlaSe9GO4BBb3
Gv0lwAwex5qy6vwlruZ/XCWb7hWzd15KK7ZPbLctir7cScsjZSAQSruZuehYvV9cA2OamcpA19l3
c2P63IWqPX8oKd/Xe4+awgFtm7/ge+GR3oounHYIIxnzt9uLv/a1SQcpZYNjpqm/iKHlADXOGjnV
ozbVCOUNwrQOFs/DX04t+vaDN3dWsXFTrC01VrUa7zTQt1fyR3VtRDYKkZnfKFn/VU9mVHfVxDw7
U18e2kxV7iPgx6fbE10dlHI9pWYaz0jvLNZ6tCajbsPcd/S+OEJBVe7UKYbXgK/GvaaP7euQKu3G
pvqDVF5+YXBaFDMphwBRXyafWRtkrWLlvoG/w18Ue2P4S87wrZ6L4U41Qizc4+kIkwzDdxPxOhsx
oD0tnfJBmzHecGt0rIsS+vHtxViNPJYuNb1IuSnhLCJPUCgxMRu+oHBhtPUKdoqAiAa04MAE7BUN
5mpgwHPs4yk8mHpDE1RMOxDnwb6oJjyz1CjZuFfXdiLPEl7SpBBomCx+0pRM5aBHVY4zVOhgt9AD
fWd1OkmjRtGRW6afhLaxEGsnULYd5Guavy/rFVpbRIHt6fAmp1I7WXWlP3hAZh7A5Van0QIz4LmK
ve/zMQh3sI+nrQ2yti1xM6IKTDKIWssiBGTxEKGnruS+baJPcBg6+nS73jBgtUGvmu+8KbLObK59
BUcd+RMK3zb08R1Bpd4jBlk9Jk09/Y5GMLC7sXaLn0EblvFO1Yfs5+1NI/fq5V7m1MkXjuw2Igu7
uI3RlKnNJADQ1pXq0O0h72lfjaw2542Tep22wiyQ/UwiI0XOZQciTUYkOGRvra2o2k38o8UlWHbF
o5Y5EK7fPSu4zqDZ5bZjsMW2q+bOgz1nAz3MTDQVq6io5jszjFE4f/9AHmgKlShA8rjEbRglipAi
pivuppAMDJyTDpC5ttTL5DW1+Ei6ivQvOxrSPJ3JyzCn6EbDbCkv0AAvYuBfmIcdgJHE2CrGRvQt
V0SeHWD8SyK96qX9P7dneX2guM1sqjcSKqhDoLoc3yWvABoWpz5IK+ejB5F2Pgq9V8PvpVKX1CIR
T/jRKKjVfvDatmmOg1JM72bHILpBDVISITQJWJQ/8k3SXEV0JGJlSH0nnrJjltrtQBM+LlJOjDaB
eKow1BmrTH+9PfnrEMaFBvhAQj45I8vUyQnjsCBV4VlXj3qwR0prDo9j4+ZYueUMjxeeWW5RF64j
CINCyTB5c/HZl8gHgZJgqY988drM5p+UA+e901v9nZkZ1RMP8/h75fXexmdemSlQXRp0NFqkftIi
bVCU0C67jqKnbQ4edV7SdziImcBq2xi9GGZuprobacNKXJD5KJmixpUKB/LyqyZRFuXpTIllVhGU
OHR576T32CFU6C7nSvfl3d9SNjUkmpKAZxrq5WgV1YAicHMelzYmG+gRqPpudkflq9u0g0+1vVU2
AsTK/OhAIo+HCPgfcNfliAVQCrv0gszX9Fa1H+ZWrYZjS/ul/Aa/rH73devwoILUBDGQcuuywz+b
SWdNuiF8I5uLgwqny+/zGrY0paw7ky7F13evJ0V5lfcEUDnq04uLDpWtVLhuJvwgsbP7uTWMXe7p
0y9hN824R/V/U8hx5WCAmwBELNFdOvn15XoqWaQlKC8LHxi4rhzKMXgOIArisDVl91bfeR+8TNO2
4HkrtyTlAQIwFQlwQsteDLWKCPDsLHwCkP5Vgb/9b1VF08Pt1VwdBeUktCOhfF0J8Wh1aHYJPDK/
GIviGBlNL/1Gt9LElVPO2kE0YP0kHE/++Zs4iuCnqMxqLIBm8B4+ofQ+e7shthL9NOtupJ8afdLS
jWNwPSj4VwjqHt0U5rbspxhRWMdd4wk/amPrMzY95ouBbMqvOQqsl6zo8OR471rCp+DFB0hUspaW
pIoEifKACkThdzbC9l1pdqegb5WNPsratKTALiQlRP15DFyupQhNM4lsl1FyB6K8ng07Ky8CxCBq
SsWzbpz+w6wkjAMIiEw4Ft8umQKnddE58W1lMM5RC0nTKKaNa+D6iPH/N+Xtw7sK6PkiSLaKQpet
Tit/yAR2ysGcHYOw77lncx24bROP0rQl0Da2yHWklMNSOkEkGArnstdaBmA1R8MrfSSg+mcrTLRH
WuMjSkaYxm1ZOl0fNReYEbx0AzQMwJDFQsYYmwR6GFV+bfc/ujLv7qbw/bxaxAfZefKkeRCml7uj
Qqlk8vqh9pOuEsaO0nf1Hf/aeqtZubILSa2xm4Bzzq5YsnqmQJhhRkHL13XIL33phI+aq//Ws1L4
o4Jq/O1NeD0cEVgaqACzBUy2DCBTYSIblM6DHxXh61i5zl5Rm0+21bv7Npu2KEvXue+feP8nB6Mu
LJ003oarHJ8JFXWeEWdgpNVDPVDLfaAmbXrk+vaeRJ9HHsoBVV4dB+ENW23468NAsIRSTG+Pi5WK
zuXwrgDaL7BH4ISjGSzc+q9Wm7+F4Kn2lTU8i1KtTu9cXi41oI4S50KBgYfZ5YidhQmXUXnKOaod
VFhG86joMZI0OEhb/ay9N2P4MxqOILxgNNZ3EcE0tYEsXWrKOc509Z4HWgtXOm7ney58u9wFxIeN
Ea/OOQVnEr4/D0GdZtNiReOxU4us4sWJdMSMPVKhKO0uDHTnZ61Go3W8vZpXB53RuLflo4nJkUtf
riZNWAMUhWTP9FOBzWinfDK7aQtwuDYncgM0MjlYHHq5id/cqeNQhwZRIPaHcR4OqTtpBzd3lUcF
g+j3JglMSNLCOO9SS30ZVLLISgTyuolfFWP5CJInO07aoG+00OVHuHhxMgrajPI9R+JzRagj2ge9
hZqc31Fe+VIAGEX2M04oJrZ5GIh/BxGn0sJDCbXwQ2cEY7Fz0lr3tpQ01haWPJZmF8uHLMhiYSNF
DcJ0BFNPyTEocCOusPpEdcjqz4mHTev7NwvwTPJZ4ihlRflr3nxGr+mtzsESx8fyZdjpqlrEh7YQ
bbuRnKzNihtBAujIxGhJXI4z1FM+gbMBUJM5CYKtXez+jF193msBLhr/aTCwIxTgeNot8dNBG2gw
OhgMEGhP1cBLwiPc5vrznOfTlqzp9XEjiHg60RLiJ5DLxeH21HDMo5CCez+V5jFGWwoR/Nl7b9fq
z9pxdQMHlHfCIkMZ4tBr7UGhB5pXHowuq25jFJGM5AdE2vhZt/Pk3aeOr8V1R5+MCoi2TLzyEgUv
6mO5T7dC8oAGRyinNi9QMby9Ba8uV6ZGoxVZcJIGOMdygd9swT4RQWTV1C7rrO0rpNO0XNkhPFdM
B6cv43BXVbLOcXvQq0uOQTljfC8eqkxzccrsmVdqXOWhHxam4seqop4UVALR5anz+7lsXnW05zay
zJWJ0mvSZRijUn3VJktokSQxyF/fTMb42Nal+Vp41fCZmyPBMxmlmY1JXh86dqS0oaDhCgJ6qVZf
uoU3jgMNinSk9nHwCqf5oajh9AWPIcTKbq/o9ezohdCBcYHuAX93FuegKlQzssHN+fmo4K2jY/5X
HoZyUiok4Zwo2cVWXm3ZNlx/RsjWIGIkzJt31pLun3hmZtt5m/nebAWPyP0icphNZvtZJ33ctckY
IufYxdrGXXF95k1kNjjvNPrIkJbgJ3QYO0QSaTt4wwwm1UuAZ45O/e60CHYmzF7eWrKzulTjsgVw
vNmhg5k686/WiOLfmRDdN9cUFWBUWugvt7/gYrvQI+ZJZ9BUAgWMNMryxM+gIRtFL8YzMTXY45VW
712E/g5R62wJMy8WUA7FjsR3EAUWQsxSW1gFPKWWrj2dBYLeL3Vc2FRU53gj71obhUYM9iv8Yspt
i0PezsgWinYaz6rZSN91/LATrNo2Nv5S0FdORh5oqsRgUyCDLu5QKxjGuois6Sz5POne0JJKPwqv
Row2rjgrB69vnHHvVM70O2z1stgBdbGfQh6Hhj+gLPuqhYXzuVDbajw2Ijf0XWxkAQqFcZOx/Ei5
KLsQRFi/a3LgsA+DiuLlo1kkSntuek7IvhjyKjvRfTaHO30yiuikZkFuPyujMdkHb1bLh9CMgBxV
wcDTbzeZThg+JbbTROcUM3Rx9DDKHPahWquslMnj7R6Ht2J6EF6Vf03TyJl3QV0a4/v2+J+1A8pP
1k+FiyO1+ESzrpVoBrrquepE8xBkpXfU8iw5IdNdHeu80t9HCJLjUTQH3kNLhrf+siqj5aliKvmg
nY2hMveaUVpHCW7cdbORbO0L7q03CeX/DKWT7nBr0yRepjx0Jnp7CmbtrKZtu+tCUA9zE27dnnKB
lqMAGqfbyBZEzGqxgKYTYSFYj8YZ1wsFjdh6DE6D02jHUEuVvT51v9tEs4vT1EOhux0vVo4XCykT
LAfw0lXb31CGPo/HbDxX2OEdsEMMP6l65mzskEWIZxkpa4K5onBHM4RS5GV6wEFQ7RGZhrNnDl/s
GE3H0VV3lYh+hYhg7KZg62VzPS1T5+TRIpQAClq4lwMqohvsWijaObFFed8k4utklluUuNVB/ihP
USSRad3lIF7RdC0G3/o5bIHwd6EWnYgX8+H2F7qO6NTGdSq4VJg8OmmLrLHNytZQ6J2fAUEExakv
58baAa6mPo6e9iabcOVTUUSDFI/aGcDc5aQcp62CKejN8xh52muHkO6DAS3+EcRCeK6g5p/GdEo2
7uKVOYKHZVioK4CsluJCiqU1E7qx5plHsfLTdOvg6zzEELyw3Kjel4WzFwF1c9pMafRCp2pRmbGG
ScMn0zXPSBqhpahY6cEsI9hlKNIeAppyGydskVP9z3iyASe1FKiLyF30JjVOc3sIAwoy5ySQBoGB
le+dsUHSGLfGHUrH46fb++X6A8qM+I9FBK1HGo+X48VFDHEQrYwzubDT74PJKNsHR3FF/aB5jVN9
aODpANbPcFPcyFWv45h0e+UaIIkEwr6EXbYqKd4wa9Y5ribsyUc1+BcgNGApcFJ3Yx1On03YjPtR
66ONALOyyBJVCjSXCgAsUeNy0gkd7XByEbWjnzocyiRo0Teegh1oU3cnxGi/+6NSNSFSWzQi5O2w
2EQQsqsSIizVLicUOyjk6V06x9HeiLO031X91P++/VWvYw3jobHIQxgALU+BywlO3hyZWdwqZ1bf
3LWtQBfErbbaD0uIJ5uVYaBQyYnR97gS1BtnM3VSWzlbiuULM50PTV/+M1jqb6s1wp0bty9x5DYH
R52eB826d5Nx3NhEcn9eXob8BKgrHFJmS9y7nCm4cQCfZDZ+Z9pddLDHwB5e0oLHAErGntsmuxJd
gfwOd4Io+NVpGiLGjoq270bcvT5HvO5oxPDm4llLF/3yd8ymXkVpnIa+VwXebqq7UqNP35T/2CUE
3DKBuWhGY7VVZLmevjTJ4/FFpZJH0VLRpne8kUZpju+pPdn3kAMwLTbLvFR3TaTbE2LLqv2PoU+W
tStno/0qtMr89d69RiuDwqohG1Fc1osbx3Fq1YkH4GkRWnDnJtWSoyWqYWNHXx9Zakmy9C/tyaFD
LI/s6ARpBl7YF4qu7oZkeKR35O68XnkER7BVK7g+P4xGfQw4BJ4rZI2XX5Ng1VZJ2OY+7iviFR9R
8+h6yXB/e+X+vEYuN68chsVD0gs5ymXdPcINwZx1pfDjxJ1tfVexeumurimM3nWdFv8qhKnOB08M
JWrYCrYOw2OIIsZwcAXaenap9g4+t5jsvCBK5f0M6ZJoO80DfrxPGrUqDpPmhcYDEcdJNrgba0tE
tZnbl7aBbB1cLlGedE4hOi/3E62z9zT/lb1TIDh/e4mur3oATtJ8D8IReOOrYuWI7OTkBcJ3sLjC
CtK1D0OQ2fsSGPTp9lBXE6KoB3pL6iazva4YmV2Aia9wgsL/f5yd147cRrSun4gAc7hlp5mRpinJ
lmTrhrAcmDOL6enPV7MP9naTjSHaMGALMOzVVaywaq0/9BrOsuMQKwcX3fKdZurmnCAKe4U1xRuI
/t/qvKrCVJRaPtZs2CI5N61BKtHO+OyGIQqaPmD44Sxs/UFdWikQJfUsyJegazPM1YI2jDG3UTJp
rr3dL4dOEbBuTW06PTyFvK94D2OpStVyXbLMiynJZmxcrmOoDYdeej+TSCc7R+1mTTAWecrSCeQ+
Raf5duXhT2ElTTIyFhTpn5bZTl9zUpsjlZ+9puM2FAJJb7kmPF1ob6tpmxakpwdvqa/L2NmXTpjO
cYhsaItK/PAFQgIE9QR6BtU7iYC7HRWVmMxAbL65Cm3Sv/NtMlRQcKs7pQ2u8X4zihDZm0V/NL+V
YbF8wmnwDUm4GqHap6Ue121zTXUDQl0/p6dhDJffwywuzl6RKw+ylViJBAS0QCrNW2tTPMfrXVYi
yuaqunn95ILSvsRZ1p9E5jzY9nsLxWRK7CcdY6qGt1M6WZow81YjVKLVT2qKsGCXmOKUURv6kCI8
+fnR5Y+mCskQlTteeMhN38YzHZzXldBorsCT7VNVWOW50JQHQab/MyoqhGwBIP+UUG6jWI0wk3zw
miuCieoxcrXCz0d7OVv6XO/krdsjkQFRhqRNhvMpZLbbUI6W2WO/uM11sbTwD5BW46eun5edM357
JN5GWX0mWl5RqCC9dIUmYh0S2+knfOT1FmcfcK1/Kdb4p7CH9Ot/+FiYpMizik+2ftg1TmlpELvb
6xK50csoDUAMLHken0GWOyAW3pFoLKydfy2zD5W4tdurQIiUrZxiCBUn88MnIhmJhDZL6TFoh6u7
OMQbpmldFnoXptnBROzy6jbR9OJowvj0/rTdORExn6aBJnnHXBGrNQ5wMYK4tjTXaPCiX/J2UZ9n
Lf6ANfqwkx3djURNATisxN6uS7kJZTur7J0GMWZVHN3OTXwtTt3DnNBfeH9Qd9a51ODn3AUtI+Hb
t+ucNKY3hiJtr/0UKYei1suzHhlf/kMQKpGymkD3dZ3BFqot7C4u26smX/Z9sYx+P2t7m2mTJ7+t
BFJfyRahCLk6z9sB25daDCw4dupzU2M708yYMJGsNc9RUe4ZFt/7SroEysgsFtNTubn/Va9wEqpa
npgZVRJOKXngLJRzqSR9IAarEjtr4t6HAjkIGk2KiFCwu41mQDUNi3lpoX8b9SWJVPxqLdzL3v9S
98f0v1HW2LDQg5qGxmp77ZKkPVLmLw9NirtWFUd/vx/p3njoIJDEkJgZYABuxwMHsV8oTLbXVkmG
53RczEPUTeHpP0ThhchHYvltIM+RXlYIEXrttUba7thq859agcnRfwgixXLohpCxrzP1pG1GJRqz
7hrqMWa0Yz9e4tl6PEkneebm4+OAENxgf1EedD3hVt0VwIT7QzMGy3s28XbUL/9hNBBgJceNu3z9
qMVMr7eXsOhQim2XxfeySbX9tiybPenUuysAWO0bp4xmiFyL/9o/vWf1ELoSpq2Y5yNPA8fHYvHh
9yxntoQsALJHHIs77zZKLqwpGUyk5XDrM05h3WF/5wDFeHjSeKNJUR2kqOAx6KsoA9hoq7URsMsH
7ZCmiXI0avH4CUcyAp5EunnIf66iRENqY1lkwRrAGemTniTqnzDhjM/R0mfPE4fQH++PSuZTN490
ykqMhz4f5S6q6qvL1S2HyplcwNiLU6viqYr7RvlljGexvIbjXDWv5RSG9jlxMHh+ohHdRw+n6FQO
qQTjcM8TBOj07bSOBVM+mUN9zdqOEm0cRdrfdY6LzQF2mPIbAkNi7wTc3iK8eogo9ZJZM+uEwvRS
3P5mk21GBiMOZamYxRkcw3LBnQ/asqMXxV45eBtT6l5J0DaVGzKl1U5QBUTRFJjcNZrVMT56at7Y
3/PFGKKvitkqxh91lkY7RQz5/7z9trcx5W/61+6LunGYqPn2116o+seM4tjRjov+tzkjB31/GW03
ujxOOOrpuEs339VXdN2lMxU0Hq8wtpTj1IKizpuo3rkg700iSxXTEWpl1HxWA0oGrR/UrhHX2ci+
FWYn/CVNP4pFfxZptZfc3ps96a5Fjxv6sb5+7leVtmSUdMUVq8zuBUGxnyCb54u74GX9/uRtIsnT
ixUNB4G2FlfM7XdSDCp/dT/1V7eqlWOKWiiEJKPzk2Vud0JtvhPnFjcyaGmTdGbDvSjmpkpsrIGv
YYnqV5Z64pj29d4GuzMgskAA4MCsJHp6dSB3zTRoiV4OKJ8kje5HffLXlIUFHtkWjtUPTx7VcRvA
AnuZRudqTZiYLDejqw+AkOwKlnoNVxVHPk+rDw3eu3tD25yXb4h60HG8RuT5sTovyZustivM8aq7
I9eAAGpYHtD2t9snzDEt2sZzh60jrbrhW8OTT+wkItupJRGVapzcQxS7NtjRGa8BPrF6tfM8OQ2U
Wg6dForLuFh7egublysVYhYmRD32Nn3XVbINuGmJm7EwQPlik6yRZ/E6cdMzVnDmVc9b52duhMmj
3U8aZpzN3ElS+pmn8+1ecKOpoZPbOlfhwo240AGKrAua7Bq2YYMy7ykvbfcDVVfkl1k7dMvogd6G
m0YxZFFfuZCbB/XQx5rtq/ru6bj9aNKigSY8HDn23vrZohjom3lGulzzGGr5sXV7VqfTd26Jdy3C
YTubXG6vm3MfYVj6VjTjoBRIsu7toGotlX47s3HF+tA8xhWQJ3t227NuTSoudo1+6ERCP5ki8FPX
6Ht3wWbdwM9708+mGcgps5a3sWMwHIVwlisib210dseWEJ3R9fkH2lythTUynroY5+KOcX7/MNjs
TkIDGgGbQu2ZZ5RxO3JTi3EIDisNlXK3rs/pYMTa2avjWD+xU4fpyLVruQcrnvLlVCud+aDYjkRM
gaRj9sFdSwuz1YOxscmiKm0wr+mCGaqVee4nLSaXisdO+wU36b0my+ZTAzvTIEe5ZL30CdcnbS8K
L1kW24IjpbRPuhJm9rNVWTltSu7IU1Ym+MiOjQM0wux1jDhNXsrG6f1Z32wi+SOkiaFkazmkxrez
roCSKOY8sygwILzDkZS/LKWl7/QWNpsICgDy0bxXqLHqwDJvoxRdvbiDizjaGGvVyzg72bGm7n8U
1q7t5d1Qst0KdJ5D1lttIDolPFo0N7xaXm/O5x6zs+IQ4YS7HEyBHqz/6PwhKUyVmr9Igykh347M
MRqnmIbeuU5eHfl2hNRykyT1zqNvkzxJcTseeyBLqaJspLFr3aPZlLnOdaBOFzhuq//pAGR5rke8
EL2iVH+8P6rtJLIoeC2Du2Qi+XC3o8oHxVh64XrXeHYzaCjIIRxo6OafbWTXHj3xuJ0oustuPSho
3rW3sVrdynGd7sIrXPoSlXVlbo9K3dYntTMt3KsxKQcqqbiFftKU2M4RvzeXnfm9M16aT3Q8pey7
bN7c/oa0tlz6KSyaCs33p0oT4pgUlXsaHDF/fn9q37jjNye8QfZLzZrbmbYzmOjbWLaRS7bFmAVt
qDW9H+PgXl9SPrwRZGoj2pOdcOAecffFM6UlU+jPatu25qUe5ll54kTMeQtYUQcTY5R21akRp/NX
NF7K9qykyRj6etnb2Yd2MdoB3KZn/dN2jVX5lTVo8wiNvBgG325qRKjjzDPEt3ZOTKIgiN4eU5GL
/jjnaYVA08xuMv0saqFVwvIqw18z0wzHJzWr3MhvOVAUf9Ts7jJToA4PyAqZxiUz+ynQit4eP4ee
HYbPqQAu91EblaZ91aKmbY+dV6OnMZWJaTyXulWlmF6bfQGALjeL7/Db5uXcmm04HeZ0mYpfhQM5
99JGahSdUr3vlqNq8S7y3dye/kDfpUwPqsGGOCVFgUBgnULcPblFNLn+6C5G8znr9AGj+ta2lCdU
hcPhwD4bozPzqpqnJUOu57Moad11vjbPo3dWMXRtv8f4v7upn/MaM5AQaZreDFplbDAaVLXhazq0
bvFj0oUoPilJSx04qqMs/HVq8HMaDnjFx+GLaySl+BROujp/8Yyqm8GkJFr0vIytVvs18lT1BYCT
Rf5L5ml/BjjrVk/vL7rtKf//jRhJzKhOroVcByfhgKmMOogRhT91mF75tR51p0ejwLSHrUctAE0B
UrPblV1YXVHnIh8DHuLic12YwymN9b0u0zZFobvEm8uAIis1IVZRQsPs5kGRB7yd60esjKpfWxX1
3VMpFHx1zK70LIrK6fDbo6OjNs7cIanF2jDWxDk0IJIWo6M0UJp0nA7pPJp+7DZ2ufNK2J71dBaQ
a0Wink4dLd7bWWyqzFQFt1YwZj2bbKj0/J8cQvA3Vj84ojbXrHrnw8n/5e2RREhGxPAoXYJOvw1p
xDpWo42RBUq2VPpZ75owP5VQgoeP6EIs7sOrkWcOkpAskje87up2SSqKNK6KOEKBfPUpH2btHBaP
ct5J5+jzg5KRKSV/8FY5RzmN0QLbMbxmhtlfarCRXyqxDE8qmncn/KDB8z26QAjIB5OKIbITsMof
dTM1U1xhwiu0Of3ipfhX4Ab1oGWcHBZ0SlAa3FZv0lu336qgBFXadpIG3miagbHE9sFRImfnE20X
Ic0giv8QPUAy8Pi5jQJYvcMIscgC3qfGj7Fplm+xgSuLUbvFWVHrcufp6G5WIOUuOuKsC5q5iAbf
xisnbUG5baiDasytDxop/nAM8UP4TrcqfmGk6iuHwvB3N2nTTqXtXmjZgmCtSMz6uoKT5VExtYPZ
BCVs3OGpLnMEdREkWTAsmg2nusyIlvQvowaR7rLQKdthAWzPZvqiSDLhCAX0ALrn7dDzSF+oGthj
YOrl/ILWdegXFGZ2Pui9KIjby+eVDLKGtIYZRXzbyqfgDd7ZFEry91TXy55U0vYkoebAUULKyBZA
rvx2MCWQMRhBwxSkbfkhDhXnkPVRinUOpJr3d9ubTfHtoSWh3bzIebqADl5Xc5bEbIzWSOcAz8ml
BIkfxV8aexb9wckXvTwO+ri4n+ouatUT+YfVfJoyu9f8EarK+EdUKNTPmnEpIz+1hOKerNAZP1pj
pFh/eTFmMA+fsSjzweqxpYECv3d16ClOHmlkPXNAAiQrkbn6NGm9CFyHbOb9qdluXvT/yC/ZS6xq
GhG3HyEy1EEs0OoCMtqh9Tt4w09lPA5/VbRff1Xsse3O70e889nZfiDe4V9L1PbqFWSEWTtmVroE
QyaGF+iKxWGmvnh0F0fbmcc7C9njFSm5+cjsgKC5HVzYZkpk9lkRqLOqPfXREh8gvGY7U7hNMkgw
OGJRvqcSytPrNoqTqMaiQKYNRDOIJz01628wJq2TQl3Q91CzPOZCzDvtlHtDA4ItJdORK9o8XaUi
fDR5PUFriPh1UhYHnRrp3sa587E4cahoIZzCXb9OZKJ2EKmSlmWQ1JQTPBoZF7BI5WFUjeyTOS/1
D4EQQOFDGhsvYTu+TKo5/jDTKH/J8Wn8QPe8PUUVMDfbLPbULTZzQLFSiitLzAhkvDeRxX/3Pbxk
1mdHaMFQlBQJLLfzVcXRn99fr9sosoQONBQMETXL9Q6hKwfBLMIxPp7B7C5Jpp1ccPc7S3WtVMnW
o4ROlir5SBKJulpFKW/eKtN7cc31YrZ9zyRx/RuJB9F9jBarUV9LwZP2iZb0DCVvcdz6kivu4r40
URnph1CkaX/CN3qZ/MkeB8ony1zsCbttloNUVeIaZZVTdAT9ebvUbY0moWhbcdUVvfHTxABnh6iP
r+iZvrP0ttMuaQaU2MD+UyteF0tAEfAAg8d9pZPSHgYnri5GmnnHRz+u3LJEkEGkmM3tgHLEhnFZ
bobrZHZgTDw9vlA9LR7N9iTDWOJyQBpTLny7nv61UFUz6zSw9Op1UWztpRqy4qiKWdlZQpuj/C0K
bBDqhLhTrrHMDZw2cPItUXjj+CK1fgpjeaoajGfsMNozbN0uBYpYLAT6E7JJty7TWWPK4zM3NGrd
Xpj4RgYdxOqaiEp3bnx//yvdjSV75dKXCluT1d6owg4KJ3KXV6VMURdvY/NQKdwbnk3B9/1Q22XH
sKSlDqplwFjX1HP88nKBCIN2HfvIPmhqFB6TpdnrEm+uDD4V2F8IxCiQcIivbt0ly8deX5g8POWq
4yjKmfqMUH7pDag7rVHVZ81O9khgd4dG5VaVD8XtY3iy3bijdKhdl3nuzkZJTTDOxF6J7m4UUgo4
JOCbuedvd5Qm+qiLK1O7xoZdHERXNh8MEe0ZW9yPAoQGcXJJ2lh1Hu1+mqcGPCe+Vr11CNO0eVaU
bo9hdTcKPG9OIQgUG3RlZsVIdM4u66510O9POZebXtmDgtxdDPC3JPWFF/UajFjMWWkPPDauuEgt
B71IAlsNf8Ul/de0ql+HMnzMqpObhsX3f/HWZfxYTS38cfhCad3/KCOsToQX1UerFHto8E3XQkYC
J0DPm4fhxpqnQz5ZmLOiXY0RM85Bd5+SqHxyYoRAjGb52izVj1CEn/F7eFBB4m2MzCZMWMoHdDXl
l/3XidvlrdWnCesDIYTwoothBmPslU85T8ZH81kGKeFVgGt4XlAAvw2V9SyLZWGRxMLTDxhlu37l
GVQjx37vHXNvPXLgAgTnGiEjWZ2DKgXnjnatjq2nhyuhVygvNizqy/tH4L3T1uZlLWFwvObX0KRk
MoU1t41+bUPHPWHD83cIPOLoRtlek31tqMZnAhFEYZu+LpASmha3cweZo6tDUS3X0shi9EsnsEdz
rR/yyikvI3YWgVji6VUM2nCutT48U++sn8o+GimDOntKStvpBSROHokcB9kYJK3bX1OUxmyZi7lc
JyuaD2XuIba9lMbDiQ0PUTBYErND/3atOE3vp42QGdWvJdN6jPrhhzU1e/IE26FwLLIeEd2hgbBR
waTlm1GUMeZrpNTKWYsGfNDc3txZKZuMA+kSsBi0uyXhnMv5dsLCMBZa7MXONWnsj7NrvQ5QOf0Y
+S7az3uLZTMki24LstQwJMEEAcm4DeZNyIkOaWddkdQyj2NhYntTGHuSm/eiQKuUEEO6O3yj2ygA
f4fUmwbrarVW49v64J3NTOzxo+9GoWgLbxU4AgiP2yiu2wLGgSdwheaeQBpWDBzuo/CX9zfynShS
m0JeksgC0DC7jVIDuzAXSKLXyKiWI0bw2mnolen4fpTNcUFLDi4MMr0Sr71JoafZ67tJSV0Usrr+
lyana5QYWf8nuihiZ+vcC4W2EwRNPo+EaN4OyE0QdG75IddCDKVfLfpwcUyajImXto92oRkVgCbp
gEpOxOv3NhRl0xwlqYJOo5LFR/xX0R5R0SfvimUPFnbnM2F4JFmh9NdZdqtQSVX1hdLR1IxUDF9F
qIlXze3nR299OSDYQ/ACeOjQqb0dUBtT70uMhAF55u8JttDPhvCQHXCnR6uHUrgBZBIWcuSaCBzc
Bip7dFySqIgCA7Whk1vrf1aI0j36oiKh4P7j+pCiVJunv2iihLqFRs15LL9gpBh/VRC1+/L+yt58
GDYI9SmNt5tDh2rdbaazI5IhW8pgUGnitB0ixo6ujDuLGk4hM3JTneRRQ8+BZyilyS2ZTC1JC3Vb
uNexbefqWOtu9KnBcm86CNp+JohtvXICJqTJj/GcjdG3ZK4m97OD3aX+EqGfNX7PEzUrT3PZoBNn
kwnXB/ql+rVusyH8ro1jvfix0dPLrTRlsHw9HWzjubYUt/XxPIB14/d2N+H9jHxyecHDNeuOhTfP
uV+5aqQcdex+pkNmk9yfwz7vbF/T09E8Veo0GufCG/vm7GndWFwijB6nFzG4dnPxnLA4JyijObNP
p2jSv8xFtYy/gdujV2w3k/sSZbHZPKEn68XPo5dV/+QcJ3+TixvaeRlTN/rolbGZnKVWvuj9yVzU
5DjWQHO+TBNPkM9hZsbxZR61lnKTksztR310LZwbKDDjeKuV+eQbXej9qArB3iXX9lTUCzCz8JOq
LH6xY7Csh6k29cyv0D0uP5KVTO25MdPli5p3zu+ZNuYVvzav4+O0KOYP16QOcnLnctF/sQfD6p8S
vH31Ayw2RfcRumjQaXbC2tZPNmCM+q+uENlnQC+ahqIJWeS57C1cf4sWM7Ag1ZBse5nbehwvU4dz
1DlLYbg/hTx00bJA4234PCba8LtCwRrYD9e6lR+8WAnNv6mkRurBXqZ8/gfPOUc/pLiq9IdyKuru
kNtp6HxZyBa9czOY9XAoi2EZLpZWWulTbzsTygJFNY/KK7c71EyzNaNPFVOU/PScMcxOKgXA+Ny4
mfFbbJWmcYCnmNcnb8wK57OazTnE9SGMv0Sj4uWH2u5qBQUptWmOg5OOKgtDDPpxnOIYW1Ro6OaH
LBsy7aUYwznhzTt76acewvX8ZLZltvh8DAVEQec07qFAq2A+gFtI43+WOerdgxe1xZ9h1JVf7AgD
Nd8ibewOdTSmX8RsTOqv+SKM11mdckycWWmah7SaraaHubSU6ogzbLU8971a9DgwUOv5bC1mnh77
2FSSQDNzJb2kPJOjC4AXOz4tSuXqpznuBQAT+Rm+N7XW6WdqHbp1UNN0rM9TldbqBbiL0A9a5sSN
T+/emy60h9LZj5N8+YEeoT1I9xL2k282oZkfEyRzfgwaxkvHDnhH7aM/MOlH12g061jjbm+d2r5T
7b81rSnUQ2y0egbUxNM/NYaa2J80teqqzIdc1v2WsW+1g21lkQ4QLtf6c9WZ6p/vH4Wbm9emoiRV
8aEqgxVdFyy0UR3HXKnaIKKEde69OnmyEkX/1vZI+r4f6s6pKxFM4ELRjMcpe5Xn4TxixXrXtYFV
9/ZTPIzFwRg04/h+lE3qKlMi2eOC582xu+6klT1tLwyw26DhHfQCor2FccgrB+j5GeHzv96Pth0T
oCVqmMwc+TgZ3+2d2CheqOZjKgKvGmf0yOzKVyO1Ob0fZVtDltUdNDZhG0rBhzUqERKZIyI+VTAr
RTn6mlJiGtTUEeTaMNV04Weu4canLitE8ZfmzVK7MlNCYETZWHUfyzyrpnPeQJZ9zZzcEj4u1uHD
nQtgH3SlYZPyaJbo1du5QHAhpBEz9EHmDa51LMZR/WBN3vSg4TrcLTjo9Ae4w+lPU6y+jaN3xjTX
MOyQ54REWmfxUPhAQ9OvdHDM0wQO6hzZoox2FtamRYzqKNB+A6CmNFFa81zyJJ7CfuRN1DhD+Ow4
P1NtxLst6qAeZyVQibi3fb0VysPsKJCZkOBBFSARjQrSaryRiljVUtv2tay16WJKszoUn355f4lt
R0c+TEng7XFkgc+8ndTWWIxCaqVdDTdUzrZiGh9SuqBHq3bNc57pH/IEyRyvG42Hs0oycR7l6H2S
z5Bh3gY2RMNFaPTedWyYvwis24cOK7qdrH9zKqBDR+mDt5I039t4LPL6a5rRVrxrK8L0s5c56Vkz
a+V7HwOAQp1h+fr+dG6PVTYsZXSuE4mcWHM0tZpNFofeGHD6qlz1bXpMyR/9WEx7vrF3QvHAo7tE
9s85tG67RhHzFk+qCAprHo7o0mVfUc00PtSVInZ6k3dDUWEGtUjHEKr/7bdS4mb2xtgUQZtEk3Ng
u1HSsaJIkGCpbWOf35/EtZkaNwV1dJpz0iiGx4cpf8+/in1znfeqPjtj0HOiFQHUTQV7rCW3UIR0
sXY7dIL/7Lm0Wkf3K2NQm6+uiWcv6MY6dZD/1pLoCUd0OiajFid7tZhNes/PA7TNacSRLO1mb3+e
Oyp9Dy5/CBxFSw7GmJLs0Ub7mOgeLSergZ45KXsdhjs3DgVJWEBQzims6fJH/WtOYgOVj5nGa8Ax
JWIfxxvrU8ic7Mz99lPLe40VJWmM2xf5nKO7mRXLFOiClvDBUKolwIbVS45iXsxoJzW4E+1/WC+O
hBtvyoVzkSwatbMlgCA5PyWJAMQaJslHuEA/319T228mmZKUWeVrGVGq1TnnVRjbFnM4Bdzcyme0
GiPrmZq5fiwL1yjOyME08yHPxjY+PByYZjtVZK7xNz3b2++WOxGQE5CqAeWH+khJXfFjTRmPQvWq
QGua/GmUSfD7QTfHHhLgpEOoVHKB8Hf57/+1WJwFUe5qiOagzGfvSzIs0YdSsTzk+pLhY1dkKMq/
H/DOh6Q4yauWIwKf17V6qmaKjudUSUAm/zVyUjRN0AT/GoZ9cnk/1HYjcG1Qp+RDUuv31n1Kuww1
Y3GKOehUN/6gpxkqhEWy55Rwbwa5l+ALo2a6LbVVphFpPGnmwAzj+ZtjJd0x0qz8ooo0PAoUsneA
YHcmEPtINMR0dgIrdXUd9ovdISNRqoGWezaerLUga8XMLm2nPeOcOxNIKGRupJ66RBTeLg6seIYq
6Ro1MKIxPCFpbj6ZRvpwRZTqB7uNUiU9Q87K1YCMIs/jEsHrwBp78zkbvfmVAsiezsOdsaDxR72V
gxhk0Lq7O5ZdR3u61YLOAS2R5f0Es3Qqju8vuTcntJuCDoOR1V0EYDn4aR7eTtnoJJHiOqEaDPQM
jWNYG4DnKqoViAhWk/pTmVwg7T2g5M9zGzfeGeh/F0WUWmrFe5pbVc8OeuhN32Znmpc/9LHMnVOp
OsI6YA86ukGrl2p+UG0g0y9Z2LZ/OmFi9y9VkwzuVwpmtYq2WEKn0rDiOD3P8aA8aA/PpUv3Qto0
g6ZjOtfIiR51tnwoGy0wi8S58rZB1z+rE4lK1LTv70/ond0lyY5sYd6FlMJWi2NqCw6RVNWCvFLh
bWsWoFkfbp3xiUJx253aPNXtnVRwu1S4E2ksU0KSHnTrLqnbI182TSW+MUqmX3Q3Ace0mN3OUpG/
/HalUM2GRs00SrquvhpZpmtDmSHSEHh2NfzMrW44s3CNL+VCMWieWvu7ia/3szar5g6UdXuC8D4C
SMpDGx0KzpHbNSpCA8hQzBpFRKP+mLez9k1kAHbHmcrf+5/vzlQSij4whVToT2s4IxdOr3QVoUIj
H18NlspLogvn+f0o2yubjEDiJkk4eVyudaucHs1qbOCNgGppeyyt0ToXU+m+Tnob/ZIldv6Xh3f8
+f2g26GhyI2qGhhWmJ9QGW5nEaXlvK1K3QjowngHu82Sb64XWw8n1BIJxVdCEp42+tohba5Tc66w
jgowdUw+4szLVndH+9VunD3s73ZZUHYBdMohSVLNn28HVEyOVys0QQNPjX+2i9c/q6Kez2Pc7fXz
7pySqNFBAKE/hVwhB+ZtqNimKms2hhWAXs8UPI0h+KWnLEX46Vkz8Xs8JuZYwz7CVEl7seNl6Y6N
3VSB6jVue9KTqZ6/J8nkoVQ6mLLDNZlq+hQ5Q/KpmbNoPs6t0vyF53OUfHbAiURPOhIbxcku1SSG
ouRi+KyJIvF8MCtNCP0p7+a9VEdO2O0OZ4PDw0MjjjVAsel2lOizl+HoVkbQdsk/Vd8YB8cUz3UI
AUhPuj/mIX6esxZPM2Unhb2zNCUon6csKYkEhN0GtvNuGSkV64HhVfbHxVSUP3Kr1XY2wBsObzU+
Ou1cAmiyEGddrhtQZGkXt7UCKFHugaK5dc1dWxyjtO8/a07XBSoqvpfZEtVhmsf6E7YDybGy+z2f
uO3KlbbF3OkklbQjNXk+/CuJ5REnEmQI3MDBdsKnWqkc2qmpKHkv2enRXS+Zf3IzcgFKta3bUL1d
RUVILy0wFTc5GZhb0Eqgn/B+lDsDAlLMm5ECFoYda+ztvGR1rbi5RUpE4biwkugy6AuO2DFr5/1Q
22vIkV18EldZl9v0oxF3yzxRd1agRY5ynCPRf7W1bDhErUsVUHNjGIGTNqfHycjrHTrHdp0Sm04e
BzerlbLs7WSOuVonqk7sNEm844KDBI8dPTm+P8K7k4mfAcRb+nZoVd9GcYYcx5pusIJkqcUlwrT3
Y8xD7IwZ/d5bYLvjGZAjgeDSqgHk2G2oplUmLFVVK5iBZKIdyh3xxUuK7nvMsj1mhlH8lbep+C2k
0hb5UWR7ewqm9wYrDXpZNfRGN/eFmZjxwNqxghqmwy+TEg+vaC1G3+3C2quY3dn/XLmI9bFAQWJv
vEqq1kSqItTtAEGfwXkKl0Fx/KyxPdiRTpo6h8qLx29Vl7QFyeuUDxfV65Lm1W41HKcaAFnlzovv
3vyTMHOL8YKXxaHb+Tez2UEBtLUDM+pm6ux5Qa9y/rXumpNZ2ZbfhdrPzovOWpU/LPQLVh4aFLAR
jTIUyPzb0AuWJ6N0qAlInd3DkKghiPSovSRtL3ZGee8bS90V7lCmHxbAbaiOxglFytgJhnLSfTBN
mKb0NholWWh+eX/vbGFaDAvhGhYUGQjVnlWsfsSTvYlGh/XUD8oRZtz4d5o3qDQWSrF8HrVunn1n
EXkwj1kyHWHZhtm5r3rxpUsLe7oYmR7vVUpk0NuLRz7pSbyoIlBCXOOohjLqu6aK3WBUW/NaDcXw
OoEm+/X9sd+JwhsHAUf0UKVF1OqL2klUwyERXuCMYgJzUnbVj8Gy550D+M7XlDwGiFC8svlYK9iR
XcWOWJTC5UYpMmBH8/xltLTxrMW2uTMimXCs5o1jUE4ZOTJCyqt70knNxRGD6ga52w9fBysOPwCv
o+fp5KqvmqH49vAMImQDHBj6CJAMc3XylkrV6NS03MB2wtyv+xyintvvGaLfm8C3Zh6ldHkvryZQ
DJ0ReW7mBVlRilPoCnHQKqdAkFfds7e6syTeGGuAgqS02Fpz1bIiJ3Ka3Au6qZmPY1/XBxTv9mQG
7kWRbgvg+Jg1tLBu93fcttMkqP4EVo/3SY+43jGlzPP08Meh34HctcTI0odYnZWTFpd0LrPoE7ei
dSmrUfiqEe6RW+6MBTAVq4D1xvmxTs1s9ISR2UASqh6N/CASJ3vOOCH3amKbLIZ9+ibyS9uY5Gxt
kOqmo+YUWOp+MgtXLMeZQ2v5qmVdSV2snxQXKym8z47wtWvt0HS6CrfX7kF255Nrdp9RMdenL5hm
gligMNDmB5Jz3LelzISS+hbH3O+JiuiK3+Bh6x2xe/L4cyZK5SkPKVa9uu5YgYJQnZK+SmJZxdcW
IZNPPWdLguGu3au+J0ZkuFBXmPOfFY6d7WvlIKnga1GUf1mmxMIrSBn6OvXpQ4U4LzUIzHyo2xAg
jREpCQoL+Hl6fqZb6Z9jhr/olyS1+uqp1SvdOpkoG40fJjStHF/VqBT/PrZqsqBZpc32B8VMNCdI
vLxqnhOMFEJoKCPKUqU+e7Tulm6ZfdwwhtpXkCjN2mMEXtD8qfV48fz94MIjNYJwSIuUJiJMiNWz
aDBakNi8zwJdL/pz30G2KCJQ0w9GcQAwv5XxOVq3Kl4DiQaaJLMbCNKMo20U0bEvEKt/P8rmRJVR
oA/Bw5Np0Drh6xRF0yFeuYFbifSTjSnS/+Psy5rsxLUu/8qNeuc289Dx3fsAhzPmcHKwnZkvRNpO
CxCS0IAQ/Ppep/p2f+V0hd3ul4qosJ0kIKS9115DySyJT0PkXN3Mg376+fV++Jwuzv4J5ryAb/AQ
3x8WRSwLgT8NbvupE1sZwhi3VXHy23d1UTWilAW6AQA9fbcBJZCG+LC3CG8VydRGZP24he7NOyWj
8w5JKH/l1fDjU0SnevGEAAc7wNF++br/2r/1vjelSke3SHmKz0jZK9qyBSP8I2kij5T+hNjonz/H
yx18dxICdAM1+uKdcKH7vofAFl2YkUYWhaJiLNsk2Sjf4nlpx13KscnvZOK5ZItoB5f+AtD501Tw
3aUh/gFvFuzpC4D/7lAE0e+SfFcUt0y7abkZXTF8oRmnTyqbKdlmNJxeEGqEeeFAHXHwkSzg4TIV
zfQ2Gqa9QzEgoKqM0sErNliTOSh9EfgeH9o01+EObalaN10XZ5BqSmfG5yhjBHZ1U78k1UjV1NUC
mJLaTF0izEPRpOm3JrTZJ0hYI1t2C3wQSx8kwVerMSDe/vzB/3kav7t90BUxV4MqBE3fe7/lwAuW
KYX1yC18A8ZSYqp32xdzEpf9UiSfI7t85LndLHDv/6KE1c+xSsdfnRbvX/4FJkTlCFQJdHLUj98v
N9WCawV7h+LW62m3m40KFKbTIaHVYij9Bdj6w8mUo94COngxob/ord+97maODNdKF7cFActwRmtW
QiP7kjoWl9yTO87DO5LjqPn5c/5ho8gBh4ALBDwUzX36wz2qjPkJ7frz3InpafbEUMLNOPz486v8
UHpdrgLNRADqETby9/BuIlfEelHen7X16C5jgX/F3Uq3gLh+1V/9sEegcceFABUAMgCc9n6PKGbN
YLMG4GUokCaRumdHSVY1kOSbyba/2B9+vDGoXC/gFk6QEKYL765GWu4EGUdyVrMdKyAImDQPY3QT
sOm3IwkBf4CfDYAcNwVUKfx+NTLn4JKHDItz7wSGPFKxrR1gGvPzN/XjesBdwEQR4ATQSHSN31/F
A1gnQi5xRqlmqFB3tAfRk2L386v8zWO7dEw4PDDHBlz9DniUbSYyOrcUj41GZDOKYnzJV8h5y17z
1t/8/Go/bOIYmuAMxB1l8AjGROP7e0qabk7ZjHPXT8haJgzOaoX0vqjRnrzeih1omL/yXfybG8QZ
Bao2bGkuZ+O7S07YK9KVGnoGzX08NInB6Gsx3oCvyzT2+ef39zfvrLhMT3AQX5SIf5LH/3Istpkj
sU9GmEYJTa4LmFM/9jET9e9fBcPXEOfvxcXl/VMERtJ6xsvYeQ1W0OSY59Vw5xC/eFd/dy+X8St8
K/FZAZP+/l21pA84jAvYOZzyZgt9SvpK2qR/+d17gTdMDJrUxYgcUPC7q3jFSEmfNHhiYwwuMQzx
SmLlr4Iwf9zScZUELwViMdhZvv9i18xfQ6E5P4shWncMqq66WOi6heGUOcRe6EoJ//CTkSz9FQ3m
xyUfXfwIsCGhI7kIOr5/jM0cjCAdt+wsgszO96FiaX8DbUzozgqtJH9cwnH6nI5N0v+20fufiQwR
XFQwNQTCdfnV/rIa9TjooJ+1OA9tOueVGAsE0SFk9/c/MUzPMRRC0YI3CAOj768zdEuTrTkR58bC
rwUUe1YlDOZnxZBmv70pXiwXcH7h5IJv6/sqMOqZAG3biDMf12kLdCQ9i96IX1R8P+KkF2cHSKRg
dYO6Ajyb7++o0300ed4gzran8z6lMd22mdfs0It1dTiP6YYx8FKBj+eVQ/BUbfM5vuHY836xPf94
hkK1j08dc+3LBOP96lngzwqcMhPnEVE7u1nytGRzy+vIU80moJij/fbnCO8uvEKg0ZBqv8f3GYkT
N6p+PEtlxQbkwzuO7Iv/j5tCT4vz+uII8sMclodDPORsGs9QxJBqjYq+4kUDSWnYjDVbfb3/+U39
zScIlSB4xegfwHF836ygp1jVorLxjC8lqnA6RXWH6fa2GEByzFcgC+CpktefX/TH7RP2ESh/0COB
fAEQ7/slhG27gcnixZyoCYuqgRlmUoUoLfNfvLG/WSFAtoBgQ8SFhKb3dIsAtGGXLL48C8P9b13K
xT2jKf+oEfBXh2P329RUKMUgccJRCkITfPPelSV5qOYkmvPxDLp6dLxYam+H2eUbP/0VFvnDaABX
wrYCOBK7FwrWd3W4UhK8T4I7AwoT1ZoM0lZoQ6BOkiGFj0k3MP9DukC4XdjWHLBqxdPP3+HfLByA
yRB5gYqGDfQ9rKenUNp17fUZW5yIamzXKqyjYJ7YsRDBKA+wNvDuufAT8Yt+/k/58ndN14U6gwEp
zo5LBfjeQb1tux6coCk5DxI5GhnOp2SEiSrMD0ZyhP+n7A7FCGLUVQuDc/VtzNya7fyZ9fqBZytk
ZyUV6Zp+C1It5AkJ7cWyMy6U+qLp8fnh5w/q/SKENABLAe/owq+49E7fL/ZphvTArsFwthnXG7vS
I/GaM4/JJ8yOfxcnulwMBByAOJc27Qef1TAQU5CtPT+3QgdIfB0sMlj93+1ecBVYN2OTulCZ0Cq9
uyU9jKFh3Kgz0gvTKkm8Yoel9iEpRlGBKWF+ceS8X+yXy4GxhwYbjQVmdJcn/JezeozB3MzzRZ+7
0ct2JsYRMxQ2qKGostWcu2GnlzmvlUpJFS6y/cUu8n63wuWhZ0ONhOoIx/h70xtrZUBXPZpza5sG
cCsED6rx7fbny+THq+A7/tPpAbsituR3e0eqYf8brWQ6w6Umv5YQi7G9Y3L+VYH851jkr19PCKk7
AiKQeXEZqabvy4RUDx4vpmk+A7dBik4Y9S7f6WL1j/CbXfl2yNf+OU48Gdy1CoYT6wbyJdjHghlg
4JWU+5OWgBZCSHyHkXSPvY38dQddW++q3M6wmFks3GYgsSz6vpxomq870rD0M8189tg1AA1Kptoe
Scs5KZ4WeMFC5uN7H6JUp/1v1kS4WaAGaHtB2LrkDr6bpkQUUj8nuTuLwnsJbdzuWtGnv/jCf5Ar
Xa6SYxeEhQAuhc/8+wUaSRLmrBsXQKY2CGrlEhOXEqS3ZbN6HK5PhXOAqzxnCrj1Ekf4eYjw9e/6
hOR6i5zrHoYsCihf6eBt420waIrm3+yMLtkLWMn4bDHYBYjyrtkbZT4DjVvHsy1y1NosyG48NmFw
/+c6/h9f3P8kbwJNAMj2XP/7v/D/X8S4QPnQmnf/++/b8Y0/GPX2Zq5fx/+6/NP/+1e//4f/vu6A
e2nxzbz/W9/9I/z8/1x/82pev/ufmpvOLHfTm1ru3/Q0mD8vgN/08jf/X//wH29//pTHZXz71x9f
xIStCz+NQDX7x3/+6PD1X3+gRf7LJ335+f/5w5tXhn/3sXsz/JX98C/eXrX51x/gv/wTWyZgsxjT
1wtY+sc/5rf//SfhP+FIdzlHwbRFL4kXwwX0hrhi9E+YjmGcilIQZwfmt3/8Q4vp8kf5P7FNwC4P
4NFFJgV3sT/+z51/947++539g8OQWXTcaPxgWE9gjf73tgDKClYE9ubLIBq6KIBT36/hbGIt4gph
SjIOLXFjFUgslg9ijPrxWtslmW8nl3D1cR61i25g+cqHuAwNbf25dD58aoIyNSQLdlE7tsWpTSb1
FVqqld1ZVOntEcZXZnkBvXf0brAAZbZpG9UnvCxCYviVnQE2BhcvbPHZ7xDzUsulcz5mX8YnIEH6
mHQ1o3Ks9nsE2hzznI9nOD2y2wLqn3nXTVoFEMAO7rPsM/qAyXY3V2tnvfnb1IGYVGcF0IAa/Qxh
t8YkPpppksZNGU241adAjJn9AA81v9vlHCQXDVY1uvtjmCHbCfWU58VtGQYL04/+JMV4UGAguTJJ
mfwocSQlexF1KzwnmW3Gq1Rnmh5amGKxnbFz+yCFx5uD9Xv8/GwO8/GI4l+ulRtM3pz6xtJ4KGEi
E4pdg+wF93kCg8mWPpMrBCKukFm1egMt6jihsQe1bubOMdw+8yvPi3LYRxjli9pv+zSBSNiBVN0Q
KmD8ufhrfG/DdAxqie/9eZoDH/HGQSqjLWkLH2bz1BT0YjzrLVUCVdG4Ya1qSTUhWgsExj5W7T7h
OXBK3mikFoEGWOBR2zEJyxHCkfbK9CxrK+6RSyqf36wUvjeLB416r6wnjiwdprhKBZgHtcizuSjH
zsHeb+mQP1NBrRwsVc6KNcbhQiNakgKMi09Q4IxvdAh6clRBK8ZyYiRrSxSeutn10RLosWrQHX5F
peND3hbQotkANkQgqrYi7rdyILM7rPg7TY3AtYVVjc7HuQLhIg7LoSByrljQt6/Ewo25LOZwfXUt
i5dqHeGY9VE41YVgg7gWNgUyg58Z/ALU1k+blZ0AP6srSNFp8qz7ecFosWjogUVEx6VoWd++wK+T
Ys32GXLLp0DD7w1JTJPYKpeKh1a303AN+bHjX2VMAv3Wc8HEAckfZN0GALjFEZbefnzMpecDSM0S
+WDbFf5SoQI5dNfJ2DM13FDzL8mwCn4KZeCQQQaEt6ew+YJ75cd4jpv8lDA96APg/PW1iezqtmMo
22Dn/LyJThF3pt0uJmayRPIWD67WlcwLRlfKX0r8dgKG720UAQUHuRyk0g3yHa24s4MJ6Ye2YIhl
CbsYI52e+sG6j0JMcv0yhkJtTcp0ZbyAi1RG+liUrUCQwQ2MiNRyFek59Loytc0KHzzkuqCw0AMT
j9kyC3BatVnsUA7IAoPk19DYsSNXE1TwUuj8EYQz0pky6GCTX2OspKeDdoC4NhGSoEFikAuxm7lT
jThFcZc/0H6Cqn2hEuM3to5w8oydCsKHKVriV74OSm9gr2/nTWT8KXmQo/H5xwW83usw65L1wFZv
nA8WjLs9jCCkLDFhnprd5EPgVA8NcXOlCzy+qB6CKVFfu8T1Q5k6tJ5lk86F2oDQw0gVq8kEGyCu
rLmCFoCsdRenlB3lkHswARpaicERICJUVkYkCrcTEX/biFDAV3+wfQ9uS7AE9eo7AQdYf1DFrl+F
lz5OMl1UuU7WsG1vQG6EGNCPHlfbYPwVxYLFxxDSlBnmYeOSbuFHGXclcjVU+6TyRV7eROgP+yxs
Bd1HXRG9yTGF6+uyCnNqfB81Ww/0ocMorjF6B4I3GbcZm1ELpx6DBcYaQytcsgAW0gD8l6I9pQMw
lJIkEzBeL1ij1zaVeEWxKhaIh70VD02EQNSjRbfYhPjKXwvFF7RzGXH9HUgP3NZ0AUhXBjIzH4ZR
NnwzxstjkDXXSbGYUqPiaUt/Nvsp7+MOIEnxgc0UEpWYFPXULVEJsvLNYOz91I4HMszkSL3umM4y
L41adUmVqNFq91sleb128mPgT95V7jWHiLMFKzP9GpCF3IYJ9yJMcZvr3B+8J+kQ5oLYCQ/bsddt
kJg97pMEGQ9CdB97D5yKfk35Wjec93hCU0O/IWyYbCKSvsBs4ynKzR4pyKwvOzsND4if6OFqMi9H
LxZDTYO0xMT8ruP8mQ3ydRj64dpLVks3iRd9pX2cfiN+dr20/j1BkPxVPJniCjI/V2Fx2tJT7Lpx
eMGe656oBLcjggy38tqE7HiWPGTIHyt5l+1iG+0czZuSFvqTTO0NyaZ60lG6ycas9JLG7Q3cR+pW
wJgVvk4bHOf02PvtTqNE2K+kg203j/zS60FPVjlHFsyMDMhsKH1/uorC2YKGYfi3SSCLi8dqh6Sn
tG556L8IJNa8MRnPpYdlUa28wbA2/ELm4GR7FZ7tJHWw0d4qSsVoUEbNckAsdVLCOLxejVvrYIKn
ZZHr7CAbnBqyhU9Iwk6B0PMGowwwUoeIVzBuFIe1CNiJ5JCXbcBvGeEooOHGEC4xtNcCrJp41rJ0
kLBWEcfL9sOpsggfVCE5GhbLQ5LCbGRo2DFK5o1CBbTBBrWLnPauHdrtvV3oRltcjUA5LgBbHNjk
rfey7/rSqkZXwSJq1096O5GUlVrHpyVa3ceReWYLuhnmPQv2Jk4ac8gb5jY96i4QlSFlLBNFvwHG
6OocGz4Im/NzPGfiijQ2+dAUujnAlObLYmna4STP+FtqWUSrxLrxyYGy+zXlLkEScJrb2oPNSxGs
Zmd9L67izvJPeMDdZyQVsU0CTa0f8fA+mef4cWBzUOtMnZgnGXBVDweyF+KZTYs8uEVtHTH0COri
aQH8grkEoQd/bKeNYzZ4bWaxZvgdKG5WSj9647SA0YgIeMkmOZzWWEFILVR/ChZAxSLXVZfk7VYg
eRra26zbqhXZCHzVbxTh7eUQQGyNbagAmWjR1z2sJAdkgKKDnJctTEJdicTra19Fz92UkWp0fnjB
nrNDLLGjXcbh7k6iG8Zy7JwpebseFju6GBt5zJEDHsR4JzOyXJr11WDw/TIswSfPKVmueYiDKHOj
rDpEVRm/+Jjb+CBI/xmAAaC9BuGHUrlb3friOKni4FoTlJOLYIdK43OXtLcQ1owbIpUo0OQVH3x8
lhC/+rp2vlQwWiQFDr/0mx1gBlNGrbxzJCUHNcjbApSHOh/0VEfxcoVPuY7oWpNcPfM8AMNtUXHF
8NPrBLVBSWLnKue5b2OeHLEXHnE6k1JiZL7RMXCaLDmC/fpg16jZE6RFlo3od02jjqCT3SRdql5m
mAJ9bRfvdfaXdeeK7jofon2RdiuIG/BImpbkZYS1UIkmuJJpurzS0MVBGQ9k2XpZA/KGDSR+Qbgo
56qvsV80h3WBvNlQvGMUyKBkUOrX0BsWpYqia06bqKL5VJQDjzcF81+N9B49QTzYeslX1Hz5UxgP
9gQTozMdVHSVkOROLykKMVSnWcHT/Zxhkw37TO+AAoAVUhRLDXl1rq9jtiZX05RBZ62h6gsZYSXA
2OROwDIIOEUH/91whJgxkwyfNCbxYHk+EuFHsuK+Jhu4M92OqyO71Gd0j1OAbhAetg+Q1UZJk1Qw
UV0+sSi/BqoxVYxa9UgMib76zTBt6MjXk5aFNWWO23xuTLLvjH4GkerkMW/Es+/cEUxVZAA31tXr
QPw3FtqcVkXSzntvck1XQUZFPmnafMB5eo80lqU069DDgaBNHUo8yLcNYA7s1qC5AfYcRBUhUG2D
Q/IgNHvC/pQfl5GBRrq6byLx9wh6ispGpvoBWp3ocQhocEg7i7vPuzBdt5Ofb3qn5QchZVb2aZ/f
AiMqrnM4ar12HfiixHXdnRfDnqtUBh6RtbWed4ZoybuxXjNsILI554FW2NVi/w6AwhNCQvISt1an
pifbMEe9F2qv2S9NiLwnlZ9Q4n2GFjWqBu0t4Z70EaDt9VZ6SF8q4o8gMT7AKa35FKYDBIXFrNwX
bF83zPfkFurR5bQ0ca8qhX3nGlXMUCJIdiecF3ykHUF9g9L5EQBx8w17wXwLDyD/bRntg206CAXD
bIdoqR6f4RQXfGupX8o++MpttE8j85KxLHrG7J5WNJ6yMkwmezW2PlYUb6W8ZeBwouLIlxqU8bQt
5Ti9yHWEs5UApwlPsz0gk4l8MUC5qp4vZD+tM9yfYnaSTcpAfkLN+DIFKK792Dy0DJUfb/Opopzf
L+l418MuHZ3UVJp5JWWiowN6uKHkcoY3i37k0lxFxN72rRGow0b9oYO7xC0NoIARJHpAOCU2JG2r
UOKYxs35O1p0jyAaouoYg/w4wEm31j3vxkpQwK87hGx3OziGbfupf0bxm6PUDuUulbbBPnb51J35
bGj3CDsor7Ymu0bocbODtUX7pmxKyw55RNWquvZhSSl8FDOk0X8BBJbVLV1CdPnQy5Xh3A2fYSg+
PlGn0ZUxP6gYmz8TOH6fekQuRBWR/rAD6prthhSWGFVjCZ6X7/rbyRicJRbxfdALi2sTN7Q02jw7
lEK7LoueEHKx7abUboTM/M3Mg7ZedLodwuClYHTcyHwAMY55WzT4JWrf56bhuHxeWhim0C47d5cs
1qbon5LBXtPIB87NN71ij0Dtp5OC4xeU0GhuM95j27DyuBhs/ANMkHfCp+7YBYiQLdFJP8zSRgbl
OizqvAlhWdu0ICI5iRn9Gp3lXMIJ4uSH3lLO1BWVGPgtSfzDkAaHBPGPZsOdPiyIia2bNP9suWYP
nSzwa9OY3WFDOQWe2qwZ/aR6Wsui/diG/jcIQ1DSNPyAMsk/IjqNYXsieGagLlROI2YBXhg7F+M3
62eGvTrr4PNTCnzPwC4viV2QKB+cH+lnUPsaWJzBWbkx54u5Pyz56D5e5Hzv6WQwMLBEzQ0Gb7fz
2tyWueRZJU27fmsijZijJjsWqk8rCk/NsguXtJKRQ8sx+MOVTmb2FDOzY2bGlgoB6pJ6e5auIwLI
6C7EQ9wuBUf3f+kEZWAhv0g7310vyrU3UgFqSHiwJ4pXIrbPulvVMRp6PymH0R5lp2BDiLlQtglc
2ggECLMvESXHqW2/wAjt2lkAsFXmVMtKaBCzUzMGoDDjPOmyoKnWQKCQcNJsfDCBNlQvyS01cvxS
eFRtERM8vwqP6RPIgbaK8a6bEr4XkagAsrEt7OfaCeL2ZDqxBScxTvqbpYXWo4yR4Ya6tqA7gFz9
gTk9H3jcQjQ9IKcpXpa+FCPaftnO9CSnUHwJY3HVpwtae8zkNmMXwq6ImE0D8OqGEXRNEJFq7C7R
8rlZUOyvWPtPHUpVUmUZ0ixgi3Elg+Va9Wp4SbHtlIvkNyRA5txceP4XJC3yPfagj5YM+i2Ml6b2
YCtWFQj+QhOVuqchWnZicNmB5Yn+mKQSbf4y+3Bq6HRlClh7AAvcycUH67T1s7uwQ+GUwqF9E+SU
XQFBZDfLjP8M4cBhv+fZMjLJCz70J8wRvo29eG5w9CEhTzL3yBXFNuXHW5r79xmw9SNaW+yI5HO2
DOHZ8YDW8L87gLGBzpTVOE26iqnmW8fmgwrMCN9jMqy3MxPiStmMXBnXLxLZfyBXGRZGe8wB4kfg
ecXG6uYKOVbtVnv9VHmJlEcJLWg5pOMHBe7GbqJTAbZ9Qx6UWn10qBF1bTmBVFXasPE20eylaGEx
c8s2vBMNBhxQxJ1mWONjRiLEp0jZ8CyAciD4a70KABBd5e2qjwmFNeECRKQewGXf9q5R8Gw28MVG
DmCdcTCHl5hgj6P6yaklg0dm9jb5Q7+dJDq00NLdkGdYic1yN0BI/dAUTb6ZFQZkar5WqyF4xX0a
QjZQxAiRvLA6S8S6r1jeC0pwbfWIOD5C4oODPP++zefhPmyzBoOIKULyLV3GaCsi5N6Oy2hstcLR
xezBXXR4+d0+HnuT4FwHBomzMxQHnnf62tGWa0guhbeNSb7xYm/ptz1p8hfaCAldc4I6/EIdRWCj
X2V5/2lJ5y9m9fxHHs/0kiPuiq9Iig2SOmW0v0nC9aWlmCbTJX5iVLTgdJEPKQLc6gRN6JmYBt1S
mO+adGIbs9q4ouOLIWqE8Wiqy5CmMGovup3NpkMMzjKkGwraAJPMdYjis6n8ReIWyIq8kkl+i1BA
IBaOTjeoaeOzx1v1mI/srVvjDtBY5hJYmTbsIDu+Ij0zSHjlDTE6mjU9gLU83Qszj9VM0hyQT7Gg
Ik2+GTHse92iqXH8c2rj+0L0w40x9Eao1h3QpJE6R0IbK0GcfCPxvO4x1gfHtvBPnQfXeVDot8Pq
BShy+SHH25SCkxp4f/84wXdGlXzx2nhjs+xoOEVo8Fq47pylCgdlJH1vH2m4R5YJmANfs1Q3MCdf
4xRKMMAGaYglecimnt7Z3PlvwAx7rxq6oHAVJE898jMXAR5aE/vwY514+K1bpugZh8UQbeJQxpXL
mT0kXCcTDul8u2ZiyMol6F5YKJM6iWBQIkKIYafkYkO85CTFZxUNBHoPEWArkQ2+hZJqtCJVmKCF
iBD5ueFjH7iKJdOY4+icxzsXK3FqORBUCmnkvoMvNLDCAWadynU4mOjIUJk2PbgzKqBhGQtlb6zx
k7ak2cKSOpBT+shCJL5UbYpw+Y3oOjuXFmGYc0m0ofANnHpytkZ/HPNBnrrI+5IzB0r3ElOvssrD
kkZF5Z0j6+K4akcXPcAl2P8oo256g4K+s2WI8Fh8Ia0d4FOrE/UUjj7nZTLA+KSJw/VSvQdYpdj0
+kcqkvRE0UCg/PDXO0jruhXUT7jJlkRiMWVN2Dyl/nLjhbFB/mg3bk3uTRtMV3AmiaLP72kHb9ky
xx5bcyBuotSzxuhfh61/kEKglPQzDcNkpL03/vhkwxympU3oAwHrBkL5Btj9kJeL6+9pMwHLsqCu
8LY/xaFyL2g3CsSv+OwmadqbHKdHXdgxPCmBlehT/5HJ/NoMHXiqaoeVCJNGT97HWaNrfOHNnvM4
/rAufMF/mNl7mTuBZR1vskTo7Qg0GfaF3tfeF5/6RBd14gF8Rf385VIqudVisjD6J4xTVZmFugM0
QyFModbUsD9aw4osLm7rFq3PnkYplSX3x33oUq8KgdLArlTkVzIK+wONQoL4yiTFUyqKgzd7qCty
khefuqJ4Vo4c5ajk3qTRjC8ihUfxEJqNmoAITvkS7byJA4FI0WZTVAZw8me5FVuYN9+sTNdg3x9D
HtlNgjSXShtjy9ig/uzhAJQ2mH8044NekR0F1JJv03xEREAvH2Bl9wSCg6htgOKeYaKFLyru7gib
HyFMVfdgkXfPbdYBxkjXocb2l5VghjZ4yrwhZ88figCiEq4eG7NmGgB3wdpK9nnLy7FfvfvYJvPV
PMwwylazuYsVdegHhtRifY2LhwOPpkhRaY8ZDAYOGKfTWiWYC3WzXvIyU1O2l/mIocsSgBtQLmKe
v1I/bVGIs2WE0OoC+ZRxsWQcQA2HLiAYbZTV2H+0LRewP19CGI998nqj2S7tlvw6tuYySCKpvvKg
VsvK2U+6LSA/XCRTxRbzrh5uwOCsUfTrOAayEbGnSbvOaOlDfoL1LAf2l4a4hwQQL6+xPDLsY4YT
u02QIdog4IrvxjwzNxJsiJcJ1kNwNMaQDJmOcfg0YiJ8HVocpRsf8OtemwmwhuFBXyOxrvugScTy
qof8/TXR85fJu3AZCoUDDrCah1aQaWY+D4OPkyedI4Qz4+jLTRWhqLvN+zxbaxl2a72MeVeF2PhR
dEe9pqWdVXAeqG7aQ2jWvtLgXlddLg54cvpO+bP71IPtSFDX6u4V3kAww1UjakYpguWUhgWA0shL
+Gc49U5n/JbdDCAWW33JMxjXrSGljwNGhxxS6jWqAANupjCdT4sGyFliFUQVZFfFfgz6sN20UM8B
Hlb9uk/xsyjSltaudhKWKTY9Tint9oipBoWLolOYaiSYAuyLRRYeU3SnGy/0RRmYNtxDoi5uIXzp
D8EAJKlq3bz6pUX211MTNPR6MTb55vosuy6ok1uUhOHbhOP4hOVRUaTeX435lOclSrAbo6a1pP48
PWZe7JcwKR1LElCgg92yImQg1h8AKDMIFIvQP2EDrlY4IZeJSZtP07T2U7mazDx4nmy+Ep8O2cao
wbt8zrMSZWZ8/LxpLSAB8xBFRivUkflnf8K7PMKXtvFY3aPYGWuPD1ZXDhPX9WjdbM8KjtgdIuJQ
c/r94Or/RdyVbUeOatkv4jYSQkKvMXpKyem0ncOLVo6aJZCEpq/vHXWrq2wqw7GKl36trEVgxIHD
OXvIoTb73kM141tWdtepqLHKqH1teDbyhzRp+LvMz68dmQfv+wAaiQADFvsQrSIH1Q+nGnCFc8xl
JtTbkZbvM+KH227hy48mdBYOYEg138E7hx2Htc6mbdbk/lPV1OW3wUPvZ+exdtgrnz9VKBVhndoP
NBP0Rg/rMQkC6J6DDNsCbOMQNK9G1j8I3iBq0ZaOUDEvNr3bf5Wk+NhDFPqwnDilGyq76l2BGN9n
C7qfYVCH2wDJwR4P6E8N6F1RFrDxusygfZLROt87Ve3eIeAhDAar66oHs1w8lXJ6KJvF/TL4XR6V
Db0rCrqDVyLb+z2/Fg6QAON8XxLwGjdrKuAU3X8UQUHfgV8PmcvG+0HRotvU/RL8nFr3s5ibARdS
9zVcpseaqk8OL9p9ptFWcPoWFV9SO3KfgB6HC015x2SmdCM1YoXiqtpXeP7uoVGab72pICiGcA6r
txAAZZz8Hwrs0v2qyhUvHbAh7tAK/+x4eFNBVfy5rVH2X4fVjdjYwIlY9V63CfG0R0LgDKrcBih9
F8iPPCL33dqK+Qj6e45CX6HiMew+gyvCrwHzGNdtyWWCGrDUAQQ9Fe6gLWq/qP61s4NC4VDQHkmJ
z57I2ty2YMu26UojcHY9ZI2opz3gYYi259Ro9qQ7KPmjBPWrwSXK3oGGhmI1oZRgZFYUX8BVX1Dg
XPQGyvNs160e0u0iSfybQS3BRw8hduWQtGm2AWSzoNgGizQ8bXn6g03OGmzA6ythz4dHCm5dRBuy
S2QYXTd9KBwq0PYaql2SZckHgPbxQsw0NloCLTcQV4Lh2RGkWDdjD/owiEctLK10lFRl9c6dOkjM
TEhtcJmwTwPEn3dyQdEDrpcLUiPyqQPv+jlLCc4uipqXv23zut8w2JdulwUFTJjp7cs0gz/5lKXo
IsFHaLu2KeIUudY6ygKgYtAPwd3Yp0BSjTjjt34x8gOS9wBxj7sXTfqY5zIB39DvdnkCmnTHZr0N
8vyLKIv54OqUw51Z4BwIO5xJ3Es+4pbhcV2vauvBhO4zgxrXJ+ajdh4Qf8ODjm/xrKLvXLd0H6a0
Dt+laNyjHhk0D73LoWWeSud67XjySc90hnceCMw91q9O3F/uDPV/4l3pYERRKXHrX2jm9bBx1/10
l4dt+t7HexfNKa/Ffq/gMpRMd51MYOkWiuo6QOxhF6QPAy31goXQ+rCetNhmMRb5To2lQijRpH3y
XJZvJ1L68aj1c+V65QcKVjEIg/NY41/woITWe+Yl3nulZXeXzBpvNTE56Co2RSrYgfNhDHZ96wOs
kDsKcn4LHlcVGoZKA/9X+RneFWUH7A3AhMMHjeKJs8nVXEacrnD5baZiSTd9245or409LoCeD0CC
Q/s2de8gDTZ4j3jqyRQFqRmG4Fte6Aa+B/CrwCXQsPpRJYsDcEo1DDgA/XHpjnPFyLGFC0C+hRwE
rOvFJKcJZfL55ElTOCPknBBh3+Bv4HTwGKDoVzcrQDyoHPQT34LFWVa36HuuyQbnjA/Ku1PUeOu6
E/ou8Kw8hDPCb593fuVt1zkgkQQUqdp5NWjNW0QqyJYqLeunZT6BylkrWDTylH0nC0UxcQIk9pCw
rHsuRIMC8eTV5W6GVPudn3aACLTTwj5LXzb1XZgm9LoP5sTbtYDeAR0FXMVHtPV77ygSvfxM2cRi
laSQHyjrHLmF9PSq7seKetcSPnLZBr8JY4PCF7O8o87Q5VesCBleu5qobw1gaDNsgz0EM2i5QBgJ
CVQIwC9VwwCLhirIvqMOLrgOyfy3PAB4aVMPEMbdsJrKa4niA0MKrEcgD9AIA1gHrTCw+PHLCrib
GVgpIYPwkzPxHgWHCb3vHRqn7ae+K/XdIMoJdFyYBgArgAsiORC31dOmGQP1uVQuYg22ID8wC4X6
JM6YUyctbNQ2TYhDDkLDIgGncuupneMlSLqdbunz/QAnNrrxBd6Qp5qo88MBYEPddGJtR0wQn3oj
+Tw2BzcFx+64lGJOb7Gr8dgGahuvrcxRIpJ1poqrDopIOEiEIP4NpUAQ7VXtIFNKiylM9xIKA/x9
AUMLvOZQJvi1knB+TDULPwF4Po1bCYtY9W6BhkF1JdWUP2jGGnG1CtrjNdq53bJB43f4jhNuuEvd
AliAgILfUQM7J9EeryEtAvguLoiRq/SXArbc+0pDyA7hMJ796aAmPM62ldsqeQ0kXDjtKp0JZwPg
HBQp4PqQA22KB+yMt/mnMEjdDKdiPfmbKaihi7JOwyyxSJrBFKruOVwnaAeDh8DRHJrkgNvdAVnX
QjK3cgAeWlWe90f0V9p+66aQu0cPULvVV9S6shJd0MYZHpbJG8I9HuojGqhtnWUfEmfOm8M6djX/
3pQ4dh/66aQiASRPJruvcCfNXRQgE5KhS+CtzfuqH3FCuxky9cPgNHrZ804v3TbhEzpuHHIPSJTd
geYXuNOvSQzg2VAGADTg1qAKnmjUBjzYy0BAHNJ2uea3+Q0O/+S/0PE/waivgJZ/IVxNMOxZiOsr
WOybkNnT770c/8/f//8Ew54Uof7n/xCn/8DCbrO8ASfov7DaE3b29L//CYRl3n9O3GqwYxBboKsD
6P5fIGzA/gMTCxCDoOJykrU9eWH+CYTl+Cc4SgGED40BB1RcoFP/BMI6/D8ngCy6ElARhoad5/4b
IOxrFD7B2CB3gShtoF9RMqxBPwjTe9pMEx7DZXDVTigevFiEP3fDS5jtudENnqMD68ZuHkh6n4RL
u528FPgG1OH/FYPg77mfkL0v6BHlyGeUDRwRo22HdBRnwEYnnryym7vBNEpxB/tcQuFAJg70JUn+
TunukvDIuYUx4i+rdS8DOkMZsA+fQCh/OoGg7RZdnFglL5ZFFKiUKUh2xziRjoBj3E6ls7NaE1Pj
ee3YyfideTES7keeoARQooVzYXBDW+Kv72lSU6cWxIlgJF68yLb8mEHQ8KajQ/MlpHNwQGrB91Xb
wqqq6d0rqLcXkGL2i3+lZfj3bxtMhq5MfUdBjg+YFdw4ScGv1tH9brdqBgGhToBOSGZ8EJRa4zQM
J+ByAOi1G/y0w158bVoSIn2O3AjQzRJOxykk4IGKsBvciN+AuIuYncqN+eJ/l9Bi8iv2025oI3iR
kEIdJ2nceE3xJVc+vZOT69qdDKZhQwubMGCsMzceCukdYJhGr1xR/Dv9ur/3ihG8wNFUqTcUbgzk
9JUzpaALCbsFNy0yJQRdqkaK+r6u0dqegZU4wNPokr7DmVPHVI/grPLpwEh1v0xouwHP0fb3QDbB
2srqm55YGy/3ImdqHIOxgwbGMmRbN0clgfXy6e3B/6Ab/03Y+GvZTcEpolFXCmAFdA/rs0cXmLBd
PtX8OLYFXvxQzhkPE+mdnz4EujZjwUE+EoO/X4p6/jCIAuVpItG3fHsy51bSCGmIy3rVTAYVJ05x
hJu5uHIbWV+gV50b3AhpPS4Q/AKjPR6q5EMCYWQ83RLLS9Mkj6duuoIcL0XMFZ4OXMlvsGX9V8rr
f38hI6bBLhpAEBEyzkEJffLgNpyjXnTh+59bFeM+1ivAPaSeZYxaIJrlHp4Au8JnTWj5SY2oVmzy
Ql7XEurDOr8pag28xZixR6sNY9qdhyr3JVBtbdyAuoCCuje9O9kAXuAmn7bdb0LD5HuzaR5XEfZB
DJkbdMZSlqOE0vAb3tX/jhT617c1xcRYosYMAAuIQE4c9cYs24TM8tOaPFc2gREllefH2g+zIwtL
iUdPQy7Qp89sHJP/1y7MBQR2dmMVuGhIVXeoWPwrwZK/F8WI1AaCde5KizZ2C+UDDc718rFLpDra
bRrj+gUmoVKdQr2MOcm1II/zEOzfHvnchjEiNfHyBgizBVKCeArukzL0nwH3zbZhrp0L8eqeUqff
bUojYH1yqrB0vYjrAN0zNOv6G5UOHyRaFFsm8tzfzajDPuctmEmr+rUWKTuqGQ5dC0PJgC7SOQ6p
DEHAGBv/xsmzHhciMNlZNpfv074HDpmOm0S2D7rNrwW4Ylt4rYLzr2pAgOf8kkrWuf1jHAwUde4O
cMwmBqplAZYMrdGGNskFgbEzo3MjWwfpZ5TKXd0418X3cZruytF9//ZHPje0wawGsxCMRqKgfEum
j8yf79e1+WE3tHHTV01TQwME2muaoqDhUhknASTO7QY3cnFAxrwMKlqA2/Lg1r+dQGF4e+DTH/6b
HWnKPiVaQLcWg8YBlHIjDimcfQryFszolLs/aSR/FZnkW0Ec70K95Uyc8dOneZGdsyEEkLuUQQxK
+nKn0Aq4gQAU36bDzHdv/1HnvrJ5SHgOCma0COMWGx+IyuodpNLtXkWmiZYDWEuZoeEWQ7G3eJyB
i/6kk+7fKQD8dXqeWMYvF6d2EyTRDLeWKAE8c9svcAG78KXPrbsRs2zpakDzocbcoSsbcSjjbEhG
3FvICl+y0TFUOf6avqmShoqeFs3KRDyi0/q5XLizkb4Lty9UDh8HtKfeB6Ibr+paQ443c+R6LPOE
7KcWsM21kM59vQxqB+0ifz/LovlutR1MYy5OGalTQCjjmWUAKnrl0fHlR7uxjaiHBYvfcQZYvB+W
V4I2aD8WeWcX9aa4CVSMBUuCHklA2bkHrwW1NRvDCwnSmSAxZd29EjKh+QD/oSlAmYsXlX/IwcLZ
262LEeWrM2UAhI4Onps9kOUdDT+OIk3sjnFTAxLWuZK4Se7GGsUXEANTEN1aMKfs5m5kAk02uwF8
jKH+DzOtaxCgn+CzoO0uN1M5vEi1V6Lz58csGR/8GpoLecctN6MR4vAyKCbwA914lvNtEcpdU6ir
t9fE0Lf4K7RN8TLU5D00H5UfF95U3XZiSr+BAJF9AJyp24IbELCN44fDgwcO7Ea0efAB9IvvYdrU
j03uDVvHn8VHmGgq3+4rnWrHL49KUaKfyGpenSh6MtuM0FN4D98W3+47mUr8NF3CsG6rOlbcB7vX
/bb62rGcunGbQ2MADjeeX8VpAzPWqe+yjUfh6P72pzoT2Ka6P2C/GYFTWxWjp3eS70ZHN/V6u+uP
GXHtwNcd4CCviuvG+wA5zmOWXnKaOzdv49YmvuRBAjBLjET4zuk3wHpdEA86N7IR0KWnfMB5nQr+
T9W3NYeeoXNJDPfc0OaFvdZ1PwTLGhNCvzWdu4IFtVyyXz43uBHPJWhztFvcKkaPlm0gHtUfJwFe
uNU+Mb2U+kqUFYPlcZzMwD+AtotW4uIsO7vRjfAMtA92ep6vsYMW8NVcld4mPUmKvD366Xr9Tdr6
h7DRiySSZsB0qISKGCjkn2tTD/upapsHFXjtFdMTA5RuXe1qT3885l781iSBzj2Jz8cLjLVvW2iG
7EGq7y1HP6VrL0YPRQuNVV6XcHjDa4EkwyMtLgn7ndk/7um/vxgbZB8OnTEUKHQhg2t0urKDnoPR
7igwvbmzUZflOiVlDJpffwSh70BTh15YlnMf2AjZtZ8cv5A6iQPOC5CMlkq/4xC8h6LGMAGbxmQu
TmkcwD9v76hza2UEMuXrpMErx1/j48kJbJAz7DLorA5bu/GNWA4XlUhoRhXxoKESID11AOPSscu2
ToJCLz80AYRyAiazjJdUAgU7ZMsW1nDzhWA714X6hzBk5kHosyUouqhc7/OgybcrONnHuqfJAVpB
w40awbPNHAYKAbRwfg4tRE7sPozpswGTCBcAO6eI6xMrVUOSIuwiq29iqrmVoKMrOg9lnAr4c2Xe
T1CD7VKxP15IL0Kvhl845Av6FaLeCiDDHJoJGrrodvM24jpbCYjWoGXE0LtMNryBCP7kXgi8M3Hw
R6vhxcRdfDrIbyZJBKGzH6TC27BV3PJB4xhRPQfziWnfzDAeGntAs9IIavHCLsIcI4Jx4EPrqC0K
9L6zGkhFL+CfB9AgLIc3Alikbg8JND9H5pMdZai34LUcrb6naYon16pUqQCfiAYLTGBr2Ggjm86J
5fDmVbyOVbXUKeppswQreAgBxWstG1z/cD0AzxQyRXSOoZP0PPhVCd+g2bLsZYrpyQyKFAlJ53jt
Rb93F8hFNYAz7OyW3bh6M4nNAe6GE1fwj/oBGZfuJG8tnu1GN4I0JCC8q56ucZV1Px1XxeFy6dw6
TfA32Q81MmXXa5yRynGIMyDe7pMOBkeS59UTfDb6R7vZG5EKSWotvEANceCXxXuiYGWT1bVndzr+
Q7J2bt0aDPA+zvBSvOpqCRrIVIkLR9iZKjs1IjVLx54EVPVxkDXeV1hyVLtiKiTsSBN9VDoFLejt
RQp++x3gM/n62vUBZEuGru1iCNP5MIrugq9B3crnWSwA4HrqhKXWXnrhGv79yQyc0+tfg3S/TBWg
wBFYdIc8BFknt3toQJ389dCs8P01o7OKqYZtE2SN563io3thmc5N3HjuQhpcFGntiKhs1V3rfHBU
YfWwg+nM63n7rQesgfJEBKKH3vbTfFy9yQ7pgQf568FzyNxBrrDBtBkoOEsZ1GD0J5dEvs8tihHD
XpNAqZgxAhJ3tm37fosa6O7tbXluaCN2GxbOkMN1SVQE7ZW7kvuJrlaXIFzPjDXREDiDIgqJ/Bok
TgdKeWlhdUvB5/L10AQSxpPuVgytmw+0BQJjrLVVfgy1+tdj0wJt6zaDJEkGyvw2g0Y9eN/tpWPg
zHqbELAKQHqYZHMS5W1Yb4qSAOWuZ6s6FNC+r6fOYafmBb0mEdhfIH+36ghxE9/uc5o+zuMY5kC8
eiRqyfREaA7NqvRCu+Hcohih6abQsVyQqUZKQIvS49dF3Xy22t+mS6ive8dvBGbdN+XBGZ57KFza
jWwE5ejokI9iIRGl9d24dgfZ24HSHGEE5Sh4t0B/kkTu4L0fwcoHHdEuBwMw+vUegU5dqUcIMkZz
qt7Net5X0v9ltyJGVEKEY1jacCBoDYr0xL7+zHvH7vQ2kV08VEs9Nhj7pJIGNDpUTF39ZDVvE9dV
zQupph7bD5C6Bw0NEciSBYPdhWaCuiCFn5Y+nbEBIYqkIaMEdUG7HWgiuvyk60q3CMNoHk/iOCBa
HbU3XrKlOxOUpiNOWTOldD5ho7Tzlc/JDjVty4mffvLFu7EvO5aDoZlEQ9DsOyBVgOqxeqbDRu/1
0LjB3J6HmHUGlSfkD2SWFzLFc+thBOUE/X/dJSOJlqLlYOf3Wwg2X1LIPze4EZX12OPYBtcz8tTy
5HRQJ/BWLS2X24hLBVGIsK1BK1xdTTYOWIAO8S8Bm05n9D/fF2jbvF7wcEibLHXWLi7X9hlOnNVh
CdYHoO6J3X1sgrP6bughd1vjB6D+CxkgDjEWH/mVVeybuCwuHWQmHsz1cijoborGgc7GYPlVTWAW
z0GJHPNAxoXQDLR1iOEv1WR3aZq4rFKcAHBsxcy5rvYZCIfXnoC769vr8vt3EaxQXn/WirpsAndY
xU4x6y88rNwtdJX1FWjikEhqA0ovbM5z+8cIWAlBatQ6FXCDrByREaGSux8ICx9930eMvf3XnPsR
I3aTsVoXOi4y7ntR3ntrENyKvPjW5Cu/kJGeHla/CwMzgGVJ0DbiAPJ4Xr9ZXBCHdmvqFVEhV+cB
BGeI84dcHOaGggr+9l915tDwjbjOxTIGpCOnO5E9opWXQ0q7+241tomryoMCYq+JamLXZe6VVj7s
zEuP2d3mprFgUECPdl0TvDrSObyFZtK1gkudXRbMjSxYoriEp3Z6QvJn2TvpJfRhdYrVqpMBK6LX
geH6oBQm4Tqi2FE8euP0edIQI7db9NP2fXEvpsCW1xAc6QH5K++h+3s/+hCwsRvbCOgJej+0qTsw
mKmC/nopDxDE/2I3thHDQ+eCmQ1ObExT/T2h7r1TVZZDG5GrwdxUo1v1ca/b9A6SQWoHfNklF/Az
54IJoWr7EYKZRIwx3FYhtNbXeH/k9KS7Ce0fyyuGG2HaSqeC3ioK2VKAi+w33q3T6werlTdBVI5D
3AHWNUsM7u0NSYLP2tc/7IY2SkjgWHZ8GmoRQa3Yh3y+A3MCSMjZDW7EKFcq850xz9Blh2ad15QP
oPjYbRkTCTUAvjqOUzIBfaLvyzX5EgyutIsiEwg1K8gEFzMJo04N4caB8gqH+L3lohghOuSrzrWs
IZWRY6MsEFYDTx+0abslN4IUyULRD10zxKsv7qhY7pKie7Qb2ghSaOe4c8NIGweQj4DAG4MyTNvZ
HYomCAraocRXKuzijIefU4/BKgJ1vIPdzI3YhN8NUjR/bYCwUvc5aqVFdik0z2RQJgiqxdcsnQI3
KJ38n7I5aQ8k/mc99P5VG9jWS01kE1j53E8Wgl8J0PkoBv8QaG+yu6ZNXFPj+BM4KUkR+804XIUw
4x7rurmQMZ129W8yJmZcpAU0coCbkmjBBT475gQO3nXG7eAMjglsqnuWFdOYFTFUCcF+RK8bMuKW
TC2wlV5f1NCGhEpWO+Ro0IeP5MSVF9QOQgJe8+uxJYfBo3BBWZ8hprvy5PtKIPVqtd2ZEaig51Td
Ooo8dpvsfc6LX3yBpoXd2EYG7EI3uOyCMY/7REOtKR+az17GiF1D4w8/+RepEQxDaqgdYVX8gjzQ
evoxNONoN3MT3BT0eUlY3uYxtBEIbjpomPVV7tntc9PcsWcSLCJGs7gS9KPg3jOEsS5ZG56JIRPa
pP0hAPtcpXG5ALw+pVDWhMaH3cFrYploD9L72J8YsSRPtpC+gCNFGz5b7RbTTQ7YPbeAk2ca03xu
oeJTjxtoUFxy0T23LkZ8VusATVwxJlGox3zbhSLcz5AktVwYI0KDmsClqO5RdyvCL67QN8qp7+2W
xQhQkvZr1RYt6kC5f1SsewwqiI3YjW0E6Dj6yyj7XESk4HRfzEMKrZimsFwU4yaF9CDcNpY2QHks
/Iga3E6O/pPVxE3EktR9phI3DaKyntoNLAMIhG0tV9zEKwEzEHrQe0+itiH9VRg6R7JUlm1YE48k
vQbgrb70Iy+YxRcICfu/Zh9VZrsvamKSWkkdOWWFFy1w6Tt02nP2ugx/2a268RhNMki5QvSFRejJ
PgWLvF3laJeh/4Ebf3GYuytIf/7ku1HahXLTQufQt0zQTUiS7mlBAAKbIgjrwjfbmeGik9UHuyUx
onNdy4S2Ip0ibxK3kCfGRcTsqnkmIEmFReONqTNF8B0O425lVB2qdAjsUH+wJX2dVSxKiBbQuCHK
1xIilChNbquhtzvMTUwSOFq0WhUbIkZ6iAaz9We4ULttSI1nqCoTiD9BTzUirbufs5TCbl1YHokm
IEkVIxvhmzpEE/RlV00edHIp/T9zBZlwJPigprBBm4dICogww8cq3QCi9Gi1EakRmxkTUDkMqyGC
EN/Br8NPYQZHLbuxjbsz78dhBhuxj/zCg2+PXx1A47ZMtUw0EsyZ9Vqm0BQemPdU6vI+GGu7Q4Ua
wVlCnlvWbdJHvPDCdOMI7VwvA+d2CagJQyqgiw/EoDgNn/2AKF6+hUGb5eVpopBWoD+nMed9pFg2
wwq5gg/C2n+w+aBQan8d+o4Y4V4QlG00uyHsdXQG0/QOhjZ2oxvx6fF+RfwXbZSEEO3VFQTWqFXm
TE2kEZSIh447eQushLuT+quL163dpP3XS6LDuobTF0bu/Tk91CnEbtOAWQ5uBCeUqDw1FHMTzWFS
39Xl5BZbXVbQQrWbvBGgOtQZ3JXdJnL9JVG7wvX65Qi692oH3KGhkd+uoqcLU6yJhj67HTUEwAW9
QOj9/alIQyNI0a7oRxjKNlEFUeN84wChGWwgTNFa7nUjx3VnCBzCiKGORol+JFSV5+aXA/mvB7ul
N25RZ9UJSDBTG8HbpX0mMvE3I6ldqxyAmsgjVqs+zJy0jkKYxZZc/dCe+mg1cRN2tEJwUy6y0JFa
vsBo87vnBVbHLjUxR2vPE/jLYuRhcmBksELwldodLSbiCK0y7XVTrqORQqS28eCClHZ2uTMVRpQW
fpBObpMMUaJ58x01kfUJDwGr+5maqCMBLy8OX/EmygX4/SlbPvgrt8IhUGFEpz+INBeJ10Ryga8b
TFrnK9TlL3FpzgSoCT2C9+0YUroOEexNb/iq2S4LJ8uT0cQeLZQME4yUZERXeKCtcI0gafjj7R1+
+m7/LCdSYYQmgT5sh7IZxuZM3CQDY99Pz692w6bWLommJghJshU+M/ABiZzOl/kmGWFXGOcwargk
RHNm9U0kUlKDmdp3axeJlHAYrGAP7SHjzC6s0bnhg9fX3sIAo57SSUarn8bVKBu4LhZ2eDhqopFa
nS1Q4l77qMjVO3cmcZ4UVh1dakKRRM1r6MvXyL3G4jEcuyPnnd2ZG5yW6sVTlFftiu5iiTuuIMEW
D8fH2iff3t6S55bbiNSsGEbVuLmKRg8mnRAxv557ZdfOgf3464mvGqKqhKUqKmGK9V4ksAxaCple
SL1OO+I30RQY92jA1wFaH0RGA6wr2l3YjuIL/JXhXlQPgd5CZRUivfDntkw5AiN6135WSa5qFZHZ
8bYJPKOKvQAwttu9/SnOqOlQE6bUFaOAYWLfRbIMdPB1hXfM+E4MSfMJvWuhn2qY1EGBfyrSoDlC
/w5yMtA1ofJ5wtJ3N17QMtgtOHBav0GVu4CFKIPS7GaQ0HCH8jlbYWVVgNooypE8JqpMq0h39HHu
u3C6npIlqOHGMzB9hBj8sknzdHY3sA4KWru70kRJaTdoFzm7EjL78ghM9yd4Djy/vXZnKH3UxEiJ
RIwsgzBy1Ci9+jdz2FLxGf7FeP6IdoCfAAzG+qe2hQQzhJ4bVR1gXQsVuQkK8xdy3jOnu4mkgv71
lECWWUVB3ulwPwiIocOwKS8UHgZE2CFqqImpom3ryL5kKhIrTEWdJthBpDy8sAfPHAcmpErBBlfD
vkJFsDrTD04VKBgRpP2FFTo3unHYuL4DXT94zEW6yNRjU9fskBNd2uWPvnHa+MG0VhAW6yO2wA2P
Ytb+ybv57Q12burGYTMJ0NmGkyGdQjsThs1wlgyIXXpqYqTWkSyrOyxY9CoBUSWEtxz42HZqgNRE
SWED6Uw1s0KthMMuLOXXAWkvLPmZLW9ipHQywKZyTFSUrBU8kFHguYbVIvTdargqvr3wfxS5f3PM
m1Apt6o8CgU2HLt1WH8tm/7XWCfNFQ5L0GfXdP4M8dLklpCk3c0zXTZ9WesrHdL+AD+s7H3NxmwH
Fy30EGHR0l9niStuMnDTu42Df7qwEGe2h4m48oOhLikLymhk+fuVqWwHJXPLZ4CpaVUHIVzKAoRN
MFc/s3S5lspONAeCKq9vaMZGyNUvVRd5HKbyfnkL1YEfb3+4c0tiBHsAi/WEQ+w+cluh7rA3wisN
X6Gd3ehmsMO9EoU0HLZ9Mb2jwX3Cid3z38RblbPfJq0OVRQq5zHQmR+ToFg+2E3byCHAbJwBWk1R
Ljq5hCaLgHVSVT5aDW4CrRKdgS5comIUNm25FZmoNvD2usR1PpNumapTGZ8H+MOlXUQ1qpak5iO8
dGhz03Ne3dSw63lGGqGtIPLUO03iRcrbhJI5vcQ9lGblr66qxi1cduej3ToZlTU4WsysB4EqKpPu
gO7iN+g92B3lJvYqbeER20NmOlrLfifC9uDA6/rtWZ85a08y8S+XBD6WZdfyDg+jiiTbVsPQaiEt
cLyACttdcqYMlQqEE3SzlJHnkBs82o+wBLV7HkHJ/tXsWVY3MoSzQgQnXv5coiDzfvblYPlFjdvZ
422WlRV2PrR6CVx1UPkeW8tapmmkUHWwvp4IDrJ8JO2hmiB5HKTi29tf9cwpaSKwUCb18gweIniu
Bz9ghwqvT9g82uVbJvBqauGdSku8v/yOzDuIgcAEfuSW7yETeQVWD1FuqduIkvx2BbMdtE881+3W
xYhRmJ5VeurREGjXDIZ2xTd4Ptod8CbsKkEmB5+2sYp8RYabvg3hhO11dvvcRF2lMpkn8PfaSDAP
Fp/iY9lUF94457aKcaGuWYuukcDQPuBiO3hbfm9XmOjarbcRn2oaVKJLiTORQvx09tMv/epaviqY
EZ4MWvhkgitt1A59eeV65F4k7XSwm7lxpfbdlIQ1o0006qDdL8Bf7fJc2H1OE3aVFo6UvDwVScnw
LcjS20YFF87zM5/TxFzVvIAD3rzIKMwydpx0yjYu7IVurFbFRF3lZIJ43YwGjFPijshTct0oaXc5
m6CrRZUTK9KpiYjcVR7M1xhkHe32oYm58loheuHjnqBj873K+ut8gUyO3ZqcvsSLpKLPOsjuhCgt
FmzZQIcHNl6WKfo/tKPycfUJxzGu++CZu5u1Tz7ZTdoIzBIIyNFpRmwT+GNu1Dbw/NByPYywTOSU
NjLPq0gIjCmHpIJ/y4VE6Ey24hpRKQZ4xaWNjz2ShshUgkLPvzpdqM00rNOj1dKYmKtwDqAH1gUV
gGhDtSeiiGc+Kbu708RcoY4eTiGMxaMGFTPiJdc6mT7azdtIbrtshX0kxd0WiPKGLd4hCdSPt4c+
s+wm2qobUpAdYTEBw6+kuR482IsVKEZde8FqOfnTL78IoqKlelZTgoRl6t29w4X3rpDSTqYFrlWv
R2+XDn6lidtGndAHr+4yIEeq3O7ENXFXzkIcpOepjOAjfSz9XZPZ8W6pqQOlO1KmpMxhIF3Ch6xq
+g9DmdudtibqSjc+h1WklhFRcLwUCtaKDrG73kzEVT6Mhed0OBFRefoEYaJ3edfZZSsm3qov3SDg
SyUjUelnvYgH3uXf3t7kp83wm4qQCbdio2BD27WnFtEAe79QotLNL6yIODO2EZtMllNZy1rCWRl2
8D7L2EPg0OIofFgyCp5MEKinBI6I6lIb449c4nd/jpHq8nGt8z4QbVSpYfm09BO4vVmdFHsdBvlt
Db/GoxidbiPJADPMrg7Lh3ClSF/bQH4sOjE/+M2gtyiw6Lh0kvpYVsXySGtv2KV58MDgxrVtSwnr
2TAs7wbw2TdlKfWu66U45rKDu8k0iUOxJF/gOEqOdJlpanfFmCAwwXXqEdrIiNGh3oAopDdd01le
6NQ4LeBlnXa5j40w9Hjx0TVYN0VnJ2hDTRjYGALjTCHsHvlpCr1PWEYtvCx3dlvYuNWr4n85u5Ym
uU0u+otUhRACtJW652GPOpPYTpxvo7KTWC+E3gLp13+ns7LJtLuKTRauFEMj7uU+zj1Hl7QQrb7s
e3gWO23SAnqGfmm8CwOD/ig0K2qrLmEHOskglq9JVP/jt3HnXRdNaDDkGHeXMhw/8zh52ungxYDM
ExcEtpEiDvdl7y4x57+qJPkrLEKfiVgsfTX3714tOU5dC5VEdRFN+VcZdF+pkT6BApZ2PMaOec+k
WHHaTQgp3FacLUoPPrkN1nZcAyRKwwJCsiWYpmj/TEmvXsItme8Y55u+Dqs7TzkXwQb5kb67NDRU
j7vZ1dMBsMAAYaKsFSw4BUzHqdliL+I+/EHHXoNet9WGLs1lgnRxdV5XDMrFXQhf5HE5sb6TIa+V
6AYyaA1vQx+hPbqkwQCVVL/FHZPdd8GXokMquNX1pwCC86exOrxku7BzJxTfC4ivghm5uTAyRZC2
IlVax17TPVjcsdkDYr8YeK7ay4gqfFq0FDKsRPzqdSwuIIyzaFpUh6pEH4yfa8ugq75AgNdvccds
QXocRMBT95eq2SAIXb8cbLB3LsvVPv/z7PLEBYXNAGtQWpUayMFiZycyrzVkrs2YjROnzwzyjdD3
1l7hEP7afywZ6tUMczKA5dcfqu6ZceITkGNlx4pbtLsB31y6yw492TTS3EBYp/vt5x/gur23Dsmx
WMgS6L0TFHC/PXmokgQ69/KRJOrP8LiHCnhbZAM/wLFaXcd1tBwMP2CRxJ4Nr//Wsa5fA4XBy2Cr
wo+HKfn7MpQLS9uNtC8RWB7WtIPO7ysrBHYyhKbes7Co7F/bHKp7uOGbW3NsHtQJ4UoAwbvU4TGP
6TbgoVZlMbzUGpwjWRd1PXmYGK2fBuQpj5WYohcGScXPeq+jd2Js96fAqCrvheAnoOJGnxceR+a4
i4SWdbeNQXc5xB6fFKTp63b2Kr1iccddLOTgrGF44qH8nDzEhqpsTwBU/fmNut6cN27Uf/Bp28KD
pZ978KhtFeaYjD4VoG3zXN1xGONEebTqAWWHEFPey1GuqZ298g6euDRZkPuNFiDrkfoSIyAUPnLw
q0Z33NGtc3EchC6qdeeCdJfoMFmvyLeCBl4CINi44yLCpEFRoENVQM0CV0WzJgVr252M6brIWx/U
cRFkG6aA9xq9lxLym0dFbab3SL63qvPqqmH/jodQGtR7rOftpVukPE1L927b63tX5tb+HRsHFxfE
Bu3WYXJPmmcJ5tCsHcMIxjwKv+jTRarVdYTovm+6y8jj+ZMy9WsULPp3P4NyzLUFZVNHQFR8QYM2
BPQt+b1cgH/xWtyFpBmAA6zWBju/Tk6I/kXJ4NVvacdUK8u2SRZdkKMKztOGNEUq5Pz154vfeNxd
OJjqUH3QEz4qFMzOhZrey1k/9ZE815jSorzyC35cyNc+TElMCpx9WxafkzJ5SfTihVWFqLhjtJAU
pgbSU9e1t38YqZ7KJP7489O58aq7KK9tQ7M0BgYOJaURReUqGvQzAWTmUbdr8kfJZPvh53/oOr7z
hm/gjuFqsBZDAjtRl6SModuiODQ5oBOuH5eDmGe9jxaQedtPqSxIix7/vHnBoK+S7NjRdwlfQHCh
DMfp6ZB+rlX7v3bwYgbE0s7ja/UKesQWlWEmuoe2w/imntiXnx/YjVfAhYIlOx37/sDaR7D/2kRL
lA6m91Ie4ImLBBvDw9ZQLmsvaJS9L8q4OcmaLw9eO3ehYKhS9htaNYga1o5k7bp8QcfPszLgYsAk
iNGmbpLNpa4ooH0c7EdRPdx5wG6cuYvdWsOmavuybNHj2/8y4bRkh2l9d+5YMQC7NAgXOKJmoQ/b
Enxd6s2L0Bnf03l546oaDbf4ngmmO0Da1H+ey9in6oy1Hcvdtt4MatzbS2lJ9FAUPM5A4Fk/+l0W
1zoTGkaiQeVhn6fgA0jq3/XhdtxxOre+p2Ofgw33vWOmvbD9qJ76RKpnVHXvNShvvCwuUxY9tKFz
qNuLWqxmWTm05IGHUfN7P4J+ahV8f7FrpM4/P6gbwYkL6VJJX42IMZtLRVh9jjkofEMel+e97b3q
nDxxcV2REOWxibW9RCNIFK36DQMMft7MRXENsV5nabcaxfTho53ar/vaP/38YG58ZJdASzWdoaOZ
2stsRXXe5n7NMCZS3jn2W6s7Vmt03UM2B/fT2JWnNUveKQKwvd/WHbOF9GkC+QrkV5T17xNBKlhW
7MVwg6/p2C1BuZAOEBS6xDXa0AlpUrLiiffbuWO20JDrt9EiU0eXO36RVCUp6YN7OKsbUcl/SLTC
dkTIHbegCg7TYIv/WIr5RKbuU5M0xvMXOMHyXjGFgjVrLwdGr6YanOxt/afX4bhILkxs0GUcEthR
oz+BGFdnmyL3ZkNuXEgXyRXHgIgn5YIMaGyGFFhgmxbF4lk3dZFcRTeLim60vRT72mUjmT7OSviF
+S6F1t5XjWzASnFZ96rPULhJsiVePDNbF8sFELDmewNf3zESfTAJOmKQ+7mnjftv//aN+NVFcyWx
1hWqFR1AAMOWW7OT38TCwL+4lfphWYI1BaA3yWpdg8Y+LoOM6qb+yLWoX7oj8EI48cRl2woVC+y8
AlzehewEddZPO2Wel9ax6I31lM4S58eP7fM8PnRG+Pl+F/NlQhScOxARXho7PivTfGyVuTd0eyOt
cIm2JivnZaNTA+75burej4MQn8pIV6deaxCTkqYCFxSP5jgVuqJf7boWfpm8iweTUWDp3NgOTOkM
6OoZRM/Q0fzm5UFcRNjIItCSJRE8CKfiEfUO9rj02+rn+lxEWDcmCho1tr0EAX3apkKnW+Ib5rqQ
ML4AE8JWghi63aKPLe3Zic7bdidcvBEFuaAwXk5xHPMKqfBokyde7eVrAgD6t1nhzcj8Dt95lSWb
LVn7Db9gUnOqV4UKn7aeZ++8ytDYZhObkBwNcfVPV8iLAfGi58ZdEzbogdfT3KKVjPamHR6blnuR
g3NE5T9m0VsvDz7Va3eZymA4U04fQsE8gywXIma2Y6B1hxBuklftblq+jvrwCw9daJhYN2VMCVMy
8QRWGzBFNF/GFVAHr8vigsN6ttcTa1BAoZjUzGa+Jn3aUFF63heXkyvmezh3bOguNWcfSG0USieJ
F4MzT8Jr/PVdaUQgCKrHGhlMOYRtxmig07gc7zWVb9jqv62U71ZvlFzH9RqYU8zOP1fHcjwFbUez
uKWBX6nBBYlFC42bXS3qQlg1pgukhkh4Twrj1vYdSy0pQL7oBLao8U9Kp3PcTuextfrXuhq2O9jc
GymkixarSKEAw59Q6ifHcJZHa7JVhytiaVwgI8TntRy9NEnwsR0LjncDLesIYPekJOKXvZLds6yZ
Z+7o4scmsNIq1aEus6nhsW++8MmevSzMhY9tRxtU3MQNSJji9byxMH4MxuKT3+JO6TmaTAw1FWTV
xSL6jNNSnmxofab1eeLydWGUwIydhW8oKO0yIhZ9CqL1s9/OHdvV3a4SWRzNxTL+VzfsBqxdiZeu
GXZ+tYnvTJeMy9J2fEGVDYPkT4oVyzumtF+VzcVqTYBHMw0598swFybdluRrFc2e39MxWmCopKGC
NJdVLsmzhcbBaSeV9XM3LmlXoyYhphgwYxrb30ZqmjOUqzzboS5WS0zkmCRB1gjypfJdxafuda6S
2XPrbroLxaphJmicmbn/W1L7vpf35BGuN+6/qZF0wVqr6TlpogbXfKTHglZrgk74EUKZDdLS85Pu
Q34n5v63hPzWn3LMtT7sQQIOhNWulEp5XRZpK4h82uZlfY4nkJwvpf0nGpK5y5gKWNoRMaeYMZ+f
OsgDvUyC8gdISdHHYmpkFsakeo34yk77StZfEzBIgZaiCJ9A488f+oU0D8WKvCiLZ1CRn+h+mHNZ
FNGDSQZ11slWkLQeF/YkVoOh7QUs2md27J+qQHcPU2N79hDafrAZ2ufFmK7WgBWwVAP92NYU6rB2
CbrtBIRnkNPiAKcfBBXOhFxnp2qQ/T12SwPRY1MdQqayitVzzYdQQztp5MVntobdB+juoM0Uohj+
u6Tz/ooBYfosJAIdQsTwCspXfeepervuIF1wW3Xwfu9aPLUgb7hQepz0pO+EaFev8tZXdVyZAc8L
D8IJTaitnh84hvYgNafEOQ628tnHW0oX4EajebJtjTtK5YGJj5H80Q/LPfzQraNxEoZAsEbgSyHu
FiLJDhv159Z0g8+QGviRHZfWjSC0GJFqXjqw4aafCKNeoypY2c0X5AHOlB313rndo6eu3yElhtvp
lY1IF8gGhXHZQwMVBbZt1pkEAeTZyLk/+31Qx5+V09YM0TAAJkd7nUVr/MuMoXuvJE26SLY4EKJB
DRyhX1A+8URXGeotfhG9dMnNQqpQOu16EATs80PUbC8A8HiBrLl0kWxkA2Y9Bjb5spc7hD0DUn5K
tpJ9/PmZ/zse8YahutA1ALdjNIhRHaxZKd5HiIv/QRkvOllg8dJjL8jvbTfv2TKQ/jGCM3zQhkRV
NoY7f260sTX+T/xfdy7YjXfHhbvxsIg2hgHfSxcE0AmncqegL0WH8DQu1x4zHaFR5nkjHBOXUWc4
MoDmIqvipY+rV2lJ6Lm2Y+BJpAy96hZcTHm0iIc6ZJC9jv0MxaVI0yjFEORIDUZdZptipo4B9mO9
eoPSRZ9Vg13jUogaXDsRAaN7icepY14hCzDZPwahdWXMogQcSJ/0YVZogYfOmnvp0K3L7MLPBCSd
EjWNaDKwff5QNzZ+3IH2OQMsPMt0Qr3tZYd8Ut7ZDioBnVKvWk5zinHhYsqGWK2/2MlEd96nG0+g
S6VmWCfLY72mT4n831yBQbQcdIAqpp3vPCM3rMWFrG1okwVJFdegyej2jGBMFmiPUmNqRsZbm1X9
4Idfky61WmnDwh5xgposP142/LS0VtGdX3HjqXXwaz93Y7fWcGxZDD2foD4JW+YG1SbTILhqV696
kHQBavGKpn6yAr4NTR9+TsZ4P4s2+PTznb/NbcWlS6PWHNxYoCabSziHJkOICHaPatvAbwQpG4C6
1fw0JaNq0kOwPYWU4pQHLQgGf/7nbx2cU0GgUCfo1qGGK4npl6ZsH+G47kT2t5Z2bF1Hu1w4Rx6u
2Pqr2KE/CH09LxVjjgnWHx2JGkeEkyO+iZ4t+M+W5ZPt79a7/y0kvvEoulxmldn2vQgQifQ7UdBN
HAv+YbYY2EobeegjNTru/1KinYusMKj4nuqoKYasPcjyFA4He4yXIvi93FrYyaSKEy0i+m4H3gvQ
/EWm0LIbv04FJV5FCeni4Qwd6BSse3Ph2/pRNhq0s1axO0/yjc/oouC6MoorRDNo89dZbTGpFsf0
Xjnx1tpX1/ldTULsCTMNMqLLauh+tpRuIPYr71jWrcWv//7d4jKchnZkmNSMu+7vHX2cAlNHfu+7
C31DmGJXCQK6CwuGMOWy/GUh5Fcvk3TBbathQHL1iIH2pnsu4NVQfC5f/dZ2zD2myXQ0VtWXQgxl
lixhJkZjPG+KY/ACVPa2XJP6spXzl5k2WxqV0Xb22rkLb4tV0BAuuxqDkX3zwgr6dZ7a7c5TfeOq
uPA2EodGgLSmvoDx8UEuvQIHjOeRu+g2cUAca9iPEuRhkUgTtss0OLwKhtIFt0UAbh1VxCv4qTVT
e/+JrYHn0o5pDgB4L6oOqwu4z47TsozNC6qqXvQYHJpDjm3OZgyEQo2kSnT0uth4+apa0fo92C68
DSCueIbpA3wc8w+l7F77ZPzN7xrSHzfetppqziyWVnrIkqiXpzmSnmfuWKfELD/K1TzIk6YbMts9
DnZe/IzTRbZFQ0wbMIYG+YZJ8ywMijplw7D7+UMXyVYJ0loEYNi5WsKXGB73Y7Nui18k4YLYwPUa
FfFmKxQ623M1nJLZi0OJSxfD1h4RnuJqqi5Mjo9jb552Zr563RQXw8a6MSo3airwWO/ixPiyY8Jc
Wr+g2aUi67vx6EiIjbcHEhgWIpGaauZFFYZjccyTHRMKmgqfc60MeTGsIZmkvPCLOV0UWzNh+r7Z
miCfurp4hBDsflqBvfE7dsdASyHFAtWaIm/L4TXQ6/tt5L633LHP6sC0Ivh8YEOtRhykMKUSDJPn
JXdeT7selGO4uLoEnD7FYV8+DTap7pRjbzxwLnxNDiWiwnqoL2I/1Lkhtcxivd9j8by1uvzRKSZR
Bw9vsPpsftmTL0vxzetbusg1qOzW1RQi9IxK+8T5mo/1vXnfW2mXi1wbNtGFPAzwdLYz+zUGS3ba
0qQ8jX0r35uNfytbrfOxqLZLsK5btm6jX19VurC2BVFRBZRLdbE9P0ATeWzn0urm5Hdoju3uXId2
n3l5iXFoc7W3abuWfl7HxaoFIb7yyCSYUEg9ZFFwvLMRKT037lgu16UyZcDKi5zq08DWjPnplHPp
wtWS1QhUmUIsXfAmbfTxZ1SNXq1P6cLVyAg60aDF2u3EX5J6/NZrsEl4fUsXkLYaXrXgBi8vdCzr
VBPbPBlE8H5hkotIa0wX2JZNWH0xWxom/KyLdffc+hUe8V321bZclXTV5aVrZpJWTcCzdYFMqd/B
XCti360O0WloWloczDF1v0NU7FOyVF7Mh1y6eLSyTzrA/xRCPIwtPLFCf6qYUH6OmDrWKUM9mY5s
uC00QosxeGeAG/M7k+jHM+kRINGBSDyrFs2Hghw0NXL1bP1QxzrjUo8coiLlRQR7nA0mQhBZTfEd
279mFW8UXFwoGuRKWvB3JEHeBGGRomU4paNU9nSAvsjz5J33FSQGiWlDGuQLZLqADC/BEW886wEu
Ik0GfcIXpcpLv8U6O6L6wxyOX72+qwtHo2uI/rWiSV4hkNmb7UmGiZ+Ruki0NiqHpkf7PReg/MMw
XbI+LcIwv7KUC0XrarmZttqTPLCDyropFKex2P2qOy4STSw1G9HoRJddzueitu8noe+cyo2yuotA
62gLorLBBDlQBfqBzb15bopoed74En9GFt88+H1Yx2D32gh5IBPLIf+1vmugHPeEcUC/eokLQ5Nl
IrtgQBxc7B05LyN47jYdRHeO6N834g2DdZFn6yHKWq2wJhR4mxMhpH/X7g3PTLt9sWaChyDU5qDX
rFNTrK+CTb8oTYrTnlzl05Pyt8pw/mj3bsvQOQXkoj8+9FGssnGMyeOqqj/UqsoPcT0+hcv0y9yA
6QXs930ai616CcOuAfhK/u73IRzXYOxeoo9yFHmFH0TtCPVlPn70WtuFunFKKXpsgcz3mo6nqqhe
gXW5x9p9fTXe+AouV9rRKF3bdUeyw7oXacGQpTc/CWMuXahbr0cIipAoyYtBvCxMXgG8fsbrSlMu
OqiCjjdJrqbIzKmyJBiygc2d3xSWdMFuSWKaqaJhkoOFdcnMmvwPHXk/f+xi3aJwncJVbDJnJSn5
adlqU2ehDsSdIPvGW+hSk4UTQ7PQwG22bTllBfhTnky8NudwKQ8/5+CC3mhlaT0tPMknTnI1akBh
ZecZx7ugtz2uj31TGMoApwvvUswIgUHFJkPJ/OoHrlZlkwygpChskh8LH0E7p/SDDrT0qgULF/om
aLEqBrq9vFztb1NAPu8s9tq4cHnKzLHBRx4DLIrup06fyVB5PSXCRXJBCaUrym1KwEVTngK77yD2
8pwTEC5P2XGAsjMaelgrYw8xoDUYdAjvdX9v9OyFC+MCUkK3W9Pgumxrc7L1Kh9mesxZV9jhHe2r
9oQfpr6gjE5oqiZePBsxBOdRJOqxUfiRG7SE79jF23IkXLgcZgUPxcqHqMjFQOZ3g2z1u8Sg2JbW
BynPnVRsRC5TTr9PZiq6DDDyaEtjAzTUiYa8fodmYH1qIzGuKSbP93ddeSwP1/5unZKqbh/DFhzw
Pg+LcDFkFgRKUbnKJCcseJ/M62MYq9/8lqY/ZhIIHYB/E7hN40E/6WmB7Mo2+c21i/9gyDoc2qHm
JI9W9ls7mOcO39Vv3847vvGITqxfYLqFfC06+mVLqJ9XcOFjvKFzNIdYeqb7u6aQ34JGeC7tVM/s
UsWgHIpkHsW6zWKxgNgODEpeR+Kix6p6nPtNSZkn3LSnYgWk1o7tHXN5O/wQLnaMRUVne1RccyuB
EiJtd2BiXty5hG8/g8KFgqEIFK7VNMpcL5E+F3SJXg5t+UcIgQmv2Ey4Ipkdg6oEv558XbK/Sjp8
GUfuJWHDAc/90YaKpgOL69Qh7qt6lpF+itPNcq9cVrgAsNkeAOPMrczLnn6KMROerWT40+/GOEVu
MAwuoI6VIgcyip8rdTxivG0++S3uWGgC7ceIAEWah0exPhYgt8PIK/vw88XfztuAy/3xyNlGrQVc
QSLf5Nuj6RqSMlEcJ2UOfIEmTO7ktdcS1n+jbuECu8BCibFatkqkCitKCQZSexVY8sPhxDlpn0iy
Ab1aQXni5z/rhpW5KC8bJOOxt4PIx4H8L9HNLzwMvSqAoKn78cQkWJRoFUwi12g4pjFffzni9tVv
21e7/q5Ed6WeWzpIzuRTbD8Mc/kFmsJ+cZS4ntT3S4tq4WVDYbdzX/y58qr+BBVgL11LLly4F6cs
OWyLjcu92E4gnftjjIUfMFS4aK+j2ehQFFi8HQ+ZviQMSLWfn/f1uXjrVjp2ayJW0QqiwvnYROx9
1LDmXd0022MEyc9URWP90IZr8KBJOdyxt1sX0zFmVScSuecq8n1o48sQzGGmAuGHTBMuwiu6sktX
fBP5gU90suOV3NQGfm+uC/A62nEFbKvhKHwpdSpXNZ/n7R6t5o1zceFYTV9NExcDz4GFeVG2fdRT
8ffPP/KtpR2Djetqa8GDy/NI1snpaJLX/qp47be4Y7HtOo8HW3mMagKcKLLC6gMgVOWdPsmNjptw
ecliUJXQpe1xXRJG+lRX8fxHBW6iS2LnP/tw3M99eyxn3OE1He22vEdg60e3Jly81irJbMG3FueY
ICpPi47aB0YVuxMH3XgQXMRWWyyVlWYUea1jFPTHOq278puwUS7QwjxRtX30+0KOja9bT8v9EHEe
7kWESI6wXw7SR/dSihsPqMtPpmg1QaJW8DyZKjDA7Lw5gaMaGUsxEfvrgVaRZxLgorkwJHvQGGWb
nIds/i3ms81srIY7D/QNK3HhXHUZkq5pGM/jKpHnCbyJlnhm2v+Bcy1luG/HEuebnt6VQ/R3ud6b
xbi1bce4FakxGYzx55zM+3qO6R49z7EZTl53x9WZbGFbK6YGrkdu16xnHTvFUAb2W/z6k757kbcg
4mPbMZyKMW2KsmHwHHXi8FzdiaXLSQ/TFuK2iLCHtG9rw0dUt//y2zr9cev1VmNIvkng9QLoJvc0
R9fPb3ZHuGqTa3Kosq3gUWfeknQ41oepqzzdtYvomsYFQ+v9EeflHJBToQoMGEBB2u+6uIiueLT9
XnOLMzf1N7Fxkw0lxnC8ztwFdPUF5lcU73AXlW7mjCxAFPOCxX6jPahV/PhNFSq/cI4K577tvxEU
B9OFMc/40AV27Xqb+rDVcV6ToHhepuHvY9iWO0/J1WDeiOJcXFd5xOg8AYufJ8s+Pxeb7B9A/3Fv
KvPW6td//85MBW3rhWJyHQWS8H+EhS92nP/8+Se9Bglvbdyx0WZeMMcqD5qztqW/akv08zAV01Np
28bPrTPHUhGLmJFAdwB9uSEAIZxIIT/Ps5/v/9bROE8rw0hVGHcBy6MQtD9l3D/ETXSPavzW4k6k
HE2H7IgZsXhtlhQ8oO+4PvzyLBfaFVAU04K4ut51AtUCg2I+FFU9614uNRnwV0UIVuw4ryRIizqV
AZHquXHHSNc4xpXhfZxDcuefqWn+bGn8wetjuuCuoirDaFLYddTKXw7bPG7hPS36G5/yP+Cto6j0
UNU0j1Qfn6wZh3TsAz8cgXApyVRRGdGwgebQa/szrIPTTNg3vzNxDJRaHcdjDc2VNYE6B5ROdNqX
7Dj5re7Y5rbRAwjgnuVLqP9IYoVbDpCbX2LiwreGFQOwG9LbHO0Am7ZNWaa1ZJ6W7wK4YrkMYAzZ
WA4G7CGF/O7Xw3afvY7FBXAdoyinOTEs7zvxjU7kmxzjT35LO2Xjqe5lUm88zIcJiqQpKETV75rJ
za9w7BKKTVTyCbELxStHTly3JFNV5YdrA0HDj+9Qv5iaFKWO8rhQfzO0RZTyu+X/AW+BKzRkkJfO
ycFewfb7PgkTz2jOxW7RzTRFOZowXxhII8SmUFAvZeFX03VFJvWY1MnOpjBvlcrYDmLMxo9uQLjY
rR6IgzYKRyzN4n+SsvqtA4uF3y10nk1N0YwDgJ7mHKT9IK0I/hlWz+qkSyEmp2mrI7PTPGwWcu56
+bAllefiLmIr6JKyGdsyyiutP0VHB7LQZvnD61BcxNYQgQ9nWzBI2c9WpXbirwNKxX6BiovZ2nsL
3gWpaC56rr9GLak+lGH1j9/OHcM8RiX2pl9pPgW7fYpM+2u/WM92kQvZKgrCSLmFYb6Pwf4QzWNw
ksZvRkS4oC0W7dHYgPA+Xwb9cRMjpHgWL8k1LlxpyZ1M/VYSrD2XfZyynrxvk8UvVHFxWtVQd6ix
LGG+le2UlVCaTI8QuA+/7+mYZ3kUXbMMSGpV23+zpYF19n5kxNBJ/NGJg+Sp40dDSV43Xfwogm7J
IolpSK+du7ipci7rsgoHkneHPi2KvgSs+eq3tPNyVuCmGahWBJ72yKtY/r51xmuIQ7iYKTPRcbRx
ceSthSZuhilC9mlZbfHx5zu/kWS5uKluYdA3N4Tkq1mq7iSaqUettIiC/5XVqO9UW/69em+kci54
CkDZTemjJHnU1XGRsWhQvynSQVjy6FUmwX6cWqbBTiZiGVKoO0CL0gZw0UdQ7n/FQ1Wd/X7uNQb/
Ll2FVEIVrUmx50Mz2jGbJ9DkpqEOJViGC6n9KMCEC7gabMTFTJIj17u2IIwwPOu8I2MXa6WHYhnm
GVei28038DXWGWurOw/N1S2/9aUc89ZbkuzChkcuEiDtWUPVn9Va0vNOuvjdOvVN7GmNjq0TnEdZ
U3GgkBXvf4o6nrIQhKL3WgPX/f73d6DF/OOHHo5trGVTH3kSJdsZMybNP/Uo+V8BUHzPXJgKn52M
07nfjvDEY7BMMxEGkOw6msgrkEF38sctlHSqZvAckvxgfwt4y3QitV/6D4kjZ+3QLj0aKSQHc1ic
dZBqj+p2urPxf8Ohtw7PebNNEIoBs9dHvs+kBN8YCDAs+OFflmrvT0Uj68d4wOyesZ3OCnaEqUoa
nbVhDx2tOmlTPhc9uvB0rlI5BdEZTLNod1YbpJJYte+PzUCi7lToqfPKFSE/8eNxAPuZtPMOiwhC
KNYWzVOP/3hdVFDk/7h2sh9LVSf9kW9s/9+oagVkY+xVsABV949ra8alKUN95JBg+rK9Hm3z18/9
3HVzb31B+uPCCyYTJnnMcBG6G8Hrz1G7TFeII3oeuOMmFDkUxn+rI2dgqHsvzTBkbFrvSRzf2r3j
G9Zi08NQDEfO2UJTyJzp8077e23tG6u7wKt2GWk/jlid0LhIeTWSdItbr+ca5Fo/Hjzp2iEZWXfk
EmrWjzLgf46rvMdrfWvnjtWbrevprFqb22hez3MChMVBdr9kFAwoP259qAd+5c7A6rqsUmBEtgfB
pPG7MS74igRTVxCr7BWkh8niXaWVLP0CR4wX/7h1RYG2nw9pctOiGasVaE6hc+O5c8dIAwwZ7JXi
ez4uZfyxmcP9lc9z4OdeXOBVH0vW0UDuua56dVY75lETtvjNzHGXeitoFOt1OG75xMKvNJyaU1+H
flykwPP/eOpl2wAbOVoMZXRbk81GFY/AdZV3XqGrxbzhwlzsFcKliOpqsXnIW/FgCxWpU1IT8aLa
uPkSCzq9s6IEZCFZFs9f5OKwChmZAWxxa24rvB/jhFlvsj95uWQXdIVCST2yuVxzgCLW5yIKw4cY
g8J3AtsbrsHFXUXMKF6AZTSnUwiZyVqIxxA9as/VnffVDOEOnAif81azJ7V8APbeC3jFXeDVHCV0
OXo253Nb/E3qbzVkRfwsy0Vdsc6KrUBmluv4eICC3ZQuhnzz+5jO+xpsB0ZZ6DIDKv1etHZIAb6q
7+z76s3fuvjO27rrqYkxojfn/+fsTJblxLkt/EKXCIQa0JQ8eRpDuinb5aqaEK5yGQRCtKJ7+rvy
H/monM4ITTzwQIdUu7X17bVkP46PvN/nM8gS+kxh7v3GLEX0NS6Xe1Xrt+aNs4b1QnAprvBD6JGQ
lLdy+bBNU/2XVze5xJWWc78dMx1R8GOPF/DtSwpvMz8qSrjI1S66EkVe7XiBS/i/axFeOOql/T7c
OWmpacjUxWy4oBTndx5sfykZeMYfrvzV3CxyIQZT3kxTd6kj0T9ctx2/peraQHY8oEUQLONFdiiE
42GYyk35yVUIF7gydWXHDVVVF+xldRYfQEl00PuZmkPI7fV5Qqcm2Mp5hRpdfdRQ5LYohNjmD34j
6qxYUHndIeGbfumb+TEIW53C/MfPU0O4Fo8x8ghiWsRw2eo4eJ5q2T7tevJcoy5ERQNSFiJSw8WY
6CMg7VO7bV9/3Ss3MjPCxaY21FBhKIfhQqNJPBdb/DysC46O7lTQ7n1A+HmU8Z+iXKs3ei7rjBnA
T/vW3nujuHHKu2DVXm1I+azbcEmI3nuUtGj2NA1J9I+pqi2Hd15J0lXT9asaqtpvKrjAFcyp4fSX
yP5iyDTlXTf2Z2PY+OnXXXpjR3UVtCz6rUlwe7mEoLgflmD+0mvPa51LXIWrrcmk5/4ymd83ZE/S
bjLrnWPn1ndf//+H1Fjc8WiQhnUXWLA+jGRGucu9pNKtpp2FvW/bDj2LBl2yJh8fCf7x62pnTY99
nOy1XtEuCiLgMN+kLGB+lbDCJa16OgWSi62/YJsbHmNIoZ4pYcXJ79Odc7fhXfG/4Pxi44Kkfdmm
IwpY/Rp3SasGenxWB6S7rKfGhHE67cbz8HI5K7AKM+IT2l3GKjS5GMYljzq/Il7hQlZtNExVonh7
mRR5OZb5c7v56fEJF7GCnHZbF/FhLrVI/kKZTpkOq/rNayxdwqoRbQEaZO8uLIk+LcGW1xwxuF/b
zqrsQLWGCm9+l4CJWqdtX5c5hASU31boCmfJzbJQR0Jfks0OJ6Xr/bSFu+ex6OJVVdLthYmkuTBZ
fA1UcaR2nvzWvuv+GNVRpaqEasyViZwPGkwPDVHv/XrdWZ1dMTMUhV17fQyfcUX5fazo06+bvl6Z
fhLdu3CVokzVhO/6AsBb/NElAX/gBx4hJnjm3in3vrHduoQV9H12WhQddnIWfIKZBdRsZeB3X/uP
gFZMo3oTh76wbUkegngsgYgaP0lB4VJWYSssKUlpLolZ9lPcDm8OWOfeWUq3et65xPK5EpsJuv4C
nYjpw8yi9SEukiHTBcoD/AbXWa1X50oUiqruEh1YTsc01ycxdNVZbeHhhSwKSl8f0325HGsy11hT
orvAQfvZHuJOxuXWvIleN1114YEbctNetqhVF3i3Fud6o9udvrnVOnndet3MW19sU39poXTc9IVM
A77+7tfvznpNFIWGUNC1lypsj5dy5Une91vxABPwey8uN27lLne1QmEkXHjRXkjQhx+DddUqpc06
ZapOwBsHtTjvVSTu7BI3OssV0grHMgLmlXSXKZ70eR7zY4j8lNdhDfl6IAINO2Fk7XGEd12ctvXy
hpDC867iclizCpdBrrS9zF0FpYZgadJyCPxu5S6KlcDEhxhItlw4+b4nAPcWJTzzsC6K1YxLP0Wr
6i/NXiBTJKPmZbILv/PlAn37k13fRbHmKKaTCgZ9mUGqJG9YxKv6BABxhRVCzMt/Ne/9tCygBvN6
eEfwZMveGw092fApnpeP/eLngyZcTa11SqKGdqu5NG3zFYmpP/oAUj1eS9hFs7oVrHHf4TyvZKWH
kxb1/qmZSlQa1hCY9AuMXUSrtbopCEG4s03rckr0Abu44p6C0Y016zJaONRRUbJH+kIokycibHvu
k1Hc6Z8b+48LaTEVcNnOE45GOQzZuhYGbrUd7KHwal4vJxLF/dPeanIH2bhxWLpKW3zqwvUYFoOX
SdLBnGCNQLOh8JBo9e+vB/xWdznHMSs50ahyw2kTNGkSwWMi4qWfbgNKvl4vgm4qJpj4ovG1Yyxv
iX0aRH1Pz+VW3zhHsFknuc1hj2UA1ZWzrIZvLZvVmyaK9J3BvtU3zhpuZQwrmYm0Fx2tp6mASwDb
2k9+/e6cw7NcdxW0k74sovy3CvrPUzD4xSYuvzXV/TQOkEG97GZ/J9Tf0+FXNCBcdgtCRaIst769
jAf/XQbdB9rcM1W5sbBcxSsL/5+j3Nf2MvB1/k0A4fwyoKy0TJuGj2mnBgPf0MSPUxYuzrW0SzHi
uRJzhyvyJLZBPciCVX77m0tzLYk5BBLu2N/q6V8VTc8EKtF+8ZvLcC1iq/tj7zUy1pV52Cr6TjSz
OXtNSlcBazMaVXPwjbvoOEoepOjjcwM1ijun743l5OJYVsHtJJJWX/hWv6W4s6RynL/6fbmzVG3F
SAVCRl+6Tbx0k6jSUpae9yFX+EqZI4y7om8uK0uyLVzftLP1u/m7kld2tzXiKVJfzFBBL23otpRM
s9dNgrv0VRBJZpt4rS/wC2pPQImCU0kOrysod7kqpOO22R5EXUZT/N7gnnjo+U7TP98LuItVBXOh
+gnliRcYlIfIRqu+eGH9OL9Zw468L4OAwI1bN3cK3H4+LbmrgiWhi2WK3apLl1j5DN/I8oR8ZnFn
vf78lOIuE1VNpRa8OdTFzkX317rP42MZkf3NDN9Jr/2eu2gUL+q9VNusLkYVKM+Z6uOkB8IefFYW
d+GoudAJlG1LtM73l6XbqvM2iOnJr3Fn2e7TuvVTK0rUiyzvem6fi+nwcxLirh4VEdtcME3LSw2c
8qRLQdMAHspeezyXzl23QeWsWeK9vKzS/tFUsBCNq49eneKSUbHVNo6AFYLt5p+LaXzbUvOHX9PX
958fXhcKVvZzojSaXpNnq7svkQ7+8Wv6uph/aBqm0sUylUN5UXaCPg87cO8UflAU/w8URbehL7og
yGM9Pazt9LKQ/ovfdzsBcBSsIXJoaLog0efoEH1aB/Bb82v8uuf80CkDzupF1Kq8BEFMzxtoZ0gu
KD+siLtSVHhftp2KZJDz0LxXbLsUNvGKBLjLQ5UGFRHlFgV5ovr43bx38bvSFl6HHljy170S2bVs
574qL7ajy7ukYut5kAnzyrtCbOJ163sQr2TveAkeilyrzxVEaENyJ864cTS5OFSlsH5aik9XVgVV
KgM2vOPQcTaQ+4/mJ4sX7Qcig3vX8Z+/y3KXhAJNuyTErkHeDIHipy3o1ENXivl7omfxiGSbedz7
ITgdjFd+W7ILSJEAnngqVkG+H7b7HiTB/IBbUOFVfchdQIpsCym3yeIHkf7rVJXvYyjXea01x27w
/6qi4y10iXGWiO+Q1+8eVMSjO4fgrXFw1jGjE0IRE5QXA5O2Syv6/vEgc/NGa7wGaSpt2qKs/w3e
av0SzNzFpkRhpZnnKcjNhlmc1PADbXq/ol5Aeq+XSMXkgtmLhCDZ+jMkOt/3Y3kndrv2yH9TbNDP
et10IWdag0OUuV32z+1avz3q3S/OiZ2FXS2rCgzqIS6s2OO0X/cvc8H9Jo+LSIXrDmk5gzOXhfsb
GovvrRz9cEbuAlJRtE1KQOYqt2Z60XvRphEhod8J42pSWQahZV6uRd407Yue2J87amO9FpRLSE1V
TOelpEEOZvIb6df+KSKzn1IIdwEpWA+2w3hsMp/D9ntFgICPSAL6BWcuIMU05nZUjDgCesgyJHr5
Kw6t31sw/w8fJftBjauR+V7vf8Jo5sPSr37hmas3xeZZFVvIi1wd0H496PJ1H3l5Z+vl19X9k6Xp
4lF64EyUOEhyiO2Yy07i+XGZE/u2rG1o3yhcIp4GlMyncO8tnuKSB++xxZmXHb6X8M0b7foHkXP5
PiIwMUohaMRO8zbLJO2XZv7GUGPzKe5o808tDlamUdWID7Y2cZmaViCPU0pqvyvwgX/QkIFtCoZG
g3Rco7MuE32ak9B+rZL+eMSrCAqO17Z9V1UksOlWzytcXxEIp30gZ5tWmDKXTrADptlRdBJlYqCn
pMM1ZVWFx/l1jDOAF/WfWxJU0FxNFv4YrUeTl22gnwKIjb6Ide3xSav0g+a4C4f1rIIvBKXwm24m
lR71hKd8P9c77sJhO59QejHKIucwcelW0aU2wiby60X+8ycR7pJffWyqxl4/vEc9/fcRl70XeJ7+
q+K2fFtG3fz86z9z41hwYa9p60c+MFHkZAifikR/XBHS3/kJt9q+/rQfgmwlNORvljHJixCPUYHe
z5wNfqYx3GW9dJuIA8hEkQtLc1XwzxBC9AtUXa/EYkF+RsspyTVJipQGHwNC7tX13Ug7uE6JSRd3
IRaPzIsG5fUz3cundrLkZKbDzz0Z5rCvu120y2TbARbrs5hMKth+qWGu6zmmThixHoBzm0AkOZIy
L+SoyalbSO13PLgCW9ECDjpujiSf+bI/XK2vTkPTDX5XJxf7Kjs1BxXE4PNhKr6pjvwDF8zffr2K
btw+XOyLHzMEqsK5yKuFtQ+qjJZzTGHeXSew7pEmOF4OKPPf+WM3lpWLgWmkZTaopRf51tcRknDm
PW9jr1Qwzp3XcwfF5WysFHadfZbTaZDbuVxjP2SQuyDYwtmUGD7hw4tQP/Zh/7acCj+1Pe46KKI0
JYLLM0Z3MQmDzEFSn7lok4dfD/CtPqev+4W3m4BqAKKiaRLFKSBDncoj6v0WlQuCTX0M28eYy5z1
eKuEwciSHqz+7Pfpzoota6Ku3toyF8bC4yX8pljht1EyJ/C31TY2e4tegZrxczI8d/Hgd1txMbC+
hHtccBCZw+jpgvpdiIXw8YNXh7j8VxyMxrL1+tUC1dth0ZziJPArAeAuAJY05DBDfci8g6lN1Qdb
yuBp4DdPXP4L066khWEy3zr51rR2fKjCWvlNcVdnS+10gqZAGeebMk+mpsupTirPpe/KbE1JXelG
lSJXm8poW7wkm2fY7xJfW6VEJ3glcrqWY2rI+hSN8i+/qRK9XvY9qQiU32uRN9PvMzPvmm7x28Rd
ha0WOtphXCuRa4XVLiPxEjLz3u+rnWXZYmciyd7DHHEO8mD5izbHR6+WXcprK0hrQnLt60CEOQnq
4HkbkW7za/2a5PkhXtQtvMvGvRU5cnkcqgPrdmoScifQ/R/E8pNblst12VZv8O8A+gZVZCz33djw
tNWifIFHDMJ3Lr/JIK7SPdl4FvJWfMVabp/3CXtPVQxUpWUTrmdBZ45nxgDFBSUOtHdbH1UEb9S6
OO31QPw2VhcTK6IJl6WIxpjTTYa6RZpGceznGs9dTGztjeQV2UWO1ME/Imz/tJjZfiN4PT5/GEED
229BIsnz3YTrgwrH9ZHy416y78Yh7FJiTVV3EylLng8L+8ibvk5B/fjlVFwsbJMExjci4rlq5Qmx
2j9y8/OM5y4WFljYUfOA8VziIgpJlwWZjybxPHBcMEzKElHOBPUJSNP9uyTQXmPUzzeXuzzYoRuI
hC+g/BTrA4jPDB3q3u8SEzeKq7hLhOmIjp1eMFuuFFK6XE0dYgELoJTgrDiZMqHvyyIaP4UFzEdP
xSxHlcKASj6ZfV5PZB52v2nrwmMUZiJilZrnG0mvZ8jk987vUmKitB2vNdoNhVghG9SFqanvZI1u
LIb/aHtNwxIGsoiuLnRvg6PPUVnlJdLAXTpMKaQXxt2yfKpo3vZdTorSs2knjk7UboXpE5qHCwC9
AIbPdK7vMYC3usQ5rdHJKrSGRnmv7AMV+okci9/NlDhB9NzzfgLRGeV4SD0rXmXVxu80fSMj8B8q
jCk8KEj0tOh6A5vU/Tud+PBwNJH2u/i6dNgQKaNnFkQ5AumXg0xvvHcIlw7r6rUOIZIV5XOLPhHh
h15Lv6niomAEgYDclp3kNClsGgcqI0fpl891QbCQq77vCdmxJQ/1g6xsnEI3xPi91LkoWED7COVI
VZj3W/RtHwe8i6g7H35jsrggWGRjtsf2OHJVyT3r2+skn5c6XSTzjMJcGozr7ahsHx15J4Y2lUXx
Z1/Le/foG1lNV5trHEejymQ48HrWL58MK+sPeh2qP/mmymc21KPnrcBFww4kH5nk+4bHAPkR9ZUA
XGe/nddFw4qoBQ+58jVPFr0/B2XXnWIb+9WBMJcNCyUeMUiH1iWNH+ZkGh61CpnXzGQuGzbH+9GU
y4Rese2aBrN8NyCddyd8//ncZC4ddmjbjAcukbnCZnNqidHPk0rKp6Vqojt75c93eOYiYajdtzIx
qHwuO7AsUA07jV1073Z96/uv//9D8BqEgY76PVzzeI/huk36Noeqinq3FKz3CgiYS4QVVTOAi5jW
nFbD8DwFkLGukcl+8Im+mUuEQVymg0Q2eocCR0h1FP1JY+sVHzPpnK2D7mpYfekNlTY1RA1knI6w
bbozc24Nq3O61pEdRvgDbXnIu+WRwmrnKWxRt+zXLe51OJQk6ZtkyUViHkY1vlvNdGc7vvHhLhG2
DFQWfWuX3AT7+0RXySkq7eQ32V2tLKTrppn14ZjrOXiw5h/4wng9qjPXozBiXCz62KacSQK3T9Od
16Xxe0BmLhK2DGzeoj0YcxZ05YmVyYegrvx8dJkrkzXErE3qsJvySn5uwtbiqtb49vd1kH9c/3IJ
UXWBti3r/lTl9BuqW/1WpguE6aZvBl3VE7iOQKWQ8xzorP0Wj0uEVS1F+ouXE27FoCOqKDwFYkj8
DgyXCNs305bjcv3wajlOfVe8ETONzl4L0wXCtqaDLghcfXK4mV2aMP66y/qjV9MuDnYMkEvdUCOY
F5B3SWs6v1fS7/xnLvtlB4tjNGnH3Lbhv8UiPoV69UKemct4IXM8NuuMpotJvy32p3CevK64zOW7
LC+qXsKDOq+ILR90r8gJng33Hqtv7IMu4qXh2Dz08MfNJ7yCXagh4vGawvfbCF0RLCTpOs3LoM93
uX2KDLlUffPJb57Q12uehfBx1l3Z52IXx6Nuw2/BEfsVszCX5jqOfmhqlC7mc7n9HQFMsfPdYOtW
jztHZlxIaY5ddfkWrxcx9qd93byS3szFuWpeNdD030xuYXGYSSGXl5C0fpqezAW6evAeloFZyhHa
qhNKJh/YBkdAr+F0iS6qlSIREvW5gTLyuWedPcfJQLzy6sxFuopVQ5V8i4Z83+UL5zldxJ0Q5efv
x8wluszCohpvGCaXRRPM52HpQPZMoe3+ieFW/IEsVfIcr/ro/VaUC3nFjRRxRWb0ExPhuYitPDXT
+NVvEK5T9odzNOItRIJFrPN4DP4ZTNymyVC0fmeGC3kVKHYlRyDbvBy7zwSu00oSv2DOhbxEGR6D
mrs2D2JLn+3EH3RxSL/I32W8+K5kVMxzm08cTPIcoLI5CZHl9OtyJ8TF/pj0na3bnLdh/9AtI0pG
If3v17rLOS1bX7UQ7Db5UcZf227PCwu1wF9/+f+S9/99lmEu5wT+KJGonDU5esc+i6KvTDqYcX+w
rG3fQtlLPfKBHO/HNbaXuZ72c0s68sJNUGPvi2f4gSndPlw3Q5muTBfTCVKMQ1bUdiFnPoL6ioZ2
R29D6vqkGcKBri6XCxxn/XB/mKa9nvChhWHToLB66R5/Wxh5GuzulWtAXP666SqK653AvS2fhiLt
erh4csv8ng6Yi1C17NgGUiOPpKMCDlzDu6LxNJ1nLkOlaLJQ7GV7tnTts4YP7vdq7apvv540Nw4/
F6KSR7MultRHFqjlWzvJhzWSfiwGc+kpy4oBWermyKqQQnaKTNC0QnWSn+Ukc2Wzwm4DJL23RwaF
+uG0oTLyaYqZn3QbcwEqsRZBIot5z2K7RVnB2jqF6ob1gjKYC1Ah0Zskfct5tllzvBBaq5NWx+53
drsMVS0LPCyXTZwFfPkUI/GSVrII/LYwl5mKYU7UV7wUkCOhPF0R7aV1yf204ZhLTc0tXjoHYfcM
zPfwuE5V87gWft6qzKWmRg4htAkWKdnK4z9Lox7Z1PsVLTMXmqpDi+2WNzTrIKW6y8+m6PzOO1c5
C6n6RAiTRBmVWJ9xNdITUr9+lxmXl1rohCAApn5ZUNussLD/DeGWcudEurG5uMpZtRGFwZU6ylDd
uj9MMmYPNfVMo7nEVJLEsquGKcqOgYynrUMWoIBwrd+nu9RUYlBrTZZiyzpW6T/aKFmn5+oIq9Av
G+CSU9sSwdMA3lNZQ0qVQr/xjU7uIZQ3ut0Fp8oV5hmHDrBrdapP1356HsLls9d54XJTctkZFQmN
soFW7NEEINIXiRuwX+tO3jhZaQMht3nL6nmPTk00vxTB5IfEMhecMuoQhy3jKBMnvdM+FeXoh2cz
F5xqLY35UcgoKzf2DPEmeDe2994Cbo1m9DpukfsQJ80gRKat/LTOxSPqy+6piN1q27n6Lm0fN6VZ
44xU9D3KWz/yPfY74Vxnwp4aPdZGbtkYlLo8jXV01ZvnOyT5veaKC1AJshMyxgwrCBqReFX+Ulv9
xa/p5HWXd1uTbIkqRAa88S0qNNa07urf/dp2ItwAxZpQ7dE0iysUniYqbcPGcxq6rFMVdwEu6gf2
W9GPKVkhU3pVufX7cGdtwp1Ri930Wxauy5Z21RQ/jIgePUfzOkN/uOmG2pRCFTjkkI6BJcTcCbhZ
CuV31XVxJyhxAlmD+1zGI1yCSjwbvVfbZp/9esZZoXUfUWo6RIldME5p3CePEGf+za9tZ4WWGmrp
wWSjzG5LRub1eT8OzwF1brrDwcUu9yXKICi6PQbM4gkzWUPPRKZLPMl5AwRL0Of9DsCjK2j9KYlp
4NfnLvA0HBIi3sJsmZ5j+pggnD437ab9Ni+XYiKTaqGJNOzZXBGW4p19TU2IWi6vMXVZJkgq1jCD
VVvWirUG6hGNzwaPA345I5dmmlk867XqaBaG1Vu7Lm/2Jfb9cmeVyjHsol0Ea8aXUL6R1b48C7Ix
v5Q9oa/3gHaBLwz85tasPmABNjeV/hyzkT/49bqzSolkPV7Ba4ozOnkQRXiG5ZhXqQdzkaZpjRVT
U7tndS+GNEBe5wTLGT9bdeZSTbgRiWHa8eFyHKIXmeztuYBShN9CcokmOnBZlwydHvJGvRBlx6xo
j3s6itfD4ScpKRdqipe1ohq3Q2wC5fxIwph+01K0H+luxzs/4Jq/+dmfcA7UcB51AElxko2xSd6V
iRoftBjFeWuTAGcI9QNymQs6yQFm5cMakyzuqj9ZPLwvCvrZa2q6lJMOlmAaDCNA4ZrwHU2oSctZ
CL/Elws6LRHDlVFdW1/jD6EM2tSO4d9+X+4s2VHxHgJX65bBEbX53OpqfbfGFDrjv24+uTG2zpqN
dxvG4LfXrA36/WNPYGqTwsy0P+smCh4O2o7v1Vii/qGtqtYvQHNxp32m3d6MDHscX34Dlv81lsrv
WHFxp0FUK+8NNn6zJifbTX+X/eG3NVMXdqph1D3AyGhBlkBXp6VfkM5P/Kw+qAs78ViHUNYflixq
hH2BB9ZyRoQ5eMV+1KWdCGO9hazLks0jdCCub0MwvvNbW9TlnKiOkRUAApNp3tE0Ifin3LymCnWF
r3hU9FswEHw4WYOH7QqXjHHrJ79EXcKpDmMAWmFps7aENM0aLKkN1+3Dr1fWz29+1AWcxg1OGBpu
yRmu8fWzioMitfuQ3HmE+/meDNny1yf5NmnUnfR6zRbInH2aIwjApbrG0yqZK8jLzbWn+hB1FbCC
OdgLFCeumTqiP2c+p8WCVLNfHzkB8gSArTFGLNmiJp5CqKQB2jr84dW4yzv1HdcAcdcFu3Jp4Ekr
L5vdvJJ61MWdFqyltlkHm8l402cYjnTISMbf/D7cOW9b2+Ftf7FrNpZsepr6LYGsBdxb/Fq/zqgf
7oHwCFhFTIc1G8pSnMJjadMw4aNn69cw5YfWuwI+6XgbW7JDDTZtJsixt7K7p2p+beW/kQh1vQHt
ZGWnIVqfIV/LHkPsyHnJuuR5F0XjdYIgEnj9A4ArV+tSllO2BvQt+PzvKxF+1obUpZ8MKWsxNJju
UV/PZ27DPeVc+L18Uhd/mls5F3NRzFnA9u5t1JvluZl5fCcIvLGdufyTlFWIQ+pYs33su3SL5Mda
8Y+/npLXif2TYXUBqGrD3RVKnjbrNOFPe4A8uQqCxxDU+5ehGvf3MxnwNPrrP3bjh7hE1DU6EMVc
L9nKwpe6/Wsp/SpzqAtEJayJBA+jNevWvTvt8xGlB7Wd53c76xailbQlKwaAhno5h/usHhinfiL1
SKa+nvakWaJgkNjlw2ivM2MriOHDOMjz269j8cOusFpK4mlp0Dok0x/VMY2nIZm8ruPUFbmSjWy2
IFRLNiTkM0Qm38ZH6DfpXSgK68mapkafd1FrzrUp3psw2B/9JqKTeGJGQdkqpHOmUER/KsPRnAZz
p+0bG6WLRbXcNqA2pM1gbbid2n7UT9s8NQ9qrf1yctRloyBqUKlyVnNW0yR8nJDoflKae65SF44y
pQm34UjmLAHXkgfB8YUspruDFN/oHZeNOhaKK20cbhkyok3zDJk//aEJh/plKiNx74/c2GdcTCq2
nYEJL5mzqJ6fDWFf9rjyCy1dIsruLdNXg4+sIyNN5zEY0ybc7zT+8xshdWWvFMSbQ9hBY39UHPX1
4yLP62bh2gqa+SOZI3OK+jI8DQXqD70WgotJoSIrghr1smRjP0YnK0J9DsvDTyqAuqRUtPKdQCpk
zGo15RtP3tPa3Emn3ZpHzgpWTPdROCNtLEzEXoJ1APpuo/5hgJDQnXDk1p9wIuQwAcigY7wJJFW0
/duFsj6vFqsuHY28F7PdOH5dZCqBHFYXzbg0y6G2/9i6Cs92ot1DrXbyUoqJPvM91H5RuYtQyRAy
qcnYL1lLky9lv6p0LFEq6zWTXLipAmgahBuf8HbK/0U5+hvU9Xz3a9o5fruaIdM2X08ZIDddSs2i
/x6mnviZrVCXb2qEqkgv4zWLdKTflUUFY86l8yqIoS7gZOpecVtMU5Zs6XoY9W3URfiPX8c4AXMM
j4+ltXJEBqn70kbqw9glh+d4Rq/jBgo1f4ABe5dZtU/pVPKXoYnuJO1u7HMu3FTN13rQgXdZWZD5
RKssCo1Kl74hacPXdyoujkeu/d6BqQs7FUYg+wt9twwgmzpRUvFUJFr5xSku7CRD2ULmebeZpWX3
FxIk4fNCIFrtNcIu7ER3uXTEYBQmGHW/K/ameCLLVj38uvXrAvpJ8O/STlvI7BJIYrOZ7bRLuzWh
pxjONCWeV3HYtHEU+M0ml3xifEogCBhO2XLVAuxg/pRGxW5Ov/4dN3ZqF30Sog2WpjvGLBR78VEZ
qPzr3pDHOYFKx52/IW/0lRNHB11g7JGUayY3TU57jJqlPTLBZY1s/dDIqnzskBxOk5VEUGDELdaz
55w1Dm/2cG7ERN7wrejPB2ytz8HmR41QF5AalyUatmMhb4KyomlxcCDHnsUe1AWkVs3w+sfRuK60
SaHA1/HE70Rw8SgxUtFTgqalgFZCMps2nUF3/Xo23YgeXTrK7MeydHG0ZPJYcdpTaClnQxNvd97T
bkxWF47alRJlzEAe66WyRTpMXZWXJqZZuyX0TiB56yc4aawmiPpwa5Ev34T6jueck5ohmvHr7vnf
w99Pdg2XkqraEbbb5TRmYEcqiY4HaLxf3xIqGIKeUcjXPxdlM76se92e5rJvH8OlLc60a9t/f/0J
t37etWt/uNPGjW7tilHKeAsh0yT5Korhq1/TzjJvom2bzT4tWUA2eET9Vsd+wsrUxajq4YCvIZsR
xbTNe2hx0MUPFqQ0et0dKwcxaSQeMDgPPiAX+pWVfiZ39D/yU6YqUPY0Yi2E6ruIUS48Jc3ffl3t
xNdmKWC7vB/D1QD967R9iILZcwm7+JTWq7FzUpE3rWwR0G1n2so7F9gbc8+1FCwI3bTZS2w9LciD
uF9PbDVfvHrElZ5q5HRUrEDbpVWgkCaDGgXhh31Ql58KLG54+iibbD+6b6Ye6rMI8abj9+XOikTB
x/9zdmZLcqPcFn4iRSBAgG4l5Vyjy1P5RlHtQQKEBjTr6c+qvuo/T7sdkZftdqWzBII9rP0tw8JG
28tY16/MRRfNyG0aQUavXkk2kqDNZUzO5bi+xDz4JEf7h0D0NwHQtXRKN2Ku6yEg54J14zHYEJbw
tlUPbiRRBgrT9vG2x3P1hqJHVzebzMkZ1Mwkt/kD6Nafbvvoq0S4R53fwNcrPOdx/dP0OhthLfuH
o/53e/3qDTXBskZiVuSMGZifRMqvq8//RFH4zWdfK6iCvBVFXeCRFHX70DkaZfDEFbubHsq1gArv
PvYhxRfvXPukVQfvz7i/DR+E8un/HrcensCmyyNyjmf/WLDxOK63UajZtXgKeLjYKYuPVotOFYve
CkH+NEH1uwd+9Yo2nk8t7zm+NkMfOm6+B8jBbtso1yQoy1pVaMXIWSj7sa7az6qp/xAu/e5rX8W/
eqYgQHl8bbaFp0nHB99HtyVXf/PG/hFGePhpSd29P5HyrfHrWdXiD6Wj333pq5eSuJpOVYjnQRu7
U0O6OL2/bWdfvZIsN0GHsPr9JLGfid2Stb1thoxdi6XoCmKo13gc3hSPdWUTzarbkuRrpVSxjmUE
AzB36cnUJsotW7aV/Z9MVn7ztK8JUBum2OfRGgrryOJjGaxgvm3rjZnrtTKqLOnMiNf0HI/5q5ni
V2WX2677a2XUqLp5YdP7W9PlD/WsU1GT27b2tSzKNWXcTzO2ST4iWRwKDWJYLrOb9uA1+amKC7sW
GDq+eN3qI+j9LBsN+1Oi/bvVvLorK0wZkMCFeOHj8XWq/G5px9ugSexa/qTUpk1jNwu1IVMJc/yv
dl5uCwyv9U9GU5EHhQshSQ2SYRoP2+xu+mh6LX+qzZJrNQXmQuGHxE2y9K+3rCS9lj5J2rg4X/DB
mKPBAdukblQ3xSX0WvcECzAHV/hxO0/RxBIj/IJJSdBHbvvi7wHdP47uJaA2B4fSXKbR3Iem+t6J
7jbFFiik//vZA9+s1LmpL3iBoNYikNKyBHiw4cbVfN/4//ju8LmYZkv66jLZcjuKgrlMTDfWi+i1
9mkpbB9HvW0uxrTfPGu/eznfBvWn18qnKshd5ZZ6O8OKRCQrnUhCNb8pZqPXYqetayZqpNvOjrUZ
d/knxso/1Sz+/Uyh12Z/nXLEQ9pdXwJmX/MNY++9i27Lkem12In0SjVNM9LzOCxLlUbeSOD2zXSb
ITa9Fjzlk8ZhFfrqkgfRtwC8DUPMbRE+vSY8LVVAfFjIGp3kHMzHtl/2TMd/GtV9f2P+f6WIXiOe
5p70AJnFzWVt2+Zttpx88M2oX4opZoebDoJr0JMCI5SrjdWXbV6/VcbdU01uEprRa8WTpx3JQ4ww
X+LG6XveSnKyUTf+Ybv/TQz+t4dzFdjKITLLMlf1BWRvl8nFdXvW8HVfVGuY0ohPadE1JE9CPQyf
NqG2w4w9/DYH8/AVPYfiK8X9nmcwY88PdirF2+JRPxGhL+sDGJVDCgedMN9REvms0L3Yb31U3xQB
0Gs1FStHMAHx3M/obGUw7LOJXyy9KZmg12Kqlek14jPYqWrcEuPagx3+NIL5d0ns3x76VfhsNg7D
irBpLjrAEZxqiJ8ykBlHeTSQybTpAHeYKCWmA/0Nrl9H6GuDNg2CfEmnuOC73nKUHKPBBBmtVGgS
jHT0H1kVkkteTPpQFhPJLLAmB4kp9a9jp+QDBuAxpK7j2Gd5uGJhwveopkbB/PM85uUe5G1/7yna
y073ywm0wuaSd92fmiO/OfuuFV4STiZj3fYNggdOnrtpWBI6xPKm9ia9lnTlvbam67FYwv3wc3wh
4232NOCW/+81qYdpGuICnwzzmAcxf7U3qqbpNeMqhm8J8gNMJ+WiyDBv+qqC6DalOr0WczUWZpJ5
FNhLt/iXuMzhq5X/4cT43UK+//k/4gYrA1phiLC8tGa2yaC8OcC957ZBfHot5XJ0kXVbtdVlCzp2
v8hmAUDlRtcVeq3mgkwpivMy1hdh5IMgBFKT6rYY9v8ZFpKFuQowrgtEmH/lgf+0hfzGzX11WrQT
7F8DrfUFj/5JBqhoSrfcZolLr0VczuiGw8dIXwrkJMnq0HtrC3NTAYJea7ggew9l4ObgzE3wzQ6o
+GBO5sYD+lrDVQwuWIttCM5s1V9o0Vx4dZuyjV4rt3RVcls0SOUH35v7pdanzjHxdFOscK3d6oO1
EqWaSuiL+wdSuykxfXtbn5Zea7fGfIm45G1xqWm5ZGNbg+FebLelO9cyLVYXvIB/GVqpoc53mIFc
U+fqm2oF9FqlVTM40gWoxl5cFSy7huYqwTTYy23P/KoStg2t2ha8RWdUrYZTpLYtc57e1r+m1659
a6PmaixDdR423t07dH2OxMW3ydfotTjLlStI07AZO3u+TGljIpaM5RTcVMmj12qsuvGhnQGIPPdh
bNM+3LKlK2/T9dFrNdZayD6UYlXnoGlUYrj8FrXDkN60ptewqd6DFQQXYHXWASsf8oB9C8TQ3bYb
r8VYagirThGQGkRpXvKGzbsq2v406vWbhORajKXKygM9nYszhir5XnJWniHP6rKmZdONy3oV1ndt
GNilJOI8LGOYhR1dP8aLjz//96P/u+n1LwHsNXaKbVvHSFnJs5c9ld94KOXLXMUkKTcdngdYn6SC
ARo3dbl94rWHPVMfri9ryafnAUazPwYYQlR7HoHumVcV20emnz9ImpNHjmB1D9Mv8il0sT1MYovT
EYToE+YPYI+9wZv2v3+J3wQy1/IvALQhnMlFdOZz/rULmpcQ0eltH311Y4cB1vQ92DgHVbieN9Ut
aSHiP4XSv9k+11qvWsUgyXVLdAaxxGEusxNbSoUPP4R6qm+7ua8VXwONYH21jBGqCcX6qka17mRV
/qlu9h48/8v2uVZ8NQTmgzWMn84aHfEPtiuWk8HpVqTdGPcsJa0HaUhwehtAkl7rvqJyCvnU2egc
Mdc+gEvH7vtGAAzy38v9Xu77t1/nfaH+ERKj+TlOzdZF5zlWcYYRlvVQssBmoMjofY0w5ft//zt/
C4v+7R+6ir1JuNnBzOgP0WoMp5eGK+PT1tdhpirv0gYU8mRlUfNSuIjwDI6RFPN0YTNig/QebgXx
e+ed+oifhDX8i46W4qO1a/wMXVnfJLybGN5HRyAL2Wa0/+BA/x7UPitSlY9mCIoD6F7zxwoMm9NY
+7JPSFGLC8oGnzbDi11TNvbgMFDjq0SxKTzEa70eOhbUnyrWBHdNJYY5gU25SZpK918KCkvOPzyc
3yzC1YlXw2O40l2+neuxBkkxrJed1OwPxdLfrfBVN4D5yaN2YcXZ4NA4AERg9pHjzc5Z337o9Wr+
0KH6m8Pwbyt8FaiUa2+6Om5xNYBPTE6tmzsYfkCMkcywTdpBQFV/Aaqg+47hiGhnafkzpJYnoVur
RKMRcujLVf1BlvCbA/L/ydv6ogP+VoZnrKf81UqV7z2IyX/993r9u/qWXuvbxnEFlWsM+Tmq4viz
JMNyZka4O25ks+uLotnPrVrPkqv5tiLdteTNk2kVk+342aAEeOZ4XBl8/fLbwvprIlhYdmu5DY6f
u5j7s67rMPE6jF/++2n9Zi2u1W5rIxhZI8bO9bbUdeIb3IrFrOin//54TCC+b+V/2XnXhooouraV
Rtny3BBRFjwtDRilPm0ICzhNYsA2yIdtnkT/Q6OWGteJ2cyC0Xpq5gBAG61olPtksziT2gSWcLUR
TwUaXFOV+j4cpxLe3EKhdbQ1/RraNJCs4p+HBnhJngwLWnm/irGLiyVBKXvcHoywUfEd0/sW5ZGl
gHlBmLSbM/UD1XO182tMDwVI3sGuJw0OrGUa9dFhslXtSswwfx3yzh/QSr6jdjWww6thKjy1dURS
7sooA54QPLiwxB0TDxjDOnaBiu4qsPOeQ01ynpFNl3My5rbcA9r7q9DB9iN/x7xU42CSjsTDl1wu
+UNTVOLVxcv42JU12ZcSZO55y535tfarb5JqEVX+6IFw+OqUIsGhxFhy9SjHHtsj6XEtOWxybYLE
srB7jLX1We+ISUAIwRqvdlKZHyOHfIt1dzrUJdyAuzaxonpp7cbvYvwOgBaXw5JWfZhnIrAmtWZ0
z9IvsAikvpP7Fsv5RIA5mR7iKl+aNI/q6BGc8vwxyKU+VqMLg2QEjzq1G6i0x80utH2B3hg+4aWL
vwYGJDclC0Ez5ugnXmjyPef0l1htc26N9p+jWBVNgpEYolNomGwGiXKUubbvM8+HcW9U0UOGoIMc
BU0Jbpaf+vZz21cUPhRVCadNX8Z0PM7lRsljHCxQmZfT3M1H4/OFfeqatpO7oKnx8+MaLe+1UF7b
dJLCHTstwhMWoMG3rA3U46d2LgAnaWdUIIZEw9LOfM4LNYN+1dt4LXdh3jVmSIO6UvVdqPCjCdPN
lG6+IE/aFYSnFaZ69nnROPi5jjMfg2zo56Y4DbbS5WO9jH6vsd/vqhXOgSNre1jDyVZmda9ZEiEw
rrO6cr59llZVZB/1nST7OqZM7E20xD7PWrchL01QyG3ax1oGo7qPurwrP9ddJ8hjo8JtEEmO4Iik
dVnbzuKbdFVwQAGLbnWqa7QzzoLXY7Wnaz/7PYY4C/Y2DZPenoK8hjeJhi69/Uqn1c5wp2oYnbuE
omo+JbadpvqOUlKxuwXNEf1db0Wo70Ld4686PJPoGU4qJEhWLEa0L3VUiz3rfayOc517ldYkh8gp
aQmcXNKpX2N1n9cyLl4lxJ9+Dyk32DCqwQ9km2sCTOHPCx/yZ/gQACkFNbOY92XXcv0ToKke/SQk
CFPx2DJsxIMap0mcm6Y1cBprnUbO2xYjOq0DTE6nJ6vGYmd8kKOx2BXdJJM+nmfxpYLotX3tVlgu
PivuItyaROH15GPYsuNWc7n8MrQMJkz8zboDVHwJihNzYA9kYWlMeRpE2Q4/WewNu1fE2OHV+nhR
R8YiHXwqHG8RxDS9XBRUAYbxVMm5zT/jp+rxqe2ijchkZoGqH7Qk/XgAaVGMO+56Un+sJF/Gexli
XwN76wK566hY2y9gPI0Rsp2qxD6GVUN8aO0Yd/cbK4byGBvjuq9kU9Tdr7ztizCdfEfGIoFRFBMn
iZn7+ofPzfvARIOxiYMJAeM4Votbi0sL2V94FGWM6BFC5aXaTkvsprlIbRQ1OhvIwt9P1zEMpi/1
Jpph345dy+4oTqM12jW6yc3ZaswMfZm4EKDQiDoWNKnrOedFAkEnpCMVzgp3WvA7mWeP4Zpml8d5
H50wNBtVr3W+9vJcwp5xr30ZVYdqxt8HCHtr8h2gd6p7zilskqrEhJY2RxlO6+yyqJ5IdcTQm17q
/RYrYL3XCgvzEAiOjhRcTkcnDriIIIwPY62H09yMc/1Twh1THGmD8bxEg9RQJL0X3mdtb6vwx+an
YDy4EAA1k3gvpzURZRRkRR/qwKXENd341lC5kKe6qm0N+2wM6xZgHYWkK1AqEShl9FVsyJZsYYML
Ko6czv/CNOkcfJBdGI7nGiia5cBdJdVdaMNJfTcNDcNPA7A69d4INuRfWehneu8k74YP3GCT/ppo
MMlTiRZiR5I2oCH/ixM6+CPbeEAufT0tdRJB0t79lNM0rWXCJhhTfpFU9+G+AfdwubcDEcvd3DEE
6Ek1Fcq+jcOYxw8qrPrydcGLMJUJl3Off1KrzoO9yWcq9lSuS3GnoZAP0o6tYVRmjnIG/FswBwfr
xy66zOik6jfUL2jVYTxnCk2f5ZrGyPUJLhPyHW5sRGf4h5y12fvL0a9pDrD0Oie0pp7IHRVhZO80
hfW0TjcgKKYfm+t6+2bqyAxvw6YDiRRhNesn1ShbfmQNlAo/x0qztcm8CsQY7YVmqGnshqEN1R0o
Zs4/UxOQvjw6MNnUnGKeceiOY9ktrDi2ca7Xnw56bFwPOmI830F+HDudqEq00ZKIzelIAPyLyVdE
I7QNpjuqOp0ndZxzids2z3vwHoUffBTu0JsWqs9KVkcNP8hxGsbXXoMcEx1mUPlB4Vw51FrfzBh1
w5qKcULD1q05Jp0StdbFJBJRh4GaMOeil0Neqaa3h5wJUYSZFrEK6jNKxCN7phMAdnPKllh0b8bV
Y9smzIalPjflO0Up5Tqs3JZUapYWwzlTu4lMTUMtyzRGx40cTB3AzwfENGaiE0CHqz3KoA6nXxFp
hTzMVAftoUROrLJoE35Oe+kMAqZF92Wk92Ej86JCY2AS9U6YaVsPlZgtfQ3ysu53y6j4L7PJOvwp
3cTssV1gGjJQTtNq0PUTDZaIJMKGhh9gLVqoS1xQssBMLFLLeoy2kJ0VqM4r7uvZ2X3ug4l8qpkt
tp2Igzwyh4IuNrhb+2AKvytHyZHzkJuDgr+r2YEw3UdTGk9wirvXJQnpfbOsgOOkqBRRKFq6OX8q
XFFjctlNUweFP1tPwejrXTGPoNS2Iyh7E+bYDzHCKP8NTUqIp/Ars16dvI3nLk7KeonlTjEF9U2y
Ac1fn2ZEljg1tNFjEoPC+KygA6q7BFHVzOvDagdKP4SbWIpgzyTplrMTjTbPQdgDowaOO0W4hlc3
BCdCsjou/yoC1vmj0vIcKt6cSgqiEk7YuHmd2xhAjK7frM6MXKk6RWHvFf5fXwd9EqDQpP+ya44B
g20qg/KMyFqwr4PHzfUIoZmjH/J2I/Y0DQobUKBHjuL6YKLBHeCH3eGbKMu38Yj1W+zzJiJ4bvZO
/0DjA5ehybdjAYu/X1L25dgn81RP7RMDd3q8k225mkeGuZvocV1QYHxZGaSgR2jlnC6TqSojUFgr
tq572AL0zc84DINoXxUDUa98lOP8Eo0QG7/khfP5d4PvinjHSrmV3/JBwrYbotWtFI+bi02D2cCq
Ggh+MyLqpCSVhsC/5yveX99PS5iiaqjXpCFcFieFGuveLA1UNwAWtfpA7SR7nBWLNY+5GIsAEWVF
4LSI1rqOHWQLu0kpGPhGgsBnMCXa+eBlbDrdzjsUx/OoPVaVqQ6xVLiqB5mruEx9XAcMwdkWyR85
mGOsS8XUzuRBTHOkT3TZoiahwLkeNsfNizSugDmxlcjj9o1puFbJTEbi7rnydVsm1ijXPdDcVk2Y
jAIGtLifA097LFxQmO0e1MxybFLTrmuCPw8g8KmicnzucUHg+IOYM/dLUvS6ztjql/ZHlK/Bs9g4
sncH1NulRpg+bDjRqN9QM+JB8RG7FgxOCbTifOoVgugEs1IreYBpsUJDMI+juLgTMKTjCBmmRo07
fHB1tBimXz6Wso3n5b6Lw7Z7mpt8lVk1VhV5RqCgCWYF7ToU+8ARIT+MMaKVfe3FqJ593JbzoR9l
fsfVgLnYOCoOCLkKi/EHYmN3gAyYhY8bwkC3ayn2VbPzGKLtu9MUNVHbIaJ+rzGV4RTc69F0069+
NoP8a8a4/+dZUPUTySkOs328OsBuJ5ovY9YCd/ljhU1QqtHO2g89eCd56lVe8DrF4cOmdWdmDJF0
Bz4ic+5OBUyFux0S/NiqjI/MzR/LtizmIUNXcOiKLOCbYiDdj56OT1Hcz/QJhqrBq+5mBclGgcxA
pWyttVWfkRmDaTHaFj52cEGCP6pMTeBFAEwSyns8ykpeD6BVDfFwXy6MvPVMdGUL8/fA0DyjUxuE
MnEGavSvXciDOQvYUo8WVt1zPt13y2xgGjLkiGRHtFxIRXf9UuTtN6VbNe8s3ojog8IvMZ7jTs5R
laLtMGSma9cx4b1qqsQF4t0+rQaZlSLdbavprWFRGB5W9e4Kk8ol8MFnHLJOeOSugV13WwlrjjmJ
PV14lHQtWD4HYcuovF8Xz9hxhhPmCMNvYD3KZCgcSv79huJ79AKHGevvHNCMNAb2bsRNmhOWSG8b
XI+oEZxF9e6cyQED2ql5jLKaFYxm3pLlVc8qOEhK+WM9rkGQBQv+G+Vl9rPD2HC7H0xn7rFXxIUr
G6MRMqxBOkwtOzm2Th/NIpqXUUZ2SQDwipGuoZg2JCE6FmtCMHPRxB8F5wsq7XX7k5mezSjvQvbQ
+WVLliIWz2pCioWQBNy1EGnhQeOkhRxq45hRm+1TzzxO+CXf2Fk3zl/wdvVh2sDOBcXWeDtZ4B1S
MWwDou95OkZkQICyeJhNr8qlUPL6g2mnIgujrT/2LMoPssjns9E4oFQ4NWnrmug+DFGwCcvWIGCD
OEvx3AN6v5Gd7H2YAEJnU0XZnMJ3rzlME29f+6nHoQWUVmZyGe7AQxIIEWqZMDV/8UNskZZxBE4D
Uu6t6smuNDgzRiq31A5wB1cN7DRXhoIHDLE/s3IasOUgvsZBke8C1E8onkGQ7wdLPDKmZjitwfId
BpECUWOBhM1JfB/d2CUNlz7H8y9o2KfODt0FrvAUWQAff3WdCD+1FY4ProPptWr6Oe24F0+wEDOf
DDP5CYZ/+dmorsZ50vUJCzqROhMWu1UzEERC4YodlMsIm8q4C44YpR2ztTMI6WD4MHwbV6OSNoeE
10Cr8BGTS2ioCFbsFYxzj7ZFEAjx17LxNApcDkod0uYV+pcDFEziQuGP0CYRjoZD0UwCHq+MDeVu
yblyQChFy1+88wiAkdzyp842Gum/XNqfEPCRY8+D9QPHZOOhKeRkIbvf8NAKHWWF6ciuYl37vZ5m
dRmF6F+KpaXY+VSjoC/mKCmxGfZdVID9bFp+jEzhdgA2Y6N7Vx8r7dctXeNh3rugs2VCurz8WVRO
P5qYFV+b2YqEToFzO1aGzeeqzpd1b53pxVmTxu61G8SYhbyqX6KiaJ9bXkVvedjqX/AUC2BvJBCY
xUp92pogYPfwKygfJ1/np5mWcZAsQCtkmLxGDLDasTloNCLeBpyD3VFsKHNlpizyg4lyuO7xtiJl
uul8PeZxWJS7hgTBnEhiTZi1TROhuNVPq0fpyIx1ZnF97fItX8PX3i24lxNdreQScrkNn2k0gLQf
R1OgdxXymH6HbJ3zpN/i8oFtsrhnobAjDERlhSKSW78TsrpXgZ73vQhAN8PaIUVEWjmhnoB7MtgN
UvkXkLwAtfQjrDx+5drYNiWIoR4KQxcBWeMAO2tpt/6pCBFiDpsZz+tI4TpVh6orHtCRae3DhvC3
2NmBF4+cxnWcbQV8ZPHtEV+kClf9mxCLPEFr1uypCPyvfCB+Q81zzs/Ql5YyqRGrRil2hynSisBB
K6UQPj8yOeM1mqd3My0ZRphyr3wwR3u6RNInXsYxSKi9bB1mCQ3rTpXE7bdzjnXvYOxWI4J00XNJ
u17cB35QP4jUdZkK2Cshx4OR7itpucQuRgeA7CDKQJgisarNrlLr8A0xXv8F1mP5z6bzLEpCFRQ0
FTNHaFyO9QRF8oIsM12neBrxsvTkq27m8QGHQvjmu3L+6dEaepoVBtgSQiz2ZDBvw/08x+I8l0X5
XVRD9BdCNvmlJk4iJyvqKbisIHD/KnPEbwlt+WqyAnHSw7T15ZbyhcWXsOgpDvOhpx/sgOgtIdj/
ZbJNVXGhiEDKtDM17ff50m/1vuj51JxE2LhzF76XQCT+sTjBR9QD4k6HokbVlVXKoMaXX+AUzaus
iEaIXSmE7lE6zvDBexgiYgHHlC2Gop76ReJkUxzn39O2jXnwdUFUd478MuwsAGsi28iCiiv4Ozbe
QWQwvIALCJI74YuKYLWSF/Hzhn7fERUP5GY4FEmOwpCqmrtuIKRLZb0GUId2OC/KphP0S1m08eNG
l+ZjE4JslW1yyH3K4Wjjs6HL+23EdbD03Usl+PZ9GAADW4jq+S5YXf2BwQr7W9A4eWi8GvRl7BjC
v6jjtj+us9afxabZlBHks88z6JE/zWYre4TMaxtTv6C0txcOo4MQ5VfutYIk9xEDQPVDKzE5ssuj
pvQ71CzElNbIQYpzgar8eMRPxGcKmUt9YDIUJuPCN1gnorsiXRTx7U4I6FzTksgSOQd0B0M2eM6e
43nFguKzyy6RZb09Egf9bNLgsoCHB1twZTWgQ9aXuTDzm4763ifdWqGfITquDoT7AQWUdUUQzvsZ
SthJ21miOFuUWQlX4G2n2VI0Z71VeFMtesj0hOdWiF3EBnPSMSRicz2E5ETx6N6CcUbpvUJgch8z
qOP3OWn79SStbfipjrn86sdmsk9SaNiAj3ar8ULgZhPdCcWD0u68RIHsuAXLJFI+OnXJy2XFdAPs
SVDWFtMUPiL2WgdkCdNQpmpaiEYKZ6Y5yzv2fv/SvInjYzEU9gvXpGyf4yEsg2e5hnRNEaA3yyHo
W3DC7SrDp3GqzZsdNiTSkV5RzgSzxKK3EvLwe1VKRCBMRX2xC4cWQmDiPRvvOeHRgJx2IkumOy0f
WxNMf/lh1KBE2SbeIcNDYQXjJW0Fo6OyeosmwzK5jYZiq69TmdUCkYFHYtbsVTyXB4+RP5lYHQXf
t0nKe1QklDisrFtP7+aJ5jtrPfkw+cIhF/K5u2vJ6LonWTJyQgnyqaxm9hjCEPEMOhmebLM2mO/z
NJcoNtauZIe6XyCbrPVYvLZxtZqEhGw6OTEYnlK9FIeNgqL+dQAUf0e63iPAb+a7lhuOLH1e6i6L
lqggh0CG7Zeu7WmcIer1DfTTzdgeunWyuJJHJGZJa6naNShUxolrQphUTLxs72mozJD0iCxdwpkb
PpQ1iAY4XWZ3aMJq+1GyMd7SqgTR9KGlkx92cYyR03PU4ehHlVchuoh03b9DcQIEa4R2IGokQ6R5
mS1ia6YdHM5jc7SCKJGiOsrcHrwhN2c1ETpO5wLD5KKfBXoeq1ibRGhUbJKQzDhRGa/jh//j6DyW
48a1MPxErGICw5bsKKmVRw4blpwARhDM4NPfT3fnKnvGVjcJnPNHkThb7oRJ+XsL6nphxyjd5VS5
g45pJtyYeVwrT5HfpVXmpPRxsDkQBJdJpdvpune9NYdOW5VkTUOP3qE1yKiIEe/razwH0RO4tThU
TSAfkyLkOfHL+COafPCqhDU3I9uhaD+kM40iq7e0YdSr0v/XToVVfRDQjV8/CkKEbE1nabLVC6Zz
0HW7m7Vj0Bw3Idofxaymk7/OLP1qbOFZlnR4nQdtfwp3Fri7WwiEfB0YuY9zWXIS+Akd98+KhPP3
Zt9rQqaKvn51alqYHk1CpQnL+kqShYaasEdROBvoKDLZ/qyp+g1yXry4y8aewNIMKs2+amnsfADT
5x7wZ/C/bOrdfrq6sok/Zarq7t8e9GuVsV6CFri95kPq6Gq9L4ag8vOuCzs0oYVy9mcTyaI+D9pZ
DBPylD6gF5+ei5l0sGPUlUlyKBFOTYctTus9HwojXzfcBUtu8fm/w6wNf3svthR3VF51EY1Xnbnn
uZmkae9acDGMNmyNX8zCop7KlWeKNDbbiHtlVjXe2TKOegg1cIbLLNN2OzaVbT4NYPdR6qL8vobR
8oNYUvvHstjcAcDz1AV2eyeeCL9ag2EkOdWFCZ9mVpsrr1a5HmwQmibvBkwzbDdNHJDNEzjju6fD
KTpHrW7665dM2+aQA+tjF6ILuIfA6tKfdts92LiB6ZsDY2j/9v1gfw+78uVpdRfvvZKwY7I03hXl
QnQ/r15ByWUvxvO2FyUTOmTM3ykaeApksnlIOII+hhiODHtvQVuoiAD+FhwF78m6PvmFCA+tCOvl
woCgs8q3ipnCTH9SvY3LjcbPzj92kdzv6zDyr4kJhodpbcVZuQkFuMBySoD5UqJ0oFZ2u2q+aABS
slyvbTxywTHNlWPWbuEA7ABcSkkhYv0zEm//jzKQKtniQM5MZbX8W/CglBz1S51pWRYftjFbzOM1
xvognWHh4FnNdBPOVv5rw5QhWBBxLsjzD2FZYlmut37qjL7oKanfNkdBcmJc+m/jauMyHvcSAHML
IYJN0t0Vbeq9Wicgp0M57nHpfX30XLiyijOGgy5gMgwSFR8D35V3ez93pzXgr/fcSZ3GUoP5pTWX
TAvJk3Vxok7Awr3M1ngpzWEGWXut65RNjKhHqPfBLW59qRl5l3qbPpeqNodiEIJbxWnarE/8/VSU
RNjBWcki10vqX9a4Wz7ibZ6bfKKdPcP1EN/WNu4vgS26EG6njJ7YwOC7Ic3yrhEDIEAhgx9jUy6n
qZXyBeVAcpiieD1svVi/zc5oDz6U86uJneappbIjB+bUFxUXzgdvO5JFl9D4DDTMO8/F4B7XEQCB
u1Cem2CueYPKgrUkoQctb9uS97LdO0Y4i+cgWtWn5xksgCLRrG7l/Di0CNGSgrk396C2Lv4IBuAO
srzNQednQKIbK+dEGuA2hENGyxK5v2kYHGxrXhdUIQc/wM4jtlhcWl1sl9CDjO06ax9YNuxp4414
XoRTXqqoEdem0clpctr9TPJF8zA1Ij3S5P67w06V859iDOqHosxmXVPKZXVpDzrd0ue6Eu7HWmr/
ADHpPgHqNo992Xq/ediDwx4qnQfBUhSHTbuwHNKXmQ6UmxXdXhyLeqk+AwlmGLSuvIylpw6x3EdO
ccf5RPJUAGiWn56N2jO1oMlpSbb267kI/8TY32Z13KkGkIeKouYXFZfTCUQaWrTYtkMwxPM5nmzs
ZGWx/CJLDmimmver0eEfBu6/Rq7RK1ZRSnqxtj9uFZzVCk7/7ko3PkP7+ofS2dJrkg7O47iaz6jX
/bE2CnZFFikNllB7rCAVt2UVh+8gC+MZ0Kq+c+mpPyF8M1zktvrrh5O+gENGL80wvY9xU340bkQb
28wMgEtmLMgfq+t70juTV68p48M+gEecnChts1oNqZ9pbdvMTrF7KDrvN66pkc9zEYc9HVr0K8pG
8bHDOTrkKFm6LF3FsuYK9YTiskc+fzA1siazTfJ5c8offkVM1qdau2AjCjN2uyg8SirM8lntqg3O
6zRzEdaRAx/zbGzlyod2Hv3AOdkIew+o1DTJXfACtGL5tuzp1l0Y2+z2BpRaacgqO4Tpf2pcwt+i
tlo9uWqLzVF7iR3+lTbYpzrb1lr0BzUq49/2lEjfz6Q0rr7j48YyLXyUBNDcQ6+efLLRg4d9aOtD
KJfW/2YDbzd3fu210I3BtCrzmmJrGrj2Fo9b0m2Mt/6XzoMyfxNnjYzNur70BhSr/AbTBomOa0YC
8qzyOawkmK710p/z1DBDh3EiH6E/a+84LF3xf0dcdfTjaXpX61y22Tomg3MsFlPZHFA3ZrQMJ+TL
3IiUqKJj7LWvPq2pQzivwgmj5rGUhflgoeyZkRqOmzYvm91+uORTDy9pmazqRHKT5+ZpY/oboIqP
nKEu6v7f4hRT995XwnavHgn3Q56WXPwbdRfrUGUlL2v1oMfetHnqESHJ3gmNFWZcy1331E3Tzict
d9DarLYA1nmzegNUQxAimblL0yC0D3gOC/l9crRNnpi23PLDrmLvs32m4/6j7AwPk+9DPXnHwK7+
D4jXxHuuAVnkP0W+3b85RmxMhhoK2vKwCDdhm9UgDFc9zF6QgzTtzjOjzySPY6Kc93TlKSHgNayV
cREmlHFdUN0sBAXOzlx2tIpNJbjxJBbShfNEJfP2NinImUM5onpyslgjNkXPqaethfZ1C3f+5609
Cr4jfJ4OxcPWKCprxqhA+sC9Pw1Hunmd+XstnG79mwIpJT7JcMNGW7Q/E1a65YZrHUyZ66mE/Bu3
Xn4LKgdGnIyKIHGuba/GpD1UPXKzu8ZHclRDxpOuf0utaL0Lep/BXsfBGVt9iMc2aR7HbdjSc6yq
pDdXKowkYxGlsvvPcJlbma9ugGNTdjNM06FtiXn9TwFtBS8bHQC9OWxjPEcFgQ1UgBMM6u3ikeaK
dIa09lFouCGf0JKJAsFAnzmO3B5GjyD09p6dlG0363zSwP4IK4QYT8ESlTvyH6WBLO4xl0o9nLZy
AQObXRk1NwMf1vyGwOr2byMHlvhXeZMLMRmVzVq6FxcrYtgyK8Ro5eC2an72w+S3ZeIddy/qOnYn
NTkTEZ2754A2nFu+TNlcOU9Y4Kha0/7+3ZVL3B+CcUrK+hWywK76MXH9uHUPJGCY/VfkyWj7bOJZ
1TDcNmp+bSACszmVQSDVqU/KzfT56Ivd3OQOgU3mcYSzdQMeaM/7l3/7td/pu4OAXyaTw4dKNiPy
El2MiRUS/IxoQP8feH8dH3n7mmQ5JJMdbiijm+7mCVYzfeIujROabWfBfmIDzgk+6bbpf/EyV+HN
nfzSZGYN1vDkVZPi7a9pZs0Xb0zIwJjSf1K55efC/LNN8FxKJGNOYWbaynMfyr15LaKR63p3qVLi
MImqK+RWK97qpJyLp9Vtlunm9KhT7whLoMGrGIf2gG5aHGk7F8wmi0n+qLSq02wLKsMrKhkrGBnN
5Hy0nNn6yM/fzMey7bwGD3cSHL3I3efHIgTQ+RRyj/qfKL78PybY9gRoAQIVWHtNwgcBSc3OAbUR
nItoQHDl6bR5TfoypcVqi9woOiyN6w9Y2sPmu0JkMz+lrBc2hxiNzU1pGjZPNuD9PfYpJHAWzNve
+7mhDl58rHpag2PquduYsT/sT1brddfZgodhz6sK/PXZQfUiTlDMNJFUgRWWgWQz98Y385YXRVOo
C7llClZSWQpieHlwFGp/ezXSWcNv7hq526dLfbN3sDMLOeDoYj8231sGhmNyCX8sXqrP04piLZBR
fE2DCdhPoC3N/bqh0SbxXV4lgIyKF72MQbBTmhzylHtsP2iNCiATu4qJcecB8N+LWoAS9Y3TkIJe
Nc9jmJjoaWTaZWhR07zBFlbtXV2X8X6N8FlfR71Hv0W6ueqIYMP97kfx8ib5ZsnWW40llLSNUIPG
7vA6oBGI/0Rg87+KgrflstXd2h3w4oMMxi6j4DWGfQ/vECUsL2EZWkD+tktoFxLu8rjWTlXfV7XS
TBtBO3+GfRpsj+6W9j/h8rY/bRG3dZ72hQozPYchrJ7Eq+CgXs3XtFiSvFoq1XJxUB0CzMgvZyZh
qCa+LJmVu9Pc+iaJjp1sl7NI4q0i73wFhnC/XmTtp7Ahth9+qnXa8f1Ap3NXLL2MgUL9+sMfF/23
gSj8Q8Sv3t/2UJif1kH6/lLR/VPcD0PtEKJrnSU9FTDkwxHh5N4f0m5sGUzWQHWPwhLJlXclIMoJ
31HlvEboOzAc7fXwC0ruS2f8BdeP2bbpGUR/Uz2UXS3doYCJkVWQr+WMAk7YINV0ViVBzYUq3OIJ
ABe/UYbetR7/UaYkvaNCysKw5aZzWh86YVvv7PSD4393daHNB29VvH5p8AG4VkOJ5VMKjD1kfHFt
/HdM+/pX6Wnj8QztszoRNNlH92jIuKrLEUNKlNYmznfH8y8IlKoRfx/AwjTq/mWJfAO4OSBVKJ+l
r0P5ClAVvQLB1vJPNLJTuHO1fNfkB75gc9y63Is4H3AFzSNnvzM3zqvk7HoJi03GeRwvIjlGm6qR
ncbGCcv7temD5lsd9h3HpVSOuKwsYPElTYCMTnEEPHJC4VXOB+muSFRam+AfEdKg8YmbyrVvht/d
hozOk5BzKQ67xI5HEvCJfAikNP57uwHubufGb/fgUGMee5YTSfbHEFUSz9Xerm2uKEoFnl39FOFK
RvJ5rJ+UrVXxsxFNJR4AhJYiyaO+SMIMEGk3x8BEsbglktH4iTKm4drqMgghoQfDuTRX6Xg3JXZ9
78fdUHgr/FFlqWlhHTQU57m1s7zGLSf9ZbHzuFIIiIAPgoNz6L63IyW/yEfd+k1zKyFq70LLjyd7
gMrvYp91eFzTPuSfsazLcFj3kp8iKon4jOaie0u3NX530yj95hue5Jz+Mtf5Z7de8WvRFX/9KRh+
Ju4S69MGg7Vkqug3eWx2oOPcYSyLfvucfY7K5pSki9dkjcR+XFo1mo8Qd7lzasjXKP50jBnxt70X
y8sg/ebeYdR5HfvEoEGpB76vphAWjmGe48x1wmoEOI7tyFM/N51Rz6HpGvdp8dChPjTF5Dz0LYoW
bs7OPvZ0Kfuos6u6fjSTglNB+Ynpp1VNcxSxo/CiN9MuYMs9Gbx36Oau2psi+dy1g8pXtoSsZ5le
slVE6WXo0HcunWO+U2EzplkjffXUe8S/PAtORXXYq0n/YDORCABMyNSlAXG6W902AyVbtOo06Jbq
SuVuEm4cYp2fEk0SbD5nVKL2H5H1dI5seZy/5PL+czOOrnxpl2rQbwmlktV1UI35mv15VbLdBsBL
dgnE6xZNJdprH4HfWTH9t1MWF3ZH+wJW+cZGkuqjGfzlMfQ7cZN9Ya4p8wJCi9Txg1cULVt4YNka
x4+98ZFXxmvUNu9lX7jdsZQbih0PDgZEcC1G+egGqftUe24nYBjqsT7JtWiTS9cvonxAxFcBEC9m
Kv5BKVTTD5M2vX4v6CkWGYPUxDewt+OtAJANT2jgpwTocZn5zXHS5jwglFdcRHBMl1RPy3ptUPa+
VrNf+6fe74vmADVs5bO3F1DdykGM+dhChhFy0nrs5lmgfXd93Z2Zx76v5TThkuDmEzcIbn6IrvQR
Kla8Vbi1xRhlXbFP5haQCd9ewnpXOwTLhJYTjHw/j9ppTw0an6tZOSqyCr/FkjOoTo8jvct3Q0Is
TKe1fEnjUd9Ni0/Da+pEqIEci3pqgGsRR0HD5k3Cf+V6dqiONEMRBN+ZKGyUx06og2u4i/1f1fMW
va97U96azTc/Rywnkm5xKr1y1vXV3qYpjdBXcHVMOUQsyr/eul51P8MOrcfWOON1JWmPf6bR8bMo
vuJYnTmYH23Tl7+GNOrP8Ta5+JOmYHMvSPjFcErXPSbhbmdIzrsvlOcOLLMAxynUfg4p1Vz+JqkQ
cR4uq9flczl1V2QIw6vRTqiYN21o04PQXF05MrBVPS/zjgqBN3FiVYvdf0gn2rydtF8f+ctNCN1g
ouA+ME6fXsfWDM2hrlsK3YqaHfw3T/X8U+52OqLzwo4QRoUejr3XstuHTesvJ1+OPQOhsz0JsySn
Sla1zZd5JpZq8jisDtq409nso/7DhFUfF1GvDyL02hOuvfmwMd49zBJcU+M5+LmmuuKB7GvCePZe
H8Jxap+9qujbc1Pa+glqpL0ob2ufjFMGR84yH85xs8tpYBbKqnRPL6Kv7DOf8jQfGQmbHjVJ5E45
Gy7q0qCXp1nCF7z0XDYDXyB1w2/uRk9NmPbzAUkFgaKbnBGrhkOKolvX8QAsuK/cF+MYwono4RaK
Xf4Qfbj5/1WDN3nhecVF5H8fhqokVb9amwd/dMWbr6LkW4HyTeZ4jIolSxxI4hgD5ZgNbeX/3VBH
7ZmbLutNCb1emqBGBNPuELTd8AUbEA9+T0J4Ivnsh+B3oOtInyBX8Q5AbzdtvnRkr1/ljn6i9XzZ
X9xCpAEjgU9qkivDB74xxoBtKBBW1Z4hW9cNHwvad3m9+tCZTgJ3ztOm7HTjf/Id2RbhGpjh97eo
Qc6S18lQe3mhZveyC9RGR9nUjs4H9HI7yUDcFck+yqtcnS3rWb8uyMfHN10PQQGmFC32NU46gIad
dDid1UPs2EcEs+jCGfqc/6IlgA5fh+Xrrt/12SNdYDpDdNnt2HElun9dd/6qIUDpVOcAE2gM1yBo
9sPEnmufwIURq3GwGNEfnd1rVxKPPe6KHWOPPm9uFzoHAzuqXiGX6O6ZnZTFIoPcMwyWlZs66V1R
qWJA7NOwHaUojsR9PM0wpJYL+sIxiDBr6vqCBXPVyzP7fPiZ9mOE5Shc1EZ5cSg/IsRtd27smGdB
olR4DPdBe4+Mm3Nx8DQS+W9uWTvAgq6THON1Y1rmoU0uhmeCuY0BW+WC9RFazKOz6oCpa7ZZG0d6
eN67VRWAeZtnQL5HWaDoQFv7xqSyzPy3pcSS0ejunajM2Llbeza+45h65r8w1NuBA0W+U5DAaEu4
W8n4Xe5pRE0YlJTK0GlzEAAncoq7kACPJLQxdMHKL0e+Y+/TZTE5qjkU4sRViVZBIhuC86qZpLNh
rVGerBaF7W1hYI1ybtNtfCBt3VQnDxGIffZmM3qQJvS7nL7OYYpdoCXdJBMNKoYcL4mnjnKvouh5
3fAnZ33Ub9FT2op4f0LIp9YruoivaH6Xt+pW8aq2d0ssxvBiZV+y+7nbGp5TXXjqr4/lgMw6pwTq
UBCua+bWRfIj1UkYPVMrO4a81I7ycRrpRh4i5VKbNm9FHeUTh0KXD/2EzSQzaN/Mi524ezn6ZYMI
Kycx0O3ykQsEMmIuJtScuQ0Q2z6ksxkEIlrAbOc//uwSXreQYX12g+ShHbQubt4QNMVx7Tb5Ecyd
+sQeBtwdKrHGh2GwAvg2DcNk/oCNDbv7do0hfYApkW0iZzXosgMznnqXDTpbsEz54KpoAA416njA
onH8z8e005/aMS7dc5fEy1+p+vSkon3sL1PAvpDRBGpPMapPCTszz49GT3N72hebDK/dPtcOopdS
0oRQqH5QxyXt6t8OJP742CmZjMcwTO05ip3VZqtulJNVXy4D5uVWnmxRlphHXKfLoy1K/qAzC19N
0ZcPSscwoIny2WyTtURssu+TPQ2MEluOS8bt3+Ft+egdGbug8EQOV5lslqC4zLpvi8fA2d0vt+fU
BQjKXdRit5CQvO6HXsfyqeu62NKKG4l30dO3yY7uJtWDL3BN3tYRcuKvrGN8Xnun4rfhS8YFQQeH
fBeCaLcnvxI7dJSz7TceJI9Jul73yziK4rnZkVa+tSzszyGXLhoCfHWHQozb/uBXZR2fEmjunwxb
5Lr5HadomaFz3r+5k0gHvIADyuvEBgtQ/1yGWe3vggdHmx9jarrDAPPzN5KuZVQhU+3iLKv6ptax
e+dthrgUhX+ZYXl/m1Lsb9smoge/G/dftqyaE7k81UPsxhGVEWgaYB8QGJZD9Zssh77LG19YTNdi
e3AQ5o35PJgN1k8O31sMDaym/Rw/tjhDuSG4Oz2na3Em1kDksT/1P9IycqDTmv0DEeP2tMM+Xulv
xzvYFml5rIhTv3c2XT56zcJmvBcO6FdsiGdhFfNjFOZyPhnPX85IR6af6Mqcp1WVMOwoMe8xlpr0
iKGt+4M0ys1xzIDWj6vznqh1eNW23z5Jht4ePMwqz1u83dU8SGdmJfPmLoa7y42H+Yz4XN4lyzBc
teOjrnZqZkwiqNyjJ5bf4BK4cUZVPaAKwwXmbx7tJKn4gXC4J0lmS78uxhZRDnWn+rpL4V78tbO3
mFMYwUmrv2mJqNbhG/mtllL/65oIM8s2Oe8bqqFXPPXrQ71s8zVEBPIQBNXwp7aBcwXsW6/8r9hs
GKvVLYnq9EEuX4q+sfAalIQeNs+BubhZ+uHASZYAPHqdhAxz7RHOFBYSQbYAHtvQ3KQV3CQuelww
co76V3KBtgUJWOKYjNWzffF9BI5idbqjP5Xr93ZpgVwBt1R6sMugLqPaJtZictPzoWLpW4KwPPRx
63OluohOaWIdyV0RINy5bCgmB/IaZjSAsZG30TFIEYZCN7lbe59jHTtXShKKuyLZ4h+bEwaAcom4
wYFMv2zlzIg23Opj9WJYl3n1HyBY1quz7PM9RpjuUKRDcpSEBN71s1MenIqeb2hRwkATd8smJt8v
96F3DlheycPcThikPmP0tZdpT5cLy2zwmZh+uh93oV8ADUFfg5FZm/S03OnjpYFucUOOvNI5o42t
sSa46WnDhEmoZLH/3j2cZhVm8G/R1A2/JA6aF6hxDM8rRGXvNMuZFrKJG5LHCPXxMB8AsPwxt128
f/D8IloxOvmvgN+qD/7iyn+27pwjRAA7K5z1o8c7B3k7F+7EVOp2t9HWwstFEHpv0hFmg5p32zsr
655Futr8G1uYe9dDeHLZEAmMiBnWhuB/itbB2cWHssOU12aWZUaHFhbpZGWC8PfxUPszIiBQFfs2
OXOfnMLaNt+SKASFBYI7sg+hlYuXsXpGEwaqA1DgXG2fthcdwAHSQ4dxiDO6y5j86wOeu/l31EXl
d/wZI6RHvBJ2Fda3Xqr2NR1tpF/aEBeBUn37fezoSs1SS2JIpqYwYcHBF42jrkFR5E/1Y18HSLgQ
lp0bUVV3c1sAe1P1vsEBbvau7EP3Hof2cHbgXtojs2/9vjEUov/D5YYZw2lgGGnaEn4ffGt1/bNL
IoPveJq5COeoIpmeoA6IySjwc29FXH2p7IBIV80+DDSu7QNTxXKIwBSQD83tOays+PQR5T2OeEkO
ftJx0/K1RtwiKyuQgpvImYrrnKds+3ARmc0Z1Bj+u4jam6twN8TkZmRDV05XnlbUEPja4RviO/yQ
wYteo+FF7ru9GK+tF9hlNaNqMt4/amDbOyzqLnr+1kF3mIYsYIiyTPrXgKzKzH5Z/3IvoBLVD+f6
RgrLFN9D7lYCaz6r4QWJukXdhLaoyhh2uiJbMaVdGAWTm1FDcQQMRk4y9EHeElT/C18bRDJKsOno
jmb6r8CD6X0jyiB92TyLUEOacm6qLApWPICYUeZT3E7etR2Q6mD5nE92kXi+lGmLOV/cKb4zjSQZ
Tqe62+48sgkYzSavO0/j5pHQ6vb7s4gY2uu0X5ZDHDX7tyJSRd4qskHPNZEwP6WOxr8MFeJiWalO
u2jcI/YZ/e7vife+B4v3t9e4V8ScFNxLO5TfGjTypxoWXyHv8cMH1XbTkURSZMbgOaLOCEnnL5Ur
kaRp6Xh3KC5WcMjJ+TmlmPEAmOP6P7O24bWdSucTiCHsLhYH9D3mMoJK67a8rq4ZbkI6HSLPVJuH
2ll4NijJeVSWny0VzLa8UUBSJKUqPEzjmmagX9u/MCrHI44Dwb/JFe8r6e9lBuUNL4d6940cquLm
Il55lEHfnYHbevxIxp4m4IMwc+TSqyMRcPpt0YZlrWqAYlQV6EdbdvpXVzrds5NGzkXEZn83qL/w
fwJG7fmUzn2F16UCqYyi9OTPdfOy72twouhZAD7o9G+EP4kAg939EmNTVjuRpEM955Q+B0NSPtSF
XT++JDGPPsz+f3EcLt8bxfSBn2r/M3gjYvFpYXfIWGCbOyA0mwfDPN456P9fvkyG2F4cHorcpO5y
28YWM83k77+VGwSvMVLraxEk7XPl7/OvYAjWAPNGVGtOe6gGlL6grER91ZAALHUjFgiPgzCM5+IU
bsXyiJKPoD2ivboqD8cKMBtxRIQySib6v2TBM3vkprFPcpqr7jhSmPcWuVwTNf7WX9scIi3aUojo
RxcvVvVZFh48k2dRiadgJ/9clIbHcJib/W9J2tZpnMI5eUoWD13R5DTzwyDxXdzR3uN+jCMw1VEJ
1yABnPq4uiqJxkQDCsupPhRjhQanrIhnO+O8Tto3olZS7zhapW8ohZ3//B4Q+pR2oVEnHcNg5zV6
R3nCTCT+9KqI9NkanDKZSri/CeTxW/ej9qLIOw+Uj/m5bfgSCNRYln2IUP11uLK32SnuRrtsqcl7
rgGy06zwCpuz8K3mAZWdpQ8vHbBTASdVi8Dzo2bLDopJ+hTOTlCBByCz2U7DNImrE1vj/2wh5POp
KbzllUswnt7XNZHqumt/DV9ID9u3rDYOby7LXHAf2//Ly8fCPiH9SpqHtnAaAssYpKvxUYym2iic
RYxxIqkDSfg2lGFycHqzOPoUiMgcEKH7FLkMsdv3/FGp7ewerIrd9Qfi/C+6kE3XwXLU64RYE0Ji
Hhoy4IKPDj4pfYebrTUnY1Pbb70CgS1vfTQGaBo6s3pHtyXOzp7H3bLvQsvW4kZair/moDsGbWSK
KH953aaaNaiOEL+0hRv2W16JcBxu0GhJgtukFYNERxajvsuE7Ib9vp/ToHvdB5R3T27kIv7OsRvu
w3OQsLejchYifXc7d5iybQnn7QG0zX4KnSIGyfDJzCet4DnTbCiQszFQxyJaqFbCvEJowTQcEFPo
lwIBDrYhyvB+RluCPwOAcAty+LPytWVG+Q5PaO74Cse3VNQFMIITYtaIRfjLwHf/lJhW7mYTotL3
ViIcdNeCKqUwZr94XQDGB5Jq2DaHJ+VNZU6bdZ2JZECCsk4RbgoMfD+6YOrYE9PmZlWfvHMrpOew
n7iYypq710/G845ulR0BDPzAxhz+iBo36PE1EPGVoWTw8mr4UsUAO7Z5k7BoHUowE/oDdHeKGqTs
41g1/+PsvJYkR7Jr+yu0fscQDuUAjTMPgZDISK3rBZZVlQXp0Prr74rmXLIrpptFC7N+yc7KEABc
nbP32jZ10zC31iiQjLssj+yrrhnKAGVb+YCU/isRtwm2vbR9Z9uYblvDSTdzxNDwLCUedbfq7rws
y5+mfgjvW8ABto+KWL92Gon/Xm/bIXzMTuVz39GGaFjXi8ZKQ9+y3Ip+Bniw1FH2ZnlhPb6MYSKr
nUec8QSphNkeLFgTsexZwhpQaVrQH9wRffOaVWMg0KKcingX28zE7MiTpto66cTCOoToFSEYuJTZ
f6+MqtEYxZ4uvHvP/UjzzTK5wrspU9cEzNEh619nuRuX32NgH+E2gdzi3KAZUrNPQkyjrmUxJenW
iJe63tk0rpkZJqld57hX0GZhXf3i9Ate37pMPloDGdwG6YV5p4f1xP7SKblPNPZM7x3MEl1pA4FN
ta2znqE8eVB6Dk4ol+5A7466w9gU7ceI0D45YK3KNQxuE4FAAj+tB+4mRasokdTlQeFU40c9ygG5
BVIJi3pE7eors9FxvWE7brL9oAqmBSQWrXG3kEXT3zlulHa7xjZm+SRRux2Nbq6SzTwDAtlTPBpo
3rd91vlIWzq1iezIWDb5bCTqwaCqwKEbgRMGCkQd5VumiAE/1gVW8/UQpz37aLsUYqUQAXLIYS9Q
HcmIZcskdZpim4wqgj+NahruCl3yKbO00op1FZaLva2kPVTIaLJ2WWEgMzjcpL3zw8wVSwpLjHzp
jardd1OSfXGp1tinMt3ArO14B521xQ5X6H6dHgNqZofXcsBa8V7rHu4dfaJx8dDaupEeGwIV9dXc
4xHyEUMM7d0c0+FPVCIeWwsD2xoX87zrsFA1CFQL9xQ6i6aF4ha+s005aUr6xhQVBhJiKh5bijSa
S3SDxOIxRDqtYNRjU3qLC6X64pA4nWyHyurZCsHZm1YjgAc6Z1HDTNMOhCiwGRiWp2JJoy9p1o5M
j7KgzogCyIGCI5IK5znOnukYp7l8m8fYsv2MXIHk0INR36TGVGhHq8qydtedCCQ7FJZ5tQImGE07
QelT+wTOPaR+m0TNSZ/jpdG3nME2kgszGDPqcwEc9EOzvQrtKjieInuYvVAxlPouAzfQh1ZsfR+S
tFY/OiXp8FPYz/LDDLiALUo4AceJmzwe1p7RFIjvXLfB0bHEeRJdzXF7ijgG4CVZHWRhVw9eocdW
7Fscn4Ygt8ZR7nDy9i0GprK1d2YyymYPbqB4oJPiPTSEdj91YzUZm4abotasx5O61jrVj1fUTNL7
glC112Vw5twnpHlMtqajxnCbA6rZl5VVXSVFRv2VYz8NFxAUIph47vw4q92XpGtwnFhsWL8lpAuH
gVmyu3hPAQI5OCMga6LTm+ePmbptTU7H2H4g9gahNvRsMa/sxgvljoKzHW5qpKrXUSaSjwkz0qOp
zdZrx96HBjlyFyYlO06soAeqMK+aqtdBILHTdR/pHoz1YxqWPmIQyk2KdbRyvasQtsDGTXvcbS62
jGkDYw01P/KS7qGkfLs1ukW/mYESXNNItFGCaFEHUxCiEdwzSi3PCBhSBKpZFG5Poir0XynSHc5n
duKr3u4PaSjsfjWOBjIjPS++RPmpeLkM7vhBGTp9jPsp/5wmep4+IwzFXMcmaM0EpvaUbsItyZZZ
gb86rF56cGS7QcbOlQoBSFieod14EctOX1F73kViHJHWanTiFK9843WuNHb50rU3LVwqLJptKI+T
g2om9Yw23cQhu0s/07Psyes18VZ4yoQ0a/TiwEk25bAepdNmJEBbX1Ont+k/IelniVi0FNUOBbad
FZr22nMF/fSK8GUQHJhQVkulBGYo1Wkh7dkmoYxHsvgqa4ETNLXU6Zot88HGeAgEp7aWXcjRYwX7
dvioZTVitc86bzz03iy3DdvPrd2kxS16KEA8yFzyoEzJW6HDN97kKjvtFML4pijTEEFNZz5LpYks
SHOFt7unR3HjdrW3M1NPWze2dz/rlggsGDy058LMCzgLV987OiZ7mU6tc1fUodde06x8jji+bFJp
lOt6nmBLeVrMzETDjGFdL/d8CvuatOnhQOG+BWw6dqDCEC6AYlEBvlWL/WlhH1oOet1tDmQG0xoo
3Ag0gYsOOExi9alBDL4qpzoLMJyN/uIQJ+1kbfQN6Wj35iZFg+4Pkz44gRakiONyeW2AfCsxUJSm
1dDgaSWTJzvyvHe7HJrHJs/7lvMCftHTyeDUwBn7Brung8p5HVqmzSfQUQDi3XiFUmH7jll9V0Yl
broCsB4zDEbjeFC7wlvspz7R22+kIDd0NDrv0CSZ+ViibQHhy6EyYigINDauRMbhimpnahTFKMzQ
lyc5o2argdvRWUE1mK/MdhrZc7BzWzHGhEW50LI6BJVFE1IUVBSXqjKj+Oos8TVaUjdQQz3xM4jE
xcfLWbxMtag2IfyWY1xZ7keVje3XEkzRcXZOTBpnRgVFI3mPnU8g+KI9ErQOaBBpWNGNNebOAyvr
sFaCyiooDPuRU4p2dPKxP9Yizru1xd0vAgSAInAsUuAY/CBFSuypJxlA770U6OuFP7EmJ0crz6uP
umnEvopdLquNpmATWV26V0BKr7KwH09W7m7cD4S9HegH9+sw6oyvbA/mJz00aHW7U102lKqieoPt
1dmO44wfM029vUGkEH6oMGfLBUL6vbVrNPs19qGVjZJ4R9WU4Rjqspo3FofVaO+WWf3kNmJ8IREh
QrJWaBDwKtQCk8GDiUyBG4hUploN7cD2p8UsvLAVfICUaB9d8btOYjRq9lwakyrtWqNaqU4vbtjK
dejObAoB4YKSPI+bej/nbXFtx1646aywu5pSGuuoe8PAqjX9mfxjyCmzrmFdKE8suFVb69+rmuPd
mOMFEY6IH1jUs1vHiet1ZDjVi571+R6JgnNNI7XdzsbEHFBR592ldeetqaVlARMb7RonTsi0RWoz
bDq1OFAr2XWEqOtO7SDGKu3nd13M9uvY9tpWm6z0mlMTZmnR5xtpIr+MSncA1gYl6XuG5fvrcppv
Z2lkt5zVxLx2EzVdi77Ei9kvXboBFCHwvpSc0yBpwewc4f0nEFOtQ26AoJq3Hpj+FMhCAp/7a5qW
RnVMWdRi3EijXbfkpSCxz1dAw9gxrxpN2uGNHrNpo3pO+Ev/gMgysVI2xZWi7plCwoHCaMaeq9B6
QgtD+4QiSN05nNNtOC5h3DGxKqda2hvK3pwvOLp0KrtlHcbdvCqdHI3lNe11Eiq3C4iR6HNWQI+3
7oLa7UFDYlZ+/u/M1L9Csp7BmLtoRIQjibxlN3fjIams8bNf9tJnLGMMJSKLklgEyEa/t6KRqxBp
7+ayFz9jGWv178jVxgis3vnCo0pl8hdE9b+gJJ/HdJtalGExwhNNI3FC5wU+VtdhVcjFcv1Gx996
2Tc4w6sjc3ES8J1GoGmZ6eOb2BVSDKuLXvw8tBuGhpLjXBkBD+Z73U5B0ei/oEj/xRNzHtqdtJaQ
eV6IAHsqdrxdm3cXpvKcZ3ZrAmVQxhEmmLqZY/PirFp9rC57Ys4zuyMtpO7UZEYQtf0tR81Xth2/
AF7/1SWxoRH/AZ0+hywgSCK5laOGUT561DLE9pfdybMB6ow6Oh0Di0qpwq9WN3+RTDMXvvbZCKXD
g8bIlH0AQShnnRSHRLswe+J3QvMfrolpYok16DgEMX6GtZkYJvgft7nwZp4RxrEuuKmtg6FgO4/B
LNsiPLssNMA4G5eqroBiJHYVQGRelW9mOv/iap+ehj9hU5+ndDdsXmLOw1XgoHvR/BwNItIlBFAJ
8N4Lc1bO07otaWN6KRveRGQ/zErd4sNeX/QkirMQsYnCDPurogpyz/2SNeUdVaQfl730aS7+w8MS
1WaXKZkRGw08Wrc2+IsvS/sRZ0NzqvuGZl4yBzogene6s+fsMrD8eU43wL8El3o0BxGZhmtLnNJV
ONhd9oD/jtb/wxWRldBro9Umhr1r3qJUqQ+oXfsLb6Xx8/WOW3TdrduPgTMOV62IdnqZ3l92K89G
JndyqVklh6Awug3xTe+t7C684mcj0zWBL3aiHYKQKMwNIid7I+vZuOyK697P1wQWGaQBhFOBmNPw
ppkoLxAZkFy2ap6ndmeAM2rbRCfcnjz6Ve98hqF94Sc/G5iph4ZkbKD12jGqC08rOagpK/vFtPUX
i9t5aHejqSpUxtJB9JQdYnjqeWEsLrul+tnwdL02ziDGKuJlJEaJ6NhY5WXbT/1s4dSi1s2GqKkD
JCzYG3Is7bUApnbRY36e221Fkw3+G2o8EziADi16Tqd0vGwJ0s+GJ0mai2FnfRWEQpysgJKDRAbG
6rKPfjZCXYGMZ5FlGUTF4gIpGW5oiJSX7Wr1szFawJ9KRcJHx4iTraCybAUG44teXJxnd/d5m6h+
YHFL9PwJsg59sKL/VXyvbZ4+478u0OI8wRv7nG7Oqc2FwZ/8ZGjprrT6Fzq40OoqchZhApUnsbg8
VHIJprLx57ZYjrbrqWULyyN6wUyaHVKbPBsZth7nzKb0T4dMWuTtd3tCXYR8rj/R/hsfmcF92FBp
gI+BkkfD19vM6EF7FJ72bNhBPYPWH4dvcgJLi3N0RSHGvRsLL7vNdZSjqAanG5wwSSABea3iWDvk
vfWYNN5tSkJVPw6v0xxPm2nJKFByxF4K3raShTY+uUWRbTtHjzZImrxt1ninjnZ1n2Ht2eRRL9Bi
x8NBIM60kYfArZ+vpklG26W0+/aZ8IW9mTdjucJSp30Hvyyp2tgD6hNIyANAGgRU5q5C33DEBVxS
AEyB+MbJrVeH4S0s0o0etcN7Ohu4SztnPRMOu8FLcSXc5m2hVX6w+vxWKwYaP3GtPcmmnD4mj52B
o1+pIoPiE1ZyLzRgSPhZAUK4yYmyzAkKqMY0IH7V2mklzALxDz7pAnOUtaK8c0yiHrFseSWq/EDB
oHic3DDc2RrgcQcLwQ3YOGyFM/LKARqjZdwNtnk3uPa45QCuMOzKCScdZny/CLVuY6Zj7zupl7+m
CZK2pNN2AnnOXQZcDP7dDY3CYq3K9HnJleuzOyvm7VJpe1gxT5U2j5SksK+y31x7dCPnNWzrOwsH
lI8gF9BUM817mA3ECGSxe4SIOaLwmI8aPld8h7YvojD0Xe5+rZm2hJvgTLsQquveMQUGj0Ju0b61
L1R4kYIMdPPJW6BSLJXjQQrKUZD6BuAzH6iMvnVGzXB8XM34AB2juXJN0gEgCVk1dGt6pp3Z2oeq
nrtj6HU3JQ/jCQy8cT0QiTu3YZcFw2i0fTXM+75zjmNUPI/dvBOZ2xebcsBYZnlO/tCikjjOtn6d
QgHdtJCa/Vh62MUE2NIBxu8VzrLO72r9WaDG2eoQyHnQUk/5tquyQC40wiWeBsfFZW1FO8IK6Pu2
p566ywWt+h9e5s5rJfHCSwp/hx472rq2MKdGjqtIE1lgMvf652It911H7NSdF8kWhHzbwHUS0xHq
4AxLu2AIOzeugYKJptd0PZO1Bodmrhe8qfTqsGp2gxlEZIS8WX2PA7Vx9UeQIM7RHktMHHCD1esI
aYeLYI0+gVfe/Ag46NqmpmQ8h2VPyER5yExHPybgdN/autW3veHd1Vpa7ZeRzpyM1yCkDo6JpsKb
hm176vNjLRSb2m5WvUXt2EX/tnOTCDYRrAhYFTzT/slWhf9ous+gMG3VmARdZl7BkPsqo8G9EakB
OatrGNnzUi1vS5LnICmSxN4Ru2D45Ui9eqjjQOkm/UbVzuA9wAuT8OEh3ndsmSzbekjMo23INFob
/aRvYWVf24lnuGu474gCIaFtULSE2rqYq9PO6kscEygCYYZw99QpP0VYaDQtsvolSZAbiLZoNjFe
2+OwhC954py8ecugbi3KbltDlQH6B8YG4GOvP9UPSwvFJoaFFcwippnQ2uPw+MCcKl48jUMcdgES
Yelc12uN6jL6S6TL/DzotzaQkc00zhoaiOokLJONpm1cnEjPMU61jds2cu1mDZwiGTXcixhj45zo
xbGd81tETeE1kRm3GlN4VVB9NU0NYTz6JXJcRvBuTAcCfPu7cKp9kTV7HjDtNsIutQ1lDHCa5o47
oZErG4Uyw64hmGGyZDiH9fK9KhClZa2ZPSKeM1ByjtGb0LzxMdUt560peu1aL1Gd+mPfed4XhAn9
Nw3wcQPRqKifwqb/RDSoXcEdRKc6cytRF/dBpIEDnLmj67qTywObimXbqbha1sivkV/Qofw2WA3n
6cEhj03D/KMr3FezlX+hKTETaTpkGBcrY+MtTb2OvaaAlt/cdSMmyKwjyc+0ugiNTzNxZ6zS8cCy
e18o50Z7vauTV+QYXRkMmjXMfof68ZiOgyd90+vemxYNrgnEPRjUiJQxa92ZJprTffRoT/zC6xYk
MZb95JknIU+H+TOkabMGLYObDz40zhvwPwJsi9+C1Np7Q+XulqyMjjStwG2LJsCDHeNrr6075C1q
bdLqPWieTrvHqDamDcjbn1V0R82XcKjF6scRjJIZ086eftA6d+SVBrG9/iJprfnZ1EQ7u5Kg1Lzm
aYhz8apzS9FUKpxuoEBKq7KrZ7hZS79266Y0125qyLd88Ohy1rru3tRq2cPCnveWje5qInpjV6cL
BmPNyj6iLHbUmiZGgdjP/AHSxH0oG7rVXZ58N3XapCgaRfnWz4V+VRGq/jac1Ak13up1zoQM46OM
ZbpiT5P7cdJ3WG4SmCNpLoZbrcfL3ocKMpjsXPMAUP8Jd5w4RCg1sfjK+FnW1XyrpcranVpMqLGt
SWw8AwMg8D86fIAWb9NuWO4sfeHgYdoBE1oErjKH/r+t2lymJIggqPElPfTaV3resGSVJjp4T9Bw
UlXRXqHkBBVGKFZ/P2I4fSrToT26ciieMar1m842oxckwRUbBLwI3ZZEpnmP8mIqg0yQwAQFMbZJ
+mppkfZxwRyU5uVqrDg8a4uFecaKtTWmgU0S1uQYOLO5HkvregRSvMKuzqw25s9WG47ERIT3Nfp5
gXGsyXcGKyn7OjhBZs87ZL/7epL6OWQj5qPjK+7mKOXOKaldFLkpvLOTXFciJwTTZgVdadWZnxq1
jaugRcH0i6Pinxe3hXdWaMHm2wF4mE14MaiuVwAquPIGKCJA7gbw7HkcLzrZCe/sZJfGsAVidjkB
Kwy7yL7FPkv5FbjIJacYXJI/H9dBHw4qrbC8taaxzHehM+UIobpwUt5FVV3hnVVH8zLz+gZPe1Ak
RKNcNR4DI6jSyHi57BucnfIyWEYmkkszkPZJLF17V3lF0McvHqXTdf6zw8zZKc9jv2Gm0bAEUY8F
6WBqCJjj0ANnaFRGMlx0DBbe2XEPxXhf2nbE8+Ra5YvTFNMrOtvm9qIr5J6VZKRoeFwdfQ76qUWG
SJrkeIUBDo/fZa9/SnX8Q5GtSmN4Rog8g6zRyATpOV/FNPiq7LInyD0bzvR4TXPAzkp1A4lTDMUQ
N1zOjuKyMeCejWYwfmNkjfQdaARLZFsm6HttLtFdXXZ9zsZwDHgBNKk7BfoChq0ek+7oDZH3i7no
NFL/5Al1z0YwgrEGJST9QVPBuvdVLaE7JxwJL/z0Z+OX3OsQsEUzBR3C2gQ2clSuk1jO5YWvfzZ+
I6l1C0IlPRAQ5zkp4HvMuMnqV/nCf3V9zkawRXZPiC54CXIdTb9yWyRFpHOO95fd3LOh24LI1IUq
xwClqrgzxqwM10gypXvZ4JLngzfH99Ub8KDsPOw/CkAWxDHa+sNFn16eDV13bCuzb+MxwAyLzK5M
+Nyuq7rLurNCng1dwzAbT41cHSIrvBJAktAfwH5On5d9/LORm9em1WAvmoJcjfkaWQ/nnJ737C57
NuXZyB1sp6us1hyDcHGjx3Qw+3mTZZmt/mve//dv039En+Xdfw3T9h//yc/fympu8N52Zz/+46lU
/Pefp7/573/z81/8Y/dZ3nyoz/b8H/30N7zuP993/dF9/PTDpkBGON/3n8388Nn2eff76/MJT//y
//rLf/v8/VWe5urz7799K/uiO71alJTFb//81eH7338zTl3nf//j6//zl6cv8PffnvBF5x/F93/5
k8+Ptvv7b0K3/+aYjgNv1nAcRxfc2PHz9BtP/s20cK4LHR8+5iPuCBFEXcw76n9DgecQYOCxVXXk
qTHYlv3pV7wYonW44WCGpeAljd/+/yf76d78z736t6JXd2VSdC1//dNEK13H8CjtStvTXRT/GBp+
Xu7sFuuJooeH/hm5eYpuGTArQVngyk6Ngz9cln+++R/f7PRi/zOr//5mLjxvYZCfoduGfTb7JgU8
FkOY9V7FcbfGW1fvNRjlsACWaD9acBN/8aj/2Ru6tqS2YEtEdOcjNkXzw84jAT3raQI3jJVoNzq+
npWDgvOOjE7zF294mmLOvqFncUYTxAe6tnveYChFGZPJkvMN+zJFQ5pxOCS1r7hr6Rv55enw0Buo
FCM7G35xcX9eEri4Jg+D4Xnow5CzwR77+U56MaGoNAi5pMTH+KkTGduceu0v3uVfnhfehS/G1TTw
Lrr62RyozMWivse71NPQBbg77BcVaQbQe9ABv7iYp9f66WKe3ssB/aFz6nE952yxC6vSLpZurPfj
iC+McAcoku1jb+IjoUP0QFDrL/aUf/blPElWpWfxjHrnOdoI1bRliRQafHLpwA3E8V6fSIicpf3t
fx8JABd/7ihwv1yJS8GADmVxrv2Xwwq4C8yd+L+wHo7DNbQ+7b1PSU/z8Yct97VK8wF/hjQ3lLPc
1K/iaA2lAneOh4juu+Z52pcCH/V3AjRo7nl5tkS+1nhS2yagDBuqAEs/bm2VTeFK000UZ8TYDo+x
0SaaP2GFXTaWqLH+IgW6MUgmBptVJ/MbMDJy5+CgQpJdOJbfZ3WbYjVNNPNR7xJCsEAVm3hwo9qQ
OHaEQliYANxaS+ahYZ2RKBqSRgcaaE/qNErqAauktUrHxbgXMWAshZmKIAwwyhmhd1ReEw2G2ynN
1I2DpTA0OgdYegf2T6lw34w6hEKj6bWE6Q4HIHvFewQJFoeexAuHlyoe8jXHsrIr/LRdmvgWwDXJ
aCdeVgX3GnquzbHezMLxakgTj+JdF7qxWg+Wo1LyDjwvWZt1Ub+7Es47IFDq/LRW6tqL14Ri9YS8
pjkmrxW2C2wnc9GAb4RALOVx1K1Wu9XTWR+OpenFMEpDMM5BbxgawAQ0uhBtVI/usxTS2hZx2d9h
h8diPpIQ2m1cFw3kxk6rKg6gBDVf6lC3exhX5lKWBdckBw6OhQXQiIOcVV1pxqzGLSS1BQVjUqX1
drYr0V6FY6ZGX2SyG1bNlKfkfANFrjbCNgiOCk2CdyEaRI3+qBcm9Z/EnUGekGrF6S8FktK/gSJI
nktgLf0LXUAyxoihmMDZVjNl9EZXxQA7X9nuda9Mz9oBvkWhUjRaB1NSjXDDFfHqzVZGFMO/WjgG
YJtTHHeSgBe27gYtipM1DnMD7jaZx+B6iCxc7j23DO3nGcPFsC6AMQybzKCrckUw2IwOuM8F4nIC
kKX3RcRw5DvKf+bgHWPIs3AswImgOLatut8NiF69AJCWDWVlwl170yrzFOKMtr1v+F/x5K7iPGwK
UpoEwuZVbED18AuzogC89sDpYsSqVZX4pA8uXHHcs949wEn35LYcRv2FOMGe2nBteDeglmeeXW1e
moecvmR7Z848ntg/7eK5qZII30CtzGrbJyOg0A6+0KuZwbhZiwKOmg/drIlf3fhkYp/wIa6qPJTF
HtuuFj8MktCPNVgKQtRMvR+tg6VM85riCZkxJjQ2mhxSN/K1i9G5fuJp956jTju15TK9ey6TSBcb
LSb8Y1ViDx4naOVR6+DjR+Mvd4Al4++1W2Q99AQmxBvK2jK/IhCWfoLFnLtAY6/t4t5xKhP3cl21
Yt1NIkR7PhvWgkHErAT9Poqy9MaQ6WjmKUq7BTygrHxr9eFgrLHizTfgO9JqnRoZQKQGZy1IiExo
6T4UZK0C9LExNuJORTZIOVH2VBFbIpRMaiwWIuxRfc4dacODGrTWxwGSfi0IKiYHKZIozW0AifWO
0U46dRNBvE3apAP47oRfIWf2Li7nEqeLbvzO3ZNFkq5b6ZKuvKSkuUIpaPv7SjtVCUUotE+bUIZq
18OZwqoJGShwbG3BY25GWIkjMScBUePo72Fjjg280HRpITFo7j3UAOA9IZNS5ucWWdmt1kGTy6By
EiKAqWxYwXKG7zHzfWn54Mc/eCQrnvzjWlZgg1I8EQliFurjrE0mPro6pt0FsehZ77vpkcJZaOxC
coZwvQxxod0QugjyCqIU5kiE1OxpEg/Dm92DAaH5IJNXEwYD2AojEd9IBW0+sH+O4JTKWdJuaK36
EVuOtFYYUUDan7pS+KVZkqrrqD1lvRmK8pAJ2CL25TCDKKpdqzokmOL7XcwJKFuj5QdPIBfHPMg8
5HuUFMWADkBX/qh1Nz5xKAoj9k0km1Scq6TqsZSY0vJhSFjXjYF71IeHthzJ5qZOsWja9JxQXP5c
0jL/SsZ1Sj25m949Z6p2rH3qzS7b5U20Xg6wxJswisCid0/3DNoTncbUng4mWmnL78x+lAxPwd0W
7RJvhzQ0B7Cvo/Zj0lv3lr131PqJnJJ3G0HVO9q75qkTA/2FrKQjg4sHkDitzozGqpHMHXkARAP7
kXIivGGKzNtTF4sspLY0QZ4YNZx8AbdyVblRz5Ur2+olCWmxQBly7celHasvM911KAolTp/O3SxD
GM14383mKxnQGbJ9e0uYI3yzsMRHM6rKfa6KOnvScvsEXyJSMC/eq3bCzpQTl6GASqWdYb5jz9Be
dQh+ryArj46qerjLaStX1pi1x66lFzJA9FgDN2obv8Gm0a9IhouPnUYELIUu9VBn2nKlrOXaMEr8
hK1RXgvL8exT8uVyl9ROR8rKgoMj1Dy/ClO5hVdvvhpKYCyKHyq3knfKnT0XWc1k/0CDld52WNoD
FJkYldSJ3+Ji3Vz3C6BwU9KZU3r2zENB7IljKvcJdoFck/pwr7BEBJYYLMun+3OVls4VXyEKTPqS
pz6tfNeAgl7DZD0xYQjYDDTMBxUsxLgnHSnvm896co1viKitT6M3RLiVMyBAGU+vGOZ+pOUwBJa3
mHctgNC9oq2wtlhBPu051sf12KazBy6KVCbfkA2N9KrHfmsXDukP3Sy81aB14hUco34DKjle243d
BZq7YFZIRs7Wm74TdPMhMmwW0yagMbH1+cmkKYIHl5H4mUBUyGjfe8695LrclOA5HwD+fYN5TfuW
9nUHfnKKriuDLIm7pmq8o1Uu5P/kLvb2pO4A9uf5bN5QygLexIyYBJB5o02IfLzYj+5IsEqNO87d
ko8FL7mpDYto3Z5YtCtLx39Pj7iudKhUac72g44UI5jcOPiM+F7GpVjuqyFhoOa0LcU2hzEkOKbN
M7nAQK1O8d5G1AAJ6DJBnJtDxLiXyVsbT5Hy2WLZbwRMkqM5Ev9zhJDbv1VZ2rrvbIKaVxdQdvGY
qUx8VV1VNntSRsZx2+UIpm9iekG0B4dmuMf5oLm+WpY8vZW1BLi5WJmXHOgT9sO7oJdlfY81ozUB
x5jTW5NJVb6Vs4d2uRZkbhaTRnNXQo0sVwuNQgxMQ5Q6uNiJUqpSo3u0PJswRC1NmhUmrEzuMk2y
60JfnbxhgRomPyMDz4SRo3mAqjq+FIbWhDSmyoT3NLI5WWNsGmiilUb9Q3XRcE0B2QzY61QPdIga
8YAXkMUdHFn+Y4qETt/WJF594zFJSqgBqbqjaee9GZkXoYmuigo4oypx6DixiX/E6p+BuMU8ihZE
bsTvHt45+E6KvffYNTmABM+LVi4PV+FbeeMw1LGufLOE6O/rthj2XnZaXOayS7ZhrdRV2BoIuznj
oVYJM4a/qoeXDP7Mt3akxUanTuZHXYPgDpMwYwa0PG61cKtwulLE/kLr6JMw/XDIFe/WiQ2/AdaO
SG/dNNWeHARLEwaymDlxmrO6uM1Dwk93xDlHb4xYdruN6vrXqdPcdZyTnlmHGoeEvoVfDSyPeUVf
Hu1YEpJLl8g81h48+lWq1d5D6U6wdTNquM/zKQcDUsdQEMJk9Ved03g+WpGq9a1sHGlyinGXmPF0
wNet7hdO7ScCXBSozp7W2DhgciVOeOVk6StKCw5QRjq/1PAeaUD22bFP2GgC8KL2H51OYiOspWct
pZs/O+wuQLzTKhNwrzZT3J5a/KPz0igPIq+Rw0w12k0lm/rHBD+X68D5Z9+fQm2LqapXvYi7Vxrs
8bO55FjzivoAlxGPU4ivDjGFqwzcpsmW4Bu8uxXQJlIKjhWHw7XjZFdRKKwfZPEdROKwn3WLXRhy
6MsxiWtuurMjcVssOdOOx5Iqi+g1K3ATlZ0hVlnVNds41MmNxnkGXumGUDJiIiU+vt+DJp3IXyZS
ZxxDvbBTt9aDJnaRTrM7cucWukWI8ka/W3omIDsiNipBjvJR01laCamu7Mx6Ej1d4hi//0pUIEU1
S+QEqrL7Z9NFHKDh3mEkk90qL0t3hbSpWAky2l76AX5QAaAcV1p1iyP/inUC4mHSTnsAzsUqYnt/
XVBE2wAqPkGRTGCiXBw/GqbxgfyojsSpeN+QjXfQGnvcaX32WLPtWqkiDlwaj1uvT5F0YOHdg3Wr
UUXUL2ZhbF0yInyA1CTAy6bYdlVOLhHeyJbwX+ZMdnmAYcT/Y+7MeuvGtW39i7RBUaKal/OwOrmN
uziO8yIkjqO+7/Xr76fsjXtryb5e8H46QFUBhWq4KFHk5JxjfmN+dm1AGGbF1S0dghf+99NeT5sC
GAiCMrMuX3URX+L5293OTePiumInKHVcICqA+CpZwHWGDX2RAHc+wHnwwTKEv6wZtYGtKrWBshYd
ctrNJS81wqekUDtsFu9EPjwEkYbRhW1fT47eXrfUUB/adBybreYW2rlZSn8P3lZ8TclqGFjRKTBM
mHsPgDU641x0ENp2U62FAKK5jvCNAxHxQtoZn6IM2DEDNuFTVk8Ql5qUfkPfNb4kQ5t+pXzU7wbC
ImwZyvmXoyevAp4FqYYGwGru6Hw5hP3T4tyHwOjQ9CaXRdBxPzqIH9cj1+rdDDrg0BnJPq58daA/
Di/JRJvwevqGtTe0rr9mkSPU9AjBRWvTtiEA5G6h4N3MOTzPDue/azvVsitflxhkk2HYV9qgvRoc
DpvBGsov6GH/8KldFdl0D58I16giu9Zzwli9OscD65zk4AO376+VSO0r1PmPCXT5TWeU/SFpIxeG
ndK5gpAVLLWntgn3adx13zJIdDHE26gENDhwjQb3FXdAV9nN/gRpDm/KcQ/cMeSmGx33xqcJ7UFf
OpsTwNobwPks3C41NmHeJwfLB0EM3uzeqiTvQMegbgMctvhtLxxQu+uJ5ALtCU8l/xLvjOqrTXEE
NnBwBuqBjbGq+3S72LnfQTED+7v4vyg7eEia4qEKE+Ob5oaPrhU5u7zXqSFX46XqOKwtaWPokTfO
nY368pmMUf6SJxB6/br8AjWcDUZn1RW+uAy04L4DaVXgf7pLFymF3/ocuXan/9BhAH4vZGzrsHjH
9AdjnNd5Euz6phMvaPbsw0DQO2xqvZzOWLGNl0TAe4gRErCLOl7CMEKHxyTK+nO6N/NfiVCZcW3h
K1HvWa6+S37Ad2x6UuG3GJBZDpQnEqzaZaXvE0F+OOL+dKO3SQP234U2V1pIX3yqPD9UzP9q7Cp1
lgR1ctf1cXZN3O9s2zZ96Fpj5iXoRfuLxm7ri+62Fg81zr+mhdtZ26FE2+EHS5J4IuC/KeFdIici
Nx5yq5DMaYSavicnrx8Cd4CtYRnjC+10PUE1zR7gGiy6G4DSh6WBK3SKym3bxC1Gg2kvpl2KQO8J
RiTUCOI0dVupNocW0YXZbTJPD3gJsPngEXbVJQQSW0vqwXwYUo3mP0QSkQfQH+NWfAKjLZ9nlG2n
CVLPHsJLvaswAj1gCS7u2gJM+cYK4uyRPBtMSb3tvgTZjJ+uKMLpD6QXGL7z1D2QYkGUiVE4AFl0
Gh1qdbQre04np9valqi6M5qbBQTqsmp/VtwGnjPRTvm2x5jgzjDHVmf9zvSGtphKpJulXVbDy6sJ
r+wi6JAUg73sNv1UYW86QxnbwgtR84Va0q7bDrxotBdxlj7QCGYO2HAgK+VwQ+S71WYL9RQlNlOy
YTsmXlim7pJAI3iFV44Zzz6aEyzw2hkTkYMqyepvQhjnsFAKI9Y3FALiq9nPLeg1Zkiv8ZS0uXtJ
hzp0VZsI6HxokKQfgJbTCW6WUf1nbF3c0sdoaCwvVwgWN00wSO6wo+4u0D39Bv8JrJ0mcF1QTEe3
+S6bOvxRBTrxpB5P+aIoxthw43L5wkZvktl9VPQF7ib9kAxElwF6xNYhUbWJOwfnwkqg5txopW82
GKSTbt8p0bjPRRbXsN3kMD5pvkULtdlG811Tsqw4cF1ETI3qW0RaUmn1eZ+r2IX3F4fWIXGw4T50
EP7ngxF1ibWDsAS5Za5TopSmC4tbkLjzi15aJSAT2tzT82goTXEQKky8FByusRmdJL6eEt/X93Q7
qx8qjAdtG9T2nJ6Txh3aTQQuD/pB1eCFx3oSaDad2O73jugNEN+hXf6aGlVemw3cm23Ak4Y8VYbs
MXBqgaulTdn+SiKfXJSTqOhxnkrL3ZkWDJPdKPp8eRrInYgCyOKA5mCv2IylDpRryIpZcvHwpwod
cNXfKTBFeKkWFTkafgTUOZt29JsCwWi2z6sAPD6zRsShGeQNH0kl1neD0ekaK4KMNUs3KiEPz3Hk
+STRcXSqSEBsLN3onqq+toBUu2Jsl/CjmA9FW4/BNsqqvD90udZEZw61gUfAKai5qZfDKiuabP5e
VKyVDbd4YzgXbOAvM8i0dA8bTt6U5ANe+ejgG2q4CFck2GV4kXSglnENNJmBk5ktxkgDNnuab5oX
aCv1K/w0oUWQYwtRD8+l8wSowL6kr0KlJMqL4bzEWvSHS/5vcYN8wju6wdQZ8Wi9HciL0GQty+nZ
GlR5Bo6GmlBvmaG+W+ipFkRL0ZfwVmzyTXGPbeNsyhbUBsxr0DjDkpLKwdNjH6zZpGhVWsAMFn1k
yR2wiPmXYcjwmnyY/7tsSvRieVAAIpQVar5NissMe9U4kd6XfTo9K8fofxkdspGdPuYOxzgOJrxU
QFAw0uYxEltcAVGstkAEE44LDfefnqMVGfEw6voek2P7hQjRajeitbM7iyCr3JI/LeG4A7e5twR4
kU1G09ZivGv1YGXhG50tND8W5VDG6dYJXKxo9MAU1q217Fmen8TpooZE77Cpwiz2t8Y4RGiQaaMi
CaEXOgftaCUAzIUWP3U1OukLixzhd7AR3X1lmSXm3pVCg02OGU5aUPZ8NsKNcJlIZyipqe+GLrys
TkSEYHaUcjlqmxdUq+K88ONlXEjGONc4HZ+hP9lTjChLi3A0tWI65F2jn4tt41vRFUc6UWQHPsLk
gs35ApA7m18bBR9+V0tMR7ZJZBUllMlYP5/1Rv6xy9akl0Qfuu4VfqGlcAsZ1Qh3P7LPtGRw5x2r
XnGVj8fuTw0XoTv0eTmG23Ga2b5SQ1S3dV2J72SCu1982X6N92uifrcxTjzs39jOcjOaouCGa1V0
HY8ODrAuBxDbVqLnNJdoxfeQfUQH9J7hqROUIvtNOhscoILYA5XcapLLJKuhDQUdHpQbci9Ih4Pc
ZoFgNVfcFKljpDsoGCQ3/A6nl00uyvEXMlxFP0VUIshvqbSX28DU5/uc2CLeSaxkig1kSrsixyuq
iE0rqf4kRtx+A+xRPybOYu1TiVCRP5QhUlMkoTV+e3n/hHMCriuAU7EKCKSGLVDbk8rb2LhDP6fS
5pwztJgUQjWWpvQg2qsbhcDO2pSAL9nJsrQTG72enWccrM0XrTLyeAeYbx62RU46asMpHmOrOk+w
WFO3bwzPnhKLBhsT6ak7mcFPbIlx4cALWr+yqJrhnxuXzjkTMhhFGf2rMaTVQ5AMLLiB+vYrMV0v
tnJK6c7ADtH5SW7fvbJIxeS0RsHA2GFJiPe66yiRnxGIBCT1sXROkcu71SF1oBzbg0P4M+iaIQlQ
C3xlKgBrT/PIgbej8AHXVC31H0+mittErhcWlYQelAZHpJNEO4uMPnrltlsslvIStyobPOfiuq5F
LU0jRZ4+Yl9Rf+/NQL2wumBhTTgcPuXcZe5zGHcMHxXAwxunXAR+OGPsQpua4j4LktG6UJVBKJb5
QXZTtw4bTqJaII4u5rP91RjgLYGFKNri28iBn7Iz+jZ4KWHjf++HRSPOUT3MB0vHbmFTh0WpkeIZ
2ycztgV5C51L321ANXj4mZRV8I20IA8C6M407eGmui9ByrXgoUFbH3OyYqSwGWopBtj0ukNxqdFr
eSjwvGm8AF9VjLGa1DAOVe9X0XbWbWJtqNccrEVuBMbBqRvzmevhSEcEnC/rOqyixQMUoDb0Viyg
ewD6ia2VW5iIGAVJiwwlQTdWmmQ7qyG9nKa4NwAJcTuim0pvfvUQcNTBtfPiO+WEqgCg2U04W1M5
q0g9cZadc0hMNus8lSAY4y5XZGMYlssCZwjVDmPO0Fm3wQ8wkPQCtJmx3FmagBIlXciET1Elh2s7
hKK0IyQOdChmJFsJl5UsbheMOpgaTKrbfZCN6deh0u3vWYuY+zBkWPos9WCqEzzNKj/r8NB5gjQy
FFeJxON8n8sCxhJunwDgA1VjEkFKc3GLjdlIcbGcQT3PpnLw6plqnUUxOGNx4ztD/rs1+n64zyxt
dg8NhGn4/1akPVsydMaDKU1CNXKu8WKc1kzagb6S8VeYFuaTzkGoEUPWVnBPAYDvvIkL2/1qIxQg
yh9h63uRCOebTExQlh2Hlg02DkN2gHV8Gtp6RUp6hztORwQvavPcMakEx0UNxEyyui+w/p5/BVK2
aP7DRD3WThWXh7zMJnp2YuS+y+UQIBntGznmGWpITexLaGvbGkCoLjGSbeIbHq/Stwbutbdo0Wx3
g5Op/iOrQifZzvlIPqIYa+MnwSfudKjflkcdaEWzFWMf31aDIkPoBy4X57GbAmrajjmV2ziVsJ1K
6qznxADNDPmdAHGnksan0QBrTbwpaktexqlYnFv1qbzKU61yWIxxAj4cwOjiu0hihmqx7mxwh9f1
Q+3qPpL5GHQ8LgTWveGWgbPP/LR+7LXY9IFcNvIlCEm+cNvHhuZjlcUb+Q+yCq5Bho1HhSEdYyVW
UbqmrK4suK11g3q2RDc9JVU7PtUO94ksEgCEPx5w0S8eKVZcaRk8fi7U0japgh9rcLLFEQzGYXtm
+nr3MxRtC7+UsqtWUvSloPhFkirgw9a5+nhRbpClybsU77+Pf8YbHQs/w8RkQVqC65QyV/MGbpXT
bxN1Z2LhAbLKtV3Z4ZdCHi+//nioN6oj19AFHXqSe5907DVLIavpnSC6aM9sM7cgMbV+fEfuLz2h
ln47I0MnQYCbpuRaZouVFMiqikwbdNGe9ZIzyhFaCHSqybw+isITzQnvDuUKhU6PGBeZzvE7ZIdt
qaFGLa1Jeb6j6iofmwjyNhgm89vHD09ffvbxejEo5rJeXAORk1xPK6HBy47k1J4lbqK8aJ6EN4xN
c6DlaxkR+Oue5FkOxRijO91R807qfXNRy9J++PinvP1U+CWmA9WP30PguzyVf8je0xKVAAXg7gzd
9blQxWtYDM8+VMpDKf6LJWNYrm5LA12XdORqKO5agR04wF1xoT0b/VKdaZnSPwX3QF7FwkQ2aZm6
pVBgrqEndOkGqo3rljwUyik+su7SzvX6xFzee2z2X9GdsulxMlaPLYxjYp4ubM+m0cdNoE5crblF
0oxWSC8Jcy41NVDo/fhdrVcogk2dg2qZnaHUmwYLqxRcP8tReFxn2j82VF9g8znOl/ty0vznjwf7
SxX55xpdRkNsKtjNgEKrdYO9Qwdr7TjN6FHwy37mTRNxrtsi3reOEOeuGIiJDCEfZdOolzIApTZl
lnHmA07f485eXklCx/sTP2r94fz9UUSo7LMWKf83bfkCqSOpmBE/VsfaNmldPxh9Qoafvp8tlwgw
9qHZ35gFGhA7pazeAoM8dFN06hN+510Y7H/ssmy2FBxXWy2+p7Gtomb2YPAHnh75xR9ghMOdgHp/
+/Gk11stc4bRbyD6lYapM/Xj7wZ+Xg5dep5pq1bcH5pO0uEu5Am+xHsT4kXTrssGKGxnJSOlNxsr
zdkdvcgSZCL7PnIIuzJ3CrDTHXBQ/HhS7w23DMbObpsoL1fD4T2EFFHvJ2/2l9a7KUDDZsxYn9qV
9/FI7zw+y7Id9jeUsoiel0/5Hzvc6GogO2fImhIYwaYyBCkAPRsPH4/yznwsy+Gj5Jhy0XyvNjdo
lBi6lX3rATwe/tRW7Jy5gRh/WwWlw4+Hem9Crs22Y7AL2Pa6k8gYBgpkJqVVQavlluTYdzqXiv2n
B7EFyhraSThf1FqD2xZzTvTiNtgllq9xlGOQZLbd51+NjQeFtSw4HMnXmB3VSuxwRxtQO+iITW6a
4UWeuvWJGOKd54WUzbYJUlBn870eLwCH7JBvd2bvoYuLgSok+LOQF/n8AnCQNtiuMiydYVbhQ8r5
XWp1CNJ/KuRdpGd1tG0kZNIY3cAplN/yk1d7s2M4lhDSAvRvqVU/jZG3ojOievQI5HtSSOgPxU7m
wDZp8Zv6h6Sq8+HEkffOY+TewqnDR2TaLPXjx8jqTmpkJ6MXxxamQmE2ePFkOp/jz7GaFR0JrtQt
Dm+ioze0wqjISPpSxu0RvFd3JcUn69A3WBZ8UvS9DMSfEtIcxxv9GcfzKTKXxIXrD55tjf2PQaj2
t87N8CXq7flTfZfLnHSlYKKzMgzhEgMdD0VymyQgyVAPZyrDM4xJYJUJhrooyU599rvlEuI47Kmm
MpRQq8Oiwu8QDzBoye6AqxzOZAsPIDxFCH2720lBbKUbdAKYRMurTypyEZhU9qR7fidiL8N551JW
WGUlZtY8fTyh94dik2DLwydqzT9qx25OSl/pnqmB3nUjGj6zARsj20jUiWe3fKLHXxWz4l05tOTo
Fhmf49dE4qILBQQUr3DJ+3a9Dq3ftVP5sw7RoO/7ooVBj27Bp05xYvd4+3FxCeBrtjnhCcSN1dBo
563Ylz50bSNOH9zZn0hdCfnpnRB5JQehu1zZyJOt1iEVT6FGPbAxCo+as3y2/SspcbX++I29M5dl
Q6fD6O8461HM0UI1gU+jl4HF2skkwV2AJoJPR0Ucf8i0TAJBItQ1XAppKa9rFDZPLPKR+g4WDHMg
y8D6P57O2wVoOMR5VLEVa8JZM8/Q86YNFVnhhY0b7+rJxBxwNGxaUZL80++Hg4OcBZBgYzkW11ss
hq4YG0xqKfsGu9qM8oPoxCnm5Nv3YyK1pb2GDcKWcv1FUXkvlavXyjOXqmQwtYg6QuzKPn5s741C
7w49WHJZafZqe9VFhtLObZXX6fGw597y26fpeffxIG/fDckWkDPc9uylt2x16GrgkoPAzZWHYLW9
CYzcuTKgn3ATSXFX+HisdyZkUnHmQsS2xye6ejn4m5QUY2zTg+ddIiojcol2NU3dn17YphL4cnLW
khrglD/ehaLeHxBnDqYnM6jnsw3bqEBjeuL1vI0gCOyQl5DEsanUWatzwgiyjsxLyWwmR102phaQ
pg7FlloehhBiFCfGe+fpKTZVKawlnOTmdjwro65NelSE6WmckjToOKBOXNM/8Y7ezkqRhqM/jcwU
Mc/6EsO2xvnnxug567zAP63waQ1CfOOLLUp7QOOoTtvkxM1p+enHxwaZNjD3rDH2CA7746llsusd
iu/Kk2On1/eYs3Sk+rrOxjk+RmqycYK6KbzUx7B575BPN2+zueibE3Nf3tj6ZxCgSZP4aelEXL3R
LrUc1Dql8jKrbi6Qauk3SivgoSfjeGfq/XhTGdXnzy0SETSc8JGDqSGjdTz3KnEoqSYpmCg6ELcK
KfpWz4du//GnJ403c3Msgy2R7BwZOsNcVtc/7nBz3mhxhYuBF9UDms3aVli+oB5euntyx//iNEXi
bLUIU4iFWlXMkORE8jJhSqqfh3i9YLFp+tq0V6Hq610hCjj8ZWuP5vmUje23to3GEf8C0wr2kDnR
KEBvzQGv2TG9Gr2aLfh35F67T78zmgE5vPiDVCo34eN5JS08/rg3W3oBG3hbWnoZZETUoz2Jc67e
Dk7xU3QiGH37jTCmMkiRi6VX1ZTHY04QMHG05qaKi+N8TyyPh5mY3J965vS/nbozTtwb3hmPIJHX
Rp6EjNyb8Yo5DuWkNV7HnX8HngjH18LX9pNQ6sJBPvnw8WJ5u9NwEDBDJkdmjtro8fxc2886durG
a7gaP1G8rkE0lpn38ShvZ0VzMUcPUT0+FI5cLXyieZpDtZQVWdXtnzQPxIY2xOCLT2i0iwLL/HRo
QF6TgIozTrdMUhnHs+ps/EoMX9ReVAjrgk4Xy7NUAFzr42m9fXiuIUk3Ef66glLGalopGfw5ijBA
Ve2YPo200mwT7LBO7JhvRrEkNwddJwrh1GblH08mLUMAU8i1PdEUwSXRCsmSWrfOP57Lm+CAUYh2
yTBYdEZTFzkehT6cpeTb9B610/SM1rjwzHUi9DNpb51YDe9NiCIFWwD3Vouuh+OhUryqsMLAX3r0
lXwEXy3OtSordh9P6L1RLJOQ13SdJYxfr4EGcSy9nb3nC5RdTtebmKksvLjPD0NRh7ymziWBbel4
MuhYOrvUnM5D/GPuxyCiG2T080/m6bkfGDa3bpJUCxpAX62BHqvBMe9xN7aCgjStX/U7p0Xb8F/M
hfuByTjSNNebgVUAZmwbrfN0MiY3idVUZ6DwjO3nR2EZKyI2Xg6bz/ETm8wJjSSqcfLAAFw3c93I
myAa08PHw7yzoJfDXS3BjTJJZh0P488aAd0Y9VhyBgDP0NNI+qPrCc1CZGflidHeWW0AItgIuJGS
YVoXUYvWn4HZYGw+G05wraHdOcSjPZ6IdpcI/ShqIYtP3z3ZOdSlbAfrj1TQI+RkRedpRNzxITBC
HV+rLC/za8wV5W0aiN6+HppeWFuZqDL4/Je73PbJM9EJgvvV6pnmPY1IAx3kHv5KxRepaEwsmvFU
NvVvOns9TVRnls6J9PfcPX51tE+PozUxzSI14gsZmNE3TLr17jCHdXgXSiySAuWE3wvAEfu6BlCn
MPA+8ayXZ7n6EeTu4Q+QPzOI7lcfdt8n5GcWqqDy5+JL2DTFAc2cj1MhPUjoGqrh1qbfZTjxdbyz
bJeUFDEp+RtOytXXwbx9Pk+393CyDq4S+qt2QvXadUvX0n8xFEgTrre8VGQgq1uGylyHfiLRY3lJ
/QqRy9C8TLSwXjVZkJ6Kfd97nGQpXd4nK8cxV48zn7AYTHW99yrXic9mTuOrvJ7gE8hWLw9lVPGi
G5H+/ngTeOezZBmRClvSRDqH6PFKwsyvpAba96QtM/0u9rthn7vN+PndeblUuzoXa0FmavUg8S0Z
DbxlB6/FI2nXl6K5DOmPPvG6lje/XpB8DpwzRIjL3nk8F74F/BnrmjNgrKYzwgUnpkUL28eNWS5O
ITmG5n8+//gQ7ggSEkBG+OqPhxwNrIRzNfeewDrukYql3NFkYH3/b0YhymYA7tZr/kxLuQHUASf1
RJvxuTubmGOlaXDiWvTeUqDY9H9HWWU/oqzODXrCeq/0fYN+f7Q+3SDd3cdzefv5GgKGESls26Lo
sF4KdJePbakiMAv+NC8dacV+iu12p+NaeuK0fmcotB7kYLnE0wm8LjqlHBGyxojTg694QLfr7KYc
kkESJJ9O5lALNCneCtJTFD3XsocyySBKg7v3oAxAdE+79lwgjjgRtL893Axd8QlJDlLBB7vaIVK4
3Y3tJ6BextkykXhiabmjIbaiWznq8u+OL279rPdp0EiL4cTDfLs6DIJRYiyHrZ4Ia3nY/7gzO1lm
6n5ItGBj902zK6SGbjrpoPRGygIN6GiY1e4Ooo8KoQp6z6GVmmokFjmhQ4qng8m6C4IYWl0C3RVh
e7YJ5zmkgwZh8Qw94/njdfrefBf9E7sW0iTipOP5RnXACo78zkt8HOjpOzfvsL+wHj8e5e2mzzWM
tjNuSISVVECOR3HK0a1FMnUeSZ0hQdelQTiYKmd45ogZL+NJ6519rRAvnzi835keEgDLxN+JEhxr
6njgps4zyLxd6/VDUN1YLRhtA7/SEyv2nS/wL3WM2SFMYlM+HkWzEOe7dY39cRmUtDQvuLvMbDzU
/6eumu8NRVkDjR7pM6pIq6HadDaHPmHzh2BFv4IGrFhr0P7Xve58NuVB8oiiJZIjHiH6vNV3iJ1l
35F46702DK6jBKG9NuqvBfEm6LHPecZQ7GOzNGmsM4h3TKROy4v8x3c3IJkkfyM7b0yK8pD6Jf1Q
Fdzmbx8vxHf2FoqWhFPLjYNc8eq7o5krDlKTW9qEPwjeymGzR0Fr7Uxw2k+4p3BBLO3+Quvy6ETh
9J2VqCzHcUgbk2GhVns8QdLtFh4CuFcC6yj3+GdPzwZWiacoYO+sD26HiDd5jNTb1peqNJ0Rw0Fy
8+jxx3oHCw7b3Es6r6tdQV/Pj48f5/K4jkMRg4If4jS2jr/f9vGkVFa7fUqLjNcERrZt6rmutjaO
QviW/FXKj33k2yd26LdjkglfinHsWRSF14K4HAtfzaWq6UHHHDakfWrP15zfxdgMF+aY6Ceirbfv
jaAYFQQcNyR/6EeOpwjH3qmrimRjqEryVti+XBRksXYfP8h3rjoK6wbqZSbhPvXu1TBRrI21sLnq
uE7iQTv7KcY63gI5eA0CCyPb6JeJhcKu4d63tKJ/+j63jE46dVk5CHFWoytNCwZkYezP9ED+qbFJ
voLCND19PMn3HiUVaQmrkadprCU4wJxouej5BGKqtlurxWW5wT91//lR8N5gyyInR05/ddbkOFY3
Nagiz9GM4BKohHuWDvqJvXF5IMcLn4+ZOAjMHrlMaifHq2Ko3Shu86z2kA2E2you1O8mTseDH5un
bMDeWe8MxdWFIJLXs04sRa1IlR13tZfPddTgET1mX22nFMaZkr19n1V1+fPjJ/ju5Fz2SeJWg/Tz
ajVEjRgL6sK1F5R2/OBG0DpoLuimckcTRNOeWPrvjMb2QXELdyAqxeuIS6eFd87AGHu1qer9KKZ6
Z8XFhKetEX/6nKZ0S1RHDZc/CHiO31oJsMIBPld7cduZSPb0+BFh6Hje+kF1YlZvIx4UbZzQNiVW
vqt1IbfDuTzXRvL3vd275bbOYKne6onsogMdR1V8k49S/MYgJJ1PKLLf2UpIEFIJFcT9rBtz9fqq
So+rwCTY0u2yvhWi6q6GeKe0b1GfBFuaoKwdrKZyWzX9jj7k4NOXYIZ3eMAMvQSWyxH8j5Nchrqs
0xnqFTjRcD81vvCiMD5x8LxdNMsglkMzCTs80frxIC0F+rCxOtAbIaVCXNPBCC1G53N1qjj6dtNi
JJIjkF/5KyzZ45F0Z6BF3ZqBeIHLOgQNWXc8HeoTh9p78yFw5A7Ht07ecFlO/3hotFUaWVIS/kxS
XxoplzbFGP8rN+7jE1vXOxNCBkxVhASywy17+ef/GKo2tEZWNucn6qrkRxR16rwfMC3/u4f8By98
+++9cMUxXv3t/1xHL3XRFH/aNbT4iHN8U77mD239+tpe/yzX/+b/Rrzxolr+/+ONH+dfr0nUtD+P
mcjLf/RvwLFt/IvMKSU2sm1L7tRhRf0bcKzUv6jsKMUFAvEyiU9ixP8Qjk31LzJ0hP2Lo7ygBsQ/
+g/h2LD/RUILUTf7tWGQBnA+Qzg+3rcIp5ZGHNY7ufIlH7i2bADlYQEjSsOzzI8qOEJt5Y1aNeAL
NiX7vJHy6xAY3Ylb2pI++n+n6TKoxaTZKpceNHbm1U3DaPGvien+OrO6zJp3FY2BFfwsC6hkoQMs
2qSunl4nhgww2Ej58PGFT0f9xJa9fMnrX4HcWSdBuPQLrLdsYxiHqkhFfEZP83lU0FcsRbkJoEJu
Wyv7gYPjV/JWL/9YHP/5TP4JeaZ5hVe3GpfeDj7JRSZF4uNN6FdP2qQptA6aaofHTjVXcM2N6b5X
ZjXzHozxDuaHD3DSqtXvqCgbc1dNRbG19Y4cRRKP00vdjoP5o69L+UQPZTmcRTFEgMcRvrKiG1p1
tFRZKge4gRVa+qASq5NX+tinXlvNOSCtLP8CG7GLvNRwA0zpOusW4cKXqkkwofJ1McpdIVUxXPpR
0m61qTNoPhXlVpWTU2x09Mc73l0Vn+eZa6TbGAMtQBXBbJY7qF0QCgrRBvqWa17yaLlh/koXM/Ds
WTOhHljnM9vieY5F0ytpBH9jZUZ6pg2J2sVl4HpyTm5Lt7t1h/ApmVqTJoVWu5tGA8Km7bcP6Gsx
d9VleSPmBISslYs/8G+g7vb5g4P44QFDYu3ML2W7RVHY7XqcrDexHcvDPGOFx40lPTTjfGNV80Bn
p9Y961X9C6O971pqqP1AwtNzSxzQYG/VdCcm9tZptT/QbltKEI6GvVAvYYw1lpNfKCO1frWTcxFk
kburQqYImyV/JQOtXpy+LGl6HHtIH4H5lNlxvXc143JUZRcfBo3Idh9VlBY2OZ3hZ8Bw8uy66/Li
xrSDColWX3l6pU2vc1W2zflASw++GKguk91Eu2B62xF0JHBK4SfEXa/+FKkqIp57lcSX/MvDDSQo
OiL9cAIyUUyW+X0MJwfaiwNP+cK1uwEb0eViB/ABqciGplLNfK4BgC4c4C6r7iUUq/phqaqOZykG
ob862nj666oiZQb3z5UXVmJO0dZ0qRMBKGLdYymHYgRY1lB2ZyqX9rU2QvzekiAdu8ugc9uvPgq0
+zCJ4WLr2oyhneZ34ble0Lq5D6UgGTbiWLSwl2KZe3YYFWpTVrl9L7F4Ms7sgi7Qc3o2Aw0vxkp/
cUe7e0znfBKHINMIwZyidvQtdpAKH8q+A0q1L+JKz6/9SrduzMGZYnNjmJHbbjC4m9XONGkv/sU6
HiAN6CTKEjroYTP5MmlrGnJpON1PdEND0zJLtaO1M/+xXLHi7QjoUNv7QCUR4EbhdN9Zfou3JPjn
8mvfiim9LMfJ6rcZViaQ6boWy7mqD+DlQVA01LZvtMncxk5o5YexJUuwB57WFBeSyX4d6M1wN21H
yh/LDDaVXYoCR56b9N8DsDXcpHqIgjiYDkZZG4ciph9wGwJFhkwAUa67aIMgE+eiNWBR62mg3QCh
WZo8+gbJ/QwE2IdPAvBv30unTbY1AfX0jDGUxa0QB69H0A5G+jBie5nuolg6X6vcH761hWU8uEqM
1Zc478Z0Z1gVjEUsK5XcDTmsw2c+6DbeB1ACg6feABpyiCYtBKJVh457liVGfh3nqTNug5iOfDb5
uLEeulKrrJdEiknsRQaf42Lplav3Ziq77JIyU3PeSzRJm4COH7y+yOykdNS79HL6tUSZPsCDuURJ
p6UghtN83lDpkMj/p7Ymf0CT8QHh4ABMLg/v1UhXLp5/tNHvTM2dwoMq6/xlThN92uXCN2qeZARZ
qa2n7nGKVU2Dbiw7yDwJ0BHll6k4x6kjwWwUPy56EYPK8K+GqPYTuNXjfA8MaEi3WgVOACAfCJ8v
cszgy3FuDBeVvjRbmHKqX12RKWhFdajf+AC56cMwUzoaJzagF9GbXUI3p1V+nVAIZr9L5H1fgORX
YlulbQ363TIGe09HQv9TjnHtXNRx3oK2coICRrUhykvwjzhvJUOWzzs9TaBe0zKVvdhG6t7BnWwW
6r8bAoHMK7EJoUb8xNywbDdTAwJTS6K2gjcCXx39ufZV6bO81XLujZvQDMPLhDx6uIUvNIuNoSa7
gkwXWbRaw4LiE3JhoGMFZeGhlajagxk4dndpzZ5wrZfJMF/Xvl/UlLNoyz1rqqgcttJqohsbLEPq
aZWNcWw+aVhvNng6JpupjU3zS0KdgFcQ59NtotLyRmuLrNoUZWmk5zRxuhwMYsmiy5GFswuHhket
FdIovC7qoMW2aqyGPSevf4Pmtr6q+6IObtsp8meo8mbk1fyQH+ybwY1M4bpsNPwecVMU4f9h7zx6
JLeybf1fenzZoDfAfW9AEzYjfVWaCZHl6M0hz6H79e8LqS8k1WtJ6PmFoIFQqoyMCPJw77XX/hbe
Ojm+whw9iqVZINtkPL/CCoDza+9XxNk5gRRndxow+ztT0T2XmdWvPC1KfQdxx3wjEFJ8CEUobSxr
A3rX5kFm32fK8B+l6kHzLBztcEVwnhvDbaPTQ74Epbm0kTn0Wr6Tfqc+VSwf3dPQKgsMo3TvFTga
gys891mUtZu8jYU7Xs2k81qakEFWYM/WqoADF86qbnmeXgufCTnsXFk6wcNCrJqdzJneBnubqL6R
mWYKzjpd629OzZMiRm9s2r3DCYMfzvaz4jggkA9n3W/H/LT0zsofyimaffDVlV5r5PUZ6/IYCFUQ
j+oDNd/Nk7Tkjsy2ejt1tuz23WqLnB17YxguXd1tGwzewU/PAVXgeBwX0mhjvvDuG0726cYvtXU5
qGEOpngzhHPhiT0HoHKU99FXkG7jddxGjYvc2PTbSRbpd+VPenNWBQGs8SgMZ9y5g9LFrioxMHI8
GPN3HPFZeVPrWZ0dpsnXVGwqCljigwyHIFiRsXplD5AiK3f+3k4Cjuiopq/Sc+7y3tDOrFIOiWn1
/nswmvBFjBdpWwkQYHnSew9qranqeAwGuavcHsgOvIMZQvHBkCMNoBBwhAgOwFA8ku1NDKgGaAsq
dg+rqx79Dwb20LADS/0w8yA9VXPeHnsy+Q6Tv8kTWzJl3IkZABjs3VurreR312uGeJ1E+kkj/eAt
M9wJvrkwrHMvIINFnj5VNzYBjN+AEImTZrnLqQ+ASGqFle3MoCzevd7RP5VO/zgPvumFZCUQippS
I8zG9EgLe0tB2u5EX9+klvXe2UOZ1M31jtN64FvYNmOlAvNQrjBrS3sEA1vIbF+b6wkpQj/g3vfi
Fb9LCM1vPcADKM6exNiiuVoTETJRJoWv1be139xRBnWxHEkCxfvziDuZCmAExeLCkWd+fRGBB4HW
r06O0cLez/rdugon9mvoGY13mGznbKulipU9v6JlpLddAUOl7ZBFbMnxzkZOmVjLEFyaeVU7AxXn
wPHwQwWgiB1veB+zIJZZmR50L/isk14ZumuZLFBL76p0bBJjyU/8P+lpHYf+a2ZWr13G6UzujLmv
1vzMsu5hIP9gBLdKgQzrVNMJs56omjTnkDUj5CPGWiTOGeVpg9KLP0I3o6yvitBZr6wRbyDAtXCv
gZEAeJryvjcgbOSywyOSN2kkkLcec3Ic2lCYTs5xNacXTd/SQ2vNcOxqIhg1wyZlYTB2oM36ewr3
awDgNDeRYUpF7ac5H5IYAdaUWvfZMmf3AxhifkvY7DtuAOcexJa8gVqTYhH36pNma/emxf7P6KTP
hqNxUkwusGDSSfXVe/Vy/TIMfnOgC5IfUMrao9O4+7yph7BzOudkaST1FjOYrKna9gJ+F5kSb0wv
jHgu05gcuD35CUnHeOhVtgN3EaLNRfVbv++HyopghVy2pTwaLBm8tFP+iASMmtIvx7TS+71lB9Ul
0L/5ZhGOiLpho+WH3lDPPfSyqOdnncZcqyLPbm5dcHDh6BsvVC7k29YzV1/bLO6rHLzP5ewbyVLr
ocNSw95tsyVRIPZ4DIFPVVzmqzwjGgGINoFZWnVjPdpN050JKnpYN+/Ryh21bzbTvXXn1v/izPDs
ZsgQO9xEZ65R9ewO1Q2Tl5u+xUKYE0GyzuUFAkaTBFUPSVpvrDCrnPU4yso9OrmwEmvKHmsN2pqc
1njY5p0eACNi4UZA0q0zhiPBsLdt+5FMDEiTU3sYbZWdIfh4uH2a/JVglew5swaXujGoX9fWM29z
b6n7ZF49+zbPVRoVkPUroiuMB/hbVaKlixGp1NqiAio0p9jY7rVttb6lVlF8bgpqKT0r/BuWxNKY
kNhql27z53pqtqQP+p5osPrU6Sh4FElkCwzKO8359qwHmn/Abe69LYYFY2dAAui9zkvayZO7tFlP
ZHuaYVprxamtTOvQb3mWePpYg59KAbJ2a958bL3+tIrZflYWj7vZRzxIOf1Js3CfB8/IHqdyTjnF
0No206vjVJdEklsFiNoq/VwS3y30otitDTvrJLfMTs4diSywrtJ9y0w3vYD1H86W39B89YByrCIo
Lo0aCgak1p7MSPqwuVvCLrf0xHNV3BmriCsGtzyUOz3erNa4w3DBUd9JAGadlu6LoMIuomyU/hSy
XmisG4u3awrEq2m16cMLMvlQZr115xZAxHhepqFtafiBV8JN5FKeaTiL2FkX7TndSmjIFrCiL563
PASFDD5sh8+K5lJlfnk7570vooLCd4qVUEdc2KeOm4eCvJbHBc9JpA/CefH4mi+Tp5VR58n2QjCp
aqLWI0VhYSVmZ6xYRYXvVpFwMrb9yvpmbg0rWqq6jQZiNONtohrYtrR6HJTbntwG3GIn/JehR7a4
4srcOwtd+gArKIhWMIrcmml7zvPiRYpF/hgV5YNZKT3Jt3QDYCnnG6uDMlVBPL7gGfqqADGRGqMf
PWkfWt3ab325IxGEDOJ+GoIkDbb+VDideapbLlfMiusW661oFsQES+bhPOG4eMqdiY1kEIq+tdwz
EifA/ail7GDRfurW6D4WkvjGIumXLbdX+PScDmNsYGTWEh0Da9aEo+lVQgM774zkABGvAtptbqCV
liFb+5TPyVwjkoNoWnvxxQ9SNYEVJLPAzuJlkTnTvivUk9B2CwGRhznIwtzalTIji+KrMRtZcG+P
4pOc23FKCrNwliKEutzN/mXWdWX6CUbBQT0EZI5suHRA9q30SQA2vddsgcU3fEDzBd57WHpvdOUx
IAPAp0AqhrZodr3LksCy3zbHIFR4uoYNwN9U1jptO1OMWVGfMCcynCH3YJt0sId0iYulQcoOBp9Q
tFm4u86ou/ds7NMwFZBJrVxXXUhKvL/butKICWl1otEmUaJPB1YqzK88dGUU1OXwBEYWfDLJ3AaE
Yw3ipL3Akw0aolCC7kfXX/FeNZ/p6IlPRtsnm++QVex2d4PSTqXQtaTUUiJPmNkm00ayT9B1GwdM
yYHBd/i2+MaQiIVLUxSAiHUHeutg1cTvlMZkTJGygF3jv3ttnLHBCWAPuyyvvIfCarTLTC5FaKi6
PBDuzk5tBlNcdrqeMfDWRBxI9zxsNjicTejcT+vWRAtIW/ox+QAoyuLtjEv/4mMC2KJUDpkVjovt
Jmkv6J0Wol7uAiySb4aWlpFMXUjAtteJZBCk1YBGL6BnspzN9ZqNOSk8AJRrYK+ZjSKxipz+d3M8
qJwIjtQSRtCbxzkP8r1TmNkU96tnveSEHpRgwqr8ZPLVxqWsCXj2r1BngKCfQLV5V2zpciPGmRDs
bb1d4CYc5TUnAsIg1qUxgjG2s2FvxnrtJ/myiqPVjnPip2Ue4ZLdHuxtTg/MYbO7Nh3kJ40dOW2o
qTXqLb+tDLqOkHL1h6GtWRWOM/PmQYLu1DTtsSgsi323wIlHjqHdXOeX2Qf6NBhWPBh6e6rzut6D
SL8i54fai5lgIGVp0L0edWe+5jtoFjTJcX0S1uJ+MNuGjebW1nGc2IKyYa/tW1dTp7EwX3oYW0dD
zVVYDOsnt9kumM/cLVSbOez1UjxY88hjXm3WDYziH7JVbSRl1h2lZ4ukGv3xaNvrAebk8tDNmR8V
3Op3OQEgx6IKzH3v9qtMtK5zlwMbhdpFjSpV8YyQcZ/O5HBELVfFCxJNmuDPIo6uaUniYlAU49zw
I8v20mdqxfJIuhIXval192IyH/EhTUltVM1DB9KLgiclCDPVDNK5u8KJoZb1sZaBRiysIos8DfSp
X9aS61mbWJLNtdy7uHnfF9TaW3oye9vf13YAnQYbvbefU1XcZNWowQ8snaee0BmIhWPJ+5uGoaVQ
nmWcD9Mbq/T952tu3x60LmYWz0C6S5y5unSa59w3inoYj4h4wn+GnW0lDSUo8mqHrGEMIecBiRB6
X+7t3KEbmYGgkQyT9K7YDYGUX5ROkteMWHsoVUdzoDVb7Cwp1BNaxG8lLca5VFkbK6C8e6nTgmCY
1UMl03qnBRuHP6azFzp2p/LDvMkct4xWZN0cwFg76gdyW93htVhyMp0Rk5PU68dbRnADzHPNe0bb
WBKHDv9duoiSkZMtn532avuulKRHEnW2y5aFZ2Gei0QjeulgoERPszGcUqdd0iiAZvZ51duNT9cj
pgIIXORtm70fFyFOUBq6SNq2+iTZIDpZVWF8M7fhRzZSJKMWQxnscDo+9ZnzSBbOEMmtWmPcJ+qS
dpt1nKXG0e9SSrRziqy3ZrvCtuqkLO1XBg4wXjfhhixf2zsDWYA6jiewjyVnL7rJvGlGuR3SxfeB
YEgzllvbHYdaX3aN56i7JWOvxPJrY49QF3xes6K49Qbnu2Kr5d4q7BovtUEZQq39FYTLtKstbbid
4OzHpT5uiQcRNXSknh1MpjAPcypfUaJgYGqxAuoJSS872TkwSF1NcwzBC+lhaB/J2GyPSjmakZBp
Rmk4zOuwo+1JaXx6bu/Wl+JRaoseDsIDwl0QYzDiTOXNyrfGHJZjQDLeDRqpH7MzRdwJxNR7/Yqh
30TgbCFYgmqnNYoYDm+uIienCpwrr69CXw3WF1YvtH0DJjEPu84C6Q6wfPyGFLV9Jf7VPfkBogrg
4YG6xyTaKB9Vkrqudld22nTUaq261ZGvGh7wMn9GBmh3JpOGaMt7QLKDumkMYkXQGbtQNvahkK1/
W+TzhV2oIPLn/ODl2nqUYlzuibXID+2aZi8+9UaZDJ1f51G/GT2UZ/A9D2sqWgrSmuO0W6div4jx
2HCOisV8QrZmi7ccPqlMeLucbMi32VxuV6WrQ6XEfmhbZhC287DoM1c0ZEoBa7zWx0tOctkXDN/5
FlYsaMGWx3QFj98Lyh1/XX9HQRin93WGc72nCOkPaPzeEfIilkQtaPpopVo3zjqK8MntyjY7wt03
zNcqmGNWs6GWiz77RmGxfiiHfKNNv06ZsHw1SSrdpFbLCzx6OvEFims9QoQxWS5ty/6ms5w6YT1z
vIIzKYRXwguIUqtr/Y7wbtaxPUIIBcu3tDimMKJRS9ksMvUvZgYWIA2k9321mpFncbfEiJrtrdAz
8zlVgX0C9Uv3VFqQjGehOQ/p6BMv2RZkA6G0hcs0dZRw1AJR3UzDsfK5MZ0+z0PLKtentjd7LpvN
eOicRSajp/EALrrU2jfTNRwSEFD5aGsLmMismOlaZQnIbtpmA/QqI63FQCUlp7q7X8D6vBg830IT
NRnOrsBVV6jcShpyURNp2CpCYs6f0V/UrqaGwwdqpedipQUbm7x7SXWOdwZKATx903xcgfs+XhWj
B/Qd52SWozitTu2SKkJK08ErrGBf+4H9MPFUe+5432D8h7I6UK72cdAz/qjncnk0A/N9dNvqDYNl
v0SsF/l1aPjXj4UwDON9wyyFVgzBtgj5jWhWpLO+y2nYXozKh/w+9cZI0Tg0X1e3YPY2+T7XB+0p
m/qMbcrROtBj+yjUULNPysq0GwPu96k07OmmKq30JV1qFdE36bHe6R6NU1lNz1J53Z6N6jJKkTAP
XIsBuWMzWSaVVqXIw97GOksCZ23NPpyiu3Qda8/aOixJW4iAPqNy0ZiAbmoBb72z7B4iVdWpbV+Q
WzK/6FJfSoY1epZGA63yD7VImpuIahrtjeVTCXPXB5IPJKJa4ScTpHZuUm2CXi/08xoMAcMH5mlu
e+ZCbNqElff+aYUcSvCVSlGCHHuXDSRN7lyElNt1Fu271Zsu00UEN+irljDvRKV/YfRGxIjrd9Yu
WAbz1jOhL4b4SpDYvWqw3gQhLp9n9tsGm9mLSSBCaQxxreNqzahpZNppeiL7RX4H8ZTrjxWKY4x+
uT0PxByEMwDWqDWBzM+2vg868TTpMIhrV08wxN+WsGX7KXgk4ysJIJXG+dY+F4P3HgwfW2D1l2sA
rZ+nyoE5LctYLvaZszFC2a5OMk9DZ5kYKWwowMx59z56KMpeeZo9eKpZnd6sJdNnN3PoedWZNxw6
tenEANgfBlOsu1Jfu527zTJS7G347nWa0xGqUrb3jtYywyCDjuWE22u6oVrAFS9qsQ6TMh+XhfmX
GNyc7nqL8nFwQ8DAb00QtHHl8qgoHODbG9NHtIqDj+afNfkZ7rzazUHNn/Nv0CNzM0o+moMV2mT9
FFi9udQFzXmRzolV5d6TRxeYlPlyp2sZWRtBCxzWn+IJ+o5N9Eqhq1uCajceNuOPoG3vNzqJyKSa
f9CYFOO5PppOeaknhz2OQqCc4y/sl+owrLoHZtk/G7XCuGX2b4Zef7F8/85ZTRRK9zatGxHDgvth
lRgXFMtXj4SHZA/Nql/6ZvlaZwNZh5ykiCTQay1YM73aEgHIJfYLYn9qHk3JhkpG/iUdrzTc4lw4
thHRuWfU7rkXMxLOL1mQi4WWihFGOxMEkIp61yD7ZZsiTo/jLZKZ9XVzkN4r7VK15UMDFDccBirY
lHk0carEcmUZcZ1mR0JkA/+Iz+cAKPhsDNYLybA9kZ+28M4DRwj7wXPKM4XpU7ksxcWfh/mFGyEA
DdvChh8nrtDNXphvSJfwzkCwU7HkxsKtWPsZt/Jq3dG/GgOy88rUB5k2MMMeFm4We5Wh39oUNmi+
hNX17GLgpmhbLgSVfmh9YyZXfSJkxP2ubGX9uJ5fkdKb6mvKBGY4Vb0G4SbbqMPu8zIf5CVlMLYg
LM7ufBzsmcZuFqZr33n12lG+DUX+ZFd6QLBrqlxw6l7A4XUaYW9kN8yIyCvJnEn/oThPw/+Sjb4U
vlIFWSkUUm+mSaJC6gjZv/61E+UXotsf/C8+YCBEBZRPZm94Fv9oDCsrEQydnmcHSwb5Q23X8nE2
BM2TTjuxxIvPVjAQwIlPvFAKDVrgAJBRI4P0rVWdeYdXwdaiVKtrb7/YjjM/tkzGxwgDhg7GPCv0
OhmsaSmxv8+eQT/fFgonwiJuLLflh6w2upKyJtwhhO0QX8C3b/7qtPtfY9o/fiFT/bkx7Ul9+8mT
dmVM/epJs/x/4rxiFZsxKHUjgMn/8aSZxj+v5rKrH40VF7DFuKb+5UkzzX+aph2AQvJYaQAYwB/9
y5MW/NNm1YHl7gBKJTAe7Gr/979x/WXfu395on71Cv7237/3SIGX+4NFymNrH5wBtkgWeK5r3MFP
BjHbF5XED/bKhoFyn3NBuJkfZaK8jmn9tsm875k+D2Uey3Yb++HdJrfUXJMsbZv1sFqFoUfDBtWF
Cxb9PBZEoRg52bNBvgX70d7qgigQy5LmLRnObM/tUm65PCxxS9m4BtgQGA9VI3hwMCcq21ijTB3L
i+rszI1Hqg7zFmChy49WWtGiJqzAUugyBNum+T5bRt/9kqEirtXO71Ys6rsZmwd7SNdH9hSLsSZy
qnYtxD/UioDE12UrBOONPtC7vd+53RzhyFgADCtn5RyPtmyZceRoFaYdqhdShRKZruYQD5kQYxGz
Feg5dKi943xD6/P1S+cMJBet61oYPWntdlvsPHNsnNDY/EFH4cO1AmJ/AOJGyU6HsXE3YjIDyC5j
gMe6JNCulxfRZRuptc68ipYqvKz6H1bXgW2wNofiM9StzBNfSrXl4tbNsg65AJJg20bbOlQoiehh
AGhaw7EYJAi/5wlu04Memeb51Y+1s1tSwJCrAnXWx0YxZJhzlIXVxGtEGqRBeWvIBaL8QLuVp/Q1
DMd1huxDXYt7JSYqzSWw1RNfl6M+jV4hrbPQ7IrKDGMKqVeNr4pYVFsrQlMs6VVCGN1IEFPDNDbb
Zn49BI8JY86ob8O+blvzmyPJHo3YBRnqpOIC7uNa5RWBqtMq2xP+9axLcqKqv2UpIXARIewWZp61
LCB00tyok+PO+gvMfN0PbfKdc2buV+bxrtga76HL05wArTkgV6LtXFYsI51QSP7uvKzE48iNN2yI
lXdJ/OoWvBh1YyMRjdJjY6myJkKQNs0kq7HNjFx1FMIQ7kmlxthOGIVdTyLk8aH8O5dO2ikjk8nY
EldNV3ybUyu/4hxbzKXHyXAW6yObK2G96n2XdV44Ca3PWEXZbKL3WgKFrXI/VXM6x4sc2AxQ9TZ3
0cJIwoxVVlh3bbCgZhHj0WWRUWb8UhumRUYzNuYw4uvh2eNjC3paNF/jfF94at4rpvDfbMVEneBD
f5V03T6AutXqdebLtAvkEmdTds8du3zmquVjnHW2ncMCE44TaTTbd4ym+NHE3fOH5ZSi+nckMQfk
Yln9W4CsOyadMtP9rBG7HWflIN/bxtWfvHSz3zd99j73YmiYVy5We1MPWWccfI/J2Y1i9oW5rzcL
PxzZCpnjXLk4jja75GKr+6u1yhlYxiLanei0WOh+UJw8qfsFKoDbHYkeYg5EFzE9+k0wvNb0jSNh
BfmMI42sD0puUvO60Mvd6U3YHDGhh0tsPvQIYN3NsGnbzpud2n9fGIt3lDy2lS53TIR9HI1oEyu2
lplUg7Be/LE9SbdwFUNd+uO4xLcpnzpoPPWlzSSbFThs4HgyS24dWhR8a3ZJIghZWjPKLuSe7UVC
5s4fNRnIpaBZn1Pmwqu5bsz6hwVl/ZJZ3KYGs44hFdR/Jkkd03WhdU9wUM6j3ZsqXb8WvLoxHOmN
aPKxjllFUjSGcM9aptnyWHWOGC+ryn3tzH2bM/yzu9YX8RyIBSXBA9oTaaY+0IdLf2ot3p47ddlX
dobz6Z3M+qELQTEoVJigM7SX1p8wjuXIPgM2FuKsl3Umtt72euMLS7D+Vh1bFh7Ma1CONeD0DebS
zT5t+ujcFRk58RQpnv1p1icyXbMxs4myxrUz7HskCd1tXk0xcZChPbcW8Sy5QRKN/kSCHOAE+8xu
B3OHSlXyBbpXpd3QdvTqER+n0R/zfExXJpkkWD01+YSPbNhq4joWC7JUaAGZpA7MpQp2dWaZeWJK
thEerz4ArKZBKh+YrTpFNKAeE2nSaOWyD1Y22GNB6vttOgmTGENbNz98nZggbBlwYkKWJJrbEQ86
QWLuVpXcVNdLUr/OwSICl4GPofG39cURMwz20nbRBIjdIZW4yuvqdrKMjYcpSkuhGIkQ2IROma57
odVwbOkH0/u0K+jq0H7n9Ygcq3eR7krxfXTd/pXubFt3FLfeZRIrQek8m66Xhq6fmqxBkp4LPYAB
UaUbRDL8WPqxcEeent3VpRynBofKzmMbOdvlqnYx25T9hCVvW+X0oXVN/y0LiGC7YIRk5EQoC5Eg
1/SMEZMvS8jh5M4zl0xGfjx5c7Z+mteuBBhGfjnTqKoZUxGOlsaMVIguYJATwPkIabEcokAQrM6F
JdYihI49v7Md6KIBDQHBqGlLxDSRPh4euHyCtRLlfo8ZbTXT6oRNF0fuum1YgtBYpkMlg3HeZWXv
vC99nhFjVyM2isT3DEkWV6cN24HJtdweXYH7PiKS1NpPODu6ExfUomIRLC4WKKroJ18XfZGUi55/
c9NaoGIouZ7MOm39uB9Mv2N0z7jzVjF1OWVW+liLreNHNnN9GwQTYquvre0HHoX+edZwKyfL5Kai
Cl2TfI0L41uusSJrjfXT6jIkiPuxSDFOI8DdQYFZxnAUJdnFdV5t3bGUKyc/xUf+wElivVmdqoqD
bTvFd4dvmQ+0KS3zdZImCjcb0gG8Gla7mAmTvGmeAItP+r6F0SUOrfQ2zqCg4VhkskK4KJZ70WsP
+KIt+a1ogSTOrAx6ZhnNerBd0qEwv9CFZgx5MN6FWm7oX9MlT5uoqJXiadOJRiUrn/WjOSHLhCnK
yfXBlw/P7mzo3wZbqWucUYaMxFxw+1ovXO47j5y8MvLH2pRh7rXeR7WATAup46C5B75lnXXp4M5a
x5XIHvg7ZEKbsP6wsvBBhG5rkyRVFvZ0yTNjJAB86PVPQyux5npdQFGRlZI6kUx20rZngWaPq2Es
OI4l0c9RaWziSzNkngxR8eRHYHTy5A5W/qJNbfdo5O5qJuxi2CWnXDddsEF7OiHPkjKL5Gm3TQop
hYzxWwfHsdSbH5Pj5DejJ9MfI67zV0Xp1+/XyQL/WesKey92bmySbOabR6lN+veZgbQRLo5IP+uY
Z3/kzF3TFzGUVsWTDSEhCaYqN9+W2mym546QZYTmLFettzcLJnSxVtMr/B0t6qc1SFoAz6JFYWvJ
NoHkmtcW4XdrS8yQHKbB+KxysoEbvom+rpPO0NFyvQpKwsiU4u92f/+/14RQSddhsvwFYMO2f9ry
NOmYJn8syIVm0gZxrff3W6UtCQF9W4JvZPx1aeoPjc/vG50/7sHQ5vB67MCQKnJ9QYB1f3yPjraU
PBQMFzE/e3B53jI8NlVilFuQZJqckdMM2MAKrrxFjfifbahfX50VNxZ/uIqv9IufmqytwhGdGxXV
c4faF7hSRovZfvtrleGnRTdeJPDYoqPRBGDm0HT+8S2Wsm/zhcM81CbbjfrVFTZnsG7iCp+6/2yP
9V+vBfYHzyAb49716/3dJZMaJflbReeGsLKubj2teRFzoN8QSKj+jiP6CzngN/Xk+t3BSuCFwAiB
I7Z/3uLRDDFv9dJjKsPHG2HmaqlbG307DEJcRZJ6Tnqq7lgspTh5mOy/aKxFJbklKDj7jHNh9u0X
FllwxtXtetowTf6HDONff0cPfpzr8xVwR/3xA2Hyyzxr5sMvO79LFErOwdbKdPfLV/y/Css/fvnE
/lxhef4o5p8klutH/KvEYiCX6Cw4g7vjSWfDIvkficUw2PtDUee6uR5yLML9JrG4/+RWBLwEAdgE
+njdPh1ZB8n/zz9MHcnmumSDwmsgFgT2fyKx/ASk0a4bifyD9PPzJWH4mr4Ql9jfGHfLjX/fHMx7
vHXuGdfGrxfGnx5v18vrt1vkt9fgTfz+PrSzQSduJyOS8UHd5p/Deae9/fWp8tPO828/+qcr2guq
QtM2frR14z2mN9NLd9Pt9C/ZD/tvt6qvh++/++1/OkXm2fHkBpLsZsin6l56BAN69I4JK/lDgt9b
djEtHfaLWSM3dRyP5OakB2wjy47DOzcxWdt71HEPA25pRFVNlYo3zItBaRWxOVrMFZrGOawMJxhG
CyNmR6zeydL3k9k2x3gzyz5RM+p1FpTMZPR8jkHeeInbp36ohlHENKj53hhc/8U3SDI0pZ99NWgU
f8xB5Ub4tvHECZYetIJQXrzvTRysLipV2dIy+rRLe+zhlzZvWY3KHuXYHmQw9UB9yZUvEToOrY+B
opo0cbyunifZ0tT3eq1/lZivLHQyVT6ZON52vgr8JwZZNhUs3F8pZvlNZ8UhAYzQ7Mn6ySLgUt0r
gYHWeaQ22psAYMH2+dVtijsi7rym24+VSdk1a3sp/SImSRn3IVY7ll1WG4GsmM/sG/Y3PDFwNacZ
bh/afF5C0mMj7X31KtXFBFjrET7xOZpzLTtWutfuC8sRZzPHQGKm8xoGVppFTZkZzPwIQapxXB5L
S7w1RjFhZNNIVjSav0vWMf4oZv52rf70dC81hSaxCOPGw+hkX2CqUvnnAlfX6LNYyJzsYS6OfnDM
6AX/+v643mH/7tr9uWhKW1ghrDDeNNY8U6NNZLKuVUkb2WfU/MIkimKZEornvytl/uwVr8//3z1z
Ibh5zAa4IXmDBzfW55Aems2Pv3lDv1Av/t07+ml73WP/SazXG3648upD91KqZLknRZyx3okNECzv
7dkOCyZYLLSFWYzNKMclrIXb9PjXH6r5ZyfCTzUMJapwAuxFN74okiAbn2ePsdnIMFSUFxaFMIoH
t21n6QCGqrjyvDdmaPA5kaBPAyGtW7MviMGdjRecFswks6gmkzwCLfM2a/2ZE+VvPq0/1pW/XXE/
VXSelG5tt+N2Uwvm7tPDzOoKy7NsURbj2fmm/i4p4xd+87/5Vn6OamGtzHJzM9tuSih0w/M0480O
TTq6V++a6LizbKwkPvPoMxpPHeFnh1YoPnnavcR82Tz11f1ffzd/cvn9zIUY5djhP9fWG3vf+bGa
49a6cfsvdFEJWZ1//Rq/YL3+3bv9f5x9x3KsTBPlExGBN1s8NLRXy2wIXd0rvPc8/Rx6MSPxN83E
t9FCiy4oqrKyMo9ZHDoUbikUKHOjw8iNGu8OnU44owKJjX3sdhan13KopBbg3kqvkRrAlTKpD8oe
8FBDOpX6JZUza9QuwMvv7URDBXW3ddLeRVMePdrisBLJNmtRfBodSjRIJPGSTPGApGcAa6g56vTy
xCtZb6MGIc+4lj/PZ2Qti1jqBw1jnnUTF00O6DdtKpeoEwyovoKkwNX7/CVDPWTHi9HGhWUtkvKL
IFC3RNrUoH04ouGb8LaUBzlWQBNXGdvXt+ZyLdQsNX46n0sCUcIovOEZ7S2zKqdWcqUwvYv0kpmd
LeqF4mmB62mEFSkbUzl/qUdfkP4dQGGUBQQj30wOiL3yxH2G0SFiNACne+QEwb7vI0XgroGkwMlK
bklQmDgZHuosvbG6pd83tf8bNJZykrwQ5pnX5ZMDy22laZMbzF32sBnQRS6SwQtWIsHqpF2Vf8wc
qBzKzVnM6tAoAmGH51Xoq4GmZfhcb5FR85lUDOpAnAA9w12coQpfqaI06uQwOcX4MYkhanW8CvEV
HXBSHcbTGiBsYmsRkVPnZzG70kKHLv4OOu6AfNhEcavJcxthCzGnkHuNgHzzp1tPVjIpngCckHOq
1+KQ1DzaP1PjgYHQIMGDHB9+oc4OS3jLm95agF1jGkCK/AhutQ3ezi4gPB14XI0pjWYSVRG1ZiY4
AldtQVdMDTNBp0LLr90m482BA66kPyPd6Qe3h5d34ZEWWPb4UCz82fkLP4DuJ7UfA8p4QDdPGij3
e6YPvgKqdUvYQz9fK2thdynUBF32pGknhF3RCHfopJBusqPMGMxGJTtSZqNNn+IX6Qwv/Gvj9hfa
qc3nI6/FGW6xA0PYpbVpgJHBOKVRne/hQxfKleUlGn/LaaDzfW1K7XmmxtIlmY+BPj0f+m4N92CD
cIs0ihIaCaqE1eQACuZOjKRMJKtJCQ61Fn2sSuyOU8RZEuCVbHfLwOOWiAnlIlrhRINtr35dvtXS
eRp2WVV/BHNTMJy0QbhywKW0uAyTVKlHMdpQsBCCilhJgsTozxb1Tg0S0zALx5ax0qJl2vSdJvqB
noObhZgL8gF0GOE7TiWhJsT7yXcoz/ZBU/NiCCg4JH/wWq1gLkGfyGluAsKs8UHrtDQSVsBR0M59
PkVr4XhpqxiWXtChbUc5EiU31+ECwuMr8Y/HYeDGBE6djWFWQhWzyINAlQP6Z8Iw/i3/7M+T1X8P
jmDyF/IrvxJGrU+39pL8ez4aMy+tB999KRITtCHwMAVGAwkQHw/kK5n7StpdE2iTb8IvSemPxL6z
0KqSJhV4nsnszuBToiBMyvSNsuIEFWoVsQDyseD26Vkm9/5e7I9gjQNF+vwx7465Dx5z6cSXth5J
gFBKOb09lghHtF5PPCRd3+DvAq123DS+2u4YcpmV87sEan4lc2ytIkWxSM83pJ7uqpmPHmJOj35k
4RRYZ2A3YK4gzUhKKjuc6MzkLlAmkVsO2dghdIZyJwDTB3ZAvJUFrJ0ci3STFIFu7RocXW0NAVRI
fEOiBwVFiD9gulOXSt8bwNhwWIH5LwL2hb4KwnUiE+mGBNnKAyztkrw+Das6wdFS85wCyFIGlhhF
bHzZBU7q/x6MS69KUAWkopZK2gmrkvwYogC1PUC2tKbL0AEDy0EXOo8D9YlEny4aaFsIGMoGSUPC
2/aMHLNTrNAJYiUakaFOebxg1mB/yQWYmQq8gKF4WoDpXMPlQYdYIvD6DVWfaUYcELmgs/kVdz0k
L58v1JXNu7Q8nFKIXDQ+5gp58tjB3wESMJMgx8PX899fFEb/33QtUlEAncGJrRCnR7vfS3qucBqh
EEqFY4nSvom/oQ7f0q2saSU4cPTvBT+GYBNDwXJ0Ah/Wad6HCE4VmZ5w5ffAmgAQTeLkrlE7SQZl
JI8OwG8+f821aVzEQAD3gVAekXCXmZEBJ00AiU8cKmD+nv/+PWY/2MrcYlNJaJsnfiaODvB2H6Qm
vn9B9Ue1KJm/6akt7CI9kUFY1EQzk4/gRCi0+kUpjSGo7Z/4D5LFv88f5B7AHjwIO18yf8QUvivQ
kvaE0Ykpl+2/gMOlcrOUhfAjvdWnLtR5Q9gBDiaLcmUQdtrp4TUC4Ry6jkaKphC0Zr7T9843a1oO
7HYj1N1tPB491iLUdWgqo5UQjU5EgUIQfcTirYl0MBON6TuOIZHsD4pUfjF7iJhxhT21ahgYNDzi
PAm1I6hJqFxtTxAqFNwQbT5u644yf59Hz7W4JJY+CYYkkCzOpCMeEJ+t3mmpSr8C4bWRqa+++mKH
0RI/TWnHY9E7tdY4/bl2SwP5braL1MyUXP6tPEZmphUK1AOM9MapII3r1MZVm14p6y51JlG3JrNk
RAQZk1dQDBsaTOe4koG9DQHMp40pI5AKqQC1yYKoBsVXYkbeDW5WsO1gLdFDy+7Ehu9or6sAY9d/
QEXGu7QbKepavrB0P+P4KQCXgBsdzyM1DqIIh4Zr9tO4q2ql614SEUexxlSCEnR6A3C8wVcaBxn2
wiDDPQO+b6CLsT5ktyw3OcauoZoJrk2SkVbSuTVn92mshM2xzvZBBVphHm/EsrUdv+wCZkIGQbD5
wSt9UEUtUhC6VE4WVEGeVMQwFdI8CiF7aiMDKWwlMm/xqhFboTIphY0rqdwoibGx69c+8iKwdkCd
jAmVIdsOIaLED4YgvqeTRYAPS5ojkOsts69yEMr7SCsAJhwr8EZBSmtoqJUATT80gD58TJCkCUak
IGDJBxBtg1pR30OuhTn1BLQhOjDinz/v3bfv0bZbxOMYoCEB8iTYdsg9FNw0KVRnfHX6A1UqFagP
klFRyc72pPDiQ2dFUqlhw6ZrrRexdDZpQDXq6RZJF3PwXoAE/aTM8R0AuWwfac/fjllJcJhFDPYq
AU4VMYaAOpa/D2+MXp4LtbYzYzQLtbImPf1MjtSOl5sb4fLH3AhfBqW7STaERPZI9VQgUVzc1K38
Im6t15UlwiwicACFEWLg8VD5YPKlkZV27oF6rKNVUagFcmvcrrSR+KaPpM7FCtHB6U1tgSA1WEqr
3KjTpe6bpI99DJ6HFkonEdyC1C4KnUmRHyJJl5vA9GdZNnl6fz6Td1vdB+tk2QplUpTGO5AMnVbh
9OQAUT0ddQOtffG1V5yixmCwOqlTdr3busCs1ZOYRbgWoG/lVx2GjCw2kQcn3yXGoHcWo9ZuCNEb
HYATSRFs3xqPlJYMSvrn+cvOq+PRu86r6cfJ3REFdPDmgXmbc1CIUwcNqCtX2Mi61xb+PQL/+H3Y
Q8/WkPj9Grk81JsV8INuTKpSWuSG6vN3WLvSMMzvl2gyaZSmBINIFwJASdzV93DOVsAq5t9INbf8
Y3zYOjvuDnQPZux+5P14oyIJITNY+bRDSvs2RlkARB4g7RT0jAYCyowIdW4B/mar01i0B6lywcvu
eblEWnGj+4svaeg7COAs3tpCp09QSUHGAdCXUOo9QahgU0JpgY3eyxxEfpWMoJJ2nFDIk8yhNqF3
ANouvBHJ6F8LpXQIrbT9jWPUtD36DXpnB/8MTQBAbKppI27e5YwfvfFicUKWlQDJA9PbqbGW2pJO
azBf1Qs9UwF6UaHXIQdn0FJ30B51GiVwG4PcccfR+Ei04uX5N75/y0cPsViofEcPHVjatMOValHI
/dtIWFWqjwZkrgoFghCou2kDMOQXsVOk90+UVsRD9YKjBuw8Wu5u4GfuC/i34zoVYoexglKDJxBf
nz/fWtXrnoj9WBYhGvIgS2KSUObmUzkV1L661TLhQn9s0mhLENRmh1shZAZ47fmYqx9mse7TqQ0E
jsKYAySoAd9vlVSDCGUkqNyc/BesArER/jKJL7GBcbnhFeXwQun/+a1Cm72VMziQTzl/IFqF32db
ZeK1LGWJx5pbhkJM4rnAyLYgM2TcKB1lGA34JCXAxgx09MTkfxRaHrUKkLpcGKXWqC+DVhjg5VqB
fHk+Q/dz5tGqWRz5KRiiZDuXoXKoP5o0AoIyQdpCzQGcD1TRytH3lSXFu9Wv8Z41gV6X5FbOUuyv
g68xo5lCAfKN2vmNNlxGjb+kp/Tb2/PQ0otemZrStk7K1drQ4i7nQ88tluZAGXh/IPAy1S4qB6FS
q9ClRYrJALlsN8QlgFiAnEDlxiUmY8uYai2ALg3mSabwumE+8UBH09J9bOeKxZ00OHlpF2HrSjKn
hQ++xf3Nf+wQ6GRWMTuvVoimmJ3TavA7MQstNqDdqXmq5Fb78Mi+VUriBgZvQE9Cf74K1vbm0sg5
ZWCA48G4GLVwRp1U3xT0EF0hxsZ6OMRqZgcat3EWrTWA7yWPH2/JAuQAJgnGCveNxdqcmlwLR7RT
lDcIJb2CvmKwMg7yY2z510IhdpK6ZRiycpbfX//H0HRPQulIml/zRKnXQWYPngxG/EYut3aU3xfP
z5+HkFFX9fh5Ro9NUvsnGJ0mGYS1NXVr+fnSCaqnyTap5wXS6CAR4WSpDV4Vr6FSyKRKKQGuOYT+
N9iKnvPx9Wg9zuv0x/v4Xj2KUH5F0VgRDd6+niclQ7fwzOIPdE/1Q6zwB18RZVpN1Vq7+aqniBuD
r+TF9+r8j7EjWCFPUoWxY5nVUgU5ubZVer/njI/eaxFJ4JsK5sn8nRodHAjWmHQRhR+wuLTKSrX0
DG1JxddrDYgik9EpGXAlnORHcHA/IeStewh9nDvs0JfGpV0lNzbG/R7y4LGWrncsE05wdcFjdSqp
QbrYaW+d3NmUjG6fFZoARmusAQJDrNU34PPl4Tt3vEOrp86gNYaJ+otFq4AR6yMWdW8GFgQdNkLT
WvAlF9cUmH/AVWQ+vKnD5PQab7BKcSgVSoVaklWrEOmyhFN5hH/XhpX3WgV0aaUMpDAB9XaMWPgT
KPqHiLAn+ch4sJIAHEn1608K6WWqdEqsiSwQSxufYfVVF8mc0PlJSEHnypm+iLfpisYWruPVX2QL
nxD9ZA8F5G8nebSYS2+xf8rXjRA8z+Sjr79I32CdXjSwl0DwV9Pz+D2pBUJ/MK86SgFGDTssQiXK
V6utCZ5/+NGA7O/dHaUNSi/wbnImdJ3+ecylLU9g1mGBnbhWRdqBui+UmlU2UKXrxkuujbnIx+gu
gdEPkOrOeJIOyFPTWg/+doBKyy2obI3MfMDNFID888i74ZaJ2NqgizAGMY3KG2oOqKrhg+JuErih
CSwDN15pTpQeTeMigWqIKIZaGKaRg44BaFOufy702GUv5BuUR6jb82HWVsciZA1DX80G7Mg/Roh2
sQMB2k1AvhUNWSsSWPp5AYJUMUQbw620a7ilZ6kncEjxIoxX3oRWDvft3ruVbnSIce6o7bUya2ey
oVcsh9+1SZuFTevoHajNS4CbzfNXXokAANb/XqCQkpkmosVi6b851XNx7WfeoiPYfZMxVDKIs3Zx
rvbBiT//xwHns+jHmSMNoByFEgb099KX5F1bSOchAWKgFSxz/+hX+hK2ahApPHiqsIR4fz7sSkIE
VPLvYYNMSKYQhCbn0F3yczPPcf2SHHo1taZvyfYvGYQEZXqXa1C35FGuKg/FS24+H/3x5gBX/ffg
jUexcMdggaskA6XvzkF5a2tuY3OsVG1mmPWvGQVhoGxmOyyggGi7sUItV4Bumu8YqL4Gn5+fpDlp
kzYfV8VG/L5XDP93Q/6PCQtUefyxG/BGmEsniBwWOFEolaLg5+/oY/oBzgQyS6U/kK/eq2A3opIV
t9Dizn1vQqAFiBson+AGzCuhO3wztwRcU1v8A5OC/hUMP3oXnNKNJb42+YvIlEcgokMdFqnwjtPi
a7hxljxOczlpEZIICEVLbY2f5bk3D36QwsfQnP130lPFGOJvxvOVs9LTgsPO748Lx4CU6O+R7ys8
03vKYnSakyMrAn5Uy6B4LPNXzhUPMBd4gRaijCMFRbo9gKXIV9xcJ9Doirbqx/MeffDVlzbcEyi3
bFljpY0aoLNYX4FCKonOGfBDUf8xSn0ItFAvN3bNCniIm22IfoYKYgxrEXwVbBsZtFxczyY90HmA
83n1WMiM0mkAUqjQ6FcxFa6/sbZX2jKcuIhQCXzFCWHEl23tuYJGg6RqhqES74NODnfSudvBOWxH
v9NXwg2PhMqeqq96F3wUJ+SGuBPzOgdR4bfGTt3qMGjejt2y0Fyb/0UQYyEPCR+OBsdg85aA190A
9kMDbhfNMrjdlpErvzbMIly1UsX5EUlRTgJ5GDKIO2USCbcmQi0WvjxoTwqR6MKUDpxcpSFKLQKS
WWxm4dT3qrs0NKHRgFiKM5KlNckQixUA4ib+I8DNA2xUwPkbhWr2YaM2sLdDOSQU6xMBMBMTixCh
+8OSesr50J0EJXLIQC8dOZ3iejMSdYl972INktSWByZxgm5Y0oEEYEb+TRIgfoxn467D+FFF14qy
PZ68ZdBch3qWPLVdIcP5JaY8I0pe4/IA0XWFIXHV4CuVYDuU/UEtfb5t75fFRztlEZMLPiCh2Vkj
lf9ioQxdqMQfCO9Wl8aGg1r6RXrK1Gv568Zoax9skfGlbQLnNmJCWkv8GSClNRMAwwKSvRCwrLUh
O0Lbs3ZnShsaPqXVEgmUjoAEKGT4Cz1/hnkJPnrhRZQlITrO5R4eoYXnyxDjTIB2h2A2ZbYxwEo/
5H94eUOfpwnMHefCTaeOWmxGyAAbs/tDaKz1FZ3ngl1i0DviCvzK85daKdlAg+R3BGIh0VZl8LgA
WHvU6v2wo3bRxbchzmnzemOAKzLuMuP5YGvhbkl0gmhsPxUC2Bc9PV650bMYf7iOU6j3I6dK0VxZ
j/ZlwBqUWECqhNEGCE5SzN9RnGSmgcR43ypQeFEbEOIBDg159NBAX9l4upVjFB5uv4JxmkFUoR0Z
1AqQXLjMu2Ayl+4QobarMukHnzsCir6QSnJgeO5xWnsBJBdaqYQyvXiAmwNS1cvpxoKfd9GDxSbM
++BHDllmTRRDZgAlpvGzEq+ttLVvVw71JR8zFPM8GrwCGfkIcXO7QkWaym4dZ9XSC2T5tLTSnk/n
PGuP3mARYtMIZchmwBvUwEgHASn3DFShhV0zJgbkhOvh+/k4a4Fo6aU4NeCzezkWFZpSh/yztPsX
/yRoyaf4Nt26j3jji9yL6o9eaBGCgMCuy5TDzEE4dl85iQXxIlVUJ0XCMQ0FIgjboJrCy+SueElM
IBxft87rtU0KJadfq6FDaxfcdwxdHRlW6QAyRmHH/xDOkA+36S/mE7ZHHruNf1/7dovMj6rCAYIu
GK9XiAOuiNqkDmagJyjTjHphhOq7oPjKoG01FtfGWwQh6G6MvTdiPAZ9DEm+NnLpbLGVVsqp0FX7
PXksfGO4hMSPNyhJj3sftIvIHED52Krqz3vywcJY8l2CvKNA5cICTJIPpv/LnUqrJ9Vgixq+FjXv
ScyPWBCyedP7c4ju9NwezOqQ2pDjVGEBv+923a7RcrU/iCbITTYLCOsuKjcOhzus99GbzUfhj5G5
ru6biEFExFd5S3RoqAPgPnkGJKQozpwKk6CUuWtuQieVQ6En0WqYNb77vexD9mHHaKBFlg1wEWOi
QkMFMuEH5rix7VeO4yXdReijsvB6zHoJsLfOK8iX/oYQ4zqD9rWTTrTauZ2RqtWWVfJK1ZxbEl7K
qqjEkiJxIbxNTvzBqA2Eu3XBnQzvgn6nZKFbxO8bI3xPtxKCef0/mv9FyIGmcB1DIwDvqHmn2Jy/
dohuCggP/zGo8YvIAgePIYbFJtauhYpdf2qs1GZe0UpVYwfMWrMw4WOicHbymeFyTRrCdbMWvPZy
iyAjhELfl3M+xcGTKb/mhh/KGfwEd0NkB7tg40a3cpDyi9BCxqNHwEEJh/pAQ76SUSDo9HwFrlUI
lkjnCGJfDURGsCASNXr3ITt0ZiilOnjMezoaVQuGv9p2GvSIOCgvVhefPUvUCSm+8NL1V9r0dlmy
bw+gJ7aMEp2oxphYzf+u/wUhkiE19HT0kG3YEtWwPUI//fL8udcC4hJDzfqeDwU6BMRSQ4lI9o1I
py0gFg3x/B9HWGQvUJwpCmj6ztWgLy9VIdohp30JVTW1G2WwxoCxuW1zelfi7x1A8iNKJWWfxGLe
4zuAAKp1b8IBd6BzY2V6bE2n4OZdmj3gcMVnvrEvV46rJeVn5Lp45MloLhJAPx7Sehp0lIZ/mwXE
eQc82PZLYg9LdBM14lQBVx9L6jVAq6hwSRVBTf678YXW5mwRWSBqzkInFJG9o9QCWz3S6i6FQJWR
4cJZoMQmOfQFItDwQ8TprLPHCtbDQmlWG9tybfxF3IHPGUuWlI+eICf338mlsyE01231JFbOBm4R
WiifHIOiJEhnOgwH77OzIJGUHPmX/uzbPbxDjCGG0w8MWxT+z/MJXUmrlwhxj/chsBZjxK5VIEfc
IBW0c6sJlfy4hbJeuZ4ssd8RVAVg+oMpw333T7ILWPn5o69M1tIrXhy5KvXgrOp4/QQpxVruiH1Q
ylKsPv/9tQI8u4gGBQkFzWIQId4Qon6aXcUT/EY8Rzp1iudQNmFkWnqAU9IWJWol5LPzi/6IB3Xr
0+EYQ2MGKsdqPZxKBmp2PMSsIPEPzQF1AsCLAllyn18D7pq1p+fvubKkl1Bsip66kJvnEW37F2wY
t9y8OK+QybgljpqA+0g6eJhCfz/eomN+Y9DXY0Zl+owPW/fftQRniXlOKomKAA4GMsZiNRDDd8Lb
YMU2Xch8iborG8nBrjzg/BR9qOVsrL6VWMouAgFUPCa4GWDWIEVYyvkLZSRm+wdq9//toywiweh1
EGqDAKIjSKhNkZwCxgH7pxU2fn7t8nnPDX6uNaKr4cQ7zp3IEY5irdL1CryxgDaRp+kM985Ebym1
bTYq/SsAImh//F7bOQwiyhgSJo5AuNQfzu3BXIekoBWcPMhv6SgfOoBgboy2EnGWoGKIqkJBrsY5
NF//wCXcSJxWNsoS9iuSQ13BWwnRmYfY43iDRbPM3SAgKkkbaNg7+/HBCbqE+ebwhpD6WMDxYhfA
wHFg6YQ2XNGOwg4oY5s7ZWpxqIEHyeVCIYHX5/VQDQASASb3Ju5qrZUFawuDstYFvSPJfywStGfE
XormcjuwIJlO2rCfREXPuxa71kEvQxk1uMfawZ43e7M1CRX5n8oCmMW9P98FKyF+CQ4OPU6E9h1u
kNV45EEXCNGiGzUCe+L5769s4iUuuOijOiyJHCUYmXGIPQRUZOLonZ//+IrSALdk0rZ51+AAwa9P
yUfoBPB58AzhoytvHq0GKI8D1wGd6K1+1Fqx5b6mfnytES4UsIoYcCUCU2HSxFMUQdeYsia4vnBq
iPQyFlUSLBAluQVbLc61QLJk1hINT8ZwIUNS3v/5ZCq9p/WO10srKlQaygLw1n31PnC9fz6n9732
YIMsGbI83cCdOcNwkWhNksXR33SmhJnGxlrOKSTEHBPcxXpoPsdQmC5Zm4ZAZmwVcOboIfJsE0Ax
pWpcOSHA31zMoO5uwyJPYSaofwoKnAJLsPDaEiubcEAwipp3lvlMUWIGH7fclM1fOervgN0f36oh
BI/JBXwrWPIChjVIcn4WdMgQqdWu1we5uKIpigIdfxy+/ffhMzzAoARw4a0ixErat8SoD/4gRD5k
oZxBJ2/trd37NrNHq1LltNyJbBSOv3hgbbMz/OH/Y3J7jzI/3pmvYRwgzOWgGevL7XJb0ONTsQvR
omwU4p3cNafG8DaquGuoAnpRxqWFEiqPHc4ASr91Oq4kbnMtjegcutyfwfGs3AnM3AKOHr0fA+Kw
+/8PqO5KhWAJ9YZkKwMfPyQkgJWaVIf1ZE2ZJcBMKFeCEbZoKuS4/9uF5P7+P2aV8jIaztZIGgN4
ZoZad/GS90G60a/PN9zKmbdEahdl68HOHQsFkt1ok8Fhs2nPID+NW43TtUPmXj388QJQX4JCWsXh
Q6nsy2TRLySk3Q3vyLzOSTYKYUCQjkB3AnyNfWFH88cyPjLcgNqNoLK2GRelFoLjyy5qctah2QiS
1pnv5nW3caKvFVvuPbOfr+fBBQAS9miI5PAEKKzsSsIh4LNjLQaykpLeiS9eeeTLW5+pEyDAhVae
xVHJyte8vIkTtErSNzGyBsFuvRKtSQ4uenI22R3KNrgUcg7k20PWGoweHoyESaOHKKS7ooJpF7xM
uo1VtnJQLqHZOZ+FuMYhXZwOjf/CNGdIG9ehDoNkSBI/X2lrd4V7ev9jpviC6BkqDCmHvAVXxmxQ
yxtwu5cTF+mNsjHIynq+3/V+DJLXfCvUbYO7QiucWob9ooIXGu16zoSo+TB+w79GgSG6hr7Mex2m
5xaebzFxrGnwS7n8UEhb2cGdK//gJLsf4z+epM1ELmjmCiYZ77gR1DZS7/Jr2Z7L8cB7NESJB0V4
ZQ805B3CCCJkRjVOer7n4UUNAEMAGaypVrNkFqqBhO0I/gRpRoeU/VdEiQ6pvijCb4IJNOiSqKU5
zLUAWiNeWwla3UYIQeK2USW8FqyoWI2n/5EgNVDwL2MTNxJQ/utDmWHtLHSrcoA4vwq1Do0G60Fs
HJL9eP49Vs6hJWQ8qSeJKwp0juGxceHtf52d2Z0RGc9/fWVj33OWH1M8siPEtrwKcZj7Ipt3z9/Y
1Ctp6T3h+/m71eiXqY9PN6UH9BPywJSgjO9vSlStnB9L8PfERzSXsbg195HFeWr60tmMTWm4eAzI
T5/PzVridq+y/niJdkgiAn4Qc3cG4hNyLMPL1EytSPd0FB2lY7Kx5VYuY0tYN5+zLVWxMSaLAV4+
eReqQIZP1fO3WGtuLoHZsA2tSawiLCDcYg8UVCOhUoc0KjUrC6ikHboAGlZ8ZWY34Jbt5lYZ8XUT
dbUSFpcgbVqsmoDNA1Rw5QRmvbii37Kd6IQgVM/9FUkJjUkLNMCKpXdh4060VpYiF2WiPI4CxA6s
6sSCmZNRG50TXcNdqokqZ4g6NFHEr9ER/uM6IReJ1DiSKA5l2KK9PRxEO3YBKWKPxBnufQr5Kh3H
jevSymYl5///WI9BlcO2UcSiZ2HjwQAyFXHX54tkrUBELorGQ1M3jOgj6FNt68ZMjYJwAPyLdxDg
qUxyg8bUgpJ7L7Bp0MoJnXCPUaFJr8JaDDftxilYRmO7742nmUd9EPjvfkU/XtSD5iq8SXEtbNRe
q8+tm7r/YFACCoZoQvh9I91eW5qLAlIclEVe0/hs8FB3SLqbXcu1rpx26RCrFZtaWT1sbMK1iy65
SKBg9kfPKIOZPsXa4O/ZwP3IDmHkYItwG4PcE/f/nTZ2Ccmmc1hYwY5n7unSWm3Mg/ha7NLvrArE
IfyW5WoHFqXhXxIjehGOhAWr+hFXCmnjCVb6T+wSkA0EEPAa82sCegKKDHw1gZsAeVjZisnSw5UB
TfDfW2AUo46sKBTJ4kqHA4RPwptWrXUKDMjGboONU3GlFget+N/DVBMUc4UBM0mYtezdPxl4JDaY
NRCBGNX4sIWbWnufReiA8UwiMTSCc1NrgJ8UINiGVnisTltoo8fZHLvEV3Oel/qxgAF4u5aRHZ8G
dwsYvvbTi5jRdHHLwWcdVXHhhWFvnaczMeQYDkWwUXZ/vEFhhfb7K5SM0MJsHQOMlNGePYhbSKhS
lKBmK7y3cfauIPPYJRR6mGbLmgaDsKkGYb02/wwS+ASD4woT5XjcU7hg1NB98WU/A+24/KYlFWrI
oQR9Hv15vFtRmoEXwu8XpTmGmXoKzxCjocwqTQovQwewRwF6dzGMmG6imhM3eKOp8KVpmzdxNHko
PKSuqHdADeDuU7iEAxWgv88faCVcsUus9OjBrqfo8UDTpVOJXb6ntfBkUAbHyeBTaBujrCz+JUS6
CngiJHtcmZrxlYM39ghLY0hMQ09w4j9KuKmwrRnOLl1gNqENC0+TXDRHYicMV/Iz6+Uw3sJKrtAQ
2CVsmsgEwacl1Ai4nj62fqWH72E2wsSHNzsOLu+9GzFuyJzGSOaRVEQ3yKyllEU2uEq4KQlpgZ2X
BRtrcmVjiYvo0xZ5IHklHgZmMgocaOSYhsw5fEhISHEGGwpK8489OCzEReTBbTXt4IgE9pxgThO6
dty5DFDr2TgK5p959POLXKWdYsh9w17PyVqwkahSJqCOG3BbjcDHGQLsTn7vmKzs4J41HzTgYBqF
M8ndjtnD1U2He4qVoPzxfImurdBFBCIkVFNTEcPAufoTytLyTE8gna2+3Epuzi7tOlBP7VhqvtzR
UEY6+pdRSQ6xzavCW/rZvdJvAhQYoLPju5SSSAo0L2LVh8bgVo9rbQ0s4g6cCpOs7ebXA7olHuAQ
70pBqhbRRpdpJYD/Dyg4YmAuGM6vB3JwuUc6oIjooG9sk5WklV2ieuvJJ/iGQJovxggOcn/LdPEC
UXRN7OVWnWx4H19HlDC5U2I+Xw8r1E+QH3+vO7guTnk+35fpXhURGEzKzAn4ist0JA9oNdFmFam8
j4JpfCTmYDlujLwCFWSX6F46a8gwpzHy8AW+XVKp8Dfi0fTWYMB7SHRCiW7QDcGbSm58jcHNR+ql
baUpK0we+Oj8fm8p9KUxBrMcXTf/I8fXnHRW8RAgL77pqeN7bIxu6wIjq4K8k52J01TJUMF2ox2v
52arALgY/Nv4BnN+/iC0LFHBfiCxAc0gcvVKpmZ6t5tOtc4ohVHbW5I+q995EV8qio3FgAMEMd1L
bzCiimHA52Ar3uAIp0Au2fF0TmN1D7BJgLg2tstKzFxigWmYq5LRMDGOGNLfRAPsoThCarjIvp7P
3Mp2FxYXnhEV/yDnMXHSIQAZs3a2EJtrCYywCCQxzGGHiMWFLXPoTxTBsTNemy9GR72scLpj6YYv
WKJaaMC/1qErE4awic290864MXVrGcsSCiyUUAm+45oriPd8Qi0YthVgH9SEDFcZZfgnyoG/VZBf
qS+wS1jwWE9lUHHonHTAAsMLU4ELs/eXPAq1PNkT6lxfUMquX3u7t/nNuux8cj5Y9kus8CAQpDfO
S7J5S28laBxIR794lVE9q9HIXaxv0mrnr/ZopEX+0RUwaoP1G25xZwJ6DTLspnGyZm6JMLdx9157
mUU8aUXYhU9wjnUIMW1Nke4npY7LauPYXruHLgG9YslDQoTCevQ/oQBGaJ0CWSNfeaG2wCdr4Xip
Xg+3lzFo25J0hIt/Rhc5uvbf7A2IJNgUhCGo1+ASUsfRztwe3vbyqGbupmfOnH08+j6LrOT/cHZe
u5GrS3h9IgLM4Zax2Vlq5RtCkTlnPr2Xjn1hjz1nAF9tYEOjVpN/qPqq6lvA6f5XW9dGErDv/M24
lIHlVRgR5L6ReZ3b/mNb/eXE+NOsvpeWrIBTTL8VYjgcT3vVz+Yo2UL1L0Pnv0RYfzbxGpnRxav8
2wEQ+Zh2d4K7JhiNlnQkCZAM8QnK/pFN/m1R/NnUuwIT2gaD48+Yb0vqRt37aKiOgQH+GL8KL8Ly
AmTyv5+0fwl8/q8+3MjSCjWmD7dK4TZjehkO5Rfw0cXwl75w//uH/OXl/GkxrJaSqYlRqxwj4Inv
etaUTrFk2JJ0czLaTWlN9n//oL+dd3+24U6JHMVSM27HxAFia8egTtP+pYjckZbI0sWD2VVwdqpb
u65CdXOn6bXqElf5127723X8Z1uuYQKMNLJpO07Rfq4P4yraFZZXlScyKIj7atQxIhm0+3QJyyhc
Pzn2x/i7LI5NKf5j+fwFS6L+2bobDUZp4cuPb2j3wJygLTWZO2+vogFk7pgt3hZhmGdu57E558Pb
2kYEDaoj1S9l6kdt7UxF+zgvlaOKTG62FXA+4z4rdgoWudYSe93YeqXSOmW0Q+nARbMgJQt0XF+l
8iA3jVdm7zOVqF8u8Cx6cvrQG1/r6P9/vuI/Ap5UVNJ2yXnCwiHayz/VA90Ve8NZ/eLc7aS7+gGM
6y17/Men/WXXa3+cYKk1V1I1wf4YnXgn4uAEvY+m7vjXxwezweQdrRevZeyF7X9slr8YqkGB5DD9
3zTlWopMCQAVfrVMf8sPfY+SVFUXOcbgqXjsdUZN4quq4fGzPVSZFiQ60+lV7hVpddSN7dK2D9iS
ACpgC+AMq+terNCtkNhltjj4v42r26i1PUkVRIQF2LCnjud10P+xB/9zSv0/Dv0/25BNKJybocww
gKIBuwnKKZvqb9oOQj1KxIPJBE/fsy+RaEZ5DeTkKxfOTd194dJsx8Xnlr+PtRSs8bdZPFcSglY4
q4Ldqbshexayy4hNM+a91i3KA9i9ToqThZbNh5JdrmOy3NMAFhVuKz3rFHJErbqoddA0gi2Id0ry
jcuJA3TblRPBLquXpStOkxAUltcDylj5dTjiWEp1Miy47Z2nM8I71/8okf6lUKf+2T8tpEabDxqu
tCJagOQK99KuchFsn9owoe9O+EdR8y+n+p/t1Jm+6mOrqevRpKFexREYqCQGkzWj2euDNb3+983x
lwYu9c+m6pQFVcwaBsWTO5/gplh+/tMF9KBqOzng7u2h6tqbZDpjkB2NlwmYL5xuw5adem5s+Zgj
Xvr3wi/6qN9NiTP2iJn4aExnEKel+Y8F+bdL4c9e7FGSVEz62VAcyHn1gSf2Qb1snvhrRZS/GM4w
MAjPrAyQevdficZfxtZgHf+fu1iL9EGMl0xEEm7o9+/v1I3iAiOL+iV9bkw3bi6b9DA3n2Pvi3dt
5KymvZgvqrTY/VA/y4xYMsH2OUabq1C1ElN/mk/r6iSFWyL6aacs0f+Rsf8tJfmzszuTmYcWFEJE
qd+38eZbGc8EozRsFiSvj18tpvZp+O5eRQim/33t/G2F/nGKb83QLLnIR2INdl/4cajv+uu/0tO/
ZXl/NnRna9Xn1e+YwsSARUD2LZ+1hiccTh/qAzI5buR4Kh7Wg/Zg3VU/031XONtVwgM6qA//qnL9
TbD/z/38vx3kq65YddH/bvY7fZ+9whoKspMUSm6+nw7FpTyhfAjYYpZfKn/Kf3+umvyfZf3/OH//
r3ZwU6WtY5Bxgy+zB1W07sT1pRHyj2oa72pFHwy6QhLJlnK6ijY8CqTxRZHuUy3ed2nvdn11qtvY
lTkFq7s1upqpX3d3U33LNFCBVe60lB1AJ9oK1Kd4Wa4R1qNpuX4l0bgf4vXcaeXOrKnOZw30nwz0
iAxwJu8JgDqSTStyyhYMZdodtmhAhZm9uIi9Gc/LIvGUiFFfcbgXJGu1O0vHfqT2LVkCl6u6GLnb
phxW5bEY29Ns3VqGPRUxpKfNGyozYXTvIkXesMBDl9+58twhmv3RrN/HNBS1yZH4upr5mmUqLTmY
/4t2NH6UNTiOonhdrcapjJ+4t3bm0jv5Jrcu100++M3yLJa+MKCp12aXOUWMLUI+pba8XhO1KG1F
as5xmeDrt870OaVz429D7g3jsidYMrsQXNZe1fS3KC4OcDufp6xwrbx61JIlaFT1NbEKZ+nLj2SZ
L8OShJIVjA1OoEMl7obBshl4kPvs2KQdRkoqu3CVswoHJTWFLtzXGgeXonvVhrE+Flfya54HpbzP
4q+6H10VByDRVO0kMzl9K9uYGNVVJyZSxkYc7tpZf+tN5Wx1VhZ0xqiXnlHq2edUyu3HCD0dW5YW
q/7KWniCuGkBdRKWyo0BSIZCDFqhbHvD5imu9tQZ/OQk696qTramcHgx6O9VFnwboXtJ9C5+0erq
OSvfhmKYjlquBdKiufWUm7tCXd+kfi12taL1L0mCR7ilVj9b3Qbb3GOc7GXDLUou8/jY6Zck6R0B
pkHjrwM+ydMOU3cieqNKrknn5BFo7DjIJSeL9mtV4tVfglg0rZEKTdglAFvv4FwzavYVqbacXhXG
iZNDFodlthua/dJdekLhJI8cZWzcCLunxcYzL5ltEah6ZLN0E85h3S2FYMHkfUiP6ngUV2dU70Dr
FOqORBQDOFO4n5Zj0tPSogda5yBgGx4kX8WJ8idxOwE7KGe6JDvR7SQ7EtZDIbanCNOQkjoKVmhX
c0vuLYCNKwMpdXOe81vDujVeVhHEWAvf8qaZ47Huvsv2e2HPqR10B/m9WVgkynTfD0lg5uoz5Tom
xAxSEmFxUzWj3U9M8K8eHbJ0J2GPS81DpV636KGe5To0KvGC2cil6KRTJ3deC+UrXIf4eZRMP9bR
E7f7XDqXDLYt89uW1we+xjpTmxQw7umfonZzJms4rGJM/7W1n5XICodKvimreg/TVnkwo7nflaBw
hcQVlKU4aBmiBJu3KSvIORVGViwNlQJWh9dTZje16KjFs9Im7rJmD7hvzyvvPAFN2xp+3Z6nbWsd
0xBDQ/HKqfSWHOJF55fL9jy1DKiDepssgVjUXuLz+FqsOg+1vEwzDF0BP6lkQipPaS+H0SHEFLIG
T2CpaEXqk54xNArRZH5YpMzvjM2tNcWpjZ6XJLah1LqV7Im/s164vtTHSqhijLlPguFOqCoiptoe
+B739/eoUCGXY6VhEi1bQZZqlt+Kfb1TEjraLb15bRv12shrdCzj2zxfxvZ7yDob8vCwBnn7YPLW
9RS1aHCZO2B3lHrtGKPo9MpBF3apWUVuNZ43vMnNtD0KSRGWiP2xmJdOl1oPEXBhd+I2VAT9Jg89
FtpCvucBz0FbnFCerNgbB7s7GpxsFxHp2rhOA/bOTC4lxZ042ULxRme+ad1AX4jTh25Fmi3QrvFW
WIG47kBAMG2c6c5QONIH/7LdwmxwGsgQpi3NjkQrIwUBxZ5gUunpeQYkUx/FzY7L+1q6pnheVd5A
AhO3vikdhuhO2H6SkhG96lMqse8A3mDgwp6P8ePUJTshK0I9KR6HrMVpPa/loC/3CYWOti8Dc0oM
X2EKT7MgAC960HNfjYoMfCB3+rFbnBwbWmw5Na40jVPw18rxECsPnOTpCtdmxbLoTaOUEGsHi/xK
rWYsKIzG0bRdIm6DU9UNnxAPw6mtjPRDunWpv2heVDDrpzvyb3mWfssyUAwjYBgMg9vFcCQ9tVk8
XtyrjlDTgZIyhxRfZ012N2OwBROUonHqIcWYMYfoFpY/xYa3C2Mf9w3sthxz73DQc2eoYdRl1fyq
9uNlGXBLx5Ac6WP1quIISi6XsSuDZDd5o7RvFE9IvFahZoyrzcDnmpaTzOnAiAVP7T3Nzz1O3Tlp
0cwM5qnaQiUnl1S/FRGnAdVd63MmPpabYNcoAcMecr3UU2LpHrGOCrT+GKtunDAX2I53Wn1uJq/H
sktFCACMWsInGm7b3USDTzbcM4pZRR3kvMrDpds0vDGF9qA+rivnUbX4OqPnvTw6w7oArHZH8c3M
vgxIdgNpjJ9+jyaHBJO0NecUDS80zWIQL4W1pTiy7EuSZ3UPXfyo1Xvl96iw9elUVweqUXF51lev
w/cXhVq1a8NpGs65V2G5ldtDTdKiju4UhTIzbWNQDTsL8ica38sWH6g/qmyOLXkHg+SbsnW09PZE
lAe3d0bJN6TBG9uScyhb75tVC2PeaBOLF5UstGjS4ZjBnam6jnIU5TlHbTfP2pZ9hvmIF4s9V8ya
X3QT3UhKvEzX3823pPPSamPRZo6iy7u4Lw5YUe2n34ePomvOuT9CCG03nN5rf+Kgb3gXKDfDsuzx
7XCkdnSr9VxQpZ9a49oNjjXsi2Rw5aUN1nGqnLZrjxo6gA5JW1XaSzscZeEWKcWhl99BK1drxHT+
MF2VVLgycuK0GITiMvkwGmhKwl4XwJ+2WEwus2Sri5OZ2WleWoXjqdJhdNbdYZSN2rG2lchK2snx
y2ggGY2qQVAl9gR7BGWJbPhruZQf28SFnxmKm5U+zcv4xFt1oMa6vwITV4beHTfFHlH/ES3Fk9Gw
f/OQS8BQGSKvt726mr5ckVbKepC082WZX6gX263aOyLegV05uzIMxrVWnUQ7WoVGX3a1HqytBU+M
pQgXW6rfmrn3GayEHwlNFi3AEkrwyWLyUkVGIETvIpIBapu9WXvLuINyGlixDPj0dzEzCBRVqm3e
dV2gldG+scyfVYkVd8qEa1mFUSO+SxkgoZRXrU1tIDczTwxl/nGg7LQF5o1Gck0zbcs40PDdEoVs
3du6LoHVYfM0PZXWmyw+DduTuhLWeU1xt4EDkAZ/BaSC1XQUJnhWEgo4sp7dz7LyPTHf5YigAPF9
G+lKKy9t2pzqyZJtpRJCvWHFCt3OmHy5DsQy+1SN1kusAQvd37JivQGPB87aVbo3F3pmMz2/APyJ
D21VzsdZ76G6VUMSJuuynyCr2Azz3k+1dNKHNdkp4vRac4fvmL20grp7l7bMqzLre1lgrNaZM+lP
mU74Tss+Ont6Be0OlFMqP/KMxGQqobfNOL5MrdsXtG+t455oNmwj4VBJ2S5pogDM6BP2fQdVFYJ1
JsSZqvRHsUDPxMDSNKD2hvkmrgZBGstOh0/OaUmXRF2duZwPCt3FfXfcsrfUehU1joqzkVuJnbPh
qwmoJ6b9udcgMvVa7wktR8m0YLNDufvQbwt4Z0ax7NQak+MymLsuUi6N0R01im5xUx62xWKEjWSg
i/wiztxaqnh8jbhTh5pC+bYel7j00y11tPVZVPW3ZiFNk6pDKbGhUFwz7TvrXxMipKFsIMYzCeC1
muZtY3+R08ERFT+RP3pqvaZS3QTpvsE8pZsfYaIeS7W4LkPMpIHJbwIMeh75BLlfwZgUK0Gb8tx3
9euqWLu6z5+qZH6S0WcW+dqOx6VKviGDAG8E3QXkaVoj7kXqN6XAMJ0dNQ8xaEeJFXgbAAyxF3Iv
b86csHXtyf0hpwgt+asVlMXNIh0g1vjdu2qzHyx5J1XAt7j925lVAkH8wRjbsE05dlvNXQU6Q6X3
WXzQV3fMmBxSpW+5GF+0+YtF6JKPcX44UVl6XZK5Ub64UfupG+DGle968jajPa4Ecv2cHiVFtIXh
WzcFW4JKXT0q5l2ZuqWBCzdSd40NxYKWqlSvipZdrUgC6SHk4co4SauvnHGUUOfalfWXLSn2q1k/
tindA325k0WnFDG0Zoim0FzD2hvEicpnFrucrUP+pho8JCdlDCPjyY27JvXU9CFiurZ6SRTXxMBD
FI6muCs/KDB2mhODLa1eZ+VFM0OihG0J8h4lQ9qnM2yPPtkblq+13NSkKQdtGa/bbJ5iDDOYNxL7
yhUo9w4DIS2GqZPuTLhZDTmeqcREw9eyfesWuAvlJVqDDN/4jnHxtIw9OTur7bvO+JI5ZZD9SO0m
X9RPOcotJpgAs4bcb429Xp85PTtumCk7KsxqincyxpIL+6cZXFMERAJsTzVdy3yLsdTpIGPLoUYN
MnpfHxMaE9pf/+FS9o3taWGkry+cAdEJCoAUNmyo9hwpvhadTAtglEOm0xDxDYI7GudBKTmLDsWA
2+1mnU2iYDVvPQk/KAThsctdKR8hSXFkE2X3ZRzGZFyKlXsx2YKcs61Famr3a4XoO7jNGp8wugv6
gYxiGfbCkPiWhGdm+iskpGBSWy8eviOwmGmx+u1Uc8bVdtoFUxx0WoET5GOn4rETlJJnFBFfojtk
RezWmUJsnLq6uFzm2gi1mHq7qnyJMWZUZbfjar8Ks+oLhR/hsLi8RMxvdFURrqKn6Pu6/DE4epaK
tMOTkEujLJTprLRNxrap5IRj+2ao4URzfb2+981VZeqjsqkvDeC/OAEKm+g7n7xitatvEEZ2W+tP
ZR/KyXkQXqB7B8IMpMLEJAAzOZ6+ObiASE3rJBVERtHB4qqdaobUsqZGJ6u19OvXGpJs2TDGu6Se
51etFZdXNWp7pEpzVPeCUPvKvARZNXjoE62TJLmvQ4eOBjJfmZHvrP4x2Wtx1WHIPqv7olv2c5wG
sgUTSd+umyQzMZX7wzqFldR9bbqengiBHywxrna0mjg4Nj0MSnPflvNPHJO4qdgpRFFiBENS3Tcm
81ORad2Lq6Xbi56QvawRGFbhrpZXpwdHzfdyxXX8MIspCeJI+hFMyavH6Gud7/P2vPVO86a0n9QI
R0Y/yHlGVymc4lPHYCybOm8dfwM4YzjUz4IMpwI3OizqzOC32GKSkamnJmXAzzME6GWuNNtr5UmL
P9Tvdcpfb6vSg9rbReMk6u94QsiOVWsvLfam5Gt97ESdD1MIiWEtX/CnJBCsaPl1B/Egodg1LTD4
EOaxZV3LmnHpH/1DuqhPyquw+sC9pUAaXUl3m94v0tuYnUatd6gca9eBy1qLXcQKJlnxxU6SIK/P
Hf+34OstqG12X5zGLKyw3pycKgtaHC+ti5IFOvBsmoorw2vBDJEFx3uBQKd+1DGViu6nVvbG0p7y
z1T3I7rOpVA9KXQi1htuix9GlttFRMnzqWVqrd9lyqEsmzDTAyDwjLrOw0cyunIaRtm3kLxH20M8
fE75FjaS3+FG1bikfhUyYdxhEmyDVO1bz2outbFxnNLOFqOB5XsCua2p/cx8t6bsXGh4Cuv8GNtD
A3TQAHxVK2fJWBp5mN+UJiYDvW8zj7tkzVy5wgIrS050EwdtnxxV86hftObIFLmJkQ5tM41rfQpT
S5btxcZTiTJRXfoplDaI8DmlemzDWp08/NBle8IEgbF9Ec4BQ5XWY2mFjfaSSAwgFvO9rn4aGPRm
CExA6mcOs+pF7YATCrqntseychPxq5ex+60+LPrnyp9mumpU/xVmy2sPo09JQ+A4yeUrOtOQXKIm
bLVblZ867VgzPU8LeMn0PM1NouBx6a1dKMkhAcFWf1WRV8AtL0rXQLQbPOxQbRmtKluG3zFEHOGT
SXeTH66kCEbcoj5Wvcox648CQgsQ3fFEONIwZfZJjOe2zU7Cku25rG3zg0ulf6q/tdaP24dCD1Vm
8uHcQ/gYmOzA0nhQrOkSlfUdCE5baXiYgOrFeysKIDAm5iPfxajvqpuaPMXLBa9hYXvsFCKbJHWy
tDo3A3k8SbWelLQyjYEu8uW2U/RcCRsj08BbtFDFKy5vUG4OhVUERpWx47EItFwpuQp7FQ/pCufw
Y9nWTzq3ZEEQJicks8WTVl/j1a7Lu2hgyZ900plK5Q3QEiiq2D8Djlyd2Lyu+c3aNsK+E5X1qbvQ
rmYbxnGtr5Xy2EZnjYC2pgpW+ErkTvKuLA4pc9ajgniY++hWWRX29zXnIObMvcySJa+5NZVv6G/j
ti8FNN6gfevz3czgr/GuwH4TuTQZG1ze+F5GEswimDPps1J3iJt2Ue+11MeEBQy6ZfjjN7tMsLxB
3VEBnYlAtmtqPDbV91i8621/h95OF4LSH5vBUXPe3Qt/a5W9Lkpntx0lQ+OeZlGL19db4i5Bi2jq
u6V8XdPzhkNI/NJXsV0qd1kUVOTjsW1Yj+riIrtZ56xDB1MCpQrpznIMTqqJRAwRqIDBbjxL7UGn
7ShPDhOhLOeI7nQ96/2Yce+POum8xJmyCS7SECFFV4VEQCTLKfsRqh5rIVqYqLZxZkf1shhks/yI
uy5+V+vPuXjpO0dlpggTGutS1ZWDRa+OViId+hodRb/QxDBV0PoCI7uSO1Uy16Ze2IbyZBJWRE69
OSIdsf1di5dkyeXxk2tXpb6WhaPHQax8aVbhavpDHjtFFiZdMKo7ihxcw5PhzOAcmkd8g7MC2zLh
tFa3Hhh0cx6za9I/axUC7qEXZm9iZiAr3hYrVMQfIrpWiB2dKEUmjkkO+cYIW+4KCz04TttCxbAr
1jzRi0g8YiedGc6RehvqmPoJ3w+jFvhmmt1/zfWOndIkbtYFZrbrOoKXhx4wXB9/R/pBj/YbTbCJ
axTB9NVmhGo4ODGmr3nJ0wJIdnHl/sLcMLFgT4InP1go7kcFjq9JioK4JLKXU67AQEclEbKwjQu3
6J5yHZx3ScHjkI0EjUYo9O+baTh6ui/xOwQDLxq7ihZnSBsy12lgnPPFU+Wn7VtJn2WY4ALJ73PE
mDznsl45YsnbB4zoxpVrcGKVJ1pJBO2rR259WFUTbdsuf2E2nKMFZNfBFxiYBNdJRWD5WlRvOOBG
vkq0ACEvPnADGREOdvJO1j/z5aW71lwsyS7Ft4UwLfrWi+eZTmCkrIKjVnWUIXLp0Zl0wnNkR/QP
e+7DlW5JzXiNlVOv4piT+3PCQ1oe5fnASihaNEJHYRyvda3+LA60diL2urL6nCI+GNdpcXF/Usgj
pSeBereKkiy0ujstSGI0Yxi20X7X0XnGVtoK1VcdPSchbN6t5qUGGDnauonvwNMs1C59j/a2fv3q
ga+0/RriUVzuFlqKSP2bOlh7r8l8cXZqwY16rx9CbKvF9M2cwjyr3GWmEiaOd8oU2ZthBnGMz3x/
Vy3sMNJPDbIBXXqXrLmPJ69rdu287x5boKw4zP+Qe0a0QqrPMd2KphfdRhrKX42fMXcTyalFHOp3
smUz5WPOu2k/UD8YPZk7+lvJ9tJ3qeLcj5lgHKneGL+Zw8si3akPCjYE8nTXvyhrUPMXKd62bkiV
91Us7YhBQHE6ZPFR+rYpoqPQsoV5glYZIVcyugzZAs8hyH8lO47eS6y9SyknpTeUB8R6S/5OYrfo
P9IiQGkF8Wwuj5Jw6Ds3X3aRGJDw6T9qbjjda6Z+NeM7Ii/MYzt7wzl/uOWVySJrfnsalDooUd6L
c7S0YaefqGPbAOdVbl1hRIX1GwV9cLlpyvuIA4B5J/7U9T2pRKHv1Li22+Wg1VzTC3lraOSfrfSl
aPe/+j9GUJxscnn9j7D0u+RUOzumyQ7rGMvR6h31Abq4RIShZPvQs1AEaSg+FrzymX+8MSCd39Cb
bWqtRnQTb9RNeiCH+hK0y6NW3DLWVNJgJo5V7XyvhkNzbpTAWN1o8VFLaAgDBoAJd0l3I7kMuwt/
o6ATw1byWW/G8jZyLcTHQfOMyBnjIGoqF0RvPd+2BMuDg9XekIrnzzFunfpFVW+8drF3C5zK9WDq
fKTqmZGHj00/ZBFYAx0tYXRaghqh5a2tTxrlmfSpF743APYsHGOl7nH4BRGov31sjhWXjtJ4llS7
Y/mF24MRe9l1654VFX1F4ibEev8Frzgh3xFFN6s30S8lcP2Dn6cFAFBf9wFO2NIOhRZk+a6QHIvY
FUSOibvYEJgmZ7RfkPpyCsH9FspdPgZsTb30UbgFKIbISYUvWk/J+zqQqZfUpmRnSnaacZZo85NP
Q7uz5M+Z/7mFkxE2uV0Jz1Hz2LxXcrSPskcqJ79JjzXSpN9h89W/9CcVSb9bFEcp7jr9IE1c5hJj
y49W9LwkNIXUDi+BWE0i0N40N6MkxkncEznrVMgnW5x+DZBSN6/p7ea/1kZE1TyoS3lYdJI21Z9Z
WzljqLbwoDPsUH6rivRaS8zeFmh5C4UMpqs6WeHmOKyVO+jNyfif1zvEhhoC1DrPTgKlqa7fVfgH
TK7od0YrvwgIELagjb817Lp0+o6qPdeQifKslTkqEbSauH/olHbfr0koV7Wjj82ua6IfMWverMn8
EOQ0aCkt27meOmq/0/PcL2fVM0xP1icuFruKfZVs9kojEw2ktim5dfIlJx8y3QjyITIDUnAoup0S
Ss3hV4ZLXFH/oWRffoFR36UKptvM7NWX9ja2sTeuP+OkuHSg9FxcaM47ld8sKp60KWOwDG3iYN/m
T5rXSf5m+hWlFm1MfxZ9L1M6WczxtVI9kvG2d1RzPuUtHszDdFgHNnGJJiYzXoNILafn+t7qX2NN
9LMZW7c292Mjv0MC8PPxF98l30/Tb2KPULtANG663zhZxN6fK2jpFi9uOV6b7YSmFm3Tq2TeUiW7
q6Mw46c1TbhXhRveol3ONYHR/TVJTtyb8+pvFjHWUfuJ5++ZTusYBcAmwMeCwnAl9TDTuqjglhXj
qOVw1P4GvVSGh1/1YUX4Hq5zvKum/YoSS7GKUoIS31kV9QvqPKEmHTYdyV32mpxTcNvXKzJRuG1U
407cwunomLqvLrcKv+3OjnSvZkAzgmISTGIf1uu5/jLoucqN6Yq4jEoxTVdh3Av323AEZ8EM5WS8
ambM03ULOSiNndXE9DZ861il1Bf5tihhmePdFwK5s3P43Jx60+iTcKvdg2rd0+2CnTTtBIJ8k1n6
xMm8o1l1l/iQEWWIBAj4tZhYqVEwijGSqux54gcRr/uPwngd550hhytOReC6lq+JnsCSAt5l4ixX
R6K10sspE0cLfuNKsuunS5k9Wfppnc85VVaEXm2vDvTbIe62bkfVufWLMUXtf8Eah+rJjSCPEEXC
n/FxWi+tdBt+rK8i1e0x9fTos1kQsNL0tujjq8TNsPKPx+S5bt4LOsGs+TD9h/s7pz5FUWVwBca7
hskxj+0kEUq85kSPhJGFj36nLLa1syBVRZciD4rqZk3HbvKE4iJSWx7zA+BiUzGf15cW1fNbJNdG
9wyarzr61kwnt0j66VXORYfnLmrnbXE1nvfi4JyrO6tK4OpUT+kMLUkqvSR9bdqT+GHyM2PuLeVX
VD+NOLqq+ZUUkCIk1SNVPW115g4q9ycTg720j+v+oHbUAHEkosRYiuE2kUmgHCP1+ezlgdjppBdP
+UY5nXaWkeaAovdVHm/xjPXNoq6HljhO1l1rOG7SpWidZcb0OcBow1cPkfHL7la9tX1dROr8jqp8
r7/tFHTUWB7Zh0LbSkuw8Zvf5DKBBV0khVOj+BEy0OljMeibvfYPEqlJ4wzKbtk85d66Tt1T+5xZ
DusBERSxQoopbgk/RfWGK1lT+tZrRaApvXTILHG2EyvLXSs7pkO2dBXDbhLRla9pRTnc/Y3dXtfV
j/4HZ+exHDmSdN0nghk0AtsEUjMVk3oDS5JFBLSWT/+dnH/TU9PdZfavZqy6u8gUiHD3e+71YIMT
SBWfFYvET0zPsVijFJ1croNC400f1ma7Kzs6GpfdH/q+6j6x5D44ZH6b80pBxpw/gx5aIn8a3pV7
Ekz7oEBp1CULNdtVxKGhbkdapWIm6O8QGlCx93sGVUEvl0F3mMNjMr1X0Vsol676oSLRRearnbhr
62FUl6ON9rhPmcC7yD8s7lAj+9nV1M8uU/ZhxU0TEPT4IpjtK+WbHXPM+rK7aYSg9zci82Xi02vk
UIbiYbKIuLL5cAD1zV9jsMtiZa2iX8tgqw68QfG166uVmyXrykHDQbibTyUsXYgACojdP5QB50To
2zzaZfEVy2PEZDoMvRqIJKw3os68ie1sNAyy/rSUJyMbgIMGmHzsnjwhoUPxDvqYy1U859QQzLVt
bqnKXjrJsJwseJw0ZPBgJKc2HRal5hw6FH3ynRXP0C9deGXFJFp36AJILai3e6emvU8eZUkiQJ9a
NQwUExO93CQ2y20EXXiWriS9IsozE5P2VZQ3oa35XtKMM1JUhkNd3FKX70TEwIXqVMjiqAndy8VF
afz7W91fzPaU8QPD9Mbf5sRgjOKSmt9BSVr2a6yC52s04PqTwv54aa3GuSXmiGaXOjmACueoyDba
j87Q3pUrJiPVNINDBrrp5/arwr51d19yFM63wv1swvD+n+z5/sdQMXZIm3AwHeruyNPNx2GUkF/Z
O1e20BgnOvaiB9HOnOSjsRmhpiOZNq/MQbDpAJAhDLypzUMufxp0+Ilut/+Zzcb/D6hymq1jh7Qe
0qNVnImqEG8FJVFUv/VpsjMETJaMdzq/eCicPWsx99moXTsyCYZdbj4FydmEZQyDF7UZGn92tVPX
9sGy1u/VZvEu03id7ZXx3dWYXwO6eR0vpXuJ3Edd71djumtmdKrgkodMlIxLG+4KHeXwUVM2lljO
buDb/a+6WErUFdvZmplHtWvl20h5jvSeSvvLLj5NRkxRu7VM5JZFXLNxMmfynpAImz22Q3uMM/0x
Jddjwfoyme0sYhSzL7MGl2gnFdWZdfb5fBsaLlLpXomx5pkb6097jJ4VF629nK1VrvXoT5CPRl1s
q44nvO0szjXnq2uZlHADa4MiNl0iboGcduzpewq73ag/O2DFBRaCqHq1lPDSMNSuaTAiR+kPEeo+
4zShenmEsJtQtKwsQ5WrUrceHTuMroYJIFSF1PT5XGxNN7wWDst7TMDR4ksPk6VuGVulgmbM5tdZ
vY+AOHJCla3r+jGVKLmAUGZwJwPpG023fs1cVukpot+ZQ48XgFy1hZnrm86VgVfFTuJ1atWvZWt+
hrUTrlBCoRYmeRABAIlp9OwO1aju81OgrNp0Y2ou/jYf38FgDC8K93tgnaf+ifazjveuwDtRRX4O
kZR/smvDd1iEMC+smnYqIUxf4ITx6vAnUh4NlhTRhGKVcY3hwoomRDgNsCHR8JiNrcGawKp4TIWy
rzRl8IRiLC1yOXQeVNcX7bWzIl/LN5NxswT6l75OW74N+q0eafEzaIoyRytBsxR3gY4U4sLwHIKM
5rI61rJ8tW3tGnJvhq2+BGY3d7FmnXqCNxkTTFSxghEWO90pgzeRjVZgvJuSjEop+23dZA/90Jmo
WgFqFwHDUqyrSuXDxDDnOSILvEBpzEVdmdpShrzfjotM0unx5CPwHJq8Pme66wlOEWUsj0bz4cYs
OSdopOq7gg1Olj+6cKiWUX5byoNTZNso7PDGdRHz/WytBierX8VsQXGxZRmspJ6UkyEItCUpID/G
BoWzRxXpaBuWUBjcFmN4wKcUUXVO2fNk75R6pbu7wlqH47UXe7O7g1ALnra2bC98rcNVy8IO5Cxz
ZlYfK8wjDRgwDTRLW8ajwdxfc54xyXPN54Q0RfNHM9Y75it0o0XrZfVTydaMkO7mhLytOHtTPtrW
siFqovHdiDkTQm/EzdLRWaTzhg7AxSCFpVWIZYejwViCP6wKAmy7yfGNkJdbbsNKbLtJrjoIhE6n
saxe5LCsum5Tpca2MlsT7Y2SKYY5BHrm/H2pHgvGqZ34cji3KX7b/pa2LoE1xntZfzM4C+r82IbR
USs2qT48zO4vUzDszuhQan03Wc1qsnkfSmUr5KdhsrRF8bGfkRa1S7Wm9NxcvanumpWPfl2Cv7h1
cKvzigU6cQBEAo03aqavFPYtcrSZyofFgE332mrqRo/ldQoSL6gE2+5MzwoiSIhCgcPtm2nd1A5x
n2PRud99XarLTp2Er2hhtNSs4JdWwKPyUBtdw0LJsgUbjlX2LWSWUfAPkA9kyU0+ZypIZ8NGMCd0
9yDYho8CyNPRdNkqieNNV7l7OY4oeSy/gWIaEOSLMWQ2VlqjJ5tixaitKEyQs57xjejzeB+PFXMp
ea4wtVWMR7okPyiIcUavbWZIxLEr3gfNXUUiOYHnHpMovgR3g6LB3KmjvJ/xrWRQN7Ztq0u1y7uV
Xd4JseNo7VUzFo8zaGcx2O4qv0O7cO7eIInJD+TW7hezyDYuqL9FQWXSncR4kwooBePa8shXyEtB
VlOyterS7m/9/GFWG52+0wAnqyFtJOUJHj3FD+3HRj+OjkutU/pstg50a6G3/Io/TUn0X2A/JBAI
NYVy7lCl27dEqehgFNsfs9e8TJ41MdmnCZmbWUJKa36nt7XE8NP+5JRnW74oNVPqnZoX9wcuj8id
zOzP0uaLZrzBtKy6BDuaCkEsjeqnBOVPvF68RWG4NiLEioopXKKarje1YsvaIDYv/TRkwjQjNY57
BeGo+1OffyfBp+wZd/IIi+kXkMFAhZ3F+PFbphSTqi1rezV3qwZ3hHruzbUTXALtaAStPCc4Nw0o
xKs1zt9R2Q+7uHkR6bpN7V9WFrFmpV9b4GLs8ltByhfGyR7YG9CnCCt+W3pJ+xTZumeTD+sMXgqN
mxjtpr2Td+Rdw4aMLsyvWEZtyojhXFSHSQI8Qa8KPUPlz3xb1htbQmIvibdzJjY58O1aDIRL3Yva
HH1CRdlTNm6qYJ584/IFOwHhqqFAVLru8iMi2S/TOF7NZZ0Px3nYRsFeF6fGir2QIybpX/r6EdEJ
aXnIEFJXbs7kDejUxZbrKZq16lWuNRQa2ScfvSJPCdW4We9H5aMb3BWH9iUyq5UyPJuGSfTqgDfB
8PNEsS4WtV6WgjP0DSdtegltYW3aeiYDhPJ/WQQduql24e/vdekBMVEg89AWSfsQ0Yll2XwINZK6
mVMYDIHaPkZWnU4ite8Uk7bO1E1a3OaJxI/R9OpZ9zTtvQ2KnTumvA5csMnNcWCn+A+b+zgQHVL7
yToAWL1ZOMzkW7wahZFGPsPwebKxnDLpSOedy/5qffazUiKQEOSdiXCAK6DtjZVfmbAhSKEbAe2j
eC3DVUk+TMEAO4k2fTkJ+rttJfrzqE64W/omKglVRdDOU4Rrs6X9rAhEsZuJmYOx6vsfWTniETKg
WvQy786dZKLPsT+ia4VSm3xVxefhMqiKH9Qurry+NF8cMBQMHoVtncvcWEf4XHY1rmSMK0q+ERnr
HBUK724SPLAzEOWoB9K/Jzq9lSW5v9P8msy9Aryx0Vo15wJkOlJH7VoPDyObnErHFItKj0+5skwB
RLqCgDnDoF10FJQFVeB6TOuN3isgrSMzQAqxS6eE17BP/Wk0xEM7TrdRYW5oWGrtCx16uHDcx0pj
dZo7PjJxTerX+t4pN3r4U7ikzEfa2aAQNcsh8QrXOesNqnJ60oMnKPV0mcQfFQtHxteu5tIsq2sg
LgYB1vCEncomAfEyJl8BzVddvcrhXeNwk+KptV9Hi6mu9qwyNIzvRNBrbCIWG/wcn6/N0R3wDgSy
qh6cCZEpsFJt40RSvwW4VTOE03BGkyuCwHcprtR+Zdybuw7hPJgrl0mqsx3qxLy1c7Uc9ApDc/A0
Rv3GCBw/S0btSRXfQad4XAtWFUUvIFLsZbABMmqjdCCCB+WzVkMcKPGtabJf4SyZkr2Wc7Ot4uBF
Ybygdk/RyEhW2gA3jZUmG+mMOo8PVG+h+hlfvwXnkLAcDSNA+GDam1T9miRLBoUBV2x8ZZE4MLzo
ZqEiJ1ObYMsBfeMctwoOTGed5z9GbiMwtkQSjVq3V0epERb8VQyvdodPiJk8TlPuu2TdTNnGZooX
dreClPROPuHEAneHQux5uzkehuduAA011ZxuJfYtJir6jDrkmNGmpYxmgs5sari/mrhe5dUFWTal
k3fFe+Ooj2HufmRlRgHN/NKeMgW24B7uAPS4zrL6pbUp7xi4xXZ/IJA4VlZw42E7rh0MURDMJoKI
8OuabqeO75g6KzIWUkHeQNDODKgXywb/LmMreGPwywFW/bL18rPnk4Xj0CToKGF7yZkgY8YkyqPS
HQVrabyG/sKfqldyHaFZjNDLBqacpCV32Lq0jnOSZi4rrEvG/2rJvGz7dtupQCCz2LPldIGteNSA
WmrhpW20joKJPcaMZ5TXKeQTq7RD6TwwgjzUPYNvYZ+1sNiAT2fhUL+N7JHNuwL/ELQaCc9Oy//P
UT9olqd5TSLUtql5sCyiDcufIWCQV4zuW5fUSM+SrlvB4ZzZJnMZs1xhThjJOD2CtVfbJnXFZnYr
xq/SfMhjpn3UQqofFm51MDpIM6HVwMbqLtAphuPGj2OLri7kW9ioPXUpTpTGgk2XLmqhGVzswWaA
5FhHxRFXJ6k8LTgWU/1gU9EbQq4awbBYeBxj+8SlXkEAC5vXKgFOGcZNYRonlgIi3T2jQ054LNbD
8EuvnH0Wu0tT8Amjf/Hznpju1tmwCftqG/FraQ0Mf/9caMPKij84+DdTke0j19kEzZrmWHYH6zmA
2SlLdntDrTSF5gXMdmen98CwdzJ4D2pOR74owDUymh/K0Fq1qNvmODKKFc8lEXHFwFYa+2yDemO3
RnpWvWr+ZUJqtUG3rfIPl11MxD/cK6cBNi7/drtXxbx2zjccmIxuoYqQAsfW+ZFyG8jpNm2Xl8pE
o2Z1RDL5Q9ljIouhx9HcGPEn5tmI34PhTHlatMywSp5ioAvFWamtctWLeuNKY1UTH+9Ndy3GGMMt
XfraEBDwU7HpldehStY2SbZutNfHlxIzkt6z181UPRE1d5nD1tLaS3uFYeT9oR842GMCW7ov1xrk
xtSDbWI5H5L9tn2VrkfHZK04hrcc400GkKcnNpQZYIKt7SPqIBPzZtCEh6a/DkO0Liesf3a5M7AQ
YApcEqh498F3Ju+U0iN2gl055oIeucc+XzAto00KrXGXQHtYTOkyea3tTyW6qraPvwh87X3SP/Xy
y0GX1ypSXbv3Ip/xgMbD1zQWeOvL/F0r4nMZEWLbGO1ZG51nOavkF2SzV7rTXkn3pUvEXMN2O7HV
mIrFdJX39yGU/JoOFsSazwlDixrKb6Ak7uM9s2OeLU7PwknWYQF+niBlHrryLIMrzYwsEIX3WXi3
Ta6qLl62VvxlMTgdrpPyTL0fVcG5t5CuRgIA1HAAtg5a+g1G8vT/uzaBA7eG4aKCpM6Qtu7Ub1qa
EyGidKGL/KhXkz9b2W6Slv7IviyYWKPFMxm141J0ELiaFnJ2p9q6tKYvXTifuX5z0vMsOi+tFQAX
vQHJytzwKKzxBsFeJO6yD4DIg1Flqlzcq6MiyJ61mmk+LbAfxm3H9yK/K+H3dAcqm7Gc6HWJ3TBy
pKyJnrgMnY0qVlrNksUIujQ/si9n1eq15/A0k41PeOE+yRCXWxHsxsS4mrFcJZbhh+6IEWNdxmtN
gSwFbe9MX6/XeXxURPCIGaKNvobBuYTTmxV+Y/VFyqcLtS3F1+WjZl1ixTg3zNlrpzwqo+rZplgV
tmo/OmMCCSUdY0UTR4BTNqywIn5EA66rgYS2TMTmzQkS0mb7imWg6fD/ynUlBSrVEtoTUSkIZxVW
4K7jc7LG1SxhjjBMjvmrEDfIv9n4KhELDJCH3h8VahgOlPJF2PMTPdPW5tbJNbQRN1SPPSYopf0c
5+TopPupQukICz/KU6wVDtDQtEnGaS1FeFRgDaoxPlhxudNDC4/MaK26Utd9/D/L1KqYOqm7KmBq
EJXypU7UJTHBvAX4TiKI4aJZtdlwDJvAC5FXinmCy59j3xCOnxYDDF1Tabdydm3JaIWIV+W1cWqv
czlRN2xwYHC91YHbBrYB2LjV/DRkSHsyhncO3k57FdPWDPjQPGyWFPuPsyS+BWr9kQK7DK98P0z3
As8tmq1LyxyIpzK3UWOus70ai4eWSkKrGBqY7XoQwZXnK1eJ01N+FUDyxph4tdnxlKQlYKJbgkrF
peJrhmi9KGx4g7U826XNQBYdQ9449ms69zDyK/Saahh2Tmk/snyr9BuruDTNdZJrw/DNyNiXTIg1
47mtCkrokEZgWaSBsagqLGnFSkV1NcTopff0JboVIz/FY4dx/BVL29ZV83WoJfp61uav0X4cqM3K
+ewq39n4ihxOi353hLIUh2BeS8xeUMQr5Np0suA2xa6CfBDNRpXaZ9+UQMbZbmQQo+c70X+Hxgx+
Hn05esosXOHuc8kFe2mL6DASAs5COvEpZ5q1wJj3Jgr+TC3RjSf8LkxRpuXERT6dFB7sXrWwImiL
qBvfsAy17ndk/Gj2Zm6ac2adUDKRiSf8xkp1lHXuGzjyY6s+pPO5NtM1O1+XNdqRkV3q/N2JX6aa
exCvudinAyx7DS5uHGuyqZJaMKS86xWrwsE6FfnpnUJEn7UoWqHQmtk51MqPQWRuim/YrrHB3CGl
Lirx5oslDiJJLl3Tbtgz5GWRXCLxTmxM1HHcroCfdVt4Yd/7xXw07Zx/GUUuQBCJuFuVitEiICqW
xDzdTOVDpj/o1Dfqup13ZMYy2F/M5CA5I4bW+eUufIXLotzi0I2YSlpbBkamuW77U9V5GWOu8GqG
yyqnyIbONn9V991YDEZE8qxAd8BJQCrJB2DyRWJ8Cvpn1AT4KqVHeK1x6CrHToKisP42AcZzacp1
g88IdSA6oWgqFtcrZEUVZF7U5KthGh7KBnHjEHX7ZnqfTD+2LU9P9m18acaDDTCqR6dSVfhqyuS9
zMytIwTv3pdbnmsl39kOKm/tQmVijVQ+KTu2tOWM+zBqM0daNqn051bsCtdlLSDGLVrcokXXHq0X
1fyxshyuy95F4fwcVzdX6zJ8K1gdqkHzcaf6k96CPyRrJQaQFfvw/oq6T9p0Pnl4KabTWP86M1jm
bfms9t1DhBzTOQRH13ulD7GJKUtZh09hfP9WRBfLjXYV77QeaCtUF8+ou21rHIQ6WSSiUsLGYcO2
v2Sjts0RszHF3ZMIizeMGgAACAIr1rAtY30bJAQl9xZQyTTn/tR/WpbBuKhjPBCWa3KxmKfWdP5D
R1K54+nutNXUafKrwSSSM38o4pRkFkkVlvct0xW7D8dVIFp2rVW0vdXYrWc2hBlJjbuTyVM3Ns9R
XfC0N6HKhjuLjBWz1fVzqGj28z23T/Vt+ns/7K1u62oMDkKXWYLpwm2KEUwUCxSWFGV6reYTaGei
vSV14c0NSQXw8BXa87vD1T6G1woRyMI44darIK5vZnuubcwSE36wYcx+5Q1m56kJqFE7yH6tenFY
OVxnHeXX0H5JQ3+oK20n7lkQZXYuyS6yCxFtiv5SMzhGU5u1ZBEyBBMIx47GtYhlZrSsVWV/s9yI
nKN43AbDrxCLsitp4GRwcXvKpFxM5SmvgdTw1/d0nuyftfD2DdopuHePJVKIob6nmvVG9JFSdNss
jd+NED9unk2PDrsErkxNN5SercnMqz8PKeCThqth2fCs1d2jIK4HbD+SX1O71SNlqepL4XRb1JV1
SdBTmWZXSV4WddMMqka2ICU6mxmg+ybzI0xOWeaH4NlQodEE3TCdI1LNF9TZ5AeA/krFOWfz7BlD
4MXNUjbNl96Wa54lv2/kvqNzMhLFs1AfnRTpugrWOpMhOV7NicLMvgqmrn4TTLPnZCklNulYStb/
ZPcvXLRibdnasB8AdqrgOpgsZRTVuryXF0zdqvIDy283rESEm439VDYzcl4r1oNKXwERiQKVmjyj
wjmpMHwx/YWWEOZs4z8O6nGklMDyhn9RRqk/5zn3+NwcnUG5eyIvTHeK+KmqVhhv8eKfI8TQie7t
GV6U/ACVVz2GOr4xhgyrMHsS3TKYHjUyWZQtjyWW1tJd1crH0ALWxKvO8sb6A+47ZL+v+tgEOzk8
Tdq2DzZJqPhjdA7ihxT21PVH/ZpWq2n4zrOlm98iVHn7I7IQp15aVNToXXJWDC9qunRYQjUcdAac
Sk48TU4/Ozf099l5zJiYC+0OeUYPoUNhc0o4NNz+Ylt+Ph71/iU3r6K3T0pofZTcnak4UgP7an9E
mmzU7rmSu859NSiWS+bgaR8Uy8a1g5PoBk9v+NAiPB6djgmMZoWVf+bQOSe3IuywgbIvUsfcG3dT
bVUJIj+Rxb2ajPNMa6hEm6NrgfbMMUfUnDFjzIxTW0NjGcW06RSBElU0u8ApOBa6SV/3AFhehe1K
y14r9SuNp3WFl2Qq2dJbzzMBOH3Ev2TtJyPYanG9rctqkyq4pVJlrWECECTCZA/yvg9mXMr5WwpP
BPFJLVqXEbO9KzWVzkODnmaquXUR/RvGeuXwLhMW2ec6BYyNtqGtDde59gVVPDjwvrYoiCbseFX2
Qe7cg1Rpogs8wbG89E7O8TutBRk5Y7Zu7ZOhn3RjKxgJoUCqzkNKq95MB2FpC6uq6p3pyMCPpfWG
NkHgCDJ3LYmQQliUfOK9Zn6FutjEeLySGUU7gcBH5ZC9wSNuLGwdTxYBWWr8mQmoV4k0M+nmmvFt
aVLUinlXG8khM5prZIL8KumzEkb7ADbDUsKj1UTGQpSY0Np44wq50WcMESSsjcXkE7XRIwDmF7J/
Fkb9Usb4GYZloTwEHZHRU2Z55d1+lKASXzq+qj2Hq3F3KtsJB11V2dDdtmHwOttHpttI88UioFuU
+ohZIGqyRVepb0oVvCsxsjDKlG2TdiCtb5vLuk6XGmC+22zHaGVHlCty+gnjeJ+7EOwYFaigrIIh
3XQnO/N153ZLB4xNavkysC8yjA4tbI6lMqW41+cpDtzcdndaTajTk+4QI+fAAiUMdlHW2sqP8cSz
w9zCXdgoL6Fe+y7KQJtKgI1LyG8E1h1blT/PaLv59F25YCAKkgyhL/2EIUpkDw5TwxrAtItAiqAC
FwZ6YJbmy8asHoMiP9mpPLP+eTtm4lx2h3ggVKnrfgHSxMpGKKcwsXwiN960QO6DzFa9RGJOoMpH
hnQXzLAOSQDjFI8Axf8eR6Xd87z+Jozq913BSZjPmeMO2G0Wqvc5v2J4XtwjEy/DAs/gHyIT/yGO
+vcdwWUS95aqWxB85koqT2X72AYvf3gB99TFv3sBv+WoV6ZUp9TQtb2qDuUdENXrw6TLGBTRQh3S
prJ675IBa6xVW1T0Es31VxcKZCVzltAHf/g9/iFD1bj/+V/CxJJWz+vehc6Zx+M9PjfFz44EuJp9
+C58SvqySj32paN5BsohZt6g/uFHO//0FvwWZVe3hj3bDjfDaBKsS3aXHQYqhrxxySwPWvqasJ4T
7QZ7bdal+97YDtrW7m5jS9BBwxdMqdati1cRN0jUvlWpvowV95tbrJEbnl8Gcznvpr2omD2YzUW3
Jk+fqNRcXlT1KKfXnGO4uRmVtongP1QXk3kc2jc5PHOHYn7CkukJHGZBObJ6otvElrJLzQa8nuT3
uaOixTjPF9vAi58t7PCJjSROTcJZxZN9U3tslfmm6uqNlrS7XCqwSCZLWqkKv1P6A73a6fzZmOK8
M1Bx//0jNe5fob/7apn//ZH2ZZIWWa7OLGKUDyc/2wXnYh0tPv2XZpO0C3UNWqIuXhUPax2s7GI3
LK6dLxYMp71w/RN6X3iQDios9PLffyPt7z9pUkL/+zfK7SGwOlPLDtOF8xgLof0rK1c6p9NdLvQY
6VAR//vP+vtn1hC/BbE7gSy7XOFHFbHUtiKvsXqSjjHeR+T//hP+PrrVsO5//pcnplXqPHSiiHfo
x1wqRxsSujxAXf4huvv+Kf3vp2f8T3IyeEmoMRc6TOAh6fyZNn86cv7+zDSs346cwG0KO22K9GDp
i+LIzU6BhdW34778mZ5MbnTLD17DP6xX+ae36beDRSmI74omXkdC7fBSPymPjGDvwYTFH36Abv/T
2fVb2KMUit4oTmg8hHq/IflMhRxSqjcWF7zVjr4oXYOhd7hkIHyXVmGlYZGjeMD3ZtDtEQqKJpa2
1Py7DhG0p6HZVKxR+Iyb14iOLyMn1zpX8uxq6cbBP9CFZPlPaJcDsbiqpR+Bp8/Dl1o+p9Z+/LGm
+w9wiIGbN1n+GBsvCtmb5RJGKjypkiy0O3Ry1AeBbe61h/rM7R0uarNbAtFe2GO+dK5oHbN8nqyV
SuhKQgjtQaFM7nyHxgKugYNqF763Gj4DIDMsr8vZxMm/ygeElDWxl493ky7T/5/BgaDC0OqxL0g9
GF8EG5bnobsZ3PZURBw5WbJPkRHn8oSSP5akRyg7MN9ajIuBaLx+EZAwljNVY1Y5vDivQAGW8WBQ
HNGFdP0GQQwbZTNsbdKouuR4z37LjKeRiGbgRP27KTlamawEQCpss5uhcIZPy4Ryl90qyuYjxlfq
Fin1haraHJ/hOa1DnGbmS6qb5yg+hAWklXvKgFqJuYgZPDbLdto2ugkdfBX6sQt+sSKpHU/GWC2t
6nPO9xjV4B9eapx9NutiSo594rnwWmnMR/VrwkGtVdfajDry3MVVL/tz3eWfeuL4Lp20RiGZ5UwO
SD8kcWTaJ5br0Z9G9XIkf4IRBn3BQsSfepAT61GuJMo9G9TLcJMFt0Y95rRnDINKU5CITKCaTkYO
sNwmSbnLjCOV0YzmYwB05/xWybCGWQb2nGPScUpaD4PVe8brhMUEH2DcPNfTrsv3OtxKDUEPmVnF
hAlEMbey1f0IogADFROtOXgsOrdnZkysX8QZ44znzjxk2YVsIS3cujbBS9GSBmRw9lWDuzHBbxm+
N3r0JqR8SfJNrnpu+Zy0lzLXfa0PHxW6iazvMdKzYC4XnuzwKzWGXI9FsgCpLwFru6y4/vu5+p9V
Kv978pnGb0c3X5FeuFMJKEzGD+Yn8kCV/hY1dE8wsD14tI2OLGkD5lS7KOYp08gSII8UumKQ9QJ0
ajTwsyZM0tLgMFTOj2JCzWft3eJzKxmcqgwr6A57QvzlBZyd2I29BJPHsZN0YLF27UEHVw41Mo9H
stWaBhHwMCi7Nj0oYtdnO9fWgHaeUnTcFOQqbS7ltJni5twzZkxdBKCya9cpcsDCkvJiRe5XEVhe
Ib6bYB8AkamYRrL2itKwLNvxkozDpxH0G3OcPINUhjElhFoPj+b8MeZboz048/z/eXP9VnCNoh5y
kyiQA1DUDEJ4tN/1J1D9+Wb9Ibr5H+pyw/qt9kgqRRNGzI8Ib+NX/pX8mD/NRXmk0Wq1tfhqD9qf
fpL+D/fkb4c/n72jGwDwh+GHpXGc/iicYNWPukliuVfv5K/uDznG/3Qj33+Dv1z4saLaqgjU5KDk
HNbO0jWUP3wg2j/91b8VRnII9Cl15uQgFVC8IiQyrrE6fIRNSipioyIiR4Rk5NlsLQeG+L7SOmx6
tJvu2DaFuS7Stthp+Rz8oVL7++rJ/E92/F9eakeubspOLv0hSHhaIoVblIMbNqsgrvHfH3Px968Z
L+B/v5256sLvp8r4gFCHX4woxpqIPuBkAoOtMF4ImOEsTFfwRocciqZMHpToKyCfXglmgL7Rz/rj
DCuu/EoqlIgo2YYN8l+trES+kwnHrIY+UOJCaJj7/h97Z7YbOZKl6Vcp1D2juZtx0FVA+y7JXbsU
km4ISaHgvu98+vmojOqUfMLlkwXMRQMD5EVmRDoXo51jZmf5/qRdWImzMCifDqZ+jyJduySBOYlD
Wowqee3Hr5p244ftgsjpnEW11HYVwDijIlweBY9Nep5RxA9RxYlZM7SnEqXUpl85yn3uv2qRelWO
JH/DZNH6VGlq8LidkKSN0qBmeF+YVy2a63VyTslNnyOF0T/lAfB6VDEaEmiDc6o4VHtx5tl26Ws/
3ukliTs/OS972piIBZArD0lbBnEu5l9/ggP7cVPf28KqNSEZy65IMtVrXwFxSFf2g2J6d6ZHK9Op
m0AcBofQHjmR/H4raOoTrPvDrGJF7AaKa9Sz2svtG1FG1QWZShpKkixz4PCnKRCZWCwov4sA6Elh
XR550QM7RH1vy6sqo4qPGIwzpSrJ8o5uuooG+0Zp2LekVA2movdopbyw1JoY6VtSqMtWqaj37Qir
NETBM4KrjhrII5NfP/RAe7vizk+q1vML48zvKoUu3bh2DdQGUuUxyFRoXwFZ4R+dTiW/2QpSgLau
Ugdj4QzMOgb+Isz+tYziqbAqzk9siPzwU9MqPas7WiaLSC+vesHORc/c6rZz7JDq6E6jvmIyOjAR
AcWa8Qj7p5GVe8SLvS/Qv1m43+V4P3zfRtPDUIVMu7MbG1qjICKXrTKgm7TRzRtXkJ4liafmTwq1
z5bMONrAeBouPCOYsnVU9VTBW9okN3k8rE0K1hNKI320SCWKkh5Vx2XZbLqSZB59yl2Zk7oB7SmC
ZeLZp1/PlPfz4e/eYfJWH96hNx1X1SMnAw3WkcSk4mquPrvP8MhDkkRAcqRBb6jcWAZhxQVFszmV
/G/WTX4VtM/dncIZgmzvS3eOWYFzWo9nCsVsvD6dB7wQojRglF7sEijLRoTPRLPBD+sz53v9M4q3
tB8wD9/i7Nwm7MYp6XuJyAvHy1f2nAr1OANHZgrOlGoZnVYgJuh9R61wTY9BnYLQmxVPtLyX6iy5
hGIqzWVUXYGxGX2PCtIzki3pEaWJdzmx343T3rKrD1qRjWC/tuD8V8YmOiWBtaXmduajM67MbiUi
cebcPkVtd+6vHMplZwoqdfnKRrDLJsoQLdwZO9INEdjpV4tkTnvsApDO3CSG92wsaX9cx3P6UC9o
eDmP12ySt3CxKaNekzY+idfNpjnzl3JF092/O4P3lnhbem5pZ7wVettz4Axrfa1e0bQMGRxd+G4B
YGtpnzDMs35mLqDazt8e77xFtOJsewYPoDiy1dAOxG70vcUxGJuox+vrSPuRn17QZzSfhsieESiZ
g4CYBSv/7uspr00v97tPubffLnEPUTTdy90pN+kJAhaXwyso9nm6/DcjqO8SBh+syqkpGSr1QWxd
h3aCIjqXOnWbaR/pR77cAX/6rpf04Qa12hayjzqx1ZSpSbZBE6kIM0j6ysqJi6PiQNOQ/Gao3j/X
h9ukhlMC5h8JqZEXz7tmYQ53nA8oUBGrzkbfojqThGqcY5ukAyvmu+TIh/s1WdcWbkx7RNsgNgDD
VClOE0L04AfB7HSLXEebJj0yEQ5s+rTpzz/czCAHb8YxuVUWjvWoPhsQAexjQ3dgt/e+8/1wcc+0
8yEyDWSVPHHVFjRvgtH8egIfCnS+H0I+XFuIRGa23xC7LjPYVlFJ7UXkO3Y9p9MGIHpvs21WBY3V
OXVYF1pPTUBggSND5sFfJpbPnhPlX3DoBnSJpqiJeGSON+tHtaGSXAcfM1A2i6oREH1VCc7sSldP
YumrZw1skUVf0+jU0vMPliyVj6YOzRNNZpdyxGB0xFYmGiRY1wWWFqvOjwYc8TzOe5o8YjODcAG0
8OuROGQFe+6LPHk5UomKIkgFLAkKOz5kDm9ipltH/P6Bg535vpX8MNZBadm0YHEL34iCdUktJdx2
31q2gtJESxPqsutFtdPb3L0I/LI5jRN6EEHwhjS/5eMixLEdWasPzdc9v+UPCYUJwu75bgUn7+BU
UvI2BMWR3fGBwVT3NseKbdih2nvDVil26F3o/Uo6sH2OCan83pOoe3vhqnXNrDeQbgjikpwCtN5q
1+rq8t+aCOr+frcOkriganlrSxg/puo8VQBs9ap7idvwyGQ7JCOoTgP3YSrQDOyP+qhyk4FQRhNS
059k7WmYmOzo/DPpjBejMYgZTPqFblIu9PW7HfAk6p6bKmD/FIWr9/Qm3jXJYxYeiSNPI/8b367u
7fykIDdeFlzX006jdIIcUjOv0QPrL+1x8e89+96uyQ7qpkiz6dkVKgfkKojSIwvgoVHZM/0SUogo
E648Uezq6KZTj2h9HTKDvZ1Ig7pr4ioaF44XAKAHbUHdN0zDrwfkgA2rezZcVp3nKTpXt4Q/Q4zE
1cH2r7++9u8/qOHsGTAlU70XTk/u0IGr0sc1MQPSa2nOKWn9+ha/HxzD2bNiP3G9sY0pNDJ12vAN
kvo2IIxXYodfX//36z+VGp9NLEi70QNInO1sCvc9dXRnmhD6idkCO0SpUDJR8b1OTK1DpkNl/fqu
v998Gs6eYfsxZXCjmWa7JmhessiwiIgbyTqKgV1kUUMHCoTjr291wIkYzp41202T0Qc1hju6oqJz
9W5MaBSfK1f9nTE7lko79JUmm/ngqPIgkDmasOGuNjI26WkRQPQt5EsoqMzNYRkc00M+NOP2zDvu
A0cz3AooLi0GdD3Fwb3oz5SBFsHqofXzI3GU39u64ezZepEosWlSfbtrVRncFXz4M9fJ3M3Xn+T3
Jmk4ewbve6HneHkZ7kxv1Qa3YXuh5kcs8tCl96ydvH6tuGYc7hSIqYnooRcvi/LIinrAVuSeuXeC
HZ3WMirJPcz6lP42uHMagMf5CDb3mJ89dJc9i7eMsKVYdhp70lvtuvxB7iNEO8Od9SBP3r7+BIes
Qu7Z/SC1uh1i7hJCHCsXYYtABSyLGX2JjXLq0shRHPFgh95nz9ajoI4QieZOlFnTp0DAkl5mWS0h
8JcIZhx5oQMfXk5//sECHTSA3SiDsjk439v4MY4rYCSvXw/WoWvvWXedWI7bB0kCSOKypfcYSrlf
B0eG54BFyz2Lph2uMnSK/HfmDmR+Q7sfkeZLtVia2REPeMCY5Z4xm3XTtm3KHZr6Hioc3ZJHHv3A
uIg9exjSXOZ+p9BAMvZwjl8r+mfrIx7owKwRe1aQKmUXUn0U7UJ9AQ9EhdABWm9q21gU8AaPyR0f
GBuxZwZmnA+pnNIiGfw6Rb8w4pOv58yBFUHszXrK7MzSDpqInsuE6UKoTphE3ymmtVL9/ut7HDgq
Ge/5zQ+T3tCIecgwiHadF4JVt9N2uNCUtKEOGnek+cTzRm9CWjtZuKQqsVs6Y2ps2LG8RLVUNprX
dkd846GBnP78w6M4lus3qZ3Hu6q/UMwtek9HJtmBFIIh9gyk8odYFnES73KQGg6pULokAAnMmlf3
oaKfGJG2Y+VDh15iz1LyUWt8mRTxLqQAvxD3dXXEgxyaDXsrXkPibPRtJ9rJUVmb4HJKwv4Bggfi
2Jp6YEcl9ha+JjZLJU+5Q6OgnlDDobl0lZ91CXnWCBdfz7cDb/Eeqf3wjQcvIMJvUY8U0oremDeR
S6kAVQ7ZeEyi/sAHsPesPrKzwdZ6nwy4ntzHVU01tfL49cMfGCB7z9L90FCccozi3fja3mov+U/3
gdbgr6996LH3jL026jam3z3e1YNtwcPTv5emciQGcei59xa2GlzOH0VgDUVgyGPe2yv/6uvHPnTp
6XU+fM9epSSzCD0sC3kP8oMUf+om1J4xtJG/gwTtxs6/OUJ7RizyxG68mhGiEwnxsgZ4xtfvcGD5
tPdMNi3QpYMIyIypKaQ5S1fqpZOe5c/H1qFD19+zXKeprFR6zHn0TbVb8v6T4HhJ9/WMCo6vX+FQ
bt7es902zwJfner8GmuWnFfP+aVyzYJhPBlz71Fu5u6Scumv73Xgday9W5l2ldVGrkW7Ah1ZyqMe
vDtrql2a0Wfw9R0O7Sz3FcIrtaNzHTHDXfpKrzfFbrGcxd/1V3HlPrBP/vouByxuXx/cKTKhIqkQ
74RP7JFgaFaWR17g0KX3HUWudtS88/wqsdpEIGkaukee+sCGydzzE2piDCX9P0ymkeqOVKGz32jz
HlJkVyy+HphDt9hzF5kqwEOMbbRroXnRJw/SwyYwfOxwcujyey4jadIBPV0W4yQhy3I2BOvOPxKJ
OOCNzD0XkahGjaQkl+6uQHYjqFMu+ufk5uthObSLMPf8RF8EliI7Cj3QbOxv20sqLiY16Iv6qbpo
n6qXI7eZ7Oj/DPEZ5p67iIsA/EXES6DvhnbMMGlHzMCYaeuAnAqizcaRWXrAkM09Q+4D13EDyiZ3
1BbA4LJqYIPrzp0Fr/mxVe2QJe+3Pkzi1Sa0O5ZMH3lbBFfo+MH/LUW5IqUP418ey0IdsLn9/oei
SSpklxm2AjFCV9k0eMKvv8iBCfue0fmwxoWq1o9uQRS8VUC5IausPGaAsr6++KHH3rNno1Oa0aED
eltDflNZFlzt+v3K//Ha/y/vLbv8Y8pU//xP/vs1A6sWeH6995//vM0S/vnP6Tf//f98/sU/d8Fr
mVXZz3r///r0Iy7868aL5/r503/QPRvUw1XzVg7Xb1UT1+834BGn//P/9i//9vZ+ldshf/vH31+z
JqU97frNC7L077/+6uTHP/4+Zf3+4+Plf/3d+XPCz/4r9XCA8fP+L96eq/off1ds/ZujW5blOI6w
LGk5fIru7Y+/Mr7ptm7pwrQtkrvGlH1Os7L2uaX8pju2rTpSSMtU1WkmV1nz6680rmY7hk4xNvFV
8+//erZPX+fPr/U36kMusyCtKy482fefds8T2YbkGsKxNIvU1X7yakzatKlsJGQz8FILSw2+e44R
Lwd4vplTv8hAXjXFoG18PcpPqxYayGAqx/ZCewY7PYXFKBimrZsgL8z9w4AZt5aQHf0kjaGSQQRH
KtPkrQrD216pzoJQQRgghK4JFXpbjUm3/vDFfo3Kp1H47ML/uL9glKVqEy3W9vM2zlDmGllOc5GY
Et1bU9cpdkfjDhUr9OIpIx5rhJkVDVr/YAs1B7BVUMQyVlG36mJKXsBKBBYdYp6TT5J/1HMUkND1
EhAN+eP8V2TkL1nZQRP6ZHYX8HDrpnz72+45r/62atIfzzXz+3+A2U1NGIfNbv6cv/3t/q388fbR
8Kbf/DI8Xf9m21KAHRWGZkvHxIp/GZ5ufTOwLVNaNgaoT6nAf9md+KY5tiowWVOzmBCYy7/szvwm
aTXTHExF14VqaX/F7t7X1Q92x++lwIB5AIFjEPvLu5fYemeZOHZK562TyEz4V5fGxkcLROgpUmzG
Uz4MCBTEJRJFuQ9WMXAiw1ilnkyeMy2EzdTYxRL9P1CTYVzRPBQDiLPz2nw2JfKojVQBscigQ+XC
BesJ4CYd5IPraMoFKecO3QpoUN8dt2u2CkpEPd2+4GV1zdiUmqN8J48vs3mY0U3RmNZLqJrKs5nQ
mzvLiVGbKqXF1iS3EMftcCJU2S0iWw/uPnzU31imjg/86J/4nZSm1A3TMQ1bA5z4+ciXDeg6Ranx
0xKWfmeoKY3JcdGjtdxQC2p6cUIjnpb4G88ihwGVpXm1BodzcmwKLZspqOzcKEGogSsUtEurNrQd
as96UKjIJ2dxlsd0xql0nNRl6ZFLYre7TCNzPJIq/O17CByt5ai6o+LbP7+H0VaesLrsZ5H7/nXi
um8UCwyoU4cAHG0F/DDFjWUOvFGknrH2Wt++dhLq3usBzvggJqZM7Wkvbuy2p64FxtZBRbcNO/1E
en55FqUtSKzUD5HezIIjJ/np2T7NVSkdzZQOOrW2alr7lUQlK4NROd7PNHGTbapKcys9D95C3epb
UKbHwr77qwHf3NFsFjm+KV9V7JdGjR3pQ0cXb40RPyiRdeeDuFxaeQgyNEvjM7cjWdmw4IH9otIk
7JPV15Puvc768ws7mrBVOCqmsCnK3ftYSQiquO6zt2CMVQ3NLSsBmVmFBcoMqf5zjN0C+VuECG2l
toJl0arDS0KRSU7blDU8d1rht8ukTOQ27vULBJOoVGzGuHhq3Tam53sQ/oJazpwK8oTSmVbqlDZm
GkWtGXSHFsloa+UZtc8WuTSuR0dRGgTtSu875cK0nrgSiEgTy/xIJPS92PjTazt4JclmxXY0x7L2
V0HT6DLP9+tXoy2Bb2ScUk8HRXQPZQ/ihZaggNJVI1B/+mpPbtd0e3PyBW51HgMivfFtOtwRpK0Y
sqhDbaSpUxBQ5ZA3321Frc992xzHVW/JK1tW1j3oGEpCTVSHfL8wZ7ih7CTN/XKnWVlw20t5JYQp
/lJ02xKqo+nMYIERkgM03wv+PuyuMQ7wkKX1khcCnrhLo0kcodpAXyENqSGKR0dmEovMZ9Phfvyj
4cC0aTrvHa+KUKUVYyhemtrpHyzXs5YDVfmgJOskPGkSR382InB8rTKe+bULICpyq2u9TSnR11v8
kS68dpvlpYJ2pJPam0pLI0SPTdS248QRJ4oq6cvThIRG1kT0SMGAra7YnbS0xOs6eqi1191qKJBm
ViSvVUWPTU54tT4vFQP5IsspQbwGzU8MX7uw7NaYKyHnqCPj8PnQ9z7skg2eqdpQVSGNTfuvD8Oe
mAGVN8n42jkUvkReqS4GBmvWh6V/RihnVrGwHLnlb0ZeYsOs4lLa7KD3Tud+EIjayvtXNUa7z4kQ
OtZj4S2syHUWX3/k/T30NKkm/8gXdvTJbvbejlU6UfSyeh2c9sEuM2R/8rqK0Y+BpzI6WYSMYTdu
Ik4BHdrzIn4KKJncDaYNQezrR9Gn5fCzCb/PNTosVR5I7geNIycR0tedl8zs1cdoGBMw6I5ZXuoh
0ONZTwN0O/dRI7hDhmOCLpqe8uCnVfegh6gtpXFXXPQG9QcLTW1GJmifvlnStQiIWUFbz0SLDF1b
5CXQ4LKk986dKjxiw0cbUnddm1smnCq/fqn3KNPnl+JshMFyhqLeg2n7efaowUg+RbGf40inBAlF
C/uHWpWIdmPlF+1QgwpPJYFVVlJ4kjmG89aXwIKqgNPGQnh6OC9KDeBbHkSQn7O+XmqBT+eClWrp
cxd4w8/BbnEIujJOLZijfmNWcXUeeYP5MFKSdl9krn6BG2510sGbyC2Cq8iv6YQTQIWTWZCR1Jqp
tUfwrQQLsdGHZniMAGBpS3OI79S8ts5sywdRlmfNloaOhFbLFuoDqmghKpOeZoZXWhLXdL7IQAHm
nynH0tnvBdL7w2gIoZqMgimYIJ+H0Wjrqqs8FBB0X300AQcjyuqbNNqofjJ6syodyonfinqZndn9
ifARWYnGMKZ8rfTg1nKGBbCH3jZxj+9Cr61rtNir6yqqIZvkuVHVsK1t5FBRB6a0nS6sq/eJ8P/i
1JO/pUi/vL3VHHv+B5x1tOmAf/iws317eUY59eNJ5/0Xfxx1DPsbYYR/nW4M65umGhaLjYSN7ziT
tfw63RjmN9vR6ZUxNX7giGkT+ut0Yxjf1OkIjhOju9RmZfwrpxvNmrzrn3NNsHOSnGukY9gGpyji
FZ/nWlm3MvOSSJv3FPiVy7CNvB9knFDgxEFFO3D2YNxD+F6J4IChCPj9i2aIlCchS1su45DtcBMG
6IS0eRzfBXXnvkTsCc1FKaR26boigiKe0vaGUnWSQrmiN0ZH2hxeSKREWxxJlK68MkGdIqm0ZpwN
2HY5C8tWplxzQhZ7NiLvC5UD0E8AZ9ZdGjshtT1pdOumLW3a6agI9FU6sp5Za+bbJGm622Sog3Ol
bYaaEpTA22LiUDXiMgaBZdioC2rANktgmEP5UBuaizq9U1L8bluNd+6D/svnwq7sO1yJCpVZSdN+
PeZNnqM/2LtLh15X4q9NTBuxtJrcZv/URY9ekP+IAWujYzBkS76hXi4LpSP11SbqJNhWOB78Wq9T
n8xxMHaUAGffDV9Dk5tSZATbQ+jxkRsNK2kgo5YWDY2/up8hYCbrQqe4W0ccE6ALGCPTGlp7XvWq
eprHbWrARk78JysGzApSsIVzJxutVmh/L+j2NHwZswHx0rBe8KfFc2qi9ANRny3+3Nfi7qYNZXhe
VZZ6YagKUFSq0ivE2DOHHn6zJsS48AdNddei6qxrEIDDk5Ru4qw1VTcJvQCRrqE+ou+VxBnMuL6y
e86vYKjmQhPwowxrjMwFdfrNd9O1vXShd53x6PadA25T2hkwD4raNo3W6K9xBrFbRUcINJejRT8T
9v4/AmSJitOxrBCmjFLFfmO4kJFXR2VI5gTHwXCIITkx9F5hk4h05Us5VLmystVwzJdm7zgDe0fP
SVZlYPohvEInojkrjNADqEYNxj6rJIJYdMreqsZY/MyMDF10utiot49otLw18zG5ofMzjBdKqCfa
zDby4rQcLQnmmjDB2qsatdz8f28K4YCArT6dbA5709tnKkyCqn7+5FDff/SHQxW4UIsaT02TnBHU
D87VFt+AOOBm8JOG+kc095dzNbVvnI05ugoOFsLBAf7pXHHQgtAqf+ggfM4V/4pz3Qsl2AQReALH
MkwipsYUw/rsW7M21sVQjM56sP1q0fSTNLMr4od4aM07nEuXbFz4H1dl4RbECsp+WBqhivqwgVTo
RlEDxDaQg/ERrZ36KlO9c081XyN5yPHvh6fX/aatvXiGBolzO8TtuFDrsAiOHLKJs00P+uciwYsI
otgaQV9d11T2q3uHI1cvVDGGvbbWOxFttKDKkWl1RHPWoxytrYi6gv5ioRuor7ZrgKK5ezbYabrs
xyF+rUqyOVmjGlcN9Iy17B1x7/ijh2KXhJ+XpJ0BPczy5crUA+/Kzxx90+lGeyXZJUOvtKxSW/i1
6ZurdOzbS0329ovrdhhwjMbJ3OvdbY46zqxxkZ3S9ArNGB8ZMLOvNz19MStOmvK5j6fImlJ3mrZq
C4VSXduyar5K0oWnDu5J6YceXx71yCRVEwG2MoOblt7WMz5c8LPOKlpWay/RyvXQQddGvq5Jrswa
NftSOPE271xvpykle9y6hfaKRiJUkrC3axBoefHqdCM4qIzg+qIh8PCaRanzQJFEuhQxi5SsNIf1
ofYsJDMt8MHLngZ2bZGblrhTurZ6MONOD1dRPOa08CsTtAnWlD4fe4GD7sIkAXUblPNy0J1+lggk
WPCGciczGAyicsMpYAEguUFezpCIxefloGyiLAovBxlla7fxEMtU1fCnzDtlmTa+ew61D9id6enN
1mqEvtNrA/VjMl87zXEBSIhAQXcXj8eSFSE/iyxJVKEhX2QtmPGu6x+JuwBIH/o2+dFHffwwup52
NqhgPdrWa9GtNIp7s0m0lWG13l3thkgy0UCsI3QjOXdqoboKTIvIaFTmxQ/H7qwL10Qui/nTznPF
A6c9+sjXxwo80VmolqeKIfTzvKkQ+o7dfiEbHTnHPKiea+ks8qY8d9RyqZnmOE8TNOFTo69ObKkW
V8R5jItUK2jORxrRinPvB84HWpbgZFiMGqJqqVqfpQoq3X5uKCcwIrR7wqLVxMOr14hDtKjbq8lT
ZNYCxbhh+JkEBquSGQ3BTT766QjqHBXHCEmVRa4N7XaUlmxO00wdHgVHX7pppCcQxXMijfWyRkDT
cJNVknr5STUOJ3RIvdYIk29Lj4gahvFSYMdgSIdwkv0WrFVkQTRluLRsRb4BnN75YQm3Ahq01fYr
NIiUpVV5xYXXRkuYpKBEAL1fdlKLFnYPS6zoNfQ57XLt+wDdPe06r6AHQ7r5YWfmScPOJ8/yZhs6
VbJiPzcfPbR3Ir2eaUPRfu907dRF37lEundhqN6bot0UuXKOjjq7Aqpbh9a/6iktz+rhtrTLUxbc
W8Xzb6Igudb9YhOSnnWMZCHDbm03wc6wiYm7PSW34SSuWGNMUYq8rFfepmn5rITdfSkQUBLYPkK6
FhwAbR27d4MDAS5qX0DO3fqR/jT4Q72zFTu7UErHnTrogK7r4Y8BXKE3q/v+PK+VLX31p4jDIG6u
bcwpkla+JSSqiVFDFSJ5gYKstyjGCgHsuLpVnXSJg4J4gkznSDseIjBIyASIgxOaueU8uc1IzBsq
DEwOb95obdQCviIaIgwqKpOlX8MzhcAe2zbtkbld7xrD909An0UbDsq3ZuRap2Vv5ZvaD4tXw4f0
GiZetOo1axFFlGTW2YMS+vJNAeixsUvrFLDhbWcFJmynOrvRrHapp7H3Xe/BTFQtwi+6PitiHwoM
UPvwe5fVSBuDFcpsgN8R/jOOVKT1niw2lLMBrRAvCt9SvbgOE4OuZgdvX9vnQxeXyzHwEKVK7jjg
3Pry3A/829BAnjaJ0h9uxPX7gt6qXHd3tWhmiAgpiBR01wKFlNRO1gH4Tq1gTZRWcBq3oOF99WnM
1Iu+V3eCuBon9m1XxwoFJ10LFz6/4uMC9JMbKJz5Su1RsM/96rqGTk34zke1oEIR24eUWUMZcscT
xQx2RWktLdQyLGJtVHlS4dkU47mOp+rC7EpHWQBFC0HnOmJwALIevMB+0PN8Zzp8qwCMUVijd+Wk
V42fXESldqU1TrhQZXha2jXUfMXZhkrFcclt0a/PETLxCE2oYXBBXeAFRn2jVPRSCq7mTZjNwDnR
IiRSsxROt0Repxp1Gh5bNAslSKMgzy+6FsVWpXnMu/TclWBnXO8Ztvq8GxB3c31HrAc1OBslCYfC
qda6au20QdRMV/vaa5qz2M3PU/jqTajcQ8ffap0CAcCE25G0VxGLha0ROFKRNqj8Wp15GVRCr2tn
9ejM1BxuEgnc2K2B9veb2rrTa7K6sQJfP+gbZ2mV4DXZRbubWiu3fWLt+twO12b+hn0BXPQCtNmM
Xpy5dYN4ENtrWM+JttU8BIdD9MsWetrf+jlq0xHdpCjG62p6mWZ1f4t0jHKa2uZ1bBHncBKTbE/K
3cbQGBZOgp5LFHXMHiVxmN+orZOgxgMhuhCOasv3B1zfs9E4DdR0WLdoAc2qZljWxjPo2nAxmC0a
Oo5izzkJCOTu3OgskMpOeIPCxJl4UEGYrtoI4peCKHpZzfN+fG5FA0I0uef8SFNgYtz3Iu5R5XXl
HV2b80jGqxYqi2WLU8lxIY4RR3Qg59s63Kaw30ljWxf3kvPJrDX5TJUSXNIIjU3rZEeGc5Jjiy7V
7oUi7kyEDqixkgj9ho8c5zq8n4+4aJKHM9GnCbT6SU4NnUlhl5dj7yInMuTzobRPvZEVaUQFSqvv
ZeFCOffCZ5pq8Vq6XNVV/qPQ2EoKEdHu1SGZXVokD0Ruot4t7rKBeHNuId9S5fELeOi5Uyv1IkjQ
7qrq/mRUkIBEyIvtlhffNJ5+kiv2hlTeZRXlkGf8u7iCb6uYc5Im4cxPL3skes7T8oaW4U3ch8js
IYvi9rPYT2+HAtKElgG+HA34Cp1/Glk+ZeZJcRpKgwIn17rjiR+RyZyBQj7RS3UVdbXP2KgP5CMW
UQDZMqp/hi7cQvD+0LnXHN8f+zC4zhXCfblcaqFlrV2vvjayGO25DjkzPw+eOAdXs8xskWxRxKkH
Hk1r8lmVdFM/FTN/UBJ3nanqpvBdG4k2bZ6rgOh7lKOSYOFk4Hd7kW6r3i0XgrgGeix0t5jI1PV+
sYRstg2BNiN4UM7swoERHkL8KBRCu2b6UpJNQhEcnVvalBoOkYWNJiJY6xqV4xJWGXv8nBvaK9nk
Z5ECTaWx9XvPgmIUNsF12NYtNQ1dvlFdj6dGdbdFR2Kmd+2mVSkiVYPCXJkJVaQNsrLz1pxUwLTw
rrcKYhtxuWoa2F8ocmiVGq8lUinzUOfoq0jPmKmVBp0v0fK5zt57mQz+Q63laz+OT5U4vTJ9tmTd
pLfR1OLJmTQUyp4KigH1EG/ivilsLxatHRRoFLENzwLvJXJzi0gwnlLTUF1CXBVZVfWeQqErdxx3
mml1i0ygSOa46LQOhfvW59YCqZarLOjgoZWCBIoSrqANM8A9PpEAJ77JH9KHBAH4085gA87cOtOs
obpP2LqhDC5P3ACSd1uWKzWX9AJlMCJH/6fmhBz40/I+UprLXOj3xJ03npvOXXSM+0ZH32WalCSf
zwofZYbQERd9DNQ88yO0IuuCbnR1p1ioJBgJRPSevS1HMxS6Sgjr2SSNHsa06WUJ8rFeJj1mcnk1
1sF9WPsbFUdNTRPZeFS16wSnK74Xrlrg2lpjDZ05Aoqubqo+uhMk8eZGjnRTwkTVhvrejtEQADda
2OMmFu132xvnSWJd6oieBEV/1/UIAoMzzmrrx2CfeV4VrtpqIInUjWdj258FhvpWVLJdeH4w7c3I
CdSPRsU2xxmTs9FA8LGyAA8WBSpwlUWxcONSkMcztIVuz5tyeEoLSgDpnnnmWZ9l5z3AkT0vKDHG
likk1g3FBQjZvsgkvjKQ0y0rC+EIXCahFiufhBvIRmulwdgIHW7OqCES653UJpJK4KLTsECZtt+m
QMOIlHm3qY3ySW4FPXlKpNDKkrC2OUDwbWEzO9rSM1jYo6CZ2ygBzqiNqoxr6SEqKOwFFZ/jqgkb
31zaEW5HLW0cfXhrRGTgQgJ0o4WsCApEWtJuQ7S5bX24BZM2LAtRr40suC+N8jqOCvb1uNymjhZN
heqOqdSrLurbdRNm/i1qalDFqtgyariYTrbpHOwagkPDgTGRD45IqhPNb6I1janojLS6c5JarX1V
TPpKZS/KGJkVrT9RBzc9UX1EIvQg8NZ1NRpv/5u9M1mOHLiW7BdBhikwbHMemZxZxQ2MVazCHAFE
YP76d7L1zFpSW9uz3vdCK5lUJDMRiOvu1w9mhPsRqWweV84YLgepoNhQEsgZsmRUUU/OypkgCBeG
BBS3mJZm7snY1imjCei3qALvhy2GnDKdSUJZb5okf2SictK1nFqmWJMNtORKQguggoT3Ggw149xQ
MVnGk+P9KZk0ODPuQE5uDfrvGLCExVE/AiQTNNMqFER6BBtn2gngMLdJD9W3GhN1HvDHWQa6l/gQ
fTiOHcXD7dJZD2Ef+BL6UAleM5mqZ4QTb5eEE9dG1crgR+5StyTKgGrJ2gFfG2RgmWRswt0cRu23
4Ky/KLuAUGbFbvIW6Hb47S7JfIq6svlBiCfYjBXcyZVdzdPJce2hXGdhqNbhCAbRzWXyAiWC5fUY
ZAGIu+zbhflOMxmNXmik1lhDibZrcFVp3EbrtlbT367MrFuN8orJC/wJoW+rYlnvh1wsvEDjeQKl
S9HlZDqb+1nvT4/cLHoqN1XmP6TWkjPDTEbAjco5uALuyV1J53zrBAQlSIS/j1QOfimPz4FlwD+L
pPV+kUu3dU2p0VSnFLSOd6yy8h36AvybLrf3k0HaXLcEiLaeytQV4vlEp0UfMWypYV8Yc9cZrPgw
Cotwba8C66VLixCWSluOa4c5c16BLBSnpOndbJ/Q4f6W00X/Z1yG4bMIJu+oBfhZXc/cnv3Wui59
bV1t0kxrnYzdKYsdtUtjCvkJzQ/7aciyr4rDvWUQm7m6sV2OYR4BJCxNWAApE+Yc96BK5jGjYHYk
WTw4zXSAoESdUiXUR5vW41dgug8z8Qio8ZwyVu2l9sS86tMg/2XTy4hpayB7MDj1eU0/RAJRt9QE
9ScgktvJ74vffqaKs6/8cVw1HvdHO4TbXLhhSM11kTwGWKZrNIjmNJihvbZ+UML69G782NNrEchg
j1cAwCeN9NoEdGl6jHXK2Pf9m+mhkz0w19Iaw4NJh+6sglHtFmOWX4AK8WN9J/uhBmfa87KpnlrC
AT8LF9p7kHLZ5z8uOApWJtt+mBmdizB7izlJDnrO44IlWZIIa/TCeeXPJmQMg0VIORCuu5f49S6A
orbJhM7XyqV9S4W5+6fORfGTaSL6ptx33s3JmJBEoHKvTekHL2c3fU1GFpYVFLyb340RvTA2BFKv
M1t/KGkBd3VlcUgA2kiZLk+JrPObHZYc4BPQbK2n4sOPO/lYunZ9C1MB4MAv7JuP5/JUmnG4ZBR8
fpYOLz26bMRTBksZFIJDReEQ97dYzYCbje1zSY7gaJWKuuAxKzvJ67TKr82AZbkKFiW/e9Nwm+T6
emniVj6KuME9Yo31rXW41WXgTs7OrOdXOySJwOeaGQO2GxLHsFgNUDXf3S05ODhlm+HM4AL1CpjW
DQ5BQ6zAwoQSfraOFtuF6JVVh+zOuGptYbbBFEPQnqkpHooWdHtnO82XxXO94a1qbw1x1E0a8n/d
qQ5ndcAwikK7/pijZDnXDiQuR1jJGbv11oz1S9CG+Z4QxcR1h/uFmyPo6L6GIBYCAHNFhlZKRIEh
WYFC8NOl+5Et0ELjgbYErWT31ky2f3IS9nYtUVAin0fcxVAtZ+c1sWwwTlU2OQdnjPpHi6Dkezpp
cUnckLISsoDQuxWwyuEemlpLKLbXvBRIKHYspp9ywhPaDWn606vzmru/U1sXwDoze+FSZXKf8/zS
TazrrT12wMTHWrqgYZ1wOJV9yoahrWX3WtOo8MaqgKETPo6rWytmyjWS/D4WejyQ49SiDDhN++S7
kHqqkv9+NZd32nBMFC4chXgelqn5rFAA312nhdkWMewR2PX4EA+8J2mDq8qriAe5IYsGWaC3aK6K
q6bmVWLRdVa0zlOs+mbn85LbmLydb0vfU9A1KOAWvjD9Lh4BuUaUea87V/vmULcBZUahs8MFZGqM
VaSPFf2FV5+8IkoC9xrh5jPeYFYN1mEIrGOdkZ4wtZ08OlmT7KjRknsSBQVPRGe/Dp7+UwaACVXX
5L8z1+r3iuiz8uHm+Gn5SxPhoYdlkKhrFgrGwjdx20/ML6eGEMEpyIPOBrm0ZODUrFgyOKD9Nru2
yqf3MK7zYZOkHPHoKZpHZnSia+/3zKt5O+Y0Cwex9RlVqfoy9A3/Av2nmy2+qT4MhBXn1Zx3CXPk
GOcH+CrxawUidNfRdJQ/Shug98oP08DFr205P4e5ZyqsRgkHN64582yKSRkY8hQgF+I13wpCnaM1
i8escKPXEGmTV5TX9xfZ5+5uJDFB6XRJcxlvcF0c9JDG70FbhgAKPWe3oMUHq7hv7wzkphlOi5Bk
LJQPyphhnfjGloIQ9zwukT5MfQXMbpbj3jWe/5l0pfvTx9MlUuXIk78Uwl03Q0LRAEd3/Z06PdAS
6SQ3iOT+O3yn4SYMkTFyHzz1QHpAzaqCt4ZDCuLNtGjTUJKW/LWpAGOPWY4hypJTsK7u38GqcNZt
kIK0kY5/lK3P+2NuhH5pSdLSx4KtuJLZPN/00ljXXAbTb7qDqHcWi3rJpwacTgW06KFv5PiY0vi0
kWNoyjV2u1pjlmvYjLEl45Xnltlra8XW0bar/s2dO+s4TxxxlBmk7Y+o6L9T7FzFSzxGmZ6LLRDo
4GIBd3Tula+DfEzStDlYtKxQ97kwqjig2doeLp2Pp+Eoq0TeT+yHMmjCM4mj6k7LyfWFtI17TkgC
8ok6AHL4Tqi13U7+xi5QlzgSv9O+Qe5Wjnf1xKRfTdM2bwqLVKxZAl9OS4fUtw4t8pAAIiIonvfF
tq73l9sYJiECXja4VLurZa/dkauCz91N0nK2MUuZbQaE5zcGxuQ8BPRYM7zqnQuP7WVkZxS8YOvS
Qut74glpTp28xpvXQ+lPZx0bhqXOv8+KmZzXjqn5VnjonhmJwZdUJSnzhJX3r43ygo8ijczeKqV6
07GVQVNETf5KlsyyrmoUYX0VWR0u61EWPyo9y20Wt7jdFSbXyvfz+H5RidrVoE0ptjrv3b2HiD69
930b3JhaHAn3RLjeJlnmpdwuTTLt6lGr9ubDXbtFdtMDFysl1j3nkP5JL3vxG1IT3fSBzLJz3pju
3S0sVjgq2oMr08jfS9FIbG/T7LjS9G9j3fAoVLH/czA9HMGQSooXkwVwlr06PLapg7jrFKV1lW5a
3UzV9w/UdFlHIwoqN/C7b0q03qXtTbbSNvmosrKbG8IVX6iOeGMeFa7cV93MZZFkZrelUXd4Q2kD
cN1BrdymsvTW0az8LSNnvUutPjvmHEbnkrvTG1+LbyMDLhgIVvukiLtnq4u718UM6DmTbzVPNScM
LfiLxzegqjP5FMU4GTZi6MaR3MEHpQe4zLX8xpho96OcWWcXlTNvrd7ikTFtH9srX4/1BeoARXdh
/wQmD+tBjNVrl8Hm9WXsnjAeDT1SEdsxoeEjz8o+3HHG6b0fR+0mB4ZmNgJG0S8xRm61dXMFZGxo
gR8iRKm207/5XD2mvKb7E45utek6y34M4gnEJTHRnZMBMg3noL/K0WYe80PTobxUgjtfq7iUjZrg
S2k9FvbyGufxqy6S6blmVXkrrKCbVvyorAhOPEsAysTyRngZ/kAWjmMP7KXW3NFHP7onSyM6ARc8
V8s4JFZU1DzrCAq30qHeVFEqP0Gkm0/OlhF8+rxc7QK/MmNUuuTSX95S6sVXXRg0n2WmXV5rtA+M
2Iq/KpicrzIx36B0EX5VluwaVJqL62PLrezWo6SJT4JymKEezo6f1DdScN7X3KeHBcToydX8rFWp
egDYg2mPiNzTYyAjvwMZiai4RhosIc7ror4kDG1LMFWPhbA5ePy6Odd22Iz4DbLjLmA1vy0o7m8c
PugnTL17pjVuae5ynp1IUd2VErWR3ndZ0diwGujOw3ApPV2v8czzg8craBfAEyhXkk2Bd0v7zp8g
RJt0FebflFTzjol5vAIvG7bFnEBSqI08Tdo9V2Gh+ZoEH56vw8M9arubSyd5zMe24Qadg4klPcMK
eChstssNjoarrIcqb4PfaWB/AerI3mOFlAbDGjfE7vaiRhlkdAsuDZHhKw/cB81TkLkiYoprZU3Y
WQEfNnL6jMQEvxwUmGdv8jZ6BydcwACE3TB1xToc+qNnK3YLR3mFirzBUrCeB6O981Ai8TFRj6ss
uUsCvXNrTAMOqMCimSKX1FbErx3iw27KlkyR7PU+1GPwMsHxazwP+TP2FobbZa3Iwrhh/UaB7Ftb
0apf+LN95G5xmr3p0yKOyM9eddZTWkTgH5uHsaBeNa0unrI/EynPUUtRpVsdJyd+Lib5VIz6yq5w
zZ/Cqw5RnDylvQ7fHW+hnFwOdINHLLtbOjgW3GeDlT1O9kdco5j2sIQq2T2PQQvcS1g2UL/plaEF
paBS+4Ds+boKg/r3goJ9gmjngXgM9ACGh1zor3waie76aQxhbMrV3viiZhmNrBionglO+mTdAY2j
aT5Gjj7KhcV9FyDyPuK87KgsX5I1tt5dvWrG545Hul6XvcBY9Txip40pPfKXc/FqZjqWUffBCE7B
CC51GutjpwTOchTVn/jmzOaV0bvWA/SM6oGpP/kPNjPqvqvm5hAz//Ur6bl/i2bil7BVAjh84eo4
Qu3eOCarnkpedQ+MtujHOp7l3gmS5WHgLNxPYX3ihTV8FD2gT4O7v1nKDneACf/oTlnybrcBF9wx
xozsfJ/ho7RRclZuzyMWR9G4cygPB/Y7mOYpVYMaDzYR9pVudckfSeHXjbWzJxG2bCfq6fpNcLd8
17BB6XFq7E6/gdFc1t2wlGAAzXxh6vS3Ddz3tWTkrlZWNvY/YizJ71JlSG5zm3af1LSqZ4DFICMK
p197Sz2fUZelvRFCiWO9VFAW0NElwUOLBvxOmAuv6vGtovz8YshIfgVWb5ANuVzEa+F05rttuuk0
FUEG8EaaM5lpusPjORfHGP96L22f+Lwh7ZGuhxy0ZkNAjv5e1SuAHGPE+3ZhbbRf21w2EGooInlB
zhveejnAe4mLOvC2xo/lZZ4cS23TbnKTU5t6FlVvC1VmO6IBNHYV+LsvVTQUp2gJ/StbkiU5gtI6
WjO1c344Oc/YkS2yhFz2XEWTcxa4VoCgmUK3snNggENsRVdAWhG2y+zm27L0o3cBwIU0W2YUT4zM
1Hu1BOVuUBzEQ9vKJ2dyHJpBKNygfil2aKnCp0cLZ1nCS5XLn0LZ3MtAtel4V1cgHBGEiSaOPrmE
KmYXPuii8GQ34WtFHU60FrSoPWjm23MuCBPRn4i1xZScz53PC9a290FShn9dXeaPSyVGbGPdeDev
5wFcD54FPT4MqnMooRKWadfeioYTEB9v2OVWZW2CMnfXvLH5/fAqSRTw6+WjPzwN7Oy4qyxtLaip
4/wqRa/egiRJDzNBjRXbsd1uCUTyYEPSOSTZU+aqT0/mH6INUDeiLCKkbQ8vtbMoKNXK+eEvyn0k
MdltuHuxi59Z7r4rC+vSSEMHWmmrgDx0DF++y/KX2fTN00AHspsjBG5REBtErFLY/sp2AN2t2E/D
QKtHAdjSXYryLGUZPLY+2J0wr9twnXph/Jv90upYzGrAU/cdjAsOMau1rb8OH+LaFkX2XgfTvOM8
8I6p9kENpjV5SWgKGZarE1yBXMFED+Ph1PQ1I0ujaZWxknCDSywuNj7ESdG79TDXbXTEfqS7N5S/
sqR5qeDogPllTkSx5d9oS0Fc1yE+Wvae4PyKMviNUb1lcfCvKZfltXAzd02U/Y/XtOZshVW1ZZSH
k1nnxQ0lOnrFjrefs6jvn2acomtelUiqyQJsoMdtW2V2Gb94VshmUB8W8Ve11IxNbW4z5XV18DS5
4HNXy6L12nULBsowmoFUQwXcijkSf/j+kyJhGfLdpDI99IuXoVnBk2AOPcRFvhx6UTv+iprkcMf6
TbbzYolhV7HQtGozLCbRaSruo7nOHiT4uw3ie/BkD3dflIFu2Yc1wMm89AqWDVvSvUA6XFTEyknF
ETXMgcQXgYktsv5hnCsFGzLziDPHBAdsMszHvKpxLcYS1Qvi1t/azrOP3hJQe/kL0qwfj1YEhr1+
W5DQPpD10OBa5V9SRkmyyU27VSORoyqt4T+1Q3jJvaq7FSPk7UaXzTrqBI1Trd9sdB7BsnJLeRkW
lRyr+M7vc1mg6OKwe+7FIh88yoI3bdfla7uWzrAqDe9Pz64xP1xucuNCPXXUxk9e5s+bPK68Z9WU
85UGp5AtvKh9D6ktJO8AXKR7DJJxYo+hx/Vv7HVDXmqrelZg11UwxGhzMX8y7ifJWdIqQuzbnnr4
T2F+rmjxPAdDBy3MywviEfdROe34f/X86aRbIz8QKYndsI6giE/BDs30zQmbfM9EW74ti9fdZjHC
EZzt+qfDdLdP1dL+SEwWfQS5FXz7tb5fKJS/IvU2gaEWzkaSU37TjXobTY2MAt4+mk17sushfOiJ
AfM3bv2r63fTjvpPSkSMsvbY/PeV20E94iPwuzre5MAiIzpwRKBO3sPCnvZlaTfZhmuYxeu5bW79
wvGoHQ+JVoyyv5k2jL+yNAsPjsem1uqeIKd4rSxePM3ntcI+C654JOMh7pyaGjk4RRc3Bd22Vpwd
8JXj3Pu2yfVtMBCu8cAaItthaUjAArWmce+uvFXO4tQP3DNZAMHLGUXTUwZkxKvjEEXwLbkdLE2+
vp7uZ6udT9+KSNBjzwAfbRy2iimObIp2K2d7RejyD7tr1jpb5lcWHwnOOMOJf8c7QzI12ySDSrmi
F6v9NERj9omVLmipbEc+l6Zbx4zNWwcz+jpJNMSNrpX4FiSw2cbjavegPad4GMiUbYPIa7deq48t
FCB8E+4/+O++T46yTIlZYy2zHcADA3r7X9LAj/8MoP5bG8C/d6Hcc6kI97YXsHJsu5H7vwgl/7Kt
1tX2lHMw5Yc+ydL1CNVQHfPC5ahh4zXekXvRW5/0wpbyGvcSRX2GgKgJ+/0PC5n/vswVetBcuDAH
gcs6h8uW+H+ssOW5k06KdqI9HQQe5Nis2+aeKfb/Pwf+3zlwAsX/9xj46k+V5n39r0s1Lv+Df0bA
g3/wBYiCGOODhcX/vV3j/kP4vnPfYnQjdgudez3LfwfAhfMP3tkBm7P0crBzGBJ3/u/tGj/+h08P
QRzyfXL9e/XA/0sA/L5O+M9v7T3cTk0Umzux8KkhIPxN6vQ/9rhsv0DAqu+hRDHb22SUwIL6j77y
z8mgu527mH9+Q/6t0uVfH4j7n+H//BcDJ0JEtX1S7v/xLzI/q7Fgt52Mm/vmO+VXjpFUWMwrSf/i
xv1T1PDqTEbmnV78tjG4i7z5xT3CrNCod7oXfzKuGDgz66A1P5Q3V1szBClPUfQ/lDHx8fzHD8vC
LScH8CyC1nyI90qIf9017ec0CeyEw1mzdbn26mpaGYRigoS8LBB1HLkLOD8OXdS5r9ovlyc2cvc6
0+O+WJa3Wd3TioQ5IN8lkFcGdh09BNUVMXY2nb3sp8jhWBcenFvjtd5n1MdP2vfY/lnUyusz97RE
txRbBeaQtzPj5K90F3pbulOGN3hP3gZlcN6oJD8Q8SiGbZLOvya3e5iIca2s+ypeSPHPxnOktXZ1
sUqNNT27GvGj1x70yRjsn+YVcEGODjd2T6+bDtVnTeZwM8D/I7HGC20jA278mSicp7YbGLKTNNjF
rsx3sWwwqUkEr1pGCogP9ja2uoeQFo1dUrO7vpEMwH9Qmso/kNTA3qfWtOlcOlNFb23tiBElCvMX
E2mqnGreyZ0fH8Mo/LH4zYswlM2lDuV2U1WeSj8v9kVvl/uwhRHC+kR8LMbk3Zm4VeASTNjQ/IHs
ONUbaiCsfa9zMpiqRRgcrFM8tG9I3PbzMjQsAOF1bB1rsK7lWLm/YjzZfTIDicrL+AB1or+ldpth
oklxzWsfe6X4HnOrfqyonroIiZqxkTGQxjxH2y/rrNwXXB2GeYQs2WHXHenNjahVjRP/HEGfg+a5
ZC+tC+oZaBTw+qzYdgVaQu4mGS8DCNSz7b/lZb0v5jI+xov7JQkwIak5WMEynjBBZb11Ku9RLHAy
+26RG2mIcuSZVg/CatIVkgtXuQb+2VCyOZCR6r+yyjGtZZT8Zf5Mv9NJfJFoZJIbKEAG6px1hyao
1dOS1AXToDOtLeSuVRE5cBtDTQsf+6QbPWR3plT4W4ZL/uVG1vuYVUxUJi8vS+aQ8GwsVD0n/QoX
Vf1oA2O/lLMG8YWxXbItkJhN46X+VfceQcYwpv2GMWNcy7CRJ00aNLaT5rOdkvBQOARl6R2sN6YO
y6OVN3JjzU659XU+rjVeaVY43muXhwV/HFEfa83NsWlV8ZAkXcP6QSx+hfQtbK12Fmu7n/TOn7JH
JSrQr0Jy3NRxfODsS99aG5QrfAgeUFh4upsPFU3feQaPrAn0uMFlN5tE0+yRptlB63raRu2YPFe+
Wz6wUyf2rvTVA2bn8nN2w/FnvyT+UzU7ejvqrM7vafJk7+YUhYbxk5GmPyMn6VUt5pH87uz3bKVh
whDb2He97VJ8aPW/qkncAkdLhAC9tbsM88idr3D1CF96375n/AtLbOHeqKjfitJezMotuu5pqBM4
WFaz83Tk7+2A1N04hrhW7ESbrcl9dh/6qf0eJjA+zHXBzyQx7/c1xMOcyXzDaiCbzqLJg3VKRubd
l/0X0d/mwSkj/xBqXArPLd7aNDBPxuuTB4V1deUIwusfjIMeH8HVcoR7k3diuFaz+xgtU/Q5W7IA
7qH7J0T45tIAXmaNnP3xUGVABAMxI3EztA25BC+fNF/FWJu9KlT3N8kYF/I5TG/CZ9j187Bfjy6h
ctpPUJUn/pZ999wR2t1nRvjnmjwCGp19u5cVWK7/MQn7XZR9fZeVm/RaVm12KH1NXswtBufZEH4/
icp1jiIq4H1xQP5xJhkS1iM/zARHUDJsHB2uZFPHLN4UqXOsyUqv9dDn57DLknkTOro6EI7huTak
4Ri7Wu9geyR8WxAJxNmTkkonNXNtb1pho3tMLTUKbdP/DDvt5LuKTA4RzIwYFj3hGLZqVhN/WS3/
+kzYh6VzvS2iQlhcQhSjLkw2UZJX3243u3dVVrENzqbIFPslyShcrV/CSdXOs/JkM8QxMd6pciC5
dZ4+pUIDn6qCbpOoVJD9LZqnRFflDTzRfPfjrGOasIpLqZ77e8lJ7m1F1CevJuzhh/UZGz8K7fEh
aafs1C1GIrqS2ORrfXSi+yZmaRqCmkLPO8tWC6H5yd2lgTcoYEAhMOyYMajLRPyodNLe/2LVqS/A
bzYxFaCZYFjE8N4NmVtcyyZO/jKpDo86QSqEj0vRCU/Nzu4t0MluQX7GxS0hxVj2QH/dpYovXLX/
jpaJ35U28dbiHf/VDaE6u70/Ek2ylv7sZhAsWcEJmv1YwZQMFRvzGxrM6hv7vP4va0YGSDyqFiZ/
eHFbmZyymW2ylFW6bZMjObK8+ScDoPlgplptA+yAnalGcn2m3BYk+NjdoPOaLa0PTQYBSBINeLwN
iNHMOQjglCqvjZyi4lrZNrQpOQQcEzM6rahi+0lZLvbWdF9tLqOo2yB93D9Da/opUEcrYWN7VPEu
rtsbi8D5QzmO3XEokwsxr/HKzaBYNZNgNa0aeEn2RYEVqVmgbUKI8FaXo/xFA33cSVw+d7U/Ibm4
CZzK2PvwuHesm0XKm4ha/zD34lAP5T2y0Y1ztsVnyg5qDKNLi1l+LH0n+duH07iKeGMAgMz0wfEb
fVBu8Tc3kXfMkebOrVPF7zl7Ohhp2AtjtjFgm/XJLpphes5tXYl1lNrdiUa36DB3ExpI4oEmrqTx
aQ5H/l9Y1iX/QJeBG/xlPdt3yMwu8Q4C0uMsDGnxyjEIUHZ61SQ6sAPceGOCYdhZdUFWqex5qzWC
hLVNYGrUAip5bzU/lnxKSP4pdTD+iORJaPqSDuSJUot4pkGQQD0csrMeJkIabQyTNGp1cZKT1fzy
K1TSkWTFH2qvkno11qnaurUaaSWfAzzYTD/TzfHUjRDGaNx5GY0jj4MbjevFt9197MlhTcIZAOko
7I1HWOMQcfxsKQxuN2FBSEw5lneLRjIyUef5eGiROcl47vaLCEnxOfG6mujW8qPyj/DbZCes0iaD
KQ9l5OVkqWnYS7sqXkvNujeoLIUgAuh0HFp5GFiLf3Cm6qMcRH7J/OR5kTp8HWt46RwvBBgG91uq
UZ2M360CvJL3Zhi6p3Qg4Zvxzypbf+u02wArpCt2IAJb2hTqJlnxFFqDv2X5sWensr83+i5R9MCb
tHgfSDE/GKRfTse2PXch0jSRlouMi+BP4pmGHnXtviPtxR9RR/JOFHPMEsUYTZumkMFj5hJXGD3q
b1ZDSrx7YYk2W6mxZ9E+L5ozqtA92l38CHXC5dEdK9YJqfRyvUo/AAvjQmhVBWe3eiTn9uoby6xd
R+IQtYXYe704uRbrcGUTUBVsKpDfUE1DCzfJm38UWNqE4GIUVKcfdgqi4Tq2hx0WzAsnXU4rQc4K
CuLyesiKv2Rtlw1T3nfZB1910r3OqnlamMWuVRn9bgIMyzHIXlWMQOik7rWM6teGS/apzrMfFQui
wZqfDJ2M9Td7jPJ1bFXcJmu+fKMx6a5sh/FY5EmL1QBrl9WO/pAnndjV81xvVEFgPGyn5rbUywuh
rWhHCefdv5+CtU3sROb+I59ktSpmfcV3aJ4b14VmX/MG9akSWPkq+baCPEeZvbfNc92cI80/O2dm
K+yUOhReYKsCU36TegkBOGma18AnmVcGibUXOAEpa2kibYejbUx9rURVH9kNNCuSk3LlmRpNnt6q
RztHuSnuO7QjleJrd+kOqROOu6IZoVCmtXgep+YbqYWOgZn1qcILicAVA5ltEERj4J2GqrMfnNin
XKBevG2Yhp9hY5nDpPPp5tc5q2dVt8MiXM6yIdBF/EJnl7kSxF7YM/SMFusS/T+dQ+eJ2oQNiq6P
Dkenf6O9+pHOZYI5Hc5lUVTdyUxhH+2sslIfnWEPQubLpZym6Dvu1MdSyV92u4wbr2XAWXlhPSET
2sMvrFPuvqFXvbhd2oMojly+qJPQB5qaov449+DulHT7zVyBKcEbgzAnRQqPs40PcW8dZkliZBXa
vWQ1uRgbvnqMmEvS/aW6QmydmPwTeaKABidqi7DorXmjjf0TZXhMp+k41BEwsSaffo7jEN8mSn5+
Wyjtm06TQFPckFZwbEnMoxntplKxCCf8Z1ND/PMb70mX8S+p7Zeqy9KTr3ga8oUxspvDlzwrugNJ
UufHJNFLyfI/THXw1sUA4QlofYJNmx/s+0nHOjLWO6GD/X1Le1tTlklBAll0wmBOqS5x7RyjGceJ
TKzcxK76Nj3FBmWKAWaksPek1m4VDx+iYkysTYvyONZwYnTOT0YM48TP9DOY36s5nXfSUTeGdfeZ
Tcz9GFRyWVGI9yxoc9hRBmp+KrdkSo7SYN8nZba3u/lOarmPmpPgV4sdfMeFeYmfb9jZ4/3PFPHA
Ng1dIy6LEjx4/AJbum1OTV3WRMG5EGVFuY8nrsBA3MhoFDvDHL4Ok+d4Lssr+TVeWXHKbqwbvKmw
Ovhpx4eeBMslX5hcF5tUDysMl2Ww/BcS1NY7d+7+MhBcPNJUkvwOJ+b1IKr6k2eLzdKU5kOX/Sks
gfg2hPLXIRope+1LtLHE2JyKoGjcte81NkGGodknlU1kGn3j2A2O2YUaW5KYYfYHsFzzX9Sd2ZLd
qNatn0g7ACGEbtdaynS2djZOl+tG4RZJCPUdevp/qP69z8nETmdsztWJuqsqYxZi0kzGHN+3LezL
s74E8Oy/TxL+v9j6vvAkPf/R7N65w/8Pxjx7eun1HOKHL78aSdD9j/zbSCL+l4TjUozUGSeSweL3
Py49gvwLvpaweMEuR2HSs3sc/selJ/4XwR+J4EMKqUQY7Y7B/84jsvBfMQkZ0o+R5Pjv/10e8WV6
GQg5jtcIJqiTIKPA1Gix1QLpayaP1b6JLVv1hr3Da4071olCVNOqYZiAPA20twn/yHj/RjrytaZ3
x7fnafkm5LpMTJTyCIvoWmLjSspNeLa+/63PWtcZLRY83otUwl+m5clVWKBu9tnk+M3Lwms9dxL5
1kohURQj0mkO/jZrdFQEZx+/tpF1ft7vfCkHneEZJG0Yf6hW/WVYvAC1mCh7WvjZkCjU4fANe0GK
/BGek5csOi04CHh2fM/jPms9nIdg4QwzBU+GMGOKmwtjyVu8vldG3CWVhm0U2xnlnikIkHjCmaKf
0BK3R68hd0GlsJddJhw5IrDGeXCEh+d6murAL4BcM8GY9VOHAzRPk6kJ7uaRyAuObMlb9oivDYwT
n4PKxSzXCcXrZvqMw/9BQLLsNyxOfDYLLJRMi6ax4eLFEOo8w7s3/Dtf6/b+759NFtyD62pjQwRx
N+pTN5aBIN+PP/w67oRnVkItAts+fE9af4ff8DVUFx/8mnaiE7MEDjj7mqVsl2aVPC1D9sYr4T6s
//c56P8s48SJTuTad+ZyGSFzATeuMcw3vDqo/grL7xtIs9cG3YnQHMYQJYXiKYV9Dxyegyu1fPcZ
ll/s4aBvSjZoXHHuXcQlCsa/tGr0WsfxFvdypsxz3kWqgtFqYshyYSSK8SfK3gDi/n5EYKH3snFh
S7DHSYbaVdzqxWZQ9DGmfkPiBOa24ISNEiBooWChAiXwpSbL/zp+vfqO91qvncBEOrQgLJARLOOE
RGl6MPzEa2X50a/j+9/6LDR5xGbSlmidZfYTbCVvUS7lOSZOYDJhJgsNG5TahH3fFvDHo4B+9uu2
E5m5tnWEjJVNkaGwZ9HcJicWorrNr3UnOGvZig4C5jWtIvEhSwCPL7pHv6adqAzqcetCu+55GvYR
5nDfi0y+BUx7Zaa4wNCKQ4gKicuaFl10xavodtbzG2birzXtxKXZxBRUxWJT0DTCQzaWt9WSfPca
EumEpQ1NMkMowdMauBJUzc7nUTh98WvbiUtI2/NOwCIA6wkfwNhLfuKJ1nNMnMAc+qVpG+QL0p4s
P5D0eFLh33693r/Cs6BEdphukFmhZQp5eTPdEoXaZ7+2naikcONpE1xX8b49mqu6ENPjBGNev/Xb
hX8KuIcBNQJ7gCWU36qIP5gqeWPHfG0KOkGJm3Jn9QLnFiYgwCI5vazxkOd1KIykE5bzRouQzs2a
4vHpnA4ox63fcnd+pd8uthQ2AzKYkhY2fnD1C2V+EFnuN7tdammVoda8V3gtmuPJokgECWWomU5e
EyV2wrJUeP+J2t7i8UX/VUO8S03htzO4tFIlEwUD/N3IokZxdILk/FHW0ZvO04iSX49WeN96GT2Z
bLMhw0xMpUJF0wT+AJKHs19oxk5ohjUzUneYKJDcXxR1+JcqPc8QsROZKtAzDygmuOZkTvt6zY9h
pb2OstEub3q+pJQahI0ghOqtase/IHGGGoiQNzAZr81wJzKrbst7HmNJaXpIG+s4PMHdwHNTc+FC
kKUSildbSAptez+q/K9JC79pKByb45JC0J5jnNMQh9n7AAm6T2X1Fr37lUFx2aJdGEKoPxqb5ln9
GK3iHoW8fouVaxO/onB7iBWEEUWHt2c7yx888vuUwtkveQ1nymGoAF1bwksDozqIXx691hPhhGUe
QmKJZ6g1BeIyOqytgQff5tn2/hGebZhKR21AC4xIIwtAIUaKV5nmLbDIa1/SiUucBMEiSjTOPn38
s1xHesArQX3mNypOXOLdJdYqLDAHGWrsYID8pavtnV/bTlzmDHZFHcGI53S8CTUoLEPhd/4Wzn6Z
wE+tymWJKbgFP9Yl+cbJ5rfPR05U5nAEiXM+2LSMZ3LKYih0uqC49xqSyDnHztSikhC3h1TW9l4n
yKDEWr8hYnxlnrjSxb4yrC0otgbOWQdSilgumFkCv6CPnMiMUV1Vwll7hY6DJKlapuoEjU/htz1E
TnBCsx6EEIlv6bIBPVHRMfkCM93lwm/UnfCEbQw1ErZP6dZEH4ko7+PRL3xckfUY0qlcVYSsMhyY
iqUID30Y+GXboOJ+uaoMfdWRfsOgsJbf1bY4Qfb2xt1h/2q/OaMAR/ZiwQoghBIF6WxKQKxqZwLN
2fJ1MdAeFsXJb9CdEOWoyRnwsolSvS4/o5E6I5L6zUWXuYtyK1j2QOqXKgb71qBFJToyKl7ddlG7
CpWocbs1No2nNkgh8F33ks8ffo07Z1pNeit0028prHmfyn75u2v9Lj7/UFCe7UBw8M7ZzEKs40v1
vRrjH7jLlge/XjvBCberqC/XbU2JafBumn0g+Ve/lp3AtPDvho4yw9ZWQj5VQgy8Kc854uyaFemL
rt6wXg0K3jZrMkQni0oYv347kRluYWUBMd5gN2sfVN0+7NWMfk07kRnnnZwhYbApxIfveC0eIKHy
W6xciC5K3AWKonuWdmOAExbkdSnz7feOJHl+BJrHIMiiGTHZdeySZOQxsZ5HcBeXm2+wiu4jYtMI
xcU4NF+KkfvNEpeX21QgDyakxYc08UOpxJetiT1XqdDZMUWBPFtciDVFtThKlwXQRkXOP3pNk9CJ
SbWVfC8PYykoVVerJHdbMnkl7iFvfPklbdG3BeGYgTBXfgw6qBvVNEeeA+6EZdmgGK5dmU1tU9xI
OHsGarz3GxInKFExXDTEoGnIPv4q+PoguSEHv7adqCxyyGwZigdTyL3MUSD/GMvpk1/bzkY5kyEU
3FpcHgr7rWq3zzKo3uKj79/sN/s8c6ISJOACzp3IU0OA8h5MnRlmQebRq9//AAGfbTnwB+E1y2D1
F0/VWZ3N79owf2Ol2vfD33Xb2SeF1ChRFRuOJ2UVfi1gzlD3MBFWzSFG6EcAbPiFkVusx3qLIv4G
mU6osz4vUGBVY/bdb3icCM1GBpn+hulIcPEWK/+4CfmXX9NOhMZkgKEAUD0plH33YEMcgybxbNqJ
TyWmGTXtyBYqgoIYkZyquvNs2onPkhdA9xTodVvAZgVuQ8gvNX5psX9q0J7NRZRIDUOuIdKGGBTG
6/DZvKibwL5xWn4tipwIrWCpKKu4x4oY2PFzufbDjcmK4Y3J/krrLrB0RcE5jRUunLWg39QIPzk+
iy9eM8WFr3IDEdi4n5RbY+6AFQH/ok/81i1XCbRCu7eKBM+ZyHPCKQCyVJQA1H4LLnU2z2EMStJg
QUzjOb5hO1AlDP32tx3Q/vykElYsE3mNMQGN7hq0KvgXDvrRb7ydyFwqsS1TkuNAWz3UsvtixuSz
X8tOYGK/H7I4VFs6LrU8N1NdXgFrs70xJvtv/82C65JNGV9qErYY7rGAqQfcmKv1Pfzux/shT/L8
5PMTuIt1K5fYDnOEn4Ayg6vWyk+0led+TcuX3zRvwx4LeY7RsfRL0Ae3pWV+aRVXxwSWfR2PEo+x
GSzVDjNpvk228FsS/2EZP1u2RiKgj12QFWewaCqpPGPhW4m9V76oq2Gq84jAcgQ7vxzK5iKKCmjT
10MsgsxvUXR1TBOUuCAtl0gwN/oB/pIfNyu/+3zNX5CooAGslMNBLw3rKbrgIRyhg0KtXnPlF1Dx
RDKu2gqZ8SoffiRF1B+rDbUkfl13Fhe+oJwsS3C9IvD8Azm9/qhI+UaQ7ovIb4LURXAOoBDYyu4z
sUjuADs5z6AG9uy3s7ysgaobK7AoghcNxXsuvi0CRX5+g+Ls/KwEPFdG6LjJLazuV3Ao4Jbs2XPn
aD5OU0OVRdo9K+EmQyAF6lBg4Nm4s/PnQTLOOajvaT0uu/kc6qvgJuQ1EYGMe7logcKVw4GORWlm
YWcHCSNch7yCEwzNl03nQTQBQS6idHdFXOfwJ5nne5+PGe4C4+fbZ7UmKsgYeo1qD3MW58W3WpZv
IZ9/P8XDxJmGcLCC73IVQmA4bhdJsXOjePPzzx3//YoYJs4sjABkNNj5ITVaYY+HerfsGpWPBfzv
Z79n/DBx5uLKUCgra4zNsDuKMh2Pl0k//pu9+F8qscJ/vAue7RYyAQ61rlHvoVGIq6GOXIX0ypCH
rnQn7zQLgw1NSxIjPSS/lmb2WrXgbfFyvtC4KOYixphEAwE1CfDfrNVeCwssT162TcDXrKd4i9Jg
sPpyWTd5FunaTyYAQ4+Xred4sM6ho4/SKpBPK0pwDgmBHd2fZ+MrM106EVqryES44UZpAf/Ii4Zh
sZ1hm/nOr3UnSBNUtMIWHoMOh58vSi89Mn2s82zcCdIFyJWmGNF4jjrVYgyvQOp7+HO/X4lRV7/T
FpNSqGDgqdIwNzzA5Wf4ttYBionCcYS31p//ltfG3glTu2Zdxgb8LYsqy+u+DuYjX2EV4Ne6s2c0
Tdl3JcOkXENrj9MslpNi0Yc/N/7KALlqngZnI2LAHkjh1FXf2/xbXAqUsAv+RvuvDM0vkp64JTPP
9s6r6UG03QWhfjcYVLa8DCfOs8CoecF218IKrunYRSmTt+yXXuu3E6u9oqgQhHlaOrb1Deym3+Wh
vPvzkL/WtBOpOFXA5lig30VdwrSxA3An6KSXJhh+nS8HpWuSZIVBPQaFVyQ1Nbmsg632C1RX0VPS
bhxhco1TQNPcjLR+L1Bp7hdDrqCHwJQ3AGsFqsmkuBUcEBg/PWYYO9G5VQMgUWRf1CWHv5y5kXWs
PXvtxCaj8NzmfMb0ztsY8Kru02onv3cylKW+/JZr0Pd40cKQzIt9yMf8Imlav/M5tCov247gVd3Z
AB1HTe4h681D0Gi/+e3KeSjleMFesBrGNcMDPN/OAqht/XZoV9AT8qxWcyx4KiW0WYKAMdACSuAV
ma6kh+bdCo4FZkoP483ZTO/bnH70a9qJy5oAQxr1iEsJIJAlZEiBGuanPzf+yiIunA1Ua5NMEDkh
LgP2KWMA4ST5uek3v7AX7OVcGXB3BmQMOnpY/Vg8TcK6uA0X7XdUFE54jl03t8BtcqATYMkPkEKL
uy4zXuqb0BX2BILUmuxDY3R3D4O7C0FyvzuRK+wJ6mHpdIYQ0rrNwJ6MPqg5kX5T0RX2JAoH6ALs
kHTuqksweJ+2vPv7z7Pllf3H1fUEaw7rIVi6pZNJQFzZFhCZ4tkv+F1ZTw3PzJ72OMu1SwALz+bK
1qHfp3Q1PSJocJuLcVQJm22v+odPTBnZH36D4sRnVWYxSUL0myX6BjyKmodvHEFfG243OAWZt3K/
w8lihEsMaDhVDJMWv247oUkkTGmpQPC0NLgx9dPK20e/lp2wxBpLRBzvXjWJ+Fr2MYhZ8Ve/pp1N
c6YVX3ro9lNkQwAG0eOczp5KvtDV8lQynOALwvezeHy/ovp0KHq/1BB8ZF4uhNM8i7yBK08q5pqk
otYATLSbX1hy5zibJ/O8igmjoiJy5PX4HgguvwXcFfOMrOgVs5SnGwACBz32d8M6+q2C3DnNkjzv
AVrHeBcjPHKAnAFQGabjXjOFO1HJ5aTrEdYRoBt2/V2pw+pR2hE4T7/mndAMZk3HrMW4gPsM82R2
A2Op1K9pJzD7WU1wyrHgiCS2oQeAhc2VXPJk8gt87oTnkAARVcEdM7XbcsuH/JTk0m+ddWU9tOcb
jH/6KK2nAKCPLf+Wh/bJa1hcVc8WJf3ahRhx4C1uZyLIFTyfhN9UdHU9cwfSJQEgDIyT+HYM5ANq
9Pw+p6vriaqMkX5CTdc86hnAZtVNF2W8lpHf53S1PZGwKhJZF4PSMT9VYCKnMeqsPRt3QhRW+ltt
cpgJrJlMu1DdArzipW6EP/DLFRH1EUHNu0qkbTcDSgP80pFyY9+Iz72Dvz5QhKETn2Mg9Li0PU8j
lvNjUrbhDwWQDQBLY557flknUPOph+4JpfN4doLZYRcDahwApek33Z0oJbndcNccBHz24dndBCjd
WdSYnPm17uyjDdzgo2XC8CB9dmV1+DXpTO3Xc1foM1BRFgXwLmkXAcVDtLzoy2Y+eXXcVfqQCsaW
SYXDrR3ECfaW5ZFrMfvNdubso4C49TInLU97TQtY44KfXACsufitjq7CxwzDbDrWoTJ6Ks6IMg/b
lvgF0+7z/PwlpJ1pAGBkKdIxk3A8LQxcO61fGULo+jRrgOUpFl2BQ5cdj7LahtMgAd3z+6JOpIoV
0BfQSrBRw3UfjPL3RAyeA+4EKO2QHtaaIl0mKnBpqPi+jJ5TxQlP0y1aqwXWGaYEn2irSg1z/SA/
9xsTJzytAhl9lTFWFg7+dEiKq2Cc/N6F4drwcq7UlY6tokSkNeqxbnmtprQX4Ht7dd2V+cDrFSQN
UDrSmo3gLhXzbdP1935tO/G51WvZouAIiBYDenG8jfJQrEXvdwZwdT5dlIdlaPYjev+NlclflfQr
0Q9dmU8HPzLVdUDLgGL9pRIwrxvW3E+zhQPQy8+Ju6eBgWSFnJnaUIIQg8x5HYDW+tFvzJ3wTNrA
6B7vQ+kCu9QDGaN3EM+0flHkan1aQJMMnMj2J4TwHLr+dNLML4RcrUzWyrrCqxkuoVOU3Wxm/CrD
TPvdin4Ry+BwoemEs2g4gcZDmunn0IybX89duUw3D2rMeo0ky5QUaQni8TEbEz8BROhqZXS36j6R
aL02w0mDZHZYmtHPHyp0PX8Y3KIt/kHqaaPjAUbZn8N89hI/hcR5VoEruk7EhAtdO5Ir3bEvUmnP
EXd2TwrnjCTa84g0yz7sTYto8TtouUKZRCU1GTus5OOagJ9S3ije+mU/iROZVVgLGOtJXM2zGbQh
HIWSinR+yzhxts4GvNBu60C0qnX5Iau7m+Wte9w+qL85mbt2P0oNiQAhBSfzIiTAvc/R12mA+e8B
BMLk0WvRIu7+2WTgo+GKlULycJEN4MfB9NvrHspc6WBAFtPCphBfFITuu0pv9LxvqvqN09CeD/p1
dJjr+lObLgozMNnSKlvLa5hyZo8R8H0bqniHoDokMGu/rmJOf65wb/VLToHQ8nILGU0GpvescLUe
zPW252AyiAHfWOP3Y8XvfpETtz28t+e8wLYKFgJ5NH1kWFom4P+Afw35YtotaxQAebsNzTHLYg5d
cBgMXhOBueKjxoLPWkjgpTej4iO8CJ+6MQrf+Fb8t78MGuOXwzYMdGxmAcnkQmBdDjyC6ecPPhMY
Fokvm14InC/h8w6HD9IeYft8OevSa/6CvvKyaQF6NGQw0KdvwZgfAWaBuzXLvU7c3FVkjTpcQGuE
ELvP9Pt4HG77yE/kCQzNy36rKo8q8FDh1iLKrxTqbkqiO7/RdhY72I/JIunQ6xa8hBUfswJX1q9p
555AdQ3kY7ysKbWwkLQgMNjA67zKXQ2WEPMalzWFIBDvpNmgb6fSLz3AXQ0WGCHFBAzdlsZBWB9Q
PnY1x5Vft10RVtA3cJIrAF1Yu/lo1gyU5rckO68EpKvByswAHBaF9BoQA/kuBsD6Qk6L144ICvvL
+dfYIB5bSCTAEQjOWwtQS+CXIoSFwsumu7ZZkz6HbnTha3s7LwW7qLrVbymR+2A9k+rlW1gCogLX
kGlnXg7Ggm9SN37xLp2gRNVF0AGnjNqIjt6Qvr7Kmj71ihxXf7XmsMjo+hCq8XAFYFyJn3Ht9/bF
pROVsgxFOXaYg+0S3Y7FcJXABebP3Wb7GePX/Q6gqZfjjRN3LsYWtZZwH1cApE7V2BwA+0wuCefD
wwxxzU0MLsldQO1R2Gq5oXLaPuFldbnqJjV0gDAApXY2ryGfzlegeW8WtgzvcSIOUB8yEoAPSZ/f
2YUEjZf0h7t6qGYcB2BS97GOw0+cZVcw9fa6KnHX4Ihls+hhDwauNK2e2H4c057XDe7aG9m8rdsq
NHO6JV/bTtyNm1/xDPyFX37EhcIUYwyaNrWGpiBjnJgsPQfECZlqBRlc07WFxkVft12Islnht7W7
QqgABBuRrSiXXQJhTqxD9lLHy8OfJ/Yri6urhcrjEfNt2No0i4fuyDO4uMNp2M+1GHDJlwMO6JEa
9YhR6YgxZ1umTkS+mQvYl+jfhKSrhmLAvtLM4GuusL28T5oZZAd71CwG8Lf3S8FyVxY1xFnXwO+t
TbdlLAjSJWNyi6pLvCn5jb+TtkviBQ/GgI6kYsmuq2i+VAl9o+l9n/nN+LhKS1jjtN1IsBzKYCif
+gBHFogLJa0OrMaoefXf1XZlNilq4OEB82zBRZ0XAwBuZP0s2sCafDl/GkA3uI6ACh1AO4JMYjxv
quLRr+f7sD3bQS2k0ZRp9Bzcn3NN2Fld+glquHDWmW1eaLF2AyZNAg77NFwGXeuVL+GusssEqqAd
fH3Sshqi6hD3Cc8PK7wI/QbFOTNnfRTgQre/ldQxPy0o/z2agIVnfq07G3RXKAE4Mh5NQ7t8At/2
kPfUTxsJiuXLz7nhSbMaUI6abqS/pnkvDxvhf3v12xV2WdVGspYaGiY9lSnuvcMRCjLPxvecwbN5
yInu7NjXELtHojiMxXbTR43fPcVVdqmYr3MsMShLv30b5voiLqTfxuHqujoedlpLSCNVAMRttQy4
+Q/Wz32du9Ku2ACrUwxovWA6DWx5WYSLV1rwF1ooGPRbXE6oi4Dr/adciGsIMP3mt2vWBFZUvPIM
7+qQdQxguic/shgnDb9J6IRmCQtwKnv0m0zqIh7jmzn0jEvXrKnP6KBDDa97YJ2DtCvNMY+NPPn1
2wlMXnXjZOZWpMO2yXekYA8LB2DVq3FX3KU3tsLLBi+kQ9s+TTP9tNWz34nO1XbNHQMlqMWb9LYU
j52gR5X4FYhzV9lVFGImIWg6UIyZ4mRnfsYjgIr8hsTZM/kWC2YGCSG3zgCYHfRH1oje72O64q5o
U1qJLMYkVORW1uRsC4jnp3Q2zQWbQxR1G0QpSGNdjD2y1NGQM79Vljvnc3xMlJ0odHzN5icUFn9q
e/HRb8CdwMznyLIIkOZ0XeL5EDf9sehjv/3YVXUBqtSulkNOUzTtFbHdVQVJkF+3nbhcrCzLocTz
5RRTlc69vhuBrPSbhK6sS+m1muYGY6K34KqI5+HQcuJ3rXVVXTmJIG2f9ndXuQFghoJf2wR+8Azu
6rriQhkOfB+UKOt0FHF9G5nmg9eAu5KucYqEUQXk4cHSXGcAVurYz/WRu2ZNeaCBeILxY4ry0Ox8
X1AUtX6GYdyVdI3gSg45x5BES/+UTeSc9cYvRevquUQ7QREZovIJnsb1YQyO64wiSL/hdsIyBvpW
LzPGBMwvfmdK8jTnpv3Lr3HnJJstg8yrGN+yXwHwjjTQZn07ek5wJzIlDep51RMmSidvjE0eF098
C3dVXASu5Y0x0FqYqTkvy+JDIaXf4cfVcAVFTAJYU+58lTYGcxSYenj0N37FFdxVcYGVPI3lPsUt
H8+ilQDFrKifqzt3NVxrQOOhseg7D57YWOeHJJj8Cqu4K+KicB0txgoJA5vxL6tGenk2iZ/xKHdF
XJEcyZLsU2UKlu2xABj1HOzX1m+3Z86miT1tJVEArA2l623Iq5vN8wGFOcFJocNPEEQQn/XT5WaX
d6Bs+53bXKemoSPNEJaTSHnFbmamUph5eY6HE5gEr2yF3HM/MRfNOwZU+RnUy373ElfA1awooB42
6PEqpq6yqXzUtvIbEle9ZVRd0HgscL6Pgveh1sCVazUcvZZC16WJ7m7xGdjPKfjoxXkyqAvb97Hf
iLvqrbmJ14C1GPFarNXRNGvx1RZB4ne6chVcOWDOMueQ+7VtHh8jcEM/4O0t8/ygzoG2beiaK4JR
p6WNzjKkK99Puom++g27E5vZNPNlgo0KOCshOw4SiFxuB7+8gavgyuyar8OExnWTfVtjCigoxAp+
HXe2zpbhnapQuLKxZgG/lOgaXuzRW7e2CFmT3yQ9XQ0X/DZiPKNgQTQ8zG+2olQgJJgwBNJVzK3f
Se4XLVfLO/wGaKF1lt/mENCNxE/cyl0hlyi1wWaxrwJ9RI+mVzMwtNavCIX/ouRiDXLXLaZkleN4
qLOuOk7rxv1OAK6Wq0VNK5xUBQ79fXRZjOIRzPvPXpOG7J/7WZJMQ+dh+wjDEs6C3+bCtE+jXvIH
v9adSC3hTZ1Uu846lNHnud7O23rwy9e6cq4SUOh2rMFWHPupOVYFw2mxbTyTnq6eK17bWGGeixTE
gRV6Qj0dFrF5jrkTqJA/zf+2+Mmm6NQygOO53PzE0NwVcwV9zeIiQHolL6NrnGPeicjPxip0tVzV
UgRLWGEeRntWheZ6wMs+9XvxCF0t17Kqfkha5FRRZXko+MYOMGj3NA5xxUe82jJdKxxEE8XVKWP0
S9X4vSMCbvoyhkiB7PhsIEJrmfjU9KM+Upr5WT8zV8cTTn3FE5WF6Tos+rDFnJ2qZIq99gzmOish
dRMU1kKdF5VgiLcbeydsx702O+Z6KsGdec2SEV3vbH8xt1i6Mup18GKumGdda14HtNxL2VE5Bx3e
coetr3qjPET+dq9jrp5HAMObtOUg0xVn9DotJJUfiW5ifZjHAkhOaIFJdxbXlUVB92Rk77WmMVfr
Q4ZmBSsSiahk4hFgITxIrjNaD8Tr0MdcwQ+B0QJAHpD3iXJuD3VLl0NA9ZPPWs9cwc+WDCOJsypO
w9awx5lP5fti7svSb6a6op+wIEoHBSZTLPLjoOR2GFrq5wHAXNEPa0e2KIWBqZalPNk8vGxV7lcm
xVzRjxBBUkmLxmlSdmckMF/Gzfqta8yV/aB4JOjnYFds5jI7r+qnIWxqr3M2c2U/M/xy2txC55ol
w12jjXlPNaFe5mLM1f0Mu2q1UBUwpmSGqF7Iv/cr5Z+n4u/Pqsy1WlobaitNEuxTeTd9BYioJAdU
HHThaWwr63W2Ya4KYNBtrkmA0dHB+oTKgPFAa3r/5x+w7xy/HraZKzAiA27EdsayTESvj6bAHltX
kedsdzVGgpikWQcsniIK1aGBg+RZz0z5xuC/1nfnRLmGphAjEFaQZC9fWaav4ZLut365qheIo8JA
4iUwnVd6hPvybaO4l8wSRmUv9/CYwkyjCTEm20ZQ9VooBlXN4HfbZq7YZeRDEzcVivaqLVwOEiVH
1PrRepkrFGk2QgwpYQIUjMMjpLnvmzgoDl7z0JWJGNDi+24ye92rDpDWlGmRTW9VYv1TcvWbWe6a
AG3FOJbFzHGtMb007yZFlvgQJHnAz001VB9qkhl7aBKsoEeZF/HHANZ484lGeNQ7dEbn02mCu9f+
50FQOlvajL31HEfpP+mh3/TO1bSpRG5EzXhLxHVaZtdqEMN4KGTJgsM0Tio+FL0R94WadH6kooma
d3UTrk17zuZxmrdDaze44cLxqbQU/27FBaXkNL8optj+tEUdJwfYQuqTUsl0MTcjs2d5FOjx1Noa
NosWiPsJNusTlI/REtSQi0xFfMhEa56arRQyTZZiNadymzN9ZFOdfY1m29anQuvl40parW7gqxZP
h0x2eXe0dp7uFztv8U+mTZZDy1Xq/rJuzPLeAuvHb8tcS3ENXdmmrrcIUIYrHdS5AsZ26+sn2CrE
y5VdyqYxh4VGY7YdZN+3K0DoBEDAeB0NFNAAQMn1DGjtTcP4r6FwRgurbHwHTKsuzpsFlX2fBsts
cm6trNixH/pMfQTHsftgGlS0vN9kVFUHHYq6uEwIL8ltXfY0PCYtynSvgyY3y4eo7+o1PORQeERY
wGiToNqzAq3VHCtdhfP11Cdr8fdCGW0vlNViosiHiL64C0JQdq5ztk0QENGJxM3dxCfVwo+Cwn/y
wKZlpnf9ROrhAid6JQ9mbeQA4k9ltzPQZQHdPkV9Vg0pz1UT/T3WwdLFh76cWGVPA4kHKeF4rocF
xIPJ6OTb0nYZ/QnSQt89hjEsna7bKlrq9wGPg+SqX4LEvJ/kNuMDyFln0wHU5rmOjnh5stveSfgT
mGMMu9b8cS6nqHmvykiW/Mg7ILfagxlpM16DJSDkk2Y9KuqnQW9Z/q4kGGVcdwp1JvMta9qDgH3V
vZoiurwfjUF1VVznc3lczFIP35NmyfopHbsa3v5h3w1XsHCUY4jTdSQFQeZ+nR/qrETBNPRGFX2s
sjxkp7ZR8tQPLSlPwWYovnrECSh9NW/yI9mWckPduRlvu5h1t2ouONS9yiSfMy5bdSlk3KOEZchU
v+EHBWWFopaON0chzT447XmDUaCnkC79cBp1VHwiW9MM52FigkuUWvYB6k9zQ1Lbt/wD7Qy9GOUc
dsfaNCU7UGum+KwJlZaHhAMnfZBdBUZmwqOsOcxzhaLbCniHz6aoF3uQSip6MAEK8fVA+nMJSMYZ
1JDxZ7xiwIyi7bfmWOdjUZ14tvT2QKVpz/t2Cf9aemGjwxC1rYYDYyGXE1jHajpvIx5+L8Y5AAm1
FA/QlTUNqNDllp2imKvmXdO1KD+f+00dyBwlj6GNhlOdiGU9G/Byn9+uKgnOApAd6gv4pg2fu46q
y2LK8y9MU/RKayhvj9UilvBiTLKiuW8DILyOOYU85LRVpksOtDVJf9dZqe+qBk8+h37J6Ic10zI/
DSUh8iQqWYLcZpqLJtnau6wNcFmzUZDNp7Ee7quhE+9sDMLWaQ3jpT8LTG3bs7Gndklxeo70Aa/G
049e1SG5Iblu8gOsdbrySpkJ5gDNlE3LRV3q5thnQVW/C7esHlLsuXa4gd3hRS2X/gfdFEbHqPI0
BLNSWGe68EI3dHyqc47/HaXY3XgsUQB/l+NhSR4YsdGHde5ifQn+UgSTE1UO0VnIV/k/zF1Zc9y2
mv0rt/JODwGQBFk1uQ8ke9e+WJJfWIosgyDBFQS4/Po57eTOxB05uldPU0nsUiR1s0ksH853ltuy
I6U5eLqFx3HetGO5NmaRzlmjCqO3yJuZDrVCXHIctiAYJVYwOl5RVoCuy7pFrat+niYkP7vzct/W
4bThEH+fSS8v6pQwYOW+B7XWWbQEyk2mYG4A/DWlPlPBGNTf+lHVfC18w6c4KsOexk5Ty+m6i3KI
vAVbKvzpAXyHtUEZkhUZ/axM56q2sDqaIrncNH4+shSKGIBErumXG1CuuIOIiagtn0w0wCobiXiW
pbLOx/MMtoVw7giHSa3GmbI5CSVYTXFpgtJspFLIto19ZlXM0LQ4EJazta2K/nM0I8twnPuw33Yl
rAr3/TzP/dVY1W0GMT3cC4PrtpkLc469KPPP9RDN93PUErl2FvQQNkXooH2YlB1DLBpCaoJvggca
rZDIZRmQLVlGe2XAM93VEJqUZVyIjrWpGUDoOh+sjCRioYhbHDCiuvM8lBIdmrESsJVAVM9q7nIy
XtfHlLRL5hcNS0zZki8eB4kSOsVKwGL+SAG4D1ve5erARMj9FIxuN5NoIA8klVAdrIZGfCtaZ/gM
JfKSwmUXAz2Poi5xOGiZOB54/FpBjP8Q6Ma+RIuaupgUhkdJFmX+rpWshQf/OJ172jU3soDiJWl6
sFvbsmAHba2tY29sqgMQG5EM8AdPSKvcnafr6DA1y+CmYxggyTDEDxVPrc7bLx6g6KuyafOpiL2s
DZrUazDub+B8pb1tzxa3jieu3XxdqDIqkmJU1k87aoInkkUBJMPOMC0JZrXnxA01HfmMSWWydIpK
pzsTasnBBi2WZl3qTHob+EcVbYyhpw/K03BEdxdS7HKGAOHECY3XxWCR8m2TF8uQoKva59uwjPg5
UuQ6EzfSUdPGzwvp7Zm0pDVJP/XzMMa9O2t22ZY595KxRmBRGpVKXKuuDbq01a68E7TXKnazkQ2J
LtQQ14b0Nu6DoBwvnCLiJpE6KndNrarqMHG+qM3AS0ffUEoWk8BnCL11JlCCiHCWbB2GrdNsZVFw
ID/Gq2JQVr5WxNb1uvf9QqeRL8i+nJpCbkLk13SrZnRlqoJQJ8yzKKd06TcPFunGNh409oB4JupJ
hX10kGhuxJB1XBVlhyBbyQqKlR7ewGWaTyTUa4qKI54wGbOYzQSbtHXD4mJSeRVLtxxdZIHb7VDi
DMFHwmPWEBbjnZq0j7LLycjHuUVsMJt8tp2kDYHCtAHMPNiAfcx4BYjqzgTDzevBNZW/z0zui8RO
rTbnw9JnNgm0QKBS2+VOsGZtB6RUwLucmhhFjBh3xK15l6ihKsp4ostUrtswGLoLZnNjkmGomNg2
Swl5zCSjnO8Hjnok7rrWmm8zVX4Ue4tCtJ9FET6mOhtDlXadoG4iCWoHSAknt38I88zRaUfCzKSN
QFAnLmjSd8DJWpks0FGdoahH+4n5mf06mhBUi8bLXJmMJUbTIeBddAGp6ZJtHB/F1UY12p/vor5X
PsYyHd2kFsNcXXW5ZY+t31LMkdlpUKFEmdMlIdQUFQw/aCNTrcFW3DAHDbU1yyKP7JAFqaKUha4Q
NwKmzu5FFfkLj1EOiG1VE4fiDlR0uAgpDhlpPo5ZlLQqIg+GO1MJ7E0GZb11DFI241qibk0iX1bs
QsF6JU9KqWEobCddXlo6wN8h99CPjIMFHmRbP8pLdejykNxBdGx5gnWz3nBKwstimt0hLYJW6puF
9OMNrtv9jYUZ+L0N+ndy5y7IQomhtwjty2LnkK6Q5g2cbqqGcU4LLjX/DJw86LcBnn7Jk56TSPxm
qgHJqIuE/UQspjq688NmKqBPygN35SAUVyazM7j1WtQQiqSmH8x8AF3K9IknatqlyoCUmaDod8+k
qCeL6ler+lCBsvWApn/oxk1rQKPu2mECR56303NE64nkcM8Zx3qrLRborVZD3ax0X8L2G9dqI+TL
F34O1zdsvSvDOkddYh0vp9vGwDz5sMw5zqp0mstqN01+RNOeI7MpzSayhCkZqOclCwk6bytHGmK9
sTSH+mwY5mFLlgDHwLFA+vFnPHPmH5AkXvWvbY0tdOMH3tI9lxS+yQkLiJiuZj+fyTWzjslXYLxk
YVoXbrUOPE4eG0qGi5xh708p6YyP00I1wNiVIS0hVV6XLWlUN8ZsWz0VLA29onZ2UQ4bsWsUoswk
CNqU/X1YLW17XoK4iIrL1hOgj3zo1y5e+aLOFhSYVZUzdV9QvzJnRe3z6NFRvtc8Wlq5wSWZhjHc
ziRkd5b5rMU4U+1lY3tfbnvk+/gpympSJh2kq/VqMlFNE7i6utErYzBNa2JJlhEcitk4Zw4PsmHv
tdBzJ4vqVIsZ0zZL3BV+BGtCDi8xvseoj3D/wUVxLqWbZc4VcqFQDhSZgxmEh13kgYJPNJ7Tms3u
PEITDh5fTILBuDBi9fo7b1ABBh0CMabmqW1MMb5E4FNnL0OZkeVrZDFy9TdKMVHdY1aj6nFEjcIg
S4yiroln3kxspbtjRJyU0Xgwpe6LVE3YveKyFzjcCjnIZ68KgscJAV5HVL4VboC4eI4ZAPn7KNam
wp45p8zB3xn0rKUZp0PmjV0zXxEkXOZzEllW2jbFWpDXeKgmRHe/wKGpSWmhcXoZ8pmCYWq0E62g
WNFlymQ56wSSXurGsBgSLVaFCQ1vi8P2Z1siTQMgNDzXK56ibHShWwx4BpfDOLRq9h4JLRhHpdEQ
J/FyJcWlJSMTr1hmuzodI4yldW46Hu5C37YQDvvR1EdPUd5TfWNyIAQ3dcNblWg/qAVOGcIgSFgx
LH4c62i28gkRMoJz1cCWczzWQB4W5J7c0jqQxYZYZrtLRzNCU4sVptg3TTfeIgAVia1tbXLvupWl
RXUKrMB9NYiTJCvuwjN9C7cmuyQ9Sm57q2ft2thfqkrtZz1mdpNrwtDmWug3WBaNbjw2Ynp24Y56
Gxph4HPrtLoHSd+wOlWN8doDH0f5WtdzpttYU9DkUMI3JUYhQcRhuR6Vywt8yhCyVd1eVG3YbDEJ
zWPuqiyMmTXhlgZL+K1wOY6rgau4n8xolugVKyVX5wOeSlvEZWeAUsfzUDUqXoqR4UmYxb9C+jXc
vOfFm2IXjzcd9eDZlPodvQqigdYHhnYdQ+2D7S0Wqvb72DrKUKhoNDY9JF9GbE07yANWUUtZ+TIR
UZsVKPLaQ7xhTiLMLRTYSdv26KsMjgvX3MlX/iWNEG935SMxq0kYYOg6WXBIVqlcBp0flkn6Guub
ylkMF0ikX0icP4cdg5byfDZGFDFSpcbwTHtzjzOU0zCpY6TKBg++0uFXNjnu8OQSrafLnMNifA1Q
F/oI2vgZPsJU+0gCg+1WngQIor/GS3T+mQ2dcMA6RIjBLQchEtKYqivKrRuMFQLTTdgELEEblnwm
LpCneELX9LYkHKgM3AkynDSnoAl32G/gk+7BBWoHZL0JEGxWsgh4DrJlEtfpegkPFCxz4CzYCceA
oHW9tMsaGHSZSnTZoSf1giRywjOa4IgX3ox5F/HYjcawTtpQy8cA/L7d0GQ9TQStwvvMhLCB7Noo
v+tEFzyUhpd+QtxSPsPXerkNoXjGRY7Y0HHy8aLY5iy6Cmwmv3DXKJI6Y1nv8CbzFZuZs8LCWl6X
ohgoiqVprBKThXrji2lwd1UxwxrSCzE0krb0ob0vLIKQ1gvKALGGLqwV2OcM0qfGDEvm3unHJr8V
R0fDL23Zosyh6MR438A0FfltBd9QtGgIdingNSGODjID0HZRRoM607PvrgrjgJEicTu6Vd8XZXgD
fYc7JtyhWHUz7Fq1SeEL4mdpb1DcdxhgDgGU5qg+9iegSMky5RX0U0BHYl9OqzJqLqjP5/uRlmYr
VOjOh0E0df+iJzfDZlENg9g7s65g7+6GkkU2LuAVfDW5jKkkKruqiz3OHOeKdXN+PrA8dBMxtHy3
hJOT7XQ9QcrWlJmQ95VAet5VFkqPokYldkqMFOLa5RQJTJE21YWvLYOWXmXNfD7hUL1j3dgd5ox6
JsHZCYQZP8NGOuBIVl7Vnhf+RiqlZFpyVCZx48voFt765R6t8BaMLGN7VJlWTp+B0dSooB04+ONo
UzTDwel5gMZsP84PbjOOu8zpFxarKCsuWttU3xThvKuBQxCsFtmslupQWRz4DrYPoyI2CzFTMpcT
zvl+rRzwnHw8s01YKKvzGIwQmd1yX7ThwSkcuVdtqcak98rJ2dPMmBZ3kw+vCBEsReybIecxWby5
23jgSz2ZcJpsgjouu5R0pGdeFl0bk8MVD9zNcEqxbC7nmsmWnik0uV+REMKvQzQsnuYQh4t9nROV
bXuiXH/jesFsNnAs6Id46EZ548N3/dobsryL+4zPT/Bj54+0Hut9ObB65dZ2PefAWvz6ZWSYErGn
9fiI/oEXZ5qhWkO3Hitn414InC8vGfBvZGdpUARWFuXT55ws067D3nkNc2Dt7KpgAkSqgmy89iK6
7K3mvoznLFJ70W5e2mWMhxlJZ5PnjinfDBEyc5LgiATnpBC3VIn8kYQYXDKUNUyZPN9skB0Jv/Ee
vmxtMlQlHkUBR42LWSh6EYhlfs4A8t1XfqYv5zYayDaqyefIneN57L/5wt4tShEAy4MQ+8JfQN8L
4VV38Ls83+HBOHGr4RcAg6CxmtNB92MV4/b795mzTDYNUDz3iXGUhAkSMLZvbAFXErOBAYNGkmN0
E+HQfCkjE146rKg0dp1Z6Jhg2GKe6lldF+442fXSMq9c5XIG7mpdr3uCIYFLsXMzBnS+cq5J5Aw7
wtwBLgXZWL94/jK/hrNtXQCQs99hS6jCbzVIfV893xb41aCzZZJh3c2AewCaBxKZ01sqAFDDO3w0
Tx2tKxqPNUNKi+r7IUubiBd9TIWfTSgO5+nMTJMsEh/4/B3sfdiEiDGnFjiU6vELIMK2XtugC18x
seg2CJaL2mHVRVSQ8pwtvS3joGXmsgsicY7lmv9WVggjf4d18bPGIfuxBQeJ0qBbX8Lvk1u6gyn/
nDCwhD7GH+AnxGjlAtqgZQ3GCIa4Y1FuKep8iNBFT7X+Qrays8WxeUiKbWGxHBE6fswkjp5qnjvr
yUYjNHg1Tcfx0yI5XC7G+ZAjCT2VPRPWzHmGbRRxcxkJtzJwlz3V6IR+iLpITxMtYMNZAPCGV9w4
Bjdudkaj4vFjvckTFt08F4Ba8gWsK0/HiwiunIB+bCSeSp7RXIKTbY2xIkT2WztWT6QP33Ms+8ko
P5U8m5qrjOV4bV9kDzpckoJ/zE2KniZZSC2VX0zo1uZO/cWv0McS9kMqP5QNP85NJNrNDJEn4ObV
ECX7Y8DQBH390IM8FTyzocsjnAqRNlHR1wUNlqgj08ca2KdyZ7SO4PTbHX3nufMb/I6GlAjlfYyE
5h8f8Z+4szjZTBXz4TyPWK8iLXCA/owWWvcxRsKp5pl5MwBEfRyEhmRnBFBFy5aPvvjJaphjFR+r
soHLnNEXwVwktNUfElnRU80zaM8A3gM4HXjD9BnQYhJM+cPHRsqJTCQc0CtzYFO8yvqZXcky9+Jx
EeZjC8qp5Blt0SBa8hy6NgetnLFzdrzIPxYtR09Fz/7oulHgtkgkZMBm0bsAdQHn6g/dl1PZsxVT
xhfkEoJ6F322HXpSAOg++NrBj4O8miAyBdINeklPt4qblarJx/aeU82zDZYu4yEuG1jueqyLL1HZ
PH/sjpxMzR5M8MA/JoZyZpZkZOW8lVov6cde/aRSCWcQC0QGpnJhIo3A8D4l0Fe/s2Mel9Q3eCfe
ydT0geNAfQKTXzUa1I6CZfAE7N0JtAvWoi8MWKso220VkOkPN5j/+iGfVP/zv/H1S9MCM4DNyMmX
/7xrKvz738ff+d+f+fE3/rl5bS6eq1d9+kM//A5e94/3TZ+H5x++QOQuWLLXaAbPN68ahl7fX1+8
Nsef/He/+Y/X769yN7evv/7y0ph6OL6akE39yx/f2n399ReYGv7pkR5f/49vHj/Ar79sX5/7r//Y
afVcf/3H8b/zl7Spn9W//p/+y2u9Puvh1184+8SjgHlu5FEWghmJhzS+fv8O/eSHHhKBWUAZzl9H
Dm8Nznf+6y+OTz9FnDDwbgHe+gTS9V/+oRscAI/fY59IBFPCkHjUDaMQASz/uitXv4+K3x8U7tIf
X/+jNtVVg2OR/vUXvMmfxk7oex6klhFHejCHxUf4F4afJwDUVZWzQ5pwtYYEMFj13H5xyrqH05Jq
NsYHLtCY+z/dvDfe9rtq/v/GLN73ODgZ1JK4NYTTU5JuNCxh2+CcDf9N3V+1ro7A9hiz5sEPoupZ
1blz0wCFRlcgGwDteNNsE9C7AGnbAIelurHNymvJASpDtLxcj5CDzNGkX/fKbR4Z4SJPObCXV2aw
+yamnQoAZdJ+y4PRvZuR3PXNKcwGbH+IzDNiZtioleY8aIl4qfvqvveOXctqAQYWL5I6j7NTyysV
yU1dG5wIAoYoEEvHYYh9tzv66DgQl3Eli9/v1H80087lS9/o5ttwOo9+mHqX7Wt9O/Svr8P5c3v6
k/8fZ9xxxP/Xv8buX2bc1XP//PKq/phzP86v42/+Pr8IwVRxgwjEfhLASe+oef59foGgd5woGNPc
5T6JjmXRH/OL8E+Eunj8EVA5HxJsrKh/TC/ifwJp32UR9yKCGQH117+u8N+YXd+Vl/83zB1K4HCH
f041cA6QLsBdVu/9vriAoCyhWQVkxb1AJZUuE9+Bn/pYwttg8k1MexgOR1SkEu1WkgVQELH2pZ6y
xGnZ9k/38I2J9720f+OKTgVzkz+AnchnvS9adx86nUjBdBHxAJ/4Q5ibtWng14TQyZUDUPks9AsE
r4DAEFeL+Yqo289dCPBz8pY9seTZ452ICRi2KdfUT2TFqzWp1R0Hir1Ww9wk0wJoJmiKG4p2zQ3x
ALpnlQt2h3zy2LJH8X63VMUFrvzzvGiBzl4/bmEfhZ5rDzXoEjbDquhwgcZbXv0w24mqAYNRXLlN
cwe0/66rzAWvSh7nGgnio188slHKpHPIy9i7nwHMBZtaubez34D4Z/GHGYLLBREbf39Dv3tGvHVD
MfD+XNMTLJXO0E12HxXKiW0XJobgMwvQUkC4RI87YqBK5amRJJZZeza3xVNT810jSi9GHGdqtd40
/kg3QDq3lQhe0byLK/sFZiBx7UxXQ+E7aQh6xDqsx2o3irZMwf2EGzk6mat+rsB6WqxJS+QaJ0s3
K8hAgjsObnlsub3uOv6OOue7Tv6tj3pypgsAc9vSAXY9Z+OVUvmhr4vroGfnuMnbAblrsUXGYJL7
GX/IGMbvzMcnTyoYdS0CC+TQbcegWMtW3IKYskH39sWEQ7ZZNFqHXKhH1lALagOrr6EiuDKiey89
9LtO/q1LPylKyyayc+G43R7k0S1yuTagSUiXphEAVM4ogNHsJuzXwPbzmEfqyQbuZ4QQJFGVp2U/
pi3XClRRDF/SdSodMWhjMEDPIqaTiDc3YnrPBvK7oPqtS0U98ucBldegepQ87/cG3Asi67QW0aq0
WQo+bpAOk3jpfQyfsLlDf+h26bVNMqibt54Nkr5pzypMlXjq+TunyuPbvnU5J4VxUGCi+37V75He
B6ZpCYAaM+u94/Z3m4G3Xv6kMq6Rul4It+/33tyedao708M8xl2wgDVraZRYDpg3d9G2xVa8QYUj
4jyXGbC46lZAxhWjO3uJ1sjBaPQQhSo3DISjGDswsOzyFnEp26bgr38/2d+stOGheVJp87LsJ3g3
9vupBp9TvEZVH5cF+rCoPRR/j/v/fXd4656cAFVoIWhZSdPtSTPuaIAucVfh/ogNWM+xR5qU9+2F
gX4E/o7J33+y754Mb73nyUkZ0b3ozqi624/RcuvN4QEdJQsGbK5iPQbfSlmjjzRPzn0pwLyagVoG
/nqizpI6PYofg4jBeLL+ECvhPhbgG8S6t7+BIoy1DPKFxIf53XvX+vZjCE5VpYE/O0E2h+1+GO1T
K2caUxm12KcMiDBHGajs1CYQ0T2lGhT5ZQIJoXroaY72rvDRj9RiBVrNY2WcNBPiYiBjWkVZOnog
JebBYZzkSycpyO/tEqPmcFNEeK505b6jZPrJahScCleXUHdjDtu+/QJaUFx6darrAK3b4M5d6IM/
DkfK3qbyUOWKPp3bYG3g42JgGdFG+nxWEjh3cO1MgDGpuRkb91Bp/oKFdptVUsRMdO9Ff3/3//nr
uMAR4cfVqK4dNVdZ1O0L7XiJY2h4tgztGC8lSKnRuAQrMaNCyRE1ENsR7HJBypsGvdtLn4ggrhR0
d9yiu1kKL44q2sZ+NsAhO6vYaii13iqa3Ttj8Zll5H5u2JeIoNM4lmpjtHx2NclRiUhEQE5ukxI+
H8KKmzTwvTtWvxfCR46LzVsf8mR3yLpyCBtU+ntaoPVdy0MQZPsqiF6tT7ZNbS7K/hGP6+AvbO31
w8Gtg3WtauedGiI4Tuy33v9kya9DSNLRcmn3ZQNmsFrmKrEVip6A6PyqRUkReeWYkroiCeIxfiuZ
99I64DVDGQLRQMT6TeD5sRvC7VXNPqat+TpVoKNOPvwiBl2IxKuIEUkLYlucT12VtstwDeK5t0Ur
l1dBytr+UCl78NDbAQ07H9M6D6F9DrtoXRt6FoINvYkcsUXa4vNCnRClmW0SaGoyFICoplx3uV9C
tWOaTTE2JRVnnXvT9HRc27z/4megv3V+duVDOwx+o3Nh6+G+VPwhZ+WTxSIew6HorBJs2+YC/m1B
v+5y7512y9ue4V5wKrjmrgaV1lKzdycUtFp0d6DhgGlqvTY2zAWvMafDmvWsiR0DBYMaa7oKsCii
m5yXa9BUumQovecob1Get161zjORgzY07PsR7unwnhHx36/E3wG+twbDyY4IYY/oLDN2D97gRW/P
ub0AjHPlMXXQvZDoZPt7f+Q0BXlx1aMuCElex1GPgzEKBi3UBiBz3OTLt6LuL8vpaRHqnDvhBnRN
0CS6bTvxZAT5UHNQhhe2UZ7AZ832GfqYqgxSkC3BS/+ShdEWfDaSzLy/KQN+aJjdBLYCzxd0U3qt
gjOsveijn1X26wSvZ4Emqczf85P86TM72WyzBetcPtp+7zuRtxmMVHdlXfJ0IL3cwX+TJ2APhHHj
gtDcBGFyzAGFoiTaGOIvz9LpxdYrli6WVa1WkF/zlHVhtSLUAhfzcm+rZwRi/f1D+0kZE5wq1505
JGCOVsO+qEqfJk00i50Mivk8QwgcauXwUqhuTJvjBHQZ1PheUwzwsWzOPHANb3Qt0RjO/VxehbIw
t2MVOsmyeP15ZEHZC+tmSOrFdUAYKotVoN+pZ7437d4aaye7/jwJcLT9qNlrHzTTBbmJiCAug22p
JVlDNrCsWN4OK3QrxnT2mjG1VR3GSIkqY1ByzopF3vAuu2wNSKykzZMW9HmwYoscXMPAS6yb+TBm
8MCorIphpRRX64BTN6YUEouWV27clXxKNJHQJ4iroalEQgX1trVTlltGOxp3jkXvPcc3OoQkgi49
I8oYlOS4n4sb9PT7+Fg1Zlo1KewltnZWT2GfX8mRbFpPVeeYRbsuE2AO1yskiR+ZjCZvV4K5NXie
nt5lc1liHh2rereeNtoGD3BKR1HNGxiEhXhMFK1/OOOE75m8/my0nNoFwDY6MDi8tvvMGXC/Whwm
QKuA395YZVOCHFuRCNGVCW/M6+ShNz847ZKQCT7WUW3GVcPgBNY15IFof18u7NoW7IwBzMLphPmX
E7VnXl0nyHcn72xRPzmVfEcp/3wqaca29njRqj2shh9yO3wZIN8D5oW+REPzK4CfD5TyB8RYXk5K
DyBn91gpA6eOlxqc347KK12R57mQN38/5X56RSeVCcOSm0+8BpLREXlJ0N3F8gNy9W3G6i2ozuNn
n0ZdSlt4eOTEg6qjqMctMuv2PZRmfIMFxm/hj+GTc5HBL6s3mXhnXv0E9wlOrQ2onZHNM7jtXuRg
tLgMgip4WonNdy8UFFHTrqxZDDbq5QB+dbxEgxsHAVhdMCm2CYwMvcvcNO4aSdIUeILbYOEu3ovW
/Mn5IjgFXclSy7A1xO5rr9zRhWxAyExdJzznYbMLMNVBglwDJU4qkl9/8GmdHCMr0JUJBI/jPpNk
A6bvxq18qHFkeMhBrM48d6OjKO18npaTjbMiu9c621DoMICgiCBd2HIV5sM7jaTvfmtvLHynFgt4
6D66vAQhl9bes0IFCRvgKtCU01VWTDjVgZcDLVD9Wjn8UGOVYAjR8XDqB6UHXthscIrVDIy4kZ6J
nb54DkLnHU+P746Bb13bXzc+tzXOZPaw/cqPGI74kqFm/kZmEu172+gtFR2JOxSjCJo6QH17pbT+
4vrNGZy6bWLBEdra0LZrIAZyj+pyvB5EIKGJVDe+Ba0wKJ44x4GudhFu1A3v9HF/tmOf2j9kygE/
fQjNnnT23h+icKWBiE+I+47bHpyIcvgyCmwQ3uztPW945lifY3EUjfkmv6gC5xwGDw0KHM7WYsF4
x02gSd7JV1Gjqn1nJB4F+m/d3pM9L2gdcJ5H3+wpAZMrcotzgszGRLr1V4Z8GBSn4hIVJBSPS3cW
es0ZabDdcRcKBa/C5WGFvVtCbFhd9sB7FGdmTJ2WDpvv1/cfAf7/Rmvtpz2B/49I/9Hy4udI/8Vr
+6x+6J8df/53fD8MP1GXMs4Rp8uYHx2thn/H90P3kxsgfzyixz/QScN3/sD3mfsJjt7ojnkulI4E
nYH/xfdp8ImBiwuVRcAoEpexNf8H+D4u5U0sgvzFbalwqlkMY9FvufL7a1115jLPs2rXR2RZ+aHj
XLsUSRmIRbcVAGAUW9EG0jZ4IwhubmCSECWwyexAUKiyrcyR1xcxar5V8MRIS38ufxtxFICoDn4T
sSgK+6pyCc/voVJJg80hBaw+riseAcIMvPy2ywp9kTfg3Xl5jQrCA18LWn+oEMMqE7eLguJeLMR9
LccmSgvQxHuI8Uq+ZXDRu47cSu4bi87Y0hYNiQuZhTdlFZIdaO/ho3V9uitAsv1t8afiSYNqCZ0X
qMXroGFBOg4VCK6EwDtFIJX8nHbZkPi6LkGudur9CJHezuNS7roq5zdZJeYLhmiUh442sAaA8RvK
Hs8jNYeOx2PrqeuaV+zZUMAiYh4idZM7T3zUEdbEPmsvOuwN56BEoKkuK/9qCJE/2LjioGVJLobK
n7ZdNs43FkXLY0V9cS/LDilUSB4etx3oSUg2z9nyBeet4YDOJ4oUpSr5CG5bN62OjdpNqbzhzEja
fpn8cYz9OdDfjoG0F4VXma8lFJr/Q92ZLUeOJFn2V/oHUGLYzIDHAeAb3Um6cw++QEhGEPu+4+vn
eGXXdGX0klIi89IPlVKSEckFDhhUr9579JR27tz5SUQUQWOjVu4N2agfmnR1XkE16OTcV/NmmUER
eMYQRzmSeGpgaycI8xpCC+h8XFn6Fyna4qsyivJwtTT+zOzaJC2D6dBbxylln5gAFaBLc9uZVkux
2j3qpVPszP6pJmrgVWBNqKSr1znX4XHF5UZakeslYAX9tR7Sh0iUl9pyD7r9VJJuDlIayM1CZnan
MvbEaJEbSHIVVFTWPibZZLIMZFhXLYiU4T5UuMz3IfGIQKu+I9PUd4mJLXdAZ/I0cyD8sn7Kpdvr
brEDD9UGinEX+UWCMpgax8Giv7FIghX5ug8zjZ0M0WZK3I8pTQlLOGdjkTbNqqb7Sp+RD3TDEj8n
g1hq6ejfdT1OL4IY5qbBgOo3eTR6Fv9zZv3DnKdk7+bx6+RCpejMNju2jhPM3aekanYtmuJec3dq
UrROyGXCeLfRT40sY4ddrB2SLN0BVSjfjWW2t07BhIrXJs3Hcza6Xi6eBnxaVRHf1oMjDzliB/ER
v8Op7alyvOjsIuOlMJ0nVh97ROR2UZfvjbj8aiixPLL+m0IPX2U5Hwgixz4r6EghLRYBUkccWtHc
Ww1+8FglAWiIH04S/VR6ej+0rRw9w/6VKHnOknCC+VnXqF99GliLxMw+x46nVgqnKddYXR6dCnxI
Xpfp/NLTWcXuJlaTbwnD9vSWsZRVJA9rrC5FqNrnxtXq63qTjJI33ZHNCe/sMfFnvQwKWZNruoZR
lDsReSIuZ8Jm6BXbuYB/pZ60ECv7pHiFIeN3ZtFsq2FEjQdacCis/NFoyu8hf55AofihTQaYBXOu
Z/J8Grkk7NrjrBOs9byZM5o5bTEPrk7ti/c8e8LE65wnutxNPP+S65LcOAptsM/L8zBr/OrO7NWJ
crauVgQ9Z2ymxm1cIDwmg/lYNhrx6uiCk77eJtosLksbqe+yX0MvXsLNMBYzII7MvFPW+qFC+BN+
WBfOB4MHOpm4cskHpGx+IUtoFYy12uFjtvjQ9BkZBWk42ml9nd4JoyYBFyGgHWu2IQZjrYfodiJF
CllX/bkaRR3EHLFHN+bztaf6a5lW80NDCv9aY7f8ZRbCPBPJtA4JS8u3oVuRLnOsOiB68GL3GuNA
Gdp70hovedWwk1avud1SzfYce5gQpKf2Bpc65IxlrhpfZpb8dmbz2EaVRZwmIgHpCEKVQ/9OOjno
ocMEFl51IvxFdFPWQm1oMHpfZ32oY0ZX0/xoPdVuPVwMC8RBqepzMo8fA1aIcwmm3EfAJcegqvA+
VLL4CqtQfeXFlbVjDqWF25tHNQsN8sE9635KplYLsXUtrS5kNtPri2uBKtM9adO4+HOkX4pI/1qt
tUedR2iAJmo8jVo9BgX8F6gWuDE4zrL5lBtOfAzjVb31c/PYFIKBaqX68INRP+mplGTbmE67OUpP
KTAYUkPA71AQCpJNq8M7x9XzfZHNC3HYCTgHs1g96qwpSObO1uG2KVsyPZPtZy1Ltbfzajr2o7Ue
ytyZ7lSllWzLTQGOBNY6XZlaTDMDKxlK18umwaxoVsSlbW91yER8ofFgGbnYDqMbBaDbbG8pyapk
1sksenk39G85dfBn1dYkAzLCc6KZw80scLL2EkSEKnov7vNsy0dR8DIuJz/VkEysVNvzIfLRZ8um
ig3tvp35Ra9C0urpKvUaxyzfCaesZSAssWb+PLmv0HlMh5S74tXgJpNX4mFp/dbtOoAObeVb/egG
a91uIjs+R3Zk+g4m/dIKffYMlIT2tCEA2q98Yi1+I0kyOe1bC25omq1vR8wkr5pZ38SyC7k6I+6g
iZf02qhbgIFjg5olnS1RTwb+7U1tasQjKMaO7PoZSVVnBqH0dfFbmxfHev2qWvEjq5pwWxk/2QQ6
borI/ZiB01iytA8VwRVvHqbPIqMor5TyC1PLgzmffo3zVHdeS0nP8TJtjInTbyRd7a1s4t2bml2B
x0jYILHcOCQu3DHyGa1rgdVIv8Phv53CGoHKjFpPs8XNSgw8TvJDWY8vYtHeZ9mUd6uOLRXpKT0u
DDk8surfyjDvsZLmQWlON6Zm7d0svU0hAvUzU8l6RX4vpfhSWZh6ybL26PSWn9j8HzKdDTbD7nsR
8m6e76Xd/hgL8zxb0bKrSGvejEIHwuR6sWqKX6TmvAZkDmdR4ldR806Rw7izd/k9aoIxLjQS2uPp
dhjt7BINLCcJNa9oZnCoMVHK5QmQaXidJbBGo7ntSJi/JeOwN+cHeC+CDNtX3ITGKdJB485O0Oc9
2AL4UVbXk+aIt6NQfpSP264vX+NyYOxQFi+6XfgroazFOMOBuMXscRCdFFcxBtIBFAAb3EwiCufO
suBe9AVSurlebBmdlqS663J1HrEMeHFh7UfO6L1t5K+rlrlbZ+4PdtbdOonUx33SR+rGGsfrdC8+
jEXizVQAN3CIXrpcsx5LUp5GtZBeeYwdqFVln73VMypfFIdfrlrXjShO2TSnqCrjp1yTizmFBJUL
blYtm/CVFO/OlKSnpmH4JxgFrPp6iUP7TuWk+sfEpEue35bCSZA5rTa4XibbSBEyC7u5tSzNusvk
Y5OnL85cHmxt2jRNkj+Yw/w9y1D3rKrCF9Fp62FyrPanltjHLmIYMoTl85iIp0lZwhNFd+KezSi6
ijfHTVKOgMnxl+v0TDTZ1srQXgFoFb600UEk3g67gmTV50yfXS1z/LbIf6h88rqx9SNkzS0Cx5Vm
xJPmFaUW7mxWqsMIY8teVqZ3U8mwpaaoHebyYYjkvmZX9aw5T3SzVBq6jB8HPdunUzxTYzCfTCqe
6GohpfczdewzQ5PdhCwTI6HpE300+7Tdk16vO4u5itSHs4zyY+bat/FaMwsaIx1GHhuh6uuoLYi4
35YVr0UUsW0kMho+DJhtS22nbC7EO2zPmdq641fKU7W1FXNYYy5jQvrDoXUQmi19+cXBrxXRcaEW
PbC95MaIdGqqdV9Qmya8VjrDnX1bF/UjaxA1X2VCPmuZeSNsZZ9EXR1dhcEkx5vEVwt0K9/nbhN7
E7NvTTy1lDxGY342IEk5K+37seMQrUfTRzG7D+2MCjetTryTTiKsXrR5bXxhODcMATzHqXaV0Pcx
Jhkf4e5eEABzjEMnl0uZkoco2CPaeYPBw2qsuBXW+hgq7dESBN66Ln7XuuI2XW0mqhhjXKwzWsI5
3dZPspsIWYrWLVljHMofIRNXSLy0YeP0yQ3Le3hpY+g9mafFgPd4gX7bDJTJJMendEl6LnZ0p82W
8hzxRjGF+OI4NlkEvCWhK9C52/JRJequKg2dY7XKXkaJ/jFY+vVMSrkdVlDOsjIO5bhsq1JrDm77
syXRRzSXjzqJ10fFuwUs14uGxqgk8YkifzLnmsIV+C75W94ssu78MMuR+jIjZr2hvfolvtmvMkvm
90G6d4l2kwCrCUwZbdbCPBnElr2+H2tvMRyNvhdYk9dbeRCnzrRVfbvDDP4MBgWPkfEzGyDUlP24
HgBL+lpj7co6egZ1QxniNlvQs/3BqezU782Qu7vtH4vJjHnEGofrORjbVMpLmZkEqpP+vuqSL9Vr
F6Wv+1HZxQ4rb+wt7o3eGtGuGQRkeIdiWZv0eAutyR9NLgS8JiPV39qGIs00qhMTn18zA4g7hvig
SYzyc+Gv9KGRB+MYYj7SjJ3m6qAdRBlwM3cPpPXnA9k//nZHj5DkMvU4It8TVxqbao7GcwFB4uLE
3FJ6InzZ2haV4tp6iolh1fQPiQ4Qwy2G1K/H8mTW8spVHtpAK0m3DPHPtYmR4TKgBVNbeQKblGfK
9k1VdftWTuq+cOYkoI+og6gHfWTW2U7q+UmoiVi9jURXFJbzYLvaE6SOZZ+GNXlr2zkCK/jVxv0U
pKKdj6apCj80O8MLQzbFMAoDvT7fmJN44JMvwIrayYaYNM4MYMkYoJ1AdML2uT2L275H+siMCaUS
gaCP0QdkYhyuILaS1XABwsZjZ83bqa31naYB00778diExR5n0ZPewlubyYXv4AiIwHHVZaUSSEfr
ix3sXuTepxH8vcH5ilKOOLdPf5WpAyestRgVIgqIqNxPrnFmU4w/LJTUOOs8ZmF8KeyNUfU8VgAc
lKPvojg5NmkeeW1MoK9IdYclSro/TeTpjQjq9MTCHK9PBQ+qoTZ1uvgggrwldtcgUfYQsC9T369a
y2+qaDuZSEH0A3Ix9u1m0Sz4MWOin2pNfg8Ky4e9jhvgT/eWqLZrx1YIAr3sUx5QLpvXllP6MOn2
GLBYMQ1QWX9w1N5ZbviYG1ezTIp2RAyZX3Tq+Ud8X4XGW2nM5wGYw0ZOU3dCmb+pa/GZTM6voUoK
b1301B+EVmwpzi84DIkXpg7FBq5yj/fqVhv74VKazas+ms8OlCqyPP2uCYcNiyB2Qqe26kFV9nmx
dWfrqeiHjVEztgGwwEMaH7QkOVtG90mM9xmWkm+l1Rm1bPAhnmF2KZOnnLxsazTfYRhd75RwARlY
VRyyia+x/3Kr2eWpibPvTMkKrKL2YGrpWdQrd3qh+40NZU4OvHhW3n0Zd48Vhzy3q/Y5aZy1KxBN
TuPcRsiZuq9On8KgsNnhZcTUo7a7Fat1SwCS7V7tlsnid3oNovR4L/R5fI7acQckiQ1ryCveUNGd
1EvzYibGZ+7wJhjrjr/Z4YdkVnVf2FLt6kaIQz6HoJiEpcUXma9DsLjUDzROQTSub/zEvjkWD0XR
YJghVdMU7X3IZu4bs0+aV7AvI1QMBxGoR5N21vOyVB0TW/mIw/Q5hTkRLAlFgBHbLzV4ujRbVAD7
D6ND1jymzOvjMLmiBudd0cqnVle35TrdwlmlOShuc/vZUrYTZEX5mrTGIdOWX53tnjqtvY/7jBSo
aramA9ikdIZ+o2nWj6K0Ak0Z6Sbhesi082sO+g0blQP2UcFQqA6Gre3d1BTc6OamsM2Y+hJYyhSF
N7JuAAOS2w96JdLX9nq4SMLmtv2a5JWnj1m8VVoNS2A9dXLdtk7yMLKyDFdC/JINUEoBw20HKzs2
zXinD/oWJOAFzMgtLWx1B9zivnJWOo4JTIMVZSd0Aa5reWytvNu6+AuaddqK3D2POecO705fGRqB
9JpRhi2qu0Fz7l2WGFI/Z/ehZSW7dIn2IRix3EKs5f2UifghX8tXi/ztVoI9C2yVIrjAPVsykgss
a7xE9AjXFD7BrnDaQSZreLgj8Th3r4Ms9/DK4KW7/mBHrV+g/SzuDDel+EIQY6gi+s0Q6+oMRHHx
1sreES7apUbobJ2WQoVbHWP5vbumR81yTsqt7mk8b4re/hnWgxdn+tMMqmsjcu0lrpCwgA1T1C+v
Q5TsDdugBqgfpdKaQFWvbkalLZKrn28x99P8KCAejC29/xAmcCn1ZZsCSXnPdf1dY/mKFscbUwvb
G9TTzq+ExIs6mDCRunMPYg3Q1/KUT8v9iHeGR4qxdfY8jq70JjW9lAkOW2JIXrZUR7uE17w6Oyn7
0gvXWr8sFYyVfl58e+yPPBRBgh2FNMBLSE/gWZq2N9P6nE7tW1pTtemqHXbEXmKGOmF9NNrmmMXI
fLZ1n9jmozDyg0Mqv9FmrzWyYE7zX2pA5EKOZCMDGhmWjRvTuPbK7XtdSy8fJLKsgXs42gljubOX
klOgK/GNFSuePVro1qC0j+x2o7AlBIJC35IUn2wuvVMmvV+xtPBRO6ZaDXS+7MYprcULzfwwpvqX
iLUXsy+FDzSrCkgn/EoYA3uty/0tRs66McuXh6Ebko1W9fUr2qKZViE0MjqZiOocMl/QLPYPNfY/
cpqlIIeiewpnTAxibTFBuO3ezqYb2az4sI0iWNqKMgt2j1V05r5qHy27v9GT/JusT/wsBTYsy1bt
nj3rCYquO17K1aD0SRb0zq5pNwDApp1b0Kw66XBUhmJql2cn3Hz7Ur1ltB+bpesqmvEvjC2b1UI8
K2J2AM3jTpNUSm397Njhjxw3dYD+gsHjw82jJzHOJ2cMt8X6kGMatBqQlqPzzTJFkIf4OJX5buTt
Vynqbbwmm9mG9Wlrr3arDtKQbIrN9848vqxZfFjL9OfCZ7vYlCt9/Ih3SaPP6y11hJp+MWBeeD1c
zsGJTmHK/nTVgcJl9NrrTHndqwG3gxrosyt2OYoksm4TmcDviPkUXISp5SXFqOIjWAM2bNwzsOWn
tc3PzEcobx2GAiHSUUt7tx1TjLHzFD1J4OFUEJwpKEacd3YWNJaxG8r4oxcZZWy4xYZubomUPcuw
nZij6Gd4IQybrRoieNxN22QCeFV1Q7Ul7L+yM+PWSJyvuX5oBwuESMKPo5byi7c3LWEfpSMNx7Qz
4uiu7zUvs9VHP+m930/2VolsM+mIIwowxNXxohXxzrFs049Be4CyRSmZH2ng7m3OCf6YZc0A4w6u
0WzchNqVdE10ssdcBe2svQ9tdjsmSN1a8pOS8sVhILXJau6ZjPrtoAGtwTJnhJvMEDfwmdFAWwk2
MZRBVKIiAqjbJO4vw+FsUnG6n+PkImfcbcao20Glib2B+o1M3H73aB0ab84A6kF5LBm5sO80SIrK
uFRrkuzp+Oujm1CiIURT4fK+BIvk1puruRx6S4L5SMgdM7vKG0a5Zw3ZthLauR7wrIIGQ1+dxT4O
DblNcVy2ifFuDjw4q6kFcZ0e7ca2/VkkBWOLnqcvNyrqlkVq4na07W5fWCl6Dmjup7Jx+8pPCLyd
Z7OyDwsKzzuQv+W2Dcvqw+4Q0TjcIrfwOl0niSOLnoKUhZ9Bl81Qrar0iER0mZbJFcFgKwmJa5rl
U16LsQ+0sKhvpyHNGQyKcOy3pW41B84dxANj2BpJ8lksooFK2J3doYoDXaZfYslPla62c1oU3pyt
t7oGG2EM86BzZH23Ihd8NnVYnuc8jXg8U+cSWfBmtWFBSmPziFWA4MrTXd3nfFaR0X6wnaHkEacG
NnzRFt021BMjqGA33eClSOG1ZzMFSC2b3RhZ8T20WvEYx6a1k80ituVa6ZgCUtP9WeupxugG4brt
Uwf7YZSwkc/EdqmGBu95mlzLDH2z4g08Za7u3MWC4U89AYr1LLtZ/LCs21/APyt/sdt+owZ+xqwc
ROXN69TvbfqImymPsjulEvGg0lFl/uTY6yFcS1o/KvsQ4/LQGRJo4dAfRgjrn4Dd8oOEgBGkbrP6
Iuo2oV3T/GuUlLA1uW2KZTpxRfutw/vY2GrpWs7+zGe776lzDB/s/JhyYFvFvF2VBEhb5u28EwAj
7xdzdk6hphzsgbXefs9RAyVU1Twy7qTS53XsisQHZ4RaJHRNvQ5pM7Fhuq72rQHu0l8z1zyAcB6x
i1JbbUHz8Say4zLBi9VZ+qmJJuqmsbgSW6N8awxO8p6thfZT06+G97gdgIS2enQI9aLe2ny7kkob
3pDJHfsRzTNfLUvXO7uO1y2TWqzpqG7Gj7nQ54u11kYQjm677XlEQPeGYbdbZF8fI4SgfTYXPxww
5E9gFqqd6dJl8L4KT+vSzHcO9cwZDWM5pNVcbE29jTZ6bqEy2LV1kOYQP0yoWFij5mwjMiSoMaeJ
98q4sqZ7eh3Gck5fthTvXdKuB33oiR3FPP2fbZyqu24Z5rNdae6DY9Kw+9i4tVsTbWdTz8lC8ih1
kx89OL1bK3by+0mvrKM+ue0P14UfcJNhkkyhgNbFCY29Cz3B2qzuh8pUD1hqpqqsRF18RwSYdnWk
hTPsTOaAeyeKdFaC1emIKBItjB/LY06SxYvzUQPQl/UrrdU01EzLjdk+c4BINJqsce4MiGbxPi96
bMeqZpo9sV/A2BroF7vV0sIHUWsPIfP70tMcjkV2/xQ3a+/OL6s2dq8OWu6myQG3sSE3OjR1Nt+2
TmXuDOe9AHK0k/jroZ71uvuYrGYRzIZZg6kTqt7Y4CMvXTYCDnOrHp901RbZbuCIfwin2DwvbLFk
cS1lSXSyRsj5eIpntHYHbgt+6nJ0D7kZrsfGJGrrDUPb6DDaUWS2TtefwWyGfpkO8a1DG9l6QtMg
RhWN8s0wdfOf/Lva/EoFUp41xlW7a2E9X6FJUc9WBKjG3PxT/wSBW5nMZCf7ZaC5em2kmhA3FD4z
KP3zCZXtCoSzxakipfA+aJ2NJIJ+7lflugROrIe3LQb6TZWh4qNUU0WINPoorCF7cOWCY5rq2zlG
bm69NTOA8dEqNE8Q/r00Csqo6az2Nivn+aVr4kdHiPiSRmO01ZMWxZPzU+ET0qJpO1nSYiII4dsa
ZSnOEMYG7XFpJ3WnJvXjym77NaAVe0k3MemzLSYoWAHo11rLtf1JFe4hm2UdnvW8lE+rGa/PBS8l
2c1XzW15Zl7pPkLLF6jNGqpwvVzHfNDetWTmVJjLdFqDbsYMQUTWelj6SntNcGJtJji6nn1FZfhm
6g5BYcrllctdnCbLRdDTtDA7Yu+3/HxBxill014tqvFp6VgaQKtlmT9E7LivK2OGnX31xqfIU9Go
oqBELXsd3EJdsGgIBQGVa+oJPBKbBHTpU5FO9s2I42WTyYpeZrDXPGVunz6ZBPg9t2Fmm5g6nWPM
RU1TxkNd0afYDtQ8BKrJCgiBtP4dCd/73Bi745Ll4aUzpu5piSPUUKDGkM4XwRzPILISzPVaoR1h
jZG2q9NTZYwIyLg5d3Vm5DE3bmVmXo3ZeoSCOrizF3G/3LbEPtr9wowRopUoxvO6SKTTUNXW7bKa
IVVvuZAiEmrVN2Vd020Q+O9oFmbrRJ/Xb6KmvCBts0Uid1Ff3cHIvMoMUQK7JTQ5+5igqLaZPkPt
mvCK5/G+Wkh1yFDW93YFgFor2aIXcDIvTpDotXoaq5wpvatkIvCuRPWHnFZVbUyL2qgqOvRWLcr7
hHKiKf8OqN2aI5yirZFX2esCuJosHX6V26Udxw87041LmuvMrTLdsbaSG+Yt/fuozbSdaBM5GR0/
o9/i3rAGiQnRbUVgcovt1hqPgMEeljvVacBu07m8gfLdfksGVNA+1Xo2bNGdrNmMDmBnrc0Vd/Dv
EcL/34a5/0UsCoyf/71b7v9As4iGj79DKLyP9nP4CenkD8TFlWPBf/uHc06T+t+kMpUpbWUY0mZV
9D+sc9c/cgWXmj8UztU8hyv3P7Lxij12kCUJrkvxd8PdP7Lx8m8uzxPr+fha3F3wl/4l79yffJjY
iKWkRuAfuiOU69i/2V0Hg1UJddouAQ2rekwAy90AsyY7rthU9AmgBm3MZs/JdhL6gDblID2Atm4s
LxtjdTBmt7nYcxselmS1Xh3H7Fx/wZ1eMg4W62dmhDleb3CYnppRFP7pmp//sIv+MzfDvEbD/sNF
yk/vGLpwmUxgMeSK6L9lNSG3hmIhvh0gcC4f02wajxkBReHN7lpRe7jtiz7GhscyJ7KzS2EgXg/b
RUzQyW3W1RzauaAlpt7TK3+yYBF4jC7M5yjW2VIkeDuAOzyTSZrerk8+6jpl1Xmck3WLH2PdSPjI
g5cWWvm2ct4KciYAZnlDOctFpml8Co0yO7hLS2hwKqwZHWrJml3HyhjjLxy13Ef/6VLoEhs3n6Jh
2dZvKTp9sMYil9UcWLqNuHbFWA4zmRW3hr38P1/2P7st/7jqBvctYAchDfF73CapCktHI54Dpvot
gKFa3HRaqPmGO2KM6kK1i4byD+v6v3S+3I+/cHG1v/4NtEb3b9uh/PnRA5D5nbLxJx7H/yqH7pUw
89+fObcfQ5v0H2Xyp6OGY+D/HTbW3xxsuIYrFaKwrpwr2fAPn64GbQPdVijH5f1mC1fxof77YWOo
v5k68Eh4Ng4AD1PyR/84bKy/4eDlX5MeMfjzf82oe00Z/NPTintY55sw0LzidnSOQ/78nwBshuzd
Ck/8O9t22P+kwAwPiLR/cXP+9hz88U2UqxyTYkvav5O7rKJQkZij98nJ4n259K7HCk3tRtSI7v90
9f+L0+e//HVcyS+DiumYvxvuGZq6ubu4P67bC69zeHd8wO1VZcG/+m0AmPCSt8CcEkL5/Wlb3XJO
4Uu9mc1YOJtSFMMTM5Ax/IvrhlH7tw+Hb8P7hHULts2z/fuHA9LVcRrzbY0ZeKbAfV8jJw29cDD0
IAaNfKumxrkxl7z+i9/vv/rGtgm0HhIMt8eVAPXPd0XGDTggz70RUgsJSRSUTBr4wsBimdF1BRY7
qxaZ3i1a0vxFVOLPGQTeu4wQef9avGh5Ynhc/vydq6TSjFZf3xoj6tNnSIxMJSZ8UTa2SoN+DgYv
63sltLacJtjo1aYiiftXpLb/fMMa7AI3+GG4abHR//ZTyCWpc9r2N+ZirHhsoqem1iI/yzCs/883
0n/+Ri6jXBNBTXIvmb+/ISYNrL6KzTeGtM2WVdbNZswW9pjQWP0Fo8T8+zbNPz3qkuOHf30F/0i2
gv0W86C11ybRxHfrYka5v1hJ3AdhOPOcOFVdPCbthL2njTNcWcYyhjfKjZYeJRajDxW5XE0vJTHM
bKS/emDKKkw/Q1yjiTe00vwopp4eK9L7FkI7XX4YSNamwKniGVm9cVkhNRht4tgEtqNcHs2mFFgu
EEaA965F3EMB7/Qv6gpr3qQjvlD2+aSm4Zl6hmahYXAuPKZjSkMlN83uGJr6ylqddTgl67rM28LO
HEaPzVB/OAV0rVu2EITlxXG1+NWU2ar83CQyvzfSCOXGIjmAZVE3x3u2M6GeWe2Em3aVbsa9DmLs
UY5lMftsXegRwBfyRn4xoST5Ii+qnzoDLPByAp71ISSP+IQLTrigfVuNdiZD19vXSdQd6rCOBcR6
igC/aW0mJvZaJfsoiuh4Joa1M1RoEF5P6M2reVxLQJJeQVv2jt8s/tnihLzChxIjE56ts4/iA46q
YFkJefyHdbS1/g4GSjj4rHVw2Oqry1njwu6ElsbNTdMjDopHy0ljUwQUKqZ2qehUME3o4Vx27kq/
1jZrdg7tBKhLyobEPHdz9u0Q5IbwsPyB47dqtttpd9rKptz2R12DlzYvxmrVrJwUk110D5gadLD5
OcSfUD6SpKj6eee2TbvgJxmyPjkWeps1Yqtb6Wiwpy2z49rG92hqiH6jVyxq7Z2nIo9w3DP5BoCp
i22kEj58X9NthO0AI32Vm1YgjUg1r+E4msN1ybka4ALkDYb/ECeHdEhDDIZt9080YivbI01RtN9r
S0yB3lPIBoLK3Ld1eBrNqByWs20kqRR+ZtZmmzKdXWzMW3YhtLJ87uIWD0Rgh66OSg46k6VbFnEo
vPtgJWqMPg3rF/yhb0RxF7siE0eMK5Lonpm039NSTSsxx9a5pc2P6gNCrvNqtuPVYWzJ/FeaV0b0
Xc80gEhxrJpiWhLW6t6IRu2+d/Ik3JH30uKXxYmNxteZkxo7RX28nsPKHi+8FuzoniwFw2Y62vTH
XPWp2o0tKR+w4daqczGMaa5eYwNq2y5epWOeevp0uU+Q8UbwUJCrvLSM9PSol3HzJhlANLCtyF9v
WA/D3g2ksBIbDmGV+jOKs7nfysic12B2pM5ftWYxI7uP0RC9TWE6InO6Zag9L1M/mk86qzWhtPeD
nm+dBef8W7pktvm0sFss/umi50tcJ41JkZoXi46hyR7+L3XntRy3krXZFxp0AJlImFuUJ0VZUu4G
oUNJ8Dbhn34W1P3PsIocVqjvJtqdiD5HWQASiW2+vb5CVF8Y5fUNGkO87v5dajZO5gRhl/rd3YBr
Wy4ZpO5GjC0aTd34AR+MNgfC0qLxv59xb0aexQQIplcGwbl6Y+ho4VnGCMFLK3XeQ0rJy53nGL0H
W2/IP2APQr8QwdBa+1OiwavKQH24S1JN6W7uIcmPeb0wzs3wwAe0gIhC2hSxz4S6HAVHXicE+Spk
gDNFv/27b7ihe52ksbcpASvk6IRcZ96a6AjRuo1DfFdwsujNbPUIVvEy4gtLx4R6okAj+SGiivBZ
T5T/KVMpXpfEqEJKGkwERgANEs8NSiSg92HkqofKWDBDWU1l0FhXSwtfAty7sxdGqGColH1SMnnQ
xndR5Sbf9DxKg2M+nd5bdkw/y6+MjJq+Dg0aemU0mIFXquLdKG2OdmtO1OdyFNF3jywAZV1mhN9M
kVaPPR6Q90wBVYj1YpH+ilc9+CbWif5Oq8e8qxuVZ8wtJRD8+74z490IjuNbxeNrt42CrkpvVlPY
c3EC+678Msm2pd2uhkYRyvGoHPUXPeoYZr8q/onFiNpbtGWDEqYypg39xupUU5uCg++I8S0+Sgvz
D4Zt9uhlC2/YpnJJ/lFuoT4MIMAeLKOXP8gKJ2czeHMJSKZrkk9WluvvOJLZDz3dikdOqDQF6Iu7
zpbPnMX8g0sjHKmY5+zH2VzoNjI1QguC4nawsEyP+pZZl21ttiM7MPdLA/eU3vy4CJsWB0Il2sS0
dhTOX5TyMqrBoWXsuWiKZcXiZwyG83Kgj3ZXzFNaFgAail7MNt5KkqFWfDfHt1hajbcLseiMB5Mt
fkOd6hCcDOOnnCcwbvFl9eg5ZDio3vHqhG8rZC6oTm0vREXoL5jjSaNxMfWABNBTWm96P6hSb3qU
ZU2LxyZ9Rke8ZNHjnLolkgI/pqfqzgZnoXDsLt208OLe5iSSA5Z3I/2DUWkjiK2B5wJXtGDel4L2
tnIIMzA6WsdTRcMw+m7BnBGx3FKP4YG/uwWH5um1+1lU/Zs4U0C6ikSX6b6hrPqVV6Zk/DosBRKx
UBcqaPNuZPBf1Oqj1Mm07P9EYH+VxP4/E9KztPX/O4zkmjS+lrrmP2aIQU9rZNb6j/wPP9L/l4Bq
wOC3oL1hyv+Tt/r+vxzmRymKm6bwyWyJ4f+TtpK1OsLy10xPiv+gJf+Ttpr/8pTr2j6FMkila8Yp
/6ZIdh44kxcQLZs+5ic2/0tMe5EaZbSGnRL52AHEVX3EOgwdTeQkME/C9PjktryQU760FHdA2fx8
C1btxVIRXJtqmjONvJv67iQTa+d3GGe36K+vJHzn2c+/r4oqjinXnICx3osQHdO7amLoU0PfW3wM
XLv54A1JvXNx2NxX1iA+GkvfvMnRiHzNkXQ9vH6lf2pz/zdF+M/6VDlJfJgrJbE9z75wtVSiHk19
cJEAfVp89NIDCse9m8nwAaFDeljCJn0sxZzdpnkbHhuyQtglS3UlAb3AEPzPL/HXfUef2vIvbnoz
9Ez8C56vYymNrHmpuw8EuPOmjp3ihBqcWiKDfzGwBKsFu1UWd2UYx3TiTFQRA8n4tu7C7j5zyhJB
dFdvCRiqzzMgweNAfHoFXLb+nIsbxyS2T/GXpNHn957fODWhL0+npTtQVww3UgwVmCkPlAkqQvem
crP5/vVH9cKmpKAkJSJzGnrP6jZJhpS/i1iwX/xwX4q1HxHakK0N3FpfX+oCu/DnWfCGiXWU3PGo
i188i5n4z6cewK4ww4nwpSvTU2WuEotOVsVX0njGa1Mc/QLpW8WKWly8TzliTP7eRZbvMuGRAhZE
ey3QMyf6Qn7IaJEVWv5OxQPieUt29o2TZt0e46RF7sx56oHTTEnIiGiaAbAbpNsWVy7s+T10BUVZ
xRnCxSGaPH9oZZ4M0ZzQjc80/ETJjBbyWiPZhAut7Nfv4VowON8fLOVI17Qp6CET4jB9WlDhU+3T
WKrYH8lgQCqclBlYZYIaSnvuuxiP6qAvB3XlOFkv4GJVOpcOzw1nHIeD/HzVmI60ipm2OIz8sFNk
dlCWrD7Zv35tz1ZZOx7megpbrun764fi6bWVLQoexhDawzyZ442elM/oSCWvPKyXVnH4tKzVdJPh
souSTF1q2teMGR9QRIp7/IS9I113ChSvX4z1wjpcCE0gKNzS9/9gDZ4URFsQGHRVzebgaS9MT7I1
sp+ICwQwbNPp7gX80Qg42oRVIpPATruRGWURNKdMdzKIYXvZXdoj42GyQ+F2R37YXKtOWc827voN
dV1LeOxbT6n1Gp78Rn8eGs4/qzz0BtNL1HvKUz1q+5+UmWmEiYMbLPEEwo5sYVsM7hxwW91j5gki
xb63bpCl2DdLWTW3WDp7Vwgyl0chLX2HfoepKGrTkFDrj3/y46yCuQkjHssDE9MohmzkaLIC2JRG
Dse4MK7s8WffrHU9ek3sO5gVsAHk+Xp+31lFa6oSZk+yc61aMWvSP9B5+dxm897zAZgwWUqwLdp9
u1i3U6s+vL5nLh/Hn19Ax1CZKzebvO38FzgqScymccrD0FXFTvtzcchItZkK19bh9aVeuLl8YXjL
BMUeYqmLAEHnTVIrAeggcXAFoRwbxALXxGRobwVc4yv39rwM7HoegBCaEx63VUme5MXBX7VDCZxh
zg+M1EJjs42pCEjlhQ4qr2gATMzekRlHKXepQBjy+qW+tDj25jxRJVwafxeLe940MPZS5wdMwFAW
4uRAI70oxhuBHgO/CzjDE44GDNo5vby2qy7Pa6587Q2DVWBzIfC+OG0inLsZOQWaujSeuiPhR6nq
GdQKVzEiFbz5c5KK9so+erYosBQkFnBbKMM4przYRyWaC2zdF3FIR+Y8B3b1fmFfvfHG8leYQVLB
l1jNu7+8zSwKqoeWNuO2Jpv4fPOGeedbWUxdaUJS+KZleuDYql4cZyqcR4Y8rUOal9njWBrFFWuo
Z68NK6/7mIOMtiXfjvOVR2ytllp74oCDgH/XVckeMni5URV4z9ev8fJM55i0JZGkawqHSOYP5fTJ
kQRTNqoVTpaEtTUgvnVkoGB8/sq7eQFL5XVhGXr3Di+mS+DqX9xKnKjSybFSeTBQye5Hj8kZo2TY
ASJNjkm00uZNn8/TcWZ0/eT2hnWrBWUrE2zKoTC7HNFlyMzc69f+7MRQvkJZw0cCbTo528VO7pWq
KnBh4rDggRRoSjnbtUa7kQuK4qxJrmynZ7d6DYE594kDTIv3Zn2rn97qTJa51LFAyprhd0/f4Ijl
Y/+33xiH1pS05bqBBO4GF3c6Kcj+0AGKA10ExMF+4h7MJMHgt4eU2A1uu3/9Jj67KlonoJZsTkKS
YTw6zq+K2KehyWDnh9plBtixQGciDC2vbNNnJx6rYPpByGZKTEfWvPrpvcP1Lurp0+aHbqmmn9Vi
OW8aXTAsnXpOcoNjPUzwSJjJNrRQx79+hZeZJ8Val1OH1I/Gsklocb420fWATHGCQa+HsMESgHGl
bWpBlQkrOZ4yBlOygIIdem0sJ5ndhxTy/vWf8Gynrj/hzwnI4Y2M5GLrdLZeOH2s/JARlHzwuhYP
3bAr0KSjYh37UVzhtz87blnPJWgwCV8dNtT60J9s1YRegVF4VX4okgHBvbAgmWEb9MnLKFbnaeYf
JwY2j69f5LpTnobk633mvEPgs9YtbPvi0MNfnfYbBJfD7GkGOGQ9qG2T9LnagABurtzRC54hJ9LF
ahehOaIyfkalcwYOfdSM06Ktnz2NmA34zPpz5QBXvBlpYeNJIKGOjk5fp6dMxtmVq37+aGnbSSx1
8OcESXSZzQ9xIQyCB+a6mO0pMs/fgI5iehOa886gSfj6PX7+tq6vEYces6v47F02VQcJEXUEyX0I
wUHvS+TIh76wvCtvzPPj3qEetJaEsEShYGJevDKlSDMjtY3h0CnJ3E5sWf7erufhn8kjLg9SCqtU
IlRaH/O+9BJq4YgMa58ILrATTCsQOy7uFBRmRhbxt3eAfJZvK11ejF5QXJxv7RY/rTiOdXGAMSQD
D/ILPYHRuPJpefYCkTVCiiP8ReRElCTPV7EbJrzNmlU6z6HIX9V0PxbyInvGn61rnc/U3K81zJ89
W5fTfvWMQve1yp3WnfbkpZ2aDiveOukPHvH81yRU5VvtmteywBdXAZRHYIJIkNf0fJVMm+QwAmNg
pgP9k8KSHvWnfc2l9fn9s9bIhxOf0qhjXcpiOAVic2rM/uAYuB8bMm9I6GbxtmUM44bwonu3oOf9
263B2W6a65nHX9jiMh7A5LtiuJLCUWdRwCnycqZpZP2drRsHj7tmzygnFB0ti9zh/AbmDvoe/t0d
ahOLugClc83YS+p+fH2fPztNOUpxKXLYh7yDnrg4TcchAq+EEpg4AALCnGKE3fjMjRdQYf42BEDz
QoKJFgR9piDvPr8ibwLtJ0K3OcwaD/M8Vs7OqYzH16/n+b5jER82IZvC5BtxcT1Du+RehJ78MA7S
2+HqHL7xo3C4Ej29tArHA3E/8jECiot3aFSYHi/G2BwKP/WPWJJrcnUhr2Qzz5+NpHmw5m+muaqX
LgLPOFVDM2rqADmm87cU1umTp6Db+6FtrmyD5xckPWRyyL64HIyrLj5zFs5McQQS/JBY7Xybt9l0
PyMhOL3+cJ59xNbuBbkZWT7yJP/yswIBp6GW5g6HPJqKI8UZ4zHrCyjxVjR+pP82X8mP1h11Fiqg
CXQ5W3GGRZpHVnG+49yIqS4QiXw0zaE4tGHrflRVaLegRix9Y0yef1O4TroZIb5dCY2eP7uzpZ+l
ZmJWJQOiI8wrEqY5D1doGniumNmK7d/eVYAzHkGvsKicP9uMzHnSbY7WkwI+wRsBEvt7lPfTL8bj
bDATaz/69QWfn7oKUZ0J59O0OHcvs2xjrMTc5F1HCWVxbhg7xf/AJaPbMU3X3WJBW7zJVXEtL/pz
FJ09TYo1eK75rIicz7s87JuwDec5L9qjxOi6JBEr8q95Vg63bcZs2CaNsvjrkmTA5E2Hc+04dTKb
9jRjJpCLZQOLyI+Wj8pYEYLMYpTOLky8KjrKwiiK93MDcH+PYUSrAdsM6kcZz0N85c49q42y69mR
f3Scnk115GJHYndgpHBOm2NnKAaj5xrHB5nTwuXALcSN8kSEeYsf0wMYM0On+7gbps8qHUJj6wwG
0J2q58+96ZYUrn5T4IpzZTdd8MVdBlSo2aDrVwR+BJyXPuJhqfnlVShPjRPXTdDOcWJDOM1hfkED
/EWpKPopI3gBQVymgvY66I9su/SZNQfNVMNA7awUKSyJgQGOTojwQ2+685cqnTUsQRD185W7Kv/Q
xc+2Bkw9SU/UX5X/HuLH8xc9CW10PaUoD4KPKZ4wWQsm0xZZ97OxfQftW12BCEnCyobsakzia5NE
0y+mnhlgLTs5BLB+GFsqzdEGC1CmZbOzGzykNimHWAqcc5jfFiZES2RW2u2gHMTI+ELHNvxNNCLT
2CinD29rSUS7MTs7sTZtaUGg6r2sYsZK0azvLTsKanRtnxnYRlQUqS9mqN1542tAaIX2jD0DXlER
eHa+8h2SkXGhNjONfOcPtrzPvHoBHsEEcrGBdcVIc8LckRXMTEb1bAvg2wEkr9F+MysTj5mmIn4G
fwUl39Zm/7G35QiTx1zKR10248kfqE9tFr/VzAAPiIY+NHDjp10Jp2UKSiLj9xUpfb+toIK9t60i
wcCvN3t5283tckiyLGOUcqiLr+NMoT9oh9lnPG0Y2mlfgYZ6m1t+5gdctsT9c1ViDTqTTYLiYSqM
TTkmucFwAYgMFPeLSN+stdIW0Yk1M56o57i+a6l9Q+zxURQSmjTej75uzSIo3LzLW4aEaxXvbA04
I4jazrM3ox3l33q77G4bb6QgZ7dJsxyjxW3fLZbn6X0/KhntfYR390hutAqkN2WfZdobP4wml7/k
PFEZtkjaGaXuuuiwoHjsdy0dU7QcUVk/MFCSOis6AAMQME5eug1dN8/30omdr8xnzsVvdyglxEOR
LL15cOH4blRXjc0Ps/YX5F4S2scjFmj0n6fakvvezYvmACUvN9848+C5J05zn0FaShgoJtuB+TnG
iDOLlx5VzTFO8FP8Gc7Y8m0a2Rn2IZpKG7+Y0cnlNpq67h0j0tawzwAi3i2ZnJlqSaUbBcxsYWBi
ooVGutcx8LitktpcJUY90ICE7rgXdFbPTGRumokKJmeGaIEcC9e9SlofzMix4PqkRTIFQ5PMX2li
M/cc+fH01u5D89Ns5fGySwTadPZ/MXyK+IQAx2GqYtVcQyvZO1metBh9w+AD9EEctRk8v4QwVUbt
zyj0je+1WRk/47x0V7LTA6kjQq3JQz5DVRIG8ZANHP3x8qH3SrYXOqgVom5WzpuyXco9o0fYGgmU
MfIY5qp5sNoR9qzsmTmGmZg4H7FygQyifSs8gKFADYP9ke/DNfTIrAlHZrSbNFI/tZBv8fVhfvnN
whAjMIMqTucd0WQIy7YMPcw9kl7joQHs4ZQR2tKdMaO53sw9bDh6+tWyBExa47GTyvSenZa+z2A2
aaCYqu+DeqioRFXklz+yNgUZJjW7ajN5UE8mDDV9SGnW/L7joMYwR5ups7HcMeFogq55W4UerLQo
yeNoa2ccq8FkeXGFOjYSIPu8Jq33PuKgh1iITm7N2jK+6lDUj3oRVb9xzdY+oXjrm82oGBrfhlWh
OK/4iFKaau3wACjLhV9trl/BxhHzu24djz8Y5JTT1jLd7Ng0ZVZ+yp2F+VjMOHAtmIcOY0HhAxM7
DE7rtDurKGZnl1Z4CH9yxqLwgsyV0bJ1S2ZYMZlsodu6CV9kA2NSGUR24TN7o8QAqS8DebWgk9Fb
7VI+5O5OC9o63S/tFv3YcMf2FZg7SHOsAwrBoYK0KefxdqJR/kVURvfIDBsyYR0r9x83yfwx8Cdn
+ZSbRQOmH6nlF3sBp4v4FbBGYE3ThN2mI4tfZshv4JWI0naP745hbHKFfWBWy7Sg467aRwxVF3Cl
S4ryrNcFZT54gSrfZX4DJq5B94hXlhyW+zlBCh8Itl65HWKzYWJWFm0BF7iH6tvynqycpsX8mnfD
KN8m1pRFW2MeI3sbu4PjIuWmsrZlho0fGlpxDeSvlPn7Oh4KgRK3St52i1E7yElXzEYCG86ggSed
29Eric+QkvIJE17aOHdTghMaGvO0EyBOYocL8NCOHlvIluG7CoByuRNj6bpBh3LcQnM5rvCqQjPs
KTspbpi7sj461uw+wjSVgD5S0TE2TQQD81TH3RyMpeXqh8Ip5HwvC2eYd55EkMx3QHu/C+lHnznZ
pbkx2xD3sAUo8EdNEYb4rdMhECwdSpSHgtxrQ23LemNrD+I2M/pRtoHvoRNsbDw+uFk0cca5c+JF
iNo7RsRk5GcnDYMk3dVmjV8zuHzdBok/GNAfoCPZOzARnoXZc1z9hBaa9TtdY7R7a3dohhGAhwZb
fYntf2BGliCwMo6692Znml/oizBm7ee5YW3Q5BfytkIxkx5dS5X9vuYzP2z7QUvzTnp9CEg8Mnr7
TVzKYoF+5JviSiYlxHlq8ydKozQpAbQDoECAcR7x9JjBlGa42KeZ/XPH8Va4tPXaeMVF2Fa4yRpq
sgEdL0aFOrMF+VxzJp5EOY739OKlu7VRPTMPQD0e2DVqMWvndp53N6O69xmQxrsORXfu/tMasEH3
RepPcDXqGr/h1Ocz9npKsf7cJwHcvy9nbfr4dKJ9YV/Exf6UMhLXVPapU2EPkrOdboxuvGaOdJGU
/VmFZiwBOOo7l/Lm+U1Tpa9iu6mdk5kTI9gjvFYX+NfJ88dr7c8XliIrU7SyyacdpAbnSw3GNLpT
EjmncKTxAbZdwlTWNMBulE1Y//rde3ExilJMwpCUPdPXDc1gwWEonBM5tNikPT5VBhgACGfptS7H
i0txVchwHKzVL/tGs0lbd6465+SJqSXgmsxtrtIq4Hy5JuW7qBasT0sJiwI825yi96WUrm5kK5bG
tU89JPeHhdmWI9gXYw4iI4r3RgxG//XbeFEu+PeCWHfQpkdqJC4np/gOZq5B1eU05fNXoicYbvrB
oKeru/T3CBA88GegZf/NopjYEHaQTFxWXsbW93L0eeoUAv6/bRY97OJO+rs0Hp1dHxkEt4lpjsc+
xEn09aVfeOkUm5S6iKJUZv1RED6pBPuLpVEZ1zAdM/aJ0+n2kCv3mj/y8x2z1jARSsNAoxjjrSfZ
k1WGwWCYqoSaWoZruOM25re1JrOJ+YBceQ+eX5DkJLRX7Swquz9T6U+Xiuy6zEY4/agbyZrs1G73
0EG+vH7XXrgehzlUmpmCIRD++/x65iXJa6FtGCAZ8MuYWXJqmbX/TneyuaKJvGyQsCOZNqNFi6KB
NhtLnq8VmjaEq9rrIbl18U0YVdZNmTf297bqjJtJ4+TtzpG7Ee5Q7Tw/8o+57ff3fpH1p25yuiPN
P/XXLwn31kPMi7oDXuBlwTgSqKOsOWxPhZMZKzHdAvRo9He1ykWQL+5y0ztdfptnnrrypjy/8fSk
qPYzlsoPkJct5MgqI9mBTzkRWTJnNjf9DVESyLPFrA+vP+PnGwnxLov86S+iR12Ppid7ti6xZ7Jg
kJ/MSRD4o1TYEmdfO0vF+r05/+oBMqFtigJ7lZBcVrS034UZbEp18nM0MnCrQcrj/A72rpv2FLvE
ibK9B+bHFY8Otpw7P+zawF766sb0e7hS0IwOZO646kwxCh81Jg/TKJeNM8/xHnc4fNBrqwYanzTA
sJWxg5OM+O71m7VuwidXsQrcV4ER5yUtWUVB5/xmWbIRlpqG5iAW+KhwPaxPDaMfGHiEHejuBQBf
nI/jFUrCxSOiWo1YhC43bW7bo9N/Ueg3h3Egy0Oqjk0xNmQMQGzIoMsru/2FVf7o9zlS6IR6zyrI
jM1NgHX1EeMEC0EyqQ6cOE+UV+7hxTq86BxbfO1oixD9sL/P7yFAAChEMrZPsdk1v2ooUwF0V//X
60/qsvz4ZxlEhT7yEgalaCifLzM2uUZSqOQpRqyfHFQTmnrDZJ/obkIxxD+GpDe+z1ikwBeUVf5O
kt5YGxvb1Coo3QHk80xxkgIrH+bfdIjCa5/gF+4Dhfq1X0gxm7z2Yi9NTGenC1WDkw2CbFtL5tTw
timPr9+Hl1bx6E1S80FMjKTp/DbgjcnU9/rhy2IdbSnOy60q+mtKw+erKNvkpOT0RslJj/J8lXSq
vRaxsDy1g/cd9QAd3rKUiED+9mII+kxsYVyuhG7yxdZZWt8anCWSpyrV5r3ojPCTn4bXzqqXLoa+
Mf/CrxuRycUts40cO2NEbidkAcNJpSBaFyoL29ev5fkRr4iXESsyRkpP48+B+eTcbZkSA786iFNh
Feptyojte7w88Htymv6KsuN5sIeei2AZ0R6dDJY7fzodpNJx9kMLYc4Ye1sQZmC0JjkdbTvu3mZ1
CFRK9jWosk6X3d9fJ+MpbHPU84Rel/MAyHM6EVekOwkE9DflAEzPU+Z8gwvutSDvhVtKkOKteSKl
jmdRtJlpmzEXm+tcKKJJqw2DIbYpcmaVtXv96b2wR4hjPVZb/0PP8vyWuo0Y26WOxAkVenq0hhZ3
cCP6L/aIQ+Pd5Rgja6Jpeb5KHja2xE5Jnpg9xsemp9Q6DeawFUk1/v2rxVI+P5e2ggVe4HwpwXSr
2xOj4UhSUrR0GeN3Khh8r9+2F54Qny/UstQmaWzJi9tmF1GN90LOpmfCAfOWaTWuq/uPHOPXWoUX
n2rO//VLyTtMWsrxeplSlbE/JTrrxKl3xhR+ml4Nn0w1ytPkFNERc7PpIakG4xq+5MV1rTX+R2Xg
svr5jcR8Ccc/jNtxwIm/tdTEA2NID/7k/2PbwIvNwbv/L+4pBBPCETSOcPDOF5yUDUQ8TAXfEV8f
KEjSm0LMvsNy/u9XYjeuCdS67/F/PF9pGPtcp3kiTyLurQ+NgowA+rp/Ry3wL1VZPhk+LuA0D1EL
uT6wgvOlwHp7CFL4OIoxmhAVL/oOAIFx5WB89qzWVRD58m6xDsKr81XwVWy6OWfTQ1sF3ObOTf2+
cw1jp+xSwqumxaFIweP82+uP7HIMgWCOl4CS+5rxkwebF3cSK1+3KAEznrphcAfIEk5876lyeABP
3GIfrzS0g36w0mNnKnxiCrOS3a0HxY9yJe5Txd8eZ1QdGJJkWIZcg3LRxXtZcciZ/tKXJ3y8sYMH
u3kPi8u8IhRYb+eT6Hm9anoYaH2ZxCRRti8eKlRm5UQzo9i59MOdUSTdEQu2cG9F6UOeQnt//S6v
G/9iOT4D7voZX+dOLyV33jwNi7IZ9MYCivnIWvb7vAmtzeurPNtDKDOJ4RAj2OT+0JvO9tDrf5b1
bxnXxY9moIgt4a+yK76bZ3/c//KcwkrDPoyPTafkZx3iTRrEptn/6oes+UUJfalQLTkMNNIf0RC5
bX/Qm4I2wHsdjcbXkcjmYWQW9LeaHKvYmOmUtZsyGbFK41Pl6kOMp9e2LkvYw3FpW9nWVwPdnzqG
LkCXwpR3eq7mcpslpf7oD7SncMbIY0AtoNoogDdlfSMrB5u0usbIM8jiWcDUSOKWf3wScQztNqPy
7kdxYR4ip6rCXbs0IgxmY5rxJNMU0xNtpOauKnsI0e2Yt7Qn6Tn+qDvgKbduuIRy52Mm2WO9GCN4
8I3Q+qlSt892Gvv5z1HObMsmTenur7hl+bXqxgNwRsBxZSs7b5/k2Eltx3FWH2t0l/mG0SpsCqfM
VEgRLLzPmqIodiNz//PHCYEHEkxw2TadDYDGgegj2haDaw+fGKmFaW0mboMZpDILCYbBVqfFpkxx
mOM2/lj2qBW2BHrx28lJKrwaRk0sJWhdPBYZXhjZ4PF/98zDRJkG3h7mIWONHdVoaMNz82kBfY2v
QFJn5ZZmvUtjum/kXeMaOVgqZH1NYKZ4CmhdMsNjWOn0ZYmr7oOKDdvdGWkq0D1Hs/KD2nbqnxBH
VguuCug171jP+II70S1pFfyDLWUWlBW0HCmIL/OSh0EHROhoxNY44J6HQ2inAP4ksTHdyXRJom3a
86O3HtF9S6ak3G9+5A60pBnzmW4yv8Axq2hREGwJLfI3Bsz6eF/Xoftpcg3xIMG+qG2mu/6LP6o5
3XndKL5lNkD5sEPfgDWWir5H9pQ7tPTTUXOPQocNOrjGOu1Q8WsHRo1ZmxMzDeKxc08Mslkg2Ic4
+4zHh/VT5CPJHfo0z96h8hjekaR07EmMtNilXUr0yUhw9bOqpjTGUycB5h6S5B2NOfUelVz621g4
Q72dsASEgrFy1jYi9u1xN+AAEAYjEGBsi1oP1n1WTyGFWd+AUEt7APjwZMOMwEOlFf+o0piSXUuv
WfMPdQ13crYGi8Zd3dzgQOYswazq4naSbSU2lSW9H96imw+dT/ulGvJkpIIxZYoqB1PKOz2jOsci
r4y/mJG/vLFEScMjNqLuw+zEzRdUBAgYxzxBohH1/cQvKidgw3gUz79wMvLj27mutE3HPMpOtMIG
fHgpB9FMG+QEnqgYo29xYqpHknLMLidhjr+tKi6KrQZASFcFF065gSSiEeTxxfpq+P7yj0jD5mep
k/ZDItLhoeA7Pu5TsLlYEGbd3dQw9IxfWTM1GyyYXEwwVjZ9PKA12uRGW7Qbr4vTX24G2ehQ2WYh
butwWb5EeWwkNJRspCXVBCktwDbJeyyW0cDlaKm9k1PRHD4uk7k8JnlLC9lspioLpEzs9/PiTD9H
yOPTKihqHiEJUbqLRxs3ZytpsORSS7azZWu+m4UDY4RW6PJJJY0JkljQQ9pZY4tpSRMt5U/NSEO8
cZWR1Qc1MtQPpBtl0KbGTuOIJoxRMrMdY2j4GmnSyc09hhWryGnhnnWFyy8P524InMHHkqOzNXRq
OOvAMmADuDT5GPic+OvZeyfY0S3np9Lthq5JhxWMZc/v5tKqjnLxu3wdUM/VdmJM9gMtXStmgq9J
1H4xuJ5bsEfeo6hMvgX05KgkzLZXSCi7OTtFqMYtduB2mmK3DKB7fTBDyzaDjm0dK8fmKhY8rH5G
GE6sCC0GczeWIuZgftVr6o1XxIxTC1mKz6Ju+MPDTnkflF/hf5r0bdRigxbyfsdxuexRvHBUq2aK
fzQAMh8B+NUiWPwkuvMjU6WMbhnrszHGeZWw2VpiFhNhMldp3YS0XtMy3NWIN8XnqM40p5e9OF+a
EVnCkV5MY+I2PzhfDI9XI/ApUtF1Xrzyd6vzcNopPmkx2qBWJfsZE8IFg5ii/ObJqbnFu2jIt32l
CAZsOE96a5cOTkEGjmvlsa3a6jEXWGsH5EbyWzWWebRxeo2aMLX8Th3cIrew8e3G5W3qzO6PeWhB
yQyQYHYQsPpkO6iFdmRMs9sJVoe6Hy1Ck4qJJqUeaow1vqeMDsJMiZRzhFefxJsZ9+ZfnWnwEq7O
1iB5zKxxj+hxol9TnzRfJ72UKogR0dG5ywROKCiN6H9mWd5i9WeWwzd0BFxEh0ot2lJps6xN0ghj
uB3cafUVjAdd3+cNxJsjRVYMF+zaKIatnvmBeFCMWB3YZdu6B2MaGPZFCbKgufPs5h0ls9xiBt/R
fhCN84DZcjuha9pUA24I2GDbnb9xXHxTN9Vs9ea9A/1mOOpsybJthi/3z8lCyBskQKLgvEcSj+Oh
M4wvaZFqeTDzAdhBOvNh2xieps+Mzif8mChEC/PUub/soZx+hQrwWaAbBaG7zF0tNh6d4BDq2izx
YeB5eQE0r/gLRQ3xQdTu9JUfMX+1tT1/zOwm+42MwP81jDkbraM9fzsYDT/EqLxq1zsTli99Hn8z
kEn8tnBchkwDqx/KVZIY7taY0vAXkLnsIauk+oBw0fuw9FNEdJNWZneT1/Z4dMGyYy4gFZUGv4Vs
gblGxhxzEku1FmoNJHadAWALmxIlvzcQxJK7JNPtJ04pfISrwelRI9V0Z3dNMmEcqod++dlRStMH
pNIDjk1li1tuoUs0OKGdNeGhd/BPx/wmrvu91filc7DnTLzlFcZDkKYCTCI6vfNPfyid+DBaTJ1s
FsZpHkxMTIBjeAuuaqmNSzHQpeR7Gkb8yhwba+R5osnaAKdvPr2OPSYONKtMfzZ8xH9bb6Lm5vSZ
X+LbJotx00Ff9/ccLvnHVBfjm9KW/WPbIQHkMmaovGPRcj/bRIPGk/40xVCrPMhUjqo9fN3EIjch
rDgYSuX6ttC9I1QsqUND0frf7J3HctzYlkV/paPnUMCbQU8SQDqSSS+JmiAoSoL3uHBf3wssvW5l
ko8ZmnZ0hKJe1auSQAAX15yz99pAflrqwm14S7Joj6iky8wbm7FPBEUDO8BFichWU+5RlnlsCeN+
rQrN6b3JEgnDqF20PIvm5r4bhhT3kGmU9grtUPxLcGSQd2xdhwu7jupxa/ftC8RREnZ0gubZpHD2
EyRSb1o2nA9tbi7sQwOpzmq04RqlWowikWFmXdWGjlF9StTY8qi9yYKU7c6sXTXvtcCdlTE+QIrQ
KCAKMYf8PFYlXF2tg+FzpFrRN7nJ5KtZTsrvvST1B4lt6w+F4Bpl24+AJTxI46QYl2DFSSaf5qB0
TT7bxE0IGpHcOM+zxtOIcTa3babys1tOpf8wg1l9CJGJN+tar/p9kkzmoWedm3xrru3DGAgF9WJK
8NYKiWvH/h59TrAWpCURLJclztcZyFS8b9KFI6bZrKBeL6S+Jl5GKMOFM8+y6jVqyyQ7SJH0YwoH
MJQW9V6jhLe2rzn49l6dELr8KJnhfK+JsEOWoat6jPVp1u3VwAt5YbNgYZMMW/JlWk3lHY5m2F7H
sta/BHJUApsk7JGmztxVV3oHZhv4VG2ZbleT9eETNkW69lg37PW6JKlQYCbkxfhVlsww3jUn2o5K
kFwiWIQn2cUIlt2cWLSX1FClJx0ZFVte9nWMyueyUO7JpYb7OKkXUtY91dqwrZMJNAOyYALLRy+c
JIZ7RPIokU43lTGvDd32TZT2UyfBpK7ax6DWJhWB8BSBN6kb1uQ6G57xo1w1ziCeUtE0foSilk0g
f5e1zr3BTuA6kRPyP3ojJ2IkpNm7Fklp30rIksAIhvYBVIDhNz3pClbpkfZMCC9LIPJTA4EUyVc+
1Qp0akTlVAMMcD0zPYMEkMHRa5eccZusCALlHUkyLlH77Mcm9uUCwncQ5AfNatHeEjHnGkhxdVTh
rjLEDqxH/Vpta6Sfqdl/UwJ19gGAhw+5FFkc2axhX8SNfAMf07lRhNURKqXGe0KC9onVtb4Ea/FG
SEJ4WqoRy9DkzhdbRwVVBQ8ahQAvroP5kmSQ9G6KCtK66mfCPOJuHG4H1TwkSL/Igtn2zI+L35zG
JwwU+ZkAj5URimvgms8BtE3GETwBIbk1+bcWgVrID1d2ZO6kSN2KfLi2rNkzS3FHCAHKUS9Jwu8h
p8Q03cmKqDFxDg+ZbHn9nFWooHqVVOaHhm2ipM4EHFeugJMwUB8PpwIEnbZCnkFJ2YOZ93WeL6we
chCxN6tSysK1hJgBQh2ZkePsZ9GlkOEydVpc+PREZ/JhsaZWvAJqoyR4IV+9sa2RqqQSWmvQ5itt
LtILSctbv1OqH9bE0UKib3RpQb/5worPl4AMW63XSlJxbjaVaNoY2ejNpgn6Kei2RTR7Omta75Qs
AnV2k6Sw17TUtwMRE93d6TdxbVzm0fQjzohcmySr901cXRunq+9yO4wf5CpWL3rRyt9FPXU7pHE2
bFYom+ngeHDzSj9esnWMwbglUmr0cgljSZLdRaYmXTQJSWtarj0pbFjdCD32qirBeXAIuFLyor2W
68Z5sazyWaOYR4RSZvhwX5nMG1B0eb+xWWfdTJmJsmjib/QTmouwHnM3t5utKZf3qpbcTcwMSBQH
WHrmDpDQ90mNH7T6c67UP2xBpI6m7CtbRsjZec6kbPTYvquxtGdy+CjbMyD8FgtEb3KKYVZwIHx4
leTQW+VfVYgBiDab7G9ppD05uv4tyrQvGlVPFZE/UeRmFPbuKDg/IsV8nEaceLGOirl6VPXwxWqr
8GeYENverFUTfF+WBoRFTk/jnBFfQXiZrZdfSbiZiES3x3u9iKwLJTWKldkqLt/vJjUtStMpm3Wj
3TUKGRRK3pJw11f1nVYiRlatvNtXVkGqTYzsIEvl2TVCXeLAaP/kSMf8YhDqqhEYTmDu2mDjs9Kr
aN111bqMum9J7FTuopQzODkGpEgr5Q89Np0fPenE93z59QqeDe1fpf9KprJYj452lWnhfaqCPYLG
Ox4CszTIFp1TOXMpjsK9RPLPNv9ilKzDqOquhn6Q6Plvhd7G6y7K68St7fmGZW2tLYnm8bBt2NIL
lHrAFsiFLAp1R2RH7Tn2qPwC/R8T1uRgdqnX0TCQxCh9n8pHeI5Un6SHagnAHRv9sSO1hKAgC8FU
Rb4jqXQXOoG/iR6wWso0GIQizL2ildre0b8xzgkZtAeoEfgMe1Zqyjh4Jm4JHyfgE4407FanU/Zq
3ZqOV8WJ4wYQUNsOXKwX5OHUe06uiY2TlaFGDyapx7XaFtskbwqLlUZx2AHLHfUWmZqDq2eC6ljY
s4Vas9RmOwsununWNcDLnQ2m1wd0FSV3jjxmOfGaiUqCNZg0BWKQaE35iWmttVylsTRp12Rl1l5H
Wd19KRHg8kDHqjUPlAsTaT3khdo+TOQ4UR+ZAc0KKhiZj1cIIzH2lkRsaM+FKHD5P0oMpFY0vDQ0
TzATtDIDMyNZkiNRVYGQq4LMLh4H3kTzXbOrSWOBzRJPF0P8XVeriYxYK2Iip1wWrDl/5ZKfpKgx
/ChpUYvbRT8gzBTjEG3aSKsKsm6b8ifOWGIiEUepWwQ8ClUUlPU/i8Fkyes66A2bvqi6z2pex9+d
Qou/aKQbWcSiE9O9GqhOE88wWHcsA7gkhl4vn6mrEBhJSWU0Vynl/YcO0mjuDkUd9pc8qIr1ItMy
3dV1o7ghcol3hpZKn3aZirPKk0WZhNcUQ4OMuS1tCFGzO7gm5G9y8h+yndo6gvNtXYIfGymX9i4I
uXQg/sUYXgKrrfmj51HC0qGMBkH1VVvdq0MeH4RpGn4o4/0ReTIeasoZa0eu6icVD1O11Ykh69dR
KyEKR8tPXV/q2Geu+pkv0NWMab5oIkRQlHbnfrghSDJ+QX+Nj2SKZcCzka1ELSt+3LLZFaJ4AljL
rh3AMt/ANNvVV96jSQBsJxzMBloMupowsfq71QSy5rapbaW8mpw9rFNnMuXkVkIMS7OBshPjn1Uy
VUT1mSWBQM8pRijcqDVadyVT0yvSn5XEizq4HT/1sTEpnBkAdSIV4womOTG+ZIQbKat0WvJfQzOv
biJyjkqCmArCU029IEbQcJrgIWuy4UmZiiDw1J7McYi0KPSTQJsIACyzIfdIaiIFPpY7e8CZk6V3
7WxdhZRcnxNRDOJay+Z67xhmMLJO2hMzV2ul1KljSqnMfjGJIUOgST87Z8ietHTSLpVIGyVfHmX2
Z3aTVooP2xnILrLW+S7OJ+m+b2Ind8WgV1TYFVghqwqu9BdTzNY9hPC6WKtK1t9mAYLnJaS6fVIj
s3qsoJLfG4FJQjx1ejZnWkde9Iot8iKlDDKMFfLCYy5rYifPtFXe9jlsHXX04rFT6auctm5nPuS2
ToNup49S4MGLEdezbrZnrvK2Z8WpCHEeiAScfSoAw+PORBZPExG7jbybpEohqbmzzFsnKb82SBd8
fHGKP0Ej3qpwee4R+GX7gUrcWiuM4Exf500TGZs48iSNHhpyNfpoxz9IUtglO+MMXS78eXPVJyNF
Q3Ivh8vZiKwzt/22ZwVyn14ykk6c1vZpG3mMMiVNYe/tKsp5m45j3OPAEuJPpsGXXxnmmR7rKYWD
Jhlvk5eJUG7Bep6KZBXB+OI4K3Z26gTti9Lq5jPMPDRvRZV1lCGF4pReHusTheE+MZb4WNx2YQks
cfNxO+rNwKKfBaZvEbzB1qThevygRT30Vp0Exk7t9YrLjO2mVIu/S+FYxMC0TYgoQQONTAuP4vFV
lCY2yslQZp5w22+cIs0unYK21Mf38qZNt1yFmA/aagj8IXAcX2Wws1pL4oBsytpUDhbHvm1tav0j
Adsyx61QrDWw9md6g++MVPyHyN3AYoLLOWVeoOkysGta866NHRplrGg0j+B8IB35TSaGKRz+LG/+
6RD+maT0zrtaJFgaNFZMoW9c7WkMbF8jv3w3qvn8U+kq7RDaentmRLz3FEG9Qnjj01skZcdP0Q4o
ljWzPO9MPdWucVICPM/6nhi7rinXucZRUg7x5Hz87l41qEdNUW5ogYcg5ZORVZxqpYyonhqpMecd
HSvyXIdgYodpEpr5g2oskXIT/AtA1dM8PhraMH2ZqJqay7HISSmdtdpIS2JYttFyql+qTShRzK1l
epStspitPv5p33lGCGgQYwCF5LhwqpIYbauRnXFABD5Q8dKhrdOry7xmljpPjkcUohW614+v+WaW
osm9UNEQp/L65VO3R5zh/yvpCu8iOmytCh091xL6clHytaD9+/HF3rtBJqmF3MwMZZ7G5tQEkMbs
uORdoU0A7sqwJyG8luLOH6xIvivw2z3MU6w8f3zZdz4mlPsALPE+QwA4FXRGujPiIbao3HVZegE9
v9wVOacDsg3OedffuRRCF4hz8HoWVePyBP7Q5plThl6zVsed7hSNTxYsbmgttMQuL4r0jBbkvWvx
zVrEAyHQg4R5fC07mjQbe++8czq9elKNiUaqRjGJSMLJOSMkfmeYgP8F8YOqH76SczIJsoeP9NYQ
TIKQ10MO2hn0XDtP9yGv02YTRxnv45f2zrSEcRowIwvaApY9uWLLMj3KywyYBmW9LvRMptSSa3cf
X+W9CQJKFlJKlZkPfcmJMLSXSrTlCjeWAlp8mRm911ijaLV3Ual+kcxevspjzMGIYYtbh8X0guau
+TzmqBBXqhaPl0EQj76IA8QUlAzDDX3n6cybfu9ZgLtj909Y0JJadPym27goq0aX5p2OMM1r57b0
OtGJM1PBe1dZ2Lo8hEUhe0qFGcLJGfvGmQhhttVNHtMlqZXwnKz4vVHrwDtCMWiCI7JPTGxRrnRB
HxASTBSLtFVJXlpPdGQ49iMueX25/8/c/0++xD/GuffcPf9OoDw85z//6z+/PGdZ3L4mVLJ+ioL5
8o+AyuX3/o6ohBD3iZ69urwNQicpEP+RGmd/gogOgv/VIvSbvC8p2icWCnS2CzuPr3NZUX+j9yVF
f+XyM+uxgPFRsQP9i3zKV+n3/67dSNzwKVlMbJiU4JTCUjke9ZzaRRwrcvcICqJIVo2WZ4exiC2K
fuNIMWWQG2pXYUjNa1L777VoRLSCMkR/iSAmKupdfchGLb9TSNSgI6M1/h8P9Z2d0/Gk+PoDQn1D
zYjgkK33KYhzGPnRG9vsHuuku6kUVexRH9g0yfNa3318qeNv8/elWKRtNtMAqN4IsXt0jaTOdY+T
RECnGAjoDjmKnjmyvKr1jh85YrfFR6gtZ0KQQMePfJgphjddHn3uy0FsFLPWV8ggbsa6lN2MXvta
Ji2bdieWnAclm+zDXEtXaZNRdwhIzGW22CGcmf15joz73OaJS/AtvGSa0rUV3KWAUS/SHlRdElZg
F9so2ESiNjynd+TNx09MOd5sLI/MoVOl40dBy4Vz9ES7DlpXIy+kjT5b+BV/WGiqqOVUiH1UnLpm
TM8HhdN+1HPLEzBmiDSf3RBWg5d3JJs31bzJWvQmhXgw9D4hMC2M/3mp/z8/MT8xLfz7TJDPhHe+
PBf/4cbddDw18dt+54Kon8AYIY50WI0WGzIf3z95lgr/BgEskSBYUJFJ895/T076kqq7FBmW4DkF
awzr5O+56fVfMa7571ni+ILsv5maXvGZ//udYIphK6kuO3QcA5aJ3PL4O+kwxIfIXJEqQe5oxG2s
3wbdcwDR1Oo8CrsTTJPxXjaReW2v13l158TXqhb6QaR6BjHXUl6tNfq/EkJou3ko6s9a9dmYHiN6
7fMhqsmdrT203xAFknFjBu5k35rli20dwvGSD8lQ7l+f/18NxYcy59f/mUhVnbXs3w/B+yb+j8vn
Ij1aGpff8s/ws5VPKJc5qVpLkOg/4TP/DD/L+cQm7H/SmRfk4O/h5xDBiskPyTA7xAX0ysj8PfyM
T44q65iCXqluKIv1vxl+J1sonUwbfqqF4sREvbgUjkdfVQSmGtDf9JWmN24dE51SByy4XLVJPqz/
eCpn1zg+puVaZGRS/QBLDPTl+FrxCDwstorRt9IsojMuFVczfIMtfaXwhj3zOVH0e/cGNJKPFMMn
BvqTFcgaOXkXVjX6bYnrrB/QGuc5afN6bQ3ux7d2Ym56vTVmCnwJi7+JBe/41vTYklpWwcHXnYBO
tNSS9R1M4sEaMMXRfg+CqwaZwLSSkqa1/L+/OGQANsIUBzlZnbxDCo9OO5F+g2K/KLa00gn6Wnhr
1yhCyivcKe0NXQl7l2RB8vLxpY/3Ev+8Uiw0cBcUzBLc+PF9qzgHJebX0Q+kJL9SAQ9ttQop2sdX
Oa36Lo93ydCghmwydvRTZ4CVTZkBBGH00aCk+7LvBIT5MtlUea3eN8uQCuOCWrmZTemN2WLmrPNu
upmTXvSrj3+Wd+6Y4zjjaYGfYfM62UkGHcliYw62q5bq1JNKOv4DzrJzRvTlj/ljVXi9Y0Aj5IZw
57iVTy4TquUYJzbvVLWHeV7nSqpcznWGkQcl1fSNAmZOZMbQFjRVZ8A/K9DC4YNiZ2ezdI73Pq+v
WMFHRNEdfyCS45MDox42Th93/CREK5molPLws94N+oWEDu0lJhfQgxzl3P39U6adwKTEK18YJcfj
Cnz2IEFfm3w5SHi5TvhTmZxw8/cX4QVS4aYI8fYiTgfuGBZE7w8VXeWUxASEIQgw/voqGNXoECCu
pPxgnrzJRtD4HtJlwCAFuhB5CK8vMP+y/bKMlyUVgWMO+fUqfsDjB6aaQ2ACJRn9MaXb39pR5TZq
7pyZwd8ZCxzTmORsC3s2fYHjqzRW1iPcDga/a23NX7BtKMVFXD6CxpZR+3TSxrRo3X38BN+ZxzVa
PTAwNaYZUInHV9XoKvVx0/IEhymHGFmUbtgz58h5qp2Zx9+baRgJVPj46HhXp4cjOrZ6gQijpwqD
rQGBb6w923apJ1APGlnDCEEtdTMqPY1GKevRfndSQoe2VoVsfLdLginOjNJ37p7uIXVVFn2G0emn
MCeTFoeq1vmNgSwgH5xirZTC2Q+6Gp15vadtH0YRrw+/oIJ92mDyOXm/XS/3bTkOIKSIl5W0asOq
8hBL/V6Rw0tj4EyM/cXPyTAjVPMvkUSYcrk0SBZ1AY7KKKyPX3MvAmVSbKmlgGsg0VKD3EcHHJ4Z
TMtKfDSxkr6msYxwDVxm9inNvkecYnVx1fmzpCUuFbsJPaZCUCmt/Y1mS/7HY5eCxpsLsmbByVzO
HdATTgmkhMDMs4S40lcnC89RNmY0mGHBG/gaoi7QyJaM1B8ArhsdKf6YQV3PUIFv5cpqkPoMcgSl
DUl+iZhHnsK9KgsE/MiOxGWWK2q1dbq+fCHxL1c8YU9TvM6yAkBsnrYoThPcNLq/QJ4mNxh7op5j
1C4EoJaBEq8DpD/1Bm6LNXidUdUoZMNcu420Zk5cy87lz1aC2HSV2UH0NReZokJZZAn2RG5H4brD
b6C4raJh70kMu1UfmwYtOaJvA04jSpNY88weIcNNkVblRFZ0CeSypkGr+ZMz8QQGPYle1IZp07fM
NPheJb30uZ2jeF/LOW2D0RH37agk96kdjKGrKtAWUXtaTn5P2xEERVIIVfvWZjGRbJVkoRGp7Z4J
okIyEbp6qKD47FozLFxhDNm13RBDShpOWt0UskZwmi3M+pnGhWq5Msg82QXPldyXKMYjEmit5Dno
oIWumiCefrZhjgw+kbP2J1HPSBEFU668lYjOinYBlPzLRDgouHPeueFLGkrsqe4NoImpneqlm4q5
1g8qGtzyojYIprg0rAqZ5sq0ESrzlmuA6ocybHQZtpnRaKvO6dXexUcOBSwTLBs4uEBYrgZmgHTX
S0Er79RAKr4h4AC6GJJci9WoaJzvYdkq0U6p1BSB95zH60YLEIyjz1cPqjZaX5Bi0U9oAMUnvpwy
YO56p+6TvdWp0q0tpSbBqEHJTkojfKb3bCjHKaJndhxuqnRyigq5Ff26a4iCIFspdJ4r0xHZphk7
2nFSZoPD6s0ulvZIEXQUrWISnVt0SnClQ3cNLqaeDZ9bz5m0r3nIlVsO6GbXeKaC8gJsr4ydgOlH
eCPlFziOodbskR2ijNN4mg9kT4/l3i5EN/nanDbdRWnp4jrXIY55Ya7gGaMMXH0h43BCtJ+FkewX
4ahex30QX464blpPikTxix0ArFyUQsWG6Ln2CY2ljv0G7xgkAtTc5jpKg5qgltxO8pUWlfFLZ1uo
u9Ni6p71rAIWCbUDWV4wE9udMRPg88yq7D42R/6MEcuKii4pmqHXRV29JlSnNu+xQkgaijQ7mTy1
5NX6jd5Z4808znOuI9UvlQjZptDXjlFVEjZHo+0YEXLb4kjDr0AUR6/n0OHqUkUpp8uZvSttc2Ag
MzkM7qhmtXTAWVyJFwsqZv7Yjo4jrRxToBQxS3P8iuOjvR172i4YBLRlzog0vF85NqhgLRmMdLcY
owgF2sQE5qa4v3eaEAbKODUKuksdng66RM0sVmxrMnstnFC9fp1A/6qa8H817Jbl9d9XFa6esx9x
/7P9s6iFTftfVQVL+0TPwwa4ToN36bWz0P2uKqifUBiw6BBry6IDWO1/ygrWJ9Tp7Hb5C3tRkqX4
Tf+quMuf2KFCKHhl2lFdoPbwN4WF02XP4hjMVaC94LuzifQ4Xs3jaQTA2XayF/d3jnmHMKRwZcRc
6OFgzFhNE18ozhn8/OnZjOMYpyU0DgoML27wZKuNLgARNy4vrwOUyjLqCHcq1O7Mkv4q7flzC/F6
GVoSuOcpbMM0Ob41hRwhnCcRG14bm6al+VqwxRo6tj5zuR4/kZmSZttKd9tsX890bt24csH+Sijj
wl39iNVIsvZmdqgkKLAuLiR06/ySQ9fWVwAF58pjKW7xVJZuXtIh5ZefSyv7UjmMlmuV/tBfoOzD
AGsqTEluiBXnOf2hPTvlxkAyjrpMpbe3TnJvepleasrsg5eEa51mpKl6MZpx57II72cJmSdFi8qr
Uvw62xR9+Jkd9ZtxwDuh9ULhh/4LzdFlP/ZHF3uACC0T2yEDrGVplCnoRyDyL5Kkv8OVnLjgc0fQ
y+btH9/KO7Wm94YCCqYF5EYBF07W8WWzoqJgEHJZDBzjmhR0ZVVg4jjTyn5tYpwOBUuFjULdh+rP
G9Zeq05jrQcz5NhdD5QXymdBAsHVgL6w7F90c1XBEzSb57z43GYHxbgGO7+qkrXN8Md4nbjjCi6w
8gC63B5vGudLSm2qkK8tda9YF3HDcoVZcQ524/A0aY8miXpW/xSKw5h+74sz38+7t0NbyKRKjvKA
r+j4qeExscbcSmQvtF3FvC6JemNLtY7Cy2GS3TJmDSCa1TAz1+pHbywRcA83icE/MpLlbWlvRHWd
y+uovsjmZyP+JUXAHHQvI6mpaR/N8DJrWpggu7T2iaO2koOjU8Q22FiM3pDemmIds0Shcfh4NJye
W5cvlsIjtQTmPA53JxNDiKp+HFJz9ji/lnhi5nU82qPHppJVW/R8LehoP77km5Pkck16eWTZMUkj
pDt5lho2T4AexuyFunrlxM9ZnAaHyNAvB6zXK9xSgRunYltitHJFpUW4S6y/POvwI+h0FZdeP/Vi
QCXHr7PUANk1OLk9WPU6J6pLrW38fCxehon8vo/vd/mgTr4EnRMjWSO0UUyWkeNr6ZIl8IYwgdhx
MAFPBnRsWWs7KCPet9yvP77a8qedXo12DgdVBirHs+Xz/2NWmSqtnFWDC6mddlkmiKPLZMnpwmq8
mrLmc2pZbpK2vp3YZz75dyYW1k9yVViLWWTfFFvHEcNoZ3CLSVRwfulwFPdmeGaNeecqLOwUIiwK
HoQtnQxYXYA/1rlHNM7YmwVycp8e5HRmfLw57zNASE1xHNYy6Fj0u44fYwp1uNAwCNE0zcjuSQHR
C/IxEHcyy3T2KkuuCyk1XGlsIAh1w5lJ+p21AVXrwp6zWayZb44vP6OI7nSznz3SEXlV8jOWkNED
gD76djtN+xD/KiP4zFXfmQxegUz02TFDvml5OBmeSSMDiV4WY7qJVGV2W4dDUPxsBphSzSQ4l378
7hWXNg+sRgB1snJ8n6lSp7T4qtlLCBMBAzAwiUeBtRwYFIhdabyaE+dvCx3Lu9XoKC5NF8Az5vJD
/fGJVEFetmSZTF6uXBsNqJbQnAwPU9avidrdx5/jOx8/RVQKZ3z3S53qZLUN9CGS0pRrBVW1HlDr
+0QpUI5PZky0knLmE3zvalyJogp7XGabk8cZdHEWZgwQLxWP/aQOADrL2FURhq9mRT/zjbz3JfIM
2enRIlsm0uPHqOE1onCjMNPEw+CqozRg+gXR8rcPUEVSig6G+RoljHMyU4twHkLZ4SpB2uu+kX3r
+/T7tBic0IWdWZnezJ0OdSh0d1T7aGOwOh3fUVw7mhhaS/YcneUP9yqsYxFGLkXqzxNeexkTElj3
0G3N6Iwo5FXgfDRvc21ULnCelmbZG0RjNE2V0AZ12WDEL3NTPNJmJIFBHzKvLQc3lWsvn1RfREOO
p7ttEKy2j3V8tgr45ovk56CbZGEkII6cHeLxM6CWZBbt0MjeMHc/VL4Ov5L1zRSkmxT3+SqWZnHm
qb9762xH2QiQm0Od9eQVJ5jP8rEXMlZUEayA1ntD7dyaNeDW2iF83YrVWwgEJCYQ2rXCNfOr6B2/
q6f03E+yXOnkJSx0TE5/kPbeiqFkCUiDZcUczdJZ+HFOSS1UpT3OP+lzbRvXUwjsIEPljWEoexjH
QfJ72d4bTnSQ9D46s+l8swhw4OSQSNtSo7WHruL4VeBwF/GsJNTKnCp0sdMvs7FbE/JXD/S1JjXa
U3D+9fH3pr/5rPES0PVhy8LhgNPuyfFUDU3qI7E9eTIZqiL/1XNACMOvZfWTbwbfHyiogPKoj7Ow
NdfO/Dk3D3p6kNtvWf9ZwPWXvkXOIa6x4Fer2/ja2GfDNsSdmqeuRco91kzjp6p7wGd0GzDLfRB5
k+JX6q4MPyfTUx/9yu3bIb0a238KJv9Wg0/f9837Zae7bPzo1bB5PhX8z5IJnKniiSbNVpf3EqdP
y/gx2TdwdtZN+1QXltub18H0UGYXgc2p9cFOL4ZqnUccYYxDM3wmH45y5K0u6lXcfTXFprO+2tW2
4FhbbnDLTc66rjfGjniRBvNx5ko5C5kb+rV5Ew5+0+3Kdm0QUZuAWbtkZBfiVgpBJF316oVWYXS/
Qqz5NNIulqn8esK81YjciDzt6/iUYT3vvvTRfZYd1G5riEtoFqaxKr8b0dcx/trDW5Z+hdE9aQxa
ssbNj68BRt4Q+NPdpLjhvILfXhCYNRk3HTHzeKrrx9LZkrdSFw/DS5K4eXwH54X8ZSznQHXVRwv3
joxL7MB2PCMWw1y3M4Yib4FLNCtDu6jCW9tw22JdAHRWhkcruK+Fa1uXxOuxfZHs3bIVbQgJsy7s
BUmz7Z/a2l+MgRGONg9wdv+iXBqBa4prWV3n6Q4tcGWscmmfOIdkejGVmyhI13G3m/vvefR9xOBj
ERhxJc9byOpWTv7qkKwgza1s7Vk2r+pdahMEwGHMD8aLutsqBniO3Ri7hX1mhX87YTKm0MFheVqY
cKfMaZvVKQfXxYa01OyVohBh1YSJH0r5lx5fsmszr59ZE9/7RKGBsvtdNITw6I4nhjRQygbgCysv
f+Pmfa9jZZbPhYtiinjnc2FnRncbWQpniZOpAOSJUeNBn7yhvwZ1hgTdVG+1gBSk1fzSmrzJb1Xz
MIm7Uf+h6T/bOln17daGqKTKu6j1lGJVkLlUEcVFA8aXqm0X+4YD9GRjqRGhKp5pf02Eui6E3/df
o1tEW8GddJG3qypYlX50y6FFV1fky80X3WW4t66w4UfUnS+6q87wyHuBQTFDm9kYV82hvletVZO5
5gRQz8NYXd5SUigppSub8NBnl5XY5toaT8ROI24EqspL3z3Y8X3haKvp17wOKYTXngp4qPT46CtO
8RMAGeLBXNn4Us0vXbk1govWcIEI2NMhbsH7r53wa9McqmirKr6jeWN/T0XAtlYdqQ3jRsxeP4Bq
80gYb4tVVK91e9+2T4Y7dbfB/KXMHnN9XOl8Zb3yzabA3eXDvlPmJddqZUrPur3Vq+slrLsjtqep
b/p8X4qtpd0Ckfl47n+zfeTMuKhIMETR4eV/j8dVhw/Gqmud923CkjLi/gUXOscbQ7+Ygynw/v5q
EBY1lBOoD6kHHF8Ngajet/owecWgAbyhijfUaray2kDxCrpkH1/t7YmOki+1qNdEdL5Y52Rv3KQt
pJdwmrzZtkN3yvvCCzXC5YEiXemCkWem1ri269Ql3uPeaXTjzPKzPL3jzcVSc2Yva2An0ZFOHt9v
YlVlJFLud5wdlvMsTrxCddoze5j3roIBlPoym2W2zCdXaWTyoVO7Hj14Oj/iYSKT2unPHcLfGSj8
4UBtMVAtb+5kx6ZmTq/pbcgJyjLW2dxYruhx/9PCCleWPZ/jLL/dCC3XolikY9ejsHFy5k/q0slF
X09eU5r1NpH2pP5cZJx2Vp1ReORjsYyj6zgzsZ/eJA0/VOdQ8BE9LHxnmgV/HhNtej3ArSCIaMXw
VJVDQ3PpSp2/A0+TzgzO04MHl+IyKvtuAI0ObrjjSyU95BZzKClrK464YnmtUhtGXO08ahGF9GCP
ysPDKj6tP/4oTtcuCnG4D8gowYvP/vLUdalIs6aOVdB6uEixZ+cQMGhmmkTgGYNL51ueJevMJd98
hxy+CRIxOO2wzebofzJAtQiwi91bFNaNytwLqbmS+9izhomwOgmXAVwpFI/qRoh6B0fwnPTx7Vs1
FuUy3goyrdH6L9/PH4d/kh4xQKZYdB1I51YyGWSds21qJmoN3XxOrXU6crlZvkUWaYpV7KVPNweU
l8wgk5LKk8frdigD+J4wGGolWlWdhS3Ttr91xa+/fKnEBvGhoL+mUr3Eqx/fYWX23cxGtvBkGBFu
DRtgZQVG6dVSF7lNJX6lOaDRj6/52rT6c3IDkM/Wh6IDhwDklsbJxwIdUaLzHuRead/M8dpJHQRq
l3bzaNXatWhAKVTsGIdw1RRr25lo2u7I5uUfeulmHr6lKbjEbQQmQf4W9Y9EUq6lch3L4cqoLkV5
xV8nmDmDw5GXiNQGHCsMkepGKGBH1lYBMGhtkK3G3jpLl99Kju5KCS7n8vHjG30zfJbom8WSw4Zv
KV2f3Kfdl7ox2YBgp6q5DwZQf+iihFuN/83eme3WrWxZ9lcK9Vy8YN+8JFDc3K22esmS/EJYtsWe
wTZIxtfXoG9m3iMpYdfJei0cwIBtHXM3weCKteacQ8jQcbFb/P5ynzYGejisnHWMgv4Hmvj773Ke
msWd0yqLKAhIk6gSCohgFbabJBuWb4qh+6bXsxtZ2zf/jSsjLV1VZegAP6LllZG5xkAcArTT4mc6
G9PWmyACtDLV9lhCdgG4SV/fmir4w4U/f8K8ZRqCdMwpDoBvvH/LI+7Y3mrzVeyj7xc9Gembexy2
FjINm+pPT7JPwwifz5bP1bDX3gs91w93C2Eh6BQGNUO/7BlU9WAQXZe0ofnoTO5yJfp5VxPVd8Wg
LIncElOgT5zj7z/rX63x93cPWfTMQ+k281oYxrx/z1bjkQfWzYADSZepyuMaeZrIR4NIN9PUwtEm
EGx6rA66kTxIjekpE9bsaKf9vi6PLHglxh3m6YtB2y7Ft0qctcAkh0uGWpqAP93V9ymTKX/Y6e5N
0B452HMOrYrdSAZpI9poyHdx+43hi9mz96+/chMaUmw6GhxNclTll4mooEBSE5eh1XCxc8w/nQ7U
on97PsRX4qzfPvvIGmjxUQ1PYJqfVDEgalGvDMok9J1quCg5iIRDYxAhoxNhLZyoS5xbMfREOTtp
+oev5NPGvQ7LkRHQSEXtiBfv/TdCjE02tIqjAMmkWqgyfTv7WtjIL97sJZAtl61KtN3vl8Hnlc+T
eAUY/ZoLs4++v2ZJBkKOamiM1KCicSRyUeVZskls2iL2n8jpDDH4594tOgI6eDysEgkuy1Pq/eWm
euwI7p1wvd9a38Ude4v+xbE4PW2L5Db2onjZ8lvte11tmHo4XSTGs6Tp0xPTvTGLkNhi/VFdJEeS
vI0qquLr1vnBr+P8NAbX5bIhL8s3dpq5UlzncLC+zeOVxxLSNiZmNPvYEDhJRFa3rc07QQiXfSCr
nORmWuQsvE2lbzgY8Svpg667cYkAJ2+83fTEu6VR0NKQofuwdcyNB7OkjrwRznrUB4Q5H7Rs39PK
SHeldmidfUxwT0vi+aYARwn75sa6VjfDxJQ5LB+8J1DCKBAQOS/awagPNp4ge28nP2p/Nzd7es/q
imhCX4K/Wpta5r1LepdLSNamDK4aZ9d1uw7tMkZJ/dj0u8HY1/phUVeN2oAhbYN9n+z5Q3vZBfVe
mXuC24p6h5TTJZb5a59fW8nJeGmykOS09Gxezc/TW3XhfjX32rn+2dJnKUgscq4TchmXM6gBUgWJ
832Ml+9dS4Dt96y6JX+INoBx0+BZNGByRcT1IVUNfqSX6g879KeH0rpwTMZT2BjXqcaHHVorjcWu
Yhi0ek/gfB+QForH/CAt8DjGbKUnVZHrlHlmEulMc4+/v0s+F5C/Lo++ZB1yIKZZ1/VfKziH5HRz
NIbI0eutQAm60KwkBXcPpN7n23KY5ciCDMEYePgkiZH//Qv4dJtyfRxGeGYhiCDN/VACGLzh3O0S
lprWn6qU8FG3He/JOqIrgt/i9xf7tA9Rl9PocXg24UZiX3z/Zv0s9YY1kT+CIJgc+iW+pEO/awhk
Ca2l/AapawhJ6v2TNP9XZMeHzYHrIhaCI8I8+qO3oSqytusmIvqq3In3hgRubNemSdJvbu/ZtauL
zLFWDQQQ2qmYr4l/Rdgpoc0zI1UROWFyK8r0Qk30gVCi/qxU7Z+o28xqo0iE2KF/pL+YDTGa/3r6
u7s3njIa5pykyG0ASruu4L8sEeJPTakFUxsRKXzROeOBEdwmm6gZxx5c+zyJpyn/w/H+01lqvSaY
UEp6Hhxget5fkyQtvw96HIXL2Kq9cnAUuuNJtuYFgxyNbbX6k9zq80JEQ0EvGyIjPhLGFe+vKOMB
XLlEEkXjg8Rj7bUkM8yfRu1qWtqHv7sO11nQr6k4QBQMoO+vlQkhgdt1ItJ4Fu1bnW6cNzMZCYiX
88aoJmb0RFlc735/2c8fKmsPotiqIMJ28LFHFAClcqda1JRBEpqNgQR+0fV9GZsLjif9mcyeKvz9
JT9XhAjs6UgxgwMpaXGXv3+rtdMbTpsWIjJmSYbYQJdxkvQ0XTXGx9pEGj245XQqmor8ipG4z9qf
YMcbxd/eZgMezdT+nFVX7b/9/nWMTYHBvrWqSC9QtcNep5NTKmR01SZuJy9sWcKzm0azo25//xF8
Xljvr/yxHTEpAmPJqIxIXvVmP95KMOobt3e8LQL531/r88Pk/bU+3DYN/WeP7QygQbvy/jjvp6OF
DDIJreFKoaQ1cwJVHcaAv7/u+um93+C4LtsqWwFdsk++xCqrnaAZU5qAiUGM7IJ2OAdI+Yfz23/1
SVLWc8TgQYEq8sMtmignJ4LTrIH6GfUm091osaaw7xL09U76J7HBf7F0saesyktOqYTIfHw05QuJ
6kqUdZTP5ffMLd4EUfKLRFk+8eQQcbsV1NRp6XlHJo8JU5E/PZ3Nz1Xl+hIcNkBrtQG6HzaKpGNY
ycOxjoT82qRrO732Uub2eX2OG+jMeiezC0G6PcJs45sNcwCSPEnapBCGxWBMZ/I0/Q2X6Lboqcew
y6k5/bRqwGqQT9Gn9d9+wvKCPXOVoHD04mP7cJtZDml1yGKjNNeuG9lujMRudm5XRKW77GhXgeTI
OuMPT6hPCwOKh01LCDEuLXdcTO+v6mtxhQoF1vHgEqstmvyrNs2bwPaerKrw/zsXwzhEAA8neXo0
7y8mYt8eZJ+CEsqgtJIVwUyjMF7Gptn3zG1/f2N9fmfoI8FMcnhjAX6SGqNb0qduJWLPSffatfj0
Gz/YjwRA1Ebr/uHL+68utirOqEXh7zGmev/OYmhDA46KlPz39oCVe0+gmwxN6tNwzty337+zTw8j
m72CKQL1GM9bsqfeXww8EqI2g9ESUcg0nXK3orb3v4FdIQXYkyvL5E/hex/yNagvP1zzw8NIqxjW
yIxuiB+jfZBusReNO+CwGPXnsTe2dC4YY7fGrjDceWOk3SEh6xPuj25u6vJJKQ5n7qzZQJt8OA3W
n/IXP9WnvD7EAmuSCeom/aNQbV4gotOOzCJOAVo0kuh6bQ6vrYj3pHovUVCkN345NcfffxPr1/pu
80bcg5EXR57JKiOc8P03UZFyZyUmlibBjXQsNfVqBH/s//8ao/7rKvjwDSzrKPVXMzML+aOaykd7
lJhmnEWY8hsQUwJhb0p7GirPbc8fvdaDexsUiXEgLyaPxsD40Rfj82KrizRdEJtPqjkC3PrGxtsc
J51sOSxK931n5X+4Dd4/RP/5SvFlUiTQrlsBke8/j1HY3RTDi6cr6V5aQXU1tGT9jtjZjg1n3MAC
IpScM3ex/yRbev9NcGWTFjoddWZAWF8/tdPTOrFHxkHcE9DicvAAEEKWQ9eW5W6BsrjXUUX3Dopi
cpMzEkiJo14uKqLhnK77mkzqy+8XxofD4a/XQ06Q9euxjnbS+fDAnXNt8vSuyKOM/L/IAo5k+5GW
eN026OGJJULs1RA8o7zR8QHSX/799d9vEf9+eZpGEKjwheufvB3xqEuZc3nZo2pYlvlBm3vMBPpN
C6op7CUpy7+/4vsb8D+uuIKnGdpanw5qzTy6C0MFboU6R6HmKO8mszZK+FXkkF13aKV3tGLP+eeK
+//mo/9JWMNfvoFPqV/3OPvS//G/3zqydf5qQPr1v/0z1sTy/0HXkJY5XuBVxLtOff49Vcf9B0cZ
ci05sjHO/E/3kWaa/6DXbq66P1iX67HuX/Yj2/0HWSfUUmTGMQdd/7m/Ffj1K9TvX/uaw0HR93H3
s3aYLJDG9+EeId6OJqTkME+LvzKjRJ/a0DHhcdPd8obxxZxtFwuNVvfeObV0BQbIamcvDQnHwihi
Gcq1z24FtCrqmm4WG8umjqPFRhF3Zdv5iHwLS39C01ANCYFUtt3Jc41prt1aehN0B1W5+b4AzoJp
d2pWJ6pRj0AgM6g28t7l/B5X4QKiusc/YQJRSlD79d9K1HmTGZYV6Rp+NMdagnqqp3dPYPXiftXh
yTbBBnmsiXqJwH3HQRwSL/M1fIeZEAxV2zGZBl1VDI+T17ge0zFiKzezD2lv9Z+U3b6oW4L2dVNz
ijszU031SpvHu3USwq5vnREJ58kVbU+rfhbM2PDdVnJXkf8vDqUkwP1hXDxB9nAmfUHBJYFVvVbJ
0IAK9YNJ2ejyY1EdAVTI4FKKoTMjSyrPWy7ZXx2kaUOFBxyUTYnw9crw29FHxdWBfHxxhkBTp2lu
h+an5aekg4cYnHsMFKkoCOdX1UQ8ja2MgD6ls9S9SUO1NYrbxkjz7mvqeFl/lbkajWzLbSbtWDVY
G9/8sR/Gg4Ebu/+5FJ4hcD5ZRUbHuZeTpZlRSVxamVAODzVkp7Sbs3SmblVCkTDGV/I263R/oqxW
hraLhSH42loKF4umr9EEyXU92cinNouVk+MdDTLWSF71ebEZHwThqOP68x0B+uUohXUlgzpQz9oY
DOxk85yNc3yUwAL7r/Zs9PGzMmERfEEeKsSN19bbqQzaveqhTAQoVYrJAjvYFMMR0SH2rsJ7thew
i4Yo4nmjoTPSfbL2wSqlvxbubVoUYmO7c4KCa5pUWLWJ1mHbTJg8gECG0pEIz3qyEjseX1qzKKcL
x+yGkAlzNukAEnWNtPKRMSAYSXQQDga1MqgeypktmVCSXOxyqdRtrMF44EvV1rGMThg8WYwsY7Iv
yrB3Cl7ObGBT3gRZ7r60sWXkx4CTBzynKpgy/aqAFKrfTFoQJ/Em8cmQi4CWccoLjcZexnO2ZJm+
zzRzVq+UTvEQbx1QheZVkQdCXZdmU5hPlIFwboDobFtby8aNGJbK2mO1kTvusPiFHzX3OZI1MBs2
gt9Nm/DfZVCmnXvSjQw1lc4RbrgjhIRcEJCUKXVYqIuCG3cohK09A/nq5etSBcH0g4jjwD/qbqU5
B60pp+yyBXhovnW6XoidoZHoeXKnFiZWqhOWH6rZGsvhuusbMRyU1ld3lJ7k/Q3LSoZNu5ZcC7XQ
2rfHvtO3uvTseUOFjLZ0XDTxosm0hSBZWPRr0pGt46qJuWewK2Z0ZwM+1HDyIdRRmBb+wauV4+Gr
9rStLarW3QTeIIJt4gtnY2LZhn06avm5WD2+obGmBlzQ9q7UYTAEDYkkFsjb9Cbxza05iepZwqzq
w6ULVkxMJ2/EUkEytfLcHZlj2yUmEsupn8c1AjoWtnthuJnayDGbfgjTl9tETO5dlfrPKnaWu7hH
Kn2E29oS15/GcCTMvthXheZuY12Bwplb9k9eiOaHytPFkaxkY6+EnLaZC9oN+SQ6s5lIaAewlwal
IJ60JzqGyTVTJpiXbp9ty8Va7hzoZXugG9a+JQ3hXANgeEhIubrt68IyT8AU3jA3Md+Is9retZpq
XhoViMfcm/wF76phvkli0ZuwQ/YRagvit05l3rSt/MF4SCylfCAiMnnTB8t79kqTYeQ8roxCIumR
xAKoOY2AmugH+84X251mGqix0YZpVc6ICYVZnAdZeWkkzRj8XaB5W2Jd/GJr6F3MsYYI6Z9jJx+H
zuUw5k2yfrZrvX1gBzC70LC1GHdXpRVHBBf2D7+UCJR7pPMwnRPkPeZyifsu/jqlqTLOJbDarRzL
ToJMosdGxrp3y8c8H90qKL72zYh8wxD+uJPQNJgmJbrdgd5KZLaZUQ5s6tYwmkNjut3TxMM+iZrZ
dNu9J237rtR8l13RS59r3ZOXifS1vR4b9oOb9t1Lp09A4yjwd9PsZXeNbfXbtpyZrXjaafHTDIZh
86AXc3s12cEUXy+9Vhy6HGmv1VQT3MrOWYgpY7O1muGQmQMeED3u2sO41PrJmnTnsTMAhbRNfWKy
ei7SgElCOTnDF2A2Nqtety/XtADIl+VDoxSqAwPoJKNCGo1CAHvN4vMgTHfjjEN3O5ajgDe2lgJW
Y1YvGRHQJ5JQtbuJ2VA01EJc63GRRmahJS9BJrt9y1F52+qO9lYqU6fn0eYj7DFN2LezLtqCnHkB
epOGmrvpZwm2Sc+zc6nGtyTLrwMvO9ZtG7/EhnlDtnh/b0Ns2eZZZz+RcQ3eKGuuvHK47Ix2POYk
9UPkFZX+hn2kCrsuvbC7Xt8YrZ1+0TTdDIekj+a6so9BIikX+v7UBgwDK12ysVj2yt+YO/CtxFfE
D3MgnB1Pvh+mFWdy43rkljUVKalFLi6aaVVAdygnZV86zbExu2KNS9BBhWfDdd3b8wVFjn9gQw3O
lcq1fVUlzhfKIM392opOJj9md2HWqpd1e1cAPkcmVLZ40DINtWqcx8MTCSZ6HHVuxvzT8QWzULIu
aOREXtIFA5NyqrVDlVCV3BlKn7yXMjDka+pXbhP1S7ocMtgc0TS4egQm4q1JRkRl7HLVz4Jn/hWh
H0+l0PKXqkvZn0WrmOOhLB7jPmmRp8vswNTBiKSeKYIu1lQIaEuMhTy9vSxnrdg4hH7uvGAYwnmZ
i3PVLP4zt4a2bHPNcvbCskYzFCk4LkGt+WUuZaYdy2bdtkdAW+5mNLJx2HndsnyfU432PiFbYri2
7bjdJ13Tfnfm2twKRvAbZUz4geLVKDPoIIMIekLc22lmsMt7r98yqmi2GK+uzTz3ky2Wh3hjp9CC
tLZcSLcx7OqMipDXkwBgFpNCgz61CVGSdX1eYgiwQb3UQBWkaBDWewyzjQlFeaFpJi0fYiRCu2dD
Dd0pmYDtmOO2l9Z0tmK/2zTZ3AD2TYrpR5AX9X0NsPvFL5ziedGk/TzH6XA3B47AXeGpdif1xX/y
QdIdGF7Wu3kUPxQwPBh3XRklOdLDxqirS+FO/Q6JZfmjmkxrPxa2fkgL+k7tSsMxhVVdd1JPI8fN
x6hP+uxOTjbK41QzdvFUVY+m46sTUyzjKfWaxzLTS2pkX9+LXMmfmESbzVx6PwWrYS8xBG7o9KF7
SOnHy4K8glL2PE0zCJdtGzjMBFr/xqzj9JgrL4Gi57Fm/TnhYavHl4Xof2alk2sbboAgwnrV3tH+
hffU9y4d/3GsnmwwnJxd9XIvmRe+TpSSh3TxueN60ygee6cu93Zf1Vdk5dpfJ1GXDzijEAZwFMGM
owG12g9zQ33q1Ut6bU/MGEtYOQJC3uAU5Krg0iw4va0CgVniUcvNtzpzxmNJ+lAf9jOgz8mrzG5T
ZB7yG6cYePoXUzluzWZyj02hqBrAfFI0aKZ9JCG5y7d15Rsg8JIu1k6+r/KGDCF/3PdDbD5WeVoE
LM5moD+VYGmaQeE9a2bnvDlk17+a7ThdZsFAuajs7uti1jAJq57Agy7XXXDEfd18Q4FWnQwgzsyd
4nENArD1LRBRAhC0rpW3VekheplclVDT9TelOdlXspq7vaGjvavKarjDIOxcDbrB2u5rhI5JKWQN
RZggk9FkSImltc5OrqmIeC71jpVokRjoRfMAU/ySbJYR+3VF4Po8eQWKDEnOQgoxPbLNEtqpl6qz
TVdCvxSs7TKqF7PjLa3cp1BvLY6CrNjpKhi94mFWE9uWtqRxczE7uXdIW9+6A7W1HFoBbfwE18eL
SVqy+8epwZyK+242NktvL85m9IzUpPNfGChL+uWyM2sRh4ZGW26VQqUHCIXWlhrGubFiqe0hOrnf
HXMilKwsxHgDSag82kuRn+dKJa9eX/n9MdET09sW4O+2E5I+sKWLy6ZVZHC/syCH+yfyslMXjoDM
GVo9XfoADNSLlvtUgRDkHpK551YUFI5hSkvoDbQoFOwYY4/GLveUjE72ipYp24ohl8+d6Ovr0WZ/
MtwOyZLlolDshlS7HlGWXU8kjKHFMkX5BSAY+HaeMMuma5cUc1UwkpJDCycHqgAok4T9q8wqvKtA
2NM3IAHOdmld+7sUaw5BnTt6jD857q5LNsVjF7f2mdjG+qH2g/rF86HMbhp7qEQ4N0Nz1zSBvmvr
srxY9EH/6hYJ9Ko8do/60DFP5vkT/7Ab5tpGFU/3vtVNt6oewccuSz+1e5HmfqQTwAYbL/sOLC35
UkiRI6Wx0suBVgRaswof0dJa/Z1h1+qAlhmdMYiQ/Nxmvn8a8DfuGw3Lz6TXzql1fbWg7bCfUsOI
j90gl/uFEM2f7gDfe8GiedEKluKoD/F3J3F7ROB9euVWc3FnsCny4MlGvIIcl25phZcssLn/JoIm
uM1iMKrmHPRbFF9HotAICnOr5FQHTgEfk7e/qeuyvfeRt3wdhpbcTsBRp2kaszMiTB7kWlosVw6r
WDOdQxnXwEb7DI4SrFcAwg7AzgtY7M05txKDWENxD2Aqy0Pgc2IXALhxd+zfC5H/+ZLtpzLOTgZ8
3o0xZk5HSduVX2zVY4dIFA9ory5F5BHYVLB/V8YtEUL9U916PWIosUxU8GNS2PAQEki9yeQGt0ni
ioYHbaO8ECg9p2vaJ1TVScaX7evuYaBsguhmOnYQIcqS39pO2M/j3E+PjaEqB8UVQW3bpDX8L0at
gKrV+Rwch9FpgotFtVn+qgS2+QOmTS+cAnIGjzbYY4JEOOT1e2rlH2UvEY+REL+qUh2yrlr/Tfdz
PF9ZqfcXMOnG/FowY1l7ALMiYYkQ0zDvitfeQQP5kEvS2crZzFD1tlPyFMQL/NzZ7u/pfMR7XElr
sqiZ6M7RctqCVKcuWQ4ToEgEaZWTrcoxeuCRmSwu3vmlq084WKDJTG0ABXms9XyraMEV+05ZCFnj
HhitQLvmJnq7jwuRT9BBKcfxBqpiM3mxFhVaqf90FfCPUujmdg48AMs9WYfFjvOpwtdXUcQfG3eS
Q4Q8CZXW0A2kfSUtcdA8LsmLciSZMgtih1DqTfsIIRH2A5hX2l5BAs2syqrv42A4pz6VKLw89z4j
gSPqxkn7rvdVysEXNmKlrPk+zTP7TIVqRTSovM1cmfqVlmf5rVGqem9OgFD9rvYuR82e772hLq54
p5zEtKp4cdnq+6hJgLx3Pam/IekYxdXi4+esAB9tea7mSC79INkqZ1kuCfgXxD0yhok3K7Rt56C5
ugMFDee+r8tgmy62qQP9q8sbV0O8u5lj4eiXhhfTGiyMarEoBmYmT6NKlX7XYR6h8daSv3VBuyPx
oyIz03yTzeu4lwJCs+67phfJjRY3Iwc3VhbYvtAsUtv9aVdqrF9H8uacXeF0LeSewe+QznVuq8SX
zGf7OIxFkaIV9ONijp8HZ/Q7nVXoxtoe8HM6Ao/k4J7sy9wrnJue07h9jL28gHkuJ04y8OiCGHCe
XMhe0DOumg6Od3bmxn+b8iEPvpLwBnA61Ac2p63oLbc7y7jybjg62PljESCcCu2FFL6jLQja2KXw
0/3LmINtfOvEVix2JceG6agmtsqdGgqumiWV86PmsNziUMrzUDDlV2Fm1VUuN4bH0XYmHsdOgmhx
zNjYxp7H30uYTMQSVnlTHnJDauOWaw8711OBsU1GOVyQQDBkMCh5zNwhG5EkvBRmFe/JQhucS9n7
A0DDoljsg1PEVnqgQVR5F6WwjXFvzQgYVKhGZeDL8x0u3mu4pCOfN8okWQDdPCZMVoabRRuqZQ2g
A3qbE4ei7YpUr6vD0JuadpNnTVDtFfULtpalN8UhsAk7PJf6jJmw4xylP9JMd9l2AUtalFu5TY4c
UmntJlAz10UTS6f2f/Xe4rf67MW4b5flzIgNBUdufwtSozn1ehyozZIGuDH9mBRBD/adQgYqF3/n
mhyumMkZuhsmTuXe9EDXz/Ho0mOOkSqmLbcnp5PyoGyml5PWUSCh9AmLXlV7xpHmZgD5Rt1fua9Z
PyRb2enxI30MZNN65x1H2oeIqk3jwl1Ud4zHuIhioCt3hXS0bQr4xh3MNVdxfE4EvtwuM1uMgb73
4MDPvZYl5UUoY4/k2JKj2/U81D/aeH6cfZRjsvOfu6Waw1wFp6zpTyZ4iHUeTOs+kGJL1VWGMoVF
365yIVWYOepsWlppmT51iooDIMQK7EQQMsG83w22qrZtmqT7FJ481M+Os7BNCVYDny2Kad+T/LAd
/Bb7sqPwK1f6EhrBMG7pjBs3Tt/GG2kCmt9msknjo9NLjCaZSZqX77CBL6jut35tZN96K/V3zswu
WxQ9YcUbL5UWWHWSNA9IUS40ZmWH3BLV1tbSZYcH8K73nW+ZWyJFr9jibxM/NvZST4qjO9k9EK3G
fBgKt3lbfDe9wnkyYRxpqvKmVD7PrhbPot+I8dLAQ/SCRW7Y6MDEj9T4eo6Gu0++TrbOucmpraji
nrpIsnZ+81f0Jeovbmw3K+Q+bgz3Nc3lWaq5/FLKIXmSjeZGnDa871ace696ldGz5IN99nrqDiQW
2f2ywHk3iMG9MmB3bCGXkBermnpbWZJek5TBxteSbqeT4LrTm/TJFcGSIw9udTYxNF2bxQySO210
m0PvZj/tonaPsOGvLTqKYSG9R6NOm8goNLbqNkMjPUoJJjl+s+WUH4208l8FIaPEo4mb1qx+kAjE
IDQgyUwp52l0AXATC29E6US1rjEovpBe19x41fyNkl5DNYDuf+3PhMIpkhuSACBMG/RjI88bb6nB
Xsn4rjHo4nVVc35TMr/BNZZNO0Ol9TMJol29LW1j2DZZ094XQwZuM0OQdKfEcgsECkzxPOqkzCIL
qMZEA4ldzyEoeyNaSgSktVXc5/BPw7gNui6KuWX3Rdo33xD13qnBAue+PC5FcXBrjAz2IJ41rxOo
LN1DRhrvoS1YV7k1vdTGrC6zcTkR76q2yAvj0E4bex8b9XAh505cVrU/nwyHfs9EXXtsTY1zT5PO
oZE5xj5QdXKVTcMuaX0DGfZAOef55toD9smXI2f26Fnd96xjftXS5Tp5rdcSViYOomRQYg5BudNb
6q3cDvYcG+2I7JAlIhOJuJTefWYPlYhwppNdyviYFZ3cWGPukrDcolYKvbw/DPDaoZ1pzHKbkvZi
ZdV0YQ3ceYMpLSBaXmFHqTU4FScouz5xcqvTyOB+mRBJutmFFcfuleWybBuVzYfAqlCzy/Kp0XOe
qdCMH/XSqBj2gatkvlSfvBQjwFJ1Ttg69WOXuM9Jx8osQL9HpQVUFWP6U2Uqe8OXtZ7Y8rkPs3Kh
HZb1frblBPtklMZ34aYtjB6XI5rtVntqgWorEd2d7XrUfgTxrIWGSThNM3lio1KBjJ2vdB6Zd20M
GnmgAXrz5EqyN+2+TZ5UUVL7QV7eZR7AelXk7SZL3epFMkDcdtoyR4ms/E2TM23j4Jg7t1bfT3t0
xmzkVtKsD4Il+cFBlFrDLA1cDOyN7IMN61gkzWmi+RvGfn0eSTX9YnRYTbD1+2Eez9yUflsfPLJT
eUZ4RL7rieMexmTcc5rJOBYPgx0xIVymbT1l5xFw2YnuIHt4Om7muuxvlzx3LvgO65+2ymMaDDWH
FD1LH+1x7M9TXhYPqaDYICB2rnlrecWAge7wmzZQTot+FI/momfRaBc+TZOV41WVKRYG3SI9djG0
yb7sGpbsES/Z15km8lELGsw5dDr7YTt7HjqQtFYUhiMGBqaHxB/Nr6mpBZhNtI6w21hOxBKPhabj
cahtV+wnWI+nOe+Gp5hW6oVYeFhmOG1vGW+TdqtlHiU6rbSNnk0BcYuZRvgCto9YK/YceYxL0xpK
8N85QjpVs2jb7Ie/ALOmKXVr1MHtoJHTsFaK7gosJ5ejVfD1bJ1OdmEHIRnIAxHDU1FTg7RmpDf+
9ywftLBiHhFv+8xtE6olSMFha5e5tTGbZgi7JaEj7DrpxmGURlVbmdeS4SsNILvfyWykKzRbiHeh
7DFm7hrgaMpkDyKuAXvKsiy7VC/1Q237jPICo/w5qvqUe3NJ611fLrLe0K7Zr939soq6KVa1qPNj
/cG1UeN7yyT/wDxAGPAXuZPjQuiygR0S0IdSFW/cBxFYWyWTZtULeRmmPHBC2xXLaDDhXbw/iEk+
qHlwAoOlQ9+2JlUhOfZWud1fdPPx5EyFF1f5prNquz1VbmbOF4ujDD36i2bi5p9ig7/iUD+oVngb
hINiuoNegb/Q/RjdHvvLlDdVnW0txqnkMEtvQGBdBfGLFNSOUcCHqijTgvTBSFxH7n9/+V/5fv+S
QKzxZritccgTwEnaD8FL79/o1PoBjMUg22a1RqYx9liOZU6GcsFOPQuLKkHazTMCilxe6qR73+iq
odNgt04cMVHX0nMSNHpwaQwjaRC/XtzfktY8/D9QgsjD+S6apcuSdPi3/U+x0ur6j8Ch9dX850/1
//brryHZrnKXd7/Z1gOF9O34s1vufvbMXv9DerL+5P/tX/47F+/h/1B3XtuNY9e6fhU/wIEHcrg8
ADNFUjndYJRUVUTO+en3B7n3bhGSyVPeV8ejh912tbW0sPKc//z+PsM27z2tk2r8aQQdks8KGuSi
n0bxi/Bm9+P9R/qPu/97++X/85eXlQT3F9mNCMBKArk2kqv+Ut3wJ8jT0CIjoUGaqtDOX25C6G5k
thMK0qk3tKjoRarzF/Z3lOTAZuV6iATwQ7LzR7KbcY3+PeMEWkHMOZacn860Y9iZWQ4/fEv6b+5a
+zBVHjpl1x6xIm+vXY3MsftEOVe7rZKrEKXep2/0zUL7oBR81+5kKYueWlZymTbbpl8M9SaS7sQ2
3SfHB8kzV9xKnINWFT/cKJvpR31WGt3KSDeCOK/VW3A5Ef8A2GxHH36J3JnrKJlbPSBy/UC5rN3C
JDEA6prhC3tpmBy3tTog/Hs7/7vLHzDH7375cUP8tA8ZVt3EwdFrtqEPA+BXoL1F/qukzNU+gmv/
onWLPHtPpN9Gt4ccRMKAU6C9BpjFRXhv9detRfAm2gsv/hv/Le4TG60KlE9JvtpVUNXjOyPkmc7R
Ei844RrXxlk1KY/zbpO+5r9DECgBudZ1uipXyS55LT07sLmuz/JFsexXCCtmpNPm9bybDTPB1q54
qNsU3s2JJDmCE8zCeXIQ7DfDju2SfJHtXQVXcu9U6jx1n1B/OYa8kKN7ud13HrG0tSu96Nk+ih6S
bhPDfVIeQuLzrYi25cnquH6VhDOSCGzTDPJs2RzEbGEeF43ClXnzCoon3YwvQf9ATWV+Cz7dKFdo
uCANVukCrPrCdQGeUxrZ8Ui085Edc8gjOPaOoa+i4p4GSQ1UyNwloouZuwiKjZpftfFerR7zZBP2
K0VbkdXWvZWkrrrmOq8P5nEj5UuxWSvNTwKSs7FSuVnF6QJpR9iPEqRbr3VtmGUpPs8rUZ1nb2T5
HkplibjKG3baLtIWmB+q84js0C2eksTBsnmXOdWjoO70kjO6n6nFwSoW/CVtUu62UHHyjnrwl1YH
jUF48Yf6Lr4TM6gCB+oBlgEdFl3cLnXAUiBPHekWMrTrVnaWO/p76h7MN9WLXpJlyYctuSZ1q/bO
f+7kapFb0lOLhlU87kt32Zf3ZZyTyCEQSS2Zi0InZNgF3hQzKd3GFJP2oDFJBVJkvYy0Gd/J46Y1
w7860LknzrxopRjbJJkpj8QpFGsuBwvA09ra7x/rHtPicK/rm8p6LJHfLORFMy/XyjzaRA/WSt5o
C2uhLcS5NYOIC4QvfEv8C8DIiTPv39vS5ADsUP55CNLqrXAXXbubfCOtvIOy13bKJtl3+2ST7KTr
eHt+QU8cP/5ubXKBCbqCTDppjC2X68d8X1x3d+mrd3dcktPYF/v4pb9L5sXO3Kf/aYvs6593EMCU
6Oc8s95KB3GDxuhxWOdL7xDu9CtzRNLtxSt9JT+Ze+X+Qh/Fj+rC73atiQq7idqah79Wb5VDnjvQ
aRTmV2lLT6hNNqhHNiADsRdv7Pix30jrfKXPh0W4YglsikW94X9bFDNlXW6SK+tdWTRXxXV1yBb+
Nrn2fdiai6hcee6O+Ewn2ZT3ghA9chux4cXJoXMkbB86wlhlRC7LMSo0dUSdZh4krcgGtJzZ9RtF
SO2Nz0tOtolAQdSpAyeYS3MdBZHTiM7VPl3cGOWygw3Qr7XK0Z6zK3l5FFlzSHBuRCA4+SIbSdcr
qdwc91a7dcuryLcNYvYQhn/3CZXHdvkY9vyXjmLP2kY8pf/WU8dDkrSMb8QdHhkaGJQf+W2+t7b3
5RIcF8hg7CJkIsa7alWmdhPZ9TNs3Z7Iou0uCAf4ZAJpck0DB6Ct2ELOeQOacGTwaZmBjlfZSqKZ
UfEuW+CtnMebOv9lsfum2W/rOSzfo+ylUh7l5PdRXBfGygxW3bu8a7fCSyiQF+bhgR1krG+y46oW
7eKX+BbsUGD9LjVbxSH+/fg2vFB411DbwhPkrbsWbx79nE1r24WvTQ1sflZQMa+v+Bs0LYVru9GK
cCN/g60OE6L8baBxe/f3/dxfEal4VPIbSx3PEcVhkKxVue23PHbaJ/1WvBVvorV3rzzXc7ibC48l
Ge3SVe0ULKJq9rNw5Jm+CGfHg3XN15datseFVTnH3GmYK/IMhhppumqtzKJFuExWMNLm1A86w0K+
aXu7dcy5YufzcJ9iu+NkV82iW1gH8bd3vT3OsAJ2qHywgQfSPJ436+g5n1uH+pGQKCMszQLFVuft
jkNvbczdBa/gDV3M1pbt8f5m8s84uVGwPPUHaX98RbtWkaHi7d4/lqyD4z0xeKYmJWFIQ5M38Ze1
zW+zl+KFSQD0PQ/nFOIXw6wAKWc5KqRNRyPPYmsOQjKUNnP/ISLbJizMZm0my+peKyBS8DDr7fRB
GyVoM36Ajr9Na0u3Yn9nRgvlRrw2W47SW81cKLfiWrgpfgR77SZ/lm76g3nFw3ERz5Ur9JEOPIAZ
1dWzwb7XneMqvRWejYV2NX5MwcEEZ/NarS3+6WCRO8ksWXiLcGc4mf0CKnlR3+uLaunN+1UOzdF5
B9y86K/CnwHRkpfqh38d7d27+hltVUeXjrZ+HW4IoI4/jTL+zbDhzJqBnuXR8SNUCGPMgsQhpCLz
JG3n0htBNwg/c2BN6AgbK7SzXsVZh+XJS5rrBWH2W+Zdxxnsz2Gco/OwbGsBcGfLalN/kmNOn0Vo
1skWaxSHm6JDws/JCH4uyrtsp7uzpifuZsczYZlesRKHZXwVwywnPBZeUey9P974wmP6aiyqKwxz
utqJ41n7u82dzFr3THx5JzSEkReIvHxl0VkL2SS75ISv6vy4UjfKgioNR19LT9KTssKKaa1qtokf
8Fpa1PthXe/zvb6JH4XtcN3eNO8youhiVcIwymesyLK3PWZyjqTXDt5BLMU3MpF9cHVEcb1lbs6O
0Zr4KHoQvyHFdgXJE2hniyymu9GUVVFuh+oarcIgIgMfs8i2Ec3k4drt9x14D6zM5m23yZ6Su3B7
BD9Y4q+YPcqAGow3dIC68GQ8H4fwpRSNVV6hjYTeIGIPen/sf6MIToJ58BDdRF11T5rsDc+neXV0
yN/LWGrxe6yCHdpGLqie3enmHD0SbkqURXo/hefmvrm2nhqSRE6a56+pXF5B29QzeSaQu6EzDHxo
57/iX+aLcStfi9f9IR46UFYkU233vfpxfKlum5vjc95eR221RAgwlyGudtnMw1EjBSSc56uoIjf8
eoyWWoIulms+ol8PM4MHtVh74Zo6Up8rVHGbCEenujN/VT+xbeDW7KOVaa7qPaqsF/2OS07dP6uC
vjYqVDudvJYIifXsEZ1h9z98/9A0y2OztuQVqi/1Nv0ZEHNOVihdsjvzUWzewvJnL62F5/ixelZv
RGYcUrw8RUobbXTTsd7gsCgGthE2ltxOSkbCc0CxDEBvkoWfwTDlG3L7zNwZ7gtXGVfho37cWeVP
xXK0cEbsO0OMispcWXsPWQSaIIez+KTOjJ3WzobeRmgusMnCN/KXunUbS4vE3SrVNYV1GfwqYcnL
qNhyey7hBF4BKjnkd1Bw0T8/Emaqixla4bh2EsBWBHhjODVc9eZ9S8bO6biIIj5rtmK4SKhBUudd
80DyZVj6jvjC6UbX3Ct1Zt2478efXglqhR+bJdd9/KJToeTVC2AqQr9u1IUG2tKYcctsj0uR2iYk
O2wQVKn/IpELDkiTbgfrRqu2RumwzzGmwe+mt8Nr+aq6QXcgZ0C2figK9LyrWH2zVBtBka6tS3PD
204qHvwicbK4gvO7Ih8awV/JKCZ23HSmSVsFtmn0RjEBVikczwTPEhJM4WNMCFjvfvruPcemwQWm
WgiH/pG98cao7JJVL2yVeq/V+/BGnZMQ+6EdsmclfY2eG8itT/5deoBmMkCPrR4DKF5rNJm30us1
e9K8crIHf5bm8yznpeVFjtexzFZJCCSPjdPBYqkvZ6q1Mls0fIo90iR66Qk3+y3FCTb1WI4IT9ZB
UjwPrws02P2qxwXsRr7TEEo1oUP1hN0m9/UdRCMSt+aTtBPv82uZw2wg6T7n1dF5Do/L7qZ9V3q2
CZtJl/vzJloPvoM6dsGEDN/TuYbPmaM+GffmAkmW5gRLkG8uzwSERXfVq0nWUgSIs7SyraHeF9nW
V6ntIPU/r2dhuQpW8Sx/I58YPeB1Ym7ru+Qm+iWkTrdjhkN/SbmHedB+/d9omV68cCSx6g/eVfjk
7hE4CAqSTOqXV1CBh5/5E1jTCNQl2SLKTuRVbqA/d6gaEbDTXoi3DLMpOuTu/49PeDtIkchufTdo
UXD3tlgrK90MboRnQrMPHjTjox3+0oMZ1kGSuA/KnYD8390UPJfK8lGmCIdbzqIVGsdroEPnM1FE
1lMItiq8SPmPOormbR3vIrWf85y2pOe2KOZd+vvj+v1HwbP/N1Os/Q/SDb/T/w8CY2NY5N+7YS1+
/fxV/Kh+/fzHXcV/lP9If//j4wskvyj9+RwsG3/OX7EyXfkn5eBYq1NFi/HVWIr2V6xMMf5JcS0h
UWqc4Zh8ssiSxH+KADGU0QcLOgbMyP+JlUn8iT6iMgkak6XXKTn77zjhXzEqQoz/ltM9KaLkB1gY
E40OFPJo7ClPoj/oqdLYypJwJ5a+I5kV7xoBzQy8Xui/R+vCg2186f79WqNMc2wN/BqsMdBbWEKc
vhQHn9xJj+ZolwrNqqgJMokXOO5fWjAIqaOE1IGpQ/KY4pq7Js+zGon5DqNB2fHiNqbGJ7pkJ/Xl
q0F5GZEWhFE/DMamNdGmwamJy/Eu0wjRhbWmzvMCbXpbZ0C7BxTMcCfVS/GD8U178vVg2o5cC0p/
aZlw+unXq/zEz1LTKnelUQtXkpv8zow+moUpZT9F0oJsldTjGudBFIADQWukxCRVkoaKmE+T/ptA
5wcN/8tvwvSDczBGbac2O1Q6UhpVKcWuSnxzkQ7IWV2lkJ6F0Diu3Ba9hhXJKkx0xZ0NVJDYRwpK
li1Ex1kuNtK6wx943kdKuDU0HEgaX0ZT2ufZ6tg1z2mipjMsCGAZkaBcSrHGjZdqxWarS4V7O9Ze
eySXqY/IXVO/Ekku3Jzv37QanY88lthjTEGimoWhTr50hJJNOCZDyVFALEzR2qfUpNqGFUx68Fgd
F5DtlZs65ZSPSeTvEZUgjWty9+AGijaTZL+fG3J/79Zm+lzkan/tUgcJHIAULYLKan3+9x2Xzelw
qOwUkKsM6rHxqp4UmcZJD66SHQYdmKaTSKyNRSdZCpml1prj4PlnHrksYwM5MzF8tibKa5Edn05E
LbISSM6qvxOJlQwJ4VhgcOe7NAlffW1jssSUSm/7TFP8XTmP9wPAz0XpIM6fQ2ScJTY1OHP5qtik
M9G+NLu/fk0DEhD7KoJZ/jLGLeZTQDwTBf2IFsvf+ZRGDN6Vnxi2ZvbbXi0urKNJwuBfnQQfDScE
FymgY5NOypUXFmEv+ztUZEv/Nri3DsmVDoHYlp6Dq9gWl8lVd5CXxiJblA/HX9bOutln+3QtH4Dd
wULVfreN7R4uIWbHCXM6ofgEn36vyYTCKjXx83Dwd0q77SVuf4k+F4pq6ba4+ZGIRvjiBN6FzOuX
rRvCPsxuckbsKxq8oNPvrg5CLru13+0AxPxWwx6+SHqJRPRlbD/agGqDfQBrZsxOfR5bqS4zMVGi
bqfDz5eoHNFqth/1ugt/XZi/XzbrSUuToGgQeOi6C1ri0TtLN9oqmL1r3F/LQ/avHOa/PcK/DBYt
AdQBbMNJTmH7JOB77GPqOFxaCgA2Km67aPPekfofzfDkl82cVL2dGxcAbJOcMuyRsU2Uy1xFKG+f
QrTVaED9n2QdxapIbgBUuoY5N7ydad2VYOq0/MKxfqm96cVBqBSrkWjPc11KttJdMySLo/Rbr1w0
kdmOosXz4/fdZBxz1SM5CNjHRyz/0yYgyo2Bf23a7aSWYsSW70GSyxwubABfhm40AGIqAiMHios7
3ul0pEikph6wzEF1UtgAvQ+RPpUvBCi92D7WOHGm3rprLnHrv3zNj2a5i3HnG9mSk7k5RImidkGe
7wXLvxGFcFG57OMUceVy+mpFoX2s5D/vKTI/tOAmLpioiCdN5oYgqe7Y0zyR5mmMhlFRF0DOFhTE
OK4c39Rasimt9flR/LLcMRwzOJRN7kwsjC/sGiq6qzYDLeyjtux5DbnF0ggkJ8iS9/MtTZI7JuuP
Oi4RkQNF+CM7cjKUZhoVqqcMyk7dCQd10+7DjU5t0z1sGAn7jWU2T+aqQSWFo/wlYvi3G8D4oz/v
1v9qemxUAgNmTdmEXaogYyw1ZTcg7eHYnGnQSXrkTSUOFwUtnu/qt81x+IsoV/Dvml5DwSz4SncU
lN2RF23QXsO+WEYtUh1ljm3Vj/ONTdfhR98+NTY5IXWKVgw/+2hsawqvSKP/9OdjvWGM/2KRU5Q4
GTbZyCoFVJywy1u3nsNlwOupp8j7fCvjK+p0hFTkN+hf8EKCHjllZKoShcBynB73SQ7XOcnL1zTC
nJfCFGVxvqWv3wvbQCiVnKHoi77YN6SommKk//6+KgN/56mJOWs8pb0wBabril0fTY+C8gM/OlGW
Jl/tKPWDrwl9cvAERV9GnqncD00mvQGrsJa5GF3AnE33K5qDT22NSLURBTa9kUE0wbc8sooD9TEz
yfMObUzZW4+GtZTvkCSSCr+wnL/pIM/Uj+HiXc5N6HRjznJvyIO8KVECkzSppHatHameiY/GFsjP
hTn4ZXbQPe6ZIJQUfYSdTeZ4CSfw2LlFeajYjlWFdFGgGpvY0i4kaL/MDQ4b5DqazrXdhCQ2dvrT
meaGWRL5CDUPdZRu/Xobi9byD2ffpIXJvOirMKAMhBZyw0QteTCTS7Zx33wrpGRsPMw6UFi4g5/0
IUO9JjfHqjwYXN4EcSNjC+Rns/PdmErWxgDL51aUyVU0lrDqtUJaUR+yA/Lg4QlsCQWslLW9B6Ed
/WrdGXV351sdP87JJjFpdHI3RfLYpzGM9YNf2CT3BMpOlBkYXZwAzjf0zXJi7QJLwpKEf5ueiqUl
5KU5zreUFIXepdcqum87IP/UJsVcQB5vt83P821ObzrjFzUMTmDQtii/pHFufpp73lGK3NIaigMQ
Cxnj0b0SrErFzo52jWq5vrALfnnAj82ZkMGouuWJqo1Ss8/NUcbbhxiCFAygtsqu8WKzFsp22Ia7
43JYhmtlY22GV+Fna9rZr/TpfF+/W2efG59sHmoRt8XQ0LgYy46SXodGcWGCfjeCpkJIkV2YM3+K
k4/dtG2amBY4T2aUVsxDBO8KRrXsHMPe7ZPXNPEvbMLfLAoAdDLXfYZRJfw1mZ8E9Ex08ALFMpI0
i4bmGseOKzDB6HNUylNaQofqoghfOzGcU2hht61GguDCje7r+sfVSRwRiFxfeXlM5pFQJE1vFP5w
kJBXGAWieMwjrJ/nB/C7rnLiACnFM0eFfjGZPnlhQrSULZLpMrICAujgKWz53Xzu9vhkvjWPxUMi
XLgjfD1yRr+qv9uczJpSCvPEbY/0DDIuPhIxNctxQuBDu77Qu/G3P91oAJ/hNsK5zQsOYNjp4sgH
H74gJaiHmI0GoEJux+ZM/mm8ogNJQAVcKQ+DMT/f6Pgzz7U5juun9e9qcMLQcw8HD4dFsXvKID2f
b+HjnXuuicnxpkh+40WqOBwUQkXKNt91No4aDu/FrbAWZqgbbX9JmpD6XH9dLOPf3tK6x8vg/K9x
qaOTI7AssyOPhG44WJ6/kVF66tmFp+nHBftLR8cQCVWH3FinngCDbIS10pXDod+gNNCX6aP3syGL
nFJvYFOLcmfe7aW5cCO+u7Ut3Ag36L4ew3uoZWiP3G194VoxISHz9CFqAxBWFUFZgPCe5hAGorBG
rsXiIXwk6jDiceYSKcs7RbCNl0tPum/X5ufWJsMMClyuwKTQ2u/mp6astXxpURlOddKRM8ymlqpf
pf7CvfAQkb7beT63OxlYCutUTINpN/7t32oIUNQZNXLXxta7o2J9O+S2+NRdWKpf9/nxy1o4L3D1
xY9tctsRiZpTX0GbEA+MqxDBJ0amdxzWyoWGPm7s0zllsbUziIah4UVwuj7rXEs5tfT+0D1XC/+H
cT+8W9v0FgMPfys+9MWsjJ2CyYbX6HO9+vMlQz4IMBh5DTg/kxHVBNey/N7tDwOikg7HEirBz7fw
zX2AR9GnJiaDZ6hRZogDG7q4wbFi1i3639lVgtoOAeA6WKP3XOXqXNknwZp08yXX5e/2hM+tj8P8
afPrWy+WgfzAhRswuMk6YZHXkX6hj982gr/jeDkm6vHFvSKCQ5kU9XAQVJZDC8cgv3Cv+W4FWJ9a
mHRDiJscrhz7Tlk8Dn64jXrEOLF4YTZ8cw4SKbJkTIF4pWBWefqxfL8eqn7cxmsLefmibp+ocZSy
C6fFOOCT+U4ikgIcMiKQdJXJfB/GHHzQu8P+eFT3/XFRBw+Jh2xjuKJS8MLZ9/XuO96WcDIjV6iP
GOXTHkGs6aXASrS9HFiO1HgPUB5Ef2shVvCoMi4AuA/NpZDDN/sk9FOTuwsjBhV6mlvAsbuCj1Wj
7KqlFXSxdW8ZC5cit1pY90Y1jyt9HmEi0RRvjWzOVFPmpdMszi+8r4NJCs3Q+B1kkSqnj03108zX
QahRMSZ2e58ypC1K4QWxfyrucuTeJrLa862NWfHTUTUoqyKR8mGzyPk4mTuZh/Fo28lHXKW5X3Rj
CYBwXFdRsjapaPSIV/Vu8CrK3to83jZFPYeYeWFifVkkZE4kk7Q9Oza5fXP8FT/12G0C0qFHFRly
brIG1YzMiQbnSg2PlwTl3zZlKXiucATzHJ6sRyXJu5YCTWvvaoOGRx1qErF0KaJMy/BPpzAvbSJK
Bs5WxCdI/p32CmGd6NdHsT+0A7bWZII675ffPUAsuBLjximkg1ddSDF8WTVjk+M7n+EcM2STLVvN
FblASNAfSgR/RIdXHSw0X1WuiaBQt12t+xKZERLD83No/GgnG8MY9Vc1SRojWwYh8tOepn5mRJ3V
wgiQqcsBH9Zsrcgd5p0HFykIoAGh5183ep9eWCrfTF5aJuwAa4L3lToVR5Dxyo/YkpW0DHneN1Za
ohEF4Fl+1Lw3EjsYgogLCtuZeMvGNXHqai4x8L/pPd+U48Ni3lCsNR3nsuh6z8iLQwhHu0EEoobz
CBMmcKko/HQR8SyoFem6kYpLUQl5XJyTL09sgOXLtsXTblp5iVGRWIdRXRwKTfBRLelCtEyN0Dpo
BkbtUi33W8Pyhm0Pm8HJasyo2mqQZvSDoIUBsKLtvSfYyJQYFz0aQ7dRHUXSYXCkwdEZirpbhyPY
w8jifHl+0nw5ew0q3sYtbkRGj2Hx00njDsngFREUKEpzoYLEeAh0gm5dWBFT4Loo0wyBO569JBlo
ZTI6ap5hMWARIQoCi2sSwN+5rtXPYRhI28Zs/ZkK+vaYRIXTBoo5D8wi/8Mc7cdvAA8K+QtZnC9H
2eCDn4vhDR30JqvXQxFBz2sBmp7/nF+XPgHRcRHglTcGKqf9tJAsmK5SHkDXqXPRHOIfrZvgitP3
7V0YhXhhebW/MqkCQU+vRrfnm/9uEbAOwe6w7YxJgdPRLNQ2r6gqLw9toKqI2nNlFqSNssRTei1l
bbDQGwS3gir0zvmGxx88WQFs59iAyTTNaE+mEf4KnecCGNyHgG/s2lLypVy2teMy7x0hEBFSh9b7
H7aJwarJRzZG5zOd9Xfa2ZislgRxUGHVvQmUW7UukkMRQ9BHOIt/ejZO2pr0r2uTWKgzVz5Y+CqF
pgrNtNymsKn+ky6NmUaJM4uC0tMupcPRlIA1ygc07vqvI9FGaCq7+ul8K19O34/O/N3KZJboVlNV
YsCtqcm7VZoajt9svONw4XH9ZS7SClhYHX0IFdSEUE/7wtsoBEAcyoe2WOjDqgcRQC1KNZfS66q7
MP2+XNYIWlKBy5MTPxmV0++0LQFKlBgZHT16jmHORvPu8aisz3+1L0t7bEP9SMiiYEQSedqGFLb4
tvHhDp5q9bZbUhpawUlAUzKopeNKqG7LXl4nxXF2vuGvx+tpy1N5CcEhzPKsXOR9VBN1Tv0V9yRw
Me9F7N+morEsh3IGTRebl1erFvHiVS4YeIzf72R5j7+BqeEWj8UacOLJ9+V0N8Njl0mAdaOFIRzn
nvVEbf68jm+qo3JhEXy9/4+tjbs0UkHu/9P3YMHl1PBwqzlEnTRrDX2ZBRFqYBkgbfCods9uJD97
6Z3WZrMWPf5QF+s+jS5car6bUlzgRnM3fJdQs54OdxJDgg88WTpogzAry1clpnqt/CmWwoW5+928
QqfBDYoNS+OxctrQEFpmUBSFdFDugmZRF685zlc/I/c2Vw9IfM7Ppe96hVRW4j3DKUxq8rQxX5T6
Mgwl5ZA05q0xiNu2o5KuiJ+L0LiwXr7ZZdBo/N3UZM50gd/5Vicr5Grk26MuL+qq23Zde2F1fDc1
x0cLImVuMnzD0x7hCFCrgTSwMwcq5Y2B9eyCSrcrtX5UwnaVw06/8A2/hmR4m3LLE/l8zE5e4adN
QqSo/VDKq4Pox+Zz1FNk1RTxsFFkr6e6Ly7WbIe/IjE05oB30jkeuvPGa660TIM3K3JUuX4MTcbP
d300eLuMosNUivylDx7r6fyAfw3+4eKBuAP3I4Yb6eNkxLWwlYH8j7R8rRltbpIXEEUZtNGGCrmC
LVnlKrptZPi9HmjLeWRkDaBQCjKPTULRitdSN1JTWJlGlrw4/8t9HTtA6rzO8NqARopw8fRDFhwP
LUAubkuAV+ZyFVwFhafOGq0b5tCItqYbZBeegx8C2NOtjHgWuTzUpggFeSadtml5ctX6o961dXvj
9WjW3s82rKK7vq0huxGJb1/hJ1nQhoY4fklrX4HEHkCRJVXfG8AlTfjXgorBU4qatLCB1cLyiwLh
NctFGEkCnBqD2gjLf1V8ieLblkli4QIgyzdwakSkkZ4MLTSotBs1kwGtFceoNG1LjsAbilbo3ptq
iLVE38lD4oB9KfeJkBHOlEB8vhA97wM7hDzyqgZyexNKMK4oJKrbt77UyeyCRIjvRcLa6HUjvXlE
PBK/wSYFC5aAiDl0MDEvJTDGb/b5m5KSRVDBAQymRaZeYHI7wtugRDmi5we27tmxm/cy/COvcsBL
nZ8w0z1l2tBksbeC2JZKTkO1Kc4qikjM6AAk6sICH3/dc92ZTJGEOA8IZFrRRDS0uTdP8XM/35Hp
FyNAQOyOM05HsM11eRLuUU1BqhIpaA5RHOyPIFgbaMK2VQS6AzDgkuh/2iFSrSgdWWV4w1hIoCef
LUiQsFHP1hx8j8hOL2alU5ro/c/36ctBRgCXAAvvK2yITEwhT1dWo+tdA5MLkYbXzIuy9eymMm6r
vIXhDumvGUhHwoPq/fAPZwXvLBqG6gKKCLu36dPfbPWuSvOYxyWFh2mR2Fhc2I15oXvjR/o8Kz5a
ITtPeIPPyfF52j3ec4jYlIQgh9DMZLgWkk/JuPSHc2/aynSofLfqJT3lmRpAUwF19ETuoV2cH6kP
zcKXvoxPRPrDE2oaQ65BNYqeGfBOrNwZgNNDng52Vf0ij+uE0F0DXV1l2OK0/kD1FkhHRek6/qRd
4cBwYSl8nTbcfcgek34jhUy66PS79jHmEJ3qetcdVs+JpW/CFAhhiERKpvBUw0mkuill68Kt68vR
Y2EmNBbbQLQlYk8p0kmwU+0tzHByzb/GGEezFn630QbnqK7jp/Of+uvS42gj+DGqwscA72Q81bgo
JTkRKOSWKmEhDlRDxhqFqudb+RJf4YXF8wf3Qa6qH5rD0+4coWD60VHmJFWszlbBi6LyaftFA7AK
fwfR4dyiDD8uf5Q9LxY/zS4J66YdHSlZY+KDG59IBGzqaQfPLq+TRKoOzchAxdOmtTHBSS9cKi+1
MtljoLmjb07F6tBhGIVbbjg3qMi5MDe+a0SDZzx+U2LGozHb50B418ZR1BHDPShHfaRpikn2IEA3
u7AKx9/18yIcvxiHJeRdcGo6l7TTZgwuPWbqfyxCI1nkrV/MYg+7Jrkz/UVe5vmFDexLt7hiySg1
kFCzUZHVOW1PydQAlKmUH456w9b8O9cezs/CcS6fdOijAdTKTAT24+lK5m6up2Kj5YcIHwjL5x5D
ish7/N81Mjk5uyJhBmC9ffAhBQb5Uzvc5UbxpzNg0pPJ0CQwo4+izw1ASl9bZJQ+xd/nuzHd9bjJ
MBh/fyvldDDi3NOzzlPyA1SNbh1Tns1CpWK6tt1q3l5KZl0amXFqfErtpLhORIis8kOs3EtgENOR
x3Jp2Uy31GmXxl/iUyNSpvRJMA5/9k5/IOmolPbzQv9fjs1kCzDjpq4oScoPffOmIDj0Lz0RLn2s
sZ+f+qH41K8KnZofTGL5QnxtaPeS+fv88F9qY7IWo0iI/SCijSPcc9H8ocSPWn0h4n2pjXEKfuqH
n+qDMTRMsSCm1GykT0VP0cV09Pe7yv9M5KngtB3KoMwsetLgQKjid5ar/oUR/7JRnq6VqXwPpwAl
z3I5PxhSQHk6nBZ01HI2V7K386Py7QymPADEHAUfRBJPvxhWER7iR5Y9T4u5Sa5Ga1+NXpkb1q2r
XUiJfDs6n9oa//zT6Jg+5ZdJOj5lCgvvkiupedBjb3a+Q5camayVQhD9qJXHfQyCQqSsRFOg8P8/
eP5RG/D3Z5ssmKoNraL8aEWGuKHlTonxEU07dfLnUxoBJekNApEky5VJf3TccSzQ8mz+euaoWW3z
XraT7kIr3+zNBJNQE/GgVXkuTW6keV0GblaUOYagZIx5XNsZ8HbYJwpZVcjNF46CbwaJ5njDoIkj
KPElBZcrLvn4lumdvwyErjBVsqmDPT8TvgRVP57On1qZzrdOiyKCQfkB3tf4ctln1+ENtAoxswHo
5e/DzruRLz08v+2ahoSCmxQZjWk1MlRvWZC9mvGysAJy2186VhWAvC+Ep79t5lP8YXJcGyYRcjIR
XDyCHx1ar0jYh/XP8x/wm03oJMYxObBlVQorTaCNwIXXrd4U0kNZ+cshji5Mh+9H6lNvJstJKQPs
QUq2uxawgUw6zx7Mble08nOKf5WSYlLQ1EsS0reakTmRhS2SoSyh7P/5tnvS48kZZaQhYdV23KGC
apabONAC7kH1sDSz5EJTXx6k08DO5KySzDCVKFHJD4CbtGKWuDY8pFtjFT64kaPE+EXZAH1S/AUu
fO1vjq/PnbQmaz2UhChsx4alAI+QCLOE/ub8xPn6NjuNjlnTG2udEDIZo2PADqznerClN9BDYUXN
2czCRk670KULM9WarAZwNmlvIYU4KJ02C/ud7ENmwyyuEv6jnevvmTqVXvpYPBiGT0t4VMxVf5OH
zUIKH89/vwuL25ocyjHw/6L8GKGkW43YRK9ci8GF7fGbk/9kGkx2R1coZTVVGCMxbpdSg1GEfpzL
IOGEcF9Ix+X5Ln17wHz6buMIfjr7pazwBW38bo3E7T900QAvsyGdWeqDUbHmqRSutUtvmkvTYrKt
NMN/N4qOnW3l4LUPZvc0lBeKLcZdYfII5EuSM6Owe6ywnvTNonAvqSuu57h64r0j4gSQ2zoiZ1DZ
C+J0+3p4Ov81v28RaPN/UXcmzZHb6pr+RezgPGzugsxRqUzNUqk2DFVJAgkSBEGAIIBf32/6nLi2
s9ylOLejFx1hr1wuJEngwze+D+Jo/Hu53znqdIL1DvfnWKxqSq9HCGwNg0O3UX7fFUUl1FfNRr80
jv/LXv255sVtoEgLek+DWHqIQZmKvpkpW+WRrtzSbjiH8ALkzYp1JK+iL4dYf/mOmPZEZ2Iaoh6b
I7V0cbwbnqVgHnhg9o2vUS9WClO5POEr9Nav/8MXe7HSxUMWBc3jhZH0NPm3tfD3kcQDQpkwVu2T
GjOgvr+KU/9Irfxt91wseXHYI5suKUhl6SnersIrCEa5CjUzKPC2EnqR6MrfkTWrUJF5Tq5sep9j
bOhw1p/8/YP/UuGLzj8DDTwYoQnOOaCLW0F4g+u1w89on+Xb8jmtpr28nx7IXXY/rvu3eT8/8Fss
jhLa6svy9z9+4L8sfnFfWLO4Og2xeHqE0F8B/RDot9EKuHR9kCt2a7b9E2S8wDL+6rHPf/Mvb//c
e4vGGricl22ZXcSiXBZNejLTSgMX06ysWk3eulVrCCMnq/CYfrHFfrG75xf9lxUv7n2/tzbqOFYU
trgLh8fAtWtDgDOrnx2Ey37/WX+5Sf6+2GW5EXBP8GPleT9jCiyf1nkmVqbwvzDuX61y8fl6zw31
1OGRuNwQ6Gd6KN3x4OfvH+UXm3fxKBdGYEFncsQgyX5qG7YNFUeoVeyiyUD5FGI9YipzDCz+fsl/
3JboOMfGgOgLaqd/v7Ry4SbUxerk1EOgDsTts2Si1181Xw15/fP7+3OdCxPQ9sBrAAWenFqCsafo
NPrbUHwRMHz1LOff8JcLeOG9CyQvYEP5Y8/OspGAlmLAakg2v39pvzq2f3yoP5/m/Ev+spKr/YhL
1MtO3VT6d8VP9TD4ZXsd7vsf88/lG8QzclYCX/z7Zb96hxd3/ZIY40+og58GuW4mINKcrkLv6f9u
kYv4IBIBoWOCiyj2wPAC8o+CMEHD9e9X+fWqvXiDFybC89GGU4TYd3JY6/jGG6viLX9H5JO+eP5q
bjfp+MUJ/v3uCP0L688lOrgRCiQnwbdRceizR4mBg+6rPpKvlrkwFM6OEJgn+EgJGaswI+gC/gZ8
cFhMX7zCX9zNv73BX2pdPsawaGTxocYWUq0l7NF5MHwLzRIfCsW8+v0H++qxLuyE8j2fdznenop/
1ml8NYofiP7BnI9Wv1/o10AZXUw5/L0iSTE39MtkNosh5C+lSU4G83tUV+zeQKOsbN8LvUrLh377
1STd2fRc3I9obsD8PuZBUOi+HPeKLdrIJ9SGT0W0tqOHxO3/4OBihXOdEDcwJBcvNnuBXvHI87CC
3wjgeaNebiyHKB8QlF9dvf9gI/661KWP47FUxw2GjE4sBRJBrCnY1lH7+ftv9NUiF3s8z3u/Fehh
OfkhLzs5rVI5Viz7aod/tczFdRhS9DVFGs+SQRE1RuHBb9+4/mpA5p83HBpdUNI9DxpeprPSwrFB
CT85BQ/sVD8LA6UIRPPxKoE28FhOADaD6PlVz94/P9yfq17YWe6szyODVfm5NelRJd/Sr2T4/snv
xmb4c42LfXcegHIZd8kJnWrXSQjJ9uEhOzWr6aHf5Cu50p/0LdlGFUAoP3zo/r7yH3z3P9kq//0T
Lrtc4xrtFYGwyckGM+JTsDzl954//X6Rfz7Bfy5ysR95IOpuqPGci/dsmzenXv+zvz/B0QUeCyVW
GImzkuffr/sOgD/VEjHfSur6FYYFPzwDhuTvF/ll3uRsHM59h9CCQxviL60oORoGg14G+rbzBt+s
clN73/N80t866+bXOBwEXcXpPL3QniEdOjdxi8ChZvrMgjbP7RKgtRzAwOV7kI6JqdCCQfpyxDTr
SzS2AmLUSFbbkkFgC2xNTyoP0/ZCfeHDXvr+56dAp2+Y4Tih8eNSzKOYo1GRuFe3Tdi7Rz0IKLRP
giGTmTXVELD9WcbzC8fofFb+asH/WBPCIbgvCmj2XV7tUT8zLopI3cKW649goUuFDti2HBaITiZj
5F47X4O8lOx//8kuL0Wsm53LFgH64879JhdOLZZMAuH7y+1Uuw7cSfvW2CUslxk1BUiYNV94MP/w
as9vFTsQyoyI5i62ue3RT7m4BOSoHIqjTa0/PByoOPIfVeSO9dzr//DSPz/fXxe8MMCAyctWRNly
i9oJZMd777Fg6VKCRaih+1z/h6EIVsNDQd80RYe4D7Gjv5+yIB9TSnyz3BZ1E1adPZOm6+WZ91n9
Lif9lWbJP3w8NLZk6M7GeuiguDDAuFzCtCfDcptkUAWK7KxWBCJwYKd29crjIv/i6/3i8mKEDm10
6FJFRxtKQ5etZiRJ5Nh4eXTbZ59tRO4T6Hd2I/TkffhtdbgySX4IF3akYryOAXz4/V795Yyggw5F
LyiIoD8Fus8XNqyY8sSjmLK7jSz9bmJJ9tYHLHMZ1HMxRgL6/w0QweNXCky/jDngqf+27vkz/CVU
WgC+7q2J8NQ0eDE23jRJdFi8EPOoY+k4JOLRijvJek+XAC2wgKF0+fCFfbi8H5KzZgom0NHJdNZP
veyRmfrc91qXpbdJ5+crHgFAs0j7VVnsH1fBpkG6Mobr+seb+MuTBvi603lE7bb3arEdWNTDwcP8
xu+/4y/CfmdRXVT8MAkKze3Ev5zAyXIezXz22jtj0vkpZDl4v/VS+zeFqwdeCjakbwOVGGzoWw5e
R9+rPKjGbBgfCRQygfFpzZZatSeSdxtHfHHlqEf/dQ38P9Bivxk/hgc1fXyo49v4/4Eie3C2FP9n
SfbrNy7/Krz+xx//t/K6n/0vTA7j9KFN/axyjrPwb+V1H/rqkIPAeHF81uM79/L+SSlMsKPgFOCe
wSznuVLyb0oh0IboWcVQDaYwIdgJmYz/RHn979v3X3wunI3LbTtyr8XFyop97G4IMMVfNcShZfcc
Wv95P//5V19cWF0D8zrNXr8fDTrrR1Q9MVaVAyBYQ695PUVNeM+LHo63POM0KQ0P0BQP34fQtWTH
Wtf2VYtalCpF6OuujMYAmXE3RXaTYQR3M04DQHm+SeIr9Ov3H1Gh7C18KBAMpM2bF1UX+RpzCvrG
KTXe5kCpPkXCme9sSadXKlr+LKDe95CLXH04BhO8jNlIKtjo8Y56qnjIlbP3EtWjbyp35saCSYsc
3Fy/ikXP+xw0dArKDol89ES13af0nLhv07NeqgyihySZxY+C9ejabBVgPpz5QdUWLTpvUykHtQuF
Hq4co6Hd0iaZ9mwJBrAGtenXLkG/eB8kU7diXda/KB8MX19Smq5sxwroaS/Jrcpc9mMYMeJbeLW/
4fPcij31gnYtU8tuQrB1cU8n9t041q3m2rQHOyh7iAsORJd0SbyDhla6Axhe3GIWPFjJYIqPLKQU
o5ADWL3omCQfRE7LW0wcaypdII8xdGAvIvyDwE0PnvGJqggNxkynK+4N4boAV/woBW63GGoAN6k4
N6WFqTU/l3Ahr3OLYS+tqLsdWN2tG5aB/sfmDIPTKnltxzZ8yJAbmgHmSfJdYXWN4e/RrWyhNJBi
IiP72fPt2rReh7gMDmY1Bjnb4weB4lOHQWXwbq/MUme7to9YXopAyc/Qs+AjTlIGj5lj+ZMPajki
u16CtYwvSB7mOam3ddilO92FwPT4sbf3M43iJ8MBeYzmARgzy3R0O8befGwhm4LdDF7BJh9a+dC1
yDZyNHnu8Aj0MEWdfw26c9OvXIKx9Woe2+Wkmta/SaiHmSY75h3mSryl/syJVZucB/421iN0hMHS
7nZz3tg1NuZyB4z8tCJFk6zIgE7CdMkldE7Hvn4CVF3gBjf2iAAGUJ3axGCSWXLL57D9jvmp5pjI
OL8Jl/mMltESkO1+Dje1XSAdXAtbP6G9P/+xSDmDANkMEPxNuvFIbNd86qSNV3yCfERpRuezTSR4
dmtnA7kOBdB4PROxsm2AqYO6T9+ZjJu7eRrOGErWbnkyFFuSM/FDZk18oHSsK4cDUU5TL+50gR/O
vJyuedyh/wBzShiU4GM9bbJCBrtgsQrDJni+9zye5J557YK0ce4rUU5QEluNCuMO4FcJjNR4Nhvb
deIo2GzRMMCVYf2ZONAu323ryDcfI77Xo7bJIRYBf2p9oaqs9tgNzZWHLcvkiwLy+qmQlpxo6+Y3
nURdsNMgXm9SvJkrFI38hwT78VaEOnpDTuKMpLPtsFdCj2tYtOiKR02xFtBWfiCjjvHTTHATWxYJ
gL9niDHNuQKcU41Acvazd5xzyEQDbME0kGmDLuLS0oQ3GH0Zw9tl4NkBWyGvmhHnK7WRuQt9ARCL
PFNiA5aFDLMeAyaKrWZy3Sc1ilc5wZEqCu81tZ55qj1v3ppoNo/zmOHjjY0GuKk3aTnPzqxr0Ytt
DPYLJjf8+aTRf7UWXRd98z0kLEncBdt2MhJ0+GlK9rPM3AawgG6FR5eH2DDA0Ebo6Tna9FcZ9QS6
j+jyrRBFu8J4FCBeVgRpqZ0HwfaJA6Pn0VnfK+DAr0ejwCbCTeQ/OITRjxZyp/Ic7ooK3z6BncwM
iHMNhnbBqMnMLYXS9rVsJvwaknjko4GowmdU5xD570dJ116ddnMZGxNsCaPjnWld0Ze+y6f7fEgS
iFiHZKsJerJp4Mm7rsj0Xs1W7Qawvd/xNdobw3Ry1KkDaAsKGy9Qwc5L68ho76KAgPvkBoUUlzMh
9yuSRyrQq0LW9UbDhk4IGeqp6snIxzJPOHIqQQi2W9DVerUYb4aAJob6IZ6HZFzJotR+eGjj3NYj
seMWwkVjszE9ne5cYaa9MHHyYKjROx17+fWEYtqtL+LwJRbatlVnWP+0IJy9djEyR9br3YYoz690
YKMb3/gGcD9NIBsEQ3CnkGosTd1OG3zaEvIs3T2cj+9ta6OTzQB2FdQBVOkwNviZehQyVA3ojwFl
BXSi024jYsz9Q2y/O/ipPzXg/8DMjHqiP8exWfYI9PWmVpS9NrYvntBWBEbjTH2zpqDNPzZdt9ye
i3N7La37gRYobwUARXGczQAE4uCfQZAzWeLzlbccApRutlBGMjDAbYHDCpVMQcwZ/5q3L9AxKtZa
TOJhSbIC7PoQxgTbqXmCJki4CoTnIDZtcnKtLNfXvmDuQ8co0gDoWrsjmbJiNaeZt/KXWr9yE3lb
ytj46uXKrpfch/ARaZ138CiNt2NEl6GcEh81nK4l7JSDLIVZ1KGGG7OMBaqAnEERRPvXUzBEe90w
gLZazFiGaGvdzCMNTpG/0IOHuutr0CeIbApUnqtC1Lj8fcuBioqKRQH+6My2ECy/G1FswSXWdQ/t
OEMQaJnCfeRNPQSFTXRMYw5qHuZXq4QBTALuF+XboGggjJ7kqVtnZAjqike1dz2wtPkmNTDc0ZIB
lmlr0gE9OgzdIRiWqMZo9VjcJyqid7EOhkfYZrFVNVch5klaWQWtncZVHRQ2BGVPd9kq4dw/1BMr
johHoitZF951ZpkC+wQa5vCHQLmtlSqOdTxDBbP1Il1mCWi7KPDQq0RS9XMKfbdr83Yt9JkQN/Qd
gMvFnL40huqfdkyjYy3j+NrBy/0eyR46kEwHkYMPVJtdkFq5pyFIZ7Zfqr6e5drrumaV43+5Lzqq
ybnhhj/4Xl7cI8lENx56B9fdmIk992DqQcPJrqwEBQdfNYI2QkvS7zHJx+vZKMhRLQzwwy7NCRiO
cnrpkD3fALHiH3Bw3XYgtIWHZpsr6GAEnzyIOC8TXmTgYmAuFGS9ab7WKGYA5Zgs/utgYvrKY/T0
0b7na04sOfZIY+wyELBWnpHR8axfs1eNlj10AjNaFfFylkhLLRWlmGpggJPEw3mbx7CM4MZczfEU
PFvIoV0DbGPuBV2ifTfK+CWZmvDG8HC8m+ok2RU8cGDBgRryUrhYweXwZrdNF1VsG9gOkCUWcs8g
qr/x0ZEItvVQi4ekScmKx+dR1VFGZJ2MIgYUO0H3XD3GCgX1VL+pBW3mgunTBBdjCwtW752t0U0l
HbTza+YFe5jo+sUE/vI8A8Tz6MuCPC710l4PY66+95kT6yUdkn1dz0xsujH9qHMNpySWLyJf1m4E
VY/Xfr8awUhKKjia2X0roeeusVGv8lYBau1PEGJbqA/Aqp29U57gOKwJRJi3WiZ1FZF5fqKuYHib
wC09DmGc3IH70/1MupC8+aA6x6icdvW1R0J3F8EZxASVyU95OBSfnWMCXXwOBSikUllPwNhRQOdF
XsKrbMFtXwKFAGxzXffYMMQRVqZAHW0SkIKeAWngzz4YCrB/YQfCHyQn0HSW0/Hn5KX1sRcWipDT
lEJGVdah3QG4kt46TPBeQ1SrbyqjDQh4SgKixjBKWhWDN+yGFo1/Vc3Qst4ixbtzM5iD80DzE0q1
ywGsG0y7FRnxtk1YB+C+1mzc1JmeoyqKmvQx57k+jAOyS+N0fqJMsAw8DoQ7dWLIj8Jvptv4HAZW
yCi8036OHxqIZu8MW0yCvuWGe2tJOLtbSNeeuhi04K6m2E55Qp6tJTiq0TJkj/Crur3fO3McMAsN
saYokdcgUKHqoMPwPAWd6a1Je1WX1OdIeiErvazDfODn7mjpv8dBnVfC0wIgwXRoN3Zx7HpMGAiM
wdBctYUCchB5/nSNLLN7DIqW7GU2IoNnMYpatCG/g9RxfALsiyLD4y9sFdXQBgu0cONKz1JcoZ85
23mNghhDm0GeOAu5t6unAA0DzrMfFGEa2q4oOavuDVWovfAzm1u55WkkvrVjog9cQZZj7OrwfSwU
zmEMHb2FNCko8BCCcmttRnaddWbZ+oLML03eGFzVE7laxjC7nWY5Pkzp1F7HiQLOb4kSs+piGt/C
LpL3kNMI3VEBnVbGhjZAFGKajch1hjipX4Iqy9HEM4ghRd5sqIu1hDbVMYBCCYj1XagPOQ2j40xl
sUUKHgxHyuxQSYeG1JkmCEEjP6BVCnrJtyAQUzXECZuqLOa2QjMm1JJr3b1OPODPhcTOhvgCcvVB
zDGAmyao0cOpS9a49cDldCz7IF1q0DfsdxUyTcPJkcAdJp35+MoGYgSYZMdcZN71jy6HjhZEoXHB
u1wXn2PME1UaN01lQfL4JYScEqRhi8muBpsMj5Mulv1c1MVTzYG4kgFVtsKMfgYQaC0hCexroK1T
lcyfYbqwucR0bXBrQWP9KcQZjdgFoIYk8HRPYYodUy7pyG57me074nmrReCVlQl2Ehxuw9QzZEDy
H2T26HRQloRtBbE1hMA5Sd9C2vUHgrTJbd5gkw+K1rSsG5sD2uiD9omYy64gzz5ft2HXHSnKKlvq
QSejbJQjx9Brmj1Cx+Q6mTM40rjLVx0t2pOD4uZrN2v6FvDebARKwfd+DZmZhRVTuEoISfaRzPtb
LrS/7WpveM8DFm3GEG4GIMb620zAvY3cjFnGSUUzbnibVUMb1k8FJ+KYujg7zh73T6Pxg41cXHYT
Jh52RTcV8Y2NgHOxk5dBssIPnlw+TFvDaLo2+SwfUur518jDmxcVc5C2vdYUxyWchqswY7sx1oic
FwjPe7TfcAxR9HSfnMemk8kUH1kqu++2ixwrnXRkMyFoeqwLiQ5fwrqHfIE4uEggTTElgQZwhXfP
kTe6z7EwcqsI+GV2QfMEWkxVueQJ+77ESYOrB75/6cmRHQCwp6u8Bn8T/kB/jYQxvWFLs7Rl4UAp
wGdxVUeK7M0gCNAIvS20fRRGZA4hfso2Nv68KdoiekaOaYI6BPF2cJwfF+u5h3wQ8a5Ws9wMKF4d
B9i/86U+b6YJ/iJun2zc6wJkUAK3cm0d2kMJ+GqneTpfhf5kyQ8ov7xmCQrk63gK59fGD2AchOd/
Q7YB4eqgzns/N/PKimz4Nsv6gc+ZXmcisEfWckR9uPMofK+B72TqYdbOGzLkUFJlm6Ukged+ZFn3
JP2Og/psgmaj0tm7g8aUd+Rcji86CuQH9Yb4venOP1poCZEm7tcbH3fVuclhqDC9qstxdGpjR+sQ
nBRXJpDN1nGYDHgF5+eOmR4PLLUD7oKi31kLLgmqJXDYyVDUuCZB67YhT79PLqhvTGcg1N8gWmIQ
TtlyD647MR4/KZH2W0rn+SiZ7k+6ELNZRZhVP+umcLdxQsQgY7MlCqvcF+OtRH5dINeSyx08k+AK
8TgcrrRv2IOKOgL4KUeCRyi9wqEa7nudFe+YoUbHQ9iMzXUaNugSmMam/YGsXGSqSfc5/n+B8Cur
dXYTMR5u4eONx6TLxNofgxfi2wa7dwRgXitgsvmAuj8EmQzZGKSgMCbk2/AqsDFcpo5rw+Egc3Ef
MRDo81pDmkzC6UsqqfBaA+PlbCNIJMKSxdCP2SDKgS0MY1yHK7VkYA1Qf/oBnqbZ+kMGw0wRoIPn
SkJczSpQd4ah3nm2cxLcWB7nt4hci0MxNcNPlI6HcRNMYjpFykuv1YL+abhe0bK2OQVMNoObWWkP
rYRlPrYzyOeDSdmVMyz4HNuuf4mdImLbAq2pyqmt5UeaGRBmZT+K42L6/DaaZRsAfKuYe89qZ281
zVK+gQEIslLUDPGMbpeJl+hoxl6ibULuZwiR0jIEqG4rNYBGyA3y+Dnux2U/oPqAfl85m3WaKvVC
aoB+g8zLDknQMfQSRc0Gd2gOKDR4NCfQToZt0caAeytwXQCowf0RQinFZy+t7pDeDX1oJlYkGdRm
EHUSlIUc0qcohom4rRMNWnlAzzxeZCvWKsqXFYMmzV2nAVCf00W+x04uBxnlNSkHOYGznKlk2KSp
Xp5MMnsVwsj4afFS7z1vdb1Nx3E6piwAZxkOmHocizbbZjHjNyqrl9fBalIgqsN8XGGZuxuDWN8l
niZXvkXMCP89H/aMFoBfxkOs7wXh7QcLRbDuXNaFZZi6YFOMLl1NnVcU+xYly7e8geez5udBjBUb
ONkg4THB1GTuoRml2kymbZqyHzzvU8DA9ehTKYarxGTdpmA4+ayL/Z2ycGgr4iMKDFtIVXKfY4jK
0GC/NIpv5kz6fWVJ4r7npsG5Q7NImeMGgxM6dASnqcDkWmJzANmFVz9Ay4G/znHYfiBFmX1LY012
ELOd3t3sxUe09Nnvjrh4KdOx3mb+8i3BrFFaaRqJ60Em8Rlmbu9REgiAo5xZdNVPXv8inZ23NdAs
q5HVqmppBMEdhDZEPtVUpFE19ILfUBVPP+O0w5VrglDdKInhMx+AAiRndBtvwMXhMKFh/pyHHA3W
XRYfUWZM1trvvENj210nocMbzsiPdD1mkZodpoQQgtXfQtW275Tn8SYDEvShxkDiNm4yIKa59pHk
ggJru25lqhAd9fkLcucE7GyfNUGZ58IH61zz/BufQvepl8A8WUhJXaUmGSXyp4PakoJj+ya41K5C
f5nRl4UL5G2eCExOzACqKLI6xc6kcX9EnjT52eJg6pLPoLpIdLbswyCoDxQaAFuaGie2gUWMXjE8
BxoYFeWQp1rmNaK9xQeDhsVRmTnTj2tmVX7wSA/7gskGvhE6Jq9y5ux1yoh7CJGGuS+w25CcGMix
bQp+xZAa2i7K87YjIp+5pAFiAkROCGaETSEC2ZimxxxNNj/OGQZ2auiKXkn4jUiXeciW6GEWV7bW
7DFxsH4EqgQbBBfDto21Xfe+TKGfa9SdjdwZPw0xWaDm2mqYhnCjYGXWfR0tdym8hTVpnLdbSBxt
2BQg9oEC2BXrBn5akBV9ob6a4Q/P3rDvaIi5UZ42zwMGr2/YEGbTRvEACoUQITlDv3n8NtNW7JSx
dt3FmLEomihfJY2c1n43EBQyhqAZynimYoUXxnaB0+irievioV3a/uT39bJayGxKBYbdKSTTtCNy
ade4EOJr02K2CDQJ/7lP/BbZJAKSRT2ZYTOhdHLoDWN3PVf+bmk6glg4MusuyDldkcjLf/QW0WiF
/n0ptpxMdDsT1KN45udH1cwZXYWDIvMKoN3hbWl6vWyGgQbf+kDnj8Pkeno1cMPtnjQ89auzZggw
ktCmeLZZtlyzTut90Cz62pNx71VxIm38TQ4L5FmFNsWwCUK+DHuklUCm155/BCdSPmqfQFN0RGoN
TtwYoc6lQcVr1vDuoTMx4Yy+tdabn5GpxFQB1PKvgVFGa1JaJ8cJLYjIRNeiXgOGi9GS7Nz5XYKC
KYPKNjTLNyr3+uYcMalihaGpfhdKAZcZ144nMT5n7QOdgxr08UDVHtoL1fLY1kVwcsx534c4AsVc
KIdEYyripUB9LeKQtmnnGfbdTS+TYclS5kGIPyG1DeKtb5D8gPL12D3yeKoBUIGl/alqq/1SmbRr
ELhInuy6RNsR9iuqbaVR74MlKXjKKpPKED03SH3dDUUDXULLp0jvYMvqLdhpBTngz47Lm40DVn9P
oPetd1LaFqMsjQdRuBI7q8CkTes6H2a7TwFAT9nZWsdLwt7axUXTqfGSptk2hQv7e9Uo1DnckGYS
VyX62sulp+bDm7yQrhDByXGd5BOCtLhwUbHnLGmBhOo8kVfLKBezV23OQHznsC+Q0W6bTU48ec9y
uKlr/NVcbMc4i5HlzMkUbLkL6WbGbDaGXyAstfV9HBLnGYIbm9lmR2eJKGVp2+laNDrqd8gXsntO
C9AS+8Z7ajETfBN0RbdUcLn5y5Dl1B0Wpsb7aezpO+SO+banbroVlIwoZRK2pW3UI3eQIf4u7ZKZ
Q4JJcLYaOHWfjHrclF2NybkdmZvgVUa2cOXYcvhlfioRKPUpz54SMrBsPRmH5ucBBxdmyD1lzgID
KuiYRZUcZ7rLlkkgRTkDMtaHRj+20ZBUjT+le39wFChfolUZ9XCuLMbLqqZRaptzNR8x9RFew87N
L4AATBsaOvRJMlnQgySNeGGqdXuc2+E0ZqTZ8Snv71BwJVdNIZCU6dHi/Dj2Q/w5+5CdU4vmpCRp
0qC2hZRUNXeFFLAoIjxi0L7fNL2htOzhp34oWMkeGkZFfxA2kA9tENI1yBysHNEBhhpSoh5YJpcq
qOfYK1mWzg+Tndt7RWNbIe3L78PGBAccK70e84YdSSoYcKxKP57FAB8gSJ9eyyi0e5M4FOiMRs9V
5zAF3YxRpccx+UzaBE3RZLCodbgI9beWoFRBwSp4Rp9dt4nA5L3SEPAqM2OR31HdBCn9blieFdTx
VAlBPrqnFoM/qGunbxSlh7jM0eK4MZ4St20kRbrGSfFeVFcPCKXF3AA7SojeRL5cNprHFHmPJX4m
apq7lbQphZJ+3hzzUKE+6C8kQgExFSefKUQQgs3eesj6AukJ0ZCoxBAdavp+bm5ES+drO0MIKxv0
vM6ZRPUg7wJ/rZfZVWhFaFYG6enXrhMFw+Rmr79TMLvyNco/+VWAv24qKZt7VPqTwKY3s6qDBfGv
CN6nIeCrIGrcY0Z6/e9+n/+okeaRM/xz2RsDHudPDmx6Sxr1X9sPfnrDJMblHzqv899/Sv7XH/+Z
fPDVm3r73+ydWa/cRpqm/0qj7mmQwSCDBKb7IpnM7ey7jm4IrcF93399Pym5aqTTLmk8dwMMCmVL
tnWYZJLBL971p9+EZZ/0y93wBVrgSzfk/X/9r+99n+f/8v/0X/7Hl28/5XGpv/znPz5VQ9mff5pO
qvInRcw5J/zfC2ge8mr8kCUf/scf+S6iEeIPmHzIQdIOFTGTgh/2p4jG/cOziRs7F6WTHk1c/L9E
NNL/w7VgR1DQEFogCfL+l4hGqj+UTXw51R42EXBnUc4/T/32u4aFq/b9Uvz5+/8oh+K2SmD8/vMf
/MGfdTT4Y/kxHh8BrSC+Kj7jz4I3Fv2szfOaoqe2EPFrFFeq3ZS+OZqhMVpUydTsorqN9l3Kylvb
yT97KfuQdbC2YLbVYUqQPgaLH8GsG7nw9mtkp++XEbY5mkTzWk2MZUlh+e90Ec3PRdpRrG6uj99y
SAtnGbYdEOTjarTOfhqJoV9slX3J+zq9GGUWv5vUuN6nbbotvVFfFh5Dltlkc6jasfwk5JJsURSM
zzVo+sZjQ3UX1b1xWaeKagpPdc3OUVNxEOyXgQPd9iT78mNrPo+cQ6bfQ9vuklR+mtLy1s9uY/lc
R1FxV61jEzp2MR5X3QXuMMnPtbaLB9kl881ksjBv20r016q2nI96GQXbyWq9QwjivisXRrQtcfd4
4rS/HIp0cu/SXLtHf3T7ExtpFkrH60+17QVEJWL4QpoRmEOK0Ah9waapc3dH9NMZN66awzQ50Tt/
FPI6QhDAUkeXEHDtKD1zVyypuSFJZr3mvfA0qPocrN7wWIeuCZBLYs10wcS+7qox67eD1PHl4HTo
Rtw8cDvnk5U5Axt8a74tlTNfjXZRXkbktgWRNPJNJZNbtEUW7l5z3pl1lN6RsvIskgjovzW9i6Ho
OIV8oNhId90JWnne1lZ3cmEqt2YrPxtAkseE0NeN55aPBj6tKz+uW+Kj+3lPtQz17KKuA8dONRla
ZQ7wieW8cTv3iU36a2Nq59aAvAiMRtmXlY7rfZQkMzDbghzBKzu5X8rmEwmtAOioF5iHVuMkyNgP
7dauPgzFM16PRQcOfLVrDOJqsvsJWVAPeicWY5PXg3VTLFG2RS7TX818rtAge2XrluQSrzObcy5D
n997uhzgO8bioDJd7kfynmm61Xwf/dw/W5Oannkl8dtsMV/sbn1yzHy8MFWhL8YSJL8uh3EHnjlt
aa0O6prpsWiEGXgT/E7ttADGYhbTKZoqsXPtWL6vSWPZd/FCQ2Fbm1dr3MyhzQt8P1aNCJGORzds
ApurGvqg3/RNWgAGpfNrKebl4Fj5cFOVFDeRJUGA9dgvLyZ/BE1AovWxsHveGmh+D7zP1CGHqAnG
xlE3rT8jG+ozv3ou5bqAvVKnWnrFEopVxMSqCnUafMMNAEDrsE2S6KmoNXd02tFPAwy9AxJoP/US
AKWnI2/btNp6ktpuIdEIfoZn9cpTm9fW0TJbG29q9jqpnmGoL1MsAA3Zvzq9n32g1o1ZT/5n7p4P
PtG30HbzcIqnqtqCM6PSX8ouMCdZMTKt5T6WM78yAR7m1X2/enE6hOaCJ3CZDItHJI139C81F4XS
/nFCWLtxIJb6zbq62RbomRUoMxzwwLW7Kae6fSgSAulNReBHjLc/FAlNJigii4tISEjPyfIf3XRq
Lmzd4sEi6Y7LZEBBu5EwjsMkjI2oanEop0F+QF0QQ3aX1GjOGukF2tudE+fNhSdq8WAkQoQ6l5di
ra5gx5NX+mfvUbu+kmNKx06ViWsljfoyjnV8xMn7sC4AurXr3sRlkQSeIm0055HeiGm2N/M0Dtu8
Q63loMfatggnzrotzeep+AarKbuMiDINTC3VR1pTlqe5mxPKeaV6wMmGwxCE6SKKIidMh4m+Rl5E
l5DpkmeiZ4CfFlbfqh7NI060W22lHxNxkNLowkWJnTHI9+DTTOHx1q2Eu7EztZux30lJuMWuiKfL
JR5wHzQFmzQyKY170WeUDnrsY6YaktiYQhQTdeiPLdFKve63WYJqKW4t9Cv11B7bXFAl200vRuak
oWkWQeIAUpjQyYB4HlHG6S0JqhskqMbWFtl4AeJdHgcG2c3Ql+JAbcKD9JIbWJgE+mwUYWdnxTV4
9Hg7DYl+wT9Th4Mw3nfNCvatHe92KFJ7BxMaArC9Kx11bMTUH9pF+KdJ+gdXeidiifsHtaY7K86G
vTGpo+qbXa8Nk+IVfhUtCGhCU7vJVi9NtdOTcZpt/6udprcOZEzYAlqRuAzr6+s6NKzJQt/V1Cfp
Js1WFYyAbeutn3DBQCeQsxykbt1vBEMoQ3p2SSzlWZsWuQ6qHfRzzVJ/bUX2GtejDqVRiEeDXoCd
maNZ7+fpSyLxNlNsER9GGeWHlTiH14TG8EuU4So0XMw3uNgQdmkvrKKxwcPDWgV44JxooJ+Pqaea
nV6z5tKrh6sZOvGkCp8ZwbrjIdtZboxEgNwXMJP1mnCdlOJkmF+36amwh9g4LutUZptIW93OG2lB
mUc5mDhpAaqSvIq/+mM0PjmWXR9yOU17tdom9rP8fdUJe69NrY5uh6zAjduvVFfiEYv9tt7MfuU9
ZHUkgxJ3IzVuib4wvM7Yd73qMOUpnW0jI3LuG8RQ19ofkNri1Nnovlz2TOsFWpPM3MNruSe61KIr
JOvurgG1RD9A83NsRQulyRMajqljd9WmxhP8niAjYpp2C7q4bzjw0OP/k+uTr5OUZkmv7r5ID5Uf
mGsjtm0zse3hPfExixy1UUYvT35Z+QEIaf+cwpkjI2M3zhA8fQaBqYANDakvUjPXV0XKoM+eOtDA
JErk9k4W7sEZTHOX52ZzNPul3inyXdH/Pjh1JT9nk+TC8so+5qZdXI52P4ZDJ9HVmSUSEy6+Om/y
3dC0DZiRdHEODUPWNjaEd4CN0O/RCjPqeUeqVy5mqoSA4DeZNHZuY+5wVAT2OXItM6NTlgzHJi0P
LZvOwRMiaFYW78kAM4/T/AoZXpAAe52qsZYbw527rZ3b2yQb8svKKwja7cp9Nsyn1Y/qu2V01d0Q
ucUOdr/auXr5ZJjGMapnqLoSLfVyu/QXCZsrq0r2dp1uVapf56yzQ2eursykvPb0vJIFt1z0GEqC
iht5T6zNi5WtV6MCQgOJAAtvO7b0LS1HpP0W/Qc/WwToxGjsBSo+wIdAmfmhMOQR9KvcesrcNuAx
seWrbQz5RBGzt0tA+7YGcg+kBjocsuljY7zv6zJOeEat+crjVba117bYtP5yvyzOPS3SO3fmSs7o
r3d5KuEAsqdRtyu4WPXoUQzPsZi6dHXhLXm9T8obf4nbAJPkvtNksFN53QaQuHQNLCZYhB4/t5aY
oKv6OjCNsgYmwGUHeKgVM/jGLoujIaJP1eg/O+5pEcMVEBUDv20hTDSL+zZyOQcYpQYIrec6R3lP
OKRioYkV78fc0psaJfym9qM1WGSyl9p6zAx1gMIgMpn9xE0U95/jiZ6FGMorWwo3nFT83Es7zMzh
vV1WD1WfU7mqv0YZChszPcQlYVQI9fZtwsSyZIu9tZ3kjrC2IVjrorg0TLfe2SPD7zCyM17A4aBX
TlKLXTy4ctNQaBR2E/N1zpe/cTPHe/D5vtkRoLd27Wynx5fYxi5doyR4XqksHOPkWjtsu2fQYoV6
ijd0/lSS4b1Z6uZZK3FK5+04s6YuTgHFpVNINOrwBlmxw07nG2PV04s4L52EwPv1R3QKj+NaQkfE
VnJp8DR7DDtIPlnUh0PbNo+1k4jQ6nEMFYkTzGmeXpdO2Z4QjDiHJdYyxUgm/Hd1U7abrkDOgWLd
eZ/P0WausMkvxYmJny+16sMGQ8yGKOQgn+vrjFuR/cUcb51coleLtQs/2Kj2y2j7SC6HJg+qhjud
tJmd3SioYBOkpU1K43pqaYDvXesjZ3fKKTEqxt7dwoqPN9gYvKfeA0Jlz2Feq9aJGIxWL2wMt4Wz
Hppt67UA8sXQvVgp+I7CvlBYg7WL17zaj32DRNFpTSAev7hqfO0+eRn1Awwv9V5UqgpB3NAL87F9
FjswbqsNyG/YoAtA7NV/GHuS9HxvO/EVrqa7XHoTWYFLH9DCcV1FyQmraOVB8CanzqOfeExfQWnP
/AsG4iobT1l5Xp0W8B+UZGE/edeJ5ZsXnRybXdw21hVzibtxpsniIZh3PHdXixreI1l1d3Jerzo/
4qVnSlSTad4funVKYZe8W14D5Euu0UU/9VWYV838IsFYGKOnL+WQzux4tElKUXQap5Jhv6V2dtIj
OsGmnfdVbF9BmxNMn6PcE73L44zyaFLJO+hheMSi05vCbaOb0ezdd93SaTboPusb9aRhbPQf8yRx
A8/WnFduq53v6l03V48yL55LSj+4aO7X0fIfRJXd80bclkmCkMxQR+SXFap013zKuc9Rn0ueY0wo
uLIKXrwSpnyd+Jw1NWLniri7AqkfAvH8A50NNUvZYiAJgefKvD4JzWQVn6g235fs5HviZBH4O5DE
0anMqnxrWGMRolvUoXbq4oWiphCzoXXq0Dk7GexyZHgsrql6FpZOyBF0SF5HVZX7l7EgvH/w7flY
WzXJXSsL6xob9+jcY/wmzlXuKUoeBkgnI3aRvzlJ2EfqNeLu433j5ldt5S7hmIhPvRieGY5uhsKM
bkH374STXDilfBVpI7d5yQREHvrW86KIySS19rFlvshMeZtc4hDRnojCpp1KtkPVc+VTS0KdoYmL
gSALht58z9hZfyFNdTnRDEFFtoS2q/FRsL93hs9DanncxXM96w00oHdcSiN9V3lejzyhI0WxyaF0
RsTpOBoX9aEsVrFvoStLdkRZfhJpEb0z1tF+WZezEMhNjIskxTWsY2fapnqoNpWt1/0SF/6xbdf6
SQDgbqKiQ2bjuTNZG9hx0ttltGJeV8iyZ79wXgojn+Ru8JN3cdoDDKys0oRyCLfgr8ty7TY4lyoz
dx/rYvg0oK4/6rQqTmD0TpDVZDGOC+NxaSAe9zTJjyJW1aWRSHkkfE1tVV+pOwGlskH5YR5Z9ZLH
0kGpyi7PuEaTwptX9apB2SS7694WmIk806CrLuvvht4vg172zlejYN+XrYt15af+/Nh0ujyYOnc2
wnFWYHMe0s3oEMKdjDMUMnUuRx7G8YYHSshALDhq3NoiCb6TRfRgOZFhb2oE0aFblw3sbpW+HzrX
ZPfVOug3RMpd1hk4vZr1wmM7EIiOfT1SCye0C8LE3SzydtqMzL2Xdsa2rxLaqCyVRmd5SnxHhQrD
Y+tmgT9b1UVudHPQ2Z37sa1tdWENnX/iKiZpECtVBrIbOeja8SCOtp2HQ7PyGp9LWSTA4Etkbwyv
nvmOBWyGb7e7Zpi8iyyb6WItRtR/naHoFopnNQQ9SYg38PANrJdnGBvU3+NFnjguDovCvGo1Wqpl
dPKtarLmhODI2LaF1R1FOaP2T7JoR7Ne+uRK/aEBv7ub1fLBMUAAK6mMfePH7dGJtL3NfZuYmJjl
KmtKrCO9kqHjm0x/1daF+Wvs4qpgQtkm0FnIMY5VVQKTrIEo2OJTKIn3ig8bPyIZ6UG14209D9Zn
Z1DeiUEfhk05iK+hhg5OXdf7uBzMI95S+7VshgABcB6YJeHeBnQkoZJma9yWXdz7AT6P+GSYXXJo
Del/Qj1QH/yhNT7Ww5LAsIph77YobsLel+LJW3rnoVQryiOf1UqN86YstX2/moBJEAoppvxW3xoR
EANve2NrFV5L8vM83uJma+6kqNULq0v+4uM9etRxpK5N9I97VAP2PXYj1oAc8dN9SlXjcU2oBCwb
uFipDT7BXE7rtkBsTCGjZKLzLBg+xitI7sBJ0uLammv7xXZi62r2GkxfiZbswKooNY+YyKyb2ZaT
CqVessusGloVpNJI90ot1S2u9OpegtoAC+DeeZ0qaaB5RPXybuK1pfGeACLEbupkgeMZpgXMZGsR
2q7uL3I7/TOo8G9xAr+0zf4I+v/XVfKp5fH72v8/wA3QGvxLbiAp9Ye6ar/8SA58+zP/dNjKP0Dw
JXA+AXR0IpB48k+Hrf0HvTyOTZerI2xqQv5FDlh/ANTjtjinT+Ok5Y/+ixyw/rDO/wxejVALdqVK
/B1y4FuSzP/2wRIVQQ+Kcp1zzSCwnGe+iRyYmRgWJJflnkaW7FNs99sCrjxYk3VGaCHcZ8HC8qFX
yk43qW8vHt6dkR6yIqOwwum6HveJ+saUeYs+OlMbhxjCVtpw1UDnF/3nHuPSaNGrrYYbkGB0WuDe
6dbMU/CztjY0JjBhlDdt3q63ftPY0Mpa6odsiawDq2q1ndLMuJ3rCGJy1blmafDXG7OCNwzq3ALm
jqJ1bzHHmpvUTdwX5OJeiVx1ZPBvQDKDbFLn7iocFPPGsi2yjLNmPY6oui9/+Or/gmsRP0canC8n
WRgSJND5ZoV/GxiRj7DDHvPlfl4dzI9mddG2TgIfyxYOFzypv8VS7FrALwaipT2J+Vy6lX1sZwhn
zMAf5t7QB9vxy+tW2hcuhWqXTNlfKu2grPbtO3uNYCMqxB1nY+YVA8N5P5ywDskcuQAiowkXglx/
k2P3l+cFfeTZFBIRU/nmNkHIiO7QnKp9ORkf/YGFWeX2Ve6UZWDFxiPb42tqWZvbX1/On/Mw/rya
55sdCTw5Fd45feSH+AKUB+yeAH33uHe8AAuwveMVZmz8AjtjtLKo/fp4P6eZfD8eabngr/zahpP7
+XhtMdqzga1iv0ix3KKWY2JwmmZroQTcptHaXqlZzL+5tOcf+vMTSEnfDwd9k0ZR+djv2tmr9n4f
m5vIRS3RZZGFjjf9bTb7X11QRa699b2jz30TOFeaZ6Cv9Wu+xmXdOXYbtgLzlK2BYlKKkLTW20Ui
zV/9nIbdXgcYQdNPqu7wfAMUsZMoqqtypfbKbQbzN5kYf/XpaDR2JFFrBEG5b77uVmvigVRR7Qfv
xW275KJv1/Uo/HRiY/279Lg3nOi3J9WnyMgSUPzEqb35rmtdzSl1nxVS2TU+cgfq3ZSDo/z9O8p3
WKvP7T4MSG++3HbBQdYOpC6PSySPbUq8yerWyz5HAxWgjCRvxErn8NcH/ctTU3RZUD5IfO/bpkrX
TaoMm2W1n6aUiKUy6bcVepHdr4/inKO6fr5xpUmLALtIyf8s702UQj9VmawXt9rH6qiHew/6pzW3
aeKHVWVd5G2Niel+Kg+G8TI0y1bWKoDx3frGV9NAK+zvsDmTSYQ2kQ1GZe9W2nStzwh6N1CkmzRn
nMGjvqQ7k/7VVu0j2z20NtxRd9HgzBlkuETtRncfCuZPcHYAzr2U7/uG0thjlF/VcAUOgmN0dPsq
urM1fvJxuWxLmDQxBUXBDudcm6gH5lsIiSrZ6T7byDb5XVC6OKcS/XypeEHa1MkSyASB9DbvtvU7
38BV26AvMowdScdxgIHAuStTNw3RBOEkIQViV9ks/rGdAlOwKzn0nqlCBzvM0Zzy5DoBadlHxmLu
m5TeI0M3Hxp69iDyZXyhCHG4nJw8uRgn73frsPg5LeO8MCqGBIfeY8XUgVDv54XRzVFKJlbbgp1j
ANvImBF9k39ST/bX4tKtNpSsB/OLTYCD2Hg4Dvfu/Z17/e1++/8T5j8sm5Xu36tPLj6sH7K46z/8
LFk5/6HvI6an/uC17IrviSsKDeE/R0zp/iGpaUcRghaBBshz/vSfIS6O8wd0HGsE2hTXwanMj/sz
xEWa6FkoClOMpEwzHkUhb/Qmv9KfnFftH+5969zKwT1vMsUyZZri/O9/eImXsSyGvh+5u3ULhoOp
Pvti1Y5dIuU0iFdxCudaomhNfrP0vnmvfj/u+cMrl3kMDejPx03iqTlnEK27zkUKbNYy2rVyrQ9i
yt3fvMLPP+rtKfq8tISkZtYzv8Vs/XCKxRrD5vQmLXj1pE65PTz7PS4WsWI5LIXxm6nozSz27cR8
Im0I5WFJ4bA/n9gEK2GmyIZ3hhq9XaYsvR1BcGAr+mRXTxOYUYKIpHCrhx9uu9vvJ/SjkugvTpMy
HGROBNQQzPz2lUman12llcE36Snc2wAqXweUmGGSrlbY5d3vghr/6ng0lwrbI2xIkHP484m2OShg
lA0rjHJ+9sITCaW2ECfjndti2YMRy5E4/Poc37w7ubj4lVmkBTcsD454c0wU9W7qTU67Q0yTom0H
1iUG5XfBa2+PQh6RQ8W7AFK2eDbkm1en0crZla1CNOnlbujVfUzsAZWsvz6Xt08ARzmPzdC77DxN
+S1l9IfbMpadUZbuNO/GqCjXwM7n5CWtayzik1zN498/GIOstDgQGWBv78o+ppYtcjUaoqhO9m48
P+FlVggyxeuvD/QX104xcJACRFQeU8fbwc1OyzJRxbwzfHWTIavZN7E/H/4vDsIbmHXL4SF7m1nL
Hc1LsevnXWTLT7bM5gu9Rt5vlo2/+n4kABhhWoL16W2jmU1AlEsezbyzYF/o5VjvE+FXl7lO3N2v
T+d81/6wQBFf6QtWDHlGIPjr/8iTFaTrGPQyXZghjOpvHpk3P9ymu543CyJkixg7vvs3C/wUjwC3
RZHtYrVCvq8JntF7202xjFV0bieHuQdGC0qSMRxAN0hhAhSNaL7/9Tm+ec+cPwajLgpH/s8TZb59
pgzMU+tsZbvenLL1nVdFjbeJE9FVQTJnXn1QZWy/n8c6dv/erf/tyCz7gq0/87Z8W5ThrIsNdoGp
LUpQOJDB4+yW1FuClpvr8e+f5BmxQcTpucKS5+/ih0daxmNpI9wkBiU21JOhu/aTspzhOLLl36+i
GO6zxhu+T17/VkH6V1f2/Eif6xrs81bm54NGqTATNbbYahOrLMNB4Zcb/aw+4vnGajFrMWCFHSv7
y988WdZf1zeVCf5Fb6/z5htFwYTlC1vdTvu6f0Cs0hwHMkNeuxzV3IRp6LYUuXz59UHfLC/Iry12
TiYJnBT2kmN3/vc/XuFJSFX6Fl7JxfLupt6bcpj2hPiQXx/nzcP//ThMWS7l3ESLngXIPx4nxjtC
xpVR7MxBR5g+R3mLG9+5i/VS/ebpf/v9AZsDMLJDk1xL7tDze/bHU4rzMz80WEea0vv3yW8yUmld
fbM9sH3mR1YWi830Geh8G+RpD9JKXFtIuODYUWjyVgKq4sxEt5sbGCDSbERb4CMwQ+OEBz+Dj2OD
s2GBtRB1WmciO+8MRkLqfo0nVS+Jv5lT7b+DHKL3Zow7RDWtwg1K3TY+9G3htBje1qpRr5XMBxQB
FQpQ25vnL9Zqd9Z2sMfkuS7tnvQUoywOhOcQfN9lLbEla9vBLIrV8O60wLRZy8T29oXhTi9KnyMY
klrE92Xmu++yzjFeIzJCr/H7O5/U4qjP5miWd9jMB3ur0Bu9Jpmje2IR7MaHLl+ddgM9h8iZBpBV
BnXDJ9m6fbUc+rjqnG2kpZmHhbLcBx7i6HroWuIbOtTC4y4ps/KudVe7CMZylD6s0giq2kOlhrbV
E65MIEU2H9yEOB8KP3z1mI/dIEL4g9kNHEtz+QEnZ3koeUAFVL2xfLTjRbyLyXj3NwtJNPiHigyz
HsKK5pSytC9hZGEARwM9VPXOKDVSEzXp8p3GiFuEkWHmd41ChxYwV9oX2mlQGuaps0a40t0zyOpN
ax+0TWfFG22M+YBGtynZoraywoo1qe4xynIe18Sz7C3qFui8vDUzkpAzMFmyF8lRgzYlECa3V8QZ
E6PdkfiQWGwbtzcyoBmv/ozJd71xktUUO3tp7R6dZM02PzEi+zZr9XSLxWYaA/yXVX85JGs5s/JP
A4qWpS3Lg/RgoNYEJDMkky1/Jc7Cfi/I3IOgikkACDT3oNr2Yxl3ge4NEocahGtFEM15XlxlTgEV
3KuRjD7ytkakSnFv349Z1iY7uc4lWra0hk7GN1oGMfPja6SSShxVhbvotk3N+aKRuW/sCeNl1hPO
XLwy9Fn2viKprNsVxAJ1hxwOaAqWKYbZkW7HJ5ztqQ1H7C7GoWcsH7ZDhwLtrPcwNna/xk5YZS4p
lG2FoT80EgdLcVo0wyd0XpYZTBB9ZTDbo7iosaGrXY0r3wrKYTDv+DgwQa3ZDTUg+mBTMdU1BDop
YsdM7Ls10ZN6qqHmZ+VON2tpZUSQuPby3tcCbZfQau5CGWFMuMyQGdd7g1RvJzRmw9ybYlGkgROf
VoUUeBQkvuW6j44qJgeEmsu103fGUEWSHEWJEMe1ljTMmFIvorn1qyCqBlrLvNjJn6zId2hlKjuz
PEUW2Yh4E3zTCdYq7Q3UBv7EkmLHatlHTULGQzxRq7QhihpUPca3hE9gKjXRk1raWJhlp2AdFlkT
6YB7Sn9s23FytkWT0wKfOPNZ0ZbbU7wvZrcvH31ZDd52rLPeC+U6RubWJL92QrPdUngb52p6NxF0
QYOUHQ8vFv01ztPk1OoZdxKwIjWby2eDJEmxWaXZyyPu4hXaxJsr2ovtpDvNDRoCJF6V+xoVc0QO
rpm3OqiU277krG9k3Bnd9DmJqNXeLk7uGiR7Ze7AyrUYRqCaQa4bRabgtPPydX2RTP6XZUPyQ+iU
IvbCGjNttWHo13I3mUXVByXmrn27LPCUzlgtqGpdtIdYvuPh6zTOhkXmVpJdR8Ihucfp8vULeiX+
MykG5xmqneh8ryq5BQhnMvotiajxhxEX4v2oEhTzVh4RM5RXWSIuMrekRaoqVILMXLq0xBA5OM/7
2qUE96hJ7hpDotEL9srryhpFLxeq4LVWdXHq8qU5FN5sRaHBbjrfRNSb5hBGLkGH07dbjfSkXUV8
QHXUZJeIrUgjKQJrrkok0rgERChiGd26sss/jdkcX/WL4j9r0EYZCBezvAsSQyKAS7Pe+TKYrqEu
teNw5+Ny8n2sAg4m4xzoYMTZlcf886VMSGlpR9sN8mlwk1CjS3A2Fu8B92A1fubs8YVZ6K2riVax
kiXe2KwL61HRE8g1IVXcZgVqAqFmJyJ5rCzf1a3ThoTjcJ87AyGQCRzQFcEPyUfM05/ZK6CpVEQq
k4BEQkAy1Xt7zdHdVkwYoaube7ti+dlWuRmT4mF59es3kAWnOkLYjWJTy5XNOv+qY1TgMy1zc5Ev
qK73ftHRFUnc4AlXj3U5MI6xMFTh4PgfSkPcdE7hh2VRfCb5CZNHhWGQrxwuv1sfJpF9BYbexaY4
kCnwkDcDZXyL+W7BDRmb2bu+SA+yFveOrqrAbDo0mF6aXpFxha1udZ6kh154FctM/H+Dj7NdLohp
MQ5VwqO18JZDXmPgCJ16XD3YVN1M7cmhroJ8LNpLkn3aZ7vv463MClLT8YZ6aUIMSAdfUI/JECxO
JYJWFSl4admd0oXvaSj1Dm/DcrTaIr4h7XW8nJZ67cIuZuFDmtaW7dZ0eOZLr2q+2I1Vf3a7gqiI
1Gurx9Ycm1OhoEK7cyJGcN6J7TvXIsSHrPVP3VqJlXPnXiMrsBEPaxL197KwmWMTf3kER43IN6wB
vFJOZD+Mk7m3fPJizvGCz7Kz3vuYTC9tZKyEqJH1F4CvJO90rSe1sUovv2lIiYAFayecAVPfy88N
bhyozWKIzEfA5lhSy5C5/tM0Lh8ixz5GCFHdoV832dg/rYZDx10sHsCXqyDrZnFf1pmDmTJamqM7
2upeJZP9dRg7Fzu4XkKzixk/EnNLXkdJklFCViAGtsQK29ZsP0aMsmnQiQ6DspfNJhzH2Jqhk9mY
G0v+hkQ/mgQZerZ5WQkjJVUE2yg6i46noZq6W4/ocqpX++baYPj5mEbGOj33xTLhsS9IIAqjocrT
oMbw/2UV3Xxa5vVL5aghrCajv4pAALYjKt8XKLvkc54szpduxBjRUBBEJXlcPc+WK+9mDzjk/Ihw
u6WmO51GPSAEaVpbvNYm8cn+JE2yb5P3mNDtO7HaJabU5cB4lIeWYRlfDVSQlxU+8mDJrHex17Qv
0jHHoBp69KImmSsoEPFKRXptrydyEtIG66dauuau6SdUPN5AiNek/eLg2d5XQlvMDZm358wmCq0y
0pPDTqWkeQ0G1AQWk+Ux82W9/W/mzmtHciTN0k/EhlEYxS1JV+EeGVreEJmREdTSaFRPP59XLxaz
C8wAczc3jS5UVZZHOGn2i3O+g8Ix3SEhmA95P+JrNTPIYOwZ7v1uM0JTwDUocbQ+uvl8DMR25xuY
8MPSN72bXuIBjtPEdb9xGjVcoyCRh7AzKo0MqyKhwR7aeUdVSoQmqW57jLTBbp5B3uWWvZ+v2nX4
GtaumLGrs3KROYJlFFiCYg6TmFy6m2SreWXNDmiUthlHajcgASTB59UpYeELwTcfZMtrot3yCWEW
aWRpF6w3PeYe4HAC8CK4rQ+71ObzGPjmxS9WitVyce8L3djPjZfkj6KwJsVN4aMazUdzKq/V7V1O
Ljz+LTzGcL3wvSBnIL1x6DSiXCs7DEhoYhetPVBsmyNFjrxya2FK1lLJuYQPsfOnaY34mUGebpWD
LUEBeihGxF3KqyNzaFas8jXMXYEB7o4iEJZBzeoqAUdxVeC5sDwq21DRqit5X0AoenU6hUvHLvO+
jzDtZIBV++Uj31Cx+itu/l2NZmzeb5uV3jHN3YJosldI5EExobS12pVTA7z3zcy3tM8CVuwRRWDH
e7R6MCmoAsOhASQdzji2qki6BuAnD94UfcicWg+A1bbxiCxAftVmO+Xnuk58+2S7XKe3ScuJiRax
n+YLLGp3i4tFt1QsYEN3jH97tfP7lvrDL7ny8tYwn50MhQgeiYaXxcMNHZVOvs0ImsRW77e8d/jz
UFeuHQdb32b8DJrNFmJMTv1hhzq8EacZxtIJ21/Jo+AP2bM79q1+6IXT3eHc+O46IeN1hUBjK4Rm
Sktjb9ttzcdIx5eAGue7bwNdH/rK8h7xH6tdmytxN8O11Bhs42Ep73JD95GbZ1jdcsqyyGPb7UVz
7tJsDojsDpxD4IiKIkuDMGUvi6Y0DZaPrdTOGAtlN4cF79N+4ZKFQjNgupqAyaHnpX9t2N3FU3M9
aF0GHllqeqcG7Ra2zLfUSJ2bLE2ivrGLHayQ4abKOu/Wg7h3mYxGP7lG5jcHZ9s0gs86O6aJbTNk
hhcf5m6XRyNiX3Xfode95Nopd7w81v1QQ9pGxAhSYo9jK6P8cfn7jnJ/ycXs4FQMx8mgtNuIKdki
fE3pPR1VF6YtbgfGM/3RwMnR4UuviruiNt6GjmW07a3mV2/W6ytU6YyuxKI7kkaOrKfu1rPN+UTK
rON3EMaaV3YNoo/t1AQY3LDhaFEHlLWDQZN9YYipLaCB7CRMGC29gz1A6A3JiU0PbpFdhsL/sjb8
eLQut06z1la4VBOEHBCL0xEu61uzduNLbhoTRFtf3Gc18XsY42x8Xssfd+nrOwy49d3Qt8tfnqxX
Jm0DZ6YJqsvrvOwyzZh46t4++CKbHtmOnLw5hxy5tukVvJ3O4mQCYYnypv3I8GNxb4rlYFY+QqPM
NLeHBBsx/Qj0l3OR+sERXCeUDw5Fsn1r643iIX8eK92gVnKZpocos7FuFRBR50MAjevZr90AES7I
pV9VmgApulb2n9yMGf/RsYt9zlIqKajYyoPWib3ibkE9ffIHt3+fu16wTl3G5gWUkeDXakG9xcee
PKWJM12Uj6MTTiU4hV1n5ssls6XewTowXkxsyDh0ROJDB6zrIZ61eHf4a/zsSEqiuZp+r8p8YcLk
7NMS5uAK+yRkzTvFeTOYWHaoI/e+V13yKekp0a+OaUDfSx8KGu6Q7Y54houAjwyj0jGtuzclNfA3
30gMgBkdvtOw9Gz+JWqOb9TkHOx2Vq7qdqiRQr8I0Op/M9kle+bAzUfqDc7bmAZ2HtujDXh3yPw/
gBqSXTO4A3/MNgq0ZZTCK14OQkCRpNfiLoE2C407b79J44EAY6bGLdhkv75xp9R46Ktr7zCBUfog
bBZRbUoR8SupA2xAzNWaelfPq3zJM0PRVlDdfQpYWjEcyurbUn152yf++jrLSTyhDfNCzcBo3kGD
hNjtovxNY/BN00EYZuXyojX+3bAWTRZ2o31OMlsn+yzbhoDPamE20r7mbxWbEXeNoROolBkxCQic
OytMFMSOENgu3Og649uP6hyLdWGPSH8dudlWXE5TI8NVu+OrxtaU4gnpoBkpz31zstLLo0z37sSJ
7UOvVFogp4PzCux42rweedIwguWSwMLjoKprGB6lwA9jjeQJDa3Of2tsZnmUd0N7D7YCxJNdWaag
eDLNAiTZul7JGJv4yklLGONg6VyAwjNjFKJbdP1cBAIbmdkJnGdLI9C3uiAKsR4CQjR3Xu+rxxnL
C2g/NdZwl7sJLDzyAvPH8CFi8OuHeYhu0Otd2N9Jhn+/rAQm0WUqFPUd9VcMeq89MFIoO66CwsUt
7HndT8KeeI6hOFUduPN5u4VA518KAIDohQuPU92f1uk+sLfSjBMee/RbAXo/GehsCud+oJWgllvG
C/7cZTg2bKC3iFkvXaFV0JwQXuU8T1iLrnjyfoNgMBWce6ujt3cGNtMYq1mNl4pvvImJp12mvVdm
yGuHSaZ3PRf4dmgXwRdcG0tG5T4EpBcVM7bgZtONyXgJaFfoOwCK0YSvPCa8WjanirOmzQlkqKl2
ZFck+mqXlJd2roeAOZSnH1KuKoNBDIql2OGoRcUMUI/AhrLyjHOPyLKAlTB2JANm7fBcVcpFw74Y
TKq8pQr+TCaj21A7OY0Ho7+JibaNaDwOWre7E4Xg0mw7RNcn1w6AiPc504oYexU6D7w+9WduI+Bh
ljYh6l4mLX/sLpXvfeAQ5qY6nNs7eOJYWlyj1RLCr1hvHWyaZuhglbgjEQTiW2nq9A9/ovvTZgAz
wmRS6Ye0Rv9H2di5Q1E3y942QCFHBeIwbJpBCf5qWBXWr4atoxWuuQVXuXXnK2hPMHwj5qEM8n2g
Pft9zcvUxgZmCISXWKuoEVfDRW4kiBTgkNTrRY7EblyHYEw3km5LodCwjboD7bT4EZjupY7zwDB8
DO0trs9AwmCOrzB1XvvGIKNVKzPoMT70qWTiVzkPWenmmFPRoG5hOoEIlGi3Cwz4faexFBqld+/J
wh4ig+EWCOaxZScV9DlvAqM4l0gP0PufnpfLF35mwF7+ShBeb9lw2Zc8GIYbkAL8WD6fkYsT/ptz
7ue6XE5A1px38hfo6kfaWNJLqDJ21zxvN7YW7T6B3QWa2adIK6KrYne9S5ti6rHfYJTJEdTXsQu9
2Pmz+ggofvlGMK+3VL02jMk6774XU5t51G2TSXocGV7OZewYkUcW/YS/hDajL5CpKhPqkAArOK/m
ZPOfaE0LruC2OPYPVaoBO0LkhVSYHZPFM/v7tHRTREqBMkcYueiOgMDtrkjJHIqBZI04HnETl65L
NIfXIodqW1k1HFBdBRF4JsK7vYfc2xD5xtidbroradkt0fRVDNvIdHcwmUpx8jUITNxe1PZxI2zC
WrpB2IDfWlXXb8JuhjEkpDHtD2nZT16kg6VKYlaG8MAAYdXowipwpDHwHU3FzWHNTz6awgc0VuXe
jZpofyFB/ANqY1tcJOcan31/TbFICZPpehPp4lgCkJwbWs0Y+wYTasuYia2rMfoAphuSbiAsz5nc
Q2bPdvs2OsVM/ZHTWvP4F411ymzRZh+DhFlwFo4Jxru/OqV+c49o+2yVbft3gv+I+9DP6dPW2WDp
wkgYAYOtUtr7paOqPZQu0Ry7fCjt9I3ZwZD8KjXWgQOMtmDZNbboDdx5rKPCpWSPz5hgSvvv0lGd
cfAGH1tMt9R28FFUikVq2ZuK+ko6RK4g3Z6zG7cBR1UUjEciA4IX6DuuxTw2jGKsz8YKkvZmqhMn
gLt27bbutqzmffbTxB+ZXUnn2ZZddf1lV8s3wQ/isXMGZGVA3LRxSapkebNw/DlnsAciPyTm0gTk
0TG44VDLvBtD2ouHa3/ypkhNgeve67JNH5n7gnPDOKMQ3YE2IRlWpn4a8EzpuQHm1wZWOJlIZt6T
xhApAGzc6feEWBjlwSWPZY1sw5E4fxt3/W1LzIdQIDrhMjJDIYAxo/B+ilmbTJyZbQRiTyHh0Gnq
yXVirIS5uIHB23sPvethfiV0iBJ7Nl224WIsRoaiNkCJHfPsvCFCIF3gGPNKjiAM6645zl6//FB2
I4McpkQHDyTO2MsnhoQu2aWdSSInuo6m3ZXGMsLG7Uva+UjUnl39tdKkWil0VjvYMcs0FAdsNq2h
MbEJi9ifZ0/+RvkU+yagCRqJeRiiDJhM9o2+iAAOo7XVE7jllSiM1TOfNqdsMbG3rfG0pavZHtrG
nRY8PqmnDtZWe2OEb2YsYrMVaRFuEnjeyZ1HjPiNFfRnZW6bEyqx2fe10zlPlet4ZYTBV/8NUkRM
543NWU7kTG/cd/ZEXOVQ1+6TQzP8W1pZW9yu2Zb+2KKZjFCWaWc8JtgjHg3A2vxrowqCj9W2EzA3
bIGe1sDq3ZvOd3F4BY7XpWTn0ENetJE55b4aRRscbNvTLddKhd9zN1SFL+/6Mq+eltSboFPbqxgp
K4fsFep2/kkzPUo69ET/ZUZGB74N2eYfFiIOMDdwWja/kkyntPI8aYh7q82p91BBpBMpnu67TSXD
L+qwmlZZ+QOOi67xy0MOsmW+6A6fWYRWCDyDnYM1Z/mlSbBJerpPhK0z72RfJF+ULvpct1cGAgDa
dL3xhyGb9kvqZE9pH3AzB2SYhKsx1kzJe8NpAYFTne6aPi1felXk2WHBBUeRooXB1LchDYryrAb/
iLYNAtKiVjyHIskjiQQsb2PHBfR95kwFUUJXzFZEMKodedHxs8txqX9ECrA/9sdAVjyWWwNEwwJ4
jWezqs1TuZI4sZe6q+FnmyUrpZB/vJ6O3VbxUd0u9TZ5sZuCor8YJ4+MbQPWQrS0PUAXL8f7+9Ro
s5p3RJqO7D9wzOmoDWYc9L3VpO91A6iVnSZLasALngkQH3elZolVjNhhLVlWtOVakdymZPEZLIQB
AWdogs+61tQuohwr3FoD+xLKs8yuK166hGis1HRXauDAzsR5LEdmbNLZ3G+5CdlFLX+NWVwMerwt
R429zt5s0DYi8+qbcWVnGtvCXv449VacWeSRd7KoUpzrwul45eel/xDQAmmgJ+bWlIVz9mKSf9H8
gp7EmqfkOjnwlbC9SXho3Z3J5NBDPa3wzY0V5FfyUeQaZf0WGDt0+V56GfhBqK5tBzs6xTBYQtYJ
XXbTL3CuwGgnuC8LiCgjGI4Ufz9zZab+s+jooBV34hwCZ08/YeSzAWb3wZidaQ9zFFachggnXW0v
LUwbcQOG359vnIQG9LTBCOGZacduwAFsaH+ncCgWN9f9N6LPgvGo47ZM+xYB5+tI3EW17bJRYNKT
zqxMAK05HNJqbr6FwiIcZ8g5wej0WTGFQdctCVdvAYVMQhHZDd26XBL655QCT/ONTb6/tkeZLw6j
VEmRvW/Z3eKEYfTqhUnjrOWuqgihijjkxDsIUIjCsmy29KZm1f1nDdKl3BH00zLQUuO1/mIKU+/y
DoD/bc7l2O1RsGJDHbh7H4H7N35Yz1RusbESe3DAE5RhbA84zLn9QTrdV1PHEymmogcSSeX2DGky
fbRFYkCR2aRPDkiaVQY31ibbeCxKcmsGKhz2ZmSWfG+r25DBykc6VU1vvVKUlDKuuNaxjRYyeXFa
ay2JhjWuDSkYaZuwgdzBHWonhN/4pbUmRw1pZY2rfCHfmCl9y7DQN/NMHUuetzeP7fsK0Ikh0g5R
B77IUVSjG5IMmJH243kWK363sSCy5q7chv0Gtav6PY84kh4kgOFLktOJXDSEuzQC2iLp5wwrX84M
kORnUy7mGF+LyeTUdxgYdz01JHAsp5XuE6Cu4E5bcpp3leWoR7AxKxr8ruokY7DuSgeoNoiPc+/O
zwAR1/mQiVHKGyyffnI0UAcGR93PfETKG4jFVE/btNc00OvJM7e5uyuhK/KhUzr5X1NVr0uMMQoC
GwsSu4jyRNfAf4wFolOwSr+NtrTxLkWVYDPwNEazz64vcUnj2WIisbt6kNQ7kgD1uWQTNlx+jyzs
C691e7KGeu+W9BHnK+3T4nnj2wOTCeLBcC7S5Z3dmcrzfq1Viic/cFdArZmvSXSaZFLrQz4xCTy1
JR0+m33JBGhnr/Pccv0J70/vOyCUxq5KvRBcrIWtrSra3ymEgPbYoPgJ8PWDEz1M3KT9jVUZjMW3
HlnkzZZmjvhMzEyZFyOTWkKZ9hNACZg2evXqbRZD4gsC42XBm5HU6auX1VQiYTCnC0SGwp+UE81e
Tf9FmkA9nzPs3EE4LVWt4XS7vSJEE8jPzZXF0u88vWXz0eVOIxNRlY71nUgOynjObJACcqrM4qRG
xnGRRT7sl012iGDUk0qkyos7uOeZYu1vKedqiPO+YtVY9YP0HjReRPkEV3SGGkJMSUYir1t+T0gk
bNYR9GE35fW/Ng6G/ZcFJzOYYe7n/ohKRXcHhlmDjlxKdBeGlJxvsNpZ+nG2puWD1V9W7TBi4l9X
09QzwheZ86PK0jBIh8+rF7VM4iWT7vwJ9VXej/RelLWT7v4gZoLEO9veQLI3Jo2HyaYeiEkJgDEj
va3LYq9jPBEmCaszWBfm8uMOYBUPfMce0VGpBIPbLOzFSehwyUhL2grbM5sN55MyjHkDgYVgURh1
Ujght8F0xctcv8O04/8adH1IrwffZhcFLy9jFTH0Got2ZRX5zuQX7l5Wzyj8Pdxmc7hFHpmRbYLp
C249vyUmdXCerD2CaMATgEohe/h9ucF7snQB3KqVTrXrmPq/94ttIVEya1Z7/myn17wWy26oqT2O
4RVmmYddP8V/SQvGRZfDsQsuqLZdM07LpiLNSrjJO4OGa1BKaZjbzkVQ+NclSId96ey2tMZDInYg
ulS+d5F1/Va12a/32bpSOBukzw8W8ArZr8cq0NZ2VhDbxp3nj5QThju0LEnXqU4vqwUSmm29N1vn
rQJxiPyoa88pI/Y6FpCxHwNDsLStnaA58+0XQWRkKfd2mczj37xUDeQdk5o2XPoGG2uVBx08QKbV
BkEmjAejfKIKj7aqr/nUVHOMsDa+p3PhkH2E3D+HrkOaRN+cSCor5MFoWGZGlaW7OxdygQsSClcG
f3xJCqtJ4BXBg3PZe5Ex4JOnNvL7y5wFRh8Lv8q+4FsSwLRJXb55aqXKHyoFkl4VbDUjmJnWLdRf
4yvll/aCNkISoumU1Q9W80btx95nUEdmEl+ZkvAesqwJrDskuMyh+Vj5IR9L2HEoAhQEI2m498tE
BRg3TTt/asYRxF9QOT2O3QyNofX8noSW1gZuLlm3ViFIN+d+IgT018ju8pXHGF3MXMwtjWC69GlI
9g1NFqMs+9lxhtZkTcwjydE+wnjhi2/uyVhdGFxV/rWkqRANhr0rpveE7r8lf6cDzsk+Qt1lkwYo
WdklD5g1Vv0+d531CyCbfPDs0v7oZcW6pjASip+AGSsRrQv8gjQFUW5uxOzMelnfpsyXv2f4B98e
M9CGyLTRuSRaaBF3VWU9isWrsrum6w1Gh5qXC99nJ78Mpy7tGDJbTsuZ1u4XbPLWuB8CezTD0kQN
dXSAlP/4xNXUkWHXal+hkEIEtU0tZdhq5bfuleYbKY6GgAbSMJMbGKNl/+kqe2CYnhTwhtOuXOdr
yAeb87pM1Bya/biyPN4M4RFnknCNp4rPGCYygQpct2gILixOvC02S2VM5EA1A+8q6JuSOr6Tt34p
HYFCxaO8Q1VMkTFsY/5j8QpPIScgQZeoZMZuj67LN04DQD++Y5UznqlTZ/Jjp1rFsaD9xm5dM9m6
lQs7oAnRXoAn17MuWVEEUNGCzLpva1P8BGY5BhyoK1A0C4LRrXScjZNgW7YfWZfli4GIGbojU/2/
XGcaNYWBhSEcIcBtu1FuZoPcYCyGZ43hoM1C8NX238Gpiv6yXSfQP3leiPyr9/u83NV1Vg4RmUBL
GVV1kP9hPUrAjJ4B7Z/alAo49KoJ8VUWLOvtdUaDx13PxW2P+ImsZIK/cmAqbkZ1oDK5HbwuS60v
1AVQmXPmc9sbf+Lq7hux0OYkLUjlkMXIVEXb3CDLaWGaoVfRY71v4CbJ2CDffK2jsQZrf+TnYBY4
yc5vT3XgLUz+VcJIv5YprQYZGENPxgwKZzRqykmKdGcMGS8E8z32b2xtMh1JwewemULivnVuUsuP
wM/L7QLHcWPYOHly5xXofEDONvMSNTXY+ZMlUV89KasZzyqZvDImkuifjF+NokqQK5UeWfvJMgYP
sJbHjees/BXk5GnEGLkQrjruxrxDCnsCWChTUVH0N5mxJxlF1nRqhZXiYgQtinYQKXWfJmFFvEzy
2ROqtx2nIBXD6yS61rqjwsGHVXCT1V/F5kgyHQZypG+Napmz/HYlFZ4NqFm2mPzpzFp/+8e9z36z
JHt259Oz+5e6b/nMCPXahpw8uEQje4S1TeIpMcb21gR/vQyUSj5mms4VhojnwBepH9oUfhopbNak
XJLQ9Dn39uzpChJpxnnNJVWE0bSILFy+sq/M6YsruHdTCgrVMpfkG5Gb8EUtMg37YZHFR09cSbnX
3cYeYeEBea4npCLxyAqKiT0hQ7/FBvn93kQZ4+1mxDr1OTCyvEYRN89M/11nSR/Wdh7m9zw3hb5d
G6vVR/R+xHpADUlQmi55K6zDWgr5XqSp/aN4imt8ojJZIHxa1XUpORE+yPeq2PEQWTUOHFZGXz12
vIoED6GqneNls6W8CC7tNx7fZTgkLFm+K7fOk7Opxglt5qoaRr8VDd8pKaCn7PkZXZ9XCklNVMwO
vOLVocv8XRPJ48SbjTkmyhBAZ4JLRLD0N+qO+yMn0Dj95UDPL+hqk/ENIRvCN7soWYc7KG3TI4EN
PmNZoA+IyHzo5X8k1M0M6dLWuWgpMre5Djqa6aZh6+1DrGXfpI4b3AiirReI094DqpSascTm2F+g
DXvwoIVDsMyEKg+qkVmn+S7JGoUKVjSlREJaoerq4kKg8do73uS9Z7mNRAHi0lzs+3JYQMB7bjfd
AChrVgiEMMv2I6OS+iY12YscE4cfJ+7qkqhC3yiLOTaXVQUM6IjwKMN0WckGCeRKvLE3Yhg4Iyvs
RJRtIxGNtbs2CIQszepyTIc5OCQB8qoPw1yoYOh/1uEIwUhkBKGbjRVnRHARpqrIid6xX/K3HWrH
mtqI6AcO/IxG/U4DDLOjiuGQQOg1DurWsYARR3zVooDdOI8O0kZ9XYzj85yfeBtK81lYy3VBWRmw
2oxhA6NtdZ17MQlqd+6mYevxoQKgD05EWMPXcrnRCbXYoJAoSfIcr17OQKu2m/fEHdL+3NKdMsDp
a6N86KxkzenkgIeD1+qM+k2pjTk9+ncc2kbBlvAeYGerXoleTs1LYBUr5sWgW7oqMqFQ+1CAN3ZE
hFMwECeHKKkZU1uzs7Dvm5umeVBza+o3neKybrB/OAa6nA3exrYznbJUHy5jRYo8lva+HeGKrfAo
bxQ5PP0z0PT3GdWJSxHYkdcXW1bS6WeefzHlEfGeAek2ZbBY9S8H90KFX79CEERk6wrhTTJ+JF05
N4bhVJRdnd6slYeaY+26gRkFe3z/b5v7bf7mmZUADezShz1soOiRr/QJ4L67bTb1jEJEbfqjHUvT
uu1E7vsxiXFev13l4qjkqWFTdsBVWRDtcG5TNy3Ls9OmiljtKaimzUcZbyTELW7sSA6dA97rF1O2
ob2wspT5m+shozmTfAihcVYtir2mDlrivPnJLvUmyjxUShHn5DbseVyGpIgQA7gaUe533pEGmMVh
ThV3ZZ4iVsTVgFowFHRFX+Da0Q1OJZ1xGDD7PQfaoQkeJ/7GWQsaLACRlIYpCElLIg1IDuOSpc5y
SGaq1e4pKHJGT6dCF/AQjyxCrHr47Yu85Y0sK1SL69nvTKwBm5wG/TAJoS1mSbKuvPF1YtZisyKC
KNytX7Vq6f72HG2uGG+cZcp6fz8vRJfuuMCkk8a2uYGZ3E8VWE5kD/mqqt1Ury5C0K5LAsrYrJfo
AZTy057T02IfyG2cDq6BCjerV4KSli1jDwngMg3yHYlmyn0EmZwVQ8iK07fVCYGYXO4r2xJcFXDD
y+AJXlwCroLFygaOs4cb4lcN0TvzrPzD2NrFaw8GlbNSpOJhJo/wJ8cVo0NZzPKba22CacyS8M0j
5uMzQKSrww5Z8XOh/eBAaOI2HGvLKD/NoZdvjSGD90w12YQhplZFux8ySoNwGuVS7XASmbhYcsim
W8N2+9/u0v+RH/+/5Dj9P7Sn/5YLdf3v/W9Lg7haGP9rP/7t7yr/z7An8/qP/9uJ7/zr6oNiG4qp
HqKSaWFZ+zfsyTCtf1nO1W7PEN/GK+Xjovs/VnxL/gtPtfjHDMYBjYny/1rxTfEv0/F8UnkxQPM/
Qv5PrPj+FTb1n4ygV3IDnwxFIZYzR0Jh/P+sYL6JdkmXau9A85HHtihUE1eLyMd3e+aTDSFn3HVT
WAdAtnPodjM1WApTnfmpDg7S7bvp0UbL4kEoHr2C+EwwTD9Zb7Xq7BFjvgtqr9MnVVkl1Dk8Us0+
JWtxOTk+SS0h0pIs2YNNbPSrVxqqx5jC0XjEM9HSDS86C957XDNIPLlP2OP4xLuWf/15cWkm7cXL
3BgwXK3+FlmZ38HAxqVD9tGc/0VVgzIWHdEQkPDizM5dlg/5bstKs4k4nxwqh2xbMnYeaGNjBXYt
eRbeHAwH3ZL+iFzgeZxBygUz1OCEoN6hfGCAcBn+CcaxjQpdnS+dEauYHk0rY4c3durWbwP/VYjh
Uwcok06LQ7GLR4ZWfhPei5Nnb04/BjcbWUvNDu3Gxq+UwJr6oBONSZRB52TumuvEgSm/7b+yoQZr
ktjG4uyrrhvT8xzA8vN8ho6v8N8MorMVDqUNPcb8upXEbaWELeiB1LGlte9aw0sums262rcsBk8V
W3T0/mZXn5Tl4nbI+sF8Vsq5WtTwk5Z0+IlPcHZrXE03vWM+2rUD2BaxWesXXM7Z8qfwl3zZtwmD
9wNuODu934w+oQShM/9jKTP5ZSfcAA8DcpcUJxVxIyhNVuvD6vX6u2Tf9YAK80p1yW5RFLtMgcgZ
C3O/dxnITC9bM1qnNTftb7J4so1k841LI+wWN8v2zYJD+8tZtEwjhzDP4iAdaLu3XbFQERljML3n
LvTtUKyqPpRZNVSfRb70K24gMxljZksMAlb8IsljVhf+HfnqorBjEx2i981erzK/iT10F5hjiN1O
66CC4RcRaaJhP9xxvqeRoKetxwOlr93bYcs2s7SPhBMWHc4bAnnFqRMLGFLWxpz6EZQWdoqCnjB7
6+hovQ9wmyK/r6Hr6m+EpAXDdt/OBriWw9Q200H5QdKiR2Vkw9IO4Hd6qzcrITaOtZSBiJYtKvao
Vqn2TwAzGVvghG/oqVvGIX+xU6UEUFJ6aiKc/a1lcjAiWFD3SgSExY3sELGIZUIwjEvMwUesZfvI
N2WuzWAyIxuotn91Wtq1Z53cdm7PAGD9A+3ScLBmBWSbFKKoVzBt6aCo0nWxPhEn7H12ZU+WALC4
PVf/9Fk2roqAEpR/kN1RTfSlj21O0CWyAaZbVnOwp3yhAihLAreCpGFnTROKM6TUUCQLA99iMi8b
WRN+tYTe2pTPYOzYPrMm4PEttX5dtR7OnHHF0R0396YpWvbMwfxTFE76iy7yuRpM/7EtWfLQQPB7
J35Y8ZmxjoQTqG2knIF7V3eL/UyOp1eH6CGviWwivyHelx2QTgpGGsaEEJG4wRchh+0h6FYFPHkc
L8M64B9TA/6IwDcOI96zJQJ/Mr05LLen3dTbwcRKiMN0P2+DOJAkQPXPCPYsfI3ya+rX5gDifTpu
3dp+WBgwCHjOHcToDlz3zCfO2MkB5AFV8GPUO3M0doKsX0sZJ3o/4xZ3xr05Zvy+tBL7tGFjQAEv
oylBPBMulKQRvJLl2ZOdjoNi1OdlYPhARPIcsvYjlW9ab9fFWP7IyZiPUvbD46iW/IiCxL8KBOgR
CCdlZUMSoOEY5pkafbwh7jd7B0jJuLKdPfaf7rD3Fp2c8rp/Kr0h2bsugfIzZOTDJmnIYXoVv/Ja
tpeC8vmR3XZ+mnJ3/agHIhhC1zaM5z7r/gCyGPZXu+Z76iN568dhYdLWkvXdr8BXs/lglXCORINP
wq9FECUG0T1uUf1OtylvQ1oH4kis3rxNt5p/xLfY8rkqj5dFW3v6UwyvQ1vujMAOjhlbvBM7W+t2
yQzn3Sos9+z4EzHKQ97djEl1Zu+v4o1k2OuVhcNy0EikVaBIiZ7mW43r9T/YO5PeyJHuiv4X72kw
gvM2k2TOKSk1a0NUqVScZwanX++T/Xlhw4AB773oBroLVSWlMoPx7rv33OPMAucS10m0MzRL7mcg
kb+omezY9xjkaJoMajGJfKooht8OP8IAMLi8tdMYlmWRnPOYyZINs3EyQUt8FrpNu6eORBSauZaW
WzMa6q0Hx/qxqYrsZbIlLGOEfijDqLA71hHVoXYG45EsCDV7eGlwPcUGg9vCvETLrfVUa/C/Ok2X
NxZnhq/1SRvaeoPdQ5bF0+joz8QNnL2BaIldWbCIYTANU51iZ0JY7nEyK+OdlbrlZ7JbNrE1f5Ma
4Whhfpb8eUOURVvb0zDIFbRObmkPMp71HF+bdOmK4N+6uhG4oCoeewl3bbDPXSVUQK6WAu+60S5D
7N6VLWwhqCz1cE3E/Slu6tY9qJJFRUfTroGBJrbbs6Qm9u+0xkZPSC2hPCjnTWColBoZB28rn8dw
mRqRDGo3QQ40SCcy/KZ2/IGVthPxY9pNCuGbFBqFqtyPtQytipVISgVOth0LLN0rE37iOBGJOPSJ
xMCOygmY6M+6FLJn203eD/8mrMlEXV1b68sfEvF29EvaCq0GT5M1fA29qA/t2uq8eSsvnCna3LLj
/WJnQCMEYal91lvpowvUemvbSfGSW1Xhkp1lkRrqjmHn92aUmFLNKSu3OLXq2wAw16/gAl4yzx7I
XVnoJcixCxYMHAE5+An46SPQXtLzW/pgio1JMjzZDi69PCJV40FjYD7fl8hvlZrpDS4ap/6eZMTF
yqoTDBcpvTtRVQFtaYHk31OPFB47RyNFBuqsPLtoTpz9atrSeNVUM2nBMFiUkOdk84ppzUnCNfcJ
1fUWhn+v3pd1TqnDtFo/7MHMrS1TbRevDqmjhltc7Igndyy8I/b54YYTh2ODP5C3TaYcoljoL9rG
dJ2K65nEOZTbz03PxGxl2ehtEFsIFswpe/5hcl5bq/yICCDTbgO+kAVU5jz1cjTC9n5oUYMMsbtR
UYHzZ7LwgNY9zjt6euTzZEbYSTOtqIBCG5VxAc+cfM2z9yzKxH1suP0S9FbeRlATSlOkNlnoUEi4
fhk18AINQPA+68sStIhZXlL0+P1aW83FWGI8KGztdhSQFfs6GSWthJ2rXlwm7HMa45iih1OSG9Ws
8eBmqmaKa20eGOtvzUssaHV4L0GYVx+DA9CbnnCPWgBUUovEZI0lm4WUBVagT13MXyCbn5Bs9Q9l
tDRa9aJR913FaL8DhDO/11LvX3kykgUfyDnxAqr8mlQJZ/hsiANxHfGSLK680F8Vv5VAiH/n3RKj
NaKjv45Sb/fOXN4f5cSMgmrR5GUhMH9J7Fm/0ENNKwh/BIBmrdHPa7naL5UY2pO5YN7feOyDTV/Q
QsENeEleIX7Gl3vRGk3rZEmfRzHJ3WB1FoVt64wbl7tG1H/R1EsrTi5rc/oheeje+ErfO41tbVZH
E/iArkmF/O227WBdwA90y8MS6XP83rJjlA+ZEphDNrPtrpTg6MakXkRZp81F02rA/qbBDO8nserZ
jKRMMCYxX3qgxqNXtjzPVTfTZSZGnWRoXBp6TnCnmQWFFJNThQ4EFBd7mJvHe5dlK6GffmUriwNv
7tNo3+G7YH3EA5m5gGx3+8731QTxNPZ82ffKKWQ4itQR8ajqmtqzNlFgMimLtph8viyr5T3hwc+w
lfYJuRwMZ8PEzswmZEO3pjlTMYWOMAgt9i2K9BKLxRELzQbMRFoebCe2D6ylP8e8eFJybP3C5KHv
LONnJLmhN3yq/TkvtJ1pkc6xlUz+8AE1nmOO7q05TPJzmGYsSaSZj94koh06lX3hMCXzplliDTVD
T3/1xMhPEIGNXwDWnOE66fX8Pfe2s+7NTltI0Kt5EodxYRz0yU902ZVbvP1lCaETbxtFSf0vnQvt
gxhUVrzT9Tz/xMLk0ZfO7D/3pbDH9pBQwfwc09ku96TWnC+01JIdEV3IERSwFHa4DjcguYMErMNE
rD87aWnNCLuWAleSPi1jBvQ3w8RE0wyFewDHGiMAY5YqZq+Et7BTcjM7KOAk5lHO1tQ/LO7Szr/M
2CRCnigVfadkVKiKamv60nrjzphHNCvdsyL8n/xyhtLULlHiOuUTZDZeOjeOh62XK4Pj3IKIBWTV
qzXy7fpMVViTRo6PuokQZxlwT5+KKBIFenvfxE/CKpzoYo5dY/n9GCXrtlzTCbAC39TPaFtUTruM
frRD5NpqhWrEXbjPs+Iuz2saP23NScxzwjrOxrxhOwyrvWy7fUtLN9qeWtQe/f7NSvviGJmmh7pM
jiVlufbQJIAw2zUy9zLKum99HZIvNbJ4dtbCftcGjK8NGzpIlFGzg8XFA9ORdB+00gENmZRz8Xsh
R8QqnJDB3tQLeXLx6watbn8UncUOI9GxyCVdrx3jSc7khEuCyXjl/azit5HaqtnhlWV7Vx+N7zId
7XYjZcHmbCkLFh510e1Jvg1/cG7WR53uxN8NCgpnoNUYBE/11QwX0VCMg7KCNa0CkrEScGUIzPDv
7jR9vav8dIFt9LgWVDjK4amMKDRfRDzuHM2TjwstvMFUryJ04uHNqZcldLAz0B6dd6fxvi3HEcbm
dclZwOfkTzZ907kfXkrKa5X68NuoNZp9yYCF9OlxdOSu/KM1Q3dK0Ghu8QLcaaMDTqEyzEGoFjxt
NorgDsDWBFCANA3mdz7wIQhTXpQV53kroZguFPGVsxGdJnMxfcbrHKCG0Q9BlJveeRgWTIlWZD3D
w8lfB0wZB9ZDq+mX3Glg+7fLplZSHFiDZn6h5uhE3d6EHC7y/SDYxCA2NgHR+eFCBAy3VYSl7TPD
JpBnDASV8h70vqiGI33s9HvQZh/Pd/914zw0rPqtXS466p9Zudbe8C/S0P8rjv8Gcup/UxxP0BJA
gvwPAii/6T8JoPq/Iw9ajs2x6RqEMaBW/Ut3tD0kSZNjzyNPDtf6vxBATeOuVroebON/QPL3X/pP
Aqjh/btwpGM4KJiWK6k2/L/IjgZfxX/THWmfRU1wdAOcvQueFFbaf0dQLbi0WTWZyb4nUcpMn65r
kEY8fSIlIUc0vVVtoMxq13lYoQcZ3XS4p2KCrG61/bRUzWnqxuIP22DtAQBwymo1f7YT5PAtFNE2
GLJWHIZCYoUcAR1csizv/rbzKnDiUSroc782f8ax6GlMHEstVFTivOSc24Dq+4RrM8aGDtyLgdly
wXJdN1H66JCrI+BEVQNhIIykHzHFOd88EbVjNrpYsNPexJ3E/Bw9VKUQmx6rJLO9jru6jve66N1Q
FcXVqROezTUAmPeGItofyCrxrp8SDFSyrA9y9uZDOzsdfa2JngUrVsCnMsEa7KVyDbrS6d+TdOwP
FmHBD9ee/nIPhJBCjqvZ438hp0euQ698xVT0YpFoO2L3hPGB4PVN2sUGnow5wCCUhoXe2RKuktQT
rgy0w/A77STHS0FAhjdg4ndGloYOYzcZY9rXnYzVMSY2l7pZrhWYNmL7fcC0RSzXdWeNI7dQXxpU
Iz9TMZJWUw5bNcVfPcWN13S9CHPPTuVnGgadhg1xW6Lmq3Gyj4Yany1jKEQPaj7shGk9ZpLbyMrh
BCT0vOJY31TWTAuc0/2euENRArbB0kuJWFYXn6SlHSz4qC8uFgIO/i6wVnAWVXkiOjI8E7hY3sxB
HXLPCiqJvS5e93Zp8CpOganjI7OhIOluekxssts8x/5M00Bqw0u3d3TBtmy/REbZ95Lv+sLVzrgC
7roeV7CkXolruD/1gm5kdFyvMGMO+IpUg2ramu7G7j22ZmVp4oyIPOgByz5HN4ED/4aZkAtxy5Uf
TFFJHbBuBGBOBSHGcjrcjeIELoVUez3ptWCyF9beHe3xsKoz+d0g8ZMbjFjNlYzZ6fikDfa94MDY
ZbJnavJSXG6y35hqSCFddMovF9EFmSx4Q5glNzKClO5Lr2M0WEdJZs/Mb0AEylBg2HnDvZh9F4l+
b8uC96Uz75w8/JKhZkVOjMMwNU6TpW7g3igconMuACE8hpk2EG/NSZgQJrIuU2c+25NcPthHzyTq
50PK1cBa6j5E+215DKXDlcKl9HHty+iNlW75Plg3K2FnSI4x28WF7T2PxaoY4C1n8Ut69R4bfiVo
8qk9AOQ0KBYsuXvzTOpeV7aWGYkq39TvhQSlKMLBhgBB5lP8ZWyKD5lOtb3uqH3t9vGDnhCdqYcE
SXJIyXsOefYEW6Q54k9ecTh6xi+Nh7KvNRTcSXEm2F7t8768TTE3tNbxlgMeYfvi6VEcWhHdlRVH
COHbi1UXjJ/ZoL9WndKwGLT9L8x36N4W98+hvTsvfUl+geX8tdOXYU9ucq9FkQ+j6poTpeVTQqIH
9AIEvOKB3eFfVAJK4OJ25d0P0RyuySbWp9dsmXW26z5HDl2VzTxfJq9+Jxpwb43PHjBLfcYG3w59
Hsd+Sp+F4oWMIR9lzUgF5Xxk2iPLWGGOP69O9DRP2bVY5mOvnMCIkzd6MK1NS30NTlhAalnylc6k
W6bErbGJN28pK3GAEsfBrn40lqkZsE07vxCvWPdgJnZpweHsjXRde/qnzfrmlKk0uxnp1hwx5G2Y
f0m8UPo96FybS8hDo1fJk0b20sf7FID020UrkL2SAWzLp5V3fMnoHZeXgV7iWkt9PNYkZeyk3BFG
8SeXK6S+FkQD3WpfUk6xJWSw0dn57PV7jh0UqVD6ymmQHo1u/Wh0TJbkjNWuLbEO9ov1oafq3a7y
3eIUDV5el2JIUuAuUCVfM/P0pFX2yvW5/8zb/pOUTbtlN4/NHt9L5sppQwkdkWoADVR64/gvl2Wv
zK59WJ34VFP/miRdhdnLdV+atH+n5LM5O1b3NOsfjKQciJHa9UMDrtr9Jy5BtHIMWCVeNHQgo9N4
zCBbZyNG+TyXAOIs+hr4S8LGRmU1cUhCQuAj5OVfkp0Yn7mWwAQRyJzG9K8F1Q9FRfw1igUSqsZs
oNfWwW4R0vR+/PBEhJycW19umWC6ivTNoCr9o7FPndlrD7NdLryBk+Zmid3kVUd7+Nt7c//Gp4OD
EE33iqJa+102Ue+Z9QcH397O6id6XD10wqTFG2Q+rtxQsahFr7VnIATkuMLZivnEdHo/Gw3nHYPS
ae2JJ2AYek8m7WTPBCtg35BpaUcymorGP/SnsG9aucXlYL2WeHgejcEsH9dO7FwT0CzjCWS6YQkn
Zs9tlw8fLXd3pn54STt6nA4jVaiJWQz3H94ljrijs/lbKLNdJ3MbryRLMOXv09YR90TqsCP6uM3T
iqruNMrxxWVqK2JktL52dm7TvBOsnc5VVtyghdJxg65rE4LfYVH7jWeC7eDkt+MCdyVB552TfA2T
uLtWWDkBED8sGkUucV4s4RAlu8zBel9b4i8B0oNR3yMOzZIEjj2a/F2un9kwhoaoJOmei6e2RU6o
IGhs2qx9bUS2F/GgYDIQTKiZmZ/tTsqwninfS7pC+XU36mfBaYstXmy1uZK3WG9phZ/mlIpcMnzo
o9V+nfXmrTXadZckECeaBfvSNGyixNnj3NjUULsYFBSyX5+FxoTVtnbTwFap6Tf26j2Q9PXrcgqr
xhuPtlkGnk6bpaflK6igcic1zWYdYYUrVHgMRzXomoTrQCuAKJFdoS0xIl1XhTl91uRSgWRCAHtv
LPQ2IVuaJV1SFoYIZ7QOPvLN1TTTF4Rb3FwLGo9HjVENJHELU9Td6mBSfJ2MUjDaHkc43UT9Gg37
atWQSFmWYCRhP1ygsjRVzVO8wFjVgeupiGtQnRzU4iFy4zzA8TUFjheRwE6jLTXlIHdaWEURJWpm
rz932nymqdlBChJXGQNLE1XrnZv4borL9fdaoODTxjZvOkHf7GQsJFG5j1xw+3xx9l5TEg5u6u3d
aI7vKBNCBgrWWOOML1HFI6ucyq+R2/4Bty8t0GNyKxIZUJ1oQubEeU81D1R0mcSsJJOoQ0t3Pb9i
rfoex21HrK574zOzF5A4gSlIX6B9/2S6NYRpkjp7Cx+zb9/pBLCTfysCnzdq6Z96ah23JialoOeG
JTxyzZj+tvRG4Ih75kI6bbtI/cMz3IAe2yGq/GUCFk90UvMkG6sLlu3DCkAIwTXdRA31vVx7WP0N
2hLqJUK/mN0xnKr5oCXlj72qIVCJt5er+oKa556YartgZl4IDW9Ofk2QmNE9bBFWRd2B0mvscQ9P
Tae7Vl+/epZp+LZmdKvYuNcH68tZI7/CpZi31epW4tVr7W8jkv2utQadnVjqcIOsUkz1+sxbRIuH
Z72LED7IVC4AHrpPqy3nCYd1Ib4wsTosT+GlkNBpHlPhzvvMXndcwA6DaJ8paTunWAoCkxQYfarm
GOAJseiJxLbfkeygyttbtyPd6n4+x3WA6tMi4qLlWwQ+qCppibRgUWw2i9f1R8uuj8so/vau8S3W
mga+Jj71kCGZz7+IaUaPNfmpwKp7Z1d6Rr0vyILetweJaTySkAO7Qh/82pbm3qrrNzoB3dCu4O6S
eADLoYDPFqb8nfTlnjzceuGSuHO4UztZrrbxkgKlyO0TKWlI/5ZXBm1B6Fw6ZPvG9EokjuOmNH6S
zubSPvT72UxpLXE181GDv5oUjyMpyotGBjQYnCJ7grVIb2PC+99abm5qvChe7gsFOvzTfLn6Lw97
r+moPyJqxGOhoCi2+fK2Zv3vzs1ufWxccRxXvNfF/MjGvSJZJXl4NR2sXYfwXWsSc44Aa4BbzOWM
skP0x+AW87i6agVUMGIbHOLkhPpp7DOHuz3rkHvVbalf1SRCEkR/Iy9GZa2oT06xfiSot3nHTY3n
eaywcZgd3mz+DiOIi6S+TCqaPljXatsi0cYX5kYUnhqTPIOs+puSK3uJ6ljcrLGa/hgpvkcMP9NV
3mEqHAZ28ZtgvjwnxFuboLJVFCwtBEPuWc1HsijKYyJpfKesoyjwI2+aZFxfxkZ7agrME9TLhHVX
eGGsso0ymr82Rcg9JFAcz/wIclm8JbqW7vLRAwIyNp+mABgFN8y3IvJJNRbnTZnhvx490FvkjdaD
Ebv0jRrrRjCa+AT70m3VZOEAdmTvoimf8eId1MiOkU+duo563ITmZDd+3M4+2iHVNJESQJ7678Fc
EQRh10oALRtlq43WZq8UJrLXNgyaMdkq6rSZiWtRp4cln/odHlL7COuZOtqI3lEPd2TujQGmusG3
uqS/NJ66yGIN3Uli95zIGMbrZ4VtGySOZrcPHnCQo2lPQTMZ5rs7Zc+W6ZUHU7E40F1U6alcftNq
lYMC66s/edQ9W+0cOq3BwzqjLJ7fSrADd7OWm9c0e2IwwL241+SyrfODrRWkQ5vDYtny1+RJK8BR
9J507t5Ixisj6kpIqPshJxbOPSflQAV1rhACqlWQ5aPJwoO8PAlyu7kT2Se4mtJnBG19VXXGtsrp
AK5Z4BHwtU5myUKi16u5J6vjkqYuqdZrHuqhCgtezecGSXhTSnuvXPiC9VrCZi9PuBboemANf4wS
zbpvgqN36J8aFggCjVunLUVQGwAOxoE98rzgm8UT4x6NgVoOLs7eJVNMmnlttLshWp56x5j+9JQW
+QBrWR80nnjGCsrFYLrPCEiqdHBOEuQbdAIwaRNlrJ7XVPo2wn4SoF6N57mVzUs5qOEMKifptkaM
qzgniHdjE2kHOSHCkGmS8ioPfKJLWShJ2DWiE1y40cYFt/Ddo+Y2nSl3epP/KrTWYtEem3x2hTON
G/xoz023uifi293B0gcuKUYRyiTB6o7X50SkjNLN8XFo0IYLtQjWV2P3jOv6jMzNpZfPMJAw8Fjl
rOduoDmTd7Jgfo7AxLYNEau70QoZean/AT9SUDW7AA0nkb5FcDl8CSRhp2x9/MNqg2VZU7hweIwv
lvP3PR2vN5cAJleRyHe7oKB329p5Q/4I5vKcVl8zIcF7I3XlNjOXUHV0sFszkMPbhBuCc6PX6lAJ
4FKtqZFiZlnpx2Yhd9paum9Lu7wnMxe1orAJTXMT8y2DD7entK+Z2rOgbORLvQynQebsVjuEmaVj
Uw4b7CJXPpm6sI86aEW/mrOMkR/SF0OqFi6woF57DjW3ayWP1aq4qPjPaBs8jOKxCmrlVgc9a2O/
cVBJRC5fcf2YPu/rAmI21CIkzOWgC+8y9TwIEmOWW8w+QN2FzTw/ZN5OwMjg+mZW51rUH30SjyFr
V/boidI38GOM3QogT/K4kRkOGzp06aSzvWtt64RO0/L3XOjEcFQxBHrMRSpz8qNGb+ImVQo3uJVe
2Ft/x1H1FGn9jyryUM/jF6fJkrfOIwwjWthAlk2TMMZs+cQu8RFIgffmjjaPezLqdxWM8nh0b/zB
ifanFjSyuq716jizgKDmGAHxzjDO3JNR2iHNGJ7PjX6BI5WfygILlXdPJos4fhajfCjr+ZIWSRKA
FrpxTwUdJiwdRpH71tINH84pY7ERn6Ms9UljkcZu3EfHsT/afr5l83LgyX9VsBDZuYVWW/v0Ie97
ioO2coGe5sqtueZ7hxw1VgrUfUxubSikfnOIyvMNoYDBbsHWzYOCj3jCPAuFnwBwfMYjnfyKTLA4
XInnLEyLNP6MMcT7E1ZtykEFbeT4L4N5KLlZ2HDzi/Um+lj7FeGgvsA79slXQh+YdMdPIu1NoI/+
NDXPnUGVR2vgd3QNDqbWMJIwyv+UMwxBCo79+M6gINFtY4oOOlW8qQxWILumHzOBmkKgBmCVVsRh
UZlhNWjVS9oB9J4zCIVcPtMg9RRPEWkMV/CkzrZNDbErnfkF677NXNSN73yL9aE2zA80Xr46SoHZ
kFjFViNetIMIaIeyc5Ofaplu0LsoQp95gDmjFt5fERBlDEC9RFAY1vFlahCqcOlFnO/O6GMmZZ88
Im2ynY5DmKsPBj9vFKrlRqcNwmDSjztDeDuien9QYhLwWYvjG9aAfZbRZmtVAhl4yscvvAhMQ3S+
W515sPvqljnNUwFBdL8uTvskc37K3mK+k3CnxRitBuax5ieTEe06+jp9NZnlTZWpvKWEv5lm0p05
RZ91g7uQ9y/8Ke2mokSeHDAhT87KXsexvI2WLYdpJbYyRdrWW0hzZvG8IRSooXmxeU3EeOzGIQCn
Y9FCkji/m4lwgBEToGGcpYxUeWdbn7oHEnIdWm63b7Tmt1rhAddqJ2rlhGvE81N6xwliOU6WlKWu
/VoZ852oQxc9jN0rvkjfJZ46NWZ3Zvvh+JZo5idaP7CmxEB4k4meayyaWgscG352R3v4ns75Ya+h
BQPQGpgwl+mxLevT2GcDlo+pZJKYhoNXNvVhmo4Euo9WYmG3q7WFLnq92Ajya77FYb+JI8SmPDon
rpH7jpVtLfAb/ijaL62t2qC05gNXWlbYbAeOfIfjNWJ6tnrU6k6CLSTZiyEGUxGTSn0rKAXbzFOl
cUNvp1f2p+rk1euRcFF+IkQYX7kogmau89dkQkZMLEnqxJudF5yGFnUP2jkn7BP2q7tPR+9rnYr4
URoWNlfrCo1t3GrQbthI/kqc4VEuC40EazCn6x3fHR1bNjQbglHMusjPf6tIPPWdOA1Imh4wjq01
RGELAQCW0V9TOZ4fabyuzOu9b/T6bTAJDq+TTtCTnjHdFvDMcu5ioxw2et9FJ1NviwcHKIXft0b1
h+TRUymXGztITE7TgglRcGNf8EwTaUhyqsPNi01D226hiCJYB44nM6/coG4BezuNCbxx4ICbNE6I
vrYI0sh9HONhAODxkFe87DxUU5ak+nZwPgenbmDeT9E2A+QRzXNYOGjnNvfQZ9vVmsc40QyMZwww
JEbVQ9GlELVgkLjcRDdEUlC9ZLSJS/WMIfQacdWc63sazy4VO5hiD1Kq3lFCTI04gWxnRrnLOZl0
9eTYD4mwY3x/0P4rp203Xg150IyNR63tiP4pbw3tFAWkhQZBZH8jaYwP5CTXoym4iLHVsEONP98n
yhXCzrrQF3lgRkVlsZYfkLI/BobODaZ6glZFcSibeIfd0Ady2+7dcdhOxpubSP0vulrO2ODmAcNf
+uMq2ku4BoEuEeaB+BNgXVBFd0gWYlO6o57lSbNiWPJZeyCVtGwAvhF+apzDDC/WwRuo6rNrAwK3
0NgHYBhw1CkQK0Va7Zoki/1BpBcs6NUDpzjBWHxxe2mN0dlC/NsDXk31nYehGtHpA+tmfFSIOLwN
Z+O1YYIH3ZGd7BqEW0H/Zea27CGGoT0zXnzbBZ6PlIUaL+vzaNPA0D2LO3KMMokNAODhlohhpPOc
wF+3NH4ECwlHe9L7ExebpKY1FDJG9KscFqhwzTgHLVCoQOIw3AuPhhltmrs3RbkHuthkts86ruIX
VqjnJlMPckidH8bLW1uu4qKAd5dXC0M1VzkryX6l0jrUXJ3m+zYT1Oy5iu3otjS1Td1Agpc5slYO
qbmiqiJd7qlLVgUt2OcbZLVHp9e/iVVTeJqVAKjzcc+mAN5Zaz43ERaByFk5PtXO8gYO1NqxfgE9
uTqRxId+dsHhmSVR7RkUMo/QigUQfkSPOWn+3STLGkTz+iHXatkNXXlDnOUsUGi4KahvM2lvQuIt
aMry0SvqvZGjlYKx2Lrg4IO8MfZe/poCmkQZu3EmatueAhGANfFLJfnszNkMWUqMYyBdgAluNDDr
GfmbZZsMrGMWjopM8QDYHfPrE2PfNurEzIo3ZpugZY95Zim/0cbnMTdxz6k4gD0SzmO91xrsY1Bi
HjDh+4y+clsX+bQFicnWI16/wcVVx7j4FgPWSM5BCzrDPLE80Zvr0ufaTtNKsB2DFY5remmr2dub
E8sEE6YRJIHRUjgLR/eQAwrx7Wi9pjre9no2+f/JgBUr8jCAcYnalJxyWPGukdu/6wTzN2KxrK3W
uy+qZv+4mHZBo0K6PKW9DcGLHOmGxIB1TNZ52wnTe9ONNsYzBMUxhzlYO4+N6o5jLZ8GNr53BKcM
euQ9vMWjCzbcAectaJiJvGvjyodcoWsnY+avDEQNjDazVxHuTi/fJPq6FxMt7STlYFN3ETkQiUSF
wQUlQYMmyurEeI5g1/gzqRMyYHzYwZgjMaZ+booL0z3gwdre28wwnDcKCiNBMQBcdLn2GC117IV6
AZ4MqnEId59+Fs+lItkgUc4VSLV9OE4q2dVcEqGlA9oIAVeYe6+bxaGKuOiwfooWkETsCH1RFvkj
EXjNd9tMvrKAPcW5DO0ZEoSTPfLI3PcuceIIYPC5VjjLkUucusA83/Pxh6O1Yxbh2zWroKz05lNa
Sj5bMcTLZp0eLUIXODFNtycaQb3ydoiFtUu9caKQrHGzwF1ERMTRdJ+0LH1IpCMZGiSZkNmUj9HU
LF9AneWvvon0k6uVbyi2lGjgVMSf56QnI8UYW9hTAl83ueXmnPnz3eyrmVfB5WSit0Ox5bo73nEs
g8jH3oSqtNFS9ZrxaJskKRBnQZEprT03zfPa3lcC6qjZFnugsgYKWKGPTvNDExW3pZ+bGxAXBI2S
cQneRZ0jQhQWhoOVyoLs0+a5pBfjI3DsB2/J83yrhhkCzBR/K+OXslvWyml+T1d7RHeGb8u8zlyn
Rhh17bI+uQ3qAHlPAvjeuvfgOG6Sdry4UH6b9JjmNHkY/cXKmtMMGb9cnMGnFSK+0WP0xxXtdNHm
LPf/+ZIptfHWwh/N3i865tO17jiR1PQYRUXCUY4dfCUVqSXfIMPfY3tfLeNOxBFPfybXUshPYpiJ
33jTYV3qmiufIBlS8DKwfqiY8yBBm/doiqZr2KdN7eDldburDI6x2MjZzhbeZ6lNN7BcgdaaBHbm
r9KEnpjipOma/JgOVTCt9S2bqG40Izy8JiBK8hD8tIDInTqDJUfdPjQrq8Z/pNaycVErPevRbC3W
TSorg0q3NN+hBBuSbMvR6qXGpkxdIijV5Pn25Jn8d1S9TXo6bCMLR7cUzim1hstMZMC1i+/JMp4a
bHPbrK20U2W57KZyEKp4kPnLxhmsqZ0e8ahhF26xyRdJxYXTYXi1JKcO0AMWDENA9QgDd1s7F0eU
MtD13hUwp1PEOq1Y/1R50vl9FwP+xKTwsv5TIAUYxzv0LbHTjTdP7uEOm3g3JXxYUEpjvIuF1C7j
P9uIglohwgLOwg9NuRnVVAK/yqwwxAPKtK/gN6iuSkXLG6nUiBekztMSORXwIiTFMLMZrWfD4F1b
y+FaWUNyjpWtPXqj7D+LzLEeunr2/kRjRkfWClbhjNgAMXN1WVks2NjoA87JPy1tgnGWjXhg4Ws7
YaV1DfYlkfnSj1a9EyOkTyJueeAsVPTAoFlZkiz2btHJCcKsmLZG5KDitLKvdnVmEIclyT3tVDpO
V4VLdKfztvsP9s6kt3Iczdp/pVHrVEESKVFa9OZOvp7nsMMbwWE7NM8j9eu/R5kfGuHraBtR6waq
ConKzOCVRFHk+57znJ0lYvcyA7T3GNpL39YcqwvlSHY2qnFepik+Q2s8vFC0xQsRRLuM9lBuVvt6
si4w6CZn3K3qrCO3/Mm0tHk1Dx2cWEuUpBLg4Y0ygERgH0DvYh6L03Q+0hozCQAj50YsQWS565hb
q4DHXulAs9lrjzwX7KzmcAvy1H3wne7bAh2kjYrINR7rXS0H+aOS5bEyz00fjTDS9VWnrOQpcRbs
m7oiUuy2MKaHIUdrPjmROpoqNv0kiCwNVuzLGSVHOK2L1H7IzJ9FOIaXRYJFfT1MwRn89vRCm95W
wcujSDqhttkFWc/G2rxvKy8cN+1kEFwDXW2NaAsyj4GcGWbnQJckoutQW9CMcpeTCIm9p4mlT00b
igOdIf8KH/sG3M7GE4ROxUBWea1aer5ot16lXWdrzv7oY2yEBnwINgm9yqfY5jg7YHTkHIfG0U4T
ce1p6g3AAnJYWcmezIOB6pwBMWWQ7jHleg9UorLY+nsKSXtJEJhGJ47RHVoEjcK4TejGefFbVLfd
JaBwq9uDiKLKXTSkqiX/bKuR3WaR/D4404AqpKJ34MiXIScaDac1gm9KLeCdwhNXGTho2+U8jFz5
ZOxohKmGmm7eRQASjdo4HlLtPdQNNJnCqWlTK21ALEMljAiZ2DxM/PoCa1a3pRtQLDVjDSadHXM4
u0C3NWecFRyNQq8QaRcvYVrloOvqAbttO+8qO86OskLIUwvR5tZrtfkASfWVz9KTEqAcUA2fUX3g
M18Lw33WceidNgRO8UHTxTnFPZf+ZhafGVPoYCqrp9uScjSP1zeoNEjr3hjtOthQnB3O4J6Vr3g5
2r2lvFxwHsCKkhcN4bj9EgxkJOV5JXDTDVDMX5MOlKDj9v3jZNcOEU1Vr+c1xU3q9TaMk2EDx1bd
TXix9jEkxz3lqmSD3PamyMbm2nKldQojXh5Pli6PO5bl00KNzZkfS8RGjhOkMI7z6Tw1C+MVIB8M
1xTGOPY1cx/b1UhPz5wEn98ORoceCZwtIruGTjXnwzZrp+AykgXWMIAeZBqhYDa7ls/YYhHO7OzS
innyXXVus3necrhW3yAtL7tAFR+PKQWa3A2q66ZCR9u56F2kqq1bCDfRsYNTlBYV5xu8B3N1WVA4
2feZntGFAbZdgfd+BnNIzcIqUMulY3XsJDJ7QH9XI71vfH6z89oaMSC5Ct4Szqzm1DJEdE/UJaY7
LzQIaOyjS4RZRGKh/ynpdRJpdwzPcvyh+qK6I7ZmOi9LfINheY5ojedtmcY6mEV2Nfvx8J2EkPKn
WaH5XU9Olu9FbffnkNhnCg0EaTzGEKOhdhs+kF4cZg9R0f/EY9Bf4JGCcmrBjU4aBHOLPPkGtfKw
ElmOSGQakushczhKdkSc7fFgcN4PxzS4tkeWotbk1TaTwjrj/cJh55kKywc1L+278lj0najIXct4
Yu3kcQV++N3olD4vfIUsjBoJzs0mPjZxzu7iDrI6wYv9znZkf+qNjcGGMIo20QCWCXNKsqkNNV2j
tB++wczLr/mT0lNOdu4PkH4NYA8jJqwka3LrHpVAQtUxl85l5LlXkWofZNJla4AKcpO5EayR0sM5
2OMrhd83N8jI7fQymv0BK7yenzpU9WdgmfLv/pCktAqFf+GSfbeHSNlt2haZT+Mm5k6kTX5RYfWl
FEbIzmC61P9UV57lnCsgQufhNsbeglIuja6EB3bN8qtoPwe2oojQ59dBYExHY5gnuwRezIM7l+rC
Il/jNHM6f4vJudsmrVhj00bz1uvorLU85hV2RWJGvPQEi0oJ5TGV4WUdV+MTtj6qgrquh1XTdv6P
IZiC2zy0m/sxJCqgrGv/JYwd52dKWNT1JHRAJNxUj1s6X9mejgKuJGa7v6f2v2yGPC+7bvjJxEQV
VfaaY8/8huuS0jnmdUACTXphYGXHawB7jwSD56SfyvVyoNkGTe2Fm8AqpzNh1Tkl75kKqZNVl5rc
inWbN/x/ZoVHymCthy9v3wELic1V0sSyWfWTi2OqdVFacaatvHMSl+S+tMVIjtnQ/SykhTPALFlN
Smp0LIH8BAi31T4v4viyHyZ3A0So3QR2RoF04flliG4vObxG8d6gCtWskGaqm9Bi9Wpzu4OD5SvK
a5qtHBCr8niISEU8GYiNpAjaCovjf9m9dt5QC5D/rGiVpOdJCrZ1PBsQP/0Qed4UGgt1EB6zKMCc
ulnV7UhWDo9h2fdncoDKtKp7h/xBNE5bY6zA2BKftaVrRuutvRZNSCGfIyzguXATxtN17d1aWoSX
uPbmO+067VkbjRluQNgo6PCK/FpnEt3mUFinCZ2GbVehxsPlO7MoZQbY3rE9tYYxIrNVENkasLEb
TM+mnlbU+zRrKoyxYAVPc4fSPO1kAzconZ+iL8eH2J7wJo6kONHcQ/EUm8WrwEx+rbXKX6YKJfha
AS0ACE4hpc3N18TBCLLLcg/kcVM2O3Lrf+qxh1HZJgVknijzyxd7cKHU057dSFegUcF09djGdXGl
nb7+weEfpQxywrCyj4HDlaO7LgWaKD2lyU+rK/NNiZ37XNcuTvDS9etrhTRwmVNjurKywb1Igqs2
DkfqsaK69UlM47xtpOZ9QlOZR9MZ/h1dPbS1OLEhOCOicV0YpyTgBPFbDiKTvbvlzLcxis11qvPp
tRKIEiyVmD+o/UY3tH4oDM9gB8OuNB7insU2C3SEuCQbUJouvltPuBdQJWkHgLx/M0fbvg/zsYei
kXlnGnAdLe1yPnVQF4BSbumglQ1KHpOmDkkDLCG0wWMKKjjirw2u8ARdho1r0OiuLMObb0LDc3e9
wOnOjxhYB5q82thG6GwIte23mR7ZCeXBtB1RrGEeijom7jBJPitGwxkouZ4mrL/CrG90zCYYmVDC
JSOt2xAEhiVPohU/HUMCOMZMVVcBx98VYGqr3RSipyrKDIlWlAL7W9zMMl+VY+tcewaNM/x7/b1h
d+69xG9yNGCNX2dO1FFLgBJFelEx7VGytyeyaoqXHn/rGkB3zpmx7Y8Ke4mki2r/vsl795V8+Qcy
jTQY08jaZvyBGBmn9pT9HfJ+o7XAGy9cDE4J0Y2ZOgYWPwoykYq5Wb5mJuee84h2KTzjMFLeWNmM
7y1Mlg3nhF/J8Cb/OsR9dV02MXQghTwvzMrsxuzqJ69FagtW/4KNoAFgdqj9dRmUE62ULj6Duq1u
S5BiO92YSyO/rVxkWmjgOUslzg4ybvIYtu6JBUbznHNKcuZUhvt9qKpkM6Rd/IbAC2ZZxVbpWE9K
3yYNXJe9A5SEzjsV0KuE4OtThALGWQZTlkI5QTr7OO7Ki3JAzLJyfDzym9ENwVm2lMPYMbf2d9m5
0UtE3PtKxCr8YeiJcl3HMSrK4mDneYiMJK/awnKjpEmpdwwfRY0iyim8HA6K1xzHQW3yykHE3jvQ
ANu9DyZgPXHcW4052OARS/qRwfDULeOaTBJ6WiAV+2rX4+C4hhQszpx+zi/swibRJ8hS5FzalOs5
8kxkbzFfSKwm9yNszyeDWt+N8qPm1G0RDOepo1G82pa36gq2ZtNUe3dWRSnKIHPzrOHvYibw/ewS
X3lLex0cwL1Hcfsuo9eD6TGw1HDSj3lhU2ODNN+OU74FJYOorwYjeiTijtonogYaMcloZfd9GH5X
M4fq3ew703eks5R+yoQjOuEl8IYLO/c2JJNb+1ylpIGVbuSc8UL435x26q+mvLK4QZxHSVvIOat4
nUVl200WlEkAR72zG3kyDG57j/U3PsU0069knXWPFJxTFGA9YmSBjnNT1BMlWjwttyJOrRW+rWI9
4V+loKDio3rMbz27u7QdIg97suyJCw/mU6XM/KGanWAddSX/oygmtomtNmPI0ZQDbbrARKtnnkxf
rjvtLX1+O9k3ptNurSlOdiXpAXsAU/YdzK1o3TvOvAncqNpMRuDg6DTi4wJh8akmR3ytSSHf9TOK
7ahVwXpWEefHGaFrTunJmO4w4VWnlWUYxCMI+176lcRkYeRXoVcDtKn88lZj834tBxxLK/ib8bl0
LNrBsFL7rfQKd2lTSXRRc2g+CWRMlxDkNDIQviqu6TjXiQUjnWq/+ZS043AmZc6HUvfmJaZ9suEb
I78ERltc1c2UPIgk7HYtApwzv8jjS+JZ0hNa/FSm7SYDasipju8LnffQM4kcs0GVQRtUl/6opk2i
7fCuZvP1UFVUubVwg7MhrAg4qEHFEb2UfJfokt9AyQ9gFZp47S4ASTsgMsLP8CWB0szdC6Fb9QQT
Uq8mCHcYaHTsJ2hgymjvJSq6j8N8Jj8qoHZsjKh4tdMWazoT4piqcfDdhFB9HQqPqOUmiR9nN4WO
V6r5R1iLEuGD7E6xs6t9WyyCLEmsB+XnAYusQbHRjPnhhmMkLzmS1juH0J2zobKaE12K6iQmqnkd
C76YRH3jw1EEMOL1mJDTF7idqXW8jdGUnI6yT17GISPgE7cqWyLH8YlE6yE1sgOL0u0sMH2uenR7
P/JGwCiHE4l3wKeqWPHde7YyP35t4vSGTeK0bzHvr3LaFi8I19tTGDTpcRAv7BjA6vD/08XwuQII
FD0TYTkcRctC47deuaOM1514lJzWLLl0sQNMBy3WGMyhSB9TdxLHgAuGJ7b70ZuP8vHeRiEbHRm5
75yYXshHzK/pRiy+JdgjgP3uQgJR2X9ZQP2FmkgxV4wolPRoHo7TEQf58nyyMeRMDQEjG9W7mG9c
VXJkco4NnTZEjxRzt+Wwom6tOqHPhx0tFKP13Nq+/FZZbrefekusQyIt76y4pEQwtQ6lzJQCDjmb
qNKqcOCG9nK6WuTgvPAD8ZVsmYCnxA4ZywWz92ic9MgZIzjhY2DTa7eDSzI7x5+GV1NJ6awooyM5
Ykaq65i5DYOv02tAndErkBG5J1na29nIpenZ+DBLkhD8M68QG3LfnU5qXlB2Sn2eHjfLOYziiz5x
mnp4Iaw7uA8jh0Q76dPVm5RXvzZyVjsnQsVmTw03w4RSN2cT9RR7qRk3U3P5Vwm3T2mSLY46kSeX
oxrEuMbvMm+IBPDvwG5mq4jy+J76+qsdWSJfKxYyajA2m04YfcUqMGM/2s7GkO/txDS4QqQraATr
oD7hI2VfCy/i7zkEJ9y7dZ89sseBO2B6zeYv+tp+U5pRuO9J8tznleh+JjMKHbTPLJR5KRHbkRII
+mPst7ZJBAJRf/O2ryeAl31jHBWQHo9bpNybqiVFA1X6W4ME4ML1CySdYz7S8ukBJTWEMgCLwbmQ
3WFqNzNiWPTiJCzoIuedrGgO0xoiOpAd05mJP3ivU4IFmnE5a6fpeEIITLFPOtIUkyakQeOpKX6Y
VUV/k1lIV4ut0zW7jXOIuf0PS4/2jYOZ91vcoVneEqCZbiaB2jERpOPAPcDDh8aMnFPejbYL49t8
Mh7BhtnrrsnsE+Wb0UkZN7Ak5mjC0JHL6xAn0Qn8pHKjzG7aJYmOrv8S3cCRXap4385Wuha14e8q
R3k74VLQiiskwIl1z6eJZn23uCC6IEbj1TgzhxHyZV7CkASpzEoxU4iKZEKM4UwupezmiYWh2HKy
IV6k0mLTkyparf6KUdtMpTm6RwnbHRBiEeqPlpPwX10buV4ksmg/ocG7SgIExwbUY8ChCYnKnFyO
eqxEq789uv9nV/4XLczP7Mrnz6/P4XP78ty8wyQu/9I/dmXH/LdUC3ZAmRSKHGFhB/7Hrown2cIr
TEaYReykL5TzP5RE/BL/5p+VoMN8CS1RSAiKfIC76L//hdzu33zCLUzGCrOG69jiTwzLuKV/pSRa
QpFts/wEF+qiC87xvVvZq9h8WVFEUTyCXDgTeY+Yoys2v9yUK0Lfw7L4r6LPr0pSXtv//heUyHej
8OdzMZIf7dp8UeTy91+eb4jv4h+2/vKka1oT59v14NSnkVnfD/3w0DvTtvSRRGK50v8QOwFohm/l
bwY8vCyGcklzkNxvy3EsdQB/nLCjwRenW7jIey8jXQVHviIQ9/PL+jAKAgq24K4JcdjEWg7M8tfL
SlLeTp3ohrWUAp82W/uIQoi8+nyU5RH8c0uPX//7X57FNkD5whSO57vKMS1xMAodtIwaZwtXaeJ0
QNusy1EFyPgs9to7hKsvCDuaLy5tuUHvB+W7azNzlaSiKBaX/a+XpmeAHmNL0rfEzrixCGndqQqP
h2PY+gzZZ/XFDGGyH4wnBNZ9CU6Ww5q9vAy/jqe0JtvXXbK2hHpE9qQ2DFeuZZh2X4z08aEJyRZY
eNKiwGCqgytDtlzaSTJ16wLPzIkm7G1tVyClPn9ovxvFdpCXSNe3oQQcvFdDOtIm9Hq4R3VUpyeJ
rpEXdj5a1i8G+vBqoXoDl2qbqHVsxz6c6Ql943CO/I7dfh/iR0/TI39AQuax8u8qo7R/tl2X7z+/
ut88LSgLtu86jsliJA6elomIH2NORgyTjViB5J9p10hp7IoaL+/nQx3eSB9ig8t/acFanusfzn4T
nEw/IriCFhMmRwQQiGPEn/kXoxzcRVuwUDDdWWwBz5rKOniTGwrQpTfga0t1cOM4+CaDcDirxnhL
9C/deD/84rEdvF/LgMDSfCWVK9Ao+wcrIsFqBT5mjDFmr0/FQhPx2UScQH0ApwbX84sH9rvhbBdh
EnwK5sjh61y3o/RqkuXWYDI40ppeUcBOjiAaUY5DB97LDF76Hz05LtGG78PKbns0RdQhgFcUbtJ6
aYzKZXSN40r6tykc6j++MJsbyJmLm+j4Hx5cRCJo67QUzNU0tsehmctjFPGwDILa2k6jaL54bgfT
8e+LWpYnV7FSQdo5eG7SWxb93CBygKgjoBFVtsUGb/wHV+Utg5g+HFzLWdjGv3wvCyKLdWVBpJ0g
ALEhRmhaNosXh9QGqt+ptf3jR8V3jKnI88IZdHhVShrolV2m/4w7fc3SSY4c8uM/+yhz73hEbDL4
z7Ib8A7uHeJqwkm0m67rKnY33dA2m7Rvy93n13KwNi2jKJidts8mCcSAOhilc30gcbPO1jDwF7Ps
rLek85EsBp/iiwv63VCOYvllq0ZCnnk4FAl+ah4VGDR4UUA75HTbWv648m2dPP/5VXHnAGbzNkF7
XeblLzOixw0DuMTP1oEb3qEqmk4HBAMUDDmVfT7SxxkugOsIrLLAcNh9HFwUqmFOT8SH8H0MEaTD
mDEWXqL6Dy6ItZ0CFjvd5bLeXxAKCjV2bZZjzDba8xlQFR7iHlrmhVn41cmfX5O/fOz53EvJi/V+
sDEpaq9Rab42s9akexsP52YZesd/PIpH7LLwBQutxWb6/Si5YWLx5BVdjw0ktqSdv0tNRuN/MAgv
ErtoZjplv/eDxAPkqsBiEKMvsu3C8r0MITmffz7Kb2a25/4yysHTsSsk07D80Z0EIxU4wNCruavp
mdDZvv3ToSSbCIqGpvSYcXLhKf0ys53RmHQ9iHRNY2ymuLJ4k0gyTR4yJN1fPKGPlyVdiwWOOoXL
oUscPCEfEaE9SvCGHiqE01Sp4gyTdPzMWUJ+sTZ8fI2kK5dvk80WhbEO7uAY2EapS4ZC8Z1unUYb
GFOt9otRPn7XpetQRrCE7XCSA1717uYViRozrwDoQGc3HM7tviwfszD1utMBQG61JrM6876YgR/H
5BBCd5nthONQszl4YETC5fZYhtm6soTAK202gPMBpFE4YcMuGuuLfcQC5/r1bMCKTvSSZ1mu8j2L
88jBgDQwfSsqUU2FvU91XYnKD49cv0LC0vna+2aMrk+KNeths9JD1+qtTirzu91W7WNn4WdbBxCb
7HVV2EgyXR9LBKadnOqfm07ZUcdqSyFlbo1TgnbCpz+d3kQ//o0kW2aCZR78+CZBTm4JPkfjTNA1
vrEBhyxG1+CHQYnS+WI+fJzgvEucsRElsdxxy97Ph7YB29lU7PNGfN56R5/Ivm9k3TXrxvOd6IvR
fjMTLBOogpK+g3rlcNsA1ShBpcH3T4qUFEEZucm2GGhkcYpzygDHw/TVSr58fX45ly5zwTIZzGGx
UMx58f4CzdCdaVS7GfVYcxf37puesUNixSBIE9iIlOPt58/vd9fI26tsmw2LyVnu/YC9KdvWQKi5
jkcYYPCbHvwJyT1tQuInsfV9Ptpvnh83k0qRIs9UsRq+H01kUGGMRiJi56yCHbtrqztD1+lxImPx
D2Pwf62R/G6s5XNISAbVEs7478fyKqfBMJYVa8fDohO5pXGaD2FykuXtvP38sn7z1FC0LSdhG4jV
3zW1X9f4AtOh6yH/Xs9+VWEpTNW97bXmtgTRs+UImdCM1+EX37CPTw4MvXIpnPACLu/e++srPZs8
VerMaI7b9rydc3S2Jl54pAnWyrek3P3pRXrEq7NpXw7GWA8O3nQDZUEdeWzR+nEaj7yhpJzbx01/
lkWjeZKAur0yUAduPh/141P0mCi2RCDt8hdLQMuvt7YFjVmqnlHJo8iOiN7AYp3WtNo7kLmfD+Xx
R71/91i/hG+iOfGhZB7eUJH45LIVFUFpuJKH1ayBENE9MPFBFnPxLZvT7DZt8XEucdX0UT8f/eMc
otzAfDW52KVKdHChGeIcGdOlRXPadOdllmOTk1QuVz4tpwsDx8YdvDdavJ8P++E7LilIgV7j/Yc3
ycrz/v6mQ6010mW+dn7uH09emJ3B9/C+uLW/G4U1VArOe7apDpe1eYAwZNKRWts5OcJ00HFagIv/
YoZ+mCsUvngRljvoOxbf0vfX0iG0Giwkm2urQcOxbMhWlu54XNE4/ydDUVPhrOj6pn34IYJn13T5
wm6w89Hd2y7WKcg/+dZMUPT98RNig+XwFZKS5cU5WMfw53lIWaZ8PVX0Z0kyidBZNFn5hzVlSnnc
PZsiEdOfmtfhNmS0W0wSBVrsooW7jGwhyp6wW+IS//x6Pkz0v8dxLc55rMrsst4/pZBQRQyFDvb5
2gbG0nrBYKAZ9Buc2RZWuNKw211n6+rPZzpHWSopDvBU6kAHm+NUJGQhFqR5No5fnzSBkTw7qQDl
8fnl/WaqM4zHKZ3Dpc9EPLi8Zk4aXPr5mgNI71DmjQcyHSiHfTEt/q7ZvVuuuI/CtHiZlEez5MP1
KFym/czzQi4ZehoGU3iXRQ2eNyc7Lk2xr2KKN8Vor+gNE2cIku+Ll+B3l/rLL1AHa4efTS2tcIsD
YW9gFPB6t3jo5ezc/Pkd/XWYgw+dC1xet7xc60GARsx9757UyOGLktTvr2VZPpRLXc8+mJX2MMwG
Dmb2WtCWmx1xo9UaE6JvfvHYfjf7KT64kr0ddcrDj0zRxMNiCsxpu9fuapQTrWhpk1kh2PFJJFEo
ZKyo+OqQ8dvLQzjIoshuj4rz+1mpwS75Zsmwco6LnjzLZH7Iwl5cf/6ofrcCC0F5haI9+yBhvx/G
HbRBxZL9XWDCHqhKjUhXdZRZJBwD/ccfFV5mixd5qaCzeon3g9kxusHR4ZqMCkbKXEYkz4qYUMo/
fqMZh00kh3hBFf3DCV5UVi9LFiwxexgM2kHCQpya+Iv93Md7x8ndJQWGNdE26bi9vxyFfbWy0RIy
EzQ+1pns7iFSPrICmICfP6ZlMr9fOthS2cw+OohUEeXBnYMNOtA0x2weIYHbJaVRoyvS+WXkWuUe
7m77RX3qABrNSq84vUvXtdjBLSW+g7U3cSpH20Y/gcbF+HNJPrdTPmechlBLCr/priOnMh8K1fkl
xmWV2d8UCVHqmD2DUd1+fvEf7jPKIfbpNDQpldAMObjPTWEnUVUC90xVbexipHNHJsWM60jghv98
KKbJwZ3GmIRQjZ4wjjP63Ieb5qAuigA5hFpnZWGwUurCGPxLpaVsHwtRmUlGmvNY4+KbpSHxOnDy
nefLhnDz7gibd0nYAWXYuzqd0vg5IRin2MR5WLarlmiSi4yT1o1DZ9E5SScTpFRTjda01Y0SjxIy
m3s61cSGrupGuJDoG3Lc7w2+T393R+Kxo/45s90TW5uI4C5cyQmJvQeetTB5NESN9uNFXFLuuwn8
SRLn08GZD77lpKzu2zySE5G5CfTEH9IHXpWDtcT5tIBa1RJkYpdawB2KLVWJH4Gtc0Wejcsm41pH
qaEgv4SkbLQry4PKACO7UW0OWzVkEvSd5SZkbaI8FedtTBhyuZoJyyNwSGhDneVDGoTZFgtCDuky
cZxiDtdeMvfJ64Q2cjpRyNwASBRCTy/CC3O8nsAPR7KCC7KHLThhIDI3hTnnyYOYRIREbop14N6o
oSQ9uQmawrkq+5EQp1q7JISit3dRzujStyBoSm1y6YQqRZux9BM8Q3qBF6VzRm702A4wJYK0RhY7
zmgMAavkdnsaDF0z3HnI7pyNFVvmyRBGCKoMrDrFG5EA+i0pe8M+E4tydQ0M21UntRLZfA7aOWmO
7aYY++MwLAGxQB+X6hG0SuosFF6wlyoMwlfJpgqf5BymaOgwcRThqRjBhYYbioFR/GDIiLyUkEUZ
RoGUjX4ptKCnvxIWcahPvG1pAJfVKYJbzL8eymWn8tSuBbxnf88nK062oiga93kiSSnDt17FOdHr
urOxyacQSYjljuDV3EB16IOVNJrWvSxSQnu2OSlKXM9Y+D8b27ffMMGSP0VcXB7CpjAj2CU1Iqbt
iAhf7sLSNC5bDqTpqoJ5PN2JHnUkCmvp5BtbD07zVseB+R3gEPTwzOW3rciWxpg513FRk2VUjHDJ
XLCulPPMmbCZoe5WqomB6pno9Dro0mxeVlaTxo92Y2cAgmGTEE9Erh/kNoqMPQEOYD/RnBfYBNSc
KkHu3gS2ccgxyaF9Bmji0x5DBe+DLGIelsll2yXWC+luKdTuQc/iaCS78Q7qPKJqx+xHYHDQFkls
lG0p10AbyVCEwlw7uwJ+4FuYCMAzXmir4WjmIO6Q/4PJdkdKTvddJbmQ56H2GFjPrhutEYKAEylC
EGaY5krrrholIbIlsY/jiaoczlxNlGKh9gJtaqB+RfgylhxTtnZuiwLYrNs9qTlxuvuYzXC/bkIE
qLgMXHZBFIDr27YoYZqqFFXvukYKGlF7nTv41c1QqxT/kxm0O+LnUXxi+4gQnKHUC86jCrvvmkxR
rz1BdhxC4o0TcTeTchI9zMQW8zCwr0I/jwv660lnyXsW/uih8qfghrXbTrdF67rJvVFUBcuNV0NM
GFkzfzam7L5DXW+mU4oGCS4teGGn5DRiB19o3tOGPXhgbMw+zd9MO7Duo4FGNcJG2Y0AKOyBrBwA
IkRsTfATnoYS49H1hHC7fYCNaN6YjdFdWrNF8Wg0fDmfsg4Vl8OMaO8YViqBWBBM03lNLai+rTqC
edZlbng/Bx345bHuJhCPftLb8VkVWeZ3IzLBJ1c6ISUBZVD4hjAUeXjvtTjmAQiB0egKwAqriB2j
t7PiOknOyAH0SSgaTeeBLIEWsG4v7cfE5MDusd+PDKy2/gT0Xoemd2ppnc9nVR9hB20d0kK33ggz
fO0G0TisfZwp7rgCoSGu8sCIrE2KUwg2dTovantvHPsfSOb9GiEtQXQr6HaD2LKWKOhpCiLVuiXo
9DqbKak9NWZrPnluQCgJkqfUOs1aw5V7LSOW/Dp0BJmRvdXZa4tYlhQkazFgzfTaCpAIbF0XKJgR
a2fdiikPHzOy039UQ437LSs97NGWkSOGEBnsYBPDRAOVrB8HHG0z4PSbwCD44S4jVsJ/wD9L+gI2
kp61G1pqT1aDsG+EPeMysJOAxCUr8AXhM1GTN2vTHAO0uzXEyQ2YCzgc2AaSYgGIVhmocMJBj1I/
8+YzhZu1v49AFwarsar4SqbRkOUb9PHKYyImDWFAUYP5pRsSsBaNZpZ/J08vctdJN/SYhcNpPJYg
lhyswLHZbpHlpMGK0CCd7ot8msufDd1+zZlpyJ/HSKm32ne95mVKR1BBzKja2cZGiQOgmg0IxliF
Xecby0YmMMcFmelfs1q17b7MBbEtgI5Nkr91l4A46afOxLwfEoL3YOORim8NrzctJrvnalhNk9cc
LX3+4Sa1wCbdQhrq5LFVWhVTOvd66EbeoIr8zjPnkiyeNvJwMORzEpfnTTSO6QkBOX4GwUliKSXK
XGrEqZxnGmKsu6RL13435zD90llYw1Pn09V/drqwBT4xVHn7IvCD8grFQeRcgKny3mRJ2OJqNP3O
OYmRbcS4iiw9H2t3MOItYaoOghX37+CayfW4wxgup7j+xs6oZhqj3wW9P7mZJe9kqk3rElSnMh9c
8pHD24k73R/poR6zSxTLtbWjvRgNR0moRbTGKZU9jPj59I0eRGFsuPyk/kG3FY6sn2rZEzNh18RS
Ybki87To4T1bWokTpyWn8LGKFtuFDVe1wbDizaeJOY/enuwLiueT5Rck0rWDhZE6zcxh3+iBuEXL
i63qstXNyBJUkeOJQFd2vJhQYfrCeMrz1BiPrKgOIWiajHCGT2dUO86VmXWeQmya1lM35XgJBzOx
d8hQCB7CYmlPVyF5HfY3WI7GRQ2KWwEddNzupfJNqAkyhHSJiSiVVnsbkbFCvkk7Yn7sDAWdVxVJ
4h2ZnfSfjQ4sxTcVjBjZpVv5gB+nHgLwls8TFVEDg7gkrSJwMWHiXMTT81yFejQe6xLTGnco1/d/
b6b/T4T7L5cjyv8eUg5ZPS7il+fiv27eqv5HFr/8qsVd/t1/pLiG6/2bNim6K0LBkbvYi17zHy2u
oWxyyRHaIEdA3EN9jxPh/48st/x/o76UVL49VLeLZvB/tLiWQtzLORF48T8y3j/KDqKS+O4w5DiU
VTxCiqiuU/yjBHdQyKmMzE40nrgtwEhPYV4lNmNXdi7ZgWlKfdtOVTJuPdmOJM4GbTLsWtU1C1EY
IVdrUb/YCDLMy5PWwdy49ZjSR701LQlzfRQ/z70N+3HOSvFaQdtmvZb4z1b4dvp7SLfs3ok1pzdi
d8SFrso6JmdbTrp0N5lqvPu4sEr0arpo9HroBF7FuEAptAJuRL+hgPUAgNlF8nVe0ELCvT6Mfg+L
dUEssBvXBAGViTLYkaXiIrU75xtHmI5gkt7LCYJBfB/hGG1VxYKmhjd/Sf+rHKOY7pr/R9uZ7caN
pdn6VQrnng0OmxPQ3RcMkjFoCkseJN8Qkixznrm5ST79+cLZqLaVBfvUxUEhCzAyrVAEGdz/sNb6
9NytD6XnWUvYsXafb1nIYa5P2KUCV/Uz/SXz/eRbgUkLd0+GKjGcTTU9jCnJsDeNMXY+O8JW3ihU
dvJUTIzbg7W7JNpTJNV1LJsNz/moFMl8NZmcjMhTLGnEnHiEoaX4UcgD8WX6UBdKsw/E2RPt6C7Q
OYFiDufZ3ggMUdNWPBtLQ76L6/C3dwPCyBF5pN1CnXYSzdwRndOosF0mmX0l31O/0xJHh66E8Hrc
ke1Uz7dqlULtx1wNX8bankd4js1kzJEGQdw/9F1XfjT9pRSkkfv1NalNGGASjJo3iTvrz8oFiOLi
znopm5RE7MQG1UoSPjupAJO3AJkrV5ApmFQ+dwAPPcJNcHURO4Oa7xJdar1s7pJC/VuK7VPq24qy
yIWFzrJ8kNDy+qw1AsjsWr4DcmPOu6Ezuy1O4T+6Hwr3Qv0b522295vW9tZJsKLBflmqhABhh14m
6G1jvNcK4vxi3wQr3NnzZJKYMbhvHhKn6pbJoHk/zQwJrwsxE/TcScssw01sePupfbF2eaD3iERN
XJd+mMWjOjYQl3u40qsJc57vBjEEExHArMFIdCfBtZ/ynYE5VcR6v2acYgyBL6Y/q0r2GhzyG+HU
xbRLIcxy3TTPtvYLg8I6LvMVskzWjvIeXDs11Ji46tWo1TJjq3U8AaEGtvx1g7j3qTCnFfQ4MwAM
sEB3wPKRrUqSRjlvR8km2dxJR5EROzjWbBAo2CT5Ti5QE0KP5uQhISuEGrHRoM8wxKAGRkBkek+S
lp2sF2flFLOXUvsyjQNOJrIJtM8MTJVi5uHan6lT9S8EgtUJWcrgpbjiNQ0bHmdIzTn8Agxy/avf
9vjQRKHrJNkT7Yb7ZphfSJKfcbgRB4SGgoOfZq+uvw8Mkn0IyWaBhxp17oOa6rc1GQa5J++Dupcs
9sQIZiAJezp2EfIQRTVUVQuglRJn0Os06x6hjdXmEUXjrz6m0Z6vjZvRsmYScpZg8Kmwh/m9EbJe
rWO3rq1ih0XP7aOR+NZjXfFuQ2OasL5Iegfs7V1JIHxdaB38eHvwrVgzphJgBA/qNNDE4AuSgCqi
unzJnDBql8q9GfTZYGbt2qPDbeQzkG/m/ALdIgPZujJxgoZ9reuveMbkM7oqZ4tslV2YOKISghSp
TRr7JXeLT6IokOObjW082NyEHVSALG+IYbblFx17Iykgk2/6BKNewEWVYbHTI8UUixK9J55jT2Aa
hzhc6EZI7Hv6kiaZuEHXSRKXLk2i7UgnIj85XRw8fl5Lql8sZt9sYw/CZvGHifvfTx3kQ7Rzgpbx
spa5zAN/EmARXTcRhTKpKNk6I0pMKF7GUG/hT2fy+a/h6c8WkHcjzsvhhuTZRi6JWpezzbz8Gj+9
jDmAkR6XQUULskDYKsOg4VCc+DJIuRU3RF8PO4eu5KsqM/sKLgQmXAH+KP7973F5N/872r38Gizx
LhNkVvSIzt4P+rPR6lXvWH3k0M6ePFnMTzBlx08MRQSFxT/LkH/xln+dbV5eymNzjIDX92xEYPa7
QSqTTd8Yq7yLKpDdbGfEgvS6NBRX2Z86z7geIBkD2anNHiCmzv8wJbe5Hv34Nf5/1IXz2zDJ4e0f
N8/d+A8OvW/PU942/3l5qVf8ZUPOVOq/f/3j+NefseWEz9PzL3+Imimf1g/ybVjv30Zk1//9n3+J
Uy7/5f/rv/zH24+f8nHt3v7r/7y2spkuP40Tt/m5yjNMNin/vDaXn/8/f+/2uebvnZ6757//93+V
hYZt/QePhR/3/V/VID+Mkg+dGUWfAdKAW+h/akFh/wd+K3aKlBrIv9lg/rMWNDF6UTtSOjK9txBh
iX/HlsXh+st9inwLtqXLQwJJNpYEFgO/fl0IUprlOpfNGbUQWFmYWUFRkpTv0J8COCK9xF1whJPW
+snz1S3P52TdD08C1nFlO2QJt5Djnx2w3bor3zpmBIF/OTKcU1nncbxV2+1iNV/Hib+Yf8C9CnvS
hY6qM6vZFq3GzVlDxNZp3si/y4IEI2JALvSzKBwNQC59Jw+xGsUVQbkkrDKv2EiX9fzM2qFSTvPq
cYPBGGLm/JYyfNmRWYvhMr0bUxg1Rfs6bQPRoyt21c1yUzAKD6bejzuZEe5MMBRJLMr84rXrqzAh
ufilm91qVVZxJMzkRxVNfWONhjwwa9iX5+IM/fMwEWGx1depGEKvxLaxXc1lek9kIIAX1XfEIBhV
qJeLFmFvApIFmo28d8b5nIkExpN8Vu1d87gKfMZWXBBRRbAtEf2vRPZ1cZ1xluqjWqIFkhHJ5Thv
kyhNj8RckwlDQxuovCXg0iFISONZ9lr4u2LeIRwnaH7DeopDtWTXMLbGoTEqSwbuZH3vqFzuSBXz
CKG2xKM2aM/MMImNpAmNxMhcgr612PtW/a0Yx4T8ISDN02C1hLNu6d7UyRcVjAc4zToy27f2dZaL
F26EFUWE142ncWU+sji4bAdhw/TxQOHojZ7f1GpUgH9FE/rGYJLfN/YfJ7Lz7xi8ufttEUtYanN2
nc+Dx/FbPqa9GkNXq14I1GOOXVRtPEFs3plzIQk5J6QGPqvBN9+ob9uR21ZCAyPCPQmatQFl1U/r
taVINayT9oU+Dd/J6j41UE75GL12Z5NaTP9M8+5SIMdmZT9w8UCxoKE8sYApdi7DywPrpA/rxf9f
dVUS9aLV8RWuVE+lm+6X0v+ELKCMRU3fQ8IHqwzZiJDaaDxtKk/OpAd5Mbn+4qrhHH6ylO1GU7Mt
Yd8QkHdRP2yhXsv8WTqpG63z5SaXpbhy+waKXAXhwmpglxLg2p6KsXGPgB0R7syUFVSSVgAw9GLE
WgUog5oEzGVYcHBfqnx0+wFe8i4AF0WZkroza4qeDQe16wyCB1l67cBUA7jsmhE1c3sJ2lYYnePc
iGPqvBnWBIQQ04RwSroN4YKEbYSepkGTZ6MEObMtQtPX6GU0DD2soMegcp2GLOw6i0U7W4eKHMrd
JFaSgIayf6wygxBvY/N3Up/GvelWBLBxTkdkc9hk067SDAcC/nZtO5Qxn4MeAAasojnDQlfYFa+e
V/KYmSbOFC1fmIIkaTSlrXVcfAiAGkkKu9XCTA49SJBcSJA2+W2fGsKRdvlsfXYr+21luLivdesZ
fw1xKYvzpZxMiq3WcEm7z7+7gkDFaVb4yW3eEZqbu2boLilOBGKz4hK3GdFjAdsc4q9SBbhy84sI
e4hxgfWB9mm1S6Z229+QW2MdB79YQ1sul9UbuSfmnBg0y9gpoHTlp6YljGlwVR0MabpFa63KQBLz
TnIeU9Y1JebJqfNn+kA/INywPaW8Y6jew4oqYmhgiVfzsZbbk0dSxw6DHilwROqG6HpKLuqQEgtp
s4zoRvcwm5UTkxac/WGx+qtU76/Tg4X8RalxKUPeG4jYCJQ9w6vmjLP0qvZlaPNl0MHp+Vr9CQvJ
RAZXcvzpSP0X5c4Py8b/lla8KDpni9dk6YIeHa/Pr0cW4X6l3i+LcRZEfW49cdgTKenFN5A5sce4
uh4fIMB6LiFeNRmazh8qzF8ru8vL411ijYyz3kcF/V6NLE0xDaxA5XleebPamHq3rF7aHehn9/b3
b/XXkpmXwvSIABLjGSp4rHzv9AH5xgwpH5fsw1B8lcZ3WGu///l/u3z8fMzdrnNRA6I7fjcIYoHr
c3+71nkoi69aXrCrXh+rVWd2ovOl8Qm8tv6tLuDHW7ooX9j74weniHl38TidvE2w+yfT+GH5UjV/
EBX8i08M+zJSChM9lsPV+fXeSOh0297t/fOsJ2DeXvXs31Iz//j9f36B96qFlS2+2Zu8wGiRLXVb
iA9F/fz7q/KrNOnHS/xwjuDswZPN/PDX96Aw0GtTLrwzyZSEll+xv0D0/kEX37vsD63Dv/i4MMgx
PbgEBziWS3X7c7PEx1XBUzP8MyMU1TAoufr9W/n7z/8hu6DsRdDFDPNSff7cjCX9UI9Fr501A0hX
SGHz+5//t+8iBStePwuxqW3wFXlXvY7rpgbTLNsP9RT7WeyZRAb+4XHztwL53Uu8uxodciRiBHkJ
ywgLADddgN9F/ckZ+S/eiG/7uA3Y7tHFicu//+mDKviKbjIl6NPzp3jWxgc/X58G5b38/vN6f2vx
3GIyTc6r+0PJemk5fn6Z1KJuU8NanbPupqruZhmzRVkT1or/logKV4GLQPZilMUFTH7EpW36+YVW
qC7G6qX52cV6Z1bPWv5Qij9cmXet/o8X8XG7XO5dj2+K8e7dzGJIk8sk5twU7FDJ4131c+F/yCvC
ledT7cqL/2pXJJ9//yG+v6kvXmq6Mp6dl8gMJPG/vresUd1SOqI49zuZvDVsi37/863LY/3nA44X
EDRjIJHwMnB7vfvwCPtf1y0rijMD0oUl5My+z2IFOSykGZnkmBEj3yCQmFs9Uh2e/Bld3ldTgl2Y
tPbR1JUVkOnV7sy+sD/UTT0fV915I444P+ctAx/Xn1xi33U3MmaYDx5wohAEHANXjnP4mwBVws0Z
kHyUHiGCvp3cebMxoVQhH9mpE5sEUFv94bC7fGx/f9fCtNh0YDh8r00vk1XzOsLVzq1+QBjst7dG
ef79J/unl3h35fDRCCbCfn62aVMT9vxUzHL6w+X7F7cHV48vrGcygEJt/+vtUbX+YJEDWJyba5v2
bN79/j28fx5xc6Dp9DElscHh03p3wjFMJz/L4Eq2DLOs75r8PsHjQvjzb78N6hUPVwKuNILT9Xef
1VgXS+ajiDsrgry9jy4D99+/kb9/Tr++wLuzgbGZhriAF2DoT0B396cADmJv/v6448j5oaY3GT0S
D/DrpSgcq9BTrXfZVJjk1DWNsTPdEsSYWSyHdungLNCgPJrFSI4rB9hejYWhk2vlJ3xHlAtfM4W/
bgF574EXFXMSbMQGxl2evdqj5Zz9hDUPSLYkiR1lPul6cZmzs9wLe5I4j0MLtgejFSmOSpm3el6g
4JD1iktO9TDZbJCKPQ66QOJPN1ElsZNr+FBuZ+y9HzM/7/arYgWxy6z0+9Iv9X4DF4qeyIKyNNgz
84rCIxNDSXYvCqAWqbefNtwXiAVYjSELoythCg1k6oTEpIqtCyXQnLMpdLzuqVvIg5g7lLsdB+xu
MRcfgkvGwi4lP69dHKB0Ok/yoFRT8sXKiIMtfHK5McZnN2PVMyWy5vbOW7T+3mXvFTUIz746pSRn
x+2S7Nrxtv6T6Jf+JhOgR10nHSIJ6iJEFFbFuZmJl5wH4MmzGxk6ai73duW538ZkIuFydHWSZ5Ue
Lcx/SHE10oiIC/1IGLJ11FJLAUlZX+v8IgVu5ic3awWAaRjHfmU6u2rN+j0iMw8BRnavm90jGr8y
sMbFiYuuKXbKK5YrtBBaOPVzaYemtcCV6Ss+qUSQED5qTTQ5c7+DoTxCIAGkgFzBxxEktts+n5t4
ssFcyXrg1xzW/tCnXQcTwZ0umsAO4t8gD+1cEkXdEbWWNVNKYDzZnQxldfemF2V1hDbEUMSrvA8I
dnmBYiEMcmumz8bElLrXijIerbwnSo75fNp709GoC//KqKS4NgalXw8OSkr8gduJetHf20mWx85c
dYzWdI9Bg68VsQZmQLwV0r6hTyYIv9bJYNbL9t4RuuCWkeLNpfsWUeYN8m2st8cGySYWpEGdVtKj
rllz5btq9rf71vL7K3Lp1fdUei9zbaDmIYQwHn0OFSvrlpgPWrubJrgopWI146VOBrLKLyOvXaw7
D0gN19S17pgVOUeY7FYMCWMEKtnT7aYEEZPWjG6lTj/7yyXOdeT52U5LFluGW3/H7kHYno1Kv5Yu
6dfJgrCWr9txM4bqhDsTcVu9dsemzbjAxUa48iTseGS/d2y4fe8XudSgqUhP+jDMGHZ16W07Q0NT
7iQz8M86ZYrOkiLGOAmxt0TSOJKFzJbWfB4EcdqkwOZMNbrxIHUCmYxUM+l1i3rP2DJ9c2cCkqyW
rZbt1WvgXsRNRPg+e+tElqWtf8Ck3UBsIGU2S2V7qy1zfyzRCUZeutqH0vfACyhrvR42g34d4/PR
cJqU/xhYitFOW7gNcGVgiSugEIRPEAAMiYgaSF0hEsOWbMgCEuagB4CL0Zl1DGM6ZOuFUxsMu9b8
1I/CCWWyntDlNcVz7Xxi/HNLvwFSIsnba4eq7bokHi4oRdPGKVeQeExIwc1HT9mhXztRCrCGSQWh
Ndjpv1GDPUyodFCz+K34aqbLELrj/Ek5gBTZTRhHATEizpBr3W15lhzyepBs/dbxBNNdixx24UdQ
DuuhbpNuX639dCPXDnyZstoQ27lHuLCZMo2ZyEofOvm6YsUKFVKvM+MsJm5iECF5gm6Yj451s8LT
OVpTqwdQ38gWrjQS3CtyiXUgJjuvGWay523kVAs5fpFdr/b9gk4vqFd5g4TPOYJvZR42afqzRobN
1eaxW+94zO6HbOoJk0zcXZGtfE9nPzu2Tl9HVVV3sckiNdYZFwYe1JWzAb84Qu1cHRqg4Dczq/s4
6/tvW9H5136haaCzdWYlOQgqwKz+CSzUo7T9r2ulP6kG1qIDmJQU7TyPbTAJbM6bV3Nmd7OZYtup
yeNhWVbly7LWwMGbuv1g9Gp+2/SszHYWGsWd7sj54wxN4YrHIomIY1Leoi7q7tKLvFaVRb5f/fze
IF0mYiG+kMGpPdjKmA9NmrpxK+38yOQLwN1lDi2zwt9nm1wirWmJpLHW4nYbci1QGp+rJIzwKUez
EbVFWpOyDk9TOEv6hCzEZQdWUm+ZsjgT0eNFeQdoEkE4SmEbyvV6QTwtncjXoDczbZd2BSmbWueC
AXVYrbfJeBjNyzGY8Lzb2R5Ewkqrp0djxXcOG0tTPO45H5A/L686UEMIhHp71FliPsANhEOBTiVn
tpnop61f9NupOrcM1QpG0yzZx9rVP5Yb06sBpfaeCfZ9r7dbTFz4HBuZIL07U29waZAoNI1/Goq6
3S2M22+EnCXPM7KosbqxTiiyt84vuMWdzQvspNEPWtaYYa3V846DND8vrvXS5mP6zZyBtVhjMt55
btG+EOJhk/vtaHmomQvcnMIyeXzb1b625vG4ZibQJkMVVwtprFxd6gjZXgLZRG1Fw8jmN6ydsfyQ
oSzks1NFCpV8JXibk7wP9Unm+9os0vPqzwLG76iT80iNcdtSKkQuOUAEU3p9gMvW3VfIZ2K9zoiL
JCJSQJc+FZr4oobWAH8BDYQ3EdZyZDSPkpbk9QLSGAIcRMIkTlrtgxDM6jGZcoY3XQt7Fcnghwa6
BqHltn5r5FN1ha8rIx7KRkOLY9oPdCE72Evkc560zE3DcXG1c5ug4+CeHz8sFZkL4Em7W8LF+73n
QdDMBGzIUerjjsQdZOGIhx8VrQxKXubS7YB5drTNr/o6pVe605JEyv4kypMW4SENVjDPmQr7WQ4R
HNPvhUiG58w23tTlH2UPITfOdMrGyUeLrXn+jZ2q54KQMO4G5BmVZ1aHhc3q28WWSl3h8WW1YBAW
2XOrLO15phWPpfBkROC9CTEg8XbSbrAUMU4Ybgv012GTzCqsfCs9zKgdWdN4CsRqpu9UTkxp7q0X
VKDZRqMONcIbGsqNcV7PstKf07YtVJClw4thbW/Cboi+ksYA4Iuck50OUfJqqZo8cmpWNsqZXyzg
ncGsKx4eUwZGyZwkR6aGGNGpUjvA0zBG4GbWIkTt4O392blTxBeTRnoguSIaxOchffRSPyLkdAb0
6KaBYtV8J5A0h4nsvms1iayaNjGnRpVFvqCzM9ntXc2z1sQ1qlpadIeA3lbJcCx1gmkddww8Z5h3
lyjbaKxUtycoEokm4/9QDWix2rEpb1oeP7csCJtguUxchV3p8dB37a4ZuBAsSXTKK9sY9nJI1X72
CTmlKUjRbSRrLH0zPWKTg0Fd6l8boyTutZAw3nKnP1mlJfdaV/unfgLPvhqw/di7XtLaVy9GXLLt
xZaUwVJlM7Rm59UqMCNYOrYdr5AA5hNl7w27zz5pfoP+1aKIL6dSHsshZ03BZi9wiEe/zjT3FqXu
hmx10z6n1SoiyV7qM2AIFqcNC9qe45ZNQNFAd5bs+tm/QODSyG47pTVcm74X3v2KJC9AtrEwu4F2
3orptZnH5FrJTcC8Fs8OYVpxTmhx4NUbhQIM5/aQkzMdUC614dYJ+IQS0heEF/tAHvb0si5NcruY
Xn9NeqXamQSo3w+CwhaiMJYYMzsWS/uBu06E+uh7d1DoynM1UstCO/y0ZIPNvU/usiq04dgM1pfO
A6iRZPUSDUnzbaVgihw/51YFIL0n0gBZ9YB/CLWlWO+qHkKaK0ZIQfhzI9YsBVK5nkk+vFncI26v
4xtnYTUwomqTq8ws6dkNS44xGMghVPAaz041q5uZwHGkLZQRc19ph8QGCS6AQLB9Yn1odLnk/q1y
yVM/mW5G1VdBV7RUX2tv8vjB+ETMuZ2O9+No2a91U0Ij6kQWrqU7fxRFZ3Fq9vNedGn1CWdcHpk9
8bzcjB1SrYHLRGMEo4uW6TQxrNyPI1/D3hDTiUDPb42ZQpFo2F6Dbs/2Yw9SRy+WNF5MeNwNVqkg
IephJ0TugzkwDwl2JTisrUCj2XY3fM+rENVRxe6yz+OlX19KRkRBUXTrAWvMG6smdTMWifpYY2CD
IGFntyviqIBGBbTuQP1oCVjbGc7yYCkhqJndaIYXVlwasL3cHpY87++SZGZNV+dDs8/H0T+wWm/5
illTtydvgWV0lxSHajXml7yxsEORbgVBTJeHvmrWs2dl6+eiyc1Tv81rKDTi0Px07W+0RLOPwyr6
q26d/cfK6XGTaAasDHcCdpBp+BNMmq09mgFwvr51TwR/m7JNhvvtmOXwgOP4o+CfuXyYma7sKdKy
k+1Z9edC7y/a+CZ5nFnfxTwpmz3eBxU2Y2LtrCZnZKbgUBORTo55tiZxp28AiVmyojC1g6nN1pyl
tJ8dVqxWKM0M9dyMjRNJKx3vtqbFh2GsxTE36IwJpn5NeyIG8ZAEi1ejfFSlc6gwtd/Mbl/cA5wD
K5706V6MnFSUpAVKQ7Hc9pstYsNanmoTmUPn51mcSXPd+87QRdtG5z8TkLurFQtqWmgwdOADTyqX
Y5g7lKA6WvebYTK+Q8mrj4ov697RNi9UuVHHAw/GkLb8A4HN6ogBBEQfxK8rR1/KeB4NxBrZbF67
F8cEPW8GB9wZLtRv62Q0jR2tjmx2ZosnpBqr5jB0XLme8FKweznJ9Y0jNzZtLgwpnAhPgIjetBZs
S9vZ9qHPqDMug4ep5huA9v+Lg9ri0K+Yp/XSH69MxKO0mf5nGitkCTM10wx7LDJx8HJZ0OMlc9OS
CWiJyNyoz1He2seC+OidMOUIsgBUDukLPPBFboQt0U0IPAw9zDIHRcX2UcsRwREII4OUXPibwp+Z
aY62f5pr24F8oua9nQL1zv3N3Im+VYdEOmTql6O/X3yzCBIYChExYPanZYLi0eSYGJUyvqGUKAnk
8MV1XVQvAIiHC3oOZ/CWLHdTny57vVRv0pX+7dqhFCzYVfAkbJdjWoMpxppSw7spmqvWcv1DbaJK
S0Ef7sbV5ahLCjqnTHinWbriUa2WGy6gBp5MX3rHtUzqez64lI98KV/7RbvcFvVXgfmeJ5N1yzfE
uW7hV8e6psPxm2zIN5aFdLF1rBBT3xBgrxU7CTIjlO04xdKjZevRMtCB5oTkg2HfpeT9sefOZr4k
tMvLBJ1YuNsIVI7oFWee3pIWQlTZSSccMSQEwku9aJS+vEqUTOGdNlMIlbc4wTcqYy8vQtFjS2iN
EdMw2A++GEQaiSPSBvvOKsv6I/4NZ9dN3efSH5JINGRcdNiRkA3Bv+jNhncAO4jBU6siVxvFsSuM
R5EhKUdwqqLeHcHQdSXDgSZZI/Dy8rFE5EfkRz2yGbfUnl2BGTMFZzLvtuayZ97lA6NvCHHZaIeP
Si8nEJQa/BGjnNE20THMJo83o7qUohli86JSdegmGzce5qFb+Kc8oVuTV54bSnsz1Y5uK79bow2Y
eoDPPFTuGOEQhJjg1U5YzqK8R4aeBm5/wb2otT9qah3RpqvmUMs2PTg9DIBZ+EOER2e64S00Ub+I
6kZkyrhG2js9F4XxhK5h2nkLWaO2aNYwVbUeF0JSEmSu2Bd9RW+epOuBMRXteY4JlLu3vvbHrPvY
wua5I77re2vQHRl9KXcOAdzBBNXpzhdFc+D3RAKMLzQg3Y1PQbXDLTHFyH9dfzwTSl9egBMvxF+6
PNUYkcDHBtHmaCs6IC+9zVcYQeCfV0GcbAkUQlP+oezG9iqd2B+oCd1XlvBxV2NfnFyzxiub6ubz
tFlrxLEpATMinAZv7x6QR/pkzHfwoCcs4dcJRtpdt9iMzXgeB6KbP3lGYe6avgAVNkyw61HQH3Ev
GnesPLj9cYTtQaYZH7rJQ9ezjTrFYwKU3SnaSCOUNE4T6cczXshAuOR0MsPsiGST8uCk1Rz3uffU
C3PaNwy+zrBBlsiHwMQpzS17EdPf4Saa922yGPvU4GzaaN5iNx8MAKqeTzvriICa5nEehvZgohYK
6kscaN2Q358Cpj9aqGlu0AMBRLNUf9wW1PBePlexNy2IrEB1BkmXg+CoSsYMhVeGcsVlkKa5c0gF
26C2ll3EPcnDcKqNuFuZKzReN3xTSZ89aC6+dIcbFfQms+oEjLtNv6fUThuseMuYYah9pnUhZ1i+
G0dODQl1Uo0SqJtVmdflXPV4LPCua12aUKqlTQORTDfjVBqPZdbru7RIPJiykwxyUMAowDUS2CBz
7zITsrqDNOXa1E2c35lV7xN6nahz2+4atjlMESy8+3YEboGLu73ZKl2Fk3uJanVK45whzjqolOMc
Q+8b3un6yPNVAsVhIrfVcj0VomRoi5E/gNRU7bmQyWFOL82gPfoh5B3tkWwzL6xdjYoTr/0JOVZ7
Ah9mfuyzCzleS5Fs4Y6NVT2+MB3HcFBBfEldRf1fd7B5NxNilMfwaye10thLLN+7SZFJgDe5Y/I7
fMZwXYTr2lsRPCcQcSQPHFPLN+4VDKfREMjMicIIyktElSFAbtWev+7oEyeGePTnFW3vlxqT2HVn
aR8dl/kf/B5916VK51hACZXqbk15MTJ52nq49gwHWAq7kdJ7AzH9NpwvQ/wdHBZOZ9NdQcNA7eLq
sAi12hUjjCzTQ1mTN96LXvuS0A5cmwPDx7ysqBTo3gOAZSIeGMbdF+VZb67KQmgvOB5KhO2jH0GI
4bM1OueWSSUMJix0TNS09SYzyjLWZpT4OFXc41K78qOdJQgpc11eLbku9iNa75gCft6VQ09+gV5d
tgs4eWAHd6FvmVgoRpe7w5H5lWpdgLTYJ4NCOMNjjtcPnKoxPMgeCBYdr7fsuqqUN61taqFZltZO
I2/8M3uWGVg69V/QtITHO6qxmYfWGBVrxFKkLZRTVZ0XbfwyzJcxv9p6vAItDlYT5qnrMxlpIFx+
Kzt/vkuMor8z20xdufjU996Wfy62hHzLJBuCtmqcjufY0jKGzwtC45nSRo1JhSNk2n4SUE+/iwS9
OXeKnwZLoiEh85irTXar3zaL/7wam7PvC2UweaqoBnVwtPay4hhW2xaaPPD2hYnTStG5E7BTwvUE
aBNbXlNeE+No46z1QWGNtoWjaM7greZblS6B46fd3SCb9EmWrXYrbaqradlADSfDFvDNSc4WDWHc
FJV4svwa+drgMhFjTADXMCMTyUMvfgXAU90i8RrjoR23LyP37t2kdzXcdbxkqCm7L/3cICkzhu4j
cQWBMORrgjiCjQSnjYW//ZkR9nboDEM7OxRagZWU8yHJNgiDY2589fxa/04T+GSXibplw6Z/9Zet
+Fw4ZC1wZs3+yYEhHJiUx/c907a9pvSPwsjToAeexkMERzYE+1vuvM/W2HoqBBVTf9Ql9heRddV+
vKQwUZNu9b7q2aKG7Vp1XrR1Hbwyyc1SQ/AL5AA4mz7yG09EeZdYOcCiZbpnS5gdKo4CxrfUDbPJ
gn1uGYA51mQFK5FVoT8NhKtO+PHxoxUfoAG96CqvrvSGXgLi83yHgYyGs+8Y5WHg3uG2SIKuVy/o
yZwos+tsL3HidkFXGdr1ymYh9BAGYyGy23OBd4VvhT3TJNPcGyKnjCoG67rW1/nZ2DiT4YvaL66T
6KwW6nm5ywdHizorM0/wN5hcVCSs1xoD6ZGp57CrM575xurr37caZ2uGd/TexN/3kMMK+IRdbLqx
ynrbU1HMoTH609PEtt+kt62+ahCLDhom6iMYDasO1EKoCfEfGScT0JvJqMSRAbI6V7rHHekpyz/x
NKoIcxmyL35edidrk9OV4mzc9cXWAp/2tJt2Zd07goc2nQ2YKcusiP4L2uKqEVBitw3Z451pXXVz
N+47D6dUZ+mEkrulu4eKXOzIV12X0K/U+glsbEHj0TN9HdysOyJyR2ftTcYeeogXtNKawq0dvDeN
hJ3YafGbbDZtlnn5vyZvtb2ft7xfi6VYV3ZfE2syDgb0o8UqtxPrv8fF3z6DBvvmajpzaJnhUcbG
lvCMHfTN/OhJ/6FtF52AGANktKahoVbLNC47nPnic68Z4v9ydmbLbSvZtv0iRACJ/hUEe3VUZ1kv
CFuy0QOJvvn6M+CKG9uiHWL4PpyKU1W7BBJMJFauNeeY70klpthvQ+HAIYl0SgcaU2Vs5bzw05DE
3lInN3TOGV5V9sGxeKd626Ai7t4RcqtiOr/mc81eNWLF34q8SleK7URbHcQEMUDBQhVjzaDcSEId
5kY6TlvM59EWLkD/NUr05GqqZHWTNsxgCg3FaZxbma8zBLwptXCW65TU+mLtMGb0U7fMGcq5ypfS
UuwVHWVjZdKhWomQBNGYGfGm1woGhRGxUUbQwvZTougYoCI8EO0U7qDh4wTtnIqDDLDgctCYq4Am
WGGhUk7GHPU7WU2cX4w8vecchkS3IjMVk9SwM8EU8EeFu16IKpu8DcJNmfczs3e2gC6bJWQ/h+Eb
Prld3hNX6gyCqj80slVPbCRmajDBHU5on0ToeTPqDgzf9yA/JcrXvpITb/KIxppeJZyy3fpnrLiz
9JLQELSwhcpQfqnX9CLMcMPN34yqVt/pYqstf2+qH/qaGPSuC+EVlVm7iVIQFl2bq95IcvJ1G2RM
mIiC8hUixzd2Y5tHe7SJQMShSf1HG3xs4neO2LgUZ8KM06VIa9y89slm5iDCEGalgqbYqe30jagc
Ttf5PFJ1sMHHjgdooQD6M30fNAFdqFZZKX34wHvPeA4W2wMN1vQLd117c6t8sZtWSBJSPeaYlqRM
LOkwsbO/ZZad3umMkdZYG61V6mrZ/dS55ktKAOaz0pht5fdjltG3yYTfYHwllqtvvKqlR2yn1ovZ
lLpnw27yXCuM/Er04jgXSuplMWkF2ImZNnIg6uns2FTpiYzVlcrE5htglCpaGFe28Fs1LfwxHV+H
gIfcm5Oy3buN1eeUqqnujRQhN53eo3amcJBCoz2oWfVGOEO7U4IZYglg0F0eDuEBI4CxsgpbvEwk
xcLaiQyKFUJ4brtKmr5uTdHRCnX1Vckw7K7MJig3ZjGKFWtOJ6dLdHswmMqjzfEJunXuHGG0ISmA
9vXFrVnJiTmRPGoZKPYDNfA5RDReFw3JgdRkwWQRo8DMPHbVkiizaQ1dWytD2W75NON2UjpnY6mB
+qWGDO+pamAQ0WLIhwxm4WOYR1T7CQIkC3Mep+T2ezA2tBOtAvydVCUdv64/RrIpNgmsBLwAcXRQ
ZoPfg1BJxbcZTZceQe9mu8TYZCB8s+Sd0Z/zPYK6QQkw9j+ljMsN5/dhC5onfUhAo+ArruLvZJ3R
psfWicfbHDhE5u16DrD9Ahrp7pkiMjPtFWwPnltqAvZGr952gvb8oPZ4B/Q5nk68DZnFqk0ngGHE
MQf5gWNBX2PV6eycKnFytiaJ6xu309U1IZpJtyZ2fTrSC5wXrBpTuc6YNqae3ehJ0d+OijSx5ejv
uV2oVIo0pwe9aI/6nCf7mdYtc6ZyUdco5huxg/QypQ34ozW/E+Kmrm0IozU2IfVHRN3vDZMSrnRR
2pg94VbBS4h6oqJj0/L6XEScVkd6ca1Cz6cMg+QhYuHcp4TFvtOQ67qNKef4jqkhpgIel23flQhi
qiz0M5Z4tHI17N2lXkc3GVM7euyzus8yeuAY2N0dd7s5FVUvcs/pxF2s6kwgpXXbU/WcTA5ucLfG
rN+CTQk2s0AJQhGsrmHXV/uSPOi1Vu+EYh7DGEdUOkw8KBFUHN/S4ZjMWQtYXMK9wWTDQOIqLgQ7
Nn71g94F5bth0ycfJ0U/WqWwvmLeTjBGwPiS2VK8Uahs6PIzkbNDdc0E2D20WoubnVlSZBHbSV07
VStZs51IwsirJIxWBWrHOORRN8C73DJ4EF9zjl2mX4OEwchNA4UhBtqARWeHydIZpmeoLc1OaAZN
B0uNg20e6fTkCde9SZdsOmq9eg192mREhSsIwAj3ItCndmsScPyz14zgJWjEfEqS2Hp204BmVRJS
hSmSsUJm3w96YjQrJ2G7/Fyd9hdxKZ4FGOA8sQZTiXM5YqUaodqaYXUX2+LaZuzbjfEa0uzRhCZm
6MVTGwavKjKDUvbrz6/9pzJuEUxrWEFcFwHogpb4XTzbuxCWSM0O76LVXG/dYfevf97FkYK1EMUs
YzjjTPUfxRrDerMPbjW2n47e7wXK4J8ff8E2qw6MCfy3YF4/fvyMKKOhy0jEhJJznbq93yr95vOv
IAR/43ex6CK9xbiwwIX5F36fj9dICZ40Q6uubkDPaPSVFGvpIrbDMatbXEIW+TUI3uZ1aIBOEoz1
bwJVxYhfcF5Wkib70QHP4sjaRwv9DZwKfeBin7WToEHNSb6lG0k7tUNJR1nACMAuqWMurLH/fcyP
XwP5OpxfROSuauvmmUBRVcLQpOXa3oRWA2DDtWlhphoVDqqGefgOwD3yMIXLFcc3RjZJtHxm9F4e
ZQCNsJm62nDz5is9A/R09MiXN9rwHOBFWXUSqxQhjDR0s5y9jZbGpgrSYkeUNBX9nM/9vi9LAedK
zFcTJ7CV2VJRMY7s/DnXGPG4zT7j3OoXQnEXX/FzL7rCx0VKvrmrETQGwnBXKsRlpjmNCSLPXVIr
i6dgtE2qJhybZRgJY2VoSH4ozdiS8BZug2JGpiaLYA2qqT3acVvCf8zTm5Yl+wDTu76xB9ZNMVeP
6Ri0tzD6mmMBJGdy9sRPoyYaw8oLkNHspBwVfxzkG+931+tE1TwTwIfcKxxbv0Yt4Sdq6uyFUx8o
W6mko7gcDoqR/WD1OKeoxyNuWP18bTt5tbeJ1XmJGQzQFe4tezNNmmR9cEaboMRlXp9gTsMX9HPK
zGxlWariD0LPNk1Bb6cym+YBX/W4GeFR3WSIK06ShBNzM+YpEKWak1+BL2ytj1Z+cIlEx0tQa/Ej
BktzbXQKMCFmzMKqrP286IomnMCHPNCs1hsLMI1MHXQv5Z+5jjDpUJQJ3HVpPJrc2wwimjIl95AM
Op8s1H6tlxJxYN4EP6AVgfOrb7XKWMMZ8fQwIkBaMAGJcyyb6lDeTfT8fgiroEM8MuOSXmrRlg1m
NJ5NY9l71DHTVShEtckKcINSARPtgmRb8QqlKeJQNh9dq3uP6Xee3MSW+8aeKbY1JbnR5jLbzzox
2Hnr5luO0dQHU9pgYQxUZQXwOjslTTmt1aZiAu1UE3KU3gQ+ODk0Qz3NzLsjVKbZ19oAX2BlgZiC
2jbR2bfmt17hPytYf4S6wOYzYGFIg1hs4veYgEC2NkXUvTA05H0GO3DbplN5NIv2lSlG/BSWPZ2X
FF0RnonwpgLZ5ScJUNnKNunHK73qz0OLOyYqZemZia56Dp6Zk1S+Ts2XlmxoMW9RcOIirKPoydHl
nVKXRCZC5MqD/DqGUK56UeYjniufC7gAr3USpg9h1VRwBcNoL4F8HDqti27cQTpXvM1pt/EJZkYU
mTlSttvWEaSYXBuMoL+UyACfCp2KZG52tTbUjOGSQlvHeAWY2tjjSbWZq4VF8LWGuRk0uvyu1A4M
Tm2Z6tE8dG4UdBwoN01Yn3OoEZTAs48dINvTvR0Oqh1NTJA6DuPkWM9btOHOtq46AByi8ROxzmrf
SnrxxemRc+YGb2qPwgG/Qe2SYu25ism00A30DYMWcR31U3gILeUdeBUDi6b4AfhP9ZsMLQkfIfiJ
dkVuRiXskZLV3UpM+LuBcvyceg6DVmTTcg4XGWim2rtMStfvTTEcBHs+P3VsoUfTOIwLjsaDNX6z
qKfetToUhzC1YyzHhXGtRG59hLRbEI5tVFdBOfRr2QzuVdlkFjaxqvEGE/slbNyUdjxu0NyQdHAB
7YRXn7+5lpffbzs+GT0LEULF+EZoOP60M9X7XA9BHVqtdieiyB7XyJnmWzUo4ofQkPb31rGaJyJU
UmbTTOsuvG+WuuG/a/Oq5EW5mAcMBmCGCwv440tTVYLUmUdE3hXj/WGtZps2vVC6fHQnLJeAl0N8
GA/LEhT5y9rym4+J7NYA1H/v3uBoH99rwuubdXfp7X/pImdvzTnPSiPQuYgxMcHxmQnrMRxv//Nf
6tJVzqowuhNZkuaDe0NhPQ83gVgJ9HTdPznkuGFQswW3i4qP2yXUs0Im0ZHxGn0U8+KIuw24wuom
mfpw+2/fhUAjgcdPNyz1VzTu2S/fpFojVbWa7xhhhn43T+k2ReSxUZm5HxSRpRdW2mJC+X2lIcS2
Hcwv2HQXt+65DVMbQghoZZSfyugLIuZ5eHEbult3onkJ4gL14CXP1Mcfy8Yyh33OWshq/KuJk/Hj
0k7bOQK9WQjGqNEa9VKr+mrs8zxfcN+c17bn1zmrbYm3tDjZluLamHvnFp7WtIYOGVwIc7r0bc48
Pp2Tlehu+TYS+ENEn+hNQQTd/Ru4HeqHA4iOdDeckzyt/N/HmzbGepXJOmoeYjPDNl6R1+FcWN5n
34QTjM2f1zAkYdVeYLEfL4GTI9ABFAcPTHHpO9J6m2walBd2nY8b23JOYzsVv7KRBeif8wjQwoiU
QK3K8h7C1yJvsP3pkkFzWUD/rejlEjpGbKyMFipOfuWz3QDPr6EzAIJ8SoUR69IPokM97hL+vwGA
3OeP69kqWy5G9sziY8bXuJjcP941cuMzw5FdeS9eGd3WT//819kEME1Szaq2YZ5tOcqgt+5MxMJ9
ru4p99V/O17y4fFkqoBusGTgj3TOdmfTHA34DKZyD5fPi09YAC7cnT9/bVhk8AYMvEuEvvxyff32
jqniIeuNQDPvN1P6rEY6eo7igsv7fNmCFeAIyxfh9ApKzDp7zIG1B7EqBnlSzWHdoprpVZTYzzl6
5M9/i19ezg/riiQDVi8TIBXLoOme3S2QyhCq51Q/WVkDOVZoh9rEEGa2aPfKLr9dhFl0YI9Ngy9q
HnmvDs84Rv7tyM7EFaABmQc8RmwEpCB/XHCpNMy8qcb+PtwFyra4lDP7x3pe/rwjcARrix/8vJei
EWyG5MTs74U6fzOl+QLy5vP7+OcVgBeBecZySU6cem7LTzoVVTKKtfsp9138hOHm879/XraxSbKY
ec2QD0igsnP2RI6EsllItejcyspX2vTI3MHHakE8Zrhv0nINSzm8sDbOv5NBKAQbjQMEkL2apfjx
R1ko6F2R4Dzn4FHZa0r4z7/Tpb9/tv0bQpYNk7rylGUnl2nlpWSc83u2lLq0Z36VAEsb7WxRxYQo
BgldqDtzDo5tRFiH0R2y3l50J4VXs1EXdAQ+/05nbTtHO6s8zhcCitQkGkSRg5qq8bUbyVXtgued
ovd0aBC4SYYj6KMOStkcc9mdLlx++U7/Pc7/7/KYtx02DvDxZ7/ZpMctMruQoVNVH3hdvHQzM0Nk
HX0cx37fBxaNBYxRk7QOVpc8KswxLnyEv9Ve7OuU+mzBMFLOioc4rXWtZWZyEop+MyrtdZ8lSBLE
/NMp5xfKl5XlRt/Gsb4uR9M3a+LjmPYhvki+JYq1q5NFCqmtxtxZaaI+Ijtdf/4J//oBNdpdRF2R
AXKOHAO8jg8RVfopy9n25pEBv+t6wI5pz2GKscrJryElJ3Z6oRj56+JgHqRZ/Dba8jh/fKIa2Wip
kWT5KcUO1Ew0oguOKfR1c/OJXUnvX53mShkvbK5ne/z/FsXvlz170CZGCVEtWRSBMdIw2VX993F4
ncKTGbl+PL4EwMKz5hZhCL7GS+GZ7sfH8M+rn5XG8D1KLFN5flJSRnfYLY8wUU1mCThzrPx7T6YF
A+qCI3CEDp9x+BuzxB9ZbwGdtOFyq5tqtq8kpiB27r2hMpMcNYn+vnobolphLq7embSeNlpXrOXA
Neo5v3MW1QCtui2kthU7hbOZ+u5nmWO8MYsQvzrePvqMWoHVRLHWSYGjefHFRCM0snl+wUBxdFIE
Ls4g8Qg2fl5Gm6ktfF1nwYTsvIMYd10gaYPq2VMWhI+EpdwFKXTOhv9ZPxaIZSZfk8XBIaPdmKqH
wXI3bomQYSyc2RtyK13LPgIPxSjIwJa6ItiPzpSW+FUptrUlfvSV8Q3vEFbKoV3XAPFrekcxMki0
Fkh7w/CxiptulTTii9aER9v5kTJTphP5bBn0ELWu38qZx31A57cKBw15T381lcbjqAxXRVKtS9R9
qx7PMCmz958/Zr+y7873IgYIFgUZlStvxo+rnX2AxhutshP0yDsmlvC+3FGimlEOYyi20VRhf8Qr
Y81bPZmP2hg8RTHJN0zBme18KzrlhGPi0g65vCk/fiqUlQw3fpVvIC7OtiedLCoZG6U8pdW7yYmQ
38lAMqFoT1WycZneK9O3tn/UyZCY6u2FW/Lns4DShlnOEoEIBfj8lqiIt3prSqnrMCUdZ6RHG10R
pLi0xowuciTTAvXN99lty21t1/K2zebvzPKjw6yp6lrJdOtAFk17W1cTJqg4bA/ELQD7HdLu/fPP
+iuS6PxGLTkTBvQUqvRzSreD6h9BoFmeancf9+9x+cWZgRG4ILPdOwNhRNJdh+orUkkY2je6rX6v
QQOac3FVj7cBGA/MHHByvxUpgrLi5ziyMJWaZxdbbsYoC1RBqF+NakzHN71zk3/CeSzbjmEzACXR
kt+abtDZXhsnoWSCM8nTbLTHYErv0pg8gYH54YUy5i+7OrWlRlHGVAvYw3nxCgxRqwUKtVORoQlm
EhG9IxTJdrD038dizG9j1xivgUFMRxTQS3zEeCmT9S/raqG8cmIjYGupQj8+apYd50PQNfJEGMI0
mPdFToIDYhtUzW72ZqjZhZf8n69QvjLvT9eGAEZpffYQKSqxPGbKzQ0L13oziGRF4gEtL7TbaGeW
o3jK05r0mFFDVw//2/98bf7164KPX5JgGTSdY4QUtUOoVhXyhJIEZzCjNC8si/u4zTHvTereCAu/
c60LT+/HevXXinKA4JuUlDwR+jk6rFGjgCHAcpPJKAoaWhb2+O8VAjf2v2v8eih/O1vGdiCVuW/l
yRBbl8l9OxkraT6jmsWgNfq9uy60eD91xYXzxfI0nD3stE11xoCGTifrvG6UuoaLN3C4o5r72Dsa
4qb+aUby9fkPp/15HY4wxH1ypNBoQJ+3gKsYMS/E7vrUaOZtExRPStkjzSVEhDYQbhIfKtEj/IZ9
a9SbcpipoAl+0XF8urm8H1Ltwkpa3kEfv/fHz7OstN/uN5bPfJodp6YiuzUbdidWDupeT2nqzZA+
fv7tlzrrz4vZzOfoHOCGOtuSRig3c9yYGJ/ieK+WyKm7dj87+Q5594VzyF8upQGMoRO59CXV8z54
PLH/TQinUIkmD5ZZuqdUk+4mTMTPMJjsC3fxL78qVyPaDySQvpBwP95FgLqdlvTtcjWKLdlsVLtY
5+LCpvPnU8/xnUYeLWuVwf4fugEXM1objc2JRO91k3ffbAzppu6wC6TrpG2ucERceCz+fOSXSzo0
EHnoaV6f73NTbWejxiXTeRCQGTTlqFbK8OXzdfHXq8Da49CkLt2Ds3Whu3CIsZ82J10Wp6I3Hggz
u3Dvfh12z9YeLXiho4sAboUZ7eNPhITZwHU0NycH2r0oV9UwoV19Hx2OgBJnLrnFxWnGoZS40YXV
8bev9/ulz54xHWdI6DjL79bIXaW1iNt6zCqf38O/LMGle8TbDyTMkm/68fsVEtsOgmrzzu77CqCP
bl3jfM6PcwwB+vNL/flsUbkBXwP9R1Pmj59LSXq3Ib4wPnWmPbPwUBJHOhSeiRmtL6t0vrBpnu1R
CK4MUPE6pTTcyj+3jTSkwd0RIXfqNUCrSpHL7dypgHOzSa5dNew4VDT6hTnhHxdFzMoczTWJyBQL
D+7j/QwykWGx6ewTefbdJtBIeBqiKT32JvlDI/f3kA5KemmVntUVQEBVZjZLcxXUDJPm8yehonWS
japyEkiL92qtpZu2BS3QlRpW6SbUbhU7Hr5woITDQ6l8cMImJcm5T9OX2U4x/wkibckdG7JTLAEv
kKkg7uYwplIZy+hQMif/fDGcLW4CWg26cpTJ8NUBFrln92lMYrcmxJq/D7LGira9ePj8Amer7ewC
VPkffwgDi6vTW9Q6oSU9QYwh6PNVYJD+lf8bzdL536VQM9Eopd3Ib/DxUrxqkaNUWnkiCaRK3pLM
W0I1/z++zn/XOEe+9k0K7gNx6wmLiGF8wdaPKCTQ9UuX4fng0/62451/m/Ma1VZHawpyvTypWl4i
73WdmyzJO3+smAs0WFj2A8vtJsV+fWwM8S3DpbXWbNQsZlUnvoThRFOK/wE4NmdfVxqK1rxZBKiZ
ksU7Q19yUiVmd8yRpHFMYeH8jLXC2pWD/TVi0/NjOf9IFYW8GLRifjJVlel3ZLy9N7FutuArhEsI
XAbirg7TdYTTZVMPoG7YQhYNeEQo5ajZXmgOrVfjRsLh9pShUJjAxPkYPOUWXeyb09YRNkWtXIVV
/Irq5H1Ayr5OxqoFANSAVGoMjErzYP1A38VhTaQ42xkIbPMUUJrJkQYSTBKd5nE6kPu+G5pWJXUU
mDSKdxzqViOc1TADvC/jOn/sVKTZ15jeY5hINdoXHBFY/GOj9WIBWUKkluu5WlX4tonjn/3aBS8C
9YTs0GBnmYm8E2X2puehsUZxbn+18T9udaBF26KKuttQURGeCvRGDFlwZqlLJpGTi3UTs+uoaQpt
g0DAtWK15n2j981RlfgFi44KAPKK3KcQ4j0RV8ZO04Lyq03i3NYcumptC0x6bolK24l0+1BonUtM
VKasa3yPvk1miB/U/WtjhNaqMAEeBwbwDlGbw9NUWQLf7TR2AJlAEk1GzVtzXiTMtQzwbTh6uo77
LvbnKtTA5U4DeVXKaG7DClCOS7bREwlXhp/mRQCcDfjTVTZE4kqE+c9KU0P0zKWz77u+9BD3Whvi
48HyFTimsUoIAIU8/UPsjK9gkUHR4Ltdq05graciJuHdwHqGzrm+jkmPOuRD3e5Md2J2y+yTn9LS
jlFYfWdd2JtMTPrXcLZwXgiIOX0X2vsKMSVZLlO2TurpXQzHAdJ3X0yPlR1AJYpomknCf26CQAZb
k2xB8g9mczd20zuKZQXDpsPv4RSVb0EDyPwog9ol0eptbU1L1k5TtPvGQkE0SFSf8VWfHuLKA5mO
Z6HLbQ/zpdii2g13RTMYu6Ds4EOBTkDQnelYfgYjXelp97MelNdqMjny1XawDexa3DRGTtevkRH7
4mS/wCWZLK/Jcmyo5ImiVqvnbZPVNirlRsOmGWL+jyPlrhhK58gEgsg7Mxm9QiCX77p4PA7AUhAH
Al1ryd27bmzjB+nvqKud1lxpFZagPsPra6T266gl9KipdVcFYuNNxhDYC1pt3GtxPvK61OPrmsTI
fRNowX0QzvG+kSVU/LEqb90J56Y7Q1vEJAfgrwC1rgjc3IYB0YOk2HCdZ+QTN5ru3MRtBFYfE8fW
icw3CxIjjjAUXmnlfIfFt6DVDWPlpALLBCFIp6KU9RF3My89NbweACnsi4BUKXRLxCuG0Z2j9qMf
lU7xHOYWeUn8241udKY/AkHb9Mls41UqZ9qTCvawJMC2owxiQ5A7HgtZSL/qVKD52PmgKC7muBE3
Sp4tXLScxhQS0vCKiMJ4FTcwdqKujEF31fItVDB+ApIC12fYCs2JrppWrWkj+rYKspgXMr/jREQr
hNlKb53Ca5N0RG1OailCFsIE+rD0o1a1sHq0zdEKYsND4NavhrDqHkIaZJt2MXp2ci4PkYN8uS+A
C1jlXGHynunsp1Xg8U8Ed9qM10mN5Neki/VVOoVgCprY4CPXnP904EwQEVqgZMiUowhMSeKSgwFc
312XMQK1GWLVJlfSijZrYXzPCQ9bVdh1VnFlv9ZYDldGnL4PRfND4idhtpC896byRZcdPD/Cg4uA
zPXG5gYYlcTd71RvxFdXaMqCJSyuAwFKarY/dwxu8pZ8Tk6V5NraUEuKVnms05GPWVkZwjqCXIl0
mtFiCmIgWmLmZF7jGnQKfWvBKvCGisKBnOeQmQv8nKKfkHjhmm+e+Ad5ErN4xEoa15wL2DGeYrvB
qmJW2TMhVU8WUsQvXafkxwGX2GGay/AYqg7MIAPG8obMn8y3F1s/LijlzQgd188LXHO421A1uiHi
RVfBPcNx39ci1zoUof3DcBBnzXhGrxqbDNFxaBSPIlilB04UnKJyxAvrnom0JZOtGAxj3SdEfKo8
JxuM+dZ90mnDFsVRcw1Mq72R0kgOdc7euxS0V1TKqZ+O0YCJ0vzJJiT9npgLtjsiX3qrRb2bOslG
9u60JbF33BBcCaJJkqtthBiT8CnhIDT0acW7dj6Ivhv8mVyzB5lEVo8Ot+vAPYNB3Maojj0iS5Nn
I2h4q4vSLN4UCTrDgxmFh8iouZnqEJ6SccG8ih6DmMuQyy2db25C/DGcRUgT7oxGPCtTkDkkWXgC
+x6oSSMl8tN+sRvzq9l1z5MJe6TWs/geVmKKdJ4a0OwpGSyLyDFILvUx65TwzoyxuLvYSVdtQ7gp
WWroyIdgzEiIXjKv+lgz9F2QJfwIU2jWh0IazF7Q6+A3CsNbwa/GrAGkuZ0WBMFQ4m7aDKdLsTBi
gLZnHueswMuYKq1su4OzERWZl5EvchhtY9yIWk/2DVawmz41GDWGBoTTwPiRV0y7GjxwB7Vt2/Wg
Zc5LoPUkWcR5uctMpiF2DvHAweDvM9oVLw1wLnzHiMuweMzm4zw5uGw7I8GuEWr9fQ4FhzWvFtea
gUJ+ULKfcmaDjBL0i41q1fA7lfh2LtETkzOY7piMzLcSbQP/td6EV4Y1oETGcXiclrYpbKPQ540X
PDRtZmxDszG2rQpOKsMPjfmlk89FRcOqyytnxUfVNgrKt21bYNhblUpbA/vt3Vucz6zjqXLfnNou
PadWNB/ml3sHl9VZG+qAGnhseVoziicgwBG+SvksCM79ZmF2wwqUErdgBnOO9Vqd2exF2mGYNwb1
pFVV8Bh0IWiLrhq3aaEFfugW09oKGaq5xcyuHDgknZhK3m3ndgofVbAZ9/WIlHDQpcNTyQwpygN7
L8M+WHOclI/G4giEt+2sW4UdCPwPU8FRTzZobZ1t7KiJT6QdFlOX/nbSOQ9W0cA2Cqgho8EZSsKS
qh86phWojtnARB+Xd6ZZP1SDEVhVUNI2MN7YcVlgJIu4KYMNYW6YZKke0lBjcaQ6ILGn+lFte8S1
icsXRrpc5sck1trHyp2+WY3aUAJ179MIb2sa9fq6r4Xqp6r2PprLLzfSX7OkwK01OATAQFSAHzFF
u3Fk0sNACpuAw94uq0i7iRjIeIQGg1Nr43kja7J6CfqeN8akjQ/BOJGjF/FERln2NCDw9ulq/3RE
YmPZHuMD2NPbLtd8gZw137xJNXpU0dKC0eWcjvFi2g4VaTkDCARPHYdui+Q43o3JlDLOsbRNVYfj
2tDnDDV8kK3RleFaakJgKA6F8HEyNc4QSdYe4jir7s0qT3bVaFGGq81wDRe5/caNn7aiT3FSDTDb
14n968RcNdyCMTuSM5RgsE2DR5zNGK1xx20LjrPw+Rygp9QhGtL5qD6KROu+tERMwoKJU9+VhXON
aDvcmDP1ky6t9g4mEwcCFT77K4msRrpJ62k4SbgJNRVrX30lUedqHM1XhEsSi6QTFTh7TAIpdT+Q
THuWYg5gL+bOZVGmPX74RicOpzD7dWW1vWeqvZt7cRto2lrwqE489lB4rq2B93NvGTa53km9N1vM
irntRndpYVjkastyl86x5Zma8jVrSOnOq9jdzFWuf0srjQOMk0dAd8l8ZiKBDjVfcbQjmS+DM09w
pp7uaRVM6z5PojtNEtyD8L22H6KYWFetNh76AY9GGDH4Yqt37qwYcwlp6GBh6gqfDyBqu/2K9BB9
JKMO5yAp/PY6idWbCozBHvAB40Uqaj/j6gQkDu+gL8zVFDVo1ZsUapQBy5KeFkmIOSWPaqUufkqp
7xNpf3ERTG1Up+Y7DzVuTjYzr4iCr1nQksicGgL2qEj8dFi2QdyLnrSSiAOTYwJumqLrqpn4w1Cf
isccEFLiu4GZUtQ7Cp9UyyhhwGOwW5rJdA1whCwkLTHna0eTd2mVfe0Azu4GC+ef1+l4+pTMrXHs
w3qxR7X2I5zva9SE+YYMGt4MgFux37EgMW1Gz1QBSzJ4NLxbUTi+2WrQ302M6nf8gRE2SxvdgPnr
p1U4mxocYbsP2A+08qXN8UWKwtH3djLaO8Hh01MCkFJUHP1exJ19mwY1z3ixsPt6ogLgR1W5X5Ol
vZZO4N7StgLQZTZfQ9v+oWT0GwUHkMNIiNkXhKnKtp6U8ps7BWAFGGL5iKHkKmphLSh51GK4CxSm
njo2RfaDlalUyg4jFq0vZn2eCtvcr4KwvrIGZP+qThyWg1CFjVyhOhh0k5OUnJStMQxEVllww+7U
ZnQ8CDFirQVQbMwwmb08BaZHCBldLt2eV3BhNN+Nih9uCLVClpCoNdJtvYLCzY8NvBhJFE8EKbYu
Zh/F8EtiP++EOYn9HBODChNuug711OKI4Uo6Z3W9NUwZXtWNicU7Nx3ocnF3m+Zmt0WT171SdotX
rVe2gRtuOV5QZ7V71OD9Jocd/xKxvxyxxKd+MqaQR1lU4o7KFupDGYFYc8vuAajYj34AMR+15J0y
FpuvRPTQZRuC8JIV5x9+EJFqX6lgezYWCh+pmCSldg2D4lba64jr+SIUpqe1knMf5szUj6Mo9dXJ
cV+M0sIObeLn/z4H9jd8Q8NTKIpy35oKhHk1n8p4z1wDNo5ZaSDQnai1fkapOe7TemTvGZNsnamM
maUMEE1ouCrX+dSUN00r3i1dVw4Q3UYvm3uBMgzPGk9XjD++5+mfSQWAaWC9Fpbd7vSspEtiEy6M
DwtTc6kzZiwSJnS4YZ9ddfpiY7ehuJrgyjWSEk/JlK3dkXKX5iNktoKSFTEWGJ60xK0C/p6nz+Db
1W2DLX8+0b/okfahF2HebN3qPZ6y2Gbal1SA6ONcjXaxEYQ7pyrq+0g49gNfSvcsm8UZO0iHmuH1
/zg6jyVHkSiKfhERmCSBrQAJuVJ5tyGqy+C95+vnMNuJ7p4qITKfufdcMFg40gTWYJUqascgF0BF
Pw7+lBXibUjqxF/63PjkyO8vmLSophpCpP7WPid8jJP0PAqEN3nfgatRwzfsUUgkYoUcOh3oSS/g
fJV5qwedM0YeFs9/a5uNPrQVHMS2wemJRnSfOlaI56v+N8OiemG+BD2FSDGImi2EMMEjXpZFPJZW
/LKmEwmMEJPR1tgVTmg0lAweeZvk8DuR1ObWWlYH8dAKjh+eHgmr+rFazO7RHEvl3JqVdY7AT91Z
Il/3RWZn/gpSl6Ftza+hbW2/8uFURnXLrJlStS9bJnuC2UUU8nKa39wov4SMQFxCCeGKBaN2r8xY
qibT8eSmF4qSxOLW3FDl0h5uCS7Di1VyzZUwK/j5ZEwog974kep8sT1u9spQznSHZve1jowgkdlS
W3XTXhdVcUdZOL7NJbQmo92CkDF0gc0z20NYDNmGxKArWGuZfZAuFu3LkgxlfTELn34GEr66YKOu
+zwN+gpwd2Tpf+AlkNjV6+rWjQk8Tdh/dQ2pOXHy7MSJa14REJWe6CdUUVFktI9NMcw08HmPR428
xJ2B3WRvY0UlUSzs9jW+vZ2RFv/Qusa8tu1PPEM5wVavGSdZ8u0fVu17s5LvYrVmQAedmHqaUIHf
LMSJVXWmdiPprvHhMjONE6PhDf3GrUzti7VCmTVQr54cm0OBsdZATg8Z3egbhMsKHIiUEiuv+dKp
D6OhkT/WGeWVFG/rHSMg4yna0h0fLijxFXM9mBIzEFa3bK5Qwwc0XvjEGkPA1dPeU6JBh8VUdcVH
38vwDAGvDWLiAINQ6+J7uICdVxIMeJh5LO6QTvrZGHk0kYz0HXQn068mYE5FmK6HKiWiSsdy77ez
hnvSgCvuOFp1+D+goo26/VquX0o8WExd61kee5KQ9xhRAB5Rqu21DipAVytTwCoOlpMd8zjyiTiM
RMjjNIvArpPnRgII2KK4/Vz0dGRqnB7ZjTd3Doztk8589rzC2ORiaTXxN+ZW/SHt/j2s8/isQaA6
ZB0knjlJf6JunvjxmfqKdYv2C/sBN2jShXBL5Oyx+WRO1dQQkK1MvUEz5/02cdgvkaP6RWX0AS+n
sSdBQ2Bz0+uT0s7lkx6m1vu82oRpz3xfVM4bfJL9vrLAD81KaR+F2VScJU353Cl255FhBEKjJClI
y5TkY9St/kJkJzTZRBn9eMD6oawkU6Z1juOuUOqXNenh+DOWgEgue7LaeBgabV9Own3ZQQSwtBrC
r0T/p3XS/FhWczyZHBhw8mYdwHCrTi9ceGIb6+pHFBfqLa6ZTOhWOAbLaG3oQC5KYMWsPAXUkaKm
+DcZuP+kyFv0HUM5quo4AvlRDnnxx9wVVZjdciIvwyxJZa3HfVmIhBRUg6ijMWs9w8zk6ywQmqdA
NIhDDAnBINJ1j/MN7IDgO35rZyX3ImuuGGP0rWuHy0xx2o/mdZAM5VYdoB6hou84MBEJzM0vxsIp
IEYGxsc89aglVCxPe/YUwGemutwbmhFf9baaYEVaKwItSN4tdpE3uYh3dmkqhVv9aWZxhyG+YQQA
QaU/igbdp0LIqx6Gw49ROFrEUBfHJwvNuj/ZDmikEg8ETqa+fdcLHS5LW3TeiO9YL983oNzUPemV
4JLoS/PP5vi/WMX0gYCzPhEVsys7Rk5MMj+SAg3yHJEewwShd4mHobEkicQHwctJTB38kVqwmvQC
J+/QW+nTqFUtmwIYyfAErX2YlnEw1ZpO4Y40hPyP4tRJ9q28fGaMFnKQFdyuwTnXjlZ/mGvdhoC9
O32/iORlcGI6FGP6iOsNMC34/FzuAvFkMzQA3DvkiYejYR0PRVGIfm8URrhT0/CxjqfpGpPzmfqM
pZvuJUFYPezTvu1fDF0MrtolDjyfDrh+ExvqCYKmfZzhj76Frdp5vMAsJGUXHqOF2bHuxK8sFFS3
tCOyNjRMrSHu+ID2JjxisyAjPY1IOa4In1kHoiuVqMsP6TAxyHPGamOtml5j1/8KtfyXVYXmAsDE
fG5aDNrOI71k6+fhcJ/bsBAHG8QyMSEpPVOs+w3QIaa82b9B44Ac6yLfEo3ZqaiDFb416lJRVM9O
E5Ce4DvpJ2O0KryU5WAZV5DJWx7r2CfJoWUjfLfiZEX/JJIDCjuikIG+kBnaMu8qNMD0UpE/awZ5
tsTog9O9+g7zaBtOvrZvRXqWzV572n4BBNBeVe2lPAsAXqDlYTyJuTiu3Ce7dDWfmgaAQhWSMqIZ
jXaQGkDWnp0SACRnYsRY498XHBhLPfQnC2X7Go3KbkmzFzwU29yt1fZpbpuPpCL9W3TtvGTZ88qr
f1DRNhKiwWg+h1xOItlVTItG8k1H2ISa/EIHxvVina3xvsCbaIJXZOapF5ISvsjD95W67KoXrHtc
a1Hiv1pMw3Mq7e5TA4nmOQsgAZzO2spNb6fCT4t+fLBUYz3ZevJpG91rVKsgyHMH+os2MgyzFODi
c9XygMvEdWCNPhsVpIWdgJh2G2p1OosKbhgT4mlXJQomM4W5dJkwnRjKKmII3LdEOdOkAgJiW2JA
kjRGUOsAEKZdXhJXk2sM+Bkb5Sw6OI8XPi1XTBCOxlofoe4PyR48FJLlriDuYylj4KEMbAi24H4T
1vDczaxVmiS2znm6fHCy6weLzYfLsafezMJOvRCtjFsiSZa8+BihdypqDGSAzIB2ArcfC0N9mwNx
De3yYux+C8w6OyOzK7/qKNtgDZB1NEW/szXHPolPa+mz7nhvOIBcFi0AlcL5C6tNujPqZWUpo1Kd
gCPe64qgR0zqWf3RlK471z30h5SEl13ELAeIBhm5DKImStSaLMWl6h/TJEb9PYIoebT0oqRKXuvG
Xcrp0+Cc8nI41y5oni9Cydm/6rJZmNkOAtxzKr70yNau7G+qq8lZwg9i/qvojc9pJBdAp6ZggcI0
I+60GJuJxoa2CDNa9fxDjaImwCvknBhB/+vjYeKfTRkRpmWzueS7cPHyfuyfGkdlbBtCH68aWIpJ
Tt6yaUXx81hHw60s2q/CXnVfNA5SxJRbm5KOIFqgqiPYWKtdWMYMb6IAxA8LsrgqQ1vU50LPiqvK
RslCad7PUGbHdJ+NPCAFa75fRmpxZ8y5fquZ6cOTKykb1aF/mfADeUaqzPDR6y2hQH+tBCO+RcfM
PphmelotJztJdau8W54Fi1WaaT1q9k2UxV7r9P2+Ha02YHFDWlNTkpcpZ7ARlaNz9JXqzmHM7oWp
+U4s6CvhbzZvdRf7axLqASlSZuDMOqVc2M/2npXl8jgaKL56azKO0CJmf+q64lLNLfDJzl7xYeGO
hTHOZ2JEDmFckq+ikPNVWR37bEX8DRKFP6sO9N+caewFVJ2A9q4lfoSYc5cWmEMTgOtDrLVx66mh
bB3Qe1l0bQF7s6Ox9B1r9XGfd+E9p4kghSnUTlLLs2DsRRJsCFr6HIINtdShVyDpws9mAMpo4wnx
XBhkwTJC1mkiOEC537KHJHUCDpzC4gPd/sxEd99HzMdVrFqfOlUR+40oc2et6c4zHpezaib6V0a+
0g40OKOZFowWJNAqsMWYP2gUZ4coHR4ywj0PqWzIUhC5du3TTbYtjNGLZb6eEVCLk5RmfRQKXofK
DonIapP2M06S2o8IgnEFZSg58YXOjcLRT7BCRtyKOj4ZIysZeCndGY5+Cz+273yzXDk+Yg1ht2YS
LMZAsN05C2lETraugeNE0h9HER+mfGLJvL6tzdgGpF5UvjWK4ZHzeWFhBEUkxYsaGFqYXGq9rc/w
UIAYGmPzwEjRZq+1DFR44ElFE6W3rp2eBFVnoMwGc7FeEQTWbftpoX6ZTttdF4G5orR6eewWfXmq
x4GBEzWFa1HHlGC4jDgtbm0sbV9xpp8ELsd7NJUkyS8bvUFmnAT1FP0U4yL3mZ2EtM5Txlpb5S+M
G32vnMQD3UT01ZtGeSAyjRyfPmOtGxEUnaXWeId6GIi82qhcYWGDiityToQkOSduYf0YZWmN4rcA
Q1NnQPe5idcuWw4MVVuPAr+5b7N6upZakQWWbQ9bZai4ZM9QJw/KEmhKXSJqkBTHSwXCeWKKKlPz
Ja8H58CSpz3VstuyyhqV1nfEhiF7YJWhAzClCl0lmea7eo4qSNMb6tpwKsJvnD+iEr9bGhI21N8m
moujtJX8bTJE9jAuy+SqbTT4WPDEjSxU4Wcjy13djMpT6mTmCcJZckiL7CUVVk4XqqnnztRnPoAe
1EqZwUxhZ8PCCVWbnBDVsb9ajroZRm9ZtPyUffOBqSZ2NS59t6i6ZM8SVd1bKuWTUFqTCFkCc2bT
Um9RiGjZsbJuX5mrviNcRfcSzp5rmXfxLlsWVuRyfhmrvDsoTpwDFmYRMMmwAP+sKa+kIx3RYt4t
lZbs2QXckddo79fR/Bz1PvbMhcvV1viKw1iLLw5P9UCTpt05oPMeUK9mrpiBJFkOnO9wyO0fajQN
kKZVsTHKIAQpdntcOmAyxmJ+ggCqAxSmCEqcEKrxMBu7ksZ4H5OxyatgfNopKz4Erw381K0xa9T3
VUzJxSnD4URHg6eBdXjCRatMaNAYDSSo7l1NlHxd6tR4IIAsu2o15Mo1xiK0xnHja0lNCmHVajd9
Wxg4Ja2hQB+3MyXZfbibiwcZSRs8w/Q2MS3d8yWLPYZesIq0zgzW0GEBLxXxF+Iq3l4E/j5dhhs6
KYxrS/kxpWoBcqw/nBmCSzwNwzXjsA5ShV8nMhj/1J14RUoQb7akNVgJmXXlWjzY09q/SX40z0lZ
immqHp4VcgW9rI8/EPFAHxbmsz4mlqdF8fRsV5bFbwEy18yYLAFb6o91b637DjSP3Y+vVcg6MZ1I
HNLaIQEU4zgeo6/Qtdux8J1Y64/6kPf3gxr2hy5LymegXIZHYIvuapFJkB+gutINm0l+mrraBaO9
GO8RlJEXpbYj4JIVKX0sS9BI6blJPYtaqqOd8u2YSeHSUAUByoWGXsvhoTXK9XEcRyxGTKJA/Q+7
GJXj1ZBN90XgVnlhKCXY8lvhM0wk3t1mAtQYle5Em8B6k0XY1Zat+p11Nl0O5ql/ax8277lmr8Ec
p9beiGlHW5aPlSLcCjOyDm6FGv23r6a3WImeSbUiDGKT6Mw5w0DYPDYyNDm92hH/B5CAld907BBp
iQZPmLpxM9Op/af2zfiqqXQ7KR0uNOpl8GlOMsa2XKwdkWd3NIgRYPrBcodsAscKvsRzrEHzIwf9
wRyWEUAuqT9rg/Grmk6Kwp8g4Fk3UlfTmvDBwfi068xKI9QcZ2QvWWKQXEBOjE6hg/wUqDAri0Az
avb5ypjejHAaXTLtYFQUbTrsRhjj7yih9H0yWi92J/VHQ9R6QLeFQEdmDSd8zdVim+ElTJt1v0xF
SjhJ+JTAyTyzLSxeehNlRbnY+UWTJ4RRLRxQJX0jiMJy68oiMbOi4xE2ejKWFOqjkX0ilmWY8wAq
jArAbXlbVUbPCfShjL3/9JoWew1FESvEa1N+j1p6F64LC897sqL79kHVzwxpyEymVIl+wJ9zVzL4
zeFAb2t9+zosL2gZ96ZsAyGfiVIhAEvzMvOp1s6mySTyFsUnOwlAFydse1Swro4dmA2F3YXQhpD0
DKcoaXkE4TrvgmwhQ+HjDdY8kMWPYz3Qau0SlW6huzCG1FbaH/XcM/gsBz9puVVgGPG0vkrroVJf
DPqo8hYnh85itmcel4ocmvy3mIKcEVSnuHrHkqq6LMyUkqM23/eMmAYWi/nYuymqr4y7re3/gGRR
JPx2igekuh0uc/EzYIPUw7s1+taKlqQlklscBCtxu4+q50i8K81Fq9Ojya5aigercfZce5cq3AQ2
lV/zycMk9si5PKvDfu5+FmYWZoaSkV5KnV4X5lJd5E8jCgOaIZBuJXPtfAq09CSWsx2zYhU5QfGB
mj+U9XPJq9PSXF/tnjE/SMqxz73aIODbdu3e9qrxZ3tqMv6jsSTQEnPzSuaDb9q3qn1TOTCjOjtl
+mHSzsTPHIscOCeNMyfDoH6nMfGF6FA1SMELhLvpKYxwLw0gaecfTqBdAVtwYBIn6lM7cfEAfM/w
+avlayWPkukDYYy7JJx2jXGKERvxjeEi8fips3jfaPcKEa3iI6ruc+3Yxz8bzBx/kTuZfIBXRSfB
6OoU2wbsg7nKZD04oGs6k+jyb6E9L/MrLqgdS45OXEP7ULPKQuGuoMfpDykSmsL0e+0nZ5dacK2C
105WhbCsaxXeJYKYJuRa2dXmIpeEJYlObfYVLS7Ad+RfRaW07G5H8RKPZnlktvulZ3p2B9XRt1Ya
quw6EUFsk/dG9dW3M2oocW+TaF0YBALnpMJy6MDwlpdQb84xXEUtD3Kr3E3kfMFdIzuAABkAQ+hz
WS0VmWfNV4NcI8GR57yMDSevw24tZ4wa7sT4Ah/bYzvsNpSDaXZI2ChPGMsQsgZLlOBkfJqJmCqu
kjCXmabe7N5TSNVgWNjx2sY1g5rkZDDL+ps5v6jOYxMeUjSYa/3HdPKgtK/q+qg7L1F7WPO/icwD
1ldVo23O80AdUwRphy1NQzdhpS8fSfOSEBw4qkEYzUc5qW6GeqOpMM06UOEZ2VMtsD84LghvBAo4
B1h+Wz512mtnUF8qAcXtsdK3CAfiKpJfMTgs6guo9KzBiZ+sx3JXyH8zdL8ivaw8rSFBDsIYZwld
s8yZIUHSlwzVp9fZBGvh/JD9xvV7b8kf9H9uFMN8t+DjMW5f9cMADSvluF3Yxh83IST7ySK+OotG
ScKByHeAPslT8tJPOuV1RIEGOHZnhw+ZeT/HWZAZnzq69qUEfMvoNao/qzFCovUMOnC7Cuet6xeG
lytoAOqdQ/RJmlOSFhrqlGfiTlWaQ3ITyuUqiCo0cEfM4ZvpIMiIw1MIztcKd33yYylEeBi+kp6J
jtrZJi678V6DwDe2bMNZF1Gzcu43Hsnj55bIpoWkvdj0IuO1rMjY5hOZ6XgQBVQSltCelScP7FlG
HZOOO7C4AvduZH/2+qZEne+ypfcKJfzXjbWXxawYyqtcjkrxNkzfphosxUGjaspAVzpflXmPF9gF
AUnTWnFEn1paw9I8lEQSTcRCZRoG4Afu1QSSoOnmk+LO1vfKmTs13232bJkX+oudWX9EwwdqMt9E
OYCKAdXl3ZoiYw8m5WrPAeby3uZ9uB8IgSreleqDSZVXC9pa60vpnqItASzZF8VBT1+78dsq68OC
yhbBARK3JwFVp0FiWCoDMbopRzZEjeJLRPdWBy20OrKdwdD/1NVvi30uCBT437BMngz9H/8wQsbx
X23eb6F8jhKY8jGf/1h9VN0PEtsASjYtc7FT9Z9iIYHQOSzNJW24PDnFeyDMFkpFIz2syNFtpLHr
TZr33G57CmoXvEH41zAl+QOhS4ztbw9SJnpNxwd1eS/Qh2j9WaHIiiynDzZtMRKNhBNJwv5N0S75
ZCz1p5ysoANPv4ceWhEtbsj43Bj5/YRBigcf76lfXDk9jBPiwYG5YHGnOUwdU+xor8lExqT5bc2/
HdKTFJK1OQMfXqMtpcjny+Au6a/C1sEmSqhHXj3FwkNEupjKgYEiwRhvqMp8Ga53pN0c1lneQoKf
2Wr7WoZNHaFTLoePRTP2XXQs7Hd2BPTS+b4w3+LwV971AFXUIui+7GPT32TNfzjTLO/G4tCzj1vH
6DjFRwm4vwYhHK+XTcYzLi8Gp2pWcGZsB4T4KbinCLkGNnVvFdjDyDWrHm3CIuqMh/zBIeYQbQcA
r8xyT5IIzNliaxhw1o/IfOqGS+r8AvbPx1M0X8jI28n+ur1p7KN5iY4OFbd+l9SPoc463rR8sr74
136r3F+o8hiPTN0/hyEYixOuntZtN/Zy8pVm1xrlAeSDVfqD/aaYd7p+W7Rj29HLqoGYrf3ItWHY
J01hB9HtRXon2YtM6wP6VKTpd0v7uExflsY35iNPPpWYHHMbTT0RNbVyHRqP3b8PKdNVx4/JOq/V
PQTJirVgHV+mhCzHL8Y9SjkHsEWL5lk1EF5+qdZZisdweiE0p4qOq7lv43MB6Go9YFd3RXHnMIyt
plue3gvEtkn/mSc9X4Kzab+M5mHmFksivCovpv4cpffDeFEjQtARSPXvqTxBhRhWm3rFT/Co8g0F
k/ro6ORnwujZy9HkfXxftZsz+HRyntl/cx+x6YZPKLnlfmdJokt5sQndNXPQ/mrutwBRafRF/xBn
QDx1+L6p2GnqXja4ZNBGhVzO6haBdS2If4qq42A9pup0GfXPaAgPue4wniYnq72jo3Gl1dL3lLuR
rcWsHvAVEglY+5TpFMzMq+kAFKkS70tbEt+RqLGzuIDt8hHTM/rTF1KdOe3S0wyePe++E4TTRQk6
vDwW2m88WrtGf0s5AHQ1xQKausyhCwr4mV1iNP0OS+wpyYKLd7mlXQEIhMGtxjXHr691r3Dfuno6
Ds79lkFPcMx+JRlsoeKYLd+C9FrLJ10CMp66xyECU78KTpnIa8OP2US3P72E9TUPTVdpyJ1iVrWa
f2NXeGv8NNVfYQykBFVnynlQMbVsFS9Rb51j3q9OdunraD8Jbqyo2IUKWmk+9IlsW0dHmig58Qb9
hUx6f6hyCOrRtzDYUqW/zViyf0C1j5iGG5Fo8+E04mtjsc2ZC1yeGXPJP1mibAmJlbWYHqXt0zi+
Eywm+xsodqQXnNjhvi1/DNbrMFJZeP5Vti8HcdDCEFpySifeHGNr2I/aT9O0oI2JwdtQPUPRHmum
nirWHDjWSHqVdyWdj1U5HBGabLP96K8NSUQONBRuCgE6y8xFFj8vOrzcqvWZ/F16HMgHazVR1P/V
NpmR7WsvjVc9a75WVe5yMpSF8dMUf7FpnU2yGSLoG0X+PrUJHTqaNzZ/bJrXkdC6+1rh4o1fE+cl
1jV/aJH1rv9mVCHhc7n8OQ3BVxhutI8BFOzATxwHYj1u4dALXWIuPyNyQ1svXdVgtMbLIJ+nZi/Z
4lIHEyK701gI0/Go7Q+5iUPzZRoPDSHTrNji+dxU+1y7DRbg36NpaYQpeBgxfLQTbk+NKMvkMBD+
OKHs09WHvj0P4tyyFJfxT2GY7szUuFeOOtvRmkluqr1Y1nVUtAN6z51KLwVkAigyTx7DCroAN9k6
MiY3w+tsENMwEAWaP8z2DyFX/1YSHUQhQMXeVcYzWtVdUs0Mfn4540V41ypnzToW6WHICKfkZ2Np
bq6Pjvk3kCHM4D9v90X8NlkhdFFOI5xIJ4VvEUsCgjYu7JwN87eMagSiz2xIErRueFdgtaT5nzpf
1ebZRKJaXrSULydWwUi9kzWir6Dd4jrsc93R+5iXsfgzpPQiYjVaBlbJsxzYMJFoUDf3oXzJJtMd
l7u+CVn2U5a9aei+FtAgFrN1mj6+AF14taAoV+VTMb4qzZPdPk7LYWwfSEJ0Gf8yNj+ZOX+gvm+7
D50ORjjnLlGPFdOMbKECwmpY5K9kwN7m5K5WzpgCSf1+zK1zId9TkgnWpXctSc5oPN1iAMQkuK0a
u3gceAbT1YKWOqauU9O/kUCHegii+poS1ZhUtLnc3mX54xDsQCb3IdEOBPkZOgnkkKejxWtS4gSj
OhiS15H4BsxtLKy/k+nL6fkN0Rwoxnup/2va8RAbi2eoRzIKUHTxPV7t4WFQCLeFzCor5BpgtPu2
xCk47lfCa2SDBUMQ05RN/wTivkXNgCwNF4xdJ8YN4Q433yshF+7KSY2cOjuFDsN9xb7DM+iuWXnJ
q4UdOUZH5j3EjySLr4/dqYPexedhIWiwsy32qb034L0MmoIjrvGLEHN/I9wsUv/sFkGSPvswsD+c
CP8Qw9iSxPKxKA/IKk5WvwQ9iSjqpmoi0Qp5fA+BPdNVtNHrtxbqtxYpOtxvWjDnYHQ9+d5bdsXo
NaUImoWX3Vqmo11F78NcvQuhBM46+rZUL1VF4Ge9uozDdnLJ7xlo+sY4nxjyf5gUiNIZT5ORPpDZ
503Tsk9q8rB1q4LtJKHZqcfeVi5FFp1jQ9mXbPx3rDN+W0Xuh2J+jBaV5T07qkl3V7M7drw1iYN0
vjA+0L1QS5Ctwm3c7pJMcQH2PAkL/Vcsj6XRfM6ZLX29Ahrg5M5J48JF5u2qg7FrFMNfQZe7AJ9x
+P0txUPfPUkxUiIjUNadrZvL39kI3U9Jttdm3ALWclrXKEALd587rIYM51C2GstJwlq07loWbPRK
FvNDG8xheK8nI9gVoGvD2t0Na3EuldHLWOSFKuk/TJfJ5z3bHNC7aA3v0RNeZ1g+ZWS+6XW/G7k0
+0zH7IcqR4/ORpR7w5K+aJCxZn196dbOd/gzKtrIYYlcZ059wcHRkCC4LivyHJJhIgdNxXpQTO3S
VUVgdLynCCqnWLqtbflsKz8axQ6yarq22uxWWCw7AtlYZJIVvGyMSVULZDs/Mo58m8bhJLLQI9GL
QEMSaUGk0PZsfe1UUdt1zOUJorEX0giEuKnDzxCaB0dXgoT7JFZN32TLTPoasyKi2+v1QTG5giVv
b7+s5zines+wwfVSuzfU0Zf/JwdB7ROdh7bMjeM2aLqepKT+MKgzSTlEqLHUI1X1aOmVJ3EAGtn2
/vCzczGjaf51iF6bNOvUaasHrOlOVlRsoz49jQyReqveRwozOZXJz2zOXs4UntHUr7o4jwnQItcc
SeimhvttK563Xfi1yRWFwLbRkZwZlJBEBhMeLYigBXiKoAa9x9Snx2zKPafNj6paYvBMD81cfrBI
zonajiN+G2XftuxiNsWhXoLUJyXGs6YZGGC4Z1NMMDzG+ziNQNpX5HSF3AaSvlSXyTmzJyJwokM4
zoRrOwpCosbP5/pcRZzl9voi0L2OPQVxA56fdDX2X+MWrOswDVTV9oym6JgtIF9x84VOTENCgnq1
HlELDbR1JL9K44n8No+ApBvhRDkY+vVQtNFbw5eXLATgN8NDaViQ+kRR7xUtfTL612yky+twxWsS
cyAfJ0dGUz+ZffaRLhIlIEHoZhnMRUQmBJXVUFPW4QlF/lgiOSu8ma1SqOWXlnVY3XMkU/3w9Ui5
P5qhvi1oJruYl0IrXRvlA/JVfNvIwFdO+TAhXos3oW4oMGhwzDY+lWG/S8PaKyvW2RgbyEJDEFm7
bcVFBN0M6TXD+dqPWzvQGbBCbPTTcfaz3trpmXEgCsLTzfKOMvOE0ZdOi6K4V9wIdJat415vJXYh
zJYWPsikZB4miLVkQYC+IK1cM8eT1Tcnh6C4auvZYsJ3C60LBFVvOxR/5ESQi2as79rEvm1criOd
4cpYtrbQPNuLy7yOLT2g7pITU2IfKoeMyZ6O0Q9s/FV3bFS2DdOV6tzREHZV7mrKtOdkOG7q86Vr
PR1lnjPlr/WQnoY5VV3Usrc1DkkRE8VjZSJSRDhBZ4h5LRXle4chjX6NRYuBIjbV1GszMiy3+UFz
NFPcJexnKcm2NOf4gDPLn1JWvytPkcEo7iQvDGcX+tjeCK3dIG0EBKQB5hIXGXGzE8Jwi5F8VhvM
TLCk8jwXZE3JlE47xF08nC0zfA39GkJXvk6FKxWTuUZaeBJzct2qXLv4hmLbQ6XlRvPWrzfku5cX
1cZorHGyVF2JQEknSVr+GNhL3CUTbizY+as2ummuUpUsulzi1++634pCvObnVdaJB1qfZ9n64ar6
BuO9WjOuGqP/Bt/GLhoBh0atfi7F+mykRoC2+0C4yhNIzwfWwteaD2ec5WFQ/NmpmImmUxCTiBz1
8oBXysNK5rOZe1B7SlUWkTbmQDgcD1ahfNQTClGb1Z+mrjQcWDFkzOrY8Qh/dQU1XDwoj45B+zaV
x56KnRRGEhDNGZQqUeldi9tZtw7O/G+z14w1vxoOiA6FLnnVY+H1EsMD/1UjRCrpKYVFtKJ8F98L
nC7k9l989zhgsQ8LtMe91b/nqBuNPL1NDOj6OWYrXGLvis5J2xyw8rPi6V05ZzchqqM24IirxoMu
00fs38xDWc+yuT+qUj9qwvlrZELSbIYBJy6fKvCi247dUB1mMrwUs9MfB/blRSjuK633cNDzU3YF
MZkoDA0OJNN6XxQG8X1n3VF7fEzIBwm2HBnyIMTKtn+w1FksOW9ZHV7WAXPa1KOkjKNnp5yvfT5g
HkT6b9YgZ4dlcyCN1YERM2uNBKcgialJyoqBy0HgTUR2vS1UFJ/UewJ4p4oA0+VDTwljtkd0PKYF
QQ/ztu4m+UAJ3asnIj1YBYQ1MAYTNXfLhtWP+5kUK8RqIU0qsZTBJtdcrO5KRPIBftHZGpYh+I+k
89ixG8mC6BcRYBq67TN8tryVNkSpVKJNev/1c17PZtAYNCS1ikzejBtxghXbX39WoZNm1xmV0Wi5
r2P3w47HcIhafT9NFfKhD8eiCrjT+DuPpXLk0u0zAsX0Gn8X366OZuEuTyzV5jrhtt19U0TcwMVV
1em/Svk/gb/etUA+a3rYtO6YC8vz1AK88BXor+TsxMXxZoBh5t0tPia0mwiEpuQixAjZopnM60Y5
MVWZCPCVxRfbR8hFoIxvH0NLSrLx+MvaBb8RJc9NnjDKUQSXucAyTBPvcTWEs6RxuqbqkL19OBYs
Xjvy5OXcVied6K0EqNDMDkO3Rl6BmLAqNPF+PHhFia9ywHCeldrsByAwz9ZCPD8jRHdf1S5AUSDJ
XJPsp4AXtC5MS/Oqf1sTjfJJ+FXthzRs9geTJiQ6x8L/zjr/j93awb3tNOwgBBSy91WxxpLOtesy
r32rMH58gMspDhPxrd3kDBijXQxCCrDpMfLom9k0VU5DuyoeKhfnF9YhgLOHKInLqx6gAZJjsLjt
OJ/DqJsL7TDfa94NB5KFKZnx0qUMqc1p00uiB6DTpDvjNZl5gxKJBw8hTwKrsP33um7lp1hi/1Hq
xeTbYW7lQaNpby2fnk9RojjkY5SdR+mc6wAghm7JU69yEv91Mh5JuZi7BhTIoVs1OTeSl0c2sf2+
yT1MSx0+vdklVdyThMQ9RI6JgFp3Z+QP/HictRk9MMr35BdFlxi1Rhzxcd2z68vi6NylXOpNPswk
UQPJ6okc9TNmtOSUtSQM0EjSBjW2yV6HfGifTOdg5WdrPT+kAfoxyH0oLpKwzlMGicOHYBJPj1Od
et+ucQCVLAOyp09Jaj5S2yscHVE51Fn4r6flhdV/GMe0PHqLB+Who5Oop5IEVWqczLcv1jUcMn56
dgHBg2zS1zBbU4w5qkPcGeENkJ7cZXTssFacFyrmiTw+eWtf/cvXnjtuWpXcQrV0A8zXHqwRIsNy
ec0xS+ynwX4x8/S3ttvsXDrizjgFbI7EYx7Myhz4/e172/vkjB34Ko9BWnsHR/QEI9tJfLJ+Dl5x
Jc/vgF7AvdMhwUuxjJe2a8cwpsHoYgfu8NZ3klVwYFZSYR6pHnxZTzwr+rEERLCvbNn8tfFIHpp1
Ho8lq1PIiG7Ku5JFrHfaWDGiT8r667llcRI5Odwh5V5BqOC/x74EScGxlmcNueXG5verp+/cBocS
zICK1aJeUr+RB2fCQcLsUufWGbeKjTjdIVg7seGQEojC6IHFO9HZm99zLZ0wSE16xRcjd/T0DOea
LCrzWNnPp1EabB/uMLyN80guI/DRAO2geqNLj/F0tDijc4It9qbINPm5jNw75sVOYwlx+kN1W/PU
U+D9CdK22N/iX+AAxoZUYg7+1O0Yy4ramREyYibqNPG3gqpPBFuOnxJw1Qu/BceTZANe2Wa4l/B0
OEDn2y7ajcnYISwcujH9gT+dYmmekIXKPCCq0LD/ShrDP6019YVFxZ9GqM4HAUtXZ2EWPrkdsIcl
wWjrI4dm2bA8WJSZUSWXn4d0osisvQGkUowyHpOFF9THusq/VbS+mnwmxXI3pu6jn8CBI5YJkSOY
F6x+WGuOcVtxlMv6JWOOopoo4Sg1twS0EznlUz4rnw8SdQLcSHV0oqjzhpUQzps1D6ia1GeGTsTf
dB4FJEM6d3nsPUNLVzX6+HSRGHazpCc34Ao7MP9+5ouoCFvK8TS9ARBIxpA/entKu7Xh9Ud/ZSIc
qp2h6otS1CL+q4L4N/PJeifmsvosEIb08hYXNYJ3tEngakQgDZaVbRixUw44E0X/ZF2Kj0WQtNgG
NWSI0Kmi9ORF/kPER/BlmnR70RbGQmNRGQbkLeBAuR0YxSr2s5NuO5TPpoDYtLrUTrbdeHK0YLUf
05S90xPhPqKjQy2vypuidesR9am3JF7royJPtIWHi8Y6grHeKdWMH6ubDrskQ2/NZonjEfWKkr04
CfnZxieL3mzaofg6q0zwFK6WcC4TWAe8T1wXrkX7adrPkODIbopKkr8aD7FkSFv9iC3tCIDZcmeb
CnGLydlt1k9rZeetJ0vxYDi/l5lHppfpfgSlhCOWmwvQ5gg930JIm2amPajc7Iyrbtu0Ojp04J9Q
f7ImnBJDDNJOGvtrEobRG99VnwoSK6ZgtCM3wZBOug/AuA22Kolc8rg4fnjz7TzEFss7NBiyROy6
N61M+RjR54oZmrriIba5xxim5NjyvlbSDrvCHmixzqmoYIpjVM0DjWLYR922ThcwRTdfYBTAWcFs
12y7pI0xL7hPMWmReJvUeCaGto82iFtZRQ1VFLW7ca3v6qn/saHzjs8uUxk2hCh7bCdVnLpWsygi
q6RR0pN71WOXJrEop3+GTznALyX/UFv4Fxkr2NeT4XrFtJ9vg4jNXxCP59H7g38Xf4FpZA3tQFrY
ayER80U3H2XjyCdyDcMnmSObP7NicRghbqXFJJj5epBjMTSzE/uC/uSvmG00eNbH5mZ6zCT6lMe1
Zu/1uQmLmA8wqSwyyroLHptCYmDsxKXI5+6BYECNtTJt0Gtci1hNXXz6awGVx6+/uLQOWJLivOat
ZyjxIIfobVB0HMZ+luR30AlaFrLQI5K2yx/q1f0XDeltrHXmb7y9f+sF79PceA+Ba813URKR5hUB
lyTPbsZ+D8lOxwAZ3I7H4lb5FGRo+vPs3pblgWUfVZWJr2iOaDx0Y9DRS2AeCVA6VzNAbNhMwZSw
/pSz827wwO6J+yMb0Lpr3ckE36M/UfXcOx7bYQIS28wGUnCtXDcLntI4YFWtKThcYhd9n177Fxci
SzwHv5oeuyZ0Cjd0nPQhRtRuBrGN5WfUc4tAY4mqhM0A/Zw/FF8+AwN7bvSANliPj2qyrmWbN+9R
5GQ4Hhr0gGFUrwrHNQuQbvxrZGezMtZvU0/ZcumZd/oFkjudxMObw/WDK/yMTqvIp1OM/LTUdAiV
zmvhE5nSBCb5enOIbtam+eiz2b03GYOfdi1ARilMnVxX069G4Ur9JoHzupIPNA92Xbw38S0Ztnhs
s8rJErR3MBPdIElm2wwrewGfD4WPMLExY/+vKA2YjqxEi8Id5DpsoBsQVLwmWTyM21pZwBdsntDo
IFIqW2lG1Vj4KSTaTD3Z6ZFxdNs0VnngAPvtwCs5QNAILksf38oUArwLOgPZ1ibohguXoy2cLqBp
nZLHQVUY9tMxqMRuzowSrFi1AJqfdf+otDb7Ih/BNKwYrovV+04R4sKySn/VdUmGZOHeUxfWusmg
s2yHxWvQDlZWHT6ci325JOa7Nrb5gpB2M3HniJJ73bIwa/KbbapuxXDv6pojWy5sINXg1c9CZoKb
PafZCmMte0XS4NbJFwxLQkfPa1olY3O0psBZwqHNNRWf/ixOtCBOvP2RwGnYLhE8nRiX+Dv3D/fU
1jWAiV7gG5yrudwLd0wOlIvboBypiX0U8TR8F7zf+d7yrY9pcf+YnG0v7LgyBKoNMcobnZ9RFUO1
LeX0MI3d+O6IAOuz2+GRSpMbTQDQKlfE7pUV7qtNSpIyKssjiCT7sClY5TN2J2Qb7HcgtKU8zdRW
bbjjePvRcGkOG1BMJ+WsRH8LfzEP3YLs1nhBx7/kcGlSrMTpUsnukrx7WlvSfIxvklksb/STSUpW
EWaxWZEyLm3yciD5T/yCzRM/D1oYzS7teg/ppHlb3Ml/sigfCcdkNJfIHeSeWaZB4gQc7zsg8jee
TgIKY4P2J78h2XCcMCOOnvU4QJP6CxZrvvZajxclu/YUz360Q/FBnQx67+jqVe8sY/dcQezhyutV
bQvNcwYRazq6+JHuxsBtTqmf+qeipVTV1xmx1amvUMuEZr8xlw/txLFiRnQ1FEp104pJGLUwSFDx
LHydt0MDwtP4CcKGLntvcO6rUja/crvrzk0b5E/dnEV3Uo3Zh+3RTSsna9hOebqE45KzboJmdfZY
YzAPDjohcNIuZ+3Y3yvmNAvw28auYKebLLBOI0Hzo47lsHcQxbaZp+ojygg+BWlzlPv80aJEyfNU
pu7XYDdiuzjptJNADna2lb3l/3d04QwktUBWj76LYT+nFtJaIKJQjOJnHfpPdyFub2f28ttHsbmo
mdw2C/jqDN8+f1ltrHR2Mc9XHNxuvyWKwrq5M6+rk0J8cZEmtYV7zHKzP7Vu4ZMwa226oNf/vN7h
fWR63tLAvTyT2ZLbmf3UhmCZ2LDDR1o15zRYbtAgq97OeXqzqI8FB/86JfsOwz9wHwayPiIq1MW1
CP05EDvbZqM6dEsNGQHpysHOYpx+z5sP6COqvUsLifzfJIk2d/PAdahPrTVMGbv/5mCYHpfAxqiW
NEz9wHquwyweC1v/wCnrNm3Ss5hitA2YFXIXytpYRuHsxZrtQ2O91F7u7HJ3Jh4TqZJyrkm6/pc7
1Mk780XwSaDwdwoSH3/1pKaP1ujsUJGgIdlHiBj9p6k+Vo9cWIk5YteBIg2HUbj/UvdZV/kxcp3p
qSlgRYYmZilYBzGfCbm050ZZGUgA2yJkyYwNTK341FMDIqIiLIGsuKQfFPQsXDsIP9LePNChvqLe
OKBZL65VoqEkuJqYsrlio5OcS6v8BVsv31GH+1p01ocIqFPBRD1eQVS1b3ieu3sW0Iq4YYxiJfLo
EpDeIyTYxN9INlSo22RS/Dpqv5sFgoikcHkzcFn8VVWrjWA1oausrXPl8aoBWqifomkdIgODOSZG
r/LiyLjq/86e5ab7KvO76+DFAnVdppcWw9YZBsh0MKM74WHKwNn0BEe9gtrZNlvQl+xFjoy35JYi
xnmKgI+l44/Eu02OewNVZSzC1nC27h09+/dxl00I0UJdGk3McTHRclxxwL9oNqQY7bsipOKInhZi
BleRrywxM7faycASVBwEgE6LNNkXa23tVs+bPPQkG5N7u9Rq4/kuMKbcdrDXLv5Hn6K851LF+a5U
67taFQsjUFEKeTSK8Xku2I/qqM6PvRBfeUIkbKkXNg1ds6wsOrO6/VwprMc+LyusAmZOaAOtB0hN
nlCPvmhHRHap7xP6gZ8iG+TSPGKJmQd2bzC81r1JuvaQTfHtdwjevL7o/0iBvtZ1xAAkHrMdCwKz
7Qcd7M2aF3/pz22veZ3ReF9GxeRuO8Xer/Vc8bDq2ifA3Tph3Wf+vuC6djZ10rPpYwHVuSWjQSKc
e0pygqfGdoZd4PaA7i30uQlz3pLCPZ3XYn0DtFsd12oSj0JZ7jbws/6RPHYZ1nKFWdQJCg65fG5r
V0d/ipFxA12SYWFV9oG8K2aNjiM+zVIgWyX+uAh44aHwKwHeHCWdnDj+LNrm6OlxmNi66WvKuvoh
K43zDTYAXpuDdG/gOq78kdnsrXNjHZLOS7Yu88KOrP64c2dh7tZ6waigch4nEIbUU48AZXJI9WG5
iJTAehztes+N31TG9o2PhqXe7dYyhNV760oFK/RWPg0HJLrqMHe2CdO5FI+8BbdtEyqmSVBAYZ1R
QTCaAFrQ8HtoIn9jETU7IN8We2GnycfsLfbZ2EP7agaeEBwWBjulS222ZbETLbRt4dZMapinAI59
oCaAZVmA5WX7WyRp83dazPyC9j4cSZLklyY29X05zt+268b3TBCG5woHc9A2DamotTwGbj09rnXp
Xkj/wshj5bhzewewjIpL4oIk4kafY71u2W9UY0Onc8wuLkjRuNKeduei6kjjNDB/sfCtE/5j71cC
eph245I0DyCHMO542QQS/U60NjNlHt8eYA6yZUG76AnVrJ95POi3LmFI47oMgG3sXQCPfhAWjjZH
G6Fqk6XLB3Mn+jd3YEgcro1OQS3KztOyfpvnnC8TswrLH7gvhObng4aT+C/BNrYpqik62oawqGPw
3I1QPRD9udCIFFK+dvMJsTtIQzZh6jBM8FiBIVUPt3Nr4xGy3JR8bvclDQlkjSvwVEP7e7Fx4qZO
dB+5RNejpcx2LXApnCrJv5RZdeOK+XMZMRO3baSOyVS8MSr1W9+2XgrFsLYxk24+BrfA4iMmcR3y
9kdTrgEXgUj9nSfJxPqLZe6lIvXZ03r54AGn/2zqAlVaK0xxtWC1laQ/ZvVZCNMO917zBdlJmi9O
9qKtUxxprs1sW/etrWHleZ45g+jDNJKssbx91/hgObNv/+HainqkLJwpc6/k3uL52CYuU1ujhXvw
Ky6/kxLje5yV0b3fDe21Sstxz40IF99k0hcWGaTFW9zAKZziZLOSgtqsbfonMGl1Gau2uGDD4I8O
OInrfowtuhp6cS3yGlXF7+FGqRhiISOBLl4UVozjsJbiic0Pfu6uxH02EkzAoXP7OcQiY/pYe6dD
Xm3Ub2eyy3ueOfAKSfIDLwOjWqqqBy9SWCHSioa6NO3VrlNIpegbMPV6gjRObcmNr0umcvDRkW/U
fiZzfRgbaqPipmWv6lWI6bJs2AzdGsKGToFilPKy2jhqVILXGL8m1q++ImKBHWkzg846yLV/LgZG
TCnMyzzox2KI671dxdMBrqf95d0M5CC+gtvbw9yonRZDrmPfuaP1RxRTG6adnhu4rnW7zzIxnkGN
TMDvsy8y1dHWGBvnrvSJ7caNHQZBs1ySVSu+6pCK4MuNYTNIm+sWNFxvSL5g2pgwxk4B4Cyfr1VZ
canoAwxMFvP/LtE1w7yNcyJwpTmka+ft46Vo+xAbGsvoNZi3yrW4NUr8Wn47s7qc+0tAJHa5+ksJ
xivSQXI7+vPHBI3/T+ysb2hTxL06JqdLXVWSbryih1zOuhQzfzHM3VH2ffsjuj55Sl3ff4wSnMMt
HUoPFKHdgFRRyzlZ5BmqeLZUFTZ1PLqkjUjRJDcjeY+34y9bYuc+KufkQfgkAEv0Y8AlALhkXfzY
CRtVxGoifOyxWYnHpCrNqt8b+tyOCZSSA0lYgvxubMMYCeztVEM/deNV7xcm84MlSf90AqkWr6y7
0yr+mrikH/VYT08JcKRd1pKDsIYm3U6cytt8DtzLWFIE5c3lR0z3ahgH5HrzpZpIBiX+vheLem0r
esz7ieFKWH0RymW6WS/5sRpd/cpiHxOwb/E8j7xSSnR/ucmyRF0lGZpsJU8KleRFjn3Au23fQgj4
7nk/oBRN3Uhmg7HH0YjFRQTfdCbvQatAUKR3Dho6zrbAJoocR/WTY2UuLgkDYi7R+asiFD/uuzVd
Pkl1dNugI+WclsG4idwbtlwsTH6tj6NC1Yw8U5EzSfZTdg7UDO24HF4mr8yPCij81pss9sAwo47S
G/3rpEkEbHTVsIlrqo5HKIvlzHq7td3lYlIJM3acs9eoNn85jsGZl+5tKVRlz8MSzS+OGSrOqIzw
pu/hD3cT+bkAX7vqeckZ83H6BMzuIyJ5+lY2GUD+FSdH5M1JmNhI+dqNbBweq6oOOBGY8/3gJ/bM
V8+Fc296kR5WGhIu9dzQWjh5TH11C1k2gYDHhzDFGoDaaL/FkCg23oLB14acjWa6xjs1u8LfZGwY
dnGzpgjKlupRUhsjtrbir6xfPflCrFM8K5Nh+1D8Oln6G9Ug4GJtxl0xRcwHAIbwslbRcSVQgOMX
/9xcI+BZEduObGSha0cc30VqHc3QJr8Ly2VngFh2lNbcnoPCq3a4LXBRl2Adz4URPR9Zq5/50TDg
UkuQX+ntxJ8ydk7IXxLFh07wQwEtNvAmDi6Farl28waBEK9XbuGphXwbFC1DQAQcPI6IqSJhj8ul
GBtY+mkVHwTXsHBZRtTLOb5BQGBMsEzOGuDccbfXqqsOmZ85L5Nyi5cljaEpeHV2g1SojdMRs4wn
9jwD84onvS5MWvlrpBrvYYEnGw5KkDeONF8xpcNJnyL5MyFX7+xxcCHvubF4ieekexd+jh+TOA+i
edejIHX8V3UWBgi7H9pzq63sVftMzLJXLlrJMOzbEnOZpbLiJ7Ky/KnqY+CdfM2//JS4aj5yUQQX
Pm+RyAlp6U7C012AW/uY/MrRVQf8D4zJLRxJsD4zm79sfoIdLc6W6/RfUeM4N7zY3D6OAhiI5efd
VhT1X4QG9TMOgsOd3dvelRk3aB9uw2rlmDdIDpCD0e4margqiyExX26Rq/0wzf1nOXDFgEDCxD35
30Lx/RiSSIUMFPhbfKdFoO/m4SlpvPRSDYimAqParMZboEVNCWeQyH/5rPO5vuNU6JfGemwS3zwU
vts8SaQsBFUEYSU0+R53xYM5Ly7W+DylfQF0PiEQ3vLQV1wFWbwNNFdM3i6x5XofOAwWZAWRfNil
YGjaz6rs9k1Wp7tBIvZl8w/e8vLoW70XEiVeDkAI2+PYUCZg4836KuQ0rdiudXesODF2eu04XfWc
XxcSyRhhBd27GWD6qKFmqyiQMhXejjvuzmDrJ/I3MKk4CyvxwyDEyOYUt49y2547i/FipU1uDzKS
wsyOPsbnyMd5C2YteRSEzIHys8c5DSrzD4M3GcLrbnOImrWHvuEtXy21ECERec4LmIB8DAiysifo
34tkAZ6ljcse4JYsYVg4CnZMr3OPcdye7PWO0g76QClAPYB9hQNs8zGehLTupa/HkIuYPE5tn/yp
o7U7OmIw27Wa/4wOPXt9ZdJ/Jcw93I5zF4psqsOJvtnQQe+CYBWrUKxYdY1m3DU0AYSaMg48qTjS
kkp0+lAsCI1ZKg8zSO7Noshmj7EDcSGL+v2qOg93KW0ZVT+6n209odbdDtuFRN9pVFZ09mck8E06
t79zS/u/9dKyR6zcujoB/W13rnT4eQAOiONfZsB3iGeu3LOFiI5eRuImoh9lX1KgDBzCs455Emf7
NB4sDte43KsFU3Ij/X+9tkBA3eBfaD3wepIciIkAoNOvDbIhsA3+EaGBPWdnPcd2pS+3ut9n2Zhk
D4I93xA7waUwOOIU5RjSJlf6T+x0+Pj57i/mDHmlCMC6uGAFGVmgSm0VNOUdMeEf1nI385TredvU
9qAtdRW1HXk+wH/Mg+xUOHi3C6hpbnC58XuIRWfFp1daYBgrvqTlSO4mCVZxsfK6/nAGODMucbP9
wOP0oBiIzhkEgG3r4kcpsiy+89hFXScefT5S/YTrgSxAma87M1ZgAxPnD+sh9Ujk/BurH+ocfcaH
cXL7XRMr9xBwGTxTPyEuvly6kO9vfShWDr+sLQPSnmbCsqzTMM274Bd7uHnDrdLeNAbTb+DSWFEu
WbdNWwQUHsAtvDLUE4OTsgYXsmEDk/1BfwWCRATgjoEx33I3J3NGvfV2riocl9aIru+X+jbXea9g
AchFAAoCNgf9kEhLcoukL8khcSfKG7Oy2mau9c1HPtUAxTiYpmzVYRZ58RWPKy7AFaWU0xhbrah0
KG3zgfwV7xtkxe0ySovx00ov6HjJfrE8xidT2//WJHhrCby8uYXFKxWVTvDkDbN9R7K4DZl5mLAI
uhGjV9Twgi2GYoGbj7Yxf9euWGoSMzvHWGIsicEotIA92OiyCgSe8CFiyNHcUcaLtHk61mqt2eKu
LJUTsoKlHT+DITmu1OSR12pY11EKykS2FEhhpBelVRaH3JCrZjQgIdBZ9r4r4AEnnj1tK7u0T8i9
ICmKtL7YHufQNrgV7ahp8R4sGz9Qjz4E+ov4Tl55h04VzZOpaVUXbO+u8LbXbSoQCwI3rY4BO4wj
JluoBoJxJjQSTMCclu9dyZKcAzc5KRCKHvb+hRG6Bmq5mf3e20100+xV2aQfulxoAEE6xK2Jmn/2
LUd9YG5ywu42VYzjWB96iQSNLqYvKyHyYwaAKzQzDto0HYFtTNiGZ22q9zz1ymfLIW3LBXrBrYUE
nhf1a7DMMuSUAP7G6uXY57b3VCRWFeLh8N6xc0LxKHz2UdgSWHhWgtAqG5q5GKDJV8MQ2jkYj83M
tnTn33ZD7hqoFY5rjnG5FA3+ji5AefZ7vg3YSG+9hbb1pnMDqaJI2jfLzCCx2BTeQ4rmr7ivzRPo
dogcGoJkt9bdLnKmGhK4jQift8U1Kur1tWIAu9I7/ThBqthl5fDDocKFOYgH5kGQ8BGNJtBEmHId
PD4bl0GRpgy0ZqBrKBQ0ZvTFeKpBA14jg4bTNiiU/GVyCY+a5X6s6htbbkhAHGP6ioqxtneek/8D
9Vld09ofmH7y9tB1OHZBcYinOZ6+SJL87kBanKhxWt57hPIdy9gxXGJ+sbTsAwaBxL1jnVYdumjk
fkI0GooC9TgxpUf/ubCIRMNfCxAutoBkgk2es1E0tVttVec20IX58rS0tn/Tmm2ujZ+yOBwZY217
Te642DVcUTC6Pdd+bg7+GOhdtKAR3fw3pHspylgKUzzg75u2E0cagzI2n7HyZ6icCJpdmeIBryLv
OsuahGx+XZunzoZzArXf/uXUg/MnlTdmlkcYyAW0ss0gnd6JaPK27pAvYblGbujbQfuRTR2igscd
mTJmG4kmma9YzMU3Lz4p06zw6JzJqd3gSnAHrZFvqIw7sjksoIsyMFcMo4aBqmLooLvlu71ZhasG
Yk6Jq+9AL7d3YbuX7+Wsuu8oGZK/VgV2MsujNBRNOlK9eKNb5iMWaNxuwKwVmtZYD+8pfq4Pm1kN
4y3pUm9EttoEEQVEWT0kb2yDI6bxIn+eaBJ5CuDQY61feihVUxRWTuP+czU2G/4ne59AJhwd3BCn
ZkC03OYoNljfiwL/a1q0zbXJywbdpDEnDqn1TaraOksW94eiGThZmFHEwMCED4YrYuYRtIvsL9g0
H5gCngb47dD7EZmK4K2e3ioPcU+g5Dw0s+dfYgzm26HHPIezFeSLwhSYx3lFEbJ3C4tT6/ccrJV9
kmagLQGt9qBknr7KW/rL9kRyRS/Lf4xiAW3jF7u3K3yl7GvnfdDPxYXbRfW4zkaHFt1mISwWGgjc
/D21VFNtu2NWUeMCFS5ApvVR1+lA2TkxyOSj8fcKb6M+JeaOqCoMkiFiK1L3kjhHhg7hA/e50VD6
93S8ETV8SKbtZDCRYOtkC4Brb1bpupVeW+05P9J9Tx8Ev0XqhBM31d2C54dHQbXY6qto/Y6qQvPD
v5k5yrQ5x12c4Wq1ALPb/H8gkfWTs65qvwBh2gW6Dw6+4ifltsAH7AiMF0ifd+Rl+6trQB27WfUc
zWsbWlqo/6xy5LIpE9+IOaDSKJ9/+ZNf3xFpSr75ns132EBmVtxCEBR1SE8NFAOAcxrMI5rw8jFW
HAVsX6vjVHhvTTO3m9bjFxlF9K1WIRv6bbjQAZrGOKCXj4WL98ZRc/pksZI5rEpCLCh6HhResUs2
8NcAB55+FTInAzcQDbLwVqiCClVfYqzzm9RlqAr6ZD+AIi6JyU7y1gHTQ/cNgmTa9t7jmCfNW6Uh
7wDhTeJLMOf6jG+v3rnLwsbTVstdkxmfr3Xv34sSmYy2vuIQDwEPzOgFGGlYt7MGpFljCdprg+j8
yD4jhf5a/iGiEu+BRMePbtKI4zzCistYHOIgkubsxzFRWyOrw6ggyUVDGz/MjfsNir48i2okx6sm
H65+tG4W7mn3lEnxWcE6zknB9VzMVfTsurghY6+GiVqCbszZYL6UGKf2kkvO4+wRJUgFYoOa4A31
We3ft2PHRzPQt6GMiEc22zmiIT+1xSarlOc0J/CwW3v6INNj6mOi4q4mb2zn8jjwJkKz5Zia+oBG
0pTQCZiM7tlZ/CjkLAH4EtO0hG3RInUDE5Nbasr306//xLdxuWya8ceX4/Bt3CEOC8q9AMkBXsEl
MB7QLssXe1xiul90z24LtGyWYcvxlL2gVoMZjDCWXHqPeDV1odRISDgCeuE/Urb9pfOIBTiBXt6p
vJJoi5E+Y8EhBu6KXz7oiCzzuAYr2Tug2mgRh5kZHBwcEvfQulLyV/g3aLKbdlR2DZgtapS0Atuw
RXBaRGTJ/KKmR6GMZhBPAHv6oLApQRT6XGO+D101BqfGrPXBEhhnhtVqj7x4jNAdOnufeekulsa/
FHhfd8xynEb98FljIDx2mGWeG3/teLZoRgSYkIVI0dMJoievq9cxpC+2/xYJ+9krnGmXVYu+rp7z
KUcHdHzBR7Uv2U/grfSfB7Jz17znU1f1PB+NgxG7sIbkyGIlg89AMcYSUH7dNjVsN9PwkiCYMmlZ
CkItK6c7uq2S3ZQrgjbAtbnIEL7ulm7hqO+qiwgIBaiBaCjYzAHSQ1kewWfZmLyHjI2o03wxpTLb
4DsF/ZIXA0egtvsTOC0eXFBAFjYlLqzmj9Yt69TRjGEdtPU9z5U6Uce2Hrm2DA8yAaMLtbf8y+BD
GNbr619UHxESHq3B2wiuo/gSJamSFusHIh5Xck8JzkrsRXPeEj3KychYWM2fFS8XR6DQO3cloDLq
lkRVGnUfbdt2T3ZHg2Pc+PkhXub/kXZmvXErSRb+K4N+HgJcktvDvNSikmTJrpK8vxBeue87f/18
9J3prkoRRdi+uGg0oG5GZWZkZmTEiXOQJg+EuQOL+4WiPxVBWDUfcq6cvdX4MKwXNUQLNGNvgfHY
t0kEZ4DRuhz2o/65HezyoaZqTz8R1Z9aA6ScAN7edEgT7Xqt/4I6mnqgsd65cVLR/kCWyLrX3IjC
kat+szsjvakgVn1ye/dLYDsA2SrSBdTOvgPl1fYUbniVhgkC2Ap0bk7RAwMRLYJZnUWiT80PpoA0
SqPlm0yq6d3YI81/Ap2unfAVWuRdtLfyQc/Z8YWR3raK4R91s0mfBI9E8OHNQM6e7PQ9TvWtbChR
FGnOa8EJuIi8Tt33ugputNbUjW0r2W6gXxdRkgwuQqK37TDRfwkKMN+3Pjdf41FsQosvoBMuHA6D
Euj0+5B9IXUzNghjQXjomnZzH6FvsWMpeHcH6rh3kuynjljiDjqn5GszkuM27Vb5UiLnRWbBaGg2
FE8lceVramvQTane8Jlg7xPIMosMK90v6JoOu6olS9R3wBSiKP/O4NjS+UBHxywukkcUopwiqO+H
RIhNXZXVKeDYuQ0KCDHB+FGcoKSqZ3Srg75BRIUahk7nW2xGr01kn3daSq+sCHku2QNCKRvdG707
HSUTQit7BEDMnaZOsMy0SHyAjQLJVNvVdO+6HXTGgRN/aDxgko5OvaGOuRpMtWcOSXttm1xRSLRV
Faz4VQ0kp/+EsiR55Dix4RFR4eynYWQY8lsqNMo2jul07DRj3IOadugcoWdC7ZEXmjKaJF00nXZN
1xgHPa5pRK9GlBAoM76izeRNFMfOOxBA0bbMSvsArAUWJwg86NVqAyQfx7l+QxUtzFuCAMD1dMmo
ENTYSv1gNlZJ5QGUDbUCwfuiHQt/73T2T99tO58y6TDMr3wF7ipapGibMXd5Pwpyvh7oZOhvIZqL
rLG9twCn+0SBZttUkDr7nHdbyyGopEaqfQBz9KF8QC6SdJSBek8NDzjYBdfsqLeaEC8qc6IvdOv4
U9+CztItBWJzWAsBq/nmfV34JFJAbXy3+qH96VtQFQo4fZWk+OGQjz0AwEHyenTG+delP2stFbvO
oKIf6OxzmCGgD5zZSlWO4m3owNadBhD9qG9L6DI3eUWZ0klEvystFV4vem1fkTkiad8Tv21qLl4a
3ez4tkLjCSJTWM1Ch0aV1tUhAo6t6oFK1vTeQg7hmf8tegVNoOzTNlT2og1GevdAIYFDVL8rLfhL
8nDl99gyQl4KMTICQ8nUGDPhgeho3bcMhxtfUBKkgT7+UKNPG3HB+zNcuKaD5Y6XaUeDQVTfxS1p
Hjjknb1OEQ/GEMOGHiQy73UtDtEEHW6MkkbkgnopRPVdp+jvKWrTGCl0EpOWbd0LjxiTi4OuJgLF
fZGO1SO04ea+mtISegij+GxXIU1tnH7pYMALZPIRr6pLpD5n9g+S1ADRgMeLqoW4xjJBc/qmcnC0
LjyAp6GQQKM7BR+j+1QL0b7VIemCU5Xs0qk0gJnlBrWrqfCgWjbwxSocwQyE1XuH0viN7b1x6WQg
2ptVSdQJoGupgKkxeYw+kCCEeZjeMLCfc+00a8Vnn6jhY5lRIpu6RH3og8w8gjyfU7+++aQWBS1q
g+vSXw+wFTRkRU7epMpLJZzGKxDftqlpr6yefknYyT9N7YyX1GGjVUN6yXlMtvumCT8JLshN0pGs
ILUuDjg/CTnRC2hoQK2F8H8fYLMDMqFCyDazsioK0UikuhRfNZqOiOrcRxMVEgAyQ/We57B26GgM
pxXa8bz7UtPYNxGqc54WDbc6Vxl4WGV4bZPdVm+HEiQyWmOxXZzygR5eD2AVJxM5Ml2vnI2TJFA/
FA7Lluoh28qE+d7M0g8Ayt/bjcXh06XIGYdICVsuiAGoeoE/8QKu4ZC14t2UjvCJIUS8cUvaYseA
c10ZIClr+KHbqFTMpwmUFMi8sPqAOox+cIqkf44D0+J+we1qnaoqBbSJwjI8Mk6oi1e6DpydW1wD
umK01FfJZImZESGss/wwNYbzLY8aJDYdygO+B3zquq74og674TiCblNh88+//qv49uUpJOD9n39p
/w0ADtnkELZiqNEgKbQ+/O7nTUM3XN00KP6Yuqpdfr5lw/LqHvMTPdBv/YkmDm38fN3ES6F3TJgu
UbuhW6ZQJfV18mx2G5VdftKmh9F5T4OcFdOgTN/jb9philTHFcLRSVMD2LocSqEmOmWoXIHO60s8
7pAKp/IUj6/+zop+aUWU5hTPPVyn3nWe2Zn5sxWQ2wVMpzwQ1Bs3180tLT8LD12x7riGEMaluVjl
1W+Ednni4uEyH70VPfm1789/P3Mv6AJSrVTd8lR+pkCDps/f/Xzz8vMFaUqasfn5YtzbySH3dte/
r83jz2HYzLO77//zL0dXTZb7bH5m5zv7/bQU27SZeSUUu0fnvaud/A4aM4CE9K1uYTKDG6MGvPth
Up6uW16bOGlfNkAtuUlEeVJMiGB3RbsysrXvO5cDK4q0DyzVZGEAXNJdHvzlwku7coTRRFEnViab
aAB/ohnmr+bHVC9/v+0SEOUN3/cpMmuCht3DdQOz67xceRudLtgzNNKblwZqKs5FaynlyXGeS7CH
cH7V366bmNfwiglNGgOZdjSocr86dWLYA73YtC0hlfNBAfWY8Za5bm1lQJp0fjngk0DisxVpkQET
39d3lVhxqjUT+uWc5UbiGuO828FRZPSGg7ybVkws++2/l+XXhj3bkLBm+RpowfIEdDLvNhQlrs/S
2vfnv59934O6PAPfVJ56Alva1p+vf35thua/n31eU3g8xRNLDqsRPYsoc/fNX45AOrJQK0ysMHHK
U0VUyem0sgDz//2F0zrCtF0CPMcU0ucLLnuqnHV1GlKUAIjMo2jb8XbxxtP1qVpciTND0gno1EoK
kK+qTi7VOlTuIXK6bmBxLRz0yQHvCx4b0t2X2tRotTqCRnwmOaZJ2CrfpPbj3xmR/Mnx6D6zEA8/
WSGcvJNJG7NNDTC7v25m8ShxheOAW9cNy5Q2d5tOHfKLBqfVAdwisPOjMcKjebxuZXHtXQcLGkQg
qiYtidnVioNwEdctFH7eKwPty5318bqNpWU3dN2whcuL23QlGwimNY1ndNVJgeLPuSloePw7A9LN
Z1FqrSYLA269bcvPYVmtGFiaJaFqQtUNXWMI8ghgDmYGp+KUfqlRERwO5IyL/OH6KJacV2iO6ega
jTaOPE1e0niQ0TbFyWoflOTjUL1utJVQdJ4IeacL3RS0XhuOZhnSWeW4ieN3aQz4YkA5wi0fFNV5
bcJoHfv+PT0cEyJbQ7YyeUvLf25UOl7IUXclKT2wk/a3je5+vT5ri0tzNiRpaUaKa33aJcWJ9Lrl
33khebpd0775AyuCsEGoKAkJWzpYMt+JiEz98kTeKnzjBN9E/HHSV26SxYmyKBG5CI8bliPteF0l
z16AUj9Z8T3N+tbK4i/619nn9cuLanLqjjYplcWnAB/pJy4rmJquz9Oig1mWNXsxuQEhhVhTWuSR
Lobi5FNopC5HegS6xblwHZPSuzWNP5qyf9uTY0YQp1YyxthLCEvS6XkEanF9RL9Cthd7xmXVbUvM
Z6S0Z+wmhfm69fJTZYMuOQTunencQONG6Zq2zvQrZEnXLS6u05lBab+EQZ5aaYVBWDHR9QhgWcpv
r5tY3DQuVVLX5H4x5IevaVZIdGeYQBJTG+CCLb+Xpr2x766bWfSGMzOSx7HtzclOMQMHA/pvB/j+
S/0wGtGuo2bmY/i6vXmvy0tlqpoqTJN1snXJ+0r4GOjtDIpTnR1j73vq7WP7oYQmv1uZv6WdembI
kMJ8Cng05jgYcn6G+YMhXl8fx5IHmCppCc2kuK2687yehZQqsDINqUE+byAMB3QZnaDfG4FQ+ex8
F7smlUYqF9IIlCIfOxbBOI76vV798OH9uz4GaYpeGJAOMzq4EftCdemo9jvvHiXAP/g8N5hqAOgU
lnwgd3Sqp76eG8e6KX+2RvcGtuiVfSh50z8joPdQ2ELTHE1IG38CjI52vKYfQcfccrsUqn2bZ+9G
4hhVXfFc+ZT5P2OErK7BgtCId7nkOUnRXk2ALxbg+t2JVvtguIGw4eBq4lZruzcR5HnConiuDdbb
63Mpp0T+MW5SmyPrNif1jEvjQ1PH4OEM42iU6ApB8fGKRt2DroGNhN2MGhPVUDCawD+UT5BOoMjs
+ocQ7PYm9bs/mwob3/+1kXU5DtKDtg1IMxhHrsGK3gEP9G/hf3XnYpo37Uj574LiMVS/Xp8FadP9
mgShMfnAiW3ueGm5lTw1tVIb9SOlb32CMfC+7lZC+qU9cW5COtmLTuO50A/6Uc3fNY9JuBLLr31e
CoWmNitKw+31Y9B+NOyPK+HD2telQ8ksC62zDX68/h5eUWItY3d9AdYMSKe3IdpkHBsM0KpqUXZQ
gMZftyBde/8sMc3ermqZYG/lx46Ww46jUN08WlFr0decikMzah3VTEWBqBvYznV7iy5FKKdaAr12
VQ4dytSeqmzS9WNWm7uAMkCKCkcX769bWRoVdGvOnO63NMOWFib1hQGjmaMfQ/j96ZhxnMc0+4zA
79+ZkZbHGyE2M0bMdPCSmKjb2K8HGgeQnluZtaVzVyOCNC0CLoEE0uVplDc6EjeQ2SGtoezGMj3k
rXYLmnPr5xMnAXzG1we25He03Lgu+BrqDppkL/YRkHahkzsi2tCHcKZz3P2VBV26bNNKgWUSRcej
2T0PzTtKWn/yfZNipum46LdJRxcpnRBaX4OdkzU7yLheo+O6kvTQlnxZY4pU8jeOwXvuclVQmq2b
tqy14xha5lsPFO8evg71HYwINDIXwA0107Z2aiGKt50y+ncUCMdtpLfeLk1DDcKbsKLNjHKgX+rh
u+sTsOQyOuR/vJlcSDdV6cdVU0dLVDRpx8CgrO2mzk7V20fdq2asaPqqqeC3vG5xyWm4LIk0XRh+
Xjx0IPqLx9IqcRrzvrxp2j8Iz3TKlY5NaCPoPrmcbQdRXV1BOvhoQQJZ21+DeO0sXJoygyPJpENV
owwmBRwpij8AQjz9qAzQxX/WfGdbwHE7CUSV+pVzd2myzm3pl6MZU7suLNVnNLBCZfVtAjvG9eVY
jp/OhiOFMFWfDSP6tvqxcmBSUWh+fVRK3WPuTH3v8vC9MRvgX9D6FpvaShH+NJCyuP4jloaJO6im
YeCDvOEvh2mB4UGxaDSPMYztwRTu++ztdQvzsp89cH5dYOxAHmxQeJqE7ZcWdI19nhskAV00zUX+
pFjHGUq7YmSeqxdWDJOTF1MUEaULpQYalqCnLY7w3lhvGgTTN0MwqCbtGVOLdAYETX5XZGifomWf
jqTt4Y6+j83H3hCIzPWJAE1eptBeuIpOTzfNiFslmYDL5KMWcQimxpu6Nmkez1tr5qmrUck1aBol
VS+OHBbWt1Gl+WJCyg5ahDEOb0ZSrh+p10ZbFLDGrSlg8+2MUn8CVw+EXC8q4JeI7SGxuymA//j+
AUg2tEztj2AsopM+hd91snjvg0zL9mY3ZFu6B6CqRYb8FcddTB993t9Ar0sBgm1xq3pR8vX6vC65
h2PpFrynJulcV3JRCKvsJi9i6xg19457365VCZacw5kzuTwiXNOQvx91GhLlYjCPHo+Vqlb2qI3c
RUb9B5v53Mw8zLPHaaLlRhOa+KBablvQR8XKy25tGNLRN8Gs4Gc63zf1h657beqnVqycFrMDXzq4
pqoq6AKuMXuOMi6HoClDg0JYCs2A4dt3LtjCTTC2N+OUQvfVOMOrcEC1jL4+c3/dBV6ODcM6z0mA
B5bDU+vSMPy2jhanITpIqAKawd6GCY5D97qRl352aURaoClJVeglMRJVhzTdAuD8u+9LC+SEEAqB
HccBfnbVc1w/X//8r6rli9XRbXNOsKjMkhSPIfUALEhE5lELu0Ouim1fKhuvsgnR6+Yh7QEHDgIq
82Jyt1qXfVUmfWWELyNqLEOd6wBbQtX3xTtBNZQ2okHkqFbFncGTYTOGwF2z9NmDj+H6cF+uFuzB
xO2kYEj6q/I9rNOxok+FLY6WuCnKZ89aeXO+HMvl9/VLl7Mh94iF7YljMD7wr+LfwtIOKv7vRiE5
dgDJnNHMo0jpcX8C83z98y/3zTwI13TJBjiWYUuDGFQVFmKTQUwNDNlvm+xdUP6JCZOVoEgFOkAO
IdOodfsSxzqOk08vvD7QHY2mlWoEK8+NxQUh5wrkyzWF+yLPUPCMMX0MQckmnozEDG+63ou+TL7v
vy0Rbf6TpXEM1wQRhI/JUUleW0MD2pHz1HtrPhr9p+tLs+i/Z5+XzlLDbNTOGfg8tDTaK4DDf/B5
4hBdcE5btiPFIgJy7twUaIH2qAHTp/CbpcN/IiqXyo4K3NTk/Xe5PXQrK8CLcGmO9zmivpX/409+
/3++P0/f2W1Z62OmwifB7ENU9Oj+Zs3wxc+XzuJGbfS+mu/87gNgWlM9JMOKuy5tPVvlYBKEtYQv
UshJcEZnz8TWK5y7QjsYRXygSLViZMmJzo1IqwzRkembcIzw3HlVwgizkrpaHANiwY4QHOvCkj5f
ZDB8OxDYHg3njZ4/1OjY/ibo8tdC2BaFO50SEbG5tA3UusjqoXdM3h93xLT5n4yAt6BOFZqsvSPd
iZ5GEhbeduuo0vkZvgvz19Ow/X1PtUn+cspSvLN1aQSQXZmjJghPNeiDbmjOqPZ9DynddStLpx+B
j2OTZ9XIurzYb27KxeuaR8WfKsDKweMA/6vqtw8BvI9/YMsE2QC/F+1Rck6dDn8RgWDFVudUWxdo
9X2oebPmdAcTt24Exum6wZdurLE88HxofFV1hbRXEClDrQWA77Gp4VO9XbtkX7oxnyeZqLsMiaNQ
cgItQJ0jDXJxhHUe+tZZfke7cUHgXh/F/Bk5/joz40rP2BBe8tqZCiIGBZ6CQ2l6KfTOWvZ+CDL9
6Ic6vNpj0oR3U16MP+ngD95d/wGL0yhsAHrsWJZF8sQ6VWAATBUDJa2dmg3brB5XPGPNghRPwMQQ
kDGyjSPinOFtot/93QAkJ/ea/x9ANNGHX2wT9DevW5g96cUanU3RPMCzayUvtMhWJ8sgZxlsk/JG
q3lM34ovNno41y0tThVBkeMCnJ2j1EtLxZjHQdbxVjLdr85doK1AvRfyijg1SRiy8jYZ3xeFvDQi
jeYmvFr1t23zviS3IQ4d6Q3LR4h6hMgC5flwgG+LRr1Ou2lpfnxNe94fjNLlQcjBpLN5pZ1LG8BY
VkHHw+xbJggun37/87pmmbpjWQRh8pby3TJMvZYWjUE9KtEHrfiDn0/yV6cIYHDJybdP3Nd2VHN5
HHvyrhCxrPjzfD9K3gbmRSWGhMmR/LI0O1CQGYmNBsAxJLOTGF+nW+WzayILIqZN2a3l/xeOOQOY
tsN0MWWafBEpVWYmqGu5Rx8p1MI7ZA7sPZ7y+37NVFFfmO9TQhvpkFHHQijOZDpHY9PRIVogyvXb
a85j4lc4ANCKh+TlxikDzSjaXElPafn+21i+vf71hUkSdNDwPnZ1nd4FKaRpQt8z4mzMToZHgg0u
3c9ut2JiYedfmJCumxwmat/sMWHeKNwA1QqkauEIs0xS9mIuW/A6kRbAabKULiVEhaDHuAuAFwvt
GCanWVNLnW6uz9aaLf1yLeCN9sJc7dKTEiDszXC2yhc7eGzW4EhLuYuLQUknvwY/hKI1TXpq829s
qU0dhhujfAxH/95y0ls/MYJNh6jlEMEmBtH/7/ucRUYLSARJxhkCcznOdIAPACRviobGG2jj11Bw
y8M7+77kdahrpnnRVOlJpTPLe6c7D2b5aMIjQZN7E9wVAk2NR+GvACMXHNGCnw1foYZKVCA5Io8T
Z7DAxJwQJJ7F1lY+v+gcMzu0rs7JQLnW4kKp0uoQIZ8i5bGjQdLL3kLccIvixW7wV7IxS0OxeIRb
VAlI9xiSf1S5VtJI73MowCQDP48ZtCvn2sLBwC1KPonwExCpjIGqKiHoYHbYSMEArdFjRcpEEZ+u
76clIzyL5/KAweNZ7jFK1Krru9BITkGHMs02DnfT2pW2ZmKeybMIB4WpaoSFIjm1HeRB/TunflVR
grg+jpevEc06H8f8I86MxCWyA2XKOLxkZzpofOxMmMHWyl9LDnZuZf4VZ1ZKJ4XNaBTJqR/bbR5/
rwcYefVv9E5azsrCLO7Qc1vSCYBqLiw8Ibacqbz1DXWvaHD1+zbkBcUPWtBvGqf9ovsoR7njUUl8
bWVG18YqnRA29MkuAifJaUSsPSZdUzUPRQVlwa2IVg71xcUDJGfDEsuBJz+HkrBMAh1NotMgkLwx
XkMbBEuhaa2YWdqy9n/MyLFbSsFDo0KAIwbomcIA3OgrtfVFVzcJgulFBJQnl9ZDXQnSoNSZs+Fz
Y0Aj6HzV1ZVDbnGyzmzMfz/zQSN1m7hB2fcEYUZoQ214gy9qaxfEwkhslb5Dnm0UQBmMZKUu4c+B
OfzUgSe0IfTLpreoG1/ftGtGpJOBqwIG3yFOTnmO9tv3Qb/Pu+N1EwvlZML0s4FIB0NGRhMgA+FI
0Rws+wH6LeKsWrsJENdyXzn2pzpaCYeWdi4mgeCpTN9LTG6VGLN+UoGfUQk124+5d9/4rzKKlK31
1bI/NeqtokL5sr8+1PnylGL7C7NSaBQlCvp3PmZr4E8wuKPH0Q9bfdz0dIDrN/DIrpwQC57IU4LI
dX6+coNIPhKbbqyRZ49P6OFwRnj9IUJoSVsZ1sKT5cKK5CSNU4T0L1nxifz9TGYl7pA8qNABCiPU
uqev1ydx0SUp69IcQOH1BZiis60KfSIlPmX6T019p+Wv+3wlclgzIa1TBk9RYuaYyKHsCb9F6V4d
vl0fxaIrnI1CWhmwOnWa2Gwsnhy3WvZZRO9d+uWL7ruZfUjQ1vRWDqW1MUmLNIxOF9EwkJxUqGnh
ba5r2Nf6FX9bNCJ4/P5T2pETDIrWdaPnDJyu5qvMO3SUDjP7TwZyZkMaSJrAMdi0E6crXNUQr+a7
TN1eX5ylYfBU5XVBWwU1qnnxzg7wDKILBxBGfBqCpyRDaOq571ZuuqWdCR+DShsgieAXwFs4GPVS
S9v4BFlMG97p5W3evfGG34dOkffVyLIA8eWFL8fbSux3YFy6+AQpStndpurTH8zU2felqy52C9OM
2/n7w4cu+KTkP5xm5X5YXIwzE1KUBS9ab/bRGPNa3UXt6zTc6WsA/TUTUiBl1U2T5GhFntCa8V0N
5e67Jlw7ixeMkOqHKwJqMm5NuTZoWEiEgCahpduBJnlUd4XzqoT56LcXBMlnMi0aXTR0NEgvfTjU
LN8z6/KkNTB+3IrybgxWNuCC6xIH/kJW0DhlymUFdGQLTStoYXWRqYHqMW6SfRV+D8bD9aEs2nGp
pALTn2FY0sIHSl8OeUYLgHCrTYMsvUMXVYZqba18vG5paWkc7kkqMWjn2Lp03lNXhWu6VatTmUEP
HX0Jgd032VrHzFKgQ7/sf8xIZz7abhDqND0D0mamXiiYLXhDoZX2DSSxUEZHJ6Avjc1Yfvi78UlH
Jpqf/TQqU3VKppju1tdIrqPbffcHRgTVYx10L6976dC0S9O38onlqrrhvgv7wzS886rfj0d5Z1Ob
I+diu+SxL09mAR8uzchNdcrfqypZl5OHMOX1ccyTIQVpDpkyKpjs0ZdduuBGDHewce8+Hu9cM9mN
RrkSX6yZkM4boiWjhZeqOmmp/k34w3cd7N31USy4NFU/l1I7VxigU8nXJpTm4A8MaKKMktuqRqtn
LG+Es5Yu+pWOlmbrwo7kWkmigzbkRXVKkni8B2j+vepse2fkqfEQ26F2B1hF34Jis/ej2aO869nO
YyPsH0anmqfSV83bIui7dxMcrahpZsgwliLa95b9Q4F0fGO4o7mrVEiuxZQmcC74PyL4xLaTUN5a
ZSkQCENAtB4cSFM7zlRbPE9qZBwUBCRvC1fx3kL2qsOmGyTv0fcMt+hWIsxgwjvkjXq4NdoSGliI
xzZahbYWpI+oJ0AQextYWXVTBlm/rX1H3I5pOd1knQkv5aD6cIkVxo4iQ77p3DCAfjmu76ZUV7dB
r4n3rkiavZKW9ltwiDWPGrX90JVZi0i51UKyWbn81VXfBEpRQvtaQFHoaP4HF2rEnRBjj1g2bVaA
q+f/6kci2efhPsihQm7ie/ppTCQC3fZNlYsM1mpUG9MG8uHBjkhyoWd9aFWz3hsVqo9jBleTn5Tu
TmuFs7/uYwsHNDvQpbmZ3UJiXLprtLKBZKUM8pOdf+riN/U0bEpeTWuh8poZ6XQeitAq4tTP59sZ
ejs0gQPA7vnN9cH8yqPJnswzhlgJpCIbRrpuRuiTFbwEKicx2beeiPttSdl6m5VZNNPOKgfkJpWd
XiIAq3eQZDr6ANleaGn3jVU1p6hJw1ujgTY/LVU4iAN1ejVYTbyfutJ4alIjQi8FbeNwVME7Gm21
g1c+2eZOPbwbGtM9ZGEPW2AJudpQFl+KJkSFI4sOPSyCe3rHU+RbHBjBXLPcqSbShsVINZgqESpE
qZ5tNZ5MsJ/2J+E14ybL4Oyq0y5YeTrPsyDP0vm5Mp87Z6Gx5WfR5Gbs9zL6kfn7CEkVFdnaor+b
SeevL8nCu5LE6vx2nTkmXoATfbvW1DLyipMOisQaT6XywaDImxjwgboPWrRytyycyhSn6D00oLUn
UpMcoHDFBAOfyE9RRaSpha+jplzZMcsmgGS45A0J0aTZS5FutXxks099OXU3oYgUqGMjZ3d93hat
WCb1SWGzN+XAKarCPAQIThf1XeQ/MFV/93np9hrrwC+QcOXz5pcHN/t6/etLu52yCqVIUNXzo+XS
wYJQU1q1relqRyeH9BlEPmWTVZvcUx7IQa5M1ZI7W/T/z/AHSpTy+0hwxSCURHOxn6Pbpd/G6BM0
aFkiDKs0axWjZWM26K65PedFNkaEmYGeDPQJWXmXJO9Mgn/fpYECCo3aWeMrWoo2uf7/Y232krOd
qjiD7ygW1nrUvwIYo31l1zifoB/xrecy/eSryEunX66v3tKWpXI0vz/mxZMRtlrQ123Tw4cnsmMb
dXdVm6K+pmyb4Raq1xTty+v25g0jH0dnV5AcD46ebk/a6GWnevL3yvgweKA01pqTV4zIsIzGr5pW
GTAS1Oor4Ud3SJs/lh7cjdcHI/kHbGnw/GmAIkCs02wtH0BhUE3mmLrZqYjeQO8vCn8HXwjpgU9l
scayMgfKZxP3wpa0iavBM0JVZUzj8Cnzf7qkwgFOoEaSbZMUfdZXKKleH520sX9ZdGjWoZ3G4D8M
yR9FC9trifzoCZ3rBu76/DVU0ogSXrciOeBsRajQC4Iqnp8Hcla81dBF45rOTsK4N+freV9/HF1g
R7dl//26KbmV+4UtaUR+YyZwQmIr78t9wkOknU6C+khk/5hKaEwVXnmoAPXfXfd5iNEhqVcGOxuQ
FpEHl+0arqpzYKrzlJ9tcd/LUxetXUKWexsS5uz2+gAXVuzi89KF6Bo88o0xzk9q8RCWKBAcFP8e
XOR1K9Lu+mcWzwYheSItUdz9PVbK9N4PdpO4a8XKqbQwEC4SnE/AxUP9Sno1JgNCFEj7ZaevSf65
8yGdJ6Pg766PQ9NfrgZoJgIHoFsL4QoAjlHUBlsq/mJvfkAAHtpHJ7mHfaNV7kX7GhHCwH1/3ejC
kXFuU04qIXxopF3mZCfbb/dIPseFu/fRRUjyZ89diY8WFurClnQzR56rT0bA8eSgIdLHNgzf5VYb
P/7BiAjABFqpNMWZkjtkk42QiMmm0t33dbpD3EPp3G1roqy4Vkn4VeyT9g9gOMMlViKbAP3p5f5B
zdvu1YYRwQ5tv0pO8Y1xY/00m12yfVuKt6Ck9137LjDvBiSDQ5Kzg9iHyRs3f4QLN/Rg7X+TjG+i
4a4Mb67PwoudbZNCUXGjGVE7/3v5y4akbBQlcPUnSMM+Vvo7ZN5//p0F6fBq/m3ByE+Ze/zLr0sz
26FHowYRv7/SkM6Mdwr0yNd/vyXvNmmG5r+fnX2VZ6HJQnr9yUZTJ98gnZqYr+K1Pb1oBWlWOgk5
XmlbuLTSaSW84HViPKEjgIinmd3qXre3OkTe2/6boiOS69cnGlg+a+hgDWb5jI7I0Y8S4AbQ2Hcp
pOiQmh+uj/2ld1gU4al/0bJMCUxm7YhzbwCuVgTPrfvBst5Fv5eempN3F5+XBi2muIl71I6eK2tv
pTft795a9q8uaMDbqk5jrRzhl3FYQLhiolQy3bbDIRpWPGNhdkh48cQCz6yyqaVrK8wQR/AUzXtC
LibbWM4f/Hwd2A8XCv1q8NteugR6y1phq7X9VNWP1at8reK+9OuBStI4gYPPFH6Xn4+FAdJ8HLyn
1r8fb6rh99cWqBpnHtSTgpNPugq1IjeLCCzKs0WxW2fj/PbGBwrn6A7vaIClhiF93wgECquKrTyF
Chok+dtSWQFwLM3PmQEhYaSH1tJGchtILKKl4B+yfCVMnef34k7AO6k1aC4dE5b1gqQRkVjQa03u
P7st7FmbEU2Mtc7UpSFAfGNRb4AaFwnNyyUu1AKseoFKZO1/dx/1Zq3o9/LQgsgKSCKYN4ipX7Q5
mkrTKCOyUM+cQKN/E5cbY7p19ZVwYGEUF1akfaApY9VUhhE+h9m+GdGJ+P19dvF96QqEZTrJ647v
NxXVuDskTn77EL34vrQK/HJC21CEz+N7O7hxypUzemERuC5mKD8VZMJo6RANTcdrIHFJnvNsp1ub
5BUvLCVcef6+CP9wUdIkMLcL2DIxdOlJdVkliNlhRKXD3UMLKHtAQbSCKnWN9mRhW7Aj6COCO5iW
d/lYSsO2AGPU1s+p85p3Iip/wl1JLc4/Vtp5FybmGT270cs8iDjVy/o5Rpr5ZshQtXL8sXxEJUE9
unH7XNdm+NYSXYymSoo4y3V/WDLP+wCSMwrlAkT8pXl0zoIqzvQKVSnf3lZTlW8txTdfF7rdvIkK
sz2oUxghZKmadzVR9+9l1X5VzM7NS6PPSBer4Jmr55ty+BivVThnb5PnVvAPz2+XHLcMBDLLwRyR
lq6eB+19NT2XzXbUEKDu7lyH5LJ/d30ql5yFrC2FaJcujBfUwE5Q+cgEOtVzm6C0jOBYaf4wirUM
14Lzw95Gl4w+h0G0zVwuWNJkuePkZvXsVQ9eF+6G9Efflxuy5aiqXB/QwlkHeR+CfUA1oDKQZR5Q
zytLpx+qZ1KFT5Xl3/emsXKvLc0ZLdGAA35RS8kFuyoLh8mJquoZHd7uyXMDHbqRBvxUpKgrV9yS
M1BBZTi/ktAyJYOPDhAlsrx5Rj4539jGRyTcb3urRpoJid3E1t6Q7Npfn0FtaQrhgteJo38diNJq
GX7WIqGM0RTRvE3RWzcBGlfJz0kPbnzsd233oY/aYz/dhJ2714oQpLu4KRv76fovWZrosx/yK296
dsw0ZV8FaLs0z03YbqzuNMKDnq9V3JcOk3Mj0lu5bIsaQsaqeW6b3aS8oTRq2kjAGRtPfY4C5L4/
Xh/U4uwa8377Ra0lN7qHcWzGtI81zyrKkXMxyvNWrpo1C9L5ZGdepwk4r56rElWlCdjPZvBWtpmc
s/51CEKsBtpj7lp9AflwbVfthTnWz7VyRNMxR4gy1I5u+Ukzslvh3dZhsdHqtbz84mKdWZ33y5lH
eHadZtk41c8JVDV9d5eJ915/r053cY+yVJtsSuQNr6+XjED9Z6RUmggMYKh5QQPpIdDt1mHQPGdJ
vVO1u7T/FHhHOrBKf58Gd10Im5byA5nvlVtucRnP7M5/PxurH46jVvghdgPxBuGvDx61letjW9xg
FpkbFWQb1H/STg/ypu6VwqufDd4v1mMaHMC2XjfxMvUKvoRIxMFN5mKDnOb1HKTNQ06U5ybtkOJy
t5F7suqj3j5orr3V6p+5/VXz3yjdu6B4nf62bgrWIb6HBZBSKGXVeQbOJzFV3Kk02AvjsFPbLerz
14e3tEjn35f2mhONfegLvo9QMRqMol15BC5dAOffl17IqCXGSaxFnE4jmWsvQk+yFH65KW2t2aaz
9G+QjMGzMsEM+Xcjk7aaCPoS/WxGlk8Th0j3v6Rd2ZKkOLL9IswAAYJXCCIi16pMMrK66kXWtTT7
vgm+/h7q3pmKENyQRXZbj9mMpQ0eLrlcLl/OcXPZ/OSyNmKkg43BuwdZcRuFvcu90SYbxzmvYBnW
0bHe7RYhzkus/bxVjwXe4zdkze9asaBH0sEupsRoA22vkGGX6ePuuoD1IVoEYNgCTUgbleKZhugL
qgcI4OADPOhq4yLu/YCMJakFbliEa4bgC4wx46kehW0wFoc69TP9MMoQvde7ATXwSEHQiXf1CoDF
CTkbDAUiSiDGdzs1xG3op6kkdlqfl0spwnnJdU6a3lCaIDf+SsgnJ/evL9T6gsD3HQJf878rJZz3
nhOEz5WJC6L+C1U6RC8HsGWC9f0xb49T/WwD5+y6xK3tR6CE3mA07Tor+AGUQ4CErtttMIHrXSF7
OoKLbZBc6RIh4rSNNhDeThltg6j6NJsHZ9i12ut1PdaeBs/FJZ+IlBZaA8VcHEuSGtR8OO8x8vid
bzbeAIa3ZDdiMqaSeLVtdf7IEs6kyu0oa5ocEUp3oDoKSXtpZ8X6yXGpjuBckgTYSFad4facOi/p
wGZLUUgydVfvHBfjgJIDuhElXMizxGRXPOjhrGP5ovCVwVvGyr1ahW6roZJ/pLBEJXuo+T3XJAdq
69iebZvYRZywmuMfhJNEe0Rnlx7uDOfQyUi0ZFL0S1c9mH0DumJIQbTHk69h8hg1r7iLrpugxCws
IY9UdXrcOyGkRAo4VnfE9mxZ0/WW/zlfLsGRcqs27RowHYFt7PXRbWVdKrLvLyqexRtNz7uZtTVU
4F8481RVUoLd/P7SeLBM0GOYWXitlKVRqgCR7wK0JXkR8G7an9f3YFOADhCuBVIHrlQIOJQkIio6
m5E9Sr5E+6R6/8DnyTLeAJjOdWNNw9WkH0atDQzuktrTJU5s89effX75+9nyGyh72jPH51Vd8ZGJ
7PP99d+/eRBASo1KN25LuP1LAWDMJhNY75uAJuV9Mb83yD0h2+D3jSw233RgS4beQQJAX+Hs97Za
K82M+1gbwfpphXvNKjO3WToZux5M69l8vK7axpNuSRhCLZCc6ojIBJeZdgnS3ZbRBENm3k3G6CXT
gIHYA6H3KX0ac6zooLhUkcjdXFKUN5B7XZ4i4pwnBSVx2DNk88YUCNqa7RrDc5F/tc276/pteZel
NIgkLOB9V6U4ICHHk1XkSFqmeOkbzI9T/S7lhkTMlgliOgG9LUsf5KpmpthmD3500gUWBRKjOY+H
LJ5l+G9bxnEuRPDHAOkYOiUzuqBGUrDX9xjpc9v6awkidlnf1sYDDsHUmUKCV27Qct03CYWs4nPE
3sYWVLmYk1ULV1EDlT4i/dPhf2eqO8xsF+eSC257PR00Wi0ZvVWNUB9QWx1Qmw5MEOfObf9ksOHr
dcvYEkE0FPEACY7BafGRSNpSS0mb9wHSeu5nIJBKgoMtCz///vL3M68UjTEzWgPfpwSwRNaMPsJn
2vsFOVzXY8vC0YuGRwICYECeCzuV1dQGwXnZBwDeO85J6OUzXqX9uL8uZlMd4CAvvF/oxhSrwurU
2ib6/6GOpbuhtQfysK4D00NWfd6ISOGHUJehuOs0NPxeLtswchKGkcqD0qg8qxv9Wbsb6zsaP+vN
rpbFpBtGAKwLTH0hUY1RbRFOQ0n4CFD0bgqs8GfnNcXfNy+ahlYZfcG4wHNUTOs3YEkfzIhyOO7d
MO7n/K6bD3Cn16X8bhi+fFOj5okHHIax0EIFVN3LNcvVnmbKMGPNlMYl4Qn8XLvCfMWArEGf9XBv
lpGHrju3SqhXThjIbFTPAFt0+2wZO4JG9Ou/Z8NU0NpsLNlyRCxAhL/8OaWhllbdxVPQg69g9tMR
LRb3ybfrQjZ37kyIcCerqTFoo5pMcFC5eyrnDzy+L5QQ1jQekHYxw2IKQLk+hh6qIySTnFzZOgmm
PlXoUBxIDhWSH07i2Y+K6cWDrNosW6jl72d+KOHKNNcWdiNqj2B1iNuX6xsh00IIfo2Oa2EH5rEg
6e9Bsc2Gp9l5dKj/76Qsv+JMC2tKCU3idApi88GKFA/A6W7u3Buy2sv2auG0ImQwAdwgaFOiL39S
o3IKWnunUU+/vXEMR3XBNv6/7wt6oKdBi+0RZqXNe06OSSZ5KmzcBhffX2KIs3VimZ2j6aCZgnD2
mbavB7e6EZQcJxoqmOgfAbcdmniosETEDvMs6hkPrMkllQ++aCliweYunIkQVqkmDehX83AK8ubZ
Gr35Rgy6lQrCKkUNSc1ohApO79Fhh3N33Vq3dgF9rAQciRiTWM0qqRy1wgFY1oFpvSbqj6ka3EQ2
DrP8RtHpm4vfx60FBh9dWKNpMnnB40oN0NTqKnoQglcuSY6U3scD31/XZ2s/TGw1WraWcrGYztfa
KsrLsVPxLHloVcUDe6Lkzth6h+CBSNH2hCIkxcT9peE26szLEG+UIDTKw4RTXqQaxuU64iU0/kST
+QD+hO99bN7PiayhbivmgF4LXwVwqFfNE51pdmGN7obAaZcubTu510EBauwd5oM24/alBNkgIkOQ
+iC2FU5PHo8TZiNDPegNddejV7FJdtclLBsvGsa5BMEw2rkbWEUhYRx34XOy5/8APfK6iC37Rk0f
AB+wPNi5cHMBCC+frdLQAjXfUeYV6TGR0RdvmZyNBylKcChS4Ul8aQ+UMYPPZjQHpa64eYraN5Uo
sSkBtoxyN1hgVwyJSqJU0ZyXc9DZsRt1ifvz9kVC9clE4gBhELS41GDSMtIZKmJLs0t8LX9iieIr
N7MvwhmfC1mUPPP3MVuy1F01BTNzwTei6/51JbYW6fz7wjZ02TQntQMlSHjoVI+bu+vf3zLW8+8L
xppNOjOTAveVg+eRBoY7cFx0Zu5X5OZ2uGWh0PCFaiSeMeLkE9EZq8d0mII0mTEW2eJk364KknPo
G9Q0lLVWmRTEWJyOZByRhkr3Wqk+ESArZ9z00ZoieR5vPc8xoWMYwOrE+3WVPsnzCGD5pB4Dztpi
pzpcc8tyNFyjsFW/0HMMTg9661Gl6fa1UTkvfcvrNyC8K0eOfLg3DSofJJ5tYysvfpOwlZOpohem
w2+qMcbd5T8H5bXWn21V8qbauiku5AiXd8wxua1qzRiQvHB5+qImpxDQkrz6XNsvg+KP3QnkkBLl
1tMjlIK1G10P6AdFaCgGhqaG3CvYWIYgJYZLHZQUGxf84LT2K36gIfCiEsdTizdj/twQGQDgxl2v
owyIDCTAYPEjBFeiONnoKDbtA835O9GAilY/FbZflA/MlBRpNjcRkx0ozSKuQHhx6U9aoPNh2qEY
gln/J7Nbd+mJqSYgDlc399MtMERAvloqj4AXE+77JGvn3tT6IRgbYJC60SxxXItjEm5BNNjiegIe
xMIEJyhCSa3YJedj0DcAdyPGYdYaryGycvaWGLCz4KlgIv2yCh1UMuVlbdQ8iPMd5stb41WTAanK
RAjnqmniFNNDEAGoxFj1FO0e9C/XvbBMhHCkSKJPLZ8hgij7KX7AIJwmM+GNiwRpEHjFJeELyDNh
v6N8LicHUgLjkKg7+0YI4yWiP//8b6dxdg9GOi0qleDz47ttPHfp7c+qi88L2QbD6nLO4ENxl/uJ
8lBQrxhvz4hfiNAvT54KtEAMfGIPwneA3s2AuutdwN1c32jJLoinYp67wmmjhgc93Y0JRqqTX/9O
wPIDzvYh1qJ2oMt5MPg35XtW/POBzy9N80jZob9H/P1RVxl2W+JUK4Wb9RjlZB9Il6AM/keCoIBu
APOkLSAhrjz9jsgISjc3AGB/GPFAuwWSjpfrk0+6UcxROwbVXHtqDFj3/fUV2roq0An7HwFUOGe1
nQ22wXA72vQ5yzyO7pdwzncKd0tb0hD+e7VFH2sBcBtjQsBLWGEBlBxYE3M39UHWBJrph8MdSU5O
dRj0x44SQCYewrjGjLQ/Yvg2oe/XNd14tS0BEJwv5tjRpCdoWoWkKBs9rgM9m1xnqEG213uLm4wi
cCQjayDbu42lRUYTHmwBWQU5quAlrSnp8AenCrS8dFt2BGGHAlbNpo7c1JINSi+/XljbC2GL9mcH
qbYJC3NiV4GBd31Z3A/9XmlfwuxnGp1oSlyLE+/29TxXT1jPDCFOH8WsCliR/dUCXQEgr/uune6J
Ybm1Mrn6PAbXRW6cBuSPlm5+CnR4TSxsx61TO1zVqgBgXtPPUvL15WJcLeHZ14WzRgZFL3qKrw+f
Mv4+0TstPTjF6boKWz0gFzoIgUY7OoXREEiZpuOYgjI3/tKG8a53/mnQQ+04rsIPrL1vDRmjsmzx
BE9lNtzOLQ7BFWbZker7wJV6odgSNJxZoNK2dT5jmC5A00GXu6Gs0rMRdIDRGHEtogK4QzETwqJ8
6FBVLwPT/hrXj7p936Tfr2/O1hItHL1L4wQmY4hQici6gcYkyqoge1TmHcCh/t3nhahApQmGlKa8
CtTJHYa/BlBAf0CAiZEGFHUczBwuFn62Bf2oaoaikDKYjGen/cwaSyJgy6XZmDZE5IEkCN7GlwKK
qSUDGCaaIC7LBx4n+w5g/KlZuWFr+3o1Sh7hWydy6TVwgBqEhg3RgyI3XXRdhDmNwX5VSublZbbr
1eBGCNIlGAQ0HPI6OnobMOEiWG4WK1VYtUUdxP8ATKD9gdGu6/uycfVg6hsXwW9krRXEIjJss9LN
WR1kSQpYb8W4L8fUT/p+Pzrarqk6DGDdDCYBpc5lCsc9BXGEw+y8BjbML6Youyj8QGryQoKwbLlG
WaGP0KqamGvn+9SWzQxumNuFBMGe89Eu+6SGDmnTulG87wdXbQ4YGKDWl+s7tOFcwF8O+EvQ8WE8
XBw+am2F8pGFdWDywO6ABuP2Mq70rUTEuQwR3AHIkPWYGLgwm/auayPPVE6Z07uO9dlgn/Lhc1KD
t1V2S2+4NKDQ4NVsQzskf4RbWi0HK52pjrjA3jH7QLrd9YWTfF9sOo07HQ6twfcz+8kgu5b/uv79
DRdw/vsdweNEQ9xoVmhUQdQtBSrd3qXpIxbr30nRL/1aGA3lGMYEUnKvje4Mfcc6oPtJkiWytRKu
/lRX6qy3ocswdH/VpHxkVSJ5FcpELH8/uwFQva3/d7mqyG9RHu4kV5hsO4QzHytWa5QECzW3qBv5
Sn0fKu4sO40yLYRzzxjr1FqFFBoe8szTq9317ZZ9X4jM+7LX1SJcQiE8PTFhCAo9jpvs/bqUTe/1
5+iJXOBNW80W+LqrIK29QX3UMUSv7pPkM+AsrwsSicB+X2Bnh1xsSynRT0JIjkPooDoUhwAZnLPM
tbUO2Mqx4ac2q/w51Q9MTe9spXd1p/2SxeqxVsrHcQh1b4jo1+u/6bqhoEtUMMRSA05GgSUucz8q
vK59TL9i/PG6kK0s65l3ABvapZS5zmM1S3GiWA+uDgQ/mcuqsN+lbTy6UZXNLsK91xSb7ccRSBPt
2OZuD8hFN8QssmQbtq0KZU+wumiYjRCsSosspx5rvPdYs0/LvSLrr956P0PbPwKEN55TVdqMGL4K
EtK80rTzY0M52IDFqFvNN/TkqBjOfuDm/Qgt9cjZI4d5aGr15fqqb2/tn58hXCmzms6oJuMeK/tH
CgqzvCIuOprxgKaS/d0+Qf+VJPbLFxEZLbOBpNl4n6OHUv1cRMcyfJBOaG1e/39WVnxYOpQ1fT9g
ZQd9B3yFFiCrMjLA7ev/TIZwx6QsHQsGQragLie0QJys8rnOn2P1yageG/Uwht+naPKvb5VMr8Vk
z66DULe7Cgke3P7OI2mfcxuP8w9dnX/2SLgRaFdberOIUIjma03/Ylrh3VS2+2ak++va/D/H/Y+s
xTLP1JnDCa0StYlrOnru9J+5caL0fWSNq3bAu6t+DPrJmb5l5gFQMhJTlBi9JRxu2oZDNhBYSKsd
2m6vOqeC+Wkv0XBzv0B/CrIuYEoiZLtUUMnAzF50M/aLtl78gheCJ7n6lsMpJDlQhf8jQdDDZqae
5CGuCrO5c/qjUXpm9ZYqgEb2Q+1haiWVx02feCZOcFlkaJzeoiPuQMudQEJ5+wDi0lTwRx3BF1VZ
GgJPGAtWp4cvncyjSxZLzAeg+SJVJw2LFWk7JLWaz3H4i8UuLR9D7yOdHueqiKyKGY0HjSyqmHqE
WbTQjSR+W2JcRHBAdaYZrQWw7UDJ9n2IVulPfLi7fkIl2y32MKTZwKOkx4KVzeS+DgmXnMJtFQxk
EAEdYq3mhCs9T/jk4L4nzZENg9vbh1CKtb6txB8hy9/PvIzJS4dk3RLjNscp+TyaH4nRwav8HyUE
jzloedsXJb4/mXszvss/MKQJQ/rzfcGJtJg2xB2NRdLal1S5p9FXPTzQXMajK9sLwZNQB7UCO12W
CbjR5qGwEFNJtnvz/jfB0AkIF4IGYcFiGepogABByt7mvjL+kxYHM8E8EP1WImy/brmb/v1MlPA2
G1CZjUcTCYAwOU7Gl274q8ewfkslT8DtRfujkWBbBQWkLs0R0bThX1bpKdZDmkruENmiCealA2Q8
LSyEoWP3WNs+WvtdI7pnre1Zzoc8yh9tBEub6gKQW7+zJo6b1SjbeFJYp819WZglDQ3/rAZy8rFS
OJ43cPB1ugvJo108lfWT1UswVLbOPAYeTBQV0OuzGsjhFOScPWiSAzPyAWKnyvZ9M/o7FyCYMnVm
J0sYLsK+eUzz7315yGjvxsNrR1/M9gcFU2M5SJTaWrtzmYJN16Bq4LE9VIFl7ovCZelep37efLl+
crbs7VyKYNKo8kSp1kMzXflST4ckR0/3PtZ2swwlQqaOYNh5ZyVNm7V4tTssyLvxvq6bfQZqdxds
vpKodolLxDDpXCnBsintzbzsoBQoIaLUY+n9zH2d70b1s62fri+gTK9lgc/uG42HaKYYoJem76YY
DczHmT+lXNJAs+V5zjUSIrGiV1syZbBwjGbRakcmJFE/kBwyMIyDDh2Mh69YJbVa5U5q40boLevR
rKpXzR4PMSJLYEt9oHvMPJMl5h3LnoVcW6Kl5i48quhoTtxJUn3Y9gn/VUdMPSrAkNHzHikMOz9o
3TNYQ67vu+z7gkvowzibp2RJkQDkR63/bptQsiEyCYIDmHnH+ySCBBqQ2dW+/rvfLxz8Hl1S6HxA
PJmXB6v1i49cyedbLJz3Pg/T0AoXcwJ9Y/9upZ+b6nssY8DYPhd/dlk46WZk9YluqVUQlp/z9F2N
X5XB/3cLJRzweKIULas4enzah8STVcU303/nCyUcbVNl6eAwbHOfprs6iXdh+h6hxbGoHsA+bvB8
j7Zj16bfDTA56U+R84uQfW7KnsgyaxPeYmUL+Asa4kj26Kjowr3aBNfXcdtR/mer0BR26SjDqupJ
uDxgdA3Etcc43/Pok5a8X5dyXQ30q19KYQjP5jKHFIKXHjmSSRICyr4vHHvNisesqfBG0msMRtxl
sk7JTYMm6CxGHyO1LTGXhUkiy86qBs+8fECzK3FByPqdVTL6s001zsQIapSxpk8Wwa3VNp+b+AsD
Ov8H9uFMgOC84klPaiCAII6tcFd1v6zyr38nYNHw7N6d7W7sBg4Ncr7TZqC6S7zvprkC+kx10OON
8WjBfw1agmYoAL6g/8dLGjezDpriZ6MkBpdJWf5+poWu2Mh1t8tFiLEErvmj+bVEyJ9RWSVRJkjw
Ys5QxEPEsFxhyN02fDOKtwGondP4/oFtQfhggD4D/4rFjGnsUjoncPuzgj5iA/aL9qnrIjaPyH9F
oFnics3KVM1iNsPnqw5SO+7MvjSyZP3m8TgTIXiRnA4MyIs45eaPGWAMv64rIPu6cPgYBR0Mn/DE
78JXtMqlEkcr+7xw9BqlMWq9wBYo9FAQYKRL1n/TlM4WRzh5rCN6E1PYbGEd7H359YXIKkOyHRbO
XlgNeW0tZWkz86bkGdXcUnYbbS8SwLwogJlBbyQYkTp1aCEyoQQq0yAXS6UFg00dcABsx0BbOnz5
pZXWCEDzDLTWwZQnLqhWXGt8iK3nMdL2WgxW7XjYaeUr7b7P5n3KHivM9YEcCr2Pkt2S/Q7hXidj
V2ftUOF3sM9Tt7fAwCIziK21tAEkuiDg6/pq2qZIWFeYw5ij0Uc7OlmxM9pf10/MlhLnEoQTU7I5
B/HakAcz+Scsn0GkSgBOcaMMG0k39JXraCdaiH+EY2NmTB+HqS1PaaXEx6gMrQdke+hdNVmO5G7R
ls2/eKD+lmU6yIuhe3fVCslTQJxl5VyecpCpJQmGergH3JJdnx/79rHPiAvCa68FtWLZpa+gtYiz
6qjFxaORVi6jutfGKbrTVckSrJIB+FkWog50F5EFYEJYgibrwUxaDfUpbKlLLNAmJm8lGnu15Fdn
S160Ky8iyBK8SDY0dk1zXp9s+0sE7vWMlF6U6G4sZXJaGY8gafn72R07qVZa16jtnkDG609R4sJU
wWkpi3g2Fw+cmqj8YG5nhXUIl56bfVnXp8T4CSpJL9c+xWHoTrOyK0oZv83qyEEnjGPDTC38t1Uz
dk1ZEgOnqDoBnvvd7OKHIY0kRioTIZw5QBZbhoLiz4l15fdUsY89Y5I8zYYIgL6AGBn/wYzs76fR
2c4Y01CbSl5Upy4Fg+IXu2glOmwY2YWA5e9nAlBw0DUlKauTnoDtdLyH19jz0fFN2Z27Lm4CLOVc
FSG+ClF0wOROig2ZP5laBOTTzgXeiJs17W4uQf2n7ZOu25EsOvRO4qbNraU6gJqAI1czgWuCf8UJ
q9os6VBGY3kic3EXQdlelbx8Nux7aXi3AR6I/lFgY1+uJc0rzZyaqDpxDjL5ROcuA0XmAGYcN29N
5pZtKpG4YR7LsLtmICeFTg8R6NtWQBSbMEgsFB039Hcui763BID4YaHoXoaPxTE/OqAQk5hmeeq7
b1NU+4MjQ6TaMEDw/mGaHpNp6E0VF61Lh67EcHN5MvHcVV/cnRa/X7+2lvtbuEogwQGWBIjW1nBl
mQkIfl6q5SkGO51Rj64V/yjM9qHLuKeNlqfZPpfRQm1r9Uem4BpS3pEMg1+4KjmGP43XTn2LtcIz
+eG6bptyFuQJWBxFKLX8/ez45kPVA1mhh1Gj9Wnkc+OHCVrjxooOXg4wS8n1t3FROJiuXbqVMfeJ
OZdLcVHbZxmQA9PTPNYot2T+iI6kWr0ZoBCgYYg5cVaBxamiEHopRunTQnGYkyxcVtOulA0pbhn1
+eeFzdHDaO4B0p+cqqwpPjWmUd1TS5reW6/V76ZrUMsszfwrhKhmynUF3f7RqRujvRIVPhhQ/EaT
oaKuAyWMi1qYwzWA8w/kOmFLGsJLkP/w7oT5r11CjlP6jUb3pvmgOvsi+37d3NYrB2dgotl2gb4A
LIXgw1sr72crRAQ4TaHXo+f6ZoYQG1xOYJpFXsRGN7nYqj7Qsu/HWanQ52LszfG9zB4TA1hD8zc6
3preFUQJR4ePcdU1Fa1OueWC1hS01DevlYa+RFDroeca0F3CbRCSDHhq6IY9JTkb3YXb1G2b4ubr
G1YDSBW4ZhsBgggPBrNKpk7t+hO4c9RqbzWYZ/dsGfzdxrZjTGGJejHZi6hGeCG1aC3UwPYcnRgb
9eeGF7lv2nElmZ9bS6FIJaHPE8EOAAPEbjgTj7C5YTV7A4GpuQOnQtMau1v35FKE4FhsNVJGDWA9
b2b0mvOgPf67zwuOhSnpVHfAcXyrflttlt4844T3I8ZFnKWCu1SMhcNuFGY+8K6239hQ+9Nz2Br+
zRpcCBAOhUWATNqEjf022zBXGxSCt9ZsBQ0ED9IsSEp4bdhvvGx36NZxfzg54qT5ZhhdxHr68tYA
g4xmYST98gqJ01GdisrOT8X0MBVR6pIJ+W79dpu9FCMY1MTHcgLeUX7SD3XEd4YqAwRZHwp0yWFs
BwlWPDiRKbnUg0y6Ojejk54w/Ovax0EdJW5qfU0tApZMJE44Aj1xx03GUtIr6cnMPmFoK9G+xX1w
3aiWT1wGYLgvAKkN5MplSEO8zotWK/PUHlLsRYfxV680vC7yKyeVOMONtbqQIxy/RGPZBDaa9MRM
x63+jhMZ4qhMgLAZdkrbqp0goOJ4J3PD0+Jba7KAkjSQ81iYqwjCYWE30rAmkzZY4xuQxPBU3tmz
Jjnhq/2GBFNdZsWXC2NFQ5TbTsntbORvRr/rwl1I/bGRBKWrZboUIZ49vLSSwkogQkNh7pMjAx9Y
mZPweeHMJR2joT3i80y77/9hCSYBqvvy5hmKRQo8LCJRYByviPUyM80tEFvwt/heUUEgi+n6G08F
BCzPUFQ24alWU3lcnds2JvPwNr0M1t3ATmz60svoGdfjuLgp4KIwV7qMfK7mowqIZ5Y96gAgwI0x
mg/5UHugrP08951vAd9YUdjemIx/SoxqqYrswl3Xbn/LN5EvA+7Igit16b+Keg4Tu851oHVkbmVq
O0KO2TR5KOF5o3FfRU/D9Bh3IZh5DwyYnDw+Wt1rL/PTa5tZlgGrbf5mRhAfLlkd4QGYDHpAy9Dr
AOncRtmOYt6u4LfGAIvCGh6cYOrFcostojVmEtSonvTA/KIOR9W8NYshfH45e2cPvnnUwINR4fNk
5D7a6qNOxgS4bTKwF6BDqUj3iujnZq20tl2b0GDEA28s3RJj3Cz2DQezCT5ahStrX4zUraTzEGvf
hLU7k7y8dc6UY/OYkmw29KBV75v5aQwf7Pjl+qlb+yaIwDsZ6ulAwRGVw7Bl3ZeRrgdx6w7US+fd
9e9vGJqu4kjjtgMIId6xlyoAtISFFUJ2FDX8rj5mD20N5gPJRbexTsBpRm4TKiygecKhMphCopgU
RqA0412sDI8x4U91Pe+v67JKnCwI+5iztvG2ADeSGPanTaR2mtoYaBL72ht3JvmnwzgMcz61+j6r
0ZCkygaJN3YH/VUa5pRxTDFlJChWd3NROAUxgzKOvEZ/4bUkn7qxPchl6XAFeGeigiFY2NzQhtcs
soI2ehmH2S2/NWjprMy36yu3oQf87YJ0bABFUTMEPUwyU1pmihkMzl5XPCLRQvZ5QYtUd2okbfH5
Vn0xkX1JZ0npYUsAKMZRoAaaCNBZhSu2qZ24URkzA6sp3Z80lVUCNgx4yfipYExfiiniPqcOG5qi
z6wg5acmZsBr0HYOvTmWAnGABhMG7zEm+kWSOSefUacquRWo6KR3Si8Lf968yxTRAQxKBfcxsDov
z/qkF7HGx5oGhrbvo50hA0Te2AXkQLD6qrNQA4gYUYWujiRCKi/IMYuDsqKf+LcqAKRvzArBiUAI
duNSAat36owDATQgbNcWXp3dfFldfH8VCDJcVBnSCYGqPXS/slLin9aHGZxZaD5ZzjH4ZImw/oUz
trSzNBaMeezWzvzs8PaZDt+ojNhmba6Xgpa/n91LRmNHA9DZWZCEfnmvcF9GV7ulyQLurgPslawR
V7lOoyGsMzSdOIWnJV8t4xQOrtaqkotjbVFIRUEGnhgAt1hB9nQYntYSowrfZsMr2ENkBDcbFL6P
ipsOVhbgSgoLlVVcr9u+C9+QGEyHYyIDBdv6/YiqkMRBHgQHWzBYe8QilSQO35SxeDU7fp8CWFIS
l0tkiEZbACMnbEFo9zZhnnZU9w6V2e1aAjrT8Z63qYlTjbD40pycPHGUwtHsoNuh97qTWevi/S+e
28gSnH9+MbYzayV6XERIitjBlPqjzj2Sqx7pnztCPUY0L7z9uQd5iEbAoY54dwW+2YVxVQ967ABy
2d5bnbOX+PH16bv8vqCP5cxZW1QM+sygy9mx/km9/b67FCHe11OWEy2FCN3aK51b6XfXz8Xy/xe3
ZIGlXoDIiLW6T9nM23CmqRLoMwflAOLO8miHx5E9Oyy8OcJFnuhMlpAF4XGaNXyCLLt9RVbYKeKb
DwiG/vE4NsGPBFZekf6H0YE6lWKywH5PAM+vRjdjIyLm/P1aQyvnBrynGhrgO6EdC9r70nD8mYz+
9e3YOCEXApYDenZCGjRVtA1rWaAl6SHs6T04Y8x81+g7S++OjNj76/I2LPhCnnDgLYVnmZVCocxU
f0Zpf4yj/Dhl2a/rYjb8CiizLZSfDdB7ASfpUq2e10UT51AryV6AvmFJUrebnwcPCd41sOQVQHSS
GzF6BSoG5oSvBYbvi5vLfth3NBcBeQlkpYiqhKhzjLW2tuyCBc2ARql9rd8c1WJ5QLSJOgZgd1ap
r9jop95qHTMgzW7QvCzbXV//rW3GS2lJOAPrfpXnHEr0HYSVZQRZWDynRvaok/4Q1s6tRf/lSXYm
RjzgUVOOPZ6HwNnZqT9U2VDiYiWCr7r4vJDkNAEyDoRDxwgKQDLWcerNNPFCExeVDEBwc72AGABv
ZaNAKhb7OqBFJWWSmJhJnL+rqfPUYjCoS5LD9W3ZslvU+vDoxksWXRmCcx+qrqfAurYCbei8ttyP
Gf3IxjvIcC2FmaU97PLgAbcirgCvBMOaZ5Dy1MAS9SeZE9lU40yIoIah5pkxDhACPGaUZl7y+Nb6
22JXZwKEV2WVFHYahhDQTzmmKRL3A4HChQAhelPbEsMbyzIBSWznPFHn9veMATsCLvVSnUbWVvCz
apklRsQoCUg5342x4s+V5OW9YbIXEoSd1o2hZwuBUsCUL1PrN9nxdlOCcyXwUoDp09BGJJhSmVW6
2sVWEDJ+p4BMoOS1qw/7m48E2BYMDFGgjxEIA4It6W28YHozK6iiR+MTuOZu/zwyoKB0ACIXqg1C
8S23WsYHvbCCMXm3Pynkywc+jxZC5HGW5mHxnohKrSzGHnaEdDH5Fk/fr39+wwFSDa2dYOzG03LV
4xkSJ8/mSlEC65tlDp6WWV5lTl7pyMrq66FZNInpGq7rBYIf/VvCOpUazebZ7JVAjWdfHf2ieFDr
55gfYi31KNmpSIjbpeT62DDh36jpSFI7IBChgtBZb1SlTmcnGMMvtWX6RlUds/DmhyAaxhC7/UeI
cJWHRAX12iKkMD+V++zm1lhgBWPh0BG5YLKv7HciqhLNQNsNaAouvL55SiPVb4f8CYCukifzchSE
6xC9D2jlQYsNxZi2cFTSsUnnuGdOMGNenjrfLeuVZXfkPdFkDfEbG7OYM5CVNBPVObFUolpx1+By
QeA+TIcG7yitwRhbqx+um/f6HkHqTQO7NTpT0DkoZpW4YppzOeTdW0F+5gez+nH75xduULhf0GgD
lfrSgfVgreG8sNs3h3+2I08r/+X3BQfJqrkkTYvvh7ZHTzdTszoWiFzAf7j8frxtBP8+OjOfOXPC
06TeNea+vfmKBSY+lh7P86VRVFx7J2foOKJx8zYcqZX7TiMDRFpv7u/wGVG0oSHrKZbaFX1iSEfn
9Rs64J3IV9nNGb3L7wuxZ6eGFjPMrAakTvqUu3FRSwSsDwFWHoAHSKch+6yL5TM71cLZLrrqrXSq
v7t+8pxh6eU3vl230rWPh8NdHAhqsChxiF2nEbr81WLI2rd2/JoaxJvQo8tQ0M9rWUFovSO/XbtF
gd7moENr+fvZW9Npmmg0q657i4ZD7bi1DLFQ9v1lQc++H7eDEpMO3yfhjlM3/nl9oWSfFw4EN+3/
Ie26luRUlu0XEYE3r5g2M6ORmhlpJL0QskBRmMLD199Vc+Ke3RREE72PHqSHDlVSLivNypVopjg0
7auEHK3xHV227o4mAFUGrhj+BgL2J8LkzKGpWGTL7WsOYu/6rKBz/N0zAJUv/GKcKNwIMZdRFr2e
zlNDX0n+tQ2Ku/umwkLAbUOqFDUGvK3ucv1n057MvKrIa2f7Dboh7GjrjfuwGF5Y/zSWIL/E8D41
vrNz0X27e3UW4wvPG80bLZIGjK+CqOVHZSeH2+Nvfb/hwBAwedMqBIeXyzNNijrPUkZeaRLo01GJ
glHdiQ+uoznAlCk4RRz9Cj9PeBE6J7fjWSYEkLJXOy29tk68loCH2LYA0incYa/wdeNOANcJGDS0
FDq2iH6r3pe0nu2EvMqD7BbJue5fby/aWoADMhhkduFKIHkoojqHJkL1qGSgADW7RK7e3u3ELIfn
4q9UxpRmBIEYDD+T8WCMk1sqLVqpmDtbvzcL4WbgxjclHP/ilbkl8dEc6PYi8ZO/NMyWsxBuxgy+
QTgaGJ7qk2voX6Rg6r4Ci3u3+kCUExlw+DKwlpGrXC4WsHmgmEjp+FqXlWvR1K13nqKNZeI5OJRY
ImK3xgGVFF0AO3XsXk1P7y5UvdsS5x1mkKJE51lY/KJP3EjoBt/n8vCqpE9l7nhJXNy/z9zYB6JC
5g0LRbsV2YZ6mhpnek3Th/iYOHdH7bix/8/wgkGZkDFO4h7Dq+Zbl7+awe1jtFZQsMNAgIEaCjS9
g0W83N+6mphkmKX8CnJ56aGUldxFKMoGSqitd3k4xb1GkhU9ieHxmQaU4arrj07hF+VMm1+Zcv5E
ldPtqYg34n10mHdo4I2oGqyb5VRMZRpmUrH51c4n+yOI5atQkWhzNJmMJss0i5h3W+B6OpiKDR4U
nv8GrEZYu862ZtRRpEOYfC3tIGY7nup6PsvhhbcjAbKdkBrDaxNaPbVfVR0FwYdkLzmzNwth2TI5
qZXYgJhe9yrbnZ2dE7Y3Pv/9St3C4YidJsX4hYM09fTY0B2vQjzCsCwBrcXdA0oY1W1iVlSJ4P32
49CHCntVHN+Wcckvd+/0tQgxUhFriZTVCD+GiurWzEt2rJyNJeJdHVAO4/BrKBqBxNE6lml5H3by
0S6enL2U6Nb4wBkgqcAT+UBdLregk2qlbNOkDxGBBJMbce9fHiAo3mvwNNwGRTBBVFAd2RpI/ENe
9JeiVjf/dXv9uRl2/dhhi5F2gbOOh18HQEo4o23aN6kBeENoVGcpQpWmG9lnvHWZ9Hpb0MZKocqP
88TBmuX9hJYrBeAuxY2O2jA13Sj2lR3TY294/vvVXcgsG13PKgw/0Ddp+K7fS1rwvk5Xn8+vyvX4
U9oXw4DxZfmbUockvL06GxoJ8APETBGh5tXFgrUsmUZjT1nRhSBW+c6q5mANkit11gE9Anbsjo1L
vRAlPHu5lmsI9uddmLKD0v+mNCi7eEfG3nSEY1safWmaI6ajJH5EfIkGDnOldOdyi/b5+578s2ii
7kAXjbRGIXsXjvXgpqXkglXHnY3GI+lfhZ3bdG9aW5cFhh7fKFQdrCrvJrNCM8W4JmEVW9F3xR7R
sDGpMv2c0Gh6HAmbHqgy0D16hBXWGRPldBYAzf2HIU5YTqkiwEdUFgnrOtM/ouu4GeE1KSwQWwzo
u2I5f4c26Q4RNdlThaVP3EJqp8YdbXM4SHWHPncRmQs0GmnyQ21Y8c47sd5unFmAky1ekoiSEv77
9eXotTRtGdbFYadmDNr+g2kQvy73uuisNxxyEJVFSQnXIqL7UrezbWQNIaHZPpExORdS5Q+gtkzB
k5CHwObuHONNeSiARako8qKoJV7Oq+lRwTlqKQlZnrjAsj9Y2Zs6fpLMIKrO6pDsiFvrMGyyCv8P
+hgxJHF6ZMpyY5wTbDM5RK6812J4ffGhXdAMFNEvpH8QGVnOJlbkPh97SkI0HvEL+7EpLvOeU7B1
Ehw8szLS4fAORKemaSq9TpAtCyur9Srw8kX9K5Sbl2WSf1tjvkM5hZcLPpKMBAcEoc5BsBEdynJK
kjwLWVuxo4X64dQ1W8V8qIpBCyYVvL2trYPoko3didko0aaKEh/QfOcb8LXyn57OaFMmVdKHAmEi
l1AnA3I3Z39uf+d61YEHvvpMdbnqCkrFIoYypbCZkudOL/5IaJKi9tb5tpj12eF9t2ApgLcMPfNs
QQwh7ehMKl4m9WIpwd09yqCBLPT44WXTADQ5ojMzp61hjrVah+1Bil6dKrz/65FJB74MtSTrhH2i
KjnTG1aHtPcM6huDd//4yKLDioWhBl9buMj50Fsy67Mm1NNHcuryf7H418MLT2pEGqPUGgw/Ga9G
/sZ24lAbe8sZeHiuCOCVVZXslKdSm0pyE9aab5MgtnZC4zvji4k71khFmkQYf8h8PXKHHRt24wZc
f74lXNSiTatyAL1PqDfNmXboX+m03jRbp9t7vFY9CjwUKB6ARAGWeM+JXj1ChNVTW8pGHRbGaU4N
d67D1Kg9h/y8Lec9sigoHhSwmDoIYExUlYo57kKLTBYrbRHiazTPbm3NUwoz85ySqodESh2vAkVX
QKG5HhOnqH2Tjj10E3iMf6PyoX6xkvGbFk3533lKyUf0HxleS5akR6WP7Y+MWOOhIbBi5HjMVXes
NWvPoNjYEWTQOAsCj60AVbDUSYOU63JsFzTsu+Gsozf8idF09utI+3p7rbYEoU4W2XqArrTVg63n
ZW45aUPDpir6T6jBkB8tdAa4zEq1V1Oysf3YdWBfdaCE12Qcmj3SNK+kIszGU5ed4+qpTy9TtRM5
2LgqHIjDH1CEUdGSdblyyCCh42luFWGVPin2Idsr9N5asOvxBU3C0ErTtEuMT9hFdT4w8mxnO9dx
bwqCMamxbkTFMkTIynH6aNb+7S1f28ioIIKrym0mA6kXwcpw8k5NWlMbw1R3Vf0bss0wZOLk5/z7
tpz1NHilkszb+2oaj2gvd6Kd09wyQPMTluSUBlm9o002hgfOjvcbB7AWiUNhIxqVpXajN3M4dn+T
U31vhQf6lHCTBQ8pcPM4S8I5Gnujz+TY6cMG/Sq0t+JuLO1/BIDbCbBgxARX9kAPiknToEM4NL9V
6ze9+0FFVQQivwhKwFZCGHW5+vU0IxcsTQjQxZGXHdGDYEfA+iJAAHezAOJDHkkTTulgZTHgwGwM
jcxw4zq05Zcov7fsGoukg2oQyC7A/vGuCogVipo6YrHUCFv0RIX+a3ci8GudhIaIIAhCSBbUNkhC
Lldp7miCWq3cDI2nRv5iVzTInDIwlLfbV2EF9+HzQNAAtwFLxi0cQU6kR23CUiusk1D5BdZtST/U
f/vpN5ibTnG54+1tXA1I47RQiOKscR5DkSBwPkFal4BfNiyLf7EtmAywEkje4pEVg15z7NilPBZt
SBXT/eCwe/mWsVwYH5k27kVyINZyuXr0iamTpG1D4NA9NUATq53Dy5XD0kLgiVscKlsFKwEQzUsB
4ISyUpSSt6GZDEC6fmzTj035aH+WvlTZHNze/I3dWMgSzliRS4nTRZAllQigpp7E7sXt8uUCJwic
OYeHIVThdOmjpJtTM7ehIT93jXays94dLQWkM3tdnLbmgoQJWI2AauclqMK61TSHC1MjmvqjNY+x
dbx/qeAeQXE5qHtDcmY5fIwgiRSTjEel3M4KzOZuOx1Arqvxha0olQSYu4h0YTE/SsSj1g76cetY
wbxFlRU8gXUwu6o0tArrsz4k+p9y+tYkv6v6J5W/5+NfQ9lrELUiyuTbjmoIQBxgkIA5iWvoK3va
6KVhRhShC53RcQs9kMmpuUzg/mzlN5N6Dj0X9KH6yZhXTd4Q+SR/QWk1/DdU2N7et1XhuPgpwrko
S8fpVEnrwsmq0CH9uZe+T+l3Ij1nlPfnMNpwTj6q6ettsRtPEC4wmEWA+oVZKdLIgkBfq/MsgRr6
2nwHAgY4ldsCtvYTFJK8tAJBeMS0lis8VrIm6aAmDC2rDVh6qp363M+1p+qn3EkPpf3ttrzNCRm8
jAA8HbxkaClPtllKG8VpwsgwPtZS5I/V9Lm/my2F7xbcC0QjEMPiWnApZhhJwdQK7heIH6TqKO2B
sfn/F7Urym5hmcHCRLBDMA30GWwSUhzVoVw/NYnpD9Onzn4yq48taw/3rxiAk47J87ccEbqcSlHp
URerKhz7hGnBrJeqm0wDQ09Qa4+Ylm+2MCuQSPIacoRaYHAKoozIKM10HLpwAL/X1yIbm0BJ3spo
0HyVxXsU7htryIGIKpKrwJrAaFhOzAQwx8pBuhZKDBDXFBzuD7Z6SmYQ/N3tMWHtcBzeC3vwHAqG
dEKsRO9nHqSPA9q2Xm8b7u1N2ng17HeIA+Ka8DxECo5GidI8maw2jMoID5Of1HuFafxEiXsDhBfO
AQ70unu7QygZS6kYwjbOD2ApdC0yPss9OfWT8zGzyg+mxpgrx/L9xw+uLBqswwlB9YEs3CRVjie0
Ipn7cIw01+q+otWyF0/K/evHfRCEDoGr5zVYy7NQj23UaxVie+kX5ef8497NQbQepcdQo6jrW0Hq
eaWqXSE/HfZ99gij6BGBrJ1nca3WliKEZ70rGztqoDDBhTl4c2mf0JP8A9pG7cBFVK4el6cAcuAt
4NbA31xBYDs26pNGmzSkUVOi19nYgwA/0j1r7p4tpzzryteYNX6jxoFdm/ETi7LpR5yS4qeNrhIH
JzMHdwTNyrE29RjUEErvlmWh+11hxweH6nsIufXzAg5VbCdHmSPyLz7gsUoHfZrjNExJfoz12rOV
YzFP594ezybMXiBTb+/1Rp4KEqElOdseD8QJJ6nrGXVAUErCjMqKpyuZW6pPrt9Wjk/kaggsGg+u
KjmaT2wT6LBY+1UzfcQbnvXB0KbdzgO7YTjggzgxmAUQJUrHhadibhjy0SgzCwn5PFEk6+SAZY9l
9GAPH5JWc6kiB2390zH3kqxr/YrqayiLd+ZMc1VPnszqMDMry0ID9LxzNb6BeLR1k8Gu3azVLoXW
+Dtrv7HbCH0h+IVebBvmmqpWVY6+0SREa0F3ah7nKvMS59Qnhq+Pb5190KUP6Jfla+oDBQF3oXx1
HFCtGj7Sl+nkqfnX2x+01sq80gAtneFfoXpNjJJmOWg65qjP0G/50MSneM9J3Lj1i/GFd4WBn9KR
sy4LW3bJmsJtOuZmu7y0e7MQDlCVGU6Gov0sjFMjqNgPZZf4fWceumCUjflkxsbUZOFke3V5HtWj
tQdo3JwEmPK4yYdHXyxrijV4a3k9ZWH/m9gHR9lxezZncDW8oH8bGJsOBcNSCJ+wByoWFHl79D0r
jm/wkPKkOzLMOFLQasI+DIZJY1PSszCdHganclvjkPdP+NvST0We+VnhWd1Fn7+O0R7538ZVBlkK
rySF0od/Jyi1wlBHo7arLFSdJyM7pHPuWTCV5I+o5th57zdF8SeYuwOIZQuidLVHMkBn2KjKjyO/
y9woOmWRW/V3Z3w08ML9I4gbo1e+XacarNArCNKVi119aM73330TDzuCswiuWWJCaRzqnqktfb/7
XXYYdg7c5jKZGrYDRNFwAPjvV19fDy3qZY06CyXNQ89q6Vn7gS52xV5Xvq1zDd8PQU7lPZktnDkz
1VlFdTwe0+hbDnK2Lqr5by/U5kz+EbHKWZVKrvamScK4CLDbpXqxU6+PArprwvIdFYwXcKD/dzLv
L+XVmpFoiobEdADRUNyWHGh/mNCw895uoPyaXksRVEFdNcwuepuEbeoOg1vuJa42ZwE3CQ4FQH0A
Gix3PpPtQZLNJAuj2dMQgRrdIj8bZXh7VzY3HjAshFkAy14BJcC7XCK/aGBX0IfZjL9Y4xl0aLdl
bOlkcLlxwnNAGCBqORPYRp02GVURot2Ukh76PWzo1kpdj89/v9rvogZv1aw0RTg7nw2wo6YI2sVA
5GeOtGf1cV9ROFrOe4gQcSmAgERcSZXnUWrZcRkSmjSuNejfaGKjt4jqyRUw+l15MoHNyrTkWFSt
2zLdbTQSNNa9JWQ4fCg9RMdjqBzEVMRwSkr1zDYJEltqFNTWwSY71uTGsXBg0cCggWULt0xY0iwb
O8aMPA9VWj1XUfQrc9pzPqY77szGyeAVSxY8WZ4xFV1zNW+AGyYNxCS/fhh72eu90fnvV+cinesa
dYh1Hibqp8wK90Dve8MLx1obAVWoETYLnfnNCUz6+fat2dqCa6CZ8PUDel/FU9uQ0OhgarxKxuu9
dZr8EF1LECYwo1BJbRiXoAe5Hgxv906Ak9MhS8OrQDmaZrn8vV47MCmhWtSsPqrF505VQHb/97aQ
9SYshQjv42TWLdqL4lUBBtOj2qte7oUM1vuwlCAY39EYSY0+QgLtBzSy++g4nllWd9+3pRBB2ZtN
U5hFjPcXPeuT6jyXj/IeF+/mPJAelTmRN7KkQmpDmeIZ3BHYDks6zLPiDqiLd9S7PSHM40qI8CiO
sVMh4gchA3lLk991tBOY2J4EbFQOHNRW7DMz0Q0mj1gnSc28Omeo7EcqqN17ezecaT6P/8oR4baw
GTtwhsOEaL+SztUzv2DHsT3Yh8Hymje0TVX38LYbic2lSGF/DLWfU1Q9kzAtGpdMCSD25z5/kojj
ITtUKgcKFtmsfbl9f/glXD5oS6nChmnjMLfDCKk9JwXzq+lkUVe/P9kFkATKCsHUhq5nqxY7U91a
cVtKWM4BbPjRs5L8uj2NLTWAFnsODH0OHhOD15Jel12SShRmcuIq0aco8f+FAAMxV04XC0yMsDtz
NKBlEWF5KFUPkSP5dtEdb0tY28c6dCSeQwW8GYgoCRJGa1JnNBqmYdf6VKeeTZ6q9mEmqeek90+G
xydtHr5CvlPEAuQ5cNtmNcRhrJSBljxas7kzmY39WEgQJuPE80RbCRLK51oLKutwe602hkcknzcG
0fHCrMLgEmFkqno5CYvmXHpVdrfBqtuI4iKGhrJz5P2Eh7HQ51SRE1qFbPhBwWX38/bXbyixxfDC
w4jOllXSVBg+S70I15uYg2/e25MMOWyQYIKKCIY9J5gTHkYESfvIbvryRdb9sqh89G/wDXJq1btN
uKUc4XnUx6zKpQ5yrPplqPBA/r69WOutRjACKSIHAWngSsQMm2PmFDCrLH1pf5nmIzLzt4df6z9E
1jj2ApeBc1UIB7Uj1iD3qAoCtMr+ZsrTgXySkvqIJMe324LWmw5B8H3A6okTi/7US2soZpk9pXkX
hY30qegO8Xww94z2jaVCjyTY7YBAQd+Kc1FLzRkrpP1f4jGofpZ7lYR7wwtPhV7orFQdDC+xN/tn
1e5Abdb6DwkSgGyQ5+QNckTYdVE3hVqrDX1ByypNe0nyrw59MVM/ul95gLMFXg2HvOFu6MI8DCCY
rcFo85dKyl3DlFzLCm7v9cZKgbEJNSJ4MBCTN4QL3utaana6Xbx8BH+1O6LN0/82vnC3K6fXJVpF
xYs+B/pwKoadrdj7fuFOA+E9IPyO71fHUzYe7J3l2bgKyGbj2dFQTI3upIKxyxQm4yUt6QuxfzCp
dg0CQHG61zVhYxLXUsTAXFOMRZ0rFX2RHLf8Zb7dvQWL0QW9kemNXeZmQV/AWDGPQaPf/QSBlgtU
SZwLDwEYEXzbswH766T0BX1KGfGnPUaVzT24Gl/YYk2J2owaCX2x0E+th0Pg5XvB5D0RwjaPs4Q0
F/LJL6p+cBI/tY/KXqezDe19vUoiyoP0dCwtAA9fMtvqf09oBB7qDI0xjKaKAphY8+n2rvNVWVrL
vO0lCFZQD4feFKKZOYJQQppRPPNijCN6KxM/Ho+l8acxMrfQvtbzvSSugH2AxB8YMQiD2Sw+Gpka
5QTd1OlLLf1Im2GfxWJ9SZYC+O9XIZKuS6imVgzHrL6Y7MyGw+0F2xufn5Gr8Q1jjMtpxFWP5hM6
hu7C3NZnbPn9gqYtY8LmzsECxblfaX7vPNN7m7RjD6DDuY1gaLDNVUHZFpExaBMqDEIEYQHAKvO7
lTnGR4wXmWuUD8DeXC6RlcRlHuexGar1c3Uy9+ra18/qYnjR1p+rqtaLTDLCsq6ebV3641jkAZRR
PkIaR7sn/u0NX99I+GDg4QALO/x86PflbCij3ah00RRSP/lZJYe+8CZnR8bGoUI1Cq/pQJ4P7p7w
gOcgZ3Yao5fDrPo0joG2B0/aG18w1RjazqtUwviJFlbtJ1Xb2XG+Bkst4sAR5vQSqP+CncblX18K
wl0yavZhUV40Oa7PY1o/g1L3DyrG/rKxfuj0Nnlwkpc7twaVKeBiBA4KRw0sLMLWJEovTXOidqHc
ErfUXaNOXNn6Eve//4UcYOEQneH9DsXp1Vo3SraMgugUhdBN7+fMr/TKvdyWsrr5mAVolFVu7IKs
VPTRorGzWE7KLsyKI1KIieVr1b3KCyJ4fTpnD+LQCuGNRKVelyhguQ7Rlnr20s6fEmfaOQurs8Zl
IJQPfhk0FED17fIskN6m6CylA3gZHfP29OX2Im2MjgpD9AHlgKQ127TdgFNLmvIpRLF2f4hZ8D8N
rwkfL/V939AZww/2k3LsyL1mKCoxr75ehPqTItLMusfwrXSIA0O/f3sxPFJ4YOLm9S/C11NaAUtu
qlPYPynlqY/Ptxdn44AuhhcsRKqaUR9ZGB4dBGz7g04+pPdyaAGpDNcetD6A66EuSOwUYUopiupK
JodpE7n5w+TsoZE35gABwDnhNuMiiEDNthzVapgSGXWGkRtLmjvmzOuHvVjFxjFFm0k8FoD/6ZyS
dHkJDAcBBNxnOcxNvxp9e68IYmsa1+Nz+VcKd+xlp0pGjN/IH/P0U1Ee5nTHMnxnP1kodewF8sF8
H5DKWtWCgYLbRmGpNodZ3M1nSa6qg9qo1I+aPk6ga5tL0thH3e6+4m0ZfjN1JjAmBpllbpapSphK
aeHpeqboAdg/E1R625nrNA05kySmHjCLxXPSJOlveK3O6Ga6PEgHFVybfmcN5oM9W/2hT9TiiNge
2lVMJf2OImb6MS2GagSSd26frdFpXEWyYi+zByPMNLVpH3Kj8h2L+a02McMz5cHOfauYmkPUyFNA
pli6wFfWDh1VkiOamFO/kockcTVAUQ7oXRz/VMdkuESj8V1q+tE1AHxzidx3c1A1FkC2auzJykhP
s1PPxNVUojyhrlBy23puK6+WdOstKRMa6EmaPNYZab06oc2lKqf5d6xr/SP6zQP0ks+dZ6dK4tlS
Ix9qcIB6wECyl9wmsVfTsnHtXOkPINhv3BalFb/kwQKlSGnq4ahV8+CCnijypqk0P6IZhvIrs+2R
eBWd2AW6X44BezB6w5WiyPk0kJEcmBX/bPXI3gPYrg8jHn3cXETlcODhTCwPYz1Tva36VA81HdwV
6BuYBpH567buWV+opQzxwA8dq2uAOkIl9Z3nhN2tOTE8DzIhyAF6V7Gm1tYqrSxHSwvNUXpovBI4
w3/x/cBA8aJj9DITFZukl3XRxti6GIaDrYYd2ZmBiUVe3lbM4EoA//1KI/Qo9ImV0dDD2fgD1iG3
JrHLMtR77IWCNgUhdolyXbiLK0RVr6MdA42YHmb2yzAetQhdv7/a6l7vo61DhQ69gHBwNbpKpJs9
VYcB/i8q1Bo3qR8IAJ+k/nx7V1auBKeB4f1KUAwHs0tEh7EMXTfqetTCedT82crdcnxm+lnpPpPs
z21RWwcYED6AO4GnBM5BeJubUh5auRuUUGOvo/SpP94e/j2ZIu4/uuzAskN8Hw6L4NRRdUwVJeqV
sKOj60x/MzYckUPykuzBsX+rzQNhT4Mce1JjBVX1OLafUargMrMO5iJUiuehfS7YL21Gw+Ido2dr
J//5MvC/L0/m3HS2FjuYeUo+sdmdgMDrd0znrcXlBY0o0sRzC6aqpQhqjiQnQ62iKvokT4/zp9uL
++7jiYsLcwEXzDRRFyhSychyJ6t40nDmNdmzStstVOqNoFUjJ0obT52oz6QPlg0WutjvhwOt7IOS
/onAJhCX38vipNYnac8cW08a9a9g0waHKu+NLoZSLHO2zQbO2EUmtedmu+3d1xd9Ob6gciulT0lD
MP7E/g6aFehqG0z0bLf93R7DUpC4eyzS9GqAIA1PE3ids3R2b2/g5lSwToCDAb6xogJKeH4/Rr3c
RdfLTyB6emmr6jyw9ns97uEetkTxcjNoR5AdrYhBOzhfUdqVJthohmezjY9NjQRu41BPVePPt6e1
vlkqpzD+rywhbFCXcetQClmd9KbhNqMzKttLp2+dMkRsAZtDbxnOIrm8WpkzDHqURsaFWWiX2Lbu
XmO1rUmAahtZdFwgZN4E66FICPoq4L25JProytDyVTQEuDy3l2pzGkAe8h5CMGpF+JckjdOcgd32
4oAGWHYlNEu5LWBzGvwZQYcf9LYQo1Im0ZvIaGdMo6PoOSD7GWleO2ncuStrHAc61iD+9V85ghNm
qb0NeKBsXFI78nIOZ86VQGMvHSoQadD3nTfJpdvkXzX7y+0Zbiwhr1/FcUPsANVGwkY5CklQ9WLK
FxbDc3Id5XB7/I0VXIwv6JskbkeTjRhf6jzN8fXMS99uS9i4mwsJ/AuubCQrzZw0biFhqA+K/S0F
qPIX2QPUby2TBsZKvBYAJSHIshTSR2CNtbtBvljWR5p8vLuqDPFaDeXpSLiithXW6nJ4KTZZ0mm9
fHE09GHqAxLZLtnLZ62yAoIQIbAWDZXUyhHmkM4FHIifdCo9y/yksANJTw3b2Zatjb+aknh16trq
FbkcsS0p+2gV5g97YA92nQS3d38t5p1ojJeOQ9rqEUCNTczkLJoBbw7S4RxrLst3kPmbIpBPwUsD
amVbTO0nRpHoCptnIJ6O8BL77JR2O3pmfYaROUERG2+kg9CnaLLGqL+vtMyYAXE0PaU+ZNKzoV6K
8d6uazwScy2Hf8fVXalxjOcsM+dQAQXS73mvzf36lvCeWxrI1cB3BqizcEvSkoB1UKpBQMG8mfqo
abq92XvjC08jG+0WEZLGCrM8MAwQMVF9TxNv7ATMQaTFOS0qRyAuV2hsEzXJTBKFozLHP5osii65
bf2gqHV/y3u08My0UgXHBsCibt5J84FX0roOUR+jpDj3quz1TPpTG2j/ONmvt6fPbeqlwbrQEiIF
81SD3W+YcIHn/lGLjmkTyukH1UmALtwLdW2KAhIOxchAYIGvfLkMsyopsdZm8sXM/k7526zm/jD2
xzQOi4ruxKTWS45pmcBKongAtbziK45yuAZEfIV8QV2+X8g/Im6Cw7pSftxevm05sKyBqUAVoCMo
WSsHU5RstvKFxkfFSr2SBIn+opHft8Ws1QWfzj9iBDU76ZPaqW0jX7o48XIpbdzCkNxBiXemsyWH
Q/FMTssNBBi/LFd3Ga8UMWOWKhfLPsWqX82us3Pe9iQId8FAJa2CWJ5yaS1gcItTEwF4uTML/pXi
mb6ehaCR0AJ+LvIZMjLdtSY/3yMA2ZwD1B4SJIh2rjz0eEJEVYmocpn1H+jSCIvd6XfO7+YUQGTI
dR7iTGL+JY+H0umTQrlUtHf7k43I3u0TtSdAOFFqIWdG3jbKZTDeukPb7FAirauoYRig6OX/J/D+
+9VJ0qlZM7Vj2OemeGTIH7cd3jnNGr5arD+ZNmpS5+IYje1b3lk+kdBoVrcCGaQilZkFmY7KoqxA
twEy+gma9rZN6tOs2oFUby4CwgGcLANrLOafQXef1kblKJc+CezYB/vrv1jkf8YX7ZUYHTCnKDOV
S6ocSXpmexp18/uBkQFpLULvq46qyErQuI9UfL/52W5fP9/++i3dptt4uPAHlpD4bJmzQ6e6iFVu
QJ7n0fEm89gNSTAMvX9b0pYViZLmd7Ye1HCLIS+1awwtbmRo64mcLScPlMI4T7rtDYrUudOIglx7
j9J9c3ZXMoXXyMjtJp0yyESCzJWc81w8qhpzrfrP7bltKosrOYJ9QSIznyib5ctUfAEngmF8j+N/
EbUAOdQ/6yc4XL3StDhokIHo04dumD50CpJiFXIu0R5++j0htVKuV7L4mby62HnWWdHUT/JFHlOf
d+fLniwWpCb6BkxVMKPJSQyywaL+Wo5fKhk+wMvt9dzaN3SEhP2AMAyil8KL28rFrIGlBetpwFj6
CK58dLDt99ombZ1INGyBsYIkPv4RpOhlYyArhVkOyYeMfKzbD1L/2iSvIAgJ5GbHrVlzHENZXksT
lDFhWjSOA6ShivDBQAOJFIQjo8482DCBIldnZvSnMq18u6492Z6/jyP1WxafZE3xu3z+Fte21zK2
ox7XdRnL7xKV+FTFbaLxvbay0nWcP1p0zixE+TpXpqckc1xZIUG0V/e7ucP/rL1oJya2mqYRw81U
9cmvEv2LOUh+lTZBTPaaM+6JEi5nC0CsSTNcnHY6FMOnavBLdtL2Sic3H8Or/RVJLIdimhm66MiX
CF3viDIeIpO6VV4+KXXkTjEqXGNwZ6dTaBT00NLiUzOaDxMDowLJDySuTzVKIUiS+VpMXULG2mN5
fLp9r7biRej5DXcUDM0owhcZPYe0chri8CNPH8oS/QWlg6Kfu/ppqlF1nUdPCYPtWTB3RAr0tuyt
d+xaNPccrnSKnXWpieMvX+omyB6IFNwefvMyg6zqPSoP1Iyg6k3kayW4A1BZ9K8DIz3POzclyOi3
37XxR5LsYUM25PF2T6AthVMAbAI/dVfTybLeaSSHICgSBVl5kP9W43HSDobyGu+BDLlmELQxnCnO
2aeBWAz8VUtRCc1kx0xyrJw5/a3t2SXgOCnsNLQjGZVafe4DqnkYpelwe0k3XjXIxfSgIZDHFftE
ooImqaM8kS99fDSJbySettfde+NQLEQIdxOB097odExNGgpPYW9A1t1/7BYShGczlfvaynLskwWW
GrCMgKen/x9FCK8lLaRhUCeIiLKXpnlI70bJov8k79uDU40LZIk4ITWOY5oTCp+aqH4/B8DE+Pfv
NJi9AADlxcqrfHTbG0mXOdp8KZj+PRuoD3Tgn2IXobd1oGwF7jqyFGhPI8aMSZ2QNs+s+SI5D455
ZFLqzij6uz2XDXUPNt5/hAi7IRXQwkiKzhfbqlypRLsMdIBWnrJ0R+HsTYb/fqUAaDEUxMl0TEYP
ksZzctQw7ojYCKbwFiXIeQMhzfPeSxEjEjBlqzvzJVbO0/gAk6v/Mhh3RynBXgy4JvIUHLCxilLW
rZlYvTxfJuVY18e6OALac3tLtuxJ0CODaNsClBGsoMJaEVlr8BxN04Wo6imSYzf9P9K+rFlOXOn2
FxGBkMTwCtSwx9p42Lb3C+G224CYxDz8+m/hPud0lYpbxPaNc9ovDpMlKSWlMleulXanDmidXli7
vgTenBiHvOl+tbR5sATz+jr3Wrq1ZCunDX4GcArIS4GNWIWm6E6v2ayiU2B6Iks9Npfe7YGu+N6F
AcX3YsJ6QI6tKWDAIGc7yf5qMt3N6/fy8MG9gR1EawkaNgG9UKYzbCLZoxIH7nVw8LlOunEarEUJ
YGvGm5OhCXlpab30OxSSW5DMaRNCmR7Up+JY0dwrrYeUanu0uroTeTbDzK35i279eP8MoscVqBgA
MHCvKi7fhUaKpIVOg8bct/YPS8bIy+/pRgl/ZWOhaob6IqRNUDJVWWd6IBfnKiU0ENlj3tZ+PSUg
IPlVlI6HqukfjGihzYJ2mYksjxL3G+DBpVNHWWAPpzn8bnanjAAdJrYgMmu+B5QncD9AlazkCWqD
xVk2wo5odozfN6VLOxfNHBs+vraJzuyooNhmMjKrRwNVMNjPVlK53btJ7eHd5waUSA7FJuCjKAzo
6T06bLMtCP81AdViAKR2C2qYAUukRKLJEIPQrdRZUBqZfmh4V7uSdImLinf+SCPkicK5qQ6VWX43
moG4eDpKrwGWwHXifquCs+xVJbjDNoY+PRhCkBVhSnCX85CWsTbwoGwfK4g3FI+k3XjirZvAnbsU
7dHarZxKXdtGQB1IHpiN/J6x6NF2ShDU8t1tR191DGBp/2tGOZWGNIrnVoeZhIHv1B788Q/ymZir
fy0sW+Dsys0Tu01Ms+RBBh3f3Wh8vD2AlZAelHsLNxgK29ePo4TMcVJIwgKz9Xn4wBIEKXuRPkAr
cRNOs7omZ7YUH5yaEVcFLqmg6Aw3MzxbAue6lTJaXZEzI4pvdV09iea3kdb7W38/OhvbCJ0eHOxm
CE7VwMEUKG73SYwDB2tNS+3RsKa72yuyeqadmVAGYA2GXmhVgp0al/YDemsbz9RARdxALcyVrBj3
77dnIeVvAuKM209Xbh/gtRqz0wvYa5kPgTWXss6DlJ/fvB/7jwkj0FhbCvcQLlAOOWuSo+ZIyQKt
OkpxPN4ex9rC42rDTYC3Dxiila2YUjPLcxLhCM1c7Xu+RR+y5rznn1f2YVF25pQsy9KzHU+hpf1o
sw2Y4MqbF8HivyNQ9ocd5SEEvDCCqDgAL18WqBAcC22HxuzSHbfE6LYGpPgZdB3yCApnLKDSRgb8
eSAEwL7D7UVZPqKe9NAfodZSrkQnjBIIgIaKtQUVLEjSj70G+U+0Bkf8L4O+SvslxTFw29za3kFN
HYhZvOAXkYfLwxL9/rUD0i4G5IkBCP6r2Wt+MggICe5uG1o+dD2ufw0pkxeC3zurDBia0It334jx
1MVgJkvj7DVHNsO3K7oV66z6NygAwFRJlv8p+7R0mkGmY8qCcXyx413SbcRs699neKMi+YEmL2V3
lum4SO/NLODxQWauM2xM2Zq/gfoOJ4Cx+Li6P1E8r+xMSiOgw74r9ihJpNnGs25t+c9NKHs0i4ch
QwuQEcSg8Z/90bgvY/RFbDjZ2kSB8YGA0wCCuSiyXTpZN0egRzYMI0jbqnYTQmfPaastUOCahy1E
beCNQdyG99ulFT2RlI5NAkZFQnfJbN45mePTScMbMa731HqnZDU6LkEQD1j2b1H0a+COabadQGuv
c0JKTWcvkx3c3jG/I66zLfPbABYH+H9EM7ht1AFJIlsjbpxTkXs18QZQErG7avJS9pFRv/qml3tJ
3TbxoLc0bxFRKGt2ZXz5+7Moym6nqZa0dU6inKu/nKrN9pWwtwSzldPuyoriGTmzSwrlM+fEY+Z2
s+WS7sWZj0X2TISJQPrjxpQub9KrKUXoBggR0iJAZV+OagDCq6rqwT6ZoQEQEQO6BdgvMLJxcPDW
aU1cO2uaB8AGmgMxKvsu19P60+0fofjpP2M++w3qnkvMxk76zj5xoKINMePtyhwPXUvovTCCjFf+
bXvKMfIfe0BNgcESPX5qPq2HNg1ELzP7xKpmV4jKTcLQr6OtFKpaIvrHDnqRsS0gnnqVCG6RijD6
EHbGqHgGwzEETevyoXUAMu5p/NKV1nf0y7y1IfdYk29M6uKOVwt7Zty4XFi9Rdm6dBL7RGf7SdTi
zhH5Rj5FfRH+HiAgRPAaVNmvE21pxbQirS3zxPUXpyj9ObwfxsCYT2k5u0O+M7phFxqOR8zo0JIt
uhPlqP7HuolXxwJIB+2Tcts4NkA/1QjreY/TbM5/WU69n3no51m1kfhYXUo8fv9nS5nN1ATTdtk7
5qnGE9dF2vHQRuyTUcyf2hbYqWgs76Ts9taoH2Yk4953XfwzUghIIkuxjFXlwInjMGwNoZmneHxo
PtOth+6aqzhnn1cGp4cZWvBifB68y+6e44/37jfc1jhe8OzBMoHl6NIVK3x9CMfBOpXyZ9EO3pgf
ufb3bRvXY1giAoBqABtH/7eanKgn3k6W1Zun1BX8DvIxtz9/7WuXn1eCNXMyyih18Hkaa98Ko32O
qvJRM5qHypQbj7fVkUDEAwuydL+qdE2CzgbUTibzNDstJHljN/15eyzXxy3GApYdpE4sE4WR5e/P
LjINXO68YB0aHqGJgHplhZo5rs1ePlB766hdHcyZLWXeqnJORA+0+Mkoon2ZNz7fYvm9vjAvR6M4
V9zU7RibGI1AK63lF9BXaZynDkSJZve3vSUgvTYeULAj8Y8gZKF7uZy7ObPa2BqFeerRr1qFzmEe
Pt1enX8azC9PbnBtg/4W18M/eiSXNiJtsseWTdELMPCVBcVyWhxzQ3Z+i9u68UbeceCu7XmXG0P9
abD62BdjFd3Jho5uD469l1Gr+J1eZflLUYBsI7JT9kUkYvxYFu10wAk2fOlscH8U0Nk59oDrHSU1
IeUxO6FX6Q10y5M0lm6I2scu1Um1S612+tgUDdYwjBmgaXH4WLVVfwDNTn/M0Mjl2yYk3mgT27ui
scSe9ungznoa36dZim4Ra+xQvbb6b2hA/WXB+kNDMv2lNet0nxupsyOZ822u9PZQZ6KHgA0AbVrH
5j3Y7NlDB4bS3g2rHtFdX06nbDSjE8+b1JtBhuRVUFXe81j8NUJFwLXKmHiRpJ3PqlB7dqZieETP
Qrqr0XX1QGQKIZIB9HdzMpS+iWoGMKkMD/5epj6fcXMZSRzvnFDQ/WQZ8kPYxbkX96n1GmpmuQ9R
jDuynmuHsomyB1kJlEXm0birLPZV8jH20DjM3Kmco8DSw97TIqP1SJNkrl2T/EGr9L+igcR+0Wgf
kRid/waZ/20fWtvhS2sDCjZoJ8axe+lBVoseXwYE7EvYc8iqpA/cpG5qsM/21BwK0r8vUYrraaEr
AQQXMHTQSaj1ttZqCB8Ij16sON7nWoEe8eghs8aNUV2HbTCzFPRMqGqhQUjZe1EL2nN9NqMXBioZ
pDbiRyz+aejM/e3ZW9vjaKVa4uFFS1IdjghF1Ewc+w9iKWOINPZWl9PaZQL6t4VDEv2QyDFcLg9Y
EUPwWzfRiwhbt9RnF9ThnrRA48oPt4eilqR+Lw06nZA7QbUS3Q7KnDllOE4jbaMX9NcfHTEesHMf
JLKmeMO5mtD9Jh+Aj2Df0zZ/CjN9Ix21tmTn5pXIoou6LhmTEUfZZH+bufHK4/Yw9Fs5m7UVgx41
KDl/i5Spp3Iv4pxaZRieSrv8wcBL4LYk3Ah212wgaQsrwADhdFb2VN0auY7Sq3YyJs01kJqps43s
yUqQafyWL/2Pid9/f3Yxky5niGM67dSb0nQj8PmBVio9oj/xs1F1gVlbftdMd+aI403jG9bXnBL5
tSUeQO38KlmQitnmiSXD02hle5F9l226y6bvYt6Yx1U7SLAhWww9oqsGuKQdaafnc3iqClDxN59B
eeR21gdWfL3t+qvrZYELli5EeUgYXW4yOWWyMdFPcgqzHU2f0i3e7JXv4+peWjVwIC3EkZffx75O
0MXvhKcu/4BW5vzD7Z+/tnPxfeA4ASzB6armOhJtduwiTLQTDnMDHtFTr9BodD8DdvzU0bT39Sa3
XYi4NkcgHohfDKN9RA1/C9W6OlAQUuAdi7m8og8dZvSeF0YKr2x864lv9WL+hmEp4Q6AdUAWIKsH
FICapSpZPdCR0vA0tbHcGYk5eyV3kH0rwAsiMpJ9nYai8I2isg9orAQ3SB+Kg0x0jjs2jH+2CDL2
YxpJz2oqUHeQLjuA2eObXUe2n5IQkUGaTm5ealDfk92vxOEPSc//7tKOPc2N0fm9SNAByqfh/RcW
RsaXHAOa5q4UollFikTodnjSQJ4dJnQXZVagF+XxtqusLhAuE5yA6E6BAtalJyJKNWarhadQO3TL
THjVhgEVo7ncIgv28b8WVGDDEMlsyLRYO4Xh4BcpYI7MKL2SWi/5zD27LR66RnNro/DTmRyY1b30
3H6YBucYmcWdyTtvIc+1x+EJpahdmidHkm9xPq5cNSBPQViwKInY+PNyFgivKhERG24qn0zbLwmY
O6aNQGclrlo6W3QHHC14jasMc1nNh0nqRDtN3YdQ/1xkmW/olTs7kGKaNg6AlXcN2mgo6NKQwMXL
VgkSzJQNvEiy6CWRWNXqh2abfpweuuQwaYZntnfvdyLYs7HDkfIDtuNy+kRXVA24WbXTOD0LIFd+
3v78qgvhcb4gOfC0Bd7i8vtI8JVNbwzaaRg5edBCU/diThtPSPAdiRk9fXnrGMFc1uIxtOz2wGYr
86M2/IpXbOTPHQ13OdrzPwJBE/4YM4t4Mme9O1hai0JAbz2wuoo2sqNrPkUWtn8b0rQLDuvyR1eI
LY0hw6S09ufIRIuOAfROuAXBXbkRwe3+PysqIy2ftDSVCddOOoFjeeKtGx6E2MhgrRoBWxfIv5f8
ubq+rc0rcywKHBINd3w8MXO/TSBZDB0UsrOregu+s7ZV8DDHoY6czxK0X07dDJlDvIJK7aSZwpVI
6Q7Oryx9bivoTusbW2XdFjKQdFHcxQvk0halce40JcamLQ+1LnJJ3vnlbOIuAItzv1VWWduZQAv9
z9zy92dhWgYJXMkzDG0W3I3IwZla13JeWyNIasOtC+/21lk1B/gqQPILEkotqtGBOKKRS+BZgFYG
JygEjNwD42Bp3MKzrkwkTnrorC7ZuiVddzky3vVxXRHEZl08gGoleetDehi0ZFc3CQp688ZxunJx
nZtTHb8ekryM7RE3/+yCh6x7p/7icm1dfF/xwcxqcmsy8f25RJzk5lvlVJXR5h8D4FR3DECNUWVT
Y8B2AWgWHQbQsJ+G5UelOx94j+Bkh2M6Tt1kwNU3mDs9dz4aonrT897lJEOwYb2Ow/BYSQlcZ7Kx
11c8BgNHwwLOWRR2rGXezxzUnEZDT0pEVHO476G5mVX3GgBYaRwfxygHKGcLB7DqN2cGlXkgk+hT
auvhydb6J54690WBcTuIrKbJnzWysSN+h4RKyAhyTyTCQQ4BuTX1LQZ0S1ik84B57zl6w4vuic7F
Xm/ezOxj6VaguRtAqdUf5cwOqYF1j+SWytPqHIOKChqF4Du7SqJOWhuDNXd5xiShy7TnbgTd6N5s
oQP0JSs27qFl312Nd9HzwjsenKBqiFxLgHLT5W0GkI3PMr6zyWM0/ixZ4oY4B3LbC82NZ9pvIYgr
m0tXPqTZAGb93Zd15kSkt/WpK+vwFJsfyjF1pUn8BMQyMwOyrw2s8as9HTRw1eHf7vrOcXsokMop
8RpSelrReGkeuWWMN978lFq670D3tibsGbK3h3I8tujWymfqNQutQHjUBsMT7MGqHhJ9wl0Ru1oL
lvzc1cODzZ8F3tzR8Jwk33l45Cm0e79rzpeJ383VXTwO/u0T93cHmzp2uBeOXNRbMAGKPzfxgMdG
n4SnaHxr+l0+ndAS7Frx7JL5hzkVbkeOhtm/aPy5ADSkTGPkUaadAQJGOeiuqQswxtnH27/qN6P0
1a/CTwJuAMQDeHhebuuQZZNJcuKczOhpNFp/7L44iPhTgpYnSLNPswaE8V7OD6V8owbupAkSRdU3
TZ89zqEIIP6KmspjifTmMehb22fQi2ym/dT+CsWjUzI/rLYyM7/1Oq9/NGJYeC2IbNWwvA0rqxOC
QyMcv6YQEhQAqDhEv4ph9g1yrw2vBWvx4PvSyqcyt3Yp3fXI3xjxger7nAmkLymIeN64WUAJ9IFo
2SGrn2frk+wPPTs1ZdA4rwM7zuNb32Z3ZvEzr0akdu2jjDdC5JVyp7EkHx3AJRZ6Ya5cj7Y9F23c
hAx1asi8xs9ac5+nD1MdcLi8kK9t9TdL7lDoeLcI73LTMBzpwLyhpcUCb83l2jf1NNR9BLiYGb50
8kkGt31rJdAF4xtCczBxIDWjOjxr0j7uZMVPYCp7ckYweprI083vpEP5ZxR0GcCSkLxqZLEaqETL
quYnMB36bfjYkmrjyb0SUmAg/1pQrr4RJKt903T8BJhyxCGYRb/cnqk1A6B8RkcRrACGoh4NzCzG
seX8hP4x17Wa7A8GYKPTBguBN8FVeowWIJRpkJ0+5eArPeY//uDXn31dmZ66bhzatfi6rD4VxrPd
bNXkV65FZLaRcFs6ReC0yvQ43UT7qKjMk+zZExu7kxjtz2KUn4QR+pMVHUfebDHlrzkvUh+AOUEm
CyQ49HJvAO06kF7AeXvR4FJsoDhU9mO0KyC4srE6V6aw8Re1Mtz4uPlR77g0JUwkQZKqywKd3tcF
sIH7udsAoG2ZMC5NGBAK7XtILwRxMfV3nYHewRpyDKfSsLdgBVdhG0aD9OWSXwALFmrCl6bmqCxE
FMOUPkR+NbQHXQjLdcwyRp8F/dkBQ3rb/a4eoYtB8CFBJQZ9edDZuTRIhorT0JFpkCZfYvOexN9r
bKBkK1+1Ni4ARkF+jSvnWlYOqglG3nVOGgC1Ue/bON9Lu3mw5fADz7Yjb61ft4e1tmQUNO3ImiP5
dIWhqmY6RKFjpkEzmaD2i9NPTcRO0tgC967agbYZ3mboSEBP4+X0ZUaO1/Y8pwG6U9y6QcD5o2o3
zrerDYwlomc2FPcTEZDpItTTAC/En4xFX2Zq3gP5gNp6+8OIymdQ8/KNXbVuk0FADz4BShfVD1H3
mMqRpbhH0U8UfzQHCd7pNxRCWP8AsvoNc+vT+D9zKvOIlk09ujpoCnJJ8Jrgbaj3FbQU/8ApwDCH
gB1nE5ZscdKz+BlI5SjtsjoLMkhSFqMV8MkJ5mEr7bm2pQCpQa8jriN6tYcHewoJFVIGaQN2cBbN
/Iuo4kPffUpCHLm3HX3VmAXFZkBW0cKgAucmXkQZ0gNlMNW1XzKUpsrkzhlyd9K2sPJrppbuL+As
oD2OKs7l9GVM0qTLGxl0DU6j4XWCoGcz/8BT4faQ1nxv6RBfqAaBXlVzRzkvu5RSrQyqLCJ7LV3I
fWcO5WTy0zTER0Stj3rL2o2JvIoisMuAzMU9CaQ02piUgzDWRKNbAlZb45Foj85GAmDr88vknvme
TJOuSKpIBpU7CB9AzttztraBzn+94tqmKBvNKPHr7beywrutHz1zo3C8NYJl2c5GIHiddeYygjnZ
ac1mI+PW55UTZxCszmv0LoAU5qg9o4n29gQt//zi0YPlRVcaEPBQLgBMWZkgHeiO3jKZDFptPpT5
/TjsZf5VlB+K8ciNQzVtGVzZLbjw8DoB/hrRu7OM92y6OrBvF52oi6DQK4B120h7tNIajfulofnR
hP732wNctbc0AuIyQklcjRzGei7Dqhthz9mLjyh//l1stUf8ZoJQJhH3EGITEzCJ62ZTPpHE1MDz
FeQmuvhd0PJr3oA95QGkhB71lzrWdqIcPC1zPre5tqt5csrSCXQLAAEN1YvBUTWUCREujunuUznP
40Nnx2kE6odIfsQSEvBo2xm9gx2I3Es0SMk+1x8l5YkvK1PfySKpXRP/5C4s2OCaTZc8RLEIvbEe
0pemMvEtqYnCk1qNzio9qgTY5+oYq116ZsT8DHlTc553BTIovYs2U+gZiMg5Mj2cn/PEog9A3oU+
lkmcQFZQkD0dKPLXgKC4KEeEwjWq/G2wO3LSK/Jml+E3mWhQYRB5Cwxikuq7QbMgOmxB0xMEiRYr
XCrsX4T24SvVdMN1xsgkOzz8P5myST9kkolAJ7GT+cKEXnE4x/WdIHRyYxKRe/SXht+d1DB6t4sg
QaqlieFlrOD3eWYtaqSkdgmUJp7zcaL+UKbDc53nFqZnqDdcbGWLAp6I0suSykTRTT0BrH7MKN5X
uDe7x7/zhmwkn1dcGE2swBOhfg96EJXckbc2lCo4y4OIlW4yv5H0KRnue0zg7a2yclgiUYkzAMVz
BALqi0gMc1eHbVIE2QRK+fRR1jZQHBvgjZXJQgyAFwmuSjy6qBK1xYSCZ1bWeZDHd+FHa9pKBl6f
Z2gtB15+YdvDq1S5jMuJzw2ptCywos9DGroQetjdnqW1AYAWBl3YSAtc5zfQ0qcnWlwUQVJ5vHs1
t6qpG99XK9gyT6Y87PF95uycHVKQ/18/nyuReeSkIdcnfN56APi73Wq9Xu4L5SgE8xA64KDlgwSQ
ep80UxbVcSqzYDY7r5HdHaUnhOg48e70TXLstak6N6ZsPHvIeJ46ZQZiiwcbx4nx8fZcrW28BVWH
NAFoh5DruLyrWJqPpg1EQdBGuzJt3E6Ubk78cn/bzMq+Ax89moUQg+vgZ1GWpI9biupPji0xRz4l
xYnV/BiOxtufmAFGB01vIDZSlwZxYqVxluRBTLsAtQZ3GIyj5FucQisRxUJYgYc6nOAaYhmh/SZf
NOGCSRtcw+l25iB2jDzF88kU4GrpBzfcaoVbcYRliRDqI20LsjclSBKsgM+Rsg7iFy0vdnVZvn/T
L7rsC1UL+KcgGnPpCbklatsqyyqgEvk6l2+VTVa2DafI3i8kUNg0KgFQUjo0TVtDBtzw8w8fxtd6
9LfElVe8mQNhBqpqdBMBvqeMoWIdyUQWygCEkB97uYPyFiCpmu3O7+R8wh2CbOBCOAmvxp/qi8gq
CKsEhLeCMZdeh/+C2568ttwLA/FCFQDhPLViPzVYogIqGMEUZ97kj9PWVK0agM4ghMkQGCNfd7nc
uoYTHvDoOkA9qPIz/Pf+AeA+x3sRxxfudWXHZ6R0rCGvMUGWcezaeE/J3W0La4t9bkG5ZlurIrUd
9XiVgGsusgwfQdNO6/+ClsltQ2tThVZ6x8GjHskeFYIcJ/NUTyA5DKLvVXx0toiFVj+P8B0lmQVO
rSvvE0vrI30yzSpoytep8gxrq+Nny4Cy1GJIZRdTGGD5geiH8H3i8stWQNkV6SJ0+kANSM1DsK7K
mVlpMmiS+hdtENwbxftDHjwAIFWzVENwfijOhDbjGWilQQa0AzQbgLeNFV5xpYvvK67UEL2L2wzf
H+LmLtWGz8jh7M0wOSLLt3ETrizGhSklekMLMHJEMUxNtatD8OzzbV9duWgvPr+YP3t7lt1slDWa
JwIL8jy2G6I6tdX3vToCtI7rIElBol9dby2p87iNnDJgZolqO5A9mjO9U3NmcSqkPgFDRQezjXeH
ct3lVqeVZlhiRVi1m5vmrWFs37X5LpRbCger41lg5PAsVBPVpBMZrRigXlsGIn2cj1268bRZXZGz
zyu7z9QryLmaJj7fpHeWvmvIbqjTjbNwawzKdBEz70fkwmVQ5Hs72w/H21618XlVwhuvgaHKhCUD
s/BAsKpt4TfW9h9SJhRdcBYSGGp61ghbmcYlXKoq+uR5bIy/tSRMXto00u8YHeaNy3WZciWCR/yh
Aza2kORcnVhlM/UjxUsTBKIFeZpbK/aMtHfcfOosj+Cy8sM0sd8ymhhbcDVlJlGIA006KiHI0xAA
hNXS8RBG6FoioKrmAMd96bdYz5SJ/M/nF9QtOPHRYKLcJUZdO/NE0KdtTVH4auUjRaRY54nLJ6Z5
Dh/4+zzjH4PLixrEizYgf4v3n503w6yVhNEGWFH2aMlnvoXqUnbPf76PGwZ5pwVFtczn2fdriIIW
ba6j8ZzkfhW/hPHfS+v9bfdenTUUjADoQwLiSnastjpDKwYTsya5i6Ymn4b6nqVAZ26cBWuGELzj
+YijBjGRMpqmN53JTrD6XQ/cWcrTz8ZgNK5BoHhDU9J6t8elhNy/J+/cnLI4KIybIu8Wc/xbbH/O
8n2Y7Yv+M3W+3ja0tkooDyC8hz4YuJqU+5mAmiuljgZ69+6rNbyF875ONqKM9an714RyRVcG5E7m
Hias+i5xdnK+Y80dSQ63B7Kck2cnw39m7F8ryu1MisYWeYkZg8zdPO6jBzReDtYBqDL6C7QEf2AM
To1+SHDWI4K69G0pNaOlGjZrXrXTnW5m/KPQGwu0XTm5A3MHGIyrajB9sI0KHXib0dr4AatziiQt
jl7gZ6+QVZVtp2Fs50ZAou6pqtO/xiZEOwG4NN0+3HLGVR85M7b8mLOdHFWomU1ahpOv3tU/C3Es
t5J7y+65Wjy8mMDHA2pW6PteWsh5NpfOcrb2/EOSPJvlxiW7PoJ/v6+MIENCocx1YQTAQbqN8bMu
jtMfqI6gVfRfG4pP5JOYG6eHjSacR3QXz1/g+YablP2X2863NZjljjxbjh7dgIKY2E/AcB9AngrY
ZO8n2oaHbS2JEpdU8Qi4CYMVnO8JquTWMSzsPzlUgS8ASRj+QL/E5UjyfqKyh0opHMuPnjTdq5/G
bmMcq7N1ZkOZLQtKxpoGLD/0K97icd+SY9f/+oMF4YtiL+A6xlVDbeYUUUpKTJWR3RfhtwVOqg/h
xk23Oo4zI8opCsKejLQ0xDgAyqodV4w7lpgb187qop8ZUQ5R0VVJTjmMGNqLBQ7Z93P2obSO9wfS
Vah4XWV5oHndi3HgFA9mdIB8HwDwvL0U1wOgCA4hh4IEO1gt1QLerBsg29cIDcaHGb2fRfvO5Auu
GRy5ECwBOwbiNNtRtkVIprHWUO8IuNB39ph6yBzeHsL10Y4yCl7j+pJwA02+frkpqnGcQcUA3B2V
U/SIDvfPyGRBESUrPzh1shEELjvs8uDFYxBJQ7Q2I75FZ+KlsSgcUjMFbiSoWn9Ov9UzDhJPj94o
3diGawuDnQwbgKZcY3sAvIydpG5ZED5BdyAsNg749c+jRxA5asBu1Jft2BpNzwUY0/T0AYDCpPl4
e1FWv49kIVCDkJwEX8PlPNVFH3ItgSpsM3lZf0CPyu3vX+9uzAvAJwtCHNLlatIwtrLRFk7Mg8oC
N/QxMaFM9P6tgT44yPMiEYNCsPp+4SU06CpwjgUkH8knmTjDmzbGWwQvv1GCikchOgY/DZqVkIpW
wb1OgcpX204k0EYHgkxIlej0+zhaiEteK85Qf84PdXLfjOhWAf+6/Jl1GxtoZa0AdoEuJZ6kHPzK
yhYlvSYjzjQ92IdMP5TJO0ECyxFw/n21BgZmi6jTDUh/TWTaR02zG4vYNWptB1z1ba9YGwkYNBlk
rsAKgcTNpddxOddaWeDuYs20e+6qcffu7xvAv+H6RZ4X/YrKnUJYIcpkSGmg2d/6oNuS0Vn5+cB3
osUT/ZCQnzSUhegsPScM4MLAhuLW8MreH3EBvP/v96+ooKOssMzapsj9/ZrKR+jmoEx/eP8U4UJB
5yJeySCSUZagRu9ozMlAAbU03QS5rK0X7PXOByYDpPBILuBcwfa/XGMdffxtK0UfaNk+hzxE4iaR
/94xwARYcpdEmYFmJiXMiuIw6yWLB/AWfw5j4TXtRgB0fWXBAGYINGkAs6ECdTkGqwPJ3ohseECz
co9LyqtKv9H2mb2xH7bsLH9/FvlKqMmRdISdCGF8rfmUyn3Ij/lm7XZ1USBNiDZ/IBqu6gYtMfJs
LI0e0o6FX7f6j76zXGrGP24vzJaZZQOdjccAh+jEBemDomV7itRiJsu/bJp9v21mbdqgMYsiMaQE
9asSLinw9p9l1wVCBBZNIEGSg9xr8pv6/SJrC3wScCagp5ArURlZIDndmq1F24Cbh4K/9M7RjFrX
Tj8N0fdJvDt1sRgDfBKtuKCUU5kjGt6mwLJrbVDNx9gKQMFEm42rZG2BsOdRlXZQXL0iykQG0si6
Ku2CWDBX6h8W6nxb7m4vz7oRNCoggbq04imnMMBQZaoz1gZILLHRR18YtzdOgDUTC4UHQm88UZHB
unQ0PQYATGPw50x+aoHPKvQT26KUXvMyG5l/PID40m6v2BA1KrgoDQw4jdN7S7Jnp+R72de+5Pbd
7Rm7jloRQaI5BbxeyBdc5UoT9PAhNZONgT13rpXfDcmOO4ZPh0+ohG+ETWtTd25LeT+GtdMOUD8a
AzZ8tu1XyNy7VfLp9njWp25xMiR+Iea0/IazcwCYFGNEg9cQoE+OJPtR3MvZs7cS2FtWlr8/s8JJ
VBDRwgrTxgOJQA4G0UvLeNab98FmESBheeBnqH6j9xnPmEtDQ9Q5cU2bMQAXrzsjL5VNG7fy6qKc
WVAWhY/SSYVTj0FNf4zlfSigXrfV1bESyTIgpwHDx77BtjSV+SrCtrazqYCR8Us8vebG/ZyaO+Zk
kFMTLrqs2/wrWj88zbivjce6qzYGqVLX/J5HwEbQCIG+EvCGKKGBHdmx6C1jCBpTfu0tei8K8jGV
1Wm26Y6iejdV9IEvGUYTem+zWX+77Zb/jx8AJJwOnnj7KjksOSRrBgMeY9cfCuMX6Xu/zveVdqd3
X2yx6+SxJY+MvjsrhHmH5u1/rSrnYTG1U5ObsDpx6VYIjCp/Sv6K+MYhsrYdzs0okV0lso6LyRyC
yv5qFt8kOI8h+GHtb8/hcoVfPocuB6Ne8VPJY2AEhsCxhBvLxI03gFNrZyH0SkzchMDmXKWiazRe
RGIa4CS1kJ4+Nn40ZwfNsXeJHn3TrOjL7QEtW+tqQHjcLfcISsjqWUVxTk1xOA9BCH5To7ojeel2
4x0ZDB/0g272TnDTP5tgYVwzwWuE0oviDU4OHC6NojGQX0X4mZkbIdhyK10N5+zzihdk6O6w+xKf
1+VL0cU+OFJiENajpOS2AAI7oIfSNjrTrh1v0RTFg2s5Jq9fXbSOE6RvI1Thy8/OYLhM7JKIejJ5
vb1S1663pENARYY81QKdVVxP6/qiA7VWEZSuOUWeg/9uG7h2PXwctTBAkRBZADR7ec7PsVGMYp6K
IN47ZGf+cibUw3bZxjF4fdYvVpDaQZoL/1fjCugPx3PSwwroL12XgvjknQA9uNiFBfVBX6Z9xu3F
ArH3WYTQeGOeVhYCLzsgthY+JeSnlIWIG9p0EnrhiCI/5B6Ngj9YBtyzbOn7Ap+Sugw5n4eYDvi8
BXquhLhp/03TfOL4wJP4t22tLQZFz/yi2Qbxg//j7EuWY9WhZb+ICNHDFKjGdrmpKvcTwtvbG0Qj
JCHRff1Nzot3w8YVruc3OGfi2FKhZmk1uTKXt3/oKxCs5CWDYOLRRzTBVlDH+HmK7wYG3MYoo0Bf
DGVpaJN/PVWyc/0y7/pmT2iZmPqynZ5dnyOI0CvK1ga46X+e79Qp/jTfMotQeHrgQ4UGeAG0PthT
o8alR6cOzYjwepsxNBD/POGpNYTKPZJxsxWwlikF5RUheIMJ2xeEPllDATepiMcqPPNdp07dnAGb
dZ0ANncWhtMpWFBr6uP6Tyy6GPNz+cSTn4F4Ym4SB6Z9GVMY3VgHdW+wPWBAkKjwP0wGCqoh7c/y
v882+KuNRjYRAFewlQJUiVX7eiLswYIJyAtQFMgqUvzCEBdsGiPiDSvb2HreBUjfJ23iRzSRNdxW
bPXzhp06IZ/nX3qbDtUaJHrN3iv5m3TMXQ3u2gjgz3Um2Z3DwjOYuVMri8oyNOhQlZ8prb5+rwXm
1KAdM/AwVzEDGkyZ41YU/x/H4/Mki0WdQNvXglG0RatTYogoPfy8ZidOH84EgIXIocDiLW1eO9oa
heha7t2IolJ1zg6dHB6DW3NSC3C2eQk/xTLou5FTykYOhaEsarun5ozre3L8mS4OpQTAxcPF5ZFG
WgyFxPgpf6zRz/3w8+qc2OGZ+Q60NyBvQGvb4uenqelnui6Adtb52iNyVYIJ+5xhO/UNM8MvApj5
kV6qSQEU2QokywBfy95URyM1nHFkzk0w//3TJpCudTt4T3xveU/C+Reax59XaT7ni3s/v2j/+wGL
VSraLu9dNQMu6zTq3M2ADi/3ivDnn6c5cb2BgAVKCaBI5F+XIOGmr7tGTW6zr4mEVqt0RGSxHE3U
9lPaBc9Gps7cjZO7j4YNwMjAIQdH+uu6oTuoqVRgNnsXHNxIWaPUIzL/ygjlL/HDs2cDySdAuVGy
BEPBUt1vbMCqzQZL7KlOxnt2jpjz1AFwbBwtgmYmNP4uNihMy6oOPNySDIoyl8NYD4dG578E7P/3
EZ9nWZhDlo9dCl0Tvm+IcVn2zjXX5/AhJz4EZAAohcCLhR7OEsjteAD2dpml9uR1aC8H9uuECGoH
n4ZfPCCTgIHJKYbX4J68m8jm5wN88tfPTBqAoM/Z6sU9BOkt0joCw2evjn6xjTz6efwT5xVvOFwx
cLUAabc0hgUPDJGPld4TSIYR1OyrJvHP4bdOfQQ0V9HOAJOICvii7O1TYnSir/W+dnlcrlLanvHC
T1gT1G/nhinEKzMJ69db1zS0zrWbqv3ooVv0kg5XI7TjnOT3awXczUw7A3kDVA++zhKqVmSFgbUa
QcWZsQ8AYi2Irf08yam1+jRJMDtMnwxvB0BL43VYq9Z9FrFmZx6/E/sNVUCE3NCemu/14jwNUASV
mpjt3kg3hRXLcyDec+MvzIbJSVA3Lsbn6tII73s7nvgZE3vCpiOo98DBOEvWf9sGC0yW5hCUat9i
h6U5Jo713LLDwA6Zfvr1ZoQgLAmAPoWE9bdsJ2mliQ5uLvfPZojm1DPB3fetBtgAvSvAygAX8C0F
p9vQVRYlzh7SPO02VWdczRPDwz3DEwRENRpGnYVtNSfL5TkbbFjwLJKyiM7hw09OgKfBA005oqxl
t5UmBmQ+3BEAk+zjssv//nbt/49UJiAsqDJ/YzypOqFMs+jc/XhdtTcpP+OAnPjxM04JDUQIdRFD
LQ6qY6NZG7xrFprSrLXNpkfTP8dF890qgQkc0e5/CPrvsO+CuS11mAnUoIxyN5YhmGS37i/JkGCL
EP/N5CnAJwJmsuyuHGmuSK17cx+gWbTyVoVP1swLfm1hMQseUCwVgXlacnoJRwxBaggLIJY+avwL
Y1zxcU+cMxnPU0sGCjcYcdCMwLNdWL8m8/wR6izWvjHZlriIBNFGdoMcK6TOg99rtiOzis5NQOFh
0NES99XUBkGWV0baGnsfhARPefr48wH+bgrB6AeuiTkXAH76/zLwnyw5tKADYQoe7GmnHjRawpm0
o9A0Hn6e5sRB/jKN9fUraOU6Y+2LYF9bDbgXo244sycnJvBQJUEOcKbA+lb8056CfoyJi+jId+ve
Ks/8/nmVv0YCuCEA9f2XRUMss7iIqV1YHmssd19X75la82fS7AZrTaY1Hf79eqmw30AhWwTV429V
ZRCrt7QUNpBYK5JdFr/sx5lvIgwharGzcDEy9gs3Z3LtfOqI4e2ZFRWon5zLlp7aiM/jL5KBASXF
SEzq782jTMsoyM4Jhp+4fXBrkLwChmzm815sRRe2IfObzNwztBP1jQIdbhEJXoM/ZPvrnQB4Cz4t
ZBuQJ/+PCv3T3ShKo25HLsi+vSy6u/QcCf2Jlfoy/GKlOksU1ChbsgcjaRoV8owxPDf84sqBdkmS
esDw1E2KPKbnqCrmdV5cCRDKAjQAlgeAb5ZFVlFodyqyYtrX+qC9O6d8HYrfGye0IyGrDM9/TvIv
tno0eCeMRgJyXARRC5lTEGI4w5lq38nvQEwBbxNU2QiHv5qm3CHl5FWFCQqnLCqH/dDa4Bq///ko
nZwEva54/wAWQVHk6yTcDrRRyJTseX07uR9gsAA7xq+xImjeQuESTjMKxgDVfZ1DFy1ShC5ggZ51
mZUqcqfb3jrH/Hni9s15CtBsoRSCi7H4kKEWaZGWBYH8xb/G2qWgKTGAuHr4eblOnN0vs8y/4tPN
I6PvyEbkZG+7Hw25K9P1z+OfMOdgrpjZP2cqDiT5v46fVwXA4RUjAFEfnOLRaC/C+sIGe7lyRcTO
9R+d+hoHjg+gjggrv5XRewgO+qCQI3uoeK38HnzH+twhPlEph8j13AsEyQdUypdFqrRDeVfUkuwt
Mv6RvbXSNQilp5RvKxSxc1dsg8FZeY23stCdJvGanQkJT5xwNDEA3wfYOPzJZS1O9GNBDCec9tJ4
cMdrO7+ououfd+3UOqKagHQ/GsXmvfu6a4qm3GCZNe29wt/ZnbpJw+5MLHXqeAMEPeeT4El+g1mb
KRROZTVPIf5YtR3xkEX96KJEeuaynpwI+WPglGbPe2l1FHbB5aKH8ScQquPMdyIyDolHbRpzPjz+
vHKnNgelecTSc4+Iv1RcCyg4JwIQYaHtgcZuhwQKPaY0T36e5XvMC4fi0yyLFydoqOFKyHrua8O9
rhsdKbDHu92bQdXGI2dMxPdP+s/1BuoT7ApoHpgPyycTAdrxTNIhn/aF5qiUm7HpQKfWeP75k07O
MlOazM4+OOAWj0OaeyhiVf64N1Mjg2rzdDf1DIJrTXbmFVpqhs3ZGqjC/u9M32rAhI4c3XqYybSi
uj6m/lNY/3PpfduCPF2jny//f0hTfD+GaPMAOxtMBv7/7bzr0iBO1Vsj2pkjXa6EBrNVBCmg36/i
3Lswm1rEGMsgP7W8Ab1vA24VaNiqcUSgfxcW7z9P8t064FM+TbKwDq4WLYizxmlvaAJxrX7n2u2Z
A37qNPz3uCKhA7D68jTQvtCT17rj3g839QR19FvdbX79FTMbxqxBAcA06vVfj/VUosuqLdrmcBtI
J0IgcsZMn1glH4EFslLAe8OQLlYJunfAG4d5c3BTFgUmRHbP7PWpCWaFEyQ6kX/0l+0XlnSLGlEw
O+gqGdk6P3Ptzwy/zNKWqYA19TF8bj1k09rL73+//hD6Aqp3JmH9BlWmgwTRYGDWh0mBnwk13eYM
hPzUByAC+69/C+k0f2FRrKyu5JjV9aGM2vS5aX4dBwPgATIYSM2hcwvp+MX5IYz7wUDEwWJOjP5w
ws71M373nTCDj3w8UkaItZevMHMGU5mNKQ5QA8tJ1IRXhRmRescKwGDPvJLfFwtzAfc3l3bArrF8
t+yO9rwhSgL3vOPjlZjkr68DugZAVYdamAN419IRtHJA/fLJFYd8LBPwU0b5OQT390dxngF4KwfW
fU5+fd0QrQw2QSZRHJI2vAnDROvYi8xzkqqnFgpJVDhFAL1+JyKpiU/brA/5walJkk5hjEfjtxcD
3/FphvlYfHpvh6BClWfADJVmcU9J0p+Dm35/izADyoX/iTJAHmP+xk8zhLXvlk1I+EGUl3UDSNq2
1ZfqlxQ0eGeRIppThMg3I6VGFgY2G4FlnXDND63ia2gwMfdccHFiLzAJVHsAfJmBdgsT6+dFPoRZ
IA42fWDNXftrLxjSDlDhCEFqhMT50oIbaTOZFaX1YUzvhiJmvzdQGB81yFkdDynH76GqUn5YpdVB
5SJJXQg1G9ufj9KJjYaUGPIqgNTNO7GIvkyXTt6ovOqgnTU3rj15GZZJJc48RCdmmbErLu7djBML
58f803FKPbOqgr5jByMq5cdHGb6fMx4nZwCDNtIToAyANfw6g6d5IwgfsBP2JQ/ecnqPHn+0HJ5Z
rhMGd85/zBjEAPijJZKlRBZ6cEE8ejDcclf0bmL0TiJUuB4ImrAj0T7/vD0nzu+X+RYLV+Ui7WSB
+bp8XHmOWpFzjQDf/Sgg+HDRkVmbBQSWzCwdKaahHHx2SMU6SKE8FETC+bUjhYIx0DMzyzkAaP9p
wHza/qwxwUKams1Bj6+W9QEJ0p9X6dQ3AJkTwlxByg05l6+bb1a+r6vAYgf/aKsolFe0OlN5OzkD
6MWR6YRLA57urzNUYJwdWkfA1UHvT0BpHLqQJSvO1XJPnWLgtv/vNEvKWVGim0q6mKapVw67M4oj
GoDOKX2dOlOo3aO6jjo+Es/W128BLxsPalWygwg/6qM+14l1cniUxxCj4c7jlfo6vKw6HxgHggMV
wiPpqxWoHM/s94kADQcK/fY4unPYvsx8EUsYQVuY7BAQIzL11g3SJOMfRVGsagO0y6j+9JxEfDjH
Z3bqHMw9srABp3iSgipnsp3c+sCnDzt8MMWjNf77+TCfcFJg7+HMATYAlOOye93Jqc7qHl6vV4ex
2divflZuJpf9DQSYp7Pf87lAhRj3ErLIEGGBo/11uxyFAKdt0/rQoZvV5mAFE+bKDs88AKfWbW4H
m9NFSCEvncemyLtqFJhFdLvA33RDYp3rjz51d0BKikZvoPRwLhbO3ZBVRuELvDG6vgKyY0VFHbX9
TdufA6ec2CDkiRCjQ7QKj76zWLHechjQjmN+UPXw3DEzgSsImnIj8lS3Gnr/6dfnAWlEAD/hYiBq
XwqYh0LZ4F5n1SGs9wTnrXjglh2N+I+k9z9PdeLqAoMMfTrYhlkfYv77JztdDjUc5M6FM+A/eVFn
/f4xQ6sIOMDQzQMvYHkI0nFKpcK2HKp7qmNIiv7860/kXZEpxOECbg9qYu7SW8qaCTsj4RYX3p/M
j+uh2ASqjsturcgmC9dpW6wadpNa5zz+E0fvy8Tz3z+tm/T8dvLtlB8Go79WXp/4g71r6vQCFC1n
LtJSL232mTEXVAvnBm64tguHjTR5BQomeOY2eMay4iawrp3uuuAvtQ5XXvDmhfc25UnqqVifu2In
vB+kYgnOBuw6FIcWVwwdnZkpvYAfuPNXyavQ3qENY+WPm1Rss34696knjiP8hdliIDR3vymnShEO
PBt6hDnTHYoQMQ8GJGZ5nJV1XLkfXrYFqWSLPgcL9F5c3IX2qglfzhyqE7cdeVQY/DmZDjWIhW9B
ufBLx+rloZuMWzPFqUWFKklzurYy+96urbVu7WeUxtB/Cr1lm6w6aGtkCAjqEZp7CnoJJgVzn7Sb
t59/2rdfhhB57niedwNdyUvloqwOunxKiTj2wy2QMRF0CqVcOfmGZL/OVGECvEnhTNMzo6gWhsEe
eK+l1Pxo13W84Vl5ZqtPfQpinLmMhbwuTNDXC+SNxmjlgcL4ZtRY4ElmMmnfW/GWN39+XrRvZ2pe
KoJ4zZufcXzU15mqslD2wBx59OJpWNX5+ufhv90QhGsO8lUzCAwVwGUOw2XWaE7S646u/a9kRzps
iITY7yF1wT/knHkZTnwLCCJdtGOCLuK7mrmljV7aXiOPDCSx5NK8+/lbTg2PwBnc+Mj2AMS4uO1t
XaadU+XyKO1/2cpm/34/PEpHwFShTgU11IXRnHP3QelZ8ohm7Xd1zuE49eM/jz6fuE8mmeva0z61
5VHUb7Fnn8nsfXNnkE/4PPrCx3UKlXVOgN/+WowH47XXj79fG+SPYHAcML58q+wabV91KFSJY8Ve
FGRften8+qDObcyIApBYRefRsubVgE7GMCk2Nw+vhwFus7frnb+2fzVOW6P9dVwDLwmPMvBgiDKR
Jlk8WoaDhzFoCnnscyTcahXXbO36D+m5bsrvu455wOkPIISDtMnSdwbWJWy6TMujSVcNXfW/zRfP
n/Fp+Hn6T4dqIKRqWYXhdbuj/KH6NQHXPL6HXnnQZoS4F8tD64RFnqUYn0BIdmiyWyHq2DTrmAQg
7LWD+59P2fdTDNAOPAikpzHpN+WxKmyVn01DfwSuMTL7j8x/9PozfJ8ndmQmxYTrD8U2sOEtPqmf
shJuZTEce0jduI1MrF8bQZSI4YxjyTD+t/6JLG0r8D7rHgcZMnfXufH78VEWBhnlHLaALGPxAVg6
MQakdI9q3YYceLlfY6ggcog3fL7tUCD+1nEy1WU1Wn7uHsPy1S2OtF5DpPdcT8OJrcbdw0VHTI4O
qaXnBqj7CP+GOsf2YNtDotp6lf+aLxAf8nmORV6hU77CacMclFoJ7R+FfS7v/f11xQwAFKIqN+d0
lyGe02iNllbMwPOktm/wsKwr9kHGC8NZleQcxOHEmiHaQsPRrEw6J8e+3naiuwawFNs6BhPZlgT6
x9DPzjY/30E4ayeuyIw9m9spQFj3jTFSSD2lferZR1S+Hy0e8muWkWo7UKhaAY1mHdJGiVvtWXVs
pb69kdYITtQezVxRONVDHYcDGaEYF3piM7h1tRNK/WkD/w8pgWXjbhWqlVln/ttk5vRhghaqhOw2
Sl+xY6fphdPb756DNhfgiewLUTKfRmE4FEkB+a1Vr5mxCaU3HPJBDwdjDL03BwGkiHTlG2tlchNd
INk/LvK19gsQVlFAGoQwSowOEe0u85EoCwfzgqbFn8IooeOlPBmFTllBSyIXH+Vg6t0ASsArFigk
H6VFX3OGpoMoH0cL51TBHlaZs54kmptjkbuvslYuykM+fZZCeWWE/vmjGfSPVd82yeRP5VMd+k2i
qdmt8fk2pMPYEHdmOm1pVZII0l/liqcGnjpVPoA8JNu1o0FWtjb+TKMTyKhTk5VHfhbU/4xxyCPt
dXTllNy74aP5AF2o8kGC+HdrcmnFgav9Ks6qCWruOZp67JWOIGHzpEsVPveoZLWroC7IxuT6rRTd
kxmyITKb0boKQix6xEIIJErFh5eCNz42p3EnNGHW9cPIG8Q8lhGmF6Ntt3FtFc6dT3uoawWS1VXC
mB3sHW31qAzkdZyKGuiE0pTZnW834zsl3QeXWbsWvH1lE/JhUW4bmRk5JEc1oeqCx55Xj0MbPFnT
NOYR2rbIXvklj4DCA7W1MWYJmVjAo7rLwOHnhUMjY20Y7K8XAItTZWkWd23KDhS5ma0Tynvgy19d
c9hnrMitpG+HFW3JhzJ7GaWNN9yG7dSrpA2021y3RqM3vWT/qt7x0zUA/Gjrbzv33qOd0HHK0f2d
mMoGgWrWBW0QB8NIj8BIPDNPMbwnhjcgFdIfSklfTeHvx0LxNoJ63HNv8vchF0YkytyJWQm2jd7N
+jh1qB9RngfrlnvyIjS0Z68o5WxV8SKvE4L+sis15VRE3BbgmMhsiNDRtFt5XkE3TTFlUecqnpho
AP7Hy4FflGX9ACGyLCJN6UCWLnvSrWE/esxqLsax/Ss81XaRxzN2yavRiLVyX3VmT35i+HYbbGs6
mX87F+zUjZSQfaRarSxw+co9USX40wRImupe9yBILBv4NZQmVYYgFHWbx9oE+H0LDtQsR1t3qZ3b
lABJMLVyioSrmmRI7TIeutBL/Ir+8wrBEr8tMEMTuBXYiwSr1kAQTDhKrhVZPdkVo01Y5IyOEBft
WDsRKN3M2Ct6EbNMgCmsakASb4Jii6BRJEYqSSVkLPdWDhIQ5Qx/QBsrNl5VZ3GfOm4cWsK21n2O
+lbcjsFfezLaeteX8roEp/0161lh4WjIB6uud2Nh7Cu/4cZm6jir49YhHdgi6X06VC9mUMDw9NR1
psSl/TMHG1N/KQNa7NxOwqxpVnZmZHD7sR0sLB1yMtAMtgm6isqw7B8YqbP+QrlGtu1dnh1HsCQY
aAnSHO6Wy6LSyOxNMKXZhVA1o6vC8HW6wUm9LSXZqBTiftoqn32CvnY8hTLx8APi1udNnJeG1lGW
WfTaCob8Tg5pmfRd14nV6PZXPRG4fIxywhOInQfvFh7L9ZCn5D2Va12tOyC0VyTtcf7RiX07FI6V
ApsDNUSmSHAjqVXTpGxc+RRIe7xHQfAPmJ/JVa26O1ZhMwxohz8DnBRAjYS2eRxCECiLuIN+3zxv
WTT11RBXwP/sMhfaEpVLhjetZLqxu6B+gOTZw8SKFzTQ8IvAEu7Oqjx7F4imWuM2G3HndmkEVJaK
CoPQBBnSFM3cbFxPAErtjDI12JXtdd0QVfX0B2xBhbGxkci2/orWD0CepxwrKfuhTzSMfVTljpeg
WOgk2hMCMCTlTiSuvCaM+t4JIzuo3jth93FldLCtDF0eFwPPzfq6nHk1droGJGdEnbpNZGU4DWjI
3TxcNTWoDZRF8A5ZXo/3egAhHOVgXW+3th5fmrEKEqhs0IhbU32VTXLX9rmKVFcBiGdWf8Igh43k
+a3yJyuB/qO9cl2Q7pMehtXtOydqHW684N34NzqUklg1jU4Ca5RY4Q6OXsQ04RyfnlJz4+P5K5MJ
GpXlZhxZjWOaZw3EVpSdx0rTKspZiB5Et3kgo+AckpNIqNkqHRLgRraFb8RThT5XkzEwQeInErvG
qap6e9MYtrWiuRXEVAfFtT2UdVTpasPdNEpN7Ivq8MPwUusjwMjkzpIZi9GgizvqdAIcGgW4mSNR
KfYIUtFqzUdirVxapji0aXv0hgFkhykX+x7l760NBvAdcJLZphqmPApU/2/EUsZ4cHkcoBB256HJ
fzNnD5M6tPuV7fSdxiak/YuoQGNGzOIOQJV0xYxCvcAM9i/QFR0TWOjmsgny9hBA3xO2wXdEnPp9
eWNV4/RM86qxrw1t9q8gJraiSUo7BoIS902Z6YuU9bvZeu7ag02IyCys2Q1WCulQXV5AWbTahL7+
69jqQHoTvpUjgPwwgmPAC3sd6NyTMR1Q7bZRmkB+xku3pi3bJOV5E4NWksZOGlq7MfeKKPNYewEr
zCJWBM2qpNK/x1Mmbnq71JduCV6N0sLt0FbjF3GNqGvTl47epFbZX4VhmkVBPgQW/FQ1RSxg4hp9
xs6L3RVPygryx15Bss8dAnFVwYZEVlGgK6uF38R9gZszwJm7CyYRcmhjDXaUFTb72yriJ/iteM/b
toJidEr+ZhVKe0nHyb2jhnbYGl5XqtvOMfP31oIn09nyUobWXjk13YEJMkQtU4RTuTGhyyDjqZE7
Qv1D6fUljrJZRZ4rX7JA3fFCNFsjrClEVvIN3LXAHUCHOayLPN3IVncXpWc4iWkM3gWY0lQMDLKI
JOmsbk0bkJRJc5phSXix7bFuY4uhTVy79U022dkqdXK5Ggyzw79okzB7k61fx1oYcoUjArYXz04o
50U0hMG0wWv7zx7NPz3v12BPYICMI99fhhunCBKRun8zmxGoxaVA3qNvL/IlRWNHUSMtR/MoLKAY
bnlcxQjtpmve0SPv8w90PFbrgUM9sbPaJ7sUNK4s72UaXXpZKve2ty1QQgX8X92w4KbIiP6LlhSy
o0Gq76cgTTdmxdDHb/TFA8tUs6pTMm4z7vXhanQqUlyDq19ERh1mVwRLDkpUdB8Hft+EiSW1qyK7
MeB5lUD8r8J+BNQ0wGvmMt3AdzOgadLiqXzmI566iAg7PzogjB1jgwr7Tfe+fLHK9hXMq2995qVx
PeUtvLYCkiH9fQot+IOQCk5fDvOyI63qeFKVXkXiougHGQd4kP4OwRRsQD7dvcFjkAmyNm5UOxQF
k0JJscozQ6zctBpXkLMtrtDHLm+tuid3rfLoWnjcxSZ4ZRkXWVuHEadj+lAqDuRearWVv1Pab6wo
c7ppSjLfsNaGRf6luepuK4s9SM+rVzC7iBcIFVuTeSkoTxrggjqjzt5oyxQcVOlJrE4b5htopcPD
QPH/1TFkc4WYAVxdk5EP/Y45tbDuK+4xtgVrJ4UKGBxbkHWnxbqsRJmUNL9HYe1vU8LFa9witl09
wt5pBBPh9C8MOwUT7sLW+Pj1EDx0V3UZlE8AXgW7iVvFaiiAdx5xm4/Km+C+N0K9UstVGFbdVaYI
4db7CvHPqGPWQltt1VQ1aOVYbt6jNh2ojTkWtIDPx7rMuCpD8OZWeLkNS8MzRdVAaSHgL05snfUE
bTDa8F46bNBLWoVudu0qpJR9AM22hA6Nc8E78wYVyw78g53dxLUDFe6qcG29ygOJ/E42olACoLZz
IzwaoAupercKF74sKPZuzJD28AX7/BIqzo2ITCSiHg3dZBfUTrM+4Ra4KQzmgQ8JoP/mMhQ1zA2v
yvxp8LIgMvwK6wAADiizeINuA9NuVmjzefPcqSTAncP/dYbgjquWR63MIY/XTjQus+KemCONobJ9
rIl6aJC9v3RCDvcumxTe96CN07yubxtSs3hA/fCJeexu4jkcMQKVJ08T3Oe8yS9MvBcbavJgA+oG
C5fZDhKAkNklaAuJPKCHxYoCJxXsOutzUd+Am+KgPPIKnaBW79JMOcE+JQSkQhPRVZSK6r129T2x
qwdLSBfn1emecuLyh6BqTR4Z1jg9cUcPN52Qu6DOvAQPZYlTHwavHZ2enOAPyxneQG6Qbea5xmvB
ChKBXwawbuoLK19TSCseUrC/PHkZfr3TNP6fbtJBpB17D3JmdzWO/LEpNI1ZgXtRB+1H2wUZblnz
5PQDi80JoWA+iCbyIZm6EV7F4tZGa4seQnIPv/chDxz6BIZy/w1cXfnl5JoCD2jrV1E1pM1N2liD
jpsKAWyFhotVhTr9ToNjiazNKUsPTcBClkCEgPHt5OhDy7yy39FyZp+sPMR0eYhWLd2nH2Y3fpRK
X3WiAOGzV7+N/nRskLUoES9BA/xa58G7Dc3vqBaATa5ErvEc9cTUoKQLAKUJfAY+twAMTyjTqgYb
DnZ16yJUjY8mGUdcuA35Qwb3jxPqIm4YDKRbkz9Wi95DC6YomigWA1WmGvXeIceaiVQ9ToCixGNg
prhBVfdPOJMRVa6fxaP0JwRAMs92inX6ktuGtqOy57t0ygz06LlAkxRW55pJmXlPAwdc3qTj3VB5
foLIHpFeTwsYlvBekvTJgIZ45LuVs5loxeNxsqvt1Af5uilSjZ9Gxd7rWYcQns9NBWkhX9FsrhI6
wcNGeAqDnY/NzRDY+IYePXblVHX3Rj9VbyXEs57R48e6Lbim5G0BVHFk4enp4t53jhMYoh4EGAm2
fi9pEVs5KXegEHMfeJlR3HBPKiDTIEwUwV+0XzhgbReTNfQ6SRvDF2vW1N6m02LtckaeEA/3SQ2s
000HVsxVWzctEPa2+VY1So/bLkNjMmInIPkyWAq8gmEUKiLiNginDR+CZyx9GsEfQZtEAEd1nMh9
Uzn9tqQI/v1ui0BwHVIVXhLp9xA4SKm+UaqUzi6E7uFKu9S6pG0gY5SUZeL06hHZUXvrGdZLmIsh
GprwIe/wYXbpQkje3aUFOfapggNeZu9+y1/gkvmrKbfDi14i/gtRkR/8sj/yLFdqJSWpYkl6WcUG
ISwRdkoTGSCeUWP6xwdVVewaFbj5nGpbV9bWEt62McZaxnCRReR700rAsQq9amvL58DeKq+NzNH9
sIZMrlvBzSs7z4E+RNb1w0Xi4y33FcJvRjKdeNVMGVuxW4Saj1ablauy62p4nG2x7kO/jUrdVjun
RxZ1FORlNCi/ghi8Xyd9yt9MY+o3sKt0K/PJu0kdp9/3MksRUoJNhvjFfa2m9yJr3E0Heuoxau28
2BUgbnsoJt28Va073AdV+MAMUuVATnlIuFW0S0pci7hUZnghKqNOCpARNVGKd+U9xSPyAMRFZ26n
onjn8BCussEm1zTzRDL0QxcR2JirKeDW/5B2XrtxY80WfiICzOGWnZRlKtga3xBjW2bOmU9/PsrA
/N1sogn5eDBXAli9U+3aVavWeqylRCVVkwii3aouVLSm8GbJ3Rd1HKVDmardLgvr4K6T4cx16bay
gyb9bfrCe6llqm2Z4bMRweGVEylv6V7+4bopLKIucCF3DIxrT0t0/aaHo+urOpLuqsjlXDe8umwv
U1/7ptSjbeuVprnRPKlGnDocoQPQcuIBS0Ac0E0Mu5HaHG7wMH8NUg+bvvGtteR228am9NR1Sv4e
NAWqIS4elN74cXzLuRYOtcLTdt/zFHRKXeb9qOt5/rNSIuhBq+KplGoZ0l0Iejd16Hf1RpLTlzTS
+xtuWwp4egFfKQnMvcj/ZJsKUjL5j96LcE562zVOU8nFG2wxI9yGZbLzSsF6QD3T24dj+h6VPBdD
mgoNu3STnrSh9Z2kQLjx6qT6NoLqetR72fM2pumODJHw5UaXi0BEOMQ19p07dBuxCaGVl82vQ1UG
7xYZ0C9QKX0DdaRfjfKgbMgIjzgUf1B3o6t/k0jhxSOOVofFHTo9P/rZlHK9GaywikkrtGGw7XJh
eIqUKno3JsxB4HY4RctTvtc8Pm+F0Sx+uc20DUT1C7+72valOxB1kzDborfd7oAEFS+uxcNWaq0n
ufXdTatmhi0rGYczTTo7VgN10+OE9rWaef+G4B2eIC+on6SqGvfyWN+3eqd8AcUWNnYnB9NjQ4hU
tpfS97hdXsVFW0qHNBjJgYDYBWGQk6C6GRW9P6hiMnyhVc68VztEs4ZESw+T83iqy84at6GYmnZs
Ca1N5pnT5ClQAkvgQfRNISnRSkl2qd4Au4g0VTbo5pgDvfJclYi1BuXZaL+Nxq5VrrLu88UsmEuA
JcBhQdOIOivRRIZJtJFECtW4rRReeWsdyUulDEAiU6FM4t8cgaWRw1LINSnPibCrtI20RjK78P2p
fAyAAyw/SpIzME4Sia4VVZb5XGs/cKtsxMvVmIUlOP7+HAypV0ZH4o3vx3lLzuhKTa89MnCXjawM
Yq6gTnJ+MEn7mBSp77hahJWK0tLnQVNAHw/Ujuav6e9HRWqZbA8yIroBdPjm3Vtj2z//OlR3ILkB
uaBMCi/U6dfNwVIEJWiUZ/BfwrWZXF2emwn0cUJkQG/R8ednmBOedKpc+XxezO8s47odr7vhYERr
eIS1UczOARlKyh5CrTyn48+xfwl+XB7F2udncAc5r3KPQrHynNdXJLiVlRVenCRKkzALUAbVtdka
QPaV6kGu8evFvRnZQ26r79ka7+jSGACHT1zFPBvP+HvcXPKjPKTunSDTbQ2ZjYzl52dpYquYqC/B
Oc/bK4OwSpMA+ttnlZxkoO6S7LMda2ymYwPG6V7Vw2wMcziznhultTtz64pr4OmlSQJFj+yEQr8u
tk4tCEWrkHmS1eev5NFs3V1rbFj6Ppwek3zVhHOfF7w7y4wCJW/05477kCje6ISVRZjmYHbgJmwG
Px+c5bl4aROplFHV2nhuu4fR20K90B3KJyv9/Ik4MTMDTAlJGHmWiZmc0sHWi1fwgwsnQgabqNHA
AmD+TNKkyEiB+H5mEDRr91G/1ZKDSsW4JDFzec+eXxDwZQFRBBtNxy5NCKcLXuuS0ia5xXtDHYO7
QUufqVFoj3nTqiuWFoZE5xetRhMjARxEM0ueT81ajkzxWZLeqWVtut4lZgzob2g+bwms2QQqnkDT
4hlEJ4CNgs03PNeDbFEv7cr2FqCB/D3qAjKTvul+GlhIkgPSCEC9bDvI6E8nkfraAPKtVp/9ale1
u3qNU/ujTWa2qQGRyoBe6RueQDWnBkrF4OmSEYZIFok7T9DiTRLEJnDhsrofk9Hr6erPUaKm2ONt
hV7qQEGohl2PUnE7SmZ0TekxeJJAF9geb+oDiSfjgdB1uFOSQRQOg643jxLV2Qel/47aGIRd+lUk
afU+Fr1ul5Z0CAVibqS2q4XVozga3q7XROFHFUfSUxgSel7elwu7hWZTmm5QCwcsPadAtpBhEPWx
VJ5NfKkVvwyybPfjgdTeZTvn8POpqxVTVPqIAdg3p1PbR/RhNYGqPFOvtpXuSwMVA5muoSJpRQXc
6++a5iAn17wNyT2vOKvzvh/wamxSnYuJ5guc+6l1ZUpGpaboPkuPlaHBzOsxwT9z9dUKso2Qb6SG
9NsKG8S5D2argsyheQXD8ry5zG30zDT63H32Pe/gCsLeuTylC9+npZq+hUmOC2q52Ywag9jFupsH
L0XWPaRScqNIn6Vm5kcfW5g2z1FEmCW1VUHtGLw0lFnrnaB/GhbJ98GVTfgyaCnN2apEGpJIjRIF
L2FIlLBZbe9bnCG43nV2HFi5ecOa1eSNGMOH9yzJgGOSA+S2f7EERwZmDqlyezUfCgzk4r56EeUV
B3v++3mwoMcC1pb28zOOQrGtXSUjY/ZMV1+UQyr86TiH77MC0OVOT8d5I0AkeUKdda7wnBi3qXTo
zJVjd37pAUb9OHYTDyycNaf7RxZq9B8kLXoxx+vUegn1fTrcfHYFTk3M4oO0LzQRWEz0oglbOpuS
NUqXhSX4aD+lxY2Y9uyQeZAWR1qK9pwqXic3mffpE2BB5TcRqkwiDmcXTtv5cZeMQviS/vQBN7ef
30C0mAN6xEHg+4zZ7ERFIifFYEUvCglz2c6+fX7yjz8/e1XLbanXRsvnk/TWbO5LY+XnT/vj9Dqe
OuT/+/lzEWOVymLUqnxfaja5AUxBtknZU0HfBOYaT+DCXiVzAvYbPOVEgTU7yn2o635sJemLob9m
TWv3qJutNSadX7YTw+z/bEyb7cifFkkFpwrh2Yuwy7vAbnfSlM7cfXpRTozMrgVTT+n7dzGSKeim
hbdj+ul7jVFAQUWfLu1yhJqzURSa21dhmr7g0HejOty4cXP4izEcmZgtRle5euq6cfrytRru+/DT
1xqiU7D/QG6jcfnM3VIUt2XvUfR9TqIfdbZR5JVYZ8Fn0H0GNNtiomhfny1znIEJ6jNXf+7FbXAN
OubTk3Py+dkCRwKNrKD99ec26PdwgGXRsHLuFgcAUyosJMQtxPenKxzLgT62Y8cElUAeDbRsuhUL
02+cnWwQRNxriEqRTpy/T0O3kkjImsZzV+4BuunR3m33l6dp4bCh6cEbm7Tfx6k+HUQGsEfOKHo+
w2m7UcOHTLjNvXITf1q+ADZIMpaIeELaODVWntrJeSAEMEOaz16Y37o3yWqUtOAFTwzMnLgv+345
UMB/jn6DLKyDvRZsjJhW0ZVDNw+SabcAIAJtFfmh6fEzb45vJdWt8t4QXmqDeEwGdyDfCM1Xg86F
prkerWEL3osChX91eaU+mgiOdsPUR8IbkscBVFi8WufZ37QOFMlze+Vl6IGb0JUZqbYHJuLVGgfl
EKAvTfki+xrUWvfuJnLz3mW6dZvmnfs7sfTkJnXFrzl6GPtEdi1bUEaZCm8LIk0ReFrURQU9xRD7
5pNfF0iYNbL/CEFvh8I7TPub5KZVNjSZdIUHNKF/FcwUyEJe7ZCatw4AI/KD1ChgRAEiXlfgV1D2
iHoQ64kVxXcgTv2nztJe6OoUt5cnZraF/8yLQsKUFke4XOYc1Z5stYlvtMpLoN2+HbL0Lnq7bGB2
0P8YUOEZRaxiIfyIq6q2RLFRXsTW24K3L1t5ZQhrFmaXRYXWsqz6DAFNCeHg/sUAZOhrSdcRv04U
66eHz09Jo2WVxOdV4RCE/tVKfKYsLAEte/RlqvRJimdtn0oXkEczC+UFCS94P90oevAMKX+V6sz7
ImqwHAnaiGpN5oZbF9agjRbl2j1FaspabWdUe0NptJtcjvSnpMrqAykD+bfedffuECdXotyZJGeE
cFuEQn5tjZV0CDWB9gCjIRyUKnB1ZpXv2xqgVUv3AWA7v98MAV1xGwAAlZ1HjfirgITYblzaKsah
V25BK61Rky4sI+6BSZBIJ7JV5ndOSBupr/fqiyL/tv71lK+X9+HsOpj2IQsIqSANU8p5f05eu6aV
mK7yQk7RVoEi9P0NwPDLRj5Y1mduZmrIobsHzjYqZbNBJKNR95HlqS/GYGyz+OBWb9ahJXujfgeg
BwpcybbR+wR417fJ8EuXHN343pIoF9qVEGrOOPBnwJo0MXgbRITzl5dsVS4Uipn6IjfZfVnEu071
v0jo9bYe2kT++KC4oJ8gO1AyaSdn2cqpXNjVExnbf+ZnpxK0UdOEAebbCmBlZNPEI+S3njquPADP
xknqeeqmlKE8mqiC5k3wY9VYmsvpfSBX+ChAFKLnOPMuj/ZKXIS7LoweCzN464WdVEVfRDVYGag8
lTSO1xxq1j9cG6QMyVTOHUTUKbzRya09yg0l36yxpI0s0LTgZflLUojxPZpH2bUfRuqUzpOv2Ts1
6E1OYERGWxOvGjP2Nl5r/R7rEA7uxMsBEfYwJpRtdwXUfS32mh0FkppMFI9+8hU08JI0O/VoVRKl
YdIXqTOokBXUV2V85YFYuHwUlozwHIfNeLrw6Y07NRInKJ8hGD6pYb4n+Xe3Q/Xi22UT0yeOJv5j
HMcmZuMwI/CVlo6JPPhXV4Lr2DqYrrVh5hLZ2zf+WoJ90R65fIUGAl4mc4VXPxnNVBaC1GkF5P1G
daPCnickaA23j7n/UwivL49v5hE/xkdsr9BHj97TGUfjoA4CXQs+smI0M+XV1hg+qVn7x8KHqMcH
qc88RhZcs9MVvwAY7O494b0zPpc6Ofv+zAmEuRrVKeluR40UW+7fo3Hl8C1NkUq+VaI+RPpkTt7W
1KGcNaKAwKeyKZmltWLs0i4G6kZDPadFgdrkdBcHkSgJKXzpTmRt3PZaEHaFcnV5lddMzAsCnpuK
loe6ZtcVO7PpHKkpHoPCWAm9l8zwHoIZSpq4H+Zsg0GuB6KRNZGDsIoV77v6kKyVhdZMzI6831hy
b/ld5MTtmB9MqJsOhLLuLqpWw9Y1U7OjX0zIr77g/mbdvhid/6D312P7dHllZlfYx+6dXu80805r
P2eBKFpQg2UrRk6V7kLlatRtsdy4Py4bWdrBx0amp9lRwianvmV6lhzRaWP9ovtsoEOmW1n7JRtk
eAFF8PiRqQOe2oBRWaKPJowdaIInhO4aGfHCanCjgKyB2uqDgef0+yW3HV0kQe4I1ZvQ14T5TzVN
JZ+eqBMjM1/Sl74ZelKYo0K7A1MsCysX1sIknXx/Nkm+MJadqTEIXQm3WvsUlfrKCBanaaIoIhox
IZmaLXWQJG2SeCb6jaM9/EMvaLSyl5YNAFvgMUe+3ZoNwVDoXUraMXPAHd5pQ35j1tld4abPl1di
4R40qDj9Z2aayaMtG7Xk+WFOQPhYAUvZHkZdJppu7MF7UKV/Av+fy+YWFwYehUkhjVfSPBmYcjVm
osSouqDeGIZpy9XfDOjIwmze3EwTi6oSM0dKzSsLVlxJf6y8fNMbX1QztIPk7fKIFteJJzECHyqh
6xzKVXkaHTp6njmjHNIDMv4euoLalCusBBDThpoFSAahyn92ZldLAPY+14omc4ypRyKWW50YeKBV
tgdN3hq18ATYKFl5zy4PDplSjbTnBPQ63R0kRYrW09kdHdmP4tC4N16zElasmZhdNEGRSTntk5lj
gWvXb7yXMP+rszrh7XiSAmSaF621Xm+VuoQ5K9Se0vbdKh6CfHd5FyyuzpGJ6fo5OkZ5MoKXyAnv
smzcRJoT1KBR9V9+9EsKt583BZIJKh1EEtGMmib0yFQKya0al27qNL61kbP43k0yWkKkyo5H9ZuU
0KB42eDSChE3qVOwAQvx/PGpTBhudUDTW+ZxGfh0K2c0D0drQm5rZuZ3Ai5b8g3GJci/wqyzleKn
Jq/wKS0t0/FQZs4hGbOhKFUTG7BxV3K+1WJE0Aq7Fr2dPj5dnreFkAMR9P/N28y1Ct6YZF7MgCzW
Ri2/agPobznbufnKEVpyqiqU6fhLao5ngoSinKAEK3qZI6faraB4d7QFrJhYWhwSAIAu+A/25tnE
GZ4+hN6k6x5ZGW2Vj6PwtfmkdvwUok3SxP/ZmM1XKXWCS0tR6iT9Ni9t2CMur8faGKa/Hx0cbdBV
muL4Ps8+uxrp/mxbuqxX/PTSqkPlQnpf4akHyvTUSqtI9HHofeJIvXwQ1Ef4NrZK8jP7ZFnnz2zB
Q00EqEPnMncDFRwBkGBHieMKT4F27a7lYhbHoeNhoDr68Jun41CSrrIC2qsccTzUcW43Pvne+PDr
8poshR9wQgFFB2ZNqnB2wZCd9HpYDTJHGNONn18143elQLKz3RqKt1WrtcDzoxY1v0bZYsBNDUhv
z3LkmWLEkB3EmYNA6HhrkI3dhEKpbMVeEg6hWahXetu+UmzKdrmsDTtP0cMdjROiXdKAb0sFGZxB
Ib0vB0K2CWQru3FhjdpenpalrYrKApi16Y13Rrlo0GvQDbWFy02/RnIOFeSb3PzF3X5sY+ZvYTIX
BUkUUkeUHaF4pDMGQov95XEsLu/ROGaHgRpQ6tGGnDlQWt0YcvdkKOPUfHlThPmWrGuByFK0kixd
m7uZG0kkuY07k7kr3xLjoUy2bfE3FgCI8Uaa0JlzZ0jacDSkwiLky5JN0V777Y90aP/CW+Fp/zMy
G0afmKMxDG7mtGm+UYUAlpXSrsKXywu0OFlEd+ByKRkRkZ+ecoNGeFgqdBaIxuZuPIyysZF40ly2
snTtEnwpKvl0miqMmecN80JpusEgxmvhTYJjJTskVmkPxYsf/7psapqW+fk+NjW5tSMnH05U13pD
rNf3X7v2QVn5/NJ84drJU1PynIS1Tj9vpFpsRKCsyLzEd54p76XOuxZ883PI1Q/nDvUY1C5Tm+6Z
dKDhFuR42pGzqUJFgAT9F8E0f1yeqYWhkApjOSBPJyHykYs/mqky81JXUIzIieqfcbgrpH1krMzW
tHtmiwF0k7iExiueR/Png5WFgmZoQuTo+e/OpX/R2lgCvfTpNcRIW8l6LNb0NRdurROLs9dEFPFG
i1gblr+3I+W+8Hw7GfWNLg4re3pp+lCN1+HMplhx5gT8oE3EALIfpxYSuw/3JUROibkSdi0OR/2Q
LaTbkn19ut1gwfVHo/RJ9nhvWpIfIv0qrOqtlK0ppCyOBsSjPglzAzyfjtXRZmjKIoXGhc2gCt9o
PLUl860uVoLvRRswlgPfpGgPEd2pDQ8mDG/0WRtUaEdhq/iPYvd+eU8vzdf0DgfBOfUyzJMmelYE
JhpaMdkMbYMSuy1K/VaE66IZVk6PvuBoLIQgTNQPKRQR7J2OBnaZdiybMnYsNai+FHrzvUjcNNto
SpiA0kqEL27qPgL22AtOSI+AEGv7jLgEngH43ECAJ2+U+qKdVY+VXeShzrNxTN8SdwiuulGOfsck
8/fWKFv3kV4qNy0MD1BGwVOi5Rr1A0GurxBb6R1AGKlddl1/iAQ13PKGa50SIYn7thPoNxZhRsri
WrjVc0mA8qJSrJ9i3qg9xChms1WaRt6OY9H9rlXkaJV86N5LeDFevUQLf3pZZl1lMAzdaFkibE06
2w8gdF7DNm3tzBu9q0DQxwNk4eoekgNoKAR/5FHaIvjsqtFVHAXpe6OAQxFgBIPbBuQO7I5rrWiL
y845RFrG4g00X/YqhOQPtXHOYnFAqOGhF+w8PFzeWovrDeUTqSVVAws0i1SzMTYUWIwiJwHq8SCm
5e7y98/HAGctY0eQYRKOmvdh6HohpGrFCYRC5R32hF1dxt86X7pLZGPFdZ0PBcwOAjZTA6UIDmLm
JLWM/o42jzB1cBvqICsvoDl2n9trwgRRCZ1QFrwdZgc9y6QRLibKEwlFQ8hSK4KXYqSok7V7OPlu
vKy/7Uvx++Cad3E0HujCfRPDaOVnLE0otRE6MwAdmtZcBUCMUrSQDZLxtPE4fRBeiS3vcC2rruBR
3FxevPM4dxrx/2zJp85AA76naIESOc1Y7jN46vTxOhrRDC+fzNK8D9fc9eIKkpABCSADNJ5frJCk
GyrxOzPcunt6AO9aWf/0fmdIJC/YlfR6nIniSVFp1SYJQMRKcRXee5WsaZwsDmKS8SS1yDjmeaXW
F9Kg7pTQGfeWflOuQb2X1h+kkoRbAMBBUfF0TTyhlDOtpRaX+M1jHFs7KYRRIoC7oDSNlXht0dYE
RZuuTqoyM1sdlPaRhUqyE45hdw1lXL8vjarftgbsZr5V5CvYlOl7p4EV3Yy8+3mAgKmldet0bFE7
uJYFGsJR5UNkwtRF9mp/eUsvrQ69N1MGg3cBXQWnJvSmoK/RyDDRe8beM+R818CytvIInb5yOpAp
fIJGmz4qnOsc8BHLSVrB8UTFbHgJ200NC2EUrri7cxtMFnGmRn4WVYs5J3EWS2oE/wOlTECKYvJV
K36Y416iJOTpa43pi7YmMT7KgHg/bZalr2og7lrtR6Sak/ZFJ9240XgEU+KCAvcA15rxY3R9bcXV
LW6HI6sz92MReEgurY9O7fdXUwSx0ZVG2kBnna3M5aIl0FAof0zY1XnWCfagKKpCL3K07J+0ryA6
eJL1Fbz1gg22NDThKuvFNp9t7g5qmqH0rcAJeF6N7dZK5a26lrBf2N4nRqa/HwW83gSWCEOMJP+i
krwNyUdcPj+Lo6BCy7JojGYeuotDJsZ5U4RO3hXbuha/5UN8L3vNSi5iaRz0xICE1Uk1nyEaQQI3
VQAC20lgeXkVgufLo1j8vIwPBQBP5nKO/DHltiao5vMuRMv6lQzv1GUDS8ECr8+pkA3IfmqjPl0I
iICrURb7wFEg+r0DSvUMDD/Zl8SfMNISvht99qMUNO0e/pIW1ts6vTGzWL/L21Bag4gsDheAN6AK
lVre/ImSCgNUQr0aOL0sbNu+vfc79/XygBdCBWl6AE2tjaDA5ydo6EqpGAQ2Xqx8pYdkG4vqwa/u
itDaSvAY58rKCi7tQx7gQMRgBKdcPZtfP9fjNjUSria3fEq08sEqgqu6894uD2vhBpwab4ilKEAs
FIncfmjqXAmc0i2vvFb87mcuANXeCRr1n8umFkdkTW8uHBhVsNmIzCpItSwwA8cotoYIQOGhqzaX
TSzugyMT09+PvEMxxfoirfZO20nZdoJuwUscr+39NSvTQI+slH3piV5h4OiiK1l50Lqr/98opjU7
+n5St2VWmXx/hNZJEfsvGiDkz5tg1YFtARaR6Q48NVFpSgsXuIv7SXdJuQ1X4pyF6xSVTZIsgLVB
N857Yj2lwr+qJumv+krWb2Xz2YJkrr81lM9HOzg5chOorE6aK7NxkLsM676OfAf1pX1rWTtFiT/X
PTm9ijBBxo3XIzmQ+YUA9rumASDwHf8F8uFPUoGcfX221rE1BLoX8HWrhrLurpJ2lxd6Ds09MzAt
1dFmKvNqiLVq+vlSsc2QDIwqaSOEA20fyEL5sBYlTf8+tPW9p/aveb6Wrly6KEAkIesKeg8Wj7nK
NT4/roem8Bwvkh+1Fo7HHyntJnIMgWwdxJtQ0Q5pjaagBFmeJz1H0l+c1+NfMCdOorHeLdSUX1Dp
6hcxc1/bwPp8JAdCjbIPe4SesDlMzdPVoutK2XNE664X7pPSGayVM7XgPjFBi7NErg93PfNtvqkX
RqzonhNo+yqBn+pGWOspXF4reULnA4iBLmAGtYQlOWqgz/AcSGjTf2SjhcFtkNorwayFO2Df3kGF
+c3ODFfYdBZpKb+Ai9sYPOE6UhAXu7x3F0c8KRoacDVM2e7TrdvlmVzC5+g7tfQlTt604t3LVhK1
82ao6XggEUqKG14t+uDmeDBEgFsi4zRw8Le/qCX+9D0Vorv3umj2kp7cNmn5CokbYhM13UWXx7dw
j5AcJmYxLQZHZHE6vtoEj65Epu+YbbDpv42Bv3IdLk7gkYEppjk6+0I50LdJu4qTj3dShCQR1cLP
NUH+mT+oOkBMAHY7C5cbsXMlscoJNMdi10EElxQvfzFLJkwntN1RI5gHmmbUpHUltIHjhZ2LyhFK
yjDlroFlFtfiyMrsdNWhqtBohpWwlW0VaElTyCvLvRBB0vpNpwLJSCrZ8/eslZuZZZRJQJIbfkg7
gLvxOYRT+3Yc/ehqyKXhEaEPeasY/VrmcCHK45KHXZ6nH3mBebkeUtPQ6lSCdaFobvS+vonN8UXu
2ldvUFc2xOKeOzI123NuDwwVXnJCMKN27bbx8wc5G7uNKYZr23txzSizQayE1OUZNnjUMgUlD6J+
ozmkz1G9EoYtTRoNn6iS0QlFtDJzP24QebnVjIFDc2Kc9Q+mcifFzaao9JUgZs2QfHpMFXGEfdjE
UBm/uo16K1RPIPZppVhDUSxNGD2sMslqQ+fdOXPvbh/WYZoJvuPGh1K+GlaSQoufJ3lCjAT5yple
2ODFUTLSJwlq4KF7dYu/uAAB7X60r4KamgtHUzbKpXDIfQe5EdoYRy9/7T2tu9NL2kAu+5zFixCt
c/iBOKrkAWZvlXyAbzXvZd8ZKqHeuCmQvT6KygfDrfvcVkLJ9gP/0OtIbgRNu9VChE7ySNTfla5Z
I5iZYtjTXBudjyCFpqIlCSpldqJ6X8+7BrkRp4EgfEuZo974ypjvJTM1t4bRJpPsSoy2ifWKMFa/
4rWWzjNWCWmAAEyoltPNSZsSDMeu6Tl6b95KcYAokLv148PlCV88AgZrOt2DJOBmcbyfwHs+tqnv
iFn90wwzWIGt96ig4FZXK5mXxQGZoElViTZHGlZOB5RxI2udGfqOFFntriuG/LFBUv2mK7o16bYl
jz/lsYkucPss3qmpQWjaYgjYRb7e9I9VDHZGK75olT5sPbrQ7kuvULdKWQwrT5bF7YsgLbQElIWn
2tSpYUsI9EIMex+0VPol961tTGNOHQ9wAebbmjJkbKCaYlQWHTVyvYVHee8Oyufxuyb0XYYxtW6I
ZNNmixr6mZmPeZzw4Ee1AG4S759i7cW/tHGObMybg3KIt1zZxEbfHLKutTU9t/XhWunCFZew5NzA
jdDCSkJLg/DpdEpluoKkKJUpUUdXhroxkufPn4CJSQIUEvczPECn3yfFPJSDHiZO7LeHqnijLGpL
9Vd5jaFrafvDHqtDGwgXnqrNvIkno9nVukPiKP5oT4yHYKoFQD2fHw2PFDyoxMP8TLRQU7zUs6I2
cUoEgGR4XK5hcVPX9P6WFv/YyrRmR/Et7Btlqihd4nQoBpVauY37f0Pft1Ph118Mh1wJWF2EHo35
26sV1TRNEN1zQmVrlJvaQo/q36H+G19LxmR6R5IhO0ubuCAgSr2oYqeRmsa2SlQIlPp7o0Urr56l
PYCND74yAtF5GTIMesXqobt30rHiNad4ha1Y2WFMqtfL87boiI4tzXYbcIm2tKQ+diQFHvk+QlXI
vOsEy45i7ToI9K3uiftxNJ9HSLrzOEBsQ1o5WEsHd0pvcrQmHpJ5jc+rwkoS4jF2DLP+Dpv1l8xf
Q0B/5JfnVzQFD0jvgGQBl5tdklKuoXQVpIljFdqLWozbaIT9umB4UbbhsgGvrlawc/Z3CjCgqLdu
kiy87qs1GobFheVtQdmXzoHzXEsIJQZ0FomTyQUaekKxRS3C31ZggC8v7KIhQpEPPB0R0sxbRUkU
BPSWc/L6CFYrLfD2dGlCrOE2prtia3EBAaMC3ptCg/ktGo2lV6PmBzK7OlgPdfwXUStlxv8+P9ui
iWu4WtNzg7SSbneIlTTfLs/VdMufbY5Jf5skFLX5eeWgDBu9TWUvcbx8/GXkN5a+EZL0Rhm1XVfV
u8vGFhcGujUoXsCJnKEnJMure8kCgWiYj/Sb2GL1GMOEeNmItGyFYI3IBoHgebt91QRWDM1VikqU
GNtWNj5qrnlAZ2+veu1eDVDPtAcb1TyUqeRRuM986dHN/Kuqgfr+8m9Zml3KaEjBkV2kmWv6qUd3
QOK6nZdKNNKbdNFbg/RPkaHGNfBY2PWF8bvxY+EvppiCjPEB8gRQpJxaDMUOzhmKGc4g3E2gIit4
U+V/L49q6WbTOMPAHnVwCXOHkiMZVLc9Mb9iHuRoJ/l72Toon1Sw/UjeTBlZ5O7JnkPwezoSw0P1
IC7UxKGAeEDR8IDaysMYr7EzLIXBGiku0kNTQGrIp2YCVyLUtqzESaR/LN3fuN67iOCPb7w1emI3
0rCyPZccxrG92QKpaKahe2fiMBCt0X7LyFNdXp0lA1NBAC1uk+LqfAdkLeev0KLpnr4OvFvty198
fuJrJHyGOXP+GEoSs534LiLi5s7WISzJizWKusUR/M/EPCVOrh0tFBOEb+rXyfXQF/GD7KN+enkg
i9lVoiU63igA4IxmDyBO+1CKJTARLUiMfwa3D66EQEg2mgqrRh+50QHmIwkxzdgF5hOo+7QZEMe5
/CuWnBVpc0q3Eyc6TSun289riyau9ZZoRxg3AHveorG/ShG7vGxmaUonflOZuArw1TxlYCAJK43J
1JjmupuBfEC3lpVYszD9/cjVDV6V+vTcxw7xpwn7hbb/mxFARUEMA95GnH1fcyvTNzIhdkbzPkaG
cyUzuJTHoKA9tQ9Toz+j/4qVrA2rnOi2Ve/MsLZ1Q9sgRWZzN/jCnRXKG01aGdGSGz02OXNwHqF2
kFmAfWtCEzPrN0l5LVPFU9qry1O3GAEeW5ptslGtgfMlNc/DwLhKy+gKtchdk4T7JtBuOghS7Njw
bkyoBSyh/pam+jY1hZfGDVee/ot7hBCUQJYrkbv5dI8YHpKiWUdor/bVqxV3NyDRV8a6ZIIOB8pD
BH78m5nQCkHP8gSYKB1Z/ovpJi4ihW3/9fKMLl0aNOhPYROt9DQ8nQ6kzcDMoL4YOb3eb33vVQ3J
vt5n2l2ttbYhPF22Nn1tHqNNLM4gccCzQGB9as0TR6/qE1Bzip7CDtdaKDtZ134U33uRcmtBJbly
hSzVZSfmy/8szg6bJVTUz0PQbUNY3bd54m9SsbwZ2pGuhKS57QtvL7S6PZQtyqCGiq5U3W0vD3px
IY9+wix0kpNhHIMxgVujtHtl6ycrz8zl7xOJStQ9NFBCp5OqtQpUQFLBPeY9yfFPJCpXJnHJs9On
8p8BeWagjmohLFm1IBkQHcvSa4igfyrqGtnC/HQDLJgILGHfnko35hm0TSzbiFwvnQ9VLWi7oJeK
p6Dsh20bWhBbQvb+QPkm3VZlatihryMloXT7HMVSMW9/BWkTrazczK/R6gFmeUoHg5MFKTsPepVQ
jMs4iQOn8+T0Ou+i+t6QAm0TN1B+jIG+JvaxaA+8CBbBZZ+VQiyxapLSy0LH97e5ZJe6oyAzrFx/
aj/+GdWRldlyhnI+jFmDFUn6ZY21zUPpsoHZfjkzMDvlZRv3lHoxULoTovhVap/KdnfZxvxgfxiZ
MHeTwgDx7ll+uZL80kp76vTdcBsF2YMqKAdDQJM1b5rHHqlzSXO3buB+IXKyq9R8vfwDlgb5wY0F
JRM/Zo6Fq2szQCiOGn7sN1svUA6V8ZgPb5eNLG2IYyPT0T8KRYxQiBQJbXlHHujJDkLbH9BoERyh
fblsaHE0lLAt3s2cvHnw1midhcSp5TtlYfzwg+wXrSiwi7XOZTOz2+bPolH+hZuJTPVZV5iU9l0W
pIrvhEHAk8RveaoighhIz3ncoRii/C6kTz6LPmyqZEjJJhPpn7VbsDwZEQWFCEv/YWlXYfCSBDdq
admFVdmdEa1szKWZpPRMooPwDr6+6e9HS1ZlSmV6XeE7HWKo5UtYfoVD8vIszhz+nxFNjNGwxJjU
/2Z3diT9H2lf1hwnr639i1TFJEC3DN3t9oTtOI5zQ2UExCwhQPz685BT33nTuMtdzneTXbt27V7W
gLS01jNMPZTa0SuCZb1vPjX8Yw+j9fc9PIswXQCXrWK8p0NozHzRDK6jSc+zwFxVFS+kqGcGsJIe
rZX3iAtru9uqplHEkg5L6ik2dt6ls+Hcz+NND/Lmml9b29q76XeeNjPKkmq8uxk/CMX4MztAccIe
y2IAzGzFO2fDbkyj9VhCckg5v6As/v7qnvnmfTCdAD7CBQCG0Ob05C7hts4nwKhokPIfwFZaLBDZ
x5KGdRQnUdY5/GubZmwumikbcXxVzR6G1988UV4Aqp9ZBoRAXx9a+YDEbzUERyPFqxPSIQ+uBjXP
Tq/RgYv+Za7+C7GZqzqTQ7fMCJFZRxsEPBrmzX641Bk+80mjW/BHBQrShPiwT+eK2WPXj0DlJGt7
T9uPaX/VP70/kDNzBQgyTl8ot+KL2JaITD8dFoEOZzIMoSMOcIt8//fPbCq2XvnoQoBIglGcDgFc
XL/Ug4Evrv1lkCkw2LEbrXAyPpYqYlthyYH0AoYblHlgnU/jzJVPM0tkLFl+DOV99VmNHz46EICi
JIr3A9bE3hyvGfUbQTPfT5rsprjqL5Er3q7DylRbzdBALMfzebOhTDwXOvAF/ATqv/qWXpK5fLOT
ULFAz/GPQRAMSLYF3ZkSP62K3kpUe+38sqZr04/fX+g3A0AEE0//VXQNEuBb20FB5lQQLZ2kEzkE
QuChu3zs6WtjH2GJV0IathNO2M0UEXf0c8FNJ6mrYKyvav/CVn37CsAK4zOzV2oVGnTb642O2Sib
tFuSvFJRDTMbnu8hNRyQ4tj0Oij9u0I/TcZrRmORHtL+wrH1NrNc41vwFkMtFVqbW0DSSBeIINXF
kpj00RFWlKc0XObrBa7YEDC/FyKCfG320aQc+26FgqLgDWmctyBMk4BFn1pz4jZxAx/64cIBc2bn
4VeB6sGmPmM5qipOnFp1OjGqKFW3jjyS/KNpA4aASxE4UpQi0fbepCVpMzE7dYCjr6yfpl1EJvn1
/t7etjnXrYcIAMlgKDZ9o1RmZXDyzfppxuYWAciRsBML8YCZhnuyJPYP95VyN6ZzHWiZHd6PfXb+
8LaG4AQM+pBZnB5s0Bdujbbo5sRW7POoUd3U7pMtLmnUn/l8bQtJlw8RHgfZ6mYOaw27R2DwdCJ7
Y8RCFeKqKqtLFrebMsyfecTWRlUEW2FFXp0OpmA1kSMnOvnjcj7gLDJ+GVyH1IBgi358f+bODumv
YOvV9Fem4WZwHW8gbZDkEo7PdQT32Esnxnp7/VVW+t/xrOVgXD0gPGzHYwo8ORih2Nzsya/gOO9W
e9W/duYUCCsPa50FtdwZ8kIefnYaV9wiyDbQOdhKCo8TKgJoRuokV5IH7uh+muEdVrptiFbnXlbG
pZMJNYDtSL01cUNSDgcoXOZbz76xg0U0LZclIQusK2Ra6t9QtvYy2CObAiqbJVRbfcxxMVd3S9n0
EeFVFbUUtIcSXsRQSlJjOHfAxQ5uusSowGnIpML0e2lUgx4RMrZVf7k/jGCvB5XdqKdM2bCgVpU4
FLXlx9kknTtHT+aDDWnFaKhG/7ad/fFQmdlnu5PTS+3Y88+S1uxAs4J8LrXzk3hTFcPgiD+6eVnH
cgYgy8MpH5p0wtr4zfdOmbCZBkazqyPVqqYIyrlODwvr6h3JhvaqL2b3kDliDAblLtHgQs2RFVrH
vUHbZ0+WRej03IECnz0+2PVMA9uq7WgaNQyc8667VUvLIODjsp2slHdMR5jHm23TRbAmhb4140Zg
1sYUe/1q3jcOxNpZKYHAuZnpR6/gxeNkiOKeOboOHCf73foGqoVUVPfVTMEqQUEqTA0oEWUl1Mxa
YE1va7t04q4uWTTbdIp6eMzHSgzfwMXgoUNrMxK+NiOcqYCH5HV6AyE54662GuNR1s5NhtJPt8RK
N/PRYWkdF6x0g7wR2ZWbDfpgI2VHO8bcZa63Sjr4Pymtl6jgogggn5NFFS+MmBsUUzpxEjMlyy9w
6mlvZtoYKFrAbCVw3Nkzb4aieAShzA4rd04fwPz8brfldNDl2I2YeslgL4/6wIE4KkdHJH9lWuCY
nafui7kU/hQOrZOpUIjlVQtOZdiYfn1PfDJFgOVb36HLK51o8i32tfAz49UC4DAmkyA8JNrzni1t
Nd9TrzY/MV+2N0aN3dhb7JcwmuFlsZc8wNQ8YWPoOK2HXzWZyVNapstNnenyq1+3jn9lF3SIqKdm
N3Jo4QfYi1Z7QB3qdz4u7uMk0RQvMjZFta+zA3oDY+gWo7tHGSd/bAzudwHrufqMmrH8XnTFGBok
R91FWNO3VKKvCgcKEqV422dwgc9JOM6Vd2v305NH5vxaFFAkuu8cle2LjkD2doawA/xGsqu5rgU0
NQcnNgecsvm6STT12miedNI57Yh5Ln6UtuZfm8xX9yvsNAAp0XzmaIq6VymA+LvJ7twnnWLuAxc9
RAAPVH5HzCb7VPXdV8vr6hfZWa9lCoSPnnQXjs4CS/mJyF2JVVrITHdYpPkec8tebD1YIYzYzKhw
2iGCnWa7g7+ZH7Wl8QqTdUojPUh4nBWqC5ET4x8BjdOsGthnKLIVganqJjLAQIu92ZBfM3yZXci8
Ort1+kFhoGvnzJ/Aa/nu8e8jTmGIfwej/Sur6BJQyGtE5lQrLHK3tthUFbjS43uz5jL0JzZGi5u2
ER0Y3w3aqcIGui0hnjHmzh5Ff2W3zInKLPeepcON41ikWVhlOgsbaTtQoPNZMC1pFXTZbIRLLyE+
VHjiKNREQl65vMRJKOHlW0zFHoLt/YscHfLdRf8yWBxeRLXXjaFVVNCFyYtpv1R+jaZW4wT4ho2w
oLwOLangstgXjnwCYUiGVlr4+7oSbSiUN/8ekRxcCzxivqu2qK5sK6cBG9oyg91NPYQa9uMHHDxG
2NJ8As11ND9zu5FtiG6SuqmLPv9OCe6eoMBzKrS5WPZMuOPR5j3ddxPx4qkyxxdLlWoIZ78zIzKO
wz7Tk3/oaO5EfcvHJ5he+AEvRfnJqodiLwq0uUcI7V+PQHA9zKnqcIyT+YDWsh9yUxl3quR0VxGA
42vX1Q+8kipSgw8H1mZxI+WXbTKSwT0SyKEeBkWWOOvc8ovMpvrAtTbDWdIGIFjDu9ZF2x5dmRpB
ig4CgCr90v6SdoXDTlc8IsbwQM25CXnKHjJiphFM03/CbK0IiqkBjrGqXlDjraGkQ+AUm7pDNNZO
sTOIh1ODNctdOQ1FQPzWDMq+x8Ugl+JW9r4M8S4aA6sCwaMdSmgTOmkTy6rt0AWVlB9Fb+Fvwh91
M/JB7YqhVLeLJRmUenwR2zDHi6Flo0O4ErRRTrVzyDLD3KUAW8bA9CFJykz1FbdvFeucF/Ey4y3k
kc4J54LwuCuxp8fWca8EgKHh7DqwQyIQ7M+BGbrtR1WFrmhYKJnzu2Lu8iT8TDx2vKv30kZYTwm6
81OjCVhWzp+bofKifhqWABIRxl2aoy9tK25clSwd9h2RXZzj1DuyoZjiqh7dnQCqfidx8F+JVZ6E
iNK9cmCy9KRqNYVEAoGFyjXowR32jiw9K/by0Y2WGpY4RIPhEk4dXHRmW2YRgE6AEaaDc1Npn4Di
jn9o6jWhzoFDYi18IeoJh4YmpTi6bDZj3jflo+Rgsdmy7x5FW3XQ/FjUcy/Q/jK17zwIaeKPbkQV
j2QcvpVK58Hs6z5gJtxqOR2mfaOsDIxZTFZgsayJaSWboOxYc1VZKeChdttfdw3eZLZmxUFgE+OT
LoYnB/z0H9xVPBqFNx6sgk1BakGEjC/qZ0ttGcCPiweWiW02l615jU82DVEwtHadV+Z76Inh7B78
5QAEPj4yYPIj3gx2ONf9EthL5VwNDRnvkMS7zhE9ID0FOU/5zpbuU8mz7jiPqo/bwcCedRcw2NMW
YpnKcI9dZo+7vqZe4I9WfbuAZRi6svMi0tIaBlzIrqDwa4T23CGFzJrXsjEAHnYW5wrVqXTXAw+z
m3xHBYZR+YFuXAngjQIGrKMs7maXwffV/eEv4w8BctPrOKYmUtECR56yjL0YW46eEkzodNFBbk50
zjXXeXYrSV7s7VK1n8uFpKFF1bAvq8YOa8lE1GcFjww4Z+2o0Yp9A6ulG2QF2IMaHMVZ5cYOykUs
hgvPg8pyRgPo8hRh1Qu6L9IWvmEtaJuRXi8bqIJhTfWMHGIuncfZQcPeKQm8BgCmI6EzgqjaW+MU
pW45x6mUxaGRuUoWXqWHVip5Vy+wFSJicO/wHel45ll238rSuBNNm0Oy1iI7bpIJIHX0DTV8oLyg
rgweoZzR7Xg5pEOklKeeNDR7KtqGlU3ve+SXsany6cX1i1GHLWTEvtqelonZq/Kn0w3lF7a4WUw5
W6LJyH+UZmkGKZmqEDmIHTY9s0M5IpUFgM46QFeH7QaRGjF67nnQj9KL6OLP8aCKOUxrMDjHzsl2
nEBgBdpizoGZaogrYmLT4ckWmGP7qlsG9svM6nsftLLIbnI0zJ1FQ5Wl84MZ9ZM4c1oS56YuYpdm
uRFOZmfRvdPoZdxB4L+DmvecBk6evWSLA1rAMIhXpBE5jR20GZPc4eMNhdtVdeSMdx2SWdh+ocmp
Iu5AUo0KJu9Y5v2cRDkFXYtN76RdvpvVjKQUEM5DyiZcOzWuwaJq3VjzcbgCyUs9TS2gdF7WNq+2
VXk3aGUMn7yBVEcp2yVxSVa4QQmN4fZaZAs10J5L+5BLuZghkHL8Xs44EHJrmUOFsgiuFLgbQVtl
AJualomEZNIjMjPItaVdtctRUL1p5tF/VmaVdiGfOnWc5wxKOUNqTH0A9ZfiF2QeVOIQEAqqzCuv
h34EwZGPWRFMfjmHA+g/YY8Mb5+2A9kxoXE80MINoczlR4tlToeq7fNDyyYZOaX3dcBeuE27boB8
VVp/nqEHdDPmLQxV67VepMfiOedK72bbbSO1+DYUu3vjk291RWJlpICeXZHjOdSrva0bP7aysX0e
qx6v8KVuQtaVa9KjPLglUXbMh6WJ26x7IVLIuOFufdNw1V3DW3K4xYsnw51v9/e0EvOT5/bZlSE4
toq0y6ue8t/4f/Eon2wFI0J8mzTX457BxPsKz60+6bsemb0wfXhJOVMa52U2JpVuSUAmj8e2NVRB
7eCJUQO79myn1Nq5ghr3DB/2p8Fw2zjP0zpq+JRHhVFD+m7ux2ujXJqddkf9WDj18OgAq43j0zGD
ZlJyJ8o09Ll/BQ7j5zJ1SKQ4zKQyaypDXjfjnTXjrSRxHIYgBcidZVXObrWRD21pTPucjmaUDs2v
tBQKh8XYH1tRmHet5fOwMmQ0u1C0FMs0wvbLH25sMx++VY0EULfo7VtI7PoACjVmVAI9jqt6Lo+5
0ZZhNuQdQOXGPjdJAJHcLiCLtRwnNPziIeX9kTCV7WyaQn8b0NFHtAYApwJcPZoHUV+vQIxd1fEs
9JfJvzE7XkYdZ2w3ugWudchNfHLM5icvBv/esHHMuaxD2jL1BE1du7rSWeF/s4RZo6GdqsgaxHDv
1o1zbTZsOHrK+OV6LQ5oJcwjn21otM/cCVCQq3YLheVnjk5LyJrBCahodewqVUBP0XdjMs/mPqOG
CorK578dS6H2b2fkvndLfixaVe/KbDJC9APzWE58CXCEk1gKXAwFlQ0QqwOSUAYLS5DLRNKadDkQ
7fhBXnZ+BKVPEpYsr65gR0+vZz/vgnTq8gCA9e516CGDAAJzerVYYNEtRrUcmaXLb3Bmc3e+MOcb
iNv/1rysnh2bYC5p+Xlikuxalf5QUtZPwuZdAvQi3Cxny0payxsDpKNZPFpus0cinoWrjmuE+sgU
gRBlBybW50oVBO6Sbk+OKoOkX4DKiXFnoEoZqmEaosps7nJzMq9S8NfijGly7wwoSrjcaa9RgW5v
R4dPD3VB5mc6mE/LUMPKszNq9pQy594eDfIMqRoTtoFVCxE/zvIkL6dXlufzbQuqR8id9DdrSnUN
5t98tMa+uXJwZYVFPk9BC9MzG46E0yr5WcuwxeQQhFeGd+Wm2RSVnMNWouFd2BSGH0xSZGFa0O7a
7k1jPzaGH/adP+7qPC3D3qafbTR/DktRNb8hgUaDRQ/rkyuv4pJmI55ior93B6gCDRZbaNB25vLo
wlDuylUmD5HxGnvPq3+LqmSH0erLaM5c5GWFtK97aDrvamLe5N1Uh37WGUlvj+sUevpqYIRFkPf7
VoOvsK/w+NpxUSkUFewyrEwUoJqGIOPGC4wegWmYn1ugzXbpYuBFOfP6S0mIeAFq1T26+Db26On1
Qduz8Z4gnwqKMs0iv+9R3hpr8wCL9eUOV2ofjEXtPvQFzObwck2vS9+34rqbycEZvKoPJkvmyC68
fGdkokUaUA1B0dUsblD8DDLV//IL1QcVPvEDQZ0phgkGVBZmQeKl67oHJMxLQIBICnoDOypjdAos
MZu3PngMN3ktis8frJSuxT32h+Bvmivg/7RSKubJpQvzlwR4Z9e6WdoLddJzxcPVBQG/DHYydOtO
f7+RmXQBmVmSQd3N/Cq3LvQYLvy+s2kyTrDM9M0Cv8/uqzScL8Gc35TgMT0MfSeIq4Ff9IagMns+
7rg5XZKprVApPNrGTvNLWLdzY/g7yKaBKWlNJ3dEkDIPSxJcEtu79PObJWAAjcl5wM97KDm2D332
+vEtxNYGDxDt5gqSPl1i7fXaLVF9Smr5NZH2tw//OmgMIHlBMdRfaY2nv56KaSBidI0E4pFfLZSH
UAH7aHcRHN61jI8mC3rJiHIaAhbTU9nJjiapUd+jBYS6urZ/vz+MMxsJMYBJQH8Fb5EtxxQdBGYD
LUgTSGybMhENKhWf3g/h4s886Uisw7BBMYWmGFBV/vq//9X0UE7rwOS1pYnCHQmVpidajajRV189
cFsv9NzfgqpWQZCV9gEyI4pvm2NDo9DYL11DcUHOh7Iej0uqHsAY/WTJ7IehFcqRHzWwXZnWKzAS
gtiICe7M6fCMjsw+d3qatBkPqmOe/Xx/+tbPYDt9aI/jGwdMCHCFzS6orBL5TJN6idX8XGDfV+gA
tdRgxodvmKgCXZKI2TIogFtY3eUh57p25Vfxn9MB0Y6xqskNN2lGz4x7KwWP2xVHmqI83OZxWYwo
2TafZpvEU9Ol4fvDPXMqAEqE1zsmFfiPbdMeVd2BuPieE0A0Qj0duftBO5T/Hd9fETbnwog7PZ+4
5SYZUEs1tqT3DxseOmRrdwo2qEBPnE5gi2TZRzUJOwLGzuixTA46OBDnz9QHzevWZh9oH5iuP8Yr
6JmfRtIm8v7JU3YiUULLdUBQx31/Oc4hEMAhRAsbaGQPjMXNbgC9UxhDL6xkQcssU/u6SRoxBSAV
Ll2/o7V8IUP9xUidvWTNPkc9z5l/vf83vNkSaHXjGAf6DhBXm25zgdLoKZ6xTCdg0oRlXt8strzQ
TjwbAvY1YNuDCQ8s4elEdniLoZZg62SS3W9DpEev9vfvj+LNMbiO4q8Qm3Y2kEY8q4Slk3L4ZjZQ
LWru56YK8g9Sav63AfxXnM2tjfeH77cp4oA+jqdzgcT7wiF7brKQPq+ukia6VFtpnxzABwg9FIiw
lgIzcOzB7L7IVjjTyIZmMT6jVckN9+z2XNW90/e1NSVCelkDrBm8rPtZ+HjxMymDJs/7Q8Xb6lrP
VvHcuoW/s6fm+/uLdqatDWmyVUgCfDILSiin+6ImWcPBWgfUATUQDyxP30Li6/DANmU4lh90P1nX
zrERZeUs/uF1nYYDbdzylGtPCYX+MKTOZwWrNtTwpXpxLumQvblX1lgAj4Em4WNjbj9sT8AawWzn
KZln47NFs51wXRFQNKqQZmge0KmJCrf6YS6X7NvORgY3HpgsZK9vYMGTY3cCBM0pUTAIn5QHU08z
dJurFGpH44OcmjAlffz+Qr5JDDBakChWQBEssN7QCfKRumgr+VPiQBoqanR950KlPG8hUOgP4Lzg
MIN9tPVBtfc/C0ohE4VTGurb2EanC+pIqaB0waCniTugdve5lQWcWHjXmhH+a/tBf7c/8VZgzkr8
RvqzzbUqNuMl7dnYr2Cf1agKXsLUvckXMY9A+aPZtsIb0VE/HRAaVrRRY4tvH49qn0H4YkDhePhw
FrCGQZ8N9z/wvxDLOw2DTwBwC0vOyeJ40bzQe4jMX72/I86cYgiB8wug8ZVUuzmPc03Q4xDjnJRd
qx60j0oy3iPZ0/tRzu07iC6jtwn1faBxNlFqlgpKSTsn2JJogR6oWPtpx06pUNHDPL6+H+7MJeP8
HW5z+A9Kj7pI+zkxc0A45l++9Ukzd7fwH+/HWef/JCnF+kAiEcBT5NjmG/KaMjqWZ7SZE5S2Hmna
4RDWr7xzPnvShN9ZEbLRu6uBqQ7fj/s2OV0DO1DJxrUAAvf2g2qrsargCKyTAs6SZkpQCepjSiUq
dT979twiN83s784lntC5bQ8mAFIt0AHe4iAJYXSQhQlI4vJs4tVCxe/ukuLLuVQLtgDYikBaYstv
EbGuUaB/OS1zkhn3FCewJYuQVPcqdcPCk4G5PLjNwTZuc+s3ma4+zoXCUYxTGf86eCxDfu70m3Om
VlR2YVhJ30ChFUXfrMgP7y/fmW/uJMQ6zX89Bf2hX+vWi5X4tQTncE+sh/cDnLmvTwJs8jjh2JWi
OcZgcrSO7F2uribwojl/VdaF1ODsWGwTuty4xvA82xxRUNCzbI7OYOK5P9z02yVc4oWftzYFpLlk
i6+bCj8fdBYPlupS+eXMlgbJFW+H9fzDM2KT2BejgzYW+OMJE4AO91qZzz1QQsdyMukFgoW5/tbm
uPDg5IwcHvod0AjbxNKtbBazNRZA+llgFq+OfbOQYpe3n538p7+sPbP+4APY5lwooZw5fk8CW6cb
jtPSzmaqlkTw7Amw4ji3X9IpGSwJc7mDqi48I84dT4gH+gI2BhDhWyZeRyAO1VdySTor++6WxvcO
ZhjoZKH1kGdBwZs9yNo/lrS/sUfgXd7f/Ge2zOqQgooRmETw6tnsSMU66tcKGEwLbBnIn124Wy78
/FYubGzKQucWfh5VA5Sk48H//Q9/P1J+vDeByMVj83SxMllI7k9KJ3UGz9jZQMad+ZeEZNYf2W5F
ECb+XxB7810No8ENNvUAqqYIACDzY1PSZ1Ttf8452h2G8UrYwoPGn/fvj+7c9wbBGNTxXKzRGwUP
IdA8MFMOKL384iLHHvZopr4f4sztv2rS/F+IdQX/Ol4d6brzKOslKbzI+SZM6KwfJL2wx89uAxDx
cXBA8AlZ5mkQadaWLRcEsZeIapiKX5in84P47/c3n2yqidFR6BYlU7cb2T4zdxMU3S9V7c6vxn9R
7M0oBl+rZkQUu48NOyi+2JfGcTbCnwR2td55U1ltXQ2ueP7nvQ/4euXnXytL3pmCxu8v+oU4W10s
P8+ls/RaJxTvuBnifRn62AHNZfIvcfBmA9TaeyuskjYS+D4FOD5tbxsAp2UCgMr7Ic5uLf+/EJvs
lWXCg6woQmRAOsmyDegla7azmwtpIwj1FkMGu9m8BMCHVnIXRRikj81kAbPjRnDZnizxD2PBQYxS
qgUHQxxopxusBCdaa+KgeYLyKaB3F37+3Kr//fObd0WFRyurAWsF3t6LrF8jALnOP5wmq8gVZgnp
DZoQpyOADK1daN4aSd5HRRdmV4CguJfe5eeWfG0NoJAJg2rwX0+DeCNZeCvRJ/MXYJSMoQu4T5/f
31bnFh2VNzAvUY5FuWEzV36VpkVmZkbie1PMuDjwtA0KZsY+370f6dxocPMji0fdiuF5dDoaoGdR
gCAaLS3hj3sTnlVRhnrjBTnZc1GgtgI6rwd72Td+awasqF1SIJua5I7EACC9P4hz04W1MCkY1ei9
bpUe3BrgiHShS6JtAEezPqw8L1btwR0upIXn9jCKMjASxTPSR6fpdLYs2VAHrjlzgpZ+MJbfGiB8
mvrCk+NCkO3xCPyxtFW3Bmmhl9y/jA6KIpfKFWeD4Nm0srFgX7vdYcjVmxGpyowVEWFNfiNW0F+i
rZ1ddiR4KLyi9PqGdmWhXsfB1JsTHyDho1w6a59m6vf7i79+C9v0CKvxf0E2OzjtvVQJFw/dukTp
sX9tADro7FesDGv/JRT6pxCwRP/szQNkcsaaLR5g/3zWcD0zxDUj5sPYLrewOH0WwEC/P7Sz88fA
GIPCD3TItkdNVwlHlL0DZhTtAt/Ew9C+cCif/XL+i7BVBi5RBZQg4+uEeXtOogVSPgAGXkrAzLO7
DbW9VbQVufZWnTuFzXc3OJi4JtfQVfZvJ1cHVSVfMlEN16nqgaRBwwSV49r/QhRs6GtAIIJ6nv29
Ygr0mjHiXq0uJG7n3lqQ2FrxCKjNQJHh9HMe4Z5XEoW2QFeL77VZ3NJO5SHxhiIc0A4LGIwv9n1T
f/wdDlm8/8JudqzOugkom1wngk4hYInxRdbeH63d7UdBV5ol9g1aen9efX/l1R4rFMvBs8HI0gkV
TwDVGu3XOyTb7rWhTXkNswh2B+Q7qBYF8DFzQ+qY1yXI8XB03GdW24dEOfz1/R19biOsLFl01dd3
/LYRQxcIXMKMAF/QdJ1/UX1k5PE/RICyA0RKoKmNSt/pmhY5KG0FVGUSEyDU0hcA+j638hKa5dx3
A+NQiroXyHzgOp9G6X0gyUeGM7qazahZhiOKvXIA3+KDphRreRy1jv8CbfZK5jfNMHIESjWAG0Yb
ARt1P9czBGWY8/L+1J37HFahY9QoUR6CrP/poKYiW3Beo6XYEHJrTXA/YmQPbbiH3kTfqJr4i2EU
X9+PeW4i13UCjRXMhDdl86wf89QXoERW6X3rQJ/UCKBKDh/198OcIx8jbfm/ONtL1WCaW0Ijayth
WtqCiCSBSGPwUjbKz151bbeosOCD58exMq664ZLm8Lmp/Tv8JouvdZ+mANEtCVCrUodieWnl0aRR
bQWGdyF/OHdr4D7EZOJuB7d1szeLcu4LV1l4KApoj3TOEODlWFyY0LMDQicOqvUA+gCvdLpXfF54
Lcuwbnh7jXubkOXG7rM0TO0B5aOy8mLuTOWTrPNLqiFnIyNxQarH8M82ybcrsOwciqkU8iCsIRTo
GyzWp8J04LSbmN6F1PVMeoFM30N/E+2w9VlxOlCxCkWpFJgvSh7wuK/1rhPXmFf3w+Ib/mpEjEwM
fORVWGfz9TmDO0voJRgJWA/hIn6CBjHkn9//DM5sDdCssS0gJQDMwNaBSxqmLjWQyEm7fEqXHZ2u
/uH3wX9fU328JLcqzl2b1eY492YiYQWig94P/v9+fz1N/rrWDLFkjbIrM7EYD0tzDuCZ8A8RoNiI
YxBpPm6oTQTUP+pK20Zi5GUA8/iP2susB7oPfTgoY8CKb22anAbofDnVte2ZiX+ruR0QMJ/eH8H6
A5urH1t1/Wnc/auV7WmAwRgrmTqjlThV6UWK1Vcpp2Drqmt7pgdBhzIUE1vAhSy/vB/5zFkO3SOg
ytYOG1rWm6HBhdhoyAqPXEBFmEL3M2Hx2Dz+SxDgyuCqjI7Ttglql6nJvTk3kspQ8FnR+kqlRhrm
bHl27fpCgnh2RBB9hj8HPss3ryRnYhYxgCxLlHQfIeX+tDIJA1Lze+1fUlo4c66hCf5frPV//2tv
EwlmqzWXePOPX6vqqykeYJwDnAgUK2ponb0/i2fyMFgNomANVSLcu1ulHNtrfE94QJqOPSA3lhVA
ozwY8w+aT/3Z7GjNAc0KwbjVQv50TBa4IV66oLnQ2EPIGIjlHy/toqgAA1/AQdbzbLPZReaACw8h
8GTlCtBrPl9ypzl3Yv4dYHPi2O4CWMFgL4nT79zpOPz6+DrgYYeTBlPkQS/sdIJmMXmDTtHS4q/a
OPp2kl7yfjk7AKgCmtjDaEFvi9/Mm3L4mqGf5Nc/uyag1SW/rLcXJMRc4Gi9ChbjP7dnvmmlFYek
kHdPC1AFsmPGvhSgctv5HM0f1rYDyAjBoNzrQG/nzencNuBKmoV271vzWFwX6Yd30+nPbz7BYoLK
xtLg55sbH1TuSznTmXb5qlSPKhsQaGi2bS8X1mkXrO+B3oPekwvoRyz3KsvArL4y6VVnGZE7/DRX
7jS5NkEsNedPH91tp/E342Nat6DPTfSesOce3GZRHFVtfvhoQRAgbta+HvBLW0DzyKamX0oM0iwe
ewV6Zh2U3sP7A/kD9Tq95FZUJbhZwGMh09hCwdoFYAuOFPgetfl+J8banYDrs+lTrgr+glkG/bWt
H5mWw2fVWTYS0a7IA1KZabhUHYj4A5PXs+WJOwBr0X1cUl68KPI/pJ3ZrtvW0q2fiAD75lbSkrR6
yl6O7dwQtmOz73s+/fno/Z8daYoQsbwRJAFihKXZ1axZNWqM1j40+tA+6mHgu03WpvdT5KcHw6/i
Q6EBcZNHEAc0iqvNkVCkHndGNg4PA7Hj0efFv6nBQ9wjFJt868rQP1F5Gqjl28pn+NSlz/5owJg4
BoXbBVBmttWUbDwzoVnBn+JNhuY3mkmjtevjVskOXDwd7W1T8RLR6wiUWdc+DZHzscmbX2EvqRsp
kBM65qawmfbkwYL7ahz9rzmM0I/VaLf3qKGGYJ260vw1gCX7maijtLu9EtcXyZxjkHHyZPjg/xXu
fCuj20pODVa7fE3oGqWZ+92EkBz6MxPi002rvSoLCkw4+zamXWp/ewRL/ot8xCx2htz2VUCR58zk
0Prmqyz3+1A6TuXPIm02uvfg04V429a1M56H8q8t4QAOZaMnfoWtsbMPPrRNprryLluwAEIC6jXy
bASBYrlIyf1MK7n5X5VuX9wZa0Ra1wERUTFefjZB+CCyQlp+QbrQV5BNGT62PIFKY0b5HPW1LM7S
MOBfJYKFgnJmVry8F+so9EtJ6ezXUP67e8zsL7fXYWkYjIPuYyLla6lP0vtSEfiO+arA93oa7An6
Dijb36ZE61+MTk5WuKZUld976a/QO+JyBMoJuh68xeV4vLb1uympMlBSZXnqi/FesemQvqvCeIK9
yJZhb8q+2nIR3/VTXL9YDRxKUZYFG6+BpkwOSRfUdu18zHFR9p1tJuV+rPSMybetrVao8TcUF9TT
TH2wzaW8fbs9YdfHfPbo0GSBQpirLMLv9xOl6aR0Sl8hDZBnbvla21TvLq4gwodTJ59AtAjk4HKO
AmJtnYbO6NWSy+0EUK42B9gkdrdHcr2zZivkYoiHFsKVrApyNWqt6FXqHhUn2PbT+10iFghJKdzR
gnDV0RP4/jjocha/aqm8MSwa/+V20w+/3j8OzYBqEWzr/KYUI8d8NCje5cnrGG7z07jGuzwvqLBh
OSD/fn6exrPXSKQ0fdAbfN4zvk7hndQ8QaZxKptD1ByU8t1uUUc+logOr0XiSlx5qinWKA/sLjVL
ni2auyFie+9swWFrkW+mbAtRvdiYBtWmFdlNXr8WKopfhzw/3v7+7I8up4vv8wRxgCIC0RXPR6jL
QehoUf2qqHX03Ml28CZLXfAQG2b1pHtdf69JsrUZgn6tf+x6P8+W53K9iYDAFedgoBdqnTRl/dr8
0yWb6NPtca19XfDD8hjDzhFV9WsZhVuzue/+IB9CKYQ+E8IHRDj55+VGc+IEDgtc3usAX8G4ibS1
eHRpCLgsVoVsITMlHBTNV/RM0Vn6sXqRvCdZW12B+RUrLD7aTwb5ARR92cbCEJRWhXPB9tXXBlt3
ftYbW6+CjWkrJ6nlHP2pDd945+Vb+nf1bSHxytg6TVfy6vZQPsU3GNK33HPQTJS9asvJ/sSOURCR
9TuZthGz3UvUUU9xp9q7IA/sfekkEmQQY7Kj4hBtB0396PeN8WJ7hnSMggzkHlzt06fBMUdzo+Sq
f6zpCylgkrOgUsyj6bFXy/5T2nCH92bYAy2pJUva1pU87rKqsN79spqdrolX5xa0rghSVc4CmiGB
+hqou1KDO/7dHuTy+/P9e+auwqro69qcl2D8mOqfdePb7XNwHSRefl/YRE2nRFmqS8prn4Sy21dN
/ayAmIB0Ue40mtUDNXyBWLx8t9tiQyHYxi2CCs9VP61cBmo7NmPpttO9Fb3Z5cqVe302Lr8vTFtp
V61XtHy/o11XwX0MK35xAV6KBY41McycbRKzA3XgD/0AAzfw5g8J6AxjgDgPGocExjfpuQwSFCC/
jlm6u71ev8HGZ2eSBAGyexhGEdqBCF88k0Xsp74CScjJUwL4B1KEqIsRUsA8NEdpM3hj/6LEuX1X
tvLXqIvTre6ZJzmI+D1aBxAbzoP7EpWKXZrZH3mDxjut9WE9S6fmsfPbT1YCb9nt3yzWqK5+8xy1
nm1iBRoJQ0mN7FToBQxa0menCR69UvmMVPG+0rpthoKrow9HOzWeQARt20m9v/0bhA1x9ROEGGx0
vBihCqZNnr5K0oMGMd//ZkC4UIwuGORgHmP7F0xaZbzyeSFO/c/vJ4jkQTpvALEuyyWQNgUsLae8
zGBtei7SDy12/mAMZ0bmSTxbpypCRTGUMQKP4GjSxbqyedcGIdwnIUx3dTIPYmb1m3YjbIVrQs2C
P7uaJ2GrwcRp21EvZ6e0/ztq73WlvGvLJz3I96q0hisU015XxoRNZQOjUJ1KYzzj37X06BkF5Ax/
ZeRq0+ZT7rxCAbuv9V+dbO3D/Evk728v1zyWK1dwtlzClhvUXE9kD/O9sbE0OjAfkng39SuudNHK
nJSkWQAuYzHC7JPcK5Pezk5TskWlTSkOcUv0f3d7LItbA0ArNyg546sWMNOTfJIVHJ86vVOVvVPu
8zVe5EUXcGZCmK5pyuGos83sBD1n3H11rJW38NJE2TPomxttjvaFpySUQ3UZKHWO3OGrPhxA/gyH
Klq5OJf2N1QsGtUNHvMoMl0eUciMfCpIDKKwX7vp0VPpqMn/Svy3AZqe20syz4e4vaihUB6y56SL
+HjRW1XL9NjJTxZUi37uc729+f1DPf7Im2NqrOAlfv/yK3Mm/RJUOyCgE/n1y4mMga+zmxOv6TZm
X8CsGmVGdeS3FZtkgHMwMNp4O5E8gL7MrncAGftD2sOE40lScnSgeYHzkCvF7tPgwdTaZB8bdrIF
75ZspaCAbK6Vy+KtLoz+o4LI6h2MwtZLbZTZB7ku34yojO/0uvlujEn7hsCW9ZaZZrTLVHu4H5TQ
gmG1zspNmdtwp0HZ+6MKowblttI7jKZHG1VDFqEqpuyNZul6rR5xvX/tGfnAFoOekyK0EKppUH/6
Y0WNOxv+8tKvYENX3P/1Gbw0ILh/wCN2MYUYsMcDbDM7GBrlZk28bNkIFxm4XFIIphCZwYSWTmbj
yO6oZ7tyaraT9EGvVy6a66MIngEc1iyRRv+tWAVE4slsVKktT6zKVjOfx+xT7Xzy9HzliFwviaqQ
kYR/DFgAIMB5sGcXpqw2QSexCU65vU3N7ditfP96si6/P4/z7PtTYTXBkPH9OZFv753hzslWYCCL
Q+ABg+NCdZ7Kw6WJwUCFUHK88BQ01q6mJyzIV/zi0iCQ/pjLJpztK2hcahZyoJdZeCrtxzA6ZNku
TldeYWsmBNfe+VIMtVQanrp2q+ZwGPJYXTkcS/N0PgrBu49WJjdawCjMet+kEHrtbnvble/bQkU5
R19Qy01E/fTkl5+mcOyuRMArcyTe44M1mhWMtSEptc9m8aurqq28lqRfsyEcbrssDNVKsNGWW3mE
c+1BX4shlYWzzd3KkfsP2Yp45ka4YQuplIKTlcP+rhTbIT4iuBMh/+h9SjV122j38Lm3wc/W/Edy
fmbhMWj3cVXvby/Y8lj//R3C2XS0rvag8AxOk7pr1b0d7MzuD0zQ0Mo7D/6Aa8inRLJkLJooPMFY
rpmHzvtYrXXhLI3i3IRw/K2q66w4DkLeFVsZasLmuKrTubRg5ybmn3DmxLxArysJysZTaH1R0jsp
O1rl1jQOt5dj6fycWxGWg9tA8aXUZ648GtCP5Zqax+JEgfSgyoEGytXtGxrTGKEGG5xy+R7a1wJ+
R+XuD4ZwZkJYC41EblcnKju7gV9xa2fHP/g+8lQ6cSMYYl0IIGpJicsmNIOTb24kGYbtldtqcaHP
vi/8fkcr2px0WHBqnReK41H2YkNPFf7JoTizImwnBEGMsPKM4GQkezV6jPH49loVnh15GYoS7Z6Z
EPZSP0KyVaUWC/EF7Tbb3gKfzfoVI/OFccuI8Hjs7QR4dcZs9UG2LxsZXirIXY1vrX7XWifY7JL8
w/+2/sItaQyBEoB3CU7DuIdDPFpzzYtH8GzahCuy02hMNIf5+9oWxI/5TuU+ntsXyyLWy6Uwc+zQ
4vvQZtY/kzXGn5WfbwhPK62JrKqKWJBJ3ZRfzO//0+QbwtWoxo1m42uDU9M8GOV+lY5j8fDBmUXL
G+UaYH2XXrbpa9saUWg8UXc1SrjpXkJolbXPfzCKMyvCFhr6wOrVCi8Y21sjhWl7d/v7i1727PvC
Fqrhcst9Sw5O9XTfuVF6P/QrTnZlnsQ4q81VT697RtADS6OkjKZO/7Pwvrx7HJQF6AchVavMOYfL
1SibGGj54PunJt+Uw7YoDkOzwqewsF0Rv9bIB5IL4FkoLAVQnFAvglaie97bONY/pTyseNqFqVJt
tD74CztXErWy7skx7xPPHXptN8aPTvTR6o8p5LS3J2v+pYInvLAzj/QsQFA0ye4oQnhuIv1NmRMR
jZPq5DsTPZeh/FvNVyZuPgm3zAkXiGr7A9INmJO1L2nkesFhTL/G+hP6pisX4vVunjGclNDow4Lj
WITYe5CmTWPsya5hHhFVsLIXSOxvz931LphNkDYjJ7CQdDJ9Xg0QNClupm4tX79rgrUIccWCCN+f
7CSq098Wwq+zBMdaWm5pkkCqAFpB5IoMo7AcSoP6S5YNijv6Jjgo40ORjkcp7w63J+p61Wk012fM
LhlG8MjCiSwiOitA7yluDnMPYk0HqSr+UbzyrgcWWdbtytlZHBXsDw7dWpC3iWWaqRjGdKwZVSp1
D0bobexMRh/jx+1BXZ8cMjYycCKaK5AAFN9CcOsDIA6IFapgeIzK/kNtVQkZsulH7xmP2TR9tIP3
pzmxSVF+XiseJmIXThB0ThX1CY0EKVTqU5x+G/E+6E0dKy0OV1zD0uYDC/nfbJEQssaaVhlRHiiu
U9830ysR0u0JXPm+JeyKKDOldvI4obVJIyHKM+8ExuE6mS0g/eDf4W+9an4xzA5cL5k1N9Y/huGP
hMrH7REsbTQoWlUOP21mV1wmcLeUQL0MqAFC1CtsLzAPCNXCpddp5sqeXpysOfkM2Qi4EjHEKPu+
UDqJxdDNekeFf2tof7IcZxaEOw1xcdWfSpv9LBcfgyj/SO12LY0qtpD+Z0nQsIIxhbr9VYujJvd9
LDUWM2YiJK5HXDGB/ASR+ycp0DaWMulbv6p/5hM9OEEQojmYH71C2dSRtDHL4u72+l1fsjR1KSBE
VLrNaBUUdqAatp3cDnS1GNq2/Euiw0hxy+kPVs6Y6UHpxNLhxxKOkTyOVtd6huJGWpAe7QHpvbKw
1novlvaHAeZ/JkMgRSM2RcQOyt0yrVhuiJCZ/8ad/gfb49yAMFd24XUd/lBxregpHB7/5Kyef169
jEMq3fDjapwUd/IAPuzyd8fOrPTZ9AiLUE6d0UG8pbiSdeyK+1xe+f7iTgLGiIYiLOKaGG20xZDF
aasraPdtm/JQO6+O8oTyzu39urjIZ1aESfLKlB7bTMMjl9FOacPdr9vfXwALwEFBFySRJRSr12U0
yYgIagCjhOlnQ/mYmTG6Km6gvqhh/lShq2s03q5LBvSQXrt+JZG8NDqoBeFDBSEI6E0IRvJmQqCa
JmjXtqFc9bPd8fbolqIQC6dDH6dFF4GYhEWDMy8She7SeMi9cGPIdrU1pLj9ayAC2neqnN0bCFit
RLxLOwN3TUO3A7L5CuSaRUpbt+C23D4D5tbmyfRs1JTX8sZoH6gmtitFyiV7c9MnBUr4Xa/oJMIx
DrTKr7lVFfOQNvaxRh7N3Efeymwurda5HWEvjiMA/Xws53F5X6a4OiIv89f7F2zuzWGx0Jm6irBK
hCsnR4FGxhvzgxFEzxCyILTaDc+JajwiePb+JBpTdmZwntuzx1ASKFFgyxjM6i9G95Cb5a4Y3zq9
/wNfSj884GnIeOjbFL2RKnllb8kyDHXFtnW28pTvbk/d0uqAFiZ8AzoAOnX+87ORaNNYUFEcSWSF
aNwUiBe9vzxGYIPCMY9fBMxgJL+0gBhq6BvTvK/7ggZttzAVVCW/3x7GQoB1bkS81cakqawowEje
05dLEI50rgUCQlX3f2Jobimc0bxX/d8RErdxOtd3neZYS/94zWPVv902sbAk3MwUEwCswYclC/FV
HKdhaEmx5qb6F9/5CVbt9vcXDj6vOFg4ec3RwyReQbnSTJUk0aEf5c9V/aUrD3FgIHT94baZhSUh
XIK7cqZz5roT9m5Xlko+0pnvhojvoEX1BWGOP7BAq7FKg6E6B06XOwtJI2MkGQXVwFDchWn/3Aze
XVmtNRYvDWRG00OUCoiUS+HSTKFUuj3a3HWT9CxPCIRO0bYqVuqvC4tO5zLIMWogwNDFB3Y+ZJPW
TNxpXv4ijy/Jz/dPlQbHFkURRLZoL78cgyk5CN7atPcniPChw+KmhfNp8uQVX784VVxfECPA/oKx
SzMjIsf20PZsrU49jFK3j4vmSxjEK+XwpfADZgfDVlTa/ZHcEWJMsK9xZWY+/tdxvFmic9xqSXgP
LGQfI4O6aaLgmPkoIRXTU1blP6CiqDctlKa3Z3UhUOBnsAOZUV6OIu5+MAMU1Z0I+pBu2PcJmspG
+lcbmZ81L6A+MH65bU6khZ0fRYCJOLu8VmGYETs4Oxo7vKRrYIOgbXA/FUr0T1s5HeLqjrwLyqG7
Gx0AYIMpJV+q1jJ3uaf31SZHWvkPfAhpmpmzjX6Zqw5Iv7IrOgz4JX4wbOj724yes/VTGgjXmm5F
DO9/Bq1pGmRQGLpivx+NNChrhJ9d1czb58CPP8fS4KPfGLfBITHz/CWRNPNBrvR623imvWsl6w+e
vBx8ntTgxugVEH2Z6SXo+rY0Sg91cKfZxanRrHcj+FjbMxPCRZz19FvVGq3epAQ25vCsO9Ku8lE0
9NcQkUuuZn5+QCJGGxI45ctDGkwO2s1KMrkIj/rDJnknre7vBSM4YrU4GNBACYcz7icyYRMEm/22
818seSVOnq+/y8wwUsUzaRzUcfQyis9kJ+KN3KmQOClJAezs7zCR70rlY+r79OB+QBDh9qFbui3x
ZvM80XgIbO9yttCuC5zMq0b3UbU+7+EG+vz+79MubOBAKPrS5Xb5/bbUKTDGzejS0tvszOBlUl/C
tS7ThSVnd6ncMHiQOSt4aYRH3GCVyPq5MPJ4b1H16fYYlj8/s2Jw1ROHiXOk+60p0XSNhMrfmXEf
UhO4bWBhzfn9/xqY//wsSs20WqqSDAO4gkOlVoyi2zn2m2p0dwOMi53q725bXBwS7fJ06dlzvU69
tBjEdj/KYWKQtL0L/UO6ct0vXJRk0AzUqeZTzzvz8vNN31VZXTUWIlgIlm+7Uxb9wQDOLQhTFndF
Z9ZGbbnZ9E9MNSjUrJVFWRuDcNm3oQ8jZV1ZbuvdKcqdXO3qlbOxbAF4K5zx/GXNi3S27JqnGTlp
e8sN6gdSs3n8pK4xUS4cbxbiXxPzTzgzIWWlPNZk3sBrOptUmr2hHv+dfXr/bjq3Mv+KMytGYqtT
NTGQUD5ayUFdg1vM20XwiSgzIkGgwKQO/EX4vmPmGbDWxHKN4JuZP8DFXYTf9K/V9H4AHOUSyhUk
KuZ6htjhoGQw+thZbrlT8rWWfjrF+5MSF98XVrwoW8XE31quZ3fbXr6rQWt6+j/FuHLbLk/Yv+MQ
lr2p0UDqOsbRK4dOP3oBusx777vT3t1e+MXtxd2haHR96le4fMRUpJGEj+lKxveEBjf7Nda372yT
nC9cJu1fI4KvKr1WzXTbM125sT8HqXqEk/Tb7XHM83G9wf41ITzmolGVQ62XTKivrK9lF+/9rBtp
ZFrr2Fpyu9yGkE3Pkh6ol10elCH3kW+CnsCV8s1Y7vw1TtOFcUAoSs4L5mQiSvGBUk5I7g5jB1Ob
czDS+/Yfa42jYGEE1Ntmrncqb/QwC1etqtdd08M36LYolv8Iw5UNtTQASJkVm79VIAvCxWGWsoME
rcFNWIC8j8ptUCGN8HZ7ta/H4GCBmw9fMnNlCmMwIZ6S0RpW3XrYjtrG6e5vf/96EDPF46z9OJNL
XgEvJiTn0R8jPV3TPgp24S5X44MfmO8+5JhBb2Tm5yXSFYugNo0AeaVIqjsOADykvWmdUuWpiQ+q
/On2gK6P+aWleULP/HvQmHKcV1iSho9O+ZCCBFdAayIkfNvOdRx0aWee2DM7hRlJaZ44yLXAOKNr
r22ZbIrGHbRsV1VPzfthODSwUJAnzNbYzeJpsZ1K96FxU13L8tkFaHL7z2hcbtTpw+1xLW24M0Ni
iiUfi8SWZ0MeMsxD+3cF0u62hWuHD/4G2iaalmbIj7ilexqAYeEtDShpy92kx6gFRf33oon3YRd/
V6f+y217CyMCWETqdn6lXKvFSbBRdq0yDK7VW/8kJq7Git5dBpl9DNIYlEhJ4IvsY4qW67C26YMb
GR+CvR6srMnCIVUIjMz54UOQqgl7rUFJVw18Pm99jtunKnhO4pU1WZyjMwtC1GJYbTqkHgTdXhxv
2ubjuBbcLRlA7Hn28/wLf3Z5XOTAtkJNzeD7Dcdt0Zibzn+n0BV3L0mBMxNCEJz6tjnQ7YnIC5Fj
M+168oNJv5JtWUj8YAXlbZP8IERt4lL7+aipXctu6up7FOgzbZOVB9M/+NKW42iMd6gymGtFjoXZ
o76Glim4Mh6NqnDV+F2VxlXTkOpW+61dt/Qmv/8ewAKJdMreoNdEAJ6nj7XSaigmZP53O8gAku26
+HD7IC7kj1AGI3mLct2c/7TVy02QJJqXtB21mqJ4Ho1xH9MDJmfmRk7u/fbZzx+SLr0v8ncHslil
3kH6fqauEfO5JHrtYFBJstcxSrNT96Mv9Ts50/+G6ebdaXBM0XRGRE6FiGz45QDV0EgVuc1JujrH
rPvZKy/SO5lb511+YUI4qVFc0LzTluRbG2kX9+NzXccre2Fpt0EzwO/nxubBLcQcpZQqZSyF5Daj
zod3rHlR5TWC2IXrk8AS6h3qNsQ3YikqyHptmgWvXal39qmTvKalvTVTGC9Lb+cpyGyHdbniRhfH
RfGAtAj9MFdHN5YinvkZq6M1/sYgQ/nP7f294KbZTCSOZmYLnhKCj8tNuwvNwhvdPHyWyxid62jT
he+/aiAW4eOEtWAkRUeK5oQd1z4pvQS+oqiatunaQ2lhmi4sCH50rCcp6hQssCL213atTXb+3y/f
LzO5mkNjCCkddNWEDVzQv6NWhtS4gVE+5GmobyIlh5l+fCkj9cX2S3MTKzoiJ2uJnqVx0d5ILpRW
KJhOBSdaDkGVB23WEkL12zrwtv37sUkMjQcF6FziAJzA5fHXPHPU2zFoXanpN0b9NEqHod9ozt3t
fbZ0B2EHLSCUzknFiznwXJYARUjY0eAYbPO9XJvPsnSsmgfTno5KE+ziLDv49kQH5Erb8UJ4rc0p
By5a5vEqo0y9apJ8LW4RPvkkTfE2aR/GFmRb8n5wFHN5Zki4K0atmRPmSetOpgbFc76JEhhqb0/k
0o7QIDOjI1XmZSJ2oFMeCq2oSHo3TT5LMVC2lbO6NFmEnJBKEfKAohUcaaK2g1/ElPjK1N43+FKl
Ne8130ZeY8W1zTtLPFTz1Y3IA6W4K9op2IgN2KSzzu3rD5Pf38XFN1+ieOH5+7D4envWltwcjxAA
tLx+ZxzB5S7X9dTUs4bdpwbW0RygM0qj/B9JllfChYUrgtLFv3aEHTDVndIjPNG64S/Tr5+rH9rf
TZ8/lz/+YBeQqLO4thVwF6bgtps8ShOtGBo37nbQPa7JRC1N10x4RKUEFVZNbKDo4zDtsrpu3XZM
3IGGO6+sPlj2GnZ+aS+D6mCbyfge8jaXq2ICVFD71OS8xMHup6+s9aEvuW2SmpBzsZkpsIqrnoeJ
0ode68qZm0e/9O4zAbzSPhU0fEV/W9n+9iZbOjpsZerkpDdnnd7L4diSVmVJgp/xahQNg69V8SOd
KByvpQsWOEl+03D+19A8r2fveKentq3Ws6H0RaujnZ4NT9PkHTWz+FRq7Ub2m1c9zvcpZDhbPfkn
8s0di7yyBxfK6PwMk7w6D9W5D1+4Omq5sKdG5nLK1PLZaJrnPsyo4srbyjBhFWh2TZqiuhE/1V3m
bICNHkNbe/uDOcdXUQwhhLl6mBe94lR5y4FTW32TJke7O1nWl9xb03r87SFEb2U7My4B6Bb5WGEv
dWZiDJKHBzF6JLL97DEfh7ei72ixrPqNPJq7NNJ3YfbZbvzvQ4sGnZEitT5l20q2f6gysnH58NLa
lDSVmY43ebVS5a6W1+gKlo4uuB/6EXT0z3lBXO6NNvMpuYdMSGIe8/Ipps3cjt8PLJu5TefEAaya
pOCElSeL6xiANkdXl58z5aB8u72oC36BtBFlG0BlcHOL8WKObHsLNeCA6nS9KT4b4/tBxjwYcW9c
okA0TWuexLMDNEF55hkZvz+Pw21JPmyVGXDB9egIFRPw/E6xiF0bqRz7hVz2gysl2tayU9LRp2b8
oRlvgfzdGx/t8uMfzNmZwdk5nQ3JL3Intj3e+KX0JNXqxk6//IkBkrp4ONZd9G7UOOFv9OXBNfS7
ytkNf7BxeYWCaibSBcFkCQMo9coYofzrXN9yNi+2+ilQVqqmCwEHFti5lgpInseOMEVqY+dWKXdo
y0RfpMnZN1MTbhyAkXFeB5vOWNPfXrgQzg3+zi2crYmuh3ETVkrnWigDJcMeVu1tEX6Um/c/4S/s
CL5pyGOrriBnd2PbeZZH+6EK2rfAqfa3d8DacITgplJ6Ncv6iRXqSbipL2b1lnVfhzWaqKXTb6BW
w70y63mKmUPVhGGprYlAEZefjCevXrkyFjwkPTQQjlJnoZYjgtnyqY+KMmgHVx+7Ta0CYQH6UX+9
PVdLg5j1feBWIo6SRa5pUx//7zhmU4i26oc8X6lOLBkgpUc+mviG5iDBBTtBUclJX/VuGxBe1sHh
/b///PNCgFnZWhvlU9275bCbrG28FmEuncXz7wtnUQ7B2U0937d1BIc3XnZQlIeiuOvXSs4rhhwB
rtRXualEdAO7Wr2rEkT6Ts64TQwyoCuvzGVD9N44PG6vSwSZ3RiSHeS9a0Ix7ejh1kcmMLY+yNDk
D+3K9lraw4i68HKCSeuasrfPJf57OLD609ci/mjLT4W+4lTmFRACHt4X/zUhThxdC/Xg2F3vTnV4
gEttaOg83Fb5Y1I8mWa46de2xJJ7OTcoeLEq05U6njBodt/S5LEPn/Lya7J2CSzP3Cy+Qw3xmnJY
Gi0drKzcu5LDpUz7kh5A1k3LyR+cHy6b/29GOD/UuL0ELDDbLt9NtX5wpLVs5OL60OdBPormc7rE
L28zJCGUofJxAGUl949x15XPTtMnW0+tskdrsBSybHJ3tOrROQbxaBxvD3BpHgn+SU2Czr7mKDXG
mPz+QFdl7n1U5Adt2HVrjZtrJuYNc3Z91jktvgB0ZVfJv46xv1Ocjw6tErfHseRHf6MZATSq1zhz
cygzM61VigjW13rXyiuh7FL9AGQvvbTzLF1TK9peP3rF1NK8DULPKDdoemTt05j8GI1ok5vfdHh4
rfD94CqHTlSKPXSzwOos5g1zLUCtRZ1kt4HCbsttlLwMpt69ToW0xhgvygPM2X1sYceApwDOmXkZ
z5dJAnIsD5Rh7G7c1zWqByfS/XtSy1uj2jXKtE1wvFpfbyqSyxIaIvKDiVRFf5el3kZXvhf9U5P9
kFu6h+L7slyT4FCWTgpNMHN5gGj8KvVoF86YVRqtSpN+8Bprm3vKq9aaW57NsNI+6eGBXlciUygG
vxn6fVyeOLxbfSAs0E5dd09AsiuStZS1Oh9Q0cHC5k52QgPNwEUuzJuVeTGSkfL8itfTJye0N418
lKX+lObfpSw6me1daeSb1Hoayucw/z4FKdDeblNM1cHTnIe2LTZS5aOr/dq30cmula1f9ytB8/Ly
Mn0zDILWVTF1VscZCrgKy1tGfzl2sBmnF7n5MJXlHrmhbYHWUOrdOcOv1Njr2VOqPRSZGwwBj/Fs
pyrVXZWYW8NCSCb3NmTpT2Z0un2CF9zE3PIw5+VnddbfvcBn+8+r7H7wUnofuroeP4zwhT/NOiJ3
ZjauIRpmry0sGfkO2n7m0BQsvbBkkd9JRlWzZIVUF09xjaDiEHXjgzF29daeivrNjtviQyU50v3t
QS5a/s3RSfKS6GLe42eDNNTYUCJqLG5vQ0VmyjtlfKnHl6zy9z1sGlP1XrdInpzsH2AncPrWVQEy
U+JIL6K0cUP7UR0ff90ezdVVz9dRsZj3PRUhjtblaMZJ0ns5Vqin5Iazzdo42IDPbbdI7IZHCEn9
lY6Pqy0i2BNvkr6U6t7pG7eH73JIAnWTySASyM6tTNtVEDgbmitFZKNmSQXhUp6BmnHTD62rlJ25
hdTdfqT7QdvYUvhJ7YLxwHyv4ZQWJ3MmyqOlhQrOla93kjbVTL1xleGp1lH4ix6n/FP97gfHPLQz
M0JEQ0TRdOqAGS0zdrIeb4Lh6+1dsbBKFPE4XXNahs0h7PHa1JJCUabKtabgr3Yqkw9ZMSlbzfGU
L7ctLUwZLVnIBNMZOWNfhHNspyZYxzDDkmd+g9DqVUqde69P7rqkXSOVXBiVDvAftB3hCiB0YVRZ
OCmWXxol/XinvD0lyb1svd0ezooJMc9AP6kVpTkmFOmhRpOtVF76tX7fRRsqFEEmB3fO/1we2ZT6
ZhCWXuHWodWTK0m7u0JJkpfUm6yVQ7SwOrgEy55VgGksFveB6pej0+RFRTH3brLvjelYd8ch+X57
0haOKmABupdnaDiBrLAHUq8gQWdGlet0qZFu8kYZjq2EroVCKuUxb4LkaLZTuALsuE6a/76jZs5a
KsnkSQUP4Y1pG2o+g0u6B9o2Cu+xsF4thfP6qlNvab7E4atX3qf2yuHSxatrtgu7N+UQ0B5XWY+p
TfpRUvPKNZs4vkemd9ralr0Wsl+Hu/BccISpJ8+diEQ1l9uktJC9780pd/22eUsU9XOnKttO83ce
vOXAXeJd0BY7pTTGrYM06e0lvd6jKmAtSIdJGhk874SjpnjwXA5yn7p+1O1i2YfjQ968n46JbuQz
K+Jp07U0L315Sl0nkz/15MG8yb67PZD5h17EGYIJ4bAFhglZYK+krpn+GvMPLZVq+F4Oevvc+n8X
gWu9G6EjGBRSe0GhqRIPhtQNtK2jWBvpvTJJ3E3MGseNbUHLLarzlxtjcoqythss5L+qx2TlVF1v
7suPCz8/auzMjkc+HquPo7LrvA+31+PaI11+Xzi0MPAPSEuwHpL9UL6N5jGNjnpxvG1kcfeaJJDQ
BuefinDB+qYj+UatpW5kPfjV0xg8msZKcX9hnua8Kr0Xs4SYYc/jPIsi68zJYjMKUleGGnLTRSvb
dvnz1HOB+oD1ERHTVZTrpibFqTsgD6pamylYS6tcO238ykzb+X8W5l9wNoBU7ToQf2nqJqq5HxJc
Sxoci8g6KKb3NI7pyrovDQjQL8Uo4N8ExII3C8LWzGvKT26T25tei5Ht3t5e9OtaLk6SNO78LoUb
7SpilL3c7qNhYESx9zg44Rd/Sp88o4VAW36UGmnbmMlBV9qHQJHulGnYDmX+HJrNyiNq3lyCx7n4
GcLEoqlcO3ksp+5kdPE2DIdXUKN3dd4cLKj6gNz/DKtp5Uq6pnn+PXZaPYkpoBK5ohKANdiW6i51
jc5yByc5BnX4hBLBvoL09f+R9l3NbuNKt7+IVSSYX0nFnahtezu9sJyGBHMmwF9/F/Y594wEsYSS
v4fxTJWn2Gqg0Wh0WIsv5RaMK88s5YHhNxuzX8KcZaghZ1EKaFu9y7ct5pWD2xuycgoNMFCCJNJG
4/rVHTKOfu8sRC9OBu/QWHEC0v+maFQFyBUHDyk+amm2IYDZJcMa3Bp8Ya5boCXpiXugeIjS7ENa
OWHT5cEwf+jyz7fVWhWIFwmQm8QcstwKgfEbbSmnrDyBxtGd+iDluxZ1Npo+d5Yb9I2OTEJ+v0MD
cj7Y1EFnszIto2n1MmUD3IHZHsZiy40Ec96K9MTqdv0rQ279T2o8fgYHeqVIp3kpJNDvdFExdK1I
ERiP6PzEDIBI2Fy6HW9BFtYp3eqUVF9Y+yUv33LydnuDVlzNhQjpANLFcnNjtqvTqB/+EH9/++sq
BcTfn/nNAYcp1jsokJInB42+4BjTslHhy1ZuyQsVpNulnkhmmC2EDMaXQS/3ZpkDY4uHiQokWCVI
Oj1t13UMd1x1sscgNTcJ2gjzY2mqzFfsquQTL/SRLmSLOuaSVxDjLGOY57/dAnSYNlhN0x3S31u3
+Om2yB2CFs+b233lFIFT7qsZJM115I9aWCD61Z/0cgkc7aldwHdXf8PjJpwnN/D9/MDzeeuRNmAA
Oq6OpNwROnxaDL5b/C34SgKf/AFwSFDlXwpwNVekQkpr07rGJuH6JgMpmGf/1qfPeZUEefaB6z8Z
EhtDTdDR8Oanz7qhun1XbBRHDZkNUUK/5kOjEwNfelk1osfAIfW2tzPFmq9LEPCdRAzLy8nG2uZV
49h5cyIGC2cPM4KqRtSVkwAd/pUghYoJ5r157dLmVBufpnhP2Rdb294+bColJG8xDpPre13RnAzv
JyFPXbW5/f0V879QQcg/O8zT0OmNnuP7s/5czOiZPfJllwyK0yysW7L+CymSy9Ade2QWwVa4pvOI
xFaQxHvEQoHT7DRt3vrjz9tarcoDOiKIApEpAYfIpVZGrheaTkiNDv4ybJIicOuT7uyaOd4Q7TG5
e0LfRks1bieM9gDSBt1jl+JsZEysYY7rE1vMR6v/VpR3l9CFBNT+AdoJOmu0BF5K4MTEMzRpGjzq
nzI3GFQtaatmdvZ9SYOB6wOmYGucRvurVfysc0Xwu2pmArJSYLTgPS25c7MYF9Z2BAYABp96/EDJ
56JFsUHVXK+SI228P1kZzWOjOcVgjqDuuG/Hx9gDZZPi8bNqYA5ALLDdCO3kDnQt63MA4DjNKXcC
VH/65VAZQZN90epwUY3xrnqZM1nSETVKavpJjbWLubdrymUzTvlx6r37g1WBNvk/laQzWi1N6VEC
lbR47zV2wKrNkKkw86X9Qc3MRqsx+v3QzYKJXrnxq8p4m0yDb0W2OfHNYLbmC7Eo34MnuHpK2dje
CZfzH4EAl4FiuGau0IcxZK0tLQpSESk2jk4wW3+nh36XIDjBBfQQHtpy/SE3PCMBCK0VNan5anCU
s7RK4T7lgYf/yEB4DwkIgdHJeHn8JzBgxe1gm1Ha2AuAISz2qy4rew+knjE0psF+tPMZvDVpS4BM
jgZoO4arSzy7VfwSudCIX+KBqg7o4aiNoZwj40yhysjNwu/6E0WJviYViohV0MbZNmVfuvhxSfZG
/HVyvsdNhtbhw+xhqjr76E1vy5AGhluGBRo/ZusfVrBjCUCopn22JkXqThzys9tGrBYRnUw+aA1A
IiXPCqe55RZNYhsRr8EknAadP27qZNv7G0u/73r+ryjRl+XCM0Pw5cb0nYWnpGmhBuwAsfLVUDXH
vidqJF3QEI2hZxxNH61ZkgBUzeq0qToj6vS8fNAzq93Z4zS9xs5gbNFIbPJg7EvaBeCT1ZHbnp2H
jHvGrq8TElgat5/sxR92HaLpF1byblvbafIpcVy6a1qE8vc5Edk85Eaf3qunwRmH/tT020bb1O5h
yBVLLjS+XJELC5QBhNLCLBtUrnugGnypKd6DWdCruuJVMqTz5vLOSjsTaoBgktTfS3MIJlWHv3SF
/HepgMKOKBjFA1v8/VnkpXGeTWOb9cBFT+cXXupalCGdH4w+Gm+ypTY3bNLeeFl0h9vB0bVyyBGI
IW0MHr4PJF8Kjnvem11smpFl75bmAfGeknNHCifEQRDvW5T4USQQUDCXIhaKQm2BGlyUTfs63XDV
G1qufAgBmBUQzbeijo2o61IACEZ51xjuFIHMogclcNy+ge8wLQK/bvIPZp6ST0vj/OI8rndTyYw9
MCqGl8wpgatT+7EKRWLNQWOECqOVQKKB0nLfij642ty32hxlVj5umlEvtpU3eR3aVJh37DjIxMH8
mm681B8/YqhIC+ahtxEGu8OdNUKxNBc/RQq1bBA+k1bPWbR0R83fJeaTqSoprGwvfCtiOSB/oLtW
nhvLeJ/yuYMIXr2YnAba9PO2ia6ECecC5HA3X7LE0CsIsD8CVHGwDqgw+bPiHCi0kLH8iT1qM8sh
RPODrAMQ7N2+UNxA/1slV3IiDscWk7xikad/L+nJSfeViqFJysS977WQAEw4cRLkXFIaDwAbnvUh
6go+W2CEKss5QKte9bt1/OSX09ME/KL+EjK3JkuASEvF1X3tTPAoEc3JoNhDEUAuk5kYf0jpYI4R
m8kY+kkSGZ2LKlZc372aF4LkShlflsXOYzJGmrExmg0vdsxRBDfXcQMiQNQDkCqAQlf1RtsqmTV7
AIideYDEdVViQnY3WK+jKvex4i4uJUm+v5mXoV5MOkQ++WwsWzt97NkbqXY28jB5v2mdPR0eCozb
3D5W1xZ/KVbymsB/GsGsDrGZaS/HMnXsB5SQx+PdUkABDIQ8dMWLUpcwmbOLTTdSak1GO0bgTw2W
7Eupem5fewfgjJwJkDxcmXRs6Yp+jHiutWHeaFNIQR7wppX5DEwFU0WreH3KEN4beHvjoAFnWeZQ
9jwQ4eX5AIXe4jejDEF3m6PhLzSrfXcnoDxOtOjuQCufmG4H2om0eJSB3WZxcxLVeOi3+1RFmLWy
dqh5of6ExwSuULms1sx5WbtWQ6K5f8qyne+GRr/jP29bwIpTwFQ2CrNAA8P0mHw/aLWRLBXuyYjr
hzZ7LMlGicWqECHfEH2io5jmoPkyL/DOCClaLSzFaVGJkHIivC+Hyi9Ffyd7zL9P2bFTzZSuSMBk
GkFfvIU/rrBcwein1WZbLVGu99amKvJjRdDe6tgqVMxVQWBDAcyVQDKTS0Q5KTQ/y/kSeV1zXAh5
nJKSBhl3VMHHigsVsM7IUaH/AqfGvDz7o90nQCjtoRFlW2956/U4JLR6ttJGnX4VXvLyJYBHl+Ab
A/0DAtqrd16c9nNt+vXJybIgMf+x41c2fHXGI63j0G3vTJDgaF6Ik8tD00iXumwhbly+O8WxBp0s
AN7vPTmXMiSbW3jFCpto9anSnovqYM0f0zsp+a7UIJdbxEC4WKUpkpWafRRZ8Z4pTv/1LXOpg2QD
mWO0AzHS5sSnbA8Y7BgkFbdX6dqJwYOJ5INo/kDvk/y8IJOTWSUefy6b9YBj1i5JzDlIGncXWyis
3Ja2os+FNOmytoaY9VPX0hN15q3rZS+prRzxXDFlzPkgSSVeZOiVlW7maZxATUDd9MTLTe2h+/jV
zsJRD9r+lSdvt/W5dgZovUTULoAgMSss93iOYhi/TV2Kxg09cJ2HrkkCV+Xa1hZNuACARAGiA5HA
pZVZUzr2VjfRE9iVP9oqIo9VFc6+LtmwjuGePjPwdcD3vHKPvxi19hLr8Z0gd+KsoHUUPS6YRLDQ
8yal3SvK+5rNBj0Z6Z5lj0lxzKosyLXHjm86V9FYvGYD58KkJUvbyRzdXsdLwfo225G+aAEpaJgn
wIG1/8R9qgh31xfxX+WkRcSQL0a/HCiXT84mjpMgQ3qOqtql1w0BUTWK3Wh0l62tBK5igpCHYoa8
y9+arO0eXG00FDa9JgVtARgeQecHnqVC17OYkzYjSS07piebfRxZ6Ltfb58Z1felkHMx46GsKM1O
JdFfSfltKMjn2xLWduNcA8mn6bXJTNeABkl51LNDo+9prShaXF/OwN8Q1J8IOuBr5KKFO9GWlRM2
vBs+DdWjgLorLRI4oFux+jvxa96PzrkwsaJnO+LZGl7wFNasO/OG117If91esLXjci5A2nJA7Llz
Qgk9xdpHZm+SjKEQXgVlA5qplAZUU3SHrJkAIArQs4xACuBNkjwSc6PC+zM9xQ/8mxJOU/V1ycCI
PtQ0L6b0ZGpW8NK0qmB2be/Pf71kXsNS8tnw8evpiFhp3CKrmes/piS6P+uBAs/ZMoltO9v3xapK
DElBUDRrv7ydVvy4ve2qhZJuykyrXJpZ+D6QB9spdLa3P792DJHCA7MCOIKuA1i3rmxuekWKSVV3
g8m3TdWj99BUkaSubQcescgzYMoCoYxkTDNPEi+Z0vSUeXvffzD0D6Yx7zVihiz7fVujlXOCugFG
mmC5gG2UQ4s6AwlzbPLkVKGol8bzjg/kQWf9m9FUB8D4HQGtmClCppVVBCUaIACREBUVK0k9I670
tvX95KQlG+2n1+9tVVF0xQwE6wgqiChaIsiQLsu89AYg9HVorbOTtxJIPPqiqCKtSEBHvRj0Q4cb
mkSlE2ma2qxRq05OMX1IHnymcMbXS4S46B3gB7YG8GTpQBJGPc2xtPHUGE6gJawNPW/6lBAV6pv4
mZePJMhxRKuNGB/25ReZVZbOTFwgINS5Z76UrJo2yGO3Qcxqd9+RSTXj956IuxYokHwMgZckg1za
iz7pHUumE3W9IDbrIDW23vCLuk9DE3UJ22rDEg7G7raVX+8WHoA6TA3VMlT85BaMYsQFatnzhNHb
BbRuVZSm5fa2iJWsnZABoiq8PNBcK8+SeIS7lFM2nYpqChINCI11aDSHuq7FxFk4VnVAEy9gmMC1
Sk0Rrb3XTOR1xWNX4IG5oGyXuy5BpTS0GJsZTt7gPDMKjLvO2xhOBdTg7MFJxzoAelHQmuaWVzoL
kg5pS6fUthZIdt2m+dNQC/+7vsFQrMLDrJkypsUwaCVKlXiLX7p8redlvdjtcEp0UwtLO7Mf09Tz
gj7ufMUqrFmzKD0jQ4Z3P8LJS1GZZxY9YHh6EJNu6hTIIcuuQI++it5ozZrguQAFJSruVwBNqTcW
VMtIfyoddqwL44OhFYpof23RHPJeTsdALHqVLjVJ3anTnRRDkZq9xchVMPV5UNQKk13T41yI5CVB
5twhh1UMJ794msizqknzOjEqyojYBxeZSkDnyhuvDwaK0wTYYbYXjOkfTEMGC/1RW+6+1V+N4tR5
ieJmWdXoTKQUXpSL6/NGNwT0owE8MONTaaqouFUipAgDTcYxwN6glb48G/ZDdSfpESLji1VzpJ1v
4tGKnQzfT6o/pfmrUfECrv5+ZF1xGjGzj7mwS8sacEh7S8+BeePNYYZRqUo1Bb8qAfuN9C7iYUAC
XEooCt1uHe6Op6x79cO4vo9W6X2BgPaPEUfR044e6cvPG33nWmlrjsjr0UNpYeyqwxBsOj2VRfyW
mtmP3DA3Ct8uFl32rmLYS4BfYJ5Odiw0sZy0L33IzPc++woCNYxwBHliBTNNtnT4lrfdwer2t8Wu
LaTA+ATsImY2kIu51HR23NTQMx1AcEWU/mD89f/2eSH+LBZPOea8R3/B+US/8PAj7xWjUms+DLGR
BYRP5HuvxvkHAcdpLjiMpPtMMew62ixQ8qOsBhTnUqQ8BXoKR4MbWKTY48WPQrOsYxkn9qe27bSX
ejGq0AEVZoBO/W/U79OImLy8DyDp3SIFrCiuOETRV+x6VgX2vmEBuGRuTUGxszVVn8/6Sv5PgNw3
401u7SYFhjZrZ5ORDfH2f2VrZzrIfTOam1CdMZwqa6Bb0mub5s/91nYuQNonJPtAr9hCh8H9af+M
zb/5PAb+cFsiv3OFm9xldNAWG+PwycEguPk9VZ53LbYQ0YtpuECxBlLB5Wlx7Zwams9xGNNvCU+2
pZfvHXI0OwW409qh90A3gnbhd7wO6X5xZjD7tSO8px6/0Ae9+QvvefZ5mX/WBE3cf7yn7pUP41zs
e+JHTk62esNfEhvTQQCp+4udN9GehmF7gVcq3Wh+UaFDrYLz9A+0LxGUqW59sfSSdwbyDPg1gfOA
sT/5PQmu4RjQHz7abV0dIw+vWXcc2/aoj4ABqf6mh01/L5XhvQR1JDvom2XWprhvT35tAUNs2uuE
PVWNKiOz5teQhf+3AUyyA9L4mu0MtD+5ZRa2FoZAX/xq2KYFCTLr5II/tDkt6de7twoDggjagCD0
jnJyaeRp0XaVYUOoVaEx8tFoft/+/sohAtqCKzjSPLwIbOnKmSdcOWREs3JW9CFtv/emEzBtN9H/
oxzhUM+utiExvDkxzOZkWTvdCUrnifp7gypyfituGaN1YGoR/WaIDqT4uTHtuGzbuTl1Yzg0x2LZ
xiqksuv0jIcMA5pOAE6KgV25tVcjltn1MUy7AMSbbXzw6gg4zKz7nNZHquo5XHE9F8KkeCPO9EJf
PAizeNAYYU4UjmDtnJ4rI+2+xWme0BHfN5pXv/zG20PS/+5JigKG4vm0ZmfoXgBUJR6CIky83H/Q
ATUk9vX+ZKY/XNqHFeplmb0xu1+37XltxXDni5Ad3d1X9kwaxgAJ1PeneNCCYMzvhGAXkQUKIzAw
gDyj+CcDDmEw11pqP+On6SsxHml9vPvnIwuHhm3xFrhmHMlheHPl1GBLeEqd76715S8+/54SR5v1
NdsmHRDXNpnPTgn90tIMeE5/IwDXJCZG0CdxhXDBkInxjAXovZNVhJq2Zb3SDQs3K90t4EQAYDig
aDFaY0pu2DMKh5U9sGLr0Td21Oo+tnH/xUzbFza5oUuB6zl2TzHXAhQcH/XK+82R2PIYXgb1csjA
qUIK54GW3e/GcgANrmJ9XbHA899nSZdrmuiGNqXmdLKQS9ObJlC1BK0JQNVZXKzwccjZXR4la3Ad
xho+nVzNDXL0rA65YhdX3AKq2+/xM9qartIpWVuX89hpE4YfgcHD7fajN5aHth0CN83Ry9ezzW27
XPEOEAjwX8MXA9FyDNQTUhX+ROdT3IGOqB+Xn7PXuiHFaCfr539uC1tbv/fcKgCAQKLwDhl3dhUl
pElzkM6CVwP0009+rfB0K3cQ9BDsDMDGA2KyEH/2eTO2G2COegC2b7ZVtpu1jaXKeKwtl5iRRHJR
gNfI15xpNoNXgnPmxLkRuWn5OmZzyEDSwGpVEnVVFHDP0Bquk+vBqazXPMzEl9Mps7Kv7UIxY1R8
8ph3GEbVzO3qvuDeRg8aaNausNwSpCVjrgNiuG+KYNvgj9v7vhbACeQdpINF0zeyBpc741twAPE4
z6e8BlSWPs7PTG+fDTM5tClZjpjI2E1G/mJn5p4X5f1ve5BhwbYRy+nIRkuJsLwuZlR7BfIweXXs
D5niJl+zOtQBUMlDBGwC/P1St8LN9K6c+XwC3XFQpz90K4rvZI17v/sExxL8Dq5BtGpcypi6vuJ4
wwMDenA2PzWks29v0JqtnX9fepA2C3JXPrjhkZ7IjstQAjYz/zHn0ycfteLbotZsDeP8xjtEuxg6
ulSlbsYiWZZsPtnajyk/ENX85+p2IBEtKkYY3JAvKRobTPd6Hyd0fCLdo0mjsf8LgxK57v+KkO8Z
Le06n+cQUfkZgGwB9a8wqbXtEPQcwOHGCwQ2Ja0R1wyNDQ4/2fHOK184AbDYQT/c3oi1hcJEJmok
6AYx0bd1KSTJHXDTDSM/jeSVtK+AG+5UzUdrew0vbwgAB5z+d7dw5pCNjrc1+Dz5CTh8Wjiyj7c1
WCsz4fkEf/yfUTs5/cmALjotRQuIUbctv85oQd0UlguGPdqagT4s1RZ5b/4wLLmzmaeq2ZRV1752
zDcU52dFUaCwooHLF5R1YD25XMuqMTmGkskC+BLk2PwhKLvtbV1XYq8LCZITY2M/g7QQEtpu13dh
on2MjaccIc4YlPnTrCsUWpmmQ6ftmUaSCaYa+uHizF5OBR9C0/ysl+bOtV+8PA7sdBenaVjzD8nA
d6C+CFtzS9Me0NtxoNv7ZGL7qjjVuqrjYOVY4BWD+NlDsRQjU9Iqu+Cwtqje4EYk9VPp1ofB+drG
Ffoyi8+3V3ttPxGlCyhODL8Dt/5yP2FXul1aoLAZuim0y61FR4UbXDl97yxCwNoHG9NVh1HqA3Ux
cRGrJJoH5IjnQnvRu1qxiytqAH9OoDrgRQNgKEmN2ewRLPWob7DsRxHU09e7V+ni85JNZqxyM7eg
E/qKkrDf14Xqal37/Qi2bBQ4EHJf9X50bGI2rf3h1PMw2xl3EiGJWxXwaP9+XtjbmXtyM27StsHn
E4Ad6REImhWbrPr90voXDVjDmiIGnOviBfzbkqkKZCtWhEK3QDL20DNoyBusW0hRzSwFeHsaMi/I
qseBKRL6qyKA/oVsPiCT8HK9XCTOzHrmOR59XUP3FfwqEKTrv8hYo1qP+BBsvw767qWXGwclFbVp
AhoVO0yDSjUVvrYP55+XwqdksAq+AAv+ZCSbugr/5pihdkxAoIKiPgZSLpeomNxRn0mOAHMAyCL+
UcQba1uARDu46AXG49Vks5vWCxrFbHaqphB8lH0ZLvcP/6Nig6yaSzCQIIqulypMKYtzd16QnrCN
YOsjSL/bVTh4OIM5Tbgi9NlI3/cSa5ycgZ0IC0ctyFKFlQpXI6UmMPSGehOoooEs4AoLODvKeBI6
GSuww3HyvJhD0JhdaNJnr37MMFSVM0U5b+UmuhAnLRfyxaAkjeMZBzv8qf/ogQ7u/M2KAQgNlzAy
7FejVMXUTTqAmefTUOyWcp++3d6QlXgCE244bQIoBe8iyWaHqcLga9Viw5mhPSJx6B7y1Ov/kKWx
QoA3aGmg8TJ5TJba2S55myqauq6PJNJseM8ImBYBEi9tWO5rZsxErmamf3QjYMDov62gSoC0ReU4
DHasESSDXjl5TNnxLz4PSjKRvcflJNcIK8NA9JnjGePOqKxYX4itsGjx+y4tGgt0JoBcWvQIeNw5
9pCYsbodm7ZdFjGy/xsdHETooj9Ql5tSZpq23tB5IDBqXxItsje3P7+mAdL0eCcBux19dZJT1yx7
mMupngDBTJ/YhNF2hOsUeTN2d94HOQVhyuD+At2o/DruOjSoAiB+PJV6vXVLutfxD+OqhMyKRQGd
0MaOA8RE0O9d7ojPe1pZKeDTh8gBQBbRVckllQApXBgyAq7pwoQAkN3NXgyUNYVRvT/qJKtCnIAE
NwIf0ALLAcOUDGk3+hCR1emW26+N/ano/7HnryU/6NYYJEMb8CEPm74IRt5teNxti/vbbhCxoFvF
QLZWdENIlwESUJXGvcaLtHYOPK8NHVtR2V0xPbxobYG8KPybHLQQd+zZOA5uRBozMMduW9Xkgw1q
hNsWvrJhSGuh9xlxC+YSZUX0efStpmjdqLTt0CjbsGDD/W4MT2cTjOQYekKaSQpdrNgD/7CfeVHp
NEFdmmGhKyp3a0ogMQc3hgEnQE5JEkzqz7pmUF/McouxkOl+T4/Q/d/vS47M1erY9qfMjyweDsWm
/3L/Hpx/XjImqrvTzAd8fm5CVlYh9VRV7tUFcoFtLdi6BUja5blvk2FuCmDDRF1ZhmWJ/j3VLKhK
gnRXdR2v55ZAQlq9Lp/xzL69RNfBEe5Y8DkCDwnlMzwTJAVI01denOLzXfbMLfAXt9SfAI/o/KLe
eOhAm2FYf6PTuVBp1dBjjLnjLvcj1mYhMObCSjUZsHbIzyVIqzbkpOO+DQlLsUuykPZHen/YihqM
GDMEeDb6aOWzwdIs73uU8CNu6oGto3H47kQD9gXOGJBxho37Xr5TzBrR0Ri70RzW7NOQfLy989dx
6uXnpRulsefFJhM+XwF7JGOH1AaW0TFXzfuu2C+G4zDyL9A1AO0nHXGamGYxW2UcgVeV0Be7+nFb
DdX3JQOulwp9rMjuRQtw0tudef/7EC8adBgj1YPEzlV3HqjJcBMtXRy57EMWlNnd77fLz0vLkyXI
YlQTPg+ElnEMvGVj3h+NXiggLVAx2YW1jJCA2YhxW9w/MgAFEDYg1wBjxbzYpQOZkCnLKneIcc/p
wdHKdcUlt2KmAhoQMQn+Bagi6QryqKbHFes0+L+qC6rE3pR1deoHM0B1SBEsrspCD4G4TVGLlB/r
hkMLIJHNCHf9n/34zTY/TuSbpmqHWbNYXNr/X4qc0CBgepj7ElIWr9w4k49y9F9sOe4jHDr4djwU
JP/KMDdBzXGOo41TjqE3qIBI1zX49/uSd+VNauupN8VAQEmD5NFc/uKCsATUKQaT0BCHjoVLo8I4
kZZPmJKIKu2Hl/6gm9s+Y+V2OP+8TKZu9VYfzzlct8EeC/tnYv8kmiKaXlsiQZ2ITkhg1aP34lKD
vhia3pyaOCrSGrRc+nMCdNvbWggHLcXrqFwCswEd5FgqR/yEs7wGKdyWVKnvR22OqaDFTcLSMbZ2
7e9dkuyALngnLChyogI7D6Un3M+omsp5AWaPdjIZ0MnQrLAH46wH/H2zOrWpIuxc1exfQXJtaClZ
MU4MgjT6gcyvad1vzAHMarMfabHKwa8desEE+I7ogQkyydaIo9XcMmDM5rB1ttOhWB65+/v2Vq1Z
g+CERBeccCvyc7eNkxGAcQjiliJDxgZ8ccn+toSVJcNgPcIRkSa9HlcYYzPTtaJ2ItN7y9pDC4S2
NP2aaTSwa4WoFWUgCmRaApLOBX79pd3VY+4lXTU50fjskY+2ikh1ZT9QPcVSoS3NueY561tPS7Iu
cwFuamxo+aus6gdvBidQo7hZ3s1IOkCOcC8C0fR9Fu1SEeIOZuE1sxOxqeZBtWSPeVo9jI6zSXP2
k82zfsS6vhF73sxOtb29YWtqYqgTOTwAolzD/ydVwQEunrrRxKqH1DqkL369S0r/fj8Eziakn0X4
dZ0fRo+01Y01xIzGPtmOo8IWVtfw/PuSMdgzQ4Ylxm51AEPP2d7uj7N+0vlD3TZBUjbBNB5iFXLJ
iv++UEochjPPt/ROncUdlNIix/+MNrL58+3NWTlNFwKkoAb5MKZNJgSwkYd6jrZVJKfShgZob8R/
f7otbeVAgYYHbXOCiwyDuFKIkzldnBoODpRGI0f73lJVvnNNHWBHWCgUmECPkFMeVcW8GvOUGoDS
nKCJ3+xkDmyb7Yyi2uV5u7utztrunEuTTCLPYm/Ao1KLEmKMoPLGeHmSPwI+VrFsa3IQEaKlFGhf
gpbs0grKKo31Ira1qOmW49j0TxSD5nmhqq6vLR66SzGehzsWMzpSqrL1zXlJOqhDaBHEmBuNkAaZ
hwADIAqHtGIH6PZGigsBA97jcieU5sx50Vsa4GusFtm2MPe/3b0zQEQDZA0GstErbYkVPTs3o1+4
tLZKP0qKje0HFd8afH9bxJoO5yKkzXerlti0qZDReU0dICsrbGvl8wCsERP4qBNd46DoS6tZY+15
EZD/jl3dbMsyVeQHxX0v3Qoo16HQhdBK8JZJ76UFoSebUjxofEsLfeutcV5rZ2f6GP/6HvcvvXIs
Y02nc4Hi7892hdYL8y0TAoevfVKEuAMUdrVyUEB0DNeEmjYA9uXjn+Ch3+hDBZgEQJRoBz8PNFOR
TFjTAUVC0CqjzoY+NymImuZsrmbTxJj/w+Ki7+Nw26pWziAQ8BDnIuLAdLo84YdXX7kkg5GcWFeZ
4Th4QZuyQzP91sxGDMwtn27LW1NHZPHFcBGAC2TX0hqsZ2gZSsHt+gieXHL8i88DDEFM+sBTypip
KApTZo0dWOPcP2zIAl/x89c2HN/93/fJpUXxuCyTKQYrXd5MPHR4s6HxtNUHqw9vK6ISJJ2VugJ+
RFtCERQGhyIsi7CfFCJWQIoxPiRImdFWK1ipJNMii+NRtwfIR82SXe82T2UO8iJmbkqPPBWVWwQo
h20witQGFYoXqeEjE8sxxH9b1fdMqOwXzn6H/CjJkmQ0lylOTpar9VFv5na9BUnfK/jQgVVc2PkW
RYfm0WIIwr3B/lokzvC4AL02aDpOfuugzrz9i9Yc1fkPku6/Nk+W3K2xMLi8dnqbBkPxCdjJSXIi
AuwKrf7zoniYycTd4gmITlaUzA3BbXuFGVcjmqxcBwfDx84D/eI72osC12g/Mgz7B1Yz9Xt3rpvQ
8NpkN+Z+E5CauuEyjlPQdiXb6H3Tbmgy0g0etNYmy2jxiMJSt/Mt1ZDW9Y4BwRkgesBQEd0pmEK7
PAZd7Cem1vE4ioemQ1+EYbzGqfvHqrVq3/PO39Gu6ILYSOqN7nb/TFr1DQNryWFxuR2BsJ293d4w
cfddWRCe66LPGHQ3cq59yDJM3QPp9wSCuVe7mD8UC40SO9/4fqPIZK0ezDNRwsGd3SnGlDi5NmTp
qXVNhF8/UnToxbniaK55SVE0QI8A2nPQxHgpxOWLnsz9Ekd9RUK7ONSV6uZSSZCiCS1mdgyuhjia
xtPEt5n3+faOqL4v7p2zZRq6PEsLB9/X/5TZxp4U15bq89IzgusOwE87fL6Kkb8PrUbxuFszqPMN
kAzc6TNdLz0jjmbnsS/4frDiMM9eC0sFs7F2/2KkH9ldNLGi6CEUPVunKs6aknhxHNnxs+YfZyPb
eKMRtDnQiVVwGKuyYFEYdEHeF52ml7KoyXQkxC0NSqXPforBoea1GTgw6Y0tcRUFyNUVFKCEom8U
UMvSCjZtofvw3VoEgKct2NW3jRV/SWvt95y0+9u2tioKzztAHwOe+CojSKd2rKilI1He09BMnkjP
tyR5KqiqX0slSPz92WbNNkAwzQWCSPFAwS1SDMfaHgBerrgM1nyMjxZYNNOjA/Pq2dqArMnyJ2SZ
Fy09NmX2nHD70PNEsUUrndxohD2TIxnEPOLNFPujqMD4n9Kc/pgpxqtG4m/NcnnWKAlrt9/Vvbkb
dH0/mOXX2xu3ZpDYNzCE4cZDrVq6ZxNbKyqUPvAgyKegauZAa8Cip70VyBVWH2/Lek89y3fEuTBJ
2dphoIvjThwllTPuCstKEFu4v5vMGx/MeKL7thmc0GypHmqmgTm2CmBQB78T7gsWFZBpqIMZPTdb
l5P6N03dL5pRPnqxgxBh6Z9ih5SBzwvyZBuouIPBItsNhWYHkw7cyhoTR6GGwCWwl8HflAhoAIdf
JR+cPI+PTd/5jyUHJ6ZfArsJlBx+WOV9fOj0eEQUZsUvaZUByoQb/qOflD+anHWPC7qtNsB9yPYz
szwQhubzsa2s+oU7U7+Nq4GEYH+Pn7u8+IeNdDfScSwDey67UM+c6UUb+ibscg5OTIIiGa/64UhG
VE3Qa25xFpTFY/b/SLuu3shxZvuLCCiHV0kd3LbHsid6X4SJEqlA5fTr7+EAd7ebLTRhf9jFvMxA
1SSLZLHq1DmrP4aZv5ghT1DGTB2W7riVlsd8pN8W0mcRFNTxg531B2K3NijpQp4S8Cru19Xyg7Gb
soO1lujlNefpj029Kbq9rFcXATAaGg5QVJUQ7l8xoNZGZqd+WeaQGA9M+7my4rd/H31nUA7Aqx7X
sXQTgzgqq9bcz2MLUl1Pa64ACVydKPj5InftuGgERFgmn5Jd1vhzaoCJyP5u8XDa+8beST7dHsP1
PhdWRDMIms3QaiaTqhf5lBjNAisi/dF+nFnksPsiRcgYEaIHU78GC8R3QVF82/DW4oAIDM8wvGAF
6PHyvATwVYfu0wq72B6fpvbu7Z8H8gxAOvGOuYLPJkUFcad2KmKG5yvbU/rjzd/H6YjOEiw8fquc
n1pSu189k4LBc3ixXptGkQ7ZmJ2Lz0uzk+dLNTEfnwf3OLNoBHmx6PYAru4R1ELPBiCfr5Dg6vWp
QNrLSaxT12of5wlM5HbLFeHqph1oAQCIjVSeJ2P0DHRVdJUFDRGta6PO+92PD1RVeVXZEHfJ2d1b
stGt1oKDsHmGVvEIYS9ah/mouHk31wQQPQwEjPeaTA5Ytw6ddJ3RuGlW3ESfNK4IXK82PHzVxzkC
2itk2a7IrxponzBGPMTdY2Ctz/twNP5586IL+Cc4G/FyuMYdmQmukaHHMeyReBr/AbNeOSju0o1Z
ujAh/v5sLYgHEFCnr+SpKEK+BrVKTFn1fenQtRYU16mN74M5956//URHmC3q34DeXR+5PYPqmOkn
5Emj2RCshftIvFYxQbLaN5YWFUN0Qjqo6CJvJ7emrUlnoE6Nc8maoXjTuFm1R1U2OXmDhTJlOqHy
7k1FAABBHfKSLftKM9pDrjEW2npNf2p1r0cmLSGOu+KgCEjjq5rNroIv6SdKTyhzhMhu2xVpPPrN
T+h89btmWJ5doj+uTRvSalA8nDcX9WxKpKvO0eZk1XOaxi7NdpaXhXT6edvzN0ckODdQd0SLlHzN
GTUjTp0RlK6cr4uvhX15b6P3ZK1fwJh229TmYFxEBEhtCBkZaTDpZNFyBcNLnLDlc1FaH6Gttb9t
YuPA0wDW/38TcmWbASxgDw4ys3b24FdfiBMW9D0TdmZCuoFo0rRs4hpcwAPVdvdryIbIBX0o/UYh
lP6O4eB6QJkez92r5L8L2b1E67sUWsSQXKxOxvKnT/7ctrHpAGc2pHOpRluibfIhxR1BonKB/sX0
g7d10I33s6lqM9tcH9FWj8wpDhI5uDHQg4eYAVscIoZRavwzlca+0ZJ3TBvEcMC9I/grEYxcHrVQ
L/PA84U3u6eTQzrf2eD8Mt3D7XnbGsq5EfPSyJrSzBLnIrC2aQiO2R8dnb9rc6aI11RmpOUhdFxr
rRFlRe/zksd8/VC+I0oQuxGKDkLj44pMekR2zqhn1GPHemThQoajPo8MSuaq1d86AKDWqqGsKHrn
ZBSSZQJe6FoAzzmH2f5S6YpL/CpMEDoBDnLz6OHWQZQpPP3shq0nAuatAUfZuPgfTF8/ptQ80SWL
tMkK37H4AKHjRnd9QFykxcdhCrXKxMF9qL862a/EPWZv5pIWo0HvMB5qqDJcdcRmwAH1mdHiNswP
CY0sY5fWu3eMAsU8HW23aB2WSWKaRrdmSGKSp65m2d0CCa6DM87JoeoaVXJWXIwXiQTE1GAvxX2N
IAtZeGnCCg9Scj0HE4k+LB9zv7SDgaff1op+xIn9u12RWJs9XcX+t2kVlTP0cIjGBDmfVqEfHwJz
vf5UD9ku1Q6smgO7+cKSXbPer6Aavj2fG0cpdLiEPDlIY+AdkgPaXpKSkfvaU8L/pBWYY2gSTGh7
N937BmSWt42J2/JqRsG8Izo6xJaSbtNEW6D8xiqIZVVTcu+aSOMtdCz2rQ7xVIswMEa79s4qHRpY
zFXJtW0cS4DwiIQo5vUaFgVS4HbKU6Y/jXofasa3tn1JMqIY4jWcR7zEwNf8t0ZxTdWWsjrzaafr
T57xnK1GMEwng2tBOu6ZG6XJDkG0n/+4Pa9/vV6aWGA9kboQtWNkAMTQz46RPkFSrSga+8niebOD
yCKo3E2S7WjTa8dS68xoKPXP+Vq2Y+C2a3cY+74K17XvfnutN0cO5foHv87awK/dIcg1pz8Ybda+
jmbXf6zadg3MZskfpwYdsriljBejWau9niKy1pYSjtrM9LldnNd5acrj7M5GqGnDuEc6rAxdkDoV
ES8o3zmtlu3Jms+7rkF/eAB2pDSccZQ8JStxPg6tCwpCvVYBPTeO2Yv5EX9/Nj9pb2pZZ/X2E+SH
o07fZzx0QHaI7NvthdhwMTwmBekgckl4WUq7qRgsn8+t7j3Z3pHr9xyvgWx/28TGUC5MSOF8jZC4
LDhMIKFjAhg0n7Lljvx6hxFsEoDSgXfA9F/OF1vrHDreo/fk5R8t/ciakOdwjUyxWTbOA2Bg/zMj
BQp9k62DVsBMYZcRsqW6+Tuborl5quslKJtXcBDeHtd1KRwFzXOL0kYpDEJ4x3vvKSn8cO290GUA
/CZ01/s8SMp7Y9mbyFEb+o+53A3O2wMjUF7gPw+PRYDIJPeYGzetDVJ4Tw217+fGuU9o92nyVODs
rTPIglIkWKQBv7hua8vaxcpdghbAvOGhP4MssgtIhnuE8MDJvhv5qbLsQKmHueX952aNS68pIZfb
5lPrPbn809geWBb6qsZmlQnJMelKCR3WBg17Kf9pLvmPcaa7uVQ9YrY22flIJMeEOil39RQTaM5f
eXFsRLJcO0zm7rY7bo0GzUl4WAIlBeYV6T50KXrH6sVwn8DCE9TGy0g/FZ6KWHBrLCZwPxo4CCCD
Le9lDce4m81AYlqjuasWPzRXI6zL7x1VjMbatATGI5DJIpgE4d3l+tvcHCqmpWi3gmTlfmaeG9br
On42Sx/tsA5tv7kWJftE15agn+m0t6H2dWRV4x8gcpmlAQYA9htCzNNEq+auSus6HEyX7Wo7y0+s
LaqTQwHTmIhlhCv4tV9th8+h09RaACTwFA1z5+xZ49nQMdCmKg24zdqXflyd36zgzf1sF94eT8R8
39UWMhQuqDq7IfEeMkqWyPZou2fcnT/oK6N3i89wN3UD/dAvaAdAlxQP6s4hj6wd3kwRJjK4QEuJ
RULrsNyjk7qZlRaJiQZRe0WU8Cfvm70FeTcUbm673MYawQsABBOxrYBRXK6R0bpYJEj+xqb+oypO
nP5sx8jtVbCmjWfT3yhPF1E6NFilfaoNbVpaKyS+JmOJEj9Dc60KTrQ5EqhNi65LkHfIVe5VL1rN
yRcoSaG8FjhaffRY9dl0yZHUqibVjY2K4fxnSxqOsTQ0b0vYKkbDD/wmTcJ6IUlk2Mmq2EUb8f9f
2rD/30TSAllrS1ZCsF2b6TO4163uoXXMYOhO9fo8lfs3e4PAMwupAbCnogR76Q08nycHEZ7zNDJo
xpTHkn+HqweT/nLbzoY7oPcM6AD4Aurccg4FEL6Wsc5ynlabh5n+Dyp5ilBiy4LoqRH4RvAIyN5Q
2gNjy5B6T1nYDlngKx9KGy6AhCPY4gBx+Kt+czlVZTIAG8Iz3N1AaeURy4+a947VODchPP4sSjV9
SEhbwkSnP+fQwtTChD2k396+FJCNQyMmuN2uExp2wRZrZRraDewXksRM4b5b64BWboF0wf9XEfBk
UFx2Ywf3BUusk4P5YlGstLhFpLfOBSZNumXGtncZEDbJE3Sqwnocf+FAveOdF5gZHhRt3StWRWVP
2pD9WGqQEAVIgxTDB7O1DlU6HFMDxfjEP/G+V1SmtvzMReCG6xNRATz60gmYxjobzIEACqHpnvwe
B5B7KPAgKhNiDc/8LCPd6JaagEv7j6b+UvQv3FPgqrbcQIA9RN4cZ7Oc17IYBca5ockTnZt/GEE1
0nPp8bYnbxVfLOiyaA7S55gruewJUq1urRwfNTZv1SF1BYWvI0qFTgaqLnYkLT91BVyDskOig3Rj
8e8c0u8GN/laFNbh9o/ZHDBqEn/zt9fqdlNlaqPJC4AiMh0cW6z42nWqPrutdRO0uND+wgmEq/Vy
3UjfNqlVGfBEW5Ch1s2+Gaw5WImuCBI2DaH3ErligHXwlr00lPVz7VGQVj31bvk46OZez4sPzqp6
yhqGONHkvQzBpn8NSYUJ19L09C/+0R9Net/UzNkbHi0OxZR8RX533WtAlDDSmo+zSZr9upjJXT+M
9W5NbGdfZV278+ymi1Z9bIKhzvEktuyfJkAzh2Jp0lO1ukPUJwDsECMpd+ias3YZLXUwr/gj8nkt
ga3a8V/tibuQU/PLKOs4EDcIqA+Fq9FdvQxt0PZFGzUG6N2LRoe0ZwEUT+WP431BZ3rn9/7Mg9YD
5sJNoJsCVGcbjnSx91XNq1Ofmv7eouuyn5u5AF+KXQVkRhd5B36VQ85xQKasm45axtwAFeX1s7e4
iFzHKT/MLbWPTNeT0NEA35m6XnuxXGS8V5QSwT0YuLW2fNCSFPIg9vq5xL/60I1+tVvddT10pfXq
OsWPNbfcvTETB8LB7MHSykOBR+6ONGb5lOn2uhtrMu/MZqqCuTYhc7SmKOwvjICfqljCAvRigTek
ywvEFLOgLtI2bGuWRI674i+Q1t5ByHuIIH3LP9tV1kaDzrVocHhxQOecFUJcfg7RWdV/QFO1c4DY
oLMbPC09gpl4jmiLRhpnrD/5uTfpwQrH3yGJUhrh1A9OiOIVEFRdjQx/StNHN69p1NB5DWZ0awWF
uf5uFnfFpa9ru4kbDTq02j6ocrwfgMUcPowV13bWvBTRYmbFziit8b6bqI5W32HEj0z+GVrH+Jyw
UT/5rTv54ZKT8XtfpbodVcREnw/Unvw+rwIdwfse2kx/ynGcA1Axl3/SgXw3prZ6XAu8X3q/oi/D
Qhio2qcpBNzTDbnVayF6PvJvnr/P9NOUfJwrz48J+GkPi4kca2Jz976u7CFK0wbdKxBK6iM+rPZD
XtHyscy0NRyH2g+Wru4joyrrz5nhNvHqFXBGuFJ1B356GmjTrCGHQfFK0dGn4pLWAGBrdPW9RjXg
+9v81Sr6P27blh+8YTBDFCWMP1aTenurTNMDWDSmB5+ZXjRA1WA/W7yOir5aArC+dk9FgzYLYqT1
vmq68USrIofK39pVO6cbSOTiJr7v7Mk5oWCGgc4ljQqt+D21yXAYp4w+E0ZpCM3v9LPhTHof+GxE
7TZNR+3O5flyKOu2CcxUz046I/7R0Ho7dNcsg8iS7h14p88R16dx19StBYxul4RrNWV31Ozqw7j+
GQcjzOC3HUpskQniIEXYsXHAg7kPnV9oNBKpeelMdFc3aY21Y3Fr7QAZsXa374+NI/fi89JJqA3g
1teSluHBlADJzz4wT7szTE1xL28cuBdmpCskycaun9Kexd0aeMk/Nd1n9T5JFDGmyooUw9AFq+Un
DYtXcrLrO2J94t3O0d5+S12MRQpjdCtz697HilDQ5tYNgAbWQ+cror+tjCGsCGAYhGuRvZPWnXfA
k2qWzuKl1gvsAOguGBQZNHAWLY8DRwoWGyYHW0BplSEbSi2yZp9FZZqr0FfbHvjfL5FcBKqaJOUZ
fombROayI5piqKrvS77RZxkAS67GYmPZORHoyW57+EYcjY5AAHE0PAORJJeWa5pyYrAJyzV3z2X+
aAwvSR6b9A4SOgrH2BzImSWx187iWxDO6N3ajCy2yG+AA9Y3E+YILOrZ94X7n32/LYmDflZsIr8F
oUpiWXmY48C8PV0buXEYQblKaPLi0Smt9jISEB6MWO2ywPU1hxn5sQ7JTjQNdOkYDOWvTtUaurFC
AgFpC1lX7ZppVZtGd3I4T564w4WA+dAEXZXt8Y//8KR/cFqVYKuYKDn8E80QgqYSW0tOGM7pYLYp
VIeemtk/mg0a0fjcHXmbIPAxVPmiDa8QjHWiJwIxyZWEC19Mj4NeKXnK0ggXT61qGNr8PiqowBAb
gnVaSuYOLTMqRtFKUlqQNW/1526pVFmOjVtCEKXhWYjiEorskme7FWRR/I46T3lx0EAYzHZkenuN
4sKE5NzosciJvcDEwPdeZQQGBIarN7f1INnp4uWGFwF4Q/ACuNxBBeJk3cwodhCoXU8tU7yhN5YC
Cyz6UUT3MVz58vOjgbfektvYO17oRM6be6rw64GOQbMueueBSJYOSqLpa116Ky6esgsmF0XT5dPt
zb81ADy80BMGcAjGIM1PqZPMyRakT7s0bDOwTikOF9X3JT+a9brvcPDQ2P3KrP1MFD60cZAAH4w0
NhwVpNZy9rdOW1B2UGB4a9s/Uf8LuEDYOoe9i+pz//MdU3VmS5oqxPN25a8djef9Yn3UtJfbn98c
CoonuPyR+rvC/8we8Txn4SweC/cZLSD406J8j+xWVKmOfJUtyW1pZTr1hCdabKInP5xT9m0dNQD2
eqcIjbyyAwjwfL09vI0DxUVJFIGNyCdcgYKItqRmvzAWZxWIXZOHhfITTV5vG9nyNtFDCq0dHFtw
isvtmLjmoo0IimLL/2CXQaFqoxLzIl0jIGhHcwiuLiCi5TyQ4VOTIQ/FoLLkBjPekL32U0+mXeK/
Ha11YUja+N5IPa+osfFN/ZfnfauIFSTtJ1ultLThBxdmpPAZMhp6RSsEYnT9h6OJp+7cAMWHwE6f
O+P77bXZcIALW9L2IR5Eo3LdYPFQx2ZyGOuYTod3mAAS9G83omh2u1x+K8t6y6ix/Dn91ls7huhS
U7jxpgcApeWLChpAmlKwZC+lU+E1gF2aFwt47UqWfYJAc/bSdBRK82atKVKoW88CUOsK2lgELw6I
iy8HRQqW9nY2gmkE4b+PKAkkFL+9jpyMikd2lv0xOm03oxQSJK6/GxPtd24lih+xsXYXv0E6Lyro
0ILpF1WpUR+dsK28HTiUn/GCf8fb98KQcNizgHftVuYlXEN/iec8FD2ip7XzyO62m2ycEuiJRwcR
CizIo8q93VVXlP3aW1kMjcsuBDTjf/u85Oius8xpmjgoF3qRjiv1xzs+j0gGcFT4IRQhL6dI94dW
M1LwOJQQdkNnHX2YUp8oxrDh5oJo618j0hgG6Ovo0zRksdbEpvk9c8yDYZShbny8PZhNx8IrQNSI
RFJLssOzpbQ7Ycd375b+gNQKsjUqjMXWegNViZUGHg8pYMmISz2ozDY5Gn3MPyjdp5qi5W5rEEiQ
CD4VRMyWjKieIP/ZFczDglc7XkQ+30E29fY8bQ7hzIS06FlVrkVfwITf7NI0cqPbn98eASJZ0VMH
TIC07ZCJM+p0QZRcO+BNhXTE0u9KrsjViGeJdHn6AJ/8a0Q6nblWQGTPQQSAZ7ndxRo9EfJA6mNe
fB+aH/2oQGCpxiR+ztlR0udNl7IU5rj2KckomC8OtoqHfXtZ/h2SHG9UfC5zDQVnSNne5e6BKJZF
MWMyVqMka+XxEcsy2ygkkPm40PnYaMPOK4bHzipf2snaI12u2PxiIW4slFz9qRtgnbs5h1nyT2oO
AUti34hZNR3mrgmA4P2fnM+QfNuflsHRSkxiupADJ2sGbhIjQQPjoHisKTzCEKt55hHTkMy4P2HI
4b+S7NkBM381H28PZuvgPHNyGcXvpobetnqG5G26o/TY1I9+EzSq+v2m3wFHL2rf0CCXtYBZSqnj
zngrECgkJDmL+nf0tAnJkn8tSDe+Tkxk/wGyil1eB9Mr2jiC2xOlGoJ05DhLm3segZP1+VN1HFWM
2ZtrLUgpIU6Ae0XWJWndCrlnhwAWZFkBnZ+b5WuVKPrPxE+82idnNsRvOPOntCjLfvbAta/7PKzG
36v9qRv22opG6D+3J0tlSVoN0+3SyeYp4vRp169tUIMEwNDHkKFM02Xr/ra17aX5b+6kpfFZ75hp
h7kj7tGBpgtVnC/i196aN+kiALrXLnTi4SGtP7Dkh8e+cFCZj/nP28PYNAPtCOQ0BZWrI50rzTB4
jbvOyDKXfjxl/J5TI2jIGrLcUrxtNtcH9O+i/RycfXKeho/lUvSDT+N2KlfU/43+YexRLLfyob4f
2xQlM7R2KaZxc5n+Sj2hen6dBsx5bzEN5fPYy1YoFS5kCqxK9eLdNIK3NMCCaC6Gruylj88F+uGR
4KKx1fxg0OirRkU4u7lRzwxIzoC2Y+6w1qAxTd2jYAvMfeejnaW7286wPQ60cYGsUTzeJGegRdGC
7gTHDZv2GgqcKppT1ffF35+dBS1dLb4kuFvyL9A+c1U8MZufh3oBSNWERpyco+8yt6cgiUZtKP9q
9QeEZ++YnrPvS/mGGUXHvCd41uZrmI7PGMf/9n1p+o25qx0va1jsTZFf7lRPrs2tDq5mwXkExLss
h7Pao8vB2IMs7/rLsJdwroDPcr5Wq6aYp01vRaCPx4QFmThN/JCzZfY7M60RQONa1J2gBBgDSJDQ
nlQcJFvjAUIEvWAAoCEDL8Wu9TBPSV5OyMpCeB05phIcMasdDZ2huIX1rQGZ4G/SkPpFC4YsUWuy
ujbSWZxc2XjIkuoT6dArNRJWgmwN2AcO1Y88G6MqO0zFGg3+EjSl+5gn8wEEcwdXRQS35egWRIUB
TUZOGufC5QSnKfKSlYeK2jIdX/tJEZ2pvi65uVk17TgmuBL6b+YSmaqWrK3JPP/xkpdbC6nbNF+Q
tcv2VRctFXjKX29vpC3PEHR+KMogxQm6h8v5Wb2lnKYGMYefW0H9yb0fynBuVchHcejKN7TgJoeS
PDDcV5wSOdfmvnexn5I0Dwb7Q48Wzvw48Zfa90FwoCo2bS7LmTnpDmiddl7A7sZinX7GA1TvX25P
2tY7CplnYCmgPgp9FrFu57s2c5ycJl4ar5r5ZA7TEmXJsgSdOZ3q3op8ZCTTZHgdRpW/bcUFYBDD
wYRNjByHZHgiGmG+Dmo/3K77cpojkxv72XCPhtF/bCd/d3ucKnPS6bQa5ezVFcxlgFbX07zPHRKh
6gPp2+UJOLvotrktXwTvCJDKIEFG+UUs69m05mMNqtKVgnnVYK+NmQM/mqNeQQJ7UCl0be0slKkg
aeAD6XklZ0BJO9n92IEl1YnG5gCCKiCBbo9GYULmDNVq33J6V/CjVq86/9KlP2f/120TYkLkbSX4
kgQbP6Ck8mHb53Zp+ymqVUtzn3ffMpUK0dYQUBBGCkewtKDv4nJBZpqVqWfTPK4avA+s+d7SX2pP
BQ7dGgWKLGBphS1Q2kiHKLwMWSIvz6Fq/qNKv81vpqUWoebZ96VTtKoJg7+CgAuKiQAP5a0imb3l
tuffF+M7c9sCbNWJaeP7nf8R2EIt+6NpP51c8ThUzZJYqzMr6M70INJX5fHUPS0Pdq8YxNYJfT4I
aaunQ85KFO8wiP5hgnJEw34XEEZIh3u0ptRE9VpXzZnkWWSpR9foYW4eQoiJ8OTFXg7KtIbKinQP
QPZs0ZNeeJbVBax7zSwvWPnBzb+8fR+eT550iTrukLW0w2i8+k8LQZxJRd5+rc946cPyYVJpAjvI
izzOXf/Yj/e5f0+SO5J85vQX0+ZwrF769qfp3w363tTJaVRtIsVU/iVwO3M/3aVrXzD8gKQOlzlK
s2O6oov67h0T6Ql5dRREAXiW6q1Z4RpkMjjQVfbBAhxF8fmt+wz8m/9+XgoGy85vGwOQzRjdQsze
57/bfJfoB5q9vnUYQNuBFxd4JMFCJXdHZotflOOKsi7e1IGFDOeoCLOvVwOtuCgMQyAODJx4hV4e
BjhvZjfz+iJGH2Yw0W+gRmq101yoVCavLwDo3IMMDIaAGruKDvnCUKdzQY9X16/j8tKaJ8NWHDxb
JqB4D54KpDqQe5ROTwtIyElrRxpXpEdnAMQsFeng64MTT/QzA9LBOVlLZfIKBnjZB8Aj9Moeuw0L
SJiAvQCYFxs0f9JqMN0b+zUry/h+qT+306fbzrQxQYBwoGICSApeiTJvCHKzk98QgrUuuqAnFSgr
i8CvVJXS6wsADgVWGgdpGVB4yCUbJ22cNbezAoXo5zLZAYz9XNDnGYF62Z2s/s3v90tr0slMKqe1
Ww/W8qP9gaq68zcWxIRQhMCGAAiOJs7L7TEbfjk3Ka1jwrxgfvH6SbH/VAakn48OB+ANexjwWARC
wXnY3V7zjf19MQDpQqnI7Gprje9X9bfZPk1l2M8nZn98uxXoD6GPEuhBtG5KO4OyuW98zpoYcUt9
HM27Nj3m9fG2ka2pwrMbhyH+QIAnrUXd6onuU7eO7Z+N/8UyPt/+/MbuwM//7/PSSgwT1fisO3Vc
F2PIu7AcIi9Zw3cYcRBlQ0QDsDb59nVdstLaYnXsDqc284MBfZp0UQR4myMBa48B7CweeH971M9u
WO5SSjJu8Nhtl/mY02J8tSgbPltT40e3x7O1JiBuMqCMrQFWKjfPlnVj24zmdczz+9ggby6LAV5y
9nXh3GcDKZ21cOwcX+/tU0vrwNTqoJ3e3A4AIyD0hO4u8FNgJr80kuvQ1itrLAlPZyAx75Yl5uhg
UalCbswUCvyYI5y+wIDJaoE2WRLXBadCbGnPdRXnb1+Ii89LAQnBxUu6Ap9PsD/qWHVMbbgUEATI
LaKh0RBq7peTBMoa121mk8cjQTdOA7i6jWpi5K96r4isNi3ZINJFxlSYkq5AW2OlbbKVx/C5IAet
uT7ScAJpx23HFat6+eAVOJv/zIjlOnOtBFHomJgwk9dfmnYG0tAPDPsp0e4JiU3Sh9Py87bFzYH5
olqBB7aFtuNLi01XVX26Wlj6uQwgPLLwJ1IqzuFNJzuzIU0e9MU0XgobtP0F9vao937fHsTGdSKy
YQD4QIAQqGXJDzziVHkBJavYqB/W9YVUw4EO/KhNnWJ9tkZybkja+m7JPAKsJmjUQpqjl21WBb4b
ywFtG0GF5aATHDHE5XKMblGjy1RQxxqvmrvvzTtLhYfamCwbWx6hO8q818wCYCaf8TQdofnlf7QY
WNWdH73bBOu0u70oG3N1YUeaK/Rj+uXQwY7lTAEvXhsV4dz1awcRtRAvQxezoLSUrsYqpQugUJCE
8Y0GO8UL69QIuk4PAfQLzPbt/ByX5qQTGdXDJK9qsNbm+dfWfvSTXZcdKiu6PWsbDEHinYCalUAT
gC5B8oCed5bWGBkYNHUw8bdoLy33OoQo+vrz7H5zwRmeV5+Sen67Z8MsgknBkAX0pLRHcyB/kN6t
0xiNneXrzP7HzwtnOTvYVmMo/cbPwXOadyE1RK+q4oQWqy0dnRcDkM6AztZy32/BcIh+tiJy+IHQ
r1qG1uNdEt5eos09aqOLAf2GqCnIoGZEMTkrKLg6i1J70Ymf3YGPsLvTq3cUSeELZ5akw9l0OXpI
hVyI14L8KixqRSSzuUVx0NhgmwB1hvwmMkGSONgTCFTbn9p8oLXCl7cmCk9GJKChLnhNOrlMLc+s
HFTeczq+9j3f5aZ/D89XBJZbozg3I50DfTlZ/ToKxnBivI7U+rgM79kdQClpuCURvILK79J9E9fu
2qHqaZzy+6U9zofbHrV1kkGG3QMxHciGMFeXn+8Gk3Fu2llcuYJt0Yha5keMn3hG73RTcRtvrsp/
xmROfUvjtV9xF1DVNd9lqf0VQhzBOFm/b49pa1WQUofysI5g2ZVPZ5AH6LxwYWbsT7+Zptjt21/H
fAF1C8ySXKHy0tpE2zEgyYsTdeMjeTtvv6CW/e/70uVlzH2Fdxdw1Vb/4rvtAaQZIRgFFKfi1lKc
W5HejpD+8xpLwyhs/mlPsq+OqzCw5VjgpoX8KupOQOBLjkU1Oo4dx9ZwDbRit2DjTsqXXpvvmE92
GWGqJMvWsoBbxkYmB2k1REqXjjxVfm26CfYJwrXgw4Cn5G2n2hoPtLjwZTAKQZ9ZGo9WaoVF0TkQ
z/3JGR89MLSj0cOP6K/bdrYWBoeiCMTFpSKjeOxhLazBaGDHK1ngDNnRIPWjZ6uIbDfnC1rPkEoW
OQpZe4qAGKedG8xX/ZCPXkAHRzFh2wagEAeKABxdMoks94G0qvUZ7GVttvMgAc5U5MVb4SQSFILr
SzwiZKDQSj3mLt6Ms6slEZuSYLCehymLwA+gGMu2JcR6UGpBcCxjetJO9zqvXxDvQcvGLYMxyEGm
MDuK611lxrj04dUq8tRzYSadUHcA9qkBvpt33cGbv9z2MuGtcsgCyU/UaAUj2xUKp4a8nzGvvQhg
g9482tPe0h/QZOYMePGHSau47TdEaBBMnNmTbjGegAQaZBFpvCBQrgBUMds9GlargO4L8JhFFFg/
/o4Mw4VRecs6TcYy4DFjswjrIiIqpfOtreqCzl4Q4jjI8EpHjg5iLlPn0AHw/Uc6LlHV3GeeSmRa
ZUT4zFn4OmqLwwrQM8Rr82l0W0gx3bmL6vG/tVeRRgREGe3lHiKBSyOmb8xT7uJxyZ3XfnxZrONt
d9schO+i6RM5BihvSI49+KbBfQhGxYNJn4Z5uRuqKR6hTnLbzEYDFlIYUDAWvOx4njnSZJHFaDyI
UsJOTTpoPSentEn2Jsnj1Z7DZRHVPCvk4xBAaCMckilyireTnV3+BulmdQxqM243WUz8vafdL6Oq
wLt1E50PUtpLmWVTvzUxyHG6Z/yVWNXeXZ0I+iGBpSkOvi3H8HQNjw34N0JE6Uk4zLVbT4mLML0/
rvmde3d7wbb8AjSNELkErcw1pE3cth5yW2lc6eXzNDuPxJieO3RM3DazOQq8BMCPpSHLJfflNSvC
ch2gQ0hDLN0+Z8T9Y7Q2Vb00tw5VMJgJ0WlHAC6klYfcyAxeA8TSrYWQjeuHqr7ziyxIQT6W2VNk
84+DrYqztu6Mc6OSN5DeKHuj17PYE6xWVQb432uTJWGmqXxha7GQ6RIDxDEBgPHlIdGVSQWqEQB7
Jo8/ZgQlM5/TkPrDz7ev1pkdX6pUo89+HcwRjWYQWonSWY8yFSvD5nUktNqRStdBZXa9UmROjG7N
4llz7uu1/piU3lM1kEAb0xjN+58gWAusqBPn+RAR1uxuj3BzJpH5RvCCTQXQ3uVMat64JFqeiDXL
PqD2GEP/+JB45nsuKNBougKFiAKLfByiMXkGBnaClHG9oMz1Z+5/u7UqMbkxGHg1+AiA+RJSedJg
OEtHy2gLtFYYEBe1yd3aTQeIvd/dnrMNP4cZB1rVCPfA5yltrhTkVKVpYM7o7KKYPYPYxwlT8pwO
v24b2hwP2GiEch20ymWEwVhnE+U99MyMlt2lo3nodTs0OkdRZdk4kxB0/x9pX9YkJw5s/YuIYBEC
XoHaurqrq7vtbtsvhFc2sQuB+PXfwXHvuErNV4R9Z2I8D46oRFsqlXnyHGAAwA0CrQVbmbbCIKBb
AN3FWXP3cbJbK80vjuLPz6tsfWYyZtyUeH7VGgjhJAfV4ndhGivXw5oV5XoogW+N0xwqdp3dITLx
fA0JMFmuxUBLmUlw54NBFHoUgEqordxaC6qzEVnXc9a/eRrbNiIKGKnDzJ58AdpDI38xzMYn6dPt
vbBw1V7ZVeKWuPIG2+ZYJBvddEmVgBruY1QdyglMc8na9bG0IywMDqQI2OnvXphSjJPWiEF7RLnn
CyvKoEuHj38/HgBc0WaFP9FNrRyintPBpATaagb/1PbtRgfgzfsGXHmosZVO24Xz6qAnbX4xIw/n
qOe1cdoK2PAmhj4jonwXYlzRZurRZjf9Qwl5dqIUoE80+aPJ7tqbkpggF18hlVHIbpNPxr4HmMZr
7M3tufudh1beTFd2lJu2pLyvq9gC6lRqD5FmB1Be3456t0ubZ3C/7CyDBSTqA4EuL5Sd9p1bB2O1
1gYw+4VbX6H4DZ5B5wo8fbgdueUTXgVFjor5eMynNy8a/FwHFdT0fHvo88hu2FSxY1lnFIBcIbBx
aIdMwSl2s2Ds+UPfmju7Gs6UryQKF46CgygDXEBwju9l+oYya3hZo4caOyzM6y7s1h7AKxbUIfVN
ZgmLewhm0geAmH3Kf/7DnAHWAJga6Fnx8rnelTK36gFZnvhslKBJDCXkUIzQyz80w274B6AXigF/
bM2DvXgj1oMH7UALUm6R3MTW0WEvZFzJdC94QphAOhXCRwgm1NrQaKL0kHg2nqHD0ci2LH8Atzp5
dNaKUIvrcmFHmTatN2ISzWVOy3uaakgSfLu9LGvjUKYKsuAV6M7w+226ccx9SwMw8oqf3t+zHc09
H/hvhpahqKXcjI3WahCGKvCyoU68d2X0Wo/kYyoI9wfJySEDbd/KZbw0NDxxoLKIKxKLpZgc9NKt
nREBrGeX8cmVXhwm8FkzH20TZGLytt6QV79uz+dCBODgPvEgxAtap3fRUtsRs4NiC4xCQK5uv6G0
+C2KV+6SRSNIICGVj5gdf1zv786AOgvYWuOz3n3jnuZn40cQIa1M39LOA1vQ3JeG5BeurWsjdjly
2kk8b6Ks80e79tfeT4vrgwftzBqFMFkNYkrX6TQADJNz5TvjMfWOpEGl5e3v40pkWQA2BN80wCLq
28Kp0JZRZSXeFvrnrL1Lmr9vOEIy4I8BlfMUzoYMk14g/UB/pM4mLgIrB9mNb7JgtMPbu2txTeA8
UWjHiEDacb0mfc46r+cxXtTanbZx3ZU3xdK+QlM4/DvqX++LXxz6E33ZuNpjQ0GPI2v0w4Aw6L4f
orW2qaVo6MKSWvmCkLjF4woV/Lllb+qeRMEDSNH6zP579KeD7mbw0KHyBUU1NTyQekSFxFXgxlBn
AtG+e0wmo1yJi5cCggsr6u1Z2Mzrizlv47jss2mJU9Xbe5PYL3Hu7hF7Bl7+4/ZOWFoqimLSnIRy
8WRSTmdj8qaVdJZn4bsi4X5sBhZZmbulRUIXHTKHFqoi7yTF6VTlAHoB/2D2k2/op8JAPOV0vmts
bg9myRCqCKiL/FYsVGMDobEhGysYiuz6LqriyE+ItgOlbBhX0z8UxnBtz6kObAroeijOM/aoAP0B
2kYrwwwg1Ob8PbPqXGb9Y2Ae7UX04aF9wRY6mtsHG9TNIGQW/+AGYAG8WgRocwgIKBmhqY4jrYoJ
Ol8zcFvrpb+yuRbWAzABoPlmnSK08iojiO2Jc1fMOPZEMp/jiFamEzix+Nl2X28v/dJTFqDK+WWE
7YwKsnJAiynL+4iijhiJ6N5tq5920wcJKOjR7LiP4+ks2uzOq8mGV2LtuT7/thLHX9pWvRBlY0ri
CrYnlFus8b4Azm/Qj1wbNqX9uWnTwBpWPMWCB4dJpJDnVrc5A3u9ORhyIF7MkHptUtDXy92oZ8Ht
GV3wDKBixN5A2h1zqh6mrhy80YtadOo5doCgxyeDHTJvrV66aAbNGrMkJqIdNYeMmuCY6vmENJdF
74zeCFw32ifEW4mzl+YL1Qtk3GdFTMjYXs8XABq00mYSTsvZdzEY31einAXPjbsOGOjfiad3z5Ki
EXWHXYmCSF4EdrOLxB5kYYK6fgX2mMJeY75YCHpcJAXxPsd7Do3QytG1iqbTu9LK8VytApnlqGiD
gMXcO0m8b53N7a2weLjQKzJ3pKMs9465suJR22Rek5/1KvY1CIUlzPMTYcAtDb4JEnyvh77Jz8Je
ex79bnZXjxZKw3Oyw0NNVT3WSEo6SWeihxBYM+cI0BPzk7YlR87G0Ue6pwipVbsoR1VVECG/CIWJ
PveFPcg7lxZgn6PlfZS2WevzxMmewUvSodmZepumcn8mjqzv+oGMmxrx60rAuLSxZ6j3TLkGL6tG
DKXp9rbb1TluvfxDRSSwTATXRLUGZFrKn6BB7D9DatBA86qWoPrKzw31Rr/S00PXpPcOXpIVhHvF
HhnR+3YowxFyGUZcbTWbHTporN3eI0sHDCgqJMVnfjn0q10fMFo2MZQt7AKsBXw3JNo++YcCIEh6
/1gwry04Y91PvQMLrPI7/divqcosLRgiIISTLv7Bq+j69622sRiOW3Hui+muZR9c0EHE5vd/mCY8
HwhQ5eDOUMmxasPMC8uNirMtZiaekK3hXJYcEfi2/zOg3LlpQ6ykzmEAKJRtz/rNIKGOgdPyC3Wb
u6HVC18WWhLeHtZShRjZBTRBzmJKKNIp/mgEBrlxM4+BFrYKrMwLYgrSqfynnZY+d+6gqOyJR0rZ
1ml+pID63Da/tHSX1pXN1zNR2nbkoOGsvo9ab1NY8dbt1sAWcyys+iKwUIOuHUleiKvNX3ERkAH3
6EKVIC6QQ+l80pd7KIweoqQBTwgzDwPyAvlc+Sbu3WSKt1KaR3fMHqo+/nl7tEthlevOGOm5MRSu
8fo7OMSG+yIvsVEbNAkTr603WszrDQjRej+JrWrlaC/MLkj4Z6pXQKdwvylvBK0sLN55VYkybxkA
uxekzrMhPvz1oODekfGYpZXhuJXT7ellMcoRF2iXAXAEnJ7PKdRioWDtQwXytq0FX3VlSxkQFJHt
Iorc/GwUW+L5uRnc/v2FM4hhgGVjzrFCiE+JRa0ejXb2iFbBzHpODXsT1fec/WrYQ198gQzmijVj
Ify8NKfGAlHfAiQdwZxrPhnQsWwOBhhdE/Zg65CXHh9SCZGTr7Xb+1K+8PhZjmNYQnR3+CqiXyXd
at6v2+NfnN8/41eTdFZvTQKtvuw8iu30ZIjD7Z9fmd7fvujyHFoQ42m1nIFSRAu86Ym7EEt6EtVz
HL0y/cttYwv0QIgYLwajbBanNDpBvRTWUvSRT5/a+FjLL7r2s3aPXcR9LTqyqvMjbgZV9sj4AeUZ
vyQr8f7SGbz8innKL8bcGAhfcLWzs9a99LXPYn9ao85YcCsY6JwSonPJ2Zmn/cKEdCgEZDusWm73
G3vStrbO9rlnPgK9t789qcuj+WNKOSA91KdsvYApnR2LrIMw/YGv0QQtRMhINgAmifoVCs5qchMQ
sjotbXjr2oXQGP3iDW4o71nQxZ9vD2ZptyMOxw8SNNyhlex63vLRwYXm4upj2baGbtXm9s8vLcvl
zyuOMSGct6aFcTTZPmWh7oL2FKCD3W0rSysCuBCub33uulIrmNgUHre4mZ/rJNTZYWihw7xyf66Z
UPYX87qpriqYqFISsvihmmP5f9AmRY4JDQpAkKMjSle73/SGSjIYDh4Mfurcx+wfro4ZU4WbF48h
pH6uF1tzsx5tqBLBdt374wl0NisPycVZwpsB2Ee8It81QJK+y+xGH/BsiAtIHekBE/eErniTpXAN
MSLaEvHsRiVQbafVDVPIMsYs1bV73xvpodKBvbZB3AhWf+TRArPRIIcbG37WlC8tLQMT0o+3t9zS
xgY9AFSOwHBIcX6up7IhQ1UPQ8Egh9DrW2iX2RuICxT7vIBAGaeifPkHe4i6AcTE8wRUHdf2BPFK
0tasOKeYUYnMzE4kn1Coum3FWLqdADT4z8w87As3OrdpWN4IaoVscO6HgvpuXJxYnmxK4hwT0Lno
SR6WSA8lznRn1eZBlOCsJ+KrzbPP3GSnPq03tUUfaON+WPm22RUpESw6d9CtjUY08HSq2d45RWbq
MmJnZH2/04ZzRK7ofO0hH3IX5+D8EDnJ/UaXkLsxsnvaNTuQYouV3be48Bdfodxlhh5NJiQN4TAl
hHdfJ72CrGbnd+TjPw0X23tuhMWqK4c1wfVcW43NzpbMHjSt3OnM2FkJLu2srKF7mZzoSJ5bRz7m
RfmRyrVAZXmg/9lXEXcskeBuiWHfG1+s8Tm2fL2FuMjKjlvyGCis4ZZz5rOkuu60KpqGk7zEKJvA
4qcS/cx6ur09l2tGFOfdEagl6iwtz8L+VvK9Jr5P5oprXbqwZw5X1IkBa3lXZ2066TlxTIuziXK7
3txLzQt0Ou41dte0dGU8S1BFQEn/WFOuVTCpjaQpneLsJF9Q2kG7VBIgSe4LC93mWRLELTiGiztC
HtBcu7JiSy7i0rZ17SLqhtR6YcJ21tt+QV6ElwQgmPUpDl+XfURtbuVSWUrgXY1WOXIOcgB60rrF
GeK827EDaaf+Yozlpu+f3LlFvNkYBEKL/Zrq7NK2sanpzdRCOtqTlZyKaKvYYRNHzgZNHa51J9lX
o1+D6i5tHCT8sWeQuZkZO66nc6idrpYxPG4ztS+T7R2L0rjjOkU1a3QOabSGpVjcO5cG51FfuPgO
1M3VAHbwc99u08YHYexkhZ27S3OQofrCfGJ0z9fwoPMoVN89X9VzuRP98GoB2qJTP4BHAGBrLch3
lbm5fcAXfx5Yg/l6Msx3rTgeI3FnUrQVVWADK+qHptvfNrC0FWZk5u/UFJL9yioxyj0+pcA0CvtZ
VAete46ylYhiaQy/vSAIHQ0kSGZ/fLEuvOJj5lpQuTDLYyHenHQlgl06twhU5rvkt0ilEulHY2pW
icAQSpCJVa4d1r32hAQNuh2ms9WKTTEVz7dn7XcLh7rslzYVP5UxsM41KWCzYHPfsjIPwMKzi2fJ
3y7f5KDgjZHl7gsWosNpWzXJNqJpiJQwEsF467jluWFTAObtrcur+4In96AgOZR2HWI0QcKTHxnJ
N6nZHzlo0rSiCd2eQ+HdO1qRc2gI3ejFFN4e0+JOsOANKF7W6ItRlgko7Ql8u3NLoTj01capdsXf
c1GDOQLZVTxb4BGAGLreCYhgM9tNa3T39iEyPBpdOS2LLuDCgFo6NdF5FQtAdM/Udn3bOkgQ0Nqc
ban2xJxN1z1x7XsLcjPdXZu9xU34Z2hq9s8yZYMmAiCQew1E+I3fOh/i8Vx356jiAVtjHV08UhfW
lO1XRAM1YxMo9IKLF57IUOT52pNnMcVyOZnKfUhHABO9AsXMiOb7sqO+aG0/p62fpuRAwanXlNMn
wB8+ErPZZoX7xGx0GtlWkIzgDhzo6+39uTbm+e8v3IjIUS9y59qqk4K1kqOuNK3cx4sn4GJW57+/
sFCNkUA3Bg61Af0iGe0n/mytgbvX9olyyijXUtPpsXJZJYKIfJAgqovZQeZim1ffDW8lplmbNOWm
73Ju106EA6H1RwtSGVmzkohbKgXiTOPVDT6Y31Xv60mLM9D6ThD9PseQmBftpyj7gGSCHp1G46kU
J9d+1qbOb/KPon4rWOOzakMgXE0s7jOxq9gno/rGRyhqr5SWjXkm37noiw9TnE0qnSJuJD4spydR
ZaELyHzcnnV5MDsZ1hZA7dW5N79N9Q+9/CqabRL9yrpDKT7f3rf/n3P0vzMEQsfrGULnf2mkDF6P
TUbQaPQ0At7np0a5tRGXTFz3O3D1xKQNtZHvJt4FBJ8L3um9Eel34HX6cfuDFicGqlY2wHmo7qsv
EyGhZVZLNBJ3svctfkCrwX7QorCzVy7+xfN0YWg+CxfnaRp6MhkjGnKIKe9K1KW7sj32qxIBS0cK
WEl0kIOEDOAc5diOmRYlCcP9L207QGddR4egtmMfik6gtIx3LFprkF7cW5cmlVM8ySRupxbennUi
SPut534ZkYfm3lOe6sGoo08jT8Kx+zSmW3QLBaY2buhw6iqE296aBMPiMwIKXzaolYGzeoeiMDzN
YvXck1ROb7LeQWbSL4Z9Xz/aIvVF/ZXwT2N+vr2JlhzLpU1lBqiZMEPMjsX20n3tJ1Oyv21gcVUv
BqV4rrLqImPKMSh7qDdo9wrK+rNHNX/qeGiQlz7e3ba39FxBCAlyeQvFxHcMpbzrs9GR2EVtne5E
M4ZDZKNAMzzQuW0kN1eGtzx//5lTIxXLFFlPTOwgcI3VwJaLleEsnT0HxO4430ALgR/k+uyVORj/
HR1OxwS+1xY7G13Aabm9PWfL5+DCihIiYC+Tvgeu4VwLVD/kM6HHssh3YKAZ25dSPJPsMTLvoUzq
O/WHGhy2Ufc88m1RHG5/yOJmufiOebYvPA24MEwt4vgOMd0Xr14WiM7XrU3r3lNnbcxrM6u4m67X
zSHLYCtJvmrsSdg/4D/T9FMua0gEvjb2mcsdzb64zU44tT833pI1ZsTFQBfyWlhhJLsBulcmfuLl
pFUgRzpb5ZPOP+qyCzK+zzLbB5Vw4EVQlXOIT+lTtnYul4AteNTPjU4AlFioP1/PtTvVUwoiOzQg
saHZcGK4z1zIL5ldFz5a639S2rCNnhjR1qY8A1A6+5VKs33p0/LbkHVrSZTFpccuR1VhFidWES7O
MIJWcW5aa0m7aWL9nEDdUsMrLG3zLWvzsBdrr78FEm0DU/DHpnK44IVbr3bQoAf45glAp43IzQ0r
242ry63GRUiK7LEruq9jFu31Kg3hKsOap/fCMsN/2PkXn6KsBnWFWQ7zS4BIxwe5dpDOgn+tT1O2
Gdy9Xr/dtre4+y/sKSfN0ESpCRNuUu/g99FfDvWcX9JhX2+bWVtV5ZC5Ihn0rJ/j1nZfWl7I+tea
w4NFTRDrKLRhr902OEeDarR4uaTKfWaXDQezP/xxGpcvUVP+KMbxkESVX0qQ/pKaBH0pNiicrNwD
i3aRBNctdPsifFGSF65mDQyCJsgfJf2Dwbr7Uq8/Q+BgU7D8qGvlIc2n0BH/0K/o4YlvWsgtQQZE
RVVVDnCXRon+YtPL9+lUHRpg9jiwMrVtr8zs4o65MDUv9YVvrhKjikiCw2IxuRGG9mxMfSiyYgVs
NC/QuwVEN4tj6+j0fFdHKkaekkaHmbzkfpceTUApik27hvJZvLcvzCj7pJS9WWsezJgR/5pr5FdW
OSsjWd4Sf0YyRyqXE2bFUTFM8GigWnxIrOTerHvma9IWANihQZC1b1MuN5WEdujtQ7A0OIwNzU0m
WKyAuru2HIPdUwwdZILsNg8g2uFHzUpYsmTBI3PqB+BYSN8q7mqo+8wQBIBfpzzwU539H39e8U5e
q2VITuDnteKLTL9Ga6Cexc+fyTaBw8BjQy2O8kHD50+AlKMR/JTG7ROO0Ep8sXRcUOv/z4QyBPS1
Mas3APAmbpjaQSGCZG2WljbYpYl3y1zxtLd7RG08Onpg9XJqAY1u+VjIPjBI/hPX6KMWt8Ht3bV0
QqF3ORdhQbUIir/r3VXFU9yWyYR8Uoqs3MQ3ltW/EhafAG5emcT3ppArByYO3ROAlOHfa1MltDpA
HA1VOmxB4B7TLw0ikS5ynqrKpeHtYS3EYnNiHmG2ZYFH1lSr9lpaTF42aymBbzuYph+AP/iTzHyt
2nXDm27UOEbI9dB0k2lrL9HFgYIvkSIQ9Gb1nuuBOj2fTBLVEFaiA/pHgWMO9KG2dojQWsOn4LNZ
s/h+f2K0KNZDzw6AQFOtHY0D8NK1iUd9M2gfQQoNOdwciZ6V1MHiuGaOdNcBdBWdPNfjioYpaiAZ
AbIzCQnT3m43zCB3rPfuTblGrPb+OGBEF7aUE0epNnl2i7swdzJw42vHvDBDIb1t3UZhWhQbnTdP
bSFW2jwXh4i7d94x0CxSt82U05qC6QENkj0J23JEv2o8+F7K7/IG+n23N+nSqkEvjdqAASP7ruZ8
pmis7aoEb45Z//AkUJw46Y62Esu8946gTEL64TcJov6uN8VsI6NJOiSWbDmNSGo1KLw1a3xQS0bM
GVY/S1lgDyq3o2P2ciAcAVPlvqDTwreLNc6Bpbm6tKAELMNg55Ezc5VMoMUpK1TvEf2lkbX5+yWB
RBnAuxT8w+8k2GIzQjtEj8rhFN012qGk/jiseNxF13RpY96DF6EEyLliveWIamWV+aMHiYnXopUh
zXZRP/iD+RTxkxw73yAfbg9unqPraAwRxMXglFUCraPBJgvPksxqN3VB/ET/nKDhtJ5ylDEFCAjW
9sXyqv2ZTmXVNG7ErbBhsU7tD33R7hrBwgwUaSsnaSHncT005RpLnA44bwlDRbFr4g96VgZetTfM
X0nyrWV52LDjQF7RQOgT664AJTfpRWD1Byd5uT3HSw7kYo5VHEsFSTjIoKFc4eht4uuD/WyW/V3e
sm3fmIfbtlbW01PumbSJXQ+1dWT5vZMh75He9/Tcj5DzpNNnZ639dW3feub1vk07EZPKxvNv8h7z
9Kdutmgowoatv/dQEItKcICUM7b/uzE83R7oqmnl5kkhb2KawzyrTahXb8BKp/XPwTsLFzd69Nma
HqC84dOB/d/cgQqXMNAqlCcahuzxTSGeauMw9itjmw/djUOpdts16f8eSkRFrzkxD3Gb7LMEQto9
C3tHWzkpy576vxPpKc5n8kYrIi5mUhi/wNvtS/Hp9lotXdyXB0BxMm6i2ZnXwoNqFvUTDcxIHES1
IuWgoUiOneaeesLPQ/8POM3ZBeABjRQcxqcC9sa2yrSCITqx3GSXG4k/GcWuEyIYyiqY6m1u3rE4
DXmxzayjO6xUthaXEQwBJhgokO1Xkc2TYXT2WMABefppjEIa5UElX6j2QQIYenuGl03N5T177qFU
oXplnNVC1HgpDCCOMwNehVW8S2hor9UwFv0LGCz/x5Dqy4iT6mM2IwMiELoYr3Ul/BmAWMT3Jvnl
VM+3h7VQMcECXphT3FljF1lul7PepffCSuDaigoS5R9pfadbPzrnocj2Q7PyrF901xc2FZ8WV+j3
r5A1Awmts2vce7Ox/Y4/2N5KXLl47C7sKA5MWomeQE8YVWwbGcDXZvxxe/LWlmq2fxFTkAxv48bE
ONqx3fS16VuNs3GEF0rQyrRmFSYtatq3bS5e7hdjmv/+wmYsPbcsoTR+tuk+gU46CworvG1idU8o
7qpsSK+nBebNnqbH0k3DuLSfOiu9A4lgWOAtWev6DiXwvTHKFduLjgzUSaigz8Ab9U1Vok1WB/ci
HFnZBU55HwMXBKGY5CXKxNaNvlV/LxGF/Y/yHbiQUQJG49z1fAL/bCZAL6XgzTC2VeF9HYosRJ7u
5+05nbfCuwsHtYK5DRYKS2oRCqR8RLglPBXL6mDwvtbOCvRrzYAyjtqoxERjXJpcK97GAcrnNP52
ewyL2/1iDPMnXGw9V8uGrihhwralb6XP7uTuYtH4FX8yslcyrsWXi27iwp6y1bPcmeKuwpw1JrJL
H5JB8wdvuy6wvjh1SMWBypmiFqRmDpJI8LQewQKR9QHklSJ3d3veFo/sxe8r7k7TeSahVwlAlBvE
wzNUqdYi/qURIOsyBxgzH4LKANUlYMj0pIMRpHRTocCid+Hfj+HSgjKGXmp9kksXtxJYKzwMhFj1
DmXN21aWLlm0rerojXG9GTF+vcOmvnYyXmq4ZMH1Ybb9Rg6ftbjzJ2IFebcSyC9P2h9j88dcbOcK
r/bM7GAMbfjbNn3U3DXJwUULSAOgFReZm3eAcd7UXstcirAv8/yiB8qv9W9P2JoFZVnqlPGiGe30
/MGbPmbO6+1fXzqAwACA3BXFcw8kB9czFDngRI2BiT13fqXt5RCgoDqu9SAseRXQRJrIyKD+8i4P
PhFBIS0P3qq0+FkXcI5pGoBu0c9x4svYt7IVuMbiHnNRYkKmAe1k6mn3mnhInQH2JDZW1HypDRJk
7qfKIDtJP9+ewMXlQXp8ljmcqzFKcFUBEG2PJdJAjfGJA+/z4/bPL64P2qyRfoeGC4QjrteniSyN
sRw/Twd7o/ExnIgDcvM0aIYVS0uLBNYExPjmTMOrhvkNqtZmryMiMIUddEMWZNpDWR3rdpiLkKck
yf9hY0MaCu3cOoFOhUqr0UtXNCC8RG6rDIXP9OD2zJmLA0J67rewwyyzcz11XsWiqKiy/JzJXkd7
AUPVOp6QJ7Zs1DbHYQrrFExzKL2+GQC1fxEleAkSO2o2bIK4dhGLKYDcvbEbumzYaCBf89GHW4N7
RA6PKa0Hf4rRAxt5xg9SyQqNcnUdghwZXUSaN6JUbOkh03r3s6ijaWWHK/cNQQoeWXD8Dyl4BwBm
xYs2g8UjreiHU9+kQamfWvKFTM3KDCqB2m8jyNUi+z1rkEKf6HoCXYAcepZV8pS1Wo2bDYLZstVb
BrSFOdwlvNLeckLiZ4sWzZGAkmUtEF46W6j+0lnJYoZpK9FBnfHepiAhPmsJpFJ06K/hFKyVAZWp
tMCmpl8aUaayGpnWTAzbBP6vyTPfRcJ4sP7hIro0olxE0mlT8GHAiOaX7nZc65xdnCi8JwEIxJvy
XWHEKj2w+SdtDtoQ2t3pjQ0Bk0nLVuLPJV9EXFBpzfJkDrLR1/uByJbEgE+i71TP7nSm+YUoN2iU
8qearPiGxUUBYReasFCbBY/UtSnH7eLBTuzsrJNa7kfKKjDxRo6vO3W6v+0nfqfX1Lgd8EacJfBP
UzAnX9uymENzphH0gHK0IdkTznkxOtajTUpoSiTu4PquVY5AGUb9ppsiJJDHzv2Eqf6sS14GuiBV
2IF96eBogmDviMnX7dpCFthrT7hz29DSNVD+8Hb4xFKIx6ZtK+/Qy936MarH3yOpiwjUVi15bBj/
rAuZHL1RFCESO2TjshT9mqR3H1wUooIpcZ1zgagmoLL6BL6M8bnVy2lnW/0nJKC+Sl3mz0aMXs8M
YKqjdGm+4Wg/Av0THncy/6bLJt7xKZtJeYBjK+WEBJ85voikzaBm3Jv3o2NHPtdT24de0Qk04HQ/
VI7t86HC2WdF6nPBPuue/JKA6CUAhmTaJvlrMX5wp6cKGEmwrexAuSa3edtD+qWc/CTKhnAARgsy
p50AbZMMqtgOogoaYY7h7mqvKMKmQ6+nVVnozCZIelYWq4LO5O6dC7Bb0KAOt83qqvkXBwAMAKCD
6D1/z7nTV2zqc4En7wSeD7Mtgom8VWLFYS+FJJdG5svqMhLtmdmxOMkAHNcDaCW/mszbTAWEZYZ4
ixVfOT8LMOxZ8w0KtiZQnuimUuwxjrFyxrNzZnLhl2k0nL1Eqw4V9aJjhU0dGIkcN45mekej15OX
rkEtLaj1cXhAPy7dWk3G7kakCHY8ZtZKdmjpeKNUTfESQ2bv3fGmFnpvpNdk59GbAqZXYaqjoSj/
uHKyMafqwfaQN0SzGmQV37EvsDKqM9LiQZMSyuaGsuEDQsPvzJ0qv+WEPsZFL3YGbph7Skt75fZU
xjjfntDXRvQJuBPoZNT2Hxy+zo2GmJ96Wu57R760nhMMoF1aWeol3w8s1zxOpGjxCLzeWTVzc8I5
ZWdDvqErL1qZxKUo6uLnVeguM1B2mRL8vEzvmvEOMGHH3op6Y6Xfy/QftoULkL6N9lusmvoY6cZK
B40SuvEZjc6xEz9QUGv3bA2jtXSPoQIONBiAzzj1ymXcZ1Vs9B5HS/aMmy/RS0zCpLK3Wr9ytfwu
z6o78NKScgop9J1R9+xhicaPWT/ofq+Zhwj6q7ZMAyCiw7xjvtcNe8uZNoPHT4lpvdFkDCxZ7zkr
Qm0ww2FYu8mVvfk75gHrwtxCiAgSMfj1nklMvYuGaGDn1vlOyBev/2mv6TUtObxLE0pYVVqGbOpM
MjD3f+XdS+w9mvU2yp9jsPbdPuZrg1EmmYE8NDEbDMYm0veKAx/n7uWV07y8ZzBhc+SD9h8lSOim
FOytZQe2GKTNo1EEDjI8qXNAXXLFkhJ1/8/a/LGkRN0a1ds0qmAJDSV6AMKSNsjSybozoyzdRhbu
p7SC0m1c43bUJaqtt2dzYd0AdUbQDR4ZJEzVgYKTqgYVeAEOLBtYHlPQ+ynKDlFp75uMvpVE29y2
t8AcBWIvZINBUgVeCnjK670YWSCZ9UQ8AmEG+bh8PNLkTXOMbdadAIbRomLTJZ8ar/Wd5tdAhiDV
7+r2u2u94MXgYxrR7pw+Gu4apeF7v4dIEII0eArPr2G17gRZPS2J40ieSuNN5PWGNp9kagE49nPq
yF3tPd+ehvfTjume33MObsSZ4/l6FsaG5ppGdHmq0+eh+NYUnxl4twsjD3Xj621T7zfYlSlbeReD
MLutqJzkKS8iIHC2XrbJgTB2nY99fG5kCM6+2wbf31C469EvjgwTOD9Qbr0em8E0M4HCxHQqrG0m
wmTl1lj8eQS6YIhF3e5ddqlm0pLSZtOpjVlYGb+s6OX29y9UyTEAd+ZxQgkS6QplcRgk35CT1eSp
Hx8Jh+aOedDkW+uecr7tyLkgP9nwJG2+4tgWB/bH7O8azkXMWE9ABdR5Np2Ac6Pec/IPeDoQYgOS
BYQiwHwQ77teGJHaLKkzoPdz3gakOabp3Kq409rXlQn8fXNfX4TXlhQfTanskzTP0CBToknZQv1/
aw/6Nytu3Y8FFEDBX1DRT63rZIeC1eSQE1qHPUgGv5TR1H5znAZNxjY+Tx+dbsvR7Ia+E0tuC717
xUvRPgGrBQaENKcbwNqdj3EU/8h7x+6DdLKj75OnSxAxj93WZU3/yUqdD1lfmUHd0XIX20R8KIwx
Gzdx5qWPbWWav9IhFt2e4jlwNMVUfHQZHH3dU+j+DZF7nxb1+NwURYtskMafEld7TZzce4KWRrHx
WKXvmByRHIrLPDkNMW13qPjauQ9NBWvjFGA8CkTqioPocpBR00TDE7MHepGZcewLQHF3lsjR29Br
kJOIibWtu6g/FslYHzLDxruxEdMdoUN8IBXugWziyU7DhgHpPNrlO1AgbAVrzDDmZnQ2ENWjrII+
JJNIRL286wLT+n+kXddy4zq2/SJWMYdXkpIsWaFtt+3ufmG5EwOYQBAgiK+fRZ+6dyxKJZbPTHjq
Km0DRNjYe4U8DULu6P63oa60U1Z0Iw2dwRE/B38od7pa+x3/mwTdmw3k9ZBrd6qwYg9KL49Z4Xb3
TBcPmdbbm1pSvi3cRq6yBtAnkFN0vOToGInW7iMPkkqnRLTdkaMZ+N0xc+13AxrLOpeFeLIDTbtX
AVXRaPXeD+pO7Zm8r05ON3Yb4o4FvrChxsgYnexHxw3/ocH9CMmr/LeC2uaaKdQNfdfO11VL2coM
Mm+tcqeJAi8Zduj6wJnPqpK7IQtaPGLhaQC4C3CHjSkjwyDFFoQdF78yiKiT5k/e+DVEB0YVK8fP
YiRmfaTVQItEz3puREST5FHvvepZNZ3/SMymOGTQsAobdJzuay81TiIpocGRdBVwIDBhao20faUV
55sRKygqoUO/8crEORhWCvYKaBAQo0dtYTQZPCthnQ32vNeHhlN6u9KprTd9tLS/Ro88KiggguCC
5LrtKsJXotHrTc51TPZQwTbDH4oVSnRwUhibfu1phohNh/GtmzTGTrN4t/FSiNbmCV7j2mjQiLJE
RGZRmBvXpkgqKt9ZOPcvc6bzTT87Nu1Ea72uI8UJtK61GXyj+SaAhnwS/Lp9vHhXbjQU+aG2AVao
PUm9n59jKK6lktQyP0krc9+o4xUVbJMctkssl2MPoEzF7cRfeXqv7nCRuKEazCBuXdrtPIMEoayI
BsPvH6gxRg5cSA6yK6rI5N9bW4elrdeveA4C/qB69SWr9OGnz7BiTDdfs34wIxilmBHVB/tU46W0
gZuwXBUDiLkFr1hMu7I59ElvPaJPRDeaqZK1SGAQIk01fMm5psUtK1/HgHV3uYPKiGYXXiy4gI4r
ZKI3RdXyn7wv63XlBr/GGi5/KUWt1VN5EDVBYh1GiqJUF/hr0+HsUR/VsPIDnwLLSVzxRC1S3ll4
qa460v+tmAV3kg7CBdao841wqw5ZgNZlUVViQUjIvgDnoOMlklgi9Fje/+1zww71QgybhMEZKCPw
VaUly0+VwduoZhl9GOpxqX4/Wz3/vJ/hyo0sFPcucALnH1XD+L1g5P2RBlkb8qa5Ry64rk2Ynuid
t6D7NFtB78Em8xZUGydB5HnWGxQkqBQ6+EevcmLpaAeIVX+BP2UVJb5PQDUz17Dg+W022kK6feWO
x57VUTEHVQBNl9kVbORNqTnCyE445RrIsoFRV0ORbGGDYKrmty/ItzgbTNgRXjSRzCQFVn5U2ckc
YktAW3OlihgN/oLHtwNdHc2HQNO/f8hYkrzQFE5PBBKnxM7DulrIXa+lYqjRAV6Btg5I/XNFzToz
RviUatmJWuqYjdlzyQcBne/hr8qHhyRzULE1D6B07Fk2/GmpfF4Y4ZQdz+YSRRbMpD0dOehong8R
JkyFDfnF5OipZszDzK2CDYP4wLNjVlZI4fwRuz0r70ThjDHjHt13VclWQzvAClTS4jvo+8YB1tPJ
qoSJY6TcNn1uDK+KA4EV0MFodp0kenDXJb5a44L4C/YMPdCgZNu0T9sOSB2jXBOHise6VO5DBl5L
ZLBy3A8ZiKcmiHexm3syRkkbpVoVEPl9xFd5SEbhPUCINP2bdH7zNdWRSd2enDmq6J9thPeLDfcL
PB3ntShiJE4/mgE72sGTrt0hYwvzro4TjcA5Ms60125IceQs1FZnT7V/otpQwgTMBzzdi0YioaWX
+jqDqUsbI+kQeBxDhqDWUN4pnWDTeFW2kckSIvnKk82dSqtAz0+aUnPaDat8JoCgyk+l5R2aJIN9
SWK+jB7dBXW5SbPkYWF2p5fwbOm5kH+bLGxASEF98XzpEUmrutY9nBWt1+zdvJd7igrXanC4uVK1
U+wwC7rAWWkGJ6t3g3uuMm2HtnKyZKg1rfJbf4o5+1M4GE2GcLPTJATRVGwXWO2jsuSnO06wzPTQ
BgKEw8PLbn46cqfwBHGyk2cYEW6qkLnPdETjdVh4fl87uD4Gmr1PKKHaCNvW7MSD1wKCRiWgpre/
3rUIzmRbDps9+BDNm2cjDVq38TlKFYYMNUeHLdDCKT/bBigcBSBGYePZUIrG4TSbrEAFDSt0rEel
IYP0FVT96rDTtBC9rxiy95G55IxxLSI0NAGVBdMGfN7ZWViNqErnrMXnKX3vHg9/b68cXa2MmgbH
rHVxc+oly55Uby7ZBl27CKDSqKNUAjW3qVJ1vgLLURDdT5R1NA06borBMp8r6H09eqaqtgEFwstF
vwUGWW67TgtcqRnNg7WpjPTvpz8sWq5AEqGg/K4aef6HGP5oDSkfrWNblru8anZLVeQrK2cyd5qI
aBBGRrn2PIBJa0LSMfWO9d5wTvUSOXrp5+cfcdBkziwI9fRiV5Z36Hnenp8rR8XZnz/leR9ygkbY
pQGUn3dE/bcWvyH0zpY8t80rlzLwCVj12GA48eZYf0DvbGOscvfYeiVJIAegeVBhymEAB4WAwaMr
D44ED1P9cdzQHMBu9GPbnZYA2ci69BFWniHIjtaaCK95KDRDXwk0wt4IrcfvNEdiFSLtRMHecJYA
kLPZ/+fuwu4JALDXwROdzT4JCjVoFHeXGLswI+4ToBg/b3+AWYjpXDibnNkHgLBoURIQ8I6e90i2
Xfc5BDZGAN97rE2geGDVBBDC+ff1a4ACEpsbR07gD1awPR7wr7dHMFtCUwgH/GmAhVB7sy6gSaPV
GGMwVt7Rz0weBr2WvehZMuABJvhCqNlkTaEA40QiMZmeTbbU56OBfoA2IK0SKDGkQRWWmc1/5hoK
K58eEU4v0JIdyN3jwTo7q4WJhjfehgL4HSCNmjzi4jUzPv+Een9STDnRJKk+X1w5RdHBqcfhmEhr
VUK6jmcrV9/3fIlwOS2hD+nA+6yhY2fjAT6Rg+egTqPrk0FX/XA0DF5vW5gor7IOOnrMz74b2Hrx
52fvY7jZ7NHGAxHYRThKixAVgViqdGU7v29HuXwTYs7wOENhFB3JC+6lyWuPm7o/HMUw2Y+7G388
2vYQFsUbA9IzsDvg48j6dtArSx2pHV6gkyM6jBBmiYgHTRVZdxJBZRdK84vb0TC3FhLma4vcA2YV
8mFowKM3fb7Isc16iwHAdrRzL1QvCfskqfR9PXwMMNtF7ki5jTU+HPUXmNWH9to2lqwPp288X3If
Q0xj/HCtwGhnLEuFEOmdDgUw7XekEhTiFs7Oawsb0ESIB6ObBOOxWQmr1ns/aTiiKBFqwUbCEGbt
/qvZmmpXQBADRGrNvnnqeZwNGRHHjAVr9DLCEW8J2/1ze2VdeZwBDwLfOX8qM0CZdrZr3N7vKDHA
7K4ZNuY6B8VQoDCaAdJzTxwIqb2MSzJj1xbax5CzkeUa0L5W2ojjeLCa1VDf3R7S0s/Pvs6Ahzg1
fUwcSx96dYJZ+ud/Hxj1SfEYZzTQAudrrPUb0wD9lR9bvw+zqSGxJKh8bbtPRlk2ULf4MvNGfAdF
oxTYbn7MimczdeNS/KjKb/9iFFP7bQIgYh3PNqMi3mg7DuFHFiJNj+x2qYZ1dRAuGmTowKFJNr9m
+iFhUBLXxbEyUXLfkmDd15t/MYYPIWY5DO9czyi4IY4924nxrv9cjorzaurqoWKB/06Y8dkUtUIn
ftG5/Bj0za7t2cFlj8DUfXYMBmy0YSqDZB6d0PmdL0F6MOpeymPb79DKR3Xn9u9fnoj4/Xf1cWTA
NgQDzlerMYyEc2AWjzb0t4T7l6NHkqldYotVaZcLTderwTxcjwEoVShHTP/+4fj1YWqb62klj4FR
b6vxEIClNup5qPdOqLN/MXOTWwbuQyTKoCSfB2sBbg1w1I/H9K217nx/YeKunIzAFgPkPBn1YJv4
s983lVWXpNPkEf2wL5bJIanktxFkQR7BzIaMbBc824Q8aSLd9dbwfPuzXe4eFGSNyZsWDTD0x2eH
mBRdanOL8yM3zJey1b+CIPPHYsnCIC/PyrMwcxyX7XYK/J6BH4fK+6uPUFVCpej2SKZNeH4lIwTs
jlDPBmscBbnzz0QMKnoYx/Bjqn70lr9GzQPKIiyGiEr8LyKh3IFcHTWVC7v1lPlMM/yWH4k13ntU
pJFwaJR1SAVLyRYYyHMU13Q6TFhFFz1+PcBdMH3BD2s9CZKWWp5kx7YZmjUiDZFe0e5hMFLvPhhM
ueKuHtnkBAxwEXZ+ne4K12nRbe3I0wgj3lVm5kHYtq5aNdy1w0SIfnt7Rq7sx7O/cfo2H/5GWzVG
WQvBjl2pr0gGvd9yqHcKWjm2Ub+OVbu6He/atwaTDgUe6ABNEqLn8VD+8wWatOyYUrMJzVS7M6lY
gZR46MtFzaHp5JovLKgbod4+2eZC+PU8WMedWqdNy46G+UcNf3Ltm2c9i/GLAYHdGvXknU60rdOh
ek5/S2vhfXttZj8GnzbWh5ntTE0LMk7ZkdUMTTNzeKPe8CyJHkSqdu8sscQjnRsjva83D2aHqPWi
sgS74POIkkzechZjx1Kv2dR+NO6olcP42ESNoJK8uG9LqzhxE+oQeeekUdABOuV0Bo9w9zgLX/ra
+YTSCnJt3Z5Ki7Nd3dOyKkWm+mM3gBnBWu1ERPlHZku4t2sr6mOcWa4IB2aUvnQ0Hmt6MHgRa6UW
FWUW9fUn9eT/mV/k80hVpibSvIfkp2XrJ0kHZG6mpT8hFsNCQors9+0dcnXe0BkAxtLFU38OIHMF
U9Idjf7YB/TLWI93XitXOcsWtKPmSO/30fjoBkyXPjB0c5YO63orK00LPRcl1CoYarVKDGCRkl6z
whpZf5wCDBGlVlt+FXVZrUbbU7EmOgNcgtYJqWlAuahGUlJx/ZOwyemPg3ARABioCcCWbn4lADws
+zEn7FhDRgQ9ktBKd5q5E87r7cm+crsByYSXDUShLR11qPMtwxy0wHOBOEJ/ldUfo6sX7rZrOcJZ
hFmOMIIYXQxlBVCiXLfgfnmw7xZ5BfDuU2eAJzK84O0euqaKbo/syvFzFnd29lUVOvSVi7isfaF2
GvkMGhh3jDwWycvnI0H2YhK5RV53eaQndR2w6aBzyBu8PTJ5FPUfhje8erwd6NrH+hBoTszjZmJD
HZPjrjLhi71fsola+vnZWgh0lhV2gnFIwEDsQAALsVTvuroaPg5hthrQ9KgqS5suhfY44m73mgRc
QbKu+hdl1jFWSkSMYj16C1N35VABoQDbKcDJdan7aTqJBkfvjEGHtxpXvLH71aROsU8tOKfc/krX
QkHsxZkgETAamrc3QZcvg8ZAZToIyN7L7Lss2XfOwuW6FGQ2j3U1mDDtHtgx6RVcZF6Z95aDFnV7
JNe20MeRzLaQ6zFQ833kRpm/TSeUhXtnm8+O9dUO4v8t0rQ0P+QKFKqlfVtiOCqLcy/CS5s5UcoO
Rb9w6l9b4x+HNM3rh0DCUsDU6got72S811Pn0SPWz9tjuXIfQz7vv99/+vcPIWQJf2JLw6y5eAul
9c/cMiIToLwldY6rQ/E81D9Q4kfAWX5h9tTLaImtRIrR2aWuo8dSU83q9miurQGU70BcBBJ5aged
j6YiIN64+ZSvllXwKDp0czqiN0BjWX7s92rY27lVLuzWa1P4MehsdWdDkcmkxhYyyj0QKpkF0MVe
q58/PTTwjDxUqYFJga3kLBXvMuKn8Hfkx3xs1IOpqLzTy8bf+tCLioU/9g9FwJfYTdeSVA95DRAQ
oJxiTmebSujYSaOB5aG0B5e9dZ573+XDCi5QERhnG+qK2MkOSVYckkTGnVp471w5OCDHjnYD1KRx
Wc1XTcMDAIOLvjsyqw6H1IbN2ou5xNq9smgQBP/DrWiDXjUbIzwZdFrRqjtmRrDLU0Dk2m7PJQz6
yl0rFlOMaQ3OnjkQEngHmYMHgH7j+Rq186GvSFp0x64qHpwy0UOz6GAQSt4cNkHbCcnDVNjPlejC
zs0iWdFifXstXdmMUw0CHAT0vuwLYp4os6Qbq4CimV38COj3fOBLdMspj78Y5X9DzOkHeKBAHIp5
9EiMO9RVD8XowqjnyVRF2Lr9o23/i5UCx4zpE0KbB6a257NqlWCUprZNj3ndvrlcPgvOnjSJ9O32
1F3Z7Nh7+H2k4RMQY/b1uHTMTvUuPRqFjVfaoeJfef/g5t9vh7n2hVBdQZoL1AMqxrNjWQRgB3lp
R4/JQ+8c/CVv4WujwBtvSv8AIblY8mPNB3wJitnSVgO9F+KNeYCFL5zGV3YvgAwAz+FVCYbkvKIC
vnqrj4DFHavS2TGNRYrDC4jIhTBXltqkaTJBtACIgcvw+acHlJrUtEx1NNPknzazvyd98Lvn/r6q
tCQcUdcJDfxTdPsLXUad2tRoGgEI513CtHKvD0bZjvrRgS5yrLjyY2pqoZva8IcgaTQmoEIb41L1
7XJhTGFRgEdNxgAKesJIfLivS6kGqtWlfmyN2H4Wxub2qN4n63zfnv/+7AbFwxL3d4vfhxxoGUJG
GE70sLGNuSyP8AJckcre8KH/ZebNN7xo3rpOrVsNRRpD1ZFWsiRWhrOWo39UXAuDzITcmP2lSKy7
wpcPrQiwV0x2KBUVsW7xZyg7f5VpGplpu2l8sTJM+kTqFsApAVpcKlcJ6nA9cPwWd1866NLjrZ2j
l96/1J17RwYncjUrMnrjngixwc25UAGfg07wtgWpZNL2RmkQJ+W8rxLUrl+4ZMCEtxk5KeLz3dAw
81BLQ9ylmWk8wvYzFyGIBc0psPVfmtZ3T2NKAjd0+SZxD+rHkPG2jLXcJ4cgcevYbf1fXduhZtrz
cWE3XC6Q9z9zUrr30KmZl5U0mzceIKHuYfTBtPmWxrcXCDTbL052Fy0gQBNRkwWX3ptlch4lYzY2
zDnUvltFNPdXTjF+Y1xFljGsYOGShwZNY5qgh1pba7AMd05nQTmS1lvoWL6B6hAy2QOa3CUPmudv
pV3c1XW3xc/FDcxGdNJEkENA6jb20GeEHlLtEx6PEg/wzk9Pet+THeiE8IUp7T/m6N+njYkOt9l9
4W26r8rggTZdei+b7sCzBlXjnK7cBryRIt8U1sj/phYFoj0pWNzBkDpsPQgV18mwka3/Whd9ATiR
PGayHkJisJVmlPfmlHzkFrXCIYN1Lg8U29IcXmPVYJuh8MthJWEpHueExKan/fXbIpKg5/h5DdpO
A/tLjYaegPQMlIzykIx5v05QL6ZhkpXfpe/uRd2/5k4QD7W/tVt6cgx2cIoitqzsse+zrUz0rd0H
9wkE9POC7SBU/AqO9Taz3TvwhyDRy2PFVEyGcm245qGS7K5o6Fcv6bbKSfcqK9cNalOq/940Rjww
ZyU87QBnGZzLQ7ByhhbGn+NdM3pfDTd5LDOBvnHQ6TFR7j7tdFQh6fBm1/prYw0x6qVHtzJXdAhA
cCmPNRmybaUJIM99uTIzrATfXGW58xOWVzs97XlUB0Ua1SpIQzmW2box0hyUhPyorAIVx6F4zCWL
rd7+qdWOt7bhPRQDqw+ZlqH+YaVet6N5sXE5TN1Qz3JbsH+sMSa8tDdOWm1trwK5AwKbEWhaACP7
yVuRZ92u7AIj9qgOBIk3xD7w3iFoZ1nE0/aH7CEY5ibOAp71yhaE7BmAylA/Q7FuTiSs6sYYGBHO
wdaCH0bTvGZiYZO/t4vOj2n3Y4j3ysWHayDHhdczyZ2DHjD9mNhmCsnDwXwdtaYeI3DUcDY5Vmzo
6wQF7DE+ic7c6nmhr7rqr6X7mxrquBrUjuUfSuMei+rQcIauqEXdY6V34O+4cW2NYgXPbxVDKV69
kMJgewJHmYU75zIZQWHTAUDFwlmLx8asJJwnmQ5ohCEPrttGTB4Z3KW69slPs4VZuzy5zgPNnlDA
Sztebykkbequ0f6gM5Z9vtLxMQRgUufXM3cGoeEJLQ85bBOKry1d0/7TxZTzELMbuq3BOWyn6SLV
SsFtUvuhL6WH/gxpiUsPywslcx0P9om0Mpsp0FXaBJBg5+B2Xg2ctOo2ps+famA6jcyKAlCSrICT
WOlqWAdGbq7NVvVxp2u/TDauWovHCcmqVQrXcSUE9GQCd7oct0Ijj5pbf+Oyi0FSG7ZKliVO2DTb
Fz3crUfZ01XLwG4kij5LeF9vXa2IukT7rtP2YdB0kMCHx0pZD9pYQ/nN3ufDQA7SFBX82MZHN6hX
gtsbExcAb+1vCSl/BFX2WqaVE4JjZURG1yFpCORbXYgfjtHvTb09jLYR56I9eGW7TQcVkSywQh/a
NmOf/0DzBqmM4+xzNPfWY5o2YHCa+x4q04TZX/XRwV1GI1tYkd51azsTKHQBO5YJ4x5b8y4v1JNR
Wk44FMEehdmn21fy5fsVHwtAADimAQV6UX3PSh80ply4B6cXKS4z2oYtHx+5mT82uhYmrrvwBrpM
fSfoOXp0Dtp0IM3PCh5kJE0liDIOgaqhuJJlfrIba9k/DSSAHyn4xdhZ2dgfajY269uDdacfPz/5
cEa7YNGjwHMFU+mbaF94PBkOGaTa9tTq6LNX9dWW99SKBKpLG3Dqsmf0NLXJzsP9WQJ4tQPAB9Kj
qW7tYHrQTQak/gv4u86+y3sCw+q2tEPHy0DykTRvQzDy8qexLuWKpM7PpjPTJz42LYnMlqVfZKGL
R7zwnZVTphBpQAtGfzFbS//FEuge2qLHNYx9ALViBUQmVP++J7rTr4PGC579xMQBNGo1ymx02HuK
JXubteKe+ll+0LScxigx93ejAQliwZMemgRGfs+ZhNqXSbwvTCTj1yRxh2dRtzixkQf/MUwGvjRW
ZpSDL5uENHO1ChL+bhoVieigJCqtDdShl2qu0zkw+xg4IFAXwtkNgZ9515AU9oBXsi8OFuu/dWa2
oo6IfGrFNU6JyqFrNSSP+aKu8ZUFCInX6eGqQ9bk4mHpM0/zczMfDg1APDz/2+TPWb8tM7QRQYJo
nLeFNXc5SjyRsd5QUcSDdt5JxHvFFz4fR9wbK85PotpCAt1eOtcvswa0gicGDAiuOHnnIDHqCdqm
fj0eCvow1qfPww8BeXFgUmXDCB27Z1a4GGAh3lMd10YVDBW8i20tNHj6qruwu/n8dOGKAo0BTW3A
q2cXFLRYK0+mljwY8sk311h00rsfluBoV7IGwOn+G2V2CGFVGO0w7SXPykN4I25K63s/lf2d59vD
uZI1nAWaTZxGIZfb6AikN3/xgIBYpq6//m8hpqXxIZuTpi8dYiIECaJUHpgdacMC9fXyksDnn56w
E+j9koHaEzsx+mqaLobjDQ6S2RvtIwakQf75dA7kJAdxUKo2L+SdWkNy1TeGOBDHE7/zSlcbAqOo
U15Y5goyLMDb3569KythYkOhA423E27CaegfZq9sms7mrSsO0OkEvZvc2RhWDeRCIpesx6/MIsBj
wG2bKEk7hj/9KR9C6Y6yxwo33UEw19wqnqtN3bb0d5UF8snq9SLy5AC+6O0BXjkZwB2ZqnWAKOGQ
nQ3QSiThVCvFwbE7uupGXV8Lb9QWvtuVde4Aewn/04nSeaFx7Fgdh0JnKw7G0I1fqBwJ6jmpsRq5
tQTNeMcNze4NdBwn+3AU7IAmm+WXRDdSkHSIOGRKFEdR2U1oQBrnxF3KvmStsn6RsVcHz3PSY6eU
9lZkJIehsDsAblbV33vl57sEt/aqTTIV1T0waFrJi8dABHiON0aCQhLMXKxaqdCtHJNHaV+VqxL+
F6EsM2hkyB4K5LShaylKPx46le5x4fOoDXo9xMU53GWS/epbWwDtqGHP8IauRtlspC7x2hQtBI6t
GqKPuKfD0ZWrLoPW3+CTHFmITEPg/aK2cNK1LR30Lkov2OZWj5NXZWZsUs3Z8hoWN25hl6/gFP8x
ZO/8CaRyI9b2/aq3Db4zjSFZ5VlPN0VNyUmvOXTlOHolf4CC1w6l35tlaBkFdEbcjg0PfZEM9UKd
89qywJKAoLMLDOhFPamtUlPpYJcc7F5PDkPTsB8E8i57o2/GhVrblWwCZXWU2ABc91DHna1z1SWt
lQkyHJjG67VyHf9EEpGcqAZrSCg1Waukb8q9Z5bJHzxDs38x0kmCFoq7wEag23S+uQkjGpC33XDw
jfFXx8Hzdgt4S6XlEuD8yily9uCdjZMbZWZBa0gesiQEZ9dPY188jMVJLHlZXzkZXYDODcxpgA7X
PD2DWgsNtNISh0E9oG0Hwc772n41tN+3z6dr6RiSIwiM+5AeQHn6fOLGQit96SXi4DZelKR2FVZj
9c2T5JcO0cJJk+ZFQZlj4VS8NjgfLSzfhQ8DIKmzWczKASyuQqhDnwGVkZ6U8yM1SKSqJQXri0AA
7eKR42FhoL+AB9b58AAWD1w60OJkB3sYqiT9txoQEO/77Um8FsUFxxxwS/jf4HA8j2IkYL4R18lP
QsDZfoD6hQEDAw/ArXxhnV+NZOOdiNEAjDz/XAVpbXRJkvxUONYOa3FjiybkZbMrXf/u9qAubi5M
ne+gQTLRBsF7mH0jLhw1uND7OY3Vvbdu1UJSc3E24ecDaIYg1QS54qLQNpqtmVTAbZ46rV5Tj3wd
UZF0mVqAYbw39c6uqykOfN/R8vNMINRn30YGOkoSEs4CgVXFVru2a5SQn3JySPgjGGNF/9RC3Qdt
mbCQjxAdWljpF+fFe3hg/icg9CUw1u8bUvV6n5/o4E2166dWaj84nCGKpN0pENVuf7Srs4pX2/+F
m2WjEEhpy8yB8AsxHQgVkchwvmWfpknMxjSbUt2WQ+WMIj/VAws9axewhf10ZRRYdZYHaXiYmuPL
ne+nNANuwR4wCjB7o6Ayosp+qZrt7am6sr4RBNLFAD96l6hZjXgZ5Mt80P3L74n7soQVuPLhgcuy
0cUBaQyI9Nn2wbrTKdKW4tTqKAZo6EXe16kt3iAy4MZF6SHfgU5ZfHtMVycO5gA6GB8TIXf2ZYbK
T9Vg4HgA3zoyfRqNwTbLys8fQp4OuOgEtMfFNMeduQ7VWpkqfH8rC7n9UMuXgk2acQtf6OJuwuWH
KBMwFf+HDOz5MrCrDEbyjkdO/TtSz5f6um9hDwwZp2fYRtNwAIMysovW2dyexrl0AdCpiAy2t2+i
Uj/9CeeRNUqB6QQp+2TRbGVo9gY97DX8BX5Ik21F0/7pHOdAXBXbtN6b/O/t8JdfEaUEGH0ARAjd
PyD7zqNDUKz04f3UnPQHJqOyD9NPg0gAy/kQYd6Jrk29slsXEdDUdR57Sus3SUyxtFCuDuS94Icj
HiXi2UC6Ik2szEibk5Tr+rfkf1z/4fZUXW5ikLWm2wlPOrggzCEdggclVV3dnuwiYFEx2F2st8MS
leLKekCYyf0XEpYm6iLzsog0C9IZXXvSy/KY6CaEwbJVE7xYxXNd2HtfGXFmuFDQQQ+wrxY29cUY
ASMBmgT/wePuCuBjcH1FC0OdGBPBlhUaW6OzzT6bwM+iTH/Fh+exNkkuV/5kNZZs8hH4BwhQVaO/
otW2KTe26kNcnrc/3kUyg5CoMgHHgoo0aGqz5UFhLAW33Fo/eUIm+xoPvlMlkyI2gc+MA6srFhbL
1XgmSlvIZ6CEMC+jBUHNVNEl6iS7Ko+G1ll5dbUP2uIXh6bY7bFdLP1pbB9izaYzaGrLSoIMvuWt
OvkW24hOPrrKWP2bMLgiYZABqvi8Xqe1KdrzOIhOJdxhQtX1USn9OqTdsJBYXJk7iC1AeA1CKsDr
zLkS8BWD/FkyaifL3Kv2lXRHq39jRbYwbZegRXBsddwrEIRHVQhA6vNlaNGeUGBUtJPemI+eJUNF
QJlQ97UDR8QKQsvCqOOuk84+0xJ2J9A6X/kCVpu35/Xi6pn+DNw8ANfCaPJCOUqTYwMgBlQ3FTdC
PV2lzUrkCeSjnmoi4CK9vh3uympBOKQKxnTpgIVxPmriuBo0ADDqvNwVPoSkn/mSVO1CiDm7MKC5
5tgJ15CPHDXyzXQ3bAnHN63ps1T7fdL+fxTW7JQswcNGlWvQTmW5Huo1IQt5x9IQzPNZ8vMGe7bD
LAnShEDMQmekDM3h5fa3uPbpkdQAXIl6BipNs1HYelNpleYnp976lfllZARfhn5raPfBqPDeX5K6
vzZpqNtN3uEBZKfmT+G6yEwrDczkNKjvOfSyabekFz53iAYLAmZ0H0JMI/5wtI+aaLlZIESLsuje
rawXAubhAMHnk1a21R0bZRCSvum60LHUFzNICSx4xzdLOjEEQqMksR6b3IUDnM/bhQ1/7ZuiFuub
pu/pyPFm+72zitZOkyQ5leq+gTiVRCs4WCraTD8yX5g476c7BrjMCws1WFDbIxt1/zSi1LD9mtxb
SxI76GHejhHM0AMia3KbAZ1xMqVvnMYSJdhaQNO4HQCaYT6KfZVsf7WFF6yFbw3fGpc2KyYtbyuA
nYBsrP8d/HmoIRfpb4a0MDYY1GZ0IHEjhwZFLCpH7BqE2Jlohd9R3eTbtBYaKpYCtcje9MRG01mz
MSrs8BTaWzz0de6GNkS2thBmLmI0XPNwnLDJxDUMmBe0NDLtXA8TJ//hCddYSS5qVEUdN2ZA3ZTw
uIZAoq/Fdm6DQRpRAwwx/XFAV9ofRROlncxgoR78h7Tz6nUbW7LwLyLAHF5JpRMlORy7/UI4MufM
Xz8fPTN9JYoQYd+HRnfjACztVLt21aq1nESMofwNPcEevMyw6xIhKNhI5VclUHU7kqXKziUlR36v
L5+7UEqe5c7oDiIthfvQ0rPnoLYSB8i48CKkweciNcC0ZmaffK7anpxuH8TZhoT2QN/3UAr7Yszr
bauE2raO/PwUepJyoP/S+JR4vrKn7K1shiaoH7vSDR7TTI/pVxTqRwH1TFtMguGpMsTq6PsGkII2
B/AJjd0eSqo3P0BJxe0MdzvIRvqojlV4iCyt3DeJmG8tnyYIn+zOBh1WHdROFR/pLXKdwNVihyia
+Uz0epMKXMRu1CrbUlfSXUdz7K42BKThTBiC+97rnrPaVx8DBdSM10jRoZfdfEupgMKEjwIP/D8W
NNu9jIit6jtD3vebniZb2++N4TkfyoYFarpn14wSu1c7fS+OYvPBFKZkd2i4x9II3V1HXupYGUZg
a0EX2DHVDlhyQEuoomDuVM19Vdw63lZuBFodnB6CM6L48b43vXkGAzWYKh8UQUBeEz9c+55Yt4oq
MEsdGkLN8V1zE7nDXjDc59allBlHq61ECw4Fg5xxuGK5SOeYT0mqvb4ea/0YIsoUC+MHVRBfekv7
dX9ci2amBBYZWiov8xeBmA8h7xJXP8pqIdiCJH9uZKXeZ7KWH+5bWnRexAUKJFET5nt2H8WQe7e1
q5tHhFMdwwee3EnJBlT0W9jIn+7bWrr7IMLmzUvG7LbTJzC1nEjPc49Wn5o2rvRJjaMXQe4B/5kZ
nUXRRoqtle79Rc9JeZtcI8D8m9AyjwPEneLaPcpfTNSutveHtPb1WdBQKtaYCRlf1zP6XgBlas1K
JnNhizNfkCvSkMEI5lscLGFsjVrvHqUkfvQUfx8X4Sa1tBNct5ktBPrKhlgaEW9R0i9UOmjsmSUn
TKMLx5Zy0tEak59Q0m/LMPiLIVEFppl/KgzQInx9agfSVU2rdO4RWSqnVsVnI0NTQfpRaPXWF9YU
whfOEjo08LOCCuEtOK+R0oDlhkkmWbCQ0/ZMH3ukhbt4XENXr5mZhUFh2LVwUo7WcTSOgVzYQvdA
0LTycFjaDJdjmUXydaJ0wE0wIiXHrHtIclvpn3Mwt9UKUHXpqF4Y+g0DvAjq8iYc+9bEkNLsO+Pc
Ze/0BHYtX0Hr71elraTRV+Zu7u5GvRbKoBqw1lofFSHc1/rw5HKZ3T+si2aQG4WlyAK1M0/n0ENF
HBP31nEYnSw8AT4ShIf7Jpbc6cRMB4MglLQ3NVH4VXLVHCf6Xc91WtG1wWGZWejQDHDf0LTS86CT
Kg0MHAD7kKmZxnqxQC70z2luoKokADfsfgXEWYi3l+7WCogF6cYA8PffWZyGfmFRdouwcX0sWlWx
yzP4cfJzr31BSMvusoMv5zS1rNU3FrfhxSin83BhU++IZcsBm4WaOFGaEF696RYo+zzZVXHhdL26
8gpcXECSYYC5yMkBlb+2OFB1Fz3fdxF43Y2o73gaMHP3nzD4fn82F+2AKp7qEGyWObR5aGsvokCF
KlalQ18IDUP+xbOqnVuvnOQlfz7dHuxGaudgb64HJAltBAjRtY55ST+huQ2aNZnY2/wlL0D6rID7
cRtRH5jtRQr2sVK2vX6Ef+eYFuo+MfUPRdezTNq7Khy2QHtie9IJgJPV31uh8uP+ZC4cbAoexIGm
TjXuRqtJiDpPk4JEP0oDvK9J62XOMCI4aRbCuL1vasEDY4puQnDQQKDnhZcoqsQmIyd21IVPY3/w
Ol4SkX4I0A5ZpX5YHBaOCvgk7ZioQl0vXScWUZUNsn6swto2XGWH/vuuK9ayUUtmoKCbgJoICVMv
vzYDbKrKM9MHht1Ux0qUW1uhYXLXqv4aHSCMyHxr5rbYKIoxURdAfDrfKhM0HF3RTjuW8CqeB8Fo
YKV2JTvwSjp4XrW2dRDWEagV+EW5LfSA2hZCzrZQ5j8Tsc0+0UbTF7Zcl9IBtgoI97WkBAUuqeci
8rongsp+JxRZsNHDBOHquMtHm9iwdjTElDb8qp9DJIEjkcr2vddm/YaepfShK5r8IfBj3a6sUkcQ
xbOe/cIlKai1lQNcCeaSQEiLV0+wlJPs+vSseMng6IERkbYbtb0r1/7RzeoIPfva28qo8RILZu3W
S8YWAW1Ne4fQhv5QAMq1S1FtNzlSAbauZSl6o8344oXdtzThF5iB4T12YLqdiisRsLaIfI3aR4+0
KUMpIE06JF5p7fNCVF7qtkKMqGg/eJ3Y7/uMO83TQvPJBEG09z03c2jS6J+8OKoJfj36QELvMKq7
EBhBJhVPGtmZALfQpNuAZn8ep6bxmFMQO4DYaPch+J4nKR/F42CowzkpO+sDFRf5qfI0cSsIYmqH
ciTaaq+Ij4neGz9TlwFFpTI++gCTNjHKJo8I1PzuPLE+RCXqWfT4VPtJnHNngthyUKCXHviv0Vai
xnOaPGg2sVKnIOgVz+Yxh0C8WdEj5Sk0CteTsJBay5sYLduN4Y6Nw+FJHSkL641E7+CvpjeEfeoG
uiMqgfmYwHHz0haa+ogOS/eq96CDPOi8nosSjQBXDYVD1HbSW+SLNRtL6Xs7aE3pYxqX7oorXrjN
qDjS+gGwDZT5vOLYaWauJpWOHpI/btP4o9D8bPucfgj4d7pvebVWJL5lKeF5fGlwdmUrPqJlgqlp
9Pgcy+SfXvmWuq+Bf9CUM+lOuxJHp12Dai15k0ubsyubqM0zGwGbtNJ47aakF0/f3ffBC1cahLyc
uqmyA0RwZiIIG5gJNNcg9qk3LQ9kN9/ft7A0CLokYaVAhXlarWuXGHkyzUBs52Or/JBcFLvGBCTf
Wsf4b+b2uTdEs5ua39QveUOc2csNlyqYs2OUasIOlazsUOaQbAlN9q1vGvUJcR/lU6zqoTPAe+4g
mVZu4jIEAhcZ+YYRVOcwqc0/D8chPqbfzWSb4qVnF4LWRTL6B8yvZtqZ2DoFXrr2nD+fYlihAIJD
daCY84ym0MRC6FWtdvSKX62HSNPGKn7eN7G0Ty5NzN6ZeR7XSm9hQnuuzBhFqDX817QN5utHZQy+
UNJQt90GXeg2SCXHGoXb7B+9c0cErfvBdgPxTSsrIvJwrcl2cWPCkiaTb6ZePK9555EWp3007ZjC
+AUGznuWFT3cKhEU4iuTt+StJs1GAivSD7cwGXLJkT+O5tEzw2Ljd/RzNW3xCYVe2RED4wcdPMnG
BdG/NYtOobcjjPZ1Gk6sWDACjpbqveqNlthUOVC5CbJgV0qj8BwQKFLzgjSxHWCKTZJIfBDMUEHe
syRJj5AcKUyrd7IgkR6ynJ55spX6k6dX+t4Kem9Lj036FkBdttUFodmp8D8ntQZ7EFneTZNm/D8v
LtKiUQ/sFUQuydSepGSvbrlVAEiL0J+ptIJyDbTcxRVE22YJi8j9+VuZvjnNhd7LyhC7knk0Og0+
KPdT1xabQJc9G8DQvhxaR0rRTrlvdHF7QDWn6Kjg3MI6MyXTa/qRMdoOz0OevQGx+4CoobFiZ+lk
TYSp/29nGvzFu8zyxKJPkcg7dmQFhiCw1XFN1XfhgQTZ639MzFIdshXTIU0S9AjvmRw/VRq7XH3v
E479V1P2u8v/YigGvVGpWjIUr3hrdIno5OOq+PvvEHruKC4GM69vF6hTxMSe5jHPSBEG6YdYF2xZ
rV6bKvgRpfp7RlvAgqIeIiV4CUPR1rJ6M2j5SgSyvD+4F8APKIDTpr9fDFaoUoQG9co8tkLsCLQ8
JnS6QzKyvT+ni4HH1BSFd0e7h1TvtR2t99MoFjrzKEbuxk2LRyRU7VZSD+qg/FNq6o86pJ987B7Q
sFvJwCwNkaiA6GCCZd7Q6dZiqrQosUzr6QiwsrI3390f3bIF8L7wSIGKmIcfcpmNSWbl5lFPX8Uu
YQ7fpdWX+zaWDhixB1wNBCG0ZM0CENGtxZbg1jgizue3u9pbmaVb1khCw0sDsxOsCVZeolNIrrJ4
DYV/ErOBeuGgGc9i9Gq624ZMX2cdugY1Ke2lyV/6qLab7sf9US7uk8tfMTvkRUJXYz8yTDF5RSDV
Dn0T9cNtlEHUYzqp/1Ny4T/6dd/qytyqs1pq1MuArbgFjkaSHbtYf6tic8WpLA8MwDbhG+/dG+RY
kfjoH/ihcQz76FgUw5OZA1hQsxxlU/ezFsRfeXa/r0v3eyibK7P6G88x9zZT5QhO6SmDPz/lviG6
lSZlxMeNUohOjSaOY4xu9WA2anPQizxwdNNLP8bB4B4rnzcrfVkpyiDwW6AViI5ZLnyvWo8ViNp2
E3iuf5Ba2YCyvO828WAk29ySvw5DqVNHtqxtY+kh+kqi+NbqGnAWYP+7aECS203RK7c7GfD1/TVU
Fg8hhRGAhgB5ID+79jCpWYFZ8g3jKEc4yuaXXgnpc9vp8sGQc2mXhUnkNBlsDsWYEbvXpbnLEznj
rT1Y7GchOSMsJuwTv2nPHYwkFDBHg1byKNC2YdVASTS4iWVTqHAPHuERjkQXH/veLfcS2QYHYKXg
gGcoHnmkq88W4kNosGrWyXWbbJsLhfJcaBRSY30o3qxyxT38vjDmSwyHPLBEne6bG0iPV9cQ+scV
ydiUfERhfSsH6fOoAWSus3dGHVGfdM+iWR9JfZwloQSUpkDVPnq2HI+kQZTPiRg91ErY2oVaPPvm
L78NAKoraydh8bCRTiUOnyjN5Nk6QdNRjSUByDGA0k/Rmq2uHO5vheWd8B8L0y+4uNOCWk0HTeK1
IjbBJomqjZDAKpD+eRnR0iHdZNJhob4BeWi+D+G4KRtHMy8+yKh8jYa8YmLZafzHxvxJlHeSXKaN
ZhyzRniMG52cqT7+NNEjsPuoPapSuO174TFFznb013jFluKtiwFas8eSWqtWEnLIjz2M957y2dDP
GZk1uMzvL9eanVlScyzA+UkxgyyQwEZ7pH7Nio28Rum/9DL73QCCrDnLclM1rXzoo4vUPDZv2Qj+
hdp2YSsazKwrwcDi/p46Tf7P0DTci90HOhwNKpDxx1F1FNbJXHF0a9+fBQJ+qVdQI/H9z9AMTPiX
lWfK0vcnhlde+bwob4Rv0RiluynKzKNUunAWWdBVC9FfRJ20LYGLAYFFDXa2tSS19xUv4oSm1UZM
3nmf6/QvVoFX8cT0NhWU9clHXKyCkPuer7eKQaZctvUMxg+hlf+42ZaQaaLugYcc737TvQ4kpuKy
lzDSpodRgbVhjeh+cTGgsZ4orKllzElK5cgP5CSyeCZ42U6pvrqeubLcS+diiicn2Mz0tJ8FXGIh
QhCU+dbREw+W/I04ehtGj2o5HiJvxZ0t+eULU7+93cWa+LB5RVS5qLZ6L5KR2lVj18r7+85kccKo
0oHynnCI89JFYYkItmeRdTTE4UTJ9TTUxvkvTBhwSVDYUsg2zjavVemDJ2mtefRFEnOlPQZrhdXF
QVxYkK83bxSORlx6PJbyxKkC+y/Qv9aUyaT6R7nxpuveH5suSlzyOCRa+vZnGaDUsL8/R4u7Cnkh
2j7oDbrBqLi51El64mKioNE9ii3ujS4WN1KSiU5ZNvLekGH7vG90cX+ZBr53Kn+Dbb2etlarvVSJ
p05gqBRb7Slrn3pz5alwc1kptExTCpZ4K/+ukF3biPtQVXwhjM6eKEi2NjbvJEoZ6Kl/VdFj+MPx
/LZFmW9CQN4+K83UNxpRSKMzMiQvxqB+CNRkYyjpj/tmbtZqZmb28It6c0j0KovOms7T0pOpTcHV
5wnbKErx/7v71m4WaWZt5m8kMRV6TWVQuU4TC5RtOUXgQF8Jh+9bueXWQv45ibMkOgvtk+ntxPKY
rQnEr5mYuQEEcP/PhFEe5G5f/ZDXyCqmib8K6a+miva6672Wl0lZ8yKNzrHSPPe+xJu8gF5NOyuS
ezS87n0lyyvztry9J2z4xLBGEHNtUvcRwgitPjqXqNP4+yjb+VRA9RXvcOPfpoGhCI6wFvKZBAHX
VhRF7wSzEKOzJXyOTmb26f4WWxwEvgeCj8nNzdFkPHUbK/Pz6NzmcmRLCJBRbT30zbA3y3QlbbJm
a7ZGfVqbiT5U0dlQqFsfEIPstG0xrtyci0f0YkSzCSt8Mx/ihBEZrhXC2NRv6lJ9bkfzAUf+1A7j
sBIVLA4LJWXiM1m7zTYlsFwNYunFZx8J4Oic5INTGgJSSiux/+JOmHp8gIssdLIjBFrrcpHEZ7N/
kILDHzcEThuNEBYuJp6aZAauNxpN8mMR++a0nb+Kwjsl/96Gb3+x2agKQpmjyrd5HTfPK0o+jKBO
nFF7CGO7TQ7w2963sjhP9CaDfOKtSQL1eiCZp8StN61HnXg/uUO3maB9v29iccnpGCdYNicN+9lO
FtzACiIjjM/R4GRoFECGIoH/XtlYCz5tYgyk1g3wAla22UDiVHZFoXHDs9QUD4xWJhNTl3bRgQvq
zRcjFd6GkKTE/bFNl8rMk15ZncZ+EXlmWRzrhudFZ9AbrxkYfZyHo2rN+yodf8m98FXIm13md3/6
zEGvFR1BqKZ5TtHbNRtsmmtAQM0oOpvmU5lHduU96d1ayXH6yM3YdI0IHjawiXnlemxeT+CRmHJ0
LpT9OL6Clg3WaJoWdh/sD/TIsT0obc5Ta3ndxGmOeu85jp0KgMCfb+6rz89OqZmmeSS7fH6kXcR7
LIw/dzIgfZl/StcgYsTJu16sft36Q5yqMOjXCjzBTroCXl6ancvPz+KnJoeuvNf5vJds4/Bjb+Qr
u3fhZKoqaAB4FqBtpPn4+vd7puzKVqgGZ7oybTOjvUf2DwNKQ30x/o0p4nW6ZPFpNy2rAT1DhUwJ
5myovl2kcGTJv0QYinrwy/eP5JIjoBt3ancH63CjLeRGYSmmfhOcGy07K7F+EGuoNAerstVc+F/6
5a5a8dVLR4WTzdDEyV/Po5sRehtopvLgLIfxqbfkp64qP3bI694f2tKG4N2Pq8YQGbTZbS3JWW6q
QRicx+Lsja/Knx8XCCQQ90DZikTvHBvdjoGcp43cn+VyZ/4T1Nv7v/4WvElv4OX35evtlphdYQCT
7M/wTkWatsvV116G/s20peSxtT545eeRfmZlTcJxIcghY8OrGiY4i8t6Nm0JEgBdGCndOYEEVuu+
x8pTIjwgEZyv1boW9h7khnRcQp9DTmWefjKSVklFz+vOY3YWmqchBG41foETvBg+idkaGnZh12GN
xDwemmhq3myrJFRVWkFpz4nlvwihfqpS7WNQr/E8L+w69jRJNd6mUyfFbNn6Qhs1oa1bnHSLXvSb
1awEoWsGZutjWbU8FC3VEWQVm2yn/jEYH86BywFM9i/cdAVNtaZO3zeTb56w6cWt4f24v7cXFv7K
xMyThq6ZeMbYTUP4IHbBBjwQruZVF+OtmT7lqbi5b29hS1/Zm8UdtVv7nab3LQ8diN/klJLSYPML
dlF9Ks0VY9P8zAIBuEAprxNz0Mow77gOrKaLMylvz2H5XttL7Yf7Y1mau8vPz967TSOqbmLw+YF2
gggio42FgLTmVP6+SD7ft7VwZBgKtDLcefxr7qg9S0sqs8jas9K9QkW5KcY3qOVW/OjCtWoC2bYI
alADQeTmer9BpEdHdik3Z+jL4VhxuIMhzEMFxOz294eztDI8QnRCD9zbDYWhYEYhxNFec/aRcQ/U
7+PKvbby/fnK56nQqr0XN+f6VEmbKNvc//lLq3Hx8+d99h3KcpFX8/MV7SEIn8b+sSpWQrSFtQAb
MlUuaUqAfmQWolVVL9YG3TjnQHrkbokVsCCvyRqy5zeJ3eyIYIayHbVwOn7mGcIhihNJSiiAmmpr
h/QjuMXn1P3mym9d/JGu1Df/0Oq2cfJ/Cqbj67tKcjTvcH82b4fKOw6OROCBMnw/v7vnL9xcXllo
R41+fVb5DbH6EProLHzNsj+OSunth9mChDsiR5ym693Nb8higf4RjivEcBk5tjWGh9tdd21hdn56
Oc+sYrLg56Cw7Txa2XaL34eIhpAATeebNLWQGkUmhnJ1Dt5g4O+zr/fX4XZX8/OZm9974TYIkIu4
bHMxrAkGD2rg0K2ZtH967nl0SuSJxUlHnGfTbFe3YT24GnSsJ4CKLUo0VDfvj+FmiiYDFg9MCjeg
yeZ+Mnc9UYzVyD3Fz2iXcL/c//zNFM0+P23li61Kg3kytBqfR2tMaio7FH542koCbW0IszmqmgAG
czd0T26joFgcgQ1Z8fNLFoBMc+hJOt7SGVtK5QmK11inbPjqmtvEj/9imi4NTDfnxTTpmWUkslWD
9CgzcVdWlGQpG6rPOXzoK7O1tCJ4SYNmc2pPLP61qVQR+hB5beukSi8S+iWFFDvdsJK2WJqwqQeN
DQUHFOWUayMDLKaqV+TCKTAaf9tIbfYUp0K6cjiWhkJ6FsScxkikuS9ukyhqOpq/z2bTn1XLezI6
ZS9V8ebP9/DE9wzPDcbgK74eTACqLekC2T2RDDxZbfcaip1tpWvqhzdenaOCAU0DEDLxjE6jvdgD
uZwbAvqv7knpS2LJztHq4BWAOMoe6coFsrQ8gLhol5Jg/8QxXpuKYRdx28jyzmmaiu9j0VM/aq71
xzAdBnRpZUqpXQxIGaUh6VrfP2/U6rtSfb+/Kotj+O19EYYCTzD7utoVA1IFpXcOBwASVmvom9FL
3e19K0uLYpGCowcQMVEir+sxIDYyRDW80GdL/lUNX4f8Sy5+6dNvf2yFpCkdGxxJKLfnz/140Jqw
NmP/bBpQU9O/Xst0iWWbOlzLzkwrexW+TNnEC0vTrF6sCRTiUS+KoX+uUN41yuTcykNoozD7LdWC
XSgb75Nc/vEXo4MsB0ZEmW7AeXtjF4S6PLjstgFCloD0dqTtxeElMNbaC26puKbRXVia7escVrtK
Lg3vXMMNuFEsPXZCCEu2lSpo7wNB7uxqQCorkNLRCUWQ0Fk++nYcF8qWDHy55tUXNg/DpcYPHHWB
9sAK6S72xco7Z5bmFOk7YUxtRf1HsX7dn+AFP0iTpQKtIF3osEnPLkCpHmSpp3R9RknLcxSaHPay
RdtbmqP7dd/UdKpu9s+FqdkM17GpW20+eOdxaE/CMKRONsZIENauHZcjdMiWPY7gOds1uqLFjQvb
GMyauEcep9cbNwnzQe7oPDtFGu0BY5D/Ims+pTNpfNPexKH5Yrql+ufXssSsAmuh0AgJ38zH9EWI
mLSae2e02PYJJI1iUmxcoKr3J3Vxn1gkzHhRkMCYE2fnmZKohe5757gfKAENlfQaIciybYphcKIk
MFfuzaVFnAqb1BTo+QFCdT2XmaS0ro5KG+7Gqh4Tnp073Ruy17Z5EfptWGxTKadGWPTt4f5AlzYq
V86k4wOoicjg2nDajqnsx5J3VqBs9Icgsgt93KqqtzKhy3Z49f82A5b12g4cQx1hMx5H1naUa8rm
W702lKU1IzD/18T09wtHOunU6Grk+ecCMHLhfa+MF0t7jqwP92ds4ZZjvv5jZna0a7IOQp8LLJUv
gASMo68w1jv3bSzOFuCQ3ysC8GkWEcam2CmtaeI1zXo7Gi/lqG2Txl+xsjiSCyvy9YQV0B42g8Sa
KBmCD9FYxg+pqa653LWxzLY26spj3g4uY/GgdBiAorUZj+Sa6sD9SVseDs2ME+mjQqR7PRy1bT3S
pdP699a5E8mW+dWfSq/heKD8oI1TpvXqJrwtKKVC5tW5J5PY0JaqNNn63XA0eln8i7WBao4a+jSW
GxJm3chRgzJSHoGe/z5RdZTO5BWfs7QwMqT9IsTpk6z4bGH8Bn8j1Jl7SsrB2lTq8KNTBu/JAvzw
p4kgpo3nAM3QoB5BhsyOTOQWakqrvHuqJjYPRS61PeKPDrFo7uixuYYKXhoYkQRyMECCuehnAyv7
uFWaEudd9rs6KWxdP7RUA+7vtjUj02688DajKtTKUEw3BLSH+mtUvkTtys2+ZGIi0qKmMdWE5peQ
0kM5MUgBPtPd6l/daKf9/PMxXBqYhQ4DbyskPzzv3ESp7CQu6n5qr/e21qRrAOe1scwOJ2o1keZm
jEXEWRpwAWs/xTUy9kUbnEuotqGYvcEnJl2qyVlBQOJzWyPZWp2rv0hsTPHOvyZmd0zeKloy5rpw
cuFGDxsyTGt42qVb7NLC7KzoXinJXs8gxmjXd5ITjPk2dVNH6Vfc5VLIcWlotvgjNM2yXLD4ieVk
0WPevlrxI1QbqmnDLRSsoXaWvDOEAYSAE58euj/X5yVVTMrNAuNK7KwAoN+v5QSWDADP5+08+TSE
Eq4NyK5Q0nVQYSD7IeXf1+q/S5sLr29RwSDjdBMRdo3Wgp/WyAXkwsYd5de4/pgFa0Su06TPg3mU
UCciV2S2b4hTGla8DoKUmDrNk9Z2Y1Hfe4ZCm9IAY3ff+cM+DtquhEnCTFb4ABYncIIioPgJP8wc
EKJFYlxLeiycVHQ4RymztXBlyy3OIS93aPEhh7kJNqOQm64rI+GUG3py7jPRfYzDTDkklRuv+M6l
YzQxmxEpWxOBz8zf6HWQp20+CicN/tlO/KzqdLhF/3B+V+6BxVkzydmArLBA9M+2XVVnIz3xbDvF
3xrtxl/DC699f3Zuqnb0y8SrhZPlPcN6ZBQf798Ba9+f+Rsl14gBjOnYdBurDe3E/Oe+AWlxT1/M
0MzRlG5l1dVkITAdKbGlwA7fhO/ot36Xfv/TChtBtctfSk6PuY1QvPv+/i9Y3Haw9tKbxiuVZM61
Z0B2fVCQJMVpN1t0LBCFk9aElhZMkO5EPAD3ANrupuw4Sj0kY755GhoZ9sHBcUcF6r4f9wcyrcXM
O1xZmQXsXUpFbVAF4wRD31tiJbus904BxEmOl3Q/VQSe/sIecQcoSzgo2N/XE1eIhluXemaeXM3d
WU120NrITslVOfQZPsg1tdX7Bhc2Iw9geCnpvoH0bk7iqCHxlfp+aZ6MsPs6WMlGHIpP900srRQQ
EZB7BNYTscxsTPjx2hwz42S4L7L/XhmObbFShFpaJm6iKaieODXm8WflduMQpqF10oUstNNYehX8
Cpo0NfmkoZJFwil8uD+oW3Zu+mIuTU4TexGNVrJSuEUQwDLedHsB4iVPy7Z+Yr52wC4l39sJobn3
w/qtaaujOPbbLo/f6QOiy3L8oPnlw5CvvS5v+xyn3wT9AMJZ6O/ckJhUvT8qlsf7Qum897kQnLsk
2oZt8li78Be3+U/J48cVabdR/DWquAWfA2nbxBSHRDAX9mznoi0UuWAqrJPSxPVe1d3aQSov3/ul
l2+bpMiecz/8FsZWu7KDb4FW06j5Mh1qWKfV7nolwjhCKsgVrJOUNurzSBLz0FeJ+BKg+PcMQVW4
z+Cmem7KPn+X9KW4rcG2PUhJ/XNlSyzuQmQA2IdAh7gDr39IrxtBHZTU+fRA0ZwyqlTbG/PuGYVk
6QChWfslKeLIhs+mOZaVXz6nNPBu0qJUP7iVnG28LEwdN++LPfxvXm/7pVC8pIUXfb7/QxeX6uJ3
zg5kI+WK0gWudQLP4Tt+ng82vZz6x3roXCevdX/fVaK2sfxsba2WXIF2YXl2aKSiI2PQBO6pHpSN
6SN/NmyEtYL3QiAiXxqZfsTFyez9ztXjHiNTu7K89c1d1jqj8acwrmnXsbEmaMCUo5jtusjQGqGD
tfNUKurOastdH6ylRJdn618TczxKB9QlJfY1T90YvSVAumkoPXfdagi8ZEcHWkeNh24VVCCvJyzt
TEHXa986td47ryLp2as7r/l5f9MtXTT4fwXuEILtGzRnCCVXPEr4yzSkAIDqbm+9u29had0vLcw2
lz5WouxGWMjGQ24eCv1b8l1ZIwpeOjs69CETvygsFHPUqGGlqVbGlnkSEV4sMyAb1hep+THKCTTz
mWME2/uDWlwbUkW0LSGIB6PZ9drAVu66YSdap5g2wa0etznBTok8GC0Gzn1Tv8sH82AHBPy/tmb+
KyE7lZdSZ5161fyp+Ui9V/qLag0vWZKDr9HOaLt91V0ZWlrxQMvuZmjlU2/Iu/u/Y3EddZIJJjy/
NINMf784v61fCcg+DOwUZHBLhBAU7XtU0qRNL1LyfUR7deUuXzM4+fULg2FYwrKkjWycj6MS25n6
NRDt4nB/VL/DnJvZReNtYjhl74gzJFEKjVYUBpF1qhqje6Bv423MZQk2jD5+aaM424pVNGzKQtc+
6m6sPMTJSJviGOdOS2/CKfDReBgDsz34Y9Ls1bwod5XStI6WWp1jgfncdZHvbrK2kJ+5XDIEOSx/
ZRBLN9wE89PJxsMgNY8Ww1qA8GM03FOkhHtFP2jaQRPRR6YbI2439ydsaVUubU0n8WJVpC4o6Amw
QM1kRv7OlGL30Aye/8P0s9rJ22JN3HTJQRkkmZFLogwFxOXanpC1UkiXuHvqu530JV/r1V/8PJkY
XvpADmCAv/68JuRxmlUAdMzoST9J0en+bC2VfWVAavRpEb1QqZ85CrPqpTZPVPckBN7wXocw9Xkw
zJA+OgMChdL/2o6u/iIMmnEyjdT8Ngii6EFoLbVnIwmNlaBscbQo8Mkg0VE01GebvfbcFPEz0vaK
vxE1JxJWNseSGybYpydNndjY5pn0ESK6Wit8Eo9C9qVwu7c0T7d11tsVDdF2meS/AncNWL9ok9oy
YsVUnG4A6EYrp3VesyE74RkS2kb9lBeJI7S8C78Wor+SwV9y/MbU2EE0D1ng/H2bU+XwDJejpoyn
Uf4ekiigO2llGheX6cLIzOOLmS4ElWa6JxH62MxP7LWc/ZIBE2iSbpEVmsBW17s+DbtaaQJisWEr
KQ9mtjJJa5+f/n7hIxqpyYmJOFR+r/yC3/dIRW1z/2AtrcPlCKa/X5goOsgoEw8Tg3S0tEev26vN
ytldG8XswvtNBwn9MMWaV7F9X/orn18bwex68xolCA3Dw7GJ4qNXuV/GVHw1kDz67yZq5q99N620
wcNMkO5dZeM2Drxjf2ECj0KFRgL5Ny/PWBVig15rWKfB3JjCoTWpoa3EAotrcWFiNoqULsq6qjDh
8wpSQMmsDGHpVqO0xAWDPDj82DM3nUR62PdtixMR965H9n9Xjl+KeAW1vGgF2hn6JcHdEEldb1ol
TKzUEAsug8bxj4lqV++Tei1cnH7qPKABPfmvkdmN1uALW3CB7qlM01dfze0iUl7avn9P7FzbhUmM
30xSJ2O/8ZrKifM1qYalaOTiB8wvmX5KpNYlPyBJSfp4xVOfas9dqryPvR5lLu0v6uqQVqAXMxHE
Mu6ZKwijqo8m2eNTHdh0wQujowgr22Nx+yko2GGI7J81/f3C20QWDRuZx9O89I1drNGBhH7b/UO0
dI3RLUiCiOsFGNFsB45yAJiCF9qphGGXjESofKSuK+9Eo5YevSaqD2QLES4raLi9b3naEP9D2rc1
x6kzXf8iqkAIAbfAnGzHwXac2LmhEu8dQAiQOMOv/xb56t0ZM9RQznOTXLiKHp1are7Va11sGPAI
gBABiuvIq74fnAn15Dxx4OeKjr+g6vZAuRnIAf1iWblzISTua/YEOQO+4ZlWTwNUd6BXPuvBLmVz
68acTLudUNkHo8lRaJCnrBFXHwbIN/pIllf76+NctYfWO3D/AxCPWvL7cRoNYjGeIg2Xml/i9Ffi
3ov4SyWfr1tZ2/1QlkUVBBECOsEXx89GuCpET5wQqLedgdCnB+li+cwVEv7GBpR5w9YyE9Eh/c41
biIt3f4U8XNPPIlMUQIFD/V6fVRrB+BsVMvdSWK9Z10PSx0JDMevNpzW1ufJ+6XJ+oppDZ71IXd+
9Orlwz2lSAq5v9sIcEMhQlz4XQ0MPQQt2MjYZF6ceV2/+5vZmdsU/v/3F2veNZo5EQ3fN4qXCKot
Kd8qfq0FC39GgHTQ+wmKDSfue+k4ISvvTXawop0ena4PYjVhe25j4QeqwTbxjpxzKHp8KjMjIND8
w7PpuS61R8ftbw2aPxpZx4KyIS96sUWeMM/S0g+d219sgqo2UXbFzRl20G4QznM+HdzK9rruXqrE
S/qHfvzn+pAvaSXnjYGM/CxwAviPvoiDI3iDtCmEE2q6SruDhGIF0r1T+thWEf3HxbPzs8E7JIdl
GiWfGnucDnUVcdRLstaLZfLSjX12RAuA+syQx951kkN1OYmGIBHJtzLOrYNWsgqZmn74eCyBGqsF
Ul7QGuPGWOxpENhSNkYUz8YeCa/8flfiH3sLf7dyMFE4nnsy5pbli7yaPnLT6BLDDnuIZ7444vv1
BVjZ1sjKoxbpYig4PYsYeKrYCCoWVAtlLJ+sNP0xWnoNnYb8eN3OyjDerfP897P7u6pL9OBN3Amt
9qaXXhttXC2rjhjN6nO7JQD/S1xXp9xKxXY8f1/tUZs89BGUw8oDzcsAtFYbocLqaM6sLZYeT2hA
PLrMCbP8hmcn8Fj9xWyBD2PW35tJzuZVO5utpDSV0YnCCZVrnqKqfu5M5+26ibW7GA/P/0zMfz8z
UZOxqpSdOiGNpKeLNyS2fBrdNsOX63ZWNhhxkXdBox2bVaEWnjlueZlY4MUMUSzmvmCWdoCcxAA+
X01s+M/VPYBGAncWSMD/i1njJq4BFI6ckMj6k2zzPZIhN51IHqdRnLrhwyxTs+ty9DnnzdDuuXzC
x5pmigRamsj0nip+3HxGzK7vwhsjPTBTP4L4Z0llY2mVbqVNhXi0HbN/R5Rr/dLOXeENeq8djMYl
NxPKIBMAxtiACv2txyIDzsRT3Bi9pJYaWFWFvhHxrK4n0MBoLLXw06zFQRZaWbOOoaI8EQrtsGEP
sd9Ke7y+aVbPlzsLkaCbYKaxf785NTvmNa+FG9pgCb9v5JYOysr3cYPPIBmkrdAmu9iUOW06pVcI
pvTvHJifLaaBtYscxFYOivsoGsyik+9/vywLUhuTi6vBGD5bPPnHBLMeEzxwUu1LIgBstvN6R+zu
URXmXTltUSmsFbwB3bJmmAmandGB/v4HkA6aVbJkgGcwx7PNTyYUMermKctn2HO3h+6lnxS2r9sP
1xduxau8s7uIICYoq0pNOLBrjz/dcnyRhnMEv+8EJk6+1Z26agx1AwNNSzOfzCIkQ+/DUI42MCgN
bdgp4SO4MpMpCqjdf3UHzjbcC5m9+uJAAs0HMlaI8QIOv2xVihVp7dbO4crQX/3FspL4syCt8Wjn
pvErnVwwFoBs8VujTCOYSkIqT0d08wlFcUx7VxvVSbap88lJIUPNobl1Uone+lKre09WtIU6iD54
TZXZflJX/V1iTcbDQKsYjF9N7dtu5EJJGk9f5KYFrujU2F1fvJWjDU1eHanjWVfvghXBNacYas+4
1dIuaKF/pZe7zP74dQAb6BkHdB3gpOXJKBELRsrBdeC0th+7wz5Xn63a2bg/V26CWV0YnREz8OKC
OLfSo7ZXCtGGOVVen9BjFNN7tHDukyzVPMPWNqKb1QM/d+gB74/0x0Un9uSktCZxO1c/te9daj6x
VN4OWf4wTqT2RJ7gPoo8vdJ2KaePwv0wRxQi53P7i4AkK6LfKne4i5r2psvi28baYrlaO21oP0So
CyyRfcHx38fNVEEKDl3IdUFuNJdUT0PZOgfFMudkJgPdmNM1H434BzXxuVP0AnKekq6jRoKkkqHf
W4CB8nirZL1lYTFpQnZUU7jjQ3PYE7bbuilXPz/LhANABpLA5U2ZDFAVKpIS6AHAZ7Wx9X5dP65r
ZWmsBDTJQGCA1Ngy7TZqWlX2zgCkVXFg8U37yy7wQtxBJ7wad/3PaNzJ0hd2oL1eNzzfjks/SGap
LnS24IQtAxMCudmmVHgmCv0+j74S6wvtSnBAgC28fOmnn+3W1psX4sIg1BtnZo25Rri4TqHQXOpD
jpij4PkeJYc7ouU3ZQ65BxOyRl6TRdZOA67q+jDX1g9Itv+szn8/i5DdqkjyGhQX4ZAbX/KxfWkl
isfXbaxOJXjKoSePGtBF1ruAGmCao1MlpJAVzKLeS3PuadNr3jy09LGteTAOb9dNrnl5iISAmgYN
3pe9Sb2ddrZKLHjg4pZmB1adhPiLi+TMxDIrppq6R6Ow7oQx5z/d1niqdHfyksjeKOCsuXlEN6gd
44BB0nb++9kKWXlKZQZ0d9in8s205KnooLVom+xfgwNOF0mqH65P3upOhOgCwiq4JqRN31uUSGJg
+3fI99nRgL7yZgzcyEl3ZsJzX28afRcj8ApGGqmNOV0bK6qrSJ3O2hbWsg8vEioayUCTh2g6VcQf
kqCxDlV2ssVGgL+27dFqjtQpxnfZITV1jQ5dwCp5II7fm7fU+jg+DAHGTI6G5guoqSwOc+FYdSXG
NHmg5a0mApdtHKmVewrEeBBgAOXSnFJahL6gXzDjDrmAsOuGQ9zp3mBYuwLKbFvcsquG4NiRcTBt
ZLMXe2F+bBqq61kYSQiVG/ykD9MJQEuxVWldWRE0KSBcQrsa8KvLGUstRfVSb6yw5cyTjeeOW43/
809dOFiUDW08WAhge+D9e7+tK0B0+4kTK6RWHyoz+9Jr1ZdGfJgzCFwM8Kgo4czykxdpjYFmbTOB
5CLk/e2M2s4/7rHnwAT0GGQGpy9xpqkycuDSUyvsTKjsHsrm6cOn/933F1uXx5kk1oTv6/2u/J7X
2a6u+M5xKtCYt55Tf/wk2qCvBiZmVtK+UMpoCMsmsGXTkKIiirf9hi+7VOTCcqCWhj4bYPYuY3EN
OkVSxj0NjSnX74docl+dQtReQ1V3E5dwMXbPqjunwJPAzAsdRV/DPZTIzh4EWrM9M7a0nXLZcOf2
m9R2a1sSmRw056ANaCYKeb8lAepT+mQ3NIROwRPCtKMVl2Vga9EWs8qKY0W5ee6hhUtCn/PiGOdC
5zJiBQ3NrPNgxLPQGFrhCWSkEBHgwfUttOY0wKWLo4yCG2B8C+80CXeU+ZjTkGghtHcCE3SrDn2e
yF9sVQv1EMC1UFC8UA13nKKmcaKskLhPiZ17RP806c8ZvSu123YrIFxbKySDsFdBIHvZIy6TrGTK
FVZoxX0HDTzwIFhpywKm7L9oRkY+7I+pRYLBiUDyBt59uJDhicpHl21FZKvbATR6v6vAlzEFkn2d
01c4dD0EEnfUGVNISuvjidsQQ+o66NXNXSEbR3HVKMS18GAFa9tF5xbLResMSCWFSDkGkYh3GcJ4
6txBtibhb9d34EoIg3wlAncwVuBSofMOPQ+akBwtstqxwoIUv2gi/cIuTl1lfKVO82Psiy+RAhPL
dZtrGwTvYhAugoMT1ufxn9mEavLYuzl2IziwfZWHBjmadrFxtNauyVlDGNsdzyJgSd4bKaIccuPK
ouA/vZegQ2NyA1S1OgoKplUgOxCALbF1LdqEzCG2aShJoJd7Rbx0S71i5T2Aet4fEwuvx420siGq
RsNWQwtarnlaagdd/auz77sCSMX44A4v19fmt97o8vKfT9RcgkMQsORKgvp53eYurgEgc5rP09Al
N2mSsQM1FA0siQI6Y2i6mPik+1PH6tvKaev7qhyJn2T8X2nLIczA5MySfQngNx7qkX2QfQ3+jpxA
BRnsEWBgv/6j1w4MjiLymy7uhotyD7U6s7L7+TcPOw0vQPMIxdkEpcotbOPqpkJm6HddybgIWWjH
C6CH4a9jBbHIHJUkytgWGHB1NLNgBco9eOwtAzyil0SzVUvDSf82Engd2/U69ZNUQNEbf0EaaKMV
CQErhN9mjZn3x4QI5DD1fqKhPn127BPU568vzdqMASiAVwr6zUBUtjjrtUjyWCMIkjSZPldZfy/0
rW6ZtUv03MQiXE0SsHlqdUTDrCKT53YaVETgLBHC7uIuD66PZy2Xjo4GsOuDtNxET8tiwkxTE5DF
Ajw4rmPml6MITK25TXix61vzuybMT2mudqRIv7ZT8XGEDjhEdNwJYPIErm8xUjnlmtFXOmyXTRVU
1VDvANOAH6VGv7fEqDYuhzUXh3QpVFPQ7gJnvVg8adGmEXKyUY43vDY2D/1I0MkxHK7P6doewaFy
f2fuwSU9//3sPkjLwjRqVtshU2GkfRIPf/F5tMDOiXpIdS0bJQZl2okAA2FIx4MKii1677WOBUDE
/nx/MUvGVNsZ5fi+yC1hebTieaimkX12uAH5cEAVzIPS9Lb0LZ2+1JHO8czNI6+3E81Xei4OguTJ
3s6AFsjQrhtQve9eWFXxB9RMUKmpiuFUjqV7jBVyhyakf19LkWzhTeafuXT8KIEZc/IJu2xZBYuh
/RPDqBO2bu5nk+lV4kGCvXJw4huKBrzri7J2aGfZQjxmAP66hF4SroO6cgTSoDxS9+t4m4oHYh6v
G1nZvygI4TmO5Bbus2VGCGSMhiEJygu5eBJF75EOy7MFm9sysjiUepy1neB4FJEkP9DpMHYoY7gb
I1k5IkBXY/MiKkSBcoliy1nhkFqihOjq3TNkCwJLJFuyJRs2lnm6KEaveDWhWjcU0VPcjHdONj1f
X5CVVccwAACYse4gQlrMFUutuKUV5kokz6T42kCCuPiabjx2VscBBulZwAKR2TIrp7Gq5SD6wDg6
j0AnaYNqae3zeIfitQygDPCZiwsgRl1ucrqKhePgFWNQso24ciXoAxXRn+8v3jTKKHuJzAULO1nu
Czu/7er+cSjyoDPRmOJMP9Df8IqW1A2z89Qvjz+2Ft6+eEyDrWT+WWdOmMQ1cdNEOWHd7/Ii0E/5
i6a8vvajaCP8X9kEiDT+s7TcZ0BIOokhaid0lfaQROwpsuQxBi0BJ1uAsi1Ti7WyzUhLslyibT8v
wd1oBZMjvXRCYn38eX1nr+yKd4NarJpRQNen5PCeoxWkEkLGG3HU6kjwmkY8iHf1RTV2LDqFTnq4
spZbNwrUn7q9axvr0xBrf7MRzizNv+RsIwzoytaH2WnWzY+iMLzOfXPoEIDBzDPrf/hWdWB14s7M
LW5PJ0rKtKCA/AlGPGHPD4YN37nioCGd+WfqFk7H0qN8dEc4nTI7jmxP+m9iKwbYGsTi8MR85BWe
OLhoeqhf/6R0I0LaGMISmo0bobOTBJMk3efB+q6n1LPFFoxtrTfufKKWMJFcVU5Vj2DVMOsBjzf5
TOn0wp3qriuNJ4h5P1FH/Ssj7WBa6Y6CxbAkW7Ii6wOdaxrgRLxkSBN9DIk7MtgAILr3XNmH2I1f
Za9vnKYtM/N6nu3xOEtMivZZYEWgW5K55I0aLoq+ZOMorZqhyLvNwAPzgnfYcAdJHK21wzT+Vqbf
ZfxLpBtZ4VW/ABzJDDUwXBRQ3o+EJ3bBkg5Ix0T7ZIF3n1logONfiPhy3b+tYRqQdf5jaHGKMtk2
PbSS7DAaq0DVg+84kV93n5WWemT8FucPTWt7dVmcxg/rc+CuRbygIzuFmhfKbe/HyBIja2UKcGIR
fZryU0p9vsXeunqAz0wsNgTUYVlaNjBRV57VHRL18aABQ0A6ecY8YmMvLiJTgJg7jhGTpJH9Knn3
jZhb9NPrK4SYZLYyS6cspsmqE2mYgrAw1l/jGFp6mlSNXxcgTWNpDToP6K3a4+e81E7d1OwHsCVc
3yOrexEBN8Y3hxFLEQhBUjwvLG6HrfKUFbAXAcBBuRE9rIRHeJz8MbKYyUjqha1RGOkhcoKu2U7+
bDRafCsbu3/UXL39UUxxv+Nj3QD3H00bT/DVMgn800w0AAWECyCKACCL8FzaoTGwm6TMDugwCRq0
8Rmk+oK25sOYjG8y5v+YQ30C1ckDF92Nk3dgz+5u8nZLIXjt1YbmNXTJARcz99u+Pxt9H09tV0Ys
nLQ29njSdHdxmeahzuvxsU5ceoiJ3ErqrBoFFmdW+4BnXGJZNLDx6oOeAdAoblLzFjqxKLRTepzE
xtW9ttjwaTNnIsBhF/3LIMUuBH4ECwnCK+j2SjR70dbjRfc4dZO+G0m5j432mAx/0TSHhARay9DA
j/bsZYE9dp1Ur6YYN0TxvaFvgBAzQMmZexy3Au8113NuaRE58ilSTI0aA3r8YEZgYAmun8o1CiYM
BcBWXBBo219G9nokpkm0BgttIXPp5aAdC4yxAh9BWssfU6K+4s7PPKL0etcnuriREK24661aPrR9
150anoxHlZrSH7WR7ZRgD9d/4do1efYDlw8ClnCNkRarPJr8pimRJylqT7K/cMHnVhaOI8mMTANV
CQr0OWrBgbmVtl0dBS55eHi0PUJ05/1JFDXVo8TEZQ/dr+81jW4iVr5EkJO6PllrZw8eHrh2FzIv
FzpSAkhJpjFESC5I//NagphovK9Y9GYU/YtZya0+yNXteWZvsT3txrUabUDHSTzpQZSX95H6CxiN
jcEgOQxNi0uCTLyyG4J6BAMGyedRUKt9z3ZZ6ZHq1tx6R62u0pmtxeumA+HeaBXwlzJzPFb+YIby
yVa4vnYRQgMCRw0ZdaTXF1uNZg564VMkNDV5KqPEG4rqqLjmmd1Wk8PqcIAqxNwhm3bBOp9PTT/m
Vg+EtTm8yREV5Ml+QjR6uL7pNswsb3aoGvFBVTBj0DFUND0i178z2VaQubrXQAj2G0oIos/572dh
eVpkQ5WCXzw0ouHfWJR3RNCNNq3V43NmYh7pmQnVFGgTVbMJJIcs38l2mnZXDb7cKrmv7AEsPiru
AFPg/nIXcHSowA49SmMsZBw6s1j7eo+SsaLP11dmZTwwM6P6Ga7HCxR6aoDDupaQecx7/YTsAfXA
8fbJGNu9mTRHc5IbILu122Te1NDOBAcSZE6WE5hkeqs55exGySMl32TyFt8xMQXKZsljpMfJTSMS
dFu5LYiIcyPM82wfMQ7WPyr0H22m5yd0OW0lL1d2KGq82DNIJmPClx3hpGqVhGA2IgV2q0WvgwZx
C1QA/2Ky0d0zw3dnso6Fi0+4CdWTBpznBnrj5naaw6SL56mwv2IVbizUHa/bWwl/ILH8f/YuuJCk
csqJSzjGOEMIGTjtrHvmc9sfwViTdn41na4bXDmAeF+B2R0tPUBeLZFfOZLoaWMPiEXswKy94vF/
+/xi/oYmswtdx+et9mW40e2/+TwKF5A1AfgExf/3Z9spyq7SNXw+t2/d8v5v+vyQt/zz/fksnvmO
HuHSWEf4vjgRY6/S/fXZWVttdN8D8DEXf0HR9v7zo7I0jqDWCmuRN17NnCCd6lc0Oe6KvtsVUKUz
nMwCk85WZLTmqs4NL9yu20O0bCAjMCAQvOmz1u8s6FOSt96JgutDXNtfAK4ASQpYHrm4rrKipwzg
Fgs3/VeuP7gb19TG55fXVK/yoicKn+d6BtAW8/SPo1Xx1poTvXB8cO2LJWI1abqx7c2Q2pXj10CW
HiyIPm1YWVsP+Ne5C3ommVvmO5okxstDamZI8oOY9r06kvqIQuD1tVi1Atg+oNmzdPRyLIbT9obo
ShJKJAYG0z45OYH0tlYHKGZtuec5O7SoLiBxjbYU3ITmfL+/39scgOgBzewkrEczRmNADykZ+5tq
y1co1ZueYG7sVXg4Xx/i2olCZRbMxyAKnlVq31vNMxoDZTqYQJ7LWwWYpiPRMWDyH1BI7v02LV9M
F5n6VrhbFDxrOxFgu7kZzQYEZHlLovEsAyVJbIZ6235Jcvc2m/KNm3jtxkNCDsLfs7w40NPvB1ek
gxKJk5hhUR+hruRFWtAmr9cncG3ZZqgpSucucFrLpyN4awALcEtgnGJkFTyjz99yF5RypGDFLwLl
rKMAuWcQlRBPuW55dXS4yrFfcO9dlG7BAWeZUscZMOqh+y6davjqSCYCSfotZd5VU79xVqhHg3l5
cSuJiY3E1hQNo6z8lDr5MTOSm6jkG5na1S3xx8wyh48C/lDJpIKZ/KAKP5Mbwcn6MLAP0IvjAo62
OGIGt+tyYPj+VH1S400b/XCM579YFGi54p2GpgOAhd9vOUcr0rpEbTXsyuqrRfujm0b/qNb538z8
huCc3bMT6lxRXzET97ipgpIk7n7EjY+kRcI2ngOrk/ZnRL9zqmemEqa3U1I4ZijRAmslSDGlns02
PO0880vnB7Tc/03b77rLmZEa6etUH2Mgq1OmiIcXqHbM7ZLuxrrNfD0HjKc3N5FXa0NDjg7PQrRm
Q6pl4R8mSBfM8HQa6vlOo8ck/sSzjZTKqglAkWABFzowUe/3g2zHlA65DvjyJF76SN2bIt9ZEAX7
+LYD8P0/M/NNdjZ/zIjzxCpNGo5arr5kKU0DK8+1134y2i1T89N8uVbo50UGBy4V/QmLp/tg6Llp
JrEVQkqUel1Ku33N09pXtiVaL415eZdP47gvC1UGTh0xX0pt8GtoZOJgj8A7Z012bCDPuRtiw2q9
Hpq5h7odSp+Uen3jQKzN46zpvclu0xtWqgeO1uzPOq8yaAJZ0TFGt9FeB3NoMJYttM/RTjIyA+69
Ym8sdfoYxetGf0QsIjy371u/T0j8r5YTAFBL/bul6doLHotkpyVjfVePA+Jg1A/Rnk/RI4zcuQFR
Rd18sqLY8HiapAEtuuZUWWW617toK1+14vaA28eMoi4BYNHyTa9lJM5iGwBAaezGACTn1/fGShSD
z6NrAVRcFK5v4ZIq0MUDezdYoarv9OShLG/r6pjmWy3Eq6NA4AJZX6RzLp7ZmVRg5YpNKxSmDx0i
qW+89OaTsth20AqekcSI/QG8XWzxTtU8U31thbm8t5vnCR3y6ceD4znJBpzaXJoBN+f7U6QalJ0g
cwUT9Incdfzj4QgIRICHcZH/vOx5HmOZkyHKrbBJfqre8kGVHRjTxhhWVhuOFE0MwEBiqpZhVanS
oaYN4Piu7gamCQovrUIzLagtMvcvrtNzU4sVSeKEKrdPrDB2wVPyqUL+YovBee1eQCoXwETQMqCp
ebF3BXcnLmzc2GXX3M2ZaVlGMUTorM9F59B9YW1xT67s4lm5DfVBHdRBF5QoLW3iutWoGQIy98O2
xz1AZA/Xz+PKRn5nYjFtbhpHXSdMRKWGEYyG9egOxnEGMF43sxaYzkzsDriiIBF5cbmV2aAVrW2C
hTj/2hjyZqqmA8spcP6JDBrw83ki20L8r04fXCdyrdSdGQzfn6BJi0nWpXhOsPwRgjBWuzF3K993
UcT7zTGPF8uylgdpXytrmTTDkaHZ0km9Kko3dvXKAcKjZC4PQyrKxaX6fgjlELVaOSDeYY77FpNG
f2rNXO5yqdEd7Q228ZJdHREKpcBA4O13oeTXN3U3tB3atmyT7yJiBarbcDurAzqzMP+Cs9ig18Tk
9gIW2iR6LCz32GrJbdVOvt0WWxH26mgg2gEqGjyZ0X3+3parle00R96h3XnK1naRZeyvb+uV04Ow
4j8LyzcCVPWQgiF49Yw8+hEzoImHXn5zBni5vzCErm/guhHMX7TdQuSrr0QUmWHfyH+1yEg8ZzIT
LyfVlqV5UpY3G1z1f5YWCyTRyjqRETtOe2n4jn6dhRNsv+UBmKin8eOAG1AkzbIJqIajcDt73LPd
AElstOVMiLRp3Xy1CrkTmgBo3dm4re21nTDr6ADMAd36C0YRSqaqSVlPwmbQhTfqOfDLNLd2OlTl
n8a2Nv2ibHXPrSfz0Uzr9oulD6NnIt5vPFbxwYuYrZAjbzTnTuNZeuTprHgCLag9sZrhRTgDAy9w
7dyZsqpPzNHKL+DRzHwjjuQTFi+7zSc4WApaan80VXJsugg0MNGY53t0Y/ZH1TdgnOWSf7IlqH3s
hLJjXjXVZxBJiVs3jpJgzI5T054q9Hg6ceCIAIwDhxjydwPE/TR/iKOgYM4tjxX9hMAQie5cVoEO
ep3HBCqXfqnp1a3hdNaDVTvxL8TCzs5yeb2veD/tuepHcJq31lfZI/htmUp9hFf2r7G0U88tOfGI
bLWA0nrYmZEj9gBOp49Dapo3bkSqoOn0aWPd1pyFZc+oBaQfdUbnW+Vse1A1cYXmJTRMANb+qOKg
4Lvg+sFaNYFOBsdAIhe8WPPfz0zUUZVQaHpZIYt2NiQ+U1wUOX/r5I/rdtaOFchE/rOz2Om2rOIE
nRlWmPDnRO6Segc5xoz3fjpA/1U2KBZs5fDWnNO5ycXsAYJhliVIEEK33wOAyKZ9vCUsuj57jo6e
WBAcIqv1fvaUhazW4HYIInU8e1KF1HdiHqeev2p0i/z5Yjh4s6KnBeQDoAVA0Lq4CtFXCm5D6krk
oqugcxsfpNYgo9vK6l8EebMZgGTQ1wJPe3FpdGgndmiWorOFSS9rPzugOnBvqtH26Rab0sXswdQs
IQ9RNFToLuCGNotMcJ8IFcLdxoC+Z6ci0TzeQQZFbMV582K/c+uzrd8kQyj+Xob7eO8lMlUFhmVh
uwV9votzz1T7Dm1k6Qbm6sLb/rblYLPPlYOLfPjIuOponKnQaZ51VXiWub9+mNbWCMWu/wws7qgp
wZ07RVyFQ60FTndr8Feq7y2AXc3D/2Zp3pRn7kFFEbQldUyb9ZT1gez8uNxH7Wna4llcHZE1p+nw
LkbTyGJzq6gb83hMVBiblfCaXj+mIgpYXIQTJbczYdn1ca1uPRveYWZRh7zGwp7GEqGXHcaVmG+F
/mbopde0P4347bqZi12Hugs6YJCWmbvfLjqjFYT9iKWkCCfDubMBTscVgTzXE6TCDonQbsG9vJG7
A0HYcqfPuqNzRQ6lZTR+LumGALgZJ4nxhYQPxt6omOGXtUmP4NNDIreL2U4TRewnbVScotEW6Ams
ym9OHnW3Pe95oCFovMGFme5pHk9BR1PmFxmtfdMVfE+msfErvcNf3Q6phcIOaC2+ZXHfQCmJaYDD
Ox3SNJoZ6Kg+P3XSjnf1BHCjE1X9rqO9unHQXebbkUa8dhiNw8g6htAiKe7GSdN2JE3b+4bn9qvQ
hbbjeF6OTYNuXWx0me1rQ/i106Db66kc7ow+e6xK+/Qt2U0JOzm28sWjdtJE/8A0cko7IsBuY087
OXVIKxm69Ow+z/2WWLmf6lJ4E9wI4ID4vcMQ8yCFgprvCGSyBgj6eFyOukeIMPwkLyEaqjnmgY/5
6HdT/2xqWhNoymRB7tZyD4XRFiOKiQ/eS8tXeJEdCI+/ZMXE9qk2OX7Z1E4AKjWQ4Rrxv3Yj0KYw
FmKnlU3hydzUfGjTR0ilRNVe61CyJwP+AEUyHtQJlJJGszI9CYkgb0DT/bHU3X/LlIE9Mx/p3hxk
5NUOTU49B/CwiqGUYmYm8VTUIhMojBFtzaLa63QEGzJJwcJjJamvd11y0BTUx5wCeEgJQnUP2syj
z1lJ/IyBD6bAT36xbCu5aXN0plet2+4R9mifQciLrq7Imb7pegqCRC1lwwEipdUORfPu1gXCF0eL
mR7nEz2C4bDe6bgGwDcjeBrWynwbB0t/dRqrOSmOYCDp8QgaDHMLmEAv/AtalAy4fTxX51r1spFr
ioSMOqMrQnAT3lmD8pCkf5Dda22xO8DWPF5qD5KZtza/lzaKmPmhiZrHUR10fQpIL3Z5ano549gB
0ae8cgNegwoACfgiQWZUpt40ZkHPYyiY654zvLb5P72hez0d/AnupYAqdLxr0U6uGZ/i7D7uLTg4
4dHoS6y6XaQ+kwStfvUhRZJUUuvRGOrjdVe0OgNzZh0IDXMWRX7vyYtRpNXEhyKs5T9m0/h5V+yi
6Wec3GvlFgHwRagyz/aZrcX9ZDfoOTPsvgjj9o7gXYFe+3T8cMlyYWRxNSUajbgoYaS2vtniqbZf
r0/YxS2++P58hZxdfXpjpHBz+H6eKK9Nf7hbd96WgXnFzgww8LNFpMeKJHBKkyfb4PoALu64xQDm
i+Ls+xZFOdnuMIChQpDwWALhXn2prY19tbXWixBYFKjhtSNOVmvPKpMSsrZ6UGs/r49lw8qyxCaL
qWe5hrFkyq/VY6e+RnQjatuYrmVpzWysntkTTKhfhuNl5Z3WBsTZXx/HlpHFKXTsrETfO9ZcRF5q
7o30s6h8pv+Ps7UspYFHKnH7tph1Yizu09IDfOD6QC77Ct7vLmOx7srNWyvhehHySqdgfNEKFJUE
KB+kY+4cVgOuaJPBy20d3dmDZuEhjsu3LEDXV9T1DwXNPyNxXtzB3nIMs+V3of78y4AwhYI9cC8I
kt/v+8IYXUFZjYXM7ee4QvK43w30FfEFymO+C9Fls/9oHue3SWAOHKRxkBBbhJNjO0lSg8d6fkW3
ZA8pAPHvxnzPa7YYFXLghq1DGhuCuMve8E4ppyEDy0J7VCenuSXxvo/v0jL1C8Bby2JfVy9W9dzz
u7y9ZUO7UTpdc1ZAw4CQbm6pcpYcOKXTF0NXkxzUgSGUp7wOkMnrI9yysFi2NhuSCE0SOUpWQTX5
jfofv7/YsIjzIlqM+L7Ou2AC0bhRHq6PYO1wn83Rb6qaM4c7OGUjGlPPw5jcJC4CLyippLoZlGaz
4drX3OG5pcV+AyipG0yoGqKLbtqVYH+lFlqXSL8xZesDQsoBBH5oHV/yaXDdUVbHzDxs673qHmLr
yCNgnzZcyaqV34j9WfHvIsevt3mTabEtQg4wAyl/VMNjqf/Tjo/XV2d1f7EZ5I4Dal3IOI920TcZ
COjD6UXjfrfVY7T6eTgAvPYAuaN0/vvZ4tMo/n/Mfddy3Ei27a909PPNHnhz4sw8wJQjq+gpii8I
UhQTLg2QSLivvwvsPiOqxMO6PU83oqNDUpGVQJqd26y9llKzLzFX9KbkBxiME4vx0Zq/d2GP3AUD
5Y42zDq4C+F6CIDFSI32xAb+cAho+gGfjZTjLwkZcG1YGc9NfjnkcSBiMkbC+A927iLyBgcUHX+/
UE0zRwbSD+Eu0Owwsytpf22tvwtcWozxuyGODMnYGROp+sXXL5IKsOdTWm8fzhJ2KgqhYFH9Jb3D
xJxrJ6T8UoJKaYD+hBN2MCan0pcfbSiwtCzGFqysv7Rgdo2jK5+U/LII8lSOW9vjJw7eW5X+6E5B
2e7HENbPe1ZpittTF/wSuTcvUa03bQPlOFFrdTrJBwSG9sTvBo7z0s1y2FfeyDbuNKjEKluUYKYy
iGYzf/QrHkazi/RQo3IjljWt47kw0YDVjEWKfISX+oOGNnSQTWBlREccGjQQOJr+qaamU5O23KLv
TiEYZp0Co/NL0WJt1IVWfxeAtWyuN2ITBK4+gH4/D+BD0nes/IBdlu5TN6EGIraGdUqy+eO3WNhT
3gY59nZ7MHaobMYgs1mZkUdMiOc4/YnV/3iQhdsEuF0cxCN7wlsNf0LkHBnRProwgPD53N4uv//r
5vrx/UfHsMyyrpQKPhGiY8rXY7DKkkHvzK+fD3PqNY4WxLCzQWiK19DsOSvP3fD18+//lWXgbcX/
/R6B8fOK80oMzaQIu6wycVawLKmcOZ3t8po1ZuKOdepn1q7KDD+25jHNPeTBHJF+/hAfmpw3Hpq3
tTr2L31bdzqTGXwjCEXlZTRld4N7ik/hw5l846FBlRWNsstDvDs7GYUC+eRxfulmyO4hEWG7p4qr
H77HuyEWV+DdEE5dWTDNLb80kNwaRx1l/g427sTOOzXK0c72yxwKYD1eJBzAhcpZDFwwCoWrz9fk
1HQd7W+LTm5m5RLTNSdwXIa/jXdf9t27uTra2CFKtihRCn7Jxy9VWCN1ugvFbXUKMv2R9/VumOMe
BB4wWHbUXEGCmB9GYUUzLSPHeh7t/yCCeD/Qkc+KegZpBgfv09oZVqM4b2by7fMlObHw7tF9VmSA
EimJd2lNaKlVcFfbImFlcAIl8vEwPwLMo0uGYRhmDQgwTbGfZxrV1q1ZXH3+Kh8vy48xlt337qR4
FRSWs7nhEEz0orLbEwLBkXoC6CU/cVo+3sc/Rlre9t1IRedRSKjhbbL5a2mQL93895m63rbyjyGO
jj31w3YiGkOICVxGpJXXnfA3n0/Yx4vyIwQ/WntqzIWaTBx6BSTrS96uuvHEhfnRkljIHwOjDAGC
X4q9GR+pqCxs4MpcZ6jIW8Uh5CkF6OXzN/l4HJCBQSc2ROnoyHzJcKAh+NPwJqiaaM3izusjMZ3L
4gQW6aOVB5Puvwc6smCNQzrtSg8WzDhvfRXz6RRz7qkRjmzYOCERMQiMAIltAErqU3itjxb93Rsc
R9xZawwWt/D9nf/NsL7YzVnbn9hXyyQcuzHvhzgyW1ZhMoliFI6HWC1SKFYTnivYe9BQI8qMG/3y
+ep/OGUmwgoIhwGhHhydlRm1i95Hbe6y77+42osc/vj5AB/5ZfAsAUMEMBhEmUfbC6oPpGAhE0A8
tpFw133+lPdVosNnLk65FB9OHmq6FkAsSB15R5ZyGNABWLoIKC3/rAQJYBGRJ7q2nyzrP9nK7wZa
ZvWdEYMUuhxKCwOBzR7+0Tinn0/ahy/iAb2ygAjQJHVkJFGdaeZQeOB+tkWS2RSy15ecP0+gwCTD
huT3nw/34SZYmhTQVQdSd/94ODeoTMFD5HdQ76N3fn1ik324B959/9Emq5gHzA8opy9rVK5IDBdp
DFdVcyGrE/O2POgvp+fdQEebzUHvYV24eBFRTJGg1wbhkchPZO5PDbIs3rvFB40PuuJ8DNJO7V3f
qwOQqbFpngqYFmP1y7v46CxDJxGysL/4x+iHMBsoCVzWU7mqUGYVL8bMVgu5XQ4KUuXydKr+Nvkg
rk4E6P8e9Gilcq9sW+jhIbMM7fqJJRNNpM0T11bJ51vuw0lEp/xCR+382nvYhmGf9csO78yDq1AU
XBf6xCFdnvWXCQyRMAEI0UVC42gzjE4nOmmYDNztQBSG520DyiN2EQS3n7/Kh6fn3ThH+yH0SnhK
YmKXksRfKnlioj7+dnQXgjMKR/MY9WzQKdMB1fj2xjwfnemWBNMJV/nDtVgaGP8a4mjRh8KfzSbv
EP8/WPmN252DL+HzKTo1wtFSGP0EfkSJESp6hR6IXp8H2Yk03MdD4C1AkGyj+H5k+7VfFo4gPbvs
w2ejvB/6ddF9+fwtPl6KH0Msn787+PXARAaGaXY5mLuKPcn+RLLnoxMPZJ9jeAt3DcpJP38/AbmQ
F1D4rWhg2noQOpzmMAnN+8l9FcMdSNdc/Z9Efe+HPJo1pJBJV0JaAxR8zbnZtAkDSGQMzF07lnef
z95HCwRvFlAhnMdf+0ipMLve92c4ZwWgJc2TrewINc/PB/loiUDzhRYhEL580IJpK/QVC0xhkIkr
Q3pbGkDg/D8YY5HNDdylffnYo/Go1lWdNfUlSKHm9Um03UevgBaUpR0cxYlfulA61kPIHNX6Sze8
dfXF3+bnhYVf0OboRFpUpY5di54Ffa85zomqIzZG6C7/+7Pz/vuPjAkZZV3WFNbQrVcBjwAX+nvf
D0Ek9E+h0BqiKR/9VEeHBF6kqXJv6PY5gTBs8Cz6PP18hON743iEozNhl+MQmHLs9tWwMeTBC+/a
88pdfz6IebzMGAXBFlw7LAIoWY4pD0cSTqE9FN2+GcwLS9LVlNFb0+brunpi9CbIy8saOknwqneE
3Lv2V8C98kizKj7xIMuEvb8mlwcBQQ7KCyBBc35hrKnRs2yOkA7eZ014xYzwqeOZjirIdke6KtcQ
k92OIK9jJV37jfFs51UeubN3qrvn2Pi9PQZK2WAGw/PAhP9s/AIVNoDw4DFMwKZDP1z3yoFs2zTc
jQvNulOh7B+4LI/sGXD8z+fAXaKqn+cA3ZcLSQBw6WgN/4XOzs5qqMnpdj8Dq7zOes12vuJ70H1P
sV9ka+KRe0lFsAfDyS4r3cfW7r87tH0xR33XUyCaijADB2zBosyCPFRmdu2qRX02zabhupamldTm
wIHUm5O2IFuo1UaQvFwJf97Z4XzAdRb7KktqXaBOMfK19rrlD13kTOFZM0MtspD+d6hInLu9WSa6
CMs4oMVqlu66ANCyr1B6Ug1dGaWxDS1cFYa+YZafx8Svn8EBWJ2Ysl+3L5wReFaA0HroJzluzgt1
NtvBXLd7dc/ozqZ/Ihz+8W38L/pdXP459+pf/42/fxNyaguad0d//dfjd94W/L+X3/n3z/z8G//a
F99aocRrd/xTP/0SvvivgZOn7umnv6S8K7rpSn9vp+vvStfd2wB4xOUn/18//O3727fcTvL7P3//
JjTvlm+jEGb4/a+Pti///H1hHPjH+6//67PDE8OvAcbIvxfHP//9SXX//B20TX/Yi9oJNEIQoqGo
/Ptvw/c/P3H+AP8j4BlAGQI9H8D35KLt8n/+7v5hvHEQ4J9h60GEh4+U0MtH+B0D/O8hZNJt6KEu
PuX/PNdPK/NjpX7jcDBBNN0pPM1yMn8cHnAnQqDLgvYhGk8haYXGuZ9P7iyJkTtwi7ZzMXrQObsj
bTWlFAmsyAun+8EJWBSW51W/lQaDBqPui808y8MUlidyDT9b7r+eBH2PgBwC6I/3/vlJtAKbeZYV
bCurAWDjOEPWzCm+uqE8VZT98KUxh2hisdAwg6n+eSg0JNtGzjTbQgDyS+7w1Bqt8zHz7I3d5uZK
ZhnuVjrUB2LSFtVJMaVeC0DzbFnFxtQqPHFp/Slge7QMsN7oObABOoBKxdHFWJjK7RD7kk3XkGQo
pua6zDboBeM3Pav6tMrnMygKlkmLVE0Vw4FynUQAYHQWekOzNp2CnU1jM8A3U/Q6zN0nqqaYNdu+
BjWbUitVADkaghyms9BKJbxcvSBj7HhJAG2/SE7nTrcGQKrb6MbK0JPPkoZ4X/TMvHRmXeLCphbE
T3J9p1XrRw0n4yGrGbA3wto75TacSPFqWmDRc5xAP1sWjzqjPGh09q/ARm0lms7n4FX92jTZV8HK
Wz2e5eGBGjZLy1JuSVDezByXk0Uh6gtWz4PoNShmu+xZzOhC6+v+xjTH7gxhAnolWIjvn0D7mTdt
uZ+8HFQTPYh98lk2iZG303MOXlDwUvup20Ov0AWMeXaQFyUN20PQb8/Rth8FeZ9MYHQeUJxJ+gG8
Y4Y9RMr39h5wE2IOUyj8WAf4NKlZ1hpwJnk32LmTulM71eAqM4a4BF9sHjMLUGxfKZFwplBHGvI2
dfMxiLkOszO/5U0EOwA2aRlC35mJxouDvjZWfT0/lhl1VdSDGGQzDAQcWMNgRaGldlwb05XozC/C
Em6sW2PXgqR6T9r5ReBlD34mRUrz8MVv6RQRF3q6vAHL1QjoV1RO5rhmvBDrED2CO6/OnaTJBI+D
ltCE0SqI84KB4SFsrK0Q/YYJu71QdS+Thov1yLtvZSgPNsPBmN27aTZ33HC2tlVUKRrxHsEMeN/m
3QMl0okVWCNQ4ffU1vCGYsPZYMfUaHQiiDbP5rruQQmDdUXlwNgsHYWRO7IZuMnCiKs2aPbgleBx
ptUthPz8qHZJfp5Zc3ktbGrddbUZPoOKh1yGjA0A1nfzFCkyBDvfafNvAMaqi3LU/t6QLm0h4WXY
j4qW4RmErOod/rDArDM/3+YE275Eq/MX6H1l1zZXWR4Pwp2e+aSsg10a+UVotG6SQWbwuqiNqgKO
G5Dn2K8gLhj2+ehGdafLCEq/5p5L230O2ZRzQC4svq257CHDTsZtiF6HdefWcteZKtiCMUNFAyXD
deeomSXoqGo2syqqJ15O82tT0WwzSJ6IyebfLLDZAiLvtE+uBjahD+mwBY+Ldz2MdNgz5cx7sPfW
l6wi/V6j64JGA5HiDEEpks3SF+tp7gI7li1kKg7B1HYb9CVMdxIst5edzvu9W07GDczbt0p5DfQS
fTZ8ry1772me38zSJA0YQbidzObG7FUKsu1wbB2wPLqy+9a4gFt1Wj5xo3tyR3lB4DidBejS60m2
LhvSocOgL7rY0c7WVY+LptgcKzuVYa6jmY33FXOyTWvq8Ys/mruut/zLmX/xlp+XaLyItaYxqc8Q
iTBYJnVnm8O80+hzHesxZcTZm8R9cCiBzzQVLmjZHSBDrH5oksB5nPzJWEPV8wVTYsMjm6CWTXVa
O11MZLCZBgvtDUOV8Ao+njUyLOeub8aVYtHMu4usnzc2XLQ+BNTWwJ4UM8oq5DYz5BkIy9ABiiTU
mSmgvvZcZ52OOzNEx0yRmOPKDJHxL0prF/hsN1fmF2knhc0jBoJ8n+RxNvRbcA4ngtpnxTivpOuc
DbmfzGKFPuimP/OmKV58Vs+qQGZudYlV+GAT/KYHDrm3qlvPDblFW1pkmqvB2lTAgds1Hq/Xe8sn
F2W5AzQnoaWftHmLhoOnPDBSofMNNXi+sTzpbVRjAmlox+XYsdjh3NrmahG8000dNRAqsfVmtm/g
I6EUTiLVv5KK5OnkyZgi/0ZgYXtDn9EAxCxOHWdFdgnJm7XbinANrchV7udJjxxx48GSdwxPwtEQ
RLmMCwR6JRKfNRKgpi2jBiVK0jqAPF5RdEWENhhUvOWmmed1Pd36MGi6vCilc1YbOHP9bZ0Xz3bw
3RPEi+rGqdeyL2SS5eWhHfckm27IiI5KLyR17JvkMrdUMss52KPrLUKbTRmJjH1XTPFYel4YuYN9
aLl5BgNyIiRD0v1XlwoRrrugykCJj2Tyz94FwJF577qi2hYALfSigOtED4OT1UkD0yFb957zrI1d
QVJwX8rcsdLOCR6sSeVrNq7hMaI9yAvTEDixbTes666YUsZ4dcjFOKPIYyWSNomZTSIZDCKuTYSH
l5o3ClbReXbL/KKZ+zwSpfmQgUUp6QwAzixzk+f9XTU7zUp56q4kQREjm4AzlbeQgHUDLEORfQXg
r7/yhjpywRUYl+bcJKMVHLJystLBzsR92zlA6eief7UUOUy6FLvJzm+NSbcrt+y/kN6J0eGzq4rC
jVvLujHRI49QmOZ7MYb7cHTWijHAOfIpYtQdInOsdqYmq8Acgk0J4d1IjriZ0JQ0xQoeB+4u9DkJ
BiVilpk32CtnDuXVxVC5aWt3wWpaXt2fG8iTQRapdvlq6MProdEqakyUEhtVwyZAXayFKQKHwteu
JucFuILyEDkzF77KOIWH1h7ToJB3xsAecj14aDJtImqshfrmWQNB7aPIABKoxFYLKRNqKLkZVbhR
wtrAUX3op+6iqKzvVTkNcet6Yh1MI+JAMcUD8HnR0tgaOVpvJMdVWA72HcUV3RrqmWRoZVWNwMPV
j4EQQUSbIBq6Zj0rJBGZtsBeQOEPtx5l566mD0aXGYixgblpu6qMWlUDhxE4N23bmREvmoOi6B8C
lMsAtKGjqaGySxBmtdHk4AeEd++b2CDhpFlqgFDovtOeSq2pfETdwooAWkA7L5/Wfijh9M6AJGPm
K3hhPmiZhGXtRjDIxs3AH4Dje5LKd+5Ey55H1DxWoGyuk9JGhbjXKbiZ0Kzmj7AqdlpI63wyrPVA
OKyNMaa8gdZs880hKtbVdFWbBnid4MT5qMp1eW4nJO92hAGUicvrDFhTGvmZAZ2j4RoNgVfKAOMA
mrGQzhUHI0O4LQAEd2oC4YTOQu6VpXNXXM+lGU9jMSTGWG/C2rq3ZrTi294e4QEIR3FhjeUX9Emf
KfPGCvmWji80t85rC8TJI/Tr+lRqN6kJLBp/Npw5cft2iwbFPfz7VNIqLiwQH+T51hc3FLGEGJyU
QzPaJWiTKyHK7j/YmicDsAZWk0EmwYiVVrHHzkWXBiNANCZ6EMerqgnvAyPWEueQisuCr2xurh33
u9+6aNhLLLIPIIDi6bXtVAf4Bueg+U69/BDqOtIttNkGhC9ziiY0o8PtNT5StdZosmkqfa6bi0r2
EL6BsW8e3WB6cvInqV/IhLkH6yBwVX750hEjrc1Lat61XZOAvCEyrEtuqGSUYxwSufHyZKAvJW/j
Nn8dZz9CFkN2L8UwIjRIIOF41ln9KpC7kV1zlJ2y0EyHPuolNk8xJY7XHRiD/TG7ZGzLCARa8XJv
IOmZkhCn7hEJbN9GFGO1uy5TCWY3VOP16OCIwlUphoMUFcIDzHAXRK2wkiBEU9pCpGecObg3syqL
wsbZFeBQIvC/Sjj0FcWu7dmqUwKtZTA63pXdfHPZnE62H2m1JjO+hzqrgOUXVt/HJQdk2kFk48Vd
q1O3Q25nqJMWKBGrw1FkRtQ4dgTiUsficYiu7apcwVO+dhs3aukNnLAUUrCJJ+V6gMzxaOerpulX
EhRqqqYRzx6YOaca0MCwTAfswHrIEj0OG6jfRWZhJVULz9yazjzrqaftCi2ykQ6N834OoFaOQ79u
jPbey+o44M7eKit0V/bpiN5EoDMm1q7J1J5Nc4VjJQDVJZu5d1JIhqIF/doRYeS47TmaQXd9MCWe
d+Yt/YSBs+eouXsOpMoeTbOIGTMTcLZc2RpGu30a+AWFzOBMv7kiWFXDHnRVCR/DxDUKBE8ZmnQP
Xa3XyKC5kZpbHTNMXtxqEK82bh2ukUOpohYlRbim8lC1oHSobGPNquKKt8FV3lW3RVZCCxj1yhXV
iCMMChVS1plgF8mnFWDa+4HNbaxhGeYJTtDIxD1r6WvDuv1A83lX1MPN6NDwDCk8G42jFUMvpb/y
+9spC15tqwfYKwFfwpo4FAzEpD0TBtyDLlgbfMbOhq/Qk/p7NsPSlHjIrrCa2CsD595UDdKBLlv/
H+W5xQw9y2rbZG17mGUg9jWAHg9NM5trWpZLLMbIIuVT1xgaaT3WFeFW1ZV9aQdj8ViZWXBWNW65
NmuvO1FJM99y6D9SCcjhvBVMF0pGUHSEvwDzZTMSNnGLbtFgZ7Bk8JvxGrEh6LVLM8A/agn1BsQn
c8CnrUR79mVtor0bb1XAeC0xTbZEN2yJc7K3kCdYoh/+FgiVb0ERWeKjbImUnCVmEkv0NC5xlPMW
UsmmItfEV/kXZOLVS0DKYou7zjciGrT1TrUqBDi2dB6VD081QiuBvw/MvLvgYF74VgVusLMJfAa3
cBHuibYll25ZZc907qw73ZHyGlofxTmhiBW1qW8rtDQhwGTtPvCYgUZzxJbzEmXOuaNWoGYyKUIY
pHH7URoUiYOZXNXoefvWVaK/4Xb4BRg9EgkH5lU6DxQlsIh19LLqULR1azvidf80e6WJrltZno0g
O439PruYKcIcVqbTQi9kocpgaCWTvEW4W5hARnZWDiva8aRT/pexBr9Mb/cPFe97bE7Kw3JLe6of
QGXYi7gdaz+dR9HQiE1VuFMIuf3Ix6at0oCAiad3LKVB1OZ2MKZhE6orhu10o5aQDuRxNgBzCPP8
JeATb7Hf+BYHtktI6CzB4ZDP4qx7ixjrJXjMlzAS0h7zvl9CS2D5vGu9hJvOEnjOSwhqLsEoX8LS
HvGpXAJVtoSs0xK8ApHabN6lTf9KT75PRy7V9h979y0HiNIffFIQ2AA34S2fvyvS+qChmkKQSm4z
MYQpdcOHIWBF2kpni7KRnzBRoaxgeHefD7vk+z4b9shjJ15lm1Mz1duhEW3MXfhVZgWiIzMI/hZU
85cXPCbB0qB5ravWrLd5PjwTWqyzsu8jPfsvdXHqrcyfA5HFEgANski2YC6R5jzuP/hhqfKm1Gf1
YnFw1IMzZ7FC3WKPkBoPt7030FW5WKu5tNmWFIsJm6gy19Vi1xbY3PxnHfBvVQhuBcN/x7n/n+oF
/2uF4KefWn8XSxpeHX/V/4dlBERii4rd/15JuFBdK/rftp1utfztH7+lHYTkO/0brocn/vK+wvDX
V/1VZHCCP5A59yErguKwgTLDv4sMjvfHIs4GGltk1YF6w5H6q8jguH8gKQQ5ZDCiAmDzRt/zP0UG
5w9IKqG4CV47FzhZbJ2/UWT4UxTm/QFbmrfwAOiBMQCGhVbFz+daToy3gtTeXeuaL7yvSeQZrYrb
Mq/2yLNaqeWVr3nDs20V+IfZZPMqy9k5Alc7KkzkufLJeRmchqJWN4d1PHbW1ZBZzRVIP5sDm4Jx
649td52VFl87du2Cc5a5F3VP4ezM7Fz1SEj4NTyWWU80pWE4nYG84ltt2Fe+LPOE8eaBQYtvZfmd
k/gGfZnMgsYjyQKErvKGTXSryuCr2dtXUkIkxvKUTAeU4mPmz0HkMvuK1uWzFvVjxlA+mIKijI0h
uAXjCHw6E1g2t0Z4gtS2EQkDOe0Q4RaywfdWQ+8gr/woaDhGvgy2FiNPuekvZvhVZ9A9LA3nUMx0
BfK8dmtDHj2yLfVlAuN2ZLXSfGBN9VyYwa2anI0kIYHXjsFH5R0yh+wMDTo/G8lKSIvlZ7lGkpo4
VpBkTWskZhm4uKxmvja6Xq50jqcrTX9Ew4VxD9XkOqpZdqu92gMdKUQHuI3Janj9mlnSSLrQuDdY
OyH2UCo2J7NLfYr/DU75gpxnE9ULhs9oCnmRWfDlMn8IktYFWnkewfTQ4VYzmMhfKIxXNBZcb5xe
ZY8DWPsfkMfKV9ro9WXd1/llX0snoYIk0pQsEmM9JKGWCgLiFL0O3dxu4fYX6PevZAqfyI1BbNwg
KWDIZ88V5oOW2AGFT+fYmWu5auZWJZ5RvJDauQp9sjMHvLSPlHhMRP7KSf5a2PS1kIMV9zY/F9MY
JIig5Ir6joqKVmdb0N6RTdGTMcU2KeIupMaGDvIaHW48UtJ0N9MMDhbdliF2rdPsoJoDSpcJZfDF
l+1qwBxzzlHIsXpkGqzpvg9yZ90LEkTgH2m3JZrGdgE3qhVXhf2lniwV0RwbjGYK6izDfUZqlLhV
nyeu6V9Bl8uNaObaa2p4B6J691BIp/nGCXKGYJkvIyqdqxzckeDyM68qUb4M5XhfNnjuSop5Lwcy
3jHdwHPpsIuontrYnvmt5/VWqmtSbHwQ/EH0HXjg1r4C8deoQOKIVXTsTiWh09cRp9lt1pTPZJY3
XC8IzhJzUEkVxm9zziW6/WHArojJwTQZdGVUNvnZUMlLKMPve68+NwtTIA+IrGFW4iT5wnfjimOz
qw670x3dtWOJHJE/tq5rYj8Sgu72kAXbkBvY3EDdNzbECefSO1hYzaid5AMZ0aQEeZExsoW7EZ24
MTiWb5zFY6Pme+pPC9ehdZ912CfTwDWc+KBLio6f1y13VgXVxVoWHNvOKT3kpSuciCJQtwpagSlo
KLNb2cG+lA2zEUy5YGds08LBu7eG3iMbc45IwY39KbxVlgQrLvYTlAEOzYx3MgaMnudMxmoA65NJ
uyFBAriPhVu+Eqn3TS1UYluUxc1oIUA1MhJ1LUGQ5jXZ45v9E4otAHA4kRNF0rU1sIvqbL4nUACI
kS8SqYtFir0ml8C7Yo2begxjwJhAZ1wXz8pyrgzijhGqXeKCM+7EweyPiVG4sLmBTVKDGCqym1rG
jGBFRGuO2FF9ZUlUVzAlwsTnFLCJLfxOpL1DGA+/aR8A+nkgTBmRr2Hy4bkGyTjxG7+VTWSPjrqu
loVkrrcCkSSYvZGPSmBT7ysPu4er4BZQUxtkWMv55O2DznFTyOwJocIr1MHarahBu+nLvkvfvpuD
SjIxZnfba/82q2aattqokmqunlFFBN2IYCpRVPTRUDdyBRYhJHYGe83z6T4ryldLFX48Z4a5C/th
35hExAPFka0RHccC4oHNVJ03DL+P2/MQqmFvo1yczi2upcApH7nTPrSaWbsOSuCRQeZ7iRaAWPbY
iOAXm0AooZs85shCtysekrJZlT7hSHWWEDcIdYW9ZoBIagCSLB774GBL+6ofcO4MKm9Cxh8bUt6V
IGqCLcBeQNqIJr7G0joZaDfNAabInSsnqWrvYFJab2pUNm7sSvqphS7L2AJvlmHhOhi1eqibodoN
ZvkiTcQ5jQZ31qAJMpaeZe9qF8V+ajljCrJi8xZ91G7cD7aLBl/narCrcO3WJNwCkZzSnqt4UBJr
m3m3ojZYNNYSc4wkTKy6/HXu+Q0qsJejWz2OeKwYpNpBUrrFM53wq9Ti52Uz3ZPOO/Siadal1fub
IqiRtUVeB6zH7QOb6zAuSsxEF5DvIQiLk5r6Wx7Wj9gHD3zEpvZBPBiy8Bu00V8gnTKmljXDehdQ
WbanObsGPOeyrqZ7WsuHTCEfI8ey3du86SNX2biUPfIdN41aapOvYJvvVtDdgYYLKp4myXYTZDrA
SU9fQJeMqRceLJDMge/hiB+HUT2A0hYlIopnNDHN/ZSFW+JP96MYsl0V9CIVIyuvSEVxlZr0zDNy
cjtMU5W2TotHcKuXeqSvyBuvuo6+VBpWRopcb4isxWaSmQvlLzxdMOCuG4o8jDic+bVjzFbauD5q
dA0WFhdWjt0yOIiXUOuqSfkaFjhtLcHamVBVjQsPZ8bUxXNvkx0DXVccMnKrXZhyrUM0arvLhHgw
zrrE3jdlUcWUDRG4qHAmpyBANrttoqFdZjDvRdJ31MP+NgTiJ8fNpn3bm8ia5JgN2sHouoPMkf8T
xbNr4+btSH0pue0khmHGrY1XD0uU9G2C8mABhV23wvhygX5bVXabO8YV0BEqQp+jBI4MB2NufHvd
1gCiUJRYQfCW5xd1yMfdYiljrcb7ggfZ0/+l7kyaq1bSP/1VatebvwgpNaS0lc5k+3g2YLxR2MZo
nlKzPn0/Mrej4Nxb0Cw6oivqBlAYW0dS5pvv8BvU4HAzefu45ndtUrRBko3lPoUrvdXJreifkdTU
gpAjksbbSVwGNlVLnA31sPQ1EsGtyPNjWxjP1ZzZm3SonooqwYHOs/fd2IntUEZfk6xl+RGusozo
r2vI2DURmaMZlhUceEdd6pU0d3OjBE5xHh1HkwiZDvwiapamtKbcpwKTW21Qw9XY1J0/2Pqtnsod
E3DjmEh2DSL3IDIZivRjfUPHreTAypFnc2iJLsnAYdASI5OYx62byYsqCDt5wcE7dTbdjZnvdDvC
WWQ4LW708f2giX43KxZqZk0DqBLu2zGjr1WdPUWjh3DdmmLHeeFcdmZSI3vvZZu49JIgnIpxE4fu
Ax49pNNOWUGjMc4iVTPXGvbLS6gEyn7mrL1EsMU3Vo1cbKux0fPQms7eg2FixS5AI3GOAca3rhzw
Na4spOQ68qA67A7jJNq9h+znNhnQk/ToIe6GjhUME36+iErOtzWwRCPvv5koWb1ZPiwt+fKE76vf
JI61SWCtbxrFSZSmE48xc8xzPY6773jQPypn/+9q1f/4r/4/LFbR7v9VqXr/DKTsX8f+NXn+sS59
/67vVanm6B9c9MTXjg6BV5c66LPv2DfNMcC+ISju0EzDg+ldsuKvutSwPgCtJeVfGxfoo6x9jb/q
UsP8IHUAc6sPg/MdF/cHdem75d+/y1I+mADxBnAWzzNIdI5xgrpSM639OmzzTTKbO2dOE2/bTlq9
06v43Gsm+7Vw7OZ+jL3umBtqtBFVZJSYzXD7bVm+wVZCLkt2cr4tlwZ7SruwlueOSeexG8fyuDh6
mjPfb5idizAGDj6po1lg8ZBpwnsuwyS5gSGy3GlJYgSRa8fNZTvHxZoWwxpsTYeRoFHM+q7Qhrnc
dkTlT7Rtb7GoXs118rA4TN1feNr/B4v5enhTNCre/nXJjO9fu778+tyBm/wv6MPgPPerpX1V/at4
Lv9X+6/Tpsv7931f3Kb9Afy3wJmFZQSUZlXD/r62TesDFBDwnqv+FUD3tRnz19I2jQ94LLjGyg1w
HVSS2GF/LW2+BGMQBxbUNTAxAdn5Jy0XKfSfe5rCxpkVw2aEIKAj/F1uOh/I44SdTcFs9GcpDHpl
XkV19VLVAviyyHcsv5vEdD72oXtem/m5XPpLTpjcyi5AaKCyqutfZG2A0+C4iE1MaxeOsCI6WoHU
nQX4YYgmHRhY8YTI/hxYCSiDwbKqIB265wHN0Eb30fRANrVtjzRVSQVchC+s5hlTYiEO6b2XXrfZ
XiGxbPlzvQsZZ1ZBde7VG9XumQI07s1153S+lJcCFdr4OAGi3zfWtjBJyrdhFwjDHynVuh2SkSD3
tnO6zcuzdahDkWtt6v7Gy26TfpNU9IYuEgp/HLiR5ch8NwPGuBfZlfJ2nnWW3+f36Sbd5NchA6WP
pn7XXNo6Y/eAX80MDMpyzHf5zv6shZu58YsnF43Ue0Whk/kPq+pKFTRR0CZvsXFX3ivXf2jyq0r7
JLIO7N/ik/JGvmZWwYIGQH3ZAM5X7n5Jg1ab9mFEhZCMflwsm7N8Oio664D0K20f97umlxejQQGC
mG0KfGbP3I08fYqD/nF+1Z60p/lVf/9df/99/TV+7r59/zV+Fq/dN/H6f/43fEuf7T019OvwzXq1
94BhRg01MGe+GhiWzDtv32RHgdKe5YGrsvH06k2fYqAunvIrFPD10UN56wtmX9i5ryTnx/zZMoOB
KXT2QFZwN+lnWcegYu+jJnwWL9uJKVS09xQCSNdZERj2bgQnlKOHc62aYFquHTMwxS0/C3Nnfu2R
la+uXXVYR8Fg/Ry8G/iltHextp3GzZcJ9KRH0kdOHyznDd/N79n9FEyKOanvPQ2Bde2rLf/OfcaL
rJx9+bQv1CGtX4V7bTOOjuctw8eoD6RkYLQz8818w33GYbD613Ub66EafethvolfQn3ntTdFciHL
80kcyovQ3NQHdJ0Cl16Gk99F2mvUXhfOUZzl/S7a8+1V/Glibm0+2eX5jaPvUu2RpRpZzYaDEqcD
wF3jEOgpn3Cudjj6biIcfQuJz+FwlmXYYwWJdaEYRJjTDfm/Oez1JXAlsFxgEyaNgZ30u+ZyQkJJ
w+A+qKO9HVKKXtZHaqZpZ51X3dG9fVpBHx5DzzjwrlV3HsfbqGJ/B7N4aLWbdmBMu6y9hE2q36TU
a9/ih+TqcrPDM+Hc/bZrJjCcV+PzpcY0zvf8zAvoDCzLLolv6xbB56C90lHo37TL1jOPJPL5g3YN
2IufKOatjZ7zvJ3Ar3TheS6OWfEtTD67sfABmVvacQys7pnu2bY1waPp5l7YSGQBnLBFQacvJosr
MTvVN3LRDl58kXdpYFAyuv1mas8VuPTuWEY9zsFHT9X4iOnrZ/O6Ld2k5wiVfXBPn7zEbxDg+ZZx
QkegooERSuFXd4uDLx5Kqjp6qi4B5lpY52mrH8qvSXUh4sAK6MCUjN6rzgtgCPP/3a/Xuyjno/FG
YY6fGRuqZkaOhnzKSK9j+eaNqGKku9w+5PXZbF4U3laidOlGD7Hxee0LtbQa9F1WfirpnebberiY
r9xngZF2G6+i0SgDnY/5BV0MX3e3vTP65a7Pb/T5IRWBVe+G6Nhfys8j8dDwq9vi1sOLg2aq5Wvv
fyiv+8v28v2v+bvvX8HtjT8Tq5Y1oPU4Vrz/Z9M+fcMWEou38YzAuFwsn+cRrJ+f0Z5dmP/TAZt8
F1f0Kzukv/vCsjeTjTa9YONLb+bKBgY9i8/ARiKSbdCWZuMA/KbTBrIi118MxuqRdieVFkTRGb6v
QLRK2jj00jvfA7w5jgU74DwUu7jGpu1jsQ3HLV3SbEZPe+lpZYTOYwtiJol9p77jqZYGoGoWxujb
Ec/mBbQ4V954ADg9Ebg9jRkFeJsKB1lumMP1Yz46O4SpARDIGi1K33t2jnTq0WTOaJo0l3F15USf
Ko7HkDlxeXDTjZTMjnfLVQ1axKKdAqb6sVTWpluKIBo06p9pm4CCLHQOEgGQJMMuBbhcoQNqaZ6V
4W3Lc5tNC43VsqdtbQHn62ymCwtVTrjLx/pbZOdBDcRG4GGX9pXvUSdl4mNoZC8c7F/S3PJwrJ1o
JiZBYmcb2lg3QCq2Ye8EusVwe7llPAJwBaF9z/Td3gh6yzhry1W0vb7IHX1jz+7G1HLaAGo7jt/o
krrt50wb945jZGAv413q3WgmKLAYCgHYDgLFnNzS8rO2Gl2diWFLoDzN8o12uBDedTHdG9Hko/64
zYS1Rewf+Idcq1gcEsZh2WnZvtemJ9sYrrL0fXp+zdjlU5E7X0VpHSPrOi4pJxiQ/VG+el2/lfed
envrSEX/C/JPbOp+lX8y83ouXpKmf/uxsnr/pu/Jp0VhhbsxY3IIoRIGC0PFv5JP/YMwBBMOpnf8
Jj2+8lfyqRn6B6owjJc9mEOg29Z66K/sUxOMCZnbCfgjJkQ+XOr/JP38eaDOjyGJJf+EoYT2AXSe
Ez6gLlNbi+xs9IEEMkjQKhulWTe9bZyWnscPj+YfMAM/84a+X4vWo8OQE7FO/VQpgF3tDW0Oag6w
YTgEoXIHTlowV69thU+B6WbRH5plrbfnQuZCFYWxOm+A5/gjTMHO3CJNBSFIg8u6GWhzbEsVJ2d/
fGOMZj2BODGTW3Gq7JczzW1CFBT9OPJK4IVEhYCE3+53sShd26cXV/5O5vEfXhzFOk1/azVfZjn8
fGdxntfS7uToh/3ska/MRRjk8UJm0Mk++t42YTj/z+Szf3hza2cAkXkKIipxluqPjzENzcYQGbjj
oS2hmpSe/dVCQO/QaEN93ifITPxmqazv5d/1PvRU3O3w6QQgxTJh/5yMoVmQ+lBl1eQPY3yht/ML
MsL1RY+PU5sCkClK5yJu2u2vX+MJCuP9osx/uCKcS8ms/ee7jLtwqpwJX6wpBcmmFw7HbV7lv1ks
f78KbK+V0O7AaaMHc3JrQ1MX2qLnE4jnerhKZJ1cNq18+fWtnK4OyPlUr45j0i+R6AKdrHvGNu4C
eG/2a9tQH70xm28ygapla/TF4Y8vxTiBDQ2qAfj66f20VoSv+mjPfhplZL45nWwbFfR5fDTHGOTk
r6+2rrSfFwZui8QrcGvQl4mQP7+jMamY6LTAXHIceCEgdM2XuB76z1amOddLnxmF76ST/huqwOn6
53HS3oIcSv/JweFj/foPaCca401TuzFXNZzuNgmX6SJ1vRJfNNqo81wCpPz1bf7DIkEdhpqNMAmO
316//sMFp9RtXAbui5+Ejbv1EhOOoZyn32zrf76K7Tn4MwMkON3WNMW0KSlq2CmiFn6XGtFm8sw/
FLthWxE70J7hFLNNzjrx872Ao5CAFdqFIYRo9lVma1dhk8hzSDPNN4bczW9UUP4eO6Bb0qukyc2N
YTH58/XwI3GKqm7AdZsLzExvwFXQa6gN+se6MK5TV3WbThl/Jhb/fperJMqK6kF4VZzsOBqkosBh
dPHdbpZMMu0K2rnjHUJt6T/+4eJYY5SwAQohIwxMad38PyyOxqm1PjepEzj72ssRacd9WTJS+8Or
oIWnO3S/pFxdjryTx7hojZ5aBlOSDEB4sSJlp03ddcb9n16GKKWb6yrnhEYR6eebSRs38dwOfQy4
S5XvjJ7LCQ184g+v4pF4oAABCFeCt9VPNjCM6k5mFovca1JtIwbohG2Fy9Gvr7J+1p+CEztWp+MN
fotMiqf3873MtiFAkxe8GMvVzlW2LDeIMEyY7rTp7teX+tvWfb+U925DhaTwqa+FPkXJPKYltaId
m4s/Q1awzuY6wXH71xdaA+rP9wTwDDr8GmulSSr68z2pgUKtExAI+toJDWL63DHutYqW+lfOEBI6
MWdQ4RoJw02zpgwS75i6f6jLamDlSPLBukcMhlcoTx4t+9VMo4RqL53AwJ7PYe3pe4Fr7B+K8r5f
CFtVogeJKtc52cdamBaRolns5xP2CzFyGZDulh7GXS0efv1o//4O4ZytPsjQyclyxElW5SyG3ahi
Yjo2LPU1nujlocrc39Hc/uEqiM1RZGDmaxDrTzbYXEYOcm0zRCa3jLZVZrZ+2Y+/U3PxjNPF71LD
6NQQ2JFymNA6/3mh2Al2UIOk25EiQjFtc84vxOzHuPkq3S5UX7Q2Sa0MoAn56aZLasxH/UaFVrSP
2iwu7x3VymInpgZ2IJNOrfKVmDRjI8Ii0xkIFstXaQ9mzTh2ztRbGOYVJiihBSF0Tlpd3UdmC4Ug
5DRWUCiaCUUiIzIyda5P4YLMShuDiUnOW2+ArO7PxjCvbY0qzizviiAdze5ZI1IvuU3jyRp2I3ai
jgm6RzTDrT2FM2NSvgw9oyx741bKBHi3Uac9zdA680BNpfYs97OJiPpFn7b1Jzuu9L1ZDXRSG+4O
aJ3lafJLrAARXeot0BngWKiSQu5zQj3QZ9pXhyxBS+Bm8exqPpuAlme3WmglDdoA2jQdybfhdPul
7CE4l2NaI+BSjsVU+ow4kF0G217JbTeJxL6r2imMd3HbuRbgMFuzbrPCRjo3E2FzC10Q+p6VLMRE
u25HON4tyRVaNG5t73q7FeWjoM2i0520M/OjAACxRIAwVJI/Q1F3UK93SxP32MjEEIMBTF9sutJt
uoOyBslkzKgqCQ9ujJ4wBHWjIFETOJBiMpKPeoxx2pnr1cgNWHNKy1MJVSU3co6dj/Qc8/lQLW4+
ng1Kmt+Wdph02nf1gscYtFRUDcZhVmoDTACIFGbS8W2Eqn4FwDNeqTBVlpfkofz02/jdcE0rnDH1
TfhuSxDnzkQPvS/y7iqL0Qg7L2uR3/RNbzoPs+W281nbWqUdEsyK0Su2aohSK9owwY/Qzwc6Emsv
bqp6OumLqU/tlUqtQl2MiWbDndbSQX1Nink5U+bshoFZ5yhAlU5BYWYRq2mTiwTIDpQYt1P3ddeA
7ZiVXZu49Za6qzzQX3VntocMiqyINi1ejfAey6KJ5LCNGugQcgMSVR++emald0fLbfL2DSygqqE4
ZZ0H/tSaTeNKL9wyPm/rKJ62g3KMBkbA0L5mulva+9CTCeoMevNNa53WgCyYdNoFWAIJFZYEGyVR
EFVGZ1HymebwuqRhylvtFajVM29anOEF+iUY3qj3cnrkXpMJWGI20LaySmmQecB/4FjpS+RCUXbg
2qshyQFsxUkT3U45uD/f6LzBu5y6uG73cVRUX1021bCPO/bwa9ECoAmQly4vuiXS52M+gaLcjW49
uGfII8FBnNk84yaP7eEKYFgUXUy92+V3GP051k4VqQDEoTWN2BpmHE2bJVZMZUIvdGffCLNhtapF
rmjbmFnh7uM0BNZHJOUEm/qax6DN3kJKUoXO9ZSNCMTllT7sJT8Sm/JWY9m3Mo4hfYDJqA6dAIca
dKZOyxb2SYPhYDpEEN1amb0tnUxIgOOcBntdVJZxsCGLj1/szGpaGBNMwA+wnArzom4LnKNXdofz
uar6Prkbda+scV/O3WUvqhFH3UWgT7zzys773KBGgpyCp63wl7R60xE9iS7juplXY2erTLYZ4hMA
oCPLze8b5eYL7efKWF9QPz5bWM4yzciqmClKCmqrVBLNo4ztf5VN5QiHy3CT+SCjyqSh36KX4mPo
orwDagGGvcGSCgdGj934WIEjXp9ZXty2vSrRi5hy7Sqbs+aewC9FkJuuhkysGIgaZQm8niFanT3U
WVMbgYjcSSEgHtrtbnHdtL6eQ6HHvL/OWUVR1OrsaGquu63ttAbDW07K3VlG3aigAhkGDJmshtK9
amLjaHqdpq6M0UtQzFASm0zDTtNgliIpv3QRyMRtiSHmFwdLKSsQrjs635pmjpGfMIyyu4ARxYAk
nONRQAV3C+3oNHqC4RpGV875ApAF/O6oY37BIQ4EUO/Kpt9aou/mHdaLxgLkppMgrlpTM3zDm1GW
ivSqW3AQyjtjp7RUb2mBl1N3jnmnQjbfqe1i686tmZ41uh4WfpTnKZIanVLxZpJw5c51jvIZGG9B
+YtWGMlQ7oCkhH1K44Y2by1fCGuNfulUMtr1kW01oBldRiA1XtAZQ4/Kkk9Dmg8gjTQ64udzH0Vg
nGOjot8R9zQl6nnhTsaor6pNTYs5DeyhshkZKSt6nEODVhrg6EwPQmMYaUTX0sxXIRS4jtEkHKZ7
Rk1SWHuOeqs0Faqtlcz5GLCgHHJ8tNgOOE6pwh/mWDQ+qDcbBB1nwFMyq/E+NRIEIArNYSvmudKu
ay2UBl3rdBj9PJdRjUnJ4KXnq+eA2swotSB6UVkq3cl4aCCONdOKqBwk+NBCKGS2PQDj8HiL+cWt
mxZIrmVitJOphmY6NG0XOKCO9scG9SJYW0LPRX7Qi7pH8gC0974aaqQIetwiBUopgxcSkQfns9uV
cXmWFKXWb9vYKBBdLsfQCSSSuLd0/eYygHfAfEUJ5Cx2lZPmFx1yKS7YrNb6JEFZQt9uIWb5bZTr
6cYc+lkPCtzPl42sq+4WXRzwyuwB2wBlB/7Sb6TDCDstMwBfEjdLBlFjRsWpQ2FHUrQw2PLlgpDF
0CjmZqPdmF9jJG3QZx6R2yPNLJEQcjkJmOoVQ6MFauEw2Cg3ZWKdLFn5PCsLbEBtVsbD4HrM6yoY
k+dKh/8RGFqKZaZTphLuwNDKK7M1Fhd8nTu5JEg5YiRNHYWe38OtEdu6kZBtBVDIBlsgvYmuYVTV
XtBFbgHnU0GnGi+aMl3MrUZ8x5ddL6v4MsOKRSAcAeD9XizFAH7Zhe53ZaXWMuwzq0vhqOsWa6eI
Z8e4AAbuZRc1uUT3UKaeKNhpiRUm547ZR7X0UZKxpIskdjjpC/CcxLXOKqTeuugoTGRJXtVIqsD5
KhoZbTzFQer4g6QLlAW1Zlr1E2mLqDAva6EppM0YhhtLK/oDFFjZ7gcncnD9jDRgDTUMjA6ArGQ0
2pd9C0e3KocpsKgEHxttjvpzlbtxx8WUQVe4Ao6EUU/jMRbzEHvytDjJdip0+hnqPMJnGxo/YC5I
uszBhxqG7a3T8Ai2vBn7vGvNFt641eXgwath8R1lL5+r2I4AdkRN32wipaw7VYzDud1mZgKiQ/TH
KDStNIhmxVDVjByNE6pqFWOnLvSGxz4S5uNMbctyE4jn7KDrI2ri6UXW7YZkRqKAf7eIQFodGNbI
+Uqv3wFTPs1Q5WfdbG4AgcqQ5ouqawIgRyP6o6V2pStdgg9oS8CcaYUkVDDQU2DsbCTpY6jHRBBN
C+GC9iZJom8ihFX7hZH2z4pDfQz6RhOpPwh8xQKVh+PnBrovaI1RjCgXGLXzAC579SE0gMv6Is86
9EeqAuEiElc1bGfhquEwFwYKDDkeDA+2JkwNqQTN7nakfZLpf4QAkZkD7A3MJE4fERFTCADaw8TU
zs3Lg1PWDI9VznAGCPbk3hljqiETVKR5s1n0CGGnOG6Gt7wTTsQIu2Ybpk3aqk2f9pK/MWX3qe3n
+LXKFC3TBQCSvqFmG7+V7lx/dpLUOVhhSC6lZwbVErUAKFkkdNrjLBV71VYaE1+96wBQFKmGVRPo
eXg2UMyrZwjq8mIprQkBgyjNne2U2/HNRKSrP3qJQstqiiVIiLifMwAKKLvtgBTr2k7FTubs9Gwp
UFAqbYA6aVWKLhhEw6mXzely25dpxCSYw/QotSGKzuO01D42TiT1j7UrwtFXKhuukSozbzBZ1s0A
iox2l6QeUBBHH5wdskL9sdEHFDY6e0Y3w4bLAhEZCYWhp2Qkxc5yimHhNHB/sExmpGuUubkeB2G4
F1afTmepQ6FxS89jfIuasvwGdN22N4XWcnoyexUKNYmpfJ4svLc4ci01oW8RDrMRBllkd5TBci4X
mxinSsI0y6dK2wtJtPG+aPgIqttM16KFjxhn/QzM2NWzjyYsi64AfTyDfg88EyctpqNazq7Uar1t
moAEiK/ALZHw3Kfl4yjZXtscKsKw68FstZuxs+3HqE2HB4tSUIGLkZ25gc9VuSylFP/tqptcJFI0
Y7iYFpL2QC4LZQi7NWHR6b0Tz6DkrS5+U43WWsDN3eV5atr+a9p0MRQUj1OHdarBca61VVPFRD2s
9QkZ5YXthHG8K6AHdEFYFjha5qolA14KYX6qElP/NKREb4ItjIC9J/P+kJYlkF7IJ/pVCVMP/pyG
AznUq6j4GgHJ9vbSjbPHGt41VN+uzHcZfDsTVaTFe7SnXqtvROaMIZUXQoL1S59QyD3kBUOyJ57t
bGwZcDczslWk3gAZeudjXCuAyxVwZ4fpvOwSVPmLYdhF1rJYF4Xs7QfLEf20n0gFwasNdBO8W412
RnpRYuMtN47MNGsrhlZHUrVoXo3ZtohtTkqyIrFbQj/ByKZhS7OJhLzqrKgOVFNTKQztZB/scYFA
15Bvtpg6T8vDsmj9U+R4LUTwTDce3dl2LsuZHxI0ScdRkYzO8GlMUIdhc+gNQjesfgsNmsbmrO1r
AV4A2dfKpz1cd0CckTHfN8h/4TKWD+Vr4Q0AfzSmtOg42ukINqCT7blZVgj+zLEn64AEtFjRc1X/
rKFXlxxHeHIIqsyuVHvGnyEO4bXe36m2SCqOaXe6Ko0WPIuoGg1YwIKuAPoqRrZfyiGDDDBoWrKn
7Wdyq70ra5bh6BykHO2BXgSNZyRRUIi5qpIEJSi4HY48DoURgaxwK0AcyGUA9bML8aChLQ+6fSDZ
9dvJWXO3PFVoBvQT+iCLln4i5QMWW8ecoYEKbTZ/M8osCpRVFkgXdQYaHZnr9RJcmqVeZRWhJECX
DjmaVBpZvof41dVgGIE7csp4kbHVogImTR6lehZkfZI/NSNhxodUSZq9wNj8qDXuch2m0fSmimZh
l08JkKqxHoavrMvI3OKlLZNv2HuXmIGTG2vnoZEguNPDrWc+PUD8Priq78q9C3koCRoc9cwdVa+u
PxVgh7OVX5k1W6V3y8vUJMSdHlYqBsDJWJ1leG59QdEVySpjSBTuFeaSzXiMa/BfRXEfz73F/mr6
Od2PNSlJf6XX7oyaSLMIY1MtVKqvNA7S4klPnQHEsTLabt9GNW0qv0mp1R8y0jj0TOpRONpjbulJ
fM9QUVpIQdRLxj6N4Yi0dzkUWy+wnYmBS5ONSX3phg4AkymDOzSXU0acFiHVMkIZiCFIJzlmixu+
AWAuIFf2/Zd68GLxeQhrSK7pRPa9Q8/CRAzKqYRxNqOzUN3HcVQD0czdLn5wOobVdAGa9HMXdXdl
Nrsr1aADI2azNOC3kuymUDAMz443YW2LA8/5CeLGsSnVdVlZ36h3oS/U8muJts+X1HPbbeFG3t6R
43m7ppxabezdYuqCzBiF9Rq51hxf/E/NVgoxLSz9WEFa3Axtot1oDvI2W1ukPYdkbdEzTLW2+0Jb
AkGrGZ42n7sd7ev/caspVIryjwK9BDoTVak+MChK+2uvN417KjMDJco+Jj2dR7e9qb1q4oxp+uzj
r/vCf+ukwvRmImLg5gK6HljOz53U0htsVqajUYCkwCRoUQZTHXqbVtd+53502hymMGTuwgyJER2K
0N5p03Yyp9UDMvThDGeXEcfgxurm6Q9H3lyFkQjqrSuYBXDMSfMeeQNMIuIUaRxLqnOKoPIIsMX8
zVXeYRY/jiq4jIdQt0FyzqBRnJpXt1GnLNEhDQO0Lw93KuPUQRjFKputbLP5KkG87WqUOjVFFjXa
R5cD75vumKQ+f/4CDd2h4b4OPK1TXbnBDi1IZbxAEmUE+DrpBVAydfaE9te44o8wVf+RqvKT+MJ/
G/JqhSL9Z/kF/7mM8uevb238I/Bq/Z7vuCtPfGBIwxyCSA5nRV91er/jrlz3g05HxyJKrdCIH0H/
QKuAQQlANUyNTVIAdt5fsCthfDBwMwa6QW6P5xG0hD/gs6wL/t8rVaLlDbKLSwPccfgkp3SWAgq5
E2seAs0wqXbtxDkQxSb45qXM95EJs/SHZ3Pz/Sf/qNayRowfr8fA2NRRnJDYGDPR9U5G8KWJSArW
idEBdSXqUaMNH6whLs7mZUCU1431I9y58Dcz15/DGMuei7ILMJs1XcgX79rOP4ypReuO/VBZEUrJ
tnZEVSneGGsTSOOPv7m/n4eU75divr7C14Aem87p0K4c1LzUDpLPc1+kR2+xtE3MrMoPEYbdUWvT
yyGp2r//Ca3N8TcB++TyLje5AlKYThJ9kAdfo+wPd0oTdxlRtleHrOt72MqFueuqRbsRcashalip
FRUQW1dp4jYvpem2+1+/3pPZ2yodQ1y1UV+i6cekzzoBg2UjIadfO/xhv77kbEJ9qdUQsBqSYhPP
Cf58oYqti1rQFMgbmBlFadOqoGOHtGTXGvfSIat2jX58HGcz/53y/8l6f/98go3j0R9e8XEnny+p
6FJ3uQ5gzI17OLrlsGntyTnAGp62HQzB30BA3sffPyz49YIg8qDpIFLkcvCcLHhNdW43dH170BYu
S87fr/yTmWCx1cPKuourJr1LFWxzPQ5JLgQTwayX83GqMigRv34974PcHz+NDbQB1BwRBxgM1gcn
n6boGVppfZgdBoGIE6Vn5CFMK1GObsQq4YHcZXocyCcek77+6sDm27ejs2zbfCafg/YT35kQ3Z+s
StAqNieF1nlpJtanCI2wMzXHU41ihAT5PnWGW/mjy4ariC8A5RrtrIjdMafDnosdDP3wUpJz/0YS
3lzf4OkteoIhI6099uHpDqwBhiBsn2AkXY+uQR+yaZEz7erpY66cLKhkPX2qAF+Af+8N70rP62zX
5HCUGKS1+yy0uzOUK9uXwbC1m6WbYPnYvf40ebNzmGlZ36eZUX9xaeOdybZPv5pGTsW8dOK5XzTm
gshgj3rQMFz4ZLVMg30wYmBjKB4h+Hr5H4FWJJY3iNJLCiHDIcSBwvl5w2twejNXi/MD0ACLYSK9
wna2teDX6+Z013AVFII4cVa3DkBna9j5Iay4dsaYl7dwkJmKHjXgZ7BtW4aii/3mZtSLv77cSbxe
b4oxLTBdAhlZmjjJBeXUNvGiuJxZVNEltPpzPhhqkuY0bH59pZPj6PuVCJP4WQh2hVg/yQ83VqDB
zbC+zQ8jjaTLlQ3+MXX0/J6iuT3vzSS/L4w4ufv1RU+D9Hp7ZALkAiupTz+FlNKm9vS8K4tDZ3XR
S8dM2t1KNBkqP6WcNulrOCbV6lR/ybqcTaRs7Xcv9J+eMGBkEkMb7UJOip/vWxsdmQ56Vh+QGtI2
ia1XrJu+TOZA2EX4G5urf1g9vEmXVwp0Bheik4sN6P90XRYphIZkfm+h/LntklHu6dTSpcy77vXX
z3flHJ+GABzBgFgR6li2pwi4ytZTetlFddARWKSDN4BP3jJz6lqf9B/9pUXLlhtDRuUm1tDS34SV
mxwREEWEZ4gTNz2rbOFdwnZsX3pH9S+FqP83defRJTeSZem/Mqf3qANhMACL3jhchUd4aEHGBieC
AhowKIP49fOBWT2TjGaRU4tezKLyVFZW0t0hzJ69d+93tdgkY+Tsx1QaV5Ho1efff+lf3hFJM594
Dd60jzu3XdL3tBNfHec0dje5QWUSeUV1GWAAe/z9R/3qoefoEyBDhwiG6v/nm1/5adM1/CTKoTY6
W3ZnnaEfjCfDbvyTcOjRJY6Wx99/6C9+n8PtWKVvHPA8d/1Sf3vTllEwlwcrdJwc0DieU0Xneezk
EX2D8Yf85F+8X44QRADyYci3P0qO62RuimVW9THqx6TalzLLrkpn8XeaEffdABz0wnZgZYTugMlg
9Mv4Dw/8r34rn068Lvna6JA5C/z9tw6AZ0bD66tjKRhclT2/0JpVcDOkdfCHKL9fPepytaMHSMTW
Xf3nj6JAl+tiWR4Fe9ZposNw6uTC3uybi/Mc252Xbf166U5G88db+ovrjJbRsnGMuJS64sNz1Ph5
sbijVMeUXjqE4Si9T5j2Y8/0iuicLTNrVzracCpmYh9wV8VUW79/qn71KK+HWwDnSAP/261eOj/S
2nfVUSSmhDsj5QXTIxD2KajL2GC2xRD1TzXdL24vK6ZrU2EgsfS8D0UULhvHbDoWT+Q4wXVkaCo6
z27KhH5k9O/JK39s8GgA6VlQPkoEsB8WT0bBkZ+Pfn1sqNWu07J9wvnwp1+03qkPNZO9HsyQ17Io
oOT9+SkqGSS4CxKmY4/uAcoLRDhMaajh/v2N3TbZd2yeWH7VxytXdIs2lDECQZeNANvSdd1GKXMK
dU437g/Pxi9eDaSvVN60PThHfzyKtEz09TT17ZEK3T6USQAkOTCpaBfpl5doZ4zbCOsfUBxD/uUv
+5culV9dTzxMeEb4sVj21zfnb4udkVEC9FPVHguaZ9uW5Acm1tPu33728WQhf0QkCoji4x4eGGbj
TaZX4n1xeQwXioYlxuIKCSzddzmtaELK4j8VL7/YzHnXER+tXiaSoD48KotgSDKvFAkgteKZnqpx
6y9T8+g7dXbMZPmnN/yH7+vDs4nkdpV9s3us2I+fr2XsSqssFlkfM8cp5XGadcT0O11pe2XrPbEw
wJ0bgmB8gpYW3QbVCBA7SWsYqbGbNd+VsIqHMbM5BbQVskgDTZu/ncfk3RUptX/u9kTPUBZgOPab
gI48c9Nj3djdI4WLevn9TfvF2iFA6MMjZu+lf7M+tH97MhxpdmihzPpoK8OAV1Ssws4mWg3Alv63
cot/LB3rwsjGYHOvOHv+/Fme7a+t/JziVmIW78lE2S+tASBn7UX82z/LBfzJ+uSj0aaz8/NHzWbT
V7M9A8tfOx6d6U2hGfnGVpC28YdC4oc57+cHQnC0o82wuteY/3+4hGSjGCNCWl6uKeZE3UtnpF8g
1cFqC/MVzMECY7p16+WmR4cFnWr25VczyYsHAoCqPCx4zm5nXy9XPfPqJ7FMgNC5JWmY1Eb9/vsL
Y6+bwYdvu3aCUSTbGAusj6LnRswdSVKr5HGs4ks1Ouqt8MiSQI+Ad3tM0/h9IH3qEVAL3mQ43waY
PHu5i72kuckWsXq2zf6urREboCpN7+ti0NtE9t1Jptq/G/1qOpjpOGyRa5SXo0yHPyzaHLh+Xkrp
F1BKoat1f1gLueof1jNkA+QN2oUiuIK0KXtsh8+RvZqQTVUpXPhtQ5SCxu3yPlIPcMnzOOV8vTSj
DunslQG0JR9Psq+cJt1lasKK0ILhJ1DKN8Rz4qdMYUYQjSTj1JJ4w9Rz1K6eFwqXSRTTdAxU4UT7
XhBBskcAGpOuhvb6LRG+QlhoqgUmpDThSQixeGLj15d5bnh3JnruU+M7znkWU3SOdQtHz3Vj+wZt
OMbsufMY8bfQ7sZDM/b1u5sU2DIQWqZbmuUM4GYRw1rOvFMU5N6TJXpE1oNo1miwYGc00zGyrW43
NRaCm8ioi4e0iI2vvsKoiI+p0N+8brlH0PTdtIgeQNyxMGa2Nim87iFUMrY5Sg/Lmzm1xoULtXUD
YNy7Lmxj4fdr9QiM4WsQeenZwWdwpKGAylzQfXxKHJcBsVMk8sIOOn1ufKTjwJoX/yKqsuKGWKzi
aBszt2OsIlKA6jn9NNsNusnaTOUxcSfju2uDpPWDXgDYzNHUXLlpETymjRPdVMiFeV5FVe/Qq/go
aHr02L3q0OAZSya22aDW+EtP98RasLvSfYj0W4CGlZAy7a6jovG1qyf3nQcBWV/vlvPndhIpTv4G
sRqnEJzfkZOQOtJKd1eNXXZP1Ywc2iz0Z9bO8gvxbdMFPTbnqigL9RzEJLPN7tCfZRXgvM/tfDXx
jskbAVEPnaefg7KAOVeJJRB7zIg1qWZMz2+6sVwNGwVAkWVeEMpDVAsIe0qLep+YKCAnMtm29mKj
863N+hatb3eVsoO/pDKft2aLjAvvQH1hOJAYqlL45xmuokBi3PufpTDai6UjZQ/vH2Eko/7kKclY
vTQS4iTcr1mr3X3UT86xlA4Fues/iKl+8/q+PFbsBA+9zttHN/OcY4eofzPYNUIf8lH09WqnydGP
OAn6JAn0tW3sd44s3V3iMEGftchPtPLsi7iR2RNCaWO3cJK9MqNkh9b7cYn0Gh869if6tS1aQINY
iioD6COZte/qgKS6tIuWJKxz4pB4i4I02bfoQPZoLCUT8YwIpzihnQ2WTw/Drjcn1SAlKDhB+TOY
0NAPuiJkEztYveGvQ+ico47w97IiPCdHSRuqKrFCspVKoJoFNIqlgc+BTvKcJI7Tg6Ir9BZtg3Wx
oGL1SIs2/UsGawYsDeb0lnb9Vz1mLNYExm4rNaDw4hm3Lso2AxCBGcN49ucEHn20vLTTrA7TlFrf
0iapvhOVFz8Zpqzfl+YuMrwVLMLKebCCId5HSmQ30xKpK69K4aLk5C7AG5JI+F2EtmHujenWHUt1
8NNRXUMnM99Vm07HChn3aVwM874TRfw6WAa6jWKscD5Ny0loLCVB67INjsrS902v7W8o/U1GvgO6
TXPq925lv3SmQ5cc1i7DiJb5Z0D7wZwvc0+MEGVjxeWqazWEEgnjUzQaq7uUY15cSVfv3Nmtyj3l
s4boZc9fQFcCy1smqhlMy2RPeAo0LtqsdVIfz87N7Pos2QDHprsK5dzLkNqov6uJtBFv0AqyE0qi
zdBMxrtFRuGhMG0SuFJdPqsk8S+nNdysaXnWtkIv07Zyohai2Dg6XagJRzskVZrtognmr6CYOblB
1D0abuK2m8Z1HXTKIERv3cpJjHBOtEXmcMm8H9hfbu0sksnBXY+NTvfUQ8HVVAbl3hwWOEyxch5d
FQAv5D7nF9w8u9nXg9KHOC/Lr5LDyoPGEPneVd9RBDNiWETxjd6ks/NS7zIfr3oWSGTmwr3rHBbf
yYs8tHhwDYvC9B4aqwwu+35AkQWWMOdbaBbzxGmiN6m74AaIYnUaa92ceiUMQhvJ2v0k8bqcrbKX
KAqSS7cFmlpOmRlWlpPvHVQbYGu9MSRivTnw2g57D3LiDvEQv9W1YdEU2thbpRQXzdyvOwg1xOtI
ECFyHtpzD2k3BPknOJzZPvcI2bTEWO548FHYNf38zV0Rv8ZUYLUrZvXZlR5Dk2TI7mzltofO99RD
YbvjDjxQ8nUW1fKsUNXvEGocetsu7gZPPHdtAmkbyfR2GWF3Q/iaZlavOrLWcKWMXxpxvP4sCiHO
g+/Gp9IZZLjE+ag2kz0nF+7smONG0cPNQoPIp0sl2vQRiRqkkLYz8qtSi/GmAWZZnwZUZ/aOf8Hd
2vEEbmFKivhuQVIWOu0gSemDRryBmwa01nDTR3JBzX0UOxM0dMM/RImvd77LEMmz1bUhNJ4hT8V0
uqu09x8Wr5bk0ngZkONCKv8x8abyrgbVh/DcRs16GHuENEHnOd8Ss8WXUjidua3mJr2TFuoPxGAN
mVEJmuNoDtQFWNV6paAWV8I0jqis7HficIOLqdQZnQwBsVJGI1lgiW6LKz0v3dckapIkJKA5XraF
aBQzkJHj2ZbYUHs3BQvol7hAJ0i+5TXyNfdJBxWorN4Cz6OLFJJsiv+HxZQY0203SCV3dSWHOx0r
+7iQ8QXlPUZvX6f25UymNqpOkpzU7KyP9rBctiU/0wBgAc1SSWvTSavdRMJ56zgHYF/BijQbHZFg
vgPceJSkCs2NW96jmrV3wk3IaxKYlS9ZsL4lTlDtFqqVy66Km2Od6eoNtyMPPNJkVRv6Atw3ri2/
0VeInPPQyZziBkNdvKMPDDR0qjNU+847avn2hdSXaUXzWJ/SzievFm2ipSzYVDn6b7pIZr9JTM8h
/A6c/VwTeV6RdHKUSw16SoPLiCoXbPo4B1tUMc5VRIlgo/RHu8/RMYxZ/WCfsu8bTG7CmWX/gTFa
ecjiNjkvfZYDmXN1tW887dzkeeLcO/m4XBuK1DVzDHoagV5w34J1fGiZxyHmsSe9qUuTEaqJGY9n
v35JnNbY9mMbPU9Z090ZyDXbMK29eo9IpznirZmPq7hn66USDFkLbM7JP7H7sYoTrWM9otRbKPtn
yYZmmhxMrLhKz3EnLywu8glf+huOMxRaHfl0dpebRyS3q+qmgdhqoHy/p8D5Lo2yftUL2WM6aV+G
aGo/e23w3q1BUbPHGoh+BkuMm26Rdr9GplvfOqwLuyouFzDz/bOBbnyf2UYK1n0piJelmD7ETTlt
MFHBjhzkuB1appCDzcG6DfrybErii4Xsm13UYDBDjg9WrYatGkcjBNmsvRBemp45hBxmNlh03M6M
oLdZ4pcWp80F+Pp74ZSPxZwotFC9Oi0Voq9JRNVV4JDrxzuAIDESKDPztbab5C4gkXZHsbmryO35
nMK+PiUUj1urlUTq+QuM1gUYrJF1xn5COY9vpcQ0RMLUzi6rtdBsz3M2tJuq7Z8DU5PO7LjDyQxM
WBQmkSYhgVWglCyZBubeQ0ufCkM+ZXOJSk8ZTYa+1FKC1424zi6PoTMNhjxnRY+Ubqn1QZeGcVhS
R7EBlN4Zo3F5M2Wu+qKqSh68anoY6sjdW9li7pMhLV+GMdaHkaMPasjxsQkmmyGPcp+LFMFTG8fj
rstHpE9GEIBQx9lczafCVOaFXYzmNRJA/Gj4sI5WE/skZfopYDfVnZYydr6M6Gb3vcxQaDcexdng
T0+CKHlOWYYKPSWSE0PeYVclzmsKo3s7OcWyK3r01aMVtbQE6iM2tSXE3cGuaBVQE3sjra6Dscec
1rr4UcZG3Pi1411YSfHF6tL+uY8acWRF16eohftsZSCSxeDG7+O8ps41VcIc1MmfOzmgnTdkfRek
Mv1ka3MjGpfQ+9J3LvuR0DaUIi3gwECfDG1VONAqegm1gMg4K6fj3hUIHctEV98FdsGtM6uOBeWQ
DLSZU/No2i2ZdjJpQhGz6ZpGZOyMZMAvMlNNJzB+9p4FpplbVsBvw6/jo/dEneUfHK7phs0BJpip
KZQ6Ul9TUiJRCG6y3LcpPqd5i5ms3ZdjnoVOF6j7KS/iIxb3eDuWebtTTMfDwGPtkZxhthnkkbPM
4X3hcOyNMEjzam/1TbM3EBjsjTZ2oo2gsE83Y5br81w0OE6llpf0aNr9LJ2F51SeWm9GZ49Rqb6x
Ute6qagAjwZV3YWfD0M495yIuyaO78E89hs+YNz2PhJPxvZtssELcywMkqUnU60mBsiafgSQEp62
OZvymkRUfVcu2bWu1oxWY/kqGlB5Xpmf/bSC1zja9vc60SAjm2q+Wzy32OMBkp+cdDYui7peUB9O
A24gUw5PkYbG3jB62SZudd1r/cpMAC5fZ75UOWp8g5ST7ZCAPLcVdo8O1PixsDCkopPL7xQBFnTq
vdVPYL2JQqHqxJA9nCyI9hzMmwgNdZrwtk85NOwoeB4tG2xnln7JEUpfNR39yrDOFi/0UoYfQvfz
wV2S8qumttr3qBouLKxbt2OGm8y2WXM9k2Jl07aMH8OmbMSr0DkE/bIwdpFll09G10WXfifJrYsw
k8WzRVRCD0Hfhht9g2Tk3Y/VvB2WFDlpm3jveaPQFQ+ZBXRQiEewGzP2GomkeaiBIBJtSy6NLDy2
j2x59QbulqV6bCMijZ/qILiy8mGCrTLWh7Gb+mtMltUTav+KDQWps1YO1H1m4btOYk/gaslHqaPD
XI/dRSASeagD3b71Q9zvzHa6rotmCo2Kh9sdAnVHCqj7xSyaZ1tAGdYVYu50JpNsIdfpFJDeSaJA
521zmdrjfpLdcNVixnmY8x6/S8n5MRyLyS82akrzSyeaYbvHEPqhJGyG1TtDLB0cxVmXJ0TMcOF0
paZ97yT23iynZZuV2bEmvQOrNn0sQmkARQ2dCItsyI+2K5bvhHGLq9VitxsX5Mmp0z84RALvGTEh
i0EOt+0sr/7qRHiKHFwHVAe8ebSQ3HLjMSC5zZAHoOhhdXzx0mk8uAIgVJ401z3GnEtdTCTntN+S
FD6611r1cXRbLJIL8IYAouAJdxA+jUJJ/c1AXlWFBnkPT1kwJy8FJuuvbvM9a6Hlu25tHu2oglWJ
lzr0cIZ9jslS29qOxFWlR3HKm0nfEmDLFjLKqt/ZUdAdI5L04BHCvD+YpSXCaT3LqySuV5tVdB+D
JwjX8Jwj8SHZA7srwZGqirawjOIwUvlUbxxP1PuCHJJii657BvbYdBSMda7IDxqn49D0EZ2oHJLm
kCZcVms+ETX8jhbVOrVjEB3yomme6Ux7NwiuwR8mmXnlOkF8NdZFFiJYqIN9mzZQDoalTUbYqVNh
4U2IDPZRV0HBEjPeGrxfNUM2V8wkOltxa8Z8oUaN286eG6pjRnDdtsbJ33IEwc47VfuaTvWFl+e3
ies5uzqmBE8w1odizoswy5cGgPaSX6AZMtk4fPW8lOTnkMAMpj3kgIc63C7ieS/7NicawCIVbWNk
ibUb0pTY9YCJQE6LSc2Ug56XK8roSW4dTLF4JTGE8DHjdeR30cHK0uF6igoztJNF7IoStipKLLgh
+dkb0jdd4bkRIu2PFR2zvRUYu2aRJGiT73GxNMFwOTpBdCxGcduuZlOyBik/E5sUYA3IuCGQZLNE
Q2qQ6hpNLwxHoOy7nKRrUzbfRwZdbzXb410GnzskLBenS6qSgyVj50yKNtBInCMsC1TacEJLO/um
4tg6eJF4DZQqd2OAX3NAOXph4VK68AzrMq7dF1JPqguvJEwQRuBTbVn5ZSEcfQzKrtu6jVh2WG76
z1oO0j/M0QjvVAjW364S7mH0IvehmCBGFs7QHEAFDGeszCRNR+kMOk4krw5N13wztom/bbDrnO0i
6nZe0KXfbT9Nrw3d+AdOWnorqfhOkFrqSyqD+lgrj7xjstfDtpfiVJaLSQ3bO0+0FII3z6/tyzaR
3Rlrm3cbBDEDmzHgKawBOITDXKk9yBpvz3HKBqM69XdLlMrbaXYIMEjo6LhxO6y1mHuJwU9QtOXO
8JZrssM2PbnR/mbiGj6YhBGQcTXjEkyZ6mL4x1hzS1gEG0Y7c5qhbjhFQ9yd2ay90PQj77LppUqJ
3DC842Dn5UVlAPWGGkJ/p3G76BMwqZowYm1e+HVsPVv0mPZExkAZxkM4sLTqhSMySpfXNkJhmKWq
31tmAAXU6/GGGh0Ea8g/2YvpO+2D1YrmOh4gZ26KDJJSOLGS4dhZjFYS7psHySbOqvQtrgnNDlup
S0gQfjydJVOwrbMU05d+FbYT1rPi5i3wY1G9jDeLYbR3NT6+yyKq1CNkrZxqguyY2dDkXjWJ1Jd4
o0yMmFk/5FhlgpVkmlvW1zEt2qssHst3CHS05kmJyG5xS0MQNBeVyquyrygC/KbOrjq/Z9qfY+JJ
tt6U2i8i1c33bsjbHpq4ri5taFeYyzMPm7NR2dFtNaYDWy8n7itzQB14br3KsENrdOWxaUzv60ze
59XCuvg9nuvYv6QOk0fLEeyr0FigLmNV1Wbo5m11qWTl0inqjObRiBPxHBRl/8WsFKjeKorxJsIO
Ca5HlqrXocNMgZ2XrztkRnoVD+i9cjh8z0WQN9+FEOYrN9nD/pcGGLZsUKbY9InvZkIJQiKQRNZu
sNMjA0JcSPA6Rzr697l9jBLHflDY2a4x8DswKsoUH1xs1+KcdBAuOE32eHFNQZOc8ONVFhzE01OF
+VKHTV2i0xU/vpcT4QzAz2JmewrM5nM3Ty6BYLnmr6pnxRuriV9CQN+Ng7zk7A5QAujjJ9Fxnrzp
qY7swjyM5RycsnZZmo0th7w5x5VnEi7WTWn3kCmMVrih4/jglYxJU62T7kFnKrf2uEjFHk9nBXK7
dooHB79/flH4UQLuQPutszXztiVRZc25Ia9G0NmweeujIXOAoXQMhdgQEkST5YyeLfCjEmNjVzw0
ftYf1FBO7q73Bi5IN3dcUgu5EdRlV1liz1OaWXsGZlQWuNK5NR0Trw2wWD488pbigZZG/Ik2PCdo
8qXFfrBG87XusKrRP8/2ARbYZ3PKNJ5VlzlTYdT9Iarm/ks3Dv21NU/zCXvbkF4GjHuvacjyx+cd
Qp1lnVj6fcBzyok+Ok81DyaBngIhHsFxn2VFZRKQ1nv20Obuo0ZnRzxMjHErb47fLSPOrtw5Q9Og
0QTrXStpPIVZwgFpl9O0hMJgBn1NpOtcP3glMUJhihsEWk068DQSw8acsvP5r60TpVcDrfFnOgJp
Cs5atSwWRTe91YHbPGZj1X/JiFrxaNE5xpthI8t0a6d5pKtpcLiba7lN/RyiMgrn8ak1nfalAYSC
TanynzkzyGvPiXHsF3lwrltJfQC7ZeWlV4bceBjojoxNqccje1VNFCoe9sAVUYt1LtFgk0Fd2bOQ
XvMe9GU40ZzNw2wo0DA6FjmgWxuzvcRA7TvxYfBG85MCk+iHRY8CkA4WT1arM/Hs06GvNoRQcSOg
Fq3OcbPgZuaZutQp8lwHiF50j8KCfZdmcHmTom7dNqTenYMiKG6DvoqKvRXRV90YEy/9wv2mAVri
UEXBMCcnBGLus0Pe8yHqpPpc2L38Kp0ku0pUbNOGBF5GNFGP6rE3BGCZgpM51GuAEzMzBpOXh3gg
7mmmFjFsXUxsj0li8Mh7AU+goRpuAggPG/eEGFBb6Qza36ayfeRXmkD5Iz2q8ckg2/EILIAXloHB
A+PRISxGHly2heiceLJ4AALVPOaBn3Sn1O28rxx2xhILas+7kfZIkCkIFgORqlFTmfXI6cgECuJs
X4sIS+NCH/FTMS82dVat7O4CR0pyz1bUyK3f5lF2IechO7a+F7dXMe9HGY6MOF6Tgkc7Z3p1XeW8
nbNb5/taFay6+YzP0lZcTqivc3Uzdv5M0ZHEBMYzMcr2PwbXAwK078qMa3sHO5flXiqHR5j4WN7v
XnHQufZXmXc1d/l+FbO4HLKrChROTohAyIfwhwbz+FJgtUQaH9jtQw+0k1FUlPWEzLIyV2wA+2AB
O2W6URwGVa3uqxRmyWaxIHxR1LMD5ZJ/TMcZGltWzWfgYC3XAN3vbedFtfuaF22RcoRMJE1U+upr
h4qbNMFfOtRVwmGoLUvpAyfPZHGDDVwfmr6pSYZQ9UVQG+ZpjTtm6NgAoAu5wTS5vbZz9u7EX7fJ
krO2j2Ya3RSuZI1MF4d1zo1qFhGzMZxnjpTmocgUAOzYSO5bnu8bICHRecSesusTVx+N2GJYRthZ
G8Lc5CLNdlpCgdF1N289gh9pjRp+ZJzm0izmDWCrDIYg3q9Qz5k+2DYz122VNxTbJl3SQ8K45oqB
KXGjmZOzklT47zImpgXy5n5oHidl8S5WrQxuNKbULddBHqMmMMLcKdtmO7Z1y0Skc0/wNzCrOz6y
IttS7qPg6T7knVHG1GW1+wZOea2SraU5qng8ZyWu7itGoWxZvURkXAnUfxQP2TGYMueIhd7dZ7HL
o6KZ0IYKe3s4VigcN2Yyj0/C7CV1Y8smBTMafaMzFw8UWkZGTmrMw9tnATPKBMd/Eo5ewYZJdWhf
cowfbuZG95tRJWLaJB2ZBQtJTrf0qG4GS1CwVEATJHCC0DAmJNBqMk7DMHYnWhP8GjdxIgASWIWO
oEQoAUtPs8aTRNWxVPUuCK4fGpH/Aefcv4ot/sle9/jLkOT123yp1dymQO+6/8NK3771bz/9zY78
5n6+G7618/23bij6/zKXrf/P/9d/+L++/fhTHmf17T//40vNsWX90+CEVD955DxkQv/aWBcO7duX
t/q//Rt/2eoM6f8D9Q8qJ0yWkj6DRHkzfuv6//wPQwb/QMTC/4yfFJ+c52Mg+CfQ3LL/4QSrmtLj
n7n4JpDu/dNYZxG0A14UJDLqNrQ6mGP+67ff/qXo4bL9awngKnn6v8Kf9Y/G9ylQnyPyB7bufxDK
zakpMEpIe4tTxfi6NDq5zlu6qZdatYSnaltukbpUDHAFq8lifl58O7vU3YRH01maiCOgbCjx6T8z
oNfOXWqAgQZq1BIyMnb0VoXqYA1aut0L5rnJRme1d7QShvFHEg+c71qb6QVG+8jd1X4dgqRLdzpD
SHjuk/Qyx2i9aYx0+ewLhpSM3kbCcJhCbIEpOEdRWyWvlIDYiE1/IMCCOQE28llzdJ9ohP2BWvuz
rnC9XI7jIO8Di2r5LtfsZwXZsFBdAK+yt9Rjp9qvaDhp+WymTKVSPaq/FNr/A6/c/7+BVcgzf/d6
8Ux/jAdf/4W/3i6bPDXhYhXjRcC46qyKsL9erjVpzRYcUSzkyCbGUZ77f75briBhwPYtUts8Cdt2
tT3/890SwT9wDzk44IiVBxXMG/nhXfrdu2V98HihU3bR7K7WWOzp8r8J7E1vsWg6cfgjMnhZds6S
mVQKzNMiKncIFizZHVE/CnLh7cIRl0lc7kwHe7Bb/w8q4w+CzvWr0MfAHI+sE1uu+0GeiqVgxGBm
muFQtPOuL4Jsz3H+S7SWjH+7Pf9cYf5unf3TJ31wUHhIUmcoHqC5phK4R0ymYp632Q0tW3P3+4/6
1QXmVQycNdUBk+5H1aJNAUj0ooWcYWHslNc5c0jdrBgowFtVwoB6ZlqwkfbsbiLUA/vGKew/iKh/
9Xv//h0+XFmq7Q5JH98hQfZ44zjQqSKide4nC9nC73/vz4uP9+MmWowIgEyvxtmP8lWXvvUYKZ4n
f5mHK3I3ayuUPol723hkrISKwyKx/Pef+cG68OMzwQeDM/ZXz+5HFIFrELjrou2k+5kzrkGOPu5s
w1hx0J1xbeSmveG8vfxJPfvBtPHjY322P84aOIDoEPy8zs5xM1egSqywtHX9gs8WDheD4GzX6VFG
+9qZIiekFQP9Ax9xsBUBrVKcnURkvM4LjaCjGwvX2pWmpDysqwrboVtXDKpKnSTmWbV5DuZtTmp9
62VEQ4S/v2y/eioCC6ovkSNilaD//P2LnJm47zsW2K+cvmsbJ/pAtwe5qeMM9efffxha8Z928R9P
hkDcgU2eq2UK58NDOC+C0yCm8rA2lgWyzGpwY3VJ0zv2qIS41oFg6a0WBYPFEeDaledi/eTc4ypO
bUuEDowoE8bkClwr0+akV1eWgRVxO3o9k9oBPVTPERFD1LZpewC0GZ7TxzmB/7HhmtdP9EWn8mlJ
RUoeV0xLiRkteFu0SkLrY4TC5TuDArIfQQlUt1VS5tPWZdRSuQyOsnk7O4yA0cqgSD8aOmrrrZ81
Wm3NAZfsLf4/MR5Vg4YS4maDbMmo8uW1qidV0ALCRX1u/YF93+tj46F1sTIMJVqRfeQAr9p2Od1Y
5jFoiMxIpdnar/S/WLTc4QDz0hibzm+Ak02+PrRAkzgRWh1Jq/wHhC39kZ7Bsj0a+XYarPxTbzbB
7eAAr0M9J9TTyvLwzqPW9Z2bo1Vh2jXA8sUP4D0FvYqnEL2qfcMprPnMZeJ84o/28BV9ujfvBxGD
DCuXCJ5A58Xut1HAvGTeraM81EXRfZFi9l4gBDHTtCS6sFpl8qTcfvnS2diXGCbVzic3rxbIumP8
zZrt8U5D8aTB30T5a84518dUsHC66uK5v+uxuyckJzHUn7sg4mSDKukhayEoIX6sTWylRoxCJqr1
g58r/37xYCFsCm2T2ELSAoxbBjrLUbl1QUBSUa4efpPMAI48iEKQMnhNsDECGKjUZNr7glIiyg5L
bqTf+0xY6TYTqK4I9S45/tDaodE5m56+cePOPjUZEsYNnPLinv3Sg+BHb8cDrOgFYnmeICyjaTIm
gdAC9I04pb62o26zlKPODtLxs6eKiF4v9GPRDZsqw16zHkDbpw69JK7VPBD4sCCAuxdioGG893QH
/Uf4SdtviEl3ycqrgKJSqWaiS+3rsSqXeCOsLmYc3rrS2cFImu5i06zskAJ3HZCxkDmhFTly2pZT
XXwBt5uuyelZnTF1NbMB5KvuXxXNZMbrBnkmdCg9dz7O3UL4Ot0DeExZ7/VPzqI7Bi6QFsEl97oH
0ARo0ttR5nRvRRPFUH8EfIZR5eh69QJiMtSBbVzTeYzco5000P3AdMrx/L/ZO5Mdx5E0W7/L3bPA
eVheihpd8nkK3xjcI8I5j2akkXz6/pTVQHdW9a1EL+6igUbuMiPdQxJl9g/nfKck0cRH1NPZeu9O
4zrvwrpTfoJsmkdBIYqlwSyIpIV2pj2veGl7SikEFdPoJo3PEmkPGSFcLgJuvXGxBxhkbzMWGHwI
Xe/1u65R8/xbyKyYj2wG+SeGieWz87eDufqy+ZIhOKCJv23dph5fJUy16c5WdpndmYNGbUVd1t64
6ULMXi4YcT90TCDePNS6hFv7CzMdw2QnM9d5QyfR8rAGdNRXuCZTvUHd8ghEb0hlOv/owotip2F0
EAhtC+HoUWYZys8xWnMC8cRcJU6QuU+NZWdubCNFyTYGYvULjAEDPWFpQodS+UJ8eMtgYTz4MIOX
7WSZnCAcmq1nvXmg4u7R8+kvi2HF9A4AmS1JXDZC9B+t7w8rHns9lo15yewJbw4ziMGriVUUfXBo
/dyfwHYxKiNVukMhjeLBbPAL3tWlMS4evi9ZpRVFU+6AihIgZyd0pbn/XI0eanAw0gE3YOO5Xexk
vq0v9oi0dK/djodwtD2jTdh/jeFGo0h/7l0/zGBYW9AOKjOcWFTxw5zYDebybfHMFYrR0tFyGWr0
/d0E/3PfirmsL+CY2RPIRcn2afQW1kBN0fiv5ehPbPOb6GxYSNawe7GDnDGDsIlh3nDTDuO8y2Bp
JWwJSxQdkvd1nboX2TriCUsWaMu0n7xErxbysmqum0+RQR6aNarGRTfLo8w6+QJusT1P0aISX4fT
qzCWka9zKhIR+FuyLtRWG/Olyvr5tiiqTwaLVRX3wh8Q53drIhX8ECWZosksmnYuGs3YEKmdZMog
/ykd6uoZWCbyHm+0zBvmwNu+DIlN7/BL6OJHWvhpAsAvNNmoKO/QIixADhNF7+XI3msN0odhUh7a
p47wrygSl3ydxRZd8g6RbRrr2fRvjAG5ytyucPHLqTxhOkgRHqxPYgmgIsMOQASGuwtZqr8torrc
Ou60nWCuoMfFr+BOUGzNMEV5khFempdVtlNmdxBB/4airOUo6ubwU9Yy3AVtVR8YbozHchDVDxRb
80G37rSv4YDH8+yF+yitOFUCa13Yp84/m6h9K0tR4avPELv2XAF2hy0AHW23C7y5uBRz08V54Mib
UnaOmRSW+HC1a+1JK0InMoaB+LIifWwcQxzKxv4Z6g5islFbH325Ghu15NzmssA6UQ9mFreFNrGQ
tG9i1v6bkGuHbY28UOrL8AGOpLOtGR6iHRi/cbOR8xdlN1L2P9FADzCKq4e28Y4RiLE9UNM3Alju
dVTM+6seNmbfZCG9qtQ2LV07WYcFzrQwhyG2qmY6imwwd7kH2T23nu2KIWTTWoDLG5ROupDBoXCF
dyLnMIsbLCWbHFpnPFIb4Btiy/YuEHkMiRjQH1qN7dwSC0E2dr+sRTLYGvj5MNmQFcv+A3BW9tTY
EzjV0FS9h9dpDm3gv9094Gl/p/pJHKlin7GDW7c697hx7L65gzB8GvLoUHc2igDZfmXavi0icbKH
lQTTwpLHED7OqU2Du5wcsU00yjOrfBQXuAo3XnM9VnSWLgVM1frcTU32TaUYfgHENJI6WgVL0Qiv
m+GuN8XqS5+fYIPInEKycIMg3biNQSpEq7mPuU7PGe7FeKlcsXWH7Njl6/rkaeduLILfJmF38dVF
d/BksZla81s3/o4iTYGeNiGgNuF+stHad0b9UyBJSdw1xA7ikI+IsvB99qRxdNfsATEFlSbzd1Zq
dm4kZme0Dyv6qdga5ibx12rnyAA5G6kzY+iSrSn77ejPxDiMpFZqace5oci+6cUx9+COtxXaa1bG
D9CtkW0E9Ucqp/DJaawTGQ0aoti4rzOmSfDsL8KrYnx1n2400cAY8smYiqOCEy3T7B3F2vMytstm
6oebjjiBBAXMZ11wvzGLsGLVi9urAsvPu37bYGxHjExrxDw6HpX1U/aU4L1uw03QW+aevIxs44gq
TCD/Aa9FwLmJpM0fnlJX7NOiYAe7tLn/3i6BSsxl+TYRWyZZsyRyrNdNPnx1NcYEW9hNIgEQtR1u
qTxYPlw2+NvMR7BvEOTuhFdd/NJeQD8Te8xhHwLuTfUL4qnc36rFGPYNZOQ5MX3N4Krt/YlyZcDU
NqaRokqNVLkmitrxHTeKww9zs+XLHvsVJb1aOPZ6UaDRLof8UI/G+oCRPH1aMCC9Zdq3r5aDvOdd
q+FNxraTsXqYtG3+DlRmrVh2xryH70hdv6nAU6C/XVnNx1ylvPVNpb2E+sRvEG5KG9it4a3jO3Ey
a45x0OujY7cG6raYFtwYlnDb+9JEC42hJ8KvZMrsZHMDAxIVPnJh1C7zEeFJdDDmICs36zqSrtDI
pgwwVWXOV2r5VUUCdiVx+jnO8M3bWAVcEQ0SrmyJfg0L627kfaOL3xHU9TVEFL/LTmoVfETjzIRe
Nos3HTtYIrcoBQFwjoYpngu2O9A2s8B+DBecWxuQ9sWtqVgsJUPghJ+WbiwuAuZQ6DSkJ3MAY2jI
Yl5lIbbdAN8iwVBKJgRgSSpf21sJNhPIo4gljjrzlbb3qau765afJQOberTXpK02WYE/LmWFSVg5
O724m7Afd+gES7bpLoEOncRWvEcHxs7LH438yEq7/UgdZ9lqT9ivKvKUvStGQ74RbEFiCLl4vEsB
yBHByqsMANUT8nLOK0eZyWpPA/86A3K6Cbi6Anq7sX71gyV/zdOaB9Wym+DZCmeuMQR1YR6zmJqq
ZBVi+JCdLHivEDKT2WaMGCCWoLkHikFiDLTcjLshJRFhEwSq+giIvYIy3ljdwSLtZDwq2+1/s1jO
PzCsTg8AEPRH2Lo9MdVYDXi2iZImnjjy3tQgVL6pmn5lDWS1imJ7xfDUacZlMfk0yDxzNP9fEFWi
NzSbnEeVlyJRUSVc44TNrv8iO8OnkOfBJAXaqfSjG/Ttr3Kqa44ldvDVZpz75Ty2NAUbdx2w/7Wj
6/Xs0x097UwHmSVt8uJ+mLXwnh1o/TJubRchVj55HSgthMVI8kdDc3LNS4VaG4f4L39sHBQ6hEZI
tlOT9ehWgXpgA18Ty8Nveaw01UHMVMiY9q6nSu5LHBMblclRkykYrl+i9tqHxcCktem9tHoVrd3/
nCpzvSsd10J2aXidx8OQ9s/kfyg6XzwfOgETHBWJhwuP4dIo8a3ORD3KjVrJr0kixJMffkMuCC/c
zn8aWKl9rlxBlBcvSEKRzFT+jczdeRidjibIBScH07nz1ndE8ajvdBg0NNhqWpq9tLvqZZbCCmIL
W84vKKoQ12U69I8IImlQTajPJE1z1KZXRrT5q8cRt27EYl6jCuzUd7dk8bTksS/YJskPJnRrs3rL
cs6dydBJh4n0R4UkhGyJlT3plYfO5mIKZ5a9kF3nlkiPKuRNJkmFQZEYDAS8emTZCtrI2dH6cl9k
ukgD4twr79FBkRzGqMnsl2oJWOoTiACyeFVdhl4bUY06ZD4ZwlskD91xGqcl3YGCtzRNno8f0FtS
a1dmhZph5Cr22SxaouXiVaMixdm3i1ejjfCCBoWbPQTUrcgGPJacW2/VaOf6nlV53DpYOphAAObe
GCDzf4eOHLN91Ar0LkxdjEdAhaRlmTLAmmELNik7rxv0i49Yi0VLxMukwm76B2vNUc3hXCkl0l7c
QHszdaqHQc2IZtZZmmI7lBkMCoXzg56oVOjokcpwngvucPq1abfWERpI3fnhm8g9HCEkOzDeSCth
jztJfMxfzF3/mHb+x+aKmVf0R/4dVBcmk9cB8J9HbH7r+tiXwZlUqIweV68rgOvaxDqv3BBoDkYc
mootG+VKaBYyoYFub1mipjtc+MYz1pX+ItM1s3b/ehr3T1Na/l7kXmIDYOwHceYfRpd55MmyLNMM
qe3yY8oLPHVtm3MgpPmWgsy8/2//OnB9TIRt2wW0aV0nkf8J1QCYdQBFiBE88mq8wWKxkonpw8EP
ne8QGsJfzIP/7LH/411nAg0/AUVCwNrwyhT5T7/OhURm5ya+HVQGQn6isB3C1zrFfu2iN1k+QApZ
5Wc/ze129ZT/F5PO/2KsymSG8pgxC9hG7x/e24aIT8aMLBcWDnGMAmKIF+Wbe6Np9F9sTP7pYww8
zwR3Cm8G7Br72z+/0MlH7jtef9UMK3PX104JhXmEQK98feibKt3+68/xv3hp1xcF6hk+hQ966s+/
LxhlZXrX4b4doOzCFz3f8L3nJGb7/xef4T/9KtbHDBcdqOAAEyLzH36V40Dbz7KrtDgNSWAxqWoa
j/7AWS3v5o9X9f9jg/k/LOj8X4oC/u93mn02uVSff5IS8P/8fXEZsIMMeajcK2PvSmHla/T3xaVv
/g1CFCjeawR3+PeV5r8vLp3wb9eEUdJSr9/b6wPy72tLO/obzwyMXg5CcD7X//TfWVsinedZ+4+j
Fa41YcFEBkeELLLDsIJ/2F6MXWpKaH5iaxGZdzac8PeSce2bqz4z3/c3ladPuHCyEyPiFC9U9qN0
C3MXom4x7QXN1DC0F+oFgPVS+N6OHR0z4vEaOrdBkk8zN7K0uWeoJcgzmfIARRL+h+qe2B4JgDKj
djL5Kb0NyREgQtnaP6kqXPwN3jDfrDOw1rcustv0rStU/X7F6V+UG3wFozU+VE1tmrGFwIB0h6zW
9Qa7MjWlHx17P2ILokSZEFoRPmQMDbGgtjMa3ItuU6zgpMwMUVypUKtzFObhes3u3IxsGnF/deOp
QzIZs7W1ThNbgY3X63mDBe0+WMnc8wQFopn3t7XBSzd65yYT4wcVZJuMtWt3sQVXH9t9fZZek1d0
FFaQkJtZMKUd/D3KTXYvVrPNpHNjYYfcV0wl5W4CW+NRVsCBwmTQWPUWsUT7KleSKYHgS8pa/A1F
alD3Lx3VklOfMQwiW27rmWk1JPQ+rfy7Gt9VjK3jezQWlE9SP2GoxLKHuvW2qzWhtZ4ZDK8DIk4A
5MVF8iPH2F/9kmFkSFT0djGz7I54n5yBeZXVvyVgB2/T92Wnd4Od0XPMGTVCQvE/jZtMeq/GMISS
8SkX7QYbNp17IVCl2ZqMJ0aL+pVci+xpjLBlY+V47Rn+Q6QY3XpndeiKwUp0Nx5v271ZdEc60SQF
AdA2o9ouFvFVuLEoUAd/Z03ys2yngh4E+Zq3Vmx9o1Lu0A0O+wl/ICE2mLFRvOJQCwhGJ/+r1X6M
8g8IgFbkvqRhmplk8jlaH7usWl4Cids9YZJ1K70ATF/BBEav2S5IU3cEplp1YpsNa8UIamwyGm68
U0UR6gtZm8dBlcDkMsY13QNjqjU7URtiDAf+jHvOqziDE69wYP27BoYy5NixW1SoDv01A14jg3zP
XPo4zlp8RPZEHiTdx2YaxslPVm/Gnk/A3Oya6xOhNcRpGdi4E0TCz6hMg7tivEbpcWi0v3BZA9ry
aTaV1bh3TjhDyEUcTwLQDQp+skURte3QmTGlyZcPQArfsHL3ndWe0k6dV+ZcdRl9+UgTCCxh3C2G
6BxYuXilHWZMNBbdzmQmrmOvUaXke5R3rHiIAUSwOJGb9tvmy0SuprPMWJ3A6tCNMxH1GuJiy6Z5
IqtkIWxkHsfLOnfRGmccPeUJksF8z16lYE9bTOESO0UzMQ1JW4bOqWsm81oADLTN+pGNU/CE0OLs
s+xA/dYZy2kcphsBoP+mdegbrjP9qiXIx8dBzBjeA5FJuBtkHTJOd2vbStAZampIdDBxJszFOnyi
hlTuHj+9BMUpZwf7eT57p5Gh+wMMH4bbUg7dJaW6YxZgLs09oxK6gG7uMmOv4EJ9TSlGBoxcekax
G7REl/rMmNwU6gg5SOn3Wiw+5xyT7rp2ZqbPpc80FLQ5kqfqO9Ju8V5F4yj2U55NTKNH0hYMtnzX
2qect0jf80cxg7OZy+jUQ5hLZGXR6ZWMPIjtcJ6ZG+sT+UNyb0rb2UOlGpjlhhp8U5835dZYFEyY
qo3MQx91H+5qyFO09PZN0KF4ZVsGpi1256rYq06wsHGH3tG73iP50OvVMJPSktHtdYNx1Ql/qqqz
8Z4quh2JhF/k1bZtJ4q0dW6nG3Yz47AzEHeDUfJTpvQeIKBTOwb1bRG43TvmPvJchgjAMVaBRLMZ
Pfht+AwBfCTUz3sm2Ah3XyrTehPhKX9JXfuu6nDxGlN48BkSYKOdwz3AzXfO14GRbzCdI09vXHOi
tyFg6hLUvsf4owJu6sVZh0ic9bxKRZjUPULeYfYX+lLPTpTvjedsDYYbw9B3XpT1QxximkV06V7V
7jVkTR97be4/lEbdnQjgan5MZZG9rCObl7i37R9O1D+MBhqfJut0TKDNC085EVRT8GDjDwCk5T74
wzURcc36i4i838VS/rIDzSw9MMwwKTJh3lZF4V/dNfQ5HN/t2m3IxhlZSvVOg8ncfeSKCk95w/xq
SN350ptdDd/CbgbWmvXWAcF37hAv8xjjwWVCNgQsN0d7/Ww7pusK+ba0EI1f8VRqaLhy81qCEiEY
xGagt4XHX8cY6qakGwbAmYYLIhP3+eonFZJ2LFsFCAepz63tXMDuPAplrWqniYXlhGVIKN76Bjlj
khc1s6jGj3bCaPZ4JgkBxpFxuHrLu9jIrfEDfXjzrPLQOObKbojHslsDHA3dHKJ7TLMbot9IpfWH
5hncVMEHma2cmlGDAePBsFYIDqaDDU+kvSxOGdfY56K6mjAmbJ7D3qUnfbKLHN9RXvg1Czp7/AlZ
nLWs20deswkRm7+uY5iTKOQ3WyxwVBqT5UBVUflt5DEH8FdJelcATAjdtnme87TYOjo7z2FgRLGX
EVhXFDgUYjpO9aMMkM9s0LlYeHAiUd+jb3fcLXKV6qLK2lc3piVnVqFzd44QZfwI0nKwz7O0b62h
LO5l1e6LsSnxazc/UfonbK6IkBRZ2WNRbXr1vOZXtrVvRWdfQJaIARyTQ+XMCz6Fukj3ZREUJ1s6
0bNDypDHKo3QWd+uml3BVdl005yf+8x5zIUdXhfV7FS2KXFI95nJh7PLBeVqLCpdMTRV7DtYVxQM
39kuMzpzpWBn0YmsTcg+4nWUNvF9ie9bTrdXM5b6De03OUco8pv0OVVL8JutzINAC1dvANwGy9Ht
qKzQg0uFZGEBifvqdmxZN8Us2wGnTBh82rlGtDPOOB9cilJxm6G5A2zhY5MET4iHjqSZa5CXtiOB
i20gMDlGO2JgEx6Q/u8n19DfhRUAzjEG4zWv0USwJ6oOzK7sHanLJNjAipycnfRa/26y+dKG9HzZ
XKRn4kjDkyxwxgFsfKN3GnadRXzvwmGajRtCKQVzfSZHM09aUs5AtRDQQ5tx/WLko2q7t7k02QAu
vjlbCVuleyYi56a1l10Hov1GIHPaGRh7ELmHYznv145ZcpJmtdlgDczg/GBxhEqBeIRVJ2apox8C
HNcFXvVNKPqDGnFEeyZfeSuvfle5C1KsdOzb3ByCC1ncumcukkoMfcQ335pcpV8soQZEiZW8mFgM
Nr4vkyLoiocM4R5hq/6SnlzHvfFKy97zKVO0O7V7WRyPGdOIymY28zSZghwjiNHO26IYXhjFQdpf
y+znmi0Hs6ybxJylfA1wgl2Vv6HzNRJ9d8BIZH3zwQKnrQofa7OBnkLOmMfwS4TU4OINTwZkAqwj
Hz1blImxqMxP6aRD/XLlVo4nlQn7tHgDdLBahy8Z9zRrOLOTfgJKRX9Nhpm/sHepP/QK4M9vHbw1
E7Nd0P8OmcxYxj6Bk5UbZaIYjuFLdz/XtrGKrWt5355DFbNtiv7Eap5930LobLdfZ2+pzqMTXEF+
hDmuSQSv6H2dp/oXCc3TckKR4Vb7RpOWe0TRZGxBJVp9QhBVjg2kHctny18xXy5BzZ8L7XpsNpp8
XOzh1eynlxAupHfJPHe8Zs83uXMgAK3ZTpEza/Knere5Zb2Fab5YOK4YqGNxEqQrqYQ/NzlP6LIL
dXQHDGBbXD8qinUaaQcIAsGka0zQr73sbUZnG1X3kEiwSE0bQ2gMGiG0APw2032VLam7yzABz3qL
/ACfSpyW+bA+RZP0uo+hwuAWI8c+chKQrhtHfTd+Qie0rANbp6U8y/UajY43jxg+g+izAV3UQ2Xm
868ywCp2dS9RhjKn856V6+UUlmPgdduur7h4sb5dQB248pl7BOxKZaaD2F6hhVZuV+1JwUQkVMue
LdQx4wIgYItpQv7qMzMad1p3d5Hu9tiK6hdzWOQ746wWwZjMwjfPnjjZi4G4VO4JOdx1eORuBAPL
r7oBGhIT7+z+QCeHHx5TCACZsu4btatRxW3qYbgK0fgWO1n0mRM3lm4oiB/mFfUChZxSW/x5UZVM
wEWi2GnKGT8WexXqzsiYvC1Rb6x5SJfOjZ3J5XWNgeez35v6ap7nVs1wUJVFSpg7UqKNvSofS7Eu
ClCB45UgZGiSbljqw+CaJ0mqNk75Co1cp1xUErXP2rFizYQdp6mXGDG790BUNXcbGLh8POdZWm78
CXM/gV/gfzZNXdffhMz51a6NCuuFCmYYNtLFOB0QhXhopqm5FXXafs1LwBYXaI/5dkXz0WdNGToQ
0y3Zw4GHqfZ5IRqqOKfdIch1pp0gJaC4eHRq0bFgh83FLzvffI8ihBtxZ3V4xPLUP0ztJG4H08jT
GAFt+9KkGX72JVXTQyUs9TX4iE+71RHfsumnXWktOP+izGx4Wmaq2WronLvK1CgXZqvHgDVbQQfC
IEtZus1o/h49jf8fx9LqxN3qIakhIV6FW5Xj4byMESAmatKAIrLP4EDGYgzpjogVbmCahZ7dY45S
rtiN/TK+zV03PLJQH9lGrTo/OBOHwDvCJFOcCKrRkrqeOPUkI7hkQAJpXwJjdR/dcjpVqVnuYWnQ
oPj9bN+zykNosAhyYPeZR1UQL0tVzpc/kJEWnDIzsWSTv12VlvUpmnKgctIyTYrebFkTWDNpesZx
SBOkh9kh3VgTu0MS7kC0XVgt7ZLMve3T8ZEojWDB0r4+GpMZgCm1205dspUm7V6mOJQS2AX2cBrp
tn6mDcAAlhOmQDoDVzKWulM/IleU7MRGw79BAmhvC55WSnUwpA/EFGM5mkPD5yZcHv2B5moMTbIo
ofRTCuXurR0U/pFJjLwfqrKPQ4gfcUXS3HuA6OhMCRIeSWR3ngaC5z+qdHYpGio27Q5NOncprn4g
WijtUE62ij1EaM86Ke3aJgXGAsVQ1y06wUYCpFlWNBJ8Dtmc36rMJLfdGPjIOQ6SuSGhHEdp4aqD
DYNyeaq6yv3OHJxeN2U/IaOJCqM8pHkfoDYTE0a/kcd8QA2X+s19qPIVembV+p5KkQ/MTfRlOJpg
cM7VvoT9WHfnoed7dxd0hlcfdA4laUTjNRJSS5KOowW4sQFXc/tkhny0kceyS5hvugr4TloY3djt
x6aB6d/jR5nVgzbTQx1avHBRLHcj9d4TADAYYoF3gdl18MgvvSI5XlXJvdd4p36qvyhaP42if4hk
9zjY1m9Sgc/2aAabsqi3LfZcOzPyxA3UMRXrY0SO/VUv9UnIERDRwHszHL6NE0wu4isfsEX+8Ab3
KTeNOw1S7tymImOk5lDNZO1dPcs7Jjc3mtB2VqTrp9e2P1qmywmJkd6u7lh1zhzVcQbapfdL+xfc
JroChcBSDennbJcA5MqzAWQiJtoko1FGisC2BDICXCDHtK8PjFqA0wQei7ZKbGqnQCyTP5t4/5jD
UHXytP/WDk+JNdmPWdG+DpKOyJNrvPgdPngTXnyal3I4Gmie14NZmC1MoLBFdvASNd2KkKPDt8Ba
yye5/aVcnX5rrsOZC/pWLAN3nLMg913nO6QIBxxTjwx1LsBijuhftmHB3KPyOLcsegpvQYe3luiV
TXnUxuQkwiZv3ZxvDNncOtTwoiQJlXRMIy5Xf+NX2VlDTLsQ9QiPOGjvzKmiLvHVj2p21h16i3FX
9nl0tNFlIQPs7ii45MZgJgDHCHziCB7VVOolWoL7wYrau85Jzy2dFLAoH5BkNPcvvfK+bUDehDy4
4UlPtLkMbfobgxDNW8ufb6m17LgNAoI8LeZoCs2/L36nkDfY0K+fjm/9uOoUtkh2j20Ok0C26T2L
Hmhh9i0oI/fRqXwkMt4yIGsbo1PD03yExdwcXCRKpEkyoQrG0GG1Xnc3tuzzo1ss7wQe77qOvyC3
f0zhekJ+pDdiNa5cymA/V9XtYHnz0c+KxxbLcUITCT/P73MymzwJCv36mQt6VHgJX2JGn2yDy47x
Rpu40dcuwWsvECrP6hi4zR257E9rXTFGmrrlLiqn5Uu64dFPxevorB95O4KQ9IO9Uy53TBP62Gmd
R4vq/YqTOBCulO/rhpavs7xDwUrunFmujJfaczb40kaes2kFvWR3Bx10+7ytp5hriMeJ03tT2bV8
4tfAM175elwb6kMwWJ/EBkdQ3tAnlh0p7OixzIMvQSPKwb40th5RiaH6G7vyefDrR5QiP4BYQHvg
BqfaYDBgit8VY5gSSatfU5mKPFe8rznX0Bg9yHBoTm3mNlQjVTZE5NePcqshAiB3cUhaXswZp3Fx
p7IQikp/01reRxtMeosRDqlSxLC7imB/h43zAzvtsEnz9TYMSGlcLHlO/VJ9RNkEWQ1ycl+5J1OR
WJ1BZoruamhn9JEFEqFt3ruZcZAj4toDc34GpY3np81Pp7H76tcQWXq/ZmV0ziEvPskWzk7fZfYD
QBfn2V+LFShUam+GznyDnMOS3kNgMxatkaQLnumNlos+aFTzb7PHp99MSwBddQh2o61Ql4psPTmd
qPl6zsZuXBj+m/YQYBZgoNGMDNY7yiIwGtw009w/FcKqd4PLYjusM+AQujymTW/tgqJALNwxfCvy
U1u2z2G9PjiB85xS58dEyQc301Avh2IZQfB0d7Zr76nmLg1ZZBsiakWS5fmEmRFVoH/VldE8PFul
6tF9YBtqQN7e9BQpBxRRWyaSN3xxgRwzmYsxXb4N5loc8XHXh1rB2rQJcoe8FdRbMppJo1IXhJvV
pi5zJHvmy9L7B1NCBoEcKG7KrOt/G0hgDukIWUHRPGG8d895I72YZLRjE41HHcwnWdfiKe3G5Zym
hTUkIGuOqU8HKZxSkmLdMDKEy2Y7KCixc1zQxSjUuVN5zlE4/8j76qcbrhivMJ7GQaheVktnz1e7
VpL1JBrocDjNxTyQ5Cifh4Ak9WywT8M1TxYoC3Pyunmzc9Le5rH9So30q5NNgtJFk8E+K2gP+rvk
S9KWrNhig+T6Xe5y0q50jbSTyDQaWlJ+amlPfJVGme6qFJaa1oDX6Yp/Fdr4CBZ1Xw3WHhWMPOZu
9YsGhwvewJzfE3wVZu9zKDaetbykNanlTMtffLfzf6SoYHY8e/zlQ5kScT6BozODrzXU3i/tgfyb
gw+RN2+k3x6xcvF37nt7D/L56Jb+8eqmn8T62zbh1tW9rsMEPXrQJPY8pkcWYvUGri6rJIbm7g7S
Vbvr5wXEc9u0KWzJQZwI6RlfHXN8LxSpUbhXXgNR/KA7+XbW8a6cc3bWtrqlLkSQ5yBFSkccCgxH
8M4zseFnPoW+ouERfHTDsH66LgfQWPTBfY9OpAcGMzmhYpxgufZnVRBdADAI29UuDRUpU22fUvRN
U97ExPXJBKSuivMZ6swmL9GuMG8L7jRyurgL6RZsmXln3M7hdlbGnglMsE2zqH0nOMwHZhTMvzwT
OYFleO/mKrWMgBYscE4YD8g7jz2UwcLRE3nCbi+6peJqnMM6CWEfhTvMIIc1bwFiFDG8zn3KDAMg
cbuk+jSlDfqmNQzWF7biJHnpSluKhZRBBMFmrrqo5uKrpvaOgB7EdIlHxAzuA6KxVfE4rT1whNEC
mLejk9LZY23YHrpBxboG8V94Gjg6vktG+Bdz1MVv21cgWpS28vnFK6vJ5EQImkPYk3hUDqRexnBg
IFhdeHVBdpf1bu6dKia0u5rZ1tWGoJw9UzPIdXjIki7NvY3Iw4+lri8lTM6anCwuUvQ8UYeCl8jl
iuC1dmc3ZbjTucnUfeol6OHQu9SiMX7mPGv3llwYZjHfGexl2kVaMGpWXGureWqUFDuLLACOm9sG
HTYKMwxTYYqmH4E9ZB0cV0IULgOEqNwWk7J/ebYGn7QoN5nbvn3v6WxYA4FQFkXWxm3aYt6I4Gw5
dUf9zROmuh3JdqnHymTwDOZLqC1Nws7PitbZ9mk2nVZTUzjprixEhUa3m1ZJNdBIB/uOUSHD8MCN
7UbGoumucyfxTmh3+QX8h0wA9s6zFeMF8REIgyZ2xd+1IP+rYvg/lovu5f8NNzj/G3vnsSQ5kibp
V1mZO0oAMxjIYQ/jcE6CZtALJCIyEpwTA/D083l2V/dWy+6I9HFFJk9VkhnU4UZ+Vf30u6v6+C9w
g98f8ff4tf+HTSQe8BfdWtf6p3+wDYT7h8nCwKBZmb/dCtiI/u5iMIT3B5NFgZUBEwoFu9cu0r8b
GQxp/uHAIJDM0U14CBQd/jtGBvE71vxPIwN2CCXBMvJNXktuJTG8v5pqOt5ljUmGgIsr6kWTZioY
Suw1kfbWENhMZO/2wbLbjT2P+RmSfL/pOf6ZsnlvCqIDzrhvOp5ahdF6p7JxK36HGUQ0BLQaxfiY
/TWlPvdJTwrIfwmbj4rFNULtYxE6Xkst8sF5GRFVVrXd34xm8mN2k/7W6Jqt2yPg+u5P1oavEaPR
CjzwlvfKXZvkh7FP3yPb55ofkiLK7WF6hrHp8y5WbSBl+xxqZx1j4+FozuwbetKtLGNgcNJeozmf
yzzZOUZ351ANEDgx4C4MsIcS3acahc0llHLhsOKYHw/dt+LUO1Msm6WwH7sEfc8YfzWTo7c5TlRo
3p9plt+Cii0ACeX50W76tXLTd8fxSUfKdutSYEDZRkUtyvDatsXdMLPxkmZahcr/UsnZVtEhiZ8n
6t3eU1M15DQ5Vw+KMWpNHjXARKkDrhApg5oIcx6tCfxMbP3QYlfach88kJ8BjmFswkuJO7ZZXp28
X/f5ZO9MNs6c1qW1nOKT7CxiJEN3Wyb63h4F0w8vWAQsV6u6ZL6broqqfFsg37OCTkc/w9LZm+VF
4ZoM2FmTDdQoDueZMLcwqIktugW7Sb3Js3yHg5Se++WeY+tFtmwcvsSHGw8r16gf2SMefrMnDKK0
WweAqLYN98uYwjvDdY6T63XrueEfe7kEn93Pzc7I7WLNaBehbSk648R7hf2B3NFCkVRX5Ch/E9ix
erjDt/8InMl4zFo/WgGLw+ACYnEnhuWZweGJOdwjskCDG7P5TPKJ9XKS1i8jrKEwzjjWRtfHKivn
8DlhmkArQhxtqySRB0KdxwHW6waYMjdrIL8BMCvF7Gpq1llk79AF7jhx/GoseXGGGlAuVNG2whbP
PnabJI04SzveitF1t/7czegYivF041+SloAjqtBa9e4xLlq16ufhxlIdIjCGByyEln3ne/oDjCXH
lRxuqVWlfF9N/JrBrITigAadJfBxDI4P2dC+trn/ZBr5BUcrVJ0GCShPxHRDvPCAnEjef0jfNBld
8jrNyMClJrSW8W4U1Y2uMQsbdlhsojz5xMt3sTgurVLXSclumYx+LrlNji5kfHToOXIExdCA1bE1
Uo89VScmKpzL4Nru7Lgq1okFmpScI3dwL/9ixy84t8NzzHtDrft0OFlt8uTQBbPuNQf1ho1ax+yb
kcOHpdMXkuV57Ac8IqEyt1jzA9EWR3dqVjj+CEok4rMcxU50CV0LQ05yPSEoAkl27ydTu85QRHvC
gnF+y1S82eDyCOKeygxj6/vvqdVMPApM8/R5HKS/loAkUUO5xKUEv227Lc+4kvFrE+qJHqUY673M
rObsGE7HJQSCJ6eVDpRyFB8gaR9apmHvdBZoRhyh9UqnwKPiaoBJIAzsaaAyuozUTU2CIJgnVX5d
7a6roRwc2NMyPdjGtCBfZKvJ1yAAC79cl8w55DIRU42ODSGBvd012RGuNkcQo77TvnGa6/HU5f7P
xR1/MAV/zmG90B9QkVoxvhNnBDlT4E02o/A2QtGwF4G5aj51VYKHSJEadJw0qGZP8oUqbp097ORZ
ab0jkFhcBEEB1/AGLCWo+ZXeUxhwF3vDTYrwgl4Z5ftB43SCeX4aFALglbRQ+6WzB8d7hif82jgo
lqIZzW+ULW/lYQ+gx8FLP0nEgRiGAYDja1p7SwvzKy+vKPGoJ+WNWTXtAEvJxt3OY/mo3Pwtax+q
We5LaGMgNLGR5Ha+6Udu3EuWzz+4KC9kunEZAaF/nh3RXYxIHEu9bJahZGSiuYlzvu4winOt08rW
pLJoUUpC0LHaWuovM2P5nDMnuxDRvDVqbrVjjkfJHOIYODhedNONbnXxIQiwctcYwGxn8w3UcOdj
pGc7ifprJXwsA5tUJFf1fVwZW82cuoLhuaqZSvaxc9TREmAPujGS5Jlws7OJwS1nDK+Jt6wK1aJi
GlQ2kgVeeXP/jbAwrbGnnbB2hAfhkAqYoiUNyrEOAKRSecYe0wwX+jOeWsZLeghPTqZ/mtb1PuYH
FOMFLY3fF0yL322XP1luSCkVSe1tzGVyU6m82DoxB8QkLoFvEqvHih9uGfolGHiktWqmZtjHsZ9s
qfgYg34g3zGab9crVOXirfer9iMzjZ7SFBYALTNn21F8e0HJ6NeoAG+JGzK1vbrFdk2XOCsu7jzo
XggkvV3Ah5HtJSbmAGQujeV1WpYXj7DRSuJ5XKmagaE0xLQpewpCp6tzPi6n9JhXcfqZoOltMeXg
81duDCqB/DtJ16wi0JcMn2Ysi8My62xvxPbwkthifib1UL3NflnQKqY2xM4xhSii9dtZwTW42nwx
GT9Kw34pUNxJ4DBrW9wXbkk0ikPKh9nHkRozZsluziKLNNJvVN5j5bw60ToXpgMwKGpywP7ZDYEo
vzpOpklGuPnWHfPFEH/RejFUsx5n9ZGm/g6QtzoUlmE+NlH/ImaHvcx9INu06/UoX+yIVjvVGhcZ
IY5ERCKP3NHKQDYWlpOO3TLP6v6A4r8lw0biOA7CKrqFQH2MfROLHGPLwgoqQaGLKtHCWeO5Wq8t
WBSZW50LBLSUibadq2c3ac5hCEISJDUCKNpp52/nEPx6PhK575Ck58z6UfhovkOh4xX1EARXJ33b
S7GLcamyOVMuQjgjmxuIecR3U5c9s4IPa2ymiOsS5D56gG4punmMhHyfKzIh88Te2h64ojGmsJ86
wNnSomxlocfN51rqpIzP/dFdISBu8ti6gbPOPq8DlRuY6QDt2eJbdPmuEucSY1Diz9y5GCFl0d5W
d3R0fOWiPi2o3zUVTgGmjqAGgVhR7eIa0a4Ih32Y1EfwPDuSLuSfoi2p76PR997O8lte8tLItskc
ueg2y0NWOjeyIrCdFbrZweAE1uyQA3a0CmQ8DPtm0M8MBWhZmtnQ+tlBnODnVuZn5Dony2Q/6+bl
1zjqSwJ6dwsAfxWWHTj96CATAfEXeNZIjQMZVQQxHz+es8kLez92BKqH9rPtHgxTP9a2s846dBP5
WFX521hHL+R3dzXtI6OPd83Iz1ToHtzGvAG9sQaZ2K6rlNjSpBlo1GaypacdRHU7/6oy71Xh1ryu
DZnTMC1pv20zhH6AOTmszl2S77QYdkZik9oUK4Xinyn9E11nkzjMEuzxDW6gb5KTbyJO8+1WFv5Z
Zjf+ot/HWZw7KMH2A5LgfTX5pyFXATL21ouvFIj27OA7a0KIr7HFQlZN7all6oK1YLgMWfLhcNbN
iN9jgKOBTNXlp2gEQ2BjXWd0hpF1NCNCxb6X8XOVfJrZdH6V2VU47T37PENroZvr0jTVbSXb+9FQ
zFyji+PwDzLvTjEmWdoH2RkTLrJpDER+m1Omh09ZXMxkXvetkGttsJk0ZhXYLDgHf36bRgqOnPwl
SfKLzUFVddbJFe5zYsdPdQlDf4mSCDNuH8AhWeXJcFdZ5hvt4OjglWQWEg97HE+37vw1osF5aboi
UTTjc6G2ZfIPQ+k/9w6HF1Arx5mo9iRkuxukcT9K66mpX93JOU+O/8WTRFtMnz2IqGLy5OA95TIS
bcBOfNLg5m88hori2gJVzrXE11TsF4SJNDXvtANXvJtpQABBgcCraelwv50EBQj38zMq3fVGEQdU
UPM24LEc/beJs1LKVmaWxjkvXWJQT9J1drWBhK/8pINDP0L3BBZpdvAxAbiLgbC8xr1K5gpAMqHL
SR3CK2XBcd7G8RY+7Q02kos0vEeffrWsla82DBmLZY89A+V9EPXTsHxmzkeqjO9FnhJD3QEIcK6M
bZa9+3lWVO8Nl6oZJGWb6U8gtZfKVM+FpVSg7HmTYbXSfHdxaNwoTemk1x8FaAFczL98q7qfonFT
1a+CKHcsO+gQ5QnK63SDPr6iOf62Zvq3guN3ZNPmtsZwuU/iNa5GbE3hFofewUpczF/Oz7KpMize
lA1WUtC74IrA0N0lr41dIpZN1MT7tm3fM894aSGRZnM6YVDqs43XiiQw2BroQDwYOrpRTI1Xi8Fi
I7mmr5KrCTSNM+Z5aFsGPVhBpkcSwXH9y0j7VU2UjZfJfMgMz0OeYDXH5tmv3V7Lg8VYmf8ldZt7
P8I6fqtJRaXdCD/KEjd10zyPSw4KWJb6WBdOSIhQPdvFQpIxG4l7yvSzr+3HypDVDjvzB24V1F2v
wkFmlU8jegJJuuZgFHNH3Ld9peb3rchwVXKAj4KO2Vbg6vSr4NJKYedkEpGo3O0y4KxLPOcz0tWD
CcFjbQ3eXZviXxQh1se56m6Fif8Z4nFm4/lKU+atSwuZgTZqtQnxg6zSjsrgrIneDIdlwOjsYg8D
Ue9SWwFp7KZlZ3pzvk2uIAVdFw2uEzxDPvadY95BTjfmJHyxrOhH3FBix/0Ys14TMSxmJcbUwgGZ
fhps/AgTraHwEYqQ0CUlqStpD3DZOcFTCnOfp30wafFQejX2I38TJuQ9SYRs/Kr5lq7FQH3Zhjls
stm9gjnyKKu3rQ7LCw1jXCaalC5hr4H/PM7Ywq/Idoeo4GMCF3/DrxQb9HSYRcEdMuK0MlXTHYEN
Zjb0iJxR07BKydoAoTpgICcGTc2yr6/G7do6CNwzK4WQ+B56U3FwjKTjivYFxzYgA7idmf8nmftK
VdtZG1yU4A05qvhFUc1KzsU7ZltvX80VFoXmarKexPheJPo5TMsDXj6u7pE8LqBaA4o78SXJM5SX
eD+V4sTRFGcoa9W6hX2V1Vd/rH12FCscnT4/BtIM/mbOyQFLbQDcT+rCcLl5WCGbH/1q3lxB8iit
5INWI2szZWO+87lb7yI81cEUDzqIxzqGdZDmCD3mMuZB6y39yuTdx+oRntIovOC6pqKRIoggyg2S
w654Jkr9SUff2pqs0+jiHuNJ9Lr4I+JRK13jR+KhqFp1tgnTOshbPPllC8NksTYKI2sbziFTGLbl
tKjsVRZmbaBCGprouxRDtHcsfYpaMtOtj5XRMqb1UKE4Vqo8WRasDI5q+JCp9Ui+bcbHiT0efTxt
I2qa3XzmTvg0dd7diD8PhheuEXF0W3TZIUcAsVPCxN17CEGwy4vPNtM3dIyd8vktcolfQHqQdnQ7
zdkrnsZznTV7xaHNqVRQ+MmRfNO9V9GElMxoqFdjpUF6qUrvJMVtdTfcReNLM6UPKQScFRGEjfLq
V6YK9sHlSMyBserYYmFtRyuHuXQe9dY2T+fkbMQcT8PmZgjFqlhy8EjTeJsL/563JY3HHchh2usW
4xs26WqRwwvdAJjYuuqEufEB9pZ/M06p89wMrbkZKng1C3V+ROrX0mhJKVN2GGJeFZV1NgBgrSj5
VVh7/FPapU/jFURPYTHyXJzch7KON7jZMZKXNMjQQrSyhuVxyYGzgiGi1NR46UvrNppokhQVCPBh
scsrQe0VbPYMecN6MPwOm3ibP4uK8PfSMILAUrYYg7/NYGNkkQU8nxKdLmurQ2hqH4NSPTPKSSWw
9czbt0l25wgGiiuPyy5Z38p7tqPlSdBRARalmE8EUg4yii8MhnwQMbHDxiDNiFsiUrowOeRQepQN
GxVFB4IyXBBt4hxUk6VJ/orpJ/4bnO9/xvn/4QpBsBMrPflcxxKW6RHt+3+P9//zc/5O/k9y8f/1
4/8c9v8ZUWS4D0AVLpggH+ua1MT/Y7hvmSCN+UN2URHLNtU/Q4pkFG1JeJwrge9IcGX/FrfY+pd4
riQyaRE/JiipPMe3/3WyP0Uq1MAs3mkIAhdkj7nT4FxsIxOq/ZTRAB/YlVPWh7gLw1ULxeHIbdLO
WZqLuvUeugwjdbiS7ZjXLST/qsVcoZOMkhLcrSauiMaMbffr92/333rwbv8/y7lapmPB30Ta+e+e
o+F/XYaOBP/3b6L24ef//o9/ftzfnh+l/jBxvsGutpWtCL/+I/J6/Ruypg4oXlehA/pErf8uFgn1
h4cq7IB4tV1HOQhCf2pF17/i09gmUhIVCeRl/y2t6Brn/qdS5EpXuSbZWReOMJ+WbPlflSJjWCpt
VLFcN310lDM06znFpRHKhdiruG6GaQYkJX70UQ5IvjBRN6N+LVW2hY8KWIFG6P0UOQcY2YgNAOP/
Z9GC4H59UpT532qQ/1n2H+1Xn3z95fH6/UF/e7IQRP5cmozf//2n0uiQpWYtJGfNYuhb9vXr/Kk0
etfH0bo+O1xWFTgd5996fExYyX95gpxrJ4RvO6Yv2ewc0t3/ojXW1N2xjXlckeHX5di2mHpmlo/c
Uhwj2YYCvGhno3dhuh77X7VLN6V5hwXeMu4dA20SzmpVtEWL963JGPfg/4+4rV+QauppDnLPx55x
dOd0scMbvPT21K8UXkyFSWyu8A20+bjY02PHGzClX91ohmnEleyURXwTeSxqRPlKuEar1h6aOGg1
+cbbqp+s6VJT/AY7yTdjCzcPHF0qXvqRwG9h+/MXE0GPmzHhnQIHwNLWGwbZrdjVU04B2pHu0ojD
I3Vq5DYJA8LX3s/KLixmGxB1qKOsnVQ312Ps1dWM7GBl28FX1DxGY5OhGgxkO5i+1OT38GU01Rdx
y6J/WaopfODF86lpywc3XqeWFvEl7Cpfv2QdeEYLLuDajjXE1DGa/WYTox3U9z5UnSe+Qvnhk024
mYyYW2GbEgkIMKEhrqnQnY8dLmvENN8R8Y4Ewfgz92XTnwhAOXfdQsQaLhdFxemZCWyyy6Tjja+9
nzcUGZoWvcOO/ZFhYeW+jROWhIUEMotvr/J3U2SA2vYt63kcR4gpiWubMxfCTEfznl8W3b1TL+ug
NCH4MOaGQBvq0e4ItbTViy4oqOyHGd4siCz3NIGbUkDE3aUjVFcwC8uqckvxIe12FhshPjPV9ctu
MujeE48tFc8Z6XAMFr+6gVDztUECjwtz9cS9NfJ4uu5uhtsEreRAQFN5SvPuXMjIP7WeaLJPk/z1
zustQcNrUey5tkQnZOMGZdvxH0eqqKCVxkD/MV0k7hpXr3E7aKAggLuQyGaXfOpMFi72dXbHfJou
ADOLi3evGePtVInUJq9O1nqxq6gGS4e8zqYtsBHhj6PtJzRC6sRneZhIb79gFK3KABzoFdDKtvxU
eJ2+45BBMhgvb/IDeYW0OenSfvoFIqpmXo2fZLwv8Yyg/VaaAQ2xpaoAxzNDLNlw+Q9jAOHdvO/m
SHjrXnJvzy3ZW2erLYxNvBRtchmLnO5Eh/CleaKtZGYeQ5UK45gYiZegQNz5ubfKjNyjfbZIBr7L
ltv3s1NhJ/worFxuzdhc9qGewQ8OBhQ0ou86FN+8g5EhweIeC1464xyHld3t7XkZoRPSWkMfnEjb
54Kwanw3xbCSmzaUmw5f37bLmQVuGkww35oypRf4pgUtir3xOg4DxlgRLpxlgBGTLxQUUfm/UUm0
X1hr6FbxFtdPx8MJZD5au/7S3WY05/HKx6WtAzGE0Bmioe7RXBtCEWutsXls/EEPzdoNSyZiS5Qi
bEG/kJuBypb9QuRmw7yZqEA4yMy72DVo5XsTQxQebpW70RetCi3NOYC2T4xS0PoiIsnoMIYLaGmI
YbFSTBMvey2Y7QZTaIjwPNlMHIFoJw84pqqXZoyqpx628cuc0bCdFaMy1ywSUSBbkdFNEVUxBe9z
dY28lpVqae4hlLGMOAQgGOBUZkJl7YBZOSQLvai6tiKRg6ZdzTtXtFxdBDwOAIap31660R9fPF3x
h1EKSf61i7d17cpCkj1NZ/fG5ZZ3xcM5ExyD0b2A6PKaNTncsrryD7nxwR8KA7C7lFZ4A4g0GqCi
G+pjCnoxK1ts+5qCuXeab5Ax1UxJ8saqWDuCEUjb7TguvQ1d2F02Bs2keD8jnbHcsy2SNBxT96IB
qT6HxCHIYJfLSHZvngX8Baizl9KwcA9OUzipN8GY8G6pI6waYeZYc6CqiVmfzHvGKUY4FY/Qn7tz
CqvyEcZytgWpP8H6yJX1EOPQvS0NjNFlWDTGL3h9HgxsjFY9pewFmQjW23nZxGLOQ+gXmFUCRmkK
sagqEryM63Iky/TcFRJUFEXPZnPXQCK4jlfartpqLXp9T1A+ddDG9LjrkkS9L5Ub1wFfQ5tMvGEP
bImxNns6f2ipLSNePpiOTJLVaHCZzWx866sEFt1Ek61ykwenn4zTIusyewtZn45GWLQVeXHQQUFN
h+a9o2qy0L60ke/M2YSR7lGoBGPXvvddg5Xcq+fozcVZ/9SEuIooWmvy5RvOhnqNWZfIh4vJ5GXO
8515fTPRe+gVNOy55G7x0FzphT0PCbCvLr0lHFWbm3BK40s02Eg2hjNqfzMKt6/XeEVxMvpNTl1r
VzHBXHlJG5Oa6bu++myc7volaNFmHnANhomsra19N5oTQCk5wB0lRLmAETZKFV8j51bK9t4pu6MQ
NSX0Vfg//GawIbpHhI3a1rWhIIj+mv3qPFEGfGstFfRa0mt6dF2lb70EZPw6zJmpbCdHMdD2BtZ4
7lJM8lczCCbNyidxMkCJl1vOSdjyepYI6PQYowu7KQaYQmlFQV8GWsPruknwuzKc6BANJgbBXvSF
+amRCbIGPycbdBDmcThv2eOtu6nA38G+i2f8ljPTzPKXIsssPb8tjBuceVL6LT7GorY9msYHgCeL
VdA2tpqo5NtL7F1lMPoZv5uMjZDBYDkZ+RPwfTotGyCgQOzw9QR2Kmp/q3jJbgz6lK+SGEZpfqgS
b3sbUoaN7yHFZ8PxsdM7tlyG1Y2sqNozbHvDnsTL5Odgia9tSxz3Ach27bFxsFYe4NxhGmnUZH/B
emyjfeT6Ldy5dO7HBwwpOr9wJcruSp9lD58LNcT70pSVWlVeLu5FXNeM86lepOm+tNMXwfvcCjqb
nfYpzGbzh1kvfGtDamOHaReeXhcu3kMcYxXVY268pTLx6wueDdXexixVVOT0DLXqAj4JU54lSzZC
iPGu0UvBZpxpCTHdzdzkBXJZ9FkkIXU/YY9ZDsdAGNnnwRBDefIWgyTP2LaKfaoxmYj6kSF/8pn8
FVCSpHzwKtVMu8mNOJUIz7ZfK92a5rjKyAOka/ygZb5RwlxwRfRyPvSGqUqKg+gJDuKri2+VEN5c
oMcvwFQku9x7TV0djv8uwrGvTdrzHkaJ8YXQlzfpx0W0+ueSJPPrbJWskLjGesIy1lW2dfNrN2Bb
+w5iWKPVroutenqa0z6sN51afB5fmAfQCGREBDLVgE14iXtw9kbGkIo31T24QPExOTWoF7oRCXBk
Q0Xu3fYyREVpDFm+Vvq3ljXYWKeA57GEo/COhIJiT5CE8wlVH1tgSOUmKzy/OrVmIw3qa5dlcVr0
Xh1WO7gZuluTktM/5sHOftITyZQZd5EB3qcboWtQ47BgbRU4c1Lde4+jgApIxMbOknUGi77ajmUK
xNkSwpQ3M30C0F8pMEhWPtmPS5VHLpu2P4bdpbfs6mNoM4czCD8+bUmWiD7HrI36O1XGcXjEimDu
5rwPH1qeHrWrVAEst+mLZInWpI3KDe1WZvMwOcNCsHdxFhbJBZKiFVAq2fh4xTOpnhosRFEgVBuf
OhW5XjA6+VzspD9BsggZlKNRuJ7+xKisrOPkC1kGNTXuOIeq0X/qY983tugu4qw4csnVQhSa9ORi
VOnG0jSBrvFkOU2gew3rFnBHkW2jSNkkYAmnE9XJ/emIJKl3oVQ1vn8Xt3sZUHy9PPRTN6XkbBbv
0JBJmFYc6gHHYndFoidm3eS8HKM6h3lqKR4LUM/bZkRFS/LMcFd6dtQPCmtJkPh+Hd2kwyCTN8dY
GJcKUjbTxlMEV+4yqLU2nnndxEe4rd5n0ecMWicVhgxaqa4gzd/X0YZdGQ3UJsPyLoHZGSe2XVmz
7bdud+clpvxuuSKWKw7Pw6WZuCcgeffucMJHTYiuquPTMrbOPZlrI9nSjEA2zPN0cuHaiWmSz95T
gwAfkchpxUUAu1zi22c4TKV1mtOiluuBqNbPWsSDPHrwr7NPGzlg/Im7ihB2WrcSc1uVaE6c2ik+
51TPu5jQJEkXmRzJsMUc1KLo080QYMgTFupFTl5vb1LTiJ8Nl7gbn6Uq7h2AX8/8zGZ7jYQhnSW1
38ysTR3uO7vIXCw5YdU/jWYvwkuuet/dsCph14+MtpAXuq7VvKU9nZ54jas9+ZENcgQ6z2w0e5hA
yrZHel+Sal1XEXc+gAQeFdRTpE3zoieeh009XZtUi7DhfOewmb1Kxv3Rznbs+YfNBMfcoGVomoNa
Lx1vxOSE74Pgl7wZx1iAkioGYAq7BX/VtDZoN5y+tUmZyhORJNHtigXIQ9qrcZfMTfQwLK75bHme
eCpGZzgUJuiMZ7sxlnXriP5Nsj9599RvEB0jg6B5ph165Af4gxyoLa9JA+jfSburtBV5h8ilV36F
+Ea1grCLW6ABGQkysNuJMsZNaMfuru0JmFhTmARmmFnPhgldiAhGqHAplQ3z/mEAG5uOHOHWyi2I
qDpc3+4gfWGYammE7FcelVrLrgHMsmwyZyJm0GRAjjdO6vrUBHvDG8dQYPcY7qu92YBa7XtOQauy
LJQfsXcJd8vpmQafxmsdNwiHnup4NkHe0aVPc8hLzLNQXmplcaWYOq68lIDT4gFeRKU/ihC9fpvX
8NzxYzljwDw4pR+3mw6F4WVfFWf+dRhGxSPsNhA56eR0BL1853bSVnOxsQ9xgZiwvqHUmhJlDvLu
h2fl3FxAWHa3lYPIHMN5KY+qsqcbbVXT8FZJoBcq9ZojlGE3PnleN2Lj6Jafi8xdF4a2VdwQIxp3
kx8B+MjTMQWVQW7TWy8EFB5KUJJI2LCEZ1BPU/+YTWkNdiytQabQ2V4JGKpx93NRcfsUQoxwMBAT
ywtqSG+a66PrPzmhiB6p1S0CmXF7AWdrmxGQcmS23WCX84cyZuvRgMb/nED2DQApGdh3qxjelidG
6quxRHC0bQSHMhpibrqJ9h4yMD14c4GXhtMlxFzh5FeMEsIlUh5K2LgDJ6VvwV7TFzDCo6eYpzco
7Zs779DHk9z4C7OD8yAGFQZJa5cIiYouj4BLhBUkaTvKYIA+Epg1FaKU54RG9koUmRfO9Bi6r7OE
s/+91XCKveNS7YXf5ZhGrxFmRfLjPKVH0i3VQypwaHAlb+pyzTmwL28rK0KsSqfcFxvRm+ZxKaRJ
N8hU1F+WY9vuK6UlDvnnwXPssxEhYHFVFZeMW+v0wI6m3htitwdvHmUCizgpXqlA8GbSZhCFRKL8
e09gicUD0GaP3iJwdWXzVKl91Bm4hpdEDyc1hzG/bGxK9iF0y+p1sWlRWtVtEt4R+5twRcAEW5c+
GwknZHZ8fKKj9zT5vLk21KjPOeE7tx8P5ewa7joVxvihJiUv0jHCnVU18sZO9Pi12HaNz4uZ0ibq
fYqvkzF6ierQpKpb6BnAlhVN52gkftq3UI9pFJ3VY6FFu07cCOaEPyR1d8ORGEP2GPrWrnJICbKw
RmTkwuJqIaRyur0360Q362VojeQxhwiDetgbWmnudrFmb24gYCGggPaPB6YJAwi4+BHbcx1YPGLy
I4r79pSMiYdVKlWue7TK2XuUJmcf3i3pjibW7EBlfXivcGrcmdKNNJGhgXYuw8yydU/B4tFXKVUT
4SCq7YTy/mQsMW7pYoDhAOCATXfQrrzCLNzmnWBWbuEWcrU4kQbEIs7rDVs3wkp5GFiqiiDJr+OI
oE59jy/V+uGOvdJ/jFMa6ldmmld4rIZ8uQ+poX9HkGS9vY4bLjRncPnH9Zf3W6O/Aq1Mx6DpNstx
FDTaM944UuEyR+Eof9ZsZmCH4WSuAAVxWzeMFtaUuLLEZqaQnBygMB+BXmGKYZxoXaiNBADSqKrG
JmDTS9E+wTWvMV8sOKN/VZWe7jx2pfkmpQsJfEXJeA7ndHmzhMS8X3Ax1XNQx9pez65pNJtW5UlG
30Ph6BYIIWvUjZvKPl/jQM0vda+K8knGiQ3oXU5DSdS9rB2AbvSAeAEAEoeZr3Da75pA3Xvst15M
Fhlb2Da2SVCAOc8yJO0FTBFwNbrT3buKBAucujnst1HGJRfRPFbPc+K4N7TVKHwHCvrOykmA8Qbe
3JVnMOcerXQ4dgPJlPIn6L80AwvA/XcLIMekaSf1/TOH/HrviKictwlT6lveyvNTEYb6oQ8jJgFt
omns8WqXMhxKd+nRrit7N5debDOKy/Ddh1R2bNJS2q+T62TnLBmuq6DTDaQnZh6QjfaxE+3rWuNU
mJhDTQcIbprPF+v8tYlEgVJteP2dFHP/FOeakl9/8ezs4Mm5BlJmh8mP4r84Oo/lyHUsiH4RI0AL
clveyJtuqTcMtZ6aoDcADfj1c2o2E/HctFRFg5s386SaCP0tmC6T3cC2Z9kNQx1NUFUaPEmTEH8q
TVZhb5qmwPIGGnN+t248/pm6uP6YYY5sayxXNxuq4LDKTvLiiCVET+rn8V1RtsNAJ3ph934fx6c8
CggAtqlO7JHHadM+A+DAAJRZOiyegypBfnNA+wBDTPr4q1DILWTvDEymXFZEjmFyHuuoa/6sfZPd
OVFtgVU5455GMn+LAxy0t56imcCgwFWWKxc/uEULpy+6k+V/Y197dHbHii7o3jnGvnHugLksp6kZ
wzPQuvBxAhv4pxzm6Y7fq3tUvuecJrWG16JtPHlslOuMx8g64U8DaOHWIGbsiTRKd7R+mv3kOg7e
gQ806h5SwAJWdbbp76Kumme8qAXATVrTiQ8P+uJqnza0zHNmYPDJGtSbVs9y4PieIyj4tKVrzIQq
/varNfjbl44++8iz5z6ij3KTQwI4kOYvfpE+p66aTiryVWDA1/aPhxjPbSRb9xkQjsqpWF5bWsXY
Eha4KkYgVEmTu9ABTaFJBE/AnJLYlsCTVbL6B+N1XnUkOILpKjVQ1nYVXmxe/m1rOdu7gUquqfWj
300E4Qdg5zoj/XmFczcW2P9/EBohCqZLjMsFlmU6kTMdkZ5xVQDCbOfkCDuSVwQV0A8ZgIRggxyb
EdGCN4Se4Pi4Z5nVSXtYp+eWG6PseSpG42FbIRW2X1eCIYwRhoAZ1b3VU2vH8SO1XvaW95jIeWwp
FhHhMMfRLnStNz4FkGd38cShD1JnF9DlkVfE1Z8md5bPoeJ98RDAOQtxU1ol/vHcSz/I3kTtJZJF
fD8VvfeEws5X4NfOacioZdh5rk/JWkuJxQXrU9F9SlXFXyPBh3usYnIflmX/kXRdqbFWxZxQsQPG
J9evAVMNHDzrwzTfZEuh57k58aBx7mypQU+5VQoaRBtVPkZrXD2TYrINzsX4VkUQdfGXz+3t7qvQ
x8yWgnvc0WTPujZA9WfRtPIC15h8cCI3BMdW00e44soy5t1CzU9MemQmrKD515dXA5rvWHtxeLF9
pb9W+pxwgZIjxLMeOfEOkIV/ChOHQrsY69n11l2AI7ka9R9l4l3bz/sJ181h0t7g7nBqFuc4Wa23
4RmOeyr2nZ/Rt8gpU8ODdM0HRBnG7LHfNLWhhIvzvv0bc8i5y4V20HrJcDy6UxV84z1tT2vvjC88
V5YdwKM6PaSTk96FnlNUe8nyRh2JzwU4kyhdLPZhR7yDYElXvKxzU8j95M/aO/SDQCZYqwW2bCyq
92FM9a6GHfhPFEa80ILW/q5g+R6KAn7R79y4E5oVuGPqs5Y6BDPhAJhApBT/hiCyEA6N3178yePc
HTXWLDwNq6A99UmG0ZlBB5hlYlHenpFGloFzhMqeZKdKjc8r0TDQNX2dwIFa8+gnjhe/UcHk908h
IKWU937iRE9UlyZH5A4/Ptpc9oz2bThf4YrhKs1oUMmOMeUs2yLIb+EBqiwpZmLtQqcY3SDZ0cTc
LDyEU9ZdURmGBzHBKPnEPNnLPbgON98UVJ10u9Z1fCxwlVu4OxRPQ6AeqSK6DrmgpQeFTxPLRsg0
HDFtFwb3M2fkb7r2+vyhGqa5BXQob11awonbnWy4EHnklep3EvSaBQy9e69+VwAdamAj7Rgombpo
C2q5vi2LoQi46Ksq1ezueiCqnHmLeLrlL6c9M6GZ8CWjya27uG5DNGnHBz+1oTs9DfLdElkaBkMn
mfNpayvUXVKh/Ux1nPJfVxEL+Dz8+dOGOBJGZGmgcoaIqH8TPyclOmAZ/eC/HV9U6XfnBXT5kd0S
0DfPeL9Fou1bjGN32VHq6BGF9TPc017nr8GNo7E0lyLq1+pXNUP6u6P5Q/XPFMax9fTy0YtY1EXt
m1N2ETBUqDWXsgggB66rlnd26gMGf5m23XOTxI48dSRinSPVe3RUzXknx89Uw1j7E2R6rX9WfLCW
B5Fk/KdqsmgOwKnL6tlP5pigC4jqnLd+aeb/Bnxs0xaUVxDv52Usoi2gCcqmSBH0ztamSfqNToVc
xoFl/uqokqDCj49z4wYSxHNYGvVgwfaQCGLNwAStRt7wvm7cfezasPqMdB99gR1hOEsWtzy1Tjr8
bS07FEjPY4dr1rQlII8BmTw7M4f7BDG9kShM5LHkAAle7JbSyPuKAk18lHYEy9jHoArYNwj36Heo
Im+8aOSAyhNJsmfGx/C6oGqM7zgP0vUiprY+Uhy8RA+Z6RLWlIUXAj/1qSqZ7j34XsnZRWEkpFDq
m7aO7vGeE37dFWs2jf+WziNUp6emVRe+1ODKsoFapL4enJFaVbMGgDjC2n1boqldYMb2UHIbhwhS
ymYenfT/gvvtJ6U6KPJGQ9ffPM6vTVuDiU9c+4E/m8HI5j4NThVPi+m8AAF3zwlehHPUOzZiW4dO
4cf1XP5FXHf2I+yDZZe0nUc6dWzL+xVaI1RrrwMKNhp5+xaY5QdE26tTJe6LjSoomaXiro5lOJ3I
Swb7UYjlnHPqbGGvMiKkWN/1WyhTG++JW+bO/eC4c3V2Iwce1TK5gI+oC2Qj2/22ppTcvctkE7tz
y969d+fBfSmDiMRSy/jAORivfrQDdqB3YgjmciuWpno3i3DECggyDXdk74qSl02YfSxYjq8cxVmc
LcFQWNijXVS9e7Fdv4jnrdw/OBZ+8d4jNUe2C+n0bmmBf7snDjdiBoEWoEV/ZECp8kNd+X30uDJd
MdnTemIPBdWM+SuTKqWwneTod0ozNJ16EyX1tP7RevVDcHE5UK07sDD1CEgBLly0h5jDFHdXjzC8
AWMOHdm9w+o2Q5QcizZK0k8JI6jZhQ701uDvMmCc33BgQYMxqJ3Ts1C8J6C2j7rO4J60uZKolaZb
L8EANomnfxaE41WRRIzbfZtBG2nOijtz/ijDPPOe4FPK/CPKU0sibdWMoGBjhyIinrZ6wnkAJR9Y
atH6ydC7GxIYrvOiFMfVFT2CN3ua5NODpkLzE0YHRl7aSUVHrmDE/X3sci1hjaQI04c5GDGTtyBp
9GvPAgbyBLemKt5cv8xwEdalRrMHokQGZMHiDCPfgt2hN0BsCRXkeIy9gfNef0wQpRU6a+jOp9A6
nPAemsKX7d+Gq4ZTvl3WlkSRk4NHYSuNlsTlEoTzHSb7Cp6sw7KMEQENu3+ql1AtTxNlQXW/xdme
ZjsFqj+QuyUQwYRxnc5QQjULZa/y5DC7thuA0tVYHrO8cjkkL4jzLgAja4g5Ilkv2zGYyvwKW6+H
5u9GhvM0q13WgcRrCpfcZa1bcl58jDCBMvilLTHXea50R2zSzG15SaulA8wMYmqSP4DUB/nuxvA7
7hhk+3oPE01lpEakDPC4D3K99ulY8XoUaewC36vQl3+1TlGDrtE+pB6W/TzcmhDryBn4kls+IKQB
nE/MAI1/VbFJj22VJskPiDm/hjczMky3J2oOW38X2BAa6lYtEFyyXZspxvo9y6tZXiICVdRDYhZF
E2RNTNHdow/Vi0l9sYC1/ZOSudJXDGTGuwnSHpPoBv9I/t9QsBu7HdYbDfWILrbaC49E6+nHwj/a
ZQCqEjH44RErDbt4TkomoO4PNQaUu8ViQkol6X0orXLF7bIlTFoQL41JYV8hIahir1LsW/LM9sK0
J5lkiz2aqBU0DIOOIfU9ZCVyVGsqGx/FjdiZHnk2zEKfBsFNtNNOzzq4Kq0z/7CCqeg99MEgw8CM
nXDAS42X5Hme80X8K2JqVN8C7orub5+BJXT+UdZHyLIKmiZgicVhme6kzPfyFoye7ETGm4iin6Kh
fxd9w/kZll5Tyz0DNj1W+EtI8SsrZiRhpGCWcuh6my6z1fjg05zLcpY4yXKB3B85D4W2hFaX1S2T
pxvvgNeo6kq6x7a6mwvYBbJok38O7Yb2pIZOtHdVXnNCBb0Jyc1QOOF9FRHcn3wXoWa516zUjscq
NRzkP11LSxouFw25T8RlivbK1fNGaKhLOd5PbQAID5R1sh1aN6n+FoswLSFgG4clFRor4gk8Smw2
mdueyYw189voG+q996VywoJETu94B5IePgEVSYn7EWpul+zxho3ZB4Q5D+IusS/nz21HEJ01L2z5
yeOxM9t4rroSOKu0w4PuO0nPZq3dbNrGFfHMawI+kcJmDyxbR16bZx1vi7FYptswEXuHmHRd1+4h
c6uVuEomgl01VNbhVbmq5SuOdOZ9GsTQ8A4hisMzNSG8Al6rIHLAEDM80B7kuh0hoi3c8mIllYfz
EFko0QmtsNyQQVONaGKiixDza0KqmAlEbJqDXN0MsMDIsTe5oOW05rxyPl4/uoC59tI7KYxqvFRD
n+y6yXbLGZ+O199PI/7ff/yvZdASwdwaOHFsoWpaHhuGswXuCMxCz3JFMvpQEnqeAXU5hxwtLD1g
TiyrF9ESEACOzJTAM9GJWqQ+Z5mYKuCMwReifG7NHhrWV8nviL5um2xpJ7awUGXm1xeNdSE9ei7P
6qcl4i9OUgifRAnUX1tQtdG3MWesROEgeDI9L8ztGgzZgKhjvSE9RxQ+1wdQUVX92jVd47/w/MBU
cWTPvtYvRVmramen3PA4J5xSA0lz4gnmZQ28y27dWjbjrwAURPtD1kVkP1HXj+ULT+SWTVQHNX03
8Kzx7gbHkLlGqCzNL0awODsBGZuSL0mmXRJT9dCmHrnI5/79Vo5RHTI7Q7x6IbNvgrvKnaEOc8Rk
f2ajNScAHbnS1h82b9mi2raw2XpZxw7UYEDvtvsvkEt3i5iY+DlkExB17FgeZTZ5oDK9IuSHfCxs
nQZ6y5m1X5pzLSdanYEbi6HZIwf209fUQV5Omebp77nRjkkPsTi1VhVXZBAwrTi4ojB5tGvM97RZ
cZrk6pv+x5UU5DS2S/XtAWSdPGSovDX0CU2c+wFTxmUIhLBCtQJQ1o/D1isF2W13lJGzL6dsZBdF
yNt19lVRB+YlUNAdveN8W8+/emVLeFuNvEnx4kCNvBX6JkNTfEbTSkB/H+czbk0A9WqiC70U7HkW
mhRY5N9nNFcGkGF7+Cd4ZTBuPLX4+ogZAx2JyxP2E1g+Ne/w7CP1QKaU+87UFjB3OWkK/RIaHeLl
oIORPzTBUPdcTKMCVJx7gh1LhLNu6fv6PQxc626GVfv/UZc+fE65Dp5rRxEH9pVj7sa+i4JdGET6
ltIRRQKbTEGWGGqyFSOuCLPWxxQD+7of4tpn1K5RAM0+EoNo+1uEUb1QLDq4hyQFsvljJmS/R7xc
3vzpjbDxef/02S3TBISCgmRIxlF9xDI5ctGupevmjLQisHfuMgQPS93mhyHtLWko42DqzCHrbYWb
kgvSTu6gDLsBqFqdJqc0BrREkQZxuLVZh4cFXxhAFNdQuNnTS25gXNOsWczrS1BklAFT77iyiumL
T1oOomM++dEl9KMciH4ykOOkf+ozikizFukN/hqtMG67MZG7PFLii+NmcCTE4V5dvg2ajLvQbhfe
RIexZekX0ZF+GQQZZLBEK3sdnftPDWzzR0rqHI9a3FEkVP2kEYtFGz5kywB8z1/9+8RmgsUxGvS5
jaf6VSyLt42WRr54QHOBPiewxJFqwUKzlsDgxxPiV8NkvJfFOn5IbMRbuDrNUdYdmIA+zrczjIGL
Q1egwc42dK8MTdQ5MVxQ8+IlTXpXuz0J5M7r5BbBsfoALslaWTbLP4AckX1ktZNxQhuq4KTKVP2n
9VyZbcg1fntaKu+7CtbBbhPAPsc+otHlwL+PuTNTkrsizB/i0S/+1NmIs8WF7fOOYRZfBsF9TgfQ
Yc5D1MTbOlXpnRf5SIxOhjHFm/Oab3gIXAqz+w6zJYVNFAGYjKAy9r2d6qAJj2HlnYr/e3OR1ROE
/6XyNrwUxIO/MHZu5jKVT6RoWaO15Ty8CRPi2+UHVvd+SY50k+RciNlQAbgr0WXOLm6SbexTYslS
VK4dSTjHm7cxkMJd4lj7EN0I0Oze6qOXCbV3G4MVh5eKx6XRLz48naag3QiRAppKHx1LSnLZtkns
3IlGT2QrjNRdVOzltxQA5EzqC3b4UE0BvltEk+MQqeATKas8+LpYjvSoxge2ZIiFI1W9pF+L/Lzg
yXiksra52ERxWi+maEWfxMVq7ryV25Thrn6tHJb2KAbxCryD2pwrxehMuz0lB0oxMm5nlrsIlarG
4xWVtGW0a8lyllqpBSMBoGyytB66EW24nt6zKQybBxRJ/zp7AVuK0lIW7HgdqESGeap1G98/5wA6
iaeUg2Jz4aXnlGfPeTRDd5Jrac6KWjC2V/V4zfmbH5hnm9d8ZDiNVwCaEwwXlidrrE557QP1m8v8
Dr5Kci/WdMb2lSTlgzvNaNAiiuSLov0l3vihE5zARTiXVC7BX4HCQ41MEskuIMsLphC2SgNDInWq
N1Ga9t1rbHLxlsHbV9plMeraNTtxamWrkU4qVHdmBGlZUZXFHbwJMhpl7jqkkzsoi2TOvdx174Dz
dPewzZePuO+lR9NZ6e+bOooJfxFwiE+BSQZoC1VYXogPcBfST1w/DpXBUBTzklEBl/umXlx1N2Bn
yQ+momN5meJxvAQ4XrYc/ABcQv0yDyUbvQ/qeO1+kSF0LjSfA82QLQvUBE7DdjLNJ9dzec1Tndlt
wWljPzhJed9VKWAr1gfRg+HlhLeTPSdvCXZSpygmq4EwatI3pOj1bmRC/zAiqC5stYd9i5mU9HWL
Oph5uIlVWk1PSRevu6rwQ1KxC1wNv5APAUfUu6RaDW3rFfCc3OXg/KRn09Ncv/bFayvj+UnyPYA1
D0Eoujxzfixe1m5PzUB67LHKfXH+Suyp8aD/gOFyXhqCHac4lgy3mzqi7n3tF6DlvGc/88oCVxlL
p+PcJNi2ERecGaqraMl302yI+UZR+N0NafqquiFAK+HggtKi+8Q7+Ww9qq3tNNA5pJCgAS7rJE8M
TjPzQFi/a7zCV7/zkzciwSY8a7Ss4yjXuX2Emoz0PSfB8p6ljXjIiLmwoOiSZxcN6SyWYT63LBII
1c86dmG7iOCYoTf/YMAMw6dl0eYVBVI7BzjvI/w+zq4z9yht07vVFkG2S3U17QZo6D+hu05nFYXO
hfd/MbwNRQ1La8pF354LyG8cA2QXv0l8mDBoCG4zRuSKSlk7hR7kNdFHD5UXQOVsPVf/nYLEfb85
ImKCMauCt6Mgi2RlQ+Funyh7zLxUrB/wMmWBJrnw35/44IkGo58F43/ZojzWalAHWfJPKW4fsXgk
Qwop8jMF7ajwTpBUembf0QYcBlWii+bRpMU0I1AmRfmcCnYPtwkfbILchKNljExFlvhXXndzwNNY
1hgNaCWYORw5+FU05u4q34kAshUuAqqCR2/bJtjfOTEuBs3MtyD+Yn44rAjsCYHT85l3vzGS15xW
SkrRrpzAEngdY+TDIaHH8NlJqgDCnoyH+NwicQUMkDwLL7wFyfyHIw6QVBIjAA0VJ5yenHnBvzxm
KNtOFhJXVo6bKox12OcPhofOCh9+BL5MX7DGi5gk+pOyJwbFuPVpoCzyzvw3MRRCsQaif+HZ5XwJ
jhr9zoYjv73TcvjRGD+5uXoeIrARJjLJ3IBWHoIikOoEBWi9IPbnz1l9C4yshTDBZ2f6vv8dqxxH
wzo7oG/VACgMWljMQpb3FEdgGoBlfqUpryw2sFRvzsMFjER/zbNZyzcV8DEcQ29N+n/1NJXAbhs+
f86qPY/9U2J0L/+g1c4HxAxMr7WkAYNXCVXvv7StMNwmM1vancma8JDh8e2/ydR0hre1jdyXjl6/
/I7ly9igMixaugDUWtmerVGEmvZiNGQlt3Dbw/CMCjm8MZR6itBH2VzcBOY73nTh6ie1NCahVz6d
WyxVPe//X6aopb/rLEmF79CFIyxKWfOFrGzQLQpaFphuM3h5cuIM4nScoDRPqJ2gJRClWHppQPGX
RI8EaLNLybt1+3KhJ+GR7ahzCM1Qfg9+VmFXF6L+ytaJmXXN0VBA5dLTTY6qeZFTs2ytKapoO5eN
Bs/v5u1hHEW53IEP4eHDnVrle8Jmev6GPUqtfFqk9bVbgkI+p9hvfjAgz8U5MjXM26XiBX2LxxG+
aLPsu9aB5pdbS2S8RUQneBvFT+Ho+cJyLYpOJhH2Dvfvj9Ay5kFVyNyHMbkMZOiQv8J6BvLd877J
glXyM0u2Xjz4ekeJByxWEHYVH2D23a9BqI+jI7U/7uaCzSwuQlvrk28VCJ5t34YO/nNGukScwCMI
IDRkG2AH10HqYIPxpoU5mAgV1iwq5av8CT7c7B3rZDX1h2M6yxauH5K1PEyLvJU9ChHITcmxHc4n
HVSktbz+hhOQrflZZdJTkFZTDUnqb8aQg3a+YthR1uHx449oMUuoNdMeHeTfnXDVcsUXLcl3JJkJ
nXeyHolXc5iZp+S/juXjet+VBrvPQDNGv7dYwMp7RYkhNVH0VRZIlqvR7VGA7/f2gn8ccRaFAMge
Guf9csqHOkkMrY1h87dfDWLeZV7wZKa7OfLorAudOknXrabdQUIk89cyqMPXKrOjtddIOgMqCseu
cfV2fYryjTkF0NnyoDRprXbLgjDoJRYeE8C3uOngDRWvLm5glE5R7aJ8tb8jrTv9Sm9JVewjQvBc
xpxeorxj7zEN1bksTfC98klV/FFCZMs+7GPIDs2A7WATrqzob2hLH1PTICHgnUcl/W44ULNyax2a
nHrmlqgDS1MBlE3+2NELC/fejN3iPAuwcFHwjlhVRHsRDyo55gHiOhNSYAbc0TZsKcWIFYGyuwyX
skmBo6qs/mdK5XrfbqLYY+6bHsOvmEL2KvjZn/uqhmzC4OtSPSoRdp493eFHpdBPzNcl5+N5HRDD
l32A83XcpGkZnOFbc52J9qZPQaQQB3dAIMUdDyeWp1IHGYjM1ZVnEvj8id3UBZ8+LsIum75Ltopg
vWzs7zwOTGSa5uIiVTqLw5A0wcHvpXvXYmufvobO8Azaa78AqBcCQnGTwxIEmpcoqbTwJnxYNZ+7
ToUgNPn5AC8VTvQfPFriOGs4FH8klLPjNK8W3IRfSyDAEUIGF6llt14NKrolVR0XhpON4Q8V83iA
hzgsqD18AfswGM39UBF75KHQNs9YYNOL14XtKzTFJWWaHJYHMuz9h9GsBnatByplGjOSvCxqu/kR
sAcuWTtEgEljHLDjGb/Fei19n1AJXtxKERTjNYlEjEIwbaY6aYtjL4aBv1Wu5jxUqngsE80QZhYv
f0Ldj9prQEUNV76Y8+eQ3oAORqCw916PJ4UhmrWpz0p0AnayavHYjCxSb6tPHOslU/BL504xYddq
8Lf0ktVQJ6uYVoMbAV+cfdV68b4mGNMfmoj9/FamgDk66eW/fRfM5ZyMMcxtWgiDfYXZ3HmI1kof
qxEXGz2pVCztkgUHPBaYW9dEjNay0bHOukMTUG18v9IyxfvW4YfDrlCyiiJItPDrcnYDvqWc7k2q
Os62I+kcnoN9qtdz7YeTe+RlMn+BK8Ja3CpcOl01KWgjFmiZME6Dq4wM0nCdcHARBF2TXV9OcLo6
WMGk80dfHVJtoQs6inVbwRr8VwSWLyZcPNofFZLYvfYymV5qNYf6LMN1eqM7SSKyOFQyh7euw4NI
mCcPtTTBSeeFtzA+u3XwSMsCrN4y7y99MPfhQy/NcKF8hPtecao29bCcxVol59no6BxGVfgNl3dG
n1DI40FQdk9Mx3xd2zwd62Efkez4lmNG3Q1pzBO3itozrcwcwDSi2yW3zHZnl1gIQU348sl9N2AS
PPUOjpiD8C3nt1o57EkdnK3YZdKZxXqdqPAoezXsRc45lZfm1P+YbGG0ZYaPUP7Wed25fd5dC3R5
7ubOOJ+JYm3z6tZ4nXbppBE8AiJt5DcUa2Pe0x5DQ2MA88l83s2TZtVrso5T01R6xd4LsRCgFlAu
0Y5uWO4SjgOv1NSh6vg9fZrclyPHS7hVnNw9kTy2s045XhO03EBmjJ6tWxDjWxYLILbJhN20ozM+
pQ6k/7V06oud0mE/BxO+o9HY55rw4xZeFS7DZhrMA91a5Fq47XomzkrOO3eCFBj2HDzYF8sePqZX
P/Zcc1sfgXMXeyIvL0PlpTsXX6+Dz5/iMxamGWssVuX++8iDCXqqkdACKb8CxZ1P0W39no0owH6F
qwihpxXnITZQHiOHvj2bjik1gqy/Lg7WHM7eIwHgA24YDM6rLLh9qU9otzWRRKJLhYcpUAnDPtkb
Idqecgzi5K3nMeaU4QXJDgjxcjJidg+lX6KTKfoG/yMoTkdjFak/IQhUS+Or8M/eqDHENJoa4o2H
mojG4qd/AnJFv4KyHp3tgGvqQsKsPahwpK4maJLi0wjXfw29EBhqDNW2/dU77nLWfeD6h4ZtEZNh
7lEmwNUBFiDMVUWj1Rg99fT3VKeaCLDYNr6DGbgr5++6JzcYEHp8htFX7mrczNR+aLqM+o4O3W3P
hvbcs8x9Kko7PBnjV+lLzlb0sRvZv2BniJilSgxHCPkwrDceQKRw3zD+tZvcxT6rRcsAODe1/x3N
jU2/mqZN79gmcJc1DRUtDCFZRBgbiesEpZms9sZgO30cawofCL1jhXAgGLuozrYAlSaa4kRFFzXN
7IQ4/IwexPd2QS7DHA2fKX0NQpcB2BDNwghWL/m/edCGInGF1r+p/IyHKuEVZxePhAxV71tx8PAN
vFL9hrkWQU0cBz3EGY/NlgqIgaDFd+ysxMHEFG97t9ePonAB6WYtj41tXziwm2eOHPckjCnwRcFM
HxbOLr/mXvALRiZUfEDpbLBLo3DdeoD9wQCjnKNyemHoVfG9NCY71+3g38XeAG42IUuRUPvB7n4T
TR3pJBHUXv+bNUnBAZUt3XBe/GFpDgSHamy8rFfjYodtFbMCiQBxT0M87FWcB+MXPoLqqqUNb3mQ
aSTbnYRy56V0/R2obZLoBEXwgNejovEi6FHTsqXVp9kUzVfr1+W8QTa3Z/6xD4S0wTPLt+jABkOA
du874moPc+Kqi+Pr+uQY2X0wuzbmzvbJYs9zN4Uo3B1vUdIkMphJa0nAs/sIvsPF3IbVuu3JerVa
TMVZL7NBeRblv1w3TBfdEg7/VhyqAV3yXLBkHBOSWrRQTN4ldTlWvM3SCA4KQZLBLK27NCcXULLZ
qqceLwTWyeJUxUP55ARtkB1rinj23uzOxKhcknX9u6bALxcba+oId1lt3bD7j9BUf4XwoS3MWnzb
O60FINkKy2q1x8PNaUR4k+mPJNgoiAI5UHIYrEd9Yn+XkKkBFrLjrQ2oFulo+CAzQvIcg5rfnmPO
TvFpDabsslpn+RNp5GLbiRqXUJJ+VJbEz/NNRJ4/ehlZ0mhseelVSr3ys7DoF9SC5eu7i6OGK5od
L+7FlHnswVM1dT4lcQZMcpGfn4ZaevEhoKTvyq8IfYEJYfgXx3H67q2uRk/ucfwVQNsDFj0uTAJM
mOW6DUrPyKNkJwI7DWdcRk4D60xGDBF/0QSbP0IvXT95OObscJjKYbIN1DkpFu5sPE/ZQmL6mECF
Uju/mTDfxSvtOgddBb4Odv1IEOK4evnw14vG7tngSaAbrgoQHbkU2PyDSKyfy9iNXppKg4XEhrsz
jXVpUZ1oJuVAtrNejFfX4CRb3sIJOwb9BeaIly7pX+IGUvpVSaW6o88LoEB1Le16nkMQHvvMkvnd
sV4CEXtrvXXIxpxbXwkCb7Klx2Wln3dMkH99zS8GXWJ8pOHZv2QI498OCJmPQQEi4KU1pQSVY1w2
NVmjg5jE7bGpYDkwcAQtGx/KRSMd6ui0FHA/SUvx1Jkdb6h31q7ESUDAkI/RIh/x/Y58di1xCcv/
L/d9yC/dsl7YjdkY19UGiiKNywsvmtghO8+J6Yhfw35JKghPEPaBCnCchW8T3HJQLaaHH25EmNns
6M0DY6VHC3wcVC+Ufqb/ze4Scj0htG6GppqOazuZexwtLHdhSwMyF0X3SPuPcw6tNx37BZAdB2Ng
p4y2LC/3fC7OqzEhmWm14lYtYjb+SDum3U8m4nOtmAT2gnTCh8i4N/9Z0Wnxx7FYJj2zYvR2bc6p
nFwyvQty6h8JHcVn7QpEpHIyMJWjTIQsurJE445dFzQbeLAGL/frwExz0r2amGZUUxxzFGHM/KHF
FNoNg+OcKulyruhD8voHhxic2a09mjjx6ohvNtRxyPGpXLnK+NukW/TMx1dRQDRMjb5P+cLv8A0R
MKP4NOS6GwgUK1sTTuszoiYyNvWFcZPycHg2/+kR9lQ/6MDf4sKhIXfWgi0pwA2YnIGeMXCSNHgL
69DvfhWdClgpxXLelCgr1SmUHUHcUumK50JMUJ5lcRMN9B/6OQ07bgBAgLEGUq5kAVC9uYMJaQdp
+PZYxbNlOP2Po/NYbh5Xg+gTsQogwbRVlizZlrO9YTnMz5xJgOTT36O7nZqakSUS+EL3ae34fbAl
UVsW65Fw9fBQMkquYTgHPdIXn606Xljtha1Ezm0S/EE2JBWWzW4R7xurFfIRn+moLyN+kocyyel7
A8OQ/1H4PQp+RJIKVQN7tb204pRhH7+8tQqwr5JMUQ4AQsmtAG5oev4THkYeDNXvE8uyF+pMxIxK
JV55h6w5NcC5wXo/5Wa0s33ZDEGwqwPX6s+pbEJ57hZBrlIlbUT30VBDkmR4845YNfuawlw3aAsD
xLHcRc1rZ9FHCe7uFB0furx+byorgXwg3T0eWYaPLhtSvK/NhDDRzu7yMco/UwC5f06gvGsRh659
WWRp0jv6AYSM3O5TuUmYJTB4ZfZ8X8Ga+Q2cIn3o+TmvSNgHTN4+KVzsxOxpJs16VDI6gn6xnauP
FpkQRHvo4DMwEx+gzGBiWHsGzQvLi4K1kKAja1ea0hsIJOsGjcIwpjSdusiiWA+nXcR/8L+ihF/D
1twK460fpyO9QEemKzTeIQx2c0rFh+sFicmbPyFX3wcRgpetL8LwSPJGsCcIpHkgcDgd+WqAi2z4
NDBeFeK8Y1+ZuVubeRnfTb40/7ygnepNMXtYmSuPCg1K9Tg/xDWigvVE1iJxMiigzr7H2OmeTADD
t+PUKE79umOjHCQ+g+woQsJ+WYK4uFp+U/gXa3FQsrg8tP7eMkl/shdr3taz9MjZCqJfAQH5dgp7
vX/n3iKnLjCvygWMs2j9DfJdEqaTYhCwsck5YWUZXWvCNl9yJMVEe0ZIvu5q6osAYtKiWNHlSP28
pcMvtQ5LayTKJS+Zm8XMtM3XOPIFFTcjZ4TE3W0FobB2aB7iLIpGnEDk1s7wcQ/uWGWXerLFAerS
bH+wrA/QVedUDkmGLpmibmiHJ4uOXq3p+oPgOGfucmCrRdomXCX1PKsxCh8QR9DRNTU230uI/2Jh
1G85m1LjRyBgnV24LVHWnYwlFMkENqKqNcHztvdZyMnJXrqqryb2ohUAIuxYJAXjteHvZVsulYOR
q03kyy02lT2WHm37To5hcJ9Hetr0aT+WzOg9tiDY8rxnJP7heEWdT+pOIxOOgYApHpsK+GftNVTu
0t7hF821osfBHMCv0uX/QIxK9Up2mBWix/NcE64GLYI7Y2L4PnVSo6jAkj/0nLRBRIuYAmD4k0r3
Oz8ohHux2gGVCl6o3sUjMJYLa6wVMyJi41eQpIgYsENHENPoj/OFF4WAZ5LJfj0SODdwXJG/p2Ic
94vFRHFFEPn/o53DPNqh1nBP2Uw9DsXQO5cYOzBVzE58xbfboC8gvWbj0Xdeisj2vk2QtRVJxiE+
lUfbwlRyABiFYwD0AUZg8gWQ9QP3lWVd6Evuh5W99fFBdRvNnB3kg5xNeh7pIJJ96QyMvDPN+GtF
4mGq905t4QfOhtY/Q2YV5gubjOu8tvivvluXD5p0pJTumpFDEBN0D2GtNfJ24fjEpGXe6O+Y44rl
SJoT7DI5FMMJwj9uRwOTjoz7GHkloB3FnqOaZvdrnMiXPsQD2Zc7tE5sOBJo6i2mymqc/+Ygb547
Flwz+CjTIyZcV0XO4J7Ql9z/VwxVnb2zgCDOGGVDRo4Ge0O0Iq03KYT6btbtgsah283dRqlNX4xl
wHrdb4+KioKNtN305bLrEHTx6iucLYEwZQiKHoASf2uwfHu0sud6TLv3iK1U+ugb179nOLTkm053
QQePh+1Xs8aPYf1Xmq6T6HP87sQSk5OM3SCgd5/4SCSeBYZRH4WzzIZD15OsDEyohv2BgB0AeVor
+9UaS7RfWpX+N4CCW+NmsizOPvtQQlO3ZrRt4zRRUHu8GjF5FfYBvgxHiG3jY35DU4vyC0wXR/MO
7hMq0Zbxrb8NhVlGckBsOFIFg+V3J68YqzBYzBkQuSZC4lQu55zJzwIoEBXVhj8euDAFLnOZMWP5
3XW8fFgunvIQwm6v45JQae4+HKQSyuVR9/ydcLJjHcLBwZJKdsNsD1dL+hEiSc9LUY32/CteSvaW
jbvuyqs8XWExyVOmy+LRNcZfVrWI3F8m/MEFrfiwKaZgAbLvUlmCbkPefUN59d6H3Y63iUh624Mm
C5a1E3Ph9NNpQgKdsdQ7943LvpzRyVTm7g8LfkRSEbs1IMwqf3BKcmhRbavpCwpJeIlz9JNbUmIn
gUtTzPtJUTXsp9KKFJCWpnW3xZyJtx49PQNFpSD2xeiAhwMv2i3MpEnSEm0SoonytLimP7dZoV+6
APkwjpLYFESS4jzeuFlZdivITdXTQr+8dk1CFDGL72kVEj23jhCGgItAm+YjGtwPiHW2Fq3+f7z+
uKKs3qb6krhBAVaNhNs00zgFhzFv2bJj/Fpem0Wbae+VylJPeZexu4sRrxZrL4ThskLN5TGOD8Ao
fGIvX3hh+9gLr33GFGtNY968EzikJ2AXghOupKQ4ecQi4I1NCOi9U1NP7psO+uUTUf3wTZOQr0Q7
QPTW0QRByncZIcbI1XYLDeCzTPKFeQGLBbEbMJhl25I16o1shJw82jlSII7LJKJSFisJmnEuTnc3
cEA11yb2CcO1hZftqqBqL5Pk+rtiYdL2BWKqOqlSlYJunF3ZEal759xZ0oO3BPnV/sqgVAQSvzah
DSskLmWzS/w2SO4LdNLZR+jU3rF1EX5CsBp7HwJDKs2THmT5SmSD904w8bhlr5M3d3lVL9nG9+DY
kDFRKgF+u55+ohK8/dTXdrJezDw/FZbrDyyb+/qfe5Pdkl/QdfYjxgKn2FGUWmgCCx/Ck0rSZN7G
kdWQAjEMF8gJ7AxCR92iyTUSyWNQjtGW8FVsLDt6UEquITBls+8GmkkE+YtiWmuF4lrI5ebOnZ2i
QUdlJnUg4yU9lajsN/DLiCPyyFk56ogow12EIhGZVMmzjkY3HGuCh6fw4NRh+ui6aI/AcsnqpUaS
/Rs6UbC20T6Rmtx3/xHL5ki0thrGRizEhYtUs75sw3eB1XJaJS1yJJ4uZS4a4fqpZmK5BjnSY+Cs
mTg/sqvBISgNO7lTmDCffJlVlaJusuGelF/zQlxpNOGIpESHmL+2yVVlc2U3rDfohxB0UrTXzXmK
BdzS1ODvaZlx2NvAC5f3Ih/Lv3w2FgFZggVH2yoXhRkk5lVoxTO0ccuEzynLiXNTN/lrqkcExHz5
UM5cXgjtRaIjA1wK/yXrLZagjfGIUpxcpIw3/wXCgWHwjxXb6PbaopZHJ+t3xR9sBOwSiZoYhjrC
vx2UBEFtoNU1P0vY1dclnZefRPvq1Qotyz/DaqysC2OTlJeFbaDD2KNyzNYVaGxeTaoCLidmKzcs
mp7uWNz7DYYeLsVjSSLFMWYC6O3mrF2sTYEjY8/FmsSc8Nn4wFVMIhwBVuUuKEpJzF0js70/FiTN
Zm0mzq7OuR8s6iCQjjxRFojFsPphRAxxNMR4gRCiv83AkqE/LEvIKFHA0f/Fb1kceTEHdGNOe+xQ
exJVEM6RvY0qBEmgqzquQvhmWGXiYqi9TQ9pI2Ev42S/Qphki+Tev3PQAVBHQ+2nW7dj9HDdQMwE
OcbWmocBwHYchZi6A0Cpp6YKfXA2wI4qDLeYaijc2KWxJpI4pUiDmKZ1pQKml2ZK9XNWtQkutgZ3
zrVIBkrzaJ6znRhxuXujGO0HMAyLvZdd2SfHRWLOgKPlJS8N02jQOLJrkwu1RnzRCaYWcKQUERz3
i1ipJgyrR1bGS/cAXxHlFUS8PjhPnc9+r5rL1jnVbNV5dkEvIuGy4nbeqkHX7d0yz2WKHsciJwzL
K4b5iF3XvI49Byf10AK+xU+FsnCDdnhw1iAzUEgSB2RX/9olqO49rq8vJ+uDp8lS+qAINxnxECBk
lsKeyM4hhY6XGmE/GXNF2+wQywQPgyurt8XNcrNtdEviUZT6yVOIl4VcqbJKhSZvWoY1cLEgZPfg
yZbJxjBiWdeKucO/II1L9aVoNf6ZYsaW2mWT/+nXxKwQGBQHWNI7ElFUQWiMU7mkH3XIaZYX6mTn
dmMxsSk2sdcv/qGgwWpePR3V3V+hyUP+ocNIsTf0S5yfCLLDdM5iiJvXZ9+3IJQtArUrAlLRqafL
4F9j3PDNjRMAGmy6ufZRW/BcsGXt9QvDQN7M7YAL4t61tCQjCy0sY9FSzCyN5zRw372gUNfJknl9
0G0xHx1FaBRchvpZpRphlVDELjq9gR7VhlFDAAYxk6escYOvpgVA9VvhxPipOo5Rlple1f0atwyb
++hG9z7CMiSawgFR7AKo4WbCbIvGvPmirWvnPyxUNXExXmD/15JOWz76N8oHWZujgx6yioZq36EW
wiIe0FCuHD8KThkn78U1c+/BAfHtb21r7+CEDiITv6mCrRN5POX92FRr4ftGotxwOhInAxowUqIw
zQDBWI4Zqqjpox0VwVTwNuyMOmeO9Vdvt4bsD9g572gNTP/EkyK7NyCCLeyIKSS/az0xBcTAXeeP
nBEAYAiaRPrRM7JvvS7e9n4Y3rXU4QMANAkQC7vbqA5lPpXJMcns+B+SdkJUOantRwrX8RTWi3+b
e4fDT96WzUeTTZgusjhuDzg8hqceUMC+CbrmWwN9um/RTfTPgYhT1CuWHV68wSbHkk8hWDajhwRW
RdWT/TCLNzLajRlCFYy0TlDxn0lnd8t21I3AtiL541dzSlK3oiV1gBbXyATHTZiB1/7k5OZ/uVAw
Rcx+InXfJnROM5UTwfGE34WInxbB1sUImRJhCG/6LYfxkTN8y0BXYDbx/TVfo/yk2PMhsSRFm8ES
w1LMEz1ZI/mcIIXNLovRqXxgYsgQAVpa6asoO57+FQFTXnMeMQE2m6qfYdK4Q9Lvw8zXDMxqNEMb
7IdpCq2LQKCdCnQlH91UFxTkAxPBunNpG5a0CCw8tn3nAm7tG7s+ElxQEfSjm+lvqCjHz1kSMADW
XRafJ3wQ32nIrj3exqzu0KgJmx2qA850Aj4RAU7riyW50qejhOq7nG1YP00EhADPNmt8TeLAAJUN
SoUV4LsOunh5TitVwn1F17F3WlZP7PA4eCC5RWJj7HZuDwmXLsJlnuhy+CL31btkWFEqloZ16v6n
26wUXKhRTtuGqJRn5gaFbKMrJqy6eC1TKI7bjiqN5B07j7eFDZ94F0fNnG2rLgsrEBR5VP4KzHvy
3fEWiYSBbO/+dcS3kL8HaBBYi6KZjZITzEr7maVfxrQlhd+YCz9sVjVH11apiL2EbBIimxwO24ae
vjz7ZsJinaJ0vZay9/u1b0jTYvodkYolYdj+DnYy8oBAEvWGPaUNfhOIizS9mlh5Cht7w9oJxV4w
dYm1ccIRmwJqI4yXLhlYApfnvirImKCqtJbDYgcWycUDGO99MCZxetvZy/i8OBaIPaecVHvXG+b7
l4Gnp93nfR9SByrGs5s4Toczz+/yBmirL7iDGsTI7YDipPYEiQMEA7U/ydSNBPw6VZZj40gyXotA
OXovXOBV23mUBgZaNmOucOjUIRdV87GeBBnChL4W2xDhN8MzTB1H6bgQ0/1gZJdS2lgoV4WM6m3n
1PGZpUj2XLoNipDMUeVbWAAxocOpk2+2WfEPVE8BhcRopNloOPltYZGsUUU6QKYsNy5LNGyLW/Rf
eTMToJ1NdPs5kSBq64Pb2cXsLPDAkrJBweeC93u7Yc4yamfe5m1HrROuHIddKM9UbXdbZKF6g+cL
Chk+C7hLDJhuy3iIkUC+akIHpfaC6oFBPAb/tKgYRwcov9AFuSJlimLjzqqYFbgYP2Frrpx8afE4
9JqJSuTNot8uNnNLnquObFsS6hYTfDYcSGBbG2YZzxAFrfTJSxlePLNIpCIIJXj2A1XHnLwunIPx
1o4TjFE0TceSfSL0mUjv3aRml56r+YQUH/AblNHDjOe3WbUqY6lRSO1jnLm9yUJAq99zGaauWMXo
D0hy9juYLAhHJvMT8B3OZ4awC8g2KXG0obaverasA0/D88Jjmx8H9Ai44AbcsuhlveA1KFLzDR/F
ad4tDBWYGSo+RsxQ51R5vn/OmND8o7OMUCmSnMo+fqictyyyI4esyCU7J7TK9Ke508WPiFNslBKz
YTkdm/jCvIh9WRaz2HXxga0YX5OuFWilrkNlgYp0JRmDg2IuvuXEcj9QzFhPdW6jDFU9oY4S7Mhl
GiGfJOBc2ZGbpv6uQXTd9VXX72i7cCspUdoHjb7hJUlA418C/M0b0BGWgE6mUrVG41I8JG1nL3iw
8Q+vc2lY/bP7crZseed6yx+on2ea2xeE8J7Ye1ge+ZpMTsqRIFRvH7l+furd1rd2dRP5D54efJaa
c4wGEXmBPbwlYVn/kqFr0PZicUeeJ7zoLvVncCqsH+xXh0V6dZzKxXQ3ik+fHiAeRJe45/LDDXeb
n62GEBfR7W3r5UftQzb8pgpV4cOAZLR7nuIx9+8CeJXLSxB2af/ZgQzdVU0IlJbgvlxt7IW66mFh
4rsJZDd/2Dbeztvy6x+MQ4RJogVMW3lIrKKxa75UOVNnNNVImHdKvtIZSrI3Xp3JYWJSU9yAvHIF
mkrhdgeMtbF97DpKjTFw2Zu3Nf/iqrDm7quxlunDsjCeg7RqcSMNeg9UxPV4GtrqqC27Ypzn8hHZ
ws1Be+8HGr3N0hbZRQZQaJ4gYdgRSjDPPnBnLGWM4BUNy5aBg/cpQFpc8WvmwE7qkFHS0tv0i0is
N2Rv+3BzrHTcgyugrwf3nP+XhNbESlnn8b0ZqnL6brMAkd3kebMP6Wbs90qOhd7pAiTwekSU76yp
d8vP1rNhrDY1jnFTuIGzYlanHrgh/OeC7hXhiZPg+aiC/AdAbXsB6D31uLd75xGKcbYpU87pLZXE
8qx8ItXmzreqvYObnzy0CFNpJOccjwkkFg4msRcU26+Jwa5+C69Tn+TbM8eSLj/TRF+/kRb9Hr2j
lb4JkgmecTY0j7hhvtGkmh9o9kTLQZtheJ8XpwKpzMEBJsgIXjUZw2PjHn3fB/ST3izMq0AMxKHD
Wzd3sk9DZztYuc+op4zFVanA++5bDmuUP0l3KMrKB34x2u82wwSGRGNrczwMkXcgg4fFtrphfJAp
8CkZFSf/llTlL7hU5x8wkxZ0Czdy2PFhXrEFcmo0k2n4MBlRPfd87E/Ytd0jFSqlmAIXhCtNpNdC
m1scsN1gEPB1eAmF9ua72Ek8f4/RFtvKZE3e3qT0fiiU4GT5uHLulSQFcqBS2KoELT2Ru+B3Ya6i
HNXzcrGR3FNpQnxmlY7ETIdJydpKxMtGCUd7GzRF6XudtMlbQdfPId+H90lT9M9Nk4LNop7J30d/
+Ei7gtBDnSNoIBa6usgoUp81IJfXxJlwQPpDlh68iZ3+oua/JglIXowX90qAVJYfAl68rcOtR2ae
a/sPbdUhu/Ew3Z1HQSO+NYM34tzy2uPcOnyrfjN8UH/M2w5nzM6u43D6cbtSeDsL5squhhmQreI2
ZT2K7BuVrIVIrufXIsgk1NHBmqrQ3liDeA5CZe7FrclCN8LzmxgwlAiMwzu7zKInwSRhxSVVbBRb
L3YbJJic+sZJj0zpt7PKza5MfOosLOZdxqqvCU5atyNIE3XVUwIATs31yRrT+G3W3jNWK2tnw+e7
CFTPh6qSwaOPmXy/FPWsj5IwrQ1nUUO/gFS62kjHsU8pvw8EI7YHcqUco9jEjJIyQxXV28wxfAJ3
x2/Lpilhx9OlwXvNHnM5KGQaV8VldcgIZ3xH/kB0BaJnlqo+2A+vW8Z8YxwVKLrH4RtpZv8SZjVS
oMLL3hFi2sfKhUFcjLZ2UOGDhkTinfyyKUq2aTWQBwkmc+X1fK5qgmWVjRLdNE3VpnYcKFi5b8iQ
DwzjYNsV+QPGhnGjkyB8Slg20dLrNEYWZnls7DNFfiBm5kogqCjFAU0W4cFTM307mSwpZ4cv9IbT
1i7MhFa1jMI3K4hQq8XWdbn9pYgg65koDN6RGwEG20Xpk95rQHAD6qWDHdEDDJ0+5ETsrMHV2XfI
KWhEA38abzvPTKwKImFPPkYbPuoCLbdMkXEIm1IH7Om610y0FWDqlSRB45EFFbBo5j7ZRMHU2bnD
cRh3JCL0zRH0QU/Oyzj0j2G8HPiuw23TLsgBfYv1H5babxtpwKaT2jpNqTlhqWZa2XhD9i+QCUn0
g83l1/OtLtCV8+dlDoNgM3qG3BOIBz1WpnZN+1lwoQHk+ojpd28F29h1t5UQ5SEqqUdyNIJPq3cv
idvqO3ABxN6HseRQlSCs78WIjH+A+rTGHQ/BFFXNhWKpuLjTzXzuIbX4iRrJ9+0S+NaEeeDtSArp
JPQNnmhLWv9lLXgwO50BLeIz2DF30awckYIVreNXawCiXMSBXz7ntZ/DucwL+xgwbf4M/La+m/wR
Czrl8A+Ve/VblvVDcXNY8uqSujgNhB2thLTkl2mKh7pv448AjvlqYCP6EAVeuYOMLpOVicG6rjM3
1AKDTc2lnqqfypLFlQtrOrlUWs3KgOVZjR3ZPofWoX6muIUk5/jgQojduV2hBTfWmxMLALrMcvkG
w+HAlEIwgORjLi2zi3ZO5xPKHtTWSYZ7AVEIwZWFz/SA2nZFSR++t1OMlWCs/QMyIAAcWYHFNiva
l77oaTYJBCI2Xbg3ZOpCynDtuYQ9wt+7vRGlLv5YToXVVs2xvCdEmHxjUkzEeogHaPOtA5vLpNUP
xJXBWfH43QSv7ZC85lFk35Pjkj0p1uabop8CyOPU/9O6RR3ib51+SbJNUY4JLWvcsJ6F2bBiw9/d
Kovkd4rs4Zle/7OJnGjfZ2CPcdRTIbAiJYKgbL9YxBMjvYimvdN9FihSVUcbNgADuq8Zyk6y9lzC
te9ET8vfjt0f0+Fo0weOAWY1jc1T6okA6lSY3oTnJQog/xaC2Ywg33GH2y+uYwjZcbum+GozmewX
1PfrrFMMtmGb1fsZktlj3OnmiS6Fs8TTjf4j0YPA2HFBSqCrklFL47rJmnPBJ24HwM+2X7xk2N3k
Cmu6ShKqLWBB9dxGG6u00HdMMVZEmxxipPaiYpvhiZMdMdvtMGttEBP321qnLYaGEquqyHS39qaR
RIisDtphmy4NpWyNuopErmYzAqzkOJnfgM2hf3SMRaSdCbG2mvcmiV32+DdQB2on2Dfxhzb4SqHo
hZh8USon06ThmbNn9zjO8FRI68WeWds4js7PwnfsD2Y0yaf2RXMMh9DTe1nkewiRN/lRzu+DPdxO
HqOKYdjOt+Evdi3OnTVpY0hjoo4cHoMBO0vbI1g365iyeKz31sB4UGnfey5wZT/7jptsQvxv5HKF
MND83n4v2l58WODarH2Riuxn1ArJDbdW+Zu7PUH1qLFC4O7EdK1t5v03vzjFPgkcJSfHmN5Xg1fc
KRN061YT8J3DfcDQAXwnGjza5Rq7UIo2Xt107JBK07E5pFmAUSBl1VX6sULpN/0XTwijcEueMoGx
vKY6RlGVfTB44X82htdyYHMa5uUJkwBR74Hp3zNo9HhUppnR+pLH/avO55c4utUIGW/a3qDlRgis
3M0MU2jrDUFxxHgWP7asHD6zyLmlbpQ+Y+3brsGeEo5PPE6UXEDX9ywZmGoEoiRfRzT3XQD5M5vz
9sXAp1jnuXaI9IWAdtMpJi83rd8bloe5PEUMPaim4qQmEAjE63kBo74lCKX/wYAdapZZccUBF6Yo
wVzfmendbMvZNsM0/dZtxu5y5K/4dU3Kk5WW0dpqJKB/iVfnq9G5uSuZzjh7SqAAPDebcLxoPOAI
btPSYqKLrgQu9y/0iemd+YnYB0XotgRd9c51DOouOeaSdfauX5TCyIMRTq8kNq1/tlRcRRNi0s2Y
iOGPx1dW+5KN/audpab6ElpXD0u3NI8+zIdHg+yE3q4NJc7+wOQ3TD8ImyNqNkWqVCiA9WawOA1x
voACRnLmOq98onFUHdOOhhsckWtmH3ynulH0otLc6clM4ddIn+cjlOpxb6Basp4XZLfzX5vyCiy+
D2mWaRMykXFJABsumsT2dA64efkBs6y8+mbUQDiWJj+ltp/AzKvTn9lOJLcq2mp3B5DGLR7xANhm
a8CJvZNGR62lMcARv11VB7pDNNLZWPkP0oDeCwaV0dgWS/CcxLkLUE4j9nsWjH5Tjg14NlQTo6PH
LbKHahsN0grPKGBsbz0UpbtNM1dsTUvfjV4QfmGeEvm3o3FNGNUhkXHCBsqm6xGhprgOUeHX4XlJ
qkrsBz2p/9ib1qfcGVI6QII9JApq25x5C2/IY0IIdlBL+t8UueYDUxyyfMpQKfTCkYM2E6IDC8gA
Y5He6E4zARKwChjrYPNfj4qh+s4N/OUTzY2rV75avFfdF3O1iUXltQ9mwDxKSF2HGndYFYMLLtDt
0uxGhrPp9JINVteWtMIZD+rFAYxXvbDIsmbUOTf375egia0/EoW6AIlBwzIFXwV9P/96Y2M7dSer
pOQiwalf2z1TqRYlb9zPR3oFPibmqOwZmgnzqDW7DsmnYx+KyytRuQdHCtTqGr9PFV2dOE/ibIO4
KplaSlsG0OmBo8GKJRNSJ3aeQjQVWIbRRyavcBSz6C0qRx1+Gkzyw0kb5Pz4V2pLI9TW0Ohqw21E
TqG9Rx0wmEPCu5qV7HgSbQHnqCORXmyi6AVwarhO0NwCMiDyYx6n/kSi1UL0KRlLbTeVRGYNaUEJ
xz/KUJ17Ejs75UYcYQOjDdHpP7aRwvvPFHBQDKCFNFMNeo7CM+1TUkRthL6C/jh3weHBful2jJbB
gHPxLE/IQsKbf4UkzKcwE1Z/aCPQQYSocJ2saMIklrtGhJvSa0lFitE5rDDKMhdLppgBMiLp/jOP
p9teqrD1hQ43AqkO+YIKDIeJWg2d2+aHsTTLsNOhKj8J0xDl0cpJKpD4gcaNnYk8O9BNk53ozWbJ
7uHcZf5+bn0nOE5w1oiPdStqToAy9kk7Iz0KlB4WTy7d6zNoHsiPK0s1w3BXDhETHLT5dQVjK0in
J3xNKIcr7dFC29zs430+TL57KLsqNLvASpcWg12tP217hM+7omCa1JnuxRx63JHI8YvO7567G62j
lreoRjSvksb5pgQmeDFKMcmjaujX+DziYSdheX3V6Yg4RIG35q4pXfvRT9z5xswakDf1HskpR8Rh
wXzsGsdLdtI2RXnmf+m1RIq2CHI5DjwiTa3hrbNm/4oASpsXMor6B8/Xij+KGBpAJY7T7qu+dIDa
hUxkpN3S8LvIyyhoC2E425P6lWKhGn9HmD+/BNThhrJZjgfYyTDwX5AodO9NkTSgbRm2XytrHP6F
Cn/IAc8rktYCSek9c0Qne1CtTeHjBNOWxy75xl3h90eL6erKa+LsIeM4KPbaFKT4VkTf/XgeOTmb
FA8iMReMLuNDDtctwQaa8jnhD5d3AMM8oqosO1WbJW/s+R/z+PGpi9t63IdzF/xAjBN4qklQZMzo
DNTQHnANsUlirz7WKqv/euAizJWERTZdvxhxJ9iyfeEnnZ7mqbHeeG1Jf0ItRMJZMGajf+zdSN4b
uha1q6TO75IB9i/VWcNRzy+fqZ1qczbEHQMDLBvY/llgtFl4KSCxWZsYWwatIieQvDPFUr/h0PEY
+tMooaqWdoqjZfIlfZvtOTRJJLR19yQhZD4RTg3CkcKz2++IEI6z63rRaXSxknNhmxzujayxE3o9
e8uNX1neyxJj6+C/gQuEqNC4Bq80Sv9MngJeKc+CHHhz6CSaEV7hlRvUbW7+VsJFN4dyHMsfq5gQ
p43MZnlm00liHwJQ9KMyPKr46GXkv8Awz5/5RSt2Al3Rn4j98D+kSw93YAhoo0HqNeLjtArGXVc1
rrUL6IHr/eIwZN/gTKH7dIRS065DAqfxuQoMfj2e7890MVFzV7jQgU+IYJP4r+uSMttagxnirWXa
tjhGwBlTSLGEsGG1mOQzoHPY2x67vlueJ4XaiAnw6ndjy0BERjJfFwUl4crwZYIKbcCMc8uZ4Zqh
37oTEDfTveRW/CZCkZ6Z/a33RFUC0FQXt088jIJ5RWVVxOG4WYEr3owh24tAUDk4RTahLS4l57Ze
Gtvf43OB3MxJibu45+S94iQoP2TtknnL04uhINYwkjYkhUFi40okHqLlIDrqOE3jl25m9LwdwWeN
a8YHzmMKOKzetPwNL7GGzrWZHBWvQcfKizWkAm9KvOTneqgovXqGruVn51pd98o4tTpbw2Ji/Fum
SU+0fWrb4tQY9kzWePZYh1UTCFA4kQo5/pmJnDjJmFNDJpH+lmVQYKQpFmafEg8d26AZ/uXtmYur
Y8u+EPUM8WYSCSXu3mxTGbt7BRjmzX92VBIIsiolI7zvzNHIFCg9He9AQai9Vd8JiWYaFnPyNOQV
30Y+S0P6kfKmEBpPyCRpmuqw384GR/9KQj0168Iq9bwXxoqyvU6DwNkPFuMwu+XZWTWmHX4CyX57
5xWNOUtEOc13wzw5R9AQd8OR6bgVnxsCRb29ozPPo4IqgMgYhgtPxeQEqJs6Sm6spRlUPg/XEMEm
bN1gnTCTlXzVno6NOLAWGNIvNrxje1EefvODbavafcoYNouV6MZmORR1T8aYU5vKPcyiy4Ijt4Vh
IJ7eoKZDTD8Mi8ZmX+oIkOpr0TT+S4UtkrwpoFDx96DH6n8cnVlzq0y2RH8RERRDAa8SmiXLlme/
ELa/Y2YopmL49b3Ubx03ovv6SILalTtzpTrGnP5/FLWwp+HLbp+NFvdm2EEJWR6cuDL/cCZP1yEe
gUqrFLILwQdhPs4NNINwGqHGHNva8v7wMbClk46ZemsP26N/pG1k8b4a6KHh4GOB6qEYMj2URfrg
tY42N5qT2OBeRBhOYOtdz0XiHRc/oAuZ0Qq9IWsToH4w38OSekleBlQki21msu98tgGuHQqQOIwP
Y/U7eZiiV7rt8ZBoF57zRsQV0kDvDAASq6Lpry3cECbKUjMSp03qvvBvip4n1wQLx5kdmGDmIsqc
Mt+vh6cUq+AhW9jy3yFq5gPx9+RcN+LDbFj1hj38xusyTnBX6MJrVi4Ql01TmwtxfMM++kAGY17U
Eqd75UfinTxqnz3Ng+kCqEIHX1u8d1mDGNbVgy5kknwuJUJYbTwKPOjnDD01X5cIfVtlZBQS3nsf
2grT1qZAJj9gl0ggjUxlsMM2xl7fDrLyYyk1+dbSpjJqN+rJyM/tbGNU0gJiWN8EfBY6ihaxgZbW
KPZc0VLkOGMX4kh1Zv3LGzJRSTlxItV1dZ+m/M87K+aBv6F5ANHGLtVm06qwOhW5tUrHGpZZVc5f
0i5bwLsLSRWTcMrRseyXGKl7E5X+nVqlxRHnFNSGugw+4Mf8B+vIAcOqx0f8hjz/2bDwEKDbuteJ
S9QNbPDECw9FdYvpMX7rjd7Z5T4/w3ycE3ouylTA0E+4BrjKLi5QDPA6zUH/T7l9fqyUKVm75lg1
N0Gal+fAivJ9V2TyrfYLzkAW2eSOWkjBq7EhMY5b0E+yFWeCt0ldbMmAh6Jg1fSBBTSNANEuGWik
xglObq5fWmrA87H2Lqkg4wxSA/OaJizDJgVKie0sGzdyOEmBGTykeSKvCca3sy+oGkKdhl7kIZni
tVTNz8C0MYTMbfOLXmwwSEzigfNdI6/ajLz8w9aTbSFN1RwWCGVqV/ATMLc416OaT6/h7Ji7BgJP
pfKp3fTWkE4H1rlmFOqi7AHPMlmQg+HZeOaxpm4RaTlXW+0lgxl6TqPy73zW7BFcY+KVmwHeAihQ
UlH4kuKMwm+jNGwyvNEyAd5B4RsIAtxjByC9LiL1ZNZOsxWCxy/k8lHOH52pkmotls5vr5MR9+MZ
rYVghySx5/DbD3A2rOKISOouNu6cS94EUKsUQoq9LqwRRwCiT4CN0nSCnaN0cWfY0vLD8RK7D9Ap
7mu0PvkXxCTKYAeo+V4AxBuEFkRM82A/rIg2ki3rc4pu8UuUgMoCetC4cw+8ku3K1LTlIZrRZteV
eGT0LD3+8YLb511Hxq60TpOymTmNSjEgX0E8w2GOYTqsrNh7hqbFJo3/99l7U9W8zmY/UF92xJpv
Dfco4AQhw6tuHTlbvt6Jas7NhHeXvBdxZGKp5GVBh/heN2yxWzrP0MgCVnM4N2J8fplKd0nOyLPh
nc2KMuuTwIeYG+Gs9ziPeMzpY4bqmegRFmMCOih0KsuZ92SDRr1uq6m3d2RUrWBngzg61AGAF4wd
idZIJ02TnUlHNM2uz9mxbESnaKMIZKfApPhGd3WGez+GT/v8W2konHw9sZFb4+SwZUEKYgvOtJ/O
vEmUae6okUFJ5JdE52xKI7F9aulWtIhyVW3yC6oDDHPlz9GXCcYMu0nfpE2YBUXB9smO2heTUsLf
Ze4AaNPrxHmPYbfmgu854v63ad97W+Ke7A9TZ0GiroWCe2zmLqVFkAI+e1vPC31BXEUcbkwWkxuP
K310W0CT/RLiiOWKiD2ZMZB2X72EcLst+Hx2Nk57Bdjiz+KL/aqQff1LNWfGdOKlSTyaVjiHwB0X
rCceb/Ks3tT67KwC6l6YCILUoKhG3vkAOBeeArzO0Oci9jr8nsz8MDbgsNa6m4NPI7IMa+1l98wQ
TtbKhW06txarhk59Yi8F1MaEYG4HrhQU4Vi4Eai2boN+6+BxwvBp+3ONA2PofPQm7jObvnbgNVkF
qKjV4BcwNHRjJfmpQxxxEb5rN92zcTPMg2tJHHw6UiVQQ619fzOpnp8QPBI5rFlx1TZ7m7K7uRkW
+Xt6dDSB5fHy451iYyqusorrrWDG90PWWbxxCiEo0YnJOUr40/Thbvgc6hwyTaScA+YVO352fKx1
V1btHQUbbu1On66w62YL7NMadnnhW8Ea84h02ctix6J8y+++Ew6SLgQV4N0lV4r21gm+4+cpLSiG
JMPXu7tYGqO7YQhv7dcUPL/5IrhyGRCivTQgvMDvM8SIUuTnARsgOCQG4WMujfZ3svs7yrycqh2D
YPw8eARGNqoW5Moh00z+2ZQi9UuY1LqA0+Dqat7IqYY36+EHZDnf312qTKTyD+YwyzwmB9c/zqUV
/U3ukNFJVdjp75wIdS4pr0ZKgfLC9744RUR/KHZKLEEBXqCWrSpLFjhjn9jw6g4Z14J5RNQVu1oS
GwakDC/9RjPQGqVW4VOKGnksY6xZBCrU/Mz/zXsKMN6qzWLjpNsmCNHWmlB998MidjJCRpXGDQcj
6YYrsm2esEnvKyCsYnS5TXa4ki5W7JfuhxER4jnMeYbA47SagndokEO+nqJsOOuRhH84YzupNkhM
qlnHJP1ueCK4/WYthD4jcZ23YnbnU4tHvwMjq7xHSM1U09C90fSHmdmUF23LsgWUFrZCqJNDsqet
oPszhzr7MbqUWXjssFEeLALGYu9yWr/MoCv/wBRFzWNlEZRdKatcHgaGmGvbZe5DFSvWEREvU2A2
Y208xbOqjXPZNcV3QjP8P6ePKQBrFOZYhAFFLQP9n04Iv19iydMdhZJBa0BV06b9czcP8rgaafYg
WSj+B9dI/OJRrx79eMaclhH221nenVprxjYNYiysIMG1dI2Q/UvvYK3AkwNrNDtnXnOEYJglBWq/
U9zSZ2tGZ+epaACcb/JK4lhThsNqs1Ugvp5hZ1oqbDEb/iiTezlFFKZ6E5SOeWvKMdJu2/ody5ys
RQW6e86CGzls2rpckcVExcmrQiFJ8dYRFtamF3pzkrBWJY3QqzL4jpq0RUOBq7TYMyNdw1/YsKrZ
pkrKB2l0ziuMzFtezy+AGB+LNJsejWmmvKGdxBlvGayfNomv5GXnh5afVAraesoPBUbcg7Q0lgvc
ysmh053ccsrke8zYzTMNP/ONbf6y4YZHTeXkGV8YGM0TJb28n61BblRHZ1cGeGor/G5+j2X/MlbO
iG8hy9Z2YnuniejQRVYdvufcN46VP5mh2bmfCz+UTeT2zw3AmrACvIc3gWY7nDwVy1mUR/axDSGa
wEv0B0GFdxb2/m9B1OnJ6CEVMN+n+wQnJb3PRfClJKikWGgWZwrxdhXVRcFbdei2c+DILxeo0ruR
VHd61WCVj5XwzIs9JtEaO9dX5FNOAy7SU1hWFQQIpJDmTNzpZeHEX/WkA6BrGW1IWCOj1XBKf2sT
utw8D8Yxpy7lqcwgNJhFOz9iHqQdozVoFPL99oQPuzzl+ZD9KBUD/8jKbN/SCXg19LC8Sx7KkGus
R0LIXb64ss8Hzk+iDQnY0fcpJbmIru/+85TZn2Aq3WGXbfSbMcmHsb+0p6Dxm7NFGonAfFftMXEN
bwMWMRa7XXMNGo/bdQst0jC9/qWlKg6MBokT0Doz/67qJ0u8YN23pfVqYppc+660DjC47b2je/st
ymL5byDjtmst2oGwIIhHS3T5q+tmzYft+tzvrZr0scUSW7VG8UxPWLNbGpNAAynpjQESRaom24lS
/aN8pdqAkUDEK5AkTlrDBY9qnNGuth3UXixcuwhuAvEXp6Oeh3qj3VxgjmVUwRtmY0MLdZ6LS9Ho
9A0mUIFZmsERT8mwHYTs966sxgtIV5i+g0QAoIsIITFAXSTdx+4C2eQA/WDG+JKNPiueyV8xLgeP
nCyyhGs9ew+j4z8PJEsuebI0krdyNx4s0yi+8ePeyI+oT3sghxMkAzbZejrQzxS91XmwNRDRPl2u
Q6e5K61djSGCgClqLfm5bs8P6JG08EfacTiLwhj+iAGSWeXOWDhT98g77tOrlvQ9d50xBE6LFGXB
gKqoWITS3KGuo3G9TSnk+qQi/cP07+4sp+G9AGGQtKrdefY6oj3pVoCR0oA0yo2og2IPOrh5pHuM
JGg5eoeFbNC2EP2BsJ2Ja0QFWUjrN5e2vnNfZzwhn3wVI40LxrMimvdp5FwZME9UZ4rhaKlx8NQA
8RsIE1VUPe+VlTh7FxQb9d6QClkyV8g28bj8liKZsf73eruIhhjVOLwLw8Q1TpusZBsbQ0aIxgGd
kosAx9uYzs+SanAqcI34XbZNtJ6p7HvJdUIh6OI23g8UlPGa22whV1W7EFEgE4cij0/U+om7zg0l
PCexclWfQfuPbfW1qPIpUS5YgU6eG2CjWG1KGjL438jJjDXmmoLW/j1LKv3MdyJXnNfeTpB6R2B2
9X+mYwYf3ogRMpmg3TeNWzqbJcbMH0MRg/uLaSaslli82HNDiMO1CHlaFbWnFGHfRFbjws5gyC0Y
Ob3slTuI2vlWOYXFUsDGw2iuDjIGWF4o3ApOjQIrcTE0wDGvhWuyDu3q5dOc6AGZIgz5LAutE+vZ
fuOMtBIKC8OFB2390ETBx+gC9e+5Pd3S2E//ED3xT6iU+7+Z19nWS6UXkjAg68FMGKG5qv7H8hCt
mXjpt0GZp8Gn8UD91TZWo45BlXCAIChKvxAmCLXA722ao5/gu8llwN0P5XvdRkGzj8fy/xdSMhnc
id7TwdQfxPyY3VlY1UfexslXEUvr1Lb6n6lxJ8BH+0odYZ8ai2rskWKAbQR0bi16S0P4qOIHVlhE
QW125iFuLXL9hTlvzb6vHsiqgJ/IWxYpXUJetM5k1RCVZjUHXq/57rPMuWS+jq7CnTIsgkayNgf3
DRRs/IYAwwoax9vVMIr0c0RaeJpES5KwhBHfwKK8UDtwpbXAfiy0J3btPKWPtiH0u1Vgxu1z0d+x
pHfUq6H8U+Nn7S4IgPYyCNrkvUBKPBAsIfkrB71G46lfasfEDZuPzaYOImsN10lv0dvkY8ozwbSc
UIOIZZv03OJ1f3kEBAybz2jf2M5EBMm12DcIg6FV9NFtKXxQDTHtePgUo4v2qBfmOk07EkYv+5sM
GLGaaeoYE52BtxXpzBOUFag3uDSmN1BqdRzKgBvnyjVZtfWx7ZznOVUX0ovs8kVshQui+4MRK3GG
MtmdpslvjmQpmnev5QIphddsUILnrzZOnoBE4qSN/UfwuF+m4yp8qIh1q9IioiOTyrpFYC+2vTt3
J9tSnD4cg1spB/sg5uJ2DwdvKLKCUJ9bBruTftzNAR/I6BVDs1ZjzM3Md7tgpXGAXVPilEeNv+HZ
c3vx2vethBpvgjjcRKQ9+1UluQCfZObKvd9V5oHRXeynuW3oyeB6f+DOZDJ21NanXOzokJP0PzYL
V5+ANUPYRlJvBgwdApty2z7Nddnvq3Sa3knsV3u/r4C68cF6EAZZiD5PjVouQctK3ZyM5NQGtf2S
WT5/rd9lAbISX/AdqDFcjTY31rmRvEwprENqAwCDSnhJzno0KYjQGsbsRGAL26sfs9R3kCJBszrJ
d9NFdSjGKPrQZv8APsx9stI7x6z0ouhkdzK5FvVQvpJawwZbADMNBvpnWdkO9VeVIdKwbTR/c4ty
laqvh7D1mgIidE3PhTFENyo92ChCPf6hdtv5huiyG7m4kuKBt3EWopx3FZwSLopYpCu0x8EOu5ka
t2PWsae6I/fDNErtJGR/RHUjVk0MjEY9Y8OOLCdlC10uG7Po4100IYTyy8nWVSbsGd8lp0rUMBfY
i6x/k0T3O3fqvbd+0ukv9mD8FSC9Qpcg+d9cCWwAvDPaVU9d8C717Pd+JNy6CmZ3HEPS5sUNmSSH
F+6axrNFEuVzqLTGIeEa0VbWbvSQjjLB5801YUO58VvSNz2VGdJ5xN8EeYw3eM7EN1W0BDhkMTIq
NojlsKH5iChSeOFKihfO7uMQd6K/bUvX2MWlEH9BNoL5uAPXaQJImM0j98Wh3p0QkNU8Y19uoQtG
M0ALGrnTcuppA6ajh7VhMTC5ju2NsMzyBEzN4HY/eyh7RaEPKeQhJrrZo8tB+SHNghEOznj4du3S
3Na2qm51KoOUE8RMwlgIFr+xT91BHdWMB22aQGUO5IGa6+Chyfr2u+coOo+F570SwRrCOe5ZCnDx
dml4svkhNO2SByvE5HodoV5/54r2eFZR01kgJu9T8iW3LKEjMbRts/rMWKv+kqpMthRgsmbLzf6x
U2AYrDxJf5Vl44Iyhnt5VuScsOtlD0swUVo5G85bhfc1rPty2MaB8O72P+W/Y+hoX1lNRgfbLqO3
uRke6nrpj30GxL+i9OYn5uK8IenBa2PurFUCNOMOShGgdnxaoEVu9Eeskd0/r9PDlv9e9GL4Jtfh
xqV2boCtf4Sx7G4t7vqku7z5LCMxHaqYc3ssWdsgQVr9Q8pcpCiPvdO4dPnfOFfDQwXB7+K6pMcw
e0JVNycihkWZ/bLx5+2eJsado6ub72GiRBZB7zgBy1qBfI7/oWTlV64B6nOeNM00jRbV66KtN8J0
qBcd3YNr1TNsB8obrgG04/yeDK8Qhxz3XRv47AjleyNVC648tgvapo44Z6uhjG+W0s1D1vQaQP3U
lCv618YnEIp6yyNqUrxg+EeU9aDfeShNmBn+n2drrKW7TX6sjz3Ike5IS+Kwp1+mvLRwQFdy5Jq1
AozbQyErKoP3bhp/5u5AITJBNLkq4qnYpmPMDRNJ+M3t2ooAbcaeFkrrLQfduaNyzIcMZdI/Sihk
wnwK90gTtyAzsrJAz/2/e4Ikh63pwcXaSp6MyYFLOf6hMomiPS7DYLrRdzLIMxaiPKRVInqGsiGY
9CEm1WD4771k7boAKr1tpd1SC+HfC1n8jD5oYXX/AeFMr/RkuemXnn1+bhP3BJ7/185K+ZNau/9g
HZKHBR9WsXYWX24yl2MxRmZ+9wGbUhA6xfVqNCSjbo+tG1lpdBSagrD3k6zUbgpE95NwqP9/d+J/
4RF0KFAHHskrZNgshFzKw2I0bYpaG7C0Yj9D/SPzjco3LfvGp4ik0W/UwkLNm0jCxCudv9gdWgQZ
JPEzb53AWLk8OSRWuubgkbGX23byvsCWQpqvZ5uyIZAye5t6PX5RCWMbuwbCcWo2jQW0KqRJCQz5
H/AUJS6ZIjyxBgDUnha6cp7HHiwEebPkFKRT8y9p2+4WBVVOJLdpP1PeSkfStDqMKWp9pv4jOwSE
es+sUPudIZmH0tLFiDk7RrXxrT7dF2bblpvAUe1NGHJ5M8pYnubccH2MeTgHMTeUuPOQUiRfSWdu
4cQnYT+56dG2Svxl09TfcIWahwAl+iNvMmtDmC5H2a4696HIjB5jJ5OZfFS20XykLCp5aSGhqMiZ
iZMsKt1PWC8/uzief6RVLI+N3+fXWS0u7wR6LfzGFFfRSXqidVm9O9Sphn3k/AffqqOXAqRpV3bG
tzFSfjPZOt17sMTupv3qs5ss9Pt7R0VUJhLpyk1+cowfbAIq6yQpdFyN2k7J4pM4g9cReyDNwFc8
RgmOqRXYSHmItbTB+VTZ0x3AtdIJtVJy5JedCQVeg5hVx6xpFf4j+en+hbhye6m449HnmW/ViI13
sPdgYezdgtcB0ciZLzRQ6u+lywzYEQtqfxZoIhf4TauqY5RCZIwJmk9+dTA5zMj7B1FiXwaFJcpE
/MfGWcg3za0pWIFTeycUQZraIG3yGUVKP5BXHp+WJO4PFUdbRRqW0hBHkiq3YWng8AXrwNJl9Df0
MyzboZTFLg2i8RWISn+i9Lq8iXv/CCgOB8sry102iYCk0NQ6EdwMF3cH3GasiRkpgZtbklamYoab
N3FrnfVbKk/dLwapcdpWQ09XIH5kcZL4vcXWMli3wzdglG5Z5O0GBSWZM9v5QKrNCECnegQJ6s+U
TjiWf57HyQOkMaUu6nuXDr8ANISFNUwmfO548TZtneLiCSZJAcY9Q7J1cEm9V3fa/ROCs5Ab8HDW
Eb8ZOyBk6NKl9s91zWCTMiK9sGtEeepLj+1fmlHW9kNocXxCAY/FNqnHRq1H3CfTyU46PL1U1sXZ
I84biwYl7je/thSmvS4LFikXPP9dDXg4yT5RIvE8UUaaLCviPhiaRT655bpUfBgIbrJ41GlL5GLO
SpvQWj7CQ0QYx4LPc4wvmYohfMoBl8N+mYyLLu54GVyyGMxaTjZ6mLz8OQ+cHjVLpCW7mVxnCZ08
CT6GMmjjpxE30g2GEgaJJDeIQsNn2UAOZOj3bLvaK6wdTChF5Xf480TLei8Ak3QoDXHnZ3rB8o/g
Arkhf+nHY6sXsRxhWaoXQMwA4VqW1cAT6vsklnki8h+BvLL5JUXFaekksIaAlOUG37Y7kp8MuF2h
fVVkGU8WQVcehrQvqTDy477Ya6Bg4O8noGAkQBXYNwjt5m6UHQGVrMo/RkyqjIWE5uTdk0wnnK5V
cFrSlm8lNa0FSB/c3zUkPgvpjO09DlquwF4ZsPPUTgLpozFgW2ym2Tf/5Z1BFQpZKfOUggTgrlkr
4JT8I0nadOks4OOVrnscx8HzHkjqKJ57JShSNg3POM1Cl9HGkqIqwxY0ijqVIvD2VLKZzWHMCyh4
3pSK7zvdlOlXt/Wf7Y7etpRUYawy9gsvrF67hSoaqAnbhgq18ZQK0/kz9cDVpUh8dQEC4VzpaPHe
Y17mXGHRQV+6iEvSRmA9ptYXWNnOLWtgNgGnK+RO4xPYqXmAT6sRWq2y9reYLoW/8UoWqiGyF44M
eo52Y1OMzxZ666/R56/UBINviQO0VLLsJBocyCl6/gYtfMR0iyc7yq0ZW20zPUNa8U9caRg8Yq7m
75jnKXCgHhVVDcx8lOtNAIxzVVj2OzdHBAZdGjsm7eAtbae/2c7SLd0pXPbkgLbulMG+wWbPKEHM
AfW7T57wXVC9igMh+WcP+Dp4GABXy5+Z1/U7UKejS4x0NVG1XdvjI40O68olIQ4c7pGQ5M2/xxUD
hkhyt++yc/EuTmNLpzlc3E2JzyoUgyS2B/OQusXY2uKgIuQqVba3uq7AEuIPO4tSRLCUsnkg0+I9
qh4Jfh3RygW6YB635Ew+MDiOF3Rr85TFyjuYri8+nL6PjnDyaLjyjaD+XFQTXHJ990pFzksxYGwf
zCD9b+ZivzPJWJOrBTVSY7ApAhbSjl5ZuX/2J2u6CIiD66I2JeRQEmx4GpKXhoWZu3J6/KEwEG/I
y+INQdC/oNfVv3Ek9KNf34eU6AJ2CIAlDg7/5BVCXZkA/PY+Si37/u7Uz5lKJ0v4Twn0VzBRcBNK
4WFdaVVJrH5xoFUUwK6ARL+XfvsXsFffAraJvmYwSv8iuri5GWvn0QVquM0jNa1s39izDUP2Ln0O
bJNwznmQgsiZ7Dh40qp+jQ33aWDEPAjYKtuWnsgHoA4561ReUey59nFOqqQLImNbWYlaZQjWbTgB
lb9U2i1PXGbR4PwbO8IUb0UjT1CCI8KwiZkwF47PYilmZ+W38IuLkSLTijfOBkWZnQNOvR0GE66L
7K7QOwYcibP72ZKKWPWD/eazW9qw1ilXxNevngqiB2OyLhmhudVA5noLKImPqiv6cF48vZ2nQIUo
wdVmMeCIDm6nfkD49VvsrP22c5z3ZCYOSSn7mjkesCT4YiZYFguB6flnvKXy6Grsx62gQquN8Nvp
ltSzpYOXIoYZR40wRBj5sxB/BOqoK/vkYaQ+VEki31mJn9wFo7ho05SGZBdNdRCf86z/s5r80sFA
6Bpt2UioZnOyozLb2Z484FZ1Qum7NZpOlOyxJhebuE1QEWt33tZ9az0i+fsnN51PQPXQmqPxBaCO
wyy0bHTizCd8ll+JGDxiNy1wbNzKWzxP30AgWbDF9Eli4wQXQcnX3V4YEwxdrHh8HEy0lILKd94S
5pE2Dlw9k/LCdnIEGTt7dpqVl1TNp8BzvB2bGjpwM+IaPlHT6cm19jgbeDKAsgqxmnwsvCx43B1M
JOupuXsbGF8ZZ+fC2XQa8MR45+TxesJF3dbyocH7iR9dJKFJHy6yGj3lTKuhIAWNG97q94TFsKaN
Qq8SXfwrbX4+vb8Yt5Yp8OibbbcH5jKuWz+tz5HdvwbsHp/j1kZqyrA4anpHu8jeKc+efoTpcp1w
/LOHAsYdDGQQiIt2C3MNqBZhvT3Uo/yhgxqzU73xo4EXr6jV6jEJk7XwpexoyuBVtPfS1vuhXhCX
SF6MNVX0xF5Nzf6pCIR+wEB2IbBMz7hrssXx56re2M4cHQrP4LbL5Jwek2pA3gAQsBs9U7DCIMRQ
UgIAOTJr6K+lqcAhZ0t1diaoOzTkJ6nuvseYVrjwNDwxcBnHjrmC7dUTIBXpQwNxaAtYqgmbQKWv
iTB+gLUP49FPDdCZpKP/sBub4GTgVu/w/Nf4plNKvo1qcrdLS3ktwuk4HZirOQdrezhBszH2mTeo
R7pYsk8u9Pij0sbhs0RvS9VcP1IF4Z0tW2+D+depUweNqCUfeweMAaJYyB7WxBSltORBB+gWmTnk
j35hu6vAt4wbxw3GlfG7wXiT7SYEwk/H7uV/evDxzoh4ntc6izvrwPqXa336OXROdJWcSid0xS1m
Av9CyuHs2h5dq1nlxEPIzuC90hjxOWHBU/VcE1I6f8qpwIZdD0RI+e2zJPsv7Twc5UGTh/yH4Ggm
i5pPYqni99Sgt9qPLG+NQOfTCyS/Z3v+14xaPzUJNeYOMBIkg+LH9CN8H8ly9mkwuDYKr5cZl+em
bFq2olaOeTk3NyV1PesF50excl1fbedx8F9ZC5PmKAaulAMNJrvMajmVGi84+/cl+5CiPtKuBJQj
jk1xUlPLAajc8oX9Cp2zPNaTY9ZwO5L8lesVLyQ2bkTZeP07NXJA5rJjAjsqS+/KDv8a38dG8HDF
JV+G5mhXvbXFlF8/U80dUXRNLVNomZS3y5iAZcm49oWfirbyoX9tDUxxZeVLuv1qeEnKY5Yy2TI3
wZ02wvb5Ngl9NIfp3W/ibdBjsaoI1yyTPcFdrxRbaKv8L7Znpej2MCCueIyEqNiXPs28t3yhuGWa
s6vpSo6spnWP1Rhtizb/6YwCxA2U/wCUoJz5MkmZEWyK/+uMZTiR6IG7NPK+huuiH5wgsJHp03Y3
J/39b+jiq7SS++Enbfds+HG3i0XavXCUzhtzrAGBOGVffHhSyl9zEtkv/jKIKklab+ioq/8iL3pM
U8Iwm2HoPzp7uWqZIS5MbLHWPcUAySK7m7TUbujhlnjtT4wXec2qKiMwNZn70a30meXYvUD6DnTJ
WdeMid64WBnXHCE/THBHkKTToV540TjEsg9WO5MZmfo4XXUtJWyDVuUGCbbauYPpkyMb7vsO9coW
6Fm2eUQiJO5OuVnlr93CHmbwNAWeqKSazWGdv9Y271XPiIm6Qv7dD36wA8f+D617AWXdbQqYY6c0
x1+ZAvc+8Jg4l9pIdtNM+mu0qygLO0TwsK0siNbpMBqsgdlruOq1xYuzYm8OVkUw9E5mCaTTpbcn
d+5d6sXiPpCwG02uzVCho+4zUHoPhqNku1LWoGaCxzwjjuVFODAI89DL5c3pgea87MT4Fe8mTBNn
XX1g5cGGPbwYVJVJ6CKK1BEWBVT0BbbJLvZqn8G76jRNbRBGDYh7u2HEbliN+d7sGrFtPKd80uQF
N3V61wqzkgaormAYLuU1drK9IMBHtHTqvvHvNzvbMeYtbX8M35YHq28Y1EUvyc2HTsNIAtG5hOes
7jK4Jdz6h4xy+tvl3TMPkKC1s5heKgfDO1tW95drOg0NNrHqW66K9mKRRaRlFOnY8oev1nUJu6y0
SG/JaOGilkF8VzcZonKAm9C1EWpkqs5Br694CJ+UwPQ801q4glnyE+iqPoGhqTf9nDAt6nvreM7i
+NQaqjn0Mg3CKSaB6FXMbWn8M5cth6MzOVuMGi+JqK5KtRylSKMTEI7Y24+MQ7eBbSY5oQkXMnuo
Ykz9Xac945m44128ZU9tYdC9P/vizb7j6bKAMQeLZrE33ORpYb2DEyevwxjv9JMR9Y9FDmWXocLc
oNWYG+U32X8mPgJeMzy4vRvkuwkBa8MbpIXYhEVpQ82lSwO9MTylw6Cp+SG1scL0m8U4ie6lfalM
P5RLZoUKr3upd3OKZ1aZYAC2mr9TKcfbEijhpheD4eUCDHw7bFOn2rdZAsEpgjEj/b+oS84OXmrI
p+xncv+b64A8LNBHdtZouxePV/vOyEgAT/wuqojDEYKJ2ODZ5UqLWNqPWxX544vvxnWYun72QvfB
sWGbc7G9xv5HroZV3ZBFHzZR3TtqDwacGvwNO7W32DcHUrZcinyyN/OEW6deUNSDcR5Zf+EGDs37
0BEaEVMrwXyqtOMgPoIgfggMZ0RlhwWT21QlHBdy0ZcCfv7RW0An8stV3ldQet2tNewHBc2AFRfS
/AHHP/7EJOjTU+JD5LcYOFZ42rPrkrM3GQZaBTKejteoLdP1pET3sbCiQ/6ggBsqTXpMhziWh9LF
pVqjhzDLo4mBjwbUB7uH66ZVJPaOZFUR8qzVO0AHLYkWuH4OVXPgmT3MysydNCYBIeVDmSbjCsOO
T8YtjP9RdGZLcuJaFP0iIkAgBK85DzXPrhfCbZeZQWIQw9f3ypfuG9G3bXdWInTO3nvtL26hwPCJ
jm2xST7cqJEosaK+aDyRpEsWXo1Xoeb6NZjT4d0aaR7aMnUPfbZObx5tAOzvWBdd+pA9hayXa2Up
1GlFzd2QfuB/QKxjrpPTLVOlKHbaYQsEgFWn+Vgd6FnSD0b3/mHsvd9l3FxkNEx/LDPclQCgx9lL
+GVG7fL7fxkfdHUs6yDEV2gMXIC8WJPhSLvDhLqaJE/Yt8dratOweKlY1gSHSbINOodez7GvGZkJ
eLKF2GS67z2kmVZ9GNIT+4C66CeVs5B21gGnN4bHJuAdUPbPSkV/vDHP2FV1/rGCp7WfwwVPcili
CZc5nPcBo9dh5SJxbCOem3pUEJRmQkQp3T/4181Nr3NnYDikbjGsB+X61w65+b3U6u/S9OGxsl25
R//OSnyENc8y27bTCjrmuZC18x3pNqFC6pZfxz5MxDQS9PFCOzYMptW4AS77F3Yv+UrB2+ZGV9uW
NHAeGZyGrRkok+EPDw0ju831zPLtpW9TTbaeYHmQ0tGGhXoQ2zUuzrLJMcuZzmKJXcwdRyYsAtzi
WLHdcfnsR9ECGCJFxWFJzWX1NvpIlRc1TQW2ja7hawrdCrPikKEJsmCgHybnEzlg2AnVEXJAf64a
LELbEAPZEedah6yZ190HrTBEe2HKBPJSQz5opweFPQvN1xltdruPYZywRF7bHCOeO96t2JcBr4RK
7tc6+cVte30JyFG7G0Lq4sSKyp5H8ApvhJYVcBFMgR9GWTj9WBHrF9dO07HMYiyXA/+66/bpP/iT
4z6mCvNCJP6b5EZzWjGw38x0NMLWt152Z4EmeoCgYpq9r9rghdv7cC1nyGOYr1jgxdZLH5OwC/d5
zPcSqzsGDT2xqxXFFz0x/SWzCPgMuB3YUoUcRsh+vLjwRhHT2UMi/CMvoJRn2BCp46MtAwn7PzJk
ZGX9LBIbUFPUZdHdGJFiYbnGxmTDzqE8Ijz4xb7yMG5g5s+8d1Haj2JpWEMuC4wbYv8+pj1p/vVZ
DeYTSClbd7Gf1PJY0rO7GTNsRjw/u7kZowe8NuF9h1MXiDGQRhMg/C6STiXeB39zf/QOSb1kKGDT
Ryp8UK5w5iDJMMOdzbqOWEB0mbCVs2q60E2/bvLVVjfaj+ddRzdT9z0X4RPREJ9uHsik4Oqp0jEA
wDCvTZfZy8lpIQbtK4rZV79d2SKcXIMK0MRZdhoiQ9o6h/AdVH2869jDYDPl5P3mdoWZPRmC9yQT
n3yqtw043txN6hR3a6LWzyaAX9j2E5a2TlCnuebNk1e6dh/ZBT91YV7oIUW0T8A63xovvH8p+w9Y
gDc5h/2eRzAeEgW/yU1gYGnOmwqoJ0wWxenLt2fpdlGHhUe7LTelgr4yGt9i2vlMc6WFZKSUMokQ
lvpyX9xuogm0Qqox5ohNCzb7HcnYTesX3CLjidYoSOGPulD/ljX6GQjyE6iBTDI4dF7hUKpwWw4B
JtCVevb9IJVgdpJ4P+ETwuLMi/YgoubmnFkbfsFVvpNBo8Y9VGH+ixfJMyFP+hU8QuzAyrnwU+q1
omPQPp28LDBBSCwsw/zA+9c8zyQzlzORc58oFX9b8BgsnBrsAAcqY4KnQniXAefriaVqfSqKgYoQ
QUkfCl68Qx9okTk9rLoiLa4z9oyXKJ53GVzho3J95O/K/W9NnaM1HS2WFZRFM1XstzIRPy8TvQpq
pnSkWvQ50nRRYQJzvlLKfEE+dm7C0xSukAON9930Y6YPtIuCDZkghTahHI5cQrtLvWL1ohpTP0bd
Ik5dPt0oDpTFxcISI/BjNJ6iuKJOxU9F7LxMvmh3ARRc/LEOO9xqEjMFQAabezf14GMGGjWjG251
+db0roHcp8D+OtTQVm6RiOi79a1c9nOxrPXVhXn+qljVthfMAuwrbNefbd1OwEy7KHmwA4/tI4Ju
W+3ntoT0kC31OB1kuBKL3aH7NT2xm1pc5+52eBtrXudyfimEK3fC2P8IFc16u1jcluyHuPnplR5I
oOeEYrsU5g4eqRQjmwQ9sJuZDE91HvMDnF35dx5ifUnY02FrZPXXRdW745A8TBf26C52sAx0+qYj
8J4SyZ1RtOc5ZTdZYe4p3RK7hVvBJkqIA7Ot6bzqGq30u8qlmu7KoIL65qnUbCsd1bxti8kVW8wK
lHEvk/jgWG9/uAWsn5rhct53q5pf2bXa12CFPl4Qwz55bCQvleN+3AjZe+ol+n3qivgN+/NA1Ceb
MIf7Q49E6epL6JrozGUC5EU5qz12cxZ2gpKWJ4gKS0Um2RTkodPkTvJWKh8d33rTFQ14uUBWCbFu
RXo4YbOYYqQODEwFc+pJ2Sm597wVqvSgyq+lrsLfmjKhl2Ct/A+aXVEFTG2jjQANzVNkqQ7aIlal
ZEQSerBrVgIxgANgkzro3gt+4U9Ttfow2mDPtoK2xJWg7oE/ouBaZiUhaE7xZL2EKslfcmBs91ME
xIydGCQtEJHFfMiXmcBKPclyuyjb/41aVPleGdZPnFSHKGTIbvnuOnW+ZHtwE4DfDXm0Ewg7w3eQ
EY/eWhzN1MoW+Q54FFboPFp2LjGRU17H6qFdy1/QxdP9SpyYaJwylyzsHup+fWtBVQmLZASUiXoa
Z+1+hpTtYaxavNjhBO07DBT6Yl05mzCsDUiITI633+stafLqT40VZB+b0eDDyuOVEKtTHsYuCU4u
fGc8m1X7uYbFMcjrpzDL/5UhhwABfNLYQ0E4ARmC95eezK0WQyoqwnOn2KYZzKRiBLubwgPdNz0L
NAJ+ff1hh7BEKwO/zR6WA7bDy3RwGPvPrvXL+9WStu/ZPrO5QSjSSXzqsZCdSqYERcJteR1pe3+i
NrnlS7OwBR6NPeTxIK+sbxidVT0eW9LMdymAoZ8cpgAwYaBPrJNjxo9KtI9qWeITqrTAgUUIfZ2N
OvQq+lEUfl8pAeLKAWH9yJEDoVUWfAg8xgc1c0fA0bqSAgvbL42SEFFDulI/M1i5ld3ondpIvHvx
XLVkWirza8aeQ34XklR2qHIlnnGWP1Pi4F/6Gy4hEdFDpB35gEcQNRNhmZ5arwRanyXPGSrljmJL
oXY46QeaQEY/3sOCXN7NOHj/pSEmYBGRjxqL1nvUo8f9xkB1dk9N3IU72bX1Yx0X884n2fQC0FDG
h4V/3Gx637dwsjE5XRE59YcvlekO1mbTa2kr8bAWCV9XPy9OJCOrC3dBFJJQEBAHXnnT1bncIh3R
7zw5eBJCUw32ZVJS/x66NPjFPWa4lOniHLX1imucDUPIvsMJjkC2vD8s8bMfd/EwvLMkr5a+uVdz
dT8F9rFFSCJKHxMZn6q8elmbsTzQ53HrWiH0tI2n0IfF61BeTVnVuWbi5S9BA3aaJmlUBYo5WvOT
5+CARMexziKWFx5xeVTChnXOZm0aILGT99KZmV+EZ5b29urLK3pzmJhWiq3r0nUvA5UcprmhRowG
D9gcMc2GKJ/nzMACZXvVrgssIwTpUzN7aUKkY/Cds8NpTgasNdNLL4wzs4PxkjtjGjGeioGfxesK
uAgsZxkyGQcApynsoTTTwtrY0T2KQyVRKO4BNJmjBB559PoE2+4qORfMBL9MUkrGVtySDKU1OPT+
ZKiWjwASKPvWfBT/MrVW57GalIO2w3HXuPSD7CeScI8RLrIrtKr4wDewelpq+deS+tsnHizkTIIx
JFXQbSaetmIiPL2ElkZ18BPVTywJk5EZQYYf2CH9K3TKQnzwqunYS+ckZF0R32uefWYLnPBEGljo
UNiQ6gzPC6gwJAEPEcQLHXH0teFDITn1CmqdzC6dQWxH9QyKCmHzgGUPkMbc4PAObTjfr+R12QUZ
mbDAZeWHKZGNqR/FkLKasD2lLfIBvmk/Xt/k0GfhvutU/221W1d0NdRLvktmTLBbEnE8dJgjRvsB
TAmzTdCO7p2iRfsSF6UTv9LGFu6VZ8CxNuBT9vRFi38eYeDnMEgTu5mxLu0sxoKvrIe5tymzwL83
yTLQvIbp+1DE+Zoccbg3HTug2t46B1Hpy3lgfzKLfshfGQBnfw8Wk3V2Y6J61ztz8SUzUR58pojw
m3l8Gs+O1VNxCNyeKlJ4WjjUQk7tq1hy89x24KmgHyfqG/69qp8yFpjBay8DdCUgD232bHkZtPs4
iXXzCGxbMvbRIz3qiyX8OR+sLBx5W6Jld31OlaOe8sJ/Rdck2uK7adRvIKHQQbhlDkkPeUJgmTUN
RdIsxgQF0Xqt7siJ+pRZN07EHX+Wi51YZlDwi1LFAuNcB6pk44ErEntva6Fo5XQyRzqwRLIrZrCN
0uvcXZdQeNXrDLrFOQ65mtxk41nTsg/BpUVP1vq7q2mnuwbAi34TURWHqpHp+ojvsuj2XdKnyztX
NQL87Nnz5k8U9PKZS1+tjlUQJUQbRxZIfS37B6dyS4+m93IKv8g1t/rR155cj8gBuFs2q8ducLtk
sFb0hmXTCPmwBP2ZOAlhsFwEvPFaWsD01pmDaubxG1hVM2653L0w7Ma0m7f+maii/B0EBbXm2Njk
jlcEva9J4Y0POUJidZeCq8VJgzHsvBZdHTx4LTjee7oSmheGv1KeGIAmjt1yJjeceGBGN1nGn31T
RnCrIMeMsB8nXhcL6wTelnFcVzytgaBmYFSt9nacOvkX10OfSkVX1+9LV47mE8CdKvgJYo8HS2CP
XVIgvBvKZ5MLHWKud66zIZ3vENoXSd8v49YWuH722dZdq3ZTMhJhsXzwd3Uug+mC56zpIcn50QkL
WC8+iPfSaRpQHXoMuRv/KWjo+EAMMfJPPgf53SQHbqgSDXUPvKW8wLAZHqvJa07uLUzSurRRbRzN
ip2FRniz9gPJ+WCjVlJE2ag0+W65sU7PIe5jzjDapf3aCahyafvmNu7WIxmmsE/y6d9M4LndNTJT
5oABZx7+qxwbp/8VtJxPF1dMoryrBjWebcjGlCahrrpl0acOT7KTJheN48h9wZo9vxBIBAbY9ZZ+
7LBegdpThJMx/TxgXhLY33KOi9nPsX+tMhjzu4YMXPHg1oL+xnQRxcXHMq6h02QBKhmzsq1YINLh
cGrcAqOvZ9ISl4yfvqQ2pplAVh15+7GuaIkciuXOwcQ9IDjL/NNZGzbtQUM78qPxEwcDrA9EK6Tt
W90X8xp9jiPe4Y0zUxqfsIL/MFrLXTMn7kvU6uYs83D4nYo4VPBNhPQwV5ILu8YrlNk8h28L9W6x
zUijKxsP9sVFmx9ZilHPN9nUzY7CJ+DAwU7cgBOHZpehS/Bs42duv/0wHX1uCoUl9Dej1Z916k5/
KIgav9aSjWZG5K0a5z3kcPahXQr35ma78BJ9TnojsHRV/Yoj3DVueynAcgBYLdORZRtFL/WM7AJT
GmQQUXl/Fet/3iiH6YP2ibQ/FHNb3GweWU6Hh5nzqDh2kxvcd4zi64vvYYMrIRypZkPuRpL7p5eH
aiOrzVO20MWAj4zSvo03OjT/NA1LoL1Fq2UHy25/uPbOMAYsNFMVPbhQ+RPAErn41TLMQFqEZ+cd
M5q1Load9ozHVDjvQNVgEVDWMUbwXm885WzbecjVjHG9ACJ7iUpM+oYVUkGhdlWk2ArcpL2VW3sN
HDwfZjA2BV7d89CZt9LAV5A3g++HHjs//mcJB4+P5E1bePLSEnZxEDexwjx4S++yzmxdVclLRJfr
oU1wTW67EXrVXT6NwtKp4DfZWUfcEE4jOv8ex+Lw7nc5YDSdtgyvN6PNWQUQG3DsAvihyEr94frf
7+l+w1SUAtd8igXS5VV7WPdehvDmMByWVsAl7ZA28fbRBPQwelVE5jonAU5bFlVTdAjMtfBb0nc2
xr1cNeZsvZsx0L05aQ6FjrN/NGR40QPryrB+wG4Z4AKNvcgQBvbYvLOKLKQizFVMvHpU5g7ewUfz
VI9+nGYoK8gVO3+Ftbrjkloud/PAC/bJbTu2XhiNzFXVU/tBvmPmqtQ4/WflCrMv81p7X9zb6nPO
7QTlWaYh0BfM2v27JlqeIbz44c7tUCSPIk2gcIVZdC7qLvmrQPWzQx/1FUx2cqG0ebpTuVdDyuFP
ENBo3Psd9s6B2EeBvgcpVGIn6BnEELv4G1A8P6vgBSiLPZ7RMTtgpu/nXZBJwIB4qALsY36AAEta
MdunHkHha1PH2a3xYhjX6BoGAgbXNJJdGfguEH5r5Vgde+gDiESNct+j5gZuBoLFalGseb0vUSnr
bWwWcPkkLpnjKk6VbWGNqmir6/xtxt35Ix9V/Mh/Jroezt3xZjNdskeFuCU2YvSH7MjFu8dETOmG
fOzw6Z6dCGGWoPmM5xDkKV631EgXycJfPnwvCD9EZr3nciyRzadbI8F91PndcO/SddLcD6xgkj81
Ch8nh1Ccp/DoKLY6MWKycWTXREtTqvLKyXcxMcq04jXB9/fkTLnPKwdTyls61+pOqWFyig3lNU51
v7jMPNCpMsDwM+e+3vS1o764mXrOs+sik365EEWPWJ2qj5FA3fQHUy7kM97nfvalBq4nR3zsenpp
iiWj/mVWeHnCRS+7TlMGQuutCsjoqPbZB1S7kKxmdt2FNOjwY2uJV1zXurD4v27M1s/R6Yo9Q7F+
4TuR2DuSeuKN7hEayF2GhnOOuqrQtGX6RWxqWHY45GIeLX7kyTWBI0mSU5s9GJCRYqTJUVu/n5sA
lUnILHyQlgHpAoaxlusGnMqCH8qk+Q0g4ZP9f2exkWLX9tnHL0lMANbN6r+hF/HLCkyQe/Ssycfz
xRX6lCwiPoO+H5D4eUz27jKa9OrPzNPbEp99/ViYEPYDqyzuvtVkQnCHg0DGE24J56NVYe/g8JJS
kamLBBlc1ePJhX4Zh3t6HML5OwZP+uB4/PTEjs3x9DE2g+M3O5qv+i9Y2XSGG81FxCdT0V/TwagL
C4Ks2OKEuC0LwoAvXFAEHYlED+ZktPGiQORnGYRefG6KXJVb4fDG2LCDxY6YqXDaE+9a71gBr19p
77ndcVxMyOqlWygDGleqrMimTVvMe8FdAzAPzp/MmmJX0hu6EuBNeucDt2dyjlSnOAzBVvkvrWjM
/JyT92yLbQWdiJxYadJIHrzB091znS0T0gUkVEIEEgsqXwJjwZD49sw+1t5hyBJUJi+wRRwp7xT8
l3iHVVlCqCja3vs2oOXD3dhxa94WsEkW7CpeHlcgqFQzXbz4plG1mZDa7FroIjFjtJrkMu6Kie8k
6he90xUt3DwOzF8HQoHpLp1H+V9B6v4+4lt6ophbDRT7re38Ejgu+2AzJYDQBxIoAIWrIiBe37GQ
D/147nZygStXdQZPLa7q6T9Eoiz7E2n6hu9JSVcETwXtgAfBIjPBhVn05fCcBSNiuj9ETXWE/ePJ
F3bk0Osn5TfHzCQOOwGT1ETjqLDTlrD8KXRJl+6LtmivGAiqvTWuOqUzttNd3bJ/GmcJc0o1mbox
J1M+5rW7p4iYu3Qqp77fY6zzD6zSJzxXKIEGLk4x1m/DHJXlXelGU4vBfXX/xpnx/rKogejbOn7s
8a8DH/w2PDByt3aAbNJ5ABe+ycMaaXmogneSnMGOyMQITqxxri6BZy517AZbZ6eryGtgwlUVJJAE
5AI+HtEkv9e5n/YWSscYgCNLV8idQ+OIi0kD95ZTRN8eiaO9h5Wjw99un3X3GMJXoEu6PWJPoP0E
Ganw8f0s4wHK2IzY347sbaAFBhmfRyHGPYjBjqlG98NBGizqbC2j6YUbXNG+w27DdcBb1iqygwO3
Gi0X3gLGRmG0bQK8m0s74yuH+J9uW9oz8TBrZymfKY5eo6Mduaqd+yFI5ClqU0+/VbdkEat3EDK/
Z7vMMAEbSFPFzTmt9WUFUUYcXLliZCZY0/wZV3gXPAPQmsiDBTZiGI8zB1YNhdZ6mi5wFbOOdr6G
a88b7DjmqJ0IbyDMNnbkXob5iNa68nbsGWt0kT1FAyWEm9HiJSyxWJctuTkXCYqqECop+71W0/AT
VDcdvGA9c+lUBOeGkZTaKzGY9zZP42MuPd8cUuFlEUYuGbzVcx+/DmM5vHldnP3MQBXcbwmc4YZ6
j7y/2A4nXOaltE9c2jOQJNmMIaGUZuJFnoH36fhV+rhlceoMafbmjIvziyXR8hKnRZBQNBHBtwXb
B/nrLoEn95wwrP8YN2ZZxFkQvoHDpg2pKqdxeawAo9/reOA/HmiCT+NqYOt0H2gTCLpQDf1PY5i1
3b72CIZuA69ark6BvEgLqWff5qzLfsc4sLwDHvesfoq0S6AkiUll7dkdc6q5M/eIFPfxG3hKR16W
IBpn7j0VYG64VrJtQH2XFKSgfKDVuWMc35N10ZpiV0NpUB2yKrvWWHArqlWp2SR1kgXefqS34yo0
AjQANzq20fJ47+2xAybzE6Gg+IskSPWOJD3ZfYd6fVZ1COMfINDLKpBeLoykYX1JUT7/y9zOfkSu
je5JNDgLK4xooQtbAAmNU28avmm1NJO+roadUIuJinfVQ25R/mgLdrT9RckNBhVMPCuSGZjBhMhl
7GIeA3O7siDjWIdwHmGICVrHXGfac9stwjxSUDb2E7ogRVXU+coo7KAN48+bH6wX20drBvUg8rZ+
DWEZJo/OXNJPKxI705qs1RB7u8bTPfe+RMftXkC9zEDtm/yUj1p+ZAFddWdEetW/9dxeCJ1XIvN2
MR0yilFaQ8/dkIOcQMw4oPo9qgVPSRfk/8nMM+8y6ADcFNb9UxVVfMEGY/4NuTvcFXkUXHWVptVR
xJaCpJhwBOu6qc7/1kt/w7b6a2op3HHCB5Ugbj30WZLFzIZcia+LdDtxh+e5Nyff8l+MYwuyUZw1
hLTaOcoNNGQR+t+BHZwzIft++iCTFrus3RlIgbh3pI5/2oiX/2Md1Ox6USXWNv4rgz4o7qtpLNgw
CfBeFAnwSsFol/gz7xePd/+uoT7Y28SAx07Wrrm9Z+zATU0+nhFhLgoQhhSZ6pXi4JWb5jkMCzyx
06Jjes4Xm750BM3G/bh4JSjxNfP9R8wuzogllSv/ZaYyg99jKQjLJH40PVheD89Crcsj9cGhfqJv
qPrVNCkr1SlOQ4gPuc4JoN1+dgBqcSo1JJl3PfEX5yUQAC+ak5dSHALafeli/ewEMRhkp5CA8zaW
M0e0t1rgAvy8zGKQHiqRLa5UNTElbBBOJwd6h5YzbC/+vJcE0in1DVKPtf10UAQzfysHTTyMdVQ+
pyd2zeCihb/elN+AktM713D6YGFkIccaack+UqBymnR5u3Y7dHUy4KxSZvUeUIkGERzrSHEXxL0a
cniBQGf0hldW3N1JJKfPMJlBeQwwIio2JW3KkF8v1KQWMB3ARsxBS8YZADyTpZQlbSEDcUzvs667
AWzLYrPUvWeMHLDuVaQ1EdH9NijJSBAcwSoXBavDNp5kLLoVu6Ez992ZD69vw1PtNSQ10m52KMSL
5NkPVdmDD+FWAg0W8En4eosd6x9QufUxnaQ++oaR+0fJ25dkpKDjrGKBMml1Xv+ZC18UDPfeurNU
nasdPd58G6fRsGjNRurX/lsnEqynqmX8eMgdpdtHIZzRHDqsYenWs01QnZ1+dkPi10Ej78u0xDBJ
Gx/BEzp7TjPff7CY/hS6PwGW/OpIko1js2C0v4ZTCkU3LyvzCLaaV3lS6vm+RTFw4003pCZ8qwhc
Bq+kF+oq3WB+cvZY27ARakhWGP7i6RMlEBZDHrvY5NkYpXg5tCPuK67e7x53kPp5LZr8NWRjy+zG
3vgPRR1c7aIg7Z69vivaHd0K0bXhuf5F3HGFmUx+d89AxrIILdOby41k9Jghqbd1eM3blH8A5R62
IK0LEaDO3un0A/JaDvs0W30TfoSeWk6gCQLSsg0lhSzz/M2oCgi/TWnOva9L57FnBsLC4flyfmw5
T1FEkRTqdTf3Kg1xvcT+Ww4KEEdUHjfVJUc738YYk0e9m+pCdPe4afP6V5Phnv0OwtCOlBhiet+G
ST9M2zJ3neQpcwgIoawH3BDIw7Yi/GpBeihnk8IfE5+EgBDJMHXF5Rnzkb4XcwDUBq1B/o5piEuI
JNF8TMkPp1F4dFaWFzVTDsv7e8dLyuQnbtlbwSrjUAar+635iYYnHqtuoLmgdj1z7/c0IX9YyQL8
UIxCe4QwXaX2yFEk59JhWvekEOgeVuhQ4F6GYFV30QL5ADzFqu4bOlYUMtDC6iPeV+xz0G8AW76x
78rwr6GDcgmJiOSThPIZolpCEKocL0WEZejMgbaGL9R5mxQ4ipP03Jk1OmJFbZ//WK1+s9WJh6WR
C2PWRO89WyomdV2r+S/rc2ysTJ4LrgXWjbpkDUkl1mx//Jj/wq0X5Owo4nns38oqa4JtzTboa+Es
Rg51wqzmBrbMbz2X66dqtQ5PVmY+4egEJ6O9cb0z0jKW5uBeDyHYhfQ98NyZZcbqleFfZoyA8Bry
lnitMhN9rlREpOlBiBWIx8zpD/ZDeSVcrCAp3pq2TZPHkYz+gcoMgOl9ub6OHvS9W0ezTcf3YK68
bB/bBXYqlWWmGZ557RQYnuu6aT+FSXk8ScFkvzhioq9+mRQLl2qlipYe8uDJc2TsEkYw1rJRq1YM
E3UQPC/MB+55oBrju43GKP/EYATBbJZdSYN0lPgvtk0EOSFTMhJlU/AlKKq/kEMmU8t9VaZvA7yu
6JlyUqYtnpz492Jne4x9j5DyrOtr590s9yxJq08usMuJ9S8pysgPhz1lzaASAfsPkMCwDSz3tVy6
T4IS+fxaRtW0dJvWCv6ftw0pS0eutn8GtOybcz+k9QpGDeSkUROsa+pO7VcmZgIvKbPgdh1iP/9J
AE7ezQtNjReviFu0unII9VGMKxdQqHz6mOVjgSjTGfgugksrMVpUL3p85zDYNlMfPVAPzZWbBAjK
btnW0S8kZ/08BsJC2KCorLd7Pn7HvWtiNXW/PPg+zvtESNzZriS+tppDOjh7yuvgf7XKsfQx+Db7
q7ifVufOwosQ9GGoO5bZtjv5BJTtDshcjTcq7kv9GMXRRBqOScuR/9g/SYLdDqQF/VLhmW73nlLk
EcFiQsgmXjwhr0qnSp98B7qbm890PeydtTfRS1p0REq5wyRbJE7AH6C7wFblZOacPX8+pe/15Lb4
jyNOZvoUoBO2CWP9Llll9GdFUqKqmafgPQW7gc+ihLtMnsKhOJNboai2/VpP8Y6ZSPj/xQ0B3i3s
ZFRiuD/uwmUYbz5aEwQD4EIkAVkXIJG9+oNDTYVBBYX7GCJTTqLeSzBdI5qSYg4AxoXnRGQ3Rq1y
B6IobHbTw+QT0rYATP2tjxr3hkfeLQ8Ft5ObQu4u0e8G4CxYq0yY5oAonRBgpQr2Mk9t814PXYfg
UYxLirPyhu1kusXRd8i4oJLwHYGqgNRLq++RE2x+jMpYlFevGPOhP7iLVs6nBrulfukxhss4pLx3
LlC3cOcZj//NEo/16RuEg4qLMZfnRzGPbrluAh8b14/rhgWfGwdLDJAYLtt6ws4/RIBY+BF/aQDY
6ydpgTCFpFPU2fja0hr4inY7p1QoROk/ANtj+WxMFID3xqlwrBw+Q27FCr8TZZ4y/qbvyaODwM+X
38tAv3FWpaisxEL9TbSkeLCVmzJCIFDcuElpWtzrMW1/qiSKWQB4kr8SNwgPYWTZNd3k7+WCvVt2
n10+Jz9IeFH7e+JFQWkkvm6uR07SdW8NaAbI8ewAXxJpWA2UAIJ4f4ho/V06mSYUx8WOYB+d5HTW
aA4dOWJLvQ9ndzpVq6uvXTYlwxtmn9l/uUECuuMgBpAFOz2ahTaRMeEcCTIS86/UFdXZKxKT4Pd0
SzKnvkNbzZGyivCHZiIG0SIaMqSlYjyYOFKPJrDlWajS7I1XuP8pYn1k6XHmY0ej18bchaugp4q1
GAatlUfyQE7BdTFR5evRaxuGoJFnI5p9h/VOkLBSYeEEUMOV63PnYLPaBbWcvpq0nuNjSXHlArsp
ielM8Au2EVuQ7A1VhBwe4Bmg+CdiXr8aRDCMol6zFgsxCN7tWzSp8Aa/5IaxsUJG+g2BLlrPKQHQ
kqFniUCucS6aUyZth3S06HvkyKYjkiMb/8+Yhfo9ckYvANyzTHLFeOPwLw7NYp/CphvvMPGoE405
DtmdUmC4aCZQBEus4tvKvwHxGjd2/fQHnQOxcufp0yUPLdkwEQ91bc1XOOdzDU5cllJKCZv4FYGJ
z7h2osLhIIsl8U56uSSZ3Lrw2tc01jWFexxxWCXHlvt1AhvlggOV7WIKIbvac91a8WHEgfa3JS7c
5tiOqKApHuQAPjr+wlMdzrLkubed/IW7si0Gtg2FYS+wrhgn/VNA3IDfoVjcLHrGAZvfr31dtYAN
Ius82TWaKDQzceg+zsYb3AtnGSFCprDuu6P75ql0HZ18KD068oacEN05S4Q4GIIYFyp2l4cgWNBk
nTy8Xxit+i8bosFu2cSJv2xZ2vydNob13TiKWxuzoNq2ER/rM+2I+XuPirPFB6vlX7SHVV/ozoyv
9UivzhbmaYwOVVBERJSYZoMryP3yifcC0SRGAt/Z58rEqNdFTa7x0NdqJcIy5Tyi88WAzAMCHPzP
2ZntyK0c3fpVDF8f4iRn8sfvc1FzsdUtqTXrhpA1cJ5nPv35Ur7pYhWKaNsb3oC17axMRkbGsGIt
Kr8o36GJipK0aiHuABWqO8RbNSV60AC69ExQnpJWWHa8C7ifhLqZ2dkf4oHMctd080B2r0/Ku9KZ
FOaMM1nQfjMDJw+OQ8ykDjJKrtl/V6FdTD5OzZgEUNCJhrKEObiMyTBoRTU5gGtqPCg9WptiqyNn
kCmbzijpw1QOWiCQ2ZeaP/XPDAMEc/XHFnXXM7bYlxNjlIxFtSN1ywLcWj7t+irMW/EBvtwY/W9f
obXffIx0qPI+t07Rj48AdZQy+OUSbMf+gf4ZFwzM9whc/uh04I1RWMsY6X0i15uR4TBs4QYpRBYQ
QZzQE2H0wZzIPp+o6Tvzriu04ntUq0V/jA2looGkVrrRHWMeso5xvZEBoXxrZ0A49RPtojD8FvYG
Hus0oR06lQc1Bx9ntn/++Y//+//+9+f4P8Hv4l2RTkgZ/QP6q3eAQNrmX/9U1X/+A7cu/+vzr3/9
kzQElkrThtGFqM01qXDx5z9/PEdovPFP/x89CbKW6avyh2+1VbUj8xmOqUjVL5ZGPsG0H3PaDM4j
yt0IdyJ7qR0692NCXysCnnT/19iXP0azKXKjFeEy02m5soN6+WPo3k3WwLv/LVGBe+xUo3S/qsy0
tHutz6bsiJAK48BVEhJSvHJlhvJNUxO2bumw9uvG5cqaQQ9ICZXhC7FicqyzCVkWC3CcbVvBG4Yj
f6o+BFf311Tdy+3qEM7pjmpQM4cDzkbc/XJRYFOUkmzw3giADM2jo3cWxJGtYWYb+rG0njYD1wbX
XDam+s7UmDuFCN90U15n3aYsVNJN3aH6WoiTRZk2pohVdwQFCGxKfKKC3HUyxmX/YVA73/GCjMTm
zf1NLD6ZLlwdSmHHdA3NAGnlOpd70Dig2Qx68TzZag88qRy/w57X7xtNQNWlE9R8nTQtON9fVf6/
vrBaXdWEisAKVUwMxVQNadUvrLaYmyQ0fav4ANUjIhZl7mRv+oTJQsaI53ZLOdimv4zi7Dl0UOdY
MVPzxuq6YRtYq8bfhHa5egdWtm4aUXzwi6F9TjLd/BA0EqYLP+LKUtLilxvVHVPTAeZZrmFIE3qx
0UbTFRoCRvGhacksc4AfW4aJ6kOXuOOhtoXz6f7BLj+nqhkYJHhDx8QuNbH4nCaEPdXI+MMzqpPM
LYSubLNQx4BYLspPFPzpG1mEx/dXvT5QVjUp4BuqRhBuistdUuNgozTfnouEEH0zK9a/w4YKNl0z
Zf55f63rEzUwUypjjqnCe7r0MdhmJSix+ZBG5uGjWqoEq3oMeQkzaZEsSTFSd3/FG2dq6IZqO5pq
0G21F+ZiMAluUb+W6kByph8Kux+THMmBD0hjiI2MHW3JNFKn/f111RvHysKOxafEmbq6/GEvjMdU
QJBqbuo/A8HySkWv00OtQ8gbUHBBZ7uBpz4a5vpHZqlfDCnUs02aFrEBH9qKGpdrMf0wkNRZORQG
uqGFj/d/4I1PYZFxUoa2qDoKsfh9VVgGQwN7xfNkIE2yCTOLuhwD08ZD3iD8GKVF9eX+ikuPi3nb
Go4KQ+M48CGXJxKSLs9OqBjPGpcbZCADBC1VAQDSFhTOOjRSJ8NSaN8zf9IeIhRyt/d/wI1PgsNU
+R2Ut1RLX1h60qvMiXSB/Wx1o3ZOjYZSUpn6oHH7bmWp5dOOkzQkJghHC6INvgz9crNBPPqdk5XW
M4x27q5ksPYA/p6kkH7+MY/Lh5LQb8MArL5TVR+ajaIAHVDP2en+nq+dtemqrsmPEexcmItnrkXN
BSD/aD4rg6tBeDs66rlM06+M0xPqF3Cx9qmYdgzJRv/FyugAqarj8KZzDJcn4M5D7ZqlYTyD+aAF
qpijvRspQB2cOTHf0JV6W2ej+TuqnPLh/p6vv7PJ08SzqKqEEyAtLlfmdXKYF2jUZy0milXjoRgh
fArnnR41/b/vr3V9jSzbFojUGRq3nTbb5VqITaO50Tj+swDKeBCNK5O50DwCj263uRjj4/31VHkv
Lx4lG1ylbuNbmEYW0EhdLpiBtugdkdHhCxS1fEDYMNZPcBRnf0LaivrBagdxzlC4gT9qClC4s2dL
P0/o2c3vGtgm/12As9dBZRWhB6t4DhlQVDNuXpZh/OSGpvv2/g9eHJBlAWXnFtiW4D911V0YYN9M
HVyxav6gzfl8giqsPhVKpu7ow6XPQSjWbt71errQLL4IjL0uxdrFegK0EUroSUVj0kWcNh+YWYc/
1Ifin14FxOLO4f4G//qtF1+EHQJVEo4NkZfDvXcXnrQHKlGAXaoeaCG3n1xDyY68gvnWCsV4jvRZ
/6oMRoIE3AgSpMza5DjTtN4JUpe9qWnjynu+dD3/+T02wQL2CKWhu7h4agqVSqfBpARUJs9C5Dxr
/dcQl374xy/pvp3rcJT0PiKNjzlYGfiFIUX9YKBN5Hg6QqefVg5okeb8/UGgjxxdxxHSUFncR7p0
KkjJlk8SZGm/hQsafIKBRBPGacbiLcqR4IepycJjhEjjpB/MThF/0lKLwl2fGTQZ7/+iGzai2q7r
mo7QHGkul3fIFcpAvD+24ACs9ODG6vQBWqnpSMlB/y1UakX311s4YXkAvASqa1mAnDWhLWwy6VC+
6ahwPFSQRWfbshYK5WyYZG3a3cDxT05VW+NTTVH7I8Kafb1iopp0CgsTJYTlvef8VcKvRcjedCli
MU3YPIRjOp1b1OngBBXjZzeqn4jzDRi0wrdSsvZXJts0ZL46L1JFpdxCM/WEShK84rR0xo0N/Ak+
YNX5E/QEJoE1xJskFqRsjCd+bHgKoJbQrDegZX/cP8TlR3PIlvlg8EAaJDxUVS8/WmNAY0jCnp5L
fjpCN5YJb40dveXhs7cqSgXP99dbvCKW41iGazIVLTT64O5fR/wigAu1OrShAVfOjuP2gvlO6s4j
LcYqYMxtk2YTz/aKXS58O0uSiPJY6+xTFaq1uLkWYwmU+Z3WM1pRnmyK3ah9TFAVtUaztcxq3EOz
WKwYxyIsY1HHNkkBVEszJYnjwjgRypsykJ5IETi2Q9MwYzDNfGuldEpOlSjr6QDXl6Kcx0YtW3r1
QBq2cUfTZ2Xz+vUPcQVsIxpPqekQLyw+cC5A9dSMe3mI+ojhDS22sH3OQJJnPNxW13w1OtViorej
1rfTA/h5MijW2nH6aPeR2bxp6bWKzxR1TWojEAiL6NugS6EccLyQbT7F4PuS5woyDn8naKm5PxsD
zs29ClofxxN2tXgu4WsNSV4rUHJwWcBfDyK6DYnNyilCIzoaSlWcG1iB0PTJjJF26RQXikw/IxF5
Q5d1PdKNEcD6LSNSSvBRH+Bk/hQDq0/fEVTDRDgO49hpG6QjYOS+b7NXd4S03DV1HZYaMjnNkkf8
wmY1kHooIYBOspqcvmjiD9aGxiJEONpc/qKc4qx8NGkcLx0Ltk8vTWgqfzl8Oel4XiyYNExto0KW
eWIY2/fQ5JYfkEMNVla5etL+swwZtcal4KVd7KuEuCUGap55wDRQcKZeeK4NHY0Wo9cRei61s5JB
r4j0d8jEE0olaZk1WzuckpXQcunJ+SEkkibIGJXCi2ss3vox0aG6RBjAC1xj+GRUaXTIUaT2cjT4
erjlJftjVJQeiW61cgg3rodGQcqiSGCTUSyPWoWTrygjFbUQhgq3Vp5HbzMYjPaDtMKRcY4zSB8b
iUikh1MKMe/um9aNL00mo2NXxPKG/veJefGlw6zR5ikDQxnkKmBXkKDZLyXKotdbsAacTfBMgt4V
1iJW6Ieis9Eg50vPDCVCajpaj7rjT+YhiIfgCyB+eP/v7+zGpeGL2jAkEjNBGbMwrrgJxzLMwtBr
DMRwjL55YG4QMH0HpszUUMK4v9wtY4Z5WRVgv/kLc768M7VIppZGWOgNVsozOiY1/s3HeYxjcoDg
AYGUtIRdY4rLN4FPY2ByWvWtqKuf93/IVVSAMVMYp9pkW7L4uwxLemMEN1AHmQd5qoaq+miPjseI
zph8NZApnTcValX697EBr7cld9KinVVQJ97MjqkEvxJ7FOVbv9MgWoWkpZ4tZUNTw9R3teoGmr4p
iCVjL47moXyaASP1byvVZsjfFdAbNdvM71z9VORGDfYGMC20nPc3ePWC85jqFNgJPQmFdWOR78MP
iXS0RvnFAaf+W/LEHtu+h9gVyBCyf/cXU2+Zkc2BmqCHKacsEw/wDLkT8UjAl5fq+SGEUegn050Q
ZCfOZJ1wajbJKNKb80EDMVBJTa7+Y4kQT/qG/2n+QQMG429tp4ke0cpWywPyvdrPmBhWXTHBGz+V
nIxqu80Nsyj+LSxwKgTjvE3kwYI560C0Uak1Arv5ZM6aUzy2VOf+3D+dG37T4lQ4FlJAXVva/GjF
GlV2JfGGye13KAqZgGHtyItxY4dS15o3jR6gcFgG8af7K18ZAVLgOgyquG0eKPotl3ttUhU9pirC
Di0EZhng0YIMzGcXPWQAvFeKajecJAG+SfLFcJ9OUfVyMd1kDkAtKwT0dGc8t4xWbtUp+S8eIfwU
TSPb0CwSq0U0P6Dt0EfMOnvNnFDDBNsMbFSoCvKd0CnBodChNTQBgfPTbH//NG99R0IzYQn8paxT
X25wBpLjtkYRe+gIpRTutOLYwja8Cx2WzxrmVZmMMraBNg/H+ytfx8Z0G6SfxmB5H9TFZQa+rg+d
myRe6xiF/TZUqP7s0UMJP2iBRj93RKQRVYti9F9vujKWku89WT4jO5dbrktDn2rFj70SZZd9MpTK
ZgLI/mYcY+v3iPocIhhBwTgLVdZy5c2/Ml5ZI6cuL+gRUkrT5ed48eiCGg8ip5s1z2J+blvwT72f
NR8WwFhkK+nV1fmS4dCIVOkAskmu6OVSJnCOnPqQ5qHkrDF8h5yTDdp8E1jNuJ9g3aPbK7LXOiIO
Va7KKwS0n7j1ctE6Bak/Cd32Umg7HkizILBCDmiTz210bGl7rJzn9dvLk0CiYzmUz4TF03C5oGZn
yOYkmcmTx9QAQ5Hohsfxn8pCgQDhkmmTRxm7L3N420OGPBhy1A7FCF3NK61ZPk2qTe2B1gBmtTAq
w4oTww98w2vayj02LaBOGCnynVHb+gaQrviYM5q2svuryysXJd+T94cl3cVpRz5smKPwdS9tYisE
t9vN4GQG4vWNS+juwW0IEbVtZvapBrX62siO1elSEmlohD/44sujN4Ra491jE7IlevBfahvdAIg/
iuIJOFYCPUbQMGbw+mOm62PhI+nfUZ+7XHNWUG/Mgp5gDsEwZlGqeO8rhfvWQefkGEiWN7CwWbxi
1TdurSsjSZpchqbydRerqrQ2hqA1vElkuoCIqmngdAp8irFqCIT2/h6lqVykYPJcYYLkCvGY8/xc
rpaldhcrSm54RolnaEM739KvVw9ROP3Q4TH07i93a3PkAYSLBB486AvL7Rhii+B90uGKmLJtq0VI
5AmgLDnEBCspxy17lbVVXSNcJlJeBOaVWg2zQWvFSzsEIoTeuScFou5Dbuf6uQXt/qmNVHVH+RJO
xPu7XLbvKJXJ0BzvRM5FwrnsXtSwHkAdG7qeDud65gBsnstiCynOWG8qJkr8vRuBQNujsiGQ1UW2
10AgInAndw8Btm5Bz+8zrL/hfxtDjwnD3iQOcw7dxCeAFb62ggS4ZQQ2FAp4N2qsuPFLI/Bb3w/q
iDng2QF/2IP7hCTDzk55TEozhYmycj5XgQ7HI0ETGBxpk2svcpgZ/H1ZTQG84lnb/kLKsT4yi5o9
3f8Kt2zNsYTqWCAUsYSFaRutM1ZC1IbXFlX7AW2l7KFtIXaKmtlY8Y3XS1G9UHXdliE8Ac5iQ4gS
mAqEFDYBai+2fthq+64yoHmOen3FEUqzvbywslAiGDh2VOsa7pIEZlMzCGiD2ndAWgUwINta1H4G
G94fKJ46e0D0/m7SS0ZjBHws9w/1+qFneZuOOIgjAMl/Lf9FTKHDswTdRO56U+jMb9LSeExKOG4p
sfmI0IM41ELIA+6veX2TWRNQkY2NEhk7i7ARHkakACdJVUGp7lnMIwxm9qAjzWjnT2aBwnIz9Mxe
F8rP+wtf26mMnbAc2YaUEKPLe9E4Q1lVAIE8K84s47E0GrjRYUquks/3F7plPzKbl0kVZYQliqJX
zL6adPxFCDWEh2p3+Saywk+14Gjvr3TLfDhGQ1Zt+YDLPDMJWxFNWuB4ZVgrgNesFiHKqI4f1GGA
LS7Jq/59ktrZt6ET8W+Tt/H9/R9w60xlEEGBxtJIAhYvALlrqSjZZHmQRs1vfZgB0TAi33+9jyFf
Izx0uCl0a5Y4oz62DcWGLsEzwzjuITVtK+eYUF58tZdhHd5PkHgUnfH8lzZC+XZ25tJG0xKE6Xfb
mPMHpohqcjjx6/7J3bgGBLuOpYH5k/+SRvTi6tlGaACddk1vLCdl7ws1O1DjHrd9X6GrDeyMGBvB
ZZNW6co3u7UyoR8ux7J1Pp788xcr0+eRyHB8DtPi2TfYkuKdm7cMePCewlYb29kRRr9uB5xsrfl0
42ZQm6T9RUMS2MXyZhRRzyhp2Nle6OZMYCl0t6Y2TXbd4ETH++d7/QoSbrnMd+JsBAWVxXsRxkr/
d+TSY2yYNpY/RcMpMyiqUCeGZkVBJPD+gjd8KdtyaBDx7vLv5bEq8FGVZYx7UQNolHvz3JkutCaR
jnjiUNQ7G8aP+0ve2qONk1ExVazI1C+/JHnDUEHJpntuD712AHb2AXCQDxtqYUAvk7gr7ubW5wPh
QJnSIgcFOHO5HmTYs5j0SvfAINUH5hWZC51ntEgG5/W+mq4sya5OReq6rBG101iVote9uTDdL2of
9jvHHIuV237rJsDyYVIUwqXYyx6b1qjw/0G84pUVxMmVmymfkQHId0FfgGs3G63ZQsL4PbL9V6I1
cSzUIXTbcYD4GYD8FjEazPUJ2nwE6iqQ33zDBKz1uSncL5oKvNoYGYmoZVr2anPRCAdhypRJgm5J
Z/7y4hetHZZ9Qg2UgtWxDZJgZ7iF/7GDj2RXMZYZrUSGN+xTgwiRyr3LhwRxdLkgxATMbg8kmX3b
GEhbR/1ZyzX/jCYRrXaz+XR/f1foC3mqcLySUMIBDMZvcR9EXE9m5Ha6B59PuzWDGHYbUIa7aBiY
SBiJDTZ9pMO10Rs2qUJfPxZyvmeg9wurQ9gMKwd+43nWKDDQJOLx4nouvvKIxuJUWIPuoWbb0DV3
kHXfgElhOtVCEvJUD255aBhhOFVgsJ4dK04P94/kxo0l55RIFChzgNLJL/Tikxv+7PhRV2uo4Az+
MaKb7o1V3ezDqghWNnvD/+kqmFVajg7AF23xdMIcqMNN2mlenDnigfkSyFC7zvpcxHP0e7Lj6bHV
e7Hi5W+cMHhxAABkBNLrLpxu65p2b4+m4eUCDl/IxN1uRhIC+pZNWiEmu+lhE3wKWhhvttCy2w+2
MYTdys7lvVkE8byn4HhM+mHc5cVnhnUyhq+PBGhCaPFb1Az++7kPtfn1twncjEm5Vbbp4Ze5/JZF
OkC+V6i6p/o2fZcOKtOibDSG8hnG03M6va+3HRfvC1KFr4mrulwPceIB3Vi6X7WiZr9GxbA8pOOV
p4Kpg5W384aZyka/JrN7QsklHBTivkCpjdTwBJXbLTyvI5qVLdTJgRZCW35/Xze8EsEHEByZgoCb
l5/zxZ1wk3ju9ZJXMwOj/tHtyeo2jP4hsKQj34DCq+v4K0ve2B/GSY7FJeRNW5opwzAxz5mjeYxt
iTd1YZYU+xqI+yyYTe/v7saNoJRpUp3+T+thYSVNhJ6bH/soPKkSo2NCujFsAgTBdwzNMd2t9+M3
RR+swwCdASnmZD7f/wE3/ADjcQ7NNm4D4MuFE56i1M4jv2SqMhxmhcl4XULf4LuBcUMbVaiJQO4k
W2aynGrlhtwo6eJtmW4Cak1SREZ7+WkZX66aqghTwiDTnpgQ9OGYExbCSzOy2eh2KQ7UfFGYPA2a
Gm97BxVvZw6d30ZrW/v753DDK9BKJcUF34xh/x06eWFmyagIsmqRPMxKov7GMgB7pbH5+mD+5SrL
SmoPCVEHMX7yYIrY32nuaKD4ASF062TFZ9t0n+eorL0uytcQ3Lc+Mw+LzU2iw8UEyOVRGzlATpd5
9YeBaTDjYaphcPjoBqb6gaZl+r0dBQyAtpra40rQduMuyeYP5RISeWi2Fu9M3CqaBSdl/AD7Q31y
8kY7xrGKXEUQrb3ffxtJC8/uOH8jXcdmMmgZwLQDf6YjcvFg16mBjgqoVgR7oixD2qIru7Y8I9zX
+YcAhUgkfcccgPepqpg1nlGNZpho5Tm/dl3gJun+yJq9hptcPOeBWkNhBofPg16qKMZqaj1FW0HM
9x7zqp7sYR6/3rfi69OWeG2cJTMaEsS+cCcMRAWmUGLUaMMxO+apiPaVmTU7WzPWYpVri9JNl/KM
HMECQe0uPizqrC0CQ0y0xVbV/AjVKIfEkysKmU/eMm4eatlOTC6Eia/eogQS8oKD52FoZuE0eqvs
YiRkfW+Ei67mJa2zxy4K82JbJgkt+/uryf+3S5OiUkM7GNtVmaldrqYzroriCOhaOG2dpxQWtL1f
dsjEoO8Nce7Ude1WKyVMnXK3//P+4tf2QztPjiGwX5vqwsI3F8x02APSk54ZZVT40m7a1GbZM15v
uZs0iKqVEOLaB8rshk4/JUZeg6uhRj2DuQ49Hq/1K4qoZqodB1AsK5722kZ5Wi0KwzIOZG5pcSsG
W4O9F/lybyKoflc0zvykMD7upW3urqU0t9biWROUbSh1E9lfuj07stMSvNPkQS8kgR0ZDNQQfzOi
nKwVZ28sReIkIfNcJrBei/grRsS+HaAS96bOjn4gs5W+y2Ml3SnzHK8Y5e2lINKjEwjudOnnEOMo
BTxXPdScxfgOMpH8pBVGvodRfA3/fMMEmZCQkBOCWNn0vDxAp+mR6XOzwesh+jo6NcTZWTSA+Sjg
BpyHtlvZ2t8hiMsLZ9I2l/Amm6Y9hI+XCzJELMLB8nsPKcEMnU3HjM5TOPofCqMyv6E8IY514UDT
V2eUTqyAd2xXZtpw0lJ0ZnDlJSq06O3ev4nXzs7E4ZC5AEaiBreshGU1snBajNgVNAcQamhTsLc7
P/FCaGTg4BiP0IIa5/tr3jh6uldUVcC14c6XAX2XGUOewsnp6XD3flVANH8eqxDSTIggDmqDTt39
9W5YlQwNABAw4GXhdhYn746w6mRR5zVQRHs5VMhnavzzybYb9fhfLMUoDMAFcm26dJdLRWo39mGq
th4UXSnpduCfdSUwDiGJ2Up77daucDOGLKPI2uLCnhDf7uC8iltv7KPmnaOo7pGAV/1IocNZOcAb
RmJTiKZwQk5km8umZwS/Rikqu/VENUI2r9TuabARU7XDeHisqwmaqrl4fUpNwY2vRQwNyoWM8/Io
A7epHTsTtVcMM3CTHUwnPlC0FMXGDGXqEJ5ltM/G8EjrHhqswtVT/xecLGWz0vK9Ya7EXrzLKqBE
KhOLeKDrUhSO6wIMONy+0/sWpYPwnNcVPHQkOQr0p53hp9tXG5Kj45gkqIl1l8+z3UwUGmaj8Ww9
G48TiluHCP6Xk6HAmXR/qVv7k0dMGuoSXbryz18kCAhyjQmSUUTnkmvHF+6vfI78Pbi7CfYCpT/c
X+468DDpevE60pSig75E02pdT9oYmrXncvMh4me4fUIq41TmxXukhaJTI1W6YPZpVu7mzX0SBpAA
U0S4Al7AU5hPCrq83tiY0UdIPdKvg2UGO4gXJKNiWe/vb/RGFkiFWt4aIl8gAcsnJibMKKu27D2T
KSwAaHGCRnmKkNh2GloYZpoacZJgihxYJbN5JGHKgn8ntZJ8H9WkWXG61+6Cu8Rokay3glRbuotw
gsscJpqZuls1BDv01+Ynt0+q6SgatVizqeuPLG8u3A1yplba1qVN9WEdT0ZaCU+tClTM4gQK+B0i
dfqnCfrwj64F2zaCU3Gyq7ukXEE8Xrsr2gJ/u9n4Rd7bxYUFaqRKXjjh0SOptnYTl9/VoY5+F7kC
oYwrVYLNNnZ+3P/cNw4YKDoBNaUV5qmWOMsYmlbDHBDkDVT45Iy4dd7mmdbsnKDJViz51lI0WWVM
y0o0zy5P12nMKjRMilNDkejfc3uczvClwDso4N27vyt5VpdRCwPqckbLoH4u+JiXSwW8kZJOf/IC
ENMH2qomrM25eUpB/52QuwUY0ChgYOJyhGCizFfu0I2d2sDf+Zy8BWQLi0fAgYk3kzOlHiFTcWxI
RTYDkiQbCOXWArQbS4EeohsCQIoxvGVTqRGKTuyZVF4JGH6vulP6IUMZCfHTOlpxgTcMlKIQfUGK
U6QMy35ZTfkHUeiRXUGKCrx/VBoPzHuGcD0E0V+ykov8UHNdilc/ZfRbIVRQyS+ZaHfkGbxw9eBj
oykM0X3UUQYBvhTYk01wbc/zroUm72fp1kP6ymFbsM7gZSzdIKSXg1SLNVvkCAVi2LmXuUOZHedK
uNmhChMIHTOrQ/+koOq74uxuHTD4LNl0lawOSwwndcGyTx0q0XOCUqpfmT8imKI3TmfDg26Vv3LF
XYNAXL8ubBMOCeAP8iVddtLUUQoPuX7m1ZXePFpzUx7aUcsYwqqy46A0a8QBy/WAG8uqnpyqoqjn
LKMStYNJ1xod4zypaRFATK8jYIm0bRh0T3Er0i7fyBaVWLGgpT+Qy9JakG1zSRO0zHFFUeQh89L6
GYmrpj+VExy120yvLXiwOxhj80BlEC4znV1IA38/OOOwv++Rrp5VjB+KRwpQYE1wCUtUcF0hwDtn
gXZGNqilmFuN+fCxNsEvHdw5qsS7EbFO6+Arru8fShhDUM1KyyR4HEpq7PsQXvpoJRa/KtDxmyjY
6BI+yywU45KXFysMrAAQazmd07IyN0UQ1A8jndWtydgMUIoQjRsmXLcOalLU8JLgWKKu9tqUVv4I
nloZwjGpBEbl8keovPBKxDTJeQCms7cdFkRHfPRsu/0p0DFeCVGXb7xcjsI6qYecpydMvVwuNCak
jTKtP4fWMNbvksxNmU4KJ0TADw1mEtsbeGsTNJsRfIsmWp4IIqyYo9zSy+eJ3wBsjNIEl1yA/Fs8
T5DVR+hnGP0ZdTztjzVP6ee0DtOnugn7le0ua0gsRQESywPlQFd3OZM6I/InmsHs4MfLbXQmqmZv
kYCtPA3X15pSC/1DGUfgwJYxo5uZOZ34oT/3fTk91iljvZBUIEiTjmLjQGy3uX+bbnxESbjCIytT
ceqelx/RjZnPzNW5O+t8veFjnxTE412mT2OG0GFmpR4jbpqPOCKaxZsgbQ2x0jlY+mpa8kRLhDIM
NgOGEwszssrEhnA8aM4YWYw8QWzkU3pgvI5hkqSyIb3KlahDfTLTke9e41O6GjiTy7N1nijKMwQ6
i1iqy93eRo99PqPBFWjuqa9J7JONg/RTeoBJu3YeHHp/4lNuwJJHOd1pS3fY1rPonW8dIivq0zA7
jn5MLS1Svilw65UHvYf5fK8I6AuODQNmQb0NRsoFP0O/jtN3ahfbyHIUchDqu+MiwvzcoFoOhWYU
QsD52i8MqoRnQqU/wzVZhlBG5EbgfQN6X1H1MQ87VKBb9GwaJWWaou/zh87W2oOuRspKlHp9YXTw
uBKOh4eQWfylaSU6etWjNflnIUCSxuRe29Cass+v3h6r0Bk2SOqwnsX3qxEMLjSj88/I1WnxJmg6
SRNl9ANVw84snaNjAQ7f22OiGWBJs+DDa9cHUML8BmEGuFmUTy53GdpFPjJi5Z5n22c2FE9Vb7qe
ntMcJv4PlAGDXRKknQtNl9Wuzadfewu4bEhnKN0xSkg4ebk4ZHwlnDazex57FWkgYWZv4srJ3vUq
XI+Vw6r3N3tjPQoxUPHJuR+mF+Sfv4gfXfht+zAe7XOTVMgZF7reo3NaM1zWlAoJQBNUK9HjjZcV
uhwCDtIQiWlYPmqW5ROAV7l9DuZWjoIgdD4XpB9iokduV74OcWUVFjQyANNEEcHzFDGtOqhh9pg0
bpqvXKdbRwC2nAI1t1MSKl0eQZ3CB0CTniNAfcJTgvEjROHV3u9F8piVSrQS7dxYjg6JxeAYwFY5
cnC53JDHdovwk3kOxjjbhC2DIUUwWXs1UMfNJOgu3P/C1/EdQDeKFqTvmqwuLt6D0eAsEaQJvK5A
xWAzlxpKpDCIqD+sws/fVL1pIe81Gf0nyN8RJHJRKslP93/D9YvAa8D6DCzCcnHlODKLRrKvN+Cz
RrU4dQ1C7UkUpugzUCTJA8gNU9zdK9u51FBp58L5yN9luim92QvTzmhyUSQYAg8iPXeX0TM9uoWd
HxjsX2O3uA5aWEqmJzI/oQe2+Ka6oO6MXEzgoSOuaAf4J4NibwrmNPd92rivBbuyM+qWMoGHcUT2
cS53ppZJiYyRhiyzrTRnZC6VTZ5ZyTcUjdcKE7duK6AgykvUu7BYc3E7Sl9HOlTtUGszzfmgJ2h3
5hYqZbSJURwYBmMbj5CiQiKHlDmTSIjvuuHhvvncOF5eHNJqEgQJg13s10+VQJS9657brisOw2C+
d6Y5fuODQHm9LyBiIHjB8XO6y5JPlLrmbEJjc+45j6OT5aLc1DqyCNu8T+ttGmTRK6km8Trw9vCo
Uv0liSfbvPyY0WxAyz8oEKaNqvYI4sFkMl+tTkyUtSu8Ejc+pizgUWaiBy4v48JOtWDI1AAJhfNc
NtQJqqoRv/2yUr9afYIqSsXctGdM7Yi889SJx9lQ4i+IABorLunaBf4dIcOIgWaR3kiX9eJmlsXc
6owtV+exVBwKtS28WXWSPDpFXZ9VMvzjffv5y+16mVQwskbIQiJFq5gs+3LBokXfEPWS8uwiWgNl
iZVmSuFBR25bH2eUKNiw7mdwk0tummPrGpXyPKKFUr0xB5FUf/xKmUzPiibFeh7QRUW2pm4y/Ycd
d1aAKM+gh9HW8LsoO4/aVHYHVx1yuJmjGgmjTaxpSHiiOYim7wZVnmj+hp5QKD6Fro1sz1GtqyY8
mEbSA9dnlEL7JtCK+wnFFuKKDgTh9j4d4iB55+RF1m0iv86V/f0TunbQcBdjFLwUzFsQXV4eUK4X
GufAz4+a0j+64/xMw3Q80RfJDs0EnFeM/rgSelzfaiJ1ydtHyVM2oRZrKoqBxLWVQOCKhOMuqhFu
FrlpIWxFDfK12wMtRVTF3AWJHr3vxfbiKctDJUvPYzVpnw10K4JdmzjNuPVtrRuPZT8CUZ5r3OnK
ytfZGC195nVoVHK1ga9erpy5QVbTBO7OFgRAIyPrgQB8ogRIt1ALSQ6OEaEYWfWots64uBXHef1Z
SQCZVKCuQ92MIujl6gx9VTWv1ng2+0yHk5tRQgoJ476nsPOYp878Ppdz2PcP+8Z3delI0Fij9srA
6OLF6EBK03JHgdrWxrA69TlTgyehFSG02M3rn0IY1mwdxk3Z9KbddbnDKED3YVKb/iwqYe6tBqVw
4ht3M8f6Wpnq6jD/YsI0qAFssgJ6XZdL2dA1T2MRtucSqCUammm1R+FveBoDoXp5nCboqCZrkNKr
w5TQE0o/NLcAidHVXyxKWmkMRdScWz+A8J5qmPlkV5NbQp9WBp/ufzlpDhduEoIlAnLASuBJ+XyL
HUZTjNgmkiznrhnc/Uh76ykbSncTwFC2nxhc3E0JwaPT5VKeuzJWHt/r50nmXRJIISv2SAYsnqck
AhWF0FF1LnTm1eHCd49GPqRQTc91+BYq43Q70XYy+AVIie9QIa40BEVejW0nNgf+RzGf9gGWvKSs
SdwC7WRHrc/ZrENC0XYmmgdIgG9SaGw/3j/zq7dQriXJQ3Qaw5TcFl6wMzXINYu2PpuTDpA1Ry4z
3uQt7KUHPIp5MMLKV1du6K01gZQT6NBTg3F66RYMCDZqy6/OVWOW4anM1HD8ZNUKUtYFVaFnm6n5
1/Z95JkadCrxRLJTvKRL9e10VJLOrKjrdcVvixGqrTUH1qepg+Lj/pFe15NZi9gCQya0IvBenGkZ
R75lZl19VvjCcUdztszTYJvWbUPFVvEn9UQ84GZ7pyzdT8TppbkPk0hrnhWkS/140+hV0a744huH
TlwJ4grQuyyyLn4UpCJti551do5RdPsCIrH/TnofKhtQe/2RslTw/zk7s964jS5M/yIC3Iu8bfbe
kizLW+wbwolj7vvOXz9PKR9m3GyhCU0unAABXE2y6tRZ3qV5/2emh02dKWWJ5Lm+jh1lPltCKYzs
1KVZ1TCcHrVoG2LLNv/wzcT8arT4Ra6kmLo8o9cxBLIL3Uc4EwZbelmbqMlgRBZdstMMriMTm5mD
E5WehVXhhIaJ7JLpYVpO6MIamBR9tO08HvYV1mzW01TpaNm01jQU/2jY6xheaWlt8GqxGGPr09k0
QdwoUN1uN4Sui+Qc5l+DtQlLvMo+q2Ic62M122V7uL+j3vh2UgmXHMKxwRwtBxRhYTQiH6sUUG4R
HXPF0o+JUo87vbS+lE4YrwwfZGW6eId0i6lYpbY39eQiDpZZVmhlFDcnlfHeORnb5pKLaa2N+KqI
ulgGdh/YCa40buplq70OXQS25mo44bfSixMFbo4Si4qvyL5yBDNuXwHKb29HBXuEzxVyqdo5IFdD
QtpI8+R7MuMx8ow99OB/pTvjhh9iE+O3aWu5uaHvcBEMMPlLSJSlWetY4saGY6Z9soaRmA4d1EEO
fqpSY2dFid8eANlHyhHGKA23vM4riIAgDvRjVJq9hgN0KaxNMqeT+IiqrYpAjp+684+2wJ4W+0v8
vP7OFU0Nd5mvm+VT6GpRtEvR6xi8qMEOaJs61Tx+TU0TxZdI1/vfGE9k09Oca213SadQMVCpNcJZ
izZTmOfKuXYr1IY2mo6qRrIB1mG5Tyge+g7tyAn/ofub7PaqZ+5BrihFl+FLL/EcQFn4DRQBpxYt
3fHYlPqIPXcQRqkHY6b59/5qN4kpGGEQB+TCKFCwDRaJBQTyYHKZWZ9GOxVVuEVH3KyeMakX4pBP
Y5T821ZB3GlbB7cysYtGXFVe7v+ENx4YVDZ8T4jKNBaW8UkZ6hQ08lTRWhjzbwaMim81bjP4neKp
8v+xlDxJDHwgcixvPDfPxGRHeX1qUYXWvs3wJYbvSkKG+ntEpsv8eH+521SRVws1kY7iq7zgooU9
dFVcggOwT/jANY9ZjQ0cBNdTqtXdI26r6QbwoLUSed9YU/aNqeqJu3C5FkHDjIGoYkeFH2w95d1W
71q99mzFzL70QaN4aNN0n0IXv5v7j3rzESVzDOiDZOTgF7Os5UlrbObGwgbHlpuPAqfrc8SwGifL
du1ev4nCr0shIwivVlLzFlu2jkO/QT/DPjahUv00G3eudxhsJs86WiinzJj7lRP55oIEfanwTi9+
iZI0irChTa/YR9uc//YRu34c8Onaas78K9PV6Mv9N3mb/qIgSMCHEMI3BAkgr4U/2iJY0swYSwrz
WKhK8lHrLPW72ZFM7OIkt0PUk/MCh+R4aP2TrohW26g+mlFbTGf13f2fclMIGEx36LSBDoWDw1V+
/UtUx28CpxH6ceix2P1XmcKpEbvMcYa4fShHKw6kHFmqPs0xGBfPrsD87ePEyIZv93/I7e5yKZoR
1ZCjLgHt5/qHuF3D/DLCaHWYm2ATGKF60K0mP/RAaU7vXoryUdr1sJ1VwLHXS2F6i4F9iQcoVrdO
QdcmTA37k14H9viNNM1xP99f7yYAI6IklX8AaDJ+YY9drxczMp5GVekOdmwPuyazw7+nFhspWj/1
ITRL2NpOG1xMs4y291e+nZByhDASAGmBkIh2M/FI89mpUbhpD6FocGxDU+Qlwuf3ohh+ueMVlVso
rgj8aKIF56wJFBOL+aFp1OhkdwUWcibyoeASsi3ydGh5ZWVxShF2pjBzK3xO+876aJVDcFIH7A1T
v9afTC0WKwHv5nTKp8DTCv43ZHcmodcvMAKtEpg4HR54T/YlrKrqlBZq7MVYP+zxMlsTjb3B+5MA
AQlBU5VaHGTCMtSRDNj5UMZgukwzLPeIuYdM0A2/S1GbnOdKDz6NCI1251r4SfChA2ifkimA5nlw
sOZQP7tj6CgHHDVptW0UtJTMtcruNRO9yun4jYQPlBQos0AaL2KkgkSw1Y5dfWhwZzhrzaRv6jqs
N00VFV44KNHfdqYbO3UejMex8CkykXnYtlWMqW0ZxwetU52tZgbYUIVh/BHvbXPfWFa1beYiOSHm
nzxgPIj/J1LJX9y21PduHVleSnA8lWFjbywcVfcgRpQjTsHTys69iUvy6bi+HSBL6K0tVcjQ+UM/
qFDqQxaIfAu7Kn14tQovylrf+knXPo5IRm3VtmsfmIWF7w0RcnnaTWjvyPn78gJKag1V4jFsDlkx
gTitIucQ1tXs9baxVkfdRgewpQwFDFIWSoEl31SD4jeWthGfqkx1636rJbHw94NVj/HemAu/eHJ0
OzZ++EGYzz/nmvafuvKybxIKSEicLoPRD4kMEK3F+bKSQU3rnJ+QpOMlDIrGwzK0ebSGrDo3Ngdd
aef5eD82vbkoDwynSwb8pbb4gH5r7dhBcnJrve0jr24RGkdY3C7EUcVdZP4n0fUsTrw8MetmTWj8
5rpBB4jdJacjgH7JFa8feRrqUi801T8qA1JgnSWAd/ci2dFnSlbe7u1SdBIZ4dHEsQkoS4WQkGLG
jrLJPRaNnR5pIeofEdAQ3owH78ptfhMouWRofFPoyf4+vejrpwomrI9V4bvHMYmCvZqhEef0un2B
DvC1TvTkvdMdlqPXzAiN5EiOQ6+XS8YCg6UQRkkKT36nIqbupWipHZUQayylRJ/4/pYxFq+SETqA
AjLe1/EF9cki26aPqfqmMSgPJiiRDHBoUQ0PGX4zyT7seqeifZgJ9HhppwX1phZqmf+F0e+gHhKs
Ie2LM5gq4rLYk6AzC2FR3ZNHd/P3kqL0NyUl/qzxbAFZnilf451pJ/Z0sEAGzM0Ws6nkYRwS1d5r
Y5mEGxfh/8rz23GccLqa/VF5ciEvPyNKYnbHeIKu6KHDzcTD9AE2HEVcWuN2Lis/OEStLzJK8Eyb
jTWgxyKgQLAF3iEdDyRwR5b711+lt/Cbp/MTPKip4R/quv7at5b92fBH4Qmzs7dxL4DzTP1a32tx
olmYApP8DVYqmYZpLhbWqGJf+8oolQXoaKjaTyg2yq5KWv2kheZwlFoe+/tb4o010eMkRhty46Pd
cv2wuCRHpTU71cMYOPYxiJAryLvSudSxOaExHiRb0HdrLOPXrPiPuxcFcHRWWVLiNdGuXBbwQc/1
btXWfKGBY6q7vndmHVeeNi2YoWlT+Kuo/eGvKlEMnJSLJjU9BznylwBfY/QbYmj2XlXZTbOZkAt9
Mqsqr/d+FgrxGJSB89Waaz34VsSZkrZEYrB8qHunoYE3eRZO1XPR8irKjRvgqfyETFYbb/upFc5n
tdKcfFupRVt+NJxy1r7WQ9FnDwKrsISWij8lhZenQKgzNHHdjp0o9eID1AFrTCvwdRgAnb7Q2UOu
w1MruwShI0p3rLZa0OT1tsNu6NI0UNf23CPJt75EpW7D2Hw4oUI/q7uIa/PDCJPuV4KZ3b8u/ERn
0+CD/b5IxxdgNvOq4sbIjVC3uLIKNxzcGUXrS+ZqNTJj2s9p8qMnE3LOcYpiYyUDvdlmLEdSSDKA
EBEl6WK5GhicP4JoRC/Sii+N35sMZzED92lb7efO+pW7wTuplvIRQWNwlIC8gxlYCvO5zIOaEart
pezq6cUq5+KvVu/qi20wr3WlVt/9o3QTXJEAlD4JwMSxb6Eauz5KFrqjUUBq+FSF1nRAVy1+mOew
OIB5ng/vXIr7nkCBmSGeOJIMc73UnPhVDjfYf6iotz+p9ThtEjtsv6fjuMbXeIWM/HlWQbPw1RAT
edX3AWt3vVZq1HUO2qC5VI2T5mcGFm12tvRB+WEosVluQHgCgx9iw30BXjV0noIWj3uoMzF8cVI9
SCDvYYNybB062VGU4jJvTBzKlbttcXXLkCL1lYjbEglJXnL9M+egoKdd9calKszpew4p5x9yCuNl
0vOfSlyXK20y+dR/vhVaR5BIyHEt6G20hRdxM08aOxtyc74AxOkv4zimD3Mn1sTebh9KVigcGGlb
CQdIHqs/+hxFV2JJmZTDBVBFginDpEZPWmm1z5nexTsbweqVPfzmguQkzIfpG3EVXS8YTz24kFnv
L+YwT2iHlJrr9YljHZDKDfZ5Xdhryr63kYE3CV2OGozoAMjlesVxyudCyUmbRVipqlcaaJxHvhFl
3pi10wc1wG6on9xk5d67OazYGsvcmXgkJ9TLgKRoiNRDTtMujTX3WyWx7Q3V1O92dtf0oN9YiUmI
PKVM36HHLc5PC+EyydOuvVg+okebqYd+Y5mUhxvNDuuVwPCKkljsSxn4mFTyEZmGL16nCrXKbtOg
vfix4m87navdU2pwaX91hmjrjY6lZbtxhin83rdmX2xatzNd5Fh139jIJEH7HDAD649V1/bV1uys
BLsOXfnGFegWu6y1uvPsthiW2VoUIKVW15r5ILBKZ1rFLCDeiazv/jZzW008xHeKj0if6sleNaep
RAO5qxmWiGZcO4+3bxn+PuUIXoxA+eH2XG8j2HujpaEjcLFwbTtkSIhueuH3T4wthndHGuIYzXGU
e1BrQArmeqm66TVrovF/KUT/O6+o8/2By0vS6uONVarFP+8M9tTxgENQL5KKM4S26/V8AH2DHQ6o
Saa6+XvEdWjXt3o17icRTGsir4u+gdw73F3SJRToJUFuEXHEZPhRXbjmxULjeVvmJnoBHPuLVQQC
9f1+ivf4edagjPV0PhhluCZXchuB6FYwbH7V2+B+kx/6j5CXMZAuJvx5L2bgjOe668zScxN9/uXY
tfXBzOto7ea43TrcG8xUgImiWQgT4npFN8niFDt3++JX3bwLscE5Bd3g7IIxmleizm2ww6kKYVud
lFuoaPZeLxVYvWMGGoWU4SfaTkUt9NiZY+xVJYIXKjY4PxwFB9r7+2dpUUqeh+yLJAmQ56lkDvKV
//FK47rwA8f1ywvJchqDXRRD5vUoPM+72lDm8gGtN/HX0Dh6ANu+1LR9GSu5ukXkOyu20WSWyaae
C8d4isNB7EsVHv6GTp7Q962dOQlW2FBGVl7Vch/IHw2pDKNSYBAS+Hn9o/UM7QF7gksWkRrGH/Mu
cbRtA3Hs7zIMy/J5CAbrnWMTaeNKLxBmH/W4RJ4vgsjsjFbf21N1iZI+/RszFSfbKnVbPrpx3DV7
1++nH/e/ze1TcgdJ7AVtdHgcSxyRgP2aTqPfXOq+Kh71ZlaP9L/rb3Ggdkg3GmvCGcvalicE8UHM
QiQXDP9SK5rv2etFhtNmAMI9oPjWonYbOEbmn4oaDyzsrXX/iz2Xijfo3fzt3U8LthD9AfQZ6XYs
ZWAcK6cxNWjVRRHBoMHFUeJ+63alGz6OQ6Hu4tTih7x7TcltAvHGlIY2yiKgSY/rzBcWJmJTWnwd
B0qByOjtH1Gk++omcpTm5f6Cy3DCHSnHL7L7Si58U1E3JmlZqSvTRZJhjymD933tgqLs0matDLjd
PdQAIKGIJLQLbiB9pe/qDSoh42UoNWNXmWbhFZOrHoI8+GemIblSxL31ZKQwrAa+ThJ+r4+khHYM
Bqz0S47cZejVkOG77RCa7Q+rjN4rtYkJukw3JARbDtfw4LxerXenyHSAXB/ScR52Qs++DXDKtj1i
eg9J35krE8zlPECuB5uJBIeRqSTcLDInh3RhAG1aHQptCCEQU9BkT23nuO0G4FUKgUqPysNY4iWJ
W3NuvCLQgghIc2v/Zho/fMVN0w1ReyzzZFOVmQNJpdGHj46WON8qpW70jY/y6Se1cZXcyzNlZOoM
tdHxMltJd0GMxidgaaXbBTmkcdpMdR56U4CwnheKMvtyf58ub/rX55X9cgmhgAK4CHZkdxi39lV9
GDqlfgqaOATErFZ7xmA5kyG8d0ab/q6Wm+lBuP60kkVdL4+kjBSHRDabBhtjGGL89efNtbTVHaZQ
+2m0k6OvZ/p5UoZ4Z9BxabeDopQIsUU5CAur/B4k6ppU+AL69t8PADoCY4OoDwdysZuFVblBAupv
bzR4quY6jOVYm9WXENzvFi/k+XHUHetDq2f9qdaaYFeB9dzGtlKu3M/XMfm/H4IDD90wyaPj11y/
iawKO8WdHRWrcB8kAG0r9CMD1HO7qunOPmzp56oTwR5qh3m4vwfkX/3/qgWihmxxkolIsq0UUlu8
gxkLbuAWoX5IhB18TvzZf2hI5Vc+9XXceF2FcSD3HN17WkDLHmMaFbPambNxcEzqc9wqtRdt0uut
G/tr3YrriPi/pRjDk58zLabqun6XPnCqQoSmcYhEp3+IlJZ7rNbG734wOvt59tdyq5tHo29PzYHk
FSM2hLYWL9BR+tataUMdoryHBaPCecGEVNkPdA+8+9/qVVjy6mMh9cm9SabA14JmvzgxVsCFjkug
fqittn2eu87faorjbKCZage1jX8lWVieKJXHL5gfzpvACp1H1YmSz3aO2xKJXnNgHwKPMApnO5F5
nScbz3NdxNFTFGbKy4wD9i4akHKuoRge+sDJoEBLg0m0DHa53VUf7z/TYlDM95LPJOUxCESyPl48
k2Y1E53mTj9UiKV+4qKO0QkQ89FIjJoeNBBq1cz7o97XihemszimuV0ziVXqnWNMCBo4KKve/003
W4ifJCGMzLVkObB8zWoZakbPkOngGIn1AfXlj+3UTMc6R9a1KObf91dbHn75AkgVuN/oi/ISFoe/
sOeR+alhHKDkuJ8TFxEz9gDtarVRD+VsapsK5tj3uCQ0vntlpk/kgqjR0QleVsxJSKoGq8Q4lBzN
c6iBmImN0N8IUU6fVCNSLmEz6ydfadbGULfPDOOBngg8R+IdM4/rQ2pYfk2ndAqOKc3irdZ2/d6I
sfErzJQa06mLXZpmePZ2xpow8+23Jc3mcaWUtkV9sXjbfWnlNfC25Di7cJvKQhS7wjLCx8QhVUOY
a40stFiPeZr0TpApDBUF0W+xXjqaKM4EJfQgo4Q7vx8ShfQso8ZzXESPxxmp08yh23L/094uS28L
9hr3OpsKJuD1C65FhLKyXWvHzDcUHCBx68I4/ZdZDeM+moM18NfiKucpZb/b4aNakFZpHF4vB9Oh
C0xkpY9YkdXbxhXdLil645uRR+EPS3HbYzI69pY3rW4yvvZKhr/YTq/Loxfn/GdWzn9cL29jENVN
CDUcU+7zcwdUcdNGynCoyvhDlLXqLo2S71AYjf39t3xdzNP4oV8AwoUklRuASLZYN8jVyG0CUzum
lR99c7CG9MxkCJ7RPdMPs0F2x+w3W0lT31yULinIK2n1s4xOeoQanuNm+nGsLWOvZLaDHAMB02xC
GPjUdNuq1dZcRt/4wMjOcFwoVaFC3AhhAfi158zUjyHYsgPWhP4m1rTqYMRoUthUWJ7rd83RLwpr
Cz1H/33/Rd9uZ3rsmkGVDDEMmarFJTGg96pHs7COdQojK+2szNPFEB+c0Io3sxq+zy9Qflh+JORB
agAaiTcY9inSjWSoEvsYO6Pj2YXjPIUgOaB6VohOrlzrbz0cCkbc6hgGypr8eveifZErc9/Zx4Q9
fMTTuX7SBwmdHMzha8bBWUn5FrSD/54Ofh8MCyIvve/Faa2KeUQPJRLHGWrBpoqN+aEchuyTXviy
PawZhzq084Oemri7gZg8TNyBm5jy9dBn7fwQ+3r/0sQ4q1MjFM9GmWfPrYAoQuMo9AAEZWBRVFKi
wQ+G7H2ppPw0FGlUZ/wbhMYS5UiftTcKP8a+WRuyZ6vLLM/QEOWt6m5N8+Y2rBC2pYOJiuABWbp+
/WHm3tfyRvT2sSqc+Ojq0GLQ+xbPQ2ODP4AW6xVp5OyjCsXG+/t9kVS+PiRMNq4oCkZpU3u9st1w
Q4YOMB7cU6y/ZpcfsKmMCuGdXNM+31/rje1n/rnW4myVKLZiOd6Kowg07MIFVPVJdPbZhkjg1WYv
jvfXW/jDsP0kPR1AGPgwzhddi+uHi+ays33m70eupu5FKfvnXOuSrd6E7eehdsNflRtf9K60Tj3K
IRvk2cY9iYpkoSrV9v6PuXnRoM5BgpO3c1siS7A4e6LHFVqFWH0chWJ7qDtbZ8iaj6HbGJ/euxJJ
rpSPBYyNKd1Shhf8mSkUslvSczQOlHhWdkMp9FOU6PY7AwozNJaAYMHLZQq0fKjOaeeiyl3tpNtV
dsnb8KfilL+idMxetEyddu97MDmxI4WVVEQapzcCC5j8VCJIDRPmkW16dePGD26OY2PaZ2tuYsur
j6UoErjyJBSMgeHivu3rqcZnho0Rqc20KafWlnti9rLW13bhZPxdZ6ZYKVCWx+N1TSoh6SAILUxd
7BBrihlOmo11ChHh3+tNoW0xFs29yK6jXTvTcLv/OpdBR64n+Uz0RIABESyvT0eTovOfU5WcAJVX
204rDU8dQRBup2G0/+kVJOnVMXNnGHo9R/X+4vIv/6PARPBALs7aIJ65ApbTZtXPRdePlgWSslK/
G2Wpbju/xhrr/jJvfUe6DhQdUPz4ZxFyiqy0OtcZrBNubcrenqYvhgJ/JxZoUyOsEjxWgahWbr23
viMjEJo9SEHdEmhs5G/LNonsU2w4wQUF+f5jbLsJIXwqPD0b1L/vP+MysshX+cd6yz6EmZe6ndBJ
OhVj8UWth/4BqcLp3z4SzpoU3VtLUWbwcDKCsW2utww9Jeh29QCbpaJTlbZF9iS4qLaSkrESxd56
ixDWQYuBWZQyLtdLxeqQ+w5ogJPj90m88e3A8aooTcgbULja9Haer6S7bz0cdz2UOxpVUiHtesUs
aEwjVUP7hCNEfSDQKI+d7lunBHTqu5dC1EmOYByCtEZVfL3UNBmdFdehOGlR9itNjelJjfHPKv1y
XHmNtw/FeEDmFczkKJde2S1/zOO6fnCaQnTixCAh/ABZ3sCvZJDqjNX70BXUuNBnGfOALJSdTiru
64dKuriY/MAQJ0PvznYqLZOdoQWm5gBZE5DzjdCev9zf+7e7hBEPREnIMBLSsTTdmboZZ0Jn9k9t
UOsbG1LrWa01KQHQmAcgnO/TWnt9RqlEQwMOigOuZ4t7IfP7cWzIEM7cpfZ2yuvgWZiJsdIWWuCg
/rcMTSr0P0nMwJZdv0pDC1JrMscAu0A3O4g0bbxmTvuXSJmmzRBn/VNZMT0QsR++VGYUe6SoQ+gh
YR7tYv7YNE2vH6HjdIwx9V6sRNVXxN519HZBLbN9KdNADS3BxGY/Is+Vasoptvtg04AV+IUHVP9Q
d8PXtED9SEltYw+12tgabSk8K8vdg2XlzXbyQ/3cD2N7zMfEPOpxY0htmedqnMGFVmmAwr5jeIwp
678sLAs9nPQI3ClKeopiBzvbiu1fSTzYjyhmJbvSNIdHxRzEKR+z8diXjbu1aqDUQyyClfvyjaPE
3B44suwocWwXh7aws4ZEvVNO4EXHcxqimDjFuXVuqRJXXvDbS0msO0MBpmCLq7lI6sa0ikk5WVzQ
T7DQ0ZwG1nMO+rxeWermhrQlAIJ5JRMB4OHuYqulqL0lKKFEZ9E34TaKFf3kho26EWGjnAwHMp9p
IiJ1/9jePB+Lgk9iDsaC0m/oen/DDiSMGGN8Rn6sOUSd1RwMJ+oPuRmv3cZvLUXLUwoGM9+jpX29
lFBgvYS2H5+VtsCNZrTHx0EfW29ssnyFIH4TjHiqP5da3I5d2luTNTox0mZOt6lDLd9NoRFuef9/
BwGzzPsv8dXM8eoUyvUcCb7iGiFfXGxId4I0KypEAfuusLxcKYptkITlTh9nfH5EHjwMFoAPKxdi
PylGB/RfmUEPI6Kgx1r+wUVx5/MU9CVqMBQmRZkG701p+YUC/zsQKOwuPsL1y/dFXmqxgQYL4T/7
EHfWt1HXgu8pa+5dMy3eJ2JI3GQ9phUgJZmvssGM6/VweQkG9PATXFb6fB/nc/0U5x1KJblQNqgY
VMpm0MPKm0nd8s1oNvHFxg5uJQFcUEZffwYUHfBaEFaA/i0Bf7pTqXneqMnZNWbUGxUVkdyxHGfz
adaTCOeltHZ/2k0ftXR8svmfRvcZsLgw8Kv3xiyJOHxVA6f7zatZbElA9Yi9lk5y7lSgh3OgRhso
/Nne4nSvLLVs3PHu8TwgjYDYQfW5BFzUbdHHBV585zJJ9acgS8XGAny+CzUxPI5+ZXsOlgjPoR2q
Fz/A7Ov+aXjj8L1SsiwQea8+19effkRVsGjRETvnWj/unUYNz0WsNrtyKqZPFkPNlfXe/Mg0iLgS
wJtLKfvFgsPsz2XWp+feHg02eDIAY5nbajO4dpjyZ2h5M0yAwJvTTveKEfEcDuWaB+Jbrx3miJxx
kAJZy5TcL2u3R5AwPYtRjJ9G8GD7AOu0s5l2X/k/wzdDcVPPnprIs1vceVaujzfCq8wqgTFQMFPv
yM/yR37ZzlUw+eWcns0u9WkaNc5TY5fRGRzFmjvf7RdmC1P50ykFUEsf5Xqpsoe+349udlaqcNoU
gxhoD7vKTwQ7P+u45K1JNt+0jyQKHbw1EEVqEJibi+gF5QwAreY257EQjqfGKC02KAlDXAqLjZLn
yKhkcAHVzk13vWF0h8aonI+MH61vojfXZrI3G47Ug34kW05q5YFhXrzqKm/tdFLG8ZiItHU3FWiR
Y8pQ3WOrlSiEzNlTxHs4TWVvfmfMXx2iSPnnfaeMVqjsU6IMweuAtaRffwNss6xiKKCNdYY7Ag/v
040livCCIMd4GUW11h5fZie0xrk86BBweVCWLRMF3IxJtnJLO7tmbm1NgPBbQ6+7DeZEOooceuol
QW6vxG+Z8vxxrwJRkbqP4EHJvrhIlqJIZuW3BRh45cGZCuOcjyJ8Vlq1R+e/Yyzb9tZxLHDqyPJ8
rUH/5spSDUOyhdH7W4TrcQxoD01w5rTEUs9F4DoHbAKbU1+gH12jlbhpVS2ksMG+7/6HXfRjeGZk
mWjg0cWTEXTZ7I5RFQl7pjmPDRCpbdJr/j4e6nfOKOUqHCoggZSjlIlLbXerEU3r5nP2OI5adwzV
1tgE7Rg+1o06e4k2K6f7T7WITq/r0a8wKA8lFnaZ3GbgfYbAmrLH1BHx1rbq4FiPLV7gs7427n1j
KTTJ6InA6AOTt8QYwUKP+ix1skeqXL5TWfhCbLIB0VK3ip21AlFmrddb1L1abXEOwUrPSpNhXMkg
xBBeVMOE7QY7ZYxffCKRN565oavPpVm7j8iKGRvsnLWV/HMRj+XLlX0FLhcCE7imRXgccG1J0lBk
j0VtZsE2Q7bKg61pfKoN82IqGaKY97/mMiD/t6IEctCble2MRa0ytTyymHjHVjBPl8SaHjGbcn/n
nVKdO0z0gL+R5Zax+611ha96gUWnAzXcnB9XrjEoF1BnIpN8fkp06kFUT7girmNhFzZNg+9x/pjM
lsLkt05tr68aExZ2AqCtjfkaGTBnfRCZp/hpG2w0iKaPoIubnRWaKEwbdAmD0rG/dgVSkwKJAGPr
Z5O2W3lxb20XjT4Tp47DwEe7/qntoDE2V9T8se9xsUyg0yL/H9ie8E31IVLIVFrwcT8qpzG/NEVs
7AKnd/qVz7eI5a/vS5aYSLPLlpe6SJhSmS07sZ0/Ypo1g4gYrJ7huV0erKpPNn7cKhuhJ++cJ/+3
KlxuIQW1KJUWu9RXMtE7GV8pSAzxBIb1r3zUC0Au07zrAZV6hRn+W1Sq82Wu+3nlnL4VFLgq/+/i
iyt78KsRjYkmfywZ5D21yPhtIejZ50gvv9//xG8dRtIvncMBVwzhkusv7JSKHxbllD9OlZ//AJuc
7ETSDfSAuKg3GZXQ/v6Ct1cVUgAg7ZhpIfRxM62o7bjsaPzkj3VUlR/qEK8zP7K7wzC1z4iVR0ia
OuPnni+9EtPf2kZgXZjpqRRXTGiun1Q1hqlRYzd/VPCXOURqFW2tAaqslonwogrk8ucAVMj9p31z
UbDIAnlGZtlLCisyyMxApqB4DKNu/hTbonwwAswIRZ1Ze98M6o9Raa8JJC9ho697l/pCiiUCDuPe
vH7UIlX9IBlLtk+Ymj8nxPiP3FzTrqni5qXRrN9Yq9pPTqN8qyCyP+LeUdNEto01DvVbT4+6B1wF
EiM5g7v+Hf6oxYi5VPljlrra3pzs7pcaukymhzT6MbqW/zB13bDynV8/5OKOky0poJw0idAjXnxo
QAlOMk20+fUaDXdM1ZVPVWfB7nfi8YsxqWrrBZU6/8zM1NoDPAoPInInPklRnHy/KPcMe8MHPtxa
n+eN14FgNe1fLnoqkWUiXtoMVjs7Cx+Z5SCz1DnTVli1sRM12oiT5viHaUqHwzt3oLxkSEc5biBF
boafvlIGWYINz2PThwFuV0CqN2pX4NRAMpA99UOHiIxV2ytf4eZZWZa0mz9AHpHzLz5CGZiKBS08
fExbTfudYiN9Aq6SnNN8+CuSQc0Yp7VcdLEmMAQowHRP2GyMVhCsuN5u5dgkxpBW+YcSf5foUPvO
4KQbULWFVXiM80T7rPptl+5dvZ3s97WsWFz2dtEZAfcEaXdpuR7PYUbDSnQfimouLtRxX+lwQWQa
G22Dwsm4ciku4jZQSIpLhkDgPiQtzFi0J7uyt63CtFr4zO2h7qBKDlaC5jsuN0ewi8bz/V20LCJZ
Dyw+SEzJySHTdxfXYV0IM3eNwXxRMU3zRp0SJovRArARaiNTnMbdoNbZNrDdfh/4xjlw0zWrw8XN
8b+fwL6inJd31WJLASSA1m1E5ktjzPHO7cf+pGS1CiZycrfxqH+2Bsf2RlrP2/sPL//iPwLKzcKL
ZzeawGjDoDRfnDgptg0qWB9jXXc+319luXv/e8NwZDgt6Dgue5CWWWeZZTfmS5XmabIRVv9Zodzc
T44IjkWVuhewm+8srP57NCSQaFOggwTU9vrI1G6TBGowmy9zWwx7jOPsrd0Ca04x0tl0g7XW7Hvr
G74qfKOowWldDoBmYcdaPFjmS+DP1i7X7MrDBg1AoKYE5xRRj89WE4T7Ueun941O5ZO+ejIYpJHS
MGGxe5LGkVr9sfUS2kG+s7oqOusNPO65KNbEWW7PJkvReJCsJ/DiS10rO0grIGCD9aJrw1MIg3tj
uApwkLRPwEeJsVpj+76xdRj30DylVgXnukQrgEEvtRmh15duioNTnnXu7zoxqOwMtfB8c3I9W5/W
BkBvfEoD+Rn4j9LejYh3vXXwqzPiRO/sF5zzgJG6cXtyxw7GUdGaj7MPiyIpihdTHac1K8flmFN+
S3r0JI+ylSQxdtdL+wOuX12uWS/lBAc2tSsGtyZ66j44yf3kq3hWJkG0swROQ2ptBF6ivnKm1E/Z
hOOU38b2LsxL9dgE9Rpk/fpbgBjhiifpkmB1ajtKkuvfpsVJGNKlsX9JioR7oc2Z6hc/UuvK3fqG
AdS3z/8Pc1+2HDeuZfsrFfVON+eho895AMmcU0NKsiS/MGRbRYITCIAgAH79XemqPl12xT2+FXEf
+qUiXFKKmUwQ2HvtNczt8nFQrI7+nln/t4vjspBGg/EEgcmPxLVGB8BVEV721UwJ3XRIYTjgRjZF
Fyc/00Bn+Bz/syn+filMKKBARaRiArbc958zbFGrpIFJv1oQ1LZ94omN9nu7y2IF/wWIJ+dj1rnu
U4oAMNIitvRvnbcAQ3FxENWuMBtYJdBGfX/9qPeMArDdvjMDqcgug7uieyd5s8TPHW88XREH1gHr
T46CH6CE62UBK8KZDngtznuYSH9/WZ/y0c4h999XOTjQxmVN3JUwoor5PunFtMgC1CFXPQTQHKZ3
IIC67Y2VQyNJ6Fcgu8NFoirnCr3zTwqu7zcdvKNrrDFcugF0Y7YHf6jv3xhqLZD1Yuq+gx8JYU3Y
dd6mrcZ5KSI58Jd0nJaf6fCvS/nPSwCEYFhOXtkhV8b1X2iSqQP3viWJmt8AdEgEZRv9hDBCQ7xh
aL7+ncMRYPn1UtcK5Jp4gzL2h927meFbkiDI/jfI9GhwajMFlhuETWn/6PltcmeXBgmEeNaS6Cff
+I/3FSsd9HnIIwDNwYnjR7MBoNqImspMW5NuSdSRpmOwtXD1DwhNYmcH34HxZ07vf7mvIPTCCwiI
B5Ifsbv+8FUuFcKghqxBaqyTYMDu1HOUT3VfQ/vI6u2/v7Hf7+K4sXCkuW7fQDkw78ND9f2ycbCH
Jc7MRU3aKK52bBww0e+ZJnby6K1ek/AWlmkdaZJ12P37S//lY4JcewXksGivdhg/XlqsCxBC+EIi
aDxM7U2d2aoc0K3c+hzjv795rSsxP4OEC7opcHB+HHlL6ijQWcYKH1NV7SfYHU4xAU9MnYZVZvIn
xflfPhl8j4CTQhIFoA///WFv7LwWcPna6QajYhAMwS/qBiLbPsuIxkH1k6v95StE34OpDkKnsDXB
YfKHq7lrWK+138cNwVx6aAp/GKO9iJoqxOCjj7orixdyhCyy7BzYMH3597f2h9YASwg39nf3BsCE
GOb+8GxqQLZ9sARVQzD+8F14CQetLSY9pP2BmQypXoLVLSK7XZF+bVJ4/JNuztyXeZbz30v8wnu5
pvxerf0xW7zmIP/wXhqBwMMk00lDVBLQrfL7+TizacE3nowIJFp/Zsfwl5uPsSJgLJCaoNjC9vDD
8+MvqjZAJKFSGPUsLxihqg28pRwS9n21bzqm7us40EUEot5Pnp8fKw3YG19zefDw4mMDGL2e0H8a
oSLVJBHpsODSJmiHVztMF0QvB09sdDE2Tny77+A2/5P94psV0J82fbT0ILCB5hjAOxeZrD9iOktF
cQaxwMVqQ+EuH1yupSmEGeyY49/hYxA3hu1Mb/zXeB7ofQAfqPEt7r3lJGHHqEnEOvsUuSP1iElQ
kJ1oO4YvYOtFZw+uO3dCNRCu0zrSzlZCaWk+YTPUp9mF1jifUbuJuwSWXer3wfx/fDH/Wb+zu98/
g/znf+HfX4BoClo38w///OeZfhFMst/m/7q+7F+/9v2L/nm7vItZifdfzm+T/GWjxq9vM2Xjj6/5
7k/gSn+8k+JtfvvuH+U409neq3fYOrxL1c/fLof3fP3N/9cf/vL+7a882un9H79+YWqcr3+txtv6
9Y8f7b/+41f0I396uK9//48f3rwNeN1OjfWbsH95xfubnP/xq+9/wGEASxhogK68rytrX79ff+LF
H4Au4f9jA7qCjlfSLfzW5uYfv4bpB7CMcIYBF4EWDBOuX3+RTH37UfQBzRGQOuD66ASvkez//cm/
+7b+59v7ZVTDHaPjLHFNoB/f1SOoQTF8vW6EoDZdUZEfo6oYayXigjOey9T5VJmtx/uHplrnnWR9
tAv8fsztPMAuFQvW9aubJWrcXTKsvGiTJtgkzIvyboTuuO2Gp8q38SbRa1iqBMmeDgxGSQXL9o1p
YfWgvDo4T4E/7zBTfQMHrb1L2mQ6wJWkwjYIMUzUx69WR18huR5U9QZnhb5kU6qONavWO/hK8EO6
APfzYaBw9Ck8NCcqkVUBR6HsAFOC+s7UzOTBHEGo14KoOpmGIEzxDmLFT61FtzNN64lqc3I80xHY
3ThbRKdPZaU8Z7M4DhyhYwfe0A4HuAtbYVZAE5dssC0N28aV3cUgE90AF2vTx7phaKFm2ZUwKE4/
miWtdkEE7/IikIhoIiKmgV/EVLmPkwPbG3xE53FKvzmgIfw1D/16ee7gmEV6Ws2aUEDhu1SJFB8H
0gtiOHhE+ynJnEeF37jezmnWJcxcglK5c+SWo1mrkQyhro6ojb2CxxWUWp47UwKr07qwlmrASzIK
DXGakb3A52k7JswpEf48fVo7A/MBz9aS0DZ0JIlh9PsQ1kuIPoCtSpZIxIB7g9vWWengg0KUhyL8
BNBekmrpMYJMVgSMYIKfkpDGHYiMsMzsc+WtPWZOKawyrUr858UatW8Rog4fZQ53+an/EtjgnfXr
eaZrXPZw9vsNhiow4mwcxXPWtvys1/XoTfdevWs9WMWaLmpzIDpL3nTzSCqlUF0mSH5+sV4jjwbI
whtCyY4eor7XCZzDmspgu/KQDKkNHzBOGPdyib5wPm0dx3k1ybr3k+ozmt7bTqzb0bi7wRsuAvaS
8BSd8a3WNr5TEFm/yyYOiWCrOIgI/nVx3YSFmV1D0t4rsKtOZcyXo9+m/VZ5Q3YXDnOR8pqYSJS2
2mU0Uad6CoZt6kHqNEbiM1hOu3UM3DeTOSHN20YgTxRlJ93QxR33gCuym3gdjSGgM9mP1lf4c4Hb
OYBhx/7Ux0aUSGW8l+Bm5Ghi0kfL5XBvrIoR0xmlxFu0s5vDbrnJRDKATQHH8zpMmhwxCpjmjh1y
7Ottlgh/D4eeumx9iqlq25snCDXQe0YzPampT0rB3Wofy77e+1WfvkCpEpz1wpwGReG05O48PbWj
eE0U7FTMdfKWz21dEbXESTG6sZPD5TZvw/YFtQ0jgeDeNoNWo4Ckh+ZDxJ6WVfAbd6zrPQQAvOj6
ugfvwxc4oCN6SvjyxfbKQL0m8L6q1ja5si62ComscswTUUF5eK5nKkKSQVGQU1CJCr9n8TmY6/qy
ysmcIukgX1dF46lrsvgVSOmD0/hJjvHrA23GgzMF2Kj8ZTyAytxcDOCQIvGmca+D9JaBTs0afOBu
tqTq/Hyaz0ixWsrAJHBOVpqfB1Pj8X1gYkBSRRjLXKBojsPut2htfeI7GIp3i+9uorRmtxV3T8rV
8RZwmNkHa5LAuMjzEByQpgdQDEIsv7Auo25IznyWPaExttjaye2IslRPebuku5j5Z4g9tzwdt/Dh
wOYQL3u0WWdg9ftW6i8gAwc5pmsbq1tOBlWvVQ6AqRiT5hRN940TKpJJUa4q60p4MSYAgbv4VImo
CKz3zlPtEHycw2IFyuARE0coCqcnMdacuDK+DBPKFNBLok3vdeAhVum6MXHAvkbg1ZB+6vRdNNB2
5y7j9Bi5oqSjKWgX0xz1Zu6o4aMNRyTPLx7pouiAbNkSKUSv1nOxS8Dbde6dMHcZFcQPJbLAUcIT
cF/pYzOYviLIa5r3PBoOJh1JNLZp6Wt3yt1urOYcnAZboHV5MuOIP59Sp8QMBN9B15qcKdng/mPS
JTXNO+T67cJojfPAfpWAWbeumoYtnjezo8H6vCzKx8EQ1YW2XD1HGUwrA7ZEZNFSY/1my10rhreo
VvUGGXZT2S7zVUAW5QLE+0NTgYOY9ANBXOFA5tW/sRDUzkHt3Hkwn7irOO3yCfTgYU0f0qo5dt7V
LcztikTSO6eaXnUAmcE0N7aMfU5fopr12GsHfEhsPDlyJyCZHmriKyyeQM7LbezImcAMuQhXVna4
2TfogdB+A+aC3ZlnPi41B5etX/eIMum2UdP2WB6uKhAPqw6IFym93kWE8cmmMiZIrWoFgRuHt61s
5pOGIy5jwulbt2wHHZRP2mF6Wa4hC848PQxSpIfRwmmm8XBk1sJghCWo3DI1VNi+hS76drwf5Vgi
ehgc+2BEkoDsr2IC9zDbNXycvZvFb3Wh1iW+pmPPJdgbbsmAaqEWfl0RxlRY90r4adl8CRAjvqss
1paYnedGdk2BRejtEu5md6qzFDvDPO1xPIS7HrtHzmo/27jjRJscHyHexhrEAThpuoIgCgy8pWCB
XSb84dZInd0BX40SyVOA6XcQz7DigmnG4PGBsOYWwaZfhZ8UXPY4MprqS497QaDTBOd6wu+2Rucg
ylebeKXVC4LF9aVOceZVrRvlMZgn2zVrDGr0aSbuEvNPDRNLRYZVVGWCGgzyEmw3xZrS3bDWAbIr
Jk0yhtVkarXBjv6s+byxswclt4Ps1PZkupd6wFnZvmRzfxNH/S23sgwN20bItQRLPrjE3pjL4NmA
qDu20X3dfc6GEFh7v6mz7NMgHOQsnLOKFkmwRyP24iucq0DolpndhgqCpmEppi7VWAkmLV3bYl8M
5ouujHvgY1zUnhFAecQ+buvn0HWWgrrxBemu867RGSMpxmzM1DilWOksgVvOyyJLGHAFOtuwGNxW
+mJ5tFHIfNjqYXzrTH/rSr8ACfHByfTLBLJxFKobOYe3gvG7GQtm1VSTWWQYNAWrLGVCRVlpADLA
/vcOKtYcEam0qBbEokaeV9+AKQyZvD8V0sF3lC5T3g/jpxQkK9LQ9JPTab+UEsslnXEyLHAKIBzP
miGdmwwbHGKMLJ2syiqoo33LMT/U3Qgvffd15dMI2MBb88pUdzyBE2QYj16hkClPuAkfVI+vsnOt
KtFs88sk8LdiPtVfKFwim2ZpS99HHlwtuugYKTZuMzWnJBltDlfZCp7LGIVb5x3Byedr7NwmdsYi
4OKrbbKz9TlBwkqRzQ2IR6i+eBCWAUiNeXB9WwkXL6jV8DdA15p4gTQ3HBymsS+9N+N7bJfhBQtt
IL0zPfedvlFp/GVUmACgg7lx3P4dhdl0YCBPvAQiuB/cGe+q94luYDDoPKC5vU8XiaXkL9WtJ/UF
oPJFVSPGysNWMnu9icFGIetsa3GhnevW7M0udfuQ9bXZ0/ZdsRCyzXRT2Xk8rz0KnivTS4XSfnLD
ZjgDGUecCzIrIa8DRj6sA7/gmbpLh/6r9tqShVC7M2dw94vtDBRMidOTBbrYQsAI+xRUEvZbANhK
7tZHJiVQ3z5MHmZM3V0SgQLxlNIp+QzWaJo3TMMClrdNUdc44LlNOnxTiPNplhGbOeMKZg4mACk3
6AlKqZFkHaU5i+Nb1662RAIOqou6AaPUn06Mdf4NmiRVzqx7VVV1AQeXvlaiubrsnmdEH5ewIege
QGjnx8GT0wYnsoD1CN4jTHyanGkVvgVs8neDjsHfqnxnz+DV4BMgeNgOa4DVSav5sUbL4PiQ9xA4
Ew1HP+uXI2VdW3oJg8WGgNUv05N4MLD9uAU4gcDpMBkeHQz7Cgw94CNcD7gdI6LM9jgt+dGF0eGG
JokHUp2TlUGPPIEy67JP6YQ4jbn2WS6xp29XDeH0MrQyxz65kFpDJYMoWXWYetoTHvpv3qSzrxbP
x0K6ur2MPYc7JG/b3CSzC6CveW3SDv4nce3t4Qk+HgamVo+AZCT2QtTek/HitVDhyLBIM/HFBzdj
00l7HKda9GTsvOxJKJzDSwblP0ItkgOc0JoCjp+2TFNodWBjbHOFd/XRwZSM5ZpHya1psCX52kvA
95bhTsUwuFgmr3J2MO6tcj3bZ22NV9TJFPa4q726bTMEZYEx9NqsQ49sgSxFDtTILT9HcN+6BYvJ
L0Wf2K3FTlnOk7OCQAnFnLfC+tDKNfiUaeZvVDzrg9eiGMjTEDsx0h7dPBM1ckLAs/KXWBfzOi4A
VCQiZ7LMOWQLGmI4ij4lXuc+68VHyrqEFnBFpf3R2NrL9aoQH9lGwxapBwMcIK7MO8BaF9dEy0ps
zaEKgetd4Y2jKRHVJM+9rRBorFrvlmfQ/GIdid+WYNY5h0fvWQTzlnrjxWTPPVLE4cMzfEwSxt48
uOqWXcIdnOSVv/OdHmYqI/+SjZCEaltnE6lspclUN9M2cQ2mEDaq8lh64R2l0SvPnOiJLZ7IzYoQ
3BnP2bP1J/Q0UTyeqnow26qZBKljJzp3DX9sBYiMQofRHq5jA1br8DoPWF+VMBBbtRJaWNUTX45p
bmFWcoQECE6OXfax86buHrNds3F55xVTSO+CWv42mhmlXQB5GksiczaCmzu+eFk5q/FliWS1XcK6
OU0LeCKjr2H52df6mLg4t1tdtUs5dBEyXdjaPrnMrjcI+nBxzqLWl1DBb3GCrE1mcoTNhDfaE9VL
qhgCwaM5LumC7KmM4chxdQKfDvSEcFlpPKJBOI+jdD44Hj5LtcTzYQGGvYc2O74PAPnveLIMW2ZR
7RYjX6MXn2f2nnmtf0GhFn0OkG12Y1yFSS4swPQtAM4BO1ETfoXlcx4HkJPXwcRLXlXD/RB/QUQ5
AmrvYDD0pdZZMfC9zy8Nm3MkhwTz+NniTD8Mq2pyxGUOuyyRfIPJUoayU7fOKeORc9/7LCJ11y0f
gxBHrcPr8QtWpAGGIJzdkC71yVG0CGGRcWmHoH7BjW+PJki697AKTW4dEW3TLusfocbFxtr6jIBw
9ujPI9qFvjIfm8HLXgAYo2/RPn81Cx33tgraTyJUoO5nlYdtZxGwZ3KSge0sgjs7ltRkUbz/ysDm
ovkMN36JbQki2Bz8H+WWTsMSgaFGsDav0JfEBC6vQL+boPbLOHVcbztDHtrloQmdi0FRi75uEfVL
GNZOh/q/V6+14cNIGtewyxiP7K7DZ9z2DGVjHtW2O9kg1EkZjdy7nVD67Wkw8J7YlA+Ag6PGO/tm
Cp5j2g43pvfhQYGBqnPVrYWNyEdd6QdlRr0WAS7ZlIzHNy71+o/O5IX7wXPWyyAlOlMv6ae9CFKW
Fcicrx4x10bpojlL7kJEab9XqjFFj5IYh1jK2lzLLpZkidrkiEke3TJf2SnnvEkLNKL+56iH35Zr
KmfT8RrdM/enMuJOUFhvTdAsMLRMbSaITth8gD19QgnADN4d404zJ0f3nn2us/VuQNzPE+vQWwwj
l0dfwBTZoLUiOOaypKgAg8V5AxPwgnLb0MLrV7n1q/Qtath+UUhDvjLvsNuPCMECBnBolLvkQc8m
ZMK0Zh+p5WBaNEytcxyb4BG+9TlmzZbImm/AeTioWlb3qkqmHWRTdY6ADZkrKdC5rwZvWYjCputW
hOdpgLU9DIByv/Lv8Sn2fjS/hHFC4JRdtipFQiwm1qmAiyrGjPHyAm0/qCnedsh0ripo7mhKZn1T
o3S9gIEkiyhySNSuGaFRl3c41hkPoBGlPY4YTUe/cJtxKMXSwgzkY9fH9yBKYxSlN9Smj6E7lEhS
WnJtdrp/7yQOtCXUJKbxBcxM9ojOcNm6Jv0NlpnwtXXR3C5pNIdEBRSoyMLXY9zE8SFTXZzTtt2k
bv1F18174Fl7Cmm3g4RWw2cpZrn17UJo2H8EetGRCZgiaasQWU4pcp4M7FpBloQ9MKiBQxMd0yD6
ksprTbfQphjBukMFD2+Ya+sZ4ky475r1mnjsvlsfxXfC6HDBCVwmkzW51wIDTHRKnGgC3uEDrGxC
f4Mi6na4bngRIhTyKsM4LB298DoHxA4ZpW/B1EEyfVXcyXLIREMwLSRG9HBW9Tkkn0hFwMTQ1tEl
GhdkSNblAJl+ReVXuKDfrql3ztDGK8Sdj9WKLO02bC4CLeAGC/QNsoqAXNcj8zyJy9kbVlv0JmmN
G2uxKsDdowEmEfeObzehnjDarjHPieGf2QesxIztASryEknYOH2io8nqT0m641TlK19In2SPK6JR
1JIerzSLTPlFN6CSTabjmi5tAUvPp2qKLhwBFoheoCg5nFsMz7aKmTe36c5wEQbK5Ru0AnEZWvMJ
0WkEdcPGwFuRNcNNW51E0xgiaXXQvbigUr3pQuDDrI/bEv4er4go1cVqr3t6fVlGBaMvmgUwwvD3
1rKGMHhHUB3NuR+uiL90tmMbSNIJLyMZWhjCBA/3OPU/ttWUVwAdi8XIE3hUF7MWdY8sK/T96BEL
5kaMoMHLYKeDmjGCPhFrK8BqHMp6SQ6AamCnKhJsPwJDKGfsdnM9H+KM4TxzqwjVEssRQoP9eslt
ynY6GU+xO+xscAfQEWU//A4nhtOkwrjY6nEkCE0Gxo2Tsu/Q38ZyIrNM4rzXo9kJO2Ey7wLBMkmU
A/e7A8V1I7sZz1qU5POSLQQYBLwe+B55mmAQ6MsauNuYO+Bmvml4apSQxuEwz74mrIc7Xgeb/O59
AlmW1OE6n93Rd++FtEuRNEgt1dBY5KZN648w9AsLFvp0N1UKlnoxcnXQB731kESNYYPVzZwzvA62
fm9aki5LIeqyWgGxqfGAPM/CZuErgsq8tM6XLLvF5BzGLNkm4UhPWFS3WTEo9jgJwoeKnjKaFmwR
lOiwKuLpkGmv0Px58t5T6r2hONdEIkujhPPnXTcG1b6OEHbRczzwSEg4mgWhXJV7N8z83EZAW7HJ
fx5dc4sOZD9o/SyNOLn2Gebkl5FnOCtXlpRaoiSQQffc0nYLBX4eT/hSEIQJa0pxoGrGgWucJ8c/
U2fCOMPARE4d3SEi6bAWa9vnPqLnouFku3Hv0BTskLU+CvyeVvvAM3mHM6S2G7ZsHXEKgVOhCAoP
aTZuq/4JuAPSu564vlli7CjJ+uD5CiD/vKHZdgEuOs0JStAYPSPwaTfJqyE9Y5pCGnVs+TO2IoKa
gwCDIBUyQhMB24/oyYS6sLHN/TW4i6OnVMnc818j+7mTT5i0oNlDO4jzQGLfhe3eUcz5mEwbmb5I
18nnyYOj3LyDoIDE83gzO8DcVEcQtWcL9JPPCAfw8pT1R9gnJ2SimXmUSFMvVM260segJu/BlAU7
J9xAP3MJE2XPXAr0IX4Fo5f5PTTJYehYGfrqtkeLt8mo6A7hhDED6pfCaVLvyCr9OE3yhrcw0eD0
uqpHfGVNNqBpnCWcxxFoG1bICAvqoGhVAokg2lC/wvZn0/t2DeMydqye8BnQ39m4Pvqe+jRG0LkD
L1PJORjmR1eH9S6dIwsfpG3Y3wf9/I4jCOhHgkombNQJHAyXtN11J59tegvpkdlqmU35ChFxjO0X
w4yXqoZLAbp5ea/dp8QZbzqvI70O8Cw3QXxL1yzeYzwNCFc9hB3Q4RhtDec4OswK566qBjEitKdE
RxvU1hjVLS/TZEkGzslGMnby/btV4KSFITbt7E5qk23ABtSlZ5LHZsVRkwVHt3Vvp+mjFgsQ7uGx
cxIil7nwZxgBjq6H2UC40QOGa+P6DTT1oZSgiKvYRX1abQCFt7shmyZAgOt0Bocz3neImKBuBDB3
Quxfc5kA5AJmqReSjdn9sMJxXujI4LUoxRwg7m4w7ZJqAKaU6TpnaJGI22HEISUqLQtayLmujq0f
wV5isfC7ciu+A61L3HtZ8tLSmu4l9CqFJ2h2OyZVdaBJlze4C3mUTMkZ+b37gbLbptlw+Nfg6E8/
M7yMRH7vItmsq3ILD00DJlzi7UZgq1sv0zH015nYsZiiAMIiTCgja22R+xs7r3Cv3nWZ0+xQPMyl
k8BSEvMDhP6Ca77hcIsc9Ayiaf8xVfNNjaL50cZjgqMaOUno3i6mzd4GHW49fznpOKXbNRyfESN2
AyjhqYu6nROZnTel92tbhwX4DECskDXsw9IPZhL3Aco6JTGmhTibNGC6lwOfnwaOkTiEsXmwziHA
X3g/DB3XZ0/OfhmFECr6i/mtQQlN1jYVOwT7fm4grcckAOfV0qGuUi59a9O3ZOX3CYKeADngcXLt
mdbhU4pO0QH8vqWwqsYJEHob9PJ73vNoPxg/y9spvMYo8AckDzCKeQQ0+3Luhm0mmy99iikePN5G
Dydh7T6sabNH5iDGngMqYRcMUSDbI0nhLJRUrHDr7uQkgcUWozFDGJyxOcRLewDEhjRcttjtwqu4
yHrZ53UYbNm65k0s8DtwQItjSIUorDjgi7C6T/WQgj+i45vFhWHgHE9Zfu1QlqbyiBwNQE2MWXOa
Xqdt/B4nLSXN5NM8Uzze8lG/TwoQhYpbMKS7wNvANbbNRQcPqNpG4qbrg1va6nmPt9YQAefv/Sym
4VDzAPvNZFRRKejJAxkku9ibP1XNigzp2vMLLaqmgMh2YxzvAQ/fnaCAaoBjNaiufK/k64yx7gok
rHI78xL3KB+FthqdmuBH3bvt11iEbJ/yRhxWBj6lQZIEEDzrb6hHnSLq3Kikq6IbgcilPTcRfJPi
tMWDOMAtrhPX8g5KTR+BMLmDIKwigPlUPjIQHVwK8FXRkZeidr92hj47CNIi4poVvYBu4ENAk8fC
QYh0Or3UGBnd+Wg3ihRg1CU14VgCNmpzH/7xhU6Vcw5gNQh+1+IWQ2scAm/FB6vEo02q1165ziYU
a3ZCaTgRMBnwxsSq8kyOaE7c+MzQANNUiKNTO2IPeX37xNYlPUk1gcGmgGdDugiE2bp3MPzNbtap
v2WxP25pNrOvc4IIVuML9+TzOvtsNfRsrBvNCwXPaxsyhbSEpgb6P/BPnjPCPJOtN1Pc3NrGvzgL
JIhrjzeQMkifDQ9ATEowsWgD1HuGw/nfy752U1A02TKWiS94DhgaxQ/tMrATUDIMqMVXRCGE/T6E
fTVEqBrxnzT0iyGZnuIM9UzrpyAWhBWcZKBL2dVjZh9nI+gu7Qb55DvyPHgu/YQhitiZGh5NnjDn
IcY9ZEG7hYhp2ie0ivJWtGcEfGA8lNCFBNOwAQhVYg4XlMM8Dvtmtl4hAk33rGk3rBqgH2nFmVW9
uNVavVWR7EuwHrCjydWXuW5QNqhJyiKDN33mnmztvs1ADxrH2zjwc5qD8YpN4elpwtX4RKkgIBjB
PkhXqi3re7bzJ/pHAuffomDdTu/jwyze32ewq36kVH1Hyvq/krX+FxKv4DD074hXhIpfHt807f9M
vfr2mt+pV0H4wU3gkwrDXbBXQagCi+p36lUQfICvR4yEnasFvw8O+L+oV+BrQX8HfjJ6ZsyE4WX/
L+qV733A38EPg9QLYbLkJ3+LenUVCf8PJxA8V7j2+DhPYF4EV2qkU+Hnf2Iiwr+p84FHB9fALel9
rvA7WpK1y8Rv1RRgzkraBtwNmBOj3fAmYEnwqAPtd2mhHswlDut60w4iii7fbuL/v/X0v3ClXL+l
//hvHtxfGHrkfaTfMfquv/7HGvlwdUaFCg4rAQaY6TWm4fc14n6AJgB3EoRREK1B9b4aIPzBz/P8
DwhewyvA4sfq+WbEI3/n58Uf8MVCzwKX0BQEYxD0/s4iQb31wyq5xkWDpBfBTgO6jb/whH3bVUvq
tERPDWCY7RKJFFxoL+DeuFmtH2+kAQElX5qVxwie1DCXLxE6zN61s/bgPmhpvmAspy1ptLRJEUyC
qTwyVYddLUUjBNCmHftCo6Frcr5yPypFipOLjINnnMIfUw+7bxTfNIHAaQwf/LXPpz7l/hFQK/jT
Wqn/w96ZLEdupFv6Va71HjLAMW8RiInBeSY3MDIHzIBjcsDx9P1FSlVXqVKVWos2u23W21Ilg4wI
uP/Dd8452zLMzupEvDAGhObMjzysWUIB4qItJSnZreb2hKI0p7Sc+nQ6+kMustuiMygx5MhabKOI
vGdURO8iNwMD9heRnXnVIcQK/2KYqdgj2Q9TG81j79LNSIXiTfZVvFj88lGyOPq0pAPp563wmCBZ
DHy/d35e3E8FG5ktP8Jh8NeJyd2wpC7OJbDTPTqNxZKic/rkKcmGnNxLd0HG11WuA3oy9MMDLguk
pul01JAXcmCK48p2/si7HhfMLrEQIy8mHmRRt66VHefOYH3n0OmnLYsaWisYoKrbZ0bttNulMFKm
vtO0BDc1yLOzsdwkkNGcuMW0G6TffbJv8cnqLgdGmH2p6Y8NOcnnkYK93Z/lO+yqHcYUW3dV7XXj
gJ1t0pCMixjtDq7J6Rw0YuOz0NFb0Q/EynCflvnOxpTE34VL4r8X3TRfMUqbvgGbierk9kU33uQd
LCgq1b6a+BjcSmOmovzxMKl6Gnf2CscRN4lpkoUJXwP4MWW+jq2Jveq+Cabku06MReypd6xXLZLR
vctVVr+zLZ5z1tKqaIJImp2/PM2IjivY/jNtPgp4sc2a+2OJ9mpIkMgqFtYRGab4wC9+0gArhnAf
Wgwq8ksMQqIpU7MbYW9jv8Mx+h80RJa7X1a7uyUlT5mRGD0i7wr0BDOkIPIIuvWyreM6V95loFxZ
xeagUqY4oqzO43+HwI6wY13AwYpoJLIh4ZMbd3LHL8OQVg9mmpgPDW+Qz89W2ZNbzNPDBAkUIjUt
AZ7auqQzIaY5+FqowXkpoA9WVq0+y6EEP/5P05qM6y5VOKWE4O9lZCu1iE2oLPZMq7BfSxbNGes/
IzCvDIl1LBF+yfc5rbKTo6r0K6tFcT+6gfgY0Q2UEVOv5HM0Gvt7Xsn+TUyK/SAU3FOSeM2baeuh
O9iFSi0em+w8P3HPCpE+bBa80AeDkEDXc+uO8Waqg3hUfsUXkwdy3sDQ5m9+62ljJ7AjaLmIBb7D
QWpC8LWUt0za5jqkXDILj0kgIg2GscZ5uZp63aQ2lpXTfOP3zs4PXecGfZLtx4VrVbfEXNiKhZuN
5kKSk/vZZoF6hQUen2bOlodsCskFpoqHZEgCPX3zfnzWo9UN2NzN4paPl0XhYI1HQpH6TzyygEPF
4vSfBsOcdNPTgFh8N2wVUosZRrgJBt/9lmoWWXHWtzzhdCIArKXKrffRbtn2iKEr46x0BpNFRJrQ
LNupH+5Ki2xm2t1peszNEX4JtMpOLpulz4hu71bFMreArN9wZsEZO8ZIrnEwLnYNCse5UEE8OwWe
dAogJb9t8FLcG0Vb3gwmVDBY2KC73ZwN/Se6dZ8u25WDExttUfa7NU3rq3AyHO9ySPnhvSN7ZzMz
hi3u8y5srZ2rLSX3HmQiY7Ju5XisW0laYKE70RUwhC3LN2doCPtl7RXseqiqcpuklvdUW7IN+bVQ
FnRPwQq+zCKVLtTI82xh0qRCbK/yAJOHOtG99QK+bOkvGnPMN0gTE9PLiuPtgFCpvWUjSAleBvXA
GHoEctmUGdtxpEIro45BYR9NE+zpqDFEBysRqvEjTU3RbFe3Y3yWzIlIIy5wwLN0LuUTIR3me5oU
yTPynOSWrzoPSyKs+vvs6+yaOzevNuuifOtSZMr9Nf77b1U//7ZG/qmS/o819//EGslDdvnvi6T3
j/oz//h9KQ0V+M8yyf7lLGE4CxIoldAM/LNM+rVetlG8oUzHYfvsm/pblWQEv+ACi6r7XDKfRQZn
Td5vZZJhBRTn58xcUzCaEvg6/Z06Ce3kWbD13+W0S4rWOY+JHblwyO4hdPzncnqU2uBpYcral8kY
xlldN/lFKDjgKjHkHBlWFrgrrlC9l34femt56cakDp1ozq10Nlh8+PNXNEF63BcBkOtFWJvmYrEd
yINvbjPBt8PDwsXAjtUUKoZ33oTkYRIMVVym4XJcOQusdxEuZXVbu8ZInFlhGSZbQW3ercxL0iP5
kKWKkmTNsEjKDbuPna5cp209za+ObBq9Ww068F2QEtUNqPHD5qsXhcVIsuFgAa+TodmfRFV7ZBnS
MCxMhAiL7u6SmgEBFDJse701Oxzct1PbEj/jZ35T7r3VdM9lY/rermzcKJHCq5ybjK2UpU6Zaw4P
Sx9gIC7z5RWgUV7osAn4xYbpoR8Y0+RJ++ZI0KAaaU/lVyR7aGs+zby50aidEcDN7z58k7fYd9Et
JGFdHfJu7lkftgU2VNONkVO6svk4MzhwqxbWxwCqi3No1DydYLEaWEH7TY+52iQSeKPhULkVtZkA
VZufDWhHnJjdhJu1725x+30J/VWdoILVReaYzfdsASlNOmnvMaIhcj6cbeBMyaWF5yHAoj++ujUZ
R3LULjO2ZO46aqlRgny6c+uMN2PllYL17ig75k1GUNjl0+JJpXdgQXxQUU8KeH9nDOsavs2QSgN6
7YF/Ao9MEcLmDsktJzF/fO/4G8FEgHGS3afqplDcPEaRnhzTE/OhL4EArlEX3jYA9uk28CaZkMQH
8KXaqXQ4KOkPIxxR3TUSTSe8JyHPg+BlfCw9T0ZBgUmiCVuxwW0OOZvfr7iRl+j5+27bhKobAcLO
dLzTUBZug14F4T3ZuJUHMRhOV0MBmrkkYr5j4Nr4G62Czn7IuHiDaGKn/qbYbjkHW47sE9cis4sr
Furt2QAiL/1Lq/I/mWibxKPbyVReuGCZlLF2/z5UfGVar3H93VndnO6rNBDykNSrPFRBcydWpDV9
Jsdvqzti+E9B91w6K+2u1BaXpM2QRTcHvA3BgMLGqk81tQVLIvaFMSK6pourOdc7PNbg8YjjaoYv
Q2BjtmuX2VBs0Irvrdkv1o2hmN5Gc6X7MtZL6YXEG2gpbr1MMqPJmTifnwOWICq9t4W8ZgdW7Z1i
/GYPUmwU7VgkWNi/GPy49hVVXdeeJCoYPzYs/Iaxh0+az5SyrY8g9uUc+9qpPJQqjdudKt8bQBr8
ylgiauG5+KIAFkNgBv8a82jgkX5WLpDLNM0sShqFU7LnOu+6cIEgWu1/yVtxLNWA1M9KwftYjvCZ
ZgFjNITNXT4cLezTX5ylvnD4Oxsy6CbzU+nG9qZoZgto8Fzay1fOAukT8+1XQRwggEPNWzH52MFW
sUFOlZhrIiRtNVzkYc7uADf4Nc7mJus/VQUcGCV2Y3RbpZJCxHhaly7KBha8MTdGEh4M0F7Kyt7o
AOYmh5mt516O5Bnd8fAuW/wg2ys8hKe9TNkPNmm1vmmn1xT+3mxs8EE3Y9NOvzoIfTfkAtLwdY55
pKgBalfz+qTN6sZoaQhym5hLgW/lTk/Vt0b6+oRi8VyiGv4J9s4+jXXmXDgdPqxYrLt601PHRoPr
debRciZqrd5aHSRr3eDu/HD6VqZMJfE30e/d2LwwUcHZqvb1RdW17a4j7u5kUdroteXvLlmLN7b7
dV6M/EqdN0IrXeeWr4Zzji9mmq/z9cLLs3471woEmsFw2rCXVeUlg6g1ds9BahVERJi32T3nbXJJ
ewJw86PCRmpUb3qshPa+V3tHt27HaKSEei/GtN0Zpr++A6LkDEeTpLgsMLs54ptf3gW901wUS31j
ueI7HBKLaT9IggsvSNpL9rjrxbzQvLWJK+7LNZheO6+d95y0AQlFKkVNJ5Mne6mQm3AMdlGXOfMR
ZcJ8Awfj9Vs5W9reNML9KJUbvtm6CbehyOdb/IGLO+10e6Kc651vdTbq1bw5lGZnXEoDZENmTRjZ
s8ebiExo4DfxvctFjac8r/xrfx4em6Q2UJt04eBsndX9HmTLPbkFzrGQptr3AA0ZG/UpUbwXbYtl
uviQ1sR4e7g16slD9qF3pLeZD8gBt0lT3NUL7CuBBr4/LLs1ZD0gAI12hQQnyOzxUPRTR92MNySO
EuPGzN0dq800mvjYdr2j74XmjNelF/dON23Yh6LEgifn/XeeQwf6j+WG3OjZCfdZ7qc4bZPuy63P
aZFVyYW3oMtIHSP9dKxpuljXVexdXdJbKL+9sipkCS3BZuBCeQTl9iVV6XwXzOuxz7NH8AHnXCTf
uDI9aCYMj1OuBOofw5v1Js3WfWJP31vV3pUsBpKBHHn63wF8CTfZi6GViOfozIoliJc1e0m7OVaT
eZP31oUvCi5pL9jZeZ5eFZXNfKMvCETuLsNivsgCrKFM4Fra3vZZzO4hgwhCM+WskdsVF55fsisP
9XEppRBRPjR6L9r1qcjZnwWtxuHcN2+9OeBvWSAabTNm4MLN2/dvno2TT7GcpRyjZgq1ajfb5l5W
ci45ZDKXyTkctcO9W+Vg6GCDz0HX5MbGBvled5ZErgFKUjhDLJFu27tQ5mN2XHNlANFVmV1t+sGr
PoS93sjGRYmHPii2vd6OIdH7zTitPIYN8MwXQS99hHHExu3KKm18jadJikjZqDeyWpcQA5bFYV2a
p2xN6heM0HQcmmvCMmxFvrkCr+eswTzc7ixd28cAUxOu9Km+GWAjB6oMIDcRtutbDw+yc3sdQmfk
g79z2tC4MxpOFzrXGZ7ZGYva2wdmsHwojcnq2SrfoJBcCwuWCaUqcr+1zO2r1EbH9KLoq8OtNTJD
ARsd0ltTjOPNOggPcCa3kai46DAQLAIPoVMqPXpcVRznkPYTUb3fHgfbWm9hqpxrCY4cK5yOtutS
MjlkyBYxQ3QPAr6SAHRPx0NSOdtxzlmHp6N5JTLYqKou+nh21PSM1ri6m3V510th3EBBrRuNRUK0
Uu3vlZD65DKmvNLudJ8by1tHfs1dQAm+cWh9KQEXII4uqDZ2WrrxUo3NrpL1AznlfKHPg+6g6J9N
BI4xrkGXwlwzRkqAQ0PrmHEz++kNVQtaML+5ngdzvkl5oMnvNQ9mbvPuJ+s3YOEPvHWyi8xX6Tbz
84PujePgFfOHGxQd3i5liPPaOh6XtoPIEFyc0bzMzSMfq3qrs2m4NNLwy+Ks3U51sjy0g0sTPPTX
tED2cZ7AmwyveWANxRWmaUu3pURL57ScrozrRtSvKyKtLU9tdhm43Ccbhk7FoVqUfdt31fowu2uJ
2MoGpxQAKZZ29663pEdlc5e4udaP9ZI1L1Yik/3MnnzjFJaMFawIWmrt4uRmcLmG41eSvu/ydpGv
wItYZNbmuz1ahFvOZn2XYGS4tRAnfgkLEV62wWq+uhl4RNpS+3ld+5qvK1KQJg3u16V5YNFZv475
9NVYzGMVFPC+faHfGJXtCjXn5LDWDoLZob1wmUnej5PVbxukjp9ANv5na7sT3qSO8xSWPTIp6xz6
LNPEfWhmHrHUa8cHFM3VCVv1vIgcFU7fXW3onWvUal9a5rA3Rp87jRCavSc6/12LHL6lmxvmSuZM
GZ93xtZ2qkft8mtjors8mGo+Vjk506Z0rC8VUp4NOnzjzamW5n3A1Gjb6sDalqDtN0qaLE6EU99U
gTbf8roWO9Or+lgEzYuyF2u/MJSj7G/37Zz5kSLLeFtUXn+cnHDaSB8H9JwodXwi1vWiMv12v6I+
33cqZ1dvTsLnRAr75MTwR+3lONV34YQSGN+tjaj6ugd3Mdfb0kMIo52zSU1ulE9rSWBFnnou+Ix/
n8lyQHHtDhBryV2mTWi6bLSQdLVMvn3Yy4VCHsoLQ93c6I54sIKmFvIVTY91N/ZQoWbdwVWnV2mN
b0TpTczm6DWB/oLypjVsdyt7uWwMQPIPd8h43oLpLXCW7BZrCu8kV0s8WIOdAYhC0pZ47aBhT/tt
m+inpA0vyrmaD0WLlKygRNrhdBxGhbVUsdf0MloqpPkklIc5gU2JflSqyJxtOVkMb6dGOzsLkhqO
b2q/Fg20E6VtftvWXXZPm053mfjhcO2V3RfcH8VmKmw5MW7O0lPXGuFlkxjmRd4NwDIh49Zwdeg5
SCjjBHHW21xpdTKYNl9OVnePtkxsxtmi90nPc06jdq9LMo+uAlbaUUqTxf2IXD5xujbSdh4e0Mrx
bsx9GudiHHZFCY+JbszeYBjQYkUlv5h+whPaWQhZASe7xLRsBlief5xn7lQhO3Nn98NzsYCVeVlK
HzrOzOhWCY5eOTkXUb6EbF+cb+Dxr4WZiac1g4hoOmeKSksvn3xeLuk5Pxrl/HWg6X/l63xMWkKI
/bXKWPk5HqSOkozUV68+OrKotjWDgj4uQp0utINJEZN5YuYb20Ss6WZk8IUJsRlOWbiU0WkQmV5x
maoAVzc3uSKE4F4IhvCFaeTXEyBqm6vYMtvwKMMA9xs1bZaOnfxcQmxRAd6FiRturEkl27XLP5iT
AKC11bj3dOmcLJVhmYHasOjWo5lW7wqYuIhQMqM1MsNno8oFmTCZf6MpY09JyHh8Y61BNVdfMtGk
h8wdpyuGtt5BMCx4T/x1hr812nip172hw5OcevlgeEX+qc6382gjMjBk+TCkGmU8bsGJZZQ71O71
Y+eXjwyOhudhCuebiXsg1oztv9IffGDjfN1azZdmyJoPVhL9ZaVL1LV2MZuHNpUeTgqNGxlGOcS2
WIMLgIyt4YXITM0+3+MN7X0wQXVfl9kBnhLdZaWyZcMhg0QIchDUPLH7wzwq60AT/o4sdUJ7Nr56
zvKVrwjCmclub+QgjP2SzHiDN+0lkaaE2NhtsXPHyvmONGJ+9BjqRCGqb3wnFKsGnfbROsHppXm5
HEbD/oIZfocbQT3ksejgzYhlqZ8WNCuc21l/WwxyPNKyeTEXrxHLCUmvlMLdOFYaXFRMUbZGyLIu
dKtx59WuhfDahJlxOpd7TBeRDK3uqYP+2BgE60T40a53wnHO8TOCDtj8vpLbsMPZMd21KNv9WBbG
8ADM/pVQ4T4KdODAF5n9VWPU3JVIH6KlZQTcA3dFvm2jDzahRwJNsIVYQ3Ofduu15QWXs/ZfKI8o
yp16uJaoT45j1TuXuOi1m7ap9Bz5IxutBos5SsPsOw4IaAUCv4sHUgsvx2KRWz8J/cuWP24TSL01
M/e5ypIumnom1LJeYYCmkPwcdBn7EgrqA/fd5Xro2urgnk3Eu3p9ndZu3dmYWVzma1Hz0sL5ZqSJ
sTFrw7mrUIvz9NhJbKUjFv3Z4MU27e8F9jPiIW/MdjcAuTJSOPd1bNJwEAnoCTtp9PsuDxz6as54
nz4Dobp/10HQxm1vCvCYAOo5WTuiOxvjaI0h4b25+M4EKqCFKB4GcVYwYg4amZ1IIOmb5U6BbMdM
N78LVQDtK9s71IJFHtnxJoV/Bxgf9rceFnBMWlCbzV7ucgcO9cVM/XSNK6DAymwoRFQjBqCMZNAY
O0w02eyO3Ybnx90MSwMK75XtrqrDhnFdz7qlroa4WgKqo2QOE8BSFs5qWNSG/e8TF3S7MQyc4JHo
+5GTyGEDVm5u+sx458YztkLO5gnrk/aYitne1YV7o+F0ZBYUJwvHqH3fkkWTJBh02JwP9PZjUMTa
mZst4ZX5oUC9xToL5tDucKsphbRwDexQC7jDE0zYs06ZLDJeFO9p1X9iEXEjagDYenXn53EMh/N3
azgKK5/2DMFvlrU3cYF0vpncspuxzbBf6L1yJw1/ZOKDlKH35u7CdvkjssEoMU5wcb0pq4LRa6r2
LG7m45oueqNGzQjRyT4WyDj7gqZ9TE5CZ3BqhBhk7b706lJdsrZcHrqscd1dOZXTepukjOLBqxKz
iX0lUjsacLPRN2cz38scMZvaeImNPqEsuiFhcBaq7Lnz7QImOsnSMzFaNK9sWz1aaNR3SyS9Onid
UY90LPH96qWyZvmYqzOy3TXSWM4mHDw8fSrbiQXqQlMYZBZRtdFgD4rbsjJSGstg1mrn15IzbzAr
2pRZFw/SHFLrmzEyr7vz0dUbF0XfCoNbj3XfGvHyo7gbFX583A32tMYW6fLyyp57IS46qwvpG8PR
yk5Su7bauhZheTGnprVeGIUnWBviVdhfODMPU7RmXr1c1p4J94myQtyMha+/K88zAfmV2TXxMoyM
P3HimW4Z/YcHkAN98Jr0ESVbsVPao06rr5LJf6os1lYEtncsz1FONKl70TkgOaKBDkcavVU1uIS5
+F/VaK3PfBPmJwa4xd4zMWqlqqv0izWAB5QFs47aCJfdsKzC2YoSzF02gcR5YTDTBqJ3bc51edCN
sVGp4pmsrn68E3gw8X3oF/8Q1kySN2aimvucCVKBYKKp6oemn+XJZCK0AQxQ0dCn9Us5BemMFkJO
V7NEephl1kEYFlZOWalAyMmi5u5scSZSL1VbP9adj6cSIvf7Ccj9Xlq4j4lMXy6CGtHr2BqPTkFx
MboPS4qcJ+WUzDiVRL3vJtmgC8jkEdYX5G1iZv68Dol/tGXg7roi71/FmunvNoYXe1/khYa485qN
2yavVTHqbUr0DDtvZL1MANzjbCXF9xBcUW8yjgxULW47WFfB0ssBwchsfV0IROIMWaWrP2qPYMED
2/tKbKnFO4ypJidL93zpw+I5z4FEonxsl+GYoxLs7Qh1e2+fFlG4+dZzLRweHHgNOgjB5oce2WOT
H8NO8OtGKsQYO+dEAGFUQ7uDAqiLqJ3wC3ssHbdfGKqVOdeq3mrk24uOx06vK5rJrCaCi9mMP8+X
QTd/sAtK6kjw2exGrB02OallGKysL0vW3jKbvki1qSOR2X7k67Y/WCujWsxOg2PDTomevZGMFbV5
wZIid85OBJSdbjPvvcZzdzaWAAxWEHGIuVw3UxpchQqnVBYeEYGk/lva9zd4eTqbTi1YmEDm78pq
8A5muxg3vTu1sWQqydo3QLjE8Y5zl4dK7JhIGQyRHGqBwmvFF6rOfDDWxL/sLCffWkhI3zPkDhcL
M1JUmRljWeJpGfPWa7tLpzA4BB35qVjQ1dNuljC/fD75sEaT4LqXcDwGykMir0tUVqjAMlOAw4LU
R25S3mPV/r6mifXAZuCSlMXjrDOJv8WSzd/XvseSrKcuN5MKFaaQzVYJIPRqQN+zqXN91sME8ka5
PLrRGhikATGq2vlqxEDQR4rKEJ+Zz8s6hC7BXQZz3IX69s3rhm8DxHVU9aN3KRGXbfg2FTFlClyd
FO3VuKzjp5LBzTjTcRVTPkIE6PBYmMtyEeSZxCa/FndZi8NK2Bv7ftT7QOXXXTkceumFJ8sDd+ZC
KrqbEP3rlcN6ANklYsEeys+KcAmxNq3CRqIZMSoxuKMfDT+5Zt3BrUg3fdf5fCtNpoD3tlNceV2+
U6t7kbPP62HQ0H9lzVtntB3TZ/8DKknEjnMGHMIivbd05h0YA2R3lV8gUFOO2HuLYHyb8UuHYbvV
Iiw/5Voch1B9oJ8/3xeMKG2sFyPGAcmY3tXSXL5w3tYvqvcRj60dhhOmvsEtzEUMD+GNFKTQYLQl
YyTbtObDJHv3gZBpx4rMpC6OqOptQJQFRc1aikfGst9mL32qXZP9F8/dpYsRPhp1FK7oMMcorLG+
SrBySyWfYYQ1GnZCLvJ/YKIAcJtlUz9wa1fdCA2uah21o21cT5bbx5Yl69NidDOeMZzPPNCB8VAF
bfegVHmfY9xCC+uoXcByE4cadOCGFOuRAGAoYkTDx2byX1C9mWcJjNzgX1df1YagC0z6PcG7w2fa
4wxmTem1f35Te6v3t3RwRWzWto5x8CCFyHjtPWEfSK+lfiva5wxseUMGa0GbPH/MBdYggUHpHuus
CCKPI+TU2E19lY7SiwkK+tL4Llsa3zYfm4C7wC7VFTgTzZZVr0eSUHb8gcyjCYU5z8quG7NkeNzo
rbfMxjuRAwbEz1JeLMqtwbPWGnMC/LUflcMtdipnpXrclamTkH0MiXeqGfcn7z3WMwjvIJimU5dU
OlLKcrh3IfeTGYPivbGgkEH3CCglKXc7Z/YuvKQW+RObj6zYlCGd8KHUczvGtIRZ95n4pnfqEy/x
GLWKQf6a9/P/UY3/RR76f0I1Hj7yZvyvU47X6399NF//6/qbyoefyI3zv/8VcDU88QtcBG5f/0K4
nv9T4AHEgbkSq0F87X9j0Jb/i0PSkDBx5Cfc9YdT+G/oBv8JIJb/iFGO4zse7pj/IG//Dxwof0R8
/I7bOMfgedAaxKaSG+d7f7T9LWSurRy0LC6MkSMOO4R7G2M8jR4gFbcFMMU+C1osf1rWoFtcVFHq
FUMyIXL0dTNEszHCQCSz9aWdsnwHslE+Mz7FH4QEE02cs4UvC1mhtJy1WxunapHvQaqWz3PQpoyb
rMNFy3T6b4QfTfHvPpbf/tif7DV5A38PpZz/OPhdy7VhY3h7/xheE3qkCjbzWR2Lc9lH6ArrO/4l
xmUhhJNHoWEzP2LFfTQ8x34IgxrwNLTX/BXJ8BGSl7vqxy/0tx6Z/8gt/Uw4/T9r2UpW1u8+qX8B
wmF9MZ9t8p+emfM/+Q0KF79YeFieTb49mLYf8oDfhANQ4djEk7NMMB45BTaSgn/QTsL9xSdjBZNq
TIUweoVo+iftJPxfQJIwAMZ22OOLTpTn33hmcN/++XvluSYZGZ7N70C6G3z6H2AnO1XwClgzEERK
ESzlo7MYuNo0REvrfe+uawTL5W/DtAGWnQrCfYYmP6FvLl8rE9ueBST4i5H1SP2xeyliPyg7cWxl
fqMmw4t0m3NjIf/bzEX2gksRhWP+SWKovXMLh6nGGbZIoIMUQ8fRfeS13H3bcNfrHkObZIqxlEWm
OL1OfXcLA+2h4s6y2FnEgvKufrQnMFh76Z3n2vC6bWYWuorTEZ/ZbWIwb9zbVTBmj0Utkq99biHE
yp2xQnGUNZXYZJanBBLFKnho6yrbYhJXRCYefXpDSFR3nTbsS5a8H28Nt0YtLvRSi32QzBwdXIqs
GAUYyfRoGQPCLfoCjWPfnFnqq9PhihMZg0L2efZCblChhwzfFBN9l5W2hdVorBkqM+OxusvRSwz+
VqAh9TI5tg63XuF7+7wURLVKmZoNBPYCbpXKKb3LHHe+OjvUYSAUtCAZ0p6TWNjMt7YkyqWPqxV2
ExlPzYT/hQ/Zg+cdVWM7L8/YHIXbNvTqq7my9rz2HTuoNfKxhcLA37Sj2TSGg8DJ85KvznYuuXO1
LJh6t314NMwpoQwekkMXALTiP9AUeZxO2cHB2mKX+TgrzJ3vnMDItyRKR51ZnIiqZ3zapeya+wfm
UyBgal3vMB0qNwyKX1Y3zFgNZsUesWlobFhoiiYetQOgjpEH2ChwUlg/ZWYtgh7HILz5YxylRh0b
jWNz7P7fPNv+LeP5P5DcPJ8k/x7c3EyfP2Gb5//3b3e/73CQcb2fIwOJoLLPwRy/HmRG4PzCJS4E
8bBwmNYPi+nfTjJhw216AICcdPzvZ53TPw4yK/yFqTb523CWJjSS/XeOsbOt/O9vfpOfRDQFBUh4
ZkDd8yH3OwFU241jOYwjczKa6F1vk2hElvZfhY/87G/tuudXOQdtEIbL8Qug+vOrSKP1JVmtmAdI
RTJr15YbYWUFtbodbn/3vv/Jdf9XL3WuBn73BxVotk3fYpfJb/TFHS2ya4LE2dC2m38Rdck188e3
DmY+4BowfZRB9h9eKQjmyqmEQFTYGmlsta5xWat56LCoxWcLowi5rwdz2IW2NbzNYW/zDfrnN+xP
/tI/+ejOKTbnd/WcyvfHj87CxCesjHnae5PAPM4IkfgkdvsX5dOfvJ/4MfEFJpvAPecF/Px+DnhI
WEnZTXtLGvhbFqRP0XBjSztq79fDg3Lmz43Q/+wPcgThjxikC990/3ChEjkTGKvJwcu0Otij/fC3
ScaK72+/bZ5H9JPj0f9Sk//hu9jYSFECPxn3wkzCG8hTH3ERQ7K//yr+mYM+p2eaOMX//LZN/gxh
JZ1xD+XonHS7JHc6HJa/eJWfhWk/nis+F9+l1uH94kH++VXaUQRIXMS4T0XTHxkUkY1IsOuxGiuf
IDu095Of4SWWm+lfvPKffFZeQBwJnQdhaOTo/PzKZoG919iM437CwWtjQN1s59zT2//8Lv7rl48C
T3B0QpmgHz1Xh79/mP0V7+GuFnLfJBb7ngWszVpydoLd/ybtvHbkRpY0/EQE6M1tGbK9uqWRdEY3
hCy993z6/bL3YpssbhGtI2CAwQygrExmRkZG/GauP7x/KIUwha2JzolWV0P5jjHJTUl/o8JW9W5G
cfU2K8z6qbKM/Pb9Q1kyu094QAEhXq1dC8xUnzPUVqkuUABt0HYuJDV2pVndc627/Ey4C70Zimvp
7QJq1QgqPEsZqm20G951QBeCbG9Ce6OsLpG+l7qyrKXCy7iuDiinKY9RESQ3f7FsikzebjmqIDUs
5xJl8ZRVQcBc0L24MUL6YwgXRqdYzqLT9aE2J/R/Q60jUe+Hrd8ETMifLPvWCozZMyP19/VBtja3
9WaQVSAyO60qi9kpvDLObC+kBwI9VFJODXonOzFPfOblLc82wHUTux2Oq6OLOPLmUoRqjQCkDKQm
bozaoz1q3AgylRvZ2U+iYbrzpTaXTzgJmgpvZgghy+HCQJrj1gaZk1qR5EotKTw6Lsm7PxJsXF3D
o0M1dBGDlqNUvWTlWYY5ThK2Xzoa7ecSeKj7zo+EGx3Jm2aZ8M0VrurlIEUbqxQ/5dRr7Z4+H4pC
v7SwrVx6rWa285Uulu11LGyHVSxAKFaslo3bykcvhbHK3hy/+4GPYIJjoPNyfUrK6uFqcJvzCoZo
SuIpXI9Wx7WgrpSFeZt6sp2ET4Apooec8iMPFgSg5jrvPsAJRFxFG6qHKk3UD4ljG1+7LkewTQGY
RRcynB+tDg0myx/je26A5lOuTeX99R96sWvF72TRuWhwZlHk1Xr4KgCRqMUIqKO98a1ufQM4QlF5
EqiSkxz3784/NMaCNM6iUFfDN235rREI6/MmsFJPVaQvkwxvBXjZ+N5dyyA2XjTCcYY/4jXw9igm
c+4jg1KlXoLEBd3bqj/7Rt/tLN3rdbU48QzDOHAWFZkc0VkF/rTqNBkuVuI1fKbvJRjd6YSpSq4e
EAos6TPF+EaUQ40o95yN/9G00PEqw5T/IZLD0qFQ/MlWAhXsR2U94A8sW4cK7XRU3/pmPiumWtBj
KqCl0v4uX65/98tzoKqqjcgPdU1Sz3VWw2N8LrhEEi9JJ4Teu7a4qSUIWddHucidcI3TeGDpWNbC
6l9f+GBL5c6uusTz69L/l3c6bSDEct2pN6P7uq/rB3+Yfltz2H66PvBrbrT8NoxskErzbUwHc8Dl
FtBKK5dss409i4c7IjljrH0ywGR/L0qqICiuWRby96Y2vkyxTPe9KkETHyG9BPNDaSPHA5elcb4l
o119C0ITCERi0NgOd+LE5fHjbUF+RxFOCG3Yq0ujM1AsGGmReLMJo35I429GmGtQ4LCcmWag29eX
Zet7gEKWSfZkXhtCBOLtwUidoHBqeY69hDrJESe49myIp8fRhPzkmUmpf+uSxPRKpKs+Xx96a8Ox
EUjFyNVNovxy6FCle9aEXQwCzCzObdiaR4BViXd9lNejvfruPDssi0wWhDLxdzlMHhXmENVp7OHm
QD08lRUAin02fmyaUb9DLl+7w5giBI0YAm+dA/12qHq88LBdHQHE6M57r2mNAyDedIaIFcb6bouK
WVGK0oy8RmiuFgOs8zoChXB92huLqyFyi2gLFVOdQ7ecdT1P49ylaNt2IWjpQM1AQwOW/S9HWX1C
WPpTV3JdeIDVsnPCfQ5hD+H663PZOrqcXJtaiQrZlux9ORn6lpXdTXroTX32wc5lyHrAcjPwnQZM
CLgciBSW1aSbh1LCJiUt5A7EvVqErh2bqA7TjMj5V0f9pXKo/sCmQC3y+m/cWm84wtSVCKDI56zW
uy0i1Et9aONxN0x4Vtjzs55q77Ol5OXJ3jGxbuW1xFud5VguRFLNShBHc0SdNRvuDKeiyul0IY1t
gDHXJ3SZrqjCQFWBpoz+CjtpOVQ4pODrqER7VFf+jLH1oYn0+JC21uey9N0YleTr4ykip1ueU02l
pCKsYTWqY5ZY4TfZMrqN/VyPeQgIp0rwQItoBEd+gEc9T/gPIKEGRDDN9n6MZTT4jCBHBlULn/mU
xtfrP+XiiSBODgdHlUWfASuC5S9R1EKesDNACKBP539QSlNOqByAXoyQXrw+1GW0Xw61Ck7FjFM8
9NjQU0mrYeZlCBMr3eSNkRM8mF2l/5fjievgzSIregM+zGc8GUclFzqP9itKkvEIM3c8mA5djuvz
E8nb6qOiI0Vuh8e1wWquAkRMrtM6chF6Gjp7N1WCGiIOKbQXjv7UK49osieoTJT5yfdb+9809pU/
13/A1rZiiekYcp3SkzTW+1hLpArJjBBcrVq91AM0LwtsKqLVvnY/8JXPcJtSL5305M4JQCZ3doi+
R9m/t/zApqKZjMzRa31q7SiLx6XlALSC0QMu/1Bz7ECTgpEJzFTeiUVb+5f6lwgXFEopuC0/sj/2
tRIUQejVNdrb8xShvwrTClgc0iTXl3dr/0Iyp0+ocV4oIC6Hags4d11q0YmTwxBSzzic0eWCtI4t
z2EK03hnP12GWUquPKJw5iU0cSMsx0t6+ioVOH4vmcPiPsdCCwXwPN+pSl3GPkYhZ6DKLFqgr8pU
b05JNcZl21T0F+XC77+WKa4PdPIUV7WAgeKoYJ9K1LN3vtrm1NihJAeGRhdiFQoCao2kmjmkcU0u
P81FN7yEijbsBICNdAgzedq3FkU3stnX8/JmbpJkjyO6V4E3pzpi5XMCF5OwcDfFmv+k0gq7ayYr
POu5WlIfi/Njn1vjs4UtFC03XMuu7x9FBIB1gDBJ62AmUaV6FSF7G5DCaqZoHGcsteYUHxIyuC95
OOOaMDfV0YkT7aNs4xp4MCat+l3EiLzI2aTfJH4cP5YqznlaDolo51dtfQo0zniq07IW9dblLsvA
csFPqgKvLh3tNwJXIFvNHpDdzuRFdfNi8nTLDfyARXFgNc40oFRktoA54U+ZP3DKcc5pXZf3DrBs
qB5mcTsh9n7rBA1un1lZvszjBJT0b36FraKwxnOM7GVVbGEvOFgESBIg/3jGZQKxHURYu1Mbps2x
6lqsBkcnwYoljp8Qq8J1M3KK/1z/ERsrTskBxU4KIzbvgdVK9BYhq9RRh83Am78AAjTONlS6nc0v
/pbVetPAI7SCVmCyCNQtbj9x7EIzHyQ3mNsvgGeaRzCzbl4ZI/HL+XR9SluDcbxABpC12bqzOs9a
VGpz0rcSpMWkg2znWGfyCfxY09y+J+onH6+Pt7WERH2wS5ZuyDBHlpMD+GgbXdoxOc2ZT4OSQMdE
AvnxL0ahc2qA6rEdygTLUbp8IHHqasm1OvhCpRmTC/rjXrlmIwDrmGTQe+APEs2rtgBNjhCpDEbp
Yfc+I9KVnZ1GnH05QMeuqIZ7bJmjnamJn77eHW8HXZ2DALGMrp15vcTtrGNKNbT3VTs5HsBo/YcF
YOGmse3eg5Zque9eVIO7k0wbuAjgm1UJLMkl6jlRgDYy9qqe3BP1576cveujbKQFbEbsu1havqC2
ekVhQKkMQLodV8lMRKqRmgeijjgM6LL4eH2ojb3IPUYF1+LRLWL7cpf0fq2kQ1g7LqZu9md7wI6j
xsB3J6USXtDrL0ZaidQHxTaehuuWjtoWcj3XqePCeR/dEUGw7Ay4HkHeaJR/onGOUGQsR7/MGJ+0
IwZQwc9C75QndZYTzwK6gptiEjw3nSahjjRbAJNLAuGx6VExh4tiw5jrhofrayNkoS5+NcB7Ff3T
15fcanFkHjU+2niOayRp+aSnA05Ls6LVdgSNrcuym1jqIPtQzZw+Rumso5guh9HPRCqSjyqWS8/h
BMvg0Coyyn0pnxyZeh1UD+IMWHE+X/+1G5tGpM6iGkW5n17G8ktWidOZeDHZrtTnCgrCToTphJSe
rbpOdi6inaHWbUd5cAKzbkckoJpo/MA1AR9JHYfHCqvnnW+wN9TqqE/9AJWqaG03TGzEOJIaX296
Jw9V2A1/MyuNZqpsgFeAFbtcwA6T5dihO+x2cl13J62Mw+6YaLXz0bcz83z9a22cO6CR9KRpqHKZ
rqs+EhWffpxq222NFhEg1C3OzoDo9N+MYpGFizubwvpySsiDQoys2RNU7nGkyhtQ15j57MQQZSM7
YjL/N8xq6yVolsljWiHd0VfVl2qsaHv7kv6glPIftGGU75pvdNQEIuModyZESRPK3vsjM97wMt0u
Aif6b+Isv8mWBwt+lC43bP8aoQrZ0CDhTYOxM9XNz2aRK9AjQhZZiMW9HQVFrUSJkpKdr0TCGRUp
KyfPgpu/+GzkBo5JVZn6+2rT21M8wRnIbZci+Z9wrAJXyfHuvj7I5snioS06IDzU9NXN3VHE4b3J
do+qTn8KQyn9Mki24TW4JJ/+u6FW88Fx2q4Dk0OM+V8G48RwvBahmiO81+wvhhLgVy5Pnk6creUH
Uk0MSQD92G6Pa+fN1GK2N055dHKG1vqLI0x3gjwAhCvPtNUCNjTdqG1yhAtZNsngihrvRjCf19du
I8Gy6cFY4M5B9FLnWk7Iz7FkQFqGz4QS1101RdFdCloNv1Zg2RGgxfs+D8uvfzEoGT6wJtmiDLI6
TEgOSHmfYEuCokZ5Fh0wyPn6cF+07fyBsnFLq0GLdkL91m3roPrPXHnQMe5yppBzrd6e2PVlnJhP
WPlormqjDYJ9nfVoIaLz/ojh0B4nlaO6r+FqtByvT4y5lFvOclvg2QJzqkC5baje//2og4OuBz0I
uGB9lnVNkScZgpaLGlt/HgLZPuW8KU5KWeVQrFoo61if7Qy6VTugX0PlWaD7HVZzObe4yMoaSrXl
kjDA9q0ktXlRA7j7rtnl9r9dSozUSy1/DprSdEtcU3v4hop+jzyjeiuRt+z8oo1oA5hMNiga06cH
2L38QZrc6dOkamg7F9g2ZzhJHGV8YVwoIX/zXQ300qngaSig6+pyKB2QZo1qveWWSR29IMKMuhA6
Ejsp7cZNQN1OCHrC1SaFFuf2zX1jSsUgNwQgt7XYo50cZ6cIG9r33zcO1wwAVIdxAIcuRwm6uYn9
mFFKtPrd2Oq+z3Wf7zw3tqZiyiby8RT1dTpey0ESq5fLNEN3O2ri+axN6MbVhv5uqJX4GHB1BOpF
vKFXC2Y7sxql6WC5mlPXR0ct7MNgh93OZ9naZ6BRsEyAdyD61su5aIqUoveOmlXTTPbNIAXKnS/h
9aehSPr+q4bIzz0D9QiEzRrih2RXqsECtdzawlLcDMzoLPEKcREJ1ne+0NasIDppOKcB+GAjLGeV
APu35jGwXBAL5Qlzk+ymhAp4CqRhN5kTN+TqcU0biWyOric4m3WhWFFiOFbAPFylNtDfk6AmFNKZ
IvV/LAlROimwPucOYkFo2hEzGvUbcgs/rl8/m9MFZcJG0cFPrpFL/hD5SUIvkOjV5WiCo5eUJTjU
1JUz7HxEkZpezJbsmNIFIRqm2HJljdFuk0yesChAJ+w+KAz1hJobNta+ojwaEaKpSG7hqdOG/Ytd
NcFf3EHcr4ZDj5Dr4TWzfhNFIBokEkcPfzE71Q/QItHfIFbuBN/L1oqjs0UNcRFYyF6qqwQdVSKU
H/vKdKXCQUw4j2CUN3QDfkHEV++NWUGnF5bluS7i4nOHgJob5V3zrMczhoXXv+1FsOGnEDSByoBe
onkn/v+bGc+Voo4IXZlua8vZvW5G6Z3Zy1+vD6Je7CCqa7ACqVPyfOe2WX3WoRwlrQfX7uombkEo
ACG2dBjqDPil3Heji2nn9MvX8F2+q2QJQb3SGsKnyZlRIbW0EELzoEPpObVDgbtz38pO7/VGk/8p
BtT9sa+3uFVrv+zv5U5YEw64kveIE6sYwzW07c69MhQoJRpKn6O+Jyc7YU4Ey7fbVqerIiqwrKMD
bnGd5gaTM5R21fcI/FTFY8Nr4ZjnNnT8cZjlGzjJ1Wc5VqXf15d1vaqvo1IkcsCfALRbwyRL7BYz
FYE/z6wRLImTNDiZSGUc8rppzteHEnF6NUGiEJcRVf3Xa2O5TWBc+IbNXQcWJHPcXseHY55RKx4D
VXoOS112k0C3v7eznezQFtZLS1WUnMkiBSXcciuK//9mgzqhFBpqPvfgA/TpD3XZX7NclqesDqqb
xLSDm3Fuxu/XZ7te2NcxqTyTIoqBrdX5xKIir9Wez6mntXpCjQWqWFjYR+B1005GIXb+24WlAqfL
FqBGgisBXpAD304PbUEp0HKz8nyuUTdVmBrOxZx/EI9CL9DZWU7x963Ho5TPVtVFW1WQft+Op0ZI
b/Z9V3ljLhSURpjsfRAjBNWhC3VWQlS3aKGbt2iymRilIcS2M+F1wBETFkUWlWhDSFhXODF4wPjQ
xNxkahu0mA0uOOQsxizaCWyX+4bbg8aETfYhOtirzMPuFF4aKqQWx44QUSlztf85mr2gHBR5dGsr
eM5m4Ei9924dhqXuLthQXNtrlo3u4/xi0pLxkj79lto2VndlBUsP5abrA22sI+UiCFeUyKiOrT+k
VtqDVCkT9i6k1LcZCqPYGEvTzfVRLk8C2h9YTdFL4EkGBWC5XeZggPCM4a5HrWf4Omi+dEvunZ/k
XEr23iSXM4JW5tBktcnjZNBtq7GUpHb8Kc6F7U1z0K0GyVNTTXfW7fLAgdlTKa+TXVNhXzft5GKS
I4oIyNMEXYz3XKsfaa55A7Jm+Lj49bu3O8OJbhafij2/3u5jXJdJzkvPk4oe/TuhdpYm4x4UeGNS
PFwNIpXGySJKXyxdjACLUXidmXw1M+Gjneg3TYucxSAhgnR9U2x8KD4y3HZVQMsgdC1Ha6MW4R1k
yL16lOcXrS0md3Dk98JqxQNLE2hXMkE2hC1+xZvAr/uS0SuVUsBVTvUHKKzjFw3Ft53vc7nBGYWK
gJAyIDmRVwWqdMqnOm11qAaz7LswoCjTK73ujZnW7ESkrWWjyQgAjZeQxrlaTiiWjSpJJLnw+hL5
Rhn8H336bnbf/3HY3QBYVB7E5joVkShkG+mYQtMYBuWolnML4UDaa7xtbThBZ6c7CxgTkNJyLg5K
fFZeYqc8JJX9n3BqlHM3OeY5cXCxrq3K30mwttbulZfGrUF9fo1FTTsFL1Z1zr0OzXfXxvHrmIXS
XxxWNgLYDvY0ZcTXNPbNlhu7clDRnc29AmzROW9ScPsm/k7Xv9DGlqMhBGECogB3obPachrmSbUS
aYUXDj2OxHqenWeWDcBp6+wMddEK4BDxcLQou4B+pJqwiqll2kaZFHNLUKFt8X+wASlrX+nV/qjD
9E+WYuPR5Z8KIZAZ1Ttt4Y1vJq4OELsMLgiZyz2CPStmzA53B95V0zFWekSGrHxvilurSSUMNjKP
Y4NbdzmKSlhsfL1glKIBENwKJaYmfcHtdC/sXaZOFP8xjOG9ZCnArlcjOXNlSpAhCg8Yeuj6VYcb
eaN1OIo38ZM2BypKbU5xA+wz+FilerNzFW8tJz19uh2QNKFor8IHlF6rrLqo8KzCwadAUjEk8DEp
vr45Nw42HQiuYLC4GIWs7ysSjUw2elhKYWs0z/EsAfKOZr3iJZNoGRZzcr8z4mWihkMQJWbokjDl
eEYtP2CiIFLZE4c9YW11z/uQ119Q6I+1EqO1idqZegBgUNU70XjzaGAtS87NtuHxtNqeBr5/ueSH
hLAREzLEYaTPQZ0nd3at6j/HAq2VDnGyZzRB6juVTPFLB8pn50dszB39FgEHIVmk/yi+xpuAE+nZ
oHSyk3lK66B8OOLVrcvUvBujhT8aq/0jiID3YgyICWD0xO2AIAjhexUTILy39VCSAdUgx26mJHQO
lhS079+uBjm+ICdxVLiPVlMjWttGhgygjMPay4x3y0misnC+vl3FPbN8zqDCSCNV7FXxHVfPp9Cy
cux6h8zzqzb6UMwlmo4omggdx/Dkl3Au4yqUDkXVBafrI2/EHfTqeFuwgXgXr7GibdapsVZXmZeV
anWQeSgdEm0q3FmVh5032wXWT3wxCs4Wpx++CcnQci35r4CHhjLzJNP8qZT5gyG1j22EwFxaP+Mt
iGRb5pBRIHU2VadEis+VFqAnV3y9PueNEERZmpyZQiTYhnX5G0uhIG+5tLyuq4mAWZ4d2iSZd3bO
xsrCAea1L15SwJ9XcTYx7LxUcAz1pMGsb/yBSJoP/Vc8qqadb7gR7FhQXh0C50wRfLWumHPirZUD
Yh5zBWVYq7NRrgR+G40uKo3vbYnzFQWRjs1KgkEes0rSNUxbura0cICvSxkpurz+V8et5n/N6P5f
VYKNkCIeURBXuHQdCuHLvYIC1hBp6K14hpOM38JRbc7T3NeHYowdXGp65U74O+5xQV9vn9VBFDk6
ej7oIZAYriJZODtxHsLb8ICkFsNB6tDgymDs3FipiTtaHAxnP5vUF/TolBOcBFrOUp26Q6PTqzVw
dgjKWfMMv7J2spCL3hvLzm1Gz1e8vEWrY7kgk5RyaYfkVyhk94dY8i1MT/IA6I/zYOtIYfpR5Kpy
8MEKs4c4H56yysao1Bh/vfvwgPmgTkiCSeK8xlzFNZ5aRgU/TTJb5a5rnMqd0BXfCYgbR1S8M01a
e+wBrtPlbCk1jp2RS7GnV0MDItqs73CS+nl9KhsnFEKj+NSgoYVYzHKQJk/tUp/M2PNB253GMJyx
mocj1TndzkgbJ5SWDhuZLiWHZw261kbgt3M8oZo7zskxiAhxjYX3BP7p9fx1DjAjuT61i9o82wW6
FDZYZAT8y7oD0eRDkvYRrDd7joI7A2WlArc8Kfo0tIHhlQ6mBRI6UacmtZ3DOE3hfT0V8XE2o2xn
5259SlRzBJ8Yd2iKZctVFsnSqKCG6SlyX5/nIpOOKCoNO5D9rW9JZd4G/UrjHazOchTbCnGLLeQY
5m0RuF2G9acDouY06bm8E5ouJ/RawKVy4LyWIFcBUJ5CfbD8DMX0bJBudX/80aCCf3v9A76K8ywj
EaOgmyYuZprb6wnlCOg7Hdq4Xpmj8HEcpjKqXnRyOfSE0dZpjjlqk+johyNilkNfNtWBK1X9IBD1
YGT9Yf5B+Tftjw3IcZWaEA2xU6iP9YvcJM1I8CjKH0ZhBb+SEEoxWP/Mb+9ns+lw/iFdNY8ZcPtf
Y6tF/wxZPd5ORTade1mtPyTxUGsHSdEaBLQwvci8wZowP9SitC9uJCLgF7lthsJrjAmHWGLZafIV
7VulAThBkQAd3NKs5O+RP6S/JVSzppPVDqN2tGtH/hFW0oR4edr5N7pkzNVZLQsktPvEAr2p6gG6
wHltRTsBZyOPZr15ehEKBBR3XWidZFy9WlWDIR6XM5KvjvlvFRvS0Vak+qXMQuVRybCSBaKo3lm5
jN49atLezkdnk158c8I8aBXY0dTrlpuYJ2iqYoLHlWPOgTuqPcrhpSEMoa2958rWJhYbi4YWA6pr
1YNuwPincVA9UCtTGMX4yYk3+Psfew51cvrmiBtAAlNXE3JKBOIrp0bHMvG1GyMb+qcUat3O2d+a
C/kktFqhyESTfrlsepCwpPMAiass/pF7+BQ+9mo72etlgEE45s0gq6mE6hSFKLyyP6KYNmdsJ/gE
m+GR3vkeyWlzKB6SdIyo7l7wD/Ng7gqr7lOvD2ScLkyEh7EKRuJ+nNqdWV1eTMwKtM5rTZcmxSps
YiKjTfgA8YHqMr/DKwPXtbDI5GOK0QiW3Pm4R3q5TOwYkTudgo54Uq3Tx9hHMq+OGdGoGu3Roup/
NKbBOtV2gekN4ixuH2vvr1UxKPVXwXsC7rJO65IkppbphKln9tFw1xdaRD82KrmEEZ++foY3NiME
EzY87zk6xOvCvD0O/ZznTuJNUTY8phlOKUllSe+vwtKFFj0o2qYULtfasVaTgQ9EetqbDHV4Upui
+bfNg2znFtr4WJwosgjeFlAn13CkJsvI/6GSeHGRBsewrJTbKpIVHD+Q+nwc+sg8IY5t70D2Nkc1
uMx5NAHsX+f+sCI7c6qmxAtgp7kVgolHpR1jpLET2S0CPf5izo6xE3u3vhtzpAGEsi9lzVU5E6Ve
VRSmEq8tlf4mclr/UFk4t71/d9CGomgKLIRLfRVFWEpdaYo28Ya5Ch7G0k+zQ2H0xU5EFMd2dZEo
b4cRk31TkJna0NRHxPc8A5uQW5M81zqMbfYTXZnEdaLG9NIYcc/jlIX2ndb6+s4h2PiCGjcpOjkk
fmB+RL3jzfhNrk5+WPmxN+d6+9Qj8nUc9aA6jn2nYoui17dSlgVfrq/txhOJLiK1UypCqImR0C9H
jZopi8uqQsvC6KPqzEXjPEVlbbmh32h/Btuuf/a1bN2TVvUHVY7Hm1CSUIaH5fgoZ4m/s6M2wjhN
QMAxpo2iOMd1+XMyYqc6SmWMiLMyHOFcpud8UuRTFWrhzjnd2LxoEgplEyFLTWBYDYW5r5qOPMrI
KjA/Rtj5jPvyXo60NSFMmKgdk5AKAOFyFD2Sa9mHeen5aKp7Gv4Ubo6Dw6NmDHudwM0JiYYt+S+P
l/XTzCpkX6kMhgor51tg2vmdHIV7hK+tXQowAkIxdyBYrdUH6sYQ0outxp6G5wSw8Wo8l/kUPOjh
JB3DwDRvgXzuvcy2ZkaVmIyLMjyd6FWyEvtZ0TksG+IC/nBAVXn4OPZF9fn6Wdi412kHcsm+Fkmd
9aMLaTNfVzMenJYRDR+SIKifc/xzjxh7OO2x9TVjJ+JsTcuByUo3Dd40aMLl3oinqmz7oKZwohS2
Z0h640qTvKdMuJWl85JE3IylA427rj6kkpz1etLHnpP2w50cDuPtkCnRg1Z2yXMgJKFJZNJbEOXR
96aZDRejkrnYCeIb54ClRWMNhSzKIGuhtSbGssaeA+KMPWNGIOEwW8kIV9R+v0en2FhWDptBw4ZJ
o0a/OnLd0A2jnWEZnRdy/t2JdHZn4+Sn67tlaxSyMZpnGpx3217dfbE6gOGeEsRiJOVblQHM1CqU
Cq4PsrVqQD0ELYmLgVLlaoegvhgkeRh5YxJIR8p6/TFXzOmQqVq7M5/Nocj3TEug8C/4NBn+1GZd
WqGnhNK/VTD6p2hQnyUp9v9iJ1DS5p3OoolKy3JO3H5lP1kI0xSWGRyLqZHP2hiF+H++mxdClwPq
zmvpjX74hR6LjuIKwgoqGjh6Rf2vBsKK27J9vv6RNhIHxKcot2Lh5wj46nJCcW30mQrkz6MPiGwE
7Ak/ctHINpsz33Q8D5NpTUcfAMyMuzwkDx7jkrHDIboIXrx9qHyIzo7gxK7fpgJC2gYN5wsRzeJD
1MfNEQtW/0CmaJ2yLPd3KvUX21+MB9helFYFB2sVkvHdqpG8ymOvtyzsHOWhO9h6G+zs/41R6Acw
FH0ySujOav/rJqq6PLgjT3GGn5XU9SdZqf2dxOuV4bfI/EhTqfnxLqDOCPpolXnJY00JOaoiT6KW
UNIDaMCEYFR/TsNG+2hHTvJkDjHa6zq2PVasYCaR1Wr2aKnIDAZNk2RHR+k7d26C5pBWqL7W2jCe
R8CEbmpIEtrwoXEMq27G/lerpmdpisydRO7i+Io54EBAi4b3Gn2p5SbMUJasVYyEPT3EOfNUVblO
lmybWAuPJLSn61teFUuyXDKoyhwoWuIWTeM1q0WPMAcNpAFlFlVF4yGYqvhs+5RI72RqJ/5dYwnQ
bVqPUAv8sfpVz1Pw5BRDgXLNVEgH21fsO0jb+a/Q1CSvmFRcOZrAKB6j3OqfwkQPzl3nR4/FPFig
Wjt8txAPPObarN+2bWx7eS/XN9mga7eVL30HVb3Hp7/ce0wRaQfolFCviPLLFY1w81RARiDmVKTG
05Q0uOTpZbRzjl5ZR+uVRBcbLIgFIQPO5HIYM9YCJY270PPVyDl0Mx7DpfoxrDCp9p0vTafe65b/
jBJfetAz3eVVfIthaH/w8/oY5tPzmPf/+JhvIek/yId6qN0q7bQDtoXHQht3Sh+XayIqUoKbQoIJ
8HB1UmB/O5JOs9HVc8xzD3mh45QL00La2V+X0YxxxAMAAAnsznXKEiRIZiBgYLuZP2ufIivOfxSU
/TFugS/1EZO6vdtva2KC1kFzEzQY/yy/QtJYI+Zyge36OGXfOjHvLm0M0/cmfODmBNpBcOtE93i1
pQwngpVIswOKQz3c6l0bnYTS3s7ibc4FrAgJuqgGrDnhpla0c5kxF3z0wsdArgZsS5No5/l0GXBI
stCgEc9GMu41MTG01aJPBpghbVVWJ7MKD71d/M4BqOxMZ2MviGwOgB4iZ5QrVwek1QIMFBvbdPMg
mO6HKuUJrlm8PXpj+FxN5t653x6Pu0bgD0GAr262SDfarCLLcjPYPd+GDqFNM0MEqkV48zwUirET
uTc+lyDiAUjl3gYevTpTM8YpCrpepmurrXrvh0Z8pmY0utcj9ubnIhUCJwp5Denw5QaHvO8gXyZm
pYEeCsGk3DTaNKIRZO4R6rcWkLuIwCmQbsCVlkNpk430oDZDcaH6ezfPlfZBGAwO84NRx+XONrxc
PSEfiAwQnXWC6BqZ1UZGUWh+pLm1OpmHsK75UIOk7aR4l6sn2nC0VCmGctm9XodvajNFbMwjw6iu
XTk/ZjNRjgZ1WreGcrJTx9uaDwAIneyYRyEo+eXitVWPz+ygqm7tSClAeaM7ZUHqvzsQMR/Ar/Sk
+Uxcb8tRJi2QhyDQVNrQcXyIkk75LDVK98979xwwIJgboNYohsIDXY7iIEEZFv6guiXm9C5aNBFO
iYaMCbHh7wy1sWzcnYJkC/4Ak6PVnpt1xJALe1TJu6vbpteN+y6z9oQANwfh4wDyx3qMvsZyPlhw
y0gUM4iZ5hPVfsu+iwZpr8t0WZITWQc7mtRDwCrWVdW8T9F4zTLFne28/qcO2xShFRlZyRdJJ7F/
VvyhaQ6JXCbw1Py8lA8l3OrgtpibGaGpGdnP82wa/V5gvJw+WdArPBBAp+AfLKcvB1k7RHArXEwH
k98poEv6//gnXd80l9GDsrlMJVvQX2n7r4oiTjZlTYpFMotMf822J2Tmg/ShD6vyaGRpvXOyN4eD
zklnWmiZr5W0oWbBdMkC2eXAzLd5qatuZKLNFPRZeBix696JwxeLyMqJBIDchvsTvP5yEXuMWrFz
1g1X703nAKQ/P8uzvqdmeDErRgEmyq3M0wy24SqKlPKMAF2H024zRb/0vrWOdTPpyAe0PyVMrnbe
nltzokjBU8DURNlldfjGMoqbqpYNdyxxLEWFvjwHjpbuRPqtOYE7I+kEOk2BQvyKNzEYJ08zKiVd
d53QDLzRoQug9/Nw25QWsFE93JPhvBCffyXe2kQvUCi8qdZdt6ijbdOhl+rGlU8nsZz71sc/pEnr
41zpwAF0vSxDStMq+u7NnKrGoaqD4QtmHEZ8QnquKI9ar6rd0Q6HVjmnhSJpXBwVpu7d0ALKTody
2mtyidC9eE/QOuDhApYdQgjN+dUp7WIyqVipdLcO0vFrDujiPOUSBvMlVDZ0k+yHEdjAzhP6Mma9
jorKMBUQQSZdXSjdaM+yFfA+CeYwfSqm3rl3EPu4t1O7vwkr7CMOiVkMJyMoJVyeKf+7FAKLJ72I
/R+9ZnY316PIxpaksAEeDeK0EHNeHbMAnYdejyHqO3moP02oCB3kdGree40ya+FRAMRVpKfriEi5
rMVepkUdo9WnB30oTapYlvr+4wXEgvsAl0FcAdd1/VrDHhs9e92dMOE4Gj0K2J3ODru+Ylv7BhUF
QIoK+SFaycvjhb1yYmmDrbkYOxT+MbPT8aQ4EKUOtTnVNzyJ9Fsqeu9u/YrSNwQzSDEWNKk1wXxM
rElJNfI3iUbiATAChN3WqXeWcGNytkoPmwhPNCTwLic35HonV52surpQ9nYUxjkjtqac/IH7/BAR
FA8gE9ov19dUhNnVWUT9gB0CKomMei38Z06pjt7mRMIgXMS7aUz/iYfROivlZFPS8rtzYfvyi29P
f64PLD7W5cCiWQL7Q6hyLudbKRa65cQesuKuObd91j0laNPfTp2p7Jy0y+oZBSC0AcQLhpiDesVy
rKTuorLrJsXNIxmedY3R9REFtoZZj6WUnHxKbj9DPTZOILbtM03qTvgexvpRn4v2jKRcfQd2Yz7F
U1m7EyH3Lg1CbF+sFqVfiYaZ0xXRfcUBOYSTmh27SCmbnaL0Rryg5wpAl5hB837NOHMQ55L5NIrr
GLV5I41JfPTpmeycsc1RUBBRGUHwSFZL1WS6TAGlVVzJrD/gSm09t36s7Gw68Zesvj23o4j8jMA1
sLr7i4Za5ih3ihtJMwE36n84ZaaiNtbf/g91Z7ZbN5Kl61cp5HUxm/MAdBVwSO5BsmRLljzIN4Ss
gQySwSEYHJ++v21nV5Xk6nT74gDnXGQmnLI2N8kYVqx/WgeO6X8+0v7tLVEOBgCCNAJe88Ib4RRj
NnTWXpOBEpvaCc6qjWyqP7/Kt4S41zdFd53NmGWQVv6rmyL7PVNE8Zp7s/EacuibSN2RKUZHkEZI
+NWoZPGxLexSJIuDjRutxGUe9vVEjzLOy9FEFRlaw3PvLFkXKxw/n5xg2O7nTBH4uYSVcHeoIZQg
ntz16kRBsRYHfPzYt2p33Dq8tiP/3pNdFKWus2Jpxr/Q3baONQnq78xpYlG6zRc5Z+FjBKj3ZHH8
JUQ7nD8s2hAujB3HvSO1oVpiBN7eJzcfUA+ggNFWbCLYg9hqh7DXajc3l4SUbf99WE1mmJBmAjKC
tLO9qcVc3eWqX/LEcaU9JZPZbiqxunBpTnqZWsd88dXb/ZXE0KAIh8baT1ld+rGfww+OzTZsvv7k
1fww3FCx0yjFDwupGcjwy+nvE7IyhXa97lc6TezyesRasQ0HOifezwRfPw62U5lxUiO74PY/7IQj
x6/ZKrt1L9pJJfnoRu+Kuagff/WOIAKzW9BBo3JAKv7yjqKw7jaYXOaec2aws5e6ixdDdKRdLT+z
pPpR3sGxmMYvEoSTdTJZIi+vZXqjqoat3/YFJ7s+4RC7ndGDaCgkpBTqbFHlZGB9WJRjWo+5/5Ek
le6r3c7yzSiabEzWeqbl61ZN+/DLT+HkWAWahG8TU+/VjFuWvitbdFiQT3s7iVB4pqChVmx3/c/Q
hB93KwqPU6oJhCHe7Wv7L1bzPFJese1VZs07rH/dvWGGMwTI6WcP/MdCgEuduhFsyyd29avT5Whq
Q5+CvvERzThEW33WXVubu0KQdXPjCicyMoXy1cGU688f549DlzYLNnggn5howD57+aI97dVF5i5M
kznazqs2e4682fxJmcOo4WNerpNcBnQdt2Z0JsinX16m2xqtFisa9lk7V9GxJz7X2EnX2qqdk63L
F9frIUObbe60sa8j/+MkwtLkOcw+VOJ+yLK0aJfaSidPlnaMi6/hxkI7vYgta7aK3RJ1nr2jklnc
XeEt/e0SbW2RzJlYSgjXmEwcyUGkAdfLaOn3eT0grvcwVd41dbY6x20uuipZBnrHMVsY9i4EIJR5
IjK6eG87KUl1Wbc6KBPp2fnnfp1CI+nCqQjTqOnCCzh1uXv08x5qbKDaKO6q2b41x7HP42mWBiVV
VubTbvKVrHZZLsW1DyVaAh/loU6+udSn2Wjmp5tWc5WcvGRPoK2V1aljrX4X25ktP4tVZzcID+rr
Kcz9xz4bjRsodiYJ2EZn3QS9ZX0anTE04kWF9Ug2VUvDoB9az4flbM+Xbm3Z0J+9JXrXjKrN4qgK
Si9Z1zZY9kPR1zgzB8bWXkhsjwCJtxZlziSMMQdCDDld9l0YibccJqW53yZLX9GIHxCwbIX5oZ/C
WiRV50wVHh6blPEmPJnFwsE35ND7XSGRpNlZmQJuWu/dWQlnN9f20B1locaPjlc49yC7GreRE4Vd
KH966xsGWdNhzqz5kIlueCOKzd52vRvNxUnl1joH3XZNk4Rm5adluMgwdr3cfY5U5nu4+XgrRDm3
yB0iz1br3TSzxMaVmM2PBMu4ak9VlRM2nQl1XbfG1BIQYJEFZW22psnjF5GOg7U0jkMPnBrjUGlk
7FvbelcNVc9DCw3maTEaK9Fg3cDhcoo65rAQYGNR5owPYea5X43R1zh9yECcb/z21yknXpqTeUgF
Om/VcEG7Z3P23TA5t9MU1SNVpVloZn0+R4lvL7ZPathYPDdO617Y3iyuAEKxpTDqUFzV1Nbvw7yv
KXKjoJlS3YdAEGZpdQ9qmwllGoN65taMIWsTFrsZn/TRmc7bovK+VnAcQOroZHJnMtrcXV7m63On
Ku/Gnic/wCfetoDUtL/O6RxwbElIgKWFSp5PwSLVhuN2hDQ0yCTTuXk1+Qaiex/+AXvHnAtCv5f2
TIbhAo2nFN2z3XrZF6yL+rsmRC4ZDxzxrge6905iR5yLUSdY6nLw3wVTftGLLrudu9545vQ3VEk/
jUOT4CIbPM2oIO7KcrStg4pqd93bkyPlm9p3edizKNUDUiuvIXWvCIu9PRaViFU4lW8b6MJlErhr
eN/1/fQkaBdd83AytA+MoSUxMXJ9aqNiDBIU80YTz0SB3mOkP96u62x2hxb3Z/5vEJGy7kjLaZMR
W+os3rqqvKUXKurEBKyz4gaXgK9DRONmtxK66aXjmjFAqtrLPvNrApLaOPtxlRNTnwivD3awGH0O
GZ4RvNfGigWeV1Zh7FiDvqqdDrcxYkIDRuVQnJzoRcQrGJqg6GIHbu2baLaz/izDW33aM6Oid37u
hkSeLStAv2u1Ko8H3wYhFTj5BTF9vvmW4m4j3XziO1ARWs6bsPXX944szWQuHVTGs7m65/0WWYxZ
qwjn88GeO2S6nOd0gktsLmNucCb5LvCHN4bni+vM10uTVk3tkQ4zme5NVmTy2i/6wecVthbBZL62
jh4IxhWh8MiYAlAfCkZ8ePrd4BKcYES6gc03iosNR9fb3rWtbe8HndefN2Tn9ckgJjyD1yHaokRM
VXFxyqJhbLizv+xbZtu03xbdNodpLLuGzlwTNseqUxMcGCEhsC7t8LkGkhiSAoj0EGa5y4LbNZjT
y2H2LsJRoS+v7d56a0LZ8pNZluOl1Q8YlElSHA/kcrKKNsQDinMCnnNNakoxWwfPn1gze2Qvt6oq
64fCNub84Ilwyfd6KhtxqHHi4mRHpe4chDdHVN1dwdJU5qL7wgUWerAF5Qla2si6Ic6jAl5XBpWA
ohJroOEaa5VgLm9/2iThpwc1ToF5JK3WLmKPt1jxYgSCoSWSixc7Yxa2MUJN/VmGwsR3oTRR+jSB
u30mb5vItk1q+zq0q/rMGWEvxGLu2yV2HOwEdmWQi+GYsRibqZ2PgYE9XBvc5NiZ+3HEnnWpmHTB
eRB0honhuVvXsV029VMtRoXrGJZHd8D36k2LGW0GccxS9GS7gJPFunXrVRZtxkS2TSNZw1XmLXFQ
lujAS8NteM0YbJ/VS+bFLeebw9gHZrLl+gIN1XA1zYbHXkQtV8Y26WXD3uu6iUeAfQUhZvkpcBOE
e7xyxZKXMdS1/G7wDDkmnppg84Ovlefm6HWPLf1CjqTe6JVx6ZpU2NTBRpfWZUMVnK1rb8V557ci
XdfAuBglXqV0iLziznG1f7mt/SwOLJTOknaGzX5WWKURB1FJ4uMo3Z71si+XK28shzvZZnWbOG0g
VtZSr0L5NVtdlm6QTqq4nWdvSpkwdbTL5aTvN7CUA/7Ya3g+F6I69oqtIy0DitT7yqv8bSeqObfO
isYovgTm5HZpN0/WmICyiWPrl+NOL6LdD6JDSOY6VW8lzdrJC55lyclStEObiM3Iu8TGeO/tVqOd
/equC93isdL+bac856mIfOS6/lDP5q7WIQb3DTc7xqXFdh2boWJ50K0/vKuU6p90z0Z3wBkR+pkz
ZCvHVZbd4Smfx5BdyaTJ3GTm+slyFvk0bZZNddCr1b2tJmN+0OqxqPdWKbdHUqXDu6XeGiq6jlb2
kmmoJjaciDA2psDvU96bB5ZLyuV1P4b6QY/19KnFoLuOewTIH8USTI+cTyjvOt/q5ni1B8o7F8vD
+uZUnlwX42oUh6ku8LOMiPKaYuQJiEuUp8c5wdFjKZJt2RAMmZGYbpWyg09d6OnPVSiG8S1+Bc0D
MubKT8LBClQsM0O9DZZBPHu6sT/bjttxNnSz7JmFja15sF0aSUTCyjzmc5r3o9tYHypTBjdTv5qw
eqSBvTw0hrpPF5Y5I2U21tEZVZS/7KrWWs78jeEEJfg0eio0D1inFMhfw1wH10SBVXW8FF2BFBTH
r2uzrZ08nQ3d3HVZ5T1ViAspossp+mB4duFgSeDJpyGLjHeNWpvLcraWnZisat01lpKnJAYx3kvZ
9g9rr9GXySzrttsZeR1DQizFTTtHFO1BXlkB6YuoHuMpwx2Re6hW1M1NW33ggVXT+YTNy8eiNUSN
OqM1urdbrywjnUy6rWnAet/FNOHYkMpKeMGhsyyasJhE5F5a59oWHFQGWb4zZ39tPwyCRSMZlONu
abWY8DZZCfQ1ruiqS5ooWHUsGapvG6XMa/T1PjEZ5szyRuXVrHFHW1fGVkHgaxyOZbTGVYSLYQyi
6OVHOyKjjuy6RYkYdLobd5UO84+k30aPLYAZFMBgKbZYQ+S7qXqfSB/tm8YXSZzKRiVdF+9nm100
FoLe2qLcbIvtAspPvLR528ZGxutkOjZ5c+5paykIvZictxK3X/sw+KN4XnQzcrK2qyyNykUG6NWW
09mjdCydEHnRjYnCINQ4nwnTEjhMhMVtGdSTy/q3GstH4ojX6RiFm153klMg2Y6m34OuE5jKNhPZ
hkc71h+7vZ9tojn2iBMubKX1mlZOSe97q6Nqnwm7HXDFc7znU2Q0pejchN5ZO7bLI6zRoDuXrpOr
eDCCjGaTncukQjPx2XFaZlKlAzaSVo3L8M4mgFgeczXWUaJmT1SptWzLx8bR430GnzJPqnEqhsSe
dXcvIqHyBLpl8NCUGxmuY9NsfhzWvL9EkMntxa6h1SdtgvTB+5Lhfd2OeAcijKWDJqWXX+Ah3xs7
U/tWuXOGriCljp3ZiRc47nla+6WZp8aWTzyeTZzMBvNqk4fJlsgv7GAqBSEr+JIc/KDGW2P2R1rI
edk681tMMJr5ahoC/4MR4IOTWLNm1TZNERwn7YxDbGYhfTiMcHHfQ+yyQn6ls5d4+dSbx36oHfuu
JvlkfGsMQxcmeC41l8Wa9+1ZVK3FW0md4Mdj1bhNzDlU3+EhpK+URZ56vGytVyaRQTGaMLPR3m2e
PWZJwzGjpWABFY/Dfi2p2su6usE+qnbicWoiEj6HcZhjH9foBkAlGuaD5nWHBxER25GEeTEVb+zG
idY3VEbEQgSdFZ7VfWdCrWswiE3qMlA3tVWNz03FipjO1dq/n4G7ruVYUfOXOcfDN2U21KwdSCTI
G+taXVwYnaGWOFxVNxF2KSssvsXCjFuKuVUxVkLuPbr2oUgr3+uuloXAlKNBGXCoKuDQXTuZ2Ze1
4kmnitKuSkLdm9fd2FM0OrPZlrtpnAx1ejTBeE1HvY1SXY16iMMt6p24bBwenHbsvKOeNNuRGmZh
INHjAdOHyedZbyrBwnNeTEq3VCB59ykwTC3OKlRId6GJZUK6bbnaUhk1pIvX84ppIxWUPuiRfi4u
yBlJoXoNlieJ8cL5MHkcXqeNALAYoRtOQmbXy4zlKpRTjE4/vxwQoF6FRedf20bIkm31uTR3a9hn
djz5VM80hssqoFEiiohrjVWXREUY0RHYZvMhnBRecXa36Me+BEQ7InfL9u2yRVnqN0PzMA6OMtO/
OsXUdmShzfvqdCBuK5visTcW00v+2vkc2XsJqwDAIaBk17NzG3R0nnIPh7gEW1yywvCGiIqYtnru
8t6c+obvHP2yGWdAdwgUPYRYTevxNSRmiWltnbVZ9mpyL7HS9NmNBzrGv9z3CgK4dFgd+wjyaSi+
bEiV62hMnWXOexM5KeRfVE+Nuf7MZf9HzIOsYjIVkc8BlTLgXl6FNXcocnzgCYMay0tZFvJKyag+
tzLP2fdt6PzEn+Hf4N0nsj9c2JN3Av5qr/qIm+idzfPyeT+7hPx5zGOpJnY3Z/lo4H0Sh03vJj0e
zrG3UbzL8rr0qaLVrwYgeuiGnJN0zzmhV7D7Xt640hM7em5rvIfK+Th3RDY1mBz88kvkKpjlQFPm
jq3XvgqVjaYmd2a9R6OJpFoFA+UB4TF/3iL9oQ2MWSagFTR880RgeM1bpS9WizafsBnP5umyrEmQ
oRvrHSin6+TPL/VDN5ZQa8ikYEPfHFNeX0ovusu3qZb7XgdDoopGXA2LmH8CJJxa5C+bsYhp4Elh
gkdHFn+Ely+HL+/KgffCy6nBdSZKPb98WLKJfptxh9gMavfP+OQ/PERsvczwJJRDMEQD9dV8q0ei
HrXp8aqaskosWRppABUuwaL/l1V5yAwYF5QiTAEKmldzwN4Gb8s8ve5dgmpiwVHlsOHO/ZNR8cOr
+nYVVB5oM8CyX8cz1aVs5tHt6dh3xrajft7izWp/2dLrdBX+OeWqgzC9pjDlMpgDSzcrwMPixx5d
rL3QxDtug/GH7fN/vLBpGv7+n/z5oe1WRTCvfvXHv7+bnpQe1dNfLu+74S/7sXm816Jt/vP0If/4
pZcf8fdL8UBAX/usX/+tF7/Elf74Jum9vn/xhx0RvXq9Hp/U+v4JQZD+doH8qT39zf/tD//y9O1T
btfu6W+/PSB91KdPy/nyv/3xo7PHv/124lL9x79+/B8/e3sv+bX4vlD34odfeLof9N9+88zfAd9Y
yciQAilBA/zbX+anP34C/ZBhgKQLRjgHud/+0rScav/2m+3/zmyG+8lKjGuBfcJFhnb89iPvdxZJ
bAwghZ7EYDBM/vuLXX2frN9fDs/hjz//pRnlVSsaPXAjL+dXwAYD042gW4xcT8jya6zKMzyHoh+r
Nb8Ix31ZyudWluK+ZE5eSILU47qsg4MzTdu+iTL56KKl3Ffl4h6QMm1f7ELle5NMKbo9s/sThtw3
g6J/Ljjfv9xJZIk/Cf/5gTzsdeR04lDUp/jJjGMiyjE6j9SoF7hn4xTni8juDbenZTPACUk2TrzA
DILTm5mVlyV9nC8nlPrqhDH6AiY/SUPOTbZuG/Fr3ex+tCSqdCN3jTtHiYEzu8KBlOwctzZjkKHg
o527YzIEk3FYAy3MhEhjRW/J940g1nkWpYKd7GbdvHY3ZOWcDD7Qe6yI6HRj8MZL3O2wHVdBMD0h
wNcuxFdX0W3y5/UZRyqqyga0hPNutPpfVnKyY2mYnPr+ZTj+m7f8St70/UEiNfAhtHEBaN8vV+5Q
b3VpFJ1K+2DcWdLe2bOdrHAO41k3MbjE5SQfrc6ijUGDc/jSyPAQFO97jkINLqT06zK1R+ch0A1w
mDxDkhOPmIZ2/G8xDElWiRQ+Qty74dFtjZ9UJy+XzD++vYOO08ZuHX3qq32H45tu83Lg21NNp7ke
3MSqxM+yal7ubt+vAj5MHxO6CYyZVzsNtuYEwapa0Uxu3J3h8Uqb7HqUF3Ugv2zBzI7Xc1T7yZs5
MZdeDHGGAh04DK9xRaTge1Xp5Y4ays7XKnWaHkskV5oXMzse6hNhLvcexoxPTGFI7RFx3teuZCGJ
VWkWDxgiyQtPrO1FTW1wNbq4ncaSsLULOMDlp7K3qg/FWjvpCRU8LD4eIWBc+c9cHr7VSq9vgLUt
op4if5PYopdDi2Vl89a8UmlRw9BWVFWJVxGRvW2ag0bpt3s1OrSIkXTtffQFe7E6zDmzo9VjhcuZ
NxR0yUDqdmR39rG2u+G4OfCs5OyFh7VW554/XMtak9RCAZpKBEeXVmvM70BQnIPfme/1tjYYUuVE
bXkAX3/+hl4i7AwLiEAnHti3EgS3jlf8U28yoHePc5+Wk6uOtlK4n5Aak9vuM8qoNAy2nzmpviz+
v18RY8pTPQ5/CzPVl0+0JuST1A2u2Cl1ixBRokibbbwwz1s5/EwJ8sok7vvVIFZTO564hOwpL6/W
VpWpBlf1KSTWpNZUWh1tiIQOlZGW0iFZb6WF116ZRx+zq1Qsz3/+fL8x0l8MIKQlLEvcLQc3jiCv
1ibiHNU6YgyS5n5E8Hkr3fN6lNlZHWxZkg0eCP5q97sRw6947PsoaZ2elYbWUTKMaqJdNAVn8NCi
tA30ng7s7TbRenQBARKj0qAOhdukPrLzGISPZg/sZT7Nd9Jo6IekzZV90JWAHSov3bCc0NtYxpVs
qj4u0Kfu5inK3w+lEd5OGEwf6qyrdkFJ62+LWEi9pVixDoWE8YGBaSanb6QW16J+dMo3i67bjwKl
7LnV0roQAe9vgU/2nSfxSyXY/1hOvSjB3nVPzY1WT0+aSu3/h8LrXwbTqax7UXf9HzV+vX9RpvGH
b0WX4Ue/w5OGzYy68xuVn0n2veoyAvN3uF3ULy6rbQB5hh/9UXZZ9u/4k5H/TFQrzGR0k/8ou/gR
UxKbOkov99RqiH6l7Pqmgv3noOdrccaGyniyNuXTWLRfzjojLGn1kDuRNrMlr3HErfyY/tBx9gBe
z6Q1yzN/FvIWQkZ+bq1IrQ+epOvGmaG6FUM34YUi6zRXJnyGuqYru/TWO4QL3ZhiOuSdw9AQMCDK
4L09h83NFA5hS+jVf4vN/28Mvf/dGeH/wer/m/Ps/1z+cwgQX8WLgfjtN74PRdv7HftabHmR85l0
NE4Z8N9HomX9zpsPkIDgFEZH6RQ+8cdANCz/d9iH6DSodhghsET/MRINO+Rnp6qB5RqxGzXdrwzF
lwcAWIeYNOGSwbkk5FD6g31FB8vcWm3i1/xJWdfDor8MFqWPX4X2/l8m57+pQhG3MKr/OepPDEd6
Zyz1UB6xY3dfHzZotVurykWPdkEBwLGr7meTS5e1XIxENxloswd/CRh+9N+aYGq7zl/mm0BmzX2n
neYtAAzY+FjIs1B61XFyyd0pMbmJ68J+igzfPXbd8km0kXNOr9q4EqOtU1oa9lVVZ+6ds+bhTRu2
bwvLiGJv8aLd4E1Pq4K8Mze58yAMy0rA8j8DKzOraG+e3HUlMBl087UHNAixQ8gmf3o3SH012b1+
gulVKYwpgq+hVww0w90hFgP4sLuU5/W0OkkGo6JNtkCCXABq7zKcvh/Rg0NjpR2RyEl1Dsiw6G9U
D2Mo7SiDix1sj2CAVqPzJ6DnbUmdJRdIXYcWgMXTQEFCOrmh9I00IqOydgHmrrV5g54I/Dg8tlK0
GSzH0XPr/tyMDHvTe3gLazCfB0BB82cMoziMEJSUky8+04t8p/DygjVojQ81oYAj70i6IqnNxrmH
LQqul5uje4ZLJIwTt9VIVNtBG3eE3fjXcAnaR/rV4r1FgEaYdJmY3HSyhkkn5bx6XzSxA9FZ3Ukv
iiNURm1MlFmEM23hBJ/Xtokgn+lyAyyYzeV8NJRPPLHys+OWTcOHocU5jaQ1X/jn7jb04D89vKzY
LdSGyUWkw5q8E1N8AnAq9bkxVKsZ5xjg9nEOlBudtx0NmZgdoapOlOnRAyCv8MaPuHCbNsrrKT+l
47X7rs+L82BksU2MtcSiqQIM++j57Upjsvf1LQEocxS7EWYvMaIq/zlcwnYlPnHiBJrruVoSKyzg
UGfY4kPp2k59RuhutgvP2iywiUGc8mkop6LFagM/gHiEOP00ZQN1hRK1/Rh2lbEdomCIPmkHjBiY
NipAK6hqjGSKQjgPbaGi8w1TlCJGG5qNsQOlZcBk7DRyW8duH0pp1e9cwlBVWg4h9EW6QtB3FKrv
09/W/eNW+SDvU5BV7c5ogt4HksH2MbUVx+o9Dqirzq8HPa+sCyxKazc8VSp0i9TUxXzn1gYxho00
lvPOrisSPiG99URJ+GA5xD5b/a4xcFo77zGBbY+B1vIeg4jq86oKVae1Yy16v1oTD0fiFtTvwgrq
LGYalYnvNtBwlqosyK8drwwfGBPCPSNMEDa5VU+UZ2bAgYYFY1mJADEKd6ftyq730NaV2FUjnLGY
4SPvqs00buwyqMKU9rb7brNcLB/F4NRh4pbLZhO4wZiJZxhz1xJDw+CEuhLjpWsFnr66jv5YtuP4
YWgaOzjTbaU9vEAIp8do3cA3YgGOPDb+3BZ4k5vDUwNTgPAdYO8dNpDjCrVm8vvYgFfQ7xxzsssr
c1rmx8AZ1JIUGA9oHDebrMIL2gA7sXrx2VyyMf/slJHzuFje+GDVun6vskI6aTu7GLUExiS2uDOD
DFLiJHN333sOcqAhDop6AzveYSYwXGXdDPA5dGPR7yxPiu3Yjrl6j996WMbdKVcY3LrLn3HkhW5X
SsPtzjfVd0s6ZuVU7ZSunWJnyqUd35nuujFf5KKDeGoyIJbQEWOxV4VQLT2FvjCTIsPY5DxqN687
63Fv33ZTgYs76JLX9qlVlvbnscZUK5mhYRzyxT11YPrmNJEghOYX6GmEBfVlXv3d1ph6iUHceuPW
dlT+oCu4g7EfhkUY+0s0gbpJDJCh/86fQ9Hb9ZHkrSmENQQwlwjbyGHHSDmEnwbAK5mg0/MvvLFl
HSj4sorJC6GgQVpoJ7lprfqyjjyZf2mX3NNPsFIa+dxPzbZ8bTObHN7K7nuPEA+4w+o9jRA3vIYh
a2xeYntNva5xMQHr7Na6M+ebCN6WeItq0JoYW0F24kyd+uc69sjqmLoEHVlA3QfJ1nAOo1rL+R3P
2TLgOxotDlKmP+HZ6PD52bEQRjW+yYvV5ZYWSr4piDMb0PC5JLhVHrXj+xW4pIbawnEt8NZg3/aO
MTdxuTaNSKASWxuHLJo9rEhm0A8fSLpaB5FscEfCjwHS+YHFmQS99x00OCcNV9vejs3qtTT7Bieo
d7PTTywlmmS42O0rKc5ztEv+0atxaLgydFn3XjzbLXsoG+34WVoFGTNmA9xzyMYSm4EcvTAzChoW
1NS2HBush5q5d99XA7Pj2KC+Cs6MWkYWVuVrZZWPzmz10SfUI5oYIxV50Jq7VvXlA/JVW992oz/Z
l6sMFnnpeZ0F5UW68ECZk21QXHQDL/SQTbCCP5iVvU0p6MZUHOzSayXfflDbrjIkzYQZftiugIZc
XLL+zvOT3kxZplOVS+96rkznYilYX99g2jlP6VAVjs0T8pfmfRWhgTovisx/6Cw3X1OQblhTYqib
INXbUIxX4+rYXz1rzsdntfZZcc+ZRY6XLgmf+QUcq8A+q8zmRPdozUhDVmIZNYOYRK/exxmoW8pp
1ylXrdguufnmnpvb+rh4En7c0gF0lkKe6M6UC1QpsBPV2kVkEUabdxzrDjZQiQjdTdsTddV2hhpO
Z0nFkUFU8dzltrT95o74KzjnmfS6ndhqgcM4yldqhuXZa816t2qWrZjROQDFmBszOcS3TS3NO4VY
CYZsb3dJN3msuUbn7qZp7s/APwikMFEXNVmPXg7LkbNparePTVXCbx3pJ6VA8UViE0Ufrx4BNXHu
esZlYy3hQdmIgGjbzinA0FvgPFjSQXB0Ome+sKxh3k9D8NitFYJcDQkxIA09qfKs2/eQ5zGLWR63
0dAHcvdswOcKOH1ux08Qn5qraKnmpAwK66hIMf/czEV2t1RSEeLYmgWGtmET8ZJrO1JxttlscvZK
kUkiGfKrIOj3fukd3Tq3dyCIEF4GIlQY0J3pYFmErIVGM+HjZrAZD1Hmf2WYDFc0BYzE0UGPcZs7
XioHdthiE5/OaoUNQOGM29Xa1lXKyted937vHSxPGw+5616ExaLTHlVYSiCe8S7zyRHu+r46L4NV
3Uw+fveJCEbDZBXDfzEciucRjWhKNUdPzWzcMs0j4b3VizIS260/VqrO4nmBBjcPs/m+y4wp5SAd
nIG+tpiHNvKmg/d7ia1Vf4k/lTqDT0DxI01Yliij9oUZzSynlE+6zbrzdWDEYAOinBjCiLiwtH2z
6CjfWW3RpQ76xyQzumbXD6qPq6XJPzN5abXmo74z0eomwljsy0V53TMuhNl1tiIN6Ghsgl05V0XU
fLC7xoyL0jCOtYYKt3ryOMOni6mMgQcaoeJQteMhEOb6sc6Wrd9DgaX9j5n1NPrLWQOHg/rdrPUM
6Y9JnWoj9O/HCNWis7CtB9HgXfpsnNDG5o/4J8m7dfLYP6rROa+XAAI4DchHiE9T4gy6Pbe3uj4j
KeQmIrwyKWa+eKqzQsWbnJtd6cgogGbsGnNCF+BDJIj1+S/2zmO5biTduu9y51DAmymAY2klGpkJ
gnLwQCIT/un/BVXdbpFSi1GDf3AjelKDqiLBgwOT+e291w5tkbXfjLZxsRQVrvxuKjM/tbYJjG1w
cJ346aRDFsdJxkMeV1YgtH6IEYhg9qKA9t/W2h/iplHarhtZnlLR8aEoHY89TuXEWlk6J6fHeoZZ
Bael2S/Dd1qDxvSvsfX/j13//7WB00aw+M97/fNTg8a5fHsu9m0/8/fgyXvDwglqANIrigUzcaa3
fw+egjc6YjY7d8OnDZJkMaPkv/f7nvEG6CA/uLUQ6hsi8F/bfcZVG42KQcFmzfgnO/0fZKl/b79B
25HXAkZMQI+RK4+iF+YKXOhCdZqGB8ldGxAP7ZKeitGw98r1ymNWJZ4fpiNZxJ3U5HDdpc6QX+ir
HhPkIddRHTUtz5eQRYdnhD2rTSKe/UQvg8YeLMG7HeTvR0dzK9rjvOlTZWQ53OWemzHEDJljKjV0
2C8FNnCdZQ35zaFdob2Ywrp1MXR9Ny46XN2zUanQIqkaDMqDQmkarJ0bWzRPxdqvXoS2N9z1Djeb
t2ikhnKlP0wEd/De5UF9MWkkEmJWwsueJCKRVIqRJgtzvcrOEySLL+a0npirEDkpzDk9i9mex4hn
7vDIHMeo4yztuoPKp3lPR4RRHaDl3gcN47b9oLp4aMrghInfuLX1vLQjZjvZYc0048mUBpa0evB5
lXXKfJpF0X9q/FEcWbB3IRiu+vjj2vvvbfg/hDL+dBvePzXrU/Ni5rb9yF93oa2/YSqGj8hltOMB
cP7X9NcM3ljcZtSs4fvBwbUxj/535qa/wbDP/YkajypvYzvhF/6tujP2eeOBf8dNYdMA5/JL/smt
+FzR5BYEZIPmAiACeZ8kxgvNY8xLk4U423Q2s2W9w8vS7vOumV/jjfI5nw3csB0gQuFlwWsCTPNl
g2oytSu74K3OyCMUWNDT9cguWj7a69q+Lzv/n/WCbZ8LPhonnO5Kppagb/l7fmLalKZkvdHihUWy
ISEpOhGuIA5fYYr97lN5G1sSoRaK2Q8z209HyZQV1NCsGHovmvnWUR1W08DMsxsQLJlg/KDX8U9X
129Gly+HpOyGty4HHBxgtKlC4Kp5/rls5eMK5xTaCoWxypGLMqtg9ZMX6fzXXY0O83tPxmsHe3ES
O31Z2YzwfXWGv8yHymythzK19DwmJ9+9MpT95Uqk0BAOwY8GxQ2uyCX/8yfLel1vBged38Ls/LYQ
FGKnkyNfOcpvPhLNLLzAMMFYwLC2//7TN4bNwu3NbGBeIJaCTbvVH2TprZFC8v9rafIfz97vPhBY
RawsWAkZOL88FLobYJKJUQolDicsjU7ETT0d/nxB/O4omx7EA8PiKfOSF1vVg8N2H9+nFLZxYNZU
RXgzi1fwpNb2Vf/7jc39xLeDF81kPA8HDvfd8/Nmal4Nxwlvb5lmvoilmulx4CSKrD/UzjgQ5Vv7
UV2x7+qeUkk97mU5NJ1xIO2esQFcaynvzZm7PWpoaWv2yUyYK8zHprqCnuiPodEngxGOrZ+mETZC
1zkwR5iHiCcSK/XE04HbyslIv5NLtJK4t9a2ipyxCJ7cyuuWcG2sHI+mUyvmIXrXnfJ8Xf24IeP1
ka0cc8Y/n/jtE788I2z3dL5gg+fnSzg1T4NUZZrNnncpfX/DPeph4LXVW4xV5Tt3JF9W9cBCFP7k
ISSoHfwjRtKPrwR2lgUdjPD7doE9/0p6NbLEmhwoGzq7J3PCl65bk/bKVfybG4ZFFM4Dbk54TC8f
celKqI2FYoniPSyROZrOhdXrRAS60v3y5zP6y9OURxpgCCQqnqmITts1+NO9Wbhsu53NbG6Xsvnq
zdswsnEsZuqutPK7BuC48woT7zd3DzDcDX2xmc/wWz4/pCYIlOU+hzSMgo/I+muf5/7yymvi5VFM
IHg21gaIkFaA+PbiKLnFGNgyGKpKoRkl3pCcFLr0pvE13sOvByLhyVtheyFh1UOPe3YGJWR0MgD4
NArDzc7G6jC/hKd29+fv6XdH+WvRgGzMpbd9jz99T+3cdLh7ujr0AwxjwyCK2CIk8sqF95ujQHYK
+GI4isUV+PwolPjapM4GPCcTSYy2ddMQY7F2++fPsp36n+9i7NCbm9ekvQHXyS8VDsWWaU5hImPR
X8XbHDZIrA3m8tWovwJ4CucmM3d/PiK66Mtjsm5D1udVtx0WJ+bzT9bMbkpHieoYCEuN3Y/eNDLM
kF2GnS+MvDn5Q+C+t8cRZgQ56JqJMO/6JsK52R3WWgybea9ixMw4ux+2nLnyY4KKIBMK2Q31Lret
yd+pqcCqJId6IbptTB6eZVMSampl+Z3RIVO4EbsXs8MWI+DetdZi3mKDuNtcvUmrs1Pa28REgEjD
fr/6BnsnU7vBcd3ga1w9uwcXbE13TjDbn1LFF7QfloxtTpUmiEdzYE1HaWJvCdte1lPUaDKRwME6
9W0hv4iiNZl0CSbTlpxZhGdVG+x9AqvOS5OKHjpXiDomVfah8jvSoUYgiiKysVC2FL0actgpP6tn
ZkRGu5CGnCAeBJJB/3kdNuBA1fAe+1TNhltG7eiDnanH2ekid82y/ZAnUr+iMcP7bItF6x4C4Nte
WPSTnVph0jZe20ZM3Quy1GnjDiuy5ULarXP01ntvZhllazOZOkK+a4PPM18MRxyypiMiAB5wul95
EdWRXWOeiNxxmZKNEND4ivGK72uE3BB04jYYZ++YKitrokA01heLi4AuTH90P/dZnU2PWlsnT147
rj3mSG5tdqv+8i6oXO0rAWT4jENdd/dEw23ts3D19d5mSZJHxM/9msysMd2lvjOmJ1FMLVhH8hsr
e+qg0x46v0GW8rXc+NC7KvukLUJvIxGYgpKKJsdIq7Dwp3ExTR4jH7Mk5dc1nhKhZkKHj9BgIWG7
RVZljE2ZdFrnEnR5sbcJpnyiMFoXn7yy7nEwjnaS7YuK7cEB4pOFF9yt7I3pMVraXlMpU81arQlj
zWIqTED73WiGga55n7TWUEPIkAotds5SrvOgtKx31ZbZjprC7fqv2MPM5ULViaWxme4YxHXs7ftI
C/S+2pddud5y3o3iPfYHQ//CuLHqHxABlToOHYD4yAScaDCCXrwP6YyWBKFUFCjZS26dyBdzYpuA
jt9TTS2hHRY1PXj7zSdjRbSCgSYpCCR734GJ1KTbFRbJL8qrZu16pADUC+G2WPnZD7q+uOwGuByR
naGmfEaWrwt0GDmsXUBKKluPDne8+NrpguEzy0XpxstAXhfd38jF2wVYSINgX2t5SGoUJibBLCDG
pVG5dMgPtoTi1g02FQVL3T0YGIax0qFxNxfBPPpgNoPVS3eOldt+KMeUNXALdb++Qvsx1VWW52Xd
7LAcTal9UFbNhAJ0SOBpM0MUSBFEtkYEzl3eOrjYONNleWaIhDKRst1TUdqv7adlTM1TXYBIveWR
kylgFgSqmbpnwunRY4vEkR+VZw19/00Sqxcl3CMHCcTDdBmkPsMf2eRr+UijIXgbgJr5zQi2F4Fe
FARqyeYaRQrrZF3LbprC0ZSZsRWF1ukcEq+unhJOq09Yj6TmTggzuA9S7H4hLbczfJCl7wA9jcgL
U42yFq6tVRGLmarRCCfblVtQzNZkZLNNQFnSLAPigiNZqQaZ9KCfGZo+RYjDjnnU+sCR8VBV7vB1
WuVSwSTtBnWBhQ96QcMqVT8sRDSTKztlnboTJfywSHR6Vsf5WndZCMVDt4+zq+n5Th9Vca3NLa9s
hyjktCvICotT7ivMVgStRE2eFEsEEDOgaV1v8NcXrFogtKqivutnx5/e6S5uUP7vpJsPLr3PKhxM
MCLRIsC8oAoI/S2+jDU542cH18allt4WblXfYNfa6KFAdO/4He4cTsOMtFLiRS8v2srn2WwsCkoE
cbbJB6jhZ8ZpVfrc7A3R+necKbMOEfnqD8zyvCQyWrf61neU1uGhMB12qmsS5BEPnSY/W8AZP2u+
tww4SxVrCJz/LoHgUROfgQ5gQuiLrLy3jKIf9gTHO/3UE6Buw8TRxittShqMkirHK1KmPgQTJm6I
HB5Plcfe63UBNEaa9/PcsIekP4/4rqR3B/t8jcN/ty6r+yR4dQrSwCZW+kwz209126P0rZbRnQLc
1V1oKnZCoadhfIs9yrUfNQIUG5A0wyacu/10wc3hoKHojbiyCy/HtD/oBChXE69oBL85xZMifAso
k8QuG1q9kz7ATXCcCKVRdpE+g575lrfcIw/8mU57kvXoVVxAWuF8WDMmgRd9rXvDRa76WkS14XXV
jj7CpiFFbGbJJ5sfw2anOk+cDIWqF0npwyYM3MF2ojHrUTuKTjfTu2G2nWyHsu7Ds5EmdSHol6V+
pYB/qDgfAQNGLV4OxQVamu3Zr5qWAaegg3DXmhTEHAImKjAqsjxZTwuRw/GyKVucpT4Pnnw3m+Qu
IUQFuGscynpsHSuAU06nWvJO3nsBYvrjoNtdsut6k39OXe0kYKkIh5eRVTZSvwyU15E+D5pZ+W+d
tBPyc5K1aBNUxAz9obFKpJaUtwNBbB7M+XFVxoJuVArTDDEyJmj7QZc9SLS3jm+VaEO0Kj+BSJoD
4UDshvwe5emS80idMlL1cFo2wont1lWo5dJR56ISvI283kRUyoY8TUIHUAkvVNZO1n2uWwN4n7nR
ucGJPhvHBoMUypM2rrinTGcwT8Wk+5xdrUSc7bJpOvitxTM079gN7hq35B3GJrllDbNl8s5OQGAG
0ySLsoX47kr1SDDBO2YGeA0sIyERzLJlSwTz3joMZQuJsZi99vvCY9aP/DxLHzxagbkmeVIkF77l
SXfPvV8WId52lBzedMFVOrpmGnUMiroIo2dixxC5iodMN9DXwSjgIOkrdPSdWIbt/Fad9ljXm3Pe
rxifh/QAayuunRQoYpVrzsGWfXeJ6QsKcpAto7VrgR8P0ehYy+OgRu1GdZ3vxuiWeJL40vTQ6daq
3fWum+i7MTETOpQShgYM213T+ZjQzDzez9k8awc9Yf0ZwTvCxzCmDiyliaXfe6tMnC+5o4vmshQD
T/lVb3wea5Y1L2dragYzov+JTnr8L0NYO3mjIkyAPmn1KnOmaBAqeChkhXupCrAxhCQT9Q8FJJgg
8niVsv6caR/aa83gMXFIWuvOpnNUnqBo4EBT0qi9uJIem3qvhkQRqpGoatgr5Jew1QbudKfNnHsC
+e1numWm4tClCcFqyRNVx2m1ErvxkSVgH1JD7r/1GuY6ezdFPr52moJ3oAFyYGcNeZlFDcSe8wqU
YsBC1Rr3bt8KZA5aLZ6gVjacn36me40XMUoqdhAJVG62GdZJKSFhsifA0sA0xvo6dNID7JVXZPCN
DM4TofFWfCCNgR7iViv+ohwtYYnI5jdlaLirA5ROz3gVsf0nt914vno7WFzksTkOiNt+AxYmhkCH
x2rkmkQcdZX9KKC/BcT3i+oCYpwkZaqEXlEYPc7sXtp8efvnrdSPKPWz3RsbQzycRFrJy1BR8GKP
qDssTo21r0OtZ9FzhnmdZ5FOehxmNKDD5LhoU5DsKEmArOEBA8pBEazL7Wr0M2v5UrblfiGBt8RZ
U63OAfKanYa2K/r2ttIdo3lnj2r0I7jozrr3U60wT+lYmB/7VmvG3TrzNHzLVjvF1YK9pg+t1nU/
gqjPvHusdhYSaON6sT+I9NE2i/mxWK0kuFmq3NAPRcl1cdCSBAMogyQ8TLWchvHjn8/Ry6EKYzsS
a8TzyKAQ8PvBNfxps465SCQpaFeC0wZdFC4OniQo4POAIdQf4I0N938+4MuB0Y8DEjgmZ6jjYd8U
j5+nAyPxe71c4BnM8Bq+rHQLxWw6WCe3a2+8MiP4zbFsZkaoJLbHAe2X03AX62Bl52TBpW7vqOby
9xXm9RNFIs0r2/ZfN+3A/slP0ippMG59WT4MKyFXGLJEmPjiQ5CXy9Xi5/KVc/frQdBecSOzctiU
n5fQ0qIL6s4dZxYm2VB8hxOZkbYX0+nP39DvjuKZSK/bPeN6L+c3tS/Z2rDJCTN6K48GhK3IwPNz
+PNRXgQ6GUSRoPG2kQpGVtOhwuD5hQBOswwcJUG68SWRSmSADIoLwzn0PiW3MvtBV92tEswSHtwZ
E/ddwVZu3bFlB11hLottXvJm6lzo2sbinTIjLb0o8eo5iP/8t/7ujPgGzbjGllOGBv/8T7UwN9hs
pjnvXv/OEhjfMIF5r6gpvz2I6dHZYqHtMRN8fhBjDEazp7AldBXbENa1AvzVIgTupT9/ml/uClzt
vNc4EFI9aaYX86WSnrdO9il6MyCVPV1yWJryDuIOmLzutdzgrwfbopxsETcJgij+i1swWze/sAPo
iAGS3K2Vhu938B+l2eqvfEm/jOp4ftE8sOVGqRVh4P38/Jm29HIkqQHoXzqEkGWnE2+z4ibPQJAk
2LPCfgj0f3rbbw9NSL1M2TcJ52V3dOrLwVQ+4kFeQzaz85rsis3V/OMb+698jnzObfCfXSz3+CrV
S/Wcn/hLPUfq5sWFNQy3iMVduUE4/rKweG8ICPJK46LzdfQCpIK/xXOL/0RM20BG4BLR6ar4l3Ru
6W82hdHZJFSikpZj/hPl/Ln+84NmDw1C1zHJUI9EYuX55Yjldp31pWb3aej1p6qYsvNq50GcJcN4
N2lVFS9ynW+9Rp8uWJ+rw0/n6favRc7Pefnn9912eGw7Os9WTCdUZby8MO3F6jtWdPD9OnYKbbMO
n3MIb3e9l/0zzZRDcYdvmp9DKoFQso4l6Oc3eq2BV1YTM3KrKap7ghEuuKYhiZmeBa98ql9OKrYg
PpW1vWKZkb+sJ7RkM0u5pcF1hxB8D+ldwxQ+1g4LX+IQK4e8d0efCqclzYJvalKL9crb8QU5fPu4
gEW45gz6M7jwXhIrVM70WMdKimFgLFq8fcyxIkzVgxN3/sw+0kuN8U55S/URRq+ph6NVikersvti
r3Xe+tVlxG3u2OKL+pUn+/NXyPanbYwGc0PSODDNN9/Wz99EvviVsbqo/423orVqxXjW6q5+Rezd
TGM/iSI/DuNwIB60Ojr8Lw+9DtAoTsKsDEuNQTAu9xlKmTWuLedBmvpHj/jPTQ2IF8hzU0/rQR8F
PkEiHfbXqU5k9jaXZvaW9RikMNC0VDj7aU7OYmDNeVeo1mMzxq/Oo6mtvD0rNnWNR7G3Qm/qNYki
v1Aws2QWdvWuEPaXP986z5fEHgB68o4kHw1kMuSll8Wg5MHqhfurDs0BM6NbsgfruNOYDtbTThEn
eUVj+tE+8e9tyo8Dwj7BhYKsyfj95Ro8xYQ9+e26Mfr0g+1UZYixJx6TAXmn/OQnkiSYcygY19Hs
9nHS3TN7l7jxmXm4DVt3TqLSxleuc56Dz75kzgJd0QYMenD8myHi+bXkOZrONI3IcCad/E7wENvV
yfJtVaV/MdujGVXQ3V5Zr7+8fjc/DtYObgpubm70F0+SdcxwFtkYwoPSb08ZZtJ9U6nxn1EaWHdu
98YPDwldZ9R1Pf9kQ+74qgDRHXaVaCI4AOTeXOW+cv5+91l4AaAds1Zn2fji+b/MdCgTPeEoY5We
MEi7yDle9Y8Eai4dgopbDToWj00d/+Gk/Gn71kGe02a2qdC+uycAhdMno5P21z/fEHzlLy8GjyQy
KWN6TXjM6y+z92hkqmUC+UUGA895muyJNLr5GohvrlExSRR6+p7mj0pn/mZrZkzEyiO1ZlADEnfA
sabrobda89rJt1TFQONRe23VTq+OysWlHc1r33annh5rn+mVpELXhCuK/wOpBOTeOHfVhYmjxLpM
zZSftYduEecsAbwSklMz1miEajIclVU0JQk5LDWEixoSVF06IgwTc6mBz2fFEQBEEBy6Jh9azCQB
g5wFf0oZy7SYP/eOURax7KcGRnMtwad2SkzpjRhT6zgvcq7eg6FZvKhvqQO+rLJ6WN8NVrfCbW+z
1DyMg+zXHTBj+SWYQSXvpaQWkJGDW9RHD8dPGZc0G49xs+iTzRQPSHXct0hMsRzVAhZLOH5Ka/oq
3+tCG+t40JO039eJcG6aTpZg86TvD+dkFUxbysZpjbivIM9e2UJ1WTyZxCbpnrGZ2tqJkd377oqH
tQeSTfkNXRJ+SKYsmRj1mX53MPuB6EfS4vMPdatDbUZQc4zdZNB5EakR2B7qsS73KbM560StPOcH
dQNfasnoO9RVqn9q4S6UQLrtARGpdLRuT1oOESMV2xl0KpAYu8V10rc9GRAg2ryurxczRxtNOaXY
bEUP/W5sF7i0K0rexxk94pucrFHtvLQog13LX/8gR8lFUNn2O6NfDO2GXyazqEwMt95JcmXzhggU
CFBlsr4vzXzRr+a2yPqdwTw22AcLYsRiU8h+MhUP4bPpLz0ASWmV1S2D7U7ujdIED+OgLZCvNAbt
g8FMe9mBbCWLKCp89r411p+hFI5VyHI0z68WnG4bRtGdi2sDIuxHfR4rPwY/rfKjpOLBjDH5dV9H
i0n55v0bj7lRVkucdi5ep0lVivrIrCk48U4zR1xLi7FLbM3IotHHVBWNEO+Zolm17FkxOpYVNfls
fWZC7Gs78iQBAKCNo7vPPPzIF8Io0eM9hNLzpA3l527hrQWrNjVA87u2Yu7idX0Zpa3W8txrKFGP
8tZLnxavC+h36Cpb7mrsip/9uZwV7oMWsKmsWdjEqV7313WHbnIibtzIc5FQE3HrkFziTgEVakbk
GhP8CJ1k8KoXlQE6cgy8ZD8umUtSpxEmDBUHgiZoRxID1w6gs/nQIGR6t8OozI+u1glxm6glTR6M
Xjn5GeE5OaW1Cex7EIRkoZaPYJJVSV9AlE+ZK8JUafPHYkIzjcpxHts4mT1j3KtANZ+WIJ/eWqjQ
ZkrBhOf3O3/qEJwU02LEaMXAeScgJUJsb5dypftE2BKs+NpXB5PqgDbOUxSUUOqjZx39ZkBqDxYf
6S1VZXO5Ot7MEohnZhCR9oM3TGrRcpnHBxCMcPb4F51Q6NUmWbEmWuGTXleqygB82i3Gonmq7fXW
9Dcztm929le9sBLjQGFJnqGez9l7o2pbnYxyKb4iSnlXuCzzdmcJnffwMAfFzmgCpaF2++LCNToX
a4GXXCXkaAEatw2FB7KslBXPVdcd80qO3LZQPkmbIF1Ahpb2SfMl4SVXr+yrEmPlFHZMUSZ4xqJM
47wqxjVC4A3OZla18gq3MquhIrOkdTJ1kdzZ3sonHsl4fwUDaVxr9up1ZAPbZcKPUSnIJnYAGKKs
ArRJyxFTdzsm/eqeHFfYadQ4U+CCyl+I+tQYX54kJoYLvTbqnOx26RnROGbVozFDI98JnlYHML4G
Lfcw6bt9HvgK0HlR11FqJW7Ye6txs855nu6E5ih0mpX3WpiCz46zwTbO3Ju1dekGmnaBH8NcORGB
eFvVnVnuRSPx8Kf1NFXE4M1qggxkpDlAoqJ3Q0kM6jv3gvqwUMn21IoWFis5O8sJvXqzfIxz39Nv
kok2Jb+ddGM4zSkU0ozoXsP9lwY6tQv15hwSnvMpsEvDjDKymAp01dgXIZAhnDxaWmu3y6i1ZaQD
FoMEzzG/2M2kkn1nt8ROtRUKGqGdGq7GVIjJ3PWWlX4oeDk1Zzs1M4qSNXDXoWxd7SZNaqgz9bC0
dwxCUJ8LI8+4cKohvy/72X8IZpF8rwcw7kRcO1O/ZCM108dQLtCrsCqn3xVNMPQQEr59XFjBBVDn
Fe6CbG4W6AOUyHg0AaQYHZNEyqsBhuqlxk1NBUPpiVtXuHC8qmQ0H6ok633SX7X/ce078dbRquah
LZVtoFLQHRExQxIdSkmDi9BJ3AVCDkQK1BBRVPPRQKksD8u0SO2wnZBrCyvOdM6oLhnjjHEMIovT
TV/qkfBfSJalK3l7asjjPNUHWmtolLaIclI04PZMoWvkM59jBjxGTGPQtaPFqp/X1MDli9NH80oQ
5eZ2WwUIcqE3gr+6tlejyWM3ICBGZC+X9kzMetEMilhp47y1UruZ7zTDLqgsNVyv984t/46etsVI
kSQLIPHcZWblpksVz1tj7IlwrcNQoDWthKfsoqzvQ0b2Mp47NNl6p8rcdf92i/93rgQ+kF3df54r
XT1VT1POHOkHU/EHOHH7gb/GSpbzBsYI4zxyCGyoUe3/d6xkgd3x8Dhvbn74ekxX/jVX0shrUGuF
fdO3N8M/Dst/DZY0w3vDoBWBgFwOmFzsAP9ksrRNcJ6tx4HysOCn/c2yLbJS/o+/4+eNfp0URUFF
EIa82aexKSHMsF4qHEz7pEzax4yh0hTyGSaCwlv/TwXJnKikus2DwWXnaNYXypTMSvrcpx1Ik+fO
wM/RpMK4xAxIBshNpyhdFSF9GgT6M2v79iQECVI3KCKC0BfSnS4c+m++0WbzETBI1K0JgLOGXWIh
ohZHXcw9z6RmFo92ry/8JbS48YY7Q+6+EIMR9dN0Y8nZYcjddCct4JWUIoKHxMSD/bSMFz+mLK6h
fdfM4P2AFpeumPo0rCWLQTSYosFwwH+1mzVyqGKaKBQqeDWuAf0vIzr6UsrkvuueFm7kcs6JGKOx
7VPk/AvRGcCBaU2y2uueqq39qtf3eNYPqWh4qK1HkXTHvujjQC7HdrMIsmkJduNEdxnu1puGekOZ
qDXOMNQMuXtla+VDou2UwkVXV8GNUeXvMwpjO2uOJiKnLUiy1BWfeKBttH6XZ7BlftOVyj7qqdvE
Ojmx4wL/NK4F25mBmipWGOTc5iSg3sTfoa3Xx6UuLcTYrHzHHueCN8EXqVv1RQlmY6cNClW4Y+SH
z+SL1cO+6J2vEKzPma69FfU9C9vYqfdjOVwFfRvXFNjxpp2GA8WZ6TvfkNddqc6if9+U52QJSlAc
ZUrDD1UhGEJOU2984IpqosUfL8ygf9eYzaWYsOVZo2keqsG9XZvlm6QMJLZUc8K7OFJ9M39Op+VY
9iW9B0l5noZsjeRaf4U58QXf/c3qci1JVj+13mFdyDUqcJfpO/MZYm92c8IGssdttoRKpzyqtYfi
OPOc1Dyn2Mlipsxg1EFD8OIubgDdN3RbjdW5UuulSfHLoZmmfD9ZyTvpVntaGcGEWpt4T8GILtS1
olg9hDrzhXDBl6a142FZTlY5kFfm5ZAEFa4dwyBb3fMGATlwy8vhm8qdt4Zcv5sTLBMvhfLZGvk3
IsX7wMRkvy5B5AgSdni8Hny7fygLdZ0KfXNB7YMabDX5ciM2za6K/dnaeUnGHqA7Zy4lSkO+7rw1
dZ9GW37G4/thDCz45HNh3Mgpj6nfvA9aC0M1Ejwpb9YaZlQk/dcUG5dJpoAQyB1bq+YW2zJuUKtp
i1AfjGORml82FMA505CVGtaNITXZZKS16tyVzpNJ8pC9KteOge3lFKzsOfLbNb1wEK89peKG7fhi
HJMyCGVgfHUX52wm6UEM54EGImMOMc+m8QAUipu/YkmA5FPXp0YeLE+LapKOrUz2yyw/GRbXzOQb
rOS5F/DWxbOlXzbVe0vdtbMXy5qGIJvxW87fzi0fld3ThOeQ5i9PvB99l9aUiiFnS/CA/wkeGesF
6p0scpitJz5N/UTLQiibVgM4QioeSa1kK4rzuIW0SujRypZ3vr5oy3mUzAY4TUvufHEAJwb53ma2
i9m/0XLfPgXJrGefdEoKpjryF69s3upYGZobzxB197HFIGngs7aTHN5rZwAgVF4tvGOyoE9GDD2S
8mKtFuAZisoIM6bLFQc0YAfiX26fWp8ZAvs3OnYTGRuaNr7tWaKSfHdscZqLtqGpfq1HJ+rZCaSh
32OsO2Sdbb2vymo2GUnqQh5UZ7lfUpr18khSImHt4PWMPJ3pk2Bm6soUFqEmC9vdVQ1Tu8hNrQJo
wLho9a4fSPdRLUSYjMIW6P2iE+Biw6a3oI7YVtXeUjzj7QD++IcMd+HHmsl7slTc8L4T6UYG5sOl
deoqkVA5uMudpS8/4JaontRqXCMJ3AAr1K5a1Vj3bWKlkaAo0MRFsdxZhsB2ZXv9x1b6TTwnySOJ
uYJd3fA1sG1x7MVc3xj9yK2DSEnoPiJTcGxMyVw7C2jrotVRRf1cXvQOzX+Ye4M8jWpXRFiyIzaU
x7Eodil9wrre3k4WYwamP6XF964ZkSZwJ/GkXY7peqbuo4+SdN94Wn01kkyPS9Hf59hesckkH5WV
74JEeJfTyL8Y1LfVro6eD8p0crNjTR/GRNV5B3c0nou8lxGm6KGgGcOy6arQph6P0pCcwYfGiZwO
1jA6nzwfL7k5U8EzOy7MAu6ik5uS7gW2JAEZR3Z+JnYA6ahLKPPgljS77B2L7StfpFQTVncJjo5Q
oFPcp0tWX87LjP1M1yjvm7emv/oEfwVAPkGZ3J4TEgLYtscpgZIiD0M7iFBQVpRU1Xe/LIzQwql3
zEZajIygrI4Wi9NIed5OVg7uWUYrYubeW6dq54P3uQX/ujfG+rsctEs77Q8MUXGE6tf+Vha1qH1K
eXStxG1Pb7BlMaqxBlBDxWFIb5rKpSnSDx7BAF0Ksb5zK8yjrC/GmIkZLx13jHpRHiiEPXq6/K4v
/a1n1dVNw4FjpLWDMqTPZEe7HB2qiWRfAEPGXBhuWK/7wJ6fkukmKUs6sgotOEwoQlleR8F6CWeJ
aPQYM2yA5EPq+Wvr9I+Aa/NIgJY59TNlm1oN2T+bMSZmTYPnrXvovfm8ZuN6nWj10dVleuliVHdy
8xbbJm6/gLILba5vgb2Vh9Eu7tfsqfl/7J1HkuRImqWvUtJ7pABQ0C0MMG7O+UbF3SMcnHNcZ1az
mFPUxeZDZHVXZHR3ptS+NllSkpFhbuYw1Z+8972BqLS43w7LeEDuhYhc7T1ZVUegJq/5AqQZVaVS
4u6QtCYHrUMtWRrzikfjZ4nvWmQ5TU8sC+fypOZ7OnroGZXlnpQ0+rIFUgjU5xnAKjSEnl4xtyNi
rirnTefW+aapeQD6uU93KIufKr3ezuDboQftQzt/xYRxqcpoXyMhDFeEi1J8T+AvQCEKIObjsuJV
4zJ9huC2t0y+ixJ2bbYKyFSE/Y45FQdhTjtRl/u5nbaQYD46OJEGRH95jmKeLTBl5Ldx1HMYuw/t
RCbJhEe/ekTwH0jV2nXjcy3avTqjzO0rlVvw2oVkv8u78kA8217XAa2hvhM5myXbelbr9yGHVJJG
XP1n4LPqdzbuJ4ZOG6NFigl7JJPuro+VR4YHkoxHW98VqZM/VaP7rI1qds93ErU3Gj3Cr4ZLaaq7
MLO+YH2Rn0NJU7s45HDoelyV06aImruY1hJuihmhIqqeldppkMZqgTOPxQ7gkKSGxonacBQi1KDi
kyQEXeWJ4C2/WWGgp6c2vs1jM0hWRkcbLxF6+SW8Gavy2XTiqz5RU9/sDDDWhe2FLD2IZO1PA+MG
Zm/vk1GdmI9euSmqE2IiUXomzT61mevSRGOHg7mL6jdr2m1OCNvLiGWSm/atytySIaMWBu44BL29
C1su8kG9MjqU3DYOpL1EZ/uYjHLvxvuqmF6W3LrNtHYCC2S8uvUHiDi/16M9k1kGuNKmA49HH1wD
J0M7eCquDY/wmXabWNL2kbJuYvJ/jITnh6BQq7SuXM3Yhe6CgNhUaemrvHksi2JNZLSM5bNySpeh
iD0PZzENiY+wFBFdp4++pivppS3GzK8r46FpuGK0yrwp83l6XfR2+Ypj/s5+9FRNRJeEZyhocBR0
4+Myo5tP3KO91AfSJ5Ff682mYXQ41wxx5vAsWCgOlbVtCiLa6y4AOYgXJLeV2wVNP8iwaHjKouUh
16mwlPlUd2MLXrvpN0zrNjLWngm0OjW23It8ODSgYTJHyRAGuWdnis4JMpPIRalfOM99Pn0ivr+K
ilu3Nxkbx+vl8lJPGoo3J5B9HzBWSshlbawHxITKfrFQVrZGdlDCZo+g80QM9EVPQqxVxCptGkar
cV8Eg6neI4q9Br28nSR5PXgYGevqRAGqdbOvHJTqLf3dhhAnbzTtm8pRdpFh+EDyPgeCbfd0D0xQ
u2qDLWxPPM+mMsqRNQ4fXgs9ELhGOu+BXj8KtaeZyx3DU7v0AXvyJcpTgEfyIMb+kULw2JdoXmTL
Wqeu52PM3EzVnmssahsUovp10RqfZkx2F+cX5pQPlxTPoM/kbpnjoDNvuVYeTP4jNhBjQHJuhz7V
MDzFZHTGBhToRf+cCmVjxf3VUmlkdzbaF6m638NJ3fZh8tS7/bmPYNEUWvyCmfFizGuwnYu2kypU
7rtspuJ4A+odN/QEBuVtiUKhGdSgy3RtgxUyDbKseK7L3n0iNqc7CwM4PKCuDfT4LfiFa4DrRAeu
LmJ0xp0fivHZqsRbkRmaD0vkKuuU93qJg6bIHyNCVDcJAE0t1r71HT4zUdvHdriudcxsdrPmGjIE
VGp/rAD+I8e4r41ii+54BCBHdVrZDCNrZzuu0zMRj19oqnmLUi85IpbUYxhVe6rLieX2Q1BP+rsq
Aarls/gmI0JVS2w/m2bK9wrTqW1jpr6Q3ZZsOqIPHJoPYQ/5SZtaqkTjnYAszhHXocM353tnER9h
Uz7Q3mtGrmzsYWK2sO36fptncCzb1N4aZXg3kqWG2/YOHmcwwE8wR7T9vfhWtM3eGad7S1YvFYV7
pmWUSvRIyJFr50R87RZKH7uyc9HmtxBY6zsJEigehn1jdGuJ41XRR79ku3h8ZoZoXxowdh6T4uQt
TZ0mMDSJMFeJ6rvQwtnQ5De97UafYRQTYarHWfQ9hE51SYyElFu1LLQDT5SCqhyA23NNQQK9cBSH
aJBuMMeO/tBqenXD/lA9pynPXi1JDwIL1T/nCDo2a4gTeG9r9mHeRb5clkudU+IalY0vkxXMlno+
oqPmAY71UPMte2x3hDa03BXqdnTVD2lEM4A8leDKNGdHUJv1RAJdnO2aQb4pelQ8ov5RaOhC/SNj
Rv/cImXdRU0+bN0QqkxB3p2HCbY9GGlf3tDCard42ca9JPt5z4iZQW6Z12IbRY54xCmIkl3BXZJ6
SjjrdyTFJEREqyVtDtpK8wHzSYS/B+/KohSrPT3UOeYzrD0emYkzl4aVlmeulrTe2cmS+eM65mjT
rr+QtKhdF5Ycj3nhxPkWk9v8DYwQQRTswQ6cQOUhbKP5MJShclwIbLCaztiUbRMyMIj17ay6PYmv
9vScukvONFmfXtoKuQjWXYj5PT/mnYW980tST/kxawZcHYPcqzBurieZz99S06XpJWonAMOaAVYv
Qgd1fkIXVPLOyjN0fRIGy2rZdVE44WUJnZ3C8/Ae9q21cwkG++AgPw4pyN56GdQ9QoRu8rmppu+G
6VQv3cA6gD2WJR5Gq5s3E3yyMxYCtfJKacj94JTxXiWn1wdRyXcIK2trIvHZYHul/63zB4f7ENlE
nMgtZErzkpNRtlFDhZhRBswMkewBNOM6X6w4SixxzxAGCGS6mFeW3tkfE0jMB9yCfF7gXZKdyyZ4
W+mqfBjGqDyVSSXOOVHAfq6pp1SJ2VYuWHIDoRj8NaTEdbe2UalvoRn1r5Gtq5ypXbfcIo+kIXHG
PPsI44JiY4Ln6OtUt3u77tCXJ8TE18ZEE4s5wvxWgJycUYaKMdpI2aWH2oybU0Mm+JHdQnJOKI9e
unScD0kvSDJm49J4tnSxapXkbB8Fr+otYPOMLWsjk3K9rMUz/VPpVQqXjFRtIAxF0OEYQmB2C805
YXfv3k19+a7LZlc38jiigt9Fmj4gM9JIhO4wyOSHTkJo9ea2ZwJQ2qXjbLLcnE8VxqLOg+tJqzSJ
KPnhltk5MVYbGvnhwcJS7DeOUGPPpq8Htt/ZJr1HIbdux5oFxGeFAAdFh59YtrwrxyLaqXwqszkP
fsV3YEeQeIhQKe1pdsJRkTuF19k2GLP9vI3gQTn2+O505fMwuNqNok4GdUBBzOCIHgvtBNnDnQ+I
MbnVlsW+KIZ9Vxr5NneK23lqhx3ciq7fl6iiwh1yf/sy2V2d+03W9vesT9/SQlu/qYh2D3mcEDAi
dLzRnlI18Qknl5kF3UpZy5yl2QGM+jBlN+PPZvh6Cc3Cnbw5y60zFbIWFDPINi8XOqaOGMbuEate
DemqkzurATy4EVVRfcuIm2o9uMAhv9EJpC35BrcgbjsGWPRSFCN4EqIKf4O39NnC6Sd7kNn6VEsf
G4OxWYD5PCptTSKLzd97lGGTBLFiZ2c84sMeyNahcwlnryE2X0a9cgKhDfoDYadr6bE4w2E08OH6
wpbzsWNQwfWaVu1lkka77UlsOOuV1IHZDZq7xeZDVWpqrADhU3YHhjJBnNMGFjjvMLWSMGwP/YdG
EqPfjnTDJORUIMLKgNzfrRKBN63Hc9nr450OBkv1eqFOn3aGsxRdllBomFMTV0zoRJuESxzpeVp/
B9gQbRdURRk/Rbg6oMzoMuXRhPO0ZVyi69FQbyrgh0fyXG/AzlQUP3nY3Gau0N9CejDXwyKN7ESZ
DL5tSXgSGic2HpDhWifdF8HLI5GwDBbBHGsDwaiFQqhHjYZAlDT0jDsQHlrJ6JUaQa62uO/03dLI
EeK1siavMGnL7OwIR2xtbeI3QdLWfsyaVytPbtBrPAxS++IYgXZLKK2DCqbBotzYaN5n/DuGMfq1
2r4wAuOPzPKlk1oWoMiBGZgkPEul46ultSHLmjasfzazcOEplfm5tl/10rhnkqTtZFMbnpuJm3Gy
Z08dS9gwoAfTUtnHo/nU1lnkAw3tbpkz3cREJMbMVhP1QSyafS7N9GPi/NNgHePnM4363BdKfaso
DNNbACoBdj1MoB3FCa6cnaMonmYzr4vmERi51N/kDPeYy4CI82WwH+PGChw252mvPszM573Jca6n
lsqBDNnPzNCvVKOssPEXvc82cGOYybytMPh/mjwrFaeyL/rsWk3RqURYFh2Ix6M93pMS3hHIVlR3
Q08IuW5MZzyTz8UiPlEbvHfJYyvxTuI7jJdB7DL7uczYQBDUycyJbPNNmFazr5nvi2vxIcb246i6
l3liI68wAGjmYcMUccGeqzFMSVqvghRZMhszw/JmYMo3tNV+qqqAt7o1OREk25e8U7f0zU8TOo8d
QsxhQ1D30R1JLo0J3WXgatzZdYFYoGgexr6/lm4feTTQ53ERu1ilX4A2qwbxnH2P2gGIZWffDWqd
7FPqtDPzhj1onviC3dzYOo7YCqWQN4hoE09zm+/CoiBdyrK4YUB8h3Rn9qyBXlmO5j365eNcMdyu
Y9sNOlWjSx737HSMl74c6Aqqp8yKtvRFaKWc/PsYJ+MuI8/d52ZKVMzJhfIodKc4YOay8p2wlFcm
B6cVgOdpzvjk6D3L/GnaY6K+refyW9X30ITlSIlW5l8t0i/mK19ToT07dQ92QbS4vAwSVuLQjHeN
E6VbJiqPY8zUXA3r21Ct0iPj5+WixLLe5mMIazbDgovwsPfrVpzLeXqzoG66ocYnxzQMQ3n5wDQe
V2GuHtnCY/ubDGPTAgy+QChLDiv2uTTw6iJTMctL2a/BL6nlY1HdqUKqvqrVfHJyUw5s8PmcTWY5
08tMNLZfDC48pUW/KO2aq6044+3UQ3HtVLrYyJ2381IaAZ0BSbR9RxIsvA7u3OVc1dmtrGInmEL9
wdZr5GGAr9+IJxr3KkpT1uthCEnbnZNrK4EvMaA7J9+WYFviWJ2mNQ+LkrYEiw3pKxf5BIkl+lgU
Gb8aS+hcyVbui57HJVQs2pM1t3hBFBZW9ZGuCBeqDGLpYDDq4S2KVPCdcNoZcUaqbAXgYrwUZ0mY
DVyIAAnk+1QzsGPsoTCSYjHmivmCaA+Vxfhd51yus/QlYg9Tsh5CjJHuF6Y4nGiSuOBSDaKoNy+6
xfe0mrSgNdJvehJtCzbyGmWeZ49yi0TvsW4665Bp1cbQGFRrqQgQYfBLwhWn0MdJ8RiT9ub1xA8y
j+6+krZ+WVI3Ort24mNv13DqcalQYXgiXJKdjmCjM5JjgVG91Uym2hzRER1urC3Dm1krDYbXdvRk
4Twuo/gc7PhEKPBRS+w9ycY7l9QGOyVhoWz30UjqaSrrc6yE9dWoanIDg5Vljs5R7apy8VlpzF5U
hCWaHZdDLeFNMrsqK/gSC9o3J6Nq7c295p4LA8e0UWXpMZWoFb0KVzjy8YdZ5s+KgKdcubzd5RpK
fsnRvlYI0YvLgKnvM1Ie8oZSf1Tv4yR+nBpFbKoiOhg1/u9JnmShXczG2iUssTy2fqfYGI9cjC0z
YC1BtLY2lqao/AQxyWKz3UhSwcRRdU8ZcAr0YeZzu3Q8OeMISWwytSPrkAdClTcDTt1NrdSvku22
TyYAsiXeyba0KigBuZXgoqVuE09l8tqOX3XLskPh0Y+0Ndx+ic3vXWi9NRDbG9sgfUJoLLAKBr6G
cB9LU+RHs+ILq4dXiNofyjh+L9UGZR9rBYSYQd/OmzG8Qte7wkUt0GJZZGwTxC8+Zm3yzxT0273i
IcEyKBtCLSh5WbPVboc1Iyvnc0gIKZa4lBhRIZxTT11o5HtcpQr1MqOGtFRpILASoGEJTG07WvWm
TZY9gdKJ11bIwSJVdj5t/1U+5ZqfmRqbrng6ToCsdlFuOI82WQJcc1oEa9durzHQfPZsO4ZW2a0r
zkEhJdzSZYQHXSv8tlrezKS8TZIzrt8gTyqVjAiDBiYrH2o+hfOSahzgmvWgpfx8ENiDaFEb6CId
67SnkufOHNQvS/1Mhmb86Ngfbk075cVvVIsIQtgQ7hWW0NsGqSCREtcA/CJWIvkTgkFBQMVCxT3c
K9Qa+0WFqOr27w3PV4IVe3wSDGSTGv7O3Fm34Ar2C1x//tiOmSpLDYILJ5erfeIcV7U71UI+7PJl
XZrksV7QZ8aj+LLIhSTugXSLukQiHIUvOlijMXPYLOohmSAsG6dJO9bhcicpQQw1Yu/MiiTMv0JI
sUy0Y3R+y7gze8pWrprrmkPeroodATh+3ete6U6I2RJ5Csf8JOqc9nOxeh/KzT4pxAE+Ueulapt9
cqGEm8E1qm2htLsyZrrelmXjuzrULLoTioO8uOarBQysXO7ohVDHsZST5WL4HcJBv4SrT3b7+MAE
mHFXX+1lxDJY+0bhv88jwOQVvT2Bmd/CdrxYWfNsuJKvnnDBPtywEdrAkglSbfXyow0M5/pcUBTm
z9nYH36kzqPQp3/v4yeiObZimRECdpq8c9LqcxTZHfQoD4OvCjq9Y/gYn9wKwYAWvqALlptKq77y
EjnCrIS7jisEB2m8rspmhv5mOHv6EF/ySPvoU6u86D1QXq01TmrY94RtoGUYosAtxvnNUvPmOQYd
uBsVhn82QyGfmnHfzcorQrCgAGmzNczRRwcybpoEBIudHo38W5bIKyBDG3eOuB2nB2j0vqOO96VW
Bo3efTHrZJ9J4sgG8fTj6CTxG9LMm5lmdSS/Ta2GIB0U2iGnPjldd9Kr/qZYXkN12VROjnZA87TM
vmVstxORsetlHKzKGCLcNlI0uwkWB53pzOlMmrLIxgOJddFOzK2fD/FVR/RDPgz8H6e7aqHQl7Cj
kCtcsx6AxYSOrBSfCgZ0L2y6C6ykM/p0z60Vxmm3g95SZyLpKML+WhS1P4inHE5FyOLPNe7Rwx27
WYXzv5YCxig33Nl0gKoP0SndO8qLUufslbXh1Noj6p95p4mJSqk9J6Xccsv6ztC3Bwy8G2XYq05O
EcmzFzu7bo4+53b2QA0wXQNRwceHSQiil/3QMstPS5ntesPcAg7asEO809v6OZrrTZeGQQSRASQR
yQ62Fn2JkFM2FOVmstIDPT4SY2I0FiRNYRceGmu+tFrMN0tHjJqGz6oyHFON0Up+S7k5bhO2xFOS
KV6evJvNCuNXHrq8BZOD6lOy2l3oGwS9RaOxNtBPhBkdKmvp/EUB8l/l6H/5MVfgGfwLNdqYA7ko
kATFBIKhXXaabI85ODFJJInM8nczM54HewZobyLYY7ZvFaehqfeFy+Vl1tGt0hZSYf8zT4Gtzszp
k2r+rktaJzkbXxMAr2zhgzKrO9VN7xfz6BbouTP9Pi6Gq5GlCQd7Q0dVtcHkxl2QpCmyiHLHqjGi
O1foox2e7Jn7MSjq9Epk9fLYUp6urAoGroxTjNA4mnMRODCHiGpePlsKp7hJ791suXfacR/3Dnvy
3L0ki1Ofa7VPrpAkLdflMJ0mfaHUkX/hHNFWl8s/rU0/hGpYpdY5qXB1LD2/uIgqdyDfpODRkCR9
XM+ptGpkm336rbCb7LmeRgapcTHb52nAZOEhzOj0YMxY9f5uof1faau/xEei5luVdy4sRzJMIeSq
q6TuJ6cMPPCWhKqV16Sb7bsLeR9MHjPBzMuIULyrc0X5xtjeecj6sr13OkHEvDO2na9AC/j+Q2z4
b93lf+grGfZ/113e//3/lH97KPO//9+/vRff/nbT/P3/FZ9xxcf3TyXmj7/idyWm/ZthkUiNuVQl
jm7NjP9PJabFv1mxqq6rEfBu4Jz7LyWm9tuaOacROI35Cm/2+q/+E45NoqLG48h/BqzBtgyovf8S
qV5bHZX/fL7x9xKyiAcUej4xqAbu4T8+VQwJprmoQbDExsYdu+qgFogmN6Mh9moWN5dU6pDfR8LC
MCRhij3YOWYuRD0RGpRIGTI/T+38UYWXfGOSIIUqMpyXt5nMBIIwnPLBsMJO/yub6C92LqEaGGg1
8Bv8L971Vfr683chNUriau3XwaxSzqdB024isEcJx3Sb3IaCIjNyhuLWwIkQbfJGhteZY9Vf4C/E
RWTCOIpWn54UEjyuswl5M4YPRzsRVULoEmlP4+uQV8UDv2ioGzl6OJr62DoTnk1p7MSZ8tlIc/yu
xkN1NxYT+PpeDB80CvFFCaVNDhNTDPaARXKmHtxmIGRi+sZmXVwvabt4DsrUL7ogotvAzbHTVcyV
3qP8Fbzgjx5InOM66Qi2ZuIUd03H+pUG3YHhyez1c7KZNajuVdQjUYQKYwQ6Ej7KLaA6/z4ZunkV
WIPV/rOT4aEMyz+eAvzxf9j8f1tPAMi4a9SXpqomX8J/JFWov2nsX/mur19oSOo/3Nj/cPpDB1hx
HfxrFGQ86aup8R/ngPWbpmGhxZzP068KU7P+JT22xRn38ymA1tsw+fsB+K6me86XP36fKh5x006+
bNYPpCCNmXK2k8KYsUGUVkuoutss75VdzkxTCIw6Ry2ly4ZpUkRskZZ/2ZE+wTXPLHkT5pN8SnSh
vkVwyx5hf0Wko+g9NCnVrMnpi0JVLyg1h+69VPRaeMqo0IKqOmEQtJ7QA73UHPrrivgssOVu1Nmb
yLFXjZFhlDfY0Jt+Dw1KrQKwpuJVG1tj/izk3GjPWp/IaNe0gxvtQlBJ08Vy0njVguaqP7Iorx8L
dgRuiEFFsx6Foqf4/jTF2RpzSgz0kJU0j4PdWTUa8bLS0LaO1ex6NtTh/mDN2lBhY3ZL6lur0JK7
1qgagxMPqpvsQRyd1TDML2HF2Hub2GVn+CBDHcxUUdt8KATg1VvHYpdLlk6ZXgOaFLuR5I34ZmDO
SFjhLDVqKLebRL5sx7gZ5uuGbp2FgGD1sOlY+Ln+0kerlBXRqzzPcVXIjVHb/UOmmYBuXL1wXDgC
s4pTTi/zof1Wylyhf2Ee+Wi2k3nFXDruzW0LYpTFmyAj5NYWQsP6BBSVcngsviATh6cBBUG7RiiN
Qd1VcNdrIx2JbBwIt/OcPPxmSHB4nmWbbRq4AyEd7DUzzUGlVfboYoukuXcIUzR3ZugOrKDhNgpE
uSlLPgTxNAquNBcYkklSnzsISkQMDeyomAuncOzMWYZf2HBCEBBpx1MAgXLtIzF1T56VYPXxMA3U
31rMR9FuBEZMBdolMWsENrQ97XXL1KKtW5hoWB9XfyawBQrwecGlGY5wUKtavrQZnryNnqElAMB1
it2pqHZ8Iw3CMWWf3uPu5421qZEClhPZUvJ44oJ2sZc/607Zlqc0GxCuD2abTcxNRvvREv3IHnO2
SZyS8CrmDYl6+TerthjkUKbOrKNZ51Ub3SEPL+gwF10tcR1/X/BbUvIXcXmrx3kMc65dyo+MqCLy
6CI3DQD8IR/8YTwO5jorXiZT7z6SMDUW5D25/Z22NG4P8+ImH7jyo5s5LfCgxfaYKJsa/WLm6ZGi
6B4KopmZ3NCzTgFAEOMviKzwQAZbvFoeiiQ5jXEM1E4zm0XBelQARi7MNehqSsbZT0Q3HnBwDNss
bFCW5czXCZlR2H17Fbnzm0p0dHMdkn54tZ2VvQmCU1+Vriu7zUQoByixEIF4Ngui1Qy6SD8BPKx7
M5ZRiRxQH+Dugau1IADqruIvkECJhmVndC8SQ6pQjqvuo1kAzwZs4eg4F5eNqzsNiEd4Dzaws1Ft
9M3sYgBe178M6DC3KY8dGgllMw6x/J5RtSEqFEnYnJdFNTI0OALnNYTG/JZIs+hiZHBDfVQEyfcp
MtLHiGaFHRrPfeOhqM/vwrl1QedVzAWWRB+yzdCo2XtPBuQbT8ykBuRJOSWRlTUbMkFm2tFuc0On
TwutR91NQEAvpTNZLGcKS/dyVFQnY5AmS4JV7auFg3UmQ5RoVZSwFUG0LZPRoMqKpt3biw1HCt/d
0HOgNngF3AgxuhimaJeZGX2pVRKd9O8bPv79hocV8Wc3/HX+/scwqvWP/37Dm4SgCwtMjgH5CvyO
Q5v4+w1vUgX84z7Xrd+EY+GwAsQPVwcawX/d54RQW6ZqgCPRLKSDbOj/lfvcWpvSn4t6qGe0BzzY
hFmomiF+bRU7O6YfZ6jH1cbF61qmSLdKGKssZKZZuyHOVOkOwwAo+KJgpWDw0U8O4mY82YXPKl6g
tZlE9VURYZl6Kjrzq0QvB+nVeW/zT64zGLa95hJgUAGtdNoOg8vKXFN96TJiO5kpOiNmNK55D0lw
eFLRNfLFrMqELTrUdMM33ArDE/5G9ZavZfRSLIvZe+SNriNi1YGlNiwhazZWmHq6p1Q1s1OylJGO
7KOZXnMKEdJzp0YYEHRWaVtc143GqAdMbtABu+23epmYZB5DTt3lNXFDG3Rfy3JsRINrlZ2Wxr1V
LRxAiP3jdItFMRYPbpkOp6lLI9szVp/BaZoSx16xqlx2UMfY1uDXXfYMXLHwGmRVK0eb0FLICGMk
7gdY1uVmdWIzErSbv0DXaDw+f/zVwhchxwhOEWUhaUO/zCMyttaMPSwDVRNA9f3QKyB6JZrncW/J
zLpNMoio0lRynxgY+0ptQTdsrAzvJRHQtrPnLy7+Av/yC25GQNVgLoJu4UejAVfnj8Uja/4QkrsL
NKBPxRV1xuSX9ejsE6IUj0h0ne1P37qb35/jn8lQ/8Pr4VKkViVaCmiIWJuenwYho1QHNB01rze1
y7bvmvhVOmXnI7puPzU9aXZ//nrrz//ztwlZjqqtox8Kd15ubQN+fj36MhLasU36GZhTP1XCERDn
yGgtltlfvDUOkP/+UhwjumG4Bl3b2vf+9Nba0m3Xet/xCcN2SHSeys94rFBG/Pk7+m8vw/EDB5B/
6lgrXHX9hH96mXjsymQhFcIPWWYHYbRGOIaL/RevQvP8x7ez+kixdgI4Y7DAuzF+eTvpOBljvMDS
h1hKUR5Yk6lMvhaOAuOS6OL6sdfBkL7iAtCUXWHr8VdYJHoVyKQGob3K183VmWyssUlqlE6I6MYs
0iBnjYZ8TYwQlX6oU7STvWtV7EZmPR+ll4z46PagD5TvbmLV+cUNgbvu+2khdmJUujlAo8QDhE+K
CozEO5NKjRs11zZLRy+/YXC25K+RZtQM5SN3AWzipFPIcUcRxNZFKCK7H4XCGdENTUqFkOmVu4vb
Vhq3aDoGpg5MBlVM2nkkcn8hoqA5WbIXTLNNBcsSMNuBA5iwTrYBGqvOPDLndYs5mcgnLDvbK4U5
4+bBklVutMIa8ittyQH5d1afIHro0bLKU19ODJJlngNWCVUMGFt2r1QHiBMQuZzzgV1SYNbDkl2h
FqisRyuXwwDftkvMD5RwRRbUelvVu8hp2+KE4lS+MFRWWt9dyrh/mehoP5dEzW6xhcTgdNtaizt8
kqmSPOVulDS3Yq774UF1sbfvnTgt4wsI34qkgKzIkaCSim3FtZ+YOltKTA5zv+9gv9Qs5KYkfQrj
2Ujuah0nfUiZHMVXC6IY/URYRz9/mBmAD9/tnNq9HnpLzn4N3TPa8orAIdKJxb+/xIb5MadZdhkR
jI5eNFRspkloaqtvMsxSVBCg5p1+b4KPESgNtdYiFyJvFOWRMArXfiRyGHUMfk4n22JtcI0AK2Te
PZInjPBnYAc5PWVJHBZBGzrTtEOAiLdJcwgkv2aKXYQKBqs6ky8GhA3rSJvddJ5Fi1m88buIQoJM
utHWQr+2zUF/p+GyScutwEHUnyEDGowHIVuudEPrFo+sZsXA8lXEmu7bAxcojF2kQI4yIpRIY6xq
qPGkQ7e89oZYKRQ3OzZube/aaBTWDik8MW3ozhEjdfxynV079A4MHUURdtDxc+M1KmC2bOtm6fV9
5abl66zzTNJapmPo9R0FsI+6qWO23IYSiUPaY+Wh8K+6jT02sjs6QI/DIKvMxQ0MVYmBbUhnfnRo
2s5qYWQIMoRJanrGW0UT47Sa5Zmj0RyWxK4MP2qm1vUVWYAq6RVNj/xcF1O6g8ZA/EPsVvNEpkI0
015WgqxyYcCp2aqONsz7SK/MU9LFeoE1pnbfVvpLtY2axg59RdcTYokR4lgHiwiCNbart2DlaCY7
pM7GoYjA0Skuejq44fXQ9Y35EEVgMfal6NFga6laXLUMzCrOo4pFa5PL8MEYeL8MCRUuF4d7Jk8R
fJA7u1xmo6kyxW8XVxDVUizY32x+8szmdXqoO5i2luJqUhLMSPnU0MvsJ+4NTiDkJZTsYT8ALkdM
IvRaz9FpFVkWbjMi1lsswkuVG0jJC0lWxJ9fAT+IVz/dagyYDchbJvA7rhqGU78UEhwhbBcJeccs
nvRUgI6VSuOqaUSdBn1lu9UTVB7yOwmsruKdqoT6W8fXBM1FWQ8dgjBT1cBQTaqz0TprZrbIYGR4
/POf8per19AtgyKWCoM8SIN11y/T6aKQKOMblOtk/hrXLh4y3+olZIBFU/7i6v1lv2L/eC3BwPTH
RU8R/stlRTVZcTDYka82Q8HGE5xd7Iyjb+il+fT/2TuTHjmOZFv/l7sPIOZhcTc5RWVVcSZFUpsA
Rapjnuf49e/zki5exfAykHzb21CrAREtS/cwd7fh2Dmj4YQfC63w+GfAKjxbks/54HgM7QXF9fai
F/GN+CEKlJskEVTjaD4tFo0eea1BgB5COjNa5gNPjf+Xzn04IDlOwvpsVx4IwNs2FxEB3kAYoECz
SSgHC8SSwS8C7AKJABhJNImQe824XZMBUqx7rRAkAgjXCamYf3cWkVTHpGhA+Wg85X2nn33G0d3O
kaeduGO9Fl21IS0ltxAx6Qup+qvopsyJe5I0HMFINPKHqtbVay/V1s/ba5mX1i1doyJLAwbeOiqn
OvbmMRQNhB5SN2C9TK8xQOIwd2EUiXJxAFG4ve0jWynp/2qG/W/f7b/QSn61/6cfzY9/O2pvf6R/
//d/XbNfeQYvwY/XJfaX/8+/JXZdoTMmyCdROeMsiz7XPwm4Y4iWmUyOohuWrCmCDPTfhByaFDok
JOTINZuE+IKO/H8abRTfSdE1/lDnTBlcCvdk5KJ+/uqyhb4dwhVagaStCveYyPxfB9xGZeue0To0
7NOmgVdE8cGmqpPTJ089UJP0ArxLHt72Sh+mD2UgM7pkNyCQd075opttvfwOtBwcUeSXiT8XvyOw
5AiipFa/dIwRqlCFMSDwllnlGCIWuKf/M1ItLBkiaiC21xx+kIF6wElOyuDTq6+3n8PB/W5oBkcI
YmGTnbEXN8Gg+k5dDrV+Ucv8pySr8s8EMZXvUtYo59aJhp2Fr/Yfcxbfk1SHtwT6m/n+e6pN5TEe
dDSyLfVtHFn6U6Ay8Hbo5UB7y5BD5xzjWJr+sjLgjabu2R9ur3dxJ72s10IzAKpherrWkiu+hnjM
LPVeJwJOoPJL2uSj7td7lPSbVkTeCK8vGIElvb6lZS1jvciMq8xUf0WhiAnipIl26EcXj7JYC4Il
smprMAkpEMfONzPHeX2/Z2Arh0zmsZdBE7ZyYh6HgWmMe7fNVHSa5w61DpVLfeEmtROB+4UD9dIj
3vJkVLX5FKJv/vm2lfWC2KuXa9y0bfEQzheU9Qowj0rqLr0VNWczl63HRqL+T/k/+X7b1OoLCdpl
LhUaKsi2sLK5qdL3aW0YtXSJR6gR5TxOj/AL7WXeqwUxdIFiCMUK0dzH5+dWtAkiASTHvEtNywO4
WFDSfwaGDaCNoUHl171rMhROsIbKt2XosLjOrdFos53OVLwLM4rMfiA+xiiu1jfNl/vtGNzGKraI
VZZ1H0SCcrMFaXcpnCD9YMvk0JYey1///6ws9q6yjNKHihTkqFS215yJwssL6vW2leUX4h1AOoJ2
K5cRHO7awkoZQJ7UxVl/gWxlFAzI3ZEBmOwPP6j2wskNU4RbOpGdTRtZXmIAogyaqAhK2EvtpdRO
fQk2zkpu5W+UhsgTb69LKMHPXjoWhsqEIbMshdqPKJG/fulSBCbA7TXDhWmRUKPJmEfeIbAM7ynW
ujb7QzeFLqT4m/4YpYGnPuk1+frbllGe9KgFLYyb4Nd6qC08GTYXKAGKrzTj2u5oRkXW/hECNC0/
1TZw9YMFXwMDYEpM9RcMZTGdNSspPuRICNrQUzpFc20YVf2uqFndu3rDmPmxrdoKsocUwPRTWBSO
d01lBiunwHBat7B6Jb32JnNlveBlAiA3qnH2hyp31bOpVBlDSI0mDU+3d239iYi4NUO8heC6Xij9
X28amFBm5FO5h+gP3oUSEPRJLwWxWZQ0Ox9oEbbaKLuQRxEdAw4xGUrU5t9nlGz6R6reIxypSJA0
sHSvg4YGiVbpvQyjwZMEiPzj3esjAuO1QOiWjG75LtFcLoc8qEe4yMmbQp+pGMG+oDxYbYFwzv3G
qDwKbASpDOCq+Qprv84Ctni4jCmSeIPXD2I4E3k6FLVOd5tSUciGK4+bVjy4C1Mx7Ry/9JlOkUAc
REUafzd75oR66Er/vG1KXAivI0i+G2gwjPBmkJ8tHw5IlDutK4AaSWhCwYOQOBDGWdNDmKXqcy5L
w1entaGEVsdIut42veGdZGxgxPjwNJWWQWPUFQk8QQyzVbDbM4zP/G5ytOtyhLTaSSHnuNccR0E8
yKwXOvmludJ20FZpO/mSNYV61gLzQwXYDJgZJJK3LYm7aL6nGuy8pkxERnrABTn/fKYNNxKo9Omi
tsavuoGnrYHu5e6zjREWwhUMXG/ljgThZoOyrkxlsUAStjKbBwbTWrhPWuvOIBOM6szU4mzntVlQ
Tk1lAdEQw4BB4Q6OYt7tDlghugC+CCGkZS6aB7zLqS039nShKk6Hz2CmmFk2dKMCM9/Zu40PpENA
AGSK+oTwwfkHqhGAmJQylC+k+to5a8EJFXpp7JziRb2FK1ETbVt6IcSyxrreUkmNXHNfXhgEzSBV
N3sNNblCDv+q0AQ9a+MkhTsm10cKk0C+eCdVVeZkzRfGa8JcQGnKF7tWv/hS2DxZSfCnatXV/R+L
tJMokHoL7W1jYchIx9qPGR2GPiMcP3ej3z4itRy4I6iUndO0sSYCDESSSOjIsVaCLVofxRPglovu
R57z4AdWobqD0TCMkGuaNzzcfXjJ41QT6mNqmNCEzbcwRbYU4hZU61rJgeikKr83PfO7t41suMbM
yCJfjriVQ82euCEU4GyoV5QK80bDUWrH6bMmGj+37S2rssIXMUgzkcQKAvblJmbMMQkxw+lSaaDp
GaiD4/LsGR1jBQiWmC1MUplhH8ekVTl7BajxY4iKeXy0kE795Cly/KSjDNCfYV01vT9Fdfr77Z8o
PGZ+aRIlmUTgIsOkAS3c4FV1bdT80GbMjnASRSA6XsU3U4O07X4jAv8Mdy0KX9w3cyOV5AMUMOLh
Ai6//DP1LO8z/+jfatr/E1K//rqi0ArckUor4MtlCRz6SWLJQOovowVN5jANb6ORnlE6AWiUd97v
l6rjYt/IlZHxY/NMCu6Lu0wZ9TKWA7+HuMn2u3Meqi2T22mUT28HtdUh8Q7SvHeLok7zh3wszPx5
SMFnVHIlqe/9PC6St6lVOWZDw0SruicghGV1YEjZqeH48BE6MemWwgcoG5wDJ7WL4RrhLeODlk2Q
1DamHKpupRnFp1aqkIFMoWhATlIqAuezWZZAJuBOYPD10SnVoT1Nchx2v6BIKCRmfeKy+kmGUcDe
ylUKpgu49Uej9WP17msETDcMwzb3I6ACdbFPfj22aOboxFS2jlSo70XQ0+oQmgCe2TG1dmUCP4q3
vC3MUyjL6kJRWhKvS9lTs80Gdxw79QRDiLETj66KbmKKDIg/WHsmAUSlfe7MkAdEftFq0Plb0V+o
CQ2/1L5OkUV1pGM4TsWzD6/5c93kE7DIAcYpOdv9EevL2RQoBl3ANPgV8uJA9Rak4MAdgesNISzF
kdN+DWhWHhrTC+9TdOEkUefkGmNkE6CK9rIdry6I2GSUPq2z7mLqLUz9OVH35Dvjzk25sSAeTlHi
pxSvUIKfb6quAaaPShZE6kRn0pjUj9NE8qRGpbqDudk2xewNdxHorqVml8x4eOMXNaaiLvnoJ5B0
ilT2uyz10e+sChwZV4TJW/ryPLzaO9tSeqkIi+5S1iFzleaYfitUA1odX0njHb9cZ4J8J1MgxUyi
YDAa8x2UQTV5jgH3bek451AJL21sf3Ia750RqCiCMDy7Y3BrH8XN9yLpRiYj/vzV4ibLatFvEQZz
2UdcN0/OmazDhko2d/c+UmCjXEiFmTcEwa+5qTLUyzGDc+fSBAgY2UkZwQgUWOe0gKHv9lO1cbxt
lQqlgPZR9eBwzW056CUHBSxmF1IkqFKiKIY5JEkmC7wp0XEJe3HJ3CPvHByXkTqGb0dlslEasfVp
vLM0C9cTIwTMBNDF1EktFr9lanQdRA+/BRkWxYf8f2LWZIRGJrCgELq98PXntFXK6ki5cs5JIxb+
wyRJg7IXlNa1xHSz1bCkLofdu+iZAr/fFAsyKF/xMliihfPaczKYkzFSqGjgVJ+dNqkekDNmUsdw
fPe2JfGj56+0gHKJW4XKnMEZnFsajSYoqqFRL0jRtO8TE6F7n2b8js9sWLFV7iyK2nQOKdHOrSiZ
ZktQUUkXXdUyuCQM1RVl47vTQQcJSLbMUcCAkiHNrYQWJBlSX/suXZ+05WZM0XrwpRzWmtubtvYE
5CYJxfE7VTThFqfNSEGQBJDIunWWh49mpUdnxlWjJ7SYzR1PWF9amCKhoYtG+5XQbb4mINVwb0uT
D2trBnE9Yu5EChJQo/bQMN79R9uDlUZ+Kt1d5PqbiU6geMGBPNH7WOQb0hB74CjC0EV6xma+LCtD
8B7FmN/rG4SkBKM4IJ+MktlihTEcDko8peolRxPoPE4y0iye3d0bYPM4U54FXSDiJiqB833sVOjy
rJrSRzaY9rHRe0b+SPZ38ndx3cxOEx1akgULvjHRd1t2ipJGASGWycMFkaamO0oK4CMQv42cHfs0
6uIrlU5H+rtRdXD+kMoRkHRlB7vTvV7D72CGl0hBYyCODvFitUVTeRDm8Tv09Jmer3HqDfNNAr9Z
D0viyXTqfMfiyls4coBTgZEwsSviroVFSg3NaFK50AZUypgB6i8M9fjPtw/eygpKHoqQEaV4wZFY
goHNrAMYKGemC9JIPmUWGISi77MdjxS7M/uKWMFJOHUshEnRxaMS5l3RpA7q8UXLJFIVAoaGkeZX
Bj/36fZ6tiwxJSuqS5SWiM3nu9anENAzS63C76T+MolPvuZWnR/Bqto7nin2f7km7nc01fkbqezi
Bi6loFKdOtHcIBfj/0MengbDohmXRuOnVDLMJw3E+vMAF/X5/jXaIu+g/83lvwwXiraOuiHPNVdl
dJskx7cfEKmEkSZqvJ3tFItYLRLGJmI7scTllOxgqxOYNkwFvRK/GZ1ePuY0mL4EUpk8mlMX/7y9
tA13tCmmMo4LtQL2Fp+vmQBpRQz5ubYmNSezq9OzNhh7M60vVfXFsriAKW2IcWXGqhdvNDKNnadq
FJcaD1GAI3w/FqqCEF9Vhy6DRfYAszVDOn1SOMkFtivj7WSM5VdwonnK+HKqwpZEpQqCB3ABP/O+
hK181KGDOAxqbLTvDBQ79wAIG54twOpchyT/3O3q3LMNzet0erKqK6UD0E8P8s7AkxGnqHX73quH
NByRDHFaRYd5mUCPDtMK9tSrrge6FajBCPu5FMvX2996a0HULSmecykIbN58QVBJ1SDYStCJNZQE
rQ8hB8joBKaHMHr4DVPieuPUqAoAvbmpmuw4DZVCd9GXz2BXiYtDFmoSI3/9vakrW8cxEQU4omgK
T3NLQVdVg6cCuUxyc3osdWbi40RJd+Kyra0DjURFgACQ4HlhJYqBetuqpLn62HeHmKmMgyEH3onh
LWnnmltqPbMc/nJQ7+b15cVfto0gGK17B55kN8oRaOh7EyyuEGjUfaU+qwhLwsSv5c9mPUWfo7wa
3xVBn58sSahGavCRkaTp999KdA14iNljQhx9cRRsyUEakTDLzZGXeacbg/k9keAU5pmBfIjBpJ1H
cuMWFF0KNtpUuW7lReCWqYkCAUtouEqMeF0FGhf49akNlfwUheGv2766dQUKWC3hPVgIeiRzD3Ig
85Y6yTfA07c5HfdA+9hEjrezpC0PYsqMSEUXU2PLExHGfYYe5sjhM6r0bTcZ9amgXPwgdb6yY2pj
QQ4DKQqK5YDqAMvNF+Q7WVeMHaaspDHdVErwnQyQ+e1tW4X1wE7pb1I2EqLNOMXcio4yHpMh3CZZ
bKGzY/XDWQc5/XnS0vyaB0gIRGa+12jciAFEA0aUfgmAyZLmRo3IsuW8ik13iKcIGre2Lf5q+Sn1
Qe5Rab9GiR13h2FUvR8yRNLfby954xuSkjFURFgK9PCFmONVNSQ3BhvaSsbtW7WhxF8ExafUlCA/
s4LyfNuU+EaLBxOmaQGcEQBfoEHzhfIEa44pFhpT7UZcp0Qo4Rgz4q0+5eB2VNSqPcZsqkht39t6
Xw9uGwSoT9z+FZvbbeOtZBzkN2JE8nUSH+RZ3uSjYrom6rhQeyVem5ziZArewAHY54fKKtuPBOnF
yRoy7XLb+NZu8zk1HJgWOtWuuXEQjWUkWYXldo1au3VVwA4pmeZF0qZoZ51bJ+a1qYUvM9YDHD6t
LReeYfMoT6gcKT6MZ7cXtGUFYLyFvrtJGLlMhEMIYLWMjpBredH4AL+wc1Uj1Tn+hhViCP4DXptc
cb5tIfSq0C3yzZxUH6+IU38Ttaudw7+5lFdGxLd7dRJ6bbKqEWUe1wg0/SIbwyd5sv2dr7J1w9gO
1SP6ycREK7j2COBUF0CfuEcfwbAZFYvLZ0pjcMT24Q8dQuwdl9talkP6y/wbdAGk8vNlqZEdwgBD
cgYoOPxKnT9+7mmdZTvh3pZnM2En0LR0Dlfl9kwKQi0KE8yE1vBoFqDiEDKULoEM88xtb1ib4vUE
Ki3KPA6SpYsP5Wdaao0yPpeFBBMC3nuCepLpWdTwfsMS8QqNGcIxikrzvRsClLbTWDLcUO3Ls5lJ
0mlUSuvUlNleI0F8hvnlyKJ0kEkiVgKlIRznlfclGpyaAy85kqxm/WXgrAm9Xe/Utop6QWI1vDtw
xh6WuAjhg1pBwSGStyeeUtP1Y7n5KNqFJ6oW/dsOePCOz6898KWrBXLIAdsAgcx8aRZpZZqgluIi
ZB1A+Q+5qAMR+On2t9q0AnMNRENArFcnixkluaonFgQNxfjQymn3pkR9eKcJs37DqHGoGpcQaTMR
wiKKiyDDq0XF1lUmTWNKHBbvpvc7NxNMpEnfMbPJWPixrnr1oVcoNt1e5JaX0Jb5B7JBBU5swisv
sSCeQKe3545KeuWYgS08yHVbvmEGuHRhE/Z2Avf1Y+lwyGALgjiMor6yeCzziqlPkiGoU+wK7NCQ
y0gSIg0X/6o66lYncBb2B+CB3tuaBsTenbK+LIV10HPgGwxi9YV1Ja8aaIF7jp+DbsA1Jnror0Nf
6ikM6AEEgk3rmL+ssSYVu73PG84k+v2wVpEggTJYvNPIczE9RObhqmoGG61ZeCd5gNbmtpWNiwyu
LmpnZB8CYLQ483oEn4ydBAYibHmF4wAggZFAOaoN2tX3m4JZi4tMPDoMRM8dpwty+EAYk3bVqIfg
2MoThEUnZ/oUjEXi/oYtEeJRwRTQiYWtMEbEyYGG0g08bUKzL06ew54nr2Bw93eWBRIRvA/QYjx0
vqwMjgiA0oXpQsTEuL+BvEVcEl6hPTjsuMTWUdBgP6SeShiiO4uPVVmRU6saRMxWY41vVB8FDHQ7
tWPX2/oXXc+KhzLV4F0udu+cLWekWkw0QD2SHGixn6PseWqH9KU76cifVXmZuhF8FTvr27JCNAyu
knKxgb35ViaFxawanQ5X6SaYlnp0f/seZvnbvrFpxaEwJEgTQEstXlSyCihpEsNwkyoK31W6nr6R
lE77dL8VqvQ8O3g6frFYS28HsM5HMmOtks+8hgwnvhnL1c7luHF8TdJR3AGoCUGdNt+xrC00J5cN
eMljKziSwSDwCuQXF4Bz484F8aQRfpjEIXCBEgHPTdFLDek012jY5Il3cKDrv2jZsFeoXX0crMD4
INhfLAr56sIKIb7Kg2YFLpdS+dBbY8T4vR3vVLdW24YVEYhSh6Ret5q58tGLzCprDFwCrw716cRr
fvaIs5+SUIaY6v6NA5fnkHTyaK+qLl0f18xcgRArvTD/mbaiyt4xarzzfdYFLlAS7Br9QJUojth+
/oFyz+wctJlDdxBV4S8lBFpKAUN7OUZ/SJrjV6dUaqLyP0XhW/BLj/mQHR2j0cpzmaPU9IC8lCxd
oqEzw3cM+Rblt9v7sBwr5pVRYY+lEUsEZtELWjir3KdNItU4azmkaItrUZ/9rY1WBRWPNXRKdQxK
o5O/TByp6lIUEH98GjM51D42GZp5x04xsybYub3XMEO09LgJcGnw+CKOmO9aGUUOTLFR6ILZDYdT
25Swceu5540fKRja5kdEDDpILlND+ZpIUVd+K5iIZwJeDa3wGSwpumnImHvm4xQSFz4pVo6c3O2d
W0V8/EZ+mSaQDJRpljgihCrbAHnL0PWrJkZWwfMViCuMrkDWEhhH9l7JUsM4CMqyjpkCdutkBQiN
7DjyGt9Bck25lmsGrAOA9MWdpjL/USJmFrt5nKOWmIV49cHWPC/5DgP+YH1WBhVNNhSDwiiAXy3T
UA7Oc7n8q8yAiCrn29uyikT5OVRzuQ5Mwa+iLwLhOJQlDUax2FXR26AP7SjZEcki5Z0CQ9GbpvGK
HWdZX040b8XLS0Qh+CvFd3oV+oL8aO3C5u1zJMN/BwNx8hNPv7ueIVrEjKsB6uKU0B2bWwEaSf85
SBA/CbvhxJQuSnqR3Fxub95L3DzL9uhFg3jSxRQuRT97YQbaG91qMjlyiQGpKiZmiI4PbCKCFFAP
K5j5jdHq7SPEI4rxRCmsSK6oP4c/26yYsncDLBUTOjGdUxx9y0JDI1KDNj2pjdaV50hSdD59H8lQ
SnXM8Fd7scL6TNDtZY9Ed1k0EBcPxWi18HcXVeqGpp+jHqL4Ywi/v2fIR88uGHKhiGp1Z0lN/PIM
vFU1jwqM4NKOS6xfEvJW4EV0fijl0eCffyyH0rM+Ete6rTFW6EbXP0skPB6Z2trLRDa8HUQTDSve
EOKJ5dxsI3dTxHABQsqdmX5h9DM4FSjLfYnVEWEZmGJ2HGTD2QWqCZ4HThcRjPjzV84+xWlZVJMf
uxGEhu+bEYLKsxkp0x6b98a6qA2Jrj1zoAxEiT9/ZYf+MwyUkZG6BjiS8yibSECBHBufh6iZ/uxg
rdm5NtafjE8FdRi9WVDbdA3mBqVGy1RPn3K3bJXk7aCN0tlIaBlkTt3c7R30BBkyZ5CNBjs9g7mp
XkXEyJii3G3NMDibow3H+5QbTP11UXZvKAgyAXQF1QfNZkJkOcJT+lXn22mYu5OdoQ6B3MMZgnj1
0JBInm7fHVs7+NrU4h6EXh2S3CpmB6fMOmbQPxysXhVEebKxs4Nr72BVDGxwwgnY4Z2f7+AwkC7k
ZpW7sZGUx9ZIkA7ooOtsJFRSYmvcMbd2emEO3gRmX4ihnIUz6nVKDacsUCOB5vspqhktIEOtd8LP
jYd0bmZxa7Toy3WDz7canCo4ob/h/bAHZAknHebfhKbcEVotpz/4ZjQ+ItLT/AnRkr2z1q2vSB+E
5JgqAznEYq1jrMDTaww4zBS275IRSPwoyUK+VSl+48gB4IPgmaYDQFRt/hXHIAet6cUiaYzeM/1a
uUolEE4DBL23XXPLXwAtqg6YCCKl5VBn1QZoOCtO4k6ogx8aJR0PcZS/JQqG01EPdwKzrS0EeU0G
Qfsai4stdGCHMUy4T10JGdCTHI7Kg5y16UODrNfOFm555mtTC5eJG9/yTIhtee9arv4RLGqK8H2X
mDv3yNYOgmU1AN3y3EC7M/9WllI5amr7qcvgr/+ZQkP1H9QTm4sq1QMi1p2588VE0DiPQ3QGfUHe
AVGmvbrcw0mKfOY/2MMikfOTBGT+aiHS/b52ZP9vQrzpndZ23WMRNsZOIXVzS+lIANzA/YBZzVcK
BQ/MahJeWTmthW55CPvI0GPoNz6doFwR0gcwiy9JFaZMQsYZmhF3DGrtqFseONQG/cHbni8cYLmP
xOaUSkn9xEzTfDVVkVOATS2sEDSftNowP4+c/I+KUiFmHNfKU1rY7R6ecGsPgR4JAQeBEtEXJ1sz
RoMRZjNxFQkIZUUj81yRQn++vbatc0ZDgkY/OTvB6mJtSaxDEhCztizq6h9ojA/Jj8AHqPSeansY
n25bE/+25U4C3aXSBaUROL/F88YJkMswsBO3N9UEonApeYgdo7p4Xl5/RdBXde+xR6/F0sDLg8jg
fwWeduGHVPUixYYe73Fqq645Fkkin8aQ2n7sVZJxKGwAKrctzvfzH4sMFeEmoKFhnll8tTxpyioe
zeQx70MEdtCWP8K4Vh3aTFV2Xpn58f7HFON74i8ioVX/Su2hF/T0MX1UyhSS2hE1q+xodzZqmI2B
jJQNgeOotnvVqvk3/MesAy6a5JBQmfL2/DQktRz6iWamj34oJDA6+xSaiX5USv1rR0t1x2Pmp+B/
rBFTmi8nYdkOzGQe6iy000cqWvD31VrwpAfJfbX6Fyt0HIUJUUDnqM/XNFVwe7eMnD+mdYSClPoi
moZqssPn3PlqGwuieGlwW4l5cC7Iuam28/NEldrisUuH4T1anv6DF0v3zZS+LIj3hX878SqF/+Xs
rz36CsRgafFYF5dG6di0LOoP+hCixro3OLGxIlMwPVEtFVtoL95PZAfocHRd8eirwILLNnAuwZiM
n24frPkl/O+KXoiNFCo2LyI3r5OZXmv8yoN/9bEbO3DctsoUCKJr9bk1YJyZBrkvjpD+79JZbRxo
HhcGzgEPMS+1nESvAYxk5qQUjxWKupcBspWDkUrOqSY3vtxe4sZGAnymbC46YvRjF7ejFqHsZtde
/hhE/XQqjBK++rLTdxxwY0GcW/jLwIjyli1rhVNg+dlUqQXS8xA+pojSfEphCXOhrjB3woANU0iL
UJHkHiZ9Wo7UwBJr+4qGiqkE3BXJ7d45pmWkH0dl3EM8b+wdo7w2RVByQlFFmh8rwnCjjbq8fERR
F26q1HQk5zxqJWwVd38khExADDBpyWzgksFxGMIu0pQelc8QemYLrfSzBOfpb1ghzhTvFo0vcur5
cpJk1DuncYrHMOrkd4E0gSeGCdbZY6dYX+bU94AbEJaKO2k5opHXKZBmRoMfHdS0rQcN4nbzEsqN
3yN84hgoo41W6V/v3UJgHbwg0KeIzHo55dLbyEdbY94+1jWksh2MZvbVz/Mw3rGzdj84j2jfUMsU
6lfLo1vZDWzLg9w+Gk5XXih/MJ9En+VYApO5+3thCvg7SHHo0ols5t+LGljbZ73ZPqKzCT2ypg6X
3JL2SCc3F8S8GBEUjGV0WuZW9NizoDX2u8dE6WmtIfOkHere0D5PuhTuvbzrC1fHN0w4KOlI0TRc
3EadZkR11Sn9Y2fWWXzq/d6xLpqQiD2jTdKGj76C7oo7Jqn//rZ/bFm2dII2gZXhkRRO+6puNRGE
J2M5SQ8MYjGzk8VhkLk6FG3jcRwVP3mumtL0Tqo5wKF62/Q6puJNfuGF4WQDpBfXzCvTit4ENvzS
FXCEnlpIpk1flABaEGWS0VMtO/N9ZWrVEa7F+9pz4n3jLwojHAxID+ihzy1DiQtXYRrXVyjBQFIX
NS+bujuivT7v7Ck3l3jSeEyXZTOkW5E8mtCtjOXwUxelxYH/fkNN92/TQIT69mau3RUYJg0W2ums
hzh8viQl1PU6lM3uGlVhegonOIzihu5cJinDzkuzqLmL7RO2KE8wucnSlkA4FGUypJuC/qqXfm3B
n2Fk06m0pVY+QeCtx6gnjJoHhfJkTwBbcvm5d/Ku/RTIgV0eDTPplOagB4OGHHuEhAuAPWNMLqGE
Ivmh8zW/Po59Sa9siCz/x+19ernw/m9a9M+PZ+4AmCUpClPti3Pd++A2lLIornUSTQih61Wqvde1
LivOSZLZSOpWkHQEgEhgLUAWPUbkFfYnlFHDcogRVI86Au+pGJkf79vA989xAyCQ9qufKvYT2ClN
Lz6kA6neVz2oWyZEKjv6y+DrTGjycHseUl8bAhjmA0VBuCiKDHSI1Ul/7osoTT6oZY3miw9i2T/0
0SRH4bHzk+Lb7X3Y8hcxssSHJJ2nLjn3l7rL5FKvdCb29FI9y2PylWiBycSCpuD9lmA/AcBC1C8I
8uaWorYItX5qk2tnmWjs9Hrnxir04kPnT+fbptaBCaw4YCcZx6L0yXzg3BTKUA5vm5ddcx7iNwFU
+qdEtZLTbSvrK1M0mqjmCuApsL/F7RF1Vl3AOJ5fVbu3TzVTgU9V0H5Uw4/N4MKAtxc3bHwqi+GD
l24dicxy2DGV0g6l3ra8lkaQfEPpZIpOXTzGrqHmebLztTa2EOEbIHk6nQwgVQu/gBs/00YlKK/o
cXwbPM28drz3O99pfTMCwBGvDckFnfTlfHHbwcCdaX7FDhr9w2SFTLXnXQ00U0b56pdnSm25Uw9c
byLQJkGVIUgThdDI3DUK39MZBeCxCZIo+DxUOhLumuS0DAQRY/bubRfZWKB4X4Dn6FzGq3KB1pcl
UaRaX6VgEiNBhllWnxzfnPKLP+qoM1MRL/YQGltLtAVIB4gyxUhrcdBU1BDKpk6aa5EVxXs7kbuP
SY6sbjTm007UsPYSOni8NtQDoUHjApnvZqKnMHkFU3PVa19WUEqO7fHaV9UY78QIa0NAjxSHWWNW
RAFEbPSrGEFSwqFNpaG5DowaQ78Q14jzaXuF/fXnwooYG6U5o4gRnLkVpO86Izb05poF2Q/fKF0l
hSq5aBA0aO+Eh4kHSETIhOPUPghil9dHKdeebATINTVak3yDxaWhw+X3n2574NoZsEIrn54ksBAI
audLgmNL60IZwlPkTJEBgSEZjVLUbgoEk+6+MqgHUfomSsbh6UXOTSHO1xVUDPprX8TSsYaH+sDs
Unu/FUb4uNqZEIVyeVlgHyRYRRS9G65q0hTnXJLjd5IyTTth1MrfOLT0v6lNkSqJG3e+lmiKMqtD
3OOah0r2tpHj4KDU+d6w8srfAL9waCDUEawAhKJzK3oSOrBF9f011iwqKa0iw4UX0gqUktDtdX9P
XnfTHqJgJBcAPugJzu3JcuSEWmr3Vw/Jm4+52fXnvB+KX/R3YldSPH+P1WEV2rNAGMWAIwnpI2t5
FVUSKiyGo/VXoxx1sDzBwzCF34ZecUlG3zGh9IxI116gsW2Uk0Wfn4rBsryeZVopF5PJt5Plb441
HbMwqQ51gcpXEIQZ3db6XZ/2OwHlAg/GeRZrFTwSRMQQBCwds9QiGqxVPlwrH/q/TpFPU9cWhzpV
4ycPiZaPUVV0n4csC+FvSSv9o1nq+q/BM77cPvGrsITfQf4ohhUFreeyAJREY6nmjjlc/Uw3T5be
lukHuGNkH7EmJbPpbWfSBxRYyENuG97yLnoaipCmo1y4HIBXhpZCkeoM17btxmMXmn/BTu1WpoKi
XO7f1av8Z7eZNePloZ4rFLzmrkz13exbpNOvAQX5d/T2vAcvkMxvnmf8ur2s1Q3KowPLhIBXiHtn
OZPZew0CgVM7XtGszB77vBpcBajFdehU83zb1PrWwRJDHbw94K+pRM0XNUXtmBTxNF4dfTC+Wq0V
/4ircg+EsLEgIFkU57iiIRVaOkiAkhokSpF8le02ep9BAvuUppL3XmWufyc+WJuiQ44pHjjGMWGs
mS+IFDTRsloerqA3+3PkVf2JUfwa8Zzdoc/13okJQJ5RMgse8GU+R6FasQbVGK45TCOfrMTrvhLq
hTsB3fpw8ZjyjajSQM5B6X2+oKKXw5Ch4/GqoMR7VEGlfvFDDUXDTpMuMNSYDwWKYDuP0dYugmvg
ImUMh5LuIiwx5dIeBz0dr6GPioLTFP4fHbt+kHJ/+nKvBwrJaPA2EKLB/LQsAzHoU9WKPmAqbOKH
pMnBMOnNcLptZXNBNsECMaOg11rsotLCJUbcOl712P48jn5wLp16gPJQ2+Nj3fIKQAvcErQi0aQQ
v+RV3Cj0YiFE1cZrPFTT0Xcc76A1CMndXs/65uPTADkBzyogfEu66CnIEZt3sunqjfanvCmuDT3Q
QzaCTpbUPY2/TWMcXQFyYVnL/mqVKCjojfV0hRd6tI8DYrGfESEZk/eSr9uPDsHeHlHepkmeUhGr
CDmFxS4yaVZDSYNm1GBbTXgszApiVlmTrqWj1o/w9I07G7p2EIh7ya4ROxXjGUtmPkR97XEsO+Nq
e1l1hdRDv7SMcB38yhl35uA3TaGaQt8YDnPK/nMPgbAxiGwAYNfU0EaXzOU/ZqUNZ26oamdRa19k
UUyqQp4P4xLtjLmlOh89zy4146paUngJs1a/Nj611tu+uLEeoVYr6gS8wis60nCEO6jVc5sEV5XO
HWp4P/TU8c4aMPmvt02t3YJNI/uD6IxBNh6s+YLipK2NNJvsK7Sxw3FsUy0+JJrmnxUvUD9EuSN9
uW1wYweBi5q8JUAnSDYWUXmF/gWqobp5BWZjvUHYMn1sJr3fqWtuWYFKSvSmgRTzvebLMirJBJfe
WletsTNuWSfL/kTsOdm51TfMUDYVTif2jsb03ExY2THRqG5fxyQEdN8m6SGlK32/04mLlriMiVNw
xYtvFGVOY05B7F2VULIOoGCdc0sIt+N0G2t5mT4iOae2QtltvpacgfWY+p5N6jcGv4x0st/JsR/v
HNVtKzg35HoM9S6voTIKKqUxYhviiLF5YwlBXB/w687n3zhAIoQASULiTJlt8dr6AHWtPKztq4yY
2UGRS+VNESYwqg6xurNtLw/drAgNxEk8g5QdGN1ioGK+b2YWFZKf6s5VIRPy6+cAHq6mtACTjPGh
tZU/EusnvDXotvuHLspP7Mux07X/w9mZ7chta237igRoHk6lqlZXd7s9D/GJ4DiJ5lmkhqv/Hjn7
/7dLLbRQG8lJYMQsUuTi4lrvUPlRhoTL/DFxMBOcv8zuJ3XugzJ5MygtfdjyU6J8jdrs3vHG8tQa
0/dO+ev1o/jy7JM4rkGTCgLP1+0tJJw4E0XLvqoTdQqMokkfxkbH6bOBbplF8sjW8OW3Zzz21q9q
Gsd/s1I8UxU5ZxnjGe50acaqPtGjOoL3rPv0+nsAFKQwSF2BChrF4+vvMbfuoPTVEl1E38gLGRm9
h3QqHZj3hvcO1+r8wRi69glzgeorr6zxQOZzZ1UZmcNK6ZX6xnaHez3oYH0o4wf6DMlljmVyr3u0
HMjXUq6k7EhFfgPdXZ9RGEWy/1YaKy2crYyQ2qe6Eyl9/NCZipOC7nAqVQviqucFZ00wdcJ8BS/c
L1w1UPVBqv1lWeWKcUlWK9Cb9xSwu7UQzPORy389mb8nawKehV4XyYNaYjcuzVF/0DLF9sc+Wj5F
8xEBaN0ym49NTATGSyueHvQWVdA5i00TJ+kuPRH4PGideZmmUX/02qy9z9HEuHftZfxy6xzttYC5
qu3RC6EufD1Hfa6worK94dKVZce5x8YpwdHBSZ2L2c1zecrrpT/qYfOafzFXHmHGSg5cwWvGltaL
hYMKFXJRL3GPvn6QDkMhg67rR8SiVs2TJynr5TMeWq2DwbHaZt8WbxD2Gb/i+O0gKVzjeqpiElLB
S1LxbK4SANCEIBAvVK+aegjyVIxJoFlNaX1OlyaqEQ8j43lGrdfofFsgRHRpe2Hm77sZhcFvlULv
grb2ZIl3HhZQzkmUVdadRgud+58FyucO3YAEVbhL3YiyPtFRybuP+NlayXmyFQqyDoJu5VmFnSrO
XgtR4M5a1OqzMg5u981Kkzw/F07s4E/dCtUNbQDaid/bWfdXp7pjetfGyHQ+5hgnZ/xMB+l0VXrO
4M/RpH+LgZx8pcASYc85TuID4kxCBNpSY82ryKzQ8gCoD8QLPR1U9Q/FROL5XsOGvveXRmnkF93k
qZj7WBV76hnjqVz7msGFmp6TlofEXzW15gWx9nie8n9GA/79k77Skh7jRYyZX2hFNwZ6avcI3Mki
/pLlWaKFebmUSYDwMUglSjmQcB8RBHFpnk7ZnE2MDY8A38rJLXBpcnLHaS5COlPyMVfrOE7wFnZz
RIJMp+/8pSV78oHhaeNbzyt0joI35W0wSax8wo5yrh56WeM490w7x6NgUNPmXbQMuf4JRGLVf8Uj
U/HuJktfmvsiG6O/W2VYyq8VpfS/7VUD6JymTRe/aRrNhcBmVNFUcJ6LXA0KUVtF0FOpyvxa1H3r
y1RY6jmiL1ye8Cg2zJNS96r6uSfLHT65QxdrH2eKyzTYknaQF+C6fX5fjXERBeyZ1vCTrHTEOQUm
2r6DayO/L0aUVG+4xPABTKo+jk9YXnsLvd0xq85JATT7JAoJ67G3UJwIB2RDp8e5xKTAp9Q8N3d8
avaYoRP77o2l7uxTl0928pA7WT7eqay944PrLp3vdLW9+O92wkD4pI0Yh561vujyIK/Usn6L8HdS
nxYXVcJ7CPV9/qQmqv7Hks5F9pzCuU8u9TC1q0lWglSWSMC5PrdJO6lhIotiCOpI0T4gNuh2T2lW
cN0Xoy6tZ53PTh9wqL36ydEz+42NU3Hmt0hK9E8xbVDtbvFs6XyYzbZJPqd1VBZvU3zstBMwoXb4
huB/+ZzSBxs+lSzUENY4WisPiczM7oQwuq19qdzO/Z5LrQd6XUqrxlgRxMRdQmdkDvPOnnHi1t1I
V/0K7+TxbJhcn9pFlEIanzuB+fenEZNu7a0VNSuFoepEJYJGM9IU/ezImPUz1+zU3SHYQHeculQb
PUxOV0zBkmZN/qZWxvZrSpEqMvDPLrM3Ta71T9NYyyooSsh7odMNhoWX9qSN3+jqR1MdIAPqQYc2
h4WQdxJOk8QfeIHFUNerNG+8kxkrTn/XW0OFTGxsSYVZQ2+P0HZNpfo8F0RnP4pKEV1miuNfJy13
kQkuPOsLmbbUV+wj/FAtkdDx0lpRKHQm2BydJgqW7WlSdIrPcAG6meOYi+lUOB5ilL0zI8qluT1o
aKgY+AEP7ehcsEfKvEd8K5u/jYRt/pgndlX/aFct4YtiuGX+zZrz7C89MdPsW57LqHvstUn+bMva
xQWrGqTnj2qDFZqCEYWJN308u6Hk1lce0imD96N6U2xckpZv+8GSqUXRP8P1x6+0uE2+xpNFaQ5L
iW7CHHtB4DyrjcG8qLkbGaDunKp8o3JhztCxRiQEafakywkjuAFr8yZulpMjJtd8myzp+BM4pfwq
x6FXn2Xp5u4ZFJEj0XesZvnP61fqi9QQdDuPDng4vKZWSMf1lTqJVkcGeEkeGqMqPuu6bKc7J00G
cWt6so6DUsyqQA+talspUHJHTxdZpQ9VreZGoHB1dT57L3HDeWgkYpn2VBzJce5kaIiKroVzTiTg
qC3Iss04w0m9GBcUl9UznJPppGAo+AYbuORi9BOSDC7dazWW3RtptiIE73LUff2F+L5OlZDpsOgn
EDlXcuMm+wYt2LWo9RkXiDtIzE0QKcszyVr5xzhKmGwze9V+bEUfl/5Y8j78ZKDq1HzRSmV+R6St
WujVi3AyDL670fKVSMu1Mmh1p8qSs4ElruEgpqZU4sF1kd9JAhA//V96TiAap8oVd1HfS+UMYmjy
/NYm77hje3tf5tboyFicDNCaPwm8NoJGtHN81ym5old+rNEl7Hx9MsfVRyWWzs9y1KIFecrKuE2W
iWSaDQLFeWUZsQ/pA11vxBhE3zKbc/rQw2g/L0o7n+uaCHn7dgd5hY0akAI6ups3StvM1bI4RvqA
s9SIZzg109zqrcvro7xoouE0ioYO72D6hEAJNnnqbI4C8rsC95eSYBFwVSjViRDVzDR1zWX2OygW
eNs4irD9Ii+HA1Lhi+Qc2AnP4rUJArqMN9H1Wo5yLCm31iYJq26R6bRZFChIfj5ZmdI/kJx7F7b9
kYbXy1CyjrpiIBFQoLu8eftLjwKMh3vxBduHpPZrLcUTpEDk4eDhvze7lRJPuZFSN7X669mhzOop
kTJaFxAvQp7JG0T6QY5abQQ6ytT1RRjFIB9lu+otv/5hXzwxEdzFypUp8sDkJG6maEGqWiOXfYkX
yO/l+NR18k8vd/5Jkkg7KD7tj7XWn1B8g3+0/vlvDzo03axG0GW/dFqj1H6ilzKsk5zT3Rjz2aAk
/+31ye18PxPcBp1tCoGwJjdnw9OU2dIVJlfpdXmOLeEFcWccaU7+wo9dhUN6IxyJ1ReXZgnAuet5
jV3qRHWlexdUNvvkLCPIh36lg6ULLKtSmwBzNrt7tNRoKU5u3S/kLjBScVhKauWxTVM9ue9TKzZP
CWJVqe7nnqG0Z2tp0bqInK6aH027TSOfMqd0LxZFLmEHOgZWyQXyv5t+GQgN9p0+0j2W8ziWAf3d
fsFAqjX6z1qWKsPnBjJDShFJJH8k2kK+aKWT+k9Db1xcMLyJ+4tV5+mAt4ft5KcSeC0vBR682JhI
5Ph8tYtdNQBrVg78vkKZHxptkWlQTK3S3FtRmi1ntSmir42tIDKCQu50Gx1vDag8uug6gJKgCQtk
63qdsyQxUd5QvYssXLSAbMx1c0KBpR2Awl5uG8ah6LLWScHnbmFM8aTpJBEuz3G7zy7eYBWPhanc
ZgDxn9mAgqDeS/6HSsX1bHDKK+BgeN6lL7vpvkjcNDANcXS+X5Qv1zVD02gtYFNZ3L70265LqHWw
N4FiVV/bpLTOZhoN75GKTQ7uiJfHG8oPi0ZSwqLRN9xMyKoLu+qoAaImis2EMlQn6Cf3riE+u4U8
uvdeTgwDKiomv1w9LcjQ16MVjewrlFejS9S2PzS1GO8qCET+YgFUvzWKkDwhVYd5GO1kGlDXI9lx
lM+0dsn6i5TaW1n+bVXjzTgm/mYcjKj+07AA2baJww76PHqXKgpVvpRnjpxIqFt5M/ONUX6Vl1GK
tCmsbU6QQAq5dYo5fkBGp/gTfEH9MFnFbX5r686m+k9xCJ9j0Av81/WCZQAveMA78YOaFxSuqzry
Lklvt7dW5mmbrZhUCsEr1mY7TDx3osdePXlQqsR8b6EXebEctFFdmeoHt+TOZgNKAI6H1OMXUmIz
o6EQCwq5yUMh1DFQ6bnf9d6QPSMK2xzstl8b9/o2cVfzGXNNtuBM/QIW/XZLdkafRokGYXbMalOe
hGc20u+qhlBUWIJqN0jmrvjRVVqm2b7UGwvFSBdWZmChNeh8Wyz0dZ4GYAjFY7vEqXZnLxVqsZWC
UuzFGHOZHJSpX8bLVeZ0FbWz0fR50bYAeVwPQ6NlD8KkpnivUag27sXS8Qy99SSutzmIByRwuUO3
apm2WS5dl8fFQ+f2Ne+uMn9neal6MMrLOLYuPy04nnZ0YrZ5e56bXkaqWTyIQo2f60kxaj/vpXpS
NEi3/txFR8LdLxdwjSyr+BzAWbonm8NvVm6dodwHn1csShmIWKboYGXm7UEG5YhfwGM2MUD4zcFE
EVAfjNSpHizq9Q9UAy8wDtqDVP3lWaFRArOFvHJVedri7TqvdbTaFPWDPvEeDTp3yno/F7p4rwKo
7c6vb4k18b8+LSsVkBhDiufQ79KvT2buLLNIB2jDbj2bzw1EhYXKOZILd03aRYWvAa8u/kxGTNuA
+yFDwqsvyqqDULTzAdeHCbk0bigrxun6VzhK1JNbU8B3ejv2raVQnkbMUT69PtedUbiJgAsAoFqz
zXXlf4sMmNe0ZWRb0aWNc+0NfJTBN+aoPPh+a7b6+4quzUcEx+C0cyHR796sKPpSahmNkMvbhLdz
6EG5mu9xrZe576b9Mt4nrlM1fm1FSX7wMddl2gy97hxqG2TRcBs2d7pqx06uJQ7sWydzs4DqHTV4
TR+HONCdpPMTLivNH1OhknzSgL1pePJJdhKTR/1t1Vah33u9vloJpryLsyLEek4tP7blXDdfFQQM
4NgX3UJDXlJrufRyqZIfQ5M1R1C86w/8nx+A5NbqJAoOfAsnQ7uJm3UWRVi7s/2gZn3zbFb1kSLD
3iiUjpC5Y43psG3ymThXckqGSxnCfPhh4u59B1rtZus71nL1d2UT0VIjFbheSyNf0Ve1jnhMQz8o
MCJXf0ARLqoPvtm65/+7Zf5dMt4COlwqqh+UQa7HqQ3UIBN84MJc7Ytg0mf9MU91z+9pthzkt7vr
RqpBeQvEDhDG66HQ41OcpB/LMHYMHHCyup5E0FKPOwL47Q5EvFgDGmdw6680zVXjmhmCIH3dRmcl
ruI3GDrI97dEk39XbgVjA2rAo5zCzvV0YO0WM95YCMTg/BEMSdasGfSR7PreXEC063hHEqJB0V+P
AnqyrwwVAZxUlsmzFWPrRyNwHPubLu3/zAYgAGFrzZ22bO0W602aw2oVIhLcn0rVbOUpNc0mCeKp
QXQN2KJyhNfYm5tBqxj+Gpfpi6hv9q075g1CV72iq3gzp+M5T3Pz7vbvxF+/aktRIKJUc72Ck5VS
d0BxL1QlspSKjurZWGlH8hu/Tv32ICFKDFMUohxpyGaYxcjrUcRDFXaOeJqdcg4U08O7Z/yox8Mn
ZegfhTQfasO6X+Y5DzpKbgefcHc5EfZg5yONC2vjeqJZP/X0cpYqNIxyOMuFQvKQUFt4fTn3AgaQ
IUDpkAJ5nqx//tslChZJqB6UzrBgwnfwXvrnpsV8oLazI0OrvQlxtNAa4UVMAXMTaC19yqBldVWY
jY3ti852/CmJb1YeJ9LCpVjpPDyDucGuJ9TpYs5m2bLz+9y1gsSI0uG5jmcRPVL+qv5+ffl25wTQ
dPVoZbhtIXbO1Zx2WYWGHFJSfiPT7qmBGnjwCNr9SP8d5UVVUrcbcMco1bVmLe8WTZ/OhTVR8hHT
0Z17ne78GzhAXa16zGtKvPVrN8qKp4ZZ0LeXjvZcpu0w+bUTRTBEItevaZ985FgckaP2RsVADywF
9Age/Zu9XsxGvqS5UoWNgePzeZiGrP9Uy2L5Yi+l931GF5RmklC19n+I+nQJIPjigIaA0GZghskV
PhrfL4OLleLoIH1hOcMR1WdvnwBsQbaAUbBG2exKL8mXYXJwZ+3adD4VedyfCx3AxOu7cTdqES7I
UjnJL5twgNFyxTFkTeey1N6BJqnOUWm0AQBy+5MCmALA1qheikYZ/zATZBXrhUrU4A7OwS/Z/aC/
/ZBN+DQStcXuDfhHOctvcTyWAEWVD7nSfUVzpfHpZ395fep7CwwJZYVEk2Xhb3l97AkGMmMD1aHZ
tMlp7FXpW317ZOK2Owp9PvLEFV6+leuN0qS1G419ihTwhHhX/gd4iSMWxd5px1bk/w+y2ZM2PlAo
TMU1zOU0Oo8mxWkNxbf7ztGOaka78wHJR7eMiw4eyvWqUfBKU1sjsBi24n1GqTL3DT3KDoLkjlo5
77Pfhll3y2+XTGy2UQNgpw6lGH9oCwIarv7RU9PvjtqfWyV+GnrxNpkGP9KH58IYT5XyT20fSQDu
ruuaDKE1sfZ2NlvEVmZQelpNfjKP0WPmyfqiybx5EHI4khla122bPVAtYT8i9gIAfHPVqYB3FLSs
y7Awhn9UQyp+psqLVk1fsjY5apftDgYyk4IJuEgqsterqwHcqpKOOu/itD1aYVOttJcRLZYqkJQ4
5D1QnPx/yRvIL0Hq2dQb6MFfD+p0EsRRM68SlcsSOJivB305x+d4VI9o4nubdL3NcRUGhodEz/VQ
yVDojSlRfy6npsfgdKkFeidONSZ3r8eQvQ1CDXXNttA9R8L/eqDZxp+2sLIqnMgZ3vfmaJzh+NQB
DJnuID7uzonSMBza1Rpui5aIWkdP6NdW4TA4MeiUWAGcV1gHnZu9CXG3UXqiG0wpffOC7xJvkJPe
V2EuSZjlNCVBKkV37ssbhYD+zRuQPoYAAzqVDsvmI2X1PBT10lQ4BbWV6cct1npBLFtE44EXINr9
+qfaWT8WjRITlfUV7b75VGreJonhCkR48oiYP+tz4I7mcvDE3Vk/XoQWSQkbgsfhJjxq4zI6Ls4h
yGLbXupbYqxRRBG1oQdqN+VHB3n90ZuoAbWeTtramyX12kSNSSZWCYYmCxeKusobt0dDxU/ivGsC
u42M4rluPLu4b3MkQu6B7rl9+Pqq7s13tQxHGgFjjhfaCHSE5yTTjSxUy1m8G7p5usCLcO91Mq8v
rw+18wF5CPyqVOCRTr/v+qxVGvgvBf/LkH5lmVzayqq/EjuSIwO8nSnRp4DZQQmLYvyWYzlafWlQ
RSvCAcDa2WncKHQRTAoADt2muPXrCDAUr1+OGh4tW9gC7Uu7SAuzCCFaMiM5lfe1N91sG0j/kv1I
grda0r2wVC51uzYR5ihA2jVlIHPDCnDCOuqT7n0eyOdAsVfuxQtBNFNM3SoTzyg4RP3EnrYMLLS+
/nl9E+x9HBpia8Ga1xMXyfUmyIQt1EFBUDYqvewjIv60SMDZigv99Pgg01831OZwkbSRGzLO2sXe
nOWZfA4tgbQA8tc3T0nV8cat+ZJ3rSej86DxNDQMrxIHr/idKa5SlFzM5OWIwm/i4ghBTPXSHI1q
AMBBnzVZALSqChpjGk+vr+YGDPdrAwJUX78Y+un06TdTRJoMZkIWFTwytD8VLcEho7F/yKr75o6w
NBbkxp+1wDy4ZHa2CuVZWAKsKsF/y6HyRJvSOZ0oz1XSuVtsRT/bwM4OWgrrb3/x+Ug4KMd7dL22
tWAvQf4BMfgiTNGY89WlrvzRWy7pSAHNgBl28Nn2JrUWhNErRfoSbOH1znSEI1E10vMQ2HL9zgFt
lYKjM73p/Po32x1nlZVbE3Awmpt7bMTExTVxm0aNPRY+fkj1BQ+L4SCuH42yqToqqomiBR6ZodrU
xr0bRfmjYefjTQS0f7ffWisjCaDlRaX2es3KpG9KcOKE2oa3dN7PjZ9aoj+9vmJ7B+r3UTYrJu2J
n64VxAwRycBOazvIprE86/FyxCV+uWyECmogqNljEPCCny/nKlWdwjZwEZ+o3Met86UyJvfn6xPa
GwUuEx2ONQ9EuuV62Ro5JPE89noYl2yBbDH6c5qlR3FoJzggSb7iBdnSK8fGuB4GUPmYj0qqhbFq
0vye39lFdTcP3QA+v0FrLHvjmPl9b5chjlIH2drLwwsrlbI35iJoekNOvR5biZMalzes3wvFdQSS
e0b+xSgVfOaxjKkeYK7E1sE22VnV1X6LoiZ3pE1553pI3RQ8v2KGdIU33JdlPp3Bhw0HCeJGJ2/d
89SsVkIc4KjVi2uz510vi4Wnp/QF2wwjK2/NyoIiBokRJnFZJSfLxm8knHCfyMIhE6I7GbmIOt8a
jSLzAYYrs68mUzE81AUo0vtE1rkKKl/Pu3tQueRDeBn2np86uewes1Rtf6RAIP+R2tyUp1iZ+P9L
U4t6n/y3m4Okq5LELyld5EEZ6UV/50Ebys99beQ/Gwt3srevb99f3MLryEyjF/VZFA7hOpOUXK+0
IHUTlO8o9dCty4Kktuv4orQW8kCoFsIpyfGwGpE4HdO3wy8u1DguMNZy3YZkYQHGPznaWGQnUMr5
cOpbIQyfEmSsPUaydlLUysHZH+zIl1Fk/dGAPMkG0IPZGt4AXzPSOPKoqM6q89gnY+pXUiZ3qiby
g6Fe7kSGYnuQAax2h9vSnzXgtVYNRh06RtucQM6IoIN4fnA/7o9CrwL9IoTst42/AjRyM3VKHdpA
ukNTM4bnJGqOsCC7o4A44ZmHlzn31vW39qTkMZe6dVjEpfc0e6AsMVWIDgA0ux8Hb3ZqNbjb8I2u
RzGyRvW6hblUaIkEdV0lAT3mxS+p8Z1e370vs8IVpYBaPbg53PSszVCF21atWOomTIcChsCkah/7
LhOAY0fkDjSYHWnaVwep6PqXvjgx1DFWgTNmuG0aNGU765g3NKEcJ/2jzeV83/d1/Fw6MSIOqtLf
iZoepAcU+f716e4UiFdnIkIw1lKIUm8L7a3n9EqEt26oR0XRwOOs8zig/U0tZRza/ptpRdYfZcKJ
uR+liprFXCBxfp4WFepjTwviSNTn5dWwEnmhXCLCRqttmx8PppNMmsGO0roJVBZaDKBltWr4TKGs
uBubYvr++hIcDbjJ7FQtiZDkYHOpTv5eyMp6G0ej/KBa+fwcR0caurujrS5NSICzz7aU5UaPrK4T
TC/Jq+EDxEbx3lQr+5NUxTkqRnHwfffOJ2Kb7Oe1k02b7frkaIuZVHBQ69CVdfS1HwTcozyVP19f
wr3zSVL0S68DBJW9uc7VbDbcSCXMaHQJz+mUKx/zyejfzJMSf3t9qL31Q1VKJa306BxuITBR2pjY
P7kM1TXjX7Azq3slUT2fBXdDFzHZA7TP3tTo5SG6Q1GT22xd4N8q1V6Lg2Ybt3XYlHbxpokcPaiK
GrVlNTvikOxNbcXWrAo/64tt862UNJKK5VJ7T+hqiNNiLt4UCryMJ7/x5AoXrRUvO7it9zYI9WjS
ldVcDpz19fySSNHzoaS9Vxqy75GkdLoGVp06V59u/3AkGYRUA2bUC21PpZzHWeRlE7pKVAa5Hcef
rEQtTgoaTnCjiuVgYnurCciW69z91WTbfLhsWdpI6hy0jlpqUNIlaoNKs+tTCUfzYZ6RRzh4Ir4c
kducfYnCJ7hWhFc2Szkv0+whhRwSrXo/ahHQwzD5p7DnzwIr04MsYm80ZFIJ3MDBVgWO69G6qU0G
Y+zbUC56hcp/N1kn6c3OX5aSu58nhADevf4BX56EFYXPWoJSgWOwPXkw1BtWMutCo1fMs9mr/Ye+
GbtTgv3859eH2psb8qig8uH9a1gbX8/NNnqTkGw1IcTw/GNUTAO88Eg1a1/nRrw4edaVBx/v5TlA
FA9s26qPByZhix1su8VR05aPZyt5erYmMz8t03IE0N1bQ+pa1OpW3htJ4PXEyOShIWZTE8YQnWSo
jNP8o2wV9L4jw8gOPtjelKBLAX1YLZpoo18PVlllISXdzzCpIieI0HU+dV6e3JxnAvX6bZTNOXPs
RHaZUrehMQzJqTJT45RNeXHweV6mZYxiruhRii9sis3Zmswl7dppYrcbbXaBb6B9FYi3n0erq9/P
itaNgH6i6SCG7K4gHApKMbi5vACaJSMGB0pRtSG88Lb1NWnZIrCwIxGn1zf83r5YyRr/b6BN6K+N
2MjNoWzDcojwZeot5SzQ/PviDaZ7sJIvc01WkhcBGRYKFy8w4o7IbcuSdhNa6FWX5zpvtGDSevNU
aQq9GdMV7p0ozDx0ZHkkE7v7FZFQ5PHPv3RQrnekLTE+M+KsDasUATFD/TtGD9mf5iFsu+wujY9E
Rne/32/jbU6AEI63pMiThHbUCNSAUsj0enTkIr07CnUF/CDQl6Omcj0rWdX84/DxpOyqgDqyAMFn
aHe3bxFQDHwwsFJ0dtdf8Vsigti3jmyQ2YRVJeJ7uoWEKnizHzuqbx9fH2pvQr8PtYlSAkD/XNps
EVHGmRUYIDcErjhm9Ol/GAfWCNkwGRbo1OspaVbngGMCQ13wMP8DgCVKG8qIGNr59XH2rhNSD0i3
QMFoDW6uSkVM2EiYhCi1buefCqqh1O4KlzqL3Tr4DMzGUbjaO89kFHSZIMYa+GZfzyzW7LGQOlvC
xa7x3qg6696s4+lR73Xrw82To+OOohRxfq0abybnpJGhRrz0w9psBpzdVdk/NUJD7J4+8/CzraPh
9l7rymKBMIo6Dr4ZWzS/UNOCHhG4vbKc7B/VjPaM75qwjA5C1U6JknQKxN6aM/IU2j7GHVUQicyp
CpVceB+0xk7PnZu2j6baRk9gDdwved9md+ZkuyGwO++LNSupc/Ardr4lpQDexlQ4eEdtHzexYczg
W4Fd2gWQzkRAdJxlnKSw8p3p5tcGE/7vWFv1giqyYdYgoR2Wo6EEs5fb5JGQ9JcO/+XX983utH51
TlbU8QupT6MqeydP+hp3HOqhnTX0Fz1Oo89R0mQHs9qJJ0hlrW1s4iMp+SZAGvUiigU5/VCkeksK
F9UfpsZLbu42ICbw2yibywUxnNlJS7E6O2f2/eTUE5pJ0j04brtzYS/SClqpzFtVymlxcsPMmYvl
yNGH9WickUoZD5L7vZ2PwB1gGjY9Kh1bSw6z5NM0OpvOlOLTbCnde53mLr2HBNmM8aHtxrtRw3Zd
s5VgMbrh5rIB9byVA0maDzJ9e9ngSdXNQ88+hKqc9n7ajMi/FKI54lvuRGYyOsgW65tCAzp0HSfH
YW5sF5u6EPxXEnru0p4xb3R9kOPGJeqK281Yoa3xhMGigzUl3d+MJykyw8iswG1r+Y8p89QP6rw4
p9eP1s4euRplc6+pEY73nR1VKBFFzVmMjQyGsvvn9kFwT9Q4UhA7+EzXUxHFpFh17FSh3qILX6nS
PrMZituze1IOaE40qiHdbBvybTki3VUR6jWQKI+yGJInS0z2QcKxk5MCNeeT8PiimLwVKo2WxU4p
KIKthyjxZ55l8pumF953OcRt98GpDaULsiV3H8lsRy98fSH39iD071X9nhIWT6XrhYxM6VhjVlLC
9oxHxAzjoKmmZ10X35AuKw4G29saCM0iorfaf1Azux7MQTULaB6o1LTMm8cyts2HqteyIwfAneBO
9ZrUalX2BvS+LvhvySLMKdmgWkQRtUrm72OnmEGrFvkpUVPv9jcSZSM+Hfg4m6LHZijPkyLvVTZ7
vcTld+g/GtLA9pHVyN6EXDA0wP2YFS+X6wkppVWUGeLooTboylM0dtZpLKXxXAr3NunMtYNHHYzk
hhKHRmXFWz/hb2vXNhplRIOhzLYuT+VYYsaVH2aIawnjuuTPKNR/oTKvwJ2tnUkS1SOagF4FycxF
5d3DrQpNH2Tv3tpO9zev6gypO/pe3lzcDmVYh15tcVeeB4I11xP0MBPXkoYv1vR9F3Sa1L8rIi4P
zvTeTv99lM0yxgsePkXHBIvJyhIE1sz00czKI2OD3XUkPVyp7oQna904v32tqp2BHzQ5RdOqGYEX
qHPnj0UT36WJmN6ZSpI823RsHtA2I280bXGkwrkTu9ZyPtV1VhSNoc0PGGyhzUkCgWvKU+9NHWvZ
WaqK+n7uRvsNVhrJ2XVqJ+R/9uLbM1Ok/ChsI1GJLci2BJikSBr1CvDUwXO6Zx3S2LdSm6zvdWqL
2+MW0REEM6hwertbKBtO1G07KCmYUXylzyliR89qptufXw/FO3vmapRNLOnjPDG0HBDs0nT5Y6y2
sXVvewgi3v0P4xB8iVdQukBxXW8aT6Syz1tmU46IJRmQPjo/n5P5qNayE7V4mqF+pvKJAHttTlrT
IHc40egJxVCfi7kxz+6YfW3a+nbUEG1eEpsVMQRsZCv1gMKAxmZgIGwovcekb99GsPcPEuy92WAy
vLodIG32gvjskgakYoGyaqgcpaERb+3FxvBaZPNfr3+fNUHaBEfkjxC0X4vAPP4236fGP1mve42R
WhlEArZRYNSqcc7FMIig0NwKDdiqmS6vD7u3/ajNrjhG3IwAYlxvC3QVBLEkLcPMnhBw1Zr8ZOql
G9w+CpQp4tVKsqOVdT1KsXh5qTig162szILW0Me71DnMAPbmwl0GnlZHeoJSxGYUATYFucoydGMn
QgRI1O9GI85/vD6XnehLOYXaKJ6IHuoWm7kMdtE0YDoYxSvkkzIPqnW2IAd/i3NRBzHqjp8VK85R
3oiV0nfb7EiBemdPUtjWsfWmB7Kaa15PU+kWjRc5gPZlgWtQCjhwuSGRJG3FeBBtd1b0aqhNnlhb
XmZkCQRQuH/Oye2cHwY3+P80CBgldO5BbG53vijNphjoFoVYcbRg2fsfEnv5+9e/2u5MHMpSIJUQ
WNomAI3W6+UYc2dWagJQaeS20Mjyz6+PsvdptLVaCayb2WybOEaJdVacsV59EVe176WDEkirGJ7S
Thk/vz7W3oz+5Z1zqCDtbR5DqdGa/ajxXB6Glr4iMu6+osbN7SkNtzTKCys8BO+LTfLeKnPXAMZg
s40ZMraa2RZhPqvLn69PZudQAfzj9Q0EEPLOlharDubUZKkk182G+d0yJ7Zo/Q455ejRrO2u90s1
EfPJE33bnvMkEY9SRCOqSK//jL01JRLS9UC9DWT5JoI0fYNRyxiV4TLFf85Zqj27WloevC/35krH
lDAIYxO03GZJy14F32hwcXnCSPxqkm4QO/KLZQ3vE914MjL5Rg46imracoBS3tue3GQcNOYH6maT
a4yQqKVWlhznxnJOPMfUczzUYMDbvDg4CbuT/AX4pueyqqdfBykI/kuj2fCxImv4qy2mE+JP3Z3j
Rd8WZ7lT0umtIYw/SrM4OBU7qemvngQNA963lKKvxx1EFKOoDeksqvoW+VArXv4wWr3/6HZK53xM
BjXDSR2STnemmDAvB5fD7gpzjYKCpt4Cyuh6+P8j7Tx35DbWdX1FBJjDX3bmaEbSWLIs/SFsy2Ym
izlc/XlqjIOtZjeG6L1hQ2sBAlxdxQpfeANiIAqa4l5xgl1i+0AvlQFhzHw4WCBQHvPqe8vaWFgQ
nrK3RXAiv8EveUBiVlntGMTCWqJae1stjQbO0WD4kUlq72SWtVWdvnc+5PGQhQNS7TVcYw5NfclH
tu5USbmGWbGGfRGqRuc/fg5J5mkvIS2POORqGaGg9cqsuMVp0Lzyt8Ielp0LVvHxGq0DBowMiCwb
Ea/VKGYvDKYD2LdCYxOxXiE+ROmkbZyEe2smzxzBMO810er1VzIX5I/1ji0hjSj3eSKik2tmzuv7
K3Zv4/06ivwVv+yFzEYF3RmM4uS1XvqzEohP4HAc/cjDUX08L8KKkvIRsF8NhaPVUFah9II6Lh+n
b739WAs8rgHsPp6vOMBSdfY12Sy40esJqaGbV6XFstHRzX7aogh9GxHrf95fNnkdrKJuRiGuh03E
51l7W1P1iBce1+IEcOYHBMtXbWi9Xd4oyJVPW0iIOyE+g1EKs2RQdaPaASNAdfEHL07z0L7Ergif
lcKeP/Mg2r/BFADkYQwbD9q9bUFFAu0TLHeo4K+2eDEKR0GhtDzR0UKDuc8tXyD1uZOIY//9pbw3
OyoSHvUAOct1xyPWsqGOEFQ+uUnf/5ZoTZn7nW4hmx8u4bdOxQoRNZGt03U9KucJvo1DcIISCuuk
aqsJRiizDzXE30Bz5vZYDVW/r8WrVb/gO2wec1x1N6Z5vaJvA/J+Sji9pNShx3O9LzEe6rvSUpNA
x9j+T89oJhKzyV70Q1cts3Z6f1Gvn7P/RjNoF8Abl0oeay+QZorQ0fPcJJiTcTmMC8rtvZuL/ZB7
xbFXU+0MkNX9PU3jdKvScn1v/Te05H1ITDuEqnV+HZVK3VKYQN9w1sYzQuaCK7KKNkqpd5aTrQKn
CYop6lDrF6XGRqsjzkoDh6DwpFrT34Y99QfRJFuFiTvzoXOLxR83isRrruLlOtb6sZ+dNJhga71k
olR/RMOype/y9oP/50Z5WzZJ5QS5DWYHgdVVjDV1ILzmKk0Rn3O4RTLkAccY6wgUUaSJC0YXFGho
Gy+RQZq4GzplnvwOwL+5G6OJ9lZk1GO773W7HPdLPGKbZqRuDYMYWxh135jC054qEXfdPuy7CeMn
N+p+r1yv/Lcv6gGFNC8xvy5JuJjPaQO9xF8GVywNPOTUsn9D5CuuD0U2WPrR9iy6aHZh5PWnMluM
b3GkLunGPX59w8r14NVjF9Gt4f9SMbw+LzP0V4SHxzJQBqfA6qCd920TpsQO6kvSF1t37O1+orQM
FQ8VfqQpeKSuhxOxN0cpwvFBW1aocqbYCoDdzn2kh7ekq283FENR1IDkiq4DlfrrodCdDOtGIIo3
4LV3bKw8Oomq/Pn+BXB7vyFiQiz5xohGQnW1axuynzBXcLGj858cTG9sv4+6m3+oikrb4+M3vmTx
sOXc9daDvN7E7F8Vj17Zs6HIttrEHd3eelKyMpjaLLdtH9JU1L4g+qRYFyqiLcXtzBw970VDBL34
hMGJMH0UZlqEoEtVDeMvw+IO6u9KqmfL97IalOcmW0rdpweOTJWjtc0X0xzmD9WEFORuTl0MV6IW
6iZsoFDHmMIsEWdUqzb7I6uwKfRbHCUH6ERK0W08kbdXLAVEqg+Ih4KChFx5/RkFNWse4KYJhshu
Rz93iuU067H6GYmf+Xd1ED0ZdrqMT0U8t8b5/c/79j5dr7RsrJPHS9Ioge5qpTU9m3MyvjboFxe1
Z2UssOtAFCG0X0Tq9dnXPslF+6HOard6Zenn6AI7p/wH6HZsfLPrdoaGn2TLFsTmdnMTMsBKkCkc
EPp1buG1g+N1blsEvYE+n46Z6EcNeep/35/+7WkllaB/QHAMG4fI4XrtE2dIyi5HetOZMzv1hZsr
yW6Kumw5oxa6bAkQ3d5FdI1BoFJfpX7HBXE9HDL2urGEHKYx0UR5MF0lqcA26p3YLbE9fbMgkv/9
/gzvDslnJf6nsEv76XpIV+TNRPepDJp0UXfdqNqHunWHY4We36FOs3ojxb87HoE53Rk2lLputtpY
XRe4uXApTWMojnBawt/1rCw+11DuTMSdenDFD0/RlDAhmDwuB2gNNasaEtw4S0QQI+wHM6FpdrrR
xOfKwh0ow0tg48De2TT0D7EKkLAabt/VV8SHRoCViEVgzllz1LR8fh6zBgIbPkRbx9Pg81wfT6k9
yuXOUSC4XKM3kasyJ5VaVGDq0Tj5qQTcBAsv3tcZ77s+QI7T/dSZY/UpUZ2kYrps253VdWZxTPA5
7cHMtN3sm4hEbhUbb58G1oC2BMU5tMjph11vraJts2zpoY66ddFjq2ggaZLW/yw05nZT0wFv7cdW
bOyve4v/66Cr/YyxX7t0YVMGqhmbxzYvvL1WRhinqVr1v/jOBJ80bvkAABlXT/mMMTKCrMzPMkvt
WPJeBLpa9PsGO6GNSsCKEiajFNl7AQUsgYso9q6nBTQoDUMNGi7uuIkPBBrXL4QpxxfOL4vbgJ4H
id974b/zQIPrg07t/bswe7PxIZGljzXk//s9JFMqAQwWI9Dzrr+tEo9erYWoMgusvnyUFo3D0iXe
8f2Te+eSRyiBBqcU9qUruIpgOsUYY+xey2BpM+80W2YbJKZTb+Qwd7YMIQQgE9DeCEys6cE2kjTK
qNRVYEStclbLaOHiK5egD7l3H58QpTBCSmIWIPqrzwiDZxli066CTkuNgDtp9GkubGlo3Vs2fAPA
iWH1hIHfatka5NjbpWnQlx5rTJQVYbz0S7bF8QdmeXv50Dii/CBBIOhnrF7HAgJUWETdGHSI5i/f
E23Olx9GjkDfB6OIoGTtFoXn+48c/b5C3Q2JqNuDCzdm2JVz2iS/qYtmiANKatNwsJO4UXbEdW1+
aUZkwP4FjWP8PmCbmNIwq3Nzp6cZzp5Gb9XRbklj44tq5mQtLQ1297kY+hQzPnuqNffQWJRU9x2e
2PY5LieteWqssWx8DwpLu3NVwpWPNo2qCr2glDZtBLpNAj39tkyV+DQ7eqTt8xlrvH3lDmZ1jN0y
X3xnsJo8992264YfKi1R59xbXVEGiZKrcKBxPIXWa42UA61w6PoT9h8UeYGm2j+KEOo44pO6Fr8O
ZeFUh45AEpKc1lrRi8bb1O/KNJ3z1yiqNaf0hynREyTJ9Gk4Yg1oD3i/h2Z5Luvcsf8uBaLLT/Hg
zuKCAVppvhZ4qCDWidys83dq0aEK6GCqxaEFfxv+ZLYNsPHWDe39AmVW3ddOOdgfoqT3cD5ZcDo8
Cr7WszlHbfSHi4Te93BcWgildOUVSGhlWJ/0Sh1/zNTXxN7yetv0p7EZzJ2TmEp9jk2lTz47c4Ih
Y4SEW974RsTbe9ImT/8WIbXjpr6diHTu94Y1d/rPdp65tbCbwVGvHXLnS98vnoVlYgOnt0Q/hyNS
RuNvbtE7eJnHdtuoR0vV8+J56cjZT6EaIi2rVctUH41QrZU9vP3E+X0aedv9EdLS8tkw3dphpfDb
2HlqM2vfa0Nksz+YVvJjMZJSP08ZnJxD2uWu823Wy/41V3PsALoMqclnT41b5DKQap8OVe7wUvpO
30yh5091l3aXNKqU7jxpYsCZ0/G4qY4ZjQUIgl1aFr5BLDcee7HoP0fDXqLfH75RIG6QgUmQgTSA
ub6ITbZtUWaK4GFAjtBvlwGjzqiqt4Ru71ySjEM/2cNUCtma1Z3iYYRYZkNaBzmSWq6P+yoOl3Mf
p4tPjYSu/MPTgkNHhgwJEkzoOumxm2jUrcyqg5gbYU9LNPyqh/qwwWFfKUO8PWNU5SjrECA66A3K
EOaXqrQpQnuKbdy4Orv2ws+Sv/fdHVLtNdcsvfsz0r15+UgkC+tmFmXW7qrUq9myQ9m71kUYqZU9
z7Ob1jtPKHURNLyG3U7pHP0bbkR6+9LBsEwxcIqoidmJWdQkQ2H4TxINOeaytWKkX6xuUeOP7Hij
e4YhafeXJpmr2p+sQSQ/VKXD9Y0uipvsqxLrkMv7C337XXlZAYBT+pB1yjVvIOwrp13SsQ/UXisv
helmf4etXmKMGXuf3h9KPgerWJXCBxAOCtmgAtasCK3TvMY255p4SejSUxZzkDRyA6ey0kutoKhh
LIWNMbga0ygyLcX++f4PeNs1619AqQJzahIsdB5WmxjavDFLg+ogmggG9tPiiY8haK3Cz5swanc9
rTF1N+vC+uDaSro89SWNuL0xwG3zq6yg4u64SmOQ50fwO22lC/tDYaatvcNjro5PiIYkP/p6Wj4C
ghy3fCPuvLew+mjNAvcisVj//Fyt3XkcSCwmzer9uhr2FYiWXdQ2HwisrY2w6E74jtgXgSf1d3TZ
nNXZyLA61LDlxLPEWZBC4QDtBW7HSy0+mcvyxJnd2B8yL1p/HYJJ4An4pVAfk9P/5TCSiMRV0qP1
iXeR+qwbfblPtbaTmov1WesTNZizxfWx9bQ3DsGdgImOKHJtWGkjI7Tu7iuDHWFjlAumSmkzx39q
X4fdlpzk7VGjiCOlMSldsfvXnLQaWSI8Z0MRGFU57BQMIA9L2Sh7V00n//2dfm9CaEfQAwDqRg9g
tZRtb0a0GhgqcsOx9o001NDpMIeNL3ZnQ5J2gswF40k7eX1LT30Zalpqoc4ah8+I7pV/gJz9x0AY
8WJOWfTwm2ATZ+Juxjcim19XR1xk2fBmclpKB01+yY1ieUY3c94I0W/nBJ6ZyhJiadIJcw1erSMT
xIMVdUE5ZeFf0tDWQWc9Fy9aaIYqphBevyF2cXsvytMlJZD4g1LMKpcaNPxkx2ziCh6Kejr0Jjip
c4n8jHkYsjyKfEX0Tn2uHIcr0mrxJttlSh9uMf9uzzsdAeZMBgQ0CLjd9fFrVH1WI7XpgqFMx0uV
q+aLqY76DgvtN9+i5Hsc2vPGybu32hLVLYXw4J6aK7Ba5OlDGPVaF9TOmM5Bnar9gmZcqkS+PYxj
hCxuIbaA62/ByvVNQ+GYSdJTpzTOe3Q91Zp+a5+Z1RjwaMfKq5f0jfIVM4O+/9SlyhB9qbwlnvdI
l1IOC2skEfxF6xW127mxLgRoR7NfKGgU4keUoIr4Bz5oZX5sCtOMPo19B/WNzNX8AeskSvxYof78
NTEHxdtbUizlRQnnpNkoBd0eebaPlJDlnBE5rbknYa14ssuN+6yFCTpcx+VTSaFk4wze3tGyqoUa
EygydsqaHNRhttGWS98HNVkeCtDdXO9CMAyDr7ZG8s0qpvwYubn71McoAjx8qzE4+SZ6lxTybhhQ
gz12/aS0fQDxXDmV1Jd82+m2WtJ3FpJGLRQNQ0qweetnaEkUulIxo9i5YgbGpBXfVNGbG6Hn7WMg
q/bQhCgf0dteq625kxchmWSxkGU6/27Yw/RMIqqfofluUW3vTgjFU6nIiHLt+kaLuStGvTX7YJgb
fedJXkNt5Prx0SeHCVHtlFVWHYqL3Dm/vN4tXkdxYcRDQMQ77CNhjPgaVltFh7tzAfmGPArcYUpD
16Mgk7zoaSyGAANT75hqc3vCuHn5/v5c7n0c2Q8Ehy5pcGtsh2i0BlSpOwRL0bSfu0FPeLOd6mgL
S9kA290OJSlHvJ+glSgLrY0aozaNBq+d+4C04KdDC9iPrZrawKA8BmOVuQ4QEslskdsAJOtq6aAq
z11lJmNAihwdZ6XCgk/rt4q+txe6Q4WSA0SjCg7hui8T6VOYTt40Bn2v98se1TvzVCp5pX5OItab
PKk2H9MHe5uZRObKLwbannbt9aZI+sFbspwx3ba1P832gF1PWUvfez0LQAolR8Wttvb7nYlKbSWA
D1IzhGL/9aADQNPGVNIxAF1m7Xkjxl0OIetz7Nr1h7DStwjedzYK6TDrKpXIgR2tJmk7s9bagzsG
Sq+ZEE4T4+iFVXRMm8F7+CmRJk74bCGHgtbl+pLPVKOwDLOYgtbVq7PTt9PFjcct08h7CwgSUTbg
HelqsE7GzCGi5xNPQV11duXXdmYpftXryRwkutN/LZZcfxxjAfCRijK9Yywf3XX3vRxo99ppjd9m
lgo/jMc59BFGMbfkBO99LMA3HGugukxu9bHQUk+x4e2mIDSqJsgiWz+VBpa8nMt640W+s4yEMpRJ
TFCW7JBVmmbPNDxC4alBKzTrHM8DjMLWFbuEGwuTtPIxWZS3w8YfhOCe7G6RNV3v+96qVLuZTQ3l
q1L/d667Ifar0CqfiMqtjUfy3twknxtMmqQHm3KZf31TqhawLCYNwVRXygGyy8iFkhcfqwUj4Drc
9LS8DYFpAEj+Ef5YEiC/mlse512tFLTNdFyJXlRqnnuNIOCPMiuqS4j3wWs+j9XDp002Q6WMGZA7
UERyEX6ZZDW1CpkT9zKRsHrQUlXxI6y5j+8/abcPJ+BBDEvY+GCMEBW8HsUrqNRlhTkGZr00M35Y
2FruxJTUWzC724EkshhrNkpq9MbWRYrOxjC8aDjWjdHnVLft8NOiKM1GQ+z2gFHxRNoLKL6s3a3b
1k0+wVvM+ykQLoEGabW5D/HV9KvKfNRHlzeFB5oyIfKTyEmvAxsKRRruFtMUoAzrIdqKqHWDtvEO
Pqh4OMCV1VWA9xgdkVOvu7l5RQV66tQpWOzB8ftQyS74CGw9l/fWjrIAOQJAMFi1qxujbFVtaWdM
h9nuSqClo+YryTCd7CZ8TNBCXhbcgkCQiHElrG2960bXyk1H1EsgHJeuL5FH3PsCJeXsNIB//Pn+
Hr8zMYCkGLiSAUllqPUe1ycrY7lUCkiedwhnu9i34+geFQtI2ftD3dnlwKrAZjNHqXko//6XQ9uK
rG6RalaDpom8vV5QDYy6+DGjyLflg6PDGeKdJN1Zg2+6cZgnAQsfiGMpdvTZo6NZhMvJwA7z0QnR
yyVol+UVQnioLtcT0o3WiOJUdQKXMvVf05R0ezEm2euDy2bosswBkBmdBzALqxg0Gs0sFo0zBM3U
Nifq/suz2wlnC/FxsxEYhq/DLS7ZBzQQricz9rmbj0pGfi/xLEXidTDQ6uWgWvPWRrh5ojiwoKUl
kk8e3XUU0xvF1AyWNwR92oZf7CHr912+aKdZzbsjgrFbPLHbqXF0JbKdMJtx108iTpILfTFtDGgw
K2dj1tGn7kV8RC5s4zTdmxn5CGkJeuDYDq62+FyLJM8sdQzSjmYlLS3ahMlUHYWGw6wJZ2BjB74J
mFxVZVhA6boGVprkjjr39VdzenVBO8MZgxCxdTwBvfbJKVpi3SqsPrhgvb5n/Ww9FYvj+cuseyc6
oeMJoz0tSHWn8GejND8Y6rx1Cm+iAlYZwSP0eKQNEMy5698FpbuvekOZgtyppHykseynqqteYlGM
u8ZOh9+crEs3cCxv6JHr1YBdQGwMfkiqK6wTqUnA7u6XWA96Cubea4h9Q/ElN6Yu/62qEHP4HrmL
mR9BVpv6M8WEuT9AtHPbpzFW5hZQe2eFfp41BNVeY2ofvXGyzB14K3Ohm12Ekz/qIgr/7qiBuj6l
x1z5x1YiK8+Oqjqp3ckr0qLZxWObeOcuydwaUR18uD/0Umnz24z0ZLrn9q9azKzGXPlL5HMT+0nN
adsrNE0jH4Pw2Rj2NSWjcFdRuWwezdNZHfAa4PPkSYDwc/1lyHiLgXDGCFw9sVXAAzr5EOJyf0xG
mW65td5uAwYDCS41bim0rR/nMHdaFNQdIyhpXfxpdG4dvaL5Y5Z7PbKQpmiQZc4DupZzuX//1pSp
5GoroM0nkRxEINSkVg92bZVelM64n6eNa/qGl7VnDFiAsqFU/9z2s0h2Vi1adAPt8OELm4mCsyW1
RrGSqV+vMCyyYnJNYQSVMpm7JVKGS2FX8waL/faqkZGClLyi3oIDgfz7X15TXSxTroeJGcSRjgSs
V9lZ84UypPAYrRi4eNpi3NL1uvM9gW0B+kWAjmLFus5nKUvqzSODkgrO/W6xu9ymA6iU5k7ok9Lt
8ljJI1B73D+X9z/o7Xy5vXV4Q9T/pPX66oMKwCyLNZpmAF7LNvZNhTMXbUe37A5xGcMkMhtEdjZ2
0e3LASRImn5RuUXhZP0pkS8GmBHih9uHnntpI5NhOi+9pIWbbwx1u2FlV518hkzbBKW/OpcGtqdN
TYshgDLr7TAr/Fjn4uu46K1vDvHXFum4XTWYG7tIPkjXx4Tat9QIIAAkjVsTjkt8scbUAPcy20A9
0jYJ90OftBsX8+0yMjX4AlTbpVLLml6fFcTnM6WTYHTcdjcJIzp1ZgRtaXK3fKhXrg1vmajMCE3y
GxnUrmHuLUoHNVIbblCoUVH/22Hf5u4yIFdAVmhAOyfAz2F4LKIicfZhExkarH56BCe1tgrrNOF7
IZ5tI9SbP6yeKsu5NEIiVW5x3Gx24yimxe8QDcy2qAfyWrj+FLKyw31JBQkY87qlhYhXnBd16QXg
vNopyNTRgluRJRYEw9HWkickmbVmVy2GjUyhItr00PZl9PX9Y3a7IbgxITAjVgG9DIDH9bUyemPn
1EjQBqla9b9HGU4LKoyUL++PcguRl8hEQJA0dtnyPNbXw2juGEqIdhhUnInQBzrWoK5g5e20KwbK
oWdcPTrDzywJ/xhLxzQ+ub2RZP4Mwmu4KH0zXPQmU7YqQ3emj5oREjhkEBTL15jRqkCIYkkrJcDy
EZgAObMn/BH5sIfBOpKDgSQI/SDsyLjTrhegw6A0Eo7OV9WppGlT25+UWt9yXL25NDkD8JYk/IHS
DBWG61GiMa9cUNUUFujPfvTquD2LLkleNKfonhQxdPVGNn5zizEg7FGQVbRnyCdW0yLOVZZSoRxp
jr33HHfYlJziAiNWf066McRxucz+NZtlrn2HzbVxz9x8PfrcQNZ58fl+ktF3Pd0GP5hQqQA9NNlE
+F3SKvVny8vKjVneWVZeIuJaKvYQPNZvb1UWGS3PnHpeFy/KMddNbGr0dKieS6HFxtEyML7ZbxwZ
mYBd3Q+4NWGAQN/7rcW2rsM6vVd1tInUYBrTadg1ZVpnh3KIvc+uNjma77p99G9exiYwPTB3e2CR
wvUNt0u/xTTJtwwgrteaOjCVTEkhpPhGxEqf5Hqtl3SY4tFpyzNXuvhowAnYMeoWfOfeKFwVPIdM
nqRU/v0vUQ6vSaPOvVmce9eY8hddjN3yyYE+9Rgw/b/p8MbDfYbTQf67Sn+VYcx5/fL8jNNhg5mo
Gftgsys/zdotiv+dOUl9bBBCGJaAblkdyjZR9DG13fychr1HGoF2xLGZDP2f9zfM9SaVM5K4JzQh
CCeoH6wDJkrEmBLVcXaG3xsH5WiF36e0a3eRVVrNLtNssX9/QHm2/2eDvg0IpF9jKFILyOKrJYzp
eVhTX6dnK46bV09Rx7/DeuwvWFR5G0XuFbb/bSz6cnSRQLlT9VvnvSVQ2CFOm/SsTdixGpM1Pg2p
Pn8cZrX/3lSGe1CV3nvyhrF9KkWXnau2TD5FaMlvTPr2YwL94J2k+y2RSusAaiisNoRAwaTHouM+
yKpjkqbaxijXcbecLvABrFjh+0PchcB1fQyGGGBjJ9zkDOJEwcd9cl9Hb5h3UbL0fzWTOn+q4BFv
lYTuzY2jTckYlhMV/tUj7faWg8DTnJzVfm5+6w11em2QAvz0/ra5N4oER5CTUsm9EclSxhRZAMtM
znWUAWavO2B6KEttrODtaaBZIJU1KJjI0VbXlWsXQotGKzlno1N8aozYDf3Si80cX6J6/Mcy8fF4
f15vxZ7r88AbT7WdmBe8NBv1+qMloOtpQIn0TB7nhV/jMk8H39Yaw/ioIO+3nN1FGAVMYKtYdr0z
uH9OJvXkPaKXanhQRdZ0TzrizMoJQrpq7pqi6zN/CYcJ6iu3ot6jqphWxUe1d1O1pjYxl8pvoel1
4YtGIDc+5WFY2YHWZUpySMNkaDZystsTL6v7yC9JCCCVtdVNRqbYLKoRKyfFjsdq19RJ9qdXlxFV
aydtv7+/ntehhTwDlPA4YFKwiBrlWocpHg0RoT+TYhcvxNFZOvG0lG7z0a3a4YOZh+rPmYrAaUDJ
8/T+yLc71JLYNg0+I+1dEqbrD2mPmgCuqiZnTcndg92WqHSnzVZQcXvGEQPgbdfBtiATvkaLW1SL
bNrVnPHIW7onlHz07IgFXVv7kmkZ7im29dm5tnPsDh6cINEh2pOcQc4fp0OmJr+8soUR8d8Olejs
KXao+tmg6OQcPLa798e52S80oDBCkTIZBL2UK6/HSSYlsa1mSc7GkLmf0PQSJa+sqx+7oUPo/f3B
bk48gyH3JP23JK5ivTlr8BaOMPrkrEza34tCNmHO2svoKR8X5bGiGntTdtZ4AGQvGd7vmtrVeEtf
KZUNP1IPm0MH0/fM1Vw/hVhUHN+f1s02gU9AiUAGuoSDtyW1SlPVosu5yOZUS5/bMbGs1zHT3T+B
SSZcMHNspH7ZOcVDqg5vcySkBnsFlQFXl3UtD1sZvZjMODkP7aDt7IZ7eujcbPfG9n5/jjcHjjny
7MBW9oDYgxi53ifNNMZQNzgKblrMkGkEhDxtDDd2/Z3daLPvyXIlkAiQ1/Uoohemu0RZesZAND7k
kcJcDDU9LFn1GApPrh2LBpCfjgeB3037cFSWpfJmMzoLqOCHZXZhS3jNFhr1dkIAeUipAYLzP6QL
1xMq7DpaGtCWp7zLsr9yF3ElzxDp16gBvvb+F7rdhQyFvzUMTq4LUr7roUriPKFahc7TZH0pmigQ
ffJaltqPei5f2kZs3P13ZgYkW4ZX7AvAjKsbWE2Q4MN6SjuhkeGew35adqmliyAPN9Fyd4ci25Bd
Zbb5ugLQaMKO8WhCt6R0vixutlwwBMp8Teni0/treGckTKFo8MosgGtxtYY99nmYx2raKZ8LYzeb
ot/ZwlZPSFNs0atv70ISDnYgQGk+GX59q8/VzJSQwHOdqmjodj1OZVqe/e2myr5BqnFjb9yeXgbj
LaEXQ8/SXAvu2Uakqy2q/6cWivNHNRnSD51azYf3V+/uKOCsgP+Qfd4wAzTMTgTGa9qpa+35JUlp
WqpxuiVFdPcbIfsi2/GIuq8RawKT3YHOr3bySoloxlgVmg20p+TvurbbLfnb+6MRakjCMu/J6jPF
LjTGSjjaqTZHZ6eNWnNcLE8ccwCAG6/jveUjZiOwAfis3qiDt4ZJmQaU+cmNG+spAVF7LoG6bmzx
u6PIxEgW7CXA5Xrf0QZzMy+1WL5BGy9tafbHcKmbjQxCHpSrQNtjmwGZgCYigcFrq804rCc3ijMd
CzlnxP+yUIv2uDhW8UEPp1LzhwJrQChSTrpFfLj9YJJcDgUAPDw98/X2iN1WSdLGnHFAjrynAidt
v5s8N4gX8fgHIzTTcMkjR6Jkv4Y8KdMUOr05Yd7aIMKsuZ2109x5ePhUSQ1yNgRGa8D811Lc+HKo
iA1686mI8tF3kk74eTHPGzHM7bYAV0U6xqeiRg9Q7XpbiLhYZquPAWV08bgjwdf3onO3akc3CQM1
QPRH6DdQT5ep3/UoilBcrwWEdBoG03hyw9L+1+w1cSjdKvneLIu7b2Ov/AME0VZb/nZbcGNAJKIB
TrxEfnQ9sqqOOM1ag31qo6k5F0O07BroKIdCpA/LtsvLibfqje3PFlw9InnYOGM8e9apBRRyon5I
YxoR4/wyt229W5LeOcofU+y6KdX+ePQKhvZDlE4wyj/8ez1NU68W07MTmwdMC38mmNvtKOrXPx8e
hcIc0RNDSXcNuZl+SU4cNXWGsOytU5rHdD7oww9fu1SYW/qUdz4aCvSU/vmD5tEaCYX4WgrxPDIg
ScTqAYvSYd/Mc7FPAJI+dsp4HaVlAvBTeXvIl+V6SkpfzRFaG/VldOJwAYQxRNGuVOfHaBlgL+Q4
tsOXYUYUjlcfKGu4eiurri/G7Co7LY7NQ4zV1cZ7v7p+/xvFQ52BMiMtk3VhWlTLMsUpo1CS7v/G
fM/JTmkYDc1eLfT536FwM+OSzC7trId2xs3AqwMe8bwg3G6LC6oiym85pZAvHUq//uOjmOxjqY/p
UOeT++aX/Vd1WOROVllfSodkruwK74zqwvzn/22U1VwUpxZVWxT1xYIm9Ryj/fYpxed8qz8j/zO/
PJVvS4aQv9QBkxtQWw2jj2G1dHNWX9J4+GB3428lM9tZaAgg4+U+Jjf43/7jZYQjToRLd3k1mhvl
4ZJ2RXeRwk3T3h1Tkfv6vKhbrqf3tiDRLTchY1HFWJWeEdmHZVVl3UUrgRnCscLcG23Wapo/x309
lM/Il0XiYNBsm8/vf7g7K4r2FMBuypfchesqX2UOmUkVrr+0nRDTblDR7z46U9H3u6YLDeuvrMjH
aUv16s6E2YxIeQHbhAewBiZUtlYvFk+KZIOntEnt8OQQISQ+kaK6C7U6fXIVs30MbPv2QWErwSRF
YBeo7RpgtUxNlMGSY1hdGXW/q7wECbVFf31/TVfxgdylUqABUVUP7gEgl+sj5/WlyDy0TS5W2Ia9
v7TEJF/jZI62DOvvDgS1mAI+6lOUG64HyuiFmENic7YHJ/EnJA13yjBtYRLujEKrTFYwpYE57/X1
KM0s9F6JsuZi6NWHSXH6s6Ut4en9NVtFO6wZ1Al5T3EKKNevTzbUcz0ENVZfJqvLnhzR/tXXANXt
yC2e3FxfxKcwCq14n5d6tSWQeXsGcE6QnGk8J6Qm7eqdqTy97RSKs5dUjO2rEDmaf4o20uTNHVTg
kGNrqy3M/O0JIGPmBQXaJRGG6zzdsgvVGQ3mawJfr3YAJ+JXUeBPdhD5OF9MZ+j2CNR2f72/zPem
CqGSEBniAUznVWjXKF0CngG2qIa6cHMC14K9R2EShuHKnSc6LKrKnDfOw525El5Bm+KCIX9fzxV3
Tw01Hx66OZ2aF+H1vfa5hCuaPyteloQ+Vn5KcuYh9ppv70/3duvKkq0kyLJ9qVytDghKf/bUDjA5
oi4snkKlKOhgiAft7OTepVYLhk0idPHTlfP/5YnFw7Gx53GsLshAZCdFr+tPY1dvterufDpGkcK7
yJZwv6w+naRtlWmeVxc1W6onuyi9fwvMifeklWWBonvxmHKVvC2ZFiB+VYrMUANcHQvXBN056np1
QZkl28VNn5ziJHoMo/b/RyHToSbL0VvnoLiHWWaXDdWlsudqV0V27+shvgpGFW6Vke7uBtgPMCBI
OMDuXH+nRg01A/cyVnC0+qPbj+XFyKetqGEViP+3bLRqoKuCtrnZ7TyosYbCNeyhlHgoSpplP5jD
+Ap9tT2+v73vbgm+j8Q0Uopbl6rq1HJa02Xj6fG4jH4RNvpxEBPu2NpsOR+0UOiPVdH/mxxVbQqZ
sIvhklwvoR5VxKmeVV0mI3N+WHpe+hUqg6+F5zwGMfpvY3A/si/wPZQw0euhsqh1QfXNbAxdGw5O
PNn7GNV9//0lvPe1kIKDYE70Jem/16O00tFrMiNxgUPbf03zxn4dIq8Nolq1Nq7Be0MBVORAcVSB
Sq7KY4OC4lCTM1RMyo2ES9YfZnS7kVQq442o7t5O/3Wo1ZNNbrbUtPyqi2ek9f/j7Lx65LaWaP2L
CDCHV3Y3e5ozSrYkW34h7HNs5pz56++3x/fiimSjiT6GLRsQrJodWLvCWqvKM5VuMzlXBIJ/Pd69
e3ZAgPBJ8YJSDNmckVIoizIpYXlDsXny0sgwwUTrR9X6exsHWgLOPD0VUcxcn1FZwyup66QkPK6q
4I3BrwB2FaZQBa9jYYdH0fhdc2BmabRzyVE8XJtL5LGzEcDh4s19ddZDJ3pJ1BqygYpg2vP7R4z4
74hI0Vtcm2K8FhPXW3w6u7acS/RN3KbqjlCBdxYkuqI8g6KsAxVwbaVDrh07NR9tJ43GaYr77ruB
0x8+UNFRjjRb7rz2QJAIsBH3gChtC6f102uYJEZYqIWDbw0s+SXJHTcG4u3OoY3yuNSeUj1MD677
zg/SkEX6UCj9i9GU20pOLIWIDRZmcbNySf5sJh8R7KjkpTuPk3RU/Lhri/YU78i7YtHmERl0tZIa
mytvLxFRk5T1TYV0bsOptWGifW4kazxwuruvjCSCxJDwlHaBwCusdxS1yEgPaODc5DmeP2RUhk9Z
1/ZfHt/F3S0hUBDtHNqJFEKws7YiBZOe2V2GlRIReLXp9I9lORcvyJ/NB27jnimYXgrKHmBMIG2t
TcVjKRd2kUe3aQpLl+J341XCtSO7Hx5gKu+ZEqAAyEx8z7yRa1My/G9kHNvwVueZ8RJIsvNR7a3s
relM+dlgUxTwefVFT4e273YDtUqOSms2wluYWNF5lurviLfF3uNT2l0/KMeiTc+8JEaQULtbrycr
ssCKUcJ+UY3lY64oiEiMtlu3yVfkI57sD+DTBS0QND+Z+ju1d20sAO9RaFlX3hLC+4vZBRFKmEES
nGv+t9F9vLLdLccYJQERQ/+LO1ob05UubOcxKG6JkajnIlqgfGnFEVDyvTi/KiGRYcJWpj3FC0zA
uXlM0IEaS4chJDdb7YLBzYq+rU5RH+f6S2bYLTqtDJmfXpnCkp2bitfNLcY4+sishs44YDTvzlIk
uzgstFNQVMV5rVdsMDpDzBpie+fCqU+QNOQXcH/GDztppg9tpsjzwR7vLeKUqdqKiJG/tnjUSraC
rqi77BZ3ZvN7aynBG0Na89S3+9TKz8Bn4iNewP5YxadH05d7JIv/WC/S6TrbaCodhVfG3Lp5nCsn
e9KPpjnuPnPIGQwKFtQeYiuQ6WsrUcslngJjuI0z3Rgild5lcrqgGxhHQg/vr8n6BgnlOMoujuhy
7hQk7YyvIWzr7hb14fRBV+b8GgNND7EoJ29ONtYXhHp7FxJGdK3Uongjb7P+HEPDcuNAj6ODQ93v
MLU0gwBJgBC53JsXiYlbAEjrvLkVRdf8EKIDbuN06cFlvWcFKCXyJ2IMOQCo9Q7LrRIsKBi1t37Q
++gymZrk9wMzpw+q4ndOUoBAiMXF8CNeibWdBS3XqI3a7mZLSvcpL43Mm7U2/ZE1i3p+1uPQwgNf
RTWQhdFNXptidtMIZ3gobmVSpKiPIV38S6vK09fHZvYrInIFT0ALGWrBDps9Z7VGoLdgpjP1ExFM
y+ReMtx4SczLY1O775vSACtBtgDeHosSh/hT7DUvds2wynK51SEagIgmhW6aaOmZZmXjO0P547G5
3cpAi4Hm5d2jcwJSbXPzWr0GxOVo/S1dksTNqk45R6PJAEG7OIIQ3zFFgAd/TnhtCJmb61f3oWzP
xjzcyj6czxYr/djnSs3YmeDpopFAQ9M/phIPjYZkd72JUVuYveUk6q3PGRtdznnFqDwzPwhMxA+8
8iL0tVBQpIdmglzcQTMWs0IXSclUssEu9KIxsFDoSOM/B30pTgZaz295jUc9+LrEieysUoijqYwk
lLHNbbRJc6TZmdSbPGjBpWEwAiLuduw58Ko/Kks3vKIrnX9szCz4L8PXjwoWOydCgQdkHAAACG58
EJtT1CEQQ7pw5pvUmPIZLuvkpmr7dAKHFfIPWxSTWeuWnQUi085SFKJBbEzFeR7Mf4y2Vs+w0I5q
ctv1EB4JciVQIUVI4lub6gFq8X2WTi0ypUMrfRr5zv1KgxD2+DPbXpV3K1QWhQgUn9r2CZ0Ia3Mn
thc/kO1KwFu/Nvr4RQXe4HaR8QcoZu+xwa0bEQaJzinWEjTznm6OSYVPPVudsfhZbjL9yYrM8zwh
+q9r2fe2iH59bO3OJgrSBTIROC4qm5v0pqmNyrRSFJqQny3PeiMFpy7ujlQbxFH8fPMJd2xZNOIp
0OKMt/1xSUTUwO9GP0yL8r9GqejnclqG61QH2UtQt9rvWZIUHqLfRyH7PcvwnqgkiRYHt3/tTzot
qHPDQjZMV5L6PLVLe1brtj3z48yejSz853bSLJfJTc63xzu7dZpizcRFgn4Bp41a5Noy9L9q0cZx
8NOukC9A8aVTHIKQLoLlWf+sEnjwIVBGE7KDyCasTU0xMBS1Lzof2XPzK/OoGc9bK9HXypqOxjC+
/1nro6TkRAGcrw7xC6a0rW05XSZH8aD0/qSZiexO8ZJHfiK15vCNxzGLz5E+5slX1JjD8GUetGhx
2ylP7I8Keu0KivCghHwCylC6zJk8hWdomrzMz+69mH8iEGo8WnuKD1TvcVQnJF7hUYH7iIe++jQk
duk5fXYEFdqfM7cLBjQy16C3MbjeEGMo46RVkeiMYeqfekppb2M+RnxL1fTt8bL2HyumgKQLoXZu
1FaTLg0jpTCMjiuVVu2vjt2p3+Yssa9PW6ErJsgKZEAEgZsFIfFftnZoovsLXf4UZ2Z2Ck39aMzW
+ze/uUhkJOTRvPYk7FsztbMozHrKOpy2NnvqKFcv8pBW/0zhJGZYJ90lrcz5NTIRdqEpLV/SUs48
x1jGAxd45wCFmAXyidSihdzq+gDzwFimxJZbhAnk4qMRVMmHRu0m6llI8j3e2jumiGqI2SAl4t+3
3jbjuZ9QHHUQ3u3QrkjA09SG1F+XUH9uYgy5PJ038jF0y6n0sMsbn6AuedcOQW77clYpbti0iReG
VXDwWG1DmncJNYCTQBjoUuPp1nvHTQUdRCzvR1YferXT2uCSkvIlQcwZOZ4h/aYT9fhOnsdeNZvp
wVXde3cSIthtIiEkWd82N5e8GDrFCCy/BhT4Ye7Nt5qw+0aCs3iEDLW3DIrySYPscH58kPtHmsND
dIF5RJRMCKs26w661jCWxPZ1K/s9qqfqqixJelq0jMkaoXwUhOw/fL54WO+4MoEB2L6f5mQ2KSmo
5Utxql36sB/9llfn8nhRG53m9zvDIw0WFUUV6gbb0iBTH2SiYFn160mZ/4CK0kYnVRudBfRhZAwI
Zmtyf7ZANePInSn6uzW1UmFIHcPoPhV2pzW3PG/KGNQkLxEt9E5VPqV5Y8U3EOvBb2NMN8Gd7amX
XtqmDD4sWWmGigtrwgjdHNrLQZy/vx/Ahwlq0NThzdoN36Q0OZMOGYpP6we6yRx0snaSEU0ePymU
XkavkFoDpEEtUXuyzblSDsim+3siBvagbIzAEg5mW/0fg6VrDCbK+ZkSx6ZrOnFnfwsLe/7Nnixr
OUVsSH/gZHaXBVv4U0JvAh8qvBv/LREhQG/tEr9ZsumaOlHstaAhXh5flntWSHMFuJJcF1+2/gJm
PSgNWkGpr1dSFNz0oO6rE4Ot5+zgLb9jCGowJBs+AJazheLCBOuUdBlTP7MraHQyoi112ERfn14O
ZTlk39Co4fXbQmCasoDuqEWZn4TTiIC/1p0Iuo/o2zv/T/EPVhK1Y3AeAFDEWn8qETDF1tCZwxf7
5WhZZzOp1A+lyvQiTc3Gp9RZ+JbfTVEhE0AvGEqbUk6bMWl2NJk7C6xoOUv1FJwku7IOsqN7h/OO
ewV4QYVxOxS4LRi+Rrsm9jFWk6MoWVmf0ikqjzzgLg1jObzSAspLuYNzWu9cYQ9Z4eRF7A9jY39h
IKR+ycQMjkmXww+jJdVXeqTKgfu4Z1TEBFRshUzaFmtOKbyekmWM/UjupD/hc8x/ZvYQvUXWkPxa
a+b4OTHz5fz0TXwvI3FoAvuxrabKxoDaa6onfq5KuRfUsQy8F7f5vBUhQEHVkiAZ97jeT2exqc7q
cepbSaxd9FCPXwNFP0LZ3rnv3HMK7QC9aehun8koilJk1KzUr9VxTK7o86GGpqUtenO5kx/i2O6Z
o8xHkV1orgIzWS/KYni7rUlj5ddNGPjjxLNvt0rkgToqDpzs7mWh3ouT5TUGC0uWvnGy5TxUbVdX
tR842lghzJZa2SeYEWZ+AsSsWu4SO5VKyLX0wzXUKvuI8rtfK2olINgoXolIb9vpHSrV6G0IMb42
GMuZnf6vXFX1KRqWo298/xVgiQ3Fj9DDxp2sdzUMm0JBKqv2h9YJPlSSpF/TwbK+1J2tndPJcF4M
a4kP3Ned5aEBK+aBiNrmDgcQDUCajbgryeCW6QrzsT3VE6DAoU6P5N7umRJ6EJRt34XtNiWQIJUD
RwkYElgrSFpRbEHF5zSqY9telE4OpIOY9c52iqEKFPN5ZWgHbS4pUAFGtDvEGzw3o6cE3fwG0mb+
bEF//GwumfJZMcvhP48/912cTmoqBHUBsBGsk3dtztBBKbMIWsaqkxZ8nKpEu8gFrnpKC4QFiirq
k1+ldKmyL05hy8Oly3Prab9GNolAN+Rt0dHc/ggz3HdtHGzpxryX+JSElu3yeBy1GMXurbJKXlZE
LakeM8yPO7s5zBqdyi6Nm+C21GH0GZrddwityUHGeM+IaEGJovj7hKH1bqbq0hm1kQW3Is4zr5iz
7qQxOe/gouzvpVCRAisqoAckN5szS3EpkaoXoT8riFssU9f5ZQ69MzKk56aki2ABp0n9SOT9JI1b
DLwDPaYwtLH0c7hh08mcplpzHUMyYoR5xuwIXba/jaQxXH2UTpn8g1NZ75+U1cNsNnbmV2mmnvNM
0/yMy3fRwmn6EA9W6ClWxPirNhwvYzgezaPZbywZK08ENHAcMiWVtfmcUTuqIvWLv0xLJp1LXQM/
olP2YKqK48zZ5fG3t78tmKNqA1GS3QXbszaXQXSPkXRd/Dyb9ZeocuyzLhXxgZV7i8JF01QXdBqC
2LWVjphhzOZo8cPApHHSaBZCoV1OQyioq/CoDHjXGorWYgcpfu2q/N2Eop1kzb4i1+3VMIcKdVhu
aWvMyvdnt483ThEJKTUGejWb58eJi3FJ7WmgHq7VIQXxJIEoxKzngzxjvyTxljKuAO0j0cMTfvun
2NxBE4ssVB18LRhkdFXn8iVDqMDr0Ml9eX5JpGhkpu+F/q0kj9Mucb0AJPEtqc9fZKfovVCyjkLm
Xe4pilmU7wiIyJzIddcLqiZp0qCxKL4lg6p3q0grpEsfxUns1vHIlFOCdflJGjKeRKCjiZWBeAip
7s0uWkWkTAFig34KZOOcSLbFNMbYOvVOqj8dwgqpAngRnJdgCm1ufJPni7zkscLMIBq685DlXtRp
zwl1C9co/CGh6/uaAGWvd9FQq9mIQk32B0qmlyZUEPdCv/T87I3AihBGBbsnEvdNthbFCpo9oS37
Vhr03lwbi6t1zZEo03vSt34d2SohtiMAGzQgN4uZlwUxmGGS/cVqwsnjfuvxP1OWq8VrMamddrUo
xeifO2ke6lPTGIjlDGjVNxdqU9H4KZP7Onqpiqq3X8LUAKAZGUEkSa6c160BgTPP7O/KzPiGizw4
Jv/DUCyoyTGmF6JYWznZ01cAP87Zi4FmyHVu1XWSSW1QJ2yZYJIn03fGcQ+vAqh/9CXtXQNUIipw
gKS4DlRw13cgJEjNurmffSuQCk8uHNE/Su2TFtZHFau7pkTgIoYhUSAQv/+TF+JYgrjoWJHCvDQ3
r0ZYaMhPuVrdtJ+fvnPUorlrop/D7ds4Vr1SY/S+mQInt5Vymudada3BPkKk3lkQsAFqiio5ivBD
6wXFGZMvWnT1/a5s6pe5QbkkrvLoVM5d/uvjBe1NIReAcB1tRiInzmltytAlpy+ToPZxDerHLJOV
PxJn0l4h3UgHgJx7pig3E78gpXMnYJrjybEmrfFbwvYXY0zKUzcY/VWp7ANk6D5dQPdFDHUgjxa3
cONQOxrAatI3ta8y6slw0zCXTFdqBql2gSOWuTdMSlR6YI8T5/T0fhK2QK+kowjIfKsqi+a6bfR8
8kwMmpUbQMXu0kqK5SHwHxyY2r9VjEIAeCQqEXD2tuTA0NYlParMxm8KKX9prQwNdKUoTnmfD6eh
l82D9F28DWtHSMOJ957oj6os7dP1VaHSa4x9qed+NDr5DRC4fkFr++uz+4cRzowmIz1TXuG1kTHN
c+ZFLzmqvHL0wwlH6zxDWblRTxgvz5siIRE9fHQod0hbgNCxTG6V+zSu+lOU1cb7iN1zUUbR/2AK
sDe0R7JYKn6bVaVCUG4MxtzvTeNvbWnUF+hlIRPoOv36eFH7S0EwBtqbnjZN9J0KlzOrZbboce2P
tET/yi29KJk8YPazJyttEvkkvIcDF+/Z5MKTOwroBVDf9ZmBgNOrxGDEarhE/Vck19pzkmuxFyYM
hy5AYR08/HtHgrgODxclKxC/uzJtyHgneZEKZgw7eia5uVoxVUev5Tol85Krf57eUZSTxXQJkYmD
11yvbphG2uY0B/wqk/IraVDm1rbyPZik27RMlffY2p21AdMX3ouF7QFxZjzqlYa6Gb0quS68qi+U
5qJXWRO+gMfslANzd75psIS05MiWqTRsm6t23zJfOmOwEwMxp69ySAo7Vk1x8MjcuSB0xlE5QbmF
f2/TkXHW0WthDjUdz9LxFDOOCIIq49oBZr6lfR4+/UqDyhHqVYAyLSF9tz4yvYipDvXh4IMysN1Q
M2bfqML24D27s3dgdxkfRXyI/9jSDa2xKDUVtqY/JQOAuNxpbwnNqoO8Z/+WwTngT8dBiThqC8ZJ
aBSosZQOvgSc9bu8MLhSX1Lz2gVWeR7atv0gzZryrKvnTghuM9uIC0Fcar2BhRwnZozOIyMsFe3X
WNWiz01t/Xh81Xf7hxE44Mx6hSMFvn3znoSzHXdFJA0+s5bslzlJ8lPB6J0DZ3HPCnkw8S6VBPAm
myZIrmqzIxGbM06vzM5drg+u7ixHJbTdZys+IgTT6OcjKEnLbb1hyOowgAV5Mbr2s/UpjChsBVad
fBqLPHz+bKiHADWmHCpe/42phFmpdZ42DFkcpVb1ZSfvpnM0R/Oz/AbcD/kO5V3On2LMtizY6dLI
yReM8SHW+dWSBoZ0S/3T+BzY84LDI4TMiXe3jwfUhjrqGq6aMYVzR8G6728dA83iZ9MevBvvIjsn
WmFM+lqfUN8HQ8dTMvkxd/tM8ji95cx5OvCnu3uAFbzcO5yZtqu9eQohNTsDLX3ZV+YsPi1jy+DB
wckuVXeocXjXFB8pQTvgfj6g9YKSUOvnWclk30RHLGfoWzAQ5HJABLwRRZjL4691V39koAxcUJDM
IBWgp2+u3bSU6LHErAy4Y+LJbS/9MYy9/rXL48iLCErAdyrTWdOCvxs0cW+Prd9ZLPEFdXDU+7ks
20oddZliApsi+3Gk6K9maTmvoVzETJCM64PHY+dwWSjDm/m4UBmlIbZxGIlpJL0FTcCXqQye5qL/
NNr6RVLT8WJZ+duSl0dayTsXJdTn0PEhMgR8TgS2PkmmYObaDBrCb5p+ql1TUv4DX895FmVMtZqt
I/cS4odibtPajDxrScJnIPuSVgE5HJhipZT0LZTKag8erf1xoVElGDsAtkQLcxMzJUgmpH0vBPuL
Ivh77KbxUlRWedKqXj7oN98xRZIspMnZPYERWK/KKYZFyu0m8IOpjGs3lifjIsNcd4PQmZ/VY2EL
RUZOI0agY6jZrY2NqP1zQ5OAxFyK/zELLfc1te6vjy/7/j7w3vNNA18CK0ZddW2lyWA25oyK9NN4
LC59pQoV6qY8sLK/5/AFAFQIHB+33BBB209VExv4aRTIqelLdVx6aRymnWuOqX2BWhLfgn6cThQM
ni7jMlSABj2kCMJN/ntz14sw7FKeHcvXKm10uT3lVdKr+WBtu4CTd4QukDBATXUnNTvojMMcA1Xz
tVpTL6ZWR1+SiN5JqEnWmx1q5bNvsqi0g9YWgEiSha2uTST6kEQF7atWx/UrJMoSdZIg++3xvdhd
dd5HAVkGPs8bA5NrfWJBUIySkURYScPgj27WC9fJm/Ft6pfxYAPXV5DvCdcHQokcS8jO7sBztBsD
hJWU3qvsKccMaDrNnZRROsKar9f0ryFCaMSHUOnlH/H7P91CJt+QHSzj4DWOUnjhNIAFGOr4LS4p
gj6zff/PFFkIrQoB2998vFqYRPQy5sEbO+0yaVr7qVS64Zd+OUJS39s8Xkhq0wJPTWtkvaawheyR
tjZr6qjij07SufmsHamdiPf9/5dj/l0OqQGETGJBnuXNcqJKU1Mnx0rLbKfXcNINT4q19gQozDxl
wA6+mAxEe+3k/iCbE9dsY5h8mIeK6wE8cHsN6xIemMowEi9UNOkKtDoiMOwq+SqbU3NOklp+ATOo
eCEv+dnM9PAg77pzZUQALDpoPGi77kLt9HGyLNjvCqlw5TFNT21czH5eVMnt8ZXZIPffN5l6r+iW
vDett4KqlaQ3WpxVozcXSJUwrN25SkUzXDU9bM8mwvFuryzzK8OkgPUjwnCJFUYpzHZnuYYylS99
joZKsaTW18c/2J0rBnmUAqPoc4u8cH3ForSBJzEk7EFXKJcltEt3GIqjmTMbvPm/y8eh8aa9q1xt
j1qJUjO1i3709AY0UAHs46MOafyULG1wTkctdcOsNa+T0XYnqa2aS+ioySWxmu6Xx+tdO/T/+4NA
PoODT4kJNMR6vVMqdW2YF6NnBZHpZo4tvdZQpsDoBZ03VNJzRPJ/7Zkou5MrIHNrbjF6IYKD6UjB
2jPjBKRSSCOuZ6YoLbniSJ9hf50Fx4zgjxK8DQhj8x23y6KgmK+xNGNcPmlZ6nzLyyy9JKh89QdJ
0H1bNBohvVAZ3zZRUaeck2iyRy/Ra3KtFukHFxRG9RZa3fDt8ZFtaMdiD1kYLUbCMlGJ3/ZKRprA
SphBGTLF9PfXbGjC/uMML3f0osjqtN/m1DY/y0vgxK4xAjU2CsWoT6HkLNVJY8wiKZOalsQpB7uw
/3gAkxEYoEQvhqJtkRs6iJBKm63RC5gk+sXOsuESOc5zIhj/Lh8EGPgCMIk04Tfnmum51HQOVpYi
733NLFS3kpk7+niX766FIoB4BYD1boUJUyscTED1k7fMzj/oPWcnR5+Sg2jgHcm7dvm8mfR1BUFR
EKY2n1/Dm1JJSj17zpj0FdKVQVSfdATQOnfSWkc6oX8H8a5sR7u66HKQ5teMqYPNNUBcrH1V5lnN
z70cpfpnYtF6PqWdFDe31qQE787K0B7Vlu5cdDR+BNPgnaW3DTOHZVGjpkLih9Ggv80LAux6NP4A
tnk0YuPO/hO0oNdGX50QcNuv0KDgZLodTIQupeRWeZuemFt7ZGXv/sRoKUreKNRAmtoiJ0elnsw2
bWaPUeHpqVmA+Mn5qxYiZmt02gH+XoQnm8Mm/AOeSUAroK6bwkLI1Ilqhkbk5VKWn6zeVgu3tbXl
Yhhz8pqqTPhO2yH+8fgiv+fVa7PkVeQjaEjQuoBmvHbxQ+KkXU8X36u7MvgngGXcXnU9GRK3dGrF
+cHjM35HOSezXst47EMXneJU8ZxWiZ1LbIb6fyVHnfVTzyByMcQi04KPSWPZCaOp9La7KO0CrU1R
ol762+7V5Y0GU/a9W+q08/UyCRGONgqGXtRybr+quZQA/2gkrbzGgWp+X5JAat1pHCP1U15VS0t7
f4ElIOYRVS9qP5vFr3lQjabfT9UcKhdtSvO/ZXTUgmuQa1XF12HEc3PwZe6vnw0ijFLFe0OVgGq9
aYm6DCbcSA3mzlK8RAvTG0mGn4NXC1dGIgBbiLk3JL3mtpcf6WkyWepseUoupx9L+EN+KVdH7Ih9
QEvQDPFKjHcHUqSLtf6UCnR1o2RWZ1leKVX5Zz2fJG+UwvljlIIwbZoh+hHA5DnrEGW8x3fvjmXI
7ZQhybZFXrWpjJSoXZT2YNqergwv5qTH7lxpfzFp7IZy18cpMCs3CJ6sSKK3CsNFAMnFeB5q+9sh
EUphq1NhNoY3Zo16XsZp9uJakQ8eu60nxIpgPgoKHfU7mPvrXQ1xXSF9TsNT0EV1pTC2/+r63KEh
bURPZcHvC2I4uqljTfyynQE9VwwJHqi/eHLKbA2UCoff58Re/nh8WFtfyIIo9lBiJ4RBgmYbL4V9
oTUQHwwvaRuDacjL0nwNyjEd3bqdnD9to5KPdL3v7KGYAYSaCLUSilob1zRm0D5nMzMJGFAt7OMm
8UbczAWAyxF06p4pKGuwSCnsggbb1EcGs2gUa8bUYGm9myzqcEpkhKKjZDlClN7bSHH10EYUTP1t
TG2EC+idpTO9aJqykx2m6h9h1TJRwZyCz+NSWqenD44eOB4EMQU0MrfAo6XIjEoRWIhUH8NTWKMo
byrpfEXXtT1rZIv/gz0CL5rShNUUIcX6f/InKlyGLAA65tVJbL1hpfDmfKmuptXPl1yRiq+P13fn
6EjH0WcRCiMCvLq2pycmIbuwR95a/FbWGRrVSjH/aGxm0j02tctL+QiE3IeQxAUVrG51KRS0OYeu
zgLPmobmd0YrBWWB+G+fd7/3dpXZv3S63RhoXwWl+hIpLapQFRza8WYo4fxa8mQMCM5lkXxWi0Rv
RN20KQ9+yO3bRB2MDJU7RGPMoQq88ec6haOq1iXLi40lO+v93J3zsf378U7cM0J7SuFjERqfxuYB
RFyPFhnKm56eMEAAaqTkzmZ3VGsRf8rPsYlYiqi1IEwgCqZbK3NYZUk+aI6XzWN7G7OWwYlRL18m
ox8+z2UQ3vTFki9Wr4a/WoPSXp5dJG8itan3EUkC376+WQx/r4asT8JrMpKDpqGmeGaV/vXYyJ07
xe0ULy/ND/zP9v2tlswuS2cKr7E0i1gHElLoZnQ743PTL86fStDI+nUYO0f5JdAXOUhIh41uPkME
R4A6LG2JesSYON3bVKv931avjcnBN70/biYrCAw1OEyoIFufJcVRkPR6GF3baTSvWsIE8b7Jq6f0
C8VDhhV2Agob3yplyfV+14FeavGSRdeoi+uT3GYRpfCofPpUsQJ9hogDsibl4bUVGvizNZdldNXs
UnPNKSlOI3XD/2HHhDKVUI1C2GwLLs4BuFdowkTXnII4v9T2adK64qALszsXaiUwc0yohpzLTsdp
mJwg1MsGK4oTX1rwv6eEIUDProU/GTypSUlGyKZtez22FkRVkkjRVcrMAAk4R/qjZrL3n48/hM0g
USGEL8zQKqPSTtYlbx6ORdLMqW+ZaCAPufnP4kzG8k21ospwCTjCz3XgZI0vDdIivyWVbv8NAbw1
RyIRy8IJd/EYn7sJJOVfQ8lURC90lPTXKtGhuQ25NXwIw2npfC0qxsRdjMWIrgMY7Pg0V0nYurJW
IGkny2H/pWXCtHoQo+0eKdbGZCjB2YXevVNgFpVJMyBlYm01SoG6Xr5CZ1p8qUyP6JL3TNFyF5OJ
GVoNzG59v+U0YbYbdJirkZkMSsiZbRTTRnETJz7iIWxTViG7xtwC8fQKAaDtU1MkljmOrQOJvs5f
OjG2xhiMv3DHv8yF+blnKsTjK3Jnae+1V6G+zyzDbUIkIa5Y2XqbXI3ErN2FIdmoHwZMAqJt6z02
defLIuAUwB9iT6LQzS4mDmKjSVon1ypVs6sjN+PZSLXnBjO8X3kRddJHYBKkUFBan1Wj62TEapdc
JWi0JwTii7OltMHB5bu7FvIdyhhw2qi9ra1oUzcPUkJ5Kib7u4yjMp4SE0HVxzu2zea4DKI1QSRG
xkpZTFyWn+I+A23BOo6V5DpYuKFaL/TXJssVqD261HauarTD37NiZDcdHfyDKsa9FWKXyhO1GpQW
N66jzMcwtRpsk/3UZ2dU57OEHPRBB+SuFRogokBDL2vLcivrsaxlyWLkCgrW5zKCG7gsjJ96vI93
rQiJStA2NBm26VyWaeEy5HJyTXNDPlmLBWdhkZ3L01YABDLugG+X7v22k5E2fTcoUZZe1UWKXpy8
JwNvs2+PjYhtX8VvUHpopvM3uH0aCJsocYx1bR6WOrt2dY8Y7EI1ptOMfHZBBcWeVTXKfx8b3DsI
qjJoPMP+pXdCt2p9B618CCCEUDwyom74tPSzdq6kpP6vmWYHrmi3NIIgCiaA6Gg1gtgSp/jTbR+R
GRrlRk2vyiS18qs+9grjaEPU5190lX7x21QM8EweL++eURoIxEe0ZNCw3iwv7GUYeRFOya7D6TzL
43i1mQsJvRkqpNtxCv95bHC3n6wSNKIY1oyeASnrepVamVlBAOH2mk1q5VyCyAJ5VEaWfe30gvm7
j63dWx7xL/eRtwsHslkegWwYW/KMNRTPXNT8u29VG9h/4aK1D4FkPjkqA/fL8t47xThfYtttr6Az
Ya+EqK1d82aqP0iBonyRgKH/WTUk5UqYH80WvrdAaBFk4TQNhOTXejs7KsjpAh7oWsxzUsNdlQbt
3HVh8pKPVvBlqsfs9nhL9wdIaYjcgkiUDwI04dpiGGSZpKCtdA2Kha4wqr5+asfxJ2meS++xqf3i
MOVAVEVghVL5tjHehtC4skkrrhYHBQVDrr4bVkzbIh3CoHhR5qp6tgwLLUIwE+l2UfqC9bFdHZWn
WM87QJ/9HFI7cb4Bl2sPspI7WyjICrotnk/WJX7/py89tRt1iukjXSeFhNqVqiD+PPDYfV30cPnn
8R7ufD8LAqMD/winuZ/2AymozuY4L680dvRTk+K8z03tSEc6Au/q1SvPLAwJmDY4bW7jdud0KRpU
bl91DZ0s+XU047Y9BYsdTy+Ew6jCzaOTuqUd161f2HEbfsTVhd8qK7ZnwC91/ak3U63/azAT6rNB
FhqMHZehMrllZhjBpyop4GllUTN9B5VjlCdInOHiQ8lbNH8G2W0i9j80xqWvFeWP0u77qHApAExO
5Vr6WD5bSRcXhaSPAbrEdGJK4PoMnWJZ5qy186s00TUb0kD5UCXx8u3x6e0ioI0V8YX8dFOAOqlq
kWo5p+ckaM8a9qnMe0at5Hl6sZFRY1+j6mtRV9lBP0I4ju1x4qhBDcGSE2WEteUKKEUbZgL9zLjb
Fzji0yVQ+/qkTJX5C7oi80uthPFXG87wh3BQuMaPV37XPoQ5AkBGSu6Ejyo9HCVEagsxVDJHZCtP
/oikdDrllZR9rFo1OhmMj/vQSYPzPebZfzYNpnQAr4aHA9I6penNw9EzvNtcipRPNEjtm6kNy6c+
Jcx4vMgNJVU8FwBwBA0fcJFAtm/Ot3UyGnDMBboyJK/qbvKSdYYbx3Or3Wi0VrNrpqo0/CfqNSl0
5dJa8htZaa34ldqaslsqow3DVDKj6lQA8+fXSG/LU1VAhHVby5oQmM9qOT6NmQ7zuXWK2byhuVck
r72WNubBdRWXfn1pxCvLu453I6/f9lDZIWYrgLKhEjyU7pxl1imT+q/I0iyXxzu3fxpEsVv4MxyO
iuTX+no26dggrwiUEtFiQ3GdeJbeykIvrnUVVK7WK9lz43rej4oyAkhOvgVqoNvwDIEBe5mQSbjO
ZZhdliT+6jSSc3LU6Ahv8X84u5IlOXF2+0REIGZtGZLMmlxVtstubwiPSAKEEIOAp78H342TrKiM
+jcd4e5oKxFC+nS+M1xu2ShxccICe4Yc2g13F8UZkqkRl7c2LyHKzybj2QdbTde4ypdbC0Ak1EYg
gEVYfft2krOqaB2Zq/KBFv/hpJ8SbyIZ9lE7gbGVkzit9bh03pXq4ZX3ti11WEFARAckeffeqr5U
ysAcNl+9heeecJZEd1ObeGtTZtPqqpe318krc3k23m4bQ1wyA3nYqLwKe/u0uhNCrXGvTd4e5ZV1
D19w1EQAm1BE71fjGKEAEmbZbCA6ytNe1+GCjEfbTeHXEF7ZmV+ZQnRwsSnBenGzKd1+zD9nQstk
O7hNq/K2dcFam82f2S1fuJS/16H48faDvTJ92PzRvMJWCLnfvn6GM6hVVBJVllS2TkoEg6aNR6/V
DpejQCgHbGSjwUVY3bt7PhJsvAhBFGNe07DfDHMHKy6CqX0vXQjztUWXgDAK2hSqle2T+GfmJtFU
UagwzuT0JO6ClRyDsnbTt+fscjEAEflL7N1M2y4cCHtWBEhxWoecO4tTJsWMYzObfEd4ebA20TUx
wOVyQON3Q6+w9tCu2jNKhlGLsffmMQ8ZNEpxpKNeHlEz1PwBKbhV+6h6ot+nuN02w625jxYYnhM2
i/s+hmWHddATG2nnJJBppLmV1KtLgH2P187Iy+ncuF2b/yc60QAgt0Lhn5eG/pmyO2LZeTFMJmEF
56lqov40QJB1xXbrYh2imAPijRucBz+gC7V5hcUuZ6Dieam7OR3KrjtsnMkrh/5fytLZKYm/HtcZ
MCT+GkjuRZSaFGOFuASEuBupv5AAG3xOZMn7hFWm9LJRevrrUnjOAFkMddflrhG1dI9uBf5qeeXX
XD4zGiOob3DpQePiIqfSazpjuWPp5XSE+38xhHZuIuQ2vP1N/BV/nT8zSGdYnFijHrb9vfdGuLA2
sEHfyqfGr9asH8JSPwhv5TJFj8qKYh6weohHI2brFnxQ6qGcV6S66wG6rbjxzWQkn22uZWDn6xJ2
E7Qhw2J9GUYbcvkIoK33UQYgKWQwlzH0lqkWApm6A79edW0/4zLQlsOaVqHTOd8oX8MXDbZozWM9
1ipM2Eqa5RYAOkyQG8SZvDSRgEB4CoxSsZJBH2ZKqY4cOxtMxtvRFqTKpkkF40NDFZj1XTuJEobG
XjWla8cc9att+uHFrXuvj6fSZzrvRE+mOOosKMaVIuAEJBSNwBtkaw19WgK+k1AmeSo6RuFS1E9r
yYYAZX6xBFlBdDF8HuHME6a4SXFz34N5QA8Q1CAqYvXDQWdS1oKmc2isFVDOvJjj5Dnw2Clq5nx2
6bra+Go23/4OMZF/VAtK99fGhhXs98ItavuujrSoM12Msvj19vu/XGWbtg3VPAqNv+rh8494VmTu
BdqAeU97lQYDKROk1ajj26Ns58R+kcG6CCsZElu0lnZFux67gmGnCPLFMPUbjuTyTuhAwfZH1Xcr
c0lWyU5kbw96sT9tQmgwBrcNA4X83rNEULZYqvXQw4Qj4dEELckbCFSTaZHXXA9fnUWU1yidoGi7
QIuZ501QCOAjgg/PdCdBbYP/oW3/Dw+0teVAWwE/B5Yi5+9qUTXreFUEOZ3KzWAjqLMGTP2D7Jfp
+e25e+2BNukQ1IBbeswe/p6roSdKRkEeIorwoYOX5E3hU/XebT1C+QI8FS0sgKvunlnb2boerdZY
+VTXDqQVVpGC6kfeO21g7kFiDY3Nxu68wMVYtELFYUiYD1EbfkFLs0h559PD7HXXEqsvlhyGwjKA
lREqM/QntpLgnyPRnnoclLSNcE6Z4odTNIuAQx7hCFuAhcOVA+JyMGjK8Gho1APyAzf5fLBIrQ2C
vS2aS8hF8imwop/wZm0TNiA08spYF+sBzAjAeBvaDsAPd97zsXRQWkHPA5pj9SswknsgSW1Hr7Gg
Xx8G1CWcRlCT7/2mlIoEyKcuzZvGQG8biBa25UX07gWBh8H2C07nJjLc65S5RbEfk4LmxhtsMAI2
ny4xDWOqqk5fC/V+5ZGwrwInxfIG3WH/JUGZxG0A23gk1qkYLOMRdtTVtWP81VFAdEDDAO6vF41g
5lZwBGrLIp9ar6jSspXlT2Cz67V4hMs1h1ezXaeA/GDF7cvLeg46OOeKIC8E92LhQKMivWE4znbl
XeFIvzIUqnXQr4C/YN3tfeKQD2BgfujRvNfCZKizl4TwIkBUx6jfvboDTBqCdEABgkB9PxRkurCC
Knuaq36gsT15NCnJVXLeBXCGcg6qZ5DYN/8YcObOv6EujEY4PMgih/TZVXd1VVldIvo2sj8ozy3B
0vcQ0ZUqb+m/r15QiWwNHeta4+VyWkEvhjoZG+LG7Nzb0/lLa7lEzBQ579huFR+9BBHYNBnFVaX+
5aLEdRhg3SZvxLVu7z4hfSkqC7fznDS9PWTMVHaDkOjWvXb8vvJMsCbDQLh7QyG6v2kV2i91aLdF
7o9Nn9QR0KZGNegHBsucvn0wvjIU9nbcE9BMBca85zH32Ni90bOtHOlt8A3rnP+MDUJnA07W+0fa
oEdc77fmJtQt58ulqiuNyK+uPPYjokYIVWEGk+HwYIT17ksjtiXohfFFY7wIsRznQ03F1MmROOWx
8vr/qgg837lfrGz7v65AJK8siQ3TwoURw0E9sjuzmCVB++ZLeSw93SfaX8fEo6bM3n5JFzdv/DIU
L+ARougEOXJ3DIuZ4zpmSHlUbXuwQMSLKQt+tcOES4t8n/sJbtxoFoFSv00ftKhYGOeT57tygJRj
ZEdWjFEM3i1Q+HGmV2Dvv2v4rIRG7Yy9Cf0MNBVxXdu9I8thvW+12so9y/UaE0905tWHxYYp8+Pq
IAs4HoWeAgDyq+jiFiFIz0LTUcZVD/PcjUAj67xlAWKQ7QEhZd/HWoYE9FkWFVeKx4tvBAcEKhKU
3RsbDt425zNCTAnnqLJsjjAU+6KkwA1KNv9J5IZdQfcuVhMmHnsq8AfYHQPb2b3nop2g/6qUPM60
YmnY9kFGB7e98iFerKZtFCjq0U7CykXL8/xx9EJW2frQfrjG0XMCa4d2iNcJ5vsxDIOm+mbFj7zm
Ino5hyiBcNKCEI+zCYZw54OOgarRnuARbkzwCUoCaoBZwg58Xg/cG8prpioXMlQ0zLCr2bCdA6EH
8NFuFdOZUCaDNYQeqFnveTOXN7ogzR97gcFoBqEdH+HbO1FkP7eShUdKeWsS17JYf3A7iHuu3Bgv
DkscTriyYedDGQjjjl3B2RQc0QogmuQLL74Py5o70rrxy/K/cq7uuA6+uF1417jXusyXEBDGxZ6B
Ih5KnK21fT7vUe9K2pYlxTwoQmJSSjeOeBElY2+TYzMyektoz2/r1pmfyGg5Xwuv8T+9vX9dXJe3
H4H2FrhoIFqBjnn+I1g7eR7ypmge9YrbB+Aikc4QVuT6x6aGb3IcsbZ/rFgDLdTbI19+UYCaAATB
l33r3+wdK1ZoCaFCWmhekU41sa/CBT3f1Z/+l3GwWeLCDLMK+LLsnzBoYR85UGjbdfijrNbxyXb7
5koJ+drToCYAZIi6Dn3R3Z6J/ignPdZW3qowvEMjHgntNV/S988ZQAZ8OqhSsevtRkGhWkdOibvR
CuaTmxlZEZO2ZDbXOq+XewJuelBLA53ERQLBj+eTNvslmgszinzcmnkCjpy6peHYpaLurnmRvzZz
W7INnNcA2KCqOh/Ko5U18roq0J3R/GsAzWXuV61zeP/MQeyzBRLCCBSw6/kostcFguNYkbtTtWTc
FfZxtERw5ZS43L8xbf+Msps2Bb5PjwtRkZuQyw9y9dsbxTznMHDLuUefPczefqrXvt7N9xl1xyZt
38exI/CJzkCDUGGTYDwFa/S96qY5AVsFWvrlRrTgybw94itva3N82bQLf2GU3aYFDQB8KEhT5CVb
+jyytUjZTNent0d5ZflBbYKBAnQXgOPt1kSNGC7HF6rIraIvc+x/9GgaZmdYHddS0F8dCg0hgDWb
k/beeMsMBmWDO25XJf/zImcgy6HQqHlkfeWceXXqfPCaN+YiRD67JehZFTob8AbPkdiq49GxkEDh
jf77FzosHrbyEEIa7K+707zWQbCUQlo5rccuSIqgLO48d1MIvfsVba6WKBKxs25xrecfFI54I6lk
5REUjOaDJRpzKyxFk2Xs5be3h3rlq0KTBOIvFPMgFOxlIm6tVkzowI6jdOzboViik7Ss/jmqg+Gb
H2p9DSvcPtOzAhipy6iB/z7fBqDvFrnGOQlL0oodEZA8q9h0bsRSRzMPYvnA0j9RzRbRoTU+k5/d
agh1DCOEXv8aw1HLDJ1tuxOxKvrmA7QgrnkcYfoBJzAoB/xY6tbIRIbhUMZrpCYPbKex+F5YMxsy
HLYz8DVY56m0F04pYrtag+hH0IXFpoImNnsojIMNhqh+HPJyqK2fFNYEEQ42LdsD6QdGM1H1NhT9
JcQ10L1Onh1XxlhV4g4zfoFxTT8mpSnFVwnzcEQUU5vXeWTVoHG//eZeWfLgGoNDA6HlJkTa/vs/
IKUGNdebkfJypIa1z7BAFQfIdP6HU3ErzUESwi0RRfNuKY5T2IKpt8CXvWV+BnSlSboVIMf/8Cz/
jLLb2yGfClxcXdmxIOK7N45zqoBjpG8P8spuBCADdkagRwBh8LZP4Z8Jg92kZgD3sdSryWyidIV2
akMy1q7vdQ8BGLnRcNG6xWYOnGg3FCKNFq+pawTKIYPkKHzcMSYlSL417q5M3eVToQeOSm/7B9Cz
/YVSguVS88DhR8FKnoWwf8mKmc4HdwWv+b0TiLYtmIdb2+Kvx8X5BNYQfwdRDd9WmMW6ydyFfkbL
0H8aPI9f2QEvFzeGQhN347FsRsu7XUIUde92Pli2DN3DGCd0F5ORXmPUvzZ3m8YWun2AJuh+nz9Q
N4hJuhya00JydAwFHRNn4V9glHRNN3850oZlwCp2s9RCq3136EKZWsFK0G6PXWiISMAGgYMnk8RM
qd1Q+9qNej8c3s92vkNug64+CsDd94QmdyWDmhZ5Ey1wHomc2qmOvKxL5GPaI1uvwEH7UmkbDvo/
XHHRNoESbPe2fOV0dqiBpsERAuymhqtbMrl12rd8zHUEuWlv1/aVOmZ/cv0dFB/z33kFWW33jVnA
6uCUCl+tfiHsoxVOfbb42jspCBjuUeVe84/ZHuLfgwvj/RWSbCCRh0fd7YQFzBVWCMEtNAc5PKRU
/1s65KXu9aOJajhaEHVohDl5TXXlkvXKy8TdZwMpN+Lfhd1H0YGqULZreWSOW1OkNpTN8wLCdp+Z
NVDXtuJXpnXjPaGaR/QOitFdjdONXqHJ4JZHUiJTz0QSFT3vEQ5VVvPBTHSZr2xg+099m1cQn7Bu
wAu5dA0PQsYsLTFg2UVzTCONoM+6uRap+/oof60oASXiJnH+qUdRJxuYoJdHb0E8IJLMdIpsx/eq
PfAsf2mteBwoBgDCnI9CXNzrfMn4MUDuM/R7ntS3iCEr71jgN0GMVBP//bMH1y3Uo5Ahb9yP3euy
F8Skdl6PEYeh+YAs0xFemOSaidorS3BreQD9h6IbEP1u9mpO52iBR/3Rqqs2s1npPyyW4+TOWF0D
fV/ZS9CgxFUSeyW6G3uBoqVBua0qG+dZp7pnxkDWUNggM5fpoo4XBCPno9/5VxQDlx833hycFtAW
3Qrh/cftLyt1WnsVxyWy2ynnw+RMt17pE34wcA7vb0ww1j+HgiNHrCJ6DNN5gLL2nacewrTBv9ow
GzB5gIbulo/hVkAG1lTHweftR8Oi5eM4Dur57WP8//uv51sZwBoKqgi+A3vDvc+X6ejMrte5uGhW
s5T6YfXrqThQi6vpk0IE7m8LkIJ1O3StOM2Fduix85VcT2KFnBM3kaF0M2sAGf/O9F7YPTXj4tQ6
xnEOzT0PAh1kDGnyNN+GUdkiuKlRlEz059TCRjdxpDJdDOFE1OVOr7WX2NMKp/u2Kjv51S4Gx0tL
mPUEHwvfYE8ABb4L02EF6fNUus6k78jKYP9bjCtjz3A+CqofpUSyelyOHrGaeGosp7913DVk8EEq
QBeAJ0G05KKPrOEj1A7ETf3OVrANKbrB/lY45bJk2jFLn7GGhzWYOnDVSSpoIp4mSjjUl441wpgS
nB9cWkTReiEDGD+PDlSSqiRLzGpt+FG2YRf9FqVyp3RmRJM72ASsftKrYJKpaVzWb0Hii51XddvY
TyxC4kUq6WybWyZtWucV1l+YTrKF1Qe1/Mb9VAW0pXHAhOclQMlLFpsBkTdj3AsEAjxsVkT2nQ9q
O4wqqIPkMji8yB8wO2/GD9WkIic2s936ySC1+j2HAMFvyGotzZOOIvh7oMGCZA9LIXYjpWKGKq0J
oAZI52pew2yIBMd69Ipe3ndWE44Hywos54ga0zQflxKY+qnQRVCf9Fr5JjWbccjHGcpx5w4krRox
UH1Vkf9ggBYaaJtBfFkeMAocumzQu/VPC/2Y4DuMnQtsy1MpZQZ7FS5jxOO2dbbAPZuxmM6orUow
i8loHiIf7Y9MweUCEYw1LRFVo7ERMXTl/UA8kmFxbZj1BQOMPvplgZC1BndySE1P+vBeLCAPQ8RS
KifFVbQyj7XflvQ3RJUlfeo6RdQTdaepju1wcqsgXhurb45VYHnhz54FQ5fNkTvoX9ryW3eJi4bN
giTKJVb7cQgHihcQqcHMN+0wuv1NLYaF3GlIHdq8tigvs0KNomCnCqe68wINpuP8MrMrwocA2e4u
ArCIM36eHWB3B20JOJeweibm6wLy2HCq0dfj+NbscRbZZoWhTvA3n1mywkZFOPFQMnxM8cREi0aD
o9v5DyAG46QdzpD+Y2sVkXsAjirZk7WhhoemBwkuY+i8iqSkxkUJbBYiDu08TC9aEd1mAx1ZkGDN
TDpGmqlA6N+q8Famvu2rQ9WNrvwGFi5ShJU3h9bJserhaQ0kzMFjr16jwsRO1E/0w9r2MnqWI4zR
Hu3OONBfUmlsvsZ6jQIAQ5AdoKDhk/Qf7AmtsWMbMOO8NH5tltSBPzyNYdy3/U0DrCJSwgUbbmaE
MPCD8gbfjodw6aN8cnlIM4AnhfyocBQ7cd+7/Jtqx8FFVNjYD+4BRozsB25ViEpcSV8Vx5Wso8om
hYTur5Y/MJFFdu35YP7o0RuShk2mycjo9CG05aZSBwbeifjgOZ3lshitmLJLYfAaiNito8H8MIg9
mk9OA3u1xAulxh1JTo4mKee8JZkpILGD4QsC7F+mkZL6e7TYfE6mlVGY1aGTG/4mjUZCUTw3keG5
5ANJJrc/+Y4BZyPqlihz/b57dAVYHokcgq5M2yCYaCoqVvYJfDn77kkg1voWGImpMgdOLBNyIgPB
74pFrzxerbASIM3QcXiKVmhgY9PIyYLqpyi/bSAX43GgjV4TQGJF/0dYovg0Es3nm1WORT2CxhFN
sk5D3jAvAfAzRTou0U0c4PuyzKh/4nHiQ1PF2MuEfU947S0n4tXIGAkWh9ufdaFmLICiqac1DWRl
wamWQgA8yZh4lR08Ymad9dRSaIQ/wjXANz/mbgyGVE4RaKfx0LNujOFJJoNc0yZwEzkORkKLE6xu
WEP9AKPQ1G15L+7EWswK2mylt+3bkYElElAXq0dea87isJP1D/hjTWUFXbAedMrDAU65q6/w2/qp
UbDY6+cuILddYbHxtHp1gFlUvZa2wLIthigO4a0X3dir05IbWjXtJwriy3TDyNLLmNOV3TTdbFtH
gVn1D2oeuyA2AsOklXTJ15561ZjMiLFBo85jI09XON0H9xUOXeuBl1gRc9zZ0MTdR572nZuuG6Yy
l6GIwh+iKsT6gIjhqceJ1Tm6P85iiRQMqSfQZp6KgBb6A/QozjNtK1ys5eoNX6LJIz8LWNaWscTJ
VCQIuDF3fTk2X1FDsEc1jV4Ta4X+xNHidvAVkqvppZNynhMgmKt3h0SX0L9BZ2XiMZ/n6Y/oVv93
YeZJHD0xdtVRItEa25JivY3LE/VhrPJQhd68vGgyQcEB4lEZHaJmLfEVuWwNQkxTUIzPtb+4/DYa
CEc8c4fzuEFSiJqDe7CxpupXDcW258JO09XNCwG3vAHRWS9hiygzGThTjC9ubXIF4lvzzGwWDXE1
FKuXj/DYctbHbvvDS92KCu4UVq28kWHdgslxoFKPU2LDWOSnDAofYWETKMax6MVg3VudOzySHgjm
jRXyrtzKIb+KRVc6IyoLKe3UXUf/hzUPHIY/ggv/p4c4tSpBxAVTz1bhqzr2A3DJ7seC8d5JfYRt
/CFGkE/4nqziRU664dlCHC7+VChO50SCCvveXhQqzq3GBgExQjcATI7zSrCDK7DPicePdtePt/BZ
WRP4YzkPvJDhFfTo8gaGobATwSB6c23b45U9XKCG1gn5cZbzL9SBXdqiVZhfqW3xe3eVLfjPW0LE
psYFBHL+PLY/CEsjbv4Ia0f5aIUWzqRArt/fHuXyjgxyGa7k2618s4bZXYdwbHYeOurQgCufP9p1
Gb5YviIw2uz96p57nXeFNvLagGikg+yI/DrU7jv4yNNBNbtmqQAf+eLOqUty06EevKnBWT/IcOlO
bz/gK+8KV2VYOm9OXrA72S2LcoE2pbSG+oi6Xx8cM7KTw4m5Mo2vjgIizGaMABLWnnIj7Jm4DaJ2
jyqacHEQDSoL2+jq69sPc3l5JRTd8I0QCCgbUtDzNYEq2UbRt8ijg8ovVb4VJOgkgTRXu0H69lCv
PNHZULt5Iy4nCwBAeWywQdzPrJbf7MhcQ/4vr8i4gcOYGdQ/fLfASc8fCKm7Qs3L1Bw5xDanxh/R
ECGr/7xEsnvhwWCnYq68p/c+Gnqvm2AfH9YmhtqteTXaegqFlEdNZsHS3hmL7VpjX9OqvfK2ALMB
lQWeCBLsHmroJm47Teuxo1+SaE59JEY8K3uO7HRZbevKVfi1wSCohcE1/PBA0du9Lweya8h/CnaM
YENi4ehwy08t7o1LokC/usa+vhhto6WCrhwApoFjwJ45KleFqx1R7XEOcdyXVlT/wMnjwiazWT++
/bYuNgysDmB30BXCV2VjR58vkUrBchq403AcC1SCnmVXUDqZF1j0wyrYfbdGA76F0AhDShsAP0FS
7g6FChTXs6EOhkP6esLmtd8sVWA/74/kCuB1MYk4rrAsAK8BK4R/5A67sJdeIE3BB8WgWsIMN/Dg
EzU1v2mXevj99iS+MhSuQGDpuYDt4Wq6W/IUiqNwXDHUQLEiqjHi8VhXPG+FumZb/cpQG2YIijkc
atCW3z2VNbfTyLqBHIlXIB+BoGTlm+hp8vk1m6wIr/7siER8CMJKANPjaonTa3eWEDKHpURD4Dgu
HtEn8Iid79LuQxU7ZSleXOYUT6zEg2b12vIme3tOL3bIbXQ0CcAJAB0Fxg7nC7Mh5cBdhtFLIDwH
wEwhyq7gGu3stVFAVwZkiTGQobPNwT+tPtyzlQ9YxDnaNZoBMOwcUxuuIFe2xP1HBjwUpyN8uMEa
xRm5JxFjS1SbxjU6TpJEp9bt1lPtjb9HyPIP3iivTd1+jUCUsrVZsBgxGOzbdg81wEEtnGVTHEGD
aQ/tGi2p7WqdM8quucTt5w9DgaL6t7XsAg3dO4zzeQRfaAH0ivrXT2owUk+j1uwK3Hk5f5uFAbb5
zTEYN4Xtgf95SxQmyNSag+g4s+C/gZG7vgnaGPDIkwnW8spgF4+E+PNt58VGhV0RfzgfjEv4LRfO
6h7BLFAmHRaNe1bLa/H97QV+8ZY8tH0hmsX0Abi6qDYYnoUWAREnvWiYFArRNsnGefjEJuZf2eUv
x0L5ib0JnxRofiAOnT+TH41N0CivPkGE7970OLgeYF5h3RoQp69M3/Zd/rtr4HqwUYGx3wJPRAG6
g6YrZzGVpFZ96hBjR7Kp4k7wg3cFULvVKcJHrSAL+OBMRSXuJtbWz/agpun43rlFkwNkNqiKIDgD
X+X8edeNX1YSeHS4vWJwsmfjCxnAjomFz66FjVyuF8RuwfcJLxO9RaBJ52MBhgDRnJXypFZkls59
4KfhzIPD20904eqDeUUBBw4wgiE2ktlumAI/IXAapzm1BmAMEpWxM6dLY08iAZgYfRoo4rFOgOWQ
2NYaPS93EbSu64eiXoQHdK1c7eO6RMFnYtgAh4cKcR3pAHEXTwunEAhG133UvRSWMDakWGVFq5Sy
EBG2MlRhl/ndvLRHNdvDDHeksTOf4NfoT3d0RS5S5un2Wt7E/3cXzpcSroFbV/+vrAQmV+cz6ww1
Lts0Kk+1I1H6HIBvGFucbL/hG9y6dNH0xffUuH7qu3X2vs7KkYTH+DfcfQDbofLTwIeg9oHXoMfc
Q03L5sQvZrwrRO6s5LFhoq6OI6BQYLUUCXtZK5AAHhswP+XPqQaxJ4EAwO4/QO7M5lPL0LjNSCg6
nkxOx4oUICqzPg2OipC0qpa2ypbCtaasRfUvgpjWtvkz4rbspW3tNICSqi7yj5NBBHLSli4xsN8Y
e3G/zrXkd63qYCDW+hS1UVStLkvUAkYcxLKVKh/CEgaZmT8WRse8tt3l1q8h/YHPOEen/kPYh1Hz
gfWNGzziQ+uQq1jqokmIWUroASKgW7eskZ31vPiUezfYU8P21hOibOLVdZfvQKiUnbEplPMDQZJD
dAIPAOSrmGhouI8+DCj0n2qdAdUB9veQECHDQidFVVXNgUErL9IV0APJSrnFGLE6Cv/gG8VTG9gc
jydbNN14WJulpgmClYofrK5hiukyBALFS2T5dWyWAGFifHRMlPeFQ77jSJANFjuX+miv/qhSfO/I
nO/6erCfTbsEnywzLfXjUBe+lfGiar9DVWj/4YNTPi/C1jAkhFUvui/WlnXpV7Pp4Uoz8M8c/QKa
hkHQPYtwnR91a40QcvqzdTcsg28OEimqDB5AKO9iZ1o6lYSNhLK89suQJY0z1fSuqkP/p92gi5Ph
UlqTL0AiveWuVLT4AXNRUaSk9fiQ0IqylcFEKFyjpJr8/pMMFAwNEH6hdWLrhnYpIcagdwFJJp9y
5MFQ+KrbzFafmE0XeQuTWYN883Jpptx0ULjessJzvxntrfWPoGRRcwT0rKyj7y1u/TxRHPyIlbEd
K+67kD7qYJ3cNZmIxchniKOdT02zeOJQw0hKlnGLsqH4FqkuEr/RcWg+C87EmNttZfwPS4lWamp7
CqwNuQq8kmWFm/2z1KIvk8byEWA18ZmsuBnZLbxQLGWh/erUQ3QvmazGh1ZY9rdmBbPq6LA2ElMC
L8xwfKSzDtVPQ6V48ZCMVX6YZtl9NNFCyEcJVwaNRn+1AIoV8xqcIt0pCPzt0NQvPq0WP116ShBU
iT7Fnxkt6SlenBExiyXc9+yY2pY937Ve33R3VTjxT7A/sjmIH1j5sSuWIvg0m4YOf7hTgFc9L7XN
Yj0V8sV4XA0P5TCR4BDYo23nUVcF/k3bgY99B+qt9J5EW+h711M+rEkD6PXv24L1PCU91JkATDvg
0y66bOujgi64+oQGGL7GGt0XEmN5sRCVEq5k934ZqQ9IDkDzz4ezhk6YWxAaE3hkN1ltVXA6QKAf
bNPQrmlPpkRUceYU6FZkoQ1Va8I92bjx4NqiS9FjQheLhTz6aVv+Wt0CuGb+YUHxyZKhoc4TXMpq
P11ZM9QwCnEGZBNE0QDA1ZS9Tlyz8SgBS0YfZq9Ghy8Il2BC8OKioI0Y3XZKuNOjf+qNVj/F/tAA
R1VloN00AikeoUVhVImTcbom2iRIsJHsgmA4hlHB64QzC7k3Y8V9eB2FjmCJRlvwl2OQUhJrGCqg
ZQ5EWiS+KNePHLUdy1xX2x9KAvAncwnvHiDtx+xO1aBPSDDrfgY9uLaZ53LvEf4JbQXX/bWpk2W2
15/dytCo9+GvdHJcGCVmbKAR4FUUBrG1IFMmC4VSGaz71y/lWNbOrbs4hZuH6On8rizdwGhnaicf
e7FbBKnF5vDLDJ5/lyw4lkhct9Vwj2tQ89+oHKRSMUdMaFM43RNBu/gX8gTWH4Oc2FdnQP8r0ZR1
btKHQ4CZI1XdpMbB8QCQJkQDgdv+z0rz8j9RRYYmwwCpPjKdnMnE1gqdcgq4MmK3Buf5b2yerorB
6jIkbr2ZoMMMXeeY8slWX/xxjSjihNYVehnJvkShVTQpn+FJk4kxEmC/ToinhwVZA0iSed2T1zX0
u3F16ySzr5rbHh31FSoY1t1w6owknWsEIyB9xFn7mNDC8IwK7fyAtRdSLgASYD4ZtUoSV4LSJfY1
GgMg7IJokht0wApcGEPXZI7mEU1QoqxguDjBpNIaEorbAokmPxuzToCpuPg/zs6sN24cbdu/iID2
5VSqxSo7TuLETjInQrbWvm8Uf/17qb+TrirDBX+D6cagg2mWKIp8eD/3MgfMKuqulXznP2WmVVZU
OPpUhKPTwNZtuGJ8tAsEBnuzRIoZZpnr/XGN1nh2rVUTQcISptFsgHVNqhp6OG3zzAbcZQK+rR/b
9i6Ll3kIRhLGyXVm8/5fPLmuSVtFK/7642L8iBdimfblME7f5rmHZDC3rv9cJqv7xa2nknDmWZUP
sZogA3rdNPUhdgOUUOnQ0PkUsJh+kANn8D8XDNx3aiB6bdcluvyAoHosdxPl6Z1ofGYGhSfnr+f2
/EbcZupsNyU2BwYQ1qBznjXSC1gh2ufOcto/Q8LZDTsoN6owrjl89p0n1s+8ueXbONS2CPS8b78Y
JDB1Qe/Spwj6PjE/5Il05d7vhrzeaZC2pqCBO04cFVrMbw3Ji3OQL+l2rmo41fEy446NYc7bcg+T
NH3slxFTWpX26ZNm5WN65N5gRwaHu4lI2+3sYFhiJz041VR/KdvexZd9LemOzQY+ePjPjWw0Mgcv
e+qrqtpDmInLXenV9pfOpWseUHyaZSiX1X7KBrFglY35uHdQwmpcHIVL87tQfCE8+tRmoTdozUu5
OiPWizi7/mnWxutDRPkzDb5YIcrRJ1gK9/2wVj8FNx2bj0X3+W5jL9P2qzuYzLCQ60+z0vQ4SJ2m
ifdwpAvtSKseuxApDfrWRZb2RUDeHsdy11rVhHWNo4pQ7+r2RCdtLYJ+KVPcemYQ3BCTxuEJ8/wV
Agd09Q9Ymk8FzRu78wJymrRiN6jOy8J2cu3hqCbmbF8oK+9D3yLkMpRiXP/BPt5+7vFc/F5BkfhU
W/480A+e+zHofUc1Qd3MK6ftXHR/gXWnvxr4mc+ePZgvbQeB5qRptWYc03luH8xBQV9HP8ipqXqL
VqkTOxk8h7auvlB4tc9VUQ8/7NhA9mbq5fyZRNyuPoBmuV/KbtG/eYQPuMG8ABMGCGsoc/NqFV9c
KDVPMwHiWID3BRYeutRSsgVTU4o9+Kn5oDLLHXaVrbDkb2ZVj/RsFZPU9x0Nuth2Yrn1/LtTQX08
fcz02k8IVCmLp1wbPRzZZWXod6opl2o3L0J2fB6cfaE5O8YfY2UL3LW9Wn44fh9/xd7Yb9jTqamC
URlkBVu4Ec6BPuidceSGsog0dKS9Vne56Y3ZcRI1XyPc7Gy6a2e7WH5PuP2sHyjALbHLzXTWv8ar
xAyZp+3ju64rJnVglsrqKKvE4YWSLQm9f7L6+AcUpnT9SOGQN98sW/RiX3vS6sPJ73P50MKXGz6j
fXa6naPN3NI6wyqtJiDwlM07mJp89PaNZmRVmPZDmnyTbd5BGOE8+e3Evopf0NovtCXrWNT7UdMW
9D5z0Y+IJDlGPkDrs7pdYvSu9xJvpnQHszXGel95Y1ecpsThzrtgq6EOTlwY3oNFE3v8aY/eIPaa
Vxj+gZTBwfmNoG5iCnSxJkFSt1NJbnU/RnGOXOKHXRPJ9+gniVCRWtfFiAgVXb/1rJ/+2XKV3iZB
gdSp/VAhnnUeYT5ZX4GhDLFnknInDRIZ11MoemLpIkzC/eHeGTpuOji611PUL3pd3C9CLz38Mpfa
e+htkkFDd85t55AV0Bg4rhvKTdQfSR5q+dTKO4oIdwGgbNt6p3O1Wn7RjBPmC5ZdKwQhLrbeg0sB
+tw16FS2Tn7NYdno3D5yq6m5tAn6Bt/JMS6Tr5PYcpNCwfWlCaumGZoXGxW1HtJg6TjjElJ6Z7xw
x2nZt3IWzc+1mpCkkrjU+vcWt1XzkeRLUR7b1UglnWerFo+YV5HqyFK0DJZ86mmJv5dZI8uoZruc
H3VZUfqZolu8exLDF1/tvAoS+PNC3t2668jiKwMjthv7Hs5Y1h/yyrfVHXIiG09WMKr6T2VkxHET
Dj+pILHnWA+RuljVoYa0nu+8hSvsl9JqhxVfmtV1HouidaedkiPZjbB11Pq37STd3UDWK7Z4cqit
dA8D0vNO9Szzbt8kWv/UD6Ixj3TcW24yXjGU2qlNoSI+Aj3r/FBV9/5BmGueLgExH357curGb27g
S69AWeyYUPEBXHRoBZdYoImoDx+cKsqmetrXSRyHfLjPAKFD9Dbk8tpILsICADMkYaBn5/CDmXna
BB5ZRYvepB/Ibf+h3AzAo1+/vX8grIoQzoB2YwN6AbRnltfoGlt0BEVgCeNYIzAePCNMkVXdgJEu
O4KAgBqMWZuONyOCJp0/k5QFVXJdNpFf+/YH5CZ+WJTDC5a3MmJHMfcQmf55++mu8TH46EwjfQSL
fsVVp52CquGiWkVxvLi7yUwmdo7ZfPfL4q5E35Gil34BPbrzBys0gRVI7tYRkQQZwS/LWJ5SkLJ1
Z2JNcGMNXs/iBuSj7tvAHywnLtZgYqM1SWpuYxuW6e2E0+AE0evTcJeoIeHa19t6iQGQv743rmdL
UMLWlL/g/rImL8Bpq+fBCjk1kct+lgdVDzAdjJ1nyP3bb+1q8W+dTr4xPK22L+1Kkq5bjtJggUVr
vK6BFUNV8mK/DgXA7Y2hrtB9cFMUY1sEAZSPK8DdXiEtuHgSRqtsjH+krJywmhqH1DW9Y0ds5/d2
YzaTELZsQHf0cKzM86Uy4zKoa5MqIpV2xleDL+0FXk37yxNT/oWQ6uzGN3f9AcAS0DaLZJoKPrrQ
8/HauOvNGI5EtAzCDJ3W9b60dV2/u53AKFSxaBZo1VG9n4/i1HGjoIuVUQYvmkpzJUM3MMc2haaL
yfwtW6Hrh6L1vrkvo1FysS+4mETZSR+KaJlFZqwIi039qf+fh6fqe30xaEljnQTXfXMOYHO8QPKt
FpQXylaOXyLu7kk6cJ4ZtByrvrglJbtah1tDhuBXPAS37epyb2zjeBx1wtYiUTXdrrD86auud8Nu
djLzJfa9WyT+q09sGw+oiWejD41A6fyNjc5qjSqZ8sjpKShKtSw1Zru19jBWtfjx9ud89br4tpB+
otTB7YOy9mJ1JGaP9YWYVDRZ2bLX/FrsXKuybuyLr42io3fnKMN9Qb80RE65A2a6RoE444j4u42L
9TtONZN7o7N/tf1iQosCAyIBZjxY7l6cl7asM2NpbC2KF7Qy+eh30VSicQ2qulBBDqifBEuWqL/v
ncPNvoJjhs4W9Az7Yu/1C+5xhCn00Tr6/WFLvw3btsxu7E7Xc7gdk8wg7C3oM5dzyDs0pxLOJ7sT
9u2DBPgaRHGLHPHKKJRPTCA7O9ygyxOszrh3Fl49RJYlpt06jW4IoWDYvT1j1y9qOzoYBjYfsPXl
TluVXQG01w2R1ks3zHssTZfiPkmKew8CeVj21q2T+eob3mRHW0tV3/IGWSbn35STWaD/klJQ5NP6
VPXdePQT2R8aNzajsWiWG2XH9Ty6dPwgwG3Lnv33op5C5DbqStPnKB/8JHTJtg6gy07vnkc2Cc4q
iAqck1S950/F5Jl4LrhjhHtF8o+bmXQycW5JunCaCX6+o1Xif9brxrrlkLz9i886cFt9s20XFFZI
ji6t9uchnppZlogVVbP+o5lzux/TWt1rq17drTRE8dktcvtF5xpwfHvtXM/sNjQelKx4ZE7/9kP/
0/MfmyrP1ZAtkeZTNpb1tEZGDur59ihXe/D2gP6/qa+cZXTLzmc2LdLeGKt5ibJep6WIP9uD2dEF
8wd168R8bSi8aeC0woEiPPJiaeoeKRL03JfIaE0r0KTs96uXuWEfe7eaxf4rr41qgAXJAcMC3b6S
/8wdxh0NdX6OqEAv8x9oCZOW9pQjZIjPFGk3cafij7o72T/nVM5lqCVj804iKkXjv4woCERMLzSR
858w9mQVLtgpR0uK7uVgzBhq/yw18Di3ssf140Jnpruhf31tyXj/b6tBpQ2z93xMc8yMcQLpjzwL
3EObEDsSsOG++5OHiIK/O3JiTNevCq0VSCOeSkYRKED2TdPTkyzHL2+vyyv7t23+OGugoXISWEj8
zp/Fpb9X41sxR6mbIsyuxcAuFtvroh5BoawpqMxR/4Q9y6qzsWplHKyOg9dd6SZiOOgA3P0xLnuI
smnTLmMwyj4t9ugB9PyWUQe/5HKPIMyeEobAITz+Lta1EllnIV2ZIxby8pTqzvC3bObsxqz/a2Vy
MQyfKbsBdEWqpsubD1l8hZMS0xdB09UT/t7S+a41ZD9Bmg5TExaarLId9tlOdtdZav29GJhEHMgm
GbSwsb34Fj7wynKDGgYUgY0orGH7ogzR8066I30VLra1dygcrbvHw7Tfv70Srs/QLe4ZZyHu7RSM
lxJMt1C0CTK2DTVZacJb1jI9lH1p+EHaYe3xgWa56u7tDEj2xub42gNCNoQuhMUxjOhtm/nPNlLE
0KDWuJCR6/fjPVDjZz+v+vd/tJQ6VN3WhrFwRTofpDaNZFnyTEblsOLyn+rVvhNsw2/P4vXmi6Us
JzX74XYNu2LPSFriSbMiTR2pDHcozdw8cAkAsPcuOfTvtc3FrQsSNJygjUu+MXnPH8oi2FoWZFJE
ej3X2LeVXJqz1bBOMWrYG6Zn/66zsy+DwWD8c6tlieAmcjGDRR2TgZuYbpR3XvtPBrhcH6dx8MSd
NrPz79DgCfdpbPTixcRBzwxTLPPLsCJWoaUrZRc/UkQJ3HjWJK0+cja47ad1LtpnYVj9GHZVkT4R
7OSjuc+6yXl2EjP/pg1Kj3fzOLfjvTEWRR1mQDs/ZrVk3g4ItvpD+6+sotIvy29matOJWghWEDu8
shC92Oa6NFGPA4tNM1srsq/g5hZBGfR+6kPvSD/5rtC8/bXUWBq/CQisymiq12T+bNQeZUCH/nsi
CFRk1pMiTLO7n7h8wCAxqGr3k4qHMbR0INRglu58K2bm6qNkyi3K9C3bewMhL8q+apqWNM9MOxKj
9ow9p8UuOx9F0aJ4LEl7ddv+xv53tYAZkQ0WFJIXvYnrz1eUndmemsfOiWgorvphcNkUggTBWBaa
KpnfXX1BPqdyxFsawqrJB3o+XGYtfbnC54hK28PXoaV7P1bx77c/yqtinUEoLsl/2a7BHKbng3Be
jOlMlHYkiJ0Mp1ofMtpsxvhgFWn3SasK58YucLWhMaC1TSNXOL7KS0spbB381ktnLo4+6RJWTJ8d
q27jxqt6dRTEPqh+NpzJunhVS1r46DB9LfLmYv4koYI9r0tyS5D12ihYEOBiDePJBo08nzwae2lj
IpiOUtPo7nKtVgF9+1uYyPWyQx3F0UMM9FaDX9qSGn6ysN5SO0JmbuwF3aWw1Gv6oJZ566C7fiDU
N//iquCbsJcvlpxLJ5aP37CjXm79EIkKMMfP9wZEcf1AgMR0DbgfciO9Al02D9DEGJUXWbHMyq+a
X5DGZut5W/zBb8d6enuFXz8Tx4DNN2tzFHDuXCyFGdrvIvvOizYP9W9wGLOXslhvObG8OgoXbdM0
Xf66NKSsp25o23jxokn3ppduTqd7XWTy5e1n+febPz9nWGrUXmTm8F9MGs5XHMm3moUo34/ogKAy
RII/ZocVMVoXolI0zZNrrt7fUerF/2LRzfkxTbTxV50htTtAclA6bMwy1g9v/6xXXij6gM0nc3Me
5q/zX7VUZeJ1cUU0YKGnzicJj2S4q+yqUM8rhJG/b4/2ylRDSMVyim0R5ORKLjMkc9stktGczA75
XuyDg/3N7u1RXnsmxDEk3NF7Qve2/fl/Cq8pnRqtiAc/WgjohQmWa5HE7AB+3zTeqPGuTzJyOICq
UCUQ8M3t9HyorXKgC89Lta28OnqUYoHCRuWU9VodiMTW/prZzY/wlVm0wJ6AnaBpb7qB80Gbtmw0
JGhxNMGwC1utrEJtWm55ml4fLyRjbVlwcBTwLrmkD6dQr0bdjOMoRdn82GRZ8RvXdnyzZ2wSO2Ch
G8fZK1NJYbnZgut02FC/nT9Vu8jYsnERicZk8gOh4UqhJU7+VQOK3Pl6b9w3y9zfSkN8bS6xYyQT
m3ALJIMXL1CzhzmNlzyO6pKT2vMW7egb6pYW6NVRENBjLOVCPr+0ol2xC7HIKYgjU5W/sZpZ9mnn
vftmTVQzcSkcNrS46E1uP+I/y77SeregShfRLD1jpyxDHMrSKW7Vy/xbLrYxKijs4jeJMeLBiwlL
O0SDHGoikpaRhb1hV4fKUShYVf3r7c/4tQXx35EuTjTNxjskiRnJb/E4czG6uE80m094arwKjs1A
jGkZi2H/9rCv7B7szwBMqOxsNBAXh45RE0Kb6kxjOWfxLzAEfQiXqe9U6Cxd//Pdg6FEI7xl68Yj
tbgoQ6iCSbwDpY8sSpBPpt7AEKzXajcNmn0DUnplDdLypLIAQmO3vxT0qcxUECbcOMpkH+MW02G1
IJ332vtzjoKHA75wmCIgvMQZMp90rEFaIsLTHqqglkO8dSZ59+5p83kSjN4przaU83ypj6JonGTN
klNsDuUWoOvvq6Y3Hxr6GJ/eHup6G6QhyB7LBQIRP+v+fKhpyma4g2qNJpn+z5LxXz83n5TWkHlS
Fse3x7peeoxF1MNmE6ttYqPzsYyO0K9kXtYIYZ8JLwMreSzjPdyQ/GX39lDXq4GhNmNsLtgowy/7
nWvmZF5hGwCMpbOEPRSoXabG95pm/tvM0sCcMD0At71kmyRtQ2W1LlZUCX3cNW76e1S+A+1LNjcO
4uvnAd8BKXX5DyDalZ3Z0sDV17mb4FKjPpHHV5wKf5A30JbrF8Q5T2OOqwlYEn4O5y+ocOMsJSbN
iOIxtQ7tQKysr7w6KHV1K2D2lQcijg2VLy+Ifqq7/fl/dnM4HrVb9dKMcJbYHG08eJOycG/U89ej
IA3cBL5MHdWEu+3B/xklk5B5cflwogKQA+8w95PrEk/+3rVG3csVCHk0QiEoEeeD4PKkzMbN3WhI
9X9GO8nurEJaNwrZ69OCQbZHQHhIGX/ZuoqTBYOZdnAjDHfqOTBbgeajcNQ3rsgCXivuKLiKQGt7
rzPg5sZOGiuMEtRW3Igu6pZlFHrR9zByZD90d6k7PWlTG994uuv3BPWI6hyoDzwBieD5FMZeiYFD
O1KmtNwXeinjQHTadGP/eWUULqubby90XheA7XwUdqW0AlqKI2u1691sN3WYDLDG314OQBT8e85r
iE3nzfYNrxQ80bj4jDQ0EF3aZnFUjtL1dyKfXf1umPX0F4YL40vSSetPbTWaOJjpuMnBMfLvvC3c
zF9hXNkQckO3mI3yg5EBGj31ZSvmr1v/XhziPJ7MDwZN4HpfuGUdf+ai6jn7RYv18ZDgDyUQW2jm
9AH6QGsfPNpiKaKxCkBNNxo45UldDMs9Mp1lPeJ6MyG38iu/2Ks2ca2dNvY2lNysmYYT9p2l/mCv
9uiUQd60Q7FHMTWtxwnHGnXnzHoZ7wmttKxnS4jlJVv6ykahhKvc5xYPOeuuNkW67Nw+hgyrrWZV
yt0kZ0fdlUov7ciUAC6hPVQ93a417YanlXxpE6FKN/zTV3LoPzRNThvR6MfkeREYZ+9mLVbJx3Ex
CT2o0Nr1O8UurGBpQ5jcuV1vf50d2SZ3jimMj+QJ5ID/1JPWvnYhT3+UrlF/Hgye+EOyGGZxcHCN
7u4m11LL3s9KicuQUVp+NFt4n+U7rPTLNWhqgVeUnq/YDrnVOD3P2bz+L29HrKOEmko7nHPdLp+k
Sd+HjFFzQSrExpMMQQn1jKAr3F4lOZ8mhxCnFjwSN1PkNaKAmTs0ONi3VZ/RZqX+hxSFX0VPQhfy
Edgydf+sndDKn0MrZXqvj5iDHi3CrLTvhquQu4wk2InTajhuF2i4bgD9LbGdp4dlyRZ5RxO4O3Vg
o9/soRnyU93Z+AyirxIVNBZLejs1Lvp0yGviTHYLvnbyqFsT9PyqK+36lNuEz57cBubmzmYz7cJm
kqO4szKMHHYppKL6mJcUeidh6JLTz+K1PHDtXv9Oqz0Zj67U0QEJiC4/e83uPbAB2+nvVNvX496t
hwTnKiNvZ+xUTPU5i2PHC+H+ptmjNQM2PNhq0KcT9fiUH50c46xdCjkGi6yF7FQbRZbE4WBtrRq/
w1XIFku8rhjuZSWLOFwra8RKojFUFfZTLJJgGsxc7qST26g8bDHOgeoGnJpah2jbzTJrKk9DLGYZ
ZG1h9ndmD6FqV+C0POwdDP1W1kqrdSEF+whlXhAnOz+5vuT1JlDyZLhmnifv/d5ZzcOkqcTCLHBa
xv2Szsl8bBIbSUVQ+4Mxf/JpC5FXtMSa2OMF3rrfY/JPhwd/Lrzv6ZhrX3Af9P0wi9u0fkhmLBcC
rcTCNBhNhFFhoXrW02alWIWeM4s4UAnahHBuUr0LBTe2GADYkXmYgYSsoVOiDKBQsTIZICv3yW4E
kPlYryL/Yuit+GLgApN/SsgX05/7RVXyk856wW+aXPb15HSFdIO66IbqB/LbYdrNsNfEzlpKmLyd
k3jThKDSLtc+lCRAN0FWGURep+bifbfdeGmOmbQ6Ex0KTfBfY0riJ1RqVFo9mOFiPZVjWv5vslu9
Pc69uZaQp7X5BSZyXjytLrS4jy4ygeVuAPDov+L7xfvPBr956cSc6DukQj5Mcn0horgj+OBjPhKm
e/BxEvw52GsZf9AJlEz3Od+x/LXO+kJWW83nfj9jI4uUFS3g8DCN6wSrG9pqE0L1L+fjFlzq7MfB
1peAr4QpRJ6T+j/YhuPiiAht6oNxy5C8W93YGu/i1PWHg18SNx92Ltnl/9DVaL1wXKbEwLJT4ZMq
Fl/HmREQUD24Ixm/n7POQfXVrEtvfHbEkqjjlMzacjALY/imYndcPiboa7p9prVlu5t5laSwd6ve
76u5VfIxK5IYtWEvCKzGuGwcNCJGJmHtpkXUmFXafWM9cNTGKFgqmpOH1F4KeSJdwWrvSzmMS1Th
Oyc++lNbWEGfLq7xUEwLypbB9OUQeSo21gcKbtv8HRu2fCmlOZtPdtf57nPReqL+FoNnal/0Mp2K
qJy0bAhSJW11rIx6eMwV6uyDk6ONfSb7bbC7cOxWW+yceF4XznwZI09mmWB1iWmqh+4I85l2p6ET
qhApeL3YnNym5FC3mBUfqi4ullAOYjQeyTpR6uAtbduEY5usLCyFbPHotZNDBGa5Ds53dqyx+aUw
KRNu2GhljeCojev5QG9s/OqK1VrDqfVi9zQIWgVsD4lKIz5w/bOjnEbbT7IfjTu/J5f5J/Khsj+k
OfjjgY5CqZvBUogk/ZSt2O7CcW/tkiaTJdRB2tyycVnkwo/3XqJ+pDYK6SEw1lgUO7tn30Q+UDfd
R5/4lOEEw938iNSkrX9psk/iHQIkLrUZdcRfWldcmcbCU80dHLGOCLIxg2CM2q62/1hZ0qkAS46m
35XszTROEbPbA/OszPIvp083f/CFJ/xg7SsyJkSV61mID+0o7oc8R9nnr/RW9naD42OAE+8YB3QB
bQCRwUsoMW2h3NBvVuNra1c9lodDg75LKc99TLTByaPVVTlhlaUl8GuvtKHda5yd2tHxV+qavNHI
2U54S0uEctG0Q/5PXvlJGIlaD54Eztw5XeqTZafSli9J6tPRyhfx0mf5ZH1y10InGzNT5vcxScbs
cy68js9S4dXCbiY6c/jZCezu0oA1Us9f1Cxc/4uP3wMCIjqH5t4rexoVOMtjM4jTq9McFULPb+RD
WSiq+JExx33qmsQ4JoJs8XUVW+xXXcpn7B/h5LD/qgeIBpYWrW2eid2IcGz4ky1ZQ152P9c/kUXF
mJDBzPol0Tz9WpCsqL3KN97Q4k4G+3GCIAgFoNEXhwwH8T9EjmZyb6CryZ/s1M/qhyqpOoPicG6N
JigXxBm77eJH3ES9NtlLLvOif6lxjUUpa8w4NUisalBEL+byiT4jEeH1KpX4sjoGQosg5Rx7tuGl
d0+Sy363q+jP5qjl+vWxcNOx3E/FOjQflnlOpg+u0GZ5h5JRe0DkQKBb6o55yTSL/mnQJos+cY4S
6NgMQ+yGHtxKLUSuiz6E6pJfhG68/pzYMDE/ayQrO0fPkvZvXM1ZbdOQ1unHOG0kIW4CZ7IHYLBZ
3VMdq/6ujY1MPpZe3tchVtqre4y1SZ9+uZg2fqrUZs9KgpKzHBulZ/Mncx6rf7zBG/Sot0b9Rcy+
Nf3247gz9jWJL+sXj3/UBUufJ+u3tRKo/Yk0z44dxWmkY+xghxiV2Au1W85e2U7tJA9jpfCtGIwG
gCToxrYnDqj1MIc9mXjZQrHoULqEEKhjDlszbrL9oAnza+KB+B0k4e0QCFRnkXuDF6nnBpWwEHVO
lpezZfuiGUPTS8b0h5kunvnFS+2xfRlGFkOEwxwBRzb/XOySYbN5CGC9zNWD05dVi59mXoFLsljt
z4k1ufpjw4LrvnpJa0z7Lq6FdazZ7SFjOKt94FZo4jJQoIS5ryt0qsTaWNl8X1h94T2gHpqbu01i
1P4tnS4u98PoCYf1XCKenN0K++4SN9nxiB4PNiZhELIMhskw6gOUYtf4aIhOxPs6S2NMMnEV1aaH
Ftc3rQikllT4V8gkE/+UXlyMh2qUisaQQDV5yNFEWDhMZ4qvJ9E2U0/aS5hidWxpTShzGT9ObWd9
SboBEZzdZ3L4IDLiKKJEEAQcJpqovmHCx4Ire7/RDnGMSjKYkX80x6WNJ/mxTBO3whIWNA9rl9ka
ys+2K5HKBaMjNxP4GgXDg18Vvfq82s7IchPSmL9VWo2Zao7UMQ3jJFd+gPau0IKmccnqSjkKnS1K
NPnZLktch9RtMIpj5ae7xWQbClZ9pOzicHNupehcg3U4y0Mvo+fqkmF2SXfH/Lljny2TExOuusPY
KxctHifcN4W7KlYvFcKdG9fZDQ8+v8z6NBC4MnOf5Y5+2euP6yq3q9j3QTzN5Jj5OBbL0TE/rCYO
IFgwfG66FM8MUa0Drs7We9N2aM0gIQDDAbzZhFYX4EoyjnPTmn0cQVapgsYT2SMiF5L7CG1/fPvi
/i/WefGo2MjQoKGjjXHVpWeg8PLF7YQfRz2m0XkgPTn+SlCDfGnQBbvBaLTFz6ZI1RJUnGtPfpFo
fqgKkf1++4e8MuVgcDqYlWNvDb6LZ8Y+VmvgJ4oIV+cmkG7RHVho4wGLnf6AanuK/LQigiIb0h3C
06e3R79aZFxntgYBHEPYCVc0fU0s0mLfjSPk5Nz43Lg7KG+0Hq0Vf4dR09cbqMyG7ZzNOuOBqkNN
IsRQg3fBn/8Ho9O5/vO184brjK6EbrfW77FkQ82lHHYk2cUfKNDnH7kz3vJmuoI7t5E9na7+5joI
+n0+ck4q1wBgAk6TN0VYpGL9iJ4d/3Lc3n68PalX8N02FP0JWqg0AWnGnQ810C9e6oXuHyTN9TvS
/Oow9053qPBOOaYj1zdoYliCvD3qa1PLG6SJCuROI+FiIfWUSqMnaTElevGt9Okt5am816fpt9lw
mUUvGxQOrhhvj/rKtKLEAQ0n4gl/ykuYbZi0UnCzElHnjvp+jFvqwNKVQYwZ7P/PUPSPwEU3e8XL
VvGSI+Rt7UVEbht7e4xpxmBFZw2ekNwyFL0C9Vz4pUDJvgZbg63wAjx0hGuVQkzY0nczpu0zkQem
0uobH8NrowAmg4qjdAMHulgnotGqms+ENwYksqvRhYXwkG51E15ZjVs2JMw0opK3yJzz1YjJUS4N
j1DfrBb584hdw5NkJs1TbxEnK5bFA5LBuNq4e3tlvLIeN+UKDRMPDg+n2Pm4umoVBL4kP2nkwSEt
7cpTPkmMVWwLT8x6zPeJ1JenIh27G9/f9ZoEW944PWTbADFfdgfhLDj9Cg5ywstdhn2RyueJu3cI
YHSL4HXNhOEbpxuEex8kz21rO3/KWKx428miPpmdT1IqqaaF/JnIIckeC60fQV3HUbdPKdR3+04H
K/66cuEZDp0Xjxh3OCbGESxEbXx5e/ZfmQPD5cNkVfFlQoY5/12OuXWp8FI/9Rqez3S05iQYaENy
z6VsPLw92PUSY6OD6UC3auM8XH0uw2Jq9NKLk1pMvGCGufeDCXuTe4lGER8WU0urxzav4vXGGrv+
ggyQTjSjdGdh7F2u7ZTrct+TpHiq205sNh7cC6gg3r3xMIoPZGnQDEaWuj3+fw4ts8hxVfHy8oRb
gngu6izem6uaCBqJb2081x/NxuHjo7eYzY3vfz7UQJ4wGmVASbtptVNe59axxXyGHUJ1WABlOPSV
CLWBMN69FzEwECEZZXSdWMkXA5fGgNi8Kk9GLqY9xlVL0JZr/N6eo8soGL1BJaXsIHL8fBR3tnHv
wHPohGuE88es8Ln0TNV9j71pfC/B89+h0IxuGjCqSeN8KI17Cx8uQ8V+b1DU0GnwvOLP2wt/m5Xz
coaNFW9QDwkxZuSXdDsPU6m+9xSvqyi9TxgLG2oHaQFYuCig47ZeY99Swb625CnMIcbAWWFj3f78
P4txGHRnWJeyPFVSVT+WqVT3bo5LzvsfDA7H1oOkfe9fVks0tPSuqbPy1M6aeyCBh6vPuvK3gSrY
mgvt/eOxJmBigmJBLLr8kNfea70qS6tTlhFsqFT5MtDrDMZijnw9/+fth3vlI4NsprHWORS3+Onz
KbQnZxrx0WNpeLvKlc2xscovRsqVozWNeD977Qqq1t3YRV55cRC2MQug/YQowLw4KVY/GesCG6VT
ISrvezuzGbIq5a0y8Hrj3+5PyIXQx8DyuKywO33Ii8347GQWyGJnsPxDWpvF/eCqmxrf7RC5WP7U
yNQU3sZf8S6lFEoB62hr3J46fHNUUOFjOwaajZM8CL9LOM9Cm+Gr1pfDJ/iX/c+l+z/OzmPHcSRb
w09EgN5sZTOZrrKy/IYo1/Q+GDRPfz/m4qJECSI06B50Az2oUJDBE8f8ppLDvRqEGJUQuZN2BxFk
fCtSdMQ2cR96xt3YeUb20KStod+51qRgqUTWqezwXcm7vROLtN91E2MFn3u0mnXD+cQOKcWs425U
pJWnI7fR7O4tOyF+Ra4nEvRneSHbFJzIuKevgI5latRl6JeFCJ0t48Ec18JYi8Y96hTUvIgbowpI
Nz1I7xRQJ9rWguzrgu+cSChQj2rKB7jB5UpNeuGEeEQHleIXYV4EXk/PZeC2JmckKXyLOc03xACH
V1ya1gxM3yvbxVtjvs/cfUYbIVsxfx7/RBCNk+dmnSh8hKmM6gEZB9f7iksP09l0otW+UXV0SH0G
gozpRFT34lGPjTDfQYEf411pS+MvMpVNf3SDpqrpz45DtJ/CKv+lQK617usEOP93IdVIbDsasOH9
9e/3whFHAQAOz3yLAG5bfL85sqQBvbfCV5RU+ZZxBiV4NlXbj7Zi3ax+Aa+PsgpkCv/DMHFxZeHh
Zo8a1aqPJ2N3J4Yk3MeOUR2YiCkr+zp//4Qj5IOp3SgbQdCdvhinRd7HoBFHhJhsY4+sb2egUJT3
0eH6A1wuhBY+dQ1AqZmchNrYIqEZXHRS0V4rfZGXylboqGTq6hiu3MDLrJBVZlUNEgq6K5Rr86/4
55zRcUY5uJ1KPxu16jsTiQKfbdHK/WANcsc8Rdti82d/v763ZXBHqBtSPkhmEvIZ+bg4HMPIYEfT
isY3i+Rv0ozVRy3Ph70a1Fj2YiV/VEKz3wrmEG/XFz5/qDTpQAWRVfBNgao63W6vAqDgtDZ+bHgg
7OpJea4xr1mJEcuMY94W6H6IBHhPzC2j01UqBYO9Av0mH9S0uI/cqf/SCa0/IC3Vb0cTzeBbd4Xh
I5QcGCyzP/VS+ajLKBfIEAq/VZNkZwmJzTZaTiu7On9pBFGHVArVF3amL04+MyHXjVS39oHoBGhz
WUzbGTHbQ7lzEN2S6l08jU1z33TqGmrVme/df8MhVH16b9Bn+L4xR1leYlVlJR0fXOOjY6eHj/zb
Lwe144M5D3B3CISaJN1tLfpt3xR6i3CvN1Z3CSqItp9MlUDNM8Q1YRONAhwIO8SuK/GYke2V0Z0w
WLfHLntC0zVES20CExkd8o5b5VmLq/G/SYzmb3oQstxmOVq4mzAMBoTgjcxytqqlJOqe5mfT7hso
PngbonwaHAPczIBKhDDOhBGN01apcnIZ+E5i2DAkKvutorpBiIhXIJ1tHyAE/TAGmDs/Tb2wiwMN
xhEnFqsf0RNzjKS96xJhYTCHywOTlIyZ/qeB6Zf37AWA3TbIMKvfFdHE/xnG4ER/S2MS0xdDMaPk
rs25hx9CDM8MKpRIvlUwCwt/UBjC7vKw8syHvhzwzjFqZN/uVRMx7Y0Lw1M+OlVkfB4CzOg3ZY4a
Gpp4pgGtCMfY+qBUtvUNSH/R+qiQyW9ma1R/9FqNrR3TwibfKqWU2gPa0gWuuVYTGX4B1PHWNgbH
A2ykQ+MQlSeIO/Nl9E8Us0vUHLSg7nw38xBNS6G/2a3QPteTUO+Z7Zcf6sbVYf1hdrcSppf3HN2n
mV7CmvOHAQHkdOnUKQnf3djgm5clLs+sGX/qlV3V2qb3RjmtZajnscVCEwz8Nt/7HMIWX6Fw076z
g7r1a3J/+1jh7dc8GlNuYwRT1/bbrN58Kz2WPSIHRvEO7WSm0iz2GFYxs8Ju6nwLmPqWNsksmjqW
fmpMt9Y070vN2kHA9bialtMFPShH1ynszs8s7ocNkLn6riZ1+VpWHmKRrbfq4H7hgTJhsLDlpRED
oHLxQHOF2nAKNZz8VLN0t7WK/OEWR7jC2Aeh2SLtq5dYwF2P2BdODaQsfZYLgEh5Bnwco8TWo9aR
fuJCnt6gwhPsVSFIWVI7GVcYFOc7tN8vI47LzApcIlXxrUbQEuI70p169qqmqHrGujccEwYnH7o0
uVUgjNbdnBtRJ9I05dkuclcY6BQduj750kT0BMQRwLlNp7b1sEHIWuKj2eZBc/MThYPCiJO/mFCh
QnX6HSpuOJsbS9XvLbt8zoYiOxaorP9siNL/w1JUb3h1vYuELXkveqsLpIsn3Wd+G/8okXpggJml
0m+soltJWM4PisMghPKFTBMKzNIJJKo1CRDSNvzJ6DsUfHWCqQQ62Tuk9tfP5PkxIV0h+YEYQnZE
u+70CZo1DmegNGzfUJCnsKZufMR/N/2I6ni0p2wUN6/H5JRIhqIWjUHLXPSeyzFihmcqtg+MKNko
UQW+MdUPla5/9IKh3V7f3VkTmAYQuQM6eAaXBbOlRc7ZIeGuKXpMPiCpdbeKNiupZEGVKR8DmQWY
QscByhN2lGY4s2ohc5kBcd/wqKj20H2JsFoeDqbROb+u/7DzlBSqKaxL4GxEWOZRp4+dwWeqYcaQ
+lhKygcUAs2DrjjhChmHoos/5zSF4hQRxJGmQFYB2szpOlpsttxVIuLURpp2j9yrY9/ZwA6Mt64G
xNlsGpTOi58FbFtxHAORMSXSI0ASbWzX1c/eMbJpn1YVHulmRDP5VQgXUkJUuP2nckJO/jMWxpmx
42zhwEDJMViH3s5cZY+Zaq9sG41r8aHqigBg2RAX9Q/Rt2r1lBlREB6IUWmJKK5wP8C/S7x9MAMT
P9tpZD+OtUHs0JkOquAkGAY+Bg7PaadSEPcPqWfW2QMJSumXEzYMG3RlbWUL/tP9nDv98Iseexgi
UB4X4w493d7ceJ4a21sjx2F5A/gH1EwzGNafNgtqTItSPe+2WjH1IDHCxh526KMr0y6CGpP9ydCI
Nf+koZy6e4lzQLCrncow/TwoERqfuogYrnZJPv0tK/CDL0buhuljRHskPxijOdS/2izKUTRWc/Tc
rIDgDHggAAwrjCLDAdqUGJLco7UF3nCT6FXShxt4SZmg1QIscJdoufnilEknXvrYs78aToHnNrxe
dBjTQYbKwRqQN8bvPG/cY6pXgXyQtoP+cmPk0Suw88J7KMUACq5umDmBJAwH6q/J+cKIIqu2GalO
u6f4dPJ7J0hbE+R/X9b7oOs1xO4yFRGOoQOuuIkSFPvvPbxLoKQg0u3Qm8GEIzgUnto+A5un3Mfh
WNEOUrb5b3qKSr+tyWjVRwOADwLEigdatmhHkGmqq0zTXomQ69nNSJxfVl9r9VHVs/rLCLzN83Ot
yr7hiWXWiN0nenQ0ci/T9jaQz+bzNLjjsPLRvJc0i2+GDgYiDrTo+HaWwkwowJe6NlHyIB4BEhHd
3vJnrM1MX4txw58B+w1lH4K0+a1HiXwwYl4vWuO5vcPDBdC0YaWle5Cd6n00UwMVZL1qkA9HTVr7
4nRoV26qwHG8e7fo+VgagWvt0Wu1MdvdHGMsgiz1NioYjNbn8uqf/NgZES60rLL0jTjPfazimxcb
0OdKgXghwtggYRhRMGubZbpOV9Fm4167CStfmBKgwNREWKLXzdEoSL2vb+jSUmxoLuLn3siyws5y
J6LTP1Y+CksFUFBn+DClmvbHU2x3pUNyIT7T7qGXT4KooaG8iM910pBv2F7tN15vPjEpRs2jL281
0SVbQtpvnjHz5ODbLKIzcUwCvs9q33SC4nFwy/wYk6ve/NjmVXg95LvQ4pcygmDerHY0ktrHmnt8
CcNGAROXDQ8jvdmbj9xs5oWIMD0s4tJSUCwPhYITQdT4VYdEkJvb7Y6UcC0VO385rELJ967Tpp3x
4zwlnsJUQ5lsGjAegNKh72Rg3upnN78cigMyMWMeZS5Ja0rQ22bTxnSN0Kl6ZEIwHkdNhncjKM+H
yAvtlczo0q74TuFWw0rnn4sjF1jG0KAp3viJDc41w3hqX6k4zVz/hi6uwmDAmPVCVILc6ecqxlmk
T4r5DcXJvu7y9FGtHGulX3r+pc4Dfmay8+CZYmD+Ff+EHq4SiNR50nA3d/ZOdTrvrvA0ue2mck2g
9bxBxVJ0TAkLtDWJQadLAaUm+4Hy5MfIMWDrjZcKqhZTDw5cndSBlKQwgDtrH68/x0s7RD6V/pQO
45Ah9OmyAsp7Edh6Q18swXZeuiqMELhQpLVrB/HSUrNUK3D+OZs9I512k2RuD3vIUiwQyAxNYCLv
nHxYY+ue1wKwJmcK7TtoFAvH0z3ZXqSYQ494GDzTJ6fG1GboYkTsaNMSMYK1cvi9rD+9aOf16Kkj
Wjl38RfhL8fdO25V1usxS3nUYpG9hK7T3SlYQh3MsfB2WUeaqVA1f+07M33uI1Quahhh34JQzFZz
WE2ERuFsPJwfNlYQKnfX3/I7R3D5E+l7Us5i5Iqw0+I1D+2gZ0oCFyDIRTkdPCslJ/VS1cPfxKHG
xr2qSYKDVQ9utnFrFAt2DZYIn6O2H3+6U2ojfKc4jYVzi1niSqcV9rBxQo/AiLoZSZ6nyLHZtNrU
D5sBHrrY2PA0XmNBBbtz+sRKcCITZbS7vrFLYYDZMYIsIC3pVRmnr5r0MBCqldJQQv5j60Z9txc5
JIjrq1w4UC63G2xZZloMUBY9gTjCELa0ytYfA13s8DmKP9YIJQKSmL0qqBXWPJkvLUjAQV+S9hyj
ocW2etFOVju4rR+CmNjR+Ayfk2owX3XYs3/xewpWcsWzT1N7B/Qx0iWWErUX0bSmqgQqNUrfcuNQ
bAy9InRPDfSPrS0d4+3643wXLz45jawy9/+AScILJ4afvjXMLgIbvywAYpHWqM91wQRqH8/OUHsV
lgX2X1E/6i4eXqPh7IVdW/kvqBYlM9FgtLV7LtXBeRiFm2h7HOdT+5ssHX3ajGWdY8TW2g0oxFpz
gmlXCsw//CkKAIJTCtixjl2anoz1g2yzAZiN0Nz4SWuUnnom7DVICijieMcqz7XunrxY4Co+wqRF
DVEDAPlhwCyv/R0plIx/Ckgc3ufCKCmGTBVJuUc9stPutW+E8we92uIHLfl5/gWvX8M2K0u77wn3
JjLftZF6GFEDgNknduY8D7WsszecxZJfbuO6n0xPdPYHb5ws67FDlg5nl4G2463Rn3kj00Bnhjsy
g1zS5gcnI5sOpObX8Kj3ngd7EbeunPuNyLzy0nmnp++cpYCZMUxHweMMbA5A2oXQZ2t+nmTJpxqN
0R0tvACfcSPJVrLes89nbqWTIYLXYoJL9XN6vsJhhAxaCM1XBhwmvF5E6aYTrvnW52V0LLTKXDvR
Z5vjsgGhM9u1Q6ZfIukVUygZkzLDjwkf2HuOiAnvp6lNPrRRrt06MCbakYoYIB8pIEB8LLZXxByN
umwtP41DdeeZI34Qqow2hjr8uv7SAHCe74wHCV4MmgA4x2U71I0Gz2uyZvLJIJXopy4GT77aKtKw
e5pivbEJRol1aKuJun1r6sr5Ohl1K/08zp1u23PAP1oziwJiUBd7j5i9SLoFhdtWzbNul7GHAY9S
yOmDlhiwK0IEJYpXyCS4KhVDbT+iahOnGy10sFKbtB6bU8XRxuh+nNKAaVCPAth9GEP63FRmWA0b
d8jC5IB77YgtAQ+lOBBiRv3jNCL7t3O10XVfO2Cpru+lwjKOIT4C5bbCpM7ZQq/X2kf+rcgOg2IP
wysxP8DFsrPg0Kh10wbfI8ONfgDSZHwVRpOVHAJPooKke5mwf+RqjOMxcrql8hHMv2vtFchV4cGy
pmTaQ/1IPQichgFXb4K/jQCLa//MZZcH274fvHSTTANMH4tC+z/cUiB8yLoQ9hFUXtHvvNiKtXvN
CCU649OYkEPkoB+1XeLkGaamUiTQt+NKV4K/yPLgsBOX1mDv2kLJIDcaSRxDNx2jTxCRIS+mcJL+
q3EtmZ4yRLKeK9OMPpLFwL/LpzGL9lmnOD8k3b964wRhOm56S1KddGKeUMURto/ppI70TrpkijfT
qFb6AQl5/Hqwjop+654e5JsauBLsUQSxtO8h7qnlXo+yzj4mDc6BW0/EarQt3SyLNgKYD54Eg61+
Jf0Q3kuG0dDw1I9dWh7cLMG7wBWQYw5qpPFeN1wQSJDrUmvtF4yWI7E3lcKDIxlTUkWbYUzSNa/z
OUs6jWGznMT8F4oyzMuWPQJQc1UsVJuio/ImLhJXQOgzsFkCA5AVNoMeap8RlIjQ4+NgZJm6lfXY
1Nvrn+V7/bn4IRBZLEgORDhi6uKH1NzVQxTarq9ZneG+QmKOvLt0IpdALcZQq6Nih4724FYyLkk+
G+gndFAs+RIpYZjsRVIM8gWms5sf4eQH+RFFAEiM6di0zY4hnBVhpldVFSMr3CHyoBoNmp4y9Q6Y
0MTYqboi/xp3Un7lcgZlPMtLYVxYeOmwVaWi6q81GhT6q8Bb6qcd1kZxUMaosLYlosXijq/WiJ/M
iusH4vjYIlIoiqJDJKHU6mQltzl/aQxVgWwA/QPxcqZd6eZS1jTN4QaWqZNu0OpInTekAXKs0UB7
oTyQwyE9xLmq4LAXNYKH1XXohn+7/tLOUlWuV5M3NjcwYDEsc6yqkloYm8LzB00xYb44aCojc7a5
vsqcqZ2eDLJ75qvcgJTfrMd//6diHTxQ4GWreD5yoPp4UOwOZsakQilzWyt9NMzCyPehDNo1n4zz
x0wJOQuiM4ekHF9yJwqG/0ODqeVDU0vJVD4+CM1BrkIT9yw6QWZui12pxkerEl+v7/l9hHu66Xlt
emZk6C5DtEV140WD28H+TB9UrN7o+Oqy/q24avrRTsLagQuttp8T1Hu/gieo5N3gRlG1VRSEZoEK
ltbjyNT0exAnWA5Nsuj1nduNMFraUB36p6hT4bZf/8XnZ4EhBjrKaCirDP6WykhZ3OLWXETZQzmA
OcRjejim9Of311c5PwvUKx6j9plgwkWwiBL0LMwpVOr8IcR8qQT4Wk6fNHpO8cHGmLIOyr03DOOH
64ue5170nCnxAbwgQ8qY8fQA2hU27z1WgQ+KQu5eDrb+zTEKhThYJ19MG3e6lWB44Vkydzcs0lgy
TBS3TxdUU8uI+7FNH7RJSTCqJULDiFL6lYd5aRnmUs4MVUbncTmHphCO8KvDUaSy1OF+7Loa7Y1h
Daxw/sroctNBoI8wM56WMCUvG100AqJ87saPd9gcji+ydZDIbrv2Nc1i+Qsix/D51lfGAwQdQd8J
bKipLl4ZgwCz04Mwf3CztMFtNdS+Ivsy/vaUWtuVstJW0vPzR8mQnTE7CqqUne67HcE/MUqQPbUd
w/QHEF/VJsbbe0OaueZeNheRp0HhdJXFuUg1k9kQIMQHNTajFwTwGlRn4CG3YL5erj/A94J1sRYk
Kwa0ujHDHZcdoKhPRDrZY/bQYwL8n510HldqJND0q52pS+8a6NnBwa6YUEHbN6N6b9ttrLzRuk1d
zHV1DlIRe4OxwWITb5A8dORny66qH7Hwsr+EdKPd6yPjQKM122ZfqB2enXQSk+qZ/lkPlEZqSrMd
s7oLN6I1caXOiyB0ALcxW9qVmtIae/il5c8CGaH2maZNW0L2hbIcwLPtpi8wU83yma79Kiz97EXQ
WbQsFP1ppFtMzOf//s/rjrXeBEMWRX5DTrKzotrZth0Cz1VlJyux4PJS75QCfHIYep0uxfA3B+Ac
Rn5rx85R0UwS0CD6mZNAH6+/8rO6aN4UtzmwKWZhtIdPV8JWHMmNMmclBRZ33E7RV5SfrDsz0bGw
rkcUhqy+f3BHr1kJsGdfz/vK9PFB4JNG2Is95shhIEvC4xws4d7xialH9AHWOH2XVmFiAGUCkvY8
PzzdHxj1FLWHXLl3w1o8Y3Mkn4IycW69B9kL3XUILvN1yN+nq0wAIJVKE8p9rgzxc40q4UMmEFO7
/q4u7AUrMvIScCEagNbFAcTchPw47ULfGFvpHOOyrj7oAHrsu+vrnAVvkLn4TzGjQlcWLcLFfdva
Ri8mxvK+YqvyB5ax7ndDolu9abphdN76Mm/lcbJShBGuL3zh2AOzYU0gWfxjCTClJEUCUw+U+9Rt
ZpxZHKEahnwCPYHG8+KVaHfpccL7mJNLPmaq1dOX1qYUsgMwU78VjicPzMr0cmeVmCasfM2XFqK7
gZsXCjUqEeR0ISzdojwLAhbyYK9a+tTeMWtOPl9/eJdWoXsMGJFEiS95sR0ziQII033od47y16v1
ZJ/qQXV7uGBo+f+LuIvPiQCPByDw3FkJaPyeey2dNivo5J2HVsrPOhbGttbslBBpUsrfvsEZZfVO
ztXOxs0qownZuSWY4ar1Dg5X4qaGjrtSZp09RsS1keLAEBXlQAjiy+u2rSInpzXmG3ZrbmNLRvdB
ZFUrn9jZSWcV5n0Ggt7zuGzZiR/QURvsttCQVGvTO1GRWDZx4PnoDngrGzqL8CwFUJwWPMBY1K7n
Df9zbQXF1OLV1Wt+P6hyF9uJQ6JuAXdQhnyLOhy6gpqKEbcdrsXeS5tkmkFhgNAoSy9OZGL3Rug1
De1LSvYnJWcVbD2r34Xdy1tTMUpRvmLAhSDA52rkdJO5GFsxjZrmNzGzzZpO8Z2eFdmtEWNeBTF/
m2n6HCMXgVEhHa9p5Ws++V51jBv9l9UGxu76Mb/wvjh1cI6QTtVpxS7eV9yGThkjx+OHttT3YatX
D2qQt9vOEHa7GVMdk3nQ6Lg4t8OtX/e8P4g78/Uyg+AWZx9Ic64ERqj7mFBmHyoEGn/baa59Zmgs
v6K2UwKc95DOa+21rvr8J58knvPK8Bm4QmcvwuX3EDSWiPtg0vwiMOUTnjfRQQoRf6cBP2xh9Na3
omRYDzIe+AtoIqBXFiGZabw22++xXuxorzl6cEDl6wQjQtnat4Z/1oKwwbxgLuzJRE7PZo2QD/RK
kKohgNhdgjPQoYystdnemfkZvFqWwR6AkzMThxdbasfAJtcxdd8OyoeBBB151HsjUh5VNfycK9Ze
lc7f2jA/oGf5U2vcDeDLfWcZdFwLHfUu21o5TRciKWRHgMBAauYCevmDtAHmTZHo/lAjImSLIH3I
pbXGOrgQZGZkA9hV/H1mOZ7Tp6tUSdRNFSzHOMnzty4NUz9MYms/NatmhJcO6UzQmukNRJklVkNV
azCaDkupddT8QsJS+kY02Z+DKEhQ1/TE/fVIcGG9uX52VLp9Mzx98Tmicq+ak5uafpt3+UuG/vnO
o7u9LRU1OKh27dweRAHgM8xEIBzj0aVCg5Y0WghtSvcbPZ9NjAwdKXfz5toG4C+NHJp7UIvnqd3p
C2vsbsKM3jF811FapmZaspt0LGnpF6wBKC6cQIBP2H6r/D1/76dLVboRoKIDbjtqi/pj74ThXeWi
tnn9NZ0JJPHlzXY1s+XgLEy07GL3su7NLFQNP5yEd4S6ESBpWQQvYz6ihMqURjRUViiWKeUgD6ns
gn2vg/G8/jMunRYMoWby2QxTX3ZMJxhfU1kyt8kGgIHYJbQBtE9LRQSw9zJEPJM1qM+lx8u0FVgZ
DAroIovHiz1coyGdbPjQWMedhXjptqjEdLi+L4eXtLga5pKbFiBrMHNdZBHSaaoEvzvTt6z+jw1L
GmnMpyEWr1z3b248vq4sN/95i/VoDqCOP3OKwH0tUgknz3UDtUPLr0tGIUeaGfgy5poz9TthDXG0
y6YEHJMzpBU5lBDi6MQZZGdEZ6viN8LKuX2vuF3zWoXSMt/yIcPcLRhkrGzheBvu0VF650UkTYzV
uBsPIBkRkNN9gZix/kNmCTWwbThd/NSOcerB5zO8T5Y9jdW2ijIyp9ZrCDXBpKvpcYwQVEPfUbr5
HZgsKTbpVMTym1GPJtjqVioKcT6Yyl00tOa3CjkEdz/o6B/tEEQ1US6UZln5NH4sHOga0A6bRGEC
uTGdSKd/MzjBF968+K0hUh3u0jpPor0RoAi4JbGlU9NXnYevRDb0KMcFaf7mOoH+Z8Q2sN+iHoup
xQD42ThYaqB8syu7q18stQr1pzLKW18PnarYdigCfonGIKgQllUR7WQebGR3QGHU75Wi4uNsi9yM
NiNxUh5iTUn/ZCoyrzDRB/23DMDwACNvE/lop21cHGodIbIdnJ7uVuF8vnSoAIys6Pdxm58hsgwN
rHTOfNy1wWQYSWdsB+qhlS/5wndFkGDyDyMDc69lBlgWdMy8nhOPzqa1UUeoUIo5rg06Lq3C9Uy6
BeGEamQRh2UdBPT0NNNv2i7aGXJw9kMg18Byl1Z5J4zOKSXX2CIJ6LlOPFcJ2Iulyk+TmvbfcpmG
++sf7TvbZ/nRmvQOoMjxWs6CxAADH/VSvCIhcTCvH0G3KU8lpYkB5DHkIoNEgz5xa0fkr1PHWGSX
QJ77AyOzNXZRV+jpQ8lk/Vm2upPsVLS9k7XfOAeO5W+cJ52AIum4nUEQohF/YSNQTN9m5Pm1sBrt
45gojrNVkN+HJpu06mYuf3+NGH4fmA+Nfmuka6oXl14IjUUwEHO3CmP70ztRhKXFF054M4d2+pAy
139WcuNmaDhXO1ciq9BFQh1scbgmF+X7eCT3I+L8HpMgPEo++23WyW7lsV7YD1o8iABAvsZfctn2
yOBLdVkd6H409O4mtgp3mytOu3IJXVrF5Xvka5ndQpe4Q2lZaUGs1f240+ID6sDupkerc6XDceGq
c/9ZZYn3sZ15oNz0up9jevVUpbn9VnQIcOd9PD1odVt9ymS5Vm9e3BpyVrg6mbjaL6mXKNpPedTm
bK10u43SesNdXTjWygOcv/PF4QfyAmpoThbodywORKhEwtTLwfCTwNJ3CJh8U3E+2MUIR648xAv1
MwJU9AJmY+X59J0ecMg/id0w4PCnVoXdXWf2uBejm7YH2Rbpi10rb0U0NQ9JE5hfr4ehC4+Spdkd
J54zsjwlBiofVhZa4AGpnfcZgXwPCm+NfHwmS8ItBLcS4urMtZ4lME53WCtjgkFmZvpZ2HwILO0/
iSIteq/dwVWsXx7SV4nyFcnOZ0Li25SO+hZptlc3BRdAfrVr3abchF3/MW7HV9HY01abbrVHmX8i
1yTCKUwykQVZjBUMM7QcfeRJgG6B8j5O7iFMoOlcf95n/tbzMrP2Eh0muK7s4vRJkC5q/D86LIIj
k2s4MsuasbiczJe4R2/gwLQo7B5zuy8wDZlSDy17fcyMg6lXk0YelDprNdulI0DlxFiDSA98Yc7S
/+m2hZXB9L0hJ8479AQAh+Z7NXHXxqsXV5mHGjQQoZ0taYQDTSjB/kzwjoM4lLo0UUGvm//hODM7
AWrN6ISSdw5X/+wlnvoxCjLOGcmd3NeqXRxtNENWvtfzyMCEi7E39wXATzr/p6tQPWEWU1amb3Zq
eJBM+LFMxrSlKsXtj21eimEtXVAwgEvAIWI+SWa0JTcw0uLxhhS8/+ZE6Vqj+tKOTO54YgGfJ0zL
0x1hhtHFikGsQ8ARo1QnoRkTppZH6hqUK+XKpbWoVRiLuGQWtH1O1yrhgzamzXkDIBI+Dui8b000
sv2xKdfkkM5vJ7JFsrhZ/9akQ7742LoOMNigWJZf9sh6WKFZvhSmKI5gDdxfCLv3m1oKdeUMvjcd
Ti8OVp11XNglAylj8TDjXBTgb1SLBJKi7GWiO/83iT0ckXZlVBX5tqZmiCjN9OpVd6U5Yb3TtN96
t2jkdsRNpEHsKvdeA22A4DykfY/YFpjBDKe/3C421E9ddbCqsvsQeFH5M2mGWtt2Jgaf2xQE8LSB
4Bi+NmUZv1qRpX2mf9o0G71Ngk9VB2V0o+N1smYlfU6UBhcLPI/3itIR4kDLbddpHVutZ/tizLEa
sHLjriHub9OAiGIKjVossT+2MjHusgCUOFBIEJdDHOeP8LHK3fVAex5v+BVkCPPlBjhqmc7hi1vb
HRN3QM9NuIP26uBeO7rb66tcOmDkjIBTEOzRvGUHU+8AoqaNbvtmrAzfh15vtwAu87ugjWN/moS9
kbLyflxf9MLWYPwxHgZljarNckghNb0zrC52SBfC7xro0leE4+1v1xe5cGUTrGdC1OwoiGb3ogds
tdJ0p1YGfhGGVvNddRRd3wQeqKZkkzmgzSb8n+iBhbGrH7myzdBvMnjUG0atWdviJ6+n8QZj6SD8
hDpH+cEtaz29d5Ig6zcBYksJsKipCBGOLTJn05hIyxyv7+FCpOEKmIlwtHRtBhSnkWYY0KhFpdbx
26IvdyO0wo0Qdbkva6O6/Urgcc0MjnkSdzYNmKZiSvkKHbLtzD7UgdfuFPS3jmnViZWlLrx+g9wB
+UaoHNC5FvGzxscGhN3IrsAE7u24sY9RiWPU9Wd3aRWaSXNrjv2QFpw+O6FKT0fA0PWVyfK2VOUF
uNQp2N+8Ck0rbksKIsZU733Kf+5rPW+zSkSx6c8zqoOw4wFyNmYSt6/CwAQF31meghnm6V5GZIpi
DExNv3A76NKD1yH7P6whC8+zePh1jPTm18I1uqQRjmZKX5cPlw47hiudmn42o/EOyahpl0fxLg7s
fTQp/13f2hxUF3cNCB9GNEgxA8XT5wD1zwOsHBuUkpdavkNk5/NUoteUb/mb2xQaxtwRr+36ghfO
BfkBSnb0G9HTWkIQpMyTNk6k4oPBQQQVUbJd3Nr5ypd7vgo6bljuoRmEaQEp4+m2JG4NUD4nxzfc
pD54YYfk5UDP7Na9mBrQVeC6c9eUGHG6SmO1jiC59vyQvulrUA76IbatW10lEedgPk/ihCYfqYi+
WEU2csAeqPF8mFPBl05v2p92ylz05r1AY+bNMDpHgmOpEB8nAQZscL58kADh69A5wyGb0vTz/7AK
G+LaIQHmn6dPrG+sERGQJPBF21VInIJWx3U7vXmqw3iCyEbPmIKMVP50FTKCsAKcEfiTq6ubYTIm
yu9iDb16/ukALwD8hLYvVraAZk9XwQZOeHXneL4N9yv21b4xPqDPjCEG8rIa7FHPe7v56QFomAt8
ukzUwYv7qEhNGDr0Y/0i1dz7QE3lzq6NtVN9fuuRiDEVwxEB9rS6bJfBPOhkjDeYH03v5tBjckBu
N/XRoV8jL174TMmyKIGwFgXtvAzf7LMuXTMNENuNyz9MGuPnqqzdlcn3xVWYD4O4e5c21U9flBd4
5dQ7deDrao05rxbVd2obOZ+uv5yLj41e2dy9Zrq9HPKhkArZtGIVCFKIaulhdLDiKXvq5y7s7UuB
HUAaYP6UzjyNIxRpSkOIgFdSt1tNl+62CBwY+yJbQylcenaEBQrH9ybgsrVkibYXlcpcrUAK5RlF
yfgw6XH4v2yIdJQvdkYpLAd5aa2JqEdr1o8Cp7oLS4+7J7Lhv/RFtzJhvrQhYgPYBFItmJOLwyAt
XQHcj3h5mrXpTg9j6+Bksrv9ZgADznXNn0VTbNlhVEOYfm5sMI6MpvRLWgyf8a3TV1LsSwEIeN18
+/DYqFZOz7VUzDzO6jjw68pQsC5T02etjBBLlmr+5qhTcXf92F16dDReuME434wK5//+T66ATl1W
tQ1fq8Aw5E06kfFEmFgDf19axZnNCRhpmMyCFruyQ0OTyawuTztj2E8AwX3TnLyP1/dy6WtFP1pj
Tg62FKzW6V6QhmAk2faBb0gt3oUIJzwhuqfc1fCZD9eXurghZAbmefH7rPp0KbMpNS3zWKomxfxZ
ls34EANpWntuF3f0zzKLlKeB/ZDkYiIolEJ/QgnzZbamPOIJvcZhu3Tu+IDmcSB5CWf8dEMoXo5O
2+qB37XiszSQzQ2Vod80pRR72/o/0s6jV25jDdO/iABz2LLDCTxBkiVL8oawZJs5FTN//TylWYya
TTTRd3wN3IUMVVexwhfeUO1prWxNDIglh4jWIFzj1YaYEREqrMLkNc9M53PbZ83XKuys/IhS17xz
bq9jcMnORemSbAI+xRpv3GWAKhYxRMHiWDgRU9H82Vp9+ANjotL07Wa0rMPcKc2bUynQKu/eKHDq
kZnlXgeOskb0DeNioeY32M9O0ZenkhvsA7xW4+fdo1BK5+GwpXOYuTYpx+e2yLXIsLEdWeDcUJU4
JUgR7yzkxqaXFTOEV6DC8LSvIAVjI0LKM8xFs3NA9riXvkbIs+4APbdGIVkGBQZKnPrmaic6U1S7
Eg3+HC7pAKV2Uk+2cLr7DzDIbBCKXBTw0vXVBrTmukFOy7afVb2YAjfWUorvcXN3kslDTuyNjpVF
0XENwkiWNEo6rXGei8Uc/Gp0w1NndXtp+fVhgnNKMsGpZcHUdWLkxbZia8guPOODDNevrLxXmrTu
KY9RrL13o/H3g14HHUS4Ckjo8powizrPFbWGcutMxlFtE4MOr1ntLNvWhJDAkDhzyDtwki5HaWvd
yj2DUWBwu34Ms/XgDbBSK4QQdva0vEEvc2WmIiM7Dg6Z0BUWdsKkU0cF83nu3a/IQj8PcfNP5PSv
xcxJwvZup063OTXwvRwhqves4uXUlA65kmVianGp6gcpzP6H2+jWS250zvH2t9obSh603572WnP7
MsvkQVLU+fOkj4h6IK73gGZgsjOr69eDzY2uFfooAO7INi+H0ppmKYrMQX4zsbBhFP8YUfstwrbT
B0z0z+1pXd8PcizAHjTMqEOuV7BAnsMTsoCXKBh/gigSp75d9sArG4snC9eSsyatV9ZCC30/eYpn
Ts4zFsXxcmgSBRP4EQm/I6VMd+dUbQ3GnUyoQFgJlWMVuKgafqgYpTvPUYQDpwK4yc/z5ScqCMbd
1x7NZKkqwwpyv/4S9vxtT4xj4Ykx1t3nmbr0Qc2d4SxoYO8cqo1PBEpYrhxVKA7V6pYQjTMJFHnc
Z1D73mF2Zgqfovr37n1AV4rHiKSJ/GIdsfDij0muUxDQRKf4XdUVj3mlKztT+SWDtbogiFjpg9K6
oZS7jvpHVDGUEd7LMwoEi3guxyH9hLhp+3mEf2X7jT7b+oOH6MKbknGyjhmOIfGhxq1iODZGY+sc
uoL/RMsRjfhmjkutHwRSOOjKj53uPLMD64+a1y/L3xH3bvgzV7pZwVUlMZQq9Mc0ipNvcSW0Fln3
xd1rVsitdWt6q3fQLCacIzyXPJqAHDnHoa1OiTENT+NsLx+zIkRPJ8TdT02y97ZN8h+3P+LGzseY
h2qyLI+CSV7dUWbphr1ptagBeFV+QLAkPePuMQZRbv+8fyTZfZMUV/Ab63R0cEMDkWCyN9WEgYm4
s3KidO1QHo33fAs3tj+BGN1FdHzAoqzjpNBNO1PFfO9ZiYroFLp5/cAa7EnubS0dCHmdbcn6AbO7
vHNDoS9YiCcKnsVotrqYuh+0Jvpudqp1vL10W/PhraLkisI4eJDVczwYRZEXWK08U3J1j8OYZBaw
oXHaQ1tszYgPA5ONIEPKiF3OiLZMXKNJFgWOU1XHpWjLPx03qh6XxdnTp96AXLDlaEyS8RIwU/+/
HMtolIXCrFCetWF65e79JIzqy1zrEHXzOfVtJ1Zx4i4/KWX3YA7Kl3ia9wok279B8tchKeMDu64u
EXE0eM03fMHcbv+zwq753qMFfnSRAznnoe35yMOGD1khnOPo6uIjpmnaIeUG3ykC/Gp8rm4BOpaS
s0LFQT6rl6vhdFaqYkbRBMtgSc2WxTG8Lxldvfg8T/gJ/q0izvWjNmdleerayBueayIcWI1aWirh
kaAwbHBez/TmgABRrnxuk1kxT4urCO88xGo9P4DTVL5Ai/G6d1jRTfLHaPdKf7Q7s+xOWaNWzSHv
Cqe1fGd2mh4AsFCfazAH+ptD9eDYqGEiTpaHZc630aynL6kwBKbILoxYH1XmsDkaYYLugE0ua5yV
Sf3VnbKd5UntxYQrFblhq/iN0ojlBa5uXHxOirocPtTjEn0sMa+xnrUitOPDXJTe5zjNJ+0Q6lja
BMboefWf+Tyr5QE8kzL66Ex7deG3ZJ7ZFws2U/kwEDNURxKXuD+SKNXdIaxibKMNbRr7c+V2pfJq
jE6eP7h1C7dwdqR5x2QhGuRbik5WYLo9ZOxsLg3EfWigOI+QKbrIRcCHkCpVtcI70z/s0CsS2hTy
6yZtSksEewpaprmK9vEHZ8ZK46MuqrL8U5nEZHxqUD+bf2ZmGuWnXNOF9j5BfHL8FCR9rR3nFJHY
EziPuPLdKHGmh9YqoD0e7TqyzMA2vCJ/dRMvqRHURtLmGQnOXNvzod64YpDgoLpPYEKFfx0BRSUC
L0Wohc+SMh+UJtBto4j6nehnA44Aw4GgDniiJIt7qxtGLDPCYG2tABJE/F7Pze5LGmvjIQklxBvI
xIBKddcGkchQqSwncUrmxXtfarX/HC1V9uHui5VfQrMJJA+QEGN17OrJaJoh9UI0qlzroFElP6V6
M95dgiCxoS9H+QEVG/BJl4fb1BpbWzzeWDuN3T+iIpRqQk2105/ZuLwlIkmKZJBPkU1djmLo5eil
ehYFRRhCMfAq/Q/Z7H6NtUjdQyZt7BZAHLRMaEE7oMdWT1/ZiQJXCEV5DlUu64MeDp+bLhN7NqDX
MvfsRkA7ZBmw4clrVg9f6nTZ7KLU/pwMy2tl2Qd0nFI/LeMX7smndvIeU9U9kvu8TCPO5Ub01CIc
7rd99J7b+VGAaulw1J604lwWxV9IMp/TrDllBXSISKkOszodrXau/MQwH25vrY28FvSm5D+BcWCF
Vj9dQ4FlylUzCkBvfsP1wfApKitHoxWvhcH/V/b9/ECOruzbU9SjlLyGcxZwvLDLExF+v3Hnm4U2
PxFzDTulga1HkwHkky3VoJEavdxnXpPYUziVUaAiU+aHGPnFOSJkNtBBy36zw2H0+Sg/RFtiNmZ/
GPu71bXlFcW1h2Yurt3w5y5/QF5HBsaVcxTANtH+SbSs1/xGgOy6/QG39rhs1oFoptgGV+9yGMrl
2B0ufEDUlMxjmgnNr2AF7qQ3m6NwjEhxELq56pzMgzJqiCdHQT6aERWqagB2o8/JHoXtejtSy+Ef
tCskCXCNvKqUGu6taiaB2gx2fuLCKptTsWQDclB676Qf8tGLPxm4Y+c763h9LyEGrPGtIMNKpWP5
579lvOBLcyjyVRagGPlEsJA9qJQTiWKzT7c/2HUNRPKpJaIItO51ZSfN8k51wXkFCXHAcKhVTRS+
iabZB0eb5s4vBwhHO6d8a0yA0xx0YHYEzqtNsoRqay1NVAY1n/HjnGsiOfRmh/N7k/fWu8w5P96e
5fWG4QvabBeayJz2NWzGSbHWcLoy4Y3W+u/oxqpPmVbi8XJ7mOuvRuGAzJ5xOGX2mi1HlKd1Q2KX
QQHr7zQug00Cjc1Qpdb3l0TgPMI2BulMbsMuuNwgZZoZ2ozFXdB4YVg9zfitTQ9jlxXHu6cEAgP5
L0qa6KCup5SWIgPDoPNoRbPiG1adnCot74Gg6XsohuuPRFcKSBMQfoqMCEyvptS7irYITQQDbLkf
1F+8BxeAxp4wwlXtgAISIC9uDhCtUhv5cph6bjqgq/MYaMpS9EfH6FzjtYn1ESlGK6q+Q+GL09el
KYrhoR9FGL9TDRT16fa6Xk1WwjmJnSgCIacPyOryV6RWv+BiWrRBniaadigKJIR9AiH1bjifxFoz
BCccxVweoMuBnEHx0OKa20DNajxpp3T+A92sJogXXfl6e05X5xqAslT6oWGETgmgjcuhTG9p9B5r
0MAs7OiryL0h8oElpeoRgKxe+VPULf/eHnJjGUFSoF0JMBZZqHVMFVqocZWNPgRCR8UqgX/pZ2o9
3Ss9gQY8yne0qTza6HyEy4mF7gIEV5jSRQbD80c1X4pPiYWI+ePt2WwsoHQO4X6ijS45iJfjNFmU
a+pijIFptHRDlKEzH2KRo8aVdm43H/J4j4coP8lFCs3M+FhSAVTHVG/t6zDWRa2IXo7YeP2/udaW
j7gVTgh6RuFxMLT4e0lGh1naPCQ7J0Ces6uhSYLRBaYrx7+ryTqVhhB3MgZW2KCfqYvkT1HP2YMl
mj2G4vZQ3Pzcydxj6wRKXZzOnuNhDPrQFjB51Qr9ygVhVXT2l72S3caWRI0KJBahCWi5tR1ilEQc
7abFlamyjb/1sjODnoD/eHurbE0JbghmXhL0BQbicvUottgUNJQxgDGdCj+O9ZLM2hyd+qVSlCH/
dv9wPJ6UfaQ4FNoBl8Pl+lTHkxlS4kQN7zg5XXOuw/HbuHR7OltbZ8BjQgyCTD7CfpcjwT2OiiTN
pkBdpuUH4LD67yGatfGxiysUiHGDKrXT7cltDgmmkX0oFWzW5o502oextDCBiSjYP+aGKmy/9FLr
r66ei9zHgpvw/PaQW58PWr0EuhKXX1kb51qipraTToFdDsUPW5vnM1WZ2h/HqN17Aa4fPIqS4E9J
pqm60ty4XFFGcRpCqino9D49pAp3tK+IMn7syXc/TqUzvOVdKQ5uauAxX9d7TeutO0ba6nk0N6SA
z+r21KwFj2UKr0E0NsNpkUrBGDpnT2L+Yfa0Mf3Wpe0L1hDx/dur/KsCuLpjOBoUK2hS8fatp14j
1e4gKjsGU9NM3bM7pXFzqAy0KA7lEIX/RWo0JL4ZifJD1LbDR0R1fQQFUTG+/UM2Pje5Jb+ByAbE
pSeX6Ldwfm7CcWkHe+QRTutzg3Pa0VCSnwPqXY+3R7rONH9xiwltgEfR816rwiaxDi3GSTg/vIbv
aqVEZ7sY67OXdnhoTN58ckatPxVi0t6w3e2h9ij6idhvD0S+cQ+ixUeVmJ9Cz319D1ZeqhrUZycy
ixozbaNLz30Wih1nz62VRRYAmoIUXoPhermyQgxFTRAwBU3d1adSq8r3zunHEzHenmTdxm6iCWlj
4sFO4rlc93CVtIlQB48AXgh03T/peYvoKHC49HUqMnzd2hDPVJS8Z+iNBnW47KAYMKjOeUTPd2dH
XR8qbmPJuKfIA05//VvqFLMvN47Y2ar4UXr9n71rP7Xj9BW/jdSn7OyHZv/l9t66/qKXY8o//30X
L01Wi0YZAhVHo1MNbPHRUJq9GtD1FyXXpvJBxxf49xX5ym2jBDF7+Vg7hfNn3bTGX2aWNokfuuH0
7+0ZbY4FoBQ9HApzyD5fzghvQ+IcFGSCPjPHg2qO04matnIYY+/+G1+Sauh5GTSLeLVXt6CROHkZ
6UwrRynwcU7S/NFWi/I84Smyszc2vhM9V1mwwKuHQszqTBDnz1MRIxyqJXF2bqk7PudYaO0gnuTa
XN6tTAiVFjov3DNX1HV3nlsjR9s66ByIDXkJczR+r1U186cqrhC321XZ2p4XbxmHEJ3FtUOcrTSd
rnYsYTfyUiWoTLxUQ5PuYLQ394SUFeZbcb7WdzUbQS9KBGcC0aNkNSjRhARADa7ZKO9moKDNxz5H
0534m8bdak9EoYp9KLWCoOtFj6g8oLGGHvLp9ia/Dm+kdZ8sprPLITusjm1BulaXlTYGjTmAqrGw
NR+b7NDOpGdFT8b0PwxH/RktTEnnWVNRtHI0ehvWd5CMqftK72/8gHGU89+gasoj5aa7sYosIspr
HqaLbPYrEV0cXREfy4YpCBsa/36NQgwGFi6S9XfPi78fhg0NZS7/dSxhzAJwV63MgVGjIf7itvAZ
j7nbjC2jjUuCzpWWVU+3B93Y8jJDAySJUwvMdrlZf7tyaV1TbMkGNaAwDgQ5bL4laDycbw+yseMJ
GlyUziiM8KKsQu4mbGeqmUINzFpLn3I7tj/qpGNPZuPiSHx7rOtgFLaVJDHL6h/cq9XdtCQLvclI
DACPceGY7JQRMGpZThXqP8dcwAr3O2vsD2miJN9nYQ07P2Brsr//gNVpwPFPQzS/H4IW77Szg3+u
bwzK9EHRqul/+Hi/D7X6eNVQgI7KuiEgCqUX7sWGb2SZujOhjUhAooSJrj1EI6E5Xm6RZXYJ6MQ8
BJnrToeaHeOPUcTRbuf8UMba35ieeH7b2Tu7Zmtr/j7uaiFp/C+hGMch0Kx0eOqMJntV0l2k/8Yr
I6EiwB7Yn4gSr9bQUHj1zZgCj6nAzyPmjY+hrYXQm6roX0VFeLwXzZ5z59aS8n7+2qEUz9bF1RjR
r3lwKWR5RZd/m/O+DMx06D6k9NnPPPLtIbHb6APNvLsxpBIZA0dZpwFGr2ZNglTdoQpFznQVqsdP
UTR8c4daPCb0R3eChGvDQTkUKZnHe4rdx5o0NmJJWZoJ9ZfULKYHPcEi2tdEjvZu4bl4byzaYSiN
Nhhzs0XuuvTOpht7D2lEucGY2u6kRZ57AvalEnZ3zjlcxB5E+FpZSv5GmNugcYkx6F1d7u16TuHe
YLUdKET3vov34mttUnpws+bodUaEx0ZiHRGZqs95RQI/4q337C4mqj38tYfRTXVsZpx6j7i8dYnA
T6RWQKUOmLTcQL9dy1pbWJro1SFIawt7dDeNv4SZEz2kVSOOty/MzQNAt4SxYMa6a9WzucC8r9ZY
AmehsHlOpqKoQEFEufBdqzNeVRtz1kM6xXsqrVvnm4eODI5Ov6QpXc4RYnlqOnNGzjrabXOyRBRj
AIQfo7nT69ociPKLLBsDaVqXsmylVRfdLdC5d1GNSDGZ8AX1s53LeCMKogogRcrIwAkVVlvJg3bX
DYbJKGWT5n4e9/2haLsq8bk98VJocBa9G+zG9uUcy8/GKl4JcVkCCI4rS4ExQPrI7616eU7NZH7R
iI92ruPN+aE8TmJKN4+O9uXnwjTUUqD2cGcpzkDjxARgVOh24eNfpr6WS9Sdbm/Mzc8G8ldyZ6U9
jHzpfzsD9WArWl6lsqaxJOHDMC955g/4bO2JzG7NDCArvWsopwbJ/uVAMMvQyB47Ul0ALbpvZRoh
eW/M0ze0Kc36XCltvVNV2ByS8IT4n5TtivmVL/NUKwkZlBdr8YMY+/Jz0qhuMMSe8amlTbRzBDbH
k0wLwKTUjddmJmIQWRVPJAKFMI9qk87nulCjJ4zf7IPpjn/c/nLbo0FzBYcg4UurrJeGLmIFCXhV
MStp7CepHb+bnQhJcez50Y5F/dftAbe2Cg0UmUwBlaIMdvkFo6XU7MT1+IJD12h+PZbUKuZ0z0Bx
exieTyp+0PnXdhNlX2IqkNDZE22Xfcq0dnpHg3P6X74V+B0uEaBJgOwvJzPH9rDUIy0TTemiv5TY
Tk+26yTf83Gsvo1ZttdU3pyVBLCS8YLWXkOAtVCY48BNErTjnKVnBaTXdGhHtf3z9kfaetPk7SHz
eVSI1/2YTK+8Mc5jrNBD3T3ZZVafka7tsD3VrZ3YY3MD/r+h1nlvnOvWgmMcb5rRJwe6QLUfaf2L
GppPTberebz1grJ+ZE8k9GyO1f2xeKEu6obdhwKd/TiWdX/yWi9+GhDTOM3woCIc6nRr53rcmiO5
FH1sxuRQr55PvezhlqQcMjey8tPYdtGxHYX+ssTgLXz0Jsvz7e+3lVlxwqTuFYAAtE4u92VtVaEy
LHw/oD16cVBKTr9fDVr+tQtxhR1hBp3ybFY+Sgqj8GuldP+9/Qu2FhrbLnSl6ZJK5MrlL+imDDgV
/MQgnHD49IcC6+qDVsze97Dv5pc5St/K2LXjnZXe2rjSsI0qsBx6LXWulJbSw0SZgn6M9PkQZpn9
kSgpfatynsqdrbt1GiEEAxSjfSPlIi/nmIWFN4UqzYy86cTndjD68KAqDna3t9dycxy6zYgxSRLH
+kWgY0lt3hbUtXMN1GsZV6c+HsTOXbaV6MDwpPVLdA0sYvUSpCI2mnpgFCeahw8u/qbnvpknYqIm
XY5aZ1RP41ISZBZ2uNNT3/hqcBhRe0GrkE7p2gSgzlRnIZ6fAgFGgvPhWQfLLCJ/Udo9x83NoWi0
EcVSAINxevnNFBHlhkMDKGAZoq+OUcyFnyuFc0pLvXu4/d22xqIehfYCSCA4AavLxsJPmo5AMgdp
iEce7uYjxqNKri7xs64NYq8+tHHkAErCG7dobEso3OXUotGdwUzB4w5NoWECRhT1g4BB0/1eNft/
rNizlwfbzR1zp0q6sT854YBZeZFMqLmr601Vh9rVIs46GsPZY4Mi32tUVvnT7dXcHIU6Ea+tDk53
LThDf0koS8cmAXZRPGWdHh3mMtkTOd/4ZpK4CxoIko2O/PjlIpZOsZSl6KegEpb9ddbL9rVtnOqr
0pYMeHtGG88CeSNlUfqR3NZrzkJmtpFQbI9t3zvdIUs60zp4oYUY+JikAtPIxtLuP+SMJ8XDKALT
Cl3tEdebksU0hjmghd+GfoIo6/KiG3mDRTeIku8DCRCmvkUdF7jIxd3/kCyDVZPXJc7cJAvyI/+W
KGhwcBpFzGgN5HXxaaxQEj3GTV/HB7vtpmbnXtk4EZTTfyGIKQwjfbEajW6EO0MMCDLhDUg/xnir
HZxqXqqTlulz81RXaf3uJLUW7TzAG5tVZkPc2JT0EXdeHf2C8pxpu7MKEcgojp3qpO9Oa1v3ItZR
dOWs8wT9qgasH9k0HWP69pYKlFHUQaGa3dmKpTahOrg7Q230kmX3CB1N+eWoFK3WcjBbYWRLpwWJ
Ra3PX2KKpUBMooOwgSm9oOcwT6diTHGupxaEXnwZlorkEnaxn+KpvKe/sLXCXKwytMc7Bo7m5bdN
59mOKU6pgUA00O9TdTjpCm3t20f0ehRUuiTNGaAXBmVrELoQ1oQVdq8GI6p7b72CQZ7mIOV/e5Tr
iwBYL1GarPORRqy/oxc3QNIp1gazB+hg8rTiZ1PN01+1rXRvKl3cf26PtzEriK2yCIH4OTbs8s9/
O4VVE4PiNAozmOdq/g+V3nk+zp4R78X21yEFzx4lFirRUO2v0B5Jq+O8oZdlkFSJ8TrYffRil0r8
lOOi+zHNQ+uUxpb+YAirvvv8ganUpcgWX41wZnWND72jNaWJJ1mRhunJsRaa8ci1eJ/vXUgJ3UTx
nGATO5q1bkFmWDM02aQNertJz6BJx9fFcPayMbmVL7ursD4xLpLcFxBJa2KKZgvhqWPfBJZid8ci
d3I8rq0/wGiZVEDKk4MWm9825Uc+w8/bE9zAOTC2FPQnpKA3rq7SdUukZl/PahO4yggEPJYcksJ1
xBEqau+XVdefjbxyjpTkvaOVa9VnA5Wu+78mkFXiQ1obPMprMKkxUgxaaqXlUV4SDL4Ttc8O9tKm
e25w1wdRRk8yZCO9phC+OhiJA7CsLZSOFpvufIWH1s1HXPZc7zBBHeyPaaQ3y4fbS3wdcZBkEz9R
fqeMQAX+8jDWmTkpZlPDGaNv8gEYVuX8LfCar49TQRd45x6/Hg1lIYjKpEgEaxC3LkejQVQW3Aq/
mhjVg9Et+oeeqxrJlXK3ZL8xliyNIFOrsm1JAy/HsprIM6MkqwJ3TONH206lh2yRPyqLru289Nc3
GqA2mDsoqUldwrVibcJ1NrLCVVCpTXu06qn7vPR5++n2p7reHlK6UYKpCA4NwpjLCal6gwUuRM8g
czRxLCtbecEJewjcJVE+FaLVdmAVG+OROXOx8PLgg7j2H8niJZx7PakDQ3QmlgCJkc++MmDEeQAv
kKWHyIL+eb57kgxG/gCSSAaKqxMPw7wpjMyueRwcpHG7pX/uQFqcwrpvX7LaDnf2//Wn+6Uvwxxp
BEsew+Wi5lncUy6mwYY727fU6JRzNDfT6fakrl8iumJSjgxAtY2ijdyqv714dol4SGcAUFHTVjvE
yBB8qhFkeSij+bujxbjZ107pnmg+/3l74OszQORARkumRy33ykKmjEw9RKGFOkhRDsubR2L0JW20
eXgHRmvcfQq4oHn1oAvRKwPhfDnLyRmTCl46ZbsmygJjTuJDQ7l8J629/mD/V2aLs8AhMNYSynmT
Adhy4yUoxymajrB13PSA9Pnk3b0TYdQCdgBsDwaHxPJyOkk4Zhgm9XqQTlPxUrjxcGiduPmQVd14
HHgrd/Kx628F8AGoPf1lNEwoEF6Op1hRamNZZASFreier6dGWR+mUDTeo1mZ9sd7dwauDBwz0DEU
I9BNuRzNEuCzU8514IhWPyzoBpwja4rfulxVdhZy4xUnFCJUBgXKob7S1hZjp+feHHdBOYT5I51Q
+FVZ3P3sdEjt6Bkmw7HqHAVz7zJ6z/o6KWGhGLNxuj3ljZ0D+Bi9Ysmx1NAnvZyy4qWxwp/0gCCy
6th1eaa82ohliZ0r5fpDoocF0JSATOrRrLPMRA/TsrGyIUCSyKQRpdNLBCCvPMXdqO28CddzAkpF
sYBaEswa8rHLOYGu0IoeTenAWCLvqKv1eMoIT/zbK3edyaIxJ+mitDMkZ221WTBqSvUBr9qgmSrl
rzF2p/m9oxz4kLVj9AX0W6ogx2zNe8Ye8tdfhp7Q16iHwDokU4A2dzk7w240R1T1FCxjoz20dT8+
QBzG877KsncF1cW7jyDqb1xcUNyBfPL2XY7XOZloCfG4weK5QLMh7c5l25rHBIrNTmh79eFQ9wFw
D7eAU0Fiu3rnhhI/dQg+BkuK4Pigjc65HZLs3i0vRyH/gGJG2MUjfjmh2CpsAXzJCMiT/tPcxvX1
ob77dWMQCR+UgFKurnXplnpKg65nYsOBreLmS104oogOqRMXyYM2V/a/RV9501uUdVn5mNVG7u4E
Khtrie4fiGBKAzKFXd2cTZWKbMgzNfBoG547VXEPhh5rO3XGq80oxdSlFSAVD4Oca/XFIo4GDERP
DQY6RK+JOUGT05S2fTVFk5xme4zGe7cjUwHYSvRK4Z0e6epwJ+FQ47VhagE+D/F33H7cj4WauW9F
pWf39kXlUFwicIXomFzp0nUWiUAdulrQCzwcw7kDBAqHZ+ft3lhCXMDoY0GTw3JsLYSTmEVIjOBY
Qdba0+c4UbXDVFXKEdvAAjKAkZ9v31tXNzGNGPJ+wgSboJxk/HL7h108e+PcWgHy3bZ3yoxao+rm
1hAAtMUZ0qfbw13vQ55vUB0UhUgVKW5cDuepDQLEqWYFHhEDVotCr10fIlPz/X8Yh/uQti+ATMQv
LsdRkwn9TchYQa+lw3uRCKLIump3nrHrj0WhDdgBvUpyDa6Py1HCBhJsXed2wMF7EmrRHRWrDhrN
VY5p2ny7PaWNL8ULYxMc8y5LhszlYGroNolbDZb0uE6OhqfkmF/qJQL/zR4JaWMo/Fooy3L/8rSs
gW1R2LneYM9OkCugin4WhlPilFGraFMnPWWpnUBrYxlpBIL3oXJCW3CN4OuH2MkshOQDm3r2M80v
R/ia1+UPdqSCVO+Esteq2Jggi0hUx43Bv+uUpvaIoGy7dgO76sdzp6T9OczxPRsHsSfpvDmUZCug
1QV7bI347OzcqtV5ZKikww0EGTdjOCF8g1dnVeXqzj2/NRoIPAlNoXzNY3O5SVCNKIe5t71AD5HZ
6ZXmjwTP1cdW13cO8sZA1CnQOuPDURtdm8EkmojsdBjCoICtEEyJO1inTrTiT7OLlD3jvc3BAD3y
D1hLAJCXs4J2lhcxzoYIVdi16Seh2/+ltDmADqDcP+4+ZgDpZJWCR4ykcBXgjHGkxoTjYZDq1nSc
qrp6FA5oWUXYx9sjXYWMpDCUzAzJspO+bKvbA1x/UzuNFga2qNJvyMBoz3A184eymeZjm3bLQx15
8ePtQeVSXcSLclApaIhEP2WSdZNuKXMbT14GLRRDP2cO/dskdfeU5q9PNPeHdB1RJT4KiOzqgyXc
TgNWkAGOiX9V4/IVZDUqq5Vw/Dlpft6e0vXuYDBX1uepZMMpWO35NHIbpU+4hSOtCU9aY5VPFITr
R2NJ4x2o2fXqyaEkQAT4I3VlOe/fqhTW4HX9PCoWDOxkUU8h/3EKe0wG3LfntDUQwHvEIFk82XK4
HKiOzFiEfe5ALjfnxzy2rEcumD27k+sdSB+VQpmszJG1rO95QXNqmtzCkZWI3McwE7n++sekq09W
530oPO/r7Vldi2PxIjMYvVT6VMT1qwCxUBo7SZrRCRJteOtTcUzrGa17OHDDi6f258RskS6iPF0t
3ptTjtGhcYw9zovcD5dHgB9BnPrLeoXLf3XCYYtxZcFgDWyE8fD5yJv8oFOdfCxEjGZmhVrzMYvr
2Q+dof90ewU29ipwcRkvSHswMqjL75pmiml1YeXIvSp8MDDKI4x7JN9EtmeMtjUUH1UKSkh4z9UZ
rESMZ+7iBCnA+GdXz2xKaLQAyzHUdm6yjd3KifpFcAT0dnVnpnXpYC/DilYiE/8UUH/+E05zt0Yk
m4fbhBcHxBSLt1o7kqPOrrD9CrIpzj5Uzhi/ibRXdoKR67kwBuaHBAacPMQ1L79QHtZLbmVz+oL+
rwHxihmpBzOuxujuRftl+ss9yUYEd7w64oVWNsMozPQFSI2KWoSSH1EJ1P3bG25jOlL9TcopSM/a
q9hqqpHpnt30pc/m6eBV1ntSiT328PVWYyoQXJkJuD1cWS7XLFFmQv3ISl+6qZ1O2JdEp8msNL/T
1OTuuAP4Ef8Dzg9A9YpzYcTVjKZelb3EuaNlz5PthMOBzsViPJZNWOyR0q8fMu4pvHEJOyQ/bq0X
2hfI6PL0Zy8oa1S2v7RGfVCEZbxFbQ4ysCDWuvvmlyNKkScCGm5K9XItMU6Is6wZsxeWWWB4Dwc8
JUvbCQO2vtjvo6wqt2GmQ8fRuuwFmIWHwrCdHGFndn7dJPnOhPaGWt35ldKw4bAzeVGtuntxF6G/
G03ffpidub+3vE5XxGEnIoor8WNrO9HSqcn0DIaaIhTTonR0/Bbc787B3dwTvF0yomfDr8GiCpXc
tOrU7GVIVcXHYfNh6hzESezXXnT13QUOpkRuRHNE9q/X1xGOe1ba1kb2MhLIH7ximE9h2CfPbjru
fajNedkSrUF0c428q6ZqKrgXs5fEWN7yPD1Ci3/uY806iCHcoz1fP8JU1mWFQ4flKnEOl9u8H+bC
KalRvlSLFX912nYxfB1jFc1PtXY0/KGUah7eNPTTccmdXeHFrV2JkI6cK08KEOrL8WsVZoJR5NkL
HHmDfW934pABxusOA6WknSOwcQnLXh2hDxoiELDln/8WNnZYnOQi5Ux3aLm+EdVXD1Tww4e7r3oU
lGkZU8iR4PPVQbNj1556zNdeknHy8As3k8epG/ZKmRsLxyikD7A7HMrOq/fRmFWdAo7GBVyhLJaE
zoLcdeiitOfsst62xpKwFAmUoHyqrjZJXJlFHuVz/jI0s6eftKKOfjhh2C7+PHjVdOjrise5dGz4
bk0cZv+V8J40UMyOChQASdLXSrGW/3pRem9V6nqKTwChmncnBUDGEVvjKuDWoRl2+XWXXtV6JQ+z
l4w62t/I/jancVT6H7e/7sbpBExFkZPyKgDNdQU3nZQmQXUye5kV+0tmJI8uoNHjggVjlOl7H3lr
w8p4ge0qY4c1CKGJ42KpRJm/xLpbnZu+kjIVM4iS+6MTWVCVJRjeVxy6L5fOZqNqmdvkL40S5scY
YWc/dhJz58Le2kYEQHLZAFaAKr4cpYnHOun6On9JauNtMhUF4yGx+MMc3Z+2UTkASCH780Db1ry1
yvKEMg5m/qIs2XgsPGc+z0U8nW9vha2vI23TpWyMjBJW88nLOu4osuYvpdcWx2LOB8RhDfPv/2EU
nhcuR9mCWR90XlAjRqckfwGNWZ1HNxMnswdc9P81ylqtjQqzWuvR/+HsPHYcN9o1fEUEmMOWlNRB
mjye4A0xTsyZxVBXf57qfzOihCb6AAZswB6XqljhC2/QyguM8iyap4FQeFz39DzurZjqHCv3Gt7Q
bQHJS5hi2jLKiERt1EyFyU2AAvjrc7mzz8ihQTDwF/2xbadxdmrNFk2xPq9V0uNChwfD9E4vrOrr
uiTWntL03dHUpaN6YDqwl+td7aVZZruoxD4PM/zq0K9tN4qNwjoMma3/fPvMXIU2oWpKPrnVQ0md
Ms5ptazPZuePD0CTizI0Wc+fRplOO8+Y+t3X6blq1pL0APFWVZbNpd/q81pPrSOf0xw8ObiFsRgv
kz/r7bFw48w+FlrZ6ZGP/exeUHK7TZTjixsomAvtl+21J0vZ2EDlzWcb4/bvzowGY+5Aq3h9MW9H
gU2FjCt7JQB5vK0IF/3Ss57YfZiJK09mvDZPujG1b8WRgWxWsQBCwkpKZBsLa0bdy8QW+EqisfGx
wQH+SWitcUKvfe+dvv1iKiFXAnovaeCWIZZg77gunjIULCsvslq3+stEauiDsBP/YKya8bc7WW9G
AjI/XAVpZ9JFooi1iXZMaN3rUjA/mqWZDF0RiIO58vmiKQOm703TlO6c77vzhGZKvZaJUkS9PnF+
G6+zoazJrWzWw2TxUpif2Ej0+HeeKByvYe66X9+8WYgt0N9FvceybzrHlYgds58xxsgWd75o8yg+
8BC/2RCNXgGUOxCVqpYPnOd6ZgHNP6+qdEZJNUDibmY+WrHePbw+l5dr4vpoo+6GewEPpOJwbEES
gZ/VeqIh4F4O9jB/KVKrrBENb/rhawVOL3tSPcM5rLJmnMIYGqWYI5nbqM45nY4sOpF5FUeDsao/
NtDOfh9kAHzPetp5c2gFdV8ebasc+xDyQOCgephVIoI9UOw9W7eXLzNhI6h+OvTt7RMsEb5qbI+Z
DJ2FhRwWCvZ/2DpjqzoUstlVib9zZahMCaQ7JHWwY5sSdxCLOkidOj1LZ3H1o0BErXsM9KTzH9x4
MIzLNKPcfZ4MWwTfUO6rkyd+YWU8aDKjhYAyb10DfHa0LrJW/ICr0IlXmSDQqM1fTeEJLfJXK67f
ZaI3x/djEc951A/6ov+ZuVUVP7l218yIGGAy8G0em2B6c99KCQ6SH1EdNejjby59Z+1lpw96cS7a
ijx6XLNTHSTl+4Fa3fH1XXgbSPNowoaiqg5cm8Dmeq/juIKETN6X5xHzLahlsjz2va8DVGD3xI18
s64A1ADYH0AMqefADtycLb8NCj02ZXme4r6vDtKJS/8wYqLx2TRzR9+Jp14EGq/PGKxSROtBYWOR
jIz99fRiupq0QRiuwo5jrEMpOkv88EECegdRUE2vQ7S1Aw9Wj43kWDjkg5NEs6P77Ucc5IFS5IbI
flm9i3gucIDBPRV5YliXdOlQq8G4I6i/BVluLoc28cx/scWNK6jbTg25P7G09OiOFIT/KE2SsZNm
ScgfS0pq/96pp+Bf6k1dHpr8nuAsxaoPDyUK0tPON745Lyg40FhT+EceWvi114sAmbXO16bOz9My
2uHqafmhCMo9OOItag84GfuVsoxiDdPkvR5maEdZWDa8uh6nluPaGwg3O7Vzyvu4CqckNUNsd3Bm
qh0Ef2hhPgyrzHYwN7dThUJswzZXeBtKDJvfkA5NTXgL/h/VB/PJmOPhi5Gmw5fXD83NfUdZDUkr
BYMkv4G2fD1TEaAfMRtBjyxp3B5Wf22jvIrNB0dP99ozdyYE/ZOXHTikKlhvspumsQasN9z+3Jbm
r9EpbCRjcKt5fT7qf3J1SpgPWSfywjC+VYHtej5FlbZ+ImV/5igU9rGVHNFDbGeOddC6YXae0OJ0
3ONMqeMf+oh4tg6Dpe29IurbbH8FKioMDwmOmW5uPQS8hs5zkfuuuqZ572RT/rDk1fyAQaQDMlgg
UlMvfvlvMbv6Dprp5hYkS1U6gPAZQE7R7bhegJUaqt1jEXeOU/F9KmzxIRbDN6fzrWc9T8udW0md
t81EleU4LyZZGJJsm02Knmpsa1k2nrWmdx9j3YLe3uYNmv5ZU8VDtM71RL7c+3LvPrydJ1xR1cxH
uw+g8laSCq0+BzMllFaqHkXQp9krmG5nGulp6qa2fO7jput2bp/bz8qYqh1CRKzAdtvDUuExN+bx
ch7kRNRS1rOGqEuP21Z2GPTOH95N8bg2H9o2Lb41zSDX0+u7+/a0EieQsRO3IcJF8ez64yplEGNe
XKV4ZDjfizLQn2xdwu3CZ2/n4b49rUi5c9Wi/UyUSi/5eihuRrNNYoSHSjObv9oiXz+s4JN2kpk7
K6qKHSBP4RXDi9tMiEaZ1uslt6i7Fo4WISqmj6HmQZU51s209mdMrLz4U0+SOIU6ldZq55a93UYE
XsCV2cGwDVHQuZ6mEIY9lA20WAirmiqEFO4QNYlbZe9gKSEK2sNM2iN63H5GlWSQ2iBiiybGNsgM
UCoE1DvIc1JMzSERcxAGOthDSCXf3rphuH0ogkOtwooIOuD19BK5CNReDHiqmeM+Ij4xHK3OSB6M
drF3st/bqwDXTlp3bFBOJNn29VCA6ey6WDvj7JVOjC6YMAcYM6v5mdAw+2wZU/1+1ox050jeWUrO
IVKu8PwBbmzboI4oiXdHkKnBPPiPiIzEa7hkXf8pbdBrfH0xbzcrkCiWUxnHctVtrxxPia6VnWOe
ZUUhHZ8KIyXNT9E8PnXK7DxK0kKID65RzT+TuTH2Ooh35kpmooj4/8M/bo6kF5sFDGE9OdvKbMxe
affjYbQ81VhT7pxLsm0+1/XN/lJnULaXZMbEGNef05jGFbmqpTrnddO478fOtduGfAitt+ekn2R+
SAxjGJ64KHUvMofU1v4o6yxPvnYChuvZBpzwdRqQPmyj2ZU6emmzXefDYfRjmR29QKniZkE+ld/c
2KXjOpXhUJOapuyfbySUfaTC3Eguie2FwtaKE/Ib1XPBs+6fiqUbvgCy0KLCRZS4mpI/fTudwiJD
VwJ7ca80EI9HcCK0p05ETemUYzgUfdVE1ex6h8Fd/+kKp3lHE9MrPhp2ZljYXU1oo4ze8hg4pf00
jE6cH+JWP3laIIcjVn05JHY5DgEIP4R3Q7ePqdPqrWXkHT++9z/2ZYt+WRV0yZyGFgBfPxq0wHt2
MBCFEYT+SmWZ8xoJsWr/9eNEhJ7Aff6l/NHjaMmM4H3tj6dsBvSECH0X+sIov/SjRWbny0lakcdT
GiaySx8sBC1FRCbruyESar/q2LDC0UT6N3Zn5+gTLC6hbGt9Be3mL4CaLQmAymkPmZdwQHy0ksI4
dpdoxo9ERGPjnqy1RKXSrvWDzwOqRXDsQLLXOV65fwv+wC977TALHfq1sEMRmEUdWXma5seiF4N4
9pHKmiOkGts2nAoZeI+lOcJZd6vYGR+yRFb9wSpQOzniF5IYj9SX4h+2vqT9gY8jOLu1EAs/NZWy
CtMBwYlosHVtfBJGUq8nfa3ksHNv3ZwqEJxQjih+om8Iz3bzBEnhLO2q2RAfBj+l6QTi4IuZD7kd
zp4+fH39Crl5VXlJ4XABwbURy+EWuT5VQdoa5mwL+6xRrzw6ufhe1tUeauPm6MK8gT9I9ZgGDOpH
m+gzcddc55v43MQZCpEWRZkkkrYcmJIs/U/66jdx5NtTz7dutaL+qNWtnu6Ehjcvq/oVGL7yA0Cg
3cgENH5jabQt/fNi+/S2E51uX9AP75w2xzE9wOny9aW9/Y6EtuhTGvgwUVO7MVGZxYhYrUAezhjQ
IvWSJfs7reOgPVBi7z69PtjtdwRDrfJ/Os1Kz2ZzFevd2OkptZvzZNZF5MFeOyx1swfXvhkFNL3S
klXeMMCnt9xJqshOknBhnIcmx3XT7pIhhSsQ18HOt7pZOzQWyAGhCnuMSIZwvS2tppziuGqcs4YN
mBuVdpF8myar/3d0lmwHW39nLODSPGEK6YWwhfr3v/XMV6eZ0inzLcyChk5GSK4N7tOal6ZxwE10
V+rl5VNcPWQgsChyIB9IHEugsDkN2qwqRpWgmJi0k6CYOAVxqBeVmD8EcYrt6ppXwWfAJVn2aHYm
1W5H+tX07FTONB563DLcd01CtPYsMaXMdlb+Jmri19Hpw9JA5asszPVq+H1S9Dz50DQoAx/xiErf
9b2+ABzUGko9i9e+q3rIYDtp8s3hVBk/G1ghkcDWbNXYFrpmCd5h7nldUu+h6oNy/pEsXek9iDae
miNZvHxrNx3GhqpjQMVFtPVmM3dFFg+5SBru2amIT4XtYWc2SH/euQduojQQNfRQ2VlIX8CL2qyo
sFE3m+J8PVe1ER8zqP1hPk//BG0RfPWsFa2EJrY/JfW81yW8Pa1KG5aiMXubX/BSVPptY1t5UUAD
brXzNNrueRjn/Blc7JurjtRoYOUCVka3CGzeJi4TTub3RpxDBMBphn3sjN880cXvZbBrAnS7N7GO
xLYbzoEi92yBpkElhrH2uoAUsCg/C+H5D2k9+qfOn4eDN+rxv26xJ3txuzFffDT4cHTRlCTZ9XkQ
45i1K9Eq+OjUek+eVGLLNhteefCHVVsfUq2vgrfuGOqqtMNBeai0np1zPWZNm6K2nTk4O4bRfh/l
4j1aWV9FAG+Qb3WTsnzsirL4q61HYyf4uLNnGJoGkFK0R6Zws1mrbqYEO9nBOS5i84g/tXUMisX6
/4xCL406HysKr/t6gvC9skEfnOBcUbIOZy22wwHZm51lvL3YMfLjtaLLpOrh/ibXXPRpLLRRC86L
GTcRelb+oW/n/uI2VMff+PzyxRiAxIS6KP+42SVeuwSTdEEMD1Vu/EVVsX1X11X63+uj3NwkjIIY
LFczeFTAzyrO+u1Ae2nTjDJQ+5/qt/zl4RnywZJDPf8q19QfIs0j/j3ZyJZ4YaMZ1a/Xh7+3N7hn
OQYqkuJquR5+bRuhNyIJeCjjLBoqbFF0KZadB+gmWGSSXClQRxgDlrP6Fb9NslxbOSOD4p9L5Dfs
g5t6A6i5QqYiFKUe5GGGH9dfVjt2ki4lRErwAcW8h6+58yvAo9iEbtTbEfrYHEFicLiQpFnnQUy+
czTFUn8Qulz1MLXn4GINIg3CMjelPKBFnprf7SrFBPnNC67Uf2mTUgzC1XPTYTG0httBDME5WLP6
aMcxwmVBPe6McueG42ojyqLcBeNtW6HWYm9uzd7nMPpTHeKj/rOJjSw0rOansXpvf+jpvoGu58pU
DcZtoLpmsZmv6JVCwZv097BFkkfgueN7q8fGzbPjPR7onUtAFfl53lXbGe7k9XZqiySl4JbH5wnL
PZQOfOeSz1kQer0rd0p3Lyt1HdkBByYwhniC2yXA1uuxkkVHtASf0Muw+HI4FLyZSk0HJ9YwKWrr
0+IVcXlykc79b2pQO/jgBqmfhdqAGmuZmtMUpRYOAofJmNvpe1MXQ/dNlwWRdooGbxXWrb96Bz0J
EudDy/IuH4ymqpMHaXvLL8I6p3qoplrkhwltEf0iqtFvDsUa05xbcDMXB+Fib/FYTR1S2dY8YD9h
TpzlcOr68f08aokdGZ7MjbAIRJJ/tEXtgYhxejd7aGlkLJEB0WM8TKAl/UNZxZZ9nIel/rv0cAt4
kElvTRxSe2qiQDOcHxP+1nU4B6PdHXSILmDutCbvHlfLlU3YBW4iUKtXl7NRyGV9nmsP4V+vJTLb
2eN3IgfQtxSqsEtB0Wnrc03ICUizZY/Dq16PCGzMNa1BvXgnRCaOhW/Jj0Zc+MlOVHvnxgRHQNMD
boyqWW02XzGjgDmno3bW+yDrv+k4mLAVZlOrdmLZOy8DESa8VqUvQENWzf+3SxN+35wa/ZRcUj/u
PlfdFGcHZx7X8hEBb79IQ5Oe4Rg6td95nyYfRuBOKfLOTEk+4RqhH057acu3wnXSm7wugWIoRP6t
WXX7aDWTu1MFvDcKtEylUa6O9JbUtBQufqscqPO82skxS5cssu3hzU0NBDbIoKmKEAHRBdjEDUHQ
kTYMMBeHqa/n0PRK+YiYzpJEWlfv2cfd7kweUuaDkik8MTBv118OB0Z77poquQzJIi4TtkyHaWFP
lpWVPlEGan7gprXnKHu7jhDCEJ6kbU20csP97+USlM3kJxeDrC4Kxj4hPOrejIZVJGu0EqkvKeGe
Lea2oMLfT6mbXLI+MZ7syh/+COgthKk5U/x8/am8s4zERTRzYZFTMtiqM1L+TUD6WMnFLmTUuOPf
CKDgx9KMTy61pIOv7Ry422eFudE0AXyp9Em2QnyZXxppHBfpJZh9PQmTMisjunT2t6AjmH19brcP
NA8KXVtlxUTdYLvrk6LRZIf97cUZPVoYcvmBbNQ/satPISyoPSekFzjn9StG/QkrNWDMZMe0Fq53
5OKhfdT2sXae/c7II6GS17PrTInOlZ1p+s+4mLg50zlOiygBLoQuNKCu5mFC90kPh7Q07AejcJzx
ONLz+IkGMY2BcTYbpJqa0dci116b9p/XF+nOB1FKTfxeuj5koZur1kVV3bOGzkU8HgV5Otz/5ICX
njOz3ImCb69a6jZwBbjNEaKiRHK9PGvAIzUFhXsegQzAdKSv85mnepmjVPOtD3g2iPNSde7Hzk6H
v1+f5L2xKaQqFU3Imjf0t6nXBVwqCMh+ol9mbzIjdygtehXGgDUWqmwfFbL0HSis5s03L7qWSicY
RemXwtX1rH27KtxlRseA3Dc75aOrh1T9gp2dfucjokfCVqfJA55mCymSdDanDgL2Ocs891216jQt
IHjPPyCaxN9fX8s7d6CK7w1VNYX4vPWf7ZbSZDVdj4rTWh+Tuh6eW8vfe0vujkJNCy4OVEK4Mtfr
1uVL3dVL6p9bQa+mBX7Ad7L3wps7NwQlWVrwONApgcDNizVYoL6G0YcWm81/ap38tLRKx5HcIbQ6
tDrfvnKcAK4kLnjytE2wkeZt7shk8s9YBvuPosmtY6s5e9iGe3sBDRJ4U3T8kXHZjNJOZoX0ZkfT
wPGWP1a6RD4JbzijOvHf6/O5RVeBrUJoCvzyC5ti6/cZVHPiNprpn21cNNoQbaG6PAS+GJ9qxxPJ
weqL+UczkWeGBP55A/xsHLJId1HfOr7+W+7tF34GPoIq/wWNe71f5savx1JI/5xqmkG2l6yR7Tb+
4+uj3FtbIg66MVQ/A9QZrkcZ+tSDaeMy4SmfQs2dx4cyrkXoyXkv/7q3NQGFk8MqMQN6/tdD5bG1
tK1FYwI0ZP9H5evj2Zxs8R3dTDP0GzP49PrU7gQCyreVtMEmruLMXY8nzHV2yrIN8CsZ5azIF91j
Iw0wFGkzfqE5W0WpaN+s76/UIMidlcgBHZItNi4bjMZYFqW94ueoJ8VCezc3VXP03S75f9xbqv1N
q4KXAGnj6wnOcDLjNOb0yYl2aWKMXjTIds/r7t4+pAcDVBanElX6vB6ly5J0dnr2obEM87NWF+kR
lv9eHHpvcyjNPHXuYExtWyEJsrpJWy3cjhO7fa6z6WOWNvW7xdPrxySp239f3xz39j15sdLUCKjT
bTXlWrMLyH056Dlh3eOaGM7XVUd30U1t6/T6UC/fYRNGUT0Cy/jSA2SK1yuY+ig0xVIPzpazYEnH
zyk/imC0jFDK2R6jyvNE9b7vGyMNfc1ChtHsOqmFSaPlHxEPtL6Nk1sbz2tRlF8DJy+/Jbaz/mhR
ePlRx836Eb5K8jO3x1yPmkH7TinUPFVxDuhgCOb2YY47Z3m0x7asji2u08j6F6X0jpwF44dd+qN+
GPx8xNMnq6itGUVl7yD/biEbLLJC+dDzQOmR+/V6CbwEzqaISaTMMvWDLizLRRdh3ltAfdHicKgy
0bJckl++WbrWnykG7P7Bahwb+mQG2OGsIzlb84YB1Pg8l7PbRTpcukcYGS32Sn0t21M8DHn8VOvj
kH60S6387/XPeCfiQm0CopUqiistgOspmKlXA0rmplzMSoIwMBMDEcl5eeybtSnCNpv9J7Gs09Ew
m/jt5QOLai+3JhBj6oBbMpSOJpZsKS2f/QbiSZCjA0C8/fbggaCBngpYJaJagG/XUywKB57QAvF7
KRZJYYwCMAAJU4zVIa+zljhWlG/v7/KwI4qFrBPw0JtOjudVvayXBGLhQMXHHepMmSRq4dJibfb6
F7y9YwBMc7eAPgBErW+5NDrW7JWOefMlp4MD9n4djkAmxZPfLNahKcplZ9ff3pzgT8FJ64yKa+EW
p5QksR0Mq1rOcpmOKbXOAzZue3HCnVnRAEB0jlYtZZ/tR2uMVS/WJi0vTpGtGHTaD2tJ1Wyp4pPm
L95OxHdvNFBtSnSUs4wc0fUWmQlem8BsAEwYhTh0ep+fzNpA9N3o/nQrpz+9/sle2KvXdycK0DA8
YNCq4sFWxbJYyL26bK4uljWa+QOVCuBOGny64TG2/Sq/lEPTtM+LDY0gXCRsgMO8OoEdpXpu/8KC
2fePs94M5dGVPXAfr1/79zO0CMDART7/1ehW01PMrDKP8mS1VH+tvN79wZ/F8MtuKeEiDiC8r47B
c3GolibI/khBqsiPRBZrf4CiUuhHs0DC69hoifgsetfowm5ezT6slgJ2jtUt8p+EjT6Fchr9jy4g
UizDzW76Kmwb+rFDPpU/uA203cPO8vE1NqtH6kQqQPisfFw3L8+ipaa0Mdu+0FZII8OS06FqKnl8
fZTbtxToLzhZ1fKlTLCVLzPAm7TC6epLojnOV1Nb/G/xHDc/Rjt7M0mcsj2dUP6i7EegoI7cb9VN
M1i4lDpRX/TEdELkBvKjM+p7Cix3J8Q7TdOTRsGNVF/miaAENVlfVqTxT7DJs2MNzO9Uid0o/95Q
8E0VJwAlG0L96wlpmpuh+NTXlzSL5YOGjwiisF3x0MKJ2PlMd64jMkPVRFJQcTAu10OldVBpqWbV
F4RZxal3/fikTB13ttzdCf02yqYzSfm5yZtqqS8aGud/iRlcyzB5xsNirvnO/XpvKMp8Cu9KsefG
IWXI6kFH8ZvNMIyfsYvEtm9M0mhZpj1TpntLx9uEERpNHcoum0i7WIoZ3F/SXJLELM6AA7KoDLTg
+e3n6PdRNhFGjw5KNwBDubSWm32dMzsO/ULKC56R407ad3dCHCGYl6R+NxSFxEr1TsON/mJhyR2S
a+qRq2X+w+sTujcKAwB+ow2GpNFmQt005e5kWs2lLN34qGF/dOzHes//8s42gMvCNAiLaDtsu5aU
DNKsq436UtFqCmmIz4+V33/uYq18c2sD8RhAq+AW6fCTEm1OkEF9aBQ+90K9TBkNUiN5Sgrhv30f
XA2z2W1x6o++M+j1ZXLLf4zcMx9JAuYQabA9D8p7SwcegqoX/E4L7drrCSGl2PSr0OpLLjL/BDmp
HaPcSpyPQAxzfyd0uDMY1EeSPC5VtvnWRQ3YV5aXvdteTL+cHrIMAZWm7cqfbeftKZCpKGTz7lHR
Q85KvXvsPrUxf3smvCEJ8qBLu4sS4UDMeDE+jOPqnru1MCKzypxL6ff2XqxyZ1AlHU5zkWIwJfPr
QZum8xJ/GrsLzsPadBrdJBaHdAimL6+fqltAAjZtVGoUfPqlJHY9TklWZParW3MvLB+XoUPLU/9V
tA0kyvw5b6wsTNb1C7bg314f985pVtUxhUZCJQGaz/W4/qCtSx4PzYWqVfW9W0X2EVuf+rgziroU
rr8dIQv4GVQvFUZuC3XIXDmXKSf6kq3ZaH42a+kmUWvzplBbrNv+wdfjXHyaWyu13wkHeGA4Yp49
RgHP2nLBJjlP35uS9snzWJlL8K6ekqn/lJgia97JGBGyUC4yHRD/F9M34IDd30GQ58lzY8ukOrsU
ab0HXDtlj0Gp0xIxJXzyY9ABwASuB/nprIPENiJ9HsjAZqHHf6azXbmh7q/Jv960YMVktFPTfZm9
Vn4ynaqcTrK0tc8lpSrsbIc8+y/o2nQ6uHFu/jDacU4PvTe7YueWvz1xLCUYJPyRFJZy27/RUP+l
J102l7WEMO4Jd4yEA7ehKOxm53Dfbo7roTYnLi1lP2Z21lxSyyuOI2SzYwex981HjFEoais0Fw/+
tpLSLQt6jEHHCxkn2oORW1bUYj7z/xiFqjYvF2xmLDPd640ubJFm+Mh1XBKr9B4nK11aNCVWN99Z
NPU/2m51rj31qJD7knhfD7Sw1WKnZ6vHRWdEvb8Mh26ZcZy3tV484X8sjZ3TdW9HcAMrzi6lZZoE
1yMOfplNI/n1xU5H/x/Hy7tvVjM2eujQithZxpdO6830QJti4kPUecP39IK0sLSx71AK6BzcAZ1i
aD8tfpuuJzK1/ocwYtF+9Vc0pqhIuUZ9GEZ7XR6c2M++d1nV6iEMZL0++HWXBxAEXIk6suzTnyX0
iyDyO97eCHKGadHWDZwpKkZZzl9deyq9cJxGxz+lEl5BKMZ6DT5zcRfrg40arBklIhmhElMTW0Pb
zxz7YUzcXoQNl6g44AEttShpDW8NcRI0m0ONv1nihz7FEPGke4ssDmad5sWbn36ok/ANkVgC80Yb
4vr7sAjKEEnyfbKsPVKk1I5FkBchD92e/MGdzQfeQHUQyauBAGzSgQYOjju2dnfpVyxEymFCdHqw
JjpTUn+QZfJ2cD1aCyjXo7mlHIW3YmJeYqb0Dpfu4uR18ZdEUkyEbdL2tMy1TNvDIt+5j5iaEp5G
gkl1EK8XMkMzyG0zRtN1OURQxvLIS2Mjev2xuo0zmJMHOBZsqUJtbApmATWdviCUviw0az6zSZtv
hejmA7dUEc5WIt/1aVD++/qgd86wSuk9ICIvdZjNO2zNsjCyjEGdcjHDSS8FZ8D/x65mefh/jMQ2
JJ5hkyDUcr2IddAtcSP87pKMK3A8FCw6tFwr/JeOdsbTsrP5730zAgy+F3LrFMs3ARSlsTzXUfG5
SH2OjxYeSx+MQO75T977ZjSglBG44p9tOw1BbuexU7X9Jeh06fztQE2bw3LIMCPNW78JLjiJ2/5R
IwLbg2/cRm4ADImf2P2QgUj4r9ezMCSGtrPXXyZzqv8seJ+XJNTgGWqhljRGEab1MCJplOeFDK3E
0/owK6zU3Xl27m0giA5EBLSnlBzB9c/oTaNJp6HsL47R2Ke2t5tP8Wx3HxyZ9U+v76B7n5QGC6kf
pRRlVnQ91JihZY/LTH/pimCKHxInNd3TEqM9cHx9oHu3GT6QCpmgCMXbPmYvDLTLHYevCnnzOSm1
EURKN3XPgbnKby5wyx3Yz50BUb+gPatOv2roX8/M1aSEHDN0l9ybgBdZ2V9BWhehnxQZGOU9uNud
T8YlTdGaJjvz25aunTiZgVzwLjSa1X1Ki04cs2HwPwl72Qsa73wy9R7Q7FNym0BLrifW5nh8mTPX
C5hFgM2FXoZLPdlv/17IIvL8gLogyNr236oyM2b6irw+vOJfKKtIOkBZY7535sX9A0G2PWK7es42
wcjvA267zxJMBFpNbncZG6MkFkk/NWX5RQLmBlH9DtTYf13g7HSg7y0lqQyZDA0OgvDNay6ymiX0
PCYpNaOP1lUGVYSokvH2EgiXiYLYgUWiErK9OQ0rzuqR/OfSB9BS43bUwrgz6mheu72S8p3rk6FA
J8LPgk+x9a7SslXr46XqL6K16KX7+rxegrjInqp2LZ7X3ByPlR7vQUDujUrmSa0C+AzUsM2m9GLH
i/MlHS716iWPohiMU2LP40mYtrjY09A9unO1F7HcH5RmEfgWtDy35Z65KpLALuP+UtNMeeo7OYWm
iG2ladcfspp3t2x2m1S3ntqsK4rmAGq4NamSbB4JY7VywG3NcJlk1/WnWCvaJ3qrwyeUxsEMu81Q
Iz1R1odetwow1b5bXCAkYfWWOfDNX79W79w7gCcMWB7wExVA9PoyyBO4IzzZ/JjaBajRLYcReHOU
4Ei7Ayu7s9io+SFzAUsNrvP2bYwnWfYzUneXeZjLX5mlJ3/i9Ng+w9LPPwaW1hOENMnD69O7c0Bp
0dHMRZaZs7MVw7G7iUjDbsaLZsvivaxr7xk+eb0zykuefX33UEZAbFZVbNDr3c7NDGZ8Pm1W0e3a
/lgtRon2fu8i04CxKVavOaz1Uh7KIhuf6YWuh2os14NZ1uI0VgKdMORXq7d9WYjl2DOoXjZlUz7w
Fgc/SHd289ETZ92nsmLFbf2UyyA9O7N8I/tQDQXknWxdGRnzt02mkbUZ0Ng+W84IQmqhGRhJyH/t
nt70LV9GUWx5QgDWGUG3661a4pJteUu3nHWr1KPU0fsToc+6E/FvkQwMoyTxYK1wEdEH3ZYWoSgU
Y59l8mwNVIEvZdCm/cPcrx53IR0J8PXGMDSPrV1b1dHFDfVXpg3u9MPyJyFA/Bf6P26Zy/pTbaUy
rcIxG92fBXxe62jZtXeRXdMCgNEKyzoOie690blG/X5mAHuMljuOKNsSCq1b32hXZz3Xi0vlHy5G
wm8QoLIqq9zZ+C/OPr9tfDUYZxroHs8SO3+rgRtQCbX1MbfOrWvAF6NC1iMcvKJAwj4AUuCiGDeU
+WNO0cwMS4P68AnHMb2LDDNvxAGTIuefgcdo/GOuWjf7kOjFVBzsrk4RTNUS+RCs6+SFhaGJb6M5
dwVpV+n2ZliNrc8CZmNffJsMqXUH2xGjcbJShEoYe82bncl61wGGmivEcZWeU6CCmLe5t13or3lb
FvbZCtBAgfySjwep6UlUmrHzabKy6u/G6d/ouPIyKruQcoFFkkbadL3rZ4GgiNaa1pl0xXBDGyjh
g4QiV4X28Fbo78tglNNhpUO4oKKoluC3srpjDUNQ5NI+o6xlcYWl8gDruN/psmwia0ZRVhRcl2xS
0obtlCC3m52XefZ5RUHyyZ7S5ItV2v47JzPkI1a88w5Z6954oB8V843zANPjelZZGSxIYqAwkGWx
G9KBa54NN8ufLJGAA6j7PV27TST6Mj+f7gRGGxR4/idv89sqxmMwNMgpOWd+UfoTQbT51NLbeWpg
9YVNKo339M3laUDgfefO38YW/xsaF5MXdhA4xc0HHBrThxGKn1+nZX0ICi99GOPl3wFBq6c5S6tL
bzjZoSV/eSjioMZxMsAWYWXdX7+rN2HFy++Auc29QKaGE/xm1441nOWeghvc4tI9kaUvUQw95KC1
zV7rdpNz/28oBNHQRlKaVtsMdBoCvZFd4px7wpuwKhv9kFVNfajmRn80e3EWgoHXsfo/zs6ryW0s
TdN/paPu0QtvJqbnAgDJNGQqpZS/QUhVErw5sOfg1+8DTe9uJZmRXE1XdFWp0oA49jOvwYkva9Mr
JY0X5ppeIdQaMCzA5c+tLmvoKZUzmnhCtqsbidycD2whBtYpRlRzumwH6RuNonJSVxKscyjz9uLP
Hn2efHT94Goic+97IZbdaCj0OUrdeWObnbdfgaNHCdN+Ny/NFA1iSg92+psAqF8fAcu3TZoKkvAF
a9WGGlt2fuHe50Xt7oVhTFE2iKuSmFvb9fktQ6cIZjeBDMoCtMaeb+CE6LdFClS/F4Yrvf3cJ2Tk
o8CScDfnmd6GHjqYXWgOufHGHsQs43mkzRT1gVeP0epiOnYl8bucdnhONBAQ2ib1M8/pn5WJQuZY
Wfr9kHX3K/eQvLMG70SwiYe25zwUiEtcCUzOQlnGmqyddb6NM4CI8+sHQLJCw9JmEGqn2ml6ZoSY
CsorJ8jlbuKIJJrbYJAU9M+LuGtZCfpgiXWvJmfBC2OabwewQXFTJem+BT2MHPzafUPUiep1Nl8T
cnvhJbf7dcMZWcRg58mnUCt1nry271ujdRAICvKjR/f/ytZ58Sl0jTl3yDf9c9xeYzh1X2mLfU+Q
qt8x6uX7Ii29K8ZBv4DTZ8uWbhbtLO456rnnZbgOZ1+U5zrvXm+Dar4XeWmk6IUJ4Gb4I3ZD82Bq
3eCc0Dcc05Mq3ECGdtakP/zVK5LHoesmnZOrsEs4dN6AIEAWIVjV/mgU7l43Gmw/3QnrPvHem4Uh
bPZ7qvIw13204YTjCMCdWlnr3qMwqmEJc0WZBt+dyf2OY2gzgAjJ0CeMXz/6XxhcDmMAT0ghb2H0
2bHkZCDeZFrY91L4zYNAARzOsVd+ef0pl8EYlxedDRoOKGOwB58fCZQc7Q56vn3fpIl8qst1fEr9
EVr5LKwdDdp532v1fOXVXtj1uCJskE8yEE72s4faZuoN5oqFbWeM3Y3p1hqegpZ1Q0hhY+cW5Ls+
8IsoG0V5TSrhhVGlg8hdSueI2t35xW5WbY5tDcZ7mHfNMQpbTlxO9TVJ1ZefwlWGxDFF8PMzRh9Z
omC2vXs5q2pHB8e+w6HsWin3F7frbGNQdNkMBEnMN2zK88nLjR7TgAymVIEUH74pGhDJxcC/SPbD
XrhF+WUtdetRLnr+FDC137jmsnjuh/kbItPq8beX0pZSUsOmiE399TyvFBXmaIOGfyQo0ju6B6eh
xG3Hh+aZTYl8CDSr2L/+yMvwiLrPxruEnQD15zxmSdO0cyBRoxfWaMlpnAJ7ly/2cNPYUr9yoF9O
KbNJI5jZpHKIMtHZWE9OKggDtfsKZIAbqsnrzLj23MK8EtVfvhPT6YIbgQLErr8oa/mJpIk0aPda
L+WXmpy4DD3Rmx+SJbimvHm5Ebelwx2xdXgouJxtRHpZehOsPs9KisaL9Gq2m7Au/VbEAIayIdTt
Ph+i2Q6UheR8Yf6mPROXsQNGjByQfwKoP7//g3Zdh9Ro0iOuz37YUXmOpRSff3eV8BDUTNHSo6tE
wfD51GV5PY42UoxHb+jcsLa98T20yTVqpsy90ux4afIAKfwC8XF4n9M3DIM5a1H3P7Ztbd70mCHs
xVg7d22WGle224uPwlSXwAmrAzLA529lQfQjGxohpE/N2z63uxtKrh9WrxJXCo6XKx9ZF8DKm68G
AJ7zK6ILxiJLhyA9joOunUZ9rr8Zmd3Er0/S5UXEXQdMC02gX2I2Z5M0Jbks0d2sj17tb26vU/O5
HwfxvQuc4UEO6fgoUNK7Ml2Xr0Y0uCl9bdJNKHGdtaVrhY9W6ebA+nwwPzBr+FfYaN7319/thcdA
TWR7EdzzkuedIgn1gJt77LBlG6j/V3b+MHElH37/KaDquA/YR4T4ZzlrRnRTJAIUSVJNY9QBWYyq
2rjGa7hYdmAhaIfy+6k5UAM4u3O6xAUgiHf5cZ59hECnaQxHT34ZVnPavf4+Lzxpw8Rik8CxC2B1
+/rf0v96RDjRr83hCPBH0D/Rv9qiB1OcaleW3osPokYJ9YpTEMTm8wchH7vRhrThaJZzElUu4UBq
VCVqIL+Lj/7l/AAGexu5TTDg/LwDAtd3JVi8+3Eexydrdbqvc2f9Jqbj11NIPmwyDxb1BYOaTH5W
1C8QYEvz5alZEYVdc3e8EpdfrGpwI4CyMM9A3IpI52x+BmI0jlYEYkZptPHcZWkcrFfFjy4nh7IA
VTT+R1sLqOrzyWlQYQmUgNCFYpRl7PLVLQ9BHVhLbHZYhPzukqODQ10d1j7P4mZ6/jDXxkhhsJLg
Pl/WzL1tfFNSRG1qlYQmpNwr99JFPW2z19wuPkpcXIHnIUWnrV2rwDHcO7ZwQ7cayrB1sp0m68+Z
aq5pKr70NFz2yAc5hmi0nh0PctbQ2U7X5B4Qi/lVdhIHz7LTbkfy1DR0Uuc3O9eswo1WT1mbag7d
jPO0TZ8mPdBAbx4twEyxqPpxNzmNGpBiHrvmQIj8m0p82xM30y4wWnAdKKSf1TfyKnXGBQdvTDZn
58dcBcO3vM7rK6Wqy3W/7Skoy1wdUK5+1Q7/di5VEG0NulDiiJiT+T7oEvEJEpO4eX0pvvwUok1O
io20cfYuDVQn5K5AFwQQ7Xf4XVNuFMs1ubSLW5dqN5OzVYM2rc3z+iKeYBgguON0DJrVe1PqudjN
mBfcWQXuTqW7qF3VGb+JrWSaSGzpixOQISYB6eH5Lptcq0i7Fuke3cplVE12H+v9VIcQba4xGbcA
9lmGdPaos6N9cuh29bSDj2btr09Dn1hxoDkAvw0rj/NKlo+ByqrbUiuX3evzd5mcscm2dg5ZLukm
FdXnb+l2bVG1mT8dV1uNRzFoM3LmEIsG2LwgIsPKH+qdnIfstswA3dlu1caTX6aR4S9+1PfgLV//
RJcnKUEwnSw6TQZUhnOJTEahW3s5LUce4NyC29TeeLnf7CTy1VdymBeGHYwf8OOtl7t1xZ+/OwKq
whrtTB7noagOUDLdsBrnJTRkv506QbHzhfxJUqPi19/xhfWM1ApoAHJC/OHPqQW0S5ZKQ+7niC1m
c5cCE9uXnT0ffcjg9xbmNe8Lv7jWWrqo9ZnAHpBD5uKglHkBBCJBS+u+Ledjrbfqpg20rL6r29KL
ah2d9RXR86hC0DucQAwZh9nxrqq8vjC1RM2baQMKX1uv4Pl4O20+D92YLgjPJdNeeiqPxZySvk2p
vH19hC9bI+x/zAtJ2byN/nzOIpoDiiZSWQueU+nQhE3ae06YTnn11ig3eRurkMm3hrdcw8kwMy2u
Rhs9/3UWFM2SvkidK3P+0stDNyPAJnoDe3m22LqJLjeaIxjw1Tj/ec4cROOiHQK97g9X3n3LB86O
E1IUmoiUyvjLPd/Tm4eJO+XymAgrWOJEIkxsuWWslNQHtAYL+Xmyl1nHS2HRm3CmKhg6eHldacQZ
L72yhRQiYQreI+hiP59vHUZvW8/sL3MegNGVQTDtOjcLTo5ZO8c8Nb52lonMVd7K/HNRittM99+7
qZ2VYekP+8Cs7ahLETo45AJpwysHzQu7H9ILE4GyGNvhPN+eFOx/p9QlF+RkOncOxW88H7UUsYVy
tJe35jSkbmQjUpSHNBxSdeWCfmE/EubgY0j8CwXxHHGYY8AXzNooj1xEvYxdHzHH2hXJrVHQW/KD
copEqv/svb76uvgjiqmvL5PLSIuA2KYzy6HPOXSeiCGv3Au94hDKp462bCUfTAw4o5qA9UZ04srb
vjTa4DmJWw3Odtrqz9dC3WH14BWFOvZ1NtzqIulIXwTEjNBW6YOv112ILPxw7Aj/riWD54Cd7SqH
5wljEfNDSrnnYMEkL7Kkzxp1pNpb7weEEWgT+di3FFr3qCXIX1qjg4GGELbwUWLo26dAH/ABKYJp
MGP8W9c0NEZH//b6FGwb4Gyj/jduh9DmFwH/+aD42jKYuHuAuGMm9hPyGeFY2Pb/4DzY9IWZbHYi
wIKzSMbqZqNrs5zHOHqxz1KgSpppAs1oUgMzgdXeTUup0HRzxLt5KvvvlZdPn15/1V8W5hfvioyf
g3sOJKbzqLf2EETvuGSAi0zysC5+ujP1TEOVAhXesfLpN1EOPVCG7+5TDtLId0Dk+anWhVmV2/tc
al5s1LV9W5SD3PmUh39/Q8BEBw1hogyJcuPZEh1yBPKx+FFHvD7X+2ZR65MMUOUJM6vv04PpluOP
K4OypYXng8Lxs6koAaihmPp8AfRibMZ5Vuq4aEEXOVNfhnO2yDd8xnesVUweu7bZeW0SxLa3+Vp3
+vxedI68m6mWgi/3/gehKKxAbNtBz+ng985C0WEpNZXk2Xqk5UJPW9eVYYaju7o2S1OWB9F7w96q
aPMsvlZ+eH08XoiLEPUGzU9+9ALBjULv1JtwpI9YYI9piAyGF3kWMf4A7jbsqiA7VVUZXKkQvHg8
UNKDDY4+NQyCs/2BrFplYfiljr436UflG2sbTYPQ9UPZmDqCyQ43RWhmuY7lWyWzDxqUzea2RDDP
QeO/7IeQRMv/2OIS//n1EXnhkCZOQp6DDwcI7pypjkRe4iF9oY5AV5EDKQrI8KGRebRr1j49SUuO
w5V78aVDiQYJARrAHYs2/PM1iYWr3mgO/kHrgHWGJiv33Tqt9ZVy7SWegTMZdP92Gm9dtvM4f8x5
tyYR2BRBrjT2hkqJvLWlHYrbwBPm20Z0+OFWkgIAJr+4//SwikCvTKZxzfzkpSQoABfrci3BwUUr
5/krS8dGClnr12PXqMzcDZDUzLBbEG6NBgSW9jqwt++pie1wGNh1Me5pNJhJWNClJaLBwuT7knu9
ujZEL80ERukGYdz29/Oi0hgslpZk43pMFsv+2CJZoYMIc9bd3NhEDI6h6mMwBUifoPP0vbS7w4ra
1m0epNS3JjiKn1YkA0JzlPLj68vS3LbE84MLjhQKNfi4IMROEPN8xHpdVoHR1PoR27fKj4rBUV1Y
r1qDrVG2GOhBK9G8KxLbvLWFzRxilmnOt3OyeD9yLcifHNk0f9VS9icbw6a3/aiW97guB3K30ZJB
9A8jZPnesO89DT1TkD5TMl2JSS7H9/lLbF//W4kEZX/X7dtMP5oKQZmhCqwI4cPg9vWxuoyCeYpH
kEUP+YVerhrSDTua6EcLuEhxLLkgl53fdFb1Rl87q4hef9zlYuaOh/y/oXMpgiMx9fytYOUFReqx
mLXVAz9pjb3VhSrN8ZlZ/XI/jv1pHoflUfNUSwhEKXHDnmvLU4VsTYtrmEQ3/MpnushIyADIQ6iu
wd3jbDlbLtKu1iIxrfUIqGVpw7lpqt0CogcvM2oN95rXzl7UW02px45yK+eY6c70w7Cz7krEdXnW
b5+Ehjr1hQ03d1477aXL4Y0aw7EDpfaz8gsv27W2Nh81x6zIyHwZlchk3SKZ5e+8jLJnMWrUPTRV
fZAq7+JMIoj++vBcrEM+ExY58GqRNfRpNp7NWIGcZzKP+rFi+9ahlRWVEyIjY8n49QddBOHbg37J
ncE2pEp9tjR8XSvXHOXeY7tUFZFG/Wcq5Set134Ip43BMe9dvdm//szLTJxeHI+llgYAkgD8LKLo
ym5e0WAyjp675Ae364w1rAH/f8RhEM68mhOBHaec+jfEvloNdq+winCtLReL8dYAXH/lA70w3OA1
N7AKwSSoki0K+du2V1bW0HBS+rG3x0C80TLCqDuDq/RBFE0a7GuyvYICnD3eVujcf9JwavJDb9Fx
kcNJXiD8D2qJ2HACTYkosX0lVH7p80HWQscbjgaB6FlQmLaTyZAJ4zhYo7hPAn16WzgquJadb3vu
2RHOvGxedGD5KeuTGz0fBmMaJtkSnB7Vsrh/uWMDwj5rtLmLmzJ16kjjCM/vdOwNjFiQlSfRijnG
12wMVBDKiYvSCovG7PDtGGArXSM0/KLjPPt8lF+p4MCvJDli4Zx9Pm+tNXNUc3kqaqNydt1iKO3R
RNkrsXF2XDAhN8xZqseG/4auYFDgybZPPOLT+xbEdLnTPU2JXQW6Hx5+Wer9jciwffw0iVTJuO7q
avmYW4W97E1n0bSnKvFn8cNX7TqcgiT3nDEszFy0fwqroGUUokzjOEOcYkdUrzDpFquJ02bA5t5V
aym/u0BH0geB3cV0bMay1q6dottOeT4iW4ORBjcHF8HKJfHClaaQaX7yS2UCjET15y+7dK0vci0W
UKezKYzQxn0HHLetFdZnVShI7r2VFnVsjkZWP8GOEdbh9Q21TcTZx+JEBRO6Nb9YTmfHF6TKpOjz
CjsxL1veDM44fqXbkKSx4WpL8CbzpG7hYIMj4c3rD744zqhwoc9Cer9pUV4g7nRFbSltzOw0ZVCZ
b8TSpf6hQvQNVzFbVOAzg/EEiyoV2Mcjp3plPi72KbVUusz8n94EPM6zS61aWsSYXDc7iSpYRIjX
6Pze9IgIX3/Ly+Fl9RMic6dv4u3n+PkpYUs6q9Wc3BQPkdCagqV/q5eot/7pFZr1UXWl/84pYJhc
OSgvAhcubFoCEHw4HcBGbu//t3Ny0/Yx2xyVlU7m/m2vBdqhxWv4YDutdiVGuhzKLTag4A93FMjb
uXBRMC+1r01Te1LCVTcmJqiHDInw+PWRvHwKTA4wATyGqhcd4ecvpGWV2YppaE96XzlQiqQXt1bf
XekqXKRsEBu3d0Apg21xUWwa5zUJSnNsT5MdtAc0G6fD4jf2e2+eg51paETkr7/Wdms/33+0nCnv
GGDSwSmfw6PybIFpnAhx6utyE8qYWj0/+BZI0b1ycjd5Q1yat+9SmIdyh4yRt3y1lxzK32+vFxA4
sGLJn2Cjgyh+PrzzGlgCQb/uRGW3vdGFqZL9avmdEU6ecZX88MIwb82TTVkDhiFlg+dPc8xmqRyV
iZPGkto1fd3fNL4KbubUMovQAD97Dep6uR9AuvG0gBgWtv85PqYoW1sB4BWnVBYutjkFcP+AHPCz
42ny5+tz+sJSJTzZkG0AfsCAni3VyZd6rnRdnIzcEmNkWym+n7o5Ual//UEvDSMdYsD2W7edqPj5
MBYGHonAqgRmqbkeWTiRHalXiQdzGgXGuov87f4eKAJKPFzov7b7uZKHPsy+n6tFnNqFRB7EtH6H
UuZ65/qEn6+/24sTBqjOxjqC0/O8te9hWj+tDhtjSQK3jvD4srq4d4I0uM1Gb/n8+tOonJ9vRKCX
RJX+hlbcyNRnGwAuYbU0RIwnNJExPg4iYRntG1R36yOu9m1s0d775LvaUdOXbwU8+l29Bs1eCWr7
iqAz8tdyfpATgIcQg9L5u70K98eimkhJ+nRZWhm3GUS0sLHEMkS4cZAsmHkZml1rcDFU2UHUFQqk
YxPknzJDHcVoeQ/B5BrhYGta2DabVW8ZVCfq2vJeDrb/ps+zfkfwO+MwMR/nbqT1qyWVOqlyEjs9
c30krjxE/1aVfcqVIVp6Z8O0S9MMj55pivlV896ctC/1UDy4SSNvOh2VtiVPpirMhVdnoZcO/Ql4
vJHGheXX7xrL6e/RPSnvS5noh8bpFSeFnoQIdL5pEr/a8ankyceXet9Npeqm7Jb+pUw/FZTyn1AC
lN8NUSdl3KmgPA6bmE/UZcvgPngw8/N3XgIC565zVwYrQDg7+OBgWFPEQB2Znq0/935pZsoUVVuZ
3U2gvPZ7L5csC3u9w0Krxeey3KvapWYdZrVZMSNrQ2THeNuNOMH0NtbgLk81r8ETSXh/+vZS5De+
nDeBhbGelz47jclaqfeuDtv9BqcXO/kEUiwf3GgqEJdwIn0yxuXG8cru5ywdUMh+JjN7j5CZbA+j
sYma6XmZ5fsVzgKxGwwrPa7ZWv0u0TAPiC01LPkeuTGx7iDLynsN4tM3c+o7/Dpbwr157d10nxmL
KaPRG1FkXkYlzVgvdL+NnB4EchigEI2hi74MOirNcyVuxmrImnsZ9MZ444y5KWMyhLp5v8CBHA+0
kGfkC5OK0jiCFS4BAsYX+hEkl2Mcqqaouznsis6EPOJr6fBprIpee28l5fJztHvL+dBwHA11ZNNx
KyOj1YdgnwWlNx9gExBZz2YFt1RZ/iAownHH7jEvmJudsZQtWmTL5H8x7RoZBhBLUxn2HSCGKKA4
Vu5mRwTvukboZZT3KqlxYEvyNrSDdKkO3VJ20wcbLvb6Jc8Glb8T1dR+nXEyUjdC5KqIm24Y3NBr
na5+mwwenfIwLzxoN27WU2ezVUEC4CDnkvZhUU6FGeEWbmZkhENVfbW6rKHT2vezNYXzQosBVfNi
ekJDybfvpjKtPi6ySkEqQ1sbHjvQe1YF2sIwRx6ziWfR+lewYhGeS+7SAUezkzN0nrvtoMQf70YH
o9TTareUSofRwxApz91l2aNwrKqHpEiy6YPmt/pPwvQ+izOHrI0NhEXdzjeEKvG70Of+rbRUPz4N
wdiNm8BmpS8n/H+EFWJ8ZM9hTTaz3nltoXfR2joUw13hb2JaOKYHA2VP3ZzLW5+k3ox9xG7cjmLj
alGSHmtXuy8RAPPftou0MgU3I61o2+je3P5lA18JPmTF2GWxWN3OjbRRVzrl9WlClk96CyRmXKgP
qnT85a/EqNvqQSt4KCYhZir2y4JDvWknPhc8YMuCFnGRFcXHFMx3vbcLe55DYYxYGyWoKnzKVCr6
0PHybHqDA7FqQl2Vy3SPRlxTHjRibS0mQ3AUtOnJ9t66ymrHCIFH2wt1b7TFTjFvYxisfV/c2aVX
T3Fl1l273Vpl8zNxqjbdVa49rwclxqo+JoiQBWFSWKa4nXrHXE4qNxFxmJxap2yPgBUEnqboE3ih
WQBzce1089FxWRRRntQpxs82dm8Hui5dfUsVHhu0aZ3ovbhQqT8iC0jFARoPzG6t0u3pEecliwIv
+zuIgiEY6iOaB5b2rtXNvH/LBxm0z8sMgf3kGYnMdg0L3L3xuspaY6SsRjNmqn0rXPty/eSkaO+1
TG9mZ5wWlMQjb7AVTXFE1hf2QJKYToSb8eDEdW2gls2iX6adtxTKP3RKjlWs6aLLHxPX0BoO0WJS
oQ9QfzkIGxJd2JOEjmEzDqt4VIYN58uQKP+FjRg46wZ+WXujNt3B28YonPqeuZPVzdrXFISXoKs/
ppJQlk0lWKxl1/cfp6II6rjVG+GEkASGrwK9oM+p7yX6zhsRREIcEYPE+44mDUXp1OTMzyWAPxTm
uqw+ZAqGSUgONMA6bxuYV1o1u+oWBblsZnO3LT4NbZvr4Qga84suenuIhAMJ9EYfpLTjhWNSf9cm
nUriUrYqC/Nqs0v2GxQxQ1nn1bqTyu2dt6U/quJ2KKdRNuE0a5ak2ao0xOvsrJiyyB3noPxe2JM9
nDotwBCMQysRIQJ7/rinB20d2x7WxxoWqqHa7stmQndVJqu2H7raXr8bhV92e1cm3pe5ddohxsCM
2q+pi0mGYrSTBnUqrGQPSEVkZojQdwMLR2FvGw6mtN+tzdrUe4dP+LRC8B++dKuBnkGktfBzIo6O
qt3rUJM+5fpat5xA69o8piNGHxTt4CfFtC6H9ACErAS4seSq2xWMwraDylSFmuz6IMI3iV6/mkf5
pQcrI/eth85JNLfGiktmswTmExyMqX47I+zV9WBN67yMmjaftDiF8+0fod1bn9fFsdHIF556qFH7
BKhZWdb8EXsTOdyN61xOn0dXZXa4ppM23IKK8powN6Tuhb3vZMMONG9ZHVBGKvJ47QT0FXqS03qb
VMOaf1aN7vX7gX5rHiFENa2nxZ6nZa/7Q+/Hi50G6sGxuuCDZxdNf5N0hjk8ybYHGmh2TtLf9N7m
69y1CUouQFr9+S2+K0W1LzV/1e65TMRntKdxog/aMsc6lCLJn5SRiiweGGz62w5yijdlin7Eg1l4
jfeF9I8QwRo9a9m5c6dNJ9z2zOaQ+pjhReuAy8JOOm1VciRZbXoCylDjXsHu9G5gd+pV1MrUNveI
shEK0vyY191KpLK1nOl1RX7dOVk4SMteD3ZnptUb0xoRr5ybdB5ug6FXxl2wZh5OTY0BAl2x9Gky
KFEOe8r1jRvrBrXeQzWuhC+iMNOP0mdZ3LH6QdbpGZW1HVZulbrH0m/u99KA4BpOZZuV7xLLyk9j
7Rld5CZzwbGRWKrCDc2YWgZnEQnk7q0fx61nZbFZtwlv63vN45Ij87rP7dWsD7ZBELZPp6Cd7jpB
dLur0kxoT1ibWX5sD0OmlSF6FDOBHu4sQbJGi5lV6lsaDEWQh2OlYcukzWUroqISSGnAbG/FXus7
2qy9j4Fq5I0iXWJpJJr20V6T9HtajKb5pGWi/2QkBs4Bse4oOdy4MFIw+s7yVt3lS2587jUb5Fcy
Ua0Lg8FN5J4gvFNvgtrGI6Zvmv7daLZBcJvivNeEBHhDtwOm7zZ79FEzxOMspwq4uLrpo0Pd784o
Ere4RXBghIrIiJQHWbHy0RBc+iWuGqf+0wDg5cSyGKV9006r9kEnAPNClq4j42k1/CaSbmFpJ03q
db63RDvetVZRJftK1yyF7UTmNCgIaM2IyUvPMWBKzyaXSqHw7TKO4+AOhZSO0z6pp+bWZd2P4Wr0
EtUbq6wfNVO5PgEY4e9psQxhxRXZngrdckkd/t5KN5pxOJORGrLAu0sp3NuhplXmE84DVnFjd2Xj
hZri9LnvVuUGod0h0sg2IRA+MFNTElPWmY37tk5sdT+uA+5Q0rfQzEgcIVln3pqzZJA/5CQapKjv
XNPr2lsCjrGNCtyX8dlIxuVHuZrecjBWO0v3CY32NXTl6Pb7UtS5tVuQAM7esheK+SCmjKZQicmR
TzJWr+2xMVJZHepNyCbEHxOxqQhJ0vmtlRtl8T1BbGqKjUErMhnVnRCPbVqKryorbGQC3TzpBAeB
Nfr3LejYNKSIquH2Sy5ZJHuoglty2A6rnnGPqzl/KPVgoi290Cq9UyZJ14FaSJC8CQiorH0g9SCN
yyZbBxmCH0v6k8ytltgLcEmx0xV08puxxcrQDQN0Ca3YMfM1O83tIERc1KO3Rm4BbjLiP9fDw+aa
Zh0I4aA1EzP6+R1kA7xgXXOkkVt4q/1kl2KhQlksQu7MghDlMxR+YSt6A5ob/Cjoro0nK0fGJ42X
qcpBVel1CrMdpKUm+xBURTfRjKyDwQ+R65jLP0EGruLtrxz9f/0p/yP90T7+d1Vs+K//5M9/tp3q
MbMaz/74X6f8z74d2p/jf24/9n+/7fkP/deb7kfzNPY/foynb935dz77QX7/v58ffxu/PfvDruF6
VG+nH71692OYqvHXQ/ik23f+/37xHz9+/Zb3qvvxrz/+bKdm3H5bmrfNH//+0u1f//qDTvzfyhXb
7//3Fx++1fzcU/ctv/z+H9+G8V9/2P/cdPsAaNJsQkIKVMYf/1h+bF/RDP+fCCMBTaK6DTaGb/vj
H03bjxk/Zf2TqrRN6A403qD4yJeAO2xfMr1/bljyX+L9AAuRs/nj/7z4syn6f1P2j2aqH1tE7YZ/
/QFN9nmhH86stWk30wWCX09J9Rwq2Sl9yMtq/jlBXpvfZp49d8TpC0ZXEvUVpPTrFa8tF0G+naHR
ZU5yZz34i2n/SAKzSr8kTTJZB7evrSlq/VWVn0BIrEY8mA0eLSX5TmTMljV9g5obTGGP8ERJO1q1
buR0pH8kbM7k7o18NfunTkuCsLBx56SFDkL/QJDnzrtJ0lYGgJFgZShXoSMu54Lqi5q1pvYUVJrn
7AoXknper76IcqMTHI5Z4EeZqSkj1kXRE6HqheT8JBm0YzCS2gdyU9FEKV2v/oCNQPPTaobMGrFx
KsRDbuTii28iMwy7SQWHBIUIeP4L1iChN1LbiHB47bIQL+x1U5j0zCruWvAUO37JMekJB3YwK9Q7
AMN1EsIdUl80s2WPymGetCeEVlpAkGCV3Tsll41nURb5+9xw8at3q3w5oF+grLD1QXXGvcaRg+az
FPIrP62R93RyXt5nQetqbxGf7bApSRwiKj1r9XcF0gjOac7TWu0tAAllTAVZS1HsScSXEYbixE08
YC+Rqbn/S9RZ4j1leA3WIZJz3XrjT/oso2KRyxenyatqT4BhUAaSabY+Tlw15d4XpJyhI4w0Ddfc
CChY0QW7gzE3TtAoPe8h1S1hvfNWMedxUuCXFo+F2X2h/pMFALwS8+1Cva+NWg6au46AN92RZWZy
r3ALsgHozlI8jJnVAV9dSJZiPw1EvbOcWRe3leu2VMt0qpseaaAV1nrlf54GdHTiebaTiorglH2i
/QzkteKis3dOsjTDLVUTuYRz0dTiy5LXxc+2y6qU8p2dGn8R/spHD2YwDr5zq8k8NBv7myHg3t+R
IS4Jzmlj7UcjStxqNwxTIcB3mFa201snzT50Trl8N9tiMsPW1Ed2UrXqa5yjzjdGTgIY+s3a4/x2
l4INwVMGnrwywl416bATYLDqKeTiYF348+om960UABOFvfjG/n+zd17LdRtbmH6VqbmHBzncAjsy
iUmJNyjJkhAbsdFA4+nng+QzFmkdsXw3UzUul8uJxN4Aunut9SeI9cst56wJYhzMCkjVlaF7Dg2L
xSatcFVxKwS/dNJWne+oEkg8sMm7cpMfSxFyChYv0NwUv6LzmnF5WtrUc0+5QW1c0jY7C5ZC0mG4
BfTp1Bz1MpoWnHWNqmjbMqaGjaJ3S976NGeFv3DhNVq6j+FYSftNXQmVHn68rqvdp96HyZp46AL0
bEp+vHTDnIvoEHbKVDt7xETwKgfqZXX4dUWcxhh+CtxMeTu3wKdgRzS798EewhYdHiNAm7CGABd7
rxzvuCeENxS5dj8aMq3wdw7kG9+aDfLyytz9vOBJQjectl/Kqsa8CNziMs/SYa9G2zuDU7GUm46m
OoM6dcpE8w3m7LBbG5uZnm+I6iao7QBuCoKo/FC2A902Rv3OGK/k0e+bMjXfL4owL6+u7H25lvrj
Qg7RTYs07G2kwmpAFpG1T3NNlmGti8JJtAF7C/P2icFWkwoM29r6nZl20bn35vbam7SeIW905a0z
y25KdBk6pwycJogXHeRv68V7YIg5WDyposjwL0FAehfa8zYn5jf48ZAFTM06+m3NJabCSnzP4Ea3
NSXLmFJwJFWUFXasGdzvOnga91U7GNRvWnm3PjMhhEEdz8AxpsdpifpkTEfvQgdLmYRDiKMm8Qve
LsOH/153Oc4cPrDQm7WZsL2emR8CXGm2Y/m2CmR5o239zSzn4X1Iq+/tVy+lrkPk2xhnRUX9fqnK
hwmmJfrDaSA/aq53KpymjxCDGW6rIj1X0VwlHYPEY1fx6irZOeMuKMqGWQ4LulC5hNe4hFbSdlHn
JBCBWbmlpXBxWqu8Zjer828TGMgDO7bI4g6wosG7euyPlHFQDjtG6G/mqI8qOFNYiHrZKHDydf21
x3wEtnVS9iSnrZFLWlKYj9OfIYxpKDQBCqdd1Kv0Uws2d7JEYz9NaICYVxpB/7kowCL3aWrqh37u
/aNZZAT1EWoRVbtASxkyVC3tfZv5/s0K7/bM0DY8spNMV2IGj2hGN7tAy9mf6iZYnxRhOvjw25M4
9HnnO3Fmlu1njsZyiKteFqeyLeVJtJitZmuOaa8EFbUvik3Pf6pFacALm3hi8SIr9cVoF/ern6tv
qbkO1xmTtp2kFHmr3Sj9GJpV8ASyOhc0dd1n2WDwz1QE9cJgpqGIs0BZu4L3gktVUXBZEmwcXeIb
0d+7LoOa0AqXYjcQpvlVm3L8FpZjf8sO3zNtYe3R2ZMzb8EYeJhy6vZh3uDLNl2Dq6lxVzCkGq6Y
k9rhXWfr4JMYdH9XEv11z4YpcCnM1veVNXuXMswtdpsuvQ7rav1zNFfr/bRm1cEeR3mHv2KEPb+M
4sbU7U74XaY+Sqx/2T+CaBhvhJ2vj6vYOIJg/GwMchw6daoI2Y4+tlRkWWzXtBT7srLwqraKIRxi
s1T6Om9TXCirlcVuryqKV8dr5r3hWvaQRNlUfwvlTJtVzt34Lhx8zn62g7BmnLxi3GzjCB/npLUc
mlyoKbGly2FczrxEceM3TnCYi3JZsHY0qvcVcyv/IKtVXbpeo4JdZ0b1cZRjmCc9Q8QmaWkqzTuN
4cRJ4jLxVZRZe7EielvoQx36v9ryawB/0jvyZLV1Ifb4cE3u1g9YMnyrIkBKBmqTMMu4hmCh46z0
wg92z4dOFtPDHUd4i++eUtvNmEGOivkORVC1a10W186ymi7atWljfLWDKTcPiA+KdJfVOlKJZ9j9
TkWLPJBEnq1J3qki4rjr2LstWCsKeZoN3b0fo+mq89qp2FXpME67sbd9434OCmvcteSWZfuQc3NE
w2PV1lNbuNbT5AR6uZ0ibSZCu/BzvYJSiDPAVGbczKone3dV3XTrUykVV4xo6Qa7VNvyIvMm/KFs
tvPqivCj8UOhXdI2rDlUF5j1typOqTpKxpUFJ5ceuu7LpKVXH80WvsyxWlwGJ8HicHzA1HVOENxF
dixhGWI6FQVdotbQzeN59nwjHh2TqtVNS9+6qxnVWnHBeOjWmwPRw762uuPkVNGl6KYo3NsUeONu
ambzpGH+0Y8bGH/qtPPMpKiW8uSkWXlvT4wOdm7net8ojm58gWUV99Duodo545LGgb82Ko46OnJe
ycIQByNdykswHudSjGHnHk0YvxWaxBETTuKCeP8NM2S8ERnzUKB9iPqPQQcuErvr3N8Qpmt6iVra
OzfNRbkz0XXnsdOZFB2Lgie/Sw1KsbgxXFxiYFCx2Jmhe3uRjRTrK2XAp6HJ5ANurhzL6zhU14M1
+V8zC8WDhg2XpB7V1h7w37ipatE94XwbgQPlNT+fwma1YId3s4gLqcj4qHRDSvtIm2pv3CCUlfmI
+/ypadpJkXZeOGHsibmpDsLEGvpoE6nhxADWxhWBRGG/WyfPsC5ofKSfdM5UvIsUPOski5rwwyyG
bMeQWg/xnBfhu94xmXesI3tPIv2oO5cqdy7sDjVNEomA5Tv4DR8Taz37XdiVDVJqbOBB2aRXESVU
Blc+OsBhn5mT+9aRVfvRrRnmVdiQP7mFQzFv1e3yhQF+fxf2baX5xvl382zfOTe2M85nszabChHL
ZD6lY1aP8fy9Cchra4FkWFXvyswJU0yz1n49qJWUuhM8vs7hBXJzg1Ylnb14ttJvjjcXl2ZhLmfO
//DM7E5eRZhalklv1FO3E7mzOrspMhAvUv2NSb7CLQbwHtZ3k6Und2/50/oQqCEY93kknMuaMNUv
tpO2MiZ0KLydQ96wuKldYp+2zcKzBsdOWpzHT4OdDQ+U36Sns/zjUM/FCeiahhA7yTLmxlfXWHS0
Z4aJw77Dr+6cd/kXz5ddbK7FcmbRzVaCoEnF1WAKHrI0/BN5kBUBrl1+5xZe+XVwhfsNwaFxL6Ji
eIqWPHrIdJrtkQo6OzswhJF4zRqWMcOX4BYt+vw1nQkAJWPFdD7IiQhtgs/X3Nk1xVz36HI0I+Kh
dUihGk2G7Vv/Fc6Wzz+3Ya/fKDvKE5uo9ENYBY0bR3W7jV2UUSVO46iTAti+AHxZjhyWc6zpKcM6
CGSSOpsGyzeXW5PK41hGw/siCLK3FpEal/bgsllgr3BaxXKietNvXCCND143d9B8+zm/BEhYydty
s+Hoa7u5tQ0Q0pi3vcqOC3kH50XXTJC1pd4utRUcIU5E73rTObTCU29GaU95nI5OdLXWwRei34w1
rtLcZIlGq7gMm6I8wblijaTZVJVJVNjhBYpS+8zp8zWfs+wLvpnqpHPL2Ydsqg2TNsO/MsF1kdkH
4NeJ9MrISmQt83t2yfpahJPYz/hcs0V0vJ2c9VGTxQ4GVYcZ574PLRoLJEJZuXM6i9IWimAiaPyS
vlTDrSAMb587s7omrOirJ/kppaVxHnynvnRLwz4pcIKCA83d95YhvoZl5+yLYOzfRPXor1R47eAd
ykEo75hXjbxhQDzeNSkT3qCzjIvByDIEC1FKZTkFOZCGyvAGHOQ2sq7BYg+1Iaiv07HOE8KlywtT
purOHptPa9YtF5QX8lQxl7+qp8CM4c64b2wx1u+UyFXPXB1379jjoH8/I6I+5l6K6QcotUwGmC0z
+q+Cd4n38wxCUzinBdjms9tAMiPCU/LwnRQKwJDX8tICwzLiuejNaE/ir/pWDz2Ni0VVwz4ZVTAu
uqI6zoavPwezW78Zu66bLjzfU7cjaly2LHtluzfWcvhiLjnKfJNYKIpZ6bwfJD2hO0xWc6wI4f2c
Vk1oIctRHqtXk7ceC4MGhdd4pSYf3AzV2lJMDyQNG2eK8RH3PtNLE6fL2pkT0YRm7DS5ux8nVx36
1P7o9r112ZRtkYjGAoXr55LAE8N4MkGSjrYKGsKGy+UyT43svNB/xJU0uj01CmfrUEpF5KeVnnud
0xtYxFYBDDnW20UG+M2xL3jV3pd85gVV2vsubFKZyCVaGEdF1W22tP2TlzV+TXc+to96SR8BQeSb
evGRKMyDwcIJKrhFj0NDuF0cRJNJJhxj2NvCVUb6RnsqTNSgoneNWQ/70DfnI4KUaj0s2ez6dCum
3vXobe6pB9eDNYNco8j0hs+V1wyfoCwMTMx69ecyy2rYTc6614VRHxXuUEcqT4MIrWh2LxbVd/tR
KOOGA7D/PFlGdQv7oE/wbm1pwdbZvrZp/eFD6iE9oz6Yzy1N0p1Q6hAE5C/vgkzXn9dCdhr3/Co6
w1a+rBxEuiTB5CeoTmwU05qfAhzPP8wU61PS+FP4dZhNPSYe1FlvJwN8TBPlG4M8Lqa/3gWM3T/0
nsbvYLJHeauHSh/aXD5xHIuHMmwA2ipR3wqdnye+7XEyJhY6GQzTV3f2Z+9iLeVqXmRBOM77XizG
0zp4/YdQyJuutMW+ZfiZbKD0hyJrzHuIAiLx1spmgGYWH6Nq7E6kSDMvDIyHNoVtUzIq06cN69WM
MQyqbfrkFuEbqc5qWqsz7WRzdAASnwxRWLuKbNfrkqckW+WXOwk6tsT56jVnZj1yNyMgPk85YYQj
SpYzNY/HUnDurWCaLhj6ZUnOMYU7puFepy6ivrYIjHxvrxKmSjSSoBavoaUpAchFY9AfWR/Ticpu
HsEy91NltJdRq7AXUl3zFOQONVytv1limQ+9XRfv7NqZKKzSYicjr7xYony4BrT00ZLXb1eD6r9R
zZeAQNpHbxxZQaMYmzfwpWMXrPiddJu8uDJI23o3up5x0Teh/Bg2Jgokz6la+7akjlieGi8E+lOo
M+udTKEV7OiHfMZdM1TTNQb85jsy6mv6WwALhqnYy8Eezs1+fAyETwXoDLQvsd4mQalbmP0xdxSD
y97JqFIjEvMMcHvDfKt7lxh0ANE6zvC7vUTQxv9AY+/fancWj5y4gzr4TUEt1c74fsdtnTEegHqv
xM7qhr67lLJN812bU1TFeVjNxd5brKW7ojKJwHTkwDazuAFNF880ZPiUi0q9Quv81cQcTjA+grig
IXPaSOU/cbf71k1nUre/hn6gL0Ixmd5Jg2tViW6J1nTbKW13djrom6AyXtOsPucjb9N6jAVsVKuI
aSEEf1eC/3Tt0Fdjb7XrpxASznUROdMx01a5Wxm67gqrn06tU0/3RlqBI5aTYb7C+nwR6cD1fVRm
3tZ6uCQjBi/FZnM4DaC+IKhercQ24zLm9RQYje/gcCz8Iw04E8to1hb58cpYpt3iq3ViVKC3HntK
a4r6BSMa7tBWErs1LcJ+EkU47AsP9CFp2cQ6WCeB6HaRmPPw/ids5i8I5Bnk8Y9biFMChFXcKbaz
13+pfckDLzcWn2H4auKcSgJPEzADjYpC/5kK11OPXehapGKYEW/RYpjm57Is3fEA+kpROg8TIyba
lr7cwQBfqnM6oV/DtDxLCUnMbWHs3Grsl9sWBNiPLQ0C/O/EqzwFSic32DLkYYNvnOnnb6CR42YO
x6eGnZTiP5/jv5DGRoOgOlGwM+y9xFkL152s4hnlTcjNhd+63Xpjmd+5YyXEcR2MRe2s70/B6A2/
vn3lPj+nWX//kHi5m5hCQIC2+JzPP6TjcF4EaV/HfjcA60LW8NtLobLNDcjI7mQ+F1+jSgI3wfnj
Jn9/K6I24j2x+8z293mZwb9dgiFHSqm9NXplHTvPOcybayxBhJgSwHMndJPcvuefsCu9Fdl7D8fX
rXkHnErX4VOd9Z1CKMsK/yR67tpuNnK3us5sO7PgMdl5eZNpv81hUBH/fKrrLgXQQsFeH8DCRjBY
b3TXGJIgu2e5wUKMBHJvY4fa7zwv9Yc4GmqIfeFYVu6hp4BGMSXoOSiq+xBVQytafqEwvtE6lffQ
2Bm6Fj3gSbLg1PoJMm44381j7j/CL/VqZKhYGbz2jj2Xxmw3x4H6D9mau4S5Rbg93p92GoCLHKUR
1jIS2a66/7GpjvZYLkerYwZ5w7ngjQcf4oTaBe2g/TP0oLW+iZp8E5b3WlpMP5aK8rDuG9bSRn8Z
D2m/WPpSQImcSVOZpR++4uj5Ikll++SINUhSRRm8RQl4L/bnFWwFBisDPMUnyW/Iaqc7m2SxpklB
2YeVmoe66HocJD0hCjZbX66Rn1UXHtJ0fenSd74BwBiLY9QA0SaYnGOtys5YlZemr0P3IHB7N2KQ
XXtTv02gT6HI+FF7CduCIq8xsQYKh6kMP3U+jtpnBkflBzAKUz/+fpU938xQfvr4XGHnsL3GKAzM
F08JObjWbpWWsUC1tzUBWVLB6zsLTF8u/GJgpGG2PuWQK21cqCPxmqPB9xjcvxUyfAJuMvZxm6vH
dw+s7bT86T1Z88XTTTkyEs+LET5RZrnUwWvIWOQHKsVtDtxzlLr5h8Jo5RKT57TtrJB7//Ryr2tw
3vAKd2czX04Tu2bcehDOPD01Jec4DXSang01k5OGw6B79Kaq7nY9/XpBKNSKNXksbAhLnsus9fj7
u/s9de7nLwfCjndZaFnkMmBR9tKxA5vnzMTu9AvNVX/NsKipNxU7n54hR3RNIzylEN8C5yINqvxT
ZzZMRKGQV+key8fU2c9RAw24JU/rDSnkzk7psnywiWaGwWNY3kOEU9KlPzUsG5jsTZkAQDV44Zmz
dV1AwUqYajP5Dwk6g4/fNFPHONIb9yLqhns3pZ97RWf0QlG8ycQcqAo+bj78PeEFL/bE2miDGqLb
F+ls0KADcEMb1I7b+A9WQpOETM/UgXesva5VthRHr2V0TFtBZyZ74p/3v38EL/gJ2wdC9rQFgcFQ
2Hx6N2HIT++XcN2COkhvewXH+bmdOuMBYiq8pQwWX79bHF+/VXCUAKNlnRb72dNhehVFTVEwMJPj
RBpyz3TJyrzoW5OHpdyXwkTN4FSOdZi6SnwbCg+01et6cT2ppq8fTLTqtIgbRstG0320u9F79CYg
hxjlEAPI7//WUF4H3mAqI0iw2CjULjPCqj6MqcEr0kJmi0010oF6Y1s55EYL6l0toHQlM0h8lqSr
UxRH0S4jb7RqGDjW9BU5v3J2dSLYReSHqIF7FdffQVRMu5zs1ARTf0LDah1CmAv0wji+pfsWYju9
TpW2RJRBsCOHORCRe250ubEFDLsi2ryz3o74a0yJ19K+xVU5EMCuRHRdm51vJY1t1RE0SEEF7tW1
D+DH3TVijaC5/7G2/hVd6LEV/PmSAfSMOfRfGUX/V/KEKMT+13/oOP/kCRVfh+HT/7j62jZfn9OL
+LEfdCHDMv+wgx8eQew7wNJs6P/hCzl/YByDdQzabZTKNB7/hy8U/RHxh09NvhkehVup9RddyP8D
HxFU6CCv0AU3k/B/Qxd6UTCBmeGxbLIX0v1gkfvSZ2rQknN8Dc9UBNYnDbVSM5KZ5GfMJNrzT7fm
F2X6dnD9vfNu8BzFo0eJjn6e8+V77fbTsh8tq+z7fjkPHqTwGX44WK4MX6kAf30RvHADChz0qy/2
Fruze7mNlTvLXzeeHjBe2f87Ud5f3wT3L+4a1YL/0vB5mRzCaMV85hvLL74HG6G1nflucfv0FduB
l1/HIzbOczerbJrDzfXq+VYJCDHn6dyeAfA8toKsxkq0q+Cq/7tH8+MyOFxse/M/pb7SRy4QZN25
AEB7nPIhTfD0kaffX2S79T8//01aiDMPbzVOviRovCjiMAWYFj27J1AcfZxm6TBnGH0QN3jd5lk7
r5ro/fPmIclGjI2DJ8Wj/zKA1h6jYZgC5+T7qUgYJpoJ0aXha6fZL75V5OLQjrSeIALvxekayHbO
R+GcVOFWDHn7NGanZ15jmAX1YvXak/rVTfz7cnDsn78QtQABJU73ZIjIO5glChPZCfkmXyf3wD7y
FwP0GQH059b6O1fwxUPbegaSbrmF6MBf6IaJ7PandmlOtZ6bp7Y3i88dkPzGorFKSWFq4aJdibC6
ZShAkhhDkgi7vGUa3ppZmK07Tfs94BFYBx87RDA+fQUGJqcGHggAXN36b0fRU8J2SFpO+JiZ6lNV
F55xNyy2zWVHhiOvPLGXWx6yazY7YiMQznOkvhx44L3BTIu5Sq5H7xhgD3At7NA9aWKEX+m4/vmw
gq2QZhtncITC/cVmlPrhYNZ6PIGTmnvcLoJkGrT6ikKG2kuu3b9zOmen4JtxGXpz3HE8jIpfvBy9
phDJUHYDjuzWWeljCOvjVJtL9fj7tfzPpcWVGFk4vPTYeHwv8X7ayxe6Az+jZvHXdcX0q8UQtinU
K5XrLy6y7eAcfpwYnAecqT/XiVPV+LpM25OzBMYRL3/UhbOwDr//Jr94G1BY435LTBvjv5e7ku0U
hjUF4qQk2dEVjK+4zLI5Lnuvf8Xp4JdX4gI4KJMDQYf3/Ot4GW7dxtKemGkXV6VF+C12xt2+nnPn
FYu+X904+khCFvwtdvdlXnSvTRvgT5y0bbhxxrg0KYJ8euU4/9XXoVPdwkNwZadhfv51ChS45hhU
p7kJyWH2/PGYS4sjpJncV+ZOv/w6lCZ0pDQxEDOfXwmMUfeprk8YoekjEj64SAhaX3nZttPn+Ua3
fRMGR8wRWe4vbY58c2WCIMsTfJBPXoeguwum7noWtn/f2Ep/sbqle/r9q/fLS7qc7C4qBZo0+/n3
ys0MzaMuT9Xagzvia32gSRQnH/LoSWsJSdYwmBv9/qI/4veef1Oaahw3YKhzYlkv6eFBMMnMHSAd
+VYW7pU/m3+ObYFqdmSx4X9cKTsupZZ2HE2d/OiYQ/kZ+2uvgf7QjsOeSta8wWhzfqPnCm1K6rfD
hb/4wwc65JJ+ki3IjHM+P/i/O6aYQFpruM8r+pSkGgDwEzw5w+BuzG33xquCYbotVauKg1U31XhP
dEsI3a3HCHhXr4Ns4yi1Bf4KXqXyT15pgRzZBRZjScFL4yY+kXxv7MEqvxVe1I8XqeZ274fUaB+N
xei6g7JHU4AJzidzBR+PnSU3r017MoM90Y8yS8BX5wvH3nIuLLDsDGwuRQsWVUtxVvUY3rRohz76
jt6mMpayz7gcpt96GOzucamk/oDdfSB3ZV2Fio9TZl+NpiTmcpzQsQqvCKpDlllE9xa5iW1mK/Ef
sINUoTFrlsnfZWQp9CdEbgAbXT9EQ5LlwcgDCSqIkFkPmfwEVK7nHfJTz0tqN9CQIgHjYWGE3pzv
U1QlHxSxh/wvoxLf0GtXNwPbWQ0hQaYPfa9TM4HG1R20RkuTGM1ifYGYi5wUDF19NDOrQw7g2sv1
iLc3pglRo78YuoOcmmJVUMZTLoCmTfrQS6ktJON6hmsMr6WR/inTE6miLRouzMMNL693a93oe/Tu
00cgOvk5ZYFB/AJTJmR2HdRjiYnAPfPIOWcMsAiPoLjFwOJc2jM+Z3FfeOGVCjAwOGGCV92h4m6d
6zWfjb2fW8ShDSH0B3yJg/A4dP2jb7R1ego1Z17Xy84k4g9AMu7UOB3zdAlU0rPW7pkLZUPiyMa5
kCEcGyTLK/NhYV2HC34JFozsao8ZVDXuqfDROg9TIx4zXxo0+2sffBA6JJk54ERHa6wlnQyKB9hY
dsnMnBdSjp/hpQRqh4VSXeyc0i8+4bdEjrPEDSKJ0kyvSPnbTlyWomKJC29AJG6hdP+WdSPbGiph
O9iVEoLVumStdVYoJIu3Hdp8L149ppXxLGUFl7MeygekUw6SU3pJSePmBFixsqUghjVnzCXDPDN0
3Hvmep0xtkYtIDS9UdYQZT+l1rLsIpdQZuoh8ncmlRvvnEDgcpxOAQweuOo1DG3MJtdDiO/zE84Q
BQvJnCA5sKfBFkIgU8dhXZjW3ZpahrnLQ39472N70Z78TeCJi3odvqvBgiEQ5YBqh8hlHoIks4re
6clcup1DMCwhKZnp4ulrZpXcodgWbztQSQLCI4tBZBlM7rIn5078WWEr+MBMhZGZnlnoN8x2Rb0L
fBhCtW4hdq5j0/FX0Q06ZuTF2CTiWWSxL8I0TxT2DX1ceE36pw/9y09QlRWwFmWLJqLzR0hl0FVL
FCHQaeXObe3lT2jbcjl0RaCITYUDXQDUZ0MX97mHKdqioO1Fu06gIiYXWhHYdJVqJ5iwkcxtONyY
EOXXPoD6jxP4X81b/usw5dnI5f89eRZn/G/GLq34VBefnk9c+IkfExfP+sMF6WBEwvSYycrfAi3X
/ANffTpPUM6QNn7zB/5Ln2VZ/CeCAInSwLMIix8O678GLob1B50CA10AWvwgmb0E/2bi8rya+Z4R
ZTFXxTaBcQto5YtT32+jmQFiaMdBrofPxYwAoZyAzV8ZhGxF0d+n/F+XwVAN3+Dv0TkvLmMX5Zim
q2sTQVSOcAbG7DzMmDwpM+tYtzp4+OkJ3P74zc86RXfrdP++IjsnFqoblPw91XXDYp+XMyk8ozlF
exD3EWYYEEhHvZLYaDYCbnAutCGxL0dcj78ccfacKOHY5f1F4QcpxGRXRghGk0b42NsimAwvXGtx
o4PrKrjQxyrMqdsSiRfFOtA8Gfi8wb8uZwmQFkZsxztokZji7AjKSOGEYx8yzFE8o/xWaMEKCw1a
rGmTLYVWbQqCIg4AKXDRGFSlZ/jrnVJgGIAis2RQ68JlTpSJ048NJbjViDyZWQnsAweio4oZtanp
0tEtpmkAGXj44frgRNT/g5XYURGKCKJXjflVDCfNST94epbrO1CsenCSZbQc8ySBqkKRDHI0s6Pp
9vAWY8h5AXq0pnJaaB3kU5NCsdsss6CmmlCOM8bQbVAtwJHegvFpaM5Bda5X6r0damW/sdEZ18Hc
xHYBzRsj7qiI7CQ0XIfqxc0HpHIoce2wiN2wNoY7uhEzvxBYLKCSIBDXTWNRtIO4FJ5Vv3dF3QMD
llFV7EsMDlr4pF5gZU9jZorxDKCtsRcJBmG333Qph0eYZo19Njj3irhfUADuNBgCKTmeNUdJ04vQ
fnRpUxeGAlkz7bcqpvwCV9QfEt80AvPIPTegeFluOKDk7qL8z7kiZ+tr01IEkIshV2tJ7BJp2yXw
BK4kK52w48ZO46oQX2fLrtirtcwPri00sp3aXv2NMbs6lrgp3DmA+xdUaXoJn1KJ+y00p73wg8bA
T545eddYMSaIRn3l4BkxPWzlrH9dd1PT32MRyQUro67Mm3o2Z+eyRe1ZJaNXQHZOUA5VTbyuBgRF
EY6OD4nGnpWLlg0hX3soxij1L32Z9f4bhHfdZCUjMHF7aZQt0kuOJewgzxCMTGA+VYvW3S/zBNq+
J/RNISWrkdvl0Pp7iP2HDPni+jFSjg3jdIDYZt6LCuOnRA4h8HYveGy3Ttvb0c2Qyc6IjRb61oNR
OMV044GNWY/uMIJmJnaIgsdIV1pGnABjz++iBAvIKts3itqgjf05rZubQoWiQIOoM5+brr3u3C/U
C/21ytx5I58PZtRjgzIXZs3oYe30mSLK8S9KX676ZqPUhLjbdb4FE2tCvkJC2bpuxWIPU9A6FsNY
BKfO6vzhI5X8OKMfN9PaQZMGY++Betat89gk268kZmCqq6fWQ399iQVBFb4tM6Yw7D4r6vQU8h3e
Kqx4slyJBsknV/Tr/Yxx1Liu8ThRWakHWMV4FTzoSDpFdMOeRcGSDDNmDtNdakD5ni77LtBD+HmV
vfRWmNskYzxOHRbIqIDQ3HQxxHSMh2mBOsrNUgVZue99pOcQXqKhH/dBCb+QSr5Ucwf53M8R8Fvd
jC6z3bzC3wDWFzRcmpcvQp8gcDJJ8LTAVUsYEC0P69CjZQ1GGZhvIhwsywtsww1j74wyTHeYc6TG
aZFZjWoRVAhzFsOcurPPxmG9NSqj945NXQAJTZi8uBeV7AZSoc222lUujyPGAKwkHpFgLx3udLpK
A1HJ2jURBggkeiGGcYZxyYJ4bWkay4+Zocjuu1RoQbL6Dm79MKfXmRJpDv1mrhkzvNKvPj8uOVVC
Z3NDJpsNyBCn7hfzVd8uJgm+iTaBsN5hLwTar7j21+L978+vX16HMQYjQcz9IIM9P704900JwR2n
i6oD5eug8z8gEnyNofL8WP7rkESb7VCbMDR+mbtKQxP2QcplIOhE/hka+GWP9nUcvOHKzV1lH37/
tbZD99mhTDOOEJ1hHbowhmgvD+U2yJbVx3PLwXoeVS8sapqIdoMSEeJkAo4vPo3mJ+Ss8ytP7vmA
aHtyuMwyIsQ6nLvnv/T3azGc9WGt0d95ab0nMaI+SFI5D6aJ3cbvv+WvLoWJHLjSpsqHTff84UES
96OBbDIsGAMr9jMRXM14i1xZLQKP31/qnzd0+zZQhTbwOqDbfn4pJJ31GDgrosB5xXGtX+g1cTj2
PriuZPbR0i+Dz+YnRQ/z41n+/3r/f2615H8v95NP4nP75Xm9v/3Ej3IfBO4PXjLWLBgY+wQP5Ae8
apn2Hxj6A6BCVSOGeuM7/afad//ANA88DRdkyAgexfFfxT64K5U5FTMcLAcLBXy+/4P+/lUE/zDI
+G9mDM+WH/ySyGVkGf1v9s5kuW6cy7rv8s9Zwb6Z3kZUa0mW3E4YbtmCPQiQT1/ruqq+lGjLiuT4
n2Y6eCkSAIFz9l77NA84O3CTz0cLHzGEkbaW57XnDVecp3E/BEjLc21TM3Cc/g0lmAajiQc3xRcY
ScIqe//kYf1hZ26dfuSfNeDXTSB14c85sZ9R761uog7bHCi/Hs+rXOyUM4NZMETRu8cmmwO5b/PK
fKuQyH21Ua3MZ/OIolnwqUeyNtb5O1EiSPv7LYW/Aqye3hMJDybTCCEO0HLg3Ku+UuQhxYhQ+543
nPNNQFuh8ndtq1mpxqwTH9n2pHeyRvW+N05khlJmqC4QfCHD0q7dtxeok1XHtxQIDZgoY8gpSNWe
+0VBsEZmB7BqZxcigRg4pkEbBz5HE04ZevlImUBeY1yS3zCtUCSo3ZZi5+g4NRYr+FBvtd3Y1bk1
Ani5AcSoJ9B7TvRxHozwugr6H7Q5s59UkrN6dxpI3r2LSz89Ej0JbGkxU6WPcxga/mWNuPBk4s+6
4hwtb/jGxJS27CJlEVygy1CnV1aKlj1uPD3VZ0a9SDIewgW/os0msrssK9v6HoSJV7KFgIG3s/t5
yI9Q/cRwHEXvAMKRLf0KHBWWcTbpqCZVGdWMtQPqgsNmhOH3vWK7vyMzovuUOo1U2GDlggwmEyxj
mfCQeo99iU2ZSLGPRutPyQE6HlxA9kr555GLQnsrTzI41VPnog2dcT9eKqcottAIY0kjFPHCZt/D
roWdhN4FXai/GB6NwV3R1ENzDFVVO/wNGmJinRvBtEs1anZEbh4hJn0j+6/LMLGfgqHW5+elHyIB
L9iwY5RoAwffi9e7F8jNYeENnQdlFVVpJhCXKfs2SOT8I8mdkXIsx6UPNaSbGiaWMtxDkibmxdgb
jbhWc+p+UjRQcVhPE99bt6ckG9aUvifftt7XA/ExMDeMgmLW5Hw7uc7ezEZVYChxlHiHIBxJOF1l
09p7yMiICKQz9SYnlNDdaxI7Bl4MBN2zulLq2HDk5Pnrk+3LBYK/87iH6mpKhPb2DS+aXTXxDtiK
R4HPuNfW8lV2iphQuaCEAxbLj+4CB9VdlAXqsR19JkNkJkbs+WzCsNPYJnA1f6gZ10tRP7KacRCI
kqzR4O4Cm4MAw48NqVG7o/u4tFVqX+ew2opdD0uzpbTnz8l+mIZAXoVtrdxDA5wQXRZ9csCVnS7f
SCH4og3pMj60voZ2EFV+Zu+zKpx/kvG6XC+l31WHORxFcASQ1zQXvjfia14kec5nptGAaYm09Cjp
Yma5HmdCie81SMx552pR53urnfFhh7rxPoQZFfjZzN4TNnAW4OFjEQdVG4JilF47fskM9mTAForA
vKD887XFsHPhLIt5oxr724jW0O8vJSk6NzQVKCxrgy+yDt+ls/4ZYGvb0wjIjtoXWDzwVJiUrOdE
zbgnmFN5SSE+Et/NVt90QbRLeUDIwS+XcTir++CmBYTQse4efKHvg3G6LoLxMk+sx6ZHTsXut3bN
PfdxyqQrz5wUYiAUvn1vnqGtzQ9Z/mhGw1s8d4fGG486K8V1oJfLplU+UwJJ4s49ddAt1Vg/gTrq
j6HZXdkWf0HoZedec9lIKqH9hF/fMo5qOrhjoLlOcR356rIPCveAMxFQgPDcxzBNoHd54szHqSeo
wO/AgqEggR74ITRlcKxdEtSyudmXxK9bE04R1M332WS8NSFjsDsFILBE902ohmOdA0mexIwvR+vP
vbB+gCxt760GQW42ex+oz9/A7rlF2wnsBOtTXDWcBpHAJTQ4SsLhXPe2xuWoqrssJxakmc/60jK/
L+nPzgZCMwOE3VdNeNlpoDo7IipAewRyuJEVg69UIn9vRe07PNNvoqE6MxanOECIlgfptjAYomUs
D7Y/iF2LWBGai7qA/8hJbuC7IYaORpN4l/TOvTcQHxv0XyaNY9ws2p9JUpdHC/rxp8Q8oYDcnOqJ
sJzdrCSnRLOrYscT0bFPnbdCQqZwfHAh0/wwpEZ/IAGDDpMN+Lh14jT3mgcnanZ2Y2CnVsfZyqG+
5Pa4h6MNiyQFE+HOb93WIg8L0EZrJQywGl91h135ItLz7QDCbWcEArNudN/mC37CaXfaLoQsK9ds
s99bPmBjVmwwOdkx1AsJX3DB9ha4li+wCN74bXGLM9XAIPot7L8D7Tvrhv4mGsY90Ic5HpKouUbG
2oznqhgjFrOh+2go66po7JbH59KFSm4HWwbFzsmX6esMX2Af4Frc+4P5zhBZPEz1G5CB82dttSZJ
0qZzXcP8OOKX7t8naHddeWNhN0srcMCN5S2k4kE2A4mhzqIa55BhWB+mtPsU6fQ6CO/JzQp2o+tf
t056XYG/7YbKxaOcHxuzv0QbBNHDpQupr3G2w2DE7J1Dl4aCtoBxiWoKjrkszo3MeNeV1bUK0ttZ
phyT3eijpZ0uzu2eapibptOZWQ7tmTFH3b2ZQzMbW4LpdkU+1te0Ps88KwFA1TSxboJ3iV1mN0ia
rm2HolNgtu8yp1gwoXF+Svl3ab64cQvTJO4awL5Vod92rqpxkC1Gvx/T4REYjUcbTWOcasKkejSc
ad8W6cfFiC7qNv8Er+JiAo8CG2ryj2T3dHzdPVJ8Eq8w9r4v7XsN9zicRHlSplNTwrkbOLGsT4fy
95GPacXKrV0AF+XYW2D27Frs+jyK+aKAxkovTMDZO5W8p6iD7a0bkJhG89VkDO+iJmwIIIsOgzYg
FY8kVxtWe9cHibdP1HKFY2Hn5QlzoGVvSl2q3Jm+voGR05RXAsvHrrO9RysA0Tn4+WXau+4+LYL8
+xykV7JvIK0vKjYXWR+UG6ILYqHDepmDHQ9ETKcVcElEZqjE14vXcT6xKgDeUJoVC87BNMnPXPrT
VGXzW0BkIo5oz/Ith4btpJKtS/izM/qGjrTEIZM6+rJskthfyjwu/fpqbk1wj4N1hSvolu1Y8MEu
5x+26q96AIhxPRk3NOnCO91ITRAKCDQCfe5y5MLfohAAi66S27DyqO709RmRKns4pu8Hwz5DG+/S
1omiazNlbWAfum8mec7Hi6J05O3p6g5nwxwOO9hjw1BRjf5oElWNBoBNUQV5u3HYpaUHh7pkJtvH
vFYXVkGsa1nzYbHnL4BdyjsvFXdtPhT2oW8VY81Dnl6Y32dLUQj85o/ZdQDHRAl5SeHpfc3na++4
mLaL+vvsiTkeLTdWsAqZ9MvlIKzbto+yj7VD44oG7iFo6+HKbG0DzsZIpliWfpFuuLDsexfm6M1X
aCi9y6EMr2YzhYPC1xxC47sgC72HeRhctqHN0L6vdDcmO7vTNDBruyt+GEOD5bEghbE4GwV+VUDb
WQsVk1y+PdXIkW906TixO0i2sqBCi37vTQFI4aw16OE2IvxUBDr/REokOMXZHADuE/v8EwknTCdz
YMZTzh7HnXSkCnbsd0Dn1kPh6QvBjpFtT5WHbVyaRPMiF6CVuvPx038kP058DH3NMcAx1KfUDgvE
c0311R/N6kdNrO+7LgF+j5f6BGKwq4X4OUdMe4p/7o3ZOrjYyjaHudjrQrE0TlQCeZZhVmKHDFyI
qAY797DCUo19F8YDvma6x/kygFXJy2iW8eyo9qKmKOgiDsycbF+NqsDjBT7wCBYhbG/qoK6YL0Fm
pzsytQNor2CNHkpxomoGbj2lmKx198XVi/mNaqXBPrIO8g9W6oZqj9gsoo0qhHlRE29zO09Rfwt+
IKElbFWV8UZEYUsJBgudHS9glR9a2DPvIAtjccwTXDF26pT21Rx2pd4pXBinZimQOhy64Bh2Gt7G
BTvYnMi3dIT1EJSpIhKgTNFRhDKkWavNcLyLCCBgl2zYqU0h0wjvc5lotlBoS/rdnEQdshZzZs1g
i1QfPM9g3DVZwVgenWz54DaJamOTZvIPODSUwaHkyfu5gPVyGNgEwvILgBgcFlukzg5Vjq72S2HI
EHGFNh76yvkK6kVcm6BhD1K5Fxr3ug95wpB3lddl35npUu4R41HrFWYHw8bsw+KrxI4Nq1r4Kh7n
VPxYqF+7u0BpKd9wJvFZqYQQyZHOc2nsI+j6Nq5AyyjOSaU9UUzskmirYSiL9iBTd37jyITWkYIX
yPm0BPxwFGyGv3aRB4Kj7NHw37aFU72v7SRX0KUnwA21GBMbi/tQgE/wwTvtwtGPxDlAjeSTUHRo
FiIMsGouIYw+HKEw8yH6yv4sx8L5lfADG9Upftp+j5TGASOsXA4NTRJ6H+kjZMExKSLAXaUtJ3Qe
BAsesjTz8fmPpoCLnVhhjtVAyuWjZ5beg9/Vk4m0L+U80k1OXe2iDDP3uTF1ujsItkuPZt5mD13h
V19xOXufstbqM0iEJJlfpE6C/kX1svvR5WFughoSyeceKzFzGx3GT9pUMLig/EyfcxjdiEOhe31i
hcLQYXK8ifZQakjtyDLN7mTywu4bUO3kB85H1treUax7JNcnJ12Da5HLaPRRfcRcnOUHAcoC4WmW
d1/SuZwfIzihJrkBHc01L8Wvf+en0GKtRQNrMOSS3/fhNKo9Ry1cJsEwDNN+Hv3uvUdnSp2FQVF+
SXuvJKakm06g4mXWexhZ5DPKxTc/8ftLwb5xZAP792LJ8+JmQIkEHTmpUohvXRup5amk/ERrSXfH
nNDkD+deZScXEG9ZHShtxaxN6St11OdF8P/9KXrmaH09l+LmSbH25KdUPobSbvzhvOCfHDw6QHtg
OMUrf9Dvv+KdCtIBRSlK+0j1n/9KoQzLRsfcnqe9Y5zxEdWHAN/LK79yusrTCtOplo/uwkZVSfMA
1+PzXzGc0mv70CCuxHWCHTgqCZSn8eTd4ubuu5zjwyPh5/pfSS9PTxBjQ8jfRtcCxeq6El2xWRBj
NNXnNGRRlfQMNQZdfSpu/qcA+oea3h8eISmyuEYwB3hOsE4tbeYQjGNp1ud5JvJjYNfFjfR0+Yp+
+Q+PkEhFhgMyhcCDs7V6hKWdhQHquXNsUgpcpZgf/cSaLuYiYq+Y0NU18aW/EjP7+3D3XFzw2MKw
dJu445//aAQuiQ8rqmmbtBiQiiFIU1Ch+wX84/HvT/F5Lf/Xy/LoihAeifj39w6FB8ya88vpLIRJ
7odfFtSfXHfoUN6B4L6ffDRvtJUzgFa2CF+LF/39Hbq0mSjLAtvAybPOkrJyeZIxgD43lyq/LCL6
x1Y+/7v+2a8pzfPE08GEdhHPriZbhwTD7uilns99gb1s9j+lUSkOf3+Qf/hTyHfybRfbKtqV9Z+S
ck6SRV6zbuiaozul1A8nK/S/HhmsGpTlbVSdv0wdz0fGCIwcWmg/nCe+S9VDjN6tFIW68GVenv/9
D/qtZs6iGziAOAOERB4r76qjhGQT62eHJ8HiFKqQIzZUhgogCNBO2vHBcI3ERcOJfyGbgecSBTR7
351iRjhGlkvQ7csg0q+lj/0+XnmHtDJOZk6OaieG9dPlGbgKjeogH8755H0NZ3kE0chBMfw2++kP
/JY1PePulZXmVx7e83WUHw0ZO3xTEOL/JpCXJI57MujPW6brmZu2y40r9HRp20l2iRHAvu+HsDza
zRgdyyzLgdRVy1WbZfat41TBJdy8Fv15p96gWaBibwvHPG2xQKKETvnKjD4tDs9vlrdFxCRtF/7u
0Fwt+hoXwow1czwHFgHKK0nrW6F60ioQwbY36KLJbPj7SPl9uSLPG5MRcmoTNsKvRseTT6bHTscG
GjGd1+he4rprojPLM1tgf1b0P63H/9//+3/WaX795/v3m83yol51/379+/9p/0UBaj/82BgdXHps
eG3+r//nQ2NnxGJw9CKafEQD/qf/53j/hQuDjQ7mupOD8vS//rcB6P9XgNOOGGFaf66F6M/+Nw3A
5wujQeOdCevRd38+U4dEJwSVRIDsiCzxbofplaXwpeueVognoy2y88kfKh0cRzTWGUqjef6AxlT/
K9vhP7e9WmDALiGF03VwzPqu798qhCzpIwKC5ueT1/eH7cvzafrP9dffdrGUoSwT/xjZ9JbuWwIM
cAo4hWft6BcKe+c6lBTO/v5jLz2r1VowsK8pFDiwox4wpVJBczgQNORr/Csbxz9/zOl3n7yLIOpM
OLmzf5RW695YlnLFA/k4lAzphtQ6NoLF74kH69q32/6g1TepDc12Ck4/OFVRoC9BJiVyTy0ly19Z
RU+j859V9J+/yH7+F4X5osxRYp5Q5RCoSxK+EuDT5WBn116ZFfaNBeu63HdDV8+EfiGX6c7MOpv6
176+p43ln26Aafn0kbaBGEpvmL2jpFpLI9MOKdhYP9vS6WhhkCRD90POgUEie2qVR84qDeYjA+K3
eGXr+9KgWW15q3QWpBcoHgGygb3TNz8D8Jqv/H0vXDxYrQoNM1WFYGeP8zxQF2zmZpdMsvhXR5D/
vL1gtTZUYZH7g9NzugdB8MOk/3tdGznit02jb70PaAxFeTTzvGNF2Nl7S3XujjCtYNvKs7ZK9pUq
Wrzb3nEk+nE5mtqY+gNJhc1rPq+Xnv1qNbB1CmCpKlgNGgiA+9mHeL/jKF9Fh78/nxfWtrWuW5DK
7BUyDWJRDV3yNhCik++dbonMS0R1UXAPzMHxL/7+Yy/9Naf//mTtsQvQ85RgjbhGmezfDfmQje/F
OBo/t11/tdQM9AhNpb0wXhpLHOmbExmgoSr2rwym57unf8bqaqUhxcutJInHcUPAlzhTPeprnJD0
zNBVZ4C+//5nvPQzq/XEoZgIMtcI4nGU9nhe+01t0kGyKn1EE6P0xnm9WjS6ZuoSR0N7b+1yeaS2
l93WgR89bvojThucp+9alTq0FHucmISn/FgNfeBcU2Bsug8EP9JI/PuvvDCi1o7eLEyBBAYtbqrK
nS8MsSA3TS34odsuv9pZoGXHlFoufiyDztbYyLT7yV+a9pUv10t3v9pYyCloSMLx/XiCHP844ug6
utIIXivFvXT51eKBEqOeK9Ib6FxMCOGrOdSAsKhiLxsfz+mHn8znMjKIYsV8HEeW6GroFScAPS2A
Rd1te/6rCR3YszNYQPLiaMjy9/A5hztNgMFrZIyXHtBqolGKpJYGyyJuHZfsgnFxdITvQaAk23b/
qymmc6LuR7snwmxIW/diEPaEUxsFymvf5tNX8g9bD281y+a0SE2heMVYjclcAL4dBHfCWCaSXcZE
lEf6H3P9sRKh8xnoqapfWcl/FdP+9MPrz7ZOk6DBORNDaq3aywyfHyr2pSTV7kjuQOGeIkAL0h6h
arbiDOdHGhx8VznNw2TSl9j2gNel3znxDWKTjSQWdEoOTq6COAwq55XxvYJR/WfB91YT1KPNlHd2
F8UOARXNEY3+NBLfsyzVeRvB/b9NB9H8bMn8E+fuEtbeG00hqL6xqXAVH8MS9ecrt/LCUF0LeMO6
8NpG5TTv6dUia1iiHzSRKExsGqhrWzzmHt8iZy6IwWepOKUTCxvVCdPv2y6/msfS6v2QAE83Tlsd
fiL4t30zmIbYtoyedLFPlyH4rrQOjSCK8TWCAJNWSMC0RCM5vDLKXpplq3ViyDuyiQE/UwAiLeoi
dPve/KpbixmX2RmCkTqXrUD8SLrHt1Ysg73xtazWD0fVFYOo92M/JHkRl7WNXGiWLnj0TS9mXQda
3KXspN8HR9l51tGfp/Sw+HAxtl19tUj4SUTIAXaqeCAmMV5q5Dl+3xavrEEvTIk1P5XCP/xUtqpx
gWeM/BLws8nc2NsG1ZqWxKmnwePSLLHNuZFgU+tDjZVk23td2zaIViOUvUqXOCWD50YibuTz3GWI
V7c9+NMje/JhJmp4bJ1+XmIjEdGFfWI7J0Dr4m1XX81mpwU3NxKoF9P2dffKIcUYtUa+8d5Xszms
7SVE9Mu9j6gViOyaSBBFVbDt3ldTuTCN3lTJsMSdBSd1gPi/nzyo6H+/+mln9Yev4knu//S51wkN
1sUyFKh77wfHznI6c8eyreNRBf62v2DdRHOmYKqLMlGxw8R9C9a6AIDQlNuO42s77FizFVILcgJS
dfwLzMryQBL1xuXGWe2nrVGgPlwKYNGo5a7ySiBQ1dXGW199rPlQJ2VpOSPStiKx9r1nD/sg08TI
/v3lvrDerElwXkJIjbFQ5mnrHOXWmI7XMkmqbZPKWU1Z6qNEassCJbdM1fDgKDOsbr0+ROa97fZX
s7bEsEeSoY34NpXkr7XeJ+IN61cG/kvPZjVpkf6VmJzAj3QV/VVnkPaui0jZ3Hbrq0lLBJJrJ0U4
8eSNTz04+pNAMdn4WldztmwBUBvARP7n1l27s3cePdRtt76GW9F1T060zukYqZMP4nT1YfODsVcf
WLhjLVHmXF2jmdzLsJQ7+p3/Tvnwn90vpqJnq1nmemEDCJKruzZaGLc6S3O845ve6S948pNPVKlF
FeYpFwewJ+KKLDROXr7etjewV0dfDVMkqeZyOnoj+SnawqtqteRubLv31VwVWWvXjWNKfMYLFKks
/yGL5bW26QtTaa3FGGAHtU2m5FGUJNtjQvpkkBW5cTiu5ilsXxJvM2M8Bp1ZI6PNvwxyeQ3F/NKd
r6ZpN0QazYjEHe+j4PWLHP9ubwcbb301TwOnMEgQi7j1SFo3A+2RuyRIq20tql95A0+Go5ZoqoEn
yHghXwm1fB363gH2QzhsGzO/GtZPfgC9aSTwPE3x7IqaJFPC2eNW2eO3TUNy3WS38sTuGy34spIH
dBmhIiY8vZi3bYbXaQ+SJAQnnT0Zj5Hz2Srs+8F17rfd+HqmDogPZigbcZ4Zb1geP802vu9t117N
U6IURGDVwRgXxDccZOY9NmCJN75Q5/nqCPML3R4xobGRQ1WqCFcj/9fceOereUpbWLWDDo1jXenv
IJg+2J54Bez3wiz9Vet4MhDDXKUG3+s55rIDAVs2/P7dPDjptqV3Lb8iKldmpUs4D1Zy86M7sg7s
hnx5jYD4wu2b0fPHLoE7kWPYSGjV/XJodPA1y9vXVHgvXXz1PU3CnOiDvJexN/dwr0XLrZevdV5f
uvjqcxrVGHVaQ4wx2evRDWgb66aCT/Vh01j/DSE82mOPB5HhmCX45oX6iDpx2ytd61MAmERFkpUy
7r0J9XKoP1VdeLftvk9P68lwdJVLwqvDtY1ieHTlfANn+ZUghpce+GqGNipJ0tFJUeUmhrE3AFzl
C7Ho2+57NUMB77TBYtiA3czoVszBp7Cfq21Li7n6kBoZ+/S+4ZlUWX3fpM1ZIrKNt736ipLcNTtg
fIxjs0znQEPIc930BbWi1cRESTb6TcvZzhcptEAd1/2/40r/30YUbczzMZJXo86k5KZb8Y6wL5yU
77e8RGz1zy9cRUXfEuRlHDHJfu11dB8u/qYTEaqd55eW3QTzTfkjUWyF9bgApowLSWr0thtffTXJ
okCymEdjjLkbZlJdnkdJ9HHbtVczEpDxACvJJMkiZ3drmP4XN3K2fdisaDUnGdhdV5l8kjNy23eg
KAmvjuAcbrv11aQMhykYQTcbwGwe+uYQUsXeduHVjMRu0LldNo+xxNgGjWBo8T74j9suvpqTiv77
PJPYc7SyFlEvvf3OKcZtI2Wt6eqlNAE/cXGcYXeObL/lpzzZTTceruYlErXZ7MJoOPbCufO4toZa
tvHaq6lpqRy1urYoG9uOeS1DvJGdq/2NT2U1O5FmTxX7WQaKt/gEcBXvMIhv2mDhSXg+83UkXVVG
zHztzGOxB03mk8PGDijftrScCCFPP5mkD7ukKDOHUrf9YqjpA82Hd9ve6Gp6To5jEmDKc5Ey9Q6d
JHYJ41WwaR8BLfD5jffZFFCP1ty41neyMU+RkhtnaLiaoYWA3UF24RCHpXNTITg8IpN+jUt0erK/
13VBBD2/cZn2aC7lNMZmW927RrUv+mzTJgUa4fNL955Rz6kjhhhUjL2HFN7vLbf4uel1rsVVMx2F
AefTgMAABf2gL/PAe9h26dX81KQplaFt9PFsVQpXZABAQhTblBFwaJ4/lcYj2X1CvhPTQloO9dKQ
kjNsa/vDAn9+cdnaA3nnqo8b5C/VbpC9AYzNnN9uezKr6akMWDUgP3ijALgHdnB6CL9uu/Rqeo58
eEg8awbswulb3bYXphAbx+Fqbk7QLP2icvt4OSXWTyq1D0ZVf9t236vJiek8GXpdDnGEqr7EZghA
5ZVt5+ml/WFqBqupqQzqwRM04zgjSBmna+AXN50PqFEVtpz3m+5/LWbySnLUS9zScZU7n6vM/WC0
5eO2S6++oRrFYwVLFDCKTTD5NICOsCZ3W6sO9NfzoZ5ig89JPefGXesDXlGIAkb7ftudr+ZopruW
7PNsiAmscdVxceTs7oCg4y7e9gOreepmaYpDt2JIauM+F/Zj3m07i+Njf/5cyOroODBz6WSO7kcz
v00cf1MbCkvY6tLhnIjuRLpxEmHHRmiP99CSXgvpON3gH4b7Wq9pB5PpTTkjMTGB2M99F+PU2iYY
s/zVNBU6MUY9ZD2ogRYE7hScdSrdVh0mGOj5cxl7V0o34pGzPEJitK8qT2+bQ2sVVKRAXxYd2fMB
1hnIEvNV1BPFvWkUeqsJGjFKTG2XfWw10x2mqeveHDfe92p29jndCV8ZHaEG4Yfc6u+rstt2iFsr
lxLtijJtiz7G4kYINCL0XTeLcNt6uFYjjU7RndivHX2bjPxvu7yXRrRtC7qWIpkm56zaI705zR1B
FgOFiqM0DX/jg1lNTxL7UKUVM/MmmsU+lL7/FhD8svGNrr+iBfl9aO26GParDeDGfcOXdFv33PJW
01MadQhxrWG4NJFrlqy1c0neQhhNr3kWX1hd1t1/OPtBaEjRkk1ehJ8DKn3nshTT+baZtFoBEP+a
Uapr3myaKeJMKc3FSeJ227oU+M+frzBzKWVIomcbh8ZAWAToWvFTRoHaeCRdp1hZguRTFRlt3BPC
dBCpX+x4/t7ZpqezljMFgdahOZltLCvf3ps+qnWsxhtX37WcaazQ9w1O3caDG6Tjzlrs8ks56zrd
tkquFU067+ENkFsSA8Ug8WgU7wi62PZFdU+j9UmJuLIbJQxybeIeKCTBGuZwpqom2zYq1xnWkzM5
c1tB7ygSb/lgNkl6DmSALIZtr3W1Ijiswp4981qjOumIMJUh0G8vacCub/uB1apAq68kkGniyTuD
uuj78F3WVdsq/yQAPH/0QSngI449BBp3fMjT4Z5UlIdN973WMaXJrJyKkOs4qKPPdaOsXQaAeNtD
WQuNRtPQ8+J4TcxcinY+0pedMRvBcdutr3a+PdjrsSWdNvamWe48q70s69dUTL8OLn/Y4a1lRh2u
XK8N7Sae/BJsPt1i8rZBA+lyn4ooLc9FO6sHKYbqwhnIMo/HLOu8RyxuQXfnRt7QP0SB8M9L+pLE
dpW168NwyinGp7qDu79b3KLr36nOhmNlzl1dfmmyDMygz8bSPlgetfZj0EotD5VFlWzv06XWgLiM
sIjtQGfuRdLgKd9bJtWEjwbK3vnMcoohODgBXK69qvJxOUu7KBtw29mLPBO2rZcDCT9O/Vnj2U7u
IKcZxdfB8rouDhc7muJe8/ceWhBOx8IEmrKvIdOWex80lzxPrSaNrv2wxhdmdov9gHdV7Sbb7y8A
TvVLDDcnnM+UqCb3MPVu6h2nQLmUsKtsgvFVtaJhPxsR5URwAGAN0eS9daVqwDIXlWONbrzwtNXe
c8rpAhK+eAO63XQPrjlNy65I+mR5qKyiCbbtQtbSml6k0zS1U0NCRCrf92G3UEOtw3Hb8F+La7o6
H1HnRw0AMmnsPLu4zkgj37b5W2trTJ4c7Ia2ieemTcShMVURazIWN24uT8mzT5d7q86txXCKNoaI
7emjPQDqg/hOctth0/RdK2xG0anEyMYmpj/wU7XupWcM24T0v6GTW6n6Cd5DE2dmhHxnhB1b7Z2o
sH9uu/fVaj953eJM0m7jqouWcBc0nUNrMwRrsG3omKv9sQrypq5FXxNroI2vgCogyhqq2Lhyrt6t
0K70S+k0se9lDdVOYwe+6zVa/ekif1o5V7fuuMTtlV3VxpkvfiRu+ZAE+bb56tjPx+REB1JXMBVj
DxDfEFWXiWdtK4qfTP1Ph7s3ociyqJzGdhTpHQEOMAYrq9n2OtdBBL2ZOn5JszpOwZMCb+5++kX/
uG0srvbbxEaADArMJpazbN9gTMxJXxjFtn3ZWtuY+SR21fBR45SQkGuXcxuOFzl+2nbvq42NauvK
MnXKSce0INYFjPA8zzeedNZqsjZQSbGkbBDoAPV79Gr+vjWUGW+697WUTJkYsb28brDRVtWl70we
eLmuh6y57fqrssRQ1CkyKYiiXi2Dy6x2zM+cmOdthea1lizQRJqIgf0qhTJ9kbiJjANzDLat7daq
Zmg7lYzy0xpQ5CLdD4pQDDkKsW02Wavly+otLTWn8NiYa+dHhpb9xyKk2KYr/YULebYU2E5dZEXZ
gsoOJuOijGqL9CSlvFc6ky+49qxf/KAnJynMrEniV2EdL5Xl9I9tmU/NPglquyXapjEesbO9MYyo
Kg7sEYHGpRGH0bPM8Lxm29s3VwvpULh149aWiNkCvSGZ7qrq0lfIFi8s/2vVTKrpuvh9U8cDPP5L
AqvCXZo3auOkWy3T2Jd9UxZsy9XcZeEpigAuh8hq4JTbZt1qRfJNZ+Gwddo5JKOVXIkcMm08d/No
bpvWa+XcYsoeI7Bdx1DF8nKnVaHAuJcuaTmb/oJ1Sow/LOwbyL+OZ2mj5l7kB0wN37Zde7UmVSPM
10guddz2ULd16vxcRm/rja/OcynhSyAwQfyy5T+r7BJK1LCtdrGWzgnDIFgBsEo8uhMATcOlA6OW
t9seymo5GrOqTy011XEiSYiXJwIrua0bt7LmakCq0s/DqXRE7JRhk+6KMOwu4ZvD7d9y9+ZaMOZG
uiH4zRRx4NXFvovCc1LQ5k1j0VxLxvq2TtMkyus4cjN1PfRkHQRjMd3//dZPX5Pfd5rmWjcGmX6e
lMUXuFrcjq2POaTRsTKtpjn67G7rTZt9uInPt4Zg7xLyztImNqUztrvMG4vTGDKjZtPXkqyq5z8g
jHwAC5qzGnv2gxzNt6mVbNrpm9FqbAKXGEOz596pfxF22FPKX6RVb3y9zvMbh6YeGiWqwKMFEPft
NBvtQ03W86al2ASm9WxLXuW1JU17+G/OzqzJTV3twr+IKiFAQreA3e2ek3Q6ww2VaTNIAgECIf36
b3lfffE5Oaly7bvUjoNlJL3DetejzodN/g6okAwoxiy/ctEvbhKA+zTQS4NCMxxViXHK30Xg5F25
MBebFnDfwa++U1AIwMKpxPDh9CWABLld9/mXcjIY0tS1seBwh5l/R+3oUfP20//eVOc3479sqks1
WboRdKsxIYih1RHQx2lZt18ugfHydR9/cYN0qCMMbX1edpPX6G0sOdy3s/W61/3S7nak/bqHGQ9f
Ny3KTjGcf+Fyct1RTC4lZYIFDoNA1N9iZ2NfDR30CGU/DP12VRJKLiVl+eZqg9hT3cQt81XeEPIy
Yp7v/XVLf7FbPeuQ6bspqpq42ce7nsTkiVL4M/7l6f+tjf63V4f+vmEZ0EY70AN4ddia6ecpjof1
tpPbNB+RKq30mImULdWUqX18iDzi9gfD+0l/oXGSHldGw4kDjpgBylGvcFfwkZTPesh2WmpAyLsy
NG0dvo+179bjANAj3Mmzfv+R6DS930xv73zXbsekBqZIBHhggPeouzS8tjHmW97Js0/F6wCT96VC
SpUCLqFnmDYTKD+fetNGocL/vXSPCa3H7S8R0x/uKH5xAJNa8IYCzn5Y9gSQmNZO8wQ064xS5qlz
mBf6S1Lxp217cZxBPwmCAwafD00d90+bkOKBdrS58iK/lN6NkcxGVGHlDd3JL0andyJuXq56LS+l
d8g6PUzWnbxJAvS8iqYnAAL+ZthxvqP/yyt5Kb1b10g3YdnlzWTgCXKal6BcJTzUFWBLbKI5McFU
e1U1g1y6nMWTAK1sy+RNZOAan0qnjmdu0sfr1ukiDGl9vSJbTOTNNqZtBeDqJ9vTv63Tn17T85//
v5Q0Jk23ynmVN0yt3Qeot9Nn8N/3b3sfR3+pJP3pp7g4fiBPAPSLqebQdFbKIyynY6jDInXodMgB
Gd6u7HATfnEONS2qGzUoVTcAGkcQurFPOIiuvMD4xUaLYDiCVH2QNzEaZjZxR5vEfzmg//QjXEQN
HLi4PGAGt5LNxO1JqCU7jrlAZ541myJ/ker94aT4DxUdPht8ZR7BpgNGgph1bz6LiV832gr3799f
pAV8nK6DXfQN55k9QnOdF/D6vjJZuRTSbR2KhckatzcdiI1Hs3ld5aK7qnIBw6/fH50wA9QFV3UV
b90dqUGmG9mVa36xvXxCFIyF8dEhpAdgLI66o1dVRMilhs7DCK0DKKSuZEfveRbdT+y6Oht8zn9f
EMgKccaxrq5M76a7flnsTZQlH646zi4ldHXG280nEV72uFkOxgBt4oVKj9d9+sUuJULOdUai7gaO
1+YeqtdPU+OvM4eFx/3v69IwDpIxXbsb5ak6rsIOt6B9XSdFhTff758e+R2NPT13N13fT5Vp84eI
z8vhqnW5lNHtPZnWJRlFZQHg2I+Uuo9mlqDrXvfxF9F9Owo7qXQQ1bBNT1KNN/08Xne5XkrpfLvv
IA4jwFEWMIZhHUgZVPaXk/cPZ+Klkg68UgtG9YhNtGxjAdVYaQBUKq5blIsQEIA5v2zWdJha0r4c
GjNOQPQM4jpBGhitv78wICtg5kJmAoNWY6BnkNB8P+6yu24Oklwae61sqAc+JQJYlIDeFdh9f5Mr
/Vux/y/h2aWWLmUBtuhD097EHoSze9LpDANGDbw8X+GUNN50mQCmjk+bzg4M9WRXTlZmGxwyDfPH
CSSo6RBM3NBvmmd0u6lzeNxfVSOHhfTvyxqy1k123YAwHJgq4YULj4m0vs5HAabzv3+6AjY+JHm2
HDq+z8estnAsjuR17WNyqSBMHE2CknY5JE630HDYVwxs7te9z5eqntVNMOHhfjl4HodCEjmXXF55
+l0SPDK5siiZsOpBwwDCWf8PmdvrppPIpagnCkYD1ZWAmgc9fiVc25aEYjjsqn1+6R0UIKyuuw1H
NTf0+6KTD7ql1w1skuziZdyjCSwJas+5+2ybUwf8xHpoF7kM1VUPf6naHLrOsjxuebXPLcNt6ft1
KFtwXZIf1/0DF4HhbOUattqsh3VszUHnqauMSK+q7+O4+303IX/IEpPo9RCfTehAcYZtQMqvsvUm
l6JNw7d0qS0+fFthJK6WdCpGRa+ThJJLyWbarrBmWIf1QPvYlImM+wLlse/XLfrF1TNKYC5IUltw
rUCjyaMI04R7Sq677S81mw2EzySNEnsAHtoVo5wbYDoS+3bds9Pff9PUGQPuzmQPkUCvKZUBkGyf
XbkwF/FhN7t4RN/eHmCYSl8GvcvvjAR+XUyeXNzIrUZJeTTpeujITIB3ofWhriGj+98L84c08VIF
o2I5UTkm+ZHVKtte2lV3+ugZVfMxnQ1uwf/9z/whJrpUxABiDVJYjy8BREVUbTRrymFfr1PEkEtF
jGlrbi3DpzfNAOwc5DAluLA/r3r0S7sv2ePyhp5xPhigdcDem/oK9LjrzppLRYwwKbE6y+bDJtft
qNucFjAwDtcdNpeSRK8TxsLs5oNtgzqCzfsxxH123U96KUgMrU4DWL3TwYCWXWq19yUkqdcJ88ml
InHgnlvg5s0h0qDY9sEMRWKA67vuN704yuo0Bc+5Z+bQ2aktQ6ZVmcO5vrru0y927Bp7lJznJj/2
/RBeAzjebz0Z/mYl/4etRC+OsjpxLl4hVj5kc4x5lPMZb2j8t9rdnz794iwD4Qblai/EMY1QOt+i
H6MaXq9blouwQ8Y0BnR14kf4fNWq2AJksrbdl89XffylQCtWYzIGMotjZvQAIWK/s/aBxWrIr9ur
lxots+QrAicjjmKJi17QO0WuvPwurb5gxDVZT/HROkWwem78D9cpY8mlNgt8hq5u+SSO4Wx9JF2c
lmmbu+K6Rb+oRfVEtTb4Ma3gwnU7zOaFsOvcBCHZ+/3KRtiKpEbrtGIQ/PRD9JAO3bvrnvpig2aw
EWrnZEgrygAVu0mNwtx1C4rxx+s+/2KLDiaeerWO/JiO8Q4L9XRJ786jen/zEzxHov8l0730++oi
aQDardlRm2i5tfW26aeFk6Y5YE6V16cG7Or20Yb6r8n1H46FS6ER8+mgx2FRByI+9+kr266L+i71
RZlKtn0BnvqQdO9ziH+67MpCAzmv3f9rQozQ9oq64/zIhp1sRyM28rgATPw3A/E/CO/IpTsXBPnU
Yt/yIwZTwH1tx87eg4w7QjG7zGa6cXTrMTwNOhN92RdqhxKmpxEpxwiw779sv381kP/xJqTiUu3B
e5+wDVSUo85Fe4aLDt4VLsZ/vzxYwW/pOAj8yQAoLLvpTP/ah+41XlWS3dZLt7bfxdyA2e7Vz31L
4IFZWB7s37KROPlXWPQfzwfS2cWZzz2th62fFNLL3Q17GatOUXOQEke1Orb1LlUxjRqMo2JIJgSE
e+/ngZ9GZVirj6jG9FIXKsjNn9raR/W3JHFQUw4EgnzA9HofnCsQGZvpQQImax63pXYxO+2AhU+y
mIMCMrhAyaQDrXa23CB6Hhn2e5GJaWy+mbnVawzqOe/0KQHAno6VRxWIN5WfNjeX0if9/gG+g27r
QPIGFwre8L7bl6GIxRqxtBAePAF5GxvJwEvQKHSDeo9hFLXiARc+Dh8N1Ug4et7n/2ij8ccgEZ+p
gBhWSIoVKyTLbXO0uwl+3YHqkiRZhm8jKv18LfY5JrErspw17ZehS6X4oZsVdChM/4Zx1gUs4nr/
+SxhvDVB+x0IdPhdls51C1DVHNO29SGg/0YPEQXls6xzHE+i3JgDor2iW8jIfZxvTBy7bA0a437T
6G+BlhhKzszGHnuydnlFOpDIQSVmE0L3XOdVruGaXOxTAzgzZLn92DaVFcjLeYmy2t6MeLJpmHmR
g7yLYaOtu6lTjlwDFxADZRu/1ghKI2jH6DyKOFK6WvVAv05Ws8r5sPMfaxd8cjTzmMmnMAPH+dZO
lPMnQBST5CHUbb42lQoYbEqPwq0xbDQC46t6xFhPjt/LdJ3BwzUkiGY9ElhhI4TXZAzy1rNkd9+n
XHdjU44bOggnjglZ8RrvfF88sNUp8HNNHp29Q9WqBhdh9ClA2wrbJb5u68HjtxzHE81QfaUnJoe8
LSST4shkO5Qj252eUfXwEQDOSEc2kO7XRR7cjIvtiY3N2r/uO22GHK/DSNdjn2TLXo5Nm1JYC7de
VShdtfmX3CbDeC/2gNpem5F1nwtnLDpABWjNnCLsBo0zSUoBxGv/Lpb5zI5w5ZH7/UBdjFYIsTDk
C9Am2K3BSB7xC7PQuTI48xG1fqcqwqDVvPHUfOCZjvOqrZes/47yVq6waXQ6bhXQ9uPyJFfSsFdo
+iZ97D3HbJkYyZjdhSyi8iFunQw/u0GNK8as5mhMnyZs2vYwmNbTk9FxP31qI50TijtRNiwruE6F
eSLWyvh72td17ou6Ebq5cW7bsjsyd+n4uXfMZyVACQQWBo1LgJyexoypH7V1jQR+fJL59yxhk/kE
S4LQlmhJIuDBkMToHzH9suT4y2OU/hj7eQsnTY33rzKQOC5Ni530A7jdjd02koYnK0hzBKg275/z
eeXsQHJwxd9Pst3Di8N0BI0gK4DZRF6d7avZaXF2GP6RaPe19z2bEn8zjr2qbyaAY+f7dRKcln2a
pPRLzmgqfoLXXj/BdyC6Q+8x/MBciC56lzVVA1epqNq7kLs7gEe2cAvHqeSzEl0qKqMwwPqO+1YN
T3FTd/HJjd3qD9HU9vut8DNhN5wBxPyJsFrW79tJNKY03kYw0uyJAFpcaAb64xaWbH5cSLDklBhm
1EfQXurxec0Eb4+klSOv7N5vODtdls/tEbL4eH6cxMZ+KBhJDGWN0p57bncy4yhpx90dWDZaEMAJ
Wpzbvezhin2sm9VgNiXiW/Pa5otIT9oYwwpbRzP73raiN2UzLNL2RT7ENQGwKk3206L0YivrKIkq
uww0LgYVnPmSWIEnqDLSxPDA3PEUXdQsc9Hv0TIchrOPUwEXxCCfJodpxkNmZveVEu8YmHzNADNX
8EPYI2Ls5leNLczLXrVUl0y7bPzkJ0A94YqlNXzyikSG0J2cxfDzqwfUcAb2ebJ8x3kfjBvHoreI
7VyBNsm2/HDrlmRv4LbMuBAkLI7Ee4VPOf+Qxq7zIRMM7fHD4KjOCoz0DtmNErGQh21rEuWLJrZ5
uHf70qAwvQNHJm5J7ZFYYPyxbU8L0HxREeauiz6wTM60alO2RtVCtlhU3IfQv80kJP3tZoMTN6se
o7qaHK39QwLi2wuJl777gOYA9eB/K2XFEaiBxt4JibT3yaN0lR9T2eG+s3WdTVDBp+3+oBvSy3IM
c2zL1Mw8wjjKvNSdw8hlWOL3lkiNGZshtfal26GauB2hM+ifRtgjdlOx+RTUJZjRF5ObRXyKE7HY
52yZouEb7fZcPTCVLHjHhlar9mei8oA3QcPnbzmMTd5tR3yzvT9kWqbLRya3tr5bmq5PTpiNZupx
nSlAbQccR4pV4Gsl9a8Af20Y4S9tn90uY9c0UH5jfAnvCAjL/V3bW29uTa8TKKopFNbksBigMovN
+oF+wL+Zv21xa/evCqQBWA0I2o5pOcGzsykjnE91uddm/9BTZpPbXBhM6mXDAIWz3uY8Kr1ZLTiE
M5jLmAvaeFyiC5W3L3jcLHvenW+622igKdqNXS2j9VXrMA53mHBoA6KiIew/cGssg4SxLiHxu3N7
LyFl0k48PAZocfWCkzj4+pT3+OnhTsxAqXtwOJCnZyBTlvlEbCvs7W6ZyM43997CSKLBMi5LYQV2
OYHJYRPWppw65/27ROxKFKDf5ezIU43zrZCJ6+dnYuN8+hbmxaR9oey2ZyefJmR/SvH2t5/7ZQe3
CF8yGetniY6He59LLOJdoP28V0OyZvYW939kGiwu1dvBBc5dg+DJjgE/5txsx83JSH/ksbf6ZcOa
bXdTDy3xc791bVemfTsun3fDafZFU+5zXewb3M0NVipRzc8BRrvkBaiDVHwbUybk10lNkiIph4tm
Uuqe9vxWc7t4xG8tydlYTNHqcRWqHdcHoj34DLMo23i1wNlj9BB28ug7UAQ+LQku9f4U1km+8hXv
90ESp1jZ7QFtNc2H9FNGIaYpE5/XfYkCRsqB0Rz5ekMV2PVbkexET0+mnVrMqcfwfEXy0avxMdHG
RapgmB/91o+T3Y9Z3KXbczyQGabNaM6L1zQfXHvcFPBKLxNtk8/5AjRQtaQ16kd5F1n25AdTI+mY
e0ef0bRMhvdK8iXcxz2YzzgwU+wNDA1A3ZjfSDjvzo+1VsLsZZ6mzYuHXCoqd9bp7f0S3IQpegxL
U1fC+7KWJejwnXmWCwqTRasbNR0Sj2FsdcSAbXzI62QYqpnUFL9E16r4MV3NGf/LlnPwk0OP2zal
yLeMVnqdSLwWMuz+U58rWG0VQWPk79VgNDd5axY2PszDioirbJs+KuMeVoK+xOm+FdyxxH6iK9ws
bhvmDO57vhOE6Qmmvo0tfJJG9tThEci7dRwsL2nGpkr6dh1u5I6t/iUDLH07Ui5VDJzNDJ+8OO2S
vEoUNOXFksThKHAZOVvMWd0vTyt0cGIoNdNcPcil9s+5P1NzwxyS+yXPJTnkwB7tuEYRclRzSHHs
O7VFzUmyIbOvq6rj7f0wr3GJXsZEv3pVu62sXZveIlwDalVixmhEM7WY9769ba2BX0qKYXxctkkZ
ghWmGEHQYpWdCb1tEA98cpon9w38t3TBRD8tZRtT1sDoF5naOKY9u8td43+mGOrqHym2jr4J/RLE
4xTR+YU4+AIjBUrsQ8NyGhA7xen8skUGWm+785LBe+ARfRdM+IN4m8DCHjO8j37O6cfRRc1B0h7E
cq13e79JJZ4bB+xCJfEal9m+upK2dXcLXrt4WFnj75p4V199s/UfRKLmsiPsncpm/THrxSCKhpgF
WqVVSQlKPemEW4oG0a4/eiAH/S3baPPG4t3c2d7nosLrzEod1rAfh7nP7jy0qOlHF+X8Q6NcAi9/
5NQ8uq0135wqary5ObwVfEt+drb29iMA7cwXW6f3HPrfeHO+6s4mEifl9wCvnXyOvQGOeZoWijym
S8a+atgWR3dbnGKUGUPxjtzNbVyLpyXaF3vcYA5B3gJTlJXCp5u9X1OTNV8RuerpkFka0VvTmS59
6PdNgRDcDJtCOm7m/C1ZlSHPU7Im5gD3DT/Ax2Jh7WmMNqG+RC0A1H2Z+S7rKrL0rS3WrEMoKuzK
u3JWiFFcUScRSPaFz/za/djzLJketn3cwneQzBzCodbmGd5uhb2VmaLHOFV/gPVSTW/mXHX9uz1G
wegwDmmij5bj3KmQ0TT8NJ1VxYeJa5o8Y+Soz+4huk7iKhZ7Jk4xhsr2fzoo+PXzutjckNKLZmvv
lmlJCCvgE5OjjRl6qvw7pMacIguG/jbco7Cz4FxoB+7iR6OxJT9IJKvui8ykOKUjVBDJoh3/Ei+J
jL5qNEKRJu9jBnImOhdtibcDwVJRrxtO92Ve92rTzZx/YjCCsG+5w9n+eVkmQfsq41OE+6oesmj7
wFzoUZSJKOVJYW0961LUiaJPS8h3/08Kjwj1c+4w63fIe+An33vV7gIuFdk4vwAMnsn9MGywBL4R
XUTHF4ZdhhORJPOU43hqd44KczugBnTbJ6R1t4lsJdFVGmaEAIVijDVgB4zIPxDx9VPpN3OORcD+
se5db+e5cTdCNnJ+U0s0bsexj6w4LYtYM/xiQbi5mqjat69SZJjZZ60Uy1fr5IRKVkN0VAq5xvfd
1NSsnNCwtg++79MGPwnvMOO5oDVTzmabEJRODC5Bb2tIRQ57h6l+GBuK6lS95++nhHpUe2wWgnn2
SqliBuO1wMhcsyaA0uX9ePQuz3zZAIu7nkKyIEFrxYpKk3VjZAq7Wre847Hj7T8beDj5IUhC2oq5
871aNAvAJLeB6ey7B12x64tkjER9B4Z3ytJyUaGPEI96Et3sAW/wDW78mN9ZHPb9NxG6tsIdn9bP
I13mQxdNYYVsJqqjE+LbxJYExeeliHI71SU8uZKPyWYhWtxc25iTaM83BlbLxrAEHseuxI1k9FuG
vg859m072MpEWecO247pFyR9EQqQgbdx95T3jiBh7rx8wvDAelJ1xwbsyHq9GwkKHY+CNpae1tqq
rzmCFfc0SLfc2YkPqq1y7/cyy3BwoBTT1F/hldJ3VaNxdnb9LB+tJQjgAsxr3EnxvC1N8IDZYGSI
3HZ8TtTjZJNFPc71utyvxoz9NzrvuTyMuZxfkXQmBx0lGDTC87D85AMHxU7tqXvL4GDza6aMAGYP
z5YOLzHijEI5ro8JUOVrOSG8H8sc2pUNPMV8R0sA5+ZSTtO8l2pFxojAxoi9xJiUb4q4xcs7eUlV
aaCuwuQBTGno4ygGi/KKjYLQd9xtWft5d9sUHkK6+/4jvGFG+qBZt3ZLaZPNdPdjDu0VfPf2vSKs
RwG03tJnCu5ltY187+F6UQO5POCe5+/iNkHyWi9IjQoGXuJd6OtohyZ1UqGS6FNnTVFbTJ79qAfw
XE5UInQuajiL5L9GiyIE7izE/OA57gSiomBxvD1GuRjtB3S06PzgMM2vnmcHzuhTusJkqczz2bhn
jYbj9zQMEdyLmsy2n9qxwUCatMYoaO10+qqpsF0B6m5bOAkOCTJm8BZx9m3mU9shR0RFbjnKZfVx
gTNir7sioHKXVZKztlX33nGkmQVmuOKvCLCHpByRiG7P3jTBvSNmivhnV0/D+rxuneju8lY0ujvo
tZbdaWvaPW5x3tLsH+kQTX6VvnEIsIMwcKKW4xQ+os6qoenZkJDrvdhxl8+3e7847Gw6vdGkTY7o
o8T3sBjARZJnsBEvBsdW/hH7wamDaG0Ld508HvYHl6+D/OI0EthinlFje4wjyoZfphdCVnKsZ/oa
0aC3J0+QlTzVIyhq73IUoOi/aff6ZJYkGf7JhkXw2z1uFCnTFGbUD7jIGlzWzZ5RV9WM77kpwaGC
tLYMMeRgHzY4B5E7Bhckco8Xi8u7lSWpARaP7MOjMChHFcwkDl7ipp1/QcfYtU801AMUdjWRwy1M
3SP6gplCzsYShKTg0BsZvDm6BO5xRwhvjC5RPM7W74PTSwR4YLD5KVLIGj8TpSeE7gzxXRXPwvQY
1EScqZ9WlElkidkDu6wFDHNiek8YzRBDZzYabjtoELbvjnqx4Fux2t64pstdNWfGyINKknyqKGgt
VhbTrH17RNCrxH2dwjwMwkR1RmeBJDZWfduJ/a62hOclpnwakVXwESALPMdrjV4v2oRjc8e2PQk4
mq1Jb3FOjuhkT7jCCpSbYllgmDL01aSHVR3TfY2nX7zLpIoQIsWpTcCChdPMP0ZqhVknie6RXcpN
4zpMy0jN4oZRQ/1+knGe5G/wU9b24fzO7QZfvEv7tOzjPRmfM96p/VOEbyOioo1tMq7Hs9Mz4u4t
D1v6tJ4Thfs6GuWOOwZaUpgv+bppnr2OF8Rk85owsiEnQ2rOS5SUMwTlZNFi+NF5HNmQGnmuya/Z
btF0XOH9jLgQ2xxlc5BcxvluEeOaP2dtvzW4EfM+/JQtiq5f+96N8pg26RA5rK5JBnCK2dy9SxHV
4GqggqfZ0eBon361Js1cXthYwMnY8XTNX2OUITqgUVDmtGiTpKt8M9E6Ri9jg7r2u+0cj2Ns3eeK
lnyb4PmLkTIzq1OrUd7HS5Ka5DhzxHfsAMbgOt1jOq7JXBlQKh8R0Hcz73hFMmbze2dQMH9AEJGz
B7mm6fJhUL2c73iTuPEUreCIf0XXpSYl2lkMAy+jjtZCceqih5HAweZdtC5r9zkKYPaVAgHAcPCr
zuenbrEYAtEZ4dtrUFBYlTlZUMvuEjXAIGVuIvsjZ4upXxO3tCUd4P3fb+EuCkBbz8iXxladnGkS
XyDM6FGs4Ltdbz0aS8ntjGKiu1GSBfKG4kmW3XUSDY/SEI3m+AGztmTOz3d4QAp/LhxEx2mmdC0T
pvuowJ57ZGbxKVoqGTwSjiSG7Hg6dlGMsjYbUMn2hQJ+LC/8tJusmluepbd2X0W4NekekQF2Z9St
AqWLBhyxcRVx/5DF87K8ZQscx3/xJl31A0EJkB9V1q7ig3OoQFeqyfsGk3uQVr50w6DYfd2oQX5w
ORbm3tNcLndkBW7mccOzUtC+fche+pXr5m7v0Uf8iHi2q7eSrMx3U9WPuUZ1LoV/WUfKFZvZRCUM
IJg3FdodPBdHCWHr2d6Xf4H/HlniUgjYN+qDRsV7WU9cuxkLa3lv5pd9xqKhNYQ3AcBvyoX/kGDZ
MXgkslaGjygS1/txw04+ihD4A3IFFt3TqBbobDECZzd67lbk9Ib0jJkb2fMpewhqxFRyTP1ov7hu
FXAukCv8I44WEGffFrFjGUcrh0KQRKYl30qG/G35qrc0py8jTDgWejzboMZI3fYM4PN8DmLrS6Gd
k5XX85m2Zhf2lM11OpxSTLm622kwa1I1mzfDA13gsoJKEEFbafQzX48dapVxES1xHB3RirFdpfJG
ILo202J4wRLdJd92DsL6fR2afn8Pu4LUosTY1nP4mQxZ0nw3ciTqRBKM550IilvTIybqZ/uqYNfc
fhyHLN0f4jRa/D9+ynrz4H0TLahj7DQvEcGgOI4y2ooScrcsEMJNNn1ciV5caT2gmqcZj9BXa6BU
ltCNM7QG0/Ss9tvyo4DQ8kltoOZ+JE42y+NsQzzccSDhEBfgG9aYAxDWg5q+8LT/jmpGlFR9lkdm
gdUoArFyGfC26wNq7xLFARyk52zGneMREc1bUvooimdslnyaMUpgsvMKCoOsvCnInInnhW8qwih+
x7uf6/l+/MlXWAtgzjprTtMoEIoQnHfqQzLP1GLvNZmebGHyBRPHyKQBUeIt6UiV0CyC9CRppvqJ
tty6I45R+ARuaui2X7bfzf4wBq6zTwgGWLoX/dSvd97zsH/KuTbbM27tJrldEK4UGo4nUwFQTnOu
CZp9w52LPs0LgmPB75YWKvwn1IM1hsGBBgjI4CeJ5DwD1DHN7DcMW055gaEb6g47MxLFiXlq36Mb
HDfVtgFY/L6H6g/3IvgT8DUUW16LN26IgPB1ICjbbzdDPU+jLTrMwqXFmKNdmpT/x96Z7caNZWv6
VQq+p8/mtDfZOFlAk4wIjZZky+MNYcsy53nm0/dH2VUphTOtdl11AwdVyIQzHMEIck/rnxYUXzvc
Uy9HYFTUpaL/TFG2Jponewjj1LNZZXugkrzCCeER4F5P0X7G0kjjnHK2ZPwR9/EytN4w0eClORSU
HEnqTw3Z2tMZ9fBs60FrxjDWwa/VJPKv1R7HeSMRwOOcaK3aVzR2zIMESfUlOqrGZ3sGVAdhdk5/
faW/0ZWII8lN23RLZ5mm3OONbtSbfqnCIagjjjUYXDn5+wInfM4hZF7KZ4ycfycsOZLipEhlWDwM
ey8d2hP0JHDsGhCUZ37Q3336kRCnprlZp2LXhg8tvmSt/m5y6vA/0xCKI6Ucp7KmqKPQ3i90QPDi
djlN0FX8hx9+pJvodb0vq0Hae5CVHfRA4oU69fSvH/Nf3hVEI0d2kXAek952E7mPhNaxhI8hdR6L
/X/26UfafCOrTThv7guVATGlvUvDvbV68+sP/8sRylc/UvXIVi+mek4ZLrFyja9dmRSTL+Ri0GLF
MYraqweEqSdI7O361a8v+Xd3a5uWj4REsRNNivgKe09nSPu91bTdq1QHDXj49P+6m/9XdF9df9fC
dP/8b/58V9VLm0Rxf/THf95WBf//7+09//47T9/xz8N99epzcd8d/6Un7+Fzf1w3+Nx/fvKHHQed
frkZ7tvl9X035P3D5/MNt7/5f/viP+4fPuV2qe//eHEHStdvn0bwVvnix0unX/94YWxin/96/Pk/
Xtx+wB8v3tyX99Hn/Kd33H/u+j9eaLr+0rTAKVzDtix7g2pf/GO6//6SemkbrmNhnnApDUybWV3S
YDH+44UuX0pXWBZVHflA0tz01F01PLxkvDTJDydxUaKGdQxhvvjXd3vydP58Wv8oh+K6Ssq+++PF
0/FnkwxmSY7MMPaWgnw7Tl2rQirdpQhvJEfVDxLI5i0h0GDeldVH0rd6Z/5CH8vw8OgO/fgWj6/6
dAh+v6o0dVN3uQFYaI9Gv3Iijpqle0MzEUlVVCRvGnjFZ0Ifnm4zPy7i4oZQwnZ0WkE9He+0XG+c
qHduKGCsD2bqFO862N8R8Nea2udE9dti8Kcu7PvFlMA24gquhgP46cUGJ2zawXK4j2F0W2r2RzeU
7a5K5XRDlTnuIncSJ6JUz7iyn7odflxWF4wwFwTY+FnTD2C5DiBNmd6ci9l8AzNiX3TDb+pif7rQ
sTNBlq4xiEndTOjNg1g5kiOb9px3468GozIt03WUZenKOnpiMurGIo7lTRE67mv+0hiRBLeuZ/la
a+xOaZ77FuKx4NeD8UGU/NOzI7HZZYJKE9HO02eXIyVEj+LcUEJtARhtbHucnK0gjG1zv1Zu9mZo
3XBXqly9d9Kk3k2j6dICYrJOEmzPoUe2Cv0Cyds6T43BOZvACcIgLwt2u19/1b+8QchHTccEPkY1
9/SbDi0FuZuqm2ogrt3MstXyndTCtIC45xvuRve6Ni3xWyeah0ePH2pjGISDMPP49ixDHJNTZtxA
R+pnRju5wVqGv9eQ7sdFCPdzpcM6CTv79Je1FAjxMogbt0BD2NsYhNbReS4f0X6Qtj991MpSXILl
WDkKPvjpZWoY2ratk4t5HZW9a217+uBC6lZnLULAKkgcd1Np6qka8PboQ7rTyxXvs9WYOlCBEM03
28HnGaxFOU4ehVDteIBEpCG2a6eKIG3j8EI2K7TfVM1a6ierK19n04JCxnDN8HpNy54SCH1G77lu
Ur9VsqjftlYhUXDMTfstHrue3PaIfguerZko9KN1zgB5tNp8P4/tWHozWoXbvhY8/MLST8lmw20W
QRJkvkiSzgikIddd1zel7jFt54tIm8ybenZCKoUqyT7beprMvqXWVPcrJfWD05jm23CykPAtmmu+
bs3GnPddWZtIPPW2uEk15uEh4z8Y3jK1bex1kz19knq9IK1oSnB6u6mRCVLrOoVfLQl/penD/t6C
XSJuRO+1u2gw5m8t9M6pA9W91Ya2PRJ6rsVvuI/uqTGXBSzdWriWb9OD+Fw24Eun1RL3t8KEw92j
gApPS6HgbeuOPvdeZ8foGMOsmmISZ/Wxgvjssm9OZBZIkkBfsMc1uNgvDBr5dh7kB1KePrZBD5Bd
afckuy9Z0LIwnLgSbOEspEGis4eSND6VoUxmj56AaxVYjWZKWK8YytfuS/eNmdjNNdb75lVVcAU/
zVR+W9JcvqNA05y3zbxEBz5doCao5fTR0abhwnFyxwwaM2uv17Gzzxt6jnyOScRPvTSNS/0gaUT2
oUy6Mt0nmT1KvwPwvIDWGLOdMYLJ+THSrfAgRJTVQaEI+wtid6rBWYU1erWUmrZXTtvogS2j8nOi
j/XkmUTpaYi+pvpLgbMPtHGxq1c0nsLka2bzDL/rxrCya0raqresWXSH7CVJPKusFcn+ZbvciQmJ
hld0KtmZc2a8J4RfFsGKaA/Kw3LC1a8aCvWgrfTwFVIRA+5nmlRJ6ONUTQFY+vSmT7L+ojEr8xtY
s1yuM1ufzo0om15Vqdmg+BiMxQqysljBoZd4nTwUzbDP5epm/aHMbZpHu1MIvpLaGLk915os4U+Q
kGRHFUsF5t4P4nWjFyVTDJJ28CHLjTAYyZgbvCWaHephEatvk1OKwWtGFENaJ5g3Hfg8ch1SJUHU
GpGmu9Ac5rtk1q23RpZ3n6a+Sd4o6CcUzqlcpE+HAvPz1Cz5Wwsg4SYz1+SLOxcO1Jjldm2QIoE7
rWZG86mLJulVMzP1Dgno9ummbZspeq36C6gAD2h17OIL5Xr0kW/QvS/pFCtBDVd1NhpFkwWOXrmf
3NwMbW8ZW4ke0u2LFpJ2WD6GZb/GO4N7G3l95GYIpTUhLvNMtJ9I+Zp0RM5Fer/wGCCV9XK8BaSp
7mSmhR+d0tlQi8mIPtWdbr2bTWuz1rhpeUXO8kibLTfTaDxQVVniGxbboY8sbb52NBv1qFaq5CNh
9fElaBpKRpNaiTppWmO5D1HcTfQ8aMwoqEBNykCLlP22ssbxlhbpjEGY0Xdzl2qRT9MUV3jIdVZ+
wdwswo9WKEB9luFNQ/sTYqrAfuGfdFp+HgrXheYqpzG+FGYiO9L34XWDqhut3M/CMnL8sYn0dJ/Z
if5tagcb3p5leQ6WliTMgA0s6b3YMKbrvo7ym6lalthPbE2/QOCG2sAee1PsBttoFm/W3Mj1OvBU
nLzTmN9kjHvHg+XJy13bW/Z1R3qc6Ud9tL7VAeitszGdslOk6Mq5RGkx1J+Koa1QAFgwHtreLTV9
ExNW6CuRrVR2kVw4kOidZ7Acl4BZk13QUmBQ7WS+sQtYL78SnfEKPXAfsTibcRFoo4NpSwNA7S67
PEu1oES6a3h2jfOKKNGyDHfbrJg95dIsJlDu2mybXdSybBowFc60Jvlu1JRxrhMN8Y0K3bV2GB/X
w2oCkftWAg3g5eSH+tMYjvmJnYziXKPbx4x2IJIfWztfLqxaICIQqxxLH+5D+zpmWvcODBGcoqPH
CTB2KpJPQ1Fk16LMx3sttvV7zuSEzM0lwlcf00I8wT5HcRpoEA/zDrDMuqkNSO2dWRmW0N/hZxS3
zYIRKcA3ifqwcWb6pq92kgm/Nqss9jRAi9mL6wKpeT/ndrRXeWp+tcnpWgJyYrL5RNqWnfrAr5kB
bxGK+QQJVkaHdKdVr/JujtRJ7+Spvlug+wHD3UZLdmOdAYSMhdW8T1OUswh13OJ9KJyFOgIktz8P
0cNzCddhoyytbWRZsrFd2OlaKs8y41AG1TwaHnoz+RlxS1buQmNSNdbtbkScGU0IKVvZhzmamaYY
9zRHW9ji+06PPOLxkbmIlG6DOzrUSYaimGlN7cR5eGfOFj0cplyU3oYgQ3G3bER7jh55uMOuEqNI
JvDHRApHaYgUEWICmbqJiwatQEFY64iegQD4atQhUQxjg42jqfGnhFG/U1k4GAFFa7YJ6OiF46da
zDYv27BrLoUxT/2+0yeHeJGuYqciuntJT5KwlNqFyCtUNTNbgbvD8ZDOp0VXme+JTXJOZdwVY9Br
sv0gOCpMXi+WKPTtDP1AMEZJF/qlFrbubWFa7D9Xq07HIKRbrX2zFrr6ZDTTWCOSahbOJ2uv+Y6e
hcCd0NE5JyaUJYWHEIpftprUDV6HfPXKkLlOe5WO3nA8FMnBwZzGgtsJeS/2IOZ6gdWD857fDCWy
31ZZ5Yq4bgKaVmmkw3yaof5tRkIxnED24yaYdcM5GAt8/nWyOWtAVWS8elo119rJpKfFGyI7Buek
hSnXUKo6ijfB8BnjWQs0G78NlzBDtmqD2x+QFkerP7CJlPu8b0HwHSaGFdSiZ1fr2sRJ7kZnQfsR
xBOixd2ku504NGPUQDm5jalcz1j7eoZQ04XKrpY0u4ChLM/GCN7udF6tdoCmKcidp3uqWTIcovq+
40ZnfIW4tT3QERupGEluLUu9DetJz0z9YqhlOpLgD/DucwZGFNgDFhbeqjVUY32/yqtUZ3/1inDN
32arm6KXnlfgOAouKz6gnLd3sxNrt8DJsj0v5Dj2pxDv2RisSLk+DMmo8u8o6W9hUJfJHYaW6lt/
jDA9AaWu6vvyTd/e3/eXn+vjv/n/IBYFKfyoYtywridY1Kskum+Tz4+xqId3fMeidOulVEqnfBRU
kMrYysfvUJTBCw7/1aXoBoy0t7roX0iU+dJxKIuRpwmpQFH+RKKsl4YSdDNyXOo1Rwne9RtIFOgV
xdefxRnlJYsMGYqS6zFIqc+eFmcq7wwrhXHJR4rs+bCIOc0906Az3+mai8V5VStiEVBQJ1l8OfRE
JQQmSpzuNOVklyETk6WE15ItemcO0UGdTRHcU2XHKOjIHkccGcHDO2d1r5eMU8swjLziHdjUAr2r
V0qWAqZmnxk4qE6gvlIbBjit5KVVdhNqQSYTWrAkxI4B1bzMOxe8ufVnjdwMGD4dKqnLqwzNY0en
byaW9mnVEuxBzTCJ3LNttVxanRt9ylKYON8sDPi0kgpQ9yoap+PFmEio8mi8pOoTlIHIZQnMLFY/
DVFe+aja3TZY5AxtGKcKeUGfxI25N0dZyZ0UCXJ2rSFd+YSTSP7BVZnxyorx7u76KI+uWqS5n2Oa
wn+AnnS+1qFBpBe1ADtQ3FJiIJSjG8iH0OCS7yO96TcFxjQXlwS6IY+akM6OXlkZoQoGW1jOqZWX
S/XGXFPZB2u9TsYuU6vb+apWzroTMJuxl9qD866qECq/sat4WC/ttB0uXNLDZ56elpOHkEAHneVN
2HRXXRdCgBJYTLupWhrZuYG7rfeqbpo/lFHoDHuy2GMEt+Nchu/o5zdae9oePiDlOKE9LHypCfHS
NV8gnlGRr42j7mLCurZQo8V6NxV2/1EkvWbDRlBVDJyAGzja0rnr6CvCuX1Kpo5qPkPgIPSi2toG
24XwHCdqz1PbRoKhy2Gx920qkXlnVtLlnljkqKhfClP5s87XOtidRP/dkit30lea9jUeNTwn85Qk
53rYxa+1Pum+6Zb1tk8i+vnFnS4M/G8OrHeeOsmbYUKDxA3Kmn2eo0/xtbWFO5WrYb43WNl1L7ME
NS7Zy/brwRpTwxtTyF8fkQq7Hj3VUbFw0uhwws7F/GEuJS6Mme3tjsCkpPUdk03PW6W93jS5tPlu
uk5iCn2EHIS35bhmPlhne4+7KLwLp6K8ArnTv9CONM33XYRdikNqU2L+HEM745/J9AljmNF4YhDG
1gM4hORPFtesPPqSrJ/JYaiv8BgNeIzR6GHSGCunDwSRhC7bXVOtnMqTtDoz+nYr1YWB0jGy2YQ9
+owswjOSVV8/5DSeuyvQf6sDrkWjPLexTtYM3aJGaxJRpQSKcH0qwt7IrkkJMV6HS42nT1v7MIjb
THxtmtGgCVwiqXy7MXU+pHYkb3rZux8qpfLSG2tdJVh3zb7CTZ8T2pxX6KyR9cK/IsDA8+X2TnSP
CEBgB0FLK3hxWg3qSNBsz94kin5IW6a3KDhjl0WMjhNv0yqPPg7p9nxoY5IQ7YhBRQRymVj0ZvzE
OoLbucq9GH0Vy5MeNZeukxZvybhyQDkwSb9b6UwYX41F10rGoRyy1+1stWFg0oU2CwiPpkOkETcT
qidpgwq1cs53dgrgjWq0sqLAxJ7KhGokEBsmXM5WblhQf2QDPJSnuci6g60JShHUI6jCPiGIbkDf
nm2/DhFxFWjYKBt+75hcdpphwkjrOFfAF6AkA4eDktwvShs/akJVHzk7G2hdJ60ePa0xookDemKu
GFE5LvLPCFWnVJ28yrty+tI5fXtez9Gae0jFKIeyhbCaoCNE+zUDduZ4vnlAPBD9eCL4qJHQyLZr
iKBmwiHCNtd+8kNr4ISz0Pxv2ilV1/FVGIv4tEXxiYjSUNHrhJN2780h/f9K6rxLq7F4BM6SawWG
k6YrLsOVU+I5ie8px8kljYadxe6z2UDstNg7YdG7O9rplp8Sp2FQDAnNY/0ek+TrLiSFmFpMxjLI
e3Y6hvWcfEwSkQx+25XCCVym2i3UB5LlNTSrM9QderfLIocSBbVVuJloVs7a7Bnw83gwbBRd6Na2
U2euNWh+SDf1qtQo3hH2EpaB6oWtA3nYnHLFLOp3RlK5mk90MYOPfFj6YgBH2x/RROICy6swCWjJ
BG7Q6DWcr66U9XV2E9F47PLpRyBOKVC9TCiPpnehLJjQnoxb/evUF+WrAV9hhvdsVad2RwveQ5gY
2bd0NvJX9iztt4aWrB/zwWjvYo210OfcKr/q3aCFHm12xbu5SqmBza6tvtENkTPiqqrzXF/XT4lu
DJfuA0MchxXN1+qGrMygoQTIfGpS/fWCKuW9tNMIaT7GedebePeHEFMBKK1rrK+zRFu/ZVo/nukU
PjgOEgv1Ihj/4Mc0BbuyjCJZcJIK1IdjazSkoRN5MAIKjvqpPSjGDIFmpMWuTBrY6gGwn4ky4haO
NIFmst3QizxEurPfDtFDYFHWFR4J1+Iyzpv4rpu1DIwAnR4wZp4vzk1krnrud4k0zVddD+zgoxqd
8DHOKYjnZuNCoPc5czG+8ca114dzMJlivl5XtMC1Z8hpcC4iVx+zC0nKKidyFtCwvJW0s8yCCQ6A
MZCpOaQlstYKgt6jQuini2bn4qZdGkf3ldXiS4cJdMsgk2Z96dDdIT8v+xhz0IYE38HKTdNXHU1R
c1HlYa4FrMAFK1PuDkmwYPc1t3cuqw84Z36J0OpMvikWMEWWIivsg2ZIUAmtcy/CU5TDQ/xeUqFZ
uw5zK4j1MpZVkIepSE8wYEYyQTooDN0v7IUb4/bIuejM043hp004aO4EyLp1Ug2VoyoPcwniLRau
3G3KPcj9KO6bjGUM2bxpiMMiN4waqM+2+i1koLCcC3fzz3zr3VlkrzoWiJZYaqSEl2BlFW4ykdFh
M3Yznb6eUE7DPAWrKLc4h6ke1HmUpSZQyIq358IAXYq+VNAULmn1s+AxpTa9tRIL5ffOiIdwOpnB
jk0AY8KYra8DIrf8LEI8k10r20WE33KQ1g5l1/TiLKwXin+BfUed5I3WyH0j1iz3GaaV6ZurTPR3
WJsJUogaxSGYgWzPb50xBaAvIS0oUVOjQYDnTrr+YaYINQ6FM4TfBOytPJQZECWrRIYavwiFSCkO
GcxBPxZDv3ca8MWTMm+z5ZR7jhpmESP6dtmmTX+VsvDk5zFE1r3GAfrSmUP1SZWLUHudaLtkv2kS
jYPpjO6ym+j2AJ6i9A3/BXG2iXJWNNu0IE1eocvSTMSbuqgJEbCj6ELjh+W+0kxa6TgcsmevrVXz
hTWB1gUoXByGOp1bkW1TnjtXvRqY5rqTm9XO4tjRcFobIpP93WiGnZSO+NaYIuPsDsLB+TtbG5Me
N0aDp6yMCX+WOh0uOYOMfU7fp8JqvcaemW8AVKx6NfvmW8tNsKsxVZtbKO8k3g/kddl+O6ET8osQ
EHJXqyR9XbdL/I2Wf5iJ85GwHc+dreW8p8ko2jCO1D0wp7IiD9U84R9dIyfXa3GqO2d6HHGLWyXi
95peg/wMMgK56s02LfzSBtP0MKmL+Nokams4pQqHdRjnZajOrSlvUm8heqACtNLS8sSdKtx2WZmu
ljcOQ1ZeNnMrY6IXncY4z0Cjcm4ejAqxjGpM/LTSJy3QBE8Bt4/M7B1puBg1Mj4sD5BXxqHfW23W
eSlOrsGPpm5RwZTG04J02Z3uRm3NOUV3cXUf1Unu7pqwbNIvBA1ZC9aeSKO4WDqw22CVeletflOp
0dm0efjOM68a+2HGUmWrWsccFPWunQfKjgwbS8kMYozj1Oy3Thbd6L6VbKLhHhg0bV+ptpjT98qe
5iH08TI2dIOzytTs3nL0TDGPRW1NPvF3rc//IAcvjC2S6FcqluUuvs/z++4xePDwpu/ggS1fQlCS
jGlxcsTT5KDp+A4eWLxC6e64AvrWMaia/w0eaOZLpQuULCzjtm4BSyPS+KFj0XTB+yyFBoTUCFvx
7t+BD54qIRyDOSZ03UHtoYCF1XE8GJ2FWiN0aTU7oA3fL5XTelE4mUG/zL8XWPfjUgoFMSQyv0jf
1C2PhFTgvKR5Gdg+HDJBoFu2BQRtwDNc/1ONzHYVEBFFjcVdAwzZREiPr9JUzTJiFNLw/ZtFINvO
2pUcGw6PnvKzSpyHq9gOHw7oYwO+HPcZGQS/IaRVGwrheT0pQlP3u75L9r++yhHv/nAZJcGYCG63
lE2u0tMfY5GLOK05x1BHLV+b4YI4HSgAzs3p4KeGBcetzuqC5XPJLzABkJ8jAjuqaODccj4bcSNd
G7W4VGv8W/q77YshenJx2yB9ciQ6qKdfrI87e4txify00ENytIs3FYYpAmniKWAkLQHpUs+pOB4G
yJ9A1/eLYsoAUjN1LmkfDaAxLqc+TEMc5jQLO50BlU57enr5y6y6A0cXOl7KZto5RJCcjuR9+a0u
X5XIZQ/SLOPTWAJjR0gEdr9+SttkfATAPXwvlBgcRwxyQpivR0+p3Qw/pJWQyUCAAJyau5Cdqhta
gAacjSUziiXAiW1eIc5PrjtSLIgfJxk+cSuEMRq1h2VOFw4tyQ/YD/G2OQqVmuoiJwB2axOfTDf5
cSBk59yxOKuPBjAOTVsA9FMtoQcE9WTht2Zi/F6zhh+/TDmsTsIyTP0h1uvRlJ0kIvCOiAp/03j7
pkkTsiYibPnXN/Av759jbLZEXaLQOdKjrpm5SDsxY1+zxbrLSU4K1ggffF2ZiJyRF3zfrZ5ILR/L
6H5e81y0ZoajEJ2gCtoW3sdLhAVNV6vZZlbFuUK5PZLsVCwyWJbp9xq7fL+BIMSmRDDosGCYTy/V
5rjr64aWJUqiH4eXw3WZGuVzI3C7Q0czQ1rKZVIowaM6DtzWh7qPU8EdxOVbvkomMV8pMIFdljjW
gaAB4mT0xNwPA7qEPHfUVZjqODnkhI3xcgx3lHjTaZ296eMWKfMWyoEffcayoNknjZF+cshPC6pI
G/YWZ9adQdLDuU2u3g6+cPSgU2rfyB156rjhc90fnioEH+6gRGbJki5pjsFve3oHaRNVzUM8x36f
mxSzCq+qwZk/UC6+q8F0JMDKcJllXfLMKPl5I3GlRC2KztM0Deitpxc2WlN2lBGxHy9mfOI29CvQ
hvS5No0bOH/85JSyyadARKebx5LOaVZ5W8I6+qOD+SN1lvmwzmZIzwtX+hS78R7U/Lks0L+6pziO
BLpLW9fFcdxobfdiZIuM/SK2IPxmWC+42OxNPhrNSUuuxvvBXPK9o8rfE+I/PE32Zo4ZECpMh+OW
IUSIO+u0gC/Q0XDwtVID+VdUJb9eUP5igrtsjc7DRsFB6miCO72Vu6ZCmZKj4WX9NeYT1YiF1jNa
9NwWfbx4cYbTGSIuMC5jBOHx0TBZUHXqODA97AWfOOoHMSkF6InSw9QaVFdV9yZSfbfXHNZ+sg1v
YYWxI5LHcaB7HP0oiYQ4BQNyfRDk9Duj97cr3fEY/v7llGPZEFEmq8PTL+eGVuOYGGro02nHN2jR
QOgAX5+ZKcZzl9nG26NtoqKmBLEQYP4x1a1O1QRoVNuA78v6JRMhOVZ22F0IkoVvm5zitBpIHiR+
crhBRm0TeBLezQhUvCSx6Kvm6gOxY8VHtgxnp0g42cyWk2coXFKkPyb7Ii2KnT64978eNj9t5Jyr
OQsb21rN1JfH7gIW5iVvG2rE3nF29IJqvs4yd98xcXFHJWr40qP75swD80WXTwXNNcGTC28gKtKr
uzj/WPdapPsWkxcBIiGSJF0WahOuwOPkZacJoDxbb3z6/FiznyXTJrayxiTyojHJCaSlO4AH1j+S
0rRCz//6Bz5sN49XG36gAazrbic21uyNFX38oJo1JG0D6gpiTafap5X2R35WvpuT2D3j1FEF1DKk
FcJg7ChyptfEkXiJW0rM05pfdLYV/Pob/Tx7LGXYwqBXI6MTivXpF+oMvM2ZtSjOPNX8LrfNb1pj
a2C35GVKwnGeuZz+lCtlwFA5WfxySzggOuzKT69X9JkFlOwqoPXZn0ed0FA5+MNMJtIwFO0h25jK
tSNVo3Xos1htKWcEZT0zLY3tRPj0OTAlWPQ5w7L6iuN5uZDjsFUVDgxHgSpBZNFtP8je58g9XAxx
uQYo4OxLcqaqcwiY3J/cpkVCUDmk0HeFF9Wp/plUUZaPusjOkhY/X65Z7u1Ig8ygt61703CfCZE/
XlQpReG/LYMpIllXjtsv63Zl1muICle2i9wUWXc5Cg8vK6vsmaf0l1eyLcIrMQVQ+hydB/umqdux
waOsaeW3oiiaQ22Xk0+gh/bMlY53X34T5LxQuCkQilnG0Xwg02XR7daF/mt0++TT6exiuSKOdiK+
79nGxj+NdfgAdNoMv+0k/VNnZn2NUaFPuPT7bjUOVjzGvptbh6omUBSd3q8n1s+/zKEu022L2l6X
unE0sdy6gdtHmERcI1yJ54xVu9MrHJmCSKabzMkJDIuz57rVPFTXTwY2E4wpRk2MSpxz79FOMFsr
WZ5aiU+27AJHDLdjMV9WI03pW/c8TSaCBqwDMNkF57pnJtVPo4bpZGBOpDYF1MAA9HRq5xDyi4uK
ksy80dyZIUa/tEPfoIgQ+d2by6WI8LERv7Gi6A+rzKP9LqVdcqMMTjF5VBrBiBsc8U6tyDkl+DFL
7dmbajRlv36iDyL7p/eWPAI0nVT9HG7wTj/9gaPRFgS+9ByCKcoOzZCnQaqX0RmC4ehQbQI9MuJU
atZXNVrBi6YN+ys9GtzTNsrePvNdflpHDb6LAS8twIxw0BxNHKw5zUqsNs+5nyE8VEfQmNsM6NyG
qfZRqtaHOhzFVU1GeclBU5Sz14vhmW5aP+9nGDpcliNLNxXDXB59DTFZliAztPY1TtfXLCX1pTTq
itgFuQamG33NMKIfYrSrgZHO+pUM6+6AyXQJQA/su7kwDw835n+A0Bes/o/GyE8SqsvPbZ+g8Rvu
HwOhD2/64eiT4iWAmeJ/VNxIlbamez8cfVJ/iQeLoYS4CqCLufVvKBTxlYMtisOfICXa3Ppg/cvQ
Z71kH+clsFX0VZRov4ODPrQi/3N22QwjjnEAhg5CLsrN4zj3vBtERbJTGWC8IN3HVSo8SRea1Hhy
WdbbYoytU3PI6F4xmWsQR8MES9dZ94WMw8+1pk4GC6IuMNDooT6ajea9bsJbtXV1PWaz9sbqO+di
ZRm8Jca08dWU5ofBwBU0Z3X5CcGLuK3IZLjvavsmilQjSTkUYzCT4HSe0nHpqmP2n8UasIWsWmLN
jKWzXjlttalT6RqJvsvRv8pisD+YUrXXC3nu8OQz5UdN33uksQWS7jUx+zcpQaQYr+r821J3bgNR
r6NZQmNPiIfRmF/XlEg9b3Lt9KadC1QMZk3YtIFwtqLMN6n4K9C2LRrUrhBRdc5pXukL0v9o/UDq
DXHrWIMuKxzxn7Z+BJ7bTrPtCTdWG00ULV7WdwTfuZnxFcVrdGjIzEaEc12T3P5Wll391UzW/p1J
ZEzhmZEQJ4pYEn9eaxI28hp3xDinzSkaj1wQ7LlaZ84YI6tcyCT04jhL7h6N5Ovvg+AxXsQYe3Ra
24YGbtJt1G6WIPDH7fVHy32ZrbpVRhDAtuxchBNKnArCXb+fRX5r6filrvKpAnMk8GZo7/+BALP7
x34ov37uMeD+/6DF5Pb9PaHyv0kQPJZi8oYfSkz1kkcBcoDg0qFi4HTxfQVxX9psBDweGwAMzGbr
T/FDiGm5L0EV0Ytw4oJ8ADb+9woCA2OCrVtU8OYm6xS/ZQlmOdoGwp9rCOd4tKDsQvqGAgv+tb3+
aKCkNKOmVRSNkIQ7Elg8IBPPl908obSgj/TeVM2Z23YHYR7Mmqi3mRARa/4ETzr4o0HGbK6X8a1r
g414lhZnbwkKQtlPemDEiSK+XYyYg0ZsHxC/ELkCy64nNkmUGe6T3Jj3SXLbEY0a6FZ/OurjrrVM
8AcAZZ3jpRONp4PreEb2oe/s6sJ0v2CLPCPphqo9RM48t1lAw3pgvoxal4i+K4OzwyzJCUPweYlT
wu+z+XVnzMSWwsluqcKLn2vERxYrIfRivbIkZLyZJu8NqGZ/mpmSZF9r7eWkQeuuWlBk6ZnIl4+z
jgiTKDxSt/4PdeexJLkSJdcvwhgQ0NtMILWoytK1gZXoglYBFcDX86SRZkNyQZtZctuvX3dXJhDC
r/vxZtOS95MVi2YXvY+zthN5n+AToPDMjgIZf9I7As3uYDSffY+1JfXenRxbEdAW84P3osEFWqm3
UcN3D6jO3Ll+GYydgKTsdAc56C9tUWIgmF6G3PpZSIIR1clf6uUgZi9IKbffwC8+FZ1OnQRYR81U
R/I7O5d4BjOQzQCp/jAJuax9sK3WdDNVRFa1Uq/0mK477xl3jNtKfk7bWw+lsVa1usosMdfYwQbC
f6y6mZs8tpmzkYm+00x32wqYROozGTP/scBB/Fo3XvtsaOlw1qP6te+xlMn+M+YH7XT9HX1pVejt
h7CAo9I/UcunLGHO3qEbLDHolDLp48CJLTCost4VtQhd/3vxtHMOhbOHIxngBwu7ZTpwcvcA5Zr7
EZPp6LXpqxyg/zGaA8vFrV/36gc5R6+TlbXfC/7bf17zFjG4t9X8JXMIqZH3gBnvQcIMLtpHQ9gr
7PArjT5q31RxUJa4acsGJzD70nISeNI6aT27pLte1VC9zAVTc1VW5S6t52zTZlHFyRCX71AbW8Uc
zTexKlTj2q5euCFj2T+nS/EonOboRNoIEbZe9561TjL/EuESw4UXQL7alZn92PiYW2s+0rld5fnB
KoCG5uwRvrOdSERGBAad+Nw4+8i5u4gJagHnVXjzULZXUpQvHg+37f5mMVnM+pi7JbtuQuqhCTz7
aNPRMI8j3lqyA373LBL/KS1+lvgY35mHzZHfenbMnPbFkdai8XMpv/3u0YE+biYDJ87t4DdBYqhV
nB99XIsU4PHvN+bjpPXfFMGvdNWSL00eI8GvmxCzOMPjfYNCHFeEmMhvtekLSa8HuWRvc+xd9MXa
LKLAR7Q2IaVyC6H51T0UXlXg4llWrd88t0782Lh7UxV7NxoBM9vGjlyJs8b93a5ERpRNjFj0GlPt
tE77U3CEcIdmD0Yuz3Sy/GG+/QRploTLnGGBptgwSfSwHfEeiQzPtgb+qsrs+cdY2vh9aRqPuHsN
35aMXaCzboSVaTwnZNgOi/K6a7n4w4ZmEItMicGrJRH3M41IVOXLB9HZT9KsbwQfz7kvt1mR0a6w
zPZr4U6TAVLXWoEoeLbvySG8unxhTdrd8jjd2F1yiPVuNybaecj1QBJblG73SSKaO3fpkFET30Yh
d0XUH+WsPUW9l3Fh+rBgiGRkZAlcjPGm4ii4phHDCGN4AIGlWcmasGzcfkUcBmP8KtSFiGtl/k1t
iefDUe+wqeoFf1czjG/4LeNwJG7/O0WTWiHAg+JaJCz8ncrnUI8YYJiurJpVueifEyfKk0H6GZqs
V4cE9noiRLq/JUTs7DFhY53sbADg7TXPujnIYgvrbNQTxDXb91J4z4kh9W3max07xaL/jAi+tI0U
wFWXdqaawQ3b9k247XvmFvYqit5lecCO5d3a9LfpCt5nZmD53S/DS0aNAC9HQ4UMYxX3muqHe3xu
8Le9+VMjQMW8Gly2zPYIyW9fxuOnk5UJ/tloV8TmIe/0Tc5j2NQ8suZXygE0iUmkpYw4PRTyqQjo
NljXyjoXE4kEgF4r10i2+vzesZ4JV/vAJx24LSPtrrTyrb3Ubli4tQuqcroZkRfiLjwJbzk1ZXZL
bOcJqSVO1ySnimNTehe3ST87hckaFf7k8eONkqY5+ZSKU2cHgxOteEiEju3Ge/Ss+KNMAbNOlFpQ
cDN0J8t6allfW6HTlhLDdYa4mOPA7fMt1m1UOP/qOwTE6n0nT138HvXtp9bxUreH0XRhGbQrVMTV
aLihXzIKcGWQa/GlHfutW2tnWxXorWrvtC9lId89ekhWrIJHBhlgomNzDglpS/wRZE4bB0Od37sX
p4mJQUriaqPEEtSjuXXTeNKm/FHwd++tpenXZRxDxFMLlp9LFU9boEcANZNLcff+jXzLs/+L82gT
tyKAdeqRL+jjNYfmLZzR4/00PUBtjhsOGiYIOLsexz1NqTGVERlzEyv/QBh9jqbq2yqao5Iu9SBl
FEDaX5c8wTjUNnVfj09DZWyS3PsVKncCEVu/veO/9QZWj4nOCYs3nwA5JPKlpKRmFoYGGNLC00Qm
c+VX3lp3mbIVH8rRWPDUAui2y0h3FO9GDItStRAKW+ER5dMW+iL4YfTxuVUZlwm/X2PQ3+BepWhJ
vttm+awZ0aPRLsam7ZtN0kZ3Ty9lvg0Bqq3FUgU9eGOww+e1v+7BvDeO2kRqOxAxqYdmnTn0Ezrj
no4aPvymHbg9AYDXBSeTpQ5zzzjWdXUdsj0miWylT9gpW5dPhwSsU+WHyh13oPlXkTUd0wqDAn+q
me7ZxMQawvwmK9wtof3AUem1Bpk66Nq/0ZSrxncDf04fjbJ9aszycdYGknjqpiV1yGiw/DAtmoMH
5ylvyWToKKTmdqj/jNk8TN3RiL9iG9OuWe0nfSBjMzH7KrZ5T2aF1wZjSFydE3qyvM9IHPTx1eCN
jiqLZtNwag72/Fb5MLj0eZdnOx+GXWVgCk9G0pqv5pwzk/zqSo/ySbUR+YVL4xpy5Zqvk+/OCpRu
P2eFvQZ9S5ovYbsoP7P7Aa/XK/EmC6Dtkb2mA2rlTRRoAOPeicmjkcNxj8aCyRGqsK4NT9nkOcAp
mRRF2R/XSaZq+RHnwSmtPVCpcrxkyZ4ww1ExIyAJpF+UapkoWT+gPtY4Vy3A3vUOfMKG4C2rLt0f
BXx/0aRBawN48OpHB8msA9RTNe1uWmCRy5EaAk8cROrsi7hY1TrsedupX7ysC3uvvRndWUgeg0Q8
Dumfq+fBQgieCiR4duJACvHBN0QK5QLoOR3VrPPDK6Fqzh99GKVgDk0JD8WeNk3qv1qj3KccnS5a
kd4pgBEWInCmK8u+T4lUlIcx4qmD/IDlVdGMxneRebS1oKNBFDiY9nkoFQCJwvxzogViPz+CgXma
4IF78zMz2hGR4FKRgW5EDSbr/2g38hv/Zx/4d8gGoYljmmm3ovI/1Uw22CDyKY0r1EPqhX7tug0i
m6sDU+KasksmcOy2NEM9DctLhWnTl3ygdbc3c9y9JGyAOHs0SnUHQ8pX0sq71J/f7GR6zV1xLoAO
s0+sKcJZZbV+xIIapIIQfF3v4OYrghDDUXWtWDcWjJBRKtoIwFbTmbJJ8NWyEBPgbLLk2DqQRe9F
Kgt00FZihK6HZ1oPdr6WB1x1nmc+cm0qqellUcmW6jRWwgu6Hr65M/YvXkmKBr0hCSeS25nV4NnE
gttk/VdHaHpFp8oPR1f54VSs/7ky9AtuFIyj6Vht044Y/TggCBDNFw5e2dyQayLhM9OK9uhGTbqL
xbxtG4OaGObv+wLOKIbqp8JZ4odCadV67CTskkWy4iYMG9yrNqv8qkDWryCD6BtrrMrAJ1O/LMBK
ymZLswT/xfECOBwb5nUc/Vs+jKTS3pRXRw+a4LI3whgpQAVu5sjcL9Jsdu5gPytNu3j3WAxPDk9k
UytvIzXwBrZOVYmolh2WvzwA9BB6bqK90ajWrbPKjT41x3/IdE2CfeXEboh7OtZdNmLKuz0RMG8F
dZPlgPaTpq4PuR/dQJfr1FI0lyStgTBW1QNoOcAP1W+a2WEhexArVnPPmTFuy8rqy3Cy7CHN4u7X
sJduB+ajWKO3E6Xm6AZbZVlPbqZtvVrrTj3Z4rVzjxDjLCMYPPgnp2cjA2C78pSuHezRehYa+HWm
9PW64KZFP0/gKvE1is7c1NXQ7lILV9bUYjJeiDqv3FGae84/28aQLH4NmQudYF3nL9AQuk1TSYPo
2LVv833qysdO968lx78kxbmfj78uwI0JmgQTsThwF/HPrPJTRbTXHcCd3F8WMVBNUnJ67A2N21+d
OhiSq+TKOV4LUi67W6rbxCpaSGA2dtltZmnS6WsThur17rOR4n2Sxs1sxG7u3FPdtmFvVldGgN0x
T/9ay/uQ+rCbfGAEaQYDJP8nR6S8LvryXH8nyh/Pf4Vt9Woa3ZMsrGdblckB++WP5jpftuw+67L7
cLXhllJOiYourmUii1Auzhfk/NWkpyF4Q47Mqt93ognMumVI/1tyiT8mDrlqLyJwD4/TWcHbRbOk
3LBmbr10HCSyYXmTOliBGpcaKmMRZF5z0TSNjPjyKBqVQBP4bAyibbEOLii1+2uN8hkS/ygCZ+jO
mq3ZF9TLcg1maONzUVhq/daxfVhFfhB0hZTp8J2oCkdFtTQsMnjHiDqw6N0Fy/5Qx/Eb/smnuiou
kd1dGpEHNo6bVbP8jumwMtl41yR0IuijSdD2bNfK4dA2T+FMxkwvsi238lvRjBtGxzl6xvw1aeNu
WDrtRPLjL+WYQ0nlEaP1Q6WPv36PW4dmFi79bsz7WL17C5R4JyH7hmhrttSVSe8dEzsfkE5cs6Ic
CGtDvHZFEGfGZ5rRqJVEO3txVqQuErbGNiyQOkMyyFxW6TsUxD4tfys7myffOFSGedSngcne8GKL
Egp36W4j5W4QhIOcEH5K7MhNzbXNURKyEforUVdJggw4Mv2TpnhbspgWTQt5w+i4ZjcrOfX7ZHA4
SrlfVlrvSq87DCk7Yd/sSYmhz0RUGflD3q5mvzjFHFHnMTIeQBxd7BRwrqm9IleOa0oiWnbczCPP
xbF1F3fNcHJhE3EUvZNlZ0hNSdb3b5yIyLe24sdir6NYIDAmjn5e0qGmjbF9Gec7VcBslLFPzDkF
0n0/nAD2gAC1NJ56pGKqiIPJBh2XdSMJWl0+mS0tdBjj5ve+EYepyRGlGASseryk6yHrvlvHDn31
C/Q8yMv+OUnVhUzRPypSYAnUU3tB+9aatW3J+YWuDbhBcPURmlp2XiscZhICbMASckbW1rsMKs4N
p/+RfzZsI51k5cw3uPCShP2E10mZ6jrWfThWHQhzD+ZtVF2heHO4KtdT3Z4TnRh16dRbvfcqBqjs
MFRQ8ZkDfvWmdg3oIaRw6TWy69CDbL0agEGdbMScy8irsab5lfdufm8Kb0/JjLWprK4N7GayDk5X
30i2padhVnPoptVm8gzyL706LNgQVjm9l1SaZflzKxsZlDMgG2NK8oA8C6FjpKBVWqqfsu5C22h6
WNjzxr2rFAQ4uInspt4NaCLeGOW9QTGK8zZMFY89pZPOhUU+f/MEwl7GXYD1+mPAZUghEeeX3oHk
YKcJFvR+vgyUYL6ANpy/tEKP/3IK86Lh0pbajraTHxNizzZuTPzqOdwFL+GyxWJ6KBpaUzXnMBav
tsE9uo7WcUM0G2Tn04CHT+/VjgoGZzua+05Zfyb5Q1KSWlja6aOqq42ZLZsxirmQ+e1yTobmTTP1
Pd3zt4mXmKhJcqNzj8qCyP7DJbm9n1FMh1IB/ZRkR0z7QU2hiWV3W0MWz575Y/bjmrLbENviza+A
AQP1ObvD9Cumll20rfejzI+pWxY7egtumdWeW2FsAZWwC4386tjz6Bf3zyUp0pss9TPgKrXRY6bp
Wmumb0X00WXqJPqbX95ap9rFk70pm8W4IkwRHELnxB+SMXpx3db4XID7rulNqMJRz4KmLS5Wp85p
9N2YT+niEmVd0OSk+T43obTfKe4lrheopVx7Y3ZJlUZjSclVOCEYAynHInrCWWR5R/Q4uK6+M0gi
rnEFHFwwe8DguAwY7dMYgaa2UptYK5Okin5URsQtXHFQALl3SxvC8r3zOSuiQKZDOFSKdG305T1N
w+DLfu5iN7BZzCi0COhTCiuAl4ybDmBDDnGKAtSRi4v1meJCaEDlhIwgrD3ott3si7WYRsBls/em
okzSlwJ2TrNKrtL1ipa+dlX1H5127VCl5xjimAgddp7ZhqKgopXTZYGF8RlHUOTTbxmr6T2JH0vt
s+4FIa4OjST+u79gztgw4m63hAjf+4K1uJty5Pr5MsVPyvUOnWtDcNHvOAXqvraj/5bz/KiI+rKy
/iSSblMAHIWiKfZ+z5I89U+wrlbR/Jw5UVAvGM347DPVn8fR2rb6fYH2t5X6Idj62flJsERM3rLV
MG6m2fuXccvREEDzoQzKex/qrG8ddzjkqt8kZVgNNHs9JeqfKL8K730GTxAlv71XHn054qsTayf/
6NIXVA29TLcNKrRuLQG6wqUrYBRhSkoN42L52iYfC2S1qjuW8V9Dj15ulNTWqFUd61tvoLlpnqml
aq1ABzNFKenaIAMYNZm30ZI3lyIDLrp8cjQXieQzEea+Ksq9Nj4UBipy7gw7WUKL1OjLYL5vV0+e
+VUM99knSa1a3MqCS720NCapBJMJZF27ND9G3NtWWWWGBjlnZcqgWlCpW214BEf/XVrxb22wE6qu
eSg8GjVb6wFUwYnxYkCj0/5eRrlC1qoO9LC9NTSuOO1bO17uXV4RgC0z3TTxn2Ke0ELPEG/VdJ2Y
n/rlaw3agkoBgGhL+bBog36YoOBr6paPjCNU52xhUIRF7h2sdDzpRHRVDc3cfGfcuU+b6bkQn7Q6
rrLRvY0dRhmQRo5KAiM6xvaHlXq7inQ5cxf3ZaDEHqRgcaq6bEve5Vj31wgo0TOleGhO2q7NXMoH
yVUysnSjpzSLjhgfoZppW1PMoOBiqpqmuzmWjd9b99VDm7jrhfbQvLxN1nMFTssTojw7aRj3n4M4
zAi+PV0UCffvfp1P2XrUD8x5DHniLmUZx7KhqZKPDoEyOeTevkuXvRYfKk7ISYYXPfAoJKpei+Va
OOXG1j81tvHs1NSHO0eKbPI6Uc8wGc5TGgIuYRO5V68efEraiJ4GFLUFBY/M/WpoafUuXX4jUwV+
ph4L+jRaIPQWTVUCykXRndGYIbQhPS8Xw+YaOZkbvYofsEeGhWFuM3OXWOlFtmc7Z4pFOQktvRyV
UNdSYHSYX/Y0JlxbDkzRG1vAKnIrOhFwvR/t4uzor522q3vkoo2ZGqu6+aeqV7Nj8BWmgj2wcW80
rxzZi85RiiQiih35x41Gwfiq1F6lkYV9yrBjLNNVS9+zt2znxtzVmGe8YmDAc5GUb1TMxv3pg1bn
paNFg5iCi2hOgUFVbT1i8UjEPWGSJGWZEhvLXwhVG98QBZ4St7o3Nz9gnhAMKxiBeJD1ffeoCYLw
cVkyCLTK81jcuUO++0b0waRWcNjhDOOcOIUUtO+F4cAhNILOyAgYc8BMLo2KCt4N3Q2BTuTPY0Jx
OzKTy32dg1CyjyJij4RWyr01d1zQilNjINoWw6lb+npXac2V5pavyak/TerDln54wwgIJ4yOgQPw
Zo6FRt6cZ19+5Op90an30rvupy7SE+2nsJVy1J5hnQ6Y5pKg171NqV1zkv93kdyf5610NVZhZ9XM
10jnR54/tarlJmzdOQ7pC34hJA46Cwdtp7qtEjNtTkxt75Lvc879ol06Us3ZvXKJsRpVES0H/ios
/dfZeKXg1iQqxxF9BcgprHk+Z7PYROJUmuODQRuwqe3TWu6F90VP1C1DhRXpQ6T3TGVk6C4zZ5l2
I1GScxAZxX4ewiR6F9Oxsp9QuS+yNDl/E88UNjW1to4IRfD5aSkywjG9+eHbU1D4H97YnBrHDPyG
KVuL4cJtPZaScg8k46zP5m8Vf1uIx3RW1KEvSJImkZtuaCe7oBeYaFHUgebWeBp1/pEdRvlqsncl
VIIrnQn5B5ZBZ0MK+oF3qw8z5iQUyG89FAlf++CezevkMgXqho98qdb0kWzMwnyMS9LBupP+g3QG
z0ec/TFeDpRihX0e79rOlAhznFI8DfBmxpPcEn1cIYcG2uzuRgKBDJZBEzRS+6Yl7lItzHE13boU
ue8dvbQfn8fF+nJ03vDKVzcDdUj58m/o2/1MQ9hqpteYsReKv488uZY9MxGlHn0/0796W3N23QJm
2OGK4i79urW/Zkbt4DANhVSExBKPTrmnauXcDSbUfTd2giqKFZpg0j5qdnRbBm4fOOlfqH+juctD
5UiiRud96uIdSTjzsTQ2kW8mHK+vU9LybGkTOE4oBX6yEHpIML+YjD+uLevRyuvnaQetjzF6TJfM
GxdDn0fIX460ZvRbD0LPocSpbYfOHOcbF+mdSJncEV56ixXfRjtZKrTk2zR5OyCBX75pb3LHYpBt
iVdK77mCiU1H3IBm86sztnsmxJvY4wnEf9MI/UTb+cVN4DJkmrOqhVIHcuww9P3kpHKpB8Wi6Vuf
J+nBdeajUcejB+QmjvdVbtOY17gzzBz40nS1UhYcClSSbddBUgl0KngHrkmmoCvUiZ/TfKCz1O0o
5VvlCX9vkM1EJJwi7BqzP2imTdV6UZtHGAYq7Jg6oNHSuhytIy+1N1HU1NtOr262KapbbTAg9efI
xelIlyHVWLT0Oql4cbvmDIXJDLlqkv12J0mdCHebsdFVUNZIFUui908tqkuIom88wAGksVbNTr8z
l4JZ9aDKBdeESOdHunGZkVvkZza0kye7uw1tVWLkz6Pmh0i9kV+qSJiIDXFtUpPmtn/jXeSNqZde
NxNKU5FDJl5SGDh+vAz/eAdHNhJzuNIS54YmXZjhXGYMgxutPZf8fzgZ5pFr1aLxRzCNAU7LgEKF
jDJ/RzCOqyIpxIN03NfRRyKDebLLMG9s6L01Pxi5M5iuG7rjxKKFOM9ZParJCPQGOINN3PA9phkL
VaKHOeSJfzjdLIgGzmSf2m4yv2TM0DvG7/CvqTLYHKQaDoBN8JxM2s6PYJisQGKitDnJcLJ49XeT
blUnBx7wWEc7vgvKVrhvHKpW/utHo7naPgDRlnEk+y19sw1bE1qPNlqc6yZ9n2icy/RuGi4G9t33
sfLbem3Qgvmnp3SLkZfTRlqV5QbZY7JDKEdzkHCj2TaJhu4bJW3nrmLmWdyDi7n4Jy0X6HgfNbex
Uh0DFBDE6bR8EtsoN3q5FP/8rE5l0CEWMYodG5PdOK2yx26I3ZW2cHQzGCDxJfvc7kbMwxwsxNpv
J/FhgNm9tlQff/TcawjL2eVZTEu7FdIWl5L7AyccyA9AnDGaB2ZmwPzLW4tdcYqYfxZR6/BeG/Up
y/Dc2VPikf1RaUjlM5WhvmSgEuUNFAr9nHuzxiRRWdDG7LEMmWjrEuBRLq56XfnfhdSMbbZoLqhN
aZ8j1ybgx/nggELNIYq99NqNmnpz4SGshRTOAzEVmo2KsUKsbGznKKXpX7zcdIOx6XHCmFwpTF9D
01Ht1HKdcMbvYoptuU01jTtLRHWfNKnzOsjOs06ziI2b0QM05HDm1mHkM87lAkb4FdSRh+sCGHds
9t0ZSwj8CIpQ44cBATgcLGN8yB3Fz9d7GlNpw502/tAnZ9tgGhybcB14lbnK5aLf0uplQ31p9Dcv
iha5actU7ayy8D7HvI/hjeZAjwN2Me0mcmw/rqv96vQBITPM0W8pLUAeAJAD2zSMMMVOVSFRUOfr
x6gmEkBL0Geux9eS2nujsx9U1JbsmpWRhlEDGbiC8s1NsXaNN6uIzAcEHl/iK2oK4+Lk+UDKPIqo
ckPtp/BNG0JN8zKDd1bUJ7QN9O/MHgOs1IEnai0w58x7dJt43qpoyo50eI9hPWEZil3H3Xl0XNyi
QqWPDfeLVrglRSP3kuh2iv7SBiLmKmpj79zU6YPym3mb5NXaqKS+GVyTQW60oBI3QqzTsYnfJ5z2
h2yy3yCitVerr9SDEBQbgTwzQ34swWcdRTtEpP7Y5pHxfl8KN7bPHUo01fwy6SNfAs/ELc6FvZ1l
w/+rUp4iS+p7rKDzszOAkclVSTE4Xs0gRZ941KUYHlGqGo3R+5xOK4DsvgN+M5MuaWXLbqA7lS8J
k4TImyx4WOV0jPK5P3hTR9ADNEagMPj/s9KMKY3t9ZuaZNWad4ihSmvxeBgc83+zKZnPCHLf9cDE
HATK1l9GJsk91bLHQi3VxSWHXVE6x/G+J8azT2Su7whe8whP5nb2cc50vrd3XRiEnee2AINbvPRz
+dhUJEoZWlobAx752Zy7OdT6gncsk1UA19G5KYCtZ+FNw3UebbUr6zZ/9eoMxanBXTxgU1DDxWRK
0q6iVI8474z5A175dJPc1dheJLe5lOZ15rsdKOCF+MI4CapNol5TyPqPtuMPp9Fyo7dam3UUt/zd
QF1Yl1pngApS9U7W5cYfrWljjLKhbrJfXnx7eCf+RUhououjUAEGSpLNxIX/EztqRe8cctLi9s1O
tspe2yDJz4DlmfzHtb7h+MMcqWAq4cF4CRcGpFeoBNiySlQgJslHlU+gmKAHrWW+fCL0oM/Uk/qO
Iih5VqHwXkzOgIQujBAi6gIfikk6NwY6qEkulQiemg6XRJbg2kZA2KE7FVXAgaFn0+AgUuVds5mH
cV+i5hWrHrwf4ssntHPDYsF2MA353EGCGPfwl1Hx1UU08R7MkgKGFQxIVs1WkeJ2YjwnfVtG/6rY
8E6Yofct3ppgMTWcPDCRdb9217pOwTcPaL7zxeR+l5Qsb3WGkldMHPeONeluC7DcTHlI8190kfBz
1/mO7lli0jJWzl6fRoZAyoy5Os99dOVp414OR5HSWspfbz3GRo6YxG/CrBHpDug4rjN98t4KCJy7
FmcdTJ905GuJPcMdAyBBCZXabqmuIh96JCNcbBdXL9DWp0rtMxFlWD6HYaGIoMveGu4IeL7aVAQN
VWt/U9mmV6tYqMh0Rq5keaI6VAvaRPG/MtFJ+PNg19kL2TfPa9oH0nfRd0cMuV3VzqBT0am1v3Nf
QwMrKHjwF33OQzfWmBSY430Cq+JPHBj2VWMl3wgEqIMYx7TGHEPEVJurKlxioz9OAzL5lPTGblFj
9wHpOw6A03GahiB984c2PaNh1SHlX5yiE/VBxSUtvh3URxQOTB7PQ6SWPzjdJWizCApOAfJ3JaCk
cdlz6VjUcf4ttZKwcJAsKBLCHVsk8xLIpcXHWk6evKrYp/42L9cNW9Le8SqqOEhpYUWiRralgJdG
5nm+qho7j0zdW8R8cqNcM/tIvJyeUZtr63Gg9jPQQBoBCFo+20g1z13vY8/KakaurupfdZLiGSxC
XSLQ9e6RdC8GxenRdOJ3FHjMCPosL1CJzG1fieGqQDMSgM1d/0U6Q7OrnWLajqXRhlo9dI+mdt8Y
qJBnF3JLVtJ+WfCyeRX2pQWg61JhuuKd0U6JaVjfMubDTEwRs3/GLWP2ChnPYzS0iu6twkuWdXx3
jg7Fv3Gyaq1clojczow3FpPvgakixH0PciLSQghzcN7QbpSdoznjHYmo/jBXk71MX44/+49efIbi
Fg7J0bcfojIpD04cy9+SUsKIcvE2X7bo2QSce44AMlo2rnHfzRft2FJBs1hDxcDlaMOuEJKeV8PC
Ulse6STuiQEDL+RGtShees+MJXOgyN1xQLF/mElYH+wc0RavYpEyLHHtH2jj0etQVsmuQMhges6I
nrZrqWsc7DMncBtQoUFRAK7WLQKUwku2pSF3cZ6+6sh/w9pbjPjBMw+uJXcyQl5v5MTwuJYLzdyI
92ksg0a3jvkCX2Cgd1rLlxPMs1et5r+YCX+bQMm3Z2IxmN7/W2GA/0Id2H+N1rz9/6c0DEf//yMb
UP3WUv4fmGZ+//+KBvwHTn6Toh3dItZMQIDE2v/MBhj/AVqJUADBIgSke1LoP7MBAJxtzzVILDJ8
dYAx/Wc2QPyHZdpAhEj38evYmP876SL/Thz435IBAgaBawjLhBPosGdZ/1cyQBCXvfPCqJKIav07
HTP3gTmnWs0OduZFZ5DXSRyVUe96L4C9+x06kfYStQ3FH3q89Qst9Pt5rfg9GZO5q2thn7I4j70q
adEtiogWxktLHykAkHWmxp+SIoslpsB61ObHqCnG7R31Hiru9utFULKBH4VCx453Y+SI/imN9BOX
0Ecz4cCsuIgzAXlhbm1uqn5OtvR0HQ2PEDiFHC+NYwwXaoz/RfgWIdCW6P1I/AX8Y+hLY9i1s3sQ
ou6RmnuAAADoQ47O935l1f9Ymn7jn4L6yPmVlhMZ+hObVGVRRs/MUlzjxSPjbwA6rTpmSjlB/PU8
/Q/2zmxLTiTbtl9kNQCjffXePfpG7QtDSkn0GGCAAV9/Jsq65ypCeRW3zvPJesnKkUrHcTDbtvda
c/njLhbK3xWmv+o70kzmhLVkgTxw6E2XoEKR35S7xJz4wnzD8QzsXTqiRmseZdJ8iwvxwSWnlTud
eT8Ec/MQ1/tzXHQuk0FzihQ9WlFE7bZhhnZBNFz/Haz2v+/0W0GAzh+dg0/jl/Lrl+7br75BXtj/
82JL+S9KTLhg2KZxCPIm/veLbf3LxfSD7YaMbHx7AR7of5t+QutfgRfQj/E9AC64rvED6b9zAANs
gywCYE+8iDJhzbL6D+jrqxX9/77XpMeBbQH9ZDukCvrrFb50/AgxDQuqZ2B+gTZ3tgrnZRMIx5Yb
NVVReG23nNgOg07EDG7BKvtrwTYffPhlGbz/+/N+Nai9imL7+zJYqgLwcm5E+uG6/PxiPKrxP+mI
PPU9wZNpsSKU3eiswoiNGMB0/DlbFgjTedCUH4fWR2w3dFE273PIhvNpaNr4zuXeu+c4kYHEgZDo
i190NOgtekAoKNBeJfdvXPNLsxTRjQ5UElZXFlcOwPBYXl5zni+RXft0o3lLl40l6/mYkeh7q3yr
uRoTx6NtHDN17/t8D3jHP5PWhgKyZdBEo1ZvujzGWxikMci6Ny7tpbv570vj2iwJfoAKZGX2/Xo7
cYJys4Ut956xq6tg5ugUzUm+n1I5HnS/PBB9x6hSO3pHp85mEuV1u9Ie2vKNK2H/efF4rffI84G3
YC37t2X21wspTIs3s01dOJ6IGzduFdff506U914rzIGgRqj38Vobzsv8Vq7tev9/fbR/fnbAORM4
ICDC8BVBoIvhhodxwO/jS5rCEzJfd5MNORL/MSS+Kmy8Ao1sOwy7//z2+zjoIKkFvFeE6L28/Xro
Yk5ICAXpNKMAFxP9MkHCwkmHecDhwFTd2arJaiSqyn00A63imb7tA9krBIe/cTHrh728DV7g4Cpc
8/XYxf1Xj6m/hJ23OJbDcF70cL0DkUO7tyWTQWWpVbRFUm9+6XIHoNECNvwLXU5bbn1aGZQy/13t
/P+85pLlho/inQHfwf959Zobl3CruNDRPmzdmdb0qFumAlF8kwwFvTi66fGnjMxLeKRNeQtkd34H
P799HukPln5tYfchhf1T507iesozbzeTAXBqIby/sSD9/tz+XBcZKALP8qGtvPwFe/SeSWaZaC/m
lHH9ZAXetvWn5hoVB1STGO0Jff6neW6S0xv36Ld3F6O4xbSA++T6Ljy5lx+tYNzgkwDFGELkPdhO
Q0wVOU0cKoGpW5+ySjsf7KHkeEtv+jSpML2aqDwORRj0d3++lrWyfPnscAUhRSl8hJV1tdakv76+
Q57kFoF206HNMkQWRTv5vKqKZe26J2XnEYp1PSM3N/HdMruhc47GVtMOyjiN7frQXh50idLniihA
e/xgE6Co6sQTB43/q0EKOXTjQVrEzQhPJvNeOdXU4xxSQblxgxIZZDFP7Vvwi1eMD1ZHF6UhVTMM
UptV8jXxKi8ltD70rwfX6/vTOJjhZNc1jJoUzMII6oiITQmTunbyv6ZxFKfQnsa31ugVdvHiteQi
6D0Bn7DZmfibl7eWJZkgAshwB4yByLlJbVw7SlZu3+CZeVdXgFX+4x+TzVWCKID0hfU4fPWJcuim
xp6RFUzubD5ZUqlD0SOpdayyDndtRjXd6Ga6bhfVXEeNZ11mb0kxXPbBQ62qbxhny/dkR6GYnJ38
faN80qJG7yq1Z4U2ptLVybPKZNykHvEZRAr1KJCkCP768/f4SVN8eef4HgC5qKpYSOC1vLxzUkgX
/hANlV6Dctl1rtXvfboOH12RtFeEQXonhCTphqAxTBNLMjMcVcGT0c3D7HbNIYJ9gDLM8R9dtr29
l3kG8awM7+JC4jNlBX1jP/hJQ3p1xaBsHIaW6B2xeL9+jaK+EHNPMF7YdtkP6TANJ1ZuuPOIB30g
LMU5ObwwDGad6jEQ5q+oVtG1o1Bv0ZZBvrLks7gma5H07dDv7xwl6fsLiVIWB9r8gR4Sqoqlnu6Y
dr+j1UUQXRffCMmQemMCtljGUOMtRKbijRro94d4fY1slgj2WYcf5OVP4dAeDvOaNlo8WPO1Lhgg
jHJUd1Ry8zmWbv7GM/z7563MP95eQE7wd+Wr/cMbpPTy2MO5M031R2JkvlF0kPjTduYrNjr8AX9+
1v7h86Bewshdj+Tr7/fy+3XNWPVeMZhDBjnsXZh6xXexTMGV5zEaZ0jgvbHgviLErktT5EEQ9Xzf
Cq0Qq8DLDwwKSO+Jlcy0cZS3HWRAx7NV1ZPJipYcojG4FSn7TjuIce+awKYQJr+L8ayy7Psh6JNn
2ZON2feT/8a+9Pqg8PPKIIxg5aOU48V6eWWmb7BoZsiFyKMsjjFm3fdJTL8zKv3hdurDaF8BFvje
9yPIC6fW+z//Ev/08VAAqeSoZnn3Xy1eqq3c1NFqPixWMb2zRGN/BntxRAsZ9vte93I3if5bqL3m
kubATP786TaMhVerNc8AgMSVuwoI+/WDF4Z9Lb0Q4xOZd4hDUAZ6z53btDjI52XY5Yt+jhgH3PdJ
cAZF5547Kxjv5OwxgoXjXOrN0CDw8POyP2ZDnbz78/X9dnegjAHf9EniodDlr5c/jl8OJPtZJEL5
lAKnzs2dO5Wo9Lp02vaj8eRfIW31x5S3anUHW09//vSfr/mL9Q0KJf9jT4VRsVK/X3480wK1yAiP
Sp51jnikBawYvzGDvs01b9Wu7JTPjHDym36vGZAQj0wQA4JbUCeAEnT/H5f+XBAZlyAjXV/yrV5d
UELAi1UVtcs6AQeASCDyXWJL9TdEdJhPgd1fD6J2z3++Df/wIwS8vRT8Difz0FufoV/OsNXixhPg
Z/dQJBpzdx6N9o/e8xDGVX6w6q2rv4Kotk+YtvlnSjhvsXrXTsLLp3QF3NEbgDEN2IEb8PIKptT4
Tjr6/qGPJTKJgq57vjIas/o8OwwHO2Xl1XnOhhaJJf/KdSpGZe5JhBo1Dvi2Xh/euFJvvLtr7+O3
6/Kp4zkTrT+L9+rnyPzZ6W2sROgDVrHXgtfEw00ywMQD5EocDclwuJNnbkxN687HD5qNWqMpznr/
PGFLQYowOuF8imy1RIe6ILuViYCwgh3pbd5Txmic+X02LPFRY9DD9JkKTNR//oF/XwVAO9N54SRL
7p1FS/Ll/WVgiazX7umHFDqPT2u3pNyEeUvLARjezAChTlwf66omYTmOMB3gr2XSExSuVzDl6Wci
abJE39k1f3LbwAzGkTSTcfrGlf7+KBKyCOnHYdXy4NS+WqwDhXAxq7jhgubPrkCbcu4H60MLpfUG
ZVB5Clt7/uohSZpRCh3+fJt+2zQpcCjQfAt+DGx1uV7cL++B26UoerIsOESoCR8LAoXv/TSyrgub
wwOxX+3tnz/vZ/n0cvkBgxgCV15pdnTPXz1eNBi0b6cyOCAaHb428E+OJWfeHQNw6zqW5FbtY9cz
J/bUcBsmkbUvJuSLTslCFIi+ulVLgKsqSfWVrLzmWM1ZK/Z1STekopX7MQ0A0JpZU18htXyjxHiF
gGPL9xy2epcOycri50u8vF2gKHJhDZl1qHnCb2UXRc92jYpSJXbyHpcOVoSJoDsc/jPiwNmLt1jJ
+x08lIDukczHQ+sXSf1GzfqK3L9eFqwyhg4R6awrUHb9lX/5FTtaJqpZJCqHLik1qfajxqzqxM27
jMwf9WFyU0udzUyQ1NZ1CCJEcNr519jQg0vvxR7QASGgPOgh724i9DbxwVRiNlemhWyPkTgbvevG
Men/5MJxKbPQQvfj4l9dOE+CU/vMDA52OAXoYqMK+WsxYAZFDBN/qvuWOURsE2G4z+UQ2ns0Tebz
AP4eMC4dUmbOYgR4Tho7QXkYJIITg1xFrW2tFbe2B+8hDZgBvHXhv6/e7FYOpDj4UNR+r9m2pumD
dMaEcshaVGmoW+z+i1eEd3Ypk4eawcOhQnr62e20eEicVD+Hqsy3xprq27znxf7zW/UPmwltYYsB
Uihd+OGvEa+9HDl1UPMf/MDMhySGmjYQaHYh0kcDYfYb/MlpcAmViS5K9NMtSV7VDX9zxkuc/D16
+H9yoP9h6ZWsuHCxImJFIu/1jg6tI3cqPVHhZOpIIjpGfqtqzCNwk3htQzhXMinIeepb6zrxu+Hd
VEzlbnD1uF+Gn76hbrlXriy3kR7LN8r2f1iBOAEBBwzJNIlWpObLl8Wp6yToLGxRXTwK90bRvsYz
j0r5XkxdyjxWZmnwQcyiP3qOMNYhFLOcPmcRg9xNWVVCHdIpUPYN/bNVYYnR0ceZytB9y7yWEfXi
1FLtCE3qG8yIcaoOJXJI95xxannrVv/Dc8hgYa0maY6wALz6MmFjCpkXo32oa5ydWYqOXyd+eJjy
hCS3DkXBjXSoI8yYQKiwwnsSjfyTjGJ9JCjUe2N9/EnifLm6s5FZkNAtD9iZ87rN7vPrpQMng0Pq
V8s5h8dzW/f8GjubsIWN20usiTOe9hrd0j4GA0BHSVv3mORrmBmjdep7ODf4v4NghfEReK5S2SG2
Ict8u2SVQU8qB/EceMR1Q0vKP7dOS2RR3n/N1JR/KqvAf//GuyV5Hl5+J46wDt+GUN4QeNv6E/y6
uOY494rOjw4OL9hdahMaiwW7A0pcFl9GZDEQltpm71jZzGAjjr4T0P2VH6LZYYJLH3urcN6oGP5h
G6InRrOeFW7tjL3uUeQMn1AgLvEhoVF03fm6uc54Xje0lZedM9rzEWcZ6ix2pVvWBQCkFHFAvmwf
G07n35Gg5r5xTeuZ7vVdAgJM59Hy6JC9XoFGLdsJ+nR8ULPnf5jzKsM74akbavpxT8SgeOfqoHrj
qPcPzxstX561NRQntCkpXv42yErGoQo5O6QkhRxpfDqnvsZin+tqOtpphcmMi/iYdXl+1WjL/2Fk
8SX1RnguPiFex4LcihtRRkWN+hAHjaP9WxGZAnsiwdgI/9FoqWq09yIX5Xmpm/gZHFP+zEZzrUl7
fStPCDn3q/vo8rOuLzLgx1ByQnn9jcrOWbdEa6+ztou2clqAy/aOFzznmKmnnUCEu+DXp/WAY9dr
ip0cnOg8Vb2WGwDTSNjgJbQr9Eaa5n3tYErfOXU+L/tJj5ZzO1uSeFzLGqfuM3qqaT8yjjgu9dyB
msgd0keL2n9GyjV/jAkjYPRSF+/VBIM+GdJx20LHhkbR2n2zH6KS6j3HZk7YO68JUkPq44HazTX3
BZJ1+s9pYLKtn0Ie9OpQY8IpMoD7UxGXF6l1YnDWjSDq/QrZVOjD19zhkBDRru5IIkZD6JblOXYt
cxs4pei2syfjB24dBvMcpN/3biCj+SCKaeDkOibJeDVS5cQnZ9QGW7HTa80XFENxpkIoHmjkdD8y
x4HJMPPlkG3NeJ0ZD5hw29rlgpdXt8Qxj7m1KRtNzp+ahJ62g4mycdMGXmujdxAlZwU5i6sBJNPH
GBkXPBqmt5yWhIGmpGILXcQwKDb7au4wJmIj6k7aa8ezhprRHWSYF0gNk2DVGaLMjPQsrIutmLHt
i6UklTTFOWHhFqys+Gj6vrGPstDlIzeP5bAr1hsVF4m15W0s+p2t/OBb1dZV/tbp5LcGPA8ky7mD
1YHxIBzxV12uBv1lnbKk7ys7sy+5VdQHAVFs49jowORSlQp+TNkcbDbxi6tkceb8aL9xXP+t18YH
OGuzbR18c2x2X53XLbdbdMiJcT/nTQ8RJMbpl3tEwoTZLXTc+iwT/ynUIqObSgZ0NXXeaQ4icWQo
EmEpnHEAD5n+/ue94fXp6e+rosYJfZ/ZxAoC/XVraFpWf8ID4n03V+Z7WUzNdkIhfD8OSfnRS0p1
+PPn/Va7sMJxUmODxTlo8amvzh9NAUrA78ZgH0ZTdJ2buMA2ShJEOIJ5yryWdyNx69tlqJKzXnAb
YKMb12OWTV6hX9geY4s8Xd77c1c9ElaUP3lVozGQBP4NlmnWCCR1MHRHMI+upSEe/vkLsCSvl/jr
RgEb27KR5FI1s1WwZ768Z5GLl8gZynjf2MPi75UbdOG5LUkJ3oZAaF0QRCnUEAKQkceWcnlqef4g
tw2LFR2MZ5ubKQm1OSKqxHBhjxxqt0Ssqk+Zzg0u1KA692ldSMTq2vqSFAV191hnBQamsCPbNLOa
/n1Xu1ci9pLqGAfGSy+t1uCFskKl00MK/SPDnzRAXlzg/35M/cWw8PUIOI8070JMN42V5ScNZUzv
VY5LcT8OIx7GJCzr/h4B6dyBnAm9y3q+jnaO1WGrqnG8jOdiGauvwF+yBiSXUyx7VFjp12Bo6xKP
YC5J6Y46CsfSBZVJ9qoNcDhfYgdvUdjN10tBa2xXIOG/oWnXfWOBKPtnmjDd17TDXLNtiOPkOJVW
doUXtq5nZumM9XZhJb3bMpQNLwKqYyzLIyJLl2RYvJxTnlcsab5tjoO/DphQutTJmdkchjRCytEE
EBrQa9B9EYbRBlB7tob64gobyyw0J5ssmvoSlJE73+RdNchdbZbmaCwT3zgOS/tsNct6rwn6XlHM
mxmDXrEZ49L9iwUovIeLDAStz7NqJ6cac97CGeJQWZU80Rdrn1zZ1+IUq4WzhMy9wtt4NGrvjKgw
F0qYQQAdUOvlu7SwnE9hJiKiz5Ig36a2Kqw9WxFWihiF13MtTGf2S+mV90L1IzilYhxvgLrALINX
DSrDQIWGQZN7COhUILp9PAgfm5iAKobNl+UAmw2NYcK13KV8Croqu6XOD9LLBPf2GNhdUj9lwmmr
/TKVun1GrTfo+1X7Px5bl41pP6tUfCtyzq7nxGPP3M/QvX3Cquv2nUj6aDwQoFuLLYagTmNIgqoK
RsClS9ZnWXelmmZW+3J2/YDzPKpr9hxNNPQm8yPT3kvSXewtIMT6XZSvtlh8mCAqg7iwOlBM+XCs
OOhjn+rcsAfakEP4G8cVLeVhM8EJTD8aYpzIwvyglqZ8rNlmx52ss3nnVQjpcPj0sBXycBDl1pps
p97xNBY7xwxBclO7rpPvEdZmj/VQAePJhzAGHaHl0jyJpfENtj5tmXPWQXBArWswAUy1B5TTDQes
mu5UVPn1Mgdxv+cFr/jWoFjK4+IUZXq0/XHcGRr61fcCrDgINwNZ9VI1iI63dEfD9hSNJYFidiYG
iSW2tYeNQ6fT3ROLRMyroSG73PHogWupjIsp102xfSUCIeHBh1d4bZMW25wqEbcs6pxaOOSZ6LMh
L8ffEkE47VK8h9f8kJo5ezFMZxKdBbzLMIueupox8j0LChSOGgkilvtlHcUQzTw+l8bp2L1CrXdJ
MpCPNtrsmzeN7QEfdxNK2YONGwJiJOnNAIASF9dKjHSc2GGntD2yjOfoqdIYmy51NXtPvc7MN68b
FMubGqsIoG0oNdysskpJinSZsgm6jxp02dJ9cmE+eNsGy1a7H3VD6IiwVzc72ynorR7etDnjpRwG
hNld9r4wQ/jdIGt77xZd3W7hI4FRsTxkAVctWeVEQ6J79/YJOnxK5mHUQIwzGUE6Cqr8K+JTA+dN
Kv3eZ9zbHRFvmIV+nljIgEbkHx5LFVTp3i6Tvrhfpdj9dnDrpn8IUr7oAbELFePkFHBo8mCartqo
KP/K7VBU+z5SHkDfzFvcB6tveuAHMRVf6S62YdrWaf8mBYz0WUCMBHk0rCZk5aVUKwzWu34P4qE8
dfA+9CYpB151Otnw8ZOxxz/tlWH/YLVD/27RBFtsNQaw/CZqc93se/oFzrtIavcHdxeHfsUBy9lr
iqT3YnZFu0XrtFwbo/V3KTtNu3kZw3Ivg763zuCoYFgsWdr5j4kXAUAA722c44THpz1OVMQjBvYp
eYfpo4K4xNQOz30ST2eRY2w/FxjLnzR9AMg7fl/NN1MmIMhWtgeroMTIibE4Wqpi1wa4QVjqNcDe
dmaf8eil9dtuXKPE6SH1wabqQnAP0lPerihEm5yyHtcJMv4BGJVbhzzAqU7ci+ycqr4IqtOtF+Gm
2ffQr/rj7FSuweBnOc9FoHT2FIuMrXwoTdRdVDosuD2pTanY+uG5iSB5Mn5OHuaCd3RPErh9X6SV
/xEHg5qOhQXc6GZWenoKpE7Tva4cCQytWIAK2ksA8rLQLkts6i6+wGzTAz4v28wEu77oUmq/XHVI
oloLZUZu94QXwPMz7NGZ8yEdBqDRcokyecVzoOO98sr+0YwBkdiEx6FuRoW3snqnCfGwPUmowswO
JnWY7Cb6nuYh9yV0yOfb0B9u9EZAYsOomNr8V7xeNecJY9bVMo5m2IXr6gWAPGEX7KkIHHSNHd5P
U2U036KB3vdskNShLW7n5JAXEFgPPf9IQm0gzAt3Zm5fiHNr1b42afl+bmSZXxn63vO5C4NyXkM+
cXQYJtOXrC+pdcLSrT1A0wvqDzGUeN+HFSoF3Ne6LRAXhtugkg7FDyXW1QwRi70XyzQWiXLxMFtW
PnhRXwBAGBKIttdNEzKbXcpugB4ZzjTIJhrMl7iY2AhrJiFUBRkNL6kX/xHZEfghnxj76LkqU2Pd
VozN0qshGfyvaNdgMKF3BnuQdl2d04tIOkK1nbb/kvYuiApvkHwap/wFOFwVNPtxBA2zDRV0hJ27
GOhW0PnKeTMCO33MUbGDNVnE9G3AW/IlsMuHhLeF68K9jmpdLDSYBokG3W9UAUhCWfIhnhcH0DJd
biR9TKDsG5FbxI0R8y1unFrQL4d3RDbnOEVWdSrGohoPk6twjpKbF8BTGucYwEwYXvpggHhCNDf3
xrKr5F1G9xV6gylg47k6TW50AiWKJ6Waqi1omSiDOoSq5UxPZjorhXP5cZnqRmyCpXW/B3U62Qdq
PmE9LKIL1Jb33Y8PlUz7B+z6aNpHeGULIh2H6qheUsphreM84qRO8D2kmz66sK+6/Q6ZalVDobHt
8VRbMGEPrBq+xmc3+vM2iKLM2YKa78NTDLqHvKZBug9tK7Guc/3i1HumHbYtCzm2OuLiwI01Ln4/
rwndc1CD3+MqOsFAMOzFacAp3n+h8WndKF8LmAgMLQn9Dhet7pPKH+Kj1fgpY01bFhZGKrsagapl
NcfqVESHDOzQcgzLrKcBofWaNdC4frUXjEXzM1/Qjx8VCaZnBGjxcoNd0qR3bjh6HbI+G1gA1Aj7
B00naS5TU1pi61qN2I+lW8Gk7/Fl7gDS1O/dzOqDU53ZfsU7Ch+h4NQxbLVAQ7Drp3LpbvEhUVmq
xk3ak6uLLtzFrR2oHS87UGhFaFeVEJg+VzLbpH5afknsKnhXRmFtdg7WVGvjuGULw4LYPaA2dQLN
2BdT8KnI3SS8b/C4d4cmLliHQrCiI3yxAbuWxagsOXkrpbEfKqeF7cXWtQ1SZ7o1YRUVF2ncBnUb
I0J4V9il80OB4w0AEB5/cw1PNGyu5UKb4840blaesyrJYDsxabhP25YKI206sCnD1Cnm2hmRyddp
NLiATTNsssih0TcdlR5AtzoaTmSrZtbUTEooX+OMoiVDEovmyi0hDAZZ66qDjdXzyoa3XO/wIvnB
3g0ac+3YMYcI9mDbvsGNPMJrRpvypU+V8vaAuNU3fN2JomismnNc2y1swZwW+smyCu+xla2jgOQg
GNtzYIntU1qnIAAYryTLRpWYHrdub7iSCZCT2UIyWL5aoD05h2RpckFvCpN5asB4QUZlyzbVEPbA
/CTcrUXWQuwzRsB70pgy6p0+ab8n7sjgayoFLlOIFPIUOzD05WQ4leLqDBFK9QoUSi2q9vvUUb+d
VVYO6uildcBBv53GZGOUypq9EHGCP1ZgiMdZMg+KNNPA2wDr0hCLi1iLx6ruF5hYy6qL9Sq3e17f
BrNtK28A3meS5j3zyvbJ5onOdt7SgJSEPWAkazMAO6gPHMU2VpjhrsOdmnnEjcn+2Kspy/Z9ijLQ
2Hbyw0B5KK5aWFGacaOUl74MKlgXLlnQF5FHxsBlKQlWdEMUID4rFxk3AUera97n4R44eQjyt7Kg
peJlhsaVuVZ+xdrbPxiOEv6+zyvvGzwRGzSktUjrCVNwdZX1SX2iz11vqU9sxQBSWsEXfJ8WKLcV
BgSAfDokKjfhM6ga/my4rCRKTQIvhCQ5aPXDn2Zd77W2CabORJOU+yF0l2cMeM1I5E8eX1eND/g5
d+zO3aXIYPXBtlvOs12SleHez4dgJD5yCfJDlvA8AIqv0y9D0LTeNrS7jvAjhz8jC2fNJQjCFJlJ
6LjfMjIF3g9uNcIfSprpib5d+ti1yvqLp6Io9ikVUr0xXtwsZ0r5Pr1NGshdu84by2/aTvWJSMlS
4q4S1AfBnMKNcAOjp4eY2sLardYkRNKYF9XWs1soiFgeBrUpKOCC63QBF3wd4EfG1zTrEZI6YKJo
12HKBUHrmGRVp1Cm3snKj5ot20E+UnnMtgf/2vEeXTRdRFiPS8g6kbVxKzaRduLqnioIQKwbiuE6
DeDRRNRxDv7yIRionqsouxfGgZKrRoGP0ckc89haGQ0D6SZ6Piq2luAdU54ayxRqRIwZiYj6vUym
Vt41xewdiU1pJHrFOMpOvDHRJ4kOlGQmB6NWQtGynCOnAFKoHEG+MHyTLnmXJi3lgFMm0GXqKriQ
4drNO6vF07XtZm3Fe8prW13cFIfsrkNBwvLEIO8UBtMS0hamCyRLa3RvtVqU2uYZyqStyuViDi5w
uitrTq0v4CFDQjapdC4ojyxzmaefKQVMsq/XthQpNSYjRaoNScJ5jGY6/KXtG9QqjcOq7wWN7q88
Kx7VcWmkf0eNReaKm9rgA0h76/auGmyQ+XW5dn1RUfpAqbLRYMxO3NDaIPfLOrbDIhy2eUnrWW+q
fIbs28xFVF55TWTRJo9g42Uqi+OHTsciPMSp8c6dCbp+B+lh/Jwu9BcOLQP/eTcwCWjvUhWV6jlq
B4hFsgyiDC0L7r5iQH/NLhmaT11Us1lRY1E11Mx8d3U6JJxrMOeRntEEcX0fCgrmc5fDkzkHswvg
GSM1W0pr67Q9wcFnyRRlq2qqD87L57AYvA4uXaWt9xNH2XnfGyqfPcyVZjk0ebGGBDRF/CXPQ5ZB
Qry8nJEDwvudCOP8iT3G90+Mnp3hxFNlDbhX6JpdwSeU1h03OfiaitqPt34c5/O2a5spv7MnDB/w
BBf7r8qmKb+F0baMeAvjLIVqXsN2ysvMOwaFkvl5mcx6RoS6fcndugCKwdxEb7vFnj5mJjLdmpOj
2QbLBOVAlPKwbmHtRVtT0zzYDSHyF3KIoBstAM7mdcjodTD0WpYG5TWcXQeEtemhQyPH1uRNQ3/b
g0kFMehRdhl4G9nNFIwAUdliw/YcdJyG7+rSKt5PIIq/yBGP4MZp8zQ5OblP7G0ZWH57HnUGeyvV
Jv3IaIpUAenDkKSumJ+XukyYK3Doni4cdAYGeGqA6D4pMmtoVKWXLGpGyM4Dvmy4HW2DETqxU8z9
Vo6helniK8IJgubaqjrO7XE7Nu7FY9/AH59DWm9S436NaPglMMjiurlxJU2RA9T6ZCaRghP+xlqK
hWYd3UliiiICNx+aIkKVHtTYVLaahvxHUER5d8WDaViPhT8Gn6Tuqo/2nDKQrHlF3btM5EAl434e
zNkG+3NTpKIK33e9kyP08NPuUtYFUBNFJUuK1ahpBfp+AlFgQiNaHvXYYH2ZtCq/j4EfYI1yw/wH
53pyX5qmWOJb8oIYwdbKyK/AeCwokJ4d3qYR/1mo55ETHu2s43pIqSjijVN64gEFoNsd6RxlsMgB
vuzQIBjrxl6scIYVn1CHy0DIh5peDyEjJom+o4UbnH1iqtw65UTv6eOIffY+bTxgSRMN45KDoRmo
d5ch4vhUj1dw5BzaXUGasp/NYI0OkQ2GYyP4RvN2UAUshrhlqL5h8q3VpgTG8B2hzXKGzGd/pTeI
jKWMQyxo1mLvBOctiI1K1x/npSiIVPDmLL5f0sb5lHeTn5LLpNGpTYMWxXaI4e1ywMfbQa0ltL6k
lnazXePrH7S6TfAQyWzqDl5oQM9KNieoA8hD6kO3BORe2CaWJZAI5vAXayD6Zy11w2kbibBKb2Rt
pm5n4BHDaIVSx/6lXHP2YvavXaDCBn15v1C9TRzWn/RMP+MS9u1UXZq0tW56qbInIxsOZDokm6mS
IFRIxhDOsXO6sNgFWUiFOXuloHfYjHA43GQN6+JUk94noAocUrDDpdvQxghu3DVB+8J42teHVFq1
uW2iLuhurWD2PAIs5pEjjd0W/ZdBFCmDydB0R5WiFC8bS3wGuV9sEFwSbkqFSJRQUTTNDdrUOTrH
yFJzKgYxezBQ8lLtNDwNUJReP7przyIItzT3Fu/YIrcO7qy6wIXTL3Cn+VPgvj7Qw2yqfStVRasl
q9r2xDfOG2jWoaP3MT6r8dKW8Mefctgmy6V3bEKmsrLwo3OQj/m4S0KCzWF36FBcZxqY78EzBnhn
zIq2XIHwb79L6E1U2jhVWyoJuNFHMSsnpllBOoxz17Spdaau7OmmLk53Z6ia7JOpnAABux1Rg0e0
PvXnVqOcuTWlNOVl8lTz0S3y4CtqYAfYU92nwF3L1n6OZZc8jOAmzdbqLM2RAcP5fIXJs6+POpHe
f1F2JstxI1kW/ZW23qMM87DoTSDm4CxxkDYwiqIc8+yAA1/fB6qyKjGYTXYu0iwzJRIRGBzP37v3
3LBteaeDZ4Tvs5maKoYXXZRyunCo9h5nzN5Qd4VF1gIBccRsCDiA8YplzSYZjr7ZN+hf/qNXqkUi
j5OavRwbQoIPDAA5GdXwjyor4h96JcX3aEi7ae9rC/tKcwuyhoxWHuxRGt621SNothWgZdBiQSq/
YBcSRDvZhQvYgStDyzcml85nGgRgKCLUKbQbpz2YqeE9Npk+/8yStm8PXb1QUEVW6OmW5xl4lkjo
kK+NobfUvsmy0TtVwdL9pDE8xpeGMgGxxHwrf1cOrf5Kk9WOnjxAHu53ZrdTdMHu0YZqlRrS2ILT
L/07cmw1i42ep4ZX15yCYW0mIrDgk9sIV1PuROtmbuaiDTMroQ9OMdfZ29T18ssuAyF3y3g4e64C
8kMTZyJgNFc2XBlc6rAuZqtdaHOOseNkcJjGiNjim05LK6GtAwwKaTR17ark4uRXseeO1XZmJv19
UDgrwNZWCWRIb8i8E6WkXLu8c8j9KxNt29BnG52V1USRu3fiofhZm50TrzW7LvufU9VLBD5jgct+
bsWgw9nT2ddPZdFlhBLhhL8kX0LeRjCba2Zk6D3CgDHIo900yXQRjZjq9opaa80rijfCSKfN/lFw
wz4QZQKfU7fSfB+kdmAeE9kz3rcSYVq0dm1pEpLc6vkv5cwpSHbkmfXWcUoX8GESxPEc0h+3I8RK
7UhKHMOyNaET9U9204QRTbB4fvE2Zj9Va5KIpwS1ov4FWqSbACXQGCFMQVDvk8T23IsS0JnNDJWG
fejlS9IPyQEa0N9yau66suSBLcqEPmoS176/qfrUDNZpEplpKGO1UILbjFs48i2y/LSEE7AyogFY
KvzV2dvoUL2PWiHABiS6C6GVBbtdO1NqgZgtdHSnOqpJb53CqeF9i581fRpbAmTYccLfumf+Vl2j
FukdEquIjDlJoHRQntBzJ7u8z4JrbGOkVs3CBaQ49qIlXU7x6klxDb8AFbPgt84KhIHRaI8jOPl5
VReAfdes0VHEtstkUaO3rOPPQ9FxJ2Jmzit6AdZBy0cQ6hhHwQLLzhJXSV+06XaYun7ccZZ43UyR
UQa8DPDa8YD5dOcg2tTdIRrUIMPcnmh0dm6GzmWUiUT6a0+uu6Z3qKWMiZDEryG3VnI9uy29ucFQ
TRGCek/YaYCAusXtaBRbS5sH71kZbvcV6Nn01BqZTDY4CMmCMZLeuoxNp+rC3FfzwxQ3vnFEDxwT
ATkOVooS1tK1jVV7cXfwZR0X6x5evbF3yGh6oc3Auarjfnmc+mwo1rkJZ3lXgJDbdTGTOcB8cOB2
PTpmtlNVAgdQdJF66Aqveok6B5bUwNDSC62IQOARfXEblmzyBLNrgItra/Tt09DUM5NYjX7ZSuDM
ppCDdOnueNqXaDgHgsy6Gxz3lZ0QCX+9P1UOO4589I8YsJCQEPjFvI04koqedCqQwihDpoRfIbCl
LWoa13nNLR+i3mShTNwYkcGyAbrU0W6ThjMaIqZEradtnEdkHyj+ym1RGAOJSlWexcT55PGFDn8y
vnCSoH1VmV005HbkWn6kcstpW2DH32asxHILXchP98VA/4bOGmNU0n3GsbyOPR2dUsX3dHceElZ7
6+fMAJkhJC0cap0+YQno6xesf4vP4+XK+ZK3VpRsoZMhX7DsYt4bJLcw6NQs+tdhq02RvoaAZIF4
JnCjWYHstthTQS3YNFJxxgtF7HGn4FxtusbVvyflADOevqMaPpOuvRN6ObiW7cX94SN2hB7xVgch
Mp09myEDwL70lDp6Kut+cORR16B1MxIQP4UeKSbVhgcGr3WNrapcdttyto6T6wOrHmfzKOfZ3WdV
m4fl0Mf3Nc8sBbwQ3ww9dzZ2V0GxKqK8u/9Yx7F8uDciDjAUDmY70zGRxOvnUeh5MeVEtSq1rbB/
QiUyk0PsEYY2ubDP8i5niFJ6ir4pw7tPJCTeuR4TL+6itHRsg+kw/34mIGFINfs2xOjt4JjdtXSQ
qEW9bZirMg9Aj8K4acgIS5l+p7sO7B+xrq47ubvCGy1ri7kBhENiFm63b+tSd1C6+7T22WUjkRu7
zGbZochOTrzoxG03FuPX1IO9eWWAyiMpT6QjIHmjRsCsjEgSWtC4sMEKjxbdBmju0G7jIfJBXjP8
YcDCkMbZQKkv6iuRT/Ej9JzFo93MyUFpA/LwqenH+wRzNhmuc//TQs4U0tAtHxHByhsGHUtOaqoE
spbBQXvS9Z4LumyKe1BmOqeai+Qmt5Qoc/McpxHJTXrPFG6FiyF9nhX8nQkOcKKVTzSdcYZ3tqOR
K+RU2c9iLtGnE+am38ghQvbC+DYd7mLRDvPOsJFdsUJH1XdH+TiOu2rUvqNcQV2ui9iWtLJtAFY6
DzYNbQuu47YYmuZb6sK0+Exx/043tFx2F9rIAohYbI1vnxebXi/dd/idSa71W9ZYf5VhRzqYnP6N
1efGevTm4UcbZN8Gt0le7ajwtqWYL11SFdZDYQ/XY8Jn/vhBeCfFXe5Gx2YGjsPotz387ceK6ZmY
tA4hsztZfcXLTH8IiJjZ2cBZvlSM7ncNd8OKDkNLdJGMrAfHHaPQQrQbmmYMw9EcC+sTudy5GJcP
xaPBOTI9pDigRd5+qN6sG0kS3bTV8loc26CSy06hSQ8xi+JqZNN5cFDcfOZCWJ68t6uCg5XPRZ2G
G9a3zx3GrtdTOAGF33Y1Te2k7ag8M7u9QkuPnAS/MxM0ds9ftCZPjo1NfKmpk0jjkwsmXE/fApoN
bpxM7zZzm1ErfXyp/urTgfdgrXUx1oPventSDMTQZOxaxpYV9nrMyq4D9F80l7WZy+ETIfw7lyXV
nu0ic8NjwJ2B4uPtweAgRrElBYs2KK4fsmuWBDvyhzY9/NifJEoUpIqRnJzY9XRZVjodcbLmmU5H
8+bvfm0PbBF2T1STugem4u0n6dOePB49hvebjP1dxtaddlMSBGAc5/Tnx8d6/1rwTYSQxJGbi/n4
fGmmOSlRV8QQ2r2ajbmHPHRVDhYzwQpjFQtPFj9Jnx2/pBj45NjvtJgo9IPljCOMxLnvnV3eTvkR
UyfueUm01N1YMADwzaEAfN7l3cZwPC3+5IYyzfP7HS89HW0TyxWuB/38MavZuGh+QgoDBj2kKz6A
o5hFSa82vVVQ01sJbFEpXH1A/JdBm+5Lo9rRwGKLz5ZIP5S+TUUyzqUhf+hkqECE1mYalBmFAPcL
M4AFn08mTZTnbPYSu2+7IzTNBojCXDFX+fjyGefn0AE/z0zCX4LtfW6aMz1rTyqTZTUxG3ikzj/Y
7xBGVOJa/MryX4JUdMZvjd+gsiwm1rTCI9fKAWK299vFIMvr11lJa6Ab3Aj9UkrN+q48kV58/Cn/
6kMuhQd+Rf5B6312Q6MPLwrG3MSQgkreTnkip3u90jyyXaBld0fMb7J//vig7x5oTg23qGlQ87im
j/vi7VGRL+mtDfFnVxM4dKDzU1OZ2c4dNRrwWgbml5YbDft2YniyGstlwzh6ltgzjP7M7vfbnPzn
OusuIDGf9WWxjWL/OauAhGYmlc74iahGHXldhTrwVHWdSbqImD3CGswiOc3s+bIrnojI2OHAS71D
y94JL7HHFANIrKSrgJMxGC4QvDLEQEPWGqehNmjdTHnH/9HbjmVcyzrnivlKPm9dy++aw2iynMHg
i/V4b3Z1RAgCAg6iCzvaxrUyk/ayQOTgHTObde6YGpkZXRAwR1+nG+nvrGZ7hI+Q0JkjeD63NLIn
KrS8FLTssS4Q33dPDiiZ6ZuYUz0lrbakoau6aT7VQxK4J8tubevK7BEyJU6quxeCWy0PbRnjx6s0
ycYYOa577+HxjtZjUDjjDdK2mIRE0qBAm2KE3X1ye5wvBS6vW30xbGDppyQ+X2WnvCdar1X6DuPB
QmCeg5qslV5hMxPEDOOhbPD+EQOh+wPGp9jSEATm/hgGUSLzk678Ec1Po7fDJ6XA+VuPddi0PDBM
CwoC+fyZQQybpw58DQj4nPdkmPSixpia8bSKxan6iR2NF+nZkgh8Ay8KgBG2NtQf3tl7r5pSwOxu
L3Yo17xmEYAZ1XUEsPpXQQTLtLEwRSDlIqyxv5VBNz4E0k/8o6RBKKBbY0jZZVKQ1iN8yX5bOYiN
bum/xVdBgawuFIEYAKSiSTK+VVqZq69NTCDRpqFMVpu67lrw1SToWmtn1Cn3uwkW0mVEMKCHkeX3
Ca+AgF3NZMYNoeTspxtPEea3i7JRMwU/5mTGg0wEYcFdB9v43jOQf6/GxiZv1AZoYuyDLCh3toal
bb2MR58CssJf+yqiiyIMD5CdoCtHYQfLUtvAaSu+m4Ugbc1wI/eYGxMqXExakR4SA9kIjPYQTaj9
re4aCXfrMD6nttoxEQO828WTdJlHCdltpKUN0X3H0H7n0ncnO2cqqhdl6QORckNKPqkT183XoDUx
pDREUJGSVXikTwZj/sK7g45PEViyeGJMQ5RSHyfG10kR1kRCTGm1j8QMiINg+0SgjnSGO6uqXQoT
KKLRwfIi9dNiZWWJr7DIh1Ym5VffKoPxMDI9tNZMqbun5ZUVrBoUpnHopKMBjd+OiR50fYKDjdzU
acUm/fRaoqL8YuVZ6/3MMh85uhYTKgdQO4qyFGf3CF44IQqIIQQ3y8VEQzILy24kotjz8ZZukNvk
DQKsSG5tryiZr7aKviLDH3YxSH+kFpo+iOQ1POaM8Cqraio+haNbvEw54/hX/FTsXDasc6gbsvzm
K/rAK68YTPpZbh195wU5V0vZFmvprlKeszFTpDd7odLJfMA8i+PYnPvhaBttcvAGbSapuqEiAPo5
MuCPZVr7+xzaUbF2Yr97VenA3LEwBPvIBpoD4Zm9zdwB4Vo/nhpeQPFWCahbK439b7WnL+GVp1jW
4jTCTmyO9Ng9DFmJBwq4suLkR5+WaY3VeIQBZxhJUYRZa1RML4bZI8CIMMGlae8sWaLDVJprxpfi
xkwQv9PXcXLiFq2RuGmtcKY6tNyu+KIjdSbJqFTJyR8yG/sAqZWvc2rS6MeZ4tdAVKPpuuDH03XF
supf0yNHCCNm7UZVXvvM7t8Nls7UxB1QdD/I7nDMLWUUex0Px3lYE7qSh5Nd1B4D4pigM5gRZBeV
BeXTGMNY36StlRyXtONsU/YDcjutKL8GbjodSmQEP9GUNAc380G14qHI7C3ZGnpwKC2uIACTHM0l
Phm/XmvsY2eytqqJBOE6sy4S0wl4Sw8lQuDe6WqUOvhjKb5hKxwHrYkfaMfK9lL0tboj08SDaVnU
xgWSTq1dT73XlBc0LuFFerPnRXejOcfBKR2IOlyjbOEm9dvZ/FYaOh21LsFAuKKhxukukS3iKTME
2TAtZazauJlSDK8g1QF6b6LsRssBiu8nRWsLIVtq9oi86HRg4cGnsMqdqOdskKyC0CgQrELBIufx
Iru7KOuEDFmol4lFJ1orb1HtN082TTJg/LPj3EGqBqNv+aI6zYt7fqVTIlhrj9A7QP0qGx9H5ADV
0fcHe11iBXgqZEXa0jRpJVl8dSqITyUp4Imelk6aUzXbArBvURaER7kpTKcg3vBU0BIYaxO2jFEm
3/IMw8s+gBH/DRMjFhpyDUciTPK5fhApukCgbR7BACXTxJK7Iufe5tf792OSJNDF3Sh9rFowQ/DO
HJVvZpQ/W3Kri2bjFVmDw84M9Ghbxmkyo7Y00+m2J7Eo2ES5a9+UtWDEUdpxdddFrmOuW71c5CEz
WulwmeX0qwIoDalJtOde6oy6fTMUs1eT9N7PT6MbU4ZYHXdqAs3LfcwR5CM3QbKUrmnh40o0e42H
fBgZ4FdTPYmwyiyTQGxaoaGhAge8emZVoVd7CHJj3Wle3NihRlJVAugD0bx3O2aK5aeM++h7UTCr
DyWIIpYfP0Do2I8OHpMpne9nyF7FStmt+YW6rSRMfYAGcIAUtujZA/xK4ewsAX8xU0TaV6ZmrpRu
a+UqNnUvPzFrUg+pYlrKOq5UfOeILvvZjrNxm+tVE+/dEgInC5YGG1qoyHAeDeYqZKe2UIKO8Bc0
fJUuSHWCrJNHIytx6Q/o+aoNo053rU+MekRuqPqxrWNzWLd+iSqdZYppsw2TEL4HGRjzTVMS16oF
CJdC4saTZD/1lEorhNyGvtVqq2BzyhTA3OUDNr/RUr67je0+drdpZfhNGHdm9YrjjewXmdec57hB
E4HcJnd9JIneBgvTcWrhL+CulDjDZjOBTA+8r3nxGcISMgtAYwxdIkC9/eBakf217nxLobeWg3Gj
TBDP95HLrRfi/eWlBsqJ3lYwRM3KcxBgEK4RiTszxcyDA3xQu5bqoWMhx6pFiENA9KDoaX16tVwS
2Jn7XQUdAqA1p1Z+t6ZMI9OO9JbB2yasEvzMaAQw8IRGEDZ0/3arK1PveJs2bXQYEi1PTnFhG/fG
OAXFgbY9/i/a9f1Lhk6rxHvRRPqtrxf2xpMBODzESHGLBMxIy5VRN4+9k2T2Ji4Rs20NL8btMfmA
sNC3wqXPqI4ZnuVC3GWsyi9ov0mjg15lu7uxw8OBfLdMtlOi5IMX69ELuTmB2kdc0k2cFfVzxkZx
3jZJUb16wkfk1/JkEoAg0F9hWagKYrnwFoPhtzJ6YeOYeDpqD95d+DAcsucGjJ1yNY6NOnlseZgG
G/Mw7jWtBcvTswVmTwzQ68okCcy+B9cbMbvVVENGq6zcLz2JDWLr2inrWO5aHT+vB/m9N09kszpp
MF8MVQafExhQechNtgQ8eJKr1hMwimXGcS/qCJZkqPsYHrbRbOOZVImP1c9XJtJnLe1T0Lx1P823
mPlqoINda+frIVF2sW6zYmLO7gZpynS7sn+qVjQ+IX9keO1SlXkt93lHU3/WPbSdPRnZrN31F6NI
TRF2CB/vh3oi8FF4jh0W5tIhinnOklBMNePwIu0VujNaZ+VqDhrVEPgmeIKExZavyOZpuGCc0zwD
uMJ5YCh9ICqDofIY+slkXM0I6lh6ZqNW65Kcofii7EvZrtycmBOHoOvXhuXEWQ1j6lQn0sDMG8xw
DHgwP/eZe9JKq1TrtG5UevQTUJ/EdbJYX8DFqOsFcUqEA++DxN6Yo2FHVzz0s49ublAA5Fm0LjVm
8JdGPZXOSdYU87d2JTQMPzEwz6NfcpHWy1YaGUnsD0Vo6SjLtmbaOhdUyfO0DjLdRoeTVv6TJlSs
szghgViVgGH8fUzAGA7gKZk1yg1gQJtJQ91brjzGNcFVHLGPWBsmMWChGrNmvs4cl3hd34qkv6Gq
7uc9BXrUyXVcSXz/oB+MNeGZjbFBL7lkCinCAFFTYVYh41oi/8iHqiE2zdQ0a92Zdn8JUloryM3L
k+dZlyZtYLJGXiKXax3irpH9RWUgkz2RTZe71yCP3OFX55BcvcmQ8Q+HMp3tWy1NbGdHRdWx6qNw
U3I1of0oNpQ2wTcjtsu9ihPdX/FbbDxOHdCbm6SLfUYQg1nqG7II+NuppuFus520FxeJLYL0LnfH
WN+6rF7DYfRzEX/1MGMudsjaEpskS/XiOpnRk1wWjXLzLe4QMT4Zg6jZjnekiZdooEH/eHkcDTuG
eJW4y8FjYw9oBsuQDH3cbtq6bhGlSAxVTuIxu3Bsl0gxCYRzG1QqCPm18QY+a0tjK0+rW9F3yNg9
eHdjaI3Mrkivol/6aMd2dYv6Ea/7HCMNoLxMiid9Ini5+6TT9b6HRKWPjsXwPdcKoGi87eYQ6+wg
DxByh1StugIC8b3GwDeumBnr6zpRn8F5l8bZnx0byCHMCeCI+AA7IG6dmegDNt9E7U6SkN1seOis
hHjGTEvviKyRW6YVkQyDcnyCMyMvqXc/843/1eFpAAAXo3VEp/Ls60rfpcPcMpXQkxH5kqw0EBed
bbf3ox13D4HRiV95X6GcqpLuQrO0Xx+3R86Pv0xs6I8g5uZE0J9duid/IFRon05ti1lqR7uGwDYc
XHRhqMcOyJ8IU3TSZjP71bCo8dDUU1s2648/wHlbYumCMJ+h2DHoSpv22QmoqSZ0IO8TuDDU5Eiu
xVFLCHoL+OoXviuHbw7v4k867+/QCctRaQWBC3MZV1Lmv/3aAmue2UYxqHkte2BikxyHsexDE61q
stZTTA4i9ZdAOOAaObLvO9ASxSf9n3enHgqe8xueAMKYBLXlz/849b4/YhbmyuxiytCKNEWgbid9
lMMYAkBs5lMDOaq8I5aaWJ1A6NcgVfpu+/Hp/904/vP+p6gCagK6gDmsS5Ps7EzQCbFweeXpvp5a
l/12S/DHz9ZpxuEOwYrphS2NFGdxx/W/TGrwZJuDaeov+7Qz8svcJt/yJiuDqvs19qSLrMfE9cRJ
2F4273n5T8NqCHrYL0M9E2NEjpFi2Y5RItmxy1KrtWTfZg2CGIJtjVw/zcpHSquauBq3ta27JFuC
sSruMV7Y1RMKcd+88lOJ5cKJIyn2dH9rkBdu2s773JOjTVw4/Y+trAI7xzyO13ClNLvUSc1znOqR
kftkbKQ0i5+YRompHluEg2ENMuwrjXcijm14KfnJLIK8J6I3Iaz341P+bjDpGQyWAcg4Fmwcx7PO
TrmOiHbyshFnGVjntUIZs40qf147jZk8pAhBLpy8UkdZFdWqorq+hibv7DISt8JUkpNe6XW1/+Qz
vbsPGIQxgPMhX3p02SC/vb0b+7kuhQaHbht0PpynEaeZduzL1NAe+qmAC+BHA85IdJRNKMimLTfS
ozIin3ogGjEvYYU+KBIq2gOytknfod4xmpU90PT4ibe6e/CxzYv9FNEw2oyl1nzziHlA7amU81RL
x3epXb2GKKo2T48qRQGcA8pttqLQ52hvm1gLVrIxIcEqs0ScAScDxUsRTdSGgrbfJk+iGt2gzAbv
hF1jLI90Pxz7drRSVW9zG7rsF793RXOg7CRRLWir2N5idB+1Va+l/kUG/9Beg7J3Hs1mbnOEvo1q
aZbLqPxWGx7xGFNvS3a6ADzabZXSPiFUGzQAxm1aT6HR9w6aC8Ps05uJQtU7sv1h4A14ek43k0pb
ee2abUkHkWjUOztFq79j1ztMBxcQkPsgDbhZQkstxFPoM9x7wYV6IMPWeu40R9anTtF+2cSkt8VI
YM0o3pYz4xUU0h263Nis5nmbIy9Lrsa+Hdkgd7NPlLo9OWFWi/mu4/EqwwqIiLtOqQ3ibRFpdNU8
pxjJJLRlgIc4xaeAmIFhGHPCYLhyhjSo1mAa6JjDh2w3XAXydfAYTtm2c3z5XOfCJqcD5MpRGQJR
rIzTbivVREYdVRxfIZaxi4JphNeJQMDuiFMvDG3TgZVProfUMs1jpRfc5g6CoiH0RF2NL/BOUe+v
uAFgM0Nb7UHzMAjTrAvRBsv+1ehIjWaMl+/Qr/rTTZ11er1KNK97YktGIYz0BSVcl5mxuhZd0Lh3
hqzyI2ImA+W47+Yxtp1E7hA9VUQ2G5mIdyWhQM4JJyBfOgESl1wBNIiesLrDQA8yMhFBMkCjKloj
erXjHj9UPo0IxkaojccuV153nLQWKZPmluNDkXXSW9EJ1uUnb7HzUgnAIXWvs4TfLOEp1pmWAOJ5
rcfJTDh8AhxPkIF9O7ekvFDOzIeSG+1vznGX41EnLFAvrgcBuG+XCIpRKQeT41mFZn2BX/wCxwfd
KYqTH7HTjj8+XpPeDXE5nkuiT0BwBLoFGKxvj0cQeJ0DicEN55H+qrxWXcci2Lb4IL+lBWQZoFZD
fpLBQG5uMtrGqifkfMes3f9muuI58/SSDbJrM8f1QMzCjk79sIzGJFoHKOVC6qHqIquH8iLGFo3f
NLEfP/4O52P35SvwDUzTZ/Ri+PrZqsr+LIplBnVPEI9a4DYwth6+qLXrzfRchQkQTacNeCGxJXzy
mjGXueefb3b0OAQzkHrE5D+AxXY2ja0qiS5SkuBOit/sIl/MAOR2Y4mDLNIdGVyx5zK/JG5nztvO
FUg9tDGdn1TfOHJt9kDAQ2pGwE4dW2x8epY09+wxsTZA35pf3NyNvvOed/svqFlxX+PuCeKt70ik
zKIxtMs68QKgOXSfhtXHp/Xdnc8IgDOLZoQFyLDOixatHCJRVkONN3lK1y7dnl8iheZqGNhM0aFr
6SdVqrUM496eTDiDIOzRoFEvUjG/vRcFpEHgQ6LZjZNOzzsShM34soBRh++S14DdjsnJoxlR7EzR
uuYqLSvDWuP/seRG7xPSZ22CZccVbI6AqY7bFg9ll9s9+oMEywC7MVzIXmxhMZoZVT9ohVT3wmwS
cUBIRKs+qeIwZ0+s7/HyFexY7bQ/ZCg4Xmr2hptxmR2z9nYPv0/130oru65fyy99+/raXz7Xv8ML
XyrKQSw5/e/MrP/81/8ZRLgc799/rft3AuL6uX9+8x8MDRgy3crXdrp77WT+zwOI12r5m//fP/yv
19+/5ZM8soAH5t+xO8uv/9ePXT0Xr//z37vXtngupz/TyJYf+FfKoPOPZbcGXQwhF0uUxQ06vnb9
//y3849lzSKuyCOlzGbsws/8K4zM4YfozyGXsmxe28bCJOv+GUZme/8AVOuhBKIm5JlFnvM3wsiW
LdN/7lUPVRlqPNjRaG6QgrJav71XZy8qaquHghFNcOwgEvAaEqseQQv9cSBf7SUbAfViqLI7/HGK
bv55jD8DyN4ud7+PzFkBtIFGDe7aedAD1lrISUuPrOsQghDKxZ3buH3kbYRVT3IdgGjqD9i/s9eu
kJS3Hx/+bFu3HN/Clw5yOTCZZLHmvf3mvd0RveKmVQiOudJXc5rbEDjcrtqBLwnu+8nIX5E+MG6D
B2uESV+j+ukZHHyy9r5dn35/DhcJJhIYpu0WAOW3n6Me2UQNWofdDNDP8NWHTrF2MroteKvIh1oP
laNuPv7uy6bh7UW3WPB9ZAR8f+7Is9We3nPeNJOWAl+cnRPIp/jJtuR4xL1ACfXxsd7fYByL/TPj
Fx3RiXd2gxHurOCgY9no53wRuXc4Qg95P6BoxkK+NN4Tvb7y5k7/8fGB/+pL/kaiwzAOaA6d7Zw6
dnOTWRuQk8qoda9clUbp0YL62K405iZ//2vyHPP8oGXmcM7ZKUUpaVHhWkxuleucBprGG8F0Z52L
lEx5Izhky6n++Bsup+7sMiIcQklrUzHYqFff3jmKViXK96VPTybdD8dY6t+U9eKTw7x/UG2dOg62
ls9z8k7iPtCMlSpDp0C4s3Pqiu5nSgC83AI/WVmDkW21CZVgmo9l+ckS8f4SUn+xdjqey8cmz+ft
FwTJzjwQZFg4OiwP5OjG5FKXcv7JQByX18dn8/eu9e3p5MJxGMehVUD5enY6PY2BWIPNn5GYnT54
Q+GCC2ECvGMkj2xD1Yv2qc9jIqNTNBwTNXzf++Hk0dvHZk2YOAPQsfnkY70/B+y1WSUp0BC70nR8
ew4yyCJVH00V1qLGmk56VExh2QfZeJmQevLJWvRXB6PKQHzJGwF+2tnB5km3YwXwMgzq0Tn1gAR2
jrDwInf2WH/7+Hy/v3uXlxvqc3p63FXnFTsbSvyYtiQEHHfHzkrHZfdW16L+RMT7/vb10K3QnDQM
rioREm9PYB8ZTGpLADtkoQ+XtMkg0I2js87nBnUHzRfxomuq+Mrmdkg/Ofb7tX1plTh4Q3i18rI5
W4MAn4le1XzHmCrxRyNpEAHKc9GGumZqZpeyNnn1/O3zij6YupP1yH//0DSGDzYjQnwQm7O6AVSW
P7Dyfibkf7esk5rgL+HIy9pAL2j58z8aktJL5xQxoLMqidW98VFUXUaNbx+zREYhxm6GYzy8n0Df
z7phvCtZgBC20uz/LR31l/P9x1GrVsNXOSgyuHPoGqfIEihzClVDFYtnf6/l8yR2Q+bnIy5ygCAM
YFzxMymLct+RehJgD/Qya5/J1Jg/udRnbFs+GxcaATHqSQt59rt6xqqygC0mchl4mtWO/nk67FKX
iAs46IO/8kovPfWqjAlAF0GIHqA8dOkgeIzn7JXdTzOEjnKghfmWTD57rt89BCiB2QGxFV/WuHfR
EgOtST+1ihmyYuo/tiRGfZ+XEM+Ni/CWtPdS0y9xZHBjLspiuBpzq0xwlqbHJqS2Hh1vLPem9AZv
jXTPPCKaGQH0tYAisVG3aiIUpl6Mt5hY1KZNJfAJGeBzXXHzuGo91WVGUDc3UziYyJq2k/L7cTuW
hVmHNZFSTP/rCS2/LpR+ObrKfyXztlR7RB9pimeqyWnxwuLC9j/hxtqYepYfBdF6yVYsz1arE5yI
a0/xIWg/3ymyqW90Kyq3SGSgk+mjyl+AjE2hPo4FkFpVxLCIOCcRPaBB3VTZrMlVrCz/BBOJBMSh
Hqi++rnwM6wwqbpKdEv1m48f1vPrwqpOHR+wXdR/D3bO3jlMJlVcDFUZalf5sC1KxF4be125nxlc
lrcFz8Yfrze8aQyO2I3SYrDIbjmPE08VXtGgjXE02Tj9njVoLtBoFcZ3ehsJbZG5RdU7MF/ezHpa
Ay/prZsowe8SAffoVl3fWhdEKDpXbinqci3cIL6hu7nFK3hBB1Jb2STxZYgAUjvknRbdzVkxN2u6
WcQNxcXchzMZizuMMujzomhut2OffJ9NhGGrYo7qEMofJOF6zDcJ3r3nETN4pZr0SW8zAXALaeeX
xB7Q1VFq4fTmnHZwsUysUJNBALnbNLfLkphsmyqy91Hk1TfNbPoM15mRhrVfue0u7ZF6r3o/Zu0X
+HiOrAd4FUu7VatoaQCGeZKN+iYafXQ9detcAisNzUzT3a2MNZSIUaA19U7LcI7H8aTQLaLZWeH9
nh8tkRwArVnzMxfdYHq6CJaaGHrsTsPXYa863jwtdp5i+Mp6AlEcGRcqpsxbSYBAtwZGXszzfAoC
0BtXg/Yz+9pRL0Akp07e3Ub6VN81zEu+YDoqXu1OdhjP46bzVkbudAR+QZvaMeq4lkHdWLs291sC
mbsu+MU8tq141DTnKQKuMYVMtH3UmZbywt5Cw7BCtyJvdNrotwZMJLrMdnKBTs85aj1ttTbwmUEo
68TJ16/KyW7ReqGoTHwJHFODotBuAObZ/f5/mTuTHcmRdDu/i/a84GQcFtKC9Nk9IjzGjMgNEUMm
R+NkHIx8en1eLUhXVwvhaiWg0Sh0dWVlhtON9p//nO+wP/qTJctvA7wRo+Q4h+89T9RTZgAabkao
VphHZ/YA2B0/BrMDX4B0RO4veRP1bF9701LRtNo/VoEzpshZfkXBClItbrA/7kKytzgIWJPd0fJV
nKUU4onYO/C7FXl3AIlIFRj/sv6vhhwUxI3BpXg/BZDs76uk/fYz7xkAF2mu3p6X/aTlCnMfhCLF
Uo71BkGvTvdJattAcVrz0S4I/RSmANqfwklK8/W7R2WPwePg/ZgwreFIHJ98vBZbjAbdPgkJU6Nq
62bvNoiIrMb4NnFqIZJBmXXObPi9LaC94cTWbyAAC1AuiSEC+y+IMi+ZnQxw0ROWCmVvOtAn6lzt
bepBi+06LNUvpdnAkKkVFSdGCiK8MNwq1lhUr3KFp1fp2dyMlrvS8evpE2O2x5c7/5gcygObon+G
BzJErLKjbiRKaa5vfSHeCqZUKmBtEfVGfVx0orcz7/EIYxN032xuNx4U1h3wFCjY6xSKH7gvaxfL
hl3cRmExeWgbNZE7z1L8poANYpImsPgrDbut1P12clP3EXO48WD32bWpSD7iEnXiSWSvNdvPox+m
z203dI8YyfOfbPLksW6qSzFQ9ceqf+NJrIm9+KS9FcGW3U+k6nL6zW3nJyQSBzSS5KDu3Hd2KD7P
s+seyU2C553kkw7TB0ga9dnsXONXkawPQvszUfb8w2KJWeevQRr+ZLOl4zVYTouZ3nFI3YjlExBC
BWvB6jah19UUMLgfaRrC/hH2g0VDYzwIMOD1CmZr0LE09Tn19F2dJhVv0+Y1xZKyF0v5F+vJpg3s
j1C0X4jxr6HAo+t5DTTisQtilepPFvAjxvp2+eZ+94SrkD1jiaeOOlWszkYZibZlJwMoJCpUeml5
xjB1RGzOnrokDeKMF++lIS7VW+0Q2fhF474p0k3mWQ9E7/mE1knHWZFeuH7SAw6RbZOTNMGsvhgA
P0HBAgOuIotaC/4NpjhBowF+FsxOJHFGYcg14i51mvvagvzGmgsOCUF6ZiHnYNSlEdVO8ZLO3p6r
zsoFQXRbSmziMWcjR4rx2Xb4DgV181AuJmyIWXITzv8EWebCFlhFsOk7+MywX8UPxjSnjQrAhT9D
JYZ3MVj1KeF7dnExxsZIyDuA5fzWKZo4GO30UCrLiCfD1s8uvjOcXPWruUzn1e/7bR/ehow0H3G6
dpjW1iO3ibsVJHAUdsh1mKs2IG8hpNvyPFnqvS6JkPdVss91DWDZhbbmIhYh9YWxEBrnZw/Cqp0C
dV/5WNXSvMHva5l8MNJ/6dbV2OCjei0Gi0a49LHi/hWhUuBvE/NjWQTfqbdMMWdsejE6MWxbI/vG
1k0bss2JWNc+KNM+hbBqgE8FwJbeFW37bUNZ6rIyOIWAd6Ae1n8Bw9G728j8L+MhvWBVYm5hBWQ/
Q0LYq6+E3NGEVj27Yqhe16TjQ7GzkNuNsW7Zhrcc0BZxorTcraW559a8b2d7iXgm/rDWxpFrMfmP
BDDu8GQFx75dnjLLPVjz9CxryrnH9qlWunjXunvMMeTERuYvsd0G39YCkqrJKue4Tj0Z92wptl6e
lPAugLFXuKazAfoGp/NT301P5q0pJJw1Zv6b/q3vnK6DKttiFywZLgL2jEGXXosSzr8hLqueHm0I
RBv2TPe2W96XfvuSrDBcSewHh3Ke/jbrwFK8pXMxhR3e1/Vlsgk+zGnWRJSJ/fUU9AM+FPqccqdu
uKrO57JRXgSv3Y7tar4EioWZhBvILcM/JsAAnZqnf2fxg4xAbseuHD78lCpHX7t7gwOHjUKdEdgi
IMsez4NYXoNvH+Q3kw3t671igVzaGFB7VDiexZUsc+ov951aTkMfrkRrwg8OcPje+QoRJ88VSj0v
cccruKcY6cXKbfMO6317A2DFeAHGR+BdYYx0gSmU4sEow0xIYDOZwBcPBra4JWGTBaUjzLedWe6z
IIsd99a2PeRPpQ2doiVmE4Oq/pyN0Id7Vf+YdElHqAHhLhhpJHJBYlIH20dqch5AoyPJzMkLUY+L
V8GypNm5iWTYfhJhOE9pqB/KBI6uSF2seI7q8A0bv6bWy+9gDmCPbpP7ppHJluDbnvKZo1m9JH56
o9luFiJ5bmedczO787NiawY9b+O6BvieGDTzEsDc0LW5hfDyA5ri2/PzI/2CYIm99UWY0LKX1fWP
s+jLWElaVjqJVtVDmt2UWYv5bvX2bZbvjbkqdqK3r4HFU2Y+d8JNdhpzK/3ZbwlT21yMsWW7V24a
OzNcodqX7QZF48euppPKseCbxr6/obbppQF4Qsc6m5/d5AdXVOVXUyY/BZVGYhBblKOtC5+EpOPz
LOQDROSKZp/yw+/XTefMr00AAnDkDasaa8sK3t0NNnAoJ6iu6KfVTtNLsbWpAoo7DIhoYHnCjfNm
EBYW/e6Fuof+z4UdcAkYYtowk/kQap6CvHb2mYBFl879M0CbbW8Y7S5AT4uoT+LCYzRv5hAQx9Hm
pTLMJ4hp965EbvK0cSaDUmyB3w0nb3EIP0wuJdpVejaw14JzhCVgDUZNfsYLf+MIJuVaLv3tVQDU
MlyuywJ0NKgvpaen+6luvv1FGLE/F8WlCbiRc5v+Fcju6geAQmgRyQ7CBtuAQ5L80S3gZ+QHZ0mM
15yp5CUNwi+oH8hF/nEyu6fAM15EAkT8Zu7Xnvs39wNsveBbosn3f5thQbCQyjwCnJg9R2e9ywPQ
pvgF2QX70wda9+c4BH6U9MCqvTp48WbwE5lFO0RdrXu93uyy0nkp0+AZF4WPrNHRyt4/Qq1q7uG5
4Apu1t/ubJz6obXjzIPEXTn+k6bCKPJVkmwhkV6NMq9i8DAAzT3g0RywSyHULtS9YOkhqg2i+UMO
PhEwg9dh8xSPTVd8lT2BscXIHhpg/9z7NN0R5Db/uoCypcJGw56WAIjXvilSIHG3tD+NMz8COneP
bbA4r4YFy82eBxFj8gBSZymNcQ0Yuy+GDRm5aSfSguKnbiFcFmTdZyHHi121dzkvsBNJvGTjMPVs
eF9RSYEWWN7x3K1nnU8ftHN5Mc0FnHNcR1aO0Avb/QZYsOXVB7ryvg1SyKdhgObrZ/lDNyQPtcpP
M64AWENFSP6WHGO5+MYWc3EZW1jJIovcD+kLbFWmDZwTZwsRzB70UFjIt25VBz/QHGecLJHZ+VuY
evWlEgUNp469Wcf6tZHGn1V0wdVMVXZnBt1yavyOApKcj1k3eEiw0qZ3kDF3JhzgbLb3LIaMD4C/
Nu0zxj6UFAnUwEb2dWVcC3ocArW80SbwBv5bxfOSHn2/h8hmAOcACK60c2kG9diM8PnBNcBwTrah
wDVcYpbm5cUlB7zZ0xj6L7Ay3Vis/bUzxftShw/h6BxGaVrQ4PkxGQHdtdU4b4tUvbqr8WoBTT53
AV7aIH0Cx/sk8XPRaJZ/mFO3d2q+d6twL2RHqERQ9qkX4Wld9Tbo2jvYiYwlTDC8qnfZoDmjGn+H
HWk/a71FxzjSXwVeM1X1PT3AthV72LgvNmnkbTeFx1wmj5Zbp/Hka1of5+QYtkCXJA6VSga3jMiW
iPbe0GXApEzncqtv393WijLYVVu/8lviIBaLtahPbJOZtZkIF5McLJtNV8yzt6O/BdJ/KebwlYFx
wCKSZFXckZ+XG0PDZIqoSkhaCECWud6Ligv0k5dT/RMtQ1ipgyin7K6Dj/hI1q77q5qJw8+gqIEK
DScnWEwDNmpWPrjGCQAPF80UesEPSo54MyapD4aZzfeD46XD3gLU9obho30Ak28mBAkJbOxyMdrX
pDUSXtbWlHjHxqmq7SDsMtjwlQq6janmcduOFm1y2WhdRjH4L147ZFcMtCleo+VhtZMXIEyPFgr/
lyYtuemCT867Ni6WL6dfHzBKgzHq7OLkpeS1I0xdRbWDUjB8aH5APGHKwf/UeEy82fQobAm2Ez2L
OrNPs8juEiN90bhZIFKju+rqKWF4rtbxaqfhI0Iw4a9+plkiFA8azhN4rqa4s+nkTuI0UcmXyIry
ISMA0BRQxosGphsA2s3SuV8dLQVbaSfzsWJJzNneYJiEpShi0+DZjUXPW6af09PqFOm2xpT/0NT9
mdD2L/xPOM87c3zpfWJ0Qfvm+yAyzapGCm8z/6vQwmDmIAXCgmw95+HATd/PfmWl6FAfe3M6kL8i
MavEW0XS5Vm26Tt1CaQ0dNuIqOTP5BoN2bdqcCJufQTCkwYiPsKBxeCZdhmGiqmfNxKmta+mo+F0
T/noPAB0zDeZtpMz63Xgg0UDAHDRz1lryOky6rGGeD2nX13dB9eqLbsdOZLqKW0Bfa65jqkEBpzf
z/MTAuVmSYNTNnvrVU+qiY0+hbg8epxnBQ6LsciKi0nNyjNf8E/V62vObf6hphmC/ELYlNui1sYr
gzCKa8Ji53mB/nPktUigkBfrSyuZ8Sqak64whJaTv4YQF2sDPqZ/xUfzy+VzODduDZ/QD9c3mIk8
CFzaFADuwHytGib6MSvxUGaDfA1XBAQvl+LZSlP+CB6IDzpEgiMuHqjaAG2uZIwzEla+9w2Ecnob
K+FE1eC+dZYZnLNcVg/Qo7mHC13cVZg8uUqwRY9y3H9Fp3VE6fA56MG8kQqi9mRWWxO/+HFU+rvw
1R0fCxu0uf9kzVxtetE+zl0zf7YZ6hPfmJ3UMPHsEqw965F6C0JYHqd6GI/U7spDPiXtoWnF9Oro
hWRXH3rvtjXYpMZdUmr9au3ckF6fyLexCYeyJFARbnOkocjtFvsA1y2IJ0CeJMbZsQMifvYmLGmN
7ZSn1VQTEIobx5BoKSExLjJwNN+Bhv0tHKxh5E22FXfFuBptgC8Z9N4K0nexX6bOa57T3pQGrHwP
k0+7olg5zmS+uoKYmA2KlzB5WHwgkiwIKh7ZS8wA1plUm7nHkoV+ZixjnA3jdXG4SVe02hwBzteb
gS4/ml8IRe8ms1WHpRW4gOUtkQ3wxjg2hFru6f1oT3nq3kBr2dLsAIylMb0Q6bMPlP+uJnltSEon
PEdUHzSAZR81QVcy2epGMmxp37AzOFggtp0/YLYpfrccTfVwmvefYVhk7qVQCbVLdVJlUdEr6xvs
IZsBAQh5A/eMiwrfndTFbJsVPJALVjAwgOXCdVEvrefs2nWcEJACf6DXRWnX8B9JhVB2G40uD+SB
XAFKhYFqzfd7FmOcYvwkikNakeGEbC437iBtk5OV5X1znBK64VCp0XZP1mDl7p9hgCV5YSvdJxCu
17r/XfBrzu9O2PMusMrBSb9CG3PbxVzJ+B1nOap0S2iyelNy+GcrAbRqOyq+XkR9g9aMeUmwi1y4
9Q/ctTHfdl3iiCPvCq9hBPLS/Jm4nveVytS7AgJb04P/zzqhB9tfHLmeLi4XCkrIRjOniaaauOSd
3HDyHeI4qpwPzSCHX41X8VABzOR/0JN2igGbM/4ChBDfKE6ZrWmhgx7gOFmsbO3q09wvlbx3Oldf
q4UGsJ0DJeqQTZMXxj1Gd+YrdEf07F4u5pfsJGxIaQbNn8E2lAuewXNJGdFeIFiVCZhFXTobRP40
SJQDsrycYp15ABJZXkoS9oFpoPSQeafGIk+GgBInuGCwYjaM23trhX3mahTZoPuSvr937Hkfzu0T
Ya35vSmQn0PrG7cgQiFkhLLdTT0Owgie0ZWvZncAdyoeV+TWTaAy68yn/ZFxq82m8U8AJA5I7Lx+
qAoHb4AauSggs3iptc/Ehd6wXWYmn0HP3mYpEFxuQ3y2c5vWZ9T83WczcSXTM1gbpcraMcUnMoIV
UMZp/5OHwWEy5t9WOnj3DW2tURnSbzCl3QP/iPuMZF6+QIIVbyZewcMo9FcwuLy6s9U/dNy2t4xQ
2Uju1fZPDb/XqCh9vI0wLsat6p0ava6cwrDCZjo03uNcVQFYz3DiNNC9t+yVOwWQkNuFku3WIxZ2
GbGhfqXunHZxWeSTe+pA1zloDbd1686a7WI+FCpnoHdFSb0JmWPmgsYnHBAzN1L55dqgKZuGtp9L
Tiik2XZtIMI46yls2Tpz5/lnSK8KllNt13LHAxPQpjBN2jz7EuP4QzJC5z7YkOYA4RlYDOCDivKO
OJnpnefWdJojH28OlXGybepL9cDv2/c7bGO4VdjC4uZI513TUW78yI1Zpy9DtVTOpSQSzyJhMvhv
jNRsokyzCYeN0yrIA2udXHrsjsNO16HKdjCdW5PTJUiDqOnBw1+ktS7Oc+nMAG6An6rqYObVOh8C
CbOtg49xOyYm8h7yN80zXX51lVPIO7Ktfr0hK6OgvAKqVmsUetI07kKvtXOoiw5w5aTPKEMZYDEN
Tt89pC5RhMj2y+UkGskr0S3Vw83xSspjcoYbO7RN5zdSl+HW6TWQGNoV1UEajIHUA7XJtTRbqmJ1
CEVpnd9onbSCKGkVSNGZ7WXKvfN+Tev8yC7ub+ivv3ilMmRxAT93vbM8cHgP59z1zvUUVAeZhd4e
u8LN+QF1rnbEsJf498ESY+ZWRu/GVhdyN6ohd2cKRFZ/W74vmr1WLLzR+RmDwtixM0/ek9pW1k1W
y96lojxmp2acO0z5fU8XZqq5W079sADBbSH0eznPglBOd658ByGIDoDwXupFH+w8UAxdYSEYQ+pk
mzQl9lqeZW7uUtXq5bZW2Y1EHt51j9kXYTiovzujXLYjwdA0KcsvnVrLI7Q4+xGA/pzv56DsY99Y
0+Nqms8jmUgQGma+w55BNU9X+dQxVSqJly5UpGdHKMEcEeQIGMj2tJH+qchDbMow6Z7tHld6jCDn
8ichjM/41/8O+dCeM9Ynv8scUKdZhWoz1G4dV76orAj6FD9TUr/cZhfkrbU33cNKzO9U0xZ49ZlU
rz7PXQyj55dbE0qP2dTaXxUqAosznxYONhzLa8mi9S0DGvBYWv67MyPszJYMtlJPyWOSEKHdlgQQ
ZJ+YnAwNvFUbbH/QAw7omyF4KMNxTpDy+JxMEqRsJ4FCH/twgJvqleHXjBV2305zc7FwaN87iTlG
Pgol07ewIy+7nXYgMCwzcc4E2L/60iZOtQRHUjT6ApPJ2/DGGO7DwXdO2ItaNkx9++nnJWZ3q7MB
c1PWikZakELfsU10thWltBTa+A4UPIPek9gIawK2qpQ8YeXsLZ+UFBUz5GnDZuwv8mvI4u49c5fh
fa4CXhOO+WjwK9051uo9jA6bIS4Y9XoiJ09P9MLK7H7mKrJTGLZ/XNGpRyqy1NXoR9hTZPZZpcz+
AUEB1Ur0DkKRVZALu0EsnI+sWwMM/kG3dZqlvlduah56Hx9ARCyngw09FuUe3n+19TDqpBw8a/Y7
g7G5M7LGTKKBvTYr2LblXA1GjFyknGGYwO4wSvu8ZmiGVohRm7YZe47nVpio+zNY3akPgo0NQekZ
WD3jAO5NQMH0621rCCj7rLKZ2X2jMuN0rtfd6prdHdSA/ssH93xflNOfEZ5Fx6y0HplpUtC7yQAe
Wxpg5WSjj53HRRQ6mzhbOVpWsppi74LpJoa0Ju6jtv35o1UtAGoiV8sdKA3xRCaem0ffwtpY6+Ae
AQfIZpMcJgGhMYE8osyxjFpTP+EJMV4Wrx4ee7ZiXF+Jl/H8Y48IwaMTh3Z+KUvcJrdEOHSc8iRG
GjzMU5LjAAiaojqG/RQeWrIDh7HwUehyUNiB2Zz4yh7LOls/cNOhaqdoj2bh9Y/A0xWF2BSwEhsq
yufRma33WdjpvSgp554cO0PH8ewHW4dvpXfTVy0pi/0oaFQyG7wF2PGyGHiTZLZT9qHMV2efZOV4
XduRlmBZJTz/WfjHmRP1I8v6T1XUM2yWcfykGd2/7xq3A/BMfAmRbuTfw06PZbeOTVbicTDbGReb
ojotEHuDWx6B5fbO7YwD5Y7TUXjpiloqTrYNCRpWSxuHzfKh7KLYYiR5lbL8FmQgOExkZC2tG4na
vDQi7FyuC/gFE1L36FceVTyWLYedIW/3G4M2cgALFFKh011KpnEVrSA+kMLrszarp4mb8xQA7NlQ
0tiiObOOhGBGF6E2eVjFwsicSmPJzqrvgMtMU3rG5zHwQXAmhnPIC1iiYVXT+ryaM+3DHKLbiYc4
rmaFlepWsD26L75ZfEn8YtRJWOmGheCWu5f1OljlAam9OMlw+d0qS20DfjZ/jIb3Ue6AZI09Z3ld
gxt1oM1nLINSrYuMcnBMtNrJ8FcC7Q/B0qfpIs4tCgPcSSqYPQmDwUhVBjXxAkBJZTBWEzozXjRZ
kpM9zss55fUc9YRjYHYB00K/Ug+qCxCUbkwW1sTZOSh90PgYNe8hcKKhIzsvJBj3aIoMIYxd8Gkc
nH8hdKmik+1LbhrYlThUt3UlBYXAGIzclcZbwhv+pkV7uUstDy3YlEiCuQXAQvnheah73oIiFSAD
fYqcKVV5FQlDrESphMhlHIHtnJplNO3NVDTNBRU7Nkmm56OQ13EU4dkrZH4iq2Udut5Qr0ngWmeY
ccGFyEj3g3hsnnN6PM+WVU9RAn0Sv3JhPuDwMpIt5xlbB9ZkLH1SuI0kSkjjYiIMg9udsVkhcmin
3C5VHe5s2xADewsxXEdA8/dBztqCxIn10hptcIU7yMluoYXZKYDheFqq5sm028/AUfVFVbwOIa9N
zcFvGw/G6QLKQy/DVziw5a8wVUcMdxzP0j57mtHrbkHmfkpn+hnYbhDriSek3pMxITXeroxsgBqw
eZ1VbhLT13s0E+vkz7BusoQ/Qd1jwCpmlM1dWdFy4mkdtlG/LMGpKSm6Ycnd/F44afSBbzUVvU1Z
kXJtJUW+vqL6cRiNBvCSxRmQVwNsCB8VyV8ou6o137Zc9P2vpOeKifYByHczmRN8R5Q786x7wz0R
LC7sGPSD/+qmtvk3C5bwMPTcyaYlc83XVnjqcXZd47XOR/uOiuD+tA7rr6IL5J1mxHp0CtGfZOI1
T4ZcZBa1KVBgz+9oY8YssEqaKmhxcuqJyd7Uyx3SfrUVDIZmNCHjN8fKqznlvYkCoDuy/mCcDFjg
1OgM5hgDha+/F4cqqG1or8lr1g3lX3jNITsVg3dBELBpGAaTx0aFU8EjD2AyjNomL17sdiFuiivO
Dm7cI7KonqXOg1LlngONO1slVjxgzI0zll+iZ2pYffSEFSOnh8JcUod3NTKmhRc5c/p5C864ODEc
wGEIeiShV6u33lw8FVyeCi+FC1InMRM5lXz2rTLBbGU+RDqjtHXj6kncoEstTZ+WO6Z/zKGgg9kG
OdG2gOptp7a+HDV3pyFcOR+Eo9liOOulDdkBUoJV3wGxTn7Z6/qV6TpgI8/uuxScY1CnLmXp63tH
m+XObw1o/BmJ753jNj9uMB8Hk4alLizuGn/8yHnIURM1hZpkpiaMSSLYdhrY2SZpW0BsuK7qB0gf
dQoRqOfU47Z9sBKDQlE7R1kCb0jG2U6avZWCyIo8WH78mSiRw4IUuNHk+d/IePmu7+CxEt3aZmOt
7qqCynJw/JSiKCIKWLK9yLRwtxS9CHcZeWWI2LSYOzr4Dv0UkwNmyr3srOFXYVjpMWySVG2qoesP
yFEdXyCMEAy7lHeCTb/y88ZHhB/vXOpC4z2dm2kHQUzsymxBPF75kAzI45uVLYZxDsFpvUwNs+eG
+uTA4m/Wdyv12tcgpACO5VJqrCfOVXa0VDpk3KAQvdiPuiyDIsnDF2x1PhRHKlO5o/P3zK3ikGaB
LGGEViMWFQYSMKqe41B1Yc7TNsVYskP+M8YY0s3TzJpxR86A/ZDvYsLS4vfkCEE5BrcgmnLhPDFh
De9rndNT77QVFwd6V6JaGe27MwoWqi11oO+9gPGKc2KRd0Mi6Ns1Nb8PLn0JOy/m5XQ0p40xqcfM
QdJUoNy5h9bNeqS/Tf5fnNj2/14OwHDh4NLxTJOsVsDsG/wH+zepyoFQO/V2/9jp16BfNI2WtKJG
CPOYelyuCJxZt6lz8JPjMgfDJ8t6n0XwoHoCMiFT8GFOQB2Cd6sxuHIa6mvIRpLbWKGp614Hh2qU
Fiqo8UcSvg82JSyA+V/+4f9UsO+lkfzn/y3R9+8Dff9t/6e5xebUf/yl/j+M/ZGD+Hd+3v8j9/c0
f9Y/IIj/FSE8/vzX//LPP/Cv3J9j/hsZUJMchYBQY1m3yPW/cn92QPCPoSDwkM2d8B8r7v/I/RnW
v+GrJ3xBYol/QvBX/zP4Z9j/xv/bv7FXPM9jKebZ/5nkn/tPBvt/OYIFgiYGfbKxgpMF+/E/oeB/
76afcGkOoQ99KxOI+CHcHzNNwmPXzv2bbQ/uVoUeDUIeS0gsqcHdbCGBmTUrZahx7F4yGsrT0VH3
GMr1h62T+XmxTftFNE67G/HvHkVVFW/rYr1waK2vFtYbtEWVPibVuJ7dwRTbbDHQmp0b8ttjM7qt
i3I4OqPrx/40VBcHnegkhwRxjvJch6JtJkLgPraA150N03vJlteNCphelFfVvvgtpKXHTcpdjjJc
WGKYDRvoLHRBYZxIlDx5OFKrCGIj5ema7sNgJz3Hr2h1CUtK1WdlsNbBemC6Zos7TDBSRgLd71Gy
Qch4f4zjG/SHXEadu7iPci79Pb8VdUeiRcR4j60rXnZcta41bxDD26NHvTtvmXpAtu8AbUU1lryh
tU4Kju6eK969i8vuXOCWkWarr7P/DuD1OuTUEhWGBsDU4e76LTJjfkzn+TSpgKF+uTg1tWOUITe3
zfrw6qP0inLstzPqqGn2z2aW/FDrSSsZUnjbJPI4tpP90LtBjIeYK7VD45ddeF825OKLGroTP6qH
IHOfWcRgw5nGXdbNy3ZJsvSrwIG8wUHzLWBA0Tvhs4CUw4/nqTJuZWh9aKE+8i6ELG2cZE/haYYD
8mm2lmIvOt380Ef1DKHwLzeFVyKpz4kwD7fKzrLvdzR8AIY1+KvOVi5Ea8fFcJPzS69J0+8gsLaH
RSY2/hX3CVPHSy+tDg/j/CmcBZdxnhw6iu6Hdhw3c1+ue5oiHPvsMPej/OQvqmCREzl08Hj04Zk2
W+ve/Ntgs+psjOvA3MkJZhpyLIk6sFgl/cCGpCZqPHbOULzNbrKcUP7jEtNNNb1PFX2tP0Y+Pvdw
3dP6AwvfKOJhUpi8Ja9YUKWKzVSbQS0z3J6RMuv9NRIsTeH7Go5FKXKyjKc6NHjra1J808UCMvNp
mH59VVPq3XIg6VFktlVGKNF0vWOpzNm11Zs8U/LNYFrA4dnCtpFD1KXj/ZJjsAYjc/WLLozmRR1m
V/2ybXfb0wPtYK6Sqf1cIIZ11eJuBrt9HNMq3wmtTPZvpTqPGLypaMJiQJUfkTxAoA13Q9MLYVXw
5xnbkdKeLDu0Y35xxlJGwbAusXQBoni3aoBp7nbwc3aZEupeYl9mOVwGvL/TZuPw44+aiQucvqG0
qaH0b54qHylTPTAUUOypu+RSm/gklKwuxrAC96xpmVesl7a+UYebDBMElUvps8zy4Fgv2n4xJPZK
UxCUb0t+lORd8YgzVWAmHMafKk9/ybzHXPp3WErrpQrWbivx1r/VnquOyKaHDLxiW7v2rpIex5Nj
HUomwNELxptbwonNYhZbVbSaSZOFcgJ/M0JjlfE6mArpJqB1e3Xcg6uTYGdRqrx3lOt/WeSpiQwA
TO3b1f5gqfOUlphjDLNGfi1oxtbsjspHGhzdyMNokxWbAkbss5oW8kGynKLFxKEvoLLtR0CtgSq+
E350G3qm1KZNxDe9I0fqaDdkEt+o2Pqms7r8ohLjUPQYEfvZpkF2jBN5w5/g4+Dn/5C7I9Zd8WQY
lJtBHnWwoI4HHZikLPg6Ark45PhrGpvPIJ/1pqRPhsmswpGaiPsC9+2VP86tiHXN76UAWFBYRXLA
Hztvm8A5pcOSbj2MAX5q+Qc3y99Mb900g43tObfpHHD9LHkZaLw/KWmBlMntMNJ0VEXTkKSvtM0y
Trn7wWR/73gfBGcwcFn4Dw+I9axgOWzdXxnvz6uDk/i1nVk+siP4whXJdxc9cJELtoEOtEOz+tDu
clbdsprc73nqNhw9LFzsQRjHNqwIkujMOBNQMcfPqhzk2bXG4avR3qwjbQvxDSKwhvKTuPTKWjmG
gSgozW5DrMXf51Y+3TewnIM7u2ms17H0OyximPv30hT3VViM93Kqb5W7feJcGb3ohe17C9rkEu5S
Y+mPc88N1ad+CFvirf2qCVV139cssOaaAJ9RciuOhDI3BOWZ6/HcR6hx+WEFI73Xgev/oiNq60p5
7ybDoR/T/X9n78x2I0eybPsrjX5uBkgzjq8+anC5XFIoNLwQkiKC82wc/6i/o3/sLiqzqiRPtYTE
fbkXKBRQSCAjkoMbbThn77XLDMtMl54Y9M9P5JR2LXaIZGE3QAq7oj9BPfhb84rqnNORvgoG8p/o
x7rtJqL+d4IlK6bgkfgb+jlLzpDTec2Z49BowzKwe14Bz4Cm/Af9tp4bisprpIz6wm+euikmsqsr
nVutHRFS0kviiKvUqggaWlZmQ4fArewfgZ4UTxpIa/R8TrQe/C67kFUS/9AoGp2OSa5tTUL/zvq4
CM/Qpmp7DNs0CSK3fIhg11IrYCvC6kmp9TQxsRKZvbKvFZ6FXRbp+Q9lFPlzaNjTTTSw6dftoVnl
4Aw2bub6B8/V0xWp4v5pY4zTy+vm72/tkv9XqMW7LfCnkIz/B/fBs73zE/zF03ORv90Fz3/8T/iF
+c2i5mx4nNUcB2PxP+EX7jc8YML0MAQCWLBAs/wTfiG+gZljd6VzdDLlq3P/T/aFJr/BQmMn67jk
xABFc42/tQV+b4mTOgs7KEWMssLhcz7mINB+TSG3gdYnEeQGjrp70RWi2r95F7hURlDubzkX7z3V
YOAkdA88Mig1BPES3pFnVZUOLOkR0wNmhSXgcZ8PeRLrMvTrL8yE7x3Vf16JE4LNU5Ed9RdIYBRW
JN9Jit+Vz7bOVAuMmcPqbz8OBwd+LjK8QJx5R47FwHLritbKwoqc6iTwyHtoxlptXBEW8RfnZ8vl
iFT+64TCE5mcdChJ4aAGP+A4jKu3fl9flsSeW8la+gI/Sluoyr/wKgyd1GhSwPCc8OksBlNjr9Og
k+25Z7p0cytaAuhXMEEjTiX1lANyHrBUu4Gq0iUNZLwHXkJ84Q3+0Vm2PEpED+RQC7EPwia5THop
ahYhGbyQruoFa8tqB4ruhVPceRZJtLRzhtzYa1XPvxRBZf+O8olWaEN8Z7eRRWf9hshKU57/hBlf
jYQFYwaKNOOnqQ0Rc7YURTLHTFszbI2g8DM/duxy2QpZ93s9ye3bFkZGsCZHmPBrz8g61Py1cl4c
L+es0gkfmexACr23pNo1PrCF6+5D9h0Qr+PXcnnaxbS/8hyINn2+7KwLATVufEdvfuVJj/g+pQL5
3Pn+cDf0WfY7I4f9oioSJnZNhu31QFpQvEkClMI8uBlqS6+JrHsXF1CJk7PQnpu5UuqbWXLrK2qr
i8j06XKLFj0FZoAsbu9dxIwCei871PvM7dtL+KC86dxNykesZvm1qAOWYcG6s8s0gzNAT8wb+uzG
U5Ry0uQZ1XD0zFfTPoWjZxG3OaFuWvoFUdKz7Ld5coxmSpfEKxZ3OqskUokgI8jPhdHd8x+u+gey
pgxrSzwgtPOJSs1DIHP0obLxrmpSbGNeplTcRNUld4Nwx2ohk+FyKnt661OrkhtYy+Rs5Elm/jC6
AbeqgT/tOfI8dTf4Kd19aOAuWvMxerFk0tw0nP7TjRhVf0EA2jBSkbdZyJMpGHauNxDGQcgmXYWw
HPRf2JHjly4o6FwJW0c1p3dEMotAVO2qNSlvLWqLCAdUGLFBgHyRIwcFnLJLBU6fJX3s0lgOnvKL
VZ9BZla615KyOhGhuWrrEZWWUQQUhN1pyqarYeopDgIRfEx6J3wO6iFwrl3gTfctnX46MOiqclpl
Lg6RUWt7zhWtTkcHLQed8a5KEO50qvYJ8omN8qWpGukvEOS390aZFYQQO718SQpFv60i62Na2D50
TsZfQYVYj7VkryHqmrOOcDos0mHKrue0h52P5k+AarfMAnNvA/w5dpPxsYOoTGQCSAPJEcnCsFb6
KV8Z8eptujb8uvxphJjU0P1aMQqDVuvNVcih+raOu+k2YcZHcEEM8s/WxNxFYlroPGSysq9ELQ1z
WRAMEc83k2A/rUHi6a1vifPRtwCNKGIrynU66Ix/vYQ7N3sLBjKXzMx6aBotenEbOzuMZRsXqxGb
UQWuPWCnhBrSwajnER5GGAfnvsXEnux+ynrCCnq+v5eBAXRNr+G+8FDPLRPV9vsGK/Yvl1YAvlRi
JPqlH+J9hCHou1Sei7xdIUrLgc4XcQta0x/MH1hyncfa11AbgmXtqxUTDoXjGTL5FGXUMKA5SZ8R
FYxk9AZFAwRD+pJDJNWSmGYy3C6Oq6kcL4qsIpxCR0J4yd/LbiXia9qXejxk85w2ZHChQ/kbbW1w
P3io1BZeYePrGSJaAHNkJ5rTCJXPlZgo+ayFWfTEBudFsumI3l66pd2tyPMVhIL7AdR3gmCROAR0
kOfIRc6ty3x0E3fbNVbMOSsWsl/YUUdKlG30D0ZucfoyMpwJC/JMYVWWpRJMZmmRHMAzauaJ0JHT
esCA3ZWZoghf6FadnamUYATccdgLVuBSOGiTkqGWqWR+xt256mR1OrZujZ3IoEi+IJmGhokxVtah
7sjJpt9eR2Tu2A1dfNF6EUctN81Io2lltyyCviXpoPXCB6yNEQWC3Ap+RQadlnUAgPdgptkc+h6n
yIJcXQ03rW0S9YDMsRrXWezaZDCTLTJwDsFfQB91VHQxjK558Tu/JfNFb2W2kmnJ5NuAvD3x8oDj
UtTnUbUqndq8Q7wSoKh0nG4VRpr+qwUjby5GqCvI3JDuYNYO7QX7nwxvL7XiE20SME3N3MUwZtjh
rqvDOe3NN8/H1kq/Q1XwnvEj1o+Gi20dm1xDn6EHGndhZVgdldRLuQWISCMP01KFCjwMo2iV1Wl0
qzml/twX0XBN5YtjO6u7lmyLRkWHLPejYmmOon4podneBWE3YsOnhxMvES7EJOnQEUmWLc2yZ525
bZ22rsxXLZ2V55ze7FWBFXpFLohxYFlw9k1Z6/1SG8RGaI7z0vPfHxG0hp2Al0cv8iRxexRQPc1W
0iprFpkqtnA79g7SJKqA4TWBYsOIMUySXWRiYFsaZWobK6eGWrmWDvPXwjTKGsI0Bh2OP46OqLbX
WX1qoVwSmY2wPoUuoz1XvA21pKE2t+ilM504IsKbk+EQXaFlQ3lPjgoabdSlJxZSIkj9oVfdBJ3j
PEUV5n00911/UZocFBeayfGUJNQ4O2XtbbaZPbuW9Cie7hibBqHwnNSQBhgsIBB+E7WVBsqPtQ5b
gaSPMlYP04idczWOETNAVHd0RnPPHIAAKjPbUZCcWFPEiJKirLzqgd4an6kzFenVCFPhd6jLct+y
UDCO+PqCpdcF0aOASoC8B0yYvTLoTFKetWV+57hG9GjHTcjE3lnaiVkG1iYCqtEQ2iPxC8whDCQD
gd0kHgJ8523QN6Za6rnTQr8dTWqwRD615cYZW/yLcTzyXD27SQ+BS1DvxhoN0gKGKBZXpjOdjKaV
UqzK605NXkiQbq93V3lKDO6VUZlpd94YVZXIU2IOzSuBLLFf6AKB4VIyRzVs5IjvXTLDV89dEixS
DbAAKInaYJXmuIwsogtR+VMidBPEd7K3T5EGEn/cOzAa16qPukOMWLXYtm4jtfNh9OBBDb2jkRRQ
BdTWcL3U39FHdgOFKgPXC+pEdcDpnIdrzqD1SZkL6GDoY8CdjFZMwEfdmvzyppEMz7nWC6Ss4GPO
Yq0CwtmHyDaWZtKG8lLGfHEsJJq4Eo1QwabokDlzgHdicVDCZk/UVCNrlw72YleXutNtImXH8HsR
b5r70ClTHJZDw8auJTw93VMJG56wI1SEy7MupqtEk05IOorb/awFVQUkT2pwF6aSCm+cmcWwAJz5
nlusDxUDq6NmFkwKZfNQND/bqUPwZNkYQeZ4FCPD2WWy4ARN3aDB8fSuXBIFTmruoJiD9WLUT5HF
EsqU9Q79BzrMZXU10bNrIOjL2Ft7jS+9TWIhb0k7QsYxeuL1puaFjJkcGMOWz06PNGONZYyEFD/1
BArP2mpieRmpVCBBJN7rNBu7hA+DJHuKQJHKz6QHpr1eJ62usg3Nv8hgyhEd3BAcQX65agIPz6kj
g4kEA/YU9pMRsv2nhcAhhHVZD3L7uSkdibEvdFyWA6CpnnlRuViLF4aflveGT9DYetSbWP/h98VQ
PkURgTCHxGwq50C2CBo7vQxYg9nX2cmvf1cj1Dg32aBivDmz/rUr9z//3TKfvqtIvP6VP0oSoDUp
HXCYZAfmkZQ6pzj80Zfj33BCB7gOjhiAE+fof5YkNEE3D5YXHT0JzRAMA0fRfxQlhPGNjaRt6SBc
XBM6lfw7RYmj8EVoaIYJXIv8ZZJ+hSOP23LwsvlkG79eEbsYansHHX0Br4ijwAqVtu1s5Eg3bUHZ
j8g/s/M6hf961PpzPjVQJWDsKXFL34unrdYx6tjEsAphXBBavyR0FmmbY2hlvyitUDcx1ffEZ4Ev
TZ1Vg2WdFkIdikNeU3CHYuKx5zSNeVIxiLb6yWnWk8sMcMg1oT1Evph1aeFvRUprryJE1idm0Mt2
2cnyno+meKGT5jybeV38/PvD+/+3Mhoa0c8G7raN8l9PrMlN89S+rae9/r0/Ri+skG+25H+eA3dt
LixRb/pj+GqG/Y0hyilR2jr/QL3tn+PXEN9QtroGWoTXXrTgC/pz+Br6N5jTFKZAdFLU+b+gySL/
BbNMJYZkDsJX2ZjMFao3HWXaNzT0/Pgy0DUgDnaj5LzVyPWtz19al0y4t3oKMO6LQtER2+qP685U
OL5rfFO0xt9fN8u7ourKCOT32jSKi452NiUHFtZ+h+Htl5mKdeNHKayH5P7NL/RBde+jS9PKFzZf
qq57tn10adQaoMmq+rKLZH2eAfHu1rGH1Bf9M8Vys3LC4MKd0NVOSE80Wml237PTr0Ww+eJO3hfL
Xl+CSZ+Lm7EomnI/718Ci2Bgm2N4CeyQPqYwKELAZiM0fNFPMwDDBXKCDs1GWkVcD8ioOKv8aml4
aVIS0+CG5yLWlIJI02Cn+Pzm5kLdvwp5f9wb7ErGK4Vg5lBUDW8HRu4lmj1MpDnFLcZIk7B4Zo6u
zm5J3B7Gde9PZXVOzQMt+ucXnv/Dxxc2YdbxGxls5Y0ZwPZmRFqja2YhRUqdMfBcWG3xzFHLXvli
iMhwzYy7LrOcg+ZVcBBsQDWfX33+8f9ydVaU+YklK85RsTTTZwRY4+3joA5/RIgknwX65k2gRLD9
/Erzl/WXK7E9nzOiKGh5R5VS2w2JGg00xM1WeueHYXgleu/w+TU+ehqLACLOp46rI055/y4BEQdF
4Mt94JOolprBcDsEur5WlVK3n1/po6eBiGeR1c1O1zHF+yulnbBUJJPL1rDb71VjV5eOF1enn1/k
o8dxPSqtMHshUB8Xl9vESgTa5ktIRtRuKtrop7pZmddxocYvELofPQ+dDqhvzBJIwY4+zQJYiuFH
yaVZTy0HlxBJZxa07fDFcPvwMg6MO8JUGG320VemvH50VBLxspLpe4xlekd2af7Fp3yUof76LVtM
HrQ1CBBkujlqaMQKh++URZdGaxJCh1MePk7lVKQXm6TKfc9lpm4IVLX0FbVnvLJNzLGHJjh7r23X
6VjPPv8dP3hqizaRA+aR5Qf68vvBMqV2YWWpu29UXnNmnnRMfcmw/vwi80MdfV9MrWwjMbaCWj6O
/iqzVNZ+ZezFrLhAg9zSjcjviDN+Jkrj7PNrffBAiCWEiVFOB+x8HMbgKCujFDrsez+BN9H6I4p3
jtWfX+R15jt6Ina6jBOTJothGUczRpyHukelZe+RF3hG2nfOQbwMV4yuYlmZoBUrH+WIKEYSXoUf
W/eWPWnrGlPQbmo1/5T8Yf97xXbyhjzlDjGRXg/LuW54beGL+2J6m2/m+GZp0dmzGRq1yavS8s00
brbANQTdGVvU2uVUdOWzHVizONz0FlQ69RO9x/jy+Rv6YOlg3fjXNY8mIRXqAwGd5j4W3NOyVBoa
YQo3a9mHdKFlafsUPiHJLAkGHnd2Y2tXn9/AR+OA/b81s2WJDZh7p2/Xrha7YMSssnd8Naw72BYX
A8W2LwbbEbf29XPms3GBI9scN2x7vos3rxbiEBYTpe8VLKpileFBhBZkK2rkwEMwQWKZuLeyJnwo
k9Siep65HXIXYjYXqOhzUi1pu6zmXEQNLWuG5fXzl/Dh/fHluUzR9rx7PVrBJ6QMJTWvPYPZXfnk
MF0bJDQ/F2Es1lNSRz8AKOUro2kAorGYD/dUYY11GHUR/4ROBM+b8TvNVP/FZPu6qTwekx67GZ3l
kK/IPRof3WR5fePp+zaiM0Mkq4iXKbmbZw0isJPCGqKbtm6KBzsfinO86NGdbGbQQ1SBK53hKGJt
B7U4HUDjnuVYR79//uI+Gj1kTtDdZlc8S5Hf/652SbmRs8Ke3gjKc6ATuJPd9uLzi3wwLTpC6OwH
QB5zejiaREg2CaIk6PaEa1OTqZQZ3mbYvBbR5Ctzk9M++GLR/mj1cSwheCLGq0tr+P1jlVRKOdI3
+0FvFY7dRCzJkTAfaxtyaF/ng7cYjDDBmkLf6sKMjOHEpHZ040/obb8Ymh+8Yb5LwbfjAoyXx/x9
OjGkt7v1HtepvZ6i9rcuhvSLncMR8vr186TqwNFmjjDgIHj0vCoX0od7T4KUsJa9S/xcWDf11ifQ
aZVWk3Nqgg9dodsENNGPJbXSwKdx0Y6e0pYTDQVCY2r9i19h/uaOhj43xXGPOD2PsgcllLdzRq1q
p460ek9xsiTv1ngop/ZXD+LGL7ylPU3bBsjB5yPto3mABDxBUQTzoSleB8abeSohgauxinJPVTle
aGVdLfwYva1peGpRmAbvgZJGO4rdkE532jxtyvYKFNMaRdBjMG9BPr+hj359znvz1++ibZlP1G/f
wSRdSElEGnuUqU8Z6PnKGy3ni6f+60U8wllYhl43BKCE319Ey4O6r4sKyzW2yEiPmu9UIe2//SSe
JQ3B4KJ65RIJ8v4iBaDGrLL6fUYZ+oWKNzQUatZfPMl8p++HDBdxTcm3O1fdZonQ29eVozrTQMzs
ld6LmxJp56mPOxX/VmcRF/75T/O6dzm+mCsd6ng8DrPS0fgcbTSb0Ar3Thrl44KiXXAVDlb0QzbD
MCGPpn0jyljekqbQkkEIeHU0RHhm6snOECPQas3pZkFpWULKYkuSLnrUo8m6kU3Zr7642fdgbjZ4
LmsbUThzzYQJ+y/TiIWgBIHLnl6oL+mJQZJe0TCJzi3LjnJkn1ZEprLnQXW1Eafz/2ocT4KGk97f
HAjznXB44DNDBzdbhd//Rgm1bEBw495OHNI9LSdZke7+VT7B8UDgIq5h6JZB5A1ipTnZ6O1AoMcU
4Glr931Ov6+G3nEBD2dhjnn8hfDKmFe4t6Pg9UrzWZhdDQJa9+hKbQ0wUTEKskGRdqdB/lq6pu6c
RZhhN1GDul4fbWdb9+FVnXfhIbd67ZfyKu+sdKrp+xc/8/wVfXI3x8KpyAkCWxRqH5n0NlhT8kMl
+vag6/1FpZn2ugrG8Da1I+xS43RW0lMEOjQYJ9A0RAqkCHLCFz/3/Pyf3dHRVzKMUxSj5dhPvQa2
lhn3p5826RV0NoAYCYoNZZDUmCQhTa2Spv3nL+R4apt/HWHRAKP6aOCTOtqfUMJ32wiVuJNB9nZR
mBBACaz284vYHzziPN+QM4UXmgRf/v2bRcPvtAqXHUMgaY0r0TbOZsiIrfEtew0jP3n4/Gp/2ZzM
zyRpIMx6QqoK7lG9J9UIAvdUtW/Ab+F17IXYZQ2cKWBfBQojQ7UAKPUiYKfgRuQE18T7RUStWlDu
CsP7ahr86AOwDIvPmaOxww7l/dPLGKuOkQIHBQZ3PnUZxT2YMsjMSJe6Z4IzFjRUnVMvN3U0RHaG
78IlaByG46HIyurpi7dzfIib3w5bGAmU9DX162h6UR2peDbcCdWNmrYSdNUejKhx3CXMMnRrbe71
F0U1NiCjqQ1hdUBIZKzMqutvjDEKcWiUkYcmy3Q7JD+dK3egL4poCV7BoP+YVX+20JDiEhJ3+ONT
eCvd/PD3ZGpmUmQ6ZLdzNIOweOjFUGT7zskDIAYJNh2EHJPLr9YjUl0gGtcobUCbrFDH6erQ4p39
Jaee8zC/Z2Z/sVZ89M3MhzWIPRauwuNFtE7bIbC7cm9oFZFtJdqsrW2k7VeRiR/OnLNh0WBhmjWy
R59NivQiFtH83DMXmUBRPNWJJ1P2VgluWz/JitMcAtKEv7WFAT+FiZGtSuC0+wh9D8bgfIZZfD5+
Plg4SJvhKCjmuLS/3JSr6kBMrnfRYMveBbmZXnVGGD5GKPVuPr/SB6/ZMznU47CDT8NC+P67waFg
Jn6qXRSjM5zSZ7PXQ1Jpu88v8sHURPGRYCKT+Y9K2rxevJmaHPbmfguDvKT7T1gFnrWcIvJVkpRY
BrwuT08+v95fOhVzChG+QoM0JIpYWF7fXzCf0NrXfXfRRKLB7VEqExlnP2tiXISGCxJ0BvArpNsi
7ooxODEn9eNPONIq+uKXZPbhWu+WHrZmxhwpxvjidKMfvWGOUyFW3/JChuaE5AlvBpobug+wgibv
3pKqvwWES48iTFI1vJhmB6AaPYRqDgMFLWIYwGFaF3GGow+tqZMTMeCHXntK+PmUbIVRTNqdrjXO
dDZWqX6m4VLU5mAY3m1bW+0EIzML4K/batgbU5ncIA+qXugSIE7BL5mRRoJfFyfxlJsZ7hkt7NZW
5mjPbd4mVx22D0zXrIovJAIG+wKV5wt0gMBcg5SD29NHqXMyjNaITzcjcPlC2d3Qb6rWyl5GJVOw
xZRIoefJrL1uTKP2l17KQQNpqfDbje4EwJ4mIZKfTi4gYvadoV1XOPRz1KoNek6d7QuZcgX0lxyp
6yoS2lQAz03SauV0Uj4aMhDlotMs2l7BNLmXUSSLasnFCUQodD1vCc5GK7pAzdeeoNisauitMSBJ
LOR2RuVnMJjSth6QtnLdg5SHm6nqyI1eVKLnA3EFrCWrsDZZVTh5jvkGpxfxR4VXu9k268hDWsRd
B9Fzwd9yUGDlHKPhP2uydU9qE3sZVHcb//XoDdEAZ0jz8DYDvNpC5OKPe2at2hMUpsbvPI70fqVk
D6anmxJimjELEbUGQGwApVnCwsAFVE97xJ0JS6yyCRlRxQw7qO0U9aKZpFBDfYNBeqviPm1XsWkm
30Vn1SRNQp8C+g4/NF35PefPGRJOcAGq4DEGzMCvs5q8AHZNJlk8hZ2KK7tPhbE3G/xYC0jruHUy
8lcg7jQt4jNAbdNDQkKDu1QibDivhijglrFQNCU1/PDNAl6y8Qt8bcA5SBseCwjC01mOIEbbBqZf
vyAIaaZ9FY05GprJUcTvBaq4USk6zhVok9hcKBkbkHsjwzqMwNauA2xJWHjHFLxNC/aNfY43QIYv
amT6KxqkjGoPCJm+lI1LAEtvkXa+AZiEmiBDZ4XAp6TAOjMyyUtucW6ChCF7uya9RzPlTqRt3K5K
8iSeTBUqfYOQ2rkp7HH4LkdhZxszIgl7QxtsgLlCBOJ3nahx1kc9gdjD4bU7dH7fXRkF7bpFywYg
I+nHEz/tZChJuO88sc6mqCMbV5ZbmRZ8pX3XnBRE0MlT7KJJtKw83170fRnfEu9ISrLf1uH3qMqN
HWwq7byyUZ0unMYAJ5O5ZQu0V8vVd4V083JQfoPrMowqDJBUj34o3c3xvw2hl64RvGGZm8AUBavS
7IY/A5j+7Q36T4wzbxaiv6hx7oi6/Y/FU568FTS8/p0/bfLWN4pcbGU4n1FKww3/Dz2DNL8R4aRb
FPk4llLxYff1p01eim/0BrHUUBih7CjnjdmfcgaJGIc/SyueBqLDzu1vOYQIQ323UlH/p7xFxxqr
CxtBaLhHm1Y7QcmC15QqP/zLzjd/KGm3hzIC5dyWSXBiV2j+ut6BqVek07lL5t6Mnt7kmQ4xHp8O
yVVdQPddt3etXptbXcPU6SVyOhS2OZwMUYxC3hyEubXMYSWVPp7jR9Q3UUaWUZNWoDPUEK1FUxmr
MkmKdQuHFbUphBHaYufAQEEo0jm3NjJU2p748h9a67lrrYu0jers+DfpkcalID3lLtFG41C0UkOn
bdeHFrL7mWP32c7qFGbeIh8xhHpogu+MLGweAVGE3X6c1nG9xeZ64Q/F2rHVGQjLX5XkL4Stc43W
Q1tFZOhI0WoLO+sIvughP5n1o4juRRvd2KGzC636VKTZ1hqbUzM8TZ58Q1xY2nCwivzJt6vHfKqe
6zo/K2BnpoCWer/cFc6wifry4EBYNYIcFTGhFJacQGIY3wdcgJpdbm1Moc4hd+MbGJc3MHmg3ufO
XgTZOoiwLoxg6urgPEnx1bv3ceSsoJgu6xqY3uDRthl2mJZXfd6WC7vQHitF+FojsivVBDceENmF
Y8WPaqiuLZXd2e60CxPnfOz8B2BLd32TnvqG2o5Fc2t1AoIW8qwyvxqDeuOg/V+Sz+QsnOKhySg7
SQaJ5l92HUQBqFyLXn9gTx1UvziKr4D+7wi3uBaUlWHkB+dO4XFaZfPlBuKcYx53ErkXoZHBArDh
MkMR0bx9WdcnVeNeioorusVqgix3ErjxKXakpUVRXsWXkOopOFxipVpXtf8EPelnjo9YU1eaiC/j
EFzUdJ6A4Q8MMO4HADWodzcT7Lb81A2HH6ExvYIxVxzcbjJdPJUF3DV5iS4s4jhWb2fGaTMbmzVH
3Wuptqk1cuKDAjTW90JuTTO9rgEzD+2wbUW81TQYqtEh0oJTzTO3NdQtrxd7qSzOhu5e5O4GPcbU
3BH2emrW9ePk+KsSTrBZJusisC/GbjpzMvORdLoDeQBbAGmXiOIwgxZcqbJrWhENmpb0VEsem844
88vuxCqTpaOPy2FkdKJ9B6e2pal4gWcs2FNpOcvK8NEST4ygc7LwNkanPyTiIXavjZDfqTrJfVJf
sq7/Tc/7Sk/6G/TBq94NtwGbQX2Qp05+n2uVWOREAJuutnZLtZO9dxY75S38r1VD4tXgXDSSQlRC
KIlx7QFLN2JnY/YXrrxorXPckrNIfdx647CD3X1e2z9cOMB6kLK/atYmsAOHUA8RqXXTBI9eissG
/ubVmPY3zvzxha733ehOqhZ23K8Mn7+MN9ASVrlFjqIiZLKo2PGf2nW1cfVmJwuc/qV3Udj4EJKT
mh1mDzKoYMUGObOoC2etUhzEMru0tPoeUubJKPxbJ4cPXJY7cP3gFTXvqiutc82+Ap7LaxDbwiOL
vidqftrmbCDGvDsBCbC2wsfRtA6NappV0KQY7JHGVt1eevodvf0Xw0WDAz9uDcJ5toSvh+oCNTHu
CzLZFMXXhVOiMDwLk43ZaT8aZbKPEMECGI67AB97S7viAPR5mWptutCQPyzrSDULTsmbwXgeXXzT
+NEDz9lM9bZi+NY6eQVJ90PoQcCs4P8O/WkJEMlfqiI59+LkFMQTFtHAPy/z/Cf8W50J3c+Wbmud
ULo5q6duY4f9jZ26/QpCeLfWDTN6dfXduTl0dFcvHz1sQDsTzv5FrVKs1Y5+TtXmUmrTDriSh4lZ
i89HahqXrc/XirQvxLoe/wzb7tI30p3tEcrlNm187mfhFXVhSAoG2DjbOQG/RPCl7WDzM8QDe+Mb
ZaVPbdHtmzQNz6uw1tZsO7Ee4CzZKcgpS3s0sYyz8lzT2KVtNkqEDfq9H6+tBm2zdOBNxSAro9sw
sKNV2QQoyVRlbN0I64530XvRU5rWHkFl2XQmjD5B4H0CD+9KZU25hTp8q2WQm9NymyaZOs+JS3St
yzhPTtVMYqMUSnZG7Vsr0gXOvVT3SKvRN/jSwRUH0R1zfroEhy/Yd2NM22LiQZvm3ldhd1uYPt33
2rmtI1yuCMeWCZjeVVu1uyw/ABOnDxb55pJmWgdGYjjrRPGz77qXqZXfw7o7z2O4jX6QnLi5fom/
Bb6kod+Xduk/lbUDhZ3YWBXxdQxnebfiM1807CnxiolpSUZPsEphqy1UzgfSt/Vd3cpqqeNhAFNg
r3U9vsNyrogbiINT1xguYsIgRQhHnj8F4KKOt1lGeGUGYSyPtZ96wp63w9OjTVuQqj1JXHIEjzyR
gmCle3i6bDw4ANpkPXXddK+38rc2VnjKOJ0tVJygtpcB0POhRpIymDtDl7sEZQYRVZj8/CuvDMne
8e57s3/qPXHAp72RpvoZwhYV10FBVGDoaTvFovS9r8x8G+vATaXV6WfoHLBzAmrf9gXyEA4H2U4D
P0YjuS0I6egl03d6I9MAB1NfRcuOWiPaoGprNlaFO4s3luocQISX+psiNdoLFbp806P6QVKkXHWk
le2yOJQLx3SCHSW+i8hm/e5gvd+DzmeBp/r3y9SUs3FzRsPQ1gTSlBY8Uy9SZ44Kf+Y2RjL0Tjvb
sXx6jxHp3LhlT8FVJLuwsZN9Zo/6NjINTMo13FO9ISVijGFwc1ATaF4WrcFbdh12S2gdFjbNIdMz
m21v59tUagBA2vtyeKgic4fmRFtmnn+QDoEiMtDP2F5g51Hud015lyThng5MI1InGKOhLUnjYUFD
cx8kzx6yQ2osQbsW1rh3++qmwvG26DVMQ3qiXSW5TwkEsg3m37PRAIyJQRy5dhduSpnfVEO4m7CA
MrFhagMTV57ZVuue5yquSfXFtbEv3Wa4wJmUHtx6nj1xa8plrDxzQ4cvv8pIqqSGd1bq1pUbQAPu
w/JeaVqwkdFJgznzegI/dUubapwW0itjnTWtn0lKgb8eUn7xvlLZtspIMw0reZeXjrPuGu33f2UF
RTtQIlgfpXMD7vF01DPSijRlLSoNgo5mM6zNFNoShNpaPEdNthKd+MnZ7c6EuSuIk3o9Y/z7uPWf
s3bwf0cxrFUYFWVEZf5fTLL5b/xx1jKdb7OAitgL2GIU3Rx61n9oxzlQofA36JTQaKZNIjjm/HnW
MjiGzSq/Oemb9cycG/P/OGt9o4E3w8pAOdA2RgPxd4wPNGbfn7WkyQBDh0mXn6Y3eoz5LPamJBqn
46Arm+JBkFAjOKNcaR1EadEeW4QiqM/qmMYhSOe8sLNFQjSq7qw6cpsfmrqum0Udm6JmkajJps09
2mYhDLFW1OeRk8YPbMS68CwcZBiR1lcD0kWK7iZrg3nNPVVVnEZndQtXEel4bJjbmE3ng2PBcm8K
kozJJUnIiNSsseoWkzCynwrhzmOSwfhGgsIRYxunBtSRSlTjKqoRiy+T/P+wd147ciPbtv2V/gE2
yKAHLu4DmaayvFVJeiFKjt5F0AW//gyquw9U1dot7Avshw3cxzZZmckkI2KtNeeYZYfvNeh8PKfL
nN/ZwKRuk7RCQAZH2F2OuFQx5fJH3Cxa+7krCXHr5IUIh9Q931JMK/zspnSPPRZY64mm39yd+sLA
7FjpkF7fRFhtegIbHuJmdWSaUjKYKUkNZh+aN42jDXlE4dynB+JEsoUOhwhU7PmyAdJqGYQ9iIjC
xA5vkL2uNrCdwMw98sp6PVMQEZc0M/seIF923mqiOWn8LZXPbWXncRhrLGrWfinQ4o3Ah9L1wYfO
pB5x/VouUMUWJ3XwiXzpZRkvCLsBnnY3+YokorifjKwIr0cslWq+F0ZNBRijM2vH+kQQhqvWNcpH
pjrr/eqRVrp5SsweM2GpGonbarKZ48aYvcFwm7i3/UPZ1mrcY8MkT7n2eru7IDKX40c+VuVHRiY4
p0FPZeSDzTqzSOBbyNXAm8jw9yGteF4Qs/nkQruLsJr7tqfEvUKzBSLVryZU+3ZVSAN6TLBmO6sf
oYMH0GQBiqVr61JVMhQ8rUOAn5wJCTDzuJ37MD/TrhhPqhkB0YxDQqRm0bT5tJOFK+a9gwffP3g6
xei+ppNpnwudmS2jhy0Me8nz5jFsajrKCyEmt+k08UrL5p4jUtd3dsqofHUc0jW4zZRarJ2aHRsQ
En8K/59X3ORu2XRn4RjA4C3tfHnv+8VsksAczNt965EweWD+XiwnAowSZrDeSP8/IGlu3s/FpMVx
IcEw5crkRFOjD3Cb3ezKRXwUxgB6KsgbkpRbexr7i3ARnIx0QAoOp5ck7eSdFUr/ngbynBNuYir2
gzVJEg3L15TWkyELsz6KLJ8xjXKvd4B/jXY8pVWSiVMSVlMFEVWRW3Tlal/NMHw52nnvTfzHSEds
b9MAItEMsvdTOfnDja68oToOxVA5HzlCmQQzuJVrGLggQ8MnqHeBg35DdOhsX7k8/NM1yJQ0IVB3
cNvPFhm+C+m2mXdrImcOYzsjzm2cgBPQ9K0lOTJ9D/PDwtdqTVZw16/9WJ1VSzfBkGuVcZER5TDF
c2uD+Aaj1TnUULnVxq5bmnciJWRgbxoZMcBBWi5G5Jtlne79NQkexkC7HILD7RRn5cQm68rN7lJQ
zkfeld1UhStBlSMhYE3k9DWnC290OByY9ZiffAeoeVSWgdfsinkkYxBFRPeJgD9auHkyL2u0mtQy
Mce38DwYGQ7sQHBNdx7+lfusyDNvz2pKF3zCQy2JXy0Zsaa+i6OydsmpoYURpE9FO+kXRQVU4mSt
05UxB9iCQ499GtYMOYdf0zyscX4aOvi0EJhMlL3Zmx+9wTCtHSSVgN6PG2Kvta3yPElMYi97y4Du
MGkX7N5ANgG8MpUFYg8agWR3BJUzGbTQEc+RWZHWyhNSf8OZVl0gQnOeGJP12Ql8LZmDz4RvU4a5
2zqiLVpUHop89zy3IexSICYwvzPtXHeW2S97b9qc3PZsjesOYjSalyVgMxCjSdIy5E4VHDMWOrCY
QN/uCMWpk80K65EKZUtwvuxk2XoJFbm8bShAcGyvDQ9UKibYzk4VWh88g9y9HXRjfSfdLjX2cAoT
pyCiXYw402nPTcBKCJJDemGaaRCtHtQTItpDcyFsnFx6fgKJMLvbm1XtsNMF3hw+d0W6WfoGFq/I
FwYlOrElGEkxAqfLFPdzWGPYy2RGjpDheXc4TnPy2x2vAvhYmi5BCRWG1GdJm2bL9SxAr3liEEE8
h0Htx4gBrC/ChKe1d/1MNeddtcDWMIW9JSQ3sq/2mLZDZIh0Zr80yqSOFqQr+1CUuwFDgCZFYjgg
JZLkWpMZddGRJ0vLoUbusWvK0r7qBRG5OlKdA0XA6D1UT30u7fGJ/OURpabrc1Kuqv6WR4DvCmFX
D1EojelUI+ZlOIpY4nkV3Bvk6GDuwfdfj4SpoXIYL5hHlwLCXt675bcmy/3gxL3RrRHhGOTCdwtM
ND6klsylwnDDnVi+V73zS6VJnR/hDT1iQja6a5PowP5TwcmYqwvhrcYbDm/IdPYDTuMgLsagZyRW
V2thHrpsSHE6BN0CrbDoDHOnCpbpuF4t1LDV7BdYv7pEDgQiD0CvV7PStyUXr4zq1sjTyEgGK6Ff
h5t8Xxpl9cL/p9+BQA3vQYCu3CPVoh9nc/Kv6TkG8N7nvn/vboOmqFkWgjzWWQRttMo5/GaoYk13
ZTk216E557QxneFWMPoJoiYN12dwMc5HPur0AZoquajwRYg8k3l3V3mZfLSnjvIztRd6VLXD9hiN
eQj2nlsMaFEjckKzMVVRzyxBPttRFiJUjxTCfY4yNrPQmDC3lhjCpXbInquX9TJR80Iid1OnZ+yo
aLFXbyoPXt6n9THznOEczfasYr8s5b3hUnZQSpjtZVgCb91nRFS+Y2Ilr6c0Ecy21q4guqJTX2al
3PuyhHAIlKCz0r0OCnp0XtJz9gOJnBwrmvsw65hzHwGwzP4JiB9Yy2ruSBfMF7duDiaTpidiZrpz
8vuk3Ak1d1+GNYOk5WWLfM8JbRQcKDPQNoG3sBU7Lp7/jSQC1TxI5A2++oZIinXqieKsyaqLrDAx
oDll48xoNUG/hzuvvNR2JzhwAnL57JHibURTPtNFkW64heppbRYRhvzmcTWZrF0sdUrjqWCMRfRu
05JzOHrSU8cQLv3WApm8DybUTAIxbcrzy4wHlHwswgVZ7A1Kq6geLKcjJq200KaGYRrslD8QrFs5
avowCqd4X9hWz5+tSY2DEOSVZH1ygFERD1I97iZsxkM8+qvxRY4BQsDCAb3F1IEHhpmuTgaCY5h5
b4LE4Gl7f8IiFmI886iy+wHwt98kAB5AVQYhOwam4WhOiZRijbMJOYefstSHsiMQBuVjJnaDWIjv
zJgckg1OmOvV6LfSwsWMdvPohStn8w61LK3DbDTPliZZFWkYJOu0FVjVQ10b8/2cOIR2a5fDosGK
7XDFokGsUMzJwXO/tnwl82FeFIPMigbnO6TDaxVGiePkIdRY4u0YzYrVvLcE86VHqRyoL15bqsuk
rSaq/2Ho7owBcQ9fb5bPYV81lX0kSyxVB70akhU599G6hqg1GRNd9bPogL5AKOEAqKHhlNCxxnyF
xR704R16h+AmlQ33CICa5T7BfQmH3+6sJWowbVCFc4y0oJe3mCwipDGgIpKBZjimiHoCiaLCkdCy
Tr8LgLl2F01pWNm+zmaM2x6QiY2X2qUveTNobg8iHjiaBEl1FAS0UZc3ZOPQW5cwu/5/Cf4Hf8Ch
bv3XJXj8ouuX5reTqoCDqx8L8e11f7q4/fB3fBNAAT1aSfhiQXn/5eIOrN8dYeKpwGPnAvNz0c78
VYrzKhRZHiYY9GhIeHjVn6W4Ff4uvK1+xjfC9AdJ1r9Tin83av+gz3Gxg1GII7NC7Mew9q0ArOGE
3DRdZh2mHMIMO2t7I8iz4EznHyy1pIfBtvIP3IxfyMtJb31QckfJ02j2ROh0QGN37ADhmTmwsKRS
FzahMBzqpnqlnGa8zvm5OI3e9AHsv/U5zLR18hbnVzrwNwB+9/vXQGTq8KTSUEB0+LqhkPVVycFC
mofV/sxDUD75HQ+B6GfOQvQZQCZrTTML9UQssg6pW9EB/G3ZDs9IxMxvWrHSwrYW77I3FvucY9oQ
o6tY4LByjHiggujul7V7NqG3/XDP/ER6aL9RSDHeRifphBb3AWZ/NH+vP7oISjZHPO8Hhboq21uO
fAyIZ/tAeNGEjENaZuwRhUtegNPcd/1MGkhuXjUYva/zuqnt2EHDdzuZdfeOcNxKR0KRfIK5eyRA
I6znr5mYwhP5gR90K+1TbWYTXFbJ9hroGo5cMJJna2pGgYvpn1CQCD8KsywhOBDYHBbupjvoLKfb
zRF25zlWAiZQu3B7bJIgPv3H1pLpK6og+fW3q5dO/XYY4fMPsED+C7IG0On+cIv8TUdx1cr28+f2
x/Xk+yv+XFDIDQBaglCBR5YZIX6O/11QLP93i+M5qGRna6zhnPrfBcV2f9/8JVh5HA9l5WYv+XM9
gXfC82+6EFiRaeOd/7e4EM53F+EPC8rGPWWZo0fIyuK7AFRe384B+imj0ekLYkdjvah1Kerrzik0
R+Rm7PtTmjeFAydoqPGWD8D+YC13ixcqQ0RrAHqeKVAuGs+MRzttRn3LeVJ2yWXJ09GHsUn50LM5
1vIb6YRruRDqkQbDYzHbBoTQrrWZG51AjS4dWidkS9CnvF6F/XMqyraynV1iUWwwNxb5UuJKaY1N
u7QT5NqOwaNjpC0NmizMzKFhYLyIYTqMoO5YA0AaVLcaN7f7HiUJpImuXez2lrCshCQf7O0hMD5o
mOecGn0dVzSCvH1YL63P5CotyRmvcdGfw/oit2+ZBhP5s3bktyQzlAT8LSb54Noy7BgWz+ZwwxSm
+kAzy/BP/iyUPDPryWx3TeClL0U9jwy3thMHHbCG46OfBgsM6TXBbJHMktStwejVzlUN41+j0ohI
xqCZDqBPg/bGn6jXo3LqGEmHji6NswETRXXXFnYj42DqoX9lcnC7Y+727pnasK0xZdLAqS1lOY/K
qjSy3RK45XsFwfEK8R7orXmQyzf8smr87KRj2Vx3CQpvEu0UxZYi8TguiVf+zOiKPGUbrPT81HEg
DxPGroVW5T43QWi8sEbZzrkNay742hM0WbwPgcjLG79LQ3VhTvyl/ajakIphQgN5XuveuZvmqgtw
psvlExnItFs4j3MCKxjL3BstJS7EkMkRqPIGkezzFehO3KXZAnTf5fgf5z3yv2hFGPTRbfLmYSWT
294BzpweBx41QmsKMkdJEkv9W1+AZYxQEikyE4JyYcKFYa+O0rYV3yYRDENcmtP0gBIzz6PVb1wI
npkpb6Q/B9DI8rGZh4JxdAWB4+A1VYZUv7Qx5GZ9T1JEk2sI86SehucDXWYaLSZaXnQAfbVeDU0A
z2oLRbZIEDYsojVyuBvXEDc6MIxWpZ8QjHdXmQ9Q/rx2O5pCZDTm6Y2PIjjdpUGTc1TuPOtjFYy9
R8fIWr8B7Arso6kcHhizN2zvqqLB6Oz0YFb3NWlvzJFmwyVKGNArUbspAoWj5+TykFd54RJVgCKD
g7K/ySSNUESEShMr5nkO7d3F8xPknwNia9qwiDgiVw1SHlu6FABX3c43jmOn2+BsTDrrA011CGfw
BkJnjQkA6e2Tkr5f71xB969kzLgdscdxLJK9OWOYRiNTsSHxo/T5aaYXLQ8QGOan3hFZfTRoKt9l
9AaMHaqtvo97rgmpE6NXFyC9vAZbc0LXPqrqauOt2qmmM9TDDu7LHL+CBWeFbnRAJHG8LN26RH3r
W48st+mD04z+giR1lMFeJIhKHxGgotZHBTKjkTfMMdsRgUoxts6owGNRW6Yi24SArffTtJCKYTIM
yLkfmZzv1qW2XrjK83y7IBq7K4YBy9RM0IbxEPbTdMYXN9CFNcGLRaRSd3Lm2qGXl2CJII3RKf04
l03XIIiiwjpMje350YwDh1lpZ5UrWFK1NPIsX9pJHXJ/QC0hQCX7edTRmxK7tQ5E91HUbXNhEqlq
M5WZFeFwlq7dyFkGgrz7xchfVum6d/Xks5KLxRv9I/lhNAicIu2/+coRZxOrfPdcoy0FhmflfXDM
e8e1LsuhaQaGyJaVHsdRhO91krSPTko47XUxG91y6fjWuu49f5r8GKx+gKhlcWdueHR2IcZ8gunR
rXujzq7nqXPEVVEZPnWy6jzxbmRW+RI4qhyfleG7tKe4NOCjl6wsH9xkCe1IGiZz0HlT056cxSNw
3U1do73GvW0+lL6NptZtGIecZ85gos4Dj/1pymx30/LBBtxbktbWjUndtfV4O9XuJAq5bOdo3yA4
g2mG2CE61TpWfbk4X3si5Wg1zqQaEwU2WWUKKNhNw4Amp5mVvb7NCodITeIbVD6W22Q7GXk+VzwJ
YpM40JTYMhGN6RxyV5pdkFmW50O8luTaXDL3MOQnUoSTFEFfgtqNRaGSM0nzLrHmXwRQvxKPtGqd
z17Zmk8q4JROK8El2WeJQ4OsFdIhfdH7NxItOob2uar1wS+p6xGH0Hk+Kzgcpjt2PhTXxVTU4+3E
yE8fcc2wP+4cOY0FhEVLkGPPyYRhQizsUtxDtBw5Rot5hYK4LJa1g5rrrtdQJC3sFnCTdKR9UuGO
jILoBPnAju4cpCczAiUE3unJJI7MOrpWBpex0oVyL23wReNxTdOgfF+2EzmOUZESoE0cc9hih0Cp
SM415+aizoavgDF1e6HohjLCbhN6gs0hcQ3St4K1blASpTxhMAWmnBzJDakomndFVSy2IPoByboT
2fy43amix0embJeQFrzsw2HI9FWzJH6CzimrpwtHjSo4VwYY0qMj6pwfbs2k6ejYr9HC7R12OeKM
WSACZw/US2BmaE2rG9Hzh+ZIAe/b1kK7ahkbazpq2r3Iv8qxMtcTt27K2iR06GdEnduGh3QRdeXV
RCdsvMFdOXt9ZBt5Ip87YXfu5WAFqN3EKA3vIjOKobwNhrKlNdTPPnNGT7brdNt5jaEf+0Sa0wcE
UFuD0pD9OjCjX3R+0rDOfTa0vJby3k18D31T46f2txYwSHJRqZm+sePKKvmQhCjN6EME/uPmPb7i
wqE5XH2n+dQBNelxnzA4nD7OJCqHEXG5qb4Iu9JzznNOA+Wjpoc9vZTTUH/qG4iMZ1U7VdPlQmxL
eUow+OZ7hrzOfFvW3YQ4hkOud4YwpckudGo79fkGRm7OfBRRwMe507kLzTyVz0tduA+yHpsPHk1t
8eTVFq76JgCGfOxWZkZnKfkajHGWhg59CEbLRK0wy/FkBQTvPlZVBd14DqHOGDy/tK7PAiejNwPY
x+JDDf18n5ks+vv/WBHUfW0eBvn160AV9F9Q+tAJ+afS53GUpfqNbspv8Uv+uVU/6618/xN/NVes
3y0i0hxz4/UIxOD89T8Reb74nTOpR38FosImDqeD8mdzBYojvyWmZBBCHpSmrRz7qxiyfhcB8Q1s
dcFGmBP/ls5hq9x/KIUghoBnwhyK4t1D9L5Vaj+qHDRh5UnGdPIg5nJ4p2uYjdbctjuvckq03vm3
SRbdO2Ycv/Bfbs2Ov71vCNySEpGu0984SRqCL5OJ9MCVI5xW2fK+UEsfk5rySwfhGwfd9+8IiI+O
FP0jU7hvuhdcynGaJp0eKiadMbHF6UF5Yt39cBv8pEmyFY1vvxHubpQprI0E6b1xkSniDmrP4l3A
fdb7QdXzwU8IKlagnlGvLcjV2mSPsl6q+VcgktdaFVpLLCfUxw64w1DAf3nzK7r4G9eAcJDDQrDI
3s+cSzTPV6055geBrXcvmW79oif0kx8QGzveYvy8oBrf0uRsNymG1qzSw5wgtksa0+byFmtMKZbd
/NtXFgApVBdYcr73N1oDg7FOzoZh7A3V5beUNeYuJHoTE45fXhhKf2SgjdeBpKFq8MJffM+3qI/v
1xa5xfYtMXqKt9ZIz1Al7+0a+25qgzjr/PVoagYV9ZQF6F2hGNpi9Qm30AQXFSuJJ8Nk7FidI3st
3yMv4kVm7v7imvzs8tsWFEEaLY5wBUvHj8/tSoNAtYz298jZQ8IKiZ2AloeOMB/7wz9f/p9dAdov
7D8ugitckm+eH5LgcBA6eXYgL7i9aKfE/ZSBePnIjuQ+9RMZpqE3x51ZNKexvDR6kv/sEf1u3i/9
YQWNfVdaibVG//yxvhOn3jxwfzhI0WLbLn3o15fAJZ0wHZTD0oVpMI9kxVlgMTW2gxybIJLDoAoe
K6hA1/a0khLbIbSJ8Wjqa05h8/ksZuN59BZepa0q2ynHW+OURnN/KUZx0I2Nzn8gvUPJwLnklPYJ
76QdQzP0sRYseXVWeLP7kCxDaP3iq71FhnDP0WOFFMHTDGmH+/71Vyv9NoOSxq8rM788uNM6XsAc
BEauWnMxSRzJzG9L0nq0R40Fn44zbOdk2GmobpFCRhIx0VW9ELgdd1MXPtdM7vWuJzaB5q2t2z8O
A//Smv6dmPn6p2DzAo3I88kaS/j3688LatXV7UIK5opxEWNmQeOnbUiErV38C8ysrXtVZWhPAhps
V2vhBLeFGOeJKW4CpMvq6U75jr1NFTmt4zAtFbjSueJfDMRuEWUmDEI3Qac8dO063+a9CSYjSRPi
YdrFv0Cs697i3qvuc6TJKSfolC7NsEvGwTn2mRLnbuC697mXoKdlZKARrGtSCdeGYA7bd54K0w4/
D84wHqxR/qp9/vf9B3qJyUbtYyjbVunXVwfpxORyCCR0zM6np6pDAdwEvfuL/efn78K5lVY9PKS3
u1y3ZgU9DTPZM1slJUHory1awl+shn8/LvBVYBBsrVsau5vb7sdlx2hJM4LOk+yt2Rt2LrLE91Ig
1EtT7Kr5BFFs7GYZa9mI0z8/7j95582YbgoLNJCF6OX1OxdqCDX9pXA/YRQlzpNmbTYTlaIlPsrU
f5o3qqkRNP4vvvEmNn2zr28u9W3ASksbaOubZUZmXo420Aa115pQ3QjBTt7Zk1QvQhWlgxTENXY0
TIxDmc81M2ttrmftUnduPBaCimQJ/A6blqm/wNG+7Gey6KixCEIqm0o+JmBuL6bMtx9XI+3o0TZN
dm+UTf3Zqwznxu7C4nYZy+T4z1fz74eV7UsF5IHhfN9uztdXc+nsXnedGe6zLpww/AThA9LWe0UO
1QVGt/EAq/Qa3Fh2DA3CGv/5zX9+SXng4FWZjAK2oeKPd1G5Oo7hmDLct2U3HpFOZYS309NtDAI4
i7KfbiqDdkRHJbszipYd1nLLw1qZ9m0tEr3vm+Bd6TP4WfDH7BxBt8snqfSM0G262QpLBWwBcrbM
7mtqb2rQWr4wjU6uBwED+p+/zFssB2s1BEhUBqzTPheU4/irL5PSNJho8fqYRYR/v7KcML8P8wuY
zxayJ9rcsfCt8JSjc9lVLpm0Sy3b20Sq9N3/w0fZ0MLkfENXcDat9Y/XdWH2b+dlyzMiS8mGPMqX
aUQ949mjOgWrZdz42WpGvZMSF6wkHXLtX1q2HO5/8UG2Fe31fhBuR2DkLC4m1r/dXuhNmmpW4Cmn
Xl42I0rU1TVPzBbzS05oA6IPZieVnV5qRVyO3anwaBUEDHU5hqB//iw/udNt7vBtbOxxXgrebE2Z
LRL84oKfR7X2U5qRq+fxpF4oq+k3brB/JBz0BVmavjB81f+CmPeTRZluj8VqSQ23UQlf/yJtj+Sk
6Hn3JUySq0SFwcGuHfnHPfifMBj8104kqXd/+OH/NpG8b9E5vLYafH/FH1W42BQO4MzISyDk0UKW
8FcRzmiRCtzyoAFxE2DL5xf8swZ3gk3F4Fk+lOk/afR/1eAO3Hv2IM5o/KasYJw9/+//eXVcUm/+
+UeyD8iTV88LRQWfAfe468G+37QWb2rHoDXKYcXXEHcJ3IQLUudwuHQd0/gzzzC89Xaio6vdyFdr
Wt93+dRW1xXxrsTMymJO5gFrWltaX+gg9/VpqMhbOBtQBZOr1Fp1zZEAGeRuToss2VXSNCCDQHIL
Xza2Amj8KrWAWq92Zl1qc1kZtBX1gqV3TGWaMSyAhkEo1+iEhNTWVdteIsWFGt3kvnU2FV2Kqmlq
W+BNYs7Uvdm3+qINxuaOY7lCdz+WznMrB6PbbdtietDpXN/4ieqD3Zj6S68jkAlt/ckdVmtEeGs3
c3KZ+KXc7GD0HM0nU9tVct0Hpu6OWR023l7nWomohzwJr8tXrkMIStZ8cLI68Q6iYmxx1tCOIbin
wO+1197Q0Y4e7QGM3NJLpk3GGoyImhqPloAR4DyqPfRgByzScN8bpeb0qhrC8Kq2l/qB8QfOStmr
+dKs5lZEJfRdrNl9kH8c4Afe643BEekc2XtsMNM4kHLmBXv8kNI5ODjjMqKzAprJ0JMnqhVYV1N1
5YiWLPTC6zyECpII2oqYJnzZo2GjextH52uuUV6WWcCAJtT1TuYMv/AAenfVItvL1at9J5KDh2y8
z630S1M7JZbmxLivK9PVLHDEOyQEGcdQN+oYorRzmQ3O+qxRbfqMmYAWpN25oMMuAXFlw0VhqN5G
4CUrRHTldOq6oLpaevT1MS55+xw87/gptVe9C/OF7Ecmsp9NgqTItELpsRAAWYQ3aJBRjNGJLoed
ZeEkJrut+FjhS5GxD1lwIaR97fg60A+/UbIKhGVGuiAsRQmcHV3DH9XOXoV6AN2SmXsZTt3RDR1E
931J0HyUcp9egSqZyFxaMxObzNSvTkQLezQObMQYL5nDzXmcqlTvV6LPRWRu0+a4wbpwJomoI5hQ
1MP9MrTGGFl50D6Pw4ZPKPNyfaL2wNYxE6tMjrozlegsmcGRsEw2C060YFwPQTbJx6bP8y+ByCm0
SruYnueM3NPd0Nn6cVQejexMJh4EHmBBxpnOgWlHhKmkX+hpZE8SlErGYXAhwInpD9K3BWjqN6gf
VcC0TxZ3gCrtIUo7ZdzhuSn8fbE4Cb0GtUU4Em9RfZinqVQgkpASRsJorYt6YHSBstbIvyStGPTl
kJWziMLc9u6sokyfcF5hSQLFkBwNNwte3KkKCSZUKnhHFBHBpBK82T1h3wbmYaMvbqrUJ2Nxgofw
qc6MVEbGyH9DFO0zX+78ab5Mqd0e86po7+Xoj0Pk+EqcCJNLZkTEjno2gOQOl34/6rOp5ewXWU0S
XuU1QVlxpfpi2WEckDhe+nIqY6f2zJvAIAf3wFwAXbXA/TOei95hDu6PhvrSzcb8tbXlWp2aoQzT
W3Ka6hIXqqkpfwZWs08r2YkyVq5oPqZ8BnTJ3mivlwZ5VQmme0NacWbX5ecgrZ0F83vXefFIZOHT
sEwIz4VAlQExqJX1vmce9mR5ht7aAWP9zIBusmK5FsFn2ejmlghAXCqc7Ii/pvqz20M9ZkkTG1Zv
8OZIQBHCVt2jP0wZ2nU8TdXBSET2TfhL0++ZGLTvvZRWxvkQMGCIe3sheD5tl+DQucwZ402skO2V
xqJwGDz4uxF86T6Ig2LWmG0xCzzZwgjDiDSxWh3wGtfX27MbHjIwEGfJUggnSq2luO2JiNIsNVVy
B1KsxlthN/1tP/Tpe2T3LVwc/HXpGW+KKk6bTkI0NScojU/fcYbdZFOD7Xtht4wSCZ5CBDHbPtxM
VrldzyNNiluGyODgkzHQx57Z4R2wwdjceUjPoSXRspC7JYPLF4PqdvyImDvjnOYkiYo81utnP0mD
J6gbw1emvOtV5QusrSpMAScUE4Ncq/XaJOaC89m92UBYLuu0fFCIFMcdGWFkAMEMm/yIiZh+mIlV
KI6zi4SdToNPzAcWnyKLDTnhWRdhk9TE4wZ1sSuJFnrHr8b0k1yJ5EswFe7Cb7pO+PBtltbY51M+
tX0jL+ASos5HSA65YQCCnB07pncAj5pgQVhsyybumJae9OwLGulCT/fEmC1YtxuHNDBX9dZDZY5I
HbTc0iO12ID1AW2m2CTJ/sZRc2iSGZtSSDfWvH6p0nQ+Z8iPj2fUyqKDgWl5jPVaw8wwPIG2u3T8
932z2B8sb2DI6g4hUttsxhKGlDp0nsdKW/cwMUBWCZVzu/pT55/NVjOiRypcu9+ZApbFITM8iABz
aAANMBvbfKHpA4pLOSBJaHHW3m2jwY9H69g76lKnVWdHNsa+W4Cgax1LpnojKetCvcMcJLCqWAF+
J/QZOcLw3Hpio2rLc3caBbsc7uw9BCTaXKEsky7CWoYeULH/docWoSaGldAa+R+Rn75fg2ms953n
GNdhHa54A9GiLzGT81nv6LwH36aUURjiFGhrtF5xt8E3QeTD30iqPT4h8QFMW36L7iS392juBc9X
tkLaWEqIiUGX0e9LAheHwjpk2B9afpG9w5EBFf7aqAs6h5BOUhVipss0iybmKLP8tLpLcd0vG/jB
aXuIbQPhc+uug3d5ZzVOq89xZU74MRUyEr14PYmzAVDgyKf2R+leCKIKMvQX7y07WfIdYpn+Euzq
iFbEXyGu1IPBAq6ZATy7LZl27FDKfoJoZq1H6AjQUJrBWMeDmheJFF6rzNkTKzcTItjxToh6cFNG
I1BbGhN0B+sYWztBmhyd3EcvX1scLxnXP8ZaE96SqJVPe78bcZgveOcWnDceGBxXGoGOZqJyRzK8
JvFpxO5jcaJIghdVpilUmtHqz0vXJ0KyqytsWmWgjPvKamW5IyoPG14x6JwOG4h0rPz9NCJ4weVw
vvY1+rEarQs+wTXYHiWNv6djSyguLe04COjyCXlSiy4AEQWxTvcw3ux7jwilj7Nfg5sQLWotdxzr
4tDVQaXivGu5WyGElBwzzEY1hzoPMg6185AO7hXn08A52N5SepdQvhp9YzslTjeDjGj/k79kKO/Y
UIxgfFjDXKwEty6W6V+mqZqydxyPi+qYmJAlL3Go2+G5sxpte69kp+ZDDgrTOvUz6d+HDCpa8tkF
0Zcd3GUMgkdbN2F/6dqJdu5tndgiHiwiEn8xH3hdeFJROKgk+WHcLVFmU3a/LjyTQoAjKiSqIf7z
lYMfbhe2fv35hxrrJzOvNxjH728TIKKkIYg2k7d7U12HsiMJbkDY0zmLbjhlVMuD5Q+snRwwEVoj
uOguPShtRawJULwxJXijxM/l4/cP8p+ogP/bxtEePYN/LfD/8LX++ipcEJH8X8J+1/md8K1trovP
/tXo2bF+DwCWWbjuacGZG5fsr6p3m0//JeP/H/bOZDtuK9u2/+I+PFAXjfsaQJSsJFKkSKqDoYJE
XR0UB8DX34mQMpMRlMmr185hu2GbIgII4GCfvdeaS0erS0sLhz5hHHT7/mSTqx82sf9pCpEdwt/o
/Vx+JzUmEW/Ht2TdLc4ZizSEylNiZWuksag/zvhZgbpEnUeydY5JC+EUBYOSXOhWVFhbyylmtqYQ
G/cw9rKMGYCuNFuduqX3Gbd1+AB1oP+8AsrikVcp9UgTR9N91mfOo1uhQwqUMKvuXdJgCBeWsmRK
li6KVRn0UdW5X7rBqND/hYx5yF8XwiqbiKhr1Pj3GRXBQO0XEUobYe40arjQIlWesxwzOOXTEGv0
+0AM0nbDaZrq2tmk0KaGcRWxeOAtravswg3T3tg0bRlf4DlX5GUukzJe0dAkN9pBNESStDG77Ud0
pra5h70dY0CdELBNZ0R5Z9VXFzwg7C1sjtTfJegt5jjOUtYItlp6MCEbjvVtKgt2znHfdSG4RTUR
04rRsPU1rGgF38LysRgeZcKYjcFPrERBnZKSt1p8Lpf8gC9ksY7ibkmJ14JajAUPNEYh9If4APUU
11ZFyRw4vAWnqznH1XaNC8r7MhbFWO/BsQ3x5Uh2KH4sadlGStvWomi2NhGnkOpByi8jwTdy2fmZ
24LAZt5B9LyjjQAZp+PxqqTLnUGtVouowCiopSb4j9Bxqhk3mj7PkLOe1WRR9q+9ecI1ttIwhsR3
igzx2G9nNrAeGddGUTqDP1hIt7uLvMGCP4CTI8j8u45qZwS+lWIcxJLWmQVTPFckzw1ScP0TeBGs
eYkj4sBSvOwuVOvua+nYKcnSuYo6Ce0P3skwzc+bvK/TfdXlorh04sXFnpaO9YDUQRg7fI12fVai
p4t2baxPmLpnM6P/4EE0D6d21Zlec10jDkXqFIO38ltpa9fwXbp9h7xn3bhFf4eu0XvoME18Q+r3
QRe1c69GqTL5dmaY1+x/iu+6S/AtVXy/hOPQ732gVk3EhzE184eaUeGnJhrGVckM8BHYQnQZ0aMu
V9AbLBE0llcJv+rLDUKiT0Y9oIptqvx8SjCu++ZkdcihRmyYsTS/6KYgC12PmTQSbZ9EKy2fjY0r
0fdSngAclXpynpWMQVqF8S/6TpyuiL3ZUCa+Oxr4PArrGTxbte4GHfrYrN4Oedeu3V63L2waTkFh
6uIG4e8NahDK1NwcnyteYefTVOHALsEo8XBkmP/Vnoq/YPwdeCPJ5r6qNzXdhiyFjZyXmWpDq8sN
SL5dmGZnjZVA8EsSWOArV8jO3QAbb7MrON1jitCtjosH7oNU/qBB53lQH2SoXg1DAdCisEhTeYzS
duLrnUZM+32VW+i78OKXmNbzQrmax7CdA2USifPBAw5kr/VOQlGE0xE/Z4aNEF0J7fpmsAfv4zgm
KCFpQSwwYdsB4E0qWcdvSqo7T3GFjb1JGfgQgkTiB2IWynKN+k1T1zodwnqFwYZ05VZCPA2qVIMr
p0aq/iC1QZRr5meN8HVZo+nLRJo5m9iskvIrHItMnGWmrNKdgpuWcGG0zsWmmOOIidboyXi4N+zG
HYHHDZXO9J5O4QXQ1opZ8yhaNLnkjdn5kyNLPf1o1g0VemdUQqi7uRHT/AlhEQkvXtPoeOHLruDq
tAwG6BcOg1f9bHcf9U9f9ktPahva+Ro+NWbN9O/YUCzgmJdjjlgfdcrMPqT32SlQDZ0Uy0Fdi+6d
6ua3x2GMAUbfwKninYxTLKmNs2MMCO4LOgp1LKdvGjLAdwYUx9od9KKcDd4qmtMmKh7dXv7/C87M
jFE+tyWy/nHwjJ1RpAnssby8gRaFiLvO2ssp5KF4UST8Hwq3w1ERjmDZpL2NtGUZm7w4ai5Lz+Ub
Cn29KKlAMZTVPqyWbm06c7ruEb5uddVgNl8Ry75WqxpJYU0J+M7I6ni4+vPkHdrvzEgYWCF1O/4Y
Xl45qdFaoR+V0T0VY3TBqxYVM/rH/dtn/PrLZIJrLo12j/ABdBXHR3JZN5NKY2vYRaV3iwdF28xk
X73DUX99PlTeQIt0HXvN4lU6PkrpYMCYYZf4TLkUGhd6u4qjMryYOtgBf3xCiLmYQHDlLFI9GWm8
/AZn0tojyy7Z5YqwOncnuv+4HzdvH+Q352NzeyzIW3IGdfNkUpuTMw0lLUVRr4QUP8CgQRGGLgZ+
UOjTn58RoxjuRVReDnXiSYFI39JGYaTSx5qaB0XFtzlHWfLOffC7M6IO1czlHkBJcHJGTLmRIZvS
w0WTVrTj+r7LzrOhnKmrqrYZVm9fwN/cdhhgPQBDBz3P6QDQnkBZ8RBCJ7TbHjFe561DZc7Xbx9l
+dBHpTUFtQV6YlkRl0H0yfzI8aQnzZJpR2yBp2SHmoGe4OEGU9GfVaX6448Px7aAaSaeYQyt7smz
5HSukdS0t7G0KMn9CD3vXCHq/lz0XnVlTJP5zhT19RKpEjHBFJdB3LKXOZmiRjMAyKbFHuZ4MQCL
Lvqq6ypAqEG7mmyIEPpQvHPE13cJR4T5tQz3VSZ8Jxc0SiK6ILS6/AbYxmZ2GqCCXIcAenjzx+s/
h1oWDfKqEdWcBtlaZtkOyPkdn+p73GSZlBtEv/2t4wJujrQ0uXNaabynnvvdCXLz8xRoB1nfycIL
iJ4miwUoheH1sCXLpF3rddZs2hqi3tt3y+tHQPPY8vHGVsFX80UeL1TwNcuQojf0NeyL5/TYlzqz
HXZvH+X0EVheo7gS3MU6avMknK68kCIytHzc8/kQf8tEpmw9rSjX3ZQPHwpIx5v/j+MtTlXT5Tlg
AT4+qxRwGnwPgNiek04r0A4Zierm9DCwrPRMQGCJvH3A1w8BtcEya8Zzj4z8IKp58cZO+lkZcOOT
yiCJXMB9SumtIw+8NfVRngnPA5k82Y18LyLrt8dlVVGX8zQN5+REmYdoArIQrwB8XLeo17SgxMdy
XQqr+z5p6vBJqZJfioY/KPF0IuKxUXnLiP1VXQD+AqdSS4sV+CkY4RbpzzddNuU7q/PrpwB7soE0
n3aEx+p5cm6wQgcNvR50DAWovzVFP1iDqm3qjeE777bfHomvhIbLokI5FVwNqSomQi28xVLTPrKd
BvVpzmRzWoMGB/TtW2X52C9fB/SyHZ1GCOFPi77+YOd/cauMRHn2GgAnYiRAa+SzHRA+8l1GBrBM
o34ns/X1423a+JoJwkHhCMTqZCVJoaIQGoHpDj2nygQDAahiVe/GRy2/5viclsOgJ2IE5RBdvVzg
F+cUxxij4pJIiSnEpbjqwU8t4xC9n1a2UsFHGyaXa5oOTvwAuljMq0aFc4fpCCDOZuLxsPA2YXND
1VCCanz7iv/2IiwlBdJ/C07/yaez2GmGZL56EKFtBl8hyPzJDsd3vtfXj+KiRkdVRW3EfXnosL24
BkSLhLHbQ+yN0aRfVPNUfYxUI0Ns3tafJqdrHhL0Ku+kqr4+NWQpuEQQlWHJ4vyOL7xUnLAn5sT1
Wy7rNrZQIbQeQ/q3L+CyPB99vcgQOQhB7jxh5E2fviTyWsmUsbWZX5SCfjl2bz/JMzpRiV40zUqE
uqUAyEsL88KyGGa/c2lfPTIaiE8NhAUCf26w09vLmduk6BYdhgA/c4GdgrYFky8iEcoJoDpzmGL9
9hm/WhE4Ho8oglKKaBX7zfF17SFgJTHLvN/g1yjvzLDCfsy7IzL3DEul98778dXXSMIRTFSYDJbD
cU8NA3pt4BAH8OJrHdJI6BuJXyFTfedrfHWHLkdhRaWItw8y3eOTwtQ5MEgDl5BnWbshrwtnZGa2
gVbpWoAFtf6BVPzdhLDl5ji+eVgPLJ67xQ5lUyMeHxVPXSgGE2odWgCSfbTxIbG1z6XnXLlxe2sV
wzeT9APTGW7jyv4VpvKPr6oTASh7WFxFlN00hyhRVeP0ASkqvcgSCIkwEGMTWcgY7QuynoKMyeBH
u6GN5hBMft20vdwqrd7u+kBm1vD97dvp5PulfkQdvXwMKjqgO6cS/FRDb+8ZzGBTp3T9upOAxgxn
DP78KLZFCgr7W4xUp2aYPIummdy7IrCQbYEjgMHqzqhj3j7KyV1kcv9YvE2oAChR0Y6cLAZJqUsW
IsbfUMy8aFOGtve1axOX2KGkF8yI4VwQy2APjFS/vH3ok6dyOTRevKXaoRJnm7h8tBdLrKVHtRvP
aMVApis3vDTwVFSMCfWNAly9+7PNKEczVEjGpottTOOttnypL45m0x2LytFmZkwqlp9x1UEBZWmP
DhwIQ7p6+9xOdNfLhTSZ9/CgLE4/1rmTt9QIhh15WT0EquGCm6Ag90rp26J15HZAotWd4fH29BUh
Uza+W48PtLZLmvJb28uV5soU3pzKVc9QxP4q1FBzVuYAi3/l6JF2O9hVES+5IE6dQRCXoxlAtu2d
lc6s6MuU6yh8UrDF2JVwA3Wx31E0V4D+VTP9ejjT/44D/zK4Rf55GohznHnESyzP8vM/NbAe0zwa
OCaWSyT3jIT1f2lgXReSFxAvajjuEOyJ3Bf/8qG6fy9DO54KIvIWkA9/6F8+VPvvRWXOX5S1uDT5
fSea17c0sCyaR4u4smjo2UqRynz8DEQhnf2xs/SdZSvyrLLA3yQGt16Q4CTbxW4ikH6pzg9RxjWa
J1pimW+i9p78xCi07i7J3eyzolr3sUlHzE+8uvPoEYxttoHt7KZBClfluiuLARFkgVyNkYuiXbsZ
FIlVrObe46iRtSJ1Yd+4CiZux19scGqgGcBv0XTU7qdZtpb0O00hGKAQqXXWDmN0E9UOs0TgmZ3m
l0pvB1mqgvOPygRAKgLIGqGLHn1uXDwLO6O0ePX0NnGOq3TJxwGHON3YjPiSj4peJnqgGE2OuE44
Xr1W5iktA0xbnbXq8xY1/+L+v81wh19bMEw/mmUlzwwvJ+nCyAW6rYaIxNkuieQZ8y+DHU1nNB28
C1bSZGePvQxyVHNBXLaiCrTErr4BcCg3U92AaRWz3GZkeV+2cTGeR0Uek1Oub2vPNK8jx4ovsdkb
gspBJ9rOQFuztRC87CSW/x6q+MpTrM/CRODBCCEkbES6cKYpFH0ShO3HPFGqHQoR9CSIfc8LeMHX
nWN9ahpZkzUZ9YHZqwRO2JMIhOv1fmRal6VtjN/DAeFark/TlZm1w5lDy3EN08e8rV2n/DBbjYT6
6ybD1iB8aFWABLrvkL2eNbCxcZXJztlP1aJYrGun3BeZOd5WxaB9cMtIv2OhdDbOTAsEoOJ8jYjD
IlkG2s3aJKdwXAHAbG/qudb9AT4ciM3WI+xOGWNUNwrT3lHJSRxU1ea8SbtdoRC1oDS1uq9TjGcV
nObzOFLNewdA3mow1XslUofzScvMSwnH6T4c+nKlzh27mGxojEDUvFCjDm3RAGtgZ3IBfIRJmEcL
+z6toCEzpjF3js3QkJuSbQKUEwflmAINnJhIJDTQESzJ6Cxs3FCuKpTNOXjSyvzRxcu4U0ZTvVdk
lSCedrWtByRh9hFUTZdhOinnBiIyMOQkBrb4QmD9rhKaCfouykcoktGC1JC2Et4Ai4S2NltayOcN
cw10QtwYH/ppjMQaCE1YIUBnaONbVmow2s8neV7GhXYZOXL+7KDtda+gkg71ro8i7SIXlnqbkCA2
w+pw5Rqhdqn7eNBM7UZ4VsPoduKV3W2QomodG9lBV/iTTXQGIdRe2K9WdSZrWmcwtnBrUnQr0K0d
RFuI7bdsOJbHTjbq5aRY3X3kEXvDgN5VOMkKmyKoV3fruHZH0KNdF7uaREfcbWZ6qfQSZr8qy/N8
YFO6qoiRMX2TrwglnNnEzM8oOWU5xaQfwXe9w2pVXi5EXxA2nXpjWpXOotT0qJNLs5cI5Ty5tzED
7g0IQs/O5IXXkRYWYjXVnX7bAaOFbw/6SVvF2uQ6azAgJEpCnxEfGstF4VsxQKfOjCG3btFIj997
xcn35IDxzbWdkoNp6aazPk9RiaWJRBc9ti1CVjat1QdyApTrCiPCRoFKDTo1jtqtCqB7X4PmRBsB
26ZADZg7OC29dJSsw5H2pXORjwWNJ0kCmeR8Ru2AzKzDbYlAVrrmR26u6QI2C72wDsQOYkpbKI2v
itRbNbxdSj9HLL9rhyQ+NypD/9jlKfeczawQAFlFDhkbTP1iWjD9Qedm6bqsXVduvbZw9iGjfZPp
eJZfWdQbF+rQTMBOC83et5CEV0VkVWsPSSkT46YviHxqiQD11E7ZkwKC/JFCMTlH1ddeFCCp7hv6
WRPPI2RsPwmnm6rV76hYkk82FLTH2rWbb+4go4pUbgVCEMilpz8vTVhl+PuUhcGOA+4jc+Io7v7f
9qm6+lo8tac/tJRA//4pXrC/SqLFD3P0L5A9sCxd909iunlq+7z717t5+cn/6//8ldtxO9VP//PX
d5QA3fLbIhCGL0sMemdv1STnT+VE+fZ0+ED7H//z1+Hnf9Yk6JDI98A3TMvEoAL2KLd/wjEMg/+z
DEUpxeFnUHr8uyax/qYJodIE4f2FrY/u3b9rEsX826ESWf67Sk1CVe39SVFCZMjxxtKk36JiDWaC
g90HaMtxbQL1LoE/qX2zwPtq+gNs9tFOfKINOwnujeyfGzbSUtkzZkmfPCSJjl96JEuA51VYgnvT
nRVvqzpWP0VBRjbf9PjiUn78ucd9OQo/2a5QwnMd2Hli+8Whz5p4/AFZ56o6zPofI37xam0oocnW
rMhLEiLHHjPl20dbSrH/7LOZBJBzTTvRoBPM2Mo49dIN8yiE2ZOZlURatELMnH+ux6y+/vOjsP9S
CRXH/a5ZJxc9xtoLf7lEBzY1XLUibfc5ep6rt49y3HD6eS68C5jU4rOny0xh+3Lr5aqEwkGUIq1M
QzM61FK9Yhnpd8Tlkc8YK96agJEn8M3TO6d3/JX9OjBcb4R5FNXqab3bNN5ALkZFNoWM8u2kTXIv
WiXbaJN4b7R0XFL/OhRzaJO9LJM69eRKzuXIuHMWqW+RJhH0+JT8eG6+opt/JrngvV37qxNbupL0
0Q22EEuoz0kXxisSfBAquRDZFN13ZqOugZw9TTYQ3re/uuVjH92GiAU4xDIdYJTPkO74q0tVwOy8
fxMilDUFHByWHDvxUNyyVw2s5YXtiXD6I0Et15JAIhArvGYR07IeLEvFi616aA5JOuaQEjMp4LvM
WFKeoVXH7/XuXz1jy3FsDkSXjn8W1+PL4xA7TGstXYiMZlyRO4ZAJ0rqXwzbf25avbo1OAyyi8Nf
xG0ehL0vTsdK00nvdJew17TrSVPTUd15g7lNouy2FuYlyc6rPDW3BOMFTSPQpWi7zB72M3EwE0B2
XxOMenEmvv3V/u7sNSYXAE2oI9ionpx9YpUVCXCxn1Jl7jUrnaiOidV7+yi/uVPxJ9PR5kulJXpY
9l+cvDrDscdNggJQCklItVbhZLJaWOeYkqfsvQ7h76418ltac8BywM6e3DqmF2YKUQCU6vSUNtJ0
v2iDe9661hnFS/TOGv37gzEFZUqCEEU7uYIW1EcHb07sS7Mod8Ws4kJI8MWjTjX0dag3zbe3L+YJ
rGR5MnSewqV9RVsBlfDJEUP8DwKEYuIPxEBcpbH70GrumVcRUoT8zWdrp3QPDPSoRYE3hvW8MjKg
cwPuw7xTWp9It9ifyvRzrKBHfPvDvb6fUD4zlYLcgISF+eXx/UTXHViSS1etjyAU8pFUsH/F9Edt
vMMVOOirDXAK0ITVky9YC5MYYIUTs0dU7el8rONoXA1pHsotiBLUM2+f1EnH+dfxsLPz9bIacOGP
z8pAoIgdMAKIqYq2OKMbZ+coTOPsGX2lKRETR9FDSuBOitWJ3Pd1Q7/vXoXhSAR9KKs/mhD9/DgG
XA4KLrQS9qlIqFvoxoXg9IvM69udBFfD3GQyIv2dE//dt/nyQCfvMyKzYkuShOOXBKTtKsoENI8k
Dr5zeY/HCb/Ox7VhozLXpNF9ctMQjtaQf8zljRQ1vOmSHNSlQmjqs8ARNfpdaNif5Zj2ya7Tsdns
TWIPR9/rM/Zbb3+U1wuVTtoZSEn0QwelxvEXXWm5g2mU5TBzlHk1sTRuisjpVh4hT7u3D0VLj192
9FpdXgh8fXQJOSb/cnwwtTWUMjXiFPOobJtdrg0hQgbBNox1sozUFcY371Y3x8L2w6p1hkAfJzal
M8xU7weEJ/cuQfhJTKeBQoGeWAyrZyK9l7lh9Y1Svym/C8jMzhW2kR50D1xKY/QpvaKa1tnchI9d
PfUaYcpkS/ojPTEkdFIfs2tFankR9CKf1Jt4THgHlRKABdyZDiHuVhU1zXw/cmUGeWuyZsg/lTpf
MTOOTDAsfKZAmQfRbTy9b7r1QMt9WEkxGsjQPQKg6z5NfkRK5CHFbZXIZp/q4S10taKL+Qi4ULfY
vrDidgVxf2ynJ4MmelKFYtWpI0GUwnNFc8Yjb32hNjKKi0zkQt8WgLcZQTeF5Uy+adB7JKYmd2KC
XQdSoghaiaHgyvBStLUT5dexMkzCO1erCLn1Y1pjq4aNm8d4Of0BiKdn7iZPGxG9xkK4k7vCty76
vVOF3VezIc4P41Vy7Rwy/tq2qIZVKlSy/5qEZuMqWyIBMy9roq2a1iTC90to4NAVxQ8hlHrANLmk
CiK0Qo09yND7mC2xg8khgZBsOxJP+kMyIfEEpBRqh8RC95BemIxLkiGyOlINiVBKHgfFVsX5XFJP
xQEedgPLMSWheFClCb02jXKCEnHEz84Kr2VOhOLgWQSqdzRMzkIZlcQsOqFifoy8pHTOmkMmSH7I
B+nrMbUhCaNtmA8JIjjtCFJgvht9bbIC42NohuROVYfsEe+QQxIPRJKYFrFPm/CQVNKPobmLwGUi
PTUOYSbaIdlE0GJV/fqQeNK7dkUKQ0wQSnzIRFHoynxIl6CUwnNGazP/DFCRZgTqWSyg88p3Djkr
qCKW0JX5ZwRLeshjCX+GsxRLUEvUL5ktZdcR33JIcpkMW1zAECTfhdJIc25LYx7VG3nIgCmMPva2
9c9wGPzNQ/l5PITGHPJjMne0xdrVS4Wm3oi0OzozzUopyWMdbJw0+5S3VgKjtS9t+pQCvqiM+7zY
jqmrfnQUNf0mtbSLL6uRZCXMAnkCSVrJ3atYa3NyFRefLdhwdNYBb4EmD1q8rrVvgedhSI/f8Mma
cgheOJNHDwX+IlIayUxUaXSnRBtaljmjRfEGFImsD3a4AupeWgFdPbXfxM2MIgzu0QgVIXKXX8n8
WjIKT+k79o2G40A3RqIda9Kbsp3tdvg+6ODNFymKAThvnmfFtHQ8S6zq2Ws/sK2DgVM7zbyw8wXj
ycbRuCFacssvbKIdaVSVEWj/sM4JuWxLg5SorEiIwgrjctIDe0zoDxZJN3/VvNm6xzxryvUYD/ke
YaAOr7KsU2QXoJUfYyml95jNzdzemxhD4hXo9ux7A+yBp2AWtr61I7P0zolUsIwzVzi1g3fHKcRG
2C17aQEv98sQdrm2aRDn017wwC2sQltNvxOfng/bghDGnc4GpFwvlj4YCE62DPIRfnk+dqSGeGO1
cWwc7bBFfIcHegrYn0wx7tKW9I2abKurVqvMh9zr02cyIUOsSW0/90HUNA6hWYVWPGQEjS+2Wr0G
k4e/KtoasYHxHF0PSYoZzCoi+7qq6LYVuLWbCCSwHeS2kZHhTdsPl6ZMKwMdDk3g8zLvmulTZ2uZ
rkF96xpzq+txWdf8ilhoG0Yaqlj3KB/BTssx+aDMzmIO4jmbs8/SBmKW7aj/qWfXDUPfmm9ROAbW
picnDS3xWMS11TWMMIUWw6omcK7dII0Z+o/jEOl7pZ2rLwBPtDYYQ1jZK8dqsuwsrtBbsuKQX7Yu
E9Kk60DYnqOMgTAKaZOFaDoyMreePqH0/Fkm/ncq+deiAP7nqeQ2/lp+fdkBXH78ZwMQOC4ibGQT
LGroZ62lKPlFxzX+RmDALpXNPrKGpd//7w6gxh9jWAjyFOEMQQwvooeWBuBSt9Gr4rdRyPxZVMjJ
yJxJuQH2DX0gFlc+KWPS46LIIjMXav9XShlyFWIcELiv6KEHwLYT5U40unJB5pWKepd0wDAgghAb
1eQ19KPxLdX7AjGMXHUNIlFGPKrxqOMSTHciLnjPafRmlCCNbcJ+ekxy3aoLk8r4CA/eGs5aZfbI
DC3Snpg3o0vS8rxNx5HkNhpjCTUwbIxzRmQ5Qxa775Z0g8oLeq/mtxG3k6p73gXecGZEFg8B/6W7
VdgNYbq2jW7VduqTbtd1dKEAE9CCkFDvlPdH19xnqYHGAu+N053rRBJku5l8O+trPs2TesVKp9c7
1xvYutnY96D6MCmtAryPw7MrVKdZe8DO1X2V4lMnLIELs3Iq4IjQIHM72wvQANvKi/Nh5TCE2oIQ
Gfo1lUDHWk6oY7vDCVBGayvPGb7VWp/AhYkG+2Ik3w/wPfzRJ7g9yrlllfaSlWFMdmB4acOrSp2t
O7fFSebPrVafVXbD7sut8SDtrKwZ1fXQx82X2U6Kr2qKGTAgQ8Fmk6YwzLCiqbjxZokTgFCLWPGB
4md3RqqlTwDT6IcohF1f1qpbXDv445n8zipzl0QlyuFinCOl2UTlFD71TdgocE1s5Y4gxZiRNBGJ
beBJFRRcqmNJ38ZwFK1AhYW/VVgiNSQuXtgw+zK7b2ZqhmqAZdr5pNJvjnxiNULeB9FY2lB80Lqv
Zyzv4W6Atq4DZGLcaJmwJdhIm+JbVxjkn2KxRMMCOjN7nOaq+FI7Sjz4VIjk0DXJxCoNN1T6pRoT
zVmATqxI9YMESA0hsXICFlkxsDb7VZKVygfdErMSkP8bq6Bb0vRcZpStxGRAu9lntZkQTjj0fFTg
QVw9LVYIyml6EOm+TWKxQg5AWcDicfv44zx76TdjSJJ2HzEReBpo9M0BscTdNzucygdh2H27VugB
FSupxiFY/riR5zXr+bfCIfuFzJSkulYTlzgCnKDJU49s74qhVJSvMw0rKvkV5shuCREoiXQ4SX/g
yosnXkyOToRqThERGIZ07pzQxGKV50MLfzBzQR+SLqvd55aTX1Wmgee/08yxDAQZPxihQmyHtWiR
r5FQW9VbGLfn9mC13wxZZXEQZWb4gINJ2iu3s/GtjmmdHOJmjGdVbdPSd9WYWRz0w8TEdEcIAaYQ
trRbiVP3R+ItIB8KsIF4Xcop6uWs65gGh21U+5rdR8+YD5Q8iAY9BecwF3yhido2F2Fozeo2Mrw5
3sskCzNCHaqQryTyGHWhpPCsbSUI7pmrCjgPkjjIFyEj6cRvOrvDUZnNpCBnXvIjT0sqcQEJodqI
DvJTQKdVrkVTja0vyUw5oxAqn0NwYkMApVL/ETrQOD8lsSOfHSeRzzGq28XbqFRyBbApxDFZutqD
uwBKLCqJKqAecz8LZN3WWqpO/gXVBgFFFchaf6YOfU7IUU424ax7X6F2lQTLFiWoLQbe3iX4kOjJ
aM2aaMIaqRZ9XxQcKCes4qxoVDI5+mhU/FDha9nrWMD3ohA1ga2SVMsvMxTn65qhw/QZ6o/7IKYc
djH7QrJhSzNOg3YO7cCJnIhoiq7zYmKevHEsdmVR2+KmQ/o4PeZDmDVnKGaW2aS37GIrZ7ChhZDs
gOezcu7herj5leH0KpPWPHSfgdlycmVPIgLCvNm41LJEGbaEqnnfNF260GrtmGLNE1J8QB9FDSi8
lBSIuM4Kn89n+NyOMWtaycF8iB0mDbNJ6T66pFAaMLzmllBhq5ugUPVwGFaqxaZgB+GxlqsWctWt
VaHLDgZAPx+SIZRuAGNI3JSHzKVZNNa8ThulKoI5z81r3NEUliBydD2ADd+4fkpEk7NKMAXVjGxz
8kyJdSrQGpaCWCvXybyAlGJoqOBpoqvcCiFv8b1XF73tkk8suqL5wcsA6zGJJnDIrCrNloARUPv0
40prBlpkTj14FxY1nwl71PnVBHoVaQmRGPxMohHhqrWp86C7SsMq6ZhKdzkVmYz3Efen3NO9pd6X
VZEaQUY1nFPYN+bnJlT0es1sW8/OpTkN986Ci2b/rebuJtM0UnNytU6/2zKJKkbROo/bBXPfVvs8
MnvSg7GogAV1eWzM17VArbakfJqwI5Ohu59xBctt4QElBrPJDhYSKRNrdqMqoedR1rAsG0YUf0mL
mDD3XKv166iT0zOJJws/ICZiNfSHuSm+RJBHdrSzkv6q1BQtexj5WMZtrilzxl1BX3lVQhCZ1lXk
Gk9NTe6fIy17m9hjCl/JQZvgSgtuGs/aRXFfdoZZ+w475tvWmVhUDG6J5EKw5iLYgWUAIaBzQ/Zl
2jw+h7nBRzdTOZMuDoYG4Qhllrd32xR2HLiu+L5i9/StpT2k5rHyxXEhX4mO3cyOloD4FMZNrVwo
tbYsefhVH5qIoO8qmIbIwXithahfn1N9nh5JW7V+FBHxPVvZmPZFZKEn9ouSfT4HFaH2s53336r7
r8WV9s9VN5qT6oSIufyBn3W3DtuS2RIDSDrjWPmWpv7PulvXyNqj4Ib5gdsCVR4V7y8xoOX9vUhy
8SrTM0ctuMxMf4kBLedvGt8o51EGo79GYvhHc/fjRi/DezC67nJ8OvcGY/ylQ/tiQEOBqXciSbVV
2as6OMz2YYFMbhVtJjlmnryzBGvXOU1Mb+vSI92SSgb/jeCYhuy32fFWFm/rs7KM0rsXl/A38/bj
6crhgyE74I0JTB/L7WnIgxOmSipzU101Y92cg0JEEKe3kg+aMSizFDd/pwP8+kqwOXIggjpINhlh
nLT6TVWCfBxzfeXUYR+owhVnwlC6z2+f1rKL+U/rl649AB9OjgEOg3BUE0tr+MX1NvuwiNxauCh+
evViDGdanTkRnuDVDf2OOL7oLuob/SNE5vi9bvsyHDk+NpIjGyEDI5TlTE/OMHSNZgA5HRFab2df
WBfyMzqQTD3p0rZ0R4xyizNDbpiKFr7SukRzzXFPbxUhyFXutPaHzijdx7cviHbceV+uiM23TLIj
6bYMNk5F/U5tRp4BYJ5YLkPZLOaDXaNVbeeXJEf6NbXWDQqpD0nTt+f1hPSO1Nh4Z9uDep+VGTeg
5l0rPT1ekrfo9bxzVyyy21cXjX0zTXOeFIZAJ18YmyV3plcSrkZCujYwEI2Vmpri61gxeoGTo92b
BbY86qNK3Wp09whptWIok3ZFKR1179hlTx8LrhajP9YMnlXMAacDVXu2xyluRby2UpcHMY0L3uUi
duGIqcpDbHnvTeNPlTnL98N0nEUI6TyU3tPnQnfQeILaTNYeyJLNPPZshbJKqJ+EmCQy14SCvJTy
ueErIMS77a6m2srW2FBIVqfzfqfyenrnWznWJRzuGW5lbAuMrwGbnzo0kdpZaNrsZE0UlXMtyGSA
3aGzB4lCaLTJQKS8KLx3Lv3pAkF/AggAfglT5/lhwTx+dPW+NrASJem6gp24dY122BIFWv2R+oFT
I/p3WfewsZM95JwS20tbEd6ytViPWcsFhddC6683ipu3H7tXV3CBluk45ekG0Bc6lf4gnLasLKW7
n9lTflmBm9mXdpizaQLnt537BD6KAtbt7aMewoaOliAOy/uOU4OojH3+ZPLV0Z61GjUxV1UxK+GO
4EPl2dTGuNxU06LzlFobwS/LLdLmFDGJdVhWxf+ydybLcSNZun6Va71HGuZheQOIAIOzJJKitIFJ
FIXRAXfMwNP3h8ysbjGoIi1r3bWojZRCAHC4n3P+qcMCdDJxH4ZWyGyAs3HcGUHbfyo1lTHgoMMM
/aUpnM2FdMLh0V7kx9arPbXz7HX+WADQXrKUrJtiKowPysEHYy97BBw7tSTdZbpaWD0WA7P1nRR6
cpX5STPHA9tB3DG8aK55jI6zG8dspie25EFpJnVei50s3Kmg21QkmdE/gIK517oGhncYM7M5Z53A
k58xDehC3LcshaqmxDnRHLzqU+fnWMv6Bh66UT0NcjxW5ujWH+axTs+k21R+bIGw5aibxupr72Ck
sQ+spXqYA2IAQ5+snDEyCrLHokTvsYuytMn7rqF3bSNN4OLkDopSPUg+TXmiHiqbLp78NpKd336n
v1tJbEcQ1fg6DDanl59F1RWrmWCPhzRFaFGD42kM38zdu5BEcRauxuus8uv92xd9dWhs6wiNBQAq
/xZihpcXnTYyu5VKJ4It7+5XUwREFUgZmVr9nl7xN/dHTcDFNtkimPjJku26tKR0CrgUX8UF3DGd
djEjLdaS9jnrfDm4LsOCt+/vdxeFMEO+FXu9i/35y/vDh5TGaC3dyGiC/qpc5psk86qIuO020pGJ
hm6Pxufta/7mmbr4tlAIUgki8d/+/JfSZGt8tXSxudE8tw/wBd2Q9Pb6QPSid/b2pV6dYiQnmCR8
cCWuSCH08lJdQQamMTSYU7mziDi12qNe5/m+0IP1Chv1+Z3rbUX2y1McpSvZa1uyH4oVe+O4/npv
TAJVM5SZFwm3p8ABi/7pr1P1Pc/W/G4ohfmI6APVoN5gFR0Jog8/6ok3y1gvSSoJVwyaYnfCsini
+9JvVYqQJcJPYjl2QN79O5/Ub96Ez94YUCTCZIIl8PLXEl6AgqRvvKhWdXA5DDlWxZJRpSu7+T+4
FPUo/JbNmV8/FbCT1kYadp16kZEJTOj8DcTUAPErduV3XsLv3oHnbF8sPNDX1ilLBpJIYKiHI5mT
XA4rqZcr1YfEZBvNxQRX/QIp3XtuFb95lhs8AcUZwRWksJNn2QSYp2dAXtFAJOS+zLDbbU2Qa8ZX
ZvxPVzUdBBlGoCgbKXPDXn5dZNmMeeLSjW6EyR/SIzvp92od2tguiJLEiaz6R2ygrVSAsc34xSKh
iuP0lAyV4DwtAgQFEcN3Bze4pb8MOGHfWSGvv1X+5Y2sAgsU841T0pmCFYM8qSPT2V0CrLbzIbYY
sUBJDJrQLYkWePsp8k+++ljZWyBdkRofoG8+1WtXZQC4btZ61LujZkVFPtc9/sw2NttGPwc19kEW
8QrdkslzkgyBzIepd7Ev7Ixl3Pm+LD56iR+0+w5gq4pm10UkQFRwHS2axdB2wkE8bEDQMbQTa4Ji
qhgfqNoVg5pFVk+E7C4xbsnTz07kzU06oLI5KG/g5MbsbhoOzcTZuoNWiA850bj59byK9utcQFmL
NM8Wt41sSXCoiTj9ogCS3J2tp4hTsKYYnsGOMPEYJWyJ3WSZ0/ekofwirbfBXDdbC3VBk6Y/2S1K
m5BXL+67YVD3JW/7J7h/cp0ARkMBHNcEj86219UuV1ottlGcAIfuDBsaMv7W37ES75PzwKsYaBVI
MG4dLffq0HarKgEWRvm/W9CRXttayxiq0AYPi8ESq72d1ufeJlNqyl0wp/OzCay2Zb274psreyX2
UN7NO5qF8XOFfSfc8Woy0suhsoAmYOfP3/H3xp2ykz52icrFe3Q3TnX/mfgeJE1MZunjZuTcFVlO
ClM/kOW1jPPZcyidZos0Mn4UGxI+y+JpJbvmoyyDooiIeeGHTE7JIxzaxbUPCab5GHwEo/MkWphj
rjlO3FeZp8Ohzaf0Y8WIn7kmErib1tXkA6UbuhUtyZ11l49Yie86ocx1hzVyt+Whaei68sbEgxHU
BFylWNH7EPIKrrdzLQwtLiuMCIcjA9f+vsL6GIrQ4GIUY6mlPu/N2gJtWP3gYwCyH8RqdqcL3ajq
eicMG3BEBgEz5CDvsC4FaUwueIOYL1B9TiiQVlHiR5pq3rS9W/6ix6BvDYvEGq4Hv8GMPEC3eFfo
JDhFeVP6/tXki+aoOXX2w2zMoIyhBiTHtZ/cZV8Wqj7mVl0rJOp6+mF0V/OOCzHJn5Enwq2r14+s
6xwVTibHZ9W0wRCXzcyvRYFoQD3xE3Xj4rj4npHWthm+7AQ2aYOO2IPpAXZMJ5tlPjtGZWDgEqlM
d2JVu03EEWxeDWhT95QdgsHuNEVeMrWMJuzjO5vMq1kIxRxBl9jEYHVCawvk/eteXZuGwgi1Ibqq
1hjQGmLF+aIiqhR7N4kRuCMPgy2JJHS1OpJdG9wEduPdmLzwyAdeuZQG9qBv/6jXRxWfM0GfW5VC
JXaqUe814aMLM9xI+XQXSGPLWw0KFJ7hmJm+famTpMk/zw7Kru3mAZc93Mxe3n9QNtZgez1GnaY7
HXGUXSKCwOtLPILsi8Wdu2+ZA4gwkgUAAT3X9jQgzJh9L+FzxuLBA0W/GH27Prz9w14XCVuU1Z/t
LxZW7ql5BoaoU4eEwov0tukv9WEKUPO5Ujs0vuxxHnXrB63HtvXtq76e8hg25w09N3sWXO7TQw7U
neDQDEBRJGN6LXM2fMaA8giUxGgncYfDanG2uFrp3Xo5atdqHWBr4vzbfcXoUzy+/XssZ1t/Lz4P
BsZbyBk+LRiXIJB9+X6Mdp41a7RSKgiM5eysWp1DCfzKboqkkcgAYrnNuPWG4TrFQrQMTcnywS9e
t87TzaJwXJiZYutQe8e5NHTWNORGPqrVsfW9aqkvw8QpW3mkZWavI0JkPk8louCohXgmQ5lazkM5
6PCh3HIyOX8V1EiBYcGZWWSpRNPXQMIbCoNjNDHZJMNpcdzP6ANBz/VlMbrIKUE4+JiG/LqCk0R2
kWk06U74JSg9YzP3SdZIwuF6qmk+Wm7Vwqly2unex5HN2i12v5DwYE/p0eA9PFpYY/ahhWYQDqAS
/sJfzjvxpNLGrvZiGXT/vFrminMt13yjm0NvNqoG8/ncM28cS3b3LqSD/mCslroZ2HetMIE4lRIb
RJZglMPuA8JhlLAfzBkZxuSbkIF7R78STevWtyN7Sg/hjnj2kLCc6gHFKTmlMwSauMejX55nsuvq
SGn4eeyaHBCQBJRFOKEFGfZ2bnrnR9H4tRZzLlbiWYyL3t/lK5/r/RpkKPMVzGO4tktb6Husfb3h
nIO7O+LDpK7nDtDuEn5LYEP3T9YyWqq5sY/F1Ks2Rhtb5gfPgaX1wSxhX2qZTdjE0Po6hqc5zsuh
M0glw6bqMqBJFbhApMV0p6ez4zO/AHDgbaauihay4kEFc2moyNQT3Ty0lt49ZWSbf+CgTp88FhGy
mTInnnZekU8HAWQ+oFNNPjrIF6jQMr37Qj+JVB+FeFKEWC+r5OgvU97v3A6eW2QLshadALbNLi8J
p9tj5dvfdZ27bf3EZcX9QnTWfqqFd9eQVQ9dtq3mg8zzpggbzxqGnd4lZbnHUhUTqBUR9rTLu5Kc
jMwevZsC7bUZEksiFjx1+wwOhtmTlkFsg44+BNrbrmlzsUQrX59xaKtc3OO0q4l9Mk0O5Z02yudp
wYr7TNoSWT/yRHPAGbmsADJhSLexqjLnsljbAIJGnvrmJa7VXMdbtO6snm2wdKdZTPjIdufGEiMg
nDjWaRwiFuEsL+cu0e8zA+rxgQm59t2dCm+TNeJpE7Vr55RnjV1mj6kzT2eagNm6z5OASGbPqKzH
tV7cL0M/ENPQD4lrh2YJmBAtyIjKXQ+DRN+6VmKYloUQZZZUPX+dNAaJkTVX8+OqraYK04CVRkKW
3cSqnbfKJvUftYbM3d3QlQHwdoCqmmK10++Hrk8Je2BRnc+rXTw7HllJKSwshvQgtN8NN2v1cPIq
/UupAu1unBH7blWl9kH01mSBppviE5/6lo/mEqhUFr77OJrBcIdorvw5je541aaygGjUSdjsAtnj
vRnI9HvVe562G3AQBQgve3sOnTYjBYTvjKSSpZ6aal8pw6d+lptbDo113+58d56bkCwRz9lN3lwF
cDsCk1zwtCzJgqqMnM+yMm4qiuoK4rZqRFxT9n8dRVZ6YVWq5RyFMsyoAYEHREdNjfV+6Gtsc00/
95+62UmnPclb5XzhVZ49HlY6y9tkVtPjLGrX3plu7d+XQ4qNhVKGFRGXNkMqzdb0Cs4/qQ1G6cGF
VdXkE8k4daYdGqXw1HlXL5aDQl7gjz41k1kfMQfQ86McPKXty1Hk16Ju1RS2PR1gaPmQYPetm64i
qg03+SBl0zwYWaa7EF3sfN2b5tj9sIjXpsLB2fxmZJdMGemTAR/CDR6GULVFAQo1l/rD1GsQiy2+
yjaGnR/w2k07e9AT08LZY23xgGtmucQN+gAFd6gEvkpJAChvPLuvYeUE/bzEKwFHPy3Idu7Z1Aza
Z950q8AFLCF5BJt9gpNW7ghBwMjL3QhB8XGgR9hJlRblvvALRgOVKFwc6MvBvR8hNPdhii34j9xY
9Zp5p1d+7vVUfVA6QENEol19qZZ8hYabIJXYdYONSUZvb7kHOpFk7X6yMCfZtX4zf09ds8Hckbr5
MTHU+r3NtGQ8y5qaU7QfrbKOeJnD5WzDcI4wxWJW2zfaglUAOMPktRZm6/1WnQ3NYDziIi7bs6y2
3JR8H4GhbpHkkx1qlQaXfxaAB39NCP8PbP8vOoF/j7X/f+K4qm+/Ulz5638j7fYfus9kycfOcgPG
N/DhL6QdFitlNeJjhxEQf2drNv5G2tGxI+3eMBDgdEa8iHf/B2rXDP8PIB+orzBT/e2PrH+Ctf+J
r/5vTccQF5ScgQbGnpsbFe3Hy5qOigGmiI0VSmH2etxWawBVXpD/M1TASZV+S/HpfFq6vHCiYl77
46xxLNC6BguSGdcbwjrzxTe1YKO77c/zY7tm083ijNrXPifhMAL9mD63hafssONsv7Z7N/MvqqFv
RUiLzI5kiFZ7Gm0N+6iAQ5C8H4zvi1BpHiKKtlio/KpyCD4VEGBwmAJ9m0N6+GXcQx90rBhGUxp8
Jhmi9gjtGey7xin19sA5lfxMkWWJqEwFlG+jonQP9a7KH5aFEJB9ruVcwUNge0eTD2KDlY3TRE1V
8WXRT5PJN7b6TDIfjCo7BMNutqgopY9hXoOt2LCG5nM5wW/c47TBjkHZR/mw8+aJAEkNGVDs6fXY
zNG0+OycuwksJN8LaRX1z1+W3O1fr+xXL4CtOXrxIh2My7h1TA82ueOp1nGScjUX1z3meu3dlLo3
fYayH/z9hf9b5fDLdpB/HRcEfM03bAWDZBq1l8slqCjgKZhvprG0yIlsbEya2mbosrMxXfP8PWju
T+vqX+7KYDpF4xmg1d1aMOb7L69XixXlQT58d92grSJlldUjxn7iW87Aojlb8RbK0JrWptpDBTDr
0KRmVLuZ8JRpj1RMXjTpNiPBb2z6UhDxkuHVOzHdea76wTeaxzRdgjqWlZHeziW7Jv7wva/Hfo/r
/oW14JZIZdhx8Ju4era7dA6g41nKqvCfoh06t1pK7B16o004J1J5FUB/7W+t3iBzxl6gxhLqZ03R
ith5v65Mb0Ks1OYgGtbJoagmY9K/S8iJwU27ta2N3Lta7UGHjhHZW34qKV59K8+q1pqWcy93Rxlp
UljGAd7k8EMXmfe4sLZKqg+/IOdwIZTmrMt192xY2wV6Vg4tJXacynnu/cw5nxw5ZdEEORK7yVLL
x4CBcDev8xKZsMrkOISNublPAeI5Ny1lI3TE1YQAiu+U+F6qFaZZqjDE3HWzC9pnW3L24kAXzi0T
mg5yjsuUkp6ORwAVoCy/o1hK64M7urkfrqZXUixiH4T3jt0IRbtqmd8MMnsI5CkF9sKAzTBkO44+
caAgqM2P64qTQ+hX0Ex5HM1w3Vmic4gNEYDqOlK1czIEUuzPK4yKL1qzosYm9m74nFkBfIQFmlpN
ehi/89yW1kqcC1//5TpllTgWrTbctZWTpzsEgLZJznhpfSbhrKNxbQdtCU1Kwn6fUQA3AKYCrjQi
57JFz6ym/rzXfB4FQ+P5k0wTMyfLTXIM63Ry8CGhpszxbNhQCKcRj9hQ+fgos3SW1Du36tK7JEJG
1FFmWbN2pFsqsijFYlHGhcLnJ/ToWXKic5ROkYe9AnVakxsPZTqqZwydyufMJox0N2pDn/E1rq46
l2krjq2pDU5YYgzrRmx961mvO96lH+TjtFtbJm3AHddmYdb1uczbwjj48HhJYpttPewWNE+Wv873
k+bLc0Ie+72c++l59szhc85ThI6EQFGGgFp5E0GXLc1dtRKOGUqICt0ezLi9df1yQWZUrWSY4JJE
BW0M/rjpoxz/pjdW+8nlGX+uNC11LnwGkHlotkbp0xssoxbDb4GD7yhos2GSp7yNysx9RjB5g89v
a9bTp0XvxHCQls+E2S7JlgvztK4Bnge8Iyt/yctDP3n+kTG8+olTlVOjKqtha6neae9XX5uNfW2Z
7Z2RlfMz8zPLZPjtdkdnNrQ0DhyvdcKF8/CZt1h6UUJyMWGrpZbJvb8QZRopXH4/kL1kFWfFKnHj
CmAQdGFDD7zuUjcnO3A0G/87sYjVlcYI2rgYaIB+zpbj3uDPJJ+zlbH8XlOWQ1/TVpXGt9XSklVT
Va8hiFV5nwHXXHkSmuYg2PRwHhPJoxQj5iUsj5xsYAO/Tw6+yfwEJiI/LnLhr/ERUc2aQ5AzRcul
d5PqpZlGVYqBxYHmRasP/iLTp00K99nKShjIvbf2ZdhqZhXQgFr9lt/KNClcfZGfddY6GocG45SP
EDx1seVQ6TywcSZEslpsXUU1OrT7hOMRKzLo8M/u6rh0cmj0t9SvSl9Cuxr9y54EUX94que6xNFL
KYhdCcuVvzN1wr/MTBeCfzcjfskUYc1nQSX0gejFdKUltJq6NNcLhjs95mhDj0Rz1R1tPFeD4UCx
1UzUc8zyHJMJzkjraiPWvCgRr2hIlVv5wVzkRJ3ONjBGzHbzm9VzJhm6OMVdzUWeenuJDfXXMtWF
f6YtVf2cu4ydDm6aLSh+CPPZkWpJakrG+OKsJyq6ZhhYAuQ0NGR+G9edJa+DZcT60u3qXN9CGRcj
xjxVihBtOdFQ2HDTFCVZ2aTRlOQbWJT5tDhdbzwTteP/cITDU+3R0t0gf9Ie57EwWeSJlv8s0oU4
gISgzuF8AmtzQq9T6JIUwhc+IX9whlA02fAT3p5hRyQBD83Bhy7X7uxlholegdWofYUOl0zPPAdg
ArVZIfjPij7QqKDDEdWKGgNNbsDuny9rfZfJVHvC0sv+Qjxmf7O6mfd5CwB6qpMkUUSEdUxCPWtl
/lWZfp1HVYcBX2iQXuSQ76aT8o1/db1xoJLic+Fpmh2i8nNQDY/j1ISWXiQ6MY7CUfvctq3vmSuI
N3cI/6WEW0xFX633Nwnbbx2mJHMTUYWhgX7hiMZ5SPU+/9Sz3kmxXpzyQ1tiyssEQE9u5j6opijo
hxUDjnzWMFcDF/oi09GpwkFbsyZCyLoCnAspzh0mnGLnB5mdMnquy9upgLlMPRE0TpiXWX9rrNSS
EebH1RMqSYnchTLpp8LO77EcU6JjS71CGVUws0CNyMtHqqS7UQbFkphKr3F/MJ/pqCLpVSGHB31t
Ymo4u3drW7nfehC5L6LnoyM6q6en18tO9QdHL/QMFdSazWGuaTpzC3QzqF7HenwUGOQ+Yt3FMJak
NtSMK/bLaq4uyJKQwDc5zHbKg1Fvfgpj8QwOsc68nvnKvjbSs54cb+rXHVmcybjzXEKhokJYZDqK
iuC0S+l7VcuZPmXtbYcv3ONIE1DvZF4WZ8JYF/gfk4LUgxdhXYazGqvuABekrGiQ/XENmYZ59T5L
/FIy2yU2bWfKfDVIwASZjr2+0vqLYO2k/LykFiFfs4Y44iPkq2AMU+L6PjnAo+b1pAGqnrXa2rMi
a6SvLd1Gs+IdGo6O3RtjiEbDMb7XCZFnkNTNdHHqEDsWbC92LiCYA4SkCpOp07BRYCU/Q0/Xz2VO
SXmuHClIqJg7Py239OzJmQ4DSmhevSjbNf/OHB73RQJvrTlsGiQ3l5UEQ2Z8J0wPOhUlTiJuNZeo
6iXUKCNI0SIpDBCnwgq72OZ0vBgrdCtcDW6XdViJBRwC+vBw1rsVlKx1Ku2ADqXwbss2c9wfuLFx
P34CBcXeA+EL/6j7ow7SbGTMQ4ZwnerAROTlN/lBEuBOPJiauQuHgGJaGSLqFy/uvEHl9x2EVaeK
CuUXw8O6qLW5z4dMmAe8RfXkbigETNhdaa05GcD4UbRE2HUFQzZHtL75Ic8smI87gzG4iwEkzUca
5tlM7Y3ml3H2Xqv5tdFcknkmt7izprtf2n4IVEioj87+mEJ22Bt6andXWtZk9WWt2nG66jy1yf6k
5pce+sqZxveY2K3SbwZlO2Uo8MWYmBuNifnJBLd1rzACqAg8BPd4CLSVPc0ok83dZhGUN/6EAbaR
FLZFEvu8/AQX6ESol+3o0+RBzjyrU2vCnwb/ib0D1H6hXAayu65Ez7IzrJbTsCa19k6jtp53daGv
LuNNDBAo8HozvSxcjzntRHtBGm1QIv0wcPAIpT+Zjxm0deA65jvGmcrsat37zerII+r0wDw3GCTr
RFPmJOB5Fg+f9ZXgXwnjD8HUStAhs2sBf/dG9eD5exIFxnKPJ5ico1xotjwvLJFCRmL0+LPBQ8rc
ZX4dFAQbdu1H3RH5erZ0jjD3yAcp7Rej6m9n3+KXNRfFKFKbo9tLuBFtzGkTJpsyGJ8gYUUOY/+P
k+EMTybpvz82HDklf0nljxVBjB9Q/jO8TbE0ZUhudaQVr+NMWp6OEO02aWw2bIcgErVpOEh4V1kz
7IVrcHrXLO1nkm9ltjOY3p6RyoAxZdn6Ds2EToTyDqfidj6O6OLuZ9vqHwikp8RdVlXnu2rMXY+B
fzd98BvifXf2DDMtzjbbiFCj24WpoNfOjVF4pc9MOE3v9NYVX1bKJdxSOSG0CA2eVR1UBuywr7J0
/b56hZ/u5JxVatcw6Wb30OfcPpowl5+A8dMPiZvPDMrwAUXqix0EfRkCFQ6lAtEln4gx93+hi/83
NPuvDSj991Ozu+z5/+2+Zd/Et+7X0dn2H/01O9M88w+GOabtE26FXxmY/L+GZ5qv/0HchmFCDoP/
SJ4sg4q/p2em94cJz8fFaQV+EER+/uhfptX6H/wzBikaHv02MSn/aHb2cuLiMJlAHWDhWo27F1N6
72QWAibYLcC3Mg4yhI3sVERxt678R+Dzv67iwyuHz0nhejKgS51hsK3ZksiUk3DskWwlOuYh+CBT
lzSo/XrEi3/Ncf/tlOe3d2ajerd5kMwuTwU4Tbaui+1KVBZmwy7UtaGmy/dIutuL+GVk9detMVzE
xBMXUIz1/JfDnS1/txuSTsaNIQjdtfPadiM9C5jA6UEvaGwaxu12n6eXC15hyw6VdUXbXOfOAUDY
OSpYKiAhlfiOjQ5zn6luButT4fbWEJvSAw/MoOlcLlmtmbf0B6l5GHJGfxcA7/4V/pz2jcQa5KyD
TfMOD+4Evd9uzsQjk1Jim/rSCW9kj1+Yq1OzBsMQjE3crfjYaIhowNzqzAyFn5n3g0uAJdVCw0w0
SA7wN8cz25bFYTHqod5pypuiXz6u38wHT8K6//pBpH0z7oVySvO6vY1ffhDMOJpFTzXxqvnuOT5Q
85d83uYBerM8LFpQ3WqrVcapNuJS5NdM9/T5vSi31wsLhj/OJBZxlyR1bB/0r78B8hfhAbVXx15S
TZ9ztxNXo5f/M84Kd7pR9RhmI93B4o1ojpdX0RiB6ulmr5nLcQl9kLhz3cWYCivy9p2n+pIasl0K
MjTQOpsNF8JP9OWlbMoCo9PrLMZuD3PzuZ8/IxQ2UHs39b1ON/HDSFtypd9+l68eI1dFDAZIwEdq
mqcJGYuE1sW6SePUyXAdI7uhOh/KTrxDjn31fXosFfoXHievjVH6y5tLTW/Ef8dQcc5Q+DzLEYsz
Viku+kr5//SO/rwUCTSM9JkxWye7XCID7Nm7ScVa3xV3uORfdJrXviNj2VbX/w6TeVlchPeEnA7U
xeH/Xt4Pqc/VZBVSxkDWdOU9dkImhtA3og3aq2rAEP7t1/RqcQDhsAlwKYAaIpROtoCcwwtb+1nF
jT/dImK+BKLuokEb92LWnnAV/mehoH/eIMN/LslxhP4AGeaLzythF4Ry4LNv+24aiqVIoP1mzj9/
V1yFqmcz+4OGe/IYvaE2BRRxGRs12WmriWGDgY/5f3IVHiCujT59mnky+d8ITY5X2TKeWpXsl2L6
Phte985FTrwU/35ifMEboIHLzCtf116NilXJveD4EE6E64WmsQUer8YD3bK7hbeXZ1AxEUZXQ35Q
JtYkzURH//ZSefVFc6ck4UJmZqGgf93+/JfN2aTZdMyENzfJToYdNSfkEee91MITXeNft+uhG/xT
0IVa5XRFgnvDxeV2gyQgu6fHK6TIxr0pmKYK8pEUZXtugXDoTZzm6ohR/Ve4tgiK6E/DxsCeK0jb
dz6T3947GxnPH0dWwn9e3rvtpGVCKpiMF2u40xJTO9hqea+M+t1FCItmk2bVcjafnDyWA58fBxYZ
S9nXMTKlOsRKKH1nPf1mx9yMybFc5ojDnPOkouk6v2wKxMFx0tb62VDK/K5kVzufO694Z3Pe/qmT
zWw7yLfcFiAyKuCXT23hZYykIcl4bKACJ7Uv9phqwws1mcwPMwFqjlALEsTlPQzw9UcD/Gywf27S
bJvT7+TSCT4chS3xQIEXOX5Bo1af110KgWzoJMYxuXMxeFPz3LGCSbtgvlLZUO7cxMnfWTnbS3vx
DFDnWhBF2R/gSFJXvHwGDNaspm+CJjZThcuKVuzlMlb7BI9ONINjGb39kb7az7eWAbnBpk3He/X0
sO8SP+1EpdUxUqGCQTkmaYxKWb7XBT7wZ6VokmUvRnu5f/u6r9Yu10VwzrEFRQ+B38lt9o47tcU0
4JhAt3QFqwB5NrPTd07HzVHr9GnSXsA3pZ/BxNs92XFprx0PhwkRV4PW3yvfX47BUg1nSSu0iz+j
YoBFp2Mm0Df2JE9ce51v7YWgGHAHsX7hweGG6gsHuN6ZXMlksJj36dIEd95gPwq7Wj7AZM8v6V3G
GPSHl1QqdQwgC0YzLKtzCxwLV6J5iDTNGT4gaxn3JTYhu5oMjouaGe5Forc9Nm1avoeQD8udWXPc
9+xJZToksajm8lqK1Y2WlX3tH78GdMcws+ke+d9p8aoF2CGa3lLH2bIgSANij1Qxfnn7IidBSGzR
9JS0Q1vS69bgnkoXJ1PDlqWc67hNqqdU5jdIReowz3MtDIwxxzyxvs0s7VOt49qCnn43JW6cDdD1
4AcxbZaXDT794KREy7z9017tONsvo20mpx4ZDG3by68Nz9ax8dXK8jfn4bgaaDpXaQU7E5vHcDRS
vgCTXcAG0n7nw3u1rZ5c+WRbdVRQ+APTnlhMAph4dBi8lgvCObCN/+Qlb5ZzgDybnf32U345iNNx
NScAxDr229nZ167KQpBY551H+ZsvGvIE1nZso1uI1smjLGEN4yWxfdHdYCBd4r1aa/Lw9vv63UVM
VMCIGf4sek+2DV1z8HAAz4hbw1fRytx7s8A23nk3v1sVzCUQCKAzo1k4eTcuU1MvwTMoFhQXh8S3
y8csmRxInzhNF8Xknk9pv439NLv+D54iPiQOsnC+SyhML9/VWOawlGpSLAnYyR/sSq8jrZ2cs7cf
428OGbpVz9p6B4r5U0Xb2iUL1hm5iEkidXG2rKdrdsUMuC+3MQezs29vX+83D5QXxvCFCzrb9ODl
XRHnPCsTt4tYGzstdqwBAsaYWkhofOgpQz1E5uhxztTLe74SW+F+cpyisWUyhvCShJVTClFQ+RVY
3LgZ65JK5HSMtkEq2sgq2+KTy0vdp17dRmmXq10jpXH59o3/Zr2+uPzJpzewiKQ2dFWsKWAd0Sjw
JJd589tX+c3rtDGIRMrHW8MZ/uQq5ZyYMukcrkJW6hnuoMZZwaAJVMUcDo7V9u9sKK8fKpslG4qN
qAivo1dmNkSGKdlkFZYAgR7VRfM4sSt88X08FIIBnnrZZPYNMcVNKObRP759t68XEzoNvk0wGTYb
ovxeLiYIrfrYuPrGJylv2KMDWEWedqOGFoqERKDHItOvvSp9Z1f4U6P7ci0ZJNNQKgFAMYvdzIJ+
3UcNS01pniZwuBFrdlfYXeFA1hS2p13MlbKeYdIRHecTFdV9gEHQXdEGYFQ5LYne7AU8q89ztfrh
4M1sG2TDuV/azhhJk7Rt7dtEShVQNYSKdtcXfutsfBumoN669B+xyfPyUA4DbYuZEpkVzhN+5AcT
N9yH2umHo1WmzdchxbAO6EZKCQ2r82/oc6BAaa7/xUp9H7S4mbKvJdb2z2+/ktfLHH0ZhTPDIpo9
jCFePpmpF3ORjIWMvUDTv3Sc2MRptc2Xt6/yulZFLW/RTFkUcliznJww9bhaAqe0JtYYcOAeeWlM
0KcTq77zFwg0UG/ezSXYpsIvX/nW8RARhOuCh2H9yUmAhUa3cSIwZMc68ugKeFmLDvWR7yM9D8yk
QCo11ftZyITpS2sWN503vVekvb7v7UdwfFOkbD3KyYIXWEKXZpeIeAy26rwKRnU+qBW/8jldl53w
UuNCT/z1x9uP+/V0dUvHpkCnNqTN4tov36qL/ixFgSJiVKrloZCNfs3Rr0W210Ifnfr+GmdD/2sC
3rfzGrIXC1Ws8ds/4vVWw2+gJ9vyabj506oC08xW6NnKyYEfyF1lefkxzft+702qCIc0w26aWX5x
UWT4Ddhl+V5A1O8fwi8/4GQFNPDyRpWYIh6sufmg+rX4MIPj7qGdaVHhOPIixdbioJVQ9kdMytEB
mO9ZY7z+vF4+hJPPK+kXcM7FEjG+0d/Svvb/m7Pz6HXbCtf1H7oE2MuUokhp9+Y6IRw7Zu+dv/48
3OcOLG5CPM7ECRAHS1z1K295QX+82XmjtwaRAG6/V/f456pB0jaUt3tZXHaZEj41qGnakpwpp+vr
uT2KucQ2rCgb63JPhUGCBEtNfINUKcRzKZOfcDYydx6oj0Uhtu4iHgQIHOr+h6tC6a2mVs2KMCqG
BZGpQ/g6NlPr0EUQ7lstyg9VN/ZPuU86n+cp2qrNmPxL11g5zqOgP+RIK52CqUscNWnjvw4KLn/c
ag46PSxiS2pYTtrpnpzm07PgG51zfaaXR391dcmUuOG0aRipkdutZhrmB/gxpiBXy/STolT5HR6J
tNvVcCfL/hh+8D2IfeBYjvMMN/TlSD4t9aSDZ+fR8UcaHU8ROzSs8AgM83tr5Hs5wN5wq2tJkHnV
eFwYTkz9A/6LuqPXgX+GsRCfLV8QdiZyczw6PChAUCK29GVL/5E+QccaqqjPMk/s/eBTpuAAL4AB
cUKAHlSlC/+vozmm08CRjl4vBdy1ENjgZ7qJcHPm+Xkn3KUD8L1kUkvYVs3kyf7Q//14qOXRQwZ2
R4q47vkCcBbDARwQUgwLPhPP96OpFT9maW4QKswK9/q+fK9yrzYmYkIWlGgZTxZtrbwlBAUUukJI
PN46qL5Q0tDlxSi2dYsgfxRg+IHeI3iNEuwQqpvINx0jK6DLJq5QBHcFvT4n6WI30nMnLUpXSQuP
UMwJUzHcWfqNl5eyMhtn0dKi+bCcsT+WHl3ZOe9LOojq/1qIooKqPNKpL9HBavHnrSVrZzGWs7+e
HEnnvRWp6tJXXMU4BgayIVSzxFPEevAUQ+gPZhslMDzi+0DP9ZvAAKgT0WbcuTKXXfxhYBg9lFdE
He/s1S7vg2LOhWJMvGnoNPD4ceU0BVLa1xd/pXK3lIKowyFCiLgxYmj8y+WMCuiZDwUoUa9NctRv
aGi5IH6bBdNonAZwaTeyb8w/0jZSHEvqxAexH62zltaJU6q9+RDhrrvz5RsXJTZPXF5LQZJq43L+
/1jkxkJ1MJvjxDMKTTwrOSAblKQlB1DOXpNzcyhuEvAfSFmRS1wOVQEVprjL10OujLxcjEl8gzY7
I3f45fpEbywn9xXtVILXd7eBy5EyucKdoDFjchU/cwoFe+42MeOdqdu4GjXsLGlHkwqSZa++pxEn
dcoQdveynp1j9pL12sU9vkq+P3t51Ydv179qY/4slLMMndPIBhJXgRB99Z58UEHVP5DUGxogo2tA
PLgxu7xw/sNQfBl9D8xp6D1eTmCHdvQYyW3sYVI088pA5JonRT7rXazuvJ/vO2x19pC+XJSF2BlI
Ea4OPWT/out6K6IILw1vFlC7A9rphaeVfe0A2GpOtViLJ6jIoatXuno/C3p+Vmgg3ipm6D+HwIuP
ExWxX4oRQKkWRu1f6Bi9k481lMw+SxAQon+gpEJ8C69aP0y53z8mCMo5Gowq+BF1+lcqju8HHR83
A68LKqtUC5al/ONUdSKSRc3MN400Oxy9L3V70rpk57r8eEFTczS5MCU6JYBcVzMnZX4TpX0ZeQX6
DW6hlfqx18zOG9UYITHMvd2Kn+r+7dbgUeB1Xr6KxpixCkAUJAB62FGRR7UlcSMERI9wmv+JDKPf
2e8b2QdZD2Hc//b3zXVQPgpxiMS+EnpdXQje0JmqKymtfNMVlXIcQrg5GLu1j9pAB2EYwM7qaKju
nASVlbrcnfRnAITRhFF429bQk57UrgKPFHk1kCNXK9IWoCkiJdcndaWUsmwYhlEp7nKj4Na2KDtf
bJhOAC9hWaEH2B4Ptj4QYFrHou8Isz/SrPWVE5Dh9q5EZ/sc+nXwCM3te+CXGrSnHhULNjH0trny
dn7YUtZZfz/LTOlBo+zMr7z8YRK9F7DC8rIGgn8WIqyVqjFoTlo2y7g85uNDjtTRMQOS6qBsY5zm
stCgJMEGx+ngr4FA/ACKbmglLHc7uc3lr9H0cYAqrYde0OjaNx/VAbcnGXIAUGt/ZSj8viI8VAAv
KNwuBa/VEUZVi9Co1RJPZHtTMW1KO+7oXE1BUWFvhfRGi4UH9rH5Xqlta9+Tu8iL7TWwIGqbl18p
I0PSTyD2PfC7wnEccZZYJA6pu/TDqZ3LO3US7n0Niy6YQbJnhkr9en3ZPz41UHiIwyhxAhQH8HL5
C4wBrj7aBwlROKxahR7dSSmm7lCbkrZzwDYuMbQgTaCJMk0NmhuXQykRfjnT+6smy82NEOrmTdZD
0Oe3JcdG68H3tzgZXP++jVMtc6JBky462R+AQ4ael1Oc8JROsiJAkJIQvBxpVV4fZSMRV2T0J1HY
AVwDIGL9bXll5nOlxh4P38M8xubjlJni2QrN4FCi1QfzEKaXI/oSgbyIKqLeKBO+jGpj535Q0fg0
hTtaB7dSKZWfr/+4rSVGp5vOAK12kD+r6CVUkEUwxzn25nR6gAxd3cVmj/yaVag310fammzeiqUF
jeCkaCz//Y/HUE2kttTRWPCUSofRqmeIHxgqFOOd6V5+8eqqgsis0e7Q3kGuq01LMCbMEhaI0Nxh
ncIiCGw1av6NZfGRe2tPyX1r3y6dPmiG+EfTULr8qraWxVADSwQ9TPTduVGJmRfu1aRmlRvi/uj0
Xaru7NutRQOoQIoCFFVDbPRy0Di1LESMLELOfCGJlHrg6hbRLSJOe33T9770ejrJCeCf02dguNWT
JFqRFA6izwYRpNewReOjbh8IQO98TT4C8T/FGtK/CbVRWAhKb7yIFUTtonkwo8bBQvabMqD654+f
jHJPbvMjFheMtqVS3OLpscC+rg6WYSSIZARa7KWUPmHGqMZBH0vJNqRocPQs0dwhrsuHWZOLM58Y
HDt/7j0DpSDgNMFeDWEjr1t+zjvaiWCZRsDlslQNMRG0otiL+6k8wtWWbses/pF2ZfIUNMPLEKPZ
CBqcxgCw1UOit+NN2mv1Uanaxg0TGmPXj9wy4Ie1Q5CUjHYBSa4VsHNwH6I8cPHEpaFimiNYdl6K
1cHPRfkM25zucWjpXwo57E/TXP6HoIlFoXAgsnMWVNHlfMDSRIaiZ3msoSSZl1CKKABy7cQmmx+J
pTq4YyIm6imXo/jYZaS9MDEKbZMDxOnqs4gomUM1WrNTjj1Kcr1ox4OaPTSFquzM8ftXfJhk0kw6
qzpqG+vbfYyzQLCKniwzlUhewueunzG41M+DhHCzuNg0wyJggfXOelRybiCrih+pCb7VQ+nNku+W
ouG0jYRmI1CLKLnBaOimVZPbBkyKmsc/26S8M4L+DuDiARLus1gOv7WpvMvRKS/l6KhpwVtQjE+T
GDxIuXIAI4N2DYwCPY290UogzctPWMx9yari5xK1GnXlkhzfANl1SeXuFZPzMbXnRPA9FPTtCkDO
gLLalJvnpCrdAX2gGPWcMvJvsSa4QSv/fmg7t8vkcyZIT6WenUW0uoRkuA0H9Sh04aMMu9NmMC7B
1OHtPgx68bUVlFNvajgW5Gdfwn7LHCpMHavX6/t+83402PBL+RBPhtWjZihdUA0DBzHM6YdGyii6
WP5G/AzLers+1NarRvIFWo0ynkLL4HL34a06d1ayvJ8ovHihNaFO1MFM/S+jqIxDiYFIYhUKVuiR
gkITYy8PrOpmYCdB+EL0/b+MQnHqnUkAFO7yW6pRSTE6GGJP7RCmDnwxdoRsTM/XR9lYHA6izItC
UYHi12rGcDhK0pwmrgdOSgVpVEIhTnLfTcq9juxGJMBIdOhp6cCcW+PrkKdbuMTcDJOOrWwPdx3S
YGGelSKJnTgpi51cYWMvEN/hFEtGTGK8FjXPKPW1ncyXpVThb7uhix8QEtjDNm+Pwj1JtRpTjjXW
lyJCl4lEkV7WYZWdZpp+DHre3OurtDkKYmwYUC2B/3ovGESpOOIwd7mO+KaOjx2mJE22U/XZ3AvU
HeF6gcCBDHa543ixZ1kJu9hD2hFlxBaFPEyiy6NmlMHx+ge9F6tW9/SiBo4bDtMG0m/1TvS9GCFE
CaUjnrgebPoZGXRtAyLiqUZh/bETsmI+RgiZ1C7QMPQpZorEw02tZiZ+vqE/3+KqrMJYH5UicnhZ
ky8ow1VvyWz90nxc6oSx1T6PkV5hWWgIgPXyyUrvJdzTMGksjV696bRS1mz+RvsaiEMn2KE09IM3
TnpMrI88W3BQyex+GqBRUSu2oJ5BrrXyG058JT3DBrbUY99n/VdkcuPukNbZ0HqVhigB/sooWyKd
2eteWoAvPvh1IX8TydtjKNVqds6kHjYsC/ETQIqGdVhGRyE3iuyxriZXRqbWODRjB420oJ/2NJjA
MQAeyun3srXwWMyNaTwh+8ZPbS2tx5DQzHTIpKL40uoFpCyzbesvYSU1/6CI0+bIOISl5fBmJ185
Mmf+zxzqcaqpR0VMNcz/Sm2xsMGJ4puCO+kL2iOtBgpqSJIDJte4a1SJkYz2ZKAcUYP+PHWZVMZo
unfSHXPWzTd1GQefqsSszhPl3icEkrEfntByMYpZvq8GqXNFbcpOFvqA4gF7Syzw6lKimmno1fxF
aUaT5oK/2FJe324becHSvKJWQouXks5qZws1SjgFBt1ehiueV1rmv53SBOgsx09iXXY3RWOqO4HQ
1pEl8H7XaCeJ1lZD1qGSk1dSUzfaDI4sRrPHMNLDnZrm1qXKKVqUzdCK5W64PLJd0DKfdI+9gVyP
WEbWsKYptdGVJX+6nwepcq/P5NYdQQkVlSj+IJxcJyDiIA4NGqCe0lINMxO2n4oQmDdk5qfrI22t
GYJuIoCthb64FsHKewTaG/qqmO/FrSsEivmCLRTl9Wwa0KyUxX9SHWOU64NuzSdkGGA11IAJX5cf
9UdanHZy70claOd8GOUb9md/ViCMe/ik/6S/Ju5sko3ZpEisgWnhjQKFvEqZar8zpFxvyMLLMDtY
CbJoZRn9mqEf7XzYVnbGUDR5qEwDdlj3jE15rpsE40ZPN+vszU95TESzXmR6Itxh1ArlAWAAR6VB
HGnwAx2Fp7I5BjPBZ9Cj83Z9njcW9+LXLBPzxzybWVwZok8vYxyHQ18U7UHL1MzpUYY4VImQnS2s
E3Ye0c3JVsDuLE1eArfVmG3LPWnUnP+mS62jqoWl05WT5s4YJ+/cNxvbSKVzjT+NRImJW+fy87j2
A5PXjZB3TtITMHTRDWLkvtoK4SYRfded6dwgi9Co+WPA1XM6IDkxygCEPWMGpxdgm+biVEyVEKEb
R8ubHi1RXzgXcZ67crlYr6aGdYQ2txN0Lbfa6lmnYA7ggpIS9bW1tvuArYOeSCQ6C7kDWb+2pCid
f5eRMEVVwciObaNWnlgnwkkuu73jJC+3z3p4KvUalVeKELA4Lucd2NOYx4bMnSHmyCONxbGwkMdK
qrtW7/6dDf2IWpyrJ/Vnf4jP4FHuCOAObAdHaMtvI1J1huxj6Z09GqgPjmn3hrTTtHPoN14GFfog
zbWlCgke6PJH9lCjgmrpEA16kx7qOLeOiOINO7t9YxQL8cClEQVWDGrk5SgJkHecAgJ6JJM52F0n
F15iJtLOt2xsvIVnzPWMWxFOK2sihYinqVhGpM0ovKEVUVnZUUcW95ShcHGmH2zcITZZvhR56h9F
JFeOsl6LXtZEv69fKB9P3NKoJOkzuBvpjKwO9+B3GBr6FUU/7LfuEg3dwgpfRY+UsPhRVcrf+Rgt
nYjL8Zbf88cFJnZyUItgPFxjiicHFXHINTO6ulU4aZQB6mqH6f5OHL/c2sjTU82itELz13i3Tvlj
QNli09BQUV1YUeFLqYSzhkZBAgnaN1tUQWeAtt1DU/blGzgNHGLLRivekBBXWlvBqVNxK8nIUTND
+BkJoiJXbtuwMRHBBlPZoB6lD+Yx7GOQJLhuGNmhUbRMtPvEl/CB5rjYaRON8cFKi1i+M+upqiiw
Ihtuh10tNk7TjcqPzsLd224QKA5tESzyLytPhh8QnLOvkVG0BLzgKVBNU+O6d9q5mc91qMqVGze4
Vji5iBjyQU1Ie9EyEWYXRXfxBUqniE5oWrXmjYlKSnbytaKyDhFTdddHbdo5gY52t2YI2oyylqqV
jj5ac3/Q0AlN8WxQSihr2agnzkh16hmVuS46TlP0JdHQmz6KSHimB8MXxK8Tlt3PoxlVpY0+PepO
tMxG06GVPxh9I7kpvl2Zo1szavxSn433/Pr4rscAG2H2KU98vKFFZQ9tu9GyIGRdMKc6JU2T83a5
2WQhjcHlGRYKBvI5UTpFsAUV+2p0iZX4oE645SXFNLl0DHxbahLMwVW55NBH0aNZ+f1NhIxP4ORN
VyH6sIdGey9wr7YmYAv6YlgkvldfLn9ePNZyG1Wm5TYG9kpVIB5ANxY2ntNOESKFRRz8Ar9RpWE2
CKDxElsrO75ABb/wok8gln0MPo38lZ15/OtrAVIz3STkNZZ0c7kl/zg1RllNks9b5BpteDfMijHZ
tSA+426vfpEEju/14T48f8SqFLkkXHVxkoDKcjlc0FZxGFZz5KkYYx7YUWhxhnF/j1uGchjjAOyE
3xyjRPo2lvOed9iHmGoZnE+kz0Lf+gNqbh4zpevDJvLg9Id2pgRP+pB/lhK8H8qu/K2p/dP1r90c
kLYvobJGl3xtVRcJs1kNZc9D1pc+0nt5+6pPUFesiTqrWqE12JntXxdcAPXTHOSVZ5KJ0NehlQA3
Luz5SrHTiWCG1Drk/rS3pz88J8soxDC8JTjiwcC/XEgrwbpRCPi0xe/tHGgiZVshDY9hg4P6gPfA
zmu9BPoXR2gZj0IVRWuK9NKa9JqPtCxTrFbJ44yHqoD1S1HJvPd1jHBp/BqHXi61pW2x17X5ECas
Bl5dLVUf1Pi6kvDEWYRD+Bz0rt83e8jfjenkZSbsBrsP+GuNsRt1tenlaAKwUOSdh9m6gRPUGB11
cRrvE22X+fcxLIGsrDIeh3HBJaxhYEIQIAHtV7jxlrJ80rGneinRKEa3lZ2K/2Z5bie0t6de82+l
wCgcP1JCO7Zi4e36GdmYXySVkVVeKOT0tVdhWDnGFS5DQUhAPP3MNSV4iDRJPF8f5N2kZrV9LkZZ
HQpEi7RaMGEM+2Ed2bBh4oMsIAsGiNCWeT5s+jBnqxrdGNeSiRKfMxVTfDDoaNrW4tHRmvWRXpqK
ZrF49PWFQjWFR2TbzknEiz6K4vPQxE9tRtMEwCO+Y0ZtA3+4paiiH5u2bXYOxNaOAXqw9BJBenAG
Lw9g1SFHZ8hJ6DUYhNgDKcwx0cVPwNJ6R1a1PVLex/SYDYO+CrKbkG9hDK0eitHIhHhujcAL++qX
gQuQE0+q8pRAOccZSHvRlCk5ghkL77iAWypHfupOOjyrXtH+GuO7/BYT6DpICK44bVVjwUOwLWD6
I46LgvlRwPYGlSCs0nx5oPyBdKhrpvNegWDjBlo6AGgOLOA12DWXE07GGGRSy0aNmvYZU3f5zQq6
7FUCI4B0r1od8o7isJ2Whr+3ezfeEYam5MI5pUO06PD/+UhT/JmlKYpCbzCK20BCQxQ58goUT0of
26CEiL8N5PTx62h03FP+c2oYeAZVP6ln/Ko0gq6h6qm997/1MKGdmxLuCf0Puh4oLJoi7jHdPRSK
GMGn6oehFc2xy/L2GJTC4fo53DjsqOOR/S44w6X/efkhXVfo2mQxhyOGM65ltIZrSQg1/IdRSB5Z
J0AVxrpMT5EzimAXBN5AGumwo2X4hZO5cwA3FwXMGy2hxa75PdX+I3LqkiShgYj6EWCY+YAcgbho
ukrnTOfT2nnJJKig7WyFzQmEt7GoTIB/WXfWcBPJrN5QAq9RrZ9VK0lHLYiynZjwY5WAQJpTLhP5
U+qjTnG5TEXtq7EJ5AClh7h8VCtdsht8RY5BHnYu4pVoeCLtcQT+J3wSyqo9VHUqHsFuRq+A04bD
0I8qFW9Ve+znVnXoBkrEsLUx38ZlntpI3POnkO6K1G3ODvgSBAuoYlN+vfzdmLREfiuILEmHN5ou
I3Gk9+Hv/7C7qLsudfLl5l0dxjIp/NqsGETUm9ZTEC096nVeOn8/ClEyjAvgi5TiVqMoRpsM9LRY
6BmBinwy6gNqrXvSUB8TJ1Z6gcosYj9QJtcRaoZSveobLTdpIMafq2FWz6lId0nHRcHG2UZywIdB
nRhANc/l+IyOiwFCAChlAhL+hAZpbxdJDZoFI8XT9SnYilEo2ouMsnBr6K9eLqcc0KgPYJ+7vCXd
D9BkqG9D/DqIOBLeiBpinE3G2wLJAI17PYVq2OluHJeNu/NDloFW0cPijIL4IXUFNPlWVeh5LqK8
S1rBnbLCegyi8a4KBPM0i5mKAYKSPeblkB1Cy/9NUyr77asBAQD6pM+lVkjP13/Mxh5Hzo/Ino7J
Iji5xAV/XDso4g51YxaCW6ZT5SCwJdmhD7Xmb0dZ2qhE20CoFtHH1WPXFBIMC7yIXT2VR1ts4/oc
pgicXh/l4xXKKMzncoNyntbMQlWc9CSXZt8F8Cc7dTlNpwhlvoMsR+NJBl9yEHN53BmUEt+H5WRY
Whe8qfQV0LO5nMImmpRaG1vfTXGZkCLprsR36Se9IFM8iip6uiW4ZMsuraJWDl3WpC8ahteYI2VI
8iP3OvMIl4b4AtBuegYnJvAIi496bFmvQa8m38cCJBzC0wNZg4Kz11sYKvLPStGn+YBv3aSjXRuJ
3zHYykanUk18ypC1zdTzWKM7ja2sUqSYcyVy56QIxL/FNT6tsBojC7uPLMQ1CYlzCdM3CZcaJ9KK
wHewxxEwpxDkGhMAPQ3u+6mN7uqs87+NgxAuBZ/yRxR0U2onMURGJPm78LnvSvWTNIzZ7xx31n/i
MqgQAA5EbaAtqfVsZysiLxCifxK1tR4iBI50p8lFhvIpc4/scn0kAjOGEsiKDuF97pPwZ2xWnIAi
aaIfwmBJmT0jvPslkIvusz5PMN8hf3yWirmc7VphD3hxKOdeL7dYyZXgWn+OqtQ96lFuAbzU9Po0
ga9+ziT6vKCOZOFOqtXIP2I4rJ7CTqFHLQti+j0UzOFLXqrNMxbduNb6YvNs0j06hFp2l3QZzn21
2SEEXeF+8GLkg/+m95V2y+1ivKXURp+rOPZxS4Se7ODkNWHbIg7WqRXiSLUT5NAEp8bMQvynNJLW
tNXBirDFsGKtRk4zIVVAr01o7EzwrcGF5x18l/K5x2lQkrqHuMfdwKu1Es35/5e2MeI6lQyOJDJw
fzRK1XoWsPB86FET/pSiUpLZqG/6T2NltS8B+KvAzs0E9LSUoVNtk3AHn8xUF56HKMs+Xz+Xy+m+
vO9ACEEepx2GOMwH+kBQW8boJ7HvBg3SoH6IQENXSLJnNPqnvx8J5M7CQEUDg8z+8igSWVRyHWRU
xxEbuS2b8HfbJdWDaDXRTui59U0AxGS01oFvEE1fjlTEQRD2Y8hIpAZuFWT17Vz62qHphK/Xv+kj
Eh54LcpkKN5wd9KdXQ2VmKVpCmxQtwwaZJqUOXsTDDr93A3KiYdkwv2nodMPwNgJgx6eZJLtXa3v
37NaQ34EP0AkBqbVs7rkhlIBSjf4lpsF+uymo57Z2miNbqHmn+Spu4UoXdu6b+Ku4Tc/8tikuNFZ
xS3+lv8G1vdYGG7b1v8WmfqtjvD6766cg1MTK+XOK7+xLhSS4BaSyYpcyavJGitjVsWCvdYKTe/V
ofkrxU/lCD/at6+vy8Zro9LXBaYFM4TW2ypjNgPU/3MFf29fw1G5zzTafZ1hYHM8Lu4YiOrbKkiQ
v993NH8WtapFT8taxw4BXnfIuC+laSMQv/atNNmBHA8n/q7+H6YSlhP1Iw4uks+rw2RIrWqFOUNZ
SSjaHUYRNoChCj3Jdt75qs09TlTK/jbh2EA+vTxOlpZ0A1oeltvXAzCZws+MI7ZlzbGZZQvrHa0/
Dzy+R0GTekyby/xcEUnsPOVL3LXe40jokOOhfStTOrv8EXoQBROVCsudYyl1KRrSIA9H041mGtZo
4tZvOLe0yMDle6u6OTJtFeSeuFDYu5cjazhexUJK2byF3H3M8ZvECKQyb4QeadUEb/VPUxHXRznB
uPb6Lv4Y/wGkM6CeaPTx6OetRjYD5FTqAA5uB8r9OJWlRH/D2lOb2jqVi/U3i2uwm9Yo4aGiTRPl
o+XmuME7Taz7PzqY7aDrjJ2G+Ob3kIWAmKGo8kGgWiUIqtJEtlw10qsHuoYYJ+M14V2ftWVWPuwU
sPcaj8xiS7D8ij+iZg3EhEXAwSg5Uk59rTQuGvrpvVjG9T32O3uUr+XWWo8nL7rlIHOozX1goddx
OIIyslwhD6tHa0L0Jijb8lgUfcYt08tO3yqY+TZK+JjXw16ff+uq4zYlT2Cv4GS1ulQjbU5DMWN4
XzGGsxGO1pOM2w2mI8iy0O+CDCZG45frc7x1Jv4YdC0xNZSSD9KNQRu6kj8b3Y9vFSOLXHh42fNk
qTWc5lp1BEN/uz7w5tdSCQWXCTWIrPxycVt9nGtwSSwu/TNEQ+rCwTMyPYmYPx+mNixekeD6eX3M
jYoyJRgZqO7SSyKTWJ3DTtdiHyknTogU/ihS8hfS8/BXr+rCocMYxEUoZa7tHpcYXC2D/AazsMAO
hCZz/Vbjjp6yBkyjMNE8Mb5oQl09NVqrP8gzAgUZW8RFJVM/VaoF/of+sEv7Xj6nFNeAZaKtihwc
zrea0v2scfx7uf51m9sXOXH0btm9QJ8vZ1SNxyIsBmZUy4WksTEgQUy1sQjkcUr4GaXoqCZSEN6K
RoBRr+XXe3IrG/cP1V0eF5WCK2Wo1c0e1rNBtsXz0hZ1ey+KUXofjWZ3XxtqdpiVvLgXtT67M1vD
shuk63HNrYYngTwOk1+s/fTESM9ZN5qnAWkxe+p6/5hmsKiTqdIOvQiisp3N4VbGvcUekNzyEe88
obKFjuSc6fcRVoxH9C3ET5rZj3ZT4juN6+R4FIMmdEQZNAreP5hHzbJ0i8QgqmmSQmt5jGY63MdO
oYmiovBFA1UN28ozszm/x0lx+ipJQXK+vlobVyjKh8j9Anug8LUOosUuxZWqZk9peI3dl2ZvHUXM
cnbCp43jvUi906FC8Zp+5mpPhJkW+bJZEVBqgnHEzg+x01KKnaBuFneuJHXkrM3cgsfEvf59W7Hs
gltB95Pbm8RkdXvjNdgPvcZrCyY3O5ehUvW3ENWxHDf1EQ/3PCmn76kWS+cy4EDIeFSDxhiNI0yw
cTqA+1C/5VHdvbYlLggHJJ/EO1PEwwuVaYzTDkYkRedwNoa/ZjQtLIuFycS9RBS+blQkU2Jic7zM
WS4pJwHHsIMhjxgHhlWBibLaOZioIjdHQuEKeEDvTNzWKVJA9PLeLVW+NRY1AOsxTnVBkJYBsZ1k
X7XbsklP+F7uXMFbWxDAFqUiLiDAvMrlhRE1poEMHh8qRX3gRnjrHAIxEHe24EfKGvNJ8L4EQBrQ
4bXa9BhlUdbMNRFePQyRKzWRWdvgbRHgGwnV0kPUx/1rU2MY1FjafDP4aZSeIgETdjsF20kOVEzt
YgJvRa/XN+k78nX15C8FM7BVVJQoLC2v1B8hRoGzVuwbqeUOre5UgvV9jEEairiw5wF+5UVy2xfp
g+VTIwnUl2wQ/0n6+b6cspugLp+7Crv0MjpoYv7aUxgvW+WQGONJkIqjjJSxYEGrD9gwndI7cHhq
GwP1PdGyjYeUot8CG4CsST1ulUBEqd4lUBxMlwQJpGsHPgUPZgyTVe1OstrWMRZg6M68LVtjPW80
9sErkCsTyK/ulXQSk26eddOdjK5583F4frSATeQUvceEz61ayyZ7r/+BuC5/BXE91HbTWT+EmpKU
XfXR9DhBNv/pg23ErXYc72Oq85kdalH8TRYkBC4nlFK/pInWhnZdoKF6mHxf/pr4sbTH5t14OJlB
WieoKgJ1WucFY4eGfZhPpttaP9I0m2+Rvs3OGPT1OPCi1FyLiY6fZJ0clQDmw/Wp3OjRLtpMGnAd
ELUQilevZupLvlHCJ3Fj+sG2EVe3kt94Qly/iYFJ61vKXaFLX3NLegl14bcKVUaOmj0p3s1dZNA6
Ij96f74vD4KEHHKQAEZz58B6kIZwqd/PvJd5FBwtv8Kg0f/3+odv3T6g7UmHligQONPliEOXovVE
XuyW0oAGUWYahyLkCro+yjtyZr1TueHwYIBeDJN5fcIjESWXjuetDabvkHZNN89qiCkAxB05ySK8
iWmGlzRUzmOS1ycQx90BJ2btk+mPkFcjQ/V0Kai8GXdfN47y4UQrO7zDM1G9RYxQcbE6i0+jHqYP
qLr/fcNyEVVfMEELyARvoctZamZFyJtSMd2ql5NbWnyyK8pDY4eBXHvWHAv3gSCMO1f25tIQI8N4
hmEGwuVyUOrhM8oss+lSmcGb2qx0wJaVtvPQbR07CpWwpWhXkuXJl6Poc13WCv7rbiqZhQtrSacs
OlguFoPxJ02LmrtojqzbLO/N1zqt0p3ht6ohFEEWgRmUCRby8OX4ft1XViowfjLFSK0QjhFLJtG5
ABlxaP3QejXSaCAKGGZbNBKq53on7/yIzZleYF8g+Xgd181PoYyAXvVUP8xQlezJN9RTi+SGc/0Q
XB/FEldHTQOvOFI5N11BqZu7rslRDLCE/29G9393/uKdBy8JOQC4Hu2n1XxStZkosDRsVanDaqCT
DCcwEXH5D98ClgW9I0JaoGyXq5ZqiZKpXc/ejMKAC1l/zVFD3LmUt7YmIDz4gnjELRrol4PgQtsi
GcxtiJmo/Jiac/QwWwRiwmTGJyU10AwZG4QfqkI+WqDNdr5xK0+l18UvwJ8Jbuma5e8bSlKoqC1z
NEIDnam4nuF5Jx3mBpVpfm91K/6qKsmIabE5ibMdYWOc0M4NKvWGjDOxbKx7ygCXndz/3fXU3GxL
KHrTAWhk0OvINZRHpYnvCKpCQm2vtmD66jEey4ekMsrHGZ+44KB0/Ikfc7V0Ugwre+H6DF4UK22+
X1/UrTSFWJu+MTEYyP7VGwgqIyz7KiWGKaCHA3HXiB54FaBoDqeYnPrYKpiSj6IxvV4feevdW0jC
dBS5g2BYXK50IsuVTkOdV2gOwqcaOwin0pOvUl2/mp35EhrzHihyCY3WD9KfI642sJqaAFxE3iG0
lB3aKD9TQ55PML9wZZ2FnftlK/jGewMMGLK+8NrWhL2q7qIu6Xhl00HIv2Z1MVZ2ia73sWrQqgiJ
PO7mBvXZfBI+h3pr3QyoUzqjYiaHzux+ga7/a4NAyOU86wu7D6QEeOLLGa8twewEmiBugOrbKc/V
/ub/kHVsrOvFKKsTPPdhHQTLxYpvdeKhJq66qALqdBWb5ikJpuhRwL32+l7auGbRYDNBMFHUIu1W
Lr+MvTsI1nLNKsU8kAjM00FfihvXR/ko4MUEoqOzaNy843xWG0jHl1AqgCpSXJL7Z62zQuKVrHLG
UAqPTSCZn+u4ndyp8WunUSflplBy9Qf9x/5R0vz0JkwE4TB3wC6u/7CNS5NEYEGFkj2LFBUvPx+1
WLXtCxRqwlmvbS7JZvGcJFPqRO2QJRnNM0WQ3F5Tvphi3X+6PvpHERkLSadlTpBIgJEvrqYlIxGZ
aWb4LiljXx+sOBjuQ1/ry0MEfwOJPvwNncRsghepWrRTFlJ/aGOJbdzObaXh9Ahm2DZzEhTnfzg7
rya5jTRd/xWFrhez8CZiZy+AKlS1Yze9xBsERVFwCSDhza8/D1qzZ1noOo3DuZIYTXYCiTSfeY1C
1/iIGZNIwqxKxboX2F1+7gpz57GvnHyQacmNV1IowMjN+eNMuqVk41px8vTxYe774rZW6v6TJxLk
RQb0UhwKX6HaRvYO9+bKaqUdQa8YqjqQkW1vNVc1Cmc4CRPkOf2fWjb1QTYs7g77/soozxBIdrqz
Kt9al4vCy0Q22IvrhNqMV6vvudJofcuUhf/653+536GbArRceXqccttysiqcxqjawQmj1hMHVcmT
d0nWZIFlTs5pIu3xCy/K3/30oGuzBXQRUJgVFHP5cixHKXMN6xIz0tvaX1xvfqo87XNk6819JZfy
W+NM9k5wcOVIp2wICXMtWKArtm3z4GmUUn9KnBDx7PiWgmv7braoLbixZqCtSr201mT0pvHAnEyT
7b1BPkSGlU0Ts3XpXpuO/PmEgTIZW59a5gp13WKCkt6NYrc17FB4kTgbed2fcLitj69P98ubk1Hg
uaLHB64Lmt3ldEthJineZXaI4504N8QTB5REDijqYbjtVnsisnvDbZZua3htx6qyQ1hAdtCqsjl6
Awhe1emjg54OPx+ls/1J9uioGQhRPn/3H2pRqVAaZVFmO5wM2Zymjh6skMq4s3xeHjiMsgbonNGY
PW67TE1rG1g6tHZoR3p+MKJ2ejsYsQEET2E8LJHvHRAHwZJOe+TCdb4uAx8KjWCxufUpCtPwvvx8
IpZeIWZphyCglWAWLXJ4pqhv0twZ9loRL4fi9YBzMKEQh7aVTSmQxyGAtMK0GvUbGHnRjTrldbZz
6Fx5o1UACJsMuvfEdJtQhppBEUO6skKRKPFdnmb6eQBGFFa1U+2c1leGglVLo2ZFMsLC2lyuZp8g
NlEm8LpTpUI6b6kDnEe8g6yWvVLQ1aFWYbvVqwx41uY7JW2Sts3omWFppVWojEjgxqM+njR4hDuL
8cqpjSeYreJ6sQICtnBsGmlNlyymGeKCDc82jxB/TGLrjbqk+Wet0dQTJbtl56td6UwwjewCE0Y1
JKgtZV7VSJpwpzbQsSUJrkek7SbpHiLhmLeDyBt0MAfz3Rjr3zC1T9/nBjBCvGDScFo875Tklna7
oCVysIXZhbGbi1C2jep3iBndO9H46fVT78ocPRfJiJdxj0Po7HLbkJFEJIELvYbCdDnsOBvCwASJ
dm6KKDm/PtiVM4+8k/Yzc7PipNe18cMZRI/Oc5F/MkNc0Y07Qg/rpMzKgM4hBiizUow/jfonzALe
Q7aLNCcIy8vxRiFHtjCI3GgBttlosJwLt0h33urKin5mK2HovMpSbDePkw1ZLUXKKPZsvrM9MR9j
sXTI/XOcvz6B6wNvDjkSWQjqNI+AgG9hqjiSi9LIHKqCc6M9Rl4bI0qQ7oXaV8D++MtxiiPCTTOb
lvblvNWFM1lItuohZsXKreK50bs2jyVdKXRMcj81lero1nK6wX1s+l5UzRyWkzndNOhDPNKise48
m3aoldbVguiOEOhTaDneK2ni906ytAGgSPvJEskc/uwE0RymnLnWfNl8zuYg64y66mzp6mFuUWQX
Mvrmuk387wyySrkgBoou6raHptVL0SOirIf4eQ9A5Kr2ix3X5YfXX+XlZsEmmTQPbSmKRPTdLz+C
WcR5hhgBpWUU9nz6MEmwdB1pAjAKVKLTPee/KynO5YD65YDKCMk7m2wHsQulu51FU1G7TIrvY5Wn
t8l9AtdP64eA9MxB6qUnE0unJEQWavy9wOkKNrjjvWvbqj46KTVOcsjy1EoE9l6fl5fbjcekrbaW
j2mobBt+RrrUgPYcJ5zTvA7qnkBQjmrvgwUwdj70FboBY6EdQBGX84qr5HJK8C3ywHBhv53GSCFC
PWsOWlVpgVJnUxiVkko58t03qqzaA0pN82HITSWwy7rcOWNebnweBHODtZJLQrel9pkeGRqMDyfE
kWw4jxHa8sbs7RWPrhStGQYmAe0ACDMvMEpxuYg2on1N1yGG7g9Z6RxHSe/Xbk12ZUnUX2YkGwUu
ZHcSNDQKkZq2832vverqqrn2G8HRbXFZVZaQ9tDzD5PYMfFcTarAUHvzp09SAv0VZAx8gdRi22JU
patVqyFTmHajc4jmcT5npVMeX1+ra4h2eV4zCiReJIRWwY/t+lH7ZoJFo6+UNgcQoKtNZ21xvo+J
Q9KtazCexry41YkBdkKfa5tklTlfS7yrds/6YD/ctEjKdpGoTSZxkc5d11rRsY0EVuFauTfUtXOK
04nQG4gp4iTG5VB4KhiKnPleYz+VhyGjo6VpaYarcselbpk/n8g8p2i0iEDQrgScy/E0lK5bZRqd
0Nbn6kbvU+GLIXF3Qoerb8X5vu769QDevNWgzStwf6KyUDpuQNdEkoan5Tktxo/GVIun1xfKM0Xs
xUpZG3GUaggftxs8pe6XgA9k5wFqOlZlPQWR1+tgkOco1GMjvlmMgRYSlQjAq+l0q+MNCelDinMx
ocdLoNgdNLUzb9TMQDWiGMShU9I/YSLqD3TyNCC/VnXWOk3edvnw+yKgV3ga2IQhKvrHsnSMI6SH
2EcLJD5oSLEfOg0cSpxFJUj/JTm9/sLX5pcqGsHZSvVRt31po+4NOS9UVJRG6KEQeRRSdmA8OAG0
Hw1tD1O6frDtBHOsrd6a9AGQ+r9cNjkNQDVKXDucu6pEZ7/3Aod5PCR4agRxbEi/hR5zRnPXPo/E
XyHME4wBxiZ5TM3RPdf9YPhKvMyhtWCoI3pzDGYVJsnQFpqPlv7w0GP6cx9zP9I3cdtbL3Kns2sP
46FfVrDnGM83zuI1ARAwtfI91ITPsonwR8bZw2hRrbUr12cU164mbLcy66TPRnZXTWgL/IfUmi5O
m8YJ8wICpVSW9lZk3HsLTcbPr3+ca8fWj3O1WfxSqxPWGA2i1tNrv+kK45PVWdpjHWVGUKO4f0Je
zgo8QFPB6yNfOfzBcyEk55HyUkRYl80P59YUV57ZOinH8mDV9/2Etrom2vb8+ihXTkfQcVzp6Jmu
Z+QmtAIlO+U27OZwEB22j8KS59So7idraneOkZfpFXZcP4y0WXVFYSB1LmKOkTi2AkMvRywxAGkr
C5AjR8Eyt1GV5t+ZRLgTxMBrkLp1NlHgc3R1m3HrWOV0Kj2p0DPI9vDM1yaRajztsbUBZG0LhUmd
xNKUFArzpkehRlVK9NJG/bZTrD3M3NWhOC1WAA1Y3q3RcaI0aWxpwiHYzOtD7envYftm57YCpfD6
yrjS/iDl+WGodYH+sACrQvRgdm07VGzLefCcRIZtVOX3JhyscPIi+UWpxF+ZO3W+PdTJbeoS6/Vl
4/i1UJu7vrS/CQD/OzHR/+Ox6H+gE3eFutMNpZd2RcG+MEpVPTkappmH2a10/ZhWqu27cL+QpUjH
+VEWi9n4kVW3d+5oyvZQ44BxtucK6Bk6R/VveadOe8XTKykj1fe1yQk8GC+prWgQAld8/IFPZCY2
0hNJKKvpbvGcL5q3PCYKqCpVI4ExYb4l2ZPRT+dBTx7GFfHc5+nTLJUbWys/VVYXzIb6pnWUYFwQ
oH398748Xoj2KNxx8awGLM+d8R++bkv7sdMrawkR1I9uUHnrAxUdwJ1F9PJuW0chQ199hkkS11bW
D6O4kWr1iJEtodUmNdmAeIjy6I02tHbgqFA9f/aduI0oWQNCgtfyooIj+yi1ICrpYa8bdQiZUEBi
bZWPr4/yHHZv7s81/YDhTkRE5WHzUhSJnKUVlMddRYlABvTjfOdZ8XDs0g7lL/yowkJv5TnG+cSX
SzWesberD8TF4jhPxnhUsAw45sWcnRUhzDdeny339miDfed6PWb2on3+D+gYGih4C7t2iem1Wjrj
EVyL6cOY2kM2XoHGsWSp9qMPtiKItzJ881LPsZObdrhq7H2bZVv56OsMh0w10XaPpi5QjEE/KXqx
PCVeCejSSyl+FIV1prG/y7t/uTZ5HIpUK7MdptfWhwP/3WnOMs8OkxXb0jYFKkZ6bJ6syCz8TCwI
/rpKGhSrPqEq7O/NUA4Qz0XuE9kP/tiofdhAY91ZXut3ffHdKaYAJSfv5MK8XMyeAqpHECyEbRLd
ExKV7+08rt93A2LGUlW/26kjzwWU39BYUKh8fdVdmxOyNNp76HTB1Nlc1Po45JmdRXZIqjgftHRa
MCtK9/yhX+5X+GoogVIvIhpFlfHyFXstGluK3zTaKtx5ragf78tZfDThaRyzzvt5JBPD4RIHHtMh
P9tCFFaqRp82jh32SeQco8lID7WOkvbrU3elkccweFaY1KLJPLeiX0WbGJoy0mAq87z3kVESASX3
z4tee4eZ//8yzkhuNI11a8QVutPug6tYh6SfPr3+IC9nF4t5ZCaRQoKhhrDr5ew2eqvZsRj1cJrF
7ySremApEKBjT7hA0spuZ72+jBUYDs4Y35OyPwprl8PV1mDSSy310FwUpfcpIPX+IIrkTrcr86cb
QZdjbZcndyqqjzmFwEid7m17+NPRkdP8N+YPwyHUqtl9mLddvpCootxqbJCZ8wxH1e099WjMsjo6
TUdO6sx7lZFrE2hBvl4nEeC+uYa0P9xeWPLOK2BYCydHdn6FXt0jYWR5bC1tOr7+ateGooCnUiCh
pk334XKoUi1QlEDbC3hCqR77FAiZ2rlYrzlRvjPUtVVor6/FIQJVctv+RNcXAjmuEKSapvloVFLe
IvMrjzEwwLtIlvXOMnyZQnEXUxSBobKSM7cYP47rOU/SildbVEqCI2W9Y4r1KxlfVxwjtS4OCqzE
wyS8vR3w8tBkaJ0eAUxc4o+tDyWA81RvY6GFGN03pwoHE7/E4GZnQq+Pwn5G5gj1vW3ZZ+mUudbc
VMPNVzODrqfChPbBnr/ZtRVCD5RUENkhyG2bFSL7RiJfymdbXQFgec0L1p0SExmzbnZe6NoKAZTD
zUviBGJls5mR0tZgltVaqGat8LN4sg9N0uuHmMzf7yAR76SGV+IP4MEatmrIeFlITq3v/sNGW1F6
y6ggcy20Ln1SXASDTDW2/BxPhmPBAkp8Az3xg+1F+lmt1eXG1Os6aEqnDaJRljsr9uX78zjkPsjI
rKJu29ZJ1JKm0tRWQypJ9nGu3B4UX46pG7TRI3Srrz+79y+H21wLpVppA0cQvoetCwVKrdNw5L4M
YRl/eH2klyuVeJ+NvyrGEJdtD7QWJYWiKBlp1fs4eXU0HoVW1jvWMy9XKq1Ebh7qrWSQMNMuv6bb
lkjsVt6C2Fxb3hCSx2EJ/POG0ttei/kZIX8Zk4FEQ34IPDSwIFpQl2N5ZV3EZJtq2PdtZASjOkVf
llK3jEM9ovzjD0ob5YdRRAtRGa7qdxlAUxnGTZX0t/yVMT5WrZ4oJyXK5YAwodK8nSfX+H0wM6MO
lspZDgmefW/qZOxLDFQWsMCd3TWo1Jap277Tlf6blQ3yI15hmeZHsl8+Z0vUjH7X9FAik0HR6VBk
oxCPiTuSBxRaVmvo/ypMS94AfZ2c6qMqRg2+mzGaX6y25wye1n7L4Wc/v00+DxSFusHKXN8cIbg6
0TO1BzWc2qI7NVOqkqMmye+vj3JFNoszd61n0rGgKLJVP0gITqGioSEfTQp933RM3pTl0iCghypC
dm/JWcngOZRWdsDKrIZi6g7dk5f1BjXXyJjvU8Ua7/I+6h67JY9gBoKz2ktM1zPscuGwbih5rY0V
7J624IsF0pNopNZRUZ7QlrdlEtD/cNEcHt1lOkyVqSy+peiueqoHgV1nFHlAelthWyN1kNHsDh64
0DtKItFXq23SYjXH6sSNtCOjODteR4yQdbUBtiFtj1brIBNq1DL9SqN48E5xajFAgojs4rcGzpFQ
slyImRXYq9InmSk1HwiCrAOzraKz0VEFhPms62+g+Sz3qdM671RzwoFMrbuyPUQOjmE+amVJGaA2
2R81HbGSQIssb/KzSh1gdw16ez9nUgQZfFWYwkVefm2tEnPXVlW031MClIe0wnHlPBcz1RsU5vWj
i/Z7BWQEpHoQZegR+23SmNNBuFY/3Bte0ZJxGQl6KQntSCrBlOVfX1AvAwiQOARgoBZANJlbaOOo
5qk+lfkcGpNd3q2c1oMxJsWbplMAtBReAhm8LR/tfNoTnn15XjIy+AwqiCQOL5gWuKXSBvZozTeW
Opx1YKkHwy2HnbV4ZRSyRgN3FW4+B9WKyzOMINNUxowiSddnI1KyC9YH5mT/NEAU04p176/sSwK/
zamsWbWDMF+3hHHVpXc2GLEgtQv333iXH0fZhA55DVXcaJoFclHdH4p6rkLPgM/1+op4ecPwLoA+
iBWYMBQkLmdsdPNRQfmKGcvL2q+a1PDNvFyCmBNuJ3l8thzcHBQA6cAKcmYa5G2bpKMWjTHUsw6u
w+wpLiRTIT43ZFXNrVD0hRNBEfV9O6lxeafkDazpxBjxmYnVuVL8zFBc+9gtZvdVymS491wziU5m
NNcfPereSdBIBe6bhBSIllftKb7XLD2mfVWpv+kiOLOHodayvSrylR3FalsrCavxAni3y/nLcwyi
Zqqj4ezm7u08djFtnHYl1qp6GZRuqxyVYqYinyTOT99BK6qOgcFYEcRsiViiHDMccTI+XWyqB5FB
j6eErP47o6yIwRXs5pIqXr5gDK7XSWd3DkmEqLNaxXhQjGgvvXgZJ67EAPK1/0GmXI7SqE0BidGE
AjAbyafFGroTOEVxqhAACgoP4bnXl/0VjiUVPho1axUDvOA2MB0XWzQ9vdiwAPl8Jzp9qAItXT7H
RoTwNpvbnyTRsDdr1ifYUt4TLvLy5ICV9A13KN815dLeqFU8YAWGd4MyqMi/pRWYplGvz2ZTE4HL
7E+zU5OP0IfKnSPo5Xytpw+nKRUQYAvbTrLdSqdXa3MKG1Mbw7Ep8/tkTu33kTXpGPv29k5gfQW0
sna24BwiTInyg7k5JwhuhghllwnNJw8Ed5bGt2nSRreTrn60JyMLESmBQILm4Zmcowi0yuwfUml8
fP27XXsOGjZr0L126qlqXi6Ueo4yW526EcBqKX8DtiUgB9H9e6pk3PylKBRlAAmMRXk06nF+W2pO
4+AH53wtzbHYk6p4eXiS261ab4SBKxdyEzJPIrVYGs9q3vQUjcbp7y2E5g7FLPSfvg2AC1HS4NZe
EeXW5s5xsgTTKMFQwzDGX4ZZ6Q8t8J2dfOPa9FK9ph5EbLByyzfTiw+WZw+2GEMK3B8Q1YkCMdCt
nRcEYyZxv3TW7eSMZqDow43VZX9QbtgDwl1JYUkVSapIq4itAUVffmJ9tpxBzAnLOkdDyWIl4bGo
x4/CNGqf2l5FE8Azwqnsi6Ab5/Y2yvByqNK4C4p0MHdOinVhX15aPA0VK7o7dF9Iqy+fJpeUPgbF
GsIitY13spXLYeyreIdNeGUlofGOmtra86Rav7lGtNqFHtEyilLrNUL8cfu+W+w+81XFaHfe6EXX
ZaUsrsW2VZKU1HVbyxlHKOHE0zV0tqLGa9Qr0s9CGvNftp4mRMxxs1S+jYRyT8gqe9Ty8Z/Ri6I3
j3CfM3K5uspNgHvxUvh9bIyfmnLQlFvcBLMGpQRREsHCZHlbuWr1zkHh508xVNg7lRjiZoPKksH5
y95LlrZX8fpa1OA4ntZ2B+Dcyy+lylIx0Q3DxAaw2ZGs0/19Qpr5W18a2PB1iftWRJb44ip5fGNW
o/NgSkX6yDjTPEqRuZbm0Nw1haPPfparHi+lOWfgtyCkEzjlrx9k22W1PixlUCo0wI1WwMDlwzZS
KnY09XU4mqUTJMviELWMy050t70mGIW1hIgJRWvko7ZN+8hpVoGArA4BjcES7clxRCIrP0rnLyVA
ktff6QXYcx2O+i7EMjD4Kwru8qUIxtwuWVFNyBd/s2K7C5ea0ETTFHlrNJM4u4vVgqmsjbfmlJhn
VcXU1Csy5dxa9R9ZM3Kb6nF79Cp4Hu1UOHfFpN54vTLvnXNXpl+nq7xietHxpv9/+aQCgF0yEI2G
VWInb5y5Tu8NkXhv9c5ubjSlojnUGVGDEUVTvYOOOb/LnGot+s9AVDIzk3qwtJXxdvHMPVX0a4/G
AUy9jOyCMszmwCln7NAtWdThhEs7LD4jCfMq3rN1uLJZCH8YBV4B9aVtAcOpVRxhIokP9dyIN6iz
tw/YTA1Bn5bWg4xK+wEZ2vyYoKu7k4O+wIOySnASwEUJvDlg8C3zKip0xPewOgmFVXwq7MrzY0NF
h6XJ1f79hEPYm6iF/2q20e8ytxFnzqdx5/tvj1t0JKnZqy6FdChFVFguPz8ezpY+OsYQDgsu5Glj
t7d1Q+kKJY09dfGrQ62NqlWxaAVeXw6FBKqSdi4ya0vufm/z2biZq/SzXcg9HsSLeV1fyiYZILki
I0Aa9nIkpMKrQjrFENYRPqRqgiuPk+fGe3tu4mOdo9QyoZp3iEbRfMjVcjmaxk9zCXgGkuI1MvMI
5Y3t1WLHzLY2eH24uIAujLTouCy6vcPzypyuqbdrUn1V8UnezGlmLR68yaiH6Vrm4CjbKCBD6u8K
kv/D62fataHgZOH0DBwJfMdmUpMWNJ5T2T3QE8FJZsbitqrm+nYa97TwtjtynTogoewLiuWYIWzW
5GIZ05jE9NsTRy2DWKHN0rtWfm5wzfaNxWjfYd7bhYCE9kwyX/iGrUOjJ0WlmauCttnmJfFrM5pR
Nn0Yp3OPZ5ih+Zbs4dR7ceNryVJSqE3K+n2brMm3upzsHuBZrzXybk48eY50klu2mxUaRpFjb2gu
H+qozHaSnmvfgjSXwisC+TT31p//2NughREl4ElDdQSRYKNQf2piORzBCls7n317CIOYWDHWxBIc
EbTxN1kvofzc4y1fh14n1WA2CYj6Mdq7MJ+VP34MLhnGoi5G3XSFu8HLvXwjCp7gI+JKhobZI/oN
VnX+EgEsX+BtZ9ot/fW6DPLc8uLfy1lvNJ9adpaiqWmMETK4tnFI6nwuUMkz8qMqEv00jrHW+Vbd
wySRAxR2v6jEAFGNGvsEPBTXFV8pnFKBe9umnzsrIivKEPp/qjIKzZTXOwusVdakbSDs0v2T36F+
t8y++yhNI44P2dAOJW1VOHA+q4mDplXUT73VdYQVmZUANjUnJTvqRWMVoRdZiHe4pda/tQYNa11d
nQbNV7S0uquVpQnbsrCCmq9wX/QthoH0CuIsSKHVSb9gOzx25oCpx+ubehsWMe0Ipq53/8rsfHn8
e5k5mpklQ1EN00E1cnkaPR8fJqmlzs5Y61m0+cSEX5TvSdYBUtmbT4xGyAw0u5AhENfmUHh6dEDG
NwdaQ4taOkp0QPNz73Z/1v+6HBWKmo336lohIu7bBBG9hOIJtDvlDVsFeGhqivxQ2M1qPD4s3qNV
C6+nKThmYH0jfozCYaN+s5wEL+llhpeS2nP0BRGeZTzOdjq/qfu8sk5m1bVJaOoo3EZNZOc0psQi
jxOa+fON7TXpuxmi7uArCSzuY1p3ke6XeDscIy9BK80gP58CJTMmfIRI/vQDbVo49k7RxbCiiRj7
0BnjNEcoQlNRn2f95z7mYNNyHN3UmG+afJq/qWYx0FuyqxtztbWcVaywGMbsPyhsapzkl8GruBcs
WCavr5zn/unFxHoEZuwSBPi4YokgL3dsWXdqocg2p97B58yUjL5p0ffLU7rIvIBUUuW+rjZGyR7K
k+7cddLoqJh1ypdFIEt1oy5D9d3olxR8G6VSvy8KdJrmJHMcP6qH/l0PdPhR1Yb66LVL2x1NLbK1
E4pXzFMxGPkIm3u1bxjLuSqeXn+9F7k3xxCLZbWCMQAA8gEuXy9JeqPL+yYNO/ywIScNZr8cTEOp
n6LZUxy8IlNPBrmScE8IWHPNYZikJwI5QR47Vq6pUamOqr9Dxv+80Glq//u/+PO3Ss4Ab5Nu88f/
fki/NVVb/dX91/rP/u9fu/xH//04fG+6vvn+y8NX2f4S9uWfX7u0Krf/5uJXMNK/nuTwtft68Ydj
CdBwftt/b+Z338lJu+fh4u/V+jf/f3/4y/fn3/Jhlt//+eu3qkeIid8W81i//utHN3/+89dVieE/
f/z1//rZm68F/+zwvSy+Nvn2H3z/2nb//FWz/kGIwsKkOkFliE/46y/j9/Un7j+IkmDqEG9ztKMq
QNBRomSb/PNXy/kHSlT8jPwQQiv/+fUXGLLPPzL/wa/jpl0RoJR+4Y38z4M9/b0X/v44zMO//vwL
tZYnzGm6ll98cQBiRsyWY7esNSXSXaS+L5cUEZoyZSnqMiM2J75XeykiuLLG066uzj/MyZWh1lPt
fzfn81BcqDT4UeGDhrV1+8biIlrMvp0C3VASmhmGHqZzm99PzlDeJ2rMMd8U4mMmG/ck0yG5eX34
507ndvw1/IZlRlmQWb981X5M5qiIlw4b9xxpJk1P3KOOiy1CicZAe0VJCyyEvJrdHsSaXZP4J7H2
nkTE+RZnTvTENdI4B+g5KujMnC6Gv2gNFY0oVwot1FGlLU+Olo1/1WPtZIfSBjAf1C5T2jxXPrOh
0kc/aeryrymqFuEXyHFDJBnr5APrx42RL6ijP2JnHj4Pg6V/5PIuHzzKid1xLEXy8fUJAXhy5Ys4
K2kdRhxfZHv7zVKNGiooXTCmngpPl+rm13KwnNQHD1YUyITZ5mdV6NpXmiY66lmulo6+rCQdWHsx
6j+XYtR1P0MVJ1QSEeMKk8byW6vBavK9QRZRYOEp4fgCKkR2EkVvfNMQqNFOsZV3H6JOH5NDkgnx
h9Un6PEpg9vAn+lk9dtEak3uZ0fzO6suuJEbFwKPP9lKJg6e23Tfsn6ePmDi2xZHhbcY32hzn7wZ
prbWb1tYCtbj6oiUh2rhFDQDaqvk4sumYkG4Rdr9YbL1DkPg0bMxu23MpDkkNPOdwMOg9asq1CLn
0pq16qbtqeE8LG7lKFR1DfdLREEwP1dOMkpgD422IEQ7YSGhRdTYDuXSd+/hH8bxk1Fmk46om5t8
pdCNz55e6dZ0Gp2JXN5unFb3ER5e6mPeRbCRZGu13QGpAmwEMahU80NmpS72v+ZC1FcvHPegG0sP
LdZ5mNQaa+gxN+5XhQiH/nzU1vjx2OJdanupeuQaKrWD3sdjfzBdiuznlART/8YLo+M9R0R1AciZ
OH2bR64zPkSx4uELnroyDdNswEpBsCqKgGRUFzcRoG6Bv1BOp7yT2Gw/ZlqGlBnaSHp3sJJRGDS5
tOYRQdoFAIBwKE2MVos6rYVTavRHv9DwD83OcOKAjzQvfqbUoESWccV/oIZozL5aFu548PKskUea
kGOo5NGUhursqsNOCnHtMCLeo7wEXm8tuF4eBm1mzfmg9l0QV453shPNPLR2Wz/mmj4sZBPddFwG
pQoHNZO+K/ror9c332WQ+3wYks+t/FAKLSCvNpFKp4HpFi7qeBJV+GPXVOad3vbprQ4m7VRpXraD
W92AVf4ekLLyKviBNCVi6pcvbNeJVknN7IOxHEkYcecMmqls7lK0cL/29dSQJy7mobMmXE/Rk7sR
tTT+qEYcs4HxarZfZHh5LpZi3BlKFu8F4pvYZn0+ivgIE9I+IYWkFLN5PtsDpFIjjY2GR4no0Wwh
HpCZiHfng/DjKdUCAHrJuRwK2HbVpGuB0ZkL4lxKdzKbWN25rS5zzPV5uKspQ8F34t6mIX75PKWC
wZVm9GrQFmatB0M2xp6Pi/0e3PHKIQyKDKQa5RIHzr+1SUE0mVujiuhisGrtPyV0irMjx5mR+QW8
uO/KVM2pP2XIa/iwFsgylznlqjbtpBK+1o/ZfMibefytttBYDXu7qdWDo5jiVAAJKw59Vexq4L5c
vLBdAApDM2ZmXvAW6JLQBMJ6IEiGRf6hoZN1iqaoCFOnTN6niKufXt8sm+LZqiC8ovXhBKxiG+yZ
zW5VnLzqsSpWg0ER5qc6ohXkUxcckX6PF3RTEIpOToUm4sfMy/NP44jKkj/WmAa+/iCXi4K4hcgF
dC+KORCKVj2by0WRLJbEgJAei+kq41son7qvDvn84fVRNtSvv4cB+/pcA13RqZu1p42jNLMBz56K
g7+kxlN674u6sN+lvZi/9abEJ6ltlo+FFMN9FAM6RMmyzFTfzOw8DxXkb7Uzwoxf434p050k6/Lk
XB8OshxhIxAsgGUAAy7nQLqZ3poRLKdmLKKb2nIV6JRacirz4WPc59nRpSZwiOocY4h5aN+/PjfX
RseBD+Ndm/4Y2L7L0VO4BTENdBk4S4c5QycQHUGsAojZnMTtAdSi8pAP+lgcNKn2R9xGx51m4GXQ
9Pf70/1ESN7g4AZtffkEADQTgjzWwFBmQHE6GWlgILN6osltC6osIj3rczscX3/xzQG5jguCj46A
BzyMq8ParD1kTmy9kaNEqseo0mNEC/6jiBERhz8c5w/Eas5RwbLx0SrszArKKcEGObVSLBkqizJA
iKxnsue9dHkSPD8UEm1r7rLWJwHaXE4Ga0RFsVrpg2UlJDlm3N306tR/MoW53CGZ+XM05efxXOJD
6q9rDA876XI8Y1r0Rcm5xbTSQHxRUawjMjOIKjRu9576unvUKmBsUeXZO/P/cutzBKHB+ffIlBcu
R140UQo3N/qgzggVYwu6AnaQ4u9c+iKV/jEd21zTf78gKRKHHCj+lTtzOcwIw0VYdTMEQibFORZp
9GA0Ro7oiVZ+6JECOGFV90ffIr5gFq3iJ6kTf/S6WH0wZ827bYsqv8kas/xqDZa7s/eQ0Gb0/02h
np9OQwCNA4Dq1Qo5uXy6vur1dvbsOmjl+BTXhvs2VaZWItkheuxVmBhHwCDRl24ggHtjYXvg5cXB
ypSTm+RTHthZlt9VjWM1tJXAU/iG0XC9GUtk19C+O/tboQPbC9oEwaGDjDPDwU9ZS36zE8vLjqIl
fJaRFCcW/vJkxt7nDK3Xe1CAWnTM8XY3yGJSh2vUEp1P2Nv/ZSVe8pupTOByyy5JlyP9O0SUilZt
SjSM5PxNSaI6OQKK1W9GIFTTYSk6Ko9Yb0YYQGLxc3TdWf5u1qP6qEjNpWqbwAT2u5LB7/LBXYqA
XsjgQGWJ0kedPkfit1JDJaaSXntDzExXl2KgPfpuLv8Pe2fWGzeStem/Mph7FrgvtyQzU4u1WJIt
yzeE7ZK4k8EI7r/+e+jqmc9KaZSoi7kYYIDuLqCrykySwYhz3vMuzv3UBlMSDVMHkVpi9ZhGzbKM
GtCRC3pLd2DJQ5MbvbogTqOH29AaVUz57L+sqY878zz1wRdUTsQbdzRuc5yqcsYFs+/kMyC8B9Ll
1M4ai0rLL5pCUU2nWrPG1Tj0D7Njtd+qJFfPfmp1azQ7uDfHMHuL58ygBThnbdp+aCmAvXCR8/ST
si2XmA6o5kG3iXzZu2tQYaxWWZMfFnpSpvvCNxMtNFpjuWlINH0e/Hn+uflbXNMcj9YDNxN8HVVT
0gLkyr4aNKOhLW7NjNSYvG0nilHTqin+hiAPk74uy8ic9Z4wea+FISxS9rBwEiu/jJOh86+hROTf
yPIJltg0ls0VS/+dap4MEudaMwsOq+s1eYTsJ4hnoyF1NcFy9byRFUxkuZAWQIXgl38Tgbh+tYmC
0MNxcpLzuSNRFZeWpTeiUiw4v3aEqvL+KlV89dtl+FGMfbBR3XX9yaQu/Zs2ghDegaSnFxKH0m8Z
0GITlzoDvfOlWvB5zbTGepD4Xj+1w6R/bhHxf9aqScdYFLuHi5pkCxESS6iWyAwm4lw3/v01gstW
RRrcD++8TwbvF1FNVRAGNbmjodna1oVT+m5yoGehe5etNZA1h4XneJnaI+2h5irfPKhZS9P9SCek
4jorcZIa+7Ic8WnJWxrPcp7PCz8TTlgt2sYhHHw9v7DcUpZxPpYDazPpbAaFGBB1keG23Q+3LrHi
dbxETBGIgLmx8VrdiEYxdy92NWc//NYSMgIXHvwIzyZ/3NX60GJZMgJB8SQHoi9KlQ5wMqVrb15h
pXY+LugTojKrliLsOed/Jpq9zqG3dq644M7FfE0cbWocymyh8BrQf4DGiLnQ457MCyNkXEzvHnIe
FOqADB6hOZU3E6Kyd20VD4m+NIdcsU7CUlNYVFZmi83p2rfmNxr2qYj8PLGuSxbrHEq9d+szExVB
H8u+cMUuWfUESLzxrYdgABIPvbQMrlvekR/TR+uC/F5BSAua4f5TpxF8G6P+wtyjK2wMRWWdmt/S
3C/zsHMC0dFLFe7XSVUm6fT9AFRUNUmBC3vVIgPePK3PGS1530XbM4YogpZAXLcXn1FSqjaCdeG5
By3XAt45mspLid04op1UeHetK/MqQl3Ep1T1VkD+ieW/9EGQfKudZn3YHA+25zpvnx2mpA/Lspr8
bvJwm50xa4GDj1vKCaOQHz8ZUEVE1FtlQHGTOdZtChOz3nMMOv0ZzgDmFQxX4e/clUezQ4vuRRNz
FUAEMdp3gVPNTuwRmLvGVKRdFprlMN2LheMlbEdDLTt7KQYYTKbDUCldyfPKc4PpzwhbRUDxaPVL
S+/W23HOq3sdKsISCqLHSDDupQOMU2VpexYUQMXRgCho3vmE655ZfTNmkZpd41q0TDT2oEApTkzb
ym9Ukf6Nm2NaRXM56xc5KyKI60oa9pWx2LRVQV8HA+5mo6bt/d6l0FKVTRdaqvWzhiD6WV+t4pE/
wX5RGuLhuJi75ongMAZV1VrmeZwnORHDqZWLzbTBbmMm/mmDiz7TkJAZf471feCul0hazXggFKe5
8U3RJ1HbWZAkdRm4d3PSLV+LZh498qL8+XGs2llcLIrFckZ07FLunFE6Y+Rj1OLHSiyY2M7G6oLH
2HY7hPQR6ws7p3EdFAkdfKf8KQ2HMUvzeC2sXoaD0N3zYZo9CirJZKAO9bZah/2k2lKkoZNiy3Uz
TDby6Cxz1W2VJcqNV6N1x0gVRLRGUs64oApIpd8baFITK65ihB4t86oV8UhE83LIydm1royOxJnQ
KNrCidPc9rSdZZKOznDF8efIH0WC07Y+jH1kCyNj3zAydcGXwxi1DtzxMwOuYW+Uufu1Mxftbm2N
tT9fq7q8MmfFSZiZmZ5FhTUMw0Fbyx2GrdonPOtEfmYnWLVGSt7licvsB8YwopBOXdVBo57rqhKP
RjfdypFei5rmQqR1eyp4+MgjdCudsFBgeM/8xkKFc2xzU7V8nrmsCNo1S1zAIEqKNJqw7G8jx5Hl
r9wpBjcyi2K9KcyZtOzZ2woDkS1mT5a0OSgCjDDVDwcEWkW0etnwXYoKP7q+Iyc6xuAtbyKlL0yg
QWqqUxKRd/oPGvDtp4Pywsk+DjboZkPUBAjPUdDpZBb6VnEgtioI4gHg5m/d6+7t3BmwkjVKeQ6o
pP8SeGU/5BaSgZA865OGZzSeb8pRUAiM62FFwNTjEb8uR/uMVmGTukedSmv7sC5F8kXkU/drUK3b
n8FTAH4NBEOxuDK1/Cty9TSPhCw7PzKmvPha69aQR5NvjJ9xe6CymlId0JSv2fXJ8QF9vVGWkT1D
1cpqov/6UYZB5suFNs8clygImoWaV9Oyv8n7KsZdQhh5E5mDyUeBwVT1s8M1G3fXJuimKHc87WzQ
eWkhhExyyMdxSe6H2oDdPrVL+pCw5n8o0upw4koH6wWoVn+qCArLwzLohpoSIWnaSJ/sFhcrxBZZ
ZCd+UIbJxLI7WyfiiC7dtHa/YCmGeWSWWPKJHBj73jJKJvkk33QSgDpvDoRGmBR5fe91OxuEXbvE
L8heYycdHOLWMXwgOm8pX3JVdJh75BQE4URR4TBvtOsKAwrd/bRRjb77o1x/jMVSVDvZyroNPRXo
WkzcWQNJgODFMvKrBoGHs+T9GFEAkc3T1LUd1npLHmM6dI8kmRkp8gVPWFGNV5keNbiuf0+1gaAR
RJbVTjNhKBx8T5UvLsWafVYNI4ZdVI7sR6slNoJ33WLNX5QCWrS79DfB6jHGBRuqPnGO+SrqdIG2
di6ztAjpZcUVRapD6EqrlVo4BRlct4979rfdsYuBPA4+zMnxkD92hZFEJwwY7Y/RLAkkMhaiG7DT
4kBAEsieKU/5m7xtzwAkgFDRHGz2t7+hxj8oODW1jjNJn73ZbDBkxQzusZ1IYzQg1KYn7u0tEOMw
SeMaQJYmiQNH397QakFeJW1PBKiqdtzpDAhCbnYPa+ISYLvZmT2crLIo9Gu36U/lHL19tA78NbiW
6ESwbreOUChjMSs9AeGMZBYs12uWCHyFyZV1h0Hfu25enICD36I+0JLxK9i0vvgQHntMiJmcUPQT
PbhKl37zxWJH0GbmvU/V8iWQxUR5mFSfP14/R4T/bUfbCF8uQOCmuLeP42UZDkmiDHGcU0EuPlXB
rD0WSh8viHoGE5Z0KFOiiljLhoS5acPsBBlWBOlLnvDSe+f28c6EC80AAb3r7534j5WlIQEGisj4
IW2hAYkjFw+maTwbbWeJoKWISF9K/fzj2z8SPf++fZYzfDI+HYRMx0Oa0h69ymtGFVmVGv9uWA12
ZIySM2fKRdMTFt+XRaQxwkhQLM+9E0JkWX5kvYlEuqMkbJCcmRK/t35N953h5E4EQ224CkxoL5Hp
SboUe/Knfgsx1Z50S1Enm6J6WBdRxmlW2NGwlsuubAPrKnDG1oib3uubsPYklHlHje3IRM6fRYgB
eLVDkd2ksc8Ie44Uahg3TpkkqgNZSYqxnE6w2kTkcrJrey85pXd5expiFUb+OdPIjVV0zNwt6jHD
X6CcokE2ySN1QOlEVUV+4okvf0Ofj0AgZEZQF4CBYZNaRyCQxpX7QiQDOmIDLhzVLX0Flge7oW0/
4+zELkxZL/PQlNOpe3z72bt8EFgVMBLwoc0fo3Apcj93zpiemplxCJx52qVICSIR+MuFVgRT/PES
fOd6NjwMtB+bJhd31dcVhj7KFms1eLJJGqzXnOhdzih+Tm56Pn6cmZjNnHLxefsaGQjie+GiO+B/
33C/h5b/X/QM5V1LRlnvQ01gPZPa9fGtvd3AgXHgUJIVs/E+jkloBh7WSsIYi7xF5bd888V+SGkA
U0Nq34YaxMOhMD8Hpxx3Vq0Vtx9f/p2zCs8EeNcgmowkj8tJHWfOlQDmnmEwsWjDYAW3xiDmqNb1
9tvHl3rnJW5KJQYqHFhguNvf/2Pz0onoqdihuVNvXe6zITWTsE09DM0DeiAnK9XXf3/BLVtxI/hx
weNzv+o1HB5bo4/80in2PoOSswQ04aHz3OVTR8TIieuZ22H7+pPEOXnTbjPg3aaIR59k2yyucnXW
jKxpskhcayyaBiww4g4D34OhsOQ7lNOwPAjX0VRYdYH9VSuLBRIfYgOce0s8mPeEGw3XaibDNias
3JaR78zDXYG9YxHrgnDncGkDocdTqoxT8413liNJ3ix9dgo8uY6XfT1k5MdZAE3IqpcLOczlTV3n
4AKdo8vQc9IUVrdm7VRTWASgz+spM/S3Rxybmg0bxtkGDJy8r1dJCrQ2NDbaWU8l6JX92jrM+iJe
+qR0gRNSvFp16Bkfr5R3PnZ2UpNjflMOktTy+qIigMmsJH5As8miXDfbdSsr1hNZH+9dBeYVQ1u+
9W228PoqUBx6w9xch1xsPj5LiiWchj1xyt1mq7mOVqG3BYht9G+26WOPVb4rD5ClhqZsWt+BluWl
UB2gOG3HeS76LsKdzLsFDwZA77tlV+SZeT029bIvdZdsoXSs5Mmw6Hc+jS0/DSchuu9NN/n63sdV
Bl2OY0LUp1py49uNOPOXov3aGwKWpKtP7s4XCRI6UZAUzCJoQscchlNzne0yR88GijHjO85m+DXH
ytgGt4AsH2uSYIfO9kLBePULNjXmPY6ECuamVNqTV+Z+EurtPD/7ciT6qcoz4xdltAldrvT9dPfx
4ntnxW/OIJDctyKLluH1o1HY8NSepaCEaAkKXLyKLeVaF/oInzfIaRLxyDvl9vu2eNi4J4yOwPMY
pR1H2vmV5ldzmqFjaNbiPE3SKjZs4iXBirvI4yzYrWgQP2XjqH7967tFmMyxalHF8wu2DeiPUyCd
2ZOLIBhptUv9NmPaeqOZSw39zk3PFkf2P+lS2x8fX/Q34/j1e8dx2Nv85jeBCiPr11dt8zrdMDM+
PbeVfqQ5g9lfU9fkIlacr0moyn5Yo6wLGOAk1IbDrtDVanzqzKZ/9GazoGUWNmYni56Zcg/k6Nvw
uYZqDkG7pwJ4UxjX0NAgyiLteM4QDWR8aQkgTerM5Pt0dq2FCxWve8im3Jw5+9RyVa+JOnHOvj3S
ITxwqJOTZPGpH8MxeHz6ovXBErVhdA7SLqsdhZUKSTtvT7QGby71u/OEu4gXMQzYY0NFQrvrImv9
NarN/mHttPmAE5EDWpY5J77cNwuWU5xOZJtkM0bB0+H1C8z9eqmNCdgLhD+PJ6NLzhtgnwgjGRGT
2ZrEnSXUHT7Pav/x2nlLA2Gx+luWNTHaBLIfu38AFVhOkqRrFLiVft8YWRVaC/i4xC38bEX1fVs1
MAK1ldEegxXrWhWq/WxknR0Ofeqdl0WnrlW7bR8f/7I35wnqBbz/iYn5TUR2jxa1HtQWDuXGGpEd
klxl/uBeOmlpnZAB4l/Hs3318WzCWNjP8JNxKEOH8/rZOyVB6iTiztHcwgHc5wbpHFHvCRQLHuPa
b71Xtd/02dlYWs4s4Sc2RB8eGqtNJ/oSd15CElBVFQUZKE0I81p+D+bS/9kW7WzssmZq/CuTxr3Z
TaWu32taN97Uvuq7vZPrRRpSIXVrnJhFm4Ag6jYuFJ3mZuf21JlDCKbby0iD1swEChAq2+E31cm9
MQ7+VVCgsQKmBfUO9TIDW1zsHO92RTajFZWrAjfMy+FJGQY0ULOWsJtsrx5k6A7gkfGUCe+hzapM
v8STzm4v0q4En5/koAiPojFT51Ppjm5I+lCxnItASxjhsddrsZisQZ0NjEm9u9pfZBKvKQviBc8F
5wuGCOPfjt+uzVlW10UQsn8JeIdSYj7H/iOs/WbjoA4SjnIT1+PY/0yqxPzOZEkF+IylNaXlMIPT
O2Pd3fZ1jxKXF5VAfva09Nnx0mUDorucAYLb2b/yzjbbcOm74alsE/uFAbR5uc4m7FFNliLYITJt
mghbhuaKgZBRXKxF2dQh/r06jB4r7e8ZBDoZJSguL5FJTE3G7yjcIdTdpbKgjSq6Iy93XS2eJ8vj
6raQ942TSv0gWojIMZYl0Fqnvlm/NqLRv/jYND8x3K2mcGUt+FidMRzEmqPqknhQk7hJ8Zz65ZvN
rO+aQC7f+zXJzbDrRP1FGzrX2WVl72sRWQJWF2IpHNQhH4uewImbGoBkCL/ZmbcaJSFIZtqc6fCR
5BnYgV/ty04YOmIqHK2Y9FFvIxTL4CegFptbSs/efLHzXuL5Ryc/0CGxw4Uz9AbJKWDIsGmcMguD
yWyxKzfrIHSpbQwK/nJKo6xutulB3WrivOuFSHfw2aYF2tAw2HGSNbodGknqWYesmuafguGv9Qnt
XrDXB1fZu2GRXfGp1dzRC4vclt8km9xt62Z+G1VZN1zBP2oei6wzHwaG9e1OVXMyxIO2YcaTKYO7
oDazhyKYAzeaQGN/6kwXf6p1nEwQ6cD9VlOquSFekhgU8IFB79RwMQ9+R844sc8EMgtnlWixNACA
IZ5q5hcMcMQOv6XuF/X/cF6XaBlDVS9jGSOLCX6BraK6UWPX41+0gjz3js2DGVUPa1xOWELtM4bD
vOIFN/eoAViEou7Djg4xpwOLyeou+Ntp3e5btQJ8I6m0bIgtpiEujaUPnpdpTNkK3Gzke1ZuVhJ9
7XdozvMmY9psuwKFIASpJu59B+s5lULevqyoPa+p/pM+lBrW7REocWqeOKLebscbVIbxCPo11BXB
ESiS92VNrjywr00QdFz2NvoJTZxyKzjyD+ASoC4oUjBVgbTMX4524z6BVcUQk5nxMDFFxXza/V4Z
qxFmieZfsJbUrVn546WwxXKosrZ7gnrAmmkrP6r0jSOGEfHZvMCfMWHjHBgsP4lW077gO4mS9eMj
6r3DE9slA3ULPquwao/KPQXsNjLs1SM8D1Czp2bjfWlcn9FFwdTtkjlgsYaeO8937DvJXce0+bzp
yvzz1KTlcLnRoNywHQz5yEAEHd7HP++d+mVzpkGphrgXMfZR30cJWjVoRKbIrAvrZ8+kPiLCQT21
bXaiAn3Dnd1eG/UuNGYie7YZ5OtDFFJFW2mJmqKM6W9sJnD4KTr94hlQxL0Z5qA7tMPiR8yN0ivy
vdrLkYHvid7w7UnugZ4BTGyVjMEU9PWPcERrcWYy/axrUztMC8JDv5ufLKe3r8dBnHKqffdyDEIY
S2BHRLfx+nLzCAjpe0ChIz4S16le1z9ney3P0SagdAryU4bNb8ALnjFTFzQ6VGvIgI6GISWHjKbn
oFem1nZwvGoh0fE2yxVZVinqysQjwGv17xQzqZ30k5MZ8G9aue0HAG9BTMXaHjDh9Q23frpM64y2
Sm+xX8yH2sPSY/V+OEXxPBb19A1DD+fx365hrklVBlxDtiX90utr6lqVYf/fklqUlwWztFycz7BE
YKam3okdznnnhRoGFpvQPunfTG/7nv5o3pJg0TKb8WvEeCvPCeAOkjkcpO0+TVOAt4CXjeoJ2KFK
D0iHAWldPc8/rVj6++HmenInsnR4zLXCvO+1FJIQApR1OIyOML64moHTwpw716ihks86g/c6bJ0a
OZPVSvAAbRX6z7Wx7DxyoRweKpC2L40Ish+Jjqtm3NAmX07kdVyt+Fnj0miPDvyqvqhv/aRYxtCd
VePFghTBw+wEVR4XlZX6u04WzY/FM7J8V2uW+Oko6lvGrpNNv2ZDmOm1AvVJrtW6ieOrljkITdPx
Beh5WkJTrZJx2xTI9GqE0NN9HuvMryNAKi9gBDZimt+hLTyFGrz3KlhlmCAYOCJhdf36VTB56Dez
ORqiuXqqa/J955q708YJZhaEj+bEVvnO9dgzwDXp85hB/R4S/fHqEcPmK1QlCpgA02QeTEL0TO7h
YqaxsxFSb+untsy3uzOqIIaKPje4WbAc7VbIuBzN4HuChLuu1zMHWpgKq72GOKN+tH1W7rNWGYQp
q+KTLMiFMWip0TC530SgL2fQ2PzdWOgWCuS6OGVa/e6P46Anqo9mG3+C189f6yY/IKZgJpR7zh+t
jPF/0Y8eAJbrrifa7He2FUi4fNuwPpiyHgsR+qGeMs3yuFZQbKbBXfcJ31/9EtIpfrddmx0S6Na7
j/eV3/4ur9s+rNS2WeOmfcB54WhjGcgDxBmXOxyzAIVUt7huctmUbmbvhW2OLgV6QniuN1XmY9Zp
qCkJ6dFDo4cXGWd5Pi6f+CI55pYCPCuUaV3+En5CKskMT/8RxlZ/74DArZFUNqZta935N/yZtrcD
lht2o1OU3UGIon2BKcyIcNDG3j+xpb3l09DXE29EyAbFocWrfP0eRz7cOQHgQ9s/yK85gNQe/LYe
Q2E0wS5NZI08z9KidITIllUWlIFS622UNq76JLtAnn382N+pIvk9uAgSM7sZAB2Vd5KId4ILU2ic
jShzqljGMyGTo/REW/871+71690EXtQ+DH2QPh/P8ORm/iDUNEV6uuRng6G3/W6BN/t58ZoJM+AG
TifDryL7sQIAEXHnzhMmd0Od/ihmqAybd3J2nsuEDDy7des7ndrCu+gIiIB9x4fZRYO3zJ8BjuZH
QtB1Sfj4NGO8qDLSVBwzS9IoYcZ4Wablilte47Z/0/gaz6U5e/TiutPcoejFWWwJstuyglkcuhqG
THtf16FsF1PSPRqrgMZVetDaIghF7kuVdBVGo1mX8mmYhXNqLvgbPn/13CD5MYnkjGeQtdkAvl4w
ae/5RZILJ4LcbLSxqyGT1dZky9mBSAcR0TMewebMO0I9gp7daZ7rCyy97a+5k1ify9Fu0s+UHorY
YoZswyctmesfzYIwOhalB04R8OuHnae6oL33vKLzdpyoufxHivh/wy9APDf3vXx+7jEM+H/AJQCU
8I9vbnMheGUT8Cn/+SxzDqN/LAc2X4Hf/8Y/PgGa9xeMFjoCKuVN3MLx87+MAjTD+AuInq2Yf940
cATm4/2PU4D/FxQJ5Oy8WYyltiPrfzsF2H8RL7Sp5TY7LcpuPGj/hVMAWz4L7L8XIHD95n6EMAX2
KEZ+b1z1/aUiTaPfdk3La/eehsdPVFa+qyFxzjkFexOSd2hODcgBqBhWp11hlre0JsIJCdXtSZKy
Jrmv3QSxYMJBQspCk1owywCj4QqtAi0DvvX6pybNvJJwRG+4y8wa7tnSqCzdB0O6amQ05fIwJm2e
7ZVAIh5WGgSNeISJ5oZJ6mvPc0IwcSSGtL5sM1hp4VCt04U+DTOKk84jiA+RAvaCnhrZ3mlJgsuJ
7eqxwgnkkdlUZpzZiE8e/KSqn92m9c59rfEGeJj6rp5EcTZbsON2nMP0TX2/5vEikuJe4nL4ADUF
XY4P5vLUl5V5ASk8TzBsHEQV4ig0fof8CqveBmQYDklOHsIuWRrKJtKogpdEWeOXGc8n57LtJns/
TBKpdLu6uRvlralkKJ0FUlyvK//eU/hqhhl8BDPWEI3cwcGxfkCdE+cqcAv9wlmW9keJzyJAeVlp
n5ppEUOI95j5OFeYycGGr4B1ltzwZYgym8nUgBnCZdpJH3n5YA5PhZniUd+hg4mIdPMpSkdP3K4T
seSIv1ckmKs3FIeCTGhoGFRFVuFMd8na+5fp6vVPnQFpIirQH0AapHY3w8Tv/S7s8hW6rSUc88op
U+Ma5wnPipwlWNjVgfhuXGvNnHiCp3xpofH65plIN2JkPV57MXJz971dA/B2PXzpcFgg7SKUrAw/
NKH+z/E4qfmm4o8gKc9R9rM7B+x1Fts3Idt9E3muAyeuaCr3ZsIjHNsLQ6qH2Q/Wv0ed0yMZfHs4
1K0T1Jew6ntxQFSY7lw/ZY4pZG6Edp1X1h1ubs1zo5b270zrp+R8ZAaERGmEL9rjrXCjuW2KDhF/
KOjohT2bZ1VZWWdJUyESYtTsXlkrbl7nxOFJczdgomARQeosjwF5mEjPRQ6aqht187hA2Wwjs9NM
zPwzM/2iwLPlPsUG56HuZxiGAhDcisSsLU/G2jJW0tNSaGGpS3FtmS3eDW3d8r7huLbIBBNRhinB
Erj2Z6v/fdEV1ves83LalY7jjleLMW4RUrknkVuUqGzCsRs6P3ZlWWV7pJXNRTNNw7j3C/7gndcF
axVlwi1ohIEjsCkyKeEow9bEDvXBy6u4K4mVD/FkSB5mS69fDL0wrT1ay6UL9XTQvvV9UBOeMyNS
gLDeIxfpB8ds9wteh99wnoQ3mi3N4Ia6MRmsw07dEUZvXMkm8J4Ssx/nkPlMUkV6KbVhnyRifpEp
lOW4XqsV8y2z1m5Vp+dDmBgVY2E7RR8tmqZTYUuwjQuUb8BjNHpN+1EAAkZNZ/YUK5iO+tHqVO6V
3/lzFieJ5QRnAuUKs7mswtios4ezNZvWOqYxxTZMm9b2IVgg+uxo54SiJTeKF1fJ5KYgEdiOMONJ
NhLxXOl3gZmim0lMdp/QwYgTIjVSLy8GBfeqUIxlru4Q7gyY/7S+GG4hP9vX3cI+/dl3y1xGgNQ+
XDz2FZoPTPcIkbdbakZPkjyh0JU3eJEo+a2uU3nhqmnh22mb6WYZOv06l42UO58WswlJrs1/JoPo
n8Y5YDaBogqfijJtp7h0Z4ePzZ30Xz62JN5umpegu8tNs8RuiSHH16oa9W91UbG5jtgVt/edUXZ5
z4dWiuJmmnpruUGxXy37Cjwoj+EM1EPc44Oy7lW11n4091VwIxPNQ8TKIEeoXQMtKf9saW1KhC5k
pSxelVdUEaTAYvm0Oglw7aykuBLYTfgRyL35XbU8q1jrC6e98DRdfBVLRtpI2jli3FvY9vJk2s6H
JG2NCInxUJYG/meOVmtxrbxkIThz9vRzL50Ge9/KSsXKW/ryXARl+ySDTP+cVEuuX2LcBmM8Uznq
FR/bqYcFwmZ9VrBvXS3o0tbbBuqoPATtWB7SOW2QzImGMw+DEZnuZVvOd6CQTH9pWUyqVKZSiQ/+
6Jrzjdf3iX6Oo1TO3HpQjbhx1lVO+6wi3CYe/FLdIlQj2s0d2dIWUUCzznK1KSCMdvynQfj/ddv/
3MjL/2d3p/u2Yvdq/se5qn40f6s/y7ftX/yPy5On/wU/FpCcegtHObr2f0yeUJj95RgmUmULs0Ks
HsA3/lO6ac5fSGg3EiXkHAx4tpbrPyZPmmH+ZZGVwd+iN9xmn9a/qd2MrTf479LN9/WNFIYKCHCS
iDI239e9g2yY0Sw4ht9iE409jtDrvSuNJS4KN0X7mYwXhmKIU9Dk7NBHoqru83lfFq0V1lCqDxAV
gxOQ8JHxxT+/iTJoS7iAD8O9vv5NUIXm3g7G4raEM/4tsQkVC2tnrh6stkqep6VSE9ny9RUqEmAx
h7niZxcxhh7OWDGj4oJ9ehCpZTwUIPgyFDY6o3CZ4QVEDfELv/5457f/PKs/ldm/26vjR7j5bW0c
QlykjgMdrLIb3NJc8lvgP1Lc2nESD3JsOxXllafd+ksm/LBbRHDeYCR1Ny9Om0ZW6v50ytG8Rgxq
fhmFPz84swV3jbcnnxmSJAeNGfrnxQzKFxOrv1+Ona1fsMUS93SjdzqxSl8/vpHXff4/jx1UZVuj
+JpQ0b9+7ASWSx23o/zWNafi3Ic+Syo6bocfX+U1SvX7KixafMWYS3n85wjdAFPy8RecWXDIXmEn
YBSMOrS7lJC+/hVA+J9Lwe3CX21r8b0NQPwDIORkDAT+iOSp5cNLNcKMx9fwSmk4bcrA+fLv74u9
F7dUnG1hKR6hb1PngBBldn7LeN76pFd9v2uwuLoyajWfsOx550Xh8Y8DPK2fGaBzen1fwHE5kXCy
uC0anJMmm0Z/XbpTDOd3r8LOsNFVGRwcowok7zL0d/XitkrrYs8/IXezr53ibb+9irP5MuLcYWFl
C6Pm6F4MF3/W1ShoBlGDUURSmWEkEn/8co5mXdtScPgvAzX+mM3fmHb8z6XQzza0tYxwaW119bgx
6+xMY08Lc/o+D2bibu1MExcfH3cnIOUQre18gmtJu3200+ITATJu20jS3hqUFBieoeIvi9spM18G
UciDZY79ASu5KbbXnGn+KEHXWu/UF/fOI8aillQl6BPwsI6DvvyqSsjv8otb2QxoqTIcGahwxL/+
2BzGiBhw2NjIw98+AqFo3bYRVF7c6l1AuzY6P8yledQqmMbpfEJ08t6j5MDcaM2wto3jIekIM2GB
yVHc9rIydnLsHQQWugZPAFGtxeDy02rbY1jhUn5qIb2GOn4vJMyrN8dGtklAt6P1OmaDTxmmqlt/
/l6qEXMNazfRa/uFfk6k4ENRofJLk2hukhhohuzG+2wpflBDhjMNLIHycTn8/fHqfvuC4QWCwVNM
bDagx18qjhPoHds1uw2wdfgaoHa4K5xEHj6+ypHmaLt1UChOZJRk26s+HiUmVm/67ZbYzomGBYAV
lNE0oaacAmPz5ci8Mw8H4SdXDu2OPLHgrJCJAphnEPjxL3n7+je91bakDfZa43iCPxk2k9KxKG4z
JKVnQlg9VYk+76oanW+iNzYkrTW/Mz0664+vvJ0Yr496rozKgrvHuBWfmdfbSA1PuRYzCw9D52WH
xsOOc7cdCUMInJsmL/QTz/z1+Pj3I/dxHKNC3B47TtOvr2caaqqdlDvNxz5/WK0JjTjcCZxU6skC
SGb82hRRuXT1uVbl+6zZSIEf3/J7r51aFPwfvQIo42/P4j9OUbHk1mL3dXHrCSO4tPr/4uw8dtxW
ojT8RASYw1ZU7Hbb1HW+G8KRORZT8ennYw8wY1GCBN+FV7ZRYsUT/iDAZRGzbOpeoH42ZOWpD9vu
fTqhDoktgw1jO5G+ZcSPYOSvzI/L2Uf4WeMpB9ODwNOa9QUaQHaDLLogSToei7iqHUyJU73qd/2g
6e2OrhqJ++hV0bOitDtbDks9qV2IR5VZSIiehTIEZgiuY1eFRUZq1aegnqrI1kF/IwpAd1YY9EfR
XXTftF2pf63KON5iq+a5m2Iquy8OOtn/FGnv9pApW/lLnebkN1qe2YexF5KaEn2h33UvKUTcX4jr
vUdMvJzBxZEWdMgqmknQ8jGR6RBBpQy6j82DugV/BawMWX0wU4nx/v5414EaTz+4VrAylByoLl/u
PcMZXBvxKhEYbVMfrdigjiGpOGClaO3vD3V9gTEUFxdlbCrJrO/lUNB7GtmpmggSnuInJTNCaCbY
zP+HUdCy4tagk4VI1+UojewTyjMKH6Qa7JWp/qyY2fBgkJuzBnvJI99D6t5eBRoh71VnD1UX5LDL
t2OHZKyCUAQ8FTAuf/09BjsBV8jlzYUscvk9Umlq3Uq7DrUjPd9pQ/g9ixEL/ftBCFs0AvVXa5jl
Lv7j9LuyQ/O5Tvog13ux66bh1yCBot4f5PpRhbqHrBVN6+Wes1cBbccT73UQXoLUa/NTZMn2qHhq
fiIHjXbgZxFlWIDW9we9sekA+6v0WRdPAuiBl19mOw3EXmkwqNpVfgbDaVe4+SPN+hv7gcB/0T3U
iYuutjaQyxb/0bYNMrrPKCSkyhbjxiVVtcrt/Q+6kctDuQYMDdYI0V724OUXGYVwB2Oe2iCtpOIn
au7sehqj+7p3whcqoN4b3YwXHXeMVKtEb3YjSl3v86ZCV3Jwpo86RbhHPV2GXF3ZlLUBaBCaIE63
xgnY1pBNRVx21Lpm7+BEzi8ggcbuwYffmGSSiEV9gleK5vHqauxqFFvU1uqCDL2kT9C9s3aDGmCJ
B007HuKqBIqkzuW4MwdVo4o6jrKAuJlaOtSiEQl7Gzio2Eu3/Jz0CAps6HNiRXf/V976kYCUFsQK
C4T37uXqJEVDYaBcCrSePW2reYz9SPcUFCOF/A87gXDh/8da7QTHqfWCGkIfaG3s7i1pRO/MWGmx
TYqNkzqZ8R6FHetNbXnKO0eFYVVQo/Bz2BNH7MFA8Myx8+DzX73QVlthkTKlVU1RZ0mRL7+/7GSM
jIU1BjUA5DdpIRqUGWqn347hMP6wtcRqMNBFgsdXGsjqe88s24AyEDJNYui6Dl2qqBBo5sToo8R4
ewEajiQV6NHrO8fv7Lzydo3di31sKfq4scocPwTKJHVgV2r4SLflVUhg/T0EgnBlSeeWx+vye9xy
nqKo8vogaQyxy4Bp7wdpaH45IhHiFBh2ILf4K3WoQIVCDE9h9zRmh64f0cXO7XYnS2zB5x7xrbZ2
OwgcOrWjPNdRYdKHnyOKx8iglZYfo7CNQoj1O+56M3DNIdpXSaq/KcOpPI3p6B1QKnehBQhxUsAZ
7yYH5dfBoxr8txuY6xJch7nIrZKpr17pWnVoDMbqGKiKAN/eee1n224rukhGer4/1PXdjE8mcwpl
lTyLqOBybpsJDQ8b0aBAaSVwdJH/akCQHf/DIAv57/UPPi6Xg6Bp1rVcTVNAoW3cVkrs+BT49Adv
23L3XG4Tyl0LaZsy64LLWoVRdAaqmWBhCoZU/Eo69yl1xr3a0XoZusZ48KZd3zEMRsS2iBODE1BX
84Ypt5UVVTgFOvZgizC43OMDQwlUafIH53nFwVlyE6RLAHmims9oPKWX0+cliOpIK5NBG6Ft5kVu
cgLTru/1Jte3Q6k0T57MxDctsfUOHbfBfnZHd4JEKSroIsVYQDtNUmTGqH5EhX4ApDX+ToE6PHLP
vrGZIO06Bi5Ni3LkOoEZBQh28KpTYEhEUtXew2oU6NeDqb+RJy2uVoSW4F4XDMTyM/6IlBrAAk6h
MR/znNagiQQKJ0jOmTTwR7sFoNg68DzSqBp6AEdCQ4M3Q39vCjGNDPtIag8egRsbj6IcNDHqTTy+
6yohvGijRWVsDsY50b7NCq1LDnUalE4rtvmEeMD943SjxrYAjP9/wNVOhxelNEXDgB282XcSKUio
fnqC1IQdPSGHEG/Gvg6/lKqkRZ/nxn6YpvzBR984AARZFLqQ6aGZscaqxZFjC+yV56Bx9OYw59A4
y1HptqURmQ++9+ZQbCiKluYCd17t/x7aT5YU4xyE9kwlxEM6yuiHcW+O4pEv0AoS+HrWiOgQV13a
Iksx4HJv5YlLL2i0ZqpOrnEYQKdu4XtGz1nWukclHkwqEMjfxfiA7WYvxN7FaBMfqFn9IaS1/GCr
X1clWGjwgIhDoEdJ5fby1yj4cJRgVOZAcjtsYPxbH6sC6bHELcVTlkHs1MNO7viiH207KA9Cylvz
DuB30TUAwHAV7Gl9ZnVLRznQ5/xLF9nOFkrTJ2Gk7YO9dKOx8wot/r+RVrMOGbwp9VHRggI22Uuo
pp6213RRY3mkdd27GaX1FMxh3jeb0RBaMEQtING+LuwDKJfJ28DSbD9EHbaVGwlNYMD6ou22VO+9
aq9goP7DTQa1Pzp5o6lvOKG6vYGmkb4pm8rw/AZoevPgm65vbeCLTDzJCJo4FFJWuxanKLrSaPUH
rZthUJLUysGLRRHEZqQpW3espbf11EWkxZj06uzREfwss0oFfdq4YbY3Ib0cnMRzfofAKFReslF5
D3Nf+3T/NjHZQ38+m4CrFw0S1I0QOfIAGl/usSRxbQkBTwShpmDdiZ7MYfSwSv/bUWAqaLjlgG+1
F3GHy1FGBEtROmv7wLS7BMs+We5tVw5f74+yvompnZFhAtszOS5gWFejlF491KNoxwB5XvkGXfpi
U0+Z91FJSucEMit9f3+8V63zPycPvB9BE91TQm26He5qwDrXOoOgSQ1CbDl/ADbLwk2jOREagdA2
Iz9PHer/FWH2AOrVQkcweoURJwT/P4WRqabfiqgN0aGLk89O04PeMtMSLcUKGma+ma0e564lrwOK
3MX2Ow3EE1FGYyf/Cv53hUsYCAsQu7343qLg9iL62nmOR0VJqRFaao9LzKDyIJUh1bUEgBXqe1Vr
4U6MlBZNUB1BTdIDa6AvjWbSFvU8uQj8evChOiu2qi2Co/VLAvMRlDu1nB/3p/AVLH85ha6JBAJ4
y1dywfqO63t8zMpS9IGXQMPYkC7PR2901bdmgyy0oXy0sll+ndHVP4FBaSCc9nm1pWeRVn5hpt6T
Ws31z1KjQ7fJ5l4ptpivGzluqZXyWQ6OJgBzOepT3EpRvwG/OZ+ScOlhz53ZfY9jt25gzXbekeUF
4F2gQheord1+iDEHwWcSdCUKVHivbtIer7IX0HnWtOgjd09F36FladhSpRopQQBtOk+Jml1vDOan
vo9APUYC4e0Cv2rEDD0IZzs71ceXeG6w1okrKT7VcwqLGz3uxvKpwTuZL2CU15vR7a0zXUDIuRAR
4icJT2tRIQrn3byQaDeJJ5HuMTunnZ+RuwbmqA9m91HPSkRVh16g+xtBI42fXbsIXxRkXc8VdP3F
CUj9lx2GlqEaQ67blDlYZB9faMjtZHtgCDMDs4eDpY/kq3UTVadSH6oPSQaMyJ/GCVQZ/j3ZtCui
0sJy0awPBRIi8bEHpoYKchm2n3STFGbTQ03AlG02voS2NsG/Vi2cpe5voPX9RbQJeN+jAki6BC1y
dX8JWSR6X+t9ABmy2yFK3+5qOpP7vx6FghnN2UVbhb7M8iv+iDnrvAABV5bE4KabIZmeKbsc15AH
o1xFdnwMwyDBQ1GJUOc1PPljGMT8ij5UenRHhKiPqt3NSKo3NZqq83iQzvTNqrRpI6Sh7qqeTFt4
mXiQrC3J2Oo8Yv+IOgj3J6pvayGjWK9DgH5hT/dUQ2sNFEc7iBiRcbv088gqjk3q7B1P/ro/wVdY
lOXTuQnIHQiiiSxXMUAFqNVQ3Iaugehxqo8nRXwumIZuMyqe97vs6uE3BogckNSZ7be1rRX7jFpX
YCuK6Y9F/klDTADdBWLDndRk221gWybgmzs9fwCcWX7L1RzRleLeIgcEZHG5G0Q5qBBSzSGYhoG2
dqmrp1RHfdPsJvU41R4YR+HUD4LBGxudS5LOMu81PcG1WhiUiAnNEXsI+lHLIaNhGob29CN1mHXI
yTJQRcTXAyYlvnfr5gewVPRIVWUMRldJjsiDmTFcL4yv8OxKiq9dCcNtU8om/t0lPf4oYRPKRxWf
G9PLGaPrCCIJdsq6/pEOfY7Fm0ImP7rzEcus5BBJPTnjH3by8jYEa+voHx7svyWWXq3pYhBIiZ+G
he6ue52qndvhEGkySFTvCNFxQ/z2lsTxA1rpdH1UlDbqb0NubjO3C2pu9VzTsXh85Ke8Yk2TdLAA
hGKvCpevjebLvdU1bcedC2gxnLrp5IIxhevlmU8FqvmbypCGj7R+uNFrrQbTqrV+aUmHhpGCXF0f
il0BYd4Hq/Ow9rvEMqsJIuVk4y13E+nnqtSZt1aiVRk/zB0W7fIq/u0qVFuaNKmOQudWbKxO7OQQ
Zd/y1Hb3cxVaflcSut5fqRu7g1MAxGNZKG7y1UXhVWFTKUu6DS4U85+p7N9N6C5uVWsCXYosyrZW
ZH26P+gr0mH19UtESahM5X85IpfLYlt5Whu1JBkCEnQI7SHc23UmDqibhCcwYngEmRFQ27zfmYqp
blq0uXeSPgGuEZ17Jr9yDn1ZavTvs+YNDFmJ5ELUPYMuUvZtPzunIbO7H9JLxpMRQ86eBjff6oNm
Pg2q+Uku2iZcyOQMrPyG91h51rsQevU8jrukLAvKnC2eVKpDcwXTBvqJ6DoBt38xE8wd78/GOs5m
j9INW9pIzAh88lVuI0wnTAeEBwJEJsXOHfJk49VtgX2fN/mpLs0Hb9I6E13GW9R3IM/zRrwCOP98
fZuO3nzWh2w9vR+DzHbabY7Dww4fmOpw/9Nu3LIEolSbYeyw0V9bP3+8wEoEuRXBUTXIwKAdxzk2
D4OnPMoOb41CPZveMiqhNkayl7sJo1BU2K1BDYRFMKtD1zliRvzI7vOqmrHMG0pwr4hYeq2vlbQ/
PqZEIj+dRKwFYc77ClRmifcM4ukzQuvZ12iahs+WF8fdU8iX/lNFqJ77TY4gIb5/ptqgHNEqj3qQ
t76dUjC9GfomtGdWJ6kO9QQMqacGcKpAkWSt9BPu2gcJ5414Yuk5EsJQl0PwfV2gqiw3NXBD04MM
8YhdNXiRRAq2SJDo8fLsE1rb8WeKt7LfhlHUBOlg9GRnWKQSe88i+ZfmoZkc8c8pv9tuLN4aU+4I
5CpGzfNNU4ncB9fa9bTweyF2QR/jXqN3dbkl0sGjnCYtihuq5FkNLXerSSR+7m/v65NLvR9YHtRl
dJuJ7y5HIcV3Z7uv9MCxuTx6A3sYszG6N7PI42M6zmPxYB1uDkhNeHnJAZKszxNPXTRLMeuBHbrx
FncPxMi0RNuNZJU+fhLe9v4HvoZBlxc1X/jHgKvtRXVAK5ve0IMSO8vISdKta8xPuB28oVic7LWx
co+D0oU7pGrDfSES80CpJtv2fdX8QyWk3EZwtJ4q0XxDpyrdNXQqTpjBKPvpkbDZ9bXGT4VPD2CP
cgVk/svFKE20IXri4UAofbLlee2QJNcLPwm77L+s+x9DLdHPHzcB8hHuPNEgCDyzgM+b2NSWchOq
7yjjPRT5R2Hkrd3M6UZKFKSBSmH8crwIRxHyskIPjMSMTlGCi2kiMTu5v9jXocDryWYFIOYuoo6X
o4S1rKYx09lcVmP7ddg4QYmOKkJLSYVl5uDsgJF5n+8Pep0g0Y7h9CDpQpQKSu1yUDwpB6/Ahyzo
ZgN5pS7/rdaW+4Eet/1GqDU5uTfM38JEcR7cELeOEoR1YzFYXzp2q1fXsHXJCUuNYLJw1ODWllta
z/NbzABCWDl6/x/Gc7mQOLtLGXpdGexry0I3azICyEIUXi0leXG8tvaL2JQ4yRTVg6zqxnFgu5Bz
6OTYJKCrYhrV7kROfTEHJDkEcanUD25v/ErrKHsw0o3dCaBxodHaKuOt64RhMkxjYrVzkBqNeihj
5wUA7CMU3Y3PAQWMioLHIDSqVsuF2wYWlS5BUo+kGZbKGaQpnd5MWLXRg++5sTMWnWPakfD5AVyt
TpvnFShG18rMSrn6u26qjJcss4t93kvtQBXwkUfezfHAhZL8EsA4V58Wh5WkmqsGeKWYe4eE7XOT
9/+iU5G9nbMpftCIuFEW8Qhi2IIOClvQdVZHTqIoUFuItwd2rc4HgW7D2YgL1Ye8p+45rfE+chss
ytC+2ltdWz6JETer+8f+xnLyG2DvGEvcAp9odey1rsdrRVURlEnqfTLg7oNCgnEwKLA+uNZubE8i
N8iMJAVIvNurJyypo862gdwGQ6KHz3KKcENvW/XBPXbVoTB4dGjfkQt6tJgJxy6/qGoqtxiWiEM6
bv0DC0keZEPRd1YZQlBS8/hZ7aLxSXdQaDBMLAHtsVP2Rm3rh8quilNuJL+wRtOOUJrx8csQMbg/
5bfecuodCwlrwSZchclum7pSqIUaSK9Pj5Ezxm+sMR2OiUi+TvC4DgDBkqc8Lz6j71ciFlFbB7i3
xbasU+uzIoGMd+0iEYg4yw7pxWynQLLcdiXubePm/o+9tT9YNdQhaPrQOVylx2jEZ5ISvxo4ndse
lLov/hkcc0nPw0f8oRsv0NKjpEy38F+ueFCYRIdYVEZaAPeF/jdthxekN8u3+N9gCketdCFtqbwQ
evfz7z+SF8FeOqMLWHoVRqBdK+J0mDXYHV1IF3T+V1ijdcR2/JEY+VWXf9mdPLNLawCrT8T1Lnen
G3ZzxurrwezWbyuaAAcN3cvvPA3l+9zI7Q01IgwXacH8q02V/tESuTwaTvLg7rkRYnDPkeqqKNlx
ua6+eELMpprbQQ8ivR03XHdvy9FF/4ZKCQ5ecPbDSHt/f5Jfr89VCEtXnSdjcdzgKVx+0x/BWu0M
SjaF+LzVWtIuZIs4f2NO8Ks2NC5ztOPG7KlIbMhubpUN6LglreXsqzHHadiyZRaUjfWbzmIbb6Gc
6ztPqt5n21Ps7wqBprKPnajK+F81QKjeycrfaTpOCMO5os58rOKLDKlEx8B0ExO8GZk4T/+i9YV8
K3F7OMyyU+wX0xLxk9NQpNiwzRs/c4viOcxGm2bsnDYd/QlMPrcJcqOzXyvj8AwvaaBTNQsJEU2N
82IrtWiuN5amNNKfYs1+Z4R0zV40BxMmGiCQIMBAKy7dK6tHWC2X4aQcO7bKAaWM8llVyvKHRgPb
xgspUd4J3QakpjZ1dZipGVZ+07nVZ0MZVX1bov02+31cD5/rOUHZ1DPSn6HVVvWp6yNrqfa1HmZJ
UU03pvOq9OCg+/sIWX5rUy+CePwoKidwSldX7kwPytNTYQQgc9456Ne8EYkzf5zLqf9tSnV86mAv
bh3afV9LNcSrpJhq8RYlgfx4f4/deGJIhBYtE4gs0HtWp2s0Me7Vw9GgxFpGJ1qIUBAdNzr89SjL
EdaxByMX1/XVQ1Y6Qg9TJTQCRDjdfajb2Q71/29/Ocii3Y8pmoYkJuivdaox2Xo1IQdnB0k3NrsG
HdjtjALVgzf56npnlEUJeeHQIcG57vT2WmxOaqg5wZRiMY03g/52SXKOjWM+uvqurnf6WJz8hZhM
2E0EeXn8xzEzjS7JlKByUsx08/qfTJXdJs9K5Qkl+m6reoi04Gj4CFl1Y+AFbEaCwdULN3UVsVrp
jK/gaCiBTTf6jDXP6OdN0e8wm/zpqrG1SbO52yZj/2g3/m8Z4OLKA/lOEkyuqCLzzX17+c0NwNMZ
UZns7AqHJJWqDsoy1Zy/9EJJ5i39L7RlK60dXmgDpkdLWPWuTpCSzAqYpmakUriwC8V7Z2Ky+QM3
V+dTMvfNu0HNMtP3QlFVHyisJDOecrIM91o02mJP+FPtmnIuQpLHuBG71tAz3xFiqp4aVKCQNK4B
3Gy5Xp13meZ0/cbr8V/1lVxg8dtm8XBs5xrn2EifpwCZHXwdhyxPzrbiDee84AD6shrKQGsK720b
lfm3FCdhLm7hCfzdCvD+GbK9iPmi9LGBlDH+stu5x/+tE/ovzUFj0ZJjU2xQGXyOK9MUL9yiqXZA
Y0t+7hBQMXwPnEO0F4jZR4jciOnn1FvGz6KN1N8V3F+y0lTo9WYBk3q7LksgPMdWrJ+wn82sLVRT
8Qv52pPCzcT1H4VQeYyOzXBUsmx8I1PPfN9ZM3ISUZLbx2ac7Qg1LunMu97Lop1TgE9A3sKS8bbt
jP7nEE9W6yeo9e6iQTeGvZp5pdhRM0+OmpLr0RZlFIopbkPLHnOpELNwvdyrkfJvb+TZ58LUi4K1
QdHz9avSJ6p7ZkChMP1suo2IfQUX1NTHRlN86UzRNDuPeCtw+zndI2wWnRovy77mbW+A/ax7421s
QXvZxKSxISLOJVbF96+gqyBh2b1UIegascbUBS53Lw6ylkNokJxVJJI2k6cqOy0R1bY3624namlt
axt3tvuDXld36YCgCbhESSZ335ohqSqNWaJUnp2VlEacNTY15si99BtFqY+6HNOD25T5IavoweNo
oh8NmrnznGnPjrCTv01BIUOTslCIoYMLDXyVoqU2y+tlYXHmd8Q73QyRXkRGcyMGqLCRDL0HT8t1
TkgsjRQWK0+fknL9as4xj/bMNFvU9tOs3xiOMh/SDLI5Eu3i3Ty48lnNbJXZL7RDUuTyH01m+tf7
S3D1iuIlAk9vwWVQZr5yJlBRa3HdMtXPThRWz6hzDc+2XsgHC73c95d3I2pQlLKJhJescA1s1nu3
TWwUVAPMlQ+KOVWYAOtoX1awQbFcfevOzbRxW2/YjRIVmvufeP3uMTjPHSVVOC8IoF1ubS403QGr
ZgaWicqpYyJynpeRsg0RFrg/0vXrg63dQvUFRvW6qJcjWfE0zGqb8Zn46dkx3RDMVtMDYukQf4fK
oRLbI60U2t5f8sUXdQ/CDipCC2+cjONy4FLGoEuxRA9a3Wt9W3HEt2hqzD024PIps8dxW8oQbaV5
Vh5t4iXMWi/tImZBEYoL5EpUV+jScoumsIKwkJ8kJtkfnN7GtNew4ictiw9d1cgTd068tc3Keztp
6QknikOnxN//fvIpbpDYcX05Vx09G+VSzJcsK0CIpEfihnwaxaNWP6q58pXJh4UKqQSx+CybP94f
+tb2XnQ44SRS3gFiczn9vJlpXSSGBTRwnn23T7CfdqbohBvB+A7Hlue0zqEcp9ysEVnK/cFvXCOU
U2HK0Iuj6w548HJ0Iy4dL52IHge03d6qZVIfh0iKdyWC9f86VYbWlSnMdMPPas4AdlAwraz23f1f
cVVPYwf++SNWlyfi1P0wl7FNkwS59AnF4H00kmBbHYoTcO2T3f3xXp+Gy32HWKEN0RCaOcHYGksy
wSQYe5RRglYtFCBnaZ59Mey0+GbxUPxj1UBW/U5188VMtDO+EE9oYktXogVzosu4w+YlxOggcpQy
RyBPFCWeGdb8hYACuFySS7tbtLgs3MMTkR0JXy1AFGREcCW6RPki0lZXYI5l/THXtBERQ9CtP6aW
mOf+l954JImi6RrDdmRogJqX69tUE6FY69qBRJhtUwlFOXmi9d6mRdjvwQvDapIT8CbAf5iE2M/I
tvSbGlm3vcCM5lFX8nqh+TVE9kudFoHXNYpA6NWIMHpjBwDl2nNZer844OPRiQv3edSnR8236/eJ
4djZVPB5mslfLj8+ASPYJNZkB5qWGG+sqsCjOxni04M5vr65oa0v6uu0LlHdWKd51oLP5vJyArNR
rO+A4cnsZXzWEt17p1c551bplC+GVMSHIZfTizGlz13qKT+hixFS60Vk7XAEdLOtiolJ4KGCu1Vz
I0sweEVJ+P6vXc7SeuvjIrR03y0unXXU5OSoxPeutIPRiWbAkJG+E4AVNyDpHjnk3pgXLpYlJX0F
Fa1PWWbXo53UBoZrYzUfIs/TDiOCts/RhNuFFmaQ96vR27aDqz444NcBKTL/i1Yteu2QZdYF8xIV
zTl14uisyXk6SixjTugailMv4tGP1LRADrEv//4upYhM/Edvmcv8SrRb2GEWO5Mdn0cRn3W1sHbF
0DRPpH31Nml0czPN47zJCAbPxpB+NdB2ePDd14u7/AJLx1GNmJha/eWGV43R1Ge4t2fsavUTDaV+
gz0GSltoOh7v76Pro8xQxN4gU7haaIZcDpUhoBjJ3I3Pad+IA0rY7RHJKJwfcyX+OPblo8799ZIu
YBuIVYgVAqVfL2kMbjiXLXm56qSoLKDQqEfpqZ5Qx5d5hAZLnD5kw9wYE99jHggqEkT266e5B9lM
a1pLzno4Te+lBU1g08RFbr5EuAH0PhKa9Qf4k0B7M71zeBAGvK42MZhA6EBRlLob1MLHcYNw/3Tu
Ztv4VcQYvG9tKYp3qYEo2ub+qtx42aghEMgAHuRSooFyuSwuFt9aa9TpOZZ4aJYJkrURJn9f5jxW
DmqpRNu6c7VjraHcH7lhfcqMxgGEbyjvSandXZilxtF2M/eYaL2zkz3CJ1pY92dHlMkT2olyB4M7
UCOBZV6SGuLJEa442lpUP+mFg3N9iT5jSR781wkW4T99RJMuH4Ce9SVre8icVm6WnjGr33QtRagh
SfAK8rCmt2v93/vzeOMg0TsBBrw4jFm8WZfT2CJHanVulJ6xY5QbYFfpVreE6mMlKw//ZSiQv6jQ
Lbnz6oXOKa8X2uwmZwBsLuK3FdZHalz4USbEgzm8fg+ZQ2YPPxLec16By68askaJ2kmkZ2NuogOM
DmXbmebfqqEtdYA/R1kC3j/K94pWtLOVMkpstI7fqzl4Qc/7x1UbbQ+1Zt7en78bFxF5IXDxBU5G
u3A1f+o0Do47qOnZkZb5vunr2R+kdPAEV7wnlMUfFetuXQrQbBG6NohjaM5dfl7cqq6ZDzCRddB/
e4il3baq7fgw6sSF1iTDrUwa+z985NJoBhnPR1JiuBzUkUXUQ35Izwtz5pg3uNAhpGHv4jj5URm4
+Nyf0+ucBDA6y0hBBxkcNsLlcHFkYXbSjdk51ZRy4xjlczcp74vG/K0Pxtmb0jdmYb2dGlyu7g98
Y4cuGt/Q+WCAg05Y5aIx5RJLy7nlw55nK4kcY1djsfVgNldGUoCMQZFzrVP7R94H+NFqi3ZliMOu
SsEKXRNIHbCqus8lZBp1M2LRZWzmXLFOKtHZllY0ZdAeame0QVK5fk50w0ClbjTVX/0EnW2ex8rH
gE9YO3dM5303eHO/QQMie1TwurHRIXpwauHEL0qeqztpykJrDhVqxM5YLM3+rjkk6O4esjm1fQlr
88Fa3LgDiRIXFj6tTgNo+OUmgDKYS9xjqK+1w9eEwvgpFcMvuDGPlJ9uLDqwc7jpC6CIIZcP/+PC
aKbQK+rBKc5RlMCbrlLT73RnerDoN86tu3SMFxEW6jjWKmCxC4lzQ28WZ7R/6Lepir0d4a/5le1l
GOxV0bZFunR3fz9fgwwWDAzACRw8F6269SQWU0v02UfledQwXwVdWey9wmqeXVAGhzauxnMxmQDu
K/Ta0tyzvtX6XG4pBVhQqijyDoky7nuMHN+2mL29NeeHlcQby4zUM6Unyi88QGs86ti7RRTZsjyn
eZ89o/hMoV0dJ5iD7t95Tb8eO1aZSiEdKyqWa2BH1yHr5EDNP+sp7j1tqaBBnItif3/Or+i0nG54
lsAQeBBeY4bL/aQ6o4b+UladITSZoMYN6ylsreLL3AyvB5p+Co3XN3MaDQfCH1TLM715QZOU2odl
Nft67qD4KPWvtq6SPQiqcteG+bQf5iw52UP+FW8NmN56Pf+IoNn5uQIH7f433DgSABt4qdEvobm3
Ri4r46ILObgV0bWqcQELGx2M+BHR5BVSdpkMEr4vNnALlEkFEnY5UxEUQJB+Xn0uOzNjO6ZDcqiL
GsE3pS+MfNtjzPk9zqAKb5EgNz7NMqqdzWia4Tf6E9p5mPTpIzYL9ftytu3vYSmF2HtOm54rSw9/
QKnTSyqKC+y6TfG73mRuWDw4YremaimFLzXoV7HEy2+YvcZokiqrz4aJraKGoFq8mUXhfb2/Ilei
R8uuoj24qCjDkiQZuRwn8mzsTDovORthiLrC+Kka6alkIy0xQZlf7Mxe26UIesNaFT4GWScxqi/V
7DxIvG68zdSj6Y4uhno0C5f5+OO2NJAaYEHL9IzAO8Svqp5OqWUMvpF64uDN429ZOvs+7NqPxlTm
D+AgN2aBGJWs3gWgaC9e1pejI6WuplDyynNr4LExd9r0yYhn9CdgjhxSQ9OzTW2oqW+pVfwyokW6
q+3BPUBaTX07bq1daWJj9WBplpfochtzfS28QUhT4IK81csIXy5Cb4gCpWNM0bdWZBhWGEC5vkp7
UIqN0uiVu8G/N0K/zkye06Y1jqYBm27TR5oa7hL+1fcco6FtPSUpHJOumX7j1wOBNS3DxXtHVdVH
bY3XmG39q6m/QOzgVSeLXh2+NCymHHYpiaEw23+MJrY/UqOglBjRjkA8CrnJakvq4YW+A4/6xIrU
BzSpE8wJktod/cYK+2zflL35vQpV7aXj4/b4xbacs0lZXKrsPoUMGCqV4gvuwqXO1+vg9yWmKINi
QtFxakV81ZKCv4Mn6I4otg7hLjOn9J0rE+lua6MZ650GLzrbdl4qX6ye8HBLtXaC4BO58AfEYp47
hLVi740GjO5udEUS+X1r5PV2VhuHshuQpZMS9bH6pMyxOFAo0YsN8UV5trXWBDTczu1PXDhRUARW
oGxJAH00+d+iajQH9QhSY7Zm+0eFSkyzCU2l/dB3ep/5uhqP39TWMTMfCKiR4mGSlT+wmKy+dvls
jzuC6fLYuaix+JkILR0Gb4SlhKkMIXiiaVLUpwQbY2yRGbv1Ne53JHtDTHE3TVFa5y6zGp1KbyR/
ZpCQGl96gjZqioySvcGEAvRNL4T7W5o1ndn7G9u7utuWo7aA3Kjc2tSxVhvbUEwrgSgzn+0mA0fE
fbBY6lW1mm+0xM1hIM8OsV8/e+VB8fJR/ZiCdt0PeokhDHARLXumMTjVG1G1xi99msIP1tAhs07+
EvntjHfVRkERsfcJ9vR/62EOOx8q3fgM716F8MoS/JP05HO7PjL1rwlOhsXiVABT3DRae5tKbXrW
p26GlRu3DUPnOu4hoPe+JaU+f6rUnIPTDE1tbMNczQMNhS1aS53Emh0Gbx76VZWU9S6b6uK7idqq
vq107Ie3VLIcPHs8iU1Xj6377DtDbXxVu0yezGaKxCbrG3f4H8rOaztu7VrTr+Kx7+FGDj2OzwWA
iqwiVaREibrBoBJyWogLT98fZHcfsagh9vbFtrcpEWmFueb85/fvMKIyJl+YJtmKueh1EaDJirdO
JxFz1cboWVt3aEbNV2ib6Glcl/TaOHgQb6paliF9q14RGK1W+W1sJd+iJq5TVJNxUgRlodnJkQY/
hdg/M5If6tLHH+F7Zg9aMszuTStsAILN2q6AT5pUfao03mbC5gNDoSLH30IxyuUmp2m62rBBmk9Q
bSMWyyGOn6M2pgl/0umgFZOT0B2uoDEPcADH0Dwv8/o27nN9OmaRpY47VyI+2y6irh/+PMZerZ2U
/1bVCavHKvG59kVN0igr0qHvLlPmFoHVNM7R1MWlUzHEHS04pfAkv3Sz4b2Rh15XtxerH00LdJhR
vKb8suKiX24kMiMGyxYpLg1mNEE9AFSuYx0KY2S2u358s+XsN8+5tq6TPWIT5zBzpa7vskqbXTPi
ekV0MxSriUhk4PVhlDeDqHaMLXykdeNvH2gJG3hGIk0Scuizri6r27HmLvrYXZK1LXrFxG8K/Hje
WChexfBUOJxVj4poiQzIdRzXLSXTUy3Hi9Y6l3lIngvoXafJFPobo+U3FyL0WXEp6KYZN+vPfwk+
oh4qTqwPw6UGix1yaKFRk+oGfuLirTD+N5dC7Q58mQXQJiFwtfZNGtIF4sf5UoEdDlgTlg39le4N
jWz5G0/1ugpK/vrXa62D55fHygzckNNhni9TDtiob6kJxgs0MSPX4V6wEe5wtHAeLYsduUky4VMD
qDd/noiv13q8OQBLMkjJgEA8enkPTl4iInGd+aID3AvtzvaOlVzegnW9lmDyqJxj11CZoUJC4eVl
bIGzpCWU+TLrWr1TSnu8EYqkIGJO8gYlhBu08ZTduwU6omJFEiNMw8amtdy/m17gRn6StUkxcfq4
vpFZYk8q2n7iPG4Kf55aa4PKow5zL3nzoX83llY5ocpcXB//6t1CgEG5U4j50lnGLi/iz5Prpk9t
i1NyFO2MIQlzI97JuT0gdbhBVP2+Z/T5jWMoZ0dIlU5ie//nz/2bW+IDIHSkFEra4/o4kQ5G6i6D
N1+AdBY7uJHTXTahcBQ6qaS/vzysCCuOwx5CLTK/L7+51xajNMl6XITVo0zLM/chmxy4kQbYqD8/
1usCBKkimyoobhg0pSFmeXktGw2UksSmhou5GnHsU51K3ZqEXJU/eh59fumUNUrgzSWRbrkCDT+o
iqac0m6GjpvxynR/caz6Xct+OWG6GZk3MWF0tnJUaW3oo9LYoAC0v+CtbN0VKXtuIObpx7zU+Vc2
m0HelJOyHOj9ZUd2ZnRp5yWaqr+dHuNBubv1UPiTNrp+4F/WDHRIoxFLW14sozZoFWkWbOi98p5y
QvvGqet3Y4XK8r9lVuQtr+asMg6jInNFXjw5yrDKRzzOypJuf5m8SXRdM6wv92Uei2aqtXRKtsy5
+n4Q4Gp9sbmW1adOUPdtQ0O/Dey8gmVuKMmZ7hglzOmq3/M9TpPu1W8sDOsVru4A82NWKIYQIJjr
PabwFGsm5paXrkDyD/FLJTSLwZwqC/8TTPxTodaVT3hZvrWPvg5KUITgn2SB9FvJ3Vd7DhW7xUpw
arxYHGew1yvhU9lTy6HI5MKz9vfnJfViup1pTkf3+zN5+MsQau1CjI4j1YtHZ4+T6u0HozT6wzzR
hv7nafmbZZ9q7drnRNBFidi4ikOGsuuWpiisy4IY5EPkoUrIPJep07a0dfkj/N5DraCk8Cu7AFDq
Ld6sh3GTI0lqO+fxz7fzeq9bFfEkffm+pAOvWx0rGLai1laJ8Ow9oaczQem67Rsr7OuPSYcQwjIy
XGvC5nokV7qHXbTeWhdh4pc9jYJH1s3soGH+uMnxXHsjDfGbh3JJiVhrFAY18FruQAIe+kYszIsK
ysefKlJfovb67Z9f3W+eit0SpZrHLr5W318uO0PTCTLknX2phFUdc/pg9kNsJDtOD6vSQVX/rjaL
5WBNXKOHXz/UNVg76vAUlqa0L5RStKAkmt0M6kRiOi68fd/Ktzq1X89++n4QZ1GdAXnJf798vrKK
wUFoiXPRPHRJEQ3ptML0yiFuSbNpi+iCpXKd3aIk3/78Yn9+n5frDrvxTzEioNnVbfzlle2khyAi
eLO4Y00/TJNQOlYKsbEG5QOvuLtvKPqHaeciuFeL1Zo9s0PquuYGPoK81RKrCLzM+NIRHPpAqKuL
C8V4G/WO6aeOVb0xvH+Kpa7vF9kziAtWLCrjVxtQl2PvNQ+Gc2kLpdrYdAoFztBlT1ENrE2dQEZ6
0ZSGHLLkqca5jzNxnG60vlHCzrEbbP5MK8gnZEZ/fpGv5wGCEAQaa76Cks61MiQaeR0WPoP3eBSI
QMa9HmRQKt/aJV5vVHSfsyDBX+Ea+Ly8/FwIzCYro3p9r5CPvHhtq3D+ngf0IFrTT8/1HJkXpyVp
ECxUU9xtFkMUCtJU02qAf2LKfY4v9V3BbkcTVpK6X7ChGvSji1HSvspib5dkGWI4N6Iv25+bNJ7I
d3XtEkrMrS+ytXAUsyuO175qZcLEH84qMbpulxsbB/ESGl/i0QiBBh3BsmouGyfJ8n3meWP5hAxq
gXIxtG3uF45dbEjV1B+9gTb+UST5Pbtz+c3Bp7ffA6OqPrTC9LJN1aQ6xraOs+UwUz6rLdbCq3Px
XIY2D/MdgYG6+KxCy5Nu5Fh2db0EM2FMQhznZhDRZtJa7YCCJfuWNlqmsrEVeRy4pSlawHV2c9MN
IvvREpLCNdfj5WNb6/Zd1g5lDkk+N25LHdzgznHwvYEEPo+xPwDbo5gTNUmxK3BeDoqksBlXLelV
hF9zv9GLxjopMapt5Ogmfr1dZufaG+PhVVqcXALxPaMB1RdpM+PlcOgldFSn6NP7rAdC79mTHhql
03/qTAWaizH2R+EoxqZuKXItUOTeCNFeL1tc/me2jroWlcyryCFdcKUxI8yAqtz4VM4JfStJbgfO
hGtyZzjDO8oliz+NQE3/PNvWX/xiFYCuSoyEcpwjDPjlq+e2U3xqBlQD9xRzxHmunTEUia0dM5Jh
WyvK4jMxv/LGFH8dTlhE5uzeTD00CZxWX75tpWBeMp/0+34o61NkkUudSmUOS2ruh5a47caq82iL
aWxGkWCpNm6eVyf6dds3tqefgcvV86OLgDSL0BNqwnXqoxe6NnEv5v2S2Kjr5sG1lE2mW9Pd7Ert
VsNAtwiiWm0M3zbjAeXSaD0ZHWYIdI+2Ixh9UXc3I6ejaTtWlXkrvAmeU1Uu6hQ2BEqgJht8NYLR
i6rtlMUdymCAPT64vSHeoC41s9CsTe+Qc7IhLF1g7oeaVjVAysiJV0EmkNgjoG4BFsZOzw725xHw
KiLgI7AU8g+cwiDnXJ0O7D4TkyDOuffI0yJB88qArsll24ip2mAEkoZ/vt6rob5m0H7m0SivIqRY
7+eXqDUGvo1PZGbcd7gwn7E4MuhDjtziQ6vW73Oh6k9tPVlPeCF2b3QqvNpZ1iuDHFzr1OzQ18Un
YShdpyvSuJ/EbPqFoRQBopu39q/fDG6qW6RI1tB0zbxfvdDSK+dJb1rjPpVxfUy9AstMq8z2GJg7
bGVLDABQz241Pu5nS+af3N5MD6Cq3yK9vTr28bjoFGjwQINjUKB9+aKLxhyyNB6Mexoo5Ht1quq9
11DkS3olfvzzN/3dm/31UldRF7FdaZqsnPelS3JybpQyIEKaNn++yqs1GlERkht6VfF1IFO53sUv
Iyd1NBXk0mDfJ9LQtrmalgck8AYOnbLaD02jHWPdwGlLHZazzDXtjaXydZoPQRO5bvQHiP95n1ch
Q2pObPt2ZN435uxuMrfcpUlW+Gbf3qDMfRor9bZbxkNtirvRSd+6+voOX65UKHcI3TlUWzZl9at3
PE64QPdVYt0vy7yccTM3LmB1k/OY90soUsSi9N2K7zmm5J9FUXyo6nQl2YrsrcBx3RKuboQ4d+0a
4zOQ9L/aMjpvcBZHlMq9KjhI+JozUcmG0tLfCX72zi4xifXbam6MwIV192OKh33PIktf6dTJYOmb
VAvbxcu+/Hl4vJp45pqZpNWLbUVHd3b9fXD4Rk2ONOyiDzLezap1cmNp7B2zNmoMdEp5hOXbvbNy
tDNtVirkI/LquYuN9K3pcD316IeiuY4kANk5osxrgZjmiDSxyTZfqkZvk7CTSpNvdLzJ917e5lVA
1wy1CgsgynLyGgVVeVO2kNxi0+s/ufzdKJzhs0vUa4NmhIvhFmsBbDLTjVhANPmq2dksm+id4YtW
S3WKnGJyfMy4lb0oTOtrS1fBicrCJOgMTbsnl7108GmIaSYfaPn4xRwW86OnNumprVVqCwYHJy+o
K/r/glKsubMszudH15A9QuWsvME/0IKylVW6T/TW6KHgKKPAMmmWOeiXosrIs1Du9bW5TN+yp3ol
hFoPVIQM9GwicX2NA1LjvtKmps0fYjMX+mFe0Nz4fRKDekxHt9N91vv8+5jrxftI0Tsyd0veP+j9
YOyJv4svqZaZyKxJFpM2zLw4CSDyksXQsN/58cY4XNeBXycI94rTCEoCOt7RK10fLYrFqrsy415p
04VsmbtFH4xjq+1KQx12pp7Uh0Sry52eifxBrgRLxBdjqE15HpD/fAutol1PWMxcqLogPVlbTNj/
rqItULupFK2iPyi4iUBN35Oc3mj258QlpdHZ2xXqUtvPpZbdWgtvDuN1c87/ZoDNTdBTgeMquBya
R35SO35ZvOGtWIMV6epDUQ92YOPDGaiLtHcjkfex7NTWb5pk+jwBiQbl+UbM8UqpRIBL/tNbG+XY
lVlBX24d/dBbkWOXzsOiv0uLc6fd1VRlXWMIAVaGq7GaCaM3y+7t3sPJ7ZOkc80wmyC2ziURqXA3
ZqX5nv4xq7KdWoo3drZXW8vP+0Ms+Z/7u7ZEm91pVnKtcB6Qxu7KjXsYN64/bxL/8uexeb2FrtcB
V0Ehg9FJPu/qPZhTM2MgxHvIfT2AjRKM/hQyhd5436+W4uvrXAV5qRE142TzPGqg+V2QhGAhw03m
ow3597j6X1/n/x1/r9/9e151//1f/PvXugG7EmPk9/Jf//ucfiXKrn/0/7X+tf/3x67+1F3zvXro
xffv/fm5uf6TL/4iv/8/1w+f++cX/7Kp+rSXl+G7kPffOza1nxfhTtc/+f/7w398//lb3svm+7/+
+lrTzbL+tjitq7/+86PDt3/9BdH7l4+7/v7//PD2ueTvvXsWWO88y1d/5ftz1//rL8Uy/0nPmocr
K1siKZ51SZ2+//yRrf/TNjlorsRm/oHa8a9/VLXoE/6a5v2T7DWDBP30v3/41z9gQf38me78E90l
eTX+sxrKwLz6v4//4kP9z4f71ZB+HWv/s0yitiIIh79E8gUkLbHNVZyMW4erT3acb4y4eKg0HbMF
8te0KMfOG8Px91eiLkFswLZsrofgX9YekwVFU2h33+SOlLfNoFqYDeXmpoaC9cYy97tLkZsmw8ob
XGWqLy+lIyTp9Z6HUgGQJaitAkWz7lsRvXFwXSfQ9ctbXaLoF0MZwDt8eR2amtuuzknq5LPeFUE3
ZxYljUS7adze8i327o+/DK7/fL1fv9b6jl5dcG3HI1PIEerahWzMYjMFDJnDNxPFnVe7n7MpE2dc
Es1tnngKCYvuraPpig+/vixKScJtYG60xK1CppfPGWG/p3gd9GbsL5x3CrvF96qRaO7yKtnDX3Uf
xrmZbmUunY1B1ZW+I7cgWzU6t7QFE7CgIgutJi8/wk3tyOKJ6QjOzH63JLEbmKWwTglGoQegE81e
i21W4HFZYKXMOBh3HQKjBXK75pd10980Y+Ee7bmGjqFb5cbRE8Q/eVvVHTCTBrLMKCL0TcWsfYoW
4LPCyJ2nUY3KHU4cPTSHqVPu3NF0v0ZqZH42+XQgPBYEd6XI59hnm5InJyr7Z6cuviX5mAXo+G/H
zsloHPBGrHZy8GSL0We8D8fx59TSMAs25htXiGLvaoC9cjqEP2pm4t4CIp42Wjn2W9seVvOJzpkf
K8fqdsQD6V0+0b5bNHZ6MIXX7y2VlGDd6vuoBWqE6KqLH1W71p4FZ42Hpl9LaOqc03FaSvkVf626
IE3sFlvS3QNghYhoogBAFVLuQx7jweHDqlHP6IfP1Lb37XYuvvSc64Kot9tTUlh1FnSDmod5qYhP
Y9Hl95pZTO+dpNEOrsysUFcWolxR6V/sxVCCLKWjuKvilIgYYtVp1mM3VFLVQgHlDl9RoSukSiPt
Pb4fg0J+hp6vQGIJfbJrke9HQJ8HkdItqtO/FEbC645JbOR3WSHidyvd5ACjZhl9jf9zP5TUlYOs
LArsDaW1zdPMtP3InSMatPXx2Ixd/yDR4ts+peiJXY5t9dhnVvIUgxDW/MWN6mAZSWYuST5vjUU1
jtQMq2c97qgl1X2mfx0jbcDlvuyG/RS5eK8ltKb5hY5blpam+LK1nZAbvFDwtSnrcafW6V3aOQsO
0cvwrWcJOJYzaV9ftaeuQbQqtPteZQ8cVLW7yUBwHWyVl7vA9d2m3dISdAEaHP2qpWu8wXSBroG+
/dTaY4w0HV5Sqo8JXXGYDIY4QSxhQVLLH0sgQoYcp703a9ZjD0/ind7Y7SaJK5g3dRN9RF+TBZqe
2Z8Us1SPLg7QjwjPFtdv2+KzVFwAFLXT7LLF/d5rVbXtq9T5pNW2Flp2L9+nXhnfVyjGTvZoeh8w
vdYnP7bdXRer8dHrk+qsMvvmQEaa+sFYEvUOdXl0S2u2m/mkCOeHBKVbmNdT9C0liLibLSzHF+nk
N1465xfF6rpPrtE4/cXEIqDYKNxGh0eO2QBckR4Jmr6Sar0lB92robN4S4/LdiKi+l7kndHu4lFv
IZHO9lxeRlXPkrAdlFb9VqGcLLbGOA7Rrlpat9pBn05jjuNGXZ8TtYv2udF52Yc857zo0/aqfutG
TtFbqU6x3MSppjZBC4wuPrOl8L6XGHZyEMne/Ly0it2Hs75m7ascy5xQiXJzOtIZDU/bjt13al/u
caHWrF2hm3HvA2Izp3DxpJLtK4ubfXaxLH4PchMJruUtubNZo7ez6y7dqqE1sbJOrCmqjxX6gI9V
qZrjjhT1jEafBAAggg4f3lbv5q8D1nkLHP7OeMQswXOOuZP0P8qmkw80jibG+yyPeiuoSjT7gVPq
S3IQCij0sHSwo79JEHhjK2YYxb2IsfRR0uhDCsF8pzZmTnrVVIKo60+WKryQ1Fnti86JwqEX0XYc
IwSnntOEJAePsZts2wgnNwj90aMxpmIIyiz7YSaS7j0qCThOeA3ZDx6fP9i4jm8qdb+LLeMoKjcK
8sFTb5TBZr3gfRyUUfmeWc54ak1cWNf8RKAWA+0ztCHsa2WSPoP/IWd41b0aTDFNrSrX22lYmHII
9d53Q3cnbHsf0c1L4V9x1W1JW3MT2/A/5zZ0q4HUbmRqd7opHzmMBNWS7NiBNm4rbhwEs3aiHEq8
p4q5eJym9pNVt+lujuRXq9WejbH1s97caWI8aXbzAZrY+IF9aNdKe6/acXGwhYDM3tKwPUx96Uf6
BDYgHg6c53eLTkPGaC+P6NoTFeIiOnVneS5Scarz/MwuucMj9UdXa7vaMO9MlHll0TzUbXGpDOph
nOd2k23sUicZPg+sDThqRV3IgfvgjAu2UVVn3o5V9CMxp/ep6O8cjUHiVRdshW4bB7/7OvE+CkXH
fTOStS/R4Gzjrru4DeNoXPaO2t4kRbuLZDsGS5Z8nVUvwJrej73vQyMHv7W8MFmKx7ppALlZI0tm
kfWc5imNRUagtdXJsuan1Hb2BkXJkYKSUbPu5hrgk5IEXf8sRu540U5JLu8oVx1F0rVolzXiTZQ3
pPC2GJ9tEMrf9R0wNLI7t3Gts+8bwxmkp/5gOpRyPXfXjvP7Mp5yqIqiPuM1ty/JhfHGy701aFsA
hIbvFPIpwtQwAHZ3JDu2MVFb+7rGGI5qRQ+m0avDqVbM3TC3dRjPiu1L/HgDbRK7rIYgBo9D+itP
p3YLxScZt6vbBP29FO+UJGs/au7oBo1BphHXqHcYZg2NH81GfSqWIfH11kRKPaRHZDZemLVJ7zt5
8T61CA2xCzvbQonRsVXbYUkP6uLeQKN8Lur8W2Wo7T0WexvpJJLmc/2Y2TEzygBeZqcPgLtvZBsb
d5mSVYGLs9CeC/DwWbVxIhk2wlC3To+BszK7H2Ukv5tNTYBi2UMw1GDPJOqYYOmmEUCb5lyQZTW3
+HGWYUG/kq+q4rZpyh4EmDJckER5B6+2PnVKxivrJHCRDNuQQj20S6nu4qbv70cxRNu6bqdtqUR7
b9GnZ12Zk3NLivI4yOldlFZ7qUYDHQL6cs7py2xdpd6n03IQcTeHs6N8Ntjr99owj37paudxQRwB
F30voHf7ULKyp1x1g0RpbovE6z4lnJCCSRQqwn19J6Ppvio7mhuG9BOO2d1WzMknaXPFiQsEs4tq
cEwfa20iOY4ZzQS4ztPrhMEd7ZpJ1281RzlPjtcGid3jXNcnD7NUbzVjPBhlc/EMeRzS7oTEZp5R
12Ay5yXVtAM/fNaWYtm45HtpBLmxTbGH535Xt1a1lYN+Mq35fSO1HxSW9o7R3rdJ9IjH6T0l8ds4
FyenSN7l3jDSmDZsIF1Q/ya/Dmh+/mqraSilsjFz9+D1oBmgoS2teQJEymRx5bbu8nOdxLdFlmdb
xJC3+HR/MSgkL0O6G3uS0alkCdIU97NmtvexRJJETfAuQ7dPy9pWzzWyxUUeqE4ZasminGy1et8v
6pcKWBmmamOYKHOK0XStMGSn5NgZQBEEDx67Xu7LeZa+XeBZnUy0cUjeC/vScmpnjcY85nonBGth
jY9fmlrGvdP2txo/RHk7aPs+x+5nFq5HzskAB9AMDtpq/YPSaYeqdpuNKnB6K9URehSNBIEi9G+q
y0fMG0gnMMToE1O+NoWpbq14sI+ZMaksit2HojYfqmRQAicF1qpjju13VF5xdcPn9GKJdgks3fHg
HepLgAl86g/u+HWM6yioxuY82JNyTCdlszC1GSrep66oPs+iCp0uWx6WGfRhYwjq7g6bU9cvNBtO
mH32Y/HR6kfJr5yeIDicy4L9Bhk777YprYCEqLY3F5B6Pe373/TR+aL3xU52yo0U9XNUuXIz69Ed
y9SGci2agpjqb2PDaGhtbdlmiR1vhdtgOB+PD6J22Fwa+8Dz8yh2dZulzfdi7uj+pHlutGcZqK2R
BmkXeb4e58nNjEn6GV9Sx7fKTllbhbobSLnmtqYx/LAU6E78SKurvZ3l1a5e7EwNK7XJiFmxFtVa
A0RdLb+Xy9CEeTFCiDBgzsiqqVAHtAj+o8GqQjALja916vyIoe587GLF+hp7cf4+98Rt12Uy6KUo
HxZ6E/2F6hsKhEg/lXnPQUTt7eFRrRwIJCXxsVp205dK6NBz9TLRNqVRuw8pXed0GXDmW+cioy6O
get6dv1dm5PlpDSp9TjGlvfDiZNxR8mDJiC7zBo6+vMmcJOc3CLkyoUia5HcJ3TIPecogfbCNM6L
ESXbSXXz2wKvru8ZlkZ9aHid/VkBPRwMJoYqgUZYHfRxBH+7a71D5SYzuJBOlYd00Fpwv7Pu7paq
4tAUa6V+SqI5O/YqoDtzaltwHj2+WK49bhGbzbf0nvYPfd9Zd4Dny7PIvad6Maog7VXzewRYKvKj
tOd4A/4FnARjFDlafRKsgjuzr/NTI3L7gdpbtlGNwbrFrApRjE6na9SKNmxWLnGkWuNdlZr2oxy7
JQpMynd+JJvubMNduOlSrRtQyHfRpfHiMsw1Ws2MKGU6je3wMZWJflMpmnYhOdAgSEqM/IxuM32v
xDnhL86LE+xkC79XRqzz1dSUetOwgX6cGYU/HGcQmzGb9C+zZxQnNV+aYLBlc5OUIgXSbGXEFl6W
4M+HaB0Zo8XcP+bTFO/0GE+h1oz6sxX1xaZIadfvWmcbUyohZZxgWDHPxl3rae3DhC9BKLuJ8KxE
HUOXvZ+P7rdRaNEmZiE5dovHh551ESZqU8sbK16Ge2GVa1bDyeZ212V6W4Xz+qWwWomVKWaCJURN
+rtCZdzKk1piOOj+qDppuPUG2wnFeuckupTDWTXbVJvCFnfnLHTKXlVxX5O2Oxkb5HWZCIopskua
m5yiJuOlaOdOWJH5zs5d7WNPOxLSozkzTH806/i+NOUJzBuLazl1OHPFY+Pr9Mfuer11P1bSMjhs
0Z1nRlNZssTUG4ysdQLRxNjiXKlvNa1oT42rJxs7dbvQnUfMFmU7bCy3wGu5LaPdUNrWVkNjsx8H
lfBkGTfCoEmD3xHWEzD8vKwwa6NiE6B/h48Ba+JEpQ0czhC9ayeiJVztcG+W3rwD5RMtQZbpSJkc
PlfejDsedT7mpouzZhE9SOwq1g/sHvDas33s7DdZP8XnrJufTHf5bqdzRveUBRLG6JXNiG3qMWmi
HT2F927OIUc31GPclFNAl/94mmPZh8WiWdt5FslmbIbhCBZWnJvenXaof4ubRJrFMc1ausakgXun
Z3+dmc+7GOVwaKppta0LGzBwNMhNXZnvI0xbwY9024H2UU4UOg6OzYz/u9NH9k2vV25gWcp4FqXT
bKOmEoe+tuzEB97LXrnMyu1QbuzJ1baI4JXQaWSOnGz54omEkQd5GTi5YW+l1jKxpD6UmJDYF8Qg
N8KS9gaHnxP3YwWW9CjrMY5av/ZqelVc9bCktXNiKs9smI4RUKXgxeeJeSea5nZOa++Q2Gq/jc3Z
O7bepEmfJFb2savL0fC7Jp4Ogyi+NHVnh3aBsxrK7XHTuXm9m2VrbswuRnSiGiXC/u45lUu1Tdyq
DurUhbQexekhWdz2rq2H+wzOQOiI+BGVauw7cso3opWf575FXa3Sdoq4zNsz3519PNtyo7ceu/Wo
buuSNMRYacYnWVaYSY+JCGbyBChDjVtSnfKWTvMu5FRZwmJphhsrn5fA6PJVEmhZcgua26+JONCv
MjBjFZtigRzHx6k4uuGg9qzq+Q8BUz1xWZqnpSxus1m659SL7lyr4Dgh9PHJ8BT4kzKZCx/t/w/I
GVHrt9pQfbBGVsGijC8N2qCTq1QsaovhbcHSJHvkoOqTxsJ8aHJ1dV9onTNLPD3SLeQkjjHFho1g
8EmxFMGcAayXwgE/0lnDptC1+dNCenXT4Rd9Ig8ON2qeJAedrPqiRNF0oQWDbszMs7InC2eHTeNq
0QFNTo7Ybl6ghvaUgknhR4ehTMqjrkrkg6JX773GyopACoVGglJRP7jtwGapGPYmLavhoaoU44az
eLNZ3Xk/xko8BZrStmfaVLyDEnkaPaBLRmIzawYOR5nXJH5TutEttoj4/LXtoxzy5SCj3AhGFEyB
ZYgmBANa+vFUPOspNp5sF4y3sn1cTOMWhpR6F9edyroEZxq8fpXNyBnRY4W5pP9Kz5QiTIFz7mZP
KEcDFqi/KEVJEqL+kDek2ZdQq6Ma/XqU1SbBokKvdGTqoZwNl1Lx8onhkO07sZibfsp0yqe1t9oJ
EoJCwCe6GRkpJoFyp30uzbreG71G0tlQWp/59M6ex85P3NLdDjn5+kxL8gC6G/TMtihvTWHciqbC
lmFB1I/9umoflDr90BfaB81NoQRUCQf52iL+Qz7qR5VglWBIAK9VfWPMA6O3H1sFPVVlAqwuly0g
3wAkzcEbqo05N09O5u4zgPKGdD+X8/iFUMoixM3GXYtK+i4x529mgydNZnblJjIdjh1d9yWJp7DP
G3loU4VDXqv2B01M1jvmnDjTNtOfBFv8vsygXDbQK/dJG88buzHybZyiWnmX63V+lFN6tlL5kR7v
ZwVJKCe2SQJ+ULt7cyLB0fZxLINClPZG7/W7ZoAQ55vz5PrlpE2+mdJVrA/TtrIq72PUyfmjZTSc
owxXOdP/eR6K1AQ4PmND59ppUJjzA+iARxo2bmotL7YFGlRMh9nhBNJSMbdPlS3bEIz/rhnno+Mk
e4KGkITuSQLY/dxK9tEcZ0zOU/vRGR4mQWfv7P4f6s5kyU4kzfev0g9Q1GUG3wJnjlERoVBog2kE
ZwZ3xqfv35Hq2k2p2pRWi17cTVaZUnk4A7h//h+Tutze+V3VxSDwe68ACpFmextuk83s2ySOR7Vs
M0j5OA8qAQBPBv6j1uNeJOvuNDfyFCzeHd30H8RgXorZizvXPmxZcc569xhu9fPimuG+knVsyvE4
tqyX5EYQJfdMgtDL0IwYA8IjmOo+X+rdCBwi6umcKUmhlb+fU+ubhiBQVpCsvnpojM37SN5JMsyk
HltsthvNEnZv7HAb7FS7bq9FUB83lAoUlsd4vXYdg3pVGZcB907biAsujH2dTnMM6rBfjAVxl3qg
43IvkCx39Zbkcnhbs5kiCY7G16PNlp2zJo9rr9uXFgYuXOJvU+3vh9J+8nsVdQNl7ih4xJlY0xcC
4mL0qbvKHbmLtgSRzH4tOwZaqloDkH/fZn8LgngGfifm/WvtdP3dUgt1nO02Ydc4z/bcfZgd51x7
wyGf5pObs6vLdDllmZMQ/R7ZCEewVUw3um0OHEy5V1PnptHzCcCAAg0VYxXal1n71hVDklHpwP6R
1E33ABv6ITBYBsOMTdv0b2qvedcoACRhaqCVhsU71fugtWAFUAnUIyXL/s0SoLXzpxjM48FxUENl
+GWqHN5Ih3tDIGjlq7wVXvpMGRRTxhdntim0kPtFlg/u7F76YiwTValnP60e1jAHXV54EdBnDjvC
nvb4wG8y0UI0yfopNfvbagX9Ykd3cMBvfT0li292UTM7j1k+9vEmPq4kH1Y8fBmbB/iocVzsYuc4
mx37/nJTDupWhR3rRXhLodGlUn1SeTzLBi3mKcf+kWdMLBB/UTePA7kANYbo7IY8yo+zGh/WjA4V
aeuzXWxxTq7sO4D1lTGgStp01Dvf82/H0V0iw7gCmKjGm3ZaHvHJAmt7JRuCLsjECh8rX98OjJSb
WQIg2EBrfPpyWhj2hb5MTf6uJ4c0GoLp0hFDkY8AseQXIMgT+861LktNPidNV00M7PTQePWN69RV
7Gfzu8lbn/IqTYLCvsjRnOLGUfNudIaK/nlW09TomihvnXGvpXmUecrZk/uKsy3t8+5HJ0wJAynH
t9Yd3w8uS6dRLVtSquDi2muQZNXw1ZxHdpfxOzru0zAXJ7cVydLItwlfCozRi+01Icj7+LFypgs9
PeIEF/Hssmp1cINwnLda5J8x653zSezTgvhdQYFTmLJcQvZYUtAVkIp9YA3vZhwDsT0LGVtyufSu
dfLKmsQ87yXcjHs6qlXUGmhOVeY+USqv4pQUYjerbuep/la0TrT09oHWJzTv+SehJiIEFnlKXQ5+
16Ncy0efjfaes0nimOXFo9cqFcu70u/fjTiE49xT54aWFfa/j60Ubox5niCSfDnUtmZ+CsJdBisY
11tzHwzlzUDsxiE1tlcYbETfy6UW432VNxvnitS8CTdTPlkZ53BjLJa7bYOVmxGVMmlM9vhE+cxz
WcxLTICysStNI1ujlZPWKSda/RSIXESWWa43s2WS6Sm2O0JM9TFUPBc8H9VJrX1wyBY3vKtYQzAg
BdbLeuUFzYwWhsYK9RoFthanaqGVxx6xTJAN3xDPxzj7wSjWYuOmE9tFmo51a+PoJntZVf2+JVNv
Zw3EYtpG6O8hkiGR+6o8lrrKn+otLT6Xjl08VCuK6qgkWThy5pQCIYknY1ql9+AEOVkXqxTZsU5L
89uE37WMDAvDQy9SSYlZunX73sw/V/mSDsdUYgyM2iIb34yZGOTIndv5wepHekcWQRD4TtulfeS1
P49Vasdp3QyPPezhsS3t4MmRYnv1KTS97+opvDNEb7VEVnBiFjLbEjW55i4fquUB6NB5S43c/DiD
JB/pSRK4E6q02/u9mcYFNFy1k5noYXl0vU8DOb/r+WV2K+PNLkVKnlg2exi9EfKT6PG25WobE3/R
Swyr7jCPr6w+hV4u3rg4e+gEm8EuFe+8tKrgmGmm2lUMFzLShu3sLVASFvZpvnUnW94Sc+bzGzX2
/B4t+YLNdwrOkzeHn7D7sz/boKCohN0oDMcpmd1qeTFHXUSzk33LSnaBdiVwMdIzGwB2wI4y7mY8
05y43ZBq/7XI84+B9vS9BD3YIdHrn8faNcfIbdV0I5ayPa3bWD4NHsBqN0tAGXDVZBssKw5aryHQ
tnsya5CflIUSUhIA1Qu2zw3cILk2QsynxVDVoVOa9cfcSA4L++7St4RK1MBkO2I+8AdYdy2Y+34B
dnuHaLS8SO0dECaQBNw77/J6Yw7uB/46dgsrWcKm2U1M26+LWjaa5kpwMqUblTDDTjsvqwDU5Trt
NBBqYjtATROGwYdepuFt2gbG3drmrR8F09JibpILyEU7Vfe0YkCZNW52cYdlZu+Y0+tuguIimrts
vJPKcWISGItLmrvFo9kGH/vB7vfgP4ocWaL3mZ1EbAReLSOzZWMne0nfmVPQUo9XEATEk+GV59Er
xZPQpZgiNbbq62al5hBnIyERpAGN92Fn1hzX/CZPxs0eD9MsNoZ+xjeO+IF72FxFrKZcC8j0gbgh
njXgk9sU2f9ZhZk+u2WHSaPtNx+gI+/KaV8vS3EcIUCHhER9ahpCe3CfrS6zu8RbHMqvhAkCoLNN
3Nf1SCwUdr6ViVGvd0s5wmpZmf5gKas+lpPME+HR57do7d1KiDpe0/DvulQFiWcUoJTeWtMMVrR2
9A/8iNrraEjaTYJweO7lzLRT1uuUo0RbpdYH4Rd+/gFrDJLFJYfZSgJ/MZ3TP3SOH6uHiqQpBoEV
9EaYWXBjujfv/D5Q+vAPkmCQeDoAFV0h4LNyybXilXucqvFuzd9nqcOZ+IdW6H9Dkzd9G/Q4fPsv
JHnqv/Zj8/WTRgb3/4M672pa+j//V/72b+q8k/5U/SrNu/79n9I8K/wnkRWCCHvCzZFTXQXCP5V5
/j99y0OnRqrXVT7sX4OD/yXMc4N/EkRuE86MtN3DsIgS6l+6PMf75w93tkCcB3uO0/Y/keX9KvRC
ZnW1ZYEpuLw/yIjf+1Jar+43Tegftwq8dBGYn3xgHbKcbOe42VQk5p6V/40zhxCCX+0NaORJYANG
QMNPZjLBdL+JlG23LgfXYmIgD0ltL90cFs2pNsIuSERaCDKnJnx/Ny3gcXdXFGEb3G8cdbyodN2m
vxSN4Q1nJ7WrYe9MQ+jseNisJZ7MTW4n0Mph1/HdfrUyaNikKLOhilvgsXZfVJy238KqNZ1jJzjy
nE0l6zbxnAJ6IYDvTcqyTJ0LIjLkWkVnd69Q6+tXA70MM7WCK8tKU5ArFqjpA5a1fNqj1GektkU+
Dw/kSHRPfoE2IpnmbvPPQJ9w9B7iMudUbcL94Bnjlh2YG8hjKMplHoG6EXQ7nPscPkNTSMuO+hKB
TkwIjOGgrlpLTNRLScZagqtZBpd8mvyhSjQ5JWh7h8GdT/DsS/2Os2NKKlY2iUON2uixyC1kCOgv
rhJ413yra/Pe6Dn/JIyJ820nFRDc4E8+csw5+FDDboIQE9jTPqSkflCLC1dL3LfjXPtBZ2cEWWdy
o0fRLxY0EblVvs0EnrySkZruGnvw3dgjFRILQjjcm004fx6VC5zhecQ5Jqnc+KDtLMX1QL3a9WcT
9fy8czHIIk9D4leAwyCDjLVR29bRLA3+fHBykbAKQ0nJ3iyJEuT4CbtuO09TCju2dwjx7+LUz/Qu
61y928a5wptglKIfH+S6TtOTqkOuCTbev5lem8d+v64NsJ+DGCVbgu1cSN3elUoZ7jlsIR0wklgS
CaHCGLeqtPjCvt4j05a9J3cl1Vz+YXE0KXD9trmcu0AbEbeAC1RbHlOg6KT3iP2n+WvoDIuFGgx3
HXOvm21md15NrJB77SrQWcR6hXqozbZ7M6krU5Scufz2E8iS4lRS2aiLcBi17T2XZqDcD2kKdGcE
Ih0eSmU55QOUmWbOXuula2J7afLioLXD/WV5takelx4JQBe1a9uMcwIL7cwPZj82xUvd2Xl143Hb
cxf65fVv46hS1zKwf/1huFmkdyzXvjMIDcErp9hXgzIZytBXDsb2LERCac0pw04iRYMOxSuR33+E
2shWpD0140AXIHl5Hfqcb23jwM6tLbfubZKT7+yMfq6HaJ1HPvX1eMbw23VXNw2J9DiGVa/eyDNz
myT1ZYsSxWm9ZA4Dvexw/nDoayaUnYSQglMe2mCxypcJU+mamB25QbE7tlXxPqClpHyYfbern9mT
aurrasm6oRUhQNTbC4n5naHkWbq9IU89kWNr0sO/BF/ooykCJthRUX8NzPhNU7P3vRos8U7bbee9
5Q3Fn8XYWnhoLetclhaSiGwL3zuFW4r97Cn3OetlcNeOlnkL0nTMszrqTRktLJRx3g8ExhO6A0QY
HBjZT8Vk649jsA4os8b9lnkvzlpORya5G1DbKXL6a9nMNAYPImurh94zma3qUJqRv3EsdEorfY8Y
j+m+tA0ZPPp289w49fe+TTFvtXLxDtBG1mkEBhJRQ2YfJxGa31iMK44f7vxEl8iSVNJuv1IywpCx
mP5j1TLtLHLYB5n3OhXA7U2Tu8xk1vsubL/V/M63MO99krvW0VhmdVj7Lj0BmHymo/PeIZQdrI9B
ibLOJ+NKfcwqWNE38MNcT0jaCPvzsIqkN5aXWeoD+DjFhrnE9CTn4HZSKc6zaTrgTYdqkdZOKI4J
/tgS/NiwsOIE6RZSOuUdNN/7kOgf6dKSVGW23gVtCFEHdf3BQrAZl+X7xl0vZJ/4sWll53EjdtTM
+7PGjzv4pXtaRb+vhvRmw2QTuS57gTNuFwDnal97ZJiiiCPut8c50zv64uiKRWwkCqsLZiSkPLKZ
C37esYwigqTO0/FeAXqfKeMNI103NA4rsG24oOHkMt1lGiSY9twb0ig/dpvRknhMRWHfuzoiWbWN
LAS8sRDDEGHyPIxQW5sIE6cdE2yQX21QBcOqjg2J46Ra1iiS6B/K45QJs8lnE4bVbPYd0Ul2kT07
otiz83O4FSuW62XgHJzSreXCXReg1POWj3tzcsLH3iRgJ3J0T22kf87KRtyNqfdo4vcgVYibKRXj
6zQFj3AXBhIZeaOFd5zCRtERk93ZMmXhXjAZZ26BhmcFfSrt9bSu1QOp8QgWlL0juslB9GmUTO6e
YqPCpydPRic+I+2AzKNNG/2RO/nEFZisjxHP1vwoQvQdFmvPzpurR2vYjIL8dYxFg1Z6QomzNp9m
vbE0GV1QG4S1ThxcN06ZUdFP/a7zq/kwWY13nKFXXlANzTVvNaNHF7hbysj1sw9iBUuhCBPCxrBG
2SU5eMZ5SBeaPHRgccCts4/0KXZ4nIKBaHBr7W5YOVbkLl2DnsULPwRhY53dDe8hOroBaBXZYjLW
Ral3a8d3Rr9UkgVeecyucVhEHztdsRt7O3xW6JoL2gjnHLnX5ho7IK52Rw6EvM0z0kS51TfKf6AZ
3pZcW8fBzIOPnW/3u7alVrNkemSbKCcUAMvq34+W+GR6EEhhZoAlkINclQfLylr/Mycwbd3A93NO
Ilc1Q9/CsIA5LJy6Q+eDOc8aH1dGkMp9b2XLd9FLO4HkoPqqXQ356l0zN0sKbP24x5aYJaNFA0ZU
pr0td/Qb+lNC4w2aNtusqDTmZwxfTcTIdzVJGWOMlwEMvDFL85He6mVODLPhQ9ucOMFmlXFXY9hn
5OqG4DBODVQjwRf3tWGpA+LH4LMwp/K4mTNS5LIkjyjInN2gNMxthmc3Rha7si0WSxcRAQb5YPo9
E4bwHoPOU3TCjJuT+Moo+1ui+2AT6ECHFC1Vt/eGsn8i9mg72vzpEiPztk5kf9hJZ1FhE6EKmb7g
7VkPjiqsD31nXZOwt6ra4sZdciDPasyPGTH1H9ToT7urqNfeZxM2h6jupfk+mMWhh4+L6EzTx9Qd
6hMl7qDZg8Ga05JCG3vZ7N5aRR/geK7bp3AJXmU1mIlSkwViMqljOXbNncTKHOvGP1CXah28DDwo
wQVvPQ8qtQkaHZqYaHgSTvplPpD95jzKypVHlwUUaMwuTtJpKxCdwGM5lF7UsR1egt4YDs3oCIad
ajrpAakR1bP+48Ss/TgO40x3TQ9t7XnfF3OpTl11XYQJWwVJBV9qd0UdtAJCLLNuKZ80z74at7vc
lnRaGwKR/y5L6/oLADUkFJ0BzSkUU3O3LWI/tkN6CMoB1Xm+IchgDtRl8A7FIRNW5hcpwD4duyFg
yWeijvMP5qAGDiyIgU8BkV3pMZgssNgOIZUwAIS3wW8vlNFSG9fN+Tf2VMXRX+uZSqJlOK85hwoi
DETszLRx1qtH3mDRoD1iE/IOyDlW5t58GI+bNVWHydhGZJlKQtM6INKlkss5rUpjX9ibftGESk9x
WYAbFMqkxCsr9L62Z+dNcNBpv7lt6puxrX0xXtDr6vtSifl9Z1quu+9q3x+iCn0yovQg1U/h1Ie3
zgBQ6o7V9I4TJUHTmxHMBxNlVZyH5E9HqhpZrFd3I/AMJcnyPJvWNPFAh/l3vza5pYt6tT8Ct3qx
GvBixeYqnLh3h47aAKNCOTTNpjh0DUnNkb+EYTL1dRn3zrR+RryIQkvQ4kuCnm8v96jXQueMC1sO
R18T/BotRdai8tm8x0pvNCAvpWiHwzANwZlc/frZcQGM6TJX57F0lnNDsgycQljsqqD40vXa6pNN
WxPdawIqlkv1j8ayEmpL/UEksPbsbKkBjcwyMxCtzdYe6CeFCJ1Y1FsDSBPxyorwa0ynzN1NjDvZ
fc7PnwFY+WG8FhzTSarJy8hx+1oe7DGwk5Q78wjj/ElN7fpO+roi/2sulEd6UwB4rjvQ87QxTpqV
+mbMx5wyXfk+pXUTNL+xLmG9eXeo0q0INtM9iLC39xPu11uXVfzem5tgZ4c0yRN9L19ofG3ioN9y
ZDI2dn6O2IlCj/OFQt7u1fNNdbMM1fRopGZ5QJ34UjgVad6rUyJ6rpsXmEy130ge32lqlTDikPOQ
2vaQ7VmDkMs1Y1+hZfS7CFXOfFtqm416FSZiICkZ9FFsRmMwszj1y7ttWvyD15gMGhLFMbhflSoE
ERwodzny7MRxLXL4JVv+YbH76WQ2k6NvzDw19le04xw2PnHGPDLGsa/ndk9JFe2qDpfnopIJsRO0
IsTO2HrvfaKu8JZz7ibMVyejp2028U1dT5VWGRH4XB5KbWUP6eL7e3qN7duqbwIgq3X7XggjGEBM
ze2+Nod7DpBKxD3vdieqyY0xi1D0RGNRGS/aGMUlLZgV8VK05uVaOsuGgxp3Q9AJeYbQRw/4jXTD
ZE8KkVE++LigRWS4WXnVBnYsYAj7MqTdjpWfx4pgonggHBKRCWzvnFbya99u664e3W4PiOcO+5kg
S71vep9w/WudATckx8zLHMyBEXUcLW8M3QQnqrxSVJbVFHctjzxmTvezv47e0zpDa1ZK+bRcjCql
r2p01525FraNOKwJMQsNISXRRYuFarGd7NXJyv7Nq/CANEgK31nO2O+8NUtPFA9KSBooCywVVf08
zsoShE8tLnEMZSu+eyxFz6YZfKuzhV13yhiCc1tNDnLVQXiRAkJ4Ja2dQEW76Jwvg6nxB2k2OMaA
ivMnTBfnU12irdvs8qQGOe2NIad5u6zCbNf3ZhYbspBzlCnd7rlyHpcSfaqtU1j+YXQSwxvVK5tb
TfEBSohxW/QRcUm7Rib3zDV4vameBMbGW8Lg5XPtr+WdS+ZqNHV649sPL0QgtOcUU/2+d9bFojK7
HPHIsMazUZhl8bWCTCVifJTOl3V0yk9VbdT8sGvwGc/vcu68DoNS07QnHCjS2wViKPB1lSUBXhLN
/yNOlADLTB7Uy2mcLO9pC2Z7Ona2bl71xI8et6xjNzPsh4w4TdOXzgLoX5BrEKu+VfCLyVjK8kAo
BH68FdnYY2FzJqI3zfY/VlZWYWRZaARPbEj6DFlaoatjYJebta+0Cj7PXTj3N6U3b0EcUk7onFAv
Np+qZu0/mUa9vSyEn5QRJm8x8Bgxl/Lt5cZwO7vNipK/LGv3UpaEFdVFmL/m6BgAx3VpbkdEQ+V3
hjPFjYq0kLxMachbohSyEU0Dj9ji1NYb6BTiK01z+iXA5f3a18Ez+7fJzjGr9us8BmYed43oPe6s
VaE+E/Z5zhuO4yhPwR+8auL/12bXfGFfoE1zNozgkZjbqUtYLYcXWY4FCFbuXNMlgVyOW95vQ6xl
N50NypppZDHxmWgjQGjkDcyPwspfxy6szkVl1RZZYl72SXckjx08I7U4KaVo+ozXZe5oERidsHmd
EBR4+3yzQNcMHYAMlOiysp0VKEXMtnagcBY8G1i8WNSBKXIXFEvXlvy4uBUbzDC2IBG5wLYcIcq1
l9gePKs7U2agqRec8+EL/zVDv4dpjZNa1b3pHLFYo7p05uhQlASCcHbjRTqPLSoxst6c9lUXoNxJ
V1UhjKvdl9BSCNEQeCKrzhyHm1dMG8+QU2Nr+fnnaJquH/SKndiydk5hiPQia+BFReHb1Uniiqsr
otQGduvIT+sRs1kN7rAdKXlciO8DGuza+zor+DJsq9hgIXMy7+pLJQidobp4nYGdHKoetn1QkzCC
Fq7O1IO/CeAZNJjdG1GAfFcdcRgLGo2Uf1pFbdeXa9x4++LYUHohx1+nehkwihHrq7EpH3U+sgsZ
BZUkVUSCM+JehQyk/4z8EwimTkFY/wXlgF/xJdkazzG4xiCrm7wwJD0SfUC3tKiduTias2Eu2HLg
jR+XtO/eDHpNipiOLr6+n9iOA59TXwwD0no/K5PfwO8yPhxuN/6OaOce2RtRFf5h9bYeyGseBF/U
WA58JK0cXh9uhRdduq5p7w2LXmr0jqVVE+bf1+qtCkhQRhyfbu2LaY/V8shymRUHRZpReWu4A79V
znG9vK3XxS28eA0ReZAFBUJ6g4xshBYvlH7f+FC8L2jZoXznNmivG1qW6sNITVQfI8Xn1Wq18UaH
ufWqO/HjoxL+MaIZCwSavKbWa8yWrpDnD4oVZeI94BNecsQIhe8A22H2TqmAQe+ArAWnLxLPyuXt
28isFgakITvIEdfvoNz6xvBXvIUwaO/lQu4LxgUSrTximJpgq59d+Fg/+odpUwi9APJjY0m9IGrM
Nd3Y7ArV3btzY7WnsFXe21+Ilf/Bmf6rFZ4cJuqaXAK3eNBtQuXc36zwxZzZwpQOd63t9PfN4mDX
1jVkYEQAxiD3jjXWf1cnav/bRa9huDZxrQSNwsr8nlPNME1mAsNT5NP09AZ6R/M0JSr2N0o5R5wI
m3d2V9X3UTgZuKnxYxjGntgv1k445MdqxhcQI071CJtDP9QsZr1fnd77eBXizYmXzxyN+61js181
nlAOLjp8cX1jegp6K98jPLfOiH0t+Eq/GP6u+vjKtvw/tz/fKU8mkmCiUkITefPv3+mGWc9i+4Ad
Bdnk3m6HU5aXfaIcb3kYZne+dYKZbLo265//w1/zmppELieh/eY1/fP6xf8lq6HnUZskyfXRVNgM
lmXln0CN82+513GAwOGFMOvPV/wtH+f6YRlar7lwV0LOIrbh10siXlTjVAMjDShB7jZ3aoCdaH9c
iHPuoj4VISaRPrg3vKk7N6gtCQBdVBabY6iMvaHbGV41d+zxb97Yr1kS1/cVEtzD/0IIQrj93vDT
wJ2XPRs66jJ7eQjrenko8oFxcTALZoM/fwu/Bi38vBgROeCbNHnwNP32FIk19dtWWWNEACCHq7zq
nJGY9cw9/fk6v38oi7hJCi0sQFKToJEQGvOvv+86ofnlmWp5OBVouwlWVO2GNp9GnDYte8OfL/f7
jczlbO4j6H2CKAJCuX+9XLNasmE9aqPux8YjFwn3sK6AQIcwLVn0K7VeQSg2BpDljRkr+fMbwIbA
Jf76LMF1mpC6tougnkDiH//+L3e0nG385/BCEfN9P77mqtqImHRRWMFAGtk9M4c77QyFoXFPiEb5
lm643sB4eqycYzCYgINmBmKiIRXvFMYQjDlNgE0NgY+PzzwsUAelmgKz2F3SCZBNs35cixgkZ4wN
c8FCxyeOCiNfWwDgJsAgbba2eeyyjkxib6SHCzcTcP2efh82WoiE6wxK11Z7b4NND1AC7lDEZHSq
j4Sq0YLVMMjadzARfpcYlb+u5I5pUz9U88KPKNRitS+cLdhQYW5gB/tiYdPVk8kLk3XIN69G7NL7
xZTXrXdO+Wc7GS0hLeQ2XNAJBY+ZWPnT3iMwmIgHYlARROAGOsymd92Ji5xpwJ5q3nw7aHnQjuan
ZF3LPmXd0qW0q1rhuR4wkCauDsabIizFd9PJ2cD5jokDmVNohvOo/TR9bURaMZnkef5+G/T2GKBZ
ZTO1Xd4CcidYKRv8vbqRQ8eGXgUTQ4gOjWU75h4+nG8edrjt2Arsf09L4aT6tLYT270aPSyyPE6F
RQZuKGs0dSGv4xDwgCxn6xuctoKRCi19zhRVUj6p9uA08mAsBd9lCpuzHVPsbPqk64UNuia+Az7v
xzzi9aWQ56V1jWUvHQ2UqpplMY8anVR9WYK59iMte+Br1C1dv5t+vAI6zqvdhF+8SFo190SJZFIK
1MfWjy8h4EMH0OADNw3iu5uNGb+IEcHl6kEvontTW6Ehb7olBWmexV4SGvNqozNJ7MKE5yBPvL9L
tW7QkXf4JbrUCD+l5XJLkw7cgt8U653luxwgKwxOxvnnlIaydGr5YcniMvqpTlyQze8WerXHNSst
F2V34HoJSratOnNswl7554f1N+0DkYYsFYxQgmXX830LYcZfFyfhl2XnWNeEOyWZ6fEMYVLuFtYp
un8Msqz6/K4IR36CP1/398WXCB+XbTbg+jbjxO/ThD1zPkzDGb67EqzvmQG0nLScbh/+fJ3fpxZi
tRGJhPzT4ZJh8NtqCBWFpwz0EA1XWFwcizGfh/fK+mKlfZsyOf1dd8p1Of9l8RPIWdheBUVklonG
49dvFCTXxQ5ME57rGMH7XFiITk1n6I85lpM6spuAo3K1mWZ4STer/aB5DL//+UP/245DBBZKBmIK
0M9c85J+fQszT9FSlxCyWy7FPQ3Lc4fl3vkm1oGH+s/X+rcbiGt5fMdUWCPQsILfsjFzqlrdwUX7
ea0T+ewRbNxHbl7xB2JCShcM4fL1p+LhP7+ufw1GdB3BqPBjxPnLHkPah20QuwEdhkT+oaUCDx12
GzxatoXUxPHWr3W2cmf9+ao8kL/9vISgIijEI+U6jIzu77nV7EWYTVPsGSBC1b1pKnVeXXNocahU
1LLZbut/lUG5fKd93frqGTiVYxu/5yeVO1LvjHDtv9ptMdgUd5nehewiSPZrbPJjgOD2pWuCGpEl
oGMkUUC8F3DEn2p8uJgC0zAkEAHQjR0QzXtHNntHll02TURbhFcljRTLmQoEr03QR6+fHGxWfWwU
Rl/csGjC/PR++3nWqdEfNsteTkgmmvBhsQJ2kVUOmfzQkqOudZy7PW6HyDeC2jmQDMP+MbJfG3EH
v1XDt9RBetJAVeM3YWtWB5WGW3ee280NYLmayTiig2ExRRVJftIwGrKFQb4e68XQ8efND8zHcBj3
b4lh3MIHd1p5hazqZHNn6jZ9VwaZBbu6zdqsz6OfFiEuOiISDvVY1xxFbVXzmk3e2uxnYnvIlLOh
9ghdNCRbx5UqaL/bfhpwH8nNZX1p5sK4V9D2T8sPfCbHrBpVUKlfC91cgS8pzHvl1ZoPgnoGKJiM
l0QU4XLwygp5tNMgt7Ga6XtVOV6DWGTK2I/X0FSxwnZj3iivAEj2Slcn3dCN7rHtmhXg0fDSV5k3
FI2u9SiOy5Y5H1Qn5/d48dBOhobvdWejdbxLM2RuhjG0CCUly6E6DMX11taI5I6wyKEfS4wFoBCF
q3GLUuY+XFS5oRnrZu/yc6km+ZGv2IQ5LG9+YjWFixD+jbjJ608lQrbqLpOMST//PgRNmF1M6QXh
jdRD6BLJ5ZcfFq91kiD0F2Tj6yZ8jOjKeDOgTZ6pbiZc1XDNdPuIWqW8NBiRa4BJowfMZvo84Kz0
9vMqZr1HPp3i7NnGMb0lTDWt9kOtVb9DnFHXt7ggVzLwiQUnGAndjRGjBuRm/qlK2YaVt9w0+r+Z
O6/lyJUsy34RyqAc4hUiBEWSTMrkC4ypoLXG1/cCq2aMERnFmLwPY21WD23Vda8TCIeLc/ZeO6y2
Rm5RSM5mdjSq0hVkl4ZvJKcxtv64SRMjWq2MprQvS2gJ28+//D+/e8GpVoGnrStEoR/f0gpkcnY3
4RMNbYofDnXEVLoru2opvr8P9FdS0ocy5z/HmtAD0uN/JUD+b+Q6GuwK/105ev2WdW8HUMf1f/8f
5aj+L1ShlmbrOopJrhL8Lv9Wjir6vxRuOJTHCK1h/bfYmf6jHNWMf5HOyPpsqhRCZIpwH5WjlgzG
2VYEUk9N1/4K6MhQf2wHnK4pG5A2xW2aI9/hViuPOEFD4BqQidl/YH6pI3IgAd3C6FFvDcBF3uiC
3irZ2xLdWv1jX2Ispyw5R3dyn2yRXGJhvcrxCbft/RjAE2gRMTxpWIAA11KFV/ywRgkDuCxY4N3d
LcTsGeJlqa4NLkHr0GP1oE7bTknd4VKqfpQsWRIqjF2I4ehOzrZmw2Tz8sHEslnsu5D6N1cztXeC
MvCwbC51tjX4vID1ZFFzUfJfmZnsgcnjBu4BhXHkmt588wtPgtdgWpLb2ypMuZ3RwL018ghFYnM/
FImXVr+XEZ+m/TKTBqfk9XclmHHSzHtJAxuekvIT7hqhXacUf2KJFLv8xUq/c0BkVQthiBhI2FTH
iA1PAb4w2n4zawDcfqhVdVWKezlQsbq9gf1h4Qz9KRg3Yl5ajCUlFpInmuYbBOybvIwuwzryTS3c
KJOCp3TgJXabURk2JbKITsIfa1a7sWS/mH5PY76FsFGZd3P8qtf7IZq4dn3rw0t6FngXVh4LuSwN
Qg22ADv0A0Jfx+BHvt5LcIaou0z+pSw/rOVBst+Qq7ldo4Eh7GkAfheL6nRhfGsH0QNNaICcO9GE
fpOmWxk2+GS+yMh1Z+qX2Fh8SafOKLrrtaGdKVucuX4E92RSPLvI0J6k2yHsbxA3cjrArdNOm1RT
3D7StvNQs/j1flMNvjlVX7SVHKh6GFF8GV1WFLXOCIhJIcopqt8AQXMuYOrE1FkvxyG6iKMWVB37
WJ94OGguK1l1l/IeBemU/OTw7NYE4BYIu3TytiydwuirDK5GJUK8gNyUgV2QCoPfV9tCXHEMgUnb
BBaCdLfgX6WF7d6gV1vK3kT2rj6aV0Y+XCJSWSlh9E/i7YIxpxOuZsKHQ1GhZheh8TQM36oFWmR2
nbUBD8rfwJewjhiKV8S98Lu5pBff0hkHNUBJZGRJ/MOcRr9quNVrk4eqw4G75YYE0Qxyw5kYmA7u
IIgSm7bWNpQYdgW8qNwe+etDd1EmL+4mr9B+5Gm8K3KoPlMxe6RuuV00b1amjjFOaDBVNzNv4ZC5
kgys6L5Kp5s88D6shCdKveZ6Aft4nVhrYjSbcHlrpky5aj3rfzjnatSv7KgDc6Zmv+PRM9v8MR35
LSGKGUDv1Fu6JCg7YGQ21pVeJ/vZBHUN0rBapo2E1RdDxWYyqs1AgsCADzjUb3PIK7Dc+cdMt1K+
F3TB8YVbXvcrUhM35p9RaqxBhaPPmbcCAmH+N6Bx1OGyjL7C4ClNyc3ViFq+ggkrZTd+nWmUajS+
5ScbJInK12ygkhgsvnFKwsuVof+ko0E8uHRptJc1cvOs3SfRm2Y71KOcId1K40PGH1Fg08Ta4RjG
TRt9XWv64txe/kf98/ilHpVckZUSF6zzUpfskYDkW71MPEwxyABTJy9e54qUE/nFQGRtbZW58ec6
P/O7Hqv/1fVP0DUuvoKLMFe1I2wuJ2TJGlsOUakCx9Wg8Ul/ePLoMq1nGcIaNQcu/RLBLmx8aFxC
/aob+0J6qc39BFS6vGGpkNUn8Al89dK8n8RlaG0z20txh8nGrqKMKvV/BeFlO5WhvHMFIlyDvxwK
yeFsVJgxsWJnnOjt732HyksGOmdezely5v0clxD/PZAGgYDwUR1/wOFAfdhnvTzmPd5EV808/FZk
F3IOj60dfKTPvzHrva588JEpHBKoVNr0NQggU/XD0UZLniQ1AClRS1foOb6aWCvjdtyFeYnhafAK
ffEKO3KURHsZwSwaQtsqYp+WPmpxOo3XGWjajlQCboHJo4Xqb/Xfh6TbzFn+LIergg85iLQqG/Jd
VpT3CeyfUXuK+HiR+f6UmsJfbYw2QpeYxoq8ruY9Apbwy9j+UHRKfWK+Jdy2tcbrySCd6kaX72qr
9zUwMOF810SKg6aJ1shviDVweG1qOZgpzRTTFcHUM3gEjGh2UL0O9ExLeboi78jRYZuM4+SbTbZT
wyeEuayx9Z5GmEcDeRdmfrL8zqXbMG0BCG6t1nSZFU5C4G43fEFvopaQl3LVIyWMswqt4ZrGdfAg
04a1MH11O7O4K7WZVZ22HhYI+s0O2mIHSnCIYqR6lsTTug1jlOXK8EzXGWU3FKV82SGKdgf9vjJn
LroT9dvrceqdaf6pyFepVXsGfeFIepiTGBXMz9nKL2Q884m4mHt0MPZvS/lp8go0GXF9TBznG/Vb
NzKBNX5N8puh2/XyPu2woiosVQs//XOYDp6MwYUdIC+fux4ZtiXQRscYLyq3VTHZelqSutKMcBFM
W4ZEbIzm7aLNHqY61+Br1Tm0dRaasMlry4nVk0xzY3T1FtQmFxaDojbZ7/Wi7Tu6iAQlrFBM9k9a
u/owepmp7yY99touode0m3l4DYklbQmH+xNT6oda891nyuWi+CUqbjveRc129Tfi4dua848kqr2E
A4/Gd4IigNYsDsWG4vpVFtqU2EAwcTZbO8mR4duNjtJ+VZY9pfg/Ruid7bbQti2dp6JEkWQ8wXD0
h77emcZt12MqXcBEsaXSf3byKfEqDjJS0ZC6Vriw9lzb+CLin0Ef3E14YTPBN9NtmXobOUX592IR
6kXl06v6cKdN+jYUFqb8y8Hi8DhHFyKx9yI34dSAdUYQGkHbbAJ8yu1XoJ73mfY4iOFa06mLm9iK
qm0QPlr4mGsLPWyouW3kk8rupWoMKuhrypNY0i2AZFfp7+r+xzhpnL5GPFKgWOQLKg7esCZxmZvR
ai9aO+AMgw8h/92PeDQsQEGl+pX6lp9V417JA1etfpcyUr+vVTM4ieatXIAAkdFIvSZNLccOX+KB
EF458YhldcpS3Uf2Lce/0fq1GDlINM51tmsubJHKU23d4B31xLLTOHHlGpt4DgNHkx5E/NxPD7Im
7yU0+6Sd3qcZMb9DCAAW+IF6E2A3Nqtm1wP0Lfm99JexR1iITX4eodsG4f16pETC58Ml9fN2oCg3
bKLqR9E+V2m1UzlrzumNbsibrv9Gc+KRAAwPa5dr1CG1X0drd1Jw3dp+aD3BAnGWJnLj8LdacdQU
4O7IuoUWbSEV59A9cyCdcbKVyNe13HDHCXAY1u+U7wUZrzZ/XTiOWv2zqV7DZUC6/IxMBcIJ81JB
ZkLWH3mFbmFN3qy+lPJFK/mV4Jsfeny4+wK/R0BouqbeKrs0IsJCJ1sG8EsEA4Q1tkyf7HHwEaXh
khD+epXolezGNEMfixPOqGVbw+4SRedrM3DnHj5vlFEHxn2SobYKWhTdFnLaibRB5E7GXsNjMBk5
hxA+4+Y1bOaNndd7fi1kG0998qgUvwvOShLtbWFkHpVCjLicnZKn1pR98vK85D6bfgquPZCcdlNe
MfRXSTK2lFIuIloUIqhcOWrupBbz+LJHw+0UZuQYDUCBeBcvo6dQ5wh7vA/0SxZt8q3inq2hVahs
dRnxVpeY1rZLth+sy1p6U0ZwJvwpXdl5inSbUr8yua+AmPHJMHelsuFY1Tok5YwAWCyFzxb2g8Zs
hfA7T5QuGa4W0oaJhB0O97FSoPIEzMTN1moyP6QnpZrPYr7P8SFZMPjpdl0k1k+lA2VgXfSBcskJ
YhtSeouodNeu+d1aLgZ7N+rkZopr5IyXQfdIHAvFNWdotvh5BvnbiJwaok4dg9gwi73QaTsjtSQR
8a6RPIxXobytggu9u9KmezhfdbDLOBVYypW54pG63KW1v2trxODSr3Z6Cbh7cfaxRea1yL9TFR8j
6CFjO9avS/FUrePAq8qb5FWCRzWI+pXQarIl6e4/1SUEtxSLmqluUA83ZniFd84bmLS2jLQsoRgV
ym4/3aRi9kZ0+2ZFua4yv0jcv7ux3iwRnpKhfLVifNFQPqb6EnKSny0bnTts6ofy9IAspDS+DOm3
wXxV1OxRaQxXV37nGsdAcuiS0oMM50Bk8EAaRSBhFtSESwTi5HUaGmAzm6CAHB24UUwNF3tH4Fvk
8/WwPPTcm2UU0CYLeMpKBNrDvlv4wZIFxzmEnEln12aq4uVyFq6uleEkYFPQuNoq32jTwY8uXXMI
vUi5aFhMBVC5TtsNyiPOzTu1FP6EQQWnxjZths20MkVt6blmqR/LASlo6kTV/dRe9T1UXwztgBOu
lOwexYHTSSBlxsi3zRcu918gi7hF/RhMvyRp/tJq+R7mjKtClJrb9Df1SBBJFRe2fWFj5yj5Yb5J
GplOtu0XuIsEmbKdXFyvDaRgYiFOe08EXOcfRq1z8xz1dd77gMwx+kgbLBxOMwl3fX5r5n4UQWsl
GwmWm1vWITDV5AEFMKvJusmlFwveUrsbnRzOWjJJviE7UqF6SHPcqXBz3g8mUH/VsyU56whvV+MJ
RTCwuRfXqlr5RhT5GVtMNghSudnPK4SGdg7ncxflK6ZSd2BMeeSO+kQC+VoJ5oXNt3SzlFqvPLpA
Mlx8EF+ktRZNXaULftcQZ1sV91wReMK8BUFHxRO5ceqQD4F/1c31ZRvqIPEo+aQqyAQ02VYpnCVf
rjRu/FKQ/EKE4w6DBYa/2jZAQfTV0CVbX6L1lKK1N0k8PWqV7IG4QkOwmdvBgx7gQtbBAlXSiNC5
tJde2j+thV1Qpj7xXTmGsEHCQwLEJEs5dkLYrLqbHJgZ+jV/Wm+tE1kASf2lb8K92tAjzaPOI/PB
yfufwLi9wcguUJnuQ+Crlk68ZAi2rr5d5tgnXmqTGMve5iAK8sSqQt808p8gRDYo3926UCi6vLbT
tFGnlpTW2sF45AUmuwMCyVTl9Mk7skTuDtKGxbiTLzVkBvCI6D3GG934llv3PRX1IWT7K8CeOXrg
KrO81fMWFDldaokCeBh5WfDaQnKLpHynz1yVy8UbyydYy5sCvGWGBqB45FKgVrS0F7HRMxyhw6ap
3uB1bovhGnLFS9iAfADaUycvofWSk4IljcN2nK+1qYTg12Y30th8GbV2j4BiG6sjeE6QdBmYjwRA
U/z1/QL0/63kfFCY3v4q17ie9rh6/b+wLm1Szf3vZWm+XXIjDgrT6z/w77q0rv1LQQuHIs7SDRq+
K5zg33Vpis86eCTDMrgek8q93pH/U5cGgyBzlSVNkTz5d27B/61LK+q/qCIrgq6xjh4LBsH/AS38
p0j07wSo0zlD63X1w3WWIRVFoTGjv5fFabAfXmdjAeIvkjjEodZQN9D7DUJzpO5MR+Sota6RTbP+
h3G0Fe1wnLaJbqfEyipYLdOshgQO19cEbsXhpocnbHZ4CT+8/hO1sKO29jogfQChw6KzcSAdJwAB
FEV7vbCX4/9Yr0Rmte/isbtIMS+eGeqPN7gOBSrKoMxhataxNmyeuyQrJJbNnvDC17aYCUaTqujh
8wd6V1cc/FAkSuFlAnvBKwQDsXYXPhT3FANZljL1uEvpzt4WKHupoo1Sc69KnN6jrCx/BQg7I0fv
4QDRp+03mdIWLy2Fk40ODP318z/oxBtm7nKtgATJ7DmOjWq1eCztnr8ngVrBMcGEdlO2XUssF4fd
fzAWKSyCriI/rTiapOSokCKTsKu1hm3eVPXYP1RmiuPIzKRzWdfKibmq23x5fJI2EbHvBaAPL3qM
m3kGtGtAYkq0C6WxgwdDEEbRIPa5FgPpLuki6otIBtE0gjFGgyUrhJ8XZC4OEo5O0OiY+Uo1GS4x
KMyc5YLu8vMXcmLOob9hsq2dK1XQmTqYDDM/9KKk3AzqnHj6gPu7U6l4m/9+FIO3QDEZ6Q3UlcNR
ZJzuJtBWUEe1QVHBXPSH1DQo8H4+zFH9bv1WmUGsZuRd026zjsqbsZ03Y55SbjbwAW6MpQ/3iaWo
PxBqNFD+QTk6kaLb/ipguf986FNflSXrSOwgzTC3lKOSuapXY9KFke7ITYQEJelIybBDOTc3A4U9
wplCihBk2wjY2Mgm6Og27a4wTGphvTGWvwYBN/7zv+nEb8usQ+1E5DTBXir9zY8femjhiiJ6hLUy
F8EdVojJq1orf/h8lBOznKKsSSeS1F6apetf8WGWg3EeC91OWPcVTidjjsbDkeNGh+xvCO4ffM8/
Ph/x1HMhvkFUw8MpbAOHIwZ1JtcY/YUTNtwxeY84bpALeX8/Cg1gct9odlAsP1omkZMq5hLiW7RT
Q6axgWBvLoGB/oNRbAbgy2D6Hut0F8J/CHKt4au01XBL2FdMVs1yLn/9xBJLmuA7cYhF2jqOJpVU
9IZVzs7CwYJ8G471xB5JhKNgCvr7B6JYb6p8CcQA/rHomYVSGVLHNSg35wAuOTieApvGmS/9SO+2
fum2jB5JMOHWZvvRsiVPiDg6mZyVvKXzmcuj6cYKEYeB4ZWNeo8HEjO5Zt0OkX1mwTzxKm2FJj97
CJ18OgaHk88STVZLFbdEfUxWV1GbE+8yGBiTCunMZrVuRkcbNUsyHQILyfwq5T4cysxTUCts5Wj0
y03W0xKwyQ2IcIqtl8KLuu3nM6/1xJeFJnMNLeXEw65wtIAK8ga7LiNCD+gQkMQ2xyOLoPbMc516
hTrLM9oWlmv5+JyjggIiQcbEEYyrdcfFLtr0Xc7Vo8ef+PnndWqeiNW5jWRDtnBeHr5CUCDjgF9a
B/hihHs7tNR9LverC19VrhINSqsqEdnTLOGwkStdPjP8qScV7Htw7ywm6ruu78PaWJadjlGX0oJN
uoNjSnp2bdhNd40FsTrzUk9NFiSRNCkV6qe6WJfpD0MVo7ygDkXRqzXjzRQUX+c4aLy0WX4jYiOh
G3b256/2z7liwkFbtbS6ZcjyMcCsL1ghLdLO1q6wtgG7BecVTpL/96Og8lwNE7LFnUc7fKwphdQE
dUl3YqXKaUTDcKC3bF59Psqfv5PJvx1xzipLRgR7NAq5TMUSArAi2bs27hM5sn/05dj9zIJlOXOB
eb8wHH7VJhpOjXM3qdUq5LfDJwLq3/Co3GA4G5rkhNGywvmJjEyjnzWIG4rKQAMji/Q/JxeD1sJZ
GcqMeJYRPSaEqvh1Cfi3OIZdUn2J4bACX+ZW5tVF01BpxLfkY/MzWzfBkqWC1c3zb2T7hGuHNutQ
o2CIvJ5RZ6cUMoeRNELEmj+JO8qIJYrkAQEt3+3kdKUqHtZ4vJTwsT4tV3dCnkHGisX3wFC63xo7
440gAPC5tCA8OVXFn84frRrjpVBIXIgKwbm+y+wCMCV/9bcIdEOOwj8WVzacRZ6Tyv9FYJLa4jG3
cUyMdiuRIB7qgno6NqjYk7Ncty4+/8FPTF5ljYE2DeBHHBXXCfHha8mmBOk9eQjO0Aq0oH31as2w
9z8f5MSsUtDyrkplLqzieKtIq6gEjkeURzKk82WCP3NnVcRN1HnWnptV/L1Hkwo/17opojnnezya
VAlAk6YUsY6YIM+2qZGu0JZZhAiwZqpKnz/XibOuudIR14xzg1uDdrRNFJkawaflFlWYlfljpEEB
azer7NsGvAdspTpDSWRSISXBR6YYm1jq/FOL2hgmcJrc1cClz7zq9+P18QsQfFMyjXSkK8fVh77S
yMrhnOtUpB5dQHIgvTQWdXdVQQD6IReZdV0LJhsi7cSE1t+G0xcyJBEP6Rb3BjdEhzo5k1ZwF8vM
KLirJ0uezyyZf67R/Nw4sQnbxQZHueZw1hGwUuIa4dQS1Ln6va1p+aaVJH5z8Vd/jbNCGF6U9L8+
/7VOzUIuANxIsFCSBH30Y5kRqToR0apOVQrtKk/WPpQcK7uFeK4vnw916vksigoytSnk8erR2ShV
IDBJVkEwcsRlVrYWw7HN6a6Jy1+zSL6YKLXPvNFTD2eZeBmx0vEhHy+mWpCLHO8/JZN+rHctJu+n
jP/SXfqJZOHPn+7UWJScUDtzoLDFe7j8hzWjKIgISPDVrltRv1dGyXDFqFWktiz9PxmKmWwTXsoC
oq1/yoehLHa8ZSC40FnwF+3g5jA7Mm5vnX7uxHfyoZiLOu4uTtX60c5HiArcFtK0UF3JGhF/EPYd
XJxgyrig/idEnkrs/2OJkOPCmmnO5F8BqMdXxQjjIESZtWdjVuk1zuwFlVdnfP/8dzqxtuM/4U5l
YzrAv3Z0bFbCXBmUltUpqpX8JiV/C0JVm/+Dh1FJfocWa+Ac/UOEa8v0uaWR6TBR2tgXkapdGTGO
sL9/GE4mHExsLrtIwQ9nQmW0VMFkjU+qa4c7aJCzF9a2eubDXReeo9UTo6hKUDyFZeq364f9Yb6J
US5Fl0l0jFZtEFTH3yQm3yqxeVVKlFM+f6QTU45VaKUOct1dBYaHgyVLPweTxmDsLxrZxKa1seVo
3DaR+vfVLcqpXOBlbhu6QLJ9ONSkA3tNRkM4phxaV+0CdQUxxHDmynvi7WkKNyZ8zQgm+ZIORxEt
KLdk4T5jZbK5s6Sm30/5pN/XncXGQtzEmYLp+0pz9HNRRTNAGuPx5TZ6tI8QygWiMuJaAd4jiF2z
SNVnJA3dBWLY5G6plOUnHHXlXplT8OKId4cdJBN9+/nveOqxtfX7Yl7q+KePpuaiAU/A5Uq/NK6W
XZ3QfDQTSX3qOtTDc9CNZz6FU+Ot7nFL5XPQlONTR843EmQLTx02crFvLNXYoFGJHgk0oHVuC+nu
8+c7MU/piuBqNnBQ41k8WoSbYaIg/l4rltp+Y/VEwitoWX3KbS//YCQqaCwnBiYvTT2cQESeywFZ
apyU5QhkvAATZidDcZn1w/jX5QuUn6ZJXYupuq7Dh0MRYyIpeH2o98r6bauBeQKJslwb1nSuU7P+
/EeTlI3Lhme3miExZR+OJCLVTlSi0Z1GHeCM2to9RhoUzXpDoyaij+ohjDZ240DW1+ev88QGoPOr
UYWl0m9S1z4cuYFjmNJgEQ6aeuuRdxCgY46WM9PjxHTEyMGWRcWEe6l19CYpa9gWMVwsYyZRY5a0
vJjgdEmEjH61wfj3CzQ1DBZLigjQCo7rGPWaxD6orJkGmk72AhJBRJSiAUlkROdUVM5Mk1OvkG7L
2k2k7cXl8fAVZsuCUBjVqpM24Mqy0My2Yx+d+6JPjWKyeWGVXWHsx5sbh62sUgvmPeTmxzRAUjwm
Z68GJwdBYgtjgxYemtvDR8mDoGxJMYeVAino2qiI0GxkRfE/n3OnFgsq/4A0eBrzj52mKLWaIAgL
DQyX2a0eG/rFVOu4vpVE+gfTm3qIANth0tVdsfYfN+sIogFnMw70SxUAPwwn+yqBP3hGdL1+JMef
L6d46jt05KizHu3STWOlnGuZAYQPxruwESgUWrNEKLgs+7GGBA2R5arBi+TOpXG2SnJi9NU/DZ0X
bAQd0cNnDGNlDnsZCcuQp/JTBqTrLe5t9aawteCvrxAWxx6NChZLPVKxo9VCTuAWz63guDhYswuH
ZbiPyj4DuzmEZ3bMP5dEhqIF/+7TZv092lHGWkVaKhaq1tJQR+6InRMIeS3eYmkyO/TSFMytwlnb
hpvPp+eJkbm3cCBmAWGSKkffcwMq3SCLS3MsSwTblEvwfVoK65E7KPZeYphin9Ne7C2wc/Qz8/XP
T4MLIQcwWjXvjrqjp8ZDlMw5twv4CGqMiG2KSYZOQrgN+LU/f8w/v3V4QRxGMN9pJmaSo289CKxG
lDoVLVPqzdu0GLt90A1/v79wuaDtRLdU4Zs/XrYotFbJlPFAOhR0V8yC5DQc995fP4vKb6athwK+
9fcizIczuVVGMwszx3E1k7qdUUON1rpc9j8f5cSPw9RnFaF1yrX9uJEijBIFcIWQGfG77GsdNEYM
+6ELLGXZfz7UuiEerii2ho+dyjpGXQoSRysKIcNjPq4G70wRsPTg9l3PUde/6UE834xExWyGSFX+
eiNjUBqTbGY0a1icDxeSIDTtLGwmapxhEL5OM9JuXDDh988f7cS845ixggFWYyiH8sNRlFnSY1PF
PaNzjYZvM+sejaH572cEo7Akc33iznc8SlUaKfY5RmmKJPD52ZAx5Ci9Pn+WUzOCsiVXs7W7Sn/m
8FlaXg8R2tDMaZ0sPlVL0HjgQjHxaeOZpfdE1Y7VkIsgUGBqd4Z9tPaOdM5mnCMwsc2yppZdygXx
CitOkjKCsp/YAb7Fo274rSI1CF/V/CdXVZu89ElvtpkUZciMxfg1aRFJjmLW/7pMvK7WtsH+R6Ee
TtThu4BaPOsT52WMBz3KuxKVNeT7c6vWnydJRuF7oOBDy5SXeThKSKxEbKd8g6EZGs8EEBUXabs0
SDLlKF+16vGZn/jEdNVpaKtrU4Vb+HFJcLY6O6zqFVgfGhhcMg29LyndZ5oqp0bhMLQWFLi1acdN
FVXqOnDWhuak8Bwe+TNe+qA/9+WdqEWvCzFhPPS3qWGtUT4fT0MTU2YW3drEKCv9GtymsTeWoron
mqrA8ROHxTNSx8pt8qLEARxmPxfE/Kk3Dkl7LcwoP7PKnfh8qDSsajFqT5R4j6bM3FiAGNgJsTzK
+lc9N+NtadTdvQ4h6symfmIoNh9qd+tyYHOMPnx0PTNDGXYZ8RV5B5Q9abMrAxz3ZlyC5syHcGoo
ylDIUVAKcqU6GkorCZN4b8MBgK2/EwnWbuckqL1hyOJziLQTnwNOeTpkNhUVnTLH4WP1ozQHiGGo
bijk79XLlHyJgC0iaDUwz87xuSbtiXlK35RCK2veei08+sVsnRuIpeQ6VfkATiC45p0hz82Zte74
DfLOBBdu0HcUL6izHj3V2NGMMBtGmXv6QHUXGZ5shfFDkoHN+nwFP34gTVbkVaFAuZ+fSj2egmCN
c7UFHeJMNO0IdZATf2rRtH8+inJqGErBcF/pLSDiP1q8C/KjhnRgGCtFJ5yLLURZEPWZBy8X85fp
L6tqPQWHKhJlY+vBI4YCZwkbjwTxv3671EbZ4qnKC76r4wqKmgG8k00auKLISnzfOo4JSI7b0ibY
/vPn/vOxKQYxMQHsGRSFrOMf0ii6NI9RZVh5lVwQ59leoo0/184/NQq9Bvqs7112/ehEoWVZncd8
+k7dGtOrIub2udaLl79+FKakQfY4BzLBzDz80mbId1Xf4gggwrHwolRtXV3ApfvLUdb5wfQAQkiV
lMEORzGqsSumkRcGcq32Dc61l2RLp+dG0Y/XDUqCCkKEd7Ai7Zn3+frhwKy2Qz7S0wYghOD5B2HU
Oa5TM3tdjBKc9KKa1W9APhMR5IH9po1K/abFZUJfbExgs0dI2DB8KSuFry7N+ZYFT9TQbjPzIhsm
2XxI87lKwXlXZrONg1zah0tZhTszrrrbXhnMycW9q1V7zsDFVVEkICpIIoeBTTLBQnTnDJ5oKPHb
ScsM9LHgU8GWiu+59WH5mb3XACi7isRYQ8M0ou6b1kBT9/NswrZYjQOJV+wh1i6DtPfW9naWOgM8
Td2dVCMWhHhkOAWwh4Jd3Flg1OAecigNbyYb9G2GqfNp0JUSToQoxU3Eh9tusrRIVCK7G2gHijwv
zV7WszoAbJ3nz2XXR/eQgqoZf+USX+dNrT3IVqe8EUmgt46ZkWdB9oGS59uJowt2IDF11xwI0lfo
qvW0IZ5WVzaNPSn2dZ0ErHsRyUbJPkkjrKMNJ7twG1gJLHfNmnAuprq6xsYoEOe8bjIKy6sSEQ1b
FclV+BjV44QN0aiwaob2kF3mE318r+iIkWPt7svEqSSpwRFr1ONbJVfKkzaPNVEQUUBs3EJU0YMu
JqMF5l0uPyLNQHbX2lMPlsFQmjsRZZjyhwbDTBvACOHYEqcOZssygMMhMAkDXgcLLOJmlGHkZfW1
Kmn6k1oWbelMwkifZP5v5nk3GDtCTTBJ25NFCjRxywReDjaUNgfscItfLl9SDgZQtSBVlCMulViu
8NjGtWp8D+AVPWERbcpd2Bf8LwjunAgeNUX9swibiIADVSypm2uS9hCS3TL5ap4Ez2Y9D0RvKFX0
1Rx667YKUsAUc2/v40hvLmRSN13YysRzo8d+nSV8tpTwW8NBhprmjqSBooXYqCW0gOJ6BDuSQIp0
kKblE2ZP1f4pT2Yae1U+Tkx2y4olFsFG+s7elr6kckDOW0IMQu9aKD4mQpOi8WtDOlnl1RUnTqc1
6zq/oHoGNttQ1vIYt1+sy3M4mE9DW0LDWvjnfwzDlOXbJbCmK2hUTYsji2DmTK6ywGHqJfzcSaMQ
oGXV089uygC2d6h7cEzJAbmEVRI9TxQbyC0bDVgxiG0sL5PLRiM+dLJw9gJNA2QwJ1Uf+bQrlqsG
YOR0g4zCeIuaGBMfmdai3nSp0XV+2RkIHPS6sIyrRLWS8Ua0jaY9CGLeybOz5pCPoc46MCF6kmte
ZtgjsWhGig0dmUT7LVpbVFvsEzGcYfhowbdEa2UoVEs0DniDmvSlgRFckYdXC/Jr6nh+Bphalxl2
ujKxXusFKLhix1N5VRh5Ou4q1IcF3bp2+NZES1QyOeaM9YGQMoxHMHxbp8W099ITUvQ1VEQ54ec1
MLVqCYkGc9taMRz+Xl28jhRow8mrTB8dWef4jFwHDyBME9UaPQs8m4UXtOlMrPxDQEZIJOfKLon7
4qqsV9ga3EF+vCXTXwkik+9Z/9vXqsvpllhaLXZo/KpVwlRV36phbu2NJhm17WsRwGmuVQ2QmxBe
1w2ZzwKfnNyCcUY+yv9TYO54iuI0vIU7F3d4fdWld8hdw3o1JxacbPxK4ndGuGSom9mbEuvhLcFH
Aq4koX7zNpgy3kkoJ2StzVwPMrciMBc4y0LStZvbUx34UHK0my6vVdXrsmUsXRB/gCmXGIiY1yH4
JSbaJBoZ7k9X9eqeumgGfm2xi/FhboLhLlT6FOMJIRH6Uw1OznIS0SmvgaIrr03PUnBBItOkvRlG
wVV4PwQarc7KsoPrme93BBHQqN8k4mIK1v9YNV1Un6nw21mkt9TTmJu11rTxJhUSnrtBsfAd1nbW
3sVmlLSILNLe2qottxunzoiy9kcF5mdjL4QCioHjqFsqcj359VToX6Q4qB5IgpRTBzEceUNG1A+/
UHAtNeZqbbxP5wm1xnNfZHW0r7tGfwTGVFWNcdHL5NjNYVORWBaJhbC9YVwcMJJYNtZGkwph22p7
t+c+X4ABJqPGsQPZItqGlJELjXSgCcecau1FJ5FyXsi1/DourAJeIs3WdylCvc/zTdmvSg/UDtTO
pE6blmI3Eb65jro3Lof5TbLL6DETJbzFUbMy3Q/5oKiFZxm+7mWpEiZwnsWGj/zY/LrEdM3NXtFC
D1l+cKFJMr63Wrb42/UwmW0fPmn1PR77st9aaHEKz9Br7h5L3sf7uMM3utEgzlOcxcpOadZecEJP
kk2gxTgF6bYeCZfolHhcfLawBp8oSdm7wa7te0tO85Af0phWdkK0CE8JWTJ8nSXvjiAZgsAj8qNw
/xHRzLdvm8vg6rIiXab/Q92Z7MatpNv6VS7OnBvsm8GZJLOXlGosWbYnhNwFyWDfBvn096OrDq6V
cinhOzvABmpQ3jtMZjCa/19rfaoagJfMdZ/tnTTGShsNiswkWWNjzFRz6jsPsocd4wXV0cJDZClb
946JPoMxLdjgvxkQPaPQpoo/nCaFyO+mBaId3c6kSCqc033k/bQzh7T0XlW+fgvQzUw3LTYT+4vK
YPHsmNZed6v3NjEYgcEsvTHdODVRwrux+5DYLWtf4rr9tI2TyHY/taZUEyg+ra93JiHFS7rr7KQ3
gBMm4wECt2PuNBnF5oErT9kf4tnLqq0RJ6OzjdJWjKEWZONLU3Wgpyd45w/VHEXRhJ82tv19makB
1ogXMVW5ETvF5z4ZrJ/vH1XfXNKAU3mURNDs8T9vrFGWlC3L+YSXYRrLTWzmWMhh09x67iju3h9q
uR39Xg3ltLo0V5ZLC+J/Og+vT8UaxFkvtmZ75aE0ZV9y3bXbWMx1uwvUtnGj/piI1jy01TST0tYX
m/fH/+OjIlqgwLfoIM81BMBTYhkvzFk/ISej7hzrqY5IrvKzpr7Q9nhzl+FR6cZzpXfZaTnQvn7U
WBYlcZVIk8uIBrBm2NOurjr1lyUKXqhPtWmJoEXojNjt9SiaqxcRNDF7ZbYY3lOP01ffL5GYHWzC
99/dH3475JxLvQAZE92Gs2rIrPvZ3M1IePFMY7rNLbSxTgK+xo9daJ5BDr52ruKbPvWIJ3Ui/9v7
4//phf5q5iB5MCkAnY1fp5pXcIRDVu5H9W6aomozOrRR3x/lTzME6wtVC+xDSJDO7vdVn8/cpEYy
opuy2thKaze2x8FiIs77r2fIAlyiGul6SKneXBGbzob9UfhIO5Ig3cx0BW7c1vF/vP9Ab1/bMsoS
fbWIL9EFvZ4hhmdwgqHiBKwMbbU5EPwxqrS78Nre1kWMxRaCIJ5/sMEu9t3fK5JJ4qM+EAyjtdl4
y/3b26ROPhCkF1Xaumkr/6RaRer/NKiTmxsaRDIJ7gVk/Xjw22Gg0CwS2qtBcaEZsnwCr9ccOvku
xSeO2Isc9OwTyacavDQH6JU9u/qLGAgo0NmAt33EEd3Hp9at3D6+JAT502s3kActUiEqtefB/GS/
9yVb6rLSEe5Bfi6HeBVfioT+4yj47mjJ0et3zxtZSvZjx8ppr/qC6F3Q1s+6ri41LN6WGPCnYgbD
R43ziMc5+2nbOfGFy/6Ahj9Ygf7sPxXlErzVSu++JCF/82vG/pVH/j9mrr4ywN9WP4oPOMd/dDcv
1f8CF/yy373jghdT1f0ezrr88X954HG605qiyYYDkK+YrfN/PPCm/c/izyYUFdXsAoPg1/mfbFbj
H0rXDtIqHzgMf4p/aSHHxP/9X6bxD2Hi7B3EiC+YGUb6CxP8WZ8dqQR1NPJikUwg48J8+XqC+NpU
Go3tinBkMfMJfsrL7FjVxHVQ1LGpzdfJ428v5u5fX+//Kfr8rkyoqP73f53N+3+NSM78klLLFnhe
7K3yGDDmTOil9HzSJcpdjiLw/SF+ySR/Wzf+PQY3aB035OJQf/1Ui5t2AM8iwmqdHuY+zMy1+zM6
Ehi0ulWrHzwpHtZvzeoIa+dwYexlLzsbezGX8pstIQX8QK/HnjKjypoiAjrffIvb2yyylhjkq8rl
xEzEna2flmpyPl04CZ5rLEEdcWhhEnGeYIWmnfN63KTvCZXRGbforLWMyp3WGKdS+FeE2TsW18G0
ujczZ+e7F9SdyxR59cAUyBZrvmXTjqftfzYw6QmlmCZThiWg0hWXeLivXrXJhuGxtCzCOA3ItO+/
5DezliED9L+8YoL7Wd7OnnVw/ByZsQw5bH4lzmQ4eqnfrUBs3A2699TQfHsgC+WSgvoPw+JvRCLo
O2RPoAt4PSylCdq+cK/DcoaKthoN86uM+nYTKXkY5bi2giORrdq39x/2zQeDMI8oZhuhromI4/yH
RfCi1XLiDp9pdkujwuiy5ynzc7V9f5yzvYIJtDSMOaGhVaVxdn4edUXmNm1NUGwE6q8uja0yyVnW
i6uRKP33h1q2nddTBo8j0jO4QlTxkfG/fpGuGLB+kI8XFqiIgNcok8XmUpf67XtbBuFcQycX8X5w
trRhgM5KA0FsmAD7SjovCttRDf/a8P6jQ+CPT+JwqrUQA1hvDvFAGdOmH6w0XG7rW20AHK3m6sXC
krf++3e2qGDxZdIn49Tw+p0JEAcm3zjTINZD1u0QBnfIx3fhgf701jCAsVVxvGUHOlu+PKp3NjD6
NAR89Og5zYc6qy4McX7gZKahb/nFo8C5SN/07FG00egrskQhg7YGOV0RiXVZVBMi2pQfZj1fi2Kk
3TIZPVxZLZB74PNNCA5NfzCbwaBH1zkdsdZTeeEv9odn5yPj9WLNQUp6/opVUrUQR2pJdBipzJRl
SM7OSz96+OtfEiDd0vRD8Wthznn9SwIjJ+dZ+BTlHIJMKJe3GrHfZOm9P8zbXZDTK+cEtne6xeil
zsbpaCh0bQJ211Lj1wZj01Z06aMeEPmkU53bmHr5I/BK97OTk6IRly6Zb2bdt8fE0eV1LWqQ39CZ
DrVdhb3XWz+73qIWn1nxetZ7/fv7f9232wj1C3ph0PMWaZJ1NvFcbiBZYHu8lWnJBPSiE0iQ+8l6
en+YX/vv2dqDF8FBKMR5GK7P2dpjUGgMpLJk6AwUCath3I51rk5+GaVaWDQtWX5NS5DDajLVSM6q
Ij5SmkSGa0LsJg2DAlHh9YW19+3OwtGQjuNy6IPodr6z5FVr6lPfsodqBPg2k7hTwfAiSV91YDuN
NOJQ617YRJ23izCXSiyRdPrZtd8swloO+jUlj6+2vU05Eh4cJ8UxKrsLdY7zrwotPXs0SyQ7J0EE
5wei1NBMbL38sNUktNsgtqJ1P5rthVHOd6/zUZa/xW/NVEIWIysvYr7dsjbXsSW8MCtn98ocrHpD
w7C/8Iudv73z8Zb//7fxYj1IxDDwVE5zQ0bZXBMB+5frxK8hqLFTjOa0T5no9RBuqfdNFzBEgE6m
mFc5nZDSvsS2+iWl/f2DYJgFQMf3ENCGY395PYwpZS/TAlKv44jxuqXdsSOMUJG6GA8nXW+A8rSt
DhyGkHtQg63BqjWX/dxeWK/OF4Bffw+EClRU8Oi/eVwyRo2i9ScZijbeDYVDYF9EOGIMC7Mz9WGT
BuWFOfNrQX/z6BxEWCUXSdL5gu9jh3QglcvQ9nq1I/E3us97VRDoSyLpnAzpB8C9znqSkb2urWHt
WiSFKRnfySUPQU9Pc1FDhL9Hllg/dnV0wUTxhzm2yA9Yv7mekQdxNsec2eZuRHJ8aEfkW9OgkFjh
W7bCCPL5hbd/aazl+/ptPhMNDIw8ZVmcFgK1bn13p2CLlP7CIy1z9s0b/+2RzrZ+3c3HeAQFHo4C
fKYoqqNMohDnxu0UJA+A7uFAlP2L1xAg8P7C/4dlCA3hcnPmrMbZ/WzkOZGdo1kN09zV+pUiXvuq
Mf1Li93br4ltBbmrwWVoeUzv7D2yOeq06EyONTmAjCTP9xPXvhXMntCp3G2TiqcSvEcQFcehj0mi
jy8sTG8ughzdTaTReMDwqHhvUtmEljdq9oGOKyG+e519gov+QS91SH95fGs03aPem+s2Qajd/GWC
gHk+9tmM7coh0GVL276xvo1DtjKBMinfvzBXzzWUb4Y5e8lGNZb1SBkhrMdp43n9HlocABlDX7lm
dXTpYslhOtDYP1hkmJC9XMRrox1278+oNwvW8qKpTPq0RLBunV8wpFe3etLyU+MOuKvj4Zho2kYz
0g9WFm2ikkTMvx9vWQdQsLFWYmZ6/Yn6XjRJSzkNGRRyxZKxU4ruH3PKdbaKAvH7o/3xJWMv4elI
osF7d1a0j7VhaFvBb1mPwT6ukmPsDPctUMnCru+NNLghUxUVDmCDKokWHLgPk7i5tEafn4yWGeUR
cbIUpimEn5+MZOKNFEohbcxxYfePXWuyRs1aC3ZX1nbzsbD6sfqQgSSttyobKufh/dfwZtlYqsDU
2ijecT9Gn/j6pRet0uauWwKe5/GatyxWgxv/ZQVluWyzAZHxR0GDcuDZDlymCIJMpTdhpbLPjtOH
ooKC1AUPrg75MLqU6vDHR/ptOPP1I42SNl4sQNGATCOyXNZHNfQf3n9tyxf4ap0/e6Sz1wb7JqbY
MDfLzooJcEQMX3ibIeJrZE24cJJdZOfn43ExpsTNeksdigPN2bcROZofL3GesANqPVTtRLyM0yPC
/9nPaIxXRqb5Gsw9GrqboIvKDzCNG/yrbu+gKqfRAVka4qjjhr6fVre+iPr4GeYADHVosYV3rKYh
RcfTAYD/YM4e6b2joX2aCt27smZ9ll9aTHvx2u3s8nYsuU2skgowEZqdlNhAo/X7PdbE5s6HqkJp
3E+WdPqhkU+A5IXBstHP16MKHrx0Ifh5mveEly6/H814BDdntqO/n8ZA+4yopi137diW941eWqFh
tG60cudBfdRHc+BIMvsT2Is8Pyjy1TZ6bUY/EzbWTyIT1Y1ZGt4p9ZxqpcmOTGMpfzpOO9uHVirQ
PtVgGFMo4hksgirdOERRoUuCl4Vwd5PJFTGEYWfWu6iwuCE1gXzJpN9sE8T7x4K67LgZHB3+UNTG
wye9CtBFtFFxHZmuQCDjV3NzhCRs3cku3WZmF1/RbYyOtSEHtH1o9My6cZ91Tc7N3plAWOik8twH
CpHSlM4fXFl2p5q682GcY7hNsqFz0sfbqE6L6GC0gRdGJjSocYRVtNfKqBy/tg58wrDrS5KSl/Zq
biXebTN05l0XyarfEMhhkYjmqTWumLn/IKLCfHI61Y6UpJLKWSvfCXLi44v5ypAVIJPaxFoh8w2Y
9T6h2VirFeqo+G7Mp+MIyTGcCxgpvl7v8kp6n9wya3/CwbQ26NlujFaYoVfN61if6rtcQZlgZmZE
7KufvktGdhlLoh/0uNDQzeS7ypmOpj5qCEZs93uVwzxE0ilWMp3J5k9GdCOzV7WhaQvrREqLvDM8
Tb/n9+puVZLoxk1Qz18hBcMA5UcT+IoQUkKEdIFxcqK2guKnNShYBal/Vy51pVLrQpHGyFVKG9oA
vutn3B1fPStxP6eZVVyTVVFtomL5CyayOgylWx2Ais4QQoR2MCvzJ+E2DUqEMa5X0KE2lVAAq4OV
lsmnVIls5VblwR+0iYqt/RDFIFdbbIQ6itMFp3g7lfzGLEzGqp6sx9nCWTLOU3X0qqUrOWkaEqdp
PDbLhq+huiO63lhIAb15mwQtGICynMK5j8tNoXRjmxrD7WKkDFt3Mgh85G6fjVeZqjdzpj9mVj2Q
XZ3SLXDEUvYayCa3VPKlwFq5ah0AZSqqv1l6k27qJKtuMJDPR45O8hYco/Ud3IqO48iN7WPUfJmz
9IrCnAGkpitE8MlDB0ne2G3WzU+586mKNmNvjE8l06O4N/1YlRt/7IttkSX9Pm6XcHlNFvLDqNGw
WdHsND/0+k97hu6j+z38lADBQ/x5Ns0XoTHNlKE3mAdbHY267B4lpa2rFmPFUxvhwjHqFCtSRWPg
2LG01QM57L1Wb3vNNb+1ieZuk7oNDrlgVdgIlYNwM26aCo0S1Jsphj8gAucHSOurNnOORSy241Rt
5q7lA5L2JvZdlW+GzOlAipmIgSyjhN7RlR/FkFVrfDbmykD2ZqBJ3SR5C4MgA08+j/POjuO97beb
Yg4OMSpTpOVfkPdtJ7hlgOfCbE62g12EQ9o/o+Fc62nCcPBCjKz73ueiLbmk7FsymzubDHnV76t+
n4LWQjq4GnVkvkO0ZiNYDSW5aPuhcq3neiS/qCjaT6xjIIAyfUBiKo5cdiGw6uTO+V1oJxU8ocz7
2FVqOKUuy4JwQazUMxonFI2u8dXQx5FDgHmrMS+OdmPPN7pEmwtWnOgMUvG5OBFh0X5r0/qbL5z7
Wc+yvZ+6IiebPq9vK7uLNuTlGs0GyfAHS/BLt44d36b9jHwVqde87ZuoflCym/m9rSURfzL1O9PI
stCebPl1niHLYr/97i8p67kY3I96IbL9bMU3dhFdd7H2sXDsTyBuwspPSW/1/TvXKmAYtdZeTHN9
58ihfqg1jD8BJN31VGhjAv5N1cwnQXbEwamNJj82pN7c5wEFQkNFDdbboMYS4rE/zFn03KGUCSO/
T7NNXiB3PkZcbHYBRuRI8XlHs9b/tPOq1zfplEzxY9EV052lS7XTtFy7Fi4A9d3c5t4V5qdYW0/+
7KNKz+2bzDaPfHLiGngKIgQcnhUsDZI60LERU7KaDeNb26tnfVAuQNzBsjf9AG4w8CZFlJjS593s
OHeZlVfc2HP8U7I6JRYqS4618CZAM6Fs9+V0JIhllTWE3RdFaCY58jYgY33Vqj1qdL2D+hM5lP96
v4TTZ+vPZF6X9lGHjG0/QNOxfjQGumxcA/2GM+yGjIgbS49vKJHs2qjdzN4YzgK99ykZTklLSa8K
3DDNILZkZEu0xGc4AliUWz80U9MfgUsSBaRbCWjI0U8/+SKesmMbqwmKnFOLVQxQCMt1oAj0H/hE
nag2m0PjHFJhNR8DJZ0jYjFr1evkModEhmXBlRLIdGsqFHgNUj0NuxZFJT60ZEWdlLznGFr9KOZH
f+hLHrCqu6e5wU65yhtGC1sMVJtAeODmRe+tOfp8E7pVfEOWTnBaaVSfWKleKEJXFM07u10HKpju
hamNe3g+9SkD7ADxOIKFGLbRZJ0AXaKBN4Sa4HIFC4WlmaQJRNEniphgO8m1kcxp5U36mhSw9EmT
DaqzfEjVPgt6LywpJMiV0p0m2Zu117dhIwJxSuca8XFTjTsVOHPAluIosTbhgUHwMgqjXw9JUDsh
esznRfGdpugAvcpdW5nmjUhs1HVnagenqj8o3yi/JJ7T7TIbmF/laobH2xvHDXHq4yl38+kuhkON
ED54hhlR31SetleI4+O1ip18R2SUGfKnxK2hypLUG1ZqzdLSlTHgXYYJNldbvcifoCHT7ahHUBJT
HaQ3XQ4FOhVCfBJmyQGFwEXW0LzeV10Rp3Ch5s/2NJ0K1frp3hXWPvarULNEQqgHF5S7Di/DdSRV
+i2frGKtF8HoUzJS95Ed7byhvDKcrn4oiVdcT1zW111syz1p9PF14Y+HLtYhNeVwQ+c5/9yk/WEs
sibe1PI+j/zHoira2yDynnMNtogorO3sVC2VQZghUUNxUrPlkH8SM2/lKmsBFlbsDyFrWnRqpe3t
7Xm4DXJ8GhL+dj71nA8xZemrCp34g4WsmGQ+vqUV8ESQokFmP6S1mSFO1/SjPZXNlW/G7adsUg8i
M+6tSD1rk7UbPdTs+wxMUZR1GwS9RMRXhXBf5DhbwyZC/Z6vpG6kd1bCZtNFh2a2h7ukK9sI/bMW
BSvpF83XMS7q5w5XPugqW7+tWzhSYztXj/1cXU3akDdrAtIfkiQY1mbX7SzZecBhK/mTvJNdHzXq
U1V5eYaPk2Jtndkf8amqNTnUL16f/MjzWV3HphLVJkic6Nh4/U2SAq4wFA9RFqa+jWXy0bLAuDSy
B36nNPBiQyZWwICuxGKEEVlq7hxHAvcaOI7jLzwJXb/uYKWj9WVj89rxQz0vfLNEQWrUKg/SWfLi
gqZyh8r72XguxYKuErd57x/dRG4q391yOQ1detl2X2q7LuU8kNVWeT0aVrEfymDYEgLe7on+LdiH
/QZ4rgfVaWQZWGvVvHyPYRm7d5MKoFSa9Y2XuaCPJgkT11F5twsk91uogGzcJq3f4QoVdBmHqol2
roJqlRHPqdKSgi9WxrpdlUrPyX3oJoC3XEq+9YJUnNEZzdCu4/FLE3ESchLx1TXVsOojITg4t6h2
yy9FDbdm0MWcX9dNM65YQ6aODyCWh6Y3+puaCBekUJ26DZpCrH2nUuU2DVyFlkwf5DrBdEuDjHoh
evB42FSGu61t2kB2wnrqqaapQzVHxU/TirUDCZLBZkhrUig84cUdBnRW1Zy8k41XJwDMJJgThaGG
vIr2azHR8Oyi5FkGIHBSMk63E86VbCXjodpmDSx00xMS6pxMhlUp1UeiyiWcXe1EEuVPcMTNfep2
Rba1xiC7TRK2yX3HMoq0uSdRNzQ6yjBrl7wTsebDKV7mMQjqI7fmSFwNs1kV16owp7nkYG8V+V46
SfAQRItEgysmOL7e8IcsTAAqyH0w9o0CSlgXtQcGVWGWknnn0aaKVNDBUpf83SaDvPGHhuqNtaXj
MhjrZNKDg1JWZh6rinyBO1jhBdC4uAAWOdg5oTNN2mnrGOLDpodUPj0Tv27aoXBG/gKpFsAqxp9F
NKbvYU4qoI3h+7aiZ7PMh2Sn2/FYEwpupM3K6r3qpXajRqxSKaH/knqWPcHi8bLNqKbpifq+tJDv
TsEPYcqhWw+2V10PqRXfYZPoPgSu6D/3phMVGzFPsbqu0mE88icN7csofJHvUqwSH+Mc5z/BMZmy
viYJyaFcO0pW5Sq1rFsOJN74McYnu4kQhJpk5OIQ+EhsQxHdxtXQ+vAFlZcQe9O64gTpUXfWLE8V
S1Je4V0KiP0sY2OvmvFhLMr5oBW1w7M0P5pOkjkLk60Fx8VFa0Xvu7GOuSzq4Lkshr6HJhZkRahV
VrCT0gmw+vl9twe11GFU4B5lVo4AqOXNkctsDE6T3Y039OBfMF5cFZrRraOiNoFOakXXrFjZ5Lex
Ec1TYozxddVMEJXpzLAM9nZMHbuz1RNCdjJ+4Y2Bcv6QJM0xcUsu4imrygKXh1flj1s2vmqIT2WM
mMz+kYj6Q5NurehIhpN5zdVcHNlNhzUYpmTEbKTfO5JrsRJ6pjZ5Y3n5PsYR4pB0OnJh01pjjRa/
YQvuYZgR5XwdTbNfb4vO2Ay+NRdrXvQpS6IrC7pdpU9XVvNse18mgJ5zYyTbyJrKk0gaK7tvGtON
9mkeQiabZ+bdqYud8r4qCAmaARGO5afRNKAhDekXmXLcFzNIO+Nmjp4bf625VWirq4mg53WcOlTo
0qbexqn9lYKHFo7DZBPa0RTXVZtcx7Xe3XTc6lwftx9vyR27foVRPAk11Y0rmei7Qc36j5auQQ9x
co680LL85hHTwcqRfHjA+KKhuSLU0XrAAlB/HM36qbryLbe5RowPdXFV8V8HLZBy39Y6+9q0uirT
oT63a0ECizSNkwuZumA5dwMgX9EYG9tMl9EthogJeXEfr7mxp6uew16sfcU4sXIJfl253RzqLLIF
Rqa0qMKJAOeOLCpC0EDaTriIkyEJ9ZHTIW/IszKD1FY7PzgBuPRN0ri5RlstCVjgBPhzeO/x/aTj
I9raTRl3N7mjHWPT/BLMk/rmiUwC49RADAusMjGYyY7LjVe4L4XUKLogXR1XDfX44tqXYIm2msri
DZltCV5Fs0SslE3tScg6oqBjRQh+Yp2/MAe3bNPXnv3YTepK9iL2V15RfVZSP3hNRAZaYvewsEvB
jD9pk4F1sY8fa0Rm6NQ9+0drWztMVc9dzS1sT5B/7FGywhDv0a48GUUBnpu9eQNeu3jkTCoeuqDa
OplrQ0GPI+dgAggL51G3bn2sbM02I8MOM1mdD+rRdnHvUPqqAQL40bhuvXaji+4RO2nlfu0NPbpO
0WdTAYFzZrEzh+bskOoISYD1rtjGXhFpMBe1G8wgxraETQ9h7jQ001J5C45AWatTr9ubosTFNPV+
K9dONw+VgNfqGAKN12gB7ss1R16TEDF3605AoKvmwrmp6gY+O8eGFyMaUxVOnLSPXpGb1BMkijuK
CUoL8eaq26GQrIqYM7iHeeXPLIuz9L7wZ/1DENEXCo12bgn0zrTnUqbxtdI8vbiVhT5xyutUdOj9
ujEj/MU9tlIvanqgiE6rgzMkIwOYPEnEnBYWgG8mZnhoHHC3kupFuQpmWTzGMhgPc+zGz2VspcV1
G5ulFi7QJXMjXFOOt1M0iHQ3m5M3wUQVjxyfJm0TaOMM4Vcp+yfB5Pm4aSX3w0Ez03VPwfQQFGb3
DbvQ+Niy6X/P9EZqu8HX8vs58zoOpkNkEIosa24Pra2WpSZHNDujJYlFtgucSXyTIyC1wEjFPprx
KIWR7ErLXWUoYQ6kwBmbaZG/+9u09VQNJ5SlJ3ceqo5YZ8WhacaWWq/KvuI2+nlMLJubl2artuIG
1ZJgyVvtBSogYxtHM/8J+rZS0/rdjCdH7eKqojDgFEl8xxnKfqImfme1c7GXuWVdTXrr3Kqci5HR
W9qaPXRMjwJH5WM6MLOoSxhlu3B9fJv7WZ46G7OeqMLvyZOqxoigdZhucDXHEfWMpttRlq8GNTp4
vVkBpv3fdRWWgJJF0UQsEswAhPOvOxcgqec4LjH9tl2zTih/TazhbvAYqQtdn/Ou0zIQTT3yEnB1
Iro8azCaCgOvPdC+oKvQhR5RoWFupM8ydp+5tEKUj7kYOIN9KRbivDXza1wHvTht6l+Js68fMEYQ
LrQMtduQE4uuN0Ke8qmsLugezhuXyygO+jYyMLwlCOPsNYpO6+I44zXGthtaQAFhU4PkJNe2yN3h
0A1gaN//4c7VBb9GXHqXHqlESOzOOlxdPExWOdJLLPJbbboKWvCt8SX/z3nPaRmExig5NvTdF2Hw
65fHybJAUbdIBZMDZWduXZtgIFqNPe39p/nTQCCXgLxTG7IIR3k9UJWZdm4uQgybGrLQol1ayOYk
+6J+SKL08NeDLWlq9EDJLrHxArweDKgmaYBZx2ADt0OOHpyzWzC1fL0XfqQ32gVeoENfmQAkXiHi
gbMXqHvpJJCYM/s+BbdFtHWbpygHAdpzmqFenmx95+DiAv3rB2SR4xGROuEKOH/ApAmE0CPuRRlU
i3UMovZZwfkNC5mV66hMtQsv9A/fGIJIzA6Y+5bv7OwpY4q0TTYxTQIpUsq1OkAr+1K85p8HcYlX
Q2lovkEpOHC02jHhE/MMShFdDbLNii+Gof9hIpIfiNQDER9JIufujZ4OKwkevLrCv82Hh2L8bscP
Tfbx/R/o14fzezOXecEwrIK4UYLFa/p6CupulJOKo+rQzGiVpfJjm4wv7H7odrKjlaZ3iHq2lp6V
q6yPVl7j72XqXpselrHRfzILXrPW2qRylMGdN7Z/P3/4EBGM0j73kBqerS1xl7d1z6mB+pOR76uC
kv0A0PfQoNIJLXRG+/dfx7mEaWkw40rDJ0eqPh6Es9XTGD2rNCu+Er9Nd4GYwsz3T2kTcBed9uPU
AfdtvnYy+/T+sG9/a8hD7H2L3YEv3jlbBxJ2/1p6EKfzKt9hCV6rLg6d1n2IOn/z/zGU7WBy4KsM
sB68/r1VUUtzWCoVOWVhgjZ09CZGwzX7wj60fGmv5xUbAspQQt3Iv+HXez1OQbsraCvWUatO17Rp
111f0V+eN2MDob0zlhPypTXOOh+Tg4NFcu+SvYR05zy7jpBgq9E8dvYeYshqUsauiw25XIFoletP
rSE/t2W7F/Q1ap37qqRqZ3UPaUov8/23/ObpbfLfEIEjgIcO9mYXGTSjneSi+nASnta6L0c9pFW4
shquadm+uGSaeTNvl/EcVglsJB7HqLN569Dngrli0jXYZHfd1byq16j9ni+5J98cLhhmWV0X4flC
Tjj7HAuXAoLLvSGkHF6ssHl4IcKlh8rRHjmEJqFvDuv3X+SlEc3X0ygoLD83aeKFbva9yXAVZOQX
WDQhtG5LvMmFn+1cX4d8cPGj8ilyzFjW9+V3/U0piVSp7oTPDlyV/dFwo5PVEjnBHZXySCn2Ju50
UWnbmHCvX8/5V+bKxzLnn3O/5Ctn5f8itPBiWfjPpspV2bXjS/Hyu69y+Tf+5as0g38szyLte+H5
cOb7f75KI8Ahib4pWNZok8WaNeDfvkqu+v+gicQTy3mKHfNXGtq/jZWa6f6zpPEiUUeoghKLJfYv
nJUG1pFXaw0eKqxigIeW5GuOvsyb1zOFPozQm44Kn9PMalg3VtNKckPIS8FaafC5kzwl2rUX8TFx
LNZLlzBbB6nQ3VilCQfYmmIEidyCprjgJeg3Sa71aP/EKKItMSWBs4lzM+uvRS9kcNRJavKXJlDb
PXENdPWDNTfiOekNRel+nrroJhhF9qKPc52HxRATSUSys/+yELeAdQf9XYRy68WjOrqRUSs/JV7p
bN2RclAtY/nZRpZdQI/PvxKPkYSzSvy172XpSRNB8ilSEbdzo9NZywPrWSuc7EvSZsXGJhfkDsJR
wWnI6Da2rlC42FOTsdalKN1IgUJzzE9K0o+raSG/mqyIcaI00Pea/Wiqqr5tci3K1xmF7fteYWvM
6aBwxZ3VaeEph+1MFMiKAqu3MeLBOhlj1w4heUvud71uPwemMOjAFd0qGhvjjvQOr1x5Y1RuS3su
NlOUluXK7mu1m0nLG0JapcZRd/puoLZW+retFyVfjUI3VoAPHp2qiCGoKPFIShTdeYLUxd5yR38z
TYlPeVTn32tykO+OH/1s/Opz3hDjMvXzuOKn7Y8IF+xwJOdkZcWBc9BcI9vlopJPrjVutbFcx6RC
UwVHGrYttYxauVs42xI9/FVXJfmOH0xbz1bbPsmuNm7jyLhJSvmUWI5EouY3wdpUifg4k/hzlYvO
NomyGPLvzRAna63J5r1h5QrtUpvFN+AGVb8y3f/L3nlsR45k2fZfeo5cAAyAAYMetGt30qnpFBOs
YAhoYTDor+/tEbX6JRlZyZc9fOvNqiqzCIcwde85+6CykanEBcJvK5am5dXXWvfjQZPriDxpnuFh
kAa2p8tFycaxDWrnfbwMtOWsLCeljYSmaBvQS96omO1YR5X7ECLyIk6rn1hJbTyhScD19JUXwXTp
REybN0u3kaytvRaTxNMvjmUzGysvC6bLQHlXrirFhRmfuyX5RKlJN/a2ze3oyBGhfihTWVxhWUm/
zSAC0KzortjnbdJvRzEla5Ia1ckrc/MOoX69VIEff9W6UCsNNGxblkDh2xIZv4KXtZwMG0X4mNwk
wtd7XYA2Iv1NHcopSzbEd17OWVHvyshSCwfFA0S1oaa0bZNqwH6p5iUUUi1wwqAmcqcO0C+F2ziI
9cN5J4LUYrC3aRoBm0mmRzsJItr5VIG8FMDgKvfLQ1e4GEmMuF6VtvU6CCfF+yOiuzANBhQc0G+W
Ve2hZMjr8dovxxgolUhXptHT0A7M7Yx37roFCbTpVSqOoWUE1zoq56vSUBG5Lq6+oC07EwJaBM63
KnIEGho97LUakwuVxHJjSf1sNVa0rlTmo/KYymNqRRRAhHeKYG6MF1EU5JjFg7T1N8S6WIfINESy
CNRU76fIeShDRQpTEDdyAzt3fG5nlJDAqdawHHjlkHfyV39kExKm/N/apmz4dqDk4ahlbI1WtgpN
9xpdFEXZLB5WYHwQE0YYQxDaNek+RN+58sIofxq8ThyQ9DjQh4xsCdFAHCoLvpBsvtl99kbolbxR
E+pAKpv0SWvS5RaaEvKJguI8bSWV+fAM4qIzidas2BlDGUWUtzNj6N7YB8LxY5i5La3YSlaoF5My
dlY6cq1dQIXkSwZNfUn2KDCj1PGOIWhZc5WCWUckQ6bhnUSOiJaIZ9dk6NGldTm7EbOOLTQCvKjg
Bd6OxLr56CBo8AJ4rFZlT2ev6o5jH+90ZdY7u6mRiWTXKBPzxVlos7PpxmwtBJFZMp3qqKcSjcyA
a1yaSb+mNf/mOPUhJaO0ls4mbU02ss60A+h0Fdkk3BHNeN+Kluy4kLZtrlamys+4p622zE0xoJrC
iZnTDfXl9NVJ7s2Q+c13XxT6PpozG6vpt1VvH3272ZTpDDqvWIuzbjFFhwfgq3Dyi74QF+FYbSs6
4eHcbOlG74HXbWNdXvmNzRERN1gfrItIbAjbvaYFuC7pxQDgY9ro7SXBowvMi9WiHmuMNlofDNdF
giRq5AFGeCfSkUnB3mUsQB16p4FSgeFMN63R0CEznQcmtsCi8t/TNEaaR6vVTuJz8BA6Bdl5060o
BhjyXS1AEca3aihLukjltRLisooIGyiyTZM328ZIm5UqTHtHXxErRe7G3wzKkPMhyQbr1mpYZGMD
FUXph96jsqMmWGdW9kg7NAZ8OTD5sRdHzOjRg+6ZRDfNkBQbUHHGGjpjhmxFumu3DX7YJWrPviAo
ZS6ty9KJvtYeU4lXQf7q4/AsS5q7fYCVM4QBcwxjUy/HrhH7TMXhtTdW5UpJQSlAVIfRDyiWQ6VZ
n6sgG0ihB6ZDejokOqBL1sPKbOqVVcW7qA6uK9lMyw545ioz/AqjE/KEKpRqfW4IPyN+/0Ye8tFK
xr0E3vY2l4IREVwXYrZ34RA0DKLq3jXDe9co9JJNy5cWsRvSoV4taIJk0DgFdph6E+ObpE58ZaHO
OuZSTsighlskfgfwWGI5lkwi+Rg9pX0frcZeHrpJH6JQ35qRuFSDzeTYo6TrRLjwG7N4GooqWbF7
GHYUWMqjKif5ZQC1dcgDVW7DNtQALQPqVgIryIK+m/USO0A3PSZvLZKoW8sCNnvR1/4PbdX2pVcU
xdpVSfYcd6bxMsj5yAqS45zxQfKFVUAfk5/klaa9bxWIK+Y+ClV0URbSc17D3vbXkdlZawLK8gHN
a15uh9h/sdBfLQ0Z3g853eE0ZdYjEZ6Y0qnv61VFIDiIy6q48ewOfGXHsUWwIJFS9RQGBVLSJr/O
EPDWAHBe21kz9wlgUY24BGmXHnLd7PsBaXhChc5UNGx8vYlHlS9TLW7dubCvipQkxQ7pS2FbxtZI
Z2YK2/ih68E5RvNwN5vZXecGNbsTi++3vmhzb2N0FUqmIPuR4mVeGrPhrULR0pxL5m3aB9UuwwC5
itmeLgKIh2zm2oBSlzk96kShLkb+g+eTVlJriReA1T/cEHirop2zm+r6wpN1sBwK9eSldLaiHuVX
k8qzmKNoNl6dCbp6jqm4p7ipjzVwxMOcjxYd2uHBPqs+vML5EvoWLiul5z0ionElMWoYvXUXa/86
TV2xVKGypssmlvpGS9lsMk77a3bC+UqFGB0zP6u+Rfbc5EvLjKdHy2yDYek1YfTF1YB1ex/WPJLp
QtPiM6bLCg3EbcUTWwSJg9HAGM0T0qoAafsgVulsz3tUQvz3bgCBubOyAJmbESGwCrVrUN+oZL0m
vhMea676yTzknpqWqijiCL2tQpOdksxzW2qRvzpGxAXt2b8O06w5tq4DZheG31XkjfMNDd4ZWkup
5mFZ5155xPKgXiEI0W5nr7vPpNmxGo39XtEExcwckuIJ5PCSBHX0F1gY5qM0kEYUfq02bLjlYZTp
M2R2FFi2NVtb3eNrJSrOeYbsyUYnz71F0gIZHZHyrv04uZljixb1OL6NiJqp+eFHuolafOcrF81E
f4JdaqTbug1RcRiGNxzmptHj1iSV8qqZuumisyzD9VCWTmZPhEdVSr1Nx2q2vo3urHdGkMTj0WoJ
lFvhw79D0lwMuyBB0L+iY9s8xr7JgHHb0voCwTA+R2miQjZIJrusZWygG3D6dqB3G0XNN2FknrcY
MoOXP1k2UQzl5KTiYHZF4h2rqirLC+bqxtgyjScG4voSCRB0Sc4Vk++0yJn61mzptk1m2G4bz0nN
jS014s8qARH6VI7K13foN3kl8diMxt2o0waTBcbbTC/Q3SQdg93z1HqMtCEPc0dV7xlhseXs6OAn
xrJxQ+muOpQyryOYQzCtRZGQit2nUbyXLDv2Te/MyK2LedL0v5yJcxniZC/t1jPirJoBG8GHCDPX
fSOkrXhQttH0e7r8fX+v+iK0rzhgskxL5WXDZTl1KEoDiU6rZ5lt+i+EhpZGzMroJLdxERT1AZWT
W+3nBk3Crk/o8M9Tn4wHOrB1dzGEbLNFU3BfwoJC2UyU7ETUgq8sDQ4wKM++T2Uf7UVrZW95XAar
eLb729Bo3b0/ld5NXPgoFQhe2PB+jGUqtb8M8ViNC4PgjJU/GvHNaPf5QxIBxZXxks9y77sGPeB4
9hbpWfueSeOxzI1rUfQbO7O8fSi03FEuXYlUV9csG/UiQHuwKOLmOT1r0L1OqXVV8PVkQbeR2lJ3
XYIccOlUwVU2IGGsKv9LqLW/c7z+VI5CLQtDNqvOqawbO1TxfWh691iOxkVTF48/3QZF2EKzUIeg
IGYn7YabNnFWgGStDfJSzCMNWkMIyNq2ljCk0ffq/DR4dY0GbMygzytraVbO7VSJl6YIDpwOwiW9
QkwOdbVF3v+9BT4wVtNpGIKrYUqfwm4CU6Y6lBqBm5541S+tim9ikpVXhqG+5NVN1WZ75ENfU7Pa
Fd50iaoT3GeqX7yUFzAGy6KdV04sl703WMiU1B7yE9MQAnK7NO+wOG7i3rrugsZC2wsfIBi+m0Ht
EcURVFe2oe+dfAZQbBY3kTPcZbM6YloYlxpK8HKu+yPA5otQ2jftaKDRM9sfAbAX+MuHLBynSyFi
dqE9m/hqXCcGMqRI9bdzlT9Pgf/KqXzYiSzce0pMS+lxMmIYemaNZvxpKJNdoX6klEw9L7zJfZYy
IdZ520F0YBoYTO8V28VFDIEUAm2/ojnubIwQDQDHjCj339qJ5+FOe9yPL1MA2Lofkpcp1uMyHJL9
NIcvuZ9+ddBlXlhm+UrdY482cRExSSJdjea1XRWnMbLNdef0286UX4wwxpUzmzE+tATDkTkglhfV
rjkLKqL2CuJ/Py57e/7SOnyOSZnyu3t0SGXn7LvRZiyDQe88stUrfdaY8pdsXb5YpqgWEwdW8rAo
cibGpkKouxBM6EsbGRfd+Etf0r+vsQMYc42bpiD7kTLo3SDTxzJzb3Xab5XrNrdJD39K+jxlokdk
kOxtdrc+lKyZ/z2r8ZX6bX5fG3rXJqjOZLmNUvsezvGVOaKwRpM4qiF8zMlFR221IkboSgTZozB7
0JX+Ie7NfVUb2wQLl5y9HXJJ1N0aqwoqnGjQ5da0h4u+DXdNiPi+aznTZ4+5bS49P19bTrQvg/Le
9mtNqSY/WA02lt5JLunmHNra2pqJsxfaeAyrrlzWiGpHRztrst8EwsD2EE4I+ezgTkyh3sWQ/Bas
8wresbPGZYZOn8oEDfYbn8DA695T19RP9pRqnlOdfAvZGM4s0Su/zULcAk53aQ69tWAVB1s9iYsA
7eiOdhxwXmaMtC+tVRpPwyptjOAG1xlivhRzVm1qKCGqOo2jJZb0AJxFMozZSiCrvM1j5P6+XV8k
Dctv0yJazsz8Oi/Me0+rtZ8amAH00U/CBzdzN2cB5x2aJeoVBuDmqcbVYinqG8G26MVSUt05zLVz
sECquX22drLW2FHYMckPtNd0Qe7bme8WhgtrW7RShrpAJO9ssok6EuWO21B0BNozr49UJnczcpIx
NNZJ2iMaKcqtMuXGHoA4t5X7NjvxszaCg8zwS0w+AyWR1tLJyisg7MsG3aeKmK4yDQ7ZkweZQxku
grN0bJ/6wRoG/c4ZTeNoNFdNpS6LQQGsnzjTtURy0LVZZUEAlDz8ViaKsFg0UvXos5tAyhhO/amJ
6lWgoiddCb5YvdUs2RVnRoBJN8zXi1LhM3XTlWzZxxdSGEdw7XdhGGzy0ltP7V1ey32j/EfcSqt+
Lu5sHrgTNPvO5rRGx8Ww2JLa2caTXQc/3KRGWAFO7EPX4Ww+DxuO4PiLMswO8byOpuihGTiKJ3nq
bawIroBrEN2jTYVm2v5eFsZutuYfPmK/vMPTkDZezpgOzxeoQC+P/UMi++PZAFRqxQ469+7iGk+E
fzaBli61QLNVi0Sqb70qDzDGkCPGx3wINy1eJi+fn6D/4wmFahDWbFZqj4JMWS07Y7jxI7Eu3fZi
KtVxYM8hu+IszjshY2oXmZU8pUV23dPlczp9USoHo6shj27B3OEC/V40mUf/JozW3uS+TI1znbnN
VQkVZ2GBHmDGRxnTtNaejcSprvyNWbEV76oX6mhYT4tt2OFIyMJI7MNwuDQDbS6VR4nXBjTPydV+
jMJq1Ra4onz+zMLLxmM6d3Lhl8m9bxYvfuaQoTMSTzbg6bMSs1iSA4jwrLQ2lh2JbaqKL7lVkOWC
ga8bu87fW3FKSdVyXpyRDaWqo2GTO5S2y4Sj4NTXzaEuHB5LXMZoGZO3jlewSoJBbgdP79gPvmTa
MJdWjDWLXIkVW9IaSlVwW6T5Yxl2wfAccIxiK5s4UzC3GyBjQ674q0kVeqtRS8XL3EGnM3LzvtBx
AT/b8Otx6oylRHsKv62Py2wz07KqV3adNUSKG6BjdOxPYpP4VVJdOCmRT0BYUudxLtAY8D5o7a2d
wbMeAN+TsZU4ZImtk9CVP2ZL9iydzLCaI9cQfqtkOPSbDNzFD5yy8g5N9nCn4K5nVCONkXHO7kku
tI9EdIEZtKOyWRuzXntRU78M2NGyJbJfgyQeKiKsdDhtrhKvpqcQ9PYjO+fAQWLj63hpT/H0PMp6
4uAYhUa+kfhIONXHzBP8Rj95tMeQ5jE+KIE1SAzSW0ZjOYc7yOC8xmAEPINTw3EbtS0BbOs9lBfP
WvDaxbjuMt1RyC99YztOVfFqp057O/jNjKOG6JBzq9izfqkJ/lGT7f9Ngql9DuH99922h6qM3rXa
fv77v3pttM3EH1JIesc+5AngZagThu+6/c//4B/RiAOoCMDAAkZq+fRD/6fb5v5x/rfZo+KMBMdp
07rVvzCmFMn+APMDrNmnUSzpyv+zbtt7wY0LNUEKkuVAnlHSIhn1g5aAmA+SV5LRfRz9Krh0MPbs
g5QmSUkp6s7lHLyzM7N8cBJBsaXC+bxzSntkP8c2VWHEX3XtTBkntpr5H6kp+GXwFOlB0uQPaC26
H9OdsXibEefJ9jE042ZFvCfmcE9ZN8rrqTFS6dz86bXd/NJP/HvA6r+ux+uwEVShifE/9Pnj3sG4
R0LJY8QJcZ0PdY9uU1v/rA3+6zJM9Cjg0AQhkvzwwOMQ03VYxv1jLbNsXRJzQM5jzFDFmTPc+R1G
zhgo52UBb3LVSmpBBmLim7+/1/eaBn4EkD4UMZ5Jsxb5mPygTEqy1NGAXqtTWQ7TTuMWepnUlK/8
wu+eDKcmtqEKw1tbVeZt44TiE+XBBy3A+fqAUehCS9jq4EE+EpoMB3aCxbp3Ks91I5gvxbKzRx+L
awt81ZX9qnNT+0IoPV6lo/MMNfyz9LnfPvyzBAl5sANMEz/qxyYz4V7M3XnUnhrbDpcBSWqrFovX
J6/7Qyv7fKOueRaO0BpnhNkfHvQ4pgOK97E9KUqPe5viN4iCzt02KcWCv3+nP4Fw/0cWdH6oZGUK
NLDcjE1qywcFCYdGWiFYHE+Tpd1VNHbpBoqxdW9mfnDobZcKV1XH1nPQGs+QRcCVlQTOJkaZPIVR
aLM6so/6RKr0XmPy6zcBEkUrawK7paP/vpXvyEKlRdcMJxBgrx3i0HUTlrt0dG9H1CZxUotf69D/
JVj01wWJZOS90u12gEq9v6Dt40/06nw6VVT71x18x1VkU9CKi0R+8hX/9m4DAIBoS6FUn8GXH+Ve
rSKszc2r/sSRrl4UiSNXc9DHaw5W9id39V7zxF1xqbP6CvwzCiw4Ru/vqqxVWsfh0J06oyw2owyM
Q9h5hDg1rntXTZ65tmQjqfwUn+HW/+omzyBYogEQhaABeX/llPZG7WTNeKIC7uystqPHrKt847i4
Bf/+A36v1Pt1k2CY0bOhXwNkex6xfxIIjVFcJsFsjycMt5e45Z45iQP4kBC3Yi3e/v5iv32YPFHW
T49xwlLLQ31/MVnbEtJy2J0oIwbJwiWMdZlRRNvVcGYu58QoLrqSrs4/vqoFNe+sf2QNR8P3/qrN
PGdTKWPzROM0fMuG8quAsrsVic3Zs9NihXbjs6yT3yY6NhhER3gQt7hZ4XwYEfwKp6fKa576KOpR
loZwoJAb7v7+zv7iKrbNJAdql9Rn+ZF6RQkI+nMbzidPx8E6djnJ+mIMP1mjf0Y3vJvjAvOsVwWs
RQOOR/hhjoNdK2BVgW1Ia/9Y4JyrI3NptvUNHJDLvlnTMWmp05MiFuen0YzWqTntxpYYsojtw3j6
+5v+i8Fx3ikgnmU/5rCHe/86lYhrI68K7+QTOaYJkZurcWXP5f/mrn02C+jYBVKfj+TbKZMDNsrW
O8XxCpE+vldxkRz9+8FZi1segr1XX2ekDt8CLG/BJ3PPX93kny/+YaSAOMlJbNLeqQyOFHakvIri
T/Iqfr+ETWwMywQ0uDNA+cMlelESakjk9ZMYzXybz02xIR3rLF1xs3/8nfKRMvDZV+IN4D+9f2XG
UDgOaUzBSQ3egMNPYl9W1Wepnucjwp8kuue5zJY4Kczzl8EO3vmw7lkybRJfmsHJ9/uKA2Retd+j
IcfOG6YyPevzbU7WXoVOZsjJwKtJp/uhUNxQALLGFFCDcpwXWixYAK3QizH4GU75rXBLOvlYN+di
cRbpRMvx7Ojbxm6OzXtWHGSXPubvC6dW/U3TeSVZNV6LtbhxqtXQGZW5w1DIt6Ix81MI7ePgB2fn
4rOJ7vfpgPsXbDLts1IXrOP7x+xamYpmzq2nUufVGkAoVS7655+sGL9tY3nKzN2cEzBdOG7wYTYo
hWnDotTBiaLlGd5vlSR7tpW0D3aQDPsYAUd7efZ336Rhlqk1jYPiEzDnecZ+PyFB8Xc5PbG3Qfn8
8ZRCNVTqMTGiExb7s3u70xSqsgxVTFWu0f7941MK6szAZO9ushybROi8f7Co7lQBi5IISkxO9HQd
6r/kXq/+fmL7/cFyFf48EBNSoGG8vr+KPVrhmJItfIpZqeFViNrdpJOi/jD07k0ZYauNStBhQo3A
C6Oo/mRC+Mvrn4+lPvNdgJ3s/fWbyaU7gurkhCkquarb/sUgUu4iqdjk4I0NADyQqrUQlfGsaKR/
MuNZv49ebh81NpJ3ru57H25/zAffiGMvPeVIYAbT2LK8NhekcNOBFFP9kAIBWXiIHy87wb7BU3O+
U5PlfPJt/T6IiIuEusoGmqUVaeD7p4A223HpJ2QniNzzdkwwsyN00Nu/f9d/eRWsBBZ7HOar4Pwu
/rTtGuYoUEryRVWqLdY6H8dDbab2PwqJP0+I3AvzbcCqDfD/54nwT1fJwYeVLrW0k9caREAMqPVS
vD6fvDn7r27GZeJFowx+k3Hy/ma6kAZJ35vpCeK43yyySh8NlxacjrS77JKC3nsNbCqYHDAAg6Im
TK/2ESiO+ZVKa7Lk1DuuRRn+kHLsf6AFMNRiHCQKD2Mupx8WfuqtM4qZXMUWVEWeZO6rDjOL1qtF
8svfv5m/GAVsTDHMne/mfFx/fzPwTvBjhV16KvCEbjuk2SDVKLZow7IW3QT5wQirt6K0b+t+6j6Z
Aj5wTH+9MRcrAkE7CKK9j0c3OKx5Qp01PcGxcdc8OzAFBoLTxrTaTUbDbDuJUe4G1Zkb5Q7uVdXj
VxhDM9lExP/9L8aCS1YEhGt8Yfj53j8Lmv9WMBRlegpyU+4ByFabIXbKT8bC+a+8n81ZTtgb/LwO
JbYPe+Ue2H/T9nNymn3w0cCA4g2C02IPj3jez5U7fnK9v3jIQMpJpvBxreKq+7hthi/S8Lk2+hQM
/Ust3QYci+3CXPKm/TwK79lq++fe0dGqr4Z0b3UmVBSz10AaCL/7+8/tt6oMdRh21xQWHZ+iJelp
759xnJCinU5le4ocG7Uuag1M67VdrKMAtDhfvX7iwZUbL3LoHtRxRGqrMj/56H9uDf78Ds6/grUc
KCnVGc67H960MnjPmZDtuWTgL7tctU9sT6P9YFbdejAh3RRlBB6hKbB8u1n+RrzC9BAa9I0C0pXo
Vk1uE3xSMPvJq/3Tr2ItONdXEMFhXXHYb3zc0AH6J28s7CETJgDYujp99rQGRIEJgSDaRvpFv9CN
RrM4DZN7PMdGPyNScsD4pSRpLiZw0leKsPHXGKm/5sSZu0ePaEi96IdeIzHzcjglc9TTrHDGc+rt
FFfXrTfjD2QLbj7bUdCNi7kdygcVEPYKFcvNb+jyWLeU2woCW4A0Pdi6FoA1XWUii6ki9QrgKv5a
saI+wA5LBaoXXaaLkWPaRKsQ+T9oLKB5KOHK17JorNPkB6O7cLsKmbkjQsCZlpfGX3DRzynG7iy4
qIAsHJuqib6iWC1ZlVy7ehPzVD1UViy+tdLAZJtmhf0mej/BWOyNzpsFDO/WmU1gKQBDaHfWtclm
Flh7dJm0Iv5aB6h2FuhZg5NwuxmcZBA0D4auppFKbB3MSzdG5g0vqU5fIICFv44G/7+F8R8M5H/f
wPivpvheJl/+7Bbi3//VwHC8PzCICvzaaMUwsJ7POb/6F474g/Azl/LxuXzCNowB8a/2hWP9cXYk
U2vA6sUIluxb/tW9EP4fPgkuHGWJXyS58h9ahVgG303YEi+SZ+FUwpfk4xqCHP9+ymo8ateG7NK1
35SsO7oGyOJZwKdmpDk4tuntK4HuK5HtoxgKEpQL75XIKCBf2REBsrccJctruieo7klMHsDA6EJW
E4hca9c2YlfVajcMKEBZ7JzN6EDaiMrilBk6vsjSep/RFtFFEC5F03grKMP5qyiC9sqM9IY2/m3o
1eHKLoV9GGGEogT5YmWJvXYb9I0W/hEYRQxGOb7R1SXMyYhoH6Kjw99S3Cu/3yXn/v/c6ZMxJdHS
qYdhryiN38SNpRfoou/a1t1GEDqOiVP6dx7V1tshZaCaqs3XWJrOdCTFZOI1ax0a1XVX3euwejQd
4sYciLf4MFoEAGmHdg1x6IhQiVJGsQfODt4rJOO5bLzgUZv1dRRyDAiK7KruRLub+qjesEblbxqH
PdXfdN/LDq9CAVXQKikzwbrbD+n0ojg8LS2R6+VcjJe9TbJyZ2n4shkCg2Rot2S1w9CZo+6iyYJF
HfqP2jFAyBQ03HX6OE52sytEb93auvPWnEiQFqiRNqpxp8MX0qJxDaGuRETCtpyz4spsp307yyd2
z9+F3fVL+iz2kug58ijqcjXALERStXUH8VwW6H2seH4NZU1YOPyVBdr5ZlG63b2dlHDQSh1Vi7Fq
HokSpsdv5AEa/9Z8NjzB5K7Nx8C/Nv34ampJusj0c1kHd6gVDwHsl13jRZdeqyEfaQdmYxQ2qDoA
SU4YWJ0BtcZsDO2pz/3gSmuz3Jhz/VpY7fDmUCHYlUb+2DfyzmgJCF+66XxTpNO4rnw2oIVHQZ9a
AZOjYV/aepxWQto8R+pfLTSky7xA1R/afbWOSuPGClMWyHybTSN96sI7iDNp309bDK1NdhWaxAYN
5QjKpHtLzVPFxo9QaTBYade/xSWK/PCMdgO15S0chEzXdkQ+e2EWxgbnh97JMe5P/TSJA7ucaa34
JDeYt+5qzlJLRZj6Ddy0eJX20qVxmLEb94bwe5LzxSTh+MiOXiCeacSVEPmIZi0AXZ8jnYYfbe+i
AZQiceHTHRtmlGQmKW5Qj0BwhGxGFrafpBeBGtVXCjrZsbfsNQxqUJ49rtZwL9UUHHMN9U80+eMs
LA+blnX2oGxjdEC389jVz+WILCd3oKDJHm1oXFl8nFaaLsmM40NxMf6JqFi5RnfXN746upheVpNU
xa1rT28oVYejjxb90I8aeKQFd9eoW8xTbt7mLVkDMzLgCRohYEmpjomrpgWqUv2ILCIm1cOOD0BH
yqeM48ANVGw0jfjhvc1QEcSearf7aoB+3U3xWJfLJnXz41j18y0zZrpKrDbplo6cUyg1oQUdSNFB
K6Zzunox01jjg/HGuwwI7HVbejCcB1neSYcYESh/voKjFCgYtckQJcuOahNmEJi6W7h37npQcngM
MO11C8x8zqsxxgn5T8BCF1lfMpC6CNiuWzYFIEXRiC/oTaOnRtYwD6zJqdbab+e1dSbOTGkW72wj
46t3/LHYa4+0pgV8pWCN0zI+FR03M9OHWPSmaVx60CbQ9oQ8+gSp+zH11XCWtM5ftZDjMsnHbg+4
pH1LFayIrGyJHZu6MthbFYOYk1v25nTIrFrZzHgnjA4jR5QlbD8g/BwbUcRAODt2QThckapajFQN
F5UYgTmktOLMciGK2dlYdWXxM8ELr4RorIumw7jcc797U8XjrZhH725UZnPhxO7wXQUexeBADvF6
atB7mkE5PcqkNvYDGqBiKduKUeWnwFiVUX6bdKx2puzay0bgqyqsM6nR8IONEafqAmi8XBVMxVc2
pP7nCJnkGrrXsE3OpqtFPbg4r4y0AA6ZF+EXpaIJ2pCT96/p4PnXth21yHktfRvl9rCJ3T7fhkxx
S1tFONs6UG2Qn3JkXcSadbPV7T0XGPFcZyE6N0NuG9cZccRMFuL2qWjd70WQWpcdSd+vLXMNnFvM
E6sid9WjUQZ6meHkWNgAa/nj5ObGlB9N7I2XrT/qY6iNOAfxeMbneqXt76fCm4FbzGCk7U5vkavN
29j2UFPiUV2OqNZNAhWdGOBWZK+rataXFeLlBXg878KsZPeEmn6+jYhdu02wHrQheLYIuRKxBT6O
Hrw9G7qgmM9qw1qPFAafkX3rt8lI0odI+NNBdLZ9QbmNv+6cNXXTONSbznPrfWx1UM2nJKt2ynTr
jcavemNEnb8564KwVw6Prpe0O4zuLpZ9XAIT9s9btkRy1aYDIF0JNL8qmO3yuleXWTfh6cosjB/D
LHcmZLhVU/jGzo+lzYG5EhD3Kr69CGiuIbAJCiN8wh87/XAKq7jsbKBqoglujbHoH11S0BfES21G
Maytqn0JOTURJRLEvIxN2JfjngTsfSP6+ygR60koYP+piffDf2vKFs10TrlUrjKrfKtGLAzn0E/E
USun1fbCAc0FjrWiK57qlRMBQyx+wmQptnL4c7dx7z1HPceMyuvDIz9+6bsddgfq2s7YrYLOG3d+
beffez1nd6UdpqcWJdKi04l+Dj35k3FwXWBaPiNTxTGbBnOTSyd5woQd3E1pC8kZ8/q68oYAtvh/
s3cmy3Fr17b9lRevDwfqopt1sgQrkVQHQUkk6hobG8DX3wH52ZZwmWSY7ddyHJ5jJBKJXa0155iR
BKCYqGfsIW7hekLIZ78VW8beHgo6n0q/oWR+nePdyxsXe3WNtF3GmHcje5fZyq2dIyEfavM2Uszn
UVW6J5D1zzmirgsrI64vZqMFB90IdLCm7c7sQnHM3GBTGe60LkaZ7bqcQjq1o2Nfh29KnW8i/Lrr
usCSDkQMk0sUoPgCtYa74WB2fT4DC5GSmnVNedCKkXPW96qKMxE+L5sI4jToBGLjQatZj/Wry7jt
ZH075HfCkQfXtJ+9GGSsYVyp/awxtUMCC8ZdXlt74f1CzH7bNGQpkDFjgxjlB+txq9SNvIJqfCXY
dInYzTku937LSpomGCRxg6KUHPZdbW8JWBwQ86PIRW7mnMdZvktJ0mPseg/KhGVRd8Y3tS27bW9n
xJr2Jo2tjDwCU0kw2JvOMx26vdvbaAKV9MzCeKbF+Vsd6vxLeQe8mDBUR6/qK/oDu8oa3gZ7fBCq
hWgelwx7I0w5BANaitVe2FYebOIex2LRt+Kg48qkKaN7eytG2c3apzypnRbvzVCy3LThfirsPSda
2u2jsTLDdDoo6mTdurFzXrVCrlszuIHY4YLrJcRv30lrhFWEeyLWyuvQwjMMIQ+QdwUxOh7N87rp
unUeMaHP9ERHbnTIcuVWq7N7yPIR+PlyvBt1zOmlLdi8ReFFRu1SYgjb475/64CHIzPo7WNXIEMe
s9JdO7KAED5okqXDnh5Db3DXdL3FJcVVRLIIFL8btnvuKdi6Ohjh51afFwU4ZaV8lI1CH2jI5dFq
3OyMW58O0hHGsWwavJVYRHBQacED+KcSd6TnXIOh7tYJrqyzBnHhxtMHZeXGvbKqagMwAPrVfZh1
JdNpdO2odIHsrNN9zVP6S/IV+9dGiPo2KKzoyWR52+mdOp1neQiAHbJOflEqgNEBf1Nnoa5RbfU+
zNeVV3trByXmurKdfj0YgclGeoivEFK5Z0BaTEisbEZbbQRrZztJ/4omUewTUQxw3Se/pmGlbgy9
QPPjQeNxqio5k26gnZczhbKiWrLupKo/Cn1KL/TMTvyCPdZGK7ruqqostNQKyvPKGpMbAlgdLMKZ
8sQU4H4XIF3Ph5EdPUQLce52PB6pG2I9julLYLAFpo1QHEynVg5hDRLd6n7lYXFwYf+tRaV9c6sC
gm28dfT9OMWPOJXO3OktkPWaYv2brsbY86qaMqxezQrhiwZhvp7M9nom4pRA+qQM9u6Ekldx77u8
f2W33R4pj4B6MOUzoirM8Ul3HaX+qMEVmDOheij7eY2JaWWMabJpAqwH0OQLkgIm9xh4WUOFiXW1
lynJHKSSkSLVr/Wu9rOuJycl9KZsazehPMBmDp/KLO7OZD6FcJZLd4u7y29i3KyOmbIsq/SSk6hU
7vsgS+Dbu3b4SyWXZCtanC0prGvcDnZacYLJna0RT9kNuFP7OlZ6gDRlhmpNma1LjW7Uz0I3Z8x8
N1TrIKvrH8IAie0VSI/LuK1n6btKTaok46CiW7bPWtFsOy2Xr3qOu6UtqoD3YJTthalwb2llBZcK
5KxdkoblN8JgsgukaA+pmnR3eloPm1pTUgV46NBesCayWISleyZayfkP8WRir6bA42A+mqQa4IxR
w1UWmupL3ApVY642un2tVe4GC1W5s2vpvg2uqexcYWIaahQ7PqRO3u4bR3pbq4K00ARZc1HM6q3B
qsQ+ymVxdLqo/KZwvqXAVzp3Q4U8vJ36Hntn1+87r6t2SRwEB7q6zg9l7EJaZmpzq6PzXElqjOd9
VkcNsE6IhaCpKe62iXFIR6xE9KafjF7fu2rMY4PJ42ws6AUU/ht3C+tePhEeU9529I+3AmF2xsGm
beVaakLhxNxPL1Potg0sdMe4ipKc/bnhjMzMaf/YMlPslKat2Kb0wS4IxpZtXF/0u9iGsKt0bCaz
Ckxwyf6LE7sEEORE2aMAUDSPUO1ZcdnHguyxAWEE+HrXDU1gDmWQTh9ylriz0czEWeTmKmm0ItdW
aie8M50l+jyfrBYwexMqV70alADmA3PcNokdnOVDdmmPTvWq19mrWaH3mxrL2NGAgLWYOcVljPDz
rG2KhB6cbhNUkzVo0K1y3BV6o9x7Zpa8xQlRRqoTTvsiwHuPNoPFAOPiTZEJ/VxX23grQlU8JGhi
7JWw7IKTXtIzzPPW4oSbqu3eq7EzAUcV9nOuTdj8XFkkN3bAtgJXtL6lctSzyZbu3OfAaZMGlqQi
2lkHozfkd1SrTG+lOgIu4UF13yO9ek1Vofs1GvG9aXr1peeNKV5G9iDJZGQTC5EZ8yJE8pL2xLjx
xvFFD6fn3gqAKg9Mlkp53mXtZsyF889y+/8vev5fbS5Wni57XpVNF/2f87J5/av0+fv/9c/ip2ao
/yD+mUY4pEAEPv8RbwM6+gdlTRoCSDhMZFz0KP5V/DT+wc7UIRiVzD3N02Zk57+Kn84/CLekw4rA
hbb6LHP5LzhJf3c6FdR2cLTm6La/K56yB6MuwyG8pVqeHNhDafsIGON/1W77z9UXLSDHDlS1DWrl
pkis57xr577FtPvjOfv/bJqcFlr/59qLxk6ribnbnQNmKRKyLJh/W6ReX7z4LDH6o78MuLsjxasP
GOnJ98rW9WMRlp+l1p965osqs9ET4xQH3Dmsfygcrn6usMx80vj6WwT1n8ey6CyRt2JWnZKFtyZ+
lq2QSvmSFSqy1Z4Kw9ee/FxF/+PhSD6BTT0foY1iOC9lSmlaDS6/dnFe+D8v7lbEgoeJGwB2tkMO
gDilOpUx9++h+c4rc+rZLDT5bdAn00hqyA35KyTINSlpsBpAEjdSP3lv5mHzn/7ev5/+zEn78+47
yAScJkz3BpgScA1cx4fGakG2UFi6HggwXpF+80NRnXT/8Vc68S4tNYPZfPLqsty94RRwNYUUkzPW
wE/epVMXXwxfujVFUVi2A/nD/q5kJFKUjfX48Y3/fiTvParF+EVPUQmnFf1NW2tbvY63csJXGxz1
7ps7PZQNheRqnaTXZJdQpKJyR7KM+BlQf+3YZhxL72egBp980d99//duZjHe61Jrzclu+xsR1NA3
5G4Kz5X8ViaX1PjY7vxAGEcWEgwYnQzCJ4ctfsGQZXN6FqgXOclB/+9/6t6a/xsw1auod3a5Mm6V
8s0g2eaTxzY/nvfudDF5qG4T5NTG+xtDiY6G8YOC69rmiRjDeVPsNBBVOaAwdnabufIDyVOnZ+xQ
AyeB6AzV2mcSmXmwv3cfi3kGEWeicDjMb1RqGZ30yNcDu0XEDL7/njoHD0G6T0F1E4Q7rWTToV4Q
B+hQ+kygp6LJhhDUcVA5puku0OecrE+e0G/XyXt3Nt/xH9NTPuJCArcf3wD2R8zaOEc5qE/UpTEu
JvjfiGSQEDhXINnvNAUkDYSU4ibAud+7zQWu0TeSRS7iKn/yjPiWrtCl8OInGFEPSis42uZwK4Yz
iSofM/K5qymXjiD4ZIjaYxcYD3ghfpA2s5FUvvHGDd/rPt/C3NnAZDsXJDvOu/jGTc6iabqyu+GO
fcGZqgZ7IZxzhdDOiIyl+YnFWrDB2XfV9kDkTe0GxsL3GBdpUdGsN/Qa/lWzj2IOUraHGllxyTog
TCqDZqBguIRlQJYE2aGy3unZcGbFRDfqhJb29bmb9VfwkG6zrNqFfVrAxAv8sba/OAsu5nBN5mFt
dWnt6z0LXDSw57RBgO1FpueXWNjN62hCqIAW6ZPf/NREtZzYh4mlf0z4Dk210+Nmhyl1+/GAO3Hp
pSJzJlaZ2Hkq35S8EFNnr/Sqev7atRebL/o7qWtXRu3XNTSGCIip68a3H1/7xFqnLubuXmkROcB9
9TXVbVtK0VZ0k2RNcp3UNkk+H3/IqYezmMONAlqgGY6tTyjujTCzs0RNP5HKnLr0YkZ20L54be3U
vlJj6Ea1cisSz9x8fN+nHs78oX9MEYo1I3GMsPV7z5VrIjcUOq+puk/htH3xvVnMjwPxAhVAw8bv
lNGfFGWA7QjK6OP7P/Vw9L/vHx+SBc1lanzpsN54VtgcZINZ+WtXXwxfOpdJ65pZ62cEYTsT7RU7
fP3apRcDNfeiMcax1lAr7Kc10UG+qRqfyeXffyrmUnrqEODbUcyifhVoJpW6iZjk3PnSWMVy8/cj
TwyFvEmP4hgJzT+nLPbADamf7IVO3fhirGZ6MyZmGXd+3rr7opHVBhJO/slkfOri/2uMji0YSS6u
e8GuavUJvHU7br7ye6Jn+/upBNbQiNRwmWXo+B56LDYgIsB4fXz1edf8v1dyJMt/Xz3v89SShHX6
njCBOkzlrs/SuzpNzrVsepNUOQDR9L4F7OP640889bAWo7aF0ASEbX5YhAnyPpHLEbRfGrT4/P7+
Nl5JpJw0u8bXG9JtI0I6aOiYh49v/Le55b1ntRi0HSiAkLZw5fedU7wURDo9AxdD1NMH7naqATik
vGbrjJCxK9chTZVGUUBv1NJu2TLU1wXlIcJHRvEwTLZxlakupU1qpeRsadZKZKO8ABb2K7XRFto9
CYcf3/epB76YEKD8OsMAXsOvXPc1HKinCtLhPr72+4cx/O9/P3CKhUHjkYTqo+IgrNpC7Y/A/ptq
9ltbUoGl5I0zu1Lb48efd+K7zBb8P1cVpJS5B+S18+EArbSGlpBGwsvX3p6llhjbXVA0QmGpHeFR
KY1Dedhlbv741t9fECGq/33rmqFgOhBj51v0wDfhZOXnpuzyTSs07UsLOoiAvz9CJFbL56aNHykl
J4bBNrcOiWafTBWnnv389z9W9KA2qi4e3NZ3OnqfodX+ssfws8POwsnxr2M9hbK/rw79bMwJ2Kt9
D4jcUe1K7byT8U8y/9iJ19W0TYZeIUQqSi/HVvfWlN7B+0fOZ+a5U99uMXWUDtwaALaNP+XtbVk1
mEm9t49/+VOXXswbpZKYTZN3nV865s9KNX+pbf/r40v/Nri8MyctGQgyGAwRoNj1kxJxjVajv0mM
wuO8qujxKmxCWFXJYG5wyj4iP4PSViMUpyOjnikdKCzEJMRYI5/Z0joRd05eKJd57AY7CQqK0w0k
aiUIaB3mIC/LIAVxq9sABSvV22eRdV8T8bvRJllvlNzVCfue6lXkRtaKWT1c91qXH6iDzznJ0ti5
cTatTbWub9xxVmxkKCw6W8RXijeLG+2g3eRgIJ9SDyZLEwVkrRCWfIecuHsKUkmaWW1VG5nLkSAx
9SfQVFSTYL82Y9oixJYahB1CZPbSJo++z4et1Ilumxr0JfHQ/0AHXq/rHNbXxw//xO/qzH//Y0C0
kgCrcShrv8tBXtGnnOZmzCcz3YmF+be8/Y+L21Hlmn3aV/4QxgixYs8hf7l4dWyHmoNbwFFOqoB+
YsLJYyLj+JON6YlZyllM6H0TYV1Q7cpnKo+O5OqhevXy+oiK65NPOPXUFlO4LqA84zyqfFpJF0oO
EarU8ft8/JPMk+k7w2HJ6kh1Cf5dNSufUjx4WK+RaywiCpUDZTxqWIw++XVOfYnFZD7gBq/w+7V+
W9XXRNh/V4vy/uOvcOoXWEziQ5zm7ljL2pdRbjzjU85vC3VClWfTev/4I07d/WKuG+niF048Vr4a
qReyGn+Ru/jJPvvU3S/muqYa9USG7JFIQdDPO1HhNhS2emlxOP7kNz71EYv9jDD01CHo2PZ1oreJ
HlX6g+E01boC0/alCvn/SuoSinDGZtRt3yYTeTWY4wNk+v/KX/fvhW5peJscu0Y5w7UVUpBXImku
q/ZrlX3TXpxyUGWRj0j3y08yCKt7ZKFfemHm7tmfM52DxgU7Smr7Wd8dc0++hMZnfp0T76K9eN31
YbDrplVt34mJlIXCloIwp+X8tRufP/WPWbTxlCnAHWP5mE7VjVcO5nrUok+QKadufbFlMeTQE16c
276llIg/su4qACb2yZ3PP9k7M9nS0doQzIjEsrJ9mE3VFQwIFJpeEx+EB8gOtoFcIfNVNh8/phND
yl6MWhXiLdwiw/LdAZW+B8t2RfS5cmX3w2dohFMPazFqFc9LcQlqli+reA2l75uie68f3/2JSy8D
w0gxHvUKBzI1PgVot0o47GBp9SfP5tTVF+sVZvwIMZ7gxslVXRELf0eczNeWEWs5XiNPrY3Ybvwi
IeJUwyANu+Xp46eiz0/2nTfIWgxaQHpulMDc8YfkAjzeHjDeOht2enFPVC8K28shttC974f8VTd+
ZMajak7nBqTUNlnN/1SfxRP8vuCTeW8Rsvfvic9ajHQzQgOZYiH2Cf9d2cOwdodso80aXg8dX3BB
o8IU106dQDi/KooGay/zY23uh5pi89zEqOE0fvxwTv2o89//mBdkkpSTbUMNZnOwKzOLgLQGQ83X
Lr6YFwqzi3E+FKWPouXSKQFGwCv+5Non2mjmEoMTBSkyVZSiPkBZ+dOKEnHMKyDujhXvqgmFrw7l
6DjE1Q+iZO5NrfpWFap7O4yTsa4sFPV5SNhCSko1QlH6VmWvxRuj0uV1D5L2piQwZt12rnMoy+o5
blEg54P+nWbDpVGTn/G1J7SYbwaa/xbpOoWvqNGbrpM457n99MnFT+wBl7GFE+nxNW6R3K8RKOEu
RRHBwQ4HeY5GR35t5JqLfbKkgxT3Uma+Ew4vQpAcLr996dmYi/kGNGRp1Eqfk1BFboiXQMIgeOnj
a/+mmL0zJyzRQnEXTXU0DZmP/q87RsOk3VVGmVzqytStqiwOj16OcH7tkVE9p2MPV4XRZbeTIG+j
lVW2k2kXb1yZ2D+iuOwvXKNQd2FM6bDjJIgWQru39EHfBZ18HRqjqzeylDDtLU4tefy1jjymwL9H
b5gBdhUkyFCJ0JAzQhBNv1gsWyaAxhOhHxmgDp9RtLed4pvVfZZveWLOMRdzDlQiTq5Zl/qpW7x6
lfek2Z9MraeuvJhwVDmAcxNl4oeNFW7NFudgpPx31Il/T9tLpoVFyilGJRn7uZD5VgvrOVu9/myw
ziqr91ap33//YyY2CsWqJo0wqtzZYQtcs6uhOHZT4GzpdrmFhiTpt2r5QqgBeRyvxNDtc9PjZH+c
2yapNm2ijHArDAdEN7kYCqwcASmM80BiPNbuGKfrKbpPgae71SPCBvbIq9TQ74K+3rZUJ/mkzn2S
/NXqdv/8WC101h8PuFO/zGLXA4lETzQzy/xhUn9gGVm3qvLZYD5xbWMxBdGN1hIjLVO/6Ut65cOu
jPX9l257mRwcExhsK2mR+kEdkszRXlfia/OmsdjxGKFMonTK53mTko+r2NtwyB6+dteLaSFjgolG
y859i1wE06+/uJ4bi40L2U6FJu0h9Y0+0zcesrJjJcj9+tpdL6aFNEiLnAMnVy/ryzAQT9TlHr92
6cW8UJR1nuaNmfvqhH0zFGm1V/Bgbr52df3vWTiyZo9ir6f+5DUlAOn0ykRL/8WLL3YIVanb0OxF
4o9Z+KjZUbtuBwIhv3bni1EZTNI15ESGC+nJ6S6EQm445dd+Tn0xKlNTRf/GrtbXEq/d9tJlx+UF
+uFLd77Ukk5UnUIi/HLfrM3HPCl+FBVH/Y+vrf0uQbyzO1jiRAJyGVMIZLGv6mTDOPKCYW/Z35hr
rdo9qrgZsJm3w3Geo4ep20bdo00tVh/1NSERm9HkiJ0rN2E/bQ0B8R84hGx/Gek9V8goDBuZhSkE
qxC+HMMWB2q/KzMfj4Z2QfLQBuj5OiwfS06fNnO7QVxdB3uimWAA3UOgOJTiiHF9nqpbbKzYcvb8
ZeK1UKR6ZP0A73cs7O9DWToA2y/5l3r62++w6tzxhxv8Ut0HjehO07zmsHvBYmBM7q9mODp2tGH2
V/ix3NIm5i6al4UScokWmYS63YNburNCyEJ8kbi6TfIj+R8rJXoNIILn3s9WzFFDxopLQuzeKLgL
++SS/wyswpb7sCDGuzkl3PyfjxGvldoY+85k/zIcq7Zd5z0Ce+z7r6KvdjwQVrMeZX6QmRsRq5sc
WlzR1GeduvOCkH/czWvciPM277PrUsOIP9SEaKG0rB5165jK8EJwrNHymJQI+5F7CKmvhFl+0LWn
Bs8gOZvPsZmfB7gL8xofnBptSeFctd2lbl9AVFhFGFZtKqiizdaEFm6HSUf1Jg7zIyTZbM2hDJKQ
gKLAnXfdc1Lg65DjeaG2myxCPlht0uo4f0ddPLmpfUkRYM4a2NRfLCosGUORpN3rOVbitwl8Ly2w
voet/clwmFek9wbDYtYPo7bP1YpjhNPJe6fTJR0o0W2NGf4fN7iT4pE4yo+H3oml/Dck649NEBnL
dtOjCfFTjGq9VT6Yof0JoO3UpRdrQJ3WVVqINvVtEZlHl7i7lTk48os3vlgDKkH4bjgfdenYPOVy
uEy7/JMarDbf4Xs/wGIJqGlaW/AeYr/g3Y+GaK018owBBo2ZyIvdvONp0xt8qB0ZktGkXWndt49/
jlM//WJ9yIauyIYkSHzXyN7oeSk+5qTqPrfd9A0Xq3flivEzfdepr7nUMzdjYNr422MfbnF9LkFe
kIoWYFANYsofQhkuCzeJ12FC3p1JMMPEmNS8Y2UQH1Uw8I+xE2qfLC8nvvhS6gx8N8uaLC98NSmr
S/wQ2VXXutlTrJoes+YYbkUCFOTjp3zizdTmm/jzpU8V057GpPCtQb7UmftE0tDLx5eez8rvvDpL
GmHWGVPeIGLxtTC1mJ8dor/SnqiqzoiPatp4JK5l40bX9PJrRzBtMVs4gzYG7pBmvl4k/RqBC93G
7IuNxiWbE5COnls0S/1Uls9FUb0Q0/n94yd16kdYTA9G1LSKa5JaXafjN83uv1Pv/ORlOnXpxdww
CiXtElNP/M5RvwVt8lg30NK+dtuLuaFM2qYjhiXzvV59DGYqTd19soGbw9PffXkWo18L3FJknhn7
jaPnZyT2kdBt5eZ9O47ONkr0OFwphUt3uYT7Q+zAeAO21iMa0sqTTSRibV+ChFtliZJvlLHut3Io
420MtHFDUUE7NDkAFLMPbaxyRIhLXSvSTRTUn6GXTx2pl3raph3hyhNg7YsBe7KV7gpmkoReeUHW
8VDcsJ8ZEVTwP2qbwwShn8BWS9qPgPa2ieXPO6oJIxGrejv5enpf5WcJ9uQsSff8jUN1Z+dbDJdb
dmtRY27nrUPvBut5txUb33MiNtt+YxDjOLXmgVhVVTz14pN14cRrpc5j/o9pA2+rWlkJ346Nbzzu
gSp9/ErpkC7f/+WXgt7GKxtJdZSoMq2K7sa4EjuKp9MDMTjunAiICx/AGbGhOfh2mYUEVekKanKg
j3vQwuQiCIy56tQUkIu6gDziQYU8RY7MViqtGZJ9pOWbuJXNlWxiit6lba96bNZ7Q0DJoLHWXw2l
lV4YGtKwurK6Q0GGGWlGdqftukqm57IrsG+GuX6mNhU7kTbBBxqhOeQXMpUHIkFuVdKZrYGs9K5h
Ez0QcESW70wYGrO1kwFKciIgcuugIKK5KIhlLeLYuFAiz2AnP5Y7GMbGgynNaTfqRbrFoR2/KUIm
L64n7de+7KtXeG7t9WTASY5TL916EzeBhNta1UITj0ETh1tGiLOqB6eguOzq8GAG9SJAxL+zqyE7
GonibkrDuHE160cSkYpMZCe2dztrDkkXDWfo7Jx6XejJBWaicE+KzkvsNmTUy94E25O/QimAZjhF
z15ZZY91blrnJhyTvTTNdmepFcHueYLwozBkfw2sutvLbhCH0RY2GeSRtZ602DkzWzDEaCvYqcpJ
WROz+y2Lm+oqwcy8UbKg/saZCPyD51b2i1lr5nXSNTcs1+tOiczDWJvhlmsXKw2AFQQWofEf0JWW
JebepIL4SPpveB2kbXwdV6SYhaJTViJOvsuhyrdjyjQy5t506PNR3zTEOK9xtLZ3SuIwTivzDeGQ
uXf1sLjmsig9GuVBZAiqU5zU5qoPBY+qj0cy/GLo0CKxlR9J5+kboxDVJmzhnRharaxAO4sdtEid
WO+oP4SAmI4JWQzFZgA5uNLJEzmq2J73tpEPz6q0DOLHTO+YFAM0BvJeVtlogOsqY2+rNrblK64o
gEyFhrZuEQTtSviKZ4GdhCv03ezKnHG8z4qMDHYVMC9HPwCu9SqzSfpsmFuRj1XE/3UeCqQWVNZa
aI6Ai+EZMgPAlEwXHmvoTdOZ4Wtn4zvG8278MEMYkpwLYaimPWEZnmIBkIewuS8D3d2MnlJfle5g
rDlkGI+51RrpulWC7iXJDOdYyCrctmM2xzapEG100bdvgC15Q0s1BRYwZS8xaa5rc5whSX060itW
0r2oR33X28BlYkPJiF1M7ZVrVXC+e/IoD1PWVsemKMVLYDXWWQWpidwdkusZESTWSac89iBDV4bg
SGUAIOj0JxB3a0+Pjk0j4b8MtjzUsTNhlfG8m5Hs0LPCm4xnmKnGpTYJlwDN0YvPBAOTrWcWEr07
djdRWxE0x2qyV6VLvFvSOfk3rS+MC0sxm30Z9yYds2x0YBtlxquVurm9TgxV7BCYtECRKNdQOI21
q4js4+DQa4U9cqoe0vPJsCZ86UaiHV2hF9cu/C9vq3s62lHLyr/Jwkr2OMeDh47w3Bb3Vl16Ky9y
h62n5cC4yjrGQTOVGKimiJBZQCf5dEeQGPi+Wk6/WmvCseJm1WhvOmtQx12ZlJgQXDeHUGC7wPpW
EAraG8OuQoEOfCDYk1zp+UIWoRpeSlErbeRbBdNg3CaC4Gn8UIa4IS3P3va6nk/bzMOBLUCfKXQn
CgNSHshNGU1YB8lDv6r1vN9PXWlADBC4q0wHStQU6sVZEpOal1t8myLSslUzZ3pp0sXtM0bGRT61
3Xndaso2LxuKmKWrwucxS3I2nCEEoiDFjUqBEMQNMR8t4dzE2kLFiQsjoIbdoMpInfI16brppUUb
t7II4MSeDskL9kxQGiA2i4tK6iUBfBOisoIXfpjzfJ1D0gp94yih3Iy2VxJKaElzFfS2Xmx0emk/
3L7GySRVyyfdzJ5WTBXmBm/BjE7p9J2BmZ8gxR7OoG40W2EJc6tA791m8PTWc3qHr7fwrKqIKGA3
9ohxMpO2s6+0ttSh2bXd90524lGKSV6ESHEPtSMGqB6Bm971tRfcRF3cUzVpoN5aVUZmve5FCtw0
XFkrs4ApkSedtqqU2kJXlkHji23txRit7seYE3nrFlp91bl1wFY9zM9MgpaPRjRQQdAK8Fsl46i1
wDZ7rWFf22PcDqvULtnejPTli0APz6KmL/ap3ptb1cuLB6KYikP0m0k+EsydRDY2vWG4dtuAfUvc
Gtd8K2Md5YN8haww3vSInNdd5fU/8sR0d0QAK49mpwEDE5XxDBwh4+0SpLYbgDnwldukpKrftTj5
qebONegGkzByzbjJSnNamSMx3ZYm5C7OyETXWQBm1tfKbQtiGUmy3ZC2BETSgcEkhPUymSNsPDK4
ZxBBRpYjPQw3IgEYA2d+iUyuu25z2UKtYFvZ9wZx08bEnksjBTIzdIW5kUjuKoqsbWOwt6uhX6/y
DIlm1AUA/BxnrbBrhQzG30PjpQJsqIh8rWFNn6NZqxv2Mz/VAlZVYpXg73JPucQ53xxz1LGbrLJc
Nq0DWhd959XZEeBdvM+b+RuRhLwjK1Tbu2FfPauqW+xds3OuGiXod15aqbfSJiKQxl26TQmoQtWr
kgoaS1Hw+XAH2Yuo1T0oRsPYla2Wsc8SSnyAe6xHm1oQthpMaoGQc2x2QthyrSeevRsN97npxc8S
4th+JPx7m5Upyxh7962RE26dGa7g5R/ys5SUHg7PzhBsSVXvdk4qIhxypdltS93ydn0RvvZeNa5D
J87MldcUPdH0uZLlOCfj5t4eSZ3uOAmQBA8+VK3sdN96EGCYjKjhma26b4qWn3/2ZsaaMp0ZWu+4
60riGq2a0DvCDzEu0K7dmnHmrkyQgsB0lWBlYGBG6VC/zjvbK4y6gjhKHRpV5HShtYJ0Quw0ZLhN
G0HZUNRUrGOrsvYKAJ9jVURy7ZSMadJVZu4X25q81ImDLWzlPFO8p2hK7GMRm8pFXsmHUO11iBuS
26k149n2knCTmOlbM/bOIe3Kb05FgIDJRo7SaYo+pJks5QGKlPJCBVQlFcIqdgXbucd8jJMd5OY5
GRZUnSueW24QlpNWXMWKpR3csg4ebCGbi4nlk9DIEC7heMdkIjedMvQPNQHCP904TY+jNUxHvQ7r
neEyazNiIXg67sDgaD3ydrLW25Ntma8x2RPEpUAUuShkX+4geoXwRXqcwl7TAWzS7qZJsFH08MZW
rWNfgHQLz6vETqk/FsZZwt6kWHVN4a7YPgyvXp7pzprkzWh+ZEADVoo5BJjVcJJXJuBFdjQeZyjF
HddCWiChWx0CVj2w+w21XviTO7j3cJ6EWIV6bPyMdFXb2X0TnvdTdc2eUb9PekibbRKsJbL/zTiF
6obw0Pw2SYHwCPQi20Qa3nUTNOJVBUx5Fnrxm+1V6taoYv1hskulJ2HULA9wJ7VDZE8wjOzEucxK
DUlzoFJ5L0U0XgQ1R4p1kUX1vGbXq1L0JIegrObBKFAuJZDpLVNp8Qx9ERSRnZJEoZpxylyY4qdO
PHcn4vZqrOFbgYeOv5t2mewxOUPoyfNs48QR8Txu/kYNn/ONmKG6zLvnAofJbuj+h7Iz240dybLs
rxTynQXSOBgJdPaDkz7I3TXPeiF0pXtJ4zwYx6/v5RGB7ojIQmVXIoHETUkuF500s7PPPnt5ZhTH
1c/ClTrEhjFHXDByVm3Bk29x4mvE2OE6tRailFzi2EAPMACRdxvH8ooDnD+WRSd16NpOQ4H6tX6l
8bosYe1nc0gKYKC2uatZRtNAdLugMx2oys6sVhreRGemzVtpxv45qyxOhxxiGM3Nv+p2XHfNUrdb
onMvmb3mipMLvDyT5ZXJ6aILxGlK4bNmPpl9yWW2tyaHaGuo/KdjTt49KZLLdkCg3c1kgWoizYzy
KWickhGIEmWd9/09NOV4RaghUGORyd1MlOSepIjyqi1kwHl3qHZgE7G566l5bz3iAxvl+qEtVyj2
qOObLlbzgdm6PjLGadiXTdyfJ2Ulh2xcq+thtqBr6zEPLQKANiOe+DDzhuBmGG3nuat1c3Z1N4Y9
VoBNoLmlEgYqNn7K8mZqyNQJOUJEMrLdZMbSsUrVyU0+2Jd9Pia1fQQY7NlN9eJPzeXc4Jlnk7ew
LXrlYT/nROwtXRrOsAVurBTCN6sajiyn11tnrtOo6hyY3nLIH7OFd4ByLq8YoUkhNPhG8NprUGeb
eazey14DpvXrxH9ptdRkKS8WM96uqa+7eFpvCw4f5BlJ59eKrrBuRNoRzwOZqn8aF1OEvjl73wnB
jIdayC7MPdPBSSZTrAnpvFOu91YPkx+OZKZtnMD45RAotyMQxt6JOXZYUwM5RC1T009kuJVhWiTl
KXEG77TUJimKdZCdpsKuDvx5EGuT8tIk0t7RrCxsLU0liF/MXjvSirbAwWjjGJl1O619YGxcp9IH
V/W/sBh8QrQeIZlPRbpt1+B7iokmK6202RTCGg59z46tm4YLNfTmDZXwig2ekcq8a93dQtLgxh/6
5XYcWN2WZq7DKUuWB0opwhaFoSBOpmBjjUlFcGW9kKkHL6qAwNOFWsWuiyUTGI5fX1eXmsQVQ7Dt
5sq8Mkzf29qG6o61L9dNYC3uI6l71MkDIcCbxSC7zOfue2j6Ot0Cul1w/IySJ8GzHyu7HQHpDrR+
gBkwsUYWWOhjyttpy3J2wCQIjg/s9iWbZ3wbLOSbMVW/kmTR4agboEqTb0VMKRU7KxCktVXDuK9H
z9pOGZPBUEqzTTLOzc0oOkVYX9/8SutYvRW5Sk5slPIZ4El+ZbgAhfOpJbuOWIH9mpA85xgd1eM6
1Fep8BfC6QryJovV2duBu9zEvOoeCMN64GzQRpaPDTJe9QJVnYxLRo2me3q0XPw6NQ490PrvpbW9
yDBpsZXE2N+phfbPWJVfZaGMe68YjW3T1d6zv5Jp33D8PrWov+RNUkzMZUzy5Lxy6rBJnHIyZqQY
lnUvQOPkei1IOhy7qotGl/mHkuMJp/wiVddDbdkPltDxDpJOfJW0a8c4oDs+M9NMVUGlcTU6ANNI
P3ubHI+xur5CbOqkT6MSDJ5mgwJIroZTTEuBlES4X95Eh3VoK/+6N4fqrGeXEDwvWIiNLJPxsFhY
DqrS6bkvqmpvdUhWXjKqN1FymSrpyjvUD4dsg+EjVg6zfY1XvjceiZukBz90o3MrxiWAWZxCItUq
u+kZx4MkPok7L23vahLFPPK3Z+do1imgJZjpkiaqNNKdbv0Xrybsd5XqDdZ4KMiKIwZ8/UkF9lak
8XsO++kXgGkVdgOpl3I2I9jXYiFpsk7Dwps/CCRzr3zGwLd5u5AVLUo/1OxzT3Sjk0gj5Ox6iCjb
Op1HhoJGdV5cgzEkg0c58XS75WH/XERKJKjAIMHu9zOWklzPtSCkVVPHDnavjghd9zkuPLSStdqq
XML8ENqbNwWnoi24xeBcDIX71IlOHOuK1cqppsMyt8ODtc4Giek/GpN61MdSuc+d5Y7ySB4ovEcy
J0lvGIr6FUDRrVOO3Mkd0K0Z/sKr7k35nfdoYDxzjf+Q03k+icwQD6mjmK+0h/Kl6xLnLtaduZGQ
nTYjKWzbNOlwueeWd0Q4sW5IXV22tSljvEfBWz+sN3bqnGKHPr4fF3WUzyLZ5bW3nOI0V9FETMtz
idxwbXI0/c6GDB3JILhq1Euw0Wl/ndfZM9dMRYXTfBfaapGTAkAfxJtvllq/LNp/5EB2R5YAZbMl
PlVQEKhIXh5mXknG/HSBfrk+ZW7MVjNPqBCLfUOtojc8LNcl6wvJdNV2ndbiqut5PjfSlNn1oIz+
bDDTg95QzXe68JcPOduXQ0ZHaHSmljCeu6it3Z3qg3NAkDAh04Y8Eps38DNkiq7D4pGgvJrbJCVm
NwuG9MUig9fM/LMuhL3V2nuDHvYMWmF+sbldDySQdmevTL0npH61M6pU7z1NVm1Xxj4fpxvFw7Cv
e7/8HghoVhtCCGtuQ7M+pgBCdlOlzYNT215IMUDo3uLNyWaqsJ9sQNDn4dTY94ZtbMzK9wEZqW5v
EJByNOyexAHqeSKJVbJDwGoiMw2cQ9kBOAi60t05Psx28szTbcE5KPIMoqcr7Syh1c7la5sG3nEQ
9HuH1I3QibObVcCXlzKjaDCTo9n0Ud31KfuoNe0qpvHOQ5Yb96tos2c746rzSQcnX1Ttdgg0pwBD
3ErfolJ0XR4v0MNRX1FBchr4cnWNsl07fcgJ/5Z1y4taNs/rdnVOQ1yfpaWsc5O0mCuqsdtQixu3
sb18jkuehmXDIcWV5hjWM9mKBqmHnADWL++iQuH2e5SEaIaNJjBU+h3cOD5r4ja6L6tr34z0Yks0
1c04Y/Wj3bGiklr3c1GehB2TT5DYL2spiW1pgk0r5LmdGBaCS3AmmjULO26TTd+Lc187GbHqY7/N
R+vLZmtrCcek3ss4MJLLGlfDx4iaYnMGteb43nEDiva1XA5m2alXT6JfZ22V3jYUFESH18QXeqZL
mLnvhXCSmERriIxfxdHr6ekKa9/a7t5C9ZRW+5y2wr/zq75maTH9YxvoJDQEdd5sUPEJY2Rb9glJ
9rxhZ3rBlUrreZumpO3KnLvZdKf+HoNp9mUNeuM0JrgIzRZoKBXGrpYbS5iHSZOSRWYNZ72DNxbn
1Uw+ezs+tkV905ZeBpZgPhHP3a9eJM15r4AF0Z6YcHu4RkLQstftHEccWrGSim4E4Aury7nvDXvw
o62qIBoXVvqlfBjX+Oj7Rn6QKSCulmPmfZGv29YOTpoNThOWveANTqp13K7c8yAoutussc+dUYmj
LIdnmqd3ZOucwNrd9z2ffuXETAvkrgPxYZ0O4zjdJVihNnWmhoiA8uouh3W+m+Z1fPQTYEyLWt+S
SjQ7ZXx2Tfa52uj6DmkHoUdmPG9qYm50kWrny8774ZbrsV7IAk1TyBakUm7alGNaW2+ConkZhuyp
oOfVaflcOFXU9gnnVqN6l3n7M+kLnNRsFnFF7jNTmWfFRm9IZV0bVfJAiwWKxnovOrO8EqIrIy1o
pq3tQlBlmb4Qc/8rG+2D7eF+bYKZAqh7QC7I95k3+ZG/kniZzOOZmu5cTKaOqhVCCD7YMAfaFco+
gIsym8aNTHn71rRuncw8tTiZWXrKPHSrNHhctUkou+KaWfQf5pjcjlU7Rdi27pZoo0d3INt6UDGx
UUEZBR1K0pQ2B5WTq60hsKBBVsWGTE5Nwnm/bJ00Jt2gT895ax6kub4xVWVuJ4tjEme84TAnfRCO
RYz6tMzXTYN515p/dA70aiBRhFaXpIFmX14XjMdVpwM6WHfw52pPwvN71qoz9fnJXdj7Y502T7Fl
n1r57britTa7o20mUTffcjSIcoUY4gW5OmXQoyeBNE9dM5nTGnpVr14rr/r6LWU2sGDQ2+ptirU8
ObM/Hn2N5ieS1r4uRf2AluvCyrCfchT2TTetx153IHENxqANazLI157elWB1aW19nTe0Q1195yz1
sa+Td7RPgqmDz6CqEcCaMMU23246YuDNlpK6U5Z1lXaCSGOy00lTjUbFcMs4iFthYLdPOqu7rE3Z
VTswqxGsr2Vg9htnasgytm4qcq3CgV5aKJ2m5T4TznFdk12SPBJqcrJghUCd2Mz+B8v9dWz/nHqy
Z7FVc9obVn09ywL1tZh/Jk5AFu4lz3ZxjF+5bRws4bVXzKhcUfJUVzi9MlotQ/FjiuvCOI7W4rt7
xmMyhOw1kV2EL6ygow3mlYO8PWwo058bg/xTVmY7YcmUc4CXTXYfvZi+e4PWFF1O+z4V43N8eVS9
ADrW4ErKN6txOKwYI84eiM43zRirnzkD7EY73CwdJXrZcoKg3M+f0Pd/GoXRHAymSlsvFVGRN/fm
TPkrXCKbFWOaqWm6W3v03pHGvUg01q++CB487IOwbajA00KHiJrt1gZfv2/jH2qcqXiGOjLmrkd+
zF8XS/mhU5TXVXDGPw6oeBy3ec8za4ykE8vFfTBocY1F85PEfE6NZJzJ2Go5yVZ45BZii2vT2RlY
1g0tyYd2vVMxmGGdUFytU1owolOeRi7RuAyhNNUpH8yTnPhWpnvHQ1aYj5ftTLTzaTC76naGAsKo
zDYlAJlY7FcZKLmppA6+SfrcmwBS8phCiJ74V1KCKpim5WeW9xuzdBGk/ToPu56BtYUoNKO487vk
wWwpuRu7kjQl5xM5vrvRr7MtaMxD2RgxcT5Vek2Me7YPhH6Z+k6Gi1dd0+MsWIZok9gjwSYxB2rU
mR91gRluYG9d6VoMSeejRWfvSF1oYzBwScaj0UZSedQbNvDcsdp6XkoSsC4fjTl/Ml2b69Pf2OTt
q7j50NyfYd/qJ7/P3G1aDSvTpusHJMEfgBs/RND/oMe4bgk0biAWzVXEBuOFRlY/Dqs4Z+a3RYA5
MqlLpj+ualCyeQGhTbshtAvneeawvrX79GiRjhdBCxdhZtjtw9K6btTo+lAqTemUKvhDAl08zmgb
GaTKf6u5gxpRmK/NaOiIEHMnbJeyDN0Vc1prs0FJUTUPQ0rhlOhYUksu3StV4ENMitQ+b2wsnvKS
Yl4tzsGPjS5UcmxC07HygzeML25t9DdmrOLt6oNrNNxK79Scz4+F0+Yv6ZghDDtp/+hLpLg0TaZr
On/e1ph971EOo7xv6uG9TZ2F84dPVj8HhPVurnV8TWnjPEJ2Mp/YCewHmdQc0uR8H9MsIPGn83dC
DBxRvFS+mevY7olWrrjWrOWxOdkPbVNN29+OqkGbJ3bEpM9wbtgCz5aqcBNCkXiyl9rZum72UPsD
0SkE0oL17aoIQklwP3mrfxJtxUpCEhXUCvXJKGu1Lzkkh946EWVg0cbCgSD2dBaIU27d5AA292lp
lUaksMd7iJYtp8Mq3wQDeX1pjfgNa97QRn89cjQ4eY1UocHcwqE2gMHk1kBUtm7mwzrVu9Xi7l3S
zCBs3U7eWLHhdQ39x7SSvbmpNS2VgNHdyHVrsTW9pD1ZeeNcGbMQWzWUC5iUhnR90YdVJoKbIgkE
SmA8MHTC6NxTajnVWYhVkU9CKqXMl3sxSFwAucnAnW1lpDS6GRtlTGZekdm3GBPm+7Q1Lu4b85et
+bzyyrWfHLsqABZpGo/dsEZzaby2M72BSRcd1QRN+imIHyX8WaQVFs4m5PEgyVvBj4jQF4xnUjMQ
lmZmnLmBMk6HvVscBjG0B2tEM0Bd9NxI+f56mlMu4gh58YoccO5kbDKJiAgCp83QO+qpyvvlWLtG
ExWTO91N8iI5OJMM+7ioOEgZ6mUaSMZclz64F9P0hLpAFjttdIf1PB4O66iCm3n1k7PQutzFc4Gf
YJq6/QjPGgDiJFoObuRkNbaKr2c9Z1ferOzPVjlrRBy8OKtMYM7XDp2sxrlsCm6a7rWiFMnpsYEl
sGw+s6Z0Top0fmTYGDbH5JXfce8QDTSWFgdEfCQCh/hqxj+mNs6vAN6KK93269UkBudMnPTqEgyY
lV8Tj9Ut39w4Ydqa64s3atKbgDBcL15vPshaFx9OLuzjPFVUp2ncvDr+ZP+gSQbjbI3LXUYnL8Te
xV6BYupEal3Sa5RPqN9JIm4qvws2rm2WKMgeYqpiAvYsqnne0wUDl6Uk43M51IFuKJDzltHf04W2
X7vStO5GPpQroSt96jjdPOWc5B+CNuu+k1Esksl5ZUdmaepLsw0/voXFRWmsM9bUGtEKS+luRjT7
5RhpubdW5FbQtPU0gtvKEb6LOKiiOssL4mJaAyVfDxA+apYZ7NXZLgOGQ9jIUMvjOgI3mhu5fttr
pXlGOtI8x2b47EwQWBB8AiLx4Qi4uar34NOcn9z1w3kEQbrDv+g/rKPuYZ5zw9NlKlNgWfh83+Fp
pddd51e7fFwp8a36At2gQ+swplXrOd0vhNqnmyn1iFXvVXee7Dm901VinWWfGFGpZL3NHL3LzIyW
HWKov2/5O/HmAPHYZO3sfw6OVx6sHuFaDcMlbqBcLQOBWogPz5sbjntVvfyMC7yhdAtpliZV8jnC
F7kyTVs+ybbIILBJB94I+Db6NSy8NKTR+FADPHPkBgiQAWu//ZVx51pZ1d9kkg8TW5zjf4IiK+9p
ilafQnnTrzoY/U2WxQhswnfvdCdZ6Ns5gbzi5A9KlzKSg03bL46nY5Dy6BVdTSfHsrNd6XDMha6y
nAunZwJngRHm2d1V4TlYJ+bca1+BEz2AoPiRJjLpL8pNcTBEC3Og7YhnDRzY4DLfTrjctzGsH1Ql
g7kBsKlMugPHoy/2kjfsnEHucJeY8WMRZM3z2i0JYxqoGvW27EvvC8YL0pLBqyfTXBwBwCsyhXW3
E1ZunStXm6GYaAfJ4oIPQO3+NI0guWnkSJsJuFdI2xccin0Bj7Xdu6G7FuIeFQprYrq6P52yGBlv
Q2fJsjHFiaXk/WRxRkumROewB9V8V2PL2w29SB/7vsEioAzMAgHfTbHGUn8xbu/6uVx39sjbMYak
vmqYV41S3xVbI28p1WVtnyo/Tj8hWLQ7E35CUlcQK1gJjJBQMFfBsKjaD5l44F64JlvpzuwOzBcT
rIYFaBmx1WyUUeX7Nu0/p7xLaIV2H8qX857Z6f4ub6c+5AguDoLkypvC8ewXmev+4KilpAtnI03N
DSf9HqRAN3fWzqxjvZVjgdPDLaawXBvcagkckNbiMNvWy4dwF2+/mFO8o4vjUzr7ciuzxY4qYI24
8S9UhmCad4Fv0C+eAn0N4MmjYUJvKImJYLYmW2/AiQ/fTYy/bipAxAwYfzaA/lx+1k/3djwjdJlJ
fp1ImDcgesAiCNvhplSVG3l98OICZCJrj+7Qe2p33W09+1+eNruzmBIWhb4y2VlE8cyaP25TD81T
P5mEQD06S4NU0NX2VTzIYuOkMj8taGRnEBH0FarRCBF6fpWlVxJEpcvzNGUtx9uMTM5p0o8T/kz6
6u704s5xRoPTpL9BRDgDyTDJ0NPgia8iXyIrFlSCMY++VxDDJ0imunWd7p3bX16tzTJHVGzlYS57
8z0HG3xc0ol2ssS71OvEfM46Aydn3jxwHGvCZRIl1y81bie3B7QE7DTCoWZR+BU5bUbMsCrWClSe
Q12d9Pz5GZbOzlk/hmSC1jJ6No9FV21lWtdb7QOTaZomuMH0n+205DRt0N0Gllh8w4fy92OAaJWm
ZnmwzRFXhDf0J49tqKbTNonTWE/ZuZkd8aDE4lzN9RzvwZG9xbEW+znNjfOcDuIzbjv+2erlnMvR
vQKBNe0dU6VXeVd3+6Yek4d8RhcAWOMaNwquRuiM9vilgVjW/G3OYzCLlrzhccVfk6pmL+OVNn43
fvn2gImYav8uAUnd0Fn2YXUlEiSbS0eqhTxzdDD7NFEJS+Yzr+OZjxCA6b4Igq98sKpT0TveHTmd
GPNz421IluKsW9qSwoFo3QJMYy8f9dFkeG+P6rfcrJkxRAkQplCven2zkxRYWynt0HaW/rHsgu6p
ncpuN3W2c0Ukp4gm9oZ3UHw7HG+bsatHpJMUXhkuC8McHhDSkcF72wFG2LW38WzlWyU86K40tHnt
uu5CXaYsh5a4pQH0ndCv2zqjGndN2uIELq9ohEeTv6QbB2rzsVkJQEonc3wai6XdGuOintSKaUwm
Yvjy0agQ3dbu2C6Nu5VLzD8TRQeCM0S9cWfnhR/tjy577oFk5y8I0Ej7VMR7L1bF50ou3vPk5HrH
whCfu2FMTxX2TwIn7GDrrYw9LFauPy18FR+G0/vADcs+jsrRfBn4q/ZcXechTuruEVJvm26ablDb
tl7bKJ77KJmNdruAbT5ZI1FjQovlkUHJhQw5x47kUlT3ndVghcobPPGi9bPbJPDdA3FonL07azhi
XJgfVretoww+djSKNrgGs+a9UipTYaaOXX6Bp2TkLm6og5pMIm0PQp8za1xuqaCfpV0ue8JUXeKD
k6E9J9b03KzUtQIWVTja/ueoXHHqyMPGBYOwTOMxpxWJK5JpwwcydD7crP7y4yRDClDoq4Q1IFt4
zfTLFCutn7wcFhbVSkfUqrBzU2oM0vrMH0LG9r6s3ezKaYKG0TZahvFGJIndhqoXc0cMPP93UdTG
YXGT/ODbnrwx0urDmBY8oCsZdQcvUPW5VAu+KJ9JR9n0GZ3lpqL/6t7buafAvNZ0uKTq7uH6zE9K
ElLX0K1j5I6OeVrm0z7PjI9i9mF5B517cBtaJ/klO3JPamJyKnw3jWiK2pGdsDgQOjq2N/iXnxfD
rfed0xRXACjLcKxWBrlX993FunJS5Wi/uT52lCwd010wxy9eMf9QhPdFeVk6WwwRDAPW3FJdbMcP
de4fTPdmWjFceKr5MLxS3bRAnB/czmOj9IEXDT+tVRnMDaYrGfW43hN6FxuvMG5XAEUo+faPhgU5
ZHf/lfne7gJCbu9Nu9c3Qtf9jcd0IhSfZBtL3Il+kgbXZrH86C2riqxmROztM5+9a6jYbdHtilJS
4lSl7X8FLUlsGy1xU6Wr4wFQNGEtqpZcPnSKrXYxgfYBbjwmrd7Gvi5CTv+E7pixNCJMv96jxxJ4
K/o8BfvTrO+ZqtdfYqmrJ2FixJB6sB4wduQsREOF3m7IjZGM2atr9Ix94vtbOR4bS4TpHpemIQ7x
YDRHMFoDs6SuKO51MeMlQrNtafvFsv0RCOZjses02wYT1sGiBYtPWxGWXTtQ0ERhhfhg2T4mWHAL
s6m0uIzmLkWau5oDoQ5LHXM7p1Z/JhecIyVAgrifylNRTALs/BDTdk+S6XHAeLfH7MWONRXxNsCV
+NSadRFxql8OTZwloYXWfk6VmYTYJlB8Rgocj37K5reQ2thAlkiCPECitX/4OkZok5aBjJivRnA7
zRzEpyQL9gFmu++WHivl+IrRSYz5th9V9dJ6To3/sEMLCQczyCIXXOCeKQLTP6V+TvuuoLYAK9kD
gGDgEuqT77n3Sl7IZmQ8aKqJXz0y/s3gZCqLEm/0f0nYcptuwLcT0xGFk7p6NyaTOJynVPU4lUKQ
fw97musG7xdn6rE2GCdscuTD0WUcB1xb9jxinEKQGqeT7hqMEHFQezvREbBlAQfiD8EBbCxBd93j
XEWKz7AbJIV8kGaJpcSALJXNuPk4qZj7RrRviI/pHvWUF02wkK/p+E2mSPkDoJq+oQaPn0t0LaBV
a32s13xmP1MUJQ03aKe85UBFJGBvl90xGCoVDRRGL6tawTf0o2YfsgjTTL3k6NV5fxy7iWEAmeHl
mIU77v28TG6quAo+xxFVD9p6DClr7g5pzmmmHusZeAUdjuM6jeLAyMbI4dXjPBNQoqULHso5T9YM
edhv3zvXWbcza+HGy9R8lopBRU5EXnpwOT4ATKC7aYOTpZfq6p9aGLMCml3Xb8jV5cPcY/uolRGf
WuKPttKm17taiXrU1TCd5wEzJaGizMyU1CS2HgN6YIX3IK30MTXbeG9WGf240nrHSAPCMWcz9O0u
PuCYrffVFFtXupE4uJzEzi5sM+fRTvz2vOCY497v8rDlOULbcQMedTpaaeyh5Buzt5mIEH7lIc9u
YgfzKUVy+aIDEgc2YvIW9Bu/T7fBYE+3oo2Tj4SvQ2ocqYozNs+6iYnxWNRwtEo/2/ZEBG+bIGki
sieTsHBRNRKS2Ui0Ys1Fr38EhFpH5GfSR0xU+6MHmUE9kE2HBON2aBnLcBqtlel1NeVXVeD3O7UG
8y/pxjwLATvonu2nCWu2cpqrEzQNox+ZSemzCyiwHlmXe1Ug1STLa+8z+o4+/LWaw7AdbZyVpp0s
MDILbRwcrwVu1tK2xGC0xbgDEgFTysSMCPwNdFJGPGQ7f0/u2mySnPbnIEegg5NK9y1P4I2ZrUwb
DaZ+o2VcbOucidCVYvXKXHzvWDR+hpMgrj7yvHgfLROhM2UNcSRDHQA53w2jXhmNcVy84b0RNvh5
H3ImGBihL3iUF1e6Oe4RYDVeAhevc1r/91nT/xE87aku+e//uvzMV90sDCOl+jes1//71/5nffNZ
/uz//k1/+Zn+f//25eRnHX3qz7/8Y1uhQi33oEqWh5/9UPz++n985//vF//j52+v8rQ0P//5DwzM
lb68WqLq6h9/fOnq+5//sCSDcf+XzHR5J3988fIH/PMfL5/V8KmHf/mJP4Bp0vxPgYH6QjiD0g0a
7R//Mf3sNS/ref/pMgBEKpGH18G2mN78A5hmWBDTpJCuaQYWLTdp81N/ENMMwQu6lnDw2dq261wi
2P8HyLS/kYt83/GtADXTlyaPtel6f0vTAA0ic/Ts7nF0Z+/Vh7vEY206e2NJq4P2NSHvyrbPfZ+L
K9UNGYCeXHzK0hPhrCisDKNvr12Wx1vq7uZyQFpvTdeSe+gL9XbNVv3jT1f37vfZ4j+j0ry/jA7+
/oYDLhdFCP/xnL8NjyarqRo3zftHTFhrVMzryiPa4M6F07uzijSL/vvf97cp1T9+IZcm8Ljq/A+f
xZ/HIbPeHYCWmv0jaqv54rTBrVeuywbpeNoOs/+aF059pHmTHQJJ+y0fpnlTObjFGRfyNw042Vwn
HMkKVBzIegh1U9LT6C7akIe632CRkjvGEuQ+w/HAMIZY/s188F+HtC9/geBOkg6eP5s8u7+PTtMi
YAVZSv2YuQBS2YimzUKcA47lvtguhXw0sw6HWj88/veX7m9R47/9YvpPlulZ3N7SCv72WRlzNpZr
NevHOl6GI+4WtRdJo07loIcjs1vdZpIGMSDo44dmMZAYV7+PCMb8d5nj/9U74fcLabrClK7/9wHv
whJ2A4aVPnzl9nQBa/vsp+t4VkOrqS1Q+FDamQDtze4KPVbvnD6PNw6eut/XR5Y6Fp//4vb9Wzjj
b9fEd7ClSHIGbOH/9k7/NF3bOHPOQbRZH/MFtvkSMy0XTMP03HIH7Sn55qdu7skxmU0/tJaqueFp
yrelci9jSG1MIMjo309QNl8FVpFruLHjC5CH4sZMAnv/bz7Af33YbJYn7hrhsdj8ywdol9IqGMcT
j347qWuZts1X2pQJlgfVX6dE/IT23Hn7IV6qx6zxuqOHhxOT2lpdpLV83tm1t+74stpjvnJvDWWY
/+aCXub+f18lLovz5Xragc9zyYpomtLzWEb//HgiNTIiWmX2o8Os0T5raJSvDAmEGXGo/2Zw+bdU
g7//Lp4jVmTWSofJxb/+LuRZ8kTRgJjEcjCa+6WqmHepU0zCGuPqpdeJbX2sNH0aKzHNB+FOs0QK
X7JiGzRdR3S7pUS/dQJrmHeS0EfvhOfeeh3t1v7+7z+8v85YXy7M5R267C7Ckq532UP+fGF6fMkY
Pyz7sShXte/GeN2lztjsmaNlomHMaPMX63KlyDqPSvj2/+Zzkf+y6gT8elNYlofxz/0/zJ3XctxY
0q2fCH/Am1sAZckiRbKklniDkIX3Hk9/PrD/OMMC6xRCc3VmortlSGZtlzt35sq1uF4u7fNiKtqE
vv0XmnTQnQWV5x271IcYJ89U8aXxfJTK62ygMYlrh0ppmcC66xq0kmZ2JNbaa2olY+Y2BWQckleA
QhiEwfusqInx0yJ/bBtDrd0RwKI7rscjyehAB+ECfj0wfoaVDmdiG/gmLamp2Z4wD5pitPqI6o+v
e7S4tWWOUN4USySwh46kYYOq9uTUeUa1TvYG9dxRKCVQ8zVaEir0C34hsmf9MmS/pkI/pj56tmZc
nw10aifHsqTpd6zoQ84zUCdKLdSRRIKvNmCvx2iWBtSKIqFZqykQzSVjUOz8jlo0yLOpyByExVJQ
QwARh43UJRO5lrIK5/e1FNRblJKiO5G4F7IEr6I8ScmKBHRESakiiqQT1w29MNXcrC7OEZkY+BJa
dP9UqVKk7VjJsrfryFajFB2T1jsUYNkOoJ0qOnzkFFBdnZmzIHiviU5W94m0co9Ks7O/ODyWJJOc
YjPwSMWpLBgl/EwFJhS1xouewrsp0KJjp60ebjuhUF9zTabftGLMU65pL7KsBL+GIFFXNuUHf0bp
RjQkVUEkVsVzLM6EBG9EGuSN8SKkZbyTp2JwgK8qtHlnQBMMuV8Z9AfnhD2CPlkRLUvXTWPhnIwC
rc5GDswXQQj7fRIk6DDmvrE1LWTkbx/3K0NTKVXiqA1D1iEsWRw3b6TK10/WS5UHhq0EGphjQSJO
qUEfp7KVbG/buzI0rjECR+IiwkZl/jzv7jEa/lqfsoX1Ek+a70ylii6GGP+GCED++0Uj2lUMhalE
SWtJyVaqVP89uo5e+kLKD2Jv+a4PkGbfcSG4feUNK0RO13aqJqoGiE0CPp0Y/XJoaRGLcKVnwgsV
lXwPOknZwE0Rv0gmpzTTudHCBtXpcshAXCalurdiMNy3p3cO/5fHRVNNEFWypaqiYSxiJ8+SurrK
BQ2WDAHXVwqGqBzishQrN6ES5bnaMPcVoBaOQJKnJMBfoRHQfafKDOXz1GiU94wi8bS1Dzaf08U5
NkXuXG2OJUl6LjaaooCpjkrPetFCQC2D5R0KStsHqdSlFyWLjbu8A0JlKV7nigIV4y4fe9IywZow
48fAnHjO0pke+g8UyVhyKeH9aPIKzficNKnw04OL4auWW+pjGSjNr5bJoCY1NqFol1EyfJdz3Jwj
tqEvuSAxBOmrBbDzC33YgOIVzf8SCWE52iMJTumE2on4WZEZoBsG4LkdnmrgvEHeMs1FopLyCouC
HqLbi/7xDLPHFVHXRE3l0WgtzlRbFc1Q1K33IgSQihS0sNntpEvbGqDWdlCqtTN8zR7zxj4H0WxK
S95NetN02iZ078WSq32Sk3uhU/R5CtPHqjHblY1zZb0UxZLxhuwbXTKVxY4moUH9uDaFF7KKyUuu
NOGj7PkBUm5kvbIW7E1Q1uS5Rblyg6rpXVrSyJy08s8az3zyIQSh6cajngUicW9Fukk/pUW/feqh
lWQHY20ekFyElqAop7tRD8uvsA96K8O4NmdsN/a9qnIqlxQ2QMI8kbZpnzDPp1la914RZP5FT9OP
RBU3t/fDRx/LjCkqNwcxHDGUcumI0BkCTlBrwotCJR7goPIa9JSvDU35dtvQx/cRDtbSuKCQG8eY
uTjUfVs36ahZ/jkPyua1HPPpO90cAMdydQCaC3wvEoBmeXXIQ7uDSRyYs/6KHhBsaakkNMWK2PoV
H8wHIkiYAwWZqV5EjzT6QcJZZD6o8MrYG0Lef2rGSUP11oj2YkRTZFOKCXn5rIAzyDMB5fnFX1GN
EUEz9wpiWIT8xC681i6nvw+iyKyTIDhbftIfisQApReO0cr1pn7wp4qma2CiyBLxfhEXhz6rK4Rn
yiE8T3ETuAEBmBu28X+xbTVeLjzkeMnhNBdbKa1yw5LlMDo3UBvYmVC/aKNyaOjcdaV2/H17Oy0U
EeaZ4+3JFUrWC2YDWZvH/C44GDNdFqi4R2dubDfzxcy/7weITx09HCsa3oNGe4CmQZ5r+nCG0BEj
C3SKFNL4qad7RNxMVjN+TuTC+tSZQv4D5Kd6oMe6NMqdkurQNyRyRpMmjRfV/vZnv2Tme/vomjSn
42TLMnVTWYSputQJ1iT10bkW62Okh1y9Rv05T9Q7UUt+yhJQudsGPx5yUiSaZbHPVJ2oY7HTkTeO
p6BWonNvDnRNUHDcekCaN4XXrXH9XjNFzlGZX68U1Zfhb5Jpfqq0EnSxBa1mAchWutFA5Y9SsqZf
es2ULukWW0DXdTzL5Q6o5Igmr5rLmfg3QsY796GMiAW6R1HPvj2BxseIRNWwQUZQwh8r1sLWEEhR
rKhNfo7BMD6ZeiV/9SfT+KFnovStlUbll9K1winKglxytDQ2vgYVLVB2Gsd0k2l0vVGjYtrjiHZq
u6/8/GccT2rs+EKUDk5hRJXstiOcQptu6pt7r4iryWVLKtOmr8P6UxZruco5UpHmBhZXfdOFQv9R
VR50P71CT7bTVc3kHyPJ1GZ6Cal/FJrSOEDrkCb3lNqGe7H2E0jhfEQdwXhUOuX/ZIImYoggn0in
SdadEGjIeCf6pmlQzgnNpwpN8FmkHIJZuv0pHdjUj8pvQqoWhi17QfAqFoOCfGaUV8mmRDi7swGB
9n+k3le4tsp2GwlkTGGdspCsgIMg8Z0UhjI4RYo6diW6Rwjt/Y5+slSPhdKlbae+V8qGusnYDMND
TGNVg3xdBAvXON4lTSGu0CYqs2O6DDdVgz1L7hWmMvq5FglqWZnh2VIFOaifBlDQsld7J6euONiD
phmeK4lTJPIaN/UOql8zBsBejZJTJlX1lFO+w2MopfHPRMzeuNQA6FU34R+2OxAYM5xYOWSjX3xJ
fMhmRTULH+IqyIHXtArVxJL2C8BD4KNDPYKFuKfvxpHTvu8QrTLi36UmhqENgblsQnzUSMPG6Jvo
K2xKwtoz6I0cejETPCeZC53nnSmJ85F751Qjy4po7M+qMxBZ66eWNVzDVd1GkFd1BaA8oACgLaag
BbYNp2Ih7nShbxpbIclvOaqU5ts0NS16/620kmxxyL2fgkEXOU2KJbW5UBG/NUOigIIoVRoSZLOA
qguauNyOplDz7ViIyWE3iS8psEpr2UPDAtCkFOr6YeVIf1h0TWK5VUOXdVMGl3c51AKpBYPKcnEW
B1nYSlbmHQMJlJSgFJvAHI07gzLsihv56LFIjStzxsok1UlB5NImBDVVQ3NifpbIWrtlUYFhS1Vj
I1b9+HJ7eB+vfF51cxZR0UUTe4s9XVG5g+U4Ks++FAcbXarbjTUMazKi88VxuV+wMqcraTEyCekW
NxkJZK3RgrI8D2ocuAABHoMWvBFFUTpKm/E5g83b1rp42Nwe3ZWnK3Uphfezqsx57qU/HiW1gAnP
qM81Ycd3Ef4NRHrE4DQaKrt0EiQQAk2ygdkjod8yNh/IlVq/oyCgF5ie35UL/erH4cgovFff5nwx
D00HPrxP9OY8FNKwU8P0LFew3Hla2/8YC7BmKkDJJzOXsm2lGcpugJLqKUUP7CgXYbYS2F5Zeo1C
kkxRT+Mls1RW0VEqzdRBrM99Cb0LlXlao7POWtnLV3yFRiQJXRwb2SQntNjMpW/CiYV+zjkMI+kk
+t34s4lzgmYroRM4ohmdFnvBLxH+UOtjymcdN5JiQSZSUtcG1ismXES6GOfkU4W2Mg+l7zegpbxw
+tnCqUa7ty4otHr6ZaC70yjXd7RIgrI1oZORXTnoihgi1kr76YV0xcqNkFp0MlRU6ld223Kbk4Rg
qzGZALxV09QXkW0rmR1l/3E4W1TYdnJXc2vGtVIe0OHZNuRxdplS13SPGJ9h0YwAh8jFjh5gehKo
im1TPxpJWZT5cfAg2cyDWjr2vkfbfi8OKw+KtzLT+yM5f1YSWRLpMlESZX0RF1ujpIdNoQ1n+t7H
L0k5dM4Is0ECy2cCgUgdCW4Mpm2KElho2CvPAvQGh9os8mNp+NYjRKfNt0hr16h4l75v/lzz2eDI
ygraoIsYtOgg6tJonDrTXu3bBfqJd63cwVzTjsH29npdM8V+NC1Jf4tDF8vlC72iZwAdz20IELoQ
6TrqFS/dtTAlO7dNLUP5eVTUPRTZ4MTp7OFLjy42IjIBqT4CVggDyAGC+jz2UPHA9N2dgBGbJ0kn
qLltdJkfmI2aCoVGkZKHZS2zlZJVtqFudBgtgfn68qAAsxiETeeTjxLLYC3F/MG9YZBdb/Bqlynz
KstXqirJSVO3jXhOa2vcQtHRD47mh8F90VUqQF+v3IlzMWEaNPIhnfQZVG77uVBS69RnfrWyxa/M
OUtLhp+0EtM+YyfeByltAU89L0PxTLoydrqwHZ5zcg5236fStqzkYQMZ+bgy5x+KqvMcWCpLDSCA
/y3PlVmpSiwX5nQG0iPcTZYGLbMawuww+M2uljUg65WQn4sqS7ZItYjnmtKbSy6puGv75iRQ7rjT
KlV8aguBjhuxmO6J9HO31AVtxTVf2f8UxqhCgLfQyLcs7v4ppg4CO+V0roIw/RLlLfC2KbS2VVcX
K0ftimckyiB2VtgaIEnky7VARwEHrCbSWTXo86RKMR6S0Ze3WlIp0GR0Im8MSA4GL25W4rd5lS/9
HMcNFjYNNCClv+UggZKI5J6t6azDKHVsKnn85EFvd/ukfRyeruj4LZMYh4LSWwrpXTw8QkDBEzeh
67KIU7fjt/9kopralprHW6UuhmNVIvqR+k23EuG8KT8txvf2Vp+jRUVTllrqY+eXXhoq8rmYVBCp
pqA+p5qHeGIAuBqwFXxvlTtNk/g9q30i5yZvBxj54BRoHQ8ayw01TFF0CrNTIHkYguKzTEvtfqD0
jyqjP/GT1Mh6AAteie6UjdMfwIcp7AWCOb2Yeti+9LnwTdOmueUY5MKWbUAbiGoayh910vI7CyzJ
dGxQLoCIqY5DmiKE8FCFYBsclRLjl4ZWPzqLeSA+JpaRQ0cAZKVc2etvyZKLeTJNijDgT0g4UCZ6
I1B/t0Rm0s2VOD3+DA61hMdOFlsX3kugjiMUDpvASkr5UaBqQTuZoaZPqZFFNHN7KdBcJaxp4R5Q
G6SNrVSgffMaIQNxq5bfBZgY56KtbNpQhIGIHrIsc2HqhpyTcnya3wlNA2xiHPwIrH9ads+TQavJ
1pIb7Tgi8AIxKm2goUO+p6YnRTW7BzUro2+3t+ibt7+cAMpjCpliBS4n1dIWD5lcSJHno+/ls6EE
wV1RpO1eAi5PA5evZz4eaNbiSYO2fOBZE9HglTTozrZ6PjpqKUAkmkuqFDgzLW5sK1MCs/QAUXAC
HUIARzKH3lUpdJzM0qTUbFhxXrim0Ac/VOpSzcas4mjbTeROZjby6jHuoY9yU32ii08SJXXlsT77
rsVoSWISZWOTB4e4iLSpXxRd7Jv5564rqy2tffgZVi44eqE1k2ybdLRpZr0XfUjz7CmNyxW/8yGP
rcHwB7qMgZu84cC1Xbo8tY3bujXD7rOlxf0+zlMoqIwm3jdio0E9rLUHoY/rHQ2JXMaJAutbrkdP
gUEPxO2VX6iN4NvB6f5boAKCMcOvLj9JJw4hhA/58HlM++abAbsxiLkm0GJYRUyY9f1Co340yIX8
dRInHka+EfuPmSHL3RYliuYpVTrDEeMx+XeR/gqheQp/Vnmd/2mW+MsLyOZj8Tt7aarfv5vT92L5
lf8fIjXn0Of/DdS0q+9TmLzHac5f/y9MU5DN/zHJNqimTimM6tuMg/wXp0n5/3+QF+CpxooCSLfm
v/pfoKb2PzLNzIZFxk2xRInuk//gNBXlfwxNkuaMpM6FL7MB/gKneRk1cLkRUfGQllRDRpqAcsTl
blLok51btUe7RC5TAfPeNNWubTOgh/4049Xezcynf4/se5DlR3M84El9EcQpc+5tsXnJ+Xht3KiD
LdGjrv0aEloEYKfxQkF98VWrmn7etncZL8zDAyqkUnY1JM0kmbuwJ4ZZXI08hyhzg1imO08/lyTc
ditWxIUdgBHA/0ihkd4XdWqQswN7dx/xR5IgBdLT3eFx+7h3t1vb3t6dtlvX3Z4cfn9y+bfrOvae
X7mnu+3BPvA1pxO/Pbouf7d3j/zd5sgv+ert4fDo7vnbE9984Esd58BP2+5sfiQ/fv6Sbc73H87b
x8OBn2bz4+zN/Nfbw9Z55Uv4CLYz/wm/5jcb23b2zh67fC0/8dPukR9/57r8qFf+5LCxNxt+4lf3
ZB8OZ/uwcfiezWbjbBzHmb9sw/fz8+Yf5tzzixMj4RM9z+Z3e+f4ZXOcv3RzPNgb58Fx+TWj3u9y
Bu/w6bab/b3jbA+n7fxB+Ww7vvPZ+c5P3fOlx4eX/f5lniYmav5u93RK7dnsi8Mf316yN2Gu/1wp
BMiXK7aEkKYgU1Uxkp5O28fXw/bMoDbOd2d/dF5WLC3AfR8tLY5YU8OMAV7uaes+ff3x6NuP9ubb
gyPaK3beUi+3RrSIyuuyLgJjtsMSfT08P7PODvPNkuzvTu6d46zBWeYPfsvg4sXtSU0ZTRg8ua9n
dgvrdHuN8HMrFuZj9+5Y1XJheF2Ihae77d28obent//z38fXLWfjkb16ej1tX0+Ppc3BOb2+spb2
/Y6NdXjeHXa73Wa3u7cf2GFH527Pdv52f/+2He9t52HPenPyOBau83Tn2JzPzfHJubtj9x33+5Xh
rI1mdo7vRgMXXedFzJf71T1zbpixtV2tLfzrh129CAsnPHmmYeJu+/robziWHPfH+cAzbc/872Dv
+NV8qn2bER7/7Aunt/+4+/3+T28/vaxtEW12sLf2yMIBp5Q4onTelI+H8+PW+bM/hPZ2t50n/bTF
x7kvp9lNsjAsxMbGBzrzb93H7dk9H55P7tcc37azv9792PIDGMrjzt6dP3VMn4sXeT7s2HebI/u8
sDcP3yP7+MJSu65su09siFfL/rx5wJNsXXvvbp7wQ8fT7GBur6027/Vb41zEh3EOrzlEiU847JP9
FZ/b2Xzub7ut/fyvZ2Z4ONE7x73b8iE2+N3bn4Bc38pHWNxBkzH2Yz9P9Vfc+4lZOM1+7fTiPrrO
3eGAt96/clpw1nh8bondZlPiXrdb5pyrZz/fAu5XFmf76h4eH3HY7JvHZ9+2/2EXbVkTbonNkVP4
Fa99tN982WF3eDw8/z749u/n+Yf+OD++hvZ5sn/49gFnhx96fOa3v3+zG/H5e+fhBR/Lf5/2L5uX
/R8Hl79/sc/cIoNt+/aOo/rP/cPDPw/H/ebz4bj/9fLETeE8cR04m82La3+/5yLaP925LxxRe3M8
3uOzj3um3mVW36aZkf9hurlcscjdsj9xL5/unP3mgaP+9oVfXvjj2Sm8uHdPX7+yEZ1fKyty+7yT
Q7s87ybJXsHgiuGWvOMf9u7u5HLlcfRtxz3+e8k5K/tAsm7vgw+PJUifDToI8QGMk7E+cv45arPV
+fYubU6R/WO+63GXnIuDzRfiHbbP863MQrPw/OqZbzjYDwQEW341f+/hsHvgv/sXJs09Ok9vgQ3T
up1vTU7UAyf38BYu7I9HDuS81bfzHnzczu40sPdsIaYfb7118cd38zK6+68nIh13/+jyPbcXYL4d
/nMm5yywaplg1MHu6yCqlinDbposn3ZseF9o9nTHhqqjQTl/c9vK5Sr/rxWF8E8l7CMftjj5uVcX
nqmkYCWzyIImhcQetOfJqz/QjI/IlvBXhZ7ZnkaKHxkOntHUJYzZE727RRIaDjVrMCu7RY5pG5pQ
hAQJHda3R/Vx7kCFaQZdZBJPFyAQl1Yk3rpRBR7cjtRA/kcMy/QAJde0slk/zh1W6FcxeIQQni/D
5qpMxKAxrAraG/hDkAYYciTeK02D2t8a89qWqGOdb4/s8op8mz9K3GSHRNQXZyju5cgQkiiLtJvL
VCWMpSJ6Nm5Xx9FJpG95ZXhXTPHy451DX9l8NS8mUS5SiABaNBLyhPbkzsoQMwjbwqmjNDneHtWV
mdTfwFGUZU2Dl+HlqLRCz0whSyu7C2vomsNI3+s83+6hL6bNG5DW/ra9K/vjvb1lUXts8inXO+xV
mTQV+5Q+CmETdXq4YufaFFI+n5PMM4zJWkyhl5qIcudaCZlrSUU1iiZIRpqwnV4VvytXjF2bRCo7
pBZ5l8M+Pv/9u6NllRUqZ9E4Uz3LsGR2lfwQ6KDDwFOPrj6Ya10DVwdHTUeX37o1lxXGTm09uNdl
VJcSJFs0K4KVqJEN2w9XUfzXTOmUB6AsBvtoLGv2EkRdsTCgKzJWYgKPbaI/0IUs07TnVysH7DLk
eztgoA3/Y2pxwLrJKKpaYlTalD9Se/fpbR/LLwbpzHsoT8ovldl+/fvd+N7kwid2aigMPZghRL/h
L1Mrb+YRb/yV43xtz+uSqsNfMAMQlnuxtoqgmoSgsovQaj+REUWCycyUx/9iLHOicy43UfJbRA2e
5qkQgEO2n9dQcCgDnAZhl+srKYtrWx0QIm0IIkBKZAAvt3pFS2kVljpK6BU1ZehJkvgIT7L3Jy1q
cKn4qzUx2as7EOAj3aL8RFoPLi1GQpDAkqBA9UG+bJd07TfAHj/gJDI2fz+BBpVA8C+4XLqdLw2R
k4ZjU8NlBB5kYn1amzBYSc3KBbnICM/bnKSORa8PDTjzRbLwuIFghkgHZLD/KmSja9QqoRQNok1R
FMiL9kDskVvYeV4c7xStgSOi7LLWnkQ1+OswZ64E6KJM+/b8seZt+95rhSkPy45bRsqaREeCGrLR
Q4DGQL3iHhep53+HrOjEOmC5NbLhi2OGCpQZSENe0bodxEcacrptWRbKGTTcydcF6mJ1kW+qGAJ6
BfvOMEIRzxo0UmMd2hGNx9sr/dHTWFyunEiLLCqMs4vPA9mdagrdUCJ9CJuj3fsWfNdyAwgRuiif
ellYdfozNex0WFn9j64AyxSYwIVYysfwaJSVIQUAiiKGkptORa+cg05ntrKyV8f3zspii40dCib+
LAbFs66DT4QOKIgwhV2KIO1ofcujfg1kcHVcLDATp8+sAgvfbRo90ic9M6qMZuUI1qBSFkMk9fa6
fXQ+zB5YDSRrFIms+OKezXIZWVWjKe3Yt3SIZ+HXUuI62oltEv1A/GPa3rZ3bR7ZslRLsCV+8Ahe
nJPAh94DNpReLdyuNIU72YMyB2an+jQLoTTu4BMFroxzze5inHrrD2WZq6inpll1F/U55IVBO50i
OMruWlNTKcNE0or7uza5c7QpKnMAT0fipTsYCjMFopoxuaGkfW0ElFc2sgVzSZ9ZIqwLmdD8c3t6
5594+c6iNAYYQOEJxLW4jAUhukRVFOADyNc6c/WyrFwFBV+0toe/DzsJpYlgQAEAg9G0xYmI1WmK
e10tkGcCPyvGE+1Ljfb3wbRFSZmAhEAQvNYSS5eNUOGo8ljAWlf0OyWm9h9HxpNYxpCGVeLK7rxy
5i6szbvonf9GF06vBx1vJSI1OZenDWgePbmaxpWdMcfKi3UyqBbDdwpAjLLS/PfvDHGOQ5pOIIhJ
OloQAgjyd3Qki8ec2ummMPTuTEsOfP8paaT+74/CXLAHnWrAvUQv6aVtIx5M2lC4/SehsV6SUpMf
wbG1TiFr5SGvdJiLisDTVkZ8ZWda5F24IcAMsW8WFwRvEr1RoNG1NQnS/kJB+beQgGiHyIL8va+m
0+0tutZ5prxlZt9NrlnUIzrhMJkJQd7d6W3ZHlIFTEA4s4ZCK466UlLW7cq0XllSUhzkHQhEYDx9
q3K8s1oFKHo0DVaVduY6TMLQdPswh3gwV9qHQc0jOzOt2gF4F66Y/rBt50sXhhe0zcCqAE67XFHN
67OCrlG62COU6WQxg1NLMroVrfgPK4gVsg/W/CYj3Fr6FppwFRQd2LPA7KXcBpWOzmAIZa1SGNkK
xOzaiPAuhJ8w6gA2W0SoALsQ9iwa2GutbED8pBWm106QE2Nlq1wdE5AylozMAC1alzMXTlFh9mKL
QIIEvWldjLQAJS1yg0Nbr/iWa6YM9r+o0DMzY6YvTTW9l+U5ZIe2VsIkTNpDcItp/Bbk4hoXzLXJ
IxbiCADOsqQ31oZ3O7FMzSAEdFAAShTDDWowLeyZQbm5fdVcsTJfM1yNTB7Ny4taWu0bgVWGdCAn
2oSKgw5jcpmjHXbbypVZI6Ce83nYMEG4Xc7aKPmFDGEY8m5aR3CJo9pAixs9eaU/ffsvTOEugPDg
pIhhL00ZcloGgh8jbVlCe9/AKezECjh6UiIrtZhrU0c+9P9amv/+3QJBj12CoKaRyNIhdjEyZZPJ
3hoy8EPwYRF08KKcsTpgRpe4LKkZyjSXhBwGvly8L6OhfEmVPj9YPox0dg7f4O72/C1QqrxJZotz
Ux1gqJnTarHDJ4i9E3jScyjaLCawlAIXzFaMGk4nJ3agecE+GzqkGEMNHVqxlP8Io3CstazYwjMT
P9/+ONcmmYWEmUQiPwuk4nKS/SxJW9Nj5xhWN7lCgcocKYLff28E4hWZ/iVen+QiLo3oyLCHdTHL
7IaVHMJoHOkw/4sWKq23DV1bTfrsyOXQMk7P3XxO3m0ZyFMyURnZnFmUDU4UKLDQ9rTNaN0+a4Rx
xdq1uTNBSlimoc5dFYsLpR1qfUih3IJFUvPu4m4skWZWFPf2mK5aIeFBnyL3Fm0yl2MyEqNSRh+P
GNFEcg+DZLoZNCVcScdescK08YjCI7JQy5mLs1yAxDqY41QjeEh6C2WFUAv+NlUE/gcQJLkoYP/k
LOf1e7c+5oSiiTDv/ThU0hMMzrJbeJm54nM/ZjpmM+CDaIcgsay+NR+8MwOqL9fAltKt1XrhvTCa
yhZhlWPeaxadHN2D2WvPhSB6mzIwvDvy3UcEkIv97XWbV/8ieOVDSBotpuTErnRRTbSPoKyGONKk
d2gSIytQZ59UhCu6e/ptesVB4SYBidpBE7CyMa8cA14DYLFoYQASvwzthDzQxDZFJmpMI7DngahD
pFyE94rqq1C+e/z79liv7Z4ZIcWS0nQqLW/tVjZgvEciE1L1ILT7Wqm26B2snYSPtxwQY2CVNEDS
KA6w8XL3kHP2h8pgWfUghP7SNPLDmE3GQfWsYGULfZxBTNFFS8cEFoHsLkyZpCErjRnMYw1l9zFP
StMWwY58tmpF+wWwtl/rS5/9/uV+AU4yd/gB24dSYQmTDOJSG/xSye0iSwWwrKX2pWz76UcJWb0L
LbH8gzTIcFcECgQ9lVyvIFY/ble0KeZOHDLudKToi4sgzUp6o/oWmuIEzbBEN34llfGqZSSoSitD
lx49zb/dNLNFHq1U08iyLnuw6z6MQllC9i4TZB6tZYuOC6xpKyv54cFhSVBDKnPnNUzkFD4uV1KO
GlBweZPbVSRUk2NmYfi1nMZUdavCUz+VSIBAcW0G5IyMJKnX7ogrexbYP+EsMSDZoyV+sJoKI84o
b9tC4gFOh6YXpn9PCs55XdFfentGrzg+SiU8lek3IY/yoYNekYWZrFvk4Ov1J/xifJY8K55l/mCx
Qq1De4mVlKcydCJ1s5U9DyoXoa7RhETzt1h5b12ZeeqxYDRNwusZNLqY+aRuqqnscfZlwHHt2uZH
rxPPZyLY9GT04lNtfoEvPvjrq4xJoIxO5gy8Jqxvl3ZFyNK0ksZZWxtV5Cwa31PgQO4kdJ5vT/e1
teXhBQaVXiNNWpLgIQYQoceKLoIPU81nlM8UYzNKlnfXhGprrMSN14xZpK3IQFoi/yxms6HpCd35
OLehHBePsEm0D31mCG6n5/359riuOD9aJjFDQRG4/rLKh2CZNhqz3gNkz8jyNtL42WxgYUaXMdlT
0Az+uW3vytDI0YM6hgMeHsgl7CRRhRBi/By/nhumKwQUMBEbpqLO9/z9ktEeBtPsPLSZgOdyb4R6
Wvh1Axk76gaVb6tD23qU/TLlIMkZucDbA7viU2dyNags8KxzwvHSWjRkegK7MLJAaRpBSxzUcB6U
FP4cz6zlX81YdeKu5K5ZeTlds0u6EZOwQQEmWeyVtkG0Bi5e7PYZGZyhDdUHeRZKqrIw+Awrcn5v
dgiK3B7tlWUEoEAIYMwsXTA3XY62Mzo1bQQfV9eQJfAyTnkRl7lD/7O+4lqu7FAYYgAOwBEFo9yy
62hSetiiaW6xvRqawgRBvt0ITfu+rRBmoZdPWEm0XBsaz+q5fEK+mMfi5dDKHoJKGN4ySpyqfpCF
SXZTX8ufJzNMVnbovAMXYYA5E/qClgdOzwV5aUrVS7nxRy+zRT9MHtSK9BEdTGu9p1etcO/SLkg1
0Hq7SN5FyCLMbqmu4U1gBCvRGZi58dE5+etcmETRkYwE/X3Qty1J/+qA0ps+FlhJtMFwQKIn416N
qKu5I23M5YqLvLYryFDN7xiCClgyLqdOFCcdURH8Fi1PL10zPaV52ds68ZRtlFG5slDXrJHjmyFU
pIl5111aK7I60pWCw12NpX9ETFvZ1rFvHMRhKO7QE29XRndlyfDIZKItWgkpnS6TfYZc9ANNAXYP
xwV12UCUO9fPJW8tiriy2TExJ8bI0apvRN3vH2lDQZ9VE3KOh64zUsTOEJ824twM7RDV3pfbTuPK
LDKJlCYBKUALuuSURvZmyBrfzGzdCrTM5eOUP9F51mAVFUjkkvlXg7/3jtzYZEuJSQi5l9f2lJvp
EAwy1Koo4zoxctOq7CG91GrCRvUq2FQGaa03+dqcElTTlEVfOXmmeRrenbdgltNIhVmMp06OEJDG
myRV6M5X5bUE+5ql+W54Z0lHz8UEFZTZRduE3QFXDcFENqIq6YRxwVLeXr8rV41lzIXROTbhTlkM
LG0qM4EoIINOZ2p2E+I5n6DRs9xSq9EgGqzxaJSh989/YZRGb3pd6Wr/QIpSwT2Iei7kuHXPJIZA
QT6no/450LNqK+qlsu3rQF2xeeV5huMnqp6beSVy7pfzivQCijBKldm8lCQUfrOjVQzJP6MXRD/z
VElftRRCSk2ANlvuh3TF2XyMpeeqEC6UiJq+q+XhF9XcGJQkzOzWGKSnVs5GOwkq/7vgle1pMgVv
gw5qfYKsaOXm++h15u3KSSGOJqGwvI6yRrXChvykjaaZ8khJw99ESiQ/3V7Qj16AVyfkRqBeufsI
zy4nF4mJNgzlgISN1wavPkImgYtKT55tVW/IX5tW87/ftvhxQud3Lik1Q+cO/MBlH0CUGYgVEUTa
hCmNpqjLfbLaKUZdkbLKVlOQjDTga+tsD9WaNdTCNetvUfzM7DPH2YvxCrkYSuqsCVQUQeIaAgeT
3D0Nu1CgJyGKeJk39W4xiHCHkCyWft8e/UcnoXCH0Kc309NAQbk4tToViZn7MLPlIVYO/PM9LtR+
Bz+vuf1rS6RIyQxRynlLsF+OlLeDbE0JtyS62EaGoLzZj7YVU9Pf6p02Bivu6OMphYeXZwRxIWtK
WuHSHLQhcTQ0NdeJnJS/uEAgL4ng74o9MnANiul+Opbfit4odigXql9uD/bjYcE6qXQAz3ArkxC7
tN60uk7XLdZBjkV3UqGLthZl8l8fydmKSaGfag8Q00UgwAkxQWn3RIi9YB2jUX3oEOc6/BdDMeGD
ALDNA2KJq6nB+gmg0pjIfio+AUr3EJwURQTUb9u5cvIhTobvEQZboIPLchL1Uy3tsxY5KjjUUWOm
1dGSUv8A3m84mmYj/HVICuBMnIsdqCDwOlpEbbWPzlY5L5EgRArd42byoJH32qT+oH66PbRrexHk
pfhvwhJc+uVuSKMQWfWQ1mbD6OuDGJWqQzIhdeWxTw5FXYnHknr7k1ZFxTf64NZ4k6/4GMI4ppSs
E4D4JTZYS+IO6AfB9//h7Dx25Di6pn1FCZQ326rq7rEcw+FwhpsEbXnvMvPqv6f1/wtxKGigdyFA
gERWl8nMcyLiREiVCyfBp3+896KGJA5LhdOT4wh/S3y8QZ7IJNTTOzf/Z11AhcUIK2QPCHjwVjHV
C9IIfeCXxDa99crLKIOkc1iMKU70zYzUEX/dXCj/f9hwuDD6Al4y285b7H8py3nMN5oAbY9zKviF
l1tkihc7XOt3atc3y52VF6PosRlEt9jDqex+f8FyK7qWhLMys7CmzeyomU92v1Xv7KBvQb3/fxnG
6EERWfRvezWSe1qL5Jkyq+AosK1aM6LNxKG3MKIdg9n6AJ/YXdWuuJdKquMI2/kg1+U/fs5//Iw3
m5s3WPtCcVtm5dkzTPnhdKIw3E992LpZHZtDHxDvymoGeEPMePj3xfTmxPrr6gj8UKzgpING9s3G
PvVlXxJvXGZRnq9X/hjog5WvuFSV23s0wz+91r9f6ryu/15BGzfUWIyQhxYT67q4TZQ5au7fea1v
Nr6/boi8IV4p1RyNz/m//+0qJKrXflFWRSbLKdyvLFSwZBtrDDUvXV3F1sdwWAgD/Pen+A+3hpKe
1ciMOUb8b71IXe2NE87gebbLIr/1kTdlZ+Tqv+3p51sLwfOwRCfUKQzflsr4MDZSADBlsdJRe73a
jYvvBBEqzgXj+jMzQOHAjv/vt/Zmw/l/F6XUgL/g2jQjvz/PXoayKLVXZq2yKgkBPKylSUMz4+ua
1CpUcbpExbaf8nWEbf/3i//xXM8+doAANAgYDAJd/H7xaVtCT8jOS4nHyC+sSeo0QPj6zlXe7Oj4
xiAadiijoGkJonkr91mbkgGW3rFTTN5y/NLcpr8ja5wIiQBbrVlzWrfkfeJ8ZfJ3tvM/lh+XjiCf
0cNhQY3S//cbjKveknXVuqlt9YV97/jDNj6XC0F8XoLGZV7eYaP+6XqsC858ajnk6m/WILmajSPF
OVyeRPCk2U1EyrTTpP5qpuzf390/XArsHtdvB4HTOQLs91sbmOiasBG1U0nXcZBjZzLFucyWNr5n
w/amIji/QFQQUOz8E/ocTr9fqqqD0Vbrzl3NVn9dyG44CWlIWBFh/rhscPxyJ38Qq133Znf9/Z2X
+MeWc7481AhFHcodvtTfL++IOKYGLpyUjzQ6CbM4iRdMANOWwJ3G662Hf3+yf64KTPzhoDmIz1Zk
f83//m2LGzDokUTOy9Rpau+ibrrtMJbF8s6q+POufruK82bt1bEbi7F2JZZQxInmUdCnjUJ5Zxfx
w4br0jv7zD9dDnT2LM5mkIL7+/0h+h3YaRkFecYmRm7kcfAmjade4TcucYlR52mnO+ilKb3jf3+a
CIeAASj9Ab7fLgmgRjT8jkjdqA9eixoas5//oxyIl4TbCaJoEB0YIFb873fX9LohOsgi+ZnbeY2t
Hi8p1Q3vIHB/fhgMQJCFdh7LwAPy7TFUYSuQ7xXRrI4D6+NHJel5ZWlf/tcHxlXOGBGUKMDUW2hq
7t29GCJRZYPnUJkx8nosCVN653v4c/vA3AgBFVI4xkI5W39/YkD1UrvkUWdi031CbDrH225XF0pC
1v/7Df1xxJ0VTdRULs0Lw0Jvj7ipP0/ZluQgjYyKfTf12j75fj4ex8pXGXGc4ioHRP0f7g8lBJax
wLNc/839TYYHnI88xaosRihjpOyz04UkUNn7Oyv5nx4lK4rzhX4FXOTt0moKggUJ1c124y53Q9G3
xMhG9quHwPA/L6bz9B4aJBD1M6z35ju3zFjqYY3qbCCM6hTPza8JM87Df31ffA/QEej+z8fm2/12
dglE95hs5QMM9ae1NyYzwitumHudb61iaG47I6b3uLE/F9fvV32zT8hA94xsyTIjbcxcbEO5nHpC
OS7+/d7+rEUgNUHQODYZQYff/P2z95Uu65GI40xEa3nf1is+6CGRYziuO9d2Uck2KXfpXnjFIr/+
+6X/6QY5xOhsHWoghNa/X1qZeSBbV9EPBYHKgtWpb+rFeg9J+serAGrD7oP2MrD2+1X8akVuK/0y
C0n5OLoDToo2udb/+ZOnp2EjJEUICMR/C7P0JDt3GNFVmbUauZ76fZido6mmur0YW2d5z43y/Fn/
jVzkNrgcAykYaNFF0U3+flOEe3njaLwqk2b0Tnk9mofOL0nnns5YVbxu8TufyZ9bFuop2pu/cHPK
4zfvqlg8T2zhXmVRSLWBEyGcFREm5AjH4XLc0JXfbOE8t++svD93Ei7LpD5Wviw+Hu/v97mIc/FF
sl+Wc/gc/a4yl7JcgXR7mvn3hub/4aFS/AdQciw8uqo3DzXuLB3G+Vhl87LkPeNnlH7km6IGSssg
nouL2uvL/5aVcf4gARrx7TofcNiERW9qOXKOd6yn1zbrIENTsCX5FOyLe2Hcfvv+n9cbxBXL/JxV
dKbA3zzMNYQFKHCCP5ucphsZhmlj4h//y0VAosE5GAV72w5b9pCj51vaDAH0fig6As26PTbvnKB/
fBfAJxxjZyN451zCvXlViuYNchHnbWbLx4cG2D2z5mk/FdhRf/73G/pjg6TCJhOM0oP17dGv/f7U
uqmbzuLqMat6332SKLPkZWk0Q65ZLycrzji596hIvX0Y6y/VTnr8Oyc3FOofmxj9E1JJCuSzEoQJ
999/BO1czdBnPR60b9XMgQvjNk5zT6TiTGJjQGxaS2xn2ZomTpifnKsmsaLWCvDchrqT4yEuLbu1
P5rW1cXXskaL4V3uTTSI5yLsQCg+S11XXUUs0TaLH11bCVylRWlJUeHkvXV1dbD23CLGvNDdNlrZ
QiZoXp2WuJrcp02dTZLToCj28/9fmNF9HcOiXX7ZizXsnw1h6u6HqQ2n9sdYe8uaOqsu7UMl+nKs
kspeqvZqHaryygqroIIcqzb9oopugSDv1nwiT9jxyo50Wbve9jiBYYumW6s5uyVUbtFEz8A7jncd
MEtp/YhnZp8+1TSE55h3xqLsjhDKuA2zrRHVSgAnofbyapiqdklhbrv9o61FwLhkv1RSZi0keZ1W
eomnT8pzp+pu6n3hXjRxLAEIuZfefx0bvbomc8ddhf7FNJrcuIeFEA9BHIXVxF54MRWz2E9Li9Qq
man5VXGwdRkxTNvGY9wmWg+SmOdCuvqxX43d/WgGcobK04JT4Odxpp3dsmbqB/EBvWwvP+D9bhA7
r/Zc0qhspJu1AcqSF3vNLYZaXdN15uMQDGha4xzriIPCpHZJ19Bvqof57EPTZsIVa/zZlzqcvwzr
1JAHDMjUrR/nvgJ0TbauaqaCVpa8vovCdRb1GBD+QTp7nJuVPLmmsoRXJY0zreZzoMIm/1T60TaK
Iw4C+9ZcNivm6w9hsQ7bljA2E3kP+x72zZ4QtLGTNnVmZamxSwJU+89TyMQ+fVc3xMuz0e4uMfHd
fCMeInzvm+8eJ7ZDiIsQUT5nZp8qLHKrzfLXj31QWP5PAk69vAaUnsfCSot8C6siLaNtsudUE4g6
LVke93vO5VnI8VNFzCma9XUIInPSud91r5FfW1WdoJcoNGdLs4b7F/bKzbGSZfVqcz+ukQMqLPAj
n93EqbqJhMg6X9x1SsrIOPLnPHUOSTiVDGbGFoTWtvUSedrMzKx7ykwbHu1i1K9DQRbT1e4Mnvnk
ddOaf3RjuXRPTLeqJvNjKXYyW1wTkhq3yC7b+lJbty2WTgz8A8ab50agHlmyfg24OGEw4Y3WVeA9
L1W0mmMke3agFNndXFgZo0R2Li5G3cC8Jt3oaf3aeS0L9dhaGpuGJKwtg0Skq0Q3Wdfu5LRDTKKQ
NcVWVpBPN28Hq4iAAckgruECrlfBJGec2lu7mh9+IWCxMkkIHsPidq8JXzgiEeoiJuZsYbRNhKbp
9lcUlgJ/Y6bKZUdwQS5QqeLzgyw50X2U11/9cVJDmYa5ZazHgEjmOWJqR8u4Ssj8ZWAzYYP11+9t
pYnVSISTx9OanvUQ83xFpvPoLR/qnkCr6ZIg8mJYT5NiNHhON5qCMMgGN5D+TedWQbviXVQWXXG5
sFtXaKTteBkSFw8bP3U8IYY6Ldc9GpxL47ZsX59k4+t1fexqd8SpeO7icLc/TbKn96G6I1ayOnOS
IrxVi1HqOkI0NDuHITfenuwxYbeHedbYAmWx2Kvpvq1GPV6M+HmQaGu3S18TbOs7e/wjah04j+NS
6eDXMpR7eG1b9Wx9CUuHFJc2ZCIf1R9iJYSHDJL2PxyXPTlxNqqFdFfltl1bAc6FT5oGeX22FlKS
Tk2TB871HOFHlbJ9Wd/CpcXgiAjngaxN05x2X9qYROxjbidBvue3gXSKu5jJg6PTxPUdvNoA39OG
8ew/RSVxUwfgpkk5CaR3X9wFw7YzvDu4oydeHBfs+zv3VLovS1DNwAKrEPGJnwXlYBf1qlN0CI17
OrusN9ez7gj0DHbK9LSuYoeEw9WJhJUIPK6HG+HXcfPo1GUz3ticwPJ+9Eqlb9jvhhfj2bp4zrt4
lN9DU0btQ1WLKHxYRsvEL2iBxv4496IMs8IeNn2iVtVLsqkO0ehhFK382cezPd0jWy3bo8pLFX/j
kyW+PpE2cpeHKXC67kcsvSpgsHDiORx6s03uz9LbQKcT0ZMKlid8I5Z68N0Wekp0egk+4m8+mqtC
VDjjI06VTf0s82ixugtvn4M5PFr+lCv7QtEoSJWaPaqmX1ukd+vnRuRXtyckL3mrSOdFeM43Z1Jq
dZmg71RgiJS3trlJcULKc5XERJz4zGr0xVmVOhXuqAiP1t3Y/QzX1rKapI/GmWnZIneW+OvoVdbw
HJZeW56DvvnQiwRlmAmctO61S8zAaq/t0rGRRmo6RdHWMIMO7zHektq6uwlCGSyDol6xnyM9mNfX
Fl3olDBDVa5sjXZtpzU6EDSWdi8gklRfIiuy6tKLnlUOcfosd9H+yLuhikArm60GDR7sZ5sUsSh1
+RbdNBzzqf0+ryZ6RODFiR23VqEegm5XFznrS97U5Il2KbvP+BLZEL8csFv9OiPqeWx0X/0ISn9p
L4ZeuQ/DvgcPDJ4SOHk+Fl5JkpkUc45zcNXtY7F+pFKIgKQLP25Po8Hc4oShiVwOVig9lbp9PPkX
ZraQtSD3bZ97O+RlaSMup0lbdgY2WlhJMeB4gF+9hx2BPzZNdSQvTt7Q3eg2GdrGfC1xZ48vh8UZ
vcNQzDsS7GVpD9No18cg0rZ39IgVPNF84Boy6HqwELXJsciGtuutdEM0nk2wF+tp5z5eXbSYTTpK
zpjUrzdeSqkbnIE2VK1Lqqd9rS/ncgt14m0R2jHc4mKSUEq1b1mpxayucmwvdFJVXXhRt9OisKzZ
I5uMW46hxD5fKl17p0bzYa/SSye7D0TmKkfZiOzy4pHtzvk8u323JY6O509eFeaf/FzJXwXMzoM9
YX/CExHCOhZlD49khZPFeuireE9igijjBOOYIbgZZKvqh7433XxyvLkaLlXPjM5xdRdHfaqZNB8z
bwxFmVT+vEMD9XyawRy33oGUNKtPK/7M3fk9gITrut/SRUrHSalR+jDzDLUIukTdcohUYbslQbc6
X+Pdb69ztzcqQ9lccg+WWtxTKczIVLkpqy+EiNllWu6NOGLd3/j82g5Jke8PHbK/tnZSmp32WHkN
/woMSw2e11FXkE9m588Y1Vfywsvl7iQhlQoSjCqK+zQmmvCuboKoOIYOOXZJPK/BcnT72YLSj02N
4b+ZscsvNpS9ifDtwmPpt5Z/MGs7PO7h3Pof2zqv7HQPRLWQGhAOc1IXo1K3fkiSdDbkLjl3Xb6H
dtbzPocPo7Gciz6vWv+ydxsl+UPCo7oMV9skLpNBBOmFC5vZbEqvOXbtJu4cpFX9N7uvdSIi9sxk
DIjIzop85K91a7z5D1u8UfEFIWFqKMW78DpuqhBjfKLWxJo0cVf/rI2r9p8BxisvbTNwnlRFWbqE
usfxdCRD0OJe7JlQJo8xj6TbkXtcSTX5z45P/u1VJ5kDSAt3ywk8yDsrGVDeX6tNUlxu+06Rt5kh
drKg93KVYjwVY7tYqPJej47zZfbi4qZs+tZLFsvNFzbDuCrTTm5sjLuxvU+TY+kvoq9lnAjsvOxH
Z12wLMBsv2pf6mncwMbqeVm7DyxLbTBbVJx8gSwtcV9Q1z6ZVWDtYvVOed3b/hqnPc7fFPx1XxPr
nReRe8Gr8rejWYt95lPt4seNcZPqIFW5yCSHoy4uyl2MwbFGqlMnG2NM4VEuEjjYCNkWSdEr+8Xb
xVkQxTRndQSEnA+xu6EGlaqQJ+NsFj5Efp63J0E9PXwuKndPhiisy3TOV/YumA0y5pKdEcn2YmLe
9R7szWky+KPNvhzDxWZCTNCzsL6CUmwnDM5VddF5xJ5eU6vQtdW8lgp7v5i/x6pWf85m5TEOzwBL
8Rlav/3p2Cb/UQz9/gP7l+LrntfNTeejzTu6dOn3plrrp06KRmUWH9TL6nbWfLJqt3siStNiz2xt
4x5DFTQUBZaMReZTULinwFZ2fek27fwEz+7nJqXfp3szS+c+TszYEfY15kNWyCrgLBCcWikyXvyx
ZONFJcVgR4O6NW5wDyuPOYVhmCk+otG3pqMIp1B9qro4qi8Xr6YcXjYrPJBNwTmUzGXnLocBv7oy
CYQoXisCwkSCaM1qn6pV73O2taN0T2zF/S0iCsmIr2sCxm7WOEg8U+EVgJAi/mURFvTLWkT8a/Z8
OtutkqNOV2v1IS0jIrFTBHZNSR/SOgfp056jezkbRiq7Hb/uOzmeCFbdtk7m2LjfIUvogZbYJiJx
EdOnSIb9t7bTwr1ymU4/2VYQlSlw9kQ8bgQKfGRypR7SyieNNSuK0X7eermxXHqTfwm6Yf9AjIb8
SlCteFhdZ32IRbzXp4GKB/nk4jNVHLaQToeyqsbj7rVzeYhtFcmkWEt9u4+Nso6Nt6tvIZakdeIL
vXyvXHwScHrp3CCTyglPjTWR0+PXufk6W0S0cHJGnbrY6tn9tu8MXDHTo/uvhO0QRh+uUXXrVI71
y1lbQtcFOPjRHefg65Y31VPh45LBSGMzX61BTonkQ6ZsZEU63nbRIMLV2biX7S81WuJbN6vKYX/T
+mPZL9iyzL1piruqHD1o03brftrNPOl013FN0IrwmgblZrNei1YNEw2CHn/lgSe/aHfIyVUq5vug
KZZXon+jNtl4at/DcZmuVTva1Pod7zzBg0XZaVML6sCmKc5ju96MbMHydEMWQVGsH+KJNjypVL3Q
Veni3CZEfnlvO63qjoNV+iDyNo5Gx23W25pUY+mHJ5hL+zVYaj/An2QWd97ks9wdxi5DgCp6+Ewx
1j4lXqhCulKUBBFsk9DxYXcVIxy1Uv2VgfP1jkRp5ubgjAu05+ItyymseNZJvLRLkBLmtObJOod8
ZHLzvDs5RsUzyovmaXdWcCAav3VO3CEeSSzFgSEgVzVSj3WT+z8JYW1uz3Gy+ZUqhOsd4ogi5jip
NlrSej0zKpa080t7DJvlqFQcP3Gm92W2+WV3XTHhvVxOfRN86TdX3KpKGP9oR0XxOadgXa/CfIof
i1hqxexjzYwBGIsvU01A5CGyVVhfjLbXVWnuDd6PaHQVIqBONteemcyzt6/Dkk7+TISzdLTYE82b
ObVQkftx2wrzInOl1Q27hd8eY6d2DkTqLHs6IpmgnB1ymjvJzfN0dKxfaLrdJ79284/1xKBvUi6j
7yTE7VaSxDJt/WrKqr1m3O+8hYNeBcRjlUOYMkWz3IeL3jDvxduBB2D2IDWMZd3h6+aqtBjO2Ulk
RgcEXVK2+6kglv3S33ZuM2YIAi/Idg/DhPXsfYfhk5+swZs/e8jpv0AT6Ou8WSuVLkUTf472rf8B
EtjcT+vQfqt841723OaUwpLT/ipYItwy0Pyjg9tjeel2cxNx3VXzRQm57AdpuZuT2J4cebLsGeAg
jj8/Nph70Ow7qCLYPcPxfqNL3ROMfCv7etDC/7Lp2b8Ng2r62pS199kNodCS2WuWb/WM81SiGvDP
dG77oGXbqxonmdY5+grDTJG8FnF+Y/xRTYnmId4S5mGVjFap9WZYc4oUy15twoeI/2KsaxRBouk7
XgXSrNeoDDx+tzMwEoJwoz95QyXrRG+TogVirJTm35T9eJKt2G9ldA4GCaBil2QsnDBP56KP1gNV
k+5SbzbVCzJ9ee+swb4lLf2RSdv8XLWN3tZfdAGehMk2BGGf5i4D+1fRpKevWL15T4GJyWieheke
+m6JPvu5a+vLuM7rp2Gp+u8LEutb7CN6fSwDspGTHheMF0sBpCYOJzDD/+VoPzZbxxEgC6wz2WKD
8EF1Vvh5dQdaOVTE3nOxbRwde6+Z+gmmWjVXi1W5181Mk0zt6/Zr5na2eCmjHms6egZJQxp5mDnN
VC03remWORnIW9oSlnjwTZAmR7TVuGN+VNERp01e13edSz8BDgSnfGpGWd1MBqOEkxSxfRkRCPcz
b73uCv06VUyzUWLYS6SeQJbDkdBiKfdURSIqssgfENA3AGLYZTI3f1tCNn0nNioOjsvSE+4WbFT0
3UKoXErO6fxqjXt8HyDuQ2vfYUmS1H7bTGmM/+M1VCbpWhBv5ce8rZchHZbOaTBl3ai9Ioyj3GRx
8/bjGouQGOp9cE26eLa68aKcBPGoX8rHCCfeMGkHwsaObrTaR97xYKjcGHVunVm8Ii5i3J2hd2fO
/Mafbxqm4whngiV6CsU+FVc4R3I4FpTVhFrZSlzEhaW2k5UPYZhNfsSUup+zyXiAZVfSbszdvDRj
fCA5rb7WnSbC3J7Is09ioee7cg841bowh8Zs1qm7KEOIooNBefjiy8F8HWNljRnvsL5Z1eLYWbzP
fNxNLdvPi6iHb3HbeHkaUKF8h2TQtxWhziTouhuRx0qL5t7CimHJH+MBEDhTvbuQzCPXcnq1XU0w
MTuAt37wpJMHWdRFo/5WG2HNSVcvrAIRLbwFi1KdznB2a/d0FgAw4lxO8ffAL6fuME6z2V93udof
I4jDC71ZBQvHbOtL3+7x93btm+IY2V33jHm693ntRTWluyvaV6vk1E0sOu5PRlSkhI1B3B/tKeAr
jYN1bw5iXuPooFY5lBcTWPecOJ1nm5u8ialZDG3xx8CbgRdt5eAM4AJgN1k51JFKsCslMDCKqr4G
5nDbj7XCOAH7dNORwTYV6nUht05kTmh34aFt+DEZ2apcWkVjOGeW0eqW4nmkl9WNHtMWRK88MJ3f
tmBqA8luegui/HtjzpCCtsbxIapEFB0c7HooNvZR7ylh1B3IVEjoZSq0Mj2HyjANaQ+n/cvRoYX1
L++hdC78eB++jHLF6VSG6+imYMy0NTp0V5AeEfTD1ew5grxsDiTQIcz1QImnoWjTzhj/fq32+maz
xN5latlphYjmC+iv1ISRfDEtw350HGoMFDA5MuB2aKcagkZ1j9W0Ohb/+9Z/sN2Kuk1XxmqPBtTX
S4OuDB7aBtVAovQ6gLjVbfgBWzo3TJYhWH8wEK/WBDDEGrKA1zxk7SQIap+GOL/fNMY4CUBJbZ02
VLt75iscOsGh42ji03G820bK+RFShcjARfedfd6+m6+l8la2aaya+OMl1XQipL09OcaL74ZWLeqE
XL+6n7vcdjIfj4iHJcbAEU/vBdf3Ltgd6Cq7WKkErNmxxZGE7l49t0WVo/Go8s1O+74rzW3t1bRq
Psdgm0TL6qvDYATmnaIxe3NdTpF9QVTcsiUD/P9TwVe1oKxpogKswutzNuOSBVWilckThdyLRjTw
89Oau5HJMCceoDJlteRJhPG4JKpdqq9e1yzWqaBLvQRTde/6cA9+FW7srexb+aLTmQ8oTPymMdax
Nnltskk629Pui1Yktl3qGW8MchkhYcqwTYd2QPCt8cZSEaIL1+zAvOhh6w87Hmp+Ck9LtDxgbnQL
STR9kkjkLAh/oBD8bHcD6mcvEAHlPhqRajmjH7VLzqbG9ppvoigNoKQX108Shn44tKGIdSroD+5j
VVE5MV00FYllzQacWTf1pXQd5noXBS2T+DgzdFlI5TqlKxxfy5s0PQ2A8vwp9avB+xhPNn21zdDl
I5SPDYQx2iuF0LrWyVJHcFI6XIb7taTkzfDkri/buqDG2HKxjdm2F9s3R2qrod7bh5uqJpLx0lmk
eJqM5z6g/TVt4i8yBmG1umk6tLB9t6b3AcCK3F8+/UUyJPEWDz+ddVJ3opPLs5D92Bziaax++iS2
Ytq2KfNt12K6c3VX/Bx7LDxoDlx5N+guYAuSvfO8NR6evRvo00Xo9M53ubLlcat8Y/CiZs1W1U1f
wk4AzBuz4bi1RkXDSDJWLvi1Vf6Bc867g0GbH2lVzZC6ua9fEEmLLx3MBAdZXKg5aVZbVLc4lsIn
5cu4fRx0VGj0/obog8EJp5+ThWcL1XrwU2DkaKU0o9EHx9krkF6yOz8J1VJZF8tq3TbVeadRRSEf
Oo7PJd0Xe7uGHGH6FiFzSJxlOdvBrfKNF0DNtM2DsjX1Lpfs7hwlAqwNN867KNzYrKYwsB7HqKvG
61mGjoJgajc/y8MGmBIb7ci5WEcPqywfhxU/W+xO/+IJnTcrSs06Jde2fLb3ArC0Xum2Et8D9six
JvEvOARtcO1WQoQ75G0+1GengWPcOfqGbc/taD8o75MgEv0vKVrPSztVjLTCm9s/Viqe9xS+vJyP
sddh+uKo0n6YKEGsNEDlcz9T/k9sB1EB+cT4yMpkvLImiuxc4QAv22FLavY6xpO2MtSXHhOBPyO/
qryktVevTflI9Mu2VuIpt6uphAqepq9dLUFrN8Lk6mRV23AfYE/6feLkuQNptu/x7O2d+xEtvASy
a2viN84Msao6e/osQf6sU+Xq9b617Lm9lsFiTDKyvIIjw4jwfxW5pI/92W/40M4ztbwblXGJmmcW
ZYrEtvjW1WCzDFFONLRiqmtooqEu7h2mYdfDtGzTIZczFL9Cysfz1WS0plNjBQ+1XdcjjzqnVuhR
g36zaojpQzezFae6UnyxUW+FvxbX0o+eXrf5eogCjhzNzI2dhpuvvoKDh146I0I+BVjfFpelhzz+
fMzhiTkMvUv51+fgdtjQOJLQ19C8VGqzX3XdRHayObW4Zui9/xmEO8AzRs8YrlZQwJ/XJtxCEuBb
OHw/D8fLdhb8ze20jZS0Xtj46VhH/i94Dx+2AxXBmSxumbki2pg2C+N46zvYCbB4x6a2pTX0oXOj
p9b61AhvdA6CzMIy3csmOuPIEjI+LMB/M7zk+sd6d/U3hZLrlRsipYVmo+kOIdMhAZmo27ycdvzT
rwB8rJ2w11x9pFrqmix3pSA7NjLCPWl7cV8tvyufUakWX1aw2VfsPO3iBE/dPo9V6f+cTE8CLkWP
BeYPN/dt6EfvVsXRuE8Hf4vt7wjHB5M4ssIEgDQKr7606mb/3BHf5V85RSenbEENwofMYOcv1qMa
QQ9HeOJyazQlHsqb8RDUohgO81R61zNuE9BNqvN+SrcFCbD7SGbFtAf7MSwNasJy9S1Bx9CLOb/N
/arlnmEGRKr4XvWxX1e3SVve3VVn9xZcMgOZP+thXx6GzlDUCjlLP9XA1e7B73xV/R9n57UbN9Jt
4SciwGLmLdlJOViWJd0QchhmspjD05+PPjduqqGGfsxgbgxPdRWrdlxrbV8y5lS9moOsDjyEicxX
RRvpCBWho7W7hAT20U4VIX3XVJTpIq4j7Qk4LMoAqoiIDewSDZeyFVRnwiUO8MIgkHdZocsM4z4U
35Sa9hhemokf3iyk/aA2Vh/uBqXN32xJdOTHBcVqL1NCE3+mZfKprUbzN5wL6jNF2pW2V7cF5IsX
AyVDcaNPkzZfpzXDIjw9Dag29aFp34HVlenGwQ/PtNqdCqOkmB30uh51iF3IAJdsH2SVnVxpmA8q
z1HVii2zKuOnJA0nyj3moMTbElySQTlPo6wsW2v2takDPSzSOX2G12XlXo6eRchfr+eNVWhz6+Ei
6XF0eJo/DSK6xoaOj7i0hjxI0bB0rUsrdZSRgv4wfos4ymc5z5CMx8SNS19JsX1+H2kRksNFWckd
JaHwvokWfY5ssMSzokbdD/gePL+iCwCgTLkcm01kOI3hh4oEimEEjnbRJLy/d3ACGEjDLmh0aTrG
NiXM4nEWWi09EVNiQNwEcCS6iQ1JbGxVLbOBcqHvsxbdN7yBHWyNkSTCM9LJ3RV9qyTX5jQElueM
DK31wh5lIj8rKKgenMky/0izin4UmJSIQ7C7i1IQEm0cMFDG45xm3fVkqGV8TXRmXQ9StYu92Rd9
7JtmDqiGyIFqjRC9qDd5rykUYOaQyxOZZvnaTx0bqfQ4fMhJun6M5ARQfJQSgYPZkcH31AnlBJty
tm2fwj9tAFq99ZWUhCm7nJp66mdyqjvos3p9K7qh/KVkihlfjZplHmBfd7+sPjO3qhYxY5nSPT2v
FlLkhFGqrP/cPo9/T/RW/2RUX58NaQGdCCSKPr6ehkRvbUVovol7ady1wD1AiNGDRUepn5ir3fZG
6k8aMuSIbg71u52UGMEuolqOJ2nt2k9Shlh7yWBz9VtHFoZXRI3x7AI9eo8yMT6rle10Xq4V43uB
SLTYJFGvPBBPzCBUKn687eTfDaOrn9OxVF0PWy0SOFDgTkCOGTVByxTKGMkjq5jJ3eam9WIEYCg1
oCBPmUvateOJbjTeTdEa35lL3z0YCgmq1zh980tTw4J4hCRIbgLamhc5GySkCzr9KiYktfws7psS
zAq61Yh96gjT9hKQBU8/l3t8YfTTNgazRV56mnV0nqrY2hiKacebgAMUPrBcm7cacA/8WNNjYMto
htE/lwC2vMUmQ1rhAxtezVip68Kh3ElHLpXPCExlv9Oxr0tQ+HN2V2REnltmr0vaWrR3842b9Ma4
GxPa2tVo5ZU/2anBzgJYots5wMHQG3fGN5mq6TsJATzuOFfmJ01MKqwVpRqejHBKHrWpFxSNxEAX
DvdRSh+8Bp3pzGnLu74Nqtvc0PTvdUGm/0DZSTf8CuTV2wSz7jUsp/xbY6WE2CDAEzBhcaA/R+ZU
wsCfYv1Woc0dHcoirN6jvlwQiOQgqTcg49buO7VIFa/vXPyFMnUJ7SSaiU+WBagliZC59IaqaP/0
EC7eLFLQkHhD533qBAlEE/S43G1pDXHrV80cfhetAEwk6egsUzUi2hVmOXDOcY78tNd1mngY9WFk
0LrpSkqXRvIOoo4kZGr73yPI4tyLmuUWN40Rl4dZpsVLSUOYC+1mY+wrFAZUj95B5HoUnShFzVYa
3UStLGy/NrQaPzzwl3ZVZHQR4z0iiuOZqkzZwcgDgENNOLYPYRMAsUgWoL1nGEM0gUfrlBdy8+xO
Nyl1c/KJcifrNryHToN4biAK40ITLTXgeoEo8eBME4HItOycjU1R7ZmionxVw0Ezt7aaUZft61jc
gpksLB9eCYUr8jWLrnQi7MnHzgLeIPQqHqaOETEbhTnljKJpaSVveAKwPEIQey9KpMtxo0eTehgY
Pp9hw8Px3ZFm8GQSxXBOltL9FPpMlx8Fz5gxM8KcSNSZwf4sgtgMLpFkHe6KCsWYHU8BwwY0D19Z
msxCpgPbVyGRu15Tb8qlhauYyvpaMbAtnt2GbbppM6OaPcWagjv4Fv1jrzntz95ojfog0Ay5KjJa
8URuZUBb0jDfqeMNmD+7Dg+lDsOeWmxc7tWhAtkzGoq8YqsN0AZbiyJ/gnL1J+b+sAIa7rtGza3/
pBFl1lap++J9MQ9kafQ80PImkriwgzFH1pB+6WvlDAK+Q6SHBR5KcSjPUKO4zWrIBcBjrOB2tjMm
+jF2HaRkEs1lv3GDMpSEREZ8OZsFFWwZgFOngAH6Y1cpU3qbuiXOM6/yQeP61PplatJzQvNGLTNy
KCt9VNsx+TWUs/0WgQcHkBnp6o9mrkiKzAzVHWOMQNuEmgrHMOzUgLDc6vUf3MLkGij+rzFossrX
C0m0Z8fE5/bsaChCFpl6SDQJnmmcaXJisJMq2iYOIbvXK2SiXkK7DrCRO2gXgHIiZ4vSHbOZrELR
3wvAcFgrHTecFL16iJqKJ0Hh371vNKnfSyrQxSYY9OG10vCaXD5j+KkVjBvykjSxrvoG7JdXuGX8
PEy0y6hJDeYNHOyBGw64Mtp2APtqtKGkQTZvp3QxrFqol3y4GqxGOipPqTuGANkWAGJpunG+76s+
xuAGxWsNifRl0JvytlDjUT8kmVR3hTK2xh7jWqW+3ZZtZICaoCTIOCDqCVl/mRb0P8XSSQRT53g2
jNL+MLpmTr8hj60GC6RR7GVQCkQHtPJpb/d6ynviIwQ1OKbWtGh89M5NOsRMNGt0yuM3kMqoHhRj
atnMlqnB51KWoFqB34jabS/tTN8xKYiSdtLp9UuZaMOfocAHochFx3mTtFP1zXaFkl0D9I2vEqxF
7tvDklXRY+ZHAJeJQ88m9npBh1S5grVIG9ueh+TdiIzhDz0+Vq3TJnU31K0y5642cgrCTDicyQfQ
v6XrWjhm/QMenDSvIrOMvwM6aFsCrl52QGZiBczICJUl9WsJAusQUlJrrqHTNjc9QPPOdyh3zQcm
JMo4uqPXOmpPICzmnwRePXj40TaC5rkNU6gg2xoJLvtCoZX/jsr38DKG+tjt6ck75cYlKwZj0Smo
Q5JfU9wO7Vl5dZFEQ7bLsdzbqEvdCDRY5BBcl+W3hjY+wCo1Vn8qwCOKzRynZrAFHOICjSI1zTdG
A0aITvfyAIxuQqxQK5y+8h18ikWEbYM0o9PnPrVl5TzMnT6oNCtntglDudqDtB1u5r6ZKb/NWIYN
jZHuMQQ03dEfEmlFTdNJn2PkEfRNV5Y1qj+gAAky03yiVtyYmJxapCT9DsAQAWSsbVtwKUqU0mJQ
uDb0b5FxTOVsB4eK2nKMSBEBrl+qGi1DWnCFtUN2TKLNhJSas6Nyn+KbdI3WnAGMHM24eiZdLupe
o2mlK+E3gseh30YoqF4iJiOosKiFopAcN1zfYVRRVaiSfAq8dMK800ek4HOBKjjJNIATG2zXnIh3
M9VS+MMFMpqorfbpuMn13vgdzQU2UImZRuMpek6N1k3AAHsdxvqxzqrsO8BEXW7J6sfnPozy6EIh
8Ka3EUv9wQ41FLZGIbmRrVW0gq6hEDcDwc17lfTON+SCXcBHTCsKtpk7Q+mcda29rZ1Ye4tKzTY3
STKqF7MZlvKudsv6YZgKUwW74YBgL5fQPg/0tPYNtQMVRkSuwLwurOZHEWXkuQmyoBh5QJzBhsq4
8YA5oIcExwxIrl5kigL4TenuMVNz7+tJCsZRJigaDdVfP2C0bu+VatneYBrpE4MjCl5gYmSHCWXV
cQPggfYgMJ/qdYIf12wqAG/VJXNT1P/CsXD0vapQ4/MpEwhciWoxQRLjojhbMeiknwiPt7/zUGsG
Auo0fEZjt3+YorrHw0grfK/aafovtIHZ7dLaTX+6OOl6a/Gw6ERUiVMhQZPY4EInQk6fG0+z24gU
3g0sBgI/Uu/0FzX64r2Udjx4Amn4Z7q41GiGpp1uynJw39F+Ac1Dx9is6ALMCZBlXXF+Z0k+/4zJ
rdiVyMC0dbndG34SJ2a7tPPM3ldjO3uL0XZlcI+YodsbVOroesYLp6PpXcCiRTnngE9UlY8f0ra7
bIZJaz3V1gaTd2AoESijJKy3jnSBXeNbGKnkhMYc+jRkq1smj6nTxlYt9doMC4YNxGLIyj3xY/qj
KrHKBHFAjzpNYvoBPOa/gJsm9/BaW3CGsZYrWxDhwX2LfYp8wnxBmhaX3TcNrPh3Se/mybToIxh4
x+u8zPTHJNON4qFKhg6pHTfup4Pm9OO3JmoaZFDnWkcGSGZtsJ9KPXnspN5QeRomSCuTOlNtJHZB
NHXWnNTZkiUp1jY2StLFsamseqO1vJpt2MYj9tEd6uKiMEatg447GI5LbdXEPph6yx9H0Hl+yXiW
io/WWomiQSKm5KdTApzYI5HRBzc9OQ6ALibVP47g5v4YpAZ8arGIuRQhtfbAiICTTSBggDe0avZz
qMfgKSDS/40o1FJmncbBwBAQA26h4uiv8EFAeuTQg16reMSR161w91U2pHRZYQjlhxF85yO5imSw
caI1wOdNyEGDmCvhNxlMRC/VtCwDYUKRZBME0GSII237nto00aYJK+AqqYHfbWJGTDo0DzrcE+Aa
/Vmbqvjn6IDs9bPMJsqF/VdXfqU6wX2RGOCMiPwJcmm7Rumu1HPrm5JrAHk6REPuG0W0s185QTd4
0N9AM0lbLZ9SO57enM4S3ywaWupWBLOqbCLXpTnBbKgw9tM6JzTNFL14EE7rPDK9sXxVlcYEsFSW
oeZjDykfMh2uuIaSphTwmmv9HT15AJ/AcfOLGuJVvxXovrc+v0d9CuA8X87zUIIRoYD6u0nj8FWj
mgaithrzmE4sV8zT9FyZQAr2C+4SgBvgACDwP4JiiowNiKSZNrztyD0Ie/6mDrauxO/RfSM4BpLv
dTo6aduwbu3bNjGVEVOdCZPaX5K81DKNn9wgde9pG1JxGYJgVpYC11h6jqVAbRljg3B/wrK9EzSQ
amigLL22hOzgQawKfloRpYpd41aJsZnAQrjgvNrp0pitHK0LdfEwiVpl8dboI8qyGYgOfStyx75b
8k4To9LNF03ZhLUfdD21PfSbtOumn43vYYoV8xC4jJlARFqyc2pJOIN4c/3fAOHvOq7yVtv0tUq/
PHZgFXDSXEjfbKsw8/p5Ul4gIPKNxwlJdCeexZM+2ki1VOAuNUpjhGjekJYaxJu0cB/aNJhNj2Q9
ImgIhOBBqJryfYj1+XsQ950AEL7UmRGD696NpNErfx6ow/gzEyiCRVdwouFGzeg+n2SoAJ8lrfYm
3RY30MXqW8cNARzbIieyDw27ZViUK4cRS097XmsmWr3zmA7BDqCoER4y0bgPShGhouG6dOyv9H6g
m0E7vNkEmP0GigW+/kJLDFfxmpZZym1RK+SiLW33LclqkUBDTMryQZsEsAAwYw0kmkCl3wVHrttW
YzTJTa2OwvCdGQq0P6pd997rgzJsh64Wyc6N3JQ3FbkWkRYA1Bn4XBgmG0FJMP49hhRmtt2siN7P
SwjwBGZTCuTCrbT4Ev0xN78Z+ti5N+M0qzZ6P2fQtEowdndQfmhqd/AUOIxKz3+LtBDNbormYNxM
IyWrXRgRGG8Ep1hvZow4sUVCl4qDzaQiqAppwWNc2cQSFaMvFICePUHIxFv9kxUjA9VjeB+PZTuh
8LKMAbhhIEL7AmbWoAlZNtZNZdJ39vV5kkCLHZmgxWgEAuQtlstTaKTcikAAeRmppILEG4BlbzL4
Q7/LQE7fy0wkdwaodHUBDFI7phprk4iW8j8n6En+qOtSK6R6SMSVmDRsWjtT34j4htYnRSkIQfva
uRNSr8Q+MJz5LVQG9QaKaa9eQSbTfw+m0JfiTAY8k1lC4QWF4WimP6oWd5ALdAGGX+8i2uwMOPAB
AfGi7DFRHyKGHqR+aah8sF5VzaeuqWkrV51FezdVG/diUsJ22A98728zHnw8GFQzLhKqJw+t3lND
QuOsuwYQgZcsQZ/cEh3gLjK1KXtvbihi7J24qilgabAJvlGTzAhByl4DL1WkzoOVl4BhcTfhXZWB
JPZ6TvkHCPX+bkn0gOKoGXwwRSmbe3iSwa9UUkH2e30kwzBGJwMmwkiVVzeaeMyhjCYbfFZGuSJP
ENbdooZn/MootqEMq8noKTKKlsxXdatXdIasjCJbkf0KRVWDgghSSkqwuTMJJr2QT6IEAYCRBX9h
mGgee3HDUPINr3h6cydr7onjdbAgA6VaExQOYSM4aSN7NGK4DD5dKOun6dT2Az6o0XdlENLn5urW
W7UNa0L8WurSX6zztNMSijvbZGwpY5vODDAycvK7BYM6baKxGm+IXIrGOoR0tKdtZAinQlquUm6a
Hq95SMtSv3CoiWieg8A8KXw5SnHXQAb8XQfqfGfBFm29AWBFd2hn6m/3cM8CtE0Vu+RsIsMst0zx
au3rubUy+UxeoDwrLoVR2kBSBZ9vJUS57SDFa1bMhkoMSHr0yw2TXvFIv8AoBgLS1F5WoMZ/2EwN
dWm5uIWJkdApjYGzDSnCAwCKp++gS3vmbbhQl3a6hMvjld3ELNrPGdeLlsC/4gYMD0D6E7kG1bU1
qpArcncmJtOtAP7QEDa0N6UrA69Lq25vp8N4rygZYq9KEPLp2m6TpZ3Yf778mvC9LM+sVuj4DjK2
dMGOudZwWOsW2EruQb0iHcqAMncHFZSgDrtT3tGjcL3ZNMKresyABX+++HqqGAPmWF1TVbqOurXo
pxyvzpwwy6R1V3hpgMvd1iLgIeWMBdymZBUxsCaqaCHMbPrnMRkVHNFtWoA2IYih4F1Z7cuZX7Tm
nq9/0UpiBcBzUNU5nyMsDewwLcxNErqaT6j0XBEKY3johdew0bZZO5joeznTviioAGhDCDR8ouQA
nsQ9c1JrCYC/P4shhovqrdA/KItVIxa6M0iJizyk3Ap3LgTYkVGNTJvSKjefn8JaG2JZbVH4sBd1
UzAxK5kUORgFY95BggAHdn4asa0Dj4MuRVg4muNPBv1qZxRFTl1DJPeEZS53UJgr6QsAkk2ZNvTh
oQNq9xYwE8JcARa3VccL0HPuXhZwt0vd+tr4h2XEoQXS2FpuIOuL1Q10ShiI4F9o9yGEB+WK8m8s
v+cGvuCCShCt7c+P9uNGj9db3a/JUiCmSAnxsFAHMtphuplY9wo8hg5WvGo3lVNVj66ZhbvPV/54
s1kZ8RkTUWObeVTLL/tH16yZzFLEBjebCUnqZQi2Fccry4vPV/l4dViFIYFcGxgZFHGOV2HpWHcr
XrQ+iPbSXKBvTi4uacoP32zw1mfuzcd3gfo25oPuMQ1Bvubxco7hBm6ucFPrFm/WUhr2qTj+gFwj
Dl/fGJkb08hp96DvuxzvP8cHlauuxxjfEFRadUEEAxcL+nDsA/CElVxTzj0zdv3UUTo6Qkww4KEm
rNULBRl2lXe8eRkpw69gotDltslSSayj9B61RueMzsipG8LoBAcihIP803qqwcBECIPOLd0AdC4G
Pxmm1vGl3fTF/3AVGUGEJrwwDL7a6ixjwOREFJzlXNkVWOfWBXM0VmdWOXV+yJULwFNMQQETf/zF
BhucbhqxSgtCwIJa6M6HJNLq7UiNlQ4+tbDPr8ipy+iqLugBwjKs2eqFWWVthpOzXBHRuw9DgTCI
P4ahrWy7jKDmjCVZixQtlsvVbZVTNFCNWI8pKd0uIwaGeVyLMH+PaeiBD02Brszy2mmKZSSx0vbP
n2/xhPnCMSBCJrCVDH7Tjs90DpxZNwGJemgKwOgUdrBvJuqtep7sqixwqELoxt7QATye2e6Jr4kI
LN1mZhlgXIxVoNJrcRk5FS+9CTrnVYN4neCLRX9gWFm3C+FHbz/f6onXsARkjGbRBS5pbVqawW3B
2GX0soCHbkyULXedop+bSn7iK9oaim6WQKUI6efVtpCrCZNieXOBlooR1HvaJHu9aYS6E4UKGjlO
1OlOgP+Nzhi0kyvjCKCwMSwQvfTjTxmA+x9bpoF5idORR0OGCTZBw9ugSNKIn9h2wK4DVM7gzMIn
ngnrqUQXiF2Db1t+2D+WtIbybsMw5WBTOV42hdpvUYJVHlwqKGcs2ok9Iv+nM8CEp7KMCz9eqspU
bR7MHHY+3L+NUgMtG80a4m1MA+lBAlN+SYV7Tq/4xAbdRRue+UEmFRR19U0hTKPB3PNIYoGAjloD
R4LaEuxDFZbCly+pC+bDZcoGY28QwTzeYALpnHoSGwwQBNq4LTimoTLP6b19fArLxAWVIasmim/W
WhJQ7R2meFTMgVEQELhLhxQ8X5T0Z0KxE6ss2nj8g/VEQn9lPjv4KnlhurgfG4yoFIUJWieyvvys
iaJ5choaipqK+tnxiY1q1I+E74AsAI3kdzXiOuWmrJX23Ps6sR0Ms0DNXsXJcROOF6KjZIQF9VNv
HlAmjXOt9gEsnlEc/mgV/44URS+LEfGEP6vdaAQsw1hQ5GS76SXGM562cQP+Q46w/rcwrOX0+tUr
hxgvwxqBqJvLaJWV3YiBdVM/IGLWdUnKFjlyJ6dx3Hy+yomN2Q520VBxbhZ53vHpDei3hnVakYq7
FS3DLLKvGSbT7By7i3w5hueG85xejxSAQabEd2tV/F5TO9umrgMEQWno/zFOlO5qEMK0SdSkfOjG
Wv/1+RZPXBC2yBgzvAya/x9Sb/TxYa1wkFNUxDB3S7oLZTt//b6jyUNhzNQXq+uuhIbdxoLjDunA
6zI1uHdGCE9Nkk5npld+jAsoRZm4EhtfSQKweruBFSE3tchn6oy2A6mNKgusmeEbkH137w4OHNw0
HGnhNW2+//wYT3w5wi30Ak1mFQpqKcc3pY/VuKoYWOKVlhG+QAEyX+bONZpdViLb4VkpkKLd50t+
dCsMpuAol04O3nPttKNBK9yBKdpeoBfz3gSV9ZYpdCSvFY30/D6AwSu8soqo536+8Ikr46Ci6PAA
Hd7fWmuWuZcEsOgNej1qVbeJaeReI+Xw5TiW7bnoXmoQrpD8XvmvUo5w+R2AX27mFHt4jQEib0ph
8xSyLDfPXNBTVwfXTDVwOVFAc8ffr9MZiQVOlbzUGeM92l5g67JYQZU+sJMb9AinG5Oi3V4nuH76
+nHaHCPTRhyuj7lcrX8iETumdh1aJuh/wEz3As2nbYmm4pkc9dQFtTVyYmJIk1R1FTOj+SR1FOdB
Jlup7TUAFt70EVVP8LfVAZ5Ic/gfdkUqjdAtaQ+m+nhXM3IqJRRBbqdRyngDy11awLwQyTpzG09u
jCx/CT74r7PK9VGmAhaKQgMKLgEcAiYD0zBpSnfMDmluqs3jDPPnXCXsxKLLkBTyHg4TF75yDLMG
TFnO8GwmJrbRo4LCNYGDL9G1CfN88/lRfozkuBxkqCZ5Kl5BX9mWfEhh2SKrAyWqhVzkx/NYZS9w
v+xqhCE+Ddq5rO7vXJTjevAyMoXMyuFciR5WX2/M3Si0aE14Ls8u38Z9q94MIwpibtwWh8ChdSTi
qtlHICOZAajQnvLCyaYhmKORd+bqnrA3LsInmHTdwravw8toAJnJdKgSbE0dbhmkC4QvRCn+81M+
ved/llk+wz/vMLHarFcDpt8E8zxaXt0t4lqMijRMP9fd9s7MI+VCHeivORmKtTKjFY1wucNUnkQ9
M2zk1P3ii///YAUsw+q1lojJBbbBlkOw474BWvWPXlcpkDA1vOwbcrTPN3/qiCl+40vwnMtQt+O9
G9bMbApkGT3b1Ct012AQ2VM+nNnVqYtsM0hcII6v8y2XXf9zwiCDjWzsyBOQ0KtegySkj1hp4TuD
t8+FAic3RM61KJSD7VVXB4g6MgABQcBRM0R8E9QgAmnURGcCjpOrQCrB8FD7wH4fbwheUyA1xqYy
JjiMnR0yRUa3IdOCAf359zl1cozvwbVSeKf4sArja4J7B1IrCymtulNApm/ssrcfJIzhb//LUgg/
u0tgzQzw4z3lzdi0rsJHkmMr75ygjehwOsB4QRMNyff/YTGmXVGCI8QW6ywcOZsIdWgC3p4GzK7r
WgZfghDf9G2W7z5f6tS3IkTDASLHjIdf7QsMk2E1OaUbXTfzB6QsnFvL6Z0ztmr5v6wNJyLJ9lIe
wkOstZiLrLemeObeFQ24Sa8DK3qBcRyeIypUO9nB9vl8W6duBsU+IIqglehhrdyf3kIazy1aZ+hp
FX4yQ4+rE4aEEddHZz7Wx71RLTG4FDg+KhnrvQ2GcLMGTPXCpq73UVA9lE59CVTOOqh13J/Z2InV
HHSXGZ/AzJcFbnZ8D4dOV5g2TnvdHBTrMsxd5YnRTlB3RDffI9EXnIk3P94PFKwFg3OIIzSYrqu3
HKsWgH2lhNROj/1Vinmi5qYNj59/rpOrMOWQZ0wpg57n8a4UpbfGGXUmEG0osBp9WN8C4Tw3U+nE
2S2xEI0WkgOKzsuf/2NoKdfDjnLA1Rf91N8LESyQCVi/l0Y+WD+0Ksj++/K2uIIUmTTU6um9rLal
W1kdhxEpAQpjBOu59jsu7C/OqKawQD5gYJYw6DiPdUipKYhNFHNPelfqqOg2aMdQXTYKHygGBDWV
b3bmNX/8Wth1k/Gb5JSEmOuGYNVLGDi9C54vq7pre06CG7Ub9OHL1h1KhWozudzGumvOyro7OXgf
ACApyhhtuc3T/M+8QM1qKzk3BuvDhixdkIHbKimyxvTy1aNC6bdWOhUioqim+DUvFblN2+jL9XlW
ITUlnFiGJbCh4+sHEBS0t43ccA0Nt/LSwkEKZ5iGVL/pOwlsL2lcQHTw5Hn8KF1WZ/tkp/a5mA0y
ciwIHcfjX5CR6SyEX9BLdQZWJq716NqIzfyr/h93sszYwjHjmTGNx8uoyMN3xlLGgxbmbFx9+FMA
Mj58/raWWPvIpVDxXMaFLL1wd/n3eJE6Lpq6bay3Do6wLJUHKz7kqr0rheYx8YYAB9IX8xrO3MkP
1YVlVchGlHWNRTBo9Q3BEqLWO1pvY3fpRs513m+1MvAzK9nM88vnG1wvRe1YpfvAkBwqrjCgV8Yj
RldiBhoKK9gaw1vUTgK/G/L+SkFvfevkAWAyvOnm80XXN+TvovT46WlqhBjr0l6C6pA5lGPkod+R
PsAPyLazMzlnVll75/9fxSHm1fVlsN7qvdGEDpEDZmsRNKcBUImylGJRUfLhlZ8DTJxYbBkWAg+N
jjcjMlZWvy5LxpSZCxoxClhrkM4jDg2PObbBFy8++zpaanXxTSsI7LliKbiJAySGPNgjrvLVkG1Z
hcoPszGoq2FJVnax60QE8h51RoyMuR/oGtNsm+3dV28C3VlYENgpqk3UR47fF4yDOTEtyIlBLCVZ
bBOhsJh91fLS+TlaZfWKSUjQBBhJHhEEDTx0s17VVLx+vpOPF4ByBNKsDOdYuk326quMmdJq4YyU
GkOLrN9iRM8hg6C76ErY50Yl/b26/5olAgwWo0RAt4T+0npC3YBGgjH1dLHooqMiQ8yoQNa2m+ta
yatbwLflrrW67oD4q+aPcaJdoJKbnbGNH14xOTIzTwToLWfhcK52nFcorOeR/eLGMAAqZBb90UrP
RVMnFwHhwZnSsbHU9SLIviAjHL6mU5W7W73SzcuCWXXu/ktfb0HEGCRCtFBYiPknK1vRZdnoRtY4
eAzDi0AuS+c7uilQSI0kOpPjrXb0/0sR5TKqlR424wyPr7we2HFaENx6Vg75u2GDmy5TxNeMxN9V
aP383QwjMNdIhLkskZEqIpg2kYYCG4zoa12dzzXs1vC9/1+G7sIyfI901VydG7o5Pf0zBRh9b9aH
ZKyma1TkuluzC819RMIMs2s0IWLC3xpShqhAlO7CCxPdFp9Peu6hrx7h359j0QpYniAB8Yd6pFNo
SOghFVFOY+Y1RppdjcgZ7GK4bWcGcv/Fhf3zBv+uBUxO4+LQvCc2Pv6OhpEj/TzxHaOkfuog9yCd
pe/nID0gWXwwy/qti4e3TjA+xwi+FWb3MtKBnoj6qja9QJf+XJ1isZWrH4Qjd3Do7jIrd40WgmIB
K9dBIl8Vtav/ydF/TS+Lhi7nPdqZRbpL4znXHtGEi3/NMWrUZ9BKJw5/GWOrAlUCMIH43vGBBPWs
dch/9h7QMDR8rbLcgB+WmypKss3nz/XEGzpaavkp/+RYlZi0aFquXdRaykXKhbgmGO2+/lJZxeWN
gmRbfOHxKjW01qDIeEPdHEY7zR2VndTQmvof9kJaJWgB0oSwVvfIZcpChvQa96hMkjdY0c2t0ivW
4+ernLocQD14EtRH6N2urA6Ai1D2OazqNBbJnpGtkQ0jRITb0Ajba1Wi6qB1Ul7qfdJ///rS+ChQ
ZWA9Pj4UqNWFGHKohTrFuZtRmMM7cxGUC6je5n2OqhzSaZZ1j+0/hw38eE0AzpNvAVcimMYkHH9A
ZaC1o9QJ+h2OUd0kaVEeIrc51235eLQOHUA+neqoJHjren2kVr2lynzyoOU9qpb53hvOUzBblz0K
Lmi2tgfbqL8Ga8H4UJHUUAugzKoB0V25RfhHA2l3McE8RazgxZUIgx+k0GPLR2JWRmg2NiFNGCQ6
k+fPP+dyU47NjCPwW+AZaL8AqVktDXgGMlnK0o4FIFsfg2RbyqjaMusIskNbn6s8LP+/j+sZtELA
JANeXd3cScyBEWro4TQDcgfamCc/sjAMduCsE8iNtjygRXxu/t9HW7a0A4EoASvl5qyr5RGzBiFG
o6+IoJHip2qpbFKjcXcSfa0ztuzkUuTskEDRMsRjH19ShNpm5jUiMoNy4KDhQNRU3QZuXOQ7kczC
+lrUxpQZB18NoIIru/TqVx5bGeFOOyYMDHNEu0Op0beSKYPTvnhJFqQ6S2A9QSmSWR5vyg0AnM1o
UPk4oXnYJi2KBJvMiszfcMMctNBkcm7O8IdzXC25PscMAqDDRAMfqqfcCCP9k9ii3eRV1p/Z3Aez
8heGD8SB6Iq+tbXyC9E8RSqSSGiJTlV3gVZJ7sMNKs7ci4+rUNegC0+jE5eKdvvxEaIq2id2BUvZ
TRtzW0X9jGKTNe8//1Dr10XswqviXXHLNQcl0uNVYGYJZj6BdOmCQH0c3Z6hSWF3Mel27zGAaHzs
y3PtoQ9LcmIkLgtse0Ftr3O+TNj6qDcQKeKmFpsR/XLTd8tWuRcoK925Trvo1U3t9vONLp//XzNC
UUwjTFtghywK2PJ4o9k4dL2aMgiq3cVe5w/bcq/faJvozDLrTiZG43idlc8hWuysKmMduXl7Lja8
AO/35f3755v5m498thv9eDej1UQw/1hF2wMo8JjlsRW3yLxsmH/im1tab95V7V0in+9NPz5fe518
ftjhcnH/Cb5InzOjXkZqKQfDH3xA8N4v+8a+/KpfXZ/k8uD/WWfMCvQgCtYxHoJ9Ba3+GUDzZXDm
g62993qVlXuBjv9/nJ3XctxItq5fZWLuMRvenNgzFwWgqmhEI4nFVt8gZCh47/H050v27D0qFIM4
OtER3aGWqET6lWv9Jskk0ZtljzeIi3CgW7jVxl6+eCetWxF74pe+aHGj6ImYrw+1/y11P78Yh6+n
T1vOma/mvu8ti9WxC5A5m5WYZmof2KmL/sDuhNjm/eJaT+h3Xm2sBLGW32tudeQ6OFZyfNDc6H5D
9HX3vdhd/3Q/bQQcyhsHxq9bd/04z9uitZACFb1CAcslWeTiGeTanul9PXxpvSe0grYmbOO4WBOg
OlurnEi0OXg87Nhgsf+87L4/3UW7h9b7yptgh9jmxsWyNX9rcL2GSIeaifmb3W/LXj7giOW3++gu
vgp22aHfbcyfuOvfmT91dYqkOhxK6IWik5Gb84++Q/HTRZxtYzjFVn2vodWRoUtYEUVULncC0b4b
AqgQZdNfD6m11aettbI6NGwrae1CbDTb+KMPjjFayZWK2VmRIkWyVXB+zbO916/V4ZHYkmogOPbX
AGb3+DR41h4POPcp9mLvJ6R7DmJ593Orl6/x53sNr86TMczxEqhpWPukXren8q6+1r4FD6Qbkd2u
vs6fi+v4XnswPm+smK3hXR0wYTfFZilWjMaaQXmB9Tkc8Qxzg53lVn7hh57t2u4WZPsi2bI6P9XV
STOrRZq1YmNQgNzHR8X7nLvL7iXYVQxvuVd3m/f4WwcABUFA/IItB477/MRuUzsvZLFkMSH2FfaH
5jlEDrrr3OQuFn6P7QOK1ofmoN86Vxuj/Na5+mvbq1FGT2bOKJAQq3ijb56yfbQf97OX7tsr9biV
M3trSqknULQAVEdRfPUgSBCqTuamancN6u+yAvsWeSp9fumLxkuWx/e7tj4ICPvJe5Ls0DRA/oAW
zkfV7GI1iDJ9cSWt0/boI6GqrDQxHmvzsnHmiDPl1y1CUyA7KfTDQbItdLHOm8ps1ZzUAeesAJb6
TekUBXhgLds4Q9ejJ1rRqWDxGhBs2XVeRcelGj9I5I46WLn3iE5a182Qta48q/l9UuX5E1Qm5eG3
R5EMDs8qgnaKoKZYP79EEyVCCU1b4dWI4WTlo8vKmap3+SNy9dnWWhRH2GoYecORuAGIb0C/Wu0D
3HiaxbGk2bWKoXBctC/aJ8Tf0FBqjFJLP2fK0CH4mlvo1pLZbqUd2oj5Q5bMwcnoiq5EQGAYhqs6
N9VH0CQ1HkNNXNm7SsY36f1xuQi+qblSGzMVUk3gwqhdnQ+MjolG0VkWJpbKMOA5ImXhzGmIZm3k
TS0+r8hAG8OU7HE4Hb42VB6/h60T2p5CdXDZJ5VmbjHc1/Gl+CSN9UF5C6lXfIzOP0lCpCnGJX5y
sVhIERrW1B1mFPkXEv+IEYzVYF/Plcq1Gw/TRmh7udk0Jg14GvlgMvTa6nZCyVUaZ9ghbtPZf9aA
N546xIfuUdzcQom+0ZJg0piU4ckqgOU572TYCss7R12Q00tMoBRwnbxyTlALpU718v4kX+5rUpjk
vJANgKshr0vyoSVPeYmUlWshheN3zYTBUx1ulE8uHjlMG6xKDUgmBWSuANHjX7ZYSHFCS5Z+cAMp
CnYTjqK7JA+1HQsqv477pfStLMh8VU70D1Tzsxcjn5WNE+xy6/EN4G4EWwmY2TrTNi/DGJY1u8tG
y9n0wzKQPumpDCbQ6dDCuUK+GCmX3x5dcY5B8AHqo5CpP+93bkS5VmYBRPu2RAFn1tN9nlva8fdb
AdwsigVgDmDKnrcSjgO1qTkZkHnBzxMlJFSGMdP+7fHTZY2OKGTWqFW+zvEvc5jOWmp1AEPceKyK
D5neKl4soT4zoh7q5f0U7H+3VwKzAaKSCggrR1+tGXWW2wwvWvThlzi8TkppuQrwZNl4JFweKLZq
wNmkU5TcLkCHsH4p6c126+IPW3iyjP5Nhkj7UbYNCcSGMaIMO7XDVSC1/4Zk/df36f+EL+XDX8d+
+6//5tffS8SeBGxs9ct/fYi/N8z9z+6/xY/97x87/6F/3Q8vTdc3L3/78LVq/7bvix9fu7gs1j9z
9lfQ0r+/xPvafT37hV90cTc/9i/N/PGl7bPutTm+WfzJ/9ff/NvL69/yea5e/vn372VfdOJvC/ms
v//7t65+/PPvolL6X7/+9f/+vbuvOT+2j5N4/adfvrbdP/8uEWX8AxKX4OYw8eOL+J9gKP/xivoC
TakBaxR5gaJsukj8efUf3FQCc0MGjqqBgHSyp15/T1X+AaYJDBeJflEk5mX2P590Nkv/mbW/FX3+
UMY4ldGq2LT/ucMFWU/WBO+E5BOJtwtMWG1ncWeoyJbjpTBfI8zU/jFEunCIbIz7CAbTfWrmM1YE
dn8nxYN2lU4R7si1mj3M3RjFG2fM6pp+/R5DBbklc0kTV2irmEJKwiiUR8k66QgKYUFadrs2S0qc
Ci1nN5ABFFJKxX5JVNvP4gztJalS3aBL898inL5+CMoAxPfcjiJQXJ1DwaJqQeH0yikomsyPwqj1
UhTYN067VyTE+fjDEWO7chOTfQRueH7czZmJlaA6BLjnoBlG2hwbhFxe3CUCGpIGnX2YzO6GEBYz
g3YZX7DfjJASNKwrE2FhhOybbI+se39AubnA02AJr2z07Y7F4KgouMeZF2BdcWNm0rRPq1rfK3LU
PuUdbNpdmyeOrxcNMoyaGh5+Wfz/Xmm/rqxXeZ51z6iUcPlz6Qv1lPOeGXOnIiaoWyepKG6qHvva
uLlDZeS2ht7UWMURR8odDjVeVSI1FaF6PpNQ6bGGmupjFPa+Lgd7VcNKpbCu87zcJ4l1nMrhU2eg
pycFB0mdXVPaqN2Lab38atskvQ4oHfTK+VerQVhqY4eeT6Sa9VGyMTOcKxg17w/Om62o4n5jgUEC
X10H+RSUGNIW9gnImeHiMoqxaWtNG5fO6mks1jCbmmsAjBPSJNR1zjsT4jcbqZkaPQvHksdeyczw
0FTTgGtLmLWPTavXMrZ+CU4qTdWjRayOzQdsVxvLBS9Q4PbSqOPi11kd9ih+onXm5868JBvf+cZo
cDnCKSQUFiip1R5IsyZrUZkKTklVST52Ssj145C5cbS8tdVYhzoDDjfIhLV1Phpj1chcalJwIq5T
jmgcVze1KleuXBidiy214lZt0vpJUrWHpZhsd+5q9ZODrMQXQ8VxUkJw10UcLt7juvYjjlrnCL16
eUjQLd+Z0YC5R29qt07VYp62UJNJKlPZzxBrvDLt5Mcc7eprDHzLDfrO64ev1iw4HgAnigBE8xw7
71iBqqUKzz84yUE2XjczPTGb+Rs3UHqwTUwqMRQc9kg6IttVp82HwkJBqSwz/aOUKOZ1L4dAxGJk
Td9f5OfRCKsPjBGBP2Q16gJAT1YpRCRAdbvHyO05RObxBtsotEwlWbuxg7q84Z1auhxrzYc2b7fq
plyP55tYtEx9EaY2OiTEd+cD0mlLb8YY1z3ndn5bgN/9ZEnJS4Pb9lWXoGv+fj/FlXQ2/LQmdKlE
6Yq73FztMrIxqYYRbPTsZAgwO6W1eIDRkeAq89aramS8VfRkNy4OkaJYNSreshrMDxE7rB9wCJDx
SaVjnwLwPneR8M8tkOt1Vb0o/7Aix/JB/D9r/QIFeRiHjR0rurRunfMEyAakHQBrq1s6URZ84Hmp
n3ClMlxoBn9GcokZ6pyOG4P7mkxbN+VALIDGBWGVB8H5XNb4DeArGjsnaUDMAmvf1jyEoEa+DXUf
HWttvLVG2zoqY/3Ndpb5EVvN49JMhueE1s9BzmsP+mL5oCGkTVi/HKVa/0JcZe0XSX0Vd0W8l3LS
PtPTn6nuxHea7tSuUqSGm0Co8Mo4aG6MXntGOl72MRDAYRKzL1/pJesmbsvYnxFsvVkUOfDVxfR1
q0fo0WmuSiFoi9lh/nVGrt/tZKO7Kpsx3E9tJXlOk7Suoi+aZ+FXsrHz3liRkCKAWWkEkUD9Vuu/
tYxJGyBqnwqjcfbqgNAyBnDQJep8uV5MTESGHN/c97fBGysSqREbcSiNOwfK4vlE4VgiowZpOidN
K83baTA1T8G274iH7nRVzrOBYWZNFRKdCqyzx35jQ7yxJEmXgWGC7keP12qBnSHPWpeh6o2rBwSv
XO0eKi18pAZVbkSGqwTA68GGzC4BAgkN/r2uUjcxjg7g4p2TGS/FAwI5mAjHGgbgJsxcNTLGfWoh
kTXas+amA7las9skUl4GygA0qFZTMJdJdVwg0Ka8HUfJKKVTVuYIUXYWbsWVUh+QhZ0witOaa3XJ
tFt1jucjtizOvo/K6NjKdbSB7XvjsGXSkfvgAkf4aY2kilNsegxU1U8TkuIHndAUafyyvEtm42O3
yIr//jJ7Y22DUiFnRWTJe3oNUknmUR+KQrNPTQwbuNKKYJ/gp3crabN5ILWo3o2O+eP9Ni8CFLql
8wrjMkOZCMb3+dIeM/SHdWW0T62M5MwcF1+bKd3iJKwqfGJZqTBzuEQM5pRltdq1nTU4wt4lfob+
g9j+Ug9+l2rz1Tia5sfAatojhYEJyl3NfQYA8RApqnRdxU53B+Ba9wdprLaWugh3z09frlCDGxLB
MoW7ZhUOZ3JRdGrZElqgyeSbSE3dotyx4M0TZMfOmDFl1bTZD+IakZLYFqr2yniou2jemPY31rtK
tobNTbaU2G0dMpelkuVhWcbPVqFFHNlRd3TQL77n2Rr8Ce9z8DE7LQ64HjlHMlXAW4dBgV0XdYf3
F8NlWCOQdeSOyH2zKNbKLMmkyeoU1PGzISV16c1dqnyulZCncJtRyNyJgE9okIbRc2f3pbZxIb4W
J86nRKgtwZ8CPSXy7qtlok8YgA3OMDwHKMy7ZaVq/og2u2vrbe0SnY7HUQqG5xoDRjfAu/lQB079
CZ9h+zkJ9AlX7KH9k9RidZ/qavipn+UBH9+suW6XdPAGgPsPcWu3XmFG6OKagYWk8dQc64wcLsoN
yiFx0JUrUtnxkqzBcxOV4I2r5PJI0XUhIESsDoGApNn5flNQ9JlLRc4xNkAlu2oy9WAnqumVtTMc
2kndyptd7m+BRwNkCwdZMJFXq9xosqWtcAZ+NhAe3DXF0h40KdI3bqjL5xhiRaQUgIgp4mW55s2A
/cHlzNHK59mcbdTA8ZnMHRL95TL5WjJjT7JMPW52hXQvcnWHOm5/jLEqf0/SLEYcOc/2hd3GJ0pb
vye7Js4eXugCA4xQGHfoOsoqczgqGNWlz2ocal4RYm+Gq4v2KFdStbGAL/cPWhnEycQJtAYN8Xxy
EfKuJox+i+dlLoqHsSmrb3hJo96QV+Mhau34UVG7fh87i+W9v3PfOENAOPMqFsBNcW2uYsmRxHa7
qG32HJuW+ik0OCA0a5JQszZndTeN5bckUDSXyLH80QUBjkS21Lhhqyi/vcDFY02l+wI+Th3mfAzq
0Yj0QTeKZ1yNsR0cgnxnItRrFfi2tTIy7e93/DIXwwEI94HITBe5Rnn1QjRUCAmFmhfPaPxPz52x
JIc2l7ubTmuTHXoDw2OtjGz0vJH9SE3IrUyYlWAYrt5aU7Yc5QDnaUAvrV9EuXQdVxORTYKrCUDt
8EOLUYAbm6ZxEKaQXpIHMoTjfrpBjKV5rOox3ujPZQwgcOpouoLftkBXr4YvLFGrUtAoeG6nMfvc
Jlazl3VKdUPdOIdBbdHRNxL79+o+Yo+QNaCQheoqCVim7XzS8tJG1zLIkmcuy/QhAKx4XQYDRsPG
n7b5rUEo2M+pl99A9h/uEnjWG4vm8pTCNY4koc0FKHK/q9WLx4Q8OglGmtyPnafP1OXHCPn/99fK
ZRxNK1CrWZyUeaz123mGw7qYtZU+65QsyMtNw02aVNYB0Gazcae/2RSRK9qBlLEuSPcNljpAL7Ps
OSth3rdWgHVCoj3B+rM2WnojtoJLKkjjQAtQHlmzf5xYQluZevzziOTqHivHcC/1dXu0BGvcTiXz
0Lf9H5g72fsZI4WHPsUSG8dRNOxMPfYdJL02ntCXswkbkIQBBXSKlsBrz1dTjKNboyc5XxSggpaT
w3MXR9p6qF/ulNdSqOCOQGNDCuC8FQtjh7mCYvE82FV8O1iD6Vb2VOzbMsqPjt4bnjTpv8ebZ6PY
gsuO9Cy5c8QN1+KzDYsqWyJ7fpYs7aVHkHg/tKnqT2HbfXx/sV4+xWhKQxtCvPyA4q8p7bIc2h3Q
3eW5zzFfmUxn8Mmmkv4O6+I6XEIF9S4MliP81m4LuDpkZvR8AwdxMZMUtjnJ2ZQwgmAirmZSFXGp
jfva82ipiYcvAC7sRbIlFHYxk1RqBBEINRGyupRHVjOpq3UhS1r1PKhNfCW1inErT/PoAdxZ9jgX
B8eurpKNfXMeiBFhUmhiXKHXiPyxvO4axh5j09tO+xQa5q3SJ4/tmEBhjpQTHISf78/lqzjXfwLb
vxqjsIzSEfVfYjHxMb/UZGd97nKlCvunfCEiwyDTQGrRbNKDUDp2O6z2Dni2mmigcz44oGbvQ/Cf
fmpJxhWXzHCzmHgwyUlgop/ezZjkDu0hzaHn53ac+k0/Dx8VK3Nc3k7JwS5m+1AbLX7nbTtt3BW6
uAvO+gI04FX4hYwIOAtHO+9LzJaTlmDpT3Ml5deIkEt+yBr5gIl1vrPrWPWdecRoTapzvwzJklA3
bo9DTElERwP+1Flq7APfADdnJ7DtMfEk+C7Sk2xlxaHHxfyOJW1fZ5Nh+107pp8kAlgfdXjLW3T8
hJACl26oYfzEqXrCJSzQnlU4Ay658eS77UR6suumuiTRZaXXut4FN3bY4MscGYofZ3K1n+rR8kyF
vOL703y+W5hlwbo3KF9S5BMpqtWJhC+CMqNC0Z/GNsGA0+y0XTXS1PutrGJt0QxRHouW9zRarkDY
zicAKFnudHogn+bBVun/jL0y1uxeP5TDH8uc4qq9xMa+biTjGGAtwhNojgl7YLWrvD9u27zJ902P
zxp8hy3M6+UY6KSJiSNYuCgErfWp7EBq5twc+TinwJxNmRSXgpezsXlXSNC/xoCSM6JAlH84lldD
XSRINWN8J5/sMey9mTPM0wdMRvtMz+6Jduirgqukr2ld5TIu9Z/4QNn48My9mxky9r9Gb7oBijXZ
Dv+8O8oM48Y8nScNxSeSPhMpBtQESGObq32iY96G4pOknNLEMDxeZjbGXaPKmOCqZ/TFdMQHLzpg
z/ID2XJp40V2HoD81TrBFIUxCt+i9nS+SKqgRCjPDNUT6pLJdY+94C4OyVHm0bLFMbk4SclXCW4l
6isCh2atjm/ckZemygrtxGMi3+twfz3C2MLVKjX8kBOWbwzsqrD/2jee0ARxGv8WEiXnfdOo+k7c
9Bop+kD/gk+SdiU3WnXvKC3aTWQRvGTOF1HY164kISynNnmwX/o0fUjTZgs79Fb3ySlYCIoRVHJR
nn9NJKdSzOBoJ/A2s0cCHBtAHkA7Le10r+itLS3UN2aWFU/6GwUfAbATO/CXu0QF4BGmtaWdOOCD
G+JC1lA5KXdQQrdkIF/TvednPfQocSdz4KBgtpbwNJCcz4eeNdy3pXUPA8zxhhE9GCim/qKP1l0k
V/KzbCXWXssy5Vg7DfZotj6TqGk+qyWzkHzTDljwDr5kKDnek8rWhXT+6P5rNbDVUMFFxQCA7Wqf
mVkeVZAlldM4qPpHXSumD2NbZv5c9eHepta7z5PSghq6JA/vn8SXZx2jg5cDSjkoGFIxOp8JIHJZ
qBeOwlmnqnvsysd9Yy/N1W+3QgIDSBdsSf6z1nI3rEVPF3RhT3YXKXB6SaC2UbYl6vZGX1i+Aqwh
dKcpsJ33xQKShgBnZpxacpU+un+fG33YygO/sXR14nVbRNFCmXkVTipSUyr2OBsnxYzMq1CWwqPe
l8WNmRTy4++Pmq0DskHegsS2tpqbGXtKvNNpqivwAqwKSpUFSqEbN/4ba4+cLfPC6qNYuebK8/SK
zL6Z9BM+ddJhCS3rkJeJ8SiUp25mBIVvS5lKtdY4Wyg/JJ+YkdXeFMhTonISirCwV+s+Kc0uGZCI
Oik9Kh6+HEhz4Cd5F37NMlb9LuJS0VxJqZKbOB6Sp6aT7I9kruprM4/t74TE9YcqM51nJQqbwl0G
JfgqFa30GGpGdd9VmQ3XrYDYocvU1JPaigO3yJLlWz5HiYGakJx+Xbq5UHz0B3PbVXHFrndUa6tb
B7XavYZCFJfAqKQ4i1d28xWTC1KQUmzYNxhrG75toXnP/uY5OqOzFnndUk0NQjWd8T2IA+ubUw+N
hjOfFiW70Ohm7TaKYhwyC1KZGJL2VekrVmvWN01GCt2NcT3+qmuD9QMb+srwp2Uaj3GSS52bYseG
q2KUtp9mvYs/aXpf6dTwyuAh0NoPUZli0t5pcyFfNZ1ufXdMmwJMXLWjT8A4Is+MFgI+wkqbVl4a
lMmNY6Sjs4OwPCyuWSjdbVojFberSZY37iQX1pd5ZFnu+ka19+icK4B/QGZKfpBhPu232aThuQsy
/64mEjtUzUgIU7f60u16y2ieuxQj8V1NBRwWRD1ynRo4NX1dctBBSLRI4VUxqoxfoM3aj2HqSHYR
1nH4toV5V1PCi/dZBZnB7fNxwv/PSRKNRFYp1A1RmI2PCL8HnwaGH0vqtBhOIeoLP/FWkY6xlpT3
4omCVyE3+tUQFs0PLcjtELuTqkzdCVd1HBPNoH9SMwTrPd4l3VNVL2N66JSu/8OebANL+slQdobW
WD/SKFtuNcxxqTJXVkdsVibIh8HeTwnb4zm6qxWQOFjVGXXmYhO/XOnYuVCO1ov5ocm7gzVPunqc
Ex7buH4HaC/nUzP/MdQS1kpyHirXWYitHjqRRgcoAfmVYZepQf1FZT3yRlaw2llyBV6xJTW4LOQg
YX4ixkU+TYkzYVYsL9qzXTXpxyBaFmfXJLF+24WynHoD9supp5uTfa92mDTKihX9oeS51uGVOZj7
sMM7ziV93RpX5bKUP98/yc5fx6/3Gze90A0TFlYUDs5PZmlB8YM0JjA67panqZyBtzk1Bs+7icWP
D28Q+n2hx/v3m30jxEbsgEtf+OxQv1u/yrFFrKYoMIKTaY/GhxqT+GenkNR0h+bNz7oxAlAgfYJT
Wap51djXHqLXwTHMVf3RNuLCV+0KEELN248taV+npRZv3IzrkaGWyCkOIh74Kbfv+q3Ro6OmlUXa
nbC2j+/SEE9JG/a4sEUP4Y/rykfCka2E81uNwu3nPJbJI5LdO58OIR9my1g/Eu1aiZsgfOjiHrz4
cuTPzt4aih/vz8P6mBedJCtIjVJMAsjn8/YG1H7nSaqHU7DUhwa9uMOUzCG4J6U5AgXauNDU9eue
5sTDTdQiX0XqVt3D7MScNXy/T+MyjHtUmvEBB816H5XxcMQHs3Jbo819zYkbr8uT4BjxxnODRlPd
pEpqD9Nr07WizPH58NrH18RxkThFEi5O2g9OYGGbjZuk9/4gvTEpgBZE9PJaVFvDFvSsbZ3IQPM2
VWdzP+S6Da1eVdjshXJU6z7wo1Hbwva9MTPon6BJJqq2CMetQgwyL2PW1cV4cuqmPs62JB0HEH47
UKejl3SwEt/v5BvtCQwhEadAv1z4xAxp1rVa1E6nMDQ/om5WUwMNDTetnOtQn7cYPOLrfw0vWAjI
B6LEAOSFgM1YvbDzbolGMlTTqUW/04/Q/HVNp9l6YbzRJ/pDmYjoneTfa7Lpl8fMoAHLTrFQPRVd
PbqDAc2kG82PXAfdDU/0rc37ZnMWc4WSC3Ze6yoZ4ZpshbE6nRZkfl1wJpNvAILGSrf6QeKp3NhN
b4whSTIhcATIC+LHKlNTTsM4Brgkn0Zbj/ZAlMt9aYXK02+vC24HnIMYSCiNayWewpRs5BCN+SR3
xlcj6x8cdXgJ5+nFwtrdf7+tFSATEyRKGjrCtDwGTTD1a6xCGNnWVIEZOeUWmjBqmuDJYUmLj+qP
fpitKjqORFw7yR7iq2GIg11QaFgUREWIb3ysuZVsRF5BjPD+d61fFiTcIAwJCgpmL9yUq5F24kxq
ilnpT1I4DPsK9VcPC237KJdc+e83dZF+EG1h4UXR7FUCbe3XREnOiOPA7k89IfgOqLb0GW3o5Has
zMrX2hKoAp73ru4MoYtI03w96W11CJYqu+qIxA//P5/DuUCmnjIQNdDzCyJTSgCKejSQD5Dqq0Xl
6gWgMd7lkT5hFkHuqR1KDeg9SD01mHQ4QEvt9UrRwhMvxg3I1EWq+3V00EgSK14ED6s3XjWUeWh1
Eulh8NU38gDDwpgIZR1gCJ6pLpCJo7w4yHMGGTKPh7spDpxDbWNkE8yj7DZV41sLbjkOFVzXllL1
vl0y2zcqQ7rr2yK7XjI132dw2FyAf5PXRxG+3Fk5bgCE1m870RGRV0AQGNEnyBLn44qRyDBIgEBP
KkJlqNw52l2q88TCzV3e2ZGDNC0lhBs90U/vz6j21mIW/F3OKe4W8oHnLcuD1nBDl8OJowO3X2le
PgNKJTyeLPkTUmWO1za6sR+Nej606pQe5tz5EieB+tgvVfVcGonlS4SErh7K8YFcsLRzUsXwm5FS
t61JElwEh5Vr6K3XN5G+N2sEcIWa6m5xovIJ23AbgrJGXcuMm50SNf2NAuJwp1nR4lemPrqQjLIH
SVXbQ43K/EZcd3ls6gCy0MohoQPEfw0mSaMOuOwYzyfDnpP9opUjD8/Y2Jjfy1GGwcz7mMo3WBye
0OejPDelPOaxuZxCo+xdqRmsHeCj4qruRmnjyHijQ4K8ho8jsSoh/Op0wqSPF3Mny6ceHOehXYZ6
n6Ey7L2/bt7qEDbCQpsU3LRmiMvvl7s0pCjLSzxVTgBe7J0B62m3VM4DNrS9/35Ll9co+GjQt7Cx
hSHNWmYz1ayG+kdN9n1QjojK1q6p5I/VbFxDBtY3Bu9yH1LaRsiWmj02FEQj591yyOwqTdBqJ/S6
rJ0UzrKbz2bzQVbI7wVdIh/nUi6fM3nZyrG80U3geGCogUdSWF8P6CI1PW/4SDs5Y2h9bkP9qxLJ
8g8Ju3kPpu64cZK/MX8EJQCNqbSSuF+r27V6YXdVOGsnOZcVD38D6xDbbe6qktk/vT+BrAhG7Ty8
Q8SLMIjkkcZ1vq7RK+heN3MSWKfIDm/auipsP2668LYrSVbBB9Gtz1PStamLEpz9qexAjXijMqS2
u4xmce2oAZjyciYI7TudoJc3kKGRH7Az2XWmsoh418vJF9K14VNjQdA4trqC8JWm8351E6eqyI3n
OV6mjT1Uu66YIs2FtTiaZCmKMfF1ibCCS1THg9tuev3aGlPrI/BH7i61cnYtlcZTB/3Sm+ewJNtL
qAokXTpWrVV+tIK86yEnRAZUlXr4WGHGYeJbzMDvVPJSrWcukfqHWSradAWlWvkj0uuPozGlCAap
XZIBGJKyL4meJv3BhmrQQfA3jMwr2xkMfRXzbeHUSlfCkqPZRRn2clZl8Rzu5e7RSIDik3OZB/Wo
c4UhlBoaPyhHSw/jlC893slV8DTPqePwfpeHyK0BbF3LdUk4FUVDQCgs59bOaBow+dgCBY4bkdNS
uHKyTt/VpVNRZYiNnlQK6qeKm5rj9DjXMok5Y4krkcMJ0xsopQpwxjL9ovSz9I3TgQQcNLCK8zQz
j0oqhM/VyhzbnVGm0bRz1CT/E3wQuRiR9zTccl6kLwUQ0M9NreNkYpqxWuwybk4QQc3SPpG+HUG+
A536JMtTeNNJYXZo5rD71Mr28icSzWNzaKNCqRgkvSHppo+LebCBeiZuBh5l8s0WWuZTscR1cG+M
zhLsSN9Ed1IymFsS82+cJUKbD51c0E7UC1axkkLuuYJBs5yKuHU7y6yORZra+y7SpD16CeaOwpXi
WXKysbUvLwBDmOlymQvZXF7y52dYHRtlNkWSc6on8KaznJrEiJvciMvzStBdSbyKiijQtnXopS+B
NCApdyI86651x2wP6lhKrm3UkZ8b+lYkfHlg0R6+2dA8xQNurek8lkFkIT4onSob3HJQxtNuaLW7
FpLhfuu8ujiuaIpyF4QnR1wFouu/3G1KADl0aizpFLdWdBM5yuIrZDQ92eoo7dSa5IWJE35MIFTf
d3pX/AyrMPccY9S8xKykLVqaiA3OT0/xORYiuVwOgn54/jlU+nrCBFU6NYs5e11Uxw8txuTXcAKs
Xa0F9Z6tHyEDERrXjVmR5GR1u90Sb+UE3lpYAD+5hXllUrdZBTEKYnFxqIbh8yhJqdfjIejpQR/s
3h/+NyaaO5hHDwggmBBrGhhZ6iYerc48qVEEv0fLIr+dVfVgVt10fL+pNzpkooyAL7RgXlwQ/gLD
nKUy6J1TkvX6lRqiYFVFgM7fb2UFrhLPWEAapFEQskT7hxzO+QTmzpjaAzKxcLERupD7uL2Z8rzd
cwTPvupQuDCLSPWXcFRw9lsMz4xm6WHjI95YRQIxIhz2eLUSG55/RFI3aaqFTfQcRPhaHlqrCG55
5cz5Po/1MgS8IK5JFdMZqiJ99bRApK2u2QX2k+pIUETe/x5xCK0WNWAvaCcQ9IWLz2ot1Wkth0FU
Qmq0mkV14VeF9V5dKqP0IimINb/K+k6+buvQCX+7aYp03OWotQhC+poaH6r2NBWcmydJMXsvpmbl
AlV33DbNv6St9jKVuuS/31tR0DzvrTCLEfIAAIi5ClbPuwRTGnMR7PR6mrWXDCiwYDa09SnSMwkE
Q1AP6J6oTle6phGrqVsWoMQ2YtvL1Q59GewiyFcAjAAmz1eAWfZOHHcq9GBZjzy9S9prXYJ98H5X
30janDezKu4uJsCTJKeZ2qmoVJl4M1kcHTdWrSoPlpRn9+lkN095Bg5WHbrF48Vi7bI0ju6qxoT4
18/1/Vwn9sYTbIVdFduQjcjVSNEZ30dIX+f979tAWfpYlk6SapYIY+nZB12m+pJHUXWbmYvjp1CS
vDjOG7cI+4yE7jL9KanIKTlVkngK6ssbj8+3Bgs8rTjnQHkKebDzb2pqJ1jCYRIUF2084CsU+oGI
c6VsTtx2Hii5FMpw6OzxBQSxc1/po+kRJ3LmT7rm6nab7TrHHn/7YOT99loF4s51OLzOP6sMQtWk
wkQZaNDGHenS3Kug4m3sipXq5OuM8HIUwQoPA0Amq0MgymE3TnEFj0DKk89SvUg/1VitcNeulUwG
I68kbkQp2Qt7bSl2SVD0B01OeuRXIi1xdqreOg8O5d5HCbSI5bVVbCCpO8mx3wWTtZFteutzERpg
YOC3kK1eCxYpUWCZRWonz9qc2nfLQnlOmtPwjtMdJQW0mG80S2o/ohsbXyMZrnkI6OfXWBClO/Tz
231Zy9VBNuEwG32TuM4SD+j/AFTY2OhvrSpyzqh+UE1DKkpejetskeqK1Mk+/V/mziRHcmNb01up
WU2KAo09pyTdPcI9+jZDEyIiM9LYN8bGSK7r7aA2Vp9L975Spt67ggo1uEBCUALpHWk0O+c/f9Ot
m8Khq8ayvLL6GwdJ/Ydc0vlbtijnrZXVmAxipHZ3hwUCKGrHs1cGYl23BccBL/p7VPXzHWfDhUjF
2Aq4C3+dHxeWsxWT4RRL+DKWSCndRjeJdIyU4Kfwr6LhfxJr/P5ZFHG/IbV44v9cSOSG3WfhtKUv
2KDVl6WlJNPeQcfoKLxdP411XLRk1ahs3Q6DdOvDVKXyFt6ARrHsBQfbb3S8CGVE5oxKcGiy7FiD
Rjz0k7VGFRXM89wH48ENtQkjwuSdZVDsQn8yYinr6uVfb6x/3r4ZlRFa5eGADwnjZ+S9m7PWxD6l
fC0hT1xoPwuOom3f//WH/Ln4OhO9qDXx2UNf9fM1c5xULIY2y9dssUICeWs3Afck9FME61+V2X8+
FCH/MBZhGbAJQML9cS1YRd6shkzL144cpKifTCvBW05dYXw87kyejQuDmuqq7ZRKDHsxj366YNRl
TyLK2L52cqu9W6SWAksmb0h8WcjdYIfpwWU89kgW3F9q6M+F/4/HOK0OiVrnGEU8A342NQG6rSQR
fcUrZaMH4TnNqy/1svRWFOpZl2e6SX8Lt6J7dSeO4sgMy+pyVsMCQcZZsYTLnW7fLW12pdM1fXK1
n2ZR4xb1A/vIAgKK6d8L6Vbhva678tpY2IeibQW02DVWlz2gqzCR7pe9Abt2stOrIkz7OhbtiOeN
HIb8HXyzziBf5iyTEdBdcI29JKzzBXNBqzsGZVOPtNtz/aicoK8iMa5Cxd64TBWouYVuiodXGDAe
5vG2EdX0ZvaygWpTjfNfKdj+q8tJCcb+D2n0XIj/uAAG1zUqjsXi1W1Etg/dWiUdqNSHLttsx2f/
XRb+mTwHKf6c/AyHElr5j59npBbzMMcoXs+k6sTuye0OcEaKHQKId9a6LH/RiP8XhT8jzfMAEGXF
OZXjp92uXQx/60Qx4twxWAA3axC+ZpO/Ps16Js7BZ+B/jaAf4W9dVQaUHzPHu2duqtT4i5r3Jxvd
82YYAm5jasJYnwlD+FMPwju64dgb8yvAirpsiKt9agNN2oLujh7ioSP1h3uHbACv10B+7TO423kI
f92clLrchCt35sqjFi5CUzO3wwFYtNgVevuVrqf+C/egP21DEBw5HmAj0JuR13BeOX/owAOI5UtV
jHgg1FSPOfBWuUW6/kdF/LfM1m67z+ZxVJ+fIz5qP5un/WC/9t/asv0bWqwR9/aHjf9s4faDx1r8
v/9j/Pwf3/7nJe486vOPbmu/vfAfdmu4p/GUcBgwh6VNIuLjn6ZrRvALxxCgLqsbthD4O3foH65r
wvyFlprEMjJ9IJHwgP+n6ZrzC3PcMxsT11lsuthB/47nGhvPD/vxefxwjoA981Q4qzhFfnq+iopo
lKpfoZ2lcnxaUolpY4xxpDc9DSMMZXzZO89Qb55ZNDlZUXVpPQyS01tdmrIXNd6/oRyL4NvSG2Wa
7rOO/vObJg59mq6XNGi+bKkqoPdkPbBO3izqsR8VcShNGjZ3szUHH3KYqw+zSbPXIPPTKsapKwgv
iaVaq8jl6cjitFISw2ixLd/DMUjh8VV9hmkY046OUj5Y8quS3NolCuj5nuZpQ8Nb9wJJ2abrxeFo
act7087UZScD+3OT5rzuMmQ7dsJFEeXtanaF/dQKQ5RfLJx+pxvZhuIC/4X61zOE7aXROIY0NRn2
Gd9BR617dGUTsoRgyn51evD3yDHlfBUYOu0iLxz5vmkJw1hGZea585UmQbBP4NqWJh6vubvdr3VL
qT0OsoQFiDxfvJATnndXeQefT0QVavpsJ1q/DvaetdhT7JBd8zrlYNyntczQ45ij7bxUve8BcwtZ
2sxi203GWrqdvtzqUmeXKPGM8doOjH78qAXy1C+2nQtiH/oMNTXmipmXME7Lxqj3ZoQpkObXCSCj
cbe9J1WJMUxnl0QTsXvV+OeaQZPMtui/pb6c8v1kV91V7aZIgrZByBsgzNIhnc5G2mQIe3wytFXX
sY2Ms4y70Wy3G2rX9cl3lrRO0mUxna++hTtTbGdzG0RhJaQELsyUF7u1BTpGlZ+TiGj12XAoGCeX
gHQNWUn+OBVcc1fwxuaYTbfcdI2AqTTrNC5Jc1FRb05jFTVOI7xdIabmTQUV9DLOE8ii/mDh7juY
uLQ0TXqmOIo0vdQy3LAGNnzpRJOegjSm4/aCSIHilwfUOCEWoNlgyMgD1fmmq5BFV4UVLmV5k01r
opzJzyMcIVIfqn/ZyL3jb+FdKvX23i16GOLVTEOB0D4bGMLkqL8Z+jnLr3i0Lw9Cmf47ND7mM4En
8zyaz2zBvZ6IAo1W28YIaJZz+l6IkKbEm/B9yfvRBq60lsZlfMx79N08fClIZ7+ffRKIorAdyJjB
JLFP2lrn9C6587jqQOtIz2q5gN5qOJEawoLHBzj3MOS+3C64Ot13XaiGX+ba4bORFfUL/9K/68xc
ZTt/nsbHMsvtqxr0jQA/YWdWbCHtxiWxr5gZLY6D1KcrwvmtsIHjok1g+MZlrSZS9rLO+i56q31o
ACtljP8bGXVmufVehHMTx/3qFVvsDqNb7CtBlkcEplHdGAsZphFWXsPXcvPN22qQnp+svQPgM1eb
d6MXQsr2qi9N8xI7L4bqk6FGCG9++l5vS2HsVDHhPt8D3pwsUVddbCxDWkX4jCI73xDQMWKRxcpo
tFnfTD2MHzbEzTyyxeTcbM44q6gJtl7FZom/TjQ3Zv28iaJzosFtquBSSgVmYxjmRxU2YFLL5Pt9
Ypptfc+HOkxRVGO0DHCEf2uZS/5qpXiiRlKM/QnOhffRgtw00dTzumgss/VlmMLsZoCv/NiHZdYT
G+g3z3I2R8Zmjn1iNFNh12yVArZSzhjNr7PpS17rYIsauTb9sWvyftjXwBFvlAQ+nry9kS6xNNL6
HudnY+EX12sb2X3QY1bfm/015KWuTRqzMm562y8JyQvr6bG280UnFifi49R0Kogyd6xP/O5WYVqb
bUHMR4VVpEKSm+MAxLS+dv26fJtU0LwQF6wELK5Zm0moPVPvZln1eueKIr/qRnYsvP7Yi2LpnS3Q
7dasSSbDD/LDsKsmi5wh8/3ER7L2FWuhYr3yJ8ZVENCL6nOpM3eJvC1Nb2qzZy/dqAPjfJr0nS07
jzAdDFtUBGxVbNECPe6r5S/FTNzjPFJWdmszxd7UM/ba5ORZCWW87++w9AkO1pAqqM0aixU421b5
nQnc9GYXTM4iIrG2klbVZMhIP2M/IQXELXNEQ8fsu5stPOUg1sdVwOw1KigFnscytR9YKWkemWlm
fwvTVgPjmU32RcrKfqoXEzPs1GmHlypfy8uSGHNGoyWQTFTAWv+odW91kTXY9Zuu3NU/CAcXa2Rx
HcuK5IPpRXGb5qjYfK+OxtXPHG51GXwdmesdJhqqdheEuUhPteG4bcx5UMtd0anQOf+/CxeBeSf8
r0LNrKCh1sd2NcLsUBi5dQcFMe+TlLAMbkjvpreNnddtPPTnUYPi19ZRaZj6Aq64HTJ7YDPHAssk
OZCEPRjG8IL6ZHExUItH9s8h1kGw5klK8XzqvLFVUbAFhHE2w8b3Geom25CHViYBQmPr6WSbK++L
Pyh1rKbU/S48ldMAksZbXEBE5x/bTtr2u0CMut/XUEbmpPTGbUFly3QVGNB3husJAhZm5mFnP4ui
Nz4HOtIn7dkYD25hxS8bSXDTFBiW4MF3UlAMMdqNfRKVRCCGF4+VHRrEF091PfMYLGvtcqmY0jJ1
77KVbc4wU4DP2prRsVjuO/Y3WxfVI2+A53hpfchO+Tq24KRKNo7Auk+dXnxv/KJ4EISTfqquWcgF
G5jbZ61mzI0oap4jUhiXUycm9d3v7OlrYG5BGcFkK+7mBYN1ziWS6KINvuTGZR/nIcmGYbuSg1V+
DZzNkPFsE9QlJounLS1qTNlCqVFZYtxZ3Iw4/wJWioCFM6dB9dXxDVvvJgvbsJ21OD4Hk8i69wEm
ZpZoewy/ancqr8a+sl849fzixMonWlrW23hNwtnYHSos5+pTOAXOdFBls9xrzPG+hUINT3NHW53k
2Ibf2lZHrdQ2amhiqQaGzb47OJ9dqBwvIpt9uRVAb0visu8FLGrGhREyJDr1TKyaVEOvMB/HKXDb
45SJLjwQOjCeclT5buKulbqtlFq7KGcN2ewyUmCLwdPZ5ZvHXks4AhWjJzYryuezxnTNdN/H2eaP
b1ZqBSeFAOIZrYxGFOo3xaGpN42GgBVDGTr73Z0qKR0SNrzGi/m7Pg2TNb0Z7JE9+6XUJxpnh1mj
14Sc3DoM0DvnHJcHycDytdao36IpnIyrYrHOPIp1bd9VyI86Kmbxl0tp2u/+qNSDbJbUSubRyVk3
5hA89u6K9XDWWoOKGLtkHs+VWrdILp2z1yjS3RP3Wj8L5YTfw7VRyBFyQM+dvazldHCcCd5jk/rz
r24xdRUqDwMaaAeGecT3Tb/JdQW/A3dtnhi2FY/uyFw0CRoniLVdLeuu0l1xgZ3mDva2j4TAM7xL
c7SqT7uTBVSK1DAvSns0XheAode0t8ITFIJOxWMlDLRG40D8jSk9bUIL3PRRThgBR+0k65NYCp9K
UgbGJw6m1AYdxkVhUgbIGSJY61m2l06uDplXrka8NEMm96EWbsnx6k8P8CoBjhvD264CreSSzFs6
mElWzMgiwDVNRCfklNf7oe7V3s760du7QwtXoyus8k5ZkyUjoRuoZtiuUu6HfY4wt5ylZ8R1H3Bm
/NZC/v/rpv8d++Rzmsh/70V+8zlmn6p6b74NPzTJ51f93iT7vyAKoTMmFvjs7UBX+88e2T43uyj0
aYXPIx5IIP/ZIrv2LyR7miYvBI1BCMkw9h++5C7dMyUpnEPgxTN3xPk7LfJPzCs6bQzOkK7jXkm/
HvyJri2CbeBBUTCYut54wgwYr85xNFe23bQHMy1HdhBiN8cdVAcOSccs6p3ho1t2tWVHlHjQ8Qtt
HQMvDd829FevsEoqHbsI/Kr91mSYlskuTKkdJnUZduYcN6v/V1jxGZn7v8Drbz8DvwNgKwxeINL8
TMsznTXo7YCzKig2e9/ZM4WiKR0ykuSYJkNV9w8tcfAIgcPyEm6e+fvS/sGU/48m3L/ZHPzpCzC9
x7gIt5k/GU2tTt/WSuM2RrVdXKnCLK9xGMSveOzHIkpTe8qige7m2JWBceFPxLVn0njEKHq4bBho
zRtdlh1uF3zL4Xaby/6WsOPhoJkAHrpgUJcM4oSza4eGxNWmM55hgxjgxV74Rue4OdeOEnihrH65
7V09psffL3W9/ZVv0U9Trt+u9ZlmAk5Dw+QAF/6IvTXSN2efUi2a8rJ7KIcivBkW0x321ACht89w
WbvhFCwYTS5BMMdTtzBKKZ3UplAMce+ddfXuq5SYF3OxQ1TypdTU+NKdXCPRRcGK+8Mzeff7bfjj
3YEC9Kf1gUYSrghTOehI0C1+/M7aduZKjI0djRN9lhDL50jwzI75gbMLrXI+1a1Oj2O4PFIHbBd+
fd6u5eh+rPVc38720oBCNG2diCXrD/RbVXeTl+F0ckqhn7cMCascOgIz203la7yqun92tsaIqiLU
xzW3p73tNeZdsGKvnjYOwyJGtEaNy0rTDfZhycv+o1xGdQ1Mq15Ly16/t3ZoPABCVUcfjuc+TTvr
pjMGI3bO/AN/XjA0A8M4kTTh3wYrnMl20s2j787htzbdnlUZbC/t1DevbdY0L4ZfeRDtbSy06UtO
OaE7O2KZ1jvq5mqNczIahqisl2O9Fd5Nh+vVdbs1za0CnYhVOtuvtrLSKxecKiZ8+MGfSckGW9A4
2Pl1t8cgXz/atlGUZ4LGZb+4SAM33izy51Vf+75xhUHFeCmHLb9ZiuF2rsL9otwtDh0a+clEHdln
tBFBMCbFYiySs80ad04VmvciX3UTLc3sHZbFlUm9BMU1CQZd4s25GachlqvaI08DBmdbYjTVvQZU
9fvZm8e73h/KXWlOR0glYq+Irtn9xfr6efsBh4a1ikks4B0Opj9LazrgDLSeCOGGYAab8ZYuJExl
mPuD1XXq+7RY8IJHYTC/ytdbxmfqevX819GwjDpR5UzLDsLoCfiIc4GPsmwYtrT5xXx++i0fe+uV
ocvf440hAWK7OlPOUQ/CnYZ39OND0QQzdJQWvmfdGSbMVBuISm8IVs01vMDC+fk8Jv4U6awPlRT2
zpTrkIRVnr7968v3I0r7+/fAPuOsWwNJJozix++x2EZLLWpl8bzM/VOYc39x0CGQbFrF3lK99+R0
4q98Qv60jSEdQjSDV9cZbIbf/9MM3BT4kRiTZpJFkP28y2bdf3F8Jb9OuIxPkUfMgz64xdY8l2Ub
HlLTrdGOL9OUvs396tAFh85bPw3DlUHsVNQxxTp5/ZKA0dGn/esr9Dt17o/nC4o0KgJ8PXDjhej3
c8aZ0n7QEJzjRXk4o76eQFeM6SNbO9uGtOunhzAjQUv1Ky4/8DsP4+ydGPHLNl6qIIsZ/YnYaKz3
znHaOzev1A3iRH/nKQszHheaqcbM6KOxEVwbbX6cwQ2wpsHYHBpv7IheAAEO6aPnWfWl19fmwa+c
Z2XASEuIzl4PjtmIJJVd8KhSfDlajSPYQHHZACr7001g8pfYQjUVCXC2QyirqyUDTTMcmMXLGgCg
9fP0Olj2vEtJN7/DZEBCNk7NNJKpF+w3c8t+zUN/PZLoEByKtlA7YsPSfSlLBf05aN29oXvvcYCA
j/l4lmJJNUjC2aERhWbDydxnzpubYQkZbxVvvuHJ/2UhIaiCwlwU5O2V+qoxDMeIfW84Km2pO9ft
h/vRaOZvjszFnu2svDFxkknBCObtCBS1bPgJWD4mMwbKsqW3rzPXum+HQh/AuLsvHib8sUyle+MO
U35nFLZ1lGmDOQLF3+VSVOmOrI0KrThVu1XW2XEg7e2oKm/GrC6UtzWQJ3u2Kbs6SnVrVlHnu+0F
wxPnY+g9sRultwWRMUl75xb23IJbd/mh6SDmKEhO8eoYw8UyBOsOd648TZpGde8C3nUy2iM+VaRY
1ZKhwJpDHQrydLkqxuASIGTc16n7xTJT+wRT4sWThRFZKrSiYc6vg5VKsQfFjkzdDDcVFtlXSJ3H
Q+lu4UfNaXNovP7sgF4xfU4WCeBmz6SObG4bXI8QvLa1Sq+Hdgxugxl23Vw21TWKZRp30bnwD807
czB+zYZ8eVjV1kZGMdB7d/NMYnRPFteQFujllXXAJb9LhiL9wpSgvcfFObitvJWMKWqhZwLkxQtl
tHXZysI+mbK8tO0tOIgVKC4LyvWJdHL4GFXXPYzrUp6WJljjrvBeG0NX5J44+g7S7HqHmjY/Gk3g
XGw15WzVBgfcE3TcTaAuyRycSUfzVMM9mAMMLAB/EggMOpHDMv7KPdSPlTv+mnZVfgzHxbpDj+he
ufXQHjnm/C996TpRcSaeeR5inFoaRWJP1edqrAY2HqitUDLY9GoF+bTHrQ+BPLMljb0CqE312Wfr
jJDhi9rP90sJWtjN4iltVoJBsYO/nkyq072yWuN+5IG51yQLfDStvBaBs+yUo9qv1GJmHuN4zArC
RvFoO7X14GSotDYkDy9Nbz0WnXSOtYW5Oaz7WsSWy0LeckxGIugHADqTu15U3ICbBlvfd+Rswavh
jfVFy96DkmvrbrvBar9Qqma7DSveq8GWJZVxafjFwSsWyGqYgDe7ZsgzvXd7v5DRWAhm42WYpV+M
0fP2ZVHkn8pXdg3XuW6u88GA0dA6+rKS0IBZY/2HsfRf/b4hB1WROGv46xpXWegdRCnXky8l4EmV
b7cM3d2T7y5I6Pzt1c697y1P/L6Aq87RGO6lacGeKIo7q5pQ6IZLmGBHiocldkjvc+5dtGFlxSZG
IRdUM6X/4jMJZLCBjSUF2oYE3Ed3bidLiFjDdSrR73OjHG9138qvKyGAO9sBQcTZo2Ta1szbYZL9
HCl3SHeQI9OLsMA741wK3GQZFgBcKG3c6H5uHrMCtnXkdRCPKmoH6mtTXmCERzird5bBArPhZ7Iu
H+skg1Pftc017JOyI8gODtI4L9W33OvKeFBb/Ro0cok0DpwfU7pOj9lksPGvzi4djOA9nB19XXi9
uuCBFjdl2IU77Yfcmdn1DS8Zgq7xjjOmb7EkTLiIZeN6ZpQ7i0oPvq5KCTDttG9rv052snpaHQX7
WBEzHzZ4As7Pftd15KhX+YIDrlnf5lVpFbvOFWm4m1PbgvC3NNbynANC7zsTigog62QuuKSY4ptm
oitu0fzmAMfnTyp04V1L22bOlZ4fgzUI5LHuV9ONpgmEL+IY0da9yvEC/jaFTGVbvvHN3GLlEbeY
as6R9MztikJ9TdCnhrthGIPExC7Ri4pizg9dMy13ulmHIO69FkeWZRM3ftAFyaZM+7Jw2Xyn2mM6
qPGYuiMIxmIjTlXm4jkiVbcfFPTMvZ5z1PlmRY1yavMJI/FgrLm6ZpkfdN7khE0FwRXnePjCh1f9
A1OZovhIl0bad47XYwfsUIyUVMGiq/a5Sk2i4MXZ6wLf0fHb3JmaSmYQN12RYy1+/qplKJ3LTo35
AU2seOrMWl0A2IubemIZCwV4yOiewYPgMKZ5U0GyjhxVKafMlagbXD7a869nVhLuaqdcH1RIRGEU
WG37jOPImXok1zNU3c7L3YgZxsFA3DI/LEYtbrKtNSoSHIXzzsSBpSGW1ZeRY7ip2Bc0lHjtlljc
DOn5jcymUhfDosIr18VycrPt6q1LQ77HXOZb5JuqewsnNSJyboPuASUWzouA0GMQh3PBgm0zh1n7
xA8BBOduDF3hj4ll+J7m/zvYfUWBJgU+/HJXMSbcYTmj5Q6AVF0ozKduW+pE8lZEWCMUb8L2VC3Q
XBLfRT4TypZLt5TMXDplDd+c1g9f1m3N+hjgWnhUFIv7XqXCfBXhPKxRK5YFflfrzHcFkMj3LTCK
aydsg71rST9qu5AFmi1JYNXHTqVM4abMDe8axrZ4V/huon1HtzsQ/2qP0y66h3ld95nZ3JvkJrxX
rrCuXbgLGqOJ3bANzT3WLBlhc5u+yaZsFskwb8i2Fj99ssnQWXZO4X5ts1HYkaabOmKbtl6Eqipv
fbvo7qfKcq630BwTHPR43UjYha5EvtNheO7UhjDESlC2+8DHIEmcJ6OR3en2oh+q7gRzzGKelVff
cBxOOD4OZWaGxZW9BlQq3VRfCHJLvjdru1zX6Wg+dVk2lcDSnr2R5KFEvm/6bnrbxupcqkACZLAs
OEHSEmpBDgXCija7WQ8KwiyoisPC87sBbna7VRfemKUrJ6idn6yeY9ofW3FZVA4uRV4nFFdbpBPl
hAdX0lwa/0Rs7vLpBMWQOMi5L9GULkdRzOKhcJQFP5bO/6J1NnntlDzZcTWvL6nlvFJjPvqZvFeZ
lcdG36nTsJrigDjhAbb/HEHe2gP+qA/ZEsREeogLzcuXtx0DjWh1a+Pe0CtVegDQi7ztPtNmCJ+E
XtLw3BW+Ijmg1cxBP1rucivHeTq1LZZIA/PeC1CE4Fc7a6y7egzb2NSlfVvIoNk5qhY7gTNArFcl
r4eqTG+8ZRrum6wvnmfDfu3wAruwh6C9sZvp3ZjT9kW5Xe7FRoaekQhGTK3WMb8I0+GFBFTvbVoM
JBCOVN9U7uTJtgUD62Aky3PzdEBhGDgHy+j2W5A7nJnjeD9mjUmkdRsAEUIfOrST5XD37W954z6H
1nq9jVkbtZXa/a+8la0uYPJE7hDc0LzIXaudakcl+txQduareWuWGP42Cx2bLdTH4I0PweR+ZTD8
2szs6WD4DyqdHkujeMoYyMsyf7cy8/m3TuxvYdhPbc2f/zcq2A+EscNne460HH5+q39DHBwm1r+A
wTEOI140/yMEfn7B7wi4bf6CfoE/Z+gQmfbZ/e73aE4r/IWjBGCODNVza3vWHP0zmtP6BTCaV+BQ
bGFk+UcI3HBI7YQVCmhNtvI5msP/Oxg4Ljk/oINkivl8sbNlHv8FCPiNLv8HNmGhppy8tI6QQMe8
H3qX8D0m7zhpmkf6potsrZxjhsFdpEUb9frNDqjIx9i2lv00ljvPfZztxwVpcBGUybhCD7IAAbeQ
F8wWrhHE8zx267I3VX1s61M/plftBLUf2bN4tdl2rQdhvFejd2GN6c5WmOFOE0rGVnyjfMGJjvy8
i8a3YYx8GL06kUFXXjbKqRKflj9uC3PcK9LAM1ASPyji1EsT2ws+U6ZhJHhFwTTgahzYbZFMaWHE
ipqzl7fQ44ilHKbLCpPisHbpJW5Q3jy420Nu5wZ7o3zMZIMRgT72s3F0goxQUJCtGUKzKFugk3FM
gEDsyBQbNJvCjPCZBR4l0HFkHmrViT9Uh8w1Tz09bDr/OvuzSqQmFdcIjSTz5Le2DnBgKa61c92a
Vgz31IbzrKi8z9QjGW/2dByg18fDtCsyFx9lmWTQezjI48ww9joPkgkDfZMiUY/fgZIwF/k+ZfbO
2dpDq56D8Ftme2xSPTONLXyYHXEzih7LOHJgqTOIJCyn69L1nrfF8y5sgQx8MQNGbS5XhQhNl4OF
HfwzGzR2uV5CZAjtiF+8FMzgiQ5hMl5cBGvQRVjAw/G2/P7ahOvGJiqPRn1lOe/l4n7xvHJA0my8
bfUHVtGJ4V/rsL2EFm7v7I5cmEhYH+lEjkxl5tMJtHG4obCNYKu9TGKOUgjlIZNrGrKodzEvla75
1NOy+zJ9EeDTgjDzXea+EpZ1aAcsVya20cjxh+PqbnchFkoo+E8NyaBcfHolgkIr6Z4WZ4EGwIj7
2p6d3Xr22dIOYTPLLtv6UyumSBbTZ5+CEW+tOi5eszPb7tJmkfaZ+i4Kho1BfXDCOk4hzYm+zaPO
gTNuuMuCTn2K7DS49qriqKHa9V1KTVA6VVwq42D4U1w7OJeFpjyIeUUug2lXEzAgIR9Do7Mwup2o
dLIwcKIrSXRQJFt5jx2KF2UhqOlWxzAsDkYX7Cwnv00RvfvlvK9ncW+hfzKDRyeHegWYw+AdK4Hh
Gh3mJZBFrAL3wpI99DtyNmYnRo5TGZQcw9ehfRr8XWa+pIjQLWe5XEkZb500vBPh0Fy6JJeU9hav
q3HqAgFfK4yb6delI9i+uYeocmkBLYjG3GG62N3aOCFGJG1fwHx5mBb3ILb2FkAzdk0F+wLajtGg
kQ3MB92+prlxFISbFRUmzdmchPlZBrrcFNB4MHqLGBqehmLZ+fq7sb3m5hdKeMiUaY8gAG0qpRzy
Ub2nryILbnSZzkjg3dqZ9uN0LwqGYma9t0ZMgPTj1BeX23Df8vDnsxoTCAfM5+uLnMMzBV+c5S73
0pgpcdxDAYO59jH6aYQRF4nsoPNW3u1UxuNeeJd2p6KuNO4Q93uZ9T2VOeYAUGNmSLf5l9TlaQi2
hlX10cAL8TVLxG4ThTsiHerY1Yzoyx0eQXmEjXUMHTJKredaQ9zkMe9MgXUfUpvtMzW+4yAApuTG
nfswe0TvFvdFkbJF3MyEF542W3wB3mRpN/Es5IeABRBVwzP0pTbpfXPnGiWczhH075jhULn0RLmr
NTsGZ5xHAT6xXOpRAzdljc8UvriAsbuvMJFPGJ8ue8QXmBow/MLHcoRb0Jf/h7rz2JFcSbP0qxRm
zwKVUSxm0SRdh7uHVhsiIyODWppRPv18fmu6MdVAN1CLAWa2FzcyPNzpZr845zsPan3zaZO1IZgm
3uG03pKptOG58zdocXcd4Uq8eLZ31IdFHLrV+IOn9Uj1f7fOT3p6wG6rD7b3YFstumQG30n/0dru
Lk20fcH8PWiq2jmUTccZn6DEuPOQO0SmnV6AP6kLMTMdeY1Z+SVFCgcHOaXrd/du5X+SR8vgVj0w
AweY4+gfkrumr4v5s5+ynImwb9wlhdx0Y7IjMAnlp212gWrSa1WJB5N2t8YFT7zilJ36vLj0cbV8
+rkeokI7xJU8g0+IWtribaugJzVNO4LTnPJjYQ7bblX6vrMBvhCajbQ1kY8dkQZsxxTvHYD9Qzfp
lh/mchR3VpvOb8id5C5Bcfpi0W9YGZes7mjyzzghIzF0Wez72ZHB6Eib/YpZvPf1gmCpao+x0Oco
qeNIxSUJbVLGOzlVAyooY2s3497uvN/E9iUnTfbJAUtcG+aTjxQkH4ZjObrDSyzYO3n9mtHKchIh
Xx6jTCke+NF7I6A7YCIFlMfPXuUkQ1qteeu704Mofb6R6bmbjZdYY2wj9CQHQIKQyjNe/YX3rrcf
ZUYiMHPq+3H1mFOtZpTr9lud6jGUVpOmcFanJGl/bH32ArfR6y+ja91jImP8PJ4zGKGMfSSjPFhr
UDQMg4E+GS+miI8FHcHCanv21zckNFG8zr8zgK0Eagp7a2LsWYRz8N32YCgvi2TNB+wOVdTV2QbT
TRECAlEhLWW2TdIhUl36ptfTeyPMt9ZsNwwLMxr+8YBQ/L5q+63WyDfEXbu0JyAb7XYfmcD7tniA
9k1yZdUbldz9knBWrpcAPxIPleimNLRBElZZGaS54s3MNLVfmcKP63BSs+P9VJ7fn8oWGIreqPq1
jTUiYhZiyciOsG4poHII/dJfbjKnzFI725G0GAR1RJUt7WvpuvG6xSQsskhX8fBc25iE7DxLPh27
SwWnbI8+s8Vn1QTSEYHTUDUwykeLCSuoPbSZO0WiXYhkHlrzvo5tCqIbJrIG9bLr7QWSaF/ATABE
OrzGrWOnB0fZ7UMsrGYJJA0zwZ+jle0LmQH5neodgl+kbSaqOgJ+Vi9Fr53FN7SY1vhHV2upKN1h
QlE6YC0/Ft1tvFSlxJ3yrZbXwvfcD3vROnxXlbqzK2MeOMKk+Kz1FIZ4CcbhC8pHDzFLG94bHoYN
umWFBKiLjWQ7+O2o4yK33aM3qvLOHmyXWrFQB85EsbHHZNkWa4qkUYGt9RiF78jPWE/KSpIHtP1p
qIyFqSGCKBQgv3v/uXCnk6C8eB3qYjkoe2q3S2EgbEuJY8ZqMT1pMp0/bF79xSEakGV+bEV+Tkiu
J6Xz0KyLd/bl3DzwUuJDls+PbhmPUQUoJqvz/rVYDP+Q+8DYRDWg3uAFrL+HiR0VIVCHNmaK6lde
fM9lrG9lCrQ4n62YelA/Fa0Fkc1o6q860+vX1G2aO3QQDl+93ERe7fH76nVBnygZPaDIZ/Sapy/S
zSZMCd3ON9qo9K1NgRt2m+PTDSzhdUdyGTEXiuIlKfu3xYB37MeJw1cSreFtAyVy49Nt1+aYlASJ
9LVYnrW1aH5VGIRfM5s5btMUE3GgVMqlkcooHhbS1hfPeSGELGVl1Zh734mNsOsmBrp4G9sD9kTs
bkXy4ONMuLkwYtQdHY0/uLVHu3R+Z02Mck69MT/cZt7D2smPNEHAtk74TMfiXKTtYcqzhhLOcPex
mA4xMIWriv1iY0/jc+bFCZty8qA5vtI7e7afERRO4Yo2WosnGqDYy0IDGVo9ZtmfbqJpqOnBiRFw
7/C7P/XNjLecgoTacO8WvLnMVORdllCwl9nvJIOixA7l3Rjc13zURdjPajvm4j62J3l0RvsuL35K
PksCJrPHOJfqXs+5iWNWJlHPjHyTJyvBj+ZbLWZK2zzJT4BNwsTEzAAY7bH0kpBj8LT4+L5La3pw
hM4cQN0rS8ojoju6A9yLiVGbO7+TL8uInfnWt5g0KQlRLIbZ9YwVtNBxpuKMzZw2xP9LPmjPc5S6
PCiOf/SkWz5xmFIU98a6bbRqwfk4iG2vma8s/XsiJWzzoFgG5/cuVEF4srb8k4uUiK0Uz0Wvae5m
MjQPu9BSZ1vWZN2BS1awtInJuuJLL89FOQyXIiMsZxiJB8Dd06CvKCs/yuYOA3TvDpIRHJtSAuIr
ztOUZPnOH41NpbKVPsqrzLtlVY3JeyL773HCoxuWjHgi1kFTBEs0/ZKq49220mO7aCyt1UgqyVrj
YghQaO9bjdnJti10kaFfnANEMMJq13dNX4sNtsCdsxh/cuzp/UDyTZE2KmgN54OmOCf5af4FqmgM
AYH7h3993vJf+ur+aZjy3/r0/h+cqGCZ++9GKrth+VVjzv5TQwlaDt//83/89QP/GKlowvk7ShPm
o6btETzyl6DpHzMVVCJ/B7uJaRokIqMNVpv/MVTx/g60yCQewkJ0iITwllXyv2WFxt/5AfDQjFs8
hAYEVP4rIxXSYv/TSAVw803UyJQBUg8qqv+kriADxruB3FMyNkZ2ohkBPTUAlcZuOQqQCuLdyNdP
ptH2y9qmaJJrFGMZlXVHCzPNanyaMozTwWIU1qdMvexeN+HuBTjjkCkWq/U9oTYzI5nUx06P20eU
5nSiSpsnymWtIxOxpQULEmtMHhtCw1yK3VvnOChxZ9gxphUf8dHrXLA0gc1QN4xJynYSoctNz4ai
MNBqS8x0TxP+BxZLcZ68S0xXlyzNMiuSU2yora4S/iIaWvlOuFc8RTa5Dt3GnLE64ZZKHuh30bWn
g1X8SWS6MtloEsbbUPB75hmToi7ppfzV6+lc3mRjCRNjRzJK1Wpm0p0Z38ROpqaSqIXSABSGi7PY
GGbjGZEzGckHFrvhPKqkZL7isYgJRswuD6lRZ/bOSTlscbVpQ4SSX7tS3NrlVrqK3Z3Z4d9hjDEY
a1ANPsUuXqWZAz/JK2K+Vt3cQ3Z22wuFgI3eWszuhyFUnIS2m5CrHks2sgdtqkUVDC5HO+/9VCcB
R38mMEz0Mt0pX/j71nELccA8/FQ0Y/yo5Rw5u0laA8RVPAuPWkXSB3WN555tXl8STcoVQ5hY7vqS
9LFro31IvYPOVhwDtAubNUBfRl2t2SRoUsUrkg7KSvO/nH620rB1hPoyZoGU2SqMdtybeiXQdWdL
FnhaOT5PRclc3rDlsiUEDR0jaSMERgziSJeybmh1YlY1VE/nsZoA1pKkxXOMVdv48TRL45JaSLgK
sNNIWpGkJO9dn3yNBAHWJXC18h4KF24GqwVYp+nXfLCXb0i8zZ9xdfSfuVn1q4OGHR1hjUKETige
qxAmII7voij928yB8VnEwjL7Sp0Jz0JvrmjeycBggjbH7afLYisJl0EkXVAvnNUlogEbacV0XvVZ
yza6rHsN80nuqcBc+/4zx4jiIM2XIZGwVA2GXSh700GTOCJ5L/3IXWJ3pUdLTXtTdRWTQ8eErPC1
aHF5ifGNDJs1dSXbtAQPoDeWFcMiwlDFzjXxpgW6M5hrZEpxMnKrijcJK91nW68sj8ohVelN29DV
4ZxhKQuXpKgYUvX5+MDysMoPGIb9BcpVaRnMS1fvC4qCAZbOzljycNE1zmXWzGFgprZOV4MhE4MO
EDzfykAbe+p9N71rHey+AR3UrO8MFBswXqxVt8N25bOgMm/aHx3DzZ/CLOP3DI7WL63ho78RLZ2P
uhx0Pjvdbj9KzKMaHVw+apE+LTp4j1zc2JAr0xiWuOn87JmjyEMydpg6sLWiJFmN4VPMufVrAsvL
jZzT5QTVVBfXmpXoL3cAPMT4g2GkKxMNK14Ty+dsrVx1sDj+0g2Oye6p7irjgWfMIsoe5aAIudOL
nDV8PmKDXHxcrbPlZK9erGd1qCoe3KDvdPJNBjfF5lQ3Zks7Zbe+cRz0dpovo01aN6IKl3oOOsag
jk7j83bYXU+4BSnTacqEh5oXotDaO89NlxY3h1DbIWiP7DznkKtyUjqjItOm04TTr7gIVAcusx+p
Z3g1Cnc551Oa2FejSvQvLSd+HQ9zirmsxLRohmumGzleZDXP1054Tb7vrFYv7hrRNzWCgFbcs3Zd
FP2B1HGHSLqkKF4c2320DS01j32KpuuoYU+g7B0qgWF5zRxcPsFt++3MeAIRx2GVMzK5kcugv7hw
QfuIXaxG4Wq7kJyZpfB8pzTyw8X0kqV/ZSmhyj9FWcxpgKaTGg/KLAwLr7tNFItkuM0yGP1j3K68
e8mzeJvf8vOoT03jC1Cv9sWigAKoj/msgsLKsP4ZXqWeJ96bNSrtrva3eSfdect20pkjuaTphaga
4tvreH0nDobtHmCp/LwiVzR2sTeODP+o/7twmpr2d6KS9beQRX9l+JN/tt3snlCCGG8xX+jfRjul
azghW7YCDh23jyZ8o98uY6gXSySNjmFurFhU1PGAhW6M05yGPPd6rGwxgTomtM43C2tVc3J6zQVC
uVYgMLGwy43pdWvFLcGRM+BSt5g/N5w25DQQoZYvKC6QCunzyn3p5HeZmw1PpoNeYj/JVrw2EzKe
MJ+H5cUkuwdZUXGz60Jrs8fAmib8jplCx78tmI6uUaN7vIFdvybd0cgSRmt4HYt0a4wmDTcsUIaG
Q9wNr7pzo1ppqDpjJoXYxYOSTXsbDAQqvNDAo8dYmH0xwkLMpLgucn4rEJTibvUr/h7OY2ejiWTl
Mcsa89McbMa2DQcK2exlUY7bvPLFp5OI6sdN/LgOm9K5DT0GK/+om2Z+FWYuBgxEuvOlvFY9A4FH
A1fZM7vv0pQ+t/iMf9dtmLGPypffJMoU9343NBwY9mjS3gjpV5s2FeUDHUHezDtuW7/WT3XVxq9D
jmItlInqhptZyYdrWy0/o574P3jEdE6nyr4QY+fQJhS9vIpaq/ZtvDR4MWf1XsNsSSMSZprnTApW
HuuSo9YabMM8ZKDs3L0Hskswb/X6Oxb6mKv6rLbYG+m1OUTGWqp9HLvWsMEuVllhioy6Rutq6d9A
XdclmpmgNPtFuHFPiHBSHnSwY0Vg5ab5DHrHfq6bPPHpcFFoBhMhoToOp5aaa869ZyVjHGSZX/RW
4LYYhUlkqvR3vXbGdzSaCmaPw4wFeyRG/gBJ7HoxwEsMkRwGeciczLPJdCrzy2An5XiB2Iv+FDxO
8sKNoheMDgBOY0g2p5CAH3gN0oF/Nms64XdL6plQDN1hsbYYykskFXXvvGB81OVupXJ67/FczZFl
pcXzSqtznxMGiqNQ19hiz0lR3nGop7+Ub4/fFQzdb6rZ5asc8ubTWwt00666fXRWtpq8SpePGnjw
7LLXQdzE19yJ1X0G0OdFIsmNw2SgHEOjuGBGibWieJ7yIS4iHxfDxzLk66lOoAVtURL5/rF1FXqS
foqVcZBZ3DbcSYnx2lVjc5/4S4PCri3nb8O8jRiwHaG+QN2QRj18gDHsk4FFexp37gGwwGgyV8mN
44SPsowIJneOa42lMRwyy7rFuUk3CXmGCy5Nc9RJjUraeOdZI2fjCid9sxKmlmwTbB3sBgn7e6dG
wKo4NBSJkYcy8S1VjjYyshzGIkDuBClbApiYA4uxX36TFNxmzza4najuWcktt8FMAGlkerZz5o84
H1qc61VNvmpTmylSzGX647k59tK6uNn/akMMfsgKMjvBxkgfho64gSCZJve5anO2tNzxySXrvT4N
DL2FlefX84yPHEsfA9U29S+ra0CRzPma1dagvVs1Icr7XLMQyDT4KI5EgWB8GMUiDkXn2C9kRLUc
sP3CP9Ag0LuOlslrmEB99MG4GIkZTNZkFaE/pMw1/6+1weOfXg39n79Bq5F/27KW/wV2uv7/QGIg
MO381067kEa4/1X+7d9++uz3r/pvj3/a4YtR0v/ZId/+hX80yKaLRAC8PQRRSKa3lJB/1xwYiAcM
jBo4mAzLoE3lZ/4dTGPc5Ai49UBggg6BJf8f7bGJi+/WMfu3BtqDTef8K+2xicHgn/pj+JLAnkxQ
aqwDwLmDf/5nz8MArIRrttxlTXXr+dTEkFvb08rIjaY59t7u9U9HWuAAW3/4tFedfLbJUdfW85s3
A/PPtU9adJ4IZ+ttEhv+a2FnX1bX9HG0thij8cU4O9dxDfhsSAnDrNfFH1Rdy1FULLH/+hdnKqpI
G8ovLNtGtEiV9kHveg1wNwZLB/LO2oOOfYtQAkidnbCKR3vqxZ3DVi0PPBIFMbSAQli7Pr827eq8
xChvXudb7JUaEMQtpDUEeArTA4NSd9+q0TpPDmx1bqI50pe53qC+rM8lU3+Mc+qaguC5ZmL4ziE5
XBiBzRFVvXnIW13fW6X8rpJYeyMTW10bVblhTmremwaE4pKKBPt/qo2Hasncy6CIVMu07Atyenq4
/aRGX3nRC0s84/r47gAkn3Bol3eJx0umXFHXedbED+g0d59lBRflmn+5CW/g6lrFlSzNFRXh7c9g
Mejs25T36a9X6RGveNXNzr3gc/5mrfaF7lxGCY6QKJO3yd0snH1NfRclmhI/dk5AgD/YuBZSc1LX
waj0vZBpcRV+nB44wudIufwLsyt++FSZgsAYTA+6pkFVkZ2BugzB5QugS96AKtW3jmJrn1X82XDd
3L0yeb2ITeMN9q7iOtlObQY4EtwL1Th/CerHvXBb/cSlqhfh4pSFgHJY6vuRCxCwGj8QGB3rEKQY
5u2uc/eoFGKLRY5Go//Xh9ctBI/0jUueJG9unnrOfp0rDfvJArggd8uvri75jdb0XfX5Vy81ACqd
aA63t5WCw937Nn8yXlAw/F31xaSFja3GL4XO4PxQgvc/AtPFwWr4QMoldQn8kt9sGZyLLYrlsmi9
/Ukzy7vojZdCiem+XnRY9XIqA/7XV5TE95ATmjEcu8Y80AFBthmmrnzqO+UiJpncq5Z1BULFONu5
7BhTlDKG90qGRE+uYq9fhVq8Df48Dw6MrlOc+M0Y+NYEHdZ1cHPxtb1ghhk2SMDjEyNo61zUPqoX
c+g/smKeQsees4NvFWlIAzgyV1YUtxo37Pda9QJRD4b3SJhNjOTBs74tHXZDoAjrNDG/qIZBfC8i
i8borOioQ6/x1J98ErBnR589Y8LWL7R7JLWQ7eR14oH3GpddPRg2gAyrRXtuF85Dp09I/gZvQs3o
Nps+MSGtlNaS/sKTupzW1elPHvrRfaIv0+OSuDn3ozW89almbOrZBvJRDN0I3FxPLpK08iMdlr41
KrbljmxQACWG020aczIvaDjiR79xUx4t5d8PelZEXQ7dx9E781wwsb9QO/QYjE0rsotRhT0kA8rm
Mcdo2I/YZZQ/7gm3mDoCmxJvR7mLrANR90U5g3WFpjU96fDet5036OEq3ORYtlXJJNqbnfOEgeur
4teCwC3FYaia34PrSCRWLiifZZzFsayE2CDSvzgZsPY6oUg1Ovls1Hy2mwkA3sbC9bKx4rbjFda4
50e+EgjWRAR/1j5ocLrDoYYdMmr2a9P5zX0K0PGSI7B+KfS4P5q1hj1HtqzdC5NORGOIZTDYV8Wx
kibRTD6sroPRGi9Sd7I3v3TF29A6R2vFBrKqKX12s7rZOLfwFN/Sumg1qmWfrRMsFLongPrYsWhG
tDTMCrXsY9Wo+8FJh31fIfQK4huyg2pEhRN7yRMFn3Z2wAShIEdvz8CUgUKP6IBp42R0gcy1ddsO
K4LR1kOx27YxZQYwolSb9wwooBA5a/aEjszfD1pL6onHdx9YgJbH6FMUvWTaO28SQhJr5hrZez/f
lvWpu5FYTy68/xAgbIk0rqzyawpHeUuf3b0kU4fYdzbEEXppcp8ksxamMWL7Xtjzx2y52SldY8hQ
kth2WUAfFDParZkhziY1O1T2PTWm3pgoehM3+bUOFN+iZ5WUmZ1Csq+9F2u8AirqcXqFxHEXCC/W
6oycPonM3jQPhJ877JwUOhCgJ4jEjNHfdNXsb8SQ7pnv8vWO1fh7tIdzn3tz0Cj+Xk8TaMEJsPJl
OTKdxDLZxuWMoQo27qkkkHPTD0t/LohVbYJbU6tjybGMUzqz58ZyWOkc6yYPlCG6x1Qnq4yiZAor
fcY/7MfToddH560fdfz2AK1+k/7kUQOgEBnr7NA3bfUiW399RUHhnZaZQTVfCeuCFtnkELYX86iM
umPPnTjszJxJEw9ZJpe9WDVxQPJV39E0rntLuOPGNOMywkFdR4MWuxtzNZj51WyavFR2u4oXssHk
yNlK+G5ke1zI/ege5dpZ7PJi/2rCjtzMXYJm8HZTcd/liKDs/EFLkkeWW8slEZN/ytRafA83EWUT
Cwi55DrHFXuj0aBhay2z+pPcNs4ORptALjQ5cU5IHTCd5r4q5VOVLJkfNE7sbqsinv5YfVL5gTcv
uUS9JSWNRWWePCLoHvQKXxSYGjQUDr8wgMLXXX3WW9+557gniZTx1XTmD22R9klfRpgasT3UaP6y
6qGUTnO3JBxqTsMooYvXiccxax4tAmygeRkIbMw2i6+q6R5mvBs7zE9nHZnBQ+Y2CDpitApBr8w9
+Hy5FVp1P2gE0zL6HJ/qSVZRkWvTLk6rK1MAlt7ufA9QZ0QPhREw7pIxBFYdYJhnDWdVZ76rS5h0
PMQsBo6T20scu211dfvuHp7tGmaV+YwfKHKq9YsKdoE9l6XbhkGGHxs8pgrBfdvrZG/0KOeNcvHD
lr2mlbnYoQHrbxosUMdqISye+kYLdV/J13hK3RMnTb0xJgv41oA4q26L8Wsd5+azyIm3YeOQ9ddV
GPNBq2L7Km8Zz9Dv/Mes9X2C1pFD4RRYf3q/P/aTPj4Zt8apMzPtIrAfb+yO0eWYWAvDbu45dOTW
Lsc0uBEZdiPMav1m1EoLKSAq+nxxMP9Mg/3bypC4l6m7dJvFmkVAFOWLw+V2rvK5a5nPG9rBNgek
InWjmRPfGlOEMIC7aCFU+cWbK+f3YszltqbwDYUrcVJABIuWeJDs5RQuLYIFt0T4qq03emT6Dlj/
x2I+pr6AujfwlT5aAgbQOlnhONzMiIxLjznInl3TVGdsBgXjLKKU8X3UF03jnPAy6bxYqnrLe3Pa
rIbZbZRrawenAiMkBM0pwrtq45UOWsTS6sNqZP/uaNPDjD11S8Yp+1oOxdBgfR1hcEUL1oh139Ac
b1fUIeG4KDv06p4vWjpmp7FjkNvZ07AHF+XtaIJx4tid/r2khbPDvLEEugQty99EwkA2rCdBuNz9
TFFAEnL3O7nZl8DhfUqfYYxtL/nDSr2ys/zZvmsW5nBy9C6tSK/aSu2GPwJQnqz1J/wPV+WkgKvQ
V9JMkxLLxYCCcWFVsMFHKX/782p/lNxuv+N08SFgMKcOGn01DnU9ecZWjxeQc6LQrDNEMZxAgPs9
82YgnU7QhXoWBiUOKDBtB5TH4uy1PY6rzlDZu47b/06gkLnEY6xiZJpifh6V1v3KWnblrQkqwCcY
+X6QhhEazZifq5JwQM+rkPX1WCCiNpMIb4fR6B6F3dcPTHm1DxCAPbo3hs+7yZJjs+FWcUmkMgmF
HpNOe8S6x4Qxbaz4i/wiXCWAGV5FrGNycuS6HLRM2i+06uKa+Y7axiAzdwA6SXci4QklZN563v0E
tmPvanrJ0ges/sOY+sgQLSee80DW43BgZdB+WU7lfnNRrAeR3fywyknSe2c0151qePJSwxt2sOfc
V4CBEOjSFD2jPjbGGW1ddWBikd9n8MqY744SF13mWfk5LcQZ1DyaLleuaCNBntHuEBru5mbK2M8v
HzVDRYaisHJQK4KVq34VOELBeMnx5M3oydwU2/js+CCybmmbSyLewYEuCAOMl4rYibB2x++e/7RJ
KgZLSbNwSHNP3zH5sjdseIprtbbIEV3vl2rzddP1UL4JJRnvSA8s78ZE/cJ9Y/BJD9p2HqnGE41i
Peah/R6VDayuGh9hYO68oqOHUfrrwlg8NKcC8JIDkm+o/NBLO20L8A+e3CjOoCiys22u01fB7PFS
pov9Y/it8TAlSXZHBlUWDTVbyHXJks1s6UxbF/0BfOLnYuQoeLMxOc98XyPQ9ROS39iBLCWSY90p
bVMAUImyobubKykCnaY06hO72bXgBEmzGIr94o7GaywIVXHcxUHwXNe3zK+7sVi+OTsZ4Napt69c
e9v0abHRfdIm8Z7FffVczMtTpUS1VYBJQ8gSzF7rSO+ljmxnepkr1wuZtNkftzXBidhj995a4voF
c2yMVcp6XYfxI67W+n4QbkofaACH5Ktwbtuc23z4zlqB26wyvkBmMEYd/DEaPJSceu8MIbTlEqHU
2r/oRCrjGW/loaHeRfaZPzFiOLi4uQK7mIr3knHfiEUSdj7x3HPGVjHTv/AuzQEQ/ud+5pZkRh+h
mUuPeUUM+yyKT62o81AZ4imetJ+55hlEON3o80czNePWmaf7SjSMAl253MWxox0d6Llb3GMRW0SE
OHHKn1+zyx0M7c0Y0RxTAd7BPc1hXDGSbPQOGD8Z7meke+OmW+3mWCRUk0pvxRGkIAMLuy13XpJf
KEuNAMkmBut8jjd6qi8b7BHtYcW0CuJguLPE2PyeG3chy2HQ4RMKY418LrmI9cz8rCWud/LW0f8E
mSyxi8PLHssE7YJJt+9bv3VuLsx1GKmEvvXKBkdCJa5+V4+7nFo4ZAz0s4BSOEwLUYpKgxIbN6sJ
FsbnOR7qU+74nzgLn9beVgEAn3OGHHrMxh8Ydr+txMFMVxxN6DDM1atzpoR/19TxKYPyfWaScyFD
dIfxLdKs/JR3wGVY3lYb/C/NFoHKKwPzk+bnL5hsp7ONhuixjVmbo0T4cYp8O/Tmt9DWQ+J7aVRg
7w6VKC7D0E5gPKChLRLGhjKMt0733zLqW/xs3X6sxaktuOa8gRSfxpPHEhokbjXK90lznkYuSUJ9
uUsT7aPw5jboSVLfJfP0Pul1VGmGF4y0hYmDJUMjZA4MQrOLbffasOQJTA/dp5VXAzv8ssJWCXqy
8zJFS7/+8ICv/MzScgfou7iaX1u2Pg+WD8lP8+sjWSwtA4DyRTeSXVVq+QapV8S1/aop/64dyvlo
6sMf5nMokNvlo6xtqQWptJ5NLX6rLG19aHP9o5E9x9WEPkTrHhph/Kns6q3z/a9pSX5yG3cvsq7E
QqRu+T9JaRy8lrrbLE2ASJUq0Y2nj+ugfqVNx/p1XXnaWmhCTikPiXL691aDp+saYJ6VblnUinp8
51ZNjtDdQiNKHgSFpiyjonQYf/edv+fGwwEtK6AdrIp8qC96NwDxFNpubCscT9aub7D51wldnebs
u2T9rtd5Dnk5EIK69cSK6oM380nVWCKr5lJ7KW4RlmcQk7lWh0OWgDhGycpEACzQvlxTMkbrxrnW
RF8gh2UnNxlPJE/i/+3GrZ4h4QDK1W6bzA8TF6oUtXkCy5CZJ21T6d6rMt41foWS1Tn0WRM4dBXQ
alg7+E5/nNPsFbhAQMqLRM2S/HJyi0tEt6j6ph3DpvjFBSwQ2kJsY6DNwTgC6aaOf9BW7cz3Yce/
8uis+dXM2H2uq7jYcX5Qcz+Fi1e+5UjXx5aLMm5OYNu00O+GCNbqS7uCwsaiTwINzKZI2ukD+4c1
yIrl1cR6q5fx1R5gfCeWviuLdAz9wj+kCTYALxv2jtMmz1bt32Tuw4cTyxP9cAd1t7JDpzHSfctR
tpvhjcAIcHl62V+3u6YFirKuJRKjHoRKUWBAURCbZUg+cfso2/GFIaGxk6VmHBHX6KHydHtX1Bh0
N3Gdy9cVMTR7nbRhgOHfOAKxl/twRTgVU/S+58YzvcPQYCsbM1CvU43mz2SKzAaH0RDELGEcHQJa
/pQgzg+xexMpkQX/pZraDxTE1KPty/FMpVp/L5h93lY/6Q/SWLOjgm0tmRHMDiDduYJX1YOr/V/s
nVlv3Eq2pf9K4z43CwwyGCSB2/chmYMypdRoyZJeCMmyOU/Bmb++P/rURdtCtQ/qtdEvdVDlOiaT
QzD23mt9K2wL8UKLTV7kZW/dkvfaPuo27TeQPoGOkKtKWQ7ULHez+RRVctv77c9Tqp7YmbiBW1H+
iFUy37JR3c5V930RRn7Ja+vsB7fkAs/InUNPTbdejzafdaK9BxyxNo06RSkXC72HhTLsBN6Mm4zs
nvNsSbmzEMjexkhrL/Ds+M9Z3zPANNXgb0hoeHKHuPzSxnn2Fs1Zc5i8qtvHOV8le4Qwie3IuBsY
eeGLM/oExHa/ElfrtH1JdRxuUUR4SH5JV2YrbeHplpRhSMzgLWl3uKJap+HQarytvHAlMlYmVwMg
ORwdydZJnPDBxfIObRg8j1tMzQUT33w/xK5z0aQFevV5+T5HaXjmJ4XHtGqHfQimDkFVRMEryGM+
lsnYnfiitJfQnZsDXEkwNLA1xLNKx+FM0VHuYj6++1nSIhgBcmHxjrJ7zFfzQ1xV0ZFxa/6BrM69
j5322UZbCDawN84FxeC2TNjGh2yMoTRbdwo2EFapudoqEfFyE4ez1ZzQW5h480PttCY2kqLY0Oqa
Dmxj8H7TN7hUlTcHpQWnANWKEcBbYePqivZSR0b+2DRwxwvBig2GIr4il8K86vn+XbXKkFtcqfYp
Qq2ergjwqnfaoweo95hp7QXAFY2b2ExfR4kIcFbJw2JTthR1c9NBCLqqzZpBhld+SWCr3A9+atFr
Rnq16Tvgm4jOFppfptNtwxWF78i0PCLaTbZ1tmRXWgEiQ52WQ5NrxBZvsyhQ9+Ok4K+tvi2rbyOs
cA7EVW/s+mi9sRoR/CnS/cBchevAk7kDfiTOaCpWTNr4EBWM6nsm+nzNEeulkHmPpVuk28RPq13U
zvm2jzQ4NQ/bZ1L05VZOQ3RK0ly8TYIasbMI5QDETM+iU/V5mjgqRSUEYC9yCdQy0z0hWt0h8S1N
5Aefm2hynJt8Hr709Tzfd3YSo40yp2M1lwO7ZWQNaPjvutmBYjBjoCpQZ54acMbb1K+KXZqMVKHV
zJZ8ba6mdNswYRQwmNI4uefJ7T6AT1gbpZoIWh4zEwY27jaxtNi7ef8QIsN5gGubMXYmBCCPx/Jr
5qf9TjFbPzF8jze0rKtt5up6u07wt8xlmwO9FsYmynCuRUOHSYdpc2dkhjqHkxPuOZ8z5PiMPqKy
zymazSvLy16lHuN9h/zz2IdDc6hNlwYKNVfhoK6smRueeH8h94ixvwFX5AZW3eG8csbsohNxvnei
/qUHyYIyTHkrPaS8SLI+OySY3AZthrCRwaPTmVzWaNrJxOieDR9R2mLBK4pFnHBflodYmvpUmRop
fuKmezaoe3pcu2Four0le8F+u0RpB5FhS0KFtzciw9mRe0s0YBiah4kuxCVNS3Mn8NPtUyf7PiSF
fdml8XS0p3rElJaKd5gH3k47Nlr3CDdV6eDY1Ir+bI3acg8CfjoNNTAmNS7etmNt2E+oZDfaaFjX
494704NxHwdb5ucIMuF2jNt2VzMLCiJ67brOswAVYfslG9NutybLBNBjeANRH53m2cYbnRd9Dikl
f2PYmB+a3BzPA//vwAbLvksN17pokaMjkiPKoMvzcF8p5youJFv7xQGwHWXIW4ZITkiTCt50otX4
kYMiEUNPJhjkTt1ZKJQ1BknisoO6m5MHdEjtocLCu8ldPwGtS24EYry6vHMzySTKttUjRtTsRrTA
OI3F776ZXV9fN84yfjd6JpnCGFx/M+UMxYh4MM5zjZITSQdlGD2V2yUp6Va4rkHnlzjoVJT2UVWL
/SyWtb3a5sWT5wwFfVeZPykqn21u0n/mNP3bOWHKNdlDfipcpoWLPwwkiA0fJA5G10XLXoa+vhqf
6sGYrmukkHBG2g8//jnF5S/pVWlsrd5FllfhsXheeMVvzRmrTaaFfpZ54t/aENesAJodntOQVYat
uZ2ZX5sxsrYTMRkvxTiPZEpXSF+DXo5koplpRZRez7lFsfdjYlNEvzXhzL2iRNMm6u40lOX0lOoO
Qw4bwldklcbXeui6i9KLulOvvOHFnPziTqDtZWolpbq2a+8H6uFs2CDncl8KT7Rn1x/kjVsL8ySy
HmlSrbmYhFqzvqGn2WqmkGcdddXXweTqMZz74WsmvmgyQspNBpxy4gpEXbwwAjOY6izgdz6kw+FS
NaUsdVH63nj+eNfY5Xgs55n2lyHNQ2PNTJRtE74heTW3GUqbY4TQm91kovsfUdy16bYgbnHbTD7b
K9eC0JiXRrnNFzoaMY+O5TF1d1wy4oJaUFjrmf8hmAcu0RTP6RbcP/92WkYXWdw1t4BdrJvBl+FR
uPRTe9bko21q+dxYOtvx5nFlF5tIiWb9vf7AnHsBjP6ML40L0+fruVV5a2wnb9XJjzSEzyi2KJNx
exckhuv8fehGaJIxd1oiDw3qfPhwyEXGQ5Vz+hmK2CNj9vpUjYYZpMjVLyK3sG9YVIHOOJwLkvZi
CCytq3cscnb30auiqY07DtNdWo5mLY8S03sit1xtK4bWmL1tsOKH9aqU/NbbsGXt2tYFf54MNp3d
Lp+XW4l4sXft92bJEAhUZFX3hzkzWycYRSIv6PXZG5IF6ni7TJ7Ae82s3LTzd8tE1LFsG3saP0Ja
u6h68nKml+OL8oUxu3buE7OOprPOS7dmuy5/AHBFpcO0Om6uMhLaRwheMQcNAavra3+q0+9L2RXT
3knbOr/JHb26zCtXXKZzsiB2opKM763ctQDPmABTNoYpxBahQjXs2jKHe8vmMKdeZl2QCxDcfnoK
6aKED3pMh35reCRBJzg2+G42pqq2xYgKPbBm/QGKomYiyxs0UcIXi77u0zgTpB+0+tksIqpfOt/5
00LVw9e0XYyvRbSM7tdSybTYZ+gSRva6Q3aZVxa7jbkAZ7MlJZaocuLf/efRIdXwzJjmsbf4k2U0
wvqtiGAhXctBON5hAs5y8vDZ8n3rQlM8wTE1cOhmpdkcYVBH83bMUx043JbHpWLZ3Yh+cXZu3afP
ptM6b4MzdNfGCFIGc2dkIRFzskZil4hyF195FdOHaMo7jxQJnKauCBnBRiykFy5P1GWETIe89pZZ
nOcx9tyuPb29jwixbYzLxUTpO+bmovdxT13ECBK1bRxBsZpzNLk0t1kjnBmEcB+PHfNm9hneScp6
yr+ObThlBznC4wz8FmzWbmT8kfcHWh8lA9Gqa7CyNZpmZaryBkDGBGSeyZ2AqxEPKR4PD9XCiPk6
JihKl/1wBlDUYCuIJNnI9Eq8jrwcpb6HQ97Svh8rCrmc3m8UmK6fv8PPlBiJLav5iB3wsTdWVkVk
OVtx/cNZInFjNCY6VpeD3fuzokbG80AoYQ0b+N5ko2RepoU9Z5dMT2u1AoCTG/idkdz1cKyHU8lZ
U26FhASVpAQhsQ9RFMKTiu8QmrrbWPK4g+FyIy8oItvId63Fwgz5QvtmMLiLi7wnQqh7LBq/AFaP
/QEAE3Bp39+3E6MOzAp+CpODebXrjMmW9y/wQ7hKRiiKo73M3d5HUXtDR6Q9GNh2r0TVp/sOMU5A
c+CwxChk2SXbXLQu/U55AmMYYWa/g8AGfbhWMXuL/Ik92nmhb6DJqAg3iZqPUmAsNhzPD6oF3kDV
TOUdVxOlfTs/G9Xsbd1wvoNeawZJTgudLUgXoNL9xjyS7W/VfW34El9JBuLxHMt9qozXnuhsZuvi
rqOB8aF7FouapRNBZ3EQY4twIaUyoXt9OdEE2Q6jIgFb2Q+F1gWkbe8oI8IJMocKySnxFtWVtUH8
DrGKrkdcbafK9TZsjbeg9oOZVppGQtlj+4FF1OyXuvdfyLapoYmBeFok1TX3z/6CayMKCuV9WSLs
I0NDR72KPDqjLGPMp3buNBB3GZXeV4/oqjJoBBVhOpkiSFfmJNEru1ZnqyqxYEUsEXGeNeTm6yTR
yVeSDrgeVt3mV3VTNl+cwSnO0KUei4bNoTvXTz4d2jEMSKc33EBmXF+cm4Cprr3Q9fKYfqSq6RCF
ECCYV9ebDOpqgMUVBzE8s1uaBsNpqRhFsv1JDl3n7OIoBA8v8kvMzXdOQTQwxk+51Bd0jI8GDoJd
I1PST0wDVT3bzrFif1EU+g5MOutA5prFBkQm2S39jI1R+/dlzjS3RaGPoyPeMDC9Mj0fjEksbnqT
fq5fKgDUwLmCcrFot8nsfUlbd4/ms3wwgalv6nqyAkI1rQPjPjOgE3zZT2Z2KFNEdNKk8N+ojq1j
00aKAcGyQjF8y9xCssM9HEXpbQONu451d4iIU7sjnfoyakSMI3U+RiLfGXQHj1WSfpWywMLURBe0
AeloAfzMT37q0eETffXErHR8s5KKJloHM8Pykq9GHWeXpZ29YuuL76fceplICgm61jF2ZLsxNhtR
KCuNeNkf9nWzWBiEHbWxqlWKG95rMU47s1ldxjBpD2S99d99N/wQWUxHqizmbVMwGMwBHGUMkI9j
63jXqBJpwi1xfpWXmbEOHGukwNExJ0h1D3SJjCCi4YAAWssHK1NCIxh1hWoqAT1Dm/uc9oumybOJ
GsJyVTw9h3yo+imGAmvkdDqiN+qo57Dt0qAXyFAcOT46jiB2hCxShimDsWlN17uRCQPnTs5v3kTR
bJeKAiCV323CZSBWVOWNJxYG115c7bmtCi8MwpJhmgS+6PTNLUyMDRVQ89jqUeg4M34n9ncBkdoP
jI0+ckOzqZgmjyZj2m3deTnHVukd8fk/GtKd+OAjI0SDwyjCtL2XKrPcg7SZYszOBd0PIyA34DUd
cLMl2qB8+JGV1pUu/W8eQDTW8mVBPFOwXYlK/QWYBFoPATVNGDtQivve7Oh6G6e5ULeWz11vLS8/
zpVtXc9xeFdYw3uaPlQqvckMNkeNL7e02S5NM72Wdjds59S4tbDbXRTdjIDGLt5dnW/Jhzm3bRU+
10NFjGuxmxP4OA22j01jknKtw/DbkPb7BPzHF+1YzCOhNHoebS3PPQmtr2NrqXYlEeaGm71SCG+R
RP8wu1RsfJe2DRFAu1HTfvMyY5+EEOxzPAN+afsHWzrs0FV1k06El6FOmU/YfiramVG4a1PveZL1
c6pFFyR2Jom4TWWxMeV0NWmTcxz8vcLeGbSuRcZNZzlnqC23RT+NN5ZKbpSTP3qRd4xTEHNGXRwX
GlKUIQO11vDupzX93iL2d5WRXjt5SoPa1Y9VF586nW3DrH6z2fxljQE6oC2/tY44YNDr4E2SGAVV
I74h+CXIrfQpcpsD0VmoCLs736wuW1HeYJW+WDxM12l+YcNVSataXbZmS+gfEhN2PgPen1TkcEaS
kywQ6lUl43/EsltX08LAH/IYk/dslzK80/ka2Dcb+6WVp64npW6wrslvv6TEEZvMK9NtaqgBxCVP
fR7T//dMdDHphHcxY9dAO3sX2pXzapONRa8xxr+FpgHIlpcHQCtdymuwhMzrrL3G9Uo7zx3vfSjQ
x2EE2uSLDrmjaLDYN4PrlNsG+J7qO3HdSr5bFk8AHgQHl8BM+pPjxMmqbe+KvYuGdGGg0xAefWkV
vGh+LNHCmLMvIUiXR2LObwgCMm5Au1LxIBDxM04sH5lr1XxilsG5z53syWO7H8RodS8AGIDfkHzK
KecUq6dcmivdyABJFeeoLQDMIk4RNZYhPdS4PzK/HG6ktmUAh9e47QkftltgyrkNwdbtneaqXMmo
OeaqIM7Gu0SGB9LSucleprdm1ssDLRzv1JOpeBjbCaiFvk6E88Sn7dKEpQmvkL1SkptgyyqhLrKq
4yEYZXHXIeK/bQZwaFx+4qQzUpQjsWv65ILihNEknaEsrA9xo8fNVL/TnGbWkHYiMCsvkItnbBNH
Hzt3vDI6TRcoOpuLfQSC/cSXCL0aFpOieqzzEYVvP9K1IXcx2sxh6H1Ir3HKoFedhf+G3fX3UdrJ
OfXL9IrppH+OGIee4qSx05WBU2/DwZEfymYflzTFj8znc4nypNhih2Pn7rbenWB3HIxzFm7R5fpb
Pjre9cjI7KrwquKvEJTVOx99r/6Zs9H+13/+arv/9F//6/9Nr77EKP8HawIMR4IZy1+tCOu/8ZcV
Qah/kF/tCkJ2HJddvsIK8JdV3yM+12M/qfDMWZ4SNlzC/7Yi2P8w2c1hOTBNl26I9atTH8OA7+HU
J2li9Sv8WwFAuB1+Dc6xTduyHNtGkeCbvinF+uff3u4ThnsQB/5nlbUitGuaptQbFwygQA3a40D7
bfm7iJ41YqXK56gqV3iB+88jcSCuBpWjXB0RvxypE/A9QzB1eck2BzgHti02Xkm2L1zzXfkmu+pf
bsK/SH35HUHw1wGVtAm3MF1CX8z1z3854EJSWyz9dBvH0JRBjfFJSrtp/jF7VI15m+h8g2RGoivQ
vvH052P/q8uqiGly+VLSM3Q/XdaQlQIoTkLEZGLmW2TAmmmraDvkGZSH+f7fP5qnTB4gadmO8MFo
/vpLJwSzpYSvXwuvtL4aYB8TIIsefdOxRrV9++ej/avrigWGn2YpBRFzpWn+cl0TyPljlUNvc1Ow
fxaaqi5zn2WWOseQJJjAYwd6C7/b/pvjfrLMrA8Qnh48M45SQnF/fz/uoKCXZ161HRgeYTlpAocO
b5Aq+1uoaTvPBqSpf/uXShesuqUI58IT9Om6sk9scZAR+mOTiYrtwfUvyD2qz9nqzuATJ67AcdGK
j8b+b/LNlVx/zW+vC9AMU5DwbvOfKGo/PUGu7VQSlfMe5VpLPO6kaWly+/E2oHCGfuFa4TmujNC/
cEMLn6DoYnWMw978wmAhGoPRhcEAKFLN97Nh5eaW3EP7u+iW4ZGUiM4M6kQPpFTSdoO0WfbVFQra
KAsysoTfR+0qnyrakrcGk/GJEXQrikeZE7BADPVISdu2U4RO8+cHS03hgEK8L+cbSc/rPkaMjhPQ
S8Eh8liYfPRy4FQ5DoaTQb6qjQAWLPbGTFxUe7lcAB1PWJIt2I7rfs9IKoYow88diPfXdmT6uTex
/tqouIUPKQq6Aiz2A0JBGutgrEgWm6aUTywzJjZWGDqKD7CaE7tRAy9UIpIMtKls1d3g186emR9s
nTpWmQQgtbAtxK0NtcdewWh96FotoGbAiBe1lTNuLb0yf8KXjdbFyF3QJZWTxKv5eWVnk53zUg1t
WoEHNHJngzg+e40U/tGNljxgW3Q84nGshSwPPiQsD+E8sIM9e7nGpisz0C8BhtZdO/NkUaqtZZq5
qA7m6NDNuw42yoddCTItmrBFFofhTJ2Ukw7hRYrmRz7ZcFophHCplscCDFG8WYyxnV/SKgF3NiJw
Fs+klbYUx13VusW187PQZz4t5mqXTm0ZPxGXggR/w/ciDLdTV0f1HZxZ07gksTd30B5gWgOYng0y
a54NMrvctdETx3DzKXURX5Q9Reg1wZ6yuQGNQJO1IKoq3cddkYDRSLwFm0U1qZG1sOxNfzubnZfd
gxxK4hNhprOkwTYwPMdww+hwQ1wBowFKGgy+kOdrx3iOC65HuYFx0aHvi+maVKQ1zuxyXqwoyecr
z2U3eTU2djseGAYNzQc80oYE75iQyWjZaLxSsPw8zX25hgOTRN/M3qjEg/Sm0EZ4lSTgDuvGgLbu
ELAxPkNCqYj38RnIURNrGb7wfmkIsD3che3sUnlsiq5yf/T5yk5Muyzzg1kAIDjGPqkggdnRImEq
BnercJsOVEZkE8hpJ8wpNpmS83M8+OOXmWCrFCg9dr0AolhMBygsjYfIG8fn2k6a+x5BOGKlpcVI
ov2hRg0A1vucu1q92JACD0wQHfLCe5qgTD/grGymwpfk1WDBQGzPUAY9uUYuVKiKSXnkTUBv8nQW
DxAFlsfCzudvhpjEm6+z/MVmFfnWEEK3xryEI9FmqZnfRoyIMXPBschmeskjgJohMHPdd/vJo9DY
5PDN0B8WyrhThPDYm4o4w2+R6zoWTeFSPpR9XDdQMn2u55Km41M4reuOZ9FM30CVyX7YVuzQJYN8
9OaSmRlRpgAdDORgzsVrk1DkozJ3QmWWx4G49BcBoIC/0XXlxzxR1G0a0rXjXVaFyZbahXZsVhbO
y+I3VRw0fRbTbXLS0AiWyayfatMRoEc6/oF6Kw5LKvC6eMroMpNFIHK8N0Nj1RGpe4oUoShaUDJj
Xl5MMn9prxF8kHHj/MIS7W6mZjiNfrkaROgDfDGckvEpgUZLj8tpcJ5rLxMmFZUb4TmBF8nD3vju
fYc/hKgkAqp53ukgvbYDw8QdTrSk2Mu0gtKlXKQ5O4eRPDIC2jrVZZjOTXH2/CUsNqOxjnk0Dfsz
WhqFtJtI1vuW6TNwAn7WkdDjOr5JiPUZd0Xrx1WGQrLIQb0jYJ5va91rvHYCrd5pKkC5kEQPdeEk
K6Sch9YaSfaD0lgxw8Y1iWjFsGy6/E2enG0U2uEXHwTOsnaOENplTNSHBxpiIMbKRmmMgsZMGV6A
/YmAilBogkJVU74D1yi73ZgjXsLaaMo4+g61MPIfo5qUlitkltm4X2LwMweiyhzYJumq87Jo8Mcf
IHwGTR3pzcXGBQ0wH0XToIeBxD02t1nd1fKSNddNeBErojmsqPeLiywz2vobHMnsymBdM3Yh+0Hk
gzSyzRKSZl3IM79rWZ7b3qP07ghvmvmcSKCM91ka9oztEDy11MKt0JBmXD2ATLPM+RSTpZTvG8NP
esbgo91E71gvwbSxEMi23rT9DIqP0hb2bT+0pAPXyZg8VOiObAylAyMcZ7Aeoz5pf8RwZe5hESWX
natp4/eVYXy0wLYvIIzQzZhFFafkjsRAHcWs1jcPQMk694toSVuKQ+0zx2F+4XuRvqw8ZzUciaIi
yX3JHLw8YUO+ZIcEhRSlRLrfBq+pKW8jWvki6dAUTIXTveCmlE+JKlHuGKP2vrUzBGmYEW3zPsZ8
yneZ3zYYVSIRFbgHvY5Y3qkMn1Q+hwMjyij0+j0cyOnZVjZMJjQZ2aWd9oCJWnNcctQwcd3ezEsO
ETdzVyUg+HIP3y9Y9isfmdZyHtNSiAd7ir2nFscjNs3a9ZZdG7to3splHCxg3ylA6tFhCPMwOCbN
+kVaPrFcycSEucmEW5yYzw3FuSoFUuy+cbBiJDpa1DOLN0rlzKh6Jvc1YAwahr77EQnPeW6Wzn9z
OmVcR6MgVQOygSAxYW1tNpnCTYV2sQoWTeNyFzuqsvcdSQbdZlIT0pAlK4CtlBgYkqDiw7QEtkFm
0SYzhVNfSFZ5EIW8PiPsqHm9rBgY4SaoBrBVVA3Rq3SA6yRUY9zYgc0PHc7YeLVqRfR6TsgCG7wY
AQSUIHxHNhEtH3Ip2qsqg218bso+GYNMxq6xB4o1wfgpIk9/HY2+M/Zt0trqfYIqVB5cA8T1Rdhw
cw5dvyw+fsW26U6tl03ZaaI1SaObqRREjWxuo73RSaBHbTg3zmWjsUt9SZzY6690Ng3xpZlMLDMb
qcLa3qHGRDGexmwlggj0F5CZihhnxvpjSqtGNIl8hs6GwhF8CUJGO8MlyM7AxQk/tjkmz1G20Um6
CLmCzo/rdzLAgbRGrjWzIfXnM71kT+90yKeInU6R+XsxznO8LbqMZTidkkRoxqs2WCZmnL36GFUC
QAqMLsEegevaUfgjpdWjDzjCeCdN5v7p18K3a5KpkBvH3jcipdN8l/OIPWHSq94N2PD8HGse9MYy
3QqILpX8G7qoeTmVbecm2zSGg03KUnLdjWJ6aZuyuF8Y+tvjPU5tXW0tg7F1AOuI+qkDBLdHZTcf
FgJuyYdN2/i6TCD+KGWXXx00iS4TKLtH48FMFVTdECWvWFlhc4eoeCVjJ7sG3u95P9RS5Xe+Ieps
71davyBtYNgChBSQlZKdLK4WK51vYr0m0rD+YtqbZ0L0thlAj5e2lTnrq8BytmP8knWHAUgTjHu/
kaSZVq31xhB2+ZrDSirBtbvJh9ekgOPxGlrcQ9MZzzGSPEizWeO99bHfPPiywVnGrTeRSZFdggYg
XG6TojQVH3xtwgGuaAYkRLXTGA6F8U5IX3NEfuRPwTSa6IAN6nuAZ3OWv6Ev9hEQWI5BcxBJRmMc
+Jbj8W8zr8VNSYnClqtJbUyXunik5Tg2O58dI2mHFBc0nRVDHtR0VnEbIkpB0h+29jM4gfFrPTfl
VwnR7ZodmSj3bESjc6hTzeCu9zFhJQJvkd3lX5S/mn2EHJ05SCeNjBQlpsXXFAbmK8uVjcPXHuJn
KIEFIwlfuydoBBZ1kxWqr5DY27sWNfcXwtj4SLqu2SWBT5ea6Xg/W5dkpzrxvtaCwXycxvYXUo/w
gtSS/uAlQi7pblUTZqu/w+99ENIkk4KTm+c7YPBJFUjJl7FAv0rz3La6FbeY6wT982x/6caeMsBn
Q30NdK0o99DV6DqC/+uuEN6W4JHDFNHGz1r6/zcH/4Or+EtbYfvWvf0T2rlmu/yv/3gsk+77x/94
6N667+2vLcKf/95fPUIIc/9g/bJZPBCk0Rwz6Z791SQE8fkPR6BxQh7pIFRaSZv/bBK64h+oxFy+
m7BM1gZBWxFZQdvO+wdwEfpATOdc8JvWvxWPsnYhf+lErEcUgFSoYy2KfmaQn/pofGY0ISKZ890T
YYcL28IVYxC4UQ+QoB2nr7M3yZStRZI6t7PcdtbkxFNgVKH5zlBMlszQrClzT37szP028w1Q4SMa
pPbM8K025k1FPkb9Tjsnnaot1woZKOu7K8V3pFFzf58DAMvfPM+pw282uqDV8JE0NUM3gG+ciqwd
XdzEwuxGaLlIeAhqRb9WFFcCjyinHBWFmBlm2GX6w8C7x7/zyy39F73G33tTkvakb0nfUdKnn8vl
4on4tSfmAkLoYxUTuTJWfCcvukLmaNnl0Gr3YoHmxYd4gVyV/MjNMLHCv2kArnnwv90jn88UvSJp
ezZ3ipP5/fhLans4UFXykbL+ZQnfWNvB/emTN9KkRB6PEQEPOoZWSoSLNJa6vGW0MLdWIOSiRvuE
X3P1vldVY2txTYx2w5/9+RrxCP96ji72E1t6PEJKSH99LH8/RzwaYBO0bXwoA1e7tY0W6Cr4QjzZ
2VSMulPqNXOw2h//fNxP92Y9rvSlS9/CBGtrfz5ujd7crQzb+4hmnjm1Gcw6b59j8FPgSqFk98kN
u9uu66ADItZRmz8fnk79p5/tguqV9LwlFlXeod9/duRgADCn2P4gEtVtyPDhg+a88SIZ3bFaEje/
TgyBNdPOyEd8yFq0CHwl4iTnovy7Z+Kxe5CMD2j12wwPfj+T2I3Jpp9N/SHVyCu3n4VaRLZ39Ni3
cgcTXKpX3a96JQD5jDJeK5zxmgTGpDLr8W/uyu8dcuBKNFSp4B1POWodQXx6GjqVmCkys/BbCMHb
0YeqofMx7yCJYUw+zB4SXuuvT9Bv46nfYuA/rWQckxEHbwkvKh0k2/t0AUjOSB1iNdlfJNotjIup
i9cXopiquK2CfkzlIjHTtzMyF+LZ0JFvnMSM+wd0dSkWBKym5QPzZ+ioW1A22rovBmKR3/98m37v
r0u8WrYpKZTZ1bGGE9D9+23qRyoQs1mm90l3mofA7FFGyp05jbZjwLGwB+OhtrJmfWkIKln/kQCy
/Zv7Iz5fLEHlKpVtKmpThvqfT8NrrLab2dq/o3E0WMNTVq9lhHRmovW/tEOHdR/2sM7ewPeXrKi6
LkAjwBdMDZqw+NPtnys/UZAjZ7jkwyUN7fq/p47/97v6+QVjDsZQzVIuGkrs1+rT92myxxIP3mK/
00BWBo6DDiFnf0vlRjEZjM3ccHIGqSv8WUXHpJrRGEEGfUAzGx5b4g5T9FfLYs6XRdyUJH6UPsLD
Lugd08jvoVFEpAxZ2N5ZEi0cg6I8mXQk+FtRq61+rT/ff7Gyv/5P65+VSgkPNvc60HEUhLBPKwZP
ZknC6wDm16kcohFq03N4FMOw931NAxCFRrxCiH+unnm/dh37n8tJLUKPP5rGzlbNvh/tv3+H5OdV
nMh4NiNAF4Vlr+/up6eTerAtwriqX2vNW9Ts1m03DRMR2/OlTYODy4FnIl+eaJ7ivUaYqceVo2da
o7rHCBQaEGpkujxpo2/VtZeodYMwUZnn/oFcivX2wBPyeYRm+izDfU3uzPK05Aqd2sYkoJK7kHD1
uUEVCQr8j/as2YnQFZm4d7aTzvyjXdvp3hZPkd3u2fev9y6b6AaQAvTz8HRFgAoCMcMhz3ePzQNn
nhgAI/Kgq8l6f5taRf7k3h+0GB4kDKbuioAgkIR5XhBtBtYS0+gF/oMxemE6EMqnwRwED5nrUSv/
GJqyYovy52fj86rJ1WeayTDZZjDl2OLTo2GTIRBhTs9fwQERZLOZqD5pBI9UVfnR7vGZyt2fj/h5
NbIYP5tIWdddKd/uz0ekPGvjsbAJvVv69WEce7kuf1aLWbDZq4EJ02uIDZyHcLR6aORnl4WF5/TP
p/Fz3vXrS2G78PxcvhWOxcibXfLvq+IC+oHGmiqeCgn9zabl0TvGd3DFCLUu46ylNwMsvEpuh9ZD
I72BrFJFu8jrLIi6nuuOhPp28Cguc0yAD5Otc4/QllGo4b7zDIKvcXhM1SUPkYmQFl1uUkNgUWJ9
2WOT57ACxQCyKSRAZX3zB+kg6OV7X89wxrU9DYc//2LxaV1j/O+to0d+Nb/Wpib4/RdnKozLkUr6
cehLk02so7XFJnZY1ueWudP/puxMl+NWrqz7Kn4BODAPEd+vGlkcipNIS/yDECVdzEAigUwMT/+t
VMndFjtCt/uGbVq6JKuAAhInz9l7bd+/ypH+cdnOVeLxJRt/VrYWChtzV6iS7vxzOofmknZ7YNPy
qhAuBHOol+tgOwecUQLNJuO3irsundD2s2teAGG8ysghpvBvrl73w8qGx43ZP1sTxsaxgS9+WKp7
r21WnJruSwxRlnvLDJmMaNTylLl1f97HKCIAiBzAbJtbnLXSLClS9Dxo0HtSxsN2N38FEHmovtZJ
GflXxUQGNsMxjGDhmb4m31XknjnEJWvC4cAcScKOiaX2GBTzvOBw//xpsaf6bdHm0BKH+avDrWIH
PvXe758WWDcHu1q3vHggBDj9o8RM80RXs+i+jXZcuQxx4QWtr1hHzPOxYejEBzKHTZ0t+7UJnTE7
QPpS0wtVquR0TBFuuPba0yurCW2ihEvMn2p6WDSSWTavCldMLGuQVc0qWKDf50/sseiCI0f0ORXj
aIYG2wBILbdEDsyCP13Oj1kKq69/PgkfVqeYcoHqCrEFchcEGx9LXWda/XAJe+uTbqKO1eFS3ro5
TU06ZMg+UL//+RXdD48j85K+R2FPE4j/UjX9ftqxJlG1ijn6NCiHK2RcYHMVR579hqFZCh+ZMviI
bgaoDu6OE17rtKVkYdHjLEEpq8eHKBziFN/j6McsBtyQ+knCpuIJ0Fjc+ONM5vX518eW9RMNZ+xf
uEi9DXeR+TgySH+ceqssHL4kS5noJxsfFO8kqAiqfq3C0exT/3zsEEM/XnOheQiwSBBZShX0cWdD
OThY6M0Xk3cb1ukGmSETwnSy0/KMMhXRyZ6IxhAdSOK6CfYnKfuCTKNaGWqSoNqx8NA2ln+XNjnt
1X7qZuahqOKuplT54a4iaKD+7jNzkU9NF+LUnUCDTfeYR0B/7xjwJ0zqeurHgSb/FABilAz9Zvz5
jd04txianITcbJkgVp9Hhcu2Y0yIlAEfrIRlBOpbczPoVU6LATUHJfPixHWU/xzWODGZns6M99RR
JFPuEKa0pNl4GvOIymwbrdhsVra1XIrihGoSdkRPwnd40EmUecxvrXn9NIWdW7wqv84IRcXHi7uF
/Sm+2zAbB8zThTvRyoUGdxW5HpmWHVOJmxQeNykCk5O7h8wa4tzeC0Dc/ssS6KyyXhI4JPOneZy9
8Q4qZ2s98cSI1PdAhqF8WSOd0UYTHRb+4RHWUQ2EoaC7cVg7P246usoogFEPyHXo43cSR+P2e+4K
AtN3XCpL/yPBBA60vkIk6JRXYwrIjZhT7JB1CKrCqsJz4kRAo486FO5QE04aw9TkLM+OF0tCu+ln
c0mvjkQL8OiF9hja8K59IaKTStIC3TfBSlWf7UuYOpO+nQIyG4tD6jeTCp5MMAUxRSXzuPjAtRIi
sBZ6tXmso00opgTsjh/C18tTdCnLacqw0pvIenxe3bZKJp8FVotCBZ87S4WYrrk4MB9tJ4+yxTnD
lC35JePiAWy8rwkN5st4+UtmJUhJN3bCrl4SOTr4/fuq+sTV12UoReZeOTOhStF2wdqqouPclg5+
t8DX5rloB1bB4WTQuSzvK5lL2Pm2xDElQXa/TGIS0QPd4nKqD1HlWa44VWpJYn0PMAIh8gYwh6mq
IzkGefXKVCLFKOD7NeD6PVxLluw7Vm3i5G4sL5VRfYsitHDqB+bYqNv2U8lCAE6tcDzeO0uWeUtI
3WvbxcGBnKTf2aIqpYm8tZkNf3Yzt+X1MEYkyYvKYlRNkq03Z9aNVcETZOuEufklvH9Klk3fJ6am
9/OBo8dHjbs0PEAyNWeM/m3Fl27IR+u5bSKz5Pskw8AvS6ax4wJYW+oNUllkw/dBaDOHmpMeyekj
Z5N/eJYw1EEUkDtsMlunMB+PIwhaCf7l1BjIyelBUkcvyVIWENErq63i3P/R46lkxyELuGkRsSPO
EvVQpfIA3AeXvOrV61gyjcIfRGw9uby5WnH43MVlZN5ywSct1ueQK4tX8PhX/XtqzeYCC6VlPvlg
sfg7AsPMqdHa4Vt5xMbGtQpEZuBlt7+OR0oUPO803HL+LphFFz5XAdmt3taf6HYT9hflDufi19WT
rkPCr4xKyxxcOi4/T4biqoEadalxk2ANzJ+8IajuPIBo1vOvU21dvv3fJ/nyfXQK3OoOMEPDG3Ba
K9fvVRGitjrC2V846N4FlMvczwW+bz+zAc+wv+CiMx9Ut2qsI3t23oqYytZJgOkStZzrJbw3xCrO
knYbUsDowtJjk1vaHCksigq8BR931pDsxD0aZXb/nlzOIFIqnyPsL8dESj17NOy9bTg5V4vC6sJN
c/loL5dHmIKKsfehX/AT+yCqzcHPIQDe/pDhaeD7cz8P+csFP2OUv6xW4ZMrwpF65vReLqRVLYp3
yUGa38IkZuDn8P8xmt/AmTZv/XJCrZVQZone3ev8aG/ZQVsRS4uecxY4bWgi2fupUB33dFJmpvMx
MFd/L3Tk9u9OmLVcPvhZGnPwUlPs3g/0ss0vdLX5QsohuZLburXN7dCsRD/QjVDw0qYXVWd1RuJv
FvN7896DSXFVDQCJxxvvcq0U5ZCM0fHXKU9KLXk7M8YGfglPgI4XL0VB3uMRVhzhPi9UbiXIJ/RD
Y1ts7SEDDr8NyrxjyzQymhlPNQ0DWjZ8TMjcow4sqLtTPF/5u2pRYRkfKorFebn2AIvO3dXod3CY
tnWCsIIQaMJjxpNDJALfj4144AtFY1Cfm17xv0sz0bcL7MmhVdTTy6/PuhpTmgLYOXh1B/OkfmWa
P7MLSBckMQzNE5by8jB7OI9rlFF5reI9YXM23zJbwOKGU5DwqJq/4JIpWW+ymkxD6K6XdnI51rnE
L5AD+BHfFn/wPcQMDHxD++j9vGf6Lq45YUM6VemKVC1mQP6CzJgk4Sv0PebQ5yQbOEX4ndeKI0Jc
NgT7cCU3JtiO0jenz5nhr8gt/SpziV/6p/FQTfw0STDmeMeiYCoIN3np+f6+oPtoIfFf6Ssz7QPM
DOS6WMLmzhN4YMBlEi7GRa0DNXBdXZosSKhqmYLVBxDunrK0X/kd66X1lrItp2vYBz5K+2PqVGx9
G3AXHVE8NY2J4KapQnM/jfhSacJnVTyyVALvW3jmDQsrTXlgr2dOHlkLplXgqriiF1/WbcaPy6Xm
KL9MlGepdT0xG5XFOSFlw1hNFI+7u6hKvXB89GljLel+Jsx9yTHUiKAedrQuHBxsWGzj8M3PPFBV
Gx6GyP4QAyL8Sg8hZjBOaBOk5pxLVzpcfJczWSKCqM9eYReeJhkiaNLoETfoZD1Limm6Cqvok/CN
9Zbry5oEgRnHEgGruYwI8mDxNzxrXrEuqFeprJOmm8RbmCx577yTjhLWZxAfmBAOvtsNo/XXVDgG
pcYTzUMxOeDsgBERk/MpX+lITtX4yc564lu2oGK9fH6aImqb/nuiC+RYX0x+jbSPslKaKbrlrkP1
uvpIY+E28nRAIANsDNwGo9UgUSSI8IbKxAU1iycnQs4zMZkCX385kstn2UNu4vQEAVIBDuvnclPX
2qx/yQL7WwJhRVlobwrgWXxH+7N7n5au+bvAsS2+A8qQ+cbUozvR7Nm5m9lGUaeCWzmjWkzP67g4
Yl9yo5q7MmnMv/l1yVJTshIZGwH/6tKCN8spUaMg8qQXbRxX2jFe0ygD6AgBjYa9v6xp4p6mvjV3
eWYhe6F9z5yILz5l2XjqCQ+wnn2b+cOZvqV551XBpPHt1wsFMuGRBveeD/uyYyOVZo0QbQDK8R+r
y4JFRqX5zX1MDLO/t+reNCEHGUrf3zUZiZUEJfehsp5VEQiOGdxWyaVUuJkp4xCp8BqRhuVPs/Ln
DWchUuG6TgNlbnLhmjHjroXXwDVJlK9LDEyQo3Nr9jiDuBsPlxNCH9gselUcmhLLHxyrvMldr47i
v2l8fdjQ08thfeAKdlnc0Jt/bCsj9KE4rYRrKEch7xo92szdMHUss72FNwlNpabxkm900Zv3/je7
u9/3dublQzOrgSkeOLz+h42tVBjxpyGiVXVZGkt6wOb8M1Cpz39+qQ+NJu4mO7JtXouWFf8bmm39
fwj6J1iZcUop+e9rxK7mrtuSXOgD40iYWbEih7n5UAlc4hNGN+Pzkf1aHP/8Xn5vIQQ2AAf+E3Dw
jMO5zt3f30uqPUgc3HrPWCtYxooAW1t/GIY48kAxUDr/3Xn+ny/oJgmNgzDGzsBn/aGvCH/CduoG
Gy0Ocx4UhKEn4ylaKpa5X3f2nw/Q+V3Yb46Q3q0dkLYZE0yCP+X3I5xrhLntWIdPv1YM2JymaQ/c
eIFON/tDTAiVSFf5qCYPbggQJ7Oee5KlwRpWn+fR37yj36903hFbqTjh4YVDyadF96HRuCS2NUUw
wJ7qy001Uddxj8+qSlnXi1gXZp/gq4U7E/2SeSL2Vm7eCLp3KIoo9dnZH4IGuyKPcpYW9LRoCfl2
7o/UOReLx34SJvzPeRZ0UbPM/vkgPn6MfHA4UeyAiQlou/hj64nnbj+6s6XP+QA0mCfez0JIDEGr
HhcrVv7t//31ApsP0vwThuGHcxbNVCNubKvzr8fenOV9ucHcUwTdRg5F9n9qrQU2LX98Uxxf7HGr
/o/lwENH5JDFXJ4vjyWKZPNpRERZenu4fuaB8ecDNOvLf/fb6c8mjJ987kD0KD4dzQ/9zGlZ50LC
8riKWksS3hA1TeS9QcjN//YW/J8vxUcXM/aKEfoxV/6w1DWp2ywqC7OrSymiA7ojXEdu3/Dlz0f1
S4rxHwdGr5CXwpXl2h5LSPxxXbdt5jJRkQ9Hubp2TtBdMBs1gsLzrrq/BhDXcbjthozeKjrxdGW3
uBkDnJfNDU9rJDgET6Mtnr1bF9pQaT80ZLRmRKJRGwRAp+eickD4py4jJ2R/fcM2SJau3/b7plYr
mAq7s0Mg8LFEPFqTm+50XviQXOZ5Fagky7sHvu/0OJkzrAFIZpRGskhPpESqccVGIyqaHWhD8Ei7
XwVKZPFj2AkuZQUVeszDIvy5jF22Guj/WLondKHce2wNTRkwadeioO1IPKrPxL/xDZRYIWk63lCb
Ys661DaC4Sh3uy3w4pMFP4wNobEtFBF8ZiEkeYzi/2559Dw2IbJdCpmfFRSTtYnzu5L2wCIR9ZrO
EnuLKnT3IgZ999xU7Cr0tc20gri1GlIy+yn6+WA9XjzK3sQ7hwSJ+MCKQtsyzQBk3/RZl8s+LJmW
wet3eaUa2q50YCKmDAhOR8TqEEG6bAIn0Xuoh1xi+BIRAUDrQz+AhbEkeu0+MW8wEy1qQNsNz904
MET4VAi6zdkOERJygkMue8cpoQxSdP61sPUc4usAArH75gTzMsZn2mapeGyTpATYUbYDAO+NYOHA
6S5HZP0u0ZwLn+1umoljRZ1v0Zkgw3tFCExkob+k0y1C6hGXOePoqWA3ncSwDuH4w37wbTJo30O7
qZC1pj4Fd7tporaBBkXnxcKmfxm5/VqLeubhWXgbEwjEhqPNIb8qquifdRaNb1MnLu1oHjqXS6P+
WQ22UV2xZZPEMCuBjJzAXQTJQ9bBZ5jdqiLerLJ08olFvIuf0WZa9QFfTxYA5Mmm52ApgnK3FFN6
LHztXUFTWE+NnPUVnYzuCZOKuwUpk5+jArYiPWMtP6Vc1Fc+QZoDhAA3fy/Bxn2GSglKJXFS9qK1
Nx7Z7NJSciEFx8J+6ypuR2B34S3mKrGL/Bw5dW9b8lBGs7/H76TuEeGP9p6qfNzHC9gortiw+ZYL
9ew6vriRvpXdNHrATDHQgkb7kl1p8n53eTLFj5EgZr4qRPEdiXu6q3OcHwRhtbsgTfrrGMTWAYY2
U+BWBOREV/HSbgE/RoeJX3mK2Y+9y7lTRxe+w/c+qepjNTvk4y4JJNKc6Kdngd2XMF9aNAMOki57
IVcx/lpbbcBWXjWfptglwNcd7WtCcZFZI/z3bn3adAcJ1OAHOU7pI83DAr3S6CXfoS+QqRk5wnnS
LkzFg1ha4BNDMz4N2qfhwFJA8Oisrr0BnswmaKZ4m0ZETcWfC+0mywkFgvo2uH4JaUsJCO5Z0eTL
hpjI+Ec8BlED7seS1wRjdkTCOmP5OGty7gJm9TfBMML0SMFzfLXLQdzOJPneEBBkrtA0MDPUTE/X
M+XsnY0N6kT327ouiJh1dzGr33dnmrBjrYR4EnuErvDLJPrpR29Z89YtnPXrgKmOBOAUsivQ/oEr
N69FvUExJdVOrBOZDCHg/WxjO6I4L07EQsyWaqvhZnnXfmzX4lrOvTwQjIuslkAxsqGC12Ba8H2l
6dl3uH30oMYdrUUbvNDcYGUMIHTs/Whsz6RdIv4VMzWZzXgbJLKq0EBU26jIAjxvyvO/MpnuNh5A
xmNHowBBeDM+zk5bPQ75ApSqGsfspc+X/rOcReNu+lnN2xSIT7kpeX9MXGN6btx4M2Gu/hxPD4kL
UhZjgy6/lo2AUp3ZzWuLjw2MjXYeE4YIJ+ECMFVAJa/9ovW/DpBtb0v6/Zqxg694UZxJqSJHdslU
dhvGFnEdtVMlX4n/su2d8XqUpH0M/UM4hdWBhT4Mt0mxRkajnT+g00HbMeXyxe1acdRqdo5Q0sOv
0ktfJgq4l7Vv1vjYC+xyZd9kP8DjB8d8jJTaUwYuz6MkVwL7Y8/EtsqIa861PoVJJY49dSiRLNGQ
vOCUSt6BUnqfSpl273rV6w/FBb6Dd+fewWD2jjZPil0/9+Mz9aW1CaZW35KZXr2hGieMonZSlFm0
k8/5Aj4YpSkrkg1wjX5QUIVXEYOZrRja8lgFSr6g7fJ4/9q9duzWAwvlDV/oy/UPSZvLK+J+k2dI
ROtNNpT9foZEZLbBTXFuwTVdS3iID+QuyU/AVIghqTSLg9sv+uwvDTcPPa17xxvVzSyj6VRMM27Z
DmL+8Segku2xSRdizTutlkxh1ufycYVR/hLTOvnSr/H4iQd+dsXNFt2BLx7RMIXFoU7S4JYJt4P/
oUnqXbwuLTgOtGiHNbO6h4oW/EM2d5h3UIbYBzmV/RcxEpHK5npdbyVE8xuEShXdgab7RPx8QkxF
1sx78iviKxyZ2VaL1b/HVODRmZfWdyt10aDdLgGJ7JgZgYCAaYsULe34tgo8HQGk6jAJQlZJRHo7
WSJ7oMtSny1/aV9rghz5GeJ+x8J5HRoqmFJF5XlOSuSXgXCKa/xY7htZQwq+Uz7Zd0h91Evhatga
uVuD/UjInLrx007Gh4TU7uS6yWNBkt5AFr1m3r3D9tZEEIyICts0XtqeO4t5/81i9REw0NCeYG/0
iWbQA0nMgfXo9829N/sW0Q1JIbbhLPMOY5aQTyWZ9c2eke+S3zRFhaPUkm2ACDHFi3CM9DCsTwu5
Kio/mtLDxs07Y4CvOGvdlFXXFXtyWW+xGEEiDhrAI3d0Swgl8pSTfZqitYPnYtfhLXK91NlhBylI
5GIjPr7iIV5jyToixRiEFE5Zi6zoSo9hdB24s92Wn1YyG1z8XsReJeraZbGzT7HPRABk6tJKUHVD
oJ4TKyOScXKzmjRSaUHfA0joJ/Nz4aGaAffi14/d4ljrcWKjWQKo6137dgKK3MJ3pI9/F9UspxBq
e+KY6Wxdly6WhNCJquvRWuahvK8XK0wIIdIYN0De0KdpyFHYLMINmvtx9Mt4JCUMlh4kHDV03A8x
482tcha32fsOyMrbKmc6u2la2rzbdZyx8OLgYPATqbK6agufuImMQeFdVdAm3WHdma+A7TnxLozt
nBBZPGHOqcqkYBxJZsWCiYjpN7iU8WwFyRxtmzL1B7x6Ffk5Cz27V0dY8rvGrrPzpID+1XWpQ8qw
zl185pRwORnEzOaRok2A+EK88n4XUZipeCnqLSvpyDd0tlXMxTcWoT7G5iVwyATAv0gIq5rIifK9
cOcuMPEpOlQvDHMbfNl97BOup9/WNc9esly8ZbjOwZL2U/M8oe3Ad5jKo83Dw2aRCCXjr2i9qRe3
PkuvUGC8JTDeXmB3jJBpkubXBM2zbGuMoxKDp4qB3mykHptvWBTXQ9TVjPGyOb1jwhjjtJ6HCYct
Dxv/Af6h9xwhIJJQOOn1cD1wwRBqXEzfnU5Uj7Dhhng/RFF2O3Rt96z6Ycz2+Ml1eqJrnEUbi0C0
E7kCmKBbIONwEILnFh8bbN+8u6lIMLlzq9m/cYXB9WUw1qqEbdGOaDH9tVWROq6z69YbO+IhvLMT
3YMLdsLujH5wGk8C4iqhBJNNQkOVlVs/HLQwJhVsunDtWnXCFZfN+4Um9/OayuJ7yty7P5bM13aS
mxIL3VLJM095Hv5FWNVgnKgveAvpE0+d4qCiJNwSGJS/lkXmvNF5mw+IdpJjZzJVIhGVD4Da5VY3
Yf7ZbpuXukQJlrFxO0RuWpI64o7dJvC6Dms0CX/K9cDcpZJcaxCEyr8GQchBZzYd7gIXH5td7x6c
p7rW0EC+AWOL3qo0cz5Xjjfdaia3u0D03cmjZfxK890FwpWssyCwwu7vQDl71K0sjuYi9L/5ldkM
L21jntqzO7x3OraKfR0SVbqhmdyFpzZocf4MsphHZk1rR7OQzERn69WsI5vQKsrgDhKy+57nObYi
t+Y9bMo6IiYFf3QPnznkmsgXEZyaUMGPHHOEnHideXxfNwKkomDXlm8r4Xn2Gw/en6bZeNJX1liF
O/J6rKuiD9wXoxs4OKuu1KZYLHEfBHP5rnQseDyw8zx0KkUNRQScd8voTt6IBVHJhjxbV97OgxLv
lTvOxXagzag3MMzmb+NInOmRm5J9mhJ0Mb9rplZEcZZa79tSe9c0qbEQTsW8UswjG/3hIyFND02U
jzf+wv5tg2cvHXd12uNstfoGzS/Qv+B1HOr6SyT0vK0Gz8CYgXKe1RQ5z0zX4gRVEDXcJiSRsT5O
FFXkYtjtRDxOjp2+nxNKT1QcVnf28skBTp8aJd6CD07spdA4DFCkcBFtfZjnJWmXh0yHjFJwQ5YV
RZqE3UYdscVKWbjU1F6brp/bQbXVvds5IKLYVaQVS1oCRFpspQMoeDlatlu2/n2ovBSUBB5K72uN
bNQyCarxTCQjAzOwYXdV3kGX2rLbhsq2UWveEEQe8cANll3O/CqGJoKam8SEVi9pU90sMaGc9nZQ
bMDEQ63pDhGdiMw7UQepRF98zrLK77LdxK3CGAU3jtcSf01EGZFWGbVae1K5spq/hn6YNSxI9E9N
uw96Zm3Pqe0yezkKhFKQcOTiW3b5UCpC5YJXH4t/oWBYKGYAGpk7h/+jsZLI5jwSH7bsEpHPweeA
KVP+fGnWWsIMHMY6Ma1R10lncUO6jhndoxcw0wruwxUjr5+C2D6iq16533rI3sUXgmlyi4SymEaX
xc42LScg3JLleHxVhLj08e1IQTmf7TKxF38LxhO6BYwxOEWaaUVAvP27F6tWN7ugHtXS3niKwwMT
Q2K5O2wRvXhN+uyNAYlie4IE88Ij20H1Cx56rxipcdg7ZP1BCACWLjI9GPaokO5cxFyU7uT9HNcl
wWU7xj7M2qhZFkEXVtNJLbZIqlQ9+fuMbNai3osJxU1C76Dt4tuV0i/ewyEJU6ZgxDMK0JN+D70N
+qHnH5n7Na8iVvWLhboGc2KH+WzjK+6dPWqT5jtIOqos1O85JOouBBaw0xKdyrxZyeoC3haq5afK
/jopMv0QoI69og9c3HaEpm4rN1R3pbOQZSe8BrGWThgEC6t+LpN5ik49JRyJZq1Y/M3cTlV7lKON
inGOxdRiztHVdwHWkkwS6YMbCXmOqh3cz+VpKCxIlxn45D0VKDvEtBRBcJShPza7tInnd2slCUyA
wiNX4CmuiiowOMX2m7QZYMNp1GwN2tXS7EZk6eR7ygk5XKkcCvn3zJpNx4WKGmMrXOrsgE9Lp9ah
UU6MOMftkxZuut91e3+xseEPXfSl1rXvDFsQPCAQaShigyblbhnODbwmtXPtQI2fkT4gm9hIgcpu
i6aj1xRIjouuiObWOWPnDQkL2M18NzNwm01sa7SPqrC+trIBNybCa8wVaOtEg3TDXYiUjtsgYSSF
mfyIb4EPJprx8Xpo6656UfcwN2mYwUDVkmsjTR6VZXcc5yoOZPfODwsfNpDHNE72JdqKHxbiJZqH
pchuLZbh4Y3N5ZQ/RmVDrOqAjqkA/S7Ca+lHQfHOEuktR0/75VM3eekdMsnseyYdznw8rTNytRRe
X0VW0bwRhT29xHOgHiZZ5xwCNjamwyQUsZpGxPfMVZA8ObQPox0RFtPJoWkBihBtzL8mz8dHGFSD
f9X6ZYk8UQbPfZp1h9Ft7c+hHAyuEh1iLusVhf6wLhssR8sZT6ULrFgBz2GH0iKQTwqd6FMWStRp
0K+Rg2bpNPN2Ewi3YA16AXU5WtwDEyLmrLaHsXCXaU+z9BJtSRdmFBHyQjgrPUVBuwx3nhLqNsMp
He/sIBPRASGE+DTN0YjqeGw5StQA0Zsv8zjbNBTg971lKt4h9uN2Q00NzDis0gQ5CkkBOVyNuER5
RbvkYW3oAGzWUIhwX2kEdjvPbor92s8GgBwgp0M20oid9sRfsJjavQsVdYuHfPkSsVrom3lsScOo
ex0/DYEcFS8XBD0bgoIuUON2d16dkpRKbk2ETCiFnyGdNLmxrNx9X+rCWP7F8IBWr9yiAXO/4opR
LXOGKFm2RTAABI8mv1h2ijjiYVPLeCRrPC/imvVXevVN6bjgJ8ZwCl6tNBfzmc4VLGSEHA2xr4Ks
nyJB8UDSiiPPHQoTex/hpGZTkLi4GnriCZp9Q4rYpyogbgAsMc9nTX0O5wnehzlv4f3kTbShPbKz
z3HdeJ97VBbZhjTOL97QdJ/lz/hiQpSfIhSVCKUyzSVfyy+ZNYE5qgbwrRaVxx35ss12oO/y1mbK
OsmSm5o84Cq6H9XYXY9Bj9dDRtUtfYHoCqgvCeELvVUugyx8F+7q7QmBHZ60XNxTNXQQRksdT6Za
sxukMy0tnmgY4qvBAyFDqgMcDWIFkvnYBq6un3DLFjtJcwteNOlF294L1J7yxblply5HGzg5n/N0
mT8n6ehsBDAfrJNBtW/iOv0LWbG9I+BgfIkp948QjZz3DgX6Z5sfCTbWzIlD8v8Zz018NzPkPwo9
ctfF6isC5fFBKJsMxnjsbIf7YH1IMshOXA1+c+R5QFiJikFhxxHiFH4asJIr/0XqDHk2MxsV2Ert
uplzp3u14tp/xqnuN1ufrv5JiNZhFIbSsvK8b4ui+y/3laAfJN95QFWN3jEDx8X0mR1t14gn6Q8d
bFliSnpW+SGOjTZJ9vifEQnMS9n0zBoYOHb3/oKUZjlOLl4NMkE7ex7zk63yplxPCLmX8SUt5in4
Bn69qwBkxQ3449SX9mjtYg2IWLJ4VahZmGmhjygTpwjtHcI7Z6VsjO2l2MoqBFd7UstMF3MTunNw
8H2SSd/Cth1ZVHpR1XPNOhbkdrCjzkOnsLOWMMsQtPhorJAjU8ajqlrwQnPTIGP3A6Sgueh+2D3c
hGHHQBOh3n4Q4DmBt69FVqEWEllqRORcgz1jkKzMVrt/1F48soUpvDmU8pXEvlSXOwaxMfs+LEPF
XJ5Bwg6q2w0TMc7O3haeGvp36D/aWTb8FmFSOCHK8QRcRc7KcJVik4S3QcfaHIkfZjaQnRwEQdT/
S1nZ6gYAqOB/kHPRtVE431gQqflSLkNah9vZTuJIH/5mPPe7QYThHwbqBK8sQ05keggffh+OG4w9
7AGRfLNLXCS/pt5uaEA2G+mRiHClp1iTL243wDuiDTRkRJqbmjkKYBGvnaOX8ueg68/v6/fpMm8r
Yk6PXTVh/ooK3Hjw/1MhUQQL1qSsiL5XnTDepuYi/IA1AoDkaHWMy/5mUPn7TN68IjZuzobxDjPy
NYiB/3xFmobxaOOX+NFcXlFfVDVe0EpG80OU+woRnAZrgeWjKBlWXj6K/xOv4VPX8J//Z37mWydw
32T5+Dv+9X/Jez3+6AwMYfj4q377zaBkf707w1D47Q97As3G5VH9kMvTj0HVl3cBlNZ85//2X/6i
MnxaBFSGbx3SK/PbMurx/6Qy/BnmsON8f5Nfx+LbP55+CPVe83+6v/4x5j/+gdsw6z7+pgvewQPU
gDM1YuhMozSxQ/e/6A7uP8E0RAkXFlYOY7L7L7pD8E8v4oLjLiAbwmH+z0XHdNkAHizH+yd+Izzc
Bs7g2B5kyp+fy0dM73//+XdftP27KCV2mL0j/cHUyT9uYDsfLjcdt5qRC2QloqqmdJdkCxGcuIwI
Yf+rswdCwshjr9m0I/FlewscJd3Z0nW/iNCiqe2EhOVucHBCJApsD9pwKsP8pMcEdEwD6oGIXhy2
BTGLdvRAgE3/NVQqe84ry7L3AAuAs0zpTLpISZUINJEoEhqNnrBPQVCVsG/ikGkZJXsXIihHYrOD
p1cQClxCWWJErrMNazXsU98EG0paYS/w6jEAoiQQZCmmmS+3np5X6wAnVOYnNZnakGeGS5BUuIbf
cmwrXzjpY3zTVWGF0dpYX9D4V4QgdsSYKIYK2YZOBxVjskZEdHklvTm5hCve53jqlj1loa15jPbp
S+EV7TcEV6u60kFc0PcrwDwTuA07hlz01ALDUKh4Ow1W+6b8dQl38+C4R5teJk/URbQHOUP+Qvg/
Ts/s37EZjmMS9Zs2mvp/9YjfBDdGSfPQGWxkNw6rX7YfU9hH26QPluXYNauN8W9kU7Hpp4TI1NZl
rQTUyv46Xov6LaYec3balbxOVGvCcuxqvW9cfPkbUfkZYQToCa/GIhF/kS9JckhTFXo+0ZS0WlMJ
FeshWXpcXautAHr5vt8xXxvZoh8MmIMz4pbqmagx2pd2aNmfRFkFbwU6QBIsqjF+DXQ+6KPbld5r
lw7DtwrRF5uziOiTlUH4D09m+lV78xJzZaDVN5Nu9zHvfP97pHTvbIoisxXyYd+4mwLtjPSH6G/v
V91JttVKxeHG0XjdH3OCUga58VvfSk/MQAPBaA782nhHm43qx6fLmewatE/xXqexfcDCJLyjbgLr
rYcbTCcgjNb06Ig2B5WME4VSNh3La+lldNgL6IT2eIermHTSQa0ZqbA1GNFN6WZQonQ0GeBw2hKo
+5gO0f9n70ya5ETWLv1f7h4ZOODAliCmnGelcoOlUhIzOKMDv74fqu5XLel2l1n1su1amdVGSkVk
QDju7znnOe2cciVqRJYW7hU9a3OLLZd9smjj/WQ6/J8N0JK9kJ0iuogLtdBnKbLCoXckDhb3bRE0
su8Dp7MyWla5GS/XPAimKzPN4vUcd0SUDkq0xsg7Bnq4D/BnA41vC9FcKN+gmyqfJJXcA+FINiNx
WZjXRr244tWuKZmhCrHOYKDL0XEZKvpoA2OclubzVJYSy1ct0vitFEFWvYytFPrGJIOmLseCxs1X
tMqgvGSQU6yCST1Qvq9rkqv8ofTqKT3MeI+cB7MSM3UQGvXtiGFE6xulRm+iELgWbTST7Qn4wKhe
ZyUYfW2DA6MJ49FpKUjbiTynZrXO4+6WhsGMl7EQETISHLb7pTT0yvSa2kVc0X0mv9K5S5cUjoRa
fknKjEoPAjvlC3WWUu+w7c4cqwyXtFFXLf7VInsd5t7gmrsK2Q3XPEiv784EzO1aU0Bak7NgO7cr
umY2buEG+lZI1YczHOi3tMf3JXXWxzjPvC2+6tMfPqOSZdew+J14L6e26h/Mmjj7Dmneufc0zPoD
7cvTvdwm5Fx32Pw7V9g659dx9VUWS61/JGKl/y+e+DbTeFNT72hzSSlK0c2I0GeIR55PefXo5ln2
kBUdc/CiZhqqFxPtatdNybRp7O7WWYld/r7AkP6xZv4IujlVH1QNmmT43Jke9AT6eI6Dt6tUOORZ
OgMRs5kUJXNf5ScbQZaetMCGfz/KjHeSDKVn7Dudlf09niD0LMqL8PGXPIMpel4yPixjNDUBktii
QBQv1HLLPdAz2EKmZPLQOrTS4EVAesNB7+1qfOZ1FIxlczv4blBweGRouvwQVEcWR+iBPmW81Mz4
u4mzX3nom8xHpZ7M8qJQ+YaGDfDJ3BT1UDxLlPluP0vBohvEprzD5+I1YV3ONqnvwGDemaRZ9jpg
TfpSMgTgz5iSfHHQsty9XmpE3kYSAXtoQRVeuauklhmSopy5gIJag3VZ0yAq+TpTZBQwG7PQboxw
FJn+Uie592gMzCo4ujIVu7ZUUtwAGI1/MO+kh4CCvPWpIYqoj63FjXeS9kRFK46KZDOV4weJadEd
owwhB2WPZ07AhMlC63KsSTE8sKfmyPQtoAUawzYH27LfKsnzIVsOjpt43Bx1wK0E4ZrBVkofzbQn
RVAyRKv85T6tyuVL27NQM6uljTEKYAdxczGbTS44oKUy7KoebTkhB0jZQjp6z7OdjopBlDfRZmvY
Q4qaKuwTCiwSyzqznoUY4Om/SDmM8X+jMa8qBQc3dOgyCHa1yHq5G3BCUbygZ9VG2K0m+rwpKLOI
7PRSAWUvyfa5po8OkSv/iX4zrh8Dh+ChRIuPwzLP8q8kUVIYHwy66ICN1+auZwwc75bcsp/RtOm2
LnTZ33JPmG956/ZMzjgJAV3l0/jKjsY1DtobZsq7dfUVW6mX8kQWxHqwwwbbbWwbTymtzq9r0Qbf
0GgYUbIFKGi3thPeBHPtZth5QWXy2Ex9HGod76co4bRdmV3LJSR7AIDSM+VWVc14jPt+xoTSg/6v
aRS3DPfR5zujI7O20s3qobo06ue2r648UiHVrqss4zu0ZtkcFH1+ziEZDHrn4QKLsHGsra5IU0xM
O21zOzJNA8BOIInVHfrfLXowkLicx3W2F3M+3sVe3A5HDBdNtpsBSiIexUkN1CvDBI16xdrE4CTG
+0EtLQoUsbg2Gic49ntH2fz1OFv9aVfjyyNy3nLKPxQzAPpDUpAp1YHvqxPUWTZoWvJBH9dkRZtf
M2P5MnGAm47uNK0/7M5jyuaQ25uRBnRcXTF/kRQTDs16JTtbfXPnzPhcMFZ9SpZESSYUOviq6oYu
FtbI5XtFNeEYrdyYX8gyIeDpFZdUFzPzI1aKcoTeU2Wnae7Xd7sbfRe9y3Bw48W2wT3qmzmTuMVU
LyMKN+q66L2bcmKkt8tmFpMdiUp3DNOuyy9tvCdiT3A6vmDSDa+7RXS9r9nOftMJEyxO7n312Hdl
+xZMc/4tGeagiMzJI6+FUSp7I6UIth3oY/08pvXynaOWusPkB94AJDaOOi8oLrb2nne2rzHXD2Xt
Y0MW3FNAM6NINhZSC+a4/CVzM+uH6NDMA1gCJ42hg3fcGuJtIq71MBoWaozVlJhyMEplHw49vOzL
+iT4Cuwh+bwQ53v3xoTyrHns669q7XAujMUSXA22ZH8Vp3G60Sw7/0vFnXI9e6MFPZIIBm4lWw/V
Du/6Ck/TFCUlM3SzXmlvqfC3JfncRgGhhe1w7qmvsmVeS5Og8oB1oB09MWDXJ6gwcwGNcPbvSI5Q
G6NFN5JUgTn6uEAaynYeY9yzxZKfYI8q9GfWNMiVyVxim6xZuJOdsWJc2c12P4Eud8C97dV2tyDM
+GnYyqws9l7VgRjt/c7Vh25Rw3eG2t2bY+Q9/Xu6iSkDpNMbHrYYjM/xXOkPkNjmU86KoWioGowM
HOXqPS8wSgHVrkzJD9QqrqeVMjs2C2VDCRrDYCLNMVXmy951h8kLC5VmClCP2TUnBWue2lS9EGHK
YBMwPzWoTD8NObDY3QqgkpmPx356B+CGlnt4/ypHByQgHrI/Np7iPh7oZTYcdcGPxC8tHNgSd1kK
yNSvmQ0SDPUTzAxDCzl9LvEMn7pglS7u/JLSZUdO8jOYEKbktksYG2goO/YdhgFFbx0mBVyeVd58
x6srAygJ7HdJHTPiD/Ml4MliSDuHU0YEJ1Q2ra+hYt7wNhuaEyBzLKw8hVGB0qUnbvB3ikS+3md4
nl65zurOwgn/pfMNO9mNY6dvDCOAmTuIUYTeGgz+HtpC+pJWSesfvJVQ8CVnywYxLRicdVfDxP2+
mrg5eEuWmePgauFj8HUZT3ETjFAdRKmXEHSYakKRmMzLSeTQgeHPG5pWERqrd1VJIUZYtqVMD2B6
aEIDeszBshcVBFBjKIU6+WbVpbvGHcyBsXLtGShhrDWHnnqpNhRwubk0aWKkFD6AzDzipOys0LIo
Xs5zB+kFGw+C+5gsQRH6jtHSpiDWscOQMvTtsQz66tqjlkAc8sS3iNWANWnCymUpI3q3IKqV02xh
T6gd9pveZJX9HvQLwrFC3JePpZ2XDDmx9xiE1hgSnhoaHdPdHMtBAf6RUw74vYizkNCOtWkCFRrs
4AOoANlbcETIp4UHurm6GHMUYbExItSLg8y157o+spnpnwxZNMUFRHUEYbtUBUtGYSkZlRCyxmhC
crjBbmUTW0d9ewCSS8Vr39ETS2xlLIJrEHvLvLMSn1+NQHfwjcoFhYvG287DGIVUfFCcNkroJLJf
LooYyRo64jA9t2UxGkclFTauJuiFuBCpGSTPJtNfmAtZoTcbe1mygU3dnC68clNm+L4AcV/7xW8j
b+6cAnYqjyFY6lnQ4Ivi1jp0EvAeH66fs+3EA8HRj3J3K4KbXBoRR0LcvZMbMx3oRhLlu2nLvR4r
C+bwBeyYlFNPVRbqVLZenp6Flyb0H/NgxuKvyy4/rX5C5a6o4oy6t8rMEr7fUBT3MBcX/CwmU1Ng
totHegBjKUfzGcDvwbcyLjMx1X64Y5utYe3KoBXfYttT6qBg2lc3SeKsNaJ9UrY3gAO33B9V88C+
XV2lJ0yYqbXnDRbNoeiSjlyUW3HQH0Z3YMLe97GKEg6IP3JAFtbR2x7vEczlwL4AAMPeZ6DH1b8d
Oavj18ONvUbz2iq4uAsTQMzAC3pr0i5ztjfWRWQHRzPe3k2Cu/++nwTl0gW9A+4B3dqzIiMw4+bo
mDH4i4iGOMSFTLTY9iYm0PqsKcXUt4taTMriYTZVlxZrBIDiRnXZU+y1pdoNWTzpL3RgcD/SsrKu
3sNEe096tSVD6V7TaDWHaWGJX9TU5Reau7rEEo74e7CDDPj8CIvU8tlLjzTYAYugExhfPN0d5FVm
teeGaqnszvn9dxU8upEm4JY6oKq1qcErZ4eCVM7wKocNJof0JHJHWXtqP7DoBuWathE8Ruj+UtZB
/hWGnfHqox20Fwo6Of21AooYPbzbNoSCtAFOmN0vA09U7C/HYUlsAD/tqNVR2pQn4gxaUdBsVANr
JywvSNhtZyY5d21zMQR45nRPFEBhv2tnSbdXUY39mQc8FWQBJi750KKM5g+jV1v0SLirqo7QLFrr
QEcr3uLJymoRYcCh9LwBHzQeYdfZVzhDxiVi0AqiQ8kkw+EtbNyP4FbfdZ0wYVcbOG8HeoCtb0fb
cLUZ01BSpSr7G1/W3p05J1WFjFGOb/4A/R4ldfKPgm+U3FNRA9a65h03+6Z22RKmGIF3mtrWx8wy
carEaz47EQ63liuz+upJmg2IZ4wzA2UKoJixFTAQzPYd4BlcVY1FJ6IDOvCO8cCQhG45yzOjt0bD
HsglQGgaSb7480z41NDBcJOtCIwHg4Pua9b5wUsw1YtCSOWu3cVj470Bui++Ltbm+Whzn27N2Fhc
HhGEii9g7GTUegg+Z1ZLZog8zivOsnMKKCB0unJRkaiC4K00BqsIV0uyWyFkXPIoyWUPpMpr+m98
+Y0uwm7QLhfT1FvL5y7jfHBeoDu/jCPASD78ruPUSP8GW9Fi0mPDNCwpxvyaL1ON5rZM86BvSjVm
Y3nMmq5nI4VAN1Q2BraU5ggwh1k5h/hfOLcd4xGL62ngLtH4lI08earima3FXWcBpL/pDQuDTBKN
lVPQkkrieDiYEpjbEBr0GKhHswjgy6NxOHLvwjfTHyM5B4tmCwyZCQ7TzjTYuMf0qOQ4F3CTPVlN
5bZ7Hz1qjFoadOib8pkXqUOzYEkHrAbzg/B1D9TGMQ6Q4Bl1plM6ZYepy4yRJ0BQyhPhtZjqMbxD
6oKz4LTunYIDXBoCjcDY4aAg+t0xH7zVeqfKkngPqYnKPzlp7DpcbJl4D3gQl/k7pgHYpmRnRk6V
lzqDnHhkMGByhCF/5fLk4YCcslwUSvvjRxqkk742USPTV3LV5mSFXkNYkyyvh8hEo48WAj/tSMwe
FEneLfHbgAw1PhVxhcwfZmbMKYFSBslgjOJHak6XEGOx67yyoU77JzgTfr5bBfbubwLfSgqbnr2v
fPTglID6rpqMGIMzBBnF0QRm8tuEW6N54IEUu1gHulxR7weDjWaDsr3I7WR57lJrzo+TbzdDHvqk
tMxuG/DmHjhvh4T/iaN/S8e8MDCMcOEq+rhW2V6M8P7pWU4xQ4V6TsvvSL7td4Xn4mWwciY9mW7N
em+3DttDoDOpYnGdc/gbQ5GnEd3qq3F2Cow0Ee0x3pVHRsS6KFUA50krP6Zg0HIyN5zt2p+Pvp1Z
8OgTOmtCi3M4q5ihlsfe8DNqSvpWDxf2OuIr9Pm82cO2dHoxlqwtEnEBTZIcyzYBVAVMkxgPme0r
VrT029bVETBLKkA1pE2AsmwRptgTZIrXXUBPinOu4bjeTYJ/CQaWMVwzJkp0qFtNCYZuhmzPQHN2
72rRUC3L+B9fRpdsJs4CgM63xq/nl34NNP2N5dadNhkp3TeEsElgdF6c/bCYgvIrgFQD39a5M0OA
LeQXoV6QCxkaf/ogc4TtnmkZDmUfud7a54vuXukJpezXLyfxkOthniILCMAHxzRMRsSuHop6Tqns
8lNYE4Nsn/2GWuLduLreFA0DzTgM0jdtxZrADEXk8JKD7gcsO9zNnMZn22rn3apW740ECrEULxHd
98kbqcRozam4XzwTO6+/etxmk0kTM0QZDeWJ/oz9woj9weGA0kQc8tLvA1vEB8YhfDrT0OnHIViw
5bGoYcmajN69M7IEruq4zjGrbs43mah4lZM76vwRqladAaovjUZ/rlyT6uhJOet14GUtJpN5ZYNp
qJidKOEWTo06ZfQXVTz+in1WlIw7NjrSu5EFembJU9WPhv7W7xN2oAgioxlhT+/klRG7PL7B+2PJ
SRlE8yjLSD1hkfaLLw67YTqP8SB31OIsmphZE6RnkKGJRoainCISVpvjKjE8fT0HhmyYcjr5d85R
9FRxiPCvqiLXxr7GhxLh5SC61tGKPp9F5vgtLBY43i7tBRmFgjVyjauw3mLZyNkn49Yw1yhXJHrR
VAonjzJHthATmJKAqGT1S8mRJA1b5IEBUoOEvDWhFFQDtKyNZri2hvWUJOWELTzPKAkPKr/HG82y
5ISKdAC2IeZ1xTahQQ6SlNqrUHVgzbkppXyMtW2+YMgJ1kO12sC/OrPlLiKyk5PWqLNvBYs74xDt
D4o5zsRxnDGGY150SrUfBof8l4BDDqJePGRXE24ETNWVaHceIMl76piyjOE4WHaq2Aekr7EU8VPn
WPHI1NamSsmG7Ir3GCdJdsO+0L+HcDE6EZEJfjIeoKCECcNfuOiywncxlm36SqIiMZDVbXlaY0er
A1loFH1TtJjlBkmrB2J3PtIHbI7ikeObdxEn7JP3PSSCOTJjRRikmxHnQjHl1kotYL3Knd3aXf6l
X5vhR06lK/zYqpy+eXSkFA9y6IcgEuY2BWYWgxrkE0d9GECbGJfSq+2bIXBnL2ydIX+F0mjeU+1A
H4ajnC676nl/V62fB16oR6g2DtqT2vG825LLU61+0MdI5xOhVrYaxEG7OaSEM32YSBC/S9tti2gh
APjSBiCASNaWzccfloV/pN///1nGCp3rJ/fG5gD4pW/h+p2mqoGGpZ+1+D9+5k8xXtqfNggDyXbf
5CM3A7TuP6sWXPnJJQUszC3zboGEQKb/d9WCYZmfNh4FSj22Fg/EEIaN/1HjhfnJFQyMA5w1HNKt
wP1HavyvHhgfEiOOWQ9NnjQ8qEN3w3X8hONY85ZK9sKbGYJ41gV5pvlZAhhJI7ZeFbEZPR767Tmf
twNaChNTtu+m9n60ZAzPP31yd3+m4n92Bmy+lv+dlf/jrViYcPitLDjkzh9Q3p/eSh0sPLY9rEOC
1fTkCrlGnpGNJ0/hXNrRgD3cM4KKP9oZw/Dfv/Tm9Pn5pTHc4H8gqc+F8CzpbOzLn16asAdPXo5n
UWCkLGc4/dBOv+cUuXcJfVN//2KbveG3F4OzzYWj09SBK/jbi2F9ka5REDBjRrxESzq+Y1gujv8v
LwIAlyAP95j/24ukU93RTWFsh4jMOhtNPkUr+IXHv3+VX2Euvtjw4T5XKth+Fcbtv909Cs8rDVfk
WYupuXcN8vpz0j4F3vo9sdYvxarO/lTdlWD9//51Hb4cv36GHrwLHC4+uAgLCNf25z9dsAbskZEM
nAdKl5PwbmwzTuGF9tvPuMjQRmOwdyZnOvPdjtf1ejaa4IkSBpS9dmriKhrzKo/Y+2aMoFrtPy8L
I4udqoL5M0wq9mCOMAjkGMghVNq1YnKiQK6M0PvZfhqIajyl4L1Yjcn0b/69Ij4zB1hvltn1xFmM
K5sOIXrUvaYzsI5N4BaDc0BBBybSzmHLjGBgvNRYETo+suSEbCB5Cg6jZ+0hX9Mua5MjRRqS7jD/
0xuQC40Jh8YW0xMuJpzfPjymmEYxJSPN3X1xbZjxuO8yni1/f43+4ztFa2xACYVt830Ogt+/UwPS
RmUNeCS0OTCrHzq2YWY877AFmodpRR78+9f71cS23Yu25EtlW7QzYRH1tj//6ZbglKpc+O9DZHlM
5g3UtFCzF4oS5Dg62UiTWwtu3r9/0f/DL4mZ0mb1dn1at9zfyCwB3YqOB74fOMp41xMVPA0p2rW2
g7t6y/T9/av9x8qxPUbAszgcRS0eHdu7+elXNMkuNUnjj2AZ0JHj2Zz2iYNb9O9fxdq+PL8sUBij
8IK5rMEODy3529oxWAoxmYUrQqZfXqi3xA5e+6qAWIry/eRP6qqrJw+UZhAHVtQYZj3thCe8J0n3
623W42n88zf/7wbjXw7fvr9pe0/fv/28tdj+9p87C2F/YnvAmuu6mPN81vj/2Vlsfj2PmhNca3Tz
wO/5a2PBz7Bl2LYVDn8qpcmV//e+wvvkOJa59UAIWoVs05f/ZFvBj/5yD7E687YcL+AfDfgP1eTX
W5VRwOhgMWAcAGmPqIYVV/rcGUSgcU2nFrKxqLB4lf5QFU920KT3GImycMWPkoYjdYdbh+4aPAVW
4jonKXslD1llL8Xlit3DvNyKjx6Et656JxOsSIccFRydfl3hpIZmUTEeAvIouufUYhpD0iazxBwm
U04hdKISNKoQLtZSQI8aM9ASead72JO6MKsdDQOdEc3SnE4Oxg96zcq2YPujQC2GECXrO5S37lgz
8mlC7PjHPrPt9IjDp0YesmU4OkTIZMEplA5MM7mZO6M2bxwXXKImN0UYuqaZ8hXf2NYRWg6WfKXx
OX1POBBExjwwO4EcJO6kcPp9sGCvImzqueCny/iZqdzCxABoYocgZqyuZXy2+ScAaBuL/aDHau1u
2gL2BeMhGVNolwTJQ85iT9kkb1TNBbrq2JZXZuNVbrqLcRjd1kRH0gfTWEYOh3ls1erbDGTle9uS
m3N3/lRAMJygACaPSRoM7oNrdE79RSVdsxzwpPD0tGcCvviT7DXCrfQ1bb3lx1AuTguAZLQ9l2xd
KTHUQ/xGN8BDJ21OyOwv3fHar+o1v6UBhLSMgTJziyGd9o4VIHEa5UltLcwpTP09p3NP3ZexJC6G
FUhD4hOMf57QYuILil+9yFx8eTKdKUM11wWOJGsKXeQGBJu8n/dZLIgnL7rqsQlixa7mQ5Z5SQ2w
Qm128R3I5Sq4DlpMPQwgNQXXHLJq0cdtmMILGoDppnAeUBADHv87iZG52S1Y6RYrhLNHDnNTqoOU
gxZulZVHQ0015S3uCpcAJBgXjwRHI/zLIYEyHvF0mZdzYtkeEeVGS+MS3H5VHpHc/DsRs8e5WOc8
Ty8ouGxj0irDOKEQjEN3iH1vLE9eV7T1GZun+yJ1i/xrrHPUAC84TgPuYHYvypvw6Et1tVRVemNU
VX8YXIdBxAic+WZk2leHc7wa13GKD+AAN3F5XLol72BrLLQGWM10TyJrucWT6EaiWGbjxu/b8Z76
MXA5TKXqAixjmbxYBlZNwSSez6rmK7Hvl8o4OlgdHPotuvKR+B+9p+mQtmfVCud+Fp5636ItX2Ju
LdQKz1jppS41QutC3b0LTJfqFBpLG1udCaxWBJezgtGVbRPqAY5Jw+5VPhbDZxm76dO8tM6NT7SR
rDrmxn44LyLtq/Z5GCnfmr+ljBrjFWMJnaJENMN2MPg2IXzHuh2mD1YFxx5h1bZgQ9BwbLS5JFLV
PHJ/hprZdSmOQVfPvnW0TYya3j61dLK+CUv0Wlzi3jGHx6DPkfhIiqbS3KkErtW6jxEsmuoMdqkG
/EUA3Z5ySAxF7KV51Fd0p17hXAXFByqf2V7HEA6zXc+GusSZXV3G/oiIFOJMnisibdZM9W2Ho5NE
MJ1EzgFkfR2Uu9njw2esZxY4uUze5rWte1frF2JlPk3Wjt/BCmSGhLkSRHRvUFGZKJKhO2QLQuD9
Zpl83sZgyAS1kDp9d0BC1i8BmSz5ZS0JuTz5qOHzAa9R010HxZB1BMj7NdsH4NrIVjd6rMe7jnkm
xsYuR/cAFV5FNWAMj5ylK9/H1q2A6BStd6qCzDkOdoK9CPTwW7qhtoErkJLl049SF6IODkzjEfIR
Z9S0rBhIVXlxkDPrwiIAOIeCf+h6ddvuwi+k/5DWLU3p0yrZ1G4Uc3pKEX2D0axPHsD0L7atEeY6
aFQAkVYEZ11Wh2ycAh/DdG0dqTEvX9LF9W4T2t/Rsons76HImpE9gCagu4Dh71Aat6NUjFE7UZxi
WcvjohL/bCqNbxs9032blhHEOXN4oIp6jUy0eSjGU3MVsJzj+G7X5anotvLCoHSHPb1WdhRPVak5
OMziKAjAoSIvIjg4zJWO1Hlaz25Br6vJELBJqvFCjeYP6TDA8xRBRwwsSAp119lnimsBoyy5rC4B
Y7tH9N6vqEht95YmrMQXI0n29ltc2n1zrbJmtvbY3rng0vP6l1lMab6jf8BevmR/dt7XNXGENHSx
lF5jlXOSb0XW5+8u7RXGqwTdmLAhLGr/EOe5gaGfJ1xkI5GNYY+1ckIvz8BAOVlf38/eoo4ZUgJF
jKOsb2TBQS3CJ424CEuPUxygiWzT8RP/mg6wHhZzwVqKNjIcc9Evu7YjmEZxdG7gp6yWO0ymzrq3
69GkjLsv8uAsW1zDxX5dfPuAZ6kCKoDAvkKBOJa28t/ccTWjVjsChiLfzvsKpOEVUpR8GAjdIcUD
k+hC26nnr6UBPoHMPOXzs7GauzEbikNs6EUhhC/F48yGHdADjX7vExgYDBN1ymMGVExWrB/o+ml6
EwOY9g5LNbQ+xQwZzVUw0rAoEsVAicu2DK+R/lhWJ1mOEAHhObJAIt7d/bFx/O8W+l/b6Oz/voWO
8uwrSZbs52309hN/bqMdtsTkXZDbHNuy8Dn/NaBzrE90X7ET9gOfkx0zsr/20Zb4xCyPJwxPSTbe
tJX+tY9mdBdwAiVng1OY8yjhln8Qlvn1wLcd05kNcnBy+ZeolRS/7aJZJ5IRRRKMF0+ZkySuEOVe
FfyjWdG/X4Xcl3QsZl+++dvJuc0zhChAgyGjk+UqSfr0pbQ4rv/0qd/9eX78ebzHSPHXMwE7GcYO
NFPy+QhBjH0Lvv10fC0nqARCQ5MpxsER4ZB2ixVh+vHvfKIT/RGApBOh0LGzmxlX7hI1MLYCvUFy
NJA4ywYQ10/1omEcwLywmuspRqi4aAu2e6Slu9k7MMa0cYaRCdjELHQJttv0sUWzK8Yz0Lk4w1U3
E1PwVictI0iby4iJDuMIb2XqVR1BanMf6Cwx20sgOnZMizrfZvb+TnIfYzWoT+YIESDyMozbexnP
9ocTrCRunXnYHDBMcjjW1BgIjbHIb2MAxjaWbj1faiYmD66X+dmt2czmywKuBuVO5sXzBFjc3ONJ
aW4coYfyMCTtWB+MvGIfRzcWYGo9ghAJcZY1RQjtzNdhEZP2iXLQZJRuQNoFAoJq62wkCtORpxl7
5Uuth8nH3x+7/lEhfqp9BuIrP44VFKk95Sz1dAnejwDWwICYYuZ6Sc6d0PTPadZ7551So6CKJNbO
mnjIRjTMV6c9dY233MUZfrbQ2jYzqD3LQLe0QNVC6Kzbd/YywXuPbvtcsyn+MVW2RJTDvf+WTKJ8
y8zR/cAJYf9wyIbWXwww3FRFlPNkUe8NV/UUpEbnQo3bnCjWCrtvP/ha5ScljC5/CHCkkdcX5ZSH
2Pr69tKkGptjkTWrIgJqO4q3ocPjGkFp40hD1MlJIEOVPFvxeym9X6B35OEKbgQ4kznn85nTEqYB
5tOmh98yZxcVFomlX33yRlYIuKFWEA8k55Q1mf5k/P53ef4X1as/rRT/IaG8ZdXX96/6+8/r8x8/
8u84o/0JXDZw4IBpxi9zDuF+ElB1t1EVxFHWLdaTvxQU9xMzLEacjKWBtLN6/7VCG0J8YrDFQRTl
gz82hf1PlmiOcL8sayQtWe09k3Wa2hnuS2v785+WtZb0LG4RTSquke54WiAODfUjsjUwnet5XXPj
mHZZbl1T/S4PWEKbS1b97okvO3UiMYwl25PWAa57Q6wg0805mM3uMlOjS3OPmvFcm9bD4vmfmdld
er2Yj9i1SHDgMw8wpleh7wPhqAxIghh2phM1AyF3tfvBtqqJPNU/eY32D+M4v5hoN9jSzdS49/ME
FOpIOAyKIyS9D9scy/PCvP3USRIXTrrW55y3f1L8FUCifjLutd34l6Ix5FHEjhXWcSMQYonek+iG
J2FaoCUc9epYw9fRTS/5yt8zujKZf/tUWfoFGjRgv5PvxESvnOUOCx2hvvre6/yb1ga7YWfpeOnh
7/aihWRge1xTSL0/KBflkFoBLCzCHqrakeyfeW7MtQeUCAjoKhst972dNFuvGYsHC+Bj3VrGWS+F
Pg5uInaJBkBSV3V5YG0/Mdq0Ko7jo3eAJUL+UZNLYx2bQkNQTTWv00dFDOBeiUXdtmAtUXPhp0gH
cg+FruOenBNRon4bxwzMkOCMM1BqXBkaTRrDGezvMB6rM8VQ89kC/XyLC7WHbjQ1kC9c9oxz0e7g
Nybn3BjwNVG1+QQtbWvymurhowM3cdBZb72u1eRcLjK139BRjGOVd9UJKWM6+8NYcQEzrKsyExi8
1VCraKBHkuSRIyLTc69wF6swLaoV0EvcHQorhetpar2cVGAqVsVcceouApPePjq3nnRWcQgfmv5i
yT33vsIkgv7WkSqjY2KvUlVc+gsDEZMBwpGzBJ8hvAJAhH3pfTT+3Lz6ecVIy18QD9Uszs5s50/5
5M34A4CEFTiICbQVzUWKa+QyoPPyzPG2gXEw1fSz+n6YgawHrqVoGtzPVmFQ9mI5Vxos3qWEngCk
KoE7ENKAYh0ZKTTvi9bTcXEN8wgevsOgvWoJIsg3p53N5inUAQY4HnrJld0N61mAfOC+9ovLpl/c
IEwz1D5nwgdmTPZHOhlfrSU4chLBcZL32ngJSouHyABCA1df8N5AQH82nNR55MZZuVO8IurdYr53
rAakft/QleMN/UeyOsaFCZX6oStWY+d22ee6cryjW5P1IFWM4SCFd6DXKYV0Yc34dytqI40Vyh1x
t4NLEmE/uw2nfpNa1CqEY4vuCnvsGAS1c8ls/j6pSEKLumbW5c7HiYAg3Mjg2FXNqTfcirmjvFBD
1V0ho50GajsevVWoI7fBDXtOGEn1eyO6nmxNd9JyyCOcJ9sHNr1x7jSuURsenAm0zwZeHnOnO6YY
7ZpdYBePFrQsQLSZdeN31is4ZPmC4JQfbOpDT6JzTpjb3snUmAdRN9bNXJb2LjfWDwwb01c9lbd4
eZ6apjmqZTNjSSfy4+Q2XddnJm7HuC/uq3F5hzH5ukzec1x1UV8bWF4HyMVe0+17iUXWM4+u7NhB
uMllY7qvVjn9L/bOZDdubNu2/3L7TLAuGq/xyCCjkkK1LLlDyJbFutgsNouvv4Mn8+GllefYuP0L
JJCAZYtBBne11pxjfoefl/g1Pp9wLpNvsS5uXELOCXdAHN2speOv+pz+iO32nubNpQc9ey5n5QsC
tWjt1SagDrvr7exczdmR6uOLIifnVjeVJcwy8YWEp8DO0MagiQ6aNr0lqepktI4S1bV6ouvUEjmj
gcC19rKXCLWMNkLDlIdi2RB7BJaBaDMfbHRW+y0fXfUdMOePs7Csj9aEdYi868GARUrzajm7Jc8v
nWIc0jXwpsFU4LwA0XRWCxMMFBs2NDOIaiS34UqQklu9mxxWI6hduGHs9NpdqFDHuCFOi93op8rU
Lx7lS6Q9boxYylsPXWldOUQXotQuvwPN+pGtyh6DJ+IqM732cnHKcuxLsEwpl1rp9wQT8ioSukD4
klW2tqlJUdWNr41GoN6cWFOGzvkR4xiAhoQTepoe8eqfZ0aG70hdf9l8QzvCPW6AH/cHhEo6lDj9
btINtNPTbcmZ6AM0reZbxWBH6YDVgSbqJcfGF+V2kQQOvyBasTIHttHsncxT/WQdNEweKwhoi+oB
idbYS1bnjPscy0u6Pm0uIR+dI+oyiogsWkNPCleHANlYv469JongccsfLn7Ge1yaPMKOf4sUod7q
xgNkcL0S3124yX7WzaaPg7l7X3sJv5Q73Xu6IvbAyzEQwlRKc/b6YoCEhYxpD9B+UAmlGbwpYo8d
XxriDsDMQNnQAlFO5bdxkNlDSwESNI9ao4p201FOB4wOeSQc+25M4yZURoTSCbpS1KUCDvqq1ie9
7OPA64UMK5kHGblTV9WQYXYj+Zo4DBM5pCU4RrgxWjFX7HWFAafUYg3Ia6KItnROqOEVeBNqZWe7
fDDUUO0o/SK3Ei0cR3ir8wnpkoOJIevl/FhRffNOWZMUItTRr1MjpwCktLdzjrhUFmtYtfCtpkmr
orymlppx4gIR5BOr9kZ/Fj9bstM9rDOpEjht8YouiXqHVNFXF+YXXIPDkQdzq/akQAhE/o06YuQQ
5LIVYTwml9gsdl6JOYN0LZ4fsGyVypJ2pqL0rZXLlY2nZ0dr9K7NlyaAI3arYQJA3sfKOsTJFKxS
cI8C1HlcVB8AeLSAJGeoi1pN3dxR2PRPqzfvxmWad1SS3nIbeNxIOR7WEKB9MYccNJDj1vpjV29j
0zYUZpWmjKxJ+baQ8X1jN323rzzjpUG67I89/i1KlUi3jQlBe2M/ZWK5TjH0HzyxYZuJ+wlKpfNw
dldtGMPzxROTeKAClxWZwiKPhZsZhyrD6BeoFopDgAmQa5UkPWsuXQ5AvMVeEoFODFz9argeOlWH
ZoLqx02WhS0wyStA3vEFZTlQZ0vJnyeQ2mcpveFBOtZXJxUiErWrXC1y+BBVEREmgZmBV1KpJnlk
G2Z/zXvNCb3cHOCF0S7bN6kXaV2z7x1gfgSgm/b8hWBUEZVTQQ5FQhR7tgxnRI8vlln1pFIu+WNV
MeA76H28Ao3r0/JhEUSJ8W0UcXZaKrEUAbFLJL0WnXxDi7SjAGKzuRmKkIWtRbdvp3pdopklk5gw
Q/KpsFehstuDzhgx+SZ8H5u2n9AJHSoA3j7wX4q4Q+DczhWeo4rVxjSxI56bYYb9a5CU2EH/XIAc
AzNfMjpWRkF4bISCGY2/nowvyZItY6ikitHtwEMr1bVLHqWEIUiU3xHZknqn5pqCi9+0+y6qVJgX
t0qyGNrX3oDuJGC99Rvqa6ma5zTvczUw6H2mF43ohsxmgl2cHy2WpxmIamrE7ckrnWnYEzw9vTdU
nqWys/Uy90xf9er5i9rZycdMiiBSEcJTFNIQU4mJrEz0MjsZY0zcbDfqfXvqY5qAPiB2+0zObCq+
tYM7Tjvybw3tsGYr1V7RoN15or3JdsHG1FEozGc0FuBIHsCi9yA3evPUxVRtx3Kex3NP/KG1IUim
+KvNBc6Z6s6IeMtJyu4ymVXRn0lvSR/7rO0p76KH7s2pHs/LIrP5NGal5hMy5nZ0ixSrOSaVV3HH
o5mx7DekO+K34tt3naUQEhsN8Y4IUcEYXGlrS321lQS5XCz0BpxMqAfII5jc6tGD3fTNy6tEZfXT
kFi1q52PobGIIqU3vNB8oTe74u6wMYHqt7nME8gxMuctwxrusnaldf+1Bj5t7ZDbZwpJwq1mkl2Z
tfrLljzrnGqEr8xH+MrHnUHdDmrfBKWuJXKtm5V7miA0pauZmsR9ndnC+6I5PRO24SyZGqmlpwx7
xphKtcQep7EMRNbQVMxZ2ga/1ZNMgY/aCWVfN01dswUYEpuY+wqi56zpaRkmGqEWOx08LrtgZo7u
3ZDDxOqTKluDpZytqwLVE+te7CXP5lBrb4PL9Os3JEk8uVm5VBTVsmo6xF18rw6aCiducbL5erLW
/kBU96q9u4akIqfOWKmSAGk5RxbaGuNyRkrdXBSaPjM4ZMWeTs0Ad4RWk5LvzbRz5TNuM7Xd5TkW
tFtVTC2LbQVLA9QwKRLYnHpoAgrQi6XXrHCU8UsDv/IeUXZ1xBdOBOO25lAFrzjNYmDpEA3v7DqH
HpkvM1y77XinU81zV0O9dYRa3OpqJwNSafleN+6l4w9oeV89+Oe33myar3GaPnFu4v3UkPj7SlrH
aaAz+IJR86qXSVLS0TI5poE64HoFdD7IHfAXUg3SZVbfsI+g1FORePp96wzeQbAX/8KJD8ZbJ2an
P7Wl66i7dF3G80aLheTci8iLZ/B8ttBiQJBxN3gnmkx1uQNaXTzac/I2FLp9jV68i0SsoWJzzcuq
yzEs+QLAA17jtqCFluZ3Peaq1IVpcqqccS45y2rlTZfkH4vI+x3socKLljZNgoli9QaFm31JPkez
NaQ3ozcZDf/bTBiW4/v/+a9f1qr+b5n86LK3v5eq+Pt/Fqo0DUEOxXRKTq69Vbgpo/8p9VXcP2xk
mAgk0ePAmTNsfvRXpcpw/lBdcyvuk4v2V3nrL0mO5v4Bckszkc9YGm0kymj/g1aC5X4qv7O1tKkr
USPSHdN0Ueb9XKeCtxZ3IJVOzaSIpHjsmNLNa6Bu8GhpqC0slRnACrJCKl8l40Dk+8RbC2LTt9tV
tgxnfC7GBXCK+sqATsie8Cu7BRDryN5IqhfAIrPHBgFYJ6NMxUZEhnuejpp6B+ud2pDPkS4jx8ia
wdLWr2lHi5xav6LP4FFXmmXmk5OVk7PDdzvOD0ZfW9VuqkZL4hqdLImpxMPD3Lq1OA/UhRgcnPjS
aKEQ9LAUUD93hpcmNBUH/Iwa3EfayqDIIAg1Mn1PDBeIO24XNaUVkCrtlWZntO8kIaENC05uKTsN
ald2cNyaja3wNDlcY/VQSiWAyGiJ/NWEcDWnMFy6lbgPnQzdZ8QcQu3DUjqT9oD7aHb3fWEaybUY
q+kRGo/XH0yo5d6tyCaq/OlQswvhW7fVaBpogh4qtwWHkUl6izq+osYnEpsigV63LO5iqGDYj42B
O9VE+XOAWMihBMPZyrGw6YS21/DxI1NwjFruIdOSrYKGSLE5LROpPcpo6Iq+03wkG8CjQ2Kb1WQ9
geeUMV7AocWOAQthPro22b5+p2vdt4ISwRSIyumrUBDQQ3OVCjp7BRHRvUyWckdGNjjjU0KSD35p
M6Fb+rBgREluq46fRXGiMAsBm0A741urRnoXR0ZRXVSP0wOEW5oMEchtjsUmKTdYgg0mZ+VQxZKT
GqRr2haVrtjILpSN81FpBmhUEpo5txT2zI7TQ9RcBFlP8AbrVy+mU7La/UVYbq/sVZII2BDye+bD
RPyFe6dV3rqEROdqchcnkvBz3KS6FbAP5hyBWbl+su3FvqOamb8idgQzkNougPlVnYGsFk57uyql
i10uaQZMQV13vaQoHX0no79OnACELAqK7J92K/VtDx81jJ7Blal5BOWTfECUzev9ojmzC3MuMVV6
znrRByUrZbOjRIhJ0XYXnm0a4/zc9Y2t3NhKw95hAuChwYWlYHOy2jJ9wTA36eFAtQ6YrWG7YwDu
NuPIXE89yCW6Rt8LqjYapx2iT3ldK+VWa60Bmz6bWbw5NXqEaCaIHBi21tpfWQfHHp4FZpnAsye8
0YmC2g6bSowpBkUy35mT4JDz3SqFy9+QE8znSh2l81e6LW8913yRc6V8FG4+2Kz2GjYqBMgIGtJq
mli0BiBPWH1dJYnAuNHCaaqRvDk3a4yrBsfSa9kJjEyewHYQqDO0tdBoR+9NmR1H7Io6NUSkdMyY
HN2abm+plJ9DBwbvs9XgXoBA1ZODzWilDm73dKCIQksIkceWsR3+eb7JFKrpaspTka1CDQtkBwmE
wdUkepI6Zg4FffTmmB02e+S3FPG6dyIGs5KoWtRG438mY20Kp67s7cdRNrl6E4PDLO9c8jQH6RcO
YAxwVXAvmrBzYbK9TXKSc0yA6UA/0M+MJE3fZxQiLgNr5SSe0nS0EuTlirdaN26agc+H8t6pxiEZ
E734Qi6DWx88RRdwZoqh7x5mZemg3QMMz87OOjbFV2hKrrH47dwO4mFLf+CkIfNym3JNGGDJkfHJ
7L1pi5BFhLOnQ7+AAbgs0wkPalHSJ2DLxQ6IoCQzC2Osvc6JrmvcPsfAFMw9HbDUu2RaDf5c6qQd
LX4GX3Z5qSZkWXduDBjf1yjWTNgYY5cAvVnXBueLk+mDftim3gpsMzESeeJTD3aT90phaOGaWxcF
YmElFQ4p6LOMiNDHtqamZBZOwJ6nKxCTcKqibi0aKup17b4BCtNf5aQryoOUFtVtQsrNO0rf43QL
Rld7S1csFrt1aouMPebWVDQKds8vWqWpfbRMMYkskz6RlZYq0Hx36WhN5cVtsfDtR9sYzUfPHTs3
NBvbpnZuTskDwXbaIy0OlIQ5RXAXqA3+VtiF9BICxxVAHwodMR3qDSe+KuMZsWiZK1VCNxLPIiVu
fZK+CkQEvlXatOwdTVHctYTRVXuDQ8OTbKy0i9iyiuxY5OVGnZgkAwyecRaH+pjSyKbGIwHSdJ1D
VJpmxcI4xgBiwJjgnEZ7OMSt9kpdvHYPuVQsZZ8IRk9QZvjg9/2SkBU4DwV5d/DSYtyE20GIansV
N9FIoVBHuFe6PJW0Ke+B+uTWzjKzLlLNaU72E/XIJBB4SzahiykIVywa7dHSTM3caUIx7Gs4a6OJ
d7R1jb1hlOtHhXKNIKa401B31fRA3J6c5h05L2lyM0ptIsXAqeL85E2ivWZjuzwpZNEXUclzLC6L
pPEXxjTfUgrhWQoZIaXk2FEUp5N9WivoD4kQpHPpWU7T3aJ+2wZzYrBBeqgL3drQPqna3dT2YKqB
jY+Ir0Xl3Jjb1PWY/k3tY3TzsvIzoDLGjtZ5D0tybKny5V3i3JY5WA8fb4hFUYSQmscFoIvBoTar
H2Te2V8JHe9QZhKpNAdYs3Ez0jrjO3I4OsYo9EHab7sbcB0Fe8D7tu446ZV6VTG/ud38bdVjtFO6
Eht3NK83fVZbwyLQ2FXZoQQW1Z/ZV83djQd7pe8obErNPAlsjNlb6Ym+L+iME8ROvwLJ1/Q05xOC
sUJr4u9rw+k6ULM+eRw0b9HOibNm9WWQrRi/N7MzfcDw5islogjbelkWG3oGP7zkmEy1BI2eaXhB
bgnrkHWDBZGm6gZ71+YEcQTEemnlXWxikz4UFirayJUNOz/Ah3ZzQ2mikhFSTmyNdl+LyBoU0WOs
rYiBJ1IC8NOEkpsG1kLFsmq2pD0SRUcRNK6dvGmVVAE8FF3XHdAYK85x4Kj9CgF9GW60snXaex1N
WPdASYZiG13V7sMr+1WEZq3TuskmIoRPWIKyMsK7XTuQi7vJDkH0khi8eH2ZnzIX+NBbVs8e8geK
QM3tmhtkamYKyoOX2oDVeYsPCaqoRZ0A7Ra2+k4WixJiNmErkO5TpA0NchK74TYo+1A6HjMEx+CU
88witGtNjP4q7tL8A+ajutGxVSfd64sGVGQl6AIIm2iGS9uphF2JEtaTr+SOE/uaSwq7P3gNfwUI
0jrAiel06OgtSUOHrrdNci8SQvzY+ZR4o1FKf1nLorhjd8W51UmMEVBkAlv0aPBmcXrvyfQIJJLy
V7dwkYLTW9LjoFBt7ONAxPqCJJbWfWvBSiI0bQazAbLTKDmbq0qBWmZZ07VDeedmrHt85+SVyTd2
LQsC6jQtEdih9P7qYG97dMRabAwMkdwVJe5+Sikx6HZbqzbufN6sr8yIYvCll6pVmDtEtcZAI9ha
GTzXiB6w80IGHazVCdkNWBTacJRRDTWnEWzKFqx81cMLoSP1PM9GMRBd2lBSRx5a6JGbdNlH6rFT
iEbQtdK3cVEQPWc5bYIJTle/aZY94UkY0fkGaFWWB+j0UGiJljXeyUZyOAAR5NpiQqb1CXcxAQes
Aq+RfkLDsYJLCJwLhELSBXZtSlI3VUXLWEOK7mWB0ghPRyfKxFe6usaznAoTyPOs/sjjuIQ8lDlj
F2J/Z5tqKnJELgRYiaYtB42/gpX/V1XyXxZyvP8s+guIxKu+/XxS3/7Fn0d1xbb/cC10PJhhLNvF
p8ZZ+f+d1ZH96S4qNQNvHA7d7Ud/ndU16w8inPGy4Z1DMKiq/Oivs7pi/oGyjR9xYEcK8j/1z1ib
FO7/W7DwzlgeflRjM6M6Hq7hT8I/S+rd4qVNFfWhOVxVz839cGW9JPf0KKN4D/8nWKPioiEPv+qO
KLuO666Nxov42t3TzpUfxSNosCo4yXDayXDZPU27hysomjtvD9LXT/3+CH1jF/u4FACErRHtxKh4
/9sj/3eKv0/KmL/uwkQgs90FQZs/VxzQu4HQm7iL8mUM21137Jkwofn5+i0hwfMz/bww2aXH6mze
/+bSPxvz/nqAlOhw9m76n39pEf8myukzb0mQwlWRvqdH/5obQfniXlfPCPeLcxHg7XeD0tmt9aU+
/frS/+bKrrkh/JGIqhs3/eebhjI5le7YVxFypqh2iysWwL2WzhAftd/c5T8uZePicqks6tiXt9LS
z5eKe4MYKFbeyHHJKMQU4VEdVvMDQZbhr2+KN/vn9/HTlbZP8rfHaU9qZq4dV5IYjMyHcn769e/X
No3pTy+8jSNVo3rGwHM9XpifLwBLK0On0BWR2ZDJ8WXpWaiioebt+eIWSiUuHjw7K8JjHIuPqqWu
8WD3Fm4y1uh+fm7LSdgkNJB+2Z9bgjbkgWWZbru5DKZ8rmCFGaEpQXb+qaomhODf4+y3R/zpczOD
YFtnNsBNs+nM/v5g1LlRWmup8iiTT0t1a+eAwdo/pYH/8Rr/fPiMHwMT7WbL5MX65LLe0MGVBIYc
jZJRY522COvfPP5tPvl0G8yDtq6BDwOcrn+6xOgMuT6vcRbF1vDeavB5tNwnMe5E+MeTp5p+gbtJ
mPFOqX/zDm+/+Z9XdkgD4MoGNt5PD7CzHSgxXNm+Tu6X6/h2OGW383768ps7/OdYYajwCLGsb6bk
z8PS6knlbSCIR4b/lWjjK0JtgymQO9Qs4bpPHlHNBL+zJH9y0jIL2VzUAbCgqdSDbe3TAK2R52Hi
LvPI3JfH5mIdhkMcraf8Yh+Uo3b89S3qrGf/eJQYoFWE1p4JLuvTzKMohVVjBMkiPJF786TcNJfu
aAaz/2MIp0iGMlyDOYx9I6B7Hv7OnGxsv/7zN4kWk1FggARgKP/8TToxxQ89g+GXHu2T4GbnM3me
R3c3HORBCYtr5x75M9kJTSD9NVBABf/Ifyjvxq17sS/O0TtSBdmpZ+do/ebJ/Os5/+KjfV5OJ6iu
09rzZOaE0yNBdqHRH1BruyWKY1+SkIRKpva33NMHJ0fw8We75D+OYOPfjS9EorpmUvqjI6x/ejY1
qgAjnrIIu9XBiLydErknKhAHNywuaIxesvNAJYkkPt+8jW/MSD8rR3U3XTWPzW13ogHpj78Z8/+c
VRzX2qYtC4rC5l7/+SON7Zb1ko9pNBDCml6rltvd55qTz+dfv5b/vA5r4Ab1QCDLzLKpdP8+QzZK
GXO4LJghG1pXu6XUKYMx32Vz+OsL/XMqZiKyLMNl5d3sBZ9uCJS2oM5IDFKWmN/tCgicZKzAjgLx
/usr/WMucSBquAbODBM5iWFti9nfVkPLo/XvthwDE9q0XmWHuneqMw609e9W+H85PH56c7dL0Rqi
t8h+0PvXoPvbpVKtAszbj0po+cX9chlulG/DA/lYN8XJC92b4rYOxc36BI60/qp++8t2/x/fW9wq
n8Y0TlYIDjYeGc/R/9W4+vudIhKl7jiVSjhE7bE7AisNYLSxfdKj9lLt2uD910/28/Ww0+j8Z+JW
QOblqZ/2vfRj1nXZxglgf/x7wUpL5tdX+PzdcQWIFIZFKw63D46fn7+7dEQ7MqZLFhGTHbi35aE5
/PoC/7gF/C3QeTQ6/6pGK/DTy5HojoHxWSlwcyA2TC0Q+iYq3N+87ATlfJ7uaVpgM9q2BBoSalP/
tPWAJJ71pZcVu5gA7ouR1I6e3lBpGRY32yHeoY+H6dohbq7FdIyaLuH0PVsKtldlyOlMrUmx7kpa
CGpUWCo5mWWS9sgGPIqYQYt86GNYcC6zOdGOlNUGdZ/IXvu2ocDSUKWUeEuiPRTk1Ekqd7e4KSQt
1VkHPzctMnJMwSGGsy0JrvBiYRNSMDbGraUurUfQ9dpIfc3VOEivU3kWq4JwC8+gNYf2SAIb248R
FJkNlmw9OwQS67s6JaFsp2PNmZ9zYcQw8Qqkjw+GnawaSl4NWzTmfbIPaI8NqRNYFdZdPkgh7/qU
XscO3lG+RTKM816DmH2zYrx9dAvcznQVPZWo+hkiM1CtrnwTY9Kpfu+WZAIWcdzf22NiXRMXONDs
c5DyBrJ1aCbZY9lrsOcLNLqZXcY3ePfgyvDtIccuDVBdu0HBDepb1GffjQSzpu+hw7/QO5V1KCfi
JsE5ZvadbPHWBCuOniqy0q3dkIIIuNR8qDYg2En/QrkXd1SW0nxF2aWiYqMs105RNndowdPVtp1A
G6jFBauTTfVO5lNx1eCjvnVbdyKRYRlWCnTMM7M/wLihoVGJuj0tZcvVCDJJBpq0amsENrhPjdLJ
1H4VBgmE+kED7Nf5FJCdD92ia4EKNefwODoj8kaZ97DfcWVu2hcNtezG1qPRU2dKfFusZBmHKXWe
LDuWjvSSfN9NLR0afYHwCkMRfRAtZsoxCzRDWmfrMl97feOiyRcecrPRRakDtcdqnI3C5imYTOX8
mhYrIL58Vsl8yj2DxdvNsUdR+2pmotMLd/Z1VTGRXOCDWoIcSlDsU3jtnhIgvuCQzdFYr+RiIimC
rNbS+bXn2A0tWjZlmEJJoCcmENRiNtP3S1VPLuVrTp1+aVIhDiY86OhJhtX44mg1iRxmVb7rbgX2
vlGdFtX4CEZ1QMTNN+wozWFCMP3AmF4tTBa0yMKcv/22iSq7QHEc9/sIiKdBfenID96tlUz1ejNa
rA1xJQQiDXQQer1XCRklyZGaaG26JcRpQ4EdSPILlgZeJ6hSTq/xvCYVGYzVzLzetKEVKldu7z4J
3WJ4iQETdkC2IMZoXbQZpfARiYsPr7Nxd6kuvXNbxgtgRluiwSSZpFuvDWhzN7nFJ6UbM5TzHs5+
lx7nhEOSX7M3/Q4kl76dKvBsq8ZAQi00Y1XZ6Y1jzb695nQevDV1jUBg05XB4OUl2FkjL9ogbhaI
nMoiCRnKSZV/JT1I13kus/OkT5l8JdKeEh6NZTVE3Ec0cgVre18r5XhBKaZaDNbKurIqKx83yPrw
NBq6vEcyLjWeo+0RTVWpm6HOzIdzr7R0f8D3qD/0eRRYuR1iGfBDeDi9FY/s6kQR8/yAj12BgqvF
iZUeRaq7gBiXLP8o2PCooV6YRJjxvnXxTuieXHaahCARWqO16LsGgrHmd1nct8jdGviMnjoKWKtV
dUIbND9Ytabc6b3EHy+zQdFDScH+R6LUpnckFCvtDq432AaE0z4bwG9oZh2Wg17OKKKyHhlyV+kU
dMSqXXSkdmlA4klNEkTdw+QvDIFHJUWx0OOndmoL/GHHm057Di9IgnRgDXEEVsmeWklCVZ7UK9zP
ikxrv0tjNh1m2ubj0UnjeN8nbaHt0AAgkTRSL/varZlH0JOprEDEnaJ6gGtMJTmdBNGq7tSNU5BL
qHGg4kmjACDSasxKaz8nweY8ekvG0bTCuTJL4zwuaaMfAMYgrUjb1P0xwbVhqOVw31GSCTsP3KWD
tmEZ6IcjmdnrFw9vIT3xxUNl6hRte1V2ra4FI0mlXNmF4o7vW8bT9USbtAjFDNj1AoZLk4FZjagp
R9doY38pPBjvHH/Nl6Qe0QMY05h9iFxJ7ZCRDkh6HLSkOJq1RGORA8Dc5slRKYMlIa0UfLLa/2gX
gYJeEHGt+NYyG7dlmqOXn4i9BAHjbvrOnH3NOxiJzA7YxUq6J+aEe9NOE1f39dllaq2zMWHZQ2gC
05MsDOanRaUk3PQl4HjqjqIBE+81r7aDUttPDQ3r1hInJFEB4dWhn1K7PjOhSF6MthpM/twlsJ0O
WNZ58jUZjZkQC4J4WAggMo870rBsyv5Nl700Q8HEE0/AQuMtUIxlrWq1UzoDHQ50QdvioEEdygO2
g+ZdQyniEUc9bLKVrf87woTx7LlDUdC+4I3yqVgRFllp1XQj3ZYoapqfxvvawoTbTxxLRJDHuOZ2
ULAhy84AMB6FJMOUmrlh4AUx+qnwjSkx30gvcH4s6ObJlp1SmAp9m8yG78mODYRD3umeuHP+eBqt
5hvoOTLYWnXbltDdJmnNGKaF2ctuF16tqgeSWzYM3cMMb0ZJA8OWyuuAByP2214raD57bf1VaRyo
ojqtqhasZ5e/DGa39W5twZ6D5mP+VdKhJHNAbIYS7qT9IbGA8TCAna2HAUzGHAgpVjPEhAilgS6e
8J3J7PSgp/yVBKa6Dq8d/Y5xpyh9hQiGfJJnwhyyOahcY0UCkGvdQ85Ci8lYzeUDiYWIh2LTnNfA
XpnnHE7nbyZ5XQwOp89MBkOZLe+5OpM4DAUU7DohQCRSX7pMIkpi9W36aOSE/tbRIl8DgyF1HLsc
Gh0Tq/UFgGw2BuUwpNeIjhYvcEj4wHiY0MRwJs1+r4d0+p5Zk07mfTF0Nd1OK75vSlg1PITJecxs
C50kzX7iY7XCGiKzhw4PZZVAMHrKGVW+K+Gl41cpeCB3MBucj5WzIKAYrIL6rpyGatz3JCRoaDwm
o9+vzBVG2IAju/KEYD+od8Q1B21qZWuIyKd8QqjTrnsyK6wXfOUchNSmT9OowcxLz8gulwlr+OqS
1t078y3Bg2RVFJUpvidLD50H0m5b7qzZ0D9AWkK5mLvGq0N7ii16zHkur3AW5qjflorK21SSSpTS
VRrOJRc+87KjkNfsXJC6t7aeEU1gW73QIknjI3bbDgMLffawyYZ2iUrSAG9VGbOJAQtfPZOIN2q3
2ZITg3yIYTeLj0GQXvRE/ZJcwYCNkXqq1Vz5voLS28AuxiCn3cq2f9oTJ0feowD0Y7+KVbb2JY2x
NV9jfXHbC/G1cXEnkZcNhz4d9Glf2JNEvyri6SXNKMOGCHEoGQ9NVy970bkGbIGCsRfkJW4QOPk5
nChS7Z3szsVaikwG0ZBKiRl7nJ9XmCd2qB3S75TvXGJdVtakBCa2tldwD5jPw4Y9CirHVF9NPm5y
rCF7q9eG6Fdw3v2cmT1d2ARlXQEnke9+JDJxJn6umD0rQNtmX60UE9iSl3klPXQ+mWLCIdWsQsNz
7sa4OQtSn75JffaIpRjGFb93Yj6jkzOwuHHEQY+SQR+7Jn7Pwk4+4IAkvWu0CO4mvMTE4+G4A3Ri
EkHHDEpRkmRXLXa06aj0TCAbqnjNH1hbQXDb5Vome71dq+RGSmlMBxjozNbs8Z0q7EbLXiNipOR0
srGs8AGhUE0nsxddvXfaOGHyMcHQM6tie0N/v2YvNZ3HF8XgMLmPp9pZT3OtqN+9JceiWZGnQTpb
LM0EGpLVyd4HJTJZ+3xN1OwoKNenEaAvrQl74iK1Oyod0rkAYhIekgGFWUQdOuxijiuTEgRVqZkg
wFSwSriSKzqcXmX2P/QEGPi+69jnnOpYj8sTOGM6mXXN4nxjFnOl70UOj/bBsZdc/SLXroeE2SsE
RCJ8KQoLwKc62q+ZyteC3MawbWAKDI3rXh2ZfYfR6Ls3T0yEWqF9wMpV2LWwo5Iou+SWlIMUPxXv
8RSWuVq4PiF8cxGqUx0LwAa6wk6yKrQkqBVcBreq0Tek4dkaAXcc4XATu2Vbx0GXYyvADci88zqO
cbnlRsGMvhcbc+tqyIzGpZAtcg35h9KYO9uonYda7dZ70lzdW8Kp8JGBh+6+WxV6qpMljaK8Iyd0
+iKSEdMts4E30YzfchqWvho0AlobqYbCmYFJEb6TTK+EL5nJoZB6M2Ez3gwLCdoK7Z4s7fpr1eiZ
ttfd2PvQsrUtT3DD8+7Sq3xVO4evUz05EPHsaOq6RLuRQL3WI9F8GGQYzn3hsKBaM8J9pU15WMNg
1SQI1aPbsINIMY/mTmG+G0ahiJOgg09/fkT8NJ0b5KwKORwmZt9UlSyzCZlCw8XGCwv7VOl52YYm
JUpcgwhv3cDN1pJzn6doqsqMMltgjllG3AnO5G2Lo8YIM/xsrcb4ZOilaz43psrSWLax/Ib+ik1I
ZrjPJF3A2QPvL59wcjnyQckbgrT1ZVJ+tKi0ymhFuPJdVzDSoDha1lOJ2aLYG8m4PjQt8pQAhW7y
Y0B31O1M3C3GOzBrGT9303/Tdh7LciPddn6VG5rjD5gEEojQ1aCA8sdbkhPEcYT3JgE8vT6wf0nk
6aumOFBED5pBU6eqkJk7917rW2nxZW7iOAkIRasvvWQxI38VADKwaBU3FUH74N2d+yk9FnqZfDcR
hWiwo2q7+mJWukUkkUvK4bkqWu2rRi3lHQnaKWtUqjWZcYTpDjhlhiliRZOn94h7xXP9DLVYeyNc
M37M7TyqTkYGcf1YFn0KCl4f3eemXJrnsQ57VC8ihdXW2zqxP64rcJeNWCoJFtPhd2yckRjSjePU
cF/XHaq47keHM9Zsa2WAphq5RZAvPF3kBdvHhjg0m/ElpwvvrUP9RZFfGY8x6L7YJ9g3u8/0iLM+
zuyuvxQYQsv7qevL5EZfSUwnPPx9d4EOdIqgGmFIiS5qTVSvtm5Juil9PYJTwVXaBVFRL7jkTLmU
u8p04luylAkCKGU1WzuiUVYOIOdg6o92q2n4DADu0vIh8glTfiPMSzSaaIwSEoGSN+qzzDuAXHUj
PBz12F/Mhl3eDKgZR59cSoeb3EqJzDbD3JZvXRs5N45DxNE+7SfA9xIh8nf6LjN4d7fr271wU9iQ
KSNfPUCmabOjcMz27ARWiQyPLFbmuo01xZdVM4z1FhNVox16Sk68P0jC6V3Miih7V5JMtnG4ed4Q
v9kuF/mAPswmb6Bw4q9EL9UPCHu19DBGGpermaVqb+bZ1ruTJIYR44pWE/WQm7PT+1TrMAPcOson
XCkg+gKZRgoeAsPJbx3qX2AtGnXFhohZ6wln6PLVyU2sRGPeREcXCoGgLzSzwLQo1dQBnVFEaEuf
kUMzT6VgBVgdkDIgV8jCBcITnIFp5Pl86CiFQ81BH5TTr9CPEbcoC3Ff475VnsX6jRB+XuJSsmAm
hBAUt0Nj9ulhHjP7Jmw1+S1c4vDOQZUSngU5E1MABS+FuKChjkGUzcrLLKRCG+4yXblvubufgBRN
/anL+vgmGRvU+/ZYLpj5PeSMsVPyBXHJ4LpMYLEShHR3tPOI2m4fkjGrqMGaEqyy7nTdt6js7Hsx
StJriwzx02RMeOJNrzMQt6dqfKlFPb1aGSFGAdJGHatdkXRHg8AtpFMGi2iLsaZ5xHutfwUkibyu
M23ywetxQrI84hLmbJlHPMStxQd04SLaVZupxlIIamw2bixZNm6gpQ2nYjc39T36Uve2RSx9PREa
iBQeAswXFOo6HuBqKpug7eIOKVAcypvaSlHhT5aM7lAtyzSoYm1+L3OnQ3GssGxlg061D7STlp5E
EXeV4PfEFU42p7br0kHrNh2kTkjQJPTc4G7gLJ8aiDTdMmnfEyAJsIFiK9K2lQspKACBQhi4kelk
X6cuPWxil2GcbG38BNzvYxoEXIciOjNdbYDG4R7lqRPLZ0EUiczS8LtSyMSn2SQu7KGTUZDpObp7
ncxC8kKcBAJUW3rAWfGHpAQtUTXg7nW8mBF8rL4ZhWXEiD+r6CCWCg1415riHvuz/DaMCD2CKRV8
udQ9zXcJb5W0z3Ip+6AwQ5oOZt9HH+koujevbYgTL4Y4+Y5/e16F/6p47CEFfW3Qg117TT5hmld2
fz2Z4AjX86n7IGpd+zoOiiyDrEpn9KuRY99WrgsVD/AFF0cDbxTuhQETeO9pA9uDo2ydYGwVz2cn
nKsvPR1XPUiMXD8lWdgQT5iH1GrIBd03eHAEzCZJspydpkFP4SW1dwKRZ0OJpCxAIViicNtyYFN9
LNbgfaFTR+fWRUqIB1IQu47ei6PYcFrX80U2ZIafI1186wCZzD61F8JAdwoblNM2ra6NxEdorFpi
WLSSHIfXXFVAwoXAy+2Q8kXoY07S4naZy/IW8yCspamvKJVbbtoJSXmKGprUIVTbymBfPXnVWNyb
kv7FkDoc+I0eyweE+uphGBBLQl9KcdxRWxr4aSxuiThQPY1GMjkVcewy3W+koviropc4QfiI8E5L
7w2sltucwJ6Tg+5311hlTCr0iJd5E1Ue0EhorOoZ3VwZcsVN8fW7rvcVHXLxvQ5VdzBNRJFbOsuo
bU1dav56t9ya8S5ynIHYDOIfrytuZA9LDBaCPlt40ROoSLJknI/fTPTJ3U5ySp6WaJLvNrJfuUWO
AkZH4IIQ9EbT5aF1e/0cla5xqaHc63+4AN612GUR0aLtvkRAv75Wg3Jpjmnp/IIvZY65TK4Q0ETY
6QXX+RwhzQ+jg23l8ApTqF4vBjNNFq20pu8ebQv+tXSYHqcRJe8m0ykmfH3RvVfSBVl4rLsW7TFb
5BIsdVd9E1qS47VXoYXsj5qF6KRGyXtr4BLLqVYPlwVhlGt4O8XEBnO3k1NQuwLJd181x3zq8BKG
Y1u8u3ojn3SmngyCx7l4SPB5P5o9/YzAEFOBB2ue5JpMk5pE9IQd2MlSYDLFuJKEV/28ooJFTSWM
SLL0vkFZLiXdITANvrUYzZ0l4/o1on6qN/Q71jaFlpYfi9VOj3L22i+2mkpWpog/6FOyxYUM2Kpg
9ER7kepL+QY+gPdhV4SBkbhtWMfUGNNm6zVl8pjG3aD7emXKOxGl3IOTJexhh/Sol4KIGEiy5KQ2
VpvWUVISrKesels3hk3xm1Aj+OBjxfscmT2m9tor3hfaHaxVJRfTJ2054jR34zL1wZ9ZLKUw696k
cCaTn2+sLiVZmkjOaONrwZLB+4IAYiQVnkuizXc4KmbUmMIrqXCylf/jpCZrzjHHG9UQxh5k2F9Z
/VCBbyW85sdFrxuk4boRvk5DS/y0SyFMNBA9Km5pptCvZ6u0vwpzLco4zgYHQYGhcMugHITehGsG
xVI1aS55AlzS8GxXIsboBVAUCo2gl7c1DHJetsokYz2YBkVST0UfgfccJljicj7EfpOUQzqTRtWZ
1sbCNuVArJ67meeFYNhtUsD1P5CvZHa+K7iOXLL7O7+D+pmfh+6rhE8y7UTkAu7QXU2PPw+II6Zb
NqnN+baGxDyRlp7ax6W5FkZ66sSjY6RonYljUMkW/ABRkZ6v2d12MM405K4Mswzg9Vq0/WCABXY0
7OzxONLbbMV0LNxLTBy/Gd1/ns5K20Cb56IJNBAGCncVsfw0T8c03ebDXBj415YITkoTnzEg9X84
A5bIRg2JfhPJEbfazwkLKXsjQ/0s35qNVl+mYL/voiKv9n82aUZQpLPFCAhmuEct69Mo28sV+Rtz
VWxLwAwbVTOnbFzmEH/+KiaYeU5S3pX8PJJntjByYSyBMYVMsCiB0EX4Zq/DyPvnF/rbo8TbcZFM
coeyUaLJ9av76avpledFodnydsaKFFKzIbhYFMrnSRa/eam/PQW8lMeTAPKTFpIH7P6Xlxpz+Mat
xicXmzYwJwaeV3Cmlz9+FUvnGxKGRYIPgqxPgpTG7UfDG/p8C/kq/IJqRF4JqWm7f/7YPgsaJH0N
hw+N7vvq7P2sr0k7KUxjsdOtTVb2g67a8ZKWlDzCDjK3bmarP9Tz/Hi9VdeGHFEX2Gh+/exkT7OO
ajvd1hZcsHJOucCgfPuNOum/fFcIK/mbaF/QVf/6KgPjfaQ+It2WPRiszNTqg7C5vEAOsA41wtff
POXrPvWzzoYHjyAUCKpoKrArrcjCnx++uV5ym1hTNyjW020S4kpXENKBTAKYxocJejr6zVv8/Lzz
khjGeXdYwx1BAtSvL4mDLY9xGwKaqJLwUGkF44y+swNLJ/vwn5+Rv78UzyECW51ixXWE80lWg4Vx
xsYGT1AzYXwKYGv4HmhwTmP+uy/u89JyddMz173VNC1T8Iz8+q44wpy55+0GWhjTgY1b1wnaxuCq
/M9v6b96HUFMBY8jCwC7/a+vk89WFYEvFUGmLOtgS4pL/Ezmbzbyvz8WlljRu6i90CUhsv71Veq5
QwaBoChgzmTdcbhLSnig6TvYJtm3AZcdYxRCSn/zaPz9zVkuhEoPIwJsSfeHLOunrTDNsXOpmU5l
6VT1jk6dAT+mjnd/+hGilUM2LlHlIBldocg/P/NJSsEhl0wEuJjGk50IFJCq/dP94odybd0CLRCZ
hPSsMqaf3os9ZbGZAw0KRg4Zujpg+cA3Tb85Cz/vF7wKMkMHVDJPOGpb69dXSXou0ENfW4HTLnDB
lhCgJmDJDSMKOyAwu7n5488OR4PAoCEcacrPyl5bNbai520FRm4Mu1bzxjuJh/njn1/l748fLpNV
9uchJabOWp+Tnz67pUL1TZ/booHvmNcg7Kz9YDfdA2Ga2s2SMXCMXZcrwj+/6t93i1WiylYh0Uqz
wX/6LL1h8aIxjy32QmMhC5IefSjA1ZRjPf/1Uv8//EnjR9sP7cd/XL7U3X+QUP+OZ6oq//v6Um8V
rjL4Ff3/+PWX3V+/RskfENz3yy84N5J+vh0+2vnuo4N78L/QGuuf/H/9zX9HAT4w3v3P//ZWDWW/
/ms4CMufCSEriOP/7lTatS/lG4/Fx48faCWQrH/+L5+S9y9bMIlDtI6sGvH/ip79t03J/pdhSWxK
rF3gtqtz4n/blGwDpMgP6wkGpxU2wrr+t01JGP/i+5Rktjn4Caj3/yjl59Oaw+QiELevBhuqDiHd
T5VARuBOG9alvnHiZsrICUmXJ5HZaGERo11kNMD032z6f3tFZnemwUjMlJxlnJ6/rge90GrUyh3j
BpKrkaHYSBYWpQydvb9tkWmBqLj96du4+asE+AVb/mkvFn/tKAiLwVDzn/y0GsAvJFWoZ8NmYure
4l2fi3DTTWCxuEciLZ6iWjJ7csJ0i8k6+jKISiNHPhLfJ+InXuEfjZUfIbh79nquBb/Zwz/tEPx0
3C7QyZq2wLFmrZD6n3cIC+BZ2EcW1nOogji/ys6Zg3DpnGskaxqBSnQygpJ20xD85nNZ3/dPFdN6
WaSyxdhN/B8Ahc8VE0MSmcYU0ShgbK0CsIfhO8qtpQUyAC/kmEDugyzqmO31ENWtcW4SwIV+LogI
p/pAeLKZG0Bgd7aR9dpvtrDPiv/1p1vvYBRWLBJWB2vg589FELFTUMBB0w2rCVGZZTg3reimTdVm
6GXapkjkQWs1twwgiM7wjElO+V6tpzLqAK37Ntj9yiIrM+2S1mqkBTOAhvq3P+YPVfr/+RiliVsC
wbNOEQPmhwvjp3qpcBOHGpAPAymFfSRtqt3ybtJzlkEpRnD5XuUpdD3htU8xDb/XpkwZ4yDo7a9b
YFIXcxrZX50+RuxjQJy+BZYBaHXOUdINbts4x2ZEGWElWhMHNfb5OehG23gZWnjtPm32nA7CnMX7
JvIAn4Lx6pcbNXs5PFsvMV6XsHIEyPWQseqmHoj5wCNtkryjeZVl3aZY0mm0tr2VgGeu3NRENUNi
NkNFcPzjLjeMJb2JHZUgFZQlbdowygR6Kza3iJFL78j+XrZ2bfBFTe6r5C62QvIarTsOudbvxtku
yn2PMjbzw16TIK8NSe4KWPjK1xauccd2qDvzeh7LcD4iJsE7rVc93fW8tScaqRKCAhu+ml4iCCwF
7nQyppmakiJ+Aax+QR6yZNmWDYd/calnHV+yPorVi1GYty3IhCDvMzQnKV2nS7FI0V6ivQPza+L+
0jfalDOApLEAhpCamoaj3tKpD8hKDZt9401QyaqFQdOGzPV02s+arr/SuyZa2TMX/mBkF6hu8rpF
Iayi5oRawBC7fuHK8TB2fXd2O2URiJPF6Xw96JadQhpv8ieqrc4NvMhz3/N5gRRmt1aM5GqYkBB5
i3zV6frlG1kjhmMWnU83DvSiDDWObp81pFtIKwBu2BsGzGxpoEH0N7eNs2xHnlp46UaugBBaM7sq
otEiVNou3aCrvMVnXt+P2wkq9lEsWsQzaNLgUz2aqk2IpeR2gTv2nlRKwatF+9YS40ITrDCMW9sz
+/ZE2IoiYDy1velhECNsmdZaYZKAFQ3SysrmxiYLoSXbvC+fNXaW8RBasXNf23U1HW1tdAskKJG6
JbEioes5RZlBDoGXwCRsx2otlus9nT3jZOXuS1FoBdpTQDgvCwhd86120D8Sg52+z6RoI+B1Mraq
1ppJwrGHsqF5tqIKF+es6n55N/KBBMmh7/ZWYo5v2ObTS71N9QfZ6wX1v2eW/AzL1INYbklyDu3i
GDlD92y3A0QqqKOM0oEcV5NABkKSAiiEkffPjHfmi3ejLZEbDco/rRp3hCjBCiltwbMr6t7YETmG
Qq5zyWIH7mO8LREaxE1PjtmzUcZonIysVJZfgaI4tLY9DJuQc2KH4PPD6aP0QaO3+b3RGnv2e/6+
53ddXjxUaOQQx5G3ezKgFvpzBrpWkBy/hQFY36couHMkwmX6nFV6FiSA/aKtakzJNsPXbaKHyiJg
sZFnb4quY/9aFFN8OQ8M9RgUvybTXF63TLF9xikhPPpSHpukry4qiCoaEj27OtfkUkDWaRxr9NEf
pv0OQpLd7vJB1LsZfPtH5Xrt5aqyoGWIvo4I8TA+KbEOOt1qyL5X5E75S2hlqT/H2uhtMqVlN1Mb
ud5+kmR+dgkqDz1bcWDkI52zCG/XhPM+vpzh8XjnvKHFiNKe0QziMcfvTL3dEuLUeT4CEZabvlxn
HrFoDJh79QXtPg9r6ETWpdnFctfRWL1xSyPZp1nGdEDDrLMd7d68xW3B6KujWyE7V6CiqOynxqsr
bNdz4oG8Bbm581oT9lpimsBXmhRiC/O7zEfCDQh1aOY9Mmq7vyCOSxytUp/3KTJZ4Fja2Pm08Yd7
Tv78lcmdBQuiHXe4HcLwlqJdxYHlcanbNIvZ3BXcndqDtgzD7Ww5Ma14RINnGxhhdh77Mt6O87Tc
aOWUMopW4NBdHQktXhBSwYZu+WZFMF02ZSUcVBtyPX0imrm32VAV2m3Bk14fAZst3oEDWQvBaS4T
2LZuigHKqo61nYmrTpqZ7ylHbUdTV0EKWds3sxT1Y2d3pym3b0ZXHencPlSha15ksGx3AIv2ZoYC
SRpvRb7c1br30Rn1nVF5WyczX+coum4XtRNLcpNovTjabUfr2WrBHuWdO2ysgWY/Ror7vHYu4VyS
NQgc2p5ydSJFjf/LrMJvSF8nnE4RO8JqfgyVN+1QyDu7svbQAMydEXgYSo+cdDLQoiT9gLATbwW8
ij3PoESFpvrXUTTTeeQlYGHyhG9bl8+R9nPzVKGq1gO6WId4XqZup9MRwR1iIdA4tTZITR8MXn0m
CWHVCjCRBY5rDhgzsuElbZadMZV6cukUGcxWQ4v1HcYOJtlErWRh9KLZ0wAvOnS1+zphOsf+HEfH
BGMOpZZV5PYBd5DuXio6ge7WQ076UOlsqmZaG3zCGbkySzOEd2VDaqOI8ChCy4lqn6Z2GJ3IjDSp
dXv7YmzCZSfXUN89pYbyvRb/AWkNarrKVIo4yvUG1V5Ycw0NfNSXGjY3qtUA0F8D+NcQ48FwW/sK
1T/l+2yJWvrAkZkir3OrNVBgWe7SkM+cbdC2DOInCvtrM8iYUWGB0GVp9IVhKXjbcbc23h9Zs80F
BHXS+0q42xOJfyX6wLmA08YGtEstbcZd00X5uxv11voZIbtssSEHVj3bYg2zTUnGCHXQdsRBClDg
hWPuXaWJW6klhDikXva9NiLtsRnqZNhmeULQIlqpaLuIjNgEKTuyzTLzcULJ+SU20ZWfmgoBsZ+i
uKqOKM9CTo4RplSsV80BrUgZTGPkBSXE/euqKMr4wGmSX7sa029mtPWdSO32NBe6ezvy25eEKz+D
H0J6kqGvqSxCFhFRYfOIzd74Rva8fV6xj4cozI3vaWfJx2hou21bhcMbn6z9tTdCLLV9whPD2wuB
F7em1vsJosJnp6kMpI3MgrezNuDNLNvXycQ6s3CX8zNrqA+dmWEeAc83Bax9qgA0rIgfhyg3vtUZ
TQHSmryT0VQSoAomIIg7VlnuMjH2rPuKFn5F+2C2EBg6RTfuMVpkAemO8NZVnTynkspvqR33pBdR
A4m7nvgmB8+ad0KzIYmRAKEuRsdCVJSOpyJsmYficgKUreTrrA9on2uW2xAOx9BKI0RCy2xv2bvU
VWVYZ0Vcwd2APgZOTmSNRzXhAGYm4yK46I2HLLbLM12O5mqW9Xwz14XouTKVHlniVbkNDVrAC/Bm
PCnZN66maB48Nd16nBp7+rpauMUHtlzHFmo8vU4VSgGLGxF3xua9NEV4UeAGObet1j1iRTQOKYic
U+EhsDZVFd3Arj1HaXctl7C8qOcBixsXgFMktWMJ9uyLE1bqxSZ14nGg2NmTanerZ8meIo6I27jq
wMfozcaVY36BArXza301gdGc3RmNMTA9K2RgLyatepWrXQVcd0eGSL9NdaBiTNTrB0txR69cXDRz
CR0Ikx4uvSQz9mquL2Rek0UR9cOVl8nSVyhXzqaE9ojEyN0Y1tRdWxnJ58oZmFsOaj7TLu1P9ai0
B0ouI2jtUjuDw0eA5fF1870zWw6YgxPu0grzaY6afO9a9XIGOIjwYLBfcX8U1CEDgGWvAGsPFXOf
hdZHI5Bl74ZsKSDKi/CM1yIFUtZ5GyRn5rVWzNUDGpjysih1gG0iSohZBRh4wqaLLB8x086VcX+e
a+n48PPmQybxTNXaMJ8LUXYP8ZJ995TbvRfKy4D4Tx6jcjNa8Y6m2iSDCvd1lOb7XO81yv249LDg
VBdFXLxjmArRGMXlGdQoIQdmn216q7G+gWGeSTGrI/adrruSmC83gGugp+tO4mNTbNFwUnmQvZpg
s0r5ipNs34lsuSVxynyQIk4PiJlKgOpNTAlSNt7lkHbLphzaxe9SpCQ6QQU7nX33zaMy/JAtpqZh
NDhnwtA84h7WLjGpZvu5E+6jJ6AV+n2fq7OW18MWwcWTuwCah5tdgI4Gnzh6ZvtsVH2gwfY/9ZWH
YgJZL1crA97RZtWGc3FR0QXQbTQMA+kzCeaXi7Amw0j10T3fCW1JC/kn+WP4DTz1RPxA6ZPAmx/h
Sd90wiCvkUxGrjHkPeaF3OPHxZIPAQTqe80jMjoVPgKm9NAm53FXqoTtKOMaA6VZf0CkYx00Sqmj
S33Bha603nIHzyRBm3dWD4+DswDVkp5oN3mULDvNdD8c3TbJ55iNLTGZxdFLkr1XD/O2bfqrOZ/U
mb2Aq5vSinvqteWQiT73Y9PkLJ2SCxM717whv8Ut/NCTA8KGfN6jqUS14XG8RyzvA62vcEdx/LWQ
Kt6TTmU9F6n0LpuZ0Bu7iqHglcuwkwrBTpd5r53n3pvYovw6xP5X18bgG0Ze7RxzPmgsIHRkwrqY
4GmiK8vVs0JYw2wqmkC1KqSc81ICp8uLwlcyk/e4UOrd2EvmSA7CV4vKJzwgP/uS2PGCJNUauIzZ
AwyyKILqOtbI6BgQANKeHFh3sDgRZWT9yFfYLHG1EZJbk2i4ImyIflKBnpev6DaeAcC7783cp2f+
YnEtuyF2jmEz2JciqokKidsWL9VQoRcCu3ul5fb8kmkGGjdkaR0Wo7k56Lb9ImqdqZADQe1ydBzx
kgu9BqCip6dGaOKyNUvrRnSFQDnC9UIZiX7LhdI+hW5W7mvslyea2OjXIi02jiVj/ROufHW5oslv
qzgnAzvx+GWBGnMYNOu+LyaN1oZQ31oxGq8FXpNAJ3sJkmipUFhDQJsPXlZmqFnpeB3pyBMI7nAT
6KxGbRvKOsSGi/4eIv3feoM7v1s84diZ3GnXAjqCsBsb+bkISwKRtKHeTzmXIEL2soZdQQijD3RA
STGn2oTsusX284jpXhE4XNkUnUvvPZNQg01OEm/4MWoddmay0Jvbrs7TJwsEMnF/9TjcMomfT1PL
MAriW/uGccI7YGpa8yZUdYpK+x3hUXkSYO58zbHkA2U7/jwb9w3Qckhs1nKrXEt/jh1K2ZiMsQNK
g/g1E272Udc1+5vpUGa1/b7K0b2OxeJdYPihRuqz+sEdG/dWl4QUpzw0By/VQVWk2MymOh39cujN
fTVH2p2pytsJLnkg7OF2qEzjDeMHqraiIrtiVF+ZgOX42Ay9R98yafUrgIdR37MjtX6VgZMOuCVh
IdWTKTwUpIx8mVq7CVSVaeeI2MR+/cDrzaBHl4XRycDJyTYhQCp1TlY5KTSlRUEjhypWEJad87z3
0xD5K27hgOpnDu/qfM6yw4ifR9st7TTta1S9H1jfl21jqPSyjqr7wiIe8g0bJaS3zWhi2SR3SY4E
2NLWuB6z3A63BFggsJxa3TgZQwsuTg6L6W5bNhYBsD+b4qeG7pPaGE4Nf86rnXkX5mr45lF4Zbux
bTCB9IPGU4io6cyUWtyOhKiD28V7TdNIiJXNGdUQKQDxzqi6DlYro3hHB4/quJhzxz3bDX5HZOTZ
jN2lDL3+WC40XC5IFaCVVmnhaG6MxjbJeYLoT9wLtOGdoTC2cPLhL66UN9ywnZbZS9OrhDY3DptV
mwPa6wsqys64ipHJOd/pwGVoRiXqWrhASdqzeW60XAzhDugjVz5kNrVxLXDDW2wsY5fuEHVn76Nh
FQ8mFwI4MvlwB0pmCs9SqPwJ+FP+xO2pQVqmF+Lb0mLSJ6HatZcrfcQ9sU8YgG5tW4mrgVXG9Tw1
7ThopjgptkSCLpdRNU/dsaCXONO5CLubFmFneZLm0DdkH5gkmYiyuCjzmkBxz4XaSfBLPpX7Eugu
peYY3cZ2iA6PLSFDhhsnU00eZp1/9wZ6roEBNtB+ZF7b5/sqAa/Lk2vmELfMms4hwYB9s+2UUgj/
NdSJVwaB3iAtZevQhqcxmR2sxmGC0CKIJGYK9wJBfpCp9M3SNdPNuIyrHzRyxHiH+rI3r6cO2uZG
UnbiWKOV9xDWPJ47Y9TnZVOrTrVbnPVG7y9RLEZfYgYOCQFpKSZIsFgQtBsgxqto7Y6kpjZdOohF
Fj8y5PAMsEUdxgxu451TAXfPQ1trfMsOnZZzg2WFNdlyL6nK48sIKDRpJcOEqLBKGD35HQ+E7idU
nxB6o0zBOh1EumDLymJ9k6uULvroFQhCF4OwvCCf+qT2eyowAn0SJW8XKxES5VyYOEcLxwhNjdpS
N5Ed4dRYStiQhbNkpQ+iFa/7RNFGxwnB9UMaA3gKksXB4eKMMwfIKJLJOS4k8ZD7YxbsGVNVv8ei
NQrYL1P3VeEwvUExUr73Mh+eHFPB1h7r7lp0uoEwuZJ5gvcD7HNaFhP4Xyu0xcF2QqM7xrkzuceq
benTxiC21WZUdncBcpM8UMqqG1QQM4lMY5k/oWY0n2e0n1deJT08ig1+QA7Uyn5E4a/ngDUw9W4o
luXL0iiPXLC44pSeSiyrbi3H4jnpMT5R83Qy+Y52kZa9EcshO3RKUPLTfy6LHW2YzruIOG/3nt3G
9YbwLRic/OTWyzh6do+rJwRTXs12sh0mydMH01Sd2gnPmblU7YMbWf2V0Wb42QaozPR/kQgEPfVj
dMBZtGTnZc50MpPqKHGDCox/HiSiYCmnS2GZ+2LSKaw0eBo3dgOZ44wzELd1jz4pPxKfWA6+NjaS
gzuMpjCQdONnH5INIWBlR6venTU2th5ym5/PvU0aTG8VJx2/ZrnlrsbDrVLq/cCxB53ctrXsRPys
7gXhLJYfVwOrQufizpobCu0IK46tXuWSkmLGiepWCeTkmis4Du7YIV4K73BbHBbSD646t/fMa4sB
qklDwqC0qmenyIEMCN5Cy6ocfQd7TL8xfzzvuhvFH1OWmg5meKu8woYFhLUemXK6nQHZBAlo9a2z
8apuGuUYWKi7Pr+nn+u+JE2fEaTXxESl1Fb+BH2MVQAoxHpadHoBREihHCkiWWBa6Kfx2mX5obgv
5fRszFmngg6cdnrUIXlwse40fkJZmJmzBc7c24SHh3AcUDjoxDqV9itxwMWRmHEW6BD1fHUYw/R4
LxXIeATblN28oldoAflyJZ3umZgzIoGpXtNGKy6YYc514IGHuxJYzSN/yHV9r3qcIsQca84WpQLc
46Sp8U1zxQj7o26andqXRmVNe91e4NB2bcx0Be6+yHHt5nPnF2Otqm3O21GwJfBLo0A3m+vS89jz
OISHgD7HFO644BTlxZAqddGJxeWeKHu5fHFEUb3NUtpdwDFuzmeb+9EEzqWMKE8LZcIMQd6kgtbF
DKJ6XNF+U1TMOcCKu+PdjykWgs+iOBLJJCwkxbHxWnXKuxpx88+7bjLdFf1lRkxtvTq6z9LRNA/r
5rl1WGzIpJFpPRGNLRPuo25/5yX0TY5uq8pqm3jRR+eZiY8ciZquSgA3xCPtos3Su/2TbYfLRA5T
ay0bNO42fW6s1Vj9G6EuQoAR9Q5rjbe3kWJjdKDLXx7GzuRkiB1MZpuoLC9CZLIhKlVAU++D7OL5
JvX6JrpqnZ7FaxcTWc36NOJA7mmUmGfcgulyqMaeUSL3Zys/EokWLkHTYuPhCyra7/CUIzTyyGuf
aqvR5zMxWWb41VycpfGgEYT50eqMtn/RieVZnsxwrQ5cQ6HxJS2EjA8MdFpzL8IUEX1sZNva6HGn
OZUb/xBkoQt0Ovo+Y9hwZjBESeIjWFWwNFjfBni9heSkeBUL4ZvLZlJtMRAg16XdbdEk5uMyLCvn
pfGsaYebO8J21gDUuB5g+1PNkSuA6/SclYZ5N0RltgOebGBAyJa3KNHDS3upDK6/Npgs5OPPwq4A
2ldddyejpTrUM7m5duQwzekd95BRLl03ZgJWuzbILQKKLi8o5ngls9bxCoa2vAfK2L9lhYx4fLxE
7vU4bm6YY+cfKP7/J3Vnshw3km7pd+l1IQ2TY1jcTQARweAsShRFbWCiRGIeHI756fuDKttKDPIy
Ou+qe1GWZamUIQA4fPj/c74zvCicCSlf1RyFSzHIuxRqvX8xgqJA5iydNtTycSSZwET+PMbR/OCS
bnCmsmbbmT5OjjxZ3O+T7UePSnf9e42tbwiRsTpz8wQfLNb25zItPXvjI4S7GuasO7jYvG8S5Jku
YbCCo+0YzQammLppw7TO4AwOQpxxrGob2NBZ/UR2q8ME3o/atJt1i9S6XiY/AA1kZ+DWqQB4o3/h
WPZ0LlBvBI6h+edzUtI5nHL3GiqCuUXYRyjGVC4RAduTwF1MspixL4tk+ZykmkOAuapgRcYtBS5v
saezggrhD7MjKhO+WH7DF4QG312x8liVVP9ztPyCuiGtKJreQ3YJkshB0k8ZRdKWTit/E3PS3Q2+
BDVSu2VygzRpxVk0itaqiBF4QZIewE3IqPy8iCJ5oZfNZGcMnNiSUtcx0Tc+OKO2TMwgGZIO+56d
2yTmZtX5iGBMhTJPscoUfc1rNXKgJWl0mP2RSC7P6x+dxSjCXvbtpbks8cGoC5pjRvQgPIpbh1lE
GvB/o67FdgG7/jCPxouX2tl10w/3iNFnlsI6385UtC7pn843U5OQqaPZbXpXI1ojdsEjmouqJ/aF
SIlzInRou1ha/yUh1eXHjCfo0kBicUsxlYG/EOK600WrQ/KSjA0/JnaxhbuIzaQufAiKQL1hLKHc
DWBqjzsXkFMd+qUuk6fSUto5jTdgLG0DcChL232yjKpDH6H1oe2NmbMZOR0H+SQ+k+lVXqIkgUiu
656L7TGzz0yeGd1qDvq3dk96xKYRY321RI1/4IBcfKXjUIZdTrrCpFVEyIiI4MLARtt9kVV9/R2L
PKvYCO/lfmwQRGMqnR/9RppbH5fCJqNA/wATZ6Si27GkpnVLwcLKAf/v+pFC1qYtiwsYZgQDVKYT
72LdJLpNa1401xzORNUQjbZKhIJ/JSPpFnZOjg9kMeqivY0HncfuzoFIsd31cVSfZylFKWVmxC+C
x9p+LJF5rc1B2oFo1OE8gCIBHZ1jrWqmP9R7LfOlXjUJc24mmak9uHQXS9QPP0dh0m8jkvQmGxEB
n1DmvBZJ/b6sQE+C9As/kOOKo8tWfToJIPk0tCsNU1JZzHBbC2reTKklARywxgbvxDWNlX39hxyI
q5JuRRyO69LXQRjpHwluANL7BBXRfe4GXE8bUuJ0+lCwKwDBmaJrd8k09l+mqKOJi9PzgBjCg1Sc
UEgjNtRZ4IPNjv40Fwpie6elOodXV03NgzA7oR0cMIQU25Sf1eKJdjN76EbY2UuZF4Ay6gHV8xmB
MOwP5szofrqEA4kdVAYQQRY8j/JMFHX1KaOsoZG5uljXg9H09x6nXHhlhEdan+oW0fve1PumO0v6
khg2IHnzvM3HiPQZoGq05zIORvLJn+1VQaI1MOMdPjpKZb5ufPHTng6qzDrIndGcg9aARrlC5Ifl
QESKczdZGcSrnLPC0ziNrHXJ5FGDZWu1szQ2l4GMbdg3WawtbAu1MlLU4BzS+dpENyAtpPqQhGQY
zgen0DmzTUJQ/UDk02BGdyR9E87XD+gMZRVidteey8pL2WtMk+vu6Vilj05RmWKfZoPXbYETzD8L
b0p1goUAYG3yYVL6NhsmhAESlFzYNVSiOWjWE1MA1TEt0DOrx5ZWoornNLMmlPpuS4z3krPMeMuY
FSiIWgQvMZbxPGwav+U8pqXVPi4VgrnasSyA/07X44cbE+xXGSZxpu8VJQFgpG/PbdyZ/k5O83Jo
SBr7Wyf8jwSnX2r0DeVrqehv+ed/dKRX6c+2VvVL9+F/tX+ur3+Uz+r4P3qlSf1/Q4TqIM7870Wo
h/a5+FH9+lOFuv6Fv2n5gmA7jD9IUD3h4PuwEQz/LUM19L9wfSFCRWeKewdRwX9kqOIvfFYCIZfN
4g4Gmb+l6r5L/gt2/1/2bzU9bdFV98Yf/R/57d+KTB7afwspfT3fCXbgOBrwHKBARdCKGe31NGvE
rlJqbmkdmOYjfhJkFU1tbjmrEmRdkZLzx5N5TxD6elr/9/V8Bx3tmueHbu9opstNb5mqhOupKid+
XYsWzvpmbLJNMatd5wzEQUccBF1rda4njviWidUwSKDGgc3+fI4W7W4STX6eFr0R4lTOSYMAT31C
XMjz/WNG/v07BSsARSmU9wYC8tfPxffhPlYZeoLUbb9LPjcSRKSP/ETKf4a85w0gQ/UdruauEYjm
0ZWMXhk6qqGWmk8i9/RYmUczlhsOWPV3F57PiTt7+wZY3kgV8FYN9GoQen1nGGdSuth1i4JkNIM5
w2Gf5PSurCSfr/oR4VhqaaeWuLfDjNHFc7RXnxCH/CMryNpoUQVRSAGMbQ3UVtlsGpXnHO7oZ1i1
9vLxMPttYPmPMHR9fauxhQs5CPkosK0L7h+7hw4ghkU7EBAKSsB0ozCn3rM/ZedOlrX6lmHCQebS
G9pniya6j+i3dT7LwhO/XJ1FiaYdxXiQFy00d1w5wt0m9CQyBLgpR9LMSLV75Rvtz2Ss9O8ypQey
IVzH+5yVtSHPPr6Z954dA8Ry1x0JDth1qP5xL+g5jUIkjQymQfcuq5aw6lLRNCzjvN5C3XO2H1/v
nQHC2ED67orViHQcjODIVkXLWEuGhWbvx6GvLjVM6KECk3MtSy36HGXOSYj+EZB3fWPoGm24KewU
yO44+gwGJ41V3KcIbyhI1YAAEVGwJLZ7PL7ZVgeEfcDVmO4KanIhqUMmWYoCaVwt7BNz1NtPHzW+
YdOzsbAOsPV8/bw1IhAp2wmKTVNvnqeyN/YzwRSfHWQ21x8/6nUYHg1T0nOo1xsuXgDz2OS4CG8w
JsPiUtpknU98jEHPOrL/H1wFHwRDaJ1jrPWF/zGA1IrBk64BjS+meYx7U/tc1Xl7Yh57ey8e0S44
DDDlrTPM0TC1BUHQQIHqoJdLvausyGSS11xl/uPXs6bP8MQsnH+md8ygRtgbWWPSkWPMfwTCjRup
YxLcSqLH//mlHF4LDm1rfT/H4HmRQXnXE0x/cBPkhVZH7oEQcX1Lj0qeMGe88/RcHU+mI9iTCkoF
r9+RbxQAXAhoD8aZrR5JH9kZ7J+TmQpvvjI2GwCvyRggNJdtxNE8TGaPZhYtl9ERzm8zRHoIiSPv
aRqoIuQ0ZpD1RROsaLGA4au7fd/UC1CjyDkx8t9MMtSImWRtliGEfOLYYhC7TotVH8mCNlAa9wam
6qaqxEUxtQ260wnpb+yfCnlYl7ZXnxsXxYq42r2p9dBlef2QXey9krR3+kcQBtHfUUuEcmQGdhdD
+eFEvB/0zguLFMXrx5/gb9P68aVBvTlCuDiRyCp+fWmAhZbQUu6XshMqRyMiGI4D1SbSSvOy1WIj
GH3TvM6c1rzoh3oKvcyNafGQ//XxL3nvwTPGOPPw0A2yBY9+CDmFHQyYBqNGSn87RYWTUcIBzUMw
b+xr54vutSdWMByfx0/e5QNii8uOQ1/XlfXP/5iCFuGg6Sk4+KwzwjnU1Zr+lTT72zTVaXHnhkr3
da/31UbBDjs4VmF9Q8fiX9Qw5NDp2KWVXduzh2omWzJYDoAo8eGampOea1nszNvUdVjopV/Nz1Yp
xTfZ2xpKcpsWXKLKmD5Ybtpq3yRtTjcgzqxtOxvV1741qWolwqPPgB2QTIuYiuAV0Xm12rpVZ543
Vht/yiJ/cDeKtQcHsJegJKEhjzTdm+vsDkRTc9OoQf8hPRQSm8YoWrT7fpuuDCXl33WLqDB6dKDa
tmbdgeEbiMUlzMnu5Fc/xRm3rZscLJZRpwP6WZSmG3rAPnK6LCI90O4b7WdEZeIru2R4S2xf5Lei
WdQt0nsqUtLFj+NK3f4EVHzMtsMY62eKGU1cplNZPNY1sfAbjsDyKSpa795uQb2GJeCpEP/vBILN
jTobVgZ62JAerE5tUZqP8AO04laaieWG9K+xPCAemLWA5EGUrWW04BCKy3QdPQ5MlgD2CruqFq3e
uK0BBsot1GDUG1UzJlcuhP37tmzgrJCdPCIAAIaZBjRK83lLLUyVwVwI70ozs2neLHRXXeResZee
9UOjuSGBgKQa2BlVc7ggbn8/mg0b8mRKNEQMKEYf1Ui/aTM0On0TtHSD2NLcar+XOtK2IIWazJFh
8jN0W7S/dlhR4C0B6WPck8zcXBMbqXgSZpWBnJLjqNM/WGx7pyy063TgVU8vzHNjuBSNRfOcFkeK
AJod4lfqIEPMF8sCGDqQ5iJaK7XF/7f16sFvmoUGiw8vD20kYj8G+OhtrArGIFz63LoE20rph6jE
6aGFyeOjKfQlAuxZHx/HgU73pvWz6YfbCHSiY9XJ20QooLwbv2tIG+2RfCQ725bL9ZzoPq2mLmED
j/e12Ce9I7tAooIcgqGrgaE5cxydOTOe9h3tIoXukTZkF9ipMm6xGsfpNh86kK1RlMzxFs7UeEWa
YP4yLBD3Agu1/0PhiPHWWfS+ZEuKCgrHVB5fm2jqcwTJpjfuqA6CphedLG7wAVn3+sj2eTt7ZnNI
SouOXQzhEkvP6OPZcKYxC+k9OU8JbbAvecNWgjJ4DyxsFlX6yx16mm+xobrHnNhBFSYknHY7q7VS
2o2pWKHQmkTgoTw5Hfp47cJ480Q/NM089IsxCaYvPHIm9a5rwEPT8DLWUjfFm9YatG7b9cXsh4u7
tDUtGsvpAzAH2kXSkUIQjnYUw5Gp9IU9RpIKWjxDxVcORNe+dOjoJBu2yL1CIOFMBXymwpbURxFH
hURsEg9aCW2Mt4DWxbhRXTM/ZRYdT8h2Mr3t4NgQJtArHC2pKnX4hl7tfDM19CubLC/aKqxqc9y6
hZR2kA7S/9UbPT82omfwpery+VM5sknZDwCLIVk15Vmj69Hd+j3be2cGFxowMw2Pmt34D2rhI9oQ
LV0bm35GGIjswR+qDdJd/xksVrJwINPHCzkZRA0lkNNsZKIS1v84mhzUVYyiJ6X+BMSyr8F1W7OJ
V5V26sxJXC+czey0zidVjcwGzlSRz90qitWwh3I8R+itf4lu6b53nD9rThZKdIeITzo0Yj0RQWcN
7Ec6YEyY8PK6vwPTXjVEX1dTj1Qnq8xNgV43DsZx0ocDFovoBguTjXOTlpERCDdB0euIdXomgT3b
J24E4nAqYuvBHFvvSzOTP7GHLY90aEEtc4BvLXPgnZr9jaK66YCBhJi3LWGCkOGd9PIKpRMSvmpR
+XOCnP6KL7H5ngxz/RPSEU1mofAbMOO7YxGSSjtcTAh4Z7SsbnKje7KAx+pUrYnyIRa/CGRpM5Qf
jfmdtMskxs/kkwjQSdSFQ0VDJjA0Q78yeo+kS/I4FeImRygrcGd78l54nWN1N+KnM8II82YXAv5C
Wam62PyVkWOyIN3MW5obpXuvaPd9XxJXX6ghGtCIMW70+nlNxakDU51Ak+3KbPzGLjOPWEGIz14q
EFDM1m5Z0wFDq4JyYMbjyL9VKPFxLVySCjGWgdFE4ufgkT6wjbAOAvOSToSwpDHJnR+9idNwOdCa
P3hlDRsSVvgqb9Nn7SAHdEabEc0rmap0vmuI9ZqZYHxbqsvMGamhUpJKC37QimEFcJgsGyUJ99yb
dk2vMZ+imWZsWpDXN0fR/cxJRAXgBWtgcqDHHli0kCY6o4CCRdkhIQQ7Wp4c4s2JXSmc+XPZ65Kn
UZIiv5mNoYl3i0MLHkeDbpP60BU+6a6lQyDHUObSCvKudCTqfjc9UFQGIYniwH2CgwlZQDPIyMbf
jyiVEdfSjuXdmpfw/aB8Ez3OLVCHaL9KW9ZJCHsNg2OaoIgLfFTxj1o8dB6N63r5ZjlLw/dkF3q5
oVluvZRDRCfRJIcD2bO+MJ2Cza8edcekZ0bkuPfTAC6QXC6j23wfjF6W4RLP9p29cAs43Kzskr1V
C/c9GoyfriSpwdEqYAg6G6iNroboJR48WEGdZ/b9tijr6KFlz55sbMtqRDiWeXSZeoS6Ip3stkW1
1N/LfhY3UUKTbbPkVksWjGZegUbNkJvYxaPraNOtlyLvpkkUoRsjtrXbMsHkOyI6WFh0K9nlblxj
b8bruhIAgS5ZFW4HonL757pJl0chEvsLnOERtbxMydgwUUVsK7dHi6TAiAcyAfuOnkY4V7ZV2eos
WwTy3sVgT8uD069Wksm8Otb6h4FN0o+p95VxQJabf4lQsjGvmhiMglEvZojwRScvpXCzb7aIOBfB
XFM7cGeoFbsKz8omHtjmb/o45cPSc3SybeM2cVD31HtC0jFyhM66P79EfVmyKeIwb6zRDSWnpmww
PpOpGFmhLOflQda4KEM1ifk6q6VPNy6fFEIRhhBMcFqX7d1kI4ug8V+7X+TYMDObk3IETacEBXRA
Konyd1lFGyikDhX96E2r/aVGlX9ZM1ebDTQNHG56Vqv7MlmPkJFqxTcGrfslacbmnHUuJj6ndCct
pI1UViHbQemHNhkLLl3cOoXAOnqdsdFN2SW7KGuaaJsZRYxzmMZzcq4XHgZRRQd+rwHqSjfmymPV
ZmSI6KY1esV4C5ADz42ZXJqJjrfeFbjNOIo0PTkabeqj+iizJ+lN0HqQkKwmMtpxFFpRL1zYNC0K
lJ+Ff6f3EmuOrUw8g6Yu1Ocu4i8Gvp+M9yuy6azXaeZvoAWXj3MtzDubSsuvptTnL4bbzQvxPSns
UfxfOdsvtMczhw89eiRFeI140LtCbqxCM+MzlM7VJ4XlPg2JJsJemOmJdSMTtPYBaR8ZBqsxZn7H
xTnep5WztpzpL/sQ/HEwbkw2AuRuC1+7bbOYLZojzeqAL5cpySJX8JeNHsxD0jI3n2YjMomKMszh
HNoh1i23H8BlsiNIV89ltm7TSmjba9i5h9PJb5bbTCORnt2B2/zSURxz9DDMKA2iFOXOpgEid/Bi
xzmjmab26N3p07KSkJ5tzM4ZGToGb6bvh1uQjezOo0E1FEEndEB4BNR8oznjMJAcxNHvk01bFBPy
kuCRaofFeLbZIj4T/tS6JDyZToc1BIsB02NUVpAfx1yFdLCT8azOx4lsISxuW4fwEBp3dP0f29ad
rUAfdJ4pnFr5LJG+hIPdG4RIZsQPgRMuUxitpZE6O2fo8bbEVURfQAD9xCpj5oAW5zaqfwxshiJ6
9Xk0IEFmZg4qWsRtULSJe5VJRfiEO0wT8wA7wk2LRgTxAOZcAr6W9bCvzbr+ibyHWeBJkbUVLF5P
0wAJ3WyHo5TdlYslgNgaf/WA5NjscqiObCSp/CBLawXK1EizhmeHNmPGsUcYMDSMklc4tUt7NtX4
ClE5WjjTxUCkJZaUAcWlV46wc2tk8aTQ54fcwPq7GTgoH2Q1MOAi0knu+mEaz336EA+YICUnBD5N
Qjo6OX2PTBOVWgXBcrdI9oMU7Btzp4TsMKMlLNVb9HbTqmnHut85ufsFWBWB41NN5GuAxXKJtgbt
C0T1JXNOoLEvINOeRuWdPVfMbMi6jNu4XsRzZ3Rs6yXkKdzcZfniW536mROxMl3jmmkeBfRO9oMg
mpM9t9khM5d1U37qkeJ/61uC6APcIQhbPN/oqoDUFIMNla74cmJwFjmSEsSkYWVlugwJ9VkeVNfa
04XZTvR/VDZZ10ZRiSLQLQpvBAxrEtnhzGluYthjgS9cO9oq9ryg8dOy3I1eu/pipyWbcAXM7Vdt
JkQo5OUbN0WLCDAQQzuERa8yEp5BqZ/TYnPswMyGhBuH1nvpq7g2EMo7I7tK3HjsTfDVfMlFAlKx
RHX9E7GqfzVlVXfZNTWsdilbZwkooBSPo4tZAkmS9px5Ei7GrIkoP7eGfCRQpYRlj3B6wkkWr3PK
GGW4ZNknrQeV3LOJJ5MNnGDpqkcfWLA60+cqPaDbmH75YJPn/Rra44QETaQkrzcGJQXSFOMnu7d0
XlhdIfBld2QFkySvDRqvMQJiQDF3YUoD1SEUdQQ8dt5VSJOHPLZ2rIjEM1Ed1LJdR6ol4icZgWkT
Nt5+vmIB17EvLwst5mknyZBem/Zgv2TtbD+r1GwvvNR1hzM2b5zgptFPv4JwEfcALZgvnKiMIqJF
quwGReviY1lShQoqUpQOLTAihzA6x36ROfTm0Ha7KX6cV6N+CMXLhG+lWv2c2gTY0raO4aD0BEEJ
ijbZfKgB5CCMUo4udnBRcbLXqcJNxspaIFgZc+inyeKlxIG6rXYx2TjlNxyHMuaedOCcrHksl2zh
mp+dmWQyFHU8XkPnXr5PXdddqnTWvsup1L4XOn1SMmpqk1V9Jvf4PJaS8rzPyonkD0qkPMd3Pcc7
TozNj7bqInf9/mczaDqc5kHflLF3bRuV/rlKM3feYsyGS0qlUf/VTZ4NCtVfj8k15pe7QimEooVR
IGzOWyO7F91of0Of4cLv7KT9PKfjcidtD0SGD74ckZOKnYbBZyBUrlEHUX+RnEAwsszaRc4kzL/O
a+/eIubF36e4ZurQqtGqcZrooXvToisYmzaOzMNoDd6lX+UpT3xIkoPVoscJbBvxLVuf3npyHer5
KLxtVR2IQhRD6GIvA1++hrdVmGQVtvbCpXUcTbobAvo3/J1L6hABOllG6bjwHVTkmdOXYYuE6poy
O8b1wi5nsZfdor5GrmpvZGpJSMx5k0RUgJzK3uEud6nRlmb7K53ZaJLcIpD2opzuP5ULjiWE/nn+
jdoyJ9N07HzrsKK3WWNqU6f80Te5PE8yxVZyY7ecLzdCGQKpK4vNGPKnXnczrlKY1KAgjHqYwMlQ
Bwj7YIID92l+2y1+mBKPCXYv9NYMSfgXe4NC3wv1ee8S8ginTj7r8oklbrpUBmbscC1JJmw4Rszd
lcwiEVJbx0+rC6cK7a4ucQq0RuQGqWNHt7It2NnEmenJc+on2QUHipl8Maw+fSAVMr5LLSUUJMAn
gpIwR3TfBX7jp2zvp8E38s8T91btxl4j32pwkSx1WA1DaXm9DTNpSEZEh+bwxPrbdzufgMsrUj9i
cSjrzK0OWV1A77BcB/VdQnoX4j1UszdFnU3f/gU3xtCrTuPlUkW8bQa53I04wa//VUU5bI9ypLWK
HqYIdRbts7agRrL7uFD9pmTsoUgDVEUviU6c7x214RzWPKuSbJBdUTT7eUCrvHS6OAfh4weRi0rN
q60FWWJcHT6+8jvFeoFWEjEESaqmoRtHXZIu0igAJg5cJjBNgV+2zQX7KFY9RIRfp67NwzkvKoRW
ebJNAdBv494uQ0rJ8YnO3ZtWJK0uiJCwExGKoB05+iFT5uVlW3o1zYEWFEQ1TixpfC3ZCMPl45t+
04DiUnCcdK6C7lXoRxV6PLIDWjG+u7zy8jNZgE4Xlj6f6C2/vQqtB3owcCEBr9GMfN0HmI0ksfuJ
LE109u3eTMv0btKkc6LH8faxObS5aHD5OLrwwR3dS2eMk0deaxU0gJWDISlzuAur7XugDP/xY3vb
TnFMmy4xPDcTqKt71E6JMjkkvcWltDbR++3Y2NoO9wChIJnDTnXp2a8Wscqv/uFl134KLDc+Ddhq
nJ6OnmNO0lMk16aZ7sTnQN7HQIuL7MJwS0qseCG3vdueYgy/+SK5qEXN2qCDxbuzj3pYVjkmjcH6
QNGbc11PkOAOr4mzx6n+JBHEhYpPNSDJvDjxkH83Wl91z9Yr8z8U+GwHaJK+vl1di9ZKY7ZuZEyc
onExkubAZ9kdzHp+MBrdutQmk8qZkzWbtmn7i1oh/gvk4jUhkKXmVDvvvUcBhNrgzQtIgsf9LEGM
Uc3RQwY66Yl3uSKb2wTcEY7T8twP5GWUmqUCtWSgfbQOLLfdFme+raYgT9ZzHWmPuwZDIv4eV97q
ciFKJCooKyB1/MfzKH1/JAb2moLMGfhIWAErQ1PVitFTrpbvZqFZF+QiVJeDMc6XqjNRSyI8A9Z7
qtv6zrfOhZEbwJel17hq4v7s+RnFqEdeR2C9a07Tl8Kf0F9aen728Zfw3lU8vj56qqD0uMnXVxHR
BGW2KWtyKU3vqqrdbxOJK5/+BxeBU8pdINYyjzGGQ4/UQO8LDlRWbp+NxKjgOKy9U8N8HcavhrmH
pg+9EiRlG7jx8QdG+Es74PureFU9ZPdxoP5rOv4lW35to+hMbAy/1XeOspNP+OWyYFF9TtSiyMww
ybA8lDAcIZ5N2n0tBu/Hxw/hOM/c5mchPBAmOuWVm+4evVBzmFITTkgdNKV40dNYPvaNvHPGpb6A
kZQRTDcDgcMkj0FhdPsrzyNwFb/keO3EWF1qe6KKa2Tjw8e/6823+PtnsVdAIYW84Zix3vr9bFP6
rwMiN0uSWVOKbAMBvlh+8vNFDs9xgfOP4L1fH1/3nbdlr0Ni1WlSdvWOJiUORB6+VQZF7rAVHiKP
vWxECXjUy1MLmrEqE45GBtda5Z4CDDVNvNejnGLzoC0ypdWbl/R3m0IPkaZb27Kgkd1hOAyGOPWv
a1W518JfgNP5yylW+m8M8PGPMAX7kVU+iFzraNEpQAKj76ZLMdhmFKC8JNkEYcPG1VXLKXvODsY8
+eeUmKYfjdaZ3y1/emk7x0DgQAVLmlpyk3uq2iZSurfoTolZMkvpfMb1xkmmaTWoJ30zmYEELUdJ
JdU9imn6KRHqOwMG7boJM97T2e0cvzhqu7PeGD2bEMPunwU+zbuIrTwMeFHdLW6kPRj0e64mi7PW
x0NmfU1HT1C4Bss1Sxij5nhjmdh61+gUdwJSvvun0Yv0vY749Y4dp34n8c2c+DTemRwdRCfsgATa
QaQvr4dNRfPX1BOzDApEhHeoePqbucLc8vFdvfMhuDxPHBjCY2d3PC+wwqQZrH6CA3mxn4FnSGas
OL3xcmzsH1/KWHf9R0+Q9cTi5aGVQkx9NAahadnMMG0ZtB15SjjiQXAC/7kwBsAyCcg+jAO6sfJT
+VZSs9m3Y/nVSCO8OGN0YQ7yHz9h12DKYVfyW4tmr7/3D2FLQxBZ3g9QRGyNuA5bcSJpkJucWMPf
jhu2l4hnaGYxDbCzfX0V34znwuIbCkhKSx8qkqbDofXHswqp7nVdUcT5+DG/faNcT3AaQHaK+Nw8
EkrZWq5zMOF6tlnBfQPxs6MrEO3AJp2iEr97KXeF4Nrwxznvvb61lPJsIUmRDdy+b7F6sJVeiJ4/
CBwuJ8bp26+Ba/gmkvpVBMa57vWl/JzumlswYggrAiNZOvY+GQztxFXefVfw4BmmnAdow76+imck
ej6N3FBEs5PXJNoLnCReAAKDVqGTDyc2QO8+wD+ut/75HyPQJfYsxcbCXbXEP0oH5BCK8gzLUHlK
pPjepSzWOhZa0GlgA15fqvVVNGoGt8Zc7W1s2yUWrSvaC62P7RNn8PcuxUK3BqesHjBnfcp/3FVs
js0E06+gfQubcOiIK7XIXb6Gv6eFHw924+0b+53OwgruUuICS//6WmRk08XGxoS3yjSepFOjA7Qz
77ZxTCvb1XibCEa3+/vchEqZK2zP6znjFnB3FGSiAT5ayQgGACJz+jQdMYY4KowTn+Tbwbv+SAaV
gZDOF9bRRKN37BubnknWmfImnIwo2sWUu3cfP4u3j93DeUeCjI9jkEn96HxOAwFp6uASp4kmZJ9E
ZXGQ0gFumAt54lLrU309k+N4Mdnvsg6vSt6jwVTDwC6wIBT0ipeKXLoicr9OHq3Q2YCFu9ELl+ja
wZv/+S7Ws+kXsi7yzzUm4vXbTj0Zc3wj7tJvCmJPqzhW9BqM7gxT/gUPvr7j5atzhvpybQ72cDGT
7b5vnCgKqaLrlMnqqv5VJD7Vu3/68JF4Og6/Dqk2Ve+jXxb73dTowAaDFjbDZ02P66t+5SonsXZK
CPz24RNdwaKF34SJl8P864dAyLROBSHNg0Lz/e+mmXubgeb5FI66rYWR21Lmn5P5xJf2dgwTxoCa
WhjMjjoK+9dXzRraRbKhpEbeqbonqWy+89rFaU/MwOuPfz2y2NVZZDDAVMDadGw2aXCd116OJ9ii
7nu+TDC9LPBcrNHI+FfRHO3MYYSYSkKpQyY3vfqPX+Q790lNiG2yTSGN0+/6539MXjkp3b5ZYmBg
D+1v/brPtnkyxZ8/vsrbb9VnG+lSpGQr6f22iP15FSbIFnFEl1F/t4a7bh4+Ifsuv4mCdebjK713
P5gwPQPjDiu0czRBzpJAylEjWDGH17aLmnJ4cnW/+fLxVd5g51d3nI86G3Ey9SXTPRoeS93gyCmg
Uk5a228zs/uNVPNIGp+jLEzxOm4JCJ1D24RIOhVzv52c8WcnlLdvkFpBqYrQLWag2aEsn9rkvjeo
GFbr6ctbI22OfxwJ6+y4ACADnlE3CvlWUOW0VxaFwZO+g8053IkqQhAl9D3pnJi23rwCHguDhhkZ
XxMv4mhuYGJso15YYHayIb9PND+/cskiP/HlvD3is61mb0QFYlWps9k8GrnaWCgW4wRsnDBnikJJ
ss/GCL1gVdBhcOAIQiwjRDU2kMpty2T5YRsJlElUgVst7bttqxXufUIvKPw9Ov6R9/T/zlh60zxX
n7v2+bkj7eT/A3cpO44/PpQ1QuXvPJPVHvtf/+vyRzekjJb/ZJz8/gv/tpea3l/rN+mwR8JQSYWG
s+6/3aWm/pdPxYqzgksPgwA1RlRVA4/AQeqRcWJgrsfe5bCirTUzOt+//0j89XvPSuXC9tntYBA5
MpN+ZC7999bpP1MxczzNBMrwXJ06IFc6Hk/giSsXK0PI2bF6Ad7qP8KBpBlbx/2eI038nFeDrNBX
Td4jR4G833pzP13pOGzsnUHX8yuZRDktXGMVoWA8i7Mt6J1ln5E2kAQtWwt6ImnuIhxEkq+oMhUF
uiZf1o8QaAXzyOrLPfennt1q29NG2pYAH9MgF9HcI4PV650h3Mi8sDpg1ESVJ6ucSoAhRQky/SQL
o9X2pbA71PiNhxASxQB8J20Ej0s9cCK7ASkwHrVapgbRVrZOmMBESnbA7in7BkOfhqjtQKTakJNM
eK9lJZbYIDy2fhTphPO8mhwbVG5ttzqIiFw7jwyL2GE1LreDH1UQUhLtPE/rMowGOd25xdJ+igRC
ulBfTAW9igjNHyV93/5hpqyRs9rp/lVHaO01HzF6kzGz568gREVCnHSz0mTytNyBpTfWHvzQAm2y
B3zj4Fu+IUtdDRl+1fyY2Os6oKbQSKGGITo55LSICichFAISaNa5v9oRdQJ9OYhhCEdTceX2zkIa
JznTMS69tn9JqK98jW0uQwwu0K+gog4N+GyMUTIVIEOvjAQ3wjnwivh+buwW4Us5Lg9DCo4FVGsi
sOZ7aimh+xogHYtOxV87tPIEo5dkZezbwdPlxsU5A+PVqcfuPFVWhKJ9Eba+rQrmqc2cI48LogWM
/jhXHTKfITN+9b1vnVuNVnqoPtoYydSQ99eqaBKw6Sa3w+u1BICCMZrErlmGHra0SfObqRjxaB6l
I51XRL8R1AxXxGHV/m/2zmxHciPLtr9ycd8p0Djz1d3pc8xzvhARGRmcSeNoJL++F1O6VZkhlRK6
/dZoVAGqgpTyCHc6eWyfvddmttgPVS+e/c7Dhj66mNRXmjFs+gqTXIAJrlhK0eFcb3Bf9ed+MLMS
5kzJzzC4dQQc2nGnN5O6iGerwQ6Gqb0a3yyp4wgWVkcbR8+KPtl0vTWG667HB7nCeoMNxOjBHTWs
SoCtJW19Y2lu9pSKWS/XbHqzdxWWoKtjcjIPBcupOACNimewpq46IzEChFkxrTx3Q5Zk+Lxy1leT
u3z01bjEdU2/b+pgrHrtyZrqzNkPeR996F6mpl0JrcchSkLM9mrU4Y0Q7jBo/C5HOe3iWhX+Gt+b
ma/ps4kfQ5i5rDDZyze7iJQLFemdOT/iLcBDk0yEPNfd1OII1JpG0flQGG5M06zV5+uCo323wpSG
aSOFlLcmNIMvxqn97svY1+YTIiwdnqaYKYuQEibMhellwAaFmbnFLpuztDhWhVtaB6zs6A2E8It0
2+ap5a0LY7S7XQ76DAuLws++V66YOeK2M5859HjKYK0mrL2FOT/bawxPEc5C/BnOTvM4vqwlWC5U
RQNh8ziKOLx3p4pvsj5jwMIdnQw3HqAtcUw0C7b82GD3vGPkz8SXpDStInC1vBqZbMQoN3Uzt88N
FwKWK3xH0LoabG+cy9IGxI3HhOOtJRjPJl1JOinkVQJGMryJlIFfHSxGO2yMjonl3E+JCWcIm3aM
58VPPjpnjLGXZz6NDyXmeD7bJDPb3UCk49FcxMTApxj4K1stt9sqoAasqUwisW+WNlhfmmqO3oe+
M98bGEF5EJc9OK6kH/D8DGx/HwlNWZtKch8JGkhI9g7RMIOKDAYKOuJAtgSIf/QEjK2tz/1C/Q9K
aXdPJYaLadPj2KDjexwJN1NjIuhFtlmDr63K6LKAVKkT3RhTESB3yjIo2np+8xFxyMgoc46xiqm+
30gPcjcRm8S8X2CH7brXRV9tkH+0elWlAxFqI9dDCM0Cox0v2z7VVt6+mSrrQvjvdYsvOqxIFoXC
gsPedloFF9nuPW8TjmEvAhd7QLLtZz1Gss5FetB0zf2ArEQNRpKGUEBw/5rTIXRi3wxsJbhfJWFc
uVxO2QCZ1KoBgfmDyU1GygKjCbZqrIOxo7o9rFgP8HCrxE7joPjW6BIcmZCpo28A0A/tMaYEet7H
mJJ9nKay+9o25JRpOK/new1t4L4l49zuYR6/aKSdVlYBYXKXx5FznMNGvdl9FZ36RdRdpS076pVN
83UPq+S+sbzuQgHP/OgRpD2wTuW077S44/7JS3yVKB4fozbqdASR9eNhovLBWAuoU5jn8hSuXJ1H
4xdu365Df46TPtudJRRVKsK7nT2ne/Jq0VbrIRn7a5ZgjQLEGaqnLNGqdB1aPUdsPiB757LhgMie
TPlhnshpric9nqottUyY8Es3HSlrySbD2KBjOuVKdMOOLat9V/X5GG2KIavCILZzvVqRH6A1wkBX
eRlkEeON88P4NWv72VtVMtVz7Ox+hcYZklZdD3Kkn5zbEWafnGvlFGqe7+8mwC/WOSx1DGQTdKYO
v08zXsUw+yJSQ2Ksl/wksEC9KYd4XVEdUK8TMBcEU7Q4BlkOZcz5fWD/36n4/4ql0vU/Q1f2Vfne
N6/tT3Px8kf+wK54Jh1/jLAoiPyFmxbj7x/YFc+nx490P84QVMxFCPrXZCzc39hfcMSzUA8MD2n/
X5OxMH7Dg4ROzcVEgJh9+j+ZjD9rjkDl2KAxt6NCLaHvz1IImeieycRxtuOkpgAC/cqyiT8z2NyY
WmutQKdu+tDRV7ZH/Kh+ClXNVzcqjMPA6Tgge7qZy8Lc4py+/eF9vP59OP+xs++7d+HfM7tNLpgc
OiFdhnaIMObnnsDEbZXRWUO0m5UIX7AKhECOiowwujTNbCdppRkDFw3t4Faznp/liIsQFymYQj3U
prs5mWRApKm91+KhtVcAxawN6xHogYKRlmO9OCsZxcl1Ws2dXLVNCDRtrgrjLYFg3jErheE3Q/g+
1fJwLTFeZ6E4a9wqDn//q4pPMtjyqzr4d4A8gF8xrM+bwBa/NilY+Jmxrjn3I/BttQ3DMeZWJ9y9
k/TJXSK0+eBpmbYjsJ68QEjGXd1OMQ05BZmgC/ac6VUS2mKH+uC9wysQpP9k8Iuf9JPYs/ykAO+I
a/PB8Bfz00EqJiw9YKNfTuPzeJ0WbvGAHyLAguIcwQmoq6GZvIcxHhtQ3IMF6k96h3R2q01WdVG/
DntjPPBIS04O8cdfSLmf19OLBYlDqUepK0323EeXn/4HwcupRgcYFtAwKdvursK4vnEwbKyVyIt9
gS7+qE/ZlZXX4bFFZjovj7bz379DxA1+lv2WHwK5j/ZVn58DkeSTQlPS3mM5cF+2buto+UU5RhH+
3cKTQWplz1FqSfwnOSkQGnQ3JGittadT4+xGIDMp486aUpwyOp+C1lX6mQKVnV4rheWIWoqWGNCt
aplTVgzyS9Yi2zqlbVybia12o0WSWaZfprbhjFnp6WNl0wBG0iJ7ZBWQQOwcdrkyrHWjqXtiGPKC
oZgpezLmYeWIPrmPYVowyFLQU+5ocH9NbRSWDUWEyFqaQcbbGai/ccI+fsBKm+/0Rj8nRsYDTA0W
0KYSzzFxzGg4VLDFNNA1nb7GAus99WFCGD2FCMiPYdN0mA/S3/qDHvgivXfdbNy0y5SxgvbylZqS
/Isnsnqf1CQZWtE5G9OJOGDRDOzyXa5zFah88RxLUiLfCBkK1uiZTScO76/qmnDpzFsYdn6dPOpp
N1Fa6Kg9Kmz9xXca61LjsX6KpDftOqMPAyab5MAhr9prVt2+hh5HgyIpz543d1vKH4pjn+GkT802
xfKcN7RyVJdESwuSVLV9Lrsh3VVO7twKm/S1HDQZTM4Q04ohyjP7wPib35HCxGU7HIQm70wbyGHR
DM+lYTbUmoRqp/fT/Oxy3AyKyvGv8toHA6oGcu1zizreqfDF89T1POlDvcYLZN5XKovWnjfcJ4rV
JRXQk3+fKs37iHKZxqdR851LYG3jmuSZoNOkjAL8G2Rmpoz3foJvcRkZMQhnrTGKO8jBAyMFAD27
qZLdOHZ3UyEronJ0v4k2qlc28To0Nx+uZZz6G/qDpn4NDWFckdvTAj/hQxyNis4wcDKHULXJN9GC
1vb1ciEJey/TTBgpr9QLewvtm0bDz7oY2/iadceXMSbK4lS8yTNBpQCbfrhDz/mqTV2Atds/kBxt
rsKpexO1AZrSlyBlXVMDHGjgRY+GgPnGDnIHhDtshnbD8eYrhCLjNMzaTVynN/DRQRXQt2g1NGaA
miXfa8lwC/K+e6cC4NoW4byjpeWykJHakjTzvmmz+1UbugV6GzHchR6lVAmxn95P+MRAzq4hKWD5
jkO6UIzWIHgbxh9mM7WX3GuopdJoeXpRc8cBFsDfVoTVsE/mPKHqfG7IfJCSOjSqsQNN+t94VEOa
tOH6ck2qK0I685aq0+5+ovMHxae2rmuTfsRpptQHEOFGNnZRgUqdzLNdN0gMJNX1gKfG+AUgs/8G
g8I6kDNxnqmQsL5IzncQIWjNJNWpm9ChM2b+JPLjvd3Ot5Xhz5ej8IpdDgvzyqvLr3RHPkVtu3TU
+Pa5pUlrz/483FLdYj1CRG7v4jhkmM9nDrRFeJON7gxJYCkz9J29mIdknTJv5qtGGOk+88ngrjhI
JcC9aZj9yPiOfmH9oXkcf4ziipE9wqCou9u8IwtjYuaZQFCTzJ7TXdeYPnTqFKAkoSnzkBaKr1tu
HUlB9B+E9umLsrBB2zMM8KDiPEVCysnSa79ttTV75OdUTucmVC6hbW5jngmonWpmXPrO954iM6P9
SMsuIRk4TwklzJyi1VieqLOztoQ3XkBXQvHX4ltInPWlFUX5fkaAwASqyqNwa2vjguC9V1Q2QHKR
4rY1umqRWNotajYjlD6Gvr8SYyw3CFJXZLvNbeUmTzCqRUI1HLE4jgz9fJNaLSGNaNCMlVWKBp0R
h2vl0rupo29s2LWXhM4g1Lv+kkzEdeugX+Q3NfH9DUD3+FCIOn1WMMIe9KzUP2Q0qwvWQW/Z7Ccn
tqHyYIWafT+mhFfKyDcOdGV8+E59R2ACBIjfP8/fJyoO0OU2Lor6IprS8pCVZDQrU7pUOgoaBZsh
vEqdgkRE95haFUQJ4dzxmIqPID1EoJp+POS+v9WNSh6dRhGvbq/cyTYDNZmXMvHFSmsrew1Wozm4
klDtaNVinyWze7KiGRuXflP2eQ8iX8kVCSlABU3TaTeDzbYwc6Zwjfg5bsh0LknR8K2cQjghLdFE
PF35PqJhENK5fGrqqHoVdS0fEtragsTC7EWEr9lkvQVPE/QsrWFWeiodpFwTUPzeYdXDF9QygtEf
4gOWY/fG6jyErZk1T5HTGGoUPSY3r7Gu+iLF/FDjWQGTgbtCK4fshNhgPxDguUvjwn0fDe2CDNID
NYEjuyGyF8OAOJHl6cdE7dxFaTnFRRq6yd4DG7F2u1CRPR8T+1vZJvmHG2FhpIov2uA4ZmNcEGEf
iPhA3fZlG2SaVlQbo9YjsuGaTN0D4eqRUGfUcfsSSEzAPaKRtM2waE5brS9bD7r2UGpBSXSzXNXD
pFsB0UZN7LqBXlzC3liKzTskJvTYVUK5VLibayoN0FvBINh9Rx4gR/3PITSZxdeSh1N+UQ+pck9O
AbxlLTygBe+F6aYSdgp2+7XOBVTtiZQ21k5SjJrdSQCPZxHmPfcnBF8ii3bXXXaIPc4+qluaPgph
QKLV9bF2toYyG3XTl1ONHJ9QSrGWbmueZnKLF8JS0QcZQD9Z+3Gs7oyK+eqSy5wKSa+RO/osy7Pt
t+OlW4y8H8jSvEMT8qViAEuHM94ngwS7gRIDxFQ89I3MdtYw5AuXhZsuvuWNmxT+q5515p7CIDMo
oSSiDwzzItYgWmdBafc9H5wedSuX8hVaN2Ir6Ocph7/QRlS0NaY77kJR0E2i6QOQKUAUcwU8t6Um
AWw6bAMCYekDfYG5do3nw1rNvRNdg0HBikt1YMBdRj/NFAlfAI4TZwDT4YtL1LEJOgMr+GZwIRwE
HPe5N+GJbS+iUZL1CzsZHrUCySkj1q4TlydUJUtH3ZkDrXYk8Am7GfrgoncIY99Y/fTGO8Cc1pch
4LYhdW5JW4bHGAYIj7FCMT2NYoukPbxJmPfHftZEgzKdJNcGLt2npaP2C7O2GfCPzG+a6c5B6EZQ
wckyud8o3YvdtZu01p1LO0QT+i3nrvKxqJuK7UnylPC+kX6m+tdILzPNBh4Se+vZMhlYB/QN3TbG
wMja26EezDNdZN2CIoBfl9SK/Bj9wOxD6/KWLHuS7lPgiJJDLOHKvQyHcC3qKAfOnrN8KGlzBv5R
2emxiOlNCyxC0cVZ5jN6IRiabi8ySI0XMfWwxk0y+wRU56RB0faBXlOT4bw3kVafdG/oN1h4ikMj
jfx54bZVDkifcWbbk9iOBCtAeS418xTbDcQwF2zrFWvt5MDcykpikmoGL8X+aUVyeNhRA2rrq1Ra
MaufGePkyjDKV0pq2jfPb6fn2Mqdg+XWVJpkzfSep+nLmCHOVWI2alRbyhQS4AVfnKTiAEwpz7Kw
6YzXNMyLAzp3dIE31tgn4fAQ1Y39YLbNvFV9dNEinD8LeKB7SEu6uXFkX71qXeyEnKNz/aH0uK2t
WwcRipitQ3dM6cTgk9kDpe+FLK71XEsv+f4WF7hp05Qql3mKVjSqLMgKUFqrObKZbRzvo8h8ZwMy
4zjIYVdQw3vUqb1IA2Af5kXGiIyEVndXNRUQ4OIsO99YiBW0+JY5xYRj68l3OtiJhxdovi3gxgKa
5wLEL9UXnBX6hrXRjRlG/JEy84aNDr7gKbMspD4Kx4CxWHxp3LEvrqZK7kuD+Hnu8kiNXSoZqpRt
kzcM2hpzc3H2aqLnvqcRcYOXJhpfW1lS+5YP/XhFrPTAc5e7XFh2H8koxm4lXRglLFSszt00WkcY
cSy7at9Z4L8COuFAxrhTVu8iQRjxIC3ZXvCef0AMwOPsTzZgUuyOpamx1GZB5+EcVK0ZHzQqIW58
vbhRmHU2rMSfSInOa6utGSbN5hWQpVppKd8ve5DhfTjmN1maiYuRxcODZ8wYxiw7m56jhG8lTm0r
XPW1X2xJzo9v3FHm3dBmm34CQcV5kdfLWYakUgFhoPHw1PZefIi4AQMBYv4ClOchHFlZysXPNiiC
MrGCkoCGxLSDGO2mj7kiPGrXjJwM3wMt0kW8Z6TLTlYTQXbpRnXv2NaBpqFzQ7jhbsImB9qhAJAh
HQ5zaVOVD3IGSxePLvSfNG5tZ7W0md6RkU6eVEH96qq0dAKjY0NSOAbyTa8Ad3N/EvblmFrG4l01
g5bGFRAMPV1G6WDsGjnSrZUM+sYia/eq982jzB330gE9/1ZkRXsqlK8Cu85iRtb2QMbpztK87CWM
h9re6XkaHfzGTL92zMpPIMHVNiHL/chgq50qvxdnzCrqtZ8Jms5T3W50M+GBy0+WxQeaNehkbUsW
UyArja9QHshvikl626Jx3GGt8zA4WJjDzhBLWYL4ojolqZF++y5d/CMRF6Y2//3sVgDj/D8Yqy18
dKL/LPFev+av/U/67vLP/67vou3+tsD6UWphCgMzRAz6Xd4VpviNocTgpoPhgBI0zA1/+B6wPXCC
EZh3UHJhEZv/EnfRdr97XjzEX2yg/AP/RNz9OV/A3A9NG4cbFn8fSdEUy9//QQ3DYhAWVeVOZ0IF
HRngZUqxvGk1igS4i5y4M5lTYCXQ3H94f/5CuuXt+MH4trwwCa/FIb74/fHZfXphXUaTn0HFOHsU
sjLNpc7a1IxyL0bM8X//Uj/7kf54KbwlWLYxbYHz/vQ75jWhDWDR5yr0cxhJA0q27SS/+IXMP7+V
MJwxa8LNxELFp/3zy3xnAut53Z89R2vZrHjxttXt/MFF4zl2ia62dgZNJeia0WMCS2vABI4VEwqw
fPWaIG0Eymodh8mybnbabGAMoGcKhiLoAuMKlRpGgrL0+qVKsguut56TVTdND4Lu8qdsqNU7OpD2
4momteNzDY07GdPhcoAiSpVgl6mXDFLZqzGN6VELdY/dHWW8RKUYRKGNYW0J0YHAjQnuyv/4I1go
zbjBaNBZhOGf3xvMLnDKlN6dM8JWW18t/hBqt37xQf+sqn7/oAl78b0Q3xcjn72MCPLsT6n2Pdtz
/DjUG7O/ZKMvdyahp83f/0LuX1xUJmFWh/Sb6WHUX67vH744LS4gigrD9hxOCdqfvjYg7+Fu3KbT
Ou+/RulWGjwEwcrJLFlPdrPt4cW3MFjIGQITujb610xPDyBbvkWaFcTK2xX+FUiNlTIubcpIKbxg
D2du7OLRo2sFatZKUVqmzLNorofkqHfEN25DnXpC/YuVPKUDzJB1Trx3Jl6CyYjC8iA1m7WX9ltG
R8bFnaBGbnSeWo7j1XSTUdDkh+eUINiY3tCHGXaP05yeFJU1xPBzwcEa5L24LOhSUZRXeFFgDIr/
+eqadJlLY1/2tw0S9d+/ud9dr/9e6/zxQS5xNX1xnf4pOdMnZTlUrWjPFUeMHf9363ilvk2z8luS
VdMajwxVvXHKAduPql3cDfG9yLJLEHz61g5jDd5M6JyqhimiCHX2rf0zPsXtYH0bBEcPPBQwRYey
uUlbPbkOF4aLmc6IoUkedLFprkU7su1W4j1n3X/IIEqc/GpwLzgM1atSq0l/1Xl5Z2aOPGBOBq5X
lNMOI078i73Pd7fkn94LPHOLLc7g/eBJ8OOFRiMdheO907GI8ECicWhCJrKn4yzxdVilOdBmTdtu
7OK6SQfwNhER2kNpjri/FBSdIXSgm4lUbOymD9fwRYhm6gO9mnbKroX7y34MW/7NPSZJi7r7X3yY
nxYuv3+YBDHZYrJAxKy5fGt/+Kagbdpx54ruXEx4kNIuqoEz+s6ukxMTjafKXe5N2QkW3wicsH9y
U2Pa/f0F9RcPm4XbjO9LkLpkV/rzj6BKa9AzI+vPGsC/Vehr6UnLZtwe9PD94h70ly+1BA+thR3w
J5o/zpW6xoTTn/0alOJo0UNNk5/+Evd0uvz9b/XJAfv7O+sa9GAauCfZIy33qB/eWVqe/AiPV3s2
DTe8KLzC25gpDTdq6NSJN4NSSlgza1c12TnGVRbIvrEAtNX2FSlGVJIubS9F21W/2G992hgvPxhG
Tp6D+kJXt53PmaxWTZUheaKcdUO7j2itWvoZsRo6Oka6tJUelkQo/W7kefBqzOcQsMoGVkuCc43z
Zu+U6d7J1bxnZ6NWNTuWp79/6/78rCYWxFPaRdBmu/e5WAJMauwYeDPP1dhVtwWEmIC2rvzooArv
3CnODmCknLOAg/yL62P5TH76OuO2Z524OP4tsGifkfB1pIvejcuSqEbrBZzp5CbqvfCfPm+X0CYT
JP9ZGgrsTyMPkoHEfplapwKs4pYmd952t/xVyvZPz1trWbl7ZAqXThbhf/pasWtz5nwa5lMxiZ0p
m2aPyUjQH0iPkqbs7ffP7B8dPf5nuqqNJT3/nw8XD2XSfXv/P6ekjN6r4sdTxvc/+Mcp4zciUKzR
sZHAEyEyyI3p/5lIfmNI4WrwIbMQvgNp9q9jhqP/5qHbEMxgH42v2WIw+8Nebfn8rSWm/t2SgiP6
nxwzjO+BxX9f97ScANRm2tf5t/Hj8YI/36vmDGKvAEyzBlkwAXlyqsb1tviS22FVSs3XdnBq/BN4
+RYfQBOLRwFkcetpkrO+jt59OavI+wizSnyMbVkdtcSJDlM+uVu0ioSuWyWDsYV0cTfP87hzy1pe
65rnnAALWc+lYqaufIquQD1L6F9svemcRRn+4nDqAbEpNefJ7BCvN6AADB2c5VgPG6i4DS3TiTeY
Owf27p2CqeVf4Tmu0k03p125mt2R8lsgRnI4+FHhiG2Rpd6z0Xtauak6Y8AHm8Pr24Id87/JKmTF
3FGAXAUhBfNmQPmVGHcNw6ALCxyAx7oRLR11mM1lvY3qYrQPmmsN3q3hx5TchokYR/YyhQudaWiL
7IhVEMJY1kdUphc0tJaF8vyH0LKTlqr0mrJf35l4CX8sXmKK569UDWFnNSlPG/alB/psNjw6LSWN
C8mqkNNwUdjAJNdqjnJyV0U+uruCMtkgxBRLmERF7hkuKAQerPsk8MZwcIytPVgtUbXcmt67Wafw
JKf93N5JPALNNY4y0R0mPDNqY5WuT3WPNuV3NJE7V4YhxyQYKfq4MCYtHLEW5gjGRu3jX3ESq3wZ
TDuRx8ZHWFpP8yy2bBvNNwHu1rthEzU12y4Gt76225bCs1ln1ksxbMM9ymJ55c5W2d8jCVX9uvBl
WQc+7Mz20MlOf+N+PO30MAbUb09pZIILS111Yqr1Xli8uoTowog17txO0Z7EqfkwC3pu2PxX3Q0t
p2aDGO0k937nNsv+XCu/KroS39mn1s8VwtiFRe/0vrYj99RrWaERIBhcdwNPHDBSzC30QDemdp/5
bXHrj0MN1p5dyga3T30im56yU8ld407mRbMNawMufwdDFJqoirLHSjT1dVOZyJAhkZ+9h/NPxwKS
KpY/8xC+2rTKf61qreVJizV9BwtbJ5/qNsWwSUdWeUGfunW8rgsRrj1tKl8LSDB7B2LqYy16397k
Xlh9I8aNCYWFkYMdtypmcOTKfY1iCg5BS4bVDU2LBNixFEHSj133inYDQjkYrCH4DizwqlWvRy5s
8SJnZ9ubYfrqacLod3GqlduGnrwLKr3Ma9rgS7UFS4ZG3IikvPBam1Uj9krAL7MeSfsABSy/0MZs
0rclX9s3ZxIwm7OCpr9/9rDmAa3TEoPcwuhI+5j9afYuRNbpFsI3LLRNpet7LDv7H+7kfyGDfBoH
fn8FcutEmWwCKJ/T8hhs66bPeAUk5GZ293qU/jdf4dONlyCuMgvJKxCxTvgd3K79/3kFxl1mPgAj
4PV+vrWLOWq5XGw47e4GD/i+Tn9VyvF9YPz304PwJ/kHlC7IEDyk4Hp88ktFUo9rMw25DjrQLBdx
L/W7mZLLpyTCrXfSqUYs+c0WTwRyPkvSJAwM6eYXwOHtmiV+mzrbGun+aayZZTiA0FD93IhBL/b1
CJ51F9oQeM+6puPMEXkmjV9cSj/PSvwGXD3Ew9mZC2BxxJ1+fpPo/mEvyTZ8hbxy1rt3z8+OVqXj
eLF+8Uo/n0B+fyXDp6CH8ZaH92eDm2ZRE8FSRbC4lPeEDNITaPKbMi7mX5w//vqFlkiXhfLFB//z
rzTnpcNkTjGMBfuzwOViquoRQPHz339F/vzO0aqKh9UVLp/9n76E2PUqbxKTsdKdfGMOwDLy0nsZ
S2evqewXr7Vcqj9dZ981Ks4GzKikzT4n1xM36wBM47PvwTqU6bZO4SfLeW20p9j9fZ79j3WGn9B9
ywdF6BZjr79UNiEML7/4D8e3zKHn3BtZfoyFuc6dR7ZnPCN8xDc65d3htomOFPNCmfjF4WChy/35
9/T4BSlURHzGvfLpalSWbHBsNOaqNuz+3hXsbGEX+wA3SWZFV6Xy6TWoptx9N3ItP1JrMN+aaqiC
DicbC8ImTqo9D/oEHclyaHJ2ZEn8pQpjJju7156lKvLdYEudGAiPxFMqeonJweBqsfu0u0c1E4To
Wv9L6DlkaVqPtDV0KJx8eOTzvl5pBZXfQWI6ihTtAtxZpz7stFTO3aHymO5WNTjot1wqMGQuEIYH
R3qju25q+txx/Xm3dl+o9jaCRlCuo9oi6MJSWzcx9Cn9rZMyAQoftnDwsfj0iFrafNSxCVhkTPzk
1uyjbzwfIrRweJsYqzCTeYtXUcJSdwxxp1onoQAJFWyJ7EX1XT2rpjqMEq1vkloLEDTqru0yrg6F
EQO8WvpYrA7LzSqmTh3ykxyMZjf0Dgt6S7UDz2Bf6kh3XoVKOFSatekcwunbsRLyLU00EO8z/T0M
nlNWjFdyZkkkQ6MuLopmGvAj9tWpjmpzgwah3/hm610LXAObilj92ZvDmAYrxql1VPRpSsxRr64M
VK1iOwyd3t9FY04eJ0W/MEjPttV40WqsB09UqC/EGhG2BEZSoMb9rjXi3l5RLuBOSA6VWuwZdHq0
Cesuf/aPKfe7vV0tbmWvMW8YDP07BXLH3Iko3ObkGtZ6r1EezAnkUXNEeNYan/aXIuyjs0yyUh35
MCEt1y5uQS8cjoRAwDfpDd4vNqlpea/41gQa6a5xS9etb517HDVo5Ubs2ucOBvqOAIf2CPp+oH2m
79uAJQO00Yrej/ia4cGFXJrW3pbVgwTFk1TNRd8NcwB1GhReZ+L1RMSIq9u+g8G0pczB708Fb+WV
j8X5oELWqvuyxBN/n3HtmDsS17VDF4koMmaVvGYTcd9ZKIq9Ec2npiudDQA4NWGjq7iWKfSpPMAY
FVkaJkS1bTuQL8daDXG6s+tBYQWpEtZHVzg42/TrsNQRBkR6Om0/2X6u7hzdTl9bdthAzUYK32AZ
Q6cY/Sp31lPh2/dUSTTJuTPxG6/8hEaCTe006Zd67kCVbKy+9QFF8FTfWZzJRhjxXW4WGApc7VA2
utNvKubLpzLzG2ubGFSImJSUbEtr8u9iq8i29mQNJK11o3s1gP5uLa1Xe21SzfVIOIHx2ZIf6P7W
PtULY5ukmrdPm6Z/9WrMm3jbsAyOY86qXVhUWWwSCgxxGpLx2beTR21lmBrGqlSF7uJQ6uP3qvfh
X9H3QS8n/rmnxjSpb3exX7zitDAqWsh1Yu1qsI+tIQl3jtx1t0Mbds+OGVOyPtVYj1nhmzvN6brr
gXgejlCoHiujqYsjgFShvbptTAoNO5UW9BHp9U1psRffSGOMtADmJG3nMTc5kuRz3p6teXqq0H1f
oZ+WZ1Gm89c0cUJvp4rCrwKOwvW0topYx3tNYRQ5YBkmD1OC+3tVtFqzs4tQo6+Bm3hC64defKiu
9jaZNJV/O7AudHbwC3L7ROPYaFzF+GBEIEyZTJvMbrr5jE9aN1a1FrGEKGwKL/Za0lAsTcIf2Lpm
qfoCYHPePxY9ZPhyU+u0/pDKTKQFSThpYLhzi8YWF+vjOhmN8Z6fGwgw5UivZFcH+dJxWlqwMtw6
sAHFzhYjMxBnE0nJ2i9loyz/i3TYlbVQOwPnTL1z6Qd4dwg4T8RdjeaIV0dT637S5sDN/cTC+dRq
t7Huwp/S/TJ5mMPCfij7kSastJRHX4o42lR9FG1qr5sePUnryJnqNf1Cm+axv68bFN11wqaAYqI0
3vXU6L2pXuCf7H1SsVsnm6UZ6FXsmQ+5hwMMk7085U3UuFQNWJ44wAFVDU2C00zBRTJjqbnj7JfO
x1xPgC653WxY1y4WjOK5C2tVb63E6JMbQjdFoFPNcuyXCtUvGASoXvIwrlnXivnxXIt8uOEENlt7
USsjJCgdxZtoMKJLYVEPXsoee/3sSFDcnsBhlELi0XjY1dPoRK8OgbLm0rVoPVohHIzeNu1nLLWj
qifjkUI8yUHLUePJbYZoX7XSjy4mAnzRcgxvMOto1V2xKIB8czB9nCK7h4dNfsC/zolc+sFIJlEe
J9rWorXl+hhgBbEL8Ndh09Yt1QF+mqwj/LjbtM31hu+3N2cnzSbyjsOoCm8xJDX1njJ3w9nzbGj2
/0XaeexWjmRh+oWGAL3Z8nrpyps0G0LpaIImGEH/9POxNpOSEhIas2l0F6oVl2SYE+d3Ho2X6lqh
SzvkZup9qWCME6JE0wGNijV0R+Q51ZfUGJevCxtAsE9dMB1thHOxZbcdTm3pW6wS39NZLOzMOqSm
6m+7JR+CcyWzCbPvYU6RrOtJtXEzR8692y01b3YaD1Kz+tIuV2aczEkOKKNNrgSJAz/cTnYLEQUz
Tj1+iUyvmAmVKibKESSS/ipi9NjBgsUCRVrW+LJyCbDoNoGJztCNxk4TdJfU927jBnKHfZr5UGWe
UR90tFJ6tUk83bWHmOEe51b2nlEu7tOSZfds01axzcyhb48w0/viqyBGfbyujBKvFV231y1pCOEZ
2NikTaRKhRGszS1qb+NlTqZ87fCrF1PNHKZm6NOWKYxNMhfTBVhGCTGc0moSXVl9NyYIQgfyjEZ6
OnoU5a52csR9lpjcndP2dffDALHaIVUnYz51pHmEHNWLc5WMeBfmoYOnuKUKa6TyJFsDymTUzrRs
LLQvhKu9cJNvUVC6Y/E8dsRfbCdUxeG1by1FdQmaDXuNOELiXKakTk9FYvInyOTwvi4REX8QSrvm
MFgm8deESgnrCEKVe6d06UWNRTtkoLAdu2znECKV3kOv74ctHT4cg8OlIjrCqNN95PkLFZScHzFl
1MMDVsMbK8+LizBt1bamN7MdU+fYml52nbmLOCRjlO3Trmw3WCuk+5TVX8Vtb0I1WqbpOJl03shQ
Vqu9gx+eBWn0+k9rwGq0B00fjaDkgy4No+asFQUkzURXw92AmbjYJYMtIGt5QXcNc8/8VrWTFGwk
vdwZyzBfVlpOLjhv5JYbOqzTjDJZu+XXkf5JRngTamKUZrN1tjutqHpzdzibc9fYV/i+2WNMClD5
o+BwpTAwovRUCwjquOWP/hrZ5d8WJJHfTnPQhC8ECqTpM9oJuUXKHRUcaX7wLUkTtc+wntihoxgp
JgzzmzFhuLuhO6zvJsdGBVdV2r/E+iek6RAWzS6KxsrYtEUW2qhLDYdUgWyZTnKgXMRZTE71hbsY
yQ/gLIpBwgeNb1yjeshkuZyNh6DOwoCeU47WgHc/v3QFktdfdlAn7Q9LNRYS5KAy+q1Z5qp68ETG
FtK1EA97hSH+yaaNu21EaFVben3RznYaeFl6QOE22dp57GfCP1kF5nwx0yQ8GTBUKrTJKF7PnBhY
V2cRloqB27Z/aldQQdPZBNcWp1mIS9zI4npG2bCrIz/T23lRxklgDrAPmiw9FlGR3Ey5WT5Kve8o
5TWdoTiPBhaAOTlddbN4HZ1qS0TzQjoEJMWts6To6JVYgrvRLloHdF6H16Rr1DtuGd51bxIo08DZ
/lPm0EBYcuEhwND/UkfEohgkOP6xUlbWKu2aTyN2ReMF2HULZ3eSDlXjXKc/fVf2h3ZZpPHUO4Lo
r6IhaHWNVahJFnFw2LXQME5bIqi94VnirMwtDNebWEwd4USegRSJa5baqk6Isy7hKe2wS62tTdc2
9iFRU7Kc8gXK5ak0MhcOOMl+B5QKLUwD4q0Ri/tjYJ9U0aYInUrix3D7UPJrrggCQRsyyXHXLdBx
z4KQyMsms1GSsy1mJy5VSbkptWPmO5x055+cBkW9EUuFz8SUmfYaWMG9CzECo8LxhVQ4BEeo6OOm
MaWvj5L4lvE+nNyA5hjc3tu5KNsfbaCHKwwovUMSCNIFoc7hzdqKpDn3eD99NYduIMqpnsbe3ta9
37Ftpt0U7MalLNoz+pUsuOgSWVSPHXxtSn++Z4AKVIqvDpdisaEWGe6noXTuDKDx7yEehdMum/zl
Ms3M7nJATvIyVXaqCGCtzPpqIYFTsIw7lWGNDTLKMenCn3J6Y740hnQed61rTtci6Oqjdgc1rncT
AlzS1oekIwf1U9Z5f2MYqtZoMoT44aZuS6obbh0eLPj9QhiTuPLajNAxCAzBFr8EqLFODuFxmXXx
pegsVPEOx+5qrpgBs7bDknGN4fzp4kTb0dbwFdlnDQFxqaMDeXaKcfRPRUQd35HM+lBFfbmdS8H/
jMi6RAnZ7aEKlfcSQ4CdaWIC0DshsfTkyIcHxA7pd5R/3qOc5cDign+9absyv2uUNp+VxZW1Xkxx
49GL2pWTr0344jDQbYUsBAlgexmijLrOFjTw20mmrdy52Th8iXyZ/ykb0F8gmGg6RG42X/tQnFw+
lJoOUOzUvK39vIOG69oH4fmWfmpcKBGZxm1ksaCt7llyHnklrutvqtH/6WtkFVCkeqI5UrO+oyRt
vvWDRTJGzsPH1aIpgFzIv3Cq5lTO8dB53DQBhewTtkHewR8m4iNzUZ6Z0dZ2bNxiz09v7xy7sR5H
t3xIasoEj+4GAsDcjJgbpaW3E4bpf9horIsiGiN3j8nCeJqp3+uYUKn6i8ZFODvw19xrkTmgwZWC
g8dN1vkJO0agjWmb07gE1ripJVJU+K3cRRIcFr+FbWUcm0nSozIm3WcbRxurZtIhWGcXuJmUFHaN
3rbsB8+Ee0XIIkT61c86tznZ2iAPTLR+fYH1bLiNSjzD4gEp1J2B9dw3Q6XVvd/ia+gZ6XRZAtac
R9KtmHRWgLdl6FfHYXbEvUq6YGcCKG1qdIk3nc6jVRQz5IQmBxOKaUWmit/54/e+h8bUBbb2j8XE
99oyCbx+n2FCGuykaUQHhwPFiMeJH7DJsfh5av0pPCyWbWx9lVigfzP1d2sXl9jGLEd8KIqTmtYQ
24YEqG09wmivyJ98jIBy7jILlVo8YnDk7/K8kiquPIOsNfrw6JdG/7Dg/lxjw4GROQa8szg2NlaV
WUNEGjG02o8bEsn21mhw8GCPgsiUfzwIyEVlj72KOZNPM0fEAza64HlrzFDuDBvtDw0lha/wgO+C
BD4knjY/eCP7mgdjl8h0e/0/6aiqnpGf2eIg2D/mGJlaunckiakkHXNWI0YbzrUVKb0ZOuX9Jpqh
2XHS1997T29IbijuE205w5Vcem+7Fs9PEGmCh6pvsBG0Ghg9P5cwkl9mOOHD3lhCs7zldbB8JomF
IhIzeE8dCZ7851IZN9bi+4B+a2+QOmAKzYNrww095kVnzuc6tbyXJnctNmP6olvlcLHY57mhxpj6
1d79p2XcRlaLa2JG/Nm+xbIWo+N2+AkJqd8heb51rWLl/0huUrFlED7QDyydwDDtzcCautW1F/72
Mbq6wb4IgWBnZ8vXqE5cogHn8Z4mGHfJqPDqy5DVZdGuhGKO6YDgCp31aAC2C4DNbsyX/CGJlmKP
qVGAerhO4JaASxfxVDIJdmgve7LcVy4MLnlWcCYIzVg9sgjQ9tVcYqoBOk71y8yLuYhNw0NC0pN8
Ns4AeUV1MC1pnnQD8L4XgouaPpulzHdRZfzq0AoRb8p9/HfS+4a1M5LKwrB1zOCmqeVyRBIEMglV
KTtCS9UvAZYnBzNAedH2TT4f585iaPj7MyvbHNSdbeBOPZV8uEiQ3CFwndpC6hiph6wuuXabnJjL
toU/hnKK5NwrmevHRvYvQaiGqyW053tMs/LzMrsLu6wFtHbhHbI7KIbFcU46AqMUOrr+ECgPSV9e
BwH0wmpit0XJc0VPfqY8bLg0TXaanZDquDX3p9Z/5m44XowoKNDXjNNwTAmfItjQwnYPHky1HSRT
I4b6CeeR7tR2waQGZyeshZ+71UWhbHy+g/K5Ou5QS2WrQLkhTDwwuZNd1WFTR0eliryPMzn1w5p5
3V7BlWT3pWTDHrxA7PIUVVZmbXNa/Tf4BUWEIPUOG0dLkFEaF1E7BEicy2YfDh0JrI3mbgHpwBt/
2P2Y54dSB/3JzkodHRJq/RdBENQhk4N4MYg2RPMx2lAhiW4z91we5vGQt9ENy/JOZHQOMkw9Yi+f
vAR6PzLBfYQQr0Z6xyVhH1APXUnR4U2VJjLaFjJVX3FXQl6vNSB4GVVkmXLliTZ2H45TTOitevZp
whJ+uRTauXcawOJkKNyTX/H79+ZoVMlWFSFlExEjet6S0jrquCux3Do6o6+uknQOf9HQ/N3Y1V2S
iRwx/BTaN7NHmvKeyMSk3KVBUj44ndsfcmXnfxxiuXAQ0sSU7UKjcjGtweISN7IZMctciMJjKWSo
Blvtkcya+s38gjC+Mjdce6ZnN4FvESehINaFkFRaShgNOSd7kWZ/QO7VD5AptYJgWPm9iHu3xyCp
TCtV7Asjm8VOIdppN51pDMnjVGrVoaBLl2EPwJzMOP6YyVWYkkoY61wKfRB1SYxK3tmrA1s6R8es
or9/nVl+NJPH7U0tiMKc/7Rojg8bYVT5uXDr1iOLOJ2DozPPhXGAp+K/QHGwRkjuduZvo7TsD7Kp
F3GXWm34KP3KxGqImX3ug57fEUhMdXERQka5UR5NljQm2NAvbnGuJfednn1P659XFnNJbceXKsOf
hNjYtn0ZaNMtvzouWuXtQN17wrPNno4kzRsdKmDbvrPSxicCUtTWo7FWu8cUJwt9jBoH87Surncu
4s0blfj6ocfFgL55a1q/l5ygWrynJiL3vLqiBz85st+YflaQjtcP+8lRPh1oC2Ks1+dX7tChXyc3
T91pyIPHESoB1ygVLTcdRoC3lHXjde1oZHMB3l40FMyAf8ufkl/13JtqYxSEe2zAalNSvOrCmw5m
U43upePVxjbzdfJcOyGRD0mtwjO0Gcyowo4u/H1vs7CJTg2H5wqdXxWneAVSGlhp9az6Wcw70WI0
s1sGhESQJOifxr2RFs+5oh3A3kwmcEzW0xabLH1Ou4SNORAkXtZlCALUTC8MJpIdpJ/2wVgM9YTV
mAeyxon1262K4rasinBbs1d0hwF7SmwAfKwTq1Bn1WVDu/CBKFZ33JREYNrn3OujP2XHzRXdHqnu
2yzRejw45gLhOwpSF971InEwT7uoPK4B4kTlTZhM1ZUgWBJjpeYgUtF+q7zZu0p6Q57MqBsfTAca
f4suH6Xl70hK464ytNoX0a+c/NDIQ+8P0EnnYKIAxYauNgkv9zEF/K2tMcLUgaQtktvqpHAuRVZl
X4okk2qXE/nigI8wn8GUoye6gjdDVj4mlicI1vMzZOxjqiVfsYFB0k09Fw1ZXFbZ3B01giZoKppw
AoI2Tc6yxI3SvRthAnkhu7GTp76oayADPvW125EHuqv7ATEfwqzBjpVNcNGlCUmp2VX10p3dJKHB
xxfP6Z9xpShvTDLSYlkDDG3htGQJPzIjPHWaQa1glCh5NMEM79v10E27kJnnR1JAXmd1fwfow6EY
XrPKEU4v7i5X1kSBWS/2o66K+mYIaipBQd+RV8XtbT/RGxWHIig5F+o25Ho25mouLixrCL5agugZ
Y6yIlFUNaWmxNznIkOvMukijYswRGTatHQvwiB/CaokVUGopxy9SglnEbTRm+UFJh8NW5UGzG4xk
BKqja3MnR9iQWVRM4q4GnuPJwi4tb63OC+/y3O7qi7KYG+jpdWA8LVqaN2aaLm1sVrSNPNFWuECa
C6aEi+3bFDqRP11Vcgm+OObaCk9RBto7py79M3Mp2VNHmfto7vr6Yuos9wcVJ2/I8yysHcG6nhps
w8BzSqcLYl3pYDnY2Kx12yIly++xpRSzNjZOqA2NxaVnvN6YNgBHqQ9K4CMD8kOD7Rp/ReO5Sab2
WAQcqTF00vkHH866woCpEN8Fj43KPbeNB0DREnBlgHhM4y5wHsYuNNamIwoMYWkaAl6hxmLFnoZT
B3tfHJdUStwVtbc8Fl4+kE0/TtNTNzv5Vs6pc55pV9+Bohff665Vx9WAEhOAqpPimKkaFtjk2Tu4
g/Qoq2QO1A53vOKhtmbCIcmrbpYtjYnoASsat7sqO2yD77sGefGmClfZbjKE1ryHwiDLfalgVG/H
Oi1NqpHA/2NAeilP3Sg7wBqUBOi0o1Kfsp4a4ocExJmfDHSO2T3+xoLw4ogIddJEXVr6aMnHp2HA
IAYbvrx+0uMUUSPrkC466LphxHVO23y/DJGR3XWoroG+cqG/OWlanaS5ZEc3I3U+dotyecYn1IX3
OImHzJP0ldxkTAy+3RrwTJ8D05uizSc0p3KU5rkbUyu/FnidmPcZ4idujcyt4NLjyD5VsHXziwKU
mTtpxtuPZ2T/LzA4u2tLjKhD4ZX7d7nNPrwZ2666JQlZPzhc+93YNwaZXySdL+/SlJDJ84jOeF+K
Jv3mUwiRLYSd7DejMHOHC46eX1oRymDTpzofNikGAePG5tyeLhGp5P3GctNJb5upz2+dtHSWU+kl
bfOlXYrxusx9k9t4KsovNTJ5bPYt3T12nq9QAwfOalQrDZr9eXMRLq3KtktkoOyMnF548YzJAClL
rbBpJkmSYmnolXf8dnJ7XNfq3J9i7tXlUHvq1vIpTGy3XZ4lRvJXuEnDowdy31pLOVz4tE3Q2Hgg
B37sKWNOD7PvIZbCoClUGCKURTDdEyIK8hmYyr4r6t7+5ZoyWs1NnWEvSkid33JqQHqfM7wIrKq7
4KhZLyeFBuMM5hZ8x241vHRC16Otrsx2G5HTIA6jMnPsO/zc2dtuYd4NjT0QRei3JYtwdp8SXbLD
EkadH4Ku7bNjz50Y1LLS1tHuXS5ZeU028w7ubISzo1z+cGRZEFelwh3SK8oX3St1BbUwu20mAauQ
aUWsu0//r9nWBkzIuIYw29+3dmvfalzG9nk1TNdmZNpfLYU9mj9Z3q6V/KkW9D7Z1Ln2qh2ypnpb
koyBg1AzM0vcusLI3vSHHW7CRXgB9DN9oVNU76mczSWuZtldKidLrwJPBs9m7xfADHZ/Lcc+Ouap
AO8swaC5r1gpDXyAsZqaFOD/F2spIWdKR7eF6ulUYeGza1Pf2aeVZd44eQ+FUpYdIclsJ19Q0a2I
qp53cBrxDOiSzK7+EORd8iVGuI4XaWjrjLRr9uMjRToM2GwszFM5JtVDYenxO2ad+PzQGNVU9aRw
O7dZnkh9hMdXXxSd6x8nAr2wkyinhhltGtX9DL8BOLNoi9+mnSzfbO2BjJggbepIu3J+ahezM68y
EEDehVvJhNDbHsbtGOXOb4dleEhMN1FbpytUhwJJlPdpGtJ1gMhi3Y/0MKmk6LoR2Iwv1z4zgD2j
qivRMudO+FQtCdmpxJYH7U4XOSQ3goD6bVU4S31KojWotuoDaWDiQjWxKcEIj3WZLuUjhr1YiBhk
g9vUdUReCHa5fcORdgnvr7cOJWZRt15IkTNjBh3SebVIQuXTJtQt64fbE6Dd1Df0OcP0+7C0NgtF
eSu4BYqwTashvepzDVnawe94ePYbyqwonVHC4aTpTafexsqB/ZRGGku85RJpLBbikRS4QmvfjjMg
3aXsBjJk5YH9QtwmUyDyC5F24j5bvYZprUyXnhcsT6Dtqb7OTSvBORej2CP4Z/oojZx1NfbFdUpe
Ct0gAj1glFCnF3t0E1xhudSzLhZeWL8xqJ6302LgIjpPmfqpiNEm7KTphu9e4bFpJW1W3eqmiyYk
96JAi1/UzS4Elajve0a9d+e6usTyKLjmCuPf9N2k7qx8zjGiMGsQi6HS+whLki2phALDwV5Ga01f
uvui0W6wy2yvOiIb6XzsrUzzHuCMxm/L3yKczHOTE+FmNqpT3+9vxnaA31i2ykn3ygvXPGw6CxVO
Lb7AkBSLm1sHzfvVVBuZcwm3rplOjp/T4gqV2dwaXS0AdwaWCkh/zl2jVTepcj3WBtot9FzlpZVg
rp8oMT6oDiJl3C/eeCbsbtE7WaVJtPECCqy9jCB5xoTyDCc61/azT+X9Bcr5TIfec4Ad3NZ6wVFx
wY+OfmRzO8lJ7PAfGEJKtNm9GDEAir6Uk6nOtbfgypLxWZy9cqt2TdkyZBsHfQHqZZbiphh4QXvK
BItc1bHWPphp6Nd3oBDZ/ACToFRfKXsUOcZVi7eVysQfTXwWDuoRicS3XOXD4UDyi7N1dIkjgzmQ
hBgr/ItIEwDG9WISjPBuGKDh3LMNCJhLZsP5sebRKNwznjA/mkALx2bHGze/Qe2T7IIe55+95SZD
wc/JPXKJXbzVrk8NpIqjSywS8CENphs1wDXO1Bk+rXUKAEGj71zktntGLdAWeEyn8smRqfvsOsRa
i8DOfpHAHamjciepASCasOC2aNGZ4hdP2eUc6ulLtAjyUPPIV+aOHRdvioHDMP0ShSr8lc6LLU41
1g7eFexERSxiKSby6WVjXc2RorSxwnH+2tVu8SOfauelDQesSyrCeL9nMJu6jdPKSoHmp+GvDPgi
YosHf6GFOgbtxoBTzdZlKGCirKhusN1DCoGnOW3EKJjlckQ9Ed3RwoQGYqdh/jCQSC6vRWKOuLXM
ePrGszvK4aZys+Uis4bpp8m5+ttp0HlvBmGz7+Dpvc7zIpy+2tJyH+bWsEpQ9jxPjmt5FoAW0lra
08/2ZwS3tVXgOeVgV5RUoWVuczvqvipuk5fFlAl1arBJCrY9G/WMyBIwGaGFve7U6UD3oOrSyNxK
l3y1je06ntgtS0LvW6SGfnb6yf2R1RT4G6fMEg4TjlaM35Ou8U9g59MdrvV9c/g/3bTUPVZZbOF4
XDdbDKyHP2GvcRHP6EDfi74OD5bfF+d5SscXu+haerCm+e1juu17Vi92yxBTI2t1VDXfxmo0ozXo
rJ8djOru59y+qli4mN5/Imv9B9EWLNIMAULxMHDdN4RuJK3Yr3YFaLyNP49xn0d4EDXXYLnSvf34
gf7BdY3Ia8NHAfTFtN9GQcLPkqWu6OguGTc2M3nEbPnu4yH+8c6iAPuGKHB4HvOtuMnDmH/qBUM4
8k4GjxjL0cT/eIj3LGhkiqa5Zhp7aLLsN1IEkeE8QrfaBZQet63hxLk4mNBkl8z5hB4cvuMGhyZG
FZzmq7YP1+HXtOS6RfSXYAMUz5IIF9p6Y04OQHj0p59VeJFHn9KR12/9mnTNK7NtvC5CWOT+Wxlh
Ixeh4Nm6sS4Xcg0yCv2LWh3y6KrIr1LsKIF7P0safv/FVtozHDbbI17EfMtdt1NAzQhuXNwM93bT
H4e62zv97uNv9n7m4elhcd1eE9p9/DVev0kZln2ufEpoK7qZ+ucu/Exnu370V2+OD8SMQ1kAE9ln
yb4eQNM/DSbl+7Gre6xNSVZtvhSev1Fzlsc2uQKGNEjveLH1s+ZiTG/xhMfOJ/ne7+YLKgMkGWwW
xHShon8r/2gqaN3RQvPK8W4aTAt7s7ufC19vCOC7tdtiC5Rw/fGbfaMwhju/DoqW219ds/mCbwSu
PqkGpc4smuRFdK3aL3KkGtDueKeN5jwTnd6P/jWAHD1KT8FzdLvbKXQ22hHnul2OOk2vZDrdf/Kr
/vE9+FUO2XcmLwP9wOvvofQMaoWMBw+1H410L01qMK9w23horkKfKI8pjI26f4rs8obYDDAC54ft
Wp+IGP75QSKTCztKY0wU3nyQwAatSyc4s20F5RIzuigq4xFLQDodR0ELBvbPz4+f/N12vn6Ov4Zc
f9JfUgZb4bPV1gypkr306HiYWTwCtvVqPGL1+vFg75bVm8HefPvJS2E4jww2wI7hwAbIDLhOfDzI
uw2CQVhZgYfVtmPzMV8/EYTIuehrPK/M2dsBGhykgGRLLfjxMO+29WANHUddywYR4Y3wZgWngdF1
RkdWVuqFtzMWnD4GWdjv6qcFQ+znjwd7/0wR9ijo/hnIRfn+5pkkZotGR35QbOQmViDzJnWGZ2bx
Jwfu+/nHMPizYYDgEAMdrM/812TAw9smohIX1sB67op9BVZewxCAndx/DTDk/fih3k89CgkLEc0q
2QneJSST9ZZ1EalvMcHxXezm/WlIhp2YqjsRLbuhXj4Z7x9fjMOR5DG2ntWH/c3qyvOQVp9lk1PR
/Bh86xojsvsaB223Ti8/frJ3I7HNMSd4qIiXSM7Z6/dorChVXeCkmungjn+zOaaDAoErnHCbdeYn
M3FdNa/OEo5g2wnWAgMtOBK116PhE6BwdlwvOP0Gp0XL+zOiA6lN0L9gV+FBPYy7j5/v3XRcR3QD
pkiE8tx7u8QwtMGpn7BdvPPcjZcjk/Z+J0RA/c+jUF4iQHdYymjV3jwXbabZjmofkHm6nuQ3j8wd
IT45Av/xpRgj5Fv9F7f3NlkZIEuGSIUpyoxzyCXeVRdB+WXunz9+lDXs7O034kFAiKD32CQsv6ma
h86ZSXG3qTO1YZ3RInfY+LZ4505OcTn33h88Sjs4vPSa5FAfxYzcSoHe7OwimT6Zne/W3ZoY79Mr
xUqf5eCvu/Rfq3zEXj2a8CWJC9sdIQ6At4eV6zw67kAISodFd+r29ScVz/sXjcETngQeHiNcU94K
ct2ebg5IB6B7h3Gj+mmbyz4R58R//PhNv384B6MqpgwaPZiEbzWU6ey1i+og8jW87EEOyIM87P3y
mKAtGf35eLB/PRRz0zV9DNEY903VUDnDmFsRzQBRylu0myckj/D+xvNgG8ePh3q3NXMJYiexTR7M
R0z7ZvMSqVMMS1oHcVWKbZM867bFBplGua13dfcTUPDj8d4vcVIr+Fo+uQ6wrd5KHDNLONLBXTJe
BlddmklVbkENm4vJwEv746He718MFUUegcOc1hQjr+djrv3U9bRAKTSE4mTR/4vzYa620+w3WQwg
4V+kwTxcgow/BwDjn2wz63R/vX06a77pugtgyfNuxkzDLCAp9AHldgRKglStvfj4Ad8YKXEYUFn+
PcQ6j/5acdIKyQVUMNSr3KqPzWDMW29u+pOC9LUhfqDZOVb9Sxg4/491eeP05meh2v+YqevKo/Am
eplS/80vqEosbt2BX2DRJt4guD83fsPpPn8tsXz5+HH/NRYsAkK86BGsDkevnxaW8Ewrjyqv7LKt
ZVyY0VWFGSme/f9/46x77l9vVRkDOkWLcUC9tqN1lYBq57gltOUnh8S/Zgg5lRg9UiivvY/XA7VJ
KdLeAoltG+uulenPIvgsHvwfyw2xHcecxW3QYn98PQRxkPDcSm5FCjJarJ1h49mrN5jXfjLb32uX
Qz7MXyO9mQlYj2dh1vDWehfVTX67MPGy353hwmKsiIqgT9G/aLinuBh//L3+c4Z8s9IYmuyWgOYU
/+XNQxY9GlxoNdw3rcc8vQH+c81jq29H+2ACrpFb0AwX5nSQ6NTUfabOgP19hPkirtkvn/yWf7/w
//db3rwGt+hy7Fh4DfyWuTmkHaHv3xN8ChzvjAjRxzN+eiiTy6QYAEl3vtjP8ydH4j+mFRWBb8My
85lcb49Ea/Cdxle8DqnwXnJ6yYEFh+LjB/3HYsRGlxMDsyC6DW/v+D0kUfTQ9HDRv/zBMH0Pf/c3
wrld62f/+1Cr5RDxOLSEcA2yX89hciVbVwrHjwGJSNac76T2LuF7/UyE7D8Z6/3nozL01wBZ16P1
9LbXaYx22+LrwSx2jEPbhj8dYaM0jr79r2+PYbgIYTjGPgat7PUjzQNEoRkDN0w4h3M2VSDQMJLx
Xuf2+Ulj5L8T/PXqWLcWHEUwNUfi/5/y/6/tLHIN3coho8+Av354J+n6n1LbMcYvZSfbYu8UYCg7
uuPhF9fppgLAb+G0MnIxzhu6cPkJoab/XCLMDq4SJcffuC9FyxnpAXz4AHCu2jaVR5HbLQAKe9C0
8s+cIG3a+kvuPdsIJW9NVUYXTBl8n+UwDo8yU8hYJsevaVXJujy4TjFBTMly9RQQwvqo8674BpjR
nYp66n8nQdGd0CxMxSeb/fv657/GJpYulHac0m/WqyfL2WlziCFV+yMnp6MIfxGGsVna66I4BfYn
O/77KnK9KYa0F+2Aufzfgf7Xt6CAdeBMdHyLcME6KLkDu4utfrhyOcmcJflfb6YhzqoEKHu0NLkT
h+tO8ddwpo8c2NJklGbairN+5znjHpd7K/nfPOzWQoS/TpQLnhwBgjHzzXy2PTVorxBEcjbfHPey
8D/5Su+3NBerlLWNxgKgmntTEMsIrWHaIGIiCugHidMxbv3P//OSfDXEm3dlFMaAwIEhTDQ2YJMx
q2UT9NsO5vzHI/3jYaBQ0Ydz1gPZWRP8/v4qC4x1XJXJPOkdDW6LS4rz2RDvd2fwgL+GeDOru2UY
RyRbIUpLg8AoQX5n0ZgEWSHU3+nGnB4/fqT/IIA3mwzdHYt6mwkQgEe8fqamhiLbh+QzQFCLfUde
SCFienL4S8AdwZAHBssjdgb3bjFtwgwVSENADiLoAH0BGT93H/+e9+vMB9pBsh0giYkInXv9cyK1
FGUeGARQ1e69S5pzrRXKb30sluwriRyfXGref1GeGzkF8AG23Wy0r4dLBT7zdm8awL857rk6+EN0
0/LJRv7+aFqtYbh6mi5DcA19PQh4RNKkUMNid3jJGxOqebA3nOaTL/n+zTGKDxOfVgy2qNablSbI
esqnPEtxErZ+drI+JChsJyNACaTGGlleePj4U/3rsRyOQlolprmWE68fayGSZTCw69oEzWMt0c/m
AR5yn21Q7xcEefGBixkVNF7HfYfuhJlIFYFVGyMYik3e1/mhtiRmDKm4D7zxszy/91fPdbiQjYqE
xve36jIxAiK0sVfJMPJ0kq+QLndCs/766eiwTfpeacV+5m0/fpfvP97rYd+sQnhXeGtAvdgU/XQB
FW2PRO8ixO6BVLY9G8InDZ/3n44dn3A9jGNDrvP/ZXH+dbxgWlAjUiQcFqbrhW5NBGzzeClt45P2
8T/G4aik/sOfCBzaeTNFXJzmWksBXhGlHHurvZ55FuXXj9/d/yXtvHrjxpYt/IsIMIfXZgflYFmy
rRfCY3uYc+avv9/WwR13s3ma8BxgPPBAGBV3ql27atVa54GAuI9/G5ldYTSDjWNC8OrC3Ry7ig/A
GYk7WHjciVAw8f5GnfLlssmFN5NDYR2fwc5E/HseqXdh0QM6hFfaUMPnoFf3Oo1SQyX/UBT/GTUW
UMHyF8C4JPDKbajHK+HB2XZxeLLLMINyHhSqVGIXH61fS1N50okW317uyk3TWz+czDK+wyuPQAnV
qG1SZuPr5TGfraWwCYiAZ5q40ufk1UNPo0eE+rRbRRADmgasQPjlcOf3HIvLplSR4Dm5lLBFSIc1
28Qva+JbjsYXRAgNdDXqlqO/hy9jE2SAqac3L4FNJn5rkwHY8x1dXrcBmnh0/KVg24aDiaZ6EcvX
UvtQeb8s69roV66LD9r5sw+D/pSaC0y88tzJTtXYx6WOxtOU0ZtKAiwiInMyoUAD2iy9j8c8NF1w
psDdQ8lsm6s8V42nIFGlnRxC2o0sqe0HNxVOaNwQR8IJH5fqcw8OsttW3QjpuSIN0q0NdZnuKjEg
Z5e+f+L1Mi21r60VgtijDBm1Kx7ozM86soY/4LkmU8M6qzQmHuIBklxFbkG65o4H1LQtejSg5KmT
r5TQN68ur/GiPVJsHFyyfJRFTpc4rqZOqU2AT06Q3KjNNz9UYXbYy/pK4L6wbSmpU5kgxOXAzJ+7
YUJTA+xEjGssHziZP+B/OfiSvXL7Lg1HJNG5DVUOiDU7kaz3FHAbRfDRvyvGz67bm9rPIlhxdctW
DAWMAM9qe171C0NZCVrk7Fxfvm6mnxNMCP7wFHY/L6/N0pzBN21R+SNmwXmfrk2UNFyDqHG5EbfE
QQqNFNIfPQwhnoryleBIFQs9O1IfzwNuIp47Z2c9Ij+PVlccuWrQy28wRziwCAeR8jyMMjDNEZQo
fIGSKv9VZ721RyajfU1oKLtLQfJaT7RQF6nbTUQ+Byp8oOctufZ+1tAhfJ4CP/lhWbVxBU0CQNax
s61vepQr3/98vshyyLhkNGEsc5avLlvOYy+jQNjqI+pIwNmd/Mrx/hg3xBE9NjM7MpnqxWSVMQPg
jXb+Kx+tXSOOacR8uzyepW1m6qS+TartVGTF9XPkfh29hHFLlxhPalH9zwZd/6LYcfmJh672YzID
HOBliwsXGnYIucjhsLflWfCKzqbGQg6Ry2uEfiS5k+5ZvL+GrG7od5CzXU8uaSXbtjDK/zx6efzw
9vm4449GKXm2VPLkB3qJDkdUIk3LO2C00yuvT1fioDVTsxDFnsiRlLEQE83fClq+QNuCMUbJbcWJ
LxzckyHNphFO2MbQMuwAXN0iTbWzmhAi9z+mJSXrDfMpQbmDPsDZXSGHcqVXoK6ZOXvbKtUD0hM0
C1T7y5tCP/cMuhBIMkEVwpk2V5rRuiqPolb04kVferMigHy5bGBhukSNCdVgkWejHnO6zwuviAMz
b2MXIoe/wybd5xBxgNhduYIWNrco9cLshHfjVTs7tzIEloFkAiiFVOGOxBo1CQjHsp+UuGgTGleO
0nlsChxOlA0UGZ54ERmfjqqCOC8esxiyazrH4LeAqH0yr+UMJ7lHE5rGdEgUEdjL/nzzYVcn4UkE
oUOHemp3KoPMkwpaLGiqd7XYQJhPggVV2V1etKULA/CnQg6GvIVC6uLUjlkPjpFWWex2CVFXEZDw
fHbsVx3+N8gAqA00IQLSN5qPovkbRACD/VJBxdl9L4pbXUD3d0P7SOb28mctbFaSdTJIHKJjsDKz
WacLvjRCetQ44gc6LumTr1cWdmkbsYtYUhoGIY2YORFnKocStfDYtbn2R9q16seGkjasIPUaCGLp
YNhc/gqeWFzLs2jGt0zTh4cA+hy/uKLJeOvHxjVUpisjWjYjEj7iaWHMY7PJ12vNxjG6fj65JnVc
IzY3tvZ4eWWWrOCnuFxADvNumQ1G9QIH4ASw9x41KcHRNcXwRKwMZWH5qaoQNyvUsSD/nm3+Mi4L
Wct4f1pte2XQEcj6rUTMC+NgCEiAiEySiTM53fft5LdaUjGOyeveYFrZ10CW5MT609wAQFeBlmD9
KX+b8wxcOTRZG2kW4PbG2SrtzYSUuWWPK8dl4UY8sTLbzCPU2VMXYaUb4SAhQ9DCWTpKwP/klcfk
0rRBjAy+hRIUQM7Z8kNbrIx2ESa03sXXEm08OlQiXhMeLu+ysyyEmDYOPgeUyOksgtEq1dObBgk4
T6/ol4QEgkr4zehAN2wwkUXZbNv2739jE4AqQGuyOHOP23iVN/qWkJ0Lx13YERFfF8pzlZO5Sp+g
TbtsbcH/QG4vMi3U8kWB8nT/kfk2zFyDr1BDiQM1gOu0s7Zmy8UJKNbqVi7/pWUj30eCwyZFixbK
qbXSs2nLMOiE8if7RihQKLaxU+uV18fSNhQJHKF5IxJUszG1BvwPjgQjgZybB5F7i9Ji08P1AOHm
ShSwOKAjU+JTjsLNUKeTFiFVpq9yPif0nCebwpjGbWWO1fvllVpyRtRB8XUEG6zYbFRhl4cMGlOw
BV7bo/UISdXKZlgzMRvNaASdX6DG6yKl6nya/Coihej7ny4PZHl5fg9EbMmjOQtGUOqTgxW7lzYT
bwKdKtgnTfoXVyvlaYHRBN5EcXzmI2DxkaeM3hKYqvQXAYrpHO9qUgNoXON7DeHXldtiyVkc2bNm
D8bRhh3H93IObkFrJGLNuZt3vrXx1fKb58EkHfqHII/3l2dz0arQDSK3TaJnHqL0iW/Ufohq/ZQn
N9QWi+SXqiDUpj+lmuK29oq5c5ATLpGywD/2xB46Wj21zyyYybAHX647Qp4lQc+m6DKEtC+98ZiS
YTcgI4p2l4d5Dq2c2Z1tf12B2gWRiYRy6XSAUkUvn0cNXrdDw2iBduT16EKMtG/ra1i4LxtfdJJH
Y56dC9MTXPcptqmasHPgBJQH6WlMfOQrenoD0z8Pbk7meHZC9AGmzyAXY1XvfAVa1BruRdqRL49q
8RwejUrsrKOVhKfebxHKgQ/BgXPYaN77uqXdxo8AUa5JUXwACWcJIdMms04nDxE1GNFTY0mT+F2t
k8JvDMhngxaqrtL6gdgM/cve5+gqbzc6FGawY2jytQz3VfTdMxFH9L92+Yr/ETvl7FNsoVrJP+cg
rE4F49UWDW+IsP6V2lAttPSJJ7a/cjcszu+Rndmu0aDXI6fPkCUVPsJJdaUGDpPpHU7IFc+z6LfB
oVP+IbgDO3E6uX5JygP2LfanNDobLYdsDIrwFSNL00YEBBYciOoCjkmThxRqdThFoTKy/eLOSLy7
trHf/nxXEvg4lH4AMdjzPjqr6KQACAY6wJGZfTblMbmuYH28C1RHezPS+Mtlc0sPa9Ph5QXshwgI
HZPTuQs6QTwYjhChQrLcNdfkYfPum0nIN960EjSd1n3Sb2tvf9mu+LXzTchbTMRerBmNiadmc0Qx
utaXuZyk8A7+Jf0QC+1ZOTfqJ7u5CZK3oc1hSV1FxIlffGoYcKhCEkElp0ncNzNcOtOIVDniED40
t1CYNdadFAxfpVqDpIWSxiZt7S9Qfk9fmr4Yt0006m4dh598TXvvFf9Ns6v4QTLH6RB30G74dMis
vFXOdzPfx8zQEs11Ks8fkIkk15LoZdqU2uem+NJnXy9P/fmNefr7Z34vS2u0EQKFR7ZyiKU3S4XQ
7DlJD4a9Lfz2j0/NqbHZ9tKjTIdjjcF4yVb2A8g/oW2COujykBZuRzYw3oyXEBqD+hyNoNZNR2WR
xAEw9o1uvRnxu6a9StmwKY27WH0t+9u620PSpsZrtXxlYb1EkQl4HqKGoh5zupUzq8uTUmuMjap8
U+Jt4gluW/hN/7YMF5RTVUOrafQ7p3/14nrvOferyQD9/DSJcwRuQfR4UOifbWoJ1lx76NjU9Kfv
IIaJIdMqw5sG2WaVhgDpsYVqt4s4xqaLwJSb5ftB3U0tdODbXn9SC7cOrkpC3tGD3r5HaOPQ0SY8
vPQQesiiATp2SyPY97bujh5sptGLXl2NSNINdrXJ6u80F21j6b4p3lP9V129OPaj7hyiUT74QCmo
cCTpS2vdZNlatnMhHjsd+mw3h6HlTVnC0Gluh94NRm1ykYjiBDotrShsF9sx+mTA+3J5xy0copMZ
ny16NAySlPSY7cZ921MlZx5feKmz2fw7HuIrscrKAmuz2BoC59iufczlcH2iqb6Rk5t4gBymc1UF
SaPxpwwP5OUhnl94JzM7xzmEBUL0UtYZUFuYrl9AdwwOM0S05LIZVT33yOIS4IVC+kc0fZyeH28c
IfposTNOgwvfJD2aL1nyyzFulPbZsqQNJNpTDNfWF3SCIZHZq9pP8veb3jAh9eo3EonJQrvvh0MN
jZokFSvR78eVO7syTj5QOICjQNFLadyAW5SJgFWnsW8iiFYzPcUcZx5ml/ZXMiobwTBr+U9T+J4X
4IHTTYNuQjY47hhCDeU8A6+j5+LRhpOxsh7U2vx+eR7PQW8wCPDQMIALaxbpx5kTIFshj2PNPPqT
upUs14lfw+Aa6UQVjFEEb5hufbJJkVPKc8ov5Mvb4SdcISuztbhrjr5idh5VtCSs2OMrZDoJdO9n
CdYzg7t6ZbCLm+bIzOz8yTZcRYnXG5u+crRP2aTIAu1j3A7GVNEBBUNri5CoG3sq2UtoJ3dt67Wb
SOjp1FporzxYFsJ75h7hWAcBcWTthEzt8RbpZGcq4Lg0Nkn5jJJQUF1regKfeLqxnG3rfLXybzLr
z8uYP9+NAZ5k51tfgRv6fHliPlz92WY9+pLZ/NPvomlazZfU3QTn2lULpDeLBZn5jQMxPzTEChRw
kvoo159kee9PD8P4qksIxEZXLVnrKBo3antTUe5A/zk1GjeCKm3QG1qyvkL0xVuzOFz+5oUYVMye
6Pg1DThD5/hzuKJ6C5FUA2DwV09Fm+ebpAWbqtYPA3gRr5vcBhwJKHilWXE+i7uVJRPkGHBJzC9O
CKrMvAsnAyEbxEXaBm3fVOp+wlSbrOzY89eQGONvS7N18W0PNuAKSyAgeKfQgxLsG8ijzNZcGdOa
pdnRUFMWzUM9fuNr8tbj5p4ycqfJk96uxPAfiLrzvfbPmOa3EoS1NlrkeMGwFKrEkELy1+SmaOFW
DJ9bKdqpuEpfcSfpQZEPqnbjh7e6Q1T0ljhfteLNsif+470f7ymH09j7mDmpG5W7HB0haMGd55WN
trjcIoNIIxwl2I9jfOTJTS3xQE7wwabkPQwBJL6VBZUuCsHNoO1jVd8P8kQmx9pCbfkeez8q9J5d
9LAOk9OhlbzWE7i8848+aOY3pkAvB7rZjE1mTvt8LFxFhk3HuasD1UXohozObS0/9Y25scI/v94p
UYm+EuYDSvzZNknVVOpDtJs3KFuQr5LuvS7ZNUmxAkhYGiJ2LOoUoox0BuGV6hikssWFMBhS5Eoo
ZmxQF0RHYITbFtpNac//6x08ei8hYOSGTeMRsExnJysDXgrUBdeJyL6Qf7fnfazoDoxRkOJmIjjN
B1/b5o7ypjXmVh1y18mNF3SUr6FivXNgVYa86dnslcdQ1/dGF6+k6Jdn5ehbZjFFGzvw7hnMfiuS
IsYBYSzZvM+h5oAXV+vdSk5v0Als05UjsHACTuZA/PzoBHglXYQZ8CRkJaLrxOr34ZTt8ubPC8e2
QWsEA8TlUTqe7esECIISiuHF0Q0Eyq7TrFQDlifwyMLMnyod4p5yxkBS58G3vgzadZ1exf0XbXhO
8xtQi7p61+drW0jE2TOPdzKu2aEBq+QHaKISClqvyvTFk7xDIt9I2VOFJkgDqgys31p2a3HJNAHD
Mukpp250umRGwyPaHBmpbnIuPP0qhZE7z5yVN7SYsLOhHZmZTWiFJM5oCTMIUblFfwjQkcogd/uU
0+sG8fKKKxZR/SVzs5kk6Ffhw+OWivMnJd1L0T0A8dD/hUoSiQ9YmrkZ3Tz7qegoQ/crEcflKYWA
8HRKkyhNlCbB7Wp1AIOl/Agz932X2P/msP0zpZasnJpBj46UW8IYC+NT3TxG5tfJ+3R5HoWf+O/T
SHfVqYk8lAO5HVi1eJI2cg/9trRiYW2uZs+zOG9kOCmw0AbBQRt46w7+jZBDuDwQsYvnAwFjAw6E
xkCBQT8diF/Scm/LLEldabCzogpl3ytlAw7mVjLXMBpLUTIxgCiPkrPRINmaWUM1wagjVgbdm278
2wjUq6y5KvPBNSN4051HeYKwaiAmsRIaPQ+yVR/s4cVpUVX76egPsvYzt35KGiqUT06Tbes83+r9
rWR9t83KjRt1JaZbcncnHyyCviO/LfS0EmREubtitX5Uo5GETN780Bx6TvlBDCg/Dd+gzc5ug3EK
XamXH+2gTVa+Y2GVTj5jtkokunhlwry4CUoSEarZyLwx2u46hukLLhaUbP0mWuuAF65gtjVOjM48
k5+qNvqTGE2nXUYiq8/GTRVmO2CibgtFn6y92tYq65s4nGdWCRE/cmoq3D2nM67ng5aZAxvS6KtN
fRMlsHRKALu39kNiPWZj9bdupp8qU7q+fBCWcpm4+X8M2zPn5HdakjDL4i35ue2/KerfH+yN9ue8
um4iYD4THH63JaJirbFyB3xA/c8HTVgocjHyWQ7BanPFQ3/F2DRDke4C2ym3aNbId4oHR0UHsdUm
yfre1Z3oJUhSOGX7KXDR71CJ5ABwKdaaf1vwPkzG7w+arX2gtjWJTSbDpG0/7b714Jy6bMXFLaDv
7BMr87U2zbLzRqxE3HUd+h3h+Eb3ONfeVrO/V3DCBtmG3KmVQ20su1MMmXeG4uH4UkTNFgbhvPmq
OmRQk800fV3ZD8sbUVTWRdu0M8/D1VlWpMXImuTt6zDeJtq1luw7+o4GFKZGQOG3qe7CnHfZ7FJa
jjn5bVY93f/xRKORg3L1pndIMgr5yIDHXbhrwIFV9daGtTb3vncRRF0VvZVUiSwXWPsG/vFE+gRx
smq5cLlFpCcb+7Ze+z6x8Gc7lT4vYiJZ3BtzTwSaqwwkZsXU+61QTY2bDhntJ2Sm6/jbOK1skXNW
B3qjRF/Z/9ubbUQp9xPEIpiOKByuSKYoYb8JlH1RoEt4Exavnf1iGPeQrAdDS0ryHukPNKF/RcM2
VJ7NYpXgQkz/pfHPtqw5manSRWJ5jK9ZO11XybRHI3XThq+q5Mbt26irZDU+lyNftHJXLyXdjydj
DvWAfMwYFFqJybY2BDd3iVfsTe/eoyCW8lwqfjoB7CEr6Yb/YtWRSbIJ7NTHHXl0B0pcz5XVaMZm
Sr45ibwxsq+QaW+s8tW0r8uhdi3rRdKllcHONxoNhdD10DdAqKASnMzin07uaVmUbHAs8jUk+24P
JsG405S3qvuU5ysOeJ67wcAHcwj4bVWG52wWl2gV0t4duoNu1wIhbOH+VZ1248TGTkvWcEjzu1wM
RpihDAvG94wozoATPCMvACVwJnuVm49xDhE/8kg1kQ9MQYfJmsJrv8qSlbB4YZAm7YWwWtDsA7ng
bJBot5ZCxyZ2Bxr5Nxy5dkuy9isyNNENgvDK5rInWzQHqRQcGgDE9A/nf7RtqjZHiBoybq7vd70E
WY12K+R/ylrm+yN7dHwkmVB6S6jaiovTIZ146jF9eGiFtCHtmhWQIBNhJlQCs2AzURHSYLz/6nuv
dQZB+RfVOlBTGdUXpCdt83B5vGd5jvl3iAk5GnATD47cenyHGXkbW/X2CTpf6RN+Ui/u4Zbwsjsr
dFNlh0zOxg7vHGklu3F2ZGYTMfPN9QRiflT5AB2RdLe3/Q1YaXQakBzN5HgH4/quUo2Vc7qwnU9m
f+agPVSljAiWVVJ5wS4qbioIPJJgL3VX0vDt8gwvmuJupJhMb9cZw0/tOa1aOpwcCNPJaB0KdZdU
4Vbttp634hDEnjnbUzRhgW0DCmvON68d55buVxQxBudxakCnfpnWUinLJoDbwqwI8GD+So1kvctK
gR8P0Pr9kOr9O/G/Xp6xs6D2Y0+CJP5/I7NoIqgC5AlNXi1yTSsbhSG53kma335NOyfZmXakX/nx
JL9kQxLtk6Lo7xoAUh1dDVJ4HaOWupZ/mD+c5x80c+tlgPZbqMuMWt1aslsFQBTsreHdWigpBs9O
eF3CC986W5SnQsOtlLUPmCdA/vMBFtck1ToA/LPkgNrE+mSlfIAVIZapuKm009DQk+/RzszRKECF
yamonVOw/6EbK9Hd2V06tz5bD2nURwPRV9qQ5EPQPEyQrqrhXyDi+/6LbO+Tal9XKyNe3me/Bzyb
cVTpyi6rGLDmvSfxp7G4T/W/L2+zxYPp/DYxy6rmpTwhLYUJqrBy9QNsW2o/dhNghjXc+NpgxM+P
fKyeonyQ5MyfFo0PefsuOfJeXe0+WnSkR+OZeXIn1rQYwn2sNLw8UUHVDz26qzyFYMu2nBW3LULG
c1/ze/Zmbjt3stgwxOwN0xNSBrrzYJp3Q3YIAZQ0N5RxLi/W0hTSiku7kyGISeV5BKuVCXq9TuwW
xXPYf/cjqhBreZMVGx/H4GiZkEZU0r7DBvLbVKQRwUYrkIz35ZEsRRhHI5kHpip1vN4ssZIm2me1
13Zts5W7Pt4o2soZWtoQJBRB+OiI8NIxdbrtAEDoiNFT0wNj4Ff7lPrE+LVFfbQ1bnvvcHlYi5N3
ZGx2mpTEMIdOwVjv9TvTf45oBK66vy4bWZy7IyPiI45WyMMREZxhxOL2Ubv71Nyjio2k4ZrHWxwN
xWV4LQzRyDfbbnaT+SiRc5MW4EbyH0PXb0b0ng1lV5Xqzg5eEsqlCnqsU+a21XbUHoPhe7VGOLo4
3N9f8UEScTRcQFRdKBV8RRbR2fJ9MG40lLnXeBaXrMCUTFgP5QIPmNk2cRyuUjMGig/tjx5vHftB
Grb2WhZ1aUaJcsXrm7q94cxm1ITGrUakMHFrHwUm51sNXLSPVqAVH6nYuVeC/Qf2AR4NQk3gdIOM
8A/IjrCiyNQP26QUMhZJbl/FULmhfYleHeWQKal2fmy397Y9FTs56sf8fjCtGjorO7HLX71Etx4Q
uNx3VHeKAuR+/UT9JdcJmmIAbIHD5UYml3so8nOU3u20ae66ThvkQ5IaAwFCpRf6Vtcyf43YenEa
IUikWVAAPueN6WWAiPVYg8eWSuehD1VXoXW78ePdnx80Ekj/mJnFx0mNkFJjMo+jp3UbrUdI0co3
MG88Rm1y9b/Zmu0MPSblLnXY6rJvdnKbxfdJ8dCuAVkXgxgiJ/ihSI5pZylaH4m5WmMJXdOIfrXQ
YZRyu0FSk4ezjvBt9QQt4zaHSa9aA30uHTDI0gQVucXun3NWJJmqSG3ImpWKus28XaoAkYFC7U/J
M0WYRtKJQdK8yCNpdiUXhQIlvsUIy8pv90Vk/Z0Uhr7yQF4KhW1Q0aRUsASI/vSEea0eSGDReS/m
9W0ISNfPgpV7a3G+UHsQnGGwL8xzmGYXtOU00a+IJHK8HYb3Sqk25kBD/1CudWEuDQehLkAedPSR
r5nNGTJMeTmO3CgxImJ2/twlT5d396IBwRatQzcFr8MscredzpCShMEYAvTbXkfNj39jgPo5KoX4
73kLpONHg+/otEDCK/iTTBdCZ8GafsRZRUlsLUQJSPSz9pDbz1Y9r9S0rCK034baOyjhzlFJBqRb
xFA1482PhIjPndDEheLt34zut+FZWNEVPu2xCS2XVpl9py/N1X11BXSytN2Oxza7M5Q6Qfk7YGy+
+g2enq027CTb2I/GSoQk/Nj8bgJtThkROmPe6LOdQKnEsqMJ4EplKR7CWT+GinxH/6Xqoidn8E2o
p5M7GdaAyzO4ODwATFDjQSjlzLuZU9PRG6/D7NjBEKaU2jaOLKTqtbdM+nnZ1PI24W6nE9Wkw25e
l4USPc1M0YvVFZprendW/jia0OJdq9qvvLwyjGdJ/Wx1KxeIOKNnEyuYJUi7QkY9x+XpkM8SyDFC
E+FPFXRO9rME32vHB73fXx7h4mlGSgxXQXIQtMqp98v1LrBKFVNlwyurVqorz4/W6qZrRmbPbTh9
Mi55jMDm9tZ78mcLJujL41icMvweVJsivpzLiEmj5SD5iFcapfZX6YfXBYS5YKOv7P69rNY6mZce
IlAk/mNtNiBN5q3d55wwlMcJpOV2R+Zzg+wbrCBfvM55UIwvl8e3mNakyQugODAYukrEBByFzkg0
SmkoYRINp+d+Sl1UA19RCX7LZCTy6C8xMpRjswLJHe2r5oxbtdW3rV3sLCTSL3/L8lz//pRZLOV1
0ZgkJS7MMXq3lIiiHhCxbY1mlwwrphYmGuAIrXoCrMBLebY9a6TL0a1l56DNtC1qJMO3gXFlWunW
t98RQL48sDVrs2UNW7vpkEvl3PFeNqfX0v86+CoFCJ5Mzo2ZXV02t+DI6Ig0GRhkRVxCszixLipj
Unsa98CDHEi/tdJPo/mEWvKKw1zw04hy0FxA/EtD/Jw9Rh8qKaxS0VRHsaz6bPawWdxk+pWSoL+l
8nouVtK2S/OokLJVRS8SBLSzgdlpCyLcw2sm09NQukE23Ko7NOp3XVOvtFku7EWIUUlEoy0EIcic
vU+WzMqXRTtnjUDzwB21QeqPPZL6Gy+2nsw/xqMROGBQaBlB3EUxbja2yc8HL0b+041gtG8le9NQ
Weg5Z3++N47MzPUyqlotjEaY8Qixo/q+qF2vUOlbWvH/SzccMjAO1TD6x4GTzU5Y6RhtU0w0dk5F
BeoWimLYdjK1vB0T/Vka6vDZDkfth1eazX7MaGAPIrMNNnqACPXK8Vvap8wsRTmWkjMx+xSEmBVE
SFWuieE9lN+h4EwmgYu+Megvd+pNuJaDW9ynRwZn532qvTLMTQzm0JS0CcLmr+gPb9Q8cvv0XQlW
zvvSiw2s8e8BzoJOKbDVtEEiiCf4XWHXYGsamF9EnAtv5F6ScdiUbZzy++W9tDZMcT0fXR3goNKh
CxgmbVvPZY6jCcy3PLAPkjM9lejA9dkqVFQMZRbCnAx1FoMa3uBpdaYlbqH+GordgH6zfu07d5Zz
bemPTvPapvvSSBBuv+69lefWok+woW4BMiJ0RWdXZds3U+7nTHMj+xAUXDWWtu9sV6b3qF9jGznD
DH34A96nqAPR4U5z7enkxv7gdVLI5GpmIZOiDutd348ARVI9pWXD+6H7UUFvba/ewDT4IiHCve0t
lKFJADtc4kF6fXm1l0ZP9RyBJGrLPNNmDsrp0REwMp2Z92wkDCDIig5Rvbel+FCm0+GysTOcjBj+
kbV5Ri+PNL8pQoP8VPbYKsiul1UJqvsZ5+UGub7t02ibVep9GewLZau61rUZfi6iO5w0uuuILkRP
w1baKtHKhy2EnHyXKEcLAQlIKE+XRUKCi5QaszBQnozL4pGrYWWil65vsJr01fJWtWEZOTXhxF5Q
SY04zXFoxduxi4ECjVZ/jcZkGaKq7DQvl2d70YEcmxSfdHSS9baJVUJP4k5BCFh+79pXc9r1CuX1
LwNiwIgGSt8u21ycSM4Qk8V+0ufEoRAo+nFUMcqkd1BzrO96bw13tziR6K+ST+I17szBTIqnxBNQ
DHTY6zs5ubWGT5J6cPrnywNZPBe8+Q3KyAqSfbPlsnOtKs1cnAs/e4o16aYMypfRhu24bR8CJOMv
m1ucNxQ+TPiBNF5WM3Ny4/dNCv7Z1dqyvq3N3LkzpzW6BPFL5l6WHfiPkdl+KCISg0GHEcMYtk5c
IisSb0t15f5Y3nYwQ1Id57SzEU63XULclUUxrAidnj5XvUI/ZXEd9sGVBJvwFOtXbeHc9sYvy1kL
Cf6LaSFkIBgQtXl7rImSEXLHDjFyq22b8JsioS5Xqfsu8NyhTQ+p8d7nw8FX1so/S5tSMGOBe4Or
ypgXqLuSIrGdAeGbwip6bP2a/KY8xfdlpyCg6jf1yktnaSlJ4oJ/AhZEL+DMYZGzNSSQViRToFj0
2uuJ2yH4dXlPLgZ7x0bEpj32H8NUy32AkU5ynM1QQHDuS7vEYGojIbY8HCYyYFnkPA+Wg7BH+PN/
/IDZqcip7klJygf4UrrXs4M1ffO9B308NLW/a6tnVf5sa39TTb5sd+kwHo97dk7qqtHsVGMxjShH
p+Fgm8P2soWlGEtQeeAigWTy8jmd2cpXfK2uR447PLCaslO610g66NJVCw1yQg/pZXNLu5PkEKK0
AgtI7ubUnDF50NwGuExFuVOc3o0aeDqi91wKd5cNLc3csaFZiFwXRuaDWYF8v8he2in7rGXTyliW
dj4VSYFB5q4+o9kLdS/R7I4IKmi+2uSTy6fs3zzsj02IUR7te0NukjL9eFn0r9yWFj3pvCnd1neb
8qlc445eXJyjAc02uRM7chl6LM4Y3yhVh8wFBHR2tBnWgpw1Q7NtPUiR2nYxMxd5N4r92iX3Vf3J
ClbinKX1IU1MDYTGlHPypiGa7Mn0bM5sYuebTvpWFOVV72cr9/PSTjOBYyKmq/Jn/hD1AtmYdAvX
YMcR2tye0tJNoUSvl/fzUh7tQ6BacK1DIDovqMpNZGUtAozojkjvbakdVEmjzUZ2R2hm+yGAg/Uv
DQ7kcqz2TuvvfI6UXfhu0tor+37RGyM8AFs+LPMGesynu1IrzJ7iXorLnxra1MNu2MQD9Vg9B1uf
o8/uuHlY0jIfbujWcfNprVdaOKV5+HD8AbNjYTplklqZyHcRNmTtPrZuM5TwQAj4qbxr85z3knt5
/pe27LHJ2dkwvD7yC5/avFMN+7D5qw4Pea9tp+avy3aWIHes8+/JnZ0NI3PG0BKEiaMxhPCdZ5ui
h9vSqm78BpIzWqO2VvOXNsWHvs92kRpCzvPHXTTidXT8EbPASUeowO7FBNept0lU0vdoZNq/JuNH
af41Bvdotbixfqjbf5GAQ6ZPKJLiT6k5nu4sWxuDmGI9LlWJrnwLJajcu1Ojl8beRuZfUbe9PNlL
ofWxudlclzlRmUSxx/WD6Us2lrtON+mDJ7so8nDKnyryfsyqUATETaCpNn/bhU0YOXYNtSMqV9ux
3ObFwyRDt7NGAbM4LB52GrVnoZAyO59BOOWtHmKnTF/EoejKw6D4W7u8t9fSCIumIKUTZNNgwub3
eVGlgVlFJa5AVtD5u9KkbYoggPc9/FP5dzF5opxFI69J9nleHw5He2hA1xM5NLvGgFDmuYsfZbN3
LeWublZO+9LVcWxMRE1H964SxoUfWBjLujo7dJEiI7anQ7PWoo19eQ+umZoFYHE8lXqqYErrH6zx
RyI9Ea2v2FhyXjCnEeGpEEMDVpkNp6aumkdsiKItN3Gbu+BNNkgsbZx/NZojS7Owiy4bZ3JyLPkN
TaAavWXeQ9d9uzxlS+7/eDiz/R2VnS7nGUYMPaTr+FNdhhvFOCjK53QsN/XwWJa7yxYXJxDxQ9R2
yDWfMXVx2fhIjJGtH4IHPd8X8nWYfIZz73+zMtt1I6DqdiixUmSI4Cm+9D4l002oqI9J4K1d4mIl
ZneoIK3nxcZ4cEgzVxuAkVAim/w5JKG7ira4HmI9s0w2LRRoiXStI1rK9WPc+DSKeqriGna18g0L
bw8+AZYJ+CxIY82P9FAA+CjEJ8C6plq7rtoWxnUHf6Bs/ehW0XULrkqUH4H+k1iD3nh20NR6yOtJ
vAhSo4PdSdojX/dZN4cr2gFuU99ca2ARQch8gplYumVExRXk5+mhm5RqaDWN1QTUt+tNe0eG/vJ+
WXAdAmInBMqhxodF99RCVtfJWGnUxwLpvfAf0nHYRMlKTnrNxmxP6kkoW2mJjamHPst+jy3pTrGH
/eWRLJyvk5HM1qYPY0PzC3ZCFeV097tJeR1qLwpcVP+LHbjrT2dsgv1Xgewdjm292+TyI4CINirc
dZD00rSREyC7zr8E0/+pIZUqY6lVPKunCmDVpq3GIobcTnG2noIyItjOPMh3aVs6O4+c+HXQD/31
AIwBrh0tu9JpYQAIZVoifRkgq2OX/WEKgmiPtfYX7ThyuKmCMoN10/GQBawiEpDhMEHcnI4xwN+G
U2ddtVQywCHltbaLk0LdGNI0fPH6Sf4W+bV/54TF+D74ieU9x62qfdNbOHTyQCIf3MuWf7ATxfzp
hfH0ZCUqvaGS3WWHoiiyHhSY30fuNKAjdqi8xurunCqWyr1Wx0pwUPz/I+3LluXUgS2/iAhAQsAr
VFHDnkef7RfF9gSIGTF/fS/cca+rVHQRdp84T3a4EkkpKZW5cq0w+lJbXf9FqytCwFxYRB/l6Bix
p4UcKmlOY3Z7FAbzoBe1cFfuu6WDBdAoQP3wMgfeS7nvphLXYGYgZcrzZtNYuxrha0n3Q3Vb0m3m
PF93qqW1PrVmnq91KNp4FCas2VWPmjRa1ZrIc5DcuG5maY+cmlFcSiYT3GeEGQNEetlTwp+79nu1
WgCb50Y9tkDtA4QcYlTQcs6jPQl9am5FLgEjoy+r7yXZmNmO0IckgoxKeaOJHYBEbvXI2MojeulN
iYbxP2bn0Z+Y7RvoY+E9gAwf+dGBdqjInlNo0rBua1mdp9MHqW0bECSsIbsv+PcQV87EvSaOT5Se
ANs8N+xUU6MBmJX50LP7TouvUzcEgEeF3VubyCMLx62DB8EsOjKg4SaxnnCVHqaoOI7E3l1f4YUb
6uxTlDloaidFXQafQnuDgRDZ2mhWCfByE/ptkRzMYo3vZyGQwsBxQ80QUt1WyRI443lMsz7z04K9
FCkEaZwy8a2M37da8Qv1hb0c5UtJnR/XB7qEDj81rJIlWJmR9JrRQSytmA5cTxHsOJntNxpt7nTW
ga6kzBNxIyZpF8ck0viNbqcx+mtLGf3iI9E1v0mYgeR61j3q5ij2InMgcUlBSmei/583H1FiDe9d
iLq8J2hUHaO+s46jrqePusCFnIfFCr50yYURlaLgAyCXBTFMxZNEOMkm6gYgnLSu8zlQ7bojLZwK
9AMqLcm2rpNXZGQerXQ3VQnxjGFNhGPhJAKWBOi7GXsEjIdyRADXOGkk1jMEBNkXQqKdK+13Zqxh
1hZOIsiozskfZBsQEqvHay8GZlVYvbGfPIaaBnrf2miXAV5x3U8u2vfnzYlihmECj6PPILLzzSmN
HhUxZ8z8yvwY8MCk4FXf1MYmm46d/gZqPLBDRtGeVIOXoptBJw9pfIjCvU58E392/WsuZ3dOWOP1
Diou3C1MCYX0VEwa/GfGrWdAs+3bMffT4a9PeZASWxA7Amoc3qRS3LRRZ5MBAANojSDXG28G66tp
vg9r3aOXwem5GeWoQdBCKlnATAbeg57ej26yMluXh9lsAdE2A1UPCI6V4NRKx9jILFgoSLsd9bd8
2gDXv0sn8FMdri/M0mDIrBxOwSkBSXQlemRs4lgZsJVC1q55bPIYxd4my1YGtOCMqIgSINJgBLg3
VfTIDi0bel8ww8Y3C+KokZG9u32O9pT0xZXA36NVJ9U6yFvXYB6ZtTBDr7Hil8Z8oa2448brYJe+
Rla7Qi+v7Lk9iqGMA7Ef8M8rBw+qfYTWepX5Ye5CnJWAmy62pwckbj0QwGzLCXQ/47ehy4JUAhBl
vVyf/oVa57l9xZlEqFkda+oMRQk36KrOq0YNirJGdD/xX7WMg1GjaNBCeD+spdSWvAzlJNxeszYk
9s35AVEUgKVMucSa4AUbd3dmtpljFT7cTMlavefy2MMw/9hSISNxj47gKIYtMjUA0IJIZbgh8Y2z
hu5aHBPa3VC7mInJ1TQhSPiQamYIA9DM5Bl6gd6YoB3v0+Zrru1Wlm7RdU5szVvrJOwaOirbxIYt
vCURIv/UDYTIe8YLn9rfJuSbYxoUQCENr9cNL4wRLyMgynA+gHZErWaYrhNLmxY58Gq/wlzzzBwX
JfoHxdFeFWFZtIVXP9wDGUT8dz5Gra+zXLQlxJFNifLZzjR3egmSd9l6zd/XN4FzBqYTViygSNVo
smzGygzHCrbkjhl3E/So5WB4U7syfwvloHNDyp4ryVizdIChNrtJorup3A3kh+lsB+Qs7dbr8huU
QHTzvSgOjty2ydP19buMHGGeorSG2xkEh2rqJrfcNERsmPvc6gGIQis8tKb7uTxpv+Sy9EH2nay1
bSzsvzObyv1LcMybGYXNiaaBKwIj43ubHK1mrcC1NjjlUIE+miXKAd1nBBqcoHbEoEavTb4bFt80
tPNjPYidj+sTevlkPZtQqmQmEHOMkBXB4HIbKbBjIzcT/TpJije3P4j68PfWcJFBPw1hDPq45y1z
su3HQe/Q7GLgHV7EW4IW3qS+1ZB4S6ohqNoeCIt25fZc2oSnFpXFs6w2hmQylD81o9zJ4VPL0KDs
sCCOMk9bjaIWrZl4UKL6MVOyKVseqDcRJTXG1wzFZsxt0NUA7j8WGzNEs83am/li7UADQSyHAGGE
YBjB4fls8t7su7Y1NFQ/feiBzaxjETN9od854gkPqOtrdxHtzNYgDQa8DcLQi+shiq1cphzWNPdT
Zmhcol+vG7hwfxgAiBmcIpB3RFhlng+nK6QNfSUw+OeAoSJ/2TX3sngXI2TVoF2QyX3Zr/EyrJlU
ZjDNejzPTKxROH5NUfkDrXQBZsIU2MvPzrF8d62v/CKWV8ao3HtmOzVdjlymNwz3jhkQs0Cwvbs+
jxfnlWJDCcv4FE6ZHcFGhHORh4Hbg2Js2FR0ZTMvOQReYsheIPkHl1A2M1Cu4J2OYacuX1OS+XW5
4hDLk/XHgLJ3WdKMU1bMBoYXvNIN42mVm2xtDLODnBxIjTUSkTQw4URhAN0Pb6JrPrZiQu1MKAyB
TMc8TTJiHg3fdXdlHZanCWhqc36DoLnwfAx8MFkHFWSMQUgPHM11/Wyy5+s+dQkPmJ3KQREPCHH0
EaqLTRuwGAKPNGtZJZuwAsVNvZncm671BbU9Zj9EWu1VLYj15EavVjx6cQrRxAXsFsgYwOd2PkIj
TFgC7nXNs/ldlT04cqXYsLhjTn5fcbSw6zoBnXccbSOaMEm3HR1Pn+7StU7MtXEo3lYxElrjvPuL
OvUyY8/1tQLy5ZsI6zSDIu25/xLoYGXzo790mPoB6zSA5JVZ6AHzQnFfE5+Mh9LaCH5f/XVxYzaJ
sh0FCAmHAVH8j8mqqTodo0rQ16Z7o/FKAQ2qrP11F1yavFMzihNkMYj3YxNmdPPDBlsK635eN7Dg
BcBTo0ICmXW8EFStdXMoI8iBoLOlkm8GcpLVZqSHwX2/bmVht8IKvHguCYIJQwkRiJhBzvWkeSnd
5kgSRnWCMk3kX7eyMFl4DTCwgCMPgmqr4mlg6LNJm0N6Trhvrv2kRyvkPxejQMoDrPjAhltgvEU2
7nxHRjPFLkBhkU+1+6S/SdiW8L9db5jA/MxsP2hsd3+rWJ0czV0IVHrd55GP7gc9faZk5fdnfzkr
OMy/j9QFNIQsZqOUeT4ErdPDOOuLyG/IL6N+6ZtjHwV5v4niFUMXfqUYUuYqdDl8DiLtvllM6Dw9
xvZXmm71+m+XHEIF4EcC+AaYGISeyv4gWa5DEr5Hh7f5q4k3bbdWWF4Yx5kB53zCskYYbASK3bfs
h4kHaMQpASRaKzctLAuyyFhuC3k1tAEonpvwzOBWM1up7lIOEWJz33SFD32HYe04XnDiU1NMffsM
bkGMAabAYEWLXSuPnbNysyyNBlEzwYN1biVVj+O0iGjfNgSLQr/T0nPyGy7RdYBkXbLiZRc7Hst/
amlevZPtkptsQlkYlgqojIkcxYc14o+F6cKzG4sCxAQKV2qKuOn7LqHSivwMz43kjbKtqFdqGQsu
BhMANYMncaYIUnwYcGfuNBwsBSn56VAvLEG5Lp4LCI5ePx4X7aABdi7B4daylb3vOL1b2KUb+Zq2
EcQX4YY5D9Nai8LCkiD/DNwOpAZNAqz7+ZK0MTFjNrWxD1kkQ3uNs7fro1j7fWXJO7PNo8zA75dJ
ILPHpvx1/fcvZ2lWzkaK8/d77OIEjqPeJbIOASYQZrN3eXPv0EkemgL4iGqI1qqCi+bmqjlgMmjz
VhcfR/UwuQKUBNW4ZbIAaV0QY9eH2spBebknkU9HWw6Ghg1pqqGsTCeIe7U8QdvsgxFJFJyDvnxs
TRmU/ef1GZwPq/M7BqYgHcRQHQMuQE3dJ5WFGiCFKQiQuU9Jrg9PfSpvpjGp90UnY98c+29EjsNN
Eg/fr9u+9A5ouoO0BZ3yNojAVaBVH5JBqx1MJ+hnfG7nW7mG258PfHV0FHcXQgGAqVCjOPfvUFQs
zdlMsWC1W1uzPNdubpIy/tLYo98hWW1D8vEfBoW3JtLTOCAwtHOTgrRxhO51oNGrR+GUXrNWC19a
MdyeszY4erx11UBnm5n4DYO2KkioCCgIbAb3EdV4XUDRqff4Gmbk8lRFDmcGAuAUQisfVeLBLhO1
61QAFfL8cUKtqnpq116gl4+3OZuPsw7tvRTcCOr7qTSLtnTGEDyA8Reb+zrYSrv9EELDNQRx6GOH
5tIKVPUMqnhyd33BLjf1uWklaCibwYCALkyb9nAYDPReMjQ3P09/DQA9H6KtJI+MtOmHxojA5emk
Hku+RHkZNGtli0vnOBuMem3UPO6F7DGYyQBGEfAMsA48S3fwoHryHhoQvat7T/buyoF16SIwO4dE
4F8CpE+9R8peJvpEMTaeotle7Orinf91knueP2QPcOeC2uYSpViFndbNNiqXdfvecn+ix/Sh0cZy
j7gjuO4UiwP6Y0wlhO9ckiBWgbGI/LT07YRjIqQrjnf5Ej4fkVrDtyMLT2QCI1S75XTTsVsBhuA8
I0FtHqWxncrvpvbf9YEtevvJwBQvjMTkjgaHTTc2802dijurGykexoW2RS/fWh/B2jwqB3Cm83yw
C4h86OQp4o9VB7zOSmfEmon5ljkJKyNXRJMdxlgq5xsiMhQ9PTtcCV0vqdDnpZrppIG0mCGK80ec
GEEfk0V7C+Ow3DsN+n/VXUG9pvUGsufpwYpfbejqhboHNejKeqApmjI8s1l50l7iaJSvmBf35Cvc
nJToRsdXDFBXI54ZDZ4J3tzkMxoeMui59nzDoH3XrR3Pi05zMnol6I1qyLuUEnZH8WIyiGfswTW9
Qdv/dd9c3BAwA9l21OrRQKXMspxa8Bxw2NEo8nQU4zAY6Ks4qhMcEN5ohrvoxgba5keQIV43fhlz
AZwPNAZQLI6Da0h51aG9zxoNE7aTyjmia22TIvXVD+QrK+xD2K451Hxpnkcmp+aoircdbKcqRhOC
PyniO/tnORibkHtUPpdoK6zzehMVQZb3hz7aXB/n0lr+GSdm+9yHWKzL0QxhOIeuUUXYIYzrwDaB
mQRR4nVTi7c6hcgEXpeILy9u9bSVQ5vHsOWgHON1ZPKcdgJvfroZIf1mlcN2/vNakvvESPf4VsB5
V9iEFvfM6Tco1ztqdk2e9vgGzRb8FSna/iZjOR5VU9H5uQ4Ki14Lpx3YqMZjGZv1QzbUuwbvrxUK
v//HZACR/n+LVOrj1IC+EBIj+BCdAYbRbLp2L+zvWhMkVhBCvB4NzD0mCcm2Ye34ugy04WwEGVdw
6804HWXNKyJiMB8VOCLD8Z5oFSDPa/rhi24F2LiF9ySdCRjP3cocXTcDZzSmOf4KVruE/HDnNvR/
iDPQEQGFD4DiUcJUrhOhDUQrynqOM6xjy4p91KI9Y/y24rdL84W2CxxCNgr4FwoCdlrGhiPmkLDD
ETtw5z23oRVuNeCD4W1qvnGQ+4gm48Ay9t+GsvhPSvupohz0Lxl54w0lK6fT4tEIGkT0giBvhuyD
cgR3qYaLqUZpOJHZlhP+DBzTvpkqCKNBsInHT7TNttaQbcN0JWL4nZZTjyo80pAQnkVqAF1TljYB
4zgBiZSflI81G3ZxTb+lY+JlzfNkNBsjjH5C1mHO43ao43XlRyNwC/W1eZBWgkDN9Jj7cX2F5k2r
fhLWxUFel+F/FcY+2rKqmhEOHQ+QWOmeMjLuwHngcT7cF2h45ckabcWSf59aVOKmEqoO4zjBYimm
CuJgdCP19CNG3sRarZrPE3ptdIqXG1ozDWYPWwmiabePPbt8L/uVG2jpvjsd0LwHTmKJ2tIiabgw
MuIIFqLy4hDsUUce4fGzvb5aS4+SU1OKAxVp00bgOEx8CfydzLdQFbPjrzwJNyZEpcaw9cp25dhf
NglOeaBkcRoR5TYXfRknkMLGYcsrWBJ+nZiH0dW9lrn3nIGoK3tItGmF23vp3JiV6tGICbIGUNid
z6mW1dYYGTgECQXk1nbu43AtRlpatnk8aEGYc1AqoqIo9Risxg2ub2aP5WM2dj2AfTgwrE2clqCN
CBtoc0pIBK1c5ktOCYEYULAjg4+XunIA1WWGm1TvoAkwPiQkaKAD1P/LJQJ2L1whLqUoDSmrpjdD
n8dWDxXE9lOb7sPoLXbfmBNcd8fFkYB3xkRV0MG1qNyGkz2MKW4S+IYTv7Rt9y5qdKX004rXL174
QKLY4H9BLvoCoo32Ix7qw4gQz72zoi1Lbvo8GOtd3T7q1rYwtgRvBHZrdK//ML4Tu8pRFQ1GG/XR
NB8feeAm4kCq5yLTVmZx6Qg+HZ3i6yKMpzCb5Ykim5Z+Teyfs9G9G9PcN8vcDuKyNTZVnq9ALpbt
AuSD4h4oJdSdbfV5RSRq/WDxyfw4c246m23GSXvgWu7lhhYw9uv6fC7tamzm/7GoAtB4k8UdQWOZ
T4rQd8S9265hIxdv91MTikvicUMrFsKE43C0ImNnbaPwMey/lMxHecmEhBlvVjb00hH5G0xvoJyM
NnVls3GrtOQkLLhJh1Ky9QHKQH9I+g0Bqimuh2NDs1u9Hw/XJ3PFqjqZQGkMCbqYMNLhYSpB1f9o
Ru+19ijpvq78ag2xtbTXTwap5i5d4rYJcOVA1Am08dxEBB2H0T/shFMbyn6DiF/BQhM2aCKhlOhZ
NPJMZLTrcTM2EKBbMbc2JGXjjZmTjJUOc3b0mQLbnQ/bVVWP39eIEoIwOPxc/Z/xOmpZgCRhU0nc
oX4LYuA4MMwu/IDUH/seA7gbuIWRvwyFk9zbQ1NP/liH2gOquyiL9UnY30ZVmt40lgPC5uveszD2
mfDWhLof2E2RLT6/YJ0cfZkNXq9IwBx4eJT24DndagP4XFVVBz+/zvFgxU3uqtB5KE/WBemQI+v7
yrrVnMp8DDPrJh16PNlqdzd2Zr9B+HI3gDfZi0QxrQxz4cSZKSrQCIZWc3TBKscBK/D0ASMyhknQ
swX6KVwW1ydy6cSBCQiYoc3cAjhOuc7DqeKNFSImK9iN2+wHuXUKP7U/aKSji2c39HgMr1SalxYP
NUbwDs40whf8eSkjWUOLOeLUblO20xB3ogn1+rgWjhd2aoOdO0ht6EAsNTnO6moDaooh3EzZHY/f
QEuJpv32H0IJkLqjBInWkjnSVGZRyjFkLcF7NDaONDqWw1cnXokpF2cNqFY8/eD5aCs7H1FW0TiK
JphwDLj89z67G5uVxyUImRY8fo6TZxJk1IFVGoxGDPWYgIscXTpx9TYLQn6z9KR7h2xMCSpAbn5N
Ze4eeCy0ezsXzVFkRrYVaArZ80KPDqGomw86cP2zEgXf60Y4BUKzQrwqWEF2RRfyALzb7VFnU0e9
yc6nj2QEwxkLhzT2uoHqJYhGnXqTjaK9a+JU34ySlX4sW/NOjrb2UFd8aKCOM067yqjCT1MY6R3L
2vKJl3K4pSJuHlOtbvHajEow3SWZCzqiVoabUDe/OVMCsuqcSm5CF65sXts2jre06eJ7y64tuYmt
GIRMJSqkaOaPbHADThCxeW8YyHwwcf1zV07hwbAqY+tyBDpe2zp0H5VDUSLlXNW3MSHzl3Fx6KDj
sTGrNod2MI1AluoWfVAxqw70vHezXRtW7R5Zxv7AeBaHvj5F5C1MJ+fYMzmA42HISbzlNB1Lj2Y6
vTVLne/D3gWTVCl1Kb0Wkxj0EOfaWMBpof+PZdq+a9MYrbpW5waCdfEum1z2X9ZE2RHZR+1VJFn3
deIOf5BlT7eaEZEWeH1KUi9GNZRuIMhKgSvUE+MLmUwXZe2B3aRZa3y2aW3+pEWsP/Z2KrZFbcQI
mNFykG60vEi/ZAnrK/A5F+mPnFvDUYDY/l0YXXcocmPy637M7vDP27vIcQA8T21yx7XRQGGFRAdn
MMWdGVvVpi6muPQqpHu/uJXJnvo8dAUkkGtSogHHSfuAZ2GY7tBIbh4KUzZPiSBVgK40t/EFIeMR
gK/+q91FOmq9NZLFDlSOdz2a42qPgtH20UFrxn3KK1GC/X0+w6Fp8RImWf5c5BMrNqKMykNbVNVH
SFnkepVR95+0EwCOpsY4WUczSpv/BPCRgZjS8shbnbzmbUn4AfKvMZgBzekJakd5kCWj5Wtcs58s
u+KHxpCWvusoJ+G2aitueCxH3tWnIhm7XSrl8JSW3dh5Q+ry297SMnQaae2ex6VmePZQFd/QqBO9
EsxL5FVgqX0JDUvmm9zu0tdC0OHFBLXaV7cEi2yYunrjiVLkrznpqk8rRUYBfUQM7SBRElVfij51
n7gbSublJSHgPKfZjdMP4XZq0eOdFrJ/NavRrL1Qq4tfQ9cPWwMFxVeTxWhoSR0Ui7zMLMACncVu
9EISDvGv2Ip6L0Rw/mqOphYUvCWRpxd6Csw/H/p3Uof9gadZ7Xp5z9hNX5r8PiQNNnChWwN2EcCM
UVZ2N32f6B8jkE+emVQUn245PAMbb2HfZzUe2KDOsYZDxWMNRwerkxGKflN9pLWWPI5iagsPYjPV
oXJYEuRWg3yZNUU1sg/WgF4OkfwArqt/K223PWRO6qKwjSTgQ443Wo4OpWhT1kX9GTo8usdp2G60
Ohu/2ZlZBRMFixPp8iHypF2CkGMax/Am7mKEru7I+K6iInsZcFwHupBm58FQeCjcsgoA9EjuaFmI
Z42P0Z5FxMJ2SMCJ4LCo2YYEjPrpOHUBOOGSj8yVmkfHqN2Cs8Leg3ICTHIstLpNXY82kn6GCUwI
CFTDgI42JCFp1W9jkdNt0SVWvysZq13fyag1eWgjlq7Xg3eu2ZiRTCM8ympUh60SFK1eB1KxLRr8
G+LboZ1smZGkrw5k44Frk4MGyXhq1aOPfpup9F1dJr9AE49eyqGomveqcPl2JHX5YVPe7LsoTQLw
MMgPEmrNvoJWsl9rbbOt7brckHnSo1ybvlCj1X/1NHE8206KJwAD7NuwceUNZDKmgwFHBJe4Fq2J
XCyVAsAR+OeWU6LHKNZGCHlxASaF5ykOdNQiDPvDdL/oqCdPzNdKLxkDuiYtshjNzXDBmUoAyWTF
bA0MVGHMtWRN7iqwwaf1GrByMeo5sTB/wUkuL2xLMwQ1BYq67fi1NH7MJPuuDsELgoRQ/N1N00fa
rDV9L4aQVEcjtotcOQBk80v9xGolbdEOGoKGZIY+xgerC9os9qBLFEf7If7C6Q9RrbzFlwIVZPVs
IBWRU0HIdW4zlhGoi+fydcHv49jrWdCUu17e8bVH3VLYdWpImVIoOo1uN1eVtfq1rf8j4aFdkxtc
8otTE/MnnMyfqHgdxfOqTfZhyCwwHpO/L40zJLjwkgPGa6Y9PrdQAMhGzbn+5vY3/biz3a1rrdSk
54BafSuBIx9NpCA9YBcwbkNmUje6uWQ7Obe9kx6bOIHqZAwdWXNzPbZfWpITUyomo7ZtWWYpRsOd
F4c+QjHRWIP2Xnayg0H01Iby8iKI8nI3gg0wEvpgoEOICMrMSd/YvAbLinZrAlkYdQzKFWgNJKAi
ysDBkhteIob9CHW+AS+2Rv9qAyRwffQrE63Chxw7qbickRR1uHXJe98is3AM18BQSz4JiQG06wEK
bFwogbMulSB6wMvTrH8l9WtUv/3DKObMK0gCQEGv6mAhCpJ8lHjNZO62qrwGXSage3TyNQTloq/g
iAD630HDsSqQ05sCyYsEz1vCj6b2s+rA2LRSYlgzoZwQOuSmIc8OE63z4nYxWiQ2+ppc4pqN+e9P
jogiqTuHOngyO8WvKtkmxcNQPv/LivyZqYsXM0h8yh7DKBGuVdYXp/jKM7+v1+oHi551siLKUzk2
zChkFuzkUH8hb6JbyQuvTZVyG2kVHkicYqqqbFtBalBa78Zfk/PPp8PJGJTzVCQmOOVKjKGRR9F+
qd2XhD9dX46Vafp96Z6suMtzoMFrmDDpf1EK4Y36H+6EWfQByFTk6xCCnbvUqLfJqGeoUWXGMYaM
IG5s/a/lWuZ5QtiGNjzwubpqmV53NLNyG+zyMQOYpX90tKfWugsBYGcrp+JSPHBqSdmEFeLmKEeD
kj/qOxrtw9rxKHsCBXDx9yjYeUwM2n0zpytSPufzZholr3IBS52xcej9RIOu/5e1R08UcPjIvQJn
fm6iHiBcZHAU2pvyznILr8n+Za//MWApY0jzpmBONJ/u3VveByy6KfiOrbUtLe5EIKjQIA3sNabr
fBi2HueVbOccnL3rw0CrEk+sXdRLtyEYR9GHgTIQWHaVOLAoJ7TD9qitRWgpz8IgYaMHli5DbK9v
x6UiHjs1pDgYJJprmjWzIdmUt0gqJcccSY2t3Uj5iI5P7tcdqGM7xr4OuiE3bLKClMXEB8/wWsS9
5Oy4l3/7IarHphKcpA2ZisnE1rWTQDcHtNM/h/pNA0mxwVjJOi4dQ6emlJpGXpoV8iowNQN6Y/LU
Q5zj+swuWwB51dwNhg435RwiKYjKxZw6beSuLO5Jt7KZFj0EGfz/+X3lPnBzsHTVA36/yn+IVmzC
HNkS196SeI1U+je9jRoD42mHpiOEjsD8K84IR0RNCxxmvtMxCNVZePxogRWCWRE5q2ayAfWyPTOE
Lk1S3AKwfD8i9zfJFpmxzhOgAibgIYp7d98a9y13kfhamYul9+HpBypOjO60dmrnuWi1Lw57jNgx
i7ZRAYXQY1XuyRr4YnHqT+ZDOQCQc7Rc0AGhsoiCmIwbj5UjWgv3IRJE151o6ag5HZgSvOSuQOvI
iIEJACbJW6Pd6/rKCbDopzPtOnAJqFuoftpruQVGCAAuhHkbJQbC77Xq7+K2/mNBbb+P89QtgOkA
TgCaBal8lXaQp/+l8lbL1uDYK4NxlW3NXVb3lYnBRHG5L0R8Cz2t/b8syf/Ol/pCl8QcB8ExGpe1
u4L0yKvlXmqnK8uyNmmKS1ddUlODY+VHtBCDFMPOQa6VbGj30ot08/83JMWfxxI8iqDxwrXZ0A0r
3jKG3m5nZd6W9+ifeVPOQ64bse1KzFso9jpAoLW8G/u7iiGAgn6PsXNJcH1Uy1ebi2Zy0J+DfUFF
W5diTHpKW1wn8W2cHfnwkAJ7bBpfICfagsiHetTwUQn28FL8l307I7OQeydo31NmNB+mBPlpmI7k
MW8jX0eiP1rTUpl/5OJYPjGizGhH81Fj8851nZ2wd3UmAclfKZ0tbqgTG8otU+XxZE0WbAzgm8ln
UoN2xfnWLChBYdiXZaxpsIC59LhW+N0aqHbR81D4Q3uX/Vt+4TxeK6AQw4oMqKvcEa8CR6qXZdBt
A5Mr821QIIHpZnxG5eQT6K/DP/jgrCqJblrIt6Of9tx2lfRSOM2AAqoVPmUOQXPPay8r5LLL207a
fj7oT/XwbWregYvfUu2vCTvxUgG1LgLVuWvYvsgTaNAQqg2MPRNGAg5pe9T3tNMsqNSXya3jFMbb
9REvOSWmGiK6aHDQgcc+H/AQ98ZMhQqnjDwjAa98/jCF48r2WjocT40o1yJsD3FJYSQi32MbBZ19
apV4Sr7K9v36cOZfUvfYqSVljw1DNYZdi/C4HMD8B8pHNBj5JopEpPm4bmlt4pSdhpuEpSjEIF50
P8Nwbycvtr29bmJpI8wd8OCKBEcIXjDna2OaVSXjHtCynH/aMbRzUH8uUZHUvd79JFpQhd+uG1we
0/8aVMFQTtoCTSxh0CzIlg3AK0CSN0MR9LqZ5UX6Y8Y8H1dZWEZt5vMiJQHLt5Ru8vSF0H84qE5m
T330WxCEB2s7rJD6v0zsunIl07x0EJ7+/vz3J5kRG43qA0SM8CQZII4G4Vexdistrv98G4KbAi2v
6vO4EzIFJZwBnLL9UjejL4b3WqcoJqIOeohHlInWmoUXNyrwrmhpQAs+OmzPxxQ2hY2cFSy6xm3M
0Y8igjzsvb41EDcH171gcf5ObCleYIJC27JqzF+EFlCNATO/chZcMi/Oh+mJBeUdlDtjTusBFiog
MsWxrF+K8Lmmfl7tWhSIETuLoxEG4LdGX5ef5ysvysWAxrZ+U6UDw3IR0PA+Y0bL4YFaZPTCy+xu
fKOxhoJzLZwCzdE8R+lvqJ5Tm2UPDE1QhT9jEO4M9PeBmZaG9cqcL25wtGugUwFENxfE17YZ9pXk
BF/UvQhzK/tj464cWmsm5s1/si1I5o5VnFKgmYV9n7TgU8vFfV6vcfwu7o2TkSgHPU7fzoknmJFd
2txYdl8gGDGOYojZRlri6LgpJMRFeEOrYu2Vt7hLTmwr53LftLHVlbNtUoBbKaiTlyLagRcH7S//
sEf+WFKJbIWQnRPWsBQ1lldT3WvW1NlXlkvd8TYpbLsuYCGlCEfLwATgh2YrpYnFrX4yDGWru4NR
Ar4Ct+uMd9uBjZfr07S4IA4BaxP6o4AenAd54nO5EJC/qVCLipEd0i1QZW9EeqfxRxTBrlv6XRxX
AwxEtngn4GBB24EylCQ1RErmRg7QA3ic3HTdr5SDAvFegzBUU2x7srezj5HfldYjSnLXrS+NE7Eh
Op8oZHHQbnE+Ts60XEAQF/Mo5GcdAVs+fAW47GGwXkkiVzby0g5D9yl6mtCbQC8U3ooCzyRnBvqZ
VAffz00mvg3E8azCj/KbLtnI5uf10S0aBPULGjrAz2mpzD8ahEDNkjdI0zjFzSg/JNgqnOE+cnpI
2IevUzZuIBS9MqVL/o9L1IGs+qxArZakbTz77NxAG0lCwWAH6YbuZlzlgVo0AuovwC2AYQbt8Pm6
uc7QIrWIt3RNZSD5dKgifSdDtrJii4ASkCdDDglNechjKtd33Zsz7d/8eojTu7F+mMAXG9XyHqxq
W2Bdg6iKHiFi+jwK6bvp5/XlW9rkaFcG/xSagRwkhc8HydwpZ5WLIL+CEqI23HbFj+sGFmcRDLgo
RqASjDzquYHEpNWgE1ynNp92c+Wu1PQgDJ0Vj5gvqIsdfmJGucB0Ag1Se45LoMLrtSZQulnQihf6
D43Psxb5/w5H2cxGYYCLFjhQnyOmi4HDSbLPykD/3lpNanFfnRhSXiqxw1lbgkDHL0zQy7ufFDDO
9KWhD629yYt4L51/KOk5gHExHB4oq6tUemXfunpdIVkfJsdx+k9ne6P+h+oqVIlRskeAZZnqtaUR
MOkIDQkbVwjfHkBSgStyLRG65NGnRpSzniUTuIhyGMmY86iz9snNn6+79JoF5WAgJM8KiMlhz0A6
xxgerHRlKRZjUNTu/g9n17UjN65Ev0iARCq+Suo0OdpjvwgOO8o5UNLX30MDd0dNE03sAPM2QJeK
LBaLFc4BSycwwOF7hFgl15c0Zh1OZe9+1WvMCl0v5FkbX7PkEaDLya12i2Ta+pkX3kaq+HJJEHsW
Fn/ws3xFe8yXoXP8xg2VqPjcdMWzupUjOLy409kMiKg8MFq7OqRkeZzmr93qPdjrrxLzfL6T/7y8
YzIntJUo2kSV0zqvcZhyC4MJnGJgfMr/M4khHi5bIYJZlKQncRdBrck7AEXWBy0vMEipCpJS5um2
Yrh1bsKm2ukZnR2IafACK+bFL+2fAzs2umLQQtqZtxUkeG5zMQqH8Nk8kLUG8fJjjbBht1HzBOI9
EDYBhN4iCKg+UdLDmC8A+JBUxqS4mAHwsjjrCb8Oi0m/GirnblKC+/PtFgwQIjwOuAkoqr+4UyKr
ZjP67yHCae9a/kxuVj9NRr/MKCZlWiRrrhxahcx6m+M30qiQFCRbiIqi7dqYYMGIqgjiYE+jUaYE
l4gORCBWHzJ0aejfLRVAtsTqz8QIdyKGf2MzdyBmGNAEPsz3g9m+D5UeXj5ckuN8Jka4EodxbaeU
z1IWfXYLJhaMZfv54+x4t10d+ehFUVz1kpvRwTsYVTRM3v5dS8sMTW+zHld9ZrdfTFLvkvE9iTB3
zp5hUugp/uml7PAJHTcyhdtYMzVmtQPhLivs1ucuf/R9Cv7tbFCUzKV7hncC4lobqIQiOGDTd2Wc
ckFsAVKnm+yntbxq11iBI6ISI+hD5y52mA4x83Bo7Yes3xfJ8fKS8W3/65CB3w5PH5A+ImI691ND
1IJjDM3zwcTQq5/uvA5ZHAzplP7wiRoN6KvQIwJYZo5EKVwooLrGkeKi5oSFo32koM8uVPkD6ZKh
UQS/BqJfQDid69OXFGMSlossDEbpgN6xoEfTihU3v+wsGTpabRGKY9nE0cQ4nokWjxqmQDPjECVI
hWcmQOvMJfQmD0MvMxKJaa3YKZlmBkYEAZ6I0O+vkbqM2QlmZoB/mQygWPK6sg0db2L7lK4K9WSO
bytJ8Ejr6tgYTIB6iWdiQtm8qSbvFAN7EDfN6bL5yZQiqLejcRNoI389hAF1EhVejqRoM4MeVgea
XGbvls5T5JNlVk5svEM5bxVecYKVt87oFXWKTIyXV2DAOIA/MnGvbcdfsv1lhWRrt5Uk3PugnFsx
4Q2FKm0PZA/fdn5O3m6iz5fFSIJbYIZ+KMTXdRNeGBrRY/wXYqz13mHeoa4bhQOXa8LBOjmt+V8Y
+0VZgP6LIrFUVu8LRsS9r864YyraLqkBAC7q/1IEF5fmBm0TnjUdm4d6PC2AJJkVt4JMBJBskNjB
dDOHOT9fq7QsvZHx4fdhuZutLxogavVesVgqGYLb6WbW4a6DDNfcm/EbM4BgpuKSk3kd1E49AOqD
Ywtz/Od6zAXJASWG2wDTiz+bMrmZKFiPaLYvgEBqta7vAj/Wv2xnsluczxPwvBiawcUYyKq7jA0x
9EqnBkO2dxkcdlvWPoB4A7vZYQIT/LeXRcrO6laksF1TQ4q40XFW29K5Q99HQFj5a2qMXem5+8kp
FW5VpaGwc2aHzrTIxqoudVMHgzn/iBqtPxVT/1ZP+jfdi+tdlHp3JfrBFIsr39CPxRVsH2R9+Vw0
WNzVMWawcSFxBUiWKQT3w4+5jr7ptXELEgBFG4PsXCPnCFhj5AFxUwrXMOhYyNJo3Beyazwb6Jz7
axp00fvlbZQlzNBHBQodjKVgEFzs+zAxyDhjuh3+g9i3em4HS2GHYNQ8tFp2XebfBrc8WZhDtOLl
GFvjr8vipVbEE1nIoALSQEQDtqdp6gCFjOC9/jXkJQwn3ZN4wpX2o9QyxUZKl3QjTHD61NLTCKhg
SMoAW6+xv+RrfvJ6ULhon4mq8XP/qiX4AAuTeJndQa0lwUC17l47lYO4EBzXc32fDXrYJYPvrsrW
WJWG/P+b+6bCJwEmD3KTrDmSogsya/QtTHUAK+t2XpYA7XIP8QQ4mEw/RuPwXDb2vZOyATTQxaHN
R99QIlVKt9jWAR7Ep9gBxXT+TZimLTo28uODzHWR7D3gppshoA58FUic9KBuJAnaM6cDCkYC7c35
u0n9sjgWKIYYWRjFFZg/FKYrvUs20gSPVC9AIKBcrxQIJvryFiFPaoCE8PIBUUkRnE/CckuzCm5J
FvpRd5j89BGNKYRInetGFf7/jdnQwRoTY+FbNA5v1BtuktEOp+gLpuF2pp3u0uRHhV7dy5rJatOc
beT/hiEyKWRTkrUNlzpbxZ6m6QmIlYExVbvJGY6InlFeyUKAYjxNE90nWrNz4x+6Fj8UyenylyjW
WKQIHlrNjjDtx9PQJDQTAmzM9NBoKpodWTAIVgc8DAAYCMRkwaM7Rd9YXo43T+xYYJK3jxhYP3xG
kw8R5Hwj0fGcAvoeHq6f4qvMSdBMmnyJ1lUhRupmNprQczE1HWp3WKCJucSnrm9ujenJqFy0gdgK
y5QVG9EDB/pNEyMY6AISFs30hl6jiYeoEJh0YHRbLVCt+xb94phv87ofo3uL+ZU5Afxh16smTpXS
hfVMEKr2ZgdFCXJLtfloJ1eJG7DmGhi/xfgTE9k4j4BhnwjarNju8mZK3dlGdWGVe4e1Y8ffyHUK
hLIsWO1DnI5hXL5WHsjDg8vSZBnKs5UWbsc4TpqkxCsvSNY7a9o1aHO1psOadoirnqj2VJBwzhRV
cakh8Q5HfiDoX7ONmlcw3ashs4mSU9VNAGHvd5WrHUaoeFk/6TXEAb0w4G8iWykY0rRY5RIRvJat
BKSYiFO10TwUeGGs5huuLYVLkSnG+9M90OsAz0csQy51bFqaWSPgp07vd3nxe2i9KSCxnforsV4v
6yYrcaDmqWO0AlzuBLQK5wcyrj231y2IQ6eaeejz5mbo2zq0hng+ARDJPow2/TWkbe/P7liHdAaG
fxOtz6XdqDDhZc4UTh3tASa+5i88WFIOdEaUVQRZ4V2ZYxuYrXNbKF9ZEnNF5Ys/R0FNwPm0hTtr
yOKJuHRCEjF9cqsfzfRYA613AUmOjer8rtdAyeUobOjvXYVMpMbQHktB0SKWXzWXJGkdQWZWBkb/
nLodMIJPNVPBXank8P9v7mOHjBlYJZFSX5xgGJ+Xag+G7M78etlqVFL4idlIaTIGOH0X2ljF5Ccu
hraMZ1NHZfzlspy/LYKvGswTTa6654jG2aYJmA4Grk3xzKbHSr9vVbj9fx/ucxGC70qsZvU8LmJ2
fsbOyejCuEY7w/uqqgL8fYdj5kQn4Hr7w2Qmtp8MACzRFt4rPDePcec96e6oyFlLJYBhxkSejfOj
CHZNjSyJ0ggJ+bELhuyrSf+zy+VonqBDBD4eJ0MRdn1MmqWf/yTfndee7mlU+3l0X2Ek6PKuy6xr
K0cIXMlcoQePIfVll2FcFH7sAFAJxSBToY9svVB6QvEHiSOgpgl+fRwQuDU2MlOdd0/qfwpGVBej
xLgs+FWE8w4yK45I/91hEqJaKoSHo9WAIPtFB+Nn4pQc/MXv6lvPezft7HGg4z7PHvWpP6LA8TIS
GupGBzStGj6iVT0LpN9kAyiVwudzkrDzs9uNYDnDKD9CVru4jtbxukuNA22t/QLbX1ZV9VImDlwi
MH3kAGE2/IhvXEVdA+OBOdjMrl+bb4sTASimXEEuGtRFATL2bDFM4JqM4G+sQJYc+6Y5Of46O+wq
BknIzhvXwvUxEVpXoGhwOaJWNvWvEZJID1Y9mSqSNtn3ok5ig2TWRGuE2A0XrVOEPDKWZ8F7wo9y
PdTW+cpN65tZG35X6aiyET6me16foaCeAwMxMWGKKLieL9AC6tw5dnmgqHWgSej1kNHxBrNdobMu
Ydd6SOOUmLtlB7QyqnaH//hfwmELJjA/OEKhIByTO702rght5skLO6YfNd3bOzo6aS1rr430dU0Z
Qh6005KXqYkViSrJAeTs8SAr44yeaEs6V72Cr1nLCDGcFf9kiesTYFj9Z1eCRq4/hQfAYGBI9FxC
McVzS6cIWdtoZyan1rieAZBUvV2WIrmmzqQIR2quEgPwi1jFyTl1M0Zs23vP3V2WIXlQUAjhUDk4
R0h3CYvVd2u6dj2qQ5U173MMG/hx7BmBMxjLYfDyHEwMLA+LGkDcczbMd+g0Q/LGYNZVX46P07Au
ii+SnRSYrgVcQJ6wFmtkNI2YiQZAQKOSd1QS/NK9i3TtYfQYahVzqFBfZqkwUeB44kVHYDLnO0mn
HmVt/qRpjAhkKWV/4wHoa5e0dfttSu1sj0jhfohX5w6A17eZqzkghcgVBvtnkcXzgg0AzamB84oe
rfOviCw3macIgBRzY7MBI8Il1YPYLs0XzQNEzpCPHUDe57xKrtHDBaNLsxxlSgND5ifHybqXmeYA
qho0x/zhTjENgWe7jrjayvxKb5cq2eUrfsnvB7t/qb3UCJuo4Whn1bDs4tUuX4k9WBzHxnjRB1N7
b6u+PXiZRr5YUdQei2Epwywx15skNUtUQqIo8WPgoj2McTerGpX+fmZi7xGYIVxHXGOLNAb5jIc3
maoicAnmvYjzUFm/BpQRcqMDOifdz6omRknKGRIBEMAvE16XF9Y/m2yTjQ5eK+Oy89xHGofV+LVy
XpLpBwjvUuRg7FtTSd8oO9+4DFCZBUQ74DKFo8cKsligkSgClgBc1eDMLvm93ZmKZgBJ3IM7B3RY
yGfjoIvdtKwAXl46oxO6GD1AuZ3S5nvmvtnO/vJRkp1bNLuA19rmHkXMWbG6oyNme4rAdNmOzMXJ
9vIw6U2/oN/i2VTcb9K120gj5ydmnciUZR2kDSsAxAnZFc5DOytWTi4EsPhoRub9KMIGkSSfY8cD
9+Bcsl9stucH15le62yoFWVmuQGCOgPlOVRnMVp0rk6GFp6O8dd5HTH0nP7sF3TWXK+eH8+oDO6I
czVhMrVRwUTz0F30O6ZHcdjAZYQJTiG0d83BiewSq2gPr+v4PDdXcQbwAT/XXvXuaKjeKpKsACYB
0KbPqQ8wfCPOyY8g8CvRRQcbGV4xtz7TQM/DKN0Nue9kb7QIYki179zmcNk2ZRHBVq4Q+mcEkILM
hZ5uPxxSZz6yRTUXJjN//kbCYqJu9VcutRvYQAoAnfLR7KY/tey4tCXvG67tVRF9yMxyK0qw/byO
0fWGCDhwY7BPxfbRtQpfL4tPHOitGOFqjLOlXbsEYiIMFTfzw5y/eWUdRMvvBOiZlzdI5vLRSwTS
Hg8+3xT71Hm2v6/YgJOGUQ3vycs837Meu+h5BMG0rUr0E5k92HD2YDuigDET/b3RalPbUR70oI9z
MHyveSYrdm6ntY999AWz4Jp5O8Y/ljoo3SPN3/vmLnEaVG4O7nStm787rfXL5rlYj5UdppUKg0dm
TNvvE+zVbnuaWzHiAUBGZ7o/LfvOeaT9zyFVRB5/erJFD4AbD+g1eK3iFhIcD+3c3kgsrERHErRx
HYoF1QwOHusP+WNrL2FiUD8fql1R4/ItvjcUcEBB0f6y6FU+f6lcQI7OgW4/zrHCw0sj0+2nCWY+
koaizItFaMtroFFh8XdIDXVZSL2XrNzbWTjlxxocbHEZVv99BIti3hLi0S8FrCXxDdG2SHogEwXS
YGCdI3fqR2bAVJR5Mve7FcJv7s0jNu8br8KAIQIA49sw+NZwcMo9TV6YdSyje6JqkJAFAltx3Oo2
4tp2seJ0gTjbygLX9k16N2NYzlO9jmTWi6e+DmYAZH5R4T2XMy6aZRs1vC3NJ0wcnrr1KQEwnWn8
KFSoGxK/gevyTx8xutuQ0zsXhcHYrExNiEqzZzvuMM4JPOL6PgbWIg0wEHbZS0n260yasF8sI3Gh
zZAGvpS1BeYj5vPTxPRt4pfmd+DsouVF4Rglvv5MpLBnGQaRK2uCSNLRnT6MIatvdZVhSDbsTIjg
blaWZVHHg6mYlX5bXKHgiGX1gbQ+tYqQikh3DOcJM7NI9aHIcr5jZZWZhbnwNSye0/nE0ruhohjS
C614Z1YvaWYGyfS7r36n9k20Hh3ahcy0farvXUCRp6ch3ndRERrjDpNVwVyMQNrcI6LIwY6X3DPv
v1+CqJZ8fK6wNPCPY0VS/H6HHgUPzUtGd3Dan0xzd87vy9YlwRXlTAsfsoRorHMxo7PyKCVqf9ZW
2GtfU6RDvcHPk5O+7Lp039Abz9iR+mEAOtNSBS158qy3okwOjeoKkrnfzdeARPp8o8BcFjFdx9d4
WGYUVmOQwAZWrvv9dAIwuR+xt7GbD5b1UJUhmz9RcYB4jM3ZFC8zzL2fiwd4Ne1nHppG7cPsvZAV
LSL11ZwoLkDp+foQIw7zamukeX0KMVX/lnYsjJtj1VafOcQbIYJDtEwtmdHWhKXUvvfAxR7Tna0C
Cpb5Jt6XxecqHCBQCefKGGdW5Lwsndg/i+i0FiCKPHUOwGbz67r+On+5bKyydcNcL+j+kDRCK7Ow
Pfqgo783XnDulp3mHi33ef3EFcxHh/8vQtyahjDQtTcQ0bW3RfyttXdapTjdci3AWo75ViSbxFwT
4OPXgWoM18d6XMyvenbTqabJpCJQObF1pAkxaSrsSzIRo1sdaDHNz+iCXvIbVF0v74Ws8ggcvg8Z
gpNaLHBdgGYE9tW9rd9N5Nz7QLP+Ien3cXoscC1aY6mQKVcL7xzMROEFKaYN22YYzRqNVIHVneL4
PUXyiP64rJbspkC56V8Rwm0bGbpbIhUPlNZox7QjgnArzKq71duRXvH+VmkjbJK3xEVijhDlgXY9
No4s/Y726Mvq8N8QIm1s0oc6wibl48J6Q4eMNl38tPBN58vilr5nXFNVgYivzCVRwuE0nLaLjAai
WP3L0K6K/r2Z8VA8XFZI9ppHvswgvD8aQbL4aFszBiYUcD8FC6I79EyCssXwo3G6dlo7iEiHl1xz
57j0sFjRbeLEj0mrmDiVOb3tFwgm0qALFmAM+ALqnqblH3t6IRQl6iuA8NTuPtVVGnNHLSwsJsss
AlAyjHMDvfT8Upq8NZmZYSFP2IFGJfGL9NWpd0V0NZurP3tfKVLIA96O//3+wPwBuuYxgw+GH3Gw
Nu+GNgKM6B835bphORymeXd5MyUricEaziMFRisPIArnmjWl08xtCkIyu02Dwd3b+iGhPqpvvpWG
CLQyVcpLYqNbgX982uYxYhPwSzRzhK0zM7/IGvQSn9bxJqOKWpTkaJ/JEe7eSccwull6SJaAfN11
kMCe/f4TF/yZEOGp6jSjVVUIS4MEw1BeFFDvK1NhMkv8B+ADkIbk7SWwBP7/zYLltraWNLeLAGXR
m74ewV6VXQ8s3dV8fnPKFOsm8b5n4gR3BUQc8HPosLmC/M7b1E+J4RfaDrznLtZSNRWqkiaYX2eN
iAQqSCN22GU/0Inpm91xzkOLPObj+2Vb/9skTBTv4HgQWuIRYguq6XpkV6MDTgqnb5G9AInh5Ff1
/rKQv+0bQlAHBwk1auLAfjjfLmstUQGdY9RfUY02x7DVUrxOnxztdFnO3wcXcijayFDsRbgkvqey
Na71JoUcw3jPgVwLMrP2KwHl3wT0JocFiaWImP+2w3OBwlYVOqsN0AFDsWjXVcfJu+qHbyCzUtK0
ScKarSQghZ8vIfpFGlYNkLSaNkXUHEXp3hmi+NagWbZPPdBhNGVX/zYTO35KDDc52KOXv1xeX6m6
4NHl1BXIaIhFmqjzOlrqKdo929seLccFeXSdb7MVtp3ixEl3ciOJW9TmgJdWpneVA0k5a0IPEVxr
g+ZrRpfnMWFfJ/PRHBRhj9RGNxIFl+KaEabAKSQChLtmu5U4aGi9j5pPVFmxk6ivobaJ1xwuznPV
zDmpwKcLQboTpHZgGb0/TUBn0/1ufI/MJz19mb079MV/Zu/+FWsKBgRm3Sy2K66fAewhIHxpD7a3
q7ydzhRpDalL+VBQbHgw4g6wAzUkaebOKm7Z+mAsb5eVkR+HjQzhkjE0rXHGJEErNcelqHclKkLD
2oNqLkVf7OuU+dpymlQ4ASrNhJBHTx19WgxoNpE11NBYOM/fo1WFcaeSwhP2G9uPvKq0Gm4gKb1O
sucRfOa5ihdUau1wkwBpcpGXNAVrb7qyjlYPMlrLr9bMd9FyCnCABNmuyzsldRkbQcL9knvVEBn8
IM/IqZvar7i99ehu7fxWxRolcRm2AagV6hADja1i05UWjYW3OjECQ7azqvspDQfnearv0LeQ16FT
/ncrB3sPWmgtVAxQMBBWMEtoPLl5imRJduMYD4X1Vv73KAflmI0IYe1SYG5mbEHSP68eBvLQTa9t
HazLPRn/+zWGug8cEm5olK3F4c52RN3DmdBm4kYPhf6ctYHrBiaumWw5XjYH2cE9EyUsGxrPXKex
sWxu8T5obzZIsIO6Wfx+vDXaL0Z2G0ej4sUgsfUzkcIyFpppAqgX2iFDzYy3VT903k2lKh/zXzl/
DvHa2ccaCm59WvJ+XVwo5hm/l+kHeO8i76lNnor0GBGF7Uk1AvQZT9Xwsozoh0bWJ+D8Q+kYuccJ
vRhpDxLDGzoqdkviiUA08CFH8EQ5mwjNB8iJ13tihVHzMql6rvhPiMuGRcMZQh0EzUeCPVSDm9Qk
QkN6RNCKqb9TVeZMLgDAZsBtQ35OfMxRF+9iZ8VwL9jCQClPnlerVoz6S0UgYcaL3WhpFNsL88Sw
GJTm5/R33TzZmIW5fGpk+80zcv8XINx2yWCQea1KJJjKRx2emuT3TvGUqLiAZdu9FSOYVZe1E+5t
6JH0p7X64rR+FiksSnIdcIapfzURLCqJ+ziZc2ji1l+09JsHInVQbeZL7hcqLELproCO23Upp/4Q
Gbnd3GRGr6Nkb6U35tAEfdkqtkUlQVAmR+hW17xRBexGFBmQRsUVJ92QjQr8/5tIoBsalAU8NH9p
yWtqvtAFQL5MsSNSGejp4SNcqCOIias4Wqs2n9F4Vc/3mha69Q0t3y+br+xmRun4XxHcvDdqFF3c
52YDEc1yB0rV0QtNtE02t60GquQWlKyqaSKZLyYuem1RDkVeXEzIoqcNXEEUNYZk2bd2HxJwDhdL
qNk38M8tkG4v6yc16o04Qb8B5B1AmIE4t7thxjF1vjg0XLpjo+ollu/Vh16Cs2STC/ihFYLG+bud
HVpkZk3FM0iqC2r9fBCLN58I15jbeiVGRVDjo80La17T5GTG6Hh9zrJPxBzkQ5BITtiObCzLFo5f
X45T+YIYvmiCCR2YtmIEQbpoG0FC8iEmLvp30doa2MlXrah9TGGCD1BhAlIP7SH9DwwWzJ6IFqej
VT4DugNMnPomqlqdG+ojJnQV0bTU42zECJZmDFlmJDHEEP1R095aLbxsydLwDI3P2GKOfo7Q9vyo
1pmdVRHvPWpXsMJpybWb5SFNydFI2LXO7uaqQnsaqVq/8npFUUC2hhRBAEcg5X+C7AHIzHStYHqz
e1/nhW9lR6ah7/V0WUeZPaDRid9ByA66IuBgMkx07V3YQ20cSPTPtNwvjioHKulhRBrmQ4iILwjc
/RHIGxAyNgF61ELi3kbON9M5eFZgoGGiesq8Q69iWJSZx1aqaOoLRVcEl9pX1yl4OJv/PpQGtRyY
BSwdgHJi7qIj09qsDcxjmDV7DEwn6w8Ug5tt0Dq5DWjQUfdKhU1K9+tDppi4QINEn7tcZlv/KB2Q
VH8bx/1lk5Cb/UaGsHAtmwDhtUKGYZ+S3vBZZ6G56qEYHlZkLPsorLWdTnaXpcquRYrXN4D/MIWB
TuHzszbT1UD9AUKjAcwrPlqFswnwfFoLfpnBPViMkLDpm/RWGyIkFpfSOFz+AJmv5+wNHNIHTwmx
t7woNJeOBT7ARGBR0F2LQxd5ha8VX0ilCDOkh5tXipBmRqpZ57u8iQH0ko6T5414nXdpuGbVDoTX
rQ9yYkRNlmoSVGoyG2GCm1zrqojmFjU/vXlYzHBgr7mrMBnp2nmcdxANwxxP7FwfLU6coioYLKat
AM2h+Y77A89MNLliYi+xFNeL1FQ+pImMV63dDmgyg0JLaj4n7re1e4u99bGs9Gu9cnFzYjTFVHXx
Sr3JRig5V7GIW43EBlQs0RnKQ6jpEzlJTMlhKBqjLYjVxExhWTbgTU+glpm901XzV+ZTy/eqV0s1
RiHfrg9Jgi4o38xJzy1i1DGr0/u2F9D0cZpQ3/v2iUOFAXYUOixcouJ7E1RuMR3sGXkAtAc5wx2Y
7if3BR3kU6RiiJWZ+Z/+cZTSDY7Idr5Bdu4uKS2xQSsQAfKG7doRb0Py5bJCspML+B/OP4yxDKTX
zqXUulUBXnPBO8r5kdH3GX3AbXTf24pHtGyHMKaGAQMMOgEUUHDBYz+yuEuwbrF2M8YnndwV7JrU
j6OtqJNL7+atJMEWdDRSjMnAd8hoDmvnXWcD+spoRQGs1IyhMWFMo24PBCMbc9//bqy3TywoNESX
DbISf1E6j527roPHFxSotp5mhnG7G+A54vfLcqTmsZHDX0kbl+tqWoF6so4Vda8z69rM9lqvuJtl
fsn8EEGFokI+2yBBTqHKPH1dPCR152MGmN6Yvi+oT5HlTldxpUqtES02FvqHbJT5BDNx3IUwI4JS
JWpd5hLYxnsC2H2SKiJtqTkiseuiMRNdDpYgp1zSkWQWjCRfjyjCNumLxnZ9c2+p8oZShfgjFfog
qBJ9YDHGfR1nBNZYaCe7e3e96ZdXAF2vaxUnTCVJsPuuiNIl6iCJkUegwJnlV8oJw+J8d9nu/vS7
iTk9cP7+q5IQ2OAljI7XyIBKrXu7TrVP7S6Yquy16c2nLh9vUr0BfukLab5UafKA+TdfS9cdc7+Z
eJ8tTbdb7TRw2uxkTio0IdUi8EtvcyjGwmpts8W3Ad2293aNeasnYac9XV4CWQIC6WBQ9SGyw00g
WE/ceowYE3pj3Pl7Mb5PU7BmJ729WpqA/b4sSnZLAyAOMPAIrSxXLHuYS2YwFxB4QT7f18Y9IBD8
ywKkK7YRIKxYTrVmyVsIaO0izOjNMoRFS/fTZ7KPW0WE28wh9VTaI+RY6fe0XH3LeDTyn5d1kZ7q
jS5c183uY/QfbZpcxjKWfpa/zU0c5EaC2fgnV1XClq4bhhlNsGq4IMEW7k0WT3gBLpDVNYCxfJt7
XwdNiaokKbW0jRTByYM8gyHpDQ+c4OjY2W6IfHRhjfqDG+1N9+Xy8knd/UYY//9m+fS4YNTgTW6p
fhuh6btH3/neM16SOOi7Y5sqQinFCoqP6MrR0BS9/Lko38b6MDdow3qJVZje0msS8Rpv2vsDi3Ou
lNHUIIGqVzyaNfewGoAgtofbaHBOl9dOek43YgSXYKWoQ0TAFAsSsF+nIOEmXy8LkD5iASP/ryKC
f28pLXMTUA7BSt7NUffb7si8L6b5RNqvCTqWwD7l1ipfLz1RG6GCr5+TCZz2OYRaDXw78kKID8M8
TXwExyF1foOJap9UT6ONCNX7NqdJoI1fa716mTAq3WY1QJ/Z6+WFkJrN5pMEh6WNemw1MT5pyhie
Zc9Ng5mIp047XBYj21BMzKH/jKMfAFni3G7KZiinerCRCyFhCmSjcl0VMYhMkY0ES9hQL87trkxd
SJi+zno4O4+G8wZAtct6qKQIOxhlWCzaOvCJxT8zACLi3B/m74P3flmM7JihNmbxoQ4M94qJZZvV
fTa3UKZEfgOlGMvcr6AguCyEr7kYeWyEiElllzR6QjoIaTGyU8bPXht62SOAoPrsuq+zsJlUmMUy
/7uVKBxrncQeZtch0W6BWRyMBCeA+Et1w37nlaqkpVhDRzAI1xsnsjAI0+qXfAzn6ZUqXK4htQaP
t3ehoIE+TsEahkEzu2VETsjq+hcHw5fHeSF7p13fgN6Z+zlz2WHuuyVMgfB15drFG6tbpP+ynZf+
ArbEjVWyPZ3XQdEQJvMznEMCXBKcK8MR1tkjo5novAHenTTkOlIgQkRIVP3IbH9Q0ZrKlnkrS1jm
Dl2EWgnavqBpmY+af7B2v0xVl5RsobdChIXGtR27C2+zrxa0JcRGWBfTXakBR/hTJXBkowkKYXhc
A/zg3FMhNHGTPp5xMRihBaTipPpx+dhJN2cjgOu6jQsyN/acEgJiA4OAaDunY+pH05fa3BmVilhR
5ncBUOKA/QAYb1SEeRtdc9HT2eQFy+8N+9Wy/WVlZLu//X1BmTYZTSeOKF4vaxLEtA8T52WYVTMj
siXbSuH/3yxZhSJMVGL8L6iz02QdIh0joVNQuHgNPX9CH8B5YOgAdxXS9ueSClbWoGXGPbWYWdD2
ezpGe+Io/IZ0Uz6E/IlNtupY0UR6HUIiDIy5ziGZVHOZsvPioOeUEpgy+v8FNSowKdVzhmuKtscV
7HCVX81P2We6RTZSXCGhUTkWMp4EepB4XxrvM6BdLu+GBFcXjxxOQefifYiuckGPcbTgXxZIsFFZ
qMwT3qH2eJ/OB8BgudGp6b7ihObDoYnBl4PzipfQ5S+QL+S/H/AXsK+mZR1aqHn6Kwk614/s17p/
m6fTZTHSY/ShpwiBEuspCOR66GkYie/ibiiePVXoIj1EHodh51ieIGA5N+1ooT2gT/CYr4DN0z1b
6UmvTnW/y1RdSrJbHujr/woSfQKplzhLkDpBxomwW8ZeF+1oDm9deTRVlRLpUdrIEl50rM6qYnEg
K0MpZgXIRJMq7lKFNuLW1GQ2+8XFspEy8fsc5Ysbd7xph9DMvxe2os4vEwbSRdCtINeJrJBwz62x
ZxYj9wxzXu9TQoLRsU7j2h17wwOkw+wPXaMoJEvPGGdbRQMIH8kSRxnpEKVpVCBOqtMgorqP8gil
KSCh7qP2ZLl+Gv2DwM3P2ruc3Dh5OKjYMqRvse0X8E3e+EPN7SYjnfAFcX1H5nCNQ4vtm+I2iW+7
9hBnTxHeJpcPnFwmEg08ew6uADEThC6UYUjB0RKUGEZgJso2D2nzoHXXid0DiRDT7HXuY2pbIZZv
oBhz/0EPRfMDh4kQbrLCdauysiHWq6j2u8nXHjlg0CKMs1aeqp43k6L/7tBiqCpwsowiOiZsfdfd
VceXodA5jewzjTJA3EM6DCA0GGsRnGyLHEXlrXyCS6/9anhr3fdGifIoO6gbIeKdNyPvbTIPg05u
P4I4VUcVS7G2Mv/GCyLA5seckyc+Ma0cADvxkJZ4miV+Hf8agbSSe7+r5kE5cCFz1xtRYq7FMBeX
pWlcBnNchOBGuUnnJCQzU+SgVWKEMH7M1jrvCMRE3VNPvxYdxWFUAejIbritLkL8Tqp1GcooKQNT
27nJle3eI6jKmGJzpNv/sTliu0qxrM6k6VAFrxHfaanvqJolVXoITiTSjVKvDEiw8kdWIv8FGabn
J58pw3qA/AM4NfeYYkiSu3rdNh1Qk7W4+5I53kNnaKDkna8x0XroyXC87DGkC/chTgxA8jLNrDWC
VU/WeJiN+XHFjXBZhNTMOFICZ2MDipJgZrYRWVNcQkTf/KIYQc2THYu//WcZDqc1BO8B+ibxHjl3
8aPdx1arNeX/SDvPHbmRZVs/EQF685dl2xtJrZb+EJJmRO89n/5+qYNzpopFFNG6M7M3BhhAUZmM
jIyMWLEWOkijp7ujJ8vPDFpE1lbPsiTcXbe2MGAMtswQutoU+ASj57k5VH89rdOh0dLTyI0kYqlx
79GYby1av5tiil27DY5K8qxVzR4Rk5XbZeEaPzM/O1Nyp0ZIN1fsqL6XKC1DxdZtHUC7mvwkSysJ
ytJVdmZN3Dkn12fN/FAch1jTtNeGp9jU7ODldK3grdW4ZyhO3HvNXxzoM6Oz42aMUOw2KjscFE+F
35N7raXeqtil2V15ZkL47cm6fM3OUylhXZL04hn72t5pgb/V5QfDe4+lXZhJbvWPlkr7KNgF4dcg
agUkkhfvxgIPF9715i/Z/zaWn+3OW3Mw8bS5+G2mgQrMH63QOTkDo29pCTViCmTtLYVgoPthTPu+
sA9p9Vmftjgf4OC1abiFg8pbA7whjO0UBudlHXnUvVIRKrXe4Ebam5k/RM3++slZuET/DOUDBab8
Yc3n1BNJ1gbNgvShVrWDNfxSk/3o15shOwxr4owLAfvM1MyDSuBMtpljKlC2iQQC9Ohkh3GNXHIh
fp5ZmTkRs+mNU9ZYsePDoD7VcMNf37HFj0Ku/r87JpZ54qXIvOVqEWIgUmHI/hJ2+yBcgRkvgTDA
ENLxBmyqXs59BEEFFXPHrIEVyjuGZ9Bd26Xxz9jbhsq9xkxQvE9ChNHktRLxUmw5szyL25KWwKWm
iSmH8gUF1zzdytFPCgkwQYfFFm7Z1afwoklm02B6pBtMIWaWIitO5CVaR1G1ad0E0lmmdluIJRu3
GVs3SluGFckith/+iqCe/zM6X6dsR2MscJPZ9Jybz7Ly2xx+XTfxZ85+FjNObczr7XXXGL0iY0Mr
+s9GW95G3uhGAOxrRrriRts22u8qeTeVT+ThpXmfDsFOsWnv2q4cM3VoBDdhZ+7HFEkA84vqyeic
/QoZvQW34nZG9jz0xlPEtPj1371wTs9+9vwuDbtAMWp+dscrUM33vfLmhFspWwmpC3cmdzXwRZkc
hIr67KD6euAV9QgcdzQn/S10nPS7j3fAzKZrwR2nguShycwqZzMCGImvL/IyTMCLD/0sCQrM8Bek
UX1SpgyMhwADkk+5fJclK6u7jBL/w7svTBiMos1Wl3ZFWHkRf35Nr8Up/U0kx3tHfr++igUwCWbA
SlEqo9SOrfNgJDqaBgJ4cC+ErxUUn/Fe1g4DKmW+DzD3yZi2Zedazn2zKT8buttsNmjVFvtpLWIt
LRedWjDjaGLBPDHzmSYolGhUWW6Z/5vH5n0zSoexVVfAaX9G985PFNTEaEzDxAD6iBbM+XInWW6l
QiY69aY5Ba4EuuS3EqTm3ZirXezKSQOksCknVHJyrUZVJWEEcEqVStsqYZg/Kzyrn2jU1yFjlU5t
brXeU3d9XXUD6ultmrkS0pC525Rx8Nmz2vpzP+XsoCbH9lH1orXLSnyei/UAcoOPgVqMNQ99ZZsm
ph5VtKx0n+dLgfxp4iRwqku27ZZqej9WCflcwqRZJP0FdoXdJFeGTRWIKZix892UlMFBIIITmCe/
ffPOCw+d99VID9d9dNE1TqzMXAOFiy4yxISJXb/G8VapILlQvly3cZnFAKhiik03UREVkO3zlbQ1
UPtC6wQYt3hWW+MhcLSD6U1cH7lrS97K5bEUPMR4KYrWKDPb8zZgXWqSr7QsqQLT7FSqqwY/ri9o
0QKlKjIAIQRxET68HKbRQFxPlrl3dA8OiZXBn8UtO7EwS2PGkk5pEWNhyF86CKT7T3J058S166wJ
CV8Gej6OI4hN4MVW+L/Zx/E61CRVgLjR9AgEUi6PXrDLetewkXTcXd+3BS7CM2MXWPDK86tMwLKr
cpuqD/14SMudHe8U/2jq+0Hb5vVTGm5z72hra+q5S55+slBHvG9OMkO0R4AKiIXK5X1FKdw5+muq
bksB49TE7OlXBI7nKRMm2mTbDjewBhDi0QGInL1kb+o1QfCFWrHYTm4WHvN8vfm7esjiWM8A52z8
Yl83z/L0rkZHu34aA3Qf/rW1m0T/Xkg9LX2k3uQftbFSEVs6B0QnrlDge2SHYstPttQrTT9qNdab
QnPC7I7bqSvhadGCJeBNKqQ4gFnPLchTUcSqKZBHWu0q6YMcrnFyLRQnCBXsIoRcgj99fgCqUpJL
dFy4tQz6SXfp+Ko4Ryl+8Jtdbm59J3bLGoQE/6yU+pdO3onh+WGIrc5vug7DoNId6aBoP6PmURm/
1MWt8nGA4tki5xp10cjZL8QiCz/f1+OPYlJvpSDcXj/fayuaH7EyS8xRoLYDCNTM6SnJ7sh/PfOn
3BzBj61YWzrQp/s3O20teI86lsWaaNpb3+vmNuq/XV/QUhhmVEwWc9gWELtZcCwKAzrdhskf29Pp
dVbhv2GnSm6fo5YSDP60gy5mjXVkaROpkwnGdjB9tj1z+UEKtNARCI40/tQ08JZvJPlLrrijc9uv
kSItbKEieNr/jH4ycDxbH1SJSi6Z2GocqmKqbn4uGnPaJxbUhtd3ciE0KvALUNoWYoKMMJ8fZF9G
lreHz2ATonepjOGjnz+DmH6UlOK20B4DWdvbBungdasLVLwkTv+ZvWgNDC0pgkH8CAfnyGgV4ivW
1g/ftFE9SpJ5WxefKz+464J6yz0OkYPubEa0LqIJOSnrix4FR73VN7qy8vrUFr4yPwy3YsafDGKO
BKn8qMutDOe1cyYbpNaPbwMjl9VN4oTRG6/J6ZvtJM5NqLX9MdLHeFu1Td+7hdog89pMnltOcfA1
qwr5OfPUyNvKfWMkR6+OWxiU+6G5zQZtQFt0NLWtpQbFP23U+f1WldLhnwT25n8DDybiWh/Gwe1D
U/1pdZVxk/VjfDf6djtsuKun19apFJxCjr95dRneMOZS7wGo1em9lLXOQyx3+UrT9fKByydjKA2c
BE8mhNHOPSWJGkUPCnr8Sn3LU0HS/hnzh8Rbm6r6ow0wy+6ZFKe/JoadGKSeZb48fLumDHR6f12V
yZsgCLoH9rT/HbZSfZT1FrIKMy6Gn3amt4/Z0NPCkLu42MVDXN/21lC9JnFOZbeB0O9LFerxc5lI
7c/CkaaVLVlyFniBDJDyghN47ix+K+vIhtCHtkYpPEjmpO7M0rkpiqq60TSqQKNte+6Y693HL3jE
scCjivsRWd7Zt+DxSjX/T3+0foGm0LXM3fUDuvSxTw3MYnij+40t4egbCE4om+RS4XqhvIk+XlBi
8JdkXZAu8i/zQC6VXdmGoh1lm+WubePHTGvdtqtWrvSFdAWCBqIcr0VB4DB76WRpV0Z93FOHtvtt
KHFoh831DVu4kXgQQhHIRJuO1NTsdugD5PC6ioWo46aCQhxN61aFCLNzK0VbsbXwcehCGyZQH6Fo
M+8SdrJeJJ1HJzrI3S77Xg1PTb6L1kSzFvYMK1Qm2DSh0DPzsdhwQtUehZXsm2k/RGuNi7U/f/aU
CsZu6hLRHbaHzJWlnT9kK/u0ZmH21SM5MptUZQWZGt+YXXTMi+P1r778Jf7bIxEgThLtsgiSchpZ
Q5n5e0eDEGb4alKC/fhAF+ItNmU3IWYsuG7O7RidUgRdip1UeZmMwfXtH4326ETByo4t5B1ndsSO
nqwHRal6BMKVMjD5PHYPdf9Var9d37KFKv35WmYnJTY9tR46bEz+a+QBDE93mRW5fn9spge1egmz
G9n5Mf5FRDtb2szdTGhEpdAW7qwj61lv2lLeFPmdtvap1rZw7nRBPjZOy/I8+5NRPFX+4Grx9voe
rtmYud2YT16qNtio/NfJPub9BiTzWoq2eHooFjKtyCMWrp1zX2htNfT1mg0rHTDoxtaBdGx0RWXN
kr+McAuEb1XyqfZQ2wSh2yafmTq9vsyFHgeuInJuVOAp6Mw5yfK6BDKd4/Ztudesly7dA13YD+XG
Sx1XBvonD/fJx4llDSQ1RfbNgaPUPsuILTOexkqxSE3TI6N88K3Y9bbqdtfXtpA6nFqZAxYqJ7Wh
4MKKUb1nxVafHuyucOOaCLL30vfrxpb8RSDvxdiYoLCd+eRUKHFuy6CKkmpbVUgPWdRKX//CBiQM
CjeTLl7t5+7Sk+U4pYO7hNnvzL9vIFpZu8UXl6Fx4SFcSXY+h+vmfRX14YA7CLhCINB/lOvXyP6X
3N75z8gcrTvYgRVNE0aa4rNH7zz8m4KXcWphvlOkKGOUcnqlsnDpTJrtrbfG97yUjgAtANgMg7xo
1Zx/jXS0ONM98JtGuZeHbdt966y9Ft+M/dtffHadRzilICBlf5TATm4MKG1TOGn57KZ8nLytX914
6pfrJpZuDMElAuryj+b3/ES2edPJzQTyRkm+FdIt759t3u1G89Wz9rZziNXflrzPrZVS78LdjlVU
qthFBQ342RYaQeuZtHQJ5AhKqKhlh96x5CGWrwFTxPeePXgwxEQ4vGs01+YnR0napFbTGDCB2e5y
rXQ9m2k2ZmAG4F/KDlgGiFoJ1FSPrvYU/7y+uwv+fmZ9luZ1cSxLNjgNcK2Dm9mPSrmyvsV9ZMCG
WQ7aJua8yZVYXd1QNWd5BOxY+j0Mr1LwEKxdFgvBAQP/mZmtowm0JqwczGj+PSKLXXA0vP1fbNWJ
iVkWNqmSXfpxCp4Rqt6+BgPsf75uYW0R4mOdnCapgudYE3tFCcLNnd9Bh2pZsdIPXKr2M7jDg4sn
F2Xi+bMVpqpYglwMLAa6a0XI0y5gbEBzs+yRBzf2YN+G97jIvwztF28N9bVQcTqzLvzlZI0o53aR
JONwaRcdasf6JHflnaDL8jUTRBbz4EOKI9aH61u7EBHPzM7uwDCJfB5TLHrSXmvvPjEeBuWbVn3X
1iYsL78h70ALDhUdYXB6a7P8Ia176AFlK6KZKgdu3JaPqSm5iRysxKfLfRTNBSj1ECvgDXjxJmja
sslGM6Z7V7t6+1AMn/py3PTajYx+BaK+H8fZCqQJtlAO5hTMC/JDkZpJUVjxhk6ypHyJg1ep/nb9
Iy3t3YmJeendaM3M8XJMFMA4K/1da81tPW6vG7mMeH8QM1xWNtcwkh/nDjhC8933A5LUpdXvzKje
9ms5xGXIw4LNSCFvZ/qc81JZqktmJofIl1udW0g3hrrrNGi4urfrC1kwg/y6KJswFiCc+3wheFna
OS3wgbT9Yjh32oAE/OdWWXkTLlkB8w63HY0s6hvim52cV0MaTSX2fKwkHsMjpfeayO1jP0n1jSJ7
0vH6mi6Pqc2L4z9r4tecWIstI5okDU32LCxjVy9+DFnyWfW/2ZN6HJvf140tuBssrhApcI5g3dZm
AT2KisArS9zZyX1oFH4MQKfM4tN1IwvuZotPxJApqF7oos5XBBi5yS3BUjaAuzBcUhnrhZvS/ue6
mYVw8Idn2xYi28ASZ2FnDJxUKQUezPL28fQewAMUhYx+bXNlD/iXQtHa0CRNOH76eeZi4+VUvACW
qNCVzzLZYJJSJ/DhktUKu55cWfdGBkVk7xlwJF/PCnhyuwFT/BvL7tqt0we9Wyo2WTVvZOYOJKoz
9UbvpR666anub/pe0t9SryYVCeWuOEaFFk/bTiOayqnZBIe2T9Aa6Iis93XVt/dUkKvHUhn99q6w
Qv3ZnEzO2zROe7UZgztTTeXv6pjbd0No1zct7hUyPJYSmPVJV2gexrEExZDvmL9TOR/2k26PP0Np
NF7y2ks/BXSyvhax3d7pTjzsDWy8FDaojyLL1GCbDk53qyem+d6VAexO8Rgo7tD2zbhVfCl7zEMA
zZOc1P5mrOTuh2D0rPcQoOU3rTkRtqveSp/7rGqmO7qsvffsgCx9YtTF7jY9VImNO2RBfmMZwfhW
tFWwt8IOJtBcgR+AgqZ5CEINrQDPhu5867cjA0CTGkhPiZrJ73E5eS95U4f0TyyjvEk7Kdoi+IZy
Tqdn9Ya6VZDdZUWc3/IZNX+nOfH4r1qqeQprWpx+hq6o4J0NYfg+q+vwd92UibqXrCrjTWxZbcy7
3G/fVb1vvuWTj6ZMF9jRT8QatF3ltzrSGlmi3etBTfmtMT3Jve7yl29oamKyYMqzgEkA+Dg/WSEX
VSCVcCWr6bTR4X5QpeYwRfIhhJrZ69J/I2mtcbV0mClJCK1rB0K2eVHE8HxLz1JOmRbvTcBH7fBx
iB2LOrEwC+pFllh5I9hSfaRjpWR0++zm+ratrUFs60mIbUal1cc/kQL/qsPHQX25bmAhwYSiSOO2
QO+KFsU8FjXgVfOsGSlu5Kr03eos61sW+H21Ke2M8qgDAeY+9RyfU5ia3eQ2gReq2yZW038qX4v4
fmF9V4R9V26v/7KlpUM2Sn4GvR2l+lnAT3xv6H0dYETffpGUzjWDlUbDwmXJyv8zIH7Ayd7aVRPn
6h9io159i1VoHEFgGGNxm6krltaWMnN+I7TTyBLSihXtDNAXxapm1NLtaPEm5eENhTddgPO1hE5I
fBbYBCLVVrXeHDgOA2PliywaobFIPokt+t3nRnQrCYseffWNZL909T5pt4a2YmLpm8DD+n8mZi9D
B8iq6UV06erhe2yY26gFkp31dDDX2C3XFjNzLzlv86KXWEw9HpXqtiYjX0MhLORHNhUdMiRwDyB8
ZvsVdqPaEfcECiHbwzq4Tw/mpwBiZd37OJUrdAgnpmb7NuRyGo8SJUqvCI+InWaJvzeabSM/BMHH
s74zU7ONGxTL72KP0dZ88LaNGW5hWE3yN12GyV0yN9eDwNK1AYsmpMYI1YBmnxkr/bxra4ct7ItN
WIduEaCRd0SGyjXQS47WnGLR/U7MzUJCrcT6mEmYG1PPDbvtKP/2OrdL3q6vasn3yDMpsKi6etlJ
heWsNRIDyEiA+AGABBvQhjKtcTOtWJlrxo6ZL5vhSDIbwTZlB8+m/mquMScvbdjJSuaDdulUTWX8
R/q0MMxDr8UVZX/lYYISj2aRF326vnFr5mZuHo7Im9cJG6dpvxLrF3N2m4LJoSD6et3OQjcD5j5y
Bnr29IeB8J+HuorjVHktI/Id925qbBzjtVU/KSOVj3Ab5PtmXG8cLvm6gGyAc0fBDibUc5tOAMe6
nwOm0PJMTPRpd3nbfmr7It0p1WNHD0dyVkARSxHKgYWfJcqORZP63CT5Y69ZPVwDUq+3O0l7NuLW
g60hk28Ku3yHh2OtVbVo8Q8XALxgQtD63KLZNnpdxoTdfEws2m0KasNxHyrf1diTgk2pl15ySIc2
XSmkLVzBgKY007IphsA5PHty8Ymz2Oxpq2SBcZO3D5ZXHq77zMJx+x8SRhNkFh2p2cqkBB10vaXy
LcdxujMmeCXNqh7AYlj//oUl3sHMIjhiFHS2lqlwTArBRKkopyCivrTWoVDL3XUjSxvG5LngjGEm
5aKkrkx2UMWVIHYzR3dgDEtbUx5ZcAXn1MLM+awJKRhZG8mK6MlHz5G8V7Rjmt7n41/k6QLZS38U
aASkVuLTnWR6cTZkoz0KTKXCEGnrbIrg1/XdWghM9B9pRQFaB140RxHHfWQVWqFBEKLcqv1tpu9G
+3durD3jFwauRHsV7A2s8RZ/zz69kaTtGIqUoonCfO+0fnfMOqeaXCszTH9rOYH9EMpp8Og7QZtv
qzwtH/s+ST6FkxbeJqma5geP8e7ILctW36mml3wSpfJ7NRog7lVRZgdFbkDBWfd97blRzvTVzgzD
UaVwEBqfEgf6mA1NEPMmquuy4tmjSNlKFihWcV6rYH3goeFIpuhtz3vJ3hj7XkWDgJebIe/GPvM2
el1LN30jDJbNuFPVXj8YY9sfqq60N9c/5uVJxjwzKzAb0yS9kBFFKbQP44K2InQl5b6xYv/dHgGM
ZF71cdF1TAk0J+AdAOjzcDg4kRJlEf3FpO1G11Ky8CYoTNtlXGeNH2RpVXw5wfblaCov4vNDQHlG
yvuEUdtgLOq73DaLFzVq7J92oVHCub6Dl8dBTEkRVA0b+C0E+ee2yG0cs+6YIC2Kp1KjlYSucTce
9EJa+VSLhizQXOj9mZo6J/rwVbO0srijzQy4cQwV3qvhI2o8u1ovX6+v6TIgsqb/TM1nibxCz+Wp
wdRowvFXZ09jW3y7bmLxE8HdQiPT1pyLwF7qKWeuwETf+dvU055jNPiCeFy5qRbe/CwFSDZ9PnCz
rOr887ShQxUvGemv9Pt2eg2TOyl689UbgxHvEOnM8m5CIz16LBLgmJ+vr3FpG2ExEMraXC0UWc9t
y5JkdWFs0CBGqjlts00a7q9bWNpFWwC/SaEAK17UfVoj90xi7yYs3tB6m9SXvzlLIsrbEBsJMsJ5
P2f047yaKsY3+/gopwgXTMeQLOr6OhZ2ijSQBg5fSedK0c53yjbyMixsBfqPUdm08Y75kRULC6cH
jDzVAoEwkPnn3EJaMjYYeEG2ybIHL3gMywfL+d2rKw/GhXWICS9EApgAZIZzFgwQycyaOIuzTY/A
o/5urqneLHxvAicC09zuND3mMTSr22ZkhifbFDDr9vFWzZ60dkVxceFGMgEX8ClENQrfPd8pNfF0
kxJXtimVg5J+7u1Dbn3VzRvZePUMFFMY6r3+8RcXBUpDCAQAclfFY+EkZVFikOp+j8EuujeMt8D6
FjNQ9v9nY7aoMZb9NrexMWVPXvtEyToKP103sfjt/1vGXCCgGqYaaDcm9GncK0pyHJkS+LgJRiI4
IfyPWa5ZQLF6PSthkcg2EsOroWlRo4//YhWnJmbxsg6tgPIOJpKpch3GnbuV18nl048Um1IAPuaQ
1s1Dlml0UHeVVbYx89DVs8/RO41VShxbk07N8PP6hi35MskqJGECAoaa2Llr4XJO0lZNhgDW09gh
n8w0tUxPzYR/8DB65kFeky1bcmYWiNQQMwJQ1M8iWRsFuVPkHXHGDFnPbRr9aNeIeJdi2akN4Ykn
B6bSKolXGTakzA1/d/VX2d9GwYojLGydRfVT6J9TjaKff24k6FVvqKSeS8u4k8zITYNPJnOQgeMq
5h2aUeW0EneEZ80yYSCdZAJwM9GiVmdHtK9VBCbHkW/lfJqkOx39AHOjNYAuxjWysYWPxLwGT2RH
5zq4EOOx9S4jF5ezTdWOUIjzutQ/l8NaU+bCiiANMJmVFVyKXJ2zoyTLTOWQowE9bGJmmLaFkrlW
eLju4WtGZsGzLBSn8QaMGB4Ab/jFtOwvxNYEL4FgoMWhgY/Mc1xZ6QdzGCAmiFRq7dq294vN9WVc
uPQfC9igZytGv2cXZ9MWBaNytLyH0tlm5dZ2XpXE2cgr8WBht0gwGPVGplvU9cV/Pzk5Xl4VpNEF
lfCyQYaVSabxq//hpIxBfGR+qZDw1Un/ZmuR6jwwKqFglQXai9Z2WyNDfs9fiaNLSzm1op4vZUx6
r408YQX8pCnLByVsnzRrDZ+0aEZjv3jy67wSZ6eyG3gzmhODeF1i3DeD9mABHlHT9uNujCoyGZpA
DokJvNlqJkk1K0O0KKh3WwDNSs2lgXTdyS6uHj4MvDTkNJSsFPKncyNqXmY8OE1AoYax751wx1zm
offB8iTR6yD12yBYo+C5iKIzk7MYENlFaQ0NzYo01Jmp3oXFD99rtjGTdnqy16sDTFfXFyn+xLMw
Sl7A+1qU/kB1wARxvkhrys3CaGjU2nZNzm7BUVPs4G04mJP92nnp8bq5SxSssCf6CApsxRSeZt4e
eJAst0KZq6fM2Ca7wqRtf8ijTW59ieM3RXkJgnfHv71udmmVjELqqAiRQoAYPF8lOXIfphVFa626
9QP6M6JlfFcPjpt3K/xNC6GJ4hONRhoYTFI5c6/J4mQqc0yZqnyTat59m8TQGJW/W6d5ub6qJVOi
SSKDzuLKmD9W9Syve6PDWwyzk91aKdoHOxib+6IuJbfxx7+IVAxNOtSe6DiJysz5LvaqXSueoICu
VHNHvxU6a6plHwZ94yHgpAU2npT14gXpAN/AeyhxwapvbWPLt9wpyV5CJWHyNMv3Y5a9X9/HJe8A
Iy3WJm73+TOptKouqYQAg90Z/ybjcFBRYZ78qnYjO97X5hqL2Jq9Wa5UDzVYqgB7RRr+loMGUdLh
dqACX0vli1l9OH35s6H/LW92xMcst8okZkPtDKZd6TMyvft8jYVxIfBbAJdJ9umakCfPEtksHx04
8FjDEKs3pfbSdMYOxN3H7/0zK7Od89O2iiNR3x8CdS9X3nvblA/a9MsPq5X+z9J6qAUKuCDJDKXB
c1/XpjGKpmgkEnevSe8wSia5wVrwXbhhKM5RducvCrrzq19n8rryYB2CIErZBvJXOfzq1ZGbefVL
GSLpuhIvFs1ZODlQN5D6c73CcQhAF4jZ53oqbq34PtH+qfpyZ/5b0Bfv1qhfxLeY3yzwGpAEkNiw
i7OYCyt9K9cdGUfsOL+kBELHLFwBDy8FQNIzjccTaRo8WOcfiUOEdntNrKVKdCO32bbtx++8RJiq
MlbuySV/IH+yeKSJivT8aRgqwPMyi0ZJZB3BEoKEPtZqslJ2uKRc4aieWpldHqYeppkjNNiaRE//
kSbDvPUGrXqG4Wr8okiTxeS4WRxoqiTUJq36LiqohrhZFTlPqtN3n8x0p/ZrhPWXPd/Zz5odBicc
DS8wWbwEf0/SH5jwMKeNbwToam3zUtvowaFeuweWvJWmEVcNbF+6+ieTOEm+FSh3rQk6wk1RNTeh
qd1MYXvvJcNx5Ch6VXsb69XHMz7Rp/o/k7MkucvN0ct8TMLL4Ta66Q72r8bbArja0UnMwpXzuHRC
BGqXIr0OU8B8NqdNiilLBEeA4njPGozkQ/nl+s22eEAYe0afVLxd5yAR1TcyZ6yEBXDI4W0np0p0
GDSlDNyoMLwfTdAVf7OHlJug/eDlR6X5/Ex249jpvkAPNVl4aC35PZOL27yg5GCpD80ImWC6pkqz
uEpR54SPC+bMeaQJymkwIqYiNhZNAX2SYU3M7vTcYf7CWKk6LOavfCwR1DB4gb1TrShGJJW722sS
RmJ7V+fOs/x9FP8aLFfSHkvvk6XudWslNCzGH44BB0EXmM3Ztgb0tadYF23U2nKRjnkGo7f3EJO5
7jBLqQn1wv81M0fG1Pboq604dHLl7/zmTaJZUOb7YJzQOF4JqUufjfIt34uyEcwtsyX5hqSg7ikS
vQEoUe3Z/zhlb22kZgigo4kP11e2GMQYhNN55NA24O1x7pi+09k0+fhaZqs9htVrblsIUuf9ITH8
vTol34bJQLbiKTLXZlwWF3pieRZWvAZFm9rAZ8Ikfe/lr1OsvRQUZzc0tPbXV7nkJtQSaXiQOFMf
m6VhVtllnh9hKi6N2C0M/bfTpLc01tYEt5ZiFy1TQopFDV6ZsxeGjYYy4MDEJG33b3npBK62Sue7
uG8QRPCI4srl251/sagd0j5rsJFZAIgRRM8jEPS6Cl3jyvtw0Tl461PiIWKJKdBzU9DkjFM/0W02
m8ZWbhtH85MHks1icHWkDICod1Ftu2avxo96YwSvaqC2dzZg9o/Xaag0QpXHq5wh5/mhMMKitR2J
HxJXzRfyacba1GibwSK7EqcXlwycSlTQRNNx3h2IDCVI7JKoSRp8q9mR78bILXt18N3r+n8mR30L
Um2j5tmzwnPoupteflkerYRq9ptC0QXljKH1Rl+Q62zovu16E4r4fOvDcZllr9cNXcYzDIFXo+sp
XpPzDFHreqPVHPoTXn2fmd+H1HeT7MiDnM7Iypouj965KbHmk3wFeq9CG3RMKSOqes7OyUkW1y70
NSOzTKwzjLpUREsHJRO//ulInRt/WCIAlDG9D64ZqkLMys1iCNMelTz4lPJj5m7MpDumVrLXpLVS
0MJSwBuRIjCTRcCaNw5HhaSyUKiqZ7X1g678wfIIyH7hr1wzK3bmTMyI9OaIs074Wjq6QSHta2nY
ecYaznjRDGxP4nYmD5lDwCWnG6W6NNm10es2sp3brmPm8Hy13seDlUKXhSlrSkiQCMzfcX5ZEakS
yP5Ds3BTe2dbmzh6sPNwa1ffzSLY28wETR+eUxFBCQQGtRcF1Js9cz0zrIPIC7FqJ8lnuKHe1IK0
R5ZQaGMGyGDYLfWd3fXjuxAnxMiZKVgooVea+0in+VHSTmHO6I+877SfydgfJjLyEc2g65YuK684
4n+W5l7ihblfDwOWGvsLgy3kJDvJM3bT8N1QyfV25Vpvfs3gLB1JmtwDyoXBoC5dqydjfIx6Zty+
hpa9q6V3aw0wvriXcJ4xnycwIPObpbX01hjqON8owBbH4GVQx63suZ21kiJfvtvYyf+zQyvhPA5W
eSEXnsnCIkWjcv1Vd6aNF20k4z11vtrSmqTNZSKisCRIhXBK1qXN9tGagj7wK8JIad6pY+FqsF9f
d42Fkw2FlKCwpQsg0qrzBQ1lQqGBmd5NYauyO8p9tIsbqFvQbVrjRV9aDLVjE8ixOGfzFyEdtURK
VIt2ul+4hvG8mlL9SeDPqzII64m5ZyIICMJ5otNWYHArj1M8GHXmFp5xZ6VGs5fG6CmQpae01o1b
T+3vFUm6te3qRlLzL2U5PRSq78MDzymsg2d6SDppc3ebI4HjSWRkvqx1KyfykjqV6xrQt+j/k6ew
J+f73lcdEKY4yJkNMveFkh7lQBDGy9uiQx9tABIdeRt5+OVPxjZSfMG0t1JuXPjykAswYU2tjILZ
vG1QFx4dyFESeIBbv7Ncv3qF2OrwYffCCEOzSOUAoJmfyzRJy7QYfQIBeZhXywcT6v1V7byFdI+2
B49jnnYWsJl5Mt1GZaZoMWbyId5l7RdrFNjYZjhOpaDTabcjwlNKgeyhUa/lmov7yLNSWCenmI84
kgaWWmhgW4/gxBqazVAod0mwBglYOD0CYf5/ZkQEPM3AsgoWphYzYU5/JzEfm2BNeH0haouWoA6i
ktwVvpNzE3aJnFAqEdzM6lX3HrvsHWKdZni163ddP7beSu6yUG5AROnEngi2J0tqxsb2xjDKN1O5
zavHeHRDit/Ktp9udem7o7lN/0Xqjh/3SIr4Gs8QIFakM+dGmcXN0wIgH/0J+WnU8tvBN55C6f3j
VuhdMfwl4/vqvGoDxSRgywQVRyMZd1Uz3pRVvQXmu3IdLTmFhqYoUCswdhdl6D6yg5J8CKdgREWr
/yX3//g6dAKEqoIPohM3S5fViIGAzqxxbvmzYtxqaAokK2tYOj9A7MSoFxAhnO/8g3hMZOc0TvE6
5ECyyhQkI+7q3bDk2/TsQQoCPuW2m92kvmnnDvUQdsq8axk1gcRE6V/iYJt5/1b9Ns1X8ljhRrOr
CHyImF2D/YGauVj1iW8nXVUxj86QswYnp9UOrtq/NPlzaIduEoVuuaadtbCLDByKpqwMZI0E+tye
NHZGycsm38SZmNa1f3U+l4umroEHFzxO9C1BjYiLnFrduZ1MUwovCGWRSlbS7dSr0Cx3xhpV55IV
mrDUINk/rsjZ7tlxye4lY47IyN2AoPTaiOaCNzAAzBMDulzg4/NymdpasK0F/PlStStkSqkx3dDP
Sn0Pb7/qH8Y1lNqiPdGkJD+FyWHecAOf8v9I+67eunWm618kQL3cStrVvce+EWInR72LEqVf/y3m
+d5YmyY2cXyQBLkw4KUhh8PhlDXWNKhYNaemR+LRHSLxvu39Yzjv8FnAzufskDf+t+3HsHA2BvuB
ic1Tcb9ziziNVTvlcHFwMQ17J54wZlzG6PTnd/BqDrE0xhyF4C3vRJjESGpQ3dZBjOADiCGK9JCq
VwM8YszGHJ/02XeXWwz2idOfBdmNy00is+ciVVl/gX6qkLlFR9pWZh3o0aIcMfFLvzFb6+Nfm0FG
qfxXTM5GdUauYSEhZparGwX/YwTSwQHh2HkYwSvmTwoOxfkoWkED1qkss6fOINtmhwtuxNC4gUYx
VyS9aWsZg6LIXLBk3/9H+uNQrcyT1S1pmpRaHRTGsi9N8JF42WaZ7Pt/LxB61ZB2QsYEcU5u3Ypc
azOC+FcQI/bsePE77dIrFR4v2JJk3oRg8ZAoBa0K45uH3nOLh9rGsjBiYOlZc0FIfLvM9s7pSozj
cLd5PuxV41ZDeW3R6qAyv9a1B9vuLuPe8lvjvctziegi72b9PfwSDy2e3T3B9yxW9FKP2sbstKPV
VMcsT257RDYK1EE68FeRbUpAIiJRWcEFBE5BjC4CvwoqvHiTM436nE8DihOr3vNL7UC1AGMFCz0N
SgVe3ev5jRbokwt7zQrgUCCEFtpTzV3suJtL8JRh6hhGO1u7ufi5jBJ7JsPgTroV1XnhRUkTdGnl
L9GumuOwlTYNCtVoJQmnsnHbUFXrIYmZ79zhVUFfUREm2eb8eslQmFVbnb+k8dARSyCLjRFwMYoV
Dnj26e7jeRTxitmMSANDkUHAf4riakvmQA2boMAwdg0N9EWK5NP2PIhYlL8g/JyABGQ66tKxrVeu
KvOmdPbZHFAiqYYQqjPiBmhcQnfelzlcbeVEGXWwYEpvwO0YDo3RXhKwbKNNXw8mLdrpkyzYI1o+
FnhBiwl8HRRiny5fkTk5SGDRlO26GSKf3qVaVjtv0J7OL6DgBgMLCyKAMPkA4qsG27zNtLlpoQu2
foXxwrs6ej+PwB5u3C0N4jw2WAzM1IwF6lSQZOqJ3hlwDh03LcGlBmKAPJnQX95Xb9OcEdjFuJTY
v6+YIOhFny9I8DEEz+AD7UupWINnwsUa0nD0Xk1jE5HjZL4RNfi3wgEI1NCsRwcGj7f7aaQZpK/h
5jTkB7Vfo+4Qk+dOPy6yps2v+3QCxBv0vgY1VTHhztS6H04Oky0bH8+O4+k2YeS3jXQx3nJghOUD
ZL05LvUw2PAy6MUy3NrVTkleunjfTheNfhH3kmJO0Q6t4djBXtmgOq4y0hHAFc0czOoBnMq7KH1T
6H7IZMU/Qix0/qEKEaVMyFWdYo0LZsjjpOEyVJ8HN9ub1nJXG91G6YiPzJLEF/h6cFkHOyvUA2sc
/uf03VKGLK7ZTTFNpe8428l9iprNebX7avYYBohnwWaA4Ww8s0Cdje5cT5jBTOrf1nzfZpfJjDIQ
yeNYpHOo0EafKxxDJEW4ddM0THM0HIai3dlRiojI3XkxvtpVDACHUcXz4I9l4JaKqG1TNW3WBHUV
2g1mcX7E5o2RHUrMZs1lxZoiLViDsY9ZaVzZ1gkhYBMK3MX00/xgOXeW1fiOeuhlLy6RCqCaEjVt
qM9DhRd39YHOdqqsBAvXYvZG0e3YADgrkTEMCFHYOAncSYw/kFu9pKsthI2LBkOo7mYP7GbeveLI
2FhFmoYr/C8It2puOymwtABZcDjrQ59+LNpR1WRD3oSbgxwD/EXEYjCd93RzqqbpnTwFjJtbFyUa
dvd4moK2NKZvDrGv9DgqJUdIiIjhz0iTIpOC2utTxMRKKkuNcL9G5S92xfZO0CoHZWrCod6dV3Ph
Gv6FQknAKRTI9IY+q2uow7wH1V07Nb5nwa2TwAj1YQXDHVc7slpCJsBExcYeX0ly36TP5yURLpqN
8SUIL2I6Kl+ChoESZodSmybQ9bsx2w7WUfUiFI8EtqyCTygMjI+KkmdYBz4Ik6C3fjJKCDP16baZ
jSBDhQ/FUPLzAgm3ZgXDfr4yCkU5uTamWTZBTkrExgKabmbN9of6G6aUdbv8nzhsYVc4aBEtdJDs
4/mA8cMGcZ+rJf7O9q8guJOK2FiM4TiAGON7K71JvZuFSuKK4u3/lII7M73pkdZiigzSqm0SX5B8
14KyIjExZ0b6pGbqyjskqyXjXXtQcUx9awKMVAn6UifWM7DsFOvNJm44OOVmXMywtUkGSppxny/e
f1tP3muwHTR1gQvsj3kl+uNo7qJeFtCUaDk/Q0cvQEvgNsAoOi90kht18HxHVj4j0XG+VLW16wnD
5ACixaE3bEZ3a+lHRxbUEeoGGpBQ94QoCEbvnmq4oc5JolGgTM0HZn6082Ys7oooDpxc5s8JVw3l
xCD5QJsa3LpTqMR0ehA3NzB06qPRborytyOzpULPZAXBXKPVec3iYjDcCNLY1bNbvVPtZ+4Fo/vg
TrqPgprzRki8dJ/ycEbIGZWinky8wToFlEcpCRNK0RHrT9Z7bT2fx5IJxlmJPo5Hta2xdkln7ZG7
GemLhdIPzXjVm6tR/4YvjEaFvzvFGQxkyvMuNoGmV+Z74cypj4zlFuNTDuelEsS74El+AvE9/yhP
bpB7xxIO8aaLHq0qdJA+XLI9JWFt7+sU1j3ZR6qseJgJ8MVIrXC5O3fRKOiL0cgaRF3+PHrZwaOP
VsQw0ZnmZYGGaHTbfcdtXoFysag6WvokzgFKpm5b6ndNO2GS607vXycMZi6nj/OLKzlufBoO1dFt
rrLjVhGUD6MntBua+0JxJFLJlpI7cuDmtZaxBIxaf1hZ0AxHB7xws7dPpmD2/F7m2crEYj9fHfG4
aBKFGsCL5itnuK7rR719OL9yogfUWiu5gz22RdN6DGKZHuj8bsyS+1hQenCq9pzRpW4U29kIAJcO
z8us3Gte5jdacgemHQxAsS7S6qYp0CFQ2rITx5zWc5rPGZLO1Vs1SwFtm/WzUZLLrIgvHGc+FmZ6
7Dw1WJoKRNT2xqKqxF6KbRj8T8xEQcPVH2Ow2rkKba7EGGCcM8UMCvVDzZJdUi5bDQNmyi67Quet
JFoh1BVcbah3xXPuS4W7gQYBWmTsxFkYCdBOm0ozQfsiK94VXgQrGO5gY3Rl52Uz1nRIx23pukE3
pTcjqI9L43fiyTrKhcuIXlCEZlFxgVTk6QGwu8EY0SMJv2BgxJl54JHdAP42dfH1+iUf/fOHQSzc
Jxx3a5sg7u9B547zVj8rqIVxX/o6XPqtIXsXy+TiDAlif1FMewCR/EGt0Eh1HOjFYN4o6tE0f/83
oTgjgnYxpS5Zpn0mPx1zV4G9jl5q6ZWXheeBZEJxpoTVpRKzBtAAli73OouevAh0Wfd1dUn175gV
5G9YDSwcKctkH7M6YJ4amWWOHv0gSd1DnbyohhVk5RzYTgKmIyRY6IcaFw+RJ0vpMil4o8Li0Gg5
BD8ouFNOgS27t8gyAThN1QNVvAuYz7uss6/GJJEdNtF9s8bihASDYFWrFawI1fNdEodTfUeWPSI2
G0/x48QE35r7jSOwhmSftFpXs4ybtkghXl/8U7oXCvmHDpiTEoGTV0ZqLdIX9nAGASVqgJAXO4Xq
yDjQAmQewZJvnQgNtm+6exnN9VbXQzeWsXQLL6I1HGdLytoxGtIDroVP6ZiHItF9MHa7MZJl3qVb
b5ryN7FtyaEQqstKSN6kJMXgNAbbQuXKpbuxRtgQFQ22jE1MZP7X0nEWxajRmzYgRhXU01uuBmpy
m88ST5n9ii+aj9g75igiWQZWsdP9QmqExHaLG6Z26+uxie7hcUmubBkEZ0IqDOl166GDg9VElzj9
m7aXPQKFC8UaQjD0gTWscwqOgFGbYjQTCo/QI6Ulr71K/UzGICc8uH9BvpRBI8iFWR0UptCZ57dl
eEy95JAimEvfe+UhS7U7F7xv562vcOlQJYZUJmNn5mt7KxQSuJijjTDR/NZ5t6astVOoyKvfz20N
Vat5VJiLndr23vXSmyRHnjyulU00fyeuAQZBF5l5lFEZBrdHdjKm4D6GLMh3Fn7sKKWfkuHYJrLc
mFgZ/gKZXNiTOLTQcwtAaoNHWfPyv7YdiUkVr9wnCGfnVHieTloAxCrQ6Vj4Lpr8yVOaSI6n0Jxa
iINjGJCDLlXOvlVKP8yuAZiZ1fHGRRIkJQajWTQNFo/6TV7sJzz5zmudwGMCexH6hMBoigLLLwUs
lZUlqGev0ReyATG8OYKqw+/qUPGezwOJns+MWQydY2DbQustZ31yMH/Ype2hWssiG3Mud0qxbCOM
zyy6ZT+Yv5GNvrYQn8pm+zKzZOl1kZyo00GlIutYxf+nts9e1KmaMhSrmKQloYHhNBttyj2f5PWA
QTJ6FaoJKKLOyyw40ihAR3kpUt/oPuAL1PSKVHOkIfdURKQAhev7NKPV8jyGgHVAR9kqC/r+4drl
o9jjYvV2SZAIsmfzthxRDwS04cLFjKOjMmOalEKVWwSbnAsNLkCgL9lPNO6icsgecz+NweWc/XvC
HvZJqHlF1zraBPk8bzPrakkNyD1aH1b7kMd5CN5hrPrsR7YnsZsCE3ACxtk1giyr2tgAozFFzYxi
zYEOeilfSeb380stuBSAhEQlnmd4QfFnpWoRcfF6uFbdPGICXRKPfpGmSqjNyqGdU2vbFZ7mgyDm
90Drx/PYAht0gs1UbeXWYcoeAe8RklfKYgfol3H0sBmMjSkbriA6J2sZuVM6Z4gP9g2yL/HcXztw
dtpqZzQdRqOAFLbenxdKtKCYQYBeFpCooZCCA0uGpdMLCqFIjxm6raGDKEu16TMG91gIgVa/0gIk
wXU3Zk9qR0rJg1u0pCg9c0EZicYjMBFyS0pB4Eqogtq9pen8bOmGW2vo2zC1MJhqWSiR4ImWFm1B
FqNzMBhP8CkeOt/G2MwhbYtWxpE8e/2RRHstvkoHyZEQucroF/kLxffDLXVpWqkJm2BSK/I1awzm
OvlhDXaQ69FLTroDahQ/5kY/zOo3nsYn2NxtWfUWwr+IfOE1l92OGMsdW9qNUndBPhZ+sziOP1rK
7XlFEm0lY/4Eg4SGCAr/EnGz1m0mlqYm+GurgRI9aWkezrHEAgiuaJQ3f+Lop1uI7Gc/ZgZw3GgK
r6qwrtC41N4q+dbVN+dFEkIZBqsrBfUZSnNPoRyF5MSwYGxqMBjGabkDk1aLyTedtrfMC1fWpCCE
Y9QYWEOYOL7IKLKa0vqTWiFqnO7bxdZAF4Mqmbms52uv9LSwSKOrpsCUvPNyslPGPUpAWYXIEFiz
wSfBVxgYrY4+yhleT1PeMGoecOmqshEWQuFWGOznK+OZ5ZURqRMwaOa8D2N+EaVpAG/7AZ7RwUk6
31Cc8LxYIkgHVLRscBXmt/PVYWM5te7C6h8n7VFRAi9+dZZDPz2WSO5IH+IiO7oG4y6HmugRJoaj
7MRBRUsy/jIzULiiIlI1fhZK4kfTRWr961pVDK3ECwxZeoTb0MhwuqRNko5qxiAVbdlSbTguQ7ol
k709v4yCNkLg6KzfQ8VCgjP0FGch7dy37HbXJ8zFNB7iFCkyMJqgwDrU4w8kYPDqV9zQKmUtGqJF
BZsrK7jDcbB4vrxMzVBc3uCsq8iUYTz1pkyfVOeZ2MfYua+MFCUJ37jj/1CpoCGE0bBzFwSa3+Ks
V7CmWqI/EHQtklLfJOg96TCtUrKugtA6jjpez//D4jPfLk1QMpJjXc38VwIe3jKKqgBVVE9dnG7S
qj7oA219tfFuXDV+Pg8uuggZ4yFKy8DL+SW3ihTP2BMVt5NXjLCk9x7ufRQZ+Z4SB1UjqYqQgXFn
Y1nQvJNpABuNDy/e6UMRFtlL224oppyfl4v9Kt6UreXiHIpu6dGdy2rZRu1ZL36Cj+Mbvx+JTlRQ
IpqOboPTsxCrQ+w2Hn5/75UPWjK+66USfgfCQ/kFZhmATZGDaNTO8GqklEAmGhagTlQxmOw8gsje
s1pINrXGQR8zf6CjYZwyBLoCRx0Cq/LnHhzAsp4ZkfVdg3D3NBghDbdjMV7De2qdQ1mE+uKiWcwI
SnpTfpyXSLjtK4mM020B/9HcWhXAdKr4GnhDTE2y8cI1c9BdDGob1DjzddqIIqeO3iF0M8coHELj
dBrExZOW9d/CQS8kTiWI+fi9wZQOnBZW3uO6ybRT4QdvctRSh5rWy+IOwh3yQF0LSwevjXeGFTXL
i96C/fHUbjPYxywNreG31eS+Wj0a0f2/3yJGnIA6bdQDfOnS9haQ/VYOXjXN/DIggqPIwguiHfoE
QGfTqQ7M7eKWhQsAe/rpQIjWOSYymy3D4E5OgiRoX2XAmO2tl90Z1jU83fPrJPKj12Jw56ZRiYoQ
OyCm8TLJwFZ2aEho9hI7KROEOzAW+Nh1YgClM/pt2eZbTGL2y6GTaLPI8oOEAT406j3xzGSfsfL6
HEX3hokZATbsyPUT7ylHVWRuf1TeP+eXTSjQCokt6wop88gM3xZIDXjZbXDqlvau6CUelzDQs5aH
ybtCadHvNDcTlm1MlzvLVfypxb2ZaKFt5k+jNoSJN2DjZiS27NBchtGv6nRbFNl111LZx4j8h/XH
cBfFbFq9PmcQmbre84Tmt3SptwWojZw6OVLT9GFCduieDZPyG3VTjFzj//bV5c5agqceMVmtWZxe
UfreggNr2oBQYsaca+3hP+0s31VdJZE7oM8YoV8nOVQxKCwrlE4RGQ2KRIFc7tzZWjUvtYPVRCNr
p5e+SWIfo4rPyyIyuet14zyharRbO2XFjtZ8q+mBPt4N/b2eX5bzvpTdWDIs7uwVY6sttGd7RKfL
ith+l2HI+thvxiy5zUYPg/1GiXjCoAdjNgIlGt6wsPKn56Nrh3puWT0denWiQzEb5Rbr+MMp40OG
ccg+poNYQW5lD7XnHdV2brb/en3x3MN7D04Nstr8E3p0o8SoUbcUxHUCc/Yx1S6OY2BNO3M8ZrLb
QCQu4EwbSWxElxFWPxW3aKfMszFHOHAT5drU4MlbA0JJaTBgUkgOErg5sTez2vvqXOzPSypQ1xNo
zt4VZjf0XQFJS+0qazZF+1xFEgiB8QYEqi+NP7PW+Kh2ZTdRSlklR9beZSRUzE3mbaPxYjAkhQhC
WTCuC10UCAJi5uvpMo5zrlmpg2Uc7b0+H5P6OZsezy+XUJYVBHfwCsWO8ygFRJVuMnLVgpAPJGYL
3Xsyrl+28NwLBC1cn8JwOrF0k0fzBhsDetEyPc7NG41RRP9+Xh6Bw4v4PpJFbIILSii4g+bkVZcs
DjTOszD+DhmcQTZCU7Qpnwhf0q+5nnpUI0BQlduRXrr9oYzCfy8EeEvAKIFDxDgYTvcd3Cn6uLBs
W1yqFMVrYDKF/1tKXB3RhqxQ+ECs0xBDbSZ47sT8MZhBqV9U2cuw7M7LIrC2mM/5VxY+/GlGJVGS
FLJkHggSQbRPL4psq2QvnnFdLXfnwUR7wzreEV9mxK98f4ZL0HIO+goU7sydjmiT3fvT0iQbBy1w
ktUTKRpsOTL9QEIhHufxKgRPHZh1ltqZwn4ZLmZVlqkWLR0SOnhRO+D+g06fqoHlJmOpg6gzSECE
jZnLmN9b73QEk7LauzOTd9coD+fXT2QNQEfGStjRcgv6zFPEAa7vhPlkSANQ8AuOra8r91YR+9as
+Kkl6SqWgXGORWugkqHQmA9cbTB1OZjpsV+y7ayBElty/bGV4m3PWi7OkLLKDzdnzU4jvVZB5YYR
T36Ubcoy7KMBpeC3Cpzw80spUsU1JGdYuykf53GAR4wyq2NeeT8GNBgbZiLLsYqUBDqCuDiY8FEL
yinJuOBxEis4xRRVjHr+3DrPHmoznYOW7qNE4lqL1/EvGE/iXA/lXDs6wJo42U9FhbZLssfcp0Nq
Vr7iLL91mxLfVVRZo4jIVq2k5Nu0EzWb7IyVfNeW65P2ica6v6RXoCSWbJsmWU+d00oSof92ZCJO
evMz0czOV3srqPP50mnoplSNMFOTG+q+qnYU1u6Toja7rNf9wZ5u9OYxpiayPJi4hnFL31AoRiUJ
8ixEJr7U4BhKYTQOzia1433fw2Cnwz/t0knstfBUIvT5h0SXDY86NQFaj5JYQ4EJtdXHPnoYjJuu
2i2/4vnlG+LoILXTGGXkl+bayWtHpV1gP/PMDGY8CD0HTYiytLhQGngBGNvMiAn5VAAm15dJawJF
tfM7fEuQY8JSBGKXsqiPgya7FESFJKhg+8TjtGeplwWmDO4UnrW636m/luStpphPTswtEjFXizY/
RuqT03eBXciYs4WHZAXOWbmcKmORxyMMqlpcuNZDqUYPebJsHazsNzZvhcQZt8bQFgwOwrLW+R7l
GnP2RmTtEEJhPNZkCVoGA/3pp3rY0Gk0+wrCpMmvzgjdapv2aMmXsf4IzfQnDO+eNHlaWl0OGLVH
v0xTB5T1knzn6K5AOK3wBm/U04452dNDO+2L/j6LD9/YkRUEt/dKXcQYIww5NAsCYJaRnqBcWWIc
RYsFvmS86WCLMSac25O4zElk1ACp20vMWujay0Q2cUH4dETiBwaIUfiBX+9039NGLXKHqnB63A8y
P8aJ42MGA3osrwnsBM18PXtwy2+kR8DO/onK7MgqfoWHy+xh5gsuNgwNGNTARg30+Q0S6DMEwtMf
RaAYx8jXk7RIpONswq6aVH/KDbxOUiN+J9RCdccgi9kIzB5qukwNUXkNvjfvx02zvdhDj/OpaL/Q
yRzac35Qqjl0rd43so/zkgm04gSM026HxpqeTAAriyOhHXwPf5okmTLh6q0E4tQb80wWQxvx5F5Q
E7PoT3pxn6MbNVF+nZdF4OCcyMIZtqlX1L7BX4yhp09o9t06AyJQXht2rnc1E+MJ7OUbO5Opn2wJ
2c9X6mcvujdOJdsvpBttlDaUNegxJSaCfTvnBJ/Ixp0s1yUxWFghWwwig9LF3OZBVkYkk4M7RgQh
PFrEkCOjxgUq8NFD4EEQ2ZRugY92Ign7+Wq5EoyeqTHNENrg7Ozh0h22tNPZefKtoQxqiU6I1w2U
heCvxLOIv4mGUistr4f1buY6NPqLNpUNJBK5DRDoLwR/C1l957Iaa0QtEp9MvqddUisAYYsDImWa
+0QLkB60ZbBiK/GJyh3cxBuVQauBWrSW3xt3Zfna0MsxoX5MJedXsoYOd34NmuZ9yyJZNojlp3nn
KrKLXHxyP4VhX7DSiVoZ66b3GALedu7k03gzZbsyZ8T/IHHeTdX+vKmQrR53ZlOk0uhSAhAEumi8
W5bbdMoDkoaT8XYeSXyqPkXjDu5UeWVXqkAChfNMEHHS/EqTFHiL7t0TFeSObmtW/UBS5gjNqOMM
7fSlq94GtPmN6luVhbPujzLKJZlScMcYfVCoTzYhl6E9k+hNGkaTrRvnrmjtCJZyit8/eMlPZZ72
oBB7GRpre357ZEvHJ30GDEYYF6bcTWyi62cLiqU+BrkjuE2TK7sKK/1oyfiwhBciGFTBcGuhPPRr
nBOXf6TDBLpTHKalejAQonGUDwel+efFE+7SX6Qv8c5OS9WSECDNHVqLutpv+u/o9wqBe3LWjkOI
ysx5BypYZ/zA1KRYRkkkvDJWGLytc9s+6wzskVW82pjrHV8jTU2LAX3yqDmVLJnQNDBCcgd10WCa
50yDpkxOiy5ZnCX9ztAKX3ND2l+S9KZRduc3R6jiKyTONKheRkhuslPb36tWaKkbr5FZBrECfErD
WQYj1tN6mSDNpMBnGDeKMWwqfaM1g99qQd1NmBQC3mjUvj3n5Ws9BhORnDDZF3CGAvx8cC8HSNnX
v2zjA2nO86sovDtWq8gZiqXwlqikTMLqOZ7uPQ1jMm4j8kitsOwxk6GRFUFLFMTj0sTWUkVmhQl5
QQw2NkcNoiWYYpB/JcEoS1fIoLjDZU+dvhCN6SJCZgrbrx/p/GPMj5aMhlSGxB0xA90qk9MzpElB
1epFqiSB1vs2/aCu5IAJrR8YgVG8CoJIhD5PL/t2mcHwivbOQHVflAFDIuz3wbrtZbW5wtO1guFP
l54WfcxiVIvzE70h43RpR5KIqlC1VxDc4RrcUSMOezxN7kMy/DObh/OqLROBOzpW1trg5cVK6VXm
q3kcqmRnRP/8NxDu/Mxm604jWyd9tDFRrET//s6If/wnEP6WLbsuG/BUxtMM91CmbxbF8p1URsQm
WS/+5dyNRmb2LICnOU+J+ZbGu+IbLFLY8L/K63K+cOuiEtNlbg8avANrfE7HNujqyzy91NBKd37R
hJZthcXUb+UVK6me5E4LrLj5GWEsz9IWz2pmYJytuhk8L2zbcmvZ5et5VOFlu0Llzs0waHaxsBdT
PL2ZzZMCmuuxs7eFpiGrZLt+leey8ZISi8CzTtbJGE0uu9+HBvz+ie9FG3BL+YqskkOmH9x5cuyq
0ygTTZ8PLg3L6UXK6y6D4E7T0C2miusO+uFtHXpfFe/SEmsJBB/kbytXmUn8Z7UeC3Lr9fdmKjFs
YgiUirNkIvxU3rAVxtSq7CDNC/GTbJ9HTygeOq9nwhvH+MTgNoPYekQ1FxhpMT+l5eCn1NzmNPKb
pn6tTFkBslCtkY8H6xYYgxEOOD1MbWeh/snABeegfwG0Yr5HtmOXhm1zTLKDKosaC1Ua2WUTVaFo
9jC5+7SLltybHcCl6qs5H932kNRB6R7Or6Fwn1YonIWw8gIB+GrGwTEuUS+j0pdEkUAwhf0SeEIf
DaaxQg5U1J6u29QVul3GCK4W6CpT91q+6cE2qNOwj3emQ/0lf/mGTCtAzv50RFdyQ4FMhTvrlzb8
kiAiFvIU6ixjdREu3wqKU/PFbfKMLguKKLz8bqmSII2di4JK2vOEqrBC4RRdh073MQGKXexcA0zO
t6V6bckq0wUDJViB2OdG8ZbHBss79QAzLXGIRsNC7Xw7uW6bDa2fR/RhpxdoNEmji7G/nzOQHGy9
bz1oHNaVBAYUxrLJ6YoJis3JZoF4RMgNemnNb7bMbAj1cYXBraaBTLlpIRbKHk2JEZbluzP8HJaN
Fv1qzU0r6yQVbt4KjlvVXokHtYsgkmn+sOYPTX+0vQtpFELoSDpgMAcFJkL/PP+gOxdWXbG962ca
jO17Ekl0UKjpKwBu1SYzMdPGAUA37PLyCEomkJucP7ciA4s3OtgTmU1HYvh089E0qiRuDItnzHV1
3yTD0bNQDrKQzDoOaCy5jlUMBtDNXjYxVLRFKBtzUTuE2t0vw1x1WlHLqygMhn3vOHeoTqL6RS57
xopW0ADLuIHOcx39RZwiYFyP0rSJwY6XHkZg+ImtBZPvjN35VRRoApvwB84E9PG6SDWdrmIPjmEl
dTEnXUU/KMhaItUHD5uMqogdRM6on6Bw98botQ4lNlDQ1H7bNGBBbYstKO4fesStbQSuzwslWDvM
uDHAPsE4YkAsfSpUMhSF6VI2iZ0km7rrP4yBBraiSuLUQhgDUUfMucYwTt79d0CXDHoATLkes+ZH
NaKOXetuPRmbhqhcHrFNRisOZYPOsc9YueVOapeWmWD+dORW1sZt8+xetZMfSx5nm9Qgl2XUXOeZ
/VKjCNAfF/sqikvDV4el9WnUeoe8t2SsMqL91DE4mRV+YYQITyAwjjr6h1uMh2aFk5NXL3412Jrv
wN8NMEAp8TNbRsAmhGR8P2ixx3rzPHYJdWKMDizLgNKtR46R1eHf24yxqI2sLl8Uo8W4u08szpky
U3vMbBNYMyhZy2RfjZnfp4G6XA9LaBh3M+gEOmVzXml1gV05QeW01sbE9LqnBegJypzxs1Anu9K1
un+LIne+cofUuNEi2/odTdRttvFAMDmzsNXoEKvaeDfNRYW8gq61SHRS9eBpYzcGfdcjd9cYRMMw
T8XTPpI+tjdTGsOwDKi7pn6hG80+ytP4KanMuQhbZUi2aTRakritwFyjFwsnEqWCaLPlC0gNrZ4U
hREgLxaGqhkPxDuAkDAxd5NzVY2SakHRyVyDcc73FENzFQIwdMTquj8pnfpbQyPzPVHS4vX8vsmw
uG2bUyWv2xxYRnw/mIdG20V58B0IVqeKSmXT4XVfbwy0QxAct8L6h1a3GPkuHWgllALuHJvDjg5s
vnudeHWWTh2MjGrNu3xSfaQSEMuUVR2J2qBRWIWZ3phmivI0Pp6hFyTXyZ/VSmt/ns33uPooSXGp
ozGPzMWvTnMCzcwCq8z3C2bGxHl6e34xNbYh/GVksBmnuBks2+LtaV6og9YZbMMwe2CDyTEvqqdM
W8tDj0NbZJgkbZkPaucWvqqmF9RKlVcnK+5LjdgbMKQoks0VGbb15zCzsDLvpdVo6cJs6Wgk/oTB
B/lybQ2Blh9L7/G86CILA7k19JHhcsIoglOoCm3uSZ9nZYDGIzQ8kDgKogrvHW3OI7x6emWQJVqF
iCApwjRUlAniOj5FVN1qyg2GmBm/B20zIeveLntblkORwXAGO8JY2UlrAJPX11EWNtEVyaBeMq4A
sfZi5BtSgTZuIY/t5WqvyFTkad/mZRDnTrYdm9rPvOwym+dHj7wkVXHVFSRo1fSF2Mq2KpaDpf84
v4VCbUHlLmPTcFix2+kXjHFfjqaFq2kwMYnhGbrs03rXpb9KWRWN0GCvkDifDQMpMVuLXYLdYIVe
/iNJiJ9T1U/w5knJdGiiSRIFEvmi0E7M0wH1P24ITjYlnsfOYBcgHGLqlzmdw46YskIGkaUzmduC
cjFwH31RyTk1MeCxwgq2YZY/UXTRqkt4fpeEHoRpqqzzB5NFVb7+FrWqjtkqcHTVGGxDRzo/E3fb
LZcuOP4wAUJzQkfWGiwqRsZ4m09MzpDEaYQZJx4wdYw8qjGOEJas+Tka10a0bfVwsW+SNphh6JQf
rR4UoKGo1XAoD3Z98GqZCy6Y8I1mVaSj0BTNaJj4o+JVPXu042um+iL2fMv8HdG7JvOVyJ/0Bzvy
l3ijYZJNd2PlF0YdRmhsbY+EbJrptUg3dbY9vyUi5UJV7//GpmDIHvee0qJS6QytLwMy0tFXmYM6
NHUvacISGSITFY8YBQ/dArfW6fH0aA0nvSBlYKm/l/5HYzsgwXPRSP+N6kpc1iCd9UzEFhH0OwUi
ed9Ty5xKVF4fPOz3kt66siZq0UmBsUNZIIaGgrqHM9596tYEzThlUM3W3rHaK6fW9orWS5w1tvL8
fQzWVbyWQIzCKFhORZnyoo4LD7VYU195qb9MmnozguPu2KltGRrdoN6NRCfHch5UO5jLpHo5rxpC
OQ22W0gPGvhz+gGY25QuNsEHKO0hHl/VaFfKtktkTNGZ9xeC/Xx1cbSNMeNlB4i2THAELhd7ky5h
PKoofnNBU7j5hkSgJcGzHquKP6dwRpsbvdsxuFEPzNK7Sqi1mdPl/jyMUKoVDHftkhaFC0MLbQcV
H/ipna7zK+XF7h895dBIi33Zb/uiJys0Tk/0ONUXcwIaHvZD8WMBj1RSPuHuTZqXwd3Uteq7v/8f
Z1/SJCfPdPuLiGAGbRlq6O7que22N4RHJEAMEpP49ffguN/7VNFEEfbGi144SyKVSmWePEdvjuBf
DK6v80/2e8304i7UJ5mISmE/a7o39ZtexJScSi3kzT4tIr8p9kK/cWsRSPtH4sfU/kLFMeke2RYP
/1p8wbt7ZnP3HMzmLj6s0wDZ6vjYAy2b0duHuopY+olMG4+1tROBhA10kRCXx7tjcSLIUDTKgA4E
lL6NvRiNnS9prBJrw01Xr0nIv2HK2ISyFLokl36aOm4vBzFfEgoUOjEfqPNb60WXByoxs2RHWJfE
4JJtnwukrF7Yl+iV4k3AabtxY6+tGOpt4MifCRZQ27v8JUbWdl6S93DlYUesryUPdG0LaL12XM5t
LBw4ByqvodN8OaTR5AW5eTALkFZWO7ANuP8A4MVANapf0FSbP+JiaztQhOIyxILEhOuhM7Mg67J/
CJznNpYZB9dGJKOwkfgYLYL2o3E0Jf3ucfkv1Z9zSwuHRKvB09IS113xKqt7t30Yp5OePbCX6wd9
9QudbdoiTHN/aIDoxhdK8pdU2kEB/Wg7gsDaZO+RdW+ElVWfw4seDzLk8x/0MIXTum1hzAM/zq2f
7Qvzyd2iSliLF2BT/T8Tfw7g2b1jKks0QzPv2/B5Gn6aMjJEyLfGwNZyq3Mri6hkMjO3ugELaaGI
bXYyAIPF9Q+ztlVAeGLIGeqrOsgEL4+nk9coOToGUhHrzsG4KQfodKsUvpaH/KmE64iuKFItjicZ
MX0m0XxEUwR1xf2EcUyON49Zp8FY79syj7Ihvr6s1QB4bnNxsbhlbriIgojn6RTY5V2bCozS3up8
N6hQpvfgzgBk7rrRea8Wl5k/i+TqjqVDzm95h2htmgmg4vFOAPi5n+nK+K9MobMqvltb7Ad/SgqX
xhxw5871PnRzMSe4CENOWnSl12MWs3PQm8YUpOv3gcrj3nOhiPfTB8Hf4LzXhgpISpEn73LFg5z8
trLpxFEi6uTBHu+I99LqR9d/TrsSSqRF5IFvZwv1+XFf5p9KoI6N7+9ACP3Sx3RGVD1x/NRCxmx4
NvgXPN56HW+U8df1L/DhvIB4d1YkRVzWQXuxfIJKAu5bSd0CiqTQi28muw3yYtrSPf1wZmYrxJlL
rogwH74zBt5rt2RoT2DOfbqRlXwbiQlRuNJ9+/vlQIrSBJO9hQ7SsqbXW22SkwnZgk7TbxzlsslM
w+smPgRmrGXm8ULdH10qYwkQKVvNKlD1QEG3/qKsl3YC1fUYGGkalOyT48bXra3tHCqqeMZhisP0
lswAVlmrfHIE2lRMfHKM9M6n4hNJtxj9VtwACfo8natj9oosu7AGlMUYTytkP7r12VPySSKzvb6S
NROmY2AObw6aH56J+jh0I8GRCmnduSE4SltEmi0arA8HBwN+No423qMgyf9QnhYMg8bgCOChUSAF
H16tsg1T51mzrXCyNhrLHy402HLgCuAGsWf508UhZQnviSps7JmPIsJvzYj49NiNn65v25oVF+w3
IM9wULoks4OcXZvKGVD8qpy5fDM+ZdZ3TCqd6tKHguK0EYw/VqOxIDCLox41H1GUJy5NNXbq8tKD
KQHG5rG76S10Yw6kOmj2reGE4xS7KJZkw5fMuwVo6e/XiYc9WngOmjIgjbk0TjrwlNY9L0HEXYXU
23v+Ee/JAC2NDUNrfgj1JDggkNOYXV5kCL4FuVqiYAgArxA65vdjaj9dX8u6CaS76EeaYDldrMWs
dEFt0BdCODY91nLAzGRf/7huY80vZhQx3l54J2CC9nK/Ugo1DYitlmhiffdRzvK+CIgW638tIgef
wCfR4XnwdDz2Fma6LB+IK7Bb9m3VkBO3vQiz9hvfZCXKXVhZJLtodwyWwWBF1BjaZwJiBfZPXvKN
fsvqnuEdMvP6oxa6HD5pmZORqoeZ1H1nUIcskqCR0ebw/sexuHnT/mcHl9HlptVuWznZADtFKSOt
2U/jV6u6magZUBeSqOS+QnWiCYstqqKVq+nC7sK1zYYUaZ/Mdu02xqhaWPYkyAo/7kc7sK1nHXWC
v/ZCkAgbDjAOIPdB1exypeWYsHZsoduC2AVesipg7RAk1qdkaxBv5dNdGJqP3FkYdAHKNywFQ9Iq
+IvHLPOI9m51q0T9NQfd9Ma6VnaSoC0FKIXjYXB8iSroNIyMGxaChKzzT+A1i9q06wLMYQWZXp4s
FOUS29ywubZEiCLhfYzcwv9QUMk9A4zIWVeG1uiC5KwPehqREvIOzUZleOW0IcL/4X6er5VllZP1
g2h8D6EDNfobn5c0cA30Aixvi+NlbUVIXj2I3kOtDrXby49GlF73Q44VKbz7GbR4yZMFSRRhbezc
6oLO7Cycg+qa7fasRyxMvD0z0tD0eJTLaXfd2dcuSHK+nsVdPCYUlSqO9SRTGeX5BJLEnfRiV4W1
ewNt9RHMvo0WSQxvdtMts/4W5DO/lTDsCA9BIu0s+wYlWITnafIyJBgjMLQ8NpUdG2b1fH2ZKznU
uZnlwEJid0ahFTCTUjyDkq+D1bzYehW1pnGo6i1nXLU2X8RzCRFNxEUzhI3NqA3+hEXBLfS6utXt
74z9SnsZUbx+ri9t5WIGyzO6QOgHOba9dEhDkzrQQliaxcpHjVt3XvPtuoVVVzyzsHDFRlci5QQW
vKwPy7QPJqN9hkLFhiuuLsRxwJEA9R0k7otda1mpeA/5nVD66ZPujS8W2xqfmw/nxXP5z8scCk0u
XqAEMgGXh7di+DOvHDj7mDwnM66qevVQ7LDrwH8pyxhcl5598n7pIOQvebu/vo9roQMKPKAVnlMc
c8lRX9qySRwFEvXMf8hQiyqHH6yLE33aCB1rgd6alduwTB+0+IsjLRw+GCYDJCmzvBNQ0dFYuUGi
8oCQYt/7RsD41lVmrK4NBQiCD0g8yAxd7mwBpcRysO0S7JLWZzsdjy5U5L56hXVbt86p7KQbTjZ9
dYX3zIZxCJycGkdhD/pNwpujYwtrV7cND1LDeru+6x+7C/joQKMgLZ47UKArv/xp6H+h7giJjLBp
ZOBQKxhcO3B7dFOGMTuaVbJzBlBLaU0XOFkeGkDMOOUpx8RHD9h63wxB4/x2mq2Btg/1MPwsXOd4
/jo4tOaydAP/T4aMIqEuWy9CrxRL/53Xcl8Zb+UUatWp5tH1nVg7x54D3CYufwJt9IX3157WonNe
lKHR8OzQ6IUd5hYdT5VVuP9iCgtE9kTAm7g8y7bPZFISLK4S04koNKVH/dX1hpfrK/oI3oQND1aA
5EWH4wPYCA1Pl+tzVjpBCtTL6VvfspPsf6nkpzUMR5+2NHA6PUQv98VgY+yAHj3STB3aMp2xkfCv
fVAwlGNf0Qd3nCViWtSOMTCV4Kk5GIElQxAeps0OshMJIHmKvHZ0I2CunTkwsEMVFVcnyNiX7xjw
1DJXpPAgMw2S7rvn7cp6CtkWPm51YWd2Fi8Zv/Go5lcayvb9Wzs+9uVRdzBuhfYYORn1rh7+IZcD
kSOYu+Ywjf7K5YFliJJaMlAcWB/c4qiua9oQSGFshMm143BuZt7es/TbbttMGlAFBcHQ4+BVQYtB
C38LE7YWixF68JnmwGgum984B5yTjuHMjfcJPXEBxmvvQPRdW8Z0S4N7dUVnxhYfiuqikrzIcL3Z
etA0tybbS1BWXj9za8nN+YoWkT6XqQSSDStSYqd5XVhikJBWdy17M/t/cfD/1rNUbewxfDcUKUyl
xpfaP4z5kzBfmy0t0tVjdGZlcT+4ZMhH6cAK8Y+k/qzqB2DN+2Hj8l89RChpwA/wBsPo1cLb0qLP
GMdjL7XSiHS/dJOh2vrZkyBx0NjOsPTQV1uJ6JpDzFRaBMI0eBYtIz7LKpMLDw6BLD4mRRNkIo39
LXq4PyPyy7Tq3MwiQWwN8OVoBGY0lMvfutzpgXmWrM3i3vHUi43JwGQHcurSCQAR6XhUG6T/hit5
iBQxUgzx+X2hhUgJjOrZN7X209gZbAYzSeIBMi3gaooC6URE5X3naiLPvSuKGgUHw3/Jkow8jS5Y
eXqeyC8N/hd0Y4HceC8aKPG2tErzXarZfYtmE/gzAtqi3/UkBhTUItxNEiSuWQMSbtPS891AR6uM
h2Gw5c6ThQvS2smKpPDqxzppJgiUZoUogq5uvdAbnXrXALfA0xZzrtKuyiIYaVeTQKEveE9Ea0yB
647lTw3SoO9Kz1sWMA8QxgD8JHhVjfaElFo2aRfaWW26N3nvWZHppfrL0PRjdups5T4alJMxBunC
kMbeaBYPID7uIuCWUzegNubQ7AIYJsza6sknWpPRO1GO52KYDZb3YAgujjQV3m7MegRtZdeZvrdL
ApU3ojLvbciatA26ri/2hmirHbf9utxlpJXoNjJ7uAUqcvyW6DTrwmHUakgNmXWxkTCsHcJzF1rE
fDENE+T7cDw4umYyue+SZw+1JT9/vR69PrYEkTGgCTWTEqNMAGmqy3MoM92mxlzHVONDWR1Ampfp
O9W8gZQ2qLPbxDta2uG6zdVTeGZycdGMfi+9UkPhRQCGXJsNRRWkfkrr6ct1O6t7iL4j+tGAreHM
Xy6NyGbqywJ22lEcBmD/qyZ7yyz3ue6Gjc+1vo3/2Vp2vkdVQrh3rjhP7sHwv+vqqbVZqPxvdh1P
UyxzSKVvacGsPDJmWDX6Ri7q6ZgfWURqIDxSAYAwaoHklDaP1XAS44+UflNVmDk7hQPLXnHOA0y1
mnUbVGbE8ve2+H59mz9G8stfYV5uM6aQ/KSl+BV9DqRj8iJUHpX6GCY0GurPlIVMbrxbPzoQLFrO
jEqeiYWX6y4dzLUy2pZQJXDCutF2NvOPQ7JlZqXGCzt4kKCb7KKruWzMJUPv1sVU4SYc3BebQOO3
p+LQUnLjWmgWczMfQmrhkdcycWQVxLHAye3/vWvNv8KdGZTxWMMI4uX+JgYwykaOnJ43nxj5lVMV
WAK7qn3R+Lde3WOMWE1brZrVLT4zal8a1XlSpMLGRx2d6ZAZ7ntLu10l7I0sYOXcYHFz1wHldMyc
LSsQOnqESQUyVVCwg1mQ3wvyynHz8wcfuhci5vLEky2w8Me4MNtE53DeUtyDi2MD5ZyOdALuI/kv
IXNQlt8niQKW8Nf1g7G6h2d2FgcjIaRShYe1CXlTFd9bHhvD03UT82e4zDQul7LwDQEJHcBUsJRW
PE16FYwgEL9uYWuzFo7gm9JzaIlF5EBTI2ofc+Y/eeDwxVzNhqnVQHK2X/N+nj1AeO1n6KpgMaX/
oHk/NekG0wjysCRIjLvBSAIJOp2/Xx1O1IzOhxQIdBkuTRKr6cbBR7XXbG1I7jwodl/2bGdt8aqs
ucKZneU42kClpXQKO9QobyFbE7duEU1FuhErtswsPXsservTYaYDuQjBuBHlIqr5Fuz84zA+BEYQ
iTwXmrEz4e7CDiBeNdN9VEBrNkxRNvbNa92D5K0ER+kQNX1aWEen8w3QKIiMxZjBQjnLb7R7prM+
toQqv/oD729NOQtCDgJwoOvfdXUjzn6gefldPUvYyKvxA/2kf6kS46f07MirXq5bWXPY821YnD6j
lFOtEmy3N3wmbQ0RO8yjNk9AIVB9Qq72jnb6dYur6/LxcEaFbM42FhbTmuU1NVETZsxPdlmjOzeV
1efoORZbfOFroQVDVDPEBlBKZIeXWwi5tzatZlNdZ92JpHpkpRteX81q9EeXanYmaL5C+fzSBk3y
rJ10NAYaUPOnArP1B1M/tP0ONG4GeTRdGrTdxtjPWkDD9gEbjzIocqaFTU0jUFkYUQ12xjTwjDYs
JnXkth27ZbvxtT4WO8DHgrr2jHyDtSXEy8tJIyZmluj08WDSoqlPA8P9IsxTOdyU4u36bq4u7Mza
otrh8aGdOIc1ivKXD/lxvUUhQgbVFn3Ox7k0HH9cm0g9UbFFEFhETW0ShSzndSlHB29zu7MIjxiA
mK3UwswzokF9Bqg7VM14Sgpvl2Rqw3PW1oofgHIYUFqz91w6DudVDYUs3EoUz9KE/+h8GnGA8XXC
Nr7hx/IO4jbKqehuQk/3A0xv8nNSs7nfzqQ8oWJO9wn3u6hVYIklk0LP3aHm6/UvuXbKgQk0cC3B
IpLcy9XVPakJ04EGTl3obwleyDBthiTuauPXdUtrEWxG64G4YNbHXJLVaSWECYjGK7Qbrf5dV9Mg
IHtseFC/krb/rXKVfHBYOgDHhW4lXodIUzc2eDXL9lxssA5ilVlK+3K1DuvddMw91MbLJLCsAd3d
l4YEY/nVUQ8sf6jtB9fdT027u7721V12UQSCLizKSUvIuuF7nZ0OLnIn7ZtmQ2EIj/oy3XiqrFTk
DSQWQBKjFO5hhnMRblyRcNMBtDT0TBoIta+qxzF7cjlKQXvqHnR5Z5q7idnhgLTD+ML1jZRg7Qv7
ABvY8Ccg5pbhDqNGfgmQ5IxTeuj9YTcDcNtHx7+zsuMwssDzxMbduxb10GwDOZSNo4N1X35PH1/T
kAVWPPrfJgPvlEcObLsEL5U3Rqnc4oBdOaAIBHgFzgEJzdJFKDCbqsaoVjMjwf3mtlG2D9E4QcGy
bCP1sFBz2retL5ONVa4ABXD1o5UDIBtIbgHPulxmlZldwTnslmo32g+DE/Skw7hxj3cwJFZOxAk7
/7ePthr6FZHh/DUv+zxtBcgoxlcxaIjje2k/ATmLNrRgPuLmzcB+2M0TTX9ePyFrgf7MhrUEOSnP
SRxXwIYk9pNpdgGH0MGo/8ic/A4AhQNa7F/bVH1BuTMwO+NY51tspCvOdPELFsEBVR1kyj5+QQWB
YAL6NCnvQb5z67Zj5AB0p1i2FY/mE7l4U6F39kdLAvOBH/BOTWHl3WTYVajV6eTuNWcQ792UJrMi
4NA+U1Rznxpdc/jOdKD6GiSOl6Z3RmrnB6+uemvXFbZ+kxF/2JoaWknJQNproUfqAM6N1/LlJ3fH
vhqrud7gZM5em/xdzbZAUasmcJYwjwD2jA9KPr3Lc+UpBGPQbB0bE0VggDSue9XK3W1g7nrWm5wf
EB+e/J1qyNQ5eDxwfjCbFKJ+d4KZAaHJxqdcs4TC30xRh9jwAW/qVlmRmykiPMsGFH/TqCI3TvWU
mv9iBzkemCwsY+7AXn4Xv/BtiTsA34Xrt4b+Q2+agxwRaTNni7Zl9UjaaJGj/wh2QRRNLm2ZmlXb
1Mtntr37ZHhDeSbQ6cEociirPGjVm9vdds4N79+ou4GFXjuK55YX+WVfmoJRgaxEVyevORnl0TS0
0LHuPfpmTIfrTrKWFQB3P4OGPDx1PmgwZTZNudKrKqyJfWdX5rPqX0lfx2la7eqsDVprOOl6fudr
/o00ki/Xza+tFaBeKCp4c/X4z1c4K0WwrnU66MzNtzb5pBwamJUF8Wgfemz6O5z1tk23SKvWV4xM
xJ3L8Bg+WpxubVQWTVKseMyd1xFzn5oyotFo8zB30zvXGDDIAgHW2gqd5Ce3t6YQ1jIVqFDhWYnW
OQA5ywvFSqjh9S1OSyXv/Bq5/NEfJHrOCnDwg09in+xJsitASpehKrjLt7jo1l6Dhgth1pm8A4nv
clJIEJbIDurp4ZAdDfSlWuAEbO03RWxwtUOhjnZyggTS339p4HjBzvAHp7BE+AOInDZ0vmAwkp7d
5a3g0PRp6xPhYGLv2L2XJd/6nLQbPf210IRhGVAWYJIBRfzlvWaJsmBmW4V2Y0G2uAw8F8kugEA6
5j+ur3AlQQIxBDqtoPUFLHo59ZrUttC9CqNyvfMDWiF7UNxFLd6FpBVHD5z5162tfUW8J4BzgSlU
dP80Lc6OTlckoH0neFIg9Xn5o2htQvdEz2PDb/aDfOyJHvZdskvRlbxuemVPLywvQqNWQfxmmB8z
MnkckixsS6CYinRneVv0p2tRGKZwec3il3DXRY6rqQlTMBzxoZ2sGxutWdz8d1RLI6sWcc7tgNd0
V/nPk0tvp8HdS32rWLq6WM9EeELtEod2ES3KiTUmLbHYSfsKRJnUZFC3zxJN5+ubuhIJMSmC1gNI
AS10oxcr7Xz0kHEmkeYa3Y3w+xihOnQb44dWtgeNj8ci2dLeWEGozcpQuFDR2sLjaflmsWvPAwsw
bObs6ID+xbkx0r0oDnh7lv6BThH3PjvaXUl2ZvYG7agAQrqO99D9Naku8mo8KMCpgtvbhtDp5V3b
WWSkmsLvyFBdyPe29eo5J18k6MzfkmJLq2P1i/5nzVlMFPSjahj67thp6BS0+mfUGqJxtIN6K+St
BQQUM7C/qLjNlJKXy0oKUw1dN+HRr7chwBbovXTPpVHfUit/Hol4uu5Bq4cFwcfEZBjG6tB3ubQn
9VFneCtWoUEUUH01VDp2eacHdn0CLw6IfRP2nJSfmA/OO/Z63fhKPotK1X+2zUvb0PM2dIEeOmCM
KaDj2Z1Bt2Cs8wlYvBeAogSEELUPkJsu6xdQ/qqpn4BZstD82AcowNEVskB2vL6StfsZ4K8Z2ofJ
1hnCcrkUp8Psu92itysFqfYspXYw2Tx94n5Kot4Ziz3tqlPmuTAOTI1UdhbQVCExTJ03sK23x77i
aiOZ/3NRLVcPGOkfrReM/S3xA1whacg6fFyBSn5fGMEAYevG+YkxzVtbn0fbEYDtb4S5Qe2Ivd2J
EFTrB8Yfhe8ecqcNErRSM5fdJr67p6YGhP1Ww2996xzLA50HKlT2coSll12WKgIvKHtoy2c3Xf6e
JQGQJaAufsvs+mizd0NagekOryYvdlkmAqFvDX+sOQrcA6TZeI4guV2EUnwQg+Xo0oXMwtwOs43x
AGwygOpSbKTq65bw7vH/TC/+STXP7mDU75qim5+wmW0efIMeZF/EbuHtr7vkWsRC4xaNeAeVYEyx
X3rkqFtahrlVCP0AmlLLA8t/MkwY21vMBasRZMZS4zkAKqUPZcpSYaqrzTArXTVJYsYUsj87Rxct
Egmtf+t95X02OsM4cOrVd9KTxp3vCuPWLmtw7Bkk3YpocyheOj2Zyy/AtWIwdFmghWazaTmzcoUU
Qc/ukupnp/0229gDi7K5b8p9sXXO1rb63OIit1G0FpLMGppZ+aXRw8JEXVg9DNZW33/tbji3s3jk
JTzRK9nBjmYWO60BCI2MoTbKI5S3IZxCN8LHWnZxbm7hQYNF2cgGbGTRvk8CpAD1y8CedS2qkiqo
yO66vxrOHO4/fDg0DdD2n4mslpnFlPHMKy3csSiBAKvJxTiKvWykL2McGfdGtGZjxSkw1jsF8epP
ei3MR80hyrppPd6jV1kb487NLeh8dCiUpDt7UurJVJXuhdZkWcUjok+zr4fS9g4sycdvuYFxg9BR
qRXTKUUYTP00v5UNaYfIxAypAF1/X9F4dDRxU+iVFrPZba3STMD40+nGT9Lq8mDKIVeRzonGop5m
pRfKMfHvHa3JgCI0/PrRSm39tTGN4t3ROdi5NMOfkOVLPdVDmxkJJhOrNjt2fLCQtyoCyjYM1eE3
+N197yWWExS6ln4zBKsjVD3Fi9VYQx2prhniLmv1rxhlwFm3deZiUIin1N05tDFv0gEqwkFbD20R
cjk4dC85cALANM4kE0Zhz2Na+oE0Jng+26Izp4DUI+Ae2Vg2CE0gvr8ZckpAZZhm/s8KAh2h6jzy
O09r48gtwvaoEqiIFJjNugHGHtRPLbj7gqbCJgepzFQWQcCvCwEnhBBhp9v8V1Or7uROpJKgtsyS
DhyzHdg1INTi/OYkab8ZrFV+mKdS/OikUb5UEJJKAqdRftT6GvldONjeZ6/y0nuoauhZmKqiwqyE
Pd3Z4DqOe5FDV8HAtV8OxN/3ZWKOGHtvj7ztsptpGMojCl3mUW9RBm/GemCBWVKo3woJD9MEUJU3
jqMsfiqdyo9NrWdpBD7HEux0fXLSzVoTB1UaXhrlpq6deAffDVRlVu+mUMDEJIAP2qFQU9NEA1TY
qqd6zOitK5Rlh009NZjmGZtmVi2rpBOPOU13GR3kveZMxostRjYBEw2N9sC0KtN4rJ2+rONuMLr0
pLXCuhsHU8YWkuDvmIFv9uDbAF61hmfwjSfGanifBz/QZ0NEtZYDyEK08B4OgeMMjGuJuafNyRy+
5OzeyoMyO1jVbzFFyrpz/c15+JWAgFcNajyYAp1p3Rdxtepb0sgcmQEGh+8wNnbvpD9ziIGAAmZv
wpwa+h264LcNZ4EsAIq3q42gtBICQaIFaD8AZiD3XvYRSk2fOHW7CpgNIzDDvXPXDTZOpQ46iC1l
vpXojlQY/Uz8g1R8Gf6KWtpcecgLqlyCoAEl6wRkEzkmHYlZoBLrCSu/xbBBVm/E+TXDGILCUCPm
2ZwPnB2GVjjSaDXUtjrgf+9r7qKfelDJa2KxDW9a209UVUBWaELOA1H+Mimp1YB43QBEnUgbdbTG
rm4MfeyKALS34FRC+OqiKTXyMpg6d9hiu1nJvNDJ9IGLQW0HZO0L662lJJsGWLchDC31DhdZcizY
liTmSjoA5kAM7dt4EgDMsDSDUqRf0xrpgNHGwjlAmQI39qu39VRcS+8BlUC+ip1EBWDpncoda6tO
Gcb/sFfvDfq0KMYpTBeFLSDq0Et1U/wKmuUKwO7BTtxA4ZL7mvRd3wRFmuZ3ZWp4t1T25EBTl8ZJ
Uqe3lA1abNhFj6KFdPMkytsBfdHCBXu4KXq6NbGzVpTCbgH1b85IYMCBL52C9Kx09A4K17WLagGd
AlqUcTF9pVYZGPQrZmrMIuK2seH2a95wbnbxmXJZclNkMNs5Q1zzV0upfbGlEDj/9kVOA7oV2wUO
a4bSLJPRtrCk6nUkxz3q1KlFH/K02yBV2DIxu+P5e6ISONgpTHCe4wsn9Mls2d+/WeYeNZpCoDOd
K9CXNkSje30hIS3l6/UzgGTf0qTYQWxgI3efM8oPu3VmZlEQ6Fgh3NaHGaip18VDhWkFyk4ZCQoS
W/1n7u6v55wrkQ/LwpIw5OqC/nfhArxB9ZA7Evz3ikZV1T5kkxe3o31jtknkcbVxm6yaA+/FPOs6
d9cW5rLJbdzOQP6eoNpqTEXsNC4mI0DzZdFTvaWetBJrbfSg/2dt4ReYyBi1TMGa0B6mQQam+VPm
p9bZUXRoyq1gtPbpMLeBiUKcYBA/LTzEzsHISYdZ5cX9ZXsx8fbj8LvIXsmQRE33c7S3Wuxrmwlu
CACcCJBwKFFduqRtjaibp3kDtB1GJaukDqbCHoMuz0JFPRV2bvf9uresBAxUB5DDYlZ+zocWn4/T
sSLVTNtQVYCKje5Dmjp7E9lxcN3O2sqQHlp4t4MW+QPjkK+Ux3DWALWVcT/dgm80wEQNFUgOt8ZA
102hl4boC46IJcTWSkB2MBUAUHnivdJ1wNHeFHB9dXJQW/XaNQdxMVP2/00tUbYuy5FHGQCtY6rL
FPeD20Tm5IYeTl/hf+MyarfYWNZSV3yw/0wuXIR1JYhtRpj0oLjX1G8EeZs+8tjW8kegUINqnrhF
t2tWvtD3BSHhkJgbGKOVZGCGTYFmnyDpQEvp0k3RquxFNmGHC6inMrBZE02cWk0/+kBQX/ebLVNz
QDi7CAqtNy1tpgpqxubgN06kIXFtxxxTfBtXzlpoAUIfsxcQZsMXXZwEa1RE+Arw06wv4wSyBZGp
VS/aOMSZx2O/0OJxrDauoLVr7tzmIpx5aebSPoPNAkL3pbBQIXy5vn9r59sDBYGNOiTQFcvDkADX
Z0sF3GLtJCBgLEBxD8Cdv8Gnu7p3/1lZnoMSk2n9NACXPHUExQrtE8vJ/Qzf1TzoIKX2vk+3tNHW
jt7ZwpY1/qqtDXfKAbh26We3ePST3+Z4ZDKeikfKX9z+1/V9XPXDsxUubvGsZabOZnM0Ofkj+Mvi
SXza5O5f9YczK9altzMH3URr3kfhoXMxZCio59TaOL1r8fF85+YfcXakKvR9jIHACAawA3M8GN1P
YT857IfrxP+waTOVHcByPuL+Yjld1rWeUWHTejQFMr2NLHaAjBJJPl23s+p+Z3YWK8ok6dCMxoqs
2d26/Idf6+FgZLu8IF+cxL6p8/xfosWZyUW08MrByaYJJnmLwmgSUfosFeg00UJ0ftB+q8m96n6Y
XMbkHYAa6GpdfjOVSr8wvTk4pVpQ9Pc1kGg9e3LyrZbBqnMACjFP+IHLbHmspqRXps5hSBafHX7S
ih3Gl8OSxA3qSf/w1c5MLY5UiZKcN1owpbQ7PTcDk3dxUdykqI3k+Z2z1VdePVtn5hbOaDGL6kTM
W6g3u5wmt+mwJS/+UaICxBMoOPxv9xaOyBnhzO7m3VNfS/dZQWGcjoGvblqw/U87TO+B67CoD212
gFJc6LK3gTy77aMCg5vUXq/v72qqcP5rFj4KvCg44238GghldeIW3bzAA2K0l2lQu7cEKZip7xp5
S8t4kxrjT8dn+ewBBAQygqDHwDjjIk/RXGhG+VKBCsE3v+RgNTeb4V7rkJsY+V6RKphKEY3ia0kK
zGInWyKG6/ZRlAENCPIUANsvT0yPnujANEx6dIZ7tKwegmZFUHZvutsHNrdAP4kpYJ58s13xbusb
0WGt/weMLCb+0cefOewWq6+srgeKFKvvh89D6UaJKSLlz8zozaeEmEeUeeN6zOEaY5w6+Tuqt3Hi
tneCbyqVrIWO85+yOGYA1EJzpsVGlAQz7zTWyS+8zPQmPWy427ym5Rc/N7TY8dbn+jydhVTNQ/qb
f7J8aAnUgaxe3b6DtOO+QfUlQ9uAbvWQ1qots/bJPK+K6QwQV15+bMAK8r4h2O7UqgKrBmTkp6U/
cSPOoAuRZw9U3fN/wGBe2JwvpbNrdLJxsroGNhsU8pvYZMoqIjfjA4AjbPyCkYrh+foOr11z56uc
U6Izi3RiNe8NWASPZabd5jX4GaqAjqGln7Jiq1I9R4ePn/P/9hTDEpfWEqNRmVnjc3pldcMqeagB
affIr+trWrtv/lvTRyzDJABentekxi6skgbZCPTy2AsnWOa01dRcDYlQZcMgGwpYPlkCbArTcKsO
6kihQ6HHM4W6/uTYRVB7r777HZjdolIBs9+r5P+Rdh7LcSNBGn4iRMCbKxrt6I1ISrogJEqC9x5P
vx+0u6NuENEIzRx0YoSyq1AmK/M39026sj+W9+E/oedom6oXtMgcCF0X/a6Td0nTOAl+YcG/UFiY
PKZ+Y5k4fT50N4yyhzAlEynJXn13Vw4b2buVxc6WlKs4dIxxM666JS9u/pOYs91gjGOcShkxdUoH
kbGLRerD1PrDnaBd66iVultdcALp2+Xls0SKOBvrbE8ErSk0sUTcNGk3pXUs6ztN53DH/fEGRKco
1A5VPT/bNbLt6mt7ZPGbAigH0zR5QCmzG1aiEwjyEHx8nJUvTRc+Bl236fzXWFiTmlrcjSeRpl9y
svfrvo0RuyZS5sZO7vuOAms4F9Lt5flcGhD1Y1aPAvwUUdvzMJnU9gB34CrGAvQHIwwh9nmco6mq
fo2kZuX5uxgN5CbWEPxT5204sygTSRChCgkyvH9XASHqbxKheEQucnN5YEvzB3fwn1Cz9ankcozu
D6F8AYZypNQ0n2F/O7mu7S9H+l1gnR+cp6Fmc2hoqd+2CaGy9LqSv8rWg57fNcWNn79H2KuOX0Xp
VXIPcvuWRU+oUllr/q5LZ+rJD/htXXayVmjC6hUtZVKf7EeSXInmzeQ4acoPSbDWfVq6kk5DzfKc
tnDVygIhv6lG41fkv0ZpYGd66+QCCwdEaqvGK9O7+CEpVAKPBPv1QYxdCHUhqlqXD5lqR9DFL03u
QwD/F0wOkLZ/wsyyJsX06aGphCGLvK4zdTcSIui1A9i+FX+whTmEV400og4QGl7kbA5xbP2/z2VY
XbWNXdVyOjHBGMMzHkKqao5W9lDZ2qpcyScWXkRou0ETNOnQUlScpvp0nSCZ7yeJn220LBCelCYx
NglCUCsfbFrus+1A05BO7GSTh8bUbDuMheJmicLDGDURvXHEAPEQBIa+mlQ4YvyBpHKFby0vjQuh
fir3uFjigjobV5G1VAyLCfYGq0CBAh03Ldq5WNU1GiIF2gGbiG0gq3akCUcFGULD8LZaHezrMbRL
r6Ny1Tmu3m1H3fgkZpJtmjGV1AhJpsjJU2sTyZFz+dBYOAk1/NM4BCd9GSom559i6HGk6nNAjWlV
Ye9JNhLacfgjqR8vx1laaxrUV/7BdfngWmi0qUAVi358X+81TChd/+iBQERHR60PBvv4v4WbnbqZ
VI6iMU7hvJfM8m3Jugvbe999SbvWXlX7X3oGoHQNLBD3W7Djc4JtkhdBX4k6NObOibGds2o7jCSn
koH62pV2HLPbbI2WufTlJjVvQB0cSR+6iJ7caL0fd5AdSqdW4k0a/0yHT524xpNbONR/q4b/f5zZ
gYT+L90FiW2kmYcWPSDd1gTVlsZNnK+iH6eX2nzLcrJOnhqKzAtgvhq9vizVgFiG9NCrD0KPMltr
o5fX1C1K8zsI91m+Q4UJgdu9uVZqXfyMBqi1ieg6tTGnqTg5lxLdCPVk6H8v0lp8j4qvhraTW9Qu
cZJC16DZx/3Kvlg6Mk5DzhaqX7t9Wul8Rb0qN+NoPSeKsHLaLn7Ak1HNzkFfV4ZOawkhFP5NoaHd
iDhpWwa3WhS/tatSlEsFELb4P7P4WzPwZBZlPa5ys2YWjaL7Ufr3BuYlse/dUwO7ypXmWfDMnUWh
slY/V/8K5nQWfXapWZlVD7nFaP3qGBXbIuxBMj4JzQ/XezX9myx/lsxtqXzK1ZWcculFcBZ5tlEC
QZbTwSQy1hWOUCLpU/s3mh7el3r2UuXxbuieIL7tBa91ovB5UF6ldk1Mb3XyZ7WQSNGHrMuZ/Kj4
EbuPIBqd2tok4X3726EhHXmLvVVr1r+LZxGSxjieAIyX5lftMHhin6pE9SUnrZ+N6sHtdmG6spCX
7hD0bv8/ylwUdAI3ZoJGFE3lTm+4XXejdJC1r3Jll92nyzfIQvZAUUCEHgwlEz+c2a4JjCGF9M9R
ZJkQb6K9nr8OlvBciqkN/QpLD9mONX+lQ7ISdP5UV2Ec/S/Tvc2crH3R3OuQB6WvUS+9MbzA1tOV
6386UGcH7gTHg9aA5AeZ4Gy3IDhneQDwyJGkxxzNKbk8Du1aC35hdZwFmW0MLdETt1YIMvYPNa/0
2EKigRxMW7n01wYzW/uBYEogCqY45ne/7KiFu7b5955MABgB+E1v1N9syvM7Ii0w1MTcgkUYb9T4
lX6cOW4HDd3RfO3jLM4bxCWud4opHwQtLBlUdSYSKnfvx/Zn0T0b3rNW//0rgAH9iTLdUCfH9RjR
UYoFoggGhdLYLsyt7m6L5ounFLTwVxbc0h2LtrMErV/njhDn+4pOt1fJUzgjuS+9751SYFv9qmuP
xniQum3XIEOwsi4WLkAKtIYBOR48DRWT8xECOjbVeEoGY63G1RU1G2ObAXY2bwo1WBnf0g42OAUB
2JKSASU8j4Wdaya75oQ7xY84i46W9OJnn82+t7X6fVS2JSfw5YNqaZWwPJCtImECvjM7qIZCj72w
I6IGYFGo3Y2gotEwuo4MRek/hZq/7+k5RFoRTaGEbhP10UGQ3xRo+WNmrvUxlkfFE8rCsp6e4CwV
qzzZzXtPyzZDXcY/Utji381cEj6D1M6fK0N2sV3OYu8aEH58E4+jcaMPMr4NkmT5Rwzied/J6phJ
aJYnUoMntF+0jqgk7Ur+tnAnAW+QJWuC+tJums1+rvV9BT0CTDPtWIqrevWgZa0dQw1TMh/Bty+X
P8HSWp6suGDCkvOr1uws9fQmb/OKeH5d2FGG6suXnnRcFx/M4F9QVkBMwR/B8gYR0nlzQ1DLrFGm
sY1FKb31sj9sZSO/LdGvdQCn3eGvEBwY/AqmY+kZbaCbMSlz8FT8sF/9WIEeGoIs1krdfTVTcXgC
yiE9j0EvSxuljesvna5EB1lNtF+F1ljfYK+226ptlNDu6fkc1bTSPrPjvcHW68R8MsNIi/ZCpnad
oxet72/LVo/eNF9AzV5XKgcdHemXNyrUOyTJk9YeNgs3E3Yw1IvpR1KTmNubtZ6Pe/2AszTisXeZ
l93EqQIYxvj7gw61EcCX9P3QCJqD3iEtmshORzm1cDuG4yHKz9S+rei70q0s+4VjjtOU89uYBCvk
DzTDNPUzNZj4cIUNoTUfMGurrsqeImq/TzL/yPe4vPCXMltCQomDbg+PfQ4oMoWyzAusHSGd/hKj
PSetLTWBHSebto92kfUly1495TVMV0QFljjap4HnGKM+byKxVgisIjVZAKmvBCe0HjT3mxy3dtFB
uLmyij3qsYGFq/FDaXwOvC9jdletcQuWurtnP2V2u/Q1PjmNzk8RhHKjIbPVSfS3E0cTv4VGtVHK
g5zceKMDUdxDsARsbPov9CZRz8ZbE8g/qK45pdpQXNhXCgBpF6GMULv3fd0Ws5VTbilL4BZly0Bj
nZQ3Z8eqbNRy4uoT0psiWbeL5W9usjenhVzuwuGqxI5IN1ZVpqfO4iwbniQgsaaERgYuddrGJ6mQ
m/NTumhCTGdfZPVWtmJH0x9z+VGWe8fvryp1C3Dg8rpeuEDOYk4X4UlM1UD9XDXBbQpwbsYYxv/w
beoUaHEMhQwIP6CbyxEXV9HpMGd3az90Xm+oU8hyK2a7TN0n435CSkjGIZdqO8iPlndLNbgusBV5
zK3Xyz9geciTyAIriCfz7OPywMjjNoYKKYq3eeZU9ZNZ0z0ftyBGUo7sy9GW3uXM8D/h5o+qKCii
3JX4qqHobxT5kFl3Q3tsio2QYBQMoc/VX3PxQMM50X/0pboWf3lV/Yk/27QZugsQ1xmuNx5xGVKD
txyOnbgZghdfOfSYNHvhSsyl++Z0yLMsoQu4G+RphmX50W9/iuOd2vy6PK1LN8BpiFlSnbdtPPYi
s+rDzs9AUYnSTgMEYSUHbLXK6cuu3AALqQ8OxZCjIQGh5DhHiAmdZHWjAih+tK7gLoqtaVvl98Dd
G6vfbCkUtVUUigAZKx8MyawyUd3B6/JNL3zNUkcbwVJFWwW2XD+uAd8WMl3o65O4NbwdFDhmy0Ot
NRPp6R7aREJfPr3hPb4Nw/e2OFz+YEtnKsLj1E8423iczJMQqRV1F9kC7rFGww85NVSoYmqsIl5f
1TiiDZXIjdJbYnqjCyac3SRsutgpvD5ZaZQsTu/JL5kOiJMzD71dVWwVEd9yv3+sxvcs+FyDDBgi
eqPj2qW5OL8WCmLosKlo3M/m19QUr0S2AWTQiOOKawiqgyz158wyPgsxgKHLs7wQjbQI5Q8oecgC
zaWtxAAhGzMLCyQhkzczr9uDHJglfOg8emzdoTxeDrew0UHCG1AAOUy1D0ZQvtcGZmHB2xDD0bSb
IgLNJcl4N9bqmvrk0sho1mE5ryGDgJPo+UcLMGO18BkqNpKS7/0y3aZte+wD41A31UrKNZUcZvcw
kAbIBrzasc2bt1OarqPpWBHKDOtDYvR731iT5luaOCghND7ZeNIHpRbXF8RCV7CtDWueyfic/MDq
CmeV0fh5+QstbTsUI7BB5UCBujBPZQqKbnledgXYF5DPYnMNoGJrte4xF429WJd3kVxgt5nvJNf8
sRJ7WtvziTSQmiXxx/OYusv5N6Nr04S+MRYb2R22tTtuszpGcKzd6UV52+k+93xlJwJCZ4m2Twc/
XKmGLGz06SNSvAIOiorf7KYvm7SGWi8Wm7zT4YX0A9IBXXtHm8ffqqGQ2KLRSNvLg176sicx59c9
MhksylYquJhwWzK+ijyG0hih6MthlrbDpHIrT2odsItmZ1gChU8wXHliTFl7sevfC0k7aGN50BVp
dznU0tMH4xouI5Pzi0xmvvVKK1ZHjXJc1smbFDil2qqOB7oTar8TiUBbm8JJ2teIrKJtvf1/DD8b
qtmDFvMKwldNb2xRpIbQEXS7LlfBlgTCsOEwv+89YbCL0PtuaOGNa5bfV37EQhYFr1DBZRJ0BJX5
2TEOmXEEpqAVGzgfDzqG1NRW+p3lFt+kQb4KXWXfAN5ufMuzOT5WkvSljw2RYBJAAcMHu/Z8H6Vm
OZilZRQb3kW3XdU/oZf6JHji52K0vlwe6NLyPQn1+zg5uRuHITfBspiEqnM41UOa3Iet7m/0Ul2r
xS4dsyZtTgAAzCvaZ+ejkofaVMD3c3lQEOVJ96VTtffLo/ldCJifQBZ4CAPI6uTyO/tsCcqG4xDJ
+WSxVqiOWFyPw48mOsSxgofCZ7/Wr3XvZciPbv9cSD9CK98U8a2Q75LxYKR7dQCMuc29PXZbnbJy
eX78qvh886SjZGKiPj6Xgax6zVOzFsa3BHsOu64m8TaD/B5aT5cnYTEOFpWYwk+ik3MXlt5qlZae
IJo+WLRrNCXCjuYVanqrNgOLkRgSXLLfhsCz894X8tLtAoz/4K3javiESs/g3vfJt8sD+rhwoAr9
rnBPwAMEgM4XjtVjqmm61JnqLtbxiMZPzHXdNSr70mDYCRTTf4vazvPVqhG0qvR5YbR5H1+Tlgq3
WSnD8QXn6A1dtdIH+bjxpiouLTZIolN1dbZSJRf9ktGl5FAaLvlTs9caY6Nna0pSS3OHivak+6nA
S53TltFNUaI45fHdG4fE/SHHny9/m+kwPt9wDANiOWOBrUN2e/5tcEJtBz2BqJxoSDTaboIQhH+N
rJkdqke1+Xk52vJo/kSb/n5yWkmSGyhxRLSg07ajiHhrbDiXQ0xn64cBIW9hSapGX2W+SwtLGbwx
430kNsqdEJtbKfti9U+G/CqPDfIlDU/AYk1H7XLQDxh0JTYLXat5AHbCoWp2vrYfkBnqk32gA0ah
7JivsYQWlt/kmMvdhmI09fbpF53MpNn7odX2CrWnqsBuYSeMohOtmlAtRAHsBT1EVyfWgjVb5G7f
ZYPXkPbGWuLoWQ+ZV6AuEW7kIXwbQv1Tm71qQuxE7iMMl3cs768hi5SW4hTocF3+sJL88cue/Zjp
7ydDrjqq4u6Ug1vWo4B1XF6jeRw4EVegXZtvaZNdt0A4rFHYxt1t3w8rx9jCZPAgpJ7M5QdTcM7U
kXukl8OsL5ANND/xbvMQ1m+rTVTFaxncxzxYVul10sZFOBt57tm0Z7kUBLTlyk024JXXYqJq56P4
UBjeu6Y391ERGStIgoWNCcQS5QAgzvRv5q0ArcZjUy7rkgU83oBcu67TYnv5+y1MH/oEgLXhWbEv
5w+bLtACM5RlVA6zT/nwFKf74e9xJZPcIrsCySKUWed7f9TMqHAjrdwgRuD0CJggsIs0svf3drPE
oQs+YdzQnJzPVtDErdfFxClQE0fN3FUORXA0hd3lGVu40aZnoM71MkkJzrsmZcqDFJpjufGEGz19
kovDiHPiGt9j6buws7FJFEm6UMw931YWCnp9Yagle7uB4GcemtraBZ3615UO5oylPIHloIcas4sm
8tSEjiBzlozYazwabmHD4zWpkf2LSTuJM7tihgRd7swnjpsoO39yITD0FyTCUjsbVuoOC6f+2ZCm
mT05kIJIU0KzIdSArICOc22nWU5WoJgtta+l/h6XeF6vCRwt1KfPJ3JaNSdRhTpVxrYk6gjqB7U9
S/45SAiWcRBltqEeUczjkVzXMkj6I0Jll6d34aAAOIAnHCDPqb02O5pKqyrTMHVL+inhBpwOCOm/
/4AQMQ36kdw50gf/44S6ht5PDasUY5QBWJzxJYyfg3ElT1gaCCkPfBjF5LE814Zo5ajJszSoNkFR
QwTadKRxl6dqYWORuP2JMHsH4w8xIgZIhNw6alVsCxVgt38zCo5UjqLJ8FScLYZCyZUOpdRqE7d4
D9PmktZcNhfuIs7rPxFmx4PQN2Jf5ETorIcg3gopqniglV07VVYaTUuRYL5QoET+HQTd9MVOFrbS
9yxrRDY3Q3Jd1tSfSCJ+ZIFTu4fLH2Yt0OzD1E3iB2VGIIsV1km4a/Kcpa8ESmGt/blAsoFlLRuU
INTp7tNmsWjgI0rcFRV+ex1Gbp+L7E4XUCt81wYHjee6e1fV97G647WuaKUNBLwxV9bh0ko/+Qn6
VCo5mdciKRtxGPgJIzjzVn9Us5X6/MI9hWYCvX2d1GFCQ58HEMQsjfCOrja1JNsdaUvp2rJU2rDx
L3+4hQP3NNC8tW4KQ9VEJiMRByDfqNlfq8HV9DrmZaypO8VfKUesxZPPB5ZlgtR6OvGa8JDmTqmS
gu0SbSMJdp78MtYWy9KBcTKP8yvS1MBLaTXzOGLxIEI6/+7VD5dncC3E9PeTtVDVSqXiws6nQo27
f02ku3gNebG8GiZAN9UtiTfYeYiuCKMgDRjFhDUobhpv6yv7fs2MaHFRq/TBIOoApZqbKdCBMoSx
YSB9KIKcTmxrrRG7EAGtMDQsyIpBrszRa1FUunEhD8VGJwG3Aek4SIlXK1nRtP1nr1Vaa5Bt0fPh
0pu/KVQjGuvQUgts7EpH0Pdl9Jm2wogrYt7c+2sI0aUhUVXiUWHSXfiAKypiVR9LnwqeHovjs14X
L4NvlX9fGKEM8yfI7MSDepFiSUXxswtKG/eEq1pXuTD0w+WVvDBzE+RCmjoyU6tkdugUoSuFKa7T
G4hu/q5oDcA2OBLaaZrdF6VlPrlqUXwK4kJbCbxwKFCUw/+GxxkvNG22herWdxsTyMUmEI+euW2s
h1LfS+FtEX2tahRBHi+Pc+GyOgs3u+FVj+Eb6kSzG/RtI24jId+GRUm25+AbsrIcFxYIrh2Q0XTg
rxQWZmPzVCtvEqsltyyObRJtYlAll4ezcDqcRZgNx4hjDZeynuHkAEjSaFOFT2pym1W9cznQ0ryd
DmX6+8lJ53cIoOKGTqIqPlZdZqcefvPFtZShyAza83KwtVHN1nyuY9SbiV25aUahuE/8qN82QuE9
5qP1KKa1vDK2hVOcDTZ1kTA8m07A87ENmM3lg0a41npMk2MZ/LDalZWwNH2T4J5KuxgRgjmYsy2i
PhnksdxU+Ntqdtccugis0XP79ywNGBongWZjcWUXUGdEIDM8YA8Tig9G66iNM/hPfruSqCwt7z+x
yJjP581s2hAgIrHq/jnorsx/UeKg4YSMFLfexO6b5QuD5/e93igcDV5Jr/IthAMvCiulmoX2HhwT
HHbYotRqPkildbVfjKTsbCHPcXsnrhLH0+1KfJXrz3W8NfsbUFij9evyEl9acydR57lXgoaZXE1j
M7Mfeay9yaW8Nav083+LMntedlls5UnH2Egj9xEUiSTOrhRzTQ9x6fKATjw1mmgz0W0/XwiulSIu
pDIYQ/yVxYcueRqzyG5Le+yYyO+Xx/Q7F5ld8sBe/0SbnXmyr+JVFhCN9rD+dWgi7ToyYpwuEs0d
weErCiLkY/lQS5620dIquzGAbh4BAFRbUYiDDe7l1dEPE93pytrc1lH+4/JPXPy4wCZ/l5MnJ5rz
+VCCWK07S+cXJg9ddBdDJxaf/kUI5I3w99AoMs1DtGbsmVHCJGgjxsRtBP++yu3EdVfSj9952Xy2
Jxk3zD/JD6jOnY8lyJR0SPSBOyySt2391vA+aHzZCUNr1xXvsmHZRdts+hxoitje1sqg2l0x7qrm
y2g+xH55FCT1iuLDvSa6Tm6tucAuHUKnv085/32db8iFG8K7zaK3Wr1N1oBbS2v79P+f4p9cfJka
qpGqcsjJHEJKchzr1jH8qzB8cFvgdis1sKWVcxpttpMwZBBCGRwDFK2vQzkVB161NQDo0u16GmO2
f/TGHLsiZ8ZQeQujTwovvciRh5UFuoC8kWmEAk+f5CdpQM8+jIfSfp/EDGWUXzvPgJd5LIG3ZsYR
7Q29ulKpiRZrD7KlsZ0GnX2tylIK09VYrV37EkeftJjX0u2/4O0xNFLWSUeatH8OaguMpk0Q7SdK
Hm2DIoHn1r6O6d8bYZ6Hmd1/ZmK6YlTwobCSGjPHGjCBGUd0tgYbR0pbVVbu8+VPdjKu2SeDNVt1
4u+VMdS4Q4J0AU3Cq+AmUUKnm6xHYmS/M6DSVrGmF7G08k/ndPblZB9kuyIyp674GDRfomZf9leX
z8ylJOw0xGxzCbKRjWIkkU/08VNryvaAe31llJ9K+BJ0BlYKcEsnE9DnqduHwMcHHF0xClpQuYTT
Y+HnEHbfUyxKLo9ocdIU3msIbMD+nWMbOs9tcVnhfg8K8y1ATU/K9FvT11bCLBXJoe79iTNbiRIk
vqKMieMnwUtVvASNddSHGImFYaMMb/0o7OW2ea6Cbut1k0FgsDGH+OXyYJdeiqc/YrY6VSORgk6c
rrxBuW9cH2erahvG6o2ge1c0SbYafhYZ4S+HXZvj2cJsI1lD8ZuwUanYVHzsXAKGpR8vR1kb3Gxt
KkFWg/AkShlvTIbRvyj4tCsASL7F0bVLG/hyvMWD8uSLzi4BMdOjwjemeOrWdx0gTqn1BtXrX0SB
csXSnKRm5hbMaeyLeKbzakyVG7Hfa57TNbeKtJLlLqbw8EvBWdLWo2o6y7cCz4CTOA0myF5LVbaD
q/KXoTuGfI/QgRE7ffttWHORXTxMTmJOecNJXuDVlWIMOTHxaYrCX73W2N3wZoV39arO4VIKgtsz
KGM4h2AxZsND2tugHMzu08zbMr1t/NtSva/zV2V8BIn491/sNNZsWI0sjEOTEUuNfdvXt7nrqDhy
Cd3Kel8b07QfTqYPkaUg0zGl2vhNvM16E5OlH4EuI1tQw7NXNmQp2/80sjkyFbOUpii9aRbz+8z7
abQvAbo/lrgygUvrYur7gwNDVp/L9Hxg2O2KnWDQT9QMdD7jO727GlFgdetrOd9fHtHSyXQaavat
ejXus0YnFA5RbvZNNI6a9/O/hZh9pjQDZcrrmUxHQg0meBDy96L/ezDvBMr4Z8rmb2GrUqPElaY1
FzTqNhRRiJUq/AECWpf3kuWKm8uDWlx7AA2onEHmpYJx/on0OjdBsk3Ps15+HeG6bka9d8puuBbj
FCKG8gbHcyXm0nmLOgfpIq24qcJ+HtNSfckrOxq9SYYO3XSi13g7OLH6fHlsy3GA7yv0/sCizcbm
ob2kQpAoN1baHTFrD/HxtARvkw8ri2/6j+bvQsCbZMAQdSZ02PmAQDSEVTUyiUX7rcoBCCpQrvd9
tEUQSUm30ppZ7+K+Ook3u7CSPPU6uSeePB6yzlZkx6u/GNJtmv812pjuhITgw2Rda+A3cz4wORGk
uA7CapNJJIfbrr51MQWTj3/7nYiCboBMakh1eI5JStRIk4cxxvc8hIR2Awq37B1h7an3cdLAPVHS
n8ztKevPbT5k1Qrh36v0s0sHO2OMv5IcVcyHfI1H+fEoOg80+zqd6fkgYhT6R8o7UuUJb+Tq++UZ
WwoBTFqlQkt98wNvUTKB2gutWbGkbyrpl96+Z2v6PSsh5uza3mqiWh4JIQ/HUDsq4h6n3cujmLLF
820zfYgJRU8xBUT29MVO7r1cKAaxlkxKZQE2HTWteS9bKdksjeI0xOxa8JRQ7EcQ84DPEM/KvQPS
LNuiSf/6NcVIFFGkMIQAhvQB6qrEdZ3VnGhZp32L/ITkGLLQLWChp66rzV2qySsr4OORQ0RVAfRM
I1GFSnc+d+qApjjKk+QMAA1i72609H3bwu46+r5i16WdrHWLPp6mZxGVWYXbLZATb9rphoXdnhXb
vgi+4sB4M+rtGsHr46VEKFQAkdugcEiR/nxwcmNGgTtdSoi3XEde/aQnFPWEQv/Ud+5TI7ZOpg8v
lxfjArn+POhsqVRigRaryG1heONDmyPPkJjvZjhuLOPrYBjYVga7oTRjwF7Co55Vdxio7EXjRYxd
x1Lbq1QzdnnkrbwaFhfwyVTMvnMBjMh1E36VVI87tynveqDAmV+sjH5xxjkbKSUr3MpzSp1qBk1j
9uyTpP+q16qtYuSA/yZiHmN/qAzBvjzZS2cxj5SpPA7D/YPkdS0iihiajCpOvtRKujOl4jEZf6Wt
cg3zfSXdWBzbSTD5fDUVlu4ZNHGpplSY2KTRIaqOooVpynVVHyVzTatk8YudhFPOw5VeGWhlyVSO
rmt3Ld45mrjpg7VezdqoZk/xRtBFoXXZI31t2YLyzQ8cQfwmhW+teW0IPy5/r8W9fzKmacwnJ3WL
Qb0VUB2CNyLbfSA7Rf3D69NjTL3vv0WaXZ6VkJaBOKVSevori2h1ynZUfUrNvwfEsNs5WQCnwoTB
let8RJAjVSOULFI2RbWp3d7VfWz7VXS4PJzFK+4kzOwrQewkq8q5GPI6Eh03C6QDmgfK9nKU5bXw
ZzCzz5MGqliZDYPRqxuIezvF+Nx2x7ze68KmML9cDra8FhCsBzSEY7M4y961Ph0tV2B9o6+8ERqy
G72ylcKw/fTvZYH5SGhXmVPDZcoNzz9SofeS4urMnhygSqs/KcWb0QuIPD1FqbSR8pW1t3Qq8d6H
2QjnBljdfBqVka6eT7ablpodlXclVh1Z/ji0n8s1icalSQQRrUDhg1b0wcU9VZvBDFNS3syDrNmW
nnwvy2GwT3PtARGt+tPlb7a0DKeGJCJW6P6DXz+fyAk2oya1N+myhNtE9u4Gr99dDrEweeCZGAwQ
Yqy25t8q07zSHEMgqZbwGLS3oYKGR+7oVC/MYGW5L9S4Jo45jwa4I/Sq5++tMuMmy3I+lB+ivzq+
W7ng4L9o58GwC6hiGAqKxWI3UAMbn1JtDSDG24T5mmWuUC+hZ8HaQEl43vQIMzMZtCgCeinT7NfC
0P9ieEO0lepOHHGdi6JPqSt0W1HxsqMQKMl7nZn6pkUH+hmhLvETNhbjnTfQhY1Sod6ZYaDx9DGF
m04p27umljooBlrGisiVqHiHwl99juJe2WiVlH8G02/6m17KBbRvsv67KAjaU1WYxl0ZWy6KlIl/
AF7Y/wwaPVHueldF49iY8rR4FPVfel9nlaPEvnzMx17Ydt4YH0fRNxIUOiOkHtXID2+0nJqUTd9K
E22treXBGfpBN0AdqGlnR3pmyXt00VWYXWOi+ttQyjF2rUSjAmbb+d02xmdma7hu+6ttequyfSP0
g40VNpaycTFJOQ6S0l+HkpDcVHHSfTKjMX+thOIF/vYDodpDn6UGQG1xHFu7Niy0IX05mbymZGUX
tF38tTFqczNKefzUUOw+eJUlQWOQ0Y1Me8r/AAqCMt+qetS1QH9Ffa9qsbLVQzE8SnEqb2OJV62O
5eQVm0ZAR6CsjkLZFlda25rHARhGS92q97d1KzT1e+Q2kneFgl8MTjPJTazr9SDbFmppKFed38sw
EJhym52A+F2TihB64hKTEjrB+bNaBiHJa8RFjan6a5KXaOoIlrXrWxeIQGHojW2qlfi1H0IUhRqM
OHRHtTyQgVLohjs44DA3i7z1npuxqs3nOO6bYdNCr3lLuzo55Cr62Rt9TKIdakzDD9HwANaUkP63
iRC1L1gOWbIjpa6e7cdCJaZcav4btomFeaV6hfWJzDs5DMgoyK6dFK5yO6IiZtmoiUHeSKWmvunl
3EivaOWoKm4+srhNC9HP7Myi1WgrKR7xdpZaBhTWIM/ZiF3W7po0VV+DxItcLLXS9EpIRPFQMF27
mlz7RxnnKg+mSDZSO/LcT1qrSE6Lostto9T9jqa2fFX5aXFwhdq6Ubo4kInqRdh4iLV3qOMufEKI
eTyCV6fgPfaBtM1ctMzVfvTsMrdaNKg0rfOcPDbaIyby+AL0QS85xahIv5SgRfWmagNyqFbuXVv3
evdGEYT4WTSy7qc1NsF2sMboceiy+gAOW/qJWlve2X1ojtdRGrpO4mnKY1FJwiZI0JOwFUa704o2
AkAqeOVXpKsD2TaS3PsihyGV0DzIze7BTdPkCiyoQHVUrONHtaus51ouvIcEpMGXbqgGYydGirUf
O9lND6MhVDe+FBvc8lrgbZM60h/bPMbyujOFWLqpxTh/0uBxXMuCHv7KNDJEuxstisiqWnVb00sb
y9Yjs+2e6y6NN2FY1Ff6aAyOliThNoIrNKyd1gt3HTZQaC9MUmnYJc9Src4yEs2sEk4FdoQjjIha
98lmMCwHKAemQeGLVvxUcSu1fc7Nxo6uvg9e5qTZrSb23y/fUgtMP97nJz9mlpBVophXXjRdvLGH
eMGnJE2c0Pja94ozNt6vrHgvPO3Gd8k5a/SnqrWn7eLddfoDZklGjC27mfZTsasLr8K0cZoiddJK
BmyqYmYkHVS13uqx7yQ0AxDqeVuZgKWri/FTp5jUi9FSPE8FBKEIwalwdenl98hXHb/yd0pafW3i
twx7Fbtss22tZ54T575t5f1KJrK4GChXGOS9PP7mVThAZ1hxGYCrgQjfa27zna1y1aZXKf2OlZFO
BYn5JQ0E659Q0085ebRkAn4HdQNaXMgLJ7C2YlhsM6g4uMUO7ase7Hv/qpFXEv6FVBzO7PSERnsH
z4f/Ie3KluTUle0XEcEMegVq6q6eJ9svhNsDs5AYJODr78L3nu0qNbeI3WdHeL/YUYmkVGYqh7WU
7S300o6RDEYMCQ/oTPIVVHn7adKBEEW9kDXFo7Y2PLoUeWGwBdAqGOIGGJ4S3KWJpk1lD5FZm4US
hMyJmQKW7xCXYbfGq7IQSBpgjULu0cDTxVJx6QVNW5tZIyIv60eXyMBbmzpa0o9TAfP+nhwazKDJ
ax8C+o5nmE60q1sq4y8lyO7xJCx5dFlJ5tum6oiFSTtAR/7JbyvHhZ4OOG+0jYVUPDXyNc3fEncl
N7i4ZX9FqDMy6aiNTJMQMVhD5A5t1Da7/2oRanRP48mWrgkJffPui33vvXyiwgE2iZmeA9UAFDlU
3BcL/RtjURh4QGQpWnxAJlLzNtAM4ws12VGk3cOUgl+ay7V62NJ9smbcMbAIYnZLHe0trBKT37rZ
hqI1ACHwrlcbRGtaOm3a8nnQVxpgl7QPk24EhGGAJoOGn2sfyOz61ppdVWE883pTTu+ad4045fJ5
LUkB3Y0BXC7cVyQazqX0KV6ZuoXzyuldixHPeAi4BZf+7/saLDQM/5Wj3CWHkU5mhY7VAAFar719
O5XHGiFjSfWVQtGSkoMj3kf0M98ktYw4aA3IYFMcE9z/sfSnI5BW9pd3bemqAqMRfmN+o+MVe75r
o9BtuG7Ub7TeSzBsRr2ID1kcUhNlo0+ImlUdSWjg7KhGXJKmKEuPzEFCG2TDFaW/QFt1WcbijmFU
fWbgw/C6M//9iaEbjbLnJNewnOG+0J0gNlc62Bb360SAsl9JmmSiG+M2TFBDxjRVYHMZlGvkBAsQ
nrgsGBJFgzH+h8L1+TrcLONpXbjzIJvO9y0tkK5xunGMtDTXDmktu2M+caRCmeVURpj4dv40cb19
qSU4VOLKGPa1NdEb1gAvf/Pv9/j025QL0E1+A2xBqExDBXpWh0OtyZW7vNAnOK8fHEszbBFq94oH
4XqeWdIH5G0x2XgaWk8G/yrNdF+AjI9RFJ2qX4zpD8JJV0LZJQU6EaySm6AR2m+zERsf58ZWeumW
GmtEY/O3q97xVIR5frbdVKcGcx1MDVL9tWPmPonb3eSlIfPsJCh4AtBl975l9tfL57akuqdylRdD
aTXgVNOxtEq75+U716489nJZxJINRs/qzEsLwlbwcp0vDeQJg+/FODaMP3l4ZDp3LlpG9C+XpSye
0YkURQF7QG0U9QgpMvvps0O/1vWy+PvwyjC9c2fln8fGiRGZXApLWeOOC/NVk8dCX9HuxYNwgQeK
ejmGmtQseYPmHW8wUQTuG/DbaUMw8gcx6St512Upngf4WbhdvD7Oz0LKFPZBYhVj+1jLDR/vm2LF
sS+KQKIQrgPBHlC7z0Ukht+JTsLa8vFP+HKLNnmAX7Wf0aoTMcp5+1OF3/WwEp4fHLvADMLedl/1
aqWqvai8J2KUDSOljmxGlaBrZtxX7Fh4h14DkU94WXnnj/1w+/9KsZWCryQZncoEUkwvnPKj3nwD
ohIxDv6wMdagkRdXhIY+/AcuGzTRnJ8PwCjdwWqzLsyNYzZhVCUvDnnzExOJK43IiwkAcPD9R5K6
KgeJIh9GG6saw55tfffaYW/G+JbSQ0FrhEmHLn+owNmcrBUGF/fzRLJiTQVSDUlHCwxypugTeKy6
o9W/Dv1tlR8H/u9b7+CWALw1A36i9U69uSVGO12Kbkm0st41IErW7xsZaGDhXvOxizdrjmNnJAKk
E+a/PzFBCCryKo9xchkwylvbCCR5F+nhsiou2rkTIbP6nAgp3KbrSY5D05w4MIZH5IwuC5jvv6rr
c6EJGDL63AanvKELJiogY+NsJryduzENp6S8qQcSJqzdUa9ZeRMuqfupOEUVks5C2x2DuD6Pg9JO
tn3zB2lwred4bVnK4eh+04HTEnKI/71KrzB8NZZIx+77fHt5/5a04HRBygGRXjqy6yDIQW0YGGh1
ujPlGpb4AuKFBTiheQR8zjh/7G1uqx5o0LN5pZtEq5Gav07Kt8Y+AM2wz6/19FGzA+CzZfYxN58L
GsbpSlC9tKGnX6AYeD3GjJXs8AVddVeOT8hsBsiuIxkUkDz7hFtEhQEXC8OYyLkoUZCnF9XkD7C/
2Xhnaj95tbXW0jlLx3YqYr53J/dKa1pharOIsTYeaA5qXjfedgDRu6wdi0nPUzmKHhagvmE9hZyO
7Ej5vdc2GPFM6t+WgyE5GqVjWJG7YY2Re8HgQk0sE7RigNf8QBAxgVEUAQGkGg0PDONd9IAYBgih
8TTEqA32K3dg4VKfiVMutaizskQ1CzmSpLnnlEZ2l28FWkARQa1s6II9PBOlqMaEkMyX7hzOiGrT
dMVV0rqby2e2thpFNRqhedbYQYSo7ibjbTSe/OmJfiIuw0KA5O2DwANHpfh9Lm3i1hPc1CCfUBxw
sgPtVo5l6YV2KkNtXDPAREU7Bg81+mWE/t+IJKBkIsbXzqsDM+GbDghQYPQB0Nr4cHkTl17HZ7IV
vzKCroM4ErJ1+0vONrK4Ktm+zl4nvmnTl8TZd9bTyA+SRbb+YLkrFmTBWp1JVzSysFLb5gN2t0rs
MNV/NuCfLdIkiGv9tWZr6Cxr0lSlJGVaFnMMB9wKw/plCxBuUxHo1TVqzCv7On+54q/x3EYQMw9U
2mgaPjdcVs5M4cdYmTPyW4drRx0pLtkl9zxPke6Kv9YUJfDOeJRFfOfbGUgTvlz+hAXTefYFiieo
K18jRoHV5gMqJr4vDRTeGgPgQXxt5GxxY08Wq1wS4PpUvU6x2D5zrlMt2TLbubKICAqzxBTaz88s
DElxeFhA3quRo55MaUkB5x06/ACsw6lGMXV3WcTygv6KUGxLmYE0XRsgwkClevACVkxIMRwLscuL
18uiFn3A3KiBae0Zi11RSh2F8KxxIGos9yBi1K1r8NLZ5iajj8zlK/dt+boD8g1NMDPBnwpqCiXg
0tRLmDOQE7fo/avduWI/BfkobkqnDRz0jZpusnGzJCwNM6hBo907P9BSsxIxL27xyZcoVz9NjaGd
xBxhoqFTgkKHYpQO40RNJNMVA7smSjlN3ZSkc1MsWvNAaOiiMasroqbpg1z8AlbK2h4vlPVMkAj8
s8dKLMFyYJI7DOJG7W0AIWmPWeoZwDgBItAzce8xrhBka/Abi97QB1wT+NSRZ1E7jrTJdPu6gdC4
L4IReQrfZQ8YHjDqNbzfRbtyImn+kpOQzHE4pttsSEqQ/8owoSC0QPdW3h/LQoDwAtJuH/1LikXJ
/LYrHL3qQtkhPPHZNm/9baqvUVss79o/YlTPW7SDNhUexAyYrtciGt8DWkiSldzOmhTFx/oYSU2H
kmLHir0z/u7IfU6jhPx7dktEkjMqzv/umaXcKB99L6OBcZgQrqc76G32QxOUv9Ei/2UIK91ctltr
i1LsVlV2PilibF1c/HbHDcmeARNQJtvLUuar+cGNEhS85uF99AQod8nxWp+kI97VZZJaG5u5SWSP
2adCyRMp81pPVDobSIomFdiiDGRJeMLtTBBcxWCFQ6PS5fUsWnti4xU/V8IxUnIuqS6rzDJmq+d6
IBcyUSoCVuv3DqpB7jR0SP930pQQYLL7FJkmaMTQdNdWLNqAsxZ4ysJAR5+lg/FRullQEVKv2MBF
5ThZpnJ9+8JGd8ecrWjGJ1ZhOBBNPXTalaYVXl7h/EOqfgDLCMwM8JyYxFD20/ZE39EMV4v66Ivq
QFZbZ8FoapsCGUB9aqPKJ6G0yv1lsUvHCPg9zPGjvxIwyIry88xOAE0A5e+GW1KFafOUGIekek/Z
GDT5Glfl4gPhVJziwGqgaAldQJyXAgTNufVoHtT6PrbuHfmSZduqD2nxCd05lancPMGAeFmWkJl0
ICC2D7Qpg8G5RWigew/+WofA0gPcnEH4vRly0IURO78Yw4CBdN+pkQjKXjCOYHW7VkO+Mwly6zhD
WQPicPAjL1kr3/9hnf2oQX8Fq3df8tjVGASLmM4p5Nz/XrMXjnelBoZBn+N+WNph7Iqgdxn6SZuo
dvqdqKwd+IsDQvptzPJIp9bW1dZwo+dFX/o2Rbs73ibU0qDdE3KjZvxI3S/5sHKDloIjtEyAOgrt
E6jzKjKaBsSxzQgZWoqhrJFQLWhTKVC/LvsNGuJuQT0rV4BzjMX7cyJUMUyi8iZ9SBhCJK9+yQe5
89I+YujazbJ6i9nEUNjom+ZfmZ5d585vq5hubOOl1LXAAkIaBX6sbU3HJqa7y/d6WQ1PPkwxXLqb
9IMAal1oDQCk1d7Mfi/Erhx/2E4WUABmsBsP7WD94bLcxYMGg9eMHAr+NbXhguZ4BKM9Gfsx0L3j
dXvTT1CqXqvGLRsS1BNhs9B28SFjh07RCp13uNSiGUMw3IWYdt90mB1zMKMDvMpnO60j4aGTdEpX
tnbJk8+lzP+IVmyYLZH/IrMN611xlXF+AOnHiiov7+JfEYoNoXLGtS5weARduWCnhAkpAoaM/2cO
668Y5cYwir6yEhmbMCuGqCX5pnTbjQRw82Uxi67tZMOUO4IiXe+1s2vzs4Mzbf36kcD4F8e8B2Xk
vl+bnlzbPFXzO+CZ1CPOpzSiVt647tEdfl5e0YoKqI1meR5LwuYAVaufB+tuNYxb/H2AQjqYnUYz
lopOCnhfhIvTvAR61zVPnOwvf/+i1QLrDfCBMBgDCMJzHwWqmNorW9zSTi+OsnADy8ifHPbs2mzf
uOW1GNbGqOdf/OAATiQqOsArV+fEhER3PLggeEe3gbZ36p8AqLi8tMXTPxGknL4keoI+AAhK/bu+
dcB7ibaiNXCexdWgoxZDRXOtXnU1hZy0HHzIMAESDqYqh4M+Ap4q1b/ogBruJn3lvJaiUMNHzw+I
yNAjoI5L2X0dx3XVzIvat/abb0QuQfFgxXYvagUADhF8gh8FXXnnWqHVMThRXGxd4pZR08kgLzm8
J2Yikj1Nm0CrV94Qi9v4V6DaV5N2NcsqCYG83vnmbdNsuvqX7j8bazBHa4KUd2ui+SA05fPKNBBW
dBEgzYri3TRCMq1UrZZuruUBNBvMfTNsxPz3Jw+wpC0J93yBViETo71iY5K1+v2SBBTu0fM8I03j
/p5LYICSJIRiUgUlkHBiGCz4RNMkWlDw/RhuAg+uqwSSdmtYkxFDAilEmEh0tUUpIllNrrifRSeO
thZgzQMcxP8wyJZ3Io+5BHwDMV69EonjX653FMVzYb7mTpQWV2ItpTWrsGKGHAQLQGzCoxUOXFGE
uGmrdOCgsB/clxoQJdUds3d4ZPl+iuzWnb9mKBasEZ76qJ8CGBykc2qW0jSB9eYaAHrWeSV2AwFm
MZrWBfxSuVYXXtALABRYSPXi5YH+4fkOnGhembFMYDgVE5xE3/ps/D7Z+opyL67mRIRixGkmYPkc
iDBaHoA9OOrknVhDeFmwdT4wjMAdAmOH4WDliFze51bGIGSy8DZMMJiM5RRbFBouO4ol7YMgvBSA
kI08hupkE6OyWoyazSBDVwMYMVCxEfbOigMgiVD03pQ3LH26LHPpjJBwhLpjIB9Nz8ragJHB8kL0
wGP2qy2N2aH0mhWbuhT4Y1l/ZSjJs8lJ0bxfQEbBgDEA1lkLs+R0HozbNl00YUBritJumyb/PtGJ
jiJg1xB0FcF/qHaJUJYRXzZA5ruN41/Z8FSv0Y8vqgY6y9BqjUv1IVmhD2DGHFHmDTv2zIkRJNYP
r8xhZl8vH9OSnoN17h85ihFPaYYRrQ5yahYWFmjUb41uJcJfao5CC7fpIk+Abl50JZ9fV83LygHs
g9C+qn6Y8pjtY6B9NJMFSgfdTvbgv5t2jc7osTbSA8jYvhIJ6EM6JdXj5dXai9uKsYyZDROFGzUH
ZNjUio1iABB5OSRl0BKvfZV1mtx75cB+jDbFtGUumQd6BtcpItFS/zYtUje0eswzgpsrp3v8eL2j
hYfRfg7ndBz8VnrgkHOTOsim6T6ZSYczjQ07QA7yI0uT7sUBemWDPmkm9UBPnOweMw3tQ6q5xZNP
JnDHjCayv+APfs2INFiUAqjrIYsLA1rcBAOo3ABRauZ3dT8/I2I2+qCqENm2Lsb6t0y1MQkw7aBv
EkBj3RuUI5rhRm9emQDg+EQHCY4TmGQzDScB0c75cQJAqE50HyqDEvyxNJqdrtFjnCSfsMCo3wO9
CRyZ+GzFyDtDUrksn2b8Ou+OAZ1lRCk4cED2eFknlowjaKGQvUIx1Af6jbKeiRtSeNV81QgYC0hf
IlM0ujzinuBPTdKOwZTUZmiWhgxcIIhvTDSdPF/+iIWojSBXPtNnw4Wipni+p2k8sBKgQgCLrBFk
W085KwLAPwv5MiTjitlcuANnshSracepsMcRsjRyRZqdk3Y3ILYsPW0lxl6Ug7wI4h0E2R8IR3OB
qteUYF+z1PQfRhOFQkcDrhRxgYAwuQ59ubyHCx4HKGlIikHTcZ9ULgg6FBmGlLEuAp5baaEXUq49
7xes5ZmIeckngYfogNU3AiU4lCBNy0GETYwx6sQaP/yyGGSWEEzBgapxQZL5Rj3Oqm83702FseL4
Kdd+Xd6tBcTZGVTurxBFDaokddp8VgPu/clWYFBoKL5Q/WAYL1a5cwCOwgRKebc9uqvWdGPh/QXh
CE0Bl4JWNHW6cEq1khZ/oKvdFhxwe9lWQNC/LdwrN41aTNpfXuxCLEwA465jLBL84tjV83OrBDh8
x2ZWeSYPcW7vjGH4hlrAdZ2Io23TUJ/sg2PJ18ti/yA2KDE45M7duYj7McyhyJVaN8OEQV8oMFP8
+gUeCVCc1XYi0771jcAaMeGfZ++J81vn3ZM/mkFq5m8wvVHlADkG7Se0+VaA3N1u5Z4BL680xUpe
d0nZkMVH/Dnj5WFe8XxvSjT76tzB3phddi1RWa/r4Wrw3i5vxdIJnEpRbk42+bTH4DUuZ8vkrQ1c
UoCf+oXVBrqbTQedtsVjoZNd4sVVyAZ5f1n8km0ASaiN4VnglMDIny+SxYmGaSLcqHxod51Z31rO
J14MGO76K0KJpEqRV5Y7X1pHzx6EXj3mqQznJrDLK1k6LtybebgUAYyjAuXYY1tMXk/xMGkI2mim
rcmmA6nGFTHe0g2dOZzxmMPsoqXuGPdi0Zh2DYaY1OB1UBJcHWBkODLSq6JxtiJ13K0v+PDk90zc
srIsohLgcfhHGj4yyPSsGwNPT1szyIcOSD5AKa4j3Wm0MWzSvLgHD691AwSJFhORQG5lrUyA+qHr
wzEW3nRl53EF3GszTwJOYv7WxQRAW6lRdUHndtlRts30QGzJntucTFcC1fKodDCfDbDWqn6rwVOV
BBZjeR4ivEZLLQBwxA/LKROxqc263mvUIFEypPG9L00OB296cgsiVgr8WlvsLD6QPDBbv0FGKL1v
BOCidYPHB43Gh6LWzIOnORuDTdaWMm/cTpIR1LnJeAec4WlnO5p9dDheJ0Fa9jUY+2iBZrwB/fOA
Q7Ot/Ti10+vYuEYVSC9n99aEBHsAWJAuDkag+Gwwzymeh3Iwdj2viq9akhkAO8hcFC01EAuvmMjF
MMgHC7UBjwO2W/XBZhKtpaWHhxTa47wjOKfZbQ/2joONFNArauMxwJJoP0RMG/xbw+9zCqiK8d8z
3lgoC//9CsUrlchBMungKySZjkPhAZOp312+QUumyHcBC4r5QhDWqwzlEtF0a4sGRtk3wFyX4unN
EhgjttXK+r3Wa8y++QfmrmU2l2I8HyitYPw10T2s1osIAVqk1SJBQo2jmYW1lqBPlCLzuGf6Wr5p
KfY6laWkL6o+HypPYBuZxwH60pfVFtBuz13Jm8eWaJ/gNcCxnaxNcXQZrrnW15CXTuUQZGWHvslR
O/pZ9qtIy5vRS1kEFA+60SkQU7gnm9+XD3XJLOIHgBuD3kIHqaFzA1+PgJApO3yAwQXeQhapN/Eo
32OtXWtIXTKMQPNCZg2J43ma91ySPfA6RxwIT2bHb7QUIiQcTbidhWK3A84IHW3hjQPsk8sLXNKe
U7HKieY1q2NrTq/xxpuzrZkX2QVCBIokzhpd9Oyq1LDlVJZymrRpWifXsJlA5wtKigNl+8urWT6u
fzZR5SrEWK7W5pATZv6tCzh3Ka+b4v2yjKU7cLIKFU7L73UyxR12LKG/s0YL8AxBA0Zy13GxMv61
JkkxWkA2AKT2vF8d5v/qUYS2fLL8zdiuRDErOqDya8PqW+NQYUV+k2y8aVuTIpqmiMsnAEut+IO1
Nc06cvLUoeitEl2BE9KrLOjJEKQMuJob3q48vxflAPYMHdeYN7XVl0CfkM4yZ6todWlU06hxbpjt
B56xonHLcpAHR5oVrwBVG7gYAUrE5iQUkuGi/90AqMp2NkP8+xNaNxfM/0+OogtNjaEUy8O+GWa5
JS4/6k78mpf+FRzaGuzP2pqUqDap+NiWHvLHDonfXeR+ggTtIG1T+oGsvcf/bmGKQowYouKtxMI0
aF2VBI1bbJj5HKdrvmvJP4Mt8J8dVE25ORZlb0NQMdDA64cNUFYDnbxO1hi2WXFfNQwQ8nwlp7sm
dd7rE33HKyR1MB8O+5pfyVKPmHsEMWwwGkBYqRBHbtOu2l7e0cXrfLJQxZPoqfR0EKXhmS/MCI+7
IDP6p4JyBMla2NVrc/dr2qJ4kKxvBIbgIK50xsCKD64AuBjYZdYIEhflANwdjFToAv5ApiHHmhrj
iKy8S+rrNEafCsaJNCS0XLpG/7m4gyeilCVVbkEEUATnKg2iue/usEd7B0gHaNi4n2hIJ0hEotIJ
uHdA1ihOsTd9ySoKQ+VYYLwe6+9eWl5x0wSmFtxjYw8rBmupunEqUO1zdjxg/QkdXgXv6oPO7Cs3
a6/bRD/Q/gsoFe9cxw2MFGpa6bgm5eGyci56aLyCDbD9GgRljvP7wIeyBp0wTrHUWJRzC3iM77ET
r0Q1i7pyIkU5wLoy677LIUWfkYZ7cdDTfNsXeG869coFX3zgoAUEmFZ40yLlpNgVH4mHJqkgS+s2
piijwswQfEcmEPwaO/CTaEiswP7EJDNBrhwvaKBWzons8300e5dXpUStiI/xdnAlCwxQfblat5LG
WbRff+Wo5Ctjqsm40uZCTkFAIvYNeWpJ+0D4uzwWodP8cIi9uawi8+F8CBNPRCpJ68E3qaNZEFni
wEgaIfoVVdjyb7lBkdZZOb81aYpjnXw2g95iI+25rfIp0R5dcpPaTymmdu0VKIS1zVQcq3Spa1Md
slzBN5MWjXTbTQjtX4H4wgHxWKxOIa9JVLxrwbS5qwwSjTHfdo6IcpJs5GRECW52PFQvZTbcuf0a
j+b8s5eOULkTBkayhF9DbAJWrIqXKDw5K4HkUt8oQWwHYECMwKO8omymST1YlwxJ0Ew7puK14V+6
9tpKIsPc5zVyCmDR3U5TGcT5g6+ngQtcc+fa6w8WA2FsFl7W2UWzdvIxyj43WdWKscSChftY9eOG
FddIUa8IWdzVEyHKrpaWzB3JseKiuLKaAdgjnwC0QwHTxMyQjY79D8x3Ho6q7ASSjRq20BA/WzsO
dBoAOGfl9Bb360TQbMBPwqLCttApzSEIvUtBjeHLxHo13BXb9VGIDQRPHflnE7lycMOcC2kwswZg
rNmQ2DLURLarexuPG+NfH8u5GMWCoA6dWIWFs/dNU2yor8ebMevK6LKGfXRp51IUddfQBARUGCzG
n8yoyl+bMgt4/C6db5+RA/Ttuf8YZRxFjj8wJy9dxD52Bzp33943xGOBJbsdYPvW2LU/micsCngf
6B4BRiPYFc5PyJxRlAcb6fseapCOTxamcL0oBTACcLDxksetXVG8j3foXKJyWFVquUVS6vBn7nSL
N07QkeTh8g4uqt0fQD4XpDcOUXRbeEPtgQcdl8gq3ymV9htGYOJdXJA10JuPcSqIqWz0NM7926gE
KcFUybRpMEYb5YeivgKMl+jQaoHEOP+K0s7lRX10kxAFyijfAf6Ua5qKgZt03vb94MDaGldN82a4
z0Z+AEvyaMEarWzgQkh1LkwxdJluJrU2QZhZRoZ9YzkA0MgC3d+KBhMWT028mdbIoxa38mR9yqGN
EpToWeYiDC9FYPVZMAFrG/GHiPersKFLe2m5mHAhqIO4rspWhC6HWNSah2Org0GzgoEgNS84YFxE
1DfX1dvlo1uI+Odeyr/yFJ2nmWez3IM8Wrx0dlDqtxX7hhdGSOobbQyGYev3YUtWDNbS3Ub2Fs17
iE5RqFSUc2CDlhYlAPYQYcQ5gOUJqH82RkqCgu1N/cW3D5fXuXTvAF8GyGTgkKD3bf6gE58Czo+p
GDkEdhjUbr559esQ/7wsYqG6besnMtQEI3dMZnaNNpfQm6eJTlHffweH9zd7zlyMxr3B7GvmgO3e
lzuO+ahiekOv4YrDWeh8Ov8KxWzmZZbiM7BSKVnInHce04dqqLdGTMMMzHgyQbh81LRs14geGOPl
Sg/N0mU53QVFoYracCoMB81xLNlwxoLJfpuMo5Pfe8NKbnJJi05FKe6oRsKQey2WqiM/3bAmSLzI
6n9a7RYBXdHuPfEZ43MqUbF0tWPlXjtBYjE+53wH9O+krgIN/BCdeGm9ZJPqYaP/+9z4+ZEqJm9o
4PSmWergvdTIuNlrfn1tIxUD51eG07YzuUtLpzQANCmoQUXQ0uworHpjWfErRQfnRJ3Hy1dmydid
bqdiBrQ2ZgxtvTADlgic4ckuusDrgC6d/srzQ/bvX/7zPuId7hloGEaX0LkRmDqet5gNw8uj+i07
gQd/QElUGS+XV7Vsa/6KUZQEBWlhePMN6KZ8H7fjjd3ZG93kKxHsUtB3uhpFKwAFkeitBTF6+0jl
7JTmqnDo5e7+8nr+H5Pyd0GKelg8HnNgc6NTDAn5oew2TvbmTpHp7SyJybDt/Ex0wimNUORdCS0W
/RPwwDGegQ61mWXm/Mz8oTXqyU4APFk68ldV2MPOLab8gPq3jypjFYtHjdnt2yRsHommr69sVHM3
TV5p28vbsGjYUHQGcBdgsMDbe/4lWsqKwi/wJZr+C4xRstky7bpGIkxfi6fWJCkKNPdn5WkFST5J
wtrbUPZc618Snm5qVqz4i8Wrf7IqRYsSJAHsnqXIZZZbzEKhlYHbI3qHWFA5GcbO34zs9fI+LkZw
aDv8ZyMVdYJ31rzJhTo53g6EjFq/0UEYkLth3ESifyAj3uj9mh7Np3OedcDdPxGqmBrC46wHSQcw
rdiDh2ZA3bku27dyMjatkWxp02FAAWmXB3S5NuSqWGuAXDvS2RKexB9W6faZ12CbK5A7p/nzDBSD
Z4xtb7xspTL4ZwT60lKVWCceHJEVLZbqNX2UyQkyIWzKX3jhhg35WlkgyWDyunOKHTfdrx74EXSA
a4tBHnXxW0PzPGznodR/ECMNUYPZWYO2y7P4kTf5ddfWYUnWmFP/ZEI/fvSMWYjgDKw/ih5yawSG
bQfWJcc4wuGF0u0DO91P+S2uOZhNfTQ4i+ERhMWufJbkytXfvH4NjmDRH4HF7z8foSiJwSfR4KCA
cI8u6cCU3/A4zUAGM0a9zoGD2kZD73grqrnoLk6EKseVmVVRlymEFk1gcawcNUm2xhIHU7l4Af5Z
m/qc7kFy7wsHYlhfeOAwSu0C3ApZi8b41Ag79IWnaCU3rTsjlVSGnky7q7bP0jbIq6z/ZRu5bQdF
PJJ3HQS010CxJzd6V/ldkFBijw/TEHdfa1HwoyHaGJNtntM+Al2o345gIku3pixIVBM8nbps0Pqg
Y4z0+Aweg/7FL/lVkjvdHh0k1nXtcaSWuGY8DIBTfaqbPkPGCfRZ+zhl/lvVyviqaBI0oNcy7qOx
Z0jbWXK6pR4pd7k2kF1L23rTxk4RIkUe31R560XIkDXRiDm/FxASyavYJaCeAklDGZhikjeEtfQe
JOnedwAA+jdVP7E+aD3fzKMprZDb7tDY8tYCrGNTgj57S9HzCQpBDPNL1lpfs67o7+vWyKqIYGQd
xbSJRlNXpc9aLtygTCv/vivF6AWW3QC/z50mYw/SaoeiC3J0f+jYwOuUJ/Mgr9fraCcmDPTLnKTD
3ieonaF3zQPy6cxz0xPSvPqTGJ9BOMDv/WFI71pMZl75ojAOHCM5m1IK/XfGTfFQ143+FbRX5ADS
C/xi7DfVlo0eH8NpNLpDg4z6VVIAtg2gkIkVIcXuvwBGortJ+egyoGDq9GcMxp4tyJ76OEzQYrE3
/IpV8HxlY1/1+Wi4gZl2hG4Lf8RIaBPHDpDp4qIfAuS0zTHwc9N4HIc2ebBjM51HP8r4tgXr1j1e
guB5dblfffOaJG6DOk9Yho1vNB/I3B7Z6za17/W46K7AR6vdELebsWt0P98AkmD87bauHdYTOOZ3
lx3VomsEqaftAi8acxuKwx9L6DXwO0Ac3NV20I38xrUnfxP38nuV+z+Kpj96FF/t1OPhsuTlqIcg
n/KnLw2AFufuIuMWKJaGClOIRruNrbYIa5+Aj5fb28YSCUZINVhmVMUDvQTyhGbgqV7XdOUpNzvi
Dzb55CtUR901ta8jex0is3wLnLOdrR2masdzGV1e76J3PBGk2F0B6F8NKXKgc/O+D2hfiIDl8dHR
ta995gdiWiNIXIxB0Jttza1bvo8E4/kGa2VBgLaUA/5UXlvGHzyfxnsyYJy6BMFjJIab3Nv8+1XO
zBIz2R/+qAMXNgZu+nKETL15n+ngpPPmgp/R79+ctXr48vqQ6wBfvA8IIfWpk6RgFENTBtiJ9Odk
AErFtVPewOxGPhq4PHubgUjIMFYWuOTJANSMhmQQKBgfaLAFyRImOgq2iYkGDnBs0y7bMDyALu/j
ohj0zwJnQocgtSUp6ceKixjxTT3tmwIsYNqN2f2+LGMOsVXVd05kKCE4XhcWsUzISDzGt0aDaXAO
SreVDVu6YKdS5pWeRIXxOFo9NyBFyAbYgRwsu0UozagZkpUwf1khLDx7UfhCAl8diMtcynJNgyhH
NptJOoGEEfX5FPK2Pji8cwOKTEba+BFokdau258j+budqMH5KBcAOwfJNwzYm/oMhXeyUKDJ12Bm
rqpwmz9VNyy4DffXD9fRbxLt11p5/pjlv7J80wAIGISg7R6hKTi3lXhq8LRa8gyukkUybDdgE4+G
SAu0AM0umzpMI7Bchy7+4L0YdpshlJERxkEe6AELtUgG8caLnKhfOYE/sGofvst0UOjB7L/xoZ6h
lYkuNZ/IgG/m7xKRiNAAHrb4rin4+11emIWIM8NxK6P//aoiouH/cPZd220rSbRfhLWQw2s3AkGC
SZQoWS9YChZyJkAAX39366y5RwR4hTsjy7Q9x+PqUF25dgWmTzVTp+WC5J3BGsGr5tEwhd5mACrN
K2eEKxQx4j890Qc3SokQmLVBIKPUU2MLO3/FZRuVtDihp5CcPpcORZy+gCn5iV/U8XFXYOxHT7iQ
YHqQeNQ1mruv+4LCrpQAu0oi17fL1UdHU5ITcM5AvgCdQJfSJQCJmzx5QHGzEm0R5gvCrvCxb3m0
ysamk6pYJaZpbkxza262+J3Nvm2b2K5LCH7Z2raN3xGXOBfiOg55cPDxny+4zfk7eSAO/rOLXx/w
9/B3Lfbf8UHZN8WXyT4oJSY9Hs0Vvjcr0DLZB35SfLO/wv4q+4P5uTkfz5vPTWmW+NNmg+/PDfu/
YJ2bBY74bnK84VO0GfM8So7ADZIoGNMrUcKc79NMJwopyOs/zCntL6ZGBisikdPZqFw3M/r3aldU
lyz/NK5T57q5kpacS5MnX586DWzNHNbcwtqEGbvg5bBhJxj4xwMaTp0IzFTs66zg0pBuXjKSkIAd
9ccztehxoUR0BoCKNwrEBBnsoKLfG7RuuSEEdIOv5PAQRKc2cemO4zVmSnAfvyuab0D+2+O+JTTR
NFdJ7JMh8gH2S7JvkQVgU3C3akn4k4RNsp8ZfmxeXsytYW33NnF7tnHn8CETTyaVqVilpVgf5AAz
lSCJQ54d60RXx8/PzdIorpkiYd45wMYl1DRh7DOO6PZg2h6t4WKDOFT5EcsUfWzwzbr18HJ97/+k
C5p+dgtgP/CigVoOXDouYnLfAKIRupErQvpiv9vu38OHtTsFi6J5Xi7Cyngw7wuJKMxj1mZJN66U
2nDMInpWCO6aEA+nS6i1WuCq7/Tuz8tm+4F9hOlfGLXMwHxvD0/0xbQQ4d5QiJet/bL958uGVNlC
uLDvfwQFExZMYjhMfrj439nP7y/LIlZOPI9CbBxXX8eVuTlCOHyeV7/z5UwxYKkYia6y6UWsm5af
qNGsuiiyX7QYxEgbCqEXfUssulrqk/xOi03OBCBjaAwFXBLCE1N9zV+LLMkGHD6TZpC12LRFFl7Z
vRsGcp2AGCBmDMEmmHgYtWRkWRVhEGNCNpvzxty+2s4zns+ztXDFAvMcZtv5QWkiPvk8EHwjBKXN
dotrg2z6Hy4GHccCLHsMSsYw9FseigqjiJtoZARM82Vr/yUO2IGuFmTtNxLwdCM/6Uw2InRZESYF
6GxfX98fHx8DmCmPEDzMWBnxe/wJpC3PoqvTV0lPX6crYT++BjKQkP2ykH37LnedrwiYImjXQgvv
FPuxRoMixnYK4BT2XNw9VDJ0JBTlagVF+fsxz6Oo4H+UM/xfYkwV/TBZrxq0oFIxYlD/UPwP0PLY
6oop6N9JzVQAe2pA9NaB/v6tbCbOKI+wyHAxMPOUWR3M2nDZs2fvn5kA3+bAEs37Z/mDpni7vcBI
+rapLqCJSnOCDyDg4fOM3SawQP86z87BO3ietXCJ80DvZLMTxdpWnRjyCQhDAhbEth+dP3S3JFTu
vvefRzoRtFogiGUdse2ZW40YkJ4HB5z6tMQm89zYZDsTDaVGaS2g7RSEXkzbdeDZLHDHzJ/55g4V
JjrKNFDKM+3hk+Ii55Lhn5vaaOQFY8gt04byL62Pb1FJV+wNLJS+3n/+P8hOnn8i+Vk2CiDL+CMh
Ly19OQO+EOpgoBeT+S+wCO0HAk3JrI4LrA7iPAP79dunSgkcSvzA+S8opm/YspkU+LGwiWLSMY94
BLDDP68FTGRuvz/wcNjjYRoVqpI9VvaBT3x5+PX7MX0b3zgtPOOFN8zeyy+rmtZCc5VftfzNqtjK
sKB/tDdbBVsLcwKsb026tAKJsfR0BUAaQCEWcC9gx0zOpSiMVJFrdHkywt9+CnNVmBfyjN3v6JqJ
SfNoLxk133GrG8LoLFUAtmHAt0VFpTSRlJc45+JQl6CQCrIPSEAymtGO/MXvRtLjM2DWlIU1ECzF
8Q70wX1wXMvCkr6+jp+wuFwbsgdOzga+0PF83hxXLfkK4It/Ltqvs1ijCDsAQDyAo4V5jyKkW8FX
caoStxyfYJ4YGV/8r4ZIq/E9fQ/cwo0fSlI7yeNgXt+XZl/MFQp6JgyMCkfxAZrpEQC8Jcyl6Jjv
0avKtNce+vTxkakUnMFpILCqVkv3MjesYFPB1AQ5IJQAn2RC0A/lC/pGRY6ozvgRrVLXHld/JYdb
l+eIvmPoBlUJj9gC0KqW7HYmxG9YgplzUNKwtgCpCCPldq9XNVQ5tdNA+kl0XjozOafu9eoITuLm
TrOqFmTCzC8UJ/QmLFjlSsuLJeh1tnASXroXkT4k1G9M8eBdPdHTTN7RFp78/4MoSuTRbMEiKJOg
Vi23XHwNQDRNqRaYr9Fx9LrVR4NRJl/5BhLQRp7lqVoyMKc+8D97/ZfsxFqIfCPCQCiQNUQ6PByz
L54Ce5pG/Ob653kwM/cJNS2LFfVMesxuFJeKwBVQO9CDfHujLY83M7LNjgap1sqH6AyOvq2+Lubj
IU7JsA9xxggekfiJ36jW79J15nR+7/kH9Ym1UhnNWMnA3yaDQkaUQZyhcIBR5VucIz4vIRB/9xnN
94r0AHxdEXHsCfcWWYSaE4ATkdirvqqzCHGWblRXcPqH4qVfA1SLVhhESJZExF3CMGzxcOBAIPo8
IdwkfteWHAhnmYWqCAvNNJWTb5SHlFy9wdZt43hd9U5sLUa/GK9Ot/yT8kQqcprvi77Mrhd7I+K6
tOXDhZDAawJTJTp5ala5c5Rc5bB0t9/dtjekgfWBYdsKpjsi6ATUrVvO6jBmCAjpGWI6PQKcwcrY
SwQdRKZvAwXRjjaJddlkR5kGCNUC4fx8uDqAl4f0ykl2aPbggY1vybvd6OS0cEUSmE/pgs8lsu1P
1/j9yuGnovh9Vkw9Nk0qFS0mKprquSeahVmllrR7LWEDoQbQuXjRuqOZG5J4pxzTB8PNTIgBh3ss
LMVdeAwzUwOzBCDYUdfNivDhBd4emIEuAr4oZSSvbU0kUUNEyzdLqwmcQSQcznD8XKA4E+cTihPu
CAxUYaUYTkJrzo7OHCoQaUXzTeBVeA7yh/L/EZdmymly4jebnFgzFwyqQUU2SLbrnNuWGQj+NWhP
+Zcow6wsImQmeqSc3zc694pkjAiGcjYkHK2CG789WolTxy7v1ZB2ZrULiEb0tbbPHoBGQK92/KWa
KDlAZDrx8t2XZF3JLqU80XcZebuS4P33xcwjMJPFTJQa0vSNcikwpHpAPFBh3W7yQIAx6WEE2vvF
8m2goVS0QGZAJGpB/P+6jmhCf3Lr6BsQq2bEYQyIRWak2dW2aKWPwJJ5uKyE1eg8AXXATgnmrZiX
HRC71u0qp8ZCmeNcKGIZOnCHkA1HzGPWXVAHMDqjCwJRl49GIR0qxd1oE1i6G76PO36vOAHNQssy
XGHpobHbnvDgDeUZN6B+oupAubFQJNK9yF+tM+5ROyNQZcu9Vl4T4ZUvCcS53QZzTRAASIMgN4bb
TpmQHzo15jC7jMaeZMZuZl0tw8LVczCkJSf+Ch61badTIB2Z/UdL2wv5nfHuvILbBUwYLzLUTPLR
asxcP5tbjRERPP3r4r186vaw7s1g02/kL9GSCSqw8k3yKANvifLr3QXpRJ8At3tpRTP1hCNhRiz6
+fAuNX6yojQdy6TtYGeFEr1aaI7nUoji69tIdPOCwZFksGNyTh5hiQT0k8fo1IUVzMwftgCGmgv0
OrDgt7f8Ixok6z2XaAoW0EV4gkwGyPvgcCWLtsdc7t0Smuy0kuM0FTF/kyqn1NMweIFUKSk3kZvR
Z/FDtHWD+AvabR6SmWxuolCSLAfssAqaSEA88mueyn9anOdffR/RGhG97D1fInnvPAFngwYXWDnM
yLoVtNql4sqOh6msvvZ7tLpUSCtB33erwNEM5D9Hy7qaA7gqM5eY6Y5cFSQF3glao9hlqhPVoqt1
L0T6JaXJKm5Jf8ptg6LszmqAd0o5pIWNv6NKx21g9yNpNks5z7vH/YP+1G/g46iU5B70MdPpqLlq
DXWqmyMtnKvljqz+T6Cn35/0HSF6s+dp7UnUd3Ebysw1KQgq60my1l4wd/g9odVHj82bodVb/nO5
XbIs510xeLPALYKxgiY0BeLs9qYvkYjOkzFAvsiTPmt7fMnWsitta6g0C3UoOWlXv+/1jvy8oTg9
3/jS4BGhGo7yA5Vfi1VvxvthGzx0q5Rk255CetP8yNvRE2Y/aevF4SmzCMPtjqdnnceCz0cq6Icu
tzdOAXzf6hybiac/DoE1rrSE5LR6FHcjtyCl5i7phDSTLj/EVC+ESeJLbOtO5/HxCr4ajf4OBmnR
wL6/mv1a3MCLMKXH38/8GxjiVlUCyxaOoYb0OQZfTN9z6rcqJ6Z1QmUnepahm7BHr9hKcJU2nIUZ
Mq7h9aYMoY3yD3Mk/uMLoI3dfh09+i/Vp7zAA3feGNbDsILZ2GnY7BORBkScUVFS1M35R/lBsIt1
YHUGqipEG/aCnZjlldAlL2GerZRFWOVIiiIehrzBd1D6x+nXgCcUOiNPqHQCfPbgKCjtkP8UjrED
Lnh8bjyA9S0YafNAN6MpAsoIAQGUcnw/vx80Yz/UhKavEgiTzuSf+oh0REZhi07A4J6+5yFFuc3F
RoZ+idnmXgFIA8+ODelgg04m9mGRJzJQiXHGiK2QaBVY4h/fa23DQUP9A3rtD7/z2KxWBFl/zPYC
fCuytLhVXbxlbklO+/qacMwWhiyx65eLu8ekJZ2qTnxQTY2GcJNfLmuVGE75ldOSGk8Y6oMKo2ip
0m0ekMBa0HyDuCdD/Z0hsjVxIzVC/L0WkaIrVAlIvkKlOmZg7KP33zc+zzFMiE1EaFED1b7IQCxE
Mfqq/szWCdWo/MGbsdU7S5jGd1kKNjcMT4Q+kGGcvB2Zr6rA5yBExGMNCzR13yMabNGZlcENEg++
3bgAlNR3wX6pxWZuFbBT/ZfyhKOMegwDXw0TWqc20Pu/Ao//qM+xoy34FN/d/RNxdUNocqK5kUR+
HYIQoCeMU3G2RwcxNNjXMlE/s63yAN+C1jtAJaq7+mlp6PkdbYx9ohSMNaFhCOcU97LRuFqUS1zo
tni47PWDXCLiUVHJpwYNaPxaHIbN1VURx3teYCV2grON/6A8eUOKERZGyFjp8qIrZM+NRHBUU9JI
8YEZHYNdk8hsNtF77HQ5XXSo2L/+G3UmUX4Iq4jDkLoQ2QJanVHwGKz2ArD+zlezXHNOZC8aWvcE
FOoJ4C/AxETgfcJOnZQC7eoC2ageszf487txxaHyr7XR3NjS8m0JbfOuAvhJcMJWSarogZiB4JUK
GGR5GFeHboOuiYPkICjLe4sieO4XYV9Ab5fhFSHzwk8IxmmmqF0Gtesf4z2q/iGGujUGjomW9Ok/
LPAOcz2mt6cCn5dVHWCYwVTeD2oh92IMeQ+42wrjumm7y22AAlqVqe5bF2Nxv6LH9qQvqbi5SyRC
vf1Ld7LJbtRCroxAN0f52e5yQEajX8fkk/dExIAEyPnFJNG9Z/KD5LRZxr/6lyQ0cK6pO3rSRjIr
auwMWlqR23zwHyLRvGGl4NU+jAta7p7l8nO3U4SIuLnKDQY3JDQ5G5587E3D9mEvX/9cNr6drruH
gSzRZAc4v1iMIjBYQZU4FfhCq0a9krYJHV+uu4omXnIY1xKNloQPUxwzOsxQQB0Om+018W27WEuU
MAadBtHt8YRQvh2ty+e8tAI0pm0GtzrFT5iDBIvN/Z13JwXIYFeo0O/qLk1CkcUMiCvzDXHMLz1s
FXp1oofUVGxgKqzUs40xRbTbqi+RHYKpdLvxngbSrOjvC7hnmd8sYLL3Xon0Qg2wgN7cogD5I9rU
7t/EU914JyFoq+ZkvQQDtkhzIv8kMeovanWF/NuGHUGKytjHtupEx/xZ2SKuyDloJhesCLWaC7tl
2aDpTWsMdRiTEdjI3cmTldVAaTi220pj8UpLNTOP+6usr4/tZjFkck+rIAwOwQvQcPj1k9RU0sPF
HKoR9sq67iiguU3xs9ZpB4s3uBAhNmt7YXv3JKGmYdITrFFM8Zoa+te6FAZRkxL6kBpE2SP+/qch
l3zFb6RjZtaW+ADiq6VnetdsQH07Sr+AioNhVJNTzeUkHKOCqZejYctO8TCuGKKoe7G8wdRgFRMP
aDloUF4yl+7sV5NQmscyuipswkm0puy7LOFjNNNl0JvpZ+lFD8P6kUNWrF8pdo3olLaGe7sXSb4L
bG5zZF7Hku3yTeWWqRAqQkIZY/pgM6HnDUz3w3pQAbPA953KIglgY/dVRIDerCz/tXEGC81o5LwV
15KtWJCXI3nOwAbdOjAvSF9xMQF82ptvBTTcDs4SzOUddwAA0IzbMfVMBaLJxKzCeBEOuAIcxMu5
FK3gSXrn/wymqG7lAH7gAvfNxTUK1HUkKjCaFaHIaXJdy7ih9guVheuac/sGmPd3yQw/C/Qholq+
Rln0Z0iK58tW3yxNx7uTCMNwLYYfCnBBrEJlIv7HHSAEalRokUroBpeAmB3SAc6wrt0G8XiDck8R
RVzUA8L4jnutSWGVTuwhRo5GSitYEDKzhgrsHRV6AFdEQwWm6U0rOYSGRVp8rEXav0ZUemmsE0Jb
Tms9frDSjujhI2ssBO9ZzBYQUrIZeSVJ18UpsEdLsrRD7ujWwt3MX8rPNaFK8/Z8+EEIrlcW+7li
rA65WsDRsS7vKU8Og1miUjvCSWy41ZLAFec2EsKZDPkUEEwoK54Ol+wr9LgVRpTS+iV5k2mdoxyr
O6OJ1A48aUeqK5VJ+LZucVbNGpPfvr7418X4BxMDtw8Ui9AwUgjsCejJqZgYgEOl922cUgFjRtC+
7ehr/g3h6+RcOOkmD+m47r/6xhbJwqnPDX20Z7LsMYQyYtnTktg4lyJNvyB1XeyETeZgnpbJcyhJ
U9C5jnaeMSb9QmvknSDjLcmpbhW0FmgiICk6uRs9POZugE6eZ9ZVVH7hrp1wJxyFVwkdRTWajz5/
3/F98gbrcGLoaLPJh3WuV3I6XpEf2PMhDR4YSCQOemdY4y6ikRs8Gg4gsa4mi+z6u8L9H6LoOIAf
K5hIY43jM66PMRq6twVbOYWPYYiOJnldOeWmilGlQbU1Df7wLzUxljXwXOcD1xFOHbSshEojjb3D
H3IoCgFCKNbYP7fyt8Ub15D+Qa4tjNs1FfRDk2wxjj03XkERtVQ8xvmA0b6TZj8oZsIwXhsBF84f
1aPgwqASj83fDDUKK/V00UzuyUe9GwWkrLkoVe49LDwtGM1sqg9K1253G2bsBGQlheGcv4Dh9mFn
Ax3EDC4mLtrkY4yPoMX7ogN9d88GpvHAy2RYchODQy4HaQwltudso9ndC4a9ER6zK2IyHHLSHBRH
PbXmG9q7l8zle/eLzkiV6Tjsd1pOmStRoBch8l8Y0GT1RAqIj3j96LR28onIRLJ4vUsEJ4JbxXy5
gM9BMPbar9z1193mEhAMdx+/eMzMIEuhLvEeQQ1dZgiaw3CdlfHLhdHWRiUijwkULls7GSTCDBYC
FIaDR56fR0pQWm+pZLXcjXlPWfwkPbnWOLsC6bUHaWnfZmbzwFFuh7yXE2yZL1+5JbVIbwWnq5k/
yV6AipLfpdcdQxZm5L97nw74znVAZY+ckFL9VTgFu+IsmFDQ8ekv99ochOMak8tJvV1KrN8JbIKF
2dhTCfUsLJl7+4yK4OoHuY/UMeKoFVqqvrh9hFR2aecbEe6up1lXUB8tdReuF6t22D8+VY7AYsaw
PYCGwAWeHLpwLRq9aoKMopupMwj27CVbjFFI3MSMnTYgv5/xPQ0BWxTdRirAyjHvbGKpZWpad4jk
YsYZHW1EEmiwDv7Wq/A5OJbvYG3pQS+J+ClCdkBuoXQqd5Pn39dwJ5YBl0FGNyV6nTDwc4qgIEUK
kE10rGFY83/lPxVL8KJbjSaPCm03QKqwMJtyqan6HnfBKER4AXPeWC/jxFsJY+6ScyJKhnp7sMQ3
/1W0RliEWWEHf/MdqjL3BmKtbnxcEiLzqJFsIPUFrQQpjfESkyuu/WCUKpbYRU6CH0itEdUNPAC3
6wuXe2eLCnLnqgpDCxknBG1uOfmS5kKVXioYPANRHpHsM/lztvY9bQtgTETqt9lnTrNNul40NOds
DMowOljFHnzuacRR8DGVS66RSI5d8dV/Q5OihzrJk4Fknm8WLx0e7up6ReX/OtvLu/DvotycHzLG
0yKIBJR4AwGGWWiOy+CBydD81a458mgcfjJQoHR1PtOtYm4xBCg0NedZWJHABe45miFLZCNzqiPB
j/72xUjhXDXD7tQQ5IDpCcNziiNcYjyrIRdQzXELChAlq8IDUm258VeBiEQUgoS5AyG39LTmJi8s
faTVDZblRFpswgFRVqJSBnA3VDy2ZzC3JWGOn8m747qwMc+Tf2xWC495bgywGduYcokCdhRBTsvJ
u+u1wvAtP6WDg6Q2QHNo8aBt0r1/QGnWVx6QJCIiykY4c6nk+Y6uZKQZVgcaG4ANNdmsLCUXP0kg
uIWTcpLXssVZ8bt8fFd2HQLeNHHRJ96uhozA8pUo8MOc65I8/S5wvpXft2uY2LsxHwE9ycAalA8J
NUA+1DXLtEYi4UOrfVeXot53+Pxmz0yJ/7A3wygNuziEvgjddlugm8b0PYx4g7Gwzolw5JzhuUV9
zFl6vPxZuOm5fXC71YkA5TAkL5VFbLV+AdCeG+lm94w2Y2AwsYuml4fEXmKuO88IheU8G+CBlCpy
97e7vWCsdj1EYOcaYA2+W76P6EirCMYKkGCv0HLLP/QcOtQWdnrnFd2QZZfw45BjTorRA6ujDMmB
fbvq7YCQetPT9qU6VZvFtOPc5kNZwL+7nIptgav6sRJhZDYkcFBHh/0hbbPDu4lJ5vjQxy+YDGGG
DydpXdM0NhlofLykPO5x1s9VsFX+2HTRt+XFD3HWI+ImJNliLigNT4b1V3QBNoQGmLIi7WbTL7HV
/cNGCZ3KnChjmo7DZAE9qTFRGQ0nnams2l1GubcMHptPWLh00QS6+2TZEOD/EJzo4xYNo2IjMBnp
CKntO/1jcEQB/0gFNL78L2V0uF3AnDBviUeLxISHW2DDBoMPAdnS/uOCe8yIZoOJiXiKUNdVHnu6
NMnqTsbxluaEgfUcwO9qgKfa2/JXsrlaKCRzCi/dVS5KEWzFXVJ47MymYvDnJidnmiqXWtU6EOSd
4CF7irzE7a2S8g+/v8y7PPrvWX5btz94VCmjUL3WINPZmt3GpLEVbKdbYMklKhO9EufhIEgVO72P
0QyOvicWUF+S+/teFo7sW7v92AtSwv4lvYJK7PkOgF6eGxOz9Owl6XInCH3DC985sB90WkG+BHEP
OvJRgDC7bGoL2OEvqPw5/r6hO1z3beCiGBtReJRQThSELxiXMux0JAwFeFF6SbMvA0WqjcS6crRX
bqueErNY/U71jhUAqgwQDWaAjqDA5LZY3DmMKh9JJSt/ROiZZnaM4JvhpW6joi4/X0n5WXNKerwS
A9Fpw1t04uZXiZ57bNlQMHJeQzvurejkG9HAaJ0MRgDJHpKz0JHAigUKQ4BE68jxgRAioYBj21mB
nZ0wy/X3I7jjUN3SZ+v7ccUVptY2hoRK3XY92oKZ2vIfYTfYIkmf9O2n5rx9LhCcy+wbgtN32PJj
Daw7EPRfFYFcAat97jYCMSxl2yLw94W8ytIe53Ymm90OV5lHooFVx9zuMeYHrlZ6XHNtcqf4UO26
U6yZqgdsnY6MjvEq0MSsfCopi1LnThgdGCO4XoxBR2gT8fRb2l1WVWFwaRFWPHUw3L2XgmojikZl
wB/suk0EWCQFAanKbA/Ze2jpYEHEhqSlI5hnEbAM5t4A+RgTP/VJdFO6+n2hX+BIGr6ttETcDvQ9
o/AnxYORm9KxciMPYVV3SereiZAgwgj1BRPMAOzhNL3TGUodXksEdVtk6LWVcfqLxpsPHEENcwzF
Zw6/um6MVflyNcwlzXKPuQG1A6RFgIVhKvhUfsVVpgucgcOP3oxHzCFQyeipJlzNAJEZWEkdOm10
e6m6bt6Xy2IyaApGrJH57FOyatsHwJVEkFPvzMGSt6EpupKZbwY7NVlZtm6GKBwlRY4xjmbumG9r
qlsL3fZ3atJvFzGx9iOtVGqZH5hzBUcSL+vd2Phms43QlWxsdVJ9Jn89kST70tQXVO33Bm9V+i3t
KbdVtd7pAmiD4YAOKL++Ir3650NZ63uYhkQ9orvtNTsWj5fd+K5GwIenguW/LUiaudNxu4qJaMXc
lVxSRawCJWF/Kkzu60n5nj153Zn70lfywyVBxu53muIdUYPWXfTL47nBTvwuoPghTqUowgzVkUcY
BbNE9hWJMucCqDht/xhr5IMn4Zf6+FwTzqC1BdxLEwlWVMm14EF1127ipfLtO2WJiASD81GvJqDy
UpuId/WiaEnoyxmc+isAPUnv6a6VOImDniOgqqD9kwM/XMnYkifOWewDmV8ByCNEigeB+U4QP7fS
T466Qc0EFU9e2SRXExVsdkf6Y7Qdj5eUVJz9Ji62bt+p6mXRb6Q2EBS9Uws5lkpxUSoFmAGkIe0a
WdxLTDC/CI5ui5LMPVDyUEBdriSA0dUD0swZRfUrRqvDHlzsI58bhLeLEW9PIBkx6DNtsBhIXVTw
xR28hACS7nKIbdw//6I9oBYWsHwR3S2o2jvmzS3tid5r9TwSkhy0u5fka1ibQmBVRD60fz70z9Hp
4aRdVldP1Uh81JyCOeOL7vDcC79dwkQKteg+Kmt2F4VlnKSXDt0D0lZx0FxOe4vbHsVjuYQUMK9g
RAwLFROY1oYwNSJ7tyfeooDoGtQFQjsXZ2Cths0WonffNFZy6JeI3dkfyjQw/wUcDj0/Ve++D/ig
vNAwMHDXOOGzDKxHT2wJfzokL6EVxCvYzs2SMr/DUzdEJ+JV5MIs1zMQBZCWE6wEomNU6Kr5Uz5r
W3El7hUMuQcCQ7YRWMj2dwl3R68g3wB5orN+JxHFWLfHqxljX/qZnqHxwneqbezq6wBDw9/FQ0D7
Y36OTMWN/iTP0Sl2luJI9zgaDV6YsYZ0qYBi+YlD3KNr89qUFRQnzR+NPevEUQSzTRE6a2I00bIe
1sQLHB0AdqkFMf+cO4u21NyChVJHygW1jSgFRj/l7Ql0lzrNLxwWUVlpaMWH7En3eFfEtKE161QQ
MKDmfzBhb2lOdRlyEwWngGbtaSdACLIOL+VBRid9BlRPuH9U32vrnPL/fdDwlvDkuoEQHhl9WCPc
fUwPnckybH+UjYgIre5qFtqfbOMsnLutTxVzgdPuPGSNhwzXES9DEem0EQWtygyCBGNw/Sd+XZ5U
Rk60Kx0dQMMSV9+lBT0FOFskuFBJf3unUdYNgBcZEIrE5DnkpLk3ozNRdIQ4/+K+7sgMBNj/pTXh
H25MYgCWgxaqj7NdttU/Q5vVkIu2uKfINmz5d35hzN4d/5oF9f+lOXk4QlEN4lUAzcIKkd0poBlD
k8FySdtwdyFrfTG6vbTLCcdyvMA6BJEG1KB3P/hzEiCNNLiohDUNIHwKNF237lIy6U5v4M0+p+OG
i6xT1EuPfWK6UGMhZYaZFVQ+5ZvYPGjHBlCPvzPpvE1NAYIJ67xAiz9k0tS/aVJ5jEUjKmBhKza3
e+/N7K0hNTLcVUOc4aN+fmBvM994yR4wH+cT9xiuy1dgmTq/r2R+xVgJCkgBMIeKKZZQuWXhpCuN
qqxTVB+vuIujH3lAE4t/LgpRTRkYLp2TfCwYGPM2IpBE1AS7Z7idqOe8JXkxrkmv9xhFP+5Dr7c7
FyMnqPBaePIHwI+XRBEzlW68igm1ybsBwKwPDga1iw2beoWyY0fY1Jtxh3bmHtbdwnnOGJiRM1Rm
SQImDaVBt5vT4EC1fFYVVBIAEHABANBIvmvAVIzO9br1SN/gWC5lfOcOM8giHAX1Bk8d2mVyjb5S
i37dXxF8cuO9vn1UP0UX7X5rHgEw9OA1JsWb4qIFPp5Xdn+TRUESsnHMY5ZvdzvkgRbWZQfu2SMD
3JkBw6XQH2HLJI62Lbz6rK6qjeEuIYHMoQEmhCc8pJTcNS+zFrzqvPYgPO5z7wr2taVTQZK/pVdB
UiEpd4FhE5PqmVtbLUqG3wYUBCvuor3O9NmUydhshv+cw4TJVEwNCngVy7k0lrLSTqj13KjAQhFP
ZWE2dm+h43JVedE+eaaYLbbAc3eoAzYbCXik4IEdK08s9jjUAjXD7HmqPumvmscgkhvqH4yIQEMg
iWSOa1Eg3Fa30Ui2QPsOv9/QnnBAFddD1VagDQTxr+xce+lB2qAaTce2jZKOVKpI+cQ/L5Bl/+zk
wIFNpKKmBIyHGOjkmWEEFkK/JchyGxWoN4KnbcaNYXF/G3PARAHCbxbzzvOdolSHVZQCkAklB+pE
NYXCNeq1rihZFsdu19Gu2BVPuNsVwlIwZRO0V7Ur7XFho8zXvd0oowqcaYEXEROamhh+eEmFFOML
aQlPCwm6P/kGoe0t+tRMzEP6/J3a3PFHAOontYkYSS59AxCkCnmUYZVZAPQ6M7wjbdet61XiGk8A
+7I664I2OcmpHyKzXIwss5cy2y9rZ2AD49HiNfH91bgoIjm7lAj0AoqdxXtUt9rWqwB1ji7IruOe
CH9id/F6548IbgmivLhgZH8xlxsL+xGD6VIkGToIMzocFWDAH4FpUqzVGPV+mZs/I026zp3BTFwf
pdtL8mNeJMVqx2FGoukU4WbUCt0Sz0s+49Mkw9S8fRGhr6B3E2c4VC+yrZ5U8lZ+IdBlYZCQpTvo
S1pKDH1nBCeHjhQkNg8UCkwDnmZEUz5tclkCa7drhhQwHGGyk0TGrCNUjvCuvxrM3Iqf9Of/vgIP
G/9BWZ+IrjExxiBglJV9tkv3Fxvlh9Yht/sLGdFWwR5V895t64ooSx7ZnQuHQyqiehht6yhimVx4
mnFdI2K2Myb6YYw4UuD5m2S1CG4uxrOYMJocL8wdHY0rqPYDEgBbyQ/WSiJVTYtQKKm8HdbBw7CL
YOJxbuBmoNYuOSVz0YjJDv9SmxqzWoF5TSHHlzT1QnQ9lF5oR1v4mnbgjI7i1Iv+9R2DDhSBHIy+
J6Rk0Yh+uz+dG7UrZk2ypzOawy5Ft/JnbQ22/xy+cvYi+D7756bHqQNKAZvEsAjUnt2SCy5xKl7T
tsS0HEtA4yd8+OiJPyg+c969cgkjZh6XVlDfjspBKFcUhYhTephg3eQYWQMetaUVYGctmWKc1IZ7
AurT9Q/6Gqj4iJFp29LxraQmyXv2lSzy0J1b/bmIWZ1VrfZZq0Iu9gFij5HFo6hslaPjCYgaskir
PffYA07kYi5ohDu8y+wKTMzkdRagnihatOBUaTKCroZs2+qaoc3sVTzAxjwIu8qMn3kX4whYUwv6
FdHlllek2izW2i0tYmLthX6RC3GLG7jYgifYfoJKZdG6fmUUI6BUl1Ua+Mgy52fePgbvzfq8cAhM
7U047uchfEMB/3jAg6SVmBgH+rGHaT+O8BChpaY/6Ampka9HZDL/P6Rd147cOrD8IgHK4VVxcti8
+yJ4d23lnPX1t+iLczzDEYb3+MKAbXgBt0g2m2R3dRWSoK+i6z/Er+orbw4r8dBZhv0seZmdMX1h
YQPgpoc0NeD2AMXTjYaZmjfZmE0odz80Lw30SCActatOHIrBJ/nQMB/lC2fylT0qSOPUzPWhgD1u
pZ8nh99HG6mw09cSrVXCOvbiTXJSLBZ+Vlq4cKEWBuEL0OCBcYOGsc5T3CtSB+QZyL9kMLcI4LvC
Rcv5EmxkzdzuHDjSRgOtCBI8uhlv4jVu+k62gqDuetxOTu5BmNV5FHfVY47Or/s+sfBwxjf9+TqN
2hhlNmtqVuHr1HMdOsJWBOSltyDKXriTmx98h7d/3Te5dEu4MklixIUbykqhls0Ak9rjW+TMa/DZ
fohWeNwJFmnx980sNOVd5Eqo+t83zRwttQOV2aibSoTp7pf2NL/1x09cwzxos2xOmTdaCYvnbOFB
i+mFShlh5kKP301TnUAwh3KCsQZ2+ASIeBya6a/JqZwj+u5fBzt4FJCnWUNNEDI8jAT97w5wasOj
fRJlfxxqKL/T0VYz/CCs1Q4JeicFgARkQs5vnMOuFwEdV9y3wRRc7RiZxoEzG6/rATQurPfQkcDR
qpvjVnDAMHzQ7aEwV+3bhEXpX2bPN8+l7e9DhxGgbtPrAHsTlRxdIF25SK1ce0YSBxEgN/je5AVp
pNmuP9E/gcfXz85LwMW5DnfKCTABp1uph/+eBYVxYNxBF0u6QXF/vDYuJTFXZwpw7uiB+oCi5vg5
qrZSuzj6c1M63ffE22Q+rKH7FwTfhBYGJfpra5qq5mEc9KgF1djtGkFnamb//lZ4hDdF/S48TUMP
GliVuN1sbZTvacXq4l+4OaoapGfIzRFIO5oaQe7HXAx6iK7XbxnSHSFeZfHGf5jQHOQwRkvmjnJE
HWgAkA6C0AocLdTVMUqToItqH50Llmz1j4MMSl5zgkDbS7Rt15KbIaGUPxigu0dh9GSsDa/L0eem
mtD0bQAAuv85S2Hg8nPohhm18JO85ozMyne6p6KaEjjJ3l8htxBupU30yASCLFx7rgxSV8tgmKqy
iDH+COy/4ItDr9m5XWkwNb74YMUovW/GEG/qNAruzn9mXKXi+jxkvtQnsDhYLRQtTTAlbGL3hE5d
FEpEL7Hv21sK6lf2qMM17IZBzyrYa+12J+3m3jLMBDX3/Chb/I8C7K9QZ7QPWOIQaR342l+E9qsP
oDZUHtaF2hS/P6DZN6ILH1Pdr2DzikPV10weitRg7vqvo8Zl0kCwIuECzyKagiOKu6LXEtyoJkuw
61eUTh4+sZPRvI8HUYhoetqgZ+PUQWyOVYu8jSBEBBB7SUNPkIGYRcUrwUDX6qC1NZxY/CDMnZHz
9R6jPz9ywJXngjbBzBEpnwcoj53/uyIIrINSFa0rSPvjNyrFIutcqIhDV1sNji+QDx1AzwOzKD0G
+96SXiTsZTTtZk+rhNnsd/tSQ+0LeSR0QaERi7TsXAfPYFBHTiqa2hL3oC4Dq7C+TqzX4q1YJy4r
di0bIygS0NChFZsGNI2S38lRi3nmkA+dV4ZFbgrZenZQT1oxQ9PNG4EM7cIa5cZhqgWzamBolaNu
gg1nhsfUjiJTPb7L2zxmbNtbkCtljnIidLxUgoCiLt68tV0CoQCFCS1Fyw8yRtb9zXJbnqJsqder
pgoxgIodbA2bzvkct4mHvoA3gh3n3PHIzAbdnDmUOcpDBbkDhxUZWvvWOdMPbduDzAmwMxnEHsFj
69XPZ+aevKmkUjap5CqyT/ogFLCpn7NVaJNa2GSFOwjmSBnoClpQdI4e7le8m3usy9NNxCe2ZVAc
k/oXxDioCDygk6yZatgWvozv5Ifr70UUHTt3RPp6U6yZy3nzmqTsUZ6qRB2flGQ55T0HYNGAqwrh
QavA346cF6HHbK10r1u5d9+Pbq4tlF3KZdthMjKugl1wjrl6bH4+KB7/f+g/WB4fubyjSwoKDZT/
pJA8CgWjR4TbiF73M9uDFQRotgwER7XT/4jWP8JNt0WX1P3h3V5Ofo/vj13Kh4xckmI5RqsK4Z5Q
iSqjv6s/a0cAaChPzeczqy9dWow5qAUIKiir4D7USvYzMKx5hFhObmfGrnGOwnqyjg9vPlQDSF+N
dhDX++j5p2pO72BAMAPXC7cR2DeNp2dmLpWEgau7IsYPqWWCJwKySKFFKbkiFookl2vQkKPRNVrN
uJfKpnJGK3cxoARY7XgQ1cynjmcFqKXdi+4W9ImBGQCJQMqzQhkloGbia5Sze31VnnArtBz1iCIF
z7itLI7xwhL5+cUTOOKhiZGNsFQ5PdTW8dbKDcZobm9kZB5xJQKwnhC+/UYKXthI9ExufE1F/Psa
oYGJJ4anAdyhrvUdmD1nlD9C8zCYBRgftLXIuGIvW8cFQUFMQnc2nb6F1lVWdSNWcdqImd1LVokH
nCV48OCHwQOvhmKGnAPzTkjYzg20FtvM3qzbQhCZA0CvAcAU0ShGcxx1eRQKSYEmXnXf/NAfggzA
9wgZjulLc9G8/UOaTemjdoInHli18ityjZ6xDEunHhQwoY1OnIrofF4vdSkGyEt2UWNlyM+75RGN
va6y579bVKBK0CeJxl+c6VcWKefSxKkzmhwWf7/6QTE6nAxgQVvQsNWs6sNtUxhR+L0YHvWyy8pR
BfFCCBV2Tz2HdufENpeCbPxx8rRvRmRc2J9gyxKA5UUmGzNKnXBz1qR8DbVGnHAYD8RVMhO+PKLF
Tt3P7wxjC0ERT1XAh2EKZTwa3jFGalUG4DzGY8k48s4MukAwFkKQ50dsxh62LsMeCetU2LuyRx03
iS/nsyRmgOwAGH2WPcIs7qJHAekpuzPM1pHO5OApzWIX/VKeGNZJiL9nnTp0xmCo1DmH9c4qyAPi
8Nm7PIrvus0/Ft+1Ff5kGFw4xZERBeMN+KYAOKBVGUROrGZOLKCMvQfwe9ionuIcT0fUA8oVRM68
1NygFbhDKuIvGhmJDPGFbWqDzHWtia0B28W5N1EPsPxj4vXOr04zWSXRpVW9NEWtKkTuxXQIywbM
6fkuPLYrbs+dWUXfpTCHAUFYlkeGES2/lJVWa0WAnStiZQaTTQtaGdTywfSyrlfvoVu8GXvxKXyY
tjEuM8lnMjGc95bH7PeM/vkAKgrU2dyNBk8+AJjY6awCm6R7I0Se+G+Ar8zaCV1A34FPFTagxHU1
aAuF3ng0zBcQ9jsM1yKjpX0ZCWYNJQWQCCDNdh1xkzqq5oivAV7B5QVxFxm17hAi8AaEy0BeRXYH
MkHeY6310ksRNIJ/DFObKOcgftWMMIzul3nN43DnAZsiHFbYwFH5F+oWZNr/GKQZWPqgiSH4DoMf
waapzJ+5KWLdZ+AoJ5tHvgPMTYy5XQrBlxZJHLm4VChjlXWKAIvxjre6n/5TuuU+QLNzkFj1yltQ
FjU4apemKvovlZbMphuugfrd5HbmGcBCYXAJWqshpbESX+WH+yP8/Zy/9R50TIEPD7VSupSvoE7Y
qhpc2XhUN9pWegUbBBrMT+hBxNzybmm9wpWtFPdxfsXbwjurTLh4Y4DrIr2BfClQOtQxFxpjync6
Bq56SAJY8XcIXPUhOnF26qD7dM2CcS6e4ZcGqUXtYh2896iMkDZMpGUH8/VdNJvHaVWA7P1vpvdi
cNR1qKlwZa192Coc3ndU9MUlJo9CNGg3XwlfEyn+nPzTV/kQOC1e6gnq0vx/LwUCsIpbIQBXENEA
1pDaqaMfCtDAmXE79Xwv+zW77fZzxv1Uc4ArfwxOpScHuFbcH/ttRx6sKgpZUjB/AkFBp61ybfaF
RKqBGC1AaeNk+8Eb4dCKmUOADZ37PHLe2LMswo9bYAwxDFYVFIHA13uD+ZKqZGz6HE8BTbTGbbUR
HjgrctQ1SDznc7fuNxkEDcZ34ZslerW0iYEi1Q3wavI8SmDklnURL8a6IPQnE7mAj24MrblglWIb
y63lr+RHQJI2oYzrVMd8RRM/orYxwNAG+FUAKMV8U34m430VTbOAV7Stgb7SPjZepDmmKDnl3nd0
hGVCjMy8Di/co4CERkYUNLbITdKPLl0dW91PYVZ6BHlf6mpvkmH7j407W9MaNze3mWyGVy0cd1Bw
AGshhEGJ5jsVJ4tZ4BODw4WU95oHwsuDjmKcvLkpr/wdSrk2b/NbvPAYgXLRm3FjBZ4MrHKAH1FR
Y5pR1c/akeR/5jfg3KXPGJm8Q7RpX9V1ey4f1MAUfjJhMwsXR7Q3ATOpiQrpRKFOdyjyDtpUasgi
7o3DAFb912RVrqJ9vUmfBauBqtc6OPmO/9PoVsknMzjfgBawlS7NU5FDasKGN4j53i0O6L0BN2P+
iUMQQMZmFRasixWJ9dduLEEPBNc6vKAJ+xh1sZoGYR6zXmrwjOZwLxfxe4PLlXQQN4aLe17hNRIO
pRg44Y22RkqmsZCYYQWQ34XXm88ATMkATJVHDpyadLXn9ZZL8J/z6F6tLOQQXMnr8SngKlp1gGSF
IHNPvBwBm4OKhrLmwQUr7//C54CzB06W0JHhW2jxbnma/YEf9cYKXuov1RHQXXFUPZRdfmpOvorB
wy1sJgZd88J5fG2UWvJIMUCJTYy2XxOaBDVzXtW7CCdW44KV9zCtGBv6NnRd2aPJGrtSJEKBsPdS
rnXIrWdnzhSQ4Ny9GigYtnthf75v8XZLXRukgvSUFdArTWFQe5ReW7RMgPj4KWfLhNxeHq/tUBeb
kZ/buJtgJ17XgAHvevRLuCBdeIIXOcV6clGt0p389+vPj1xWZnHhlXJtn4pYgRr4ckMWcnB8ZOXl
Q+vG75mDiLUdIWdFrhsavJhfR+vDr/EkHkUIp0WfPpaYlXNdyI9dfwt1PhV8Hkt+i28JXjoHmWVw
cKMjCtppIF2NP5u38oXz4sNjuB+s2GNxfyxcCK6tU2eGoUyKkpCVmDaq43t6ahpAGgnopiRt8fpX
8s6d9RUzM0UciQojaBfFZQDvfiQkDSqacdk4cWKLMKJ+5HYLmo1j/SocSidbF98V7vWs8uxtsAab
Le5ZAs4pFCnpa95kiBWnZAa5bI5vGnSUMmfb4lItWzNoKgn9hO+CC+EZ4dScCrPe5Iw06NJEX3wB
aojX9x9jqKQxmfEF3Aog88rZZ077ia4GLwXlevHlPzWn4bX+YDbSLJwbsIuitARkMpKwVMBWNLmr
cw4LjNrsBzTSoDX0AZ3NYP1YgX91lSUW82S8vYeQyf5jkgqTUjDPQ+JjqLzVr4VV0NnqqW+BtBcs
7l0F5UC8EQ/ciV8x+XyJt9JuBSob/CItqejQvZ5kUSmnUGp9ZB+8cSc+A0cY22CPWeE48pBcBhHB
Y+0N25f/HDUx3j9WqR086/04xQHXoCs1D81+G/9C/y+aRUzh+76hhbwCmdk/lqjdmudqk0QyxpcB
lnto33LksDmnQNMdRGJbj8kzSuLgvfmkVrLW/VITetiDvNxBwfOsct56KAKs/Ufe/dGsmEomCwfD
1QCpuCCrY9T3GgxKX2AKyPYzb4mD2b01T8HMFNdbqHmD9xDPL/Qp4Bp5U9AH/hCV6AoLN6V2+9Z4
4juuD3v9qABlxVi5Jc/U0COJiyrBKtC1LOiaVcacBS1YB4MH6bG3ASpvd/Eb1HYfZNnpoB7Y/gC1
EusKwbJLeUyUq1ISJLArfCVO+JLbETSXRZB6a4C0WeJB/kDSlfdIm/zfjBhodjCAEFY6g3rjhqrY
6VOq4YzdlDvhu4E0JkIQ/wx4WfBzx+3nHykYoCUW18fSJQ04RywrugdRZ6FRtnlcDTxIruFCx9EN
rQpwugN/gpTSV+Ua627FlLBdqNPCjYCfQ4M29K1B3noddbhU6eWhgsZp90PvnKp3xg14MyUv3USg
LEctCwQ44NaW3hkzvBTaL+1SayvkdSyoNbG7GTztyD3geNsXndXuW6e12neWAOjCGx4DJXwigGoD
l0njtKVaGDS+i1rL+Jpk03gNH4WHbJ8Qib7RGsAXyqGMxW8Lm9dMxlgXrsKEjR/NGOCUQTcqNcd8
HDZDXcF0o4G9h9/4OWBsszOdwEu20h/TvVSa2ZH5zFi6N4CUDKB0pNXRNkHFI6nIq0SZMcUtqDqR
Rzb9x2D9Hu4NtggNiaV0rL0wJVMXhHjQjcCfMcISKBUk/A7KZ/Kz2E9HcKVPruwqp8TlP4L3kI2i
WnSkP6O8WddpkIqOjJK0SSHLCVEJ7ZCv3p99q9iy13IxJl2Yo14ZQj+3KRQJManojhIg5WZFe8go
WdIDUZnWduk++wvKfaI/jywuSuBod0SW4nqTivUITLEYtyjpg6IawsgrxRztcTsIICbFK1756KAf
AoLl83hi+O7SfejSNPXaKEcjzSFq0eJWonyJTl4gC5UQ6fEjuvOMM6TevQAoMt/JmcFw4QBH9CUS
Hkh+IYFAbRtBDAdxFGB62uDK4O8FtwHRAk66E8rvykZepefYuz/c34BlypFhE51TkKsFboPG5BnC
mAh9BJvtEykCF+hZLnHzCyByifunQ1pIRidzUQXZqAf8YBeaw1Y6sds8yOa89yGUn1UJIFhDig9R
jqn1kmzT0MxUS2xtHXo1QGqufkCvtjK5p/xZWocs5rGFiHU1DdSqF2OdGENBpsGFMC+IDt6a0epX
sW08CA+tE5oaUs7W/bm/xc3rgCcCXAC0A4jSQed97eWRXiaQ0Erhapt8t8d525/iE4Q0nuDjoP4y
wcbvdt+cfY7x3PsL2wL2GESMQEyvK9RxNKg5L8ZT1lpVDSn3ZIU2gl8RhCGzXb3KV7luncRHnWRb
wYK3mh7uW/9d8qcXm1RJfl/k0GdLRepMm4JgClu8r3IztPiNulGx1dUJArqEUDpZK/vBPcSb9xNU
4sBD/AgBcjvdKl7l5uBaBLM4kyRoAZgLfMKfb6JDeskPdS2pDQpXxzfOCTYSuEOLc/qK1jrwNcSv
YK91zglvKqdqG9iA26Pj7f60LN1NfvMtEvk2NNLTmzGpy1zKDGiXgQNK3kggRw4J21qPPAuYgk6S
KeLud9/mUkbjyia176bU72tVh83PAJTAu/GVP00n/q2y30GDAhgkIq4dbuQtZn3FZBJdOFyujFM7
YDCk2DDyniQ0SJ9L4fiTlXgcBJsGyKoIZgQOX52ZUVrceITX8p95pnZ7ABYLv0xgllvN0E5TzGKT
JKj4Nl+76kk+QinNVvcaMvAis9q8GHAvbVNBvp1w450kzLd0FNwZlXRcfD8fVCA+VVvY8Cf+aFiS
J4MpInl9hEir+Rd0HYg7l59A7f0+b+tB9fEJ4l4S4GKt8zCbo8tZv7de7mZvpadtJNBG3Pe15XmH
OBWEL1XIdNMv/rGXpyboMe+gb4NrNYirndm/SeBG0ZDXKbcxRArw8gehqG/93REDYSyUIGCaIAav
462Qp0Mc8ePv7IpgV6sJoe8Ts779yl9K8ycqEE+TCaJ5K33RmbXLpfMNmmBoOoBgkwGA0rVxta/r
pJphXCLcQoaJsu0x+wG9AEs543SvwWvUW8V7DfVuIpq+Zkz90gF3aZ5y+aGKokwdydhBQfI1viX7
GF3DpRVAJQHCRckPIlKfHb/vm10MqhoEIQgvCAEzUjkJLZIGEPijEFKDY/3cI1OpHXPQipbrZDWA
5kdCiVxJEOHQRY2mmtgBR0j4LDNJSm4DDZgNwCQL1QQJBJp0DbdrChHISpRSRUS0N5d/HCFcVcDj
VNtIAPEe3gKr+wQN2v3x/z7Irg+6a7tUdBWaKNEnFaurmU/6Jt3Np8aZj717BpcU/q2DLEaHf9ZA
gm8+KQ7uHK+NxwHqqDi1067iF8EC0h5nYLErsE+HVybpBvmCe19I+aVeFHVXSuQLj6EXPoGPD3J9
Oviu8AXbEpBAcCFsdFN8gJhJCGK6nnXq/a5C0V+AlA4u+hAyISR91ztDTqauHEQAH7XjUX0H8N6r
bVBsmDXQUFa7LRUTJfZ1YX3hEmr+go4c7yY256aITyz44IK/yijc/fkWyl/TIAAoUsC3oP6MtD4g
HD8/DEgT+N8Ik4hNuP3iT9WsCfGmsubYCYoFWPfVJ9Dt3oXaV3Gq4BNQGM7QCSRClF1df9Z29qmY
0vcESpTy1edI5xDq8OBDAaxleJcevtCH7Rbr1BrsxGY1HP/eIHcWyaAcWZ6xsRIeXyXuowd0Nn+A
nCzZ+PZXbkaeeCxQxHwdUK+eXDx5Wdto4ZJyPSeUk2ZhUxg9WRbd++zgg6vwETXk+Qzk1PuMztL4
jJSNttOO/kEji8RiZb4N3kAGSCDaQ71eQ2qDctFZMJKuGkJQhXE7uZ1saUre0A/0HHPph+Bj4lO0
p7TMcsBtghVm8TIjlBokdFHXZCXp+KpUgZwt65UvmYng9ZC8BamXaKkzACeIpkD+3A9ZtwcFbJIS
PY9iLUIlVYKQu4nLRYIMNqQHRbTrbEKUZpxGizYIewbSuPjFU8s5ZtVsFCXGlarBthI9sS9XZfnz
/kAW8FEYyYUV6siLW71O2wFWIkKsOqEPoUgeKn88NrJuCX7dIzFf2zKRh6yVJ/TlsUAPt6mE6w8g
03CBovFLpJiLDF7bJtObioaecY6+OKlc8V1l1m3BWLmlM+5yvJSTKpnQD72P8eah1/Yv0fjaRi89
M694m/oioyLSUwb6F1EXpEaVhZlQdAneSV3yPfP6dyZODiibTakJdr381eNFGXXAKHVStJFFgL0z
kKbnVQM9AjWMwXv3XerCPkJ3nNzmDEVSxsfpVF4u19Q2CnxM+TCbVbSddQ+0aIaC2jUPBWwW2HHZ
j4FWRUTQID5J+bFotI0fkKnI9cksc/SScsVaznMGlGEx+uDW+o8ZypFHWRgAlYKZuH9ty2M34/Is
u3qqWxNaGWdLixvn/t5hDYzy3KkV/CrsYZHPZqvVoXOlT4JVtGPF8FmWIcpng1AtZaEhM6g9J8oB
gHazjFnwrsX5Q9UIzzqBZBMpj5W1pIyEBih5H4zaTfI6xIdgiu3G/zFHnoIKdqOySKQX9yK6eHTI
FoDXiiYlSsuuU32Ck48UV690b2igMr+fOsH9i4XSUbZBGxh4jTVqoZJ2EucigR2lmaxZXoez4HRc
4ty3shjILqxQq5Tpcq3F6OMAJXq5y5spdYOWe9da4PFEsTsXQczKT7EsUqdQIfliP5Y5IAed7xbd
e6UAA8/jwtMFGzFO1vfHtxg1LsZH3frQMx2rXQVrfbXmhOe43ihDeJ7rwS6g8irpkXffHmt0lEPm
2dzHUQ17aTO6mSadSrUxZT11ojY+jIWYMnbZsjf+6yV0VNRbMdW0CF7SC0Bwjk9186vSvkfu4f6w
lk/cP/NIE5cAQxnFZQ47rSF+NAlIU+o457ZQA9+JWYamjXFUnRzsqxZfZoBUiP0vri1ZpAas0YrX
B1QTIVYJZLQ154q6XQI926WQEdBY+YzFZUSzHPYdkMHgaLo2ZIhqJhoTljEs91nljslZKJG3rV9D
f3V/Zhcd9MISdQIMnGbk8whLhvjS8phHN0cWIa/NLtFN0FT8jb+QnlLCcYJ2TiqqyNyQtlFP1rGC
pUiwMwgbtrO4V9OBUXleXKwLU1Roieuk5EuQAljALjzq4vAeK5OVD+q6VgzGqBbPmgtTVExpYi6H
UBgmUQ5QxzFUNM13n7LOVCO7LUPignRhh4omsQx53d/NQzkoomY7x0tFDEs7h29U6VMLuZz2NOuW
0tr3nYQ1lVRUSbRw7IoaU1lJstmKRmGmNahwodcy5AorpCzgiMko0XxM2qzJX6+dv8qKEsKcsKbE
488UNSNeDI76GKzbLHrz8wy95E33K4ZeUmKgh0qHjkjc2HHl2xDlfZWRirk/emKPfqBefA9NDtNz
Wl4OHVq2cqSQBOCqdRlUXKHqKIXLqXZqOGCv+osZB+GgAjpAwHxlifIorkgVacxr2OTR4wzhbEcu
JnsuQaUtyoxE/QL+ReYvjVFulfZcAewSOlyyaiv1W1615Gg3ZHahPYOeJkWBP2LdYhYSttc2qUXG
O62FxD1pEBM2eXTMWkxkabfxYyKZamfLxT7gV0nsoHblt/tJXwnDJmwftMip1W0UsPIASzv4Ygro
Eg3HTVIopficRgk+hqT5VsXEK0efUQ0k0ZR2JaSAwOcBjUYwtFDhTyiDQooKmIm1zhvV/F3Q5/N9
b106Oi5NUGHPCCQk4IEXtuS4MRt52+Dwn7mTkLz4/I//nynKSVWj1bVWwMaoG8EMs3PDVW6pbRUu
t5qCMXPLC/Rn5igfbZvQz1IIfFsIRBYPDgIOCE2Z8RxaNkIkeiC+jJYCakDJaOhRw2HXJQ26JePQ
ygJ/W0o5Y4mWzlwVFEH/mKHGUkdp4VczqQfm+7F+UrnmrckPRdq6KgSXQ5D7MM6nxevTpUVqt82S
nPNxC4tdPlphsTJ+YnDSYSrNTcRZ82R1fe7+hXOgIwMIzP9tzr6O4i3uoW1Heh/5AAA39Oxy2uCk
7cEQnlqJRYa/uK8ujJGfX+RDyjTIAyQ28SgqJWccIngjZ4H/3/JLtw8EU+gdWXgpjHNVI0Xy0oHD
nvVeWp7ji2+g9naQz+lo1BiwqpqG/zHKD2GCA9mROZxgpeMPtanLx0Z7vz/PTLvUhi81LdSGBnbr
OTGhJMj35wIUcqJbQuWLSzOzVFHolW0BN4P7phe3y8WIqe2SZz0X5xMsl52T8tAAUEevZ71olpeW
6Cbh4gRdcnInulhabpj5ggtISXHm7aaFmo/Udm/3B7IAFsRpBLmIf4xQF/vBqFvNGIEaEIwjZIJb
8dUwvJrbZfKhjyBt82qIXtMe9OKrZdFyLAaDC9PUVZ+rEpnrke6xJMA1OoU35+iJCwFjq3lLhRQg
pymMaLB0n0HqADhwwCO1G4iEUuYxH8wEIlE+Tf2+NUwtcv0SgAwJwsTtSi8cxvQuZZsvLNKna6+L
aTPlsNhrXis6anGaktn0e+j9ha0p4bXRlCafsnDgi/4Jhl+A20nrLv3YkAQD9XgFZg3+JY9qJ+KB
fAn6FWN0ix56YYbagGNrJINaoPasc19tZ1baDiHc1P3K4sC/DX7vWnsE1R0fO2L4EVSjqRQa43Qk
Jm7uFRefQO3EUQrTNA5J+bvKbD5U3ER+mOTxVHeMo2t5Sg1otMogdr9JeMW1Dgm1ETW9gts14znx
93mwvj+fy9P5rwmaljro8qroOpioctTMtdIe0r/JDULN5J9R0G3ymeBDLpiMQkGHYp0UdjBtQyaj
xaLXQ+EALDMgR9dlamfzgZBGnA4raRK+4++eUOurWiud2J/3uSJ5g3rOIaKDt0TBOBAXg8qFaeo8
hKhsNkc9XkKp8FKOoWmkvTlE3brz36Xho6lmxh5YDCkX9ojbXATpKhSUeOjJhBqzJ82jJw68Uxai
mRn9MahUj9QlolSw77sKa5jUzsvGfpR4YlY0uBfO/+zTKjRbaXIL6UPoM2cQS0ZSYfFxCjkU0NKi
xoSqMrWoXShnRjtjZiMRusDi+CzM5T4SSk/XAeUSniNhWo0BPkObQPDgQ1PZNLhXNOSaegN1anVw
70/B4m6BwgIP9AEUcugOKnmMpi5WdLSQV6OXit3DGLJqaiR43ASXf02AofZ6cfsSb/w5hAngSwbl
gPdgnHi67Erj30SxC0P0Ud8pWmaMAOH6qm9FPlSM2tAsk3mVh6y882IcuzBFHfiinhYRT5axb1e9
etaH11ZgnbPL7+oLI5Sv5Go781OL8WhZgASpZA5AHiVoB/BbK86dVnNEklFoWOU6pmFq++c+WP1D
gfQk89AA9ANzRpe7vOqBf6pHc1JXUnWotL85Gi5GS8UAvS8SPeZgNBdtjZNNP/C0pmfcXRbX7bfc
I5KigMlTRqQ8zUadrFue6KsxAi3DpDqaIFn3d9Wiy1+YoQJLJaqTHqswA2kIsys/6wK0e4SiIXZ9
f2QYWzy8L4xRhzfE3rWinmCsmnJzSg8lGOCm4EdTzIxwyTJEwulFlFYDocazE4ai/BQPHlj1TA2V
vohRKWWtETksLswoJQ6AJIYj8Oj6yYLsMeQnN6uax/trtGwGlJ2gB0eBlIa0gj85zNAVDXpLCbIF
0oTSwOMoCn/lcH+sUIEiT8o6QF0CFICtshKM8GmqIi/ODUbmYfEkA7XhP4OhQkUXaWnQ6QZiLFIp
c+jJfu4o0arFC70K7JmVEGDNHRUg9Nof5K6AuaA4hCKo+HpI7rKgLawxUXsV+a/QUEdMXYZkr10D
+gEo3pz9iFIdZIN8gvxUlQ2SI6Vz93TfN5YfxTiq0NUHQUJQilz7oNxxYTsMPtg+WkeBKl7ntCEw
TsWhLDZGa0N+ugOYIBhZYyYTd3NW/rH7G2504ft5MFdTn2DMs4BuZkAV/JF1A1m8Vl6YoE7Jqefa
NBVgAoLGNodRlNpKRaAVYysZE2sC3BfS6gFLwYo1MmojaDnEnNIeLqNw2nosu5e5Tr37q7bolRcj
ozaBokZdwzdYNKPY11kOdM2TBu+8b2TxqnphhHJ90Fno3DRhHMjqmzK3bhAFa1EyGyyYOkIGfTNz
q/smWVNHbYR04LO8E2Ey930k1dMNdF8+7ptYDO0Xo6IOLFXyUYbVEXMrwHzzep/7hdep+wi6HX9j
SALNuCgpErorrzdWrIaDL0scSF604SRkcWCJOZobR+hE6PLrfVuLpzB4ZP6xRS1VXTVpqxrwh0zZ
Im0wCrUttbaEtg7w6dw3tewVf0xRS9SkgMHkJUwJUreTgsmK5YcxAwED3wWffZ2u0c3uDKUvMqZz
2eX/2KXWTeYT6MImmE4RMb4DQZ8aPAfjwKjwLEbii4mkbhgSOpB8iYxOl+02fSjlCKg1iDoqblkb
ThC69ydz2Rn/DIp8zkUQnLu+M4QMg0oDp0eFrC89qfmQVRZ0lGWHCvJCOvR6xWNYIpA2I3n7VRGq
csljV8SsqEui6m1g/2dMYAC9HlOuc5kf6bBlhM/RsAYZp5SAs7Cz5gHKecnjbPwa+adCbhmxY4Ew
AqnJf9cO7bbXhkdOTdU5g+GoAfdm/KvxjcDVR95scSGpEs7Lyse+n0yjhyoLnpxl77tiD0VFCZoK
vfYwytVpynhWyfu+S4FN9/qz8laTmz7FGrfxc9tvFf3cFuEmTl9U9SOpVcY2Wd6e4A0TIDQH9Vkq
6kjCVELMF2denfIgTrT6Au3rUgOFqPWY/5gAvjJCRkRYdC4NHWyagAwOnhrXAxwTXxSjGkEbmUtT
C52mfW+kn5XKePMup54v7JDvuNgsXDfFceNjaFq1LvN1FoGy6iutV1l/ngRPEHHWftfdc5WeJ9m3
72/UxUW8sE3FBVmvxFYlZ7pUrVIVWHTI7KCo3+luF9h8N/w/p5SKCxB5EmKhhbkg+1lFB7m0KmhB
K4xBLZ62F4OiokJjxGpaSrDSJ/NaUbpvoRMZt/X7voFK7vWapXxslHkEE1GFFjbENQ5JXu6UVu79
9Vk8HcBdAM5qHpoeIuWDutGLbZwFqH2MxZ6Tpb2a8S9qrT3cN7N8W76wQ/lgG5ZJ50uIMdLwiuqg
IDkx1LYEEBEGDl/bHOSVfDPseMauXvb9C7uU/4kT1zTdDLs1UGp1X238WTLxeLT9HEqECVhijR9N
/j+kfdlu5Diw7BcJkChRlF611OJ9d3tehLa7W/u+Ul9/QsY9YxWtU8TtwTw0MAU4RDKZTDIzI6KP
KgEVU422ib69Ygz11ufHv7mcq88Q7FIP5kIfu8WXZf1FZVSXLerk8gmNPMosgdoMaVZQgnHmNq1G
3L6gVZD/ojCcJsHlrtq14yvoGg//aVgi43rapkGhL3fKsNmFUewCy+auakhCz00nAo0sE5LFaP+z
hEU0jMlM2AgjrfneaH+j+Kkqcy9WPdo9N2or2d2bJ8EKTVgru2dpxyaslTr+Q5pnc7gk9ssYRCjz
vSyqHe96yR6UAQorlraBYpTlMrwicUJoQynXWkOcprzJdZ+avi57Dtr0X18jFLt0aBSh2JigTQIp
BYfjpWFOuqfzlrFdfbPCEIKKoEUFVTFhUGqm3tvxiKbBrBycMiegfsimm3pMbtWu/Wj0EUXgxvzc
BvNRWVJaTXwbN1rkNk2W+GWmB24xINsFle7cSexAkRwZ2x7wX+MSm4MCMLbSqMaHJup8oSCLkVXG
TVhDUun8jMhwhAADrC5JlTCYFd4UD3pQ+jVrHQhCSGC29wpbXkmRfgV9onBwmEaJujUMh5nPgzk7
be71HTgvQLU23aumVMV8M2oFAwA4H8AEAM7IU7xwZFOQGrClLHUzxp2yv8qR5J2ipwlEcsXBRhGy
gnaRQtZ6t2nEK+Dl91VUE8a2kpVLqxln9V6Zxv0oa4HZdNorBOFszKKc4mDHVE4gqyvmXWUGXsoO
pSHjnNl02Z9NpphAC5fe06GwJLGncoRpFNEDrf0YFRUqYiTDjwfZQbRphSsoYdaCiQxqUSxQ9T1a
MxyzVZ08TCQeTYYizFweRuAIWO6cSnxlI/Mfo5yzkDV7bbpNVC+DqRQs8N8KfaMRxWBo20FFhYan
8/iKJ24J2ma9vbUzP0nBk6pLzqENWiIDVKToZ1skTsC2K2yuKhvSPGWA7AonvaYP/M58am/IXbAD
4e0PsOcgxDiGfxBinPcdW5t6hSues6RJi0T7fBKZjxYIo1EZm9yR8LLXPJ7cn8fa7JZcgwmeG0Re
6YCwbOnhtB1I2IeQAwJ7oWPe5Rf5vrq0ZwdCvdlzvQu9FPrFAYhVzn/C1n5YfwE53Q9IaeqxacB8
5mnXJ5ec443kyWo8U/t5HmgzjbVGEnYeiBoLMoZAIsklXHLPe09XLylF6Yh+aMxdDRqXWvZ48V2h
FefiGlXYhJY1hGRQMMOtU17PCDof1cSZQgdP8dFr9xw8XHZLR3vs/Qz8UJZr1WXGJGxOMqexOoDl
CmqJ0S54Mu+S19ZjfgyKSr4PsaD3iWd5htsc6UPtKf+gZfi4BzsorLty2wMOcTCGg0/1oL81O/Ve
uYxlUfuWa2fo4AS1D9TRDZFyNzP5nCY5mgHZdBPEk8ulx9aWg2JQ2Vr6H6gG5aVTC2uKvMtUjsOj
CBzKUcSW7wNpJ8Lm5WONIqxzg05o9B4DBY2uKkjWWXYNrVcj+qX3yOxnys7W/Fp9ntX9aO8oV32J
dS/7RHxRWuMLK50FSqfmDPiZjhrQNtyrKACjWVkdSKKiFDu9iIZub1SpW+GWqSTjEZVGf5PeWn/E
csquzmkDmU7UR+IjtPJ+VEDkjCrFvJAlHjcvmGsY8Y7Q5Yqep7BqXMkba9e2V/P4Yiom2pt/tMmz
Wh5ofaznh/NTvBUirFGFu4JSTSgrX7pkjVq5SGd2OWZ/FC17bbny6zySzGKFo6cZ1LIoLIyP8Tuq
PfPhsQv+/CcI8VqQ9FlfsBCDIenskpi4gT7v5qzwzsPIlkrka5wtO6L9uEyasVNwI0e401vHhtwO
1B+1X4l2WWqeaubH87iSGRQD/TCaBk2NABvSHw3yZoN2T8nreYxt3/qvXxGjYWolbZVXWKV4RM3q
UOO5Q/lhWeNlQ8l7Yj22Vnw4j7jtK78QBR/D7bTJjACITX0dqAi0QRQii7Q2MVDcCD5GUKB/q0gq
WqtFF+9iGH10U9ojnkdso+w/zo9kc+60TzUh1HlRce5UVACN2UKlQWrT44rD1esg4x5RdK82b0Nk
6/4bnjBzeTjzNFla7NP6oTFug3SX8qvEesuD+8lsJBHcpvGtBie4YqbGSaoubAh8mFF/f2zS1olS
SU3epjdagQiuNg2HESlvgARj7aPr21VjG/dv6xaFHhKzky2W4G7NsEhIqgKqRJW/jZIVv5vf+fSo
k0ulk+SWNueOLDxvDBQr357mWdfyKgsQLkHQnvLxQgN7SC3jJ98Oe1cogjkUBqkUlFGixvY6um0O
8wHZq2N+XYGmI3GQuIVGmacfC1e5zndq7kBm1CeS9dsQAkJguPoGwUq63lCMJsUWGD5udcTdL6jp
+/XjiVCQ2tTe4NI9gzQ9f4UcvatfzBSMf4bkGzbLD9ffIBgR3kanvA0xDz34rLx8dOnDdNnuwSf4
Xn9E97qfVqC+qjX//G7cDopXYxcsKisIN9sauKDMtBTIeE+X3YH8Cn6BMwW5JXVHnPodWdJbkJrr
zP8LFuHTuV8sfhWnBIaRpnYMfPp4becIxIOrEfXUCZC5Yz30l8EDuQlmJ3w/P/DNTbsat3CwJ2Zb
UXORTkxAl4ZXGkibKH4rSwJJUD4vQqvRsRRtD6jhxsHUvCfBJc3cNBmcuZbckJeP/RZxfg3m8+hf
wRDaBmDFWyYxzN0sYr913GRsLXJU/c8cqbhcqXi3lZXMbjqjFeoSB69QoWLYRAMHal/9UgLDy9JD
AL1Rbj2ZeDeM2935FdskWlptkc+4f4UXVrmt9Mv7KXdrlzHcjtkP/IM+WXZDW+gmvqnvnas+KFfF
vns2Eje7V674/vxXSLziJx/j6iM60OTBY8Fuag17ZdR2peFCiulvzq3V1AoeqQTx9RAtdlM3hROY
tUsh15HKQkLZAgo+J2uKpUwBKGry0Wp+23t19EFTn6e1k0gFyLeeLNfLJ3gaqkxNzhYvqwytwxma
me9U5sVD7/WtF+HhjVY71r2gBVTi42RLJrgY0tcqtCEwzK7f48Fhyn6jlFqyYLKpFNwJStNLyOAC
wybOOP8Y82M+7y3U+kGAcjebkpcayX4Xi9Eob+J+WBYut3yl92MoPxXYgslxJoPL7ctJkVi97Jj+
/H1l9pUFm48bLF52RPk2uYDEbXXVXdp+5sTX7S5xWt194LvnbD9cjA6FbPP5bbcZC39tiE/fsMJH
90GAXCZGrKSdHzKGp0CJe1nM77sPpcQGeT+IB0VinqFXqG4QhFZW+dJHR2ZfdvVLlPlMlwxFBiRE
PHRS6jJfOJcqvqsj0CFdoHUzG73+r8poQMjw75AEL2IOYx5N6BZ21fIDzeaITDPkWktZB+/22lgM
GULwEqPx7PQc4Imuapm5cA2hxDW3UhQjHc+v/vbu+kIQdjBXIzJbJqxv1hKHxzVOl9INmHE1lIqT
hdRrRyY5Uj9f/7/bwxemsKOtJV1XL+x1cVG/poThipcVyBJYRrTL1KkLHDvMCQXXasrf4t7I0VuM
NnszYwpIxmNFfyf93H70ExqqGsOartRxqv4xuih7QHelATIr0A85qASID/nconK1QitZ3XfWH5QV
Bi89V/k7tCsht1VPoHZNdcV2eYd6hNQMw0PYsWCXd1RH1FbZ6TUbwuGacR4e0QsHUsyuu267mC5i
N8bk1bYefwwWh8pUatPDzFrjd6TWCbQ30hxvQwr1E316VCuW79OaPuqTYh+MkoDPUYnvSjtWJAu6
/RgBg/l/NiPSy/BgZigNwOyC8EJBsf80O3nS45j7UUMaUbmay2fkzuxBRqC9fRZ84Qqv7AWPNIIi
suUFcgYniuIEmemmf3d8f6EIkZHCsgIUS9gRNWjOaO8Gwy4Kfp/fE9tTqIO9TYVcwsKgc7rtwto2
0oIDpE8ew3mvjs8z3acI+tCfkcc7pX1vloq2vznoVqhCzGAsSs7NBNSg/RnXL7GWgA7vUhmOevqY
UtkTyOZyrdAE15KxmILzGmiK8hbrHwa6rWbm/8eJFL3LVCZhYAMkqe6D/pbYN5NaOn15wSOvxct8
Ubojci6VLAW+eRDo9sJpCDoQ0IydLmAV2Vk2d6DIYk2wn6fJzePoph/Dm4bxn6zN/+aAW8EJKweK
Rtb0BFw2ofZm1A5XYofpjpFeTdIZ3apkR/vxvyMTls1sRttSFIzMTsjRVBInsg6V/aYgJtfYZRqh
J9jwsfHOL+RWVIQHrEUAFXTR6qco3CpGqEEgqBQL5x2fcqdpsx0vUncse/ACFfsoTA48b9Forr6e
h91aRmvR5EZBIUidxBLGAnpGkLqDfHzQ4oBl9wNNUjjlFhc++1pFkvQ83NaWWMMJ4UMQMaqoE+BS
9X7MWr+1npNO5ia3Dtw1iGCarLHsuRwAEpa/IWcRp96QgWIB7ArlJQlMSUSkLf5QPGvR6oPkrqkt
ygICXJzNYzXZ4Bsx08jJgp+j5aB+2dMDUBE99TjzWqiLoWnY5p0TaO9/MaEg117QwRMgPoBmilEl
VolmckZ+wc+68fzayS7om/O5whAWrc6p3qQLZ0YaEbTK7McQrXQJovY30v8yZHRSmyZigV4SNQ2G
iRLXU8di6WkZ0hE7vdDxiBOBYuh9oqXkDrIV9eFh+n9BxBM8HUG/qyw0gnXZvkQF3RWoOP+blfmC
EA5rs5qVolcwjraK/QivUzXvXHP4dR5lc//aKtGgKAdSRNH4bL2z4zjB2gzaS5e6xExgAsjFgkSa
DZnE1DcNYQUmOGG8y8ykTAFmD4+BeadZ6IKn72ha9Sg7Rt1fNOzBC9uoModkCARyTg0h6IuKBdoi
HECqfcgaJ5moX6SSDbR8s7h71yjL7l75XdCk0pK22EClfROgNMFk+5TcJZkEZsu9r2GE5HE/TjM3
FnaLcC4OWWfs2wFllrq1q1Li9OBwLqZbVZMxpG3tpTWqsHPtNAjtsV9QyZvd/yHdBbGfzhugbP5E
7weVl5ZogOi7Cc9nNvI8lUXepgIcT9rDeazN4SzttYa18BeowslcsCzvBgN8EiMsQdWsi9Ggbw14
dc/DbA4JqY5P9wOeQwGm6sqEaz1gKK5uKOSy7/rK+KOH5R7Vt/vzWBv7FzymZLFxxILQiT41vyaJ
jRolxehfsw63BIpL43CjxzLyumWdBSM/QRE2bsGNElwILVpfmkM1d04jOyI2zBsAkD9TQRhOoLBz
Ogxu8pinAQBo2no5+hhnzQCN6dPcQJcxUD6iNndaK5AkeTb8EThuiY3CMBA6qSIxlh1Eph42HdrL
GDy4GjiTadyzKnKS4qq7qqiszGnDME7wlu9Z+QoeoiwE9REoURt2YB1I2vKQ5ce5TSXj+nyH/bZe
q4EJZ2ARmWbWRgDS0H1hHClxO3Oftn5qv7BxR+oCvT2HKdnTuXe63kJAKqsI39hq66GKdCcI0uhY
EXwB59cZiqmIdUiLw3nb36qkOgERPHy+9BbPy/qlCveDCWUuie3EU3vV2niQYAlqqyIn0sbHEuGX
ZJP/H+Do8QWlGqEofj9dTBRezHwkPboLcJmmaLdUrF0WvxbGY6uUTsCO0JJyID95fsybGwUFm/+L
KvgWpcrIqLIBfTX9Tgu9grgIVHdqvQ9Lp8qRTpZx6m8v5BegYLPosCtyZcYwm/YafS325NaTJJja
nErUXIEY04Su7bfaK26woAqrEeaqxt3NZEeTp9Yc4vaaDjU1Gx2t4N3v0QyFzBg1ZhO8X6WMG2Fr
nNoiQU9BimkiHDpdztzsuJKOM9oKEGoHIUHr4k1U/jy/elveeg0i2IySoTxsHvhSCRu6U/ojI3sV
gl3MHRvJubDVYKetoQRD6VSQtgUZxmNOPur7p+o+pq9R9Th1exv94WPlZ+l1lL3r6n7uD2PmooA0
jj0iI3Lb8nnr7xDsp4st1YIeInwe2EIq/aVQuYc3B1TVT5KtsbmCUNVYtKBRLyteZVKkjVBUTzBi
nYLofceJ4lbl7vwKbpXjoirlC0UIiSK7ijIjA0pCc09rvYm/W+rFoF5G9T6glwODFBO5itNrjblT
/0bTP8H83srKOZdZEx38+isEa+WVqo5dj35hPfYZagnH0u1r6nQRA50y3i07yevC5txC3xesA1B7
QXvN6e4wLRZkCgPePNuVl7UU+R1GftKOyl4P9a1YA1qzdNGaXVRuBagsqaO0ijDBFEKStT951EHG
zE0hCZ06SPJAXXyEln2fONmf5sB38VXy+hva6rfkJva0PQ6z1wyq9+pBRu66PQf/fphYEI13nbqf
RnxYbT2mQeTo8zHVJXeWLQeBXlAoKKtsuY0J6zrrI8+yQkdvePNSq/ARCcgyLujsa0TWG7I1z2so
wRfFHFKWs47hdK2vIm+Rgi3g/F6RIQguKK+7bExnIJTQRGm12kll2aTNk2M9CMG7JNOUx8YAiDg5
ghAjMvwx/xmphwSi08pF0F5pMjanLSuAPsGn6LNp4dXmdCdAbj7nibZYgbFTLb9Gs4EM4jODKe5u
AiKCRaAAIbHYIBkYEW4OCawAQq4X7a7d27bXfsT7V+71OygBe4EbgILDyZmD2mhfVgq/5bLX8IJl
KGVOM74MMQbVqAo/jciYGRfxLDn3N3EQ60P2QbN02PvpVFrmiGKuGMPk021sekbybpa3lDyet8LN
BVuhCA5bJcq4cLnCYYMVz1QOZoiKclk73VbZNUIyUEcwqA9RiOadjmUkWc+GEm+GtpXfKOq+QZ+l
9RKEL/3s6LS8TO27HPiGtUOjiC3baVvwBNIyFt7xcIUCM+0pfMbNMNJKjjrGRa1n9CZ2z6JXOn2Q
4kmpnWj2UN1jYVPot0TGy7WxzZfnIwtV7XjL16iwI1qG+yfUOVENqiq/rKr2wpbKCLK2MBbSdCjj
4a6LC9vp+Pp0aDtum3hvq4bK0TjdQUDn/ryhbJyphCwveggd8BJqC+NQR81MmwHCzTSyQFfqz+Cu
aKw/fey3EKmOrd15uA3rP4ETXJcZgb4gXnSilRH0W4p1rSsTWnkQ09PpcB7q82gSHAoELBFcmjq0
kvH0cTp9Eajdm8BGIf54UaIBY3RB2OJQyH55/UW5HxJ02pT+O+r9HPowuGD5g7xg6H3kXnqlu6rD
0HRx/ou25nr1QeJZqtiZMc4GPmjuUfX9m7PIg8uOwPIyhNdVw//iQowJMFAOgPZS6IIJ23MIKTro
CuBpiwQ4VHsND6P+aH9EBzt13sbcKZmTcvf8KD81Kr/P+xes4HtIM+B5EnQv7kvug9siBBHtHvJK
TnA07uKr+WDvhsvMmRzbt/9B6jJ3ftrHn+0B1Ha6E+7a9xuQpXU77gb++Q/bimIxHwzUE7i66tAN
PzWIsItBnB3gw4JnZVddhV73ASpLywuuQl8D99LSVebmx79gWzqBJaewQZgp2rwwAocthCz1wbFe
zw9sq5r1BEFYaF0d6VAzIEwfg6cf0M54U94kP9rn2A0eKd6AnfDR+FEhnEQ5gncR+anz5z9+grDo
eZXSMAuhFA3BVgcMXe/aleGVz3f59cdbdU3342vgYqUVz3Koxy9l9NVb1UonUyDEkDYJQ+R5MAXK
4Xq6zf9YLvpQzIN1/PhR7tH0FRSO8o/xaD3ae3bPnV/nh7918TyBX/ze6pFralBHZMQYPr29tVxz
P7xr3oTS2vAegosVlJl1F2yNMiKbjVMecl/orUJVCE4j0cPZUKyq8jkF13Tgt9WOkhiv45k7mR6S
NGp3rYQXKKlQE9dCkeQ/ceRPskTA5hmsMwN5NALdCSRiTwfOK1aZDEIw7tzhcq13TqoaDpwy+nT2
un4s7VurdUKQtOfFzWzdVLL779aBgopaA+OnOlrZhD2tTFC2Mnrgj/TSSrwwORZ2iPfgl/MLLIMR
9vBooim7VbG+ARpt57q8Qkf4h9JED1on05XYUjolumVYJhhyGKrwhSFF4NHW6GJL4C93Oy/aB/eW
nx2nJ+tJ2+uH4XJ6UK6LP4/0F6KOHY6SXQsd6MltX2W7attjrj5FGHaTtGCDUDC7KfSAvQF3YFxN
k13u1mijdCd0czrDXt3NF+x4fr637jhLzKOhkAwkQXi8OLWriaODSDMSTEIHyTI27RViux0EVccp
R19HzG/xwPoT/as+aWXcNltxF57GDdgVbuLfUhlgQtLrmmNbkRCdPr+H4OH84La2rQlxRDBPmSou
U2LMxakNjg3MKok4n5ywKlm4m7Qwg3pZHtb+ebTlr4nH8RpNCLmSsG55PQEt67pjgVbbrtV9bg1u
GoOTIno7j7Y5dxgaqgJVMIiI2aaWQcarH8sOLidGCVt7NamZ5Aa19dAPjWhQxqIC6vMF9dQ2wqTk
UAutOrcsuQMFKmeG7KndWH4alJdDUVwEIyQqjPjAGsOZ294tNejdNrpLKL04P1yy5RhQAwnqfbgg
EA4KRy8Z8lAf+qYDl4jlV1PnGnZwmfNsPwXTQcvIriiyHRsftdJ0c1XfZz0/gijcqS2oAtDkCpJ9
bgQ9yB4MTX3wT1L8TJHUon0FVtzsmsfWCFKHDAlWJgnTNncY2CsQH+vUwAki7LDUIJESqvhyrf7B
xivNdkj3VkEKM7qjlTMVl6YqFdhe/IVoi2vMZTZXx6QZ0EZVW2CGberEyE4XuuKGo5/ryk4tbyf7
Wssyx+5RUbPr/+L5kKzBhW0XZQGZEg7wflSeuza5MK2nVuv8BG2RU1A7Bn8/bxybUcEaUdx6hUXb
qVuGC1UvC29BUfGW4uHSNDwzNJ2x9nRomIDeUwd/Vts5mbqHhEuR/R75JbN/S75mMcVzky/ch5A/
yUJ1wtdACdSzp6vPylLqkcmfg9RnwV1d/FCVHGRNr3X2W7EeJfgbJWKE4ZHPhEM3kLQVtgpNtaaO
SI/5J08NoiEjesEtnZAjhVI229kp6mNkOdytK9caUwhLjVjTqskYOrfNHqNhZ8UXXIGki76DbqRT
hhLPtOFqbYvhKo0EnYbsmrClKFOjgqkoR8vbzOkU+7FuLGh7Qhc1/meoZAnPZb2E9TxBEzZTE2iN
GcZLyV0Rwmiuc5CtB8wrzYd0bJ20vTZ0yam8jYg3bgiZLVWowvhQqmUUaYvYksUZ1LzwJGe8Jmi5
73P9cez/oHUQRG2y+oUtd2/jyoZrPOpaUOYn2E1iJENnUtQEQZaypTcExOuEFI7R+Op4JJmvzJlr
KKjb/En7EhIQx1o/nDfdjUPt5AsEK4r4qCuhjZnWWfmjaKvqaHekkRwlm8azGqYwuUY8KmG5lHDF
Q3gMw9g16X1jxi4ySbvO+IuiXgwJaT+0GePgMkRnkHQsn2YspR2rPiOza8WvWhw/daW14wmsVqsk
xrN8/zdz/UKkAtEewjYtGfqlegy1hRXJDkEbuqlUD2R7rVC/g/5mXI0+ffLqiFFMwxrLBIWFCq5k
TqXM/6gyrbQNp4K5+4IQ3HpA9GokSx2cmhQHPIyCa3i3lB0UoTeBm40oP86b36Zl2AQKPzZopuA6
T09NfYpRQLYozSmFMyj6rg1um3hvZa5ecO881PZmW2EJpj4UNkSgRmCxuVTveFdd27F538/2vhpQ
qakT5ZEYMfi08KLsTG3G7yCRrvs1jS76LE9uOyvPnyXftIzvm+WsvknYGfZQjYMd45uCPHmBCug/
uVrdZFn6EYwvORKAKaiYRyXY0zRxZgPUbkH4QUzIUZ//jo1Qz7ZWnyH427KkfWItJasQeBtseqFB
WC6YXphMO30bh6I0B8o8zBLbkua2KJGnAk4cupa6Z2F6LNF3Ja0O3wpPMKAvIGGtDTpMsd5jXgfr
Q436vck7PIkG7DmMioOevZk2pBrBpqLzzsvb15YMdz21X6E55WhFepNwtJjaMvKIzc21+ihhsUsk
8Cc1wkep1CHsykCc2Fr7nKHvAJ0qE5cs6qZXWsEJi6ooSq80BJPdc7x9d940eCXqaf7GcrCaizYY
JECFyHNUIf85JSj3qysXKkg7cIY7FMVXqSY5Q7Yn7wtI8ExlYgYDT6Cdlxa/DDrfsfgeBLC08Hr+
oQejxKNvG+oXmnCGNGPUxig1xYbQddxcHdVu94rW3NiqxCstf+i7A/gXSDw6yhwUfDRHCW0Uv7V4
Nc9UL+9ycF6/1pHHrPQSpHTnV2yrOR9HI+JVC6EHBMeEJUsDVC5+FiLP+XSYIPSloZyhACdzZpQ3
KYgiFbPaWfRX3/+hxW+C9lncBCHuantmn0s+ZstG198irOpMSZ0WOc6bdkwKp0H9gDfWeuQZcZQe
zo97a0nXUMKSVrTMrMQAVDqGx2zQQPfWHyHqDoIwGXm/ZFRiRyvvq4lMaC1yqaZclzVe/HVyMJkk
v7V5oK1GJLaxwmqykgWACZRs38fGq1Ki4pt2vhKC+qsjbqqhkm0094tYER8Sn8XIGxqGE48yDbut
3QmvDq0+MGzgqVR42LPUsVdqCjNuw9HNIOxodsxtbXo1du+xNj2OkJ2UeJ7FTMWdA2JFVFZYeEn7
JqwyIkppokVqVef6s91AQqAtkwygRe3VOuFeGMqEvLbX9QuSnEYrQRWgt2qR32VWzdxQmS2/iUdo
oQ5UluBaJuzb6DQT+S2GjaqKJ2WujUrMdEwouKGu4/CXDc5fovZ7FRpTSfqH0QRRICQRSX8s1UHi
/ZbT8Rs4nn1NE0XPy+Pz6TgtLdH1sQZ4xZNdnNCHdJglD/ybU7mCEDY+SaZELWc42N5MdyjrP6hZ
5pWRrFt+6ykIfKJfQxF2vV5glbLFkSfZlR49j1GEouD7lnhpfWFGYFVQfyjoivsLV6PjzZ5Ag225
hpzOX1Hbud22OBTNHnedPNgVSb9n0JlTrEhSYLTp1VZQgkn21ESbrAGoyDL9CTFEwkdkne1bSHbf
nR/V5h5HTkbHOY8SdbFFM4VuLPKumEolcxGtome9APcBYqomf6dW+Fdz+IUmRC9NmLZGtgQWgXZt
WkhhJkc7ip1U9sy56UZWoxJsHZKIKss4RsXDfD9F4E+p/thqezFFrwMkcc9P4fZqfQ1KsPoyKmuS
Ld1ZSgeGVvs6Ze9dMN62MrPfiirs1aAEqydF3KUEMjXuwGPbq8MgRTK6u+/Y+CMk403Px9gN0X9y
mZmJIVu5TXDUdiB1ZhtLN+ip9Q8oRVK1HOAUVA5K5U3Th9Ie7Tx2yvYxq/5ImWI3Z/ULUFS+r0Id
DXc1AEttP9Y/+86z09dclfUqbtFR2/YKR9jWyMLWgdqClK3zsAVCPz4EXo9SXMdw6P6ncs299nb2
cy98VK5M/7zlbPrLFbawzwd7SDgrF2wovtMs2TFiH3NddqhuB4crHOFCPlMIUhY9cNKfhm9eEN+w
fPpQ+XxXPNSgFsVhtwe5qSQK3srGnUytcF8LR1zmrGqBfSn9LPKUQ+Ab1+OL8TvfFweeQS/Kbf5A
iotKnNrmvH4qZRooA/5WaIVms7gMAgBb5NrW0JBZe5w1suEtq/PtQF2hCKunkC7WtcVykmZP21sK
5Z4cReJz60G3oApLP+T7GnczHEj28HTecjZ3xwpbWNEiZ0NcKcAOO+OSZwBR6ysQoOyb2Dych9r0
pSsoYRVBKQF+8hBQhTLuFXDGEJ5APA0FC2aGikP6fB5OtnbL76v3sKkKqj4rAKfZb5V2Xy510zJn
Jpu95fcVBs3waIRHUsxeE+NouM+7Q8gurL9or0GBGhJ/qo56LqS8TmHaTu8iK1VxChWXmeI11Uck
JWXbSFKg0YQiH4aCRvwnYNTdUOUWQVRHu1fN6i/GsWq8cX6blfYajej+MFc/Cu0pLcrH8+u0GTis
gIVTL24L/M0lcIjxwGfXbjnDkYByZERdlJlAaNikf5GtWA9VOIJyasXctJZQRUXj60TYDpyMUzDc
a/VSK6ZK+O4Wu/62vb8GKB5AUaFG0bDEKkmHFoU+/DlwNGKdn0QZhnD4FFAysEFnDMJTrBpuBoGj
clX2ZLRp7auBCH6KZx01+hYgfV+BzEqlbkAsf2Yawq9SFgxtFdjAIJeua1TxodhV2L91W2uccExb
nRzKeR+Xd0nwhhpvI3zqdDxA8ldCj31yV0XHVpbM3yIcOQEXNvY4dmURL62wRuan9NIg16H5SkGr
MDkZEmr1lUYda5CcNpuhEfioNYOoBJGlMOK5rlhbxgAtlPx1itDdkMTeSIhfUcNpWxMiiYmr5sru
vO1sD3aFKwx2aiNrMpe4c0aJD4+RpjVDJ7C4P5Uv4OZwNf5SQCSstF5oKnvhkoILfqdvM52BEwih
SzqgduG6LG4Y/YCelBezi57t68ALm0Mgex7ZtOXVmAWvo4RzaIOaGj6A+G1i3de96dCg3mns5fzs
bh5DKyDB2ahUHZsuAlDEoiPHZdJSit1C7nIeRjKez5vu6iRKOppMFV1gJjtw6nF6jfTZUZDd1/pe
ck+Rrdnn7yuwKDWQ168BlpA/WuVPuhuExwDp/Hohbhp3ar+bWrAfy5RHtgNBdHRT9A2bIGoV3FyZ
5yCDChHLd83ohGBMSqcQnQTK3tJzR2/KA8k4/n9zNNTENzDRysweMzTAZfYL139XeX88P+3/x1R8
fZHgE6sG7ZK8Qff3UN2DfWIcbocM/X7RBQXVPtP3CnIlZufboSSY2iryhpTHF7AQuLXQkKGFhamY
67cm1PedSZxpMm9NbqADh/mVEjpact/l/GKwJmTs1CON8qOuPupZdGHT4Kk230frrWiJq/YEZhJd
DAyJpJFE+67UfrdZ44dh6tSlpjpDi9zHwhgy1jLhrs2wcDUQISwkpp1STjGQbLgbumOYfNQoEzJU
L5y4ZLW2HezXnAkOtgmqwQ6Wu2dNoMX52AbTXq3ute7WwJ1CYUi7PJ03j+3N/wUoeNawUTPTGGEd
lRGAfsg+tKqGFs3JPw8jtULRiRbokB2GZV/kt1DvqC2Q2eROqKL465imbt73HkihR02aLVis7DS2
odAnpiDlQhsb3naFGa1sVPMRFQFwFV+1QbwPjAsTFo/rS5+8p3jWmhJ3KK6m3Gv6wUHaUjLw7xMM
fG1pVUS5pMrEBJNiDnqLpDQC8Bq0OS3et3apemnExAtqy8spd1l516iQXCzcuX2gYPrOoluV//8z
Kp5+h3CcELT591GN7/gf0r5sOXJcyfJXyuqdt0mCCzjWtx9IBiNCsWnfXmhKSQnu+/71c6iqrmJA
nOBUXsunNGXK6YDD4fDlHK8aMgfJlRb4I0CjVZLi5KaBbwKRqncuKz+rO8i2kasTVQQNnAdoBzlk
oUoQjhnHSNmw/D5cgqweP/vb9qINlqoKXtgiT4vWDCXKoD0GcVwtQ40A9A4qKEyogqEcT7YNd19i
rmXhJptTC+2nZGQRR/qe7yUSZB0GpUCtrj9qgISNe4d1n5eX7nu4jBtkIoM7l51mMPTNK3hQeRYV
YDaL/VdLWnAn0u/zyO3GzYk9q0GOvj/m0fNlJcaP5DdnqgRnczUyA4YgQISenAS9BpjUSmP7qvzH
OeTzteICmBb7IY3HzOryA+k+Ugw0xDeULJQ05ncETQbIsgAaQOOkxL3Wsj7CjtRya1bMCauFLZ9f
rb8E8BAVrt/TXgwhIOvvimKsq3vundy4C9b7/YrBaoGuHQBpFOhefM8W00ErZIyr5TYMgJVod4fj
HTJX/dCCOnliqhB+gCyxuh/cAGTuZRS6C6+IWUW/pp8kkWDqilvJJFBaMVWgqMw8jIlvY9Es9dCM
l4BKZy1chQCQYyFloHOxWKfncV8CXhMDdK+0wXCPC0Af7eayjX8PDrCcEyFceKV5upBXoxAlWlP/
emjvouYRl45Z1+XCzs1a4EQU505T5krRoEAUdfcaxjaTOrYuKzNrGxMJ4xdMwmZ04WqZ0EBCqzzH
/qYDC2F/lLKHUtsowXPaLhTR5py3hIli+G+cqG8ICVVXFiDqMxBYpfcJAWIJRr4L78PL3hX91U+2
l5WbXb6JNF45DBy2CP9R1eo3efRDyBaSNrOLh2m+EUUVYvj8VEhC1rJGgLk1TxXbE/EYZgitjRdd
eQ6Akt6+X9Zn1rxHmmZk3ACXxz/Gk0bsYzqwygoaBUSKkllmAdq1lwKHJTHcTVTosRG3GcRE6lYx
MAlI4BSWrlR5dnMmynC30RBoMu1HZQonPQK5YsteVWaWKob+VtGjaiWWdtwNH+ROt9tninHAwCr2
QIy9vKQzLQk4zYZCRxRQhIz8HCLJyYDuOR+zApEtX3W2/6q9YMR945rxPgSB48q4F7IFofOq/y2T
8yBUaBQvNzB4iwhVa+7lf97Nca4T5zaKSgikwMXv98i+yDaa8WAswcnP28jfKnBHK/aNVlAoRGj0
KKhbRkNzEUdx9tYwKC5zjYw5YO7WaKg/gDwGMuJ8BMV5Q8ZpxG0p//kctIqBObglwH9p4z157gPF
sO5w8Y2Te40Glz6EzV3kUg8zILSWf3Shl/7zgfVziZwBDDlhAosxUJW0T012JRoPl616buWmGnEG
MIRSFjcyfr9UbrLmZ0vA496vm3gpxTt3Fcp45kAWcFm+dUf2khRgqgoOUOxsqfVMVd404pa2JQK/
zWWV5gxuKoozOMFLQPiUw11kBGmcIbSJ95RT3/7PpIxfMbkOhUarWFBBChB1YqmxUJbVgKX1K0KA
raKNID7olzkXMtSyoVXGqAqIXkCloQAczVsadJ41AYzq/a8QLhIvGJpxmAchPiaWBuLbGgZSw1AC
3fj9ZXVmJekYt8Kcl6gB7/RcHTlDVi+QcHx0ZeTFPAXdxhVXzRJx1UxjDEJXxK8j0C+IT7+S85O9
6cLel33kZa1GV6xc1R8DUNIqZChMTLibYGyz+hizzS5ztHKp63u0Lv5dM5XNWR/tK5K2KKVbcjJY
tVpcD4a08NqYCyaA/EBxJSKXqPMAR8wbvAT2MrZ1MNy3ddLYSgmc2qA20DmVAp+0KtzQlmkBhLe2
XigIzR0vXIEwGIC+KHC455vY6LKrDz5CJR0EOZQBcjuje5dWv/AQIHhJjfN5wEDgoXHrSDAUhJyI
yNyVjOky1qR2BVQuI3cuG+WsPn8L4uFx8z5tvUyDICKWIPyVCre6S+KsFfGYAwvmwomet82JOO4K
QSoy7eMUYbTmdyaYRs0oEDe0Q4Qb6SBz8ROrMtAd253qbFh6JMzF1Ei4YHwECReAb3NbRxLJlTqf
4nmHfJNi3GaZB2zHfO+Fsq1IHxVgei6v7ZzXR+8BJoBEPOdEfnZMN+pOqZLR66ttYYqVx0Au6Ccb
OQfsbIMqUf78nwnkTx/VQlIVEGhEKZLCP5kmmkGKIFFvTFXpni5LmzvrmMAEEyt41wAnw4UdaM7L
W1Ljsap0wEulGuoGS/zhsysIHBD0pOmIPfmzrg9iQOLROiW5sxNt1auhWWAsHxD71d1lbb6iJN51
YQYYpTvE6cAV5ExTxBshisoKweDW2FTP8oEA/c7snttjaAFDTH6n29YZjpr5kBy0U3/dn17Qe7sx
NjogQDDWu7r8PXOrO/0cLvTJ20EcvAyfM25i56YoCj9eljADP6Gi/fRvjbkD4acxkcGmXFnEUY/u
AZAT15Wtb/RjfFW/CHZzlR00E0w50DLeJ6tqKVSZuxCn8jlzreQyR0MZ5CvA5IyiPfWPbirYKUoV
lzWdAW4fNaXgfEE5etzfc68dRGjlLFtMVOKYPgu4AcM+sbUOSFmau45ivOHrCjR+mCrDECl6Qmwx
rZdaR2d9n46mfKDmApkPBZfzj4hcaciVEi+oIKyvXNXfxho1g6J2ahlICBEzm/468ABV6H1cVn/O
x08FcyEOivE53nMQ3LHErP1NggnWqtteFjK3mTqcq6Qh/YuyArfEYmYUoaYhlBb09eACvWRNtR/q
sODhZjoLxjsfUBPI0IECmofuCOtWUWog4lgSu9ZARIupessPo00jldsmrDa+2t9p2QvGdq2BJRgT
l67kxFuYWJnV1UBUim5ZYHjxCU9BkGUBzcfA76giC925QcrMuFiBevDyms7dWPrfcvi8Z5eIJUWH
DSwmCW6JH6xyKXsdXNFuZGZm+UfvL7XrzQVXFIdAVDBGggZnzqcrQ4z5iQ4oBa5PwJhChnhTpEgO
Bp17TUh66NrGs+RUcC1ZkpcImua8PRriR1KMMXHIX9CgwyiDogcMA1F/BO11E38OrdWVTvfP50jH
0QICCi0dXcCET7NibEFgoQzHo9GnrNwGwUvpv4fZSy2+L8FmzJT3IEsB1o2K5mA8UTgnG7RJ3eP6
x4oipVw3To+aVutI3klSHSo5VAZzkvwkL+UrZ/M1U7mcc+1CMDGJwGKzRMX56KwbYVMWDn29FR5p
sfLLVfG44GVmd08FvsU474k/nHvThgjVmHFSnkYYzFX3imgS6U0MHrwl1MW540cnkjh/FqltSv1R
Et4/JojsMvGtDS1lCXN81tdM5XCHgXU66egoJ6nQKSttGjMykytyUyH9ZufXuWup95cP/IJmX1fI
5OnmtsGfa+iPs/iYmE2f0hBEU/HtZTkzU5SwSqQiwOYDjDmZz+YNpZ4CmbnD1bvWLGkj3TuppRCT
nqRXdjdYwTq/BphHaw4vlwXPXUVTuVxUU42k8yltYZXlD9ZsASHHDOeyCHn8HXwgN5XBnbhGjEga
CpDROJFsyo/gELe7Ld2WtnuX3kutnVgEUHmqzd4ia4f5A+tX0j3TL+DOXhToAhEirO4gy9fhIDoA
vLI0NHQM9LrJi+2CwkuLyl29vapXvdZBYf1OW6cr6V0AXTVoR9kRYxV9a0t2ZPtr5Jtqc+hN5Zmt
hysMz757j9RZSgz9P1Z/DNgBsYlJfW71K19n2uDBiYtr1UnX7nobW5pk6o50zK0SoG4rxS735FPa
YtY5WQdr7UH7hTc6gKj++gRu+bvBBfGkimuzDq7Q/SprW7oE2j17UMGjBLcuKqBh5JxdXCpSLqaj
ltlHXfw0lAZ0OXda8/Py1s761IkYztOFXZ6hpxti0NxdNj8AHeGmh1TuwH6+GJ7OywIqqIH5baAC
cVYUDmE3eC5kMdANRDUqnRoabd4qplpai6YBrbWQqMC7MvysNN/W++ZgqKU9FMpBCKgjRNcdCxf8
4WzMDEv666PGfZg4RKWMXbcRc1wqIHWuwYsgxJbRb3uQbWvPQ76h4pEs5elG8/jmPwAFRdDLicXg
m1fFwuhTIuPmjKl4E8baHc7zLwR2GNH9SwSnFvFCoetzBAVyQlZFYLXSWgwxUcO2vXDlJUv+aNZB
TMRx1lrWRiV4I4IRQcalbTDPHSERCHK1X7DWiRjOWlstk7raxcJpobRhpZMGoo3siCV0drY0yDir
EpI48DKINI0vPM+JYTDEoUGTwTCkElCouWYq1epXCOLAcoDMPEDBFBlxMbdwWlJEFaJS1N6knx6x
S2TiiOL4riUANzcOLE8Dqsvm8irOmZ8hjeUczONJ3/ok9aHTcqpis7IYGIwFOUZtseAg57zXVAR3
Cws5wHVzH2oJPlKm3ikKzATQTiR7uKzKnEuZyuHuAj8HXhcY5hBAoYmBlqekXA1dYnrpqlpi6lwS
xfn8XE6lsFQgKpQTG6jAWSFjjNcqqn3kv1/WarYiO1WL85RFEmpABMbzQdjUvVnJJj1UW2VlWPIp
24Ee0Y7M0JJWw/qKnrzbh8B6YPbSQ208S7yTmn4D50Hiom5rsRots05WcbJqh9Rpa8NUpZ3A0BD5
cVnnueM2FccdhBygG31KIQ5o6/fCiLwD5FAgQ7RLrmrWNAEMiryQhEPAJ0mkNh+IUCPmVnJnIPtM
OVD2NixZy+zqTaRwnsow/CiWa+SD/Hjd0mYjCCDIdXddGa8yes0WMcfHl8K33ZrI414SSY7xALeB
VsD+oz91ZAueiS3ekCcwkbLGzJglPPa2uJGPuVM57oHd/cL2Ie2lj21FwBjiLLYhYDX3eugroGoR
AqbJVyxtic5v1nFNhHAmyXrNE74W1U19W5SffOAUX1ZjNo8HghtNx/Tp2LrGOZQhBD9J544vMuGU
p9cJQ/s0+lTffeWjaE4a0PGyAxPWoXh/WfCs+U/kct7FlaUh9MYTXw4MVCIo4OqIiJZeZbNWMpHC
7ZJQNHEzICFr5clRST+Vfi/XsQk+JJYlgEaLVqn2elmv2dM2kchtWZdmuZFko12UV0bw4jcHVr6o
S3f1jBSghqIvAa2uQLzn6yCNmIlDJUNK5gpWoBMnalMzpKdG8heeQjNDrhAxEcVtFAtBuqQneAp1
QA+/kxpz2PiHYS0clOuiMOMts/qd8SItVOtm3MlIuII5P9T2R2yy8yg1K4WasBZJSSBPUZSRwJA9
1J6pSCMj7woMvZd3bcYaz8RxSlakjfQ2hLhM3sfCrRRsJOH2sghpSSXOFtHt1tJ8zLMW6m2LSZvC
jptDHdlAKkVucCU1PyvFKehOpDdFs1OT69I/lcyu4di8hdWde1JCX4yToRyK4UY+tSyVoioMLQrn
mc2O5AR6qbv0TbFu/X2zrzbebe3EIMjehPsE1Zkr76FcYtaaCS7OPoA7JokLMi81xAd0ruN2TubZ
nvHSGMfMW6pULOrKXbRFLvqRr0IUYTaG54AnxUzlw3M+w/174ARPqWT7W3YN6vZ9bfr32fptKTm6
pCx3N1Kaoj3UwM7Xsd0qtsJKs4hXPnslweNlI1uSxN2KkZ72VaJBV6W3GneXR1d9dFv2d66/dHGM
J4K7f6cbyI9xopGAKEEBSYUMkvvXKlwIqOeyvBLYnBU8FVSK2J1TpVQy2VVGlgQQpKjuCdMMXeTk
xBmSXd/ZUA49JtagqAsXojJzTIGhjkMBJF8J7bxc0dJjZZlFqDIDcZrYBfwb6LlRegkqAOO2q4i6
ZhBazNA2cbZjzUHwdkCF6tWdRo6t+qy1N37im3IPhGq2Dl07SJsV6u6tuAsHp01tfcDLh5i9sg2o
u6tdIBfTbtWg+RB1bavsHhvgulTVm1yPVTRLB3tQFu764qRXotN5qEOjdQFMwksecMZyZGCnS0C2
Qygg8zcKEjJpKgwq4gB4QAb2HQBuhJaB8p26NOE/t8JTUZyzTVtwuUbyKMrfg/qm9CzSBqYPTgBm
a9mCZ58VhulRTcIMqYwRsfOLhA0t8AgJhEWNYQJ80hEB/FpJz0K7T+tjkFXO5RM4czOPgv6Sxzm2
uuwTH29QvJqER1EHsq98z0rNGerVZTlLenFeDVyaJCu1US8V/aIABaTye6quyeCtM51u6SKE1IxA
ImHsHhBLeLZ8Q58UZI+6gOOuLQmAqyzb+sNrD2qBJD/50mqJhXxmFdGdRimKViqQOvnrP070fDCY
AVB71bX67KF3B2QGnDZZsI6Ze/9MDmeKmUQ8pRT12kqMUxceIuneX6IMmHGUZyI4AyQDMXySY90q
V7Fk0lraL4weEMSAgJ9C5hTFYs4U5IFoLPGwWIpXP1XJYDeZd5sECzHDrB4TKaN9TNJDjUQFzRch
JYR/IxVIY5bGq2Y3YyKB8/iB4BlyNkBCHn9m+YoAV1JCmvTyuVkQwpPvKGpKGA5IbXVofKnUbUsV
eN6F7vyFteIZqWicN7qSQhOxVk9eI9vgALAv6zFXb5ruOpHP96MoMHKMil4NFIzh4Gt7tQ+tFoCS
VU/szE/2Y6tZ4rV4jIsmZkZQ6E4sTNHbXgPQyVZcu+1dFS7VCcYt4qKCs4/iwvakCZLKELC6cf1A
07u8PzK2i8odqlJSuGrqm8uLMOsm/raYLzrFiU0GrtgkgTzapN+uGx/kRv4TaEXdcGHoa2k/uTNc
NwYtM2M8w2FwXRf5Lk7uL2uyJIG7NtKcGbQTIQHDMG6ylitpwe7n8v5nW8N5Cc2PBnCVYa0iVbyn
QRCYdGipWRv9ddcIKyOkTuenZlXeGhhzvqzdonDOeXhskFTaujgQ4n3sFugEtvL6FA/XYGbrAsNq
hV0iyAtSZ40RWS9c/ag5fKs6lAXVmCJ4jRXDY7nJylcwzo2m5w7DgW/arfgLM3UEvJ0AfkeDqfyN
HZF2SpmBv7fBBGrzMy7S+w65sFpKbBHNmAsLKs8ctKksbkHbispxHvqNJe1LTBMzM9xnb/rBvXuQ
b4v3dGF2agZpAC1eE9U410xdwMtJCcQ17+LRf9TvwmP/mRtmttN7i6xsdfuo3rAlFydeVlIdfz45
3pkuR+BHgVS8TlftzyY21YOy9SLTA8TKgrA5VzLR8Bsop5SlYtJBFgqddhLk1oCWtuCWKuvLOzd3
/0zljBs70clTgyisAsiJibHVImXnAV6u7ZcSREtiOEdcS15B4moUo4oWba8CZNeWsvZz3RxTq1BH
pzbRBSOkel+PQoQNihHr4jm4T/aSnezSZ+Uu0Ex/wQ3P3nnTxeP8MCapxCYcN6lMHtkb6H5fK7s0
hZWPjspKNYXPbCffN+jKv4ke/7Nt4/wz/GZU+AUkE/Le0keZlGYuPlyWsage56KbPpQEcbQN7UDQ
3fQqmdXOvxphm1uolD4PV911aIOVRV7Tpef2gkNROYeCW1vzuhyyURfPY1M6KSjEm9rIjrF6EdFW
oC/ESDPtVGNfGij4MFAIAlR+st3tMcmVVRKanTMfb/tTHF2FAbjDbDkubT+46/ND4m7qep33tpAf
g3DhJM5kGMYPAOwipg5QmOb7KoYOoDdRgm5rA73kYRPZcQbubPRYgXLZBWPqtvc0cKKs4iXESUkf
V/M8TjoXzZ2clDK0W+mYiw61HdNRk4wBk7sJ2y24swXjFKf7In9OybrQHw3VbDA/I6QrIn5K0puG
N4pqil14g/ZQ02DiigAfsz3Q3N0MTWjp2T2yJCAfiNPCNtBAWWaNWRWvwF+wqurEBlBmZBsieyhQ
bhuldEDB0pf7cghRqHmlg7ASKgVoA44kb4JhlcVbNb9KhWSVt9tEWLvBVksGs4q3AwVS/Lpo7sLu
4BLg9CUmC5gdJx/M3zEgWGqIKuLUNobrKDglMsaAHLC/Z9mmS04B+BV7R6wQryaPAL0T3U2gb6jx
mGY3gHcDpcEu6m8AX6NLoU2LjZ7f0cqJQ2JmzV7VrgJ2o6V7oXnw9CcDBf9hHxa7FKR3ebjV09s4
XCflm9veo26SGHd6s0k1U+/X4KxOcH7EBmBq/nupAKDi1A4OZlBWPiBJ4mexfEl1HzDXLigWVqF2
8EBhJz0kwZ2QvpEehDkusCxAQaYxLFePmppyVQq24b/LqWop7EXsj6A/EDLfqlFIkZtgE1MH5mcF
6YObb4BvO1Q/q9wKjL3onpDGasoHGv5ogeADHK0mHxdkB87rxOissHGYsirFcitgqKIC7qEqnyLS
mmJK1zR8RreQE/sr4Ocu3fffQ6dxJHWkdlFElIX4cd9YZW6hevXYjGNJW31bOJVdr3wz2pdmJZri
NTkAynYFC7sTGQZkFxzhjHgNuSjFMCTQ6oIJ/fxiySM1rYuxTTDYYzTWaq3QSk6FaLrm050Gws7k
6h2Fo6dylS8oPkOhiarDRDJ3MLW01/QCl9pXexAGha5yc3gCdWmM0NW61Vf6IVuV+37jbXU7s4M1
aGsBzWMv3QQz/uHsM7iLzmvKtGItPkO2gDQG0a6treGMWyd9fgD2u2nY+j40n42Pyyv/PQo6V5+7
5kBOBFgIHfUyAEl58WsGNLAsM2uypN/4/Zz/O9OPu+nEMAZykor6VWzGR8UiO88JoWduN+tq5e7K
TW0tpZRmClnnunE3XOwR2ago1jR+BAPXNnFyUByvkH+036rDMVqr1hLkwJKWXNQcEeDsfPXv6sYV
UddudyTC5vKGzd2ik5U0RC5G9voMI0rFeFQ09kNUN4OYbDNgv5btGypOthF1b1Urm3roAdaYYrwG
I2mt39yM85iXP2WGA2+6wN+QvA0jkjNjLMkjGLwxQBLjJNvADo+u/SNcd/Zwi1vNRJnFLB1qNlbr
oNvfvlID8+7yh3wzYoOgOxzNuATTBGh+5w5PK3h9JMouwqi+cGSaWzmca6kf5P72sqBv+wtBGAxF
a4UGSDsMwJ27KSMaokwDYRMSb4Ar1xLQDK2I7FwW8n2HOSncmZQbMkRdCSkAVQW294D4zEwDIP2i
93ZLrAT8sihexQuecEk37oQmWRvrLA9azH/eVMF9pjrtEqbl+CvOnACnGHcgkbEUSrGGYkIgitso
zOMnWSBaAKDFPj3odRD9FOqgW8hjzlkHRpd0jNsDbpvyD70wQJtMM0QtyoFrscQQmPzYFjuZPC9s
25KcMeCePI4GRQaUcI8FNBDX2VLnaGt2Jb8AEpDt6V1ym+3UQ7hVrXKpE/L7s2xcVxkcaajiqCPk
yblkpg9Ga/ghuCW2OHVbXTSfCrNZkTXmMlbjvJK1oOp4HX/byIlAbiNrltd+UUOgdqj2PjLDa8NS
b/TX1unW3hU9LqYjviUGOA05xyqofdLqHgTmqtPZqdWYsgS6ektxEpBqLPi174X7c2lfya3JTtZJ
lDYAS8LgjC2d6Lp5TyOz7FeyNb7PhrV2KhEYeVb1BmvqN0v31uxBxFsAkK9onPw2BdZLaZrIQ9yi
sQotrc2mHbNYqrak5Ky5ErCAKuNoqMIXEbSK6pmBZUWwVf8EdYalrYR9fpX9cK/1VYF0yDG+Zk61
xLE7b6xgRELpYgz1ePqHmg410yjkorD0rtygsd5x7eiHfD9YqpWf6h8Ltjoeu2+2OpE3/nyymaog
R5Xnpa2ly+hkqUC2aRLLX2M+0W5Fs8brb2Flv/cfjOYzkcgFs3rtRlosQEP6ynozR57aARJnYwaO
Zku9WZ56W18LWwyIbH52lv6aXQn7YGHCfwxbv2kNrGwJgDNYab4HsIiykqZkdEbRXpF+0vrz8rLO
KzkRwLkAdJa1ACOFL686DV3eqZkrgRWI9Dap0Z5aZwb6XVDKLzD31itIQXugTEORu/U2LAssgA+Y
suaaxpCf2qzdhpSYUlvcUbVBqk/wlx4Y38P8cU8mn8s5kCakYS7K4+2mbbXX9g18Z5rj3WWb28ws
N/Q9dobWDq7IVWdJmt1ZvX33jztgzj/B4AI3IihdEalYsXjY5uKrUN9Q3zLoU4IJm8ubM7v5SLCA
VBLn+hsXc9CouR+U8F8Dal3JkB27TlxfFvE9QTxqA+QIwLxhEFelnJF3iY7n6eiRgeWtYpz8WB8d
dQcY2v6lMtm9elUBQt/yncK5LHjWbU3kcu+1wC1CAv4OGLYvb5Vs2KNKDbTPfuV575clza/i3xpy
wR4oJdShYpBEjSfff1T81eXfP54Q/oiiywUtL2geQNDK9Z3oZeYB0iuHSTJ1XSLp4V4b3W2brKUk
OsZL7R5z2kylcW4w1rLBKyNI642nmjlptdTztCSAMwhN99VOGgVo9G6Egmg2l5drLngckbNQ3VHR
qMPDeUhyD7S/pmgByfKjVO20Wpe+g2kWg1mXBc3G3xNJlDuoaYexWj2EJJ+IjZV4HjLOYXCI2Qeo
YhwmEzSXRpWdNMZT6yeYg0uqR7HBNINK06MblQsW/71jF0cNIKcK2IXRZ/oNLwUMRjlpEnxP+FMy
JcOu0FRUmun+iCYlJEQqceElMHfEDIoGIDBDGeig4cJJxSdA28rL1mJuDb6PfUZiTNes0tL+Wuj/
eu/+D/tMr/+w9fJ//ht/f08zlFEYcL7P//o/p+wz+e06env/LP97/I9//UPu360/0+Nb/P0fnf0f
/PI/heMF/3b2l1VS+VV/U38W/e1nWUfV1+/HZ47/8v/3h799fv2W+z77/Pfv72mdVONvY36a/P7n
j7Yf//4dzbMTgxt//58/HBX49+/gmks+3779h8+3svr374L+L2AsIEeNudKRKo6OfrX9/PqRpP5L
BOo3Ac0fvDo6dH//LUmBnQ6J8r+0EX1YFHUDU+coR/7+Wwl0BfxI/9fYUoswUgQztYqfkN//V/Oz
Dfp7w34DsON16idVOf7iM58F0qLxN42zPKiwjsUXzicGVcdqEnsHoWiLty5qQEBdVLkemBoLk9YW
/Vi5VqVSTu2wEN16VYJfJd35SRCABKuO+21YlW3yhx2dmdH0q84d6R8fJY2In7jrMHGvjfY8ifDi
OMHV3kWHoe+zuzgS1JesBZWLrSlu+GoYrH0w2sh4VtVaWnrRnh+VP0UbEsFioBMHfbXnoqNWFtxG
Dw5JFggOMxJQ+sUucveAwbiuesn7MbGUP/djqumcuC+sNQ0sJSP73Lk4Enco2UbBgaI6q5ueV8Tv
Qe4nry5NkUnTY/3jsrzx8/++ov5QbyqPuzRIIGhFDXmSPHgrMLBkWy0vRfAy4K+XJZ3fHn9KkrGA
FLUZwG5xPtfziyztB9RCoqQ6BEKIagGGLRbKiXOGMqZuKBBbMZTOCxHKwKi10j+ktE7XoHyUfha5
X+xBnBptgeKS/6hzrbWLSJMXtDtPb/+pHcXhVSEV9S9uHUvMLycJ8w64OyixskQhDgHR5i0dVATM
Xd3sushA6TbUhFs3SPOlDMHs6uL6gImC20b+SuRNToiBDHeoipAfpuIqAyvjmoHBcOHenDFOvCXh
Y9AQoQD9Z1z9iZBQpVVQpd7Bp776Xou9sJbEIbgBioJ3kLNiCd6Lq+Z9LaqEQiLgACEO4/ecPLmj
oSqr7BB0Rborukx4TgHadp2KxL2hstC9GH1crnuNBKZYgz3I0XFsdEtsk3+GRP71JTiO4x8cS8Cq
cNvbIBIQRZcdqjqSML8QKbZbA8epNtJmYY1nDiQIBhH+Al/EwHD4uNGTNa4LAYSwrr5v5Io9gx88
2BbGgDbJPAg2lw/k12Hgzj5B96woS4DaUYBvcC4KvKEZa0Kyb5QqfaiwlK86igU/MiMcwI6ECfVH
3fUCDP57cfimCmmX2XUa04WGr1EK9xUoSEFb9PMouPq4pe1UDKFnmrTH6cHcNNKvyms2hNkqFofh
0Essfhz6KN7GgM7+R1HQ16Yqoj629epIG37DYY8HL9AbQvYpC+lG7o3KCSNPt4MQOWYXlO/bf77e
gCkm2jgiiBCCf1DVhuLh0pXxWsfsKqBwQjW2at1IFTPM9fq5bUi3LzxaP/kClTaCm5CnIqiWZgfn
1nv6FZyBwce7eo2ZGDUC2Q5Ihrz8Z9n7+bpWS9VMgr5Z96mRrStieAsGN+OjFIkCBQ2YMiPyAHcD
aEno+e0g7TEsPFyFlaxupIahDn55mWcOEJ5bgCdHQI1MKd/sX7WFK2aZtBdcEXUntZHXlReLVikl
1UKnMVd++sOAALJIELGjnoow7PwA6WxoMOIs7Y0E+MNW44E5z9Q9r3IU8N0ZJq4ZdugBqbX15V62
0ZYQ7tVAyNF6Eav5vd6m6VFF5H9EkyBgQYlY6ku8anObjdZ/AlAdQPkAUvP8C2lSeoKidnspK/p9
W5TKSkqM6Fr2wYrcMw+P0T6J3grGlrJTM75bQp1mfGHgPvyOrwk8YqHJBW0ngG7p5EZ+YDNfqVcq
GItvNFzKO9Fn5FZEumSr52W/1sGE4AKkhrYLIcGMmxtfVdgdTH8QxI/jGk08KulqIOFQddcUKRKR
fVgf0Mlg3Plxhv4F3WO3ha7XG0PqG3uQWsnxa3WpYXxuNaRxPF5H8IqWTcToZ98QY+nHntedWiiG
3Q1Nsgo6khxSadD3MnPdo1oWoL1T9eTW8DuAj4WoL/pawhac7YzJfq2EAchvDKFqCncGg7ojjVQr
OxcoUh+upmJYTAXsS5zZJG6Kxs51o9yyqsg3BENWPw2paJ5plifAWyPD1kOaw0wapTjStleWjtO4
COc3AVD2kNAaL1mEiPxxknw5xvqRnSr7GEo3ak8FuT2mauS6qw95/OaKQ7RCQJXYStegh6d2ZRtR
e70DHoeXmyCI6fEq+y/udTSNxmdeQ/gkpCI0XJCqrvHYYmAW7oSwF3ek9mvXJHqcXQ9+Cc7KCnEG
y7LotjfKAnRx5ZsnAwgRc2HG1m3S/sYrmEecy5/zPcgcv0bFKxCbiFCTe7ZnbRn4nk52rA8Z+ohc
IMYUnaSYdVdUqyGtsvve9Y0AzUDJUSC4V35BPBKBwBkZPd7XmNXkINUgx9PLVsaIFFOc3jMKk0o1
EDlaoytt1Bnqm6Jm4rqVypcQObGF24MrK4zeFtpDMEAuJaQt+OvTTwBpF+nSLkjKfKMIFToEWao7
uhqJN1FhSK9SR4tPI/bghUPRd7edEW31gCqmjPWx49ioFlzLd+86ljgMDdxOBCEq71miROjcYgh2
fpr+X+bOa8ltpNnzr7IvgBPw5mYjFgTZbCe11C17g5BaUsEVTMHj6fcHzXf2qNEMMkZXOzE3MzGa
YhlkZWX+zfJNVwZHdZlFFbr56rxide6c0KUv5dGNVR+d34zXlykcXrjd8OXJJrjuXkYULRnt3Aqy
W6Od1U0c1+0NVeb8+/lBNoWydc0ZxUZhgxC6iouul+0fW+6kXW02S3K7eHP1Znbb4Ro7sHxHpEiZ
n2cfCs7EVVbEaRTnE7ZITm3tZi+xpqjoreVL1dn0tkq/ERfeWyeWnvtFR5ESeRPKH5uAWsR14Sp+
GKtjHqfKkG+kHaTwTk2x80sP/FsVlzs+2o/nV2Rd1pcxClwAuSonUUf5b6t1kneWn5RSuwGh4RdI
n/qrBMkI33ef9FWdRgWK0Ry4EVm0C1/fBoux7gXv2jWtIV/nVt1OuYNRaS9Tcqs8p7qzGk0P5Yhc
pZMZH9sqBy3rGs1eLtM7MTTu7Tgq5+Boc3vQeDrQcVH5g2pkupLLukfPbt4GRrm8A8Sv7uG2DLtm
EM9K75/6MbNu5izO9iW8951SrbZ3+ccL2fDrt6SncyNzHZIikKVt0lBPpQUx1bsxm/X7KJTyI4SV
gEc6TQAu0lwuXX2vP5h1QFy8iJy8sLZiVBwXaaLWdDN5gdiL3m8Oed5ckhU/MSu+ShCw2Gmsr5nN
V6mnWb1omXMjNSN+gDAkcSosRQZExwD4OC6J9nj+PL7OdlHXQvuaNiC29K/sycp8VCQd6qabmzQK
2mnAPdpwD5pTXrKB4E20OfskKOS51AbZNya4VROiJN5PWeHuzSW3u0MjHLOiNa+Xn/TSncudnw4O
8OJYLp/MmsiFKZCmzL03Utq+dtvYvTdHI0MVQmutoz7mi3lsZ1PB+J2apN/37py9NcY2lVFW+u5V
4QVTfC3bufrRV4v8qU162zzOtomeqd3jfbxrm8IC6FHkd4PVBc8taSSq2EZSfzMm2+vQnHG7EQPv
xBn3Y+wXz6ruPRnWcQL42naN7E3NdvW8b7s2OJhIeec7NUlnH9iLJnYVQkbPnTCXO2k0qN2WvqUW
WLqtHnPjgh4Kx7rIHzx9wa7Cra3+mY9f/WqKZbrNKw/DoLQacxX2RV/8auty6qLEmt2flZdl73mS
6r/acjLfWemIqm1SK49yPNap38vOKBCnyZcFf0XeEN+yyjUHsKt6/NWWBgatVVmAqY5HPbstczt/
1yPJ7If0F7QnHvy4G8ZFAcYPofB2ul0ym9a4Ai+dhq05SWwl46APJy3OWLyqSMOu7qtrhOHLnZk1
2k/Fi+dDV9lJjN25u3pt1rMx7D06IsYVXYDMPRSJ+mT2q6h8YHRjc8gS0TT7xo6TJTStLBjCucvA
3JquShOAlrHzy0p0daMPhfsZZaBujCwuSh/McckfqdolAJuezrMTGp2oVaj51nhbafaSApQvEJLv
9GJYIPziT+5pbt2HpgMTLkzKGVQaBstWELWWPx7bVtKh7JokQSLZSmW1cxqo5lINVhLSPU6bKNdS
88GOpZZcqWwYb7pM4WBlzHMjdtgaIDec14rf0+htIfaxK5xqhxaOAa43yAvc4dqkvEq03H92MjOl
/Vp2nKrWSqchBHw+fOQz4Dk36Q7u34Gj2m5vKXu+xsdPfiGrMmucE5r4e+8k65aUQutDmc75dW96
6iNBEXa6mCfrSZZG8jlpm0nt83ayfrgl92zoJI39XhVI4kdxV6V9JJd5mllDfVmrUiUcyH6ancdR
t7UvfmIxfJ8nTbar3WK8LXyQuOAVeCSHqhua/IiZaJDepElQpWGSZ9QEtLZfljDuPAwjdS+fn2s3
bRsoBEWJi6aojKt0zAsNs95FirDAHCKIBKbW+s7AWAO3AQ5Pf2tnaZVeicwjNQ/MqimvRvpuwGmU
Mxa7WEkSJTkGmdzVnu8Wu0KuJo7N3MXIuNRVANVR5MN3Nxs80Mm2l3z1Fsfq2Cir0A+BGsSdPerL
VTC5eh5WTod3ciBzPxSlKN4isuYnO8S7DTcUfmLfWUUwNtFYOqK5NirHOk5qdqswdvQUh+dZkxIA
fgngvM4XLLrZ5GGf+nr83XYFHt1Wrvs5Pr1t5URjI7XuaFZ19yX2/ayDxy/G985kmmDV43ToQqTr
MnHQLD/+WNYQGYGwV0BTu1Gv/aiwUwJNPPZNHqnGInUqFn/ycVf3dRnBvelzsiy9svAkdT2556oM
nutZN+x9scSYXwa1J/27fK41RAeaasTMqDDI+JeMmGPHtf9dNHZCCkQB/HnxcvNG6o3/ZGWrKS9g
EqWHVZ5r8sqIF1OBBHIHWAu5ML2d0dfto+umnooKVUEw6gw/s6iLYY+8L5q+JKFFz0OFKdKyH9I+
d9DwgqKaUdnOyEigxs1vFhxjP1h+S9gRgymPIqsWn/fcqP3yUhvHytF2UyN0nUl7l8WI4YXuTIq9
y2YCb5ibLRoqs2aWBJ6qeudaLShJbwrGT7oxjF8cU5n3rJRjhm7iZx/YgOG9iD390UwLzdr5shzm
nRSlXu0rWdnZ3nezoAlja2qRCwiMpDyY+Jk8BrxmvXCB0+vuWisz77CzWL4EPalX2AVF3IfWEBgy
zB1j0YFp1rqIqnRs3HAY/EVGs82dshvH2PoBETK9t9CfhmzCDOsjUizJo2lb9ac2Xczvg15Nz5Mn
e3eP/JP8AICIEJSp4KOGe+obYcWgY4QsNXdftrrbh5ktljRM5dDFu2JunPoAEEd/pydOjeRtEbAz
gTc57k7VNu+wVLTGEpKQaw+Vj2Rz2HXFeEwDK/tk2oPxk7Jr/FDQMptDV5/c91XsxNmuWRaPHho5
9l2RraRGWy2pd0VaXwPmHRduSdd3YhEtut78GnWywyNRd6hw0DX6DLJE4fYRdt65DAcOZRXVvcqr
m9Zxxs/BiJTBfkgHr7jWKf98brIgHyK+q767nhFIV7ezn2hPs+Y5e63preSqWPFGYbEEGbocZVl8
yI0hqOBQxO5bXWuKArGVWsgwm/QOk1m5Ur6lLxHrsvvZuCNpoTifaVOtYN9pRG3HSZQTdhqIktCe
xurnRHum3DkVN+5uXmzV7zzlBMN1PeXlzZKRSBgEvLfpSAPlp+MO/dHgrunDUtfL/mbqLDPfJalV
NRBIKv+tsqu0CHVLENKtvLa+2prMm4hkaAH4XlpzHuWZO3zJlZtej2ZbDmFjWWgDTQNaRGUhG4gW
ppn/8OmJzVC5p6A/+AXKo6GyMRnZlZbs3/PkXrKIwQttV/eOfG7dYRoPtocp8/04O7OFSCziJWVT
tEZIF9W2CGiF85wssXjTLW79PKZQy8Oh7PN3tvS075UViIFSSmnLqNVqRJ+6PijghdgFKimUhBsC
TpA9Wm43vZFEeTpX5OtcCn2nklDFotXCpSn0G53XyML70xu1T7JypvxKj0EBX8djXTZhWaoYoRQn
xvbcIP6QE848KB5s2xj0Heq/VS5CPYiTMZo4UZAAs7Kw9nnd6WZoVhxNWGRZtdoMUSjfJ8HSf3Sr
mJxiaNKayhmtp33hOupz2+BRFgnPE9lBeW7yKdWV+8ONgW/syoG0B+vo1Pxh9974DuyU8sPELAxU
gxzlvhtiD85aLkVehwrRQj+0SlZwF/vk0aGzjFzn/jLXuER7wiAh8i3nc6Klyd0M0PFxWcT8OFNn
fbKMxHautbKmCMOzK/BCqcd1uve7aXB2IhlqsBwZbFTPorhvz/n801FjV0cd4nNP2NRPT4Ev8Nei
ikn8W7DRGUJPr+O3iZ4a4yGQfRe/bxwlRsKS060ZFp7uu9FaAKyK1q9Bs3hZYBzWxPpeI1eod1NW
rndPpYZ33jgnXyWGk1EXLIgGmk67rw3Qk7CQ1mg/jq1P+QjUyBstGIflEDdBru9y/s1Xs6rUFCUw
2qd9Rvi9d/pheFocXTbXmQ5P+tiMs3wHz8e7IsikqBbPtb3sRexSAojNxIalVtnxzzjR5fu68JJ9
bZdNjxeqD5paHxfuSYvwOe7aVEMnx87mZgkzDRDrYZFosx7sYjSMvann+UKK2we/kDWtffSmWplH
shrYvjmQnXEfIKkpDnVgC3dX+p3tRnoPVT6cl9h5LIuh+FAn/CmclKfS3uG52H1BKVVTod1i+nnr
x2JG06dLZwMXt9n5kc1V9q1LJ4nxlceeRK7ht99JdAN9F7SjKA/d3FHyGWqLPSlmv+qjoLO9z5WW
Ug7Q3EU+6Q1mzWE1kKvvnYE69F53Y/GpTkfjnibx8nXyp/wjVjjWjV/0Caw6c5zfB1L5w64a2v7K
nXIP76F6aUh/5mG+cimYxkdraJ+GKguuLE1JA5sHkq0rS5naviT1su6Ra+SF4GVpdqxTx7/jvrUT
3iY6Dk1R0nY9uVA2yCkJ6WVU7+tFDU+lLXRE4119aSMfTbHv0q6GL3NRzu8lh6qAgNdlZahNfVVG
QVN27pHwGpP6zYae75asALSUyFhDlL2l+hDPtTKI2/b0A61YjgMSLdP9IpjMvm7b4YtFTVELM0OY
P6ZZ5JzoyaoPdTPHLLDVxY/a7FTFTrRz/oa+c/HLWzJ9jAJvsT9XJpDSvZYaGWKmRlU6N2k2TSNC
wfM0HpWX+wYPqwY9wqpRgdpRzs6HEOXxhjJiMHVuZNWTsnda77gSyIU+o8pv95yoIXbyQ1zGi6Av
GcvIaTLxk2KWNyA14rpdVHTa9NlVWW9feaMe/yqMwbx2rDmm5kU8+rJ2I94k3Tyn1+zCuCe+l2Kf
mOb0MVB82m3RYmcuih6QzWIn453la8VjLHj7Qo/0pySyAryVl1wP/B25H4itoZmhOOa9+J6oVhcw
bSvTjYIE2EbY2gLHr8AoevjhZdaHrim1h95EnClsBO+ZiOfN+GvJldYf1GxoxQ7YxzhRowi8LyX/
5n4em/Z9OxTGA+7OHcV+M5d22Lhx8LntCRKHuu2wCh2mShZh7SZSw0Gk1z4DS5qhYDW0tQ+jpctf
uVdqT03mZ6xd76UF6VIQ8H9yCjQ9DECnKFE5IptgX8O5wSiMXG0vxxHzB0065Y2jaMYelNOTMcsq
nVveSJ5acz6bNLstE2e4V7WTjXu3mhbYm30SfLVNhXouVZc651rRqrdCiaDaKaz9oHjqqn6zEOO1
cOpTXpPVpAFlVZh27hAw9pGGrTL/CTyWUlhPmOLD71LNf/BoD/9UCTfot80//u/79FlVbfWrOwuF
WyFzj536+bO7/1Zv/8v/D/FwtGv+qFq9wsN9KNPu54//9X/Ut+//ay9T9a372f6Jjvv9x/9Bxznu
f1Gio1m5VrWAmqz4p3/AcY7xX1Bf6KD5eK7QyVuBWP8Bx5nuf1GLBSCyVoLpjKy1xP+A40xwc6ta
iM/hQhLRd4J/A457WUIEEoqCHBUYOi8uhvT6bwr4H9VwN5CyKczMjPgtwyG3g/I6jctLvI2XXZ5/
RkHCMbApH66Vd5bgz5o7lY/UqlVvRvScFVyt0QJJ3lfHpNPTO4yTtLAZVu3MLrE+FmNWPfyxN/85
pX/2vF5W+X4PD/iWvzBUpmW5db0uFoomsTvbEZ+xjpK8Xu1qmn+RpXgVnB/qZRH/v4dadQXB9ZFU
bGZqFQWhUJvsqGiCgy2Xp9EtcOwFHhXiiJ1S8kLkvTPTL+eHPbGNq0QmdVGKtGtT+OUCq0FpTiE1
ZphkCK3FgXaoEdC/Oj/Ky1LwP5ND5ZC1pGbqAPp4OUoObGDxY8eJdC1J7+apKL8ioFyEBgjKO1KY
/vn8eJse8+8BV1gd/Deau2isrqv9x+kM6qYy+tGzyDwGOA4OfH5K0Ybg4jBhdXeFhliPm0vv0IMf
+zUu8muqV+WhLo1LkuabXt1//xZw70C3sLTeHqI2nQFnJMLmDh3QtnC9aMYMPJZuJOIh3lnLMu+q
uL13+M3XYFEx3EK2V2QjhU+9b3bnl+bEkWZl/ufXmC9Xxpetnga2ZkVQhWS0OO03sFy8XaiZJReO
9ImzBTHIoC1lg6ji8305VGdT2xRkE3w9bXA9NfkjPB3zAnDp5HxYldU20QHuuOkyFN5s9GVpstN8
qTc4K1q7ycuSY77E9YVTfGmozaGy486fXB5ukQ6wZSe8JAhBD913os335zfp5MrRWQCAzNfi2mtY
/OP4WrpY7JaIFNXYuu8rT29uR6v3//VRALzH10FcW5UIf/c4/hglz4bOpt5YRU5s6dcltVMM0YCX
xbTw/2IoMG1Q/HC0AkG8TviPoRK2KS5tr47kKLuPMhPacfGl+VG0sfpXXLD1cwPAwonjZloVnbax
puurjNRWr6N59OqrhKdeSEtturBD67H6n97nOgpbA3bL/H01cDe8nNDsBpNuVUYdcXsbP11qZkiM
uMFOd0EMj1hhf8/M4ZL94esD+HJQ6+Wg/cSDzKOaELmx4X/0tQYOeKbT3TGoeVw47K+P4LpVIGjX
BheKn5sdq5pmWusBLTsWF9Deguamsbv4gkrO64shsAJQ0Jw+Orp01l/OCGPgQsYDpjCloRlHq629
Iy03O7RGuYInNOeCDtCJbXPAFQK4wwcEsscmJDnFRD9eGX204CSJB/1CXTb2JkwYgnK+aTK33wcx
xfjzn/OJfaPStC6ih9bnK9SVVyXCAovRR3lg4Y1TKnlTwHWI/Mz4d0Ydv88lkG8aW0CEAx0HkpcL
miQYL4hpYIJ6P7ytHNU/6kvqR1U9NQc7QYXvwtxOXLXcsgD+QI6iCwve++WIraAfY1JFinKsV0Oz
7cqKS65xmrAYLS9EmtmEMFEp51vt2bmklNB37wJsG96lQcN7/vxSv06jSG5ZY0Ia6FJ7y5tKO9Bi
suhU5BQUksOpoxuwN7oun+mPieZ9m83SC+fJNfAsy4zsEi7oxAEjLnOYXdC7nuls4sKAIAZ27YyP
g058sEqtBgbR8jpujW99FiTXTY/W/Pk5vzpeLs8Az0BPlqBEkWtzW4z+aCxd1/aRaZTZvh1SmkaV
r+3mqvx5fqTXm81QCFrBv2FuBPLNUHVnCd9tZU/zyFAoSmFufUVjKLhWbmdBMW5GG8gseIllbm1v
Z8aJh2m93d94xUhT/vyvOTFvGN0edBRomZz3TYgay2LpelNro05S2qZD17yn6p08NU51CcL5Kk6B
kwAoDH8RUhEf8ibyLqU/x5oju6jWq2Sv0szb1ZqYPsQJ6u5i7v3P56f2KvoyHsazdEBxB3CdLdbO
1YbMU/TmI5UEwTM+W8YhwKf5+vwoG0gT0YJhsC6GgoXBtWNutzMb4jhdnJFp1XkMfCrIU9phVRF1
9IWNm9lWtFunvqVcZSUHmsLZ3kOg7gYL8+4B8BPKQVMv7LvF7y7xRU+tAOpMyJd5Jk/ZLcLNNYsB
yRGLDxm4/A3Q9OmwVEVyIXtcz+uLaxxxNPIf/mYIcCPrEfsjLwETpYnCobI352md7JJhye/SJRdx
VDe9SRlRz+5bQmpkVrF2dNIg0C4c4tfPg/UnWB7qxv4atoNNxBCNkRtVPLSRwFZ8D/wyjpq4xAeC
Wt5tX+A8LosE1QfhT94Hzmjw0I69hJ8EidZclHGsdSe7cC2fXBZkoliVNXffRhRhViZYvZ4vC2eW
em/XOm+FedQ7b8dllh+tqp2OcYw/qIkg7n6uDfxdz5/NV4GUZVmVTXmXopBtb/MPVfg40Hjr0cyM
5m3NagAlXIEBoJp+LZo/cUYX40Lu+Bsp+PI8WCtciUqDZWEo+0omotcxeq2KMYo9ehLqTVl1+HNo
UanZoWtpNIXca+SoaU/NtxnCamV+bXk/hhbExQiaR6C+JJYLyMrXK2GhEUaNxV/VyakDvTyjSWCg
bafcOXKU1d/lY2u+aWujeaBn10VatqCdP3v19/PL/zrgcSQD2BfkSADstnDOuQHC6ruVHpWtl93O
v6Ae21Mt91xt8kIGcWJ+XJkO3mXwnW2C3cv5ydEukcnIl8jJUvXOklm/py9YPmLd4xxBy/t3C/IT
FwDWr0/4ymKkSkbJg/vDWuf/x4dvgOgpG59FTUEtRolZZjdiadtjMde0uWTpp8cY8qkVFkE/v+kQ
7r4Qe19fXoy7kjO4WACfbysUonadrMvTJdJVH6PTN4rb2KvaL2C4zAtDvQ6lIJ3ISEy2khXeFtEA
dq352DJHE3jHH7KM049lb305f2BezwcTZqo7fH5o6cI5fLmg9dgLIWgMRqPeq8fGcOq9ViXWc65o
kp4f6vXZZCheAUAlVxqHu873j72jbwfSO8nmyOhVAZrOro1QM1JidltY9KTnwN+fH/H1Cq43JFBz
1OeBNnvbEZlXhXnaHMWQmY6WajTwe3Qx/2aU388t28MWZHMZjbpQvVUXfOhajhZP5iBLk8n88Bej
kB+vpGuMELdEwqUf0nFK2zkqDHIXWlLubZ+Jf2fuvmYW0LsI3sSQtSjjbb6vvEfJdgUlRKM5mddV
1bjXUoub97adJJGBIdKFtTtx/AwEQAwqjPZaGt+8e6a8zyQdPRBgfqrdQOXV4BzZRUnXeZouXY8n
DiBVdMNbd4l0eys30xYdVWcsnCIt7pIoS/SrTBe/dD174PSUF077ibPHu4qXxBqp1rvp5Wk3hK/c
Zva7qFFNwJsJ9VIYHv3x/Kk4sX7rtwSO3MSUxtnq7FX9QIlSc/oItM1PSN02yY71pSMkXf3NQDzS
eJ9SoN0ecq1XyjJqq4+GvinfNyOceg7+chcv/b+PSJwGZDLWe9ylRPhy4TRfDqkf632EVkD9YIFz
22ueVj9O9XRRBGk9Xi/zhrW2/T9jmS/Hol9pCt/j2d3UnrgbVF2onUVTedqlpREj+doOLp5TBtCK
IVBob3s8yLurpvRI/NBdrYKdF1sS9VGnohs3jwCXdqUx+EMIEG8qn0aAFKBRB9MM51zOHkjHKvei
83uzoYf9/mpR+yPZ+o3a9rZqVZpKsmTQqiFyZoR3k8Rq7/up6z7PaEPsnUAGey+OtSyUgILvzDaN
jzMAqb84iutiQrWAZ7FqOLwI7/3MgxbIxhBVttFcCZM8twYHdkX5yLkw1IkPec3zyHQAjJNabaLG
3NUVBKwRqlfR5PclTojYsQitvlMm2OA6sRr3Qpw6OSItBZyIgMajrfhyck5J4BzybohsyibXqeX2
RxUIG9OjPjbuAU4lD+f39ET4oEOv098hSaJftw0fS+uz4Xh6A2qtIh+nYvyV3H8nL//74NjcWGzZ
7yQg2IT7rrDjeRjtEQeyWo+ysehvmjxTyHWm6q3WLpcYP6dOKvxZ5A0pr4LO3+Y0MjMz16y6KRLz
OIRibvrDIszyMGRZ9TQ3hfZN4rqE5xItxHepCoLvfk8SdCE2/6bpbr57cjiKl9wElJ22EvFCVG5h
AVCOdLcz9irPy2uNmrrYWZjV3E12kby1Sn+4nc3E3FUuKs0diD38IBabom1fPxQmfNzYm+1w8St5
SEbsoma4XFER8ymGZUOfavHN/kJKeCLcr/0o9PbIpAxYdC+P4cz7Rc8rbYwQeU7h4LradAzkaDyU
5Tg+//sTyInnkw6QL9C3egHBKDRdl5I1SlS8T3CQDJvJEYe/GIWPGSMMH7Lt9poctcBfTIgFVJLr
+Fi0WXWDWmtyKUK+fqxQL7DhPfEUQ95iK2s2A7TXSUFQvJTC/TEWTQvuckmCvZnHbnCty9+uThR2
8XSSoBuJtvqbodWLa3grv/TRk0eHjOQwe7l4cOyhgh5AleM4Gfolou3Jn0oaRo5i45+0feJMqWNP
RcW6U+RYruc6lXeFwDpcLHF8NRZmC0K5tr+f34aTBwtyEdR2ClfGViKmCQAgVUE1RbLLP6neN3fg
ZaFZBIvcnx/pVGBDGOj/jbQJOS0VzkyvGKlELSoq56y4T9A9vVAJOT0fMJi0rWFKbW/EHiH0mFIc
Kpy+L0Ilel2GabfwZZpBdsn25OSUfH+15aNTHGy/yiyP+0YbCWr5mANbrHQgmK1eX5jSqVHWuin0
4bVcv81eG2/iwnDaKbJBGO2NOenhGEzzhYvu1ML9Ocrm3skNvW0MwGSR5B332FfOEHUI33606xiQ
/vmjcKIsTQltLdFy6CBmbrseo2HPeiZg0pRzP0bC9gcwp2U73gxC+p9GCLE3aAmpz1OtFx/M3NHu
4q5Pb205++6lCLGmldsrgc4Z5x9xHzh9m3M5uKTxmt2O0WwaQOK1CQV7Pfk0GZ66Stzy12Ch2d+n
4gaw+BK6UyoOM9KI51fk5B6vImrkNj44mM1rPOsBlk4LwD8VNCDwB6MD8NfKC7fIhhL+z7VPXwsC
Gzc/VfHNNeLVtl95FUveKuHdgo3O3+Xkrm+4a1s/MmO3u0lb4e2zOS+/a34ndzFmEp9NSnrf5oGS
0IWDcOrQ/fl7Nim/XYMKBdw+oi7oL2GvWAD6GfUeWODffKurTh26kzyZcA58eYOiL86bw2Wb4eB0
4RjbM/4a+b+j9v6zwEC91pokr01ny3PFs90fnBFIeEbOjn3rInM7HNfe0zsblfkyGoCq3+lzS6XK
Qksp/4tzRJ8HgyneurwON18xPVvkloUzRlUSyJtmyIDi5lK9P39aT9TA+VKAWZFL8dcrAqzZAOLs
fIoeypqTb5hnCmDhSw8jYgicW6MCtwt0e2jfIE6XPDt5AEJXDIBjrpfO0D4tuvB16hkLTePzv+zU
HcpqrlgCj3K4tZl/kzc4kQyga0dTt45S6HOoj533sPg+TN3KqULbls7T+UHXCLGNIGtGaYOT4J2w
7SEK0acgTYlmM4zEfZq0D0iiZLvedb4Ynfbx/GCnIgXyegDAyJ1oBG3ClVn17qQDDqa63Js3ODl2
oZ45/V/cOSAVfYtyvge+bf1w/yjZDUbueDJlHa3J3YuulA9LN6jH81NZN2O7brBy164ZjXY80V4O
ktpzQXJNZ6DwrPZj3AXGG+kviAGgzfsV2kWwz2KrDQN9NC5M79SOeeAXAtcDCE5O93JkWnNDVoEO
iiwBWRZ5t+SmqTUj2Us3NyB96jL/cH6uJ7eN9h0KEMD2sPR4OWJTmf3AL5qicQyCyLFyO9KGNDuc
H+VUPGVGYOhQOEP9YBPf00SZsLmMKYpjabyx2im4oQnTXetdPl2INKc2zwfxBKSV4hDQ0pcTKpTt
ao6Rz7jkWuMbgPv2h9jrSqiJQttLtv1aaOn4uTRj6y+WkmLrbxVKLkx78wXUutfSG9XIVJAY+5hW
qDYgsmhf6OKc2jCqGVSieAN5PDtfzm8pMjcdCrQgVJtUkQxGaUEdq4K/idirKgi9uxVtGGyOYs31
W7qg/aMlmIw9SvlwI+a6ic4fjFNxkXYlKSTYHRZts2aN4EQqe5oix47H+z6Ni2Q/9gY1Vz1QbgRx
SItivRgvwHdOPvuBza8qn+C8qF6/XMW67ESnG2SVY2/rY+iUjfcQd3P7geDoHuNhGq5bwJ9XS5UN
b8cgKR+Kpfl6fu4ns020QMAS8rhCb3pz9duL0VbGxFcBx908FEYwXA2uXn/L2ji9miGS/dAxrf3C
C6HdTUXbwUbKOudBFNklSatTh+rPX7KJeFnpunWeLKTyUPNujTIxD1mAf+f5CZ8YBbQ4dwPVAor6
2yTAqTtbpBAFIzS+cuhmAscOuGi1cWF3T4xDtkreTCWffGDb8q2lYday7YzISVp5N2EtfqXo61zI
EU8cXdq72DmswDaaYpurqNTLRjkWTrG2rymCpjs/S5mXVwpkDu0/gXa7CdLh6vwaBhzMzd3EccWP
zVuFKejkvjy4mZmgfZEURjQ2ifmuz73kgGoCHlgm4hTYpCsol1ODT1gy71D8g153fvwTkRyADPVG
4OwrWGgza5WoJE+EMBAp6PUHyRMIEQM1P8JV/PUXI1EOI1mk98OBeTlTFMYXUfgLYKDWn28bu2/2
S95oj7rVXbozThwYMDI+VxOXIEocm6HSMavHOPUN+DTQbifPHXdmlcTR+Qmd2jrebKtOIFWUV9KQ
vnJipRzbiETjrcIibpt8MgqZWgfXr1w8xEoaQOgI+4fYNPpqJ8oyv6SlcgKpQ/L0x49Yf+QfCZSb
t4nbBakZQfsdfuWNrd4OtonSVRrgBFRJu7yy+lHubc1DngAOvXEVQDb8aKYaFL5uX6UYBQlbtM/n
F+fkFgTo2gFrXOPh5neN5bBkFTXaKKlkA65uLiJvdi/prfyDgnn5/ZB8A0ThGULHnJfQy/njYT4G
Wit6kBiLNx69eWk+L5YZ2sbyxUJwJS98lV85AwRHLIOa5AkKZ5VHrZEEgID7uHwjNPopu66KMalS
i9E5T7i6aOItIam8n/oFGmmvBhtGe8Nr4qaRyPaFM2IE7rWwzKw+pEp5InKFSOtDlTfB13iqU4V2
ZVytxOrZuc3jZJqPy9LPvOm71hR3MklmkIcBF3KIEquW8p9rc34lYwBVrJSA1ZIqyPiRjoWpHRmm
aIG4tCg1TMpvg70xFimCHP+XvfPYkZxJs+yrDHo9/EEttqTT6SI8tN4QGRmRRq2Mwsin7+NVNY2u
KmAGs+9NIpGRKtydZp+499zGrvw4WFNxszrd9rK0W8FQrdn495Xf47D1Z3sRsQ/wcTyVy9qNUY7D
gsimrNRS/paWuGxz8RiXQYddsFpPaW3ucLS2H8OwTeahcay82Uti0Iso6wqHVJQZrQ2YFNn5SWWs
ZcZCpr2aULLFcpN5KYBdeVpQnfxhkuuhRG/ZIzxkW3WWFriQHfIdIaLZ7tynVOFuAVU3LlrY+gHu
1pZBOJloMnfKF0vkynkpfbk9mM6yDozG1WZBAsXpvs+IUFrxYxqArCAt5G8mswa8QNbcX9pe6yBd
S0uE8EJO3YrqP1yMvGujasmsp4bJBYmi6dprJ22maAoDeB6Hzk4dLJhiDdaQLbjvRY6wivlcmZPw
wnyW2P6c3B53OPOYVouRfXJSTW4J2gF7901BiF4AXWIzVSJzpb+Zoi7WcHRK6zYnJwLUScaBf2Tu
U1iRN5rSjFyVVf1Nj6PI3Neo+utdak39GRgB8royq7ZsF0xeCzcExHZ/mH29m+5MjIOvaTfP7yCN
J8IvF5YGZ39q3K+VT+yva7LM3WA03dnHmc72WScLjXZHd/flXCzPul0DDSjsYTl5rY/BA4mNMUZw
S8Yx4GmtVc5HXPi3OtQf7bDkgVAfk+8TNlusprWFyzjOGj9WdbGrZt36g0dYwx2rW0Uya4P2p82Z
uBCJgV0FLm/DJ1ZvqvWRE7MK4q3Z6jenbuCjNIJZScQ8MPssis4/Wnle/7TQLO4XQ83FXSo8+63M
+wLoAbIkM1wy3Kc7yI3EabeADeCpBaOFGZbIZHmsvVUOYeWs+Vsz68PVZruk7b0yN41oiYkFULQF
+fDteFnbhiA7mi5MvW7+HPNswZ09+nUZe4Vw3jKtWubEIJ7FjNgiWXcl5AGHPafK9hlyGi0GMbFJ
XLorD+XcQGaJYYd0OiwSD3SCqW3BXSkqzQ+vbIUoh/oNCIY3rQq1YDW+B/qd2yaw5i8x6JoWmYuT
Q67xS/stR8wvQpKJNizsWZGXO4UEZYiRShn+MdDKUd/lgU9V15Bfa0VSbvm9ybMsol6gSInmFKdB
5Keq0UKjqJpjYOe2DT2lsdhGDVPHyNo1xyzE4AuIyBRFJR8mzWR/rLJ8sne9XjbdbvGdubi4prY4
Ub4NgRv6WjZM/P9nord7aWUgUAq3eTcXHW7INNcEtK3BwNNp6plfo/qe0/IwLO40hL2ZT9WOmTwm
krxJR3RdgdU8KOU7T5D6enMPFYpA2HVxFyPcMpAwu3qSJIOmSHAJDLoKkENE+tqD4bTlkih3WMV1
E+Zup3qWmIl3db8ESH7B9Hp1ifVaSw35hUqugaKia8vmkuCqW7lWvbSqBHTE95+abNb+N1yIDB6v
a+9mmTcQZ4PgyeEoeoakojFN6wMZu7lbnYq+KkJhLOAHPK2Pht4zX9bMKPgykMsXL22ASqUVwbH/
j0Lx32ZhgAYgw6MEta8wuH9D2wm0jXOjAntH4uETL1eNtildQxIGql07p1SnzdDvrLT85lYqowko
QNSixw0Dm8Omm+Tf2+P/ser+h2lTBf8XAvXfrLpc92Xe/Ppfe4LN/smie/1jf7fomn+x9WYIem24
0SGz8fo/Fl3N+YsO0WQ9xWiYypSl4H95dK/RFv7fJHkweFF2unzpHx7d4C9aSmoctrLkoel0uf8/
Hl0USdeG+L/XTfxlLsBjFyze1Uz8rwvqqsxqY+pNbg6QAcY499utVQfWz6h5dHKVhBezATJyGwxE
9VyaHxD69v2cHTQGXZFZw3YL+9WIM2rIwAMrQvzkFAY+nC6jC5j507CEoirjwVztPeyi/NBVGxl5
5LiEYzrou5FVbNTYL8MwnnDUd1FlZnlc+VxykwzccyuLp0zbkkXJudulIr3LWzVEY+Du9UHCIAE1
32lmH/tGt9xR55AYG2icd1peQZ0fxsehpS7r1vRhXde3FBDb9ZEYe29fZ+mydw3IEgHe5MjwmhtS
KtxdTULBjlPCfOcmzpJuq7vI7O0cV5ClotTt5zDV5Us9F87dMprWscLFH3pu/aeGRhCn/SLvdbfY
/jha/mn61LzmZlQ7yJPF0cwtydjPSO+IX7DPDciIB9idxpGA1iFqAjm/5F7dUmymyjhBFNK32GAB
8GgL+AGABB+gYOzWzv0MIA98AxnE3yULWHXXzbb+sKpmFrte2umNb6rO4F+1t0s/btaFkXLTxosA
Sifq1P/TZ4ZzFfFMZeyMHtmaQVeLj9anMA0tZcp7UZreW9Wnlo/ndFvv276qby2eCrA2dbeiZ/as
owTo1N/LTTWXfPD+BGOV22HKSzjH5ris8IsCL1Er2EMAbmOQ5YkrPLFY0ZVcGE3YUQrirhc3sqbC
mHeLqAMWQLavvqREZ6/JXr/raouw6nGuTOO51wUb88F7QJRgw/A08j5yq6ocQ60AUjYKpfHa9eVN
y1UVt4XVjNDFVX1SZuXezQHvBndKx5Q53+5SMAc0qXUGbKhRtxU9FjCaej1twnv1FogOp9ykd2oN
+zDDLAVtk6570ZifiO53LQIKrG9b/panJuintgnCgloTxX3SA2DbpSb2liDd7tbBzU7rZpI/GYSW
eOh0e4X119ymi31jl/pNUXohAKiwGNd3ry8ugn04IennZjL9HdaEWGQinmrQpblQIHe0Q7bSVBVd
2FGebrCbyLh0+osHksmavaSq58gv052q5TN1TESyQZUo3bwmvatbJXIQqMfRepzbp94Zkg4MmDB/
l9YWq3Xl9dTfcQ3Ix6mc7jAhh8ruaWEhLg2gAfXUPDOPDfU1vQirgexaqZDEo7ArzJjZ/RwHm3/I
8wKdhU6YONcRGo/g7FN3HHmr9nOlzlWnIrIdzGSGGRZB4TOixbWOQJvlabad7d7J+HezolShVrMi
7L2qe+KxuTGK+1WYoa9/5qX/wp2OQ9pJrivSfgqOVr0Ro9ccYSremT52/NIjdm87I2rcZfkfm1PF
Qxx8vCIIX5bBckOjxkFR9IndejYiuyHGk/TiQQ+MSlk7nHPyM8WOf4OgGJRJmf9pq4pE906GW+H5
0aT3712/fGtpkMY9T+PRBOinVL2bVHXb9PJXleeJoSnSFi3ja21KJS6w6azdkgOqWYsmrR5aggZg
LbZ2HurgsJagTzx9za0QAOLtqMaoLdpcHGWzDda+6DAcFEzazrLOVg37RzGIFxHMFh6nYC/6EgFo
iTd8jVdZPYky+8k1/atZeamMzC8f6o2cupm8+3QmaN21gcl4k/Zor6n8trbhUYee+Tgg8jSRgmm3
6IxaK06JZAGLpQfzhX4JawnA0sPStR7B8lN1FKIzXvEAksRVy/Zda5s5Mm30PFqzBY8kHoEoKI3t
VznI4GJb+V6k5nhtfbZ46EBxMSkpQtymVJn6U5YOkMdy/52qGfomW5vjQrJySIdxg7cqP2VWF5zo
S6bIpvO+Sc0VRhUNBZ1DJLv62aiW+6qfd9nYgSndxuoGywxNRDNy9mcv3sqT0erjW1+3e7v8lbdW
5GTiyctXoqJb/cfP3YNw01Mj28Ocl4kx5twqlqvgefcI18v+N2O0iw+YgBZJRqm026hsy4fBMH73
2lChEpy4fIz8UCtDixbPjDu3jAMG3yQ/kj29bXYX+16hYjqbPIIFSe+5Nn5YWW7NUWguEQ4EK6y3
7ncKJ2hfjc1J6UHxPS+Vnzht8x0M7Qlmqr73RBnVjh119TxFjZ6xxqpv1zq/63taumJYvWhusrj0
1ijtu10H0aexXw31um0f0iG/DVdXxqs9NEt4/dBJr30L5uWmGrjVIBDF46Sg9H3kFLNW6QlQOdub
55dJoX24A2Hl/XLxbPUstGUIKT4bFLUzJBvgq46XTHrzMFTz3m7VcRMuj4MJr8qb78XY3VliOucd
SNG8aL48L6vC3JcXc9OPkxyOS2PDSq8uQc+yp8/eU1s7zfN0Ir7yoc0QKo5AXTFVT9fJjSX0z3TI
bt26O9ogqWrvsnnkg6zaiVjlZ42uMfQG7dYLmp9tfuolI1aDtiRculyE82r/cVMntgqCys1fV6SR
X2hGqDOhSJXzhKj8fZV/aq86zLW4uCPHzED2tKUXt22FySod3ND083v4RqE5ZfcsqOzIzyo/dFad
x9yEhybHve9nl8zCrY8Hsq5+kxtwFJ0TM0TZFR3xMStswtFe9oH6zH0/snjbIcsiTUYtcmGUl8DT
1I6+Lo8VJF24tGFBiKpeVGEm3zIlztb6ti5Z4tdirxDtaIhMoPks3Um/MvdzMT/SxBxm0NdzNjd0
wU08pcE3Dy2AKwtUGFYy3UvXo9NbepQv2rfbdUdchnteMNKa22itsmNbr1yFfsKIOC5mDXnjs6MN
vwYmncxCdhvHhtDhx2IHukViHRIK+GjS1HlWFTVaf4S2GXl1EKV2vzN6K49a3YCoW1586cFyq+qP
Uv6ATLxVjXw3jXU/9evBLqF0dxvsa6CoVdPu9CpZxuIovBlS6KbXBJEPQQLvlbdXB/RUTjuwhhxV
9g3C+5tVD5pQNwSEr+kFVIyGd/1jw6xau1ULG6z2zkpqBd9osJ7G+pu38giaJEnbeqem+sKjFSpZ
7ObSPsFodsJgLm+HXscnvngP7lwPEWPIIrYm59J5fRlCiIxlZj6KLlW8E/Kxp9CYx/keygkk5+si
YzlCZtfZOcObWmRiKGfnLlO4WPJJWeY12HFpeCbInJDw33Y2aQ6HTdrvQTA3z3NjN7HlyOAcaHz8
3FmHVqo053m18nejfQ42dTt21tNVBYc0fD9p40Pm92fXNG+8cQmxilFxkrJhD/I0rmBGRf9gD+Yj
eOqDMvPPRffvx6nea8GNuWi7bNMTM4fozGtPxNBNvfjPbJ/n/aaPpEGa4762a+4DFjMVanCs3C99
Yx71rQTx1en7sgMXqnNrB1kaD3Txi1vvvHnce+ubDe0ayUO1b3JnSqSPA74J/T4/zFOWxbqXG/Hq
AIW7UmGdoo61wPwthq8mW/OEUj3jowTLsTanV0CQH8bqf5o09SfHIwYjMDkCjKuwuXjDOhbngXtE
nsP7VnJncC7MWxNEyGC5OfLSIbsi/TU6czTN1a3V1iHVSeQ1UPxrGafWspcl49f6UlvprS1u0/yz
wX3o23dVKZO50Y6O7D/kbHIzQ0Y2u0jr9E9LVCD0CnqeLFzEFpcgVx2ozt3GbKbXhz1pUdgpzTLk
jPnVu1ZSqDX2c94QR3v2lu3Y5F0EXTihbT0oDBLCxFa9LV1EOEvSNFqawNCOssKOwRa7MVjtNAHg
EYKafvT6z6L2VwB/jbff7EfLr63Y6RlKLSV7Cc+CebZGc+4Y8Akx3XveDQ3ePmVUlV8Hi35Vvvbz
uINVc8hVcOusvR9p1VeAYcE2fknPvl9t78sQvyvdVYmb9UbYF6fJeLNa85dTIrZqrGfImtm+3jxu
bS+FVrg2FJasI9qmtz6z1Eg/fNFzkTY+bO1wMddkg74W5uAUw34Yngblpa8Z9vHrr4n1IlXnAHsF
jDe4Y3scJ8GFCeA6NG3qK0s4ULAb92zZ5ZfmWO8L53MoRGqEQrt+JN05loKB2Wp91crLdyrvnwzl
7dt22U4wWd/QHT0ujj28FXr5XVzv0rS80TTmWcaSwH99cNZRj80uv00n/VsyRB7y2gLg4IYO5gvS
eb97EI0rH6FA+Rc2f7eVbceyKolskS3EaL1NuPljgH43gqv0vgho90xDw2ww9zDXgyE4rNIxqU6J
7cjjGfhswGi6qIdbOl0Nh2lgHaeldJ4qxsj7wG+y99H1SvQsG2O9Blxcbpvyxq0o68dO2z41MTIl
nWeSCpgiXuZNCw4QHNo2Yr06A8ZLF3c/Vhg4WK3hdLW0Scc/54G6QtS82X/mLusgbRYNMozCmu7Y
URBz4SB54oHCyLUB15xwfgtjyHI8eOnSxjIHc3/TUucufdKU2tQGh6JVkw+XuxTOKwoYF9qgM4sh
gUWoXUCJ5wmftPq6xcDkgqMeOB4l+D0JEizziFDxIvY2+W2QAwOh8h2P4zDBwZIETDDRzYyTbw6b
iMZKQNUetjIfww7LyI4Xy4BpOHuijWfGH1cOtK29MSwMmLuWJq2oXWnuYbN8WM+rSBcVVZtEzZsG
DcIyQ9jrussqm6S5kmJjQcqKdbIYD26Rd/at13dkWCv0HMdNapkfSrGKwzp4wzmYquC5rbkJpOVq
DSUZtP5IxzePxra2wUQ2qvVu01FqUe4GTNIrvnhgtwXTfsiayyQ2vvmJtcMDIyTgmfEitaW480Gh
uPuhlNv27Ng5k+JVscIVaDQyOJ9Gfqx72rWdraXra99gvNyTB/qaDXAvKDsFrONC7+RZbDoXmAe3
E8A7IgvN+O1zLevH0Wvh/4etB2sQBiaUxd5irN8b3UWbrYbFMV6qRR3TJmiqm2JRuqLaNbY50ovN
IMYcWbE33Fbr2C/HavNc9VRM0Bh+aOAy7ydvAo6fRTb2KXNSV73X+bbcjKO9HZh41xM1mFoiVl75
wdxa13hkbwzzl5PAOKcEknIy5apfk2YkXyVxRh8M9mJXDCp6ThPOs67xLwUuW0IXRnNydjOuvyVs
+SVKgkDAZi9syKORuxXy4gJ1FGFQatsQzWXpfOENs0WElX2cTgzTnWavb2t6vOoEAHT1AGuTWqTU
eutIxEiIF9S76xhoQ+IJoBe7+E5/mi6YvtDImg+roeRPO1KhVEHp7MahyxLVrPLU6XP70RlGk4eq
dMztuOirzvo/SD0Wg9Vqxo2DxCVpzK1/zMjPOM1FKuCCp2m28/uNQbarxLB3czyVzVpJgP5Z/p5X
hTzPqiIQWOpDzBKIMXrGMQD5aEvpH0ph/IxgK4/OXAZP3UgMZ5/77cUEePqADNGhd2sW4zTIbhpi
t3aCt3EpnAdM4Oa17S6IBa8cOYyhS64Eg421WE9uzSaad3+BaglMNbinf3IipRXFUZJUGPZEGLIZ
Sok/2iv0Am/KycY/+uDzWV9SfSVvOmueGs+y7hoWsfu+XM1zbQv6BeMm11m+SnClrH2Mrj6628pJ
pwb2TqFTCfNqDg/eA9rnU2G04ikdB+oRe5EBo6yZaZtDMX5b5+YV1blye9d5WgS7NVXiFzTtLJlr
euNCSuN36VXYr8bZqF9JO3QYMwpY8kWXtbebZQw/hmju+BxVIMW74o9W+AYf1GWb28QcoU8zZ+pd
lAD5rV7pDEkbzheKdtFNj0VfG0toSWF/AExgj1WhGPZvxs533wzVUc0Ikq3XjhQyRj/sPqKNlX7H
xwspQtg7amPmx7b1hZkrK1CWL/PBCNjIlK1NkWzfWS5yHKOy7KQjBtQLrWmq9pPCxs4Yzjo6Sjj3
g+GnNGtWe7S2z2x4XAYiWECs6zdMPlfPU0/kPuannqfwBKXP2ufeyD57Ei3lM+qbH4NwEsDJ7CBO
JvkG97i87afFamgQbPZiZpPLZ6VnNL6MoOVeTI66AHG1aVu7R9JR1lvD6cF3j5Z/diCgH3i9xweL
E4ayY2jiRT1bJRMCkxHDoQp6dvpjqwGIdmToDowkeS90UkQsg/mLP8z7yirSqCeiLXSXRo9mJ2Wi
Ot5OS3bRK65Tp0h4rCqM9eV7T/jDgFBsaRNNBWdFqjmr9ERWgIgpbTyicOtgPUyBTVEB5T7f0ljH
inqz+DIN27wwos5uWVmxJmNRx8DZACh2IUUkPdnD6tD8lIRRQGR+K4SV1Xu9XdzXkiCRhQ3cbN6n
/Zi/uxKEgt8PX2ojTbomz+LPQuFQhKutz+e+M8v3ql3Xn8q2qg/DHu1TumJdUxmBBE1aonNLV284
zJnfBUfYhZI9dFc2KuHzWWfHGbvSe+U1xbc1OtkdRGjrt725fcGhrOUQW+zqRcef9eESZomKE0h7
tBRS+yVYa01kiKhjhgD72djgB7H6C+a71RTbw+KNKWN3fXS/isEuT2ZOGctvSiZn0Q+6st1vgNne
TUaFZMSLWc6/htFmPLGMPba3qj74vaMn+aZ59FzeljSkImh/2wUyH5rSM4F2Wwhx2yQvUmXv61Ab
yZLVZhToUxPVIGu5AndAw90IIboIU9I1jnpq7SWHaa+DIuYih4EfXB9JlY/7bOsv81JLZs+kisJR
PjPWKiLfEm5sV+Rhz4IZ7zYF7uuyqVg11qEztex79BxQ3608jyovY/h34wGaoL0rN8feKc27IZkU
vYUTPNWapJnFznsgayynVsi42AmEcWwzrNr0BVVbkUC5KG7I4dJD1Y3EHJD1fO/J9kPlw08BTKbA
6CvMnpW63TSniVF8ZEIR3pWGOM1j/apVWmylvfXLWycGS9C49+5EWdBPifCb9Nj5BYOYxX0xXD74
A8j2uwnE8RlU+LBnphWv00hJByAuYsA73Lmd8zQv4goC3rqWczX9Mv3mzDJitzjjluit9tF3TDBb
pUK75mMcdDMSC7ZD42R5sT9/F85Cc0G+WNegxV/H+SEVbh/aDa/LXNVePPnzmxLlwHPs3DK0KV4p
P8sE3w/ZIYOWpLksQwUqkb9mffStYsdeaC+qrN3PJBvEhAisB2ILnSN+NuMYMOw9rM0Aadusakrr
gWEF6ur7ynl3/DaR03ASjHbj9drcWO76YJSE1s6iOE+rJQ7jppAv+AQHhfoAtkbVpdghErqCoc07
a3AZE+dGaJQ8SwSXcb01O5dBnb/89rcFUKkLWHxT3RFRHxY95oaLVxqPVTbGo04QiSlmFWuEjLGN
+YRxvjJl66iYpvHNxqKh90G/TxeTXZrtLPeaP/DxoA6LRs0tUfnhEEX3cJRqPBCBMkUFmvGHBegd
la26ZaUwcta5xb6qp+qGdNzuKUj1SxBI4zhp9bM01ivw/1spD6F5f/aJziy64jX426hvGZ+o4IlE
g0v90KGb+RYM7swiG27l7GufCA28O4Ji0EioYTpw7pJFWlUVIpKmoPjgm1mImXpwydAbJ4+4EJ60
jO3iDmo16R+yFOx1xG09ZC82Q3wdXjXze5PKfjpiI4k2WT6wIjzUvnfIsqKKZp8IOMr4yLXqQwnS
EnjCXeOMcaeK93HevIe1nyJrWJuHQvbOr1bN/qMTmBUpC5x0VEt6dQ5GQVmhTPtZ0QlEVTXLeNls
FA6AW7FuM3Bjy5LMYzXeLJ51MhniRXg3bmUqp9cgKLO7VJN7xxzzR+LeGLmNvoqmTmHFndcNlZb/
q+9ZK0Z9u5qXZYGPESFsOOqtzUDMgBqrf6I7Mw4NYQl+HpgMApdksYSxbyfreeIo2QHfG05TU49f
qlg9ilE4/M7UPFq5QCi43WD+e9Sk8WVaglSvLcECH/GOnqwReUbwVDZsbQSA7nExjyDHzqIkSLGh
Pg/aT7TdKCrm86LVI4U43BqA52UsN8aJxG8yWudgDypkVbLTf5M0tusqvpui6L/BHT12Q3kmBuqO
wKrdWuQqZMTvJnRL68HN9Gw/m9XryvBxzkzrZaqD08Qgj1C1Kpzqv40FeRCQcclXRYT8m6q1GBmi
vfMz2UUDjn044Ztz9ob+oxDZ2W4LlgVsuLeoH9W09xS5h9zLeaTry7snvTdZt0+0s9UL3w6ZUc7S
RwiDyBELS5uJsRJEbBfixnJOS9adCwZI98uk5/tpde6K/NuE95yHhWQu06/z3rtGidAQfuQkXHwN
g3LuAJ2M37lYSJqRBcp7BauMSXreB2mk8QjaYasxJA1RlwYPYHEQape+Cl6JOWu1Mxty7c5a/eaj
FY7zS7/O3Cr+ly6/6fo8+Z0+aKSwGIOM0TP2u67WqnpnNutICdNUcmKbYiQOeh8OcznfmbQnO7/L
9IvhuuCOBo+FlF3p229ESiYzOLf+oRgV7BFJ/xi9a8aITy6HOAuCUliTpT86QhhJHZSP7ZIQ/mYC
DnKLD5Sf63JJbWtluCmLQWOBqIyoaglS+ZsC4n/EIP9BZ/Z/E4M8Lbh6f4bqV/P9T1qQ65/6uxbE
0P8CiIg1HI4V6nLv6iP5B679L2yYWDECSDg6LNXrV/6Ba7e9v3BKk25v4qGgRrjaCP8hBbGdv5AC
oS3BAIbs+KoS+Ze03r8D9cVPe/93xcd/J5mjhv5nJQhtNDY2XKn8z4yr6ORfvDwWRsyeWGEOLXvL
3gG2cw+ZhWBBypPVcmPpxCWU147YHNmXZB6T+0Xz7sG8p0cKK51CJNAR3Ap5G8ixe8os9dlJ4vLG
dDLuatUG51KrxA3zhvki/BGMoMkdf2lyraOwdu0L6JMYU7157ETAGKlhlnNS+eYf/VIgrGKMWoTm
bCxnh6FUMqVueSqGcdzjt9g+oDobOzpxXx4xmK9s6iysgYV6akhruyj+dGJ5A1HjzbwQICXF8D6m
jorzZpR7s+tIY0EPG4BT2XkVqVWRVmci8VbmIZW0rF1pTwQYDQxTQuZaLPhNgo7pGyv1QANiI/9g
E0WCgsn+prcT7pvu5I3jklSisfa16c2/l4qDbrDsn4F5WKy3uY5UxbYiswyKk1uxU1m0aow1ixbC
kGI+GWBHOmbnhndcZpOyYsl8GOGGBUgO50j2rqMZ/kJiiBS1C8pwromzcIx8PeGItMfQM5T2AQPQ
/KqnwjuMCFUBOLp98CGMsWRauXZPcrIEAvmZxZYsqz/EPolD2cx7lVpjRALVivChaY6MXVNv1zRW
Mg56c2Aj0bE/l1s0DY5ABrB5Z5k5EDQAl8yHNkOLGBIy5pwxALPf74btWJWBdmvl8MVDt26ToNUL
LIzFdcJr1Q3jPS2nra1awkfWTu4mx/nTCuJZ54F0rS2l4thQBjzgiGDO0dX+kVs1SHz2rQmVDyOO
LacxtUoXE9pc7atZNQdvqSn0eVNfzAqcRSqNco9tyAStw7WkhF/sHMjzu97SjGfD1itUyLSUZs1O
0HVQC3fKS9YhMyJpbc3tUneJHEvva/E8flfbOrx0lb5juPUWmHW/X0aXAbZHkpNe9N7JFot9adgV
cath9KuYou68tJppChzviPuwPmZ1Px66gAbDXQI0VrP+aiHwfLbddNwvQG2YFWP7ILoJifc4MVHI
2oIkF3JvDsOoMWh1AJucmU2iK9blCm+i9RER2LIw3rMq21g+zvNvMdusf1Gq96G/oLWWnYImL52x
ZzmXZ4mohpQfqLmWxsvJLbValrGek0bBypVLmpcVT+3ET8mnYSKLiN+IR4Wkk4GL+uRm1SM5Zuqr
MTPned6Wz1IzqJsZP9wSjH6uxEx55xgG0EzHuAuu2gBZrVrCDmiOW669fVPzEo2za1yASztR09Td
wVVBxsJkkI6iBMgyD6FJNb2i72SCn5q6H6fO9K5Ryr2Y84A+DJ37XkJK0ZVqDw2l1M5E7xy5RvmO
skmPF9tL33hUp5ui8KuHOlOvXhp4h8nRrNg1r5/GrR6sO2UXj1VekYNEz7fX8rK8p+9jglqOVxn7
oqZbYBY2PGisZCwT2r58dU2lDiRrTncjGpyfXmUGff1kR7XhSgRPVJZMC9MliwyljzeQD5SGHksz
L+Y0Mq/4T/bOrDduJNvzX6XQz80Ct4ggL3Bfcs9Uapcl2S+EbMnc952ffn5UefpK2brW1DzdAQZo
dKPhKpNMBiPOOf8t9fu6XA3SzS6CuIzOgiAVlM9xtSULqiJQbPoOxD6eB0U+PZcK9S/dmBy3RQF3
lXZ72NSORuzRlLgvhpdoK0CMcksoe0PgddqfmXFjQ2gfN2SxfokJ4SpWaGQqRcxsm/YHh6QXF3bd
aE1LUubih5JP/QJ3eT1aRvA4rmGznjs+hv2W4wPrCZPYU3Mo8f/ua2xvE2Vnd0Mu7WKv6z65n148
w9rmAAIHeBISBW3C/FoNI6P4RrDdwdEAz6UiA6QLtfukbeQZA+7ozmyxw3J750glpQHb5+aqMVm6
cR5EEH69lZeTq7bqNNffv1rpoPYmvLKw7a1ZNDbQb/fDKhtOLHzf9lY7uhsIG3BJRlYQeHq8TFTt
LulqIvQV0XQekp1JAl+6hb4Sblw7+yHj6iuRQ3vldo8qSS5sPbiVWghGEDCu3wDyMG7FUQmWtT8U
Owr5p86zxnNtzP0jsm1u1sK4RQ/JsGqtxiqW/uBDFCBIEGvQ+mJ0W+sRYjIBy4mdHgKHwFBr8Iq7
OFTjt7BMHWwR5EDf2BKV2XZ1AxUz/2om5aPbjRdx7146DRsUER3PTVVWG+baLXnqBQOqoN/Q6gwX
kwYJAbl4t2c8e9YoE/Mg27m2qBo3sLm/Z73mPTR1QXZSnIUroJaJY5tw27oPIyb6LnKlOAAG9yLO
RjI6XdIjTf8Snpy9arvYuU7w31zUbXxs4biXS8EBTP6b1qc7O3T126JT8RNWZORaJY5Pmx2SNd/1
WYkuQgzsdm3yMJKGfqgcg2ZHjkjcsA1jAKnyx7bIIYBERmsuCEwEsjUL67tnFMXGkIChi6mx1JkA
HnvOg8S8dJNUv2aWPqeycquXth+TSyfrg+kwju6V793n3SDmCPoyuRo874fR98mB1L1pSS7Sta8M
61bDKw6q6cTooW4EA7JC7XE9xjGC0dnXcmSQvSgLS/saa36xzwRoAIoGsVcYs6zYl3FSjwShsZqL
zRUZf2fCHORlPOr0Zn5iFNf+MKmnzEyuOkPq3YayaiKyD9TynFfslYtGjdlVP43tPTGqD3XOFzU4
tb9EHAxaPA0AFS1Qcl4V/tpIW+uL6Wn5zi87ESwzSk9Fd6SXmAFSRCwKV0twOi/kYwGbhO/Dqs48
vfRoBZPiIiDS96by8RkzaqIYA63EWQ6UuIDqhBTVdAftB/fILNTQhzk/snPUhV96xpkfONrG9Udm
8GQgmoLoagtK6XEKwK0DkkXJezYTqHsxtvbLtvSmjdsGW41k513epec9BkgLehmXeZZN70ibBcYY
jRPNU2ujvIDARvxbFXuEUbf2t8ZBDwG9RhsWWWQwF2aw9ZyZ1bBzAI4ucg8EZcJd9DBURnUXdU7L
EWIwlOkMWngAuvKqQwrEMAWvMHBeGYldEEnkImHiGd8c04E+6s+Te1NLnS1cO3+jPEe7RezBxsWs
T6PjlsX9VEXlV1iDDjGgTu+9JFbZGvDVskEsAjJ+N3lCQOkS4se3itgsEmwG4NdN5oca3BlyfYWM
nC9MEn9WFuKYRlq3vevR9qUSCQnHfroQTZE+uVaBtkNP4CXGonEvKlu1VCCpc492QYtW/Kl2QFa3
NaAYUZEE+a1t19VW0TJAz46nGxGxVMjygk7Ud8uobaqNPlYR0bkUj5D0MGy2xdBsGl74pdDkg00t
uRmE7m2AHYL1BED2gmpIYZEGw7kdOUmVjOOd3gYw17Sh3A3dNH3JhqlZd+m30jbxWPcyREg670aF
8RHOOCjQFFGqiq2RflUZRDMVhkfonbd+JcFjG617Qvt8EcVNdQUu7u+pU64ru9wksrjAGvYFCfza
GXGC1N0XDN1vwsH+YcXMknJd7dC5mUdiPu6wBNwnCVpvVMcwWI09k/R6oQgUXgDLs3MGcl/5krOH
AcyajRBaIPzcuMcWxA625phMDGS8gG2TYMaVIrIv2niBrG/GoTTcnQe1oiD3O0+161w1Ql1rcfgD
qmB0DbmsucMcxGoXc7O9yMzRv9b8uuSHSNCxKTNZMWxMb70UcArV/bRq0Rcd4jkxu5/66dIV46gv
JDHNlLmhJxnXSQ0aTeX7KwGp7hrLXH/cuIkOBYcEvRtIc/CQexhoxngOt0vb1W4U7pwCZTA8SE7X
VLeDPdbl2pUCLnWWedtMF3bShS+6Xfm0XMD9oajyi8Ajr9RSobiyTczcFS5gYNAGRB+HfnHbUuUM
4bAliBEoSgEtrIP2lcXUVsHashN24bQgTaf3sjWWdF24yHjBImT/4ey1yrOogcpoOP5wniK9HHvQ
jtzmh6jR4swYJRVEKreV15JuxxwppsOKjKti5HCNTOcGC/8MO6THLPWXHCbtLcAw0qp2wl4F6ddm
Jh34vlAHRmo9vFCr2eKQ3F0HpXlM7PJKlu20ruE1PehaZd0AIpaL1owIFMFy71yWU7C20aWRqZek
RJwrfy9MmDS57k7rkRL8UoWOeR4YAxhPKu2tSFpkrJEqr6OU5T2ZfQ9VETPIYRzOOxFeK9EZRxsd
I5OqKTlHWkhYtp65EWnGI2a9ZFanN1MzPLdkte4YWEHmNzSyRphKz/THVsuOgs+uX3h1jdwqGMIv
yuz5ZH3fvTHGPn6AWIwTfON1vr3uUVzdgZmGtA+pC1AZ8iMe/dDmv+LQv4aYng3LQWbFeqzcaUWM
+rTAGF0CoMFXI2j00Sdf7cLQbFYbPJTuKDI4mCu/0B6r3GFoCr8YUgj5tY6RT4epm2hYE2sXO0V2
VULEp42M/Kup93D/LLP0RogJpKXSGezJQi3TTDJv64xpFTUay27Ui/K5KNL8QTQiYZI5sA8tfEYM
JATnwbInbeh+KB1jC6oa33bliBYDr71NM+HmPKgpPg8j+47FQPHTNqN+mNAIpNCI7XSOKSzhAXmg
WvqYcz5HvN+gZNZG/4FaANY+c7JhuEwZ7t5WfkFNaIa185iyMM7q3mmYdxTFOagGmbvVON45kyig
9Q3ad2+CQlNndfjTaKTzKLUx2sd6Pdz9MxdpOTWgzQsIVMH8ddVoZD1rJ9yelFGlP5EM3p/9k2TR
KWLQIRZohbodIEC2GH13uCgieRERNrDEssWnWgivaTujC0wkxqu/P6CDYcJ/TrMSfwz/8SMvAKX8
oPk/zF7cvuQXT+lLffpX/Q+MXZQIwv97Kde6bJ8I9Q2fkj+2bZi9PL2d4c3/6q8RnoH8yrAQrDiz
psvSEXr97xEeuYkmZvgmIneXAQI6q18jPOvP13+aP1IYrDsovf41wtP4+ygVZg99Q8e1xMBG/2/M
8Cwu/17MZQnGgIzxlYthrXsqgocuZRd1Bum3yGJnbTNnkFvHmgpJgRlmj8LNoorIMNc6L0Y9VWRz
lIDEaWY01XlS+AqhpURbvzBFT4r7oESg1l4n40dM/oE1QXUHhv2u1v4Ic117YtoD7EJfVHMKWHpe
w/ulk1xXmu3cUU14kslFbzcbRB3VpYcq1lyQBtnOZcLUrjXK4WBDwO6wtwvLzI6t0qxyoRV29Zmd
6al50BwVYTEkxXAQKzqcCPjhfjzdhJlf/+c/jH/69jSIQjgL5Xr9QQ/z9tEw2nQ/oKomzl0ztpEb
4evhpbn/8GYdfTBXPfU/mK+MIQ3EDUzOecOMdt9eOTBaCgNiKEefeOVWFs3FOMCZ+v1FnNMXb+jz
osMIDvcJstr+zae4L8cK+fmyRkKFt6wq+56JaiwQuyLMh+kRkad+Rt1Sxtdap3fXtPMB8GZAWCYA
EfxZcraHtohhKo4VYRqLevKrow2Y7S7iaKSWYnJrATEnZlds0tFuFKYDCq47jrS0ALYo1ReMbnLk
/1XDAG3ShgH0YhBdsmqbvmH79uGsKnj2tzE0vGeGSiUM7gDxb38TTyq5aUE8v8I4CC7iIDB/Vvkg
w1Xh6+N0mL0wn4ihwL8uMMcOsNKAzFbmDlS/cSyL7yiwk5ciY5rAoM21ykNq+Xa00kb4RusKbnjE
BNji/LPztM+XddWRLVzSKH2No97GgaR2qhdHdiNz1XhyzDVGAWEJP6xmzKf8xEOCM7ZS3zEcrMdr
8vDyKxdwekStmHfR2i5M43FWOdO6ai1jLIj2+UvamtOw6/pyuJ2yRre3aQEQRGR3FGiQmI3QXfkE
lscYQ0DZWvZT0uWIvajqFrBKEDlhXLcYPFF+t4WfjEvTZay6/v3aOdETOzq7El71hjQV+5qun/pR
alMexkn9nDtBfhBlpV13QyMoIx0MjHomlRMAMlNVPf/aB3R0tP4XKPY5k+fRNHFK/u71hv4/hPQP
fOfevJt/0xPfPgE1/HEfZj9e+F+ApD+a4OWPbfWSPT1zJtVvz6TXv+qvQ0mTxp8GCtD53RGTgpb4
X6fS/Ec2fnOkF0nE4s6r29evY8mwSA82cZGdzSCJOmHj+gUsGeafwsHLdjZAwo2Zc+nvHEqvrkx/
4U375//8h2BLIuFBGaBXljOnFJ+Y8JAYWzkaiP/K6DKa3J56kPG929WI89x6pm/VsfnFZlh2H40M
seGx1c4VKH39RZ+H070JOROOlbexRVVGW9MT0WOUKlypGfEei3BsmKdqpn/nSDJT095qb8cGgcq6
Vaazi2rzEzO/19Pi5ImQXrDlEB6JMlef9/w3p0noaiCzURbPCj4K5dFJr+x5z4wiK1gyj6rn0l3d
1UQxrKhCk3Orqu3r1ini7ZQU1aIGzMeu0riKErs/JFEOxTMwvsTSF2tvwiqlyVBVvVlKH5xD8698
cs9YZhksBAVX1dJPTkD2FF1gLAMv2ErTTTOzm/w+heWETi9MS3SzHv4bv7/miRvb66vHQotkBQMU
S4Jav/+heEmulcMfXrldZH7hHLkveqB8BnoufbEN4l3JTWTpEK7h1myKNnM/sSZ7PV9Pnxs3PRPr
ULwXnVPPMLjY/ag6bqHIKrWWVoChiW1kj4NhQRGhwDnX2fpXwSAnRJoRnIXRHIA8GujxcgzOOCWh
DxXxjyLFmiYi8OuTH+k1KenkDqkBCSIG3rd4PSffx4SFC0JgxY9k3YcdU0Ay2JlzdTC0Otx0ygqv
muhSUn9N+nCgWT4m1rMlFfqJdBkDXY0MQ/x0C9NtOUGot1S2styvo8MY1H6gj8CgQ9uE7m3Faf37
Fzy/v3+79bmopbRVc8bg+/dbBhEYzRwWUGs5ksYB05o8QyUGTAzrS5uK/e+vd+JyNS+o2WILB3cl
TOQ4zonLE/oA20X/EK1sUxs3vZOc6WMRbXM4feskjT1wFOt720QoK5K8JwNtKhY4mNG/Gq0GMUnK
LW1z8slt/fvPwF1hpyiY6s9mh3N19mY/aF2nSvSWu3KroYOjC18xL5pqxx6br0aNmLTXn+FvnZC/
jb1/18pddi9V01Yvf5w/FfUfmzZ7fmqwwf1/oGcDhn2zPv79vEzy7iUL3/Vqr//Kr2ZNcozxSlwc
CSUJ8fNi+qtZm4++2ZeZzGkKR5vM+381a7b80wGoVw7G3OyVrLN/HYvwLYhEEEJX/AcPWfNv8S04
KOZl8V9fD9+Lhbe0jioNW1icok/jlYea9mxoBXRRTYvv20R5P1rowRyIk8DtBto2Nlh1KdxwY0RB
eUM8wtRvxWAQ+UfmWwfnTutx6bARyO0CRxAw4dc0WlWgCKIMZhOo2s9IotbUpF0URtCNOz3xfDzi
iro06QxN6vrRCCt/aTeQVamZg0MdgV23qB5tTmd0ZXglfIGsYeRrStIm2PQpfhALQXTOjYK3fGsW
pJYiTrGSHAKqjmFUSt0uiUiLnPOJI9pahVJJOOVlDiMBJUTlLWLsKuoVjmDxZevXWgK0a9XGLpAe
EuTYDY2LvNCUXAEDVmBBepMeQJX9M8DbrFzw+swngyk/ziIZrkZLDYqHvi8NO8yAuMvJwYNy0Cqw
rsBlFudVRxq09BgPhjmCyvmU7aGZwTjw4MxHi2Gq83oztJ1lXuIsLZplAsPW4Y5V3GyGKmseI6wR
NZpX2fm70i0UiTD4MT6ak13ewKWqk0XZ6vpAMxJ3j15r2em6dtzqMfWF/VUZKJyUPwCJQ/u8pNZH
SWcMEr6jwE9B2xR5HmTLcogurMIF6WmhzRP84LmzFRnag8LFyaDJnXvXr89AQBeWRi+WGQCVMKZx
Er5U3mM6XBFodeYV5tIbfeJc7B13kZFQg3PJHtZXuMY0aAzNDZSVJyfIrnUUWR2afmd6wGZJ7sx8
ai6mCAtDSAV08svGhLirW+n3STO/OPgBLAVSnIK8RTGmy3Jszw3RbBnxXw5te0fM6yHQjPukfsF3
8ar07xMZvthls4x8/TFssyOBS0QqO5ct4UWJNsQLwECj40jtbVS2Qf1YxjQcWXRR9uMWEOCanhdW
BKRcMMktthxI1DAwUYd8iNGXITAfJG5plRksHC/YAsGSNJpWWxNTN6NxS4TwLvNsvzHvoFdZtzKZ
8h+RXu+tgTXn9PjTBsy0o0VuGXfYqiWrzIaV3+vqNhbI0pdFwzcHUVog0TNG7VHaCHHssv1pxtW5
dKIr4hOKs0xAEka81N/Vo7OsVLxpvfYQ+F11oTrUZXjGYRsARZPYoHBV99UNliPr0ELJbLsPrgF3
8AJYdhm7K8MuiLt6kIa+RlDxkMTMLCte5DyU8a6gOqON1hfgsNM6NJtbCZUd6H7hkgRB2MWimb5J
G+r11Nxaqt9giLIsfCy3CmulEfTRRxeJFBvHBWVV/iWWbkv2yZXtDpu4KTehA/QAD2PoIXhp0Zkf
woXIUN5E4uige3ZhGSRwf3CTxuOMe7GLapc3+W2rfQmSHyaMfUuRHzI+UhOgjy9/qChY6uEZ9r+b
Dn8hd9iFSEQDSTquH6wVVRbi5rr7Gtgp2mPGnwFwmHFXDhm6SNv9TkrbE0vtrIMrgHMnVEz8rlZa
fN272PyEVXmnygSRUT+YixrlpXKKa6ScG0/SR5QSnpfIHmXTHDv0G84IQSseok3aFOa+kQUmZNPW
1sjTGEIPsY+4bENtK73+RbTjPI9uTZNsINztTQtgOvfjq9CGcNInx6QLzic0NVtPxNhuDXG6MXAq
PBuSdrgZ+Kv7svuq5qrIibrzkfEugpYHUwpqFQpPZWrbOm73iCZv0wnlW91v4IjiCnGph+HBTWYg
UVviB5IiaEyQDoXf3VlJaEztoohDBFlWiWndgj3d3ZRKHuKOUnry+FzrR/RC38p02KksjW4zBJf2
iMQ7ta4LFV7qKeiMDjjgYPqSQNdQFxi9MpKOqZMRGJfVrQIWhh2wt51mbdRX2ghAHvo3veyOVRkf
suap6zDVwSqxuoWjfO6z6Wu+fz9a1Y3Zo5ytNsACX/DegPM6LFLEPWazHfrYwnmux0NjOqImXFT4
uuBKF15OUXmcIhBVmMa2zdfY12QJXwcFBhJSm9GQtZtcJOYutaojDDiF1UYaMopPF3bnq5XCXEGP
GrWGqgIraMTxHBf3rsLsuEQtbhUjm0qSNpgAWpvW9H7Wg9hHTrwLe+WdZZlbPaVCxiu9c3aqKC8V
I08GWFO8jLvui92n7iIoab0Xk/DjdR5j0FH32yGqtlNTHJsEVAj4hXN1ai7DRhxr7wcF4dHoUbRm
+abp0nVMsDmI7LpqUyAdczvF7fcyFCQzyCsUQwu8FDd2P2BvAKtMfJ/MPSY2l2q4dDR4cfWVjhln
r58RXELMbA3ZL9i5eYp5hdTs4MmCCYEZRE+r0Mb1ZewNDOowIxj1/iks6qOt7McJP0R7ahFWGmft
GMuFZU+rUdrwm8JN2cAENoZqo9I9kXvr1pd3yCfNB6dnnmgiBs/QEcfFZdrOm21upV+g/X11JmQL
pfyBjGgV6c33qWo3Pb3A94q0i1rdd3pPwYLhIP0ZEJLjrGtMwCxg/4VX5Y+BVpEMEupXI74gKzQw
6PLS1l3UesRHlq/IB102er12CEXC14ddMHwKZfVkeohp9PqSOR0SxWFXspkbYFOrRtqgrv7RJ4W5
9Xt35yt9ja8n7kfhY6Up3lcMo6g0rrWEv3681/G11JYDtf0FyH4FyVVEa63ZiMpdcoAOu8wRfKkC
ZuWU7EbrsfZ856yahr3sxTmC1p9w94/42uDMiDCtsRmSj/0un8/SmK7duTSqBztFldC296AKB58B
6+SM7nXjXcGHeRiieF/irZF6OGYP3x0jrJl1DGelXqxJWVhqfrDFHuMQuf5d1BbQX+kwgNQ3rQ2X
jMIPMDLr11WkPzDO+VHlMLqiYldV9cUs8QnRM4x5s49H6BOTJTaW2z77dKJLIcLz2mkPfRFf0RUj
1cnCZtWPxp2YhWEVITx7q7FJhKvFEUrDHqqNH8762GpHuRVcRDybxL0tdret0elXfsU5b0HlNNZT
9Jx7ieSwlisfOqQdpey5w1MqJRY+POB4m0Q+mjkBuembFTlcJftaMO/EnevGkeXSGr9ZsO3DaUCh
2l2HdYRNAy5x8VeRITKYzEU0hBelkyEMOyYNR4HMlrqzk8J4bqW/M9ngY3BYuKSHOvX5TbAbEWLJ
QGypamsjsLIVqbE2gEYibbhyW7FuiKi20Es2RP5Mdn6PamQRhV+n4iGIalBjpP2XoWZwRqH1kTap
7uMyjvNFkoxYQWk53NAWP6jObiCXWvLgBGi/7LT2d6FZ7iNTX41Md7G8Dh31WJXilsgQ7wFYYuME
0Y6qZFcJg4oUXj6mosE0rn0aApsg1hQ2buE/dyaqzrGF8NXADEGcyOE6WLTB3AiEpXWGjpPxLsuz
4azTpy/QhtcTc/CNg3aIuvs6hFC2ml3GyqkQ+N7g7tCUgEGxed+VLyDA2zG/7PSztMDMz8tWbsK8
LrI3SfHdGQYA7KPqngbkYy66/VqwvIxtKkljfvFEt4/TS5hkB9HkZ+SZ+Y94Dm1r1GzJWK5jm5SL
MYWtpoFc2/Zt4lJsNf5eNpieJH37YguHfacpViUM6FxEFq85EQs/96EW0WHE9DNQt0NFC/FoYS9h
adlVGPUYf5rNfdiX5V7oztJl1FNxCwsC7Gwc8WDEqQaj31RSOa2yuNz1ihDuQVtiuB4AMYsnVW8F
abDY0GX4fLi9eq4lChhNvxMtp9xU0HKUQcMpnmADqBpcejIap0nV30PDRVRiPTdt119nWI1auL6M
nr3BNeBgqxfbGb+V1cEaqcljBFfdWYT/z0hOZTgirc6GdqlPyPLMl1RRwSCpHaoATROlUObSQujI
q1u+IM+bdtDyYZSU67KK0MSaC1MGi1pOmxb7176M7iDGbBIBn3j4Ds98l0TWOYqurSpc5Kww0qoX
X8/WpLaupPcDhiAc1X7jW/2SKST8oGTp59mZr5KNxLs4CrKN0d3UapemN9yru6BMXqaBuJccOvSq
16aLlqU1lrmZnUepuWjRcsG420zdTwvkpDPHu6qW552vHx02yws7bbcEsa7avroycHyM8FxbIPNb
J5A2VjVurqMMnuYxTan31kpURgwfsgubZQWbbGSKDAVcu8XrDTKgOKpBfBvGLt358NqHsvD2jE+b
lTVpl65qKX10yO8RqtebxOlWSYBvMlJ7pWnlQhdJ9WSh1y2VcwUza5nGByOqrjxPV2u0Zpa+SFI/
gzJbETaSnVuMbPOg9ZeGHOnEq5+Tj3gSPbNprVIxRosg1i88yp8MuSR5PBakmPrVwk9bWgPKt9Ku
txDcIkxLFCy3tv8WOOzn+LTuJkrFmajv609xHLENWIm+rkxI1RrCM2Q6dyZfOuZesDcMdwWTDaOz
sDvgkYmI3HOPZsU32IThDtccZN0CSWYlklsU+EhzpcYH7NCkAsQZK2jNyQb1MAord3xWMXrLHNuq
g9FPzZmpWmuZIOp+ISixWoeGdoxxOStrb2uZmuD1D1u3twJMQ4JxVZb+WWR59sK2NVxlMNlbT045
HDWnXKsqybZdC0eT4M12sM4Ebl52667i2jlv7eohG8cdgQoYS+dobcvA55TD9titn1K/26oSldxo
lO66QtE/Rkuszqp140fxVWlFeGyZVOv9QqldUqSrrJJY/x0bD+2Zku3SpE61M13uw+K6qLdQ1eS6
8/KFm+/l2P6ccNvi3ZEF6uCiieVDSAFjVhAPEbTL4R6bK6/GMcSpv4ZlCR0LTkbz08NOxtyNfQ+L
1Xb1ytvg9gpTL4rneavpFbrEY5gMpmU74ZtGAZqP1NPGaF9CGKOXSswm5fkzI12lQZK7F3rbuBWb
hTGc4+/Y4s5Bzfroecbg73wxePpWYnKBR2NZFpddOhTaKp8S40gmPadPw9eKgNwwCm0NQ0RdwQag
LzALnx/UxJj+sZ/oLLZVI7RuCYmnwWwHwXcIKUXHJ8qy29yEFGUSGlUGjnmVMUHjdjQV6zxm3D7/
/XnleUjxUec/m9O54/tZZfGS3TbVy0vDsPL0n/wfyCoxTcgc/z2t5LZ/eX7J3uF287/w13zStP8E
EUFqhfWuMoVwmEL+mk/qf4JU4FoiCG9iTGgzufyF2kn3z1miJXHCMghnfE0n+QXbCfGnZZEghFcP
OIID2vZ3YLv3jAmwP25AAdmwkKE66acp8G2C+YZLlw2XBBuqpmjVdRKremUHk7mzZYvxBunPmFHQ
U2h/cZR40x9r0d4PRv+6NsNZYAWAaSVtfrK383TwPmy240IsFazwRWraxXmIHTfaSCM7vHkfFNgj
h9Zb2dvHlxK8BlJuSV6a//zN6F437cAwp4zKEBYAvr8DnS5490rr0FH8/lK8tDfj3r+eivRJC6Dd
MEzTOsEuDEyQK6vmqYwwsA99K0aURrhf/P4qH703fDSYdgOP4A5+Asm0qe9HXpGLZTFJF8fR0dt0
o14c2jYr957pdPliqCtrnbXRYHzyhO8xxl9PiK6RaB7Dtlm3739MbKRlgpiYql5ratwv7Soj4iBB
wJ9aDDP6UC29Hh7575/4o1eIi/aMvXBdV5ysFjfpi76SXDVsoEhAF0EyAcdrh5y5/gTomV/Rf03s
Xx8Q0BdsDTCT7/M0zpIpeDgasECXpTkGTKxSGWyxQiqvZUU2oW2GOI46ibfmBB3OvaK21r9/1A+W
EAtn3hBMHleYJy8XmVZkOAkvtxuq6AxmdCOXvMxGfHKd94DWX89JBp9yoA7AlxIn1+n0dnD9KBI4
6ybTvmioiDRH1sciQxpe5YHzCTj9wSucVa86HyH6WOeUvgSZnGTbCLVzrBvWTvoUDuMoxy94T0Sf
rNEPLzWjLoDCcCIc6/0aTZi8WoWTYkTUlz+SqlA4ZiS4IuL79cmVPlosFhdCUKubSHRP1qXXRQQB
iJAfcSRhVFnQfZYy9Y1zxFD1XTogqYDrWgT3euwZx7LT09XvV8sHn6MJ9E4wpXylBZ68RUWeTaQB
m3Dqm9qd67XhUqlgxDOwJGdmdC30t9TJn3yOH2xALFH0F2iaDQ6ik00gH8YCCSk/cB4aqDl9Zjgp
s7MN8Id2iItZt1u5Aqw/rH7+/nk/erUWyJzhGrjmG+bJBjvaUdmajWMvJdK1xGgFbAtq/oKAh/+b
Z4TV57o6UZL26XpFbsweang4kks3X1GkdfuuGcefRd3J87Qdw6su0ZDj4gZnf3aMfPCU7D5ItYWa
6TmQc96dWGFog6YUuP0i90x2tYlOqzbcmIo9Dz75LGfS6ul+Z0H4JD4L2BPm5AlppEbFTk4z1/Ir
h/iZMoG6KSJnLUYTWeLIGBxMaNvXpby10hzIIlLPmh7kn2y7JzyS1/3IkvzOxMyyO1j2vF+9PaWx
BOumgPtAUs5y9oIvncpckk/x/JmKEqVVIHD3cqNvEfDkBsPCl98vrQ82RGo0bsSEv8veP7+UNzfQ
tNnk6wFaujprEGhqTPrBQAI89IZsE1tV8MkC++glg7wQdjlXiLBC3l+vwDMbpXPPAsuHcqOH4Dc6
yOTa1zXnk13ig23Kpg6lUoBSQcV38mgTKT268FJ7mXik1eRY6c6hWWN/iw1ttfcYjO9KgIEXVfTJ
ZdWl4pNt8oNHxW8AzwGLVzwHhb1/VAlmGxgJIwiJS+6qo1BeCOioB+EG0d9/VOxSKIyJprBYtycb
RFE0XaZrAS7vHEGXIy7kaLGR00d9UG8S3zZRsuk+s6oGW9Y4KNe/X0TzzndSPby9/KnBAqppzc9H
jZieal6yPqbeZT3mnzzk+6X6WqpL3iS1kKX4f6fJm7oc+yIYrWKdJUQjAvHLB6V8a5UjIl97sYw/
YVi9f3+/rgePAuK54riZE07efhrI5g2/NzjhnDYGeU163AMCBsWJij47Wt4v1ddLOZB8HWgZCkaZ
c3Kg6abvkYLWNmu9qHXUQbG/mSbzKSaua1PjpXJmu0W+km0L+k2N/clu+P44/XV1Djam1pIua27k
3j4orF6UqVjTITgnIiuwRgLITNSlrS6YlyQ9gUoEjX3SCn100blDZNXCOFGnYYlG62sYf0fVujfQ
MSdZnwDw4WSETWz8UzlRfK2mtv/klb4/wl+f1IVDzvlmmIgT7JMayYsSwLG4qNZaKaZFHOaMKxFk
LfVyAv7GCXRYuL7ZbvypsD75kT9YvRAqhW6QcYN4/5Us92ajRbjTjOnQVWvGJoA/muZjh+i6S71T
xtosmST9/pv86FENg+5PUiNxxM3f7JvrqQCdn2n2RGrpLXYQoa8O6tVoaJDw7PKkjJaNpVU3Rdx8
lln44aMqChZ6XArfuf1/e+kk0FLlBbzaUfXRGbwWFKRNM9y33ATK7+Gzn3YmT73Zf/56rbCh5gRV
2A7KPdn+9M6UcF7sal0UlovZghRkEgT/i7Pz7HEb6dr0LyJAslgMX0VKHe1u2+34peBxYCaLOfz6
vejF7lpqQVq/gwfzGJjBlFjh1Klz7gD7GJ1k/bH2XCSdNTg/inJOkPxKkHN7hhKJMCS09r01Tmgz
Xp79kwTjf/8kaiiUGHwuVQoex3OQGzPuhXQm9145feR8+ZCKKTLEGRicPkALe6YW+ohyokBmsJ2J
1JM4+E4yXAmaZ4IYYGfcmNzNrYnE9fh32JS+sByTHfqq3vKcVrjTYDr3XWWd9282z1slJQA/RlXH
dUzyiZNVNwJE5Kcx6zdtT4wwcHi+GZXuv1ye2HN7C8NDIbYS0fYCOf4ei0suWdyaLk5LzdFOA9RQ
zMX6aA7uEM1mRdvk8oDnJpASFiAakOmSAsDxgIiaN15qNv1+pvp7GDakKpjz6W4SWXJzeahz34av
OX8B6wWGfbKNGxFXS0ZfbF8UTbPXplfdQq5YgNlQY4aS3hwuj3fu08Db4OTM5+HXtYWQv0JEh2XH
hHRtR+NlnA6DJ1FrcQMdKltd8+Y+F41I+FyHxzD7Y9OO+nsoZzYpnCSbhGDtotAi1+ql7vz8qXDo
jeak6mFmoWYNZZImzOWv/FPQ+3/Zyf8+ii6JEU9+/geH6HjsVYOLhHRLt710fUyyV2c/p/YQggrp
0Yowhpd0Adiw4M9zixtlYN6iQ5cfjL4GgpioQj31CQpR5Rx7/oNb2CX4GSNRdw7kMvyEvMW/ckud
yQZ4f4EJRjTL5USdhG78+lRjBwMaf1WONYY/P87CtJ6DqkqeIHkPIGkM8T3tFsT/8Mu7FrpeR9PA
hNzleJYUpK6n26KQ2UINE7sgL8mNXYEUOZ0GkFI0mw1q92GybjZahuqC77o13Kgbhp5mjJP5N0GB
HFEmV/Hpyhpu77HjNeTy5Mm9ZfOkC3/C7V9b1dG6GXsv13uFpe/BSwaaRZnX35tKpQcblc3dlE4Q
qXO78N/p1VHPiRGnXy//itebeLvBsUgEREsN+89j7q8fgZ2rmIK6o+QhPQRBmjwINyTujd0Nxn1T
1/7tunmMWEtbXTmpJ+/EbQ8HjAiaPqDcQulqCx1/Db1SSfEQxWdo4La3WnZg+kHziZtGx/q3Z6zu
XedO8cMcIBixpxrsfEwHpPwvT8DrgBGAfCC8o2eN9oB5EnwTT1k4gS31Xhjai0DRWBxYK3vylnq5
+58MRSQNXDJScboJOcx13SuGylen/681WggkXduB0PES98p5O7euG4/HZ8f7luednLcJHXSRiVHv
sRJD2ytTE5gg0UNEWJS//ljhrO/QbfJm8rSgvRafXp92qjqmTSAOoDORGR4v7Ywk7pIHKE9gIWE/
KDfxwxQjuFChHMZ+VsYt71gDUrqBtGRlXaH8bBvn9GD5G4mFRd3u1JP8IIOC5/VIpuyzwccpWo/4
fqJ1Yj+s0qxvLej4VwoAZwYk9aafw0wz3OlTdVzGHjaVUe4ztwVA0tDHK0CtWWHvzQAGYmuur1wA
2648+UTyHxPEOwEVqcmT5VVCe1OqAB3QsUdYk3sbwEPpUajr1EOmKQGPQZ7/D04stBFuO2djH2LU
frysY60z3x7zGsWXnk5zIfM3s+iwLpJB+86QA/K1m81hNMVjh55On791ETz/+c+niAsPKwSKtTQS
Tqs7nW+jdBz39b51RhzarLFEKXAuD7Zs24+XhzqzrlzT9IBor1E8/ENwOYpQ1rZN22Y/5kP8q7MD
YAbKptHfm20EjHhtrizruZi4pZq8brYqj9jI7H/HxA5+aoxIabOnCjzKyGh6VUa+yl+UxAsCnowz
fmuIpXqfUgUC64bsHNYpCt+cy59+JixihwwHa6sMw1M8OUP8k9EoEAbZE7sDHDWCli7YjB+HUA3V
xcuDnZ3nQLKrPIpoXEXHX736uH/XwwjwCEeGN0NZiucVFMotv+G/3J6DK3fedjhODo/wsACDz8aB
fcXhQpRCpWPNt9WVtdxOSM5Hhe947y5/1JkITE2HMbZ3OfXtk4/K6tFI5SL1fghQV1nAfN6rHPe5
Fd+0NRQT/wxc3FDomxVI2f9g55IAExxoPcEcPbnVKuG2iZw9Mm7Eah9LnY5g70YUkCuwJRj+1Gg3
Xf7cMxGJBGJrY1JoZ/Oefm4/enUr1GaTV4J67qsGPzVv+lpo9dPsRgQa4xE02eVBz+xSTmVA45di
szSdk3sGh0F8xBZqf2Cl57syD/y3kCWr9xp82pfLQ53Zo2xM9MEhtNFHOK3UCd0B4Mg9MkiBapJu
cmtXqdJ4sFKwJeAmqyvJwpkr1PFApkjLIVHyTxtSrJWX+T5qdCh96zADEP7McxRzQIw2XLCz9fTY
Wi1inYTieY/YiXelmHX+B/i8a6gXso+2Cfkr+GHukHCHbXJ4q6q+taoYHu2Gl4xfDeWjxpp8J2c/
xikK7bestT//+3T7PL9hSNPbJJU4Hh3MDDZ4A/x5kgtEsZTfgJ/T9KRHBKHvifXlzeUBXxdctqbm
Rq6mwsMfTtmKXkmJTcoiiPw1xzYr13AjZoBYpjG/VFklUNJG9WhZDWM3G2X2aRk2Ne45AAOJx/e/
Fh74MTR00aBAKwKwyUkvx8ynBheLPojSZurftHMGcdQHqXj5m18FQkbhobhpHJOu8Wo+nmQV5NWS
T+7GQoXDkPXQQBqMi24vj/Lq5Ng2Ca9Po5SuAeLIJ6PA1jHtNQYJhjvevPPN+Qdupd6NBVUDpB7q
/peHexUTYOr51FG4Rzb37dNqCsIohDdo9lEbxNXXidPx0V86L5wajCf+eSiSvY2rTKJtghM5nr9g
LnvqbosdNSpeUYEwUiCoIosrdClqZ8muRLvXE8kyya1fCwVxk384Hk62vs+L0BFRu7j/GaUa93Ja
9KEdPTogEJ6vTOSrAMBItM+2NzuFFKLQ8XBWvmw6wbNN2yVJorRym7dZVvVP5iTHN+jHdPcgf8oE
bHGy3o4tOjLXjuQ2wtFFvX0ryyipwsFM35BVf4cgT9dapvB6QEH7cKdiS7lY+6nZ+ZwgGgjC1WkF
VoQrbk91iY4eaCDUT/bjbOHcKPJ2bq9ccv65H8SLyjI9QGDUII9/0KSbNbeKUoCzN5xvvrbB3vdx
82zHxfvF6NYPwEj6X8lsySs77czSk4kiCBC4kv87hSOVndsZdK7Rv6uRiwYe7kaNGfcPqCIaB/RJ
3Svx53Wtl7APC9ekkQq6jL7C8ZcGwyqGeXDXiGIaZZPWAi4DlaFN6BUVQwdHW2pelzOuGGO00OjZ
oKsmthuGWN3vo2lT4/vnw8YvAgoiaF05JIvHv2ixBrusiNKRvSDlVaP1GWpzCfac8v7KUK/T8A1P
w1XPMlOD5w48Hsu2K6uNTX+JBO25PSjwcT/V+fiwjE6F0i1FvdEYq/26Tgt6uD10WXQk/n3JyVAD
HjobPOvVCkC0rLyxEks0eFZzVyss6aHSpHvd8K6eBuQIL8/vmeNOPZGevYBsvaXix9+cdsWUurk0
IxR60SKXSfPGMjBJ7PzK+GWhqd7sHSNo3gEUwdxtJb39N4ECCkKU2Sn6kfJQl6ZIJ45/QaZSaqpI
00cUxvAnMnt8+ZB7RbTSXn9NyMSnV6b43Cfz4tgUV2iGoih0PGAM/i3ICIG060s/e5/j+XQvSgOm
i+HKBkoWuSBUm7pECbNbLes5pcb67Z+nnScIt8gm+MJnbyHnrzQrySRQAXickeFDFDJRUFwRdSrc
G+0O0D6U9KDtaVuhYD9ikLn8HwWf/0/85p9ZJ9FwmHT0Nl5PgoMfOfDEdo2maYCpM1gAzS1kN32R
TFfeeWdyLMek+LsBx4gv4jSnnOMRVXnt48I0VC0OPhrfFiikzqOfwDMHNe597SoBkD8x/Nsc1olD
rmXJt0vrtZu5UXJNiovJPb5guNYEpcdNn4I/ntyoiIVb6Nw0MpJOrN/EqTuj7e60uwEC2X21ac4P
STveUKW+NhWvUy+KU9R9ueBopzmnZcdckFvPAf7Bc+ekt14hx3t02JwrgNnX1wZp0AY+3naXNOVJ
HEsXetw6dWTE0bI/YNdq32RNgkqzaLDDQqo6vhI5XydfDEfqam3gGwj2Jze2kXRgnvHnikaEwaNK
zeseGzmcWPSqD5cPztmhKO9tKn2uTbZ3fHCmYvANH8PYiAvZCv3B59x0iRdiTnQtNJ6dRjIQghKi
dOSWx0MhrgZ3KkG8pc7F44yNzQHaiNiPePGFGof7K5H4dZbBJErQNTy73K16cDycCZt3dS1eeTZi
aS+ggosDR1dD8O+y93rFZ7S0IDPXbpVdCYhnPxSdJa4/StTAAo9HXvGVqMQ4MacpbgCjFjnISyxu
MN0obumcXOvLnB2PzgwyjAJE8GlX3fJrxA8ohUVoHU63HhoLLwGMCqwJVXXnprr9eXnPvA741Na2
ww60x6YhdBJsszJOCytnvAk52hs7FsjDLxKa8lpCEQzg2ULkcTEyDPK7nobDlS177nNpgVLpIt5T
Kzk5jv2sS5EXTK+tF1SKlRQ34JqQAOwD5x6x8GuN8m25TsMbvQ2kLuWG2jptAuAwlTvoGrhRrjI0
I+lmfzA6V5A/9iqCD+AdYje+liOfHZQnnUtlkN78ad1LrEBV8XRz4dl3zn0QixqXaxIo7S/qdjHG
5mbSvX1lZs8tLILvGzqD15/tn75V5kwEUKFl1PmqbsMBmZRDBzgFMfRkdH/nZlwiPIBdOCiZFLaZ
03rJy+W9dW5xQQFSLeUW5S4/SSb6ZIGZlWACj2+oRPNCjPvVMlSEi3MfDUN/7XV0bjzqUbzMuEao
h59ECSyqi6KkxBgZtlh+mGVmHYB81l8t4PVi1+V1/t/lDzwTcCl/UTHYagUuELLj4JAXpq6RsBfR
1FmCi3FJD5t82j72hh+XRzrzaZQMcEninAgukpN4m/V5WcAQ9yIN1hoxzO/1KqHqpVkZZg3Cmf88
GsBrYNdkJaC3/kgu/pWB1TlsuTU1vcjEWwftRMoS0OusqMnnNkKsfbySdLz+OiIQPBnA+lvtIBDH
89g2Kimxpog35fPi4HFB499pGGGZZRhfqnG8kgT8AYUehwEX2A5NXvJ7njPmyYC6QDNGwPHFfnSx
f8xO6uOK2JXvymk035qrcL6VhR6f8faLYeINTX6jvCA5mGU6PdKNQPxEVV1Y+Mr/TALLm/fy/G+r
efrzeOE4kKdIxlmJ4/kIhEFzvEpUhM2Be8vJhLe7FNPd5VHOzTonxSH2c5GT8x+P0mEmASEDHVJY
yPWN7ur0ziu9F0Tvurve6K/s4NdBkK4cF8yGHrJ41pycFUH7j8yxU1E+dyMC3EYQBqoWO4xW5kMi
8YaCsXUNTPr6gFIWIm9glbngOD3Hn4hOe5cl7hrjGV3AoMWdNsxyCOWkGdc6Nme+D80tmxQFSNxW
bDseqh6DFRRpx9u4SOb7Pva8neM29R7FxBy7HbN5WGs4k5eX8Mz3Sd6HhB8YEhsq+HjQbE5mGm9u
Ct5OgnIxUTeKJw+R+R7NmMtDndktkvaiZ//h7SH1dzyUv1idna12QoVt6IudVi4aXy6Mgf1QcK8f
3CD9fXnEc6dUck2DTeE5yB9OjgHPP3eapgotdFzlf2l3bJ+maYXpPUpULcxSaG5rZ0FFwLfbH1jq
1vuuglAXwV8Fs9Bz3wSTM3xcYqyTYQJfA0SfCGluD0UQEuDquQR4xVHzPJ6TuiiEQqgr2c/jgnxY
a6F0keI6iX2jxHOom2BSp3NpIy5v67eqndCscKr0pmk6+00j6uUpQBgDnAUI1RlebrfLqnZ4wrG3
+op+lUBQB9jfDQ4Q85WNc6Ka++enb50waBFbxdv2To6jdgD5lKpP9oNZfai1WdxZTZ5shClsWDwQ
QUnZ9Tf5oP8Yw/Y3WD+ikQIi521R2RhdChqul5f71QYj4MEqpDFIR52/n2SiG2SsmhK43hmicHdx
lXf4qDuUEvOgE+/x9SgP/z4gZ4ZbgC7WVuE5Xj3VV7WBLr6DW4zl3NpJJ+71YM+451X1nR6T/Oby
eK8OK6w3hgGtSxXNJegej+c16+BIBaEKXbzp0EBcAaYALmGd/Dm6PNSZuSSdZhSICQJA3Mlckvka
2SgrJxynRiLYSrnod7DWxYegxOanqjFGvjzgmW8LHJIuAjxAHlKh428zeId1pW6ccDYGfw9Nq4hw
w4DT4gzD+8tDvUpsGYFTRxXQ27rjp41c0WctlSgIF2bZAqxYeUZbS1XsdemtO3xUuggjwvp9Yhsj
8ge4hl0e/nUdmPG9DWlCPu/RKjrZNomhGlBDGYQPKD2RtIf4IVhxpxGy795rnJvmPWdHdYfUmqyX
oJuWNzmqTLdxrq4J1G5DHeUJ208B0AOhkooGfe3jWdcgICwvhvsSo2YRNtrC4BCDh38/mGQJbCVf
bPS0U8aW2SSjrbzaCUHzj4chQHnCALeIQeyIKEAtrr0Jz34VjzR744puD+Hjr1qgh3hY2TqhoJ1w
N1UxyvrNWISX1/HVfb3NHa+FDeBGFDzNOa2JjlsxdU5InFU//RII1FT1FYUZWiZGCF7eeV6AG13h
N587mRuHx6KmsMn5nryJMtI+y1k8EaZW737p7AqBMelq84ASo5Xte9FeqwqdH5GzQlWPUvYpxq61
mxFdZWg7DaaGuzqHCLEkWPiVqG6FfYYy/OWJfb18qDNTKwEnQ8GEWv3x8mEUmq92xXj2gEocdLv+
jmajvBK8Xy8fo9BhBKuCMJR3yqVxAhUnFKfhQq1x/mS3GL2IFistl/ZmhfhM4/2uzU5eOfyv55Js
S/As4iQQfk5xdDx/ONMDR8GBTHg7qDa7dczJ36e+Mh+kX8xXvnI7wMcHnPGQCybt8risT5V5abuX
ge4CcNO9U+0db67uBnw69gG2XHvaftTf8IvFDQv9u8ureCbMMTS0En9bSbB6J7FliR1jAkotQmnn
Kor7CfO7Xtr7tvNKVDg7tEutsT2UwzxFsrTng+Ea4r0pQe9e/iWvrxZ0Zi3KGLSeOKun8bYfAbu6
GUHOsMZ8r5oGSUar9+5duVxLp88tL9uKejwZHfINJ5Gnw0vbsBWiEfHQI7ajxRy2yGbe2tIbd1aH
F+7lTzs7nmRuN7rx9iI9PipoyVoTeNFN3qZF/NYomcDBLR4HVhV+bLdcefeem0qQIxxMCSiJtOd4
vMGdXN4JSDjkvjnsLDMrogVD3v1g2dc68+eiwMbapuYNDxSww/FQaWfkLhpFEjnRGI9RkrlIVP41
iNW5CQS4QOWQNJay8PbBfxUq4mmJE9W0Mpxg+O5UUuAU4ywqbFX2nzd61pXQdi7ogEACYEVniEnc
fs5fw619mWTGxHp1qN/fFHllhIbZdve1hxvHaMXBfi6sa6zBc4NyT5mcAtgitKOOB7X0QufXw3ss
dZaeW952hjc2FLf/CBryjTG6ldzNuTl/ubw3twU6DT2QhUksuCVhbG8/669vRcJlCXKgX+GSLkmE
Pjg3xtCkiMwHwQvPW82zpQoiw9XTu8sjn1tUSrOkNdyRHh99PLKYu6p2J8sJ/UI3h87BRCFN6/Qm
iPt+N3RijC6P94dYf/qpdHmRbsB7huLwSfJaFdLMXTPmGHbBhH9DXLmwJOPB/zn5PHMjuyxs5I0N
5ZaRK2Jp7hbsiN6a81h/sVSVzbuG58wUEjtQma1njV9OkvYdpmpDjYBukBTTFPoA8j53qWv9Lqgx
9yG6b2V3C8Y/72AmVqj1ohqF9J1nuPl7P7UcdJdUBWxDZutQ7fQ66iuQhteZ9AY02iw0CAdkWyfb
ua8TetYrrPBmhhmEgjLSSgHqdZvDFvJyQxUuAWKGNtW5XdFX17BCf8LbybwD5aNCg0IPZ+r09Aai
C7RUvkDrxUy/LsLp6eO4rYnPOO7h4ZC1w4feAoy6c2RetXiVC/ulsRZcONY+xULad2Ja40nbyJsc
07RnmWLViR9ahZK1aAvsQHPt6bu4lM24i+m3QD1KyulaLnImrNIPBuz0R9aAR8HxhkV9q5RJS07n
Gc4cWcFSfJhmdE95gC/7y3v13FCSNjFwBBp9AG6OhxLFoLXFsWT3gLlk/ejPWN3KjVH0V4qyZ+LO
Rg36v0OdXIaVozGFTPkqKQfrYbR18WXdHkU73n8Y/QFnnW9nWa+Hy194dljpwR/jrWyT2h1/oeMg
iOekfGFB1w2/ei3bBd7kgDSYqQf9JQhSY6+c1r8y7quow7n3trYwlFaUXE6RVTQV7MSmphXFHp5R
sR/z4WNcRhscZQ/IwPvXlXTp7sEEgZBHg+ZVWt5xnqwODi2iu0XypXMajUpVnz1XgA6uXFuvPw1a
kYT5jUsOFOHTVtAs1rgx4opANjXljfKt5MFbrD6SXr48NJPSV3LHP/IORwfbBT1CyU5w+XMpnwZU
0WPSItC9jhZA+vPbBXP1z3Y2pANmsNJ+rIRQ/3VBOseRoOoVPxdLvXkf+nhdhp6rAvWx9ucJxXYn
rXc5uZN6cNrW+lnrpt3k82Xzme5R9pzOtY/TUxqvPhLT9hQ/N2M83ZVGhnK2NlecUNrcbcxdD4WU
Kl0eyE9eJ+IvaPK5RJK2Ujy+ShDpZVxgN7sOmfwEoAvXaMhx+kclpvKDmVXG136ErbZD9d//lHSZ
W6KmGnd3aH0U2H9XQ/suzgzz1+iu7RzpQAEbxQZ5Qf2V1fhsD87wKR9s977AKujXMvpJF7nOmqJK
ioTP3sLsNd7pwq/zpzXxIbiJrPHeJWPRfZJdupYYUquuDHXXp9VDmVv+xxVoXPy26hJT7kr2qf6w
Djzqnj1FFMXNHSYG4CgEM+WzKpu0Rle0yrPQRgHxvvCD+ZPoEzjK+NWNX4y2RLV3VW26HGqOALh0
6qngMPIZUelB1uj/DshmIqDm4PPpWGp4O+HVZ4J0Fku9syBmi0MtjfZlMLIiDSsKCX3oKvCe4Eba
+GEdgnp6HubV2McxYg5X9vdpUCR7JpSyuUkatsrMSRo9ccymvF0sbEJbfW/1QfE4ZV7mhS3U9Gu9
sdPEdhtsa2oCHqEZRzX8OD71fRyXaJ9aYd6aBc7Ag3fw1XANX/Hq+UXVmwuZF/T2AOQMnQR6D3FK
1BUXmhZZlRj7CgPaB16eai/jOQBjibn1BxXL4cEdG9wbEuga067wTVROrcqCi385KtP7s/mwvw81
v2ibZ4oWFC8RzTkJzOuS2+m8kFNXFUJYL95QGCMIAYhOEbK8qfw8xbF/cDoAYlFpNe1wG0+yQvfV
xJr+tuG6QCZU43sTIc/b6k+zUyFBQVsrwc8upvQb2dDukMfVA89qlaokx8q0N+2wdfNevdMyy8W+
7mxSIoXgvbXPS9c7dF1f4iSeqOG5HbuYf5v+CyFn0/71J7+OD8PsrGPoFOmCphsg/t+TmeJkHSDO
WuwzI7DeESk87H/7OXhq7W7+ViocF3dNqiS1+jruv2CmoJ/9oQm+j47BEU8wyCp2U+x2c5i4tfO9
0SOap2nTDW9VYXP3x52whpcWJ+sXRUfga17H7ltvHmyMkoc2xlJYxoYOm1Lnj2TUyRDmRWW5e6ex
64csSebx0TEH/0vdNg4sp7It7wAVkxXla9KYB7P1569l61FbAQo/IfeirJcBwXsJXqNu3s55XD8V
fVNn0RyvXnnf+H6O3ezg14JqoZe9yRA+NcOxbpYXgP3efZw4cQ8VcsB5oKwV1FtH5+4S9bx6BpyF
R6rJebGsD3FRVi9AJcyS2ouffeM88AvtTCLSZw4yRn60RHBfF0ZNlTt2UHyG3Jx9cGMqmNGYb94w
VpJhQwyELdeRGsvkOYZCMb4f/Kb9lmTmWFBcEObH0uDNCOLRnr5WuLUbUWXP1U/T7Fb3trZsbosc
u/MvyF5ADU7gwOXhCCvmC+jt5cNY9P7bxO/JkxajD36s/PgPc6ttvRtV5X7tayRJQtNwgo/mvKpk
37mJ0tFSrZYXOq3abL9SoauonWKKZIun4qeBrqxNHaRB5h6+ZZzddJnYLGPcJeg+1aXf/YQkZi57
bnz9FjEGq41EasnHcm3sPAqwnha7tmk2KQhpYIcddHV2aEvDKMIWqK842FOP+zhKgL9AJ3r8pxss
ofq7wkeoN0RCdfhNDoigbOLP60cpGrF89EQMUzuoeqML06qdjMdpoUSO0LefZQDFPfddR3P3wzAs
tnyQObO3o2EKxXVtUYTZgRhLyxvOUfy+FaMvi12FBDfGyXGPmbIzlMG9jJ16Csd0diHWrAuM+anH
uGZzZ+GXJ9Uyiruqm6svGH13PIc8z7hJMpiOO5Smk//SuVJv68nHLA+pDvOLxE/Bw65HxO8GCvjt
zs/RBudADH1kTLJ7dgxZ2CGG0+LX2BYe/ueDn6KorYvsrZ34LVs0H4sPiIFg8YNHa/GQj8pHVdlS
/YSIgqNNsv7akWGW4TaBuUHlVbi/BNn0uMFivpXGbHNe5zx7X1HPL7ns1vlFGbJTu9SJXY3rQ47v
fAA17mYWtm7IQyxnivzaSBqqjHqJb9WY6qcEDfbvupq8FvcST89hjb5Oe3A5SSOPEDbVvZOJ/DlG
nhy/CzFo73OXx/ZNOaX+5o9eijBJ3Xh4GpRdpO/sft0sNrO2LlAsw+NoB2bG8iOjH+f3lOdbPzJj
w+93K0J1Hzz8TSokXhKVoVWHtuIm6sjA1pylxcFoKyqkGd4y60Pn4Ct+X65O9sNQvMbukLCvlz04
CBxTGn+i72eRegeRYsrWHXrpMe3IxZjeOzBSakTP0/xt2ha8y+0Ecan7ytOuTm82tU742vEalIhl
u/HveoB8vS/tbBEHwxk6eeMVi/l9nkYQ8aCvJhmhjS1+4pNOLlQvmbhZB/grIRQD91kbNn4b6GHz
6u+8CZdE4BXFvAey2Zv3hlEHMUdx3WS/6beXb2y2HdRPzLLe68T2nij6ON/iNJjS21XryX2e4EUU
h6YOkvJQFY35bsnlukSTY+NPMSWsSaNnJKGDFDPd3QRJGq17WX4HPoSdiCGX4Z0zlj5CmVA95vtl
nDG1M+rS+oQeNZB+056Te5iEpcQrwK6/eP6MlnM1V9MnLLkX/pMr3OD9Eg/x3dQKjktdyLY5lE7u
vxtba8S/iXKmjNCsWf19gfFFsitSOTN4V/m/Wyy22l2MM/knjqWJe0AQG8XdZCvzB6LIjb5fh9J6
hye8GPCAqbFSaWahbzSW9z6TVLfvleuSPZqt7a7vpjaLHwxSVDILxbLEXTuXd16sixcjNTCryIyu
/J5S2rB3utHmf7h2pfZOqQXSFe5WXjTNgRT3NqsJaITCM5inJAhu3Zn2wj4FpE+/sTA9dUgmareh
xr02GqCVMsWOap2HIGn7OcwzPTc77JvyAiW+AJn50cDjIbD6/rNTL/1TkVgLdyUkGivKB4UEbA3d
UIemMNKvZJlgknMrwI/dGylD3k/pmKTUUbfulJot4540Vc7zjl2/FjdLXNR4jTTp4ERBvdTogctM
O4A6e/GpbRtiYboO6U+gJCiVGI1TxHeIsC42ViEAQJ8V6IHkrl5Hu3mT+UtffFxJvdPHesg3FXuR
rsF9k1UZzKA1sZ7y1cJzxRWlGvYLx3oM49EqBC+D3scfrFipXLvjkv5KBwR09oadrl1YpR3WmcrJ
tnKbV5efTMD4WI01tX6imup9H5ySfy3DZROlpbldnjSCkXUYx0Sqg06BEuyQXs0+p0amUceIkfoa
c8ubD47PMAe8Q6BlcDmp4c7ztBwiqmx2FqYZZXzcsxf/bRzbCTx5HwHvsO3k9EZTkRoR/Zit6dGy
Zl6KaAIRAaRu1HvT5nG1s5C9e28YFtWimFbG9znOAhGNjanEftAmy7SYbfvWamrTu5nSNm3vNf0C
93OapmRyXjbIz12GcExo2on3xV+xLotsWWTlzsORacXXo4jfZOuk/B1d12F6IxNn8LAWblvaWbVM
noLexkFlrm0xVrs4NTBvGWp/4lrRZsbjPShL7tGWLw9jOhVP3rBkeEcr033mYYVYjD1MBh4/g/rZ
ZCLeF02cdYcOQHNxcDKbk8jy98uNXgNazCP8hO9mhpDHTulW/SiJFjE5bW4mH9AuQTRXu0J/ziyv
QGIdRv5j4I4rawNE+VNClQGXNSOnqRB4iCEO9oh3GAG9efRWdKt2zWKZv6gayN8G6SL5ADXIqJkL
cidTqETdzlDeTFB/lJxCLSeZRehaWz+pbhnbkmz68I2FgViuhD8clk5W70UtAbWui71oKnxps+7s
Nqi+0SXg8sg7ZyEdLcYR8iZ+PwlGUZk/PQiiVPbgjxlSDV3RVRluB6l3v5YAYZCIb5CR51y2TVi6
/frGqTpbRf6AzTMWKqSuu9Rz8NNcQcRO1HIGndwMBuom1EobnNazTo43W411xF7EsLyDVVf2ZwnB
IL6h689JaGbTfMcbCYSqZ6Hl9YhNQVntTFVMbwoh8/yuQLov22mRJiOUu7T7YKJq2u8T5Ju+ly3v
swNmgW17kxVT89kz5zh54CERP8uJ1xTK8RZmNjKY9C1Jy9JFQW9WJMdu5d+TXot6Z/eaekmBqhHc
srxs8VWAJUtOk3DpHDJ3BHfuFi0YXmoZnHffphwHkcDGIoaHB15xuiIaZjJz+xCLvu5FBZL56ejp
f+niWVbs0ATLNYrrPlllJb/lnd03AAsTtMPQrcPEi0RCPrY4RBBnzM6Nd3buSoNShdfgBWj33Ztq
LnIsUYA/pLvR7TD58Fs2L/iEQooDcGdeQkoGw7StvYljUQzrZKcnPfzXZRjPEH/K4FPmDr5FGtk6
Kt3No3KzG+VOmLBSQ9Y+uRgiajvw7s5HsmeHbM1xR3/XTLH4gW+5bexso2m7g280OnvxESxydqZV
zd5OynEewdNozBvKAFmGwRN5t8cfDCsMSBNa4w/Bk5MEHtmdEJXJsrsp0Im9X8Wc8Rk4PWPTInNa
gKLO9IoRUJWvYQVsxgpFNYzPck2mEm0gsf5q8KkveBak3mNbN5Rj7cqvPO5BMymesU6tvg6y5xrJ
2JdoA67u+kh4ILcWdUt+Uq62/avKE/WuLavmS7eWRvko8nEx9jQq5v2UiLk/oMQhVJihLvvRHPFv
D0dIf4DklR88ZPEi37EiAIJb3gIHREho2KbVOH+Ks8XTED/YeaEzKpGFs4y9B3tOtcvhMvUb2Kvc
8G3qg0PocwCskcKqpyDjwkEha40Bf5eudX+7cpXBg8Te71OCMB2rP4zzl2GgfRTlvdH+rJ2A2pY1
Ot6dVTujHfrQ1Z5nAVKGsl9TPNIxgrLIl+oXnNrJNcc4Y5mxN6bR6zZBmu9aYZe0KWatHlAuRMFl
+l+cnUlzm8raxz8RVczDVhKSPCa24zjJhsrIPDTQQPPp7w+/izfCKqtyFvcsbk5OC+juZ/oPedbj
hjklJRC8WCRPQzAFAtO3NrY3aZDK5KZJ5Bgh2OZiJ01zs39q68mZw6FL7Po6miznd+Kldr5Le+YZ
W9cYY++oDDJRfLTcfty0eaA9z5WJE5hD17A+mGUj964pSx8rPBcPEv4NWmOlTjnQDWWNw583THiJ
WEGT7tie9g/iX/Q90TIv3rRTI/Ei4lIvN/UU9b8c0UvzziuRcAot5Md/TyJC6QsuTkE5TXYKTDxD
kngMMtpuucQ9h9hd8q/M1qBHvwxtNn9Kgc1MqEOVwzTYWwbwmp+q3ypKk+s4w5jvg1M5RbkQ890X
SMAFOoBgTzloeqVxMXbSftatxP/jGQonvMTo0Q/JhqnzbkfMVB4q6SZfbTG7BVRKHZsTurfdfD03
9fTb7If+yiftCmCd6sVPQ8/1kSCc0liQrS+fzGZM42OvF0Vy9CNr5ADqU/WnHM0xC3Oys5xuaGV9
mapi+C69rNa2kHz0hk5MGdCJKcZ2OvqAeJuNg8SW2DiDPYit9HFQQJ8pdjedHQE3iCO/MAjfUX1b
kFxxudStiUMOiGMsjWLL26CDnP4pIiOCG5oxZthXuAr/6rG7+iGzLsmppfIKTyNNl3jX0UCttmx/
iZvhuJQ9yZQMYkdqVmQ0F6W4x+wOyk+MmC+NIW/Av1Hxyse9Lgbni94MRnN0g2yAb57WHm7m3DNV
2E6680e4YB0pX2N1YyaKtmyWpYbYsb/43WXVjZ8ng/t6G5NFPWm4lfRkB5N2FFbkQCSH+kpwHiSG
1DlY3I2FdBTVCXn+Z1ECBkO0ZJC/tCoW94VI459lXkcvk0rTb5KUmYb1PBXPwkgxQIqqeH5W2ELw
fHBHDwgH+2pjxXOMTV2hsI+hQEs3Rhqbdy0KFvMO5CkmcGoy4sNQ1NVjix/ao/IZBtMp67KciloQ
Flu60HIH28yNMbBsmk++pzD8tuN6euC+ppGQTdr4vdHs+o/A7L3Z19yRMJpmGyubuWi7h27SrKdI
RvkVJYH848y99Zhwgn5PTY1VIz5hc03dr9O/DRLLbTee0N1xE1UTesM6hajEd0z5z4LycNgk9By+
G0iNJzsPrbUsFI1LDs7gt2O84sztR5o5qiDB7rNhy2Smah8c6tD02gpmP95mZml9bRO3+ihNc/ge
5E0+3ApVLHNW6kJnowsUl2/TNsF3ixp82NG+w3Qv7QRmOTnzg18p/f6bQPm4brRd7D3g2TfHm9Fl
b29tNeNRKiqnufUBu3/KR23+aeRD9amJIhxQKwiOOW6Eg3fndXMdX80ZWqMbU6Z5t+lk5byU5SQR
fI5d7plRucMHFRT0/Q1bwxeJ+7fZ93aZaBsXjjKNYoJYg01SjVtsyUX9MBvE6j2mdXQlQcQ6WC/o
Rk2LFLGER8Ntpbqmr2E/zeTJIHwGSuZwMiKRbmKa7zO9xmK6Gkq6pdsiRdl3Y7QaDfyyFLiiZa2q
kPDztaAI0dmZym0rC/g2psq0D0VrCXWMgyD3cbVKpz/FMM/PtaDU5QAuOXSicv8qjsoxI0/TxfjA
EaAtJPpU3ncxGOUtEQv33yJIPEwm89Z6duyauUXvV84yeUG6/1YkVn+d0MKINmML4fOg2ngWYZRW
XkExbUwjjo9z83NUU/pc6WUtdn3hxdkuShxcz7oWjUyauVL9icZxulXA134VWCDPKC0YI8dyzrT+
QP47XDtzbXZHJQrt6Co9loyEXBntF1OiCp9STFiDCTHIjdXM5r6JLIGPkS2yh1x3tQ+219hPXVym
6UYK13tAzLv8KtJRS8Mq9xy8sDST/yTUFG/eus5QURSOdkQTYFLEi5aKEY8Ebu98l/QRDT86aQzM
q0r138hksxdA00RDL9IaHK9tnwlW2mZYfHGekKfsLE4F3lnUWR5GJ4vFEbj6MUe5l0I7/RlZg9Nt
+gHGbCiGKS6YxZgd5l2BgY7xDKnmmZzEfbSLyeu2svAnTBobI9jgMqZdFYPq7ZvRFePVIEuZHgtl
Js/lTAvpNtHsTuxjr2/gcmMIS7FsNc7XmWoFlD8tbmJCRqvq2Ht+FGzVUPjPRSmdbJ8Udu3sJMZ4
SMgbZvwQ2A3sYGXQlmpqIziAmZdfHcT0EGrRQISBrtSvooFow2yp5SDkZZDfwjvkLyCfln7UTIOA
3soBp0RQmNH3GNQ9DmdDy2045SlmV34x47Krk0M9RWowyB2LKu9Dd4i6l7moknHbAt9ePBhl+wy+
XfuZsQF+9r5E3p5pRfTFzs3sQ9eTNmznUViY62ZRdJBzS3cvSZtKhoMbd/qWZk5xXVRSi/eG3mnX
Predi6OnbVe7bvCi6ph3xYyXZI8F7KZJXaJN1znGrW330gujSSfhov7F+cz00mQftGYM5a8VxtVM
i57JQi3kIWMm5mxkMpGvuuUw4p9ciL6ic+baRGeuWFKMGA10gNuxYkwcZHdeC+f/YDqz+avU4v5H
jWMd2a5RGCQCfXPjBXHKTQ0fV24ZvHUexmERrIlyTg00KeLS2/StalE1DaSyD65R6DGVQzK/9JC8
9C3g0Nra4SSpelIIA0ERxLLtl7ro5ugGk2PCVhtpWAlqKjC2aJ0YH4Z5qS25fJzkxkrb+lOEeJe+
Y6RiPDpkz92GYRoD3bLIr4cl04HV1WtPnsB2YOsbmfmhoMSpHiKznH+VXmL5V7VdyWc/TeOPrvD3
adzgLQnpPQEB4rZoH1W2ym2cFYPgrg/UiF85LtZH8FPlDVWQ+KUVMTdDO5n8jbzUFvrF3GGiag79
CAq2qD40xJ86LPyZrm1E5kA7x7ML6swch7ilyh52Mb4bOy7WOKBtM0pxrJG0oW/UFLbaKr2citt2
MZniSGNLrexo+iqI1Y8WHyfFbq43/9R+QqoLcay/7a2gng48Y/3BzrKG3DWbInrkFn+mp0ZElzc2
8P+bYfhTg3ps883iVHTMVTngGMeHfbBGZBy51DPnmzt5pA1mG6U/jaItiH2Jwgbck/oY3DHapd3n
VzatKTce0K9Q7FCH67vAbT13ur79kFRxqeNOrFxa2rPbxyi/if4TsNpouJGMNLpQFQOXjYmulnds
3LmJNpau/O84IOXNXmkU1qE+ZgQbs03i+RDQbn+OVGEtDWOHckUNDJuOWEdzefZdjh1q0hpxiVme
Bwk1R8qL7o9G7CA8uDHo1rkCJEimBwUwnXPHMEPdl4EuNpYYlbMfrL7U7ku6zkCBmrzom99Af9rk
for9MTqOXZqT5WgtdSq3aGrmJgrLk6YXmyFGGrO9x1TJt9TW7Swhn4UUYj6QtTSxhhaohR1vMCH+
smvo0GhPZj/ZeAI0Zo5m6CYuXe7B0BNGlT3C5RcD9iFV1hY4bilhfbLtqKnuRaVNOt0Xgo597HS3
i+9jrTVJrXFt0F50kEflVYZvDz7tZV6m9U2SNKV8co1hJr+C7uTXv706NclnGPixRt8gDaFtZK05
CHbSX9WNozPl5ngnbNrnzAqaofpjabiL1FsGyVRf+7bBiPxPFOADuaWZ2BU3XSU04yWPi7j/5RvE
znsdlrmLIBMzj88MWlr9U4ll9IBoS+CWxtdaaxzd3RcF08FjZAwD4+TOmv35lzbVvE9FDpd8rwDN
5QeWaZkjxoJdoQiJZZd9sWxN53BDTTBpkuX0zgxt47d2Z3XbGmgCbRdmKUmzy3k7+rHspOccBwcj
tqfSMWsyDTk2DmOSaGiVH8a9LjhSDogL/wdMXtf7IV0/9/pDyoQU5Rl7crOmo+2U2uUXdKCz+ldA
vRqFkz9Z6c2UpkX/wVHCwCu5TwrDPCbeFHk3Uyvd6ZBaw1De6pTl9sEHVz2GBU3z+cFt+P31RvcZ
EsQY0vr2rziNp+KTmyCA9i1SE2GDKQm89Zb9zaO5BmbCNMTlcGX0AyEzwfKBKXRVj+210uQQ3bid
lw/HrhwnzmxVpCOhEu2gew0JSbGvR0/W1+2sz1k4ODDjv3VtHgmK2w5PS/qdtn5sAZmgXluRv+4s
XDw9phh0WLagRCv/S86JeZSqzabbTjmUMLNOfA37qXfELrV79VXGU/K7nWajvXK5BDB+tvPoqxa3
tb6JtWF8dirawPtJD/LHtC4tuYmCpvB2GeHPDtEwyetvcYdQMQWWFUzHGAo0Yo5uraKrmOPySzqo
SO90OAbqgAmQ8SxtTLg3Dt36YCMDmm8bxBK1j8xQ42KX+9n8TQmvfuz4TZ+UH+u4rFVdGnYiSSvG
B+SI2JcHJhWmViR3FQX3R79azDMzu8POJXKj5FvfxZ0BL7Dth03ZNOpLac5qJJEddH1nSFP8VKA8
v4wyn65RNU4LADG1eyW7MttRmbmhBhT7XgZ+fmVhAQdaoJ9vGQANRVjHg31Tc3rGzWxKBjeNitqj
hMSV3xae2d+O4BapHa2mwew+MRvcjRmJM5On8/OjnI3pE6pd0EGVVwwV9sBWH+/mhJnvI/62xifk
VDu60WWDBqZ0MLhiooG3+aYwXOAeCW/3UyocSOZ5PbRfQBz5j1FeGvk+riLPe6ylHb2IYs6A6tiT
8yuoh1zRgXEwXo6Ug7qwM0552MYB2l903ryYBmBOX22cpiS97XpjRHehEOXVoI/JcYwhAt857kRj
wkodwnfQVjQw0JdjUqNaQcNnNPXk1veVU2wbGWWohIsuwBJ99jG3tgQa1hvheO03EROb4HSXIDky
6nWicR5gWoN8ojrSy4ptxAm6MrkBR4VUsGOnZQGzepbPMwCBLqR2VD9KdD9+Zlrt+5sxcaYbaCvN
sFdCpN/afgSu68PS/tg3dsrQ0vRrgLoKOtbG7c32hnqJmlWP5uCOCSNW8LjfgW0F48MEhrEqc148
dUaayIjGD7jB0pvh/ylsXHyjuX9KkEXPN3pe+8XGI9Npd/akpo/9oiPNK5kcfZNwA82buPUwrDeM
AKgVUr9c50HQqO5g0Md8YaQP5mHIzY5O3qzoVmdz2tzEcHeNcICeOXC5KelSyqfiay4s+5MeTDiq
c+2zb8xO9eat1rQtEEhmQF/iuAMZmbVd2+/qrs38PZeRn+wNyT+kjkcZOk2oDu8LI+genC6eF9Sf
Y97Vcet+bJMC39Sy5hLfaHPuqzBJFaYREHGfLFxjy5s2cOsEjOWQxVsB3GCxjME3nikPSQZm3MzD
l74BvfzBkXFDA9NwxN4wS3zSZWMHNH0oAOm89pi9S2TKvlXEXhyajHZgMOKN1YxWG6g3mm0J0jR6
EqTQBT2ru2F8ogBVZ7OfhjPevN89DASgLolqGkION/7EWVmVzWaeusC+Enrd3w1T5Ofbuh1orftl
WV2btUbfOjGo5PYkCOZn4eAezR3KWCtP9aVDRDsbT8BxMvxtmyWpfM6ydj5mgChAtuYaQ1mAQflz
m7TOJ2NCd/nGIN49zKXhkg+8j616gyiDN4l2hI+LC6pTqCufIsqqoleSpIrma5NBqJkS52rILq6y
xtVCOEPKzCawIk8M9WMBif6F56dIEW45V1ikNDSevYKv79QGqKccNMek0FxJOxKr9x/tDTJvWfQV
CArMnDbi8ud/LSpjg0gU+eBp+kDcdFlZP9Uelswlw/t/XwqhhEX7w/CJKmuaUBrFRqGAe28bA0SB
5af9IXZzeUgMUV1ARq/xtLxK7KkwfVmol1jZrj5YMjYVx27wt1HWVJs8Qs8AolZ6UFnmbho5X2K5
nNkgC1TYReAS4xvg1advMVfNHAEeCUAOKPOqmIfpyucivfACzz0VWGao0Ki+wq9drVKB1/XyKQu2
gPfmXTN61daKjHxXDBjXOZBu/xW1yVvEg/DV6QDYtWuePpWJIXTXRbgrwDH4kdp6votHv9qmi7fz
+7vw3PvDxwGuJxc7u3GFD42ZYjdYRgZbOiDtE1AA764g7b3w/t5Q6pdtEcAnZUegmmuu5W4AqjtU
h3wmradzH1XSuQM/bISo/2jXg/CHrdE63lZEOlWcAPBS5gm2EkluL9NFGULs6Z7+w5M7gL+RZ4ax
+IbQ1rcYZHa84671IPCkAZgV4FqWlVx6+OUdnqBD4SMsW9Snk4cd1Jq0iySzn2aWwUpTo+8wmqU7
qOHdCVar2Fd6ZPJhTQcNUtDEUG5rY4e9rYL73rS795/57Z3DqTSZeoHQ5VJdE3u1xOgYrlDva0k+
/WDCwvhTBbP4YjlWekkXc82SQlzJeHVUsGw0wnj8002cZZ0RMQihO4aZ6F3jVd8Fc+w9KdBPWmXl
NglAmeTxMF5g8p1dF/215bAuyOfVuh4gcXpwM68beYedj+Q3I865O0AXbXZajCisoY/ffDFl+/ff
7tmFYaPiUwwuGR3U0wcGdzLZImf61NP92M0VqHjggGo/1YO76e0ceXxDADqt4G+/v/LZ74o5CjQt
2NOevbp1K1sEsVtOAbu4k89TN02flVXQex2nsbzAjHp7YyD5gMj0EjAJYGsKWmp1WTMIfNuY1/gH
fVTiYMxMG/79iRxKYCjMXBhvZJao4yP6rh437uS0W0ZQTLdkVd4ooPQXQtbb6L/QhdD6sWDULBOj
0882o6EhPN3ksgXYdT/1Krq3gQl9NXAT08O5sqNxQ9aQXXJiPvci4X8iWoViru2tKV5aptMwlZTC
82iW3wozdspdEfTWJfHINZVtOYcYT3n2wsrk+lkFk04zkG5SbgDrwHKvajfl1GW9sWOEkQNtRZAQ
CpHzqwUveT9afnIhwryNncBroAV4zDfhEa05mnIwGeIygt5GJXmcLUg/M9Prd/2YoWqn9+o/3HEo
UJAvEkAxlllFtERB5lC1jzOR1Id9J+OHyJLGrkpd/8LFfu7U/b3S6sViujynSvBiEfR3QnQls63I
IISXorGv/v04QHiw4QzDwEJH6XSP0v+K4jayg62tpfYPpOr0kPZN87lJE/fCLXbue/291LJt/8pL
kaBxJZOpAAuIQIWLE+cupuGGU0PigN2MLsntrG9N0yHTIb5YOhpKRMnVelRDpqHJXIajNhoHiEoT
AC4V7DH+Sa4saxr2XkzPB13L7sJNtv5+rysHGG+yVzgXayWYzJQIL5qmDP0u9/+UdR1c5cyI9yZy
cv+4KZelbJbgbkbv1FkrYLlaoBWq12WozYP/B/Q9lOXI+dQPrXaprlh/v2UpmGUw50jAyYlXWwW9
7dZMYwCvqK3cMaIxPrfl2G6YZriPhV9cItCtb0+WQ3F6UUsC3oj0w+r2NHoZlxkmzuGkpcApXf/g
vPIroFswZa1rfgfjvgtfbn2lLYtynZC52UtluNbRSJ1BYFUKiNNnKnpr4tl8HEate4ZoCpIKqcyQ
rlB9nUjhf0/UND69fxrPbFnwRXxF6imEib3VwR9ipm5YB/Zhqdr+0Of7un60ylh+LBPfCZnN1gBL
ULB6f9Uz29VAKBLhogA3ZwhWpwdzkGT/LNKHeZsx2HFNbUZBoHL/IDgL4uD9xc59VoLG4sS7XHHe
ahcJCXyE/KyHU2Wl26B0x/u6TbqPkaGSfS+ApGlNrV94QuPM3jV4rx4bSsf7YW0LU6RerMd5A83a
bs17PI1AwYJx638UfR0cxTCOn7xkzq+zvjMfKAmLF7rIVihyVxObMmC2hstVSisLZkcY1ZG1MdBE
u5RFn/2V4Ni4mNBy8dZbfqKqL6oyA7+sw+UTvT9vFvnqY1to3bF1neLn+9/iTfW0bPeFCIuzEmgH
/U1614FrbNUkwwRGGTzGyXvuAzk8jbW07lPsBKAzRil6SvSACzFVN9ZMKxHuU3STp0V3xGxnDPYX
ftSyyf+ual5/1EJRRwAFT5211lRLo9RMBq60vHHLG1p35d6LZHn0sI7cNZ2at3WHP1Onz9jKFTUg
cD56KKTMGceAjHr/55zbrz4q8KTeqGXaa2o08P84qk3G1POYlDegzvt902O0Qp31I8flgznVJC5s
13NrouJDOowMDQFsFbnGQtdnbYz7EF5RBmrGHJZxVu89YB855BsGgHQkysj2LgSTs+siB4rPGMps
GGSeXgQGk/Q5oVUXVtgtMINAmQmGi5zBJep+AulW05N9lotL4lNn10WPfbn4oIGvv3jdJ1MqnQqP
brOwjl6GKAJ45D67ieCM7waEBRmsQEW7cBUtr3G90ThtRDXUrfEbWILBXwnJCC5YmhY8EaTEhuc0
nbqdKV3n+f0NdCakoCMC6ZwzjYjRG1GWaiicPpi70G1rPLjtKr+CVAAQo4v/QHoeqCYnTORhnO2S
SVoX8rszrxaup46BsG0A91unIqQOqs0N3GHbInPx6QBz71dddyBp7cIeVcFdLbruwos9c4+xKB0Z
EoWFA7/avwQ3xHcCwhiu6nLjqZyArWjM516Ubj1nHP79jCIDYS5xGwtRfR02/Q4BVNwJ+9AulHaD
SUn7gIisqvc6zMp0qxd9vFcBJs3vf9lz75Y2D1keL9bEEuR0//TwLRxg+H2oybk/qNooj73T6CEc
Xf+jCdAdemGrHv7Douj1Uli+in2t3m1TdqleOARrN0/qm8mmd976jvYzbprpoFfmvafxwi980DMZ
ApkBW9jkPZpvfKBUlHluYUd9WEdlR6Pckk+98mHjWkELgfX9JzyTBKGLAvOZXcti6z7A0AM9lMNI
DqZgJluQz66dcbaeNGahmx7u99aySn3f53P75f2VX50UVzcCw1TkflD3QyluneLq1UzUVwGYJJoH
zDiUuBcMMv/A3FD7pLF0d2c1rfPTb6IG5jvgZgAhmqlfF0OOLaxS401jjlWyAxkF0eD9X3fuVBGp
OVg0OqkrVrezM4y6xs1NXPQBvPl9DfwfXMQd03V9E8XDdEE179xHZ3oAt2jJ+fW1zzoiVYYnBFVM
Iul7Oz3aByYdzUNqXtRNP3eSkDUCcIoosu7oq5uYeZPVJbDJwghw+oEs+HPFKT9wwVDOBK3zITDL
PPz317mo8KCUQaRlTHN6eiHE1S7obxk6ZU37wKjkhzGtVIjIHRBehZrl++ude0b0RxE9JL/DD3fV
PvArHeEfVQ3hYEf6cUqkAQO/65/hThpw9I2Ib2iMFzK8c3sGfWQ0a3CLQup1OWt/hbghTYIxhosQ
0hi3ti4KfSD4Ug0vz0Bb9AysC8nbmT1jgSxG/5TsjXJitV7jcwEzuR5DR8X5HbZZ7Utr2upAhy3/
+v77PPNodNedxSJCpxHsLn/+16M5M93Pec5GJpkgOD1feHCQXdiLmgQ0ng7RfCErO7OgDUWbGL6Y
sb4JpVVtw1yBZBHmIo72lTv+Lu3UPOZNCbIZcPeF/XnmVWIFg9wQQ2IEKdaFErN4yehYH8OO+UcI
ODA/AI2wQaW7zYUk4Y0oFCn3kgZh64axG/3lVVHmJqDP3HSawj5L1NGxkDwQqSYfMpkZO9QdOwpS
vfqYyk6/7hp4OQ5e7ziwyfhbOiv3B5RwG3kEqz0OUbyIyTvRUxy18t6nDLxmP2THCvLLMY6R+Ny+
vw/euPm8/vilbKUN6bjYq59uhNmwSuUCoQudtqtBGUUQuBxzcm4qq6teasAgJLFqir8EhGMcu1JE
S0Abab97q04hk6AmcEmZ90wIY0bApA3dYY66uXqfuoYvmNuyVQy3x6dxKv0tyPEBSRdAYY1h58dZ
CzqYmbV14cCfW5luPa1tJhTIHK1vGUcmjZfgm5Tp3i8ZkapDLO/voaM7oYEb9YuLCepm7AJ5YQ+d
2a6LSR/qdUzhFtm8068Qwxqr+saYQiH6BISam288Zl4hKmDVhZNx5iZ1ebfLtO9VHGX1jFZfxBbR
cELwIVrw/fZYHgD7TIyBJ/CRam6PnjCHCw945vgvNw3av+QFurnuqivDkW1ew4pvFPIoOqBa4N5o
fRzncaq4AdAFaS5s7TfvlN1Mfuks0woafOsCBfRAbUy+VJy+tLvvjKQ6mLU9HkBjXpolnluKDYu8
BUmMTzg8/XxNVgxu5iGiseA2r+Hsock7+ECV6HFfyGPOLYVMFarjZJIOicXpUhXiipnvaiqER0zP
vmxtuXXAvSQgncZLBtJvajy0xmlVojfOFQd2d3USfeg1gGnRXEhBXN8D4gYtMM816i3v30Jvzt2i
aY5MLYZiOg4X7uqhIDWMEF9MtB3UPOxcP4qvU6eptzasMRg0NvrUUrrXwQTW+f2V35wGVkYiCGVj
EidcY5fX/VccdPMAOYOlow77VRx72TVhB0lz10tN7emNqxfdKMb9+4ue+Ya4AhJ3QXBRF6w9HpLA
AlfVGMCYAMShwWGmj5Wiqef1wG3/y1IWwr/Lw5E5rZ9P0w1wkAtiqh92utOBgzIDEPp14F0Y2K2f
itOGgxfyUpgf0FFfu6ElfldNCbfbllBWHnO8uTf0esRtZOoXrumzK3FbUsXRlfT1VS6fY44QIO5k
o7c4lV+LZvL2gS1aE9x+Hry8/wLXR+D1qf5aa3VdTlU9VLFEkyRBIuIJxQf3W0PdsHt/lbNPFJAX
LdGHTs7qoNk65P/CbOxtZcSAZycBJJa+2XVaR9U/br7lgQw+Emgg+gs0dU93RAatCHFJsG0S9P6H
uGzHEAyhewQH8uv9h1qfrdeVliExrRv6o+uG2FB602hCwsYJpsV7U0+bveaPUIeaIT7kmTAe1VQ6
X99f9Nz3wmJ12RdLW2rtu5aCJvbqge9VKEC+ejr4O+ryf00vl0cD6E2tu5RApLSnLxGxOekqwaN1
bWt+jdvqd1OZ3qMr8v+w1XkUdOIcGDsMwk8XsryBO2SYrG2dDOld7Qh4WmYcN7t5jrR/vCuWh0Lc
71V5EeyRv1qrgTztFsGIuI85IrXIDHjDhdgfaqWSw79/JWSdl9yc+MyU//SxEmWMjhjB+xuwSvaw
hZKD10eX8FrnNiBxBVtOhiUue/50laZy/HFRZNp6ffuDRr1YWF3z3h6dcotjI0og7tAc/8OTAVak
Sl0M6tZPxkgRKSdfopZPA/i2kmDCt1HhRfru/XXOP9v/r7PcKH8FrkUE1bQ01gGwhRSFAevPtMXC
0Qvm/TwH0MHAtV6ows9dUw5wOwfggOlQX50uOg6QqYtqZtHOblCtQcLiJR+S+guofHEpKVj2wN/t
pGU7opQNRs0h9iP+fbpYZuRdJnW2fpKhVFQ4cDirWDcvwJLOr8IuwVGKjHjtNM5IAJ45BBt07Yb+
OhAZtvFmPm3//WstMEXwKh4OCutBM7ptVZn2JvwWXMpuPTJENOfSdlepBAJQ5N+MQfTn/SXfPtjS
L6fNyaGmp+CvcqqMeqUxIMduCyalu8Bp3EdjsPxP76+yztwoHJEWR9kuoOkIfm11EXZQvZJk1Nnu
2M8fkgb+15DSQa5EBDQIu+UNDlou9rvM5f7DylRMOJsQzkAIn24PaI7NiL05H86vyo+WZqUvmGvL
m7oX7ZUYav8Dh2K6q0c1XMhW354C5uqLEQZteqztXvugfx09zDaY6HH6tqofF5FtCPdObhrHskjl
hdtk2eOnZ2BZitrc/78XvXq9kOpdKEvLUrXbbhFDAa9DCGWI2P9UWnTJtPTcctyXgHa5LvG4XB25
3sn0Fq6Otc0HKbbkX+7OhRq/iDXkz7mEzPb+Nzy3R5er5LUlxHjZPP2GqeFl+hiDlvfgwmwCqwzQ
VojMC3Ht7VXJFIUEn6Yn7Ur8+k5XQYSkImMYsDsMuvQeOfbxoI1ZttXnsd+mqfB3o4PIyD8/2pIh
UGMzGgPztNqepP5BH3UtX06Lx5vCLJIwGLhm3l/lzFak2++j7QrSg5pwlQnbNErKHnY8OGGF27NH
ZZvaLsRAz8kvpPdn3iKbnmEff9dzQKyfvsURU4TBLTnpZqZHOMSjYOIn/rxDb6TeGvBfF2mY+sJR
O7MhXfQpqOApecGqrhatxJzasJyJAbb8auSxfw2Sp3rRNIQifJBrF3bK8lFOj9vSQEcpBE1ePLbW
Srke7N+iRHRqa/pq/GhndEncHjviwqanVyBCsdXgB18jy1Q+InhUXtgzb78m3UMSB535FBihNTS3
QD4ZGVC4lgBKgMK6wK53FTKj4Vwjxnfh1Z5dDIwAB53iEGO10+9ZjvOky7kqd77I2wN9Pfu2pRt5
QDXdOLy/S1/f2+l7ZVIM5hesBDjcNwCSSvPMopaoaycjzN9FWShE/LoIg0yqm7if8ltnGrMbeCT2
9ahNt/bgtxfGjW+vGtYF0rmEKXoMa/whVo6aayFytzPQzb6CwNyEcTon+/ef9OwqS7Al5ST3W4OB
UIdnjxZ+uRtN2R9T8tzdiN3UhVP/9lQsmQoNvMVyYgHinn46q18kCiqsHSxYVbdI+Q1XZj/QM3FH
VW6Q5OgufMBzj8UdRr+DlpMDju10wdjuDHPGzm43C6t97I3cvRsav/vnYMcTMaCDtmViwLvuEZaZ
hxronEA4zHP7yDif5vdcT2GgT+WGAdql9d7eaKfrraKdqvE38xzW85QGvcIJXspJV8fUQYIYZvO3
PqBJ+f7+ePPlFpjQqyU48ZzyexUVdCgWTRnriLearY3GkAy2o+21R3uxPzfS+pJ3/JtDznqM9EHl
gcJZav7TD+cl1dwhVsNO0ZJ0n7QNJkSo5EHKs/oLl9crM+PkkC9rQal43SQLUux0LfTeAD5lWC1B
NFJAYkeGBuwlxAtn6MVFlSIn5UG336pSBqFoAuu7nqKZgz6Wnt32c2I+z6ZV3BZIHd4isrnof6Lq
trPsqvzuQtbYJ6havVDWd0cD4NVDBw16O6WWmFA3bS/4Zp19c9xZix/AEshXb65qhAlCkSsrLSf3
dtSXUSfKJHu/6y4had7sw+XFsQzSKpQg5toTT06eNY0U3ztkJb5BNq6+j1GpDhVqxFi3iw6xIaTA
9Qux7tyqi0Mp4HP+5623Imod5JTo7OxqjU5kME/NziiQ6YtEE+/LXtPxijeN8P39f+6t0i4JqE59
CiF9dZHMecZUBQFmyjlX7trMVLtuTDoahVBQ/sNSAVcJY25Q/OvuE/oZCjY88a2flwF8ghBFnqL0
lghD/et9zAdcaG4kDfZiDL+86r8KAvi0oz36dgF4vvQPHg5Pu8Hph1DLk2RvBWX0+f1HextPlwXx
zrUZ39LbfYM7n2i2mR5WHwbapdCC7TrY47ZdXMtWq2/HeO5utAk6spHl9S8gAGaIPEd9IaKe2UCs
wkQetAcDxDVTMihxr60rP0dgJvV2bWrVu3my0WAbU3UfRLCu3dKuLix6ZgMtQ0qaikwlFtDS6avu
yn5EMAiNkgYRzTDKovET4ufdVkyY9r3/ls8utQx0mbLYS152upSoqC7VyFLMkWMYGUW8H3wTOSmn
Lf79ssE90vVe3QfJkFZPlZb/I+3MeuQ2liz8iwhwX15ZrKpetFhqybL1QkjXvtz3JUn++vlSDzNN
FlFEawBbLwIUlczMyFhOnGOMplEqmGKEx68YS78oTQMxd9ke1TtuQlyiH4p7FOkZq6HUvFkVqHCQ
00YIlV1ItgWs17rWEDSerNHz/mNbzYQqWGzCDwGpIuR5R2nR3kcFC2oQA0rc4Lbd3BAR2Spd7qCN
NWhOBiW8dDUdQa0Oh4PKzs5bC5OThGTTIsAJbDz44qRxU1hDHkgexKAM2/olDxeHz9uWD1ph5Nf7
52XvPsi5RWB0yCxSe1mfF2OgSmJnEwQRkV4/FUi+nKtaLy+a0sL6ryFJksbwNNw3KhexeXTBCf6f
0c2jm8zFwrACRidYtwrSwHx+qRLC+AomsMeMscmLlzla5U+mfoQh2bVNPcujs0vOtG1awDwy96Mu
VVum3nhewNj6RIbWSe2M+NSWw4/MK7WnYbKPRGT3DhG1Y13OiEjE4ibr9eaydBUoUgK1X6KHmdz3
a6rCIoi7OpIl3jVl05uUzyTDIpssidJWXkJvlqNrrzFLrzov1Qg78DKo4QEMc88So27gYxxk5LgF
6+PDR5tMsSBfg85rclo6lGdojSP3MTntwdO4t3HkYiaEtwbTfNuAo6QwmNoq7iae7fJxLlII3ry8
+IzKg3I16sxi2FdTaAO009f7x3Xv5aIYSccF847LqP16lXYixt4RFp5ugSVd91LjAs01ukSzHZ+G
doJ93kncb2MTV63kDbb9kfraQai6d1MZLjbp/Gogd7yNZ2CGIpN1kyxAkcl7HCDxDiBKi0GZlD80
ZLQCmjlHQBvpwrcXlciASSoZ97Py9cLrRC/GqJ6xyYQRDDbd8AmyT/egoLa3s4AAUQyRdYybRjq6
MvPEIHGGex2mj6XJfrrzFF54Lb87IeyozEU49YfZzpCEub+1ew8LLAbAGmnp8IZtFijKEY7jtsgD
uHtbEB09tEQwDEYPlpW139K+dn+4Hkw+AG4Z/e0WhH8OfsGewyd7dIEl0u2+mTDuh6yJp8jJAptH
7kT6DBVwPMCMCyXaKS3N5MD37t1Y+YISvcNCQGl/vaVJDj1Lr2DPSuGVcZnYDrTGhmvQa/ODG7u3
NJBQJP1Uh7i2G1NpOzkdcCfCHg9SSK9y7Ze8DruH3AZzKbrFPDhHt0vDv4IYYPqOT4lzXy/NNluN
0cYoC8ZJfI7abnjqVQLNHG3JP+4fmz1LwCvlopgLpRa8tsQwcYWMDEyURVoPV4E0WwBDx3iBTcw8
OB83WDcKFxxN7h9QN/Zs6/e8rjQpBkMg1TEU97feZWPjm0NiJn7bieVlpqP3j5jy6QTAK7kktjV8
GpFd83X6GFBziurAG976IX4MDQSmdUxoQLbitrkKu3y/ZPhhJcm/VKUFf2tudeaDLShX+WFRd1+j
oS6jg4O7a5cKi42+HmCDbaN30On69yP0S8Zo/2dSoA0Fe+C8GyxK4WTbyF2Bd315+z6buH3gNt6v
+vF6nxE8MMyiqbLAFFr+gdJ7dnFSob6f4cV/czStg6DQ4OUlJpF50trUArCSf5RtblHavVguNEte
1dinqG2Pxixv76U0BT6YF5tGm7F5Sbou7i05jxIIqTOHdkV76olxAzjd1Yd0GY5aGXu3Rb5aQGzk
nP+WHYOJwkFHEobbUlofURWqTrzl5cXt4+Xx/n7trYxEgdMhhYNv3qu5TAxXEawst5PvqNojUgJr
c+RDTde99LkoD/DBt++jBIkQNTNBIKFtm00z9TlSnMpJA1trmsvoKN3Hxm31T/dXtff9wL3w+ZA2
gDJG/opXmbqmV9T4izoNBpj6fCof9tnKaHUN+JzzfVN7C3ptSv6UV6ZKqOvKuMcUnOHoq/Rhes0M
e/yNqyznr9CnYFyaYcS1lYmnUItMD0q4MJueIYNy34cIZTzBrxf+ZAo1O9V9daSWuXM26FCQQzJi
h5iotXkdoq4sVJ77JKCL9k8YUropFgPFgLwbkWNj9vDNX1JWMA2Ejkn6rV9zmK++ZGgbiluB10Cn
uEHkJLanP5w4P+J92FkUViiEEe3TrNgewJYhCTNusDIU9dj6MPJXp6at0+9TjCAoosdHHYmdswgr
ieT4oe6nqdta2ATBPBYNeRan9pRCDIhkRQzpHjIAB19wzxQPHoUF6pm8fhs3VU9tBnacDcvDog1q
O+4usyQLBzty1MPae2RlHdPkFkuE6ravZMTwhAqcbpALCMu0tIXoN1TM0g8Tatw0R+ozJLMx43qe
eo1EoZ+kas21HErI9FEC+3H/8OwtXeISmMDhZ1HxWF8QE4ULATlJwvilknzUljx8j9NbCAqRfrxv
audZhcmR0JczBIB9i7Xs1LiCrwxNh3qG7M5wmvaS1QMK4HHSjkHGkMq5yrzl4b7V2wXy+oDCkFB5
hrRvio86bTxXzRTUPRPvrE8DnIXobRKUJulBinp7RZjukgAxCSW1SPvX35IJAqdWYbYOiknkiEI0
4xnIWnsuoEg9QRZ/dGxvXahElEqyhF9P7DZPM8IInFhvwT25tPE3ar3F2V5i5frmD0iViFyJy0GL
eQvngF/Tzm1uXjD1woAlJG3QnoHU28ub1L9vam9BcBOQmDF5TrSwOYyinOe01BT4LGEKBPZmmFdB
mT+4b0X+K+tUEwtUhZlI4RRymtfbZFgWbUHI0YNSG8tPauulF9sqRcCsenwFZ40GRqSUn7pmdt9+
QHjEqS4SDcmW0yZNEaJ0kDPzRMDS3YvHNDyaVN38b7mk6gOylvPB2d85kERDDrBm2UHRtkN9CS6m
YzxYBGFbzGCoqvxUoOf46OnNfLVz13l7q4bkgUiP/isUNuzh+tPmde+VsDnStUib8FpDwHtJwW+f
wqS1nmhWmU9GMqQHQcutX5FAXfqF5AmAM29GOjODyHyapiCMpvKsZxC2OxDoBJo9KO9siNo/JWOp
HgQWO25lZVR++lePrsqwoor25CS5tsNT1SzuM00oGOuZH/l8/7zuro8wneEXbgaYtbWpPstbMdac
V42G+U9NE2iDuolSXhIdAdWu4CiVlSMOrv3O2WGgQV55atGMym620qymrprifAoyy+7PdN3mYJpM
7YkYFO6nwXIP7O19UHq/cFrDXkMiL//+1QeFZNHz6EdNQeogv0Sow8B16RQngezz5f4H3XEApHZg
EGhe0lfY5tRhqHRjNdRT0NG7eV6iSTnDMV56AYKQmvZQh5pyDZEveV9B0H5ge8fF0d6T3TDKMBRF
Nucm06d0aLxF8N6Jlw6y+49TY6Zf7i9w51syAqpSLcBd22Ah1t+SqAmdLtGIYIgN66TYQ3LleYed
G+Kng7xk53CCGaNnKR0bVEGbAjCqUtlceXhPOLHNpzYbkdNDFOmpsOj35XXa/akUY35gdGd9Lh0E
yTVNTsSDu17frCrM5amJCGzkqvy4zNUgRjTiASLat7IN8Dzo4Mbg6KCQz0fdPEk28rGaJxRmQ2wj
+Y54aHkyl7H+TBUPumoK/weVpdtrhz1gmyBxAB9R/dgsDcRFLVriIXO23Kcin5L3cR7VKWJXUfGz
8YbiwODtgcQgvVmXHJakedtx6mAphzSXsSKtba1z1Iz9c9JN/cFLtGPFgC32F2ccmeUWuxJDf2Po
DXpCHNj8QcIgnkK9Kw+c8s7Hk9OJKkky6Z6xLRgto9ENiMUPwRgbwiCiFigSiij7prRD8gxBenhQ
BdhZlgnGCFCdnEHgnV3vVmWJKqGpOyBBaqrX2hmRJjPa+sBn3N4xwlYaEdAXSjtbqPLi6lnj2csQ
9FaX/BG1ffiktHOCZxYa5eTB+aPMuvZgx/a+pYOrkjw5zGBtRzgSJnSJV9AUpazh/vSiMj9FDMc8
xPOAPNY4Nee3+iwyMOqO7BqT5BTC1p+y8xo7hgJ+DLqhmM56nDRPrcmBoXp7BOPd2TX6KyCpqLdB
F7JF/cxDCmNKX3Lky7FB5dXQrllMSvLmBXGLgYNxiakhbh+0xUoVVMFYELzf+R962vbn1Kzacx3H
B9DTW3coyVeQm5L5JLPxG59BsyqGz6YiFnHV9qPZqdYXFBAX3U9E4x3Nct6Mc9M4oXsgd8kE92Nt
+VCmgUmbViumYEhiCGaqopQY/SVxHZ/5a9KrhS4LApwF2mcWMU18KufEGk5RmarlCWXGAd3ebnDB
rC2oc58yr6++6pAvvygIb72bY3P8D4GrB1KvyV2kOKkxG34udGMJ7u/Q7b1yyL8kfY3Lim54ZRGJ
EJkRJX2QIJ2C7MtUVF8zlh/5heMa/ti2zGF54uBi/eJiWOcfdLmglKG6QVEX7qf1SfdwuVDkIyow
MuP1bQoXWMBKxDK0cz0MMxoYg7AvZo0i96UVkDQjpmMgHdvWDJdmsekd+LDbi+4QqlNfB8MB1YG1
uXhTHOWdoMUQVEaXPHekymfElfOTMWY9RFxOdPDg7NmjKQ1shN44h1bezleBnplqSaalPdEX0iAw
JsOh6DVW6MeAJ/1B75aDR+H2tlPnZpqUtAQPc/OidiN9FWT2piBxkgawAyo3dZkdhct7VqSvlOzo
uGlD3tFXq0KiBpw2aMxgLFPvKhXjL/Skjjjcbm86SG+HFIt0HLj+lpB6XFpUDRFwCiIdOn0Kb+0n
M2wg0OISvhkeIk0RpEJ+QSd4CyJIZ9DsudcQ/xewOltLIb4XTtqeicmnBzusoj/vX8a9pdkQWhMc
g866YUyp1cJgmInAuDYnKPzrBsZ+HVZ2pFLsI2q6PVtgXmSeQfWems16szqlHjgwigjmzoyfef7C
M9Wn7P2ozIg73l/XjpPhQBCsws8FH565Oe7tNJV4gojsTR3UBwUaPj/UIZGoQSE9Nii6nHTy9PN9
o3IBGxfDZBMpOHk/E/dbGFioNRPax9JHT80AWjGJX4pMoCuYD+7LbIXJY41226VDde2v+5b37gEM
DQCLQPrR9d28RUjZe8uSs41DM6CTJMyp1XgAhPvzvp29LSQ8tuQRlTNjm88Kg6YzJAI77kKJGMVu
nojard+bop4OPuaew4KnCDs8riSnG1N0EGahzKGgXlQhxAizzwVGA15zt322MzH+fX9lO3tHLEk1
X4Z7BgDC9eFcYOkM40Zmp6WlPTNPWPDSeigTQUijPcw9OguImHj+aCxHzCI7Z1VGXuQdXHtWvOmW
AM9A8qPNCCSiJWNK0sh74CaABQy9V/6iR1j6kwMT2P0F72zlyurm+xp5NC+LoNJgtJ3zkMHy86xF
8OnWHgIq903tL1DWn3ExBOwbUyxaadQZpzapUXKZTHsGy1JR1Bh4g+tOFc9uph1Rjsl/dHMZZVcB
ZibQHzz3+npDnbCa8sjWpsCByAH0Wxt9CMXydkA2TyqtSBlSkSJsSRPySaizqyY8c170V5+nzud8
ccJLawz6UX/rV9K7XREFPqrdBFBw38nP/Oqxg7oAKZ0KiIzducVHK86HxzEKTbDDSfVBmyblnx6K
2UDvnO4J5SRoZkXWLyecAwpUaFF+0kP7nyg2UfDN+u6/tFkpvObWHHhuNBw1GvfuE0N0ZGf0vCHg
3cQ3YSSWKkdoOdDjpQjmRNhB3oKrrMAXBa3dVGco2pczLX3l4Am9PW1Ul3GGKo6Ypsf2tAm7t/rM
cQSz4nUy+1JQ7ZNaor7qU6tP/tAWhGwfByZ9ogPDtzeKSgx0HbIaCvPlFsAwjgZokZm6bz/b9mXp
G++ZxD73lzEM3+wcMSVH+DziG1ru0nm+Ogp2r4b2NOGtUri5mN91RtQKWmF/RBGi6ZCKM+w3uwss
yhQRXAi4mC0JkYoofa+NiEprvSWCJPHsS2HEwk/0Vnu47y5ujw6maKnCXwWanMOzXlwVDnpqlhyd
onfMS68v2b+ZUrofm6rqzjXq4YHVMwOqqtkROv/2zcEyPoq+HHUTyiZry0ZkNFC0c5tRiplOXjaF
76qCNy4OIYpF5L1uX+4vddegg96JLJxQa954RoJW2MsTGSW7TvPsML3nIypVnYp20i9xAi74vj35
iq1dCJT+PKeyPyGT182njUwNlbMaT1wII31KWkM8eRpqRXOzgLuZuvylAsdxrcZ68c2l/fFm6yZM
coxR8QNojmxccqTnzUA7kMzPNmkpRwn1Wt8oXLyX1/anjNGOC9Nl5fs0gQxT05sjwNrODV39gO1L
KxBwLITUE2jo39EZAT7SF+O7zpqOZpxunx/CCbpW/F6wrDSe10dp0jLHK7xyCOLU6QL0382T6vZH
IIS9BeHtuJAUEVXY/tdWDCEsG4GNIWhsuvXhjKOZw6FGUMlLDxK6naMqm550JQhUaBdsXp+Ev4Tl
DG10NfOmUwjhmV8K0/Jr9AVOsVLaB/b2lsYUISEDKyPa2wRkY4liulWrQwBFfPngKjjSuK+W9zUg
zQNTvxgiNtdCltugdqAFiHTT5lwgVFYN4EooKFI+UYm7aF/72aw4P+lmeUgIWpl1cXp9Lq+zzoj/
OYZ356M7xFB2hAlUmhIoAYsnxeXqJZtD+10dEf4fuOC9I0XBgK4wjyqFcfnFXjl9mm2UgPJ+CJwc
pGVLMuAXlV4dvGI7hRLiQijKGPEHBEhtem1mGt3IazSdja7q7gL/XneKUIN9rNu0PidlmfqtXg8X
UzUnrqzqnly4lp8Y0moPtmXnxPFDiB2osJEBbJ+cZmbwdsg5AdWQI4vIYCyywToHjVzWYEIxcn7e
9087R46ZfMlP+wutu+2jxnoy1kUaiQBBx+HRcUcqlCPUeooVKgdr23HEjAqAOMdLkChuGxyotAPD
m8UYlDZirjlTYY9LioYmGld9wDBhwhSBOj40CxTdhmSpf/tKOetgCwC8k8ZtDvxgMzybVC79lSRS
n9zc+FlUdvnn2B7erZ1DS/4G7JHLRe13C8BuYGQp1QQdaLesjfPQZ/WXJWySN9diQTzTVqSsjOwB
PeD1mbWa3IxJRsegnYrlKV2EOMd5olEmVY4I/HaiE4ozkF8w4QKsext6NY5XFvRcxsCy4+LrsHTl
Ux56xmcNoWR/rE0L9Rht8ovefHsZikVSO6EQpQGu25L3OgonCoz5GBR5owUM2RDiQlZ4nuP+SMNu
1wkw9SGZYQDw4PDXH9ScHTiWLHp9LYKDF1UromtRptV5yuKXvrKyP0YLxVY96YsAHd0MPVq3ug4k
QwcHdc8HEE0zUi4Z+KA3Wf8OlDjdxq1yEVSzonV+vnR0mCC/m77FJSqjCNPCGXb/buzkD8D6mBhm
bpJu7lZGEmp+GxVY2rhe0yf0+EfjWjEl9+zOpQrQdKa1G8IRdd/o3jWRG0vrGwU/MuX1OmeGBwfd
GvjepE1+bk/KZwQ80z/uW9lzcATU8gARgTE7vrbipCjRmm0MEqaPrDP8qpUPY13zYdKro5ny3a/I
ueEdoVIElGFtyovmdKgRjw760FUiH2X2OUDQGbF4rfu3n4rxa66aRzn/3vp4sMBOcGJgvNycFrOA
0BNmSBFAxTFxKIeuCtTB1j8MuXUkRbS3QCrbUgZAthW2nbq8XUJdoIsctNoYu4+21SfJ5wZpVOur
MclXKqqQYbd0kR/1gvbuBHhT6gC4NF6PTWgpltk0e6gVgloNu0tE7B7UYzdchkSDpNlcjjg5juxt
wvZQCyejTrGX1H0aqM0Yn/OmhYl/9txLNBpHJGJ7u8j8CthB/pDbuT46kkFoHOZqDBRQa9/KcGpi
fwjN4ay1VXLQFjmytTmmxsTAf0YbjDaM0M9itryncqYAVs3xESp/1xTVYZrJ8FLRNFwvK+qNBlJI
Wv5GXVhf+6FPTvEotbkU++1Te/R0wWjQZ5Op9LYSkY2eIiqds1kprXeF0c696i19f4/rcbnvUvYc
Fww48LxLtBudhPWqeIDc0tLHMWB0ytTOJd9zlHMHR1557xCSBHDaIWQCbr1xXXGWUFs3XaJS004+
mUpu00aw0qfaMaPOH7rl6H7vbRegBnp0EGDqjDitF4aCWQdFTQRElgjtotqDeWnK0grCadAPCh67
piSiAdbvndEQerlRqS8hga46l+cszZwvHIyBUoCVHpja2y7wuPREqIqSMG4+Yxu6ehvBPxl44dg9
lqR0L4pyCJ3YXRDocUQXCKXpcK6/HZxcixtDHBRUzE1cUxs2dd0eh8pPqjo7eNP2/DC4sv+1tdkn
CL8NN3WALMAvkF8ZXnKfHWVyf/Q5o5yI2zhByjDZb5x6GnTwKgAop8wpg8RXqVie1n0zpLgoKhrV
v4XWMrMV9W54EBXsfsdfg7dylBmAzdqMlefpUAoOPTPNafqo5ZH55EYml3gIlya4f5N3jTF5JdEZ
EnW82bQWUFcVzTU5wdiZoW/UVvw0960yX00NL+//hjUQANBRwkqkbUdENCir1DFLfwFPqg92KN4N
zWQ8RfkhW9feuvh2CCKCcpJDAOuPGGqpoylM1QV2pFL5cWfnYVbdr/FYKQdA473UgNyDFJIU3aRc
urZkL01rlwlfsEZI7JsywSXgVHoGIXCbnMe+V5FEVPLTMuXf7n/MGy00fLwlQ2QLxhYql9tmR2R7
SlYIsqw+MZdnW7hzUFlzdU2HMblqg2Jd88Kc/mjqMfkLxqTwudXTZDlZCL6fq7jqrnYaGd+R1ins
d7kdl/8Oxjj/9/6P3N0H2RLAh0MOsj3MzVDWqebx/nmqsF7SWICnzZXoH29M+4N7s/dY0JQBVgFE
UrYg1hthlYyiNg6PUhl6kNLiHy52NysnRQfsMBWHY9R7S5NYFiJdoAiATNf2+lJLeEomnvZshj+s
tNNv5qImf1e9+ztJIDOE9Mxk7gnL5doUVzemN8nS7CaNBlS9vPabQHLKPiUw9b99mFgSYhCJQQDE
QNc2/YoqhjvaWeNcWZEb9F4XBaWeQB9YwHNw/3js7Rm4N5l3AVMBYbpe2DgicWAKisOj7NhHesM8
emnOZNIRqqKZN+bf7xvc2zQKmlQNAGiRMGz83Wg2vWsk6QBfmak8RrkOCXQ5xguXtA8PHqm9Zxey
OXgNKBzI1GS9OJJ5p5pNbFWjOX7OMiQkAtLB0Tk4+Dt2ZIuVYTGGFmlFbd4lR+/msoCgNrCEET9a
xdyc87Ap/r7/5XatAAIAd0OeddNaZYanGIsoGWAE7LrqMlax/hgluvCu/z87m7NOBQcsIk9gABZr
8md3qsFqxclBwfPXRPym+kuRmWqnRE8QxG5OHkqzyYiy1xDUuhHPT3ZeTZpf1TluaWzy7C+1T6of
Yq7a4cGoco1kZIiZrzeBkfwQZYSSizpb3aOmRkocFDSZB79M0Br1mcrqv7dIeys+SurJS5+UuR6E
dUlxodWgMP0wtlkp3eBsjP4YlsZyGpiczSgzpOaj25FKnNsqW760c96GB6HgzoWTA36S7J8IjZrp
+kwKq2NQclz6ICxhxXWLZH5pq8h9UAVM/EandZe37ybhIOfmF4B820DIwtL0ahgggs4KvU+z0ZqP
oC6Mo7h9Jx6kMscoLZE09bBt4UHvmiIda/nSty2TZzowf4I1NWjKur8oNYEMKlvtwUnd8SWMbTi0
nak/kt5tHoCFfuJi9HxLFRKPB5FO2eeuLjSfgQDzYNv2Lh9xp2z3QIFAELretiGnqJKZUc9pzSzq
X0X2Dc0U+yCU2bMiWwCSiFOO78nD8yrArRV91JWopFXXqMpfQElF6guK48H9M7FXZ5RRCw17yd7N
G7q2Y3l9Zna628M5nQwqIhtT9MeYR0l+KhHh/k/TCYZfmraLxHvRlv2LiNX5Z2rbinY2tWw80sDY
WzbRG1UdU6q1/iKKebVsbWqrJYzp2oVmOvtLpOkP3aCrby86oKRI+Q1kGhS5mjzCr6w0Qp3UcImA
5VMM+3vU6G/BJ5tNftgxkXr/C+9dB7mPpA9UxRglXtvKpijLO0PpAq1THO29HjkOwMUxVdAxgcc2
++ylipv7MP1NP+9b3vMvVE9xMMAZeSc2idnc5S3yNlMfxJYa5/7c50Vg55b6UfMi+8QY+nzgYPYu
IS1QJmod2qHMxq+XGluKayrKSASR65mvIJoIjzJE/rWt1wfndndtxJZyWp9C3JZhIS9sxcyE1QdV
b/aPjsjtU2jF43W06+HRkoTH97/l7tIA7UL7BlaALsd6aS0FYYJa/IvZjeFzXCmGXySe9mTE2lF/
Y29ptJSBmcN4KqWR1qZGiIn6EZqAwJnM+GEmJzwhP5VcnC7s/1SwfxCy7LoAEFpSmpGWJUY3BkdH
QGnKyENBf+dUjIPr+f00PddTuUS+KLrpa7mY838sZwhb3xim9EqDNvpkG1l5dFv2vvPr37K5mdTn
OjOiDh+MfBvI8BnVhCHYgv8kjn7jycDfAXD5RZSwhX7EsTE29sjUDBRtwykxSw3YZtpdmnYyz/dP
z55Xg/xXXkIDANn2pddUkcKKRgYcz0p2ynRdvKP0qv5138peFx18tGRfoKAigVCbjXSRjJuUCefZ
Vo59ToWGWFHiNgEwf4aLbVe8s4y0eheXAPK6xprxsOEw9Zc2GxxmFyi1XIF4V1/K0LIee7Lmgyj8
F8h9G+mBjwUYDMsnZ3zzTKNvxDhEC1wi1dv+32pJnfemOs/TteQeX+u6K5SgyJxuvOp61n4Bhu/9
FZtGdhmtMv2R1IZWnCxEUuugrcWRBNre2aN1SRKpsUmkkuvPV9Y0ODUq3yBQWyc5NSJ0H4BmWt87
xmoP/MneJZeEAKQJvHTAI9e2WkQALXeahyAZxfSSIUhyKt0w9PNeWfwmScxP98/GztqYZgI0DP8A
c283d5xndSFco3o7tlF17puJq22lhHCBZkxuduBTZJqz2WeIoZnmxqfQo92OmprQuYrRZdQoDV3T
twe400tTOL5o6vI9oF79kmTq3/okuoNcYnedksFNFmQInjZPkNNVjIfmTB9RkxSBqafp1c0A1quj
e8Sw8CsWuVkkYENeVyk4sW0HlwwmzYbWcKtLI3lo5kH3S6cefC9NzZPSu85JCzvxKVLwJ4pIUBYw
5jfLNmGZfiVDvXC7MXC19d0hKKe4p881DJ4GxZj9Yxi68txBcHFwYveXS3oGOkOqe5ibu+u4aQPk
npLruGjKR6uMrM9MeLlPnkAcRY3bDA242QkKiOJ9x5ids5uGR8/DTjBFGPW/v2ELanWZziD3gCy+
1rv2r0mlAW0jKfICm0H5JKbE+9SlRfb2gJ9AlEY014akZntXu9CLlaIAKjJ2o/Dh09CfQ0aZDqzs
eAQ5t0B7isKBlGhZe4QICtY+t7GiodnwJYrTKj01Zu98WMSsnsOYqszBju68Skz2yhYqdSzZ219b
VNWkG8JO5WOa8bz4hdeqla/Hnvnv233PazubgIaBwLgBo0Ax0Krri5iK8NzUoGxEIZoDjq/dJekg
epAqIRPcRqB1vOTj4gxsVVMhFAr33sVskqPq5t4phF0V7hiOIhIim2KSbcBNWads1WAS10d6KINd
1AiHuW2CGFf7gHjq0aTVnmcjzqVAx5Q0pA8bo65dwcU5/KreVuWTOkNX3VtIjSGREB94792jKIsE
QJuhptwm09oCRKLv6VHZFUznZd15KLq6uDfAcXkQIXX/8hsnRBIQGQybgObfnEThwhKNQDVeuzEY
L08XOqWKE321uzy7/o4pYjEyFFDGW05lbV5cZZb9N63LMqZ65ypo3NQ9O5VxNJa9t2MIVMGjzv+U
peUj+SrLNFt44jVFOqumav4cmiX6jmCH9U6UWvjl/qr2zr0M3eUEOPQj2/eWpL13BiFbR2rqfmFA
Ov9TgZng4FzsLoiSF2ks1G8k6esF9arCHEnPg0fFTrmg3dH4ImvrB1GqR6/N3hFkdASgMkwOsDNu
TkSEBsmkubzjdT5EF5jUlYe8TbMvizG0F0i4wgPHsXelgQSwKMlQw2dcL61l0DxCi4BkwJyaoB5U
7yOCv5PvUuI4J7ERB4q9hD/v79re92S/zF8TTwQsmxfVTpW6nlBACdBJc78wxC/8SBvq51DAl37f
1F5A9srUNgMhWc4aRLWJ/9y4mC5JnCgf8spRat9GNfPk9FbxfkJbuANMqnnBfeN7m8m7CVEpsQPl
8c25Weo0MWuFoo5UBnpPevkxt1o1UPV5eZ/osXWw1r3LAICLQQJZ2gHCvt5LHTVEOF8FyG9TZRLI
tKaL0qlvJ21CQ41UTg6O4Sm30V8fjkTtQumDIYq1R82tkazJDkmb9s4l51ESz1F3ADa2XkscwtCE
shfnchlm8DjzfE7ztPT71tIvRmag2RFDPH1/v3Y/ICA1uiJAnADIro1meqGnUUdNEJhedq17RCaY
+jhqpO1ZwQVz7Kk/gvDYnIoQeg/DTnKaGFNRAxlAPWbuw+J8fy17d4xwFUYSAOakxfJsvnLC08KA
rTVy8FMYOL8laTkhHV7Pke9k9u8EVHIGjTFQXpYbvWeK004+2BQvnNq1LqlVFQzPuEeDXXu3iVgU
z2gwo0wAsl4Rr6eWxoPKDJDS9/ComzIQsIprXWTFo+NU0cHt3asPEQWAjpHABGxu3jFadyogC8Yj
l8oGj5ks3jVXEvudqSzxWYQg9Y2lti7Nkip+n9klWnRmeF10JOHv7+XeyukqS/EOCOBoF61X3otR
6LkjyOtMa/jHMPP0VABrQdsMkQktSs2/79vbOzuwlUmdEASMAf6v7alzHYaFPWIvr5T3BODZKWzc
5LObMgNw39TeZaALKmES0CPY26e1TMLZ9QSja/HUepfI67KvApHU3wh+oJgiyoIWkEBysyAtz2ND
m5h2qkNd8UstjYJZcYleFe83xtWYvmFcjZMjSTM2PqRqRQzKDvau1O5DP7XCym+0cPySz2I+aJXs
+Ej6BfTIgehA0rmtsHdZRynMk0RhsWVfjLQr/TmvxQUOtJbRBcc90YI9IiHcMwrdIekTnPxSdGB9
NsZwSHJX6wXMCkr6XU9d46Fqx+HkZpHy09aW7uqFg/F2lD3tOxCFdLHJ+rcd8xqYg4ALWwSjkjCp
BYXWqUrr+kQa9+ON55FCkRxulNM4phzFWy/PHvOhTpKYOlucd6e5AxFQ0V39fN/KzYWWVnja2DUw
SLR91lbirCmp1edYGQfxZAOh+VCiAnIhMvwcj8qb6culOagWmC7nsJC7rc1FuSHasU7qoIpd96qo
Qxsoo5kivKoZ1/sru3EdDMwQF8AvhffgQdjGIDO9yrDq66DxpuHJ9Iol6Oa0eIZI6ygql//UqgyF
KQJ/WpJw7gJu2JhS+6hwiqhuwDMIKRNRW77T2hlUror3EALl9eFlaR5rqty+8KY30/RJ8ySE8Jsy
LEZxcf1RC5i7qqQD5VPAZXSmStZ8rgs5O0ocFrRlQ5urnY8ilL3Pq9EWlUB93oHtmmu1RTGsiJpA
ShmdOmbNL5WCbKeRhNHl7TtJfZZcBGt0DDePjr3w3naWUQfO4izXLtVxLDaRet0688EjcONT+JRE
DtBIUh2XejvrTymlqWxQHHWgepHaUkQLu791mqGTH9Wm8qkyeusT8xfx1/srvHl7pNlfwACZQgKB
XZtt+CmtiLQ6mLQKIoKZBy+Jqv43vqNcls6INnw027surCki7+WclGNfXg1L0QM3cTW/F5F3/o0F
STQALozy6FavNpodxTNDFqSrTv3ZKLiklNJsiITu29k7hRSbAGvy0kGJvnFfoqfMHedmDXdXUpzd
Jv3vNHggUEbvqIG0Z0lO4cHHx4Ko46+3CAphT6FGUgW8LO6DCzrFb1JPfTemVv3WN4bTQKOKPQLh
INGha1MRb54iHMoiVp0IvxqFenWXiYe0M/PH+99vx/3TA2GgnUPBMMx2npIjkIzwk5dBVNlD43dz
rqbvdQK8xwy+4eRUO27999tN0hgA2kV58LYbj/abkbBA5E07kZwTJJT8tJsWX0MX+1q67lFLfO9K
v7a3CROmPGQzR5Q/rUHjsa575ZRO+vzoDqEBH0McX+smO+Iwkqdh+yJQx+Dwa7x4NwokJc+11alN
GehKWZ4piKunnHLK8zS5tiTYLnyRqw5RphudjMnWD67f7ZqZGpXyICSQjLo7mzU7idXadYsbK2ES
e8yjxQhEz4THGOX9i5qJ5tHRuS/3N/b2hshRVYoMJMlMzW3J7TwdnEozwsLAnwadiFJ5msgkfB0a
iDd7Mo4s/1HQgEMJc+sbMlTEZxxo2qr5ZP3ZjdPsT1ZYvBStUx/ckF8k9uuthOiTSRIad+AqmDpe
20otO1eW/6Hs25bj1pFsf6Vjv7MPryA5MT0PYF1VKt1tS35haNvaIAiSAAGCIPH1Z9XuPjNt2bF1
5s0OqcQiCSQyV65cC3cG/qWfOKwkTNHSIZDipVsGifk/GAFXo+nZVNklMmeQy3HiCgyaxTiwGH8h
tYByQpGCCPtB9Pv52EBZjdwQ0QKDLsX73Qsv9bEXKcFjCJL2sQU8V4WwUvn01+/15xiBXhPoEBCu
BkgAyagfHwD8IKeuKZDdtGGMkXAeZJTlc/lkhXqO3VR80D/81U3hgqjUgRWAJH1ZZv8GF/iV6HQE
xrkpyJTuNKa9x9uwKchH2oW/uq3LuCwmO6FU8hO+uczp4LFwRowaj9AVm5pOULBKGR1A8b0xNvgI
0/8z43y/klDGQ4MbdCAs3XerFqpNIUA3rNqibdhxYYu8KVEPPk0BxmzgyajSp3ytMSkIhSxzrm1p
XwQpzaYWpfzSDgU5mYkVp3AeUMol5eiOamxSmOS27KFTEUffavyQdnNZ3j99aXhuX1BZSDi8H/PI
a9TKSco1hm2nIadBKcL70cfdVQJPzZsyn8LrIVuT5zUKyg+qyl+9IfAULhw0JH7p++7YClWtpZgT
pNVT+oddWHlT+nHY8iL9rEHy/QhO/NXlQC7CjC1ajReW8o8LLxl4WYeam80KA6LvQ5AtBwtzC+g8
JAW1ffoRqvOLePmnVFmOYIkE5j3gwAeSDtMcaIhwxPNNM+mIAjZNj6pwH2kJ/+I8wKUuFR6yf9Rd
7/ZUmDZTKOCBA96pnv2uGK3aDiHqgys2YgN3iSk2hnH+AaT/M24FNS/4Z+AkgoYZEKN3sVNLOMpq
gQEAD8NUKF61Boz2qHaath2rPzWBWh9kaOWmdXU9wtayNMspS9ZCUZ2y7iPp9J9PZXwdqEVfmruX
A+Id3jmYuiuMjPUmdNY+tzaFanrRL9c6cs2uRZftpckX2e1k7PjDOgi7++tI+ou9hLMKETQE4oo2
22UF/ltoK42vMW9tzEazVTwrGGvQvOHNccwDVhW89U+rsu6gZP5R8+EXaw2sXFBML+8CR/S7AgNz
g1k0LdZsVBHkm5E4dheHrDmBvNDd//VN/vJS6Lihn30BK99zeCYMRKOFIiH4MsCquPcspRbUvarn
oHb/9aV+sWMB+1zUZYoLOvq+SypthNF8iG5sbAjfmb0PtJtwNGegd0bT2m9N3HxU9v5iJ/3bJcGg
+vEVFm0C2yVIecIiOUejVIMgeBXFQ/QHy0hQOQXxiCxtl4e/vtFfPdP/uVGQE3686piTtQ2CWm9Y
4f2GEY0m0bT660wkH4WKXz7Ty4ZFE/hPrasfL5XBIoUzKG9udFfKAy9td+1nFcCHeuVBVTeu5h9k
Mb/aFbARAbiNuhQB6t3NqYao0HMoljax5bSWgzyWM3/jMdd3GH9er3KTlTdQQPhosucXmQbQC1BJ
If+BWeTkXZYMfQNjEq71praC7EPR6wp6Wv/7whETaQBlLuSgS2v9Xexdx94mBJX3hoXqVQ6dPydR
VGNUc522/+tVAq8+tE4BesXg9727H2OU9GxGZUVq+ElCiG/cOAdnCGjcfsQC+kUkRS6E20JvD+PI
73v46RrFGJ2IsAGSxJpqidrxpC1G/6AFFJirAuJZn5vZDVdDOojr1oJm99f3+jMX6tKywvWBeaFI
RgT4cZ36Ip/z4U+ugsWAFEbpvs8zgL0xkOleJ8BuooYUW4a0iA4TKffI3T+yLfzFVsEoJapY5Cb4
Dj8pibXhukwcRu1p77odaVN368YS/ORly/uyO/z1Hf9itf4JZGLQHFsFDMkfbxji52apBWIOhCua
UydJ82m2hn9wlV9sRlwFQ1oo4TLU3u8Ois5GTY5MBPcEw+CXORSElkk/nstcqZOAzcEDUhmFZNB/
FHh+taSQ6WHWHMEAalfvyox1KdbG6RC4AIuyQ6NVsRlatJYYb93BcBOgxxbFm8UncpcXS/f5rx/v
r14mxozR3Lr014Bp/vh441Z0tUoBE7RR4hFy8ucRefIOsrV/hEETfxDzfhHQL8PuiHfgLiK7ffcy
wexJm4EjKHgsm4VKM5ireBD8xqMR8MFW+fmVoguPq6ADEyMbez8YK4tSt/MIBbbS1et9Q7K66mGc
QcHiy/YQalcbxmvYpNb4In/9TH+mQyOXBnkJGAiEgkBDffdOx5oZ2zBlNnnGYOsnmoxvYxtoBFq4
fnc0XOP0kHuXbbtCF8V2zU23M6hvxE7IJqXhNOqWtlbkMV2Sxmzm1E2vH3zJy7P+scIB+xdwBaY8
ASIiR/rxzReEtZI7qIbqha2n2F9OIisktdMyQPyqmK49eUCLf1NiOLOh4UKyA0/0Rz7EP2cW+BoY
AMLqA0SA7siPXwOyEkQxZiF9JRNynIL5hRkYd61z2u0iaJ5u29p/BJ/+vOgxpn0ZF7loU2ES5/Lz
f0tImY8lZ7XBiBP8Z9pt4Jc5oh2kM8M9mOsQgSwnvbb7v37gP699JMAp2nag+aCT9r6sA8ksTzqL
wtvCb6RCM5JVy0zqW9N22QdYws+WASRHzYri4iLvjebIu3drV2yJsocMVR1MKXyLxrr31NRJGdNI
Ne5q4pAg38MNckRF7cCNqeaBLL97HczJtkxaCLuEPivOhdW6rwLwGl9crOFDERRr8ZnkjuQbX471
Fn7DbKJmCM2tnLvio1rx5xeFF5ThqUFJ4tLufHe0g+4r667FyrQtqqIUl61AlQr+YLLpMC8590//
63eEOgV5BHCvi9bhu2gIs2T8+VzoTd6mjEAHU5X3HlKHTzpzeHYfXOznCAUmG8pE9HYQffGPH5eh
Em2brTqHsXkXyvEs4qTOXpxwsKyHhkZf3IAKkzkawIJ32gRdALPJrLdtvcvRTG93nbtIU6+6U19i
9BUNlZLEDS1C2ZxZz4Gc27mpgaUE/iax/QzDhVKVn0aFMW4KaA22C7Ur8juQHpsnb72KaZhDcn5X
t1lzm9eFvXZFELKNlEiK6Ng12m9El+RDBVqhkVtQjzIYFtcg/FUusFkGw3I4/R1mzH+t1aLcyne+
GVpFGSZo2VUvOptQISFXXpXdEmIyDIJw5QmWLqyFPzZv590UjIU9zUjzmmcNEii8CuKJxdtRl9C8
TVhY3yWLiNQBMmWwwRiiTufAyUjx1SuoIP2z0vo/35b/YG/y7p/h0PzXf+L/36RaNWegrP/43/+6
VW/D46Tf3qbzq/rPy0f/+1ff/eaZf9PSyD+m97/1w4fw9/91/c3r9PrDf7bDxKf13r7p9eHN2G76
8wL4ppff/P/94d/e/vwrqJnf/vHbN2kHxKqHN8bl8Nu/fnT8/o/fEB3+bbVe/v6/fnjz2uNzZzkw
VBY4U/751/77I2+vZsKno/LvWLI4NS4n62V2/7e/ubfLT4r879iyf6o8XARgwBX47W+D1FPzj9+y
+O9ImZG5QsUaQOBlzN9Ie/lJGv0do7OXnQC3CEwJg/f1/+78h3f0P+/sb4Pt7yQfJvOP38BNexdr
AZ9CigHjLZjxx7cA+PHjzqqnQILUlvdnGHvGFYOrdRFWi477rhpDYdzZiL7lyYaosXf284J2AkhG
XDRyoaaIA/WplaUL30gDnsIt+nfzWlmyut/jMerzV1HWMjyItk/Jq1DGRVSOCQAmcNe8vzID4Iy7
rs3EsBMlgrCJwWWgwdTV+3BsQxym0O2DdbFSOoruVpEoKOAmnqCgAL3iqUPTt2qz0fVPxkzK3ZEp
HvprdBa7h3maSXjMwTbnWwYTovup79LPYuja4Gots1ZCfaJNerYpgHocUDujKt+KoAe0Znu0xCIo
t5qenyOmswMhIp129VKuFrt7IeBT6cW27NGbNGcNddNYfCcqKK7jNpqXynUJ9m892/nUoSLut/Uc
dZbqYZiGswFHXJ6WOZOgBk4uXMXBO4Ddp76JQr/VreynZ/i/xPkNa0qgP7HOpDmg+xub76JMFDs2
AawMKWyQuq/MqwmJEw/cbSQTHlaFbHL+yeejxExZlkFVCLzHbyR1Zo+W07KP+skNlW/j9MmFUz7u
ip4FUIzquuPYsAxSpQxtRQbPGTHEVVs7DOyLrGbBG4dsy0o7VGwwqBRTNlHWGz9Q7l2sBko4TnMs
Cj2WO29af8PQfMXMwkVI+hoUrXbm1dJEPNwqk60Lh3gssXVd8ZW0NWx69Kx3cvCy3iyX5th9nxBV
X6XTDHq2GOPgkC8ggSdO5g9YyYHfiQ7g5FOcLyIdtyvcOe1j3xdi3dsi5yWsfC56BHdZoZi8AXkW
6UYFhTYFVeMm6W0a0ZIBfZL4ysZNN13RR+LLCBd1HCpjDZGNy2wrOrkNacrwAG21ovgOLXmRHl3Z
Lmu2K2ahVjq7NUEC1ka13ZGgz/LNXK6Te+inS2IYzS59AanKJl8cHFibLTR7exvv5sX2I6FJxLNh
O8w40T6lzobiSpqpJ1CeyjHokSHR7Y8wAXTNXR71icfqFzpwWzn32ajowKLla5o0RUO9Wpx9nGwf
ysM6FLPZgi1ds009pwGvXOiX/FDWXKAzBTZit12ymBs6hQPnh9oa5ap5aWcmwBPUQfSsCzsYWltZ
srG6CEzCYrEzqsQrj7u0PYe59ku/DRZWYPwAWINqrkjYuoBQGGenXbMByrjoHJMIqvWy6gSQ8mST
kgWhgEJMJyu/lHNYOlA9Hbz/3vJmkdnvU546oNwS4plhRFstWpZRiOll05a3UmWfFTw1yqIKoKon
oL4tSJ2fGwilBCCQlXUsd6pPO1AuuY2FlFc2yEnPqe2WPnskMIJa9svqdPJVJeuiD0lppqLKQyjB
P9V9NIbVGE3EV1MPJZVPs8qHjJYgXPNtp+pmqgo/1Q8QL2QFTeM67Q+8CL2mdZL28lRCamComjXj
4mpMgry8Y3I1ePZtob6zxRTbcFrT4CAMRpWQkrVBWpnBi3Ej6zR96qHejt0zgP664zyEFCNqHZ48
k0KuF1ie63FvYaOQP7uSBHIj5jAFt79W6zOBIRrfjwsPx6dRrhjwEuIiOw9GaPrcI9vcjEu0HFPR
lBqAbm+vzWLa85oY4a8d5AWoBtTVYTlxlu2JnKMJna4IcvZwA+Dzg+ezfB4ZQ3KEg4ZGJTKRrEvn
W1NKDb0yL8LbtEdqUjVmkRUf+EIqi4KPNkpJmOXy4IX5YHoRZkyOnAMTphLZSHJwjhTfw16smkp8
FuVe0W7SEnKxxEXzsVDDTItI1bejR2OGmn5mn6FNBakb00XkUK9m3PLFi3sXuf5NFLV/riOeWAqP
x1XtbCCX7Gg96rZtjUWc3JoxBhcvbRaAzuvqIMzcW52d07aRv4tAhM+Qs4ebtzUjO8d8EetjHNj+
DKd2c6k1V3VEW2ksKTZBuJ5rYwUKY8FRAx7RlGmGK6HqgJxrENfkLZm4fZRg83RH6UyIP5UlD2sy
Nrs6duvWNkIvW0j+9lDMluBzb0Mo9t2FvnuC8xQeCbS1n0I2RQUVdR9i+TUM1OgWnSlXNTown1gc
6BjTdbydvqyjE59ZNmu7xT2EVV12PK8YS9V5VNH6Auvb8ehyMd6yENUHvCcyqAZFzcMCEbirjlt2
PUKH60qmszyN6aDrxzSdg9PK4OxESYAHwjJ9AQthmnl0NfC9vQlaMVIxZP4UrknwEopBX1ublnd1
ZMmV6eBp76D/CfPNDjm16drbPsKaLKa87imEd/SpMKHHHRjzaV5BoiJ6Dc6FR2s1dll8Iun0aFId
Y5HFGD3q4UqxWTtTgKiKQ2zLrQ6xlpmmLu75dxKoA8fABvWGiXudm/ZRONgXSwhzHtMkgGSL1S2y
/7Aunpldupd4HckWuAjWjpH8ql4Vewm9SVZqvbuJF/i91G5WVR+47ph2OEBczvgV3Il7ygF7egqp
824TglMu4d+hHdxv5/yBeG9BZyIYw3E5anKjbbirc4u4IdKlfU3bAtMjqYRLddjroKRcWazQLiwf
Qwxc34YLXDWh9FacXOvHgx1QYveTF594MMsK0mRkB/pAeUNch2Vp4+i1bjmCAcyTH2sAPZiAnEX5
HLM2R8eQRTc50KsjhkumKp1A9ShlUt6AF1W8MrK+CbSYt6qe8vuJpeneRtyeVB9Hhwa8rXsdluKh
5llToUWHQgSSJ8ntnMj+puNjA4+a7m7k6UqRySabNao5KumgpgoG1ld2yMvDLJrhhGAMMSe2NvsZ
dpS7dWUKVXaznlqA/gNt+7E4lbLhhwWo7ZOJWF+J0JDrJe3ze8wS9V9iaONclViWCJdAh6QXd5AD
gNhRn/kdkWn6hfkJLd+wZ6wydoRRbxw9Selv1iXtsG180m3kUAxnUiIlnazft5HqMM6WvmTT/K2p
V5jakwQ1Y9e2BxONKR21jagI2bdpntqnQkfzDp4e7AAR8g7xdo23RiXYZM141WEC41pNemeBht6t
3vGjyU1DFW9v0AeaDmOQAAkoarU3uZPXKYxdKB5gwOElODJ+hzUB3DLjSdntQXYlyZ1shb7BmDZ7
Awui/ZpIKx9QdY5bIyd5mEmzXrf1ogKKtt6yINgVOcj2sum/Dz7Sn8e0G/chRi7w8MO7wWIj79vF
PBYx2jTDRRt0GtIdKXxzCGuuqOi7YdN7l1f9UPZfodUDOxoZ1NZVfErbO1bUQDmXKZ3uFXLC66Qm
2QkK7esOhzXbtdrrLTTG4QoYNM1cVKrR5SnpGn+ErbikbiCfkPe2d5PhIU4v2zWHZKmRBpoxXU+9
svEWer3ynMJyidMWK7ZKAshh0BpsoZtpWmo6L7xGhYyymrnmjyAg094nEc4dBlHax6k1jaqyOQhe
LTpkp7oz9kYnMgfoj5J3h/PVVzkR8huMQkWFfntfQaN3/IRlDVs3EK+QkXL0B1dMV/VTU6McMp66
JY9vDGnN1i9tA9UNJs8yQ+6WIR3aS8Afb3GDGoCLsmVUx/DcTlC17BuFtAz1ELLCrAc9FF65FMpO
zc41vDgZJfiX2TiHDLuE4w9JhvOCPQdPExA2htQcgwZOQJCINjQwSdtTwEww3ppcjQoEhQUNoLvy
lc1jvXMwFj+tKWLMMs/xS9HF8xE0H5wdBA5dLM6HP9DevxFtuu4w56/P/YDR3ibXADNT26Pbj6Z6
5MfbCT5RDyqz7SHtRH7sS188k8Z8Gpqx2BXgm3gKxdIFg6bwlxmD4Voi9TqyZOh2ALKHPXT2hooE
dfrYQNt0XxIzP0bp+GxFn1FAifXGGt3ugt4i4CxDi/2oh41ploSi1tIPjLXdAaNhuhqMQLEAQOtm
hMcrHhKQ6Y0uM1k52NQf0XUKtzEr5ysoSGGipe6XZ+umr/AU7U6Z4OSqYT3BJh9epoU3yAp9uIfV
IpxUi8TBmi1Z8nAzYSZmhw5CcQ2t7ejUQJt6mqNooErW5AjlpKKK2/hRlIV6GiA+cqH4imeE369D
no17xvulSglyGzQhN+OoXUWglrezxLxiga0H+Nn4LVlT+bBKlW9kh2etk3rYLWB83UVl31R2Hvpz
akHSQTKgq2BRjxDuKTYsSderDLYrVagv9W+fpn90wHSoj5Zmt/rcVJDBTWk/m4jaAMd4vgTPM/Jh
ilZ411I2Zu1p6LrgMLWJP6x+WbdmVRlKjrh3FeYM6xuY6M5dFfXAyQqf2asIg9kwrvBqpt0KaILa
XHdVNrHXMF/UuVBOHAdD3DaB++IjqvyoYkgzLsva9SiNEkmXZr1PWsXumSwCiOAnKZruZXmaQgOT
XjiZWxoglmLaQ38yQVO+lhiJvecSdSIqVJTIpe9lVaxZ8DIFvdi1F4k4E07No8prUS19Zx9Ts34z
ackcjZWYASWM0lLJCQicDFJzVOlQ3HaQhLvHLy3wGlP5AcG1PfqmHz6h2J1f1mIN70AoyU4ihePC
ELD+1jSkvVolkhBgb4AFwr7fm2GxN7kb5Clply8p6oIvpeTN1yIGFyxaonyLrZlXM46YLcMk9JVP
fHovpX2S0XQfaZFSN7fLqQyX8VWQ2V/hmLGHKFTpCwe7Y9vBPu+WzXL5rLBZvkB5rUTJoZHVwUjP
npAcfB5lFG15Zrpzjyn9a406+pU0SAiKtd0wYJ3nOU/nvVwJOxG/yMMQotAeikZcAcBdt2uf3fdL
m+7A8RA7CHuuO1Z32c4kkjyjQlnOwPQJ0G2T6P2EOHylwmI9T41+8uXEKp/FiJ3MhBVf4LpUTs1p
IUF6PdVgjoLiB7RD2mJTd9BmViypN+UQ3cyRqbdN7j+pZBi3EwQAEaUAJ3A93SJguzevyYRSgqlh
z1lSHBPFbaXSsqNoC0THfJnuUvQa9+jMz58xCttvI3U5VGCrDsGSyYDkZcd93Q/ySZbkvk2mqGqG
mB3hP7PQRpuiSoqk33EVl1sl6uhcRnqk8iKeGYShvdN5DndS4MocJdpa9lUTaTLSiY0azN+u269l
cpPL7LJlFbZxFL6OYc0OrIBfWo03QeN2Jgeo1uqDzwWYwmNaHGyzDEec5/YkF7Pe+zLn99CP1acR
rZP9EiUaiUaTXeHmYURvVEGzRI1IPOOnTBl0FEJ7xWGLRCGSYp/KCdbWhePBkzemfwhD6AYVoqlp
xsb0qxOrrwbVjRs+1MEpSGFqB0ybQOekYOzWdPW8B931u/YReDzBsG6jTOUU3jzJm4Bi16aOpKgp
Rn/Kq66/MGM4kraNhMYoOhtxuVuwF0+pNw7Zpk2f48Kr186PebkD4/ZirkHMfm3JeKe1am8QducZ
6ioiAMbAU3bIoaq2ZQA+fw9zD3moJci2QzYQpDfQySfcDT0dVz1fockXVlMjoZu/krJC6Qq7kNDY
L32rVZUgD7kzzRjtO7hw7dGQqD/jSK63QULEa4sBjG3tXU8lCPPI5WV7CoslOsACzW8CXkx0LJJB
Ik1uGooMGAVjNnTXDQ/nE9ok4R5oVlQB1A+uXNSe1ZrOW/AB6ttSe0ch5DooGrLOv2VEhLziNZ6v
8Uu6GS17AZbCdsa3MxwbgNhRNZX9HV941FLb2GyLhsy6QdfpVTcqui4gGrkbF4UaWvqk2KJRPu95
Ow7Paxut51BZcYh1GFRwX57usmXg53UdsFOXwVV+gDBNqtDzNHU2f12hB1JSDIMUNIZc8+2S+/jL
lHC3G2Dh+pRylIlUh50+d3lpq7rj2e24JuseBwhaW3buv5MuiWs69X2yGY0XL0MRLA+mLb6D0emv
+8W7Y9wAlqGqiO0e80vFjnergoETz+ilvD8TPRabtSznXTD0bktYAAbz4tw4oNcxFNs2CYJ7YKbA
wWLi7rN25Y8gfSwUqHO2D6fU30zNQHjV9iH8GUji6WJYeO+0n04BSHIPDTQGrktBVNXlUMF0Y47T
uZxTpD9M5LtpwGlYtk5VBHX7blFzWfVE1hd9H/JVTxDWM22ud7HwUJiuxwQnX5xoRskQCdSnc70B
e8PuRTG5TzB/xunBkiSIKVo69Ubbpr4nAUr1YGrg3yLLC8wp0CbGmZQExXcZIP5dsF1gEwB0yBHi
0GmzcTVQ19VKqyvM+4ebGfqGW7Lg6AIMv4wHg+GQZYPt20F/J+z2MUNZ6+N+OjLwflEcNXob95b7
3ZrP5nfSk0v+vNjoNTBT80RWkbYUJ4371BiUs2ksiz1Zl+40RiEyv0zJlqZ6QRYN8bQOYvzoG9K+
V23FxvXVQcX3xjrkm/GaIqMMiuWxgNXjtk999yaDaf4e8ijF18ijr7AgDy67Zr5PiSqvZ2xiGGqt
OtoXpMk+M4lKvYX612045vN5aRd2JCQAPG5TAMZRCFKGqH0Cje1G75ghmsI3+b6ArMEuxepEnZot
NCGyoaSOv/akxkQJ/LuqmYXDFzND3QECOLD6G6EPNY3+WkDxs4LzUweYMfmOtqA7ILV9K7i9Dlqj
KqBG3wptbzheOEwlcx3d+URhgIREI42F87umFSFtgLttgDrHV4J4vYPSsKTICyxt4WtR1XgY3Baf
4fZ8sAsOV+Qs6j7l8krxy0HRBfexyoGX6eFpJgNkOZffGQtejEyQOXmfvfTtCBNRIQBWFBEykFbt
wKXrb9dIOepSPHGkEWgIAszkdE2mRxC864aWsugqV4v47IKW7QI5oeQlAnUVuN9/TF3UffEtP8Tg
6F6Ri8RSgy75ce4bXgWSYxRIDInO6ZpFr+uIcIHCPNsjbD8uKfCIhOh2AzDtjHEL5IGhCYPjYsQ9
n4lA5TMVWMnhsx7Y8nlsErAdIKx6AcybCoR7T3Xg+d1lZPiaZVl9hs4U2Y5R+gAM/dPIominguBT
tmbZTV2M5wxMxw32E9/AKrK4C9riJEm43AC2KbDSUIsudj5DRq77NqUIiBbmvdu8BaKQYQbtoDG7
e1SQ+9jEaxDSdHHzdlq6HnPdovgaRQsSKxB1IO0tzXERi/mazHGn4F8do9TOWH5MzPCYCE1OMO8x
x1CPbpei2DvUXoKl2K+QNwtceUdY1J1I3tegg4n8dsgw340MyzyEmQ1oDQmhB5liUzqPObgGkrKf
61ZcrJx898WJS5CFxqWo+ggjMy7rI/iMgh3JKQ+wicc4Nodw7Vu6qNrtW2Wg4WTZzChv0q9FBIBV
rhgVdlMHsCEagt8NIIF7koOx6tADxmUAo8lQmTuW9phshGHQuagz98SiMthb2GXegKvAgaKtJNkF
fvwznjcHNpbtnSsau+0npQ8tyuMnNKLkXgGwu5qSnB+mkjiKBlp27COAwbUU144YtofQ3LhJpe+r
KOzra905f4XuuLgacFtvvsj/QPOmAT27zg1Fpwlt9AjTgUsQtA+LxIS3a2G9EHBXf+pXSBqKdjR4
B003VZHX7imP13ys0iArT6ZLJtQSM3bCvEZLZeB0vknqNDvPcNwNcdA5jJz1vl03YonCChkySWja
KoLcLtAUQvXpGU0wgC79UNx0IovZVnHzp63QSw7Xi3scJCyplqIjtMCpsk0XoEjhvADmNja/C5MC
wQFjJgOtWdluhkGdBwjpbuvQ3qSxeKwzWd9lpo5OACTqHMjZ1B+EgMUOcN2mykfLnya1Qp6xyz2C
WMDFNinGeZtboOsUIwNPfJ4ebd31txKunje4EeRHJqqRa3fLXAkM80lE1E7i1IcZwcxtSsupk+dZ
qewAnQ9U8OhTnYu5H+7KqUhf4yYA4gnIY3loU+7pPBUjzQc3HwJb59fouvTIAG0CZLZsfg9W+zpA
WGaiEO7WnwFMtayCnUtzOxFILGWxma+UwlFIS5WhJyfX4SB8rxHIVLnx8NvY6DiDqxjAX9pFrr3X
sMQSYN3V5FCM8b1Ukfs29oO7WWGpA/RMP5cxihEaZuMI2N387sGNOqK8g89wgyQpL7v7kaDvqzJ5
vug5Hr3I5zss9c5WKFbXZRv7xrn7GRcCeANiDawhfOt8uQGgEf9f5s6jOW5kXdN/ZWL2OAOTcNsq
oAyNSEqUKGmDkNQSvE/YX38f6Ny4wwJrqoJnNYvuUHdHR1Ym0nzmNQoqdkZQVU80lfOPSR0S/7up
MJ5J7C1xV+DS9zIldtCgDxkukM+WZ1Pb1vFoxltdn6X8lSOcmVNBGejBOGZi97vZBgH/tcCAgZ7s
1Ij6kMRZRYIlGq31zS7Wf2l56tKklXrQP4peIy6MAv1jAy0F/EhuD+FuLKF270azH/OtG5t4WdDK
GBJkmDqKSYNufGxlnZW7VpHlZ4AeuEvwutXeOE7FI524YleOVnij0AYLj3FdoIoWjS28iCmKnO8o
meXuht46/1x0AxvGIphePvRLh1XZfTMrzg3Vse6JK5P6Apg2a6Pkej1u1Tr7pExt9As0zxPQW/vn
RHPIB/2ubZvCeWzYSOhwx07mtfQ6Psa5ZQwcgmC608q5oheutcazoutFu5sDmh1V1ojuzsyC8neJ
auST2pucehQJtOGI85v51KSh+BpHg6Eeu6RKnhIS2JSiz4Bzm5UhMuTPbtl/EANmAjcqBSb3ORXw
n/hN3A0/DKGkcjsgmtD6wi3mbgsM0n3k/iV9zUaDReyooEU83SKtPrSRVKhIJXn3ya5nFCYSODX9
58htG+WYSRFGv6QiOpI0hd2D6MtEigI+Re9DkRwswbrOht4/9FMY79OA0Oyg9W3xDd/hcWelKf6B
uTSzvVkWCVCaoYtLWu5xT+VU6Z9jSzF3LJh+KxUkeNJooOaX6f+IgQt9uRLNxh125H01Fq21+cEk
VTiOcuh+EvKmW8gCS5e5zTyBF7mn8zaQdKfNrqW7ty/nQT0UtZjvS/Tut40u8q3aG9Mfl4fgU667
4AyBFVifkfkQTylB9S/VmsXzPAzOi1oHpQ8t2bZQAaOTi7x8dNfpVn6DzUjwqzSRe58SDB3Q/zSG
PS5p5ZbWu5njjp3Vd/A3HKpeGLZxy1Nqvrf7wfinb+v80Nc0p9KhfRF9x2Vq1DcmXMOIFl1bP8ux
qjYjQsF/qHqqXtsu4dWg69/KcvwB2rO8jS1N+6MkpjxGqdM/TkFEnScOiXa5oVUsUwk29URSEm4G
60YNemdfFxzZoSfqzdlFW6fpyydkafVDpFjlfR2ObGFlnDQvB2QBCRvYgk5kcB9zKo+5rb1kY6R/
ry1dQxud/YOfbfQ89pP1wW2Ee6hceil1EVhASKcAzClKZnbaz0d6M58Iu/UQxRJ72INJ4BPHs3Mv
FJcuVtdPzq0RG86B3W9/AmSkfrZCWpJO2VkvZYHK4CYuEL/plAqXu7AHwxBjCLblilI/gJoxNg09
2henatPnsInGe1XHJAXYQ3mPwtBnbiT9WULbu+mwkwi3kyRn1dPapmdo4ILgJsDtel0OADYoT8+W
WX5O3e5GHWz7k5J15nbq549Brf4zTiF2MjKm6KBRbb0p1LkjRTNd2oux5pvlFHhQkI0tZ7cAFUIh
rqbrtlE19balLOqlqB4eWtWKjikS5WTcRo2FO5fXduTS/ZIOwbyTdvlrDnWuDC5HXBt6S/8YS63c
wmUrnycwwLtw7OduCW2WQ5dmH+oSMIBlRdVRDQ2OV2gQ7IeDAZAO8vV9o9W6T2HpZ2OEFmFoUmpb
wMDjNpQ9zd0JuUP8x9sDx0s/0KqGSLQE8Rkb8aHTZ+fj5ASuH1XtUwg54ik1uu5LlGXxH4mFhbMF
jtRgrzPq9wvG8+dYz8angStgo4CHfe4h4P0BpzD+qV2EF3Il0ZcW30dhdPUt1oLjnaJzzNxQ/xjq
2mNid+ZnWII+r4JK+GdkxzRwfwLChL6l19VtzG+I9wVuYg+0ompPMcGfGIqRAjCc9Y9JMjWPYzb+
mtLoByhYim6Z7haHOUufLWFhI2K09SN1S0T9q4bgImi1Oyg/NH1FZQW37jh21aYWpYHGThUieUmL
Neb9PDR64WClB220rkZ6AeM4AHwQBhGIUUa3aZh8daIo0rZAROSXtMyoPIvUfGZrIEFdi9TdOJZ1
SENujLqv+UmIeN514Mco+qFz5iA/7oN+cX1Vnctm0+cGVqS1m4a+TlZ+v4BIH3Gd2DsSkOpkqMMP
dr3izURonzAJS33pgjiJBv5fByv5g1kSfmidFD9GegYHy2iJr/pR0zc2LfNPoYLJKq2i4dmkRn+M
22D62MieCKFOE5AzokyGTR8X+ktJK+GQZO5XtQ2sGztwxW2Dw8xGScPoN9UP6rFRrqTalkeooLlS
Dmb0TynyrNwEcT4Xd06PVJZMm2OpcWbvZhbjYVRwUrsDhWPtwBNO6a6Ne5xxUhSEFfqsHruMdlU7
15/YLcE3KUuFycnIeGg6S1LOEzqNe8WILDKfrDu4s24ftTqcN6kirANChsm2MhJ5Z1lxF3/J5RTd
qHOYebbTmPu0Clu/RUXq3pCyuS+03gz2De0W7ENrtdBuUjuNIKYC6wnrTZKKPqDiRP/H63VVGW/m
GuTGjg5JcbAse77L9ETFflQZG2Cls2XE3xKVanbEnTXGw15i1iv/5E4HtjXQQDdthimrkyerD3V5
b7W1+Yw052x5Ipqhh2x6khr1ixicwHnS7Ck07hSLR/EQ0dztY9/N1ZSJ6tKdxhs0RU3lecBz1bnv
UlBHtyI38OgylEzH1wVivPwpJ10oD2DJsvCJVi6+xbIWQv6ahNunwMBiRcm/zkodJJB6HLcA8ESN
M1GLTd8sBMofbqVq6Z9IGZTAp+lLHzZL54NJBHvTmfWcb6aKsoboa5hRSjt/KPRx3qpOMm5jisuf
qMfM/RYSX36bNcX0QeXMH4ARN9FxCnK39qQGemZ0AeNrdW7vgs5MvT5WXWiHIvgkdf1QWAM1RXA4
pgbbiVb5H2pJzXfbmowfpmJmNsUz3UohtEzjbyoU0z9zNWg3EuGUH71mSPtmyHHbeSwnkq1dofSJ
uBnLmj2HwaP+TxVHyrYqXdW3QUbRsgkkYM4gVdR9bg7THysiXRqFCLiup7wx8NHpXdPHYbY1N6Nj
ajvpkBPlYVcdTN6S0c/LxuQp7Gg3fJRqoP9xRqs/NlpK+jNCmN8kcTMFlCgAYmKQKyizPZnVPMrb
EFEsq9vSlDCnBzOuELuTeZLo+l00DrH+tau1LFVghKVj/A+gz4hqmm4lTdc/oy9YZg95j0sQoDj0
qbv6EX/cSUm2SSYykFwZzGT7A5wqO71BRypFh62CwZbsHEd2H4VeqUYCvFA1swnDcCek5B91OLax
MFFc7qcQWzm70WEzy6oboZ3YwfCBkvbQKqRQOWzjyGjk1grC7zQS+m/4SdiJN4QByALDpYo0eZod
0Gj2sarKwxcuxyx9aVuSLyR12uzgjlOTe5K0sTwMvatRVygUWwLTyMqQN1MxjFD6vYMQ2UMywH1+
BkNkSDgsVdArj//7f/2f/8FBnwB+/wdpvQZl/z+h1ifw7IvQ7f8PQdk2OGVWgjn8N+b7BJO9wyPq
R/HPa0j28j/8G5FtLBBq9BCxE0M6AAQnlI9/I7J19V8o3CDPq2oIPiCUDPD7vxHZtvov/GiRQIOJ
hW8SekL/A8k23X8hzoWyFxQ/dH1RuXsPJHuFxwbabREDoe+DhtAZsXiDAChyCzOiXgy6aWNmDhwU
K4w+g9mRx1eL8t+74zX8+w2rgoOI7r+rgcVkHdac78QMsxQN6dhXUQf82XV5a21wbRHUnjRbbk2F
3HlGUSve0DFJr2gYnR3cgiLKMoNmMVjr18wilVQuAb8a+TUA1dtCSStesBqIaB+UXkNfb4tVaA4O
MLlKOlso2Cd8rmXecHqhmwHhhaR6OjRA2aQgD4h8qt75pwnI2R5w6fBhHCq7R2PdCIn1wShsaDHo
R71MLTJR0V6jNb8VP1h+Bwwa9HBYBX7Q6e/QbKuy68yOfCAx8ZdMlNHNTEp0YCfOO7xLyz+5qzcO
PT14+WWcpjthhcMdNpTuFRrUW9MPHW8/Nj9KROw6NHNOf8ocaE0+l2XsSy7b+6Qo6MPFJOVHS406
6pBKlD8qQ+tEO0XU5Tc36+Y/dJtg/nRN6EYbW52aOzgAvHmJm5I0Xt6pb8m8/D7cWdBlgAPHQVux
6nlxNEqcU+LXtEM/ktuP/pzPE5Vpx/SbImr3WTs1wI2aYtfWSuzVOItfcaQ6972QW4TRIdARW+6I
00VylMiMgsBJ/IjuykMdV8IDLZ19iLtWOdpZbXuTSTFqM4VNepdGKWT10Sr6HzYFD+/ygry9JuBe
QcIlY1HZOWujByz6OsLlMPUL1O7+aTJBZz+x5V6GTbC/PNQbZhlL/2ooczVrgM8BYBLqmrpatz2o
ZKW7qZUg+I5z4vTYZZq9uzzgmbktq8sNDfcQDsyK7CUb15B6KhNflxqgV2Az4PKwUHQat7iyjMtJ
X90ENMTpGdHuhtO7FrwrTKqJqlTZVkMVeBJ+CReeOW1EZlOFdcwfdirsK2NqZ+cH3xC2LdePthYZ
SYhnYrR9Et/Ks5zSdTo9JpiA+XmmyO+iBiFmAo7acQrcbVNLA8uSPgAhlar2Y5qX+l6TCeVVvXPN
zwgUteWVw/b293ELLFblxH0G7fnV+nNZZXXcldmCM0RwrYZnPWakAUaN4/HlT/12by1sxcVUgEcA
U9jVtVNy2w1NCfHGiMx+qyBnSoJhq88hEDdvtu3w4fJ456YmbLG4CiDjC3Hv9ATnYzm3UEEh+ggZ
7XgEzH3QqeMRgYlrAofnhlp8hpkbjyxBw+lQXdpwlZYhLd7etX0BmdkzkijbjeAJr6ic/PXCO93G
jsoLYgC7QCUDwtjpWLgD2rEa1RzR1F2EVIQy3aAKOAIlygIH8FwFb8npQuODVjbTXQfo6T6kp+0F
GKf8qXOte6Ht4ALknYavWatXPm3g0fIFyhRXXpq3J44Dh5MmWj+qjljn6s2zB11z1SBI/aDSyh1J
kQ0YATnZhX/sqZZU6enr1zRZzn2Lhd4OZ84EiLiWZpzTHKhLMaU+Nd+W3n2ig1SpJjv6kBqG8vP9
e+zVYM7qvqwdfYbW36V+5EpxGzv9UxZlpPTz6Fw5PUuItP7sFlBHNpeGKIK72mIOQAAt4G++AQqV
B9AV94mYnWsaTWdX79UwK4r0ABus0Zwm9dOgzm6imq5laITxQQtVzQdX18ltbZfddnI65aUyAxNg
8zjm3caGcXKjoiD8pIwFuO2hq+7IRu3Hywt+7hJBm55HiqjONNbaN70d4zkUlamPeGF6wPuOJqB0
rE9dhCraMOjXPGHPBEvsYQiTi3opBlrGag/Tj4UkBIDEn83a/kmOrv6eervSt/0oTWLF1h2+0jan
pTOYzpMjRTce4b0Bks/cdKZtpAfqDyrZlgpnTpjtlQfm3Hq43AXLkUGiZ+1vjFYrWy3qc7pWcvhE
iUwBIl7Wyhfu2PS2sKbySh5x5kwTwmLnzo0KOXUdygO8NezBhg6WhFqS0wvn2Yh1O32RNn+SiTs2
26Qv3KfL333Zd6vtryEHghAJnSz+Wu3LNNI03Ftk7qdsug2WMXgWjVDA1MYpH3CJc4Aca+BbjRD9
jNDWDpeHP3MsGJ704e9thp/R6aWr1wj3tHmZg4cqIg/TvwZfrSrdZlDLrlzw54bSBXsOF02TDbd6
Js2SmDiTAy+yDY2iLfv2NpGA/fJqkNdc7859TAPBXPAbuoBwv1w6rxQf8I+0aFyA3HODZtw4hebA
sxQmIga65mlxMO67bjDfP8FFPJCSkIlJmrUetKe4G6D6HfoRmKuPbWAHXjzM022Xqs3u8mdbPstq
16B2wlpiQ0/Fem0YkDpmqA16uBDCEuM4amLYBBmme2YUSfAQTuTFo8zBCqd/3j8w2oF/wx1Y0mul
CbbrEHCVK7Alw/ErFtnt1yLSo71B7LNpO+gPieOkn7OqxTvk8tBnbgQCBJCRqKqrAh+602+aCdGI
MqY8qaDB/5DV4Z+5ja0dlBCoNyWd3vcPx2jUMbgNCOMXPZVXW6g0IvKTQFNAJ7sILGiT/ZLOcwWq
qMg+agHFxP9gPBStVA1nNhwN1i8u5DRDp7jrVaNs7woeq00rCCrDHvMLNZdX8sC3OwilEI6HymDL
91xW+9X0EqRq+ghIjD8HNLPJfOWNpF3qz5na7YH9PKaR+qmIzPrKsr71YF8kShByRekFtJirGqcD
x3kKHN1VI7/ViGA8Cx75gwQ4hZi8lAgh2cnoPpXGCK4cfqNjbhxHiVGabZUpva1sazzaCfHftsVr
+FZXxxBGeqQ2/2QwqkpvMBL3C6K0uCqVyIQCyMutRSlDm6cNnRGVQnFqqo/TgATjVmhZoSBBbqjf
QZQltNGiCUBrhQLOlb17Jl1CCcECygSNSUfDb7Xc4AxMvQC24tdSzbY0lSsfT7TKy8YxoSWpBdt+
lmB2VYh4/ZQY/DvYeah84VGQ1doWx4LpNlI0y1egS165uM7UBPht7HT0sBx0FNYCOTq153hwo9iv
ZvQTpEkTr9Q6OtioLR5UJMY2WC4lG5m5Akrj0O1hOUK/Qrb1Sj3t7RuBZSiqfKptLeL066ySdhuQ
4NgMQapD4QrHvNhK1N6OeV9dc1c/90kQ517y5UWL643aYAs+SWq9FsIo6elraZPR3PQGfZU4jU1o
9bpMPpvtqLoboPD9L0UBTgiAdXA8y5qdGwvxXtSuc3XX26YNgSMvr9XW3r5iVHYpo9rCQltPW8v0
9zO99goZND9L+CwlfWyvj+LmrjIrx8e0HSh43lyLCM5cDJRRWRWCZZs62up8hq0DJ3sIQhq/0/hZ
RsB3kM5A/kJ14xReTZF+xUaPmmpuX/v6b1OBpZL9f4de3fCWog6jEiEvAAc/OWaO0VCYK96tlK67
SPni1+VovJ1kaqcXUAjSmD46F1C8KFCZc9psuxRkJvgQc9skBR2lUb2mTHqm9seoC+HAxiiMU7a6
AMCCzRmsYaQTcrd80qGOHgKUOzaWqcwfEYIkeVyC/LQQ3AcleHVKGvbh8hPzVuR7mToFqcXygRBX
Xf0ItwpIYZYfUca58SDEuPAbsuaDhdoAKMOip600RDcmt81RxmF+LDOzvBtSNM4t5GHuTVxF3i2I
x2+Chi+QjMYwCNj56efQLHLNxqZyREhe+e3YFLeKaw87ALf2pkoqeScTSEwyHhy/ozjrXVmTJc85
DaUYH426RT+GRGidaHTaiJhkwPgtBO5dT4a9y1G4vHPhg21nRR9vy2kY1S0Q2+Rn61jGfTG3Nlq/
QSSoMFTGlYf53BUIOYiIA4FMinrr9XBl3ddNQz09jBcAVzfs0Kf4gp7JtevlberBzNkQf+uTYPhX
u4FcLzcmdeQgpKl5AC4ovjlaVO14yFpUNZQ02KpA7A9aoUUfAsAl3y4v/bmbZjGTwRWdCet/Vc1e
hSCaEVdWlBGCZILy31QHvw1E5p/HZugOdhUlR90CiTCg7f/j8sDn7hmUjGic2A7OBdbyCV4NnM/0
8IeZJc7UatgXhZvd2qgiXtlZy/KtNxaNOIf7mxYd0nuno1jQSil50GTtqkL1YxX6S4QwNehbO3w2
Gvrwl2d17nOay0minK69FU9T5haZi5zx5lifbrRBym3bow/jlCWQrQLwVLKxJApEDez5vQr7+5pQ
/7n3CiVEa3EbNxd1ydMZj2kyqwlkcF8rp3jf6/bPCAvUB2uI/xhKrB1qy/hzec7nthDvBTYvVA4Z
d3WXRwqyZSFpgC9m+LAOwtPErXTcgYho1osbISCnw2t9Ail29ficO6jIWy9OzSYSf+vXOQbBk9pu
GkN/gaDc5aWBcloDHxyDgSt3wrmt9Hqo1cNYFEi/9F0e+wpOpUCYoKf3huYi8VLIXUsL7srWPfsh
SW/QUif+wJVu9SEdPqKr1TFqDkTFzew49xi5GTg/1BJsFSasYL3f7TvMQ8BQ9EoIRNlCy7d+dSpF
CwAhQAHDn0U4bZMGAAycSmNH3j5cCcfPXQBcsNyuuErAa1qtZ9olKTjxikYhZbedHtKpnKow8S9v
zr89nvUNgDUKZWJM2ynqrXZnKtNaCpbQt/O4uZn0JtjRwKahpsR1dUA+8a5Xk+abhvvMR1uU2s6t
K/kHhlC319u6PhASQvLu4famika/SkeXQhhw1BAMvuZXc+6TLzZsNgkhJl/mKuyz5zxNJXgoH1o8
RBz80ryqMQ2/UWNn2yO5vBfAqT9dWaElqV2tEAgB/a9RhMY5WiW902iXBZTx2AcCXNzpevdiyHj+
gj3EjDwSO1zr6uzQwGpZZIuOvaUPV9wXzsyb1jXYAQxGUOX9mxq92nWA6rNQFkbkw5EEf6iOs4fk
U3xwDUV4mrDjPUjA8crLdy7honCjU3UDs3BGw9oozTBqyD06wMsvMHJJsXo7sreUZCWNqj7dzZrI
7zUp+w+KVsA6mBHIwU43oIl2+SOcucf4LSZwJwEU900e1EHpGvNQhH5hhepOcHc/2NDgPcOY+iud
qzNPFO2qRacPyXzsglZHvMtyt1Vw4PYpd6u1nwcy+mbkVq75Ne2WfQHb7LcSZclNhWywQmysT92V
XPfc96YuyJcj2hPQsE9vmVFUIQ4BZeTThhK3BR47x8GCppWF2p8aaaNNHyF2cXmFz1zflMqYN7G3
rr+Bamgj2XICkc6PYWfujSTsjwrUvKOtWtkBBkD05fJ4Z15FPExUdbHOXpr867M8iqCCo8x4ABr8
ELkrGAYauqNe+6urxHiXzuq1JvSZXcRjwQmiVkY8vfZDwJ9gTMaC/gqv8bStxWDuM0ONd8Zopk+X
p/dmOcldsLJBPJKlRNh2+cSvjmxNz20mqU99xMe6JVlr9+ip1odCKIqnBGp95TV8e1rZq7xMGrGi
i17sOpLT1EzPa+B++Dx37ZHShOmHBtAIiPe9+xCn2nSUuG/5rVoU6DQ10UuUuLlf53l25QCdmTpN
bR3NcnpFNB9XyUE7mHWvSopWpTqjAIY+il9nu4EOVtnku8vL/OaRXGatm9gtLj0ixDpPlzmpNd2G
wKogwAilcqNZ+WRtp6oyovdeQH8HAv6xDLR4XJwOFMqUuo8KBnsKUgjONCIwo+ndTTRZ6ZXT//ZJ
Js9hl7I/XdAZlB9PxypVTXYTrVtPdE21NxsHS9Chie8Bx0W/65ZGLhQ5cTuq4/gN6Jh8QGVNfMtV
bIfDttd3duGOmwoKw6GuneJbXdjNXVoq5e8ezbIr+/zNMV5+K8EQXXE6Q/r6qkL2AzXAKla8IB6L
GxSrop9zr3bftBQVu21lNs03eG6V7zS5cmWd3pzmZWj0kJ3lpiZVWuUuZl7jauDQwFClnI4w+fXn
VnHNXYNm5JW38Mw2A3BINEZd2KHft/r64wwxfhAQn0oksm+6DLwyVff4y7s3M3VNLkR6e7ibrXXv
52AoRWEkiuegr3jEYKm77Sr0It89Ck0nGjI6vn/srlXAN1ddMiuYW3lKV1uHCVeRTQcQ5fj+Uf7W
rsjdVV7t1Ssau6HDtxnQKAmlA6tKATiMIOeVnOPMFiCtIkuG1EBTeq1WrXRKRyVLLj2sGPnOSBq7
3oRa1+Dv+t4LgMI4EMal64HzNzn56aG0KtvBO901vRA9S38URvySRnNBMS4Pf11euzdnChsC9gA3
KGkGLbTVUIOo0PAJB4ZqEu2m0QQsl9SMCMY1a9tGbfQwBeZzPkj9yiPyZjmXnBibUI2kn0O9trpv
ZAcYLAFAMKRO/JDhPuyJqkNdYtadK/vjzFAWwRXWRAuUl5j+dDmrUA2dsEX+y1ThICVwsCoag5N9
27lJOvnvXlD6fTQCgfE5OCOuboresurQjAbXc0aUqbd14oy3TQCUB8Gv1v6BAGv1YoZpsu1EFmZX
ztu5mVI8UnF2BnDzBjuSIsVUoXeLyIV0vscBpcs8zCfOOHiV908TKxbKe7y/1puwcTYSMXBBAQwd
davbtHIEQ4+K0EfRzSH6m2MkbiBgFi8hbPsrN+S5WWIvASiEkiCJyvLfX8U7sdkridtbrpflBP+Y
P9q+0UvTMzAxubJL31zG6OSAKXMtOv306V3jdKgAECo6aIHrtYOrHUd17lGftdorE1qu9JOsb2k2
AUE1qC4IA8OC01EQtgkHAMqO57o5IqnZYo0wGcUHQFv6AZFZ6/3bxCbeV5E3ItnX1wA9E4RBUza6
4+VxBcoXvRGf7rlycBcx3sv75NzUFqdxRKJx13sDmEvhhkSqgpKUQsX5RpZJfkho3mabEiEYHW6s
7K952byt6rOcLvEBn40nlD+fLmdXUBhbsIKeLSkFoUJQ4v6QTZkGvSPsP+aahUpqkk2zN9UG2jZB
DsVacWcN1lwqkFguDd9q1fjz5aU4s235WS5QJvIB2p6rawjLP6Nl/g4Pe1R8V3niey8M+2k/OeP8
+O6xwAQs605FG8mMVVhnliKYxiJ06d2V4BBKVCrzAjmMyMj13eWhzrwgf8F/RISAS/VFCv/1aWwi
OwhzGThe0/Y5QiyYnXOHww111CLdRkbTf3G6+al18/L35ZHPLCgj82phAf33rj0duSv1pHImJjkn
EhPFPqgPFdjfjZn29eHyUG/bVdTfVEJxPh25srOeZYq2KzoUFkc0B2tZi1Y7Nvg/7VPcb4+WU+e7
yeiDPaKX3Ua3E9TYXFG8/x1zyJgXTAS3EnYxp/NNUPyi/Ykq4TQBg4IzLW6yAskus+jF18vzPfdR
gdNQoyPFswBunw4VDu4gpxgdKFy4lYc+npwtdhPmLhBJ6Knoq5HW6uhBoZrybqAyK43HLwwePBMB
Di03yqvbvdElwDO3QXsur37nM+RsnKPNHe2W+Uqp69z+IZanwgpwCATpcvm/GqkWbj3hvOMQeKBQ
N1u0G/u0/GkNg3vly729BcEDLI6m1MUJhdfeNwNAvZF2meMlOYDCMrYLzxwasUEyybqTE9LLlz/f
25kxnrDBzpAWY/CzfN5XM+usMp2qBstHObS/m8DJDn0XP4y1GPfvH4iaCmB7mmBQTFZXbUm+Z8oK
TqEGMuaghtypBZgNr7avPSTnpsT1SV+Mw67SZTidUoFw3zggDw5ARkNHMTZN9HCQ6hyKRvkPJsWb
RbZvEy6+cSaES5pM+Krg2N1nJHtg+YE79jmCuWiuvX/9CEiXB4H3mPrN6azgZS010cpCICfBkKEV
0RbNHQyvIt3y3z0U3AKyMZ1gmKbYak9UGMto2oxAsFnTS9h0XaAdKr0oHzrEin5eHuvMfl/qbfT1
l2kBUTudVqcGZgtfyPKq3v4KlHZ86DEH9WalL2hrG+bh8nBvozTQomD/mNfSwFwbrGZ2EdaFhrCx
ayNQmai96yd2Fr+31sTFz6f6N1KLk7WalJsLY6L8bFF+oHWZt8GCPmnaY5Ag3Awbgj7G5Wm9Kc2u
BlxteSGKlu/IPtRStJk0oTg+RY4aJ5VZfIhhV8MWL6ora7mc2NNYlGuX5wWmDm8r7MjTTzePQTAi
bGJ5XZFb9647Kr4UU3Zwxije4ZWH+RGuE0cYSeKI+vzw5fKcz+0cuJrUPQglkCFa3cmkgV2dxMLy
lHEOEH5Ls20pZL7L+aoHMMDaewFWrLHhQNuhcEAWvLYfHMqek2dMHEC1Mb+hQYrXhVIP5o2TY7ly
5YMuO+TN2mLoBphrabevK4g1CSrOrUxuxA90qwzheMzsEknhQEuuNL/P7R3OhE3/DDYiHNfTz1jY
3ZBHc215gxpLSEjwjQgYWg9R7OYjD3jymNXlf/DMLSyc5eHh3aFSejqoRGyvdRJOSD216YE+kfTc
McSBcGy0LQLB14ydz60nQDCQhLQsqUSv9qpwuJv1mElWKNzuegsJstYUytHFAuxKvvu25s1GoZaF
SaZNVg+c+XRuhVFn1EXZKJZQ3HHba12Gbk8/42UDxPkDurPK57EhMIIwXh5GrZF+E1tiP5FhXHk0
zl13bB5+DjA4h6Di9KeQr6ZB3xtMu5qQoQrRmkPe1bgSHZ3bQSZnYkFAkra4q0IGbmuROTe96SHW
7HhkVMgJRka/EcXU7yzUSr02LuwrT+/yCK1PCKUTKhdE2xT1VztI1E4D7N8il6/GfC8SHcT6MKJH
k9CukVM1eGHa90c3Qozv/RfPkknY4O3AJ677vVPO29jUhumZTpQ/pHCJBZljTN2GDnMvNxZVxvTK
mOc+JCkqDV9yNYsNdvohSzEpeWtMpgfuCIVQHQ1DO5PqFXLWuVPyepTVuxWA1I6beKbEV6idPylt
v0FSZd4izHQN4nNuKMrzgAgINHRae6cTGoxadeZYMymTGyDCEOvdRvQG/AIROv/y9zqTkdGz5K3n
i0G5xM3sdKx5zLLQkarpNVbUqaitpbqzCU1MQFIjLpJjkkb6Pu80N9tOYP/iTZ/awzdnoUBe/iXn
viI9MCj3i1YAIcLpD0EGqkPMmxKqaUCh6KXEvCh35pfLo5x7l5cQkb4pgGlC09NRIp7qFHo96h0D
tMMNl7t5D9sOM7VBYtywFXXU/RyLOiu2yRy0N70i0msY+WWM9ekkLlh4/bDs3TVfm3cxq5BgtbzM
VRBIlSMeHYiHNR7wKxwwdC3+Y1oFIM7LUz8XE4AR+reqAcjk1QIbiVnK0KEcPo6zyp3bdFstcmsq
V70x7io9UK6JCZwbEYAaCGOV9xP4x+liF6U+xkj0WF5RqtYjkqrqZii5x0OMO3wZwwC9MsVze2gB
GMMqM7l8/m72VwmbovRB18SSrzvqyXYSeJsN7hh8v7yQ544ndsAWGTZIZr7h6bTqLBQ2TkWWB7TR
2GYidPw+y3PY2Kn7fHmocytIxdIFvg6FiMD5dChDL3OjH7jIrSiAmGsqOnRcNDKdCix/M+bTlTfx
r53xem++HlA/HbDUI22CjWZ6sk77W82pXc/oUNWzOtR367p2t8Id0p2qtQ5iWel3hEMt33KDcGtJ
fLYuz/7cr+F9phAPioZqpLU6rVajNIVrkWzNdVF/j8HKYgPRVAquK4qZ/y4HY878yApTKFiplivs
4ji/q4xYoRBRKNWIt4Ns341socEDsoerYolBNbFeo9boNGcktkdubvZHSS1UNtbdNJb2++/Ek5FW
B6hOcFKzGkbSFO2latJiP86KdSVVObOdGYQQZWkHM6HVa6NNwawa+DZ6QWNmB9FMhJtZMHhtGF8L
uc4OBbZRh2tMFq2vTs5sFmXfdSrfs0gkgswVWotp/TwbY3Ul7DpzcLjgaa0g3cGNsM6/hsQtIdBT
EbAbzCmzQbd3KpC3g+MUwjfMJLky3pk7HSQOLQ7uOVrra+f3LlGcCicjEgV7MXhvbWM7aYV6iBKn
jrZZmaafbXXRi798Qs5OEyaZQ4kF4sEakqPh2GCPyCh6Zjk7dyBbpkfKEySX6Rx8EI05XzmRZ55P
2o207peKDm7vqw+YYElQoE9N6qUlAzWWcvbNpkOLhxNRbB3sVvdNOGFsFot2G6GEcmX8s8v8avxl
g7264JO+k9XMhegNQswHHVc6v0UL7UY2QPuN/+LsvHbkRpZu/UQE6M0ti2XaqNXSSNoj3RByQ++Z
dE9/vuwfOOhiE0VIg4FuBCgqk5mRYVasBaL8YM2wvt/e5I1omrYusxVEJ7Qd1jGDq0ZTaU65E6RV
VyP85egHVKPAE6Coc+nCLr8ztKw+oKGr79z/reUSExHH42p4AOTfv1runNZQJ+NWAobF4zMvEQo2
IjFQBa3apyUTyJ8xjRbcXu7WJSU8oWBG/5OPvXJvADgyHmkuaepSGCRZgLIrL9NHHOkfs5ngSSmR
SHgOtQrS+ev1wZWfG8NM3XOxkX9bkLI8zHD5nAa6CDtbuXVTXptaebl5sLUBKjlUuxa20m1S7ZJr
IcLXtYmMNYHQ6fYuvh2ElzAANgvuxpcq6CqrRvlW6ajdkV6GofK7gX35XiqniiBEaqc+qG3nwOg8
D8NDhVxCYCOvFQVDOrZHJTHb/yXelD0NnbCfjFFx/r394+Q1Xb3ynCjVoAxMrcZZA5VdY25ymBhQ
IC1C8dgW4U+4EJu720Y2zhEvCq/3SwGKcv31xzXVRtTOKJwgHBnyCy0lPU8Z8kl1gujEbVNbm31l
a5XwJnM/eUhYOIE9t7BiI0/iaIFil/NPHZ7j30kz9dp7ZgWc4gi0Pvtqj50ZHeqogWwvi23F9R06
C86xmISLeoJit3/8yEo6IvpAlKh5+9Y+xPEQvQwBxCCsoPT3owJFa95CLBuPjbuTqL79uCQWPEbM
PFHQIdy/3ndFIDnqprkVDIqlP42pvdzV3tL/sVOkwEzAIBN9GaOsIlPk5Yx4gaQYXpLcPrlTXd0R
iFHSyfL/U9MqP3XjaAQ6zYY/hRCROZG8EXnRlaWLuLpZbc+gCk08KwgRSUGMUK9hJ2qm09zn2R/7
QkzRJ8Pzk7CRV1zvZdiEuZHmjRU4Xpm/y+JUvSwwJh5IXr7cPsJvbwuWSCbkzJIrjV5bkjDsCQYW
vpqn9GCmkVhhcJqIVpIO3zb19lXh3yc0IlwgWHkzP6BWFejxPERKD+bGS9QlX3Fl/QkF6ZRgP0P5
AJrYP3a/VzbN1TdrZgV6jw6bo6UMASKrCQzteoNsVh2fkmwsdta4dQlerXF9PBf0vEbaONhrlOq4
OHpzikj+d261fDSu/Sir4oGWRXZSzjVJ3dI6i1Eijh5oAzoXo9egtFwPtl9lywRPrRudb3+5TXuU
aRhuI6RlxO76kIxjbg8QMyGIp6awBcwdyoM6TEYNRKZBZHV7JQPpot+sj44k5RjCSzDY1/YEsvAJ
JVJOSuYWJ9WC5g9d0uk9g+aI0OoCsWnFRqOnRUDuz1cq5zcJt2h+vUlK7LZLxy71zMDK+ujSpogG
2EpfIgGptnfarHy9bW6jDMbwKt1yXms8CnnQ9UqbdtAbgOVWgIBEeAfSproPrX4Bij3CTWXl4hh2
0AXzdis/kMz6V6OKtONrtj4ueFU5J2NL/rOV3+YlRTrImUi9ayc7IlEoWd9dxbrr4KK4mxWYmm8v
esvlUPYmBKOZTm6wWrOovTGmmW0FouPmLy6D371dz8c2rL7ftrS5NDaYQpBkIlpnR02e2KKpKWNA
LVYfkeCDfdiB6ksg/PRQaSjT3ba3/TlJ0V2KmroF9cX159QHQlelxKAWDeqpKOyUCqrQfd1L6rtc
ieyDNo/me9jOurOhJfmxV7xo5x2Wb8P68vBI0Sdm+glYlnRRr4J36Ha7nh6jRRzthCSeEX/0qhbE
rtJ97JBZ9elMLB8aRrsvDO4o/c552t4EWdt1ZccfdPL1D0BWPs8iXfB9296jjtx2+sfRgna9p0ry
0xCK8suaIVzIncR81p1QnKdRGfZqcpunDHCDnIqDemE9jmsnnTEtUU3Z0cvEpaiy+GuI2heqcdrp
9lfftCSrC5CoucwxrD46Y6oUA0JCkqJ3jY9oSXqPyIJ0dwv1jZ293TIFskHeUqqNNMuvt7ZR7Qgd
EUzpszlfEjgFDo5I29Oc5Huv9aYp6YHBiBKsr4fro1oxuzHBM6UkYYeY8ep/F0Q3gtAekp+3N1Ce
yPWJlfgT4g9wL5D9Xq8qR5K8XSzNRFTHa7/rIuGNMeO9KdANZwDLDmBX0KASorTaOxQXe03Qkg/S
ERkoW7TOVxdydXjQ9Y+9iOadRW3sH+xQEsjLLBoF25U5PR+R8FRMM0Cej1mwzHYC7qP7XanEuNf9
2rTFDAh4Xky+4Ydi1nQ0izLhWDAGwriy7tz3lvnD8JAnv/2pNl5m3mRSOPJzCUxcfSoUMmFVc4in
clEb5klYRvQBcZoMhKZYWgOWYjcBtegp94z1jjunf8uzmKCzZVGWz0gv9/qgdFamI9dFXDCqTnoa
U7N916GDHSiu0n/KsxxeBSftENrFL92X6VAfmU7P/nd7C7Y2W14KThE0SrRXr3/EVIUzShdEzKjX
9CpyHEl9n7rMmABCqLsd37J1aCXt6v8V9yiTXhujL62PaliQ7mSIoEUIW6M6aI1oW4lhyAJraZR5
J8PaXN8rk/IIvHo/UAse3B4G+8Azh/6u04rp2Gux+z7Ukj2SzM3TxGwfVLYO+ekalmlMlRrnDSnj
VJV1ItW/mzPvZ3+0MtdRfOrc2edwctovij1qO6HXlm3oDFzZHyJEWON5aXCMVYPDQKgk0R49D8qU
SNfQiLJbJOxQiDmKqPieRHW+80m39pfDw9NEm5Ximny/X+/v0i8D5VkzKFtHPSPWlvtDjiZzNc3L
8c+PKjPlTIa9TCPbKx9UmlCfLDbVaLvqf6ECaz0Xdt6dmXuxdha1dU5Njdo64boHfewqz1IobUOI
V9lBgXMNhm4wn4epZX5xVpkKnpwftxe2gedg2hXSG4MRbzq36yLPBHI4RfbWDqhtxd9z3N5d3KTW
wxTq5Q+PWu2nmfm8AAVGGLGU0fpQIDMAE03S7cDKNkpA/BLcoaz4y8Wv3EHiDbqwW0I+l4zBV1pl
fkT0ATmLVvta10tNZd5OHhoTYWYUgVGrUwuVQ4Z66oxSdmBHCKxplrEHTZSOYfWm4iIZRmAGCWzd
eg4trCxLhCPPd4YY3wmMiBOoSPn4XUTMMCA7dA8j5R4b98ZDfmV05a3qHBbEkBKvHNUZDpWjd+cQ
4PnOM7B11iSIx9BAtwAfkr/i1QUqQi9MxjGxA3Skvwgnsc5LD0zAUtNHLVTLD7eP2kY4LctMshCO
QUo819ZmBOmYkNPsQA0rzVeTCAlfxF+fEm0oLpGKQmaUjqpvxNT/xrBInm+b3/IWyO0ByngZ9Vhj
gS0vHZC9wnyTwGgZdknni1aPDlYSl+e/MQUKAsQ4ccs6cVig/OpMidGt0Ue7wKteHsn6m/epZu4F
55ufkKESqk7ey1jm9aZaIVr3UJDSykYoBKWqSH/fiFEL4O3LA7tGyvAvlvbK3upgwuZYdyNk9YFX
K/lpYfjkQHVxQYbN3evabC6NxrnkXqLhuM5+XHdOpo6iXhDB//FArSKf/LSp88jPy2Z4Z5nJHzOR
QnNAQY1BPNwQEzPyCL26D0gRizDuqfgz1Y0QL7KIfhOiyuWlyC/f3setC/7alFz8K1NN5yWCJQF0
WEYbaXIhgq4phz/PYClaM0tFZCArI6sL3nWD1qZcKASHvA4acs8VyKFpKKLrkXq2YgLAvPbChypB
/Fz3pm7ZOS5bd55EgWBaahswXHC9zC4M0WWEhT2AQ8QdpViTcTCGwftdVKZyTEvuu20MyklRUH/S
3GSPEmDr0iPCQS+MpxQ6ntWbUpnQJBPgSQ8nyhkR0LoYUeByjX8QkE7Dw+2PurlaOWjEbkNkscZG
Mjmal1aINb3TJh/xHfF+gWkziFFDvNhJUsDZqESPTq3Z7xZr2uvXbAVidAsod9O2oii0OlN0A7VS
WLhzxFuL1FfH8qtQU+UfzQr7kz7ycbOh7g9t0XU7Dm8zn5Ck/1S/SJ6An19/58nphNpOAIU8TSw/
B3PqTxTjq4tbDd6lgUrt0VHQPpOlDqCpTHxQVqn3Ohpbd0pKHfCl+eb2ei7IUDrm4md6y9Sx3jd5
CFFmFI5zs3Omt/wSHU8oYCWdBdOl12vNU1hCUhU4uqV2/5l5p53iukYEOTf7I5WKvZH7zVW9PCSg
I+nXrI9wmbtJ2AOO7Mw2PSwT3Sd7mfdKL1tHV0YA1NuY6yYYvF6UEnVeNgkS30aPJuOg9O38rs0h
vDzNMKIlftfpUX3kokO8SoqsRQHKbtNfgBl5noG706iB/Qcyj+ufAUcwCigaJbdQW6J/VV4afxjH
8l6pHIQQo8lBc0TUJ9WtkEpGxO5i1CLcgcJvfd/Xv2HtNNW0SbIO8GaCMO1ZWeL2EUVJ/ZIJLfNV
8PCX215j6wPjoRwm2hhTejOsbIvJtB2E4tClrsZLZfX6xUOq4J/bVrY8IaUGqH2ZssHO6oaOMeVL
mo5WMC518jPsG7Pw3QJ5at+TSsQ7d2TLFbmmrMczZAOh0WoPNeH0c7kQvypG2jJkank68vJjHh/c
2ECIqdcSpgpKu0/R7IRP2gv+YrXEDfCU4gwgMrw+R2Y7DrnStZQWrNE91UU3XxYgS0wzTONO3iI3
bp0fcCzlNBG0GADKrk1l42yXC/2bYEE1FJ3BrPcOjjKXQQ+U85hA0RpkM9qxtxe4afWlO6zTY3lz
aJoSuiL0OslKUHu9q+zsU8XQ2VmFk+FBGeEQLCNu6m2bW0eIIhyFYAn6wP9dr7QySUZfimNxNYl3
baQun7Uh6S8MnO462a1LIQNa6u+GRh1u/QF1ptwiB7KxHEnUU1Wr2btRq6Kdq7d1TGXGBhRKMsyu
VzRInWeYha0grnTjP6tEzzpo4aI/z0lpBowVJvc9tGughfJxZzBlczMhhSc65iGhCH29maaI9Nhi
7i2YRDzcdXGu+yG7cR+10R77yLYpJhiIgKDXWiuCeVoDbA8msQAaueI4O/33bgqHI7wI/U4AtGGJ
fBIFKaj8eYnXTqYdJ+SlMuCejkjMA1Qx4f0wulbum7Ywzn98GqFhpwPOIDDFw7WL6SJtmJAGsYMe
WeugNzUFplZ3fhdnZJe3TW28CJgC4sQRode2HsW1TeahjJQaSVQJ5XeK+INv6Hr8TbSNA6a22MOn
bjzGtLyk/4T4lrBKHttXyYGjjVmi2rgUrXJL5f1YKOqnOvRyJDZGVE/v06TO3dPktiZDi4uToww9
zv/eXvPGBXwRSKISDkKEDOz6N7h5ZBAsU/kRpp1+HjyxHDumNH/ftrJ1YCjsM91JYYWWwuq9bxey
V+gPrWAuZu+RaQzvW56mP2ulGHeu+pYlpoQoO5Aq48JWe5pXHqKpyWQGrhe3F8Nt7OcyIrCx1V1a
t01TPAguDLo0sdaFrFmluDwxHhY4iNEfIy9EUlowyC2cKNmJVTa+kmxTeFDHcw8Aa11/JdtuBcOk
iAsNBlrucZI758ShqHH7K22cR2IxPD8NLMn5s8riTOGCKpGPDRlyfxzryj3O40yGM2VIkwxj8dNT
0DYPMxSrrfDPMYagXFA/oMDBbAnRxPUaW9fJw4pCKzQnHcLS+gg1ryfGo66Ne2HL1nbCPyIbW+ho
aWtgEk9Rb2kLraak1bWL2wzi2ESZubOd21ZMxnQ9IhSy0+sFhU3W1zR0TeKCqrwQoOiPLmN0f37g
JbRdEu+BXyQpvLaSeT0KbKiPo1Oh9CclGRZy/UF9Nzjp99vHY+O820zB4PJ5rOHMX62nVNuqh4KG
Onxnmk9qOeuXaY6TQ2bT77xtauskQuwHSQFk6YQgK1NFWdLZQQA3KLVc842oNnwtVOKLEjv/Iqoc
mz5iK+qlFRM8w1ZHdHvb/tZSYRmEawfPLBvV15tKxMUUVkmszlCwemae83NlVhQyY2OZv9w2tXVK
sIEkK1ND1BJX5VI1LLOigD8gMJu2k/zzMzwTjafnO0va2tLXdvTrJWW1PjZMxXG55058ddC9vFtm
t2HcMc1PjbP056GorWOsVKE/jd2e7sfmjsrMB7gyVei1b+nT2h77jhdgGcv8UUfe4h9HRZTDCrVP
tzd0yxLamjKoZBDlDXfdtKC1rCY67TiRZRekcb2PcUfODnuuvbOnG9E564EzhMhSggHlt331gE/e
hLBjR+cP+on8lydM9d7q1ex7BLzhHqqz4smajOEvLjwtCrq5Hu0Ka90O6wBN5Cm0msGcZgZy7LRI
hjLsLx64g+D2VkqXu8p55HMj6ywQQHJEV+sztLpdDMYmm34itclC0Z8T6MQfYsMJT21v1c+QyCv/
eWq2V+TZiMVsHjvaRMCsmENemW51vR6UOKbTmenMNVa0f0pnyXzeCOMI0Wa7E2ZuLZWgj8qGnEgD
0HO9VCWx+xk1Xa5hplt3AzQ/vj6FbVAaUSc7jbpf9WV7TOJeHG9v8pYDYNKRnogkbYOI99rywHAC
6u01WIQpbA7eNMWFr3pls+O9t8wQ2crKHeW3N9ReTWGmSVHLLnxWmN8rJBfOda7NO4HK1o0ggpDc
rPQqWNH1YtqYqZIohJxsMZvnqsisc90VytmplRL8tlUf0lCpdi7E5sp4jjinMPe80d3qa6PTzYSV
0SPMg1FnFH1YvF+3v9LWwniMIH+D7J3q3PorVUrs0VeCYkZXacBUY+/D2NkdiNY7P8mL2hdVInb8
y8bK5OMn8b9M4b8h8oUBW63UWWEWwhJCSiOp9UM7JdMOTnvbjAQYkwCAMVytLYkjpVFyqvfIFSi/
69nKP2u1s9db37RCDxkkOO4EBMP10YgLgxZFxhi/U9vKxY6UOfUbIcydE7jxzkHoLaX8qLEBLlst
xiyGSk0FTTnLSc2nUlN+hHD6wl9v3Ofgs9737fBNnZB8AHu4V63ZeHogeKSzJPnr4SVcLVGrgUgU
YSSZ2CLvoewa6GXNzJ78VptMZ+dwbBqDllcOefEGrfusDazVrZnIpg851bMa9s5Rtwqax6qoq+l4
+/hvGmM3+XqM7RIBXn+8oYui2bAzJ6ia+jfOsfkHPVJUD5ZkLw3YOiYa4wJQ/kISCN3ZtSWzU0p4
EkK6G0XTniAoGRd/Xup5r8O5hUPAE0KjIUvhkn7h2pBmjTlLxVDlhOpRbeGwrGc9fhzqsjsmszNc
8oqJviAfFyNo7AQVxmmI9OcBuv5TQrk+OrRj3vS+GPNlL7LYPMVAjKmtIAFDlWH14+D/VxbB4I/O
+/ota2NxX/ZjLfxmEuGJTXE9yGpgp/MbQ82Sg50VdbMThG88weBgeDBeirsMwF//hiptGIDPWhAY
ZAPvirEQwIxq1U9bezq1o74bdW/4WDD60KmA16Reto66tcQKhUGhg2pu7N5VfaWcZ0u0B5vD9z9I
BKeDHiXdX5xskncJTiOmf0PBoaZ25ygFYMOss+cv+ojArafl4ltBavMXN5Y6NZU5F3E3IFTXG9oC
gM4hlcY96PB1+6EeOv9lel6UZ9G0qnm6fWW3LhK8vcy5SnUdQArX1gZUNNIo4gjFALez59ytIbE2
G2f+ixEOUk8oGgAWcUrWvkHACqOQSzE/ttTvnVZzfzaw/vx3ezVbhxFKBDn2/FKXXq0m6m2vDUO8
nUqN+AFye+05ZErwECe6KP1xSvbypS2PZ1JvlJUIijhr+ivUnSMPMCGcCF5rn4wCeF2a9eIkynCP
lXzTFLUdQmwao1QKrr8ULetBQ1yDwW4FRbKuN7JLOzTDsXLjPZTTll+hcf3/Ta3utNGaTtU2Hlxv
BrMLvU3/wp76rz2imxA9T54/LtpyjM2294vUqXd6KFtHEhAfFGngBHG9q7S66lNLt2iDBWZnWh8y
plFOuJV+Jx7c2k6yMoImSpp8QulmXmdlOdn0mIK5yOaovczhjCg70MVHWMbH0+1TufmIMGssB+xe
ktvVp0ujCix9E9lBp0K2etCbMXzv0cWdLjSJxH9KT7/8MDQRjnqKKC0/2UuEoAqKG1Xj27OtfQXt
P531shl/jb2pVDs/cGvHGXcHKMDcE/nU6nt3DDnlmiF7AmZRf54r8B8AgP8CUIOuBwU1YFAyWzSu
dzyK69DNNIbqRauFR8fsvldqo1wibfkbFypHJgkjQSdROr+2RHw+WaMObBJqYgQu7KKF+yBXNTRM
M4pXO2QBmyeJwp2mwblFjib//tVJ0odyqrVMMtJZTfzNo2h4SXNV/5SFub0D4dl6+yQTCnUEuAlg
Xb02pTJzEfeFRNAwaXrUyX8DtGi6D1PrPo/OON0rdqx8vn165b+5Su9JeQFdEcYA3VkXKLW5jE2G
bbiObR8/Tlbt+HjXuvQbr1ODuhv2AHObBolKyKJe0COr/QyRXnCLaoLtDtl1qEE070fjwMY8dAaa
GZWx1zva3NQXTmQOhrR7valQ5yjerNJ8ixA4fMqN3vqsKYU4DYuRw4bSJOqhhw5vL7TcvHSvzK6c
gsXga4+SE052VPVDm+Q1PbJ6b+ZvezN5nkDC0PBY9wQKw1b0WFI8lGQdpJ+WNlNOg336wNRLMhxI
FGFGv31iti6E5NHWXhI4HMr1hmZt1g0AgOhmxqb91M2FcYxG03mXuW6yE31ubSIwUSYGiJVo265M
RSqqIxOdqcASSRb7hQrEy4dFYTdp2zokFLmQYiKOZU5oZWhuhFJqBePv3VCh/1HZ/XIKtbGpj5Ne
0vfIPffoiab/9/ZWbr3EDvBYxF3BUpGuXm+lAO4TZSRajJk54Tl1+/770qbANOLEeLAMxT7ZQCoO
sM23jMWa3o6/2WANBx5FKCU5SymerNNx2N3skiwdqLs+CovURquerRgBPx89dq0NbEPYn4ARKYtv
kuFM/ghqfvRr4ZrlwR6spPWtmfa2r6h6sfOCb30SoOp4JhnyoUN3vTfQafOdcxl7VbnxCOo7OpFK
Z4HXq2XqL06jBVAHVTtbsmkVhAf/4QyBol5bZR5/GEVPiJkaqqw0VsbvNJvSB1gel6cqoSzHIOYe
/+gWMB/3q0k+PFWOQK7OAR0qVKcg3gticGEnqNy6Q1e28TMUMc4hBmH81QPJ91jy7CEWodpEDWHy
P7eDo+v2gdy6cHJIiUMBMMtchwq6E9sDKjxs+hCHZzIHeOxUYy+p3LbCkD5Ew5RZ1/NQypQD8BVk
3fa4pHeGPuaPdmopO35Ketj1yyZZbzhDtNVBflx/yilVDKOV2YI35h3VGNs+p1M2ncdUX+564VR+
FcKPb6e1er69ixtUWLKRzqgVmQpAvnUS6wgNuto6c7GaiWfdVdRDmBfzF0jjR3FUmAsX5ywz9Nof
LHd8RAQ1g+hNfvBisp7NRkv3wLlb55rEiaSaCIb63iq0qMIGAojOcYhiwvmHMal6AiTMRcZFr+G/
vQcOMV2gLN3jINqyS0JItZTCNs3/1S1GT1gzokVqIYSFSJ+UusuDNOqUp6xLu5+QrQjnWY0j82/W
K3MMXaWyI/Ukrz8+UVZidSPrHcPQs97pveN80BE0VD/oU6M/Z3PfHjurMXaSm433mDEAHBbQXDnG
K0/+q2DRrNs5ZfIMenVHS9/nOtdXW4riV9cq/1usodwxt/F+IHlAcoqIhibpg6/NzVmVNdSkOGfC
sJ/zuQ2DifHTb3ZYGvNhHjzzAVob7ZNXSkn5Rdkjod5aLoWal3EEjvlLZvRquXPeRoqem65s0Ya1
rwwQHPgZhdVvSys8GV25y6+duyXzw9W1JhcHJiA50Kw3d6stZqhZ2t4Jpq6Ov3TNoJ+dMYuemdGx
fyWZKPzZ7uvKTyzlhzEbfQB/v77jJjdcC78ByA6Mv2DA113wzk6RYJhmKqFOuZxbu4aFgKm1S7g4
qHnbDOgxvO4Up6wt0h2vthF9kcjR65csD4z3rg62KCwbODWm5yKZPzZ97X5hvtW90xbP/W9nq+W/
9WarQVjT6ZB9nDWOpjAogMTQoASDV6dPRATe77CVOgxFriye3zpOb35OIn6OX6ppVx0TekuQLHZF
jGdr9Xpv3+X1efuD+PDUDXgn1w1kWxFxIbIEat7QmXNkcPrikSKysRN6bJmhViaBIfyPfsH1tWqs
qlCrhCOmhXFcBXNSAaFr8iX/5/YGb10fNhfYFyAD8stVsGGJKu09A64yMGBZdNBE2nxSOz30e9IU
CF+ij7ftba6LeReoHRC8xj1er0szsnJ2XcLpxJ3LfwEdqL8cW+xBXjZXJeFQIJBZ05oRu6tLU50d
6J2KZRmfzCql9QEtd9AoTv8BHou9G7HxxEBYYHINqW+AnljdiMql9ZemkxPUo1DygwoZR3kyrLiP
DvEiiuhcaSDaj6aaxP+7vZ+blilSk8k68o/V42bXrjV7HVmDq2Tpp9kMo088DRxMvbZ55guNcmGl
zDseYMv50O6RnDK0A99UCpupys0Eb8fIl91M58id5uREYaALtNRQmlOSGPHvuE28+FCG8Bzs+L4t
B0S1i5IWCHIAb6vtthethPebWrnZaQ3tJrWMvnpl5s2+OTV7UzZbZ4nSFSAgkLNoKqxuSOdZgnCN
QKrP4+yE8mbmh/bcPJZR+GMhi9/Z2q0PCuMXBWaCJPpPq/fUNcZRp63rMvNqPC6h0V5Kob635rI5
ezMg9lY0e/jPbZMkuNADEPmvB1nCXLELioJICUE5BsJpbJiO790Z0kYAkpWdFg8IJlk7iOQtq5Ip
CFAF28o1vfYEeu6iAhertJYMahKFEitHxYr6u2hJvR824iYHZKJ2iV62vuYrq+uw2IZhGIIzuhHK
3KnPHqxgp6lQ529zadbqgSBn1H0hdIoXdmI/KbowTw00joHWj4sNWROwRztWjc9sY/dPlFbzE5oC
/fPtS73lJOHbksJHqAPyul9vjaHMUVcBig/iKVrOlVeGT52Y6vNtK1u3CBpveY9dXpl1CtTOoZpZ
9H4CBBFANBeleVAzWw2I1vrTn5tiOoOqIm016uHyq7wK0jQV0SavJybVvAFdaSU1/ZSy1xlCqmTn
/mztHSAFiXWE3/SNkEZhE46Vmcv8UppnJ9SplFOuO8PO4d3aOzmQ9QLdBEMgf8WrBU1phja2IUtr
xfwbSF500dvlG/XfPVDJliESR+InXYoNr0X3alUTdd6AV1NaGmZhZowHs4TjKYuI6//4I6FZxHQC
rTqypHX/rFyyNB8k2LFiSPQBgvzsqINDPzC6+BcOnGiOyIYtJEdZ8xuYemYy0w6YfkmSEJp6kZ0q
yuk/Fujk//ytoJrmgoqj8UBrYPWlogEWgZHBXgIcpz5TzI+PTgLLQZdqe2XerVoWmZ6cy5HoFYhx
rk8FGU+sZWntBHmqVmdNb5RDgtrkcR4i4ZcUlg9T5jTHzh1mP5wjxusKrTnHy1T6sSrmu6608h1M
zYa/o9GFqKlkBKfpu3pOZrfMW71k+apImqCnYBaMlUZorNvJwRrFHgPtpj04QZjZsRmWXsetPNno
pTUANOJRUUCQatZynNvJ+DIboXEJ41bfCWA3LgjjNFQV0DVnanutlyE6AyrEgQBIGevxd5pW0d1I
JHBE2bHZgfS8dHVWsT/lIlNWgjWZ8642MxvzENgeT5aiVYN9qHq29knR2q46NPTUP6SZYv+X6F0r
AgV3GvoLQTXsL3BYNcwPptPgzxapYYB8CqPIY+fUHwmDNecYL22h+p3lLc/1CMrxUC/68DllKqL0
lyhn4p35nbj1c8L4+FCYSvmU5pKBRFVFr/tRhGrIr0qbVMuPcngtTjHxfMQAbjNQvWua9kO+1OK3
PrW54ve1Db/ZPJdqc1DbvpoPRtxkH8alEvUZej1DPaZ1pyuB3RbtP2mqWz+XprI/xkXkfWzjsF2C
DvqxvUaCvB3Xuyv7dhpZKTgI/pQBwyufagrISCxtAJbg6vW/XTMjoJNY/bmxrPLsOXB11h6BbZ+G
Gs+h+um293t7cKV1XidCIEm8snqiBApIYZ3Ju9uF0bvJq/vOJ/G03tnW0JmHMdbdX39hEWwRmmCQ
GfMCX683mzk3msMQs4tDfrJBfxxm26ieNSeuj13duzue8G3ARUWVHAVGWVZK+eLaXuVZsT4PtPZ6
5N7gNIn7k6G7/aFCKoDkWZtPKXNUO9v69npilLYQhOOM+wLPuDbqZWlUGHi9wO7s/Eu/JDpVx8F6
CsEO77zJ0pOvz48U1qbESNkY7Oe1qSgVyjiHpJYxl/FQJEr4PkpVa6c6v3VOXluRv+LVKU1mY0pK
mzp5jcT2fd6U4hEqJ3K+Loe12IAP6W8+G40nAH1M3vBsXhsMXS1XRjw8yWvfHyt9yQ9Ay6dznrYg
Ppl6vUsRpvzjWEBy0wPDlPA32Ri6Nso0p2Ex40Mzqo+7j7aZhL4Ih+J5bHbHU7ZOCNRgTFlAU0oh
YpXMVY3oO8Xi2guzhL3EHJoD/JK2D1vMHtPx1g1AOFkSpYAo46m+XhWZhSTCANgV9Ugol4PlHYgd
ws8wttfv7GW0fNst9kbdtw7My5Q59VH6AOuwKlkao110tjIBPjieJy1pPwy5qx/hDmj6Q2OU8BPc
9iyb65SsIryKMHS5K0+qwu/Rdy74z6ZJ9DsEYYeA2cXmsZgZ+zHQ4zjDU1Cd/8YoKbkc2KUqurp+
Zu8mcCIBd+lytWKYv/8mPOLuWFH6gzJn4yErtb2FrveWKWg5GkNox+Q3bnt1diCdYWIxy5YjNdcy
6LIINfOwjA91UU+BXnjLTlVu/US92CNoZRgA/0nsen2Awqzz1HlIluOY9e0H2V06p9kovmXh3NyD
GXTPdRqpH7ymCg+61sD5c3uPt9bLknkdJQPPG2/q1CIudXtivU78zUnb6UPCmLlvm+NdYcTj79vW
tlZLfQd5TPw3cOLV7takpktMG+kYhbqJknMT36d1qZanupubf1Sl7o+aNrdfQzHlj/3k6t9u299c
LY1h5m0ZjiOCv95tlACVoe2G5UiBwoWKwsoCM+7zd7bQNF+ZxR4B6xtaEfl5IQiEn4waHr14+YNe
+fYR1cUhNBmizPpSuyzj4vySSdm5E712NOdiDJRa0Y9ibtQHU8vif2KwajtRwdod8hu4Ow4oAKhv
gZ+uHsyJ/kXHR16OZu7NwQh24pBaaX5ImVI63t7fTVOcJPIDUFlU6K+Xu4xRoVe0R45wpYgnM87V
U1+q9edhKvcmHTdMcV24pOSX9JbXKMalTyy361D/AM5of7SNgtRgzNKHIlN29m/t+9g/KiYwVPGW
ACbyVod2iFIFzEakHvXcjgNFXeADnGblR0RY/5RCPWn4pVl0O1HB1vpsknRCU/7j2bzeSqNmOqhE
fezodKpzCGGl8UP6nXdNuitDuHVKgRFxL4BMMJW4XmHYs0RLU5bj4Ml5j8mZZgoDqX0p6Hl8nY0s
/7m4swM5r6WftKV2VchxYGjc8UUbGy35UeWcLsCYN9MaCIEIt+0V9dhn4xclMpV7ixoaJK3lfIqX
oYYFkqmtHaMb+0z8KotIECMykSL//tUNXQor19U80o6kJ9pZiyLlFFtT8nEi8915zza8H8kULQTA
AdR+10N1RUnRXbMz7RhqjXt0+ePsahBRJ4U+HxujFo+eC2Ui4hxlUAnEN/70ckqiDeYGETiXfmB1
OQ2lmlTFKrVji9RJMBVR/G/k5W0wR8tyd9vUWz8r551JuqTSBHWLldtLijZt0RXRjgUYpINT5OJe
qPpyX9de7Rtt13++be/tzmoqogVgwfEHckrl+iO6bss8IeTpx4lJML9Vx+HSOf1PQ9TZs6VV9YPS
edq9ypf2l7rMg9vW3x6hF7pLok2G8yl3rxyEHuZhVJnDeIQtvnxQkvi/wmqiZ6fL1NNtSxvrJDqB
nYoqBwpga5aq2RazO7u4oqnVp2OFkuBHCPnnu8gqKXjPffdQRQhdKnpaBWY6ejvlipfhjNcJEb0v
fC1kLZxUcKpr9Ilo6MF35TAf7UyPjbNhh5nqk/HpsJnbUfyuoxjhHVDt0n+6tdaNJ9kNTA+J2qcf
clKn4n2LOGfqx3rk1YfeSpD3kaMm80NPrF4/CLvoqWFBXpXc5V0atn7TuFS6MkeE57wYy3rn0711
OTQn6AX/P86+q8dum+v6FwlQL7cqp0zxuJfcEHZsk5RESRRJtV//LvnB98FHI4wwQYDkwkl4SJGb
m3uvgg4W5oZuxe3GQR9cOlS3OP0kbs9+H0+F09nr4qFuUtOOIxqSNvz18mfcHxUn0F3lFZ/5G4m+
hsa1jVG5MO4ZPLvxrGczvUnmRv/uJzzbxdCw7y8PurNLgS+OVw1QKGujMHE71XC0mmSGw0IR1ATU
nmr0rlHQTMWk4vBgm+4OFaGVFkOG0Ebl8nYogPq8PtSRXXDV+ecOqOcMMdjKoCspDj7gtm+47khk
z3iTYBxAcTZDQXhZNC2r7EKEcZV5vJzPIYl5altx+JSQxCpC3t+jft8Xr19O5HPI7oCoe84HHWGq
NndA+BUNdE4zGDnVZ4dF8HhzAnpw7HbuZ5w2XNDrFYX+zdaXoUNEB0ymRAYCMs0VQLpv85L0J9Gg
11HZk7zoXvd3kwckfNr0pcwAstQH890J6TjxeL0DB4930TbE8oiGIFL22D42LK9LI8wdH0r2bw/w
10MrIfZycDHvDLiqqqzCvoACARh/u4m8mFLXk3IujD+1H2lbosJNaXPlMIYrLDxBD8Z7fihXbiMa
Sshc0Cvd+m9UIepxaLrbRRxyem81sQFwzSMQZGChOrX1NHycVeR+fHkbPd+/SHZW77wIeQ86l2vE
/yv98I32YtZiWQ2gRdla2IIhvdV8Zk3f3INM8qNpV5xZYB00BJ8fUcQCdJmwuPiceH7ejutVSOrm
HjemG6jkXaUrNGgrXt/xqmYHR3RnYW+G2hxROhm/rFpEgyQuBaBrUK2saRA/2b03nhbSdZnjLfog
A9mdHwBFNvjaq8DYBhUCzoonWYev6bR++RVwa/EzCnCfjEwkByfj+VB4TyLIrTpxYDNvs+exC2mg
1dwXBnlfNqNQ9Li47L3fRdar4yqgEdgugHPjGAKifPvRIKHBQ9UvAPmRvs4ElDpPrYr9NOKW9f7l
ffk801hRGIg1OPOrsMXmtug4JBLBV8NQkWuu3Tjo1Ip6cXKmEsUQ7Md0buCVB+kc0N/n1/uuQnzI
9qFhi8oPEDBg4d1OdTRiaeFwrQp74fKqmyn8zIbIS1Esct60rm4yJEnq0tSdeYdLdDlpECjzAXCD
OqMTOh4H0WHvIwPQ7qx57Qrg3kSjGELPPYFieiG6ZYRki7A/oTmCrpcTHxm1PT8vsYN7E09aBAWU
TDdbNxxCIryFNAUNvCaDsOXPMeySu3LQqmgHb3nPZn2ksPY8DK1jIrNc89c1v7xdbruOiKyR3BWV
RejqCu2moTXMj3NVm5yv7oBynt1TotiRwezzMA8lDMju42uD0oYG7u3IC9CMVDRuW7Q1C5C5Os61
K+PpbBlYIy5IlN69vLH3VhfPS8R6pAwrovV2vLpsSKsdvy0CMcYFt6MqgzQYL+JF+Zeyr76gmnnU
ct+bI4qKoJevEpkIvLdjVkjakfLZbUHayc3KSDLgjBgOkz2VGW3j8NXBDyfnr/E2cWIMIpW03GmL
ye946souemxn3ZztuAsPcpPdqaHIBc8GXJx4G9xOrbUq1RE1toUv/SGFCCiKCE1nPVWQy4BacfL6
Ch6mhucPRHqRiIAjdDve3Kqa4Y2CpZwqeomr9tdQtTAl7iFV2ZsgOVjJvXPxB1UAawjkzduIq9yw
96rYNAWUz4LPFB3/LIk4z1v4geVKOtFjoPoqq0pPHNwq60Run1po0kGzH5OB4htaC7cT9cFvrmvw
dApGmHoCJ31+CMVQHVSZngEMEGf/GgaIkNthaNd5szMHTYG2Poe6s6a55/fqISb0HYFT8R2LBCsY
4NBZT0HGYiVW2x/N+ABvOY20fvIPqIl7Owr9IaR+oA5Ban/zhfu4g3aWjqA4v8xjIUsti0XB29yW
y3iKmT6qWe6OlyBFACF6LZVudrAyIexNQb8pejeufgp7iL52rjva2TArUaWMt8O/L4eg/RHxaMEN
vhYWNyEoLJXGMx2fdpLKT3vU9grDiTw5/kwBOo+PaOw7dxdkhoK1rAbhEDxzb7+xnn1Af0O/KRwR
uzk8keMsXpLm2nVSH+ynvei6lklxmaBZBAXk26Fi006QIonx8WKWPPrjPOayaaMPRInxAQJgiHmz
Afjt5QXdGRXKW2hLQWl1lXPaLOiAYmQ0DV5bQDVXXdtpsC5iAFK2RcKfmTZ0shLdqoNB1wO4OaCr
iAWEC/90qLbKjyWAueWS1LLQTjSgouGTx6rxfwaDZ3LYqox3LHDpH+OaezU69cEp2ZkypJxQcMJt
ghf9Vt1SQY9oGT2ImTkjMVkjwRAYEwqBdHeoPkZh72Tcd4/MH59RunBLQ4cIT25v1bR9ttBNg8pa
6HVxDoxwFxbopCyQCZZD8AO5sX+l2iNzIWAl9yQmQIbv51KTr0lLeZdPoWUd3D3bNVh/zRodITAF
CCCM3W432+yj3SkqN159J+drqYwpll6WRaB7hX4aVE1JK44IWNu4jEGRe8MlFZUbQAK22iFQh7UC
VtUkjxhrPmO1my9zf8gG326uP6MAgATELkqoz0B6DklQAxsEgQSO8B5cy/K/iSRROfGouU79UJ+U
1wWp5ry9b4b4IEBtA8Y6OpTw1xqxv+oNrAv/16PUMyaAU7yf5NR0ywNrvDuP2sNdN6JY/fLJ3RsJ
GRHqNgAirNSX25GmvvVGiFHEeYdXz5gGDUpSaRxL+c1uluYAzrE7GLA4K2P6D51pM5hMgnFZXCDb
g6VSmU/CPhvRGS0zz13mjy/PbG+frJzb/zfY5v5WyWJmywBR3uuuA+Q57s8RYDLn/zDK+hpEcwRp
0bal0ISz55BhRdyCQ3NyuQouLNbR+5dH2V04AELQocY9gf1/u3DR2MFzFbj5HEKH4h0Z6Sfg4cxp
hkvvwXyelbrWrbfKYwLbgwfos1YUFC4it+w8UFWBUkVB1Kv/kX6TZLhEzH3XMyeTBCra0KWFbWY/
xG+RKL0Wvf7nN/zBcwDbhJrpJiMYOyl4rIDPh2Ikv5vcykltR4ZXCF3PsPO0ljtL++PBzblNCjAo
si9wPQBgR0jfsqZ1WPrM5iWCWdiZXNi9GrOyQSQlxO3PFp60Bx91b0Ck0GtzEYVTKDPcflQwWgiv
IPmEDjQB1UmCRIrldvN4Ca07p6yS/NWbCKMBRgUpUKRaW02GgdZdafwEKsLaaS9RJ4Y75s/hKULW
frCWO/sVNme4pUD+Xvkkm6k1ZKiTZozjnLhjkzteZ6cS5eiT9MHn+w+zQqqKKj5IT4BqblZxCvEK
qAfMqpTjlXX0RwcywDtH4SH08kg7VwIozFC4gYoUrFG2SY4urcGBFwxkA/o6fDcPbv8F/WCeJSxo
PuIZG943ZKGZTUeCmvdID4bfiWdwmcapRLsEMnRbUJU7UM4bB0gnOZPyo1fN6n6Mq6NMbm8U9NhR
+8DtinrrJtIw+BRF04R4lgiwmKVvJd/cKukOLoK9rQ8YGs4b2Lsrsuj2o3UhfHl7SLDkuh/FB90L
duW0HDJfmfjioG2Xvf7TAQG6dijAnoZcx+14Bmaj0RKg6VqrwZxFHHY/ZdC5b6H+7rIUoOfqFA5x
80hCI780kaJHFizPnnlrdFnVMVdWKw7fszIzH5MQRd4kB9Hepqcx6ElGpKl/AFZuf+pZ15xKh44q
113oTzC3UbqA8WHyAa1cAZ3shEefeUKHg021d1AjPKthIrC+hZ7JIRA093SzJFB8XbwTuDNzGnsk
uEp0Aw8O6k6yiKMDTCzc4tDn28JGfWrHJWQoknyRUBhAlOuSdzMzsZMGNDBvulJ5hZHB9OPlT7+7
8oA6AeO8tv2B5rj99oixXqxArc7rlvFPpXTZBUJV3ZNkNDzjVdSOqTe5q3d6Z9OU2kHziWu4twPx
Pywo7dqm/WEHghzhZ3bWAwcNBU1gg3DzbCsbNfVrY4hM8rh32lRj3S6LwoBsRpGzc3TL0x4Or6eX
l2PngyMuw21kLW6uFZzb1Qg6WdEKnfwcZMoFLwUPauxBMMBUeFoO7pudeInCCZAdITxjsP/Xn/JX
EjsGQKo7AvfbyK2+gPc2MA+h6kChrnSm8US4hnXzyZeiLsQCJcuXJ7oTyLDNwJ5EHMOjdNu9aqnS
ZZiwJAdY0bv08HTHO3FkB4Flbzlx00HSY5WTwZvgdo7+EC4eqXCngiD/vQka+oliD97DMvWIBLUT
MgG2WiGCqwIukrTbkSSXdGoE1nAAai1rJSRrWmirZtGiVl9vWV5eXr+98UCHx+WNZyZYqJt71eZS
9LanEuBUtAAjvfqoFJVnS7ZN1tX1URv5T3fv79c8NgisX9fuH0T6UXTazE8NtMJH6pPcNKw5ccYH
CDJHKpOu293NylouTMZD2sNaMl0tf1MOydzH2sO2TUYVXkwQ/oSonptNIQro8OF7rf3D/34g0FGo
WcPgb5touAa41CSpE1AquYftTMN3vfDrFKBFUry89nu7CpHq/w+1WYsat6YSDYYaa1tcSycSaNh5
/G0AwYmDQ7pzTJDnI90FZRC93m0UYpSZcoS+Ry79ip79pUG7d7Hag2Oys5nwPoJaJEQGIM+11c2g
gPvqDmah0Hi18F2bJaZpRJVTdP4IzpKOw98vr+C2bLyGG2Af/hTbbMAgNo8/dF0XEoYQqSJw3f3k
xKhFRaR+tDo+f51R+nsDSQWdNguvD2a68+mQoaHE9wedA0rR7TGFfpxwkzHATFf/gpi5Ik3QSH/j
UykOKlC7c1wFljDgaha4Lvpf8ZXNM8qmLiX5AGmdXyBfQF6NWXYjoSEty69zQN03UW+Ray91f3p5
fXenCXPhlRYHhMmW6LIa3XgRlECQ4JfuZzkDYzTHAanTpB2OSER7YyHurcALKB8Dx3s7z7aMvDmc
QkSGWLgpXFHju7Kq7uIF1KbXzwpFl/UViH4yUrXbkWDLMOGd2RHonnFpFSj1AJZoBtGajFUDnw+u
qL23NgAPq0sIdH1Wnabb8eyAw5Q4ZiQfhxalykQE+lvolgbuX7GdWksFOg8JPy9a1nBmEX7WNKo7
2LA7AQC/YYVbgJ6+FuFvfwMj1AcJrMGcHYg/QfdZfpKqP+re7iQ7qOyjNYzC3R9e3+0ouDitNoQa
MgxthF0WsWAtWHXBKtPt5D4khIKT5SjntR6pCAMomGCPopyBjHOrsmi7bVVx3yb54vTBt8Aew4/l
SD++etfcDLL5iknJmqVzMMjkKQK6CQ6b2zJ6EnIcf7881DMJqP9NaOXXQrcdSoeb8FIpQarIM2tc
o+JfE+n6k+tWy3fHCvndbE3VWY5e+Zm65ZQBWNexOxX3rUi1DQj8MMzt0fZZJ7e5tpEioGaC8i+Q
4NvWhjUyz/iLQ3LDnPKMwu10glVemxJJZFrLIw2VvX20Kojhdbr257fvlXh2hgDWAhjOpYxUaQ+i
kUlRHFuGK/pk8dtpQI3qDYAT6ihD2QlDgO0hZcdJQb3mWQ+58acE/Awrj4kPOBIk7z9wWUtYZ1Wz
f5B87Y21dschHb6iTbb1PsuK6nH0NDzba6fNVCVtFIG5LEZH8OvLW2rvA/491Ob8O6DUx60arZw1
wsvrKTEnCJEOp8QyOmvwPDsYb39qiOK4NNY8b5MxO4kkowxmC/o3Ev1x4vg/XT59EY4JP788s72X
31rsQo9gtZN7hiwfIka14+KLzUk7f188SIGmnt1/NxJCxJMbuh/WBzsUfGuWQi4jukLpxE+lDUys
Qv0I1Udf5i//pr3VXmGuqMB5IKduLcQ9oq06smwrV1EC4hb4hsOThEdb2kDV4QqyrnmtQ/saMaIV
yYN3Jl76W3jHXHfSsufWQhm80sihI9hsmaEr4IL1ZkkC8R+CIeockB1C6RZ1pM3n5YagjeCUWPO4
EZdSGPjIxGC98NUF++W13NtJEbg9OJPADj9rdSIZr6qxRCwEVZx8qsv2K2ArycmJ6H/Zs0BeghKB
3hsyrU3UdZJyETycrHyZ3OjrPLB3vd+POefuEWV5/T9twykwFYDQAwsExOk6579yujliVTcn2B/V
5Kq8q3yVEms6Wrm9XYgCMAhJWLj4mVo8HpcL6js4g3449+dYjeMXgAJJatW6OtEKNOmXv9TurFAJ
BvECUGEIA9/OyrIjM4+rFKOpWjufolK+M3MJGPrLwzzfEHjCAEMAIBMoXM8qKvYCNcLGKmkRsLD9
UveADWddM7fvKrZ06iBv2hkM+RLoT7iM8I/tnpi0O8F8s6XF4ogl83SSnG0412VD5I4Hif6adt5u
CmiSwXABkIxVXX0LEekgMgDehY8zNXrRD3DW6LnpRlulcI80Vwb07sWRgQnSJfCTKSXePB6c6ucf
EL9gpcyAufKHy3b7AWF14rJRJlbuTGN9P2nh3JUNJPJf/n7Pt+U6ykqsXRntz9js3qBnVfY1BeKG
isyxuPgG2dC6LJjsrI+W03A3f3nE3Y+IjBRKxysSZFuiInMHO6ZKUxSg+uRaLpxAAUL6BUNn49VX
Oib311Dr5P862WamY5v4PS36tqpzHTT6oSN4MLk0JO9fntXu1wohUI9N4yL73ZQPYCjgxiUztFBT
DPtpR6kPNk2OlHT31g79pDXWr+WQLZvJSD9pQgYp15b3yZkF3b9U0OHEI9hCvzyf3ZEQOYC9R475
DGrRE2/xvIlQsDQ5vYYOsd83HRdtanMUb18/FvD9KxEXtybusNvP5MS8tCdtWbkMbZMzQOkualZT
EQLP9+omGfRU1ucmvhFEALZyj77wOjZbmq1FEHFZqEcvvSNhMxVMR1CZvR2BCxlQ3j+lia3nix2O
1GmNywoQUXWh1eSs8nXy9PLa7Y6CgvZa4QdMeks+bWPN44j1rCBJqGEfN8rHqo+Xg1F2osSKG0Vd
GYXllRp6+4WGKWEjWvq8QH+fPmh46Jw8a4wKKUR9BgwpfPvqWYH5gfIVun4gX2yRuUCcV04oAwZU
iz8+wTSHvoGZs3cQ+54/bFYyErwrwJ1bkVubcqtvWVR6fcKL1iFeZnpvyEKghMGwL623bkl5wZE5
H1wsO0t5M+gmUNBKSDqwiGNHwB17mZbx0ihlrop7kqZxN+kDBuTODoF2MpgWuMrQgN66dJjRVa5L
EdGFUl6GT5lcoeRI85e/2E5dZdXZW006oEOHLb/ZImW7Ck1AX7tY7MXCboxVNkU9KVpEkiwsLfc6
NA09a/BB7/DF4ZvtVmPx8o/YCVqge+PdEUFTdfU0vd2myf8s8WhVzEHH8npph3OsLXKGSnPy9fVD
4WWNOIy7GQCGzWesFZpuYASUBbFFf+0mi6eL0y2Z6uP4YJuutbZNKrLadKHCCV4p+oXrn/91i4HG
54qW1bDHGOL5LsK1+Q52I9VZ4yZ9kvZadhjamiPHE9BLeHmaO7sVYwMOhL9gcbT9qhDGjRwaiKqw
qBUW3jK1qz+Wk3kSF7jbjUcKoHtf8O/xNlmrpETMgY/xQBFWWVyObRZTv793jVcfPIp3Tj9qOivw
BGBGpHLu7bLGo9B27SVl4S7M/j4JtPUnvy7fSe5HTVqj/vcPXnbi/PKC7k4Qj0M0AxF1ntFmTd+2
QQmxjUIGQEvi36svgIg4d4k07GCCe0Mhfq4qRegz4wl1O0FbrQ8RmeDbjXzMCS35Z9fq5bmHtPLB
UHtribwHPGuUxIHMWmPQX1u07UXdK/QYC/g5NODGyvZEbRifsHnwn5axas8h6AkHKdfe3vx70HX+
fw0a6cCzYPyBcxHZ3V2oqZN1vG7vWmP4XTzo18re4KSvCJ71LQXKPMj6t+P5DCI+FWF1AWreoxAj
7nPDzki9wjMBKzlrk/goh9hbV9xPaKKvdwZecrdDDu5shzIZOYy7OZwygIZ0Yd4akBzM64ClLULQ
mffx6zusUGUG6wfwidWZZ3vqw8qmVuLOuKMaZYqhh2GDlUT6QZvg5+uPA2CXKxtwFWjeOkNbZQsk
IrF5AaJ8cCkhUp3xyTNZ11rqP5w8yNcD+gVAyHPUpWtIP0RS8aLuOX0KaFNfgR6fL/PgHTX8n1+5
eDsCSIp8bEUthZvPZsoYnfAlKgtA0Jq3ALu2D76WR3a+z/c/Vs1DRQ/wOX9FWdxuDihKDMSslCkP
Preg/5tTGBsQ0Vv7h5y5d3DBr0n47S2ENjFU0vH8QNkZot23oylnaRLeAXsdNUyc5VLHp45aT4Gp
ZBqxYbyoRNdQzdPk7PnTUdvm+UEABgyld+gCrrTKbQ2eGdgVOhO4YBUhAeT7hvkOPhPtBz8xGjrC
UgErmfTvXrs5oULpotwFRDK0rrbt8bgqI7+JE1Xg+TNkVaXUGdbIVgbfuNfavqPLBvoHHkAYD4j+
raTWRBI2WMkgCtAgYQ1bGgrtcKqapE3dMCoPMOTPMwqM9of9sWoAIF5vvmWCQBb2FRQ1iSfvRoDN
8gVqDpkbASok4ua9IJ53BTzl8vKC7o0LuPOq+A/aG1y4bsdterA3tQvsiVeK6HGw6/JpDGF5REfr
AxOuPjeliwnP2MovD/z8KoScOHqMcGTGCwZKDrcDc7tfBixsXdC+H6/OUC1XNzKmBOq6to+cV3Zn
GaOoAuokxNm3om/am2Ro1FQXCkwJdCqMo9JICftUmfmpkqP82CRizqohPEK87U0TXZL/uaTgotp8
V38aXJTeraroAhv5oBi8syTLdG16Wxxsod2hQMUAFQTxC0fkdkVh/YcoytW6orGHLhjYYoHV0ydf
ds3BMdxbT0CKQP0FOBLogm3kkWVSl1ZbF1UMdiSIg+rcWUMLPrDrfB68zj3PbmBykECOvNmfR1hU
CtYIi4Hx+t2q+hNb9hIsf+xX4/NTkDD71NnKgd4sCz7C+2T69PI2xfN2TcpuwyySjJVyi6occret
IrIaRkUrMsEXAT5Fg5firePQdOzgUZcq5gjIwRGbsIx404ygh90nc0Nl6+fWVLo5hcXWlHp6mcJU
lpb84KD3QaAS7ck2HcfRvwrg8yXk5GXdpRG4Qr97C/d90cw+/TFHYDFlUTIlIlVtIiVIsfA7STs/
0jA4hVfmmM18xk3mCsYxDmfTeAFdoumQz2rvn6GupLhOA4nH3NXG05np8G9ioAoqtkwAC52OfVdd
7KASKhMddb9yCIP3udZsfgPVClqeDTXWP8EcJJcmpJVKnYnz+Ewx68I1HJw83U7GzVD5Yqrw11iW
J/DyzDurVKBfqt4BMAlLeLVVS0UKLRXILo4JVFlSBV2yR8WZ/7uErmufNVCf/hWNc1ldK9HqJ+LT
0c99f/Y+RqIs7asFpA7QJANeluncojx6JnNcfxioA31FTml0rnwNB1EVd8lP37XUv4BwVWvBUdd3
ptSRf9/JmLN0dMNhzIhvDdeq86TzJp5D+6EK7dG7Z9NCP+PV4b4bFj5+bwSvv0EMu/8OoE4H6A6v
+38UgzzmHVEBoGAksMLvToRnS9ZH8UhPdo8XjHLs+QkXWd+dcf3zd7YCqzmryCAvPrStIHiteVhn
gzsImQ8S6tepDZkFli6it/6VVlMa1I864gI7OC5X2Xl1nyaQS+gyy9juW+0Bs3RZFlKPma6NFxWT
FzXoL8CcE+4I/gQ4oYIeUZxCnUd/dpgib5y50jzvO19/LZk1rZjaKqJZPA31o8RL6JdbIs9MeQfm
wWUAbPSHbUZWZbKdPO/RNbSEcRetIQYaxFVjcoe34svQJ6TN5mQZ7npFdZdD56C9Dl4T+nAvIyD/
dotpPtUDhViXkmTSGdES34DWEpZnAGT4v3ykf8AigZ/cp6Gh05eQyIrcCQz2L7g5nshgNwEAE17j
yDeA6Jl/jJCMuq8aGf6EZBfuySohS1cIAeXCooISU1V4kWnfqsSzolTZSW+nNNTspFBEj9KSBOa3
i5rqT2Yn490YkKo+29biftSRoG5mtU2osCbERu4LT7YTti0Ua0qf8jmLujqh0NO3uDpRNkx9Pgrh
8NNsD00LGWO3Ehlk09r53cLLJSzqkYYCEmJt+NDXo4lTlLrs73S0G3TvAdu9jp5b4aLtqurfQcLr
M52FsO6ZN9AfUI+ZPwTaRdXGL6fZyWo0Dh6UAsAgAyuY+//aEU+it3MFRcEOFf4h9yOpIQ/gd5PM
FrJ4ZZNPVdux0wykN8PXwKM+a+gAaI0xIcynAcBJvvmd5fjviDt5cBVRGujDVEfjWF8H1+mgCWgp
yXQKBkzwXRiYPp26KKzb34AiATLcQzzDLjq8Hp6MUxq7yfyaET/DjyDtHYWYdJXySLPxDa2cZUiB
thkfor6yfMg2t4Aujlbfl18Dywd8Y3KaZsRRsqIrtHr6ITWOrVQW1YSoj8Pke/O57amp0tFagl/w
DaWPUPkLmQfBaGd+SyskWZkclbXW78aJIiGuRfU9AVGtT6FRbconDXONuE9bGTHnfRWj2JAtYck/
dcaxkjTy+VDBKtAZgKuAWhE0kjprBPBSTbrNGa09L41nNvNz4g3mSxBQEqZRRWP3Mi0WckRkFRE7
iZlPzmlZoNhxmqGh7z7M0AYSv4bFoeSD17NGvW9J639YAHuHWUTi6/ZNULouf9Qx9Dd/1hZxmnuI
JiTsTWRPtfsVInlu/BgPXeXkqOFZ77uOdTUCAvVDAEaVV2deOLle5s9Vyc8KqP5fSR2Zh2CsRn2R
DsLNKeqgS3tJolbi4cANk5C/ku2SNWEZ4iNyS8EtIxz12WNkLE9wJYeqhSCR+cUcbnuPYyjE74m3
wQLaTqglglpj3MdSLPWnzpo0uQsp+NN5F/L4fWRsRxTo1In+BEPD9ndooiYEsIvNn+DfO9SZQbrJ
H5jmU3hK8Hu8fDEJ3Ov82enonR2SIU6nWlr8Uls+JPxNDBUgyDgpde/5PKDfZz20Zd43wbLkfl13
XWprVbnvleQNe4sNKKss1F5tyUzY2G5vIuR6ELLnEegr9Vy7yTnsqlCmZe97GlxoGkXvgZqwbJmF
yghyajW3pnyAuiyEzVTVz+pUYzLysVMUSFubm0qLDNoYo5fy3oT3KMgO4pIMS5ScuC1mhE1rMqjT
Efjz+UVMJdc/ubfQb9oLSpXRRsZR0ZrA+1RH9tg/lNSNOaCE0Ug/ADoelnnjh7CfgTSy8cCLiF1m
lgkSSIlakI/EDPfn4xB1wgKFAf7dCYXAH5uS345XM/uprh17+OIAMcWKsl7A857QzAy8U9iIJT71
KhzrFfQa9gXkXiG8oTQFdOM0CmeWX20K0VArZQA6VSdLWQNkwhof/vVnXZZVl/rA8Ze/kJZCTxU3
8zL+kLDjk2e0ukf9MbTsfs5UJxmiImRInXyMmhboe7ZUuPO82SQ48k7rncrYRBIQwL7v0hY4rzGN
lqiz/0l4XLbpqoHlQbF86hJUIkFdzxC9mjGlsTd12QSPBZS4YV8VZbZbIQJoG45ea5FGzw+g10D2
Zx4IezJDKOaCGTKzR3fq2vvequsy572sH5ykssRFQC/czpyxpj+GEt8Q0nFxVQOzD7hVVnLpohBT
awObLosEc86MSKY77SPIpYtLxyWb6kl9nSGT8jQ0cwIkdh9NJDMNN3ZKwI26TnTNa1TFNYLb4Oov
ZmCJgUVJSL20nPT81Aw6sPC8tV2azQipn5Oxh90TvHrqJyipI+QKoK9Y7iAUVGlgfJe/5bbG48nx
KyHSimqe5KBemEAihmnXz3rfXcQJbY62yrU1Nu5pJjWe6xV0yerc8+b5SU1N72UOCnY8bVk4+RBQ
1/WQoaodutiMy0DfUFBw2E8lSj3VWTuQClh41P2aLKhjpMBOCb3OFAciLk91OwXzA7yclH9VPvPc
S91MfLoEytHdmVpE47cDuCJm2HH0Igk/ym4OZYUUyCiSAPwuI5r6ZdAkj9Jva/3Ylcw3+G0dKLOp
Gy2zH6ezH1nyKxJU2X2JZNeSJyISihhoI3Mf4aAaVKa7H0Z3QbHcnbS+OCQUbyiAITSPZMX01Sex
on2Ov1n8V8+oCFBbb9SQD5CpbIrQqnp8lzJGdobgIPyU9g7a8xAaUTydE3iRp9Ng4vaC0k9n5dDz
98b38GL2Pzn4vy3nBcgPmk6W2/eFwDnoTq49x9/bcOlI6migQi9SUfge4LHKVeElhAz3o5+oj9GC
QmrhR2MEdk5D4aZQBkr3T52uLTudwugPC0DD3yZCgGBpWQcKkciCEvjjxJkFmUNcLUPu9IT/G0xR
POO8lME/7kgCmY1RQt8p5CRuDoyHf7FCGwpnc52gt4cHDdNwMnGIC9c0Xz1g/xHr7JVgxqYJWiBP
ykva6dwo/FkTM7/KK2Cxf8NvBQ6YHTqx77k/Tt/0KMo3svZQiOYV+PgPVVf7yD8koQEqpqORF2Yr
CpJKC7arSxgZ8tCpPFZA6cyvi6QbnE9BxaI+1f4MvByI580T7D/ATbVqv08yECPct3ICcyIFgyvR
Zzy65M9l0eI+MXHcXSZRj1+hPJg8lnMCkx4zABuP7MHBfxEOyawuvIpOqvKsp8ZvDEIw8+KrgZvp
zwp+sM27eDTuEzam1+PJQK0PQFNE8AATdXUHQAX55AtLqLTCO+I9qQi1c5/37UdMy2f3EWsohuGx
/TT9H3Pn1Vw3cq7rv+Kae8xGDqe2fQGswMVMKo5uUJKGQu5GaMRffx7Q422tRW6uI18dl6s8Y0ps
oNHhC2/Q5sCIhGaom8CddJOAt1viK1dO9qdOJ4rlVeJZXeSzK61NZzkIgJCvLZ9w4WDHW0E/2/uu
xYzy0PhN6YVTxffZ+DJu7/K5ab2w6PMEJQY5MNs6d92VPpr6d2EnBfcsGo/f8Pky/9RkgtDkrIL8
ZlINN5vfD3oWlgPHz5atYH/Oy0aJbQPh3o8q5ThllAUSIfk5y/s9m04toZFkxsFvzbVONfoJImpW
2UXBpA9mZNmq97aFNRjXMmONIuXtxFWYd+VSRZR9Y3ERjLYt0C9AjXvrmLl2ST6hJTtXtu73tNdA
ES1DW2Vk0EtZcMPU3CGLJYLulkisF2EiOsfYddwA8PZpczypWU4YFw6IK+0Lp4i/qaXPyRX63HK2
8ABcN5QmQCiLzDaBQZSaazqlufM7q/MN4k0EPK5qs+N3g6nTS/SUhXCjYpnL/dLH4xSKrLLyx34w
9O9YOrp9lDReIXaVM7H/W5LnnP2buR33gmt8L7ygTDbSMQjyi9gVBim8A1ZDUhmdIuWWJn6tWHMX
oQEpbwzTSQx2VEpQzJSnBsq47jgCfNeEDb2n6dyvQ9q305ZrO+m4mMvGCI1Ab+y9zB2z2IqpyYdt
73hoqmRSBZEmhnjmA1NLuUhzV+ah0ba9H7l2kra3U1zWtxWaWypEfyfwb2LS3IuhrKxPQL7iPpRj
JztcWgLrXZ6CnaaelC2btFzvBqs3cUHV9Zaw3sypvEVT7/WPrt1BJe3d1M4vRUMLM4RQbr/H5LGb
L7o6Dz4txI/XeZsYXzCWEOX1kqFoxp26NHU0itJ6MAXG6/e5cOuvua2VYrcQ1T7RlS+TqOQRf0iI
Opwk8+LdjBU9rZAoUWUXsyl75tPSMhkCmTYViiAyC8LOX+UPzMwmYhGL+6UW05Bclp3AFdIdfXuI
4O85tONsp/LQipo6linu4VxhblcGt70YZ48CDgWWOyRhiz6EwtA9mEkVL7tRn+RTVUzzEPnOFBBN
TbFDFciw029rRsLlxok97kh3hz+5CIwMEUWRIVtX9kyI609UsZoJa3LqAcumSqQWXNkqNe+AVhvv
RB3oaaQPc3+gZ5qSNXle/iBsZx7C2kQaLXTRorZD3ym7D0ZsZ99Mq7Wf1KQCut9xLfeTQtcsImUj
FbfJfh22YNBcFv4ydKESPiqdmazLmPPcmJ84+30ZFW0/frGkrpXMfZ/QVlaFf1etepUAtdLqu7RH
Ne7tKuiaDXOKy4qbuOZjvEjTCKdpsapQk2jJ762SWCBkjtuvtZ6LPswHt59CkB/yvedLde1ARJCh
YCXctTIvP2XIuz1lqRNfEMlqI6q3VU7s0bmHYlyaz+MAASWsm4AigbCaioo8Pqr0hj2lVQSMhXGp
sjLL9lZlJlTTWoroIV6RE9JcQcIxl4/tmB1cvM/riM5Tk26l0skE9Eqat6ryZkyE0n5oeXHbuGAy
RIIlkGXXW37H8A6HPJp8eWU1xSaZR8mqD9J2IgxQ9TcKLp5OLJJMjznBu8CqCMWjMB9d/U+H5nkS
pnVe+jChyu5bBdPMDeu2JWed2sm/bdtWok9b5cY7S9ONL0GZjkY0qdb8rspAPuQs+CVyGnO49Oek
9iJNEYEc3B6VY6qRjrzE9y7wIy1X9i6dyWvDmfh9DAvDn9ytV8ejRoA2VjOHU519RhWo/NQERvG5
y3VKD50+J85OxfX4rRtS+RjkkoplF7iduXFqx/0jTqeSSaPYtNC6tvRvmV1Y1yMguzHSUw3rrcUb
kj/9URIP9uROnAOmo//hWmlNSSsZEkKnsemuXSThNBL1YrnGw3lJoyFYQH2ZgXTfG11uH8xiKD4L
B6Gvbdo57hPh1sxu1Br3XeehdrhJ9bn4RNE2/2aUztzDMpPDVwP2rElZYSEGcnGzT6F79GDI8EGX
32YD/HeoVDB9BB5aqQi9F5dVijeRuU1qaRA9xRW5W91Nw76KzQoMUunYF42XJXpYFnKmJuL3Wrop
4nY9sbHmvWtKY0qolTn+9yltuqcBxlkXCt/HS8ZSlOMjD/WjR8ixXhnNXdN81ztO3S3LynmaOZY/
AkKXHzOnM6k+ZA4RRKxJDtCybOo28rJCG7eLZeBIJb2cpy7aTvcpQtAPRKMwGLTNFLjNehX69aEe
Ro6Csbeyu0BL0Md0PTVuigE1ymiwMy6hkYToyVAEUbBFhXOo+gobYdIc+6PKgQbdOgWJYcSFrTy2
h6pQZVdpOSEIi+rlQc+yybwXtscaWgZMLKN0HJ07GqvoW1l9mvkXLfVdsjvp2umlRZGx3Ko0Ly9r
axqGXaVrKgiNSnemqHeH2oh8vDbojUy2O4Rm53pfgXe0fJY57k1KNgJpPYOi8j7IjdGKEjoniPMU
aXFVYrqm3Vg5Wf5msAKtDn1lUbcJEscGT1FYBlH54Euq4F3evBsHvcg2vbQnFaoq6NM7qvXJF2Wi
AA4/p1D3qnIMFbqLcO8qUZfJoeSWf5QyHeBCpAT/Wyjzsg872HEdLPmJcFUY0m4jLAmMver6vNw2
81C9a5VHqtpPHsF8TNTRggVygxuJqjYapUqNtxAFqRMF8JiX0Oxd7jWndLyG4NlairDqxqYODaqN
70wxaulF0OX5H8RD5IFaXHuIlAcUZWCOVh0HEl3vh0RY8o/Mt+MP/TyN7lpFRmxe0YnwozEno4mW
rnMuPVHUQ1QlDW23ABVuGU4EaNV+qhx/OkgqdX/gvWQ/JJpXZFHDbR+ECXu/3OijYfSh3cf9TWJN
HopaFF+MEB0TKmzCd7Q/JtKLu3Rx1PtmmIt7WdQEV8KX/nu2FR+p9uPiSo4x2T38K9981ANNyw6F
mVigf1Ut1rzCHfgz2nDVJXRYZqNEAqJTNjmhTRKRD0Rxs0NWuYn9AVAgpsN1HtGJcvZ2MpgYR4nC
llyRrnzg9BD3UpRTzq0APWvTxo6xtZxGWNSxBuOG8G1gK0HXcvzrtqZGet2Ss6EziEzYhTNOw4Mz
GvOXXvQquwxUxzGY9J150VVu6kXjaqcSydjxn7TGMe4Sjhq2cJ2oYlt6U/AB8R6DOmwmvD/muAHH
OAbKZ4HFvfeu6FqR42zhwvwTVVt7YRaggRP6uLSl+2w0e2On+9QDuN2aBEynKKuYep6TFKHVen23
hrH+vpSU7zZT3hjve9suPzhJb99icTvj1tUixx3JZJr3IB9sOk+WyGsURrUAta4gTT+3qo+7C9C2
CU47Qfl9zqBchM0CcpWSvadXO7+NS33risC5E6pnc6RTTtvGTeyJwiaxpr4Z3LR+8GiE/bDNZshR
NSYQ4mSnzhr6SQX0oVwS51tpq/wb5nigKRfEdy4SfCGLayl6Mk2TK4DUxfWmS0pvqHe3iddlD8Ja
6XOOaOUZHOsrqEg6iPazwT1SmuiLHbdJu1IhLoDVBmaZYr614m6Kio6jLOlwzoqNgvIWQf6hKrtx
k2pDsOur/JyA8isCdjwEaMgVnr6Kq53AUVh8Ch5/WoHljtsrmoOWu1ZzrNsuzcdhg3g6oV2aIIUd
DkvKhdApjuMNeY95h3QKJdO325wv4TH0OMFQYVZGiQ4i7vGkKNOQVdpg6AmRWlyTU8v3jVVlZ4C2
r3SoIWojN7lSRhCPPp362e5oVCzVVk/Qi6NxOLIjXecqEUu6/9UXAuwDnd8Gj0NYetonTulPNmUS
iG1QDkHYp/V4RdtBP9NyfwUDs9JPESIAf4O/4tqt/gnvJis+nD9VvFDXsikrr3ySS9O+d2IX4umC
eV2rNdO7t1/ttVmk4+AY4HpXw4H15z8NSoF4BCrlV9slbcZI+pN1YQcy3nWpFGdAhK9uFhB2K+Mc
sMYLzoGG69kCYF5s7TT5WPegd61h6CJaa+Iat434wkQVcYeyZfdRWksblaUpz8mGvlybLMqfnuFk
bSamllijCnjfCZUg4ptSXKdaaf46pmE1XEeSmV4/aimn2EwP3+OZ4sSWsagTdHr+jcItzrLLYH+j
O8L9nBdD+gcwmnM6ya+BGpjgVaYPd2fUZo+/KBzIhQMpF1tR2v115jXAJue0pbGPZJ/S6Oi+vYJe
HQ+9HReoNDoq5grv+GkFZTUkfK1skZrVy3lL6XyMHK1wd4NDd6xftXffHu8VCiqf0AH5ADbF4+xd
P/FPA0LITPTZKcU2rso6PRQzI0XSdOLreXTz23ay1GPX0S8TGNhgzjzSxrUKbXFD0x78bSIr57Lq
C/PT28/16spCwgyNNhTH3VOtu144VhYjJrnFRbn4ovUwyDX0nMO3R3l1tnHSBrANVoYk+fjl035S
pGQmQLKFpDwLNHlXGCOtYtKum5Zr/sxZ/sqhhJ0LBy1qTlRsT3Hwqds0zkCMvsX5NDiYfa929Bkd
yljAvPRYOQ+L18rhV99yNTdAwg9hHsSSzVM90qUpDJswUmw7UcdPnpMXH+FAzbe1MS2H2YZ/e+Y1
X55NzyNCoQ7AUyMffXIOptUUtNmcyq3nqBy1Xcd+b5cBtSx/8aIMWHckSpb3PCvqaIYHpqECkvL2
t30BhFqfAVlUF8AsUMhTlLVqBzvPZ42FrXsumlWLf1nYK7FtoAAuysTc+XrtR3lT9r+qHcfIkDKY
cgQdeICTVUVfy1Jx3iFAjrX2Ra+aZAsypAvrecQAarDP6YC/WMXrePCz8J7nnHoRNnGDzsm8VBKD
GzP/6qduXW488ppvC6KqTWQu7TnrjBfrmBFXpvHqgwKk6lRTYaoCunIAu2GuDJjOeW53N6SgRTK8
dq7AGni3ABq8M0fCi8t1HRTku4cAE9DaU9PtrB+Ej+qb3Pa1L8IgWKBC0koEGlieC1Fee7/1+maU
FUDwUlldM23aFmKbeXrZhI5WNdUF+mCGH1qLrvZE8sUXweTu316zzxvjCNDGO6IbDGqejYo+0MnS
kQPIDvA59VaDJvaoyCspUgXYfpf5aKGGhijtR4pv+bapE/8TEGRB+2eIk+sUWBQ9AjBW2xSAxbs0
NWI/LE06kP/BaQI7ao0R6Qu84PoSe1pD6sZy69dSXGhUt7ZAjXG5DyjGpMs83L09J6+tbgqcwOsJ
59Zr+PiMToJGVTZp97Yemzly5jLdTVpqXyFOVyBylZ+jwb5UMOEbcBuuJDc4DPzP8YC1W9GarFS9
jUebOrAeL/cEF8l0FeNSdefN7qK27ZxafyjN9G5zXVT3rjm0cVi1i/1Qd+Dcf33KkdPk+OamClCo
WZfrT3f0oOpm6ERcb7G6rbZBJ+sLCiHpFgUuY+cBPzhzfr+y0wyEPXCiwPUHItNJvEX5wBKJPjLl
uZVd9K365sxusvWRxtm9/XFfXPOEc9DgybNQcAP9fzLSYsepnZi0L3KC5S509cx6QhLvnJLhy7tg
XT/IbfFJ7TUrOJ7AZMScBYOvZluIWt8BuUFB2rK0S38p0VZ0AEw0sWcdyBjOyVC9TCdXZgh4XE4S
GGHoex4Pjc15IL3RarYWrUEAsQUgCc9LNwrhqmFb97Z7UHLst2ZKnGOroL5Lm777TIZ0zln35VfF
AdECw244BjvpVEi7GEkjdQAS6AH48YU2jdOPAJLO/aicpj+zYl8di7iSLJ4KPFKOx29NMuwDeWYs
v9FVWE4WyrpGvoTTPBfbt5fQa0PBowxwDDdAAZ8KqYneqeXiO81Wnzt7wxIrD2ZcfSiMJj9zOr9c
rOsuhG2JYDDKlKcnEb0LC8hpwKeciqULKdOC0Uy7pE7OzN4L9ghrBuF4g+nD8ov74Hj2IIg1o93n
2EW188dOue81CA+bZci7reNiMr1Y1IO8FQzQaE1xZku+Np+8IrWPVd2HC/d48E7q1pwuvOWolcGu
pWVyAB2UXRTtUp8Z6uU1+2z9hz05+59Y4uQ9IRoYNXCVduvljtqVte7ez0ROW92La4Au5EgOva+g
PVPreHVPejSy/jXuCfLfdJtUL/BRBdLFmTA2Q3KoKt/YmaLudgLLyQ2Khu2hyoOAG0a17xa79b8K
jKnPneyvTDaJHgJAxIQUQ05JM4udoCxciBafj96NAIXrl14FG7dpg3PsuFdWL0uW5Ys4s8unPZns
CgeElPy83c50OTdUm9SVpN785Zd34yq2sHJFGYi6y/HqQWzU4H5s2i3GXGJfD3O6xZ7ODCdhTGdu
qZeBAXxiMhqyN0hjHLHHQ0kk8hK/MdklTdlu/RIjzqSzxNPEpgr9CUGcM9vy1QHxedZ5BxOO8ck1
nPqTAUDDa2n7oNs4QqDelIXzJ+19CABOUZ7ZHa+tDQ5PRMRQiwFnfHI3YrmcYvQiOyQREivKhKOH
6Bfq0cykntkRr60NB69WyIXcDoj9Hk8l+GVvKgMsMVpm+8EYsfnaBG4Oj+vt1fHaOETV5A2ItLhI
hx2PgwlcnRZFgtau8v1tEKtbuBjnzNFem7dnK0y2lQen8GSQnoRWS+Kx3Y5pgC4s1ftd4vXLxhHs
87ff55UDDL+u1ZiC0IIXOzlIOsNRQzvVWL7Z1urti6ZenHWAToZsukFg3o36bPhlDUiWPVQi6otr
BdY7tSfDTyuth3zstkZF5h60Y3sBU+S+njvjzIX3ykxyDuj+6pdM/HSqEGBAJBRjILqtn+PtMRb4
2OUwhaPRpwv29ky+sjKYRoSAvFWOAA7h8croVpY38VO3LXFsuact5IW2coYz6/yVHcy1ZhCYUDUN
nFMDT1eg8TUtNuu8LOZtnsr0QtAMw1CBPhyl5P8gDIIDSjkY+VgOw1PSqRl3llHOvdrKFJJ3r09e
2AjCwLxKp38WHf7r+/R/kid5/88ksfvHf/Pv32U906BO1cm//uOufhLvVPv0pG6+1v+9/tX/+aPH
f/EfN9n3Vnbyhzr9U0d/id//1/ibr+rr0b9shcrU/NA/tfPjU0fh8XkAnnT9k/+vP/zb0/NveT/X
T3//7bvshVp/Gw0G8dtfPzr8+fff1kT/v37+9X/97PZrxV/b8wiie5pP/8bT1079/TfN/B0XIuJd
+Jvoo1CWJ9Yan/76EaLf3INrsQYdHWBHv/1NyFalf//NDn7H7J1ag82SRBNg/XCd7P/6EboxqzEA
yCOKk85v/3q0o2/072/2N9FX9zITqvv7byeRCNKJlDNsqIeQ2HQEVv2Tci86xGpavGQC/JUGV64W
Fx+1ps9vPamlVz2p9kZljhfFSQ0oEZrFZesEQyidzDtz2RjHR9k/nwS9tZVWy0wgXnO8AVVcCTrf
YqLcUMhsM2RfYtfKri1YMz+Q6BMyBNT+xZ+d9M4uCIpCOE3OvnVGQPKd5kBmnilf2qtFohoG7t7G
NbJHrZ6XM/WAVx4UeWvCfRK69bQ4Od4Ht7Pi0WLKmqHPd1quWfu2ufRgb60JTlT58TkviJOqzPPc
QOun+sQWRjfo1BpBayp/iE0bdGAG02lBnl+X6TvN0LVQd2fUG/DY2Whx/zkrXECF9M3BpE0W8LYM
cKQ/18iAFNl+LJx287zWf2nX/697+Wj/v3k2/H+46xHEfWvbP/Zdl339edM//4W/dj0+k7+jW7VW
0dAOX5O1f+16I/idTb+SmmGOr+qlnAd/bXrf+H2VqcZL49nsgO7vvze98Tv2DNSFCNQxH6KG/iu7
/vmG/neVD42wVXmS4iJ3AwcM6fjxXostCUoK+/g8rHU72fVCz9woIeHrP0+2qksay3kN/0s25dLe
05Be3MfY9/P8IsjbYL5vAVpZ+A7S+PSxS7aKakDIslUyLGeFrEYdt/pDIQP5MU2AnoB+LckVBWvQ
4SZyY/fBBsYX7zS8z1LwLAK2FdLNjoY1H0DreeWC6LlLCNU0Zv/oLANo6ADGzb0v2u57oCttvq+1
IL8068lYogHWAnEp2CR7T18OXHRs985nA0prBwI1SCpQKtQSw2KqyxtnpLETFlkGGGy0Fdh90Ytc
B4Ttpd0uRxjlUUtsUFd6PtTlTjcHwz3oVA9Ke+d2M1NVakEDYlcFOIj+2pX9z29D4XUVF+BDo6d5
/G1gdtIfwPglByaZ5G04jy2l+2Gpg6uqMNpzpgknN8A6nkMjFses5/8SZB2PF2dJx5JTdh7mWr7Y
IS466GrmQDnGb7pZgdRZFFjIK4DJc/l9CTrj/VCPEFjGjiUwZx2wq5820l+X1M+XEjvgJ1I1T8R1
uYr8IJ7EP5CXHj8RLIslx0UdlBboQ0TNbWBv4LMWzYyc3BqXvZePcIl92M7uxmwEbQBRecm5x3ie
6Z93CU0b6o/UO9csjw17cje6roDyVEIECtNYlS6RfCzNO/gwQJ+ghYz6zo41NJxX+ffiakpc60k3
ygYFSM10QYnX5vLVSoYu+MiS9+1kjz97CiDPye1Mj0NL08Qhz+q42A5JVVQPY7zM8XdnmLragaSk
Rkf8UvpDhYPXQeSWgicCJKhhnQS5eu7DSlSobYVgIOQXEMu0AmFGQnB6+xMex7nrQM5aVaVS7CFm
ToPm+BM6wgIr2sVQfZClUG6kDX5p3NjVhK+JqCZIsqNTlf2Z1ztOF55HZeNYhFNASAglTkKIyqdK
j+AisF64OyBqQS3tLFfGmzYPziV5L96Q4B2bCzYN4jSIB68//6kkngCLKE2cp8GtuiWwU8MqzPhC
zTgdXs6Ncswr1Y/TFJzZG8fBB6+IARHgIKwo6H7ZFOiOh1WwHa2qS1x4T4BZowknqPsqzqmfiiDu
Phq0+XaqAh7/9vd8MbMMS7Dq0kslBiE6Ox52MSvIjajWM6y+LE1kAIK7WckzfQhg1/7+9mjH1fL1
Jek/GfS+CEqJnU+74p5CHGJBkAdIGHocF21be/u4t6y9FpfBfUfxkE6jtVymTPCZJUQTkVc52vXY
/tDmIEnDasVCTun4VeO4gMHXgH0Lu3iqBZz8wO7EI7C8pfhaonXTBeDceO49Fo3QI1LcgtoyNAbo
CLDlakS249CmaGqkkSxad773pnwQNwgXdW6ki74075pJc0cuy8JUsPaAeMjlYZTdJPcwu/zqQS6i
VTsXjCGEbMglzfxYA0UHERq7mvuwxEO2/MCAoXbGC71zi9kIh9HTlw9NNmjDE0z6Jfkw2hTBgxDU
fl5gc5uZ9m1G2795QM8ECFICNYfGzVhaCW48uge4PhqN0Y+jeSzlfNsBt6i2kz815IvJkplLH/Wr
wOwn1D2UOxwCO6lsIsscJsuHdCmtDBRgshjTBqSiDdkK/bnlc++bWblJBkc4oV3UCYLDaB2nmn/A
ImfMryCSWulti7VYvieUrewLfkcSLDsECOSq48PI+bdSpCq+NtGWKzcFPhEcHZCXNV/epl7u59WB
letN46aeIFqssJwKKP6YIq4C2tYzY2eLmEA1WffA/ZvZ/gGNRFC2aOqq1HDKhjg0m1uh2Q3wzR6D
WNsknRhmcUiySvOfAg1c8AezHYv5B8jMGtrhJFOv/qY5dW1GWSoaqBLWtEqHBsaodU/EN57aePOS
5k9Y4pTiUrNiIhMwnXljXmuTqGEUZ8mSyg1thQlRAoCQ8B3tseuhTFGOKD/ByDTGsHUNOV6CBa6C
izGB1RI5ZGPDIRWDpt26QPO5g6Cvpd07FPBncU8EU/+oclj7j0kLvpUiUO2sWH7bS1JudrTry9CF
l6LfEBtm5uMM9826GpAokTu4O7PPwnUz59JXDkHShspfMn2Y63a6SAIvLna1xNYWaYKiBExRV/no
AI0V7XuozEYAaWIUvkaMlPTu8s0XwGaIM/lkEvqhD4ZnPxqUSdV1B2racPe1yIyyBnSOBjXeaglY
3EVTiF/qnViuRtdHFwfeTVEexpp7ZYogdGSwvC/9RAMZTe0+sPP35JVV/3HBaGLuo6bN9fSA2YSW
snSBiU+7wrTK2obJoGeLFyqHjtgnU/W2fimHBM5vOATUZmS4TOVKw0L8G1dl0iblInhka9W4aa3Z
zg+A1Wstwi/VdZNo0gqkNnx3ZmZhnTaL/c2EvZQd+LhpvbVjQ+nwdtrCvDQLh7BUH8cp/zKZue5D
7ZENpm6mrMX1MvvGfONWPV4/RoaYDKx5E1zZxRjrw3Q9S89I9/6IuMwNOqxJ9tErs6Tob4a8Qoxj
O46pVHPE4rAn6F26iv1vZZvE3Yc4U0VmhrjKlah8pd6oBFjiVcDqQwfuP7uAlFWP/WW1qiMdhsIr
rGTnTxRKzDswz1rchnqlPPkgffqjGu6AmNqA8MeUoPwDOIkJOVmrfLBLC+noR7jRen8FQlhOB60F
hXKjxal6tKfRtr+Tn3vluQvx+LheW6n0LxBVQ1OXiAPEz8lxLXA61vzY2zUzBH4piu7QobeJvGaj
h/XknasgvxzPBAiIRiO3A1H4aSc3B/Fj9MMc7CAPU7xLZXchycZp53JIL4vlnLmQju/C9f1Q8QVS
syICCIrtNSD4Kc7QYncY1OgHu7qQkNZdd4KbD+kcHZvu2u/xBpRV7G8096x5+Elm8Dw07gTADuk3
AkewT27CXhJXlOZCmtanXXpZcFRM0TyV8ZWup80n3R3mQ2nycSKoSk6U5NVY7XJYLsXGlcI4owW9
llWO72XQk3SyVyttfW1ZHU+EkUDe88c8/gE/07rMIREdHC8756t7/HkJPcA506SmdIQVJlr5J6PE
Wr/kvGL7o+DCreFOaXq3lzBuxF7YfqI2fRtA6n473jlNeECzuESQ1JJMIKZYABy/mhvPCA14Kv7R
sMsGJFyEKPatqefTjkx9RIMoK1QcqVYtZKlQgA9+nOvz57ef4uWrU+1Dy47wB+QnCOLjp5gct4l9
C9c2lKtAVFn7eqI5CF249K32piFLBAtkNRaIrrcHPl3i2Nmt9nlYORBJk2utX/6nJW5ayWyajW1f
WEPm5ljVTLPa+2ZvoGGOTdBeIqOEdMICColiZHbOMOc4tl2X+er/wX8osPn0m63j4TXk5Xt7LWjC
vtYvSstsLhNzTG9jQaB05ku/MhblHYxN1moOdb2TOS5NQOE5yepuxRFcwxIsw8lxivvazaft27P6
ciikBtflxFq2VqX249cqex1BEqfRdmOaAPfwp7y8gkHaZKFuqfpMX2N97n9vzuejgguW3hylK+Tn
T1uhs5mZDtaOyR53Av+Qt0UQpbZo0SyCX2b5Qgc1TaH0zJHwyqgAPElL6PSic3n65RK/I/i1bG1X
OqV6kKY5HlwXyp856ea7UvMLHBIGpz3zDU/ApbwsLAjAlZTnQX0ApjpZML7wCEPMINtLbyn0fZUP
I4E95HHISkaFSg16rFSDjUX2yxbBmQp/onllWwZ6m1O4/sXvTIEEaBrPhPTsWo8+/s5JD/qudomq
+tzQxqjuy7b8OPTNEDozMjK/OuXPB9WKzrC4AmkMH4+W426uzL5r9r7fwoTN0EePgIUiVzYX1cb3
qu7PHjGDcxyU47OJKacJSALKqcRdRG52Mqw9IDGWNnFHCXvS3+WWOT7qokNuukdmK6SCg+TP29N6
fCY/jwjojyoUF6DFYWgev6heGJrVE/7tk9HYmm2V3OGb4u0FdLRPLOrPEEwR3lTJdJ0Qzj28Pfjp
ichnpPTFdqIwt+LFTm7eqbZBfbqx2s+SpLMoDUQHMtm9L21zCEfRGbtRqz3oXcV05vs+o5KPdvJq
3c0NSyhF0QvnluP3jhOBCNAAz3XoUSbJVimHALjt93YZpsOc2VW0jKqIAgN7gXLAQtQtXHdfAGTc
IEeowVkchk0fm/WvucnwQVhGIGb4lFgMcNScrHOJXJSbq3bGX3UaIvQB673WLV+Hajh3cr6YfUZa
wXr2aj0Bdvtkfzv4uvayW+Z9CX06moSpXy6oSR+KHC6j0tLuenUKhB+coHD79od/cWgzNFyDtUDP
4AByjmdfInTX2ksw76mqEeM5g4LVVyZQXzP/z7eHet4zR1+a7hUuFAA68WrDpefkS2MpOGVQZ409
M9Bte+jKoa5auUearjg0pduBbo7LCHnw5HYKnnmsuQsrt9Xf1cvs7pay+WRXcOUTErUoKIzqpiqK
9Elo7rlT5/iLEG3jl0EISsec6hf35kk5UVXAn80acqeT0RK9RCzLXr5oWokLK9ayxZ1Xe91jNUDW
hyU/j/qZr3I6PEcr7poAvdbrFEPqk5kqxlUB0XNQdJDecBAamqlOM3wtjHRATKYsoy4dg0uhZWr3
9jc6vuC4Y9aB6fjBQqFT+4JCAOd7KtwJHVOAMwK9NyCUm9SDvwnpGuWrsIEb/TGjafTh7XGPj9t1
3DWhomuFkKvH0lgPx58iMgO5wcRrZ33XZ765p/RuboSczH0JjSwKOlT//oPx+MZs7JVl5Z7UpevZ
mij2UFDHHqq78hZ/vNFyejntkn9LjUk/c7y+9nrmWgXHLIEe2Kngt2bVbdkDDN25tgzuoAOTtaHs
4KBJIGvKbm5sn7mkXx2Rci1+Yi7L11pX2E8TKpUVZAbR+260dQThggYVXMqGWyuGGVtNtjzDAFlX
5L/39j8/IN8NJiugZmSU1+f5abzSRo52qk0m1M5wbE/n4XHk/4GUO/v/wVCrhDGDEQrhcnQ8FK1y
wmcTuRO0zdNtN4PuC6WcfLS/EYQ6cyu/9l6cjljUcx+g2n4yGPbkyWz7mbHLx8m57pzUv3abtg4F
1brHt9fky6HWQjBbj7iWi9A7WZPV6LqrLpe+M4fA24IJL0Lcy5oPEIK9X4qe168Fth4wB4m+Tgp2
GmsoPAYxlXCRnMb8fevYvb1BWddHQYFsH1ERpC7G4FdhtuugZNTrl1slvk/NupHhGZFvUvrOl5kX
hCqG1zvZI+hl4qLq3MX28giFhQWX7pk+wIF0cnubQQ+FYchMzK+0vrkzpNdAuhLKzxUSJ52FdnFq
xlNIFdSfEWuuJyvbvf1BXx6mtKXWbjfva9OSP/mgTmFqeKBCnzcXraNJh4clYg71rqEQENW5527t
JS9//dOumR6HDeZ+8BlObi5vKSvTGRm0cTERWksAh4Tb7mrOPGPbWLOzqfq5/eUtSR2DjU+BiltT
PyXxMLk9eu6Ttcty9zO67ePOmIX9fzk7rx63kXQN/yICzOGWoqhuqaPDuO0bwpE55/r152Gfi2NR
ggifXeysgRlMqVjpC2/YGbnd/hMW5n3nLq6PZJjYQdPqW4VKUhtPPb7Fmi9rBONqkfX35E3EiFkq
Dkjkt3Q5qy2/zisnk0FtxYYbxalYZ7YxKIIEaT2N12mGx2DCKu5rkd61WW3sb++Zy3ubJYNiBopj
aWiu90ysUchFA0zx4zxXd1EsaU+jFY8PAQygD5mK883t8a5MjR1K3AdODISIsfqeuVkO0pgwnlqG
mqeIbnrBe/pXigrU3e2Rzstp7yvH9oDgxeSg9a/ZifSOxjTtZ+FXTty9yX2B2bucFcnGy345DJUH
qnZ00lBJt5xVFcIRbT41RYgUmxzpM10TSkw7tVS1L7enc3m/UFcBV0OQRBGJt2H1CjnSJCEPhDYG
4lxex0XkQ0isf8moKe6GYADgbpiDnzj1VoH2cossgB3IEiCyQfys9e6FLXVZ2QnFH/RR8ota+2PT
G3iQBvUrejmmd3ue10ajMkmDckFlq+tIuFiwfCEdIX/SipqMy8LDsEMSfKdlmXWs49lq/3HEpboO
KBvhB8qD0L9W12Yg1QEwfShnBSQQ5JiU371qHScTaUra0OM/PvCMxrNOYQzoC+CoNRC8UPLBAVjf
7XtpkO8xQpYPEj5ZKPdldlL8Y1T2PhiRLmA+xSHfXl3OBqlqGXUMVqFjcFArR/bSvK+P6JhOO7kq
zY0zd15TWCrLTG5hmQELo8q8ptHZoD6CYdC7/aR0xn0RVuBbnSwwvBkdkRPjtY+BQL1RbU3jjT/V
/3i7LONDUYLRQ+EK0vGqptGmhE5jImFvGKLbRD018Wf6u27aNWJj16wvMnJ0Imv+RzxDxrbOoSdn
CMA/aNV+bM3565BA7X+p4JUlRzOu0pfbh+LaYA7Gr3TtdQLQNapaA7eGphPE3KgqkhO+dkh7lHRI
O6et/n1eizALpQiDzQnm/vyeQUC412sTyTehRHWDtU04yK4UlAi4lWNdfPvnifFQL27YgGlAm64W
LO3NADgYZy+kpe6TJdn/pbWTeF1U6B9vD7WOjlgwXgPAM+wLku01JDCxwFjDQez2edB1RxNRPVIL
fQ+TgrRo1pJdVYlyYz9eaj9QzVmq4RQTMaukDHH+NWNbo0GdwTCxKpyX8OfD5SIym+5OIBl6DFJF
OVk4Qfng4ORgR6lu3seTHtfQfKX8NSt0mn1ZGW2ZP1/5FotMAYG4bfA0XpTfnLQrUFHu9qCmC7+Y
0EDaITA870OgK3dm3sR+U+lhtnEdXQzLvw5KGcwU1GIgGq+uow73AA2kyLgHLTGD+ANaqDcGQmpz
LO7lrqHooGwR6S+OzjLmAjZkJcgE1qSsIJykKUKHe6/PWfon1nrHb4kX7stKbjc2s85i/p2TssIL
d4mrb9EmYLudL7aW9GVkzPG4H3VDcg2QCZ9RgZo/3N7H10Yhred8Yp7B/bNM+K/MNxaiFrVpjvtW
l/QnhOuqnSwH48ZpufbZSNiInpbsEHzf+SiRhkCf2lvj3tLq4Tipae0PUSth+rLNh7y2LeD4QLih
6Lk8wedjaUbXa7Dtp71aq5rnGKJ2a3A6r1GF4paSjqaf9f2WW9mVCS416KXSyi1HrHE+aBykaK4n
PYOiIuLJpS6euHnmvaLmW564V+ZH/4ZbgG1PW3cd0qjV3BW9TRV3VGftF3pDU75LtCLYTVXcfSp1
eTpgHZT/uL1Prk1wQUACNVsqaxdNx0iOGq1Rxn1sDH+0vlQe4BqhZqzp80a16fpIACLxOqUaoq72
ip6j0wDnjSMWy+GdQF1nVzstzl20zjdukHUUzBED1vl/Q61uECuIpADX+nGPymT1kCA/XLlDFSDK
lGq4k8xB9CINYbKTmnLciG1WuDmCm2VssOmAIinTs23Od0yT2LFV9WLcI6SJbQvR8L0ThtELincI
xZMqDWi5xq3xoTRNR7imPTsv8hBMzzL6WCfeiOR+doLKS8u8pQmMpbtPFgvD4fa6X7kf6LLzxPF2
45S9XveAvNHRKTDukbr8oxTZ/GnAM2vjelhH6cu34CUFtQFWk1xcO/8WwsxSKjYseTtY6bHi4l0U
87QHBH00xGJnZaPKcBFYLuOZEBrf8wJtTUkBTVVleTYwXq2rPu4sNJh7PLAoAaH/bfct5n9TuGtH
EP9ZheDt7W967QRrJMqkyewDwoLz6fa6SPsgBsNWm1P2qNTKIB8W+eJHq2wEVNgy6587ozP0DYm1
q5+ZnBLUxNIpW4M1hJIhxSiz5TIt6z2SWfvUdhZi9fibekNqb/UBruxxWPGo6iwvNGxBeXW+hhYw
ozAVZBPqGlnkqDWT3xQ5jU/QIVAPHbJG92fgt7+gRw5eBYeu9iRZr3+Xs5K2rhyhy+8OQdbtBxmH
FBdodOmF9mR/v70gl1cOm4H8kKoT6wFi5nxB2nLIKUMPw14dyEcrkVbK3miUUtnBANOCjfD7chmW
EIK2ITUgpKLXonMcNs2sQLYhyyUPLogV8RWCBrdM0EXMVlI2LtRr4+m0J3EI5AgTip/PTqkykQ3C
HoDNp7h0dWjwZ5+xVEaaHaVVtDts1qncGPTKJ0Vzhvye2jMsPm31CiMMOde9nPT7torTg6Cz9kUO
wVmjkJNsyZ9c3lFQBSkokCgyTfba+QQBz832vMivRVHf/lYHXQMqbI1fbm+SFb5rubHPh1l9x1Yf
m9GMxbwfwEF5Lf5Lb0ojJzVZjar+qbXWkh4VDbd1d1ZD+XcosulVRrX0Yx23Qe/d/jUX35c2t0aa
wxemCE4h9HzOGVmdVhIi+ErQRl4O1umujAIks8kv97eHutg/FPOxByU9haGwEJnPhwrrUARp2hh+
GQ/9C0gyfY8OO7ZAWOUhGJ/208bbeGVAlE/IGmlbaEglLnP/KyaNxhRmJxxM326N4mFR3vhPw4Hu
ZDuR8Rj1ljRtPHIX7wFpN300/kLtTeHLng9IvpZ1BXZe/hTI5bMah+YHWUu1PyGek1jegAalFCfT
NDmGvSPnd20sbeVQF6HIMjoic9yXztK2XW0u4jxHy9JB9cMiqr8WtC6f0Jfr3+S2K3HTnLC0b3vZ
hJqh1hsb+3Ir8S1VLEQBDcCX01YBlxWNvR6Ys+rTSFn4TAaesFDZe+zCZt3Z2EwXbx/zNBYtKgBB
eBWvmS6VZqEELirVHyap8GIgxx/4on/yOYw9RHeTu2xU/v2s0CfgrsXvllMMRPN8eY1KrkZeIdWH
py2d0llCjrbG4954K8NAtjde2SubCfAnVrfv/dKLcvuEgrahjx32BaoRe7o6TydR25VXKlr1UavG
xkeuKnscIK25mayWv2+f1ovLkI0CAhX6FZ0MArbV4QkTPOr6Cp0pYab5EYnk4F44SbexjCtQF5+R
8GFhWtNT5I/mwr38+4wuwm95g8WGL01y8KWeivG+jfXgrcVk0PQQRCa5S6M2i/aZMDCUKmd1+Eat
2dI3fsmV+RpwQBfmCcJNlEDPfwhW30Zb0RHzpzQ0/qvBmN0PWVtvNG4ur6QFXsTt8N4DpMN1PoqJ
q0BXkJT52Gv/QYCS+pXssLLgxPOHwAYP/8+ryMtJrkj5kUh1fUw0eMmYXY26T6DwM4L97RmSvdWt
WX70WYWBhSMcQIiQy484dHXttRIvhuha3V/ksHdlXeI9lhftHX4f6eH2fC6+H8UF2LjMBWAjseBy
Lfx1pXdFQ1YHR9GPRxDayFoDCMJrpnhR2vI1QAzWuz3exdQYj02JEDMSyaRY6/EsNe4s0Slszyj4
LIOGw1RSL1pPbxot2FisizuNwRATsa33Yiqg6/PJSXgqlOjKK/6sFvNHgcD55zwTgJE1ER1JzGi/
l/hN3J7hlUGXirGOZApIXMiv54PmvdTAX2CGQDqrh2pwZJyPYPhzvZp702lnrzOgw94e9PLYGwuW
fNFDXbRncVw4H7WTKmzLCqaqpE34gjFFs9NjrfFQNoxdTFDlfZmLyR0UfZHPKI1jU9hbT+WVtV2O
xNKFp0APoPT8N8jFGEqSWbG2GBXva3kYQDaIDDc3qKG353txuTBdurTkasZCrl2DRateUoMGhoqv
Bk76OE5zeBJI7G181StLSYjMsaCoaNH/W71P0uQU2D5zZddlhN9IHCS7FOSoL8mxfsLrVD8hTLrV
3r/2Fd97VECCQaKsk1Czt0Rs2azkxErjZlVkR1ApMShYuDu3v+KVww/QBXVv4tFFEnJ1Puwgl52W
lgOxaiJ7taRJO8VKWi9GpuxBCtWthve178lrQKQLAJZ63PL3/7pstABeyQKM85syVZ/VrqTxUCjB
HjCsg2dkObm9mSb+7Ule/Z40NqnZci64vM8HzdXZTGog8f5oy4lbd2njRqrkoM8uoo2hrnxPSiUo
mkCnRftjLawKTHlShyZSfSOT5tKt0MYBSIqAzlcIljqGGrgA3J7clS/KiAt7l/8uIKnV5MxEjHVA
1DaG4eSFTSIANKvWAdpgg/FM9G22DXUjC7jyQdmWjEUvlTdqfcwjqxZmzypzhePqYaIO7I8WTlJm
kreH29O7CL6N97AfBRmg4XzR1QGs5AmTYSeQfcztGz/VqtIrprD0tCprFsae8FsbGe0gGP+5P7aM
DDCcGgnZJXX+8w+rN/aMj2UOlCkOcg8IYee2ekmC5dji/7FrqDksoRuRBUCm86Hw7utMLQWglVQh
KKZ6EvidDvmzGrVw8qVuq8J5bf1QgFoE38CdMOb5eCl47LCfuWDCZeOYM4CJQA+Q5dXnX7eX7+pI
NONIX3iYCHvPR8IIPrXktGBS0Vyov8Y5781XRYpknJ/VULzdHu3y9JEK8/zwAC0YjfXDK0SjaqnD
RV2RN/uS7qT7mJTxgNJFdpQzuo+3x7uc3SI1QXnUXCjsaBmdz64DOoCUQ6H7fSQbd3oGmCFSRf3N
tIPow+2hrjzvy1jQB9iLUESQTTm7OXs0HMj/e3Q7JmyNu505WlnWumFsNfUBoYUk9I0OvuqT2agp
ttxTr+bDp8qGIH1HXS34Z702vjIJMWSn967bWte5opdbo59GOTgMcNh0eRDT8Mdk6iL38G0LEYKP
MZVyrSFOlfvbH+PKOpMS09JcsCqgmJe//9crgjBjpUzBYPiLuDDORoWtHotItX1ov/XOAme8EdFd
3kLvF+yikglw+l3D6u8Bs1iMRCAFLiltmfr9PMRvmPMU95QF5X1SS+1jjkGbOwZDuXG9XzaWOaKL
ACQoMW7AC2+KyOq0vOgnwJtRhdSGEbL2Qw3iL8n76rsYtOmEdrGDaW9hPsgTCON6wBCvxEPqE/7o
0z53hLqxGS+/P9UtipZL0uUQWq8CXLxaSuwfS6IivYxOhtr2+3RuilNUluKpMuyNguW14cDIAfJf
qBNke+fLDWovNxOQub5EA+BjrSI2sEvsAT9mxcILvsYoPtt4di5PNmWQJasETkoovS68sJh2pcDO
9LUU83LMqkoI1W1klv6gOOEWxORSJxu8B4Gzys6iNkE6dj5DoZDL6yEPKkpNjafb1eTix61+mDpR
eGY7dJ4hUhjqeZb/4PJ8QyDD2uUTnVSjxNbv9um6jKyRIweNyK0NMBEs5PmPyVMAl73SqHRa8u6Q
dc6c7iB7ReXGobpcVsZhV5PhIttjr2NruVUH5OYpbuFQFH3KZSs+mZmSn3KQgy4eyz/+eVqAEcBA
LzVv7X/VMv66NNrULMJIB0qaTnxjZBuMJzsq5Zfbo1zZOMyGF2FJpiEQrvZqZXf4uBYyBa0s0T91
U5Rhd5+OmLkXNdqttwdbVuKsSsAOBf1PIZamGf4Bq/dnrtOZ/DegPNhG0fcI16vv0I5CcU81WGr3
PBOTdIgbxCo2lu7KLClGch3ypC+Iy9Vj1ClWtwRrS0Yk+pOBRkbsSm1fww6U5M+3J3llmzAW/Tii
sSXQXW1HW6FCMOmUs4w5yo8RlyXup+gfQPmI9ih9RxuQ46vjLc1flpHDv37UW9uccGc3eWhxCbzL
Ejs7WsQq93ad6p5K4Wf//5gfaTsB4IKqXhMCiWgbs+lm3dfyxNw7KpDZMsUVOF3ysDkwu60XZVmc
s11DF4vDTdwCT2Xh5Zyfby1FcN+ubd2vGyxS/KrorI9SPNWAMQJ0a2W7tRQXuImOp2jV9pFnZa1z
EDNNYLlQwGdWm1fOxX7iJwFnZzuzqzSgNec/SYA1bQzg1X5B9kcHXZ1x+QWekVlz+q8ZL0MtcDcT
witF0vXbFSUNuuOg73x6rtVTWPXTIRJTtO8SCAsDZOeN7XRxmzIeyLKlRmly/6wZEUYc4HUJFsPv
1AZSYZvT4XbFjBf6xmVw8Q25BUiRAKEBsKFiuHqUUySprGpI1QNHM/G7SU8Os9Ooe27yL7d37MWU
QJNx77BQ9EkNru7z1ZpsqTVDAN4HDRLLRzaNcYSSEG3wNy9H4V9NN3y5YBAcXQeYaJuoILlb44CN
qpbvY9zWcbEMpmxq7X/+dFyLJOHwcU2IkusOj9Cw7pvKzj4EUJl+0l4y74JiRgkrlcd/RupaaCQs
iFlGgkO1Pn2ZpTRGqdX2IU4xh0/lpvNQQtIeAq07ZbIUPP3rWpHCgiF7p8jQvFrtiiHt09RsKvug
m/O0p+wpTkGtS3e3R3kvEv99p8AfX0gMC8WOYhnkn/MtMZgWwN+yK71RGhXT1ZQGefR7aM296TlJ
pYaDO/SGNT5yQvikmDAXwYE2aaQdYSKYGQKEqerwhrRW5o5NkXW7LEW12Q2ndm58Bdz9t7o38t9R
FTYfx0rYzzB+tRcjSPWMeDibPwOY7U+4Taofx6nvZDfsC1vZwfLHowh3UONnMnVVv4PjKz9Otjx9
j0YVyceawvCpSyjleZY6p/QUG9URR0pY3H+pXnWY11tzoLkmbMXXcFyc3xwVvuaTjMXM8IBVqTZh
opuavxythVSsRnr0KWiy8XuuCsxRB4vayEPY6mgbcfnU3V1gdOFT2Q5jh+uiJQ2+adQ4jgNhy0vf
QpuidsNUTqy9Oaqh8mI3Vftr7Mu8ONDgtfcBkjWoZBl4hf/C9VqzvHDiNAJG1OKx382Nkeb6rski
HJoyPZny6oi5NxICiUkvGumqfjSjg2Ik6JC5nR02KJSrTtrnzxhUh9E+bEIj+K3pU499gM47sIvx
Esnvu2oS9g47x1ppd7EuNTWfUO8pHhCOxrWfYzacO65s07uQfAePR9xWi26afiOubdRU3zRn4Drq
5/nLgEdIKlzLdhrn0EoDPLGNHcmGO9uQlDc4aeBbDCjQl12GohFKFQ3hPg6T8pBUeufloEYy7CZ1
4fe0JtywFDEU2KLcN50dbIy/jiII6AkAF1mFBZdHZXV1IERbzjCNkz0eieWxs9rvwdAXvmlLtW+p
ZfdpY7rr8cj9ubl41Ba+P13GVZRkqEGUCRTEjqGWV4E/OmqOu/fUqMiUYgCneyLK4/FeVyvVuLfa
2u72qHOpp0nIvXOwJkM1DpaOP70/BLUcoFba4BuLfTcSSWEb2+m3so2syAXdNsmPZS+nwUdIalCl
NCRH66d5CuUjrVWtdlHO4q8SZ+E1JwwfvnShpZR7tR4xqzetlKqFoaXodzet2SEBlo9K8JwPZdl6
CHYu/s1WSCREF6NovrYgkSzEGbApAjkyRJ8qFdL+cwp4/UGRqrp0l0f3hzzEg75v6iQpnhyUHbQD
JtCRcqcmavpH0ZPUKFy5JsVyuTUS52W01OpDmwzh1wFej7lTUOl7TJQ2Hh4tQxL7cay7+OOIVpd8
4rdO8Y8U82L9vzCRQvHQibnVDoFWWyWiCrkF2rJIoRqjIADafFLadnyJJ6RgD7PklBmM8kl7dEpl
jn9pwimwlMcg10tpwjj63qAfJrlJTzcaL2sD4qRrKknTzF4aN7n6VndhPVV3YxxF1R12nyJGNTQJ
FZBaaJh1bjyawjiq5KaSNzROHb5oeO5NH5EVVH51hHXKiZqZEiKCg0MIx1PNcszG0AXc6Q2SZG+3
dyKp2+roLVotJFmUBZDmpdC/2vpthLUvV155REZJqdtdTS3H8iEOc+AjqSzDzjU49o2Pxob5KZsC
zHNCroWXqgh42tMSlLDbNiqoso7yTn8nrCL+IdtF9BSWPOT7fNCR00NQvNL3MQcCjWgkhmDoIkE4
440eR2rxzB4fExQ6ZWRfUc5WOtZLLsuXQQrH6hVotZT7hp1jviXLIz6NBZ7JjYzwGLJqD0NjKanb
zTLCJ7i+FyA4Sxil6aOUJ3G8LxYVazRdUc6zv+h45YivpoRxzpvaZOUPu400tPcQ12rv7TjMQoQF
ZQ0pOu4DNXtyZoQRf8e42FdcRGabzE+dmZXKce7THh8qoSa+E2Eh0fCZNC3eWWAC22+09qwd6uEB
+m5R5XTHRERGlXOfGTOwpqCuYy8WQylcJUrCwE8oAz7paum0aCUWRfDVNPPBdAsdbNB93Fsl0vkh
p/sxyMIKwBubsdsFsZYcg7aRet7P3GjnV9TOkPJXZaTVfSOGIZIaVGJem3Es7mYnmtIdOLpevp8L
pMtOEiH+q2TkkZ26djONLU+l2szSLmqsLvmcYgr6Jpo86FFNbTh9yMlIddR4edblsidrsTR7QVal
BqZ72G3vaGxEpblrVd46F/dv3V7kyeZcgNkYqmF0zaiM5We5QObppyU0Sdwls1bm2LE3/Si74DyT
7JXAxfhvqos2/UThWXhSoST20cAy+meTZcqHqg8H5Z7PL89ejcTlW8f5Ce+Qd2KRE1DXteQFhlAP
mpwkljuaJSx7JKW0N0wJYgNN3T72eDrxsMOxQszfixhy2XOLysr8vXJajWVS1Cl7mtIow1muDqZP
YW9byU6Vsa4HSkxfthuy4i4sUYny5rFCR8oN4siAqY1AlupmKOhmnwsc47/pUtVpz3GnCBY8GeUI
Jecqx8tbmtVPFppf8UOLyhp1o2oo40+B1uaJehgzGHb3TsPu790m7rSm9qj/pPjN6mMxf0Ls0vit
8zcBh+gCtKurIYeaza6TpF17wMPM1O/CWokCcz/rTavvkqQSyXdL0Jb6MgaBjkV6YCLzcIpsKdGP
kYhsyy+UFMdxyWrHu7mC4/sYObWlnUQg5YqXdUk10JVGdxQajD05exV/m+wX/bMBBf+c1vEpCLS+
2stWbR16cw5RVwzjaNIATEqx2JXQJhxXS9u2+jYotZbt29ZUf8oBjYCfQ1XFrRflogtfpV5r/tOV
GjZKYU7afJhHVS93ThXFp76f0hmLUspeFKB4XfZZp0j31DQkgr9hIIZ2+xpHi8SdET315YXCMFGA
z6M3eBtZ+ZiMef+5LpD1/kMMphVoiwVldUTmbVRc7HyVX6EcJVsKAhdPPpBYLlra38B8KFeu8vhE
79VBqlv5KKVTlh0UEczCTS1aczgPGK2i7Lq+kaSPW/f7+npnWGojhDRoouvmuhERzmAMoqkyjinh
YvFqNwId9R2FkeanpkaR+WQ0gwhQ+QFzsJf6Jp8OVZRzm+mTZIgXZ0L5DA/4Ufwx5lkYu7Yshq53
AwPZz4OQgvbHOLZDOrrdOMp4xheK/aA7Vq16+dD3Q7pRXH7vpv8dKS5s/qUDDuB8yZzXSGidjCyd
6K8fbaUNYWtqZY/tWa84DQblbUrYXCKfnxWl/VkvjDrf17lVWS+2PmtkAhPdjwepCGN5SW0UvXZL
GtDBB5KsBDZXGKoasoZFru0ReSmVL23aJUe9rBTjY6Gn+hfb6PCcV2JERe/Nqs+3IG/vOIjz6S1c
KOr0C2njkv7idKBUg1DDcwZQVOVnhSw/9iaZdNU1xXMyy6mz73BIi10nnIIIkHf7tZmLUvNmlGqP
kj1/1ent/AYOh33nnM/DZ70fftnBqG6RSi8CB6oyIBBVSM+82hQ2z2NmnYZrY7XzeBzNea5GFzeg
pHTDpKIX7U5sqHZnx4n8ZMnjVPoLBu5f1VtoUaLXvjS2QdFQEViO3F81Yr2PaIMGpnzsqHl+ponV
7WsQ6KinJjw5U5gTu94+Tu+GF+frgx0QeQ61YvrNF7UHptpVtlSYR3AeiQz6oipLzx5ILk5WpSX2
E6hshHKHMLaPkkopZHabWbXETumtNFBdDRlH6zUdWpG7aZtlw6ckMe0EsKqBat009rG6I4LNnkz+
VD01GT2qjTmsy9CoehlL3v+/Je8LaYE+C63U0Cb7GLb2eF8RED1Th3cemnqyfvfNKO34B4qtQsrl
qBRhqQljxEaR1l6fW0fr60DtKf9WGZ53hyZpnPGuHK3BfgkzrE0/pY7W2Q+2gt7zVoy77MSzRaPr
hUgrSBbCXBQIVvsEfyWJ2lCVn9pUdh7s0UZuuIOYFL7GtEVfpLoeKzepNb11FSTw1ecoRXXS18M5
QP+sQQn3jsWLn+YkGZrCnevGyA5TrmZvU6hCANESjGmR/KuKPy1z1JBMDSpng8W4vA/nk1jQzPQt
oRe+o6zPN3vYYmKnyoV0tMwexcg4/D4a3fybt8R44S0M9zOuVc9IVhq/Z0MEG+W9d6Gg1fBAR4wl
W+A9QfvwfHh1iKsCWe30NAitVrzICceHrKtNqjWEHrk3xSmS15MW6fVHvH3MmpffaF/QUzemXVCl
ufVVC40y3KsWAW6wG0Qe5D/svI8fZyuwSz8VpJy7ciqtFm9JsGnSPuOObmZXR8q7exnBrD+g96hP
7qTjfwCTpYIf6RZRpf/SDUknE51mdGvCTjG7PUrqUXiiY+Wop35WR9ud27SSvlZY9MnJPa5lpr2j
ZOXIkWsoHfxfOQpa+bBxX1xuPUDooLWo9ILz5f/OP1sxCofCmJycRjOchKs5c3dUWjE+UUEvD9QB
kpNDb9yVlfBXNdnKEUJR9/32j1jvHB5JZCfAPSzmxaCXVr/BKas4DMx+OBUNnaD7LCAWcTnjCi4m
w0BtU9MSU/Z0pRk1XzJKOT7pcSlvufpd+Rl0xBeuHheBDQzh/FNMQoyKnUXdKbXmRtuPpjXtelTr
p52hRrniRnbc7Y0wlR6HKc/cecjKjU38Xlb5exPzJQB54ivKw7VgHldfonEiSnJxVJ9wvAjtwyLB
INx2sJEOFV2P70ccTEP9QIrV/NDrzlaR+9fLp7Sb+ka4iGOjdIHTNGKXQye1ft/EQ+M1Sm2mndvJ
6tzd2YOMN1MCcPqhFHIxfQ9YY+c4jKV9KvQAoSHJyqpj64QNOvx2U1emb+D2cQgwHCj2txd+3WNg
unThl4nyuC5SS+dffMQWTISSVZ4k2/w5ybY0eEmUfonqrtI3WowXPfFlLOoHAAxYX/p+q7GSpMOH
kvzuNIzSzwnSme4GWY7tzlDP8aHqqY26caNZpd8UXf55DKLIE3Hef6UiN9yDids8e+uAm4teprvC
1n+XMViLbMwUNMdmTpoTluZyvOu6IXTRN667nWxQwtypbSy2eLDvSIPzHUa3gI8AQXu5PNbhNteJ
KU9115/Qr7PJioys0u6GUm2HuzHtENHUyxqPxFMrS6H0cYYwWD3XWFt46Zx12ZuIKFC9ORQ6nuPI
kcJ94WTNKSGSVRs3VUHRPlimyIJDQuG+c4UZWrFXpGlifh3wNeG50op4NJ4gt6TjKzQv3ltS2u5N
0stYSvwaNaFyNwzc0tRs9Ml+gj5Uhxv77qKmxKcHYoWiM1ClBcG52gzVGEh6EQ7lSTO17mmODDkE
ctJW2Z1Cc9JG8ytVQq8x2lpggdRVP+F1TLavJMk47+yW/XmEFiF7MViPGIksM/ovq8JyvpuEIiVe
Nava/WAE/SYqe+mvrJYPugkZxsJwoSunnp+YrqD3H41lc7IsNu9zW/KoP8YRhWFFQWb3VKeK8SSL
xggOkprhCCcNetrues1MkUfHoMf6cvsIXzlXwFkoFIPgoel8Qf9TG3m2U4AQ3JpadZrMAfRkj5+E
opTPfW1jYj06wQvhvXrfGEaduDIKZtUCYp2+hA1wyY3o8cqpQkfBXuAmCwh5je6ZojwYxz7TTi01
ZEo9whxdSynEQa9p9QuZDvTGiBdYOoCWC2KWNikXyyLUeL4oZT9kSiDJ3Ukbh7DZjZVVTDuty2PZ
YzHzqnAbfVTbD0rCP7S3SyqsnkS5CLhNmmnGxopcfgCmz49AgQF+0MWvGS09COXKbE5Ga5nxfSbo
f3lyqA/mDysc48pr8RKR7m9vg+XA/LUviRDAGoEXXk4Uuopr4hVM8YnL0qQ7gFXJsFPmXnySFrcf
Ioq4qTe++JXRFkNEuuek2MQsSyz/V14FJbLgarAWSoAiir3IhCx2M1J6Rw0/tT+3p7ZqHDM1BW4A
2HLauRy69wPw12DpbA5GlQp9LzrRUDakLUJHUtI2koDLObF1wL+Qg8BZv9DPqRxjsgKA9fs4L8X4
OCitGX0Ze/rZdwg7BsFG3WWdyC/tHZIOePFLFg/7csme/5rWLA9RHxiJiemNbijJrsTALCU77AOb
PI+bbzyMUrj4byvEYM2uUOd+8Jw+yH5IC9plT5MnSt1gZGcNuOyKVtQegmaC/qmOm41nJkldJa49
YFK2ZX+7Zujy6+nlowlDTwxaNZ3v1a8fKF9bujBfW8fMX+hIOQl1RB1Zeuokj6I0828YFmCTFCQI
0+CRmX3Iq2p8q3Q1aTeitmW3/bX3l9/CTyCUh1wBAnoNPOtn2SjKQo8+FKHVKm6oh+Yuyibl29hE
1sdomiwKjk62AQRZHXNGXdgc/IcTt3gWrp6wIumIEcZheLXHIvgV9FH+KZBsIX5IRd2WXobMxLwh
pnDlqzMm9nuAlDkIYDXOv3qRA6yhOi+/zqyNc19NoLBPlV4Wdu4WQaYiHqHlqXkI2nBxx3YmM6u+
Srz0wpudEXNpCvMoW2zcBqu4ffkSQMcWIT2gPgATVkFzJfQA/7gWCnYq9p2VzeaOzXE/qoluIJWi
F8dgwrF4KYAX2l0EBqrZCi6X1OCvLcDthzwp7zKsNyAYpFHnHybFd6dL50B5LWoljBH3x6/h0FSS
kN40jGpeRFeMxT5uhmZAEnluo88BWJD8WEBGkNOjhtCQ4gIrN3JED7iOttrX7yy48x/IRUFll+Yx
KTo/9PwHNmUTWKncmSAOakWgNdZDHAtpyEbVjB2UnEsPejMjZE6Z3YkKV+mFpeyShlrNq2yPzuA3
4ADoOYGj0nniCi0rPqqFFranYJyKe4FI8finARCi4y8rUfkHuzfmrZ8n/0PZmezGjSxR9IsIcB62
ZE2SSrMly94QbtlNMsnknJy+/h1q9VRlqNCLNhpuoFlM5hAZce+JZIzDVsHgJ91XxqBMI8Nu+2c5
ybSnij/Xmb8p6lrz+42ZaMbBkLMz7iZjDuR9HJR1vtOCROShqv1hfvSb1iUZovVAqNqBWGgrisTR
rqs4c9pIgVn5Bhs8s0Cw97GCTCln0d9RoDftxzo3E+rPhSZG96HsJhij5dyQ+6IzXq0O5pTB1KNx
gfbEryreyDlR1h/5oEXkFGNGhKzns7xWzXSHTt+WD3FVut2l9NfpKmMyre50rsEeMkWXXOvnb1Vr
Fbo4uzcex2YcjnSvk+Qb5rmMSlEbMiptUZibvMizcZewh2/MaQQZm6RrRQ2r6gUpwDozPs8cXHEU
XYjsVtrhqaWrr0Y7UZXdPPVLfD92U3oIyDzTHa0j0VHG+b++XcYHY4irC7vNXx9MXpKcGEuc/eTz
MGijXZtgetqnKbDTA6UyGXolojr+Wj4If9beMOfzly3u58PXR/5pRMcnQBrPK692QM+n+Pz52Wld
MBemOX2qRy8NNl0ziID8MQrZCG9NHrl9XFjfssHwokWvs6cRL/r3IhDywsZyPgaIC/kxJmJGkmun
uBKNQmkrKk09KY+ZTtcsMzQKOR/lMLd73W6yX/QBTaOid7XXr4fg5FBjBMiCfOjXyJ2jbz7Z0Qpa
dLZSVtqjb9CljD4iQzofM9EKe4NscMYG2g8Gnb2q4OJm+vFWn6cc70qjBXyYFtrntUXw/4cmeoYm
j2ZCxdO4FmpIVltNsd5eZpqIkpZZFY8VPU5luAQTdIo0sMvleZocrlv9HFgi3WTaJMbjCGrUPXAZ
GuNHk+1u+ndCxjSLPzM2xZG+gzG08ZHmTOm+T8ygiqZgjIvjVKu0Cf00N+fQraeJVp1La1Ckzsv2
phqTStLsi1W47QfKNNIX5hxJXZ/wOlLgR42WGUm9MT3YqlArUzvfka2thh0pFU0AcGpy1X0jMKse
XGtefsbsgPGjUzWNu58Qe5Rb1NZLgBlCF92+8zK7iZbepd9B6irde196DAwR7QTr+BrWTcHm0IMr
2ZPaFO5D7CfyWAoKr/tZBs7aqkAzFUPFgPXXbd903qYmWao23gCtKpKd6aIMoGzVPCNiF91DGfu9
vIEiLuDRoi+mmlo5Q2yUUVrKjGowfOh85+GTf8If4lWhl8bt9xxRA5fQTizTD8eVzs/1Pu8jOVPd
A5Kb0t2rbJCCMmdLC2NaN0FHQFk6HnxZauPraM/tIc8mgY7KtVrtOI6EeKFfj3O6dQVlX46pckDG
QYONzha/25GqKiijykQAk8yN3fz0x8RzH1a70vKA2FkzrhAEOl0azYGXbDsiIisiirOW5tCMpX4r
2IFFs1vGpQUrLhXH2+LNLOmpqq3+R+saY3XEAFrcGBVCwD+4zfyHcpTjq1nNkx8CfRjKTVJWdbAx
JaIHugeaxWYpkuCAHolLUqRLqpBRkKZoFjCM+ddpk8Xz3hnpMUsTaOrBo7+I71wri2Aza6uMxy3g
10bmkiB02KPY08VbZXUi2NdLXc8RJVo0dW3ldwGmFSeNo5Zmc9B3HLsNiqvZmgr9yjfK4Z+mkEm+
AXAAC4NNc/BfOi6e1lElUnkYy1KtCYG8Dp48NIUwRcSGMNwYHg3vnnvgMmgFZnJ2gC1k4M73TIRC
/upMwpy7eDKr8UpzgsUJHU0T9d5TWi+RHI65vCHL0DvfMKAkw3FpdIcezVNqvi/LnLO4xhr/+mhK
38mp1dI/mbZWgyy2U2XXe+mNtvFNQ02zJDs3S7srBE9lb+7WoIaISnr6y6TVgIw1A84uHprYqXbC
R9Eh72Ql6Uq2dVKyt9Ei8u5xsCtRPJiLmkF15lKLL2jfzzdJjC3UzAnCKTGSzfu8UaHxRQXiZv0T
ohdzgwDO34o61Y8zTehfKqVWwplt/9cDmUW33usxr67ZU/vkbCI5jXoD79ZTXlBokbLIvvnCr94D
ryNJXbGejRsy2fF9SRfuSzrE8wPJcXCxcuOgvki25yTWlr7egTqwnEcm82IYofLBnMvQZYHi+Vy7
jKfxLIc7VIN4uTYdSPL08PXJ9JfDGaKtgRZyhaOitTkZALeTi3CnLHsqJ53QqC2S/L6jLnVlyyZ+
tgbdPjjWTAPHfvEepwDnitZn2v7rX3Fy/eJ8ZFGCRl5F65zNp4S1SbRTERiVfCocaeT0wu2zOdmz
vujvkCBj1a8co3W9C/HA354KpJ+IiCQBZeWTVy8kuVu7WOonj0aDjxUo1j99XC4HtPUFuEDqLBfu
Vn8JRl0yOwi98WdyubVOLtpDjWWsscrqqfOSsjxo5ZRPW+RetK5vqsrbGCr1/bu5GV/LRBN76sod
oliiudsWH8/D14N+PvtcncIMuR8m3wps+Lze6hS5Y20Y9dPYVsXPrq+bo5xjJxopp9/kFHBo/5Kw
K4yTpi6sur8sdWISXP+kFXB8ncVDHqd0MTXVkwWq+W5Qlr6ZRkf9mkguh3PhcLcVvXj6+n3PPzes
W9JPsA2Y6sA4P79vYTTwKOdaPA0KHWadCU5BbaxkHk5ZvaNUhMLw6yd+vMdJ7GWBxaLXks/2crbA
R7clWugq+zHPFuStJS0MyGa4fjocEk5WA/OzU+wW6EbWrm/sUmP/jtOg/85uoEEn8Zv1PO6TqrlW
dmGJO3IUHMpxbC7P/HLE82wucklDrZqt4PfsSYVEN5+B/kVGLGerC1XWEsttvn6xs6kDXABhBJs0
TOW1h/bnocRiUqFjGMSz9ESxbILOaQ4akse9UQ/6wQtoIhZ6pIiQDZbepT6OJxkKJuua02PXIqKg
vnfadiIX/WjJqS6ebScdd52mM2WIlPDXFk1UtkN+AANm3VsoEq81Wk89f/3upzn69flrqow/KY3j
tVnn2f/l+oDmG6iVW/2J1TJakSYKWIAVqpA/4MizR/JWdtgsutftReOW31SdFkVIlxnvBYGBpHIo
ndevf9LZcmLvgk+5ZiNWA5V9OrMptzdagZNY5FnxZGFbOIBsXGJk3bZzgBIUH4elvcRgOFtPgO1Y
ukawErtM8p+fx2FBSB6TCbefmliL/Rsaj4N0aiRi8qoJ8sOIUPX96/c8yeoy8nSTWYeX0uMK1Tu5
y6caMYGakvlJTZr81jVa9eRlhtinBdH11486H1Jy/UjvodpxMFM/+fxyEGUREY9B8lyndfu9Gs0f
Y+a7NyXXexmqWOVbV6vFf72kE8WubCKKimzMJC4+P7SlyIfKrYmfss5Kbriz+RGN1CvCvNi5cxvP
u2lKwr6QlT1cSICeDy1PxqxPYZeEGLP786MXc6qmvFDpc0Vu5oDVCi2sMbTJfdziUbtwDlLQ4X/3
aWOEZcV0RV1F+Xidu58fVzGZuUNl3hPhR9M+IpwYG6KtJZcjLktpd390D8P+twVnbYrzwADJNhGC
i9CtFDDWcD1k07DrewPfhllrv/2mybNdl2XyYfQDGe8sdCBtuGgiQ+BLlim9bvy8s4oQLmTvhx2s
xI5KfRo3m95zhgwiE7aMq3E0KgUjPjDUu5H5QXGXO/Tw4paV28Z036+V77Cnt5d9UGNXZpRkvOa1
lpl8aUSRFqjgMndNlQ/Jsk2U3rwbbAj5pnJFm0Sz6KwhdNml77pWYWwhsNYRE6Vl+8fv7FmGs+rq
/tbpO+2HQOOs7hBAdq9pW2lvfqm692IxLLHFebU8uI6M7SgZUqc/6pZynuxJLu8Ihrl8Apkzwnwg
tRxh8qFlaGaasQqLOUlvR8sE6T1C/hTXvRTVk4oN1V+VZbc4m4rKRESzFhRtCcWnMlS9XPTIDvxR
bnV3WpIDnbn1SPNxpb42k6EFe5V09b+j8HNWRYFNdV/4+pg+l9zctT+tSVfNBwTcYkNYWU07JxCV
fgOd1j0mwiq0kMRu/y//IF0nyBzfA3cYra3dq6wMSdoML9o4N+b3qq3L67bjXLjGpGX5W5hoSmzm
1FA/LM70aouDCx4ACbxuQO6MtjusUVwTOPP37sZUrYNMmKZzlXs3FwmQYl2nzvXgc1uadr5eze3R
JneRvTidkM0m5rY3RR0toYvDNBGrhWlaDl7k2JVzaKtSGujrsS2EqlLC3js071G3zUzuJHJhqA2v
ntPk8TWwqMEctosZZ0secd8K6p/SRIsTOk1SvioMbPlmTga1H2Y/tZ6napVTWGbRIi0hFE1D4tPZ
ClMz4IIKWWuZNllV+W8k7wP3vWlRyG6Ai/QvTWIHIupN4YkbQKdltZl7Y7aP0sf/d4UOP/ul6G/t
7qok07jKD5Yaqs1Qj+I94Zj6niDb+ymLUrahptflDhFW4NyJLPFvad3hlVsapcTeG+nvqt6Qups9
+iXXONQ85n8aZpiqMtxjyvnN5t93j8oZpzulIQ7doDKmaKDY3FQo3Z6qWFZZxluB7U1/yPuFdtOh
l7nukx+T9EdrJsk4tdDZDlwG2UXICeRjo0LRp8287fKsye7tln5+u6Cn8fBLNUx20IcgnNMx5KfO
uoDPTAkpclKthHI4jEUVxh3CqENNE/medZPLaet5MGZDtCGWcyvStn9ry1G9r6K333SqNLRo5NNO
x24Iup8lCKzsWNJLr7qa5rKG+zC7bmhnYvKu8k468koH0zwQjZXZm6PKTv6OW7+3SQko041MJcz3
BjdrfMhrFZRhIYm8N2M9I+ugyWPTXqHCLhySG0D3HlHj126UW+3Yv8fdPOTXQw9T9lkopzAOZTPD
rKKepeX7Jp+kE9IyFicF8xH/g89pcQBvNVFerFqY0DIdcghGWUafAhTyw2ZFG07sDV6SbvTBj+0r
LVUiufa8uLQZQRN2qy+kGZPBKzJj08etfectkzeLjaicLNsRrrokCu2ifsMpnI2hcmI8pSF+AGsB
qWXTRkMTZrorCSCcl56eJup2iEmnRdLwyxZNpauq0E5M93WMG0xgsd22t4pRVc6mmVH+31h1aiy0
xiNJEdqaIeRucpx6KzqTMkJu40GO0LgL9ylwkUcUGCJS242mJoc4ZVS51oUlVr8t/wOz2bt4YP/k
tIb4s4i6fLEMo1OHIeAD3cX97E1YKPQFfHZWQcotPaf7VQ8IXO+wvngDsVRbmNFs1VZ6Pfe6Bj4n
7YvJ22AAq8y9hoFsbZYwtf9WYyC00Csq7Y+GUX/AxBA4DW3YYu8S++ZUoUxI5HseymgCwNXBftrJ
y6vrHsHM0Dz7SZpOVx3NBa7SBrzAJgdKAgbcqTv33yQPsnuSXZqGBZHVaJR6S/lJIf/bYurPnajI
mElbp7HlH8NraXWYjnHdRw5QRn0vsnY8enMmg/8cZWHcWMNHgh2kDqcKvcT1UAkZafssQYzVnFcq
2E6F4Yeaqw/a1nbTYZMVSXupBcr5FYKAFTU5SXmKjGdFoaDVNQauhyuLq5CjPWgrue+Vj4h+mfqU
HbfvRzPKhnl8g6rcjOG45MklfPJ5AE3obK4aOjx+VAisz0FQQyK2GCujel7wg/zT8FzUT+mIPS2t
tAhblX71X4NaDNXc9slcrLDkU2mNbY02ozlbT6gBkmOXOqLe6DY00cmZuycQ6jnm5kqNF8K98/fk
schnXFJt2H5Puw0vbSfNLhmtpzENCN2WNN1xpPh3ebHIO9etnv/7W3IXIiUMg+r80o28dS4ts7Oe
0EF2P6dZOKEuEhVNiIfmSDmQWptGL/5rNoUaPjR8wNtUbIBcneTyqhrZkhjS4tlRXEfCJGiAhlRy
uMef22Oen2st7Kmu4Rvs/Eu0nvP5jIoN5RgaLVINZ/KTTOolmbPBf1JjjYsKFSsSbVrHR7ScTbuN
yu3s0C0kF6MaJ9L3cYxxvnw96n/5CaggIUJwKVxpGid3MyQD7TSovHzup1wL5zGHsDgapeWFSRPU
lMiXMkz00XsrAy0YAAg4wwWawvk0YyukrAfnQAcme3p7IpOrD3njdc9cc6w9RcWxB9Rk2Nd2Qg/1
zmzLl69f+eyB9LMmbctHtznA2FNP1q/eCQ05t/ls0ATjthlxKI6Z7VxT2WmucYdcgvOe52pJHKKH
cEjqrCnT04SlV0F1xX8ZPztV2TZUkNyegypAOBIqTUsqGkdn7su4+N4321VI3U1rrO41BIWXwCnn
SZD1p/DebCKsaywKn9/dc/A5NmKIn+1SjdBx7PLO95saGkGJDccoymxnGqW2GRM9/lGsDb4zo7V+
prMynmp/ASfx9bf4yw9ae2itwjK+BdXmkxvlbFEG8tnfvhkQEo46pZAfqgA3GGUOXikYWV22aVAy
kR4zF4D0icGFJA9YDY5Z6//0Q30JU3a2IsAiOSua9uNbUYH9PER5HARNa6QFFRi9nULaHPi/+q4Y
f9rp4hzZLN5mp7MO2PX1qzyrnPrCkJxOTziECGYpva9TBf/cyScKZjN2ClW0j1qT1ek1lpa2ePDq
0u8O+LxA1oIqxBH49Xc4zZvwUFYFlj2sj9RVTvG4ZVJmUhS+/5AD2Pjd99ya9x1/a+5NnTNg606y
VTtrlE17Yds/zUmy/4G1QjMGfpEM/ekGpKsWyZpGIh8ZS/BPTHuU27paaLogzGAMts4itB8FiAc7
6txuTq++fu+z1P4q1ETbABCHf1nFHZ+/Noq9tsVhnTxWZTP9mkwNK2650BXU6or8By6sfh/YifZI
20mBpSVXL7UaltAnAL+UuzrbJ/gtK/ISxia66TXV/fm30ErT7tA6FI+GzObrFZa35RYlDjFQqRtr
bewZqiBIYnAkndzH/pK/Du0SW4cLY7I+5/+zPDyeJC2w9PVYwkd3ciaIzLDUSLL4cR708qqdZ3ln
t5PHPRCJ0nsLy+6XZ0/ds1X62h8SlAl+Y+fCJn0+LVzyWiiJ2TNJzp3q2YIcl78oBudR0aGqitxS
iQpfhK2/tHpvz5vUVqWKbGxKbkhHJ2Vuvx6E8wXBYYi5E4wCdgBEvZ+/hQJsKqZGnx7Bb8jHnH7Q
u8VTQWTGZbUvrFG7YoguxdXrwH4eeBSUHy0xkTKS0jvZDGkVZA21TNRj1y8qCN24DOpwLBztisyO
2H/9hmf7DJ03GVuCHx2+CVCVz2+YoRpoG2kYj75eqCQEKEGuQnbxvxktDnYJLbIu3BpON1ZOWqgx
HIM8jfLDGX9fTh0d05F02csSHKZhKW/ddMrmO2QXwxXzOH+lku1syeF6rLClSP0LH/Vvr8yuTqCD
Wv289Qc9Go2q1Rv9cQF7Fe/IeQ3zXaIAnsdlZhhXBSW84kJ5/Gwi89YI+Bk9+B0mV76TYUZfIrt8
1h9p95FBZumX7kBqRdmR7g+edSSLJN/ICMYysqs4/f31R/7LmK9nCVs6yRYC65Mtxe0b1kzZWo+c
aVUfYrdrv9cryDfvgQwdOL3EvkzJUmEZ8KIYk9uFDfZsSlvYeyjcQeBkFaO1/vz6FBtqfdZM83Gh
/tNv7KzW7KvcgNrWBnGSXZhiH1ehTyuInLVBNxC0WuAosdN9flyXlqCnMGg+lgLq36ZpBgefQV/Z
4xEpQl/tVZdD+5Bx2lu4IV1kmZWTT9o/iEksi4z1MFgHVaIzS7IgA0sbDEVhhYOdIl6KGrvu5E3f
zXrtQQl10h21MuFElXC4JdWe8sPa7NItjm5oNiEtSaAjRVxVUeMOXUpKPKvrAfbG5GfOZnLWoL8P
7P4+GybRXygNGBbvejoWxNRrL9q11ncKlOyGrK+oJrmPxTyRchqqRwGAysbXA5erUjHhfJoV3o3K
6mrbTf24t2u3/KX8dH4DHjPs0Y7ql37U2dmCT2ZVbqyzkS5ppzWv1DYHJ4Va82iUJLv3mZa0wRHH
lFRGVPiltmfAa7KMkCeCbd2bUtsn7GLZkzDq8hLt4WyT58dAwUMPzIWANnsnWyDat7Rdpmp5NM0y
LeCjpPEmm6d5iDyjdrbYnMdQ5LG1+XpR/u2xOJ3X3gDEPP5pzIFJyoP3UhmPHqAV50pzW/q80aiW
rHXT1IN27JBF7bqm7y8Uqv6yGDnP2AXWE40b5/rf/68EOrV4ONH16Y+I0fJ/3dZfNmmrmTQ+xzXY
XHjLUx/nerNCvcgDud8S2Z+eZuSNymBZBv0xxjPyI0EjpCLFvawk0VekG5QCi7hBvj9uUlV75rZJ
RgoWRinaKwON8dFvvXl4gI/jvg1mbplhoy2uF05Jq29atxfzdqypRjwrBNppBJ0m8zawjJpDhpt5
CKu8LoONPWYF5pF2WLXvxtxnIaTOQF6yP51KBpApM6WRp650NFT4py0DTJEnzWjV/U05gqO8TeKO
zPgyCAD7GDOy+KHObdKa1MeljOJicd9rHFrjEQZwehdoCxirPjeb15LfloeBGtKdouGxfq1PQaHt
sRyhsa4Qco83tVUMP4VJL55tNmvaLp5zq7xwHziNiz/ehwCQrtLsqLi6TqZKLopqMZGj4xQt8u5b
HzTGvSjchjoNNSYR5rFYsmvSyMN9W3aqfLTIvKnQIAGdvuIgLy/4S04OMs5sYnRsSB+SWGqt65r6
v6lLCB6kDbXOY84otzke4CVfIj03OmvjelQC9ZBlVb2amVuOm3HGExgKbZHWheP8wwv+f7vq+kM+
bmWYP7i1sHt8/iGd0wbL5LjiKGJ7alRUVmM3vlUOGsyIKlMOuHD2WooHWUeNOiy7wfU2S2n0xxkN
eX8z+m3vpCgcwf4YnCgV4VeoqcBojaiypO7/sbNkgs+Fhufo1e1cAJ5JqjJyY/TOF8KDk52ITnqm
j2MHeTcXDg7Ok1FNQc6NfRKbR5JbqvuuV0Z2RVV2NDYkp2uhIpwRsbNbWrwbL19vgh8g5U8DybPX
vjaI2Fg5/IDPA6kPATRJ1dk3gOjsCWE/clK6eKcZRngghnKU3wR9zVN+C4AwPHRdXgxZVMRj23Vh
k5v9RJldxJBfezd5w+CNf7UbEt/ZZaiAOcydPr+RSkeja0LtQ4eKQlwnu1VI7QbFWPPD9FX1hGYT
VEIug749anGmr/Umc5ZxaLc5Vb2sl12YqmlqIiMorft+8gFAF0rMyRECUXvtp4DftkAhkz6yBiSj
FKeYhW+yU3O5kwWNTgFccmvo86FJdolh1NMLJo/stR9Q1G564H3vmofy5Fh1dorhpKv8dz+jMfC1
lO3wW8ZUL0Jino6rDhp7ua8C7l9719Pqm6Jy4Hb20uS+nuObPkBUwxnhxQKdcgiNL/OPNfl6bMwd
ueWdWzhzcEPSSWv2Y+MZV3kdVBkvaA/z9sIX5gN+/sCkuzhVqSJ9QIBOrtZyJO1pqiU9Ar6pxw0l
EXWwdQo9e1jiy6HPJ+P71088X5xo03ggaeTVhXk2n6mAepy5Ij02VWar38Ewmj9hr/vDnqaVSU2f
ocXgqGji0vRCkuleBEAJliN+XOFQgHRLuGApfOGFOruhJ9d5nhnzfkkqZ9rYojJdsFxB9jpr9Zjd
OYlfeQeFqMi6sNudxrHrwkT2v7b05kAknj2RlEh9dsABa+nRbOteXI29KGsD/gRg6zDoanGVmmOc
XQeNqgIU4qJKTe4Pjpj8qzJO6bNKBNCb28rvK9EBmDT1707WBPcOuW6A37ZZIHYYTVSjd0Co529N
DW5m2wZ2sQssdvhrkK75c75kRrlnuei42B23XfLN1OUT3SE1Aa8xMrLYxBjQ2cXH4er5PVm6QICb
/fq7ntyhGA3MF6RruUdQbmLb/LxVKHoiN0kfBDcewvM/te85iEwzsHeGHT/oGl8qHCiSkKBJy+DS
pzgJoz8ejt0MBwwFGL7KycMDb04WyMz+zcgljUO4FyOOAnr7lv94aSWSF65ThQeNLDB+kS5yspcO
hID7j+OPGS0kIDANkauZxi/QL33fhqXhzfcWMv3BuDZEPosX0oBIVcLCLwY1RalTa68s0AVOkxPL
5C5uUj3bAKH0aeS44Pfa4YbIg9fESIN7P16sjhnNBteSMIBtRDwXVHcAZ6v80E1t889kTEgnLty0
Psb88+peC0MsNbx+VDFOh2VxBCux1p2bSdWygm8AFTG4M5xGbZGzNN3O4la/d6Qo833qaPLN1tgn
qRv7TrPUoKeQ8/9p2tTNrnUqaFlY0hRY+xG0DYYAQQKs3HkgE8yNUZOGEZFsha6eptZvem1bUfsk
+ijxn2HTkwUHreMLu9mj/0/kBjde4P50JJf6Z6OZ/OrWz7Ok23id6PiCjj8D6pxEZl+1Fk7RZwqd
pfWQA30ejj2GWyQe6bTU0Whks7O1UWFwEZC1aSBG8Zdy35Z6PD4DzGRYbW/wHlsJN+Iu8HLxVKKc
RJowuXNbQ0mom/h7JShkcViRXaBpr5/b4s2NLUAXHStHe0FBSnqvLycB0LnBNxHbKHNAhQUzxMJS
q9t/syz3gRrWXJdev15aHzfi0+/oUZzAtkvXCMTNn9dWVugO4BRl3BT1WlN189b/RaiaFO9LZ5bF
u+GLMg17I162cKHnbDunq8V18FgAG+UZadKGbTx35i1Bdm7ctx+qbNH21ksCh3+l0EmIeT+rzBm8
5yTNOWYdfWwsTvQlHd7qrvDS9yYd2m2JSykOtkHT2UEU9IKT30+W6TkgTZXhk0BGUKeEnRcuKn/Z
XfhNdIR0UdT7IAw+jwAeIr/wZTDfuOghO+xEgXqwNNtSt6w5U7+x2wEjQTCorLsVvb5k44UfcB6F
WfRrXYvpJIOcMwcFhZ+Jcvdg3CiXZPtt3uvJbWurHoRAEeukE4QEiwVPeWl3X3/9NYr//PEJvvBP
rKEYsL5TTkRaVKTkVSWOoCrHHHO/Vj5OZkHHOt2pvQs76anbnp2U5DbAAsxsNvPtNBXWO3pr0SrV
vzESObRcg/zESg4xzatpBG6NZfWmGhohRKM11nkEREpz2Ag1zdhJvTf9blOouRtvmllMe58GX3ao
L4kYHsu6LMwrpusoCwC/ZZ9cGKbzD8SsWBHzFMRp8HCKCdCN3BdpNmg3OCJ9Yw/NUMeHudAI6qnC
4cBh4AyvhmK/vPDgv3wfvC0MFeg+/jw1HlAhqiatF9nRT4WakFWSN3jRVQKfG93Q5AyXysHna4EK
PDAiIigcl2zrn9cCCiPVpCITx55O6XRK1aGRbwbC5/iBSNrP7n09NmoEnF36j6KDUPf49YRc19rJ
hKQ8Sa6StlxrZegk7uF25Qm4C8FNo0pxPcXrhZ9tVX9UFE9uzSJehguxxUca4vMj6VixUhTAIbG2
TxsVUCMuaqknHjddwwMuNVF2eMSm13Y3ml61zVuR9FkX5VOLIjUFS4e8pnRS/8FIZvnDTYwkBlU9
ANV+xpEK3dXUZ+leKpT+JbR1AKijF6J4DSHjNJOra6NXB26bHJsgJm4MZ23Il/dh7NWdNkNBCVuZ
4YHJ19J9XqT1vQ8RckUw97Fxn5Z1XyY7fERaf3R7LAKha8pUuwvKwkVuMGOlO2iT5fyjxYbWZhvF
Nyh3iSeH5EJm4XwtOTaqIDwI1NzAKKxT/v8u8qVq6qWjtn2sJsO4FolAJTToWaodsrRASB1qFqfi
FqdmWV9ylX9QKE6+tcM5x4131RrgWvv88LRKW9/QMu9mFGJ6c3ykfmWI2h/FsVePCbvH0us+rX/6
OF6bj5PXjywdJnMISCjuogGNyvw8A7VuOb1VKX8tNmrAF0FldXmll4JC5KhlQfWjaWbr4Lj5kMRA
V9P1Gt8noLW2gU+6JpoWWSIu9rym23ZjoE3HxsAE8t42Wp219+mYdl27TbVBlEk413lFrWkc3NI7
Thb1328DPQ+uIMXV9q6T0PNCNu1VNk3LsC6ESlr+YpkqbjHYE90oIcP9c7T0ZCp2td9Z7F5fL9uz
7AzrZs3zr2YGhOGnG6QnvBppX0OOw130Mcp9kxYcranJ70kCiDNCJAUTamfUyJius8orf4nKsDV1
9fXP+MvcQjm0ltAo8lDtOCk25MCm11xAcvTZLeVGCzpuBn666GiqO3vcL53rb/LWAQH9nx+MBY75
jMwDcdipVApKJleRhKYXaAtUTghP64Z2SCt+gtaiKZRSHDHFXLoXfRCFTuYzwTcVNXYF2zprZOel
kih2iJebVdXteVErBrfdzfBOi7Aq/OGPPtUiDgeg8cF1bPvLbduXZb+Nu9HW0LPbAJXHTPg3Qsz+
diDK89Z0nhHvlgAoO77+QIL81uFyfo/zHBBY18m5uyVwNfxDTBpivkmDWbg3w+wM/a9ipuXAnebB
vnpaGjv/NUwN2RKtGcHBODE07XFLfQG8/qaz87gcNpCpLiFvPw6pz6OyUnkJaDnD8DKbJ9NgLRp4
VqkHiKkrgQGaKn67sfq8nJ8aIDWvrFhCBKAcwTfuBdUPQOeDP20wAC8d0mgKFOW+LIX2GwkttNqv
p8pffh3bj0Ue0aUAgo3iNIE4oDdIYx8XcKEWfHoALcb0yjYy7hjBkvvePjGq7nZMlRu/mPUkCbBp
FpI1EIkwGn4L8P9aGwBXmf1rmOs2s//zZCbvS6iDTQufGOvo8ybZe2R1J7yrx8EZxbXuC6wWbUtu
JbmyeybKnh7N9KS1kViX7YUY8fz8X6+TLlI8c0VenKpBxrlf8gGGPX0oOv/f/1F2Xr1tK2kY/kUE
2MstqW7HtmSl3hBxTsLehp2/fh96byLKkJDF4uzFWXg0wylfeQs+NEA4LRHtAB204JPMMtLvhFjX
lW7sNinlEoDbs2nCkkKjWnGpxr6aPRoDHPuHNvUjc+f4vb0VUX6EVTL9SdBOcxEOHs+m6IE0V71T
HGVEA8s7F9gSF/y+5NTwCJLhWV5XlwGr2qWa1s1jPHXSGHkgoOVuRZnNHlCOMQZFfzHQNXtu0cWV
PDTqjfTYTlWHrw5dRhgZbg/5NsS2QQbA+FoVfaeb6B74jfS5TiXdP3ILSeG+Ri6s3M36z+HLBCjN
vBcym1dfkksYrDgawjM7igj2chelPJqZVkX1Y5DbSfwj1rQwPwEMttGZpzd70AEmF8iVc18ip4pM
IYSGNOq/YPOebCJTwrKDp0tBbESiFJ4j4kzxx+NOtb778PPzV9D2+UmmXYcSRTr5P/ykswK3gkGf
rooysz9HFpmNWykj1z2dT9/aKnkKcwHBjirS0xWK+np/MIokgg0Y+sMsVRATHjSrBvOnbOe3fmaj
jKAawQ8TR6VupUuJbKxp6hbI4Pghqe2k1nj1GEbeZk+BkWoOvWZH/+H3sSIdmkE165OUDuYcl5nQ
HOAD2QBaFTXaNYaI6H8mwDP2LfuycpVebxq3lOk8r5WJdsreRMzU34WDgmKgkaqEdWiaWhiyNzTW
fpoJDfd3l+EyKF2M2+EqpGZig5WrezuVvprowiMSEGoCneTbt9jVS4vS05zCETUDqDCW7RgD1XED
L5ngUTJzpX0LjQ7Omw/D84BdkoRCWkjUMUMw7t2eVwkKA3O10zCwKCtzSVxuqyYs6YPYwKDHaYZc
F4YU7mqzV6s/+DBE9SGqlNLaCXS5C2/kKnkz+tz8PqVVgk2TPCTO+D0wyKDoDMZ0FbleoiJv94mJ
m8Eh0BVsad0Gqeu3kCfkng3iEu3I8QZsTEvtHcZOp3ABT1CHZNIyNY8fHYnix1aJR2uljQYMDU34
j3RqEGXHXRhvbD/t021GASX09FjRXGphFn4Y6KjfKT5c33/8JqI3iNVcOAiaLa57hDDkRqRZ9sie
b0b8XnQ9Bm9cCOuxDiAcefiy8E7jHaJt6qASb7nlO98hhuHCKWlF3365vbWuLw4iuLlHTcdvllZZ
JAhBYxHFABp9JIiYZNehu7i20kSxKDRb9l42CZ9vj/hOQL0IGN5VAGfZbLBQtCwWT3JKxJAmbYHp
QGKXISrBFX5FOH7ICWBA/BU9KpcRBM5CT0XYeWPbsw4rG5E14BRZIFXdiwIRI38g2g5QRMUcwEGw
Wade0bt2EUxZeOccXB0Dmy4zjUj4kjAyibsvjwFqo7Tp2t54tAak3dqksF7ttBmFq0K0fIW7Dust
A1z8nHehdacFqs9//GK56NvN+C1QPXB6eaoWg2MghFOKoz2ya+w82Uu1Un5pdLnATae3AyxKGksL
6fPnJeQTdW1EdWz47jAK7GwsaHXQOElFoTXSbpPdEB+Qt7Cxx+JTmfaJOM6aP+MWRmOKtgZOWKon
kEU+9lU3UGdGM1wLPVty2ilBayeJxldZlnT7V6KI5Lee5BEuT2rUJZ6SaWPoqbTRzxFkrcEdEZez
1r5uwT/EZqhxHnJ5KFSsvbragUIE4jwCzaOrlRGvuGYkZTXKch58V9tCPPZxCETBTQEmaq0XYPVw
HDQFsu+d3bi8W7keuBoUFDUsWg6Iy10uL40/KrKVnB8G0RUGiKKGY6BMlrwFEt2eIKpiq2XMvkpk
XQ+j0WYb6H3FTi5xq+K+brajLpSDroT2Kc57FNdNjMRcfOTu5R9Xv1SX+c+cexCqEcsuLuMQeegY
+rg4wJs3dnaaRv8V1Lh3I4yldanKxXOa/KMmF3fgjF0xaCoitcr4izGpHBS9X0v9Ia3QLIiGsvN8
Wc09+P39TiEmcSPN6u5s+fnO+XvH26CiQUdToKU6xqOzKEuVcQn72q7aXa5P2dmw0BF0Q3oGjVvL
FPLv7IDlDfg+GncRTvAUg8HGX24Aq3EkLMrldldizEj5K49kt0WzqlyNyhCyQR1Uq/4x6J/HnAsj
QBrYdfiFXI4ZqF1fVbjG7EDfG19RZRLTqrSDJH/SgaZhdyWJ9Jw1BFp3Bv5oaXkOydIAmcyYsMuB
0V5w8LpX2l3R1GJl9UYxbSB8R7ULiMK6Z3BxtbTUYOmmzg4Nc3t4KQIhTFBIOSnvPtOHcDUkZrx2
MqSV8P5+EyVR/u2z/F5xuNg4jAfdggFBQs1mqJezazOnhzE6mTuBbHaK31I1Bi245Rlu/wKTTO89
q53M6dmMxvIgEqk0H1NMS8qXKhOk29WkBD9wS1EjxLkkCV21RgMvEsMBlFaqGRvfbSWVf1bcaMNa
HZF6Wpl9EZ/zGJbamgfPcXaRnatHJMSQukxyBAMec+GY/c6J0iz87IwTAlqbvPHhaq/ZcLr/Kwoy
Q/kZ0g3m8kBou5l6r5LbJv0lqD5Bdq8CAwJyFhtViGplQQUvzyO/8XRwtb9kVFnDBxn1tnSD9YsV
fE3Idtt9DSBrVeGVFuyxoOsqT9NHg/ucW1Z97AmD17kNcMsTlQZEUu2trqjAO2gK+U8ewh7PxyAH
qGx1nThbsZMUv29/rA/2BlVBh8qRQ3gpL11kJUUnE0ILYD8WgTKd1TBWAJFl8u9+EFP7lI6Jeueg
X+19utmzaATlGwIaYyl+70QdwZ6RRvtEKOkT8FFFbAAqyj+kqImK9e3pLUMGjFX+373QUOombFic
8KwoGsoHIwAf7Dk1SgpUDZHGH1a2j6kpOMxynddIW7mOlN3jtHwwUfBFs54nwiOk2ItwxYh6288g
QHPIBx/ghSofAqXUPrFhul+3p7kMTpjmTMy0wVwTn6AZeXniUkzlSNWEueMd6d1KLWKsSHA0i+98
uw/GsYE007EDyAnAdjElxamRdi4iexeglqB/7eSuNw6Z0OX23g159coiZYLUBhw9zAq4ShY3ZBSp
GFtg17MDP+4/04LtT3JgI6OR5eWEaW1Ky8zpu/ROK2axX97hm2xNCkGIHJPHL4ZVyNhb0Q3asYyd
YJ0mOHqaWoWBqdC0cgdrPs1dshnrj5SH+u72R1xG5O+DUxCdcaPQkjBivfyKOlKASV376lFxENOC
CO4kfuXV9tSJ/Yj2q/Zad3G/HaxSw3pLMvJPDqTcFHNhQ34Iwske14HR9AYldKwTP8V11z8nSW6r
q9s/dHFnvP9Oh+4RuSioQEpWl79TCTDxwexdOYrRkr+ouR/HXlIPrcdlneYrYYvo9faI15+F4jYd
oPmRnkWqFiNShZMBPAj1iEXZFDy3+Vh/DlUpHVeD1SkNfDFZ+Y58cBjsNavWv9wefX6v/nrPmC9M
UdqC/HOury+LZWPTaSWdAPXYzurn9aAYvyzf6DwpR3BOwsJzBV3V2dQpvfpaMqc7++J6uSnnUlom
j54VrN4ts/9qHjFLHbz4pB2DEhuariixxDQy9bODELDilbbeTHduzcXN9T5h/oFuEck70jeLjYgm
ZOtgNq8ffex5Bi+x9O6zVMSUHvSoUl9ur+7ipP9/MJqvkK5YZPK6y92EdZ+s1mVuHJuRCvHTYDXS
H+QhUDc2NXn4hK9cSAzW/DtHA11sW+G/Fgw4ezlHljSWMvbakW5F8iZJgCE8SjnWQUei8h9zhvc5
gqGd1ZkUZ1agupyjivpE34B8O9IxIrqNB0k6mp0vPyOqCUIvhN21Kup2uNN2vCbXsWdn1v4M8zcJ
rRfPnxpGplALXz+WweRglKADsxZta5WeEWnDKs+z+r8aXRlI5xJutJMRrOF7qd9vf+GPfwbuXLPi
F/e5svjEUoH20SBZ+rHTJAXtMy3ZmKg8oy8W5NKD0oTmwYzH8tcYRvYTYCUfoml0j4CwrPnMHwEI
Bq+jwjE16ShffgS80Zui4iXlI9RttVdGBH62qGYEoG+CCAXNDmDWy5QMZg7PJUGbxen7ab5QwnQH
L7ka7zw2HxxsxOF4r+kNIyS6pOHrQs/TRCT6scoSAGEiCjeIbqvr2HKSx8YvxZ17+/pYIwFHFIR4
OaPSiblcgDCGwYPrrv8yVXANcNnJyq9yCq49p0Yh7twh15cmkQjnS0d6nrhk+ZI6fhJKpVomR2Uo
8/a5EfGkbYe671aaKYWYX9pRZ63ysKq+m/gGfXPkDmGrO6nI9d1CW4hshMubOt8VCb2hzCgVxlgc
i7bO3vg9rRf3vSa8pMjsaev7gfqQ+Dj73N7wVx+We5rdPktnUjKCdX650AqPUhf0qDqAnxjyDR1Z
Fy41uqBNWW9KWt53pnk9HuIRYGZnSDmw1mWFtUDEfwQa6h+LZAj9faO1+VkvAZmhihTUzTrRh+nf
elYA2BmSBZ1rINygy8A6R/YfKSbbOdZGU7b7wjGibZVauAWXRj70W3ky9eTOsi4rye+Dzqxpcll2
1hW5JjRpmaRFFpxSRQ1w98HGTHxDkMmezkM96PFK1ISoB7Vy0k8UEKASjw42s7NGdzbsq6YS1brr
zVC6c7Cu9jrSRXhAkESBlQVhsghPnHA0SvhkzjGzmvZzIjDKQtvJRl6IlF5/7qqEbJXeZnrMuywn
+baiOxSzD3YAFHYAWzIEYpoTi1/QKVlVaOMYnDrstw5qEKnf/QJhTbsRQeIlShrca5jOf/EiKGLO
qGfMOrzAYVENvdzjg48ZADofzhEt9Ul6KLQ026elbXOaB4y+E3sq9VUYQezxKBPQZrp9xK7uMh2V
ABQdyHXgs9G0vRw+VTqg9AhrnUKwPvGmT6x0W5dJEG4N2kd3ztf1XHG+nec5w3cM+uyXg3VaE+V+
XyWnWJKafQn0+jwZlfYDkt43B4m4DaqaYNTRHEKU5/Y8r9/O+ZsiHEocBnJIX46tFcjvWoiEnmI0
cL4g+atv8fuS900vie9maBRI1wFaaHwJdE6fR38GRKruHPYPDt6sBUy1DE74rJ+5CAhzEysfRNit
o1bjKypoCzfNazQEkvFMQwBpAATTiV4iKPSzVewg+TtdypPBVao+zjFoCtVH0avTdGfbv+fQl7sQ
QQ+gBVAg3qvzi22QN4Wad3biEMXxtK+x2zaqFeJ7VuemQh4xNsd32Mc3OpDbB9uso8rDPadeh4DK
gp2NTwvSXnHvxx5CHTFic8WQfcXXzNYOsHgkner4iCJuTEtg01rO8IdCdPfSoCg/nXAGLHuP5lRV
rkMIC293vvxcX13ODY0YR+F+VXnGFosex8mkWE3HCTNtSayjQLM8E21eKklWA0U+CpD+V3RUGxCY
eUhHFc6GJZJHS+7uuVFcvaO6OZcPAQyaOmoNy5p3y7NjmRClj8C4DJrEqRZ8CUxFWOta7oPOzWwb
yFZgivj19iJ8MDCPGhUq2G/kIsuCg4kufuFzBR0dQyh4tEDe+EYrIOm2SIRjtZZM3TkMQmm6c+yu
rxciMpleEx1f3OuXRSouApxz0yE4NY2hZOjhK5UHULpScGQd4juF9uvIdHbcQLeVMgdJnrzM8OwS
gFKHlvipTdPgN8icOtk2Xaw1z73UO8Z6RBpoNoExATJmoFCLV4TUpHKlKUmlrWq5ku6cq49uHdKV
+Tl7BzIsEwcpCBq96szwFPW59bnkNX9qCxkqlqIhcYrkeeXSPRz2Wab70GSkbgB1Fzbb21//XVVs
cQTeFTFmVi0FsiUUGFguWk1N4Bx7qc3LvR5Jk+1iyaBiCgRVcVpnUdGhpBclAvHEzjK+BUaN2GGp
p3G7Gwop9z/72tj4rqSnOBIDsg5BUVfWs4pt1gu8qDBzU8pYleePQ/464qdgeDiyG80Tilxj5LZ6
FnyagjD9bbUEHhS7c+1ROOi6boJEi6NXW47a0AO5YSPTaCCdRQchQVIa6WPfPCiKSNdGCwhyE5ZS
NHp+BdpiaxSNtG1TG8V0w0dxH66u7DsrRG+K6FeshBWl8xaXnSQetdirO/Y95iJ1jRGlodShO+Mp
Qe04fSy7xLf5C/DwbnxsIMr1q7aQwuogK5Os/dSMVB8PdaOr43rAlQvjjNAuwAdG1fSM4af2o3Ry
BcZOEkefb3+896xu+fHQvublQL4NnsEiCu7aIjXUyvSPjZ6P/415X03b0JZME1haG+legWsDnJER
iqCb1XbWvqk8ZQEW6U6WbpK6EZ0ruqp50hFnDdzOLtpfaFBWkZf4RV3eCSjeey6LnzsDARRyfvIF
fvLlIx/lA0yOwJGO4ZRn3QqeJhyjIvBHmbGNMHzo1C6tnoOmlu2tBLBKYMvTk8nUmd/pbokqKkmV
6LWucqWhlfU1W7ultVTHgTv1mvI2+TL7QEvl8qfSx8mrlcmxvkbhUx5WSoPq2Br6cfZslHi5ryWA
LgxcZ1DZEAxVK3Z5l+j8D7Is+7Rivdwy7MZq3QBhuHf+54hmuRhwfskRAVrOb//lYsgUZHA3cvwj
rWxN/slDh9WIC6UxDGhRjaX+Lac5hk1wP+byE9Rf5+BEslQcoEHJveH5HUapBVWfeznsdaALbgOH
LDB6XM1kApc/zGwsvTBHLT8ldNDFsybC6XsMWSV6Am1s7GDz1Hfe4esRqcZSdiOwpwELJ+FyxHDQ
mrJInOwEmUqVMfGh7zpmVifcoB5pMRX3cLUfDYgKENcd3Ulq0fO//6veB16KYr9fl6fM7O0dLyCG
LGNLm7kE7qRs5dov693ts3r9zFJKB0rLO/5R5TkNpMyZlLY8oSNeG66OJXqdapPitVkee1qbIbYo
aG7dGfY6byK+mdtOVP3QL1+GFRk8D9uIrPzUO5VvPUXILxde7AzVf9gSQUOmBT85SCfPnd8JZ2QT
RJjaivbOY//BgnPiyd5owaCN5yz2VGd1kSqIYE7IgGFNUwN34z4Mv5s6POuiKso74fQH40FzpVWD
rie9t2Xu0gxBL6HkJE4FJkHbrPB/ODngLjhJ9RanwvB0++N+8JgzNVqxbBuUBq8sM3NEh/px1KqT
jx+BsonHECaNjRq5T5CsjRtBvBGuiXEU9aGjnsyj1BVpdIIe1SR3UuWP5g6th+vxHfD0rp/x1+aW
kUHBKaITp8D3+22gTuWjlijaBI2zeMY3Fzzw7dm/d7cvr7KZ4EcMySlGWWupyEHHSke8oAWHGenY
Y0IUNt4okA3ObiotaumxaIWNK0PA0DJOQgANoZE+y8gE5i7xbt94alzZ6GTLuaSh6a5YcNFRrMSK
UE9IsStNx1o3yOXck9sJeETLNRJC9Go1tL6LpNuEQoZO2NtoTgPALGrjxRmsez7nH5zhGTlBwx0E
McdpDmn/WllHjyVtMJv0VIk2Pctham4gMUMIiLX+UJZTsufd299e3A8SQ9ohM7OEUNGE47Z4NDMo
1bnwJ+ukI+t54nOCZlAH7UfVC3VrSnX8lY5yswmdlpUOArM8VIoiqZ4PkinDuVAZ//ls0SVSsefh
zZq1M+dV+msVRqeJrBoJyFMQKQn2yyPOxBnWWwPoUlt9LBOE7O5EDtdbei4nw7ChgQGq+opfE5V9
EneJdUohrkgIrKPfyiKMn6MYqQ44nWK4E1pdZyeMqOGNOBf8Zn3cy0n2WKYAfGPExJ+m72HU6F46
TZHpiirv1rc/MZQK/trFAUK4Gf2i+f3j2mKel6P5RlIR5IUOt7Q1tT9DvUHeA/o9sOI3yjD1UG8C
SK0dkpVNpOLW1ydoUgdhG+ifOdmp8w05OamWXU5UNT4gOyrhouDXcbozCjOVf3PeahPNm7izV0UC
mO5no/r4fhr+BDItxtNX7CC5B4dBxoYQxGhDvIWc+rCXBwQXzkGjBfrTLMOcuKUBc42FUOJW+0mB
CjbEYVDLkTi/o3yXrgBYSeMBdw71kxpktdF6KDbJqO/rRquSUY6O+lkiR+MhKMPhTI7bTZgg6vhv
Gpnmb3DFwQsaVmebuFLsW1+tTuue5oA+2QmwKRujH8JmVcVUflc95zFF+QdkpBtI8hCOXo9nofwZ
zmcjuwkhp++VvZiOtlQ51jo1nO4t1DG3XNlGIT9nTS+/KoOhjKZr5Hrn7+O4KP1HMwxsQLORYhwz
269z1ABT5auRJ/UIGFzxX+JigMOYQZMXq0Jr1N/Eo4b2JecYFg9FYODVCpOuepvCUvwULeWzbSsr
9QPnWUJDBtmIyU2SYozOoqDhquGr/g1XyOoY6UE1evSR/FOWUJBCXDVJvKyjTLcqqrR+QFK1iL2o
GqyTiYD/Fz/ou3NiJf6vLnGU1KX6nmf7Tg2CbyXovN+UJhV/jYZ1FbxCp580L0vIA9wUDQfNw7Gn
SZ9yrfP7p1juizdUb8iiRiWm/FtpToj6f4r3CFoeKi5cI/XCchU5tdwgNJ/XbxNcEfshVMK4wq/O
xoQI/zAn3JAkBvone/Ib5wgOAUMASc7MB1sd+8+UO4t4Ax07fyBMsx1PmBh28CqEKLGM0VgdzSlv
mjUMpaBx49gsMbUnNrdOFpZjlisjbPPDsKziZ1uqffLEpMLVNHZ2u54A0B9AOWeqq/dy27+ONmy5
1TRhWb8WflL9Ln30MAn35H7yCt9q088t3UMVu4QCCXy9qxXrjE+3/9brpLevcHKH7sGWE6nyrLL1
w22Y4VpLQWbsxMqvinHySpieegOxwGjY5nTbfoqGdohX0zzM1jEmkfPxCrADjqJGGVYt7Xas9YZQ
IRdzSlSwoxmg6MVyhdq4qXbKty7H8+C7Ula6+hygWt2+aiz/Nyo4RfemhxZumi4uBGqxD4O0f5Q7
RRQ/gh6Y7pFW7IRQVS+wTcRlvLZ+tXUQ93/qMNLNpxoNzGmToXAwuqVpN4dCjpzBnYkbGp8ItVIj
qZ3nUveF8ZAEQh7grnSQ7UaB8bbXjz1Z08rHM+QJWJaRHfg/pusGm43B9FBXpDyZEivNos/ECjvb
J+P8khlJiG2gXDb7dKp6Ys2mGSc3Bf0ou0aQTdZqnPTKOqGjFxR836S2V1Im153XiKp/FtM0KXvS
H2lrdrHhbGGegklrAhMHl6gdo26TOw3+iGqVjggQo2kR7M0JFNq500tHPDFfv/gcQ88km0wF2nhK
pZovMCMCZa1nTfa7kbCQufNUXgUMvNrAOGZQA213muCX97pGuaTEi3oEWKMaRx/x0QSWiI8aXAep
4aBP0LO2fuon9wANV88XjSrwvmiGEW4D+J3//V9vNCC0wO5I8E5mmkv/JUVwbihZRCsVG7D6Tvh3
9TgbCJyTJtL9m/O3pWeirOPBBEXFRqKiKzZFOWVvIalN5fqjYZzURox3AtzraJuGhEHLnZlBmgdE
cTm7icoSkmEqljKoPK8RB5WfoqHI/4Mdojwpoh4OsllrW2UyutFDgcqv3KHTv91+tZeZFU1uICvU
LrnVKY1fwanpcmawhrJXddQK1dVKumBKW0RvUpHGGyHHpFIT3nUDZik9Co4ia/+5JQWbAT8hatfw
y5wrRl1WAP7ESSx9hZNb+Rs5VoffUtrSpUgED+8BH1L1Tj55XUg10BYkIGXGJLTkO5drjw8d2lrc
Eqdaiwo3NbB7ia0q+FTVFbGBUyrlU4+vuL0a67R+Kws/dyl3j6DKdIq9/xoXcr5muXVyHYJRiHaX
PwapNCqGaj6c7B65zDFWGg9dgwYBB6Oxjk4j3WOZf3Cu6AGS34EVAlWwxPmCmLamtNXGk1GmsKCr
0NhlWtJ/GZvCv0fNX14e8wajwU85ZFaShJt/OTkztiU/sIPitTWEGqwcrXHQj6ww5HSsuHkMWyFe
aEBmv2/va5s/+3csyrC6Ak+Apj5RPmzNy2HDvkQPTqjlqw1VzH/285z9xEGsv05aGGzLoCuCVZaT
b33SMBL6env05QLPo89mFBxs4G/0fC9HJ7rzuxL5xVeKQKjEZ3lhHREe6/Zm3WFTc3uw5c2FZx8l
LqCjRORIxGuLIN+aklgzIUC9qn0jDxg5QcgHt4jLKH009U0PyjC8M+RVO41WPmk5hoGQYBHKX9ZA
QVn2qAU41TmTNESf3VmSS8MDKbfQIkqqLNiBjuyVL4U8EKsTz0/OCsCM9lYEKq1PYQfK6KGWZaGb
E8oocgVDbMcbsLbqo6H5Jg+sFki1F2YIxJFhd84G9Suk+AsN2+f/ZCkYvo4gy7+naM+Zr7cX9HrL
MjnEbkicZtzxks/gGPxJ1c6bc4vb458Zq/goyA/OSTOMnjTU5kM09fGX24NegToZkA7SzFen2oMk
xbyj/3rssjawy8nOizPO44gjZQJ1K6+1ouAhMFrL2If4eK+wp8wgZ4/CsA62UmL7VEtC26K43ZUQ
gNux3JLODjtnJMrZqaPUDKfbv3N+7C8P1qyNykVFdIss4rJYHxkAYpKqVl9HkZcoJVMrabYaJLE7
l+L1EWIch2UlB6fUuJTCVZoioN6sqa9dVcfjJp+s/wwQZ5GndDJNjn+fFJch8yGF5fAuz2uWlHqN
stqrlEu4ViVBHu4t/LLGO+/OR5P6e5xFhgyEPU57GXMNcoHKhqoCDsFFHWX0V3R9AJLdntZHw6Ft
LWtACmHmLJtz2DZZ5WBP2mtE95uQrYweDCNKf8lhkt+rjV7vCwrfIMvne5chl/CDKM4bK4xUMg0/
6b/3UumbbkdV8/O/Tomq/kzCmc8nXITFc1JVMtKu9JDPwVAp+MG2zcSzSa/Ni2Khvt0e7OoRmWVY
Zq0fGrsyIcriZjWRJFVsHBjPWpG0YhVmufNG4ociud3q4yMosehsRHH5Z4KM1d85AFe30Dw4AER4
xHR9ea8v7wPAAtqUUI84kzXhGejApdbg99mOG/tB6m+bMsn3im9O+3+fNOICRMCA4WbK6+W48GFg
JMIyPYeN8Gnl4Pmzzq02OE9YKJ8LlHypTbSyGbm6UZn//JgBYKCMAmIMqTswt4vRLVzuJK2sYFPF
FEu1PoG7NuTST72uyn0b1vdqcldHZB6P0JpNC7gXlaPL2YLt9MMMWOEZaWVbOoS9kpWbofVT0DNI
Yjir24t7dUoQFJuhV7NuFc4aS5Ev1USCk9ALD1ARNBmVk0z/z5nKeyZcV+rSNONntN0cWMKR1JYh
pa6HKe9sNp7tiPLID0zBNXR2KzvA50507SczpZK2U1vT8dcajStqrL1ZVdU2N5zxkFqRkbqp2dfT
zo+MBhlWo0QCBc/dug/JekcxHSqzSsXZtsNyV8iyULAXk9rMS7oJl1XUbcjq3SYno2+2cPNREcCe
zsTyXsQ/w6hGn+H2yl59SFRUeTEsIvoZJLHslQgiOatBdeA8mZIFGmOwvik4T24rs70nw3E9FJR+
yqnYFkHuR8b7cs/0kxpAxAvFGWXt5hyGiaN6fVSf8PYz2s3taV1HWu8C9ZCScD4hN3pXkvgrLABv
G5E6quLczlS0rT/U6c7qdUfz0DhpxB9HbuJ6xrdMxjbU2vIVxP9E3XwaKHYofp2h8pBPU5iv5NqS
jqOcVapnVfUAaKALdGwH9WD6FQc2nYjabNU/BtHajt7BWG6kZjbtjKWwrp4r+DXZHTzL1f06210g
gzMTJgiTl1oqHHGRRGbWnhWr7tDzwywFPfuyfRlUUXwdVatc67hib2Oqzne2y1XQPH89WMScRCrk
VxG64mRV4GPHeC5DanlICZY0zrGa1VtPRHJVb7MwmO4ZMFxd6fNppHkIcYgDClDqcuO0FUGlBWP5
rFRKO2yR2srBpJQxbguEa/1TjrnMJq2Tf35KGJf2IcIKRAOQcRYbVggjiCJNdGdVw1Pc5avKh1Cb
9jb8nO8d+TG2yKZ6r6JydUzm6BD2F+1a2SKCWwQ7XTiIuEHW6Jy31DSx9ALG4TqdlGYbv7fScn37
pFzl9PQsLcAjyOPxeHCtL2YJ1ghUWz6Gn0ew6g9RRStaCfv4kUrfp0gUW1OPlOdZ4/SJQp2xa5ny
UyX6+s7OWkybpwuJK14v+lzAnamYXX5kRFJCwyhpgVsZYcXGGklSN53m1586CcHC0+1ZfzSaTj8J
dyYCFEAAl6MhRJihcexLuF/ZcQMJBkwriCwRPo1Z++Nfx6Lxj0+JCYT8Pee8HMuqjCrF39ZBcFmu
f/VD5q9bxM8xxrFG+eVfx8LBkiWcSQiMuExqsyCV7MDqw4PtG0j9doOBfji6ymLVlDZIrtujLW4D
vhn0T4IeONacECCKlzObhRNNVNH9fZk6+i51xvpFjsdqhc+QvVLVrL5jNfHBeDxXwJGpOLxnfZfj
5RLXcKyH5h7puc614a3vOrlAp6aphLONMfy+FxF8PCJdfTIqQCrGYoaKCqV7aidjn1fGl8iulBee
7PoA47T3hNF329sLOm/yv7LEeUGpaYJERlhg5nQshkuaoEXPDPuOBDTICqki3ZUMuVhrbaK4viyN
uyhrJrBTTrr1HS3b3B5+eRe8j8+1zvLCl6GytggjMxOtNqlJ7T0evOH30K7ShyAf5O+UErLvdic1
dBQdNfE0I7cfM10etz7A0kM26fKdn7J44/7/S+i+UocyZ/1M9fJTGxpN5YEa9j5HnXlltNP4CzUN
ayOQQ3ym1JeAzkJQeJeg6vr79ipc3w0QcBFJ58lxgEAttdQm2hI1gZy5lyCEH8D84S4eZtGrVVT3
eMXz91x+b95Tvro8f3Z7cQ1lsHhIjBiqzPVy07dRseKxw/IWF4+tOYLzvz21xUv6vqrw41hXMIOk
CfPU/4qKkF0TRjIqbGdl1DVKmHH9YGNX6im1LFZipCvssarizrDX06TriyMflYcZV7bk6wDFQfDE
H/S9FYXhN5pVmWtO7bAZtFr20MtU7qQL19NEjoGYFgIFUS0V5stpOhOtLinotX2X6vha95G6cvSw
Ofl+7htuRR74IrUq7aXbq3u9cRiWZJ6eADMFM385bJD78nzr6lyHXbRVgsrY2zWRII6H5vH2UB/N
EJSPTUmJ18tcHg9SW7/umkzfj5WQ/9R0LL/6MSUhTO7NaXApzk2fcB4thn9dWcohJNiIURKGzUZH
l1NEY7Hy0f939iY4qk+VimaQl0uO8dhko/IoAYH1hG1Gu9uzvdo/86gkZTOUDbLbcrYWqKE6azsb
GpRuvQRWg0KSCj3qp64jIeVmiW7fGfHqU6IBIbNZGZf7h4v/cp4DlsS+PajGPrZGFZeUPAt30Sj7
bpiWcnFnMAp0/LnLewB1xL8+5yLmo5ej4vhSI5xpav0pMyCE7EthIgID8ah33EE4ieMCBRfGE7De
Un6zsrCGcaVZzV7Ou8FH6z0yECXo1B6BD1AWpvDUiaopkvmkzm6dx9m4zoxGnKxcLX7apaF/D+IZ
z6zJo3zmAR9qT0V+WIL9HPT0WwOjaF9kLfOz9dT5WfVVRRNtfOwzSdgvXYGy7doKndLY6WOVi9Wo
+776DVB/1Hm6zd48TGphpZv/UXZey3UjWRb9IkTAm1cA19PJkJT0gpCh4E0CCWQCX9/r1lOLrBCj
eqJfZmoKvDCZJ8/Ze21nmc0+XcZhW56Q/tnOJzY4i7CVlhyI2ERB1MZd3WSPPYIwokE70n52vWXl
T11vGXlqt+V8Nzhdx7mMH3y3lL41PCD+Dk5GpTUT4NJvgl25uOJTQwH2PbDb4JN0s41gPCcyjmrM
nd82ASg/TG+ZjAQnX9cjWDfKKh4a2JOxJMj9xJ/poqQa5lrsAMmW8zmfp+JBba3t34V+C5VhxAJ/
H5Rm/hELS/21o2AElcLtiwN3jM5V5skicUgW6BMAhWH7aFkd4mtVK/cLwNCRpqVlbWKXr5l0DuHc
MV1vtfFzFG5j75QhPCvdHBADMf9/8wUUeAiysx2jGJ1bM1zKYI2yJi5qZ7kNlgjRRAUp0L8NM+bh
CW1Sg0gov7D926JS3NYNzv+nWYx5dmiXurgdSWIeYzMc1M8698idRfIyQ0jJjZ9VYJHYgvar+Zo3
FdQlFASjMD8YzQBW2WvapnngUOgaP2pHbOepzcPoh4rqttrrwhZtuiwG4lIlBh2djWEyb+gNolKY
1lUgRJNaA8XxsHncdwGRMnFrD427t/yeHXY0rf7gFYjO7rHgowRcxIIKHc1TXh8U1GKdlGFemj8H
a6mGWzMA5r8TTHX831NU5kXikYk13/etdLZd7rTeb+CnkO5YN8abYIJFy4xFTpZ3n3kanVzob329
D8CCpdBZsvnJbEa9WokrHfdGBoyP55jOulDEs6zaeGlFtH1wiVjavjNR6Ndu12Zz+wNKRCW/2mtm
fB+U5OsReGiQLQ/Z2jcE7sgNhg1xu/SQ836ce8kUpjDzT6Jwgi6tjXVpLsHa9WTJ17651qzaZW0m
ErXKFNNrro1PfI1IORu7X84KYwuw9mIag5+1tI2A3v4SjHuyoeQaxWzgxXNdGTTGa0R611GW9H6a
pHuLYyMVoDFyvtDrYV77JP1lc44a+OkD4kwrOPuTMYikL9fmZRSlcJmXDMLYEcUqFv62qZHPQA6V
PBOc3B6DWhbQwVavDy953ytx7DYL9zsbohriAdr1emlm4U6/6IeV06/FcIfhoagHRjEJqQfLcAyl
13uJ287jqSPNgf7Zuqg1Bt8MRdqIlAkpTRrecENfwG3ua6Ub/NSOs/6CXxvptClZtgFSrqWBhB9Q
9I47a08PjITdMAWbZz2Po+oeSs/ww30+hrqPV7v3SrLi6ooPY9rmT51PEiswzD4a42KY5vx2usYw
AQOSwBQtpO82A3UaHQhhzOCWYSxyZX/py+hUgRl47MBP+7EKcv6ByFFTPAd+jg6t51XZQ/BuzqNL
8h7mBt++tMY1AKHtZIMwiOFTvWuyWVfpKoX5FLWbMaaKYCW4Y6WeaSIGZXsKnZH4SElqGj2WbQPF
TFKk7R4EIQHujRC5/61rdXgPHobp6OTOM7qbxl2qXbBwH36MqtI584s5XxK99BryK7BK8O2+zpx4
pJuV7wdvnHOyJsdSJTmiJgLxOPy/GIzAf6smj35opImf/dERXnI94/YonCL9a5krVh8H8uWlknnx
cfN78PFLpFg4mqKIngxjcZqTXZiVOMB02k4VrymztqzPnnXeCDTQ4Vx+03Vg3gYCA0pqbMN8W9h1
mCfFts7LLpwNfYqiqf/SGIiPY7XaQ4Cu2pB44yLn92jYE7BOfxJil7UDLahZB+UvckY6Oql90EfX
jM2GRQggvVGAInC3/YZAKzqQhwzbRI6LYSVYSXhI2yTr+6IgQxMgjb1+sMlVKdCJeXNzHxW1fkID
2Xyoyqzc9kbki/7erYThfnBcg6FhTNGcTScNWP23XK+pV6NTi/pDozfvskpF9KxhrN23IZP6q1kI
r95jrY7sPXja8aa4DvOI5JXu3bTWvhWr2ccJt1wbUAdhbf5N0CHqjQNkLp8besAvkPkscdJboIBo
iYmn4oK/5/BthU0yw3toE4d8qWYv+pyTciaHDvFWBsP76Czc3LgGDH1rZ8J12XDc9nbxlP+ossHE
Xiq86MxgPPdSf3Kr9jRmQk0nh9Of3JGvOJu7sY8MwpmqGWliU03iximXBtO/XxZTWvbkJybexJQy
9kvpqVuPkJV7xclXpJXZTSYt1fYqmHP88qaJ8kjvw77znRsXL+KvasxQMRbwvIkTUK2sYlAV08ew
dQMUsGHZVDsO//PLHLbDV+nA/trRuZVHTrUm456WpmWcFV79oS2zYUZgbjZLbBn1jLch4mEdsDvM
H1HBES9FCWjdr/0QUGcRUPw1qu1gu+8aN0SBWpG7F1ucW7pYT5Qw7DhdD/+V4B4jdmtLBixDkfUz
cMtOwd5X8lYa4fjdyE1V3zimml6slp5SvPUkAnwy2waf0jJ24bPjTWJKLNUuL5Vh6fo0E4TYHW1r
yPIL/4QTJYMxFUE82cV8H2rMEpewmNSvYMnxSRa+8OST1ct62OXTaNJ6bVrHOuJdveY1bSvMy9K1
pH0ot1B+9Iq5KvmBnAvTycnCkJjDbMzoodjD3ToPaMaLsbaqWFIHOy/QJGR5CDc7q1Mx+Msu6idk
Pj06ypeF/UTu+1BDGFe5RuHp1coHtpkH+ZfInVD/Md6wq5T3eYkSL/fdMLax/xUn3bdrdTDMcA3i
cTZFeZmttXNpoDpZd2xqVeyQrHvZoQkm56ksxNbvJLlBBKvNK3VZFG3rJ8jPWhxKTRm5I13Vp/FE
nQZOztBecGyjqP5olIZy9jlKyDAZtiB8qHILzUSHLP52iJw+P0+WQD7trJZbH+c6D1+KqMMnB1N/
8fet7qo+aYsiE+yvoT2m9TDz1KO+6OQZ3xTONQ9nR/EskAiNeCVnHEMd4sbUXynwUOej6zg24CKo
2gffam8zkNDZQQwZMYFln5XVqQaLwYeo8H/EdB6hN3driWAMxHzRf/Rdz1LngpceAXMnss/BVhhj
bBu5NcOgjvpfpB7VmEc8SkEvYLc5Kxsa9KwaPoC6zsqL2eD2IE2TVivWWnNudlOU462YUA1vCJ03
SrpGAFqPXZKiSRMNZl761C/1Yl5f6qqls5/nu84NCxMfeh9YD/iX6gk/WluK2IwkWKzVK+pLrTcd
pnqb6nu/t/vx0ra2TCdwWi1pNr3k+52GTcvPnpyjKWXsxV8QbF772LWkbn42BytTCYYzyQdgY03c
q9HoSVN2psI6cbqfrTrW/SD1vY2rpz7Z3tpG8dRDPmABL4Z9LpdR5TEae+QfV+gjVXZgw5EHL5NN
z3046pFOR7jkqbU0Vb9vCFWOdpOYjQ81zXXnW1jwb44HTEpZgnHTN9IBdJ7xIAfXojRg5RrScBy4
rJjttr8FhDtRprSN8VH0m/ocjlGDREDMsgYhC5DRGCXrd0hxCtzJkF1/w2zJrk+uu6CEt6KeJ9db
ap3v4DsGUYIIYFC37tRSztBorIwHKmtKLy8XXfCJlBnjK1ZqJ/u2KTHeScDx8mBMYNPesSX+W1eB
2RJ9KJrInIBfNTC8ml7MLHP3hG74vC0IsWyEskk2G+7ebNffV6Ps4Z2j/fXf+froC5o/AmENChXf
xZ8nbQUGRRC255yYUATVjYMX00lbCnjI1JVW5TVyl5hdqxiFfc4KlqF4UIt9rD1jtPfkWcHk9alJ
HtGE5MUuZwkPYvq55S+mDDwF38qLG3NEMJeC7fA/u9HsdjcQ8a2fNNi6vb0Wa3EbeDUPTzL5NNJ5
mQFUTQaHzY9DUJX2xdaq1QAWgKPvVrdZuBlTXSWN2Xf3oVpYFGODjDj9rR6wOcT9Frq/GbZk7slq
i/DRBLG33vRCe8++BNURd2whv3GicQiM/Mwo99LdjIbTV4jUhG9UEKpejiHs4FrJZu/2DQ4qCTcp
PJDNOMhzGZB3dwLnZMo97aHtsvrK7vYWaYDWrlj9+nGNwrl4HIxsbVOOhAAS3Rk/NbuDzN6ZOVx7
Pn88QcA4eIJQPTDgoFXy6q2hpzYpkHnF2Yg696OanO2mbkub0fjWaNrUefATheR4KPT8+e8vz9su
DY4Z9Ed0pNDpIDn5893JOdmTbdZX50j65zBosxcY/lfJmyrfsy+/aUGBsMXzdNWYIUVwX+uqSDDS
Jv4P/6RLxn6r5NsDKLsmw9hiGMiad+7pv3TiuR7dS4ZiKHzRgv750xjVD8wCMu/kD1F5tMutejA2
RbZ2M/rrkz2SwhTwolzsciZXdMkCasB5GdyziYf/5e+3+c0DRk9DlAUPGTw+Wq9XUwHKQjuSHVo6
EiGX4zjMNu4FgtJQkCJKbFn1v02z/aMqsixI//ul4WHwfCFCeGjN/7wN1pD3jAtN/+Tk17qO48ue
UmHcR8xJKFWzbv4ScJsuQW0s+79f+t8eAWMASMkE8CAU/Scn5/+a5Y6L7qMNVv/ESARaXiecIGZp
yK4EAmNO6IuQZaxor1ixJQFsxzAaweFKds07eMeNfmd1/pdXEBgk/3NlNTJSfPW2O04wLDnsmNO6
LdNhUF0kUkMb5nnWzVDSSav0e+a0f3nyV/4k8Ct01jS2Xw1lpwhif90r7wQP3E4BMeQH5QEJxktS
nG1r1YdpJETK2dz249/v/r9sRejikHPybTsu6/WfD36yNOEEmklFJGW4b7K8+k7ndSFoPTJOM8mk
15iMrf3vrxuTd0bv10+Pj+56P/7/kdttll/7Z0SZQFL43jSRU+wXG7OasgPVp7RT8sTFzgWFeN2i
9xQy/3a7r5Mn/mMB7n19+dXQmwwAj56iGtNfB3vtEupVPQglgy6ZijH7mZf9dOyo4tt3NuK3LWgw
UQg7EMWg2UML9OdP77D7NTQ4mK3OdBriSrAoJRzUSVeNJtVVcYXeO9E2Jya/XPxbeNLNf56f8CVj
LmBsjVk8er3m9fPiRFMReicQhTZqXZGfkAvd1EG3vaOgefttX2FPZB1AbgVCa78mJk6BghS5sa7M
9HSXvdPBL2aHDGmctYXbiJulbbDrjESyBftI1JX4ENFrL/aoxsMbtVjLe6O5N5GBREFGxFjirL3q
alj0/3wAPuhbi+TJ8FQMwjvYI0V87FL1H/wm2i4aRVNFxrLeHoJGyOYym6QUXNwOe8WlBWuRwrGm
Y1Fb5bgz2gn5/H/8IBny81Ky/LMeopd/NaqMwoktOJyrczMs9GP9Cts1Z4HUygP7ZXP73QKmbHzn
om8+CC7K2BCvDyoNtKuvlv9tcifmD3V99lrLKOLRz+27MajFpcjzZjtNTWnN9FDWqjjmJk7B/7oc
cHnGP/DGLIJMCcb485F4prDZc13yqhSeV9khHY8nBm+0lxpLHCs8lchGMC3gtPOXT3+/4W9/O77v
f4pxKCFod18Vxjx5ZW9Mok9ZPhJBYw9wkmw4aEk+5eqMCbI/jb5UIhHmbP7++7XfpKqy6cGeg61G
5Y3w6fVq4HAsWod2LU8m2YSPJHqP3cG0pObkVTGuRs4YDTe6E2hMpqKV2ZOySTdJh3lpHRoJpDen
ruyXLk82whmb71aoB/tCelRuHup2dI7+XOsvf/+j3+yP193iqppibne1BL36gIZOGfT+3IGSCQcv
TYovK7kre9sbfy06ct/LfXxbfHI5j/vD6YX/vtZNWYtmPCv84dTkQO5dGqu/JXyLveysqXpngP5m
N7z+NCZJV8rElfn56qeZPZlzukfKm7sIJusZzRY2Sccn/9HSZblT4WJ+Lst1eafkeLtOckdREzF4
RSbKiv9qV7iSFlgZF+s0Ru2iz3RV7Z10uuW2pPT6KgqOrSPAfQzSUdNmcdUb08vYLzSc0Tbk78h/
3txx3H7ow2CZ0PUHVvnqLgyrQaNFCudkgah5xv2q7l0nd6JTG7lL99/cmyYIOoTNvExYG9Gqvv7l
BHMor+uR4tDcQulIFPdoHUtevPBk2EgWiOoYMZevWE6bd7DCb17kkFUWXDP2TbxJ/AV/LjtXjG7Z
ccg9bb5u7Njm27l1OmZTvb3c+0Nw+/fv5u1t5XJIFiziiDnCva5zc7KANT215TRi+k4HuVYPGBir
g1bNe/XVm/eYX8Y4HdEqSgmEXK/qSc/F415u3XKyS7M6tK6d7SpgY0mb0+oklse+a61c/ucneVU4
Ms+/3k9Mqtc/6v+KOqQggUSQvJyiuVNhWnR+syRLgxkqZnDpNsd8E+KlEq1uTn+/s2+WcNTqrJ6g
Da8KUmqbP6880K0JgCduJyRk2bO75fYH2rW2t3OyxZzOaxmQ0EYwF8AOWFCwHf5++bd3+x8dF8dj
MLngBV9tX3PbjganE/dE9mGEwd4Mirhxm/4sVW3v6ql9ERZ0ub9f9O3bhNbxSoShevYo416tGKWu
jWplLz315VCfG8tbnIS4u2BMDPpL2fHvV3vzqRBwjkEH9vbVcPbGkqmigoGAFYyXQQyqhdgwMMHK
84L5od+pFzq73OH/fEmMv1eFHspZVLOvXqeyI+MpbJS8INGzmHSqhtlbU1EgoGvX+XnIhXznV17v
2R8dlohuEYQdvAlXS/nr0pBYki7jRZovJunm1qGQYHBPg2Rg+PL33/YmR5RmEYIpFjzcJFzwdZU3
Mvr3qwrXP0SefjiVxuR3SUnrtvyVT9r/FHqTXqNkozEHwANbzVeT97e9ZZ5SPTClVeXPvguUHxMy
Hrynx377sIPr2s/pjDMp0fbOn58T7Ac4bflsXoaW5mRsY4CObXQEH0Ii0Y7ttL7ThHnz+aKxR+V0
ZeZbiHNec6tIRgSQqyOGt43WwXkKNveOFLff2rKKQ5751vyhEo55rBZVHf7+IN58RRG59pinOIv+
I/O//t//b81CgO3JlsCzC6mWiz/HreMgU/Z05rc35JkV79TZb1+w609FVEuDC2HX69P2Jh0y6rKu
vzhhP7pPRtCbzb5tsK+88ya/vaWcrB1ykpi1YVx/jQvAJMVc1jeGS0NFU6470G/LlTM918+tt4b6
ZCC8GuE8G+3y08/c/uvf7+vr6xMjcQUWYIJDUIZ6+fqK/d99XcrcHNkKiwts3farU9sugY4eSHj7
SuzIxr76ju95O7jG0uTp36/9ejn+59rX7gL739Vc+OoEVWthED7CtXt217gcgUgyAmGiGAzbF6na
7kkXo37++0VffzPXi/IGc6hETswx4tWOy8dehWszlpcy47OPSzRNH10lSIGSmkzPivl6/s4C+ZrQ
wD57hQSQ0YqJgY33NW4VyaNNwspWXUhPLXZgfrITcGf54ASlTH3tN0d4+EMyk9VsJaNEsBbgqHrn
bv/Lk772EhDDk4jJm/1qsajQtYiJadUF37rzHDGnuzeAD1/CxUWg5mWVPkeBoVIPAss7X9M/G+v/
r9fXG8BBBDEoxQ6mlVf7/oSCxwJUVl0KpolkGzABxmCeM8yKO5J9HscGPRezt5H83W3YthN+RSNL
6txgcC7VQljWaK/7eUVdhWrfScEw+ccBwfaFUUL1fZmKdxHc/7RSX/3RuP75KHg1qVZen7XnjgOn
P3bbeVRRdedr0LipoZCuxlD0oCGVsgPaTNhhlSBrafRDVeX572l2rgEHVQ3GdmRD+dzZYnpB1qUe
HV3mzdGobN+IbZ/N4iZCtVh+xc/S6H0W9WV20zo54fYLw+Yb9DZt/lQIt3jRpVlHu6Dz1RMg7GXZ
Z6s9HlfGuai+h9z4XQyZtqBOOFmxMqmpBnHPgGK+wYs4bl1M966r0mma5+nzyoy+3mshBnCfcBtM
+4DBwLV4EqbXfm97Ye1YVY3im9jEOt31djQL3kqkMAl5tM7DrCGbPPbSy6fYWK05l7vWmTzz6Dpd
/1IAOb63im3+1mnL70gxs5fHnPETxKOt1L+lsgYDRedYi1PtO5wUI5a8JXZdWV4MkXnubm4Cte8z
j07TRgLT3naKMDtH0UhYqm4sgh4Q1izN5x7RS3U/WtJURwcsxB0OnassIZgBUShvk6B3eyY9CWis
wNiVo6jb27Gps5MLb1DHUeWL+cPqC20lVs9Em2oQORxwsWnKUxGQ6g4Em35AWpqtelQya7t7zD95
n/TdRtijGS7+ZcW+miXePNMUjspNnuph6mW89nCSJNGuSwwTKfyG9ZVsWdsWuk4rJp5zmpNR+xX4
pmvGlZKAtLyg0D9mwOdzXCIdewkVZIq7pXYIt5eNbX+M5nXM7zoiO9fbgXUCL/Yi2iCpN41OpV2l
c/EreKgx4Lxx2pXMCL7hzJw+qGKrrxnGwTodtrwMioQZfgHgaHaifaAA7h2szOUVQXq/AmcKp3rP
+B/qGTha204IZA7NvXC2sT2qVpj5jsqGlDirE/LXsubip2kOXrVbmMk3D26QDfXNFmaudTAWT1i3
USYc+jKzHz5ts7cNp2hB6uIFnpo/lFvjWDd0EZufgS5mMwY2weTkUC3DxLvGgfBTmBNA+TILnQ+X
QUYSTeDstN+Qd4T5b1QPRf3BU22gf3tM+updh1cwg0VGiPHRycVAdPRcdwgU6E4dFCcPTqnaWR9m
p2rLneuIXJ7WSOewqfINlWjLNzCkoG+nKc0yTYzb1LNKnrS70GZHdWBaH/lwDedTphvkG8FSAMRv
HOX+ZByrmjRfroqnuuxcO97mRspHhFD2c1iw7D1MqpK7qW9M63NZzGjNMgtGcbqiQva/VGumOEoT
wORHpCps7i/L5yYRV+yaYxLUW/vhyt17bJu8qNO5ML1HWnG6fgQVbDaPnRvoKW7ofE6nPi9BbS65
0YwGhOleWThm0MItaa22qPvOcj19Z064feusyvxlEiZQkvyN9OabnGpQu+Y4hQcYwJGV1k4mlkNm
qWxGmkAkbKo9FNiYFhb+QTeS+Xi2JnoxMUAl8yOg7mt7UEvvRpkttjWyusDkk/+SdRcxkjicuEtO
tu82OVZSBSauXtyd872eBK1tYY5b+9VgkoIQlCRDvg9vETLhexiHG2ao2bwzBYlYial9em+2LIoz
eXrsJg4bw3f8vUMeo8L3ZQxZLLpYs6vH3darwNtn3eD1yI5VrXd9tWVfpnJVY0Jjc+oZW0X9lwXL
qkgA045f1mjgo804zz47ZR59rWYwUreBTbC1WcDvOxtjlh2i3jXMZMmnuT3SMQJ4FDc0cc/DZpf1
AYUp1U07EAajk4pkASSf0NQ/WkW3uuee1NPiZAPdPQlvm/sPAyPswY5h1hVWipSyvI3cel7PMxv7
2aDbbqUAMDt/d9XEP0UNesyUUg2IWDZZymBF7p2vRQsZ5zBEqKEPnNiqIA0Rp5hJoa/xIL41wdKJ
VzQdAKSjpes/RS3b27NbNnb3MMxTMJ0JVUMmVA320OLZXUfj2BdD/pJNnoUtmHV7cXeytVydAixF
frwihSQskzl8+CXK7eiZdNpyS8y1bQNi04FlpMhwfWLkcwT0J+TsoTqWhUsqFDJtiX6qmun93K9S
Zv3dVPmLutD62tBQtygzkGP1ZTfJr8oshvKkwBjcNGFU1zftMupzC37U/LhE2j1zXoLmR2yYMaer
LweLanoRJ8cC7p5yvrfb07AsskoUEaVR6nFu+aTJO3t0QTu6x7Ffg+I5oyRVD1cx2VcWkP6HdArj
dsP82pyLFRf1F48uh9oV0AJNOP1Ga6UhcLr6M+otS5znEDCeIDmu3JmVl1vfOToYAEFt0d9cXTEn
HO4kbraN30PN86fB9tAA4Tud8ECW23DQ87ANfMnareXNBuouuNtkp8aX2S+Cl6Lp+35PF8yVRxN2
3C9gsuiBAXP4qAwyt2IUbDEA7tOrjgJREyeLw+a14/iDTqkaUj9s3Jeo509JohXu3h6NuOWm2s89
6+dQ+FZ3E20gktHdI8punuH6DdWJHEmr+J3Nme1Cksy6Z91gezvmJRCCJGza5QgE0w1PjlF6T41F
b3LetatJT4AOcHEJvFV7u7EbDee4GoFwMbu7dnMh4l59L4NykWnlGaZxKQRYgYs7B02eEJTlBjfZ
EpoHkBUcwvoOaO+jqc3osDLWAbplEke0h/TRdz9y1ok86XpB1FcQwGRINJoS/9Cwn1r76+P0oQVl
URlPEiB+7yKTw2tB1+uOFSovUzPP+12xkI5wukYc1eCYiwluwWAZ5oCnPGyfDKdClTkYs5vt285h
wxcCxBmqGluldtnZxSHYQBTuqREXBIkgDqt4scAd3nYrWunEUPk476y8yefUl9J71pFa82Tgj+zh
iIqg2qk+an6IVVxt3NGCcFGWTbAP3WKhjAn7jAotEqh2HSN6tPM1mH4EVV8aNTW1Of8O+gCpWC8r
7ImLWdI/XAo7rG5Hd7NsGfvtVt3W3dB4pzUIy7TJ2tLbGZt2YFs6nb/GlgomL+mGwcl2lMAr6reg
9l2Up0ZQfiOZu6HWLZS+r2mhkoOALHJOyy5cwjv6MVNx3wYdiMYVTuKhJa2dko6JVnQw5BR0SCf7
fEU6JwiaxKEzRDV4oRglZ/CAn6cebseSjslHOkjVE+i0rTvqaAReSoVhi1SBlvti9Asad4CNTWsn
CyPz4QjvlXivsWw8Y4cfDfW+8JCpLZ2nl0SBPND4Y5GVdXEjCkP9tMs+V3Ew9I674+VGpBba7Upj
kl52woLT+t/q2q3HHQEKqmalorWXajsAdyFKQuhzaUx5IpQz3ZaOP/l3wYAHLYpN5MLDpScyGx6/
gS44KajLSDI3Kgu1deOCnjZVGHW3KM2HkcZrZogq6SmO2xsFbL7inW0MRBZIra8VN03+D8RSzB7F
oyuM4Kr5BZ1S+W27IqIep8967Lw6tXpwNrsy8MnvcDQJaP5WGetPtUHgS7GlqJMw6xG1HRCP6DbP
mg3LusNOYD8MkZo+bGY+1zfYK6IRa8EUjXmHkwgkx83WWsU33/CK8ZTN0cq6RWfE/miEsgba6lxr
T5yoU76bwMEUMLjCxgjiqAcpySxoK5w9O+oMYbZiJpLKqenytMtVA2oeiNVtQRDbD4T4A+N1GQXF
waib5Vg6kR5gZdd1HUtkOOaN2pThJGj9yzG1aE61+7akXktIIMs+c2miU6VYt/5citFXB14i4WFf
qrSZZFPk1PdrM23GwZuslo7hUIjEBqIW3S1zSbnkFkVnPbXbVTParF1Rn4tsBAKg63madghsh6Of
N6W5A4vFAc9CFUyiRI34MvX63mTSzCjIyMrYE5HoWclE1CWLUQUtpYis1Y/QoCCJGxl6epdHUWOm
mMu8IfYwrq0n6hFbHreroXoTkT+CCTSCDAUss0RSlq60u+uRkTTQEuOBV1t1eNtFubvtuMv4kwvS
/JZYDpv/ufVtqs+rDyW/TGs7CdxGPt6mWWpsP02rSxarPt+pJtyKzxBes31ElZ936ayi8SnI7KU6
C7cvP1vlGqy7ZsUbK2NZYXuP7WGu+p0uO+CnyziPzXFaBP/7a184vNBoMlqKnRFZP+La2YNKrmvU
723pe1+zbUXnmdmbEe7QhlI5kyQyaEDJcpNQs9k3rKSoWSP6uCRIpL7RpR9Mt4Zv97ehrVv7mE8E
xPEl4+kkuhwcropVoU2eW7vWybKM2Rc/RP4T+/jPUgg5HncSdYlIBqW74JwDiQt2YJCXb+vsSn6D
Y+tpRwWScfcRXPtPJHgP6GN9tdRntvRwB+V861JAYtHLyApSZ6ggfDn+lHVffRWgbvVT2/RY8swM
j2GnSucnPhCx3gYTataDsrr8G5SMZT2bxBathNf0tfwwZaM8t+5o9WmhWkcda2nbe2uAv4FauBDl
ue2DnOSUtd666rBsUeGlOdGCbGROOaOFoBtohJ9JQlnGs+L89V1sufV7KOHpxE1I2OPBmXm2mo2s
3UXaM7e0mx1CDeLBKYUo4mGbsAFRnyODtCd8fnGO3PuDZeva3CMIbbZzR4dZ7oOtH3TKocZTCVqQ
/nFtBaJRtBV+hIdS1Kykpre5zwHx63q3Lpk17CyE51YqnNJOZgby7TNg+i3at8To+p9stMvTozCk
8NNyI9QnzTevcPdrUIZB7JbeFiYQza3tWzb5Wt+xCSuZsnK33mmhOc3J1zNRmAnI35oFswps9Dhb
U59dyZ+PV4RVLE/yil7xgUhif4KbjLY73tCZFG5MAGbbgebMLUWR6G9yx0HH7GMKQVfdzvU4fcAn
MlUH3+9s73D1GZyVj+AqtpoW2473P87Oq7eNJGvDv6iBzuGWUaIky7Yk0vZNw2k6x+r867+n9N2Y
TYIN7WIW2B0PplihT5065w3xpFX7SUMCE9QH1iVPCR/PzzoiUGwMz4/dXVx18QiJoIqSaOsbYTZ8
8uyqcY5ctJrzhlw86f4KQFH9U/MtEX+uIAtrj66g5rrGibqaniA+aeC/xzFTt4ZTeb+IrNxjeTGE
JabbZJMrtRqBatcCVsw2bZUq2g1xoJ4EkE11XbchAGofH3jQrmMf/LWDuFF5x9lKE6xMLfKVfKHK
eFnTNSwTlU76BC7/w5VVyH/qybU2JZwxtX7QEI7qnmNbCwiWbgqmHz5lua8d6hFfM07uBy1FKLKC
ckDK1wIWDX5pzqm3jVi4cVKkD0ah5juE6QlEigIHdOVEcbMXiIV3B5SCbGOpvCvbz+eFQjq4qB4A
CaDJ52mz6maDRnMa6IwMKoQUjpd2qlD3KnV64kGgwshysl/BkEDg0FFxWNm1bq9biix/tC7IFprX
FwgFmn8GTUBgcyAjaePOOiXCGazetJTkIXOBX3DdT9OBkmFaUAUpy7cK/HHzMCY1TSuYHz9iJ6Qk
AHwFGp0GC+N2tf2i6Ezw4C8yc3IuS5u7byjDmIae3gSPUWelRz2d4nuhIbRAFEsh/yQl4pKNA7EC
zfjt7aEvCv0GGClQmnQm0d1z58qtFR9oa4JCOTh4r37T29rfKaYB88M0ugfIl0tW9RdT5eAjsQce
BU8MqFqzbgYeWsGUG2Ny6MOqWId9bz1bSOM/TfxGjoCsRfXNiY8xXNpx2bI4O3+MLPVYpG8fHN+5
Jstg8zCuTS89iAFE+zYZ3Tr+YljtOMDAfIcxtAFOfiOYmLUbDjmGaiMZzs7JUU0Z1Rp+kD22o7et
ky73TrEyqNM+ITqZO8tO4xDjsGA071MXJTukznWc925v1bxBQuOYTXLIEWjLAC95//N/okY+ZBmw
kyR+E4GYtiZs1mxlhoIwDzOL+76E5vtIVaYEUVMmA94EuGER5G3hLZyaWfx6/yX0zyV7BLwLv+Y8
fsnXMc4IQ/xmIE2YbEIU/PZ9NIV7rZzqb143GluUSpdwru8h4p8tZFjgGIihYV3G1+LMgRGiqacu
Gpz0Lcmj8hmZigQqvpoZ93VfTPHKl+T8VRh2VbkyuTP3tQvqxcUhjkpuCd0TuSp8ZBZ2ZfYFyR9F
wRxlceIp0i/z/lzse1qvBsSMMsvDZgVruN04wmjh4QkkYVZh1TrkhRB8gk2Zj3VF4TjWIfKmhfLq
DlX8pyLO/84g/OQrIwRDudbTsN2LPu0XEELzPj2/1ZGy4ywgFTTdfsfv/XOCSEEsMVXh+MJHUuUk
hQhrYWAGDXOFWZjoV3Q6UbADBqphssZ7UFljdJj+Z3ZK9o29EePDWBbFsY01/aMWMfK34RoKSJTQ
7GqmbDaf/TageUbrDS+kvOIBmLb3VRdWpK6qvMzuLVZ0CR53uXOMaMg7mGhk85/zEXPTE12utMNL
GvmwtJI29B893jfIDFBFi1blYKQfVIZ63wGmZ0qUGGC0uSNwm3SZ3jnD8BJRA/3q2O74LYHFddLG
JN7w0Zv/3T6es3j7Ph6AQvab5rnNvX8+R+l01bCPw4s5WfDwc1EAwk3HN710lAp9cIWUz/fEZx6D
5QJa+trQIB1kdxBVMaSrz4e2B7QvSBHHF6TdxV3rKpaUprJ+F6UqdklrmfdqF7hvWW42b7cnLSd1
Hiek4qeJFTE9GYnvmY2caSDdBSNzrSdfkBeoaiyHqK0qgW4swMSujEVrHroZYvImEEsZKv85tkFZ
eWNmjtNL0mrimza4zYMUw2rRiEC2d6FFfOXEMhjoWtoOaCPN1e7o5HUJoOPxBbcu7AEa0mANs8+2
BWCstih1JBWKarcX8+qY0Ao80FIO/519JX3TKd7A2/OF4PEbVa2+XLvC9JRdkdQmCkmNKJuF9Pja
mloogAFrNxBEsmdrqlE5MhAYZppobr6UevGci8Q4puP46/bcLu8xvop/BpJH+J/Ng4EpMcHT+EJ4
lgz+GMPhGuWeus2cNx/Loztoldbv24NeLChIETJ/UJPwNSTC7nxQq0onN42c4dWqIx7eXthTTPET
z6p2UQFKB90gSJsLu/jONPv3m0BJC2CdDP2ahEPNgQ2iKictdZzyDUSwgfTdhNj5dvBSsoeojLPP
RYUa/H2gx/pdFdL62LlTpan3ua633j4IDVEdJu3k2GV9CsLJ+WxWudjBPZ8eq15fV421Tp0Oei8C
O2G7zgZ7VPdjZSQKL3kLmW/qxh5iM5glhS+B6Q93jR9U9doORW6vgjJGjwX0jfHZCEJaHhh81scu
Qg0Ds/ax/xZ7oeH/oYgRTD/zeCj/FN3oPg56B+kdC8xQwJTW3WRh0eavBJ5mPFRgEgHlIoICHjvf
KrPsHH8ErP1W81SAvBPEkLn0Zhz8vVZD6gJWYNFAialb/KKZR9k7tXoHpR2LMlU95lhEfuzsENYo
vdhSNN0EP35hAFqWoXBcv3nT8t4zAVcUeM/6uYJxCi+YZJOJul/4GC+yLjkmUCD5YgILBDTlfBEC
Cu9VXxTdW59rbb+KeGi36xiJjJxy0dSbW0dLuj8exszuunKF+hR4fT8gmdGZmP1qU1GDVcIvNVtY
i3mUkL/LAtfOR0SoB3h4/ruGEnaF4fflm9N02VMwtf4dwKJgkhcaJYUPLzwcVY9bFDM5yH2zy4wa
gY3BJ9UY0wqNX77fur/NwOiDDS2SHikBx+2zhdM3D07MDxifhALxJkTQQD+fnzAaAApO1b4pGa3g
2surI3A8dSdE2v+uiYjFQ4quTL8A3pcx7yxQALCTD2JGt98Ngc6HzRAxpN9mKq8Gaqdirze282y0
rviuOTECahlBn3CVO8VDPMXF0qa+P7zPh+dgg5qkggfs2pljCmsfsQOq584r6kq0P6zBTYfvUxyM
1saqbad5EwYOYG7WWxy5wn9zNUOx7sYxRANJN5vkZxYYkbfvTaLsnnaueHHHGNWWRBea2E5mh09s
M/ZmvqHZosdYYdS5zSO/des7068GpeftAHVt2GNCHQG6xtYVgRwt0fp2M5TUN5A9UL03d5RY9MnP
a2g9gRZvFbMLk31ScBIA+bdVu+0DX8fkPo2U5mkYQq9/pqvg/eUZ55Z/+3gczZcRU47yi4XwAeN2
9QhBeKWi+l4/2b7quX8+eIg5v+C0bDCwgPtIIM63NlJbp3KnwHtFiQJdCgf5mVf88LKHUo9Ke4sR
RrGk9XpxiLHmBXrMceLZyqtidpUDGCgQr6AYOuRRBdohDs3nZsxTep6BHUhlHzojX7VAK/zd7cle
HZlvlfoGZS59zgFGFGSiXt3lb9x6PV8KVUm10dtnJ9dUtJ9H7AxSfxnFKAPBv+fXgvMBTh2pEuDe
KOrPAoWTCC5ibj/ZEkGQuBaadUIEw/EOFc4Tzo6yXN/hTjphyRgr6gM2JEqxbpFBCQ8YRtnRwXML
aqdqFzU/M7rTS8nVfF0oeL3TsQkuhsGvnd1pfhirhYFJ3Vub2LW5AlBT/kQYsi62/mgOPwdr9F8q
dACUze39mIfr93Eh3UtmA6/3OT0lrDvAK0MeHBXLL8HjFOg11J37JerCYnt7qItKyf+PBSidSwsC
+tyreew1cAaaorzVQykeGtGUPzsfVz0l0rV1qVWRsc3czLPWApf5+J63gX3fWI7wFvL1eSyVv0Py
nw0dShB39uz0JyYdfIyT/bexG1zjbsI38Vsqspxeao/qjSnBQOs8aCf9MYu4Kj94aXFX6cz/3TMI
4uq7fuQ/6e2kuUnpQAA9Dr6qxvApEP3pCr8/xbSuIejSiVtY+csJyxEJ3FzHVGrm5cRAJ/YoCF8d
EX9qD2ZilZs+6/tPWQr3fVUb3M5qYI8FrEhb7G/v+qzAh5ucxzuXVYb1CCN5XmCOgNAge9EkxypI
1b0qevWxSFsfQEATW+C0+m7bxIb1jBtivaU2ni9s9uUBf+cJmaTYPAYB4Z9H1yQcfRf8Z3IMurF/
ULTC2VsA17dJaypL1+S1deZsy8cRWSBqD+djCYd2ia9F6XGYynzXhVb2XThmv1Jgl+0h3k3fKb3i
Vt+kydIb9DJ+SGF7G6qkVO6Aq3M+dFv1Cm1oLzm6kw3av/biFzVsq20FOuYwCa86+Qr9mNt7O38z
sbeUb0HXOJjrSNrk+aDDkNG2ERTHUdCCTQuCCTHgSENrYR1FcTKsgFhpS/SGKzOVD3ua5Og5kGXO
qpyKhsZUHRXZEcyffWjaqXnlZE1ks/go8OQx7G/NpAQfP0aI6XgsLNUavG9n8TluPH9qjSk/grQ4
0OgLjHVPdWWr9z5qV7eX9conQ3kG2WpKa1K4YH5kJz5WlHOzY+H73Y/MH7ytZqJlg3NyeY+Ot/5Q
Upf6jleW9gSBe2lXrw8P6OidrU0d+XxXWfwAuRybXW2HbHgY2trNV1BJqOJmbeF8rUb48qHm0y0M
ebBuKtw37IUYeW2TKWsgbK1CtwN6f/4bmmigWu0n+dGHS3jknxCbxEE6tRlUlE29eAxWg1KID9bG
5HlGtIgk18b6nSN2PmqZRV7dl1F+nEY7uLO9QbW3yF2LfVEKO1gPRVOt1dyDsVPxwLq96de+JZ5O
7/ZbQHTmx5oXa5zwseZHZwSvte6B24I0EcNfH+mpdFtM6PIunOmLhzR1SPo+Dp8uRQjJKDmfb9gB
MXciIz6Vij62lJZrmKJR34TbxkIQB9RiCpAw0JRPQ0emsCeBtg5ODasMlJEapwtvnMsEQf4e2NE8
GxFFgY18/nt0K8SItwmj0+gHBlDHou/8PQrBVEY8swSRGfIOGrZeUkbOVh2auNzUOOq264hqmLuw
IRefAVEUXXWZqOiynzJbnFGNfLfTjYA8MW5+jyAaHsMex9d9Gw9opTRCxSElBwZlrVtbj+P73AEb
cvtQXP0NVINVHj3Yesw3yBhxSadpH51qYU2bHp7HnVJG6c8k6X726uS8RUaGAmruh9M6qJJwIb5f
fIUsAR0trm2+CTqgs/us6Mu+sFA6POVq4Gz5XqqY3rBfb7qm8b5rtOwfkVCLFlLSi9IGpC56STJn
QCKWtuQsABXYj04irpUjGnzJpsCVXl1HJc+4VPeit8wcHGSOq1ECYppHE8jBXTMmOIcGav/cczAX
asnXNoH2uCzV84u4cc5P5cCDBCaNE5yMAamQVZhDqhjGYlJRGonVlZGNzmPgJ/VdMbrFhu92WjgF
F2kF6yF7E7JNxPtw/vjWLEnDtSckge0oeAXF4x2lOtdj6pjpm62YNmo+UZX+HqakP94+gBdRiaEx
prX5LHkC0eU8nzvoXWygLU6ANojiDjUkwU5UFJOqaDxYXenub4935cTxHKVnRU3UpfEtf88/ubEx
RVoHwiM6kWH1L62aNjzFdHVtR5a6mSzf/BwGnIbbg16ZJGfbBILI65Dahlz/fwZN3ARF616PTx6i
v88wvwkrlWYjbS6wq1aW2FnX5ogBEpIArC3XjPzzf4YbeRrYsMoSmtWBi7aoMq11qg7wQkN0Nu0A
RLChp95CcLX4t569gGFKcpfLTjuWaBe3ulL2sNIHNznlBu5uah4irdZOKtyZhHrL7QW9NkPPkYko
CAaNDPF8hmYrCKmwBo6dg736QLH6pdRGpMCn2AFzZyU8atXwy+1Br3wluo6uBr0B1Ahogp8POoW2
YqhdphyVVvHKVeDFycnoc2cTpFa3IVs3unUO9vPBiW1n4Qu9cpOSi1KFtQGLUJyeN/QQeFD12LL9
Y1Bg17fSodzU8J5qPUTmWfNBoNp4J6ZIr6OU6+fNusRClDIs/OtV0qT9/vZaXGw2JXJ68rxv2QSZ
oZ+vRUjiOJbg/o+Igav39miB+oxEp7qbtAF4sLDdF9+PHI1zxQNEnuu5j0St60EiWjU8ukrkbf0u
U/eVnxzaHLUYxLhH7+X27JbGm93Mvl4NzQBt8tgGSfR3cnwRrpyq6zP0fO1fURo0+v8wQzTTeEmC
jyEzmZ0tjIpKdHvM8BhV5c9AaeEmNU7yKoCrMcE8+vbxCcrengUejPL+vNNGUziOKTfGR7UR0VfQ
oNkhc4J6p/h0zdckhG58f3vEywPD81GjMCYtRXGcncX5yA56ynBlfLTVFssJr9PAJKqUProyU5dW
8yI8wBbn4chywuXV1HkN0EXWUaPmGh/dmFinAPX3D3nnNOVmqLNx2riOb9xrIWDr3e1ZXh4cBpbN
d2oShIq5OIo26oklbCs6hgOosvVYeqmyUcwo0bZg8sUbNDP4fbfHvAhLcrK0EzFZ5wMBrnv+KUJh
QEHUb5Nj0zTFmx9BjgE67HmfHGVwX/0pHf/4Rp1hWJCGyZIF1WVGTZWLji2FVvhH5A6zfS2aKDKV
xEiOJDf+j6x2kdLOQiPYK5lv/UIPMEJcoxp06Nwhb3cximELiaD6cDziZ9iIdsvEHrzELJH08aTM
YGbFRxpTU7etYysJtmrSjzTpFOf19opf5GtyzuSrMoNEZ2x+vCBbj8IrlQS2i4r2sJcP4lc9Urd1
uS93kUfJYAVkr/yR5wGYd1gbyfH2L7hyzng7vyfsUs90XmDMonByk4maE0oErf6lnMpwnwS0htY4
IwQ7dUpT7aNJqixncgXRGOe7umi7aTQ1BsWwkuNUtbXYVIFH/dp2y+JFgaB2B6XW+w3Zpmn3cWsE
DbeBHy7gmK581jSzqSUCFUJFdp6mprhKKBbWCEdgmq6yKjUnfepqpfutUlb2tjQjevcEx7RY+Kpl
7f4ss2HqLjGZuxcgIV2U8y8MuicJXO2nx8yMY7GN804f78BPZgu7emV+tFx5mVCOQH9hfq7sFoR9
lgX50YuE8c1qXJiAcNTXAu7QK8sRPA8wkBdunsvHEMg6zjHPP+x0KD3NLrtKGzDw8ePsiEHvEPxM
fLNM90iHthSgFCN4IZWszY3Ktd7+UlsT/QUNfbcaZm7X3qOw3kxbperjpUfRlQsDwRxYE/RDeRvN
sy3kwbUAVbDsqBlVGG5L2EUr2iJu94D8dz0sZOhXRkMQGC1rlh+SxLzpWphAHdqSHYXR1lZfAJ6j
aknN00n+WDD6ooWYfW04Hv9kMqDBYUPOYjY9sbpQaxB1UNw62OQGb6w19S7xn4JP2ffbweLK8WX9
OLvgeBB9mLtTaaLFPQYPCogYljHtQx8noYMf58nb7XGuTsqQRmqoQpClzQ4S0g1FTGgojmOZlN81
D5oTsvR0yQutW4jAV+48xBSo3+DzjPDZ/HCgMIqGD/ITR9udWgyktKp7gCKm3aUT5k65sLVXFK7j
XToZ7YKs3JXQyz2DfC4PV/o7835WDkjdCI0xP6pVhpmBadec/8R39gJC60vbxEvm2VeiAtFOnhKy
X5rzs1R7GAGHGqlTHB010L96gZ1uBK8wdMjS5Cn0yyrY0o8Cynl7N6/NEw0/sCY874lIcrf/eURq
TdVEo1GVRxQVqjUOCdG2NJJiY4wCkD7q0vsPjsd+gkXXaS+A0+b/nI+XjrCXqjHVjiat4QfMAQTg
FpPOOzxfiKkCpuhSv/DiwDKK/NYpQVG0QczqfEjFdCmz40BxDFBS3YXpKJ6TsMGJIBsEYOrb87vM
lGgI0rQBFYk2PRKBs1skNZoCmLemH2NtFC9OXvWf3R4e2y7LgCAhGVha1V2nabBlUyXFEKty7kEL
LMliXRwn2ZckFFABI38gdTuftEHbEbkEzThibqbeQT8dTtgeQTpwuxwDQmuPWVm8ZOl4gUAmV6LK
A+2CdqgUC5tNPk/7YgwSUz/iI5We4rBDMBCN2M/tKHSYVcNQ/VIHA0c6tZlOeVnHmyFwsCrDIhGX
7QqtgrEOh7+3t+TiiPOjKMrQosWckErJ7EcVSSJUtbWMo5Kn0a9ORKmPq0Xv6fCP/SC7q6Ma8Mft
MS/PHGOieYeeFOgylI3Ol7/hsR4Xg20cy9x1fsbY832qUFuAPxbq29tDXcR9OT3JGwCuL4WV5E/5
5wuGqDjJC9Q8dkNvNmvkVvJ0U/fKkvrYtRMla7eERJJDc15NDdxWNasxsDBGS8tH2vrmj6DDLUQE
mvhjYfuRrlrDWLoCrm0eUqNgoQA04CY8W0hbGYci4Rcdm1ZN7FVrdXAPI4EuC/1159vQekj73F7Q
a3snleTIzoj9FzDcuqloYwS1cYSGYD4qgWNW+7Qf0McoOndJh/Jy9+iYMDGyBIITo53vXoGvrpIl
sXGsI0NXPjkoZRjbphaq/fv2rC7uUl5NgDPYQVo1iHrOvgKYqQBmJgvDYkNFoNhs5HvcS3z1a0gs
2+UuCueb3oDlgYStky4c0svDw+jERUT7ZSY09xCmaljmYWtbxzLS0IdXSuS++qq6Q0Oo3gRQMJWV
Z4/V7vacLw/P+aj6+eKmSRWlqa4wqjp2LyGKL/cFfCh4Gbr1XwxPeuFyu7bGZLGEW9J0D42+8/Fq
VA563AvtI5rt6TZ19XBLKTFaVXYgnhAmqdaxj2AzFjDt/zBT5kpxAMVWLjt5zP4JAnEX4KfTTvYR
/SocOFNTjdZhPol6W3iIu4VjgBvOxxdXdrao1ZHeXpTYu8HBZrFO7WOVJuYdLDR/a7ZYWW6AFNrg
YxO7+nV7xGuHiCajSkZId4/v5nySyghEMcGi69iUtnvq6kHPdkOE/c46DnTI01pW0NRtBErDSzyg
60MzLKhJjfMv//yf9R2YUWWhcnUEjR9iluTXeBfWdA/rWhP3ODSx8mD0lxxnZXQ7e5JCcKDcIotN
aBxjwX0+bDKObh5jrHhC0kO9s5D6GYC5FX9dWmrNKk1hAgMVdjaIlQQostkfPc+ACKlDSzqfC7lz
Puu2a1SIx0p5aqNAR5BJNCct0totf89fl6h6v2n1aDw4WR0ujHyx3pL/4IDJpbXBgs+hC0YxWAIh
vuoUB3GOQoNmbqu+K/ZGH0VosJTBIcrSeuHSvrLaIJvABiHFCNR23m6oytKFdCfqU1jD2amLoHpE
ErDeI//kbnFz0rYY25dbbEGrr2bfKAvf8GXqSPdcdgellbIpt/18t8s8sLwcpbOTjQJHi+KD4v21
QeVOz6oxTubeIVnCNtW2FEHqEuX5nYLnuX2f4Da6EK8v7kB+CjsOj0lCCKy5ymk5JCYbkIgTjCmM
T4PJwGxyjH7GWm8tVJz0iytQjkVzAVgZdT1gi+fTDuoYqTJh1idolqW3DkhrX8beabUtpnfisR5b
JdiSzPpoLcVhjnmT1J2rMPmh/BRGUCPNQYkFToMppXtiH9QSnJMCnGtjxflshJbi75BVtBGTLuNm
WnttMUUr9Flb9LRg7jvrsEiml1RAGf1gxGJqlFy4bcEYSY/s86lNKQIUDeYAJx3Z1M1USAM226s3
EeZt901bfiKvKxeosBeXHmO6MDeRneEjInacjwkkEiCmEzQn3EYd5iot1Qd6SdOEHJ7qlh+vDcsB
JVJfchbAlM+CFNgir/atrjmh1WKeSkHzkeCv7AJHVQ4UDAG7dG0Vb7V4yrN16Bot6iLYJX94qZkx
bVDZDPDoNJ9Pu0PCoxjUsj2Bawqf+aXf2zQK9p05ZFu1rfU7v9GXwFwX9z2C5RagDuIz0tbWHOcz
BDHcscFsT2mFUve64JsGQ2IhMNOOqnnonczdGzrOfitqTt9uz/ed5nZ+N8hqD28t/sK+zJrvs14K
KOddeqI6Hb71iZrduUPdOusqD3LowpUYd9gIo4nVZGH/OGhe/SNsEK9SarS/7luhtfDmOqX406P0
/hzjV7VrkXG5Q8I4WBnl57DYqYru3cXw+vZRC9R7IYO4jLfMgAcL4HFCPEHvfMuSUe1qHFXSk5WM
8fcGbtZjg5SbvjKRydgqqZZutJbGApzgcFVNhn5/ewmvfCkwX+ipUJIASD5nfXiNL4pALbJT6Rrh
5wpVtU+hgoUqZoVoGAWls1BT0q+cFx2NBocNQ2ZYn29ZmyYphvVafqKJXj8K3UnusMPoULqcpg63
OLN49rwgfK10J2tXfjeqyjpHtulLAm31U4rw0ss41UOLTpwJ3XhyqiOl+mkD9t7bpJbdbAAsKl/o
YSbtqhBpm6wHa/LvakPPXgwYYmtnnNAjzQzutyirzMckCXlJ3V5WXaa5s5Mp2388f2Ej0yObfYqD
4iHbWurZyQOHjF8NFrNYCNh1ka8aS/Q/wEp56O4nCOrQpzOCLSbaSXkvOfzGDtsWt1lnXRn9ElOp
fPOm0Kx3ENNMazWU1DwkUGaMVimf2QG4DrpRjh7aT6We5sr69kxmB1RqFpsAfvG5giYGimSWVYOq
Bq9Zmf4BHEK1oxeubXiAF4iKGrCeROVsOkSs9oh9oK/aNdH29vCz8/k+POUDmL24e0Amnj0nYj8V
4Og9RDCNJN8XOe4yiZZRRHDdkPQ3/CDvn8IjfWI+BRR5qJWRdp1/j+XkO3WuTOlhRLnHBhbV6/ZX
/IxdVWoRO+J3hvgwRL40XmQTz/K996ElHYqbi9Yeb5j50GPiF02QIpSfqZ9QisiitQGq4U1Byyte
Y0n/X6CG48ICz+EW78PykuC9BPhPA2x9Pmzmuza9zJG2uKqOxsrok2Lvjnn8NSz6HFklyIF7u3Yi
CI6N7n5Ksg7qWUkV/7ddI2B9e7uv/hqUU0BbANi11XkJ2NLxapKw60MjlBB3kSHzt12bGq+mgrb2
Cjs/XcpWedORlmdMmOxLEa8xbJ7iZ6rHzUK4mkWr98Wh50zRhVomt/vs+Nll33ZqpmaHJuv/Rrbo
tlNeI2xV+AaFGLo2K0dH7lINdRSobi+FjBD/RBA5NBxvSUekqCUTw/N9SbHMU2t04A5KSLXUDrVi
XNGl+WUSsN9uD/VeipuPRd0d0QnKtaClZ9NE6SlvuzYpkPIPs3vDSGGy56mIvkA6K4pXMdTF97G3
FPel7ezmzVCMAqUnzGb2HqpHoPLLRgu+KQ011geTN7++AWVXWCswwNXf3u6ct9YIE22nIiQxvtz+
8dfWifyS2jYpCNeYDGD/PEvTamq6KBHloR+18VVUwTEe6/bJ8G1/IRReHYmsklva5Xk0zyoRFa5c
JQ/KQ6Co+m6yAwfNWd5J26wM+mThJXTl5BGCmBWBAI7NHAjkwYHEjF4rD/i8g9lFP64f7jHTCD71
Sq0hVN0Z2QuMfxMlkClz+4WDf2WueB5QO6dm7NqXtXM1nqhVJeWhqbL4uQ0z+7OYRP9dU3vj7vYG
Xs6UgTRSSBRGwBrMMXxKUXemGPPuQLKMxHCDeaeSK9Y9N3b6pCh2+ESl/K3Vg6Vq7uzRBSwSJCYf
mQfJhP7rnCdW5Z3q+Ohyot7rRo9Z6+CkJl/FC0t5EdcpoUKWozRFeJWCDecHtHEjO9LVuj1MTqpt
hwbD+jyop72qjMq6qWtxNwTV6faaXtzaklhLk8mFcYZX2rwJYfNudUrbKg+1DvZ67TZptS0QP31V
B8wUUQ4rnM9FWVsINfsBylxJnTZ/bv+EK9MG4QVZioeYdB2b3SsCJctQh0ZzT3fDQYW6L3GN16fp
IXZ7PFIKqj2rtM27hdN0uak2tRoHwoeGl9IF9l/Nk9jqkds6FBjIhyutU5IvRoOO++3ZXV5UnB16
S5RyqelK7s75ripRCfoI7+xD6OEL89aD/kdJC3xIcawnTxtWYxRHCGF7kabcJ66eN7segbBg5bpp
XjR3ZYth7tfbP+py16WLkwR8g/j1IPSf/6YaeGCHoF53SFuKZJQDK9y7zWS4J8rkxsr3huSvH/v9
FrOY8t5o8Pe4/QMuF58fINEjkoHpOfNnsNIie9taaX/Q1MD4Y4yK0a6U1Jw+/EVRbQXrJqszEk8t
k8Z/Q77d16Mone7QoS/5PTXSI/USdwuWsXyEoNbfSf3UxcxEHtizS5KmJthtchLgIzzyZzselQ2K
q7Y+HEZO7Wcc9MpyzWao7UqrpOwjUMb+NXIaA+W/ZrBJGDW/2uX4fY0b9C6oHg4c1+iTFSkhGD2e
BCTz6WCtDauPSfUSIZxNpsFkXCM7ivwhZGkfCwBMs03SMIEFp+PUcNGSGDzSkDXaQ6OpuY/L5eB2
2Sqc/PQZwmlYviQuqDhK7iN4aKdr2tfAs3P+VQh9lS/o9tZIllJFNF9Nu1DaZz4o9y6PxkT7oWGu
4P2dOk3wblIMqDlt1PX2o+RyaSsKSLW96jTK3TzYQvimCF42HDKlaE7IXZRHv2y98lBZhfETMoiA
B5nl1aiviA9avoGOb1vrssINkNZpm+7LoWzyEzmo8jdHKNq7k3aWKFKyLMUKsiEKhl02/BcWg/do
5riUrTh7jYuMuTN5+w6QjrsOLK179IZIr1eYgNRvZjwmr0lHoRybcN9D9b8ToJZ9lCCHfYF77qsC
UYr1wsHAXE1o0uPFgp1TeJr0wdcBdZnx8DeJo7Ciykt1AflIdPfvTaycfqbC6pHRrx1DeUI9u3uJ
EWWtvtNK7T77OJf7Gx5ppb7qnCmYnksA99XK0Gun/6zDulBWFFGiFx/1t2Qd2H6abM2qrNx7rWqw
kKziDKM5EfUhfihWlNX/sUio+1Y0jvJ1G7vUzvA3cH/4adoWC9nN+9Nmdr5pmwD4Jt+AmGfNShET
Krg2uWZ9cI1ePYYurvGryEeIdBVngLR0VOLHtRJnZvMESGPQ/TUiNvKAla36nFpegDuI37QDHqAU
OndZw+zv43BC6GZl86RBs9kzymkpEMs8eP6z+bVwcuk6AVWcXa+JGwUUCSJxcNDs2tg4vHarTI8L
dOrbFpCoM3xFCa/AjKrOPgmcKaH96NqhSWr3BxC7aQlldpE50Yr2XK56LiA4Jt7s3uvQm8ka3a4R
f8dsPfZNlB5HpUcaKtDGhctuXi4nhSHnpfwl5y9b+7NHAiRdBPKdXBz4vNko7p+hR1QRgCJN7O5z
pqHsXrs8mp20yL6GQxXu/BS80cLZuTJnVBfAOxD4ebPMn64eD8e28wXOfWK095gsdE9ZLaJtahTa
wlAXBQH6A4zk0JogD4edcB77dcDGpBy9echqvfqSJnmG+XgwEhnSIqy0dVeG5bfbt9pFJgPbg3cF
iwx+nPrA/Lopc6fpK706mFpofSnirLgHca086UU2/VWUAHV6cK9L53pWQVJp8EkbPQlElTDyOfAr
7nI995rRfMD0huopOuv2D1g7HXKzNiQ6bNdFsLMiS9RrktvxVx8j4bIZp0aJpH2IunDnXqy7jfaX
A6wdZB2Pgjn3fEobQVblWA+CRsj9xINl16SmstH0VlnrQ7cEbJef7dlnDYDPBYMKHouuOUnF+T5P
nQ0OoA7Nh7qzrC33Qf87TvVa200YJxYU8UX8JQgRdnrKswSNpA9uuRwdKzSkRLj8oPicj26OIhw0
jGsefIuPuEWrDD5/3T/UloW+OSq22WfTKxR1d3vYK4vsSplFpGl49KOxcT6sVQ2G27Wu/oD5hLfO
NDeqjymJ4u80DHL1GNtIBt4e8SJllAoSYN+gDsiu3xwxOYZ41iqerz040agf3dLKd9qk6XuEPIzf
OEV6eOTgrIN2sqnvTUp95QLS+co+Q2+irws5kvg9p9cEvQCapBvaQw26/1s2tMaLUkMlwABPuUuy
Qb1P7aB6KlVJGL4994uoBUaL/UXeEyYKNbfZd623Tcbf9LSHZGxGscKFdHrVaw+t7QDR1IUW32Wo
ZjQQQ4gKMB5YztmBpufXF9C/tQc+Vql+q6CbAN1bX4XkuJucuHYH1yr/WyE9/4KDpd7fD/oQf3i5
z3/FbM7/x9l57kaOa+36igQoh7+qZLvsju5Wdf8Rek9QzllX/z30xjlwqYQSvIHBYKZnABYpcpFr
rTfoPWB1VDKUc1X7gWcUJiGztGYNGxh/nH+h/KvvyiwIakhfeVBs3FdrK46iAsBy1OEA6C7WYMpQ
t89HVnzsfJo0KOjj6qICzqNTYEUbn/d2Z6E+CRoPBL1IgpdA5yAzM9msTPUcykOinTvZxiSkyIJH
HAXNCA8Hvf3Ll5I5ekn9oss3vvftUaZmZ6igYPjYdD3FwXuXo2hxOBVYfZpnafYxXgpQI5/2UxdN
n63Sivb0BowNxv3qiAIaAnhf8BcWwcM2hs4pqJ2etTwrDyke440ry7nytXRq89BLqvrxr0l+T4mJ
G1kofYt7890U9Q7dAiRcrXOlQLHU5kHLDhkAYRlPorbaGGzla8LZhi7AE4+izVJQ3JRkA0N5Sz0n
EAc/j1pifkfofX5S+7lyEzkfUPwzkmhflL61kfrd7FrRvwE6y7sGG8CbAs7QoyVfZzNyYEWgN0c5
GWVexslcFlAhEQnc2Lc335HKNzuWgIB+LWCIRTFWxuaJp41cMdOkFE5F0SPaO8k5Ao39mCIw9NGV
BTpIGKSPCimbfvliPLOOkZTD6etsGLF0LCtOZulE7S6kXXhQikTxEimMfihpr339YABmZF4SGmQE
YYusLzaQ00tGb6hTfW7jVv0qm7P2OQEJuItxkijd+2PdPOIYCwCPQeQFzAMM+nqzhhmR3Yn0+tzp
WBMZQZs81dzmmNb04AIUckFXjautKu7KtwTKzv6hYAyUR1uMGkSwXPJgVM9N1hrBrhki6bWuDOd7
j4PBAe2kbmPz3F4zAFaQVKF3QiiAZr4IsXMY2aYEJuYs+Xr6DdsFv/7LlGNLYcuaOWU+14z0+Kdv
CEGdDGjPIxo8fuhQl4qKTVHB26OjkQKhAEKWQnd7+WuwdeJohfZ0rtXCOsqZMBsNpr94tm3F29uC
HJxhGjTUkom7Au99/YGLNuvC2lLmc0ANIXtUZ5PkvJf96qQOOZVdxMXtYT9qqC9UqMLUr/LMcwaf
lkKfJtA9cRn/uL/lbkIWvwgBDoigQl4S2uD1Lyr1FKgzrljncmwDZHxMpUl3fkSKdMaEC5U+pLDt
aBeEedSecjJv+/X+D7jd8wRKohZtTIApN7DoKbOngObZeNYxwQCPDupkRxcjNR/mKlL1Y4SR8/Ab
9pW2WUxYZOVcenDQ6GGTqb1187TruROwWoN8Ifjcofo6n1OLT2Cdk64BC+9KGCKiwJINRZD8Gbs8
6Q5BMBcxKnlp4nxXYhTGnX1pGC2eEUzNUjYi+nKz8EmEBIRQgAT6gPTk4nYexRAItQ6fg3Zy9OZ5
zCUSR6BUbWM92IWEkKGsZaFOaX4MTOUw+xR4U3eurKp4lNqwBZpGzJi3ju9iy7BabBkeSEQMHg03
YEd/zh1ktRx8MCnkTe5ACbt5CEFM1PvaROSvn4zpxVCwTT2W/aRmH0w6xfgUN9+yeJ7jN+pmDd1V
hXVRnytbK08Zn8HkMgDK+1efW8FJLfsxPTpTmiSZmypDXj6ijiVPaCT74w5tGT/diGfijLxLA99+
ENkJDHyuQ5Vjfb2P8jSR/FCKtecUv7eHFi7J5IZYeW1dD+KDX48D+4dOCZr7RJGbSzdtnclsUuAu
ViphHojp3Ji4qCtY1i7NsYk+9FlemLs8mtvMBUAC1KkaG6CI90/sIl4yXX6G6F1QcVjxG+9obFda
IdnPiYGjlJtJ/Gi3rtAbgHsLeXFjuNvtxnD0LkA40mKEiXm9uk5qQPYcTfu509XxaCeTUjzqko8v
axEmuyqNxr0lKeZebtA32viya2PDbKW/STEHwTNxdb57PUZdlZVjn9rPEpk+ij+UruhD+YP6CKo4
kB5i8j7HDaMp/w5xEpmk+yu9iI1ipcEZIGpOG4FH3bJtDN0q7icS0mepQdVNh8axJ2IZx1nCGKCe
JumhCaOt58DKnOGpoDJOn5OrYSlGoBDwjURunWfS8bjap1qM4SWNpGlv6lF8DpoBvyEg1l+1elDU
jcO9NmOyXcxgACtSmbx5i/TIV1FseuaYlgerd9KHKfa1F1NWvCYP+wMVdPt4f5WXyAIoAG+O5zxH
ROOcr339lTHeCcZ5nqYXOQm0eD/FemP/B7Se8loYOtrXgdE7Queu783XXE6m4DLWJR1K+jDRl8xO
je9YoqbpN8Bh+rhLjWAyLHcarTzwWrPz69Kd5Vnpdo5cTic8SeYtcuDyRIrONBFB6Mu8MehEgHq3
Tevelgq7VbRnvOuKw+TESrzTnNp56eRokjbO4/ITUYih1UJ6A8eIxVo2FWU1m9Wcktg5wGDxoDQx
DuhKMTyZcT/jWBwr37re2CqD3IQ+JsaLCeiHjmENMJfrGY7hnJa6BHyss2IlcNVSaaxXerdKJ++s
GO2Z1zbT5JamlD/S7EqHEOW4XSOIThuw3eXxYNKCKSz6qhiNcECvf0nhjJgPUud/mXD6wxjbkeZ5
XxbK0JtHSZqGU1lZQ/Mw5diI/UbQ18Ez7v5+fWuMv78HBLcLjWlebWQK1CgW+xUNkRzn5Up+dpDv
DPZ85DJA1RQ8sRt3lSXt/WBOzvEky8EjdVvlRz3AqKPbqzXQwoYCAzZth9L9EH+qfUJARf+rsOYd
CmeO7yOFH43dQ+5Xav4Z7zRz3DGg2byWQRiah1TRsLmlfhRqXzN/mI3TOPbjxSiVbny0/E6Wd3FT
d/0pMLKiPwR6qIW7VpWDzw1P/PAIOLnlD1IH+QlbmwFzI2fWq3JFgy6z9/j05a1L/iDpGL0iSMjP
acbXkoyzLV0aikmyl4C8443Zg+ltDvowpMpXcMrjYx04wfhZ0RoVZVFYwfp+wC7R+hUP8/wqhyDX
XCXMIMHc/x43BwLaG3H6LYWiGmstLgkMOa0QNdTwGf1pWTkaal99DipN+tTgVLg3sqwqHnhMblVF
F2kbp49YJbagDlMLsrzYqO8OvTYHQ9YYpfNsa9W8K6SkeWxygVzPp9H8muBJ+MEOCiPy4KNyIQKw
UBhZbP3cQbwD8SjnucsNe+8j4fy1a41hz4sT/9/7i3rz+mUwZLJxomFyaDQuw0wy0h5r6jJ8Afc2
Kw+JEYFmAxcta+5Ma3OiJicX9r6Kp1YYUFoYWVvtJCf7yAjDszjF6cbJv11wfhFIJ9rIYg2WLJvG
t2l/w896ye3a+M+Ee/wPUnRa7Y0w0VJaa6u9cBPWxRIQ9qBD0zSEXXn9hXntjRFcveClMLT2rDLs
kZZm9GQOo7Fx794MhQoafC0of0LPlmzleqgu7H3yLFN9rsE0furUaPwkVXWESSmskvtfdhnKEQij
FEffgDSYZtzytdxPddABaDLPqRNV0qFtKufQt75hupPJ8XalsnUeUbdFqFgPx19OPllf7v8CsW5X
8ZMnlRDtpeLK0TGXFIRxqLuyqtPuRQ4ts9inaNmnz0E1ZdOf+wO9CSYuR0IUzUHaTtQEjcUXrALI
dQlO8KRDAMh3zaxZz+OAica+zHzty1SgD+NWk1KGJHEobOyCQc2kI/cuNXAXBrQpvSodoOoX/IoU
cou0G7BK1As8uO3YoEePX6vp/GzJ17GtAtDy0w8crbc2HqI3W58VQyQV0TSKfiCdF/NQ6rqjNAs5
kupI+9Q1lvIZKSHlyUdj9N+ulrYwOivjcbkJfgiRhibqYjsqfaPUCqYkL10/F7tU97M/3FTq5CZa
9iUrC3MjhN9sfyrRMAsEJAlqNg/f6+3fSLHR8xxtX+wZnckmMn3uGjOZ/5CKdq/3N8XNdSHG4roA
0cfZpnN6PRY4GCdG0at9katafVHiUTo6duyflaBSj01njP+q4ThtfMCbQWlHg/QH6kPYZsxFEjVY
ONhjcoyQozULYhWSfKY6JCelK8HXAfGxdn1SJL/vT/XmoIlRebUhQEJpieb09VT9qVCx1G7ll1KZ
QRRKRjT9AmUYPt4f5ubrgZziTcRuET5BBOjrYUp6ZDr2E8qLVduYxKq5np15v5pf1cFSDvfHutmZ
jCU2JKeZWVHDux4LdtsoR3j/voyRnj9xBtQjlivzkxEhhoTtTl7+vD/g2uREzRA3DlBkJGbXA5Zy
RB0s7rGeRuVKdtm9iLfPAK0eUTgZtvbJGz74KmKR0nMTcMWzQCAiFycdHis8u8lIPs1+oNv7uKY8
vB+duKPdq0CpnatKcxBkNuqfRWkmFwBACAcHaEIYbuHgxYEwr4MHSDC23zSQSuUuM2EtyTC8B5c6
myX9RuvfamCb4LL0VzNmbMWpttL+Nw83P8uPaVdigdynXfZzSAb7Wz1qvBHlbAL/j9t1VHqAYiWM
G+6v85uc0/XMVUNg+gWPhNVePux9BC3AMwTKi5mYcuOQQ9T2jA0U6dp0CLTQjs4Gbj+fqbUF2E8G
gf4l1kpc3mOdtz8d0ibrnuA6l+pjEo02pabYsEY3y5IGpjfyWw5+E6qa/CwGJNnyQ00XfXjOUuQg
mt2Emm8NYTlSi+5b0bB8v3gJK9Heb9pR2oh2SxQVaupipmKWpIuo1C2yqQpJtLpIhwSWcFTXB12N
NRBSoOR3ajVYD/T1i2lPzdz4BNIwFnRMxXrMtMB/DYxi+toM+vCHbAu6hek7abKPs9k8qrKU7jA9
/vf+d1lErrffyluL5w8nnPCsXu//Hi0xFEvr0jNTRbpMRdZ/QkYVN3hQU4fQb5KH0vCzjc2w7FD8
d1QCFuVXWGB0Z69HHdUEZcDQKDz6S+njyGv+ocfJ+ix0A55lLZ9/JlRt8SWTjacxSLNdNGGw/eGZ
ixsQrg0QKdK8xUXRjplcyFAivRr4n4tMJXqJg53+0rpy/KRpU7vn7vQ3GrQia3h3CsTEyez5ixoj
xfglukPRUzLwSmu8vjDrw0DDnW9cTI9hqP4Ip25+NDDMdPNs6jduKBHHrgdmQOiRELlg+jDv6xV3
8MjulKYYPBZ3eGwbLXgk1EqHsZT/ZKXdbNwZt/MUpUTR8lHp+jjLpg9AfUJoPvaeM4DFtUxoOtVk
j/vCCrV9oKXx1wYD5K+D023VFJeZDUvMQ4rBiTWUM6ihXs8U1oKSjlE7eaXv9E8djuIUMHWHjmKq
/JB9OTmWaZJBG6p4E8eSPe0bGF4Po6RuJVmLu+W/v4QXHdIQlI5oUVz/knCcq6wY2tHzx0n9p+V1
9GBodew1VWVsfN7lU/htLKFSQIaM7Cjvnuuxkj6SzNRoJs/pR4cCQjTPcB97VBJ3yWzZoZuWQDLp
8OWR40ZGOf+n6xVMJtqebsxjWDjhD56ETrbr/Lj6rJXoMO6jctSkpyQbst+GgcaiG6tKrrt80jbY
DZ1v/Lh/ItfWCxUf4ASiCg+C/3oOtj1VVC+M0WNNaUNOJQAZbFqn8oRKVr3xeLo9EJYQxSdLEl0q
qtDXg4V9VcwttE3PsiIf8ZfaTw5zNuNp2Vst1jmVag9bbBNxyK4PITkZ9wLvqTfIxOIQGkGfAmDt
FC/DXXCnalK/J68NJleeZPsc1qFyyis0NNtEnQOKOMm4kZqtTBpUCOV2scKI1y2eHykydiZqt6o3
kAkdYtUsnrNskt2hlM1/o6jov93/ore3C71YkhpUYPigN3Qp1a+rOURLxJNa2z+YVpLtGgY9mErt
HKWgDPZ2iPz7/UFXJ/kGZQClaNLduP6y5DUIJ4PX8Epu35OfK+lj1mXtJ2Nuy0POdto4e7fbFrSG
6K+yczEXuLlIWkdKZwi8XkBT7AJFqm1cLeiUr9PYG8rH0nvOORtW9HPFthVgzMXk5lmr86TRPCuv
lRAKiUPdbkB6oHaJ+xT1i5acN9CHuDpgdWB9ySLJ+rBnjEPphKccEouAGjhF1z+CxmqJipBmeoBU
lMjVUXU/TWBHd0ZQyJPbNRmSDsampMPNpcKwtkVRXEFlgKeD+BDvSnKZhOSpAaHFy2dIESZJPO1a
TBP3cSwZnoUY1tlq1Olk48P48ME95YhR6QMAyeTtvkzwONGSFGqz4aFOHf/G7C5+cibf+qqXan4Y
IuyJ/ofxgBqh10c7gOLG9VTtabQnLnHD02M9J2xb9KoAp8TRJ7svwlONverGDG+OKjPkUUL2QLET
GObiOYS8DlwVzqo3StLwIy8LyLR4BxwlpaZLFeb9jxrM3Ba1fGVUVA8EaROXEkpF4iy/+6RJNg8p
mGXJmyLrhxMG/q5QlG6fiWqEMB/6J5PbZgtXfXNgCcEkmbTYcaEgHi/2ET2FFBtDVfIgb2R/ytbk
HtSq8kffW9aP+9/xdsuKoSjoivoigXARi+xE1knxBsnzzUg+l0NYnrQx1C+1hqPUoOtkYm1Pxon0
3xYJYXVo+tjA8oSKzzILKfqyU8YoDC4aWoTTtzRq9G+OkeEtm8IYqhCYkYyj4mTwc/IBmtJGoLqJ
wqJk/wZyJViJ2+b6y05VLEjAdXjR47L4186n7mkcreorDF3Z4PFlb/mcrA4IuBbGo6jXLxUn9dGR
BqdUw8sYBlno9ipqIFCLfiFumbuSnBobB2ZlFwlpS0ai2g31ZPFaSdtay+ZAc7ypjIKGdxOPiZ3U
4QbnZjohaGM914bDrgQ9yTcE5LKq2pvYOE6a5dOn1ZKDUdFsdWXVlx/Uekirj16hmCdSGKQYyem8
hVykpY1npz/TiUWPWHnoxl4/ti2iojsDLRRjbzZl9Xj/pKzMjyFJjHiKCdCuer1fysQsecBGwaU0
Ogj/WthL3+u0GEfgUtXf98da2SqoUsKtwMOOwtmSqxLSndcstBwudeKUezqeyWdgccmpndr4CCD8
n/9hONaRGq9Owrls7EgoExgTYftSdXOMUmTc6k9qXLfHQDFmCdIehJ3/ZURhLwuOhKLW4vAhpNjV
SpyGl1QtknZXB1nUPzVxbqn7es7jBO+XBK+d+4OufUGKyiLdYXW5La+/YB/q0pzQH/WkOJXklwq3
zXyH/9fUHqEpG1tX8srVQXB7g0ghz3ADpACf2oSZk4UXzHRpedLMkfJj7XTSaY7HqnxBgeklwaFk
gwRzO0uVU8G1zNl/Mze7nqWS1RHZcxZd7FrFewBArrEr6pGbWpm2juHqWMRuQMfUKG/q9GqhJHgQ
VdElyEP1EUS1dgQ7372gvFFsnPj1oSBfyAyGisIimtWtrU9aWTMt1LWL/VjI6gGbBfOrI/vNx2MZ
a0io/n+Diavr3a0vD6UtVbIdXsp4GCq3sPqpdQPVjKUHO863ug+3G4XRaHUKrwQeN0vyfS0pnSNp
TK10en3adYGNAFCGszcW5nbxaUb55JwTLl4/ehzeMJ9EGYEuuiEBKlUQiv5ydKG8HD0oaedcgF9C
WwqlYssxfeXrUfAg04LmT3VneTmUJmzDIVSjS8e0fjilBk7Gt4RmRJHqH013uBMoXBM8iSyi8XD9
8Sp1GrN6mMPLlGn6M8ZS0kvaDupumJqtTG5tWkCVLNIMYbuzVMlGfielNCqFlzkcM85a0+iYZXdD
E+y4GKxwI4DdXgtCgQuyCAK0SNUtN0rMvuxUM4kvNWIRX8yh+DGEpgQxpVNeo6Hrvt3fILcPtOvh
Fm/8ySxCA+GF8JIPM3An4I8Zl88wOL/txqw+OwGEp9dmKCGeJfygw/3RNya7zGikCJc9pwnii9lH
PfUAtXd9Xk9fpKGecTvQs41tszYeYZMbnpNP8Vb893dnPvd9GJvcfxentodz4sTS98C2etwHJ+NP
TZ9iq/q2OiAcI9iDoruzZCsWrVrkXB/RpZ8c/7s8qvlLYQblrrXn9BFkePcxWhUaXzDXIdHRJEMu
hfL99QQdvdOqHvzgRaegrLkNpHn5pZvCajjknZrPD05XydZ5iMY53tFM3JJQXpsvQkFCsBnkOyjW
6/F7yWoDH1DBxS71gU5ryftpsiovy+Xib1Zjq82xdjiRxxIAaoVhl+zMNJUiLWz86JKWdf8tHTpq
HRoQxkczmPMt4dnVwfCLYo2pYsNPv54cTd0eppgcXgrJb7rPddtXj2pRTuWnEQTlRpH+toQM/hq6
FpxALg1KYou9iueBMoDDjS8ZTTSfBjn6fLtxjAyQU87cuoi1pL9tkEc7NRwa/jQbIrdTleR5JBHb
eBivXF+CQwZXDlD4rRxWnudp36clB0cpTOOzFjgjHcHQd46Dz85G3qQLowdKa2C27oeIW7MU1kFQ
usHhqUIBVXyVd2fWb7NIS7s2ucS56sf7ym+nH7rp1zuzSRzd1Yn7/F2ZKC83UVF6+VDlvB1aw/k0
zV3/0qrlFqtAfOirEio/CagvB5cXhGgwXP8krcws6F1+fMkzI5t2fUwZzNU52Kf7c185TZiEWrR4
yL0pFSzGCUbkHAxgkRdVL0cSdBkh+XluUsRbJijfXdVYX++PuHIdEBVJPOgK6WjPLd7sasL1jn58
dkmDzD9PE31dDFpnVCp8df47qhzpW+MrDawz29owM1yZrEA8Epw5ywJRcL2oiRnmyTijzan1+aVq
5HbaKWZUYfUn5eh/mZuxeeUr0hulDC3EuujxLSAFvdzTzQV9fFHjrBsORQXr1UUxxGw3tvDKzNBP
oySAKCoJ3zJJH1MlAEpZZpcy0eXATYBO7vU6EphMo8Jd1Gy2xAnWggdscUpMAF4ALi5Zil2sGTWK
ZNmljnz1WFs0r6dmVv+huhg8tXoePVB8a3e0vXVjJ/pyYEXn+Bgr0vTj/o5aiRw2NX7eT2TVoBsW
x7ev1GCe+LaXsFYdiVJpHO8iRAWBOTTWJZItPBS1RD7cH3W55GB34UcSOcl1Zai3i5OD9nhnUS2d
vEgPmtPE//MYRx2xsxz6f6zECT6qwC4GRPaCHhsxiofQYsC57rmLmCl9Nc0+j3HQPhbDXI8u/Zbu
WRmd6IMvezEgmbzon4g8cCk3AoouyPD/UT0N8e38IUQx4h80j6Rm3yTzVmdPfKT3AU8MRl+P1x8F
aIC5YrnfxeCUymCN4Z3s+XOSxnsKqVnzTXKsINxrVZ7OG1Fo7esJlyaR5tExXj65O9VutRTEq1dO
dau8YJyYpc+oeWg/5ziYDtU01RvvJvF5lhPkqqXmg9wXN/vi81V9qDhjjhEK5MPZDU26GrVs5Oeh
J0PcFTMZvAzP6hdVm/nURQ5y1/c37PKYiBVGcIHqs3g38by4XuHKKMuyL2PFg6liZK7aqdo3dNPS
h1noLLq91MVfet1Jv98fdhkD/zsseSncF9FMWZzOYO6Mfm4nxZOrSsndMifXcnFS0ff3x1n5ojoC
ByIL5T1zQ5+aMugWURnJ3mwNenMy2qbu9x1y6tEpilX5tVcH86OOE8xNNC+EgCdlC0Q8rpdUajPc
o51C9VBT1vVTERSdlLlSHFnNo6KHfe1SliukX/dnegMrYVjWE8QB7tqsqbaoK2gzYuZaN2he3MzF
l1DWs72MGlUObqYa+McQOLsOxbCf9PBQjwOkRLU2N16PKweW5vhbuV/wipbbKdYapUuqTqcubKX1
rrFN/1EOaWi5RmpuEcWXjwYxY7DiNo1AQL+4+lwvNH5GY4VxreYl/jQ7T7IiVfsSrnHrJDVCg4ZD
7abRrOK5cqytIuPKBiZAcGSAdwAlX6ocRWXmlDSqda+ftC7bQxeI9YPTBluyaysbmLsbTuSbejyu
BNdzzFO1InvRdMBCRu3geBCHJzxqff0yTHP8i/5Y5Tzc30mryyp4eLSuifRL8H+dSPTCI5+pDUMw
nZqgBDLawgHSXV/TpOd2dlJl34+6f0mHeQvCshIREeASAGoqcbQXFgEJtlRO12HkfkHB9E8JbKs+
jXmmJkd0/oenURry6bHpneGb0QYkA7GBStDHb3HkTck4qDoSE5cJFzyfsgfGqnhQP+LkPElwglyk
60rnc4Y2gfKcqzbCjveXfXXi1OoQkkAEDtLZ9ZeOAsg96KiqXlmHavJJ8sds38jY2h60tB+sXRBF
s3gA54WxN/ifBaklVC73f8TadqPx8f9/hHr9IyQV7bVZKVWvkpX2M4iq7FdGeeRg5kaDT0KmbUx6
5fohSvB+EQoTPBkX90BlIdoXYMPlqRJIDG7ltEckb1Jf45Ym4aFs0xlVNT0KPtrFF7GD+4TnMUV7
OAmLV387pa2t9InmhUXd/AmRdvZfwkyWpGMEajQ7+lNs/1YF4+zjC8w1TzKvAf3jibhY4KEBWF/q
mkeNuTlA7HWOPljM1FXNOTrMxrjlR7S2whbbWKT0bw4F1wOioU6Lrm50zy6U5jlxhv6lsIoYjk2V
2Dgm53kINYC61ZYR3OrAaE6AMBTar8u3W4IlcW7VheZJQ6EcI6wo3WFI6hdHHuAwl5FfYCw6qWG6
ceWvjosrIsgB6l8c4usJZ/rYK3pQa55ZaM2ncerGb33W0/BRqwrdErqyIzK3KAlvkU/W7j5wMCKF
JHyBKL0eOMciuCgrRcPKoJr7fTn1xnhMg3KQXAzNs3wjSK3OU+hcAPYjxZEXR8do02AA7qN7Zhem
XlJK8xd4prbv5upccljrUDsUIX2o08d3MLcelGUipECPXU9zVpOwAKipeyXmxycpbuNgpztNZ7pR
5OQoTKQUc3b3x1ybK0IOPKa4z0Fxitj5Pg/I9Wk06kz35Ej/1JaB6rVVp51IKA3R3QZArknTr/tj
rt3w5LKUn1DZ43W+GFMCjKaFPIe9qc7j4AhALT36La4Lx/vjrG0bMlVgIKSMgtNwPTcUDLHh7S1A
TZVk/YONlJru5qEHKqpPcjtujCZ+9SLhEAkO2DBqDwAAF6cj8HENV8zG9KDZ+me17IpsX4zFS1XX
F6mM05NCVLSfECpW3cz3y43hVz4kkQgeAFccdfClLjMAIhyNrML0mmkczZPU+2aAaqM+eHU+zvUD
uiTQ7PQsmrb82lcmzp7F/hgkHvJQyy6RHw+WCduekQ19EELF2t6P1ah129L/l1eGGbtBoFLiGsYC
k4qxiHT545FJqOdSxgQBSTqy2FExSv2FnsmWV8BWPfWZgm2hNNLcCB1jRtx2RFyJPuqWhMTKnU6r
Sshk8rSgubMYVrHp9KFFannVoMnRoTK0pHeVyvlXioNOdUtz0Da+8tpaC/iWCPy4KiwZf5M2y3zm
yPI6aQi6bpeOcfifsouzcC/3nS8dtXxqpJOjzwXWy7Wlvtb8yZakxdq8KWULpKBAJi4vglFVJ3lC
3MmL66x253YwXakaw9o1Yv8bBsnhFnl6bXO/H3DxeMI3p5XSyTc9uZOK+NACGvkWjY7cP/jATfY2
Aqy5q8SBVB0+HEJI4ekUAjMEXussKoq12oxjmld84TwsS7yzG1T2OrAOOz1ouw2q6kpcBD1LTxnA
p6CzLOKVpo6oa+u+4QVJrfsuftOR7uZ2P25UJlbiItxUDeQY8p3gRxaRCqlmRGrgnXtYf1YzMhEo
NX4NxxJboGjUptr7+BoK8AakFWE3sNwtupzCEJo1wysmdHOfotC2mp1fmnQ+4yq3N9TxVnIsUWyB
DcGNBoJqsYiWHsQyod7wzBxm0y6KgDVVOGJ+qzOc/gynkz9n3DvfUEEcN6LQ6tDA7SGZUfK5kbgx
85QCwWDq3sh1C5Rdk5tHPdHz+FEFcVQ/qQiCQYAPp+hviX//oJ7Em3ciOHckZfkbhtPiEL27ynHE
6JukbS1PCxHRxnko/i33lb6bKqveAHzfnkfQVFiHsH24bngSXg+lYiEy6JFCIUYO6mEnFU35N9o5
5nRMU83oDrYcweyWq5x27P3NdBt6VIo/rDC0QS7b5ee1pbFrBxIJL8/NQEjYBdkeKTRd/S7MLB5m
ow37f+8PeXtcGBL1JE6l0FdZ1i4VLauCwegB6VZZ9xxIepTtKpLYnSxF4VZ7+TYGAMHGjh2BWmAl
N28j2Zkh8aeR6al9Ef2lWJPSHIPUqbbkoNbWEVEOtFoEYI2H7vUXHNVWMQNE5z3Dnuv8mCRWNO/j
yZKMk6kV1j4x/XFLsmVl14B3oRwKhpNLbFngtjvLbIykdjxarlp1bKqCrlRcxaaA6jT+ubR7+x9Y
ytVWrfL21iQNpt5CPizMb5aaXCziRFMX0KhfFIazQ3k9OEa0N6Oj3QTan6yx5/00KHO0k+Sw0/do
xSZbRYiVBX//G5a9qUptkO8OguiSG3LyOWjaKD4kJZ6qe7tDcV2f5tb/cCgU2T/gdlF5xylj8Y3t
wW67Hq20C1fOHJ4xMeq1XRU5ieaaGJWjHBiXtRtPWfvTj9tuI+zfRkMxOsIgOuITVCDEgrwPRxOZ
c0GJ46L6hvI6UQjwdzwnzNe61QHdjHn8hSdqgWlApm0E4pUTy2nlhUT5n1TKXIQnrWrMNNVNyRsp
x5x1CXZ4lljS9xZA0Ol+cFj7rMLSixcC6gQ3EjcpNNE5H5PggpZM7aLSEnxxYn/ad3P6XR0d4/X+
cCtHyBQtBSEiAuN36TMNEEbGJSuRvDQPsW5Fn2icDhmLHx10TNHHwK0nwGiBNZobzdyVwCQ49gyL
9CO58eIJ1nQBmpKmH146v5zMY9IPgXVqrcj4HxaU6i+CmmTBlFfE73i3bXqtjIsqNKKLggXuiUtm
REMTrlZqz31zigyJGvv9NV37hFwpNMNorwp5nusR66yPnHjUoksLa3E4RiAE8pMz1Ub4AI3Aqh8z
tIy/3h9z7TvSHeIBT0OXtGVxOLLERz9fByqstohLDLM87jIJew6jaJ2vZmfUh0bPtgyH144FxV+q
Y6wujfnFoNIMv0St7OASQoMd3Zho+KhGWva1qeEs3p/g6lh4vJPng7Cj0H69qDH1OQlYEbD5dKi+
yIlc7nyUb5x90Q1yvrFn1vYmzy6+HqQPYPPL+pCFuqOFANIlUdvsj6wkRXBq06jK9x+fFDAR3uis
HvQDEfLe7c0mnOtGSzLHSyOrP+JfZvk7rW0D7dGY5sZ6/fhobA16Bbjb8mxe7EvNQORBkWTH6+1B
Rlq0Efa8eivn0aGJtfDv+6OtrSHJLB12pgYiRPz3d3Mb/dIKU14ankF//xMqUmCAQEXVyeH+OGvX
AhfxG+KKsLkUCRH8LTvpUt+j7WFkD05gRS90SuyXWQHHimCbnfdAoRBG/BOQ4dUbw689BaiOkLZS
tUWUfrGostzbMGMqyUtmx6Z3qGG8hxxAcS6aHmb66FRHljg6Yc6SNIcsb/If9+e/dvKFNCD7VKik
3NQMgjAp/ZgIHnal/+JDbHtJyFmec2NO6T5gfNfUmbZxGldamFhXgJNEAgOuB0JI119XzxWsWP3I
8ZRgqpOXoqh9t8HZUzthO6Pjfpj7WWC7iMGp6pmGWfbJN3CNvuSIVvxzfwEUcRqvC2WUyIAVkz+Q
DlIBvP4tAWXXvnQK38tSzF7cmuV+gDVf+shHKO2T3DvBKVCSFs/VyThJgIKzHWmpcvBpm0271KqS
fWXkW8SbtWsAaylOG550gLMWQSRoVGOmCejDqSoyfT82aTU8lokcwfGegu5BwiH28f5SrA7JEcdL
mp1AT/B6JVAT7gK10C1vbGdk4CStal/4eYN90PRR42kWZsbP+0O+kVAWqw9u5w17B36VXOp6zBJJ
jzwbOhMb9NJWvFB2cDJmZ0jKkfpy3biQLFTNLWIpq3dh2Afolmryr+T/SDuvHbeRaF0/EQHmcEul
Du5Wt6PsG8Iee5hZzOnpz1e9D7BblCDCszGA58KDKbHiCn+Yx+A18FT0hFMRFfdeFYzFyVA67Gdu
/8IrFwQ/SzLbyOGJARavVOwILzCsMKCPUyaV7015520m8uhvba8rCY6QupXvLCNzrRerbIy/zOIh
Y1J8l6Ej64FQ7vKAorjTDGmJDOOURtUnM7Er1U8VVburPBCo+6wi5b0LHKmyDGfDnve3P19eQO/W
Rw5P+xt9XkQ+UKpZApoxtnJDQqzgCRUpgY+d3gXDppe2IDRwcWu5PdpishmNG0h2wCUyUPYmz3dD
pTnSyEfoT6WIi83UZdHOMaN87wGquLPcVNx7HNItLKZ6JTlZXklyaFmrIBIxGBopoPOh7W5qwi6a
9Se7DZPHeqxiyiSRvWkTz3B8kBX5tixb/amtVOPOntzWx7qiWSuaLI4gv0KWifgHMAv8ouVlVERq
YnZJb34IcOc4Nh0SEkFM+BWkYtroOI6tMa0X9z+8TYqmEvspkUk6nIDzz+49cl0xtTx6eTr/qerk
+yAtgNOR9CjPWnOTzIl7d3uVL/YUMAeo+bQMwZ1CGVmMGbeuEoKpTp4GocSPYTfav7zO/hF7Xr5S
wryYTgmokB8GmYmpXbZ2JiMw1XpQ06c5FQkuzlpQVlujGCYblZyw+wFJs13DE1/7OkPyOAg25Zsi
//5d5NKVfVPTfUmfsqQt7uewU/APGgB94f0Wfv77mZQ8LZjisA2A6Z2P1Udu00SJnT6NAZpVbqhp
Pw1wE7+MIu7XIqVr3wX9BqVgaias3eJsCkbPQ1NLOZsl0kW1RV/FVbt7IJ3JSnJ3bdkInRG84/aR
6MPzzwI6xZUc5BmXTim3fac+xUOSHKwEp5ZdEmrtmjn05THgtuHGYUyKedrSg9gwEgK/hkWLqZp+
teLE/eoGbhNgtJe0nH4xIzcA1GlNKuvy2mGHcgQB4FONBggjp+LdbpnUjBKl67CCXh/9LKzU3PVZ
A0wYK752X06T88NWPC3e5Ik5/6D0P37Vsc/e3d5HizCUW4BfAQaGjhkFGoBd57+iyyyrn+aYCe/U
8UVl5q2o+p2GY6/e166ofTKZ2djinhNuUFldU4u+WG9AbFTJZREO7/WLtsbswGp2s2E6mm0m+kfk
Wc12B7gsqSz0ZtUs5MbvrcBdedqXElYy16VViJQdo4IPeQM5v5v8to0rswY0cXTSuHJtv6iU9JNh
VAgWbaq67EVPzBNh9tJSs/uoSZO3RxFY0CRsJbe1zRS4yW9cKkXr970YPMsHBukMD05uZdMHJ4h1
06d80f26vVrLkJXf/ZavwHwFWAJsaVFQGpwSjem+6p5j7Ee3Ypo6PBeiXviEQoa7EQ2mi06jBI+R
pymf4lR4h8TTy3Yz4LaiblRTRJ/boA1XdtEymINDDY1CdlWIl0DpuYvNTLXbC4TS9899PHWYfhZZ
Fm2yVrGPYRm37a432/oLKmhRM/nuiGdoW9pmQ2xbu8kG1FU5vqYWnMmNGutectTGRNFWbsyLnS6L
gHBMgD6BGYfcer7TY9GZQm2T9FmdxtLdRIaOUmZnJc95gwv1ViRDY+69oHPxgneDujnYCHitAUgu
bhubGAf/SaQowNCT5Z7/CNcSA8IBdfts5yBkOiiNv6ykUpud6xXUJkXabwvTmb/d3jaXn04dCxlR
+l5AAi6sIFqrq+tesdtngFDdfqyC/t6ektH2WxwAnFjfCCtPtspUuq+l7fQrd/qV0elYQGUBs0pw
syRUisAexk71uufQU9G8bQe121uONegHKlxq+BPmePtCnlbSqeqzUSpZIcq7Uue6uGjeoJygVSVA
wLloiYmQmjgvQPusK3awd5WIgF5zp99uowWbSlfq77en/Mp40hoLMAAKPaDPFgeidqi7UoxKjg2Z
deiPEwi3jVek5YuWZ+KPjUxPerg95OXlwAtNI4ozSATJVy7ij8lNBFL0XXEMCXNdfxLBFAJMSnrF
QHOtC/Dito2o5tiVuanu8lGxuz2hb10KvwNm9dXSoUl+MNLOiHFkNatIHVcuCvkTzpIKutcUHYDl
gejFDk/ulXf37iSGyNOrIT7qzZTnz2MzhaCZ6i74miIitgbTvtx5SAkxyzws7D+qf+ejMXxijUNV
Hj2nmLCpVoaIP2lrw6r6VLXud9SRDR8pBvthqmJ1TTDgzcB+8bV0esjcOHYwzJY9wjrJ6wQ2aHQU
GMQe0340jA0kcBG/jHZQgUYczan7GoGvKLZOlyblc9SnZuZXXO7fmzqdAqTlLPcrF1odbro58EL8
1UjH9pmak4E002QB03VLOlflmODJazlCHw9uqguq/1ZBFDrT5PcbVRjmc8E+f0KeM3nNPVjjfhfH
xSt0Ud07VNbQ1VtnjOdx21TICuwCYWR5SEu+wXITmjJ97CZQPiUi1pPXKHTaXx6aHdFnTOCgLoeh
x86Z0XvgHqlS/XOmOMFXnLg848GexynZOZkTZH+AijTlY0od3fhSxCpELM/IamNrRWYYbKER9dVD
3prZQCNQJj5AD6pyDyPbGh+A99TmYwXT4PtoNGW8sUZnbu4VbISN+z5JpvrIFgKIOPYz9btBeBmI
GyVsHNibahkp+9vn7cruIl1FVZIeN1jPi7BYxS4zKpL4aLXt8DDVYvysY//3IaCsyOkzm+qPklbW
hAqqFudss2ytMHv5C6CwAHshheMXgJs7398UsztON1EMIqfdx1rJos9RlLfb2lGhdTYZvm2xoprP
ZlwGe5Cya2iny/E5xUAcUB1gF3lLjnVWOzPK6XpAjQ4U4j4RHpAyDxGrbKO7qaQoefVsm6fE7aqn
DoGkbOvR4kxXXva3AvT5OSPh4o7ld0iawLKlmVn2NAtPj49xMc+Oj6lprH5ya6P5MAx94/qanucf
eJedU4F37AOiGdkJum3ofpx5/O1vWVKWyWctoL/y3cpQYn9Mskax1qwvLt8El2RNykQTddIPXFxH
TYVOCmIJ1VHDlulh0hOYplHO0+QrlLcUBM5U8c/tPbpk6xGYuXQg6RBQYYbRtRwzzjE18ry+OPbN
rA07RR2Kz7HbFPVO9JJRm0UWruR+qjVx8mWOPCPf6IUyPA1aUuGYqRhhan2//ZveHvyz5ZJhInNA
FVgy5pe1HmsuEFUYcu2lFnXmPZdB1LUvE0m8/iFUk2bY9k3k2X5WmF70OlmjpTw5aTnhR6WKXsJ7
kyj7jACeGDZq22NWoldKm+76eirSrzhmDOWhzafB+zyW3RTuBMrszzWyTONHFEjzcV8GRqiuBDlv
eoqLj6KKj3Ib7xp/LB98o+pStytM4wVv9flencL5H7cThfHJ0YPwYLSVl3yLq4pz6UVD7D14KAJk
92bbtd8MuxLZNsIF8YNtwif6VmdR9cEZKFcccLPrlA9akfb5F8+K4+lj7lB93NSFk3/LAj3uV0o0
S1K0hGHBiOBAURrihVySFCJ7KBInz7qj2qA2B3nTEIi4qkKEH/uhcWI/nxUvustja8DfPesqvwUR
92kOzdDYpXQU+K9Huy1XUraLu4bfgmY27o0AX6RtxfldF0dJ3xV5Px6LXDjaHWp14fMcV+IhgOqw
SYss/w6aN4b46vTj53lw45XQ5eL08gMYGzw0ZdnLS6YPEqEPjjcezQ4/Rx/7FvN3btextRk00ANq
Gw0rn3xZIqAJJotlAORATSDIc/7NRkTz18RN6ahCVP+lDv3DNIfJXpqZ+AlpueePborUmeYE4qUh
0X2idLKGqr3MleWvoNkvS4X0irzFzI+jXhktSckRMhQ6t11Vme1WKUb9QYEmFG56pdDGe7VHy1qg
A1U8GqObxLPfV7kxSmkPOICjMhvJk2W3vblVhgbuteZllNAHq4G3ZU3amlPs5cXHr6aOCjeVjJkL
cBEMa5AwAJ1MlFKbEo/RTO9/8X7k8050+vwctPM/Dj8yBa1aOzulURDiSobiVRE2OtS3L7zLnQMY
GM0hom4Qaiijni+jCVG4K1M5gaXp7KPE/W2iV/FZxX34Oc2a0vvbWjo4etAmsHdhRNI0W9R05liS
q1p3OnKd19gBNPNL2bjmwY318FPUzZY/jx7nw+lq63T7Uy/yWwmnl3RTQMFU1d529Lv4npJ9TRm7
t49z07df+yBtYsTJQ83ZBbSQX4wm+zcWXvf19qhXJhjVZ2iCUtRNaoeeTzDOn6NXNpZzdOEv9T5o
uHTfO/b8PW+b5Kmr4n9vj3eRxVA+IKKX/Dkp5b/ErTZOXzeDElnHeQabkVf6+Llr624jDe1X7oDL
a+98qMWnzXZaK65IrKNd5BjyuVGNWYwKOmMbVdGwR5QvPqRenu1GY0yOcPPXGJiXwRW+tZQJqduD
lyOAWZQsQoGadELD7Tgiapjem3lZNnd1UM+p33lVfYfiMkgYO3Hzf4p2ELA1QNXM91lbmc89naNf
xtwnrxVGVt0G19Z4X6TRtNY9udx3hgTUoWJOAozdjdwh7/ad0mvlSBCqH0tlQNhcHbutatfDZyRE
0BPTlTk7BDRWxd92GbC/krJ3UsSJetyyh2J7xlgnROhH7JLVTeA65aaJTOdVUGm9o9AQ3t/eeG+k
6bMoAwkAFGIBeeHrzv9k8Z1eE49mCZXkOHGvaoeUsMLwgzSzNb9UwZ48RK2KxLOr2uO91g3gYNuw
8RReZFgZmx5GvbJJYivoDylv7ZEsahw+GHOn4IQ1meqfUo/d6eC0RXvXaeoUAOASVepX7uiIfBPo
arIVupF5OyA8g3XoWg3zLj1Oe406kummvp4Xk6SVOHO4bXTFSl+tzjIPcPw7hKBUZfhEQbAufgAn
1b+axqxwM0hWkN/H5XAftf0UPNTgv045Wiuvcdd0wYeBNFn4NS7jSEkXQ2v9uT2rl8cZHQAQUJQH
aTyApznfPFbTiE7UmnNs6ZdF2yC3AmVXQP+m69l1wRrT6U3DeLmIxDKUQahCS4Om8/GA6Sjg91Xr
qHVYwm4MYRL9pbQm/Fq11INTOc180Ka4y33S/17sjJ7r+h48mnIXxY7e/hgE0HHEz2bYBrL3u+3A
yWh+7OF0hyRHqlHWa3LittsTde2XE9xKtAS+bjwsi5nKSyg84ZC2xyAEdOdUuR5t9bkxjw4VU+tz
aHbKBky2ov+bp126S2lfuS9a1RaVbxcoYe9iQB+HuqRYAMK1E33qq6AZup+KJ8Sm0d0i+8SMh/Na
e/nyGpXkaqwhEe3AL3iphh6mcWdXmIIcORLIf8Ui8tXCMR4aIUq/9hRvW4zVD69HPZ835K9brWSl
bC4HkDO0uovbCd8mt0iHrj1OvJyvmhdEPwSoVISVY/MwT139tW76fo2/LrfRYpsBMAJCAESTIGj5
Fittpswo/opjM2KCsUV+Ldg6pWvclWMTbEe3btp7rsf8Lg8F5mi3t8rlk0wKQUuAx5GCs7scXJjC
il0rq485/PY7tYJstVHdgLiVMuSpCNX05+0Br7wAsF95pCw0QUHALrYmskrCzqekP4oKKNV2DMSo
SV30EJn/aNhEfRmSKuTpl9vDXplk6h6SQIjbB5Q3+bPePTwtPNDZjbrh6JIoZSd+AI6fjoNx4HYI
m7L5XVN3sZ6K2SrEJyeY2pW76+r40Gd0PpAGxzLM7WqlIAwT3dHF3yEFCIJfc2dMoGEnrw4ydpwN
61qZ0Mg4CMVS1zo/16ZdQlRYYVqZvL7n328MmGdmWtofEzxPKlCBSezuTbcPXo0CyT10PxWq36MS
rxQ2ruwvGWRSReAygj2wWG4aXV5fTh7fPYOO0ocYkmGE4ckvPYi5TQeMZVZ29JXLDxoPkALZM+UZ
XgqaFHZqVOze4Ti6Tjw+FKNR/Msdnxnb1LHT5hEN/vR3KluIBy3zgn+G2umVbV2NfbDRld42H41B
T5WDUtQKNquhnZbUxxw795E77QCKmm6CCHkf27vbe/QtKji/CSQBiUIQlXAS2GWdbtATXYipmI+J
Fg+vOvxDY1ui9UUv3wjKD2OYJi9RSHl6M6PsHO0UmwB3O/d9Wz82URQLmqGIs/kCRxUgb3ijVv7k
0RPeoDRVencl9IHGpzxbGo+FJvT0VHZ2OmxENjr/qnOrfYP1zvmLqUN7B0MMCIQOc4jZ9O0PvdwU
MFYQ7JAmkxKztEi0xszRSsNRUDUw1OSu5lH6EpJ9PuWwQLecin4lHLuSZNLOwDEM2X7JN7UXmVar
4d3tqXV/1NwqzWZ/1ikf+q3Q2qDZRF08PHJ0Im9nIXCbbPXCwg3ViivjG9K3Xfyq2bP962+nQHoz
cf1R65NIy8V5VHJE9MfGnI+6F2mG32GgileWFz/0pMN7RJExALw94uUNwIhSSonEFujGsvBVj6U3
D8owH1uzTvzBzPSHcFQ+B27JfSTUTv2n4OI53B70cqWpi0jRFB5TKs9LjrNw+9ytIV8ehY7XVFGk
pp+O8GrcTL0bRqf+fHu4ywjxfLjFbYMhDP6BwaAe+wnpdVgu7Q90kU95Mukr78lloCLBqJRZyGNJ
4pexaOqao5bVpXos86nZO/0QOHtKTVb2q2mkk0qqN2gbgGRDllHMqZtu4jEdvb9kZpLUUDdA5Egq
D0DRXGbUXZx7zhQF1tHRpnr2ac3rwP5CddfgzLZyiq6spQy8uclB4nHDysl/94SakVuJAgGJY9Nn
8wEExYToopXh41s39j0pTq7tby/ntRF5Lx1wAGwgYv7zEaOgNvFXHrWjVikQMJ00OnijOWabMO/C
7Tw0a8HJlf0jK1FS6gzED43/8wHrsNEa0Fn6sejncd6ZudW7L2pmeljj6HpgrqSl8p47v++J+iTL
TMqtALJdzChWcLrX1552FDEXTK6gs3LAZbHWV4rel8GHBA/SzCDukAnNAo2iROUMRijVj0Mruo3W
mPR9MmvY51hKb0ii1HvUh5ItvqyUjf96CTkh5E/ScQip7cUS9qFhjBWV2GOaVelDhJjRvREANOmg
Rm7RElpFicpvWc4p/Ad4rcQsbNbFEsYVtUTcDXW8mQtzM0bJeBBIYnwosjD6oAWJt/FwN37FZkR/
QhHf28R1N+3Q31p1Srhy4UohHYoyYFmgmcgr5N15IaeuCgMnuSMvcPZprrX0d0Gwf2dy7Q5+oeXm
vNUU3VVWzum1TUwxGqlFWWa7KCt2QznFUsvtSJPXOHiD28e+Im8g2wiclWfs6lgWxAhqmJRllyky
9SYzhSGpHi1R9T+qRKk/4YcI/rnXrHDlAbs6loRNkNoCRVvWtwUaCZE+8l2lkY+/+yDEapcUtjd/
is7FqP72xr22elKpE7c6VVLYFvtIS0xvrimcHpGn8e4QpUe0LSmavdeo83d6+zAS6zn+cnvQa58I
IAT4z9sWXtapRGl2XVfP2jFGsP0VPwj1IdcrfAfps9Aw/Q+DyaYFygHUR5f7s23ccgroaxxFOifl
o4rs485wFUR9YyWzVqbzylVOIQY4HNY+wKou8szB7ZAcSrjKbSvxtinSSyp5taf/qKpB2XaIf/+l
rpR8G6mty2uP8IMlXFw9c5RHplAy4+gobrWFJmAU8IbdZCt1H3ytNpw9W1pbgalfWUJQYxSqeCDp
JCz7X5NTd0M3m9w/cal/59nOtJ+UTpo7HjnT/Fu0FDgiHP3o+ICLBdkgf8y7K8YlGfDmyaacGtfZ
/VD0f8oGfkWbURBnf6bGmpnPlVPBgFJ1nyNBALs4FY5blGNMCetoG6Xa/dNL9bc7So5Wd2BPB1S7
dWxNty2C8vOKPue1oYk9HLx/wfMzs+ffGmdWgthFYhwVRylfAGvl6cExptw9gFFLf5AQDfBb8+G/
xD02WjUoI1IjocC+mGQ7TNsi4g4/zoqdbuvGybudFs/B0xy61VHtMlGv1O+u7SHprSalZKWYyOJT
Q5yUVKMx9CNVYuUlxm3H2VaiT9J9as95ujKxV7Ij25FHUoIzAGYs+16jVkLagif8Mtckf27k5fbW
yVuqBIUyPxCgxfteS9EMa/P2QTGcMH6OSiV8oHyifbx9J11i4zCnIvAibZe0A7gH56vsGlmYwkvO
XuLQZq1F3xqmHxdj/FHU8/jIq9LeN8lUomhvD/DDrRGVunKsfwOTpESN44vYQG9fk2K/jKAoKVPH
kGJJnLllJ0mrwb45Vlu/BFA/Uj8OSsIKsFkfAPxQ/tUH5VMKlMqPJ/zlV969t7vxPKRh85G8SoYP
p25paANoLY1wzWrZ9OUf5JkB3EeW9QGFGecQaWn+saiLftfqsenbXVg/DFbSr1w0l4fP1aGQ02KS
nO4L9V8q4VgeF+74QkCTdJsxBvI2Ug15RRUi8XxXh4HYVKq+5tBy+WywH6nFgl6iowXZ4Hw7FKgO
9olXDi9TYPR/Ztdr76EANcoX0Po8wZYZOuFfv1QASilWEZTjn3BRoDSnHJuiNnKPeagdojrVdb9p
EwGBLHc/5nMV/Ly95S8Pu0wjMQtDq4434O10vrvDozkeWnSVHcwEWvGn73uLcqgdfBvwIP90e6jL
04WrL3ge4ifpzspWPp9OMw95bIu0fsbbar7vzLG47yrhpDtvyIMHMwuGYx916i5qU6PeVMhNfrGM
NhKolGvxKTIm8U+caqJd2eEXeRAEC6CmBk1aIC3g1M5/ll4HVQvCpX7OO736A4l3hNpE60Lc3f7+
i90k7ZnII9ExkSL2Sypx68WFqQXd9AyJwx0OZhFxYsyWFN1qwuJPONv2/v824mLCg8RuzQnR1ucO
YkazUVwzuwvCtvkQA385xLF+uD3ecjNJmwgaPuAJwJCzixdvVWU3ChymOH8qCzO951k2noQRHLUo
/Wsm4NtQCP4ikcIfVC3PFy2r8qkIyzx/ip2AlpaJxTCIvkycwMxice629k8N+bZpk2pIptz+zOV1
JMemUwLNnXo20E7tfOyusUZ96NzsaRxpQcVZZcP6y10/tDutRJPKNf4UaD9/vz3qYvtIbingRRks
y44ut9H5qOM8pW6jZOFpGhvrCYnFbmvXbrExEzRiOG3TGlFNPnbvLv7/GRAMA48ILXMgiecDOo3W
qvqoBt86HCLyX2ZR9ifQdMFdNVWq95RgE5d/xGXQsl805Km8TTWHaxIGi6l++w2ybUB8KeVKLqrp
9Mr6YJ6Vb3EyB9G2KjyV1KcCgP57SHF3AdJlVwHQoLAud7fne/nw/c/YTDQHli46LbLz79doY+s9
KvenZOz7nduFyaZUA2svokDx7hwrdf6tiBafG7OoD2rRRslutmtl5WdcnYF3v2Kx0fumGZq+wfFw
MkQz3GVGOYKejY25frXjePwzzGaCGkdSm2velfL7lutPo4yzJZtzF6yrLMjx0UoN5RuEMpzCy8k0
XpuS9IU4A5vA27O9CHHeJhvYHtsbHgSsKzkN794hK7bUqg6H6ARQuVY/qnqhK/6oYS+7JeQJH82m
ddM/BMnDoSiLZu3muna4bIIcqRSL0ueS3+fMKN2LugpPQY35oVfmyXEuiup76sEBIKwr7JUg+9rh
gvbBs0Mz0uRkn3+voUxeOAgnxB9jcIftTPNgB2IuMbYtdyj9XlNxxm2fuFOyaQWErg3la6VaCb6v
LTE+QvQEJUKJt+/8V8xV2WliLsOTg8jp3WB4wdaYGmtb2YDCby/w9aEkIIqknjxK/v27BVasjPFn
Kzxp45B+rXUpjKN7sIu0tnfWEsVrg/HYEsxD3qPCubihDY070m4x1MW3c3yismlm+N1XJW7uWmzp
f5d0v+1djNqBbBM8kC8tZpHgYZgbtwq+RVWtgaJJjWjaD0oTzjuovoOzvz2T1/YqKHgS/DeC2lIL
TW/aMRRSVMmqkLMcHD3dpmXpvkzREPphMK3p/F6bTJkNSaMPBAqXbEKqeWHWq6XyzSQw9EvPQSsv
68Pis2dG2ZpxzJVz4ZLie1LOgM9bdqbMGq1OBWPEbyBTog3fOT9ogNnuu7m8a6be+1wYsbM3UmVI
fVdgLb5yLq98LLEpF5FMuPjXYi1LWm4AtJrw1GpTctd0U/vYRUA94DkRV9xeyGXqKzcOg1F8p58B
THDpLGVRBCKp7RReWFEXz06oOL+jsqjjLf99tcuHpI43c6pSQu3mWRWbypUgvgLsT7+tmvKv7enk
DwKFCvlN9umAo5wf0iAc8zHLNLZWqQ0HmBsUrfIIbdZybLsHjTlYg59cW2/WmnoqBAPnYr7zNFbq
JrLyk6n3/4ZOPudbqrqesWm4++6cWYmPAZSgXRAY7l1trA1/bbmlyp4s1lGDeEtZ3t1KoZ6bWhYH
WDBZifEjcwe0s6PZ/Flw8f++vdpXh6KcC/NflXKX8u/fDWU7YdcYXp2cujhSgo2KZE/ho8o6lP6o
ZtVKHnnlPSXHoMet8XjTOFukrqY+JmMLBeKUzZ1RfxSllasvdmKXwxcKx463mb2+z/8JNK051BY1
n9fbX3vlknJ5x3lQZW2Xzvf515YAq4Mwc5NTGZoToAt0jf8luTU/O0Zj9fvcHqM1APXVCZZAOdl8
oWq+iFcRvGOBUyU5mYU9jRt7tJyMiI124TFIRu3H7Q+8NpqsytnUlSXgfTFa0I61McZVilPYGOT0
Aqpwdo557ub6r3gYzL9/Y1D5IVdXwYdJuZfz+cy6HHyS6iQnYWJP5g/cksW2bcR8VzkiWkOxXP+4
/x1Nru67vRro8LS1ME5ORovsx+tUzXXwCCTb+u220Zq2wrXBAGVJiznUHAgPzgezANibvYKXcFGm
QftxTLLE3cwdZrSvOoRxa+XWvXYyJEwZqjF3zgXmjMqiUKZ6ik+6YvS5b5UkTnoBOsrPDap+h3Bw
PWEAUe2b32gBD+1/OBn0ItkyEuOHc8b555bABERYOumpaWrnZ+NMzkFLhnQnlMZ4jQG/rj0zV+cX
VUsp4IdDwFItozXtLtYBZZ8GrVbnrZeiTeDraCUNm1ytVnuuV4ejmYDGifQ5Xb4hfRn1bYkM9cmO
DJi0Ta3N6aZRnXzTukO9YjMkJ2uRo9DqkKUGGLxUsRaB3hS0TdFmSXbyusGtHtUpno3HAerISvR6
5TrzYKLRSoXuxOItrlPD8cK+roz8FOSjne212LSS0Y+HetpblTLPD8LJzDVFlauDogOLyqOOiMMy
8BqMyKl6aTzZjUGB2tkISMhXunFotq1IDXuvoYW7Zi15ZflwbqWliuoZXYBlYhKiW2jplZqeFKuO
UKXRqLiaNTl3UMYQcAu4Pbcv0qtfyVv1pq1E9LGY2kmvx3BuRHqyqmn47hXj3RTqRrnBQSNvqakP
7VqyJ9+e5aahP0c1hRUFGbR4mzTA7smEAM5pzkXx0Zy5bakpz3a3sSpu2Sda9KDmVbVz8r9/lRET
RoAVbXaexmUTeYbx5uKlkJ2opefV3ioRqnHSJjeeshnX+E006kbc+WEZqO6mVvLe/Xp7sq+tLoAI
mT54UpJf/v27ix2NuB65FDs/6Xkqfru9pzzZvWEHGwjw4+Hvx0J6iIRBRiAgMM/H8hRUeuOgxksz
rKwPsVYUX0iNgsBP1Pbn7aGuXQNSMoPeIO0VwsnzoRSzJRRB5/5UBKE2bvOpdcIdnLE1J4Fr0wei
DOgWwbHBlXM+jqhtfTBbpziFkWv9olnuYiLZFciCFHjf3v6mq2NJFDo1Eep+5uKdQFzLxojby09u
Y2V3qPuIF5ycHcdnh62x966Oxe0JBpwOz0W+HHZI7EFLzU5VitvVfZoOzaEtuCIOGuT1z7c/7Nrx
04nTiIU9tuGydIvWQIThJ26kaZ/YGH2olu/CSjmmA6ImfjeOf2rTGO9vD3r1C8HBgOkk3kd363zl
YDvMosvY+HXamB+yNut+T1bdT1urBe+8vT3YtSuN4jBCWORp0H6WSydRYprKzk+yInMOdWHkkx9r
NZARddZD7L4LOPn724Ne+0KSdBplKMtK2sn5F3pILCuxieOqq9Yi9kcP+KwwJvexDJ01PMXVsSRf
HNEKagLmYizKf7YezEF+8qyBvrcN92wnrAEXKc2I1jqQ12bzTWWQT5PiNIvBYtOJXTuzkW+k8p7v
ETbKcqDGdb3T8jpyH8iJ/7LxJxNzaPCgVf//kIvd4gLgLrFgK055g/rJhzgz+h8YVNXVxq3U7uNQ
0aW6vXpXP1LqTHEp0x5aIlSSqu2bIWvFyVax4YLZPj4HSqwlfo9/+/2kJcWn/zAgiRKXmBRlMhdd
L2tu5lLzcnGKnCg/DCynb9uxuunyunnkeZpXrrOrH/huvMUqDlaYZ2ZYiNNQ8ezxhSwipUfzD7F3
8TPTSneltikP2fKVp2xPtREoDpDKxV09NWyXsKnFyVHzOt/W9qjDuxNutRIaXjsLRAhSYxwZH/59
fu7KsfO6kAIO/sJd9T3TDOWuCXPx2k7e3wE233alhPsSQOCpw3t3PtLcShZN0YsTPoCJvssAhvys
smg1BLy2VFKfUEr54e510fYOiyTBrkacEqcOX3NRBZ+SuenuYPF9LKraWAmK1oZbLNQAbBiMaiJO
tSsN9/q88HxRaIqg/q+H5dZ2mv+QcsK0AtMgdz9rtwhNiJu9udPN4lSTlppbJ3GMvR3kdfXJqvV0
TUfu2k6kJoEqG9R4abZyvm4RDmJpGA0CLXrLeUmULkYwryqtlSfuSmJLaE5wSUeSm2SZ5w1jnwbN
ZBWnDsX74NHVI7U7ZKVdHUoylw+thWnFpg4ioUI0Ktc0m6+t4vvRF2+e6jQyXHEJjWZDfQ1FGjb7
PNeE56fIIahbr8Rw6fYVdm1e5YRKdKtsDi6usKK2EThKtOI0dnkyHHRFG6p90atrUMXr45D5wQ1E
DXXZCKzanII+qcIJ8Vml/MeLtaF88Sj//KX0y9sBl8ovCB1L4dWlj23ijJOY446TUMW5cojy+sEc
kXHKCuc5EiJYcw68umZSJwNUDVpfywulLudAIQsUJ3MM+srPhkBspzCb7+qq7exNZHlr2LKrexS0
BcQFQIq0686PQlEZaVk1ijgpylA/uGJuNgXAsH9n2oIHTmvzijtYdj/qvHy3N8u1qNN6N/LiyNdt
MRhDlpanuUncnTIO012mNLmfNkV0mPGn/OaVgbL9D4OCOZU4e2rby3sG0Z4yjLJGnNBYQ+dIqQPX
LwcI0AmhzFblGu827mCuPUlXN6yDkzhGKkBtrEWCW6ZDSac85MJx6Z0clC513J0E2a08fVfn9N04
i9X0ZpWKRGITtPw/zs6rR26jWcO/iABzuCWHs7virlarOPYNIdsyc8789d/TOhdHwyGGkA3DF7ah
mm52qK56w9T4MGeTv3ELVISqFU15P0GS/CWL+v75/qTuXbiokHM/maSfYAav11CCGhqQQfF+WAtp
fkjRspPPjTbX2jNqrMZycKzuhtOQ4RSVe54sm8SFV0M3zK2TXdBYUaW/MK0ashd5MGpzdEW3OP3j
/vD2Ph6KYTL9Fygg4LKuh9frM3dv3JewlFoKdYqSkxA2rWMeGcLu7X76A4ICRtEVBcLrQKbSGBVm
1fnFyqrkr75So/WxgqJYnmtYWdD+DG14vD+23ZDi5Uexl663vhnbqi6avDh9ccGBq4hfHQMw/b8j
RLjuXdTjG+HlqLS1B/nFFnf281hlhGAxIOHemobSQ28sObEk/P/WyPjercCEz2RThfJD0cdqPRV6
nqsPw4ic6ms+5YqF2mjbawYae/oUD65VQRZ7aJsuTp4Xkr0v92dlb4XxLgXtLfyHKYJff4iuN6Oh
QVz4otfR+qmEMzm6S5ovT1HhOJ/ux9rbsvSFwC7xFaiXbFYzr9++TDQpvwxwPduTHMf19Ent9TR0
ZSrxnpOlf9r2WpgHcfdWNeA3thADvAVYINnQk4Wwacd2yJ2vkKR7KfEUeW6PYIZ7a0ykQEgVCyrr
tsRVzm0vpfVSXDqUtcKTmoTLv/gqy8gGh+WfRqcsD/endG9oQlOGmgYCTDcFbyuvgCsvCYtaKvr5
Le7XNn9oK7ucvPuB9taJ2DyaKRC5N5gRbjBjzUpepX2Wa7E7Km0yPNryMnTnLl4m++DG3J1IZCnZ
qqBUAG1eL8uiHrF/N4HUlf08PyRIgQX2igubm/SJZXlpPM/hf5lKfMBF851S1tZnqM0AlsmqVF6U
FKszf61CuiE6GPcf92dyd2iYd4mEjjW5ra1lRY32cM/j15T6hPbPEGO2miC+OnlqP8fmKQXAd+SV
JzKM7YNUTKYQ8Rc0lM3WKzKtyhbk2i6zhVuIIafl4Ibm2p2s1V4yb6T/9wzcLnws0qz+QF21/uv+
qPf2Ps8QirE8Vnmpbj4oJkqc7nQMLjLm8Ykb9rJSQ/btI6hTNXAruTMbhDkTy/x6P/DedANpZuAg
gDnmNrlXuuANnfL4v9iVJPsk6+hem2PvmCeawd2XDgTbepAk7I6VhAtrSaG8s83Z5brWRquXiktf
WlN6zhzose8kqR7a71K6xkgqtj2GUi4SdtlRkrsfm5NAYNk4ETbz3OS1MQnw6WXVqAhERlpYAQYk
Ap1j5+Ufsx13mjtqIOkOumF7BwRNBXr+EM1vSSqyuXTmInVU3FMkLTH9zro5sE0Ovo8QddL4qES9
B2AB0QWJC+AT23ZL4qo75JztLKXu3k7KV2OOn/RJpeouD3P0HFtt9mebjvG7VLbar2pWYs5iqMUn
ZViMt/sr7HbKuT+pnjHpdP65YK7PKiWZK2sFNHiRwq4555pkBXZfpDE0JPQz3RpMCRQBZ+4+3I97
u7KJ+1M0musGesQmoRlBXySjZccXzRrrBzXXw9Rn4xq9lyfDKj51nR3kozu4VBET0gyNQUFS2Zwj
8jojZIVQJC/tPrPc0VrzR5Wi6PTFkbS2dWktmda7OXG6/LyE2T88EzonctV0ro9oirdHGj+FBwBG
3jQNbgiYlgW53his5JI2vGxWmDI/6ilZk3dFA1bZD2dz7h8k3Ol5IUiF7Rl9plsP9z/BziLkRyCt
AD2Eku2tZDulgdIoaOhbKRksIt1V/3epDYZbZ53pWwm2BZhpAlpjES+XxJz4l3mElDmvlO5QQ+g2
GxC6nkLlBV1MQMNij/7SYavVtUewdI4v62ybCGDotVKcqeUhY3h/3LuBBN6exj5l8e3eqxYZ3JIS
xZcmhteLkHGWTOfcytsjXM1BoO210aqtaTRpQyDNaR4TihToNCPcUx98yL29BGoHpTyBredAuZ45
u5XlLLPn5NJlaMi5VLpk+UFH+2s6NyZMf1QQ5ebI5FU8Fq8vZVYNJFQYO5D6UO68DtrQqpXKSE0u
EXojcQBnef7LUfLo/VyVc/4AqiKeXW1ax4dyaczs4Bvurl0GQkIgWJTmVuRWTYxB0ZoGM8dxqL5a
Wjw9j3EfGec5oj7k5l2MIndUpebqp1RrdVeZx8ksoTrYyo+ylvvmdH9V3V4hzAcZkSY6j/wtDtpf
lm+vy2kYOnV6SSej/JrLa0uvBQs63yzYR/dj7S0sRN5RSaXIxJG22SpxVyudsqbZpYeDNL+g/qIi
Rd62s3NU/NmPJMwwhBnpLdAyQWOyjztGFenmcqpBzvb/YjxRH3VV9qaPXJn6HdAC/rmpTaS52jWW
lAHuUfP38hxXf0hj//eyLlZ0sHT2hiRkkclh2QhUQq4/VB4idFdg63zhZ0y5jwrsgI45fYHuAHm2
d8YjIojpCxcOsJDNdVOY4OBLNN8vSRxby0enmvLkO3pVSeriwVgn7zM7HkNIiHIzPIxSH732kxke
ifbsXfC//orNBS9rI9YPRZNe+r6TH0c7R4CwIHE+9VOrvzNyQw1AVgzjwZNrL6w4HIShEbjCLWAj
pYlrDHWcXqx4KrNTFEX6E/o88mdwVpjPrQP6Fc+wZdcj2fi9hYRkO5gjIdBz0zNIhglT+EZNLwn4
+AAwJfmLamFMJfTszSNI+W406ug/SxDAcTcZqxMv8OKnOb2gS5b7zTI7n5ykXijhzcmn+5t+bzlx
uoPZEvh8+kvX67Yay0Y36iyFqBUjHIkRQd27sE7T1Iu6yFC9ztIA4dZZliduBO/Vk5VYtz/e/xV7
A0aVRDxIeJKA27/+Fa0yDOsIA+9ih6guefKcKPVbVSST5Wpjhcft/XB7VxuS0PSuf3LXt7eMCiet
n3Ku0JpCz4/RkL9OAy4LKaKMX8B0pwfh9kf3/+HE2fHLIR41+qKsRYGbrallrY9XneW81esKvILH
bXJ0i+1tkp8lJYEaFznPdbii6221VaroYmKekz8Xqhx2SEvio5M8tKkj/WmFzWT4sdSa9fn+xO6O
lBIFgA7uj5vSGdfgMkOLAq5vmNNHTJaEY4tU5ye7RFPyfqzdjwgNGsKhYCfcFGaXCextS6y4USYP
MzUjaOpBdoHpx6fYmq3fbmALuoUMdhsyMHIqmxNe0pMFNTkpuqy6Xs6nuDAj5yStQ3RwwO/NIck7
5XQKE9wnmwPemnrw9tKQXrq+SV7Tti1E0UXKisbrVXVQD4a1N42UXkAWgsAFsLXZek4xFuHQkK7P
9J8wgVp147u0VJpv21P6dZ21w7tjd4A/AY02VzKZ+fX61DKKoSYgkUtZROM5H2On9qSs6pEfRQ3o
dH+V7AajsSy6alyYWyIbNgVRhbBjfIlVrS18dBWrxVXRNOkRxkOt6n603ckEQoUxnPBN2qI1zQ6b
+jax4stEi+IFy4b6RQGxeQKFkxpeIifkir8fkfIjyCahcc+r93oyFdg5SzrwvkHyt0Tkp//XaMPs
rWyGyVemMT6Yzr0B/hJuezO1pikNFdLRlwpTrFO5zjzj0MTweR8n/65UE378l+EJLpwBRPumQTnM
EPsxQuLzIdf4D0C4F2MxsdcrB3Nxw9oY/8NRTXuQqjHJojC7vJ7OxgyTRqGxcBnNUlm8WmqWz13W
h84Dmb72dH9we48dtoAhWPgoiWwrBypSVNNExeKSK43sq9T8Hmtg9oEZy47k2lpXIdwtO+6KBdD3
+6H3viPFT4jEcOzJWzfLBvO7XMZdLLssvfZHLs1y6ppRlwW6MuOZGsn5t/vx9u4kap1MLCcMtdZN
vCwrOqOUZugZltn8oLTal6eiykp/NCvtkXTWeXTCVl39+2H3dj8lL/4SUr43nGnUWWC2WQNAymFW
n+aJQpTXmpCYyrSWioO9sRuMZ4awZIZ0v9WL660q6SI5zkGpjd0FBjQ7xLDGwW8tfZjP/2FkYFF5
CQCaAUJ8vVBzOSn71MixxImgSiCsWrzZUk7DqDPi/5JQ/MTfAZkB3b9lOBZzVKwjimWXWRqa9dHC
Jei7WcflB0SNDLdfcElw1TFSjxjPm0UqoIzsQKpqrFGeOlvgU0Zq6tRSTL2oX+VArexvit7FWFes
z1NRZweZ8GaJ/l80ixteCLQBkd5chFkqgQMx+uLFlCdcZiP0l1V3wW8n9Gslar0O6tS7tTG14WDd
3AaG68YnpFTKwodUdP0pmzjMk0yfi5c0jJd3UVp9GZjmDspLqDwm2UwSUOfz77V+GS11QrragDjA
tiDHdB20gEEaGmVUvkS2vQD9yzWnO+eJPnOqG6GG19/UVQd31d5AgcuhTIXaBkDczUDHJgrVlIX7
wtmrnLW8cx5lDZOtCKO1D91i5h5S80dBN7vy50CRioHbzROH5G0TNIrHBRJPXb40i9b5Y7Iquh9F
w/qSgv44YlXrzNov5SuqrrQ3NJ2OLhsFa4PNruyaJARaYjh+pIBvETLpIeTcQp6P3t/brUEgB9w0
hX4qQ1yum1E1mhLmY9E5fhwi2BIuuv4R5/HRFZZer73dVwf34m48sjUh22zwStzEm1JVkabacvy0
qq1zV7IyS95lPiCe2YPQfRBu+9F+Dk/c+uKlT4VoszoVzjM7llTHz+26+TOR+savezN5oGx8xLnf
+WSg1RgX3ickbdtyqtIZkCNbHXOEojJOVaT2Xqn2v8k0YWHQKKXJKIqK4A63HU6jmdJQK2fHn7Er
dyO9Mn09xkBBVcribEqIeVWw1h/Q4FH9+xfF7fiILO4JpCO4e7eam3gTFmpojo4/pppzNpVpwLEv
OmINHUXZLHw1csBMDL3jc44pAf028xyb+ArcH8vtKhRjEeuPFx+QArFsfnlIZ5Oi1aXWOj5CsMJa
cdKpWEDut41+8JO+c9z78fZGJTBGVCVEO22rLAPDrWl1DPL8brXSc7LymqW4p57vR9kblcD3GrSP
sBrYRpFDuW77IrL9drXNxwxiXey2amnRb9cWMmuwKL87Lgx/gNSDRVOEt90WdSJbazjMvZKd19Gu
XnpzaV7gQKen++O62cRkClhfoEbDUcWS33ytKFPMXsuwvmpWtfFkkzt0bsvUB/9zpEtz438m/L04
brnN0AtBGG2z/iSzlqROxUGoi5r0S06X9MFwBmn1CkW1/tSLof/A+Z/4WmfHMVrfRvjam535Iyq6
Ae8hlFf1g7W6vezEL4IdAZKLOUbCfTP6es0xFwin7OzEXfFUaF35biZnOtH+QEHeXJV3CxLfB4/5
vSn/NahYar9ukCSq2hp9mDNitu25V9rwFErA+8cUh+7f/7pU7nlRIyEixMuvQxktsyvFhNLjKkGD
BptTXLj7paQanJZH6j97AzO48ITjC83NrdTkEGaDpA05Rh9dAr2al4JtUom0O/MMaL45UkG82ZJ8
PPEsE8L09EO28ugjBiNLX5TZGXJy8l5GKAymEBosKeoL5yK1fhNKpIjFAqiHkaG6yBUrDqJfvhuY
hHDUVW6BRW9U1Emn2UdXozw1EVnZ/e+2eXSKUBAJILaQggnw0manqLGuRqUzhr5eWpH9ZYQ7Wzwa
WVy1T3pOW9fLMRpRB6zRDWx+xmbCeez+L9j5ljyQBFyU9UNjcZNoy0qvRVY6SL4aTsY/YWumymku
tPpDaCRVdXAI7XxJCmkMUwacCgBt86CXoxV2UC+TSWTVDMClTDDY6S2Bfk+HaXLQKmvX+gDieDvH
bAzegSQwAI0hnV1/zjLP0AiyRb9/KixPLdb+VE/qcF6hxnxgzQ6nPmpjpETq6GC428hCKOXnLhFd
Qxj1mzytD018ocC5BAVWDuuD8JD4M3G07j2cLdh1uFx2jmeqRRukWYxm4u99WdH+FvRo2nowF8FC
XI+7Ta3ICjEGDeTCtlsPy8nmbzxMNH+krXpwvoo/69dU+2csQMB4stO8wGb0OhaCax1FhXgMom5U
Y78dkQ5BSXhpnnItUfuT02Rp+tE2o+mpT8vIeiZlcKKH+wPeHvL8CNBMYNY4AHmqbvNULZbyLHPS
KYDlUD2Gjhq9Oelif0zrznkDGNKfjUJ1Pt4Pul3SRIL1zvtNLC7Bmrkeec+vWa0aKFHcgNf8AVeb
Ys7ZgerU+1KqrP33kmMk/r1yOxWx66jiV/1yRNlZrKkINU/B1KZr9lVZrdw4TYAdjW+6CbfX41k9
fb4/0u1JIWICIUG3QHSJeahex5SlyhjVLl+CUupW20draBxPOKFlimsn3XTkn7AzsUBXyPZ+2orx
2r8ON9bUNMvJWQIc18yH0eijL5nOvT0ualx7w5ImRynS7foBAk0rARVBk2xsexhLiuw0dpysgbJy
UriG0oPWarpeeZIjWTIfR66D9z3SAAc9hi3QQXxNEjLQljx6wElte/1YJrRGmCxT0EeK9MVuw2Fw
kyKxlFO7lh9Uu7GglwEM/BB2oZmeWz1WvoQSCi5PAAf7IwPK21OLzI2TQ0FZnTLolkLgjHpflWM8
B006RH9ADo7eZZX8Y5gq6RObynpF9Dj9yHV1VGG6PUREyig6jui4CEOY6y++pkPRNVIzBeFczmc1
0aJTBI75K4gx5bmM4/Rtorf9oodr9yopJvpe9xf47sCB1yJ1x1GGtsR1/HAENGxYfAbqWuMnJOad
FuXcES0L9C3M1YujJP/aaE3+Ayxh9fV+8J3FR5uOlgEZOjj3rdxVjFrmEM4MPo9Xycd/JntpnVmF
872M/Wky+g7bP7k9eNrvRuURJ8R6BOJ9c0fMaBQh92BNQVzFib/o1hJY+BGcVDmrW4reffnAmXnk
+LVF6YkFj1y3kLbWxRV1U4BW5Njo8U0EloBk/yIocKCokgqpztj5UIRz4o/VHJ2NzHiVROanYDz3
8B8mHOwAVxbvWB5G11+bVhinJtL3gRSH43cHhas4lmMq77T4PoZx0nzspdg53w8qUsfre5KBA6oW
7xBhvLMJigRLvyq9PXPht+aDhBBH7SKOGf5zP8zeZyWtpA2LDAHTu/ms8NKF7nSOKHc3t5xe1oIg
nCzJtTeriRV5WpcprwuOwvVBHrBzR4hyoi3OMwSDt1tYX/I5zJKCVWzV9Tks+vDD1LSfy64oD1bu
3mYljomWDuVaUIXXn48nojyo3TgHNQYqn7tmWb6oVWY/SlGuTmfLWobXSG0d3l5Qhg8O7J1RctdD
WUOXjqNy+xXDFUdLarZLoKLI7rKBpkAd06p9p62KcuQmvnMqUp3lQIDZQM3K2lz1Wpzba5R0S6C0
o8obpNZOsd6rTzyxgRQlxT+qbGv/mnP6WdfS+u/fXkg/i+DoiiNDhwLp9SybPOLXUbHWQB/DJTyT
U8Inc5O6CSNvXgYnfi7HZJBPFsDWIz2RnS+Msi5AGDpVwh1rk1kNWgoZMZu5jjGpkVyM4+L1WV+X
BPSyTW2hTbGZlntJbtw0GcsjvumNay+HFMciRExe1Xiabid+0LNwyluJr+zYI5FKx5BOkQZT+KVU
k7X0JmnJq9hrAAqWHgJnkfxUrkpanyhAmCqys2nc+LoQn/9TLvOkCbIkr06DOlnyeHB17ZwriBED
U8CpG8DmNoNYhfZhoqlzILfTcrH1UPcsuUl/s78tzm36sfCGNPYdeeBmOYxYsxlKXCwBpYXU8pVV
Lnxdg+MPV6NIy4fZGOSD19vO8ocQIsziaebxMBer5JdMF4nhOk3VZQ0cykLYMLbj+H5NLfl9iaz1
a98rUYkZgqU1T1lsTt+TVsZG5P4m2NnudCwRDgGUQQVi20fQ4dxLvZHK/IQRNpGcDcnnEAvABuW+
Mc9/s2ok5piTk7wXDBbeeJsrIoUCCNq3kIPcrJaXWhtwiV6EMOVTGRXFEfhq56bgvSZUSn5G2zqH
4cmQ5CHCaoGtRdNDauvzxwRN4a+yNsiPsz2P7uBky8HrZe+bIgxIig1qkNbs5kjjxpwrpYjlIMUy
w+taR3/X1UvsKrVa+EDfEAwEePwm2Un9GmpNdHAJ740ZiR1hffWzeL0JH09WDJBXUQKKkNbfxbBa
z3SG4nd5rSiVR4YdVydzEVYb99eR+HM3lz/FVwo+WBcIhuFm99iSGkdZOyqBWWtTmKDjsObD+5ab
GjWA0JZ63VNrKwn/vR927xxF04rbg4OBm3ITdtbkMlElNmYsZdoJDRrtk73IradIcLmQF0/9dqa7
qOVzfkC52cvzaL2xaWkwUrDfdnENmW5HOnVrMFK+SrxBbJ2OukCrWJ9zJxtSNx2hhv/Ro7EUP9M7
B9CYwW9HbTBUftt/TOxhGoG0fLCoQoFoU33SS50NNNZrEJct7pkZJmQQj2J3kevptExt707y2D6g
T+k8DSmyKGGly26nxUe4nb0HH7A8IXMo6tEA2K4PNaT3o9Q2+CWlNDbfl8Gsv8/ZLHldFyWPyTJr
J0syK1AnQ0sVfU2W6p3TU0ZRpogdeX957OwGUHs8tAEVILi4xZzG3ICpPal8I5TBHg0qcz6nzTqd
UICs36uZDEe+LOPmYBPurEogKJxyPzF8txDt2KxKuutLsDhSJ0MprpbRy6jsRH5l2qWBpneHn6Ed
zvUp1RWqhgfj3jnVqUHS46EZjcjP9rWvSVTuBiQRg3iR9XMdro3b2vBH7cJSfj9XFcYltLuRR8MP
crMD9WpuR1p/3GFY+QZLl0I8Y0fW7sSB96J2OJm63ZJmBQIPmtY83P/Au7sQTAHbkCSOttbmCpXK
Su8kWeELK2PijfpivFeULKtcGyP5d7NUNSeICPWrUeg8sWdq667RVDDD7v+OvQkXxqq898B0gbC6
XvS5XDWK0YlFryuY7JVLcorqRcWOPpEOhryTDlHKoZgiZMDJitTrUBpGNAOsKDngsaW+NWbe+Wqi
KG/3B7RzjV1F2ZwnUdMCy+iJ0pu58q2f8/BSWqp9VlobbUZlsD9ZZZg/gbFqTxqeHN/uh99uXFjA
LFH+wJ8iThzU14MkE0yM2V6XIGtD58W28uaSNXP6TV6KJOUmUZ3SRVVZP8hPtqPG3wq/HzojPCsw
v9g2fwp6Pq2K+mYAjHIFlw5Sx3G1pFkesqKvh9NiJjWF1rr51PT22J7yjOrXATlmu5TEbxDpJ4QL
XtM3Z5ajTJ2zZIoVLHY6QnOgZ6qflDYF5ZFnnfWbkCtyT7qZNqJBoAao5G/fmrmDYDQcPiuIyPi/
FEXaeEUXFoG5OtPbgrErRDr7SOx9my38DEqVl7nmM5vbczmyh7TWy9IOMvBHnlPbC+iuvrc+VXrW
vkeX0+r8311QUJ9R/QVRzecl2b9eUE3d8eni2g6WEMq1PPTDWzzLbWAMUpecWqmrPqHmX64HN8Ht
OibsT7ImJTfMQTdhs8GoDD2P7SBKVeNJ0QZMtMlBnbchHtRTUS6Wt4TWfHQcbc8I5leArURbWLgT
bEE0lZabaMc7rKHaHBCdsWLHORWmjlfO/WndWawEoj0ANB6XgO07Vm+HsI+Q+w4KiwIM4unDuQkN
9amAdnxwJOyGAhzBoYBZx43oU1c1euJMqR0Y6xC/dK2hwk9ram9So+pgseyF4j7jYUz30IZmeb1Y
OkheFrxHJ6gHo3lR5Hw6A4Myvk2jdeTwtrMTGIvo/wp8BA2e61A8Ch2k7gsnGKRofG1Xi+2HCHcw
hVH8oatn5+n+B9tbGWiAgBynuixQINfxZqVC481qlSBNsh7g/5r9HarxeDCBe8seGCVNXwpQAg97
HQXeDjATsrrAtiocxZei60CaWL3xVEPmDR80IywfRi2xj+AZ4sv8+gwRC19I8Qm8yc8y3XVgK+xA
hw6ZFtRqr6wu/onLOx2rs8fOkJTQA4CoPhSmvDwPOHVLXmgUhxjWbfL38ydgWwRvDCWfm5dQVbJ2
nMhUg2lodJhiulWd2rzKz20xj6g+mXlNlpAmOXbwOf2l+993b+YtIX1IgRQQ9JYcPHEcNLoeaYEV
d9gEznX7OJZskESK209LItluhxHwweNvb1GJk1UMGjb+dr+AvZEoZ8VKoCEbf0po2/2V9FXzx/2h
3eR6zCyWX5SWDYGaJem7/rhyWdkxsHk1KEsnfVfSpPHNvsNQTepVnx67BbRNqt83ESbseb+s1alL
nCMh5Z0JxgxRZ4pZY6hDibPjl5qNaiBbthaOEsyGPuqRj312p3sImBSKV8zanPX+SP8qUj0Yb+wR
7/4k7KwuHMKpC9P8NswbylWijcNodrIeDFMUvSSFrXyOqt46x8hV9d6yzsUPzSqlk20PR1XpnaOK
moIo7nMqig9xPXLuk6pbskYPkgTCwCNydYPhdXBsLlo3G3XsN/0kq9HBUbJzFiMHwzcHG0NYe4P+
CaPGkSd0ioIZmS4/NNbuIzwHGyK0Zj7en9udw4N3DG8ZQfwUxffrASKnENVTXauBpKVlde5bdTJP
YxvVugHAFnlKL+ZBYbxOulQmnxqMoJ/KqXbq399N6IfwcZlqPvR2njGSaMmOHBVrZCd33D7Rc9+2
an09WEo73xPBDL4krqcIzW+3k71Mqt3piRb0iRP9W1GQat3VaDo/6uzJHeLxiFC8s3UEuJ+SJ+04
BrBZQKuNPlKlllowTvL6PZ8y2oDd+paMtf0Aunh6XlOnOCjH7Q2S/SJzjYvAW7yTro4DpsCxFuQd
ftr2NOrgjcDEKsag+zyMj0Dgu/Fo8LKCeIBT/7heQ6iqkb2OSKUmqZ6crFCfIWO1pYcQZ/5AAjM8
3V+zO+cBxQ3owoSjkuyI3/PLcZRxE6TDWptBHo4qsjbUjJ35jzhe7MHHdFqZo8ewc2j2Ij4fS/N5
QjnzCOS5czBT9Qdf5cCqFUJm4sP/8iMQI6nquM/NwG50u649pVDi+stUDBYpRps08rORpuOo+r2T
lulngCMo+XmdWi2Dm4dzdpT+3k4KzyYswHjcUPm9kbecHVw2lqoxg5IKe+5HVTe8y1Jj9CJNz94y
VJje7C5zvtpa+R+uf2ID76ahREUEwPz1XMzDCkWIxRVM+TrOHncJqo/RUGWWJ8lVPT5Pdp+MHuU3
JXI7sO4/7i+I2/OSxY4YDjcTfW9UvK7jr2pfKYkU6gHW5pXurmUxPYzFaqZuI2v5wVF1e2KKYEJr
EiAseArxY3798KnKTaiXRmCVyeLbaVyesya2HrWp+0QCEn51cFd6LbW4fFiHMS0PTrDd8Mwx5U5d
lKA2c50MSW1grqQHxFueQaTRSSuM8OMUK2g9LGH9Ph6Aw54mK69nV+94AR+kW7uzjUixmAVO6m1v
ykE5zLJWi+vYKIrPi5x/7NSpekrm+Wij70WCXErmA3SF7H2z0du1ShsztvVAauJHnBzCv6NEl8/6
OMe/WdEDHyIQEwhQYj7Cl90cYVy3TYmekAFUxenqD6guoaR1BjVQzB+KeMCr8YQ9sXMBzylHwYoG
79ffX8LCo4fLD0vGG2uwRMvS3GhMI8jWSQvavJs/ynEzuHGDr9P9ULeZq2j4geimZyJs58R//2UB
Z0umDdXoGIEUoYHmwfMGuh2ZWvntfpzbawHhSyo61MW51W/u9BWjilqvGyvgvRyfFXt+Q5N5jN0s
lDW3CtejQtbeaqF2hugAxx8Vns3GjGruwmYgXqiPy+x2ncZrqJ/K8tEcy/pgwYhtdv3oYnCQgkUR
gEto2zmVmtpqeOZYQWXn5lfI6lMbOLiqFP8s9qy339UJ3XK3DftKP7j99qaVAwYBRtFIp9R//fns
fpgMOQvNoJVpmbu2IdleXRmGJxV5mrlKlf31+9+RVInzlVYpe0TcPL+sl1ZrVLuKbDNAqKjuH+1c
y1tX7/PodWwLZ/KhSx3VyvZmF2ANy4e0GzjT5lOOzWhr4yKZZPx186EZy/Exthrz1aiH/HFNIrnz
cjspj+qCe3co5xn5sEZWcWMYw7mZIYXICrJavfZ6UJE8WNssf06TOj0pRr8s/oQWzad5kH/T+IFr
m4oI2EhcO0jduEyvZ1mtcOhK4sQOylAavHjNJT8p4uQ8NTL+eXgTHiyjnd0CfcJGlUCo4t4k/oMq
V50iE4+irvEEQM9+RpWp+HPSbOWguruzYlk9QiFQzOxNddeaecTqzUJlzqw1H486ZBFDKCFrroyw
i6wjYtFuPCqPpGdojdGSup7KdMxD0wopQJb92MBLlpz3q1nUf63y0r0vsvEIFr43ldSSUSbTYORA
dbuOl1gjttzSYgKwLMtTN/fcxinAz1lbpCN4/02rkfROyB2K3B46HZrX18HSsqi73ImcABFz49wX
ifS5sFPMV8tmOadG23q6pGWcstYynhR0PyPXCg3lG0VZ7QA2dbtd+Cmi4yeUmWi/bA4GMyHHpg/i
cF0hbwv5KP5WLoYy+mvS50+msmhfdb2JqjOaCeX3+4fSVudYpLmQukDhYxABxlTb3GJqa0cqtrNO
kK+qDMW2LDt3spzueycnY+7OejE+6U4x+FJYSYNrVBZOgobT6/lp0Uf7W4nXz6sl2Uf7mGNqs/5Q
WCMZ5mki9hY9q+17KGrqOqtaCU1KRQUgVBlZpnmUx/rei7Oo0FyzCOX8NC6L9dYaPPTdvl1muocD
tnioSk1teTIkZ/iCsbCh+UMMDsBztIF3lZZXRnsyFWSgQvQ8DH9Fmkrz5lnHkBc5qvkE72RZv4o+
z6NS55LkTUaYaouHKqk6916aOgjXeIWu5srgzYhIRYM7rYWSrt7YjUn4Pl3lMvtGt6sdv0ey2iTn
0iRHeIS/ksadW6emEX6VBrXtVTcsNGtGHiaXlggXHrttpx9jJSb50VzGSTLRXS2m6bOut1HyMuP+
PJxj7J/lPygtVMtrnVRl8qTVuuRcjCm27MdQXmgiuh1XgDK6TjOG3UMFNxDzKXWNnOJd3eYjItVp
ZEZPplzr+MeMdqh8MOwGxGtWD2PtxUk0m6trwMuqUQyUmaE1y9YfQyIv+eAq+prWT0urwt1yFrtN
Hrpoaornxa5H/TWOEPQP8FTWkwdV73IbmWgV9S0XqnPx2NSOnD+VME7nL0Az5sIrlbwNfdVZTB0x
v3bJHhObUq+vYYCxuKg9GMZZarvQ9rFWUAqP9k/U4NASqd3bNCjq+g8CQqr2Ik0G9s3QgHPctRxj
Kdr30gy1zh1t+pEfBtOM138Mqc2Ss41lSfzSD/gmnOdMkvs3Kyrz9SEz0Wc+QeUXbCqlgEQQgG4b
o/kJ+OvqeG2ez/YFR8Zq/kFbe1ZQXDd5Gb7LTRSA/8Ygoazq09RPS2L4E3xr3asazGE7V9HWJs9d
Oy6juHBBZ2mD6s302IRCcgVn64s6IGuHQ3Mo9dWLky91eMI3rE96N9eqSEpRKkLZ6nk1S9prUjX3
06MKaYj/bc2Tqk48OkJmnLz8j6PrWo5bV4JfxCrm8Mqwu4qWLR9Z9gvLESRAEIEAEb7+tu6L61TZ
Pl5xCcxMd0/3HE2jn9YEK2gINK1DsWXjqvYs3jz4LEQwa+hBk2dSfBDuQ2FYTZZBOl6rb0H4bLun
vi7ny15sEPxN0SaU3CoPMww1oZfWcDcBzNoa12dBucVhRzhCWTdyjUPK+/2YZX2/dw2WiSNIEnEH
A/yje8nkWtB6yCwCdJ/PmZDjD5kjWwd4e9Ajm5aa2+MYEI0N0U/ZqZrBbXlOcDF1zuERD+AlFhgu
Z2IBXzfaKmb7VNHo47QnUKT23iZd8zOBG9GHPjETT/oMVPRzxkzXf6wb8Td2JN5ORkr43nSYcwFw
cy3ZGzCZNoF9+mzkJSqQe/lQ5EudPzegOOM4n0eZP9qqVtVdaBuMUuMmICC55mHm6sfMQRLc77xu
46vbTuWXIQmHzXrqIiN/5KotZD1pNq8d+lmq0pgOeZLWxxXr9ztUT0kjkF4TY0xn3FWtJfJGU9XY
O6yG0e3Jp0ceXo4qHIeD2pXM3YPXpIo9F7Qp/zCRIzq8T6k7ab8WXfIhRz2bdP4zlzwJPwsppH6D
86eX9xq2huwLWQn8XLCKQ+C1BdSpBO4O+69edbHsXmad2vR+wUZlfKBJfeT53SJCM8v+ECAPxpwY
OGxceFVDLwHzYl7/WAqVkN+rPXUFhRCoy2nJLbVXJmWqLrk9c3KPL1fL3xJWE/oJWbtJSPu6ZCnO
AjyQFvfLkp3FC1bDWrr1ma3O80YcDClQZlqT/Qa+nxLSw+wxDV+SWeMPFe06s5vOA/ztGNA68kke
yp7P2aKS8y6VB/dveEGaeiicV3aodXnI61lnXt2W/EyXWzDy43XftT9/BdE0ND5oQ0A91eeW0Ttj
hEOObVjliUtKJiCEcqLX7OcJAcNxR1u124s36ex/7hIFZWghRoK3ai3aDwvMgugPo2on2+N4i50o
YfM7qxKbGylZyvQH1kJldb8vIQRz2TzMpt7hAQX7B9eiKGQXlB1ur52sO3kgbAuSzmnBwoVpBhkp
FQOdnZM31EClvsIYQxzvUMqlQUy1havxDx/w+qBY+GNvMORAvyQ/5YizD3eshQTtuakXYJtYv4eF
OHhfv3cDrERrccdTuyZ3+Leb+jW64Nb/FoJTfZdiQvU3meQrJOZVJcLab2W3Pp6mng0m06PdflZ1
UrsHCx7kwzDXsFC9gQFg23vYpKtzpMnizNx4BamCQNFkR3ZlqgrW9QGYdn21kPyYL8CYSzGiYxfA
JrWsZC17yNQwrXQKQsGXAFx7n3baQnjQ84qLFrmjYkVYkkQX/aQocsEndrZJYXoolsk6cqxcJ8Oe
tPVhe+PRhvYWxiLitgSrUSwU5LsDvtscFhx8LesbQZJI7D+SULqHbk/FMjG4ji3fq1p04b6ovS7d
5AveuHsI39vuuz3OZP1Czi63MD89rC5uWjdz1/vDYKOo31QtczWmOKeIbkdOxH82hWL40cZyTq5n
3Nd1maAYXhsJn8h6jT/Z4eT279AqxScUQLq7F8TCqPgm6FIyOkhMzHEIJUfy2+BLg+8UGWad/xRN
V4QLckjALv0qkniqckCd9PPrDNuCC2JQlIG87PDLdcdeYv5M1rCIB3BnWHAdsfMxw6cn+3giGxSU
f3Ar7X4ygm8jfA2wlBnyCN/oPcZNvVCV4KsKDsmFA+Q1adUnsqv+bQtbXxutlxOVG3FI99aeB/oz
4u0D82H+rdYDLHyC1Dw1haVJ5IAs4up7Rdt2fZZyb9l1O1q9X+3O0ICn8MDAnjM8fC5Y7ESsn5Vz
DjwUAawdPqvN9men56rBvwa58zWIY856eZrzz9paeDu3LVl/6GImb7oIKWSNpDmzy8rt9loUZK4+
+S06OkEEYuGqw0wquiuWXUp2saFR9tEzrsktSyyUm2pFGb3n2+5efVHM/kWpNum+zzvL1h47w/WX
EgBy8iWBl6T7rTjCMTKRncWAtm9+CbHC1+mLs8oe0pTbPwwLcGzYSlm+HkYULwhAjmXf7XmnHuAh
yMbwsQh0l4oUzhyy8YaOPDM1OmE4Y6K1Q0CkHwIJmbjitiXVTeaHLxEKWxyvEizAiqKAx/RXi1Lp
ocngLju29WzJKEq5vM4nXsghaxL+ugol/7C2NfM176wIPyJviu1PiHD5HELDarzNi8xSP8L+E4k9
iwNz+QMNpu0+J0wJ92ZyOMxBuUs8v0XY5sAqkyeUP6JPkkCyD4ZmRqOYK/Trs2o+o7yt6b0DOVmO
XRtK28POt00vK17XyPuC0ObfDO0WhrMO4+GVQLsir4qiWx5cEDODJuAs7UuuQSE+2kw6914moK16
KazbJ8RPkO7GBEgDNFGRkCu1NSmqUfG8xutTFb6ZTLk0CM4KCOjpMlyDj+dp0/WalSSpV7R3XS16
e1bpl41t/i9Nd36OFT7JV1YknZlQwsq8r9vzDJ/iHLIOU1SJNgGp6zF06xhhbiCHalOKjSyc8LcH
vcyXkaoMudNJSxp5E9gv776jfPJqoqhSyRVkmo9zH9NUJ6MTWAgDV93y/cqK9pifF80K8o01utkn
J9OjuFJXpmIIS1XpC1xrVvd0BG3BKMn9ED+BmthtShqGEkcKXGffFY0iv/vQAK5YUnC+u5HCFeJb
UZ71FenNGtIfXgTLe848W6bO1at7wWTRuBE9Y0sh1VRZvMslFkcxLcIymc0PqWgpwbEuaHOPGwRS
177Sra4HypS9EEj5z7F2HZd4orkB9517Po/I03HNgFW7RV0jFrVMX7aE8W9Cp8V54Wkh49hYb8PI
WjEj7QaxM+mdR3JcPeWbhn8nlQzriAWrSPganW5SpNptIgy7gBN4iiOEFovcMFcFb75GoKgQUkCh
3TlIe4/McNsntCbb+lDNvsnUS3IWKLVuQFpilgOYr8FHbGeb3jdmy8pxVupoPUbihTRoYLF2/qji
mcGPC1cR3P9KL/+uhhUKC4N5CE81hx39M2bnvfy14Bvlo4XXP963MzOY4UiJf+rodshMM2/r1zBD
fTpSazEEedhvvbcQyePs6aR4D2Wx+rtMzRvImnxxxV1GrNH3Mkcc/bC0ge39mh7dKxwPq/8Q+x1+
VOhl096rE6aSuw2yxW5KFrYJp7jQA6sDaX8iMy6lQ2LBuWAjdYvwEpesuCviVn7mmLcAlBxZp+7C
niAiTGV7UfcwDgntKLU4TL/6BHajc9t5PiY++HYQUpyfLMsgE8oWD2XDRufcPDBRBtwHWBHrKfBJ
Ooas0EsvPoJ9b35lpBgWIct3IB7dehFra4qBcLmrQcFaR040Smi4inZpSoTWsmXv95bXAXF+HGUu
cuzJHsee1n2Zm/Zfdx7k+77ATrxvyqX+l+qO/KpjE/ngKKyoik7LDL81h6cq+VAmpFt1Nug5OppM
sivJ1ueSVO8OhPC/xZ/8HBakdISh7k7+gyHFHaPTimtghGhcYPqRdJ/vIk0tsl8FFMR5sa0VFJ9A
VEZTruj2kQ1fZn0Br4VflU+c6hlIZt8rOFx8rTWGk37NfU0nz7YmgUKu2djgsD2KnVtnmRyTxBwJ
7tLGft4d190wA8V4TE6Y3/Unt9kxqTIQOKOjyUz64ggfRt9lmO0gcs3Xnke7Z8OK4WQZnNBd08Nf
cfm0+zTovoYRYbyemEE+1Wz5kJzPlT8vWK5HbDX6AvOItCts3/rSxncsAmPuc7OKQAeUh8E1gU3I
V5tTIQbXlOw3xjOBLeFEB33zH2fv8UTCRjZkal0Rh3Z22CTuwpG9tEVksEdIu/MlKUtmxzUEBKzv
kEs9OrjRPGFtYpNDhwsSpoXkkP/yg9bpNCMeSsJaKRFXw3FHj1BL0WNo4P2PYunhrtpvBGNxn/gO
zGnsdniqHrXO/yUrYpaH7ICNyoC3bNPDCY/XLyU+WTZB60WWyaTBx3FZAyz1GECLpmer5V/lnnvX
t16iOiwHGvqR1Gv2mxepP0crsoyOFMAjPguhNUozhFQvtvBIy9rrZPkpcrMzrPWyNOkx0ELtXtnN
jegoDblEDCdPkFoBBYW9bYWBzmPjYYJ5VX3CpZVhZaRtTP3NCQzZpiWeYO6tzRt48r3qiyoWOW7n
WHh45aXQVzoKaeDsD1iVdYfBF0yPFg1OGxfMBFlB7Yxn/NHB5UgQWEZh6j9N8rGiyvOwDjlrFBI6
As5Nmr2x5Wg/Jtvql1xp9sOz1o2dDrDVSeedPtsTYAtuk7n9qkjQ60UXNQruAsWP6hV0N8BARCze
YVaabVilqCTGcmAHNxyzvcBFqTLeH+7wRU8LVTbjnsdA8P92fII5k8SWfwGnuh7CpcWNWSRiw9NB
megPn2Uz9uB4iZ3ePdToQRskTnwI6mvXz4qd2EMl2an6RtKcwEBQcD5me5s+1+thUhTnFOaQkEx3
+UBq2v0pC7Filw0X3/uaL9Xa13MDz8VGn+Iz+h8Du+oC6Z59qJFJ3OfoBtxniBdnCAQCPpbCyVVA
VooNLqImJGh6pFRuaNbNl5/qGYpePJEsv2C7HwhXxtNqHqt1X3+hY8ixeaNs8seJg1WT33T9uqMo
80HYRWK+TtvlX0qNMBPgp/CD58KKkVtMbb1ZsJk2RGSfHK8QLhP+aWmMP55FWqj75qzX15Xq1vZi
yeiTRZHeL7GFzPd+MwofcrdNJsAu2FlOZOczYjadoQP1cqvQ3BdgHkv08TcGMLEZYLiOPTwshNdz
j3crioEDkFgukLNt4lICdwoX4IcYWgSCV3vkeEbUdXHOy1DCLtoMpMIO74TmQtOHDTjzOqVgVLqv
6Rln4Jq12zAowoY5uGRtJwW/S8z80nA25Taln+s1KdO7HCfGDViM3e3vLUmhjBabLu1jpgDx380W
Owi3eY0ICe3QC8gRkbf6VRaRAnaBSxNEFnuugApjSjaDCkeDGV3m5VMAm571fofHA7TWdZVfiT+Q
BRFOu+CPmKYkd+hFfDq0PIm+Tws4ZAwgTME1ZTvCk27SwyFuaNcKezpmKfG7m3WnRNqQC/wpSeJu
xrMscYJzRFylt5RCBLhqWbMrrNApBQ0CzdGAlce0GzCRn2sPgn05rlzZHeNXp1313lS0OS/NATxo
2IylvAccasxvufoKhEKC2XOgpG34uLcVPDT72O5rixcgFdkHHPz/psnGrxEzDfvcxty9Qb62ykHK
Gv/UbhCD8bRQoOvXndjk1QDhzXuluV7BQJ2iEcMZkwzLWGKu/5W5RIHb4f7Ce7V2GIF3JF3j3EPa
k0wOU5EfYn7kd7IzSl13yC7eCDSXfDgJ1rlVXol4mSur3zTrmOkD3jQ6bpj3OLxHQOhMqPSADAtx
LM1UNrz5xJH3ggO8OJNeWL3htsN1L6emWxM2gFoIX3KVtO8pSVp635Jos5dcKY7+JkfzNmE7+dA9
qooqnj5QW4UAwBDjXQNB1pcVOxvH6I4FklHGcSgvWTxhN44jbd3QLZh977CEMr+o1BA1WVllX1Bz
OzLOPN3fD2cr1ccP25aHFQmg5bSXCqNP54riywa0dO0lEoJ/sQaJGcivwSWABWorAUesBL9J5JIX
g61LdYe8xWgHUnL7D9998tfabpc9Qz/wD36XGG52QePWp7r04CIUWT98o8AhXDq6EToZdnZkorsT
7bA1x/ZbFFEek4TjCepvDOezMFXxq/wYfPojYny4YhjgBETxJu73FrP2GNoln0cnT/t95aL+WYMP
/Ddnq/hJugSOgPOc6KxPY5n7CcUFXRU9OMCwg8OQ5ZEhcWlCROAhRgY8AD8zprpeVix82s5D88HQ
UH3Gd9sEHOZyfytVIxgcT5YPZ9vlrN44hp1saGW0JdrXurEDPhsXF8L2E7jh0aJ8zTDp2HtRxsVP
Fjf008ep/A8GWLMeWmyb8WkGlREvNYCeV+WbD5eEyv2nkSLkx5XxqG4h9/YVOpZ9GUtt4os6UOGm
dhc2PqwAhcOEMQtf1woDh27gZwIqKEc+HsFjP0s61HBC0IOZVeEGCYhknzSyfEzfWSjJ+spvC0Y1
GBTjOS97vQ7RlPGZ2w+5F0fv6/Gl0k4BKjjWZmy0ake6nTDdqWHAeAGWkJNLmR7+d4aaXk8kcHJ3
wiaMjbsHOQJi7oAnjpsXoB+0FMvFljue4A7fWtELtS6vVtTA1PHu7u8i8x69kqsdGzhMHmVvrNhf
olqVGuHpTf8D1Z6uA1ju+Hc+MRiNZNt0NUi2tq9eKNVcVVTzj04k271LtLGPpC6Xu7Vajhrtfeb+
o5Uz+UChrPCglsweRuwVIX3brAu9Y1E13aWdYdA8VGCOEkx2ZrkH1uJMX4G6vVclNOJ9rqN2w5ke
ywNUSEwPW53PcmQoNPeYhhUcBxpdmJEfyHwZdIDgZFBaLh+oWydS7BAA1wSEegpQuYx8hISoSP47
YNSkpgq8E/oxdGJ0ZCQxr+inxdmfBfIse7ewHAvfWDn/V8wtVoRZLuITfvC4PFVVsrj7NZwY9XNe
kZ8tfJiSXp8AoYePWN4nBFZT3N2IzP4uQwsEvV09gs+o2ux71CGZ+8BbNQ8W2ES4ECzPvaUeO54p
WLnv81In/5UknX8iN+Bo0fcwYNUhdljUBfzKemwIi/ReF0QghjJbqocCPek5FGXY/4uazP88buDQ
Y4hmn0rskRY9cH9hew+j1WwgaZZ8pz6BxznrMAIOkFFHOiVIRwO/Vwif93ze223gNvkQ6LEc8BOT
HTyOzhov4uhObBFOpYkrWr0gq7qvrYQ7j+hIs45YIbfH2BYtyESMxjgfnmoHZiSpdt5j5Umdo9MV
ZoFUL6G4r6xKsuG0BxAiWZ77S4MULWzceoNsL9iI8T/Udzs0STP3780pHbmEqkvOEXjROd8lRO/5
cwLx6HYhNcBelOu1eYQxtssB4fD1PbPwMETjmwsOtABzIvIVVDgvWbllWO2qU1RKeWY4G40KCn1n
8Ou3QuL1uzTLYlQv4r78bVUbYSaemRX/W9Is5ZiALsXf57lrbysmmvZiqwUIms/W4tqVy7Zckw3k
wlXLXZ7PBtukTZ/vDiAgeI8Tc7JGJzthc0i1A7pZumJ+wx19ge5rdrc5M1ahD8mzr9Q3S7wCu0Yj
e/DFsbGBd43/tGIhGCdn44BtP170L9h00nCu35zOUCSQKL7hwCP2DUhgF53rSV07eV3NkU98KZW5
CGkRKh5sK1kPBKFLb3W5Vd9wp+LlREgEw9u3ORL6orZVggKPpgRr6To8SKYNEEqXmNAnQKzW3oDl
A05PqKdwETRtN7i0XtWQ0wX9Y4dheevnvYPpngAy/S3HaZ1Hr3MkTwhvEeWFVw+/KpKxe06P7jWK
BMcZkjegj+cePxa4Sk9/BlA46Gp2yBamhYQ8u9FMh4iurpp/FryDKW3hNxvHtEmW+wbuO9/MskDF
nLUacwLUJd020doZibYekgvo3FIYcLPzXJMBzEL1huVceg6wL2BxtDYv33dFPMxtVNE+waARjXua
Of0I/kKQK0jDjN+3TTWzp4SHg3zFlplKbhCboORnsTxB/MssfO9Wq8CJcVguPFRqpeYb3ogj73Vl
YJxB0TkAm59zR5F0X58g/Ape0GldZIPrvlnP9kLcDJIrqYovnZ6XfPJ+T/CnWb2msIYmAg16im3U
pw+BXXh2AGD4G47hwlk/dy4PT9ueUf7qUPPfZpLz8Ar7QDxyWGK1fCrg9fCr1MXBL/hYiOhERMFc
fDoMNvq+M58Z9TRD1m2vLl+OqT3R3d/EzlESZYRVSl/qsv7hRWFgI81x6G4CjuvFLXVyT19LyBfi
GAIvj+loa41LGb4xAdegiZ/TlfOAwMATvFEfM71U1x3AVdarHYTOY5BAHvoSLatB9JLHrwzId8RQ
Dtun6i4Ho968bw0EKdhY6k7/Ir3BF+pVmxvgpbQSr/RYEj7Es1D0AdFnXXGRSFzoXuJZn8nF1OKU
E1wUuXhYWkTZ9UUOCvVWxT09QTUXqxnEXjrxuKwbtl4/HpJ72LtY1V8drOr9c4Y3jKCXAZlXvcbq
QHjGBOmjVnQqVwzGaCaRs/TEvAy/98BRt06UnZtu8/nNAXfC6tHpwYWBeW+bXlmtz3FmRP+yJ2i/
CdwY+xEhEFom5Klt3XjWYce+sVm257OqA78jibUD4KBzUOnyGQO1xp3GPqHevM11Ow9drfWvzVl9
hxutekd0b4mJEhmcPyJ27pLnzJUYdg9sAODEtD8R1SrfGld9Y3DpgPXYJv8jZ7v2eEVUX3CLi2ss
mdivqybbW2Z8WV9SuRlABYv/0ZS+61Crttn+2YqMPdcpUtKh3hC17UulYnJvu7UVA3Q5wEKp1jCu
MWfV/Y3WgKrANvl6I6rqkGjoAVzNM2l+q6Ik5QXVvyu/iCbI/LKgW/Mjp4TBejFldV+da53fkA0W
ryDNiwfgXcD1SsG/5JCiXoBvtHufrMv5u8zhbn5AGoH7pqRm0q2k58XtwvhLsXZ5/EQ5fIOWChYh
Exj/fUqrBZZsWB+rxhZTCYichlY/6b4ABmjtx/VCSJh/gcaWP1saPkFo3u0jaxAU0Vvd7SieOdbr
+iPZoTBLVN5MmhiAowdyx+0YnTmvyDcu9VCblBtExKJG9QsyU9MRr04netyuekMjidHC+HimOLYl
hgUETtjP5+yOu2PFhi+Gpo79QIPAn6F0TTGC1bq6abyTBaYxW0CbKQlrL9u2Lv/g1lUD6sY0972A
n1KG8awNvwXBtsLgZrn+bRZ8KVUVF/MZ+6ZND/kcW0C+2f2ZVr7ZLkjS0sW7Cu3+10nPADanBsh0
Y5bwDc65BONB/ACAqixNHhnvdPceoAAqnmmxn+9L1HYH0sh9cps3u1EIc3TncK1AvdLHKnHNyFWC
09+aHHyhhpr4WsyxmS8qbVb9pJLN1aD7lurv0or0DySx5OixjZ+mXwK6IqzvFKujr2FLsTrJ27P9
izhEnJzZUzbtuz+Wa+UaMK8aTdgjJFXsHhqrDH4nBGqOEt9VAh7DH5OpmJBf8ApiAJTcs+ySmvRw
w1pTpSeH5leNWEoS5q+Riz2hxclRbBLc/9ktwx4TIE0FkG0swJacj0F7leGfUx3k4yjQ5LrSFlHt
mFrMgh59r47LklXEDRAI7d0+bJCAsHFuMmQqbJ1HC69jjU9Vz5j+tgays4vtQolZGzOH/FiqPo4x
LkwmQ0Yz+a3eIKLp3Vpa+IuoSNv+tGSGuKErgI4WMLro0NyUKAZtsjRHr6H1hxjM1Wy9JzrrfO+l
rP4m5tyP55CcaO7KCJdISFGQA8RgS/ob0WBGDEepvUH6GIF8xrUQrY5hN1vSz4FKe7/FGPLLx2QA
8CvFW1Q7IO49qm45TyagevWdbxA8R2RUE2gHKD86QztIjkq7onFMAKR8ZCxB8UKhLsIgHRSoDIkA
VH1fiyXWtwY7f2Y0lSbhbiOsXKYVP0x1OX3ZniB9qn3p651WT4un22e5eP0NA82MgTtJ9y9kzqo7
1BqTjl20CpNo3D+gersld5pHwntsWgs6zavevwTQuL+oD91zKQvp0Mfo9Z9BSwnAGQysGIgFoQ+g
O575rQkFei/I2z7RNJx/02RlZ+8hnit6rjr+QAU1dwpAIxxYwHV9dKYZQpr5lv/F0M4hPCxy/lU0
nNFRqwzUGzvIlvVQcaXNkLXGf98W7u9Q7+MDAj5TcJvlQrYRt9NnElP8F6gTh5XqJGvHrd0CbJjd
ggffzCnkbHUmXNWD/gjdZNpS3+d0c28lXOKrQcyz8NPqwnbvwcyJeziObiUcuRNbYalR0ZecOHY+
nIhL/LfukFH22MqHN20OAqxAuHGm30Iu6suBLR+oCXI4a152dNQfRlcrxWiSqKMBZMLmrTexQzOe
+1X+V7WU/8V9CAEII9vykrbpMn2U+ji2tmjnvy0kgZe2nUG00qzaoBZRs36b4YIBMhaNcQu3/bna
RsZ33AWo5DApzBcIiHBothIFzQfUCF9qZxHbgO1YiDGIu5zQ7D920aO+AK3ejgFux3GdIPEAbZyI
02xfGM327yUHQjG4MuPFHUs3sz02gnCwWrmVMozrki8g0aCvnMD9mO164OeE5NRUFe+BNu07+Hu8
xlOll1WOW61K8AsFxdDgI1ywrwpjxP5sOpu6uxlgEUhShKcqFeiXA3Q5m8xC6Pa6zQz7TBQfF70D
x4+IcCIQIAghTcubWWfD8EXA7fIeWTTCDFVkJfDFBCqFx4NgVBpR/0h2jbCdw7RduQSSBb7nwPvq
ZEtvDKJ7zP4BjjWDyWGX0xu67XbcGmP+eMbIjA/dIhAUMD/kuhbDz6+6EUs+giKulqHbkiIdtnRu
flaVhxmDB3E9eqKwbC9Yt1waBJE/bqXTv/FUk7+pDFJOCkNoeiv2pgF1Bgkl2KmZoAltaK4tFIZU
HL8gscbEDgF5/oRc9/j1wHESwzon50NAL+6nbKfpL/iau8cAv63l6pK0/eKwbFL2+bZZfattRDdb
ccPyAQeFbljahVvhUPATxlgGKlIgWWoWaBQEbJowIMzNW6wCYBuTn0V3K+Us55djK8l6FyDoqIem
PB2Ha1VTWMQHrlV+WROZogBYpImOKsJXF6z51qXXUNfg+HS2Hc8RdkFqYNl8CLyhUOdX/Zw2DnSB
7rrzWs7ezzeXayieDEUAdSVbNCSMtrS4wxCEVTaL014NuCtdgkV2wH+XuNHiGb6hEIhkuVyzMT0i
wFWAsbbpSeVTiV5898u3ZV3b5EfEAEWuAqDYNuANFWeG6DW5uzsUyOocoVEFnuchPWpGhM5CkV3C
m6q52AaY5+BcVbubg98PH2qWR5RsqOQI3mmJciJqnv7sIGr9SyuTb/gI81FdMwwhzcffRG2mAcfx
FVwqtYNO5hZ/UxHc1BDapF9WUjsIlLECRfsyAbfim4O/0xnasifY5pLlUrjdf2PM6HVwK62LS4nZ
DDQNMont1VrtcQV0DcvujgT1+spWOO4+IsNOJhfMXw2SZUFnNVf0WEAxKUC89IYdliQZlTv1Q2Es
Qh32GfdA2zI83iRRf86tru21Xc1cogNZWfwfR2ey3DiuRNEvQgTnYatZsi3PdtkbhquqC5wJkOAA
fv07euuOdtkSCWTmPfcmB44I+vto4cvbNrqYnk0DzclcKOz9TdrfMHuBrNsewmwt5eNa+ybdRaMf
jIeIOyL+58Uq/sASmy2HBQ0zvpRpMvz2ea+ZfzQeEzkVsRxr4zCwJSevkdAqa982W4qn/sFVTnlX
ukNwqMQ0P6QqdwkX4Eq4dmwyeAeRZM39WmNpAApMBv8BwBeZTPS+/6ziYJXbXpNdemEJa/AW9jp9
bAJtqx1af8POxilsXzEB+s2dBP+YmC3nDvpYkonTmGrGKtHSec4+RnKkpwnKDztKs743ZRdVp5W/
+IoltCLILQKIOYrKU/f4gUBd9IRD4saJlJprG6cul3okox2U5yw3wWwCat01pDGO/QG7uQiI5oBM
DBqUpDQzTNGIQt0Siir/kRCZ2mOM58juynTt/0DFwgLnzLYN0kawHma82Hu3yLMLcbhG7Sd/Kd7t
EPGs3dTMF2slfTui6g0fl7lxtmYqiq9FMPbdRNzDgK7Zd90M8T1C9fIMimL/4omK8Rkw5mZCA+RK
ekleNd39VARwL+08BfuxCMuPUbmMYWZuwp0DdGs3CmXnBU5m/LNMkJM0BmX85Ee3RdltTkTZbaav
7ka5JJch79K3Dsn4ymaY+r8hHemmhjwwl1JX4VPhTdNj17vjL0f5KUVHOs2Pml+OQb8K689SU9Sv
JhyXjVF98F+z8qaCbZH1VsmwuWv06lB3YcPbBamzPOjGQUrkLmnCmK2y/dpE6x93ZPCuphucb8Lm
l0nofmxZU9fUSF6ejJytToJlfxsc74sx0odqadVxdeP2P7XU/tlkYXQeRqd9H9zBvZPBIJBRA1qi
sFX5Lu2Q+sLBewCgHPf00fMz6OnfvJ0knwe/TFuSTCRql8qCZCZIliZbT3We/uC/I+KjvOlPSh+d
WJlHOLjo/fZCHysPSU8s/NrzGhSn1pfmmLTJvVQMwL3ABhuifBGYQ11/AfKmV7TfQ5rWz22deMib
3LXbLg0O5WSHO0nWQ+uM3xAK/zXjDIrQ2rsORHHDf2XtqB8t94MauresJzhzWyhInPm9UIL2irTP
cWsSNXU7SLnoPbntwNqH8eBvW3rNhzCPYhhxZfq/UbR60aFy6/hhHWp9nodokIx+ew0Jn3TAI8V0
xbfO083MANo7acfhsHZTN+7zsrKE2Sg33kZJFf4y3iqeVwygH32CKSTvZP/YiVb+neHFKa1IcfiJ
msD5HGkovkUvgrdWNO4janb35Ax1c9FSzMPOySv/ILkr7t1uavYpg+g7VH2q5NF6zb8OzBLQplvy
TRKoaD9CDqG/e+nVmvBGGk1mz5y1/nYr2KhNnbrlpUYvPiYw0ghmpK1/RK1Nfgy3/sVDLv2XNhBH
8dVFJ9Gw/CMza+ocfYCUWB5IrWzfpWuo4hOt7xiVYVtv5Kpevcw4PyHOkz1lAOLtpJnXpav3JfoA
VHStvP049MF7wrtyquapQM6YGGQW1avk3n5yY58fJfrY+12kN9PFEkp4v9BeOHNr1EOvHUDd08I9
IK7FH6lcm3tKZFb4cnbFT24V1J9czjHSXeZdHEHoJxCEzTp20hXOcZmT+s5pIbMBh0SLvOI2y28/
EPnzEuHLqYtSXOO2Wl7WsveWjT9o7zApr/gWU+Z/FXOvFwwXvT1TrIkJ60iQvZId0HwtxPkADbtB
8V+fZz4/X2YFoxE9ed8MBMwLhiQFrWIjnrmlq/k5JQL5EwQ4SwSosWV6dptAMItMMTBxjBBaYxOJ
bWCaed9khz9GtU2xnzvtPwBTqjsDHnnnAXBsTNyujwu5YfkWPM8Vu3BuASGTnKOupo/cMyrsnlJV
WRR9JojvmRyK5wrRG7TUEQvjZtnJ79Fm7YjfCoTIrKL7m4+D3A2gcckmMmFK0xAWbKVwy9xqiMEg
fEgpI69KGGxJEf6vP+gqEIh+kKzvXZvi6U9xeGEci25OrIsUwvtNedWwYQta1JxXFWQ3YWX1cn2i
KHGDZ984hXehG2NStKZCjP91jZ6dDTM258PP9RCBjeNo/8omYPhTpeXc/JnGIB6PBv9h9V3VtnFo
+JKs39O3rOE2GUX1BgkZ1sApVes2ezgTljDroVYrzVQbuSQRrarHlrOsbRV2/HFz5V2we1T2TK9h
APluWznx/DBsIEFJY8tSOG1ZGpu89NrW5l1EObzdFgW/WA9FrLP4ybD/3HuQDXD0PgxlcsYTs/4l
HrtotrltxvyU0wt0T21D0XCAC1oW55D3bpOs105EOlaHgT6jlMchZlZXbBI9qQkzXqps8ao1XO7E
vWfW5KtFeoj2YVF05m30mxvuUfvKWlwLIdzycPR7qI4CF93KJtHOoj3sAWUTMAazZhrXsAClcO7r
DoqRzXNIMnS3nVN6g4LxRlzS2wXUbpE7f45y99qiNCUnrxlMxueJmKP/cMh5DFPnVbuTOXsZKzs+
m2GdxBEUrTDjJplgeX0K+GxkbZaTDIkdWEVGz+wc4qSY5dsoYi7mZCR28goW04/MNAbfqVgOioXg
PXLrsT1POO1iRBHq7ksAMpDS0i7zvA2kl5F/XgNm7guov+o+D2KT7fi7i8FBRfOS5RffSA6GH83L
z4jh1nmzPSfl9xA7zUJ/wO5s+h45yMb5IiDbI3lmpXKtnqPRuP1Voeh6Z6zUnXckQaOHlA96xBme
hEphjFrqprhGCk0PKHJw/H2AdBMf6y5rzb8oaqsBpQYC+RVXQ9Z+dv7ookPPnseExF809epUKLe4
Lg0uWAbn7JjxtgVGpOy4LtGCykaTxtXhO8JQ+DbQpzuZEHd050BuZCt+j8QvDsLzC/9XbopYPKB4
Wr7efhCDvWZIXMkbzhYMBk6bd+Tdrl1aPtWgwzEcZOtnJ9yUcbYhXd6u58Zi0Hsc0mLIUPtjn/5i
Ffyj+YZPK5EnkYx2sduCWVnQHpjmdsUzaT1h+cg2Dw7kNXFAKtpIhcyA2GDW948inxiFbKTQlUy3
Bt0iDI/8gWl8cp24glTGmTzWZ6zsI+px3COlb6K5k5JgJzro8JdTJ6P7E5RRhklkNnhW9jiLVYbk
iRnqFh2U9el47CRF0F7xG3rurjZDYI6+Zcemf+ZsT6iyx6JnVtR6yve/lSN4ROKhEp5gI3RM770R
eLf0RHZWRv2KzyZc7rOJye2Gk050u4yvMx6h/27DkK0vWgWPwUg+cz9Kp/P1UwgxVD5mboIurhlS
9P9gPht5CRJ+DG6lHHR74zNDkRdlonk6wjDO2Q+J3HP/r9ddOJxbj4HtHso3z3hmpdXHMR7n5p6k
BZEybS9TdTJ6aac70WZZtnNjgNBtOgd+8I3rNCj3xOjP81MJzyQOAxNBPK0tNuyNjRNGZLiRUbDz
lqacaaDU615IT0U8pB6pOzunymdv55Y1z/4hYeItP6kZjW7Rv8XiO5cw1cU4H7hePASEvogLccei
2ynhFGAVBMJ2Rco610fUwrdT9CxzTW/Xjv1dEEypQnQdTBnsdBwIa5iWGOu+igX5AZWJpvw1WvGJ
AN+6/vQgKtvGx7BGE3qfl4aNbRgb+O83eRiuYOnxfd3NYELTDUu25ZYlgVp/4TYu57PsXD/klMPV
2pFMF5aYG1Jlyr3lQxntKQvJsX3tdIe84PldUN51mXLghH3poADsE6bC+tHEZVl+K7eUvKr0+t5a
77oYq2x2oABqPHMYS7dT6txiM2r6Y81HYtVHZJjXfzl4VzzLkJbX/qlLwqGO3r3Mx9+8yVnOEO3c
YkwKOiqp6+TSKtn+mzhJ0q2opzI9hNJMGJhh8531mC1+Nd8TUY4VdqWjmp5ivKQ4W8mleY7nyaUh
8qtm2c41sT68GYPvDb87ktdd3IohIkN0KDp2iDyOaddXzZaJqCjv47ASwVe8duwCZcnR2B5aFbLQ
YaM4inMHuzoWvLOOgjS7b+LIZSZRs1IvuAi81/Xe57zkoIVrTO8sAkB3Bl0YEbC113YP2lNVdYm5
ZxFzZsSObgNGMKc8TOvsHqKWyeyp9hc2LeKP8Xv56YtKdidmlKnwTpNrle++92yIt3/y2O/yz7Yi
ycuHR8VBazbojusAzcTuqnYzDVUEHVQaGKGFDQ35PpyYL3i0kfNgLoOfMqjaz2xzUvetcTHckJFU
xcN2ICO1eG4ThOp2UydLB3SMJFhvrOiL9KcnNHCQDOdFXuSEB5KZfQj6Mpi9PYH9kT89JuHYrmcc
1qr9jT8CwYO/whfPSjH1vHcTYOp8p4SkX2vmZcxeMG4bFg7MTC2yDV5hAOfOYzf2Hc+XXyEZrTKU
mEUzsRx7Kti/4RppcwlMRhiFmKIRxSTWqXpdnTztf+UCrCDgXKtSdUEQMoKRJAJZ1+P+CDL6nIrP
Kd/lyYzcScGjo+0ik6o60qwrbBB12NR/aoLE8qeI0IvmH9Skzv/5822nJ6vliSeHcAdms9RphaMx
bukQDyceQn8nPNmEjGOLSX7gcajL8wim2j1G8Aj5c+3iuzqsZRC359mWhkJoJQGqPvtFF9Iyx7gK
sXgma+ggIYPa/Uyt4U4ias9Q+EzzoJrpUCsjSrzjJrXTMQ8dV3a7ckIrOGHjRJTPblvb7pyxitq9
bnr3P9vWdfUMph8OE4wq796lgee6lB6DUkp17MC/ujFNsj9Q6uMsNvUIUb3TUGFxsosyFavfzlJl
qz1ZKePxI2zJs2g3uUew00aSWkLGC5oOg/xkklVIlG+Y0G8t3hLFO93IaToopFf91fQM23FHOu7y
CXIxtZgtuH/cNx/EhptJBEXX79oA/OyqPJugelnXkUeHcDBomEDNglmSW2UHLn8O1onhOWpVogUS
42RQPw+1V97AMSRSH0HdWbyz6y19ecyol8ZTF1Pul1SAZSW+VkYdkK1F4aSfwdgR4LBlPJmZZTPG
QVn/pcSXgLvEz9K1hOix2b31TaxJ6WDY+oIENPrbEnabggsNtX2SAFj2Q8KAkVkhuK53XSKi4A/3
i3aOMx4zolazgoH2lBMIUGx8HWb6UKSFp6/YLkWxT4xVwd8sduJp2AZOE8yHkvSukpIEfnnhF5RR
/8PwiqXBAclX5dYVAROhDc47vLg2rD04b1kI8gTGBEVDOJMhWG5oJ8US6qwdwlvNLNW7iKcF6D4c
i7I5mN7E+T+TcZxBjMqlnt+wXyf2yBlPrjkN0CIJHKc+dG8eMoyNwIL0JZ6r/Pa3Xdtsdnaqnqgl
xn7iBYnaycZv5N7P5T2wDa7ucrrxAX08Fs2p6EYHBoVdG6Q1mKHy7Vtg0im4SRWRusNWTEsl4tKW
CzUkPq5vskX6/qhDfGgnky51Z3iSlVheiZhAwTsoOzCYseGEy+jYUvXkO7aqeq49iBnC+FglkoaX
r3oOj004RtCUgEyej69sWDIA+c5KjHZz5tXhPZ/7aq/jkvvqEJhpSn/jSeXE2jmJMexGkYVn3xTb
b7+gwYIvFbgLt5gCLiruyzFkGLgHMyWZIfRGN79zvVZgAOM5L3v4EcMMasfionq9N3nvDZ9Un4P+
9Gbs2OwM5qqa72tHYAClEIv7nR0xj9dnnvd2SHaWqgpX7RRzgQr6qMkkb06F1yI5alGNEno0K1cW
U9UtmeGJSpfhoKvBmlfPb8w8A5fOeRsgPijoTXb2wBoNpwGXWGmILVrH7tGNebNbxvzDyiOs+jJf
XmHwRf600j7b7wpCRfyEJM0tvyvJwsZzx8FarJCmjpv+8LF29mj7CB4K8+RSyp3TKLOA2+mEltph
AcL6h/wyrE4Ua1Pg8abGKYw4YlheCH8TGsMAgOdQT0JvyMAIRIr6CKXN7c2FG+n7lQjjod8zboy7
Fr5hmCJ/F5Ab0ZSnYPJV+c5uhQ6yHNohXP6mq+ztH0YCjvmDcBd5LyMO1vhfPlaz95+z6GGqNoii
Qe091JDU87DPnHZqj9opBt7vYU6nOOGSkrMJd+7SkSixjXWvcLfUjinqY828n1gGD0/7CbW9CI7L
JNvkuZPkotwRcarNS9WqJLz2WmTtS4/EWv7SHWjXIZ/XVF0d1Lho44ugZAcP/X3xEzL8z84h+DT3
CLeou5tYol1snTxgNaOLBBS8r8z/oxfHUrOSfuK3t5+Axn2/TDbx+xtCaVnY1XOFIHh2/hQ0d5l0
1vozDOswfcHThn+fNrny2p2rOJFPaVZG7kkz4Qr2cccJdGd4LvSR8Ccf0kc5hAgnOfspdnbBc36x
hXbmW8jASg8SEsuwcChZHfhPcDlrcIpcIp8KPhR/HM2xT1K4GWTvecXJE9q4uEw8YFG0w0QQN2dk
Ke2t5FAHTHZGuRZi3yDehIY7F5pM79jekYN/dWEi+t/kxTT1uJ0xT5LOb7VYgjs1u+0idis61v87
tQU7MrxviQ8TN/AalnYDremL/2afckSxWzLKliMY5VxcQ431hjXXq58fZD3I8GQCRlc5MRT0Fpdh
WTF54VPvxhueGmHEfuBbcyxNsdsokIBZau+ME7sNDu0qGkPx0ayEAHQ42JIHarDWfZpwzdl+jx2f
cAmPk3V8MKWO2kOulzFUkCSpE/1QqufkiuECpiUbmqilz4SRQa+GuhJfNBDhwhMNvLRsgwC0fdiB
XkrSuwuMHFN5ny550dKbt5XxvwSzquBZVxxY53xB4rhrYYExCXJnTSSVVK67G9ooyZkllrItLyNK
aUlm0cphRjCLZsZNXIzODyv/Y/o85ZHtjwORV8NbD0ByO986P44+Gkv3/h/BCYl6H6O2xsyVeUuM
/a5FQv3AUOOQZBLB0n5MXer3B0373H2BDNgMDo+0kuLPrJxJPQM+Cgo5LIq8xtAX3vQsLEnG6Ghu
vu7ALevmOWnGG8Liapfyv09GHJNTVM8i3qSdznR0n3c1cH0vwToOqymn8WiJeSn2AaEXIRkNPfzF
fSVjXMBpsCzNaxcEKn1U1Yr6OJuRv3VOqN7cHUvdxvnXnPPxKmqfkLP32JSMmS41s/FqH/LZp+m2
WmQaHGWc9F/DLQwAj2dqQUkm351/ktGQ5nhh1ofgRC9Hqgv1NEsE72OFE/A7S4KC2Tw9nqLm99Ad
yo+VdIKZig14tqKwjyA64dYyjISwEkp81WSbmjekKdO+oxmjj266ccjnB0iEeb39w4xQuznFeeK1
hol24aat7R/dvJdVvLdp5zKEzozPqhBwVjwtU+v4eNq1Z+yVe7NDlBIGfwe4ZVcNU47Yngf0BGUV
Dg38sA9GUDLXKq5ZGmixxRBq+p/FDqs6wW13xVYWEQEICeUOpFEhZwJB2T0zhmGyYShQI7ToNFn6
hyD36/R9UV0K1RuoxAk2HF+5pv/wyOrZMBpbQrwwieZXTnCZ7go8cMn72uK0x2pZZBxr+8It2aTU
h53BTt7pWGAwC6XbrrvOyeokuErXo/I4V4Fmd3OkO8+qJxicMQ9faKx8dlezlTUO3srU8efz0tcE
UDOxZQgtG5vGzJnKwj8Qkud4z3XTFuY5tEzA3w3ZCe4vJ0EEPWQEldR3eInJc52cqUuyTZSHWUS0
QqyS6zyaqrlUxdBhEZVFwFaXY26DmWWKvU/yfgmia3NI2+62sRRt3CsbWvuwrUvz3aWj4sPIXfcy
J6koHnHEKVrBvqOU2bWYQtqjmBQC8QY4EZPfjtAlQACUu5ycggYKI8fkUfUxbSu2gqxf9yjAzFAT
GH76MFFEQb8n02lKH5nsNsWJ0wZFinmf8JKvTlH1/rK99pga8unB/WNEZCKGC9gN3kdhKZc32NhB
u4hjZLiMJBQ7/Mq0XuV5wnwa7EruKV1uC9kyz4xZwuS91BmkktnGbSnXL0MUBsFw7Ijq4BWAvjMe
LT9ox2mfahhTwMC8dL09YUFQc40zJcPTiirF/B9oJQVBEyO5l7GVwOYkU9TFySuMafKHW+xNv6/7
1UIyDbRh7WPFUMApzuOtLisoJDAFtrtxMh2MEuxmNCbywpCK3u+q5hS7AsR9aMZ/dMK4JbeoPjfy
qo3KenntZ5dIsAMb2d32jq7fOv+tg061zyq/PvfEwQuWamRh0Njxia4rGsQOv25mn2uVO80LAS9J
NJ/j1Q9UfcF1YsorBp3y0NF8V/8xRWfChGwFhGewoRIm4rnjmztHI+2rMvOfBYMY96Vc5xfmEkl8
dLqu+JtLeNTNuoSjHzN1dQbRbFaOL/8gxnT9DHgp/mYTkU1sECJebENL6d9VwdLP/yjv3ScZtAWC
5pin7i4csSthgNLe4zIwozrUIsurs0i89tDUNvdxai7D8+TesA7A5Sn+dhmpdiSNzETKQA4BVs4Y
lsvXnsTB9ppzC1e/J3ydjktXnuYTQydv8Od3ztk48TdO1EX2o58sFcaGVsmtDx2juRuW6o3rdVD4
E3Esrv20dXt3oPEJpltHEHQh25vxA0HT5hp4yVvwmMNdg80fBq54ojFiOcTPXDzO77rOIcAx/fiX
OYzz7gjtTGM+EQ3m8Yx2dLTbsfJwwOd4wDKGPQXSut/Y1duh2bX/TV5LBn4MJvUGuOMDOhCD6v0a
moQ1G3UHd3YKR6WrS5m0vkv6edp4+3YYyvG+gGTUzyEr0fxPAFwTfMomGL3HLGGYcSfYcdrfFUAH
pMTUUeP1n4wwg/BMPlZ9UYNeGLdHbZrC3hDzekyznCBd/lhRncs6ywxQquwi/zekXts7274kGO4M
kxOXh9xf8W5FrpOK61DUE8PuxtLxbJB8k/Ujr8JmfgAkIhRi/n9aPDnb+VMAKkriRG3S9ZI2IjJf
gtsyMZSLDDWZqrQ5/wb7b9wR5I28rQkEBakOSWHSkieQd+W5cpi1rtQOpihahrBpEy97vrglbbBI
QE0g73V1k1bbMFgr8C/i2JiQgulm7fTpMzANoM8SxvduNYjgjjIqcu4kLN54J7BDBXCiVVeNn0EY
anFxUih9xu/h4kHBpcPUnzxm+OGPSDVxcCxQCOezqSpcpyrtqkeg06Wl4vLjau+GPQUDdc3MqZLM
a0TGCyEyFcx7lHJOFS4/ma4GQLlslkDtk7pdokPNlDp49QhBxERYYnBVOzgR80PTvMy7hC4cQ2k5
29dFlCUTVG/2CVuSoJJXT89rdzNpRE+sIp+mfd1IOe8HJMjyac7m1N853Oj51db2ZkaYy+8Cv85V
gibiyHPBn/dRHdoXXcJY3/uCQK67hSMSTavqvUuNl4kSmaKDUfkaY5l6ZkiHm5PEJsc/ag/nNOA5
E/On3q+yc82RhzVphJJ/5O4phk3CQZacbvhLsCFuQrk8CQnGsWCMIgxOcTGbR+DZyv8zky8hcY4G
rPsRkK22x9Q16QHomKi0XBNUHNTAJf02pccOmYkpql4WlAxlb+c923tZUCAd2n1OxjkglHZb9o6Z
SLIQIqW+7tx/nKc1cJLGRNe0F1kAswZHjGT5uHOZhq37YbEyYKzpNb+TxXpq2C6J7r7I9MRIXMRj
k9x2HRqR8pAywcAthtFVATaqfLqwhLHmS888olOOa9jGEUnuXS6607o4tX0mxAM3Fb31YN9tDmJM
Mk1bBvax6yr/n/b97j88oU54TMNEXv2MEnNfFiNVldPSo9Aq0xKChw9sWMYVVphfIRjrdJAUW+dY
FiRIm0zUBFCshc/vRqrCbWbdRKY6ZDAsL2DxJeYtXMT3RAh2uMdhtt0Df4f/gtWr/XFdrypOJV9O
c6j7PmSmQEKj3cQUKeLCD18OpYjX4lWFy/8tXZRjl8xhIeyOyAOIIJpWXlzmShFixZz/8etoeos5
4f4IL0jsfaFN3F9N5+h3/qIh+JJNNYy/w5wREENtU7Unt5j67pzXPcKo7pTM9ojI5KPIdMCX4FrM
8KgiXbVXpE2AoOdFMz57IO32JBhNE2Xi1pW859Fqf7MOuY4Oa19kLyOjQH+nAqrrfQMYNfEUYL1k
XBDmyY44VNBqyYYRaJZ+cJz2x1YmlFsebqqigtZQ7z3WMVS/q7YmVIrBVjbUGKTb0Cu9nSOQCTdJ
CleJ40zXU3QimlgSwJGUlIW4CRQvkt2zaaxTW5QY3eyWiRn5tygCtZw9TWTIk+PIzN5SoliwCsqt
6pjQBu1SYK4aoHVTOgMK3CbFd1fux6oQEGjEwoVX6QzmP+Z1Ivw7kmz6qx/conxFBoYEiVGbr+iD
BMcm6+yd0cq45aV2rDgx5Uz+MnqqL6kgsQtXRpCrfRDH8TOMuCkP0TATzoL/0yV7mXjghgABlklv
654YO4JaMFPD0eLXePRxuTIGzHRB+EC1Clx8oVHedkLq1+94R/tjxtDbUmJVxGsQUqica0ZuTnnu
0hDAOPPlGl50yuuPDO8mj9KZ2m5rFvSVCxPDqaaiUsT0TZ0L5qi4aHbYPI0ijMDOVw86c9p2RIC5
YFNJ/DrTjqlDzwPzTxCmeksi6Cw9Kmyqc0irrMmO+ZA450bVOrhnZIm/cqhusS+0VvlbxciHzD+6
BW9LCGtytAiMjPfD2sUBLlhh+KDbWD86LEiut6wDa//OPDhoshNLxCOmeCyOQF8XLC1pEG43btG6
ERMRYJBd1cYVe4yndIhPVAIIo9NcOSBnyEfstprX/oXTAJh3LfJh2ZFltMJaIjz76dEavV7bOFRP
JpuD+hjdBPEI0SY+RosaSGxN8QYUdx0ruwL/0PJFVSdkEEmTTK/l7rUYwri/JIqxi/vhKhEavcdc
mIMC4DRpvucxcsv7asC+e6RqawwLWKPsr0Vhu8tGN1FHM5ek3fkYD37lcOEIpfTMHxG5HrR+lE/s
yIi4J8RpIVTY/Ew1Vpojleba7mQZchQylscSLqvI4xWjdg7uJDmGzn5l0GV/iEJB0/9tdddipXay
Jq8JHFSZw1pUbLmJhJHQyZ3D/xk3byhvipsm1hwZ8CGc4MWzO9oGOdPNC1fCEnV5tlgLxyxl81EP
6XrqBneUv2pnzYhV9AhImg5Fb9sepwWk7m6cIwIpBs91/Y3nT+mVhN0RNUlDiRzAcNGMhBDECiUu
7xsUds82JRynFWZprq8VvH4x46+C+NqFlKBuqXY+gWHpHt2f1N5+9ojP4Qm5ONgx+9PE7sprYot4
2cWNnVgok09j4b6wimSq/i5aaxSELFGE+BA24/qfQFSsQNh7tEbd2etjoqZM26VfGuUl3TOSYwpe
1MobT6ox2MSTTI4XjGhh8iexxD784oy3+T2hE/1uSeHGUVPG5VzwUTIYaRLyosEzir9eFbF4mls0
tOgPen6kh1/at5rMuX/DiP8PX7KqiR/wwpVjcmiHqtnpYoYpxiFk5X0ACso4p5yJ/PAaIJ2zR6g8
uSdFY+vjXKVLeLBdX9vXwmNhKEJqmqiLJtc0hxLyMn1M+ibEaasY627KFaSWWTD5rxUjSRSNk5rz
BR4rIVxCgtKXB3gdus14XurnCElc7QrjVeqw5N5IIEpdcXfKJJ3Hh0WV6qJ41vGaxas4Nuq2TG9s
tfOc6VIk+9IPx/tVry4c+MqbfVdDluKY7vR4Ln2s+DvpjRUGAFuAhWaZiwS6YfeXAjQ08XC/YEKn
g1pFf99KjYeunSjY3nrBzXj0JhqZTWzDMvxuDI6rTcXA/y9XrHxKBhz4R6xj5bOYRUAOwk0sYu7c
Lz1EExq82JDjgTY1u0v4HUc3xwrPCp07LkPSVjRO0511df7UE1DA/z9N8nNgmdy8w1fh1t/M2Ud/
Axi4Xkk1MnLL9CiGN2VyRy5XHYKQp7EXAPUaLEYHF0O22iZ2Et/RIMwCWuHSwo0lkW7Y7s3vxU4Y
tm5xDQBJETvc2CA3Xcmyp1d22RL4vnSxIQTE9UGtSDGevyMmq8VjXTpyxLIsCDfkyGx689T1vYfp
Hd9RecydiDp2FBN2BBZ7tegIK6tG+mXARrCkBEljt2uKY9/5anzQVLrjSVez/D2VHMJMVp3lTdpp
9vejXYlzKlDv9I6BEDUNadqO3tZshDkRHD79j6MzW5JUx5boF2EGYhC8xhyR85x5XrCsrCzmSSCE
+Ppe0W/Xjt3u0xlBIO3t7svZ1uelfk2yIowOjW+MPpjSDD95wkX7OhRPz23phACqNeY8iDuRD1kH
G60hS7wGHzUm/3pfVdavNkte8hAHNQf/hknefCZZL9td3bZ+uQP6MKN19SI+tmtXEAjsi9sms/Xb
BHICk2TbVv9hNMzqmx4W7rsn4OjcgC/yn9D563cQOytqnsjGSxzPmoQ5RhzMb6s1hCnTZfXre+xp
8S+KaibPAdg3c8Fk1w33SRS2Zz32eEoBRiRvBK+Bqs81sWqMV2Vv74MmI2JfVEhw+TyX/h5RQe/x
FVryYYOuWelQAtVfsV0p5l5ARslvNM+NNYeAeX4+lH2I8pAKeNyHnsKCdAuEIrlUKUaWHTnFypyq
2Y/OABKnIwjDifCByROc24bLyT3ZysbdF511SHX3dFkQhsOULrDbHgs/pzlnwmrH5LfaindPJd3o
AJhsffPSUjh3eYdYdUWgKzKJkAL4Aafgss1UfKG/ujyytp8TeV9HZeo8I02hHsVLqKaLGw3+eF6G
rFaHAiO4symdJPlvGVJQFDU3PuC7iyCOFY1L5p5IRzL9Ji2CyOtQxSGiu7PI8JOweRlzeowYJtwK
avNu1NJLOyzktmRB5FuJbrjKtm12fQpZG+h4NukvTySMG5t0zKe3mU4wdr/epHZ6cmTxXF/Nwpup
TZzhoVJ0SB2nmrLCM5FQxx6n0pVgwuYB4846VMyz48juYrvis2NwpO9K3eo5btufEeLBg5mYum9T
BTIWCyo+fRYxAZjwzTSWUXvLhh+wGJy7ecA14fLyN5YE5K5b1/KpCmT9k/I3vowlww4Zfz5Ilpbz
/AoedFIsHOsV/VdaoPswz5EH+hA/uN+3klV41lftrpBr3J8ii2eL11qVeBclE3lZRuu/h3HR3FNf
DFjHw9L2nrsCIlcgBaRSlpjLi+X6BP+FgPl4h2kSzTxbMHASStdet/Nyp5Xfq6Et40L7YJwfi5GZ
nCmT3fCuh19HiNiBiggWhddNORHN2IoAtutGgsN5Q7vlCy5tm/JeyOdlOnC7rONdFc4+YOPOKT/H
MDJvYMzZIfYg397xSqTVLdV2zvgVZZKyPHfO1YGdRe3eA2AO71ofuQGlsih/rJu1t7mqVfk7Ct9V
dLSwluaiH0M7peQB0Yr7MPDKebYTCpcJ1uHTEI0jytLwvZ2w7pdvE6UJ1ds0rcNdjPrbfMdhEA6P
+KHMvwlqX7mtvdX7j9tU315gVKsGL4Sp/vShUz02o1th0IsEZDlbuQnGdW+y5k6ELlkiJho2J1Pi
KvWU5CFio+TbvrVzWfxoP3WdPy5RWQKLUll54LFImWUYv+qdJyS5ICTC4LSMrALO0G7m4AkdTrrP
zcpNhJdv04XLTe3mIn6S5Ob9HY7+pbp4XTP9nb3E7Y/aJHV3Q2FkjZRThMiTrcF3thniYZlZ3tnR
3RkRsV3aTKGzDi91HzTJI/5bsfCvbN3friqS4CLCWLif5Fn1czfVqbmMRTNLIhGeN8J7xZv7yGxS
p689+YR0O+NbX/YKPOzzgh2wQ3LQ4zkp2bm/dAB66drwdXis2hEeOPd7iEvEE0qcEV/Y1KLwLoa8
W2zmGL8nrWKULpyqBOclybsyqQ6jG2MKS5BntgGc6D3QcSo5dRE4/qMytAzeplZMWK+GSi9bVDDW
io1JlqfcZpR6cXWf5q31i/CrWpTXZdsu8xqzafq0wZ8dwr3DozLkJH24FIBEVKn/G3SsDO5cnFcf
EPdK95giTEgoQmJ6Dg2H1C7KO7FSLtKX098QOBpSX8JmBjYtH/a+4XvGXDMWHquVdezCXVEiM9/m
A4s9ETY6+JTToP0/MbfP80hBAmtAWmqqHz+w/rjlotMRM+AXgR0inZILqwaPsX5t+ttionJyRywu
hbPaMVVtcxc9awM1T321gZej13cqDEkSy+FPUrVAItQaqAJFasL8D853/eukPhMEWOjg79qQ1rjL
jLaIXHGVogF0jDTDqAWjGqNwt6HRg+saJF5cA7OqHabWdoZOB4ZT8izVQT0+0LXCwgbhNpPbsDIW
kulIz6PCfK4gJVX0jDBmdVfoIGaoE3aIlKWYxjHhFfD3kJ76aNzSXdsObHA88caNPYLE77eQxaoK
Moufh3ojOJb+eRZTOXRc1f1QGJBRWsFIwas4ZU+3ced0eiT1qTm9OSBzwJGxeTXYTH5AvkNrSIrZ
WEYHFz4YuWeczqENl5PH5XjZsIch7TnAbXoasa/iFaxhqGwGHEP+Diak/sqrFaZoxeaKqpWgicq7
YpWgMyRJBWy94dx9riOC+9VeJIFLmea5Xq0+8sQA5IF54DwNeGZSLmzlcPGTxCVWGToCWnClg39+
4rLWcHy/PhS2cv5gr8flFaqkfNBLz0suBeXVs/2t1TtOCwCxsqSLjF2oGLdVf90Ze4QdrnER+KG7
xF/Eey9y92Vs5q7dI0jjv650I/gm5nn5y6KkeQsJAoYguZBqNqLxNQ08bE7ITkDea8DARSEx1Wb9
6qqh/rNGIocmikhDWV4TkGpLpyllc1dFERt0dqsbz4+b59xIXEi1wXDLnzZHPxam6okvLbLbHIrH
QA6uKJyDm0c9/eD2arZtqrx/HJpeZAQ8CxYOWN2mfOvbBBAvjbFrvfUYz151Gw2PHJ01gMKQNzp5
xpZi+wjX9XvjGjzzS96tH7qJMAHyy2zyrZyj+KHwZi4KTNqaYKRwbL3RnsAkCmmzg7eTErI7pCRf
4i2dzo3HhFCyAcf737/Po1i/YQiUksAm7ukMwRC4fDjn/67zMcj61V1epKxCcG6YrbjG8XlzZ8vY
fdqWmo+g0w45N0tO2aVR42EQcoG1C6833lztlkdqZ9qEjK0i3F6yDSm2Jb/nM3y7eLjYGjl4k8O1
IC+bx/hbDbmXLyMqgwkeBOzTXAl0pbpN45+aMC0Mk4jg70H2Ufzu2YbFec0d9pkdJ/8nTtZrgU0x
8sN0Jt3L/dpJWB8j1L11L+K0fioyL//u9ZU8SOLOObQcO/lW9SNPFzSc9D7yGvLE3B4QC/kgOI1t
mnCZllmydNuluI4iTdtyS6pF1GX7bvZHln5lMWCmoDvsDXcpajtBmGsU2ybqPHtYQ3YTRoNfZ3Wy
X5qAlEDJj8U5jZr1Y+Y9qLfJWMvPZXFUjuhUFG+Eg81n3YQiJgYW6IcYWJK77XwDe292ObU2BaPs
SzJ6KQvcSMMOQsJm6PdLLOssIrAhkquqwkspx+4jsWy1Likf3g82QjgiwOQY8dcqlxeJjbU41B10
BEwAk963OpUPUWgdvR/DJr8VzcIr2V/SMofVEfYP89jGP7bg53IgkJE4GzqURLMHHonAOCNTsIdG
/aWOIGIOXfsF0UmHi/F3YaiArCJGeX+9XHo4+oIlHE+FHtOnqvHBYswY/PPdAru423bdZKBSqcIN
6o3xheBhcU1wIXHmfCesnxLu4Et1z2eJbj1SCXlG+uIvIAWU6UNLmxMz1rj0N13JvnsXJ77ln7Dq
f/FTxLRhg8TjcWcE1E/YnSA1+RQWQI136+dOCkihh7n1UeKOkod4BNZPFIidiXqsFdbYDY1K/Hrb
dQA6gcqcxTdZWMR/XKEwffudGv6ZGecBFSGdmSj+nAB7/qweZJRg03i9iu+vdADcaDxWHaY3VtQ+
Tn4cHa04Gtje+rMmA6AII9OwsEAmwrlEv0xanPBW9+wSMDHME02wLlfdTxladvQHyxQZnsClImmi
qMEfRsnmyBnyeDmhNxO66mZlTyXFCNwNZZVT3pWQyQ5zf/guVKTifZx7NZDlIcr/9LyYviUYYXT7
qUtyJuyctd3STiRWFfvJv0nSR2u6bfJBTt1lVb4fn1kE9+RtE2y1fPwqVDq4nTmIml/qeSxT7TSK
9loJpa6jDBi3hpGiT3Tyn/QwjO1YymYhITMkmaPo2/zWb7Adb6+XOYj99UIczRICINFZq7HcrgU7
B13nHpl/PzXfaNIB1gOvb5dbC+A8AR0v6Jbnw+0ag20IZus8PIekLIaIZI+k66Pg6k6QOWNHc9ar
Um+VW/Kfo47C9g/FwkJkI2sn/k5SqFbcysgYbFo819WjyaqRRpYqrf5IVq7JScspfnNUbCx+w4g4
jd90+t9gAzJiDfRIvhgHNC8t0Uz1ezh9sTom49C9YltU4UZz7QVb0cqGrpxMLfJtouHw1cDuxkzg
J6M9eYsP1zqjVMceE4LV/T7sWrfZTXLy79F89MSrgL1rvCGvVQ03xlPF9CdDZnV/HfzqglNirOHt
EPw+Gn+JHjPDxvWjLwyyc+m7vTl3VdwQCAed1tVblllF/a3RO6dx1+bkjblT2Iw47sYj9efcMtzw
48IlLf/OegIByJ/i1LdFu/oJYJYxRE5OyyG8GWMsmJQqFWm5mYKwp1oKqtMoHuL0eg3sKQBYAXLm
EU44v6pKLCDG2C2yWw6cC2tIs+x7t04V1G5R+eaBV0ve/IYI3eoUsLil+EOz1d9AEcraF/LtnX32
ysg+WyysrKqWOeYH3kXQC3lWCwMVfi3Fy8r2PecYT+b8DbZzsnzkYzl3t643CXGXUwXO664sA2AK
5AXSG42Xj3qjhjjcXkbEk0gfV/8XoEr1wCahhHjUl5Xa9VR5c1UNUVg27NrT8SHWytrTUHfqhuOd
o4a8nZn/shKj3ijEf4TpwKYYzHQr1Ftmy1bemSpMwp2r+V/8UeuyCz5JlXryScJ25dPGkszaFVIW
5iGasfQDL/GOq3UPm26PVpS6B6N1duQ2XshtbQRCO4+f7jYNTt7xG084i1A4R3geU2tY3gHtASKZ
1cs8vJGWAoSRxSrV90gCXbjvNDv2L73yG6n5zuD4HvA01MUTvDEUkiDS9TumySHaTIM1D/loIBy1
67xiEYXnKk9+HfbLDaLuIN67sV/nnRMqaiA36N5kuk3qeuU/xILFPysyF9PjSAFe/975EY8JuxTW
HiGObB76vwZdFz+RbLBjrN4ooYlqvPbUZBrsOgwlLfUKwOgDojPIR/0NEyljV4PTJ3iinULFbz6w
LpKvWDHSr1hEufsM23AG/8WUewFKo+S9xoEy3tbItUd2H22LCx/zwploCRCf1WMr+QcYZ4iag/FZ
OOdidqLylQsjRnnA/LVy521TEmR5jaVqg1dCYD44QfZwRPgwQjrbEYAFgUEiyS6scxgCrwVeiOjI
dd89YY2o41fEPzq5PHyVxa6PrHg0TZHbUwj84NaYzHtNk4oAokNaYF/ptriErcvuDc0iA69SNFyW
kolHf7v4c327DNdESaTRzp4aBy39MpG/IdVLXISswWyh82ArnJzziicyJ8XowiZ88MeM5kh/HY29
R0bCqknDd+H/V3motl/8pspwj9ETyweTSsgRrms8nP/RHI/xUrJSoMutlmpuKK23bCy45EpSERsZ
cDZfBEuu4a7tUO9JhqXT3ZA4CY5AFwifJJGWEE9VyPckEMBK5wl68IRZ6s73k+EVk1P7zQwr0++E
P/Nby5GNZiVEhZJSrO0/cm4qZl9WCzSkZVny/Lx0Wf6EC3vNdhP4g3GrwbxCL0E+uGPbqxDm+JaK
ejuI8vo6CklzbQenEbuwDIbmObX96B2CtWFOnRa8q+BTzGrp/3LlQxg3YXyokpZFQRjnKBHtvIDz
SJsh2QWISjx1RWG63cx57LyHrHSjz2ly3jISN4QpOucYSI6KoOUT3lAMIeI7Gl7WmdWN33GsKwJG
gitr0jvlfRcsKyHjqSqQJ9WAohZbudxOgppqrmmgzCnhSBrdr8QX4u6uq131ZgfVX3Fuq+c+lmyL
nTsFIj14hJxfBUfNr10dY8sv7r0TXK82kwdvDuhcMlfHcgqTrzyP5W+MhZgLwZrMf6smaih7GHUP
kgCg+4uaoobyTbp3Wuw47fLOXIunwxazdxu0WKVo+DI5l5GBqNYpZYNJ8pq6kvzs9SFwIRwSxEjX
gvaFY0EE41tiXLAvV8aBfUgwnYI6HRB1940tsmIb4Swsj7U7FFR9NsNPndRux5zt9BgnncT4p4zL
WrcPMfnfDgmy/o7NumtYKvbCgFgl7Y3PuaofZjuEKEiQUtx3iDhQ6aBVMwLOshHr7bKWwHo9P+n1
qYnGfjhYl6U75pxB1FtaXz3nVJHdZkD3SxhdIsLhuaWa0WUjKEk57VJksKeQeyREUdjH44h5VRc8
h9Zp7Ufw/7aZclgKoraC2rc7LPbLmZtQkN8J0fWfTKbNeBReFAJFGDWA9kzk446YVk8qB4LawY9a
c3AkJSEbunTtcmjGRBXnpsDzDgnFS9h48qNhyxcZuRxT9KXm3uOGsN6EYTSH+ymV4trzUcxldxJh
Hjymeg76r7CgRpryEDvqI2qufE8pEYPGVqN3ksqOgbIBlqeuoBDOZBiXhIBxILlRBdEQcd1O8izq
nwLr1ecgqgsHzK0/rgeP5Vj/GM3r+Jvge0XCsDb2mpuxy+xOiysLm+3SupsdlvU3bGuRN5yOgMPj
DJ6f4hsCF4+1iPvi4HHhuDaZdGXwOWCaJ3y+FM6357vk21B6gmaPG0/7xXYGPlGfkB/W51VkQ7Ic
BXGkgAs2EX3B12F8lHl/dZwbLE34Q5om5aqZRQ46LEw9Yp+qKg+8TpxHHIy9t+0motYJ7X5V1Ozj
KJDzts2RFHBXK5/JVLf6PzvG1U24YNTaJuzek2Ok/WiAngTbJ+IqKbnhbm0TKU5w4gDyzDDtLXj7
Iw4C04IrRhJZwQ6s6JlRnuB9baOlcj5yPIg3Stdy2UbwcuyBJkGKUAcH3wA3Sm7CgI3W6WMlFNQc
sOKBSJ40iCL8w90TLzj3hYqQdH1Sg+SCh7bZtdyVFjJndX9lMIdh4wBCqKdPiuswdXj4iHDEtulb
ihPuP8REUfIdLiwwMEcJ/9Q1cfPgDUH33bVXesg6wEweksT6t6UzcvhPq1jgKpWde9P0ntV/GrdI
+ieXAOOBC3PPTG/DqH31+ibMLhKhu764LMqOQeErLBVLK9ynHvkQz4cXie/Auz4pRSwMvX9d2MFB
8WNinhb4odlHVJOk3Ey0x/Lb87J+t/YZlG+KIikPQkPw8xe7zGmwa7BDyN3Ct1DtryzVgFc8VZ4H
JijbctJPqnxW1p3dY6Ap4NzAwWDJgq4GSGMWLkEddubaSY+IyRHC4ZilMjymc6+vYsjor89Brpa/
NF1EvwNXoluokDkGBUF79XFUcl7fMJNz2wi9Jf2rdJ9Nd8pz0kdeOBCyMC5PYMV80K0bf+KWf/5/
R8inaywHJB54lYqfSWZ0P7sDgZI9pHLenE2ft863M5LsFUJV8UOVF+E7YY/O/UJcbeNn0/KexErJ
UehSpLz24dYL3XX68pfZdVCNrtaHXZ4PcYobhOjyxjAB4JBv8l6dC8C88hWPTgAaC1HU+RrXILgB
dWUVAMHSIy6VVBoKuQ59+Oku/wCcakhYB4pVezGezMwu4Mpzi9VvzO74iuovIp0VpRtjL2fqHrrx
To8gPWHc9vN8M3k5pXKb3G8yftB85e13xl4o+gz6cRQMDm1FRRcrV7zqzER8LZrvlxseSK2Ad09D
D3fcTM4t4T+wMRNBlv9gHSQx7wA3nc9KxUt7qiV+3UMgeeFecm544cn1w/SuZpJcH4N+xfQxynXJ
KAzJRXZmCsaNvXERKtPLcO3ifsRTsK5Htwh790H7QMgbYGlYAbwGrpWqB80tteWvJf9YJSJ8av1K
Xa4h2XXfXQUCYBn+YwTI6ldYdmm7GZcUbmF6xXckAL0LseAIEa6Ls2x8rWYzzj+T04zthPFLSfvc
xXnt7JVZrg+6EBGjAzep10xUNENvDA/SN4qcI76uDgd/Dw0x9R89U+jknPQMa3dNI6PLSrVFeIu7
kq1gzE98+mCJqetjUvvOss3HZIIGY9W4A51ST/uRpQWnaXyNwW7rKIiWb5umI3xiHt9lWreJXM2b
A8jbfwjBeiE/0y/Nun/XW4cQ/HVmu8PVroZ7donReOgYKnBh5DWDO4bGavmebKtZLKre/JSmT+1j
OC8D4e1pTijO4X1LtC004fzEJsXz8N9d/VUcOfk9DEzZsIFjoYaYT6nWVoTWtE8Udo71MZ8RFLeG
DpGL20wRfRdm4i1aFWXf7cD3yYdrJJdxiX7GYBMtXuM8tnSS2U3oj1StTAP8xYNriINDAKMQfmdC
J3uhA0R4Fxy+kj9DZ3NzUGAEXpcBwP4WgrqkP2WZc+S3ZZaZPDSF51xoUsKzIkqoPHukUG5T/RR7
w7ak2pMUTom1iYKOsvQaC0U4c9VuBaMTHXy2bn/cpLQpckQy3rMOupozodHuMtLYK5/GAq+P4Ac3
EJNr8GAsLJr2wAIGiR3K+JV8JuiR3MoJ1rg/9IuiicbvzY6lbveYleSxt0M6MingcFf0Ilwbgq0H
cG4bT87soupN4Y/sG929TSS/xQOSryu2Q5R5WD8BFt7hO6xuFLTFdbuWBMtoSWtKc6For/z1QANl
hwz02Y0vVZHBPfCH5a0tBwd785Q4NyWtStFt4fprcimKsKsBZgXLbyJ6XXzwKpufmqSQ3QWtlqzs
RiKQPZWJt1xJxa5hkxjPeEh9Si0pMl96hguDZMoiyuOa4+mJBC091tM+7fLukxDiWj/wbbbthQwd
RW22AId2RkMkVMBj7tu/JVcezgwdjc2WXJ+gqUCwwt5x0KDPO31qqOluqSTiQp3WIe0jFb72nvx9
vPE02aoYcK6LybboLjUwaRA+bMNOcqCCApYgy6ydxgtFAzqC6fOKM1CeUAmj5a2eJCGUEXLDSQWq
yrZY2a8dlBThdM9Thn8nSkzjvMQL0Upeb4h9j6wPgienYy/wmPEJUZeep6x4AgKsR+mUmFR7FK/v
rqFyeNMbpfEWyGA5OrYp7tDtRXAseYNcjLuYHGsIMM77JAg1zSm8gEuf7GsYtw8EZ91jRKsNyMqu
VePB5hj6X5Ars1eKVNv+1FaxczTNRBuJO8TqUsXsG58W5M7ym5i8hnMXR2vxV5UOhahwQXnwEUj9
4WPGsnGRzuDSmbmQWp8HJ2tuzUoqd7OoyodzLAnWb2NSz/3FaujYqGBJWB+kdhZIO5b6Bv6Jgazj
8XfuHDoe2ErMqGn0qoTZwwwCb7lA8gHInkP7/Af8UONlQtd75vvP+ftiWch95YMiwE8w1fqjrtOO
PLVEMxR0FLOBRG9p9xyHKjhOnDokcyh28jbK1oBIiVro26ZFq3p0FSkodhfkh2lELbq9GUq4gwgg
K9dfML60WpoxXfepMaBzQ1Yy8jaAZvqYz3TYbfs8rz6mJi79Q0ztfEG7+ho+2Nab0j05pSEkrXiF
cK9IOU+YaBA42On62CFKL/mPEBLAG0Ai03DfsRSXG3w1/X8w6XI2T+mVdFhylUMYm0nQOFFdUthX
MuJtQgsm4SkxLl5C4Zb9U8etzD0xKIiPcNQe8nAZmxP9o+36uLi4s/Cg4cUmTb26N7iOKB5bVB8n
z7lsYrVfRalYC0/iHxtRw3jHk/eXK7W5YBTFgezyLgaNMiv339X8TAMltYr+ZYh6/RTDMwq3jmOw
/+BOIzdqKf660rEHOop0Vf/1xgIH+5abXXwA2RKkrzoe84sH4rL+Jb/kw58j/ipw8hXjAJDQsJmn
sNtf3Pmo4U8s7wHDrPs39fyhOMX4nVgKEmAGme+1r3Ma4p9ZgyIj/5sNdIHukMvm6QYgRgxZnjjR
foXGT1ShDezLCAiEm1aS2+SLLkAJYUcABoRs0ub3lCxYftLWx3yUO1IUYCuXgibGAi/pTRoX5b9R
RnjMIvBnE0uZuPQIKVy7NgmvcymSs8peFrXOt8YiFm87SmnTrTs1lspEgmYPgrNmfA3bOO024zC1
xbGdnQAkRLJk90hq/OFCacr1Wq8TN8kEE3Cj0pXMgMHBynsKs8sfbtg6418csHffKE0H4knW0D5O
enSGYxeQ0j9SU3C9GToI7eehGarTonD4b20tV0J9maduAMsuf3D3NDUFEty07m2hg3SXj10Mu1jj
f98BQwyJo0bADjDZU+FwclVsM+oIgpRuPq+p0n+si3hlwArRyY6J2fnGF830mHcuKMc0CHTzXtl0
RWYKia6/MNeDTnUkI+MWhwTeMVFKcaJCT9tDtHZRfzF1Hna3XPUW/h+FE/6DsTdBrBqFPKZJHFNw
GDX4bzPi9MOZPkFScxbWWMoqnQ/sPZ4K/xXseoxCHJGrgkuTCXgbJUbBlRSGOrHd6KfPLO6ljG58
rsn2q10X5ZwXqjjvxqghisSmMXiPMLFE22IMqNqCYbBSwmCcbsQCGOU9pkC6MAEBuImKjvx+8uBo
kgp2X4lp53VU1JOdQKDn8OhUqcW12iCACOuOLPQQ6hjaxVwxGnqJrhzCDou+xobceB+owT6AEhIB
7thkvM5dxKn3ovTT+QDjgJ4YHPhwubvZjdWGclmYpBy4+pY6yyvQCncus4ldHCBNfrnukBG02iXG
qo/Z0OnEHQZD2p4NFumDWAr9Bkt3oneSMeBLqw4xucdMzGsd0pqLkZ/aqk3KOJNQsTxOzyCt6KZg
JnWIrbmiv6jRROrWZRi+0hYnaY6e2w73/Ezz9cZWc/Bf6VRM7bR0jOttVVr3e6SYqN+may/fRlO1
TOVk+Wkm5U2ab8lPNxaBn3FgD8MxemM4zuhRKH1noGHETe6Xyp3iu7E2HNBgM7y33AzJPZvqquDM
y2v25K0xt63oKIeCmzIf1Aoa7a4yRfGweCbOtkOn6NpzSt3mFw6e6qFhbKUK0pNJfLewZiWq7U/+
vxL6xtGTtsKvD0PywBbEiS4QMRdeFiLNHznMXLNByI68vVkLPJh5B2xO4IThcRoG55M4v/iJ64F6
TZLKw5E6oPq3F073p50oT8OElLKIZ5ItyxbqbOY9hvRXQhgKhIMVE74ew7CwbCm2ozfhQ0+9EVk3
9SeaWzu2t7czZW5iy48aCtTUr9j5NpKH1+6y1YZ62wdQe3aecapDxyLP3zZ94QdPqOiV3i9UOV0l
+Fml+3UF9Y1b1Wn6Oy4NtP5tZhoNX3hgWpoP2V4yRfnp9B5VHVcxt6RWish3gmvUm/lR7NsYU/oO
+gFJ8ZGU728g5vit4lpLO/OS93+gS+IWEYux+q43nRg+fBS/vVS1DlkZOggnMNynDyo9ADRFeBkf
3D7HtU5XM44d0FofDV1QyZboBeSIgrd9iFI1T5ewiRd3VwkfgaSix/nRBiy7T2M5LdPZjEX8DNKA
vUHA1iLhf7qmcbjgM6dvCZzOhoIKpvw2SelQJBGax6d4CCVWHkHq8kxVOGZkIGSCqj8qJN99Zgjn
Dx7jFC6XUepuCU2WPfmzxFPN3u4Tow+GnzAkVrln85Qjsmd10I4fYZcm65lpTc/wRbsEtHqcru5J
8Umz/6YN0L1Sk8L6mSYO+2C1ZEzJCZydybhlzaGnMbO7R+qKbyDxhjx0EaEdkAsd3OmV3pr6pgHN
5h1T9X8++xLH4Ek7YPgTHVn7ZE0DdSwCsB7/4dIXD2bhUrjzqMTQW6Egd3H7ssA2thhAcspKFtPL
Wm16iAPVkZzgTBAydDzB4RV4NT0E/vo0C1+y/a3M+NTAb2NjPIVkuN5Dl16A7wZERXSTwJkFJpbI
THv9Y5wHeKp3/Nta63BcVx6rC3aePmIoB6KBgRTXVB+vcAZ4sIuZ3b6HueYFpILpDmYx8RMXy6Db
T+vS3vRj7c670AvIrncrF5JPxqI8O6IazKzCKzFeEh9q3o7Lhp/s6yka31qrGQ/63DVQh2wRnjrJ
znkvlIj+EhLWvBw1x8emb1vxUc4ivgE9WX7GHSUXGypaNH15Khq+O+UyUQ8ddQtU4eKY2YQIZEw4
3hQ+YuZMacuT3RjvJzW2HaHHrjr7mGz0yXbdEhxZz9AcxBUS4XapcFofaWzovlY6PJ1P17V0rTtQ
8WrmmXQ+0V66PCaEfDFYOEPVfTsONt1tAvaAO2zUYSWkhM9h9ZGrxv8Plu1anScKBe5GACvLRqR2
+gfVoox2a+ATl10jEt0neihMtGd71jWX2azX6AIAJmyrtMAlyHsE2fG6heOP9LLwT94PRL1jZ6pX
4nXUP+dzS1aClGqdn/PWc55ItytCaTGWi1v6GVL3hvt5ihXaisGEx44SrexMSW+9a3SKXWML+Sht
TkkCkOTG+BYMDTwCjGwBC+0tE02T36Dc2qe04CE9Eee0nM1RTuOnCjlCsfTB0Tlws8cet0ozhC/E
4qjtbDKd+3viR8QIMKoaAxojoIkJshqTSzGyP4eI7uu82MupjmjPgFNkl+sIQb4ETIlaP5NZm/Ds
uPVY/FRVRUTRaZSgfAUcP16+DffHlZs9/zk4ewcU1kp5u5JAh7+nJor+vagLGGgbxrkVEATxQJqj
+C/eEazCsg8gYtpz209+NTbSCfvxgBDUBYwLm5Cxnz2OqrOPzG9ZaT5EyDDpC31x5CyBNCYEN/mR
YIS5sfXY+7/cQtbyMHNA/XZ04Xz1EyXa5yQeoFkZBJr/cXRey5HbWhT9IlaBJACSr52jpGllvbCk
0Zg5B5D8+rv6vrlsjy11k8AJe6+9IGxw2JrwBJbBCXtFeyKVIApPddPZz32gC15LthX2LsdPZU5k
R0z/kcos/pZMgfL7C5P7W8w3miVo79fLphUQutESWt0DuDZjvTojVqhwTpgyMG/MXBrlKEGyxXQs
G14KADPiGkbMsn/rjLiA/Ywkkc8UjJX84AHEfLHuID2Fh5gv3/lpdS/s45yg5mO+VU9WfvA8V2SY
Vx35H010g4B/4is6hZMmSXZj2bJHHymZwv1aKqUA93n3CEsIu1YcIWBhKLaQ8oYHe+ahPIW4XbF0
OIhHOZEcaPShErL2SHJFbr3WIaPcYeNM0GJBp8A5YRPnWoprbHC5hEQYW/paA2a2ztx58bKNAuDr
W7AbWt9su2HvjN1lTHZi5Cd+QB2NOMt0qj1qy9LucfFUzkxOaqxaI6Qul17GUs0uarz8gec0JOFs
ZEoP9DgDQOP1hd4m0LEkHynL5OkkYkR4zIiV770WeBwAxeWt57IgroYPkdTOd4N2JnjpcCcCxmdB
eApMN5C2q1PvxjlvkXA2G0atsAnKy1hLgjibpUCrD8EmOHQsqci1t3v3PIANnvaUmDTbteX7TBfx
tRQb5U9S7ZAYePm7m7L6OMaGkvwliEGYrIY+ivWVqAlE0HCldYK6IC10/MxIVtG8ZwwK9L5voHgz
2i3uYIpAwWcFne6xu9kskUXPuvIaUk2fEVjJ4mGBU5XsmKSFP2UFpBTPInK0XdGTkbkubMNCihaJ
HL/Jq6cPaxmnj9gz2jrUqvbklZkaXj6klNmmBVLyWw61RM6oUxeea2fb1qrA223QFmoGTQtahWw1
jwLPfDoMk9kWBN8E5FrJujz0FjmWW9X6ZLoKICzWsdJjO5y4mezx4Lt0XzecNOPdW1jQ6vYRTPYk
YFm/WnAaEEomBXE7vgjVF8UDJ0pXUontnZmBxSpE0IC0NifOaF8Ekph5DJ6gTp1emSe0137+6jG2
u0cID86ZX2B2ORmRi2yyMICw6boweoO8nvPPAKP6DGGgTkbrprsSmUsyAFnB5Yte4w1grwYliHMH
xb1BHqC37ZB2yTkk0xkRriXj7DzXRpafiya375sfqg2/a+U0nv1dduxOD7jRo2BXuZ370Pv0L1i+
48hajxlQixP3zQJ9khKQ/6etS+uWwqpiPLPUzdI/m0pUGervAeLAaYBPpneDYgR2YjMxzN+xk40f
d5IpqBmzjMwdw1BswDTEkpGNXUTxERe1Z0EArj1UoH00irPVCu2vJ9IH64vOR5IVA0ZwDJATGZWG
8DPOTjAWkOfitZ21/sN964JqKU0KyJIDQK8Vwl7vnDphRIY4RBtk76SH0xMjhgLweu9eqnHx0v3k
F6nckn7Dy6M7IC+QE3kQnpkz+7CF5oCzHXyJZdZThGYNrWsgucWqPgr/YmEZgz91y817yaZF8/lo
/mzwmOph7l7IwmvTPxp9zl2dM9ghVQM5ObiXWWYeS7hXoPgg8+GtT+dEQ7TClLzzpsChXYBcXyPr
S8JwX+kYWP/KnvicsFAkUFSXTTG5rUNAuCfLdxrd6Y/QbmkDok3wITAg0yfBIsmiibckwngvc55J
317I6jI54I4t1sXC3zgcqzhqkrraD7ppvFcZJHSVLCOXHTZsXA4NzJ8e2TebGrZPhi1+4jneK8cr
anCcw5r3qfUG4hAhbX11o+f8xuDk0BVxVMIhDRgXIbMQ4j1m8EokJYpBoslFrb6mJCO1mlKEZHi6
TIImw5ogHtgmXJdPqIBI8nLt0n1sZq1IVIM2Tr1YdR7n2KoJIfhgO2/hPThZkIjtjKzpHnqildgv
AFpfWDSzRynRVGd7zUgDGVj0/0hkoH24QobWESc5OUEKfV4TItAWVDIsCHsSSvt2kl+oUKCVsDHD
Yzj7zOUhrTYqPwdFq3YuQwpiXZpcTxtKR4eTlSw6lOU6nVi6DQNCL86fGi477giGz1zP4RqqRvQv
6UVD4GI1gpYOFvd3SEjhi/Iw+aEHAmuBBvEXeizZDjYe8aNbMCpbEUCeWj+cw0j5w46HcEuRSPRn
btkekrIc+uClqiQ8OukOTXlIJlSxiOAAlT/EtNtfBbOqdOO1Xvoiavk4DVOQP7bp5Fw8b8im9dwq
l4yY2QPjGMyWcA+NniSoD9aBzMTBPiQcEWg1n+nTe71jt7qQZrAMlDl5PqdUokVHfQXlbzEl9suC
/hFKEQJACPZl9sernTG5Ds6S/bWXStrbosDaMPCbWbQ9a/r35Seb0RDui8WtpzXqVKK3o4Ge8GQz
+uvWpWen9crKdIXkoSzEeztm5r2xG6/ZFb6xg22b2pZ7rqIg/OCZGJs9HFMVvY85QO61Z3UMyD1v
1tdipqfY+Oj9iIme6oiYpyZ0Zm7Y0HkJfEM4XR30y/jWNgYEpwmUuFQknBQbQCUkgzL4cqdNZcv4
rZwFzis3A5OB1Yj9YrCZAvR2azF1XXHFW1JR0ZYlqp3ZnsVZzIqw6hrnKXAMPxoEare0oPZ7ETj/
xG3EgpWcCUiryy/G5j1c6DbGKjXzJE5hfqPzjT7A7zFcw4rFTGvwwkiuVSQsvIhRgdq32HTEDCCy
qzQcuXUbV1Z/WUpvqNczfU/yPKqm5RCbPBVsAiRmGAlHxnxgzfCkTMiM2ybMJYf6IPDGddbAz3jX
mGBKYcAKCooHfLS7aF9WHe7XOi/qAGY6bKaaNUYTpczO0hr/TlMbhpNlogeEvsbybeTh2PBoKvLO
tSuxjwk0McsV13HMQraxsNu3T06dNPaOzquu3uZSLCR3uW7dB7ssCTt85DrGo9xpPM63opYDHyxk
OaATiIwH3JYss4P51C7IGHcTcTnFtfFLrS9p0nM+nu1IViSroNT2R3B2nHMS7kGthj1r+WH4YQ81
qY+QDWn61sYFWmYiUGAlrO2OUNtN2tZLeREM61GTFUxwwYT5YQ8uqvFwx4+M0PO9XfLHn+McvxOI
NVYVCHXrQVmndGBOvV9EESdPTY5Wc0XD3/AvFcbEQOwi8gLQvI/tpbenfPpMo8ohgM2aJTENIi/X
QS27M1k0cnkWcObcUz3mwKEsex6940AjPK0SSlDiQ8mjYMZQ6plyVzZgmPaG9cFf+h+DNyDzbERm
FJEoqbikSyhAEdggOinooaeWleqwDgfXWeiPQWpvbAifkBC0MOWmr9AQbwLHGvKbSMn8a1eNJjz3
2s5cXMi9eoBNV9YPeriljtuVVwqpuXtThu6X2WYWRRtlTbgGXYS4sEt01f/tlbvED7jmnUtpD+0L
Mm9RHNzGgQ6mMYMIBgYVcTazSyWYlw6zoMouBZugpOkv6TTAQc5NOKE1acY7EawCFPVZpqhjsQFl
/k/G+2W2gEV1TiQLJeeqjwGJIUUVAQR0vhjp7d0mQNWdgOLVhzlYOtZtJGbmaxRbhKGCasaNFFAG
EiDrAe1j1W5MfZ0qhza9bIBJE7U7oR3MCF0JjlkvB//DZmz7XqH8RfOCCOca52myPFjjKIovECNt
8kTiAScBG36zIAdv88B7HujTmg2sBfNddRYle6WoTA7o4cMPtMH1EVoZqnt0cYKXnnbqMhYNKsb+
XqgR68jE6YWFQ+OdAeriKxCIL+21aSZ7OgzoCpxtU9i9fop5eDGE5RA+HqyBTIfNxLX347fI6feO
VkOMA5Lh4qq1fZ1u7LLOgxNPNOkUEP7u+Qym/mQzkrcbpekFIIl082ni+xZroxgsXxp0Bag2YM/2
57auo2U4qGGxi99F+bN14v/gFc+J3UxPJL9O4mI5Qr1TGcoiJ715SsFtQmdAW7Ku086336dCTnO2
57vIIhbR2AcVk0UiTr/q2B3CXe566VvCKpWYtYyXD9veHaD+zMIyiFl/B2X/GqZR1GKxd1pMlKDw
cnunqNDyK+vnMPzi5V1cYLgs9NEuNHEkNnSYd99+XxjikvE3tV4BBsBJ0+8+A9h5PyvpgFLlOHfW
SaY8Z+P4OYO9IQ87NJRDksjm2fCX+TFTnMKcoUye5Uu19NMpDlIQDA13C+k2aYVFudYw44EEq/uj
lqX6mzZMdu8FxtITT5hBRT/6OLOcWtMIkqguofxGQIh/8GEpefD8lIz6GLJ9/Z6zOalJnOJbx8w/
2wjNGhCDOweV+LsiLv4BKQNRgbCuOrMjaczpEVmE9cQoxCt6RlS+fAMRqYlsy0fLfUWjL6u9QXhk
H7M7AYhyigyjm1b4eQbTj/khB34eb1Nl1/g+EcedTVxHAVFKuCy2ro3zj9LFCo+invAYdUua/fCS
t18Gmzs0WS3cD/ZH5NLNUBGDfawdQpvZotUfpRfaRNiOXfS2NMXwBGaKyXWF2wF5G8HSODwqOZY/
VGWB+ZdZLvdLrYjF3ERDm0wnzCXFrQwG/78Y/Ighk90xPmJYHzJWGvdltkYaPi1v3iSdY0c+mru2
XLaW656JbM0Kh6toz0I1RApcDlBSklLJ58pv5wy3FUSq1s7vFVNtFy6Li3ukOprzdGJcSMzo0e9H
ZDVFPRbFLukn3W4MlRlRkBDZSRRGaEze71SzNo6DqEIi0ybMLsFTImakNrNbEkoGZzcQU25tM6XU
1cmsAc3H4qaPXC9s4sfAcWDJt55icV9NuvHWicXptCNFZfL34eTd2eDAtdP+PczutKG89aMW3Y7A
iNlFpvvO7ATsmg9ACMMvaQgj/oOOuanjFi8lwhzecwo5uTIYVaDGYo92upsZAuQAK7T2i3MdsRL/
tySgwtetkVa2LmZmORARyMIpoLpFz7bj4qzimZ/f2OxRQcMApBtnDtHBJ03sCgmvZ6x/XdokZ1lU
QXaqlqiOD5aOymuZEZyN6a8ZR2c1JYtLdrdkqrMZMZR9TjjkolOiIfK9UTmk50G0ZXq30AbV1ZAc
If7OyiF5Cp9uCHLHctoPHhu43BEmhWbN/FiBN9Jp9ObamGv2TeGgtDwC9i6mzxFvAPLVSQX5fmBy
doMQ6P+OyPjQ4Y+FLT9N2A/TlZgfojzRxwJshsVfEQLWY8Jf+bFTs2m0y7+4LPwrUbkIGFxcHs+e
ccgfRjMhxaNvMfRqjvYiFvabAFiGh9JWPbkxoi3sJ7VMibtX3EYBUnBLZm29G8YsNw0idFITBuBh
CAip4Evli/kcUPl5IMlsT44riNCZRbPCCp91YSP8X1xRvuSHIP/5gB5n9Ig7Rpq7KpKO8QN+RgMO
R3QzdunE7gDZl7OGIiXplnDcFbhdqDynS1CTzL2TRvgnyBLhz+iB1NwMue3WH9SRY0qmPWfFtwMk
4w2MyUAsSFT+89rR7Es5uW9YMrx/MTcyURc2HQEecZK5CDp/CNAWmI3TwMLDmDJV/9Ffj/NhEim4
vpoAkDc02Rz6GOq4jZtQsAnxGocpTWy0Cs9ggpcvVCnLN7ZM9wusMb+M47PWYYKHpW7nISG6R+lg
uksIc1kOy0DJsMZPgnUpoBT8ICLaXvjkg2A6kMQx3J2CNOePzI1T/YR6qhTIXKi4mqtKHL1coBVa
8wa3oIefnAgV2H/2nbvVlnRJvNseYMAWXVXx09TadMcaQBNsA89N83MIz8oCyEwsyk0J/lS6ClFl
MgxGa8/xCTLCvgJwzbAVjq13W+qelA1k+gkJ1gO+Nt4GEpETrtBXtxbWL0Z42z148MnEnynuQ25v
1ASEpuBLqzatWxTpw13d/spbQp5Ml+bzGgxO6rCKnbODYzcZyOosJJ7rL14WxJ996MjDQCwKC9JU
ThcdpJ08poRywmSj5odmj+WIdJUkYG1fvVl5WtCIJXTNZNliiN+6Y0HYjhxGp4e7Fpv6a2qd1tu4
jd0vexa32XzymWuxe4e4XP6iIw74IFLe7+qz0IAE9/gKXLO7hwPNbyqzxn6dZnf2J3AL0kRYazVh
cHNT3nMqV6nxjGHvB7JEjNq6zWrSalcpWpWVqCyyc6OIcuqkg6JrAPGiOQ939+scGExOkpYj+7u6
1bWdl5J1WcwWdO7KtUvQurNeCOgcn3Mq+XgHR0vcqgj05krcv2UGm0Wf7LH3ZAEjjooTNY96g5LI
FOIihF8ciJ0kq4IWaWkOgHsQCqSU9p/p7GFmCDhpDyMqV35f5GdPAGl0+AN7LME7E+mGkidsyQNk
vTRf2V+QXBHGyoJ9OSpIXT5H7qtxZkR3g7TZl07abSE19ta8FY7buE/xPC7cNjj5EQOhn37pY2fG
ibgkzXUUXM+BU5tgF0ubyRQL2XJB6ZtL8m7RfLQ3+okWEy8+on9+0bjNmYwBQ1bBlAwX3vvCQ5cr
6heEGQR/o+egf2mtzIQACech3g6VUo8pe8IFfiaG0aRtlp+K9z2iuxrgGjOWVzauTRZ9gFBg2oZQ
E3C+ElXgHfDcsAMHJANzr6H9Q3LlBk66dzl1ymNHFzZuW0jL5bBjeZI4W75XG7N7bHx2S/ngLtuG
+U7QbdqKTYveo+roOR9FApLSvjlZSpfXtMqy9n3lzu1eOR2fgpOwS+BRjNCHpNYsXgepTE6zZaFE
qAUzp41IktD7N8F3CUmBIrUDoVkDOK+Eg43GykwdrxiT1fyGcHGeH9IaexXPMhjbahhrLlOSEq4s
QwcGogOn2x5AgvpmyeEghKWv7vdNCXL+iGQShVWSQVRYK5waL3cjWMz9bDXYJMqxu6YWBS7ZjjO7
HWtyembDUU/V2OcOYj9CDiKcQugZ+pOxuDA2mGA4OslbK6OTJv8WWH3nR49M1WEAGXw6Zuv5cple
x7QnM4WyIQZPF5FK+eFnIr8GERwDEplxzmDYRgreu3LNsJTjPLQa/0ciKIGI16Dh3XTMyxkxlPHw
Z4k6Ek6YPPgnkjdIX6yzMDrbmeUHb40YhkNOBki20v6INIIksBk1GWP5uzbAtIsU5R5mp2MubF9j
7wb8CIIvU3r/obAFQVUV3rR/CymX/QYBpZFrcbcpHHQRTzCNVEAXbiFdNeiqXHmo4xmK66BIG6AA
Kn1/R/0ymMeaVKRtToPubSNAHO6l84O22bYEmcjVOIAj2GWpQ8U1kqeWHiewaP+aaEJhhx0R0Ca5
gP+1C/lxh1h7YL0htpCocmD5lCzHZjQACZOUgp03WRKsDiarjfY9mxtWul7DFf1QoyfxXL6Nrh4P
WdZ1X1069QpFE3nP95RvcA7c2+3QJfUF72zjjwdNGl93yoST2+h4uE4/7KbGfVAYmENIspqCr8Y4
E5vNBs/iGqE7AMeWNua78epsRHEwN/OIMBO8y2co8moPTqwQbxIxeHaD3xG2DxMgrIVzn9rCTDAX
9T0oNQmx2TmsnpktLpAW0KvhGV41DNrSZ114qA88crV9FvcxFXFK7Y5PKYs6/YBnghwgNgB3RstC
uNC8rpyOLUOWjd3dt1JkZNolGQNFO1D6z5yQO3DwYp8za6VzZuck2fVE3aDS5fhnM57PrGbDrcz9
kjaKp1KG6c6JCbmEzzKAG75lhbCDO4DF6qZbgEQfmUWj6qJfZURYztGOBiOXzWaZq+BLWXkWbxrb
WrrXmuS2bJOjSH7AcjY9J1aYmhV+VwY9E128v+4gF19LBpK3oqVQZjfZmZPru6g0Fcb9W2RFCd2M
IaR9R2hmevQQTc/7GlKt/LTo1lMyWlD/pOvRSiPwfkuSw6Xsxm75XKRBiLvm5c4B6QrH1Khn4ZD9
9MlQ3POvAqObB5fxFvchA1A07L7K8pB1KZLSuV8VYY2eRXgJPDYZMyJ+GDzkJWcfihwbwSJEH7nh
rlNyR0a35ZNmQTx59cABGEpEnZFi/4iRHrDWuuVYkuSLexFkGcBU0EA39G/V4KwcFo6Q29GxJflf
30WFxmnJuYwOn6wtAGoZ0Y1IEqkDYutiNZMzX4cyUvUvw8CJ6U1oC415vXISe1+CP0Kll2NoxyAP
+Xnx+y3y+yz6rmw/cLZyiqfo7IBaGUi2tKc4XD4mrqvfGDXcRBnVifwP4S74ETY1CpGJYrfL7Yc0
Ce7eKZrft7bAp3dj7+jKj9rtLSAejhzt5FKJpVXbaQLnskUunA3/JD2EDFmqxrAx2pHLVz2wt1UF
WsYqhGNLpePGjz7x6DaKpiRtMdvl89g+4OYcsy3nYF4+AoiSaAlB3EWXRCHdeGptGuyfcOrgPm3t
Tk4hy2NknTFeeZY0+q+inHDu0t8w/3C52fB4DEyxToGAufwxY81DAl90tUjYu1XsioxhtVdvHEzb
wZYiH/YN/0Vww9/BNCw6epHYG1gqsmJJvH3Fann86aRvtzhz49ramarV9t5vemrmBSxgDInII2Nj
06EICwi/8kMjME0XlFhrxyJDhT137FUXVOBBRLhaskgWLqhaxujY2a0ScLsabeafithgbz9KzYoU
Ii/O5M8spW5GeOnE0WaUVT0jrjRBcZmyxqnITY/poMcQBsiPbRQcG8Moqkf4wCUQPsL84HbAs2ez
ygpiAXW3rEfsp10CytIba6AugJn92tkv6dJODzBoPcnEDUIOgh8xBa8TI4982xXB7O0HPDbdrkab
nU7rQvUFifeQbsQz2UEkazKcctqjcOuOXOFEZjlnHpYeF4BJFY4MnkFNWh7J4RO9GWaKxUkACSIG
QpMfUN9Aw4XHsIMq2JTZoQDyICsMGByGpKeNns1bS3RQKlYzu/H6M+v7Xr/oBqEseUutJpbIeKRe
rqvUxG6HlZyOlv0xk7Cg3ngp1hL+JtuKn3KYs3KN264zqykKhfzM/LhN4zPvjedii87Q5Vd4CUDm
r4gL4ZRmJCzI8ItEG0It0yDiVn7aaCiYrSSvgXXYBOAJXhHeAjrmml+m5eL+mJh9uBf2FZn4p0uU
9UhxJwt8MWJp6RMmkTENhVpMmrkWyObBNnry4NbR4CIxnFkpnArNpPVgpJ/c3Y7C5VQnKoTMK8wz
aPB6Zv5rhZTjK6eOG3/RNzD2I8LI8QfSUBooKRJCS8eVZ4x16wnBoKuShode2o3WGv83e/WrB3pc
PvkuBJ0Bpi5AJ5ygVTzcBsqvJjgxze4Axa1xfSbgd0rsvnny4EEMMukDcMLK+LsKyFrTbPH9OgWI
xVJ4wl+DzccnPZN9YFCv++ky7rIy9fLPkDpgPPs8ef3elC3ZFEUUJIY1etkFh3Gye7OvhU0Cn9VJ
cEWMLTC6GnueSVe6U0aPjPv7ERlwjI6z7QoHPJjxfRLVI2hf22LQ0zGnt0INyodUbAr0aiySUSsw
MEvz5IZStmHOr8aMZKOGtmE944OoN2VJzb+xTNBTGjG/oFuLS9LpUE47q86d+/jAwEbNB4/Nn9iw
0hIvDg9QcBCEKv9wyjNkLFItL5XbE2LrtMt7kwtn2IoiKw228A73lsQswkxJhagIcBswF62neDwS
ERX+6yqXOOVahX73D3mIUt+0NnbNV4ICbq2RsagD4cqN+YN6jtibYXKhK1RpV3g75nowkLOms9YV
0Wqs+9zRGlnmcSJ1mxpPn8FosvjyJ/NNdUYbkgLUyxa6KJuqnYIoVxMmj8jBzOaDJMUw3mTJueva
KjgDXRgr3Mw5OraIEHtny2qKUs2LIiJLvDThwfKsKkW9WU1q4VCE3IiU148/rL5KlkMBsrHj2bbL
8MwpgEyqH/3+b8zW8UXkYmLli+MMpbxdUQ+XEvkHsynqBIbiNGwrP/MrtZqwywGVmDXvgAXylHil
QAdfNpAA9TS7FCJbqhuNAIUGJT6RLuONj0jF0+TYBaoXZ2/KZ7UlGSJ+7Ubp+6h/6QGv8Mubt9RH
XPmty4ipXKnAaW1CxV5gV2e29RX5Kv/X4ygv+Tbs7nWwlhlLFZl/xdqg9PoBFoPFnxxeVgh1eM/f
HLVobliSC+e4kNz2N490XYFygjCOnq9eEhIDI+Ow5kvNuYO++a8f0YBBIw2C5Q+5WfFjBfFp3odF
oZo1G957eE0lvGrrkeZMyEzrlQdUxrHc2HUVNMxAETn+6R12Tbu+JZbqcemZ7D+zrSKFg88nrjhu
iUdasTBQe1okaHlxl72BUHD/U1WSHpBUg7nHuJW8yGaImlOqXdAX5OzARde+JR7maMT5S7RocRuF
HKtdoWfbJ2EpkETpgbptVlIn3XNTThnDaQ6jXYq4udz7SRU9+pLV9mF0mXYRu5MH2FJHoiK3Vtdo
4FEyDsXK9RhAP8ZlYTSo8UFibuh6n4FMlFprbSdYEMgAkN6RGct09Cwbp/dgPEmbUEaYe8iAbh7g
8hK3Y2kPx6mNeIiQWqwxxFAE2tqXbUgqRoZSIGP6LFuietqEPTTBotZT5U9ACeHapO4KUVqEKhOn
0/20xtS2azSv8XcYYWTbeKGlbuiOgNYPpYn+NIVIf6WVikvJmJxB3P8hXVagkO1ny3I/EPHeI0os
5h4Ge58ySgPHW14UmAr0YX0n7jrpKQzIQAJnlt2hhf0Z1oCH3KxbuG10Vpi/tk0N7JFkAGXDq5Lj
SBTBfc6E+w8p4CjJ5rKWot8IXTfzGW17VF8Qp2GJmNL4k6pv1oR41dHLgNdDnYyKSbzC2ZC9l1Zf
/6SEx/+mUDbt0z3J+cVqkVyu2TKWp4ZfKdnEWMkZ19jkbbxUdhe8RZyjNzVldY7+i8NXoMFvxUsB
Urc+ksYz7tj78Sn7oUcQoVsrs/YQn3cUN4BjJ+DP4Q9jKxc5B5SyfC9U6joH0fjJ30WI5ddnuUTi
4rCk+wCCLa48Kxf+gVJvZk0Z8NuTUC0irKq8OgFNrjDepkD8QbRXpLpLD0hQsh3nSWFuUinInTJj
ZkYC03Iyw+jB30Jof0Vq1UdHvkEXaLON9nlTCpWx6KgDOrrJykIg3X3e2eceD2OyGtwJXxU3b/kw
t4kZsScYGyqRY5cbd4Guc1mWtnkb/Gz4wOcITiew/CzbehF15Hro7XuHmET1V8MwCOZJwpDts7TG
7rddBMb7oDeEISEWSbV/zp1Sjz847xjPAh/WP5GZeSkHRzbTiuWe+Efs6fyPTWs5XJolRI650mUY
/bWR8GRw6pbOPfgJSd+rCuAOpylqeGeHjNwvr0Pjq3LX0da5a9drVPssi5BFOLF2wQ554EDGB1Gu
95e27V9MBIVlyxr1jhJEREFAEnU7CWrwX+h20zJ2cRwhdFubXmKYiOLY+dSsg9WlIw1seilxTwO1
ceOC2F5ES5idrRGsjxta9tEfgpw4l6ylLNZ9qMozsjIyQgFOVH9Ta2EanVDYP/uVzD5wkkU/IRw8
sy1n7m7UHAGdaT96ONsT2T6GNVXiOopHqOlV30afoLWxH4Ft0qzmqrBhGBSxxEP0qAD7oGscNspz
ycIiqCov1pnE5U/AvXcPJZSWvCH+YeGoE4KYJ+K5/afC1u4vwIAR0Lls3e88Rk9ywG5BR+xWiH0I
+5q9rSbOqHx0sY1k3N+JyB5sgVHvwSStulNQ4R9govJxl29y5S9HqOsTiMJiApkoiqB2N8lk43ep
TdZJqvlmAI2JvrA/NGM1ATaDpmHv7QCFID9VQXhRD4pkE2MrFivcHf7wx7S0PCu/xap6qjqVHsqB
LuE8N3EDILxlArBaaIDUNraG1Ntxds9HWgqJGJgoV209GIkNwzuIkKZni8HUHd8Zi8bisajZI/yH
rQaf9nbwamCjuxExdRJdWf4RIr1n0eB2/Tb18JTSfzijSvmcs+jZmoRKgDEF4dBeykG5rxzinrdV
cZx269nLo88Ox0T3u8z4q+WWWW5vr7XBu01gt3SL7ybO9XnosQ9gL0FKUBAChcZ4k81yaK4I8eZu
N5i5QlCIJMaaNopKLORpdyxckE3I6O7GjhdHhIKV26yyOXcCGA2e075rOK/VHhduXT3MOEMtbJMh
vOc1CK4yfiL5K3GYfC8MbVDdzIiHWZxCdcBfTiIO1DGdrzNLLuZsOBiTw8IBjc6L2MAIDzIioyP6
kZ5mUnrjPWhABxwaWN7y9aLE9BovQStx+3ZFu0NWZBdbG0XiTUWYzDZeQX4Q4xQrf01JCHCuYa0p
XhlIIDdlst/KV6Zyw7+AF5ha2VcjkYCT5lrG+6MF20CCa9c8Nffj36uaYq9rNXqH2ma0zFYLhM2B
5Y4T/RLvhRgSXKHUu6qOEXp7GHzjAwk6s8viXLaiPKt46IdfLngnuQKF4PNKMezdITqVfHbu9foN
JUQUPkOZum8U50UCJ8hnHuvd3TEe78wC6os7LvKdg1QRokuq2OHdm+M52UcRpv9V002YyujIkazT
ywsGK7FN86IpGSHT6Nwv1qlPzbsuUSjZN0VTz26hIEo9fYx9DKrcACCksgWyM0UR1EfgDb6vfMBE
9fxE1eOQC+BDhboCd1T/OgAd84Uxht+9jLYg9I2ZeIOAyLO8Y5EBSfpjEkrfjxrHhD64EcMhJFSl
wXoeL+NqjpQ1vMex8qtTZRDUrpms1oJ4q6YNHt1q6sSWQaXgbiCesvrPsVkJ7pCvKRincRkzAnXh
eD6jbx/z4xgbRmbMYwKkTxHSTvnHRYD6OeAHc68tqcX9zg4pMGAoONh95oyvazeS3H6nRbSTadaY
+2IStNsW0clfJiT4vkkJkBfEgJMNLJ4oA2SpVljHL3Xhz9/UFfP4pwkIcCaiyNhqjwLOwTJk1dIv
VmjNy/oaRWWXnklr8NKHumL5swkAGLKyxutRMtwB2u1i2MQGCIDfcaGrMgD34TChx6qbgKgA3Grd
pUL50rd/pkKF6cuQjQn6fr4WDq05ZRnPNROE1lOiba9tX+g0DNGjkR0VbKCspSeIopFhr99rDCoT
EIsBzzr/xHeD994P5u43DWijDxihBnUYfWUn71x5tvXExNyENxmlzf9IO5MdyXFsTb9KodZXaFIS
JarRtxc2+hDu4UOEm3lsBI9J8zzr6ftTAo0OtzSYo7JrkYuKzKCJosjD//xDc0UZQ7LgMLoWmnFL
cqRkqrHzhxFudrhdej7ySig0b1sngrnFnZp2Nr0mQQaJbyM39zNFcUqZ0xAzi9OFUUM6sndg0wMV
tkmYkb4pAwQ3W0dFTfYDQwJ8LcbQjY6VPQTXo42MBUDJJBcL0kj/1XRAOiDNVcN4LfsYTZgdDM4P
n7z1Zl0DTJM+lBgcoq7Xm/dA4USRJDFrdbOcYM6CujoHz8RaCMAbnygagAW2NNCEMN/MG1lfzb3o
FreqCkGV8KB70rKZkhJTAY0VaZ3r+cZ3kTKBeY14Rla9FhUGgQN5PA24ULBOWggqdarHb0YepY9T
6IUhwqlQwdiEio1zM554h7HkfEQSWQdfRYjnC+j8YNwZiBxQKjV8UGsIeVTzkNbsfongjV7gW7e/
o6GEjWRAwaejXEaK/wSHDAB1I8KynALwJ8JrJMgKNrFPDxmt30b5HVJI6N9Qk/Nh1ofESeJiU0G3
P8Lrp7kXOeNAziw6w1c4NSaBQWSpXDuK+LptDzD+0s5Lj6cxs+m+ZpHe4WkIsJkmhe4O2Iqmb/Ns
Noul2uAb69DtrEesgoanwfTbVzIr899mYyffffJmb0xz6DBxLCHmr0YOc2RuUIveAEdhXtVTVZfb
Gh8GY+tlaXz0uhwLPAn/+TVCp/ZswI0PoTdDP9kMSBbvs5DArJVXF/CvMHGrfzQJ1Qp9djN5REpr
vXjCMn8nUfRXWlPXuetZZzXs7M6pBM6XMiEaEPYx3bsglxtHmuyLI9TTZEMXObvVMDNxPiLmuFrB
YMRTecCuNGfTq9AvTnZFehHySBoZsc++RioKjaNMO4iETDtmv53jCRlFFUJeW+lGcCPgtmekKPrs
4ndtl42zJk2z/kWdVURbc8jdiAImx7Uzzk33toV0KFBS2XTCdVHyrBXhNhHXCtdLbxwrbREWsV91
hEVBXNUCjgp8xdjv92wG2a+hr+zvxsB+uxiCZ8ZNVzrVD5cWnweHL8tJfvUA5LeBgfPVtpvt6r61
pH7mzAmcK5L4iG+Y4M1ihpEzT6uOfZXbmxG59XUNBIq9Xx+kz3XVEEppcl6T6FvQtN1KWi6/7aYz
vgwwgq/mqjQ/46m8uOtgy9TQM0tCCCcc7evBi81sH/kBIrQpTPVtnc7e1xwXjG7d4eMAu7EokI1E
JkUKLBDkvR4dwQcD0kx1PWTafOr7NnysfMlZGNgEaGE6EIz3sulzjDmgklurEHOyW0R983fRU52v
Q4us65UzcgunwypR1Nr9OL4MYsInk8sofU961jXsbCsHEw697FpBdurXXa3aR9pq1Zc4mIq7OCce
awVnBuBMNW7zmOL6CEwTuONvmcRwR+iEOXsradNi1wryyXeGQQL9Gt45AZa6GudvyKeqZ133ASQS
sWiD217m2Y66iURzvvuiXwuDcmqbq2ge1kOksbeCTCdWYHzJQ5yI8DuyJxeMaChUtEHDGD95XGxd
qkY/e+ssw/3hxW0fb1gJZGSVXMmePNx++BkSHc+WJkJ16y0yhfUcZAZI21wmX2tvgqeSGYP6FJQy
N3celVO1cpuYDTSoAZKIDWJfXXmYkx3rcXQRHzu8f6oGn6XBgQZBiL0Bb/aujOQDWYjsUxhyybeA
PhGLqujsfTO16VF1ZnrEuCV/bVsLYqUUk/2JhkP8xc8dvKDbHLj+us/ibJ+OuP1tRvrar9BwuCH5
bgWVf5ghQVE7xJS9rlngvGnCNg+vcHmgOd4gb+2v7Zzrs/YhfGPvNNHnqvkYsWcqS8oBgm0gWUlX
4GbM3ZE8yWR2f5DlXg/YmKn6mHHbfLYcg9BlBCAaOVBlPU6ohcatgRLrWxqG/edBI9KjvDYVRVuf
2fNCxAIFw1Iu/WoImF4rpKMCTmQQeMMGtKeJtwISEETOBhx41XTeYr9OtwU0p3Dli+b7paHu5AnW
4wOX3VVQB127BhzqS/riMAG2ECfweybXODkogr/Eak4GYs2TutHYyvUhyRBV43MFC7ANs3cZW+W9
dufgFmJMOW7wv4+D17gJrd8RVCdnBYerAV5PW0QYWVi8RVg13IpoWMz/B4k7MbeOQBOsMuUHfH/l
9Bmwtsb9A8bWXTiOZnYt4xEnE0w7MqyKzApnz5iLS3GV1/FCvMSDAt+nqhbB1sB6ub/FqpJmol3D
8ASskOq+rzLjVwcZe6+Wn45fazAgnSPR9IczZRL2e7cQ2K1eLZTXpMaT0IvL6jkZM/e7VzcDpyh7
IDpVvEC2kzBtXJWAQj/ZnY3NJhc0rHo0pmnpntRDfOM4J6thVZtmNhJ9gIEc9FBkhPjoVOmexOIC
hVAV+OGVKgucRvRA9b4N8R9TbOpq+G2RYBRsJVehli52YyyihLK5Rsopj6pqgYyNniNvbeDuQrfD
wQIIGUw+2ZCcYvLlzASn0JXwGvRHGOeWX1tcBTEco3P+iZ4wbSwheu52Qg75ISUcN8Zdv/BfIOoj
6/SDwdqXLY1LXg56ckku4ZKZOepFX51zdzPL7LVOszy8pYCwP/P+K1jhZRx+R4JcfM10Bvxc+naQ
3QQ4bADMGwKEIKKV1OzqXhfPPgk5lM9JoO5sVE7Y74zO8BoELac0PQ673oTSDNxt75BjvxJmVsLr
AbHeDHS69KqPUUhC1G/qzxYXX7T5yqi+86WTh+E4fvF7RPVDniwUC4iqdhe/aQ8FtdVxk9zlIsQH
CmVe++gRNwTUGBf5NQT2sgd/cokdW4pOwA53NA8pJvP0Q+gVL1pmYmiwq9T5dRqEC/zfJPAFO0TC
5BXQf+U0qkLYtpY1skoJmMnvRwy3fwT4FBF2M1dRtQ7bJHhpoJOOfLh5e6+LbDRoYvCxrsykQ72S
WnVLwoHn/2KBA+fgNJwDrsfimZ0xew7mvM43qm2mbxLpxSMNh1atgdcrrL7xw7r353ZZMWTWHVx3
Gq5JqrXFem48sfhR+ZhnyKBPAoxJxvkooTrfoQZEWCE6jDSYPgHs5qq+hKdP2PSAq2iIxyOTwW1/
GiXeXYLGKkVLYqhik3qGdSdZjWS1RJm+Jf0bqRKv0yw2Vm3ROpxGi2KsJWBSrI2hNulhU50gBZKz
N2zrxHDqLSRtZp9tyH1J7QjMNoTcA+5RldYV659HKzNZHRxTc33Lxh4co4Xw/Dhli1SK4lZvcuz1
4wXoQRZbUdKiG0ptrmUdooGrGtUNgS1R338l1DB/5uLdfx/DOEFW1BCTYwA1lOsczDJbhUSKi3Uw
Z3JvtoQdUq8u4t3aypMXKOv1S4PzXszhuCgZImOiY+1h5o0fQ0ygl9VH7m82Fe1u0J7Eejuk7fAW
4op1mEv6ryvHAsXdEhcXOVeVRli2D6hZPze64+oFOzyG+zWk0Ytlo17AipNg+puwMfIneIUhXB0E
8ui0/Hx8DUtqrXWYg1Ru8GqU1+xcXOgbSCjpxoAuMFwhJQjuEXPR1bJAPnBljDh2SCbLVLxGa+h4
aPCjgDOAVjcm6UExfM9SOj47lFHNVhIdQJewgmwD3FnXxoYufh8+gS8HlFtlYWxGlJDivh1jOW68
PIVnNmnatNctCaNf0PM2VxgGCtqDM3RH2rW0WGlhm3G3jbvZx3qBJWFtcOKxXjujxTeyJoGyvQ41
YvbdslwU08tXtKWbjecGF1DcKuEN1mRyGa5T7Qxkz1ygiAOf8BIkdXwsKsqrVNt4Q2ibcANISuS+
0lltBBaIXjHstRyqbk3xydGBTLl6cskqC3aVdMZvTTQuji+1iWCYlqsNgwG6B7FdbVe8gbXa2BaY
yFBWBnTjrzGGNrjESDL0VlUO+XJjJwlePEJEkENqHLWxqYsK+daWmEyv2cLNzzN+Q9Bk1EB2VA9n
iyDW1mbz1t5iK9uEyTBfyzGOml2eOelBT1OoViUuWxAwqBfSq7YpPVKkUfL5e7K6uIaAHmJVWnO1
+R13MRpIs4XNdZ0ZboNbIaUM2KM92P5VAFSCtH0k/xq/ofRunnrb4HgJ+vyL4xJ/skE24Xv3Mfvz
ty4cQnpFRaXlpsr9gesreb7fAQbwGunGpgRUopdnPeINU9Yb9JbxQ5TU1gCtgT/cIFie+S6QkpC5
rSlyNpYywuNsZ7C+g8gKHtI+t9ot6U72vncFmUqjSro76r0x2ptcKaOVzUEk+Po73HQaI5E/MHiK
32SH18u6Lo28/oJPu37MREdncZjNWuxVBzMU3nLN5Y4eQoR/Nw5UYDxmFb8hO81/IS6XxToVPpoN
oiflvDVsJzRQdKHuYFuPDDAV7ik47VHchaRe9hsOzJpKBmevY59ojPrqrnXebGfWNdoYS0LEDMIl
ndrp+iu/UzZESCLs8p2m4v1lAUAGmxgeOQUmspYH5EIcuKqgbYcIq/2lgWhqIAnTxUwJVZy/7wWq
e2wpVPYCY4jWXdm09hZABUYIiB4XuRSnhS/gbeWnClAOjVVa58OXDENDdwUhh24L3BxSlaExm8CS
sRsvdv1EjwaZiq4aoTKXVZxNmN4Dt3Y/Z5hV8bapoVhsJHyNY8Lu/jNnO3qesKCN1rly5q3myok/
fhGoF6uL81vRkGSysQuLLrqlim+Za0GjwUOqfMDYLPw8W9pGaNCl029Q2vGXQM7ySjlZ3mjw1nhT
YvGHa5XdZtsUt9GXkBf8RJMKplDSAe1HYYFxfeXlNpzybEHavLJrRpo4GbFTiHmSe74wPI2odfuh
xPKdaOfuJ8UXGCofZRmnj5BmQgeOqi56EyiC7Xkjw6ljExGm6r1nDy1avmvD3nFXppyGBLlNLVy/
X2WaPnS3nuU4tZ+ixCzoL0O0ar6RA8A0uQk9ZgDuJhLWdYBPf0frppgqmEfAyvTZ89kE8VpLI6MD
HLE+lxiN1or2LXGBI73uSfClVDLwEptTDy7s9WLTYZH6XmEf0iaeNT6Y0GbQUih2sOrBN12T5g3e
Ag75a7GTdsGL6UiR6XXHO0cBWsUK4388srCxfI4JhcYkfyjd7pboOs/e2d0Uq71DoGH+A02r6eIX
YZbNgAdjWThbjB0wSbyxPJxZqf8D2WE6H6bSQcUL6Dm2d6Hu3Ca/0h6ZS84ten0aENso1BETMlol
jjvbJkEdYW+xIhyxUQnJrVsJ8H2x3B644aPpGynVPGN+SPHpz/ZQvmndYeHJJpnZLQc+J1Tj3sTk
BxrrUeYFqROQnQhcRWi1eIENGLXHpI/PGOaQDLwOQyTrWC6YbD+of8JD7OEwtopreKlUFlEu0dA6
yuJ+Tq23sYksvVdQ68m7r6GKpA370wr9tfGtBnD77dh2/QKWWzfrGKsBCqqMoJZ1G/nqQFObBJ+u
MCUcPEXo+SYqENBsRKBTa933Tv17oQyTATDY8WJ7Uit0+FDZyTpPLCxHMSC3uY6N02/tILQmCDsb
6QhB66fyQdKQbNFhiSsohaYCgijru7Iz1LTC7dv77qbDtMPpHXSeSI0W5lHXgqK5tgUrbuja6HWE
ov8tICgv2o65lYM7cVkjcYy+mLrid9B714Yt5isEU1T5GARTlJVjhYV7MKvO5p+GvrOzEuNv7nUu
JKC5RXE4OlSraxxA/XqL4xEB8YUiVSTqc+8Isg59BSls5tw4tPChVDYJBEivzYwn4djgM8qKq98h
IOy0zmalulsd1+YzNR/MrcCjMF7NguTQ7WDDeVkphbGSLYQVX5N9gp6kzGmorBE/wj6KTE2Gu2Ub
bnXTLktkEyObMfZiGOcIBykJedf3YzdYE2AWY/khZ/3V4UZLMxUehUl2Xm8iBIP7SZZIlZCmPkzw
w0baWNRwJqBPWSIAZ3sg/4xLMARv3AhygkO6sNbOVVPn7U3sN4GziXpz6Nda+YAR2K/wb+Oro1Zx
XvjfYRI1Bw9WKEUqIotfSlbWTwzCepaJM7GyS7PFLH7Et3YVtZiXbpC22QdPgP7uclDqRwhj4Es8
W3LVwbF/xGJp/K5yq7wzHQJtdxE9HH9LVI3tbRtC2DgxrcXayKrpW29sE+HxWlW8YPIZnDpdk6oB
qoaXqydWOG3hWaB7f6JZGsc/8zQnmzVvcuMeU6cU7zdX1Dd5kuOv7Dq62mcRAY7XHpL7W9HWydEN
2ZDJCMVIcIPfARxE2M3wl2Tr2O7Kn6PsAMdDovPDjOt7GCXTjwEHY+7XsE2alZqCKFoBDHP34TqM
6SzTwcnfgIl+dUJzeDXntnjwFS8KfDEHiMgNfOuJELOwy50G8RZnKqdN30VPiVwQ1iizph6Tdc16
s8mcQ343gtpw20NEQPGKIMANhvhNFJi2yiTq0SwYGDmge5qjgzdJ19mEcAm9XUmDulxRENApwFRZ
IdKTHNYYnA8hRhEEbKH8RT5Hcps7/ODyNxGTXI3tLe+RW3ks/Wi5dYHGrTq2Iu7span04qngvirP
XmTJc4YbDXevHDoceRSfuWKNxQY9gequQCbrat05Uj1g4zO+oV+s32JuLD/o5QYdF755PKZoi5/o
f7ZHbLvr5xGPclyGQom9jrQcnhgTSCbiv1C+wb6k0t9W+JOWV5VwQ4w1aq8ng6sraQTdRPD6iady
0BGY23//63/87//1Y/yfwa/ioUgn2uz/yrvsoYjytvnvf9v//hddheX/vf753/92LSWErWwPVqUL
4AkHlT//8fYU5QH/svyvUERhUzc0mksra+96rPBLP+wfLg/ivB9EcUEQnu1padrKsxzHfT8ImKFL
n9RNjkSm1q92ofW9y3mxnyNrwG9WEm/1wWMtf+Mfj/W3EfX7EWcdKY09RXJsCjE9sP+REWpUwWPt
a3ttTTOKAZxowv3l51z+1r+N6lhkxVg0vaR1MipgQa87jFKPnuu2j6mKnWfLyg1jSxpZhIZsgiao
U0fsqVbRbl8e/OwkuxZe0KbLOrBP3iQ0FiAP+KvHuKmnT4uiTT9SyPmf8Ir18+uyrgfEU5fHPDvN
2uQChbe9a7nLb/pj9ciMZGGnFemR1C7E2TOI40+auNFrPyOFm0I57PJBErhzedgz8ywFQ5J1LTyP
QPj3w/ZQ20pVRcnRqcanzAfK7nUCL4gaE87AyC34kMiF+ASBN/XWlwc/+WKWpcXgmjaqRhooLfl+
8MmcaGzmTXJMzYrSt0BTcwPpO+2uLo9zZm6lsB3UKK7Jgzre+3Gcmgsuw/CQBqk6hhFyknAEAuUM
ffsy4Cm5zwl5eL08quJvPVnCEpIp5aHj2jbaj/ejavrbo5+78ZFFvhidIgOdCCsoY4iORVuGd5eH
OzuZfC4sWRs1iLv8nD8WELIKIoGMkp2hDui3ylgdQivEbevyMGe+DSk84cBt12w/6nTByLkZ8dBI
j34xojAlwacmwp1uncsBB2OrCk1/d3nIc69PCpYn+gA4vmr58z+ezFj4vDW8p2M02Gb0NOiE+tFg
pGkbDKVdfNNVIHo8Q7mO31we+tykkuvEB8Km7sLVeD900OB9jxU3T1tOdAZijH4rzHWD/h+s0D/H
OVmhuk9mLSOFJgWKH5LyKniGZFdtSVxD3BBGOPoWQfT9Hzwc8JrpYOpscma9fzhZ6hl82kqPrle0
/eckqcz+0YE8tfkn41ieA0dWM48nk4jmz81GpMbHkQsfVuONmIOnooZx+cFCOfu2HEk/RVtYs50+
EGwAaExdnh2hPKt9QpxKsMVClcDHyw90dkF6pqD1KqSrzZO3labKB+AL86ODbusrJUsot5awPJz/
4sblTqmsRsLbi6mPL4987utDvvN/R7bE+1fGHoYCBBbeEbty8Vm6KW6ObD0SmQtWxN+bFmTt8ojn
ntUUJnZB8OVNPoP3I2KhFZNa2eTHuING7FPk3LX1mD0KrJSxiixonwJSJR+Mem7vNFmS0A0cB/3x
yahRZc/l0OT5kRAXD46/mMvvuB6WR5ekiB+Xn/DcnP451snypJlcjMjqeJuR1b54RrvYeFVkIY9I
lh97FO5P/38DniwfD/K+sPo4P2Y6rXk4w4nyLWqm8lk2pv1a5Who/8G6YffC9hiIhKvsyXyGpFaa
JeF6x2JI7T3NOtXe6ZgovfWcaoVfmxs71e3lxzz3NZpa2hy7plT26VcCGR3Bbd2lR9rPTbWufeJs
tyPt8g+m8+wK/X/jnH4TKo8rGes0xQk1fKP3OyGsCK3HSCdKfyF0doiuCQ12PyrYzi7RP4Y92T1b
3EXC3m3SY487lgSvyXyYUBVtxn3oj3b0wd52bjiOP609V5q8ypNFE7aYeMxRlEEXFP4uQZl1TWUY
YGmdRV8uv7hzE2pJvnblaEcQOfL+k+c4LAOEtZS/pj3+WNQON7kF2WGV6mDP/fiKm333wUs89xGy
vSih+J8JG+P9mE5Gy0CFHIAD/Sd3jd1SeY2uyr0lHSwAssyr+tPlp5TLXnlan1kW6khYM6ZnavP9
kBMGia1j2BxLug3fXJgOdd9fG30BDQTu1gJIIZUFgRrpUxq6bHdqWKI8L/+Ms+/VgSaGS6fnarX8
+R/Fzey1tcosHR+NACOOFYYd3S1+Poi/uXGA8l4e7eyr1RTDStJE5N2+H03FBhGIUxgffcjQ18iQ
S+j8yJqfnAzMsUwrfRg9YX+ww57bCSw8TJf6zbaQdL8f1cakbcF/l0o4FMgXpr7ZNGCX4+by052b
SwoZKmCNBkvJk4WboiuH2dInR5v4odtu9MtuNyZzJeFCVP4H29v5wRRfozbNpRx+/1B9MRCw4U3x
Ef9U+w3jaeNGFIGDOazotpef69zHYVuOAFmg5+DZJ0O11gSry7B4a1JoUutpNa3HsJoeSBiBwI8k
sfrgjZ1bJwBotsJXQQtLnHyOVVaIzEUQfOzaGnvosBiH71PjAOx0FvJlIgPrsd6DAOECfflZz00r
nwNafpurtxAnFY5u/IoDUVLs0yMgWTQq5XbOlTVsNP4SHwwmz46mTFARYqVZoSfPyYno5xNcsyOE
2npdAst/MaWLq4hbWXsD+daGTaBDY+5Mw7ONbTO+k6GjHxpkibd0KhUeS4S60UwDXX5JjMq5vjwd
cvkFp7sUdeYC+wApUUK/X2ZkvRYpEavpEcU+1HD8Iq4yo55/JUjiYczJBJqwsh57j4RM/EZlSygK
9z5zF5K/cfm3nPuMuT57Lh+XAyJ38mraYRASz/T4mBYER2JhKLBCKQbRhP/grPtzoNO3Eptjk5QF
V9lMNN/mEl+YjdlLKa+7Aq77B1/XsvuczrDL0nWhSZgKIf/7GRaNghWqK1AIOlHFGmquAdupdlwa
TTjMAQcSJAotPLrH+qhZX57Tc4NjWLQcecv11lw+xD+2f8cCISHZSh9c3Krgasco4h/Ik7CNZ8x8
p3hf0WON73B5TdovoQuNbn/5B5z5AijvWf9gT+hx5MnTd+UQ1g2/66BMPLHwuU0758puVf4CaSu0
/vPHZfuHTsBJByxyep9OexwlgNA81D9d/YzNJmZvssLTZKfQGEQbN2/w1MmDof5k1PAD/8H5Z7rU
GBQa9ISB5N9PtzkiWUwq2ztIeP16wcjZWmkZVN7jJEnJ8W1400+KXMH8g7Pp3FaD/41pOy68Idpq
Jx/ywkerYnotB6d36Oz1nSnZYoLZeygzaM07UOogf0KvBMtRe4NxoHpGpCGI6tsavodNuNX2w/gp
wCOIbJNy6qy7aUQ9cby8IM7/UL3svnzn7HYnS9KiOYmq1fQPHh5PxR6EjjRsofrpAQcRgaHKRBtO
9pqenW7Hubv2xUI2CaNopFdf9srfBxXHFbHZXuLuWQ16L1MRf1C/nVu4oEEep6/J16tO5rNGCjn4
pdCHwUAnaqMC+xQRevEDy5Zu/s/LJpNSmDfy1x58iq0leHAGguzug9VjukzjbaZLWVaDvDX6PKjw
Mm2G0F6XnfSiz5dfx/IYJ7vT8nUqvkzL5iJ88pjEQ4wmFYh3gEGPj0PXknAxpJIbv53Duvnc1Kr4
jb9A+q0pZfo04nQeX13+CWeKAcAhxVwj58FC4WQ7Tml/Ikn3vQN8OrrCuNSgZi4L+2vnzwhxzD7W
33AKT9T15XHPlD1UxZhoKcviozktVsnq7hAVSv+AGmeA3cKZmy+mdbhtB3MS7bEnjvIPnnXZ7k6n
G29jKTkKNJ2Hk1JrthP8ZUrfPyQYOUc3ZU9XL04K0yNjEAEuOsqupqOFahvPt7B/vfzE59Y0AX40
ATxQaqlORseNLZeo0oxDnBnmtEHTl0LhNXVlxVe93dbTB0efXP7Ck8fFOIhZdiyHDVGffOtDz+oh
3t0HKm5kA3dBu9eznxTyJYhH8dRXxfQct9MSEBBV8PhGM77SRo7hYkZ8MVOTF2JraF98AGafK3uo
eICYhbSsvx/KZKMQc1VaxkHh8vES1HN/lzA3NHMxjIw3fdNnmAK2DhaIeYqslUa795CGOEZhprRM
1+UXc2YpchALd7m8SNCZk3PDd4GpyL40DqlPy4BLoYrtX3Mawc4Dlao3FO6j+cHyP7MUuYVLC1cb
WlAIUt+fVZnrCDIfA+/QVa51UxBUT5gusdp64zlVAjGOcK1mD/gR+FBNo9R/ufzMZ8o9HhccFeRb
SNteFusfpYlMycqDAuIejCHJyD/1SlTOUw9D6/I45+aWroXCHItOvGWebC8SrmCFGMM7pFEGUyuf
pPjkhj1JIA1mrIQNFH3/eHnIMzuaxZ4CesO4YN8njzbK3itCMhQOsLea23iwhnDfRmYCAY+IwzV0
LZraRTCw61we+Oyz/tU7wUuA3WV553/MqeogzXjD4B0abK1vstKvIGKZeCS7wnW/9jLA7OAfjAj0
znZmSenok1XU0zCfcNHwD7gtezcGIYyvCHfR7ADa4n5MzKrcXR7xzCbGScUVfOl7cWicvM+6K6AJ
+613SNhMdwE217eJGX1J6rH7enmkcyuUSpKdi0/SVH9VMn/MJoyAqqWC04eptvHrqluMsAOcrux/
8NYQxsIqFnQq/7ZLYhwKzp4Z+mBXTbu3YZdj99w58ZNl4Ay7ywtDfrv8ZOfmkA8CGsZfTdnTI9cZ
ZRehV2CdLF58yIvoIa6JGsXrpOqJsPoAyzi3LJX0mEbwxQWJer8sxzCMYuK8AX+g0UHfLGZ0wATA
rWKUFhvsrAP3g2V57tVxrDvQQCg1qSrejxjjEo39duQdNCtyq+jULJwnPDD/wav7cxzz/ThWX41W
2s/eAROp4Sn1SNrbFRa6F5yBFtsGbbbZz//43S0tF+0pJlNSuL0fUk66J+3E0gfDNN9sP/EOszUf
6qRyHi8PdA7BZCTtchXl+MaY//1IWT7iHoI7+MHTJFhmbS3uCJ3iXSmjzvd4spAyqzz0vYUR6YMa
oPObTZn+uvwzziweG0iAkkVRibqniE3LfY6IqZHF0+KCb8WO/DoQIrlmvOxeErv6wWOf+Ta4KYOW
AtcIRIQnO1oRYoHU+Z5xwMifKnzWwWPihxIXHRNR0OVnO7NMl+JTKW7hxAGKk7G8pPKz3LT9gzHn
GLiTOjYR1BstsOnlgc5MoiIFT4K2UXUCRrx/lXgHknkWS+Ng6wbSL0b2UEnrTBnNFWl+efNVxrC+
P7hbnKkw2DeWb96CMkB/7/2gaIz8oG7ngK4QuVjPYR7orTRHIlLUgFH+hrQUM7wrwyAiFnusPlo4
54o8xnehftAZhoF8sn4J+nTqavSDIzob2e9MFpKHJKFfEhCgGD5KFZjXYBMRFNCcDKJkTPNXtNe4
WaNGJ1niP38H/BS6xx7VorBPPlwHioiZu0ZwRO2CUFFiW0tnNcf0IoGyH6tZfrk8oHnurXM0Uz2C
AaGeWP78jwMM1l2JiZXLC9AGBsSAI+qYcROqrqZBhi5ehyRZBg8wRy0izMsyto992vczaW0EO+0E
lp/xVUCEC0YIepbRPcaqeN8OtMTqnefYeEbJzA4IFJgpAYbDyDF6F+vGkJ91s6i8OF5EAmM0HWDD
+qXtbkt4HcEnfMja+vvlpz23XTnU0Mqh5ILS5ZzsxZNRYFLbxcFxqCmWQzINn5zAseOtTWSUvXUS
fLJQCfjHydK7IITFuFMFVJn/vK6GJmMJYAyMPigb3k96gPtXM9idcSCV3XcTCKmVN37O5JR/Gfvc
fcykm12PqeN+6smJ2l6ehHObF3ctbB6xNWThnyz5qoFsH3nMAS74zYsf4V1Eol3erBIg1w/GWv6u
k8sdtCqXOtMFbuMm9f5B8cDAxEBN/gEPDe6rGE34NU4cGDfhPz3cEdaIyl+hjm7wRh/EsMIN344/
+KjOlNq0m9k92UVNegMnoLFlNl09tcsNE482AmxJ+gqe/TwUTxwo6bDp0OTfTa0as9//+UxTWyzd
ICYAbPP90wduhjjJbf2Dj8nd1mnQD5NqixRPhGreXx7rL27n36bagxhFFwHa9SlKU1UKdjWioUMq
oiP84+izj+3MdVRm/idhwCHFdygeH4zYLoIdAR4mSkqFMoysRujbiEXrsfwAHzt3t1ca2IY+GB3j
vzG1cvJiJYFlgAmOjj51pNQ9mKXn7PUkCWj0jfzZJaeCZBEHg5tMWS9OSjJrUxszWwEWY6toDArv
g3Pu3HLgpThAGTRdqW7fv5XOA8Xoeu0fSjPDJ9yB9y2uCtLrxYp0iVKuBHaQWAuxE1x+RecH9hRd
Agpr+5RRErheJUtypw9RqlExus3YfRbhElUX0FNYzwYUsC0B3KRZXx743B6voeUpgnUVhJblh/25
x4eDCrBJ9A5WgsGlxp1pJToWSB7La1zmhw9e+9nhMF6lLlxcjE7vRGIuEHu3Icveq7Ovzggquypj
w1yPLkYuN5zEUX9/+QnP7TNspFTydJZhk5184phNDKUXd7zTngTrVeQ7hMVikJHcl/QHERZWdoYm
LunSr7Xd5Ds7bPXz5Z9wblvlabEPpnbCwHyp4/6Y5AJdWlOPjneISL646inaWhxd3Z9dHPbF5vJY
56qm5digYAG0UKdYUJQA7zsjj6uwh7lCzYg8iUN5/JkJuDWS+G/j0ZlbrLl1CfX0g63mzJOCTkIA
AaJ0OEROPqBGwlaoMUU/tIsybTRLt9qroX3rjaqKPnjSs2OBPHgwBAFExcmsZsmMMxepBcc5q6Pr
BCseDC9J+twpZQ/VBzvDmYW7tByoQGjBAb0uf/7HK+x6MZKqE0XHvtLx48JHW01+lt71CPPIFSs+
aqqfWbV/dVWhXiDu+Rv9AzlejBy0io6dlVjorONoxBC7buv0kxNMf5n5Tc53kc32DSKEMLwdRUee
7uW1dG6GF2RmATCwqP8bNZLY8oQIEEgExtJnhwlXfBlgfx7tRlgf7Ax/NbdODinnz8FOlk7bo0zq
RjM6Yurn/YggKIt9FstuX0+49lNyYz6x4ijHv0RxF39uix7j+tWItgyhB7IgoGhLOW/aKGZzjUJ4
qj9YA2eng5fB8QCDw3Os92vASmw4/iG/cBL2iMtTHWp7n1kttuUg4pg4XZ79s0sO4rtg56InaZ0M
RzyfgnXnMVyNMnuXmqRf7UYcsTGthPUTfrKd7vvlIc+/BM/BG9ylm0Lp//4R/TAMAigpwTE3PWhW
K8RqzhOZPBO2BrhjF1e9wEXousXl6FOeeQ7JPJ6buOGqwzv2WlAzzGvyIWEmEZtV/tSdPcgPSM/n
3gKYzHJggeCBGr7/iTnPT/IrxPUQ34cYRzCbMAlCD66MGm+gD97B2cGWZjA0z4WWdDIfOE67WeMY
0VESDxp8bmajbXczaavtfsZR7vfl6V92rNNPYOkmWEslCt/s5DCuejW55BzEx//D2Zktx40Da/qJ
GMF9uWVtkkqWbXlRSTcM293NnQRJgNvTn4+eMzMuqkIVckR3+EIXKBBAIpH5L2VTJcXW6QAvPiJW
N18L05cyQrqS5Pm8JQ1ANKuRgKg7qLqUCI02GhKgOXXvH2hGQF8z8V1uNsCfEJ0wQdBSec7G28jK
xA5wa40fpNPcoGff79+e+6Xd7oDA5saiasSz+3xZCylUYg16dvJfsrTt75xKax6MKEkj/Cns7lo8
v/jco1jq/O94zqrW3dldbCGTkZ5sOzP6W+y+VLlX1gjpXHeTY0O1JfqEvUa8cV2JPREvEIjwZdLU
yV9EWRcgKjV/YG+s//nMl7uEzAV9NLMqmynERTfbzlVv/ePQTd28/ytTt7Vd6qg6OdhqP89yCGZ4
qhk8Hgf3gW70SmwqFRi/UO8b/BJIifQrOcGFjIRCKreIRfFoCS3n8xvxADONukxPJW/L6kMQjbk8
GCgufkCmNc73aTPE00EJNDdxaxkrpO//YtIumC3AonQu18gg+CLKnHKC2uwCncAsRoOeqif81l3a
x4vdK72Y6MqglyIHAFXDpwBK9dNa/v5HwqBprop0jvPJqrX++yAmTKGLgIup7MvT2/O7NBS1FxI7
h5zPWHeiW9JocIRdckrQH8vuXGT/dnhWWPuyqpV+8/Zgl8piQGN4MMA/4/n++2D9MbFhFAryFbXA
0qT6QQWn5nKoLH2+S2SBfAP9CBp/6BBp+oHOGaYPkH8FsEAH2nLWMYsrmcOlyMGOtmAhA8nDvOT8
S6eWqrw6mmL0BTXvLp7Ji1Rje+lOTKiNbGnDlJ/e/gbLjl3HaQoknB9yXYZePSmEbNFRb9v4VJp5
6yD1PCCLPqGsV98LzYk3jeb3xRbxh6G5Eisuj0xv8P+M/Ltk98fH16Ncx5nUZyv7vrJ2NHad/hHm
dACCfdS8D2VQgtMKSIGq3V/M2fccEm0gUgBbzr+yjc2MxnUSnyZ4TJ8BHEZ3fofc54+eP4U9sB//
zpv15t/3D/sb4rmkJKbnrRbXALhICVImgHMNue+RHwtTAvdNguzG914Mo0TJIcvnv5itT4eQAwUp
z1y/ohDXddQYU2ytsRr4EmGZ86XD0u+u0RFi2+clhkthXGgY9L093UtlEaIF9/oSpEE5LWf9jwVG
Psnhvk21J6Ubw3T0UTq/RVUCLZ1Yl4s9JOz7wk9b7wjCFs9kz9tqDZthY7RqRpFAF+Y3CbI6/ous
ix4OnXD2vUmF9Px3WcgmLfCw+CTHBCIdFytE8SqOslPf4otwJXheOtKU5CwPOM8SZ1ajuajGsI/t
+BQX6NNt6t4b+23TQh/yekNtCzSe/mbBbXY2L3R43+6Smv3x3SkwQVzSi/S02O48jjOOt34qxv/M
Mu/RDeYFv9U1FPfeXu6L87SpgoKuXCL4ancj5ZAik50kp2xO5xO9HKV/GoLGmh8jcE3t1kbF9lrL
fdlB6+BFRkvthSIB1+Hq26JxhGax06cnVE265zbrFoHL2Rcbzyp9dWUhL8UrXssMZZNtcl+cf9ba
LKu0hTsIhzbpkBPBseUzLwWsJerRaot94eUojrRpjXrW+z/tggWm6kJ5gDLj+cjWnEkeady/CQpD
P/o88e+RxOrRbzeTl2aigXBlLS99VwqsXIoLUJXlPB8w0goT/QYrOeHHAPDaxO5Gv8s7R8gdSjVZ
egWDdCGropmJZD8PQyr26+4UomVi0QTiuczTvLvvcMYShIN4QmGtnLvpQakcTxKvWOSVUhxYxf7t
D3xhvh6Yw4VhSEuKdvj5fC30oesZt64TomfmVpiC94J0/H8mYI5f3h7qwjHhPcQWWmDd0GFWdw8u
Scgt2WV2Gu0KU9p5tg1xp1H/wc3QH8F/DkE1/cVVSzXBDRYWJaXg9dl0Fd4lVWenPJF6YxsEbRKg
ymh4/yEx5xzbuCgOkQHQ9co2WgLN6njy/OFtRn+e3HHNRvFQ+uk13F6fQNZifgYeuO0/Y84x5Fci
+oWjCa3ABcPh8gaCKXq+fpMbmW7cjoCdbTzlN0XhYXWRU7qNtj7S2sXnrrbcbkOvHnj/+9eTc7lw
mygzGP4q2NqJiafMVACviIf63oXYsO8zIfESsM2tNLTpShS69E3Bjyy0Gx6YHJrzqULUagqcuQAZ
9KgK3xpODkrWE8VwBahyqXyCQgLgCto6Fk/Z1VMOubFKC5DfewKQONxmKLKj2KcNt5M3aRs0f/Kv
ZokC0yFuazSTB+0fyjvo28SudJHoc1yExGZPNtjGWv2VfXUpXkB0tMBAkGK/KvQ35Yykver8J+BC
gX7X4Eka35ieHNTXDDMILWw0Wz0CorCag23UaXz7/jUnb6ACB9OKf1dr7vW9g9IfcFmvKbGbSbpp
O4HZ20+j62zwdfkLZrC3EPLh6IBT9NeAdszVEwtHs+ipg17+UxeWWeP95eL+sE3FrKVoc1IxPo4z
Ntyf357qpe0GXoFrfbl5wA2eb7cIhWq6AaX2FHlAsjaW1qgehX2v+/UX43DHwVxbECBrPG6ES1KJ
+Ci9mzkdb3LResXGpih3Df1xKdLTW0W1gdqUZ6yLgjUawohsgEdE8lBuUOAqj5aOACSMwPTb21O6
PBTFRxJNnpjr/lBVSg2tZ4aytDy/6Uv9Zx61wzfRcZf+xUhgGoBAkdBSejlfJBOJLMx90+ipTBO5
zasaS1zR6/fs4ejKVX1pUlTZqD4sS/VKyaDJnX4uafE+GSly5FPZlbjJp7jkhrEIhit35aWwThYC
XJW3KfzY5cf8kcgiid1ZSB9rT24SY2qV6gM2857oZ7wXsFu/DWjxzXeBNddXlm6JbeuLK1jieaCT
PtvrKotVUIN1QASfeJy0Pzgf4kvh6T+FMoN7I0siNOHdRY4/Fc29zGV7JR25MG9fJx9B9YNawKse
txZBiJVxzwOlDKovWleO02bqA3E0nb54cZsg/dIGKE5eCasXUhOea1wsS8eYq3RVCshRRJxiP09O
hedXz6XCQscfOicKXS23H8kasivB5eKAbNklhPMmXu9biTx6L5yMvBZ3nu/Ibkefxi7+YpQqN7hI
ivjKBF8HMzBQFCYXqDsjrnHezaLlW6PF9TRRxnlE6JH7iiTM+vH2cXy1fHBHWDkwGDwdaV0u0/5j
21qZXlYaJrmnDnzCl6AyfBn2oyeS0Jssicad5acIczrvFstYjbtKDZDpyEYD+4oTBG8uhchzPqOc
WB9Kijq4OqU62vJT9N67cBmUCo5hBIQDIPTnky1GNmaCk8qpZzW3PP3sbd6i7ouJlvmIrmb93ljH
eDwvgTVBmF1i+Pl4BiRIqqPoU7iQ2HuIEsLSQxxnhfYxBeRTvPcoLsMtpUGKYz437ypdx5+jNr0h
b9Bq99GjSYZ6i7lQdUOtrD3UwnY3eAZ7V87F6w3E8ef1TnwG7wk653yO01iL0nbG+rQUUG5HMzjm
UYrYsTtQ4S6bTAuzZGivQBRfRXaLQXlFuzz7iLbOatcOUd0miMXWJwPfKG+bUKN6LKZMn7aNvPoK
ujgYgF2WEqoHDfbzGSInPyH3UYhTQ77zXdW1+OwJkCgojevjezPmZWJ/jLXK1vrUbwdzqsSpmHCO
2SGXjvIvQEPkUd8+96/C2TLQArkjUeMDrl+R5iwyWlED0ilC+J+HHAFYDK/zTeTFJrqjvrqSol/a
JtDQfap6PAYAQJ9/xJHboAWuWJ0kj6Nbyea4RW1+GkIsTZ2jV3fa5yaVu7cn+Sr3ZpJ/DrraJoaT
4t1pZfWpbOv5np2h4TGbjjiF+zjMfFdNEf9McOYMexyirgTWS7sGzSHwhAD7LNdbP9MRbBsRbKgB
ElQd2KnC77djj2j3lnb2+PT2RF9dFstESbeR/1ukMtaiYpFfeKDXZX3CCaD5nOMOjQB7XVXx9u1x
Ln5QKPhQ8T1oWOvDbmqWp82dqk7zREsyKHGzioP531aPfo61p0/IwjoJrTRRFVdC96ss5/cM/+/I
9NDO908z92aMo191QtDe/y58imfuDNjVVDHuHaoPvs6WGHHNwwUsWoDS2te3p37pwBjQnnhHsXtR
cjz/AbZC8V1gwHgCCHE0TWE/mLhd47KAb2I/mtXL28NdOC9ga1CPJKbSNFyXmURA0ObsI3VU2zIU
+ljizelTlCR45F9RJvXvB3wg9m+PemGSEOt4ATA2/Nl12TBHzqQKlF+dgOp7x1SvowPsuuoO1iMu
izmaIM170xwgS1zEIKtBWnjcIeeftRFD2y2Z46kSMt+NSWs2Ny1yu/LdV/H5OKv4UyPSMqIlW53Q
vY5wAoJofuhVb+IdIil+vP0ZL2xWHtusG4sBmnedK6oyJSFI6/LUWaIxIHUH6tZQbfdrQVGfmjyD
m4xTAY+xsF3MZR4zXCuDw9s/4uJaOvCgyD64ndeF2FY1Rkrxl7VEy53SUj4fYhn5NyQkCINKMPNv
j3ch4IE98w3Qb4z5KtlRhgbdubeqk8hxH9EkUS7s6LzezHNQVVe2zcXJgeNF0lCHwbbO5EyMYCIn
imsCUarwu6rnR/ro+m3bJcYDhpvxleN4cXK8sBYMGidkrQpkeDH2tjOTq/O+vR+VrXWhUENSbbV0
DKwrx/DS4Ud8kvIgrR/6ysvs/0jKXWF6bdGl9YnTgRlvhunLHHn6Z8NX6hOX+ryLrM777/3rh+wf
CBjEPCjerLLH2NWrHGN4Toht+B8CYWCdjVj/S+WV1yRDLq0efArI8/SYdALN+fyMGi3sYcJUSEok
1e9LK0u1uxoDsekDOfIYvehKo7t4Zc9c/KrQVsF0UYzk//NRcRugXA1z55QJXf8Kesy3DlIf859G
Y/pfmyj/UOsJqtRvf9YLV6aBADBx/HdtZV3u9aQNTNLqypMedem3AAPUUCpT+Ft/SA1MUCsnSMJk
8s36JsEzO7mS512cNEwwdAIWZac1u4JeTx0ZGqpdRYH0ehThhNQHTeSHmmyNnUpm9LWLHkHtt2d9
aYUdSDO/eZHEnlVYR7lAJhj6EgyGtgTF5M8b7khxkzWLpjsYmb+Y5kJmAMJFuOMde762sNmsCjtE
1PoMs3jGKaPZthCUP8267G8dCYp0k5uxuAJxvrS27OFF/oE+BV2Z81F9TY8s0KlohZkRUtoTwkCk
QfGToePjOA5K2ynLlr9ymeRf3v6+l5aVNNqnWufyj77ay9jRYE3ZoVLW9NL7gEo6VnL4HpShEGLa
mm0ptoEjromjXbjXiC4LHoBRadoa5/Ntex0FjzRmviR7N47lDo8DxsDbaoJNuU07gfdLjjEzRmJB
5Dwmbe/9fHvey745K3Yt8rLAAoBnsqHp+J3/gjnvDT1q+AWVOfvZXdqXyUf6J/64f3ucC/GecZZ3
Cl0L4xXYxswSu208tIYaPFHwXysmpW7buc1rTOKwQrj5i+FgL1JOXvQN1iA8ajAm5Xg3O6F7wU6q
4W6Z925kRzM8s7pA0e/9UYl9+/8HXAX7eZhd3svIdysiLR5DnoazqhZ0T6LlEYh7HA5zY1r9zJth
vgLiuRAaGBooDW3UhYKzOqpeW5t57iGsZMU4FIWuws9+j1GI+t4EQ/BPjqj9lU1z4bAw4gKkRkoP
mPxqRGTKR2njnXpqmzb5qFuJB05rxHAVa6j2v0rrA7zDXCx13l7US6flz2FX31j1WAoatpafgrj9
UYvaO1a2zLGvqfvmh4jaI1Cij1iZqTvsWetm9/boFz8z5WhgFSiZkSidn5SumszIlKzw3Iv4BN7w
2JTx9EPq9gRX3Rven1/zXAC4wxON/9Y7GM3uXMuGvDi5Sv7s2ho7Kis2TlpvONe0pi9EXZB9FPRR
G0Oba/1IMZSKqkBPEIEv9LuoEeWd1UajCjstVodUphIv4iRaTJHfj4Fews8fQ6+WNGj8PEWAuTgZ
bQaFxWsCbxdotvMkSQOvfNFLu5Z7EjQ4MA4i3uoKBYNO7z+3s1Ndqh4fltmU/Z3ZFD0ugpoXbHPN
xDOtb7CZunl761wKfhS6aOPBgQA7uto6lYoDWWggvUG0TsfRgfrlQwb4ZatOXckTLg5FDsgr8Dfo
azVUhCy4MhItOwE7bm/9Zu5u+xq2ZYGc+ONfzIo2KlOCAsUNdn4gtHpy8gk70BM+vNnBx48wHHNl
P6QeF8lfDIV98yKSSBF/TVjwZjausZgjtHODP2OfT/beTWzMqJLCq8crcebSeUD15f+NttoocspH
9B/RRjTxxMMkTgDt+mBEg71JC0wCGoyWohANYe8gnK66kgK9xnNzJIAHoiSCsgH7ZfVZZxzU9bhn
9FKREOK/PhTIeJrmgJYClCwPXPVo3lOGc76UGIfjCgKy/67AYPwab+PSXkKZjJAHl5g3zCo3MBs1
4QOZlady6IZ9n+TekcZ8u3MdjKjD968wGHY0YmAMc1JWgQAPaxhWhlZwpeD5kJYqMzYi7QBSN5LW
89uDXfrG4HDsRYwSwU8aGOdbt3A6oU1VnZ3om8oJ0K+RD7tJn9WuL1q8fy3XUMOmw3J2ujMwd3sI
8HMTW1Bfzee3f8qFoMT7kNiLAwa2CWuAYBxkydgVqMuldeHdV+lgBRtPG0In+hWV+bLmpXltf1+4
yWh+41iIeMyCZVt9azphLjauALwaUKc/HaB5xt7Dntd7HrK2QRQg9av8/bcnXT4QMkhVLxn+KmWQ
Zo3s6jymJ19V2V00jzXW1sEw3kDp1B/iXtfercUNwmd5mjoMt8jkrCIhcg46vqHgOrVJ80IIuv4t
3p/FJ2ii/sbN4uHagBdSaTAzLCQpArIZ6+aUNcha93oGzIzM3ShpjvUuNwZDv/IpL20ZpKl5APPo
5kJbbd7OiN0xNnw+Za/ln82sw268rO0hPg60OONDI3xqixH6EuN7R+bE0Jpa8GuUiUA1nB+bNAUt
YRrQeqoh4GHdUzdP0G+yRAGUN4/RIsE9vN04QeX9885jsuwbrjWeaKg74mhyPjLqQzpaw4E6xQbt
8Y2HI5eiM+0m0KdTd7Q2RjXL/dQb10LFqxjIwEvVCFAKEEWqK+cDZ5Xvp/VYDijiy/ZDXfd3sUKI
GPf5cnhvSWxJKhdJXpocBs3G1YbFWAp36yDxTrndTU9YVI6PKT5Wm6CfrskCvZ4VQ9ESJuIAcOCU
nM+qaQdn7I3MOylan8Ou1sAD7KzEGY9lhfPc22v3Ktws06IKRtYM7gbc1PlgIrPIqDK7ePZhhO/i
Lp7/swd3eko6vf627LNr+eyrA7JMzqSoRrUfeuNaw30WVtG1Mq+eh8Qpd3bbtQlmXUF5LAIxv6BC
Nt6itRn8xTR5xwNLw0YJGtRq+aJIutUIGfy5CVp3W1W6pofQT4oQMYDyBuNdafzViA5+KawSSqer
Fo7gJGY0w4vnUsxDOMLr/VB6Kv6Q4Ku4F7U/XBnvVV7EdyVv9heVi0VDdzXDyXLFoI1++TxCCdpN
KtV2UnfGb3Rb1B632KQJy3zMeDgE0Ts9jLgweMXDqgWPTFx/9eQsqyzBrXnKvgijxXlz3shr7kVr
PhApDjkXJQquRciEJD3n+xQJD025nWX8MMZm2tetkM+U+l7MadYhJVvJsxg7bZ/7ufxG3aG7z1T3
GTiU/Pr2cfktB/RHSYbfAdzvtyDhAnAk3p7/jqqWIEX0uXlxzMLVRGhpxdgfsXVWiK2rAJGpsIZT
kO7QndBhSuRZbHWhF3XZ8HEu7Nm+iZVfq19SSnPeljLwv3uY9f30coBdMFxwIkd/P60BMoBtDfqH
dnC7f8HqOk94JutdaNhl/2AJV6W/rkxtiSvnU8NNDWQMBLol1K3jjnTlINLISF/GAbjzA0gH+YKX
Ls7UpL1g6ydPj3c5MtHOTWo1trVr3FEvrF2VVsV8nHRhGJ+8VEuKcE68IdlOVRZPsDvTWRy0qc6j
BwNIdX2bxRQ98MhEX+dWlGZpfM5z/ui5veVcQU6soht3PcAJDvxCLl8kK5eixR+thRlAX+R5zfQD
qHH9aKogVWFg4K0gzQANkqq/QhIj/Vl/RJRLAU4A9aNASvK4jqfpUGkFZLwXp0iFc9C6iYdYCDC+
ce8MbTDtew9AjPGhVZDGApSNpp0T1UaFZ7dnl/s2i/0XPUk0YxsFU5mFAL96f9Okrkj2mZa01WOJ
12YeDvUcf3QUrI97x5cWXvUyGKpD4jdG9dTZURQfbTu26uZjU3eTLj/gQVsebIvuyuOcoSd5k9cK
J0ocCTSBnbDdjv2BPkx7p2dV2eEvPBrpp9mIhw+V25p+6Gkq++l2CQ6Ltd3OX+0KxZttp/WcxsIr
mn02TWN/gwVoHh3qrDe7zVjENc5xRZNleyWCUd2N/txSexusKXIf6r4sfuUUxPrQM6O22XkWtoU/
JntCS77LCy/bFGXuxOGIDKed7d1iiNIvMECK52Dikx0rWuTepnHKIvsgGqS6FWUCm6Z8KJ3G0Y5W
E3kvHolRsrOaoPjYtLOSCCrgeX5wEE6Ld10wFfbtiM2s2EoTxORu7ttB7LC3LWQoizF4RFnVFKE+
OF1wAKOXR+HkQEzfjHFn4VosrEnuYfOo9LbVqNCgYzBrjx3XWHRTozNQhgCvxuRr0AzC31WGm/jb
ToFrva90XRSobbtl0O/Qz9DTDSjc0Tv2dm14tA3QlNs0TZRBDJpG/7tFgdQ9epMZNF95N9nqwamd
yqb7P+d3pkI14ItIOK33bdWOD7rTKhUWTpIGyNTObXzb9OYYcPW1jbOzrdooD5oKvOyDnpu5+yBS
6YLrRVV/vulSPwtC6Sfg18u5go5vj9oxVbTiNr2eDdVLjB6a2oxc8D99t/OmTePW4hOBc/lqmR2j
7INw+nS0UJIoHrx6mP+JZ5kgky1rT+BkjFgJUg+F3kaeGYo+HfwNt5U7HWJ8Y8qHedA1owitnLAq
tlqJYMAHm5Qk+orLjaFumyYOjA+23mrVbYQJ9lhvLNVU5de4LLV4P6J4mPwwerepPna6V8h628ki
MndDZAqUn7wy1bPvkZaoxAwHo/Nqc1MOael80QEduseyBlx16zV1XNMu4t2w4egp+VX3NbOK9+Zs
WSLeDKnm9eFQunZ0NwzuiFFJm8Z5C5e7L/xMhjiJIO7YRmaebE13iqip46l0ElMS69+SuNUfZ9qC
cdj24ANvU4KysUft3/w3wi7saBvoAmzhhmNyavatbn2dE20afhiWsACi9LrKvg0ojT/YmpU0947i
VgqJTWgm+36MmWsTDcG4iR1Ttts+cIHlDGZd6o+YJGf/KkCuzoOu8yKaqOm54ahl5bzBGtY5zCg8
G6Heeu5Pd66spwbxC4PtnWDT7U4zNseRsIYCAqjXdWGNllC8MZsYJ9TG6+oOfSsfIQm7FCNQozk1
UMyd1S8fF+5y0+Va+akDsuiHiVv7401Fm2UK+y6O8AH2qrq8a3Cj6vZ6IpPb2SosY9tKbNPDYJKT
RP9Oy5S+I52qyy3itP7HXpu1JuxstzK2duTUycGyM9PGV9nB8njfwhbNb3s4Sx0oBPwbnWdkSMpf
UW9zrgtVdMkWPdre/ggTT6q7okWK9h4x+qwv95k+2+5d2kbJk1NkU7ctZstJ0Ok3MSj3mtj5Cuk8
G7baPHk40qL22Ndx2Pi8oDcmktkfYzuP5KkIwCxtaBCZGeaA+jK7WvTalq6+Kfbc/+a8E4oQ9bnu
zf5GHyqT51oLi2RTjkk5H7uhiNRHyNfIIxSwc08tbaP/uNjs+FtcTdN+NNCQ+iU9NzY3TjcD8kLk
v+gOjpirT3qQB86mdtvM2VmjrcR+otnUb4Tb2ONeo60JdjvHBDOccjCPNwX9kWRbRbb3hBVsOh0H
uTCN/cKx1a2SweKACgs5HGYpq/s2B+21E246ureVMbCfIWubbkgHsW4f7bRKxQEUU+/uIr0Cjd4J
TzPu+x5tPGPbIQxl/JxKxKAedCimyP05Y1aY9/FSQgUHEPM9A+4MtYl4x4gnlQ2iTg+Q1DGE3hYi
mcvN23nQqpFBy2+xQgLIQrWLOtRa5562eaSCKZ9/ZLHT9Td1LIuvDQLT6mNkRZxxn2sEC22mOO5r
KS0RlpXy3ymKs/wKantkLNRJEGZZ8/ywOTBwwnaNH5FVYJxM0D8ZMsgryCXXJChfJUkMxaud2jc8
Td7S9nmSBG0hS2IpzB9ExerUTTI+eknavkgxT/1BGF5+zdtk9VZhci7VUcDAyC/ygl8XDHIEqXJS
2uRnUNiJE2qeGB6MvjTupYYYWSwwE/BqgXnCKA1xZXlXr+ulo0tdkTLF79egs4bWVc5AT6jVsp9S
irHZ5JObPpcUo7buWBTXXgvLpztLqX0gwr+7cUCEYFqvinldG/sOnansR5xI7TGDDSU/cHfU9daA
yeBvnZgS7qFyeif4WJZQv3eNLpt+18YzSVluZXAKYJM1txFw/K82OOCeAq8M+v+iIfHReIamr9Lv
g5bo+h6GSanfpkHb/dNUrlsQN/2yPs7AG/sbcr3KuoJyfbVxIOojKMKjjMPIM3dVceqz0e0QkHJ+
zJbJw4/b3Ig/5WbSHgetb9m0jarb3dun89XyMeZCXV84k4u82+r91arKn0xKvT+WW0uFMCOG9E5p
FE3COojVNe1bZ/0o4uNQFFkq/vBf2TqrOcYDIqNzkuo/xgwTtL0QRqU+jVqHLbrDE2bYOa0xw+dh
9ZxtZRb+C7iM3tzQloEnNWlFOhZhBpez+JI0SN25Bzikc/tgikoZNzhru8HjjJW4wBx9MVauQmFZ
ifg3nUTkkJ738BJGhLYxnfwmuMniXYQIR/kQ+EVZbkxAi/nOVKbxjKLjYISu3TSgJgX9M543Iuvu
6jKZk692K5z2U1yZtcK43RpVvQXfrccbDetwzd8gjhllt6UNnDSs08jE6xi6prbzzNzJ+o10e8Pb
owGM3flmtDsPpRyCBaXxXdk7/eJkXsuK9lmUib57tGeusKcgisvqp5e0TvfOqhWxaqEI8rDTIcRQ
tVqFLLSHs3Roh+mZTkG8S+cKs6Ik9R+82fqJu6N2pcO1vhJceG88jWFxUUI1aWadR0jZJqMxJFJ/
1mreCnt3yuP9pOXmJ71wivig+3O/Nf3CysI8sZo47Nw6t69s/PVh4zegx0uIpvhBo22tITrEuhYX
QWU+x25sbTw/z79WQ52E1O5tUg5IbOHbJ+1VyeX3iBxscBMoB1ATOJ91LgzlNFlnPns2WUUqoe0X
SZvuhzqKQm1w5wPKHMamSuV3LdWyo6HseOM3xTUt/Qsz58tz6BGroMT0+8n9xyO+dJKSA15Yz5FM
01sdztXO7tvpM5Ar/aikGm6uTPzVmQdFT3WHC2rRMuW2OJ94O3lqcAbXfp6yoPvHk4X7EPDucY8Q
aTw9TFXmB1sp87k44Pyl8cRttXanzF7M22gAmbYHZRFdKWWs6qa0SfhRKLjCYKBSa68pBTHuOwqS
m/0MACjZmCgr7fy6UXo499XwUtaoEOzn1or0pytfY13RWAamdwnRhlvztWhol08g24iMz0niR99B
l7TlFglLcdMk0gp2SZ1M8zaPsuQ5D+r2ib5ptoNyqxvvvG1+/w7GB6ZETZpq4Pmq2EFaZ84wOs+q
6/1PWWt6myhIXEkS2HgknX6dq8Pbc7/wzTH7oeZPLWch066CP31IXZvRhn0WafpfNtj1UbdrjKdK
CFdbCnXyOyZE5vsQQ8tCIw0Cl9hGt3eRzzifZ29QktBL5T7346Df2HqCJccwz+MjpW079J08vkbD
uRDekKxaPioyDwBaVl82IMcuelE5z1Xbze2umtr5iNWLN4eIcUcPILNkvrEypx82MIHqjd5a05XG
+jojXCbNVCld0xJgu62q5cpqpF50TFpHB+AggX3ckaPXm5FH1lbPIR2WqVVtp9G5Znb024rgzxxt
GRrEKNgskKvYHi3h54/woiwKbDgX+s/pGOXDh6xiRzwmhe2AA8kdU+1QC8vbB0jeqC+5yrd2PS/4
YZOhTv5QI3CX3JbZoN30bqTm//CdN1Ua6vQb0n3Xecb4a7QHqTJMchLjcYZY4W8ENK57SEGdePcl
Qe2RJhUq+vSNgKafz6Vpa8Sp6oLPKLjCM0fJLExGuwAnEeT5gwGW6Eo6/XrvMCKwNjpIPt2HtXy+
G9uRIalOP/cDdKPZ1uRp1OS0l0lZ3qHxbNx0lj4dBFfboeAivRIUlq15vnisHoHRI0lbzsvqjsKM
UNq8jd3noE/UwfRruY2TYEQ5fZz3bweDC/chwZcjieIsEElaHecfNxH2PEWjcJ/dAXHrUKHddCsD
QyVh3bi23Pa+KqhiKeMDXvJVcCM5bjuTjhaAu1TU8buDEz+Hawrwuu4vffTzn5PLyO6LyXCfm8ns
Pydu1OwSMRV7LxFGOMMpPXiF/U5xUoITg/LBIWAhqI7y3Pmgo6/BuxTSfSZF9A5urQ8/M88DDtLB
3Hlfy/V/x0K9g9I9pkjrxxMlYqtrs9x9Nmoz+z6gnRhWaP3fdnVdXVnb1+FnmReSGsuND3J8FXOb
AECWxso/F26PsxU3MAJzZruZ8vo2dWJtE8/oNppOnF7Zv5cHRoELyDyMtvUcE4uakN077rM2dMF2
TPvqBkcKDKCqAMlqVe/6of0ROUZ5Jd6uNUT4uMjpMCgPcHJKBE7PF9LpVerYSVO82CMaJV9BFgdG
aPmxQdNX6UVYO/R59lNpDfa+Ke3G27K3cgNfHDGURzsxJBt+EFSRu97KdhY+K9d8Mi8cOLqJZPgL
ehYq87rnl9ayzutytF4SIV+iqMj3Tp8lG6sozG0e4z4ICtPe2N0swiYei003xsEho3S3ffvkvw4y
uFSBv8SeA6kDd52AylTvVJL0/jMyXQmQo3781DW99mMaHO1a9el1ygH2EZ0IXtY2ff01mA5ouShd
XmDPOR2IY2RY7W2UOBlwe137PhsyR02zvXaql1N7HkXpE4F0p/ZDV54k4HwzZHPsFbPbpy+tadG8
oP3+rHCF6HhU2WorWjX+8/YXvTQg2nOLKcFSdlpbO1GWGJLY1rOXvnOmJ6C73S5oTf0AlWE6Kan/
fHu438nxeoLkF5BSFiM3mtXnE4R16wnlefFLk/rC/VKXuSk21NM6/VgkehpqgtIo0lr/dGMSHVsL
V8Vw8qRxEOS8u97tcjCUQ6qKvTNgQn8SkFyvfJILC4+EWUAcJweBdrnKgKZgnKw06vznqLXFtnZI
vLJRFlTD8uGXXSo/bJOMC+btL3NhayPPCrOMtwVkrzUxWuuKZsZZm1FRdwGolJv3czA6J13LuuzK
g/J1rGNv/ZaUJNskOVl+yx+JllY4WZGgmPaie/9D2nntxo107fqKCDCHU3aWZCtYyT4hJFkq5pyv
fj/UYANuttCE/g+DGQwwoZoVV3hDEK6KKmt3SVnFbkr4fmn6cnM3KE2+EhF0ku9+JaNBoQByhpHi
CeEgxwqg6ho//oOYmKW54JPSVVfhv+FGib4ktPvFZmM0cHSAMiEno348+05ctpqhq6I/OGbK6iqt
ix7TQh3ZXbwv8HTc6HVmDGsRo/O1iaPOtl4gaffXOT1YzzVUT/6QEUG0Loe8LYYNGpR2eB/VFfv0
m9NCLgWq2sL6iELzSf0uwBETb5Dafw0GHp1VhtPomih58DbIUC8hJ05Wf4pUkPQkhSWDBcZxPCtj
lJSYOzn+a6J60VVrRvHOThI65EyP22aS9oDC45VWteXCE3ty10xlIgoIxKcIU8HFOB7YT3sqZRT2
XkLehxdKdONl2+b9bR4X/QukkCWTja/HA75FHE516qRYlFpapveR+uJVSbpXY0y62j6NNylSeYUr
0GBeqE59NSAZDErxNGd4KmcfaHlxFwRer78AwbBfxrY3b9KY7piM5eFaa/VFF+eT+gjXE2ZNnOHP
rM2aL6Ui+2VjqNKbnZSNuc66oibjUX1a4J4TpJda6cfta6wMliEdfKjO2R1Y6Lr+lWpDIbYYqmZc
rWmkht5C7kw8zmoe3fQT+xeWBI+opZzGNZUswrLuk/YNVIAvmWvVqXwiKVC8gbXq+tQ2vCub2s1O
SHY8Xusl3SDaghXJnRQavvMzF2qyRn4mtda9YiTdzzpvEIVJLV2u9mVqdemhlwQSQzEUa6QXgUMZ
+7EK9GBf4trZbju5TaTn2msAPlKo1OKN3dT+m0as4LvEzkTnXasE6V0UI/rur+B+pkO4MXOtLAo3
pXP8QP9WGp4dv7Z+awaJ8Q9FD/TfxOZh/DbqrWg2oZPG/grAQvzq17UVuHlqYbaXYxa6c0SBpn7X
9oN/U6glpYo61/hPV4ZMMoLuHl3Q7pAJ0wjurDBs7lCp9Pq9lHrJLyAjKBpIE4JpPYQWbUAp6vPL
Qa3V+9GpauXPkIwYbWVRlITXLS2ASxM1yMAd6SjGk32VmTxUei/LB7uvQLm5YwViel2ZWnjlQHa1
L3Rha41rCanEniQuI8yTg9ypD3RK/OK9SqgcrapCKenIjGp2F8JE1mnSB1F8hWuPJrN8jvdgWA0u
KpWSDaZrmJGOcFDnS+sggxSwQ6ZZuvKSpHdWQWdl5b1ZDL7cbRq9yKN0Y3ro8fo47gjf3vaA2Z9H
KZT1t8hvw24bJFR5t04haR964I1ZAoXJdiiYmx1gqG7hAT65Fqdy1gT1Jr6FsTov6ymOkIMkl4c3
roh658ddsw30WmynrNotQd4hvIuauBx00UIKcDKyBT0M+Cx9VEouPAPH92JmIgqQDK3+1+zkpERa
AkbRGuycckt/KXsoQedgNkH1M3N2NY7xNA7OPz8npQMCD+RY0JgCMThR5I5/wJD0gZEkqfioUecT
t5pd289Sp4wEYkl5Dds8DC/Hwis3od8kD7xOw0JcfxJygbCldkArksyLbvMsIKHdpqQkLtEr4b2y
C/BfE+s8HVLNRbnkp4SNnE0z3cmX4JLzC5tqIqowBNyE3FPQPcu9Yruo+7yUzdcB/fZtMQ7FIVft
fBejO4o2YoHfxfmZ1meXIm1s9CYQaKD7CfJ27uDYxAKlYat3XtFqs0YwRG3sStMbvQB/m0eTE94d
jC2vEEoeJiXF4xWVJSkfeWWdVypFgav3VXtvZCJ5B3RjfFMSDeEnpAmmeJLoRZ0cl47HUgfdGwK1
815lvJf2YTXWF1VQyCjiIsxStIsiyp8B+L8vy+eAwJKg/XFYCGOOB0QOO44DJ3NoWhv+rdU67bVn
Qz9u5a4+DNisCdfLqRkkZa4ftCJ/Uetc2p9fyJOU+PNHwOYijmLngg04/hFlq+Q0tmPnNSkatVx7
5mi7ARHeg1+3w0U32PrGN8PoreuF9676Y3cdG6mcuEYi29vzv2V+f/z3UyhV0x+iZjynR8dpI/dj
3TqvuWM35sFp27R02wYrUtfp0K9Za0ox0n7MwlulGcTt+dFPtzTLj4LK/x99NhFIcOlGg9Dna9Gl
wdqs7EGsNB8RuYX7+fSsMo5NWAX5nBrEnGY1aGrfOXXFhMdq9Et3YOOYY23seBq7SzNwxoU2z1fj
gV2B+YwBEGDc2Z2UtbY5OM5gv/adoaHj2uN0PgzdCj8c/U9dlMHC9311ZKFtEBlzaAHGT/P8T1LW
ThjePhHOayxK40btS/E79e3+MOphvEQj++rb6KRTaphoRkSPx2NFJRFhid/xKx71Vr/DPTq+zLTA
Hl0plhzMemNDe/j2NgEroJDdULZBxmg2nbqSdrYUZt6r5CmNWFV0r8RWjnjKF67YL07DZFnAotGp
pFE7S/ryhEIG7gTeayXn2SpLPQdURC5tTGx692o5xKsi88r7MCyr3flP/GIFpywD4j4kA+rSsxVU
a6Q39aJ0XhUc3J0dltUhHlW6Pm7kHvjdQtQwfzM59QhRksAjn4jW15zPbgZqLcWKkF5jXdKrqSA7
xG6lmv6bl0sxUUSduEJzvOfzH/nF1uGSR/qByhi79KTujI0KFWaD6fVKgcRE1u5JFfuDhInBxoia
b5q5TK8Ljf6JEkMKx5hT7PLPsaAZWMaKPEivEz7iQoKPs24z+FMbyQ7CK51ZWGq3f7WMkwIWcdBE
jlFny0jbKXQ8xEteBWqbYg2f1ltJqhmmq9QPl2xjvrg9GYtMiaP/2f86/rzY6Pwq91vvNdXzRqWR
rAMvU/pRXrhdvtotxB3k+3Tv2S6zE++0ZaFFo+W9WoloDqPaDZsojoIL+tbelVWM8aEcRm/hkfxq
0Ml2nKI2DDwwG8cf12de5kRVI94kMoWVHpfdBvdozDx8pdg3eaP/yNUgXDiFp4OilEYxU6WBio7G
nGnQea0ceLIp3prAhxibIOdOhwg62tbuRXGVqqWTu/C/9fX5g3G6kow7RUDUtSAAzV15qFiXvfAt
zkRUa6VbsBCEJJSMPs6Pc7o9uUBRZ2I6wdvQpz2eVDzQzKTKGv+t7yznShuSwQ07y7zTVcnZfH+o
iT8B3oPcgB98PFQigijEZjBgqC65GiQ1vMcHGWwzIhbfvlY+7RbhvfDmTrCa46FEUfkVhA6+ytHS
H4lUSYd+UDgKrX9l+1W2Pf9lX2wSVDl4HLhDJxmb2a2ie7mVNAHMnUqujHVg9fWzI2nxIXHCAMyc
pqI9my1Jss/TLCaRDgoK4bQuKPPNvxF8S5nqaRa8yXLX7TSKLmsNL1I3GCLtJxXmGoZhrz4C8ug3
TiSbCw/jVxuH0GIqhU28rbkKvxcUg1VoUvBGda498EyGK91K4ztrbIPD+ek9fSS4t6lkI4rOWWC3
Hq+mkdmtMZpF8lb1sVZs5CTIohsbsXz1gQpVfSty6NZLklNfDUotjINGMkloM1vTJI8iIOxZ9qZ0
0Htl3IJvqQtpV0Of+nvkNfqF2+2L8agTkDhj10kqNw80UsccS+BP2ZtWWoYLlDlAVbSr6nU3dPpH
SJl44cU/XcDpFaQhhboeRc15PRNgUJiKpo/f5EEdt3YmrIc20DAFUtrxm64xLB/0OsSK6UaA0qVa
fLyChBGZ33V59CZ5dAruh6gk/fccL5EOGXSB+/P75eTLpjwO3vskaUX7dz6V6EuKvNOC+m0SePpT
o3rkKgSoPL6S1v4fxiIzAyExlToohh1/Geix3JTHoHnT5MwAJYCg1YY3EYJHJQVLLYiTe4YknNrs
lBvxZeSJx4O1OmzlwlP7N6evqivNC8wV0pPGdd+Gh9YJN4GaRgtn7+QdAi0HGBh8msoxcOaIzCy3
vTQWofomRzLhS22lhbxRqRUu5H2nazbR+bD0plNPlU6bjsc/gZkTtVVLnqa+1fQo4NXiLnLh915b
r2LZWYoCp3k6SvlZrwlrB/MU5WV6wMeDKZUB56Vx4r+x0WiAH1PjAUZouBr72AIAGqQriGzORkRq
+vf81jypNiAQirjCpG+N8qwMQul4aK03taQp2/KDkqn5EiBxdklmNdwVIWyjuBTd3xzZwPtQV/oL
vCXtRzUZuoW5ntuETXhnS0OllEI6cQ1/Hv+IIJV6LxuN+l3TwHZvRjP0StcIGlFQFxsahE0CGdUj
ZP71B0lPfEBxg6bsk84oI2rGifpSR6DfD7GsZPJ2YYbmO26iaPCcIVFLlox0xezHaQHSIXVsqO/I
FGl3re5pLxJIq2cq3iXuZQp0tp7q0aYgE70swrS1Vo4hKROnMZuCCb19LMeof4KF0SxpMcydT5k5
1IJ4dicLWeAkc9dopbTjulVG9V0ua+dHQOfpWTGkuHDVytauOziCnevUCCq5HeX6xKU74fvrtsy7
fa37kGd9vfCNhfWcPx3TjyIRJhIgq5l42sfLabXEiW1kKu/jEPfvRqFkH0ZMVVVn1e6QKVtyO/ti
/3BAqVEj0ow4BcoJxwP2EIsSX+mt9zArZXwourRGD9FKarfwK3GdVXkqX1n+ILt6HDb2OuOpvvNS
vXXhByZ/04F4ZuurdRKuz2+e05mg9Dsl6yRAYLrneYkdZyhKNIr3N2qMFykyPdr9adtdeRaqjUlY
vp8fbn4fU+mltw4rn61GQjKvVXpOU0GFUMW74BFwRxl3mEoqpMsyr+pDp6Xthd7Z/ub8oPPL63NQ
XLuo8IPbpfJ7PPnQ5Xw4ZgyajUBWa83Xd7S8HAiBmXLToHi661GXOVQCRu/5kb+YXe5o6toUuiew
8mzZu9EvDKORxDsKRd3vvLaztR8G2qXe9NG6t/39+eFOZhcGEWqj3NK8dqiPzD6USEkOgjAM3zk4
VeJqSGq99VozVIhzJJ1LXQttXkNvl/LM+VOECAizOlUKABWcFoQV/Goa/CKi9zLm6EC5ydbCKT0D
Z1/eve/uWAajtQmnnFBsUq0+Xs28tNTWTpvoHWhFMLgFnFZpE2tUP8DfSxskO8r8m5E730cdH+qZ
Bi6IWGK6gP95aiFJhjTK2+TdECLdl55tX8IG9g5jAIT1/BJ+MZUMBQCXhwb5mjnnboTUnUdynrz7
sRpsEkeRtr2vqim0RAoEC991sj2n78JrZMowscWYK5BQhQwVCcOxd9CL/iqIem3f0IzaDUMr3SS4
zf1fxkOixibIBJg798qRa1BNoRJk70FoCLQg8qyoD7LaG5eiTDPJzXNdW4BOnpz96RM5DdN1Az50
vnSRT09eiqzk3QzD/tYLi3xTZqHplk0E4Eau1Pqq0I3JFDnvloKmL9aS5wUFJPbOlPhN//yfbTMY
JAwCque73/QZdCba/fuq6MKATndi3pzfOF+sJYORlnCPE8vPqRppqgVJrFXZ+5hG2ibDq34DpLDf
tegxrjqodwt3zZfj8XLSOp2wZPOJTVS18fOkz96bMjT3FCQifALL5IaHK91XPPML7YDTyURXSaGu
Cz56sh2aTWbRJ5boEiV6H61OvitEU6wpMA83FPKXsOOnISdBFNwmEudPxTN5do8qOfhOgqX4XdhF
jv3OqMZoLtjmk1Op4S3+8HDGQrkAOdVq1yacw23VjsVCC/F0gvkRNAh4PVAgobJ1vHuoSg5yOGQc
TmsMd0aUhchNpNpfq8+jfeVk30XrMBLuXMBhKRpQaprXs1E0bvNaGtP3atBfqqao90Lj4cpHax2Q
Km3Pb9fT5QQaRieWsuRkVD4XrIIi1ESaJzXvWqR7PwN5RLImdIKDrrXv3x8JJCFhB8192tuzWC9w
MMispbJ99zo1vxpVx990rQi2WMuXu/NDzd5fYF2IWYKOBcKgIAA2N+IZxgqpDilRP0Sa6fCFK3VD
VU085qIyD4ltiLXny9USaeXLUSdIGfecRoA9baR/rpkOoGZX+7XyAeFB1ze1XaiPtV43OxA62puW
q/FTg8iK8r3LfPpYiiG0eEjmef7n+SedWRDRSq1+DOqAm7uZetqdQI371k8qT3HDqGwXXv7pmf0n
Cf1vROT5aD1Pd8C8HGr2OMeoItU+/J4ukmiy8VENLWmhyjM7d/+NMn0VMQaU3jk8L6kpTKapon3U
4HgOCK4Ak+wkqJ9ZlOIvOag4hn4Pt8aQn9V5nihSTOLt2d1m903vSImufRQZDtub6a/JrhgCKBxB
A0hqJOA4v1Nnx++/Ebm94S5QJSS3Pd4zeZGiD6jG+gcQxGBTOaF5CHx0SqVWlzbnhzqdT5It+gC0
yfiDttzxUE3nBJMnly9cWQzlAEJsDNZGlXnIh8sJ1Amtef32iGiqkRBrOtAN/jweURF21hkgZ4Sr
h5Vz0djObUjW66zDUofoW2HdtrAzT48gYmPMI888Dz4chuMRBw/r0UhHusNtFBTVfjQQURACkYaP
Ku7tDU5n4kUDDZe+nP/S6SE6PhGMN+kNksNCzZ4DiZ3I8E0nLpFUBfUp/xB94x/QB7NdrcjFk0gi
5QatG7xOrEq/NAfZWvKbPt1HKFbCdeKlRGiCKTj+8Fp1WrOWs1C4kaEDPsHM8ZpZhsKtZ0sMkZPj
PymgAnOZxqLsNbf5zNOsk6TKagX9FvRTQGyj4tPmici/u5oMBMmG/QONivM4rfY/F6rVFf1QtnLP
jvWSMdo4KO6r67hGvus25Uo0XRB1tbhoVBQ4Fm6fTxDu0ZIyOHHcVDmkT8E9dzy4V5h+l48aW8mD
vjRsR6qI6qUf5+ImSDQkyGLbqmWw4YAN14NUyM6F4iFKBgtpzFZFKMzULdJsqF016hKywF4hVgld
hBEC/SZLUFRbIbVQ6y5IWRNbXFQ+ghcjbDLp1ixzP70wQqmVIdpjk+dqpjwQFys9Ykm568ENDfqV
rgn7FaWi9NlPfHQYzdEqtWbjjaWtZWuKQCN8oRK1jufzu/3klPHYTK5IRNOUjRFYPp4aKsqFFvea
IlzTSapDWnnJD00vkpXv5+kfEsH+ubLtcokZMEsh6BqhksEdxgknvSaNOB62NRCa0atEFa4Phag6
dEU2lKuuRYPvMs5bK76AK9VdouWWJ5uCJshSHnFyg0KBmbSGp84c3NQ58saE5gW9p9N8lKhUZ3AB
vtbUscHyy6vMSZtXUxfGwq198tGMiaglmh1ETlPZ9/ijQYojpNOip+TqRvY3w8TtOkWZnMZt51yo
fa/vDND9W7MfzYUT8MXXEnVjU83TO9ExZncp6VFkOBEqiu5QBnurFkW0F6o6irs60Cr9KiMKThZi
7ZOdRY+cYtQk/QnRCtLJ8dcqQm/ChkJhCAJX190aDcJ6pZSGkrhJJ/KVlEvOjxIAi7dw1XzW146O
OxkNGMiJ2QeSBMrv8ciIJWVOomlQTGq5rdOLnnSyKld5oynxUw3XH4Sx3ij13sYLMKhXlg1856o3
g7T5YaUdT/iWjBqNixLFx+umGSXfVUoVGHoiJU2+tp1a3/kEq/D48grlaIJsBN9cqLzC+utHsdms
dcJj+WBpJKuILdGz8y6dmtOsulJqKQFOWVI1bvQkkYOfZkSRZY0ydZmvY0CO3xTzJrrjzsP/nawH
hUsK+cfzERE/y+Q96lPnNGtDfXBi302GX9+7SOaDzCY9arpaGxVffdJ+IZchuf3gBtfOwp6a7+P5
ILMksvbx/TYkoT6RurmashLSRRkc7CXl3/nWnQ2jzW4n04KSnUuf3yL21p38azgsfck8ypgPMcug
MmEYJBGsCUID/pVSu9KwNt/Eff2g3p1fmPmtMx9pdusUUMgtuWQk5Tq6QIXL2Bg//AuMWM4PszRn
s4dEBeufwbtTn7wf6Tpcy7/wqL/534aY3WJBp9ee5AXqExf1Sl97rr+RtueH+PQv+ffumM/WLPgK
MB/S8oLPKF6Kn8VuG8A6cJuHFpz+30Byg2fnINbSAak4Y6kiOtcKmJ/TefaXBFIR1R3fF4pdqe8r
bzUkN3JVu6VkXCiqix7MT8PeCO2gaJIrGQWAnIMkX47Vlt+87tDsMO8RZ6sgGJ+flnlIOp+V2Q0i
A94P45495FuvSXdbpb+bcuH++PJA8FxM9Wd6J3PSpuoT+aHBwf6J3PvkQvnj/BFrsc3257/ky236
zzCz05ANYeD4EcNkH9E+exuepcOw+9+GmJ0EycxrLaFd+dRsxGbapoP73Wj6cz3++YrZSag16ORj
PA1xkV+JC/VQHKKlkzDdQCcn4Z8xZieh9PXcKnXGUK5Tx22vwGTht1a+5qXbaKvor/z6v03bLF6o
hCNLdcLuzz7GS+lRu0h3S4s/56X/d8L++abZPrYixc8l5KSfvD/5lbrL/pg3He/2RVtu60f/QR/d
+tlfsGVZ2nGzh7GOsr70A8YchpX0ZBZrKV859+bD/zZ7s5cxzUWMwiOz1236/X+bTjucH+LLx5ei
KfEy4l0c0+MwAm+dEZBepD5Z5UUm/bL1X0Y3ulr3+38bZra35Ux4cTgyTO5vHGMXRhd5vgr0hUP6
2Y7+d3uT4kM3IvUxcRUACzR7gGsL3nkZy+Nvp7L91FWCvrn1gDe20MQhpm+zNEOZECWsYC9h05Gu
I7QaP4Ko1Ak7MEFYqDrMJxdABrirCcQK1IXW8exeGrq+1MLaU37bUYzxm9yn1yURMuFaobmkof1C
JDXN4vHnT2I4dLgRA6KoOmcnobTGz4kc/48wEkd3vTCI8XP2rKWwcP5yEP2T9JAHgFsFODMXqm96
D0FuXfV+t5VqF/4KrFsjX5AYj7ayollVfdOrC0ANMDliXJDyE9f985H9p9AQA1cNRBnnf7QiMVac
u1Re2RI+VpYxYv4b1vmSaOD8gJM382RNdWJELzR8ZY7PRU2dCuyVFrxUqhRcjn4UXJu4Gf5A0Ni+
HrMxu4oB7C8UG0/Wb3IGU2wmFWEaWiuzw5hosdxLCC+j4KmCQqHqsMMSQF2dP4snq4ce/tRpB8hN
DQ601/GnSbmN1HqipC+lVDj5Cgnu7JczmSnvgJgkCy/O6SfBhJncNcEfkqbORUntnHogljfJS26m
zVWJYeNtWhhLEzcPh5ksSrRTKwopDNKh2cTJ3ggmjo7DAx12pGMl0/jRWoGyt4ZJZCcwBxCkAgZ/
TOnh/vxszntggEJoItrkpPBvOHhz32tDjqNC8oX9UPg8CdBce7t8sXoZ0Hia+Q2qtnYZBOCsRxi8
96hRpqrjmkJE0nsU868tTPgnuPLoEqARhpAT9U56LOBHZjuXp9BDlF0Xj7WE7jEyIFFlpTujqVtx
myDbYV2Wdaora7rPZbUSiCA7rqyz836VKC3k7zj3NoO3qlDOi2rXhIxtFq4TV2Z1kaiVka9Jdes2
WQ2CwtZ+0KtQXzI0Ojl85LZILkxoKPYOc3q8Q4vYwcygi/SHoTWlnyCEERRu6cw+6b2n9Ftq1spf
uZPk4ptOI6wlXT1qU5xBukQgn44HLtnBvm0m9kOuMHNUPT0XLQzrApF57eABFP6hZ1ax8ARPC3K8
YBx6cEV8Mqk8gPzjQT21a+Mxr7wHv/LpfJWhXsWYaFYaJPGmtq1d3GnKcAiSVk6hBqipt1Y7SMwL
18LpGaIfB7kXNAhHEqDk8c9opzxMh2P9YI6iGn8iqSLKNebjpnbwgZ0V67GkoLfpOiO3NkLWc+n2
/Ek6uZcmWZGpxUI5DRbGvLYkh7luBLKaPY7REHR0BcK+3xqFN/hu2phi6WY6GY65BnDHDgMCBOJ1
dk5sUVoYbVjRYzzGMUWfKoUCL4Xwyt2IeV+4Jk5md2K08GSCVuZxBh96PLtdBIvM8BvpAaep4TZu
tGaVx1q6yyPRufZIcWmIw35Nxc52z0/r6QX1WSHENmf6AyzfbFNTpjIQiInLR80vpZ9l4jhXehs6
P7OhMVZ8tH6pRYl6q3i6/1NX/A9VqZOFwOzkQPOkTYTBiTHI38wpg46RRLokCsJxXhtK7Hncbrxm
Uj9lO6UXeiF+ByiXbc5/+XzOUfemUQ8KikgI4+45asfQuymmaIzHMs/Sm4o+6G2XdHp7i3j4+NGp
Vm2uE2Mswp+eP3pLHZ+T0QGWgb+axmfeqcIfrzja6EXU2l3/aGaWfeXFFCJfq1x14lWghSV9A/A8
yY4HqttlA7K43132zwI4DyJtAP56gnPxWkHx0wyGx470SFn5oWpfpJHdRBdaiwGNm4Fe/5lWav4r
LCrzIm2H4FXLvN5YuN7mQfD0OwDnQ6+YsIwUq4/nQTKUzhmaQn4sqtobXMKEvNx1ah2XSOEJAbao
SfIFDMzpmECPEQpg2P9absdjNn2CzwNi/Y8O5ijrWm+d67FwEB+JpDU4nyXJ5/n2BhmGyw/KJqQd
MrJzs6skMupRraq8fAxHJEP8tu5+IO8xbiXHEapb5CrBP83+v+e39zy00uAh8EQhsMru4sWfnWsR
GVoOZt541BospSehy/DJ0ActWdhJX43D4UE3kMHoKM02ctJ0dlCi/MNF2UrBxehJsbVK1LLUFwaa
38h8EJhMLmMitYkYM/3zf6L8qh4chNoa5VFEfeVGisdrg3S368vekn3h6eFkKOJ6KAGAXQGcHg/l
NJAnMVhSHpE4z660sbQum073aM6yReEjhOvaz8bXuEXk6PyqnW5NOHeTBx0QGNZsjiNWKsdCtVSV
HzFOs7ZpXFryRUHIYbtFZJr3WoOF0rdHhPxPM5gtSlg4B010USpHVSuLR8uPqq1nWvXWUVJnYyNw
4lpQKhdAGienAcgp3C1UGMG9YPE1m1uR0r8f0mZ8DDM13pUDhaUUgO9K5owcRCKbmzxrns9/48ke
BTU8IRj06T2f1DaP11NpIyjoZTo+RpkjXUexpm+1asgWHpQvR7HBY0FFhyI3pxR7Al+DBrvAR0fp
6/VQxDqmQ36/cGHy0/m1/0aESE5NqDqcePFHhLcyS2eMNh0bxDKCB08qJST9ygGzUhNnpui1N4ug
kl0/gh9huEDRCid0tTDw0+exbI1k0oQHQ/0XpEU17M0utjFaqWMfh9swxW9mFQO7cl5phlhD5DrI
MXjPmhN6bbGSfLMrHRfIdSOFbtKb5rjSxs5LristayAUp31Vmzta3w2lrhAOirLqhtI3orWHqevQ
I71r5cmlyD2cA1x689R+d1XFJvFXYT1qJvV2G9OgA94uoPld2NmxDfyjTFo68lqs562xbzAAxqZj
yNRCMV0fjHRkUZtEe9JtO2gaV06IR81PWBxa2a2RFOqLaGMUlR1dokzmZ89BqGbZLxTi/CA8YO6m
w4fuTNnDV2lI+0H4bq6oGPm4PmI2heSqah5jT6NoWUu2I9UmHcHOKIoDtQ0lfBpDFT971/fQrFDd
sct9syFfomKxT2RjGK/rCjGkHbmdHX2A9HKwn9AFWo/XnjE0FD6xKwy3JdZYwRusqjTdBPjFKCBA
AAzyfwJ23l50vCDelvTbDD+yvo7kbYGuT7cyirE1HzXkkwpXMyI12fZBNso3ttD9+koVsRHgY6Pl
TSTcWPMnobiwxkrUtfSoiX/WihcDeekbfJ33kKgtaS+EVrd3OkiYBPVi7vuN0zuxcROVuLT8lmVK
Lf1KCROEOFbwlnStZJOkmTgoqpS9o5udT9q1ah9svFjrjK0h8HjZOU4qyetBrfrqV95JVbobiHX9
XU5lfjj4JvHeOu81L1y3qS+qtWVLQl91Xhd3l43QSn2HUYvTrcpCw3hJ99q8vMBm0rR/RbbU2M+D
NzjluApbAC+bXoozsQrKxjd2yLckPvwE0263xGOwFgy7wmA3Hu2ydQf+38G6VUCoRCsnwLMEiRmA
ztbgqmZnRyWbHROtDZIWBcZ8uBzWw43kS9J4QU9K1Ndd26jB71atdGPXeeBJHsY21nCKF3HfuQlK
fOOLCPHX2+CG0iQpQV01mbdRfqvkewg5AKgtU/NNe6NbOUqc6JPq2tY0sZv/AdRSn6itZot0iysq
o5JTWC0DhHHXbhCScrXYq8p7foLdHXrS1ngfFq0jbxpd65O7DBBq/l6Q7EdY7CBucjPYSmHIqwBd
LMBwaofIl8r2w3anGPUhW+WRZQzpSo6VskKpnqg4WbN0WoAX3Ih9ys9c9y38k+PAa70/BT8Jax4J
czXPWMeVjgxHV6Re/6K3fe9BztEEss1JykXwI4y8RBwgeAa2ucryOqwnHyk5Ve7txEcpUwczQBgU
pCIcDRceasPLqqRCUvZtC6j9bwp8Iqj3KLwxH2u1ICX6C1vCDjYpHCTn9fx7cfIKI7rxn7kn6Rj1
0llMw8eEmLzF0r0SVykoMBlQ4Souy/6HGQdcOHKaBwvP4jy6gawMsJZrmyQQAum8qAHOB4BQKSW/
Q0cpglVGATfaNlKg9W8IqhjWx/kvnEc4+hQXAsoi6AapAZzw+EVMQ6wRnDIqf4d+5zirxstL/x3i
QmpfRmXLnaNGodWmLPxYVztfNXrl9/lfcPLBYJ4m43MHqC3c9Tk+BVB/nnPxxE85xm1Pjq/5f3vZ
rm5VvcDQ79tjfWr7TIqNAHznL7NWYWU41Fb41KDbus9yo1fXVKbr1vWTwi4WYriTucXXg2SawreO
OhbCVcdzq+qDhHdbEz0pXYZfGrA35w5v2vqmC5JkhyWh+pswN1LXuRVnT+e/9KTHARacSgLqDYD7
0QSY51OBbkgYJyf1E4ry3n1uhtQvtpXo8xzvZCnVm00ssLVf4Z+pvmXlIHoITjAQGmuljnqv3LaW
J/ULlevP1sK/IQvaiaQGTAcUGbbbfEqqJIAjKUr5EdW5Vgt2PhpSKMenNpHJDXdW38fbGvizTkUn
HC0qiqFf2s8itRLAeFUbVxmC4DLeNyunSG2xpyyYmmKNCRt3jJZ3ixqYJ9uTnJi6PuJck74rcLXj
RXSkbBCal6rPPZKA5i6xikjdd7lDJESE5C9lHCdlmElrnsiRqBgw/8RyOR4vKNiJwWDIz0k46tpP
CvBqv/Zsrcq3QV8kIKg6wfWwU1WpDhXX4goSNyI3Om1bGhb+k+f30ckeBvRLsAx8Euno6Scd/5y+
kFVR61bwXFWetVHiqAc0h76uESrVWh39duuNRrHqpShd6FLN714klT/teOHfEPoy+ccjs/hSkPMq
PJOWEW/WIfo2u6k25uH9J2m/W2jcyTcLAoxJLD3RKMyJZjTP0JO6q8aE+PfZGq3oAK0sOJiVI90F
fh0ezEaNv4lqYTz0vxTufO4iah+z2U0lpay9uK+elTr7f8ydyXLbSLumb+WP2qMa89Bx/rMAOIik
RA22LNkbhC2rMCORmIGr7wd0dR+LcptdZ9URtShrAghk5je9Q4jjkd0Xn9qkCOtVK4Ve+81sQb4z
itC8AAp8v6qpgxbJ/WUTgpE/a0UMTHOX8358thL8Z/Yy9ZTyJk7KOV05JardF57rL1b1EtfQwYfs
jvj4uZZFyZysGPqhfh7SNCke0e4bsHiVbonxyRSZ6Z42Aep6AheOYgUYuB1XMWKRSeCKJLvUqXi/
sjiMlx4CXRh6yec8siIr3Djrh/h5QamuJssOd41xrB0jiGhsXf1+A71/0pQYsAHpH5O8cMW3y3gM
dYS+m8l7dlFOeISJoN2llY3ctooI5sPvr/UOwcSbRJsIVzE6aYsG53IzP7VGQrtsPburleeiLSOK
K2RynSYJUKH1GIiKKi+me0GCX1yjbKUqmMCiQfCpkkz1ritDiaKWOdDidcFQGK1hbVNRi6jX2VTF
+b4AtYaGOv5g1mM8usOH39/8uwcF2p9MgDYoqiAMqJe39tO9txFmsk6pak/McZx4z3qQn12qwRh5
gsxWVv/0aqhYIDmKSvVpinH2pIyiVpHILewnU8msJ7xsQZTZirWWVeVeWPzLXnoT8xbBDCTNINgs
YpnnY/AJ+TbcaG1rgZ9qSxkWrRI5N1cFCukrhiimn/Iqd8TbdB3NpvinCeWipbxosGMDAQT4fOjZ
WQCGskS6TyGFSMKsyCuzTR5ho3KIItVTLiQ97zYXzLpFIRkC03Ldc1ZBh+wpvR4VCWerawOzn40g
7aJozyNoQHOX6QWIzfn1WDVgmxlTM3+ni3uOHcsS3Ky9QdW/9bp957p9tK8zu/s4iOKJUuiSDfe7
qzGUWFr10KRRyQFm/HaRVs3QZgwTxhc4A4zd51rFAtcRXrLVnSqp1hPCxJdagedtHpAq9pKeL1wY
TtFzal/et/XQZbP64nlheQfDojx0qSMvbIhffDLa0ovyyRLqqXXefjKcVpPSdIX6onRh/8nqrXGN
i0G+EhN6jb6uyNd/tgGxZFLBaNN5p9kPcuPseh1W4eSiYfaCf7nqSy/O130/FX6fyvkfZhJcCv8V
OHVL+CGJOd/rMNA9yt/2pRzteqtW87ClGrmpyBxvEFPq/2GRcQK+A+VZKA4L4e3scmSvqZzseUJo
c1hMNdx2E5lRHtjCvmQxtfypn48Wi+yexvSyBzg6URJ9+9LGNDMzHu740jidwKK9mHcJwgzXMQ7J
n37/vt6tD14UzgOomhE4yVTO8lIEaO3JmK3uZWq9/NlFosWNnKTC8rGNr+rIvhDKlszn7Sdbthdt
TRrRBM/zRW+pM/AEyDEvkVM5z1aqWjTPRnXA07pzxnKNxAZo1wV1FP3D85LxI4oEzMPYcoSj8zmo
OVTqNLtl8eIJopxP5hb6M+VvMPYYQl9YK++fKucJU2xmzJxeLM63L7C2ZY9nrDVxntjeVSSy/i8H
0sGTm4fWYxeJS+fXO5wxzBcmrIuwBIAUYEtn5Qy9rTiH36R8Q9vGHb/ZoNvmneKkSagFbl6HZRM4
85RV+nrGQWPYVWOCx0QpExHvptBCjNDvExajX3VuW6zaPknLFj+woUzbAym6pvuamqhKh9GQERaa
36Eh5ICoQeFYwXS07picoEBTXZLBOn+SCxQEWSMiAMNrSHRn5YLaaEUx2Wh+T6E2PQhal1e5N8k1
Ok7ZZ0ubhgtv7nzrQR6iV3Ey7eEco2B7++bUrlJCXdbGF3SM0gBEyOhjcZ9tM8Zel6rm8wiwaDUR
uheIGScKPLa31xIJe8CkBv6GymNvv1aql6IoFk1Rp+SrDosdsYlmSf9YTy2iYdAn4B9HP5ELTzTw
2sUlIoCplhrpqgHOZWLFYtadz/GLVcGFB/Ou82CjWAIohgp/4eGCtHp7t0TOuM/DKn/pTK8dXnWJ
xyzc1D4bsOimiausjbhRs9c+UowWI2ZE6e8jzInpOGakrdG2JNwXl/KSswOFLswizAMdic2NO9B5
nmCFphKGldY+CEUZV7rRe5spb/MdShJdkKGSRHMrviQ4eV73nK4Kf9VzIAbjbnbePSiiOg3t3Gof
yjTGJqEcJYBAT+6FTtejtob+QALRb2SJMRZdOmuPA+olTPrZzljuAZgSiSeoQXbIuRhd5861CE1P
PlRDVqUB8maaGxTd5G6dunGPbZRwa78PFr942LTzFgEEUFlUWmcLFgjvUI1Ckw9ZNxl35TBWWwUj
muc48tqV63LkzKGpb/8bFwUQycgNJMM7IVElARrUFkP9UODCs4sZUmxVWqg3qKmFATzG3ldEOqx/
f9GzY+D0cFELs1hUtLYARb1d7NJyK9oubfMAm70OLEbfAZ698woa5SWJ9l+9R7IJbBjBLxOGl1v5
qUDKU6VmuqHXD7FQ7HIHiU2QOFVJrzxgXG85Ww2XbPnPoiGaHZxuhPsFKwj46Ry2OENiG5l3iIeh
Sw04bW5+1XoqY5JwzC4smrNT7sellmjPFel8nQt0IJnT6oNaYumSJ9GN4mn9uhPxpWz6rBo7XQVq
N6cpAZ4IfxYnWi3hdJFV+TCKKb7pRPMyF8r4ARhbjMiSVa8NpDpw50rlFRDJL/9stSxPk46wuUg8
QD49h7mmSuSkfWQmD8rspfeEYSXwxNzvUb4TF3bDL57mAhRcIj2lEfiet6uF0dKYK1YhHpQehcGo
Gdtb1P2zr7//QL94mgveg4YDiFZc0M6ywrzIQsyAlOoh02Di4XhWB2kY2ivDi511jyvKVT+ZDKDl
4lmOufolIbjzPbEoncAsJ+KA6l3qlrefMpfZYDjd0D5Ac4tv1bBi/qwaiZqv0NevvpRWFF4KxsuO
/ikzZQEtyE+KaiTeFtWs5ez7aRuC16iyWOrdA76kyiEeojFaD7PSfAfQU0YrsMPasQzb7gXRvGGH
C4ny0nlx8aKh1fct52P8bbb1P17G/4mE2t2Pazf/+R/8+0VUkHSjuD3753/eVq/lh7Z+fW1vvlb/
sfzq//nRt7/4nzfJSy0a8Vd7/lNvfom///f1V1/br2/+sS5RtJ3uu9d6enhturw9XYA7XX7y//Wb
/3o9/ZWPU/X67z9esIZvl78WJaL84+9v7b7/+4+FrP8/fv7zf3/v+LXg1wIcHvgo57/w+rVp//2H
af5Ju54EHplJUM4I1fzxr+H19B3jz0UqmUBIXKZkWiZspajb+N9/KJr2JwWbtgBSPFTDAPT/8S+0
p398T/8TsBgYPaIpRRdpzB//+9bevKP/emf/KrviTiRl23A/bxvruI3TTAciwniNDhQg+7MQWctG
V5PMNvwq6mrbVxVrumImPz90c6I+GG1kbcIBc5O1qcn+RQWc44dZVXzQy8Zq1yAD550oy885ZlGF
b0Y1gAXP7FB6VMtYBPFsx6Am+0LcMRtm9u1ZsXNTkvmLYHbtFtk6gI4fB8sKcZoektjvjTb/UtVQ
wUWJ2e+qNKEZdkU9ryLHHG/Y/N68SquwuskzdX6eYsf80OUZdMOoESvUGB9lpIonZTBETW+zsgAt
AM3YqmE6RoEY3HXmDuFTYi0ael5tX8rvTjnFf+3L5YFCcwc+SKJM44lE5+2+jL0Cf+tisvwE3PfH
GVefPSl8jh9gNrj3Ymq072024CQ1m3MTDO0wqoEMG/ngaUX2NGXe8Ncs8/lqDhcjrSIsEH4w5+RD
jVXGgICk2e/J4Szjiml+dCH0vT3GTvdOwoI7I3wkIJjnDuS5MkPhmkoOSoYP68Gzwi3+B+PaVhII
Hmmirn7aKH+vxp9X31mj+P0Fz6IDZu5x7Ay55Re2C5pZvS1A/mgNxOrOvJ/MbMPovULK1N2rnbFR
4vKa8eERe9R9HS62mv26gUU8ZsOFbvnbqPXjviCsU1kt7S6wTW9fIjCEEREkafnpGFJ2h4XYYxMW
XugZ/vIqJBnkiDz2dxj2SmlkAwaJpaJY7XVda/Vagq+58FJPuiZnK9JeSjckpBgc0qt5+2EMDAoS
vBfAdqSuUviJMJUeVFEYHfR8CD/FeEPpeOzICaVYRqK1ZSul39lq+hWKhfwrBpC9TriCERiIfyPT
0s7xyiuK7FXT88ZgdYZI53ajHa+7WMHKC9BKf6V6+XoIjZvOi7o7DQRIuk7zqPrA7LR8Bpdj7ycL
d8zACvN1lOgCyknZDY0PNpXiv9QoidRez/GyHOedUdKA/1Eg/qN49X+NQm8i12+j2v+H8Qo9y5/2
4RIP3wSsD0sk+ddB1K9kWT8C4BLlTr/1I2ohxPUncvZUp1RPwE6XruiPqEWr9E82BnKV4BaQS1fZ
sX9HLcP9E2EH+h5LwEPGZ2ki/R20DGIdvaVFLXERa0WT9p/ErHPO0FLIwdEDm0JQXQRnzxa0lWl2
NCtKdJcqzXQXWzgjgyVEuLkblCMe9eJqjHoo626LCUA0VAuEv82vCmVqr+k0xavQzE2XOFYPN1Ws
y5WZtbnnh54TbxVdhaj30+P91TG33NB/7UBnuWFXpbcMTYS8jLri7Q4Eg8iMva2R+tFn5d6gyxCM
etZtgNZFgd0Vz3I0jY9m6Xm4JUY09GVkKxcSxiXuvL0H7DvgJDILYQJICvH2HhjkxgzQ8xyLVtu8
DWdH/1r0mtyZSeYJn0ZIQ7HYxk8XPvp5YQrriJqNKnyp3JZn8PaycTI2MtIbcRc3ZWLftoNTfrYK
Wz9Ouki2JgPu67mqoo+MV4n+ai84i8AaAjCOHTTMNgWOlvd6O4Q5ZthRudadWrswhH6bAi1vB2iM
BgcVSO6SP5y9nSIEe9tVZX7XelN5DeNC+rHXNLVv6/0kr1TpaLuhHa2j0cfjJQ7X6d2/fS8LzmoR
zGevAXI6CzUNuhiUNk15Fyf1MVWr+KOZZemxY4h9o6Qy2dt2TkSe5RgGsanVu0Ya3gqedbrPplhb
/f59vVsllGnMPnlbtC55LmfPIgJnGJKCaLdeNVgHs0yqz31YsbeoqTJ/AgLxwUA35MLafNefomKi
dlumSnQyoZOerRKv07q8Boh0G5Ve9E3vMjwvu57htK41a0Wfh/t0Lq0DFjPOvaHPYheflsvvP/sv
7wKFOXuxBT75Vb5dq16GqZwypoiUuKBsaRJSS3YKYS21EafKO/FNlXP4leTIDNLl62UHGO3CTSwf
9c16oFjgKSwDsKXzb561V+bU8SqrFcmdyZgcv7nKGLBE7bSjitdBsYmVyPo6u0rzKDypBwDIjcHX
rWq6jhRRRjdZqRfxquun9lG9vFV+8YgWlyN6I/pCj6XB/fYRWVjIwlJv3VtZqWJnj2I+uoPeACDr
k23pApBxO0+/Qi+/PeRpquyFJi6p8r3NUtmvTEbwfzgxdZiAnh//0HM59q2wuY3QcPo8ebmSIzHM
7SRdV302KUwuLc9lGvH2ncAGIhmks08AI+y9/dStoxUdXYzhlmjCKZXFXr3PyyoLEq3RA6GU9spK
kjlIVAdTJNOVqxGJN1QeLlFNz9Ujls/OtqTBQcW26OYu+/enqj+UI865lTvexphQXLdu420q2EpB
H0ax4dcIhd/kaROuh6zIrttySGi/J56Nt5ezpnPX+7Du+2c3uYSseXeGLirsi/nmEud5Pcv3f7qv
YpiiihCj3tJsSJiQ9fUewni81jNhf9ZEBVAfwVY/EnNyIVU/x/Itj4SKBS4mV6W+Pl+SmtUhDGm2
5q3bVM5j1WP9KdoSEHydesNLDzD/aGKpcUcO2QYIO5j+rFjZ4CvN4ARZrFYr2LvD1RhP4opZIjXp
73f0u94U98eRymQNeyJma2evTKqNFw9SN2+B27ePXWs4zLG67kurxfV1bCXtrTNjzOuXLPjVNOf2
t99f/32EQb2dZ0MbDkQZTJ6zyI8TS2ZPWkLQh23y1EyFBHPdNCtNj8YNHYlk60gtuQHOByFcplP0
qY/A3fil5g2PHsYGF2LM+xPu7f0su+2ntdK5sliGMCbFnv0cxcle89K/Lnzmd2nH8plZGqRcjDze
LQpX69PajVz91qmnBPWFue02YTiKXVmHyXUX5dF1mjnKplRF9XnMKusqmnu5A2Kc7eJYQYgCtFz7
XZRJs9a8zruwaH91eyxVlcN0IQCdi9E2KSSJHlLKLZukfayHWkKtzFF4KurRMdYXHsYvViCsnMUI
j/+g856FFIpLaNhub95OVs9ZmVRN/6nzjPjgFs34UlheG9gNOv8+0KvsitjRg/9v+mvO+EcQsW7n
W5ElN5HblKvYbprM16I6xxI2arZzUeRX6hSDzb5w17845qk/0LVYBqnvQ81sedZg6Y12K7uKeXva
KXVQ21jNiXHklvCJGlO/qo32wNi4+0hE/47ng+533SLyO9jDXhedSqGalb7dKPnHXmvaxws3uWRn
Z5GBCmTRMDjJJp+rUM/urJGmcpONVPs0GIyUrquTlRtTy7ttlFfeDrfT8GPe59oRgsDwscySVSFy
Ct8+eSUN65v/zoNbAHj4QgC+ezfM55qzqUhNvwW2aR2aRmsfR82pVmEinA8pJ/BhCsW4y/V0DhzY
KV96xuexr/Tu1lVTtPPazrhORds+WoM7vJhx/N96bKcyckH1cqdn4cIagYzLMteoBwbtKKs5v7PS
8MljXHfommYMirTKrxzM4g70NR6quuIkn0GnadXc3uJOf6ET84sgwl0wPcDlF4lhGupvzyTZpq6Y
RMtiww/8I8n6d3dOxL4ZyszvNUjftVDd7VDUBSDc/qnvezaBrrhGkHhl+PojDZPE321uD+Hd71fZ
8jTeLjIyYqYLzGqY8b1jmiIS1M15lc236qymQcapmSWKATkIaawi6EWWHrqujMuVWsnwkkrgL8IH
s2owxh7oP6LsuSxQiL+yPTjSvEVdPY39GbzUZy2eqA7mSV1jWy9v1Fj9NJR56hJ5K+POqATkDTUX
N7lTJJvfP4xfpKCL3wvdiqUNsfihvH1VDqLnjjHq8y3mUvEBb2xxo80u5vaJqR2dcBDX1Zgf5yFP
VvSVSZYb072QpJ/SmbM3cuqYA5bmRgDpnN3DoFUYgJnq7UjyYaxHW60+F8sWj8rlhA2LhEifYzi0
KacZnYJYah/GUopX5HfjeQXrpvocRlkrg2ao28fM6JodGt36PSNB62AtKWyU9GJXa3bzWJSD2FX5
ZA6+NUV5smHMoOo8amxKfMwgxO5UGTvzwOl34WGz+t8vPpY7JRF2BcwKzndGXvYyi7rh79MkFxPp
FBjDbTxbzv0Eo+ZQl4q1EpH8mnZO/lAuBbtJJ+jQKR3JcWSZW3Qypuu61D9EiW3CiFOkjzzquM4t
i75+Yw6vdTMYR9Faz7XRW4d4nIdd1xTOXaI0zSdCaB/YGdYIP2qicTSMWznDtl713pByvCey384x
KvmKPk4PzNwkjGiah10627OvLeXTCFkaU3hhWAdvSrJjr/c4Z83KoW9Tue8aF5JH1lrrTEUAWRaR
c1chyrWeNCF2AmrSvWVifpG5Gmsrs4vvLWT3ByKk2Cm8qp2NgM/eqyb5cfKq7q+5lfq6mpmMFziF
3+AO1G29HHvBZlTEJ6dXlG9V0WIZFS8VhMG/yVqhltZ+Jax+5SSlsU1jR96EuYuRtKewVMjM3Pt+
KMXOpZNzL70mPhTVtAHuE+7NyHlSE+Uehqu5jXBpRB2kwohT2Kl7PZdese7nVjumWuXuDSlAuoPI
3lqUkHRm403mtM5+0uNxzWhfbumsj4cZGdpdSQZzn3bA1H1PTq8lrOxjklLsFVDrILRCiZSGbHZj
YipPbjm8lnPmHTEmSSv0RMN4h62OHsRG8bXIOjSt+1TZdG3W+26qxbeu1ynXRTi3JaIpyXRlCutO
y9N+ZVfzdZIpXuMPnSZ21hKDCmn0gCpaYhX9v0+OlstD7jbaGNQIbsX+6YdMNS+vq7i2PtRatg8Z
ja1RTllmKEMSHWrYoz+iml2NOlrjLU2FdtaOSskOZthu7YrUFndZlKhbKKxsOWk54z2s4a6AcUkC
iZyX2BWdieVaJ3kMp5dmSB5kSE/0W5pl5g0VmbMtG/Rnu94rdZ83J6+mQQsQfjq0VSS+GGF/k/ea
c+CdtoFlAQ0hFNobExIjoPe8WeVqGG0tc2o/VvM4Bovj1HViNS644nwMkBATfqbLpvQjs8gOp3ZN
JG1ow5WcZ79USuNjbprVjTZlGBObrrKvcpGvncE0j4mOWvhkjv23QUhxV8Iu2kWW0q+SEa/5vtTm
DZo21QpR9narOwKVYVgQAKaKxruRpffQ9+58DYBovKoHlMITZVQ3ISvZh6bTw9w0Y+2z16Mk5auT
bFZIZszVqu1QKULWP35EvIH6YkqUeKXZXRjoVW0+NTIZ/3IGZadUZrhTM889QMUNN6a0zSAeik9a
4+gcpeHXAsbYQwt9++vQxc9hE2lrtzSLbVTmzl0ucztggDhcnU5FqGTtI32aDX0TbgxZk9WACnbA
Zvw6czgfJcIcftP0X4w61m0ElEX/UrtNtuPsF7u0VdmTStzXBiBD4+tgDc0jCXL7aNYqG2Mo2Lgj
gPoxgN8y74pJxF+zmtNPSbMp4HPSnelhDGkyzoI5lOVmmuroOgylubX7cH6UeVGuvSmaNmPRI2TV
qc1dOsTTBq2V6FZBkB5IflkdeygpB0Wjuey7JWw53zUx+oM6PU9rzSjSTVS78slN1fAYVnZM4eZw
vODINK6ddnoIdeBeA2omn6tYchC2Y8SRUrGu1/Ng0/I0LKIM5G/5OZbQEvxTtXR6evlk23czc8w4
nYuXEAxm7RdWnG4LhKB8FRLLjaL1+QvgCOvZsJrhexGN4mZkaHhrF8g06p2cSKV0C2J5Y+xQwkaY
15zhhYRts56TotoIFARAEioZE8+0CsCaywCuYPvouEAmS7Q8MKWMqdVOR9k06u1jVXklOVCS61eo
ldAkTkuHWmG09oQc/ZNdcKp7hvioJ+rNPBJlsfaqIfpDDEAOHApEJ7JrQ9HmfTFJsc3klF3Dy2c1
RxNXmyat+mQq+BGN5dwMfE6hr5qura/t0YPYYlavVRvSfHMqvQBl2qufhZ08oN09bRdhujCN+4ML
6fjKzlDzruF437TMjXcgY60rF+JPoPcM3HN3CERStR8mfUhXXu1aa10r3JsiLu5se0gPfdda9+7S
jvU6hzd36nI1aQRzn5apA4b8OAxF/wEOpi/C2VvTtZ1fE8+Zb/opFz/aDumSHKWJgkVeDA424VVt
896gyDciZQhiJ0t8L8pt38ZQ4JoyGEBn5jVbjH+VRdsqIrYp8bPrVtfQU9LNEEXDARh0h/qAUD8W
dMa3LqoKLyWN0ZU55pGzStEG9PzZbZtHJV2a/Z0nk1UVat9NdWyeTFEpwKhTdToYoaYHniIpz5t0
2iNc1wVx7RTbfqp1fwplhkq7si7mfvRrz8yO2giYKCwzuevGaNjKXlVWiCW9CnscbwDouHsgDdba
kJZ2zB0z+aDj+7xHQoqDTe/DjYtW2kOujO0BWSVxm5cTZb4ZMvBlIszxzvH/aCdmfjvWc8Q4YNL6
L/htNh9P7ZJTuidtkdxj/l68zqHBAKUEd1c2KBs0im2vhIU8i5tRDaInZLi+no7Q9yfp3Dp0/P3S
zLVgIQF/yidF2c9V2axLS6+PgqMZEQriDIxKMzBU6ZqB5EHuOkmqCWC0ETuPDf4UdqgUu4zabvpT
hISnumtGU+4qwyjRxzV1/NibLmWXw7UhmolZR8upGm7TftnLOklbJIXx0KGIiP+FSsfOEmtM1Ppo
leU8qc51aZOlFIvMeBPX+zAZg33oqkrZkgZpj6pi78pssGaWneXSYkwc5m196t6XkViy4mVeM0S2
/UXNR4WPn8Xu/QiqH2fQXNU/V6QVdNnrmtgtxcCea6n4aoZAM18ZBkntueSR5dxXn716mUKM4QwL
BGPU7iFt+OocqmTKztQ8o0/DCvRcgTAC0Io9g554n6Sa/eLpY3usvazjcTXuvMuRvT8kjdA7X5kb
+c00JZfLQ5pfaLEOH1uGmh+jylVuIf3ZG2nMYx+42lzuRDhx+uqKgwB/b+jcj9bbk3lnZgj/rSc5
Kt0xxbQpQItwfBjK5DYLDZQp+p7LgQdx+g80mZvv+Nr2z61uJdci8Qp3ZWNVd3DVcXZ2p35QDr78
OzYYyrNK1isAsBjNvdFV8lXU+lD6TRznu9SsqNx1Z+j8uEf+MLAjPdmVrb5JSmu+rrmdz5w8dev3
tkVTy3DFjURnwnfrSv2CGGKE0E0RD4dx1h8btzIfqDHvptR6dHLbe5yM0d1xjva+1w3cvKYqZF0l
u0xQ5eF35eskGuvJThGIRZwI1HQYRUpgFxo2B0JXVgWSab7hVA9WqGY7erfTWja15efoXX6OnWq4
1jLX3MRGP2wMJ7QPs4j3ZgpdEMvv5Nl14q9MzMjc4pB+9+QII9B16a6ikfFp1k5ya8b9ov4w9c46
RfrjZXSrcgSEBOllhSk6OtFNKtsgztvwWMJMLlftaJjfWXuhtxu5v/RGxBkAEltM45VTGNEzOmjW
McJ45K/Sq+xho0xJ/CSRp02fkLpYIoA7mlgxjEb97PZxo1wDw+mjNcLkhbx2xkL5Eie9s6pQTkLK
ZJy2eZO7QaiIyI+c6LZwjf00FN1eR2vtONjaApbP5U0aqq9I5VAOQUzN73NUKmKfOJB95UQ0Jj9L
RhQo7ITDbG13ln49uYXm+UPlOV+bnlw+yO0mbvZZWZqfYNUhJJJ43XjbI2jT3aGuFkvPZ8gms+2i
+PAJjFLJ33PH9pExPxmQZczJdnBEuc4lxUU/ZWEge3D+Ph1p535WjdIKLK/Xjj/yh9xGxAbMlR3e
VonR3RY136LVI3ZSCYt113f8n00dC36ILLoIFfa3XvRsHb0QbJ3Tj6Wqlkwr7CLFTo1SUikj1hj9
nnKPaulMpwVVyulHods79ziYs9/7wXZXnln0G7PWl5ak0d5lM0ujVgE9EjSZQNi0r4oikZ+TtB5e
OM8H/1TKEYa5YrhUzVFRkRS4wntSRRuqqwFjsC4ojbz6jARNvkjJJPZfXTJYnEbLWZaXS0GAV3x6
MGxhHWwbx6lcjgAMyiIRSJhS8EbFQAe3iK0BAR2Xs86caK34HmTS2O9Gl4/eLV1CCHwcO2NltxWb
Ch3HNTlK5qwcd7w3w7y5Rd6yfTQgDGxsL2IbxqH+4zZE1fAHlag6nZImT22I03I9V5Ml/MjL3P1c
zNpGzarkKGcpQp9eBR1UDa9vem188jgaTD92pdw03jxeTUX8V9e7iDzjkLQjHNwNwMaDXqvLXRF7
4RWng/MYDTWJQtIRpPiIiAqZ0RU61flewUbwOo/JrbDfjT40otBv2LPOEHhePwap2Wqov3TtI6+d
50e2ma3rMY7WbTZHoR/pxX1hhjCbjNlQ91WsbAAcypuibfKjLBX+J8q/njoh2mBRjDdq7+tqFq68
mSrC1bLou6e4883kYvhMFqPG38pE5eE0YRK6fr88HMddlljZ9Hd0jY3DqBj5Jp+ShEHZ8mIHq3nU
Ro0mIxYxVwURneoEFSB6UNYDcMer06tFsJr+m5mpQJZKk9p+aNrim0Pi/aFHmG2dDMWTkseUq30U
FcGQagWwydT+WKiZtqP+0/16Vml+ZGB1BUCUYxqrkT+TIXxQElCBHJch6yPCYGKD5JW7LYY4odxm
BacZU+8IQUTfmZKUU24ZHPyIqEY4gC5k+raTS8ciHp1xR0992o+DeIyV5Bsin9YtfMY2JgKa0wow
qh4Mvd5dD6gp+Iu213031fULNl/uQxPLzOBo4IGZ0lNeG4debJAPs4Hsz6g594OZVcdoCtu1Ys8x
vkVYH79Yia5euUhu+YqnJgxkCzl+05wuo6+lkiZOXZhvpItJahj185UZ5+rOVRwwYjjg3M51iq2b
qiRfTg2aKFfYLOFU2XI9S2f6RHDmfTq2XQQhkkaPtLGe0B5CPyyTVvZFaTJ31eAAPa1Onck8csvv
OdC9u9Nyl5EX3gtyi4h0l92dLYIjdEOM+3bMP2ZLpxsWbRitdA17UJxjaAjYEd0SOSicRhixN48S
DCQL3PCUmx/HEUoyvuXMFS2uqmmxOcdHTPj53D7CftG9LWY3IBNDbOFbLavogJT1fWJOJPCWMtSa
3+Y5A42ZsrtYGW2LdW0dCYvfkCQ7akabr42VZaWHevFlDJs+IK+Nb0+nm8lE9Qq36A8oHbrHviHl
Q9iI+u1UItHpkImfOLl2FxqV9QiYUexO5R3xiGZhO7ALdWbn967IjMonSobXQs3c+4Fp5ON8Oohr
lQ9dhvEhhd6RBPGIbVrHRHBvKiNsIbOtjqOOXPU4ZnxplnspZP/Nqu1wbSBzdacChN+IXIH0lkz1
LhnNdY3T3JHmmPJQdg3Fy9Lpq4x5eGk1PKfg3irFzWBV9efcrO1Aq+oIjaNufDhBP7zQag92MVDU
jMVmkJa5a+2yuS2XuNMtra1TQxJghHjKzXjc200kKMQmJairMForYmkRNb1oHrImLY85s/X73uuj
rTp2/bFjYvy/uDuT5ciRLT2/CnetNlNkB2ZgI7OMiWRyzCRz3IQFyUjMQGAeZDLTRg+htVa90E5L
7epN9CT6HGRUEUEWmZmB7pvWvNfKikM5PBzux8/w//85NA1hWDeGtgLWG5yMxcUHUbE4dywvoau5
V32nyDMmLVJKk3Faow6jjHEbyyXGKKjwoOtwTLuUJIiPwrxxqFYo1i08RnI2oHnKyChumnBcHGtN
fC7RqmhmFHk4pcKxxCuSzMUIWfD3hgcudaIleOWl2Wwy0vyac67Rpe6rWmdskdyO5WmmwvCb5Hng
zoF3a82MDJlCuz4rKO4k1bPVd0Xj8WmK2qtuC63VTmgbx3/R3fOGXXJHGa1IBBgJMjYL3Qh4D6JU
BIl8SfsxzRAYe/s9CjP1Idkjg+TFuPnQ7SXwWtIitlSSBnEZvVMKKz2MyMEeF9HGPDITbXOcLEPv
2Eqq+SZajk+lcelcl/5m1biFc4pDg1Omef7pOG+PfLWUUZpV84+BqMWaG0M9Hi8teWGBFz+TiA4m
UlA3175s1ddLdeyfWxaOgR4pyLB4ufouLEt5EavmOY0SylMrHsl37Cd00MDRnHQ7/uWceAdG6if/
TeIqdBQQLUG4dZfC53gcoDaTncuaLXqoa8Xmo5SQQYOHYdCXRmKfUVI139s+StRTPAGf5pQlHjMY
wPiycRzEc0ZeYCAaagefGlW9WupxPdloTpZMusxil5eM4gwXosLgEtWh0gevbtH49XVSF8QASmyo
U3B3xRE075NqTGFsVki08kKXJwo/RV2o0gic0HiMTUrapj3BsOUT0j7FB6e14q/3RvU+hbXxGmnW
+q58lMZuc2HRXuL25WV7WoQGLQr0EykhRG3UXQGSsNTpW1Hn3qXqVvopekv+kUMG8oujytIUSYjy
3IkdadE2G3gEWfYaRf25xyMpSk1IprUFij79io1tBdxfVeVeZijmvYMS4N9fFYCk0qNNFZejCZTk
ZAEI6HbjK/IrJbxOsqe/aaBd0sMABAZ1f9Re+s9vyqVVxpUdXI6blF3ROSWJpeESWBomECbh5mt3
WdXNWEIExom+S6npkMlFX56IS6ThN1S/D+OlqVWzPCDHDfk5k85LvcVnoFsvp1tdOthpNYuT4xF6
ied5MnYP7cLlV1KMTz5VSGG3E9hv6RWyWs3nFktcgNkKTGlmahYXqKvVTGoURuSLYodHgyFC9Dtq
89Sfdl5+kS7H9TSCTPOxCwhG4ERufeGZO4kdfnHGZfIxt9rlOx3ze3KP1NNFtjSWM8pkrijS//ze
MgXbEsolnct3MZSllilRlWr+5QiIbzERhPrLjaTYx8TY0pG0bJubaGyilKk09OtC6OcVOMdTqAJ4
ZFPIuQqG7ZPnu6lVlcVyZF5sDPz+SbihPjYWqYmxQfbZV3ESXv7AzxRlRccUmEPQv+AB7bK/COtK
jxapowu03ZI57QQdf1K7Y+tOkpvxRbOJ1Q+juC4P8YQsBJWkmqCayU2qJE/fIbRtfXp5Ql0ZsL+/
mRDwTRPAASjw3Va59FfE98zb0UWrkos1lo51m7bUEdBbqRZ5ln0PytI6tBWzOTbausXltt83ubn5
bqlVLBCM42La6LQQQ5rTm9dZujyBQURk5brmR5WL5aioCveVOm5HG+3PmnawkmgkhC1HGWmn7D8u
LTmg+aZykUeFP2+zTX40Shzyk6gQz5Jq+Q2Lll/akSfUAvQQGfgoGp0a3jKYFjEohMhqlXbixwXy
khA6L4UOy1GF8O5J55eYYWC+f3mhpafoKaYM/g9ZMZQT4IH1DUmsoh3scKlcGL4RnBrjTFmUdGs9
dAErLyhcaCdQippj0260r3WdZgsk+7+izU32RQTU5C7Nhd80ziviJjtUHoHKZF54JhIcXRhlu8hh
VCXomTJK1YvKybxPcWwsDz3VLT5mhh/M3MCW34e1R6vmuiZ9pFvvDMqJySTw8tGZVLT6O1M43LT0
KGdLRc9uC1DZiJ8H0WtgqKdYTsSl0UNmjlwDMHD76yeAnJU9cuULv6skdrlWF6WJry7h5ISZQZ1G
kvdYSYNV5Hr+rJJbMvqibvzym3xqNKCIY+AhB6igOnZhefj2ODdjCusdcGDslO2dpSVE8Iodni9F
ZfLl5z1zAwI0w7QDiIMEsKvoWckJ5IMykC+QzffGJKxvKfvR4GzjqZdpZWonVWClx1W6KSn24Xy+
/PRnEDZ0uOLZQBHRXUOao7/ubtKUbRBx1GiKkp9XuU7lpNHNc5S/KJbk5TsqWf6pGarutK7zzdTX
kuS9Bp1ugu7r6LaON9doGtnvwce9tjLPvAlkODVegkCS6ruuSRo7sTauMv3CDUBodphet/aATqnV
5mumLLNXUGPPvAlsDvJi3X0BoLe/FA0BlhqCR7iwiCmONIVMQim58VUYIAzAJTWiflmo8wA3FO6g
9lonxa5L2o7Vw0iDjxRWRJzb/vNHKcRFfWNqF/5IK47xPe2jyAyiW5qXZPCttJnUCLgqUIJPJRI0
Z3JjXmdWUkw9v9KP7LQsX2FgPLc5mBDJfEF6ldGC7c8IfZjxRtno+gW5Yf1j6sU0IrDg/C82QNxI
mOnG906/xUk5IMtmdFTQpvJQcpyIRtiyvplLuePeVGO7uq1bAat5efM+88JYJZYaAC9GY/dy26hK
OLKRULxQJeQVJkWqUiotQrIyAgzgS3592wVlnb2q65YS2MsTeAb0xOUK8lwwvg3S7jtWP69j1XKd
QrswS6/5kNmNSknJn8ZN45/EWp6fhHbYLiSlXh65iJce+jrlgVe8rGfueBM8DxYEsjukyF3UHuj6
WG8x6peWVrwDvhxR963zwxKNpEu4o+0Xs65oDJCSXqTordYL2X3v635xosSO7c2C1E/mmZytCluK
ZnURuXcexA86lZG2S2iKNUHLmFT0y0sn4NU7mx2PjDANnRx0ZnapJYFWkbFA4fkyEzaOzKjxvoCz
dKJudBH9ivJygbD7K+buKWQPh1BwitDeBx+226jQrmIoZmoQXyJbIZ+qPvmSieOGEt2vwegHVJos
s5kAITPfYQmUV0z9U4NGfg+xPyTARMyxKw+n50j6BZCHsOs6ibTA0UnzB+b43MjIUBu5Agfu5VXu
mr31lpksBCQeFDogUBEd78Q3ji/LQWgW3nsNwfhp4diqMsm8WFmYMTWFzqZCL9tMl4WUAwvM02mQ
aPllGhWjOTL8D4V9OTXGCz+jqRElZFbMANzXXUaE0vVJtQTEarvtp44Ehtc1vn75U3TClI8/BbBZ
A41CbgGhSPoktDfkJXTcoiku7MzdnFqpnJxoapICy1GvGjJ2sOQl/zQOy7yd1GHr3xZ+8jGVSM2A
8LE3UJdz7ZjCMfpGHUITHU+o8JV+WTVWeBZ70RfPT4mpSslvv5F4ig9rgfnCLU6uTUep1r4loeku
AioKsVR6dbf9UBPW31nBMlnQjSIBdFVr9bewleXPfmGUxz7V15PIdeujsZkyQzNRjuQmGR1Jvr9c
JFVJ26CqihZhaVgXSzSgp1pc6bO8oY8vdUtI5shOhocxYukLE2jcigqECuELWSJ1CrjDPewuw8gb
V5fIovtQSDafRtAYTvHd0nmpFcVVqGKvW+1CVltvAarFovtCNFrRroiMCACluR6SgTLzXCoO/XTs
6DP6HZxv5Nz/7iD5+rErHNn5RvbPbBr8fZSjzfjEQ6P9NAfCd2s6svQVPVrjGCR2srCWxL60kpHd
V3bx7rnBf1WFWAk8iY4Av3MxalYVNZ6Uji+SCODAqC7IvWgiEFa1cG6VXn2fE/kpCvJ1HPL/XRWM
Hv/4x1jKh+tYCFJku0P9hgRlVXl0Lp/wkz+sN8VN4N4exN8Pcmd9MIW3Fj9mKov//IGoDOeYl4X3
RnIFKRRh6R6IytIbibMssB7IMSA8yrveEpXfGISpGFgkDiS0d0SI9UBUHmlvSE0h4UI8Y5iIb/wU
UdnoGrn8ZU9weKE8j6GfyAyp6+Sd+n6NPMLf8dLNQtebegZ7vrHPLLlRlNOawlx0WqYjWJVmm/nU
QayWrHUt1ykpscLNpiSS4mQKQBIESNtUjTerliDoZnarBeNJVMZ6PCu8Bp01CLzhVRNycdPy3qPr
nZ817ic5KCprSueMupnHcuVQZvCd5fdI88fpopEK9TqjCkq3EscoQCbFQpJjTAnuqDCheB8aaix4
IHVugF80Wrua1ZZdf0pcwwqPizKTms+mkQLskhrMwKykwq3PEldSj2QpDuxpqdHQa7rxRpI/kdt0
+U2lQEKp0yno8UHuAkHpFkUwGmq5MeXNWgPwNHEizT2zRg0gAF0uNumklZp2NCmLkX8TEsF/G+ul
PJ7WitZsJjB8rE+t67lfEvpUNgu7tvJz34w2IG+sQPpOXWcpwVlNYyqRaqwfV3WV25PYjYNLJ5bM
eK5s5NicooQru3M4E3EztyspHyOR4C5rVLTMzTW1NhKEqOU0Kj1tkpE5USlbXlUugsTTKNLog0JR
ktZPKR9mJkmgG+ZK7Rbm4XhTpIfgePNvmVsGoEf1yLjUl3p6Tn9ATFeStagx1AWk1kmQVX4xVccb
1E5cPUB5wUrTD7Fuu80kowdNPE2Dqmxm0KWV00gp2+JwDOxAnRZ0cpHJZJpFPVUiK5UWJNoSZNkT
XaI3u6l73oc6LXP9QxsmlXuEzHaZHTfFyNjgwUIvnmK6fWduk0luIcIFtFgJrXRpA+8ABzrNNpkP
PoLu7ykwFhkBNY3rrZlrNrmewxEdEPNTP7CK/NQFCQI9VQdYC6gzHZuUGZUoeZf58uhLEhgj78Zs
PDmbO8wjmRUji+QOoUAizUnGls6R7SmJNwtr1TYhyCltPA/yRMqnIXzD4rTxHIuqh6uAY0jqoNkg
kZzW6RF63nGzMErPlyblpnQlc9LmiT26jrnktAUoOT8AyzfKQDz71eizGyZ5vXBc/JhJqnu2e+pu
aLz4wS2SrPioQYpxZriLTUWikvargEfK3L2mHll5cGuXGUVVowxPXDeXy3O7DqzqIs2tvDpOqjoz
F5s2IhdUFr6yBOFj+ep35j2KD7lXybBmbCBtkQEtdFHrlePNe60qo2hqjxvZXTg0JXLndVNpxWzj
2Ll7LHkm2XDiU95NqNPB6VxLQ8KQIErB+DoRZex3Sosox2y01MbSoWM12ndDi/Jqpvpu5M/HWjiG
Re17mTJPXeLLRVLqjjT3tSp0jmolH3uHdDFDqcdswzo9sxHWpO/sstiE53JtY7mWtpTLd3gu9WYS
jpdFfmlJLl1birqOHLojjD3q+MsG9CZ1pDiaOlkwzo9jGhM51H7Eb2UFqe8jPPMkPENwJPOOqnGa
xeeyhOU5qjEWznGWVcHmKMgjV5vK7KPlu9QBY3wYtQiVT71MS9SpUUjpcua7UgjiSKGKMosztcZR
iQNXvVK9Ap7XxlVrbQbw2vykWj7T4e3zH0UGuOklErvJzDFj76uPA/k9QUf0OwUViR6xNN/6DO6f
p4eZwg8E4LeZ1ORwFY4YsIWpqS43S+wbhZZZqcuYG4eKPW+CGvk8WZpBsCDOyC9kLZcAa7Qb45yM
zvhuA6guOQpJMNGeFExoOqGhj4tySmKc+w3rOgnkIv7s6HH6PYffszzKVDX93tQj7bsn0/iMCnfs
aZAx6WhDMYkOHaaUUb/XUNe6W8Yy2yfQNhzSKAJVORGdU2ix1Wp0oNq0zVc0qVEWdmIdWXvOb43K
d217ZOQ08CJolAHyO5aLMXiQwNVS9zg1Ta9YAJWtP1UIuSSnUuj615scoNRhpaXAs8vUreMpFwZd
vpSlqnyh/ugr9GqSY5RBJqkrjbxpGBXxadH4hHN5VBftVKXoN54647D8GAI4WLugCMYz3SqaD6WR
JeCNa6J3+Lk49Y6j4UUvZcE5jEdL60iVsuVZiaj5XVoEVQCShx7Jk1TKgb/nCDsB6FELgHKxEtBn
Kta1iGJ5E0YLJzPjcxLHskTNo1GuYztI3WmpyDkeKoGbPKWFaXoaoi8fTwsFWfpUJs9/CLWmsCiN
Ikw6jZpaMWYgvpToBHoVifagHsvXCY/3J3oYac6iLRr5ZInnSp1Et1C6L2wK+OAZwvZ6g+DaezOo
9c8eWUdnolip8Q6ER4i4PYISX/xIUjBmaW1/k7HlvG96wkNsrBK9mZIkbWlDhibWdTtO/VMdPKi3
GIGW+Jorpn1WWZUULWi85J+TTY0+C+HJz1Ewkr+MxrUVTVC3DC8LoFrIjMQITAFVL+ifAVu8TOay
m4YfpTwBRKNIvsIdY4ZGNvPpNnacel6cjA5pHTMeqVMasCIMKhsJIjwl6vs21JZQk2a+7sn6NEGD
+g4hUaAONeCe98DVs+sNQL4NWEkdRKxOHj9EXb4igZK7ZMjHmVOClELOtyFegf1MPCwtx1NJLozz
glyHQ0M3N/2Qy8v4xi9MkHuOXptczIqSIPpYJh4rFJLHZF8ZZJSFnOJntYrSW/qc8yrVlCwFQlcj
/9DO40yQ5Nz6A+m/8Y1sN+5HVIBdd0a7l0SZIi28Keem1crKIVzU+DwOFFY2o+fbjIAkpPNboqXf
TKorNy2pgmsZnMaJ5NTKp5hquy/QzvEdpccQsk/gOhYUnlpJuEBrNwG7FcSjSZBq6ucEO5zMzMgW
L5kyyhHU6nQ0LUw5C+lhwsUx9aQyu3UNI3Omck0lfkpbFasmS07bjiPi1qSZ56DU6CQ/zmswQwGV
JSUISZqPVK+8TMi6qLABNvZagxbfvAua0vka2RXklRGplXIK+sLHEWwa051puZ65kwIA/22GQps7
cdKReikEydj6dhwB0x0lvr9ogYJ6QF1p1jYd2/R+BdnbgnVpuYzeAeJGLaqukGyZSePYn0vJZqke
LQPLu6SxllwtIGRU3EHiOqVRlbapp60eVV+RRwNM7Mkg5FKLYuU0bRvPPEyrRN1MR0bs1Qs/LGva
ii3txFhoaSD7M0XbBGcjO4r9haTG1QfVioAQNQS6l2FgOdncilpbnZixniV4IQTi2ArX/oJYkPKd
uLMOZ0C4UKqTRx7TQe4j/IjjV11EuAUl7RHz5gwSF71C80aBSyMvFTgGjWBEgIZsI1oXbWgvRpum
xh5BPq6ilRsUSXisFkqVzNC2MmEMoffybbOsVVpKwlqejQGgBROPFS1mNRTLueVEcTATLJZqmuUC
c5JKdbP28qI6D70CQkxAJ9wP9BvMbpXAQti6oZb3xYgzrg+oeqE8bcATUvHTQvxUV5frBCRh4cUz
I9PDyzQbubemGmrUfTw6v0GkM1XSBmPhZ9vI087rJWCDCdtfldGJstL3NnJe7aQKk6UHPJFKzzRQ
Ev29nTnGV7mhdMf1rjt3Y0c1rFnile1HaezEH9sMJOFsmWoQQ8eoKWuT8TLd3NHaowjmOFFcQpS9
fSgyFCIVsOSFUk5c02++eaERAO2FtxNzt7nAhiBBhR/oegxU2h6PS5pVGoA9apiJHg93Egd/zUEm
2mxCHHrAxurtptZiBKi1GDh1QqJ+QvS+ua3ydJlS6fR16AW5HLfzlAtOQvahqPJJltA1fdrUmzCa
LtMGi0aWfPQZBYml/iHTMucmtcLyW9NW9qWZN377XtOzEHmGFn4WWOSYN1qMrQJ3Xcuj942VL+MZ
7ZI3NC0ep9Z4Cqd7eZoiMalM5EIfv8s0s/QPl1GdjljaNi0otMv2eyHCowHWiJEGlKrKu3U39Xjt
yE2QTeiIQzMpGrPUpwAPsSsZ0jQNiW+lOsvJOAYLXfGzK09v3Fs3kghKwJVVn3TKBp9ryUtu5BKS
5cTjdv6EAKGcTMdF7oPMDJbt1IpE4U1JSv8zyCoCIrqIQ8wqcFTfI0GFMhPFo6+hr9fZFFEBSTuU
c7P8aigNAMU6TgJ71kJ5TCZlguOSJC0KvMZGcW6smJhhMnJp9TG1G0vzJqWm5isQvO7NyFG8G7DI
+RfbT1uQ9sCd/GlhaN6plKLGMOHH0YfQ9BFLpeFzSSuuqrjQUjX7YnleII9nUBi94ktRunbONUD4
Nlmi+QU3C/rbR7+29I9o9o5uxlapbKZm5mpfWhmtFAJgKGmTpjbJTNGHsviQxn7lQilytTOQ2OH3
tqrrz3VptzdGnQXLORF9tqZbY1It2FjhOyOK6nySBKWXQ1pcppR6M9WA6w8O9UuQWPE3GGSaMTXw
/ChXS05hLkwJVBJyLAFJzLDmup23fqR/zEUX0HPLM/TNFFClZb6jM5qbzZoKV7QaCUwsHE7pzpUa
IJetQkei907rAr6S41ITBgzMs0N3JAQTXZ0fRJWJ6msqwzyunagJcRjy+LOqFXjrKPxZ9jwbK/Zt
5pdSeqhmjn+BUyzLwN2WrPGycMfKfOnncXulVkRTgGdpDoP1gX41UeQmk2cyZhuJcLfl4Ao6Xsbt
ZkjFCZeqPl9CKIBjVsSoC6Dq4frzEHGm5ZnVRugCUqJRzQ+UnjPxR7Uz/lrLon3WbJQVEMamNgnV
dlqlZgxmsG1t+TPYE5cmYnRRpumi5ufhfZH6p/JtP5ZM+7eS/HuYqsh5CfxcT8D2Xkz3QcG2E2y9
jn/tj7aCsOIxTwd60Px7RfQW73cnSdeN1AnuvjRCsOJjFXcI4yrWG1FjJ3dLcVt8kbYjBLQffk07
8TdjXH1doXNO93X/wEdL9HTuT6V+f+1vXvoE6+7FCElEhTJbT/j3Z5dAl99ohoJywhiBEPFFfrK3
BDpqirD1sfh//p4H/kZLgMb7nmugKW8s9T4Le/+aKQ09XgOWiAiRLpEPSyTW6PdaA5HW3WsbaOYb
AwV0Q4ALuq/+NpC1N3Q1BB0po/jcff12K0BVda8V0FEA7bSONPNvVgC9UQsxj/vfjkHt/F57QHSw
2WsFtDGlCkBblEjv3zFL+ugYIKuKPBP6Mw/rI4zl77UC1r73gSa94RWLpsIAgMRXfwWk8RsCC2Ru
tkvw2+0BFFD23QT6G1MdA0VAUeX+q7cJENc1yJFRff79Pru+W7P72btQ0d6YwAMprCNBJ7767oCk
vlFF6a1Dz/5eOx+xoT3fuyy/oTYJ9M38655/dPgNC71/as54S/dLc29ufyM3QGDU9jJ/KFNwyYmv
XR8I/+B+UbAL3ddvd/9Tvd3z02vWG92ArA4U5/7Y930g9j4OIMbf0P40C7/ZERCY+r02ANEAzW6o
rGt9sz8y3lj8glsRJHv39dttfjACe354Fbs/BuqLzvT9Hu/bPvMNlARLNF74XZcAs73vEijscQ1X
nwuw++JMPTKBkvwGyBpfW//nt7sBZQF53+sIqJhAsQN0Wrl3X30rMGKFBPSI1P/9Cv1+XjD9bfdc
A00mEKDhRbeaj96/9obmsmAmwaY/fHUP+o2uQCGbutfrV3TeL/0IgR39+REfrQDwJeH9KZ0E/G9m
/fd1/VXjDZdb14axf+pVUFogscyt4/PbnXohJ73XW8f0AwEGCCY6AT163bRxQpQXXdtf2PA/cCr+
TCYiyRDcdWlEd509apf16h9sk4hPB3hInokMGXB4iCS9PxV5xfvB7xNp4vv/cvu4t1aX33r0S9FS
7NG3vb+9hzM++u02OdZN6+FZD+vxdKa9ic1FXo9F2P7wyF2nq/TWabpfNA+f6qGp1ypa3a0egw5F
LvCvaTzpFvbnHnlp1EM6o0XQhu62Q4klFJ7VvgOfrWukHLfjdN1cdCz1vsNeregadnDJOqXrA6Z9
cOYmxZpNvB262wKiB8y+T/oYufn67uAqX+XrbDtcN7pIQ+87+pQB0lVw8DZcp+5t77XS9UO0q/7b
JzCZH3q101Xq3tysV72l4R4n+Sv4Na+M/9wG/jMN/HRb97PgP//7h+mI9cUhIb25PRKPD9XuoeT0
RHyMVw5vfMsavPI3v8MBf/t9dyd0zb377+nhI//gFngb5ZiTfGeDiS5+u+//J8fN3P6WRVpkvxHn
RRpv1tsxOnMBu4m7d5+Pfy6aFz57xLo7Yq+x3xaZOMA768DR3XMhrrpWWM+YBWSdrSdm7ede24U4
Cf0Z6/D+VWJdoc4Ol4teWfgE+6z5JQU+cCM7T0E+GooYauEy3oVE06knTyn+anT5owaOPbPa2Yg6
YBVVNi0ZGD0BIrIOuMj9j/MLD5qsAs7QM1cB6TEOExxS5Irg4FmWNsTjztZZvImBIfQXkVQNDQZM
mYoEfFmaAgm+7N6f7WxlO+n6ZjuSOHmGAu2U/5EWp9UgjelF1Lf3g/68jg7O13AoBFf5rnevis6G
MCMINojEBONBU1597D/ulnpukX7kznq0/Z7cSY8/zet+5OO/nmMIhCP5yJvuTeanfv/wrjtfp/NF
ekP9gjP9eKavfy5ueRAHPRdiO4GXPNnJOkBEdrtjuskP4afFGb0KP+zcoNoAI8+Dg6tVUK7u4vTx
pI2XXL8fvPYPC3zWcBX07uind/6jrfiDAx/F0Z0wuo8nTPJo+614t78WhpyzwOnKLnozhqy6/8iX
hE1hf1ghBLEWB6b5uwk/3rDbo/Pv4/wKl2+7219yfR+9uydmZNdNfvS3/6DY9W1gE+b03sIAJ+gt
JLydPf7ai723LS+akTjPKvbMdqTOFX3i0z1a0h88OpN15PYiMdHBY/3iLvyBydJZJLpztwOJuSoD
DDt1VnePx3zqh//85/8xCuWe6zFbh/FtCtzr9uD15w2wA6ewW1PY4r3FGmCz/F0D9z2X58+kQxdp
Rn+u0ePpv+jB/uBen64264NP6/Sudx2/6PP/4Mgzz70hQOrteP1Vc/76QZrbzSZ/vAz6SwHKD052
nnAPx9i94OCwIFPRsymiQc++xx+CXL7TMtmQBhgWZZJ40zfXxku++A+uxzXM6cNVeNMf2RzAfThc
3fQPoTnA6zt0dq6Bp6H9z5vBpxuBjNz+r2z6x//J1wd3/3QMayjtnTpJKIztu9FO1lHT273P5Ht+
fi1O3Ztdr0AS2M59Z3tK/Jw7/dyzINvvPa57s7MK6gCX7RlZfXuV4f9uZ9i5HEKucd8Jn61oEJf3
t8OLQfUPHuQzQouqZ4O7nmf7TzfYGXSAU3wWp/HtTiECDYUB1rbA+rpFPxYSGmL7L4MYeTdRh7Li
AEPHrbC/VEy2Y3V7TUjj7DvrcxcXfztMN+oQV0Y3av++QGxq+5i/C99ev+/vzTDKBRnaTtvhulk/
zbEWf2Umf/B8fPjjX5GK6t9IoEy3z/n1aX8gMunXAFHq23/Yq3Vz66yDYKfOJdS09t0WD+nsJ6UN
oNUDDL6O1vYq2A4k3p8sdMr2nrQoL64OTtdx1DsoNIIZYPCYzEx/S6MpMcC4xV2/1EcGdf9R4Z/3
LlK0Ifcf9OqP/xUfIDH0x792JdzL9I//HUEm7K+1MsBaX3MMdyoEsjLAgbleRe2ugQZKt//KfLSf
HHCB8N53Q6P/h7jG6mCxyvpvUyCI9h0ceIK749PLgyRIycNQ4HW3M+yO9xAX7LcnMQj629un/Lpx
/uaGN6ubqr+LhW7kvgt8b0OvnpxvgXzbd+yJmx5c48z1jChlwP1HfnvTrHvvDvU6WhmPLRV8EcQS
KGavHph/XB5WNcA87p2JfTx/sbEA+jz+0Vzkc7ZVm17Wd/ub7Q9fzFiunBRUzPaN3fte2+9+fTtP
G7jZPe92CLf5cNWuKKSm7mY7w26+AoG/71Y+Tvv3nzTErUp/ydW6dziQcx9krsl2lG4BBJ5/3wV4
F6c7LoAkD3CQT4pq5faSY9IQ9uF0fbOKdnzkIa7Qi3BnGwxhgt+DauhHN09xEsVPxwlXq+LOPXib
rnavzxdRCz8YhFw1ZB63m6q7O+UBDtkDKk7M+WAeuuTad4IGoUS870b+vM7yg8kq8rdDddMfIjP9
dR2ue5ayE1Tdd77n8QGb7p+yg10gJfSq7Uf4dUN8SJErOrgqbu5cIEfube8oqvJ4CLOMo3xzcJw9
wWQIZoBkWAMYp7c3xcFZkfV25MPoA6zRf/0wv5p/+DSf/bcDsXnWKQu2u//Bz9AOAGlOKG+AdtBd
/o39jw6jt739/wMVgp8FJNKe4bVj8pzb9IIzNSAc9TlI2b4v5vGn+TfzC1HfTe3+FSB6/Oxr7D4U
2W5ILXiz+w57/cf/JUZt+tGTUKd9eeDHKzl/cKf/ffaF1OFT990JpCr/+oB9TsI/DKuBX9bfNq+e
ztcTrm8jcE5pz/oPsBc7EG5/rkI6+a8V/TU0ElAy2y3C7UCd9zHAFTiJMxa2S3kdrdN2bcclSZne
U17d76+vNJNf7QRuT8HZxU/7qhNEkCEU9Kb7+vF8fbqzdRSu0p6nJ9rX7fsKj1OWoc9qGaLKMc/y
XWyzkGLZd7bTdn3r9Nd2iCoHfbV3F0G05dp3totVGq+f8xZfBCT/YNiyIIq/7d0Cgu+275QP3RvA
+jsxnDXAmzss8DWzdbOdorAVr+MLXz8Wh+uUkKI/7BDrAN2rv7pDlKWmaUymtmcayO5tl+TXI5+j
IsLm9BaBPkD7j3t8+8Q4QHAeYNx8FfRnKzjq++7dd+t0Z4NB2x9gWIJKAAL9cFiSB7iBTld5ubMb
hihinLq5U+y6JtIQ2MSrIC5X/u6UB1jjUxe7nq8jItKdBO0QhZfTol6HwOFSe7sbhPWhx8T2218/
eWdxcMeabAfqxhWdLPbdy2dxtNoFYwxwRACk5P3JDlHQ+RueSqc4sO9CQE2rVn1bMcTVfClyRXfb
99S9tiGSN5cQ6YqdSjt9TLbP+fV99oFi+E6wgfLO/uOKEw3gurcnZNGydN/3dtVZzdSN+nXUIaKO
q81OFacTpNh7wuUquFmlvT0hiz5qew9cre/6l0cnSrT/sG7e3rPDtnMU27gTvNl37I++KJT1nEuI
gtvH/PoufkiKn7iRfRf3w8Yh8IyfBKCdfTeFsbKdbLcmg2D54ogLam2n/Q09RFRztU53CxtDwJNJ
U69FI6aznToPjUsHSFTcc4bPVrfru91Ij4ZJQ/hzCBHHZW+1LUtS9der4a9HDX/8D2H+nwvNkLxF
2JbmvPQVpiqhqK8/7h+ZWnsQKdg3u/b4I4jj/W9Sf3+bFje9i2YAiwJx34UN1+WKJqv0BuxH7+Rv
v/l1mwV5qnCDPn1KNEHd18aK2cJpzLYjdT7IAC6eIA9MVg5cvt7QQ9Q0p6sGL+S5UzOEKz3d2R3a
AEZqFocAo/qyIUN4vNtxn6cG6QNsD/RmdmVshnBQYbzeoQJT9DGEQ2B5j8A+uL3NPES14x37eOf9
SUNUzs9WdEyPngC8tQH8PUK3PBO42Ly3GkNU5S9JouWxYFn3rkV5iOr5vWDQiZvnWWdNz9el27cg
4wHi5funnBa3uyHHEJaPaMO9W91107+Ob5DXePwG6Ay8/fbXb4NrAKL36zNlX8bZc8ZQHqKMcL9Q
n1xyvOg4CWdF9NO8twq45v03MwS9hu5e9KtwDj65FEOfNfLAAvZfwI9XLz5hgMiTpvKrHW6XPIRY
wBRC/+2qv6UMZf8VuVr1vSLZGCB/fSXUv+ZI7xAS9cGJ8hAFk/vdiQuTO3/8a7AOe+GWNkSKuPsA
Zyue0I+dhdjqYHbo/hY4+E/3tZR/3r5L4YrROPJ3BluQo/mrv+1/INjLdxsyKfCtfsg6wCl7S67k
ZuV6/YEHuBHepiDl+rfZAPsTUJ8d4KplzuNNOUQ546xZiUJyb9ghJuwUuy9tADM2QbahD45XBpgr
agQ38V3/nQ1ReLlK3YNT0Ji9EHSIxBYHvI9/GKIqgkaNfXAi/nH19sPj7SANQZU7BseCm9JfZEk0
R9g3cGbk3VEHsA/vVpu+aaC9+P5zPWlSu2l3zRnkjv2Hvs+/0eKvL5cgKQMs8T2R5pmxBzjSJxAb
fOfpkgxwrk9XO+mUITReyHCu4idHRBtglQkU0eXZ2ctDEMKo8t25ZT9GkIZISgg+e7N7podwx87X
mz49VTIGCAgvV3js6+C5GE0aAuF5SS38yUYeAixzifCzu9k8ifNe1Bf8QdwQjrW92mA2tiaoq5AM
kdG8duiYulNVlYV09r4W/3rluU9XGpbcEEO7UMW343RLMYSHIdIEwi3c3R3yEBbpY3uzfmY5hsjB
fnLXOTJwvfUYwtRdQMiIy4PjHB2uzcG/HMyR+4nz4uFkPn6cRDeVAbbMwwNPimiVOVA3/+Vg+6/u
cw811CGywlcbkn5B85y9Qf50CN/nzL27o6g3X2W95OI9CfPvzxnZoh9Swn5YtSvH9ZFVjVi1P//1
nvPy+E0hjoy6qrX90a/n1LpbZcULSt3g//33/5n5q2ZFpqtB74UZHCFZRA74uUVFc1NXhhCsuXbD
OB0hh9PXgDHo+KMMkcW+WhMU+Nvtnv3LzF3FDfGSe/AeWbp+Tkl02ZGHyCvNYv8uZgGvVz5hpNvX
drQMoTQ8wMs7WRVu6vZgyZLok2KInnP7Gv7L1ShwR7cgfkdZVmzH6ypl988YoEQEUMV+ZuQBbNDp
apM7O27N/bRfvbge12Pn/65sjed0rvetLlOP/2sn/B7cjftuApDfVmHcC9eHyF1OwCTvFqIHiPiu
4iAO42dT80MElNNY1DP+08kafeDI/ufnDO4QdYYubhW8Q5KvLsJxzz1nCATlNI79Z8d+9fC9Dh9Z
uJ772GYMEawsQIkJlvC2k0aH3HFv06dZlBebUvzgTb+gvHzrHACDbJ5kaYZQE34Yv0skiJctClh/
NlkQSbI7fJJ7oyDMuTlAIpbSds9xHYJ4frQGEfiwi7rPcHY7o7wUbH/W+xAQ3baf6dedoRNu0xuK
NtuRustuCImfqZMSjoAKefg4/QcMMPPzdXUwXQXPwMGGwMiduztabEMg5D6tIpRH+47FENW38xVx
Tm+BhzizYoG/rUnB7ACXzQHSn5dufkvV9NnLhfYQ28/y6/v6crUBpiU+wjPKnsP4isGuQt0Am5pL
KsOHez6HNIRS/H0l9WgdAPf5zwdvM8r9GYp4nbG5FieWMIw4aFpETs9PoWvH/i/lOvYh+PR26v/n
7gxaEwaCKPxX+hPagIqXHgzVowVpexaxpTRUCN2D/nq/MVnYXbcNNK81eJcw626y8968mYebpeK5
cEz+MQ2poojWIdFOghWczBe2973RdMzdF4RBFLhChXaWZBYK5FUaRWh6IP/ShnGPKF/jx4g5H5pZ
XKtHiqaJVr69Ojl9YSj2uatvlg7Gg3wxm2pNDGXeMkwC9+ip+WN2As4LAp+M9U5f4BOuxj6dP8tq
w1970PcXPiVXKRxA6nLmMqXoYwGuvO4qjyTCVwyr9wKHuOl4jCrdbDC7Z2nndvh/hjA0plh9z/MA
gXz9Zigi/mgrrsYZlbmkOVPRNTGr14d4hqBiTmhJvWgbnk0FKVoa3ZD0pShqAQ8bNMixl4/C8LJF
nGSXyTR6xfTH+br6sLw7d8tNOi+1bkJh4VDlRIkHJKrf0N8n3Ssodco50dG4UwwfsMoqbRd7H+IJ
pSpA/OM2BU4CIvapdmmwheINeaYf7ICparRx+LL5f+W7jbvcNZDz4et7KYSrGUaSkzMAvL5V5mwA
B7bK8GhkMto2Hd5UsGz3RwAAAP//</cx:binary>
              </cx:geoCache>
            </cx:geography>
          </cx:layoutPr>
        </cx:series>
      </cx:plotAreaRegion>
    </cx:plotArea>
  </cx:chart>
</cx:chartSpace>
</file>

<file path=ppt/charts/colors1.xml><?xml version="1.0" encoding="utf-8"?>
<cs:colorStyle xmlns:cs="http://schemas.microsoft.com/office/drawing/2012/chartStyle" xmlns:a="http://schemas.openxmlformats.org/drawingml/2006/main" meth="withinLinearReversed" id="22">
  <a:schemeClr val="accent2"/>
</cs:colorStyle>
</file>

<file path=ppt/charts/style1.xml><?xml version="1.0" encoding="utf-8"?>
<cs:chartStyle xmlns:cs="http://schemas.microsoft.com/office/drawing/2012/chartStyle" xmlns:a="http://schemas.openxmlformats.org/drawingml/2006/main" id="495">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31"/>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3175">
        <a:solidFill>
          <a:schemeClr val="dk1">
            <a:lumMod val="50000"/>
            <a:lumOff val="50000"/>
          </a:scheme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22/06/2025</a:t>
            </a:fld>
            <a:endParaRPr lang="en-GB"/>
          </a:p>
        </p:txBody>
      </p:sp>
      <p:sp>
        <p:nvSpPr>
          <p:cNvPr id="4" name="Espace réservé du pied de page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22/06/2025</a:t>
            </a:fld>
            <a:endParaRPr lang="en-GB"/>
          </a:p>
        </p:txBody>
      </p:sp>
      <p:sp>
        <p:nvSpPr>
          <p:cNvPr id="4" name="Espace réservé de l'image des diapositives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962526C8-2CD8-A408-88A9-C354C40B4EAF}"/>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ESPPU Open Symposium, Venice, June 2025</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987574"/>
            <a:ext cx="8305800" cy="3824932"/>
          </a:xfrm>
          <a:prstGeom prst="rect">
            <a:avLst/>
          </a:prstGeom>
        </p:spPr>
        <p:txBody>
          <a:bodyPr/>
          <a:lstStyle>
            <a:lvl1pPr marL="342900" indent="-3429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1pPr>
            <a:lvl2pPr marL="742950" indent="-28575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2pPr>
            <a:lvl3pPr marL="11430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3pPr>
            <a:lvl4pPr marL="16002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4pPr>
            <a:lvl5pPr marL="20574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ESPPU Open Symposium, Venice, June 2025</a:t>
            </a:r>
            <a:endParaRPr lang="en-GB" dirty="0"/>
          </a:p>
        </p:txBody>
      </p:sp>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181100" y="1"/>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2436394" y="4806000"/>
            <a:ext cx="650897" cy="273844"/>
          </a:xfrm>
        </p:spPr>
        <p:txBody>
          <a:bodyPr/>
          <a:lstStyle/>
          <a:p>
            <a:pPr>
              <a:defRPr/>
            </a:pPr>
            <a:endParaRPr lang="en-US"/>
          </a:p>
        </p:txBody>
      </p:sp>
      <p:sp>
        <p:nvSpPr>
          <p:cNvPr id="7" name="Footer Placeholder 11"/>
          <p:cNvSpPr>
            <a:spLocks noGrp="1"/>
          </p:cNvSpPr>
          <p:nvPr>
            <p:ph type="ftr" sz="quarter" idx="11"/>
          </p:nvPr>
        </p:nvSpPr>
        <p:spPr bwMode="auto">
          <a:xfrm>
            <a:off x="3194447" y="4806000"/>
            <a:ext cx="4929166" cy="273844"/>
          </a:xfrm>
        </p:spPr>
        <p:txBody>
          <a:bodyPr/>
          <a:lstStyle/>
          <a:p>
            <a:pPr>
              <a:defRPr/>
            </a:pPr>
            <a:r>
              <a:rPr lang="en-US"/>
              <a:t>D. Schulte, Muon Collider,  ESPPU Open Symposium, Venice, June 2025</a:t>
            </a:r>
          </a:p>
        </p:txBody>
      </p:sp>
      <p:sp>
        <p:nvSpPr>
          <p:cNvPr id="8" name="Slide Number Placeholder 12"/>
          <p:cNvSpPr>
            <a:spLocks noGrp="1"/>
          </p:cNvSpPr>
          <p:nvPr>
            <p:ph type="sldNum" sz="quarter" idx="12"/>
          </p:nvPr>
        </p:nvSpPr>
        <p:spPr bwMode="auto">
          <a:xfrm>
            <a:off x="8298414" y="4806000"/>
            <a:ext cx="510941" cy="273844"/>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929721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738520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929EBC-3E20-4FF4-9690-A3308F755A70}"/>
              </a:ext>
            </a:extLst>
          </p:cNvPr>
          <p:cNvSpPr>
            <a:spLocks noGrp="1"/>
          </p:cNvSpPr>
          <p:nvPr>
            <p:ph type="ctrTitle"/>
          </p:nvPr>
        </p:nvSpPr>
        <p:spPr>
          <a:xfrm>
            <a:off x="1143000" y="841772"/>
            <a:ext cx="6858000" cy="1790700"/>
          </a:xfrm>
        </p:spPr>
        <p:txBody>
          <a:bodyPr anchor="b"/>
          <a:lstStyle>
            <a:lvl1pPr algn="ctr">
              <a:defRPr sz="4500"/>
            </a:lvl1pPr>
          </a:lstStyle>
          <a:p>
            <a:r>
              <a:rPr lang="de-DE"/>
              <a:t>Mastertitelformat bearbeiten</a:t>
            </a:r>
            <a:endParaRPr lang="de-AT"/>
          </a:p>
        </p:txBody>
      </p:sp>
      <p:sp>
        <p:nvSpPr>
          <p:cNvPr id="3" name="Untertitel 2">
            <a:extLst>
              <a:ext uri="{FF2B5EF4-FFF2-40B4-BE49-F238E27FC236}">
                <a16:creationId xmlns:a16="http://schemas.microsoft.com/office/drawing/2014/main" id="{73B1F2D6-8ECA-441C-BE6E-0F9A0D7EE7B8}"/>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8C70C932-0D73-4CC9-BAF5-3A833227BCFA}"/>
              </a:ext>
            </a:extLst>
          </p:cNvPr>
          <p:cNvSpPr>
            <a:spLocks noGrp="1"/>
          </p:cNvSpPr>
          <p:nvPr>
            <p:ph type="dt" sz="half" idx="10"/>
          </p:nvPr>
        </p:nvSpPr>
        <p:spPr/>
        <p:txBody>
          <a:bodyPr/>
          <a:lstStyle/>
          <a:p>
            <a:fld id="{28A3BE4D-F0CA-47B7-9094-D9A334E1AF28}" type="datetimeFigureOut">
              <a:rPr lang="de-AT" smtClean="0"/>
              <a:t>23.06.25</a:t>
            </a:fld>
            <a:endParaRPr lang="de-AT" dirty="0"/>
          </a:p>
        </p:txBody>
      </p:sp>
      <p:sp>
        <p:nvSpPr>
          <p:cNvPr id="5" name="Fußzeilenplatzhalter 4">
            <a:extLst>
              <a:ext uri="{FF2B5EF4-FFF2-40B4-BE49-F238E27FC236}">
                <a16:creationId xmlns:a16="http://schemas.microsoft.com/office/drawing/2014/main" id="{B44A11A8-3941-4B5A-9BA8-11B69D4893F2}"/>
              </a:ext>
            </a:extLst>
          </p:cNvPr>
          <p:cNvSpPr>
            <a:spLocks noGrp="1"/>
          </p:cNvSpPr>
          <p:nvPr>
            <p:ph type="ftr" sz="quarter" idx="11"/>
          </p:nvPr>
        </p:nvSpPr>
        <p:spPr/>
        <p:txBody>
          <a:bodyPr/>
          <a:lstStyle/>
          <a:p>
            <a:endParaRPr lang="de-AT" dirty="0"/>
          </a:p>
        </p:txBody>
      </p:sp>
      <p:sp>
        <p:nvSpPr>
          <p:cNvPr id="6" name="Foliennummernplatzhalter 5">
            <a:extLst>
              <a:ext uri="{FF2B5EF4-FFF2-40B4-BE49-F238E27FC236}">
                <a16:creationId xmlns:a16="http://schemas.microsoft.com/office/drawing/2014/main" id="{3F0519EF-8A08-4358-BE27-3EFBB79990F4}"/>
              </a:ext>
            </a:extLst>
          </p:cNvPr>
          <p:cNvSpPr>
            <a:spLocks noGrp="1"/>
          </p:cNvSpPr>
          <p:nvPr>
            <p:ph type="sldNum" sz="quarter" idx="12"/>
          </p:nvPr>
        </p:nvSpPr>
        <p:spPr/>
        <p:txBody>
          <a:bodyPr/>
          <a:lstStyle/>
          <a:p>
            <a:fld id="{AB6F10C1-8A0A-4EC9-BBD0-84CBFC6E1F35}" type="slidenum">
              <a:rPr lang="de-AT" smtClean="0"/>
              <a:t>‹#›</a:t>
            </a:fld>
            <a:endParaRPr lang="de-AT" dirty="0"/>
          </a:p>
        </p:txBody>
      </p:sp>
    </p:spTree>
    <p:extLst>
      <p:ext uri="{BB962C8B-B14F-4D97-AF65-F5344CB8AC3E}">
        <p14:creationId xmlns:p14="http://schemas.microsoft.com/office/powerpoint/2010/main" val="679998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4803998"/>
            <a:ext cx="9144000" cy="409352"/>
          </a:xfrm>
          <a:prstGeom prst="rect">
            <a:avLst/>
          </a:prstGeom>
        </p:spPr>
      </p:pic>
      <p:pic>
        <p:nvPicPr>
          <p:cNvPr id="7" name="Image 6" descr="MCC-inernational-finalV01.png"/>
          <p:cNvPicPr>
            <a:picLocks noChangeAspect="1"/>
          </p:cNvPicPr>
          <p:nvPr userDrawn="1"/>
        </p:nvPicPr>
        <p:blipFill>
          <a:blip r:embed="rId8"/>
          <a:stretch>
            <a:fillRect/>
          </a:stretch>
        </p:blipFill>
        <p:spPr>
          <a:xfrm>
            <a:off x="8245033" y="36001"/>
            <a:ext cx="879566" cy="879566"/>
          </a:xfrm>
          <a:prstGeom prst="rect">
            <a:avLst/>
          </a:prstGeom>
        </p:spPr>
      </p:pic>
      <p:sp>
        <p:nvSpPr>
          <p:cNvPr id="4"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3" name="Espace réservé du pied de page 4">
            <a:extLst>
              <a:ext uri="{FF2B5EF4-FFF2-40B4-BE49-F238E27FC236}">
                <a16:creationId xmlns:a16="http://schemas.microsoft.com/office/drawing/2014/main" id="{F1C7A207-2640-641C-59F2-B3996420C706}"/>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ESPPU Open Symposium, Venice, June 2025</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8.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8.png"/><Relationship Id="rId4" Type="http://schemas.openxmlformats.org/officeDocument/2006/relationships/image" Target="../media/image31.png"/><Relationship Id="rId9"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40.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tiff"/><Relationship Id="rId4" Type="http://schemas.openxmlformats.org/officeDocument/2006/relationships/image" Target="../media/image37.emf"/></Relationships>
</file>

<file path=ppt/slides/_rels/slide1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emf"/><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8.pn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21.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8.png"/><Relationship Id="rId7" Type="http://schemas.openxmlformats.org/officeDocument/2006/relationships/image" Target="../media/image70.emf"/><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60.png"/><Relationship Id="rId10" Type="http://schemas.openxmlformats.org/officeDocument/2006/relationships/image" Target="../media/image73.png"/><Relationship Id="rId4" Type="http://schemas.openxmlformats.org/officeDocument/2006/relationships/image" Target="../media/image69.emf"/><Relationship Id="rId9" Type="http://schemas.openxmlformats.org/officeDocument/2006/relationships/image" Target="../media/image72.png"/></Relationships>
</file>

<file path=ppt/slides/_rels/slide2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2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tmp"/><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77.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jpeg"/><Relationship Id="rId7" Type="http://schemas.openxmlformats.org/officeDocument/2006/relationships/image" Target="../media/image88.jpeg"/><Relationship Id="rId2" Type="http://schemas.openxmlformats.org/officeDocument/2006/relationships/image" Target="../media/image83.gif"/><Relationship Id="rId1" Type="http://schemas.openxmlformats.org/officeDocument/2006/relationships/slideLayout" Target="../slideLayouts/slideLayout2.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image" Target="../media/image85.png"/><Relationship Id="rId9" Type="http://schemas.openxmlformats.org/officeDocument/2006/relationships/image" Target="../media/image9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muoncollider.web.cern.c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jpeg"/></Relationships>
</file>

<file path=ppt/slides/_rels/slide34.xml.rels><?xml version="1.0" encoding="UTF-8" standalone="yes"?>
<Relationships xmlns="http://schemas.openxmlformats.org/package/2006/relationships"><Relationship Id="rId2" Type="http://schemas.openxmlformats.org/officeDocument/2006/relationships/image" Target="../media/image9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80.tmp"/><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42.xml.rels><?xml version="1.0" encoding="UTF-8" standalone="yes"?>
<Relationships xmlns="http://schemas.openxmlformats.org/package/2006/relationships"><Relationship Id="rId8" Type="http://schemas.openxmlformats.org/officeDocument/2006/relationships/image" Target="../media/image107.jpeg"/><Relationship Id="rId3" Type="http://schemas.openxmlformats.org/officeDocument/2006/relationships/image" Target="../media/image102.png"/><Relationship Id="rId7" Type="http://schemas.openxmlformats.org/officeDocument/2006/relationships/image" Target="../media/image106.jpeg"/><Relationship Id="rId2"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image" Target="../media/image105.png"/><Relationship Id="rId11" Type="http://schemas.openxmlformats.org/officeDocument/2006/relationships/image" Target="../media/image110.jpeg"/><Relationship Id="rId5" Type="http://schemas.openxmlformats.org/officeDocument/2006/relationships/image" Target="../media/image104.png"/><Relationship Id="rId10" Type="http://schemas.openxmlformats.org/officeDocument/2006/relationships/image" Target="../media/image109.png"/><Relationship Id="rId4" Type="http://schemas.openxmlformats.org/officeDocument/2006/relationships/image" Target="../media/image103.png"/><Relationship Id="rId9" Type="http://schemas.openxmlformats.org/officeDocument/2006/relationships/image" Target="../media/image108.jpeg"/></Relationships>
</file>

<file path=ppt/slides/_rels/slide43.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114.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4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arxiv.org/abs/2201.07895" TargetMode="External"/><Relationship Id="rId2" Type="http://schemas.openxmlformats.org/officeDocument/2006/relationships/image" Target="../media/image116.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image" Target="../media/image37.emf"/><Relationship Id="rId1" Type="http://schemas.openxmlformats.org/officeDocument/2006/relationships/slideLayout" Target="../slideLayouts/slideLayout2.xml"/><Relationship Id="rId5" Type="http://schemas.openxmlformats.org/officeDocument/2006/relationships/image" Target="../media/image118.emf"/><Relationship Id="rId4" Type="http://schemas.openxmlformats.org/officeDocument/2006/relationships/image" Target="../media/image117.tiff"/></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indico.cern.ch/event/930508/" TargetMode="Externa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14/relationships/chartEx" Target="../charts/chartEx1.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a:stretch>
            <a:fillRect/>
          </a:stretch>
        </p:blipFill>
        <p:spPr>
          <a:xfrm>
            <a:off x="132503" y="57150"/>
            <a:ext cx="1391497" cy="1391497"/>
          </a:xfrm>
          <a:prstGeom prst="rect">
            <a:avLst/>
          </a:prstGeom>
        </p:spPr>
      </p:pic>
      <p:sp>
        <p:nvSpPr>
          <p:cNvPr id="87" name="ZoneTexte 86"/>
          <p:cNvSpPr txBox="1"/>
          <p:nvPr/>
        </p:nvSpPr>
        <p:spPr>
          <a:xfrm>
            <a:off x="4860032" y="415592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ESPPU, June , 2025    </a:t>
            </a:r>
            <a:endParaRPr lang="en-GB" dirty="0">
              <a:latin typeface="Calibri"/>
              <a:cs typeface="Calibri"/>
            </a:endParaRPr>
          </a:p>
        </p:txBody>
      </p:sp>
      <p:sp>
        <p:nvSpPr>
          <p:cNvPr id="11" name="ZoneTexte 10"/>
          <p:cNvSpPr txBox="1"/>
          <p:nvPr/>
        </p:nvSpPr>
        <p:spPr>
          <a:xfrm>
            <a:off x="1979712" y="1995686"/>
            <a:ext cx="5040560" cy="461665"/>
          </a:xfrm>
          <a:prstGeom prst="rect">
            <a:avLst/>
          </a:prstGeom>
          <a:noFill/>
        </p:spPr>
        <p:txBody>
          <a:bodyPr wrap="square" rtlCol="0">
            <a:spAutoFit/>
          </a:bodyPr>
          <a:lstStyle/>
          <a:p>
            <a:pPr algn="ctr"/>
            <a:r>
              <a:rPr lang="en-US" sz="2400" dirty="0"/>
              <a:t>Muon Collider</a:t>
            </a:r>
          </a:p>
        </p:txBody>
      </p:sp>
      <p:sp>
        <p:nvSpPr>
          <p:cNvPr id="9" name="ZoneTexte 86"/>
          <p:cNvSpPr txBox="1"/>
          <p:nvPr/>
        </p:nvSpPr>
        <p:spPr>
          <a:xfrm>
            <a:off x="1691680" y="2804413"/>
            <a:ext cx="5472608" cy="523220"/>
          </a:xfrm>
          <a:prstGeom prst="rect">
            <a:avLst/>
          </a:prstGeom>
          <a:noFill/>
        </p:spPr>
        <p:txBody>
          <a:bodyPr wrap="square" rtlCol="0">
            <a:spAutoFit/>
          </a:bodyPr>
          <a:lstStyle/>
          <a:p>
            <a:pPr algn="ctr"/>
            <a:r>
              <a:rPr lang="en-US" sz="1400" dirty="0">
                <a:latin typeface="Calibri"/>
                <a:cs typeface="Calibri"/>
              </a:rPr>
              <a:t>D. Schulte</a:t>
            </a:r>
          </a:p>
          <a:p>
            <a:pPr algn="ctr"/>
            <a:r>
              <a:rPr lang="en-US" sz="14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7812360" y="94453"/>
            <a:ext cx="1278826" cy="1469185"/>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F0B3552-9956-0783-BC31-B86FE5945A0B}"/>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4" name="Slide Number Placeholder 3">
            <a:extLst>
              <a:ext uri="{FF2B5EF4-FFF2-40B4-BE49-F238E27FC236}">
                <a16:creationId xmlns:a16="http://schemas.microsoft.com/office/drawing/2014/main" id="{A67BB493-517C-664E-CE90-85140451DE9D}"/>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6" name="Titre 11">
            <a:extLst>
              <a:ext uri="{FF2B5EF4-FFF2-40B4-BE49-F238E27FC236}">
                <a16:creationId xmlns:a16="http://schemas.microsoft.com/office/drawing/2014/main" id="{9647E97E-6B2D-0CFC-292A-DB72EA93FF94}"/>
              </a:ext>
            </a:extLst>
          </p:cNvPr>
          <p:cNvSpPr txBox="1">
            <a:spLocks/>
          </p:cNvSpPr>
          <p:nvPr/>
        </p:nvSpPr>
        <p:spPr>
          <a:xfrm>
            <a:off x="1295400" y="0"/>
            <a:ext cx="6781800" cy="432048"/>
          </a:xfrm>
          <a:prstGeom prst="rect">
            <a:avLst/>
          </a:prstGeom>
        </p:spPr>
        <p:txBody>
          <a:bodyPr vert="horz" lIns="0" tIns="0" rIns="0" bIns="0"/>
          <a:lstStyle>
            <a:lvl1pPr algn="ctr" defTabSz="457200" rtl="0" eaLnBrk="1" latinLnBrk="0" hangingPunct="1">
              <a:spcBef>
                <a:spcPct val="0"/>
              </a:spcBef>
              <a:buNone/>
              <a:defRPr sz="3200" b="0" kern="1200">
                <a:solidFill>
                  <a:schemeClr val="tx1"/>
                </a:solidFill>
                <a:latin typeface="Calibri" panose="020F0502020204030204" pitchFamily="34" charset="0"/>
                <a:ea typeface="+mj-ea"/>
                <a:cs typeface="Calibri" panose="020F0502020204030204" pitchFamily="34" charset="0"/>
              </a:defRPr>
            </a:lvl1pPr>
          </a:lstStyle>
          <a:p>
            <a:r>
              <a:rPr lang="en-GB" dirty="0">
                <a:latin typeface="Calibri"/>
                <a:cs typeface="Calibri"/>
              </a:rPr>
              <a:t>Physics and Detector Concepts</a:t>
            </a:r>
          </a:p>
        </p:txBody>
      </p:sp>
      <p:sp>
        <p:nvSpPr>
          <p:cNvPr id="7" name="TextBox 6">
            <a:extLst>
              <a:ext uri="{FF2B5EF4-FFF2-40B4-BE49-F238E27FC236}">
                <a16:creationId xmlns:a16="http://schemas.microsoft.com/office/drawing/2014/main" id="{54A24770-C64B-C43E-7B2E-7E49A95BA2D6}"/>
              </a:ext>
            </a:extLst>
          </p:cNvPr>
          <p:cNvSpPr txBox="1"/>
          <p:nvPr/>
        </p:nvSpPr>
        <p:spPr>
          <a:xfrm>
            <a:off x="107503" y="610111"/>
            <a:ext cx="2386549" cy="1169551"/>
          </a:xfrm>
          <a:prstGeom prst="rect">
            <a:avLst/>
          </a:prstGeom>
          <a:solidFill>
            <a:schemeClr val="accent1">
              <a:lumMod val="20000"/>
              <a:lumOff val="80000"/>
              <a:alpha val="49980"/>
            </a:schemeClr>
          </a:solidFill>
        </p:spPr>
        <p:txBody>
          <a:bodyPr wrap="square" rtlCol="0">
            <a:spAutoFit/>
          </a:bodyPr>
          <a:lstStyle/>
          <a:p>
            <a:r>
              <a:rPr lang="de-CH" sz="1400" b="1" dirty="0">
                <a:latin typeface="Calibri" panose="020F0502020204030204" pitchFamily="34" charset="0"/>
                <a:cs typeface="Calibri" panose="020F0502020204030204" pitchFamily="34" charset="0"/>
              </a:rPr>
              <a:t>Challenges</a:t>
            </a:r>
            <a:r>
              <a:rPr lang="de-CH" sz="1400" dirty="0">
                <a:latin typeface="Calibri" panose="020F0502020204030204" pitchFamily="34" charset="0"/>
                <a:cs typeface="Calibri" panose="020F0502020204030204" pitchFamily="34" charset="0"/>
              </a:rPr>
              <a:t>:</a:t>
            </a:r>
          </a:p>
          <a:p>
            <a:r>
              <a:rPr lang="de-CH" sz="1400" dirty="0">
                <a:latin typeface="Calibri" panose="020F0502020204030204" pitchFamily="34" charset="0"/>
                <a:cs typeface="Calibri" panose="020F0502020204030204" pitchFamily="34" charset="0"/>
              </a:rPr>
              <a:t>High-</a:t>
            </a:r>
            <a:r>
              <a:rPr lang="de-CH" sz="1400" dirty="0" err="1">
                <a:latin typeface="Calibri" panose="020F0502020204030204" pitchFamily="34" charset="0"/>
                <a:cs typeface="Calibri" panose="020F0502020204030204" pitchFamily="34" charset="0"/>
              </a:rPr>
              <a:t>energy</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lepton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detector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requirements</a:t>
            </a:r>
            <a:endParaRPr lang="de-CH" sz="1400" dirty="0">
              <a:latin typeface="Calibri" panose="020F0502020204030204" pitchFamily="34" charset="0"/>
              <a:cs typeface="Calibri" panose="020F0502020204030204" pitchFamily="34" charset="0"/>
            </a:endParaRPr>
          </a:p>
          <a:p>
            <a:r>
              <a:rPr lang="de-CH" sz="1400" dirty="0">
                <a:latin typeface="Calibri" panose="020F0502020204030204" pitchFamily="34" charset="0"/>
                <a:cs typeface="Calibri" panose="020F0502020204030204" pitchFamily="34" charset="0"/>
              </a:rPr>
              <a:t>Background </a:t>
            </a:r>
            <a:r>
              <a:rPr lang="de-CH" sz="1400" dirty="0" err="1">
                <a:latin typeface="Calibri" panose="020F0502020204030204" pitchFamily="34" charset="0"/>
                <a:cs typeface="Calibri" panose="020F0502020204030204" pitchFamily="34" charset="0"/>
              </a:rPr>
              <a:t>from</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muon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decay</a:t>
            </a:r>
            <a:r>
              <a:rPr lang="de-CH" sz="1400" dirty="0">
                <a:latin typeface="Calibri" panose="020F0502020204030204" pitchFamily="34" charset="0"/>
                <a:cs typeface="Calibri" panose="020F0502020204030204" pitchFamily="34" charset="0"/>
              </a:rPr>
              <a:t> and beam-beam </a:t>
            </a:r>
            <a:r>
              <a:rPr lang="de-CH" sz="1400" dirty="0" err="1">
                <a:latin typeface="Calibri" panose="020F0502020204030204" pitchFamily="34" charset="0"/>
                <a:cs typeface="Calibri" panose="020F0502020204030204" pitchFamily="34" charset="0"/>
              </a:rPr>
              <a:t>effects</a:t>
            </a:r>
            <a:endParaRPr lang="en-CH" sz="1400" dirty="0">
              <a:latin typeface="Calibri" panose="020F0502020204030204" pitchFamily="34" charset="0"/>
              <a:cs typeface="Calibri" panose="020F0502020204030204" pitchFamily="34" charset="0"/>
            </a:endParaRPr>
          </a:p>
        </p:txBody>
      </p:sp>
      <p:sp>
        <p:nvSpPr>
          <p:cNvPr id="8" name="Google Shape;54;p13">
            <a:extLst>
              <a:ext uri="{FF2B5EF4-FFF2-40B4-BE49-F238E27FC236}">
                <a16:creationId xmlns:a16="http://schemas.microsoft.com/office/drawing/2014/main" id="{46F304F6-DB34-5ABF-9BE1-0A5B74765996}"/>
              </a:ext>
            </a:extLst>
          </p:cNvPr>
          <p:cNvSpPr txBox="1"/>
          <p:nvPr/>
        </p:nvSpPr>
        <p:spPr>
          <a:xfrm>
            <a:off x="2627784" y="608540"/>
            <a:ext cx="8367300" cy="67707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t>Three proof-of-concept detectors, each with fully simulated </a:t>
            </a:r>
          </a:p>
          <a:p>
            <a:pPr marL="0" lvl="0" indent="0" algn="l" rtl="0">
              <a:spcBef>
                <a:spcPts val="0"/>
              </a:spcBef>
              <a:spcAft>
                <a:spcPts val="0"/>
              </a:spcAft>
              <a:buNone/>
            </a:pPr>
            <a:r>
              <a:rPr lang="en" sz="1600" dirty="0"/>
              <a:t>sub-detectors using GEANT and including beam-induced backgrounds:</a:t>
            </a:r>
            <a:endParaRPr sz="1600" dirty="0"/>
          </a:p>
        </p:txBody>
      </p:sp>
      <p:sp>
        <p:nvSpPr>
          <p:cNvPr id="9" name="Google Shape;55;p13">
            <a:extLst>
              <a:ext uri="{FF2B5EF4-FFF2-40B4-BE49-F238E27FC236}">
                <a16:creationId xmlns:a16="http://schemas.microsoft.com/office/drawing/2014/main" id="{E1049A25-C96B-0BF5-4F7A-528184F7A963}"/>
              </a:ext>
            </a:extLst>
          </p:cNvPr>
          <p:cNvSpPr txBox="1"/>
          <p:nvPr/>
        </p:nvSpPr>
        <p:spPr>
          <a:xfrm>
            <a:off x="2627784" y="1514459"/>
            <a:ext cx="3240360" cy="4308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t>One for muon collisions at √s=3 </a:t>
            </a:r>
            <a:r>
              <a:rPr lang="en" sz="1600" dirty="0" err="1"/>
              <a:t>TeV</a:t>
            </a:r>
            <a:r>
              <a:rPr lang="en" sz="1600" dirty="0"/>
              <a:t> </a:t>
            </a:r>
            <a:endParaRPr sz="1600" dirty="0"/>
          </a:p>
        </p:txBody>
      </p:sp>
      <p:pic>
        <p:nvPicPr>
          <p:cNvPr id="10" name="Google Shape;56;p13">
            <a:extLst>
              <a:ext uri="{FF2B5EF4-FFF2-40B4-BE49-F238E27FC236}">
                <a16:creationId xmlns:a16="http://schemas.microsoft.com/office/drawing/2014/main" id="{985A7217-4740-73F0-81A1-5012741089ED}"/>
              </a:ext>
            </a:extLst>
          </p:cNvPr>
          <p:cNvPicPr preferRelativeResize="0"/>
          <p:nvPr/>
        </p:nvPicPr>
        <p:blipFill>
          <a:blip r:embed="rId2">
            <a:alphaModFix/>
          </a:blip>
          <a:stretch>
            <a:fillRect/>
          </a:stretch>
        </p:blipFill>
        <p:spPr>
          <a:xfrm>
            <a:off x="6070530" y="1342200"/>
            <a:ext cx="2892926" cy="1688675"/>
          </a:xfrm>
          <a:prstGeom prst="rect">
            <a:avLst/>
          </a:prstGeom>
          <a:noFill/>
          <a:ln>
            <a:noFill/>
          </a:ln>
        </p:spPr>
      </p:pic>
      <p:sp>
        <p:nvSpPr>
          <p:cNvPr id="11" name="Google Shape;57;p13">
            <a:extLst>
              <a:ext uri="{FF2B5EF4-FFF2-40B4-BE49-F238E27FC236}">
                <a16:creationId xmlns:a16="http://schemas.microsoft.com/office/drawing/2014/main" id="{0B052BD4-6091-FF15-3052-5C60B71877D4}"/>
              </a:ext>
            </a:extLst>
          </p:cNvPr>
          <p:cNvSpPr txBox="1"/>
          <p:nvPr/>
        </p:nvSpPr>
        <p:spPr>
          <a:xfrm>
            <a:off x="180544" y="2154688"/>
            <a:ext cx="6300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Two for muon collisions at √s=10 TeV </a:t>
            </a:r>
            <a:endParaRPr sz="1800"/>
          </a:p>
        </p:txBody>
      </p:sp>
      <p:pic>
        <p:nvPicPr>
          <p:cNvPr id="12" name="Google Shape;58;p13">
            <a:extLst>
              <a:ext uri="{FF2B5EF4-FFF2-40B4-BE49-F238E27FC236}">
                <a16:creationId xmlns:a16="http://schemas.microsoft.com/office/drawing/2014/main" id="{476CB19B-7127-1BE1-54BF-73969581916F}"/>
              </a:ext>
            </a:extLst>
          </p:cNvPr>
          <p:cNvPicPr preferRelativeResize="0"/>
          <p:nvPr/>
        </p:nvPicPr>
        <p:blipFill>
          <a:blip r:embed="rId3">
            <a:alphaModFix/>
          </a:blip>
          <a:stretch>
            <a:fillRect/>
          </a:stretch>
        </p:blipFill>
        <p:spPr>
          <a:xfrm>
            <a:off x="290483" y="2757804"/>
            <a:ext cx="5293875" cy="2334525"/>
          </a:xfrm>
          <a:prstGeom prst="rect">
            <a:avLst/>
          </a:prstGeom>
          <a:noFill/>
          <a:ln>
            <a:noFill/>
          </a:ln>
        </p:spPr>
      </p:pic>
      <p:sp>
        <p:nvSpPr>
          <p:cNvPr id="13" name="Google Shape;59;p13">
            <a:extLst>
              <a:ext uri="{FF2B5EF4-FFF2-40B4-BE49-F238E27FC236}">
                <a16:creationId xmlns:a16="http://schemas.microsoft.com/office/drawing/2014/main" id="{29936C4B-00C2-4473-D731-931AF3E31CFD}"/>
              </a:ext>
            </a:extLst>
          </p:cNvPr>
          <p:cNvSpPr txBox="1"/>
          <p:nvPr/>
        </p:nvSpPr>
        <p:spPr>
          <a:xfrm>
            <a:off x="5902375" y="3547856"/>
            <a:ext cx="2985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dirty="0"/>
              <a:t>Detector performance and physics reach published  </a:t>
            </a:r>
            <a:endParaRPr sz="1800" dirty="0"/>
          </a:p>
        </p:txBody>
      </p:sp>
    </p:spTree>
    <p:extLst>
      <p:ext uri="{BB962C8B-B14F-4D97-AF65-F5344CB8AC3E}">
        <p14:creationId xmlns:p14="http://schemas.microsoft.com/office/powerpoint/2010/main" val="3063103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p:nvPr/>
        </p:nvSpPr>
        <p:spPr>
          <a:xfrm>
            <a:off x="179512" y="843558"/>
            <a:ext cx="8648400" cy="464739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lang="en" sz="1700" dirty="0">
              <a:solidFill>
                <a:schemeClr val="dk2"/>
              </a:solidFill>
            </a:endParaRPr>
          </a:p>
          <a:p>
            <a:pPr marL="0" lvl="0" indent="0" algn="l" rtl="0">
              <a:spcBef>
                <a:spcPts val="0"/>
              </a:spcBef>
              <a:spcAft>
                <a:spcPts val="0"/>
              </a:spcAft>
              <a:buNone/>
            </a:pPr>
            <a:r>
              <a:rPr lang="en" sz="1700" dirty="0">
                <a:solidFill>
                  <a:schemeClr val="dk2"/>
                </a:solidFill>
              </a:rPr>
              <a:t>Detector technologies definition for optimized </a:t>
            </a:r>
            <a:r>
              <a:rPr lang="en" sz="1700" dirty="0" err="1">
                <a:solidFill>
                  <a:schemeClr val="dk2"/>
                </a:solidFill>
              </a:rPr>
              <a:t>MuC</a:t>
            </a:r>
            <a:r>
              <a:rPr lang="en" sz="1700" dirty="0">
                <a:solidFill>
                  <a:schemeClr val="dk2"/>
                </a:solidFill>
              </a:rPr>
              <a:t> detector requires a deep understanding of the machine-induced background, which in turn depends critically on the configuration of the interaction region and the surrounding shielding structure.</a:t>
            </a:r>
            <a:endParaRPr sz="1700" dirty="0">
              <a:solidFill>
                <a:schemeClr val="dk2"/>
              </a:solidFill>
            </a:endParaRPr>
          </a:p>
          <a:p>
            <a:pPr marL="0" lvl="0" indent="0" algn="l" rtl="0">
              <a:spcBef>
                <a:spcPts val="0"/>
              </a:spcBef>
              <a:spcAft>
                <a:spcPts val="0"/>
              </a:spcAft>
              <a:buClr>
                <a:schemeClr val="dk1"/>
              </a:buClr>
              <a:buSzPts val="1100"/>
              <a:buFont typeface="Arial"/>
              <a:buNone/>
            </a:pPr>
            <a:r>
              <a:rPr lang="en" sz="1700" dirty="0">
                <a:solidFill>
                  <a:schemeClr val="dk2"/>
                </a:solidFill>
              </a:rPr>
              <a:t>In the </a:t>
            </a:r>
            <a:r>
              <a:rPr lang="en" sz="1700" dirty="0">
                <a:solidFill>
                  <a:schemeClr val="dk1"/>
                </a:solidFill>
              </a:rPr>
              <a:t>coming years</a:t>
            </a:r>
            <a:r>
              <a:rPr lang="en" sz="1700" dirty="0">
                <a:solidFill>
                  <a:schemeClr val="dk2"/>
                </a:solidFill>
              </a:rPr>
              <a:t>: </a:t>
            </a:r>
            <a:endParaRPr sz="1700" dirty="0">
              <a:solidFill>
                <a:schemeClr val="dk2"/>
              </a:solidFill>
            </a:endParaRPr>
          </a:p>
          <a:p>
            <a:pPr marL="457200" lvl="0" indent="-336550" algn="l" rtl="0">
              <a:spcBef>
                <a:spcPts val="0"/>
              </a:spcBef>
              <a:spcAft>
                <a:spcPts val="0"/>
              </a:spcAft>
              <a:buClr>
                <a:schemeClr val="dk2"/>
              </a:buClr>
              <a:buSzPts val="1700"/>
              <a:buChar char="●"/>
            </a:pPr>
            <a:r>
              <a:rPr lang="en" sz="1700" dirty="0">
                <a:solidFill>
                  <a:schemeClr val="dk2"/>
                </a:solidFill>
              </a:rPr>
              <a:t>mandatory </a:t>
            </a:r>
            <a:r>
              <a:rPr lang="en" sz="1700" dirty="0" err="1">
                <a:solidFill>
                  <a:schemeClr val="dk2"/>
                </a:solidFill>
              </a:rPr>
              <a:t>MuC</a:t>
            </a:r>
            <a:r>
              <a:rPr lang="en" sz="1700" dirty="0">
                <a:solidFill>
                  <a:schemeClr val="dk2"/>
                </a:solidFill>
              </a:rPr>
              <a:t> dedicated R&amp;D to :</a:t>
            </a:r>
            <a:endParaRPr sz="1700" dirty="0">
              <a:solidFill>
                <a:schemeClr val="dk2"/>
              </a:solidFill>
            </a:endParaRPr>
          </a:p>
          <a:p>
            <a:pPr marL="914400" lvl="1" indent="-336550" algn="l" rtl="0">
              <a:spcBef>
                <a:spcPts val="0"/>
              </a:spcBef>
              <a:spcAft>
                <a:spcPts val="0"/>
              </a:spcAft>
              <a:buClr>
                <a:schemeClr val="dk2"/>
              </a:buClr>
              <a:buSzPts val="1700"/>
              <a:buChar char="○"/>
            </a:pPr>
            <a:r>
              <a:rPr lang="en" sz="1700" dirty="0">
                <a:solidFill>
                  <a:schemeClr val="dk2"/>
                </a:solidFill>
              </a:rPr>
              <a:t>optimize detector shielding structure and its integration with both detector and detector magnet;</a:t>
            </a:r>
            <a:endParaRPr sz="1700" dirty="0">
              <a:solidFill>
                <a:schemeClr val="dk2"/>
              </a:solidFill>
            </a:endParaRPr>
          </a:p>
          <a:p>
            <a:pPr marL="914400" lvl="1" indent="-336550" algn="l" rtl="0">
              <a:spcBef>
                <a:spcPts val="0"/>
              </a:spcBef>
              <a:spcAft>
                <a:spcPts val="0"/>
              </a:spcAft>
              <a:buClr>
                <a:schemeClr val="dk2"/>
              </a:buClr>
              <a:buSzPts val="1700"/>
              <a:buChar char="○"/>
            </a:pPr>
            <a:r>
              <a:rPr lang="en" sz="1700" dirty="0">
                <a:solidFill>
                  <a:schemeClr val="dk2"/>
                </a:solidFill>
              </a:rPr>
              <a:t>design a forward detector including this shielding structure, potentially requiring novel devices or innovative combinations of existing technologies.</a:t>
            </a:r>
            <a:endParaRPr sz="1700" dirty="0">
              <a:solidFill>
                <a:schemeClr val="dk2"/>
              </a:solidFill>
            </a:endParaRPr>
          </a:p>
          <a:p>
            <a:pPr marL="457200" lvl="0" indent="-336550" algn="l" rtl="0">
              <a:spcBef>
                <a:spcPts val="0"/>
              </a:spcBef>
              <a:spcAft>
                <a:spcPts val="0"/>
              </a:spcAft>
              <a:buClr>
                <a:schemeClr val="dk2"/>
              </a:buClr>
              <a:buSzPts val="1700"/>
              <a:buChar char="●"/>
            </a:pPr>
            <a:r>
              <a:rPr lang="en" sz="1700" dirty="0">
                <a:solidFill>
                  <a:schemeClr val="dk2"/>
                </a:solidFill>
              </a:rPr>
              <a:t>Define sub-detector requirements enabling the development of technologies specifically optimized for muon collisions at different √s.</a:t>
            </a:r>
            <a:endParaRPr sz="1700" dirty="0">
              <a:solidFill>
                <a:schemeClr val="dk2"/>
              </a:solidFill>
            </a:endParaRPr>
          </a:p>
          <a:p>
            <a:pPr marL="457200" lvl="0" indent="-336550" algn="l" rtl="0">
              <a:spcBef>
                <a:spcPts val="0"/>
              </a:spcBef>
              <a:spcAft>
                <a:spcPts val="0"/>
              </a:spcAft>
              <a:buClr>
                <a:schemeClr val="dk2"/>
              </a:buClr>
              <a:buSzPts val="1700"/>
              <a:buChar char="●"/>
            </a:pPr>
            <a:r>
              <a:rPr lang="en" sz="1700" dirty="0">
                <a:solidFill>
                  <a:schemeClr val="dk2"/>
                </a:solidFill>
              </a:rPr>
              <a:t>Contribute to R&amp;D programs proposed for other facilities to evaluate and test the achievable performance of various components in a realistic muon collider environment. For example: silicon tracker close and far from interaction point, EM and HAD calorimeter, real time data processing… </a:t>
            </a:r>
            <a:endParaRPr sz="1700" dirty="0">
              <a:solidFill>
                <a:schemeClr val="dk2"/>
              </a:solidFill>
            </a:endParaRPr>
          </a:p>
          <a:p>
            <a:pPr marL="0" lvl="0" indent="0" algn="l" rtl="0">
              <a:spcBef>
                <a:spcPts val="0"/>
              </a:spcBef>
              <a:spcAft>
                <a:spcPts val="0"/>
              </a:spcAft>
              <a:buNone/>
            </a:pPr>
            <a:endParaRPr sz="1800" dirty="0">
              <a:solidFill>
                <a:schemeClr val="dk2"/>
              </a:solidFill>
            </a:endParaRPr>
          </a:p>
        </p:txBody>
      </p:sp>
      <p:sp>
        <p:nvSpPr>
          <p:cNvPr id="2" name="TextBox 1">
            <a:extLst>
              <a:ext uri="{FF2B5EF4-FFF2-40B4-BE49-F238E27FC236}">
                <a16:creationId xmlns:a16="http://schemas.microsoft.com/office/drawing/2014/main" id="{613F7F47-8397-F0DC-29DF-9DC9A822C640}"/>
              </a:ext>
            </a:extLst>
          </p:cNvPr>
          <p:cNvSpPr txBox="1"/>
          <p:nvPr/>
        </p:nvSpPr>
        <p:spPr>
          <a:xfrm>
            <a:off x="189459" y="123478"/>
            <a:ext cx="3600467" cy="954107"/>
          </a:xfrm>
          <a:prstGeom prst="rect">
            <a:avLst/>
          </a:prstGeom>
          <a:solidFill>
            <a:schemeClr val="accent3">
              <a:lumMod val="20000"/>
              <a:lumOff val="80000"/>
              <a:alpha val="49980"/>
            </a:schemeClr>
          </a:solidFill>
        </p:spPr>
        <p:txBody>
          <a:bodyPr wrap="square" rtlCol="0">
            <a:spAutoFit/>
          </a:bodyPr>
          <a:lstStyle/>
          <a:p>
            <a:r>
              <a:rPr lang="de-CH" sz="1400" b="1" dirty="0">
                <a:latin typeface="Calibri" panose="020F0502020204030204" pitchFamily="34" charset="0"/>
                <a:cs typeface="Calibri" panose="020F0502020204030204" pitchFamily="34" charset="0"/>
              </a:rPr>
              <a:t>Achievements</a:t>
            </a:r>
          </a:p>
          <a:p>
            <a:r>
              <a:rPr lang="de-CH" sz="1400" dirty="0">
                <a:latin typeface="Calibri" panose="020F0502020204030204" pitchFamily="34" charset="0"/>
                <a:cs typeface="Calibri" panose="020F0502020204030204" pitchFamily="34" charset="0"/>
              </a:rPr>
              <a:t>Performance </a:t>
            </a:r>
            <a:r>
              <a:rPr lang="de-CH" sz="1400" dirty="0" err="1">
                <a:latin typeface="Calibri" panose="020F0502020204030204" pitchFamily="34" charset="0"/>
                <a:cs typeface="Calibri" panose="020F0502020204030204" pitchFamily="34" charset="0"/>
              </a:rPr>
              <a:t>studies</a:t>
            </a:r>
            <a:endParaRPr lang="de-CH" sz="1400"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Detailed</a:t>
            </a:r>
            <a:r>
              <a:rPr lang="de-CH" sz="1400" dirty="0">
                <a:latin typeface="Calibri" panose="020F0502020204030204" pitchFamily="34" charset="0"/>
                <a:cs typeface="Calibri" panose="020F0502020204030204" pitchFamily="34" charset="0"/>
              </a:rPr>
              <a:t> design and </a:t>
            </a:r>
            <a:r>
              <a:rPr lang="de-CH" sz="1400" dirty="0" err="1">
                <a:latin typeface="Calibri" panose="020F0502020204030204" pitchFamily="34" charset="0"/>
                <a:cs typeface="Calibri" panose="020F0502020204030204" pitchFamily="34" charset="0"/>
              </a:rPr>
              <a:t>simulations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of</a:t>
            </a:r>
            <a:r>
              <a:rPr lang="de-CH" sz="1400" dirty="0">
                <a:latin typeface="Calibri" panose="020F0502020204030204" pitchFamily="34" charset="0"/>
                <a:cs typeface="Calibri" panose="020F0502020204030204" pitchFamily="34" charset="0"/>
              </a:rPr>
              <a:t> MDI and </a:t>
            </a:r>
            <a:r>
              <a:rPr lang="de-CH" sz="1400" dirty="0" err="1">
                <a:latin typeface="Calibri" panose="020F0502020204030204" pitchFamily="34" charset="0"/>
                <a:cs typeface="Calibri" panose="020F0502020204030204" pitchFamily="34" charset="0"/>
              </a:rPr>
              <a:t>background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suppression</a:t>
            </a:r>
            <a:endParaRPr lang="de-CH" sz="14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ABA6DCB6-F6A5-7885-46D5-DCE0DE80B00D}"/>
              </a:ext>
            </a:extLst>
          </p:cNvPr>
          <p:cNvSpPr txBox="1"/>
          <p:nvPr/>
        </p:nvSpPr>
        <p:spPr>
          <a:xfrm>
            <a:off x="4800600" y="695325"/>
            <a:ext cx="2638671" cy="369332"/>
          </a:xfrm>
          <a:prstGeom prst="rect">
            <a:avLst/>
          </a:prstGeom>
          <a:noFill/>
        </p:spPr>
        <p:txBody>
          <a:bodyPr wrap="none" rtlCol="0">
            <a:spAutoFit/>
          </a:bodyPr>
          <a:lstStyle/>
          <a:p>
            <a:r>
              <a:rPr lang="en-IT" dirty="0"/>
              <a:t>TO BE IMPROVED  + figure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A91C940-27D4-337F-67D5-3071FAA31AF0}"/>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4" name="Slide Number Placeholder 3">
            <a:extLst>
              <a:ext uri="{FF2B5EF4-FFF2-40B4-BE49-F238E27FC236}">
                <a16:creationId xmlns:a16="http://schemas.microsoft.com/office/drawing/2014/main" id="{4167C30A-804E-0999-749D-89E26A5893CC}"/>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5" name="Title 4">
            <a:extLst>
              <a:ext uri="{FF2B5EF4-FFF2-40B4-BE49-F238E27FC236}">
                <a16:creationId xmlns:a16="http://schemas.microsoft.com/office/drawing/2014/main" id="{7668C466-97AE-A967-459E-17CB87B41A69}"/>
              </a:ext>
            </a:extLst>
          </p:cNvPr>
          <p:cNvSpPr>
            <a:spLocks noGrp="1"/>
          </p:cNvSpPr>
          <p:nvPr>
            <p:ph type="title"/>
          </p:nvPr>
        </p:nvSpPr>
        <p:spPr>
          <a:xfrm>
            <a:off x="1066800" y="1635646"/>
            <a:ext cx="6781800" cy="483518"/>
          </a:xfrm>
        </p:spPr>
        <p:txBody>
          <a:bodyPr/>
          <a:lstStyle/>
          <a:p>
            <a:r>
              <a:rPr lang="en-GB" dirty="0"/>
              <a:t>F</a:t>
            </a:r>
            <a:r>
              <a:rPr lang="en-IT" dirty="0"/>
              <a:t>rom here slides are too dense</a:t>
            </a:r>
            <a:br>
              <a:rPr lang="en-IT" dirty="0"/>
            </a:br>
            <a:endParaRPr lang="en-IT" dirty="0"/>
          </a:p>
        </p:txBody>
      </p:sp>
    </p:spTree>
    <p:extLst>
      <p:ext uri="{BB962C8B-B14F-4D97-AF65-F5344CB8AC3E}">
        <p14:creationId xmlns:p14="http://schemas.microsoft.com/office/powerpoint/2010/main" val="2107286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pPr algn="ctr"/>
            <a:r>
              <a:rPr lang="en-GB" sz="3200" b="0" dirty="0">
                <a:latin typeface="Calibri"/>
                <a:cs typeface="Calibri"/>
              </a:rPr>
              <a:t>Physics and Detector Concepts</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4" name="TextBox 3">
            <a:extLst>
              <a:ext uri="{FF2B5EF4-FFF2-40B4-BE49-F238E27FC236}">
                <a16:creationId xmlns:a16="http://schemas.microsoft.com/office/drawing/2014/main" id="{7A50E4BA-99AA-5125-6548-DEE89EBD4E5A}"/>
              </a:ext>
            </a:extLst>
          </p:cNvPr>
          <p:cNvSpPr txBox="1"/>
          <p:nvPr/>
        </p:nvSpPr>
        <p:spPr>
          <a:xfrm>
            <a:off x="41667" y="2540695"/>
            <a:ext cx="3600467" cy="1169551"/>
          </a:xfrm>
          <a:prstGeom prst="rect">
            <a:avLst/>
          </a:prstGeom>
          <a:solidFill>
            <a:schemeClr val="accent3">
              <a:lumMod val="20000"/>
              <a:lumOff val="80000"/>
              <a:alpha val="49980"/>
            </a:schemeClr>
          </a:solidFill>
        </p:spPr>
        <p:txBody>
          <a:bodyPr wrap="square" rtlCol="0">
            <a:spAutoFit/>
          </a:bodyPr>
          <a:lstStyle/>
          <a:p>
            <a:r>
              <a:rPr lang="de-CH" sz="1400" b="1" dirty="0">
                <a:latin typeface="Calibri" panose="020F0502020204030204" pitchFamily="34" charset="0"/>
                <a:cs typeface="Calibri" panose="020F0502020204030204" pitchFamily="34" charset="0"/>
              </a:rPr>
              <a:t>Achievements</a:t>
            </a:r>
          </a:p>
          <a:p>
            <a:r>
              <a:rPr lang="en-CH" sz="1400">
                <a:latin typeface="Calibri" panose="020F0502020204030204" pitchFamily="34" charset="0"/>
                <a:cs typeface="Calibri" panose="020F0502020204030204" pitchFamily="34" charset="0"/>
              </a:rPr>
              <a:t>Two </a:t>
            </a:r>
            <a:r>
              <a:rPr lang="en-CH" sz="1400" dirty="0">
                <a:latin typeface="Calibri" panose="020F0502020204030204" pitchFamily="34" charset="0"/>
                <a:cs typeface="Calibri" panose="020F0502020204030204" pitchFamily="34" charset="0"/>
              </a:rPr>
              <a:t>detector concepts are </a:t>
            </a:r>
            <a:r>
              <a:rPr lang="en-CH" sz="1400">
                <a:latin typeface="Calibri" panose="020F0502020204030204" pitchFamily="34" charset="0"/>
                <a:cs typeface="Calibri" panose="020F0502020204030204" pitchFamily="34" charset="0"/>
              </a:rPr>
              <a:t>being developed</a:t>
            </a:r>
            <a:endParaRPr lang="de-CH" sz="1400" dirty="0">
              <a:latin typeface="Calibri" panose="020F0502020204030204" pitchFamily="34" charset="0"/>
              <a:cs typeface="Calibri" panose="020F0502020204030204" pitchFamily="34" charset="0"/>
            </a:endParaRPr>
          </a:p>
          <a:p>
            <a:r>
              <a:rPr lang="de-CH" sz="1400" dirty="0">
                <a:latin typeface="Calibri" panose="020F0502020204030204" pitchFamily="34" charset="0"/>
                <a:cs typeface="Calibri" panose="020F0502020204030204" pitchFamily="34" charset="0"/>
              </a:rPr>
              <a:t>Performance </a:t>
            </a:r>
            <a:r>
              <a:rPr lang="de-CH" sz="1400" dirty="0" err="1">
                <a:latin typeface="Calibri" panose="020F0502020204030204" pitchFamily="34" charset="0"/>
                <a:cs typeface="Calibri" panose="020F0502020204030204" pitchFamily="34" charset="0"/>
              </a:rPr>
              <a:t>studies</a:t>
            </a:r>
            <a:endParaRPr lang="de-CH" sz="1400"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Detailed</a:t>
            </a:r>
            <a:r>
              <a:rPr lang="de-CH" sz="1400" dirty="0">
                <a:latin typeface="Calibri" panose="020F0502020204030204" pitchFamily="34" charset="0"/>
                <a:cs typeface="Calibri" panose="020F0502020204030204" pitchFamily="34" charset="0"/>
              </a:rPr>
              <a:t> design and </a:t>
            </a:r>
            <a:r>
              <a:rPr lang="de-CH" sz="1400" dirty="0" err="1">
                <a:latin typeface="Calibri" panose="020F0502020204030204" pitchFamily="34" charset="0"/>
                <a:cs typeface="Calibri" panose="020F0502020204030204" pitchFamily="34" charset="0"/>
              </a:rPr>
              <a:t>simulations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of</a:t>
            </a:r>
            <a:r>
              <a:rPr lang="de-CH" sz="1400" dirty="0">
                <a:latin typeface="Calibri" panose="020F0502020204030204" pitchFamily="34" charset="0"/>
                <a:cs typeface="Calibri" panose="020F0502020204030204" pitchFamily="34" charset="0"/>
              </a:rPr>
              <a:t> MDI and </a:t>
            </a:r>
            <a:r>
              <a:rPr lang="de-CH" sz="1400" dirty="0" err="1">
                <a:latin typeface="Calibri" panose="020F0502020204030204" pitchFamily="34" charset="0"/>
                <a:cs typeface="Calibri" panose="020F0502020204030204" pitchFamily="34" charset="0"/>
              </a:rPr>
              <a:t>background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suppression</a:t>
            </a:r>
            <a:endParaRPr lang="de-CH" sz="1400" dirty="0">
              <a:latin typeface="Calibri" panose="020F0502020204030204" pitchFamily="34" charset="0"/>
              <a:cs typeface="Calibri" panose="020F0502020204030204" pitchFamily="34" charset="0"/>
            </a:endParaRPr>
          </a:p>
        </p:txBody>
      </p:sp>
      <p:pic>
        <p:nvPicPr>
          <p:cNvPr id="8" name="Picture 7" descr="A diagram of a machine&#10;&#10;Description automatically generated">
            <a:extLst>
              <a:ext uri="{FF2B5EF4-FFF2-40B4-BE49-F238E27FC236}">
                <a16:creationId xmlns:a16="http://schemas.microsoft.com/office/drawing/2014/main" id="{AD80DA6C-B4D9-945E-298F-E927ADD0ABB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100579" y="1058867"/>
            <a:ext cx="1722553" cy="1556043"/>
          </a:xfrm>
          <a:prstGeom prst="rect">
            <a:avLst/>
          </a:prstGeom>
        </p:spPr>
      </p:pic>
      <p:sp>
        <p:nvSpPr>
          <p:cNvPr id="10" name="TextBox 9">
            <a:extLst>
              <a:ext uri="{FF2B5EF4-FFF2-40B4-BE49-F238E27FC236}">
                <a16:creationId xmlns:a16="http://schemas.microsoft.com/office/drawing/2014/main" id="{91560C7A-D3C1-5B6D-862F-60FEEBB1A0C1}"/>
              </a:ext>
            </a:extLst>
          </p:cNvPr>
          <p:cNvSpPr txBox="1"/>
          <p:nvPr/>
        </p:nvSpPr>
        <p:spPr>
          <a:xfrm>
            <a:off x="2915816" y="526490"/>
            <a:ext cx="1722553" cy="677108"/>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MUSIC</a:t>
            </a:r>
          </a:p>
          <a:p>
            <a:r>
              <a:rPr lang="en-US" sz="1200" dirty="0">
                <a:latin typeface="Calibri" panose="020F0502020204030204" pitchFamily="34" charset="0"/>
                <a:cs typeface="Calibri" panose="020F0502020204030204" pitchFamily="34" charset="0"/>
              </a:rPr>
              <a:t>(</a:t>
            </a:r>
            <a:r>
              <a:rPr lang="en-US" sz="1200" dirty="0" err="1">
                <a:latin typeface="Calibri" panose="020F0502020204030204" pitchFamily="34" charset="0"/>
                <a:cs typeface="Calibri" panose="020F0502020204030204" pitchFamily="34" charset="0"/>
              </a:rPr>
              <a:t>MUon</a:t>
            </a:r>
            <a:r>
              <a:rPr lang="en-US" sz="1200" dirty="0">
                <a:latin typeface="Calibri" panose="020F0502020204030204" pitchFamily="34" charset="0"/>
                <a:cs typeface="Calibri" panose="020F0502020204030204" pitchFamily="34" charset="0"/>
              </a:rPr>
              <a:t> System for Interesting Collisions)</a:t>
            </a:r>
            <a:endParaRPr lang="en-CH" sz="1200"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FE42D240-06B8-21BC-D171-84129B105BB2}"/>
              </a:ext>
            </a:extLst>
          </p:cNvPr>
          <p:cNvSpPr txBox="1"/>
          <p:nvPr/>
        </p:nvSpPr>
        <p:spPr>
          <a:xfrm>
            <a:off x="5047753" y="431957"/>
            <a:ext cx="2386549" cy="677108"/>
          </a:xfrm>
          <a:prstGeom prst="rect">
            <a:avLst/>
          </a:prstGeom>
          <a:noFill/>
        </p:spPr>
        <p:txBody>
          <a:bodyPr wrap="square" rtlCol="0">
            <a:spAutoFit/>
          </a:bodyPr>
          <a:lstStyle/>
          <a:p>
            <a:r>
              <a:rPr lang="de-CH" sz="1400" b="1" dirty="0">
                <a:latin typeface="Calibri" panose="020F0502020204030204" pitchFamily="34" charset="0"/>
                <a:cs typeface="Calibri" panose="020F0502020204030204" pitchFamily="34" charset="0"/>
              </a:rPr>
              <a:t>MAIA</a:t>
            </a:r>
          </a:p>
          <a:p>
            <a:r>
              <a:rPr lang="de-CH" sz="1200" dirty="0">
                <a:latin typeface="Calibri" panose="020F0502020204030204" pitchFamily="34" charset="0"/>
                <a:cs typeface="Calibri" panose="020F0502020204030204" pitchFamily="34" charset="0"/>
              </a:rPr>
              <a:t>(</a:t>
            </a:r>
            <a:r>
              <a:rPr lang="de-CH" sz="1200" dirty="0" err="1">
                <a:latin typeface="Calibri" panose="020F0502020204030204" pitchFamily="34" charset="0"/>
                <a:cs typeface="Calibri" panose="020F0502020204030204" pitchFamily="34" charset="0"/>
              </a:rPr>
              <a:t>Muon</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Accelerator</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Instrumented</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Aperatus</a:t>
            </a:r>
            <a:r>
              <a:rPr lang="de-CH" sz="1200" dirty="0">
                <a:latin typeface="Calibri" panose="020F0502020204030204" pitchFamily="34" charset="0"/>
                <a:cs typeface="Calibri" panose="020F0502020204030204" pitchFamily="34" charset="0"/>
              </a:rPr>
              <a:t>)</a:t>
            </a:r>
            <a:endParaRPr lang="en-CH" sz="12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36B8D88B-510D-DA26-D7E2-CC15B689D210}"/>
              </a:ext>
            </a:extLst>
          </p:cNvPr>
          <p:cNvSpPr>
            <a:spLocks noGrp="1"/>
          </p:cNvSpPr>
          <p:nvPr>
            <p:ph type="sldNum" sz="quarter" idx="4"/>
          </p:nvPr>
        </p:nvSpPr>
        <p:spPr/>
        <p:txBody>
          <a:bodyPr/>
          <a:lstStyle/>
          <a:p>
            <a:fld id="{974172A1-1CBF-0B40-9234-7D4D80EC19EA}" type="slidenum">
              <a:rPr lang="en-GB" smtClean="0"/>
              <a:pPr/>
              <a:t>13</a:t>
            </a:fld>
            <a:endParaRPr lang="en-GB" dirty="0"/>
          </a:p>
        </p:txBody>
      </p:sp>
      <p:pic>
        <p:nvPicPr>
          <p:cNvPr id="11" name="Picture 10" descr="A graph of a number of objects&#10;&#10;Description automatically generated with medium confidence">
            <a:extLst>
              <a:ext uri="{FF2B5EF4-FFF2-40B4-BE49-F238E27FC236}">
                <a16:creationId xmlns:a16="http://schemas.microsoft.com/office/drawing/2014/main" id="{187DAFD2-F501-6516-D301-3B3F52BE1D92}"/>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7031144" y="1280622"/>
            <a:ext cx="1779528" cy="1281522"/>
          </a:xfrm>
          <a:prstGeom prst="rect">
            <a:avLst/>
          </a:prstGeom>
        </p:spPr>
      </p:pic>
      <p:pic>
        <p:nvPicPr>
          <p:cNvPr id="14" name="Picture 13" descr="A rainbow colored rectangular object&#10;&#10;Description automatically generated with medium confidence">
            <a:extLst>
              <a:ext uri="{FF2B5EF4-FFF2-40B4-BE49-F238E27FC236}">
                <a16:creationId xmlns:a16="http://schemas.microsoft.com/office/drawing/2014/main" id="{A287A61E-4011-2A5F-2A6B-084168BEFFF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67008" y="3858855"/>
            <a:ext cx="1966275" cy="1207318"/>
          </a:xfrm>
          <a:prstGeom prst="rect">
            <a:avLst/>
          </a:prstGeom>
        </p:spPr>
      </p:pic>
      <p:pic>
        <p:nvPicPr>
          <p:cNvPr id="15" name="Picture 14" descr="A blue and green triangle with white lines&#10;&#10;Description automatically generated">
            <a:extLst>
              <a:ext uri="{FF2B5EF4-FFF2-40B4-BE49-F238E27FC236}">
                <a16:creationId xmlns:a16="http://schemas.microsoft.com/office/drawing/2014/main" id="{09510A05-29A7-8C88-9B9D-C5C51E4ABB7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09988" y="3846364"/>
            <a:ext cx="2085482" cy="1068594"/>
          </a:xfrm>
          <a:prstGeom prst="rect">
            <a:avLst/>
          </a:prstGeom>
        </p:spPr>
      </p:pic>
      <p:sp>
        <p:nvSpPr>
          <p:cNvPr id="35" name="AutoShape 2">
            <a:extLst>
              <a:ext uri="{FF2B5EF4-FFF2-40B4-BE49-F238E27FC236}">
                <a16:creationId xmlns:a16="http://schemas.microsoft.com/office/drawing/2014/main" id="{836A9DC3-A5DE-E191-69EA-FE7123DA23A1}"/>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7" name="Picture 36">
            <a:extLst>
              <a:ext uri="{FF2B5EF4-FFF2-40B4-BE49-F238E27FC236}">
                <a16:creationId xmlns:a16="http://schemas.microsoft.com/office/drawing/2014/main" id="{32F2C4AE-A237-0FBD-2699-402CE12A101A}"/>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771800" y="1188341"/>
            <a:ext cx="2176530" cy="1283832"/>
          </a:xfrm>
          <a:prstGeom prst="rect">
            <a:avLst/>
          </a:prstGeom>
        </p:spPr>
      </p:pic>
      <p:sp>
        <p:nvSpPr>
          <p:cNvPr id="5" name="TextBox 4">
            <a:extLst>
              <a:ext uri="{FF2B5EF4-FFF2-40B4-BE49-F238E27FC236}">
                <a16:creationId xmlns:a16="http://schemas.microsoft.com/office/drawing/2014/main" id="{4AD4BF9B-9644-EFCA-A2F6-CBE0BC561D89}"/>
              </a:ext>
            </a:extLst>
          </p:cNvPr>
          <p:cNvSpPr txBox="1"/>
          <p:nvPr/>
        </p:nvSpPr>
        <p:spPr>
          <a:xfrm>
            <a:off x="5086753" y="2701245"/>
            <a:ext cx="3888783" cy="2246769"/>
          </a:xfrm>
          <a:prstGeom prst="rect">
            <a:avLst/>
          </a:prstGeom>
          <a:solidFill>
            <a:schemeClr val="accent5">
              <a:lumMod val="20000"/>
              <a:lumOff val="80000"/>
              <a:alpha val="49980"/>
            </a:schemeClr>
          </a:solidFill>
        </p:spPr>
        <p:txBody>
          <a:bodyPr wrap="square" rtlCol="0">
            <a:spAutoFit/>
          </a:bodyPr>
          <a:lstStyle/>
          <a:p>
            <a:r>
              <a:rPr lang="en-US" sz="1400" b="1" spc="-1" dirty="0">
                <a:solidFill>
                  <a:srgbClr val="000000"/>
                </a:solidFill>
                <a:latin typeface="Calibri" panose="020F0502020204030204" pitchFamily="34" charset="0"/>
                <a:cs typeface="Calibri" panose="020F0502020204030204" pitchFamily="34" charset="0"/>
              </a:rPr>
              <a:t>Key conclusions:</a:t>
            </a:r>
          </a:p>
          <a:p>
            <a:r>
              <a:rPr lang="en-US" sz="1400" b="1" spc="-1" dirty="0">
                <a:solidFill>
                  <a:srgbClr val="000000"/>
                </a:solidFill>
                <a:latin typeface="Calibri" panose="020F0502020204030204" pitchFamily="34" charset="0"/>
                <a:cs typeface="Calibri" panose="020F0502020204030204" pitchFamily="34" charset="0"/>
              </a:rPr>
              <a:t>In spite of background can do the important physics with near-term technology </a:t>
            </a:r>
            <a:r>
              <a:rPr lang="en-US" sz="1400" spc="-1" dirty="0">
                <a:solidFill>
                  <a:srgbClr val="000000"/>
                </a:solidFill>
                <a:latin typeface="Calibri" panose="020F0502020204030204" pitchFamily="34" charset="0"/>
                <a:cs typeface="Calibri" panose="020F0502020204030204" pitchFamily="34" charset="0"/>
              </a:rPr>
              <a:t>also thanks to HL-LHC developments</a:t>
            </a:r>
          </a:p>
          <a:p>
            <a:r>
              <a:rPr lang="en-US" sz="1400" spc="-1" dirty="0">
                <a:solidFill>
                  <a:srgbClr val="000000"/>
                </a:solidFill>
                <a:latin typeface="Calibri" panose="020F0502020204030204" pitchFamily="34" charset="0"/>
                <a:cs typeface="Calibri" panose="020F0502020204030204" pitchFamily="34" charset="0"/>
              </a:rPr>
              <a:t>But background has an impact and </a:t>
            </a:r>
            <a:r>
              <a:rPr lang="en-US" sz="1400" b="1" spc="-1" dirty="0">
                <a:solidFill>
                  <a:srgbClr val="000000"/>
                </a:solidFill>
                <a:latin typeface="Calibri" panose="020F0502020204030204" pitchFamily="34" charset="0"/>
                <a:cs typeface="Calibri" panose="020F0502020204030204" pitchFamily="34" charset="0"/>
              </a:rPr>
              <a:t>important improvements are possible</a:t>
            </a:r>
          </a:p>
          <a:p>
            <a:r>
              <a:rPr lang="en-US" sz="1400" spc="-1" dirty="0">
                <a:solidFill>
                  <a:srgbClr val="000000"/>
                </a:solidFill>
                <a:latin typeface="Calibri" panose="020F0502020204030204" pitchFamily="34" charset="0"/>
                <a:cs typeface="Calibri" panose="020F0502020204030204" pitchFamily="34" charset="0"/>
              </a:rPr>
              <a:t>Next aim to fully exploit muon collider capabilities</a:t>
            </a:r>
          </a:p>
          <a:p>
            <a:r>
              <a:rPr lang="en-US" sz="1400" b="1" spc="-1" dirty="0">
                <a:solidFill>
                  <a:srgbClr val="000000"/>
                </a:solidFill>
                <a:latin typeface="Calibri" panose="020F0502020204030204" pitchFamily="34" charset="0"/>
                <a:cs typeface="Calibri" panose="020F0502020204030204" pitchFamily="34" charset="0"/>
              </a:rPr>
              <a:t>Increasing</a:t>
            </a:r>
            <a:r>
              <a:rPr lang="en-US" sz="1400" spc="-1" dirty="0">
                <a:solidFill>
                  <a:srgbClr val="000000"/>
                </a:solidFill>
                <a:latin typeface="Calibri" panose="020F0502020204030204" pitchFamily="34" charset="0"/>
                <a:cs typeface="Calibri" panose="020F0502020204030204" pitchFamily="34" charset="0"/>
              </a:rPr>
              <a:t> effort to use available time for further improvements and exploiting </a:t>
            </a:r>
            <a:r>
              <a:rPr lang="en-US" sz="1400" b="1" spc="-1" dirty="0">
                <a:solidFill>
                  <a:srgbClr val="000000"/>
                </a:solidFill>
                <a:latin typeface="Calibri" panose="020F0502020204030204" pitchFamily="34" charset="0"/>
                <a:cs typeface="Calibri" panose="020F0502020204030204" pitchFamily="34" charset="0"/>
              </a:rPr>
              <a:t>AI, ML </a:t>
            </a:r>
            <a:r>
              <a:rPr lang="en-US" sz="1400" spc="-1" dirty="0">
                <a:solidFill>
                  <a:srgbClr val="000000"/>
                </a:solidFill>
                <a:latin typeface="Calibri" panose="020F0502020204030204" pitchFamily="34" charset="0"/>
                <a:cs typeface="Calibri" panose="020F0502020204030204" pitchFamily="34" charset="0"/>
              </a:rPr>
              <a:t>and </a:t>
            </a:r>
            <a:r>
              <a:rPr lang="en-US" sz="1400" b="1" spc="-1" dirty="0">
                <a:solidFill>
                  <a:srgbClr val="000000"/>
                </a:solidFill>
                <a:latin typeface="Calibri" panose="020F0502020204030204" pitchFamily="34" charset="0"/>
                <a:cs typeface="Calibri" panose="020F0502020204030204" pitchFamily="34" charset="0"/>
              </a:rPr>
              <a:t>new technologies</a:t>
            </a:r>
          </a:p>
        </p:txBody>
      </p:sp>
      <p:sp>
        <p:nvSpPr>
          <p:cNvPr id="6" name="TextBox 5">
            <a:extLst>
              <a:ext uri="{FF2B5EF4-FFF2-40B4-BE49-F238E27FC236}">
                <a16:creationId xmlns:a16="http://schemas.microsoft.com/office/drawing/2014/main" id="{80F31F32-4A9E-8EEB-212C-7D4921340F73}"/>
              </a:ext>
            </a:extLst>
          </p:cNvPr>
          <p:cNvSpPr txBox="1"/>
          <p:nvPr/>
        </p:nvSpPr>
        <p:spPr>
          <a:xfrm>
            <a:off x="107503" y="610111"/>
            <a:ext cx="2386549" cy="1169551"/>
          </a:xfrm>
          <a:prstGeom prst="rect">
            <a:avLst/>
          </a:prstGeom>
          <a:solidFill>
            <a:schemeClr val="accent1">
              <a:lumMod val="20000"/>
              <a:lumOff val="80000"/>
              <a:alpha val="49980"/>
            </a:schemeClr>
          </a:solidFill>
        </p:spPr>
        <p:txBody>
          <a:bodyPr wrap="square" rtlCol="0">
            <a:spAutoFit/>
          </a:bodyPr>
          <a:lstStyle/>
          <a:p>
            <a:r>
              <a:rPr lang="de-CH" sz="1400" b="1" dirty="0">
                <a:latin typeface="Calibri" panose="020F0502020204030204" pitchFamily="34" charset="0"/>
                <a:cs typeface="Calibri" panose="020F0502020204030204" pitchFamily="34" charset="0"/>
              </a:rPr>
              <a:t>Challenges</a:t>
            </a:r>
            <a:r>
              <a:rPr lang="de-CH" sz="1400" dirty="0">
                <a:latin typeface="Calibri" panose="020F0502020204030204" pitchFamily="34" charset="0"/>
                <a:cs typeface="Calibri" panose="020F0502020204030204" pitchFamily="34" charset="0"/>
              </a:rPr>
              <a:t>:</a:t>
            </a:r>
          </a:p>
          <a:p>
            <a:r>
              <a:rPr lang="de-CH" sz="1400" dirty="0">
                <a:latin typeface="Calibri" panose="020F0502020204030204" pitchFamily="34" charset="0"/>
                <a:cs typeface="Calibri" panose="020F0502020204030204" pitchFamily="34" charset="0"/>
              </a:rPr>
              <a:t>High-</a:t>
            </a:r>
            <a:r>
              <a:rPr lang="de-CH" sz="1400" dirty="0" err="1">
                <a:latin typeface="Calibri" panose="020F0502020204030204" pitchFamily="34" charset="0"/>
                <a:cs typeface="Calibri" panose="020F0502020204030204" pitchFamily="34" charset="0"/>
              </a:rPr>
              <a:t>energy</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lepton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detector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requirements</a:t>
            </a:r>
            <a:endParaRPr lang="de-CH" sz="1400" dirty="0">
              <a:latin typeface="Calibri" panose="020F0502020204030204" pitchFamily="34" charset="0"/>
              <a:cs typeface="Calibri" panose="020F0502020204030204" pitchFamily="34" charset="0"/>
            </a:endParaRPr>
          </a:p>
          <a:p>
            <a:r>
              <a:rPr lang="de-CH" sz="1400" dirty="0">
                <a:latin typeface="Calibri" panose="020F0502020204030204" pitchFamily="34" charset="0"/>
                <a:cs typeface="Calibri" panose="020F0502020204030204" pitchFamily="34" charset="0"/>
              </a:rPr>
              <a:t>Background </a:t>
            </a:r>
            <a:r>
              <a:rPr lang="de-CH" sz="1400" dirty="0" err="1">
                <a:latin typeface="Calibri" panose="020F0502020204030204" pitchFamily="34" charset="0"/>
                <a:cs typeface="Calibri" panose="020F0502020204030204" pitchFamily="34" charset="0"/>
              </a:rPr>
              <a:t>from</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muon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decay</a:t>
            </a:r>
            <a:r>
              <a:rPr lang="de-CH" sz="1400" dirty="0">
                <a:latin typeface="Calibri" panose="020F0502020204030204" pitchFamily="34" charset="0"/>
                <a:cs typeface="Calibri" panose="020F0502020204030204" pitchFamily="34" charset="0"/>
              </a:rPr>
              <a:t> and beam-beam </a:t>
            </a:r>
            <a:r>
              <a:rPr lang="de-CH" sz="1400" dirty="0" err="1">
                <a:latin typeface="Calibri" panose="020F0502020204030204" pitchFamily="34" charset="0"/>
                <a:cs typeface="Calibri" panose="020F0502020204030204" pitchFamily="34" charset="0"/>
              </a:rPr>
              <a:t>effects</a:t>
            </a:r>
            <a:endParaRPr lang="en-CH" sz="1400" dirty="0">
              <a:latin typeface="Calibri" panose="020F0502020204030204" pitchFamily="34" charset="0"/>
              <a:cs typeface="Calibri" panose="020F0502020204030204" pitchFamily="34" charset="0"/>
            </a:endParaRPr>
          </a:p>
        </p:txBody>
      </p:sp>
      <p:pic>
        <p:nvPicPr>
          <p:cNvPr id="16" name="Picture 15" descr="a-Feynman-diagram-for-the-decay-of-a-positive-muon-b-Helicity-diagram-of-positive.png">
            <a:extLst>
              <a:ext uri="{FF2B5EF4-FFF2-40B4-BE49-F238E27FC236}">
                <a16:creationId xmlns:a16="http://schemas.microsoft.com/office/drawing/2014/main" id="{504BB5EF-9AAF-4876-1898-7DE7BCD9E98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50146" y="2761256"/>
            <a:ext cx="1094432" cy="1003159"/>
          </a:xfrm>
          <a:prstGeom prst="rect">
            <a:avLst/>
          </a:prstGeom>
        </p:spPr>
      </p:pic>
    </p:spTree>
    <p:extLst>
      <p:ext uri="{BB962C8B-B14F-4D97-AF65-F5344CB8AC3E}">
        <p14:creationId xmlns:p14="http://schemas.microsoft.com/office/powerpoint/2010/main" val="1633002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1D5EF-313D-F427-CDEC-9EBB37E22AF1}"/>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BA23381-73FA-3081-613D-33D85E5DC41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Proton Complex</a:t>
            </a:r>
          </a:p>
        </p:txBody>
      </p:sp>
      <p:sp>
        <p:nvSpPr>
          <p:cNvPr id="52" name="Espace réservé du pied de page 4">
            <a:extLst>
              <a:ext uri="{FF2B5EF4-FFF2-40B4-BE49-F238E27FC236}">
                <a16:creationId xmlns:a16="http://schemas.microsoft.com/office/drawing/2014/main" id="{676D1930-66D1-B8FC-60E4-5942EC9F9BFA}"/>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11495EFA-BC6E-F08C-49D6-B50CB8F3F6A0}"/>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35" name="AutoShape 2">
            <a:extLst>
              <a:ext uri="{FF2B5EF4-FFF2-40B4-BE49-F238E27FC236}">
                <a16:creationId xmlns:a16="http://schemas.microsoft.com/office/drawing/2014/main" id="{C529D252-7196-8F3C-6BCE-F2D9E23FABE5}"/>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92DBB25E-3230-A3E2-1A44-9B1B4F886112}"/>
              </a:ext>
            </a:extLst>
          </p:cNvPr>
          <p:cNvSpPr txBox="1"/>
          <p:nvPr/>
        </p:nvSpPr>
        <p:spPr>
          <a:xfrm>
            <a:off x="129293" y="475967"/>
            <a:ext cx="2282467" cy="1015663"/>
          </a:xfrm>
          <a:prstGeom prst="rect">
            <a:avLst/>
          </a:prstGeom>
          <a:solidFill>
            <a:schemeClr val="accent1">
              <a:lumMod val="20000"/>
              <a:lumOff val="80000"/>
              <a:alpha val="50163"/>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cs typeface="Calibri"/>
              </a:rPr>
              <a:t>2 MW, 5 GeV, 5 Hz, </a:t>
            </a:r>
          </a:p>
          <a:p>
            <a:pPr marL="171450" indent="-171450">
              <a:buFont typeface="Arial" panose="020B0604020202020204" pitchFamily="34" charset="0"/>
              <a:buChar char="•"/>
            </a:pPr>
            <a:r>
              <a:rPr lang="en-US" sz="1200" dirty="0">
                <a:cs typeface="Calibri"/>
              </a:rPr>
              <a:t>5 x 10</a:t>
            </a:r>
            <a:r>
              <a:rPr lang="en-US" sz="1200" baseline="30000" dirty="0">
                <a:cs typeface="Calibri"/>
              </a:rPr>
              <a:t>14</a:t>
            </a:r>
            <a:r>
              <a:rPr lang="en-US" sz="1200" dirty="0">
                <a:cs typeface="Calibri"/>
              </a:rPr>
              <a:t> protons/pulse </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Proton pulse accumulator and compressor rings</a:t>
            </a:r>
          </a:p>
        </p:txBody>
      </p:sp>
      <p:pic>
        <p:nvPicPr>
          <p:cNvPr id="6" name="Picture 5" descr="A diagram of a circular object&#10;&#10;Description automatically generated">
            <a:extLst>
              <a:ext uri="{FF2B5EF4-FFF2-40B4-BE49-F238E27FC236}">
                <a16:creationId xmlns:a16="http://schemas.microsoft.com/office/drawing/2014/main" id="{8E51FA5B-4E61-0F29-3F65-BD046D2B661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51095" y="1491630"/>
            <a:ext cx="6685401" cy="1754325"/>
          </a:xfrm>
          <a:prstGeom prst="rect">
            <a:avLst/>
          </a:prstGeom>
        </p:spPr>
      </p:pic>
      <p:pic>
        <p:nvPicPr>
          <p:cNvPr id="16" name="Picture 15" descr="A diagram of a graph&#10;&#10;Description automatically generated with medium confidence">
            <a:extLst>
              <a:ext uri="{FF2B5EF4-FFF2-40B4-BE49-F238E27FC236}">
                <a16:creationId xmlns:a16="http://schemas.microsoft.com/office/drawing/2014/main" id="{8A903581-CE01-A4AF-4327-B307229ACADD}"/>
              </a:ext>
            </a:extLst>
          </p:cNvPr>
          <p:cNvPicPr>
            <a:picLocks noChangeAspect="1"/>
          </p:cNvPicPr>
          <p:nvPr/>
        </p:nvPicPr>
        <p:blipFill>
          <a:blip r:embed="rId3">
            <a:extLst>
              <a:ext uri="{28A0092B-C50C-407E-A947-70E740481C1C}">
                <a14:useLocalDpi xmlns:a14="http://schemas.microsoft.com/office/drawing/2010/main"/>
              </a:ext>
            </a:extLst>
          </a:blip>
          <a:srcRect b="21049"/>
          <a:stretch>
            <a:fillRect/>
          </a:stretch>
        </p:blipFill>
        <p:spPr>
          <a:xfrm>
            <a:off x="3684896" y="574036"/>
            <a:ext cx="2543288" cy="905132"/>
          </a:xfrm>
          <a:prstGeom prst="rect">
            <a:avLst/>
          </a:prstGeom>
        </p:spPr>
      </p:pic>
      <p:pic>
        <p:nvPicPr>
          <p:cNvPr id="17" name="Picture 16" descr="A diagram of a diagram of a graph&#10;&#10;Description automatically generated with medium confidence">
            <a:extLst>
              <a:ext uri="{FF2B5EF4-FFF2-40B4-BE49-F238E27FC236}">
                <a16:creationId xmlns:a16="http://schemas.microsoft.com/office/drawing/2014/main" id="{9550826D-4714-39B8-D053-8139B9DB8C3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31840" y="3246144"/>
            <a:ext cx="2714554" cy="1701870"/>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2FBF9C4E-8DA2-AEA4-0C52-134D7357EBF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11874" y="457867"/>
            <a:ext cx="2396581" cy="1047884"/>
          </a:xfrm>
          <a:prstGeom prst="rect">
            <a:avLst/>
          </a:prstGeom>
        </p:spPr>
      </p:pic>
      <p:pic>
        <p:nvPicPr>
          <p:cNvPr id="5" name="Picture 4">
            <a:extLst>
              <a:ext uri="{FF2B5EF4-FFF2-40B4-BE49-F238E27FC236}">
                <a16:creationId xmlns:a16="http://schemas.microsoft.com/office/drawing/2014/main" id="{16B3D6A5-5442-5B28-E0DC-6D4188FA96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1706" y="3273438"/>
            <a:ext cx="2579073" cy="1596205"/>
          </a:xfrm>
          <a:prstGeom prst="rect">
            <a:avLst/>
          </a:prstGeom>
        </p:spPr>
      </p:pic>
      <p:sp>
        <p:nvSpPr>
          <p:cNvPr id="9" name="TextBox 8">
            <a:extLst>
              <a:ext uri="{FF2B5EF4-FFF2-40B4-BE49-F238E27FC236}">
                <a16:creationId xmlns:a16="http://schemas.microsoft.com/office/drawing/2014/main" id="{DB09DF7F-D588-296A-972F-28AE5D209D9B}"/>
              </a:ext>
            </a:extLst>
          </p:cNvPr>
          <p:cNvSpPr txBox="1"/>
          <p:nvPr/>
        </p:nvSpPr>
        <p:spPr>
          <a:xfrm>
            <a:off x="107947" y="1618803"/>
            <a:ext cx="2303813"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Accumulator and combiner ring lattices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collective effects studies promising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One or two bunches in compressor, to be decided</a:t>
            </a:r>
          </a:p>
        </p:txBody>
      </p:sp>
      <p:sp>
        <p:nvSpPr>
          <p:cNvPr id="10" name="TextBox 9">
            <a:extLst>
              <a:ext uri="{FF2B5EF4-FFF2-40B4-BE49-F238E27FC236}">
                <a16:creationId xmlns:a16="http://schemas.microsoft.com/office/drawing/2014/main" id="{938A42C5-124B-680E-6E76-092F19659959}"/>
              </a:ext>
            </a:extLst>
          </p:cNvPr>
          <p:cNvSpPr txBox="1"/>
          <p:nvPr/>
        </p:nvSpPr>
        <p:spPr>
          <a:xfrm>
            <a:off x="6111874" y="3363838"/>
            <a:ext cx="2961166"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compress 2 MW, 5 GeV proton beam to two 2 ns bunches, then merge them</a:t>
            </a:r>
          </a:p>
          <a:p>
            <a:pPr marL="628650" lvl="1"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Optimisation</a:t>
            </a:r>
            <a:r>
              <a:rPr lang="en-US" sz="1200" spc="-1" dirty="0">
                <a:solidFill>
                  <a:srgbClr val="000000"/>
                </a:solidFill>
                <a:latin typeface="Calibri" panose="020F0502020204030204" pitchFamily="34" charset="0"/>
                <a:cs typeface="Calibri" panose="020F0502020204030204" pitchFamily="34" charset="0"/>
              </a:rPr>
              <a:t> in compressor ring for collective effects ongoing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For 4 MW need 10 GeV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Cool beamline to avoid ion loss from black body radiation</a:t>
            </a:r>
          </a:p>
        </p:txBody>
      </p:sp>
      <p:pic>
        <p:nvPicPr>
          <p:cNvPr id="11" name="Picture 10" descr="A diagram of a diagram&#10;&#10;AI-generated content may be incorrect.">
            <a:extLst>
              <a:ext uri="{FF2B5EF4-FFF2-40B4-BE49-F238E27FC236}">
                <a16:creationId xmlns:a16="http://schemas.microsoft.com/office/drawing/2014/main" id="{77D752FE-E483-ECED-6F97-618F1F19E2DE}"/>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506" r="79658" b="23235"/>
          <a:stretch>
            <a:fillRect/>
          </a:stretch>
        </p:blipFill>
        <p:spPr>
          <a:xfrm>
            <a:off x="2386067" y="415189"/>
            <a:ext cx="1321837" cy="1004433"/>
          </a:xfrm>
          <a:prstGeom prst="rect">
            <a:avLst/>
          </a:prstGeom>
        </p:spPr>
      </p:pic>
    </p:spTree>
    <p:extLst>
      <p:ext uri="{BB962C8B-B14F-4D97-AF65-F5344CB8AC3E}">
        <p14:creationId xmlns:p14="http://schemas.microsoft.com/office/powerpoint/2010/main" val="23623925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28221-C2AD-1239-A618-7848DE81579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B090019-908F-745D-E013-D1D92BEA494D}"/>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Target</a:t>
            </a:r>
          </a:p>
        </p:txBody>
      </p:sp>
      <p:sp>
        <p:nvSpPr>
          <p:cNvPr id="52" name="Espace réservé du pied de page 4">
            <a:extLst>
              <a:ext uri="{FF2B5EF4-FFF2-40B4-BE49-F238E27FC236}">
                <a16:creationId xmlns:a16="http://schemas.microsoft.com/office/drawing/2014/main" id="{52549B90-29CA-B7C6-3C9C-187ACA679F62}"/>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0D9C0808-6108-6C89-6B02-803A778C3B0C}"/>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7" name="TextBox 6">
            <a:extLst>
              <a:ext uri="{FF2B5EF4-FFF2-40B4-BE49-F238E27FC236}">
                <a16:creationId xmlns:a16="http://schemas.microsoft.com/office/drawing/2014/main" id="{13A5870F-CFE7-32F8-29E2-241CCAA1A05D}"/>
              </a:ext>
            </a:extLst>
          </p:cNvPr>
          <p:cNvSpPr txBox="1"/>
          <p:nvPr/>
        </p:nvSpPr>
        <p:spPr>
          <a:xfrm>
            <a:off x="129292" y="1131590"/>
            <a:ext cx="2841400"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2 MW graphite target conceptual design, pion yield </a:t>
            </a:r>
            <a:r>
              <a:rPr lang="en-US" sz="1200" spc="-1" dirty="0" err="1">
                <a:solidFill>
                  <a:srgbClr val="000000"/>
                </a:solidFill>
                <a:latin typeface="Calibri" panose="020F0502020204030204" pitchFamily="34" charset="0"/>
                <a:cs typeface="Calibri" panose="020F0502020204030204" pitchFamily="34" charset="0"/>
              </a:rPr>
              <a:t>optimised</a:t>
            </a: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HTS solenoid and shielding concept developed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proton removal ongoing</a:t>
            </a:r>
          </a:p>
        </p:txBody>
      </p:sp>
      <p:sp>
        <p:nvSpPr>
          <p:cNvPr id="35" name="AutoShape 2">
            <a:extLst>
              <a:ext uri="{FF2B5EF4-FFF2-40B4-BE49-F238E27FC236}">
                <a16:creationId xmlns:a16="http://schemas.microsoft.com/office/drawing/2014/main" id="{1CB60C6D-29DB-5CC0-5CFF-9AB6E51B3769}"/>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6BA94A2-4A0B-94BB-6FD6-620D19F944F7}"/>
              </a:ext>
            </a:extLst>
          </p:cNvPr>
          <p:cNvSpPr txBox="1"/>
          <p:nvPr/>
        </p:nvSpPr>
        <p:spPr>
          <a:xfrm>
            <a:off x="129293" y="407136"/>
            <a:ext cx="2818208"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2 MW, 5 Hz, 400 MJ/pulse  target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Can we replace mercury with graphite?</a:t>
            </a:r>
          </a:p>
        </p:txBody>
      </p:sp>
      <p:pic>
        <p:nvPicPr>
          <p:cNvPr id="9" name="Picture 8" descr="A diagram of a machine&#10;&#10;Description automatically generated">
            <a:extLst>
              <a:ext uri="{FF2B5EF4-FFF2-40B4-BE49-F238E27FC236}">
                <a16:creationId xmlns:a16="http://schemas.microsoft.com/office/drawing/2014/main" id="{5794A414-DA1C-DDFA-874F-7E61DC342CC2}"/>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2970692" y="411510"/>
            <a:ext cx="4352297" cy="1914875"/>
          </a:xfrm>
          <a:prstGeom prst="rect">
            <a:avLst/>
          </a:prstGeom>
        </p:spPr>
      </p:pic>
      <p:pic>
        <p:nvPicPr>
          <p:cNvPr id="11" name="Picture 10" descr="Diagram of a graphite tank&#10;&#10;Description automatically generated">
            <a:extLst>
              <a:ext uri="{FF2B5EF4-FFF2-40B4-BE49-F238E27FC236}">
                <a16:creationId xmlns:a16="http://schemas.microsoft.com/office/drawing/2014/main" id="{43247550-C260-B577-DAEB-3751154A10CC}"/>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3808013" y="2340320"/>
            <a:ext cx="2293043" cy="1167534"/>
          </a:xfrm>
          <a:prstGeom prst="rect">
            <a:avLst/>
          </a:prstGeom>
        </p:spPr>
      </p:pic>
      <p:pic>
        <p:nvPicPr>
          <p:cNvPr id="13" name="Picture 12" descr="A diagram of a liquid lead target curtain&#10;&#10;Description automatically generated">
            <a:extLst>
              <a:ext uri="{FF2B5EF4-FFF2-40B4-BE49-F238E27FC236}">
                <a16:creationId xmlns:a16="http://schemas.microsoft.com/office/drawing/2014/main" id="{FEC471EC-62D4-8410-5C38-39B4E6DA0D2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223173" y="3857870"/>
            <a:ext cx="1737114" cy="1170236"/>
          </a:xfrm>
          <a:prstGeom prst="rect">
            <a:avLst/>
          </a:prstGeom>
        </p:spPr>
      </p:pic>
      <p:pic>
        <p:nvPicPr>
          <p:cNvPr id="6" name="Picture 5" descr="A diagram of a diagram&#10;&#10;AI-generated content may be incorrect.">
            <a:extLst>
              <a:ext uri="{FF2B5EF4-FFF2-40B4-BE49-F238E27FC236}">
                <a16:creationId xmlns:a16="http://schemas.microsoft.com/office/drawing/2014/main" id="{B5D541F0-CAF2-CA5E-A39A-D432F4ED9D4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1079" r="68700" b="23235"/>
          <a:stretch>
            <a:fillRect/>
          </a:stretch>
        </p:blipFill>
        <p:spPr>
          <a:xfrm>
            <a:off x="7452320" y="339502"/>
            <a:ext cx="648071" cy="1004433"/>
          </a:xfrm>
          <a:prstGeom prst="rect">
            <a:avLst/>
          </a:prstGeom>
        </p:spPr>
      </p:pic>
      <p:sp>
        <p:nvSpPr>
          <p:cNvPr id="8" name="TextBox 7">
            <a:extLst>
              <a:ext uri="{FF2B5EF4-FFF2-40B4-BE49-F238E27FC236}">
                <a16:creationId xmlns:a16="http://schemas.microsoft.com/office/drawing/2014/main" id="{17C19F26-4C1B-14C6-EEE5-2589A0B6D528}"/>
              </a:ext>
            </a:extLst>
          </p:cNvPr>
          <p:cNvSpPr txBox="1"/>
          <p:nvPr/>
        </p:nvSpPr>
        <p:spPr>
          <a:xfrm>
            <a:off x="6435554" y="3507854"/>
            <a:ext cx="2672950"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Yield, magnet shielding, target stress, cooling, radiation are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Components survive 2 MW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Higher power alternatives to study:</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Graphite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Liquid metal</a:t>
            </a:r>
          </a:p>
        </p:txBody>
      </p:sp>
      <p:pic>
        <p:nvPicPr>
          <p:cNvPr id="15" name="Picture 14">
            <a:extLst>
              <a:ext uri="{FF2B5EF4-FFF2-40B4-BE49-F238E27FC236}">
                <a16:creationId xmlns:a16="http://schemas.microsoft.com/office/drawing/2014/main" id="{3CE3B44A-B4ED-5CCC-8FA1-2A1BD531A2E7}"/>
              </a:ext>
            </a:extLst>
          </p:cNvPr>
          <p:cNvPicPr>
            <a:picLocks noChangeAspect="1"/>
          </p:cNvPicPr>
          <p:nvPr/>
        </p:nvPicPr>
        <p:blipFill>
          <a:blip r:embed="rId6"/>
          <a:stretch>
            <a:fillRect/>
          </a:stretch>
        </p:blipFill>
        <p:spPr>
          <a:xfrm>
            <a:off x="7224533" y="2283718"/>
            <a:ext cx="1883971" cy="1133085"/>
          </a:xfrm>
          <a:prstGeom prst="rect">
            <a:avLst/>
          </a:prstGeom>
        </p:spPr>
      </p:pic>
      <p:pic>
        <p:nvPicPr>
          <p:cNvPr id="16" name="Picture 15">
            <a:extLst>
              <a:ext uri="{FF2B5EF4-FFF2-40B4-BE49-F238E27FC236}">
                <a16:creationId xmlns:a16="http://schemas.microsoft.com/office/drawing/2014/main" id="{CD3A6E9B-514D-DF50-F2F8-D4C1A572CEDF}"/>
              </a:ext>
            </a:extLst>
          </p:cNvPr>
          <p:cNvPicPr>
            <a:picLocks noChangeAspect="1"/>
          </p:cNvPicPr>
          <p:nvPr/>
        </p:nvPicPr>
        <p:blipFill>
          <a:blip r:embed="rId7"/>
          <a:stretch>
            <a:fillRect/>
          </a:stretch>
        </p:blipFill>
        <p:spPr>
          <a:xfrm>
            <a:off x="7528124" y="1551157"/>
            <a:ext cx="1409501" cy="682052"/>
          </a:xfrm>
          <a:prstGeom prst="rect">
            <a:avLst/>
          </a:prstGeom>
        </p:spPr>
      </p:pic>
      <p:pic>
        <p:nvPicPr>
          <p:cNvPr id="17" name="Picture 16">
            <a:extLst>
              <a:ext uri="{FF2B5EF4-FFF2-40B4-BE49-F238E27FC236}">
                <a16:creationId xmlns:a16="http://schemas.microsoft.com/office/drawing/2014/main" id="{370D4F2E-EF9D-02A5-1D79-05304215B7C1}"/>
              </a:ext>
            </a:extLst>
          </p:cNvPr>
          <p:cNvPicPr>
            <a:picLocks noChangeAspect="1"/>
          </p:cNvPicPr>
          <p:nvPr/>
        </p:nvPicPr>
        <p:blipFill rotWithShape="1">
          <a:blip r:embed="rId8"/>
          <a:srcRect t="22808"/>
          <a:stretch/>
        </p:blipFill>
        <p:spPr>
          <a:xfrm>
            <a:off x="466717" y="2499742"/>
            <a:ext cx="2217820" cy="830498"/>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535A1B84-7765-7DEA-6698-C55CCEBC661D}"/>
              </a:ext>
            </a:extLst>
          </p:cNvPr>
          <p:cNvPicPr>
            <a:picLocks noChangeAspect="1"/>
          </p:cNvPicPr>
          <p:nvPr/>
        </p:nvPicPr>
        <p:blipFill>
          <a:blip r:embed="rId9">
            <a:extLst>
              <a:ext uri="{28A0092B-C50C-407E-A947-70E740481C1C}">
                <a14:useLocalDpi xmlns:a14="http://schemas.microsoft.com/office/drawing/2010/main"/>
              </a:ext>
            </a:extLst>
          </a:blip>
          <a:srcRect t="32931"/>
          <a:stretch/>
        </p:blipFill>
        <p:spPr>
          <a:xfrm>
            <a:off x="150785" y="3375694"/>
            <a:ext cx="3547748" cy="1284288"/>
          </a:xfrm>
          <a:prstGeom prst="rect">
            <a:avLst/>
          </a:prstGeom>
        </p:spPr>
      </p:pic>
    </p:spTree>
    <p:extLst>
      <p:ext uri="{BB962C8B-B14F-4D97-AF65-F5344CB8AC3E}">
        <p14:creationId xmlns:p14="http://schemas.microsoft.com/office/powerpoint/2010/main" val="6339675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DA623-53FE-0099-1C2C-174AD05D96F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0776EA67-299D-4AC5-3D25-4E58AE5AFB6F}"/>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Lattice Design</a:t>
            </a:r>
          </a:p>
        </p:txBody>
      </p:sp>
      <p:sp>
        <p:nvSpPr>
          <p:cNvPr id="52" name="Espace réservé du pied de page 4">
            <a:extLst>
              <a:ext uri="{FF2B5EF4-FFF2-40B4-BE49-F238E27FC236}">
                <a16:creationId xmlns:a16="http://schemas.microsoft.com/office/drawing/2014/main" id="{B3E9B37E-D84C-0431-596A-1CBEEDBF91B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3110FD3E-F7AC-4A7D-089D-39BE1452ADDF}"/>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35" name="AutoShape 2">
            <a:extLst>
              <a:ext uri="{FF2B5EF4-FFF2-40B4-BE49-F238E27FC236}">
                <a16:creationId xmlns:a16="http://schemas.microsoft.com/office/drawing/2014/main" id="{873893BC-3B8E-2438-F061-DD41EDC33EAD}"/>
              </a:ext>
            </a:extLst>
          </p:cNvPr>
          <p:cNvSpPr>
            <a:spLocks noChangeAspect="1" noChangeArrowheads="1"/>
          </p:cNvSpPr>
          <p:nvPr/>
        </p:nvSpPr>
        <p:spPr bwMode="auto">
          <a:xfrm>
            <a:off x="4534968" y="2634152"/>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7DDFB93B-0B79-3117-5AD3-99B88264EDF7}"/>
              </a:ext>
            </a:extLst>
          </p:cNvPr>
          <p:cNvPicPr/>
          <p:nvPr/>
        </p:nvPicPr>
        <p:blipFill>
          <a:blip r:embed="rId2"/>
          <a:stretch/>
        </p:blipFill>
        <p:spPr>
          <a:xfrm>
            <a:off x="5322142" y="1203598"/>
            <a:ext cx="3714354" cy="2724055"/>
          </a:xfrm>
          <a:prstGeom prst="rect">
            <a:avLst/>
          </a:prstGeom>
          <a:ln w="0">
            <a:noFill/>
          </a:ln>
        </p:spPr>
      </p:pic>
      <p:sp>
        <p:nvSpPr>
          <p:cNvPr id="17" name="TextBox 16">
            <a:extLst>
              <a:ext uri="{FF2B5EF4-FFF2-40B4-BE49-F238E27FC236}">
                <a16:creationId xmlns:a16="http://schemas.microsoft.com/office/drawing/2014/main" id="{EA2BE16E-4CAB-262F-1168-D35FD56BEE7F}"/>
              </a:ext>
            </a:extLst>
          </p:cNvPr>
          <p:cNvSpPr txBox="1"/>
          <p:nvPr/>
        </p:nvSpPr>
        <p:spPr>
          <a:xfrm rot="16200000">
            <a:off x="5059306" y="2341314"/>
            <a:ext cx="641522" cy="307777"/>
          </a:xfrm>
          <a:prstGeom prst="rect">
            <a:avLst/>
          </a:prstGeom>
          <a:solidFill>
            <a:schemeClr val="bg1"/>
          </a:solidFill>
        </p:spPr>
        <p:txBody>
          <a:bodyPr wrap="none" rtlCol="0">
            <a:spAutoFit/>
          </a:bodyPr>
          <a:lstStyle/>
          <a:p>
            <a:r>
              <a:rPr lang="en-CH" sz="1400" dirty="0"/>
              <a:t>better</a:t>
            </a:r>
          </a:p>
        </p:txBody>
      </p:sp>
      <p:sp>
        <p:nvSpPr>
          <p:cNvPr id="22" name="TextBox 21">
            <a:extLst>
              <a:ext uri="{FF2B5EF4-FFF2-40B4-BE49-F238E27FC236}">
                <a16:creationId xmlns:a16="http://schemas.microsoft.com/office/drawing/2014/main" id="{EF08C32B-B2CB-4A84-0A33-EF50C1440673}"/>
              </a:ext>
            </a:extLst>
          </p:cNvPr>
          <p:cNvSpPr txBox="1"/>
          <p:nvPr/>
        </p:nvSpPr>
        <p:spPr>
          <a:xfrm>
            <a:off x="7021339" y="3798894"/>
            <a:ext cx="641522" cy="307777"/>
          </a:xfrm>
          <a:prstGeom prst="rect">
            <a:avLst/>
          </a:prstGeom>
          <a:solidFill>
            <a:schemeClr val="bg1"/>
          </a:solidFill>
        </p:spPr>
        <p:txBody>
          <a:bodyPr wrap="none" rtlCol="0">
            <a:spAutoFit/>
          </a:bodyPr>
          <a:lstStyle/>
          <a:p>
            <a:r>
              <a:rPr lang="en-CH" sz="1400" dirty="0"/>
              <a:t>better</a:t>
            </a:r>
          </a:p>
        </p:txBody>
      </p:sp>
      <p:sp>
        <p:nvSpPr>
          <p:cNvPr id="23" name="TextBox 22">
            <a:extLst>
              <a:ext uri="{FF2B5EF4-FFF2-40B4-BE49-F238E27FC236}">
                <a16:creationId xmlns:a16="http://schemas.microsoft.com/office/drawing/2014/main" id="{49282236-1932-7B49-2BBF-1D386376652A}"/>
              </a:ext>
            </a:extLst>
          </p:cNvPr>
          <p:cNvSpPr txBox="1"/>
          <p:nvPr/>
        </p:nvSpPr>
        <p:spPr>
          <a:xfrm>
            <a:off x="5376460" y="686773"/>
            <a:ext cx="1589281"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Previous design (MAP)</a:t>
            </a:r>
          </a:p>
        </p:txBody>
      </p:sp>
      <p:sp>
        <p:nvSpPr>
          <p:cNvPr id="24" name="TextBox 23">
            <a:extLst>
              <a:ext uri="{FF2B5EF4-FFF2-40B4-BE49-F238E27FC236}">
                <a16:creationId xmlns:a16="http://schemas.microsoft.com/office/drawing/2014/main" id="{19C40134-24AB-B43A-826B-6EC465CA967A}"/>
              </a:ext>
            </a:extLst>
          </p:cNvPr>
          <p:cNvSpPr txBox="1"/>
          <p:nvPr/>
        </p:nvSpPr>
        <p:spPr>
          <a:xfrm>
            <a:off x="5350971" y="983811"/>
            <a:ext cx="473206"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Goal</a:t>
            </a:r>
          </a:p>
        </p:txBody>
      </p:sp>
      <p:cxnSp>
        <p:nvCxnSpPr>
          <p:cNvPr id="25" name="Straight Arrow Connector 24">
            <a:extLst>
              <a:ext uri="{FF2B5EF4-FFF2-40B4-BE49-F238E27FC236}">
                <a16:creationId xmlns:a16="http://schemas.microsoft.com/office/drawing/2014/main" id="{8FCE0918-F7D8-EB30-1DF1-62061ADA39BD}"/>
              </a:ext>
            </a:extLst>
          </p:cNvPr>
          <p:cNvCxnSpPr>
            <a:cxnSpLocks/>
          </p:cNvCxnSpPr>
          <p:nvPr/>
        </p:nvCxnSpPr>
        <p:spPr>
          <a:xfrm>
            <a:off x="5674406" y="1269176"/>
            <a:ext cx="409762" cy="294462"/>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B91543A-B9C4-7DA5-B928-FCB7BED0D5A4}"/>
              </a:ext>
            </a:extLst>
          </p:cNvPr>
          <p:cNvSpPr txBox="1"/>
          <p:nvPr/>
        </p:nvSpPr>
        <p:spPr>
          <a:xfrm>
            <a:off x="4764541" y="1571970"/>
            <a:ext cx="756297"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Achieved</a:t>
            </a:r>
          </a:p>
        </p:txBody>
      </p:sp>
      <p:cxnSp>
        <p:nvCxnSpPr>
          <p:cNvPr id="27" name="Straight Arrow Connector 26">
            <a:extLst>
              <a:ext uri="{FF2B5EF4-FFF2-40B4-BE49-F238E27FC236}">
                <a16:creationId xmlns:a16="http://schemas.microsoft.com/office/drawing/2014/main" id="{337F6532-1604-1075-E285-393CB3BE0676}"/>
              </a:ext>
            </a:extLst>
          </p:cNvPr>
          <p:cNvCxnSpPr>
            <a:cxnSpLocks/>
          </p:cNvCxnSpPr>
          <p:nvPr/>
        </p:nvCxnSpPr>
        <p:spPr>
          <a:xfrm>
            <a:off x="5455733" y="1705000"/>
            <a:ext cx="588716" cy="409898"/>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DC2BAF7-FB32-EF87-E19F-7019CAACB56C}"/>
              </a:ext>
            </a:extLst>
          </p:cNvPr>
          <p:cNvCxnSpPr>
            <a:cxnSpLocks/>
          </p:cNvCxnSpPr>
          <p:nvPr/>
        </p:nvCxnSpPr>
        <p:spPr>
          <a:xfrm>
            <a:off x="6118487" y="1563638"/>
            <a:ext cx="0" cy="261432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5C2F62B-EB30-295B-22FA-249AF5D41B0A}"/>
              </a:ext>
            </a:extLst>
          </p:cNvPr>
          <p:cNvCxnSpPr>
            <a:cxnSpLocks/>
          </p:cNvCxnSpPr>
          <p:nvPr/>
        </p:nvCxnSpPr>
        <p:spPr>
          <a:xfrm flipH="1" flipV="1">
            <a:off x="5663911" y="1581846"/>
            <a:ext cx="447665" cy="3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BDC8617-813F-9679-6FEF-70EB953513A2}"/>
              </a:ext>
            </a:extLst>
          </p:cNvPr>
          <p:cNvCxnSpPr>
            <a:cxnSpLocks/>
            <a:stCxn id="23" idx="2"/>
          </p:cNvCxnSpPr>
          <p:nvPr/>
        </p:nvCxnSpPr>
        <p:spPr>
          <a:xfrm>
            <a:off x="6171101" y="963772"/>
            <a:ext cx="244681" cy="527858"/>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7CBB2484-1C7E-4C00-1F97-CBF4AAC00BD8}"/>
              </a:ext>
            </a:extLst>
          </p:cNvPr>
          <p:cNvSpPr/>
          <p:nvPr/>
        </p:nvSpPr>
        <p:spPr>
          <a:xfrm>
            <a:off x="6686821" y="1740732"/>
            <a:ext cx="1413571" cy="83101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DAE62DD2-BCCB-99BC-BE7A-7DFA110EB592}"/>
              </a:ext>
            </a:extLst>
          </p:cNvPr>
          <p:cNvSpPr/>
          <p:nvPr/>
        </p:nvSpPr>
        <p:spPr>
          <a:xfrm>
            <a:off x="7287033" y="1347614"/>
            <a:ext cx="1413571"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03A2089A-EAD6-0BA7-9BE5-D2F0A3D9D01E}"/>
              </a:ext>
            </a:extLst>
          </p:cNvPr>
          <p:cNvSpPr/>
          <p:nvPr/>
        </p:nvSpPr>
        <p:spPr>
          <a:xfrm>
            <a:off x="6660232" y="1367414"/>
            <a:ext cx="1848849" cy="4842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9" name="Picture 38" descr="A diagram of a diagram&#10;&#10;AI-generated content may be incorrect.">
            <a:extLst>
              <a:ext uri="{FF2B5EF4-FFF2-40B4-BE49-F238E27FC236}">
                <a16:creationId xmlns:a16="http://schemas.microsoft.com/office/drawing/2014/main" id="{363AF0FD-C88C-5A34-CE82-1801B278AF5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116" r="29806" b="23235"/>
          <a:stretch>
            <a:fillRect/>
          </a:stretch>
        </p:blipFill>
        <p:spPr>
          <a:xfrm flipH="1">
            <a:off x="6562569" y="780842"/>
            <a:ext cx="1753847" cy="926812"/>
          </a:xfrm>
          <a:prstGeom prst="rect">
            <a:avLst/>
          </a:prstGeom>
        </p:spPr>
      </p:pic>
      <p:cxnSp>
        <p:nvCxnSpPr>
          <p:cNvPr id="40" name="Straight Arrow Connector 39">
            <a:extLst>
              <a:ext uri="{FF2B5EF4-FFF2-40B4-BE49-F238E27FC236}">
                <a16:creationId xmlns:a16="http://schemas.microsoft.com/office/drawing/2014/main" id="{FC21BB86-EDFE-CC67-FF23-60B24FDE8ED9}"/>
              </a:ext>
            </a:extLst>
          </p:cNvPr>
          <p:cNvCxnSpPr>
            <a:cxnSpLocks/>
          </p:cNvCxnSpPr>
          <p:nvPr/>
        </p:nvCxnSpPr>
        <p:spPr>
          <a:xfrm flipH="1">
            <a:off x="6589291" y="1609542"/>
            <a:ext cx="671893" cy="1186616"/>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Straight Arrow Connector 41">
            <a:extLst>
              <a:ext uri="{FF2B5EF4-FFF2-40B4-BE49-F238E27FC236}">
                <a16:creationId xmlns:a16="http://schemas.microsoft.com/office/drawing/2014/main" id="{27B70BEA-FA15-6F64-5B3E-6832CF8D7C2D}"/>
              </a:ext>
            </a:extLst>
          </p:cNvPr>
          <p:cNvCxnSpPr>
            <a:cxnSpLocks/>
          </p:cNvCxnSpPr>
          <p:nvPr/>
        </p:nvCxnSpPr>
        <p:spPr>
          <a:xfrm flipH="1">
            <a:off x="7287033" y="1581846"/>
            <a:ext cx="211487" cy="1709984"/>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5" name="Straight Arrow Connector 44">
            <a:extLst>
              <a:ext uri="{FF2B5EF4-FFF2-40B4-BE49-F238E27FC236}">
                <a16:creationId xmlns:a16="http://schemas.microsoft.com/office/drawing/2014/main" id="{AE9F4886-8F84-D094-08FA-07B5B3D7BF89}"/>
              </a:ext>
            </a:extLst>
          </p:cNvPr>
          <p:cNvCxnSpPr>
            <a:cxnSpLocks/>
          </p:cNvCxnSpPr>
          <p:nvPr/>
        </p:nvCxnSpPr>
        <p:spPr>
          <a:xfrm>
            <a:off x="7756733" y="1581846"/>
            <a:ext cx="248849" cy="1410932"/>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8" name="Straight Arrow Connector 47">
            <a:extLst>
              <a:ext uri="{FF2B5EF4-FFF2-40B4-BE49-F238E27FC236}">
                <a16:creationId xmlns:a16="http://schemas.microsoft.com/office/drawing/2014/main" id="{A9BF887A-4FBB-59DC-8F4B-87D2EED0BE34}"/>
              </a:ext>
            </a:extLst>
          </p:cNvPr>
          <p:cNvCxnSpPr>
            <a:cxnSpLocks/>
          </p:cNvCxnSpPr>
          <p:nvPr/>
        </p:nvCxnSpPr>
        <p:spPr>
          <a:xfrm>
            <a:off x="7980894" y="1609542"/>
            <a:ext cx="266285" cy="579719"/>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6" name="Picture 5" descr="damping.eps">
            <a:extLst>
              <a:ext uri="{FF2B5EF4-FFF2-40B4-BE49-F238E27FC236}">
                <a16:creationId xmlns:a16="http://schemas.microsoft.com/office/drawing/2014/main" id="{6E3948C8-55F8-2120-5252-6FA5751581E2}"/>
              </a:ext>
            </a:extLst>
          </p:cNvPr>
          <p:cNvPicPr>
            <a:picLocks noChangeAspect="1"/>
          </p:cNvPicPr>
          <p:nvPr/>
        </p:nvPicPr>
        <p:blipFill rotWithShape="1">
          <a:blip r:embed="rId4"/>
          <a:srcRect t="25926" b="10091"/>
          <a:stretch/>
        </p:blipFill>
        <p:spPr>
          <a:xfrm>
            <a:off x="1809959" y="1686807"/>
            <a:ext cx="2847581" cy="596911"/>
          </a:xfrm>
          <a:prstGeom prst="rect">
            <a:avLst/>
          </a:prstGeom>
        </p:spPr>
      </p:pic>
      <p:pic>
        <p:nvPicPr>
          <p:cNvPr id="7" name="Picture 6" descr="p0.tiff">
            <a:extLst>
              <a:ext uri="{FF2B5EF4-FFF2-40B4-BE49-F238E27FC236}">
                <a16:creationId xmlns:a16="http://schemas.microsoft.com/office/drawing/2014/main" id="{72533DA8-C296-583E-BF56-3E4679409B3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91743" y="543945"/>
            <a:ext cx="3512305" cy="1117986"/>
          </a:xfrm>
          <a:prstGeom prst="rect">
            <a:avLst/>
          </a:prstGeom>
        </p:spPr>
      </p:pic>
      <p:sp>
        <p:nvSpPr>
          <p:cNvPr id="8" name="TextBox 7">
            <a:extLst>
              <a:ext uri="{FF2B5EF4-FFF2-40B4-BE49-F238E27FC236}">
                <a16:creationId xmlns:a16="http://schemas.microsoft.com/office/drawing/2014/main" id="{1AE59483-A261-D912-EAC0-C342DB2BAF31}"/>
              </a:ext>
            </a:extLst>
          </p:cNvPr>
          <p:cNvSpPr txBox="1"/>
          <p:nvPr/>
        </p:nvSpPr>
        <p:spPr>
          <a:xfrm>
            <a:off x="37069" y="627534"/>
            <a:ext cx="1438587" cy="1200329"/>
          </a:xfrm>
          <a:prstGeom prst="rect">
            <a:avLst/>
          </a:prstGeom>
          <a:solidFill>
            <a:schemeClr val="accent1">
              <a:lumMod val="20000"/>
              <a:lumOff val="80000"/>
              <a:alpha val="49896"/>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r>
              <a:rPr lang="en-US" sz="1200" dirty="0">
                <a:latin typeface="Calibri" panose="020F0502020204030204" pitchFamily="34" charset="0"/>
                <a:cs typeface="Calibri" panose="020F0502020204030204" pitchFamily="34" charset="0"/>
              </a:rPr>
              <a:t>Novel, complex lattice with cavities and absorbers in solenoids</a:t>
            </a:r>
          </a:p>
          <a:p>
            <a:r>
              <a:rPr lang="en-US" sz="1200" dirty="0">
                <a:latin typeface="Calibri" panose="020F0502020204030204" pitchFamily="34" charset="0"/>
                <a:cs typeface="Calibri" panose="020F0502020204030204" pitchFamily="34" charset="0"/>
              </a:rPr>
              <a:t>High magnetic field</a:t>
            </a:r>
          </a:p>
        </p:txBody>
      </p:sp>
      <p:sp>
        <p:nvSpPr>
          <p:cNvPr id="9" name="TextBox 8">
            <a:extLst>
              <a:ext uri="{FF2B5EF4-FFF2-40B4-BE49-F238E27FC236}">
                <a16:creationId xmlns:a16="http://schemas.microsoft.com/office/drawing/2014/main" id="{5C4509EE-4A84-C4A6-35B4-A29FF8B19652}"/>
              </a:ext>
            </a:extLst>
          </p:cNvPr>
          <p:cNvSpPr txBox="1"/>
          <p:nvPr/>
        </p:nvSpPr>
        <p:spPr>
          <a:xfrm>
            <a:off x="37069" y="2355726"/>
            <a:ext cx="3561795"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r>
              <a:rPr lang="en-US" sz="1200" spc="-1" dirty="0">
                <a:solidFill>
                  <a:srgbClr val="000000"/>
                </a:solidFill>
                <a:latin typeface="Calibri" panose="020F0502020204030204" pitchFamily="34" charset="0"/>
                <a:cs typeface="Calibri" panose="020F0502020204030204" pitchFamily="34" charset="0"/>
              </a:rPr>
              <a:t>Much improved lattice design</a:t>
            </a:r>
          </a:p>
          <a:p>
            <a:r>
              <a:rPr lang="en-US" sz="1200" spc="-1" dirty="0">
                <a:solidFill>
                  <a:srgbClr val="000000"/>
                </a:solidFill>
                <a:latin typeface="Calibri" panose="020F0502020204030204" pitchFamily="34" charset="0"/>
                <a:cs typeface="Calibri" panose="020F0502020204030204" pitchFamily="34" charset="0"/>
              </a:rPr>
              <a:t>Developed simulation tools: BDSIM and </a:t>
            </a:r>
            <a:r>
              <a:rPr lang="en-US" sz="1200" spc="-1" dirty="0" err="1">
                <a:solidFill>
                  <a:srgbClr val="000000"/>
                </a:solidFill>
                <a:latin typeface="Calibri" panose="020F0502020204030204" pitchFamily="34" charset="0"/>
                <a:cs typeface="Calibri" panose="020F0502020204030204" pitchFamily="34" charset="0"/>
              </a:rPr>
              <a:t>RFTrack</a:t>
            </a:r>
            <a:endParaRPr lang="en-US" sz="1200" spc="-1" dirty="0">
              <a:solidFill>
                <a:srgbClr val="000000"/>
              </a:solidFill>
              <a:latin typeface="Calibri" panose="020F0502020204030204" pitchFamily="34" charset="0"/>
              <a:cs typeface="Calibri" panose="020F0502020204030204" pitchFamily="34" charset="0"/>
            </a:endParaRPr>
          </a:p>
          <a:p>
            <a:r>
              <a:rPr lang="en-US" sz="1200" spc="-1" dirty="0">
                <a:solidFill>
                  <a:srgbClr val="000000"/>
                </a:solidFill>
                <a:latin typeface="Calibri" panose="020F0502020204030204" pitchFamily="34" charset="0"/>
                <a:cs typeface="Calibri" panose="020F0502020204030204" pitchFamily="34" charset="0"/>
              </a:rPr>
              <a:t>This allowed to start collective effects studies</a:t>
            </a:r>
          </a:p>
          <a:p>
            <a:r>
              <a:rPr lang="en-US" sz="1200" spc="-1" dirty="0">
                <a:solidFill>
                  <a:srgbClr val="000000"/>
                </a:solidFill>
                <a:latin typeface="Calibri" panose="020F0502020204030204" pitchFamily="34" charset="0"/>
                <a:cs typeface="Calibri" panose="020F0502020204030204" pitchFamily="34" charset="0"/>
              </a:rPr>
              <a:t>Magnet scaled and conceptual designs for 6D cooling </a:t>
            </a:r>
          </a:p>
          <a:p>
            <a:r>
              <a:rPr lang="en-US" sz="1200" spc="-1" dirty="0">
                <a:solidFill>
                  <a:srgbClr val="000000"/>
                </a:solidFill>
                <a:latin typeface="Calibri" panose="020F0502020204030204" pitchFamily="34" charset="0"/>
                <a:cs typeface="Calibri" panose="020F0502020204030204" pitchFamily="34" charset="0"/>
              </a:rPr>
              <a:t>40 T final cooling solenoid conceptual designs (55 T might be possible)</a:t>
            </a:r>
          </a:p>
        </p:txBody>
      </p:sp>
      <p:sp>
        <p:nvSpPr>
          <p:cNvPr id="10" name="TextBox 9">
            <a:extLst>
              <a:ext uri="{FF2B5EF4-FFF2-40B4-BE49-F238E27FC236}">
                <a16:creationId xmlns:a16="http://schemas.microsoft.com/office/drawing/2014/main" id="{C59D839F-5DDA-4658-AB34-946542A2B86E}"/>
              </a:ext>
            </a:extLst>
          </p:cNvPr>
          <p:cNvSpPr txBox="1"/>
          <p:nvPr/>
        </p:nvSpPr>
        <p:spPr>
          <a:xfrm>
            <a:off x="5041101" y="4076367"/>
            <a:ext cx="4067403" cy="1015663"/>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in principle reach or exceed performance target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models and prototypes should be built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Much improved longitudinal, may be useful for collider ring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collective effects important</a:t>
            </a:r>
          </a:p>
        </p:txBody>
      </p:sp>
      <p:cxnSp>
        <p:nvCxnSpPr>
          <p:cNvPr id="36" name="Straight Arrow Connector 35">
            <a:extLst>
              <a:ext uri="{FF2B5EF4-FFF2-40B4-BE49-F238E27FC236}">
                <a16:creationId xmlns:a16="http://schemas.microsoft.com/office/drawing/2014/main" id="{0CF1D9D3-21AA-12EE-46B8-62CC7027E33E}"/>
              </a:ext>
            </a:extLst>
          </p:cNvPr>
          <p:cNvCxnSpPr>
            <a:cxnSpLocks/>
          </p:cNvCxnSpPr>
          <p:nvPr/>
        </p:nvCxnSpPr>
        <p:spPr>
          <a:xfrm rot="5400000">
            <a:off x="7344308" y="3255826"/>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6013512F-0CBC-FBB0-985D-6B8D0A8CF8C8}"/>
              </a:ext>
            </a:extLst>
          </p:cNvPr>
          <p:cNvCxnSpPr>
            <a:cxnSpLocks/>
          </p:cNvCxnSpPr>
          <p:nvPr/>
        </p:nvCxnSpPr>
        <p:spPr>
          <a:xfrm>
            <a:off x="5520838" y="2108593"/>
            <a:ext cx="0" cy="967213"/>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pic>
        <p:nvPicPr>
          <p:cNvPr id="44" name="Picture 43" descr="A diagram of a structure&#10;&#10;Description automatically generated with medium confidence">
            <a:extLst>
              <a:ext uri="{FF2B5EF4-FFF2-40B4-BE49-F238E27FC236}">
                <a16:creationId xmlns:a16="http://schemas.microsoft.com/office/drawing/2014/main" id="{49BCC7EF-4435-E321-7E5E-EDE26678E95C}"/>
              </a:ext>
            </a:extLst>
          </p:cNvPr>
          <p:cNvPicPr>
            <a:picLocks noChangeAspect="1"/>
          </p:cNvPicPr>
          <p:nvPr/>
        </p:nvPicPr>
        <p:blipFill>
          <a:blip r:embed="rId6">
            <a:extLst>
              <a:ext uri="{28A0092B-C50C-407E-A947-70E740481C1C}">
                <a14:useLocalDpi xmlns:a14="http://schemas.microsoft.com/office/drawing/2010/main"/>
              </a:ext>
            </a:extLst>
          </a:blip>
          <a:srcRect b="8667"/>
          <a:stretch>
            <a:fillRect/>
          </a:stretch>
        </p:blipFill>
        <p:spPr>
          <a:xfrm>
            <a:off x="3635896" y="2571750"/>
            <a:ext cx="1523708" cy="1095702"/>
          </a:xfrm>
          <a:prstGeom prst="rect">
            <a:avLst/>
          </a:prstGeom>
        </p:spPr>
      </p:pic>
      <p:pic>
        <p:nvPicPr>
          <p:cNvPr id="46" name="Picture 45">
            <a:extLst>
              <a:ext uri="{FF2B5EF4-FFF2-40B4-BE49-F238E27FC236}">
                <a16:creationId xmlns:a16="http://schemas.microsoft.com/office/drawing/2014/main" id="{2209FD10-1B74-B081-78B2-8A33BC366633}"/>
              </a:ext>
            </a:extLst>
          </p:cNvPr>
          <p:cNvPicPr>
            <a:picLocks noChangeAspect="1"/>
          </p:cNvPicPr>
          <p:nvPr/>
        </p:nvPicPr>
        <p:blipFill>
          <a:blip r:embed="rId7"/>
          <a:srcRect b="37288"/>
          <a:stretch>
            <a:fillRect/>
          </a:stretch>
        </p:blipFill>
        <p:spPr>
          <a:xfrm>
            <a:off x="11564" y="3795886"/>
            <a:ext cx="4698965" cy="980264"/>
          </a:xfrm>
          <a:prstGeom prst="rect">
            <a:avLst/>
          </a:prstGeom>
        </p:spPr>
      </p:pic>
    </p:spTree>
    <p:extLst>
      <p:ext uri="{BB962C8B-B14F-4D97-AF65-F5344CB8AC3E}">
        <p14:creationId xmlns:p14="http://schemas.microsoft.com/office/powerpoint/2010/main" val="687526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A7357-5BBF-46A5-7D5E-7DF1CA3320C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CC73430A-0150-F0F2-2411-683F5EE47416}"/>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Technology</a:t>
            </a:r>
          </a:p>
        </p:txBody>
      </p:sp>
      <p:sp>
        <p:nvSpPr>
          <p:cNvPr id="52" name="Espace réservé du pied de page 4">
            <a:extLst>
              <a:ext uri="{FF2B5EF4-FFF2-40B4-BE49-F238E27FC236}">
                <a16:creationId xmlns:a16="http://schemas.microsoft.com/office/drawing/2014/main" id="{CC170B7B-4EF0-A598-1108-B225202955A2}"/>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A4CC7AB9-014D-748D-6948-A2AF7E490E09}"/>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35" name="AutoShape 2">
            <a:extLst>
              <a:ext uri="{FF2B5EF4-FFF2-40B4-BE49-F238E27FC236}">
                <a16:creationId xmlns:a16="http://schemas.microsoft.com/office/drawing/2014/main" id="{B858C419-B4FF-38D9-FE58-4F5659D10667}"/>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A6AC0D32-21F7-F1D3-C186-270967204079}"/>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447931" y="915566"/>
            <a:ext cx="2575910" cy="2028004"/>
          </a:xfrm>
          <a:prstGeom prst="rect">
            <a:avLst/>
          </a:prstGeom>
        </p:spPr>
      </p:pic>
      <p:sp>
        <p:nvSpPr>
          <p:cNvPr id="8" name="TextBox 7">
            <a:extLst>
              <a:ext uri="{FF2B5EF4-FFF2-40B4-BE49-F238E27FC236}">
                <a16:creationId xmlns:a16="http://schemas.microsoft.com/office/drawing/2014/main" id="{36EB532C-026E-BEA9-BDC0-1F91369C2710}"/>
              </a:ext>
            </a:extLst>
          </p:cNvPr>
          <p:cNvSpPr txBox="1"/>
          <p:nvPr/>
        </p:nvSpPr>
        <p:spPr>
          <a:xfrm>
            <a:off x="2195736" y="1956777"/>
            <a:ext cx="1918229" cy="830997"/>
          </a:xfrm>
          <a:prstGeom prst="rect">
            <a:avLst/>
          </a:prstGeom>
          <a:solidFill>
            <a:schemeClr val="accent3">
              <a:lumMod val="20000"/>
              <a:lumOff val="80000"/>
              <a:alpha val="50000"/>
            </a:schemeClr>
          </a:solidFill>
          <a:ln>
            <a:noFill/>
          </a:ln>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MAP proved gradient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RF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RF design ongoing to </a:t>
            </a:r>
            <a:r>
              <a:rPr lang="en-US" sz="1200" spc="-1" dirty="0" err="1">
                <a:solidFill>
                  <a:srgbClr val="000000"/>
                </a:solidFill>
                <a:latin typeface="Calibri" panose="020F0502020204030204" pitchFamily="34" charset="0"/>
                <a:cs typeface="Calibri" panose="020F0502020204030204" pitchFamily="34" charset="0"/>
              </a:rPr>
              <a:t>optimise</a:t>
            </a:r>
            <a:r>
              <a:rPr lang="en-US" sz="1200" spc="-1" dirty="0">
                <a:solidFill>
                  <a:srgbClr val="000000"/>
                </a:solidFill>
                <a:latin typeface="Calibri" panose="020F0502020204030204" pitchFamily="34" charset="0"/>
                <a:cs typeface="Calibri" panose="020F0502020204030204" pitchFamily="34" charset="0"/>
              </a:rPr>
              <a:t> </a:t>
            </a:r>
            <a:r>
              <a:rPr lang="en-US" sz="1200" spc="-1" dirty="0" err="1">
                <a:solidFill>
                  <a:srgbClr val="000000"/>
                </a:solidFill>
                <a:latin typeface="Calibri" panose="020F0502020204030204" pitchFamily="34" charset="0"/>
                <a:cs typeface="Calibri" panose="020F0502020204030204" pitchFamily="34" charset="0"/>
              </a:rPr>
              <a:t>beamloading</a:t>
            </a:r>
            <a:endParaRPr lang="en-US" sz="1200" spc="-1" dirty="0">
              <a:solidFill>
                <a:srgbClr val="000000"/>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03176A1E-8416-3F1B-C027-673FBAF8B52F}"/>
              </a:ext>
            </a:extLst>
          </p:cNvPr>
          <p:cNvSpPr txBox="1"/>
          <p:nvPr/>
        </p:nvSpPr>
        <p:spPr>
          <a:xfrm>
            <a:off x="120158" y="588625"/>
            <a:ext cx="3132722" cy="1015663"/>
          </a:xfrm>
          <a:prstGeom prst="rect">
            <a:avLst/>
          </a:prstGeom>
          <a:solidFill>
            <a:schemeClr val="accent1">
              <a:lumMod val="20000"/>
              <a:lumOff val="80000"/>
              <a:alpha val="50000"/>
            </a:schemeClr>
          </a:solidFill>
          <a:ln w="19050" cmpd="sng">
            <a:noFill/>
          </a:ln>
        </p:spPr>
        <p:txBody>
          <a:bodyPr wrap="square" rtlCol="0">
            <a:spAutoFit/>
          </a:bodyPr>
          <a:lstStyle/>
          <a:p>
            <a:r>
              <a:rPr lang="en-US" sz="1200" b="1" dirty="0">
                <a:latin typeface="Calibri"/>
                <a:cs typeface="Calibri"/>
              </a:rPr>
              <a:t>Challenges:</a:t>
            </a:r>
          </a:p>
          <a:p>
            <a:pPr marL="171450" indent="-171450">
              <a:buFont typeface="Arial" panose="020B0604020202020204" pitchFamily="34" charset="0"/>
              <a:buChar char="•"/>
            </a:pPr>
            <a:r>
              <a:rPr lang="en-US" sz="1200" dirty="0">
                <a:latin typeface="Calibri"/>
                <a:cs typeface="Calibri"/>
              </a:rPr>
              <a:t>NC RF cavities in magnetic field (30 MV/m)</a:t>
            </a:r>
          </a:p>
          <a:p>
            <a:pPr marL="171450" indent="-171450">
              <a:buFont typeface="Arial" panose="020B0604020202020204" pitchFamily="34" charset="0"/>
              <a:buChar char="•"/>
            </a:pPr>
            <a:r>
              <a:rPr lang="en-US" sz="1200" dirty="0">
                <a:latin typeface="Calibri"/>
                <a:cs typeface="Calibri"/>
              </a:rPr>
              <a:t>HTS magnets (up to 40 T in final cooling)</a:t>
            </a:r>
          </a:p>
          <a:p>
            <a:pPr marL="171450" indent="-171450">
              <a:buFont typeface="Arial" panose="020B0604020202020204" pitchFamily="34" charset="0"/>
              <a:buChar char="•"/>
            </a:pPr>
            <a:r>
              <a:rPr lang="en-US" sz="1200" dirty="0">
                <a:latin typeface="Calibri"/>
                <a:cs typeface="Calibri"/>
              </a:rPr>
              <a:t>Bright beam hard on absorbers and windows</a:t>
            </a:r>
          </a:p>
          <a:p>
            <a:pPr marL="628650" lvl="1" indent="-171450">
              <a:buFont typeface="Arial" panose="020B0604020202020204" pitchFamily="34" charset="0"/>
              <a:buChar char="•"/>
            </a:pPr>
            <a:r>
              <a:rPr lang="en-US" sz="1200" dirty="0">
                <a:latin typeface="Calibri"/>
                <a:cs typeface="Calibri"/>
              </a:rPr>
              <a:t>Can </a:t>
            </a:r>
            <a:r>
              <a:rPr lang="en-US" sz="1200" dirty="0" err="1">
                <a:latin typeface="Calibri"/>
                <a:cs typeface="Calibri"/>
              </a:rPr>
              <a:t>evaporise</a:t>
            </a:r>
            <a:r>
              <a:rPr lang="en-US" sz="1200" dirty="0">
                <a:latin typeface="Calibri"/>
                <a:cs typeface="Calibri"/>
              </a:rPr>
              <a:t> liquid hydrogen</a:t>
            </a:r>
          </a:p>
        </p:txBody>
      </p:sp>
      <p:pic>
        <p:nvPicPr>
          <p:cNvPr id="13" name="Picture 12">
            <a:extLst>
              <a:ext uri="{FF2B5EF4-FFF2-40B4-BE49-F238E27FC236}">
                <a16:creationId xmlns:a16="http://schemas.microsoft.com/office/drawing/2014/main" id="{311FEFD1-EB9C-7D77-2B84-03BBD4C7EBD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79986" y="548863"/>
            <a:ext cx="1728192" cy="1307314"/>
          </a:xfrm>
          <a:prstGeom prst="rect">
            <a:avLst/>
          </a:prstGeom>
          <a:ln>
            <a:solidFill>
              <a:schemeClr val="bg1">
                <a:lumMod val="75000"/>
              </a:schemeClr>
            </a:solidFill>
          </a:ln>
        </p:spPr>
      </p:pic>
      <p:sp>
        <p:nvSpPr>
          <p:cNvPr id="14" name="TextBox 13">
            <a:extLst>
              <a:ext uri="{FF2B5EF4-FFF2-40B4-BE49-F238E27FC236}">
                <a16:creationId xmlns:a16="http://schemas.microsoft.com/office/drawing/2014/main" id="{FC7DA084-4A23-0E18-71E5-CF433D894FED}"/>
              </a:ext>
            </a:extLst>
          </p:cNvPr>
          <p:cNvSpPr txBox="1"/>
          <p:nvPr/>
        </p:nvSpPr>
        <p:spPr>
          <a:xfrm>
            <a:off x="5208178" y="579517"/>
            <a:ext cx="1884102" cy="840105"/>
          </a:xfrm>
          <a:prstGeom prst="rect">
            <a:avLst/>
          </a:prstGeom>
          <a:noFill/>
        </p:spPr>
        <p:txBody>
          <a:bodyPr wrap="square" lIns="100459" tIns="50230" rIns="100459" bIns="50230" rtlCol="0">
            <a:spAutoFit/>
          </a:bodyPr>
          <a:lstStyle/>
          <a:p>
            <a:r>
              <a:rPr lang="en-US" sz="1200" b="1" dirty="0" err="1">
                <a:latin typeface="Calibri"/>
                <a:cs typeface="Calibri"/>
              </a:rPr>
              <a:t>MuCool</a:t>
            </a:r>
            <a:r>
              <a:rPr lang="en-US" sz="1200" dirty="0">
                <a:latin typeface="Calibri"/>
                <a:cs typeface="Calibri"/>
              </a:rPr>
              <a:t> demonstrated &gt;50 MV/m in 5 T</a:t>
            </a:r>
          </a:p>
          <a:p>
            <a:pPr marL="171450" indent="-171450">
              <a:buFont typeface="Arial" panose="020B0604020202020204" pitchFamily="34" charset="0"/>
              <a:buChar char="•"/>
            </a:pPr>
            <a:r>
              <a:rPr lang="en-US" sz="1200" dirty="0">
                <a:latin typeface="Calibri"/>
                <a:cs typeface="Calibri"/>
              </a:rPr>
              <a:t>H2-filled copper</a:t>
            </a:r>
          </a:p>
          <a:p>
            <a:pPr marL="171450" indent="-171450">
              <a:buFont typeface="Arial" panose="020B0604020202020204" pitchFamily="34" charset="0"/>
              <a:buChar char="•"/>
            </a:pPr>
            <a:r>
              <a:rPr lang="en-US" sz="1200" dirty="0">
                <a:latin typeface="Calibri"/>
                <a:cs typeface="Calibri"/>
              </a:rPr>
              <a:t>Be end caps</a:t>
            </a:r>
          </a:p>
        </p:txBody>
      </p:sp>
      <p:pic>
        <p:nvPicPr>
          <p:cNvPr id="17" name="Picture 16">
            <a:extLst>
              <a:ext uri="{FF2B5EF4-FFF2-40B4-BE49-F238E27FC236}">
                <a16:creationId xmlns:a16="http://schemas.microsoft.com/office/drawing/2014/main" id="{C54778F6-7A48-E4F9-7598-2F2B6ED240AD}"/>
              </a:ext>
            </a:extLst>
          </p:cNvPr>
          <p:cNvPicPr>
            <a:picLocks noChangeAspect="1"/>
          </p:cNvPicPr>
          <p:nvPr/>
        </p:nvPicPr>
        <p:blipFill>
          <a:blip r:embed="rId4"/>
          <a:stretch>
            <a:fillRect/>
          </a:stretch>
        </p:blipFill>
        <p:spPr>
          <a:xfrm>
            <a:off x="8201429" y="2355726"/>
            <a:ext cx="845388" cy="847465"/>
          </a:xfrm>
          <a:prstGeom prst="rect">
            <a:avLst/>
          </a:prstGeom>
        </p:spPr>
      </p:pic>
      <p:pic>
        <p:nvPicPr>
          <p:cNvPr id="19" name="Picture 18" descr="A rainbow colored diagram of a graph&#10;&#10;Description automatically generated with medium confidence">
            <a:extLst>
              <a:ext uri="{FF2B5EF4-FFF2-40B4-BE49-F238E27FC236}">
                <a16:creationId xmlns:a16="http://schemas.microsoft.com/office/drawing/2014/main" id="{32293275-1C3D-8B44-68C0-16AC234007A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30647" y="1764449"/>
            <a:ext cx="1918229" cy="736711"/>
          </a:xfrm>
          <a:prstGeom prst="rect">
            <a:avLst/>
          </a:prstGeom>
        </p:spPr>
      </p:pic>
      <p:sp>
        <p:nvSpPr>
          <p:cNvPr id="20" name="TextBox 19">
            <a:extLst>
              <a:ext uri="{FF2B5EF4-FFF2-40B4-BE49-F238E27FC236}">
                <a16:creationId xmlns:a16="http://schemas.microsoft.com/office/drawing/2014/main" id="{B73C6CE6-FB82-2D1F-08E6-F7805863743A}"/>
              </a:ext>
            </a:extLst>
          </p:cNvPr>
          <p:cNvSpPr txBox="1"/>
          <p:nvPr/>
        </p:nvSpPr>
        <p:spPr>
          <a:xfrm>
            <a:off x="1331640" y="4587974"/>
            <a:ext cx="3382619" cy="276999"/>
          </a:xfrm>
          <a:prstGeom prst="rect">
            <a:avLst/>
          </a:prstGeom>
          <a:solidFill>
            <a:schemeClr val="accent3">
              <a:lumMod val="20000"/>
              <a:lumOff val="80000"/>
              <a:alpha val="50000"/>
            </a:schemeClr>
          </a:solidFill>
          <a:ln>
            <a:noFill/>
          </a:ln>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6D cooling cell engineering design almost ready</a:t>
            </a:r>
          </a:p>
        </p:txBody>
      </p:sp>
      <p:sp>
        <p:nvSpPr>
          <p:cNvPr id="22" name="TextBox 21">
            <a:extLst>
              <a:ext uri="{FF2B5EF4-FFF2-40B4-BE49-F238E27FC236}">
                <a16:creationId xmlns:a16="http://schemas.microsoft.com/office/drawing/2014/main" id="{D642ECF2-B8E2-AF99-F064-7DF8FB407147}"/>
              </a:ext>
            </a:extLst>
          </p:cNvPr>
          <p:cNvSpPr txBox="1"/>
          <p:nvPr/>
        </p:nvSpPr>
        <p:spPr>
          <a:xfrm>
            <a:off x="5888017" y="3435846"/>
            <a:ext cx="3132209" cy="1200329"/>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Ready to </a:t>
            </a:r>
            <a:r>
              <a:rPr lang="en-US" sz="1200" b="1" spc="-1" dirty="0">
                <a:solidFill>
                  <a:srgbClr val="000000"/>
                </a:solidFill>
                <a:latin typeface="Calibri" panose="020F0502020204030204" pitchFamily="34" charset="0"/>
                <a:cs typeface="Calibri" panose="020F0502020204030204" pitchFamily="34" charset="0"/>
              </a:rPr>
              <a:t>ramp-up effort</a:t>
            </a:r>
            <a:r>
              <a:rPr lang="en-US" sz="1200" spc="-1" dirty="0">
                <a:solidFill>
                  <a:srgbClr val="000000"/>
                </a:solidFill>
                <a:latin typeface="Calibri" panose="020F0502020204030204" pitchFamily="34" charset="0"/>
                <a:cs typeface="Calibri" panose="020F0502020204030204" pitchFamily="34" charset="0"/>
              </a:rPr>
              <a:t>, in particular prototyping and experimental work, also </a:t>
            </a:r>
            <a:r>
              <a:rPr lang="en-US" sz="1200" spc="-1" dirty="0" err="1">
                <a:solidFill>
                  <a:srgbClr val="000000"/>
                </a:solidFill>
                <a:latin typeface="Calibri" panose="020F0502020204030204" pitchFamily="34" charset="0"/>
                <a:cs typeface="Calibri" panose="020F0502020204030204" pitchFamily="34" charset="0"/>
              </a:rPr>
              <a:t>beamdynamics</a:t>
            </a: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Need RF test stands </a:t>
            </a:r>
            <a:r>
              <a:rPr lang="en-US" sz="1200" spc="-1" dirty="0">
                <a:solidFill>
                  <a:srgbClr val="000000"/>
                </a:solidFill>
                <a:latin typeface="Calibri" panose="020F0502020204030204" pitchFamily="34" charset="0"/>
                <a:cs typeface="Calibri" panose="020F0502020204030204" pitchFamily="34" charset="0"/>
              </a:rPr>
              <a:t>for experimental optimization</a:t>
            </a:r>
          </a:p>
        </p:txBody>
      </p:sp>
      <p:pic>
        <p:nvPicPr>
          <p:cNvPr id="23" name="Grafik 11">
            <a:extLst>
              <a:ext uri="{FF2B5EF4-FFF2-40B4-BE49-F238E27FC236}">
                <a16:creationId xmlns:a16="http://schemas.microsoft.com/office/drawing/2014/main" id="{1B5DB52F-564F-B81A-8879-18C223A5FB3F}"/>
              </a:ext>
            </a:extLst>
          </p:cNvPr>
          <p:cNvPicPr>
            <a:picLocks noChangeAspect="1"/>
          </p:cNvPicPr>
          <p:nvPr/>
        </p:nvPicPr>
        <p:blipFill>
          <a:blip r:embed="rId6"/>
          <a:stretch>
            <a:fillRect/>
          </a:stretch>
        </p:blipFill>
        <p:spPr>
          <a:xfrm>
            <a:off x="4932040" y="1934947"/>
            <a:ext cx="1641485" cy="735603"/>
          </a:xfrm>
          <a:prstGeom prst="rect">
            <a:avLst/>
          </a:prstGeom>
        </p:spPr>
      </p:pic>
      <p:sp>
        <p:nvSpPr>
          <p:cNvPr id="24" name="TextBox 23">
            <a:extLst>
              <a:ext uri="{FF2B5EF4-FFF2-40B4-BE49-F238E27FC236}">
                <a16:creationId xmlns:a16="http://schemas.microsoft.com/office/drawing/2014/main" id="{F95813EA-AB03-65CC-54DC-024D76FFCD9F}"/>
              </a:ext>
            </a:extLst>
          </p:cNvPr>
          <p:cNvSpPr txBox="1"/>
          <p:nvPr/>
        </p:nvSpPr>
        <p:spPr>
          <a:xfrm>
            <a:off x="4925157" y="2787774"/>
            <a:ext cx="3186661" cy="461665"/>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window tests performed with protons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Use of H2 gas in final absorbers</a:t>
            </a:r>
          </a:p>
        </p:txBody>
      </p:sp>
      <p:pic>
        <p:nvPicPr>
          <p:cNvPr id="4" name="Picture 3">
            <a:extLst>
              <a:ext uri="{FF2B5EF4-FFF2-40B4-BE49-F238E27FC236}">
                <a16:creationId xmlns:a16="http://schemas.microsoft.com/office/drawing/2014/main" id="{708688FF-9BD8-9A58-C439-AF63347268A1}"/>
              </a:ext>
            </a:extLst>
          </p:cNvPr>
          <p:cNvPicPr>
            <a:picLocks noChangeAspect="1"/>
          </p:cNvPicPr>
          <p:nvPr/>
        </p:nvPicPr>
        <p:blipFill>
          <a:blip r:embed="rId7"/>
          <a:srcRect l="2003" t="948" b="2996"/>
          <a:stretch/>
        </p:blipFill>
        <p:spPr>
          <a:xfrm>
            <a:off x="206061" y="2491428"/>
            <a:ext cx="3495746" cy="2199149"/>
          </a:xfrm>
          <a:prstGeom prst="rect">
            <a:avLst/>
          </a:prstGeom>
        </p:spPr>
      </p:pic>
      <p:pic>
        <p:nvPicPr>
          <p:cNvPr id="7" name="Picture 6">
            <a:extLst>
              <a:ext uri="{FF2B5EF4-FFF2-40B4-BE49-F238E27FC236}">
                <a16:creationId xmlns:a16="http://schemas.microsoft.com/office/drawing/2014/main" id="{7F622DBC-3C78-1F09-9B02-FC30ACFE49D3}"/>
              </a:ext>
            </a:extLst>
          </p:cNvPr>
          <p:cNvPicPr>
            <a:picLocks noChangeAspect="1"/>
          </p:cNvPicPr>
          <p:nvPr/>
        </p:nvPicPr>
        <p:blipFill>
          <a:blip r:embed="rId8"/>
          <a:stretch>
            <a:fillRect/>
          </a:stretch>
        </p:blipFill>
        <p:spPr>
          <a:xfrm>
            <a:off x="3707904" y="3347469"/>
            <a:ext cx="1707344" cy="1240505"/>
          </a:xfrm>
          <a:prstGeom prst="rect">
            <a:avLst/>
          </a:prstGeom>
        </p:spPr>
      </p:pic>
    </p:spTree>
    <p:extLst>
      <p:ext uri="{BB962C8B-B14F-4D97-AF65-F5344CB8AC3E}">
        <p14:creationId xmlns:p14="http://schemas.microsoft.com/office/powerpoint/2010/main" val="3600772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1B4722-CA81-5B6A-3D22-E6DA587A774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B4EE881-4A40-8E21-062D-712A1E49FDE9}"/>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RCS Designs</a:t>
            </a:r>
          </a:p>
        </p:txBody>
      </p:sp>
      <p:sp>
        <p:nvSpPr>
          <p:cNvPr id="52" name="Espace réservé du pied de page 4">
            <a:extLst>
              <a:ext uri="{FF2B5EF4-FFF2-40B4-BE49-F238E27FC236}">
                <a16:creationId xmlns:a16="http://schemas.microsoft.com/office/drawing/2014/main" id="{667C319A-9EC8-CBF8-2DB4-2EA16E12E0C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4" name="TextBox 3">
            <a:extLst>
              <a:ext uri="{FF2B5EF4-FFF2-40B4-BE49-F238E27FC236}">
                <a16:creationId xmlns:a16="http://schemas.microsoft.com/office/drawing/2014/main" id="{73814E63-3404-F1E9-695D-492297D14D94}"/>
              </a:ext>
            </a:extLst>
          </p:cNvPr>
          <p:cNvSpPr txBox="1"/>
          <p:nvPr/>
        </p:nvSpPr>
        <p:spPr>
          <a:xfrm>
            <a:off x="6444208" y="3651870"/>
            <a:ext cx="2564511" cy="1015663"/>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1.3 GHz TESLA-type cavities work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Emittance transport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Cost and power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Need to connect to initial linacs</a:t>
            </a:r>
          </a:p>
        </p:txBody>
      </p:sp>
      <p:sp>
        <p:nvSpPr>
          <p:cNvPr id="7" name="TextBox 6">
            <a:extLst>
              <a:ext uri="{FF2B5EF4-FFF2-40B4-BE49-F238E27FC236}">
                <a16:creationId xmlns:a16="http://schemas.microsoft.com/office/drawing/2014/main" id="{3913BC74-83B8-7D14-4D75-DC87B07C9AA8}"/>
              </a:ext>
            </a:extLst>
          </p:cNvPr>
          <p:cNvSpPr txBox="1"/>
          <p:nvPr/>
        </p:nvSpPr>
        <p:spPr>
          <a:xfrm>
            <a:off x="135282" y="2163509"/>
            <a:ext cx="2896276"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Lattices for all site independent RCSs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 propagation through complex</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Conceptual design of magnets and power converters</a:t>
            </a:r>
          </a:p>
          <a:p>
            <a:pPr marL="171450"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Optimised</a:t>
            </a:r>
            <a:r>
              <a:rPr lang="en-US" sz="1200" spc="-1" dirty="0">
                <a:solidFill>
                  <a:srgbClr val="000000"/>
                </a:solidFill>
                <a:latin typeface="Calibri" panose="020F0502020204030204" pitchFamily="34" charset="0"/>
                <a:cs typeface="Calibri" panose="020F0502020204030204" pitchFamily="34" charset="0"/>
              </a:rPr>
              <a:t> design together with RF</a:t>
            </a:r>
          </a:p>
        </p:txBody>
      </p:sp>
      <p:sp>
        <p:nvSpPr>
          <p:cNvPr id="35" name="AutoShape 2">
            <a:extLst>
              <a:ext uri="{FF2B5EF4-FFF2-40B4-BE49-F238E27FC236}">
                <a16:creationId xmlns:a16="http://schemas.microsoft.com/office/drawing/2014/main" id="{D5D49683-CEAC-67B6-BD0C-ED9B3E1995C6}"/>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descr="A diagram of a rainbow&#10;&#10;Description automatically generated with medium confidence">
            <a:extLst>
              <a:ext uri="{FF2B5EF4-FFF2-40B4-BE49-F238E27FC236}">
                <a16:creationId xmlns:a16="http://schemas.microsoft.com/office/drawing/2014/main" id="{968599A5-49F5-1997-91D2-C846571B14B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771800" y="750348"/>
            <a:ext cx="3623310" cy="1050516"/>
          </a:xfrm>
          <a:prstGeom prst="rect">
            <a:avLst/>
          </a:prstGeom>
        </p:spPr>
      </p:pic>
      <p:pic>
        <p:nvPicPr>
          <p:cNvPr id="14" name="Picture 13" descr="A diagram of a graph&#10;&#10;Description automatically generated">
            <a:extLst>
              <a:ext uri="{FF2B5EF4-FFF2-40B4-BE49-F238E27FC236}">
                <a16:creationId xmlns:a16="http://schemas.microsoft.com/office/drawing/2014/main" id="{6F558C8A-C023-4EAF-C2A5-CA7BA65AD6F5}"/>
              </a:ext>
            </a:extLst>
          </p:cNvPr>
          <p:cNvPicPr>
            <a:picLocks noChangeAspect="1"/>
          </p:cNvPicPr>
          <p:nvPr/>
        </p:nvPicPr>
        <p:blipFill>
          <a:blip r:embed="rId3">
            <a:extLst>
              <a:ext uri="{28A0092B-C50C-407E-A947-70E740481C1C}">
                <a14:useLocalDpi xmlns:a14="http://schemas.microsoft.com/office/drawing/2010/main"/>
              </a:ext>
            </a:extLst>
          </a:blip>
          <a:srcRect b="16283"/>
          <a:stretch>
            <a:fillRect/>
          </a:stretch>
        </p:blipFill>
        <p:spPr>
          <a:xfrm>
            <a:off x="203707" y="3363838"/>
            <a:ext cx="2821862" cy="1511194"/>
          </a:xfrm>
          <a:prstGeom prst="rect">
            <a:avLst/>
          </a:prstGeom>
        </p:spPr>
      </p:pic>
      <p:pic>
        <p:nvPicPr>
          <p:cNvPr id="6" name="Picture 5">
            <a:extLst>
              <a:ext uri="{FF2B5EF4-FFF2-40B4-BE49-F238E27FC236}">
                <a16:creationId xmlns:a16="http://schemas.microsoft.com/office/drawing/2014/main" id="{6B6E6D92-05FD-E0EB-E095-62AB459EE0FD}"/>
              </a:ext>
            </a:extLst>
          </p:cNvPr>
          <p:cNvPicPr/>
          <p:nvPr/>
        </p:nvPicPr>
        <p:blipFill>
          <a:blip r:embed="rId4"/>
          <a:stretch/>
        </p:blipFill>
        <p:spPr>
          <a:xfrm>
            <a:off x="4572000" y="564909"/>
            <a:ext cx="2564511" cy="1598600"/>
          </a:xfrm>
          <a:prstGeom prst="rect">
            <a:avLst/>
          </a:prstGeom>
          <a:ln w="0">
            <a:noFill/>
          </a:ln>
        </p:spPr>
      </p:pic>
      <p:pic>
        <p:nvPicPr>
          <p:cNvPr id="9" name="Picture 8" descr="A diagram of a diagram&#10;&#10;AI-generated content may be incorrect.">
            <a:extLst>
              <a:ext uri="{FF2B5EF4-FFF2-40B4-BE49-F238E27FC236}">
                <a16:creationId xmlns:a16="http://schemas.microsoft.com/office/drawing/2014/main" id="{C5F1CA5C-9EC6-7748-7F35-EA6D05674ACB}"/>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0332" r="9644" b="23235"/>
          <a:stretch>
            <a:fillRect/>
          </a:stretch>
        </p:blipFill>
        <p:spPr>
          <a:xfrm>
            <a:off x="7377364" y="2163509"/>
            <a:ext cx="1706532" cy="1350090"/>
          </a:xfrm>
          <a:prstGeom prst="rect">
            <a:avLst/>
          </a:prstGeom>
        </p:spPr>
      </p:pic>
      <p:sp>
        <p:nvSpPr>
          <p:cNvPr id="8" name="TextBox 7">
            <a:extLst>
              <a:ext uri="{FF2B5EF4-FFF2-40B4-BE49-F238E27FC236}">
                <a16:creationId xmlns:a16="http://schemas.microsoft.com/office/drawing/2014/main" id="{D2F591DF-C11E-317A-100F-BC6743A03B53}"/>
              </a:ext>
            </a:extLst>
          </p:cNvPr>
          <p:cNvSpPr txBox="1"/>
          <p:nvPr/>
        </p:nvSpPr>
        <p:spPr>
          <a:xfrm>
            <a:off x="129292" y="555526"/>
            <a:ext cx="2896276" cy="1569660"/>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Uses fast-pulsed normal magnets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5 Hz pulses of O(1-10ms)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6-35 km circumference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Cost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Recover energy from magnetic field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High bunch charge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Maintain beam quality</a:t>
            </a:r>
          </a:p>
        </p:txBody>
      </p:sp>
      <p:pic>
        <p:nvPicPr>
          <p:cNvPr id="5" name="Picture 4" descr="A diagram of a diagram of a window frame&#10;&#10;Description automatically generated with medium confidence">
            <a:extLst>
              <a:ext uri="{FF2B5EF4-FFF2-40B4-BE49-F238E27FC236}">
                <a16:creationId xmlns:a16="http://schemas.microsoft.com/office/drawing/2014/main" id="{30368D54-4D0C-2971-55B1-386410DFB9C0}"/>
              </a:ext>
            </a:extLst>
          </p:cNvPr>
          <p:cNvPicPr>
            <a:picLocks noChangeAspect="1"/>
          </p:cNvPicPr>
          <p:nvPr/>
        </p:nvPicPr>
        <p:blipFill>
          <a:blip r:embed="rId6">
            <a:extLst>
              <a:ext uri="{28A0092B-C50C-407E-A947-70E740481C1C}">
                <a14:useLocalDpi xmlns:a14="http://schemas.microsoft.com/office/drawing/2010/main"/>
              </a:ext>
            </a:extLst>
          </a:blip>
          <a:srcRect b="10450"/>
          <a:stretch>
            <a:fillRect/>
          </a:stretch>
        </p:blipFill>
        <p:spPr>
          <a:xfrm>
            <a:off x="3288349" y="2069144"/>
            <a:ext cx="1868219" cy="1350090"/>
          </a:xfrm>
          <a:prstGeom prst="rect">
            <a:avLst/>
          </a:prstGeom>
        </p:spPr>
      </p:pic>
      <p:graphicFrame>
        <p:nvGraphicFramePr>
          <p:cNvPr id="16" name="Table 15">
            <a:extLst>
              <a:ext uri="{FF2B5EF4-FFF2-40B4-BE49-F238E27FC236}">
                <a16:creationId xmlns:a16="http://schemas.microsoft.com/office/drawing/2014/main" id="{86CB275F-4526-C7C1-89D8-1ED97704531B}"/>
              </a:ext>
            </a:extLst>
          </p:cNvPr>
          <p:cNvGraphicFramePr>
            <a:graphicFrameLocks noGrp="1"/>
          </p:cNvGraphicFramePr>
          <p:nvPr/>
        </p:nvGraphicFramePr>
        <p:xfrm>
          <a:off x="3131840" y="3616099"/>
          <a:ext cx="2960716" cy="1193488"/>
        </p:xfrm>
        <a:graphic>
          <a:graphicData uri="http://schemas.openxmlformats.org/drawingml/2006/table">
            <a:tbl>
              <a:tblPr firstRow="1" bandRow="1">
                <a:tableStyleId>{5C22544A-7EE6-4342-B048-85BDC9FD1C3A}</a:tableStyleId>
              </a:tblPr>
              <a:tblGrid>
                <a:gridCol w="636257">
                  <a:extLst>
                    <a:ext uri="{9D8B030D-6E8A-4147-A177-3AD203B41FA5}">
                      <a16:colId xmlns:a16="http://schemas.microsoft.com/office/drawing/2014/main" val="2532892650"/>
                    </a:ext>
                  </a:extLst>
                </a:gridCol>
                <a:gridCol w="725333">
                  <a:extLst>
                    <a:ext uri="{9D8B030D-6E8A-4147-A177-3AD203B41FA5}">
                      <a16:colId xmlns:a16="http://schemas.microsoft.com/office/drawing/2014/main" val="653191170"/>
                    </a:ext>
                  </a:extLst>
                </a:gridCol>
                <a:gridCol w="799563">
                  <a:extLst>
                    <a:ext uri="{9D8B030D-6E8A-4147-A177-3AD203B41FA5}">
                      <a16:colId xmlns:a16="http://schemas.microsoft.com/office/drawing/2014/main" val="2424605056"/>
                    </a:ext>
                  </a:extLst>
                </a:gridCol>
                <a:gridCol w="799563">
                  <a:extLst>
                    <a:ext uri="{9D8B030D-6E8A-4147-A177-3AD203B41FA5}">
                      <a16:colId xmlns:a16="http://schemas.microsoft.com/office/drawing/2014/main" val="3516920967"/>
                    </a:ext>
                  </a:extLst>
                </a:gridCol>
              </a:tblGrid>
              <a:tr h="298372">
                <a:tc>
                  <a:txBody>
                    <a:bodyPr/>
                    <a:lstStyle/>
                    <a:p>
                      <a:r>
                        <a:rPr lang="en-US" sz="1200" dirty="0">
                          <a:latin typeface="Calibri" panose="020F0502020204030204" pitchFamily="34" charset="0"/>
                          <a:cs typeface="Calibri" panose="020F0502020204030204" pitchFamily="34" charset="0"/>
                        </a:rPr>
                        <a:t>RCS</a:t>
                      </a:r>
                    </a:p>
                  </a:txBody>
                  <a:tcPr/>
                </a:tc>
                <a:tc>
                  <a:txBody>
                    <a:bodyPr/>
                    <a:lstStyle/>
                    <a:p>
                      <a:r>
                        <a:rPr lang="en-US" sz="1200" dirty="0">
                          <a:latin typeface="Calibri" panose="020F0502020204030204" pitchFamily="34" charset="0"/>
                          <a:cs typeface="Calibri" panose="020F0502020204030204" pitchFamily="34" charset="0"/>
                        </a:rPr>
                        <a:t>E [J/m]</a:t>
                      </a:r>
                    </a:p>
                  </a:txBody>
                  <a:tcPr/>
                </a:tc>
                <a:tc>
                  <a:txBody>
                    <a:bodyPr/>
                    <a:lstStyle/>
                    <a:p>
                      <a:r>
                        <a:rPr lang="en-US" sz="1200" b="1" dirty="0">
                          <a:latin typeface="Calibri" panose="020F0502020204030204" pitchFamily="34" charset="0"/>
                          <a:cs typeface="Calibri" panose="020F0502020204030204" pitchFamily="34" charset="0"/>
                        </a:rPr>
                        <a:t>Loss [%]</a:t>
                      </a:r>
                    </a:p>
                  </a:txBody>
                  <a:tcPr/>
                </a:tc>
                <a:tc>
                  <a:txBody>
                    <a:bodyPr/>
                    <a:lstStyle/>
                    <a:p>
                      <a:r>
                        <a:rPr lang="en-US" sz="1200" dirty="0">
                          <a:latin typeface="Calibri" panose="020F0502020204030204" pitchFamily="34" charset="0"/>
                          <a:cs typeface="Calibri" panose="020F0502020204030204" pitchFamily="34" charset="0"/>
                        </a:rPr>
                        <a:t>P [MW]</a:t>
                      </a:r>
                    </a:p>
                  </a:txBody>
                  <a:tcPr/>
                </a:tc>
                <a:extLst>
                  <a:ext uri="{0D108BD9-81ED-4DB2-BD59-A6C34878D82A}">
                    <a16:rowId xmlns:a16="http://schemas.microsoft.com/office/drawing/2014/main" val="800385429"/>
                  </a:ext>
                </a:extLst>
              </a:tr>
              <a:tr h="298372">
                <a:tc>
                  <a:txBody>
                    <a:bodyPr/>
                    <a:lstStyle/>
                    <a:p>
                      <a:r>
                        <a:rPr lang="en-US" sz="1200" dirty="0">
                          <a:latin typeface="Calibri" panose="020F0502020204030204" pitchFamily="34" charset="0"/>
                          <a:cs typeface="Calibri" panose="020F0502020204030204" pitchFamily="34" charset="0"/>
                        </a:rPr>
                        <a:t>SPS 1</a:t>
                      </a:r>
                    </a:p>
                  </a:txBody>
                  <a:tcPr/>
                </a:tc>
                <a:tc>
                  <a:txBody>
                    <a:bodyPr/>
                    <a:lstStyle/>
                    <a:p>
                      <a:pPr algn="ctr"/>
                      <a:r>
                        <a:rPr lang="en-US" sz="1200" dirty="0">
                          <a:latin typeface="Calibri" panose="020F0502020204030204" pitchFamily="34" charset="0"/>
                          <a:cs typeface="Calibri" panose="020F0502020204030204" pitchFamily="34" charset="0"/>
                        </a:rPr>
                        <a:t>5447</a:t>
                      </a:r>
                    </a:p>
                  </a:txBody>
                  <a:tcPr/>
                </a:tc>
                <a:tc>
                  <a:txBody>
                    <a:bodyPr/>
                    <a:lstStyle/>
                    <a:p>
                      <a:pPr algn="ctr"/>
                      <a:r>
                        <a:rPr lang="en-US" sz="1200" b="1" dirty="0">
                          <a:latin typeface="Calibri" panose="020F0502020204030204" pitchFamily="34" charset="0"/>
                          <a:cs typeface="Calibri" panose="020F0502020204030204" pitchFamily="34" charset="0"/>
                        </a:rPr>
                        <a:t>1.1</a:t>
                      </a:r>
                    </a:p>
                  </a:txBody>
                  <a:tcPr/>
                </a:tc>
                <a:tc>
                  <a:txBody>
                    <a:bodyPr/>
                    <a:lstStyle/>
                    <a:p>
                      <a:pPr algn="ctr"/>
                      <a:r>
                        <a:rPr lang="en-US" sz="1200" dirty="0">
                          <a:latin typeface="Calibri" panose="020F0502020204030204" pitchFamily="34" charset="0"/>
                          <a:cs typeface="Calibri" panose="020F0502020204030204" pitchFamily="34" charset="0"/>
                        </a:rPr>
                        <a:t>1.9</a:t>
                      </a:r>
                    </a:p>
                  </a:txBody>
                  <a:tcPr/>
                </a:tc>
                <a:extLst>
                  <a:ext uri="{0D108BD9-81ED-4DB2-BD59-A6C34878D82A}">
                    <a16:rowId xmlns:a16="http://schemas.microsoft.com/office/drawing/2014/main" val="1181773759"/>
                  </a:ext>
                </a:extLst>
              </a:tr>
              <a:tr h="298372">
                <a:tc>
                  <a:txBody>
                    <a:bodyPr/>
                    <a:lstStyle/>
                    <a:p>
                      <a:r>
                        <a:rPr lang="en-US" sz="1200" dirty="0">
                          <a:latin typeface="Calibri" panose="020F0502020204030204" pitchFamily="34" charset="0"/>
                          <a:cs typeface="Calibri" panose="020F0502020204030204" pitchFamily="34" charset="0"/>
                        </a:rPr>
                        <a:t>LHC 1</a:t>
                      </a:r>
                    </a:p>
                  </a:txBody>
                  <a:tcPr/>
                </a:tc>
                <a:tc>
                  <a:txBody>
                    <a:bodyPr/>
                    <a:lstStyle/>
                    <a:p>
                      <a:pPr algn="ctr"/>
                      <a:r>
                        <a:rPr lang="en-US" sz="1200" dirty="0">
                          <a:latin typeface="Calibri" panose="020F0502020204030204" pitchFamily="34" charset="0"/>
                          <a:cs typeface="Calibri" panose="020F0502020204030204" pitchFamily="34" charset="0"/>
                        </a:rPr>
                        <a:t>5678</a:t>
                      </a:r>
                    </a:p>
                  </a:txBody>
                  <a:tcPr/>
                </a:tc>
                <a:tc>
                  <a:txBody>
                    <a:bodyPr/>
                    <a:lstStyle/>
                    <a:p>
                      <a:pPr algn="ctr"/>
                      <a:r>
                        <a:rPr lang="en-US" sz="1200" b="1" dirty="0">
                          <a:latin typeface="Calibri" panose="020F0502020204030204" pitchFamily="34" charset="0"/>
                          <a:cs typeface="Calibri" panose="020F0502020204030204" pitchFamily="34" charset="0"/>
                        </a:rPr>
                        <a:t>1.6</a:t>
                      </a:r>
                    </a:p>
                  </a:txBody>
                  <a:tcPr/>
                </a:tc>
                <a:tc>
                  <a:txBody>
                    <a:bodyPr/>
                    <a:lstStyle/>
                    <a:p>
                      <a:pPr algn="ctr"/>
                      <a:r>
                        <a:rPr lang="en-US" sz="1200" dirty="0">
                          <a:latin typeface="Calibri" panose="020F0502020204030204" pitchFamily="34" charset="0"/>
                          <a:cs typeface="Calibri" panose="020F0502020204030204" pitchFamily="34" charset="0"/>
                        </a:rPr>
                        <a:t>12.8</a:t>
                      </a:r>
                    </a:p>
                  </a:txBody>
                  <a:tcPr/>
                </a:tc>
                <a:extLst>
                  <a:ext uri="{0D108BD9-81ED-4DB2-BD59-A6C34878D82A}">
                    <a16:rowId xmlns:a16="http://schemas.microsoft.com/office/drawing/2014/main" val="3618954721"/>
                  </a:ext>
                </a:extLst>
              </a:tr>
              <a:tr h="298372">
                <a:tc>
                  <a:txBody>
                    <a:bodyPr/>
                    <a:lstStyle/>
                    <a:p>
                      <a:r>
                        <a:rPr lang="en-US" sz="1200" dirty="0">
                          <a:latin typeface="Calibri" panose="020F0502020204030204" pitchFamily="34" charset="0"/>
                          <a:cs typeface="Calibri" panose="020F0502020204030204" pitchFamily="34" charset="0"/>
                        </a:rPr>
                        <a:t>LHC 2</a:t>
                      </a:r>
                    </a:p>
                  </a:txBody>
                  <a:tcPr/>
                </a:tc>
                <a:tc>
                  <a:txBody>
                    <a:bodyPr/>
                    <a:lstStyle/>
                    <a:p>
                      <a:pPr algn="ctr"/>
                      <a:r>
                        <a:rPr lang="en-US" sz="1200" dirty="0">
                          <a:latin typeface="Calibri" panose="020F0502020204030204" pitchFamily="34" charset="0"/>
                          <a:cs typeface="Calibri" panose="020F0502020204030204" pitchFamily="34" charset="0"/>
                        </a:rPr>
                        <a:t>5752</a:t>
                      </a:r>
                    </a:p>
                  </a:txBody>
                  <a:tcPr/>
                </a:tc>
                <a:tc>
                  <a:txBody>
                    <a:bodyPr/>
                    <a:lstStyle/>
                    <a:p>
                      <a:pPr algn="ctr"/>
                      <a:r>
                        <a:rPr lang="en-US" sz="1200" b="1" dirty="0">
                          <a:latin typeface="Calibri" panose="020F0502020204030204" pitchFamily="34" charset="0"/>
                          <a:cs typeface="Calibri" panose="020F0502020204030204" pitchFamily="34" charset="0"/>
                        </a:rPr>
                        <a:t>6.3/2</a:t>
                      </a:r>
                    </a:p>
                  </a:txBody>
                  <a:tcPr/>
                </a:tc>
                <a:tc>
                  <a:txBody>
                    <a:bodyPr/>
                    <a:lstStyle/>
                    <a:p>
                      <a:pPr algn="ctr"/>
                      <a:r>
                        <a:rPr lang="en-US" sz="1200" dirty="0">
                          <a:latin typeface="Calibri" panose="020F0502020204030204" pitchFamily="34" charset="0"/>
                          <a:cs typeface="Calibri" panose="020F0502020204030204" pitchFamily="34" charset="0"/>
                        </a:rPr>
                        <a:t>26.6</a:t>
                      </a:r>
                    </a:p>
                  </a:txBody>
                  <a:tcPr/>
                </a:tc>
                <a:extLst>
                  <a:ext uri="{0D108BD9-81ED-4DB2-BD59-A6C34878D82A}">
                    <a16:rowId xmlns:a16="http://schemas.microsoft.com/office/drawing/2014/main" val="2689803951"/>
                  </a:ext>
                </a:extLst>
              </a:tr>
            </a:tbl>
          </a:graphicData>
        </a:graphic>
      </p:graphicFrame>
      <p:pic>
        <p:nvPicPr>
          <p:cNvPr id="17" name="Picture 16" descr="A diagram of a machine&#10;&#10;Description automatically generated">
            <a:extLst>
              <a:ext uri="{FF2B5EF4-FFF2-40B4-BE49-F238E27FC236}">
                <a16:creationId xmlns:a16="http://schemas.microsoft.com/office/drawing/2014/main" id="{B659A8DB-A2C2-E12C-DDEC-2BB4F4479901}"/>
              </a:ext>
            </a:extLst>
          </p:cNvPr>
          <p:cNvPicPr>
            <a:picLocks noChangeAspect="1"/>
          </p:cNvPicPr>
          <p:nvPr/>
        </p:nvPicPr>
        <p:blipFill>
          <a:blip r:embed="rId7">
            <a:extLst>
              <a:ext uri="{28A0092B-C50C-407E-A947-70E740481C1C}">
                <a14:useLocalDpi xmlns:a14="http://schemas.microsoft.com/office/drawing/2010/main" val="0"/>
              </a:ext>
            </a:extLst>
          </a:blip>
          <a:srcRect l="47523"/>
          <a:stretch/>
        </p:blipFill>
        <p:spPr>
          <a:xfrm>
            <a:off x="5129864" y="2251072"/>
            <a:ext cx="1937342" cy="1113872"/>
          </a:xfrm>
          <a:prstGeom prst="rect">
            <a:avLst/>
          </a:prstGeom>
        </p:spPr>
      </p:pic>
      <p:sp>
        <p:nvSpPr>
          <p:cNvPr id="18" name="Donut 17">
            <a:extLst>
              <a:ext uri="{FF2B5EF4-FFF2-40B4-BE49-F238E27FC236}">
                <a16:creationId xmlns:a16="http://schemas.microsoft.com/office/drawing/2014/main" id="{6AD4AED4-53A0-B51B-CDD3-47805C7A1AC8}"/>
              </a:ext>
            </a:extLst>
          </p:cNvPr>
          <p:cNvSpPr/>
          <p:nvPr/>
        </p:nvSpPr>
        <p:spPr>
          <a:xfrm>
            <a:off x="3282359" y="2067694"/>
            <a:ext cx="558140" cy="601983"/>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Donut 18">
            <a:extLst>
              <a:ext uri="{FF2B5EF4-FFF2-40B4-BE49-F238E27FC236}">
                <a16:creationId xmlns:a16="http://schemas.microsoft.com/office/drawing/2014/main" id="{C387A4D3-48F8-06E9-15A2-562B26286ADD}"/>
              </a:ext>
            </a:extLst>
          </p:cNvPr>
          <p:cNvSpPr/>
          <p:nvPr/>
        </p:nvSpPr>
        <p:spPr>
          <a:xfrm>
            <a:off x="3556867" y="2735584"/>
            <a:ext cx="558140" cy="601983"/>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F272154C-396A-5D30-FCC8-5415F6E2D2A5}"/>
              </a:ext>
            </a:extLst>
          </p:cNvPr>
          <p:cNvPicPr>
            <a:picLocks noChangeAspect="1"/>
          </p:cNvPicPr>
          <p:nvPr/>
        </p:nvPicPr>
        <p:blipFill>
          <a:blip r:embed="rId8">
            <a:lum/>
            <a:alphaModFix/>
          </a:blip>
          <a:srcRect/>
          <a:stretch>
            <a:fillRect/>
          </a:stretch>
        </p:blipFill>
        <p:spPr>
          <a:xfrm>
            <a:off x="7380312" y="1037830"/>
            <a:ext cx="1637227" cy="1169461"/>
          </a:xfrm>
          <a:prstGeom prst="rect">
            <a:avLst/>
          </a:prstGeom>
          <a:noFill/>
          <a:ln>
            <a:noFill/>
          </a:ln>
        </p:spPr>
      </p:pic>
      <p:sp>
        <p:nvSpPr>
          <p:cNvPr id="3" name="Slide Number Placeholder 2">
            <a:extLst>
              <a:ext uri="{FF2B5EF4-FFF2-40B4-BE49-F238E27FC236}">
                <a16:creationId xmlns:a16="http://schemas.microsoft.com/office/drawing/2014/main" id="{689FB6CA-5CA3-03E5-BAE9-DB4FBF40955F}"/>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Tree>
    <p:extLst>
      <p:ext uri="{BB962C8B-B14F-4D97-AF65-F5344CB8AC3E}">
        <p14:creationId xmlns:p14="http://schemas.microsoft.com/office/powerpoint/2010/main" val="253931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5E026-6667-F4E8-6AAC-692A77B9F9C0}"/>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EE61D58-40C9-2855-60C1-981AA4B93EAD}"/>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Collider Ring</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8EA761E6-0338-EFFA-4CB2-1A1D83BADE5D}"/>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4" name="TextBox 3">
            <a:extLst>
              <a:ext uri="{FF2B5EF4-FFF2-40B4-BE49-F238E27FC236}">
                <a16:creationId xmlns:a16="http://schemas.microsoft.com/office/drawing/2014/main" id="{4C53778B-0791-AD53-C79C-57092CA96454}"/>
              </a:ext>
            </a:extLst>
          </p:cNvPr>
          <p:cNvSpPr txBox="1"/>
          <p:nvPr/>
        </p:nvSpPr>
        <p:spPr>
          <a:xfrm>
            <a:off x="5914705" y="3555612"/>
            <a:ext cx="3049783" cy="1200329"/>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r>
              <a:rPr lang="en-US" sz="1200" spc="-1" dirty="0">
                <a:solidFill>
                  <a:srgbClr val="000000"/>
                </a:solidFill>
                <a:latin typeface="Calibri" panose="020F0502020204030204" pitchFamily="34" charset="0"/>
                <a:cs typeface="Calibri" panose="020F0502020204030204" pitchFamily="34" charset="0"/>
              </a:rPr>
              <a:t>Should improve energy acceptance somewhat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OK with energy spread predicted in muon cooling</a:t>
            </a:r>
          </a:p>
          <a:p>
            <a:r>
              <a:rPr lang="en-US" sz="1200" spc="-1" dirty="0">
                <a:solidFill>
                  <a:srgbClr val="000000"/>
                </a:solidFill>
                <a:latin typeface="Calibri" panose="020F0502020204030204" pitchFamily="34" charset="0"/>
                <a:cs typeface="Calibri" panose="020F0502020204030204" pitchFamily="34" charset="0"/>
              </a:rPr>
              <a:t>Mover system OK for beam in regular arcs</a:t>
            </a:r>
          </a:p>
          <a:p>
            <a:r>
              <a:rPr lang="en-US" sz="1200" spc="-1" dirty="0">
                <a:solidFill>
                  <a:srgbClr val="000000"/>
                </a:solidFill>
                <a:latin typeface="Calibri" panose="020F0502020204030204" pitchFamily="34" charset="0"/>
                <a:cs typeface="Calibri" panose="020F0502020204030204" pitchFamily="34" charset="0"/>
              </a:rPr>
              <a:t>Address imperfections next</a:t>
            </a:r>
          </a:p>
        </p:txBody>
      </p:sp>
      <p:sp>
        <p:nvSpPr>
          <p:cNvPr id="2" name="Slide Number Placeholder 1">
            <a:extLst>
              <a:ext uri="{FF2B5EF4-FFF2-40B4-BE49-F238E27FC236}">
                <a16:creationId xmlns:a16="http://schemas.microsoft.com/office/drawing/2014/main" id="{171122B8-716C-7E50-914B-BB2F3F4CC970}"/>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7" name="TextBox 6">
            <a:extLst>
              <a:ext uri="{FF2B5EF4-FFF2-40B4-BE49-F238E27FC236}">
                <a16:creationId xmlns:a16="http://schemas.microsoft.com/office/drawing/2014/main" id="{598A9608-69B5-4205-B321-30D7D1AA86BE}"/>
              </a:ext>
            </a:extLst>
          </p:cNvPr>
          <p:cNvSpPr txBox="1"/>
          <p:nvPr/>
        </p:nvSpPr>
        <p:spPr>
          <a:xfrm>
            <a:off x="135535" y="1312188"/>
            <a:ext cx="2365162" cy="2123658"/>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shielding design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performance model and conceptual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Cryogenics conceptual design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 reaches target beta-functions but not yet full target energy acceptance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studies of mover system impact on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Impedance is OK</a:t>
            </a:r>
          </a:p>
        </p:txBody>
      </p:sp>
      <p:sp>
        <p:nvSpPr>
          <p:cNvPr id="35" name="AutoShape 2">
            <a:extLst>
              <a:ext uri="{FF2B5EF4-FFF2-40B4-BE49-F238E27FC236}">
                <a16:creationId xmlns:a16="http://schemas.microsoft.com/office/drawing/2014/main" id="{AB1A6F66-6F06-5E56-0B9D-993E4805B34C}"/>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61FC821A-6F41-7F55-9D1A-01F991E0D866}"/>
              </a:ext>
            </a:extLst>
          </p:cNvPr>
          <p:cNvSpPr txBox="1"/>
          <p:nvPr/>
        </p:nvSpPr>
        <p:spPr>
          <a:xfrm>
            <a:off x="129293" y="411510"/>
            <a:ext cx="2371404" cy="830997"/>
          </a:xfrm>
          <a:prstGeom prst="rect">
            <a:avLst/>
          </a:prstGeom>
          <a:solidFill>
            <a:schemeClr val="accent1">
              <a:lumMod val="20000"/>
              <a:lumOff val="80000"/>
              <a:alpha val="4953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r>
              <a:rPr lang="en-US" sz="1200" dirty="0">
                <a:latin typeface="Calibri" panose="020F0502020204030204" pitchFamily="34" charset="0"/>
                <a:cs typeface="Calibri" panose="020F0502020204030204" pitchFamily="34" charset="0"/>
              </a:rPr>
              <a:t>500 W/m loss, magnet strength, lattice design with beta 1.5-5 mm, 0.1% beam energy spread</a:t>
            </a:r>
          </a:p>
        </p:txBody>
      </p:sp>
      <p:pic>
        <p:nvPicPr>
          <p:cNvPr id="5" name="Figure_46.png" descr="Figure_46.png">
            <a:extLst>
              <a:ext uri="{FF2B5EF4-FFF2-40B4-BE49-F238E27FC236}">
                <a16:creationId xmlns:a16="http://schemas.microsoft.com/office/drawing/2014/main" id="{881A077F-5CEB-9C96-ABED-F598AF74FEEF}"/>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707339" y="539264"/>
            <a:ext cx="2800765" cy="1600438"/>
          </a:xfrm>
          <a:prstGeom prst="rect">
            <a:avLst/>
          </a:prstGeom>
          <a:ln w="12700">
            <a:miter lim="400000"/>
          </a:ln>
        </p:spPr>
      </p:pic>
      <p:pic>
        <p:nvPicPr>
          <p:cNvPr id="10" name="Picture 9" descr="A graph of a magnet&#10;&#10;Description automatically generated with medium confidence">
            <a:extLst>
              <a:ext uri="{FF2B5EF4-FFF2-40B4-BE49-F238E27FC236}">
                <a16:creationId xmlns:a16="http://schemas.microsoft.com/office/drawing/2014/main" id="{162CE1D3-C6A3-A135-A2D1-5D1C5770AA7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98450" y="778700"/>
            <a:ext cx="2645958" cy="1144978"/>
          </a:xfrm>
          <a:prstGeom prst="rect">
            <a:avLst/>
          </a:prstGeom>
        </p:spPr>
      </p:pic>
      <p:pic>
        <p:nvPicPr>
          <p:cNvPr id="11" name="Picture 10" descr="A graph of a heat mass&#10;&#10;Description automatically generated with medium confidence">
            <a:extLst>
              <a:ext uri="{FF2B5EF4-FFF2-40B4-BE49-F238E27FC236}">
                <a16:creationId xmlns:a16="http://schemas.microsoft.com/office/drawing/2014/main" id="{298BB925-4A08-457C-AEC4-D8E555792E2B}"/>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780969" y="2199745"/>
            <a:ext cx="2645958" cy="1092460"/>
          </a:xfrm>
          <a:prstGeom prst="rect">
            <a:avLst/>
          </a:prstGeom>
        </p:spPr>
      </p:pic>
      <p:pic>
        <p:nvPicPr>
          <p:cNvPr id="13" name="Picture 12" descr="A graph of different colored lines&#10;&#10;Description automatically generated">
            <a:extLst>
              <a:ext uri="{FF2B5EF4-FFF2-40B4-BE49-F238E27FC236}">
                <a16:creationId xmlns:a16="http://schemas.microsoft.com/office/drawing/2014/main" id="{3E563283-E135-822A-911A-CBBAF78A525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498543" y="1911810"/>
            <a:ext cx="1850330" cy="1624680"/>
          </a:xfrm>
          <a:prstGeom prst="rect">
            <a:avLst/>
          </a:prstGeom>
        </p:spPr>
      </p:pic>
      <p:pic>
        <p:nvPicPr>
          <p:cNvPr id="16" name="Picture 15" descr="A diagram of a graph&#10;&#10;AI-generated content may be incorrect.">
            <a:extLst>
              <a:ext uri="{FF2B5EF4-FFF2-40B4-BE49-F238E27FC236}">
                <a16:creationId xmlns:a16="http://schemas.microsoft.com/office/drawing/2014/main" id="{C91AA1D2-2604-AE46-3C50-31B51B613198}"/>
              </a:ext>
            </a:extLst>
          </p:cNvPr>
          <p:cNvPicPr>
            <a:picLocks noChangeAspect="1"/>
          </p:cNvPicPr>
          <p:nvPr/>
        </p:nvPicPr>
        <p:blipFill>
          <a:blip r:embed="rId6"/>
          <a:stretch>
            <a:fillRect/>
          </a:stretch>
        </p:blipFill>
        <p:spPr>
          <a:xfrm>
            <a:off x="7226874" y="2013527"/>
            <a:ext cx="1781591" cy="1350312"/>
          </a:xfrm>
          <a:prstGeom prst="rect">
            <a:avLst/>
          </a:prstGeom>
        </p:spPr>
      </p:pic>
      <p:pic>
        <p:nvPicPr>
          <p:cNvPr id="18" name="Picture 17" descr="A close-up of a machine&#10;&#10;AI-generated content may be incorrect.">
            <a:extLst>
              <a:ext uri="{FF2B5EF4-FFF2-40B4-BE49-F238E27FC236}">
                <a16:creationId xmlns:a16="http://schemas.microsoft.com/office/drawing/2014/main" id="{73ACA7E3-698A-5828-ADE8-4492378F0032}"/>
              </a:ext>
            </a:extLst>
          </p:cNvPr>
          <p:cNvPicPr>
            <a:picLocks noChangeAspect="1"/>
          </p:cNvPicPr>
          <p:nvPr/>
        </p:nvPicPr>
        <p:blipFill>
          <a:blip r:embed="rId7"/>
          <a:stretch>
            <a:fillRect/>
          </a:stretch>
        </p:blipFill>
        <p:spPr>
          <a:xfrm>
            <a:off x="26114" y="4469890"/>
            <a:ext cx="2577762" cy="550132"/>
          </a:xfrm>
          <a:prstGeom prst="rect">
            <a:avLst/>
          </a:prstGeom>
        </p:spPr>
      </p:pic>
      <p:pic>
        <p:nvPicPr>
          <p:cNvPr id="19" name="Picture 18">
            <a:extLst>
              <a:ext uri="{FF2B5EF4-FFF2-40B4-BE49-F238E27FC236}">
                <a16:creationId xmlns:a16="http://schemas.microsoft.com/office/drawing/2014/main" id="{C6B20A8C-8746-3401-361A-FB83FF649349}"/>
              </a:ext>
            </a:extLst>
          </p:cNvPr>
          <p:cNvPicPr>
            <a:picLocks noChangeAspect="1"/>
          </p:cNvPicPr>
          <p:nvPr/>
        </p:nvPicPr>
        <p:blipFill>
          <a:blip r:embed="rId8"/>
          <a:srcRect b="29555"/>
          <a:stretch>
            <a:fillRect/>
          </a:stretch>
        </p:blipFill>
        <p:spPr>
          <a:xfrm>
            <a:off x="156900" y="3893825"/>
            <a:ext cx="1048098" cy="550133"/>
          </a:xfrm>
          <a:prstGeom prst="rect">
            <a:avLst/>
          </a:prstGeom>
        </p:spPr>
      </p:pic>
      <p:sp>
        <p:nvSpPr>
          <p:cNvPr id="20" name="TextBox 19">
            <a:extLst>
              <a:ext uri="{FF2B5EF4-FFF2-40B4-BE49-F238E27FC236}">
                <a16:creationId xmlns:a16="http://schemas.microsoft.com/office/drawing/2014/main" id="{18AB6A22-05BD-16B5-D84B-22322C115EB3}"/>
              </a:ext>
            </a:extLst>
          </p:cNvPr>
          <p:cNvSpPr txBox="1"/>
          <p:nvPr/>
        </p:nvSpPr>
        <p:spPr>
          <a:xfrm>
            <a:off x="2654501" y="2942823"/>
            <a:ext cx="2781595" cy="276999"/>
          </a:xfrm>
          <a:prstGeom prst="rect">
            <a:avLst/>
          </a:prstGeom>
          <a:solidFill>
            <a:schemeClr val="bg1"/>
          </a:solidFill>
        </p:spPr>
        <p:txBody>
          <a:bodyPr wrap="none" rtlCol="0">
            <a:spAutoFit/>
          </a:bodyPr>
          <a:lstStyle/>
          <a:p>
            <a:r>
              <a:rPr lang="en-US" sz="1200" dirty="0"/>
              <a:t>Cryogenic loads at different temperatures</a:t>
            </a:r>
          </a:p>
        </p:txBody>
      </p:sp>
      <p:sp>
        <p:nvSpPr>
          <p:cNvPr id="21" name="TextBox 20">
            <a:extLst>
              <a:ext uri="{FF2B5EF4-FFF2-40B4-BE49-F238E27FC236}">
                <a16:creationId xmlns:a16="http://schemas.microsoft.com/office/drawing/2014/main" id="{203FA625-C977-B19D-E19E-627E965DD3FE}"/>
              </a:ext>
            </a:extLst>
          </p:cNvPr>
          <p:cNvSpPr txBox="1"/>
          <p:nvPr/>
        </p:nvSpPr>
        <p:spPr>
          <a:xfrm>
            <a:off x="6268042" y="494551"/>
            <a:ext cx="1521570" cy="276999"/>
          </a:xfrm>
          <a:prstGeom prst="rect">
            <a:avLst/>
          </a:prstGeom>
          <a:solidFill>
            <a:schemeClr val="bg1"/>
          </a:solidFill>
        </p:spPr>
        <p:txBody>
          <a:bodyPr wrap="none" rtlCol="0">
            <a:spAutoFit/>
          </a:bodyPr>
          <a:lstStyle/>
          <a:p>
            <a:r>
              <a:rPr lang="en-US" sz="1200" dirty="0"/>
              <a:t>Shielding (30-40 mm)</a:t>
            </a:r>
          </a:p>
        </p:txBody>
      </p:sp>
      <p:pic>
        <p:nvPicPr>
          <p:cNvPr id="6" name="Picture 5" descr="A diagram of a stress-free graph&#10;&#10;Description automatically generated with medium confidence">
            <a:extLst>
              <a:ext uri="{FF2B5EF4-FFF2-40B4-BE49-F238E27FC236}">
                <a16:creationId xmlns:a16="http://schemas.microsoft.com/office/drawing/2014/main" id="{3EE27D83-4FA7-A6AF-11FB-5A529A4266A1}"/>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2937770" y="3479179"/>
            <a:ext cx="2805375" cy="1486070"/>
          </a:xfrm>
          <a:prstGeom prst="rect">
            <a:avLst/>
          </a:prstGeom>
        </p:spPr>
      </p:pic>
      <p:sp>
        <p:nvSpPr>
          <p:cNvPr id="8" name="TextBox 7">
            <a:extLst>
              <a:ext uri="{FF2B5EF4-FFF2-40B4-BE49-F238E27FC236}">
                <a16:creationId xmlns:a16="http://schemas.microsoft.com/office/drawing/2014/main" id="{AC82DC6B-5F38-6DA8-723C-42CA57D8CB43}"/>
              </a:ext>
            </a:extLst>
          </p:cNvPr>
          <p:cNvSpPr txBox="1"/>
          <p:nvPr/>
        </p:nvSpPr>
        <p:spPr>
          <a:xfrm>
            <a:off x="2901530" y="4688250"/>
            <a:ext cx="1185709" cy="276999"/>
          </a:xfrm>
          <a:prstGeom prst="rect">
            <a:avLst/>
          </a:prstGeom>
          <a:solidFill>
            <a:schemeClr val="bg1"/>
          </a:solidFill>
        </p:spPr>
        <p:txBody>
          <a:bodyPr wrap="none" rtlCol="0">
            <a:spAutoFit/>
          </a:bodyPr>
          <a:lstStyle/>
          <a:p>
            <a:r>
              <a:rPr lang="en-US" sz="1200" dirty="0"/>
              <a:t>Magnet Designs</a:t>
            </a:r>
          </a:p>
        </p:txBody>
      </p:sp>
      <p:pic>
        <p:nvPicPr>
          <p:cNvPr id="9" name="Picture 8">
            <a:extLst>
              <a:ext uri="{FF2B5EF4-FFF2-40B4-BE49-F238E27FC236}">
                <a16:creationId xmlns:a16="http://schemas.microsoft.com/office/drawing/2014/main" id="{B6BDAB57-5969-A1E8-387A-A19C835DE9AB}"/>
              </a:ext>
            </a:extLst>
          </p:cNvPr>
          <p:cNvPicPr>
            <a:picLocks noChangeAspect="1"/>
          </p:cNvPicPr>
          <p:nvPr/>
        </p:nvPicPr>
        <p:blipFill>
          <a:blip r:embed="rId10">
            <a:lum/>
            <a:alphaModFix/>
          </a:blip>
          <a:srcRect/>
          <a:stretch>
            <a:fillRect/>
          </a:stretch>
        </p:blipFill>
        <p:spPr>
          <a:xfrm>
            <a:off x="1488980" y="3477943"/>
            <a:ext cx="1277230" cy="894007"/>
          </a:xfrm>
          <a:prstGeom prst="rect">
            <a:avLst/>
          </a:prstGeom>
          <a:noFill/>
          <a:ln>
            <a:noFill/>
          </a:ln>
        </p:spPr>
      </p:pic>
    </p:spTree>
    <p:extLst>
      <p:ext uri="{BB962C8B-B14F-4D97-AF65-F5344CB8AC3E}">
        <p14:creationId xmlns:p14="http://schemas.microsoft.com/office/powerpoint/2010/main" val="2911702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611474F-26B1-45F4-3A71-1791CF54C152}"/>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4" name="Slide Number Placeholder 3">
            <a:extLst>
              <a:ext uri="{FF2B5EF4-FFF2-40B4-BE49-F238E27FC236}">
                <a16:creationId xmlns:a16="http://schemas.microsoft.com/office/drawing/2014/main" id="{2C3A73E0-57D3-61CD-7C6D-A9198D08E581}"/>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5" name="Title 4">
            <a:extLst>
              <a:ext uri="{FF2B5EF4-FFF2-40B4-BE49-F238E27FC236}">
                <a16:creationId xmlns:a16="http://schemas.microsoft.com/office/drawing/2014/main" id="{C768CFEC-2156-72C5-A3B5-C6604761385E}"/>
              </a:ext>
            </a:extLst>
          </p:cNvPr>
          <p:cNvSpPr>
            <a:spLocks noGrp="1"/>
          </p:cNvSpPr>
          <p:nvPr>
            <p:ph type="title"/>
          </p:nvPr>
        </p:nvSpPr>
        <p:spPr/>
        <p:txBody>
          <a:bodyPr/>
          <a:lstStyle/>
          <a:p>
            <a:r>
              <a:rPr lang="en-IT" dirty="0"/>
              <a:t>Muon Collider - unique project</a:t>
            </a:r>
          </a:p>
        </p:txBody>
      </p:sp>
      <p:pic>
        <p:nvPicPr>
          <p:cNvPr id="6" name="Content Placeholder 5">
            <a:extLst>
              <a:ext uri="{FF2B5EF4-FFF2-40B4-BE49-F238E27FC236}">
                <a16:creationId xmlns:a16="http://schemas.microsoft.com/office/drawing/2014/main" id="{A7C3A154-9113-D9B3-FC1C-405F9F67526F}"/>
              </a:ext>
            </a:extLst>
          </p:cNvPr>
          <p:cNvPicPr>
            <a:picLocks noGrp="1" noChangeAspect="1"/>
          </p:cNvPicPr>
          <p:nvPr>
            <p:ph sz="quarter" idx="12"/>
          </p:nvPr>
        </p:nvPicPr>
        <p:blipFill>
          <a:blip r:embed="rId2">
            <a:extLst>
              <a:ext uri="{28A0092B-C50C-407E-A947-70E740481C1C}">
                <a14:useLocalDpi xmlns:a14="http://schemas.microsoft.com/office/drawing/2010/main"/>
              </a:ext>
            </a:extLst>
          </a:blip>
          <a:stretch>
            <a:fillRect/>
          </a:stretch>
        </p:blipFill>
        <p:spPr>
          <a:xfrm>
            <a:off x="539552" y="771550"/>
            <a:ext cx="4914900" cy="3251200"/>
          </a:xfrm>
          <a:prstGeom prst="rect">
            <a:avLst/>
          </a:prstGeom>
        </p:spPr>
      </p:pic>
    </p:spTree>
    <p:extLst>
      <p:ext uri="{BB962C8B-B14F-4D97-AF65-F5344CB8AC3E}">
        <p14:creationId xmlns:p14="http://schemas.microsoft.com/office/powerpoint/2010/main" val="9542136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EB550-2C99-6D4F-09D5-34B27F370D3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A1E165D-8D25-326B-2ECA-AB7FD04A49F1}"/>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F182EA00-4AD2-B438-5237-923B667CDF7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 Specific Designs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AFE1201E-17D4-DDC3-EA2C-926E9038B576}"/>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4" name="TextBox 3">
            <a:extLst>
              <a:ext uri="{FF2B5EF4-FFF2-40B4-BE49-F238E27FC236}">
                <a16:creationId xmlns:a16="http://schemas.microsoft.com/office/drawing/2014/main" id="{A65C6D15-FF45-41DB-63E7-55F3236ACD8F}"/>
              </a:ext>
            </a:extLst>
          </p:cNvPr>
          <p:cNvSpPr txBox="1"/>
          <p:nvPr/>
        </p:nvSpPr>
        <p:spPr>
          <a:xfrm>
            <a:off x="1331640" y="483518"/>
            <a:ext cx="6696744" cy="307777"/>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studies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concrete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site</a:t>
            </a:r>
            <a:r>
              <a:rPr lang="de-CH" sz="1400" dirty="0">
                <a:latin typeface="Calibri" panose="020F0502020204030204" pitchFamily="34" charset="0"/>
                <a:cs typeface="Calibri" panose="020F0502020204030204" pitchFamily="34" charset="0"/>
              </a:rPr>
              <a:t> at CERN and </a:t>
            </a:r>
            <a:r>
              <a:rPr lang="de-CH" sz="1400" dirty="0" err="1">
                <a:latin typeface="Calibri" panose="020F0502020204030204" pitchFamily="34" charset="0"/>
                <a:cs typeface="Calibri" panose="020F0502020204030204" pitchFamily="34" charset="0"/>
              </a:rPr>
              <a:t>Fermilab</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looks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very</a:t>
            </a:r>
            <a:r>
              <a:rPr lang="de-CH" sz="1400" dirty="0">
                <a:latin typeface="Calibri" panose="020F0502020204030204" pitchFamily="34" charset="0"/>
                <a:cs typeface="Calibri" panose="020F0502020204030204" pitchFamily="34" charset="0"/>
              </a:rPr>
              <a:t> promising</a:t>
            </a:r>
          </a:p>
        </p:txBody>
      </p:sp>
      <p:pic>
        <p:nvPicPr>
          <p:cNvPr id="9" name="Picture 8" descr="A map of a plane&#10;&#10;Description automatically generated">
            <a:extLst>
              <a:ext uri="{FF2B5EF4-FFF2-40B4-BE49-F238E27FC236}">
                <a16:creationId xmlns:a16="http://schemas.microsoft.com/office/drawing/2014/main" id="{FF85D7BB-0DFB-23E4-BD93-DA865B0C3A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804255"/>
            <a:ext cx="4260826" cy="3015849"/>
          </a:xfrm>
          <a:prstGeom prst="rect">
            <a:avLst/>
          </a:prstGeom>
        </p:spPr>
      </p:pic>
      <p:pic>
        <p:nvPicPr>
          <p:cNvPr id="12" name="Picture 11" descr="A map with a diagram of a city&#10;&#10;AI-generated content may be incorrect.">
            <a:extLst>
              <a:ext uri="{FF2B5EF4-FFF2-40B4-BE49-F238E27FC236}">
                <a16:creationId xmlns:a16="http://schemas.microsoft.com/office/drawing/2014/main" id="{462B113B-09E5-C11A-1830-3B3F92C26DC8}"/>
              </a:ext>
            </a:extLst>
          </p:cNvPr>
          <p:cNvPicPr>
            <a:picLocks noChangeAspect="1"/>
          </p:cNvPicPr>
          <p:nvPr/>
        </p:nvPicPr>
        <p:blipFill>
          <a:blip r:embed="rId3"/>
          <a:stretch>
            <a:fillRect/>
          </a:stretch>
        </p:blipFill>
        <p:spPr>
          <a:xfrm>
            <a:off x="5944332" y="1797240"/>
            <a:ext cx="3072817" cy="3068402"/>
          </a:xfrm>
          <a:prstGeom prst="rect">
            <a:avLst/>
          </a:prstGeom>
        </p:spPr>
      </p:pic>
      <p:sp>
        <p:nvSpPr>
          <p:cNvPr id="13" name="TextBox 12">
            <a:extLst>
              <a:ext uri="{FF2B5EF4-FFF2-40B4-BE49-F238E27FC236}">
                <a16:creationId xmlns:a16="http://schemas.microsoft.com/office/drawing/2014/main" id="{CC49431E-3265-753D-D36B-B71607FB57C0}"/>
              </a:ext>
            </a:extLst>
          </p:cNvPr>
          <p:cNvSpPr txBox="1"/>
          <p:nvPr/>
        </p:nvSpPr>
        <p:spPr>
          <a:xfrm>
            <a:off x="6349133" y="968990"/>
            <a:ext cx="2794868" cy="738664"/>
          </a:xfrm>
          <a:prstGeom prst="rect">
            <a:avLst/>
          </a:prstGeom>
          <a:noFill/>
        </p:spPr>
        <p:txBody>
          <a:bodyPr wrap="square" rtlCol="0">
            <a:spAutoFit/>
          </a:bodyPr>
          <a:lstStyle/>
          <a:p>
            <a:r>
              <a:rPr lang="de-CH" sz="1400" b="1" dirty="0" err="1">
                <a:latin typeface="Calibri" panose="020F0502020204030204" pitchFamily="34" charset="0"/>
                <a:cs typeface="Calibri" panose="020F0502020204030204" pitchFamily="34" charset="0"/>
              </a:rPr>
              <a:t>Fermilab</a:t>
            </a:r>
            <a:r>
              <a:rPr lang="de-CH" sz="1400" b="1" dirty="0">
                <a:latin typeface="Calibri" panose="020F0502020204030204" pitchFamily="34" charset="0"/>
                <a:cs typeface="Calibri" panose="020F0502020204030204" pitchFamily="34" charset="0"/>
              </a:rPr>
              <a:t>:</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a:t>
            </a:r>
            <a:r>
              <a:rPr lang="de-CH" sz="1400" dirty="0" err="1">
                <a:latin typeface="Calibri" panose="020F0502020204030204" pitchFamily="34" charset="0"/>
                <a:cs typeface="Calibri" panose="020F0502020204030204" pitchFamily="34" charset="0"/>
              </a:rPr>
              <a:t>Tevatron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tunnel</a:t>
            </a:r>
            <a:r>
              <a:rPr lang="de-CH" sz="1400" dirty="0">
                <a:latin typeface="Calibri" panose="020F0502020204030204" pitchFamily="34" charset="0"/>
                <a:cs typeface="Calibri" panose="020F0502020204030204" pitchFamily="34" charset="0"/>
              </a:rPr>
              <a:t>,</a:t>
            </a:r>
          </a:p>
          <a:p>
            <a:r>
              <a:rPr lang="de-CH" sz="1400" dirty="0" err="1">
                <a:latin typeface="Calibri" panose="020F0502020204030204" pitchFamily="34" charset="0"/>
                <a:cs typeface="Calibri" panose="020F0502020204030204" pitchFamily="34" charset="0"/>
              </a:rPr>
              <a:t>Three</a:t>
            </a:r>
            <a:r>
              <a:rPr lang="de-CH" sz="1400" dirty="0">
                <a:latin typeface="Calibri" panose="020F0502020204030204" pitchFamily="34" charset="0"/>
                <a:cs typeface="Calibri" panose="020F0502020204030204" pitchFamily="34" charset="0"/>
              </a:rPr>
              <a:t> RCSs in </a:t>
            </a:r>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site-filler </a:t>
            </a:r>
            <a:r>
              <a:rPr lang="de-CH" sz="1400" dirty="0" err="1">
                <a:latin typeface="Calibri" panose="020F0502020204030204" pitchFamily="34" charset="0"/>
                <a:cs typeface="Calibri" panose="020F0502020204030204" pitchFamily="34" charset="0"/>
              </a:rPr>
              <a:t>tunnel</a:t>
            </a:r>
            <a:endParaRPr lang="de-CH" sz="1400"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B6464133-FDB2-022F-D38D-706D9580E88C}"/>
              </a:ext>
            </a:extLst>
          </p:cNvPr>
          <p:cNvSpPr txBox="1"/>
          <p:nvPr/>
        </p:nvSpPr>
        <p:spPr>
          <a:xfrm>
            <a:off x="120088" y="699542"/>
            <a:ext cx="3417795" cy="1169551"/>
          </a:xfrm>
          <a:prstGeom prst="rect">
            <a:avLst/>
          </a:prstGeom>
          <a:noFill/>
        </p:spPr>
        <p:txBody>
          <a:bodyPr wrap="none" rtlCol="0">
            <a:spAutoFit/>
          </a:bodyPr>
          <a:lstStyle/>
          <a:p>
            <a:r>
              <a:rPr lang="de-CH" sz="1400" b="1" dirty="0">
                <a:latin typeface="Calibri" panose="020F0502020204030204" pitchFamily="34" charset="0"/>
                <a:cs typeface="Calibri" panose="020F0502020204030204" pitchFamily="34" charset="0"/>
              </a:rPr>
              <a:t>CERN:</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SPS and </a:t>
            </a:r>
            <a:r>
              <a:rPr lang="de-CH" sz="1400" dirty="0" err="1">
                <a:latin typeface="Calibri" panose="020F0502020204030204" pitchFamily="34" charset="0"/>
                <a:cs typeface="Calibri" panose="020F0502020204030204" pitchFamily="34" charset="0"/>
              </a:rPr>
              <a:t>two</a:t>
            </a:r>
            <a:r>
              <a:rPr lang="de-CH" sz="1400" dirty="0">
                <a:latin typeface="Calibri" panose="020F0502020204030204" pitchFamily="34" charset="0"/>
                <a:cs typeface="Calibri" panose="020F0502020204030204" pitchFamily="34" charset="0"/>
              </a:rPr>
              <a:t> in LHC</a:t>
            </a:r>
          </a:p>
          <a:p>
            <a:r>
              <a:rPr lang="de-CH" sz="1400" dirty="0" err="1">
                <a:latin typeface="Calibri" panose="020F0502020204030204" pitchFamily="34" charset="0"/>
                <a:cs typeface="Calibri" panose="020F0502020204030204" pitchFamily="34" charset="0"/>
              </a:rPr>
              <a:t>Construct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facility</a:t>
            </a:r>
            <a:r>
              <a:rPr lang="de-CH" sz="1400" dirty="0">
                <a:latin typeface="Calibri" panose="020F0502020204030204" pitchFamily="34" charset="0"/>
                <a:cs typeface="Calibri" panose="020F0502020204030204" pitchFamily="34" charset="0"/>
              </a:rPr>
              <a:t> on CERN </a:t>
            </a:r>
            <a:r>
              <a:rPr lang="de-CH" sz="1400" dirty="0" err="1">
                <a:latin typeface="Calibri" panose="020F0502020204030204" pitchFamily="34" charset="0"/>
                <a:cs typeface="Calibri" panose="020F0502020204030204" pitchFamily="34" charset="0"/>
              </a:rPr>
              <a:t>land</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Adjusted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parameters</a:t>
            </a:r>
            <a:r>
              <a:rPr lang="de-CH" sz="1400" dirty="0">
                <a:latin typeface="Calibri" panose="020F0502020204030204" pitchFamily="34" charset="0"/>
                <a:cs typeface="Calibri" panose="020F0502020204030204" pitchFamily="34" charset="0"/>
              </a:rPr>
              <a:t> </a:t>
            </a:r>
          </a:p>
          <a:p>
            <a:r>
              <a:rPr lang="de-CH" sz="1400" dirty="0">
                <a:latin typeface="Calibri" panose="020F0502020204030204" pitchFamily="34" charset="0"/>
                <a:cs typeface="Calibri" panose="020F0502020204030204" pitchFamily="34" charset="0"/>
              </a:rPr>
              <a:t>       (3.2 and 7.6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10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maybe</a:t>
            </a:r>
            <a:r>
              <a:rPr lang="de-CH" sz="1400" dirty="0">
                <a:latin typeface="Calibri" panose="020F0502020204030204" pitchFamily="34" charset="0"/>
                <a:cs typeface="Calibri" panose="020F0502020204030204" pitchFamily="34" charset="0"/>
              </a:rPr>
              <a:t> possible)</a:t>
            </a:r>
          </a:p>
        </p:txBody>
      </p:sp>
      <p:pic>
        <p:nvPicPr>
          <p:cNvPr id="7" name="Picture 6">
            <a:extLst>
              <a:ext uri="{FF2B5EF4-FFF2-40B4-BE49-F238E27FC236}">
                <a16:creationId xmlns:a16="http://schemas.microsoft.com/office/drawing/2014/main" id="{9EA8D4B6-3C5C-0F17-CABB-EAC6F9F7DB04}"/>
              </a:ext>
            </a:extLst>
          </p:cNvPr>
          <p:cNvPicPr>
            <a:picLocks noChangeAspect="1"/>
          </p:cNvPicPr>
          <p:nvPr/>
        </p:nvPicPr>
        <p:blipFill>
          <a:blip r:embed="rId4"/>
          <a:srcRect l="1198" r="1459" b="7553"/>
          <a:stretch/>
        </p:blipFill>
        <p:spPr>
          <a:xfrm>
            <a:off x="3181047" y="771550"/>
            <a:ext cx="2222916" cy="894856"/>
          </a:xfrm>
          <a:prstGeom prst="rect">
            <a:avLst/>
          </a:prstGeom>
        </p:spPr>
      </p:pic>
      <p:pic>
        <p:nvPicPr>
          <p:cNvPr id="8" name="Picture 7" descr="A diagram of a circular object&#10;&#10;Description automatically generated">
            <a:extLst>
              <a:ext uri="{FF2B5EF4-FFF2-40B4-BE49-F238E27FC236}">
                <a16:creationId xmlns:a16="http://schemas.microsoft.com/office/drawing/2014/main" id="{8658528B-3A6A-8A3C-C852-160D4DE696A7}"/>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583472" y="1871824"/>
            <a:ext cx="1356680" cy="1169552"/>
          </a:xfrm>
          <a:prstGeom prst="rect">
            <a:avLst/>
          </a:prstGeom>
        </p:spPr>
      </p:pic>
    </p:spTree>
    <p:extLst>
      <p:ext uri="{BB962C8B-B14F-4D97-AF65-F5344CB8AC3E}">
        <p14:creationId xmlns:p14="http://schemas.microsoft.com/office/powerpoint/2010/main" val="2735913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573D7-606C-A9D6-9ADD-D3F40C7E744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91EF7F8-6B69-8164-2488-A72D3A419136}"/>
              </a:ext>
            </a:extLst>
          </p:cNvPr>
          <p:cNvSpPr>
            <a:spLocks noGrp="1"/>
          </p:cNvSpPr>
          <p:nvPr>
            <p:ph type="title"/>
          </p:nvPr>
        </p:nvSpPr>
        <p:spPr>
          <a:xfrm>
            <a:off x="1295400" y="-20538"/>
            <a:ext cx="6781800" cy="432048"/>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Placement Studies</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A7DBF71A-FB2C-8422-5CAC-1EE276B406E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525248F1-2B7B-EA51-0144-3FA97B4194E5}"/>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
        <p:nvSpPr>
          <p:cNvPr id="35" name="AutoShape 2">
            <a:extLst>
              <a:ext uri="{FF2B5EF4-FFF2-40B4-BE49-F238E27FC236}">
                <a16:creationId xmlns:a16="http://schemas.microsoft.com/office/drawing/2014/main" id="{B9158F6C-5D65-DE2B-52B3-BAE452D444F4}"/>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B11BF16-44F7-171C-6BF8-659F1F912676}"/>
              </a:ext>
            </a:extLst>
          </p:cNvPr>
          <p:cNvSpPr txBox="1"/>
          <p:nvPr/>
        </p:nvSpPr>
        <p:spPr>
          <a:xfrm>
            <a:off x="129291" y="525909"/>
            <a:ext cx="2225687" cy="461665"/>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Obtain negligible neutrino flux</a:t>
            </a:r>
          </a:p>
        </p:txBody>
      </p:sp>
      <p:sp>
        <p:nvSpPr>
          <p:cNvPr id="16" name="TextBox 15">
            <a:extLst>
              <a:ext uri="{FF2B5EF4-FFF2-40B4-BE49-F238E27FC236}">
                <a16:creationId xmlns:a16="http://schemas.microsoft.com/office/drawing/2014/main" id="{F197AD83-14DD-AC1A-EDD3-669FF75ABD4E}"/>
              </a:ext>
            </a:extLst>
          </p:cNvPr>
          <p:cNvSpPr txBox="1"/>
          <p:nvPr/>
        </p:nvSpPr>
        <p:spPr>
          <a:xfrm>
            <a:off x="122887" y="1059582"/>
            <a:ext cx="2232092" cy="830997"/>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Detailed modelling</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First good orientation found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Mover system concept</a:t>
            </a:r>
          </a:p>
        </p:txBody>
      </p:sp>
      <p:pic>
        <p:nvPicPr>
          <p:cNvPr id="18" name="Picture 17" descr="A screen shot of a graph&#10;&#10;Description automatically generated">
            <a:extLst>
              <a:ext uri="{FF2B5EF4-FFF2-40B4-BE49-F238E27FC236}">
                <a16:creationId xmlns:a16="http://schemas.microsoft.com/office/drawing/2014/main" id="{60151592-EE80-9607-6381-54F8E430FDE2}"/>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757742" y="2533433"/>
            <a:ext cx="2247905" cy="1417338"/>
          </a:xfrm>
          <a:prstGeom prst="rect">
            <a:avLst/>
          </a:prstGeom>
        </p:spPr>
      </p:pic>
      <p:pic>
        <p:nvPicPr>
          <p:cNvPr id="20" name="Picture 19" descr="A close-up of a white surface&#10;&#10;Description automatically generated">
            <a:extLst>
              <a:ext uri="{FF2B5EF4-FFF2-40B4-BE49-F238E27FC236}">
                <a16:creationId xmlns:a16="http://schemas.microsoft.com/office/drawing/2014/main" id="{780F8974-05E3-710E-2574-6C51BAD871E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915837"/>
            <a:ext cx="3522413" cy="1375994"/>
          </a:xfrm>
          <a:prstGeom prst="rect">
            <a:avLst/>
          </a:prstGeom>
        </p:spPr>
      </p:pic>
      <p:pic>
        <p:nvPicPr>
          <p:cNvPr id="21" name="Picture 20" descr="p1.pdf">
            <a:extLst>
              <a:ext uri="{FF2B5EF4-FFF2-40B4-BE49-F238E27FC236}">
                <a16:creationId xmlns:a16="http://schemas.microsoft.com/office/drawing/2014/main" id="{16B217CB-75BF-7BF5-A8E6-870F8379ED6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83302" y="1696887"/>
            <a:ext cx="3853194" cy="874863"/>
          </a:xfrm>
          <a:prstGeom prst="rect">
            <a:avLst/>
          </a:prstGeom>
        </p:spPr>
      </p:pic>
      <p:pic>
        <p:nvPicPr>
          <p:cNvPr id="24" name="Picture 23">
            <a:extLst>
              <a:ext uri="{FF2B5EF4-FFF2-40B4-BE49-F238E27FC236}">
                <a16:creationId xmlns:a16="http://schemas.microsoft.com/office/drawing/2014/main" id="{7BA1E630-D8B3-B790-7392-BC77C7E2136E}"/>
              </a:ext>
            </a:extLst>
          </p:cNvPr>
          <p:cNvPicPr>
            <a:picLocks noChangeAspect="1"/>
          </p:cNvPicPr>
          <p:nvPr/>
        </p:nvPicPr>
        <p:blipFill>
          <a:blip r:embed="rId5"/>
          <a:stretch>
            <a:fillRect/>
          </a:stretch>
        </p:blipFill>
        <p:spPr>
          <a:xfrm>
            <a:off x="6733709" y="2654895"/>
            <a:ext cx="2071265" cy="1543295"/>
          </a:xfrm>
          <a:prstGeom prst="rect">
            <a:avLst/>
          </a:prstGeom>
        </p:spPr>
      </p:pic>
      <p:pic>
        <p:nvPicPr>
          <p:cNvPr id="6" name="Picture 5" descr="a-Feynman-diagram-for-the-decay-of-a-positive-muon-b-Helicity-diagram-of-positive.png">
            <a:extLst>
              <a:ext uri="{FF2B5EF4-FFF2-40B4-BE49-F238E27FC236}">
                <a16:creationId xmlns:a16="http://schemas.microsoft.com/office/drawing/2014/main" id="{22415990-3826-9DA2-95B2-03C19242CC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29968" y="1371154"/>
            <a:ext cx="1094432" cy="1003159"/>
          </a:xfrm>
          <a:prstGeom prst="rect">
            <a:avLst/>
          </a:prstGeom>
        </p:spPr>
      </p:pic>
      <p:sp>
        <p:nvSpPr>
          <p:cNvPr id="8" name="TextBox 7">
            <a:extLst>
              <a:ext uri="{FF2B5EF4-FFF2-40B4-BE49-F238E27FC236}">
                <a16:creationId xmlns:a16="http://schemas.microsoft.com/office/drawing/2014/main" id="{D83DC1D7-E794-0BAD-2065-581FA75E10CC}"/>
              </a:ext>
            </a:extLst>
          </p:cNvPr>
          <p:cNvSpPr txBox="1"/>
          <p:nvPr/>
        </p:nvSpPr>
        <p:spPr>
          <a:xfrm>
            <a:off x="3923508" y="3867894"/>
            <a:ext cx="2016644" cy="276999"/>
          </a:xfrm>
          <a:prstGeom prst="rect">
            <a:avLst/>
          </a:prstGeom>
          <a:no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FLUKA and RP studies</a:t>
            </a:r>
          </a:p>
        </p:txBody>
      </p:sp>
      <p:sp>
        <p:nvSpPr>
          <p:cNvPr id="9" name="TextBox 8">
            <a:extLst>
              <a:ext uri="{FF2B5EF4-FFF2-40B4-BE49-F238E27FC236}">
                <a16:creationId xmlns:a16="http://schemas.microsoft.com/office/drawing/2014/main" id="{9CB581FE-387A-7B8E-374D-E5243FEDA244}"/>
              </a:ext>
            </a:extLst>
          </p:cNvPr>
          <p:cNvSpPr txBox="1"/>
          <p:nvPr/>
        </p:nvSpPr>
        <p:spPr>
          <a:xfrm>
            <a:off x="6731820" y="3878927"/>
            <a:ext cx="2016644"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Mover system design</a:t>
            </a:r>
          </a:p>
        </p:txBody>
      </p:sp>
      <p:sp>
        <p:nvSpPr>
          <p:cNvPr id="10" name="TextBox 9">
            <a:extLst>
              <a:ext uri="{FF2B5EF4-FFF2-40B4-BE49-F238E27FC236}">
                <a16:creationId xmlns:a16="http://schemas.microsoft.com/office/drawing/2014/main" id="{97B43F96-4FBC-8056-531D-0A5AD1823591}"/>
              </a:ext>
            </a:extLst>
          </p:cNvPr>
          <p:cNvSpPr txBox="1"/>
          <p:nvPr/>
        </p:nvSpPr>
        <p:spPr>
          <a:xfrm>
            <a:off x="6012160" y="2582783"/>
            <a:ext cx="1662913"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Arc mitigation concept</a:t>
            </a:r>
          </a:p>
        </p:txBody>
      </p:sp>
      <p:sp>
        <p:nvSpPr>
          <p:cNvPr id="11" name="TextBox 10">
            <a:extLst>
              <a:ext uri="{FF2B5EF4-FFF2-40B4-BE49-F238E27FC236}">
                <a16:creationId xmlns:a16="http://schemas.microsoft.com/office/drawing/2014/main" id="{C652C93A-5683-0FB1-1511-A6563E2840C0}"/>
              </a:ext>
            </a:extLst>
          </p:cNvPr>
          <p:cNvSpPr txBox="1"/>
          <p:nvPr/>
        </p:nvSpPr>
        <p:spPr>
          <a:xfrm>
            <a:off x="129291" y="4526999"/>
            <a:ext cx="3074557"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Site study at CERN for experimental insertion</a:t>
            </a:r>
          </a:p>
        </p:txBody>
      </p:sp>
      <p:sp>
        <p:nvSpPr>
          <p:cNvPr id="13" name="TextBox 12">
            <a:extLst>
              <a:ext uri="{FF2B5EF4-FFF2-40B4-BE49-F238E27FC236}">
                <a16:creationId xmlns:a16="http://schemas.microsoft.com/office/drawing/2014/main" id="{D05C2D2C-1C58-6735-EC62-1323176BB0D6}"/>
              </a:ext>
            </a:extLst>
          </p:cNvPr>
          <p:cNvSpPr txBox="1"/>
          <p:nvPr/>
        </p:nvSpPr>
        <p:spPr>
          <a:xfrm>
            <a:off x="6876256" y="4155926"/>
            <a:ext cx="2147622" cy="646331"/>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Are close to a solution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work to be done</a:t>
            </a:r>
          </a:p>
        </p:txBody>
      </p:sp>
      <p:sp>
        <p:nvSpPr>
          <p:cNvPr id="15" name="TextBox 14">
            <a:extLst>
              <a:ext uri="{FF2B5EF4-FFF2-40B4-BE49-F238E27FC236}">
                <a16:creationId xmlns:a16="http://schemas.microsoft.com/office/drawing/2014/main" id="{86FD3F11-0EC4-FF18-EA3A-85CCE849963C}"/>
              </a:ext>
            </a:extLst>
          </p:cNvPr>
          <p:cNvSpPr txBox="1"/>
          <p:nvPr/>
        </p:nvSpPr>
        <p:spPr>
          <a:xfrm>
            <a:off x="105034" y="2931790"/>
            <a:ext cx="3386846" cy="276999"/>
          </a:xfrm>
          <a:prstGeom prst="rect">
            <a:avLst/>
          </a:prstGeom>
          <a:solidFill>
            <a:schemeClr val="bg1"/>
          </a:solidFill>
        </p:spPr>
        <p:txBody>
          <a:bodyPr wrap="square">
            <a:spAutoFit/>
          </a:bodyPr>
          <a:lstStyle/>
          <a:p>
            <a:r>
              <a:rPr lang="en-US" sz="1200" dirty="0">
                <a:latin typeface="Calibri" panose="020F0502020204030204" pitchFamily="34" charset="0"/>
                <a:cs typeface="Calibri" panose="020F0502020204030204" pitchFamily="34" charset="0"/>
              </a:rPr>
              <a:t>                                                    </a:t>
            </a:r>
          </a:p>
        </p:txBody>
      </p:sp>
      <p:pic>
        <p:nvPicPr>
          <p:cNvPr id="19" name="Picture 18">
            <a:extLst>
              <a:ext uri="{FF2B5EF4-FFF2-40B4-BE49-F238E27FC236}">
                <a16:creationId xmlns:a16="http://schemas.microsoft.com/office/drawing/2014/main" id="{5A8E9846-78EE-28CD-5158-78ABD78D36DA}"/>
              </a:ext>
            </a:extLst>
          </p:cNvPr>
          <p:cNvPicPr>
            <a:picLocks noChangeAspect="1"/>
          </p:cNvPicPr>
          <p:nvPr/>
        </p:nvPicPr>
        <p:blipFill rotWithShape="1">
          <a:blip r:embed="rId7"/>
          <a:srcRect l="2968" t="29000" r="72303" b="13600"/>
          <a:stretch/>
        </p:blipFill>
        <p:spPr>
          <a:xfrm rot="-2700000">
            <a:off x="2711715" y="3245077"/>
            <a:ext cx="858107" cy="1407507"/>
          </a:xfrm>
          <a:prstGeom prst="rect">
            <a:avLst/>
          </a:prstGeom>
        </p:spPr>
      </p:pic>
      <p:pic>
        <p:nvPicPr>
          <p:cNvPr id="25" name="Picture 24" descr="A map with a red circle&#10;&#10;Description automatically generated">
            <a:extLst>
              <a:ext uri="{FF2B5EF4-FFF2-40B4-BE49-F238E27FC236}">
                <a16:creationId xmlns:a16="http://schemas.microsoft.com/office/drawing/2014/main" id="{7461E565-20CA-6919-F40F-0B6C90430621}"/>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126252" y="3122557"/>
            <a:ext cx="2566319" cy="1434507"/>
          </a:xfrm>
          <a:prstGeom prst="rect">
            <a:avLst/>
          </a:prstGeom>
        </p:spPr>
      </p:pic>
      <p:pic>
        <p:nvPicPr>
          <p:cNvPr id="4" name="Picture 3">
            <a:extLst>
              <a:ext uri="{FF2B5EF4-FFF2-40B4-BE49-F238E27FC236}">
                <a16:creationId xmlns:a16="http://schemas.microsoft.com/office/drawing/2014/main" id="{B4E883C9-2D79-40F8-B626-5E635226D8FF}"/>
              </a:ext>
            </a:extLst>
          </p:cNvPr>
          <p:cNvPicPr>
            <a:picLocks noChangeAspect="1"/>
          </p:cNvPicPr>
          <p:nvPr/>
        </p:nvPicPr>
        <p:blipFill rotWithShape="1">
          <a:blip r:embed="rId9"/>
          <a:srcRect t="25205" b="16189"/>
          <a:stretch/>
        </p:blipFill>
        <p:spPr>
          <a:xfrm>
            <a:off x="3085555" y="430618"/>
            <a:ext cx="4738060" cy="1047299"/>
          </a:xfrm>
          <a:prstGeom prst="rect">
            <a:avLst/>
          </a:prstGeom>
        </p:spPr>
      </p:pic>
      <p:sp>
        <p:nvSpPr>
          <p:cNvPr id="27" name="TextBox 26">
            <a:extLst>
              <a:ext uri="{FF2B5EF4-FFF2-40B4-BE49-F238E27FC236}">
                <a16:creationId xmlns:a16="http://schemas.microsoft.com/office/drawing/2014/main" id="{061836EF-00B3-2DC1-1441-74A5A618B361}"/>
              </a:ext>
            </a:extLst>
          </p:cNvPr>
          <p:cNvSpPr txBox="1"/>
          <p:nvPr/>
        </p:nvSpPr>
        <p:spPr>
          <a:xfrm>
            <a:off x="8172400" y="1480863"/>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1</a:t>
            </a:r>
            <a:endParaRPr lang="en-CH" sz="1400" dirty="0">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4EFD1339-AED2-5163-5138-22DCA46DFCB7}"/>
              </a:ext>
            </a:extLst>
          </p:cNvPr>
          <p:cNvSpPr txBox="1"/>
          <p:nvPr/>
        </p:nvSpPr>
        <p:spPr>
          <a:xfrm>
            <a:off x="8225946" y="2056927"/>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2</a:t>
            </a:r>
            <a:endParaRPr lang="en-CH" sz="1400" dirty="0">
              <a:latin typeface="Calibri" panose="020F0502020204030204" pitchFamily="34" charset="0"/>
              <a:cs typeface="Calibri" panose="020F0502020204030204" pitchFamily="34" charset="0"/>
            </a:endParaRPr>
          </a:p>
        </p:txBody>
      </p:sp>
      <p:pic>
        <p:nvPicPr>
          <p:cNvPr id="14" name="Picture 13" descr="Graphical user interface, diagram, application&#10;&#10;Description automatically generated">
            <a:extLst>
              <a:ext uri="{FF2B5EF4-FFF2-40B4-BE49-F238E27FC236}">
                <a16:creationId xmlns:a16="http://schemas.microsoft.com/office/drawing/2014/main" id="{EA4689F2-BFF9-D7AE-8D09-E99E480DADDE}"/>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3634571" y="4219638"/>
            <a:ext cx="2351600" cy="794998"/>
          </a:xfrm>
          <a:prstGeom prst="rect">
            <a:avLst/>
          </a:prstGeom>
        </p:spPr>
      </p:pic>
    </p:spTree>
    <p:extLst>
      <p:ext uri="{BB962C8B-B14F-4D97-AF65-F5344CB8AC3E}">
        <p14:creationId xmlns:p14="http://schemas.microsoft.com/office/powerpoint/2010/main" val="3413160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ABD2A-87C3-C50E-6B59-1A99526A0C4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84991F1-B285-860B-3E0E-48EDA422299F}"/>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91EB4A3D-4199-91AF-F828-8014CCE233D4}"/>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Cost and Power Scale</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51C5CDC0-CEC6-8D85-803F-FE343B7ADD96}"/>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
        <p:nvSpPr>
          <p:cNvPr id="13" name="TextBox 12">
            <a:extLst>
              <a:ext uri="{FF2B5EF4-FFF2-40B4-BE49-F238E27FC236}">
                <a16:creationId xmlns:a16="http://schemas.microsoft.com/office/drawing/2014/main" id="{8C386963-2D2C-11EF-9BC9-1679928A78AA}"/>
              </a:ext>
            </a:extLst>
          </p:cNvPr>
          <p:cNvSpPr txBox="1"/>
          <p:nvPr/>
        </p:nvSpPr>
        <p:spPr>
          <a:xfrm>
            <a:off x="84190" y="529829"/>
            <a:ext cx="3119658" cy="2462213"/>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Design of the crucial collider areas/components has progressed</a:t>
            </a:r>
          </a:p>
          <a:p>
            <a:r>
              <a:rPr lang="en-US" sz="1400" b="1" dirty="0">
                <a:solidFill>
                  <a:srgbClr val="C00000"/>
                </a:solidFill>
                <a:latin typeface="Calibri" panose="020F0502020204030204" pitchFamily="34" charset="0"/>
                <a:cs typeface="Calibri" panose="020F0502020204030204" pitchFamily="34" charset="0"/>
              </a:rPr>
              <a:t>but more work  is needed to provide: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overall </a:t>
            </a:r>
            <a:r>
              <a:rPr lang="en-US" sz="1400" dirty="0" err="1">
                <a:latin typeface="Calibri" panose="020F0502020204030204" pitchFamily="34" charset="0"/>
                <a:cs typeface="Calibri" panose="020F0502020204030204" pitchFamily="34" charset="0"/>
              </a:rPr>
              <a:t>optimisation</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HTS cost model</a:t>
            </a:r>
          </a:p>
          <a:p>
            <a:r>
              <a:rPr lang="en-US" sz="1400" dirty="0">
                <a:latin typeface="Calibri" panose="020F0502020204030204" pitchFamily="34" charset="0"/>
                <a:cs typeface="Calibri" panose="020F0502020204030204" pitchFamily="34" charset="0"/>
              </a:rPr>
              <a:t>Power estimate based on conceptual designs and scaling from know components, e.g.</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Simulations of fast-ramping magnets and power converter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Detailed scaling for RCS cavities</a:t>
            </a:r>
          </a:p>
        </p:txBody>
      </p:sp>
      <p:pic>
        <p:nvPicPr>
          <p:cNvPr id="2" name="Picture 1" descr="A graph of blue rectangular shapes&#10;&#10;Description automatically generated with medium confidence">
            <a:extLst>
              <a:ext uri="{FF2B5EF4-FFF2-40B4-BE49-F238E27FC236}">
                <a16:creationId xmlns:a16="http://schemas.microsoft.com/office/drawing/2014/main" id="{DD3FE082-BED1-07E8-5EC1-E9014A554E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3565" y="2888989"/>
            <a:ext cx="4112781" cy="1936706"/>
          </a:xfrm>
          <a:prstGeom prst="rect">
            <a:avLst/>
          </a:prstGeom>
        </p:spPr>
      </p:pic>
      <p:pic>
        <p:nvPicPr>
          <p:cNvPr id="8" name="Picture 7" descr="A table of numbers with black text&#10;&#10;AI-generated content may be incorrect.">
            <a:extLst>
              <a:ext uri="{FF2B5EF4-FFF2-40B4-BE49-F238E27FC236}">
                <a16:creationId xmlns:a16="http://schemas.microsoft.com/office/drawing/2014/main" id="{BC075D86-A073-9B2A-978F-0F6EDD7629BC}"/>
              </a:ext>
            </a:extLst>
          </p:cNvPr>
          <p:cNvPicPr>
            <a:picLocks noChangeAspect="1"/>
          </p:cNvPicPr>
          <p:nvPr/>
        </p:nvPicPr>
        <p:blipFill>
          <a:blip r:embed="rId3"/>
          <a:stretch>
            <a:fillRect/>
          </a:stretch>
        </p:blipFill>
        <p:spPr>
          <a:xfrm>
            <a:off x="322102" y="3019253"/>
            <a:ext cx="4234737" cy="1936706"/>
          </a:xfrm>
          <a:prstGeom prst="rect">
            <a:avLst/>
          </a:prstGeom>
        </p:spPr>
      </p:pic>
      <p:pic>
        <p:nvPicPr>
          <p:cNvPr id="9" name="Picture 8" descr="A table with black text&#10;&#10;Description automatically generated">
            <a:extLst>
              <a:ext uri="{FF2B5EF4-FFF2-40B4-BE49-F238E27FC236}">
                <a16:creationId xmlns:a16="http://schemas.microsoft.com/office/drawing/2014/main" id="{9C1D16C6-9EDC-43DF-24F9-C0AA3673E8D4}"/>
              </a:ext>
            </a:extLst>
          </p:cNvPr>
          <p:cNvPicPr>
            <a:picLocks noChangeAspect="1"/>
          </p:cNvPicPr>
          <p:nvPr/>
        </p:nvPicPr>
        <p:blipFill>
          <a:blip r:embed="rId4">
            <a:extLst>
              <a:ext uri="{28A0092B-C50C-407E-A947-70E740481C1C}">
                <a14:useLocalDpi xmlns:a14="http://schemas.microsoft.com/office/drawing/2010/main" val="0"/>
              </a:ext>
            </a:extLst>
          </a:blip>
          <a:srcRect b="33541"/>
          <a:stretch/>
        </p:blipFill>
        <p:spPr>
          <a:xfrm>
            <a:off x="3033868" y="906515"/>
            <a:ext cx="6070800" cy="1953267"/>
          </a:xfrm>
          <a:prstGeom prst="rect">
            <a:avLst/>
          </a:prstGeom>
        </p:spPr>
      </p:pic>
    </p:spTree>
    <p:extLst>
      <p:ext uri="{BB962C8B-B14F-4D97-AF65-F5344CB8AC3E}">
        <p14:creationId xmlns:p14="http://schemas.microsoft.com/office/powerpoint/2010/main" val="35226271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14816-809D-B1C4-D48E-6F5786177E4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230C4CB-B7F3-AC1C-E640-6475FC1CA239}"/>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817A0C6E-CC2D-D602-8E2E-AF18291341FE}"/>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Timeline and R&amp;D </a:t>
            </a:r>
            <a:r>
              <a:rPr lang="en-US" sz="3200" spc="-1" dirty="0" err="1">
                <a:solidFill>
                  <a:srgbClr val="000000"/>
                </a:solidFill>
                <a:latin typeface="Calibri" panose="020F0502020204030204" pitchFamily="34" charset="0"/>
                <a:cs typeface="Calibri" panose="020F0502020204030204" pitchFamily="34" charset="0"/>
              </a:rPr>
              <a:t>Programme</a:t>
            </a:r>
            <a:r>
              <a:rPr lang="en-US" sz="3200" spc="-1" dirty="0">
                <a:solidFill>
                  <a:srgbClr val="000000"/>
                </a:solidFill>
                <a:latin typeface="Calibri" panose="020F0502020204030204" pitchFamily="34" charset="0"/>
                <a:cs typeface="Calibri" panose="020F0502020204030204" pitchFamily="34" charset="0"/>
              </a:rPr>
              <a:t> Proposal</a:t>
            </a:r>
            <a:endParaRPr lang="en-US" sz="3200" dirty="0">
              <a:latin typeface="Calibri"/>
              <a:cs typeface="Calibri"/>
            </a:endParaRPr>
          </a:p>
        </p:txBody>
      </p:sp>
      <p:sp>
        <p:nvSpPr>
          <p:cNvPr id="2" name="TextBox 1">
            <a:extLst>
              <a:ext uri="{FF2B5EF4-FFF2-40B4-BE49-F238E27FC236}">
                <a16:creationId xmlns:a16="http://schemas.microsoft.com/office/drawing/2014/main" id="{8B155D55-701E-26CA-89FB-EA397679BB29}"/>
              </a:ext>
            </a:extLst>
          </p:cNvPr>
          <p:cNvSpPr txBox="1"/>
          <p:nvPr/>
        </p:nvSpPr>
        <p:spPr>
          <a:xfrm>
            <a:off x="75310" y="2787774"/>
            <a:ext cx="6583569" cy="1815882"/>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Timeline is </a:t>
            </a:r>
            <a:r>
              <a:rPr lang="en-US" sz="1400" b="1" dirty="0">
                <a:latin typeface="Calibri" panose="020F0502020204030204" pitchFamily="34" charset="0"/>
                <a:cs typeface="Calibri" panose="020F0502020204030204" pitchFamily="34" charset="0"/>
              </a:rPr>
              <a:t>driven by R&amp;D</a:t>
            </a:r>
          </a:p>
          <a:p>
            <a:r>
              <a:rPr lang="en-US" sz="1400" dirty="0">
                <a:latin typeface="Calibri" panose="020F0502020204030204" pitchFamily="34" charset="0"/>
                <a:cs typeface="Calibri" panose="020F0502020204030204" pitchFamily="34" charset="0"/>
              </a:rPr>
              <a:t>Most ambitious example to define R&amp;D </a:t>
            </a:r>
            <a:r>
              <a:rPr lang="en-US" sz="1400" dirty="0" err="1">
                <a:latin typeface="Calibri" panose="020F0502020204030204" pitchFamily="34" charset="0"/>
                <a:cs typeface="Calibri" panose="020F0502020204030204" pitchFamily="34" charset="0"/>
              </a:rPr>
              <a:t>programme</a:t>
            </a:r>
            <a:r>
              <a:rPr lang="en-US" sz="1400" dirty="0">
                <a:latin typeface="Calibri" panose="020F0502020204030204" pitchFamily="34" charset="0"/>
                <a:cs typeface="Calibri" panose="020F0502020204030204" pitchFamily="34" charset="0"/>
              </a:rPr>
              <a:t> priorities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Assumes firm commitment to enable the muon collider as next flagship after HL-LHC</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R&amp;D is fully successful</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No delays due to decision making</a:t>
            </a:r>
          </a:p>
          <a:p>
            <a:r>
              <a:rPr lang="en-US" sz="1400" dirty="0">
                <a:latin typeface="Calibri" panose="020F0502020204030204" pitchFamily="34" charset="0"/>
                <a:cs typeface="Calibri" panose="020F0502020204030204" pitchFamily="34" charset="0"/>
              </a:rPr>
              <a:t>Other options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Europe after a </a:t>
            </a:r>
            <a:r>
              <a:rPr lang="en-US" sz="1400" dirty="0" err="1">
                <a:latin typeface="Calibri" panose="020F0502020204030204" pitchFamily="34" charset="0"/>
                <a:cs typeface="Calibri" panose="020F0502020204030204" pitchFamily="34" charset="0"/>
              </a:rPr>
              <a:t>higgs</a:t>
            </a:r>
            <a:r>
              <a:rPr lang="en-US" sz="1400" dirty="0">
                <a:latin typeface="Calibri" panose="020F0502020204030204" pitchFamily="34" charset="0"/>
                <a:cs typeface="Calibri" panose="020F0502020204030204" pitchFamily="34" charset="0"/>
              </a:rPr>
              <a:t> factory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the US to become leader at the energy frontier</a:t>
            </a:r>
          </a:p>
        </p:txBody>
      </p:sp>
      <p:pic>
        <p:nvPicPr>
          <p:cNvPr id="8" name="Picture 7">
            <a:extLst>
              <a:ext uri="{FF2B5EF4-FFF2-40B4-BE49-F238E27FC236}">
                <a16:creationId xmlns:a16="http://schemas.microsoft.com/office/drawing/2014/main" id="{131CD2F0-16B1-769E-9C4B-286B5199F5D1}"/>
              </a:ext>
            </a:extLst>
          </p:cNvPr>
          <p:cNvPicPr>
            <a:picLocks noChangeAspect="1"/>
          </p:cNvPicPr>
          <p:nvPr/>
        </p:nvPicPr>
        <p:blipFill>
          <a:blip r:embed="rId2"/>
          <a:stretch>
            <a:fillRect/>
          </a:stretch>
        </p:blipFill>
        <p:spPr>
          <a:xfrm>
            <a:off x="-1" y="636393"/>
            <a:ext cx="9144001" cy="1834487"/>
          </a:xfrm>
          <a:prstGeom prst="rect">
            <a:avLst/>
          </a:prstGeom>
        </p:spPr>
      </p:pic>
      <p:cxnSp>
        <p:nvCxnSpPr>
          <p:cNvPr id="11" name="Straight Arrow Connector 10">
            <a:extLst>
              <a:ext uri="{FF2B5EF4-FFF2-40B4-BE49-F238E27FC236}">
                <a16:creationId xmlns:a16="http://schemas.microsoft.com/office/drawing/2014/main" id="{51FAD22B-5252-1810-ACE7-1ED8C25C2452}"/>
              </a:ext>
            </a:extLst>
          </p:cNvPr>
          <p:cNvCxnSpPr>
            <a:cxnSpLocks/>
          </p:cNvCxnSpPr>
          <p:nvPr/>
        </p:nvCxnSpPr>
        <p:spPr>
          <a:xfrm>
            <a:off x="1066800" y="2344693"/>
            <a:ext cx="1488976"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89A2E033-5ECA-B40C-E294-90AB53B163FF}"/>
              </a:ext>
            </a:extLst>
          </p:cNvPr>
          <p:cNvCxnSpPr>
            <a:cxnSpLocks/>
          </p:cNvCxnSpPr>
          <p:nvPr/>
        </p:nvCxnSpPr>
        <p:spPr>
          <a:xfrm>
            <a:off x="2555776" y="2344693"/>
            <a:ext cx="1080120"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532CD01D-1887-D537-CD3C-8EC6FB5CF361}"/>
              </a:ext>
            </a:extLst>
          </p:cNvPr>
          <p:cNvSpPr txBox="1"/>
          <p:nvPr/>
        </p:nvSpPr>
        <p:spPr>
          <a:xfrm>
            <a:off x="49592" y="411510"/>
            <a:ext cx="1969065" cy="276999"/>
          </a:xfrm>
          <a:prstGeom prst="rect">
            <a:avLst/>
          </a:prstGeom>
          <a:noFill/>
        </p:spPr>
        <p:txBody>
          <a:bodyPr wrap="none" rtlCol="0">
            <a:spAutoFit/>
          </a:bodyPr>
          <a:lstStyle/>
          <a:p>
            <a:r>
              <a:rPr lang="en-US" sz="1200" dirty="0"/>
              <a:t>Decision on demonstrator T</a:t>
            </a:r>
            <a:r>
              <a:rPr lang="en-US" sz="1200" baseline="-25000" dirty="0"/>
              <a:t>0</a:t>
            </a:r>
            <a:endParaRPr lang="en-US" sz="1200" dirty="0"/>
          </a:p>
        </p:txBody>
      </p:sp>
      <p:cxnSp>
        <p:nvCxnSpPr>
          <p:cNvPr id="20" name="Straight Arrow Connector 19">
            <a:extLst>
              <a:ext uri="{FF2B5EF4-FFF2-40B4-BE49-F238E27FC236}">
                <a16:creationId xmlns:a16="http://schemas.microsoft.com/office/drawing/2014/main" id="{F2DF811F-87FF-FDD3-0D8B-3B8B18BA9A10}"/>
              </a:ext>
            </a:extLst>
          </p:cNvPr>
          <p:cNvCxnSpPr>
            <a:cxnSpLocks/>
          </p:cNvCxnSpPr>
          <p:nvPr/>
        </p:nvCxnSpPr>
        <p:spPr>
          <a:xfrm>
            <a:off x="827584" y="636393"/>
            <a:ext cx="167208" cy="3291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E49259F2-53AA-FB96-15CF-6CFBE5DFFB42}"/>
              </a:ext>
            </a:extLst>
          </p:cNvPr>
          <p:cNvSpPr txBox="1"/>
          <p:nvPr/>
        </p:nvSpPr>
        <p:spPr>
          <a:xfrm>
            <a:off x="1331640" y="2355726"/>
            <a:ext cx="2440348" cy="276999"/>
          </a:xfrm>
          <a:prstGeom prst="rect">
            <a:avLst/>
          </a:prstGeom>
          <a:noFill/>
        </p:spPr>
        <p:txBody>
          <a:bodyPr wrap="none" rtlCol="0">
            <a:spAutoFit/>
          </a:bodyPr>
          <a:lstStyle/>
          <a:p>
            <a:r>
              <a:rPr lang="en-US" sz="1200" dirty="0"/>
              <a:t>Initial                     final demonstrator</a:t>
            </a:r>
          </a:p>
        </p:txBody>
      </p:sp>
      <p:sp>
        <p:nvSpPr>
          <p:cNvPr id="4" name="Slide Number Placeholder 3">
            <a:extLst>
              <a:ext uri="{FF2B5EF4-FFF2-40B4-BE49-F238E27FC236}">
                <a16:creationId xmlns:a16="http://schemas.microsoft.com/office/drawing/2014/main" id="{79C5AAED-74D7-00C0-EE4E-82ED5EB460F6}"/>
              </a:ext>
            </a:extLst>
          </p:cNvPr>
          <p:cNvSpPr>
            <a:spLocks noGrp="1"/>
          </p:cNvSpPr>
          <p:nvPr>
            <p:ph type="sldNum" sz="quarter" idx="4"/>
          </p:nvPr>
        </p:nvSpPr>
        <p:spPr/>
        <p:txBody>
          <a:bodyPr/>
          <a:lstStyle/>
          <a:p>
            <a:fld id="{974172A1-1CBF-0B40-9234-7D4D80EC19EA}" type="slidenum">
              <a:rPr lang="en-GB" smtClean="0"/>
              <a:pPr/>
              <a:t>23</a:t>
            </a:fld>
            <a:endParaRPr lang="en-GB" dirty="0"/>
          </a:p>
        </p:txBody>
      </p:sp>
      <p:pic>
        <p:nvPicPr>
          <p:cNvPr id="7" name="Picture 6" descr="A white sheet with black text&#10;&#10;AI-generated content may be incorrect.">
            <a:extLst>
              <a:ext uri="{FF2B5EF4-FFF2-40B4-BE49-F238E27FC236}">
                <a16:creationId xmlns:a16="http://schemas.microsoft.com/office/drawing/2014/main" id="{8B167133-5970-82ED-3D1C-B1E2614C5BC9}"/>
              </a:ext>
            </a:extLst>
          </p:cNvPr>
          <p:cNvPicPr>
            <a:picLocks noChangeAspect="1"/>
          </p:cNvPicPr>
          <p:nvPr/>
        </p:nvPicPr>
        <p:blipFill>
          <a:blip r:embed="rId3"/>
          <a:stretch>
            <a:fillRect/>
          </a:stretch>
        </p:blipFill>
        <p:spPr>
          <a:xfrm>
            <a:off x="6592186" y="2562636"/>
            <a:ext cx="2440348" cy="2345318"/>
          </a:xfrm>
          <a:prstGeom prst="rect">
            <a:avLst/>
          </a:prstGeom>
        </p:spPr>
      </p:pic>
      <p:sp>
        <p:nvSpPr>
          <p:cNvPr id="6" name="TextBox 5">
            <a:extLst>
              <a:ext uri="{FF2B5EF4-FFF2-40B4-BE49-F238E27FC236}">
                <a16:creationId xmlns:a16="http://schemas.microsoft.com/office/drawing/2014/main" id="{366D5258-DC5D-053E-7D24-D8F22DDC78EC}"/>
              </a:ext>
            </a:extLst>
          </p:cNvPr>
          <p:cNvSpPr txBox="1"/>
          <p:nvPr/>
        </p:nvSpPr>
        <p:spPr>
          <a:xfrm>
            <a:off x="4355976" y="4274219"/>
            <a:ext cx="2280624" cy="646331"/>
          </a:xfrm>
          <a:prstGeom prst="rect">
            <a:avLst/>
          </a:prstGeom>
          <a:noFill/>
        </p:spPr>
        <p:txBody>
          <a:bodyPr wrap="none" rtlCol="0">
            <a:spAutoFit/>
          </a:bodyPr>
          <a:lstStyle/>
          <a:p>
            <a:r>
              <a:rPr lang="en-US" sz="1200" dirty="0"/>
              <a:t>Demonstration Phase 7 years</a:t>
            </a:r>
          </a:p>
          <a:p>
            <a:r>
              <a:rPr lang="en-US" sz="1200" dirty="0"/>
              <a:t>Project Preparation Phase 5 years</a:t>
            </a:r>
          </a:p>
          <a:p>
            <a:r>
              <a:rPr lang="en-US" sz="1200" dirty="0"/>
              <a:t>Construction Phase 9 years</a:t>
            </a:r>
          </a:p>
        </p:txBody>
      </p:sp>
    </p:spTree>
    <p:extLst>
      <p:ext uri="{BB962C8B-B14F-4D97-AF65-F5344CB8AC3E}">
        <p14:creationId xmlns:p14="http://schemas.microsoft.com/office/powerpoint/2010/main" val="30653600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075D0-CB53-E656-08DD-BEA45CFF5AC5}"/>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1B8D600-A39D-D01C-97C9-D6DF3027E6F7}"/>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5D46F73C-40B0-D52B-2708-6078D0F230AB}"/>
              </a:ext>
            </a:extLst>
          </p:cNvPr>
          <p:cNvSpPr>
            <a:spLocks noGrp="1"/>
          </p:cNvSpPr>
          <p:nvPr>
            <p:ph type="title"/>
          </p:nvPr>
        </p:nvSpPr>
        <p:spPr>
          <a:xfrm>
            <a:off x="1295400" y="-20538"/>
            <a:ext cx="6781800" cy="565175"/>
          </a:xfrm>
        </p:spPr>
        <p:txBody>
          <a:bodyPr/>
          <a:lstStyle/>
          <a:p>
            <a:pPr algn="ctr"/>
            <a:r>
              <a:rPr lang="en-US" sz="3200" dirty="0">
                <a:latin typeface="Calibri"/>
                <a:cs typeface="Calibri"/>
              </a:rPr>
              <a:t>R&amp;D </a:t>
            </a:r>
            <a:r>
              <a:rPr lang="en-US" sz="3200" dirty="0" err="1">
                <a:latin typeface="Calibri"/>
                <a:cs typeface="Calibri"/>
              </a:rPr>
              <a:t>Programme</a:t>
            </a:r>
            <a:endParaRPr lang="en-US" sz="3200" dirty="0">
              <a:latin typeface="Calibri"/>
              <a:cs typeface="Calibri"/>
            </a:endParaRPr>
          </a:p>
        </p:txBody>
      </p:sp>
      <p:sp>
        <p:nvSpPr>
          <p:cNvPr id="8" name="TextBox 4">
            <a:extLst>
              <a:ext uri="{FF2B5EF4-FFF2-40B4-BE49-F238E27FC236}">
                <a16:creationId xmlns:a16="http://schemas.microsoft.com/office/drawing/2014/main" id="{D51C2EF2-1583-FD4F-E864-6F08A0F27FDA}"/>
              </a:ext>
            </a:extLst>
          </p:cNvPr>
          <p:cNvSpPr/>
          <p:nvPr/>
        </p:nvSpPr>
        <p:spPr>
          <a:xfrm>
            <a:off x="129608" y="544637"/>
            <a:ext cx="3888432" cy="4383756"/>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Accelerator design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Start-to-end design to validate and optimize performance, cost, power and risk</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Muon cooling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Critical for timeline, implementation in steps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Need hardware, in particular RF test stands</a:t>
            </a:r>
            <a:br>
              <a:rPr lang="en-US" sz="1400" spc="-1" dirty="0">
                <a:solidFill>
                  <a:srgbClr val="000000"/>
                </a:solidFill>
                <a:latin typeface="Calibri" panose="020F0502020204030204" pitchFamily="34" charset="0"/>
                <a:cs typeface="Calibri" panose="020F0502020204030204" pitchFamily="34" charset="0"/>
              </a:rPr>
            </a:br>
            <a:r>
              <a:rPr lang="en-US" sz="1400" b="1" spc="-1" dirty="0">
                <a:solidFill>
                  <a:srgbClr val="C00000"/>
                </a:solidFill>
                <a:latin typeface="Calibri" panose="020F0502020204030204" pitchFamily="34" charset="0"/>
                <a:cs typeface="Calibri" panose="020F0502020204030204" pitchFamily="34" charset="0"/>
              </a:rPr>
              <a:t>==&gt; work in progress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Cooling RF requires urgent test infrastructure</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Detector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Strong potential for further physics improvement with technologies, AI and ML</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Magnet </a:t>
            </a:r>
            <a:r>
              <a:rPr lang="en-US" sz="1400" spc="-1" dirty="0" err="1">
                <a:solidFill>
                  <a:srgbClr val="000000"/>
                </a:solidFill>
                <a:latin typeface="Calibri" panose="020F0502020204030204" pitchFamily="34" charset="0"/>
                <a:cs typeface="Calibri" panose="020F0502020204030204" pitchFamily="34" charset="0"/>
              </a:rPr>
              <a:t>programme</a:t>
            </a:r>
            <a:endParaRPr lang="en-US" sz="1400"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Have conceptual designs, need hardware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solenoids have important synergy with society (also power converter)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Industry is ready to invest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Should not miss the opportunity</a:t>
            </a:r>
          </a:p>
        </p:txBody>
      </p:sp>
      <p:sp>
        <p:nvSpPr>
          <p:cNvPr id="4" name="Slide Number Placeholder 3">
            <a:extLst>
              <a:ext uri="{FF2B5EF4-FFF2-40B4-BE49-F238E27FC236}">
                <a16:creationId xmlns:a16="http://schemas.microsoft.com/office/drawing/2014/main" id="{9F3ECEF9-98AE-CA5A-7820-E7462ADB97F3}"/>
              </a:ext>
            </a:extLst>
          </p:cNvPr>
          <p:cNvSpPr>
            <a:spLocks noGrp="1"/>
          </p:cNvSpPr>
          <p:nvPr>
            <p:ph type="sldNum" sz="quarter" idx="4"/>
          </p:nvPr>
        </p:nvSpPr>
        <p:spPr/>
        <p:txBody>
          <a:bodyPr/>
          <a:lstStyle/>
          <a:p>
            <a:fld id="{974172A1-1CBF-0B40-9234-7D4D80EC19EA}" type="slidenum">
              <a:rPr lang="en-GB" smtClean="0"/>
              <a:pPr/>
              <a:t>24</a:t>
            </a:fld>
            <a:endParaRPr lang="en-GB" dirty="0"/>
          </a:p>
        </p:txBody>
      </p:sp>
      <p:pic>
        <p:nvPicPr>
          <p:cNvPr id="2" name="Picture 1" descr="A table with numbers and numbers&#10;&#10;Description automatically generated">
            <a:extLst>
              <a:ext uri="{FF2B5EF4-FFF2-40B4-BE49-F238E27FC236}">
                <a16:creationId xmlns:a16="http://schemas.microsoft.com/office/drawing/2014/main" id="{DB46AA63-29C3-4708-B925-D7DD187F90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6" y="1252702"/>
            <a:ext cx="5018456" cy="2471176"/>
          </a:xfrm>
          <a:prstGeom prst="rect">
            <a:avLst/>
          </a:prstGeom>
        </p:spPr>
      </p:pic>
      <p:sp>
        <p:nvSpPr>
          <p:cNvPr id="9" name="TextBox 8">
            <a:extLst>
              <a:ext uri="{FF2B5EF4-FFF2-40B4-BE49-F238E27FC236}">
                <a16:creationId xmlns:a16="http://schemas.microsoft.com/office/drawing/2014/main" id="{C8204A4A-673C-DD02-8065-F530F043E351}"/>
              </a:ext>
            </a:extLst>
          </p:cNvPr>
          <p:cNvSpPr txBox="1"/>
          <p:nvPr/>
        </p:nvSpPr>
        <p:spPr>
          <a:xfrm>
            <a:off x="3995936" y="955923"/>
            <a:ext cx="4708468" cy="307777"/>
          </a:xfrm>
          <a:prstGeom prst="rect">
            <a:avLst/>
          </a:prstGeom>
          <a:noFill/>
        </p:spPr>
        <p:txBody>
          <a:bodyPr wrap="none" rtlCol="0">
            <a:spAutoFit/>
          </a:bodyPr>
          <a:lstStyle/>
          <a:p>
            <a:r>
              <a:rPr lang="en-US" sz="1400" spc="-1" dirty="0">
                <a:solidFill>
                  <a:srgbClr val="000000"/>
                </a:solidFill>
                <a:latin typeface="Calibri" panose="020F0502020204030204" pitchFamily="34" charset="0"/>
                <a:cs typeface="Calibri" panose="020F0502020204030204" pitchFamily="34" charset="0"/>
              </a:rPr>
              <a:t>Detailed R&amp;D </a:t>
            </a:r>
            <a:r>
              <a:rPr lang="en-US" sz="1400" spc="-1" dirty="0" err="1">
                <a:solidFill>
                  <a:srgbClr val="000000"/>
                </a:solidFill>
                <a:latin typeface="Calibri" panose="020F0502020204030204" pitchFamily="34" charset="0"/>
                <a:cs typeface="Calibri" panose="020F0502020204030204" pitchFamily="34" charset="0"/>
              </a:rPr>
              <a:t>programme</a:t>
            </a:r>
            <a:r>
              <a:rPr lang="en-US" sz="1400" spc="-1" dirty="0">
                <a:solidFill>
                  <a:srgbClr val="000000"/>
                </a:solidFill>
                <a:latin typeface="Calibri" panose="020F0502020204030204" pitchFamily="34" charset="0"/>
                <a:cs typeface="Calibri" panose="020F0502020204030204" pitchFamily="34" charset="0"/>
              </a:rPr>
              <a:t> proposal with deliverables defined</a:t>
            </a:r>
          </a:p>
        </p:txBody>
      </p:sp>
    </p:spTree>
    <p:extLst>
      <p:ext uri="{BB962C8B-B14F-4D97-AF65-F5344CB8AC3E}">
        <p14:creationId xmlns:p14="http://schemas.microsoft.com/office/powerpoint/2010/main" val="14114969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D118C3-2CBB-4DF6-D87C-7184FB1F9119}"/>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E4138B9A-C222-0BF2-181F-D4F1AD6A94D7}"/>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Demonstrator</a:t>
            </a:r>
          </a:p>
        </p:txBody>
      </p:sp>
      <p:sp>
        <p:nvSpPr>
          <p:cNvPr id="52" name="Espace réservé du pied de page 4">
            <a:extLst>
              <a:ext uri="{FF2B5EF4-FFF2-40B4-BE49-F238E27FC236}">
                <a16:creationId xmlns:a16="http://schemas.microsoft.com/office/drawing/2014/main" id="{5D42B108-E8FB-7E5F-F8BD-8B2545CCB7D1}"/>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pic>
        <p:nvPicPr>
          <p:cNvPr id="6" name="Content Placeholder 32" descr="Aerial view of a city&#10;&#10;Description automatically generated">
            <a:extLst>
              <a:ext uri="{FF2B5EF4-FFF2-40B4-BE49-F238E27FC236}">
                <a16:creationId xmlns:a16="http://schemas.microsoft.com/office/drawing/2014/main" id="{53362259-87D1-54EF-B210-A0A5FD382A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2534" y="3521259"/>
            <a:ext cx="1140396" cy="1454065"/>
          </a:xfrm>
          <a:prstGeom prst="rect">
            <a:avLst/>
          </a:prstGeom>
        </p:spPr>
      </p:pic>
      <p:pic>
        <p:nvPicPr>
          <p:cNvPr id="5" name="Picture 4">
            <a:extLst>
              <a:ext uri="{FF2B5EF4-FFF2-40B4-BE49-F238E27FC236}">
                <a16:creationId xmlns:a16="http://schemas.microsoft.com/office/drawing/2014/main" id="{9EBC9355-04B3-30F8-D28D-77293DE0E233}"/>
              </a:ext>
            </a:extLst>
          </p:cNvPr>
          <p:cNvPicPr>
            <a:picLocks noChangeAspect="1"/>
          </p:cNvPicPr>
          <p:nvPr/>
        </p:nvPicPr>
        <p:blipFill>
          <a:blip r:embed="rId3">
            <a:extLst>
              <a:ext uri="{28A0092B-C50C-407E-A947-70E740481C1C}">
                <a14:useLocalDpi xmlns:a14="http://schemas.microsoft.com/office/drawing/2010/main" val="0"/>
              </a:ext>
            </a:extLst>
          </a:blip>
          <a:srcRect l="38789" t="37229" r="24462" b="27763"/>
          <a:stretch>
            <a:fillRect/>
          </a:stretch>
        </p:blipFill>
        <p:spPr bwMode="auto">
          <a:xfrm>
            <a:off x="5781119" y="3668571"/>
            <a:ext cx="1698236" cy="1002079"/>
          </a:xfrm>
          <a:prstGeom prst="rect">
            <a:avLst/>
          </a:prstGeom>
          <a:noFill/>
          <a:ln>
            <a:noFill/>
          </a:ln>
        </p:spPr>
      </p:pic>
      <p:sp>
        <p:nvSpPr>
          <p:cNvPr id="2" name="Slide Number Placeholder 1">
            <a:extLst>
              <a:ext uri="{FF2B5EF4-FFF2-40B4-BE49-F238E27FC236}">
                <a16:creationId xmlns:a16="http://schemas.microsoft.com/office/drawing/2014/main" id="{BC516651-BA78-12E0-9B06-657E3442B0E9}"/>
              </a:ext>
            </a:extLst>
          </p:cNvPr>
          <p:cNvSpPr>
            <a:spLocks noGrp="1"/>
          </p:cNvSpPr>
          <p:nvPr>
            <p:ph type="sldNum" sz="quarter" idx="4"/>
          </p:nvPr>
        </p:nvSpPr>
        <p:spPr/>
        <p:txBody>
          <a:bodyPr/>
          <a:lstStyle/>
          <a:p>
            <a:fld id="{974172A1-1CBF-0B40-9234-7D4D80EC19EA}" type="slidenum">
              <a:rPr lang="en-GB" smtClean="0"/>
              <a:pPr/>
              <a:t>25</a:t>
            </a:fld>
            <a:endParaRPr lang="en-GB" dirty="0"/>
          </a:p>
        </p:txBody>
      </p:sp>
      <p:pic>
        <p:nvPicPr>
          <p:cNvPr id="10" name="Picture 9">
            <a:extLst>
              <a:ext uri="{FF2B5EF4-FFF2-40B4-BE49-F238E27FC236}">
                <a16:creationId xmlns:a16="http://schemas.microsoft.com/office/drawing/2014/main" id="{A7DB4F78-855F-8DEF-0E4D-32594853E24D}"/>
              </a:ext>
            </a:extLst>
          </p:cNvPr>
          <p:cNvPicPr>
            <a:picLocks noChangeAspect="1"/>
          </p:cNvPicPr>
          <p:nvPr/>
        </p:nvPicPr>
        <p:blipFill>
          <a:blip r:embed="rId4"/>
          <a:srcRect t="12937" r="39384"/>
          <a:stretch>
            <a:fillRect/>
          </a:stretch>
        </p:blipFill>
        <p:spPr>
          <a:xfrm>
            <a:off x="-36512" y="3219822"/>
            <a:ext cx="5327259" cy="1555030"/>
          </a:xfrm>
          <a:prstGeom prst="rect">
            <a:avLst/>
          </a:prstGeom>
        </p:spPr>
      </p:pic>
      <p:pic>
        <p:nvPicPr>
          <p:cNvPr id="4" name="Picture 3" descr="A diagram of a cooling demonstration&#10;&#10;AI-generated content may be incorrect.">
            <a:extLst>
              <a:ext uri="{FF2B5EF4-FFF2-40B4-BE49-F238E27FC236}">
                <a16:creationId xmlns:a16="http://schemas.microsoft.com/office/drawing/2014/main" id="{40CEAC5A-AA28-C9E7-CF0A-251739DA8061}"/>
              </a:ext>
            </a:extLst>
          </p:cNvPr>
          <p:cNvPicPr>
            <a:picLocks noChangeAspect="1"/>
          </p:cNvPicPr>
          <p:nvPr/>
        </p:nvPicPr>
        <p:blipFill>
          <a:blip r:embed="rId5"/>
          <a:stretch>
            <a:fillRect/>
          </a:stretch>
        </p:blipFill>
        <p:spPr>
          <a:xfrm>
            <a:off x="-17168" y="442950"/>
            <a:ext cx="6029328" cy="2951566"/>
          </a:xfrm>
          <a:prstGeom prst="rect">
            <a:avLst/>
          </a:prstGeom>
        </p:spPr>
      </p:pic>
      <p:sp>
        <p:nvSpPr>
          <p:cNvPr id="3" name="TextBox 2">
            <a:extLst>
              <a:ext uri="{FF2B5EF4-FFF2-40B4-BE49-F238E27FC236}">
                <a16:creationId xmlns:a16="http://schemas.microsoft.com/office/drawing/2014/main" id="{7606EFD7-C42E-D5FD-96C3-FB52F65ACB9B}"/>
              </a:ext>
            </a:extLst>
          </p:cNvPr>
          <p:cNvSpPr txBox="1"/>
          <p:nvPr/>
        </p:nvSpPr>
        <p:spPr>
          <a:xfrm>
            <a:off x="5952146" y="2073387"/>
            <a:ext cx="2952328" cy="1169551"/>
          </a:xfrm>
          <a:prstGeom prst="rect">
            <a:avLst/>
          </a:prstGeom>
          <a:noFill/>
        </p:spPr>
        <p:txBody>
          <a:bodyPr wrap="square" rtlCol="0">
            <a:spAutoFit/>
          </a:bodyPr>
          <a:lstStyle/>
          <a:p>
            <a:r>
              <a:rPr lang="en-US" sz="1400" b="1" dirty="0">
                <a:solidFill>
                  <a:srgbClr val="C00000"/>
                </a:solidFill>
              </a:rPr>
              <a:t>Initial</a:t>
            </a:r>
            <a:r>
              <a:rPr lang="en-US" sz="1400" dirty="0"/>
              <a:t> funding for study of demonstrator at Fermilab approved</a:t>
            </a:r>
          </a:p>
          <a:p>
            <a:endParaRPr lang="en-US" sz="1400" dirty="0"/>
          </a:p>
          <a:p>
            <a:r>
              <a:rPr lang="en-US" sz="1400" dirty="0"/>
              <a:t>Two relatively inexpensive sites are studied for CERN</a:t>
            </a:r>
          </a:p>
        </p:txBody>
      </p:sp>
      <p:sp>
        <p:nvSpPr>
          <p:cNvPr id="7" name="TextBox 6">
            <a:extLst>
              <a:ext uri="{FF2B5EF4-FFF2-40B4-BE49-F238E27FC236}">
                <a16:creationId xmlns:a16="http://schemas.microsoft.com/office/drawing/2014/main" id="{79B2A83F-250F-198B-A09A-92757C1997C0}"/>
              </a:ext>
            </a:extLst>
          </p:cNvPr>
          <p:cNvSpPr txBox="1"/>
          <p:nvPr/>
        </p:nvSpPr>
        <p:spPr>
          <a:xfrm>
            <a:off x="5808131" y="859314"/>
            <a:ext cx="3096343" cy="1169551"/>
          </a:xfrm>
          <a:prstGeom prst="rect">
            <a:avLst/>
          </a:prstGeom>
          <a:noFill/>
        </p:spPr>
        <p:txBody>
          <a:bodyPr wrap="square" rtlCol="0">
            <a:spAutoFit/>
          </a:bodyPr>
          <a:lstStyle/>
          <a:p>
            <a:r>
              <a:rPr lang="en-US" sz="1400" dirty="0"/>
              <a:t>Launch into RF test stands and first module (700 MHz test stand) right away</a:t>
            </a:r>
          </a:p>
          <a:p>
            <a:endParaRPr lang="en-US" sz="1400" dirty="0"/>
          </a:p>
          <a:p>
            <a:r>
              <a:rPr lang="en-US" sz="1400" dirty="0"/>
              <a:t>Important decision in 2028: demonstrator site and sharing of effort</a:t>
            </a:r>
          </a:p>
        </p:txBody>
      </p:sp>
      <p:sp>
        <p:nvSpPr>
          <p:cNvPr id="14" name="TextBox 13">
            <a:extLst>
              <a:ext uri="{FF2B5EF4-FFF2-40B4-BE49-F238E27FC236}">
                <a16:creationId xmlns:a16="http://schemas.microsoft.com/office/drawing/2014/main" id="{52C4830A-A2F3-6C2B-868D-DA6724C42FCD}"/>
              </a:ext>
            </a:extLst>
          </p:cNvPr>
          <p:cNvSpPr txBox="1"/>
          <p:nvPr/>
        </p:nvSpPr>
        <p:spPr>
          <a:xfrm>
            <a:off x="6012160" y="3206297"/>
            <a:ext cx="2892314" cy="738664"/>
          </a:xfrm>
          <a:prstGeom prst="rect">
            <a:avLst/>
          </a:prstGeom>
          <a:noFill/>
        </p:spPr>
        <p:txBody>
          <a:bodyPr wrap="square" rtlCol="0">
            <a:spAutoFit/>
          </a:bodyPr>
          <a:lstStyle/>
          <a:p>
            <a:r>
              <a:rPr lang="en-US" sz="1400" b="1" dirty="0">
                <a:solidFill>
                  <a:srgbClr val="C00000"/>
                </a:solidFill>
              </a:rPr>
              <a:t>New ideas to use the muon beams for physics  </a:t>
            </a:r>
          </a:p>
          <a:p>
            <a:r>
              <a:rPr lang="en-US" sz="1400" b="1" dirty="0">
                <a:solidFill>
                  <a:srgbClr val="C00000"/>
                </a:solidFill>
              </a:rPr>
              <a:t> </a:t>
            </a:r>
          </a:p>
        </p:txBody>
      </p:sp>
    </p:spTree>
    <p:extLst>
      <p:ext uri="{BB962C8B-B14F-4D97-AF65-F5344CB8AC3E}">
        <p14:creationId xmlns:p14="http://schemas.microsoft.com/office/powerpoint/2010/main" val="3833683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3F0AE5-3306-BF8A-E05B-BBF88879C90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CABAEBC-3DD6-AD35-444C-6A9660459502}"/>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C13BBFAF-1DB0-E921-DE77-A10B04984D89}"/>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R&amp;D Plan Reviews</a:t>
            </a:r>
            <a:endParaRPr lang="en-US" sz="3200" dirty="0">
              <a:latin typeface="Calibri"/>
              <a:cs typeface="Calibri"/>
            </a:endParaRPr>
          </a:p>
        </p:txBody>
      </p:sp>
      <p:sp>
        <p:nvSpPr>
          <p:cNvPr id="4" name="Slide Number Placeholder 3">
            <a:extLst>
              <a:ext uri="{FF2B5EF4-FFF2-40B4-BE49-F238E27FC236}">
                <a16:creationId xmlns:a16="http://schemas.microsoft.com/office/drawing/2014/main" id="{38FB8D8E-7A50-5EFB-E57D-6DD0EA1C95FE}"/>
              </a:ext>
            </a:extLst>
          </p:cNvPr>
          <p:cNvSpPr>
            <a:spLocks noGrp="1"/>
          </p:cNvSpPr>
          <p:nvPr>
            <p:ph type="sldNum" sz="quarter" idx="4"/>
          </p:nvPr>
        </p:nvSpPr>
        <p:spPr/>
        <p:txBody>
          <a:bodyPr/>
          <a:lstStyle/>
          <a:p>
            <a:fld id="{974172A1-1CBF-0B40-9234-7D4D80EC19EA}" type="slidenum">
              <a:rPr lang="en-GB" smtClean="0"/>
              <a:pPr/>
              <a:t>26</a:t>
            </a:fld>
            <a:endParaRPr lang="en-GB" dirty="0"/>
          </a:p>
        </p:txBody>
      </p:sp>
      <p:sp>
        <p:nvSpPr>
          <p:cNvPr id="6" name="TextBox 5">
            <a:extLst>
              <a:ext uri="{FF2B5EF4-FFF2-40B4-BE49-F238E27FC236}">
                <a16:creationId xmlns:a16="http://schemas.microsoft.com/office/drawing/2014/main" id="{CED3FB12-6A2E-074E-8238-CA20E04BD155}"/>
              </a:ext>
            </a:extLst>
          </p:cNvPr>
          <p:cNvSpPr txBox="1"/>
          <p:nvPr/>
        </p:nvSpPr>
        <p:spPr>
          <a:xfrm>
            <a:off x="179512" y="699542"/>
            <a:ext cx="3960440" cy="3970318"/>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LDG Mid-term Review</a:t>
            </a:r>
          </a:p>
          <a:p>
            <a:r>
              <a:rPr lang="en-US" sz="1400" dirty="0">
                <a:latin typeface="Calibri" panose="020F0502020204030204" pitchFamily="34" charset="0"/>
                <a:cs typeface="Calibri" panose="020F0502020204030204" pitchFamily="34" charset="0"/>
              </a:rPr>
              <a:t>Found</a:t>
            </a:r>
            <a:r>
              <a:rPr lang="en-US" sz="1400" b="1" dirty="0">
                <a:latin typeface="Calibri" panose="020F0502020204030204" pitchFamily="34" charset="0"/>
                <a:cs typeface="Calibri" panose="020F0502020204030204" pitchFamily="34" charset="0"/>
              </a:rPr>
              <a:t> good progress for Roadmap implementation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“75% of Roadmap goals have been achieved”</a:t>
            </a:r>
          </a:p>
          <a:p>
            <a:endParaRPr lang="en-US" sz="1400" b="1"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Recommendations:</a:t>
            </a: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Develop a Start-to-End Performance Simulator:</a:t>
            </a:r>
          </a:p>
          <a:p>
            <a:pPr marL="742950" lvl="1" indent="-285750">
              <a:buFont typeface="Arial" panose="020B0604020202020204" pitchFamily="34" charset="0"/>
              <a:buChar char="•"/>
            </a:pPr>
            <a:r>
              <a:rPr lang="en-US" sz="1400" dirty="0">
                <a:solidFill>
                  <a:srgbClr val="C00000"/>
                </a:solidFill>
                <a:latin typeface="Calibri" panose="020F0502020204030204" pitchFamily="34" charset="0"/>
                <a:cs typeface="Calibri" panose="020F0502020204030204" pitchFamily="34" charset="0"/>
              </a:rPr>
              <a:t>This is (one of) the most urgent and crucial parts of the R&amp;D plan</a:t>
            </a:r>
          </a:p>
          <a:p>
            <a:endParaRPr lang="en-US" sz="1400" b="1"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Define and fund a High-Field HTS and RF Development Strategy:</a:t>
            </a:r>
          </a:p>
          <a:p>
            <a:pPr marL="742950" lvl="1" indent="-285750">
              <a:buFont typeface="Arial" panose="020B0604020202020204" pitchFamily="34" charset="0"/>
              <a:buChar char="•"/>
            </a:pPr>
            <a:r>
              <a:rPr lang="en-US" sz="1400" dirty="0">
                <a:solidFill>
                  <a:srgbClr val="C00000"/>
                </a:solidFill>
                <a:latin typeface="Calibri" panose="020F0502020204030204" pitchFamily="34" charset="0"/>
                <a:cs typeface="Calibri" panose="020F0502020204030204" pitchFamily="34" charset="0"/>
              </a:rPr>
              <a:t>This is an important part of the  R&amp;D plan</a:t>
            </a:r>
          </a:p>
          <a:p>
            <a:pPr marL="742950" lvl="1" indent="-285750">
              <a:buFont typeface="Arial" panose="020B0604020202020204" pitchFamily="34" charset="0"/>
              <a:buChar char="•"/>
            </a:pPr>
            <a:r>
              <a:rPr lang="en-US" sz="1400" dirty="0">
                <a:solidFill>
                  <a:srgbClr val="C00000"/>
                </a:solidFill>
                <a:latin typeface="Calibri" panose="020F0502020204030204" pitchFamily="34" charset="0"/>
                <a:cs typeface="Calibri" panose="020F0502020204030204" pitchFamily="34" charset="0"/>
              </a:rPr>
              <a:t>New funding needed</a:t>
            </a:r>
          </a:p>
          <a:p>
            <a:pPr marL="285750" indent="-285750">
              <a:buFont typeface="Arial" panose="020B0604020202020204" pitchFamily="34" charset="0"/>
              <a:buChar char="•"/>
            </a:pPr>
            <a:endParaRPr lang="en-US" sz="1400" b="1"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Conduct an Independent Review of Scope, Schedule, and Costs:</a:t>
            </a:r>
          </a:p>
          <a:p>
            <a:pPr marL="742950" lvl="1" indent="-285750">
              <a:buFont typeface="Arial" panose="020B0604020202020204" pitchFamily="34" charset="0"/>
              <a:buChar char="•"/>
            </a:pPr>
            <a:r>
              <a:rPr lang="en-US" sz="1400" dirty="0">
                <a:solidFill>
                  <a:srgbClr val="C00000"/>
                </a:solidFill>
                <a:latin typeface="Calibri" panose="020F0502020204030204" pitchFamily="34" charset="0"/>
                <a:cs typeface="Calibri" panose="020F0502020204030204" pitchFamily="34" charset="0"/>
              </a:rPr>
              <a:t>Initial review by our International Advisory Committee (IAC)</a:t>
            </a:r>
          </a:p>
        </p:txBody>
      </p:sp>
      <p:sp>
        <p:nvSpPr>
          <p:cNvPr id="7" name="TextBox 6">
            <a:extLst>
              <a:ext uri="{FF2B5EF4-FFF2-40B4-BE49-F238E27FC236}">
                <a16:creationId xmlns:a16="http://schemas.microsoft.com/office/drawing/2014/main" id="{371C0601-26A8-DB7A-A255-6CA97253968A}"/>
              </a:ext>
            </a:extLst>
          </p:cNvPr>
          <p:cNvSpPr txBox="1"/>
          <p:nvPr/>
        </p:nvSpPr>
        <p:spPr>
          <a:xfrm>
            <a:off x="4788024" y="586591"/>
            <a:ext cx="2282741" cy="523220"/>
          </a:xfrm>
          <a:prstGeom prst="rect">
            <a:avLst/>
          </a:prstGeom>
          <a:noFill/>
        </p:spPr>
        <p:txBody>
          <a:bodyPr wrap="none" rtlCol="0">
            <a:spAutoFit/>
          </a:bodyPr>
          <a:lstStyle/>
          <a:p>
            <a:r>
              <a:rPr lang="en-US" sz="1400" b="1" dirty="0">
                <a:latin typeface="Calibri" panose="020F0502020204030204" pitchFamily="34" charset="0"/>
                <a:cs typeface="Calibri" panose="020F0502020204030204" pitchFamily="34" charset="0"/>
              </a:rPr>
              <a:t>MuCol </a:t>
            </a:r>
            <a:r>
              <a:rPr lang="en-US" sz="1400" dirty="0">
                <a:latin typeface="Calibri" panose="020F0502020204030204" pitchFamily="34" charset="0"/>
                <a:cs typeface="Calibri" panose="020F0502020204030204" pitchFamily="34" charset="0"/>
              </a:rPr>
              <a:t>mid-term review</a:t>
            </a:r>
          </a:p>
          <a:p>
            <a:r>
              <a:rPr lang="en-US" sz="1400" dirty="0">
                <a:latin typeface="Calibri" panose="020F0502020204030204" pitchFamily="34" charset="0"/>
                <a:cs typeface="Calibri" panose="020F0502020204030204" pitchFamily="34" charset="0"/>
              </a:rPr>
              <a:t>Very good technical progress</a:t>
            </a:r>
          </a:p>
        </p:txBody>
      </p:sp>
      <p:sp>
        <p:nvSpPr>
          <p:cNvPr id="9" name="TextBox 8">
            <a:extLst>
              <a:ext uri="{FF2B5EF4-FFF2-40B4-BE49-F238E27FC236}">
                <a16:creationId xmlns:a16="http://schemas.microsoft.com/office/drawing/2014/main" id="{B8C41917-8D3B-9606-9D6C-C195CFEB591B}"/>
              </a:ext>
            </a:extLst>
          </p:cNvPr>
          <p:cNvSpPr txBox="1"/>
          <p:nvPr/>
        </p:nvSpPr>
        <p:spPr>
          <a:xfrm>
            <a:off x="4788024" y="1419622"/>
            <a:ext cx="977062" cy="523220"/>
          </a:xfrm>
          <a:prstGeom prst="rect">
            <a:avLst/>
          </a:prstGeom>
          <a:noFill/>
        </p:spPr>
        <p:txBody>
          <a:bodyPr wrap="none" rtlCol="0">
            <a:spAutoFit/>
          </a:bodyPr>
          <a:lstStyle/>
          <a:p>
            <a:r>
              <a:rPr lang="en-US" sz="1400" b="1" dirty="0">
                <a:latin typeface="Calibri" panose="020F0502020204030204" pitchFamily="34" charset="0"/>
                <a:cs typeface="Calibri" panose="020F0502020204030204" pitchFamily="34" charset="0"/>
              </a:rPr>
              <a:t>IAC review</a:t>
            </a:r>
          </a:p>
          <a:p>
            <a:endParaRPr lang="en-US" sz="1400" dirty="0"/>
          </a:p>
        </p:txBody>
      </p:sp>
    </p:spTree>
    <p:extLst>
      <p:ext uri="{BB962C8B-B14F-4D97-AF65-F5344CB8AC3E}">
        <p14:creationId xmlns:p14="http://schemas.microsoft.com/office/powerpoint/2010/main" val="164583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3DD06-4060-DE16-6F0F-DDD31EA0037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FEB1250-90A8-EE51-D936-9679231EFD22}"/>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B63B584A-2EA8-DF96-22F2-605D797414FF}"/>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Way Forward</a:t>
            </a:r>
            <a:endParaRPr lang="en-US" sz="3200" dirty="0">
              <a:latin typeface="Calibri"/>
              <a:cs typeface="Calibri"/>
            </a:endParaRPr>
          </a:p>
        </p:txBody>
      </p:sp>
      <p:sp>
        <p:nvSpPr>
          <p:cNvPr id="8" name="TextBox 4">
            <a:extLst>
              <a:ext uri="{FF2B5EF4-FFF2-40B4-BE49-F238E27FC236}">
                <a16:creationId xmlns:a16="http://schemas.microsoft.com/office/drawing/2014/main" id="{3C644AD6-86B9-A4C9-0DFD-81A1B836B1AD}"/>
              </a:ext>
            </a:extLst>
          </p:cNvPr>
          <p:cNvSpPr/>
          <p:nvPr/>
        </p:nvSpPr>
        <p:spPr>
          <a:xfrm>
            <a:off x="118526" y="555526"/>
            <a:ext cx="4165442" cy="4168313"/>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Implement the proposed R&amp;D plan</a:t>
            </a:r>
            <a:r>
              <a:rPr lang="en-US" sz="1400" spc="-1" dirty="0">
                <a:solidFill>
                  <a:srgbClr val="000000"/>
                </a:solidFill>
                <a:latin typeface="Calibri" panose="020F0502020204030204" pitchFamily="34" charset="0"/>
                <a:cs typeface="Calibri" panose="020F0502020204030204" pitchFamily="34" charset="0"/>
              </a:rPr>
              <a:t>, with deliverables and resources estimates for the next 10 years</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Identify resources, sharing of work between partners</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Need strong support of ESPPU</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Central funding through CERN is instrumental</a:t>
            </a:r>
          </a:p>
          <a:p>
            <a:endParaRPr lang="en-US" sz="1400" b="1"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Started a task force to prepare the implementation</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Exploit synergy with other particle physics and accelerators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Muons, neutrinos, …</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Strong synergy with societal applications exist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magnets for fusion reactors, wind power generators, motors, material science, health applications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Power converter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t>
            </a:r>
          </a:p>
        </p:txBody>
      </p:sp>
      <p:sp>
        <p:nvSpPr>
          <p:cNvPr id="4" name="Slide Number Placeholder 3">
            <a:extLst>
              <a:ext uri="{FF2B5EF4-FFF2-40B4-BE49-F238E27FC236}">
                <a16:creationId xmlns:a16="http://schemas.microsoft.com/office/drawing/2014/main" id="{D921D73D-052A-BC7E-E2B8-24041CEC0E9E}"/>
              </a:ext>
            </a:extLst>
          </p:cNvPr>
          <p:cNvSpPr>
            <a:spLocks noGrp="1"/>
          </p:cNvSpPr>
          <p:nvPr>
            <p:ph type="sldNum" sz="quarter" idx="4"/>
          </p:nvPr>
        </p:nvSpPr>
        <p:spPr/>
        <p:txBody>
          <a:bodyPr/>
          <a:lstStyle/>
          <a:p>
            <a:fld id="{974172A1-1CBF-0B40-9234-7D4D80EC19EA}" type="slidenum">
              <a:rPr lang="en-GB" smtClean="0"/>
              <a:pPr/>
              <a:t>27</a:t>
            </a:fld>
            <a:endParaRPr lang="en-GB" dirty="0"/>
          </a:p>
        </p:txBody>
      </p:sp>
      <p:pic>
        <p:nvPicPr>
          <p:cNvPr id="16" name="Picture 6" descr="Fig. 3. - (a) Magnetic field distribution of the 10 MW HTS generator and (b) perpendicular magnetic field distribution of the HTS coil.">
            <a:extLst>
              <a:ext uri="{FF2B5EF4-FFF2-40B4-BE49-F238E27FC236}">
                <a16:creationId xmlns:a16="http://schemas.microsoft.com/office/drawing/2014/main" id="{59D6B572-F4D9-891A-7AA7-3128C66C76B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51451" y="551907"/>
            <a:ext cx="2066346" cy="99560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MRI with ultrahigh field strength and high-performance gradients:  challenges and opportunities for clinical neuroimaging at 7 T and beyond |  European Radiology Experimental | Full Text">
            <a:extLst>
              <a:ext uri="{FF2B5EF4-FFF2-40B4-BE49-F238E27FC236}">
                <a16:creationId xmlns:a16="http://schemas.microsoft.com/office/drawing/2014/main" id="{2156811D-088C-5CC4-E928-EFC045431111}"/>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6806732" y="921010"/>
            <a:ext cx="1279746" cy="72674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296D79D-399E-E4B6-ADC7-CEC4A011C568}"/>
              </a:ext>
            </a:extLst>
          </p:cNvPr>
          <p:cNvSpPr txBox="1"/>
          <p:nvPr/>
        </p:nvSpPr>
        <p:spPr>
          <a:xfrm>
            <a:off x="6517797" y="466926"/>
            <a:ext cx="1330803" cy="400110"/>
          </a:xfrm>
          <a:prstGeom prst="rect">
            <a:avLst/>
          </a:prstGeom>
          <a:solidFill>
            <a:schemeClr val="bg1">
              <a:alpha val="50191"/>
            </a:schemeClr>
          </a:solidFill>
        </p:spPr>
        <p:txBody>
          <a:bodyPr wrap="square" rtlCol="0">
            <a:spAutoFit/>
          </a:bodyPr>
          <a:lstStyle/>
          <a:p>
            <a:r>
              <a:rPr lang="en-US" sz="1000" dirty="0"/>
              <a:t>D</a:t>
            </a:r>
            <a:r>
              <a:rPr lang="en-CH" sz="1000" dirty="0"/>
              <a:t>esign of 10 MW HTS wind generator</a:t>
            </a:r>
          </a:p>
        </p:txBody>
      </p:sp>
      <p:pic>
        <p:nvPicPr>
          <p:cNvPr id="20" name="Picture 19" descr="A picture containing diagram, text, line, plan&#10;&#10;Description automatically generated">
            <a:extLst>
              <a:ext uri="{FF2B5EF4-FFF2-40B4-BE49-F238E27FC236}">
                <a16:creationId xmlns:a16="http://schemas.microsoft.com/office/drawing/2014/main" id="{DB736BE5-D047-3936-E52B-4BC44A284081}"/>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091165" y="1714202"/>
            <a:ext cx="1895641" cy="893989"/>
          </a:xfrm>
          <a:prstGeom prst="rect">
            <a:avLst/>
          </a:prstGeom>
        </p:spPr>
      </p:pic>
      <p:pic>
        <p:nvPicPr>
          <p:cNvPr id="21" name="Picture 2" descr="Fusion for Energy (F4E) | Europäische Union">
            <a:extLst>
              <a:ext uri="{FF2B5EF4-FFF2-40B4-BE49-F238E27FC236}">
                <a16:creationId xmlns:a16="http://schemas.microsoft.com/office/drawing/2014/main" id="{FF9D638B-A18F-861E-80E7-0EBBDC307800}"/>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45720" y="1133041"/>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EUROfusion | LinkedIn">
            <a:extLst>
              <a:ext uri="{FF2B5EF4-FFF2-40B4-BE49-F238E27FC236}">
                <a16:creationId xmlns:a16="http://schemas.microsoft.com/office/drawing/2014/main" id="{06D77A5B-E716-3591-8DC5-C3FF6BD1EA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45720" y="1908550"/>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Gauss Fusion | LinkedIn">
            <a:extLst>
              <a:ext uri="{FF2B5EF4-FFF2-40B4-BE49-F238E27FC236}">
                <a16:creationId xmlns:a16="http://schemas.microsoft.com/office/drawing/2014/main" id="{D6F53CE9-1143-90B4-6E19-6695DFB1DF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45720" y="2615775"/>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Agip – Wikipedia">
            <a:extLst>
              <a:ext uri="{FF2B5EF4-FFF2-40B4-BE49-F238E27FC236}">
                <a16:creationId xmlns:a16="http://schemas.microsoft.com/office/drawing/2014/main" id="{2B6BA2E3-678B-1A29-5580-7D270341C12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49810" y="3335855"/>
            <a:ext cx="602960" cy="73662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0" descr="Infineon Technologies AG - InCabin">
            <a:extLst>
              <a:ext uri="{FF2B5EF4-FFF2-40B4-BE49-F238E27FC236}">
                <a16:creationId xmlns:a16="http://schemas.microsoft.com/office/drawing/2014/main" id="{C03E1E24-7406-9D0E-6D48-4416D133D54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38095" y="4415975"/>
            <a:ext cx="826393" cy="364298"/>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4">
            <a:extLst>
              <a:ext uri="{FF2B5EF4-FFF2-40B4-BE49-F238E27FC236}">
                <a16:creationId xmlns:a16="http://schemas.microsoft.com/office/drawing/2014/main" id="{492F0048-FCE0-F7B7-D090-81FFFC5C2062}"/>
              </a:ext>
            </a:extLst>
          </p:cNvPr>
          <p:cNvSpPr/>
          <p:nvPr/>
        </p:nvSpPr>
        <p:spPr>
          <a:xfrm>
            <a:off x="4139952" y="4170803"/>
            <a:ext cx="3816833" cy="505771"/>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Early career experts </a:t>
            </a:r>
            <a:r>
              <a:rPr lang="en-US" sz="1400" spc="-1" dirty="0">
                <a:solidFill>
                  <a:srgbClr val="000000"/>
                </a:solidFill>
                <a:latin typeface="Calibri" panose="020F0502020204030204" pitchFamily="34" charset="0"/>
                <a:cs typeface="Calibri" panose="020F0502020204030204" pitchFamily="34" charset="0"/>
              </a:rPr>
              <a:t>are very motivated by the required and possible innovations</a:t>
            </a:r>
          </a:p>
        </p:txBody>
      </p:sp>
      <p:sp>
        <p:nvSpPr>
          <p:cNvPr id="30" name="TextBox 4">
            <a:extLst>
              <a:ext uri="{FF2B5EF4-FFF2-40B4-BE49-F238E27FC236}">
                <a16:creationId xmlns:a16="http://schemas.microsoft.com/office/drawing/2014/main" id="{F7A2639F-E8F8-EB60-98EB-4EBD833193D4}"/>
              </a:ext>
            </a:extLst>
          </p:cNvPr>
          <p:cNvSpPr/>
          <p:nvPr/>
        </p:nvSpPr>
        <p:spPr>
          <a:xfrm>
            <a:off x="4139952" y="2787774"/>
            <a:ext cx="3816833" cy="1152102"/>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Collaboration on target solenoid/fusion</a:t>
            </a:r>
            <a:r>
              <a:rPr lang="en-US" sz="1400" spc="-1" dirty="0">
                <a:solidFill>
                  <a:srgbClr val="000000"/>
                </a:solidFill>
                <a:latin typeface="Calibri" panose="020F0502020204030204" pitchFamily="34" charset="0"/>
                <a:cs typeface="Calibri" panose="020F0502020204030204" pitchFamily="34" charset="0"/>
              </a:rPr>
              <a:t> with F4P, </a:t>
            </a:r>
            <a:r>
              <a:rPr lang="en-US" sz="1400" spc="-1" dirty="0" err="1">
                <a:solidFill>
                  <a:srgbClr val="000000"/>
                </a:solidFill>
                <a:latin typeface="Calibri" panose="020F0502020204030204" pitchFamily="34" charset="0"/>
                <a:cs typeface="Calibri" panose="020F0502020204030204" pitchFamily="34" charset="0"/>
              </a:rPr>
              <a:t>ERUOFusion</a:t>
            </a:r>
            <a:r>
              <a:rPr lang="en-US" sz="1400" spc="-1" dirty="0">
                <a:solidFill>
                  <a:srgbClr val="000000"/>
                </a:solidFill>
                <a:latin typeface="Calibri" panose="020F0502020204030204" pitchFamily="34" charset="0"/>
                <a:cs typeface="Calibri" panose="020F0502020204030204" pitchFamily="34" charset="0"/>
              </a:rPr>
              <a:t>, </a:t>
            </a:r>
            <a:r>
              <a:rPr lang="en-US" sz="1400" spc="-1" dirty="0" err="1">
                <a:solidFill>
                  <a:srgbClr val="000000"/>
                </a:solidFill>
                <a:latin typeface="Calibri" panose="020F0502020204030204" pitchFamily="34" charset="0"/>
                <a:cs typeface="Calibri" panose="020F0502020204030204" pitchFamily="34" charset="0"/>
              </a:rPr>
              <a:t>GaussFusion</a:t>
            </a:r>
            <a:r>
              <a:rPr lang="en-US" sz="1400" spc="-1" dirty="0">
                <a:solidFill>
                  <a:srgbClr val="000000"/>
                </a:solidFill>
                <a:latin typeface="Calibri" panose="020F0502020204030204" pitchFamily="34" charset="0"/>
                <a:cs typeface="Calibri" panose="020F0502020204030204" pitchFamily="34" charset="0"/>
              </a:rPr>
              <a:t>, ENI is key example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Have agreements that can lead to resources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An opportunity for particle physics to make an important impact on society</a:t>
            </a:r>
          </a:p>
        </p:txBody>
      </p:sp>
    </p:spTree>
    <p:extLst>
      <p:ext uri="{BB962C8B-B14F-4D97-AF65-F5344CB8AC3E}">
        <p14:creationId xmlns:p14="http://schemas.microsoft.com/office/powerpoint/2010/main" val="29877521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E0152D-48B6-3CF4-7A5B-A746B912FB5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3C39AD1-2C56-F1EE-13EB-27A7C28A676F}"/>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FE965FBC-F8D1-A2F2-1342-5F0E03DE213A}"/>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Conclusion</a:t>
            </a:r>
            <a:endParaRPr lang="en-US" sz="3200" dirty="0">
              <a:latin typeface="Calibri"/>
              <a:cs typeface="Calibri"/>
            </a:endParaRPr>
          </a:p>
        </p:txBody>
      </p:sp>
      <p:sp>
        <p:nvSpPr>
          <p:cNvPr id="8" name="TextBox 4">
            <a:extLst>
              <a:ext uri="{FF2B5EF4-FFF2-40B4-BE49-F238E27FC236}">
                <a16:creationId xmlns:a16="http://schemas.microsoft.com/office/drawing/2014/main" id="{5A9EF00E-5017-BAD3-07B7-B12B66DB2604}"/>
              </a:ext>
            </a:extLst>
          </p:cNvPr>
          <p:cNvSpPr/>
          <p:nvPr/>
        </p:nvSpPr>
        <p:spPr>
          <a:xfrm>
            <a:off x="257808" y="3156826"/>
            <a:ext cx="8856984" cy="105976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endParaRPr lang="en-US" sz="1600" spc="-1" dirty="0">
              <a:solidFill>
                <a:srgbClr val="000000"/>
              </a:solidFill>
              <a:latin typeface="Calibri" panose="020F0502020204030204" pitchFamily="34" charset="0"/>
              <a:cs typeface="Calibri" panose="020F0502020204030204" pitchFamily="34" charset="0"/>
            </a:endParaRPr>
          </a:p>
          <a:p>
            <a:endParaRPr lang="en-US" sz="1600" spc="-1" dirty="0">
              <a:solidFill>
                <a:srgbClr val="000000"/>
              </a:solidFill>
              <a:latin typeface="Calibri" panose="020F0502020204030204" pitchFamily="34" charset="0"/>
              <a:cs typeface="Calibri" panose="020F0502020204030204" pitchFamily="34" charset="0"/>
            </a:endParaRPr>
          </a:p>
          <a:p>
            <a:endParaRPr lang="en-US" sz="1600" spc="-1" dirty="0">
              <a:solidFill>
                <a:srgbClr val="000000"/>
              </a:solidFill>
              <a:latin typeface="Calibri" panose="020F0502020204030204" pitchFamily="34" charset="0"/>
              <a:cs typeface="Calibri" panose="020F0502020204030204" pitchFamily="34" charset="0"/>
            </a:endParaRPr>
          </a:p>
          <a:p>
            <a:endParaRPr lang="en-US" sz="1600" spc="-1" dirty="0">
              <a:solidFill>
                <a:srgbClr val="000000"/>
              </a:solidFill>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55A458ED-C18A-D70E-0671-4E5B670F9A0F}"/>
              </a:ext>
            </a:extLst>
          </p:cNvPr>
          <p:cNvSpPr>
            <a:spLocks noGrp="1"/>
          </p:cNvSpPr>
          <p:nvPr>
            <p:ph type="sldNum" sz="quarter" idx="4"/>
          </p:nvPr>
        </p:nvSpPr>
        <p:spPr/>
        <p:txBody>
          <a:bodyPr/>
          <a:lstStyle/>
          <a:p>
            <a:fld id="{974172A1-1CBF-0B40-9234-7D4D80EC19EA}" type="slidenum">
              <a:rPr lang="en-GB" smtClean="0"/>
              <a:pPr/>
              <a:t>28</a:t>
            </a:fld>
            <a:endParaRPr lang="en-GB" dirty="0"/>
          </a:p>
        </p:txBody>
      </p:sp>
      <p:sp>
        <p:nvSpPr>
          <p:cNvPr id="7" name="TextBox 6">
            <a:extLst>
              <a:ext uri="{FF2B5EF4-FFF2-40B4-BE49-F238E27FC236}">
                <a16:creationId xmlns:a16="http://schemas.microsoft.com/office/drawing/2014/main" id="{194BF308-F65D-C790-A3E5-4E384A4B1A90}"/>
              </a:ext>
            </a:extLst>
          </p:cNvPr>
          <p:cNvSpPr txBox="1"/>
          <p:nvPr/>
        </p:nvSpPr>
        <p:spPr>
          <a:xfrm>
            <a:off x="5715000" y="440871"/>
            <a:ext cx="184731" cy="307777"/>
          </a:xfrm>
          <a:prstGeom prst="rect">
            <a:avLst/>
          </a:prstGeom>
          <a:noFill/>
        </p:spPr>
        <p:txBody>
          <a:bodyPr wrap="none" rtlCol="0">
            <a:spAutoFit/>
          </a:bodyPr>
          <a:lstStyle/>
          <a:p>
            <a:endParaRPr lang="en-IT" dirty="0"/>
          </a:p>
        </p:txBody>
      </p:sp>
      <p:sp>
        <p:nvSpPr>
          <p:cNvPr id="9" name="TextBox 8">
            <a:extLst>
              <a:ext uri="{FF2B5EF4-FFF2-40B4-BE49-F238E27FC236}">
                <a16:creationId xmlns:a16="http://schemas.microsoft.com/office/drawing/2014/main" id="{DE8E1DE4-6D88-D6F1-01F7-B9A905E4FB9B}"/>
              </a:ext>
            </a:extLst>
          </p:cNvPr>
          <p:cNvSpPr txBox="1"/>
          <p:nvPr/>
        </p:nvSpPr>
        <p:spPr>
          <a:xfrm>
            <a:off x="257808" y="456094"/>
            <a:ext cx="8302822" cy="4770537"/>
          </a:xfrm>
          <a:prstGeom prst="rect">
            <a:avLst/>
          </a:prstGeom>
          <a:noFill/>
        </p:spPr>
        <p:txBody>
          <a:bodyPr wrap="square" rtlCol="0">
            <a:spAutoFit/>
          </a:bodyPr>
          <a:lstStyle/>
          <a:p>
            <a:r>
              <a:rPr lang="en-IT" sz="2000" i="1" dirty="0">
                <a:solidFill>
                  <a:srgbClr val="941100"/>
                </a:solidFill>
              </a:rPr>
              <a:t>Since the ESPPU recommendation </a:t>
            </a:r>
            <a:r>
              <a:rPr lang="en-IT" sz="2000" i="1" dirty="0">
                <a:solidFill>
                  <a:srgbClr val="941100"/>
                </a:solidFill>
                <a:cs typeface="Calibri" panose="020F0502020204030204" pitchFamily="34" charset="0"/>
              </a:rPr>
              <a:t>strong commitment</a:t>
            </a:r>
            <a:br>
              <a:rPr lang="en-IT" sz="2000" i="1" dirty="0">
                <a:solidFill>
                  <a:srgbClr val="941100"/>
                </a:solidFill>
                <a:cs typeface="Calibri" panose="020F0502020204030204" pitchFamily="34" charset="0"/>
              </a:rPr>
            </a:br>
            <a:r>
              <a:rPr lang="en-IT" sz="2000" i="1" dirty="0">
                <a:solidFill>
                  <a:srgbClr val="941100"/>
                </a:solidFill>
                <a:cs typeface="Calibri" panose="020F0502020204030204" pitchFamily="34" charset="0"/>
              </a:rPr>
              <a:t>of the International Community at large </a:t>
            </a:r>
            <a:r>
              <a:rPr lang="en-IT" sz="2000" i="1" dirty="0">
                <a:solidFill>
                  <a:srgbClr val="002060"/>
                </a:solidFill>
                <a:cs typeface="Calibri" panose="020F0502020204030204" pitchFamily="34" charset="0"/>
              </a:rPr>
              <a:t>to:</a:t>
            </a:r>
          </a:p>
          <a:p>
            <a:endParaRPr lang="en-IT" sz="800" i="1" dirty="0">
              <a:solidFill>
                <a:srgbClr val="002060"/>
              </a:solidFill>
              <a:cs typeface="Calibri" panose="020F0502020204030204" pitchFamily="34" charset="0"/>
            </a:endParaRPr>
          </a:p>
          <a:p>
            <a:pPr marL="342900" indent="-342900">
              <a:buFont typeface="Wingdings" pitchFamily="2" charset="2"/>
              <a:buChar char="ü"/>
            </a:pPr>
            <a:r>
              <a:rPr lang="en-US" sz="2000" i="1" dirty="0">
                <a:solidFill>
                  <a:srgbClr val="002060"/>
                </a:solidFill>
                <a:latin typeface="Calibri" panose="020F0502020204030204" pitchFamily="34" charset="0"/>
                <a:cs typeface="Calibri" panose="020F0502020204030204" pitchFamily="34" charset="0"/>
              </a:rPr>
              <a:t>grow and work together effectively </a:t>
            </a:r>
            <a:endParaRPr lang="en-US" sz="1600" i="1" dirty="0">
              <a:solidFill>
                <a:srgbClr val="002060"/>
              </a:solidFill>
              <a:latin typeface="Calibri" panose="020F0502020204030204" pitchFamily="34" charset="0"/>
              <a:cs typeface="Calibri" panose="020F0502020204030204" pitchFamily="34" charset="0"/>
            </a:endParaRPr>
          </a:p>
          <a:p>
            <a:pPr marL="342900" indent="-342900">
              <a:buFont typeface="Wingdings" pitchFamily="2" charset="2"/>
              <a:buChar char="ü"/>
            </a:pPr>
            <a:endParaRPr lang="en-IT" sz="800" i="1" dirty="0">
              <a:solidFill>
                <a:srgbClr val="002060"/>
              </a:solidFill>
              <a:cs typeface="Calibri" panose="020F0502020204030204" pitchFamily="34" charset="0"/>
            </a:endParaRPr>
          </a:p>
          <a:p>
            <a:pPr marL="342900" indent="-342900">
              <a:buFont typeface="Wingdings" pitchFamily="2" charset="2"/>
              <a:buChar char="ü"/>
            </a:pPr>
            <a:r>
              <a:rPr lang="en-IT" sz="2000" i="1" dirty="0">
                <a:solidFill>
                  <a:srgbClr val="002060"/>
                </a:solidFill>
                <a:latin typeface="Calibri" panose="020F0502020204030204" pitchFamily="34" charset="0"/>
                <a:cs typeface="Calibri" panose="020F0502020204030204" pitchFamily="34" charset="0"/>
              </a:rPr>
              <a:t> consolidate the baseline design of the facility at 10+ TeV</a:t>
            </a:r>
            <a:br>
              <a:rPr lang="en-IT" sz="2000" i="1" dirty="0">
                <a:solidFill>
                  <a:srgbClr val="002060"/>
                </a:solidFill>
                <a:latin typeface="Calibri" panose="020F0502020204030204" pitchFamily="34" charset="0"/>
                <a:cs typeface="Calibri" panose="020F0502020204030204" pitchFamily="34" charset="0"/>
              </a:rPr>
            </a:br>
            <a:r>
              <a:rPr lang="en-US" sz="1600" spc="-1" dirty="0">
                <a:solidFill>
                  <a:srgbClr val="000000"/>
                </a:solidFill>
                <a:latin typeface="Calibri" panose="020F0502020204030204" pitchFamily="34" charset="0"/>
                <a:cs typeface="Calibri" panose="020F0502020204030204" pitchFamily="34" charset="0"/>
              </a:rPr>
              <a:t>Excellent technical progress has been made, in spite of resource limitations</a:t>
            </a:r>
            <a:br>
              <a:rPr lang="en-US" sz="1600" spc="-1" dirty="0">
                <a:solidFill>
                  <a:srgbClr val="000000"/>
                </a:solidFill>
                <a:latin typeface="Calibri" panose="020F0502020204030204" pitchFamily="34" charset="0"/>
                <a:cs typeface="Calibri" panose="020F0502020204030204" pitchFamily="34" charset="0"/>
              </a:rPr>
            </a:br>
            <a:r>
              <a:rPr lang="en-US" sz="1600" spc="-1" dirty="0">
                <a:solidFill>
                  <a:srgbClr val="000000"/>
                </a:solidFill>
                <a:latin typeface="Calibri" panose="020F0502020204030204" pitchFamily="34" charset="0"/>
                <a:cs typeface="Calibri" panose="020F0502020204030204" pitchFamily="34" charset="0"/>
              </a:rPr>
              <a:t>Supported by LDG, </a:t>
            </a:r>
            <a:r>
              <a:rPr lang="en-US" sz="1600" spc="-1" dirty="0" err="1">
                <a:solidFill>
                  <a:srgbClr val="000000"/>
                </a:solidFill>
                <a:latin typeface="Calibri" panose="020F0502020204030204" pitchFamily="34" charset="0"/>
                <a:cs typeface="Calibri" panose="020F0502020204030204" pitchFamily="34" charset="0"/>
              </a:rPr>
              <a:t>MuCol</a:t>
            </a:r>
            <a:r>
              <a:rPr lang="en-US" sz="1600" spc="-1" dirty="0">
                <a:solidFill>
                  <a:srgbClr val="000000"/>
                </a:solidFill>
                <a:latin typeface="Calibri" panose="020F0502020204030204" pitchFamily="34" charset="0"/>
                <a:cs typeface="Calibri" panose="020F0502020204030204" pitchFamily="34" charset="0"/>
              </a:rPr>
              <a:t>, and IAC reviews</a:t>
            </a:r>
          </a:p>
          <a:p>
            <a:endParaRPr lang="en-IT" sz="800" i="1" dirty="0">
              <a:solidFill>
                <a:srgbClr val="002060"/>
              </a:solidFill>
              <a:latin typeface="Calibri" panose="020F0502020204030204" pitchFamily="34" charset="0"/>
              <a:cs typeface="Calibri" panose="020F0502020204030204" pitchFamily="34" charset="0"/>
            </a:endParaRPr>
          </a:p>
          <a:p>
            <a:pPr marL="342900" indent="-342900">
              <a:buFont typeface="Wingdings" pitchFamily="2" charset="2"/>
              <a:buChar char="ü"/>
            </a:pPr>
            <a:r>
              <a:rPr lang="en-IT" sz="2000" i="1" dirty="0">
                <a:solidFill>
                  <a:srgbClr val="002060"/>
                </a:solidFill>
                <a:latin typeface="Calibri" panose="020F0502020204030204" pitchFamily="34" charset="0"/>
                <a:cs typeface="Calibri" panose="020F0502020204030204" pitchFamily="34" charset="0"/>
              </a:rPr>
              <a:t> design and optimize the facility and the experiment: R&amp;D plan</a:t>
            </a:r>
            <a:br>
              <a:rPr lang="en-IT" sz="2000" i="1" dirty="0">
                <a:solidFill>
                  <a:srgbClr val="002060"/>
                </a:solidFill>
                <a:latin typeface="Calibri" panose="020F0502020204030204" pitchFamily="34" charset="0"/>
                <a:cs typeface="Calibri" panose="020F0502020204030204" pitchFamily="34" charset="0"/>
              </a:rPr>
            </a:br>
            <a:r>
              <a:rPr lang="en-US" sz="1600" spc="-1" dirty="0">
                <a:solidFill>
                  <a:srgbClr val="000000"/>
                </a:solidFill>
                <a:latin typeface="Calibri" panose="020F0502020204030204" pitchFamily="34" charset="0"/>
                <a:cs typeface="Calibri" panose="020F0502020204030204" pitchFamily="34" charset="0"/>
              </a:rPr>
              <a:t>An R&amp;D </a:t>
            </a:r>
            <a:r>
              <a:rPr lang="en-US" sz="1600" spc="-1" dirty="0" err="1">
                <a:solidFill>
                  <a:srgbClr val="000000"/>
                </a:solidFill>
                <a:latin typeface="Calibri" panose="020F0502020204030204" pitchFamily="34" charset="0"/>
                <a:cs typeface="Calibri" panose="020F0502020204030204" pitchFamily="34" charset="0"/>
              </a:rPr>
              <a:t>programme</a:t>
            </a:r>
            <a:r>
              <a:rPr lang="en-US" sz="1600" spc="-1" dirty="0">
                <a:solidFill>
                  <a:srgbClr val="000000"/>
                </a:solidFill>
                <a:latin typeface="Calibri" panose="020F0502020204030204" pitchFamily="34" charset="0"/>
                <a:cs typeface="Calibri" panose="020F0502020204030204" pitchFamily="34" charset="0"/>
              </a:rPr>
              <a:t> proposal for ten years has been defined</a:t>
            </a:r>
            <a:br>
              <a:rPr lang="en-US" sz="1600" spc="-1" dirty="0">
                <a:solidFill>
                  <a:srgbClr val="000000"/>
                </a:solidFill>
                <a:latin typeface="Calibri" panose="020F0502020204030204" pitchFamily="34" charset="0"/>
                <a:cs typeface="Calibri" panose="020F0502020204030204" pitchFamily="34" charset="0"/>
              </a:rPr>
            </a:br>
            <a:r>
              <a:rPr lang="en-US" sz="1600" spc="-1" dirty="0">
                <a:solidFill>
                  <a:srgbClr val="000000"/>
                </a:solidFill>
                <a:latin typeface="Calibri" panose="020F0502020204030204" pitchFamily="34" charset="0"/>
                <a:cs typeface="Calibri" panose="020F0502020204030204" pitchFamily="34" charset="0"/>
              </a:rPr>
              <a:t>Focus on preparing its implementation (partners, resources, priorities, </a:t>
            </a:r>
            <a:r>
              <a:rPr lang="en-US" sz="1600" spc="-1" dirty="0">
                <a:solidFill>
                  <a:srgbClr val="C00000"/>
                </a:solidFill>
                <a:latin typeface="Calibri" panose="020F0502020204030204" pitchFamily="34" charset="0"/>
                <a:cs typeface="Calibri" panose="020F0502020204030204" pitchFamily="34" charset="0"/>
              </a:rPr>
              <a:t>synergies</a:t>
            </a:r>
            <a:r>
              <a:rPr lang="en-US" sz="1600" spc="-1" dirty="0">
                <a:solidFill>
                  <a:srgbClr val="000000"/>
                </a:solidFill>
                <a:latin typeface="Calibri" panose="020F0502020204030204" pitchFamily="34" charset="0"/>
                <a:cs typeface="Calibri" panose="020F0502020204030204" pitchFamily="34" charset="0"/>
              </a:rPr>
              <a:t>)</a:t>
            </a:r>
          </a:p>
          <a:p>
            <a:pPr marL="285750" indent="-285750">
              <a:buFont typeface="Wingdings" pitchFamily="2" charset="2"/>
              <a:buChar char="ü"/>
            </a:pPr>
            <a:endParaRPr lang="en-IT" sz="800" i="1" dirty="0">
              <a:solidFill>
                <a:srgbClr val="002060"/>
              </a:solidFill>
              <a:latin typeface="Calibri" panose="020F0502020204030204" pitchFamily="34" charset="0"/>
              <a:cs typeface="Calibri" panose="020F0502020204030204" pitchFamily="34" charset="0"/>
            </a:endParaRPr>
          </a:p>
          <a:p>
            <a:pPr marL="285750" indent="-285750">
              <a:buFont typeface="Wingdings" pitchFamily="2" charset="2"/>
              <a:buChar char="ü"/>
            </a:pPr>
            <a:r>
              <a:rPr lang="en-IT" sz="2000" i="1" dirty="0">
                <a:solidFill>
                  <a:srgbClr val="002060"/>
                </a:solidFill>
                <a:latin typeface="Calibri" panose="020F0502020204030204" pitchFamily="34" charset="0"/>
                <a:cs typeface="Calibri" panose="020F0502020204030204" pitchFamily="34" charset="0"/>
              </a:rPr>
              <a:t> Ionization cooling demonstrator is a priority </a:t>
            </a:r>
            <a:br>
              <a:rPr lang="en-IT" sz="2000" i="1" dirty="0">
                <a:solidFill>
                  <a:srgbClr val="002060"/>
                </a:solidFill>
                <a:latin typeface="Calibri" panose="020F0502020204030204" pitchFamily="34" charset="0"/>
                <a:cs typeface="Calibri" panose="020F0502020204030204" pitchFamily="34" charset="0"/>
              </a:rPr>
            </a:br>
            <a:r>
              <a:rPr lang="en-IT" sz="2000" i="1" dirty="0">
                <a:solidFill>
                  <a:srgbClr val="002060"/>
                </a:solidFill>
                <a:latin typeface="Calibri" panose="020F0502020204030204" pitchFamily="34" charset="0"/>
                <a:cs typeface="Calibri" panose="020F0502020204030204" pitchFamily="34" charset="0"/>
              </a:rPr>
              <a:t>==&gt; developing synergies on physics measurement</a:t>
            </a:r>
          </a:p>
          <a:p>
            <a:pPr marL="285750" indent="-285750">
              <a:buFont typeface="Wingdings" pitchFamily="2" charset="2"/>
              <a:buChar char="ü"/>
            </a:pPr>
            <a:endParaRPr lang="en-IT" sz="800" i="1" dirty="0">
              <a:solidFill>
                <a:srgbClr val="002060"/>
              </a:solidFill>
              <a:latin typeface="Calibri" panose="020F0502020204030204" pitchFamily="34" charset="0"/>
              <a:cs typeface="Calibri" panose="020F0502020204030204" pitchFamily="34" charset="0"/>
            </a:endParaRPr>
          </a:p>
          <a:p>
            <a:endParaRPr lang="en-IT" sz="2000" i="1" dirty="0">
              <a:solidFill>
                <a:srgbClr val="002060"/>
              </a:solidFill>
              <a:latin typeface="Calibri" panose="020F0502020204030204" pitchFamily="34" charset="0"/>
              <a:cs typeface="Calibri" panose="020F0502020204030204" pitchFamily="34" charset="0"/>
            </a:endParaRPr>
          </a:p>
          <a:p>
            <a:r>
              <a:rPr lang="en-IT" sz="2000" i="1" dirty="0">
                <a:solidFill>
                  <a:srgbClr val="002060"/>
                </a:solidFill>
                <a:latin typeface="Calibri" panose="020F0502020204030204" pitchFamily="34" charset="0"/>
                <a:cs typeface="Calibri" panose="020F0502020204030204" pitchFamily="34" charset="0"/>
              </a:rPr>
              <a:t>Reiterated strong support and interest </a:t>
            </a:r>
            <a:r>
              <a:rPr lang="en-US" sz="2000" spc="-1" dirty="0">
                <a:solidFill>
                  <a:srgbClr val="000000"/>
                </a:solidFill>
                <a:latin typeface="Calibri" panose="020F0502020204030204" pitchFamily="34" charset="0"/>
                <a:cs typeface="Calibri" panose="020F0502020204030204" pitchFamily="34" charset="0"/>
              </a:rPr>
              <a:t>in the US in the recent report by NAS</a:t>
            </a:r>
          </a:p>
          <a:p>
            <a:endParaRPr lang="en-IT" sz="2000" i="1"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091512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E0152D-48B6-3CF4-7A5B-A746B912FB5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3C39AD1-2C56-F1EE-13EB-27A7C28A676F}"/>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FE965FBC-F8D1-A2F2-1342-5F0E03DE213A}"/>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Conclusion</a:t>
            </a:r>
            <a:endParaRPr lang="en-US" sz="3200" dirty="0">
              <a:latin typeface="Calibri"/>
              <a:cs typeface="Calibri"/>
            </a:endParaRPr>
          </a:p>
        </p:txBody>
      </p:sp>
      <p:sp>
        <p:nvSpPr>
          <p:cNvPr id="8" name="TextBox 4">
            <a:extLst>
              <a:ext uri="{FF2B5EF4-FFF2-40B4-BE49-F238E27FC236}">
                <a16:creationId xmlns:a16="http://schemas.microsoft.com/office/drawing/2014/main" id="{5A9EF00E-5017-BAD3-07B7-B12B66DB2604}"/>
              </a:ext>
            </a:extLst>
          </p:cNvPr>
          <p:cNvSpPr/>
          <p:nvPr/>
        </p:nvSpPr>
        <p:spPr>
          <a:xfrm>
            <a:off x="107504" y="555526"/>
            <a:ext cx="8856984" cy="3521982"/>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marL="285750" indent="-285750">
              <a:buFont typeface="Arial" panose="020B0604020202020204" pitchFamily="34" charset="0"/>
              <a:buChar char="•"/>
            </a:pPr>
            <a:r>
              <a:rPr lang="en-IT" sz="2000" dirty="0">
                <a:solidFill>
                  <a:srgbClr val="002060"/>
                </a:solidFill>
                <a:latin typeface="Calibri" panose="020F0502020204030204" pitchFamily="34" charset="0"/>
                <a:cs typeface="Calibri" panose="020F0502020204030204" pitchFamily="34" charset="0"/>
              </a:rPr>
              <a:t>New lattice @ 10 TeV </a:t>
            </a:r>
          </a:p>
          <a:p>
            <a:pPr marL="285750" indent="-285750">
              <a:buFont typeface="Arial" panose="020B0604020202020204" pitchFamily="34" charset="0"/>
              <a:buChar char="•"/>
            </a:pPr>
            <a:r>
              <a:rPr lang="en-IT" sz="2000" dirty="0">
                <a:solidFill>
                  <a:srgbClr val="002060"/>
                </a:solidFill>
                <a:latin typeface="Calibri" panose="020F0502020204030204" pitchFamily="34" charset="0"/>
                <a:cs typeface="Calibri" panose="020F0502020204030204" pitchFamily="34" charset="0"/>
              </a:rPr>
              <a:t>Full simulation demonstrate physics feasibility and potential despite the BIB</a:t>
            </a:r>
          </a:p>
          <a:p>
            <a:pPr marL="285750" indent="-285750">
              <a:buFont typeface="Arial" panose="020B0604020202020204" pitchFamily="34" charset="0"/>
              <a:buChar char="•"/>
            </a:pPr>
            <a:r>
              <a:rPr lang="en-US" sz="2000" i="1" dirty="0">
                <a:solidFill>
                  <a:srgbClr val="002060"/>
                </a:solidFill>
                <a:latin typeface="Calibri" panose="020F0502020204030204" pitchFamily="34" charset="0"/>
                <a:cs typeface="Calibri" panose="020F0502020204030204" pitchFamily="34" charset="0"/>
              </a:rPr>
              <a:t>Demonstrator is a Priority</a:t>
            </a:r>
            <a:endParaRPr lang="en-IT" sz="2000" b="1" i="1" dirty="0">
              <a:solidFill>
                <a:srgbClr val="00206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br>
              <a:rPr lang="en-IT" sz="2000" i="1" dirty="0">
                <a:solidFill>
                  <a:srgbClr val="002060"/>
                </a:solidFill>
                <a:latin typeface="Calibri" panose="020F0502020204030204" pitchFamily="34" charset="0"/>
                <a:cs typeface="Calibri" panose="020F0502020204030204" pitchFamily="34" charset="0"/>
              </a:rPr>
            </a:br>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Strong support of ESPPU for the R&amp;D is important</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To maintain the muon collider as a timely option for Europe, for the US or potentially for other regions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To profit from the strong impact of the R&amp;D</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Motivation of early career scientists and engineers</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Technologies with high impact on society	</a:t>
            </a:r>
          </a:p>
          <a:p>
            <a:endParaRPr lang="en-US" sz="1600" spc="-1" dirty="0">
              <a:solidFill>
                <a:srgbClr val="000000"/>
              </a:solidFill>
              <a:latin typeface="Calibri" panose="020F0502020204030204" pitchFamily="34" charset="0"/>
              <a:cs typeface="Calibri" panose="020F0502020204030204" pitchFamily="34" charset="0"/>
            </a:endParaRPr>
          </a:p>
          <a:p>
            <a:r>
              <a:rPr lang="en-US" sz="1600" strike="sngStrike" spc="-1" dirty="0">
                <a:solidFill>
                  <a:srgbClr val="000000"/>
                </a:solidFill>
                <a:latin typeface="Calibri" panose="020F0502020204030204" pitchFamily="34" charset="0"/>
                <a:cs typeface="Calibri" panose="020F0502020204030204" pitchFamily="34" charset="0"/>
              </a:rPr>
              <a:t>A more </a:t>
            </a:r>
            <a:r>
              <a:rPr lang="en-US" sz="1600" strike="sngStrike" spc="-1" dirty="0" err="1">
                <a:solidFill>
                  <a:srgbClr val="000000"/>
                </a:solidFill>
                <a:latin typeface="Calibri" panose="020F0502020204030204" pitchFamily="34" charset="0"/>
                <a:cs typeface="Calibri" panose="020F0502020204030204" pitchFamily="34" charset="0"/>
              </a:rPr>
              <a:t>centralised</a:t>
            </a:r>
            <a:r>
              <a:rPr lang="en-US" sz="1600" strike="sngStrike" spc="-1" dirty="0">
                <a:solidFill>
                  <a:srgbClr val="000000"/>
                </a:solidFill>
                <a:latin typeface="Calibri" panose="020F0502020204030204" pitchFamily="34" charset="0"/>
                <a:cs typeface="Calibri" panose="020F0502020204030204" pitchFamily="34" charset="0"/>
              </a:rPr>
              <a:t> commitment to ensure funding will be beneficial    </a:t>
            </a:r>
            <a:br>
              <a:rPr lang="en-US" sz="1600" strike="sngStrike" spc="-1" dirty="0">
                <a:solidFill>
                  <a:srgbClr val="000000"/>
                </a:solidFill>
                <a:latin typeface="Calibri" panose="020F0502020204030204" pitchFamily="34" charset="0"/>
                <a:cs typeface="Calibri" panose="020F0502020204030204" pitchFamily="34" charset="0"/>
              </a:rPr>
            </a:br>
            <a:r>
              <a:rPr lang="en-US" sz="1600" b="1" dirty="0">
                <a:solidFill>
                  <a:srgbClr val="C00000"/>
                </a:solidFill>
                <a:latin typeface="Calibri" panose="020F0502020204030204" pitchFamily="34" charset="0"/>
                <a:cs typeface="Calibri" panose="020F0502020204030204" pitchFamily="34" charset="0"/>
              </a:rPr>
              <a:t>need for global coordination</a:t>
            </a:r>
            <a:endParaRPr lang="en-US" sz="1600" b="1" strike="sngStrike" spc="-1" dirty="0">
              <a:solidFill>
                <a:srgbClr val="C00000"/>
              </a:solidFill>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55A458ED-C18A-D70E-0671-4E5B670F9A0F}"/>
              </a:ext>
            </a:extLst>
          </p:cNvPr>
          <p:cNvSpPr>
            <a:spLocks noGrp="1"/>
          </p:cNvSpPr>
          <p:nvPr>
            <p:ph type="sldNum" sz="quarter" idx="4"/>
          </p:nvPr>
        </p:nvSpPr>
        <p:spPr/>
        <p:txBody>
          <a:bodyPr/>
          <a:lstStyle/>
          <a:p>
            <a:fld id="{974172A1-1CBF-0B40-9234-7D4D80EC19EA}" type="slidenum">
              <a:rPr lang="en-GB" smtClean="0"/>
              <a:pPr/>
              <a:t>29</a:t>
            </a:fld>
            <a:endParaRPr lang="en-GB" dirty="0"/>
          </a:p>
        </p:txBody>
      </p:sp>
      <p:sp>
        <p:nvSpPr>
          <p:cNvPr id="2" name="TextBox 1">
            <a:extLst>
              <a:ext uri="{FF2B5EF4-FFF2-40B4-BE49-F238E27FC236}">
                <a16:creationId xmlns:a16="http://schemas.microsoft.com/office/drawing/2014/main" id="{000F7F73-D9CA-77FD-77CD-7241763E22D1}"/>
              </a:ext>
            </a:extLst>
          </p:cNvPr>
          <p:cNvSpPr txBox="1"/>
          <p:nvPr/>
        </p:nvSpPr>
        <p:spPr>
          <a:xfrm>
            <a:off x="4452148" y="4196119"/>
            <a:ext cx="3625052" cy="830997"/>
          </a:xfrm>
          <a:prstGeom prst="rect">
            <a:avLst/>
          </a:prstGeom>
          <a:noFill/>
          <a:ln>
            <a:solidFill>
              <a:schemeClr val="tx1"/>
            </a:solidFill>
          </a:ln>
        </p:spPr>
        <p:txBody>
          <a:bodyPr wrap="square" rtlCol="0">
            <a:spAutoFit/>
          </a:bodyPr>
          <a:lstStyle/>
          <a:p>
            <a:r>
              <a:rPr lang="en-US" sz="1200" dirty="0">
                <a:solidFill>
                  <a:srgbClr val="0000FF"/>
                </a:solidFill>
                <a:latin typeface="Calibri" panose="020F0502020204030204" pitchFamily="34" charset="0"/>
                <a:cs typeface="Calibri" panose="020F0502020204030204" pitchFamily="34" charset="0"/>
              </a:rPr>
              <a:t>Many thanks to the collaboration for all the work</a:t>
            </a:r>
          </a:p>
          <a:p>
            <a:endParaRPr lang="en-US" sz="1200" dirty="0">
              <a:solidFill>
                <a:srgbClr val="0000FF"/>
              </a:solidFill>
              <a:latin typeface="Calibri" panose="020F0502020204030204" pitchFamily="34" charset="0"/>
              <a:cs typeface="Calibri" panose="020F0502020204030204" pitchFamily="34" charset="0"/>
            </a:endParaRPr>
          </a:p>
          <a:p>
            <a:r>
              <a:rPr lang="en-US" sz="1200" dirty="0">
                <a:solidFill>
                  <a:srgbClr val="0000FF"/>
                </a:solidFill>
                <a:latin typeface="Calibri" panose="020F0502020204030204" pitchFamily="34" charset="0"/>
                <a:cs typeface="Calibri" panose="020F0502020204030204" pitchFamily="34" charset="0"/>
              </a:rPr>
              <a:t>Our web page: </a:t>
            </a:r>
            <a:r>
              <a:rPr lang="en-US" sz="1200" dirty="0">
                <a:latin typeface="Calibri" panose="020F0502020204030204" pitchFamily="34" charset="0"/>
                <a:cs typeface="Calibri" panose="020F0502020204030204" pitchFamily="34" charset="0"/>
                <a:hlinkClick r:id="rId2"/>
              </a:rPr>
              <a:t>http://muoncollider.web.cern.ch</a:t>
            </a:r>
            <a:endParaRPr lang="en-US" sz="1200" dirty="0">
              <a:latin typeface="Calibri" panose="020F0502020204030204" pitchFamily="34" charset="0"/>
              <a:cs typeface="Calibri" panose="020F0502020204030204" pitchFamily="34" charset="0"/>
            </a:endParaRPr>
          </a:p>
          <a:p>
            <a:r>
              <a:rPr lang="en-US" sz="1200" dirty="0">
                <a:solidFill>
                  <a:srgbClr val="0000FF"/>
                </a:solidFill>
                <a:latin typeface="Calibri" panose="020F0502020204030204" pitchFamily="34" charset="0"/>
                <a:cs typeface="Calibri" panose="020F0502020204030204" pitchFamily="34" charset="0"/>
              </a:rPr>
              <a:t>If you want to join: </a:t>
            </a:r>
            <a:r>
              <a:rPr lang="en-US" sz="1200" dirty="0" err="1">
                <a:solidFill>
                  <a:srgbClr val="0000FF"/>
                </a:solidFill>
                <a:latin typeface="Calibri" panose="020F0502020204030204" pitchFamily="34" charset="0"/>
                <a:cs typeface="Calibri" panose="020F0502020204030204" pitchFamily="34" charset="0"/>
              </a:rPr>
              <a:t>muon.collider.secretariat@cern.ch</a:t>
            </a:r>
            <a:endParaRPr lang="en-US" sz="1200" dirty="0">
              <a:solidFill>
                <a:srgbClr val="0000FF"/>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194BF308-F65D-C790-A3E5-4E384A4B1A90}"/>
              </a:ext>
            </a:extLst>
          </p:cNvPr>
          <p:cNvSpPr txBox="1"/>
          <p:nvPr/>
        </p:nvSpPr>
        <p:spPr>
          <a:xfrm>
            <a:off x="5715000" y="440871"/>
            <a:ext cx="184731" cy="307777"/>
          </a:xfrm>
          <a:prstGeom prst="rect">
            <a:avLst/>
          </a:prstGeom>
          <a:noFill/>
        </p:spPr>
        <p:txBody>
          <a:bodyPr wrap="none" rtlCol="0">
            <a:spAutoFit/>
          </a:bodyPr>
          <a:lstStyle/>
          <a:p>
            <a:endParaRPr lang="en-IT" dirty="0"/>
          </a:p>
        </p:txBody>
      </p:sp>
    </p:spTree>
    <p:extLst>
      <p:ext uri="{BB962C8B-B14F-4D97-AF65-F5344CB8AC3E}">
        <p14:creationId xmlns:p14="http://schemas.microsoft.com/office/powerpoint/2010/main" val="1119024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5EC3D-F9E7-E7BC-61CB-92A209D4250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F3121A7-C2AF-6C5C-7167-9A4879D0AA39}"/>
              </a:ext>
            </a:extLst>
          </p:cNvPr>
          <p:cNvSpPr>
            <a:spLocks noGrp="1"/>
          </p:cNvSpPr>
          <p:nvPr>
            <p:ph type="ftr" sz="quarter" idx="3"/>
          </p:nvPr>
        </p:nvSpPr>
        <p:spPr>
          <a:xfrm>
            <a:off x="35496" y="4977845"/>
            <a:ext cx="6768752" cy="195485"/>
          </a:xfrm>
        </p:spPr>
        <p:txBody>
          <a:bodyPr/>
          <a:lstStyle/>
          <a:p>
            <a:pPr algn="l"/>
            <a:r>
              <a:rPr lang="en-US"/>
              <a:t>D. Schulte, Introduction, IAC, CERN, June 2025</a:t>
            </a:r>
            <a:endParaRPr lang="en-GB" dirty="0"/>
          </a:p>
        </p:txBody>
      </p:sp>
      <p:sp>
        <p:nvSpPr>
          <p:cNvPr id="5" name="Title 4">
            <a:extLst>
              <a:ext uri="{FF2B5EF4-FFF2-40B4-BE49-F238E27FC236}">
                <a16:creationId xmlns:a16="http://schemas.microsoft.com/office/drawing/2014/main" id="{3D65BD6C-C00D-58E1-C918-641F161F5DCE}"/>
              </a:ext>
            </a:extLst>
          </p:cNvPr>
          <p:cNvSpPr>
            <a:spLocks noGrp="1"/>
          </p:cNvSpPr>
          <p:nvPr>
            <p:ph type="title"/>
          </p:nvPr>
        </p:nvSpPr>
        <p:spPr>
          <a:xfrm>
            <a:off x="1295400" y="-20538"/>
            <a:ext cx="6781800" cy="565175"/>
          </a:xfrm>
        </p:spPr>
        <p:txBody>
          <a:bodyPr/>
          <a:lstStyle/>
          <a:p>
            <a:pPr algn="ctr"/>
            <a:r>
              <a:rPr lang="en-US" sz="3200" dirty="0">
                <a:latin typeface="Calibri"/>
                <a:cs typeface="Calibri"/>
              </a:rPr>
              <a:t>Physics Case</a:t>
            </a:r>
          </a:p>
        </p:txBody>
      </p:sp>
      <p:sp>
        <p:nvSpPr>
          <p:cNvPr id="2" name="Slide Number Placeholder 1">
            <a:extLst>
              <a:ext uri="{FF2B5EF4-FFF2-40B4-BE49-F238E27FC236}">
                <a16:creationId xmlns:a16="http://schemas.microsoft.com/office/drawing/2014/main" id="{BCA8BFA5-982D-D562-3F04-E7FA5E04B41B}"/>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extBox 3">
            <a:extLst>
              <a:ext uri="{FF2B5EF4-FFF2-40B4-BE49-F238E27FC236}">
                <a16:creationId xmlns:a16="http://schemas.microsoft.com/office/drawing/2014/main" id="{D8B4FFC7-CE55-7816-8B8A-D9AF91B55BC7}"/>
              </a:ext>
            </a:extLst>
          </p:cNvPr>
          <p:cNvSpPr txBox="1"/>
          <p:nvPr/>
        </p:nvSpPr>
        <p:spPr>
          <a:xfrm>
            <a:off x="169986" y="3289756"/>
            <a:ext cx="8974014" cy="1600438"/>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National Academy of Science Recommendation - June 12 2025:</a:t>
            </a:r>
          </a:p>
          <a:p>
            <a:r>
              <a:rPr lang="en-US" sz="1400" dirty="0">
                <a:latin typeface="Calibri" panose="020F0502020204030204" pitchFamily="34" charset="0"/>
                <a:cs typeface="Calibri" panose="020F0502020204030204" pitchFamily="34" charset="0"/>
              </a:rPr>
              <a:t>A collider with approximately 10 times the energy of the Large Hadron Collider (LHC) is crucial for addressing the big questions of particle physics and making discoveries. </a:t>
            </a:r>
          </a:p>
          <a:p>
            <a:r>
              <a:rPr lang="en-US" sz="1400" dirty="0">
                <a:latin typeface="Calibri" panose="020F0502020204030204" pitchFamily="34" charset="0"/>
                <a:cs typeface="Calibri" panose="020F0502020204030204" pitchFamily="34" charset="0"/>
              </a:rPr>
              <a:t>A 10-TeV muon collider on the Fermi National Accelerator Laboratory (Fermilab) site would have similar discovery reach as a 100-TeV proton collider. </a:t>
            </a:r>
          </a:p>
          <a:p>
            <a:r>
              <a:rPr lang="en-US" sz="1400" dirty="0">
                <a:latin typeface="Calibri" panose="020F0502020204030204" pitchFamily="34" charset="0"/>
                <a:cs typeface="Calibri" panose="020F0502020204030204" pitchFamily="34" charset="0"/>
              </a:rPr>
              <a:t>A muon collider combines the physics advantages of an electron-positron and a proton-proton collider, with a much smaller size.</a:t>
            </a:r>
          </a:p>
        </p:txBody>
      </p:sp>
      <p:sp>
        <p:nvSpPr>
          <p:cNvPr id="8" name="TextBox 7">
            <a:extLst>
              <a:ext uri="{FF2B5EF4-FFF2-40B4-BE49-F238E27FC236}">
                <a16:creationId xmlns:a16="http://schemas.microsoft.com/office/drawing/2014/main" id="{AE6CC202-C088-F41C-27F1-5BC00C504E36}"/>
              </a:ext>
            </a:extLst>
          </p:cNvPr>
          <p:cNvSpPr txBox="1"/>
          <p:nvPr/>
        </p:nvSpPr>
        <p:spPr>
          <a:xfrm>
            <a:off x="169986" y="546208"/>
            <a:ext cx="8352927" cy="2154436"/>
          </a:xfrm>
          <a:prstGeom prst="rect">
            <a:avLst/>
          </a:prstGeom>
          <a:noFill/>
        </p:spPr>
        <p:txBody>
          <a:bodyPr wrap="square">
            <a:spAutoFit/>
          </a:bodyPr>
          <a:lstStyle/>
          <a:p>
            <a:r>
              <a:rPr lang="en-US" sz="2000" b="1" dirty="0">
                <a:solidFill>
                  <a:srgbClr val="941100"/>
                </a:solidFill>
                <a:latin typeface="+mj-lt"/>
                <a:cs typeface="Calibri" panose="020F0502020204030204" pitchFamily="34" charset="0"/>
              </a:rPr>
              <a:t>European Strategy of Particle Physics Update </a:t>
            </a:r>
            <a:r>
              <a:rPr lang="mr-IN" sz="2000" b="1" dirty="0">
                <a:latin typeface="+mj-lt"/>
              </a:rPr>
              <a:t>–</a:t>
            </a:r>
            <a:r>
              <a:rPr lang="en-US" sz="2000" b="1" dirty="0">
                <a:latin typeface="+mj-lt"/>
                <a:cs typeface="Calibri" panose="020F0502020204030204" pitchFamily="34" charset="0"/>
              </a:rPr>
              <a:t> June 19, 2020</a:t>
            </a:r>
            <a:r>
              <a:rPr lang="en-US" sz="2000" dirty="0">
                <a:latin typeface="+mj-lt"/>
                <a:cs typeface="Calibri" panose="020F0502020204030204" pitchFamily="34" charset="0"/>
              </a:rPr>
              <a:t>:</a:t>
            </a:r>
          </a:p>
          <a:p>
            <a:endParaRPr lang="en-US" sz="600" dirty="0">
              <a:latin typeface="Calibri" panose="020F0502020204030204" pitchFamily="34" charset="0"/>
              <a:cs typeface="Calibri" panose="020F0502020204030204" pitchFamily="34" charset="0"/>
            </a:endParaRPr>
          </a:p>
          <a:p>
            <a:r>
              <a:rPr lang="en-US" sz="1800" b="1" dirty="0">
                <a:latin typeface="Calibri" panose="020F0502020204030204" pitchFamily="34" charset="0"/>
                <a:cs typeface="Calibri" panose="020F0502020204030204" pitchFamily="34" charset="0"/>
              </a:rPr>
              <a:t>High-priority future initiatives </a:t>
            </a:r>
            <a:r>
              <a:rPr lang="en-US" sz="1800" dirty="0">
                <a:latin typeface="Calibri" panose="020F0502020204030204" pitchFamily="34" charset="0"/>
                <a:cs typeface="Calibri" panose="020F0502020204030204" pitchFamily="34" charset="0"/>
              </a:rPr>
              <a:t>[..]</a:t>
            </a:r>
          </a:p>
          <a:p>
            <a:r>
              <a:rPr lang="en-US" sz="1400" dirty="0">
                <a:latin typeface="Calibri" panose="020F0502020204030204" pitchFamily="34" charset="0"/>
                <a:cs typeface="Calibri" panose="020F0502020204030204" pitchFamily="34" charset="0"/>
              </a:rPr>
              <a:t>the </a:t>
            </a:r>
            <a:r>
              <a:rPr lang="en-US" sz="1800" b="1" dirty="0">
                <a:latin typeface="Calibri" panose="020F0502020204030204" pitchFamily="34" charset="0"/>
                <a:cs typeface="Calibri" panose="020F0502020204030204" pitchFamily="34" charset="0"/>
              </a:rPr>
              <a:t>accelerator</a:t>
            </a:r>
            <a:r>
              <a:rPr lang="en-US" sz="1800" dirty="0">
                <a:latin typeface="Calibri" panose="020F0502020204030204" pitchFamily="34" charset="0"/>
                <a:cs typeface="Calibri" panose="020F0502020204030204" pitchFamily="34" charset="0"/>
              </a:rPr>
              <a:t> </a:t>
            </a:r>
            <a:r>
              <a:rPr lang="en-US" sz="1800" b="1" dirty="0">
                <a:latin typeface="Calibri" panose="020F0502020204030204" pitchFamily="34" charset="0"/>
                <a:cs typeface="Calibri" panose="020F0502020204030204" pitchFamily="34" charset="0"/>
              </a:rPr>
              <a:t>R&amp;D roadmap </a:t>
            </a:r>
            <a:r>
              <a:rPr lang="en-US" sz="1400" dirty="0">
                <a:latin typeface="Calibri" panose="020F0502020204030204" pitchFamily="34" charset="0"/>
                <a:cs typeface="Calibri" panose="020F0502020204030204" pitchFamily="34" charset="0"/>
              </a:rPr>
              <a:t>could contain:</a:t>
            </a:r>
          </a:p>
          <a:p>
            <a:r>
              <a:rPr lang="en-US" sz="1800" dirty="0">
                <a:latin typeface="Calibri" panose="020F0502020204030204" pitchFamily="34" charset="0"/>
                <a:cs typeface="Calibri" panose="020F0502020204030204" pitchFamily="34" charset="0"/>
              </a:rPr>
              <a:t>[..]</a:t>
            </a:r>
            <a:r>
              <a:rPr lang="en-US" sz="1400" dirty="0">
                <a:latin typeface="Calibri" panose="020F0502020204030204" pitchFamily="34" charset="0"/>
                <a:cs typeface="Calibri" panose="020F0502020204030204" pitchFamily="34" charset="0"/>
              </a:rPr>
              <a:t> an </a:t>
            </a:r>
            <a:r>
              <a:rPr lang="en-US" sz="1800" b="1" dirty="0">
                <a:solidFill>
                  <a:srgbClr val="800000"/>
                </a:solidFill>
                <a:latin typeface="Calibri" panose="020F0502020204030204" pitchFamily="34" charset="0"/>
                <a:cs typeface="Calibri" panose="020F0502020204030204" pitchFamily="34" charset="0"/>
              </a:rPr>
              <a:t>international design study </a:t>
            </a:r>
            <a:r>
              <a:rPr lang="en-US" sz="1400" dirty="0">
                <a:latin typeface="Calibri" panose="020F0502020204030204" pitchFamily="34" charset="0"/>
                <a:cs typeface="Calibri" panose="020F0502020204030204" pitchFamily="34" charset="0"/>
              </a:rPr>
              <a:t>for a </a:t>
            </a:r>
            <a:r>
              <a:rPr lang="en-US" sz="1800" b="1" dirty="0">
                <a:solidFill>
                  <a:srgbClr val="800000"/>
                </a:solidFill>
                <a:latin typeface="Calibri" panose="020F0502020204030204" pitchFamily="34" charset="0"/>
                <a:cs typeface="Calibri" panose="020F0502020204030204" pitchFamily="34" charset="0"/>
              </a:rPr>
              <a:t>muon collider</a:t>
            </a:r>
            <a:r>
              <a:rPr lang="en-US" sz="1400" dirty="0">
                <a:latin typeface="Calibri" panose="020F0502020204030204" pitchFamily="34" charset="0"/>
                <a:cs typeface="Calibri" panose="020F0502020204030204" pitchFamily="34" charset="0"/>
              </a:rPr>
              <a:t>, as it represents </a:t>
            </a:r>
            <a:r>
              <a:rPr lang="en-US" sz="1800" dirty="0">
                <a:latin typeface="Calibri" panose="020F0502020204030204" pitchFamily="34" charset="0"/>
                <a:cs typeface="Calibri" panose="020F0502020204030204" pitchFamily="34" charset="0"/>
              </a:rPr>
              <a:t>a </a:t>
            </a:r>
            <a:r>
              <a:rPr lang="en-US" sz="1800" b="1" dirty="0">
                <a:latin typeface="Calibri" panose="020F0502020204030204" pitchFamily="34" charset="0"/>
                <a:cs typeface="Calibri" panose="020F0502020204030204" pitchFamily="34" charset="0"/>
              </a:rPr>
              <a:t>unique opportunity </a:t>
            </a:r>
            <a:r>
              <a:rPr lang="en-US" sz="1400" dirty="0">
                <a:latin typeface="Calibri" panose="020F0502020204030204" pitchFamily="34" charset="0"/>
                <a:cs typeface="Calibri" panose="020F0502020204030204" pitchFamily="34" charset="0"/>
              </a:rPr>
              <a:t>to achieve a </a:t>
            </a:r>
            <a:r>
              <a:rPr lang="en-US" i="1" dirty="0">
                <a:latin typeface="Calibri" panose="020F0502020204030204" pitchFamily="34" charset="0"/>
                <a:cs typeface="Calibri" panose="020F0502020204030204" pitchFamily="34" charset="0"/>
              </a:rPr>
              <a:t>multi-</a:t>
            </a:r>
            <a:r>
              <a:rPr lang="en-US" i="1" dirty="0" err="1">
                <a:latin typeface="Calibri" panose="020F0502020204030204" pitchFamily="34" charset="0"/>
                <a:cs typeface="Calibri" panose="020F0502020204030204" pitchFamily="34" charset="0"/>
              </a:rPr>
              <a:t>TeV</a:t>
            </a:r>
            <a:r>
              <a:rPr lang="en-US" i="1" dirty="0">
                <a:latin typeface="Calibri" panose="020F0502020204030204" pitchFamily="34" charset="0"/>
                <a:cs typeface="Calibri" panose="020F0502020204030204" pitchFamily="34" charset="0"/>
              </a:rPr>
              <a:t> energy domain beyond the reach of </a:t>
            </a:r>
            <a:r>
              <a:rPr lang="en-US" i="1" dirty="0" err="1">
                <a:latin typeface="Calibri" panose="020F0502020204030204" pitchFamily="34" charset="0"/>
                <a:cs typeface="Calibri" panose="020F0502020204030204" pitchFamily="34" charset="0"/>
              </a:rPr>
              <a:t>e</a:t>
            </a:r>
            <a:r>
              <a:rPr lang="en-US" i="1" baseline="30000" dirty="0" err="1">
                <a:latin typeface="Calibri" panose="020F0502020204030204" pitchFamily="34" charset="0"/>
                <a:cs typeface="Calibri" panose="020F0502020204030204" pitchFamily="34" charset="0"/>
              </a:rPr>
              <a:t>+</a:t>
            </a:r>
            <a:r>
              <a:rPr lang="en-US" i="1" dirty="0" err="1">
                <a:latin typeface="Calibri" panose="020F0502020204030204" pitchFamily="34" charset="0"/>
                <a:cs typeface="Calibri" panose="020F0502020204030204" pitchFamily="34" charset="0"/>
              </a:rPr>
              <a:t>e</a:t>
            </a:r>
            <a:r>
              <a:rPr lang="en-US" i="1" baseline="30000" dirty="0">
                <a:latin typeface="Calibri" panose="020F0502020204030204" pitchFamily="34" charset="0"/>
                <a:cs typeface="Calibri" panose="020F0502020204030204" pitchFamily="34" charset="0"/>
              </a:rPr>
              <a:t>–</a:t>
            </a:r>
            <a:r>
              <a:rPr lang="en-US" i="1" dirty="0">
                <a:latin typeface="Calibri" panose="020F0502020204030204" pitchFamily="34" charset="0"/>
                <a:cs typeface="Calibri" panose="020F0502020204030204" pitchFamily="34" charset="0"/>
              </a:rPr>
              <a:t>colliders</a:t>
            </a:r>
            <a:r>
              <a:rPr lang="en-US" sz="1400" dirty="0">
                <a:latin typeface="Calibri" panose="020F0502020204030204" pitchFamily="34" charset="0"/>
                <a:cs typeface="Calibri" panose="020F0502020204030204" pitchFamily="34" charset="0"/>
              </a:rPr>
              <a:t>, </a:t>
            </a:r>
            <a:br>
              <a:rPr lang="en-US" sz="1400" dirty="0">
                <a:latin typeface="Calibri" panose="020F0502020204030204" pitchFamily="34" charset="0"/>
                <a:cs typeface="Calibri" panose="020F0502020204030204" pitchFamily="34" charset="0"/>
              </a:rPr>
            </a:br>
            <a:r>
              <a:rPr lang="en-US" sz="1400" dirty="0">
                <a:latin typeface="Calibri" panose="020F0502020204030204" pitchFamily="34" charset="0"/>
                <a:cs typeface="Calibri" panose="020F0502020204030204" pitchFamily="34" charset="0"/>
              </a:rPr>
              <a:t>and potentially within a </a:t>
            </a:r>
            <a:r>
              <a:rPr lang="en-US" i="1" dirty="0">
                <a:latin typeface="Calibri" panose="020F0502020204030204" pitchFamily="34" charset="0"/>
                <a:cs typeface="Calibri" panose="020F0502020204030204" pitchFamily="34" charset="0"/>
              </a:rPr>
              <a:t>more compact circular tunnel </a:t>
            </a:r>
            <a:r>
              <a:rPr lang="en-US" dirty="0">
                <a:latin typeface="Calibri" panose="020F0502020204030204" pitchFamily="34" charset="0"/>
                <a:cs typeface="Calibri" panose="020F0502020204030204" pitchFamily="34" charset="0"/>
              </a:rPr>
              <a:t>than for a hadron collider</a:t>
            </a:r>
            <a:r>
              <a:rPr lang="en-US" sz="1400" dirty="0">
                <a:latin typeface="Calibri" panose="020F0502020204030204" pitchFamily="34" charset="0"/>
                <a:cs typeface="Calibri" panose="020F0502020204030204" pitchFamily="34" charset="0"/>
              </a:rPr>
              <a:t>. </a:t>
            </a:r>
            <a:br>
              <a:rPr lang="en-US" sz="1400"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The biggest challenge remains to produce an intense beam of cooled muons, ……</a:t>
            </a:r>
            <a:endParaRPr lang="en-US" i="1"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05D5DCD1-91E8-002B-6F04-2FC6F55FF8DB}"/>
              </a:ext>
            </a:extLst>
          </p:cNvPr>
          <p:cNvSpPr txBox="1"/>
          <p:nvPr/>
        </p:nvSpPr>
        <p:spPr>
          <a:xfrm>
            <a:off x="3196629" y="2788295"/>
            <a:ext cx="2979342" cy="369332"/>
          </a:xfrm>
          <a:prstGeom prst="rect">
            <a:avLst/>
          </a:prstGeom>
          <a:noFill/>
        </p:spPr>
        <p:txBody>
          <a:bodyPr wrap="none" rtlCol="0">
            <a:spAutoFit/>
          </a:bodyPr>
          <a:lstStyle/>
          <a:p>
            <a:r>
              <a:rPr lang="en-US" sz="1800" b="1" dirty="0">
                <a:solidFill>
                  <a:srgbClr val="941100"/>
                </a:solidFill>
                <a:latin typeface="+mj-lt"/>
                <a:cs typeface="Calibri" panose="020F0502020204030204" pitchFamily="34" charset="0"/>
              </a:rPr>
              <a:t>P5 report </a:t>
            </a:r>
            <a:r>
              <a:rPr lang="mr-IN" sz="1800" b="1" dirty="0">
                <a:latin typeface="+mj-lt"/>
              </a:rPr>
              <a:t>–</a:t>
            </a:r>
            <a:r>
              <a:rPr lang="en-US" sz="1800" b="1" dirty="0">
                <a:latin typeface="+mj-lt"/>
                <a:cs typeface="Calibri" panose="020F0502020204030204" pitchFamily="34" charset="0"/>
              </a:rPr>
              <a:t> December , 2023</a:t>
            </a:r>
            <a:r>
              <a:rPr lang="en-US" sz="1800" dirty="0">
                <a:latin typeface="+mj-lt"/>
                <a:cs typeface="Calibri" panose="020F0502020204030204" pitchFamily="34" charset="0"/>
              </a:rPr>
              <a:t>:</a:t>
            </a:r>
          </a:p>
        </p:txBody>
      </p:sp>
    </p:spTree>
    <p:extLst>
      <p:ext uri="{BB962C8B-B14F-4D97-AF65-F5344CB8AC3E}">
        <p14:creationId xmlns:p14="http://schemas.microsoft.com/office/powerpoint/2010/main" val="1819354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FBDED-6BE5-6D20-82B5-E7CD5AFDAC6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49E6CAB5-1BEB-AF79-9B5F-D02160B21E93}"/>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FBB054F9-04E8-5346-C4D4-DC64AFD25637}"/>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Reserve</a:t>
            </a:r>
            <a:endParaRPr lang="en-US" sz="3200" dirty="0">
              <a:latin typeface="Calibri"/>
              <a:cs typeface="Calibri"/>
            </a:endParaRPr>
          </a:p>
        </p:txBody>
      </p:sp>
      <p:sp>
        <p:nvSpPr>
          <p:cNvPr id="4" name="Slide Number Placeholder 3">
            <a:extLst>
              <a:ext uri="{FF2B5EF4-FFF2-40B4-BE49-F238E27FC236}">
                <a16:creationId xmlns:a16="http://schemas.microsoft.com/office/drawing/2014/main" id="{7975D2D8-3A55-3C9D-8435-ADFEAA3C2677}"/>
              </a:ext>
            </a:extLst>
          </p:cNvPr>
          <p:cNvSpPr>
            <a:spLocks noGrp="1"/>
          </p:cNvSpPr>
          <p:nvPr>
            <p:ph type="sldNum" sz="quarter" idx="4"/>
          </p:nvPr>
        </p:nvSpPr>
        <p:spPr/>
        <p:txBody>
          <a:bodyPr/>
          <a:lstStyle/>
          <a:p>
            <a:fld id="{974172A1-1CBF-0B40-9234-7D4D80EC19EA}" type="slidenum">
              <a:rPr lang="en-GB" smtClean="0"/>
              <a:pPr/>
              <a:t>30</a:t>
            </a:fld>
            <a:endParaRPr lang="en-GB" dirty="0"/>
          </a:p>
        </p:txBody>
      </p:sp>
    </p:spTree>
    <p:extLst>
      <p:ext uri="{BB962C8B-B14F-4D97-AF65-F5344CB8AC3E}">
        <p14:creationId xmlns:p14="http://schemas.microsoft.com/office/powerpoint/2010/main" val="27516210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781CC-2798-6631-1127-5DAFBE8BDEA9}"/>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A5A3C19-FAF8-E239-600A-90C724868216}"/>
              </a:ext>
            </a:extLst>
          </p:cNvPr>
          <p:cNvSpPr>
            <a:spLocks noGrp="1"/>
          </p:cNvSpPr>
          <p:nvPr>
            <p:ph type="title"/>
          </p:nvPr>
        </p:nvSpPr>
        <p:spPr>
          <a:xfrm>
            <a:off x="1115616" y="-20538"/>
            <a:ext cx="7190184" cy="432048"/>
          </a:xfrm>
        </p:spPr>
        <p:txBody>
          <a:bodyPr>
            <a:noAutofit/>
          </a:bodyPr>
          <a:lstStyle/>
          <a:p>
            <a:r>
              <a:rPr lang="en-US" spc="29" dirty="0">
                <a:solidFill>
                  <a:srgbClr val="000000"/>
                </a:solidFill>
                <a:ea typeface="Optima Bold"/>
                <a:sym typeface="Optima Bold"/>
              </a:rPr>
              <a:t>Key Target Parameters</a:t>
            </a:r>
            <a:endParaRPr lang="en-US" sz="1600" spc="29" dirty="0">
              <a:solidFill>
                <a:srgbClr val="000000"/>
              </a:solidFill>
              <a:ea typeface="Optima Bold"/>
              <a:sym typeface="Optima Bold"/>
            </a:endParaRPr>
          </a:p>
        </p:txBody>
      </p:sp>
      <p:sp>
        <p:nvSpPr>
          <p:cNvPr id="5" name="Espace réservé du numéro de diapositive 3">
            <a:extLst>
              <a:ext uri="{FF2B5EF4-FFF2-40B4-BE49-F238E27FC236}">
                <a16:creationId xmlns:a16="http://schemas.microsoft.com/office/drawing/2014/main" id="{9B2CD308-D5DF-24E0-996F-6E8E2F79A362}"/>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31</a:t>
            </a:fld>
            <a:endParaRPr lang="en-GB" dirty="0"/>
          </a:p>
        </p:txBody>
      </p:sp>
      <p:sp>
        <p:nvSpPr>
          <p:cNvPr id="52" name="Espace réservé du pied de page 4">
            <a:extLst>
              <a:ext uri="{FF2B5EF4-FFF2-40B4-BE49-F238E27FC236}">
                <a16:creationId xmlns:a16="http://schemas.microsoft.com/office/drawing/2014/main" id="{A7627D6B-1A32-EB09-61EE-0773796F92F6}"/>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graphicFrame>
        <p:nvGraphicFramePr>
          <p:cNvPr id="13" name="Table 12">
            <a:extLst>
              <a:ext uri="{FF2B5EF4-FFF2-40B4-BE49-F238E27FC236}">
                <a16:creationId xmlns:a16="http://schemas.microsoft.com/office/drawing/2014/main" id="{68A64656-7212-7563-8572-651223472A6A}"/>
              </a:ext>
            </a:extLst>
          </p:cNvPr>
          <p:cNvGraphicFramePr>
            <a:graphicFrameLocks noGrp="1"/>
          </p:cNvGraphicFramePr>
          <p:nvPr/>
        </p:nvGraphicFramePr>
        <p:xfrm>
          <a:off x="179515" y="915566"/>
          <a:ext cx="8784973" cy="3243072"/>
        </p:xfrm>
        <a:graphic>
          <a:graphicData uri="http://schemas.openxmlformats.org/drawingml/2006/table">
            <a:tbl>
              <a:tblPr firstRow="1" bandRow="1">
                <a:tableStyleId>{5C22544A-7EE6-4342-B048-85BDC9FD1C3A}</a:tableStyleId>
              </a:tblPr>
              <a:tblGrid>
                <a:gridCol w="1512165">
                  <a:extLst>
                    <a:ext uri="{9D8B030D-6E8A-4147-A177-3AD203B41FA5}">
                      <a16:colId xmlns:a16="http://schemas.microsoft.com/office/drawing/2014/main" val="20000"/>
                    </a:ext>
                  </a:extLst>
                </a:gridCol>
                <a:gridCol w="1172301">
                  <a:extLst>
                    <a:ext uri="{9D8B030D-6E8A-4147-A177-3AD203B41FA5}">
                      <a16:colId xmlns:a16="http://schemas.microsoft.com/office/drawing/2014/main" val="20001"/>
                    </a:ext>
                  </a:extLst>
                </a:gridCol>
                <a:gridCol w="980627">
                  <a:extLst>
                    <a:ext uri="{9D8B030D-6E8A-4147-A177-3AD203B41FA5}">
                      <a16:colId xmlns:a16="http://schemas.microsoft.com/office/drawing/2014/main" val="20002"/>
                    </a:ext>
                  </a:extLst>
                </a:gridCol>
                <a:gridCol w="1023976">
                  <a:extLst>
                    <a:ext uri="{9D8B030D-6E8A-4147-A177-3AD203B41FA5}">
                      <a16:colId xmlns:a16="http://schemas.microsoft.com/office/drawing/2014/main" val="2385039876"/>
                    </a:ext>
                  </a:extLst>
                </a:gridCol>
                <a:gridCol w="1023976">
                  <a:extLst>
                    <a:ext uri="{9D8B030D-6E8A-4147-A177-3AD203B41FA5}">
                      <a16:colId xmlns:a16="http://schemas.microsoft.com/office/drawing/2014/main" val="2875313934"/>
                    </a:ext>
                  </a:extLst>
                </a:gridCol>
                <a:gridCol w="1023976">
                  <a:extLst>
                    <a:ext uri="{9D8B030D-6E8A-4147-A177-3AD203B41FA5}">
                      <a16:colId xmlns:a16="http://schemas.microsoft.com/office/drawing/2014/main" val="1294496486"/>
                    </a:ext>
                  </a:extLst>
                </a:gridCol>
                <a:gridCol w="1023976">
                  <a:extLst>
                    <a:ext uri="{9D8B030D-6E8A-4147-A177-3AD203B41FA5}">
                      <a16:colId xmlns:a16="http://schemas.microsoft.com/office/drawing/2014/main" val="971302870"/>
                    </a:ext>
                  </a:extLst>
                </a:gridCol>
                <a:gridCol w="1023976">
                  <a:extLst>
                    <a:ext uri="{9D8B030D-6E8A-4147-A177-3AD203B41FA5}">
                      <a16:colId xmlns:a16="http://schemas.microsoft.com/office/drawing/2014/main" val="979739317"/>
                    </a:ext>
                  </a:extLst>
                </a:gridCol>
              </a:tblGrid>
              <a:tr h="0">
                <a:tc>
                  <a:txBody>
                    <a:bodyPr/>
                    <a:lstStyle/>
                    <a:p>
                      <a:pPr algn="ctr"/>
                      <a:r>
                        <a:rPr lang="en-US" sz="1600" dirty="0">
                          <a:latin typeface="Calibri"/>
                          <a:cs typeface="Calibri"/>
                        </a:rPr>
                        <a:t>Param.</a:t>
                      </a:r>
                    </a:p>
                  </a:txBody>
                  <a:tcPr marL="100489" marR="100489" marT="50292" marB="50292"/>
                </a:tc>
                <a:tc>
                  <a:txBody>
                    <a:bodyPr/>
                    <a:lstStyle/>
                    <a:p>
                      <a:pPr algn="ctr"/>
                      <a:r>
                        <a:rPr lang="en-US" sz="1600" dirty="0">
                          <a:latin typeface="Calibri"/>
                          <a:cs typeface="Calibri"/>
                        </a:rPr>
                        <a:t>Unit</a:t>
                      </a:r>
                    </a:p>
                  </a:txBody>
                  <a:tcPr marL="100489" marR="100489" marT="50292" marB="50292"/>
                </a:tc>
                <a:tc gridSpan="2">
                  <a:txBody>
                    <a:bodyPr/>
                    <a:lstStyle/>
                    <a:p>
                      <a:pPr algn="ctr"/>
                      <a:r>
                        <a:rPr lang="en-US" sz="1600" dirty="0">
                          <a:solidFill>
                            <a:srgbClr val="000000"/>
                          </a:solidFill>
                          <a:latin typeface="Calibri"/>
                          <a:cs typeface="Calibri"/>
                        </a:rPr>
                        <a:t>Site independent</a:t>
                      </a:r>
                    </a:p>
                  </a:txBody>
                  <a:tcPr marL="100489" marR="100489" marT="50292" marB="50292">
                    <a:solidFill>
                      <a:srgbClr val="FDEADA"/>
                    </a:solidFill>
                  </a:tcPr>
                </a:tc>
                <a:tc hMerge="1">
                  <a:txBody>
                    <a:bodyPr/>
                    <a:lstStyle/>
                    <a:p>
                      <a:endParaRPr dirty="0"/>
                    </a:p>
                  </a:txBody>
                  <a:tcPr marL="100489" marR="100489" marT="50292" marB="50292">
                    <a:solidFill>
                      <a:srgbClr val="FDEADA"/>
                    </a:solidFill>
                  </a:tcPr>
                </a:tc>
                <a:tc gridSpan="2">
                  <a:txBody>
                    <a:bodyPr/>
                    <a:lstStyle/>
                    <a:p>
                      <a:pPr algn="ctr"/>
                      <a:r>
                        <a:rPr lang="en-US" sz="1600" dirty="0">
                          <a:solidFill>
                            <a:srgbClr val="000000"/>
                          </a:solidFill>
                          <a:latin typeface="Calibri"/>
                          <a:cs typeface="Calibri"/>
                        </a:rPr>
                        <a:t>CERN 2 tunnels</a:t>
                      </a:r>
                    </a:p>
                  </a:txBody>
                  <a:tcPr marL="100489" marR="100489" marT="50292" marB="50292">
                    <a:solidFill>
                      <a:srgbClr val="FDEADA"/>
                    </a:solidFill>
                  </a:tcPr>
                </a:tc>
                <a:tc hMerge="1">
                  <a:txBody>
                    <a:bodyPr/>
                    <a:lstStyle/>
                    <a:p>
                      <a:pPr algn="ctr"/>
                      <a:endParaRPr lang="en-US" sz="1200" dirty="0">
                        <a:solidFill>
                          <a:srgbClr val="000000"/>
                        </a:solidFill>
                        <a:latin typeface="Calibri"/>
                        <a:cs typeface="Calibri"/>
                      </a:endParaRPr>
                    </a:p>
                  </a:txBody>
                  <a:tcPr marL="100489" marR="100489" marT="50292" marB="50292">
                    <a:solidFill>
                      <a:srgbClr val="FDEADA"/>
                    </a:solidFill>
                  </a:tcPr>
                </a:tc>
                <a:tc gridSpan="2">
                  <a:txBody>
                    <a:bodyPr/>
                    <a:lstStyle/>
                    <a:p>
                      <a:pPr algn="ctr"/>
                      <a:r>
                        <a:rPr lang="en-US" sz="1600" dirty="0">
                          <a:solidFill>
                            <a:srgbClr val="000000"/>
                          </a:solidFill>
                          <a:latin typeface="Calibri"/>
                          <a:cs typeface="Calibri"/>
                        </a:rPr>
                        <a:t>CERN 1 tunnel</a:t>
                      </a:r>
                    </a:p>
                  </a:txBody>
                  <a:tcPr marL="100489" marR="100489" marT="50292" marB="50292">
                    <a:solidFill>
                      <a:srgbClr val="FDEADA"/>
                    </a:solidFill>
                  </a:tcPr>
                </a:tc>
                <a:tc hMerge="1">
                  <a:txBody>
                    <a:bodyPr/>
                    <a:lstStyle/>
                    <a:p>
                      <a:pPr algn="ctr"/>
                      <a:endParaRPr lang="en-US" sz="1200" dirty="0">
                        <a:solidFill>
                          <a:srgbClr val="000000"/>
                        </a:solidFill>
                        <a:latin typeface="Calibri"/>
                        <a:cs typeface="Calibri"/>
                      </a:endParaRPr>
                    </a:p>
                  </a:txBody>
                  <a:tcPr marL="100489" marR="100489" marT="50292" marB="50292">
                    <a:solidFill>
                      <a:srgbClr val="FDEADA"/>
                    </a:solidFill>
                  </a:tcPr>
                </a:tc>
                <a:extLst>
                  <a:ext uri="{0D108BD9-81ED-4DB2-BD59-A6C34878D82A}">
                    <a16:rowId xmlns:a16="http://schemas.microsoft.com/office/drawing/2014/main" val="10000"/>
                  </a:ext>
                </a:extLst>
              </a:tr>
              <a:tr h="0">
                <a:tc>
                  <a:txBody>
                    <a:bodyPr/>
                    <a:lstStyle/>
                    <a:p>
                      <a:pPr algn="ctr"/>
                      <a:r>
                        <a:rPr lang="en-US" sz="1600" b="0" dirty="0">
                          <a:latin typeface="Calibri"/>
                          <a:cs typeface="Calibri"/>
                        </a:rPr>
                        <a:t>Sqrt(s)</a:t>
                      </a:r>
                    </a:p>
                  </a:txBody>
                  <a:tcPr marL="100489" marR="100489" marT="50292" marB="50292"/>
                </a:tc>
                <a:tc>
                  <a:txBody>
                    <a:bodyPr/>
                    <a:lstStyle/>
                    <a:p>
                      <a:pPr algn="ctr"/>
                      <a:r>
                        <a:rPr lang="en-US" sz="1600" b="0" dirty="0">
                          <a:latin typeface="Calibri"/>
                          <a:cs typeface="Calibri"/>
                        </a:rPr>
                        <a:t>TeV</a:t>
                      </a:r>
                    </a:p>
                  </a:txBody>
                  <a:tcPr marL="100489" marR="100489" marT="50292" marB="50292"/>
                </a:tc>
                <a:tc>
                  <a:txBody>
                    <a:bodyPr/>
                    <a:lstStyle/>
                    <a:p>
                      <a:pPr algn="ctr"/>
                      <a:r>
                        <a:rPr lang="en-US" sz="1600" b="0" dirty="0">
                          <a:solidFill>
                            <a:srgbClr val="000000"/>
                          </a:solidFill>
                          <a:latin typeface="Calibri"/>
                          <a:cs typeface="Calibri"/>
                        </a:rPr>
                        <a:t>3</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10</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3.2</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7.6</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3.2</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7.6</a:t>
                      </a:r>
                    </a:p>
                  </a:txBody>
                  <a:tcPr marL="100489" marR="100489" marT="50292" marB="50292">
                    <a:solidFill>
                      <a:srgbClr val="FDEADA"/>
                    </a:solidFill>
                  </a:tcPr>
                </a:tc>
                <a:extLst>
                  <a:ext uri="{0D108BD9-81ED-4DB2-BD59-A6C34878D82A}">
                    <a16:rowId xmlns:a16="http://schemas.microsoft.com/office/drawing/2014/main" val="2438721577"/>
                  </a:ext>
                </a:extLst>
              </a:tr>
              <a:tr h="288032">
                <a:tc>
                  <a:txBody>
                    <a:bodyPr/>
                    <a:lstStyle/>
                    <a:p>
                      <a:pPr algn="ctr"/>
                      <a:r>
                        <a:rPr lang="en-US" sz="1600" b="0" dirty="0">
                          <a:latin typeface="Calibri"/>
                          <a:cs typeface="Calibri"/>
                        </a:rPr>
                        <a:t>L/IP</a:t>
                      </a:r>
                    </a:p>
                  </a:txBody>
                  <a:tcPr marL="100489" marR="100489" marT="50292" marB="50292"/>
                </a:tc>
                <a:tc>
                  <a:txBody>
                    <a:bodyPr/>
                    <a:lstStyle/>
                    <a:p>
                      <a:pPr algn="ctr"/>
                      <a:r>
                        <a:rPr lang="en-US" sz="1600" b="0" dirty="0">
                          <a:latin typeface="Calibri"/>
                          <a:cs typeface="Calibri"/>
                        </a:rPr>
                        <a:t>10</a:t>
                      </a:r>
                      <a:r>
                        <a:rPr lang="en-US" sz="1600" b="0" baseline="30000" dirty="0">
                          <a:latin typeface="Calibri"/>
                          <a:cs typeface="Calibri"/>
                        </a:rPr>
                        <a:t>34</a:t>
                      </a:r>
                      <a:r>
                        <a:rPr lang="en-US" sz="1600" b="0" baseline="0" dirty="0">
                          <a:latin typeface="Calibri"/>
                          <a:cs typeface="Calibri"/>
                        </a:rPr>
                        <a:t> cm</a:t>
                      </a:r>
                      <a:r>
                        <a:rPr lang="en-US" sz="1600" b="0" baseline="30000" dirty="0">
                          <a:latin typeface="Calibri"/>
                          <a:cs typeface="Calibri"/>
                        </a:rPr>
                        <a:t>-2</a:t>
                      </a:r>
                      <a:r>
                        <a:rPr lang="en-US" sz="1600" b="0" baseline="0" dirty="0">
                          <a:latin typeface="Calibri"/>
                          <a:cs typeface="Calibri"/>
                        </a:rPr>
                        <a:t>s</a:t>
                      </a:r>
                      <a:r>
                        <a:rPr lang="en-US" sz="1600" b="0" baseline="30000" dirty="0">
                          <a:latin typeface="Calibri"/>
                          <a:cs typeface="Calibri"/>
                        </a:rPr>
                        <a:t>-1</a:t>
                      </a:r>
                      <a:endParaRPr lang="en-US" sz="1600" b="0" dirty="0">
                        <a:latin typeface="Calibri"/>
                        <a:cs typeface="Calibri"/>
                      </a:endParaRPr>
                    </a:p>
                  </a:txBody>
                  <a:tcPr marL="100489" marR="100489" marT="50292" marB="50292"/>
                </a:tc>
                <a:tc>
                  <a:txBody>
                    <a:bodyPr/>
                    <a:lstStyle/>
                    <a:p>
                      <a:pPr algn="ctr"/>
                      <a:r>
                        <a:rPr lang="en-US" sz="1600" b="0" dirty="0">
                          <a:latin typeface="Calibri"/>
                          <a:cs typeface="Calibri"/>
                        </a:rPr>
                        <a:t>1.8</a:t>
                      </a:r>
                    </a:p>
                  </a:txBody>
                  <a:tcPr marL="100489" marR="100489" marT="50292" marB="50292">
                    <a:solidFill>
                      <a:srgbClr val="FDEADA"/>
                    </a:solidFill>
                  </a:tcPr>
                </a:tc>
                <a:tc>
                  <a:txBody>
                    <a:bodyPr/>
                    <a:lstStyle/>
                    <a:p>
                      <a:pPr algn="ctr"/>
                      <a:r>
                        <a:rPr lang="en-US" sz="1600" b="0" dirty="0">
                          <a:latin typeface="Calibri"/>
                          <a:cs typeface="Calibri"/>
                        </a:rPr>
                        <a:t>17.5</a:t>
                      </a:r>
                    </a:p>
                  </a:txBody>
                  <a:tcPr marL="100489" marR="100489" marT="50292" marB="50292">
                    <a:solidFill>
                      <a:srgbClr val="FDEADA"/>
                    </a:solidFill>
                  </a:tcPr>
                </a:tc>
                <a:tc>
                  <a:txBody>
                    <a:bodyPr/>
                    <a:lstStyle/>
                    <a:p>
                      <a:pPr algn="ctr"/>
                      <a:r>
                        <a:rPr lang="en-US" sz="1600" b="0" dirty="0">
                          <a:latin typeface="Calibri"/>
                          <a:cs typeface="Calibri"/>
                        </a:rPr>
                        <a:t>2</a:t>
                      </a:r>
                    </a:p>
                  </a:txBody>
                  <a:tcPr marL="100489" marR="100489" marT="50292" marB="50292">
                    <a:solidFill>
                      <a:srgbClr val="FDEADA"/>
                    </a:solidFill>
                  </a:tcPr>
                </a:tc>
                <a:tc>
                  <a:txBody>
                    <a:bodyPr/>
                    <a:lstStyle/>
                    <a:p>
                      <a:pPr algn="ctr"/>
                      <a:r>
                        <a:rPr lang="en-US" sz="1600" b="0" dirty="0">
                          <a:latin typeface="Calibri"/>
                          <a:cs typeface="Calibri"/>
                        </a:rPr>
                        <a:t>10</a:t>
                      </a:r>
                    </a:p>
                  </a:txBody>
                  <a:tcPr marL="100489" marR="100489" marT="50292" marB="50292">
                    <a:solidFill>
                      <a:srgbClr val="FDEADA"/>
                    </a:solidFill>
                  </a:tcPr>
                </a:tc>
                <a:tc>
                  <a:txBody>
                    <a:bodyPr/>
                    <a:lstStyle/>
                    <a:p>
                      <a:pPr algn="ctr"/>
                      <a:r>
                        <a:rPr lang="en-US" sz="1600" b="0" dirty="0">
                          <a:latin typeface="Calibri"/>
                          <a:cs typeface="Calibri"/>
                        </a:rPr>
                        <a:t>0.9</a:t>
                      </a:r>
                    </a:p>
                  </a:txBody>
                  <a:tcPr marL="100489" marR="100489" marT="50292" marB="50292">
                    <a:solidFill>
                      <a:srgbClr val="FDEADA"/>
                    </a:solidFill>
                  </a:tcPr>
                </a:tc>
                <a:tc>
                  <a:txBody>
                    <a:bodyPr/>
                    <a:lstStyle/>
                    <a:p>
                      <a:pPr algn="ctr"/>
                      <a:r>
                        <a:rPr lang="en-US" sz="1600" b="0" dirty="0">
                          <a:latin typeface="Calibri"/>
                          <a:cs typeface="Calibri"/>
                        </a:rPr>
                        <a:t>7.9</a:t>
                      </a:r>
                    </a:p>
                  </a:txBody>
                  <a:tcPr marL="100489" marR="100489" marT="50292" marB="50292">
                    <a:solidFill>
                      <a:srgbClr val="FDEADA"/>
                    </a:solidFill>
                  </a:tcPr>
                </a:tc>
                <a:extLst>
                  <a:ext uri="{0D108BD9-81ED-4DB2-BD59-A6C34878D82A}">
                    <a16:rowId xmlns:a16="http://schemas.microsoft.com/office/drawing/2014/main" val="10001"/>
                  </a:ext>
                </a:extLst>
              </a:tr>
              <a:tr h="288032">
                <a:tc>
                  <a:txBody>
                    <a:bodyPr/>
                    <a:lstStyle/>
                    <a:p>
                      <a:pPr algn="ctr"/>
                      <a:r>
                        <a:rPr lang="en-US" sz="1600" b="0" dirty="0">
                          <a:solidFill>
                            <a:srgbClr val="0000FF"/>
                          </a:solidFill>
                          <a:latin typeface="Calibri"/>
                          <a:cs typeface="Calibri"/>
                        </a:rPr>
                        <a:t>Int L</a:t>
                      </a:r>
                    </a:p>
                  </a:txBody>
                  <a:tcPr marL="100489" marR="100489" marT="50292" marB="50292"/>
                </a:tc>
                <a:tc>
                  <a:txBody>
                    <a:bodyPr/>
                    <a:lstStyle/>
                    <a:p>
                      <a:pPr algn="ctr"/>
                      <a:r>
                        <a:rPr lang="en-US" sz="1600" b="0" dirty="0">
                          <a:solidFill>
                            <a:srgbClr val="0000FF"/>
                          </a:solidFill>
                          <a:latin typeface="Calibri"/>
                          <a:cs typeface="Calibri"/>
                        </a:rPr>
                        <a:t>ab</a:t>
                      </a:r>
                      <a:r>
                        <a:rPr lang="en-US" sz="1600" b="0" baseline="30000" dirty="0">
                          <a:solidFill>
                            <a:srgbClr val="0000FF"/>
                          </a:solidFill>
                          <a:latin typeface="Calibri"/>
                          <a:cs typeface="Calibri"/>
                        </a:rPr>
                        <a:t>-1</a:t>
                      </a:r>
                      <a:endParaRPr lang="en-US" sz="1600" b="0" dirty="0">
                        <a:solidFill>
                          <a:srgbClr val="0000FF"/>
                        </a:solidFill>
                        <a:latin typeface="Calibri"/>
                        <a:cs typeface="Calibri"/>
                      </a:endParaRPr>
                    </a:p>
                  </a:txBody>
                  <a:tcPr marL="100489" marR="100489" marT="50292" marB="50292"/>
                </a:tc>
                <a:tc>
                  <a:txBody>
                    <a:bodyPr/>
                    <a:lstStyle/>
                    <a:p>
                      <a:pPr algn="ctr"/>
                      <a:r>
                        <a:rPr lang="en-US" sz="16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10</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10</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10</a:t>
                      </a:r>
                    </a:p>
                  </a:txBody>
                  <a:tcPr marL="100489" marR="100489" marT="50292" marB="50292">
                    <a:solidFill>
                      <a:srgbClr val="FDEADA"/>
                    </a:solidFill>
                  </a:tcPr>
                </a:tc>
                <a:extLst>
                  <a:ext uri="{0D108BD9-81ED-4DB2-BD59-A6C34878D82A}">
                    <a16:rowId xmlns:a16="http://schemas.microsoft.com/office/drawing/2014/main" val="10002"/>
                  </a:ext>
                </a:extLst>
              </a:tr>
              <a:tr h="288032">
                <a:tc>
                  <a:txBody>
                    <a:bodyPr/>
                    <a:lstStyle/>
                    <a:p>
                      <a:pPr algn="ctr"/>
                      <a:r>
                        <a:rPr lang="en-US" sz="1600" b="0" dirty="0">
                          <a:solidFill>
                            <a:srgbClr val="0000FF"/>
                          </a:solidFill>
                          <a:latin typeface="Calibri"/>
                          <a:cs typeface="Calibri"/>
                        </a:rPr>
                        <a:t>Accumulation time </a:t>
                      </a:r>
                    </a:p>
                  </a:txBody>
                  <a:tcPr marL="100489" marR="100489" marT="50292" marB="50292"/>
                </a:tc>
                <a:tc>
                  <a:txBody>
                    <a:bodyPr/>
                    <a:lstStyle/>
                    <a:p>
                      <a:pPr algn="ctr"/>
                      <a:r>
                        <a:rPr lang="en-US" sz="1600" b="0" dirty="0">
                          <a:solidFill>
                            <a:srgbClr val="0000FF"/>
                          </a:solidFill>
                          <a:latin typeface="Calibri"/>
                          <a:cs typeface="Calibri"/>
                        </a:rPr>
                        <a:t>years</a:t>
                      </a:r>
                    </a:p>
                  </a:txBody>
                  <a:tcPr marL="100489" marR="100489" marT="50292" marB="50292"/>
                </a:tc>
                <a:tc>
                  <a:txBody>
                    <a:bodyPr/>
                    <a:lstStyle/>
                    <a:p>
                      <a:pPr algn="ctr"/>
                      <a:r>
                        <a:rPr lang="en-US" sz="1600" b="0" dirty="0">
                          <a:solidFill>
                            <a:srgbClr val="0000FF"/>
                          </a:solidFill>
                          <a:latin typeface="Calibri"/>
                          <a:cs typeface="Calibri"/>
                        </a:rPr>
                        <a:t>2+2.8</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2+2.9</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2+2.5</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2+5</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2+5.6</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2+6.3</a:t>
                      </a:r>
                    </a:p>
                  </a:txBody>
                  <a:tcPr marL="100489" marR="100489" marT="50292" marB="50292">
                    <a:solidFill>
                      <a:srgbClr val="FDEADA"/>
                    </a:solidFill>
                  </a:tcPr>
                </a:tc>
                <a:extLst>
                  <a:ext uri="{0D108BD9-81ED-4DB2-BD59-A6C34878D82A}">
                    <a16:rowId xmlns:a16="http://schemas.microsoft.com/office/drawing/2014/main" val="1503398529"/>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a:solidFill>
                            <a:srgbClr val="000000"/>
                          </a:solidFill>
                          <a:latin typeface="Calibri"/>
                          <a:cs typeface="Calibri"/>
                        </a:rPr>
                        <a:t>C</a:t>
                      </a:r>
                    </a:p>
                  </a:txBody>
                  <a:tcPr marL="100489" marR="100489" marT="50292" marB="50292"/>
                </a:tc>
                <a:tc>
                  <a:txBody>
                    <a:bodyPr/>
                    <a:lstStyle/>
                    <a:p>
                      <a:pPr algn="ctr"/>
                      <a:r>
                        <a:rPr lang="en-US" sz="1600" b="0" dirty="0">
                          <a:solidFill>
                            <a:srgbClr val="000000"/>
                          </a:solidFill>
                          <a:latin typeface="Calibri"/>
                          <a:cs typeface="Calibri"/>
                        </a:rPr>
                        <a:t>km</a:t>
                      </a:r>
                    </a:p>
                  </a:txBody>
                  <a:tcPr marL="100489" marR="100489" marT="50292" marB="50292"/>
                </a:tc>
                <a:tc>
                  <a:txBody>
                    <a:bodyPr/>
                    <a:lstStyle/>
                    <a:p>
                      <a:pPr algn="ctr"/>
                      <a:r>
                        <a:rPr lang="en-US" sz="1600" b="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11.4</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4.8</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8.7</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err="1">
                          <a:solidFill>
                            <a:srgbClr val="000000"/>
                          </a:solidFill>
                          <a:latin typeface="Calibri"/>
                          <a:cs typeface="Calibri"/>
                        </a:rPr>
                        <a:t>B</a:t>
                      </a:r>
                      <a:r>
                        <a:rPr lang="en-US" sz="1600" b="0" baseline="-25000" dirty="0" err="1">
                          <a:solidFill>
                            <a:srgbClr val="000000"/>
                          </a:solidFill>
                          <a:latin typeface="Calibri"/>
                          <a:cs typeface="Calibri"/>
                        </a:rPr>
                        <a:t>dipole</a:t>
                      </a:r>
                      <a:endParaRPr lang="en-US" sz="1600" b="0" dirty="0">
                        <a:solidFill>
                          <a:srgbClr val="000000"/>
                        </a:solidFill>
                        <a:latin typeface="Calibri"/>
                        <a:cs typeface="Calibri"/>
                      </a:endParaRPr>
                    </a:p>
                  </a:txBody>
                  <a:tcPr marL="100489" marR="100489" marT="50292" marB="50292"/>
                </a:tc>
                <a:tc>
                  <a:txBody>
                    <a:bodyPr/>
                    <a:lstStyle/>
                    <a:p>
                      <a:pPr algn="ctr"/>
                      <a:r>
                        <a:rPr lang="en-US" sz="1600" b="0" dirty="0">
                          <a:solidFill>
                            <a:srgbClr val="000000"/>
                          </a:solidFill>
                          <a:latin typeface="Calibri"/>
                          <a:cs typeface="Calibri"/>
                        </a:rPr>
                        <a:t>T</a:t>
                      </a:r>
                    </a:p>
                  </a:txBody>
                  <a:tcPr marL="100489" marR="100489" marT="50292" marB="50292"/>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14</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14</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4.8</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extLst>
                  <a:ext uri="{0D108BD9-81ED-4DB2-BD59-A6C34878D82A}">
                    <a16:rowId xmlns:a16="http://schemas.microsoft.com/office/drawing/2014/main" val="10006"/>
                  </a:ext>
                </a:extLst>
              </a:tr>
              <a:tr h="288032">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a:solidFill>
                            <a:schemeClr val="tx1"/>
                          </a:solidFill>
                          <a:latin typeface="Calibri"/>
                          <a:cs typeface="Calibri"/>
                        </a:rPr>
                        <a:t>Collider dipole technology</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600" b="0"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600" b="0" dirty="0" err="1">
                          <a:solidFill>
                            <a:schemeClr val="tx1"/>
                          </a:solidFill>
                          <a:latin typeface="Calibri"/>
                          <a:cs typeface="Calibri"/>
                        </a:rPr>
                        <a:t>NbTi</a:t>
                      </a:r>
                      <a:endParaRPr lang="en-US" sz="1600" b="0" dirty="0">
                        <a:solidFill>
                          <a:schemeClr val="tx1"/>
                        </a:solidFill>
                        <a:latin typeface="Calibri"/>
                        <a:cs typeface="Calibri"/>
                      </a:endParaRP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Nb3Sn</a:t>
                      </a:r>
                    </a:p>
                    <a:p>
                      <a:pPr algn="ctr"/>
                      <a:r>
                        <a:rPr lang="en-US" sz="1600" b="0" dirty="0">
                          <a:solidFill>
                            <a:schemeClr val="tx1"/>
                          </a:solidFill>
                          <a:latin typeface="Calibri"/>
                          <a:cs typeface="Calibri"/>
                        </a:rPr>
                        <a:t>or HTS</a:t>
                      </a:r>
                    </a:p>
                  </a:txBody>
                  <a:tcPr marL="100489" marR="100489" marT="50292" marB="50292">
                    <a:solidFill>
                      <a:srgbClr val="FDEADA"/>
                    </a:solidFill>
                  </a:tcPr>
                </a:tc>
                <a:extLst>
                  <a:ext uri="{0D108BD9-81ED-4DB2-BD59-A6C34878D82A}">
                    <a16:rowId xmlns:a16="http://schemas.microsoft.com/office/drawing/2014/main" val="1634752097"/>
                  </a:ext>
                </a:extLst>
              </a:tr>
            </a:tbl>
          </a:graphicData>
        </a:graphic>
      </p:graphicFrame>
      <p:sp>
        <p:nvSpPr>
          <p:cNvPr id="3" name="TextBox 2">
            <a:extLst>
              <a:ext uri="{FF2B5EF4-FFF2-40B4-BE49-F238E27FC236}">
                <a16:creationId xmlns:a16="http://schemas.microsoft.com/office/drawing/2014/main" id="{F06DC0B7-FCD4-4628-49A7-2C95591431BC}"/>
              </a:ext>
            </a:extLst>
          </p:cNvPr>
          <p:cNvSpPr txBox="1"/>
          <p:nvPr/>
        </p:nvSpPr>
        <p:spPr>
          <a:xfrm>
            <a:off x="179515" y="4155926"/>
            <a:ext cx="8712965" cy="584775"/>
          </a:xfrm>
          <a:prstGeom prst="rect">
            <a:avLst/>
          </a:prstGeom>
          <a:noFill/>
        </p:spPr>
        <p:txBody>
          <a:bodyPr wrap="square" rtlCol="0">
            <a:spAutoFit/>
          </a:bodyPr>
          <a:lstStyle/>
          <a:p>
            <a:r>
              <a:rPr lang="en-US" sz="1600" dirty="0"/>
              <a:t>Accumulation time: Time to obtain the integrated luminosity with two IPs.</a:t>
            </a:r>
          </a:p>
          <a:p>
            <a:r>
              <a:rPr lang="en-US" sz="1600" dirty="0"/>
              <a:t>Ramp-up over the first three years 5%, 25%, 70% of nominal.</a:t>
            </a:r>
          </a:p>
        </p:txBody>
      </p:sp>
      <p:sp>
        <p:nvSpPr>
          <p:cNvPr id="2" name="Slide Number Placeholder 1">
            <a:extLst>
              <a:ext uri="{FF2B5EF4-FFF2-40B4-BE49-F238E27FC236}">
                <a16:creationId xmlns:a16="http://schemas.microsoft.com/office/drawing/2014/main" id="{4A687EF1-2E22-DD4C-5B11-401871741904}"/>
              </a:ext>
            </a:extLst>
          </p:cNvPr>
          <p:cNvSpPr>
            <a:spLocks noGrp="1"/>
          </p:cNvSpPr>
          <p:nvPr>
            <p:ph type="sldNum" sz="quarter" idx="4"/>
          </p:nvPr>
        </p:nvSpPr>
        <p:spPr/>
        <p:txBody>
          <a:bodyPr/>
          <a:lstStyle/>
          <a:p>
            <a:fld id="{974172A1-1CBF-0B40-9234-7D4D80EC19EA}" type="slidenum">
              <a:rPr lang="en-GB" smtClean="0"/>
              <a:pPr/>
              <a:t>31</a:t>
            </a:fld>
            <a:endParaRPr lang="en-GB" dirty="0"/>
          </a:p>
        </p:txBody>
      </p:sp>
    </p:spTree>
    <p:extLst>
      <p:ext uri="{BB962C8B-B14F-4D97-AF65-F5344CB8AC3E}">
        <p14:creationId xmlns:p14="http://schemas.microsoft.com/office/powerpoint/2010/main" val="22304210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96CCC-67BF-2501-D961-28234D70537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5179CCFD-FB88-6CF2-8B7D-9A3EAFD6D6F7}"/>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88B7EAD4-5BA7-BBBB-7389-147BAA3F47B6}"/>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Magnet R&amp;D Impact</a:t>
            </a:r>
            <a:endParaRPr lang="en-US" sz="3200" dirty="0">
              <a:latin typeface="Calibri"/>
              <a:cs typeface="Calibri"/>
            </a:endParaRPr>
          </a:p>
        </p:txBody>
      </p:sp>
      <p:pic>
        <p:nvPicPr>
          <p:cNvPr id="2" name="Picture 1">
            <a:extLst>
              <a:ext uri="{FF2B5EF4-FFF2-40B4-BE49-F238E27FC236}">
                <a16:creationId xmlns:a16="http://schemas.microsoft.com/office/drawing/2014/main" id="{18A2E555-6E5C-EA85-C273-F62A5745FF5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4996" y="696116"/>
            <a:ext cx="7275133" cy="4176206"/>
          </a:xfrm>
          <a:prstGeom prst="rect">
            <a:avLst/>
          </a:prstGeom>
        </p:spPr>
      </p:pic>
      <p:sp>
        <p:nvSpPr>
          <p:cNvPr id="6" name="TextBox 5">
            <a:extLst>
              <a:ext uri="{FF2B5EF4-FFF2-40B4-BE49-F238E27FC236}">
                <a16:creationId xmlns:a16="http://schemas.microsoft.com/office/drawing/2014/main" id="{49823AB8-5BDF-B7A4-3D48-A740D59CE18B}"/>
              </a:ext>
            </a:extLst>
          </p:cNvPr>
          <p:cNvSpPr txBox="1"/>
          <p:nvPr/>
        </p:nvSpPr>
        <p:spPr>
          <a:xfrm>
            <a:off x="8314726" y="4299942"/>
            <a:ext cx="791692" cy="276999"/>
          </a:xfrm>
          <a:prstGeom prst="rect">
            <a:avLst/>
          </a:prstGeom>
          <a:solidFill>
            <a:schemeClr val="bg2"/>
          </a:solidFill>
        </p:spPr>
        <p:txBody>
          <a:bodyPr wrap="none" rtlCol="0">
            <a:spAutoFit/>
          </a:bodyPr>
          <a:lstStyle/>
          <a:p>
            <a:r>
              <a:rPr lang="en-US" sz="1200" dirty="0">
                <a:latin typeface="Calibri" panose="020F0502020204030204" pitchFamily="34" charset="0"/>
                <a:cs typeface="Calibri" panose="020F0502020204030204" pitchFamily="34" charset="0"/>
              </a:rPr>
              <a:t>L. </a:t>
            </a:r>
            <a:r>
              <a:rPr lang="en-US" sz="1200" dirty="0" err="1">
                <a:latin typeface="Calibri" panose="020F0502020204030204" pitchFamily="34" charset="0"/>
                <a:cs typeface="Calibri" panose="020F0502020204030204" pitchFamily="34" charset="0"/>
              </a:rPr>
              <a:t>Bottura</a:t>
            </a:r>
            <a:endParaRPr lang="en-US" sz="12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AEC0CF93-8533-B36E-8063-E1FEB4F199AA}"/>
              </a:ext>
            </a:extLst>
          </p:cNvPr>
          <p:cNvSpPr>
            <a:spLocks noGrp="1"/>
          </p:cNvSpPr>
          <p:nvPr>
            <p:ph type="sldNum" sz="quarter" idx="4"/>
          </p:nvPr>
        </p:nvSpPr>
        <p:spPr/>
        <p:txBody>
          <a:bodyPr/>
          <a:lstStyle/>
          <a:p>
            <a:fld id="{974172A1-1CBF-0B40-9234-7D4D80EC19EA}" type="slidenum">
              <a:rPr lang="en-GB" smtClean="0"/>
              <a:pPr/>
              <a:t>32</a:t>
            </a:fld>
            <a:endParaRPr lang="en-GB" dirty="0"/>
          </a:p>
        </p:txBody>
      </p:sp>
    </p:spTree>
    <p:extLst>
      <p:ext uri="{BB962C8B-B14F-4D97-AF65-F5344CB8AC3E}">
        <p14:creationId xmlns:p14="http://schemas.microsoft.com/office/powerpoint/2010/main" val="24371279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165F2-1714-9393-BB54-055BE76B2E19}"/>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4546FCD-57A6-D7E2-0BC0-B5F3A5A0B01A}"/>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06687403-2596-B483-8738-3BDF02EECAC3}"/>
              </a:ext>
            </a:extLst>
          </p:cNvPr>
          <p:cNvSpPr>
            <a:spLocks noGrp="1"/>
          </p:cNvSpPr>
          <p:nvPr>
            <p:ph type="title"/>
          </p:nvPr>
        </p:nvSpPr>
        <p:spPr>
          <a:xfrm>
            <a:off x="1295400" y="-20538"/>
            <a:ext cx="6781800" cy="565175"/>
          </a:xfrm>
        </p:spPr>
        <p:txBody>
          <a:bodyPr/>
          <a:lstStyle/>
          <a:p>
            <a:pPr algn="ctr"/>
            <a:r>
              <a:rPr lang="en-US" spc="-1" dirty="0">
                <a:solidFill>
                  <a:srgbClr val="000000"/>
                </a:solidFill>
              </a:rPr>
              <a:t>R&amp;D Impact</a:t>
            </a:r>
            <a:r>
              <a:rPr lang="en-US" sz="3200" b="0" strike="noStrike" spc="-1" dirty="0">
                <a:solidFill>
                  <a:srgbClr val="000000"/>
                </a:solidFill>
                <a:latin typeface="Calibri" panose="020F0502020204030204" pitchFamily="34" charset="0"/>
                <a:cs typeface="Calibri" panose="020F0502020204030204" pitchFamily="34" charset="0"/>
              </a:rPr>
              <a:t> </a:t>
            </a:r>
            <a:r>
              <a:rPr lang="en-US" spc="-1" dirty="0">
                <a:solidFill>
                  <a:srgbClr val="000000"/>
                </a:solidFill>
              </a:rPr>
              <a:t>E</a:t>
            </a:r>
            <a:r>
              <a:rPr lang="en-US" sz="3200" b="0" strike="noStrike" spc="-1" dirty="0">
                <a:solidFill>
                  <a:srgbClr val="000000"/>
                </a:solidFill>
                <a:latin typeface="Calibri" panose="020F0502020204030204" pitchFamily="34" charset="0"/>
                <a:cs typeface="Calibri" panose="020F0502020204030204" pitchFamily="34" charset="0"/>
              </a:rPr>
              <a:t>xamples</a:t>
            </a:r>
            <a:endParaRPr lang="en-US" sz="3200" dirty="0">
              <a:latin typeface="Calibri"/>
              <a:cs typeface="Calibri"/>
            </a:endParaRPr>
          </a:p>
        </p:txBody>
      </p:sp>
      <p:sp>
        <p:nvSpPr>
          <p:cNvPr id="2" name="Content Placeholder 5">
            <a:extLst>
              <a:ext uri="{FF2B5EF4-FFF2-40B4-BE49-F238E27FC236}">
                <a16:creationId xmlns:a16="http://schemas.microsoft.com/office/drawing/2014/main" id="{87094FF5-171E-33E4-9EA1-2947C422F700}"/>
              </a:ext>
            </a:extLst>
          </p:cNvPr>
          <p:cNvSpPr txBox="1">
            <a:spLocks/>
          </p:cNvSpPr>
          <p:nvPr/>
        </p:nvSpPr>
        <p:spPr>
          <a:xfrm>
            <a:off x="750171" y="432881"/>
            <a:ext cx="8358413" cy="4299109"/>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buClr>
                <a:schemeClr val="tx1"/>
              </a:buClr>
              <a:buFont typeface="Arial" panose="020B0604020202020204" pitchFamily="34" charset="0"/>
              <a:buChar char="•"/>
            </a:pPr>
            <a:r>
              <a:rPr lang="en-US" sz="1400" b="1" dirty="0">
                <a:latin typeface="Calibri" panose="020F0502020204030204" pitchFamily="34" charset="0"/>
                <a:cs typeface="Calibri" panose="020F0502020204030204" pitchFamily="34" charset="0"/>
              </a:rPr>
              <a:t>Fusion for Energy </a:t>
            </a:r>
            <a:r>
              <a:rPr lang="en-US" sz="1400" dirty="0">
                <a:latin typeface="Calibri" panose="020F0502020204030204" pitchFamily="34" charset="0"/>
                <a:cs typeface="Calibri" panose="020F0502020204030204" pitchFamily="34" charset="0"/>
              </a:rPr>
              <a:t>(ITER EU Domestic Agency) </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Framework agreement and first addendum in final negotiation </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Contribution to the design of the HTS target solenoid, relevant to the central solenoid of DTT</a:t>
            </a:r>
          </a:p>
          <a:p>
            <a:pPr>
              <a:spcBef>
                <a:spcPts val="0"/>
              </a:spcBef>
              <a:buClr>
                <a:schemeClr val="tx1"/>
              </a:buClr>
              <a:buFont typeface="Arial" panose="020B0604020202020204" pitchFamily="34" charset="0"/>
              <a:buChar char="•"/>
            </a:pPr>
            <a:r>
              <a:rPr lang="en-US" sz="1400" b="1" dirty="0" err="1">
                <a:latin typeface="Calibri" panose="020F0502020204030204" pitchFamily="34" charset="0"/>
                <a:cs typeface="Calibri" panose="020F0502020204030204" pitchFamily="34" charset="0"/>
              </a:rPr>
              <a:t>EUROFusion</a:t>
            </a:r>
            <a:r>
              <a:rPr lang="en-US" sz="1400" dirty="0">
                <a:latin typeface="Calibri" panose="020F0502020204030204" pitchFamily="34" charset="0"/>
                <a:cs typeface="Calibri" panose="020F0502020204030204" pitchFamily="34" charset="0"/>
              </a:rPr>
              <a:t> (next step European fusion reactor)</a:t>
            </a:r>
            <a:endParaRPr lang="en-US" sz="1400" b="1" dirty="0">
              <a:latin typeface="Calibri" panose="020F0502020204030204" pitchFamily="34" charset="0"/>
              <a:cs typeface="Calibri" panose="020F0502020204030204" pitchFamily="34" charset="0"/>
            </a:endParaRP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Framework agreement signed in 2023, first addendum signed in 2024</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Contribution to the design of the HTS target solenoid, relevant to the magnets of a Volumetric Neutron Source proposed as next step in the European fusion strategy</a:t>
            </a:r>
          </a:p>
          <a:p>
            <a:pPr>
              <a:spcBef>
                <a:spcPts val="0"/>
              </a:spcBef>
              <a:buClr>
                <a:schemeClr val="tx1"/>
              </a:buClr>
              <a:buFont typeface="Arial" panose="020B0604020202020204" pitchFamily="34" charset="0"/>
              <a:buChar char="•"/>
            </a:pPr>
            <a:r>
              <a:rPr lang="en-US" sz="1400" b="1" dirty="0">
                <a:latin typeface="Calibri" panose="020F0502020204030204" pitchFamily="34" charset="0"/>
                <a:cs typeface="Calibri" panose="020F0502020204030204" pitchFamily="34" charset="0"/>
              </a:rPr>
              <a:t>Gauss Fusion </a:t>
            </a:r>
            <a:r>
              <a:rPr lang="en-US" sz="1400" dirty="0">
                <a:latin typeface="Calibri" panose="020F0502020204030204" pitchFamily="34" charset="0"/>
                <a:cs typeface="Calibri" panose="020F0502020204030204" pitchFamily="34" charset="0"/>
              </a:rPr>
              <a:t>(one of the leading EU fusion start-ups)</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Consultancy agreement signed in 2023</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CERN contribution to the design of the LTS/HTS GIGA stellarator magnets, based on advances in the HTS target solenoid</a:t>
            </a:r>
          </a:p>
          <a:p>
            <a:pPr>
              <a:spcBef>
                <a:spcPts val="0"/>
              </a:spcBef>
              <a:buClr>
                <a:schemeClr val="tx1"/>
              </a:buClr>
              <a:buFont typeface="Arial" panose="020B0604020202020204" pitchFamily="34" charset="0"/>
              <a:buChar char="•"/>
            </a:pPr>
            <a:r>
              <a:rPr lang="en-US" sz="1400" b="1" dirty="0">
                <a:latin typeface="Calibri" panose="020F0502020204030204" pitchFamily="34" charset="0"/>
                <a:cs typeface="Calibri" panose="020F0502020204030204" pitchFamily="34" charset="0"/>
              </a:rPr>
              <a:t>ENI</a:t>
            </a:r>
            <a:r>
              <a:rPr lang="en-US" sz="1400" dirty="0">
                <a:latin typeface="Calibri" panose="020F0502020204030204" pitchFamily="34" charset="0"/>
                <a:cs typeface="Calibri" panose="020F0502020204030204" pitchFamily="34" charset="0"/>
              </a:rPr>
              <a:t> (oil and gas energy giant)</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Framework agreement and first addendum signed in 2024</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Collaboration on the conceptual design and project proposal for the CERN construction of a large bore HTS solenoid (20@20 model coil) relevant to the muon collider and fusion</a:t>
            </a:r>
          </a:p>
          <a:p>
            <a:pPr>
              <a:spcBef>
                <a:spcPts val="0"/>
              </a:spcBef>
              <a:buClr>
                <a:schemeClr val="tx1"/>
              </a:buClr>
              <a:buFont typeface="Arial" panose="020B0604020202020204" pitchFamily="34" charset="0"/>
              <a:buChar char="•"/>
            </a:pPr>
            <a:r>
              <a:rPr lang="en-US" sz="1400" b="1" dirty="0">
                <a:latin typeface="Calibri" panose="020F0502020204030204" pitchFamily="34" charset="0"/>
                <a:cs typeface="Calibri" panose="020F0502020204030204" pitchFamily="34" charset="0"/>
              </a:rPr>
              <a:t>Infineon Technologies Bipolar </a:t>
            </a:r>
            <a:r>
              <a:rPr lang="en-US" sz="1400" dirty="0">
                <a:latin typeface="Calibri" panose="020F0502020204030204" pitchFamily="34" charset="0"/>
                <a:cs typeface="Calibri" panose="020F0502020204030204" pitchFamily="34" charset="0"/>
              </a:rPr>
              <a:t>(world leader bipolar high-power semiconductors, focus on green grid)</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IFAST-2 proposal to </a:t>
            </a:r>
            <a:r>
              <a:rPr lang="en-US" sz="1400" b="1" dirty="0">
                <a:latin typeface="Calibri" panose="020F0502020204030204" pitchFamily="34" charset="0"/>
                <a:cs typeface="Calibri" panose="020F0502020204030204" pitchFamily="34" charset="0"/>
              </a:rPr>
              <a:t>INFRA-2025-TECH-01-02 </a:t>
            </a:r>
            <a:r>
              <a:rPr lang="en-US" sz="1400" dirty="0">
                <a:latin typeface="Calibri" panose="020F0502020204030204" pitchFamily="34" charset="0"/>
                <a:cs typeface="Calibri" panose="020F0502020204030204" pitchFamily="34" charset="0"/>
              </a:rPr>
              <a:t>(CERN, INFINEON, PSI)</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Proposal of fast pulsed power cell + magnet system sent to IFAST-2 coordination for ranking at TIARA</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Industrial interest in rapidly pulsed and large energy/power supplies</a:t>
            </a:r>
          </a:p>
        </p:txBody>
      </p:sp>
      <p:pic>
        <p:nvPicPr>
          <p:cNvPr id="6" name="Picture 2" descr="Fusion for Energy (F4E) | Europäische Union">
            <a:extLst>
              <a:ext uri="{FF2B5EF4-FFF2-40B4-BE49-F238E27FC236}">
                <a16:creationId xmlns:a16="http://schemas.microsoft.com/office/drawing/2014/main" id="{D368CE91-5162-F07C-E1BC-3B344342F12D}"/>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3121" y="576897"/>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EUROfusion | LinkedIn">
            <a:extLst>
              <a:ext uri="{FF2B5EF4-FFF2-40B4-BE49-F238E27FC236}">
                <a16:creationId xmlns:a16="http://schemas.microsoft.com/office/drawing/2014/main" id="{4DF0F6E9-CCBD-A596-858A-591339E525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121" y="1449590"/>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Gauss Fusion | LinkedIn">
            <a:extLst>
              <a:ext uri="{FF2B5EF4-FFF2-40B4-BE49-F238E27FC236}">
                <a16:creationId xmlns:a16="http://schemas.microsoft.com/office/drawing/2014/main" id="{B891CFDA-DE11-1C56-F4F4-455619661E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121" y="2198002"/>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gip – Wikipedia">
            <a:extLst>
              <a:ext uri="{FF2B5EF4-FFF2-40B4-BE49-F238E27FC236}">
                <a16:creationId xmlns:a16="http://schemas.microsoft.com/office/drawing/2014/main" id="{40DCDC45-1CF9-D436-4ADB-361DCE91A5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211" y="2936620"/>
            <a:ext cx="602960" cy="7366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Infineon Technologies AG - InCabin">
            <a:extLst>
              <a:ext uri="{FF2B5EF4-FFF2-40B4-BE49-F238E27FC236}">
                <a16:creationId xmlns:a16="http://schemas.microsoft.com/office/drawing/2014/main" id="{8797A09B-B00A-1BA1-B642-BB4B4769AB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 y="3957015"/>
            <a:ext cx="826393" cy="36429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2CFCA69-61EB-8005-D70C-76B3A5FDB124}"/>
              </a:ext>
            </a:extLst>
          </p:cNvPr>
          <p:cNvSpPr txBox="1"/>
          <p:nvPr/>
        </p:nvSpPr>
        <p:spPr>
          <a:xfrm>
            <a:off x="6588224" y="4299942"/>
            <a:ext cx="2520280" cy="646331"/>
          </a:xfrm>
          <a:prstGeom prst="rect">
            <a:avLst/>
          </a:prstGeom>
          <a:solidFill>
            <a:schemeClr val="bg2"/>
          </a:solidFill>
        </p:spPr>
        <p:txBody>
          <a:bodyPr wrap="square" rtlCol="0">
            <a:spAutoFit/>
          </a:bodyPr>
          <a:lstStyle/>
          <a:p>
            <a:r>
              <a:rPr lang="en-US" sz="1200" dirty="0">
                <a:latin typeface="Calibri" panose="020F0502020204030204" pitchFamily="34" charset="0"/>
                <a:cs typeface="Calibri" panose="020F0502020204030204" pitchFamily="34" charset="0"/>
              </a:rPr>
              <a:t>Note: Examples in Europe because we restarted here</a:t>
            </a:r>
          </a:p>
          <a:p>
            <a:r>
              <a:rPr lang="en-US" sz="1200" dirty="0">
                <a:latin typeface="Calibri" panose="020F0502020204030204" pitchFamily="34" charset="0"/>
                <a:cs typeface="Calibri" panose="020F0502020204030204" pitchFamily="34" charset="0"/>
              </a:rPr>
              <a:t>Expect similar interest in all regions</a:t>
            </a:r>
          </a:p>
        </p:txBody>
      </p:sp>
      <p:sp>
        <p:nvSpPr>
          <p:cNvPr id="4" name="Slide Number Placeholder 3">
            <a:extLst>
              <a:ext uri="{FF2B5EF4-FFF2-40B4-BE49-F238E27FC236}">
                <a16:creationId xmlns:a16="http://schemas.microsoft.com/office/drawing/2014/main" id="{9F25888A-A298-4CF4-18AA-86B7C387052B}"/>
              </a:ext>
            </a:extLst>
          </p:cNvPr>
          <p:cNvSpPr>
            <a:spLocks noGrp="1"/>
          </p:cNvSpPr>
          <p:nvPr>
            <p:ph type="sldNum" sz="quarter" idx="4"/>
          </p:nvPr>
        </p:nvSpPr>
        <p:spPr/>
        <p:txBody>
          <a:bodyPr/>
          <a:lstStyle/>
          <a:p>
            <a:fld id="{974172A1-1CBF-0B40-9234-7D4D80EC19EA}" type="slidenum">
              <a:rPr lang="en-GB" smtClean="0"/>
              <a:pPr/>
              <a:t>33</a:t>
            </a:fld>
            <a:endParaRPr lang="en-GB" dirty="0"/>
          </a:p>
        </p:txBody>
      </p:sp>
    </p:spTree>
    <p:extLst>
      <p:ext uri="{BB962C8B-B14F-4D97-AF65-F5344CB8AC3E}">
        <p14:creationId xmlns:p14="http://schemas.microsoft.com/office/powerpoint/2010/main" val="14229533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E328A-7D4A-0D8B-C90E-A3860F126F3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B506E3F-46B5-9D23-42A4-150CA2AA2315}"/>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CF067FC1-AFE4-3F53-B50C-0FC4C7F732FA}"/>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Start-to-end Model</a:t>
            </a:r>
            <a:endParaRPr lang="en-US" sz="3200" dirty="0">
              <a:latin typeface="Calibri"/>
              <a:cs typeface="Calibri"/>
            </a:endParaRPr>
          </a:p>
        </p:txBody>
      </p:sp>
      <p:sp>
        <p:nvSpPr>
          <p:cNvPr id="2" name="Slide Number Placeholder 1">
            <a:extLst>
              <a:ext uri="{FF2B5EF4-FFF2-40B4-BE49-F238E27FC236}">
                <a16:creationId xmlns:a16="http://schemas.microsoft.com/office/drawing/2014/main" id="{E4F0D18B-9862-6FE1-A7E6-099E06DA31A8}"/>
              </a:ext>
            </a:extLst>
          </p:cNvPr>
          <p:cNvSpPr>
            <a:spLocks noGrp="1"/>
          </p:cNvSpPr>
          <p:nvPr>
            <p:ph type="sldNum" sz="quarter" idx="4"/>
          </p:nvPr>
        </p:nvSpPr>
        <p:spPr/>
        <p:txBody>
          <a:bodyPr/>
          <a:lstStyle/>
          <a:p>
            <a:fld id="{974172A1-1CBF-0B40-9234-7D4D80EC19EA}" type="slidenum">
              <a:rPr lang="en-GB" smtClean="0"/>
              <a:pPr/>
              <a:t>34</a:t>
            </a:fld>
            <a:endParaRPr lang="en-GB" dirty="0"/>
          </a:p>
        </p:txBody>
      </p:sp>
      <p:sp>
        <p:nvSpPr>
          <p:cNvPr id="4" name="TextBox 3">
            <a:extLst>
              <a:ext uri="{FF2B5EF4-FFF2-40B4-BE49-F238E27FC236}">
                <a16:creationId xmlns:a16="http://schemas.microsoft.com/office/drawing/2014/main" id="{4DD28CF4-61EF-BFCF-A7B5-5823C314F7E5}"/>
              </a:ext>
            </a:extLst>
          </p:cNvPr>
          <p:cNvSpPr txBox="1"/>
          <p:nvPr/>
        </p:nvSpPr>
        <p:spPr>
          <a:xfrm>
            <a:off x="84993" y="555526"/>
            <a:ext cx="8974014" cy="4185761"/>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This is an important part of the proposed R&amp;D plan</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Due to resource limitations we had to set priorities in the LDG Roadmap:</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Design of the collider areas with </a:t>
            </a:r>
            <a:r>
              <a:rPr lang="en-US" sz="1400" b="1" dirty="0">
                <a:latin typeface="Calibri" panose="020F0502020204030204" pitchFamily="34" charset="0"/>
                <a:cs typeface="Calibri" panose="020F0502020204030204" pitchFamily="34" charset="0"/>
              </a:rPr>
              <a:t>lattice challenges </a:t>
            </a:r>
            <a:r>
              <a:rPr lang="en-US" sz="1400" dirty="0">
                <a:latin typeface="Calibri" panose="020F0502020204030204" pitchFamily="34" charset="0"/>
                <a:cs typeface="Calibri" panose="020F0502020204030204" pitchFamily="34" charset="0"/>
              </a:rPr>
              <a:t>and contained </a:t>
            </a:r>
            <a:r>
              <a:rPr lang="en-US" sz="1400" b="1" dirty="0">
                <a:latin typeface="Calibri" panose="020F0502020204030204" pitchFamily="34" charset="0"/>
                <a:cs typeface="Calibri" panose="020F0502020204030204" pitchFamily="34" charset="0"/>
              </a:rPr>
              <a:t>Critical Technology Elements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Address the key challenges such as neutrino flux and beam-induced detector background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Development of missing critical simulation tools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Development of realistic performance targets for the components</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Now available: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Initial cost model</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Initial power consumption model</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With increased resources can: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Design missing connecting systems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Further improve existing system designs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Refine cost and power consumption model</a:t>
            </a:r>
          </a:p>
          <a:p>
            <a:pPr marL="285750" indent="-285750">
              <a:buFont typeface="Arial" panose="020B0604020202020204" pitchFamily="34" charset="0"/>
              <a:buChar char="•"/>
            </a:pPr>
            <a:r>
              <a:rPr lang="en-US" sz="1400" dirty="0" err="1">
                <a:latin typeface="Calibri" panose="020F0502020204030204" pitchFamily="34" charset="0"/>
                <a:cs typeface="Calibri" panose="020F0502020204030204" pitchFamily="34" charset="0"/>
              </a:rPr>
              <a:t>Optimise</a:t>
            </a:r>
            <a:r>
              <a:rPr lang="en-US" sz="1400" dirty="0">
                <a:latin typeface="Calibri" panose="020F0502020204030204" pitchFamily="34" charset="0"/>
                <a:cs typeface="Calibri" panose="020F0502020204030204" pitchFamily="34" charset="0"/>
              </a:rPr>
              <a:t> for risk and cost</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Are introducing a </a:t>
            </a:r>
            <a:r>
              <a:rPr lang="en-US" sz="1400" b="1" dirty="0">
                <a:latin typeface="Calibri" panose="020F0502020204030204" pitchFamily="34" charset="0"/>
                <a:cs typeface="Calibri" panose="020F0502020204030204" pitchFamily="34" charset="0"/>
              </a:rPr>
              <a:t>formalized configuration management </a:t>
            </a:r>
            <a:r>
              <a:rPr lang="en-US" sz="1400" dirty="0">
                <a:latin typeface="Calibri" panose="020F0502020204030204" pitchFamily="34" charset="0"/>
                <a:cs typeface="Calibri" panose="020F0502020204030204" pitchFamily="34" charset="0"/>
              </a:rPr>
              <a:t>for the overall </a:t>
            </a:r>
            <a:r>
              <a:rPr lang="en-US" sz="1400" dirty="0" err="1">
                <a:latin typeface="Calibri" panose="020F0502020204030204" pitchFamily="34" charset="0"/>
                <a:cs typeface="Calibri" panose="020F0502020204030204" pitchFamily="34" charset="0"/>
              </a:rPr>
              <a:t>optimisation</a:t>
            </a:r>
            <a:endParaRPr lang="en-US" sz="1400" dirty="0">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6A06E8AA-77FB-D22B-828F-9B1EC582692A}"/>
              </a:ext>
            </a:extLst>
          </p:cNvPr>
          <p:cNvPicPr>
            <a:picLocks noChangeAspect="1"/>
          </p:cNvPicPr>
          <p:nvPr/>
        </p:nvPicPr>
        <p:blipFill>
          <a:blip r:embed="rId2"/>
          <a:srcRect t="20951" b="9479"/>
          <a:stretch>
            <a:fillRect/>
          </a:stretch>
        </p:blipFill>
        <p:spPr>
          <a:xfrm>
            <a:off x="4686300" y="2227574"/>
            <a:ext cx="4215414" cy="2072368"/>
          </a:xfrm>
          <a:prstGeom prst="rect">
            <a:avLst/>
          </a:prstGeom>
        </p:spPr>
      </p:pic>
    </p:spTree>
    <p:extLst>
      <p:ext uri="{BB962C8B-B14F-4D97-AF65-F5344CB8AC3E}">
        <p14:creationId xmlns:p14="http://schemas.microsoft.com/office/powerpoint/2010/main" val="20054262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A6995-C2E4-CFBA-67B0-B60038F981CF}"/>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CC63D16D-2E9C-ECD8-6EE7-AB5E970BCBE5}"/>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F0E64DEF-845A-7BEC-8102-D533AD13DEB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Power Consumption Estimate</a:t>
            </a:r>
            <a:endParaRPr lang="en-US" sz="3200" dirty="0">
              <a:latin typeface="Calibri"/>
              <a:cs typeface="Calibri"/>
            </a:endParaRPr>
          </a:p>
        </p:txBody>
      </p:sp>
      <p:sp>
        <p:nvSpPr>
          <p:cNvPr id="13" name="TextBox 12">
            <a:extLst>
              <a:ext uri="{FF2B5EF4-FFF2-40B4-BE49-F238E27FC236}">
                <a16:creationId xmlns:a16="http://schemas.microsoft.com/office/drawing/2014/main" id="{FE8058FE-B08B-1404-E24C-27F8C5A86776}"/>
              </a:ext>
            </a:extLst>
          </p:cNvPr>
          <p:cNvSpPr txBox="1"/>
          <p:nvPr/>
        </p:nvSpPr>
        <p:spPr>
          <a:xfrm>
            <a:off x="179512" y="555526"/>
            <a:ext cx="3902167" cy="3754874"/>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Power estimate is based 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Conceptual designs, e.g. fast-ramping magnets and power converter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Detailed estimates for RF systems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Cryogenics power estimates include beam losses and shielding</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More study for beam loss in RCS RF, maximum range (-4 to +9 MW for 3.2 TeV and -10 to 19 MW for 7.6 TeV)</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For cryostats detailed scaling (e.g. pulse length, rate, etc.) from known cryostats has been applied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An overall estimate for general cooling and ventilation has been added</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No overall optimization has been performed for the power consumption</a:t>
            </a:r>
          </a:p>
        </p:txBody>
      </p:sp>
      <p:pic>
        <p:nvPicPr>
          <p:cNvPr id="8" name="Picture 7" descr="A table of numbers with black text&#10;&#10;AI-generated content may be incorrect.">
            <a:extLst>
              <a:ext uri="{FF2B5EF4-FFF2-40B4-BE49-F238E27FC236}">
                <a16:creationId xmlns:a16="http://schemas.microsoft.com/office/drawing/2014/main" id="{00417DDF-9A0E-2F40-1A25-41888386216A}"/>
              </a:ext>
            </a:extLst>
          </p:cNvPr>
          <p:cNvPicPr>
            <a:picLocks noChangeAspect="1"/>
          </p:cNvPicPr>
          <p:nvPr/>
        </p:nvPicPr>
        <p:blipFill>
          <a:blip r:embed="rId2"/>
          <a:stretch>
            <a:fillRect/>
          </a:stretch>
        </p:blipFill>
        <p:spPr>
          <a:xfrm>
            <a:off x="4081679" y="491028"/>
            <a:ext cx="4234737" cy="1936706"/>
          </a:xfrm>
          <a:prstGeom prst="rect">
            <a:avLst/>
          </a:prstGeom>
        </p:spPr>
      </p:pic>
      <p:sp>
        <p:nvSpPr>
          <p:cNvPr id="4" name="Slide Number Placeholder 3">
            <a:extLst>
              <a:ext uri="{FF2B5EF4-FFF2-40B4-BE49-F238E27FC236}">
                <a16:creationId xmlns:a16="http://schemas.microsoft.com/office/drawing/2014/main" id="{B1C14D88-E761-A272-E288-22A9C6C1288D}"/>
              </a:ext>
            </a:extLst>
          </p:cNvPr>
          <p:cNvSpPr>
            <a:spLocks noGrp="1"/>
          </p:cNvSpPr>
          <p:nvPr>
            <p:ph type="sldNum" sz="quarter" idx="4"/>
          </p:nvPr>
        </p:nvSpPr>
        <p:spPr/>
        <p:txBody>
          <a:bodyPr/>
          <a:lstStyle/>
          <a:p>
            <a:fld id="{974172A1-1CBF-0B40-9234-7D4D80EC19EA}" type="slidenum">
              <a:rPr lang="en-GB" smtClean="0"/>
              <a:pPr/>
              <a:t>35</a:t>
            </a:fld>
            <a:endParaRPr lang="en-GB" dirty="0"/>
          </a:p>
        </p:txBody>
      </p:sp>
      <p:pic>
        <p:nvPicPr>
          <p:cNvPr id="9" name="Picture 8" descr="A diagram of a metal detector&#10;&#10;Description automatically generated with medium confidence">
            <a:extLst>
              <a:ext uri="{FF2B5EF4-FFF2-40B4-BE49-F238E27FC236}">
                <a16:creationId xmlns:a16="http://schemas.microsoft.com/office/drawing/2014/main" id="{5AA53C83-9487-8C69-4ECB-B8B77A7A266C}"/>
              </a:ext>
            </a:extLst>
          </p:cNvPr>
          <p:cNvPicPr>
            <a:picLocks noChangeAspect="1"/>
          </p:cNvPicPr>
          <p:nvPr/>
        </p:nvPicPr>
        <p:blipFill>
          <a:blip r:embed="rId3">
            <a:extLst>
              <a:ext uri="{28A0092B-C50C-407E-A947-70E740481C1C}">
                <a14:useLocalDpi xmlns:a14="http://schemas.microsoft.com/office/drawing/2010/main"/>
              </a:ext>
            </a:extLst>
          </a:blip>
          <a:srcRect r="35196" b="9451"/>
          <a:stretch/>
        </p:blipFill>
        <p:spPr>
          <a:xfrm>
            <a:off x="7279733" y="2427169"/>
            <a:ext cx="1594933" cy="1080685"/>
          </a:xfrm>
          <a:prstGeom prst="rect">
            <a:avLst/>
          </a:prstGeom>
        </p:spPr>
      </p:pic>
      <p:graphicFrame>
        <p:nvGraphicFramePr>
          <p:cNvPr id="10" name="Table 9">
            <a:extLst>
              <a:ext uri="{FF2B5EF4-FFF2-40B4-BE49-F238E27FC236}">
                <a16:creationId xmlns:a16="http://schemas.microsoft.com/office/drawing/2014/main" id="{2FDB16CE-AD1C-53B2-0299-6CDD7C509ABD}"/>
              </a:ext>
            </a:extLst>
          </p:cNvPr>
          <p:cNvGraphicFramePr>
            <a:graphicFrameLocks noGrp="1"/>
          </p:cNvGraphicFramePr>
          <p:nvPr/>
        </p:nvGraphicFramePr>
        <p:xfrm>
          <a:off x="4211959" y="3579862"/>
          <a:ext cx="4691638" cy="1097280"/>
        </p:xfrm>
        <a:graphic>
          <a:graphicData uri="http://schemas.openxmlformats.org/drawingml/2006/table">
            <a:tbl>
              <a:tblPr firstRow="1" bandRow="1">
                <a:tableStyleId>{5C22544A-7EE6-4342-B048-85BDC9FD1C3A}</a:tableStyleId>
              </a:tblPr>
              <a:tblGrid>
                <a:gridCol w="622234">
                  <a:extLst>
                    <a:ext uri="{9D8B030D-6E8A-4147-A177-3AD203B41FA5}">
                      <a16:colId xmlns:a16="http://schemas.microsoft.com/office/drawing/2014/main" val="2532892650"/>
                    </a:ext>
                  </a:extLst>
                </a:gridCol>
                <a:gridCol w="709346">
                  <a:extLst>
                    <a:ext uri="{9D8B030D-6E8A-4147-A177-3AD203B41FA5}">
                      <a16:colId xmlns:a16="http://schemas.microsoft.com/office/drawing/2014/main" val="653191170"/>
                    </a:ext>
                  </a:extLst>
                </a:gridCol>
                <a:gridCol w="888549">
                  <a:extLst>
                    <a:ext uri="{9D8B030D-6E8A-4147-A177-3AD203B41FA5}">
                      <a16:colId xmlns:a16="http://schemas.microsoft.com/office/drawing/2014/main" val="718919577"/>
                    </a:ext>
                  </a:extLst>
                </a:gridCol>
                <a:gridCol w="948224">
                  <a:extLst>
                    <a:ext uri="{9D8B030D-6E8A-4147-A177-3AD203B41FA5}">
                      <a16:colId xmlns:a16="http://schemas.microsoft.com/office/drawing/2014/main" val="997840556"/>
                    </a:ext>
                  </a:extLst>
                </a:gridCol>
                <a:gridCol w="741345">
                  <a:extLst>
                    <a:ext uri="{9D8B030D-6E8A-4147-A177-3AD203B41FA5}">
                      <a16:colId xmlns:a16="http://schemas.microsoft.com/office/drawing/2014/main" val="2424605056"/>
                    </a:ext>
                  </a:extLst>
                </a:gridCol>
                <a:gridCol w="781940">
                  <a:extLst>
                    <a:ext uri="{9D8B030D-6E8A-4147-A177-3AD203B41FA5}">
                      <a16:colId xmlns:a16="http://schemas.microsoft.com/office/drawing/2014/main" val="3516920967"/>
                    </a:ext>
                  </a:extLst>
                </a:gridCol>
              </a:tblGrid>
              <a:tr h="270171">
                <a:tc>
                  <a:txBody>
                    <a:bodyPr/>
                    <a:lstStyle/>
                    <a:p>
                      <a:r>
                        <a:rPr lang="en-US" sz="1200" dirty="0">
                          <a:latin typeface="Calibri" panose="020F0502020204030204" pitchFamily="34" charset="0"/>
                          <a:cs typeface="Calibri" panose="020F0502020204030204" pitchFamily="34" charset="0"/>
                        </a:rPr>
                        <a:t>RCS</a:t>
                      </a:r>
                    </a:p>
                  </a:txBody>
                  <a:tcPr/>
                </a:tc>
                <a:tc>
                  <a:txBody>
                    <a:bodyPr/>
                    <a:lstStyle/>
                    <a:p>
                      <a:r>
                        <a:rPr lang="en-US" sz="1200" dirty="0">
                          <a:latin typeface="Calibri" panose="020F0502020204030204" pitchFamily="34" charset="0"/>
                          <a:cs typeface="Calibri" panose="020F0502020204030204" pitchFamily="34" charset="0"/>
                        </a:rPr>
                        <a:t>E [J/m]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1" baseline="-25000" dirty="0" err="1">
                          <a:latin typeface="Calibri" panose="020F0502020204030204" pitchFamily="34" charset="0"/>
                          <a:cs typeface="Calibri" panose="020F0502020204030204" pitchFamily="34" charset="0"/>
                        </a:rPr>
                        <a:t>iron</a:t>
                      </a:r>
                      <a:r>
                        <a:rPr lang="en-US" sz="1200" b="1"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aseline="-25000" dirty="0" err="1">
                          <a:latin typeface="Calibri" panose="020F0502020204030204" pitchFamily="34" charset="0"/>
                          <a:cs typeface="Calibri" panose="020F0502020204030204" pitchFamily="34" charset="0"/>
                        </a:rPr>
                        <a:t>copper</a:t>
                      </a:r>
                      <a:r>
                        <a:rPr lang="en-US" sz="1200"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b="1" dirty="0">
                          <a:latin typeface="Calibri" panose="020F0502020204030204" pitchFamily="34" charset="0"/>
                          <a:cs typeface="Calibri" panose="020F0502020204030204" pitchFamily="34" charset="0"/>
                        </a:rPr>
                        <a:t>Loss [%]</a:t>
                      </a:r>
                    </a:p>
                  </a:txBody>
                  <a:tcPr/>
                </a:tc>
                <a:tc>
                  <a:txBody>
                    <a:bodyPr/>
                    <a:lstStyle/>
                    <a:p>
                      <a:r>
                        <a:rPr lang="en-US" sz="1200" dirty="0">
                          <a:latin typeface="Calibri" panose="020F0502020204030204" pitchFamily="34" charset="0"/>
                          <a:cs typeface="Calibri" panose="020F0502020204030204" pitchFamily="34" charset="0"/>
                        </a:rPr>
                        <a:t>P [MW]</a:t>
                      </a:r>
                    </a:p>
                  </a:txBody>
                  <a:tcPr/>
                </a:tc>
                <a:extLst>
                  <a:ext uri="{0D108BD9-81ED-4DB2-BD59-A6C34878D82A}">
                    <a16:rowId xmlns:a16="http://schemas.microsoft.com/office/drawing/2014/main" val="800385429"/>
                  </a:ext>
                </a:extLst>
              </a:tr>
              <a:tr h="270171">
                <a:tc>
                  <a:txBody>
                    <a:bodyPr/>
                    <a:lstStyle/>
                    <a:p>
                      <a:r>
                        <a:rPr lang="en-US" sz="1200" dirty="0">
                          <a:latin typeface="Calibri" panose="020F0502020204030204" pitchFamily="34" charset="0"/>
                          <a:cs typeface="Calibri" panose="020F0502020204030204" pitchFamily="34" charset="0"/>
                        </a:rPr>
                        <a:t>SPS 1</a:t>
                      </a:r>
                    </a:p>
                  </a:txBody>
                  <a:tcPr/>
                </a:tc>
                <a:tc>
                  <a:txBody>
                    <a:bodyPr/>
                    <a:lstStyle/>
                    <a:p>
                      <a:pPr algn="ctr"/>
                      <a:r>
                        <a:rPr lang="en-US" sz="1200" dirty="0">
                          <a:latin typeface="Calibri" panose="020F0502020204030204" pitchFamily="34" charset="0"/>
                          <a:cs typeface="Calibri" panose="020F0502020204030204" pitchFamily="34" charset="0"/>
                        </a:rPr>
                        <a:t>5447</a:t>
                      </a:r>
                    </a:p>
                  </a:txBody>
                  <a:tcPr/>
                </a:tc>
                <a:tc>
                  <a:txBody>
                    <a:bodyPr/>
                    <a:lstStyle/>
                    <a:p>
                      <a:pPr algn="ctr"/>
                      <a:r>
                        <a:rPr lang="en-US" sz="1200" dirty="0">
                          <a:latin typeface="Calibri" panose="020F0502020204030204" pitchFamily="34" charset="0"/>
                          <a:cs typeface="Calibri" panose="020F0502020204030204" pitchFamily="34" charset="0"/>
                        </a:rPr>
                        <a:t>10</a:t>
                      </a:r>
                    </a:p>
                  </a:txBody>
                  <a:tcPr/>
                </a:tc>
                <a:tc>
                  <a:txBody>
                    <a:bodyPr/>
                    <a:lstStyle/>
                    <a:p>
                      <a:pPr algn="ctr"/>
                      <a:r>
                        <a:rPr lang="en-US" sz="1200" dirty="0">
                          <a:latin typeface="Calibri" panose="020F0502020204030204" pitchFamily="34" charset="0"/>
                          <a:cs typeface="Calibri" panose="020F0502020204030204" pitchFamily="34" charset="0"/>
                        </a:rPr>
                        <a:t>52</a:t>
                      </a:r>
                    </a:p>
                  </a:txBody>
                  <a:tcPr/>
                </a:tc>
                <a:tc>
                  <a:txBody>
                    <a:bodyPr/>
                    <a:lstStyle/>
                    <a:p>
                      <a:pPr algn="ctr"/>
                      <a:r>
                        <a:rPr lang="en-US" sz="1200" b="1" dirty="0">
                          <a:latin typeface="Calibri" panose="020F0502020204030204" pitchFamily="34" charset="0"/>
                          <a:cs typeface="Calibri" panose="020F0502020204030204" pitchFamily="34" charset="0"/>
                        </a:rPr>
                        <a:t>1.1</a:t>
                      </a:r>
                    </a:p>
                  </a:txBody>
                  <a:tcPr/>
                </a:tc>
                <a:tc>
                  <a:txBody>
                    <a:bodyPr/>
                    <a:lstStyle/>
                    <a:p>
                      <a:pPr algn="ctr"/>
                      <a:r>
                        <a:rPr lang="en-US" sz="1200" dirty="0">
                          <a:latin typeface="Calibri" panose="020F0502020204030204" pitchFamily="34" charset="0"/>
                          <a:cs typeface="Calibri" panose="020F0502020204030204" pitchFamily="34" charset="0"/>
                        </a:rPr>
                        <a:t>1.9</a:t>
                      </a:r>
                    </a:p>
                  </a:txBody>
                  <a:tcPr/>
                </a:tc>
                <a:extLst>
                  <a:ext uri="{0D108BD9-81ED-4DB2-BD59-A6C34878D82A}">
                    <a16:rowId xmlns:a16="http://schemas.microsoft.com/office/drawing/2014/main" val="1181773759"/>
                  </a:ext>
                </a:extLst>
              </a:tr>
              <a:tr h="270171">
                <a:tc>
                  <a:txBody>
                    <a:bodyPr/>
                    <a:lstStyle/>
                    <a:p>
                      <a:r>
                        <a:rPr lang="en-US" sz="1200" dirty="0">
                          <a:latin typeface="Calibri" panose="020F0502020204030204" pitchFamily="34" charset="0"/>
                          <a:cs typeface="Calibri" panose="020F0502020204030204" pitchFamily="34" charset="0"/>
                        </a:rPr>
                        <a:t>LHC 1</a:t>
                      </a:r>
                    </a:p>
                  </a:txBody>
                  <a:tcPr/>
                </a:tc>
                <a:tc>
                  <a:txBody>
                    <a:bodyPr/>
                    <a:lstStyle/>
                    <a:p>
                      <a:pPr algn="ctr"/>
                      <a:r>
                        <a:rPr lang="en-US" sz="1200" dirty="0">
                          <a:latin typeface="Calibri" panose="020F0502020204030204" pitchFamily="34" charset="0"/>
                          <a:cs typeface="Calibri" panose="020F0502020204030204" pitchFamily="34" charset="0"/>
                        </a:rPr>
                        <a:t>5678</a:t>
                      </a:r>
                    </a:p>
                  </a:txBody>
                  <a:tcPr/>
                </a:tc>
                <a:tc>
                  <a:txBody>
                    <a:bodyPr/>
                    <a:lstStyle/>
                    <a:p>
                      <a:pPr algn="ctr"/>
                      <a:r>
                        <a:rPr lang="en-US" sz="1200" dirty="0">
                          <a:latin typeface="Calibri" panose="020F0502020204030204" pitchFamily="34" charset="0"/>
                          <a:cs typeface="Calibri" panose="020F0502020204030204" pitchFamily="34" charset="0"/>
                        </a:rPr>
                        <a:t>9.2</a:t>
                      </a:r>
                    </a:p>
                  </a:txBody>
                  <a:tcPr/>
                </a:tc>
                <a:tc>
                  <a:txBody>
                    <a:bodyPr/>
                    <a:lstStyle/>
                    <a:p>
                      <a:pPr algn="ctr"/>
                      <a:r>
                        <a:rPr lang="en-US" sz="1200" dirty="0">
                          <a:latin typeface="Calibri" panose="020F0502020204030204" pitchFamily="34" charset="0"/>
                          <a:cs typeface="Calibri" panose="020F0502020204030204" pitchFamily="34" charset="0"/>
                        </a:rPr>
                        <a:t>80.6</a:t>
                      </a:r>
                    </a:p>
                  </a:txBody>
                  <a:tcPr/>
                </a:tc>
                <a:tc>
                  <a:txBody>
                    <a:bodyPr/>
                    <a:lstStyle/>
                    <a:p>
                      <a:pPr algn="ctr"/>
                      <a:r>
                        <a:rPr lang="en-US" sz="1200" b="1" dirty="0">
                          <a:latin typeface="Calibri" panose="020F0502020204030204" pitchFamily="34" charset="0"/>
                          <a:cs typeface="Calibri" panose="020F0502020204030204" pitchFamily="34" charset="0"/>
                        </a:rPr>
                        <a:t>1.6</a:t>
                      </a:r>
                    </a:p>
                  </a:txBody>
                  <a:tcPr/>
                </a:tc>
                <a:tc>
                  <a:txBody>
                    <a:bodyPr/>
                    <a:lstStyle/>
                    <a:p>
                      <a:pPr algn="ctr"/>
                      <a:r>
                        <a:rPr lang="en-US" sz="1200" dirty="0">
                          <a:latin typeface="Calibri" panose="020F0502020204030204" pitchFamily="34" charset="0"/>
                          <a:cs typeface="Calibri" panose="020F0502020204030204" pitchFamily="34" charset="0"/>
                        </a:rPr>
                        <a:t>12.8</a:t>
                      </a:r>
                    </a:p>
                  </a:txBody>
                  <a:tcPr/>
                </a:tc>
                <a:extLst>
                  <a:ext uri="{0D108BD9-81ED-4DB2-BD59-A6C34878D82A}">
                    <a16:rowId xmlns:a16="http://schemas.microsoft.com/office/drawing/2014/main" val="3618954721"/>
                  </a:ext>
                </a:extLst>
              </a:tr>
              <a:tr h="270171">
                <a:tc>
                  <a:txBody>
                    <a:bodyPr/>
                    <a:lstStyle/>
                    <a:p>
                      <a:r>
                        <a:rPr lang="en-US" sz="1200" dirty="0">
                          <a:latin typeface="Calibri" panose="020F0502020204030204" pitchFamily="34" charset="0"/>
                          <a:cs typeface="Calibri" panose="020F0502020204030204" pitchFamily="34" charset="0"/>
                        </a:rPr>
                        <a:t>LHC 2</a:t>
                      </a:r>
                    </a:p>
                  </a:txBody>
                  <a:tcPr/>
                </a:tc>
                <a:tc>
                  <a:txBody>
                    <a:bodyPr/>
                    <a:lstStyle/>
                    <a:p>
                      <a:pPr algn="ctr"/>
                      <a:r>
                        <a:rPr lang="en-US" sz="1200" dirty="0">
                          <a:latin typeface="Calibri" panose="020F0502020204030204" pitchFamily="34" charset="0"/>
                          <a:cs typeface="Calibri" panose="020F0502020204030204" pitchFamily="34" charset="0"/>
                        </a:rPr>
                        <a:t>5752</a:t>
                      </a:r>
                    </a:p>
                  </a:txBody>
                  <a:tcPr/>
                </a:tc>
                <a:tc>
                  <a:txBody>
                    <a:bodyPr/>
                    <a:lstStyle/>
                    <a:p>
                      <a:pPr algn="ctr"/>
                      <a:r>
                        <a:rPr lang="en-US" sz="1200" dirty="0">
                          <a:latin typeface="Calibri" panose="020F0502020204030204" pitchFamily="34" charset="0"/>
                          <a:cs typeface="Calibri" panose="020F0502020204030204" pitchFamily="34" charset="0"/>
                        </a:rPr>
                        <a:t>63.4</a:t>
                      </a:r>
                    </a:p>
                  </a:txBody>
                  <a:tcPr/>
                </a:tc>
                <a:tc>
                  <a:txBody>
                    <a:bodyPr/>
                    <a:lstStyle/>
                    <a:p>
                      <a:pPr algn="ctr"/>
                      <a:r>
                        <a:rPr lang="en-US" sz="1200" dirty="0">
                          <a:latin typeface="Calibri" panose="020F0502020204030204" pitchFamily="34" charset="0"/>
                          <a:cs typeface="Calibri" panose="020F0502020204030204" pitchFamily="34" charset="0"/>
                        </a:rPr>
                        <a:t>298</a:t>
                      </a:r>
                    </a:p>
                  </a:txBody>
                  <a:tcPr/>
                </a:tc>
                <a:tc>
                  <a:txBody>
                    <a:bodyPr/>
                    <a:lstStyle/>
                    <a:p>
                      <a:pPr algn="ctr"/>
                      <a:r>
                        <a:rPr lang="en-US" sz="1200" b="1" dirty="0">
                          <a:latin typeface="Calibri" panose="020F0502020204030204" pitchFamily="34" charset="0"/>
                          <a:cs typeface="Calibri" panose="020F0502020204030204" pitchFamily="34" charset="0"/>
                        </a:rPr>
                        <a:t>6.3/2</a:t>
                      </a:r>
                    </a:p>
                  </a:txBody>
                  <a:tcPr/>
                </a:tc>
                <a:tc>
                  <a:txBody>
                    <a:bodyPr/>
                    <a:lstStyle/>
                    <a:p>
                      <a:pPr algn="ctr"/>
                      <a:r>
                        <a:rPr lang="en-US" sz="1200" dirty="0">
                          <a:latin typeface="Calibri" panose="020F0502020204030204" pitchFamily="34" charset="0"/>
                          <a:cs typeface="Calibri" panose="020F0502020204030204" pitchFamily="34" charset="0"/>
                        </a:rPr>
                        <a:t>26.6</a:t>
                      </a:r>
                    </a:p>
                  </a:txBody>
                  <a:tcPr/>
                </a:tc>
                <a:extLst>
                  <a:ext uri="{0D108BD9-81ED-4DB2-BD59-A6C34878D82A}">
                    <a16:rowId xmlns:a16="http://schemas.microsoft.com/office/drawing/2014/main" val="2689803951"/>
                  </a:ext>
                </a:extLst>
              </a:tr>
            </a:tbl>
          </a:graphicData>
        </a:graphic>
      </p:graphicFrame>
      <p:sp>
        <p:nvSpPr>
          <p:cNvPr id="11" name="TextBox 10">
            <a:extLst>
              <a:ext uri="{FF2B5EF4-FFF2-40B4-BE49-F238E27FC236}">
                <a16:creationId xmlns:a16="http://schemas.microsoft.com/office/drawing/2014/main" id="{77EA628F-37BD-1D8D-BBBE-D416BCE6C98B}"/>
              </a:ext>
            </a:extLst>
          </p:cNvPr>
          <p:cNvSpPr txBox="1"/>
          <p:nvPr/>
        </p:nvSpPr>
        <p:spPr>
          <a:xfrm>
            <a:off x="4139952" y="4671015"/>
            <a:ext cx="4955203"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Energy in magnets, losses per cycle and total power at 5 Hz including cooling</a:t>
            </a:r>
          </a:p>
        </p:txBody>
      </p:sp>
      <p:pic>
        <p:nvPicPr>
          <p:cNvPr id="12" name="Picture 11" descr="A diagram of a machine&#10;&#10;Description automatically generated">
            <a:extLst>
              <a:ext uri="{FF2B5EF4-FFF2-40B4-BE49-F238E27FC236}">
                <a16:creationId xmlns:a16="http://schemas.microsoft.com/office/drawing/2014/main" id="{41A6D632-7B35-F4D4-6E70-6A93B20D4F6B}"/>
              </a:ext>
            </a:extLst>
          </p:cNvPr>
          <p:cNvPicPr>
            <a:picLocks noChangeAspect="1"/>
          </p:cNvPicPr>
          <p:nvPr/>
        </p:nvPicPr>
        <p:blipFill>
          <a:blip r:embed="rId4">
            <a:extLst>
              <a:ext uri="{28A0092B-C50C-407E-A947-70E740481C1C}">
                <a14:useLocalDpi xmlns:a14="http://schemas.microsoft.com/office/drawing/2010/main" val="0"/>
              </a:ext>
            </a:extLst>
          </a:blip>
          <a:srcRect l="47523"/>
          <a:stretch/>
        </p:blipFill>
        <p:spPr>
          <a:xfrm>
            <a:off x="5564285" y="2445859"/>
            <a:ext cx="1847113" cy="1061995"/>
          </a:xfrm>
          <a:prstGeom prst="rect">
            <a:avLst/>
          </a:prstGeom>
        </p:spPr>
      </p:pic>
    </p:spTree>
    <p:extLst>
      <p:ext uri="{BB962C8B-B14F-4D97-AF65-F5344CB8AC3E}">
        <p14:creationId xmlns:p14="http://schemas.microsoft.com/office/powerpoint/2010/main" val="30446355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86B985A-375D-1116-EFFE-7C7BDAD82A7E}"/>
              </a:ext>
            </a:extLst>
          </p:cNvPr>
          <p:cNvPicPr>
            <a:picLocks noChangeAspect="1"/>
          </p:cNvPicPr>
          <p:nvPr/>
        </p:nvPicPr>
        <p:blipFill>
          <a:blip r:embed="rId2"/>
          <a:srcRect l="1198" r="1459" b="7553"/>
          <a:stretch/>
        </p:blipFill>
        <p:spPr>
          <a:xfrm>
            <a:off x="5575" y="1197246"/>
            <a:ext cx="9138425" cy="3678760"/>
          </a:xfrm>
          <a:prstGeom prst="rect">
            <a:avLst/>
          </a:prstGeom>
        </p:spPr>
      </p:pic>
      <p:sp>
        <p:nvSpPr>
          <p:cNvPr id="2" name="Content Placeholder 1">
            <a:extLst>
              <a:ext uri="{FF2B5EF4-FFF2-40B4-BE49-F238E27FC236}">
                <a16:creationId xmlns:a16="http://schemas.microsoft.com/office/drawing/2014/main" id="{DB7D6AD3-4A6D-6092-E04B-D8856A32D4C8}"/>
              </a:ext>
            </a:extLst>
          </p:cNvPr>
          <p:cNvSpPr>
            <a:spLocks noGrp="1"/>
          </p:cNvSpPr>
          <p:nvPr>
            <p:ph idx="1"/>
          </p:nvPr>
        </p:nvSpPr>
        <p:spPr>
          <a:xfrm>
            <a:off x="305990" y="611078"/>
            <a:ext cx="8532018" cy="1240592"/>
          </a:xfrm>
        </p:spPr>
        <p:txBody>
          <a:bodyPr/>
          <a:lstStyle/>
          <a:p>
            <a:pPr marL="257175" indent="-257175">
              <a:buClr>
                <a:schemeClr val="tx1"/>
              </a:buClr>
              <a:buFont typeface="Arial" panose="020B0604020202020204" pitchFamily="34" charset="0"/>
              <a:buChar char="•"/>
            </a:pPr>
            <a:r>
              <a:rPr lang="en-US" sz="1600" dirty="0">
                <a:solidFill>
                  <a:schemeClr val="tx1"/>
                </a:solidFill>
                <a:latin typeface="Calibri" panose="020F0502020204030204" pitchFamily="34" charset="0"/>
                <a:cs typeface="Calibri" panose="020F0502020204030204" pitchFamily="34" charset="0"/>
              </a:rPr>
              <a:t>The injector complex needs to undergo optimization before detailed design.</a:t>
            </a:r>
          </a:p>
          <a:p>
            <a:pPr marL="257175" indent="-257175">
              <a:buClr>
                <a:schemeClr val="tx1"/>
              </a:buClr>
              <a:buFont typeface="Arial" panose="020B0604020202020204" pitchFamily="34" charset="0"/>
              <a:buChar char="•"/>
            </a:pPr>
            <a:r>
              <a:rPr lang="en-US" sz="1600" dirty="0">
                <a:solidFill>
                  <a:schemeClr val="tx1"/>
                </a:solidFill>
                <a:latin typeface="Calibri" panose="020F0502020204030204" pitchFamily="34" charset="0"/>
                <a:cs typeface="Calibri" panose="020F0502020204030204" pitchFamily="34" charset="0"/>
              </a:rPr>
              <a:t>Each component of the surface injector complex needs tailored civil engineering design based on individual component requirements.</a:t>
            </a:r>
          </a:p>
          <a:p>
            <a:pPr marL="257175" indent="-257175">
              <a:buClr>
                <a:schemeClr val="tx1"/>
              </a:buClr>
              <a:buFont typeface="Arial" panose="020B0604020202020204" pitchFamily="34" charset="0"/>
              <a:buChar char="•"/>
            </a:pPr>
            <a:r>
              <a:rPr lang="en-US" sz="1600" dirty="0">
                <a:solidFill>
                  <a:schemeClr val="tx1"/>
                </a:solidFill>
                <a:latin typeface="Calibri" panose="020F0502020204030204" pitchFamily="34" charset="0"/>
                <a:cs typeface="Calibri" panose="020F0502020204030204" pitchFamily="34" charset="0"/>
              </a:rPr>
              <a:t>Upon freezing the layout, detailed studies into the environment, topography and below ground services can be conducted.</a:t>
            </a:r>
            <a:endParaRPr lang="en-GB" sz="1600" dirty="0">
              <a:solidFill>
                <a:schemeClr val="tx1"/>
              </a:solidFill>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B90BA1CB-18EC-FF03-EB01-45A73D7AAE05}"/>
              </a:ext>
            </a:extLst>
          </p:cNvPr>
          <p:cNvSpPr>
            <a:spLocks noGrp="1"/>
          </p:cNvSpPr>
          <p:nvPr>
            <p:ph type="title"/>
          </p:nvPr>
        </p:nvSpPr>
        <p:spPr>
          <a:xfrm>
            <a:off x="305990" y="-20538"/>
            <a:ext cx="8532019" cy="432732"/>
          </a:xfrm>
        </p:spPr>
        <p:txBody>
          <a:bodyPr/>
          <a:lstStyle/>
          <a:p>
            <a:r>
              <a:rPr lang="en-US" sz="3200" b="0" dirty="0">
                <a:latin typeface="Calibri" panose="020F0502020204030204" pitchFamily="34" charset="0"/>
                <a:cs typeface="Calibri" panose="020F0502020204030204" pitchFamily="34" charset="0"/>
              </a:rPr>
              <a:t>Injector Complex</a:t>
            </a:r>
            <a:endParaRPr lang="en-GB" sz="3200" b="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5DF0A9F6-A164-2205-7298-87D415945494}"/>
              </a:ext>
            </a:extLst>
          </p:cNvPr>
          <p:cNvSpPr>
            <a:spLocks noGrp="1"/>
          </p:cNvSpPr>
          <p:nvPr>
            <p:ph type="sldNum" sz="quarter" idx="12"/>
          </p:nvPr>
        </p:nvSpPr>
        <p:spPr/>
        <p:txBody>
          <a:bodyPr/>
          <a:lstStyle/>
          <a:p>
            <a:pPr>
              <a:defRPr/>
            </a:pPr>
            <a:fld id="{36B5EA5A-BC32-A742-B11B-8E7414D5B535}" type="slidenum">
              <a:rPr lang="en-US" smtClean="0"/>
              <a:t>36</a:t>
            </a:fld>
            <a:endParaRPr lang="en-US"/>
          </a:p>
        </p:txBody>
      </p:sp>
      <p:sp>
        <p:nvSpPr>
          <p:cNvPr id="6" name="Footer Placeholder 5">
            <a:extLst>
              <a:ext uri="{FF2B5EF4-FFF2-40B4-BE49-F238E27FC236}">
                <a16:creationId xmlns:a16="http://schemas.microsoft.com/office/drawing/2014/main" id="{049C7941-FB0B-7811-572D-2F31DF881295}"/>
              </a:ext>
            </a:extLst>
          </p:cNvPr>
          <p:cNvSpPr>
            <a:spLocks noGrp="1"/>
          </p:cNvSpPr>
          <p:nvPr>
            <p:ph type="ftr" sz="quarter" idx="11"/>
          </p:nvPr>
        </p:nvSpPr>
        <p:spPr/>
        <p:txBody>
          <a:bodyPr/>
          <a:lstStyle/>
          <a:p>
            <a:pPr>
              <a:defRPr/>
            </a:pPr>
            <a:r>
              <a:rPr lang="en-US"/>
              <a:t>D. Schulte, Muon Collider,  ESPPU Open Symposium, Venice, June 2025</a:t>
            </a:r>
          </a:p>
        </p:txBody>
      </p:sp>
    </p:spTree>
    <p:extLst>
      <p:ext uri="{BB962C8B-B14F-4D97-AF65-F5344CB8AC3E}">
        <p14:creationId xmlns:p14="http://schemas.microsoft.com/office/powerpoint/2010/main" val="40479251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9B53B8-257D-00C2-C348-9DFEDF3E3D08}"/>
              </a:ext>
            </a:extLst>
          </p:cNvPr>
          <p:cNvSpPr>
            <a:spLocks noGrp="1"/>
          </p:cNvSpPr>
          <p:nvPr>
            <p:ph idx="1"/>
          </p:nvPr>
        </p:nvSpPr>
        <p:spPr>
          <a:xfrm>
            <a:off x="195456" y="1348296"/>
            <a:ext cx="4043128" cy="3295897"/>
          </a:xfrm>
        </p:spPr>
        <p:txBody>
          <a:bodyPr/>
          <a:lstStyle/>
          <a:p>
            <a:pPr marL="257175" indent="-257175">
              <a:buFont typeface="Arial" panose="020B0604020202020204" pitchFamily="34" charset="0"/>
              <a:buChar char="•"/>
            </a:pPr>
            <a:r>
              <a:rPr lang="en-US" sz="1400" dirty="0">
                <a:solidFill>
                  <a:schemeClr val="tx1"/>
                </a:solidFill>
                <a:latin typeface="Calibri" panose="020F0502020204030204" pitchFamily="34" charset="0"/>
                <a:cs typeface="Calibri" panose="020F0502020204030204" pitchFamily="34" charset="0"/>
              </a:rPr>
              <a:t>A preliminary cross section of the Collider Ring has been established based on an LHC cross section.</a:t>
            </a:r>
          </a:p>
          <a:p>
            <a:pPr marL="257175" indent="-257175">
              <a:buFont typeface="Arial" panose="020B0604020202020204" pitchFamily="34" charset="0"/>
              <a:buChar char="•"/>
            </a:pPr>
            <a:r>
              <a:rPr lang="en-US" sz="1400" dirty="0">
                <a:solidFill>
                  <a:schemeClr val="tx1"/>
                </a:solidFill>
                <a:latin typeface="Calibri" panose="020F0502020204030204" pitchFamily="34" charset="0"/>
                <a:cs typeface="Calibri" panose="020F0502020204030204" pitchFamily="34" charset="0"/>
              </a:rPr>
              <a:t>The Interaction Regions haven’t yet been designed.</a:t>
            </a:r>
          </a:p>
          <a:p>
            <a:pPr marL="257175" indent="-257175">
              <a:buFont typeface="Arial" panose="020B0604020202020204" pitchFamily="34" charset="0"/>
              <a:buChar char="•"/>
            </a:pPr>
            <a:r>
              <a:rPr lang="en-US" sz="1400" dirty="0">
                <a:solidFill>
                  <a:schemeClr val="tx1"/>
                </a:solidFill>
                <a:latin typeface="Calibri" panose="020F0502020204030204" pitchFamily="34" charset="0"/>
                <a:cs typeface="Calibri" panose="020F0502020204030204" pitchFamily="34" charset="0"/>
              </a:rPr>
              <a:t>An Interaction Region from the FCC housing a single detector has been used for the preliminary costing exercise as well as the affiliated shafts and surface sites.</a:t>
            </a:r>
          </a:p>
          <a:p>
            <a:pPr marL="257175" indent="-257175">
              <a:buFont typeface="Arial" panose="020B0604020202020204" pitchFamily="34" charset="0"/>
              <a:buChar char="•"/>
            </a:pPr>
            <a:r>
              <a:rPr lang="en-US" sz="1400" dirty="0">
                <a:solidFill>
                  <a:schemeClr val="tx1"/>
                </a:solidFill>
                <a:latin typeface="Calibri" panose="020F0502020204030204" pitchFamily="34" charset="0"/>
                <a:cs typeface="Calibri" panose="020F0502020204030204" pitchFamily="34" charset="0"/>
              </a:rPr>
              <a:t>Therefore, specific designs tailored to the Muon Collider Ring need to be developed, specifically, cavern and shaft sizes for the Interaction Region as well as any further areas necessary to accommodate the required services.</a:t>
            </a:r>
            <a:endParaRPr lang="en-GB" sz="1400" dirty="0">
              <a:solidFill>
                <a:schemeClr val="tx1"/>
              </a:solidFill>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941B3C3B-2769-0817-9ADE-1A513B24B359}"/>
              </a:ext>
            </a:extLst>
          </p:cNvPr>
          <p:cNvSpPr>
            <a:spLocks noGrp="1"/>
          </p:cNvSpPr>
          <p:nvPr>
            <p:ph type="title"/>
          </p:nvPr>
        </p:nvSpPr>
        <p:spPr>
          <a:xfrm>
            <a:off x="168831" y="-20538"/>
            <a:ext cx="8532019" cy="399653"/>
          </a:xfrm>
        </p:spPr>
        <p:txBody>
          <a:bodyPr/>
          <a:lstStyle/>
          <a:p>
            <a:r>
              <a:rPr lang="en-US" sz="3200" b="0" dirty="0">
                <a:latin typeface="Calibri" panose="020F0502020204030204" pitchFamily="34" charset="0"/>
                <a:cs typeface="Calibri" panose="020F0502020204030204" pitchFamily="34" charset="0"/>
              </a:rPr>
              <a:t>Collider Ring and Interaction Region</a:t>
            </a:r>
            <a:endParaRPr lang="en-GB" sz="3200" b="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F07B9018-3101-76E9-22D6-306B800B2EEF}"/>
              </a:ext>
            </a:extLst>
          </p:cNvPr>
          <p:cNvSpPr>
            <a:spLocks noGrp="1"/>
          </p:cNvSpPr>
          <p:nvPr>
            <p:ph type="sldNum" sz="quarter" idx="12"/>
          </p:nvPr>
        </p:nvSpPr>
        <p:spPr/>
        <p:txBody>
          <a:bodyPr/>
          <a:lstStyle/>
          <a:p>
            <a:pPr>
              <a:defRPr/>
            </a:pPr>
            <a:fld id="{36B5EA5A-BC32-A742-B11B-8E7414D5B535}" type="slidenum">
              <a:rPr lang="en-US" smtClean="0"/>
              <a:t>37</a:t>
            </a:fld>
            <a:endParaRPr lang="en-US"/>
          </a:p>
        </p:txBody>
      </p:sp>
      <p:pic>
        <p:nvPicPr>
          <p:cNvPr id="5" name="Picture 4">
            <a:extLst>
              <a:ext uri="{FF2B5EF4-FFF2-40B4-BE49-F238E27FC236}">
                <a16:creationId xmlns:a16="http://schemas.microsoft.com/office/drawing/2014/main" id="{092108C9-1ADF-3382-B8B4-94D9DCDFBDA9}"/>
              </a:ext>
            </a:extLst>
          </p:cNvPr>
          <p:cNvPicPr>
            <a:picLocks noChangeAspect="1"/>
          </p:cNvPicPr>
          <p:nvPr/>
        </p:nvPicPr>
        <p:blipFill>
          <a:blip r:embed="rId2"/>
          <a:srcRect b="1270"/>
          <a:stretch/>
        </p:blipFill>
        <p:spPr>
          <a:xfrm>
            <a:off x="5760796" y="780630"/>
            <a:ext cx="1843668" cy="1811927"/>
          </a:xfrm>
          <a:prstGeom prst="rect">
            <a:avLst/>
          </a:prstGeom>
        </p:spPr>
      </p:pic>
      <p:pic>
        <p:nvPicPr>
          <p:cNvPr id="6" name="Picture 5">
            <a:extLst>
              <a:ext uri="{FF2B5EF4-FFF2-40B4-BE49-F238E27FC236}">
                <a16:creationId xmlns:a16="http://schemas.microsoft.com/office/drawing/2014/main" id="{63485522-3D6F-707E-B4BF-FA4CC2568EBE}"/>
              </a:ext>
            </a:extLst>
          </p:cNvPr>
          <p:cNvPicPr>
            <a:picLocks noChangeAspect="1"/>
          </p:cNvPicPr>
          <p:nvPr/>
        </p:nvPicPr>
        <p:blipFill>
          <a:blip r:embed="rId3"/>
          <a:stretch>
            <a:fillRect/>
          </a:stretch>
        </p:blipFill>
        <p:spPr>
          <a:xfrm>
            <a:off x="4811376" y="2443523"/>
            <a:ext cx="3742508" cy="2360475"/>
          </a:xfrm>
          <a:prstGeom prst="rect">
            <a:avLst/>
          </a:prstGeom>
        </p:spPr>
      </p:pic>
      <p:sp>
        <p:nvSpPr>
          <p:cNvPr id="7" name="Footer Placeholder 6">
            <a:extLst>
              <a:ext uri="{FF2B5EF4-FFF2-40B4-BE49-F238E27FC236}">
                <a16:creationId xmlns:a16="http://schemas.microsoft.com/office/drawing/2014/main" id="{30319BAA-5441-2715-5342-889F3CD41D34}"/>
              </a:ext>
            </a:extLst>
          </p:cNvPr>
          <p:cNvSpPr>
            <a:spLocks noGrp="1"/>
          </p:cNvSpPr>
          <p:nvPr>
            <p:ph type="ftr" sz="quarter" idx="11"/>
          </p:nvPr>
        </p:nvSpPr>
        <p:spPr/>
        <p:txBody>
          <a:bodyPr/>
          <a:lstStyle/>
          <a:p>
            <a:pPr>
              <a:defRPr/>
            </a:pPr>
            <a:r>
              <a:rPr lang="en-US"/>
              <a:t>D. Schulte, Muon Collider,  ESPPU Open Symposium, Venice, June 2025</a:t>
            </a:r>
          </a:p>
        </p:txBody>
      </p:sp>
    </p:spTree>
    <p:extLst>
      <p:ext uri="{BB962C8B-B14F-4D97-AF65-F5344CB8AC3E}">
        <p14:creationId xmlns:p14="http://schemas.microsoft.com/office/powerpoint/2010/main" val="35835575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2409E9-7EF7-70E6-8D16-3F2D4BA20B65}"/>
              </a:ext>
            </a:extLst>
          </p:cNvPr>
          <p:cNvSpPr>
            <a:spLocks noGrp="1"/>
          </p:cNvSpPr>
          <p:nvPr>
            <p:ph idx="1"/>
          </p:nvPr>
        </p:nvSpPr>
        <p:spPr>
          <a:xfrm>
            <a:off x="305991" y="721561"/>
            <a:ext cx="8532018" cy="1852864"/>
          </a:xfrm>
        </p:spPr>
        <p:txBody>
          <a:bodyPr/>
          <a:lstStyle/>
          <a:p>
            <a:pPr marL="257175" indent="-257175">
              <a:buFont typeface="Arial" panose="020B0604020202020204" pitchFamily="34" charset="0"/>
              <a:buChar char="•"/>
            </a:pPr>
            <a:r>
              <a:rPr lang="en-US" sz="1500" dirty="0">
                <a:solidFill>
                  <a:schemeClr val="tx1"/>
                </a:solidFill>
                <a:latin typeface="Calibri" panose="020F0502020204030204" pitchFamily="34" charset="0"/>
                <a:cs typeface="Calibri" panose="020F0502020204030204" pitchFamily="34" charset="0"/>
              </a:rPr>
              <a:t>Ensuring the surface structures are housed where possible on CERN owned land is of upmost importance.</a:t>
            </a:r>
          </a:p>
          <a:p>
            <a:pPr marL="257175" indent="-257175">
              <a:buFont typeface="Arial" panose="020B0604020202020204" pitchFamily="34" charset="0"/>
              <a:buChar char="•"/>
            </a:pPr>
            <a:r>
              <a:rPr lang="en-US" sz="1500" dirty="0">
                <a:solidFill>
                  <a:schemeClr val="tx1"/>
                </a:solidFill>
                <a:latin typeface="Calibri" panose="020F0502020204030204" pitchFamily="34" charset="0"/>
                <a:cs typeface="Calibri" panose="020F0502020204030204" pitchFamily="34" charset="0"/>
              </a:rPr>
              <a:t>Geographical studies will confirm surface placement of the injector complex and particularly, the surface experimental sites if not to be housed on CERN land. Ensuring these surface sites are in turn located on feasible plots of land.</a:t>
            </a:r>
          </a:p>
          <a:p>
            <a:pPr marL="257175" indent="-257175">
              <a:buFont typeface="Arial" panose="020B0604020202020204" pitchFamily="34" charset="0"/>
              <a:buChar char="•"/>
            </a:pPr>
            <a:r>
              <a:rPr lang="en-US" sz="1500" dirty="0">
                <a:solidFill>
                  <a:schemeClr val="tx1"/>
                </a:solidFill>
                <a:latin typeface="Calibri" panose="020F0502020204030204" pitchFamily="34" charset="0"/>
                <a:cs typeface="Calibri" panose="020F0502020204030204" pitchFamily="34" charset="0"/>
              </a:rPr>
              <a:t>The Neutrino Flux model, however, aims to find an optimal Collider Ring placement with the surface experimental sites housed on CERN land.</a:t>
            </a:r>
          </a:p>
        </p:txBody>
      </p:sp>
      <p:sp>
        <p:nvSpPr>
          <p:cNvPr id="3" name="Title 2">
            <a:extLst>
              <a:ext uri="{FF2B5EF4-FFF2-40B4-BE49-F238E27FC236}">
                <a16:creationId xmlns:a16="http://schemas.microsoft.com/office/drawing/2014/main" id="{5DDEB42A-28D1-95F2-BC65-9831FB80C18E}"/>
              </a:ext>
            </a:extLst>
          </p:cNvPr>
          <p:cNvSpPr>
            <a:spLocks noGrp="1"/>
          </p:cNvSpPr>
          <p:nvPr>
            <p:ph type="title"/>
          </p:nvPr>
        </p:nvSpPr>
        <p:spPr>
          <a:xfrm>
            <a:off x="305991" y="-20538"/>
            <a:ext cx="8532019" cy="463334"/>
          </a:xfrm>
        </p:spPr>
        <p:txBody>
          <a:bodyPr/>
          <a:lstStyle/>
          <a:p>
            <a:r>
              <a:rPr lang="en-US" sz="3200" b="0" dirty="0">
                <a:latin typeface="Calibri" panose="020F0502020204030204" pitchFamily="34" charset="0"/>
                <a:cs typeface="Calibri" panose="020F0502020204030204" pitchFamily="34" charset="0"/>
              </a:rPr>
              <a:t>Surface Structures</a:t>
            </a:r>
            <a:endParaRPr lang="en-GB" sz="3200" b="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693E29AB-FFF9-D77F-A2CF-038353B800BA}"/>
              </a:ext>
            </a:extLst>
          </p:cNvPr>
          <p:cNvSpPr>
            <a:spLocks noGrp="1"/>
          </p:cNvSpPr>
          <p:nvPr>
            <p:ph type="sldNum" sz="quarter" idx="12"/>
          </p:nvPr>
        </p:nvSpPr>
        <p:spPr/>
        <p:txBody>
          <a:bodyPr/>
          <a:lstStyle/>
          <a:p>
            <a:pPr>
              <a:defRPr/>
            </a:pPr>
            <a:fld id="{36B5EA5A-BC32-A742-B11B-8E7414D5B535}" type="slidenum">
              <a:rPr lang="en-US" smtClean="0"/>
              <a:t>38</a:t>
            </a:fld>
            <a:endParaRPr lang="en-US"/>
          </a:p>
        </p:txBody>
      </p:sp>
      <p:pic>
        <p:nvPicPr>
          <p:cNvPr id="6" name="Picture 5">
            <a:extLst>
              <a:ext uri="{FF2B5EF4-FFF2-40B4-BE49-F238E27FC236}">
                <a16:creationId xmlns:a16="http://schemas.microsoft.com/office/drawing/2014/main" id="{49C43399-A9A6-4289-FFD8-1225800CADF9}"/>
              </a:ext>
            </a:extLst>
          </p:cNvPr>
          <p:cNvPicPr>
            <a:picLocks noChangeAspect="1"/>
          </p:cNvPicPr>
          <p:nvPr/>
        </p:nvPicPr>
        <p:blipFill>
          <a:blip r:embed="rId2"/>
          <a:stretch>
            <a:fillRect/>
          </a:stretch>
        </p:blipFill>
        <p:spPr>
          <a:xfrm>
            <a:off x="2270419" y="2574425"/>
            <a:ext cx="4603162" cy="2301581"/>
          </a:xfrm>
          <a:prstGeom prst="rect">
            <a:avLst/>
          </a:prstGeom>
        </p:spPr>
      </p:pic>
      <p:sp>
        <p:nvSpPr>
          <p:cNvPr id="5" name="Footer Placeholder 4">
            <a:extLst>
              <a:ext uri="{FF2B5EF4-FFF2-40B4-BE49-F238E27FC236}">
                <a16:creationId xmlns:a16="http://schemas.microsoft.com/office/drawing/2014/main" id="{4F38B347-0817-6B54-0D70-901CA540F8A5}"/>
              </a:ext>
            </a:extLst>
          </p:cNvPr>
          <p:cNvSpPr>
            <a:spLocks noGrp="1"/>
          </p:cNvSpPr>
          <p:nvPr>
            <p:ph type="ftr" sz="quarter" idx="11"/>
          </p:nvPr>
        </p:nvSpPr>
        <p:spPr/>
        <p:txBody>
          <a:bodyPr/>
          <a:lstStyle/>
          <a:p>
            <a:pPr>
              <a:defRPr/>
            </a:pPr>
            <a:r>
              <a:rPr lang="en-US"/>
              <a:t>D. Schulte, Muon Collider,  ESPPU Open Symposium, Venice, June 2025</a:t>
            </a:r>
          </a:p>
        </p:txBody>
      </p:sp>
    </p:spTree>
    <p:extLst>
      <p:ext uri="{BB962C8B-B14F-4D97-AF65-F5344CB8AC3E}">
        <p14:creationId xmlns:p14="http://schemas.microsoft.com/office/powerpoint/2010/main" val="28579484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CED6F7-7E80-2CC2-A02E-EC14C5CB4425}"/>
              </a:ext>
            </a:extLst>
          </p:cNvPr>
          <p:cNvSpPr>
            <a:spLocks noGrp="1"/>
          </p:cNvSpPr>
          <p:nvPr>
            <p:ph idx="1"/>
          </p:nvPr>
        </p:nvSpPr>
        <p:spPr>
          <a:xfrm>
            <a:off x="6475575" y="1130563"/>
            <a:ext cx="2591092" cy="3313395"/>
          </a:xfrm>
        </p:spPr>
        <p:txBody>
          <a:bodyPr/>
          <a:lstStyle/>
          <a:p>
            <a:pPr marL="257175" indent="-257175">
              <a:buFont typeface="Arial" panose="020B0604020202020204" pitchFamily="34" charset="0"/>
              <a:buChar char="•"/>
            </a:pPr>
            <a:r>
              <a:rPr lang="en-US" sz="1400" dirty="0">
                <a:solidFill>
                  <a:schemeClr val="tx1"/>
                </a:solidFill>
                <a:latin typeface="Calibri" panose="020F0502020204030204" pitchFamily="34" charset="0"/>
                <a:cs typeface="Calibri" panose="020F0502020204030204" pitchFamily="34" charset="0"/>
              </a:rPr>
              <a:t>With the aim to begin Civil Construction in 2040.</a:t>
            </a:r>
          </a:p>
          <a:p>
            <a:pPr marL="257175" indent="-257175">
              <a:buFont typeface="Arial" panose="020B0604020202020204" pitchFamily="34" charset="0"/>
              <a:buChar char="•"/>
            </a:pPr>
            <a:r>
              <a:rPr lang="en-US" sz="1400" dirty="0">
                <a:solidFill>
                  <a:schemeClr val="tx1"/>
                </a:solidFill>
                <a:latin typeface="Calibri" panose="020F0502020204030204" pitchFamily="34" charset="0"/>
                <a:cs typeface="Calibri" panose="020F0502020204030204" pitchFamily="34" charset="0"/>
              </a:rPr>
              <a:t>S</a:t>
            </a:r>
            <a:r>
              <a:rPr lang="en-US" sz="1400" kern="0" dirty="0">
                <a:solidFill>
                  <a:schemeClr val="tx1"/>
                </a:solidFill>
                <a:latin typeface="Calibri" panose="020F0502020204030204" pitchFamily="34" charset="0"/>
                <a:cs typeface="Calibri" panose="020F0502020204030204" pitchFamily="34" charset="0"/>
              </a:rPr>
              <a:t>ite specific technical designs, site preparation, an environmental impact study and all the corresponding procedures in preparation for construction need to be conducted.</a:t>
            </a:r>
          </a:p>
          <a:p>
            <a:pPr marL="257175" indent="-257175">
              <a:buFont typeface="Arial" panose="020B0604020202020204" pitchFamily="34" charset="0"/>
              <a:buChar char="•"/>
            </a:pPr>
            <a:r>
              <a:rPr lang="en-US" sz="1400" kern="0" dirty="0">
                <a:solidFill>
                  <a:schemeClr val="tx1"/>
                </a:solidFill>
                <a:latin typeface="Calibri" panose="020F0502020204030204" pitchFamily="34" charset="0"/>
                <a:cs typeface="Calibri" panose="020F0502020204030204" pitchFamily="34" charset="0"/>
              </a:rPr>
              <a:t>As well as the preparation for civil engineering construction works, obtaining all required permits, preparation of technical documentation, tenders and commercial documents.</a:t>
            </a:r>
            <a:endParaRPr lang="en-GB" sz="1400" kern="0" dirty="0">
              <a:solidFill>
                <a:schemeClr val="tx1"/>
              </a:solidFill>
              <a:latin typeface="Calibri" panose="020F0502020204030204" pitchFamily="34" charset="0"/>
              <a:cs typeface="Calibri" panose="020F0502020204030204" pitchFamily="34" charset="0"/>
            </a:endParaRPr>
          </a:p>
          <a:p>
            <a:pPr marL="257175" indent="-257175">
              <a:buFont typeface="Arial" panose="020B0604020202020204" pitchFamily="34" charset="0"/>
              <a:buChar char="•"/>
            </a:pPr>
            <a:endParaRPr lang="en-GB" dirty="0">
              <a:solidFill>
                <a:schemeClr val="tx1"/>
              </a:solidFill>
            </a:endParaRPr>
          </a:p>
        </p:txBody>
      </p:sp>
      <p:sp>
        <p:nvSpPr>
          <p:cNvPr id="3" name="Title 2">
            <a:extLst>
              <a:ext uri="{FF2B5EF4-FFF2-40B4-BE49-F238E27FC236}">
                <a16:creationId xmlns:a16="http://schemas.microsoft.com/office/drawing/2014/main" id="{96A30B2C-FD73-17A5-C1B0-8552AFCD4DBF}"/>
              </a:ext>
            </a:extLst>
          </p:cNvPr>
          <p:cNvSpPr>
            <a:spLocks noGrp="1"/>
          </p:cNvSpPr>
          <p:nvPr>
            <p:ph type="title"/>
          </p:nvPr>
        </p:nvSpPr>
        <p:spPr>
          <a:xfrm>
            <a:off x="92140" y="-20538"/>
            <a:ext cx="8532019" cy="412979"/>
          </a:xfrm>
        </p:spPr>
        <p:txBody>
          <a:bodyPr/>
          <a:lstStyle/>
          <a:p>
            <a:r>
              <a:rPr lang="en-US" sz="3200" b="0" dirty="0">
                <a:latin typeface="Calibri" panose="020F0502020204030204" pitchFamily="34" charset="0"/>
                <a:cs typeface="Calibri" panose="020F0502020204030204" pitchFamily="34" charset="0"/>
              </a:rPr>
              <a:t>Long Term R&amp;D</a:t>
            </a:r>
            <a:endParaRPr lang="en-GB" sz="3200" b="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DDB02A61-7125-36B6-367D-54085AEB9DFD}"/>
              </a:ext>
            </a:extLst>
          </p:cNvPr>
          <p:cNvSpPr>
            <a:spLocks noGrp="1"/>
          </p:cNvSpPr>
          <p:nvPr>
            <p:ph type="sldNum" sz="quarter" idx="12"/>
          </p:nvPr>
        </p:nvSpPr>
        <p:spPr/>
        <p:txBody>
          <a:bodyPr/>
          <a:lstStyle/>
          <a:p>
            <a:pPr>
              <a:defRPr/>
            </a:pPr>
            <a:fld id="{36B5EA5A-BC32-A742-B11B-8E7414D5B535}" type="slidenum">
              <a:rPr lang="en-US" smtClean="0"/>
              <a:t>39</a:t>
            </a:fld>
            <a:endParaRPr lang="en-US"/>
          </a:p>
        </p:txBody>
      </p:sp>
      <p:pic>
        <p:nvPicPr>
          <p:cNvPr id="6" name="Picture 5">
            <a:extLst>
              <a:ext uri="{FF2B5EF4-FFF2-40B4-BE49-F238E27FC236}">
                <a16:creationId xmlns:a16="http://schemas.microsoft.com/office/drawing/2014/main" id="{4B696B35-DEA6-88F2-1FC8-2742777B7034}"/>
              </a:ext>
            </a:extLst>
          </p:cNvPr>
          <p:cNvPicPr>
            <a:picLocks noChangeAspect="1"/>
          </p:cNvPicPr>
          <p:nvPr/>
        </p:nvPicPr>
        <p:blipFill>
          <a:blip r:embed="rId2"/>
          <a:stretch>
            <a:fillRect/>
          </a:stretch>
        </p:blipFill>
        <p:spPr>
          <a:xfrm>
            <a:off x="106073" y="3143669"/>
            <a:ext cx="6293840" cy="1300289"/>
          </a:xfrm>
          <a:prstGeom prst="rect">
            <a:avLst/>
          </a:prstGeom>
        </p:spPr>
      </p:pic>
      <p:pic>
        <p:nvPicPr>
          <p:cNvPr id="9" name="Picture 8">
            <a:extLst>
              <a:ext uri="{FF2B5EF4-FFF2-40B4-BE49-F238E27FC236}">
                <a16:creationId xmlns:a16="http://schemas.microsoft.com/office/drawing/2014/main" id="{25177615-25C4-B225-E505-DAE1A3D240A0}"/>
              </a:ext>
            </a:extLst>
          </p:cNvPr>
          <p:cNvPicPr>
            <a:picLocks noChangeAspect="1"/>
          </p:cNvPicPr>
          <p:nvPr/>
        </p:nvPicPr>
        <p:blipFill>
          <a:blip r:embed="rId3"/>
          <a:stretch>
            <a:fillRect/>
          </a:stretch>
        </p:blipFill>
        <p:spPr>
          <a:xfrm>
            <a:off x="92139" y="834651"/>
            <a:ext cx="6246917" cy="1809107"/>
          </a:xfrm>
          <a:prstGeom prst="rect">
            <a:avLst/>
          </a:prstGeom>
        </p:spPr>
      </p:pic>
      <p:sp>
        <p:nvSpPr>
          <p:cNvPr id="5" name="Footer Placeholder 4">
            <a:extLst>
              <a:ext uri="{FF2B5EF4-FFF2-40B4-BE49-F238E27FC236}">
                <a16:creationId xmlns:a16="http://schemas.microsoft.com/office/drawing/2014/main" id="{6FA99AB4-1775-4E63-8E7B-43C288F0D35C}"/>
              </a:ext>
            </a:extLst>
          </p:cNvPr>
          <p:cNvSpPr>
            <a:spLocks noGrp="1"/>
          </p:cNvSpPr>
          <p:nvPr>
            <p:ph type="ftr" sz="quarter" idx="11"/>
          </p:nvPr>
        </p:nvSpPr>
        <p:spPr/>
        <p:txBody>
          <a:bodyPr/>
          <a:lstStyle/>
          <a:p>
            <a:pPr>
              <a:defRPr/>
            </a:pPr>
            <a:r>
              <a:rPr lang="en-US"/>
              <a:t>D. Schulte, Muon Collider,  ESPPU Open Symposium, Venice, June 2025</a:t>
            </a:r>
          </a:p>
        </p:txBody>
      </p:sp>
    </p:spTree>
    <p:extLst>
      <p:ext uri="{BB962C8B-B14F-4D97-AF65-F5344CB8AC3E}">
        <p14:creationId xmlns:p14="http://schemas.microsoft.com/office/powerpoint/2010/main" val="2896709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F1263-89F5-E184-AD44-8FE810AE321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094613B-F846-051F-E5E3-423DAB78C710}"/>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Muon Collider Concept</a:t>
            </a:r>
          </a:p>
        </p:txBody>
      </p:sp>
      <p:sp>
        <p:nvSpPr>
          <p:cNvPr id="5" name="Espace réservé du numéro de diapositive 3">
            <a:extLst>
              <a:ext uri="{FF2B5EF4-FFF2-40B4-BE49-F238E27FC236}">
                <a16:creationId xmlns:a16="http://schemas.microsoft.com/office/drawing/2014/main" id="{B3E4F800-1411-EF73-760F-AEE7B26E5B47}"/>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a:t>
            </a:fld>
            <a:endParaRPr lang="en-GB" dirty="0"/>
          </a:p>
        </p:txBody>
      </p:sp>
      <p:sp>
        <p:nvSpPr>
          <p:cNvPr id="52" name="Espace réservé du pied de page 4">
            <a:extLst>
              <a:ext uri="{FF2B5EF4-FFF2-40B4-BE49-F238E27FC236}">
                <a16:creationId xmlns:a16="http://schemas.microsoft.com/office/drawing/2014/main" id="{C5D1937E-8FCF-1BF7-BF9C-C4A969E743D1}"/>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C92320C1-FC6A-65A4-E450-B778585A11A8}"/>
              </a:ext>
            </a:extLst>
          </p:cNvPr>
          <p:cNvSpPr>
            <a:spLocks noGrp="1"/>
          </p:cNvSpPr>
          <p:nvPr>
            <p:ph type="sldNum" sz="quarter" idx="4"/>
          </p:nvPr>
        </p:nvSpPr>
        <p:spPr/>
        <p:txBody>
          <a:bodyPr/>
          <a:lstStyle/>
          <a:p>
            <a:fld id="{974172A1-1CBF-0B40-9234-7D4D80EC19EA}" type="slidenum">
              <a:rPr lang="en-GB" smtClean="0"/>
              <a:pPr/>
              <a:t>4</a:t>
            </a:fld>
            <a:endParaRPr lang="en-GB" dirty="0"/>
          </a:p>
        </p:txBody>
      </p:sp>
      <p:grpSp>
        <p:nvGrpSpPr>
          <p:cNvPr id="4" name="Group 13">
            <a:extLst>
              <a:ext uri="{FF2B5EF4-FFF2-40B4-BE49-F238E27FC236}">
                <a16:creationId xmlns:a16="http://schemas.microsoft.com/office/drawing/2014/main" id="{D2CF8AFA-761B-C13A-E7F3-BAAA9DA6636D}"/>
              </a:ext>
            </a:extLst>
          </p:cNvPr>
          <p:cNvGrpSpPr/>
          <p:nvPr/>
        </p:nvGrpSpPr>
        <p:grpSpPr>
          <a:xfrm>
            <a:off x="410213" y="3091211"/>
            <a:ext cx="1253954" cy="523970"/>
            <a:chOff x="-15995" y="-28576"/>
            <a:chExt cx="3343877" cy="1397255"/>
          </a:xfrm>
        </p:grpSpPr>
        <p:sp>
          <p:nvSpPr>
            <p:cNvPr id="6" name="Freeform 14">
              <a:extLst>
                <a:ext uri="{FF2B5EF4-FFF2-40B4-BE49-F238E27FC236}">
                  <a16:creationId xmlns:a16="http://schemas.microsoft.com/office/drawing/2014/main" id="{73DB96C9-0C83-DDFF-CCE7-0A231155633A}"/>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7" name="TextBox 15">
              <a:extLst>
                <a:ext uri="{FF2B5EF4-FFF2-40B4-BE49-F238E27FC236}">
                  <a16:creationId xmlns:a16="http://schemas.microsoft.com/office/drawing/2014/main" id="{A1D97207-7699-8AE1-EAA8-52CE15C2BFC6}"/>
                </a:ext>
              </a:extLst>
            </p:cNvPr>
            <p:cNvSpPr txBox="1"/>
            <p:nvPr/>
          </p:nvSpPr>
          <p:spPr>
            <a:xfrm>
              <a:off x="-15995" y="-28576"/>
              <a:ext cx="3327840" cy="1397228"/>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8" name="Group 16">
            <a:extLst>
              <a:ext uri="{FF2B5EF4-FFF2-40B4-BE49-F238E27FC236}">
                <a16:creationId xmlns:a16="http://schemas.microsoft.com/office/drawing/2014/main" id="{7D3A4FF4-8FB3-EFCC-36EF-67D328048A0E}"/>
              </a:ext>
            </a:extLst>
          </p:cNvPr>
          <p:cNvGrpSpPr/>
          <p:nvPr/>
        </p:nvGrpSpPr>
        <p:grpSpPr>
          <a:xfrm>
            <a:off x="1952199" y="2917049"/>
            <a:ext cx="1656184" cy="933244"/>
            <a:chOff x="-6472" y="-192021"/>
            <a:chExt cx="4416491" cy="2488652"/>
          </a:xfrm>
        </p:grpSpPr>
        <p:sp>
          <p:nvSpPr>
            <p:cNvPr id="9" name="Freeform 17">
              <a:extLst>
                <a:ext uri="{FF2B5EF4-FFF2-40B4-BE49-F238E27FC236}">
                  <a16:creationId xmlns:a16="http://schemas.microsoft.com/office/drawing/2014/main" id="{B959CE6D-DC60-62BC-5E6F-F21051E13593}"/>
                </a:ext>
              </a:extLst>
            </p:cNvPr>
            <p:cNvSpPr/>
            <p:nvPr/>
          </p:nvSpPr>
          <p:spPr>
            <a:xfrm>
              <a:off x="-6472" y="-192021"/>
              <a:ext cx="4317802"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0" name="TextBox 18">
              <a:extLst>
                <a:ext uri="{FF2B5EF4-FFF2-40B4-BE49-F238E27FC236}">
                  <a16:creationId xmlns:a16="http://schemas.microsoft.com/office/drawing/2014/main" id="{DB0481CF-4EC7-1A01-DD39-E5514F210036}"/>
                </a:ext>
              </a:extLst>
            </p:cNvPr>
            <p:cNvSpPr txBox="1"/>
            <p:nvPr/>
          </p:nvSpPr>
          <p:spPr>
            <a:xfrm>
              <a:off x="92251" y="-192021"/>
              <a:ext cx="4317768" cy="2488652"/>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3" name="Group 19">
            <a:extLst>
              <a:ext uri="{FF2B5EF4-FFF2-40B4-BE49-F238E27FC236}">
                <a16:creationId xmlns:a16="http://schemas.microsoft.com/office/drawing/2014/main" id="{A0411E9D-B0AA-2910-1436-99CD06B16B33}"/>
              </a:ext>
            </a:extLst>
          </p:cNvPr>
          <p:cNvGrpSpPr/>
          <p:nvPr/>
        </p:nvGrpSpPr>
        <p:grpSpPr>
          <a:xfrm>
            <a:off x="4328463" y="3016034"/>
            <a:ext cx="1559803" cy="533764"/>
            <a:chOff x="-785043" y="-7533490"/>
            <a:chExt cx="4159475" cy="1423372"/>
          </a:xfrm>
        </p:grpSpPr>
        <p:sp>
          <p:nvSpPr>
            <p:cNvPr id="14" name="Freeform 20">
              <a:extLst>
                <a:ext uri="{FF2B5EF4-FFF2-40B4-BE49-F238E27FC236}">
                  <a16:creationId xmlns:a16="http://schemas.microsoft.com/office/drawing/2014/main" id="{8096FB5C-8BBA-F86C-EBC1-D42397BCDD0C}"/>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5" name="TextBox 21">
              <a:extLst>
                <a:ext uri="{FF2B5EF4-FFF2-40B4-BE49-F238E27FC236}">
                  <a16:creationId xmlns:a16="http://schemas.microsoft.com/office/drawing/2014/main" id="{937B7285-197B-1128-0517-C8DDCA6F7404}"/>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6" name="Group 22">
            <a:extLst>
              <a:ext uri="{FF2B5EF4-FFF2-40B4-BE49-F238E27FC236}">
                <a16:creationId xmlns:a16="http://schemas.microsoft.com/office/drawing/2014/main" id="{9E419C68-6633-6AE1-08FB-E9297C78EC16}"/>
              </a:ext>
            </a:extLst>
          </p:cNvPr>
          <p:cNvGrpSpPr/>
          <p:nvPr/>
        </p:nvGrpSpPr>
        <p:grpSpPr>
          <a:xfrm>
            <a:off x="6779862" y="2986197"/>
            <a:ext cx="1293017" cy="513244"/>
            <a:chOff x="0" y="0"/>
            <a:chExt cx="3448045" cy="1368651"/>
          </a:xfrm>
        </p:grpSpPr>
        <p:sp>
          <p:nvSpPr>
            <p:cNvPr id="17" name="Freeform 23">
              <a:extLst>
                <a:ext uri="{FF2B5EF4-FFF2-40B4-BE49-F238E27FC236}">
                  <a16:creationId xmlns:a16="http://schemas.microsoft.com/office/drawing/2014/main" id="{907D2919-DB0D-D086-4CA3-AC83069DD953}"/>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8" name="TextBox 24">
              <a:extLst>
                <a:ext uri="{FF2B5EF4-FFF2-40B4-BE49-F238E27FC236}">
                  <a16:creationId xmlns:a16="http://schemas.microsoft.com/office/drawing/2014/main" id="{AE7828BE-41DB-F2C0-A0CD-CFE3C159917E}"/>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19" name="Group 25">
            <a:extLst>
              <a:ext uri="{FF2B5EF4-FFF2-40B4-BE49-F238E27FC236}">
                <a16:creationId xmlns:a16="http://schemas.microsoft.com/office/drawing/2014/main" id="{0DAFCC3B-A9E1-450E-CB4F-312DF5ABFD46}"/>
              </a:ext>
            </a:extLst>
          </p:cNvPr>
          <p:cNvGrpSpPr/>
          <p:nvPr/>
        </p:nvGrpSpPr>
        <p:grpSpPr>
          <a:xfrm>
            <a:off x="8360911" y="3058205"/>
            <a:ext cx="757565" cy="307600"/>
            <a:chOff x="0" y="0"/>
            <a:chExt cx="2020174" cy="820266"/>
          </a:xfrm>
        </p:grpSpPr>
        <p:sp>
          <p:nvSpPr>
            <p:cNvPr id="20" name="Freeform 26">
              <a:extLst>
                <a:ext uri="{FF2B5EF4-FFF2-40B4-BE49-F238E27FC236}">
                  <a16:creationId xmlns:a16="http://schemas.microsoft.com/office/drawing/2014/main" id="{74254EB7-9904-0849-4AB3-A30D151348CA}"/>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1" name="TextBox 27">
              <a:extLst>
                <a:ext uri="{FF2B5EF4-FFF2-40B4-BE49-F238E27FC236}">
                  <a16:creationId xmlns:a16="http://schemas.microsoft.com/office/drawing/2014/main" id="{290A0E5F-A87F-B322-70C5-2343F9B110EC}"/>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2" name="TextBox 21">
            <a:extLst>
              <a:ext uri="{FF2B5EF4-FFF2-40B4-BE49-F238E27FC236}">
                <a16:creationId xmlns:a16="http://schemas.microsoft.com/office/drawing/2014/main" id="{4261E3F3-0FFD-70EA-1657-B892A2E5F62D}"/>
              </a:ext>
            </a:extLst>
          </p:cNvPr>
          <p:cNvSpPr txBox="1"/>
          <p:nvPr/>
        </p:nvSpPr>
        <p:spPr>
          <a:xfrm>
            <a:off x="1511698" y="849710"/>
            <a:ext cx="5714128"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The main challenge is the short muon lifetime </a:t>
            </a:r>
            <a:r>
              <a:rPr lang="en-US" dirty="0" err="1"/>
              <a:t>τ</a:t>
            </a:r>
            <a:r>
              <a:rPr lang="en-US" dirty="0"/>
              <a:t> = </a:t>
            </a:r>
            <a:r>
              <a:rPr lang="en-US" dirty="0" err="1"/>
              <a:t>γ</a:t>
            </a:r>
            <a:r>
              <a:rPr lang="en-US" dirty="0"/>
              <a:t> x 2.2 </a:t>
            </a:r>
            <a:r>
              <a:rPr lang="en-US" dirty="0" err="1"/>
              <a:t>μs</a:t>
            </a:r>
            <a:endParaRPr lang="en-US" dirty="0"/>
          </a:p>
        </p:txBody>
      </p:sp>
      <p:pic>
        <p:nvPicPr>
          <p:cNvPr id="23" name="Picture 22" descr="A diagram of a diagram&#10;&#10;AI-generated content may be incorrect.">
            <a:extLst>
              <a:ext uri="{FF2B5EF4-FFF2-40B4-BE49-F238E27FC236}">
                <a16:creationId xmlns:a16="http://schemas.microsoft.com/office/drawing/2014/main" id="{FF94186D-7113-37ED-3411-FEBDAA8E98C1}"/>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0" y="1341555"/>
            <a:ext cx="9073008" cy="1437363"/>
          </a:xfrm>
          <a:prstGeom prst="rect">
            <a:avLst/>
          </a:prstGeom>
        </p:spPr>
      </p:pic>
      <p:sp>
        <p:nvSpPr>
          <p:cNvPr id="3" name="TextBox 2">
            <a:extLst>
              <a:ext uri="{FF2B5EF4-FFF2-40B4-BE49-F238E27FC236}">
                <a16:creationId xmlns:a16="http://schemas.microsoft.com/office/drawing/2014/main" id="{9A3DBEED-C808-E0F4-F9C5-BC649366E771}"/>
              </a:ext>
            </a:extLst>
          </p:cNvPr>
          <p:cNvSpPr txBox="1"/>
          <p:nvPr/>
        </p:nvSpPr>
        <p:spPr>
          <a:xfrm>
            <a:off x="83121" y="4102860"/>
            <a:ext cx="9019976" cy="738664"/>
          </a:xfrm>
          <a:prstGeom prst="rect">
            <a:avLst/>
          </a:prstGeom>
          <a:noFill/>
        </p:spPr>
        <p:txBody>
          <a:bodyPr wrap="square">
            <a:spAutoFit/>
          </a:bodyPr>
          <a:lstStyle/>
          <a:p>
            <a:r>
              <a:rPr lang="en-US" sz="1400" b="1" dirty="0">
                <a:solidFill>
                  <a:srgbClr val="C00000"/>
                </a:solidFill>
                <a:latin typeface="Calibri" panose="020F0502020204030204" pitchFamily="34" charset="0"/>
                <a:cs typeface="Calibri" panose="020F0502020204030204" pitchFamily="34" charset="0"/>
              </a:rPr>
              <a:t>A machine that collides unstable elementary particles has never been attempted before and requires significant research and development (R&amp;D), international coordination, and a demonstrator project to establish its feasibility.</a:t>
            </a:r>
          </a:p>
          <a:p>
            <a:r>
              <a:rPr lang="en-US" sz="1400" b="1" dirty="0">
                <a:latin typeface="Calibri" panose="020F0502020204030204" pitchFamily="34" charset="0"/>
                <a:cs typeface="Calibri" panose="020F0502020204030204" pitchFamily="34" charset="0"/>
              </a:rPr>
              <a:t>— an unprecedented machine requiring considerable research, development, and a feasibility demonstrator —</a:t>
            </a:r>
            <a:r>
              <a:rPr lang="en-US" sz="1400" b="1" dirty="0">
                <a:solidFill>
                  <a:srgbClr val="C00000"/>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743219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6C21F2-6617-8EA5-CF4A-714B3751175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A1C4BF83-FDEF-257A-6A48-E7232667DB77}"/>
              </a:ext>
            </a:extLst>
          </p:cNvPr>
          <p:cNvSpPr>
            <a:spLocks noGrp="1"/>
          </p:cNvSpPr>
          <p:nvPr>
            <p:ph type="ftr" sz="quarter" idx="3"/>
          </p:nvPr>
        </p:nvSpPr>
        <p:spPr>
          <a:xfrm>
            <a:off x="35496" y="4977845"/>
            <a:ext cx="6768752" cy="195485"/>
          </a:xfrm>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CB1CC1A8-302A-3D57-2867-D04D62F6D244}"/>
              </a:ext>
            </a:extLst>
          </p:cNvPr>
          <p:cNvSpPr>
            <a:spLocks noGrp="1"/>
          </p:cNvSpPr>
          <p:nvPr>
            <p:ph type="title"/>
          </p:nvPr>
        </p:nvSpPr>
        <p:spPr>
          <a:xfrm>
            <a:off x="395536" y="-20537"/>
            <a:ext cx="7992888" cy="483522"/>
          </a:xfrm>
        </p:spPr>
        <p:txBody>
          <a:bodyPr/>
          <a:lstStyle/>
          <a:p>
            <a:r>
              <a:rPr lang="en-US" dirty="0"/>
              <a:t>RF and High-Field HTS Development Strategy</a:t>
            </a:r>
            <a:endParaRPr lang="en-US" sz="3200" dirty="0">
              <a:latin typeface="Calibri"/>
              <a:cs typeface="Calibri"/>
            </a:endParaRPr>
          </a:p>
        </p:txBody>
      </p:sp>
      <p:sp>
        <p:nvSpPr>
          <p:cNvPr id="2" name="Slide Number Placeholder 1">
            <a:extLst>
              <a:ext uri="{FF2B5EF4-FFF2-40B4-BE49-F238E27FC236}">
                <a16:creationId xmlns:a16="http://schemas.microsoft.com/office/drawing/2014/main" id="{970010E8-B505-EAD3-CAB8-FD7C2D028E17}"/>
              </a:ext>
            </a:extLst>
          </p:cNvPr>
          <p:cNvSpPr>
            <a:spLocks noGrp="1"/>
          </p:cNvSpPr>
          <p:nvPr>
            <p:ph type="sldNum" sz="quarter" idx="4"/>
          </p:nvPr>
        </p:nvSpPr>
        <p:spPr/>
        <p:txBody>
          <a:bodyPr/>
          <a:lstStyle/>
          <a:p>
            <a:fld id="{974172A1-1CBF-0B40-9234-7D4D80EC19EA}" type="slidenum">
              <a:rPr lang="en-GB" smtClean="0"/>
              <a:pPr/>
              <a:t>40</a:t>
            </a:fld>
            <a:endParaRPr lang="en-GB" dirty="0"/>
          </a:p>
        </p:txBody>
      </p:sp>
      <p:sp>
        <p:nvSpPr>
          <p:cNvPr id="8" name="TextBox 7">
            <a:extLst>
              <a:ext uri="{FF2B5EF4-FFF2-40B4-BE49-F238E27FC236}">
                <a16:creationId xmlns:a16="http://schemas.microsoft.com/office/drawing/2014/main" id="{B9D145B9-643D-3E0A-E6B4-1F67A3EBA92A}"/>
              </a:ext>
            </a:extLst>
          </p:cNvPr>
          <p:cNvSpPr txBox="1"/>
          <p:nvPr/>
        </p:nvSpPr>
        <p:spPr>
          <a:xfrm>
            <a:off x="84993" y="618817"/>
            <a:ext cx="8974014" cy="4401205"/>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For the RF development:</a:t>
            </a:r>
          </a:p>
          <a:p>
            <a:r>
              <a:rPr lang="en-US" sz="1400" dirty="0">
                <a:latin typeface="Calibri" panose="020F0502020204030204" pitchFamily="34" charset="0"/>
                <a:cs typeface="Calibri" panose="020F0502020204030204" pitchFamily="34" charset="0"/>
              </a:rPr>
              <a:t>The key challenge is the normal conducting RF in the muon cooling section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Attempt to remain within state of the art for the other parts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This might change once the commitment to a muon collider becomes stronger</a:t>
            </a:r>
          </a:p>
          <a:p>
            <a:r>
              <a:rPr lang="en-US" sz="1400" dirty="0">
                <a:latin typeface="Calibri" panose="020F0502020204030204" pitchFamily="34" charset="0"/>
                <a:cs typeface="Calibri" panose="020F0502020204030204" pitchFamily="34" charset="0"/>
              </a:rPr>
              <a:t>This is therefore a part of the muon cooling technology development</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Had good discussions with the LDG RF panel</a:t>
            </a:r>
          </a:p>
          <a:p>
            <a:r>
              <a:rPr lang="en-US" sz="1400" dirty="0">
                <a:latin typeface="Calibri" panose="020F0502020204030204" pitchFamily="34" charset="0"/>
                <a:cs typeface="Calibri" panose="020F0502020204030204" pitchFamily="34" charset="0"/>
              </a:rPr>
              <a:t>SLAC is investing into an RF test stand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Also efforts at INFN and in the UK</a:t>
            </a:r>
          </a:p>
          <a:p>
            <a:endParaRPr lang="en-US" sz="1400" dirty="0">
              <a:latin typeface="Calibri" panose="020F0502020204030204" pitchFamily="34" charset="0"/>
              <a:cs typeface="Calibri" panose="020F0502020204030204" pitchFamily="34" charset="0"/>
            </a:endParaRP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A clear Roadmap for the development of HTS magnets exists and funding needs to be secured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The LDG should play an important role</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The HTS solenoid technology is of high importance for societal applications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We can profit from developments driven by society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We can contribute to society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We see that this is leading to additional support for R&amp;D</a:t>
            </a:r>
          </a:p>
          <a:p>
            <a:r>
              <a:rPr lang="en-US" sz="1400" dirty="0">
                <a:latin typeface="Calibri" panose="020F0502020204030204" pitchFamily="34" charset="0"/>
                <a:cs typeface="Calibri" panose="020F0502020204030204" pitchFamily="34" charset="0"/>
              </a:rPr>
              <a:t>The power converter for the fast-ramping magnets are of high relevance for society</a:t>
            </a:r>
          </a:p>
          <a:p>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549656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69613-2B69-260B-6E64-23A046C4768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087282F-DB05-61D2-A190-E14ABBFA35A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Demonstrator</a:t>
            </a:r>
          </a:p>
        </p:txBody>
      </p:sp>
      <p:sp>
        <p:nvSpPr>
          <p:cNvPr id="52" name="Espace réservé du pied de page 4">
            <a:extLst>
              <a:ext uri="{FF2B5EF4-FFF2-40B4-BE49-F238E27FC236}">
                <a16:creationId xmlns:a16="http://schemas.microsoft.com/office/drawing/2014/main" id="{9D80C849-B56D-E035-F320-196BF09A4F9D}"/>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4" name="TextBox 3">
            <a:extLst>
              <a:ext uri="{FF2B5EF4-FFF2-40B4-BE49-F238E27FC236}">
                <a16:creationId xmlns:a16="http://schemas.microsoft.com/office/drawing/2014/main" id="{F4BBF7CB-87BB-CACB-B060-22C302AA45A9}"/>
              </a:ext>
            </a:extLst>
          </p:cNvPr>
          <p:cNvSpPr txBox="1"/>
          <p:nvPr/>
        </p:nvSpPr>
        <p:spPr>
          <a:xfrm>
            <a:off x="6363204" y="3202979"/>
            <a:ext cx="2729422"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Installation of demonstrator at CERN appears possible with limited cost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Fermilab has approved a study</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RF test stands are critical and urgent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Consistent with implementation timeline</a:t>
            </a:r>
          </a:p>
        </p:txBody>
      </p:sp>
      <p:sp>
        <p:nvSpPr>
          <p:cNvPr id="2" name="Slide Number Placeholder 1">
            <a:extLst>
              <a:ext uri="{FF2B5EF4-FFF2-40B4-BE49-F238E27FC236}">
                <a16:creationId xmlns:a16="http://schemas.microsoft.com/office/drawing/2014/main" id="{DAC29E28-0E8D-03A9-276B-4318798A1BDD}"/>
              </a:ext>
            </a:extLst>
          </p:cNvPr>
          <p:cNvSpPr>
            <a:spLocks noGrp="1"/>
          </p:cNvSpPr>
          <p:nvPr>
            <p:ph type="sldNum" sz="quarter" idx="4"/>
          </p:nvPr>
        </p:nvSpPr>
        <p:spPr/>
        <p:txBody>
          <a:bodyPr/>
          <a:lstStyle/>
          <a:p>
            <a:fld id="{974172A1-1CBF-0B40-9234-7D4D80EC19EA}" type="slidenum">
              <a:rPr lang="en-GB" smtClean="0"/>
              <a:pPr/>
              <a:t>41</a:t>
            </a:fld>
            <a:endParaRPr lang="en-GB" dirty="0"/>
          </a:p>
        </p:txBody>
      </p:sp>
      <p:sp>
        <p:nvSpPr>
          <p:cNvPr id="7" name="TextBox 6">
            <a:extLst>
              <a:ext uri="{FF2B5EF4-FFF2-40B4-BE49-F238E27FC236}">
                <a16:creationId xmlns:a16="http://schemas.microsoft.com/office/drawing/2014/main" id="{70F8BF4E-B221-C287-30A5-C073108763E7}"/>
              </a:ext>
            </a:extLst>
          </p:cNvPr>
          <p:cNvSpPr txBox="1"/>
          <p:nvPr/>
        </p:nvSpPr>
        <p:spPr>
          <a:xfrm>
            <a:off x="129292" y="1186755"/>
            <a:ext cx="3290580"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Defined the scope and concept, made initial cost estimate, investigated three promising locations at CERN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Staged timeline to implement demonstrator</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SLAC is moving forward building a 3/1.3 GHz test stand</a:t>
            </a:r>
          </a:p>
        </p:txBody>
      </p:sp>
      <p:sp>
        <p:nvSpPr>
          <p:cNvPr id="35" name="AutoShape 2">
            <a:extLst>
              <a:ext uri="{FF2B5EF4-FFF2-40B4-BE49-F238E27FC236}">
                <a16:creationId xmlns:a16="http://schemas.microsoft.com/office/drawing/2014/main" id="{82723206-A2B0-EDCC-AC62-2A17FA0CD9B3}"/>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21C9D8A6-5864-01EE-9079-CCC8B93BA4B2}"/>
              </a:ext>
            </a:extLst>
          </p:cNvPr>
          <p:cNvSpPr txBox="1"/>
          <p:nvPr/>
        </p:nvSpPr>
        <p:spPr>
          <a:xfrm>
            <a:off x="129292" y="483518"/>
            <a:ext cx="3290580"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Demonstrate muon cooling technology in stages</a:t>
            </a:r>
          </a:p>
          <a:p>
            <a:r>
              <a:rPr lang="en-US" sz="1200" dirty="0">
                <a:latin typeface="Calibri" panose="020F0502020204030204" pitchFamily="34" charset="0"/>
                <a:cs typeface="Calibri" panose="020F0502020204030204" pitchFamily="34" charset="0"/>
              </a:rPr>
              <a:t>Critical for timeline</a:t>
            </a:r>
          </a:p>
        </p:txBody>
      </p:sp>
      <p:sp>
        <p:nvSpPr>
          <p:cNvPr id="18" name="Rectangle 17">
            <a:extLst>
              <a:ext uri="{FF2B5EF4-FFF2-40B4-BE49-F238E27FC236}">
                <a16:creationId xmlns:a16="http://schemas.microsoft.com/office/drawing/2014/main" id="{CF31A007-A667-C6A6-D8E3-41FE26D4A527}"/>
              </a:ext>
            </a:extLst>
          </p:cNvPr>
          <p:cNvSpPr/>
          <p:nvPr/>
        </p:nvSpPr>
        <p:spPr>
          <a:xfrm>
            <a:off x="6258560" y="687461"/>
            <a:ext cx="1921300" cy="12385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32" descr="Aerial view of a city&#10;&#10;Description automatically generated">
            <a:extLst>
              <a:ext uri="{FF2B5EF4-FFF2-40B4-BE49-F238E27FC236}">
                <a16:creationId xmlns:a16="http://schemas.microsoft.com/office/drawing/2014/main" id="{F6D6B9A4-3ED6-2D05-C1EC-DCB6F5ACE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3022881"/>
            <a:ext cx="1388121" cy="1769928"/>
          </a:xfrm>
          <a:prstGeom prst="rect">
            <a:avLst/>
          </a:prstGeom>
        </p:spPr>
      </p:pic>
      <p:pic>
        <p:nvPicPr>
          <p:cNvPr id="8" name="Picture 7">
            <a:extLst>
              <a:ext uri="{FF2B5EF4-FFF2-40B4-BE49-F238E27FC236}">
                <a16:creationId xmlns:a16="http://schemas.microsoft.com/office/drawing/2014/main" id="{3AA96105-E127-83FD-A376-2DAF53480D7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74610" y="460770"/>
            <a:ext cx="3967900" cy="2465142"/>
          </a:xfrm>
          <a:prstGeom prst="rect">
            <a:avLst/>
          </a:prstGeom>
        </p:spPr>
      </p:pic>
      <p:pic>
        <p:nvPicPr>
          <p:cNvPr id="9" name="Picture 8" descr="A diagram of a process&#10;&#10;Description automatically generated">
            <a:extLst>
              <a:ext uri="{FF2B5EF4-FFF2-40B4-BE49-F238E27FC236}">
                <a16:creationId xmlns:a16="http://schemas.microsoft.com/office/drawing/2014/main" id="{F6DEC33A-1E39-DB38-D5D4-D41CE76790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761" y="2648110"/>
            <a:ext cx="4404239" cy="1867856"/>
          </a:xfrm>
          <a:prstGeom prst="rect">
            <a:avLst/>
          </a:prstGeom>
        </p:spPr>
      </p:pic>
      <p:cxnSp>
        <p:nvCxnSpPr>
          <p:cNvPr id="13" name="Straight Connector 12">
            <a:extLst>
              <a:ext uri="{FF2B5EF4-FFF2-40B4-BE49-F238E27FC236}">
                <a16:creationId xmlns:a16="http://schemas.microsoft.com/office/drawing/2014/main" id="{9EF954B0-0C63-D5BB-CD2B-0B3FE4FCB38B}"/>
              </a:ext>
            </a:extLst>
          </p:cNvPr>
          <p:cNvCxnSpPr>
            <a:cxnSpLocks/>
          </p:cNvCxnSpPr>
          <p:nvPr/>
        </p:nvCxnSpPr>
        <p:spPr>
          <a:xfrm>
            <a:off x="2771800" y="4439606"/>
            <a:ext cx="0" cy="291885"/>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09FBE294-D4F0-76D9-B56C-38F75DF54455}"/>
              </a:ext>
            </a:extLst>
          </p:cNvPr>
          <p:cNvCxnSpPr>
            <a:cxnSpLocks/>
          </p:cNvCxnSpPr>
          <p:nvPr/>
        </p:nvCxnSpPr>
        <p:spPr>
          <a:xfrm>
            <a:off x="3635896" y="4440105"/>
            <a:ext cx="0" cy="291885"/>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42419648-39EA-F233-A5B2-5698AA873ADF}"/>
              </a:ext>
            </a:extLst>
          </p:cNvPr>
          <p:cNvSpPr txBox="1"/>
          <p:nvPr/>
        </p:nvSpPr>
        <p:spPr>
          <a:xfrm>
            <a:off x="3672862" y="4532515"/>
            <a:ext cx="986039" cy="276999"/>
          </a:xfrm>
          <a:prstGeom prst="rect">
            <a:avLst/>
          </a:prstGeom>
          <a:noFill/>
        </p:spPr>
        <p:txBody>
          <a:bodyPr wrap="none" rtlCol="0">
            <a:spAutoFit/>
          </a:bodyPr>
          <a:lstStyle/>
          <a:p>
            <a:r>
              <a:rPr lang="en-US" sz="1200" dirty="0"/>
              <a:t>Construction</a:t>
            </a:r>
          </a:p>
        </p:txBody>
      </p:sp>
      <p:sp>
        <p:nvSpPr>
          <p:cNvPr id="21" name="TextBox 20">
            <a:extLst>
              <a:ext uri="{FF2B5EF4-FFF2-40B4-BE49-F238E27FC236}">
                <a16:creationId xmlns:a16="http://schemas.microsoft.com/office/drawing/2014/main" id="{123E1B11-F885-8E10-AC4E-D7D250583EE9}"/>
              </a:ext>
            </a:extLst>
          </p:cNvPr>
          <p:cNvSpPr txBox="1"/>
          <p:nvPr/>
        </p:nvSpPr>
        <p:spPr>
          <a:xfrm>
            <a:off x="2755816" y="4504284"/>
            <a:ext cx="917046" cy="461665"/>
          </a:xfrm>
          <a:prstGeom prst="rect">
            <a:avLst/>
          </a:prstGeom>
          <a:noFill/>
        </p:spPr>
        <p:txBody>
          <a:bodyPr wrap="none" rtlCol="0">
            <a:spAutoFit/>
          </a:bodyPr>
          <a:lstStyle/>
          <a:p>
            <a:r>
              <a:rPr lang="en-US" sz="1200" dirty="0"/>
              <a:t>Project</a:t>
            </a:r>
          </a:p>
          <a:p>
            <a:r>
              <a:rPr lang="en-US" sz="1200" dirty="0"/>
              <a:t>preparation</a:t>
            </a:r>
          </a:p>
        </p:txBody>
      </p:sp>
      <p:sp>
        <p:nvSpPr>
          <p:cNvPr id="22" name="TextBox 21">
            <a:extLst>
              <a:ext uri="{FF2B5EF4-FFF2-40B4-BE49-F238E27FC236}">
                <a16:creationId xmlns:a16="http://schemas.microsoft.com/office/drawing/2014/main" id="{4B2FF8B5-4D7E-FD8F-55B6-A2C610CF0E8B}"/>
              </a:ext>
            </a:extLst>
          </p:cNvPr>
          <p:cNvSpPr txBox="1"/>
          <p:nvPr/>
        </p:nvSpPr>
        <p:spPr>
          <a:xfrm>
            <a:off x="1568387" y="4515966"/>
            <a:ext cx="771365" cy="276999"/>
          </a:xfrm>
          <a:prstGeom prst="rect">
            <a:avLst/>
          </a:prstGeom>
          <a:noFill/>
        </p:spPr>
        <p:txBody>
          <a:bodyPr wrap="none" rtlCol="0">
            <a:spAutoFit/>
          </a:bodyPr>
          <a:lstStyle/>
          <a:p>
            <a:r>
              <a:rPr lang="en-US" sz="1200" dirty="0"/>
              <a:t>R&amp;D plan</a:t>
            </a:r>
          </a:p>
        </p:txBody>
      </p:sp>
      <p:cxnSp>
        <p:nvCxnSpPr>
          <p:cNvPr id="23" name="Straight Connector 22">
            <a:extLst>
              <a:ext uri="{FF2B5EF4-FFF2-40B4-BE49-F238E27FC236}">
                <a16:creationId xmlns:a16="http://schemas.microsoft.com/office/drawing/2014/main" id="{48028DEA-32B9-7F0D-193B-8D2DBE76FA27}"/>
              </a:ext>
            </a:extLst>
          </p:cNvPr>
          <p:cNvCxnSpPr>
            <a:cxnSpLocks/>
          </p:cNvCxnSpPr>
          <p:nvPr/>
        </p:nvCxnSpPr>
        <p:spPr>
          <a:xfrm>
            <a:off x="1115616" y="4423173"/>
            <a:ext cx="0" cy="29188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30499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2CBBC-CB1D-D611-F09E-67C78491A3D4}"/>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9B0EA161-6EB7-5AA3-5356-AFCBB4EB5D08}"/>
              </a:ext>
            </a:extLst>
          </p:cNvPr>
          <p:cNvSpPr>
            <a:spLocks noGrp="1"/>
          </p:cNvSpPr>
          <p:nvPr>
            <p:ph type="title"/>
          </p:nvPr>
        </p:nvSpPr>
        <p:spPr>
          <a:xfrm>
            <a:off x="502920" y="-7475"/>
            <a:ext cx="7574280" cy="432048"/>
          </a:xfrm>
        </p:spPr>
        <p:txBody>
          <a:bodyPr/>
          <a:lstStyle/>
          <a:p>
            <a:pPr algn="ctr"/>
            <a:r>
              <a:rPr lang="en-GB" sz="3200" dirty="0">
                <a:latin typeface="Calibri"/>
                <a:cs typeface="Calibri"/>
              </a:rPr>
              <a:t>Magnets</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CB5B8590-E6E9-172B-FC7F-DB79F075D85E}"/>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42</a:t>
            </a:fld>
            <a:endParaRPr lang="en-GB" dirty="0"/>
          </a:p>
        </p:txBody>
      </p:sp>
      <p:sp>
        <p:nvSpPr>
          <p:cNvPr id="6" name="Footer Placeholder 5">
            <a:extLst>
              <a:ext uri="{FF2B5EF4-FFF2-40B4-BE49-F238E27FC236}">
                <a16:creationId xmlns:a16="http://schemas.microsoft.com/office/drawing/2014/main" id="{51DA4C80-C039-9999-632D-BD7F8152EB5E}"/>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4" name="Slide Number Placeholder 3">
            <a:extLst>
              <a:ext uri="{FF2B5EF4-FFF2-40B4-BE49-F238E27FC236}">
                <a16:creationId xmlns:a16="http://schemas.microsoft.com/office/drawing/2014/main" id="{BFB9F4D6-D26B-F9F3-225E-DACEFE7CE9C8}"/>
              </a:ext>
            </a:extLst>
          </p:cNvPr>
          <p:cNvSpPr>
            <a:spLocks noGrp="1"/>
          </p:cNvSpPr>
          <p:nvPr>
            <p:ph type="sldNum" sz="quarter" idx="4"/>
          </p:nvPr>
        </p:nvSpPr>
        <p:spPr/>
        <p:txBody>
          <a:bodyPr/>
          <a:lstStyle/>
          <a:p>
            <a:fld id="{974172A1-1CBF-0B40-9234-7D4D80EC19EA}" type="slidenum">
              <a:rPr lang="en-GB" smtClean="0"/>
              <a:pPr/>
              <a:t>42</a:t>
            </a:fld>
            <a:endParaRPr lang="en-GB" dirty="0"/>
          </a:p>
        </p:txBody>
      </p:sp>
      <p:pic>
        <p:nvPicPr>
          <p:cNvPr id="26" name="Picture 25" descr="A diagram of a test&#10;&#10;Description automatically generated">
            <a:extLst>
              <a:ext uri="{FF2B5EF4-FFF2-40B4-BE49-F238E27FC236}">
                <a16:creationId xmlns:a16="http://schemas.microsoft.com/office/drawing/2014/main" id="{A38B3250-1A4F-74A3-4939-DD2AB9658F3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339706" y="624098"/>
            <a:ext cx="2369744" cy="2761663"/>
          </a:xfrm>
          <a:prstGeom prst="rect">
            <a:avLst/>
          </a:prstGeom>
        </p:spPr>
      </p:pic>
      <p:pic>
        <p:nvPicPr>
          <p:cNvPr id="31" name="Afbeelding 5">
            <a:extLst>
              <a:ext uri="{FF2B5EF4-FFF2-40B4-BE49-F238E27FC236}">
                <a16:creationId xmlns:a16="http://schemas.microsoft.com/office/drawing/2014/main" id="{D52EC912-3BA9-7169-8D23-7B86A274C7D6}"/>
              </a:ext>
            </a:extLst>
          </p:cNvPr>
          <p:cNvPicPr>
            <a:picLocks noChangeAspect="1"/>
          </p:cNvPicPr>
          <p:nvPr/>
        </p:nvPicPr>
        <p:blipFill>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10336" y="3578347"/>
            <a:ext cx="1587015" cy="1153840"/>
          </a:xfrm>
          <a:prstGeom prst="rect">
            <a:avLst/>
          </a:prstGeom>
        </p:spPr>
      </p:pic>
      <p:sp>
        <p:nvSpPr>
          <p:cNvPr id="32" name="TextBox 31">
            <a:extLst>
              <a:ext uri="{FF2B5EF4-FFF2-40B4-BE49-F238E27FC236}">
                <a16:creationId xmlns:a16="http://schemas.microsoft.com/office/drawing/2014/main" id="{6B64CDDD-49AA-FF27-24E6-E8ED9F2F3FA3}"/>
              </a:ext>
            </a:extLst>
          </p:cNvPr>
          <p:cNvSpPr txBox="1"/>
          <p:nvPr/>
        </p:nvSpPr>
        <p:spPr>
          <a:xfrm>
            <a:off x="2031729" y="4255234"/>
            <a:ext cx="1736764" cy="400110"/>
          </a:xfrm>
          <a:prstGeom prst="rect">
            <a:avLst/>
          </a:prstGeom>
          <a:solidFill>
            <a:schemeClr val="bg1">
              <a:alpha val="50000"/>
            </a:schemeClr>
          </a:solidFill>
        </p:spPr>
        <p:txBody>
          <a:bodyPr wrap="square" rtlCol="0">
            <a:spAutoFit/>
          </a:bodyPr>
          <a:lstStyle/>
          <a:p>
            <a:r>
              <a:rPr lang="en-US" sz="1000" dirty="0">
                <a:latin typeface="Calibri" panose="020F0502020204030204" pitchFamily="34" charset="0"/>
                <a:cs typeface="Calibri" panose="020F0502020204030204" pitchFamily="34" charset="0"/>
              </a:rPr>
              <a:t>Normal-conducting RCS </a:t>
            </a:r>
            <a:r>
              <a:rPr lang="en-US" sz="1000" b="1" dirty="0">
                <a:latin typeface="Calibri" panose="020F0502020204030204" pitchFamily="34" charset="0"/>
                <a:cs typeface="Calibri" panose="020F0502020204030204" pitchFamily="34" charset="0"/>
              </a:rPr>
              <a:t>pulsed magnets</a:t>
            </a:r>
            <a:endParaRPr lang="en-US" sz="1000"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009730CC-38AA-C235-A226-E88CFA399253}"/>
              </a:ext>
            </a:extLst>
          </p:cNvPr>
          <p:cNvGrpSpPr/>
          <p:nvPr/>
        </p:nvGrpSpPr>
        <p:grpSpPr>
          <a:xfrm>
            <a:off x="344398" y="2867356"/>
            <a:ext cx="1424649" cy="2021743"/>
            <a:chOff x="1783585" y="772159"/>
            <a:chExt cx="4146307" cy="5246844"/>
          </a:xfrm>
        </p:grpSpPr>
        <p:pic>
          <p:nvPicPr>
            <p:cNvPr id="3" name="Picture 2">
              <a:extLst>
                <a:ext uri="{FF2B5EF4-FFF2-40B4-BE49-F238E27FC236}">
                  <a16:creationId xmlns:a16="http://schemas.microsoft.com/office/drawing/2014/main" id="{0CEA8EA7-997B-C9BC-CC4E-16A62F7E6B4D}"/>
                </a:ext>
              </a:extLst>
            </p:cNvPr>
            <p:cNvPicPr>
              <a:picLocks noChangeAspect="1"/>
            </p:cNvPicPr>
            <p:nvPr/>
          </p:nvPicPr>
          <p:blipFill>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00000">
              <a:off x="35260" y="2553010"/>
              <a:ext cx="5229202" cy="1667500"/>
            </a:xfrm>
            <a:prstGeom prst="rect">
              <a:avLst/>
            </a:prstGeom>
          </p:spPr>
        </p:pic>
        <p:grpSp>
          <p:nvGrpSpPr>
            <p:cNvPr id="7" name="Group 6">
              <a:extLst>
                <a:ext uri="{FF2B5EF4-FFF2-40B4-BE49-F238E27FC236}">
                  <a16:creationId xmlns:a16="http://schemas.microsoft.com/office/drawing/2014/main" id="{3F3B58A1-8E2C-7A2A-EDAE-4800F06841B3}"/>
                </a:ext>
              </a:extLst>
            </p:cNvPr>
            <p:cNvGrpSpPr/>
            <p:nvPr/>
          </p:nvGrpSpPr>
          <p:grpSpPr>
            <a:xfrm>
              <a:off x="1783585" y="1522689"/>
              <a:ext cx="4146307" cy="4496314"/>
              <a:chOff x="1783585" y="1522689"/>
              <a:chExt cx="4146307" cy="4496314"/>
            </a:xfrm>
          </p:grpSpPr>
          <p:sp>
            <p:nvSpPr>
              <p:cNvPr id="25" name="TextBox 24">
                <a:extLst>
                  <a:ext uri="{FF2B5EF4-FFF2-40B4-BE49-F238E27FC236}">
                    <a16:creationId xmlns:a16="http://schemas.microsoft.com/office/drawing/2014/main" id="{B0EEDFDD-2420-3213-3182-6BE54B9BD046}"/>
                  </a:ext>
                </a:extLst>
              </p:cNvPr>
              <p:cNvSpPr txBox="1"/>
              <p:nvPr/>
            </p:nvSpPr>
            <p:spPr>
              <a:xfrm rot="16200000">
                <a:off x="313278" y="2992996"/>
                <a:ext cx="3525746" cy="58513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HTS pancakes 4 mm tape</a:t>
                </a:r>
              </a:p>
            </p:txBody>
          </p:sp>
          <p:grpSp>
            <p:nvGrpSpPr>
              <p:cNvPr id="11" name="Group 10">
                <a:extLst>
                  <a:ext uri="{FF2B5EF4-FFF2-40B4-BE49-F238E27FC236}">
                    <a16:creationId xmlns:a16="http://schemas.microsoft.com/office/drawing/2014/main" id="{C364DF5A-2D4E-2B1B-6047-B52D9D50112F}"/>
                  </a:ext>
                </a:extLst>
              </p:cNvPr>
              <p:cNvGrpSpPr/>
              <p:nvPr/>
            </p:nvGrpSpPr>
            <p:grpSpPr>
              <a:xfrm>
                <a:off x="3090627" y="3471505"/>
                <a:ext cx="2839265" cy="2547498"/>
                <a:chOff x="3331159" y="3577151"/>
                <a:chExt cx="2839265" cy="2547498"/>
              </a:xfrm>
            </p:grpSpPr>
            <p:pic>
              <p:nvPicPr>
                <p:cNvPr id="13" name="Picture 12">
                  <a:extLst>
                    <a:ext uri="{FF2B5EF4-FFF2-40B4-BE49-F238E27FC236}">
                      <a16:creationId xmlns:a16="http://schemas.microsoft.com/office/drawing/2014/main" id="{64180390-DFEB-00B8-DCDF-24722F15AEC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700364" y="4954533"/>
                  <a:ext cx="2356771" cy="1170116"/>
                </a:xfrm>
                <a:prstGeom prst="rect">
                  <a:avLst/>
                </a:prstGeom>
              </p:spPr>
            </p:pic>
            <p:pic>
              <p:nvPicPr>
                <p:cNvPr id="23" name="Picture 22">
                  <a:extLst>
                    <a:ext uri="{FF2B5EF4-FFF2-40B4-BE49-F238E27FC236}">
                      <a16:creationId xmlns:a16="http://schemas.microsoft.com/office/drawing/2014/main" id="{3C19FCFF-FEB4-BFFB-A999-E10069760A5E}"/>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3331159" y="3577151"/>
                  <a:ext cx="2839265" cy="1343465"/>
                </a:xfrm>
                <a:prstGeom prst="rect">
                  <a:avLst/>
                </a:prstGeom>
              </p:spPr>
            </p:pic>
          </p:grpSp>
        </p:grpSp>
      </p:grpSp>
      <p:sp>
        <p:nvSpPr>
          <p:cNvPr id="29" name="TextBox 28">
            <a:extLst>
              <a:ext uri="{FF2B5EF4-FFF2-40B4-BE49-F238E27FC236}">
                <a16:creationId xmlns:a16="http://schemas.microsoft.com/office/drawing/2014/main" id="{982FBE1D-3B04-F12D-D0C3-B1B650FE0A1B}"/>
              </a:ext>
            </a:extLst>
          </p:cNvPr>
          <p:cNvSpPr txBox="1"/>
          <p:nvPr/>
        </p:nvSpPr>
        <p:spPr>
          <a:xfrm>
            <a:off x="11561" y="2479571"/>
            <a:ext cx="1587014" cy="400110"/>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HTS final cooling solenoid mechanical design</a:t>
            </a:r>
            <a:endParaRPr lang="en-US" sz="1000" b="1" spc="-1" dirty="0">
              <a:solidFill>
                <a:srgbClr val="000000"/>
              </a:solidFill>
              <a:latin typeface="Calibri" panose="020F0502020204030204" pitchFamily="34" charset="0"/>
              <a:cs typeface="Calibri" panose="020F0502020204030204" pitchFamily="34" charset="0"/>
            </a:endParaRPr>
          </a:p>
        </p:txBody>
      </p:sp>
      <p:pic>
        <p:nvPicPr>
          <p:cNvPr id="33" name="Picture 32">
            <a:extLst>
              <a:ext uri="{FF2B5EF4-FFF2-40B4-BE49-F238E27FC236}">
                <a16:creationId xmlns:a16="http://schemas.microsoft.com/office/drawing/2014/main" id="{8D36CB8A-3F9C-A914-FDD0-8B411676FB92}"/>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7882410" y="1218120"/>
            <a:ext cx="1142488" cy="1131608"/>
          </a:xfrm>
          <a:prstGeom prst="rect">
            <a:avLst/>
          </a:prstGeom>
        </p:spPr>
      </p:pic>
      <p:pic>
        <p:nvPicPr>
          <p:cNvPr id="34" name="Picture 33">
            <a:extLst>
              <a:ext uri="{FF2B5EF4-FFF2-40B4-BE49-F238E27FC236}">
                <a16:creationId xmlns:a16="http://schemas.microsoft.com/office/drawing/2014/main" id="{50BD284A-672E-1DF7-303F-92FC21566CFB}"/>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7938522" y="2396608"/>
            <a:ext cx="934948" cy="712347"/>
          </a:xfrm>
          <a:prstGeom prst="rect">
            <a:avLst/>
          </a:prstGeom>
        </p:spPr>
      </p:pic>
      <p:sp>
        <p:nvSpPr>
          <p:cNvPr id="35" name="TextBox 34">
            <a:extLst>
              <a:ext uri="{FF2B5EF4-FFF2-40B4-BE49-F238E27FC236}">
                <a16:creationId xmlns:a16="http://schemas.microsoft.com/office/drawing/2014/main" id="{559A74CA-4C1D-6FFE-11AD-B95CB1B50803}"/>
              </a:ext>
            </a:extLst>
          </p:cNvPr>
          <p:cNvSpPr txBox="1"/>
          <p:nvPr/>
        </p:nvSpPr>
        <p:spPr>
          <a:xfrm>
            <a:off x="7753704" y="3085000"/>
            <a:ext cx="1387430" cy="246221"/>
          </a:xfrm>
          <a:prstGeom prst="rect">
            <a:avLst/>
          </a:prstGeom>
          <a:noFill/>
          <a:ln>
            <a:no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First </a:t>
            </a:r>
            <a:r>
              <a:rPr lang="en-US" sz="1000" b="1" spc="-1" dirty="0">
                <a:solidFill>
                  <a:srgbClr val="000000"/>
                </a:solidFill>
                <a:latin typeface="Calibri" panose="020F0502020204030204" pitchFamily="34" charset="0"/>
                <a:cs typeface="Calibri" panose="020F0502020204030204" pitchFamily="34" charset="0"/>
              </a:rPr>
              <a:t>HTS winding tests</a:t>
            </a:r>
          </a:p>
        </p:txBody>
      </p:sp>
      <p:pic>
        <p:nvPicPr>
          <p:cNvPr id="37" name="Content Placeholder 5" descr="A close-up of a machine&#10;&#10;Description automatically generated">
            <a:extLst>
              <a:ext uri="{FF2B5EF4-FFF2-40B4-BE49-F238E27FC236}">
                <a16:creationId xmlns:a16="http://schemas.microsoft.com/office/drawing/2014/main" id="{6B7770CE-C118-873A-FC48-3083FA81DF36}"/>
              </a:ext>
            </a:extLst>
          </p:cNvPr>
          <p:cNvPicPr>
            <a:picLocks noChangeAspect="1"/>
          </p:cNvPicPr>
          <p:nvPr/>
        </p:nvPicPr>
        <p:blipFill>
          <a:blip r:embed="rId9"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05706" y="2691630"/>
            <a:ext cx="1219196" cy="1059686"/>
          </a:xfrm>
          <a:prstGeom prst="rect">
            <a:avLst/>
          </a:prstGeom>
        </p:spPr>
      </p:pic>
      <p:sp>
        <p:nvSpPr>
          <p:cNvPr id="38" name="TextBox 37">
            <a:extLst>
              <a:ext uri="{FF2B5EF4-FFF2-40B4-BE49-F238E27FC236}">
                <a16:creationId xmlns:a16="http://schemas.microsoft.com/office/drawing/2014/main" id="{4D43BC5D-ED19-10D7-8BA6-97560CF2940C}"/>
              </a:ext>
            </a:extLst>
          </p:cNvPr>
          <p:cNvSpPr txBox="1"/>
          <p:nvPr/>
        </p:nvSpPr>
        <p:spPr>
          <a:xfrm>
            <a:off x="1403537" y="3487507"/>
            <a:ext cx="1211171" cy="246221"/>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Target HTS solenoid</a:t>
            </a:r>
            <a:endParaRPr lang="en-US" sz="1000" b="1" spc="-1" dirty="0">
              <a:solidFill>
                <a:srgbClr val="000000"/>
              </a:solidFill>
              <a:latin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049BB51D-EFD1-7935-68F6-E425169D303B}"/>
              </a:ext>
            </a:extLst>
          </p:cNvPr>
          <p:cNvSpPr txBox="1"/>
          <p:nvPr/>
        </p:nvSpPr>
        <p:spPr>
          <a:xfrm>
            <a:off x="78505" y="476943"/>
            <a:ext cx="4571721" cy="1200329"/>
          </a:xfrm>
          <a:prstGeom prst="rect">
            <a:avLst/>
          </a:prstGeom>
          <a:solidFill>
            <a:schemeClr val="accent3">
              <a:lumMod val="20000"/>
              <a:lumOff val="80000"/>
              <a:alpha val="50000"/>
            </a:schemeClr>
          </a:solidFill>
          <a:ln>
            <a:noFill/>
          </a:ln>
        </p:spPr>
        <p:txBody>
          <a:bodyPr wrap="square" rtlCol="0">
            <a:spAutoFit/>
          </a:bodyPr>
          <a:lstStyle/>
          <a:p>
            <a:pPr>
              <a:lnSpc>
                <a:spcPct val="100000"/>
              </a:lnSpc>
            </a:pPr>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Systematic</a:t>
            </a:r>
            <a:r>
              <a:rPr lang="en-US" sz="1200" b="1" spc="-1" dirty="0">
                <a:solidFill>
                  <a:srgbClr val="000000"/>
                </a:solidFill>
                <a:latin typeface="Calibri" panose="020F0502020204030204" pitchFamily="34" charset="0"/>
                <a:cs typeface="Calibri" panose="020F0502020204030204" pitchFamily="34" charset="0"/>
              </a:rPr>
              <a:t> dipole/solenoid performance prediction (LTS </a:t>
            </a:r>
            <a:r>
              <a:rPr lang="en-US" sz="1200" spc="-1" dirty="0">
                <a:solidFill>
                  <a:srgbClr val="000000"/>
                </a:solidFill>
                <a:latin typeface="Calibri" panose="020F0502020204030204" pitchFamily="34" charset="0"/>
                <a:cs typeface="Calibri" panose="020F0502020204030204" pitchFamily="34" charset="0"/>
              </a:rPr>
              <a:t>and</a:t>
            </a:r>
            <a:r>
              <a:rPr lang="en-US" sz="1200" b="1" spc="-1" dirty="0">
                <a:solidFill>
                  <a:srgbClr val="000000"/>
                </a:solidFill>
                <a:latin typeface="Calibri" panose="020F0502020204030204" pitchFamily="34" charset="0"/>
                <a:cs typeface="Calibri" panose="020F0502020204030204" pitchFamily="34" charset="0"/>
              </a:rPr>
              <a:t> HTS)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Aperture, field, cost, stress, </a:t>
            </a:r>
            <a:r>
              <a:rPr lang="en-US" sz="1200" spc="-1" dirty="0" err="1">
                <a:solidFill>
                  <a:srgbClr val="000000"/>
                </a:solidFill>
                <a:latin typeface="Calibri" panose="020F0502020204030204" pitchFamily="34" charset="0"/>
                <a:cs typeface="Calibri" panose="020F0502020204030204" pitchFamily="34" charset="0"/>
              </a:rPr>
              <a:t>loadline</a:t>
            </a:r>
            <a:r>
              <a:rPr lang="en-US" sz="1200" spc="-1" dirty="0">
                <a:solidFill>
                  <a:srgbClr val="000000"/>
                </a:solidFill>
                <a:latin typeface="Calibri" panose="020F0502020204030204" pitchFamily="34" charset="0"/>
                <a:cs typeface="Calibri" panose="020F0502020204030204" pitchFamily="34" charset="0"/>
              </a:rPr>
              <a:t>, protection, …</a:t>
            </a:r>
          </a:p>
          <a:p>
            <a:pPr marL="171450" indent="-171450">
              <a:lnSpc>
                <a:spcPct val="100000"/>
              </a:lnSpc>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HTS solenoid designs (6D cooling, final cooling, target)</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Normal-conducting </a:t>
            </a:r>
            <a:r>
              <a:rPr lang="en-US" sz="1200" b="1" spc="-1" dirty="0">
                <a:solidFill>
                  <a:srgbClr val="000000"/>
                </a:solidFill>
                <a:latin typeface="Calibri" panose="020F0502020204030204" pitchFamily="34" charset="0"/>
                <a:cs typeface="Calibri" panose="020F0502020204030204" pitchFamily="34" charset="0"/>
              </a:rPr>
              <a:t>fast-pulsed dipoles </a:t>
            </a:r>
            <a:r>
              <a:rPr lang="en-US" sz="1200" spc="-1" dirty="0">
                <a:solidFill>
                  <a:srgbClr val="000000"/>
                </a:solidFill>
                <a:latin typeface="Calibri" panose="020F0502020204030204" pitchFamily="34" charset="0"/>
                <a:cs typeface="Calibri" panose="020F0502020204030204" pitchFamily="34" charset="0"/>
              </a:rPr>
              <a:t>(HTS as alternative)</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Technically limited R&amp;D timeline developed</a:t>
            </a:r>
          </a:p>
        </p:txBody>
      </p:sp>
      <p:grpSp>
        <p:nvGrpSpPr>
          <p:cNvPr id="40" name="Group 39">
            <a:extLst>
              <a:ext uri="{FF2B5EF4-FFF2-40B4-BE49-F238E27FC236}">
                <a16:creationId xmlns:a16="http://schemas.microsoft.com/office/drawing/2014/main" id="{C0B47307-25F8-F010-6CDC-AA6591A9DB4A}"/>
              </a:ext>
            </a:extLst>
          </p:cNvPr>
          <p:cNvGrpSpPr/>
          <p:nvPr/>
        </p:nvGrpSpPr>
        <p:grpSpPr>
          <a:xfrm>
            <a:off x="2951187" y="1707654"/>
            <a:ext cx="2182589" cy="1789602"/>
            <a:chOff x="3770970" y="2885938"/>
            <a:chExt cx="4449248" cy="3474720"/>
          </a:xfrm>
        </p:grpSpPr>
        <p:pic>
          <p:nvPicPr>
            <p:cNvPr id="41" name="Picture 40">
              <a:extLst>
                <a:ext uri="{FF2B5EF4-FFF2-40B4-BE49-F238E27FC236}">
                  <a16:creationId xmlns:a16="http://schemas.microsoft.com/office/drawing/2014/main" id="{F3177C5E-B947-28EE-0D8E-B5349CF2F547}"/>
                </a:ext>
              </a:extLst>
            </p:cNvPr>
            <p:cNvPicPr>
              <a:picLocks noChangeAspect="1"/>
            </p:cNvPicPr>
            <p:nvPr/>
          </p:nvPicPr>
          <p:blipFill>
            <a:blip r:embed="rId10" cstate="hqprint">
              <a:extLst>
                <a:ext uri="{28A0092B-C50C-407E-A947-70E740481C1C}">
                  <a14:useLocalDpi xmlns:a14="http://schemas.microsoft.com/office/drawing/2010/main"/>
                </a:ext>
              </a:extLst>
            </a:blip>
            <a:srcRect/>
            <a:stretch/>
          </p:blipFill>
          <p:spPr>
            <a:xfrm>
              <a:off x="3770970" y="2885938"/>
              <a:ext cx="4449248" cy="3474720"/>
            </a:xfrm>
            <a:prstGeom prst="rect">
              <a:avLst/>
            </a:prstGeom>
          </p:spPr>
        </p:pic>
        <p:sp>
          <p:nvSpPr>
            <p:cNvPr id="42" name="TextBox 41">
              <a:extLst>
                <a:ext uri="{FF2B5EF4-FFF2-40B4-BE49-F238E27FC236}">
                  <a16:creationId xmlns:a16="http://schemas.microsoft.com/office/drawing/2014/main" id="{07F83327-0A9B-250C-4B7F-15F65ADFAD16}"/>
                </a:ext>
              </a:extLst>
            </p:cNvPr>
            <p:cNvSpPr txBox="1"/>
            <p:nvPr/>
          </p:nvSpPr>
          <p:spPr>
            <a:xfrm>
              <a:off x="4190762" y="5050195"/>
              <a:ext cx="2904173" cy="641939"/>
            </a:xfrm>
            <a:prstGeom prst="rect">
              <a:avLst/>
            </a:prstGeom>
            <a:noFill/>
          </p:spPr>
          <p:txBody>
            <a:bodyPr wrap="none" rtlCol="0">
              <a:spAutoFit/>
            </a:bodyPr>
            <a:lstStyle/>
            <a:p>
              <a:r>
                <a:rPr lang="en-US" sz="1200" dirty="0"/>
                <a:t>REBCO, 20 K</a:t>
              </a:r>
            </a:p>
          </p:txBody>
        </p:sp>
      </p:grpSp>
      <p:pic>
        <p:nvPicPr>
          <p:cNvPr id="44" name="Picture 43">
            <a:extLst>
              <a:ext uri="{FF2B5EF4-FFF2-40B4-BE49-F238E27FC236}">
                <a16:creationId xmlns:a16="http://schemas.microsoft.com/office/drawing/2014/main" id="{3E1354ED-1115-6775-8FAF-C9D518E95C32}"/>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4798620" y="514014"/>
            <a:ext cx="1462837" cy="974232"/>
          </a:xfrm>
          <a:prstGeom prst="rect">
            <a:avLst/>
          </a:prstGeom>
        </p:spPr>
      </p:pic>
      <p:sp>
        <p:nvSpPr>
          <p:cNvPr id="45" name="TextBox 44">
            <a:extLst>
              <a:ext uri="{FF2B5EF4-FFF2-40B4-BE49-F238E27FC236}">
                <a16:creationId xmlns:a16="http://schemas.microsoft.com/office/drawing/2014/main" id="{8646A52A-37BB-61A1-DE7F-5082D077D625}"/>
              </a:ext>
            </a:extLst>
          </p:cNvPr>
          <p:cNvSpPr txBox="1"/>
          <p:nvPr/>
        </p:nvSpPr>
        <p:spPr>
          <a:xfrm>
            <a:off x="4791940" y="547966"/>
            <a:ext cx="1337525" cy="338554"/>
          </a:xfrm>
          <a:prstGeom prst="rect">
            <a:avLst/>
          </a:prstGeom>
          <a:noFill/>
        </p:spPr>
        <p:txBody>
          <a:bodyPr wrap="square" rtlCol="0">
            <a:spAutoFit/>
          </a:bodyPr>
          <a:lstStyle/>
          <a:p>
            <a:pPr algn="ctr"/>
            <a:r>
              <a:rPr lang="en-CH" sz="800" dirty="0">
                <a:solidFill>
                  <a:srgbClr val="FFFF00"/>
                </a:solidFill>
                <a:latin typeface="Calibri" panose="020F0502020204030204" pitchFamily="34" charset="0"/>
                <a:cs typeface="Calibri" panose="020F0502020204030204" pitchFamily="34" charset="0"/>
              </a:rPr>
              <a:t>MuCol HTS conductor</a:t>
            </a:r>
          </a:p>
          <a:p>
            <a:pPr algn="ctr"/>
            <a:r>
              <a:rPr lang="en-CH" sz="800" dirty="0">
                <a:solidFill>
                  <a:srgbClr val="FFFF00"/>
                </a:solidFill>
                <a:latin typeface="Calibri" panose="020F0502020204030204" pitchFamily="34" charset="0"/>
                <a:cs typeface="Calibri" panose="020F0502020204030204" pitchFamily="34" charset="0"/>
              </a:rPr>
              <a:t>Operating current: 61 kA</a:t>
            </a:r>
          </a:p>
        </p:txBody>
      </p:sp>
      <p:sp>
        <p:nvSpPr>
          <p:cNvPr id="46" name="TextBox 45">
            <a:extLst>
              <a:ext uri="{FF2B5EF4-FFF2-40B4-BE49-F238E27FC236}">
                <a16:creationId xmlns:a16="http://schemas.microsoft.com/office/drawing/2014/main" id="{68B33B90-DBF1-70DE-1627-4DCDC1013849}"/>
              </a:ext>
            </a:extLst>
          </p:cNvPr>
          <p:cNvSpPr txBox="1"/>
          <p:nvPr/>
        </p:nvSpPr>
        <p:spPr>
          <a:xfrm>
            <a:off x="1043608" y="1913638"/>
            <a:ext cx="1960757" cy="276999"/>
          </a:xfrm>
          <a:prstGeom prst="rect">
            <a:avLst/>
          </a:prstGeom>
          <a:solidFill>
            <a:schemeClr val="accent3">
              <a:lumMod val="20000"/>
              <a:lumOff val="80000"/>
              <a:alpha val="50155"/>
            </a:schemeClr>
          </a:solidFill>
        </p:spPr>
        <p:txBody>
          <a:bodyPr wrap="square" rtlCol="0">
            <a:spAutoFit/>
          </a:bodyPr>
          <a:lstStyle/>
          <a:p>
            <a:r>
              <a:rPr lang="en-US" sz="1200" dirty="0">
                <a:latin typeface="Calibri" panose="020F0502020204030204" pitchFamily="34" charset="0"/>
                <a:cs typeface="Calibri" panose="020F0502020204030204" pitchFamily="34" charset="0"/>
              </a:rPr>
              <a:t>Did adjust collider ring field</a:t>
            </a:r>
          </a:p>
        </p:txBody>
      </p:sp>
      <p:sp>
        <p:nvSpPr>
          <p:cNvPr id="8" name="TextBox 7">
            <a:extLst>
              <a:ext uri="{FF2B5EF4-FFF2-40B4-BE49-F238E27FC236}">
                <a16:creationId xmlns:a16="http://schemas.microsoft.com/office/drawing/2014/main" id="{5CA1027F-AD1A-BCE9-350D-4483300FD0C5}"/>
              </a:ext>
            </a:extLst>
          </p:cNvPr>
          <p:cNvSpPr txBox="1"/>
          <p:nvPr/>
        </p:nvSpPr>
        <p:spPr>
          <a:xfrm>
            <a:off x="4972666" y="3435846"/>
            <a:ext cx="4135838" cy="1569660"/>
          </a:xfrm>
          <a:prstGeom prst="rect">
            <a:avLst/>
          </a:prstGeom>
          <a:solidFill>
            <a:schemeClr val="accent5">
              <a:lumMod val="20000"/>
              <a:lumOff val="80000"/>
              <a:alpha val="50000"/>
            </a:schemeClr>
          </a:solidFill>
          <a:ln>
            <a:noFill/>
          </a:ln>
        </p:spPr>
        <p:txBody>
          <a:bodyPr wrap="square" rtlCol="0">
            <a:spAutoFit/>
          </a:bodyPr>
          <a:lstStyle/>
          <a:p>
            <a:pPr>
              <a:lnSpc>
                <a:spcPct val="100000"/>
              </a:lnSpc>
            </a:pPr>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Design work is basically done</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Opportunity to </a:t>
            </a:r>
            <a:r>
              <a:rPr lang="en-US" sz="1200" b="1" spc="-1" dirty="0">
                <a:solidFill>
                  <a:srgbClr val="000000"/>
                </a:solidFill>
                <a:latin typeface="Calibri" panose="020F0502020204030204" pitchFamily="34" charset="0"/>
                <a:cs typeface="Calibri" panose="020F0502020204030204" pitchFamily="34" charset="0"/>
              </a:rPr>
              <a:t>ramp up </a:t>
            </a:r>
            <a:r>
              <a:rPr lang="en-US" sz="1200" spc="-1" dirty="0">
                <a:solidFill>
                  <a:srgbClr val="000000"/>
                </a:solidFill>
                <a:latin typeface="Calibri" panose="020F0502020204030204" pitchFamily="34" charset="0"/>
                <a:cs typeface="Calibri" panose="020F0502020204030204" pitchFamily="34" charset="0"/>
              </a:rPr>
              <a:t>effort (engineering designs, building models, …)</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With sufficient resources </a:t>
            </a:r>
            <a:r>
              <a:rPr lang="en-US" sz="1200" b="1" spc="-1" dirty="0">
                <a:solidFill>
                  <a:srgbClr val="000000"/>
                </a:solidFill>
                <a:latin typeface="Calibri" panose="020F0502020204030204" pitchFamily="34" charset="0"/>
                <a:cs typeface="Calibri" panose="020F0502020204030204" pitchFamily="34" charset="0"/>
              </a:rPr>
              <a:t>HTS solenoids </a:t>
            </a:r>
            <a:r>
              <a:rPr lang="en-US" sz="1200" spc="-1" dirty="0">
                <a:solidFill>
                  <a:srgbClr val="000000"/>
                </a:solidFill>
                <a:latin typeface="Calibri" panose="020F0502020204030204" pitchFamily="34" charset="0"/>
                <a:cs typeface="Calibri" panose="020F0502020204030204" pitchFamily="34" charset="0"/>
              </a:rPr>
              <a:t>and </a:t>
            </a:r>
            <a:r>
              <a:rPr lang="en-US" sz="1200" b="1" spc="-1" dirty="0">
                <a:solidFill>
                  <a:srgbClr val="000000"/>
                </a:solidFill>
                <a:latin typeface="Calibri" panose="020F0502020204030204" pitchFamily="34" charset="0"/>
                <a:cs typeface="Calibri" panose="020F0502020204030204" pitchFamily="34" charset="0"/>
              </a:rPr>
              <a:t>Nb</a:t>
            </a:r>
            <a:r>
              <a:rPr lang="en-US" sz="1200" b="1" spc="-1" baseline="-25000" dirty="0">
                <a:solidFill>
                  <a:srgbClr val="000000"/>
                </a:solidFill>
                <a:latin typeface="Calibri" panose="020F0502020204030204" pitchFamily="34" charset="0"/>
                <a:cs typeface="Calibri" panose="020F0502020204030204" pitchFamily="34" charset="0"/>
              </a:rPr>
              <a:t>3</a:t>
            </a:r>
            <a:r>
              <a:rPr lang="en-US" sz="1200" b="1" spc="-1" dirty="0">
                <a:solidFill>
                  <a:srgbClr val="000000"/>
                </a:solidFill>
                <a:latin typeface="Calibri" panose="020F0502020204030204" pitchFamily="34" charset="0"/>
                <a:cs typeface="Calibri" panose="020F0502020204030204" pitchFamily="34" charset="0"/>
              </a:rPr>
              <a:t>Sn dipoles </a:t>
            </a:r>
            <a:r>
              <a:rPr lang="en-US" sz="1200" spc="-1" dirty="0">
                <a:solidFill>
                  <a:srgbClr val="000000"/>
                </a:solidFill>
                <a:latin typeface="Calibri" panose="020F0502020204030204" pitchFamily="34" charset="0"/>
                <a:cs typeface="Calibri" panose="020F0502020204030204" pitchFamily="34" charset="0"/>
              </a:rPr>
              <a:t>could be ready for decision in 10-15 years, </a:t>
            </a:r>
            <a:r>
              <a:rPr lang="en-US" sz="1200" b="1" spc="-1" dirty="0">
                <a:solidFill>
                  <a:srgbClr val="000000"/>
                </a:solidFill>
                <a:latin typeface="Calibri" panose="020F0502020204030204" pitchFamily="34" charset="0"/>
                <a:cs typeface="Calibri" panose="020F0502020204030204" pitchFamily="34" charset="0"/>
              </a:rPr>
              <a:t>consistent with implementation timeline</a:t>
            </a:r>
          </a:p>
          <a:p>
            <a:pPr marL="171450" indent="-171450">
              <a:lnSpc>
                <a:spcPct val="100000"/>
              </a:lnSpc>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HTS dipoles </a:t>
            </a:r>
            <a:r>
              <a:rPr lang="en-US" sz="1200" spc="-1" dirty="0">
                <a:solidFill>
                  <a:srgbClr val="000000"/>
                </a:solidFill>
                <a:latin typeface="Calibri" panose="020F0502020204030204" pitchFamily="34" charset="0"/>
                <a:cs typeface="Calibri" panose="020F0502020204030204" pitchFamily="34" charset="0"/>
              </a:rPr>
              <a:t>likely take longer</a:t>
            </a:r>
            <a:endParaRPr lang="en-US" sz="1200" b="1" spc="-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944614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76BF3-13C8-8B45-1DC0-C7F2835922F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0B7FBDF-1F78-0D78-92AC-8163B6049CE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Collective Effects</a:t>
            </a:r>
          </a:p>
        </p:txBody>
      </p:sp>
      <p:sp>
        <p:nvSpPr>
          <p:cNvPr id="52" name="Espace réservé du pied de page 4">
            <a:extLst>
              <a:ext uri="{FF2B5EF4-FFF2-40B4-BE49-F238E27FC236}">
                <a16:creationId xmlns:a16="http://schemas.microsoft.com/office/drawing/2014/main" id="{50BF91D5-CAB1-5444-07C7-CD57196BF1E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4" name="TextBox 3">
            <a:extLst>
              <a:ext uri="{FF2B5EF4-FFF2-40B4-BE49-F238E27FC236}">
                <a16:creationId xmlns:a16="http://schemas.microsoft.com/office/drawing/2014/main" id="{C3D09225-2DB8-644B-C441-BD0C0627FE20}"/>
              </a:ext>
            </a:extLst>
          </p:cNvPr>
          <p:cNvSpPr txBox="1"/>
          <p:nvPr/>
        </p:nvSpPr>
        <p:spPr>
          <a:xfrm>
            <a:off x="5094557" y="3203669"/>
            <a:ext cx="3635294"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Impedances in RCSs and collider ring can be taken care of by design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Beam-beam can be handled by 20 turn feedback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Resistive wall in muon cooling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Further key detailed studies: beam loading, longitudinal and transverse space charge in 6D cooling, impedance of cooling absorbers</a:t>
            </a:r>
          </a:p>
        </p:txBody>
      </p:sp>
      <p:sp>
        <p:nvSpPr>
          <p:cNvPr id="2" name="Slide Number Placeholder 1">
            <a:extLst>
              <a:ext uri="{FF2B5EF4-FFF2-40B4-BE49-F238E27FC236}">
                <a16:creationId xmlns:a16="http://schemas.microsoft.com/office/drawing/2014/main" id="{2DD97D51-D14B-326E-E927-4A31F72B71A6}"/>
              </a:ext>
            </a:extLst>
          </p:cNvPr>
          <p:cNvSpPr>
            <a:spLocks noGrp="1"/>
          </p:cNvSpPr>
          <p:nvPr>
            <p:ph type="sldNum" sz="quarter" idx="4"/>
          </p:nvPr>
        </p:nvSpPr>
        <p:spPr/>
        <p:txBody>
          <a:bodyPr/>
          <a:lstStyle/>
          <a:p>
            <a:fld id="{974172A1-1CBF-0B40-9234-7D4D80EC19EA}" type="slidenum">
              <a:rPr lang="en-GB" smtClean="0"/>
              <a:pPr/>
              <a:t>43</a:t>
            </a:fld>
            <a:endParaRPr lang="en-GB" dirty="0"/>
          </a:p>
        </p:txBody>
      </p:sp>
      <p:sp>
        <p:nvSpPr>
          <p:cNvPr id="7" name="TextBox 6">
            <a:extLst>
              <a:ext uri="{FF2B5EF4-FFF2-40B4-BE49-F238E27FC236}">
                <a16:creationId xmlns:a16="http://schemas.microsoft.com/office/drawing/2014/main" id="{7A3768B0-E5C3-5FAF-2E9E-E93B3823721C}"/>
              </a:ext>
            </a:extLst>
          </p:cNvPr>
          <p:cNvSpPr txBox="1"/>
          <p:nvPr/>
        </p:nvSpPr>
        <p:spPr>
          <a:xfrm>
            <a:off x="129293" y="1208822"/>
            <a:ext cx="2426484" cy="1569660"/>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studies for proton complex</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Assessed impedances (beam screen and RF cavities) in RCSs and collider ring</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Studying counter-rotating beam impedance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Studies started on muon cooling</a:t>
            </a:r>
          </a:p>
        </p:txBody>
      </p:sp>
      <p:sp>
        <p:nvSpPr>
          <p:cNvPr id="35" name="AutoShape 2">
            <a:extLst>
              <a:ext uri="{FF2B5EF4-FFF2-40B4-BE49-F238E27FC236}">
                <a16:creationId xmlns:a16="http://schemas.microsoft.com/office/drawing/2014/main" id="{1E64C66E-DE06-3BB1-5B76-F53DA1E3657A}"/>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A650D3D1-2CFD-CB7B-C9C9-7D078DFC7D0A}"/>
              </a:ext>
            </a:extLst>
          </p:cNvPr>
          <p:cNvSpPr txBox="1"/>
          <p:nvPr/>
        </p:nvSpPr>
        <p:spPr>
          <a:xfrm>
            <a:off x="129292" y="489372"/>
            <a:ext cx="2426485"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Goal:</a:t>
            </a:r>
          </a:p>
          <a:p>
            <a:r>
              <a:rPr lang="en-US" sz="1200" dirty="0">
                <a:latin typeface="Calibri" panose="020F0502020204030204" pitchFamily="34" charset="0"/>
                <a:cs typeface="Calibri" panose="020F0502020204030204" pitchFamily="34" charset="0"/>
              </a:rPr>
              <a:t>Identify collective effects intensity bottlenecks</a:t>
            </a:r>
          </a:p>
        </p:txBody>
      </p:sp>
      <p:pic>
        <p:nvPicPr>
          <p:cNvPr id="5" name="Picture 4">
            <a:extLst>
              <a:ext uri="{FF2B5EF4-FFF2-40B4-BE49-F238E27FC236}">
                <a16:creationId xmlns:a16="http://schemas.microsoft.com/office/drawing/2014/main" id="{AE9ECA61-6B15-0464-61A1-765EF7639D27}"/>
              </a:ext>
            </a:extLst>
          </p:cNvPr>
          <p:cNvPicPr>
            <a:picLocks noChangeAspect="1"/>
          </p:cNvPicPr>
          <p:nvPr/>
        </p:nvPicPr>
        <p:blipFill>
          <a:blip r:embed="rId2">
            <a:lum/>
            <a:alphaModFix/>
          </a:blip>
          <a:srcRect/>
          <a:stretch>
            <a:fillRect/>
          </a:stretch>
        </p:blipFill>
        <p:spPr>
          <a:xfrm>
            <a:off x="2632694" y="508536"/>
            <a:ext cx="2227502" cy="1559158"/>
          </a:xfrm>
          <a:prstGeom prst="rect">
            <a:avLst/>
          </a:prstGeom>
          <a:noFill/>
          <a:ln>
            <a:noFill/>
          </a:ln>
        </p:spPr>
      </p:pic>
      <p:pic>
        <p:nvPicPr>
          <p:cNvPr id="8" name="Picture 7">
            <a:extLst>
              <a:ext uri="{FF2B5EF4-FFF2-40B4-BE49-F238E27FC236}">
                <a16:creationId xmlns:a16="http://schemas.microsoft.com/office/drawing/2014/main" id="{323E45C7-ABC3-FF68-577C-4D464332B834}"/>
              </a:ext>
            </a:extLst>
          </p:cNvPr>
          <p:cNvPicPr>
            <a:picLocks noChangeAspect="1"/>
          </p:cNvPicPr>
          <p:nvPr/>
        </p:nvPicPr>
        <p:blipFill>
          <a:blip r:embed="rId3">
            <a:lum/>
            <a:alphaModFix/>
          </a:blip>
          <a:srcRect/>
          <a:stretch>
            <a:fillRect/>
          </a:stretch>
        </p:blipFill>
        <p:spPr>
          <a:xfrm>
            <a:off x="4372900" y="1707654"/>
            <a:ext cx="1927292" cy="1376653"/>
          </a:xfrm>
          <a:prstGeom prst="rect">
            <a:avLst/>
          </a:prstGeom>
          <a:noFill/>
          <a:ln>
            <a:noFill/>
          </a:ln>
        </p:spPr>
      </p:pic>
      <p:pic>
        <p:nvPicPr>
          <p:cNvPr id="10" name="Picture 9" descr="A graph of sound waves&#10;&#10;Description automatically generated">
            <a:extLst>
              <a:ext uri="{FF2B5EF4-FFF2-40B4-BE49-F238E27FC236}">
                <a16:creationId xmlns:a16="http://schemas.microsoft.com/office/drawing/2014/main" id="{E08A3F90-1614-61F5-7DF4-F4477B19A04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61422" y="1642403"/>
            <a:ext cx="2559050" cy="1577419"/>
          </a:xfrm>
          <a:prstGeom prst="rect">
            <a:avLst/>
          </a:prstGeom>
        </p:spPr>
      </p:pic>
      <p:pic>
        <p:nvPicPr>
          <p:cNvPr id="13" name="Picture 12"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AF08D27E-7229-F06A-F7C9-0459A5BBCFD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918912" y="498463"/>
            <a:ext cx="3193637" cy="1133416"/>
          </a:xfrm>
          <a:prstGeom prst="rect">
            <a:avLst/>
          </a:prstGeom>
        </p:spPr>
      </p:pic>
      <p:pic>
        <p:nvPicPr>
          <p:cNvPr id="15" name="Picture 14" descr="A graph with blue lines&#10;&#10;Description automatically generated">
            <a:extLst>
              <a:ext uri="{FF2B5EF4-FFF2-40B4-BE49-F238E27FC236}">
                <a16:creationId xmlns:a16="http://schemas.microsoft.com/office/drawing/2014/main" id="{C2DBC350-35EC-C873-E5C4-34FF6B6ABF20}"/>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339752" y="3249922"/>
            <a:ext cx="2598672" cy="1503194"/>
          </a:xfrm>
          <a:prstGeom prst="rect">
            <a:avLst/>
          </a:prstGeom>
        </p:spPr>
      </p:pic>
      <p:pic>
        <p:nvPicPr>
          <p:cNvPr id="17" name="Picture 16" descr="A graph of a graph&#10;&#10;Description automatically generated with medium confidence">
            <a:extLst>
              <a:ext uri="{FF2B5EF4-FFF2-40B4-BE49-F238E27FC236}">
                <a16:creationId xmlns:a16="http://schemas.microsoft.com/office/drawing/2014/main" id="{5F7BA58A-5453-D477-CF66-546B1D16D014}"/>
              </a:ext>
            </a:extLst>
          </p:cNvPr>
          <p:cNvPicPr>
            <a:picLocks noChangeAspect="1"/>
          </p:cNvPicPr>
          <p:nvPr/>
        </p:nvPicPr>
        <p:blipFill>
          <a:blip r:embed="rId7">
            <a:extLst>
              <a:ext uri="{28A0092B-C50C-407E-A947-70E740481C1C}">
                <a14:useLocalDpi xmlns:a14="http://schemas.microsoft.com/office/drawing/2010/main"/>
              </a:ext>
            </a:extLst>
          </a:blip>
          <a:srcRect/>
          <a:stretch/>
        </p:blipFill>
        <p:spPr>
          <a:xfrm>
            <a:off x="164854" y="3075806"/>
            <a:ext cx="1953086" cy="1576937"/>
          </a:xfrm>
          <a:prstGeom prst="rect">
            <a:avLst/>
          </a:prstGeom>
        </p:spPr>
      </p:pic>
      <p:sp>
        <p:nvSpPr>
          <p:cNvPr id="11" name="TextBox 10">
            <a:extLst>
              <a:ext uri="{FF2B5EF4-FFF2-40B4-BE49-F238E27FC236}">
                <a16:creationId xmlns:a16="http://schemas.microsoft.com/office/drawing/2014/main" id="{AF29C4FF-3EF6-DE7C-D008-731ABFBC97B9}"/>
              </a:ext>
            </a:extLst>
          </p:cNvPr>
          <p:cNvSpPr txBox="1"/>
          <p:nvPr/>
        </p:nvSpPr>
        <p:spPr>
          <a:xfrm>
            <a:off x="3105619" y="2664057"/>
            <a:ext cx="954107" cy="307777"/>
          </a:xfrm>
          <a:prstGeom prst="rect">
            <a:avLst/>
          </a:prstGeom>
          <a:solidFill>
            <a:srgbClr val="FFFF00"/>
          </a:solidFill>
        </p:spPr>
        <p:txBody>
          <a:bodyPr wrap="none" rtlCol="0">
            <a:spAutoFit/>
          </a:bodyPr>
          <a:lstStyle/>
          <a:p>
            <a:r>
              <a:rPr lang="en-US" sz="1400" dirty="0">
                <a:solidFill>
                  <a:srgbClr val="000000"/>
                </a:solidFill>
                <a:latin typeface="Calibri" panose="020F0502020204030204" pitchFamily="34" charset="0"/>
                <a:cs typeface="Calibri" panose="020F0502020204030204" pitchFamily="34" charset="0"/>
              </a:rPr>
              <a:t>WEPM095</a:t>
            </a:r>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690679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ED533-4052-0AA4-BADE-45017F0DBAE7}"/>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DB12095-DCE3-495C-AB43-776BB6FE5A2E}"/>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4A7ED111-6370-0A05-C03D-16E5E73721E0}"/>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Deliverables and Resources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EB82FFCD-9994-AC5F-DDC4-D853B75745DD}"/>
              </a:ext>
            </a:extLst>
          </p:cNvPr>
          <p:cNvSpPr>
            <a:spLocks noGrp="1"/>
          </p:cNvSpPr>
          <p:nvPr>
            <p:ph type="sldNum" sz="quarter" idx="4"/>
          </p:nvPr>
        </p:nvSpPr>
        <p:spPr/>
        <p:txBody>
          <a:bodyPr/>
          <a:lstStyle/>
          <a:p>
            <a:fld id="{974172A1-1CBF-0B40-9234-7D4D80EC19EA}" type="slidenum">
              <a:rPr lang="en-GB" smtClean="0"/>
              <a:pPr/>
              <a:t>44</a:t>
            </a:fld>
            <a:endParaRPr lang="en-GB" dirty="0"/>
          </a:p>
        </p:txBody>
      </p:sp>
      <p:pic>
        <p:nvPicPr>
          <p:cNvPr id="4" name="Picture 3" descr="A table of information&#10;&#10;Description automatically generated">
            <a:extLst>
              <a:ext uri="{FF2B5EF4-FFF2-40B4-BE49-F238E27FC236}">
                <a16:creationId xmlns:a16="http://schemas.microsoft.com/office/drawing/2014/main" id="{B864508F-BE62-B102-B399-153E304122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9D58D56D-3472-E5FC-F6B3-C83C418CEFFE}"/>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45007DE-FC25-CA76-BC8D-8EF9467F2BF5}"/>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E847E03-AE9A-0FB4-8F1C-9FDA3C393C5A}"/>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DAA3A236-64BD-A2FC-4C39-BAA2A82E170B}"/>
              </a:ext>
            </a:extLst>
          </p:cNvPr>
          <p:cNvSpPr/>
          <p:nvPr/>
        </p:nvSpPr>
        <p:spPr>
          <a:xfrm>
            <a:off x="6423394" y="1145958"/>
            <a:ext cx="2706242" cy="833429"/>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ABF2372A-B7E1-910C-5C9F-6A89BB17D6B9}"/>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237A98F4-AEBA-4AA0-77E4-73B1DEAAB2C6}"/>
              </a:ext>
            </a:extLst>
          </p:cNvPr>
          <p:cNvPicPr>
            <a:picLocks noChangeAspect="1"/>
          </p:cNvPicPr>
          <p:nvPr/>
        </p:nvPicPr>
        <p:blipFill>
          <a:blip r:embed="rId2">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D8F27BAF-2F97-00F5-00D0-F977D6A29F03}"/>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descr="A table with numbers and numbers&#10;&#10;Description automatically generated">
            <a:extLst>
              <a:ext uri="{FF2B5EF4-FFF2-40B4-BE49-F238E27FC236}">
                <a16:creationId xmlns:a16="http://schemas.microsoft.com/office/drawing/2014/main" id="{ADA13EEC-EC4D-F372-690C-3051345269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286" y="2426620"/>
            <a:ext cx="4994262" cy="2459262"/>
          </a:xfrm>
          <a:prstGeom prst="rect">
            <a:avLst/>
          </a:prstGeom>
        </p:spPr>
      </p:pic>
    </p:spTree>
    <p:extLst>
      <p:ext uri="{BB962C8B-B14F-4D97-AF65-F5344CB8AC3E}">
        <p14:creationId xmlns:p14="http://schemas.microsoft.com/office/powerpoint/2010/main" val="8539308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DF76A-CFD2-6786-29EC-22F2511A8EB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A2CAB59-B502-4C06-C859-AD04D89C7811}"/>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5D219736-5443-D751-72EA-C76F985E4576}"/>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Deliverables and Resources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B34BE71E-0BB1-CF45-3963-5DA946321184}"/>
              </a:ext>
            </a:extLst>
          </p:cNvPr>
          <p:cNvSpPr>
            <a:spLocks noGrp="1"/>
          </p:cNvSpPr>
          <p:nvPr>
            <p:ph type="sldNum" sz="quarter" idx="4"/>
          </p:nvPr>
        </p:nvSpPr>
        <p:spPr/>
        <p:txBody>
          <a:bodyPr/>
          <a:lstStyle/>
          <a:p>
            <a:fld id="{974172A1-1CBF-0B40-9234-7D4D80EC19EA}" type="slidenum">
              <a:rPr lang="en-GB" smtClean="0"/>
              <a:pPr/>
              <a:t>45</a:t>
            </a:fld>
            <a:endParaRPr lang="en-GB" dirty="0"/>
          </a:p>
        </p:txBody>
      </p:sp>
      <p:pic>
        <p:nvPicPr>
          <p:cNvPr id="4" name="Picture 3" descr="A table of information&#10;&#10;Description automatically generated">
            <a:extLst>
              <a:ext uri="{FF2B5EF4-FFF2-40B4-BE49-F238E27FC236}">
                <a16:creationId xmlns:a16="http://schemas.microsoft.com/office/drawing/2014/main" id="{1AACB52C-DB57-63B9-3B98-780ADBB67F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7AB3D456-0C5C-2B07-D4D3-5924C28E7A97}"/>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7D1F2F8-E918-F5B7-3C36-D4EAD1945CC1}"/>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DDCE67F-55BF-AB03-3AA2-EAE6A1A15064}"/>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56A8E938-BCE5-332F-6DD6-D4CCE266C11E}"/>
              </a:ext>
            </a:extLst>
          </p:cNvPr>
          <p:cNvSpPr/>
          <p:nvPr/>
        </p:nvSpPr>
        <p:spPr>
          <a:xfrm>
            <a:off x="6423394" y="1145958"/>
            <a:ext cx="2706242" cy="833429"/>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6BC879D4-7230-7DA1-3994-EB91A5F67EA1}"/>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CF37CC70-376B-31E7-C461-5FB107C1E481}"/>
              </a:ext>
            </a:extLst>
          </p:cNvPr>
          <p:cNvPicPr>
            <a:picLocks noChangeAspect="1"/>
          </p:cNvPicPr>
          <p:nvPr/>
        </p:nvPicPr>
        <p:blipFill>
          <a:blip r:embed="rId2">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78083958-5C21-4325-04D5-7E4C7721AC0B}"/>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descr="A table with numbers and numbers&#10;&#10;Description automatically generated">
            <a:extLst>
              <a:ext uri="{FF2B5EF4-FFF2-40B4-BE49-F238E27FC236}">
                <a16:creationId xmlns:a16="http://schemas.microsoft.com/office/drawing/2014/main" id="{0FD03149-21A3-29BA-4F97-8AA81F9D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286" y="2426620"/>
            <a:ext cx="4994262" cy="2459262"/>
          </a:xfrm>
          <a:prstGeom prst="rect">
            <a:avLst/>
          </a:prstGeom>
        </p:spPr>
      </p:pic>
      <p:sp>
        <p:nvSpPr>
          <p:cNvPr id="7" name="TextBox 6">
            <a:extLst>
              <a:ext uri="{FF2B5EF4-FFF2-40B4-BE49-F238E27FC236}">
                <a16:creationId xmlns:a16="http://schemas.microsoft.com/office/drawing/2014/main" id="{760D1738-645C-A348-3C84-842BABD30843}"/>
              </a:ext>
            </a:extLst>
          </p:cNvPr>
          <p:cNvSpPr txBox="1"/>
          <p:nvPr/>
        </p:nvSpPr>
        <p:spPr>
          <a:xfrm>
            <a:off x="2416641" y="2089006"/>
            <a:ext cx="3785982" cy="1323439"/>
          </a:xfrm>
          <a:prstGeom prst="rect">
            <a:avLst/>
          </a:prstGeom>
          <a:solidFill>
            <a:schemeClr val="tx2">
              <a:lumMod val="20000"/>
              <a:lumOff val="80000"/>
            </a:schemeClr>
          </a:solidFill>
          <a:ln>
            <a:solidFill>
              <a:schemeClr val="tx1"/>
            </a:solidFill>
          </a:ln>
        </p:spPr>
        <p:txBody>
          <a:bodyPr wrap="square" rtlCol="0">
            <a:spAutoFit/>
          </a:bodyPr>
          <a:lstStyle/>
          <a:p>
            <a:r>
              <a:rPr lang="en-US" sz="1600" dirty="0">
                <a:latin typeface="Calibri" panose="020F0502020204030204" pitchFamily="34" charset="0"/>
                <a:cs typeface="Calibri" panose="020F0502020204030204" pitchFamily="34" charset="0"/>
              </a:rPr>
              <a:t>Totals:</a:t>
            </a:r>
          </a:p>
          <a:p>
            <a:r>
              <a:rPr lang="en-US" sz="1600" dirty="0">
                <a:latin typeface="Calibri" panose="020F0502020204030204" pitchFamily="34" charset="0"/>
                <a:cs typeface="Calibri" panose="020F0502020204030204" pitchFamily="34" charset="0"/>
              </a:rPr>
              <a:t>Duration 10 years</a:t>
            </a:r>
          </a:p>
          <a:p>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Accelerator: 300 MCHF material, 1800 </a:t>
            </a:r>
            <a:r>
              <a:rPr lang="en-US" sz="1600" dirty="0" err="1">
                <a:latin typeface="Calibri" panose="020F0502020204030204" pitchFamily="34" charset="0"/>
                <a:cs typeface="Calibri" panose="020F0502020204030204" pitchFamily="34" charset="0"/>
              </a:rPr>
              <a:t>FTEy</a:t>
            </a:r>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Detector:        20 MCHF material,   900 </a:t>
            </a:r>
            <a:r>
              <a:rPr lang="en-US" sz="1600" dirty="0" err="1">
                <a:latin typeface="Calibri" panose="020F0502020204030204" pitchFamily="34" charset="0"/>
                <a:cs typeface="Calibri" panose="020F0502020204030204" pitchFamily="34" charset="0"/>
              </a:rPr>
              <a:t>FTEy</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388808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9540A-AECB-9E87-CBF3-FB59223CE2D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87C7DCD-2F9C-3A6B-9798-8D33FD3A7430}"/>
              </a:ext>
            </a:extLst>
          </p:cNvPr>
          <p:cNvSpPr>
            <a:spLocks noGrp="1"/>
          </p:cNvSpPr>
          <p:nvPr>
            <p:ph type="title"/>
          </p:nvPr>
        </p:nvSpPr>
        <p:spPr>
          <a:xfrm>
            <a:off x="1115616" y="64526"/>
            <a:ext cx="7190184" cy="432048"/>
          </a:xfrm>
        </p:spPr>
        <p:txBody>
          <a:bodyPr>
            <a:noAutofit/>
          </a:bodyPr>
          <a:lstStyle/>
          <a:p>
            <a:pPr algn="ctr"/>
            <a:r>
              <a:rPr lang="en-GB" dirty="0">
                <a:latin typeface="Calibri"/>
                <a:cs typeface="Calibri"/>
              </a:rPr>
              <a:t>European Accelerator R&amp;D Roadmap</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84BCBFCF-29F6-81D1-DE10-731C2D60F39F}"/>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46</a:t>
            </a:fld>
            <a:endParaRPr lang="en-GB" dirty="0"/>
          </a:p>
        </p:txBody>
      </p:sp>
      <p:sp>
        <p:nvSpPr>
          <p:cNvPr id="52" name="Espace réservé du pied de page 4">
            <a:extLst>
              <a:ext uri="{FF2B5EF4-FFF2-40B4-BE49-F238E27FC236}">
                <a16:creationId xmlns:a16="http://schemas.microsoft.com/office/drawing/2014/main" id="{B9DF0096-FFE1-4334-6B7F-8C66625D3E6E}"/>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pic>
        <p:nvPicPr>
          <p:cNvPr id="10" name="Picture 9" descr="p0.pdf">
            <a:extLst>
              <a:ext uri="{FF2B5EF4-FFF2-40B4-BE49-F238E27FC236}">
                <a16:creationId xmlns:a16="http://schemas.microsoft.com/office/drawing/2014/main" id="{C9EDDAB1-8D83-5483-5119-1C230CFF44CB}"/>
              </a:ext>
            </a:extLst>
          </p:cNvPr>
          <p:cNvPicPr>
            <a:picLocks noChangeAspect="1"/>
          </p:cNvPicPr>
          <p:nvPr/>
        </p:nvPicPr>
        <p:blipFill rotWithShape="1">
          <a:blip r:embed="rId2">
            <a:extLst>
              <a:ext uri="{28A0092B-C50C-407E-A947-70E740481C1C}">
                <a14:useLocalDpi xmlns:a14="http://schemas.microsoft.com/office/drawing/2010/main" val="0"/>
              </a:ext>
            </a:extLst>
          </a:blip>
          <a:srcRect l="14220" t="17551" r="8731" b="16902"/>
          <a:stretch/>
        </p:blipFill>
        <p:spPr>
          <a:xfrm>
            <a:off x="5669329" y="931989"/>
            <a:ext cx="3367168" cy="4053650"/>
          </a:xfrm>
          <a:prstGeom prst="rect">
            <a:avLst/>
          </a:prstGeom>
        </p:spPr>
      </p:pic>
      <p:sp>
        <p:nvSpPr>
          <p:cNvPr id="13" name="Rectangle 12">
            <a:extLst>
              <a:ext uri="{FF2B5EF4-FFF2-40B4-BE49-F238E27FC236}">
                <a16:creationId xmlns:a16="http://schemas.microsoft.com/office/drawing/2014/main" id="{DDF8CC15-8429-DD1B-DC48-E3D880143BF6}"/>
              </a:ext>
            </a:extLst>
          </p:cNvPr>
          <p:cNvSpPr/>
          <p:nvPr/>
        </p:nvSpPr>
        <p:spPr>
          <a:xfrm>
            <a:off x="6588224" y="4629572"/>
            <a:ext cx="2236442" cy="276999"/>
          </a:xfrm>
          <a:prstGeom prst="rect">
            <a:avLst/>
          </a:prstGeom>
          <a:solidFill>
            <a:schemeClr val="bg1"/>
          </a:solidFill>
          <a:ln>
            <a:noFill/>
          </a:ln>
        </p:spPr>
        <p:txBody>
          <a:bodyPr wrap="square">
            <a:spAutoFit/>
          </a:bodyPr>
          <a:lstStyle/>
          <a:p>
            <a:r>
              <a:rPr lang="en-US" sz="1200" u="sng" dirty="0">
                <a:solidFill>
                  <a:srgbClr val="276FFF"/>
                </a:solidFill>
                <a:latin typeface="Calibri" panose="020F0502020204030204" pitchFamily="34" charset="0"/>
                <a:cs typeface="Calibri" panose="020F0502020204030204" pitchFamily="34" charset="0"/>
                <a:hlinkClick r:id="rId3"/>
              </a:rPr>
              <a:t>http://arxiv.org/abs/2201.07895</a:t>
            </a:r>
          </a:p>
        </p:txBody>
      </p:sp>
      <p:sp>
        <p:nvSpPr>
          <p:cNvPr id="4" name="TextBox 3">
            <a:extLst>
              <a:ext uri="{FF2B5EF4-FFF2-40B4-BE49-F238E27FC236}">
                <a16:creationId xmlns:a16="http://schemas.microsoft.com/office/drawing/2014/main" id="{B270E5BD-443F-B383-6C8A-73489C09B0DF}"/>
              </a:ext>
            </a:extLst>
          </p:cNvPr>
          <p:cNvSpPr txBox="1"/>
          <p:nvPr/>
        </p:nvSpPr>
        <p:spPr>
          <a:xfrm>
            <a:off x="239512" y="874330"/>
            <a:ext cx="5429817" cy="3785652"/>
          </a:xfrm>
          <a:prstGeom prst="rect">
            <a:avLst/>
          </a:prstGeom>
          <a:noFill/>
        </p:spPr>
        <p:txBody>
          <a:bodyPr wrap="square" rtlCol="0">
            <a:spAutoFit/>
          </a:bodyPr>
          <a:lstStyle/>
          <a:p>
            <a:pPr>
              <a:buClr>
                <a:schemeClr val="tx1"/>
              </a:buClr>
            </a:pPr>
            <a:r>
              <a:rPr lang="en-US" sz="1600" dirty="0">
                <a:latin typeface="Calibri"/>
                <a:cs typeface="Calibri"/>
              </a:rPr>
              <a:t>Reviews in Europe and the US found muon collider promising</a:t>
            </a:r>
          </a:p>
          <a:p>
            <a:pPr marL="285750" indent="-285750">
              <a:buClr>
                <a:schemeClr val="tx1"/>
              </a:buClr>
              <a:buFont typeface="Arial" panose="020B0604020202020204" pitchFamily="34" charset="0"/>
              <a:buChar char="•"/>
            </a:pPr>
            <a:r>
              <a:rPr lang="en-US" sz="1600" dirty="0">
                <a:latin typeface="Calibri"/>
                <a:cs typeface="Calibri"/>
              </a:rPr>
              <a:t>Requires important innovation</a:t>
            </a:r>
          </a:p>
          <a:p>
            <a:endParaRPr lang="en-US" sz="1600" dirty="0">
              <a:latin typeface="Calibri"/>
              <a:cs typeface="Calibri"/>
            </a:endParaRPr>
          </a:p>
          <a:p>
            <a:r>
              <a:rPr lang="en-US" sz="1600" dirty="0">
                <a:latin typeface="Calibri"/>
                <a:cs typeface="Calibri"/>
              </a:rPr>
              <a:t>European Strategy for Particle Physics Update (</a:t>
            </a:r>
            <a:r>
              <a:rPr lang="en-US" sz="1600" b="1" dirty="0">
                <a:latin typeface="Calibri"/>
                <a:cs typeface="Calibri"/>
              </a:rPr>
              <a:t>ESPPU</a:t>
            </a:r>
            <a:r>
              <a:rPr lang="en-US" sz="1600" dirty="0">
                <a:latin typeface="Calibri"/>
                <a:cs typeface="Calibri"/>
              </a:rPr>
              <a:t>) supported muon collider R&amp;D in 2020</a:t>
            </a:r>
          </a:p>
          <a:p>
            <a:endParaRPr lang="en-US" sz="1600" dirty="0">
              <a:latin typeface="Calibri"/>
              <a:cs typeface="Calibri"/>
            </a:endParaRPr>
          </a:p>
          <a:p>
            <a:r>
              <a:rPr lang="en-US" sz="1600" dirty="0">
                <a:latin typeface="Calibri"/>
                <a:cs typeface="Calibri"/>
              </a:rPr>
              <a:t>CERN Council charged Laboratory Directors Group (</a:t>
            </a:r>
            <a:r>
              <a:rPr lang="en-US" sz="1600" b="1" dirty="0">
                <a:latin typeface="Calibri"/>
                <a:cs typeface="Calibri"/>
              </a:rPr>
              <a:t>LDG</a:t>
            </a:r>
            <a:r>
              <a:rPr lang="en-US" sz="1600" dirty="0">
                <a:latin typeface="Calibri"/>
                <a:cs typeface="Calibri"/>
              </a:rPr>
              <a:t>) to  develop Accelerator R&amp;D Roadmap</a:t>
            </a:r>
          </a:p>
          <a:p>
            <a:pPr marL="285750" indent="-285750">
              <a:buFont typeface="Arial" panose="020B0604020202020204" pitchFamily="34" charset="0"/>
              <a:buChar char="•"/>
            </a:pPr>
            <a:r>
              <a:rPr lang="en-US" sz="1600" dirty="0">
                <a:latin typeface="Calibri"/>
                <a:cs typeface="Calibri"/>
              </a:rPr>
              <a:t>Directors of institutes, e.g. INFN Frascati, PSI, DESY, RAL, CERN, …</a:t>
            </a:r>
          </a:p>
          <a:p>
            <a:pPr marL="285750" indent="-285750">
              <a:buFont typeface="Arial" panose="020B0604020202020204" pitchFamily="34" charset="0"/>
              <a:buChar char="•"/>
            </a:pPr>
            <a:endParaRPr lang="en-US" sz="1600" dirty="0">
              <a:latin typeface="Calibri"/>
              <a:cs typeface="Calibri"/>
            </a:endParaRPr>
          </a:p>
          <a:p>
            <a:r>
              <a:rPr lang="en-US" sz="1600" dirty="0">
                <a:latin typeface="Calibri"/>
                <a:cs typeface="Calibri"/>
              </a:rPr>
              <a:t>LDG formed five panels, one on Muon Collider</a:t>
            </a:r>
          </a:p>
          <a:p>
            <a:endParaRPr lang="en-US" sz="1600" dirty="0">
              <a:latin typeface="Calibri"/>
              <a:cs typeface="Calibri"/>
            </a:endParaRPr>
          </a:p>
          <a:p>
            <a:r>
              <a:rPr lang="en-US" sz="1600" dirty="0">
                <a:latin typeface="Calibri"/>
                <a:cs typeface="Calibri"/>
              </a:rPr>
              <a:t>Muon Collider panel developed an </a:t>
            </a:r>
            <a:r>
              <a:rPr lang="en-US" sz="1600" b="1" dirty="0">
                <a:latin typeface="Calibri"/>
                <a:cs typeface="Calibri"/>
              </a:rPr>
              <a:t>R&amp;D Roadmap </a:t>
            </a:r>
            <a:r>
              <a:rPr lang="en-US" sz="1600" dirty="0">
                <a:latin typeface="Calibri"/>
                <a:cs typeface="Calibri"/>
              </a:rPr>
              <a:t>with the help of the global community until end of 2021</a:t>
            </a:r>
          </a:p>
        </p:txBody>
      </p:sp>
      <p:sp>
        <p:nvSpPr>
          <p:cNvPr id="2" name="Slide Number Placeholder 1">
            <a:extLst>
              <a:ext uri="{FF2B5EF4-FFF2-40B4-BE49-F238E27FC236}">
                <a16:creationId xmlns:a16="http://schemas.microsoft.com/office/drawing/2014/main" id="{5EB60216-8489-87D8-442D-70B46430A8FC}"/>
              </a:ext>
            </a:extLst>
          </p:cNvPr>
          <p:cNvSpPr>
            <a:spLocks noGrp="1"/>
          </p:cNvSpPr>
          <p:nvPr>
            <p:ph type="sldNum" sz="quarter" idx="4"/>
          </p:nvPr>
        </p:nvSpPr>
        <p:spPr/>
        <p:txBody>
          <a:bodyPr/>
          <a:lstStyle/>
          <a:p>
            <a:fld id="{974172A1-1CBF-0B40-9234-7D4D80EC19EA}" type="slidenum">
              <a:rPr lang="en-GB" smtClean="0"/>
              <a:pPr/>
              <a:t>46</a:t>
            </a:fld>
            <a:endParaRPr lang="en-GB" dirty="0"/>
          </a:p>
        </p:txBody>
      </p:sp>
    </p:spTree>
    <p:extLst>
      <p:ext uri="{BB962C8B-B14F-4D97-AF65-F5344CB8AC3E}">
        <p14:creationId xmlns:p14="http://schemas.microsoft.com/office/powerpoint/2010/main" val="41933738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Muon Collider Roadmap CT</a:t>
            </a:r>
            <a:endParaRPr lang="en-GB"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47</a:t>
            </a:fld>
            <a:endParaRPr lang="en-GB" dirty="0"/>
          </a:p>
        </p:txBody>
      </p:sp>
      <p:sp>
        <p:nvSpPr>
          <p:cNvPr id="52" name="Espace réservé du pied de page 4"/>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DAA78AD5-9561-5A99-EEE4-365B32108DB0}"/>
              </a:ext>
            </a:extLst>
          </p:cNvPr>
          <p:cNvSpPr>
            <a:spLocks noGrp="1"/>
          </p:cNvSpPr>
          <p:nvPr>
            <p:ph type="sldNum" sz="quarter" idx="4"/>
          </p:nvPr>
        </p:nvSpPr>
        <p:spPr/>
        <p:txBody>
          <a:bodyPr/>
          <a:lstStyle/>
          <a:p>
            <a:fld id="{974172A1-1CBF-0B40-9234-7D4D80EC19EA}" type="slidenum">
              <a:rPr lang="en-GB" smtClean="0"/>
              <a:pPr/>
              <a:t>47</a:t>
            </a:fld>
            <a:endParaRPr lang="en-GB" dirty="0"/>
          </a:p>
        </p:txBody>
      </p:sp>
      <p:pic>
        <p:nvPicPr>
          <p:cNvPr id="4" name="Picture 3" descr="A diagram of a diagram&#10;&#10;AI-generated content may be incorrect.">
            <a:extLst>
              <a:ext uri="{FF2B5EF4-FFF2-40B4-BE49-F238E27FC236}">
                <a16:creationId xmlns:a16="http://schemas.microsoft.com/office/drawing/2014/main" id="{2BCB31FF-3FAF-C79F-1B5F-C88B587884E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0" y="1563638"/>
            <a:ext cx="9326880" cy="1477582"/>
          </a:xfrm>
          <a:prstGeom prst="rect">
            <a:avLst/>
          </a:prstGeom>
        </p:spPr>
      </p:pic>
      <p:grpSp>
        <p:nvGrpSpPr>
          <p:cNvPr id="6" name="Group 13">
            <a:extLst>
              <a:ext uri="{FF2B5EF4-FFF2-40B4-BE49-F238E27FC236}">
                <a16:creationId xmlns:a16="http://schemas.microsoft.com/office/drawing/2014/main" id="{CF400B72-40C1-B857-F913-CF35306F9137}"/>
              </a:ext>
            </a:extLst>
          </p:cNvPr>
          <p:cNvGrpSpPr/>
          <p:nvPr/>
        </p:nvGrpSpPr>
        <p:grpSpPr>
          <a:xfrm>
            <a:off x="342234" y="831628"/>
            <a:ext cx="1247940" cy="513244"/>
            <a:chOff x="0" y="0"/>
            <a:chExt cx="3327840" cy="1368651"/>
          </a:xfrm>
        </p:grpSpPr>
        <p:sp>
          <p:nvSpPr>
            <p:cNvPr id="7" name="Freeform 14">
              <a:extLst>
                <a:ext uri="{FF2B5EF4-FFF2-40B4-BE49-F238E27FC236}">
                  <a16:creationId xmlns:a16="http://schemas.microsoft.com/office/drawing/2014/main" id="{758EF62D-C27B-D629-E8EE-83A636AF33C4}"/>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8" name="TextBox 15">
              <a:extLst>
                <a:ext uri="{FF2B5EF4-FFF2-40B4-BE49-F238E27FC236}">
                  <a16:creationId xmlns:a16="http://schemas.microsoft.com/office/drawing/2014/main" id="{1FCCAAEB-C65B-86FC-A46A-1AE9005F1B79}"/>
                </a:ext>
              </a:extLst>
            </p:cNvPr>
            <p:cNvSpPr txBox="1"/>
            <p:nvPr/>
          </p:nvSpPr>
          <p:spPr>
            <a:xfrm>
              <a:off x="0" y="-28575"/>
              <a:ext cx="3327840"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9" name="Group 16">
            <a:extLst>
              <a:ext uri="{FF2B5EF4-FFF2-40B4-BE49-F238E27FC236}">
                <a16:creationId xmlns:a16="http://schemas.microsoft.com/office/drawing/2014/main" id="{949D0B2C-B094-8CE9-8DC3-8B06CCFA8A11}"/>
              </a:ext>
            </a:extLst>
          </p:cNvPr>
          <p:cNvGrpSpPr/>
          <p:nvPr/>
        </p:nvGrpSpPr>
        <p:grpSpPr>
          <a:xfrm>
            <a:off x="1874635" y="643890"/>
            <a:ext cx="1619163" cy="922528"/>
            <a:chOff x="0" y="0"/>
            <a:chExt cx="4317768" cy="2460075"/>
          </a:xfrm>
        </p:grpSpPr>
        <p:sp>
          <p:nvSpPr>
            <p:cNvPr id="10" name="Freeform 17">
              <a:extLst>
                <a:ext uri="{FF2B5EF4-FFF2-40B4-BE49-F238E27FC236}">
                  <a16:creationId xmlns:a16="http://schemas.microsoft.com/office/drawing/2014/main" id="{4B7D81FB-94EB-4C16-75FA-EC6FCEC172EC}"/>
                </a:ext>
              </a:extLst>
            </p:cNvPr>
            <p:cNvSpPr/>
            <p:nvPr/>
          </p:nvSpPr>
          <p:spPr>
            <a:xfrm>
              <a:off x="0" y="0"/>
              <a:ext cx="4317803"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3" name="TextBox 18">
              <a:extLst>
                <a:ext uri="{FF2B5EF4-FFF2-40B4-BE49-F238E27FC236}">
                  <a16:creationId xmlns:a16="http://schemas.microsoft.com/office/drawing/2014/main" id="{D71B1855-1531-2588-522B-85EF4C9137C3}"/>
                </a:ext>
              </a:extLst>
            </p:cNvPr>
            <p:cNvSpPr txBox="1"/>
            <p:nvPr/>
          </p:nvSpPr>
          <p:spPr>
            <a:xfrm>
              <a:off x="0" y="-28575"/>
              <a:ext cx="4317768" cy="2488650"/>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4" name="Group 19">
            <a:extLst>
              <a:ext uri="{FF2B5EF4-FFF2-40B4-BE49-F238E27FC236}">
                <a16:creationId xmlns:a16="http://schemas.microsoft.com/office/drawing/2014/main" id="{A728A949-E803-A185-8EEC-956FF491C392}"/>
              </a:ext>
            </a:extLst>
          </p:cNvPr>
          <p:cNvGrpSpPr/>
          <p:nvPr/>
        </p:nvGrpSpPr>
        <p:grpSpPr>
          <a:xfrm>
            <a:off x="3982552" y="745735"/>
            <a:ext cx="1559803" cy="533764"/>
            <a:chOff x="-785043" y="-7533490"/>
            <a:chExt cx="4159475" cy="1423372"/>
          </a:xfrm>
        </p:grpSpPr>
        <p:sp>
          <p:nvSpPr>
            <p:cNvPr id="15" name="Freeform 20">
              <a:extLst>
                <a:ext uri="{FF2B5EF4-FFF2-40B4-BE49-F238E27FC236}">
                  <a16:creationId xmlns:a16="http://schemas.microsoft.com/office/drawing/2014/main" id="{221050C1-6CBA-2511-B83B-2762A2A6C822}"/>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6" name="TextBox 21">
              <a:extLst>
                <a:ext uri="{FF2B5EF4-FFF2-40B4-BE49-F238E27FC236}">
                  <a16:creationId xmlns:a16="http://schemas.microsoft.com/office/drawing/2014/main" id="{8C8FECC7-CDA0-8F15-D158-7017A92B3970}"/>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7" name="Group 22">
            <a:extLst>
              <a:ext uri="{FF2B5EF4-FFF2-40B4-BE49-F238E27FC236}">
                <a16:creationId xmlns:a16="http://schemas.microsoft.com/office/drawing/2014/main" id="{9215BD2D-8B65-1F52-38B6-DBF55A16B783}"/>
              </a:ext>
            </a:extLst>
          </p:cNvPr>
          <p:cNvGrpSpPr/>
          <p:nvPr/>
        </p:nvGrpSpPr>
        <p:grpSpPr>
          <a:xfrm>
            <a:off x="6753853" y="804885"/>
            <a:ext cx="1293017" cy="513244"/>
            <a:chOff x="0" y="0"/>
            <a:chExt cx="3448045" cy="1368651"/>
          </a:xfrm>
        </p:grpSpPr>
        <p:sp>
          <p:nvSpPr>
            <p:cNvPr id="18" name="Freeform 23">
              <a:extLst>
                <a:ext uri="{FF2B5EF4-FFF2-40B4-BE49-F238E27FC236}">
                  <a16:creationId xmlns:a16="http://schemas.microsoft.com/office/drawing/2014/main" id="{40933FBE-9B7A-4B41-4D0F-F68FC4D53512}"/>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9" name="TextBox 24">
              <a:extLst>
                <a:ext uri="{FF2B5EF4-FFF2-40B4-BE49-F238E27FC236}">
                  <a16:creationId xmlns:a16="http://schemas.microsoft.com/office/drawing/2014/main" id="{930231ED-C8A1-04FF-3D2E-F593AA96D413}"/>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20" name="Group 25">
            <a:extLst>
              <a:ext uri="{FF2B5EF4-FFF2-40B4-BE49-F238E27FC236}">
                <a16:creationId xmlns:a16="http://schemas.microsoft.com/office/drawing/2014/main" id="{F3BA755E-C22F-314F-D127-D15702F6F68F}"/>
              </a:ext>
            </a:extLst>
          </p:cNvPr>
          <p:cNvGrpSpPr/>
          <p:nvPr/>
        </p:nvGrpSpPr>
        <p:grpSpPr>
          <a:xfrm>
            <a:off x="8347057" y="1053009"/>
            <a:ext cx="757565" cy="307600"/>
            <a:chOff x="0" y="0"/>
            <a:chExt cx="2020174" cy="820266"/>
          </a:xfrm>
        </p:grpSpPr>
        <p:sp>
          <p:nvSpPr>
            <p:cNvPr id="21" name="Freeform 26">
              <a:extLst>
                <a:ext uri="{FF2B5EF4-FFF2-40B4-BE49-F238E27FC236}">
                  <a16:creationId xmlns:a16="http://schemas.microsoft.com/office/drawing/2014/main" id="{086B85CD-C32F-0225-652A-7F70A38BB85F}"/>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2" name="TextBox 27">
              <a:extLst>
                <a:ext uri="{FF2B5EF4-FFF2-40B4-BE49-F238E27FC236}">
                  <a16:creationId xmlns:a16="http://schemas.microsoft.com/office/drawing/2014/main" id="{59683786-5CB3-D04F-5927-92DDB58CDDE0}"/>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3" name="Donut 22">
            <a:extLst>
              <a:ext uri="{FF2B5EF4-FFF2-40B4-BE49-F238E27FC236}">
                <a16:creationId xmlns:a16="http://schemas.microsoft.com/office/drawing/2014/main" id="{1E5BC11E-C6DB-E28C-766A-8A06D9923432}"/>
              </a:ext>
            </a:extLst>
          </p:cNvPr>
          <p:cNvSpPr/>
          <p:nvPr/>
        </p:nvSpPr>
        <p:spPr>
          <a:xfrm>
            <a:off x="686489"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Donut 23">
            <a:extLst>
              <a:ext uri="{FF2B5EF4-FFF2-40B4-BE49-F238E27FC236}">
                <a16:creationId xmlns:a16="http://schemas.microsoft.com/office/drawing/2014/main" id="{5E4A4D43-6806-1B9C-078B-43B2825A9513}"/>
              </a:ext>
            </a:extLst>
          </p:cNvPr>
          <p:cNvSpPr/>
          <p:nvPr/>
        </p:nvSpPr>
        <p:spPr>
          <a:xfrm>
            <a:off x="3936429" y="1423911"/>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Donut 24">
            <a:extLst>
              <a:ext uri="{FF2B5EF4-FFF2-40B4-BE49-F238E27FC236}">
                <a16:creationId xmlns:a16="http://schemas.microsoft.com/office/drawing/2014/main" id="{728D8476-595B-4F37-5DF3-31E971B227E3}"/>
              </a:ext>
            </a:extLst>
          </p:cNvPr>
          <p:cNvSpPr/>
          <p:nvPr/>
        </p:nvSpPr>
        <p:spPr>
          <a:xfrm>
            <a:off x="4571639"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Donut 25">
            <a:extLst>
              <a:ext uri="{FF2B5EF4-FFF2-40B4-BE49-F238E27FC236}">
                <a16:creationId xmlns:a16="http://schemas.microsoft.com/office/drawing/2014/main" id="{18B155AE-8616-DF9D-1A07-A3EC46A22AAB}"/>
              </a:ext>
            </a:extLst>
          </p:cNvPr>
          <p:cNvSpPr/>
          <p:nvPr/>
        </p:nvSpPr>
        <p:spPr>
          <a:xfrm>
            <a:off x="5140618"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Donut 26">
            <a:extLst>
              <a:ext uri="{FF2B5EF4-FFF2-40B4-BE49-F238E27FC236}">
                <a16:creationId xmlns:a16="http://schemas.microsoft.com/office/drawing/2014/main" id="{5DD76EB4-5E45-E084-09C7-09A05F59851D}"/>
              </a:ext>
            </a:extLst>
          </p:cNvPr>
          <p:cNvSpPr/>
          <p:nvPr/>
        </p:nvSpPr>
        <p:spPr>
          <a:xfrm>
            <a:off x="7400362"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6429B32A-DD4E-3D7B-848D-C42B2D9E580C}"/>
              </a:ext>
            </a:extLst>
          </p:cNvPr>
          <p:cNvSpPr/>
          <p:nvPr/>
        </p:nvSpPr>
        <p:spPr>
          <a:xfrm>
            <a:off x="8496722"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Donut 28">
            <a:extLst>
              <a:ext uri="{FF2B5EF4-FFF2-40B4-BE49-F238E27FC236}">
                <a16:creationId xmlns:a16="http://schemas.microsoft.com/office/drawing/2014/main" id="{0B9B8FCB-4C21-8178-37B8-E0A09949F5DC}"/>
              </a:ext>
            </a:extLst>
          </p:cNvPr>
          <p:cNvSpPr/>
          <p:nvPr/>
        </p:nvSpPr>
        <p:spPr>
          <a:xfrm>
            <a:off x="1934429" y="1429954"/>
            <a:ext cx="1116503" cy="1805774"/>
          </a:xfrm>
          <a:prstGeom prst="donut">
            <a:avLst>
              <a:gd name="adj" fmla="val 4666"/>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 name="TextBox 29">
            <a:extLst>
              <a:ext uri="{FF2B5EF4-FFF2-40B4-BE49-F238E27FC236}">
                <a16:creationId xmlns:a16="http://schemas.microsoft.com/office/drawing/2014/main" id="{AB604068-F0B4-AC5F-5BDE-C3E525BADA76}"/>
              </a:ext>
            </a:extLst>
          </p:cNvPr>
          <p:cNvSpPr txBox="1"/>
          <p:nvPr/>
        </p:nvSpPr>
        <p:spPr>
          <a:xfrm>
            <a:off x="40805" y="3338567"/>
            <a:ext cx="1725310" cy="523220"/>
          </a:xfrm>
          <a:prstGeom prst="rect">
            <a:avLst/>
          </a:prstGeom>
          <a:solidFill>
            <a:schemeClr val="accent5">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Proton driver</a:t>
            </a:r>
          </a:p>
          <a:p>
            <a:r>
              <a:rPr lang="en-US" sz="1400" dirty="0">
                <a:latin typeface="Calibri" panose="020F0502020204030204" pitchFamily="34" charset="0"/>
                <a:cs typeface="Calibri" panose="020F0502020204030204" pitchFamily="34" charset="0"/>
              </a:rPr>
              <a:t>  bunch compression</a:t>
            </a:r>
          </a:p>
        </p:txBody>
      </p:sp>
      <p:sp>
        <p:nvSpPr>
          <p:cNvPr id="31" name="TextBox 30">
            <a:extLst>
              <a:ext uri="{FF2B5EF4-FFF2-40B4-BE49-F238E27FC236}">
                <a16:creationId xmlns:a16="http://schemas.microsoft.com/office/drawing/2014/main" id="{5544179F-E96A-EF2C-1819-FECEF60480A9}"/>
              </a:ext>
            </a:extLst>
          </p:cNvPr>
          <p:cNvSpPr txBox="1"/>
          <p:nvPr/>
        </p:nvSpPr>
        <p:spPr>
          <a:xfrm>
            <a:off x="1825909" y="3344774"/>
            <a:ext cx="1624093"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Graphite target</a:t>
            </a:r>
          </a:p>
          <a:p>
            <a:r>
              <a:rPr lang="en-US" sz="1400" dirty="0">
                <a:latin typeface="Calibri" panose="020F0502020204030204" pitchFamily="34" charset="0"/>
                <a:cs typeface="Calibri" panose="020F0502020204030204" pitchFamily="34" charset="0"/>
              </a:rPr>
              <a:t>- Target solenoid</a:t>
            </a:r>
          </a:p>
        </p:txBody>
      </p:sp>
      <p:sp>
        <p:nvSpPr>
          <p:cNvPr id="32" name="TextBox 31">
            <a:extLst>
              <a:ext uri="{FF2B5EF4-FFF2-40B4-BE49-F238E27FC236}">
                <a16:creationId xmlns:a16="http://schemas.microsoft.com/office/drawing/2014/main" id="{FAA79264-165C-8DA9-2B9F-30E36CC12869}"/>
              </a:ext>
            </a:extLst>
          </p:cNvPr>
          <p:cNvSpPr txBox="1"/>
          <p:nvPr/>
        </p:nvSpPr>
        <p:spPr>
          <a:xfrm>
            <a:off x="3874032" y="3359291"/>
            <a:ext cx="2082987" cy="95410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Muon</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design</a:t>
            </a: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RF </a:t>
            </a:r>
            <a:r>
              <a:rPr lang="de-DE" sz="1400" u="none" dirty="0" err="1">
                <a:solidFill>
                  <a:schemeClr val="tx1"/>
                </a:solidFill>
                <a:latin typeface="Calibri" panose="020F0502020204030204" pitchFamily="34" charset="0"/>
                <a:cs typeface="Calibri" panose="020F0502020204030204" pitchFamily="34" charset="0"/>
              </a:rPr>
              <a:t>cavities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Final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4ADCA300-3048-D208-EE7B-4C0D924E9079}"/>
              </a:ext>
            </a:extLst>
          </p:cNvPr>
          <p:cNvSpPr txBox="1"/>
          <p:nvPr/>
        </p:nvSpPr>
        <p:spPr>
          <a:xfrm>
            <a:off x="6529965" y="3268069"/>
            <a:ext cx="1743621" cy="738664"/>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RCS RF </a:t>
            </a:r>
            <a:r>
              <a:rPr lang="de-DE" sz="1400" u="none" dirty="0" err="1">
                <a:solidFill>
                  <a:schemeClr val="tx1"/>
                </a:solidFill>
                <a:latin typeface="Calibri" panose="020F0502020204030204" pitchFamily="34" charset="0"/>
                <a:cs typeface="Calibri" panose="020F0502020204030204" pitchFamily="34" charset="0"/>
              </a:rPr>
              <a:t>system</a:t>
            </a:r>
            <a:endParaRPr lang="de-DE" sz="1400" u="none" dirty="0">
              <a:solidFill>
                <a:schemeClr val="tx1"/>
              </a:solidFill>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9048F332-4DA4-57D6-B7F7-341E1E67E91B}"/>
              </a:ext>
            </a:extLst>
          </p:cNvPr>
          <p:cNvSpPr txBox="1"/>
          <p:nvPr/>
        </p:nvSpPr>
        <p:spPr>
          <a:xfrm>
            <a:off x="6700540" y="4083918"/>
            <a:ext cx="2420771" cy="738664"/>
          </a:xfrm>
          <a:prstGeom prst="rect">
            <a:avLst/>
          </a:prstGeom>
          <a:solidFill>
            <a:schemeClr val="accent1">
              <a:lumMod val="40000"/>
              <a:lumOff val="60000"/>
            </a:schemeClr>
          </a:solidFill>
        </p:spPr>
        <p:txBody>
          <a:bodyPr wrap="square" rtlCol="0">
            <a:spAutoFit/>
          </a:bodyPr>
          <a:lstStyle/>
          <a:p>
            <a:r>
              <a:rPr lang="de-DE" sz="1400" b="0" u="none" dirty="0">
                <a:solidFill>
                  <a:schemeClr val="tx1"/>
                </a:solidFill>
                <a:latin typeface="Calibri" panose="020F0502020204030204" pitchFamily="34" charset="0"/>
                <a:cs typeface="Calibri" panose="020F0502020204030204" pitchFamily="34" charset="0"/>
              </a:rPr>
              <a:t>- Collider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Final </a:t>
            </a:r>
            <a:r>
              <a:rPr lang="de-DE" sz="1400" b="0" u="none" dirty="0" err="1">
                <a:solidFill>
                  <a:schemeClr val="tx1"/>
                </a:solidFill>
                <a:latin typeface="Calibri" panose="020F0502020204030204" pitchFamily="34" charset="0"/>
                <a:cs typeface="Calibri" panose="020F0502020204030204" pitchFamily="34" charset="0"/>
              </a:rPr>
              <a:t>focus</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quadrupoles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dirty="0">
                <a:latin typeface="Calibri" panose="020F0502020204030204" pitchFamily="34" charset="0"/>
                <a:cs typeface="Calibri" panose="020F0502020204030204" pitchFamily="34" charset="0"/>
              </a:rPr>
              <a:t>- </a:t>
            </a:r>
            <a:r>
              <a:rPr lang="de-DE" sz="1400" dirty="0" err="1">
                <a:latin typeface="Calibri" panose="020F0502020204030204" pitchFamily="34" charset="0"/>
                <a:cs typeface="Calibri" panose="020F0502020204030204" pitchFamily="34" charset="0"/>
              </a:rPr>
              <a:t>Machine-detector</a:t>
            </a:r>
            <a:r>
              <a:rPr lang="de-DE" sz="1400" dirty="0">
                <a:latin typeface="Calibri" panose="020F0502020204030204" pitchFamily="34" charset="0"/>
                <a:cs typeface="Calibri" panose="020F0502020204030204" pitchFamily="34" charset="0"/>
              </a:rPr>
              <a:t> interface</a:t>
            </a:r>
            <a:endParaRPr lang="de-DE" sz="1400" b="0" u="none" dirty="0">
              <a:solidFill>
                <a:schemeClr val="tx1"/>
              </a:solidFill>
              <a:latin typeface="Calibri" panose="020F0502020204030204" pitchFamily="34" charset="0"/>
              <a:cs typeface="Calibri" panose="020F0502020204030204" pitchFamily="34" charset="0"/>
            </a:endParaRPr>
          </a:p>
        </p:txBody>
      </p:sp>
      <p:sp>
        <p:nvSpPr>
          <p:cNvPr id="35" name="TextBox 34">
            <a:extLst>
              <a:ext uri="{FF2B5EF4-FFF2-40B4-BE49-F238E27FC236}">
                <a16:creationId xmlns:a16="http://schemas.microsoft.com/office/drawing/2014/main" id="{61B5A01E-DEAB-00A0-E536-0747441AAB41}"/>
              </a:ext>
            </a:extLst>
          </p:cNvPr>
          <p:cNvSpPr txBox="1"/>
          <p:nvPr/>
        </p:nvSpPr>
        <p:spPr>
          <a:xfrm>
            <a:off x="40805" y="4065011"/>
            <a:ext cx="3353034" cy="738664"/>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Identified and prioritized with community</a:t>
            </a:r>
          </a:p>
          <a:p>
            <a:r>
              <a:rPr lang="en-US" sz="1400" dirty="0">
                <a:latin typeface="Calibri" panose="020F0502020204030204" pitchFamily="34" charset="0"/>
                <a:cs typeface="Calibri" panose="020F0502020204030204" pitchFamily="34" charset="0"/>
              </a:rPr>
              <a:t>Other areas need now also to be addressed</a:t>
            </a:r>
          </a:p>
          <a:p>
            <a:r>
              <a:rPr lang="en-US" sz="1400" dirty="0">
                <a:latin typeface="Calibri" panose="020F0502020204030204" pitchFamily="34" charset="0"/>
                <a:cs typeface="Calibri" panose="020F0502020204030204" pitchFamily="34" charset="0"/>
              </a:rPr>
              <a:t>(some work started)</a:t>
            </a:r>
          </a:p>
        </p:txBody>
      </p:sp>
    </p:spTree>
    <p:extLst>
      <p:ext uri="{BB962C8B-B14F-4D97-AF65-F5344CB8AC3E}">
        <p14:creationId xmlns:p14="http://schemas.microsoft.com/office/powerpoint/2010/main" val="39332940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765E1-F61C-3B24-09F3-4C33CC817C4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57FFB38-314F-6744-0EB0-14A65A260AB4}"/>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Muon Cooling Challenges</a:t>
            </a:r>
          </a:p>
        </p:txBody>
      </p:sp>
      <p:sp>
        <p:nvSpPr>
          <p:cNvPr id="5" name="Espace réservé du numéro de diapositive 3">
            <a:extLst>
              <a:ext uri="{FF2B5EF4-FFF2-40B4-BE49-F238E27FC236}">
                <a16:creationId xmlns:a16="http://schemas.microsoft.com/office/drawing/2014/main" id="{05DB2FAD-9B26-D35D-F492-883455FC9FCE}"/>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48</a:t>
            </a:fld>
            <a:endParaRPr lang="en-GB" dirty="0"/>
          </a:p>
        </p:txBody>
      </p:sp>
      <p:sp>
        <p:nvSpPr>
          <p:cNvPr id="52" name="Espace réservé du pied de page 4">
            <a:extLst>
              <a:ext uri="{FF2B5EF4-FFF2-40B4-BE49-F238E27FC236}">
                <a16:creationId xmlns:a16="http://schemas.microsoft.com/office/drawing/2014/main" id="{4621E2DA-62E4-EAAA-EB4D-8F85CDD31924}"/>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E8EF8647-664E-94D4-3838-4B650895C961}"/>
              </a:ext>
            </a:extLst>
          </p:cNvPr>
          <p:cNvSpPr>
            <a:spLocks noGrp="1"/>
          </p:cNvSpPr>
          <p:nvPr>
            <p:ph type="sldNum" sz="quarter" idx="4"/>
          </p:nvPr>
        </p:nvSpPr>
        <p:spPr/>
        <p:txBody>
          <a:bodyPr/>
          <a:lstStyle/>
          <a:p>
            <a:fld id="{974172A1-1CBF-0B40-9234-7D4D80EC19EA}" type="slidenum">
              <a:rPr lang="en-GB" smtClean="0"/>
              <a:pPr/>
              <a:t>48</a:t>
            </a:fld>
            <a:endParaRPr lang="en-GB" dirty="0"/>
          </a:p>
        </p:txBody>
      </p:sp>
      <p:pic>
        <p:nvPicPr>
          <p:cNvPr id="3" name="Picture 2" descr="damping.eps">
            <a:extLst>
              <a:ext uri="{FF2B5EF4-FFF2-40B4-BE49-F238E27FC236}">
                <a16:creationId xmlns:a16="http://schemas.microsoft.com/office/drawing/2014/main" id="{89674F80-84AE-F06D-585F-D62A2A5C6EF9}"/>
              </a:ext>
            </a:extLst>
          </p:cNvPr>
          <p:cNvPicPr>
            <a:picLocks noChangeAspect="1"/>
          </p:cNvPicPr>
          <p:nvPr/>
        </p:nvPicPr>
        <p:blipFill rotWithShape="1">
          <a:blip r:embed="rId2"/>
          <a:srcRect t="25926" b="10091"/>
          <a:stretch/>
        </p:blipFill>
        <p:spPr>
          <a:xfrm>
            <a:off x="274251" y="2182968"/>
            <a:ext cx="4009718" cy="840518"/>
          </a:xfrm>
          <a:prstGeom prst="rect">
            <a:avLst/>
          </a:prstGeom>
        </p:spPr>
      </p:pic>
      <p:pic>
        <p:nvPicPr>
          <p:cNvPr id="4" name="Picture 3" descr="p0.tiff">
            <a:extLst>
              <a:ext uri="{FF2B5EF4-FFF2-40B4-BE49-F238E27FC236}">
                <a16:creationId xmlns:a16="http://schemas.microsoft.com/office/drawing/2014/main" id="{F930B7BD-D3A7-B3A5-B9A4-97FFDDC4BA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95" y="574772"/>
            <a:ext cx="5052370" cy="1608197"/>
          </a:xfrm>
          <a:prstGeom prst="rect">
            <a:avLst/>
          </a:prstGeom>
        </p:spPr>
      </p:pic>
      <p:pic>
        <p:nvPicPr>
          <p:cNvPr id="6" name="Picture 5" descr="p2.tiff">
            <a:extLst>
              <a:ext uri="{FF2B5EF4-FFF2-40B4-BE49-F238E27FC236}">
                <a16:creationId xmlns:a16="http://schemas.microsoft.com/office/drawing/2014/main" id="{1795679F-B4A9-3E0B-5FBA-16337F46B7E6}"/>
              </a:ext>
            </a:extLst>
          </p:cNvPr>
          <p:cNvPicPr>
            <a:picLocks noChangeAspect="1"/>
          </p:cNvPicPr>
          <p:nvPr/>
        </p:nvPicPr>
        <p:blipFill>
          <a:blip r:embed="rId4"/>
          <a:stretch>
            <a:fillRect/>
          </a:stretch>
        </p:blipFill>
        <p:spPr>
          <a:xfrm>
            <a:off x="468824" y="3890137"/>
            <a:ext cx="6135767" cy="821840"/>
          </a:xfrm>
          <a:prstGeom prst="rect">
            <a:avLst/>
          </a:prstGeom>
        </p:spPr>
      </p:pic>
      <p:sp>
        <p:nvSpPr>
          <p:cNvPr id="7" name="Frame 6">
            <a:extLst>
              <a:ext uri="{FF2B5EF4-FFF2-40B4-BE49-F238E27FC236}">
                <a16:creationId xmlns:a16="http://schemas.microsoft.com/office/drawing/2014/main" id="{5794599D-3C06-C06B-D8BE-59344026FBB7}"/>
              </a:ext>
            </a:extLst>
          </p:cNvPr>
          <p:cNvSpPr/>
          <p:nvPr/>
        </p:nvSpPr>
        <p:spPr>
          <a:xfrm>
            <a:off x="1559590" y="3864160"/>
            <a:ext cx="1889720" cy="915659"/>
          </a:xfrm>
          <a:prstGeom prst="frame">
            <a:avLst>
              <a:gd name="adj1" fmla="val 3043"/>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459BFAE2-C2DC-ACF5-D882-B341E4B8D44B}"/>
              </a:ext>
            </a:extLst>
          </p:cNvPr>
          <p:cNvSpPr/>
          <p:nvPr/>
        </p:nvSpPr>
        <p:spPr>
          <a:xfrm>
            <a:off x="3453897" y="3866364"/>
            <a:ext cx="3206335" cy="915659"/>
          </a:xfrm>
          <a:prstGeom prst="frame">
            <a:avLst>
              <a:gd name="adj1" fmla="val 3043"/>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615F5637-FFBB-2A81-ABC3-E51AB1933DF3}"/>
              </a:ext>
            </a:extLst>
          </p:cNvPr>
          <p:cNvSpPr txBox="1"/>
          <p:nvPr/>
        </p:nvSpPr>
        <p:spPr>
          <a:xfrm>
            <a:off x="1381549" y="3493903"/>
            <a:ext cx="2410289" cy="351968"/>
          </a:xfrm>
          <a:prstGeom prst="rect">
            <a:avLst/>
          </a:prstGeom>
          <a:noFill/>
        </p:spPr>
        <p:txBody>
          <a:bodyPr wrap="square" lIns="74245" tIns="37122" rIns="74245" bIns="37122" rtlCol="0">
            <a:spAutoFit/>
          </a:bodyPr>
          <a:lstStyle/>
          <a:p>
            <a:r>
              <a:rPr lang="en-US" dirty="0">
                <a:solidFill>
                  <a:srgbClr val="0000FF"/>
                </a:solidFill>
                <a:latin typeface="Calibri"/>
                <a:cs typeface="Calibri"/>
              </a:rPr>
              <a:t>Energy loss = cooling</a:t>
            </a:r>
          </a:p>
        </p:txBody>
      </p:sp>
      <p:sp>
        <p:nvSpPr>
          <p:cNvPr id="10" name="TextBox 9">
            <a:extLst>
              <a:ext uri="{FF2B5EF4-FFF2-40B4-BE49-F238E27FC236}">
                <a16:creationId xmlns:a16="http://schemas.microsoft.com/office/drawing/2014/main" id="{9C7C382C-30D8-5749-96CD-0B730460BD5C}"/>
              </a:ext>
            </a:extLst>
          </p:cNvPr>
          <p:cNvSpPr txBox="1"/>
          <p:nvPr/>
        </p:nvSpPr>
        <p:spPr>
          <a:xfrm>
            <a:off x="3647822" y="3509076"/>
            <a:ext cx="2918303" cy="351968"/>
          </a:xfrm>
          <a:prstGeom prst="rect">
            <a:avLst/>
          </a:prstGeom>
          <a:noFill/>
        </p:spPr>
        <p:txBody>
          <a:bodyPr wrap="square" lIns="74245" tIns="37122" rIns="74245" bIns="37122" rtlCol="0">
            <a:spAutoFit/>
          </a:bodyPr>
          <a:lstStyle/>
          <a:p>
            <a:r>
              <a:rPr lang="en-US" dirty="0">
                <a:solidFill>
                  <a:srgbClr val="FF0000"/>
                </a:solidFill>
                <a:latin typeface="Calibri"/>
                <a:cs typeface="Calibri"/>
              </a:rPr>
              <a:t>Multiple scattering = heating</a:t>
            </a:r>
          </a:p>
        </p:txBody>
      </p:sp>
      <p:sp>
        <p:nvSpPr>
          <p:cNvPr id="11" name="TextBox 10">
            <a:extLst>
              <a:ext uri="{FF2B5EF4-FFF2-40B4-BE49-F238E27FC236}">
                <a16:creationId xmlns:a16="http://schemas.microsoft.com/office/drawing/2014/main" id="{F9BFE6A5-D481-6D4E-A25A-8210AA03F41B}"/>
              </a:ext>
            </a:extLst>
          </p:cNvPr>
          <p:cNvSpPr txBox="1"/>
          <p:nvPr/>
        </p:nvSpPr>
        <p:spPr>
          <a:xfrm>
            <a:off x="5370508" y="2457866"/>
            <a:ext cx="3593980" cy="905972"/>
          </a:xfrm>
          <a:prstGeom prst="rect">
            <a:avLst/>
          </a:prstGeom>
          <a:noFill/>
          <a:ln w="28575" cmpd="sng">
            <a:solidFill>
              <a:srgbClr val="FF0000"/>
            </a:solidFill>
          </a:ln>
        </p:spPr>
        <p:txBody>
          <a:bodyPr wrap="square" lIns="74252" tIns="37125" rIns="74252" bIns="37125" rtlCol="0">
            <a:spAutoFit/>
          </a:bodyPr>
          <a:lstStyle/>
          <a:p>
            <a:r>
              <a:rPr lang="en-US" dirty="0">
                <a:latin typeface="Calibri"/>
                <a:cs typeface="Calibri"/>
              </a:rPr>
              <a:t>High field solenoids </a:t>
            </a:r>
            <a:r>
              <a:rPr lang="en-US" dirty="0" err="1">
                <a:latin typeface="Calibri"/>
                <a:cs typeface="Calibri"/>
              </a:rPr>
              <a:t>minimise</a:t>
            </a:r>
            <a:r>
              <a:rPr lang="en-US" dirty="0">
                <a:latin typeface="Calibri"/>
                <a:cs typeface="Calibri"/>
              </a:rPr>
              <a:t> beta-function and impact of multiple scattering</a:t>
            </a:r>
          </a:p>
        </p:txBody>
      </p:sp>
      <p:cxnSp>
        <p:nvCxnSpPr>
          <p:cNvPr id="13" name="Straight Arrow Connector 12">
            <a:extLst>
              <a:ext uri="{FF2B5EF4-FFF2-40B4-BE49-F238E27FC236}">
                <a16:creationId xmlns:a16="http://schemas.microsoft.com/office/drawing/2014/main" id="{7E4A4699-D332-86CA-7282-CA989EE39B98}"/>
              </a:ext>
            </a:extLst>
          </p:cNvPr>
          <p:cNvCxnSpPr/>
          <p:nvPr/>
        </p:nvCxnSpPr>
        <p:spPr>
          <a:xfrm flipH="1">
            <a:off x="6660232" y="3363838"/>
            <a:ext cx="936105" cy="4820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Donut 13">
            <a:extLst>
              <a:ext uri="{FF2B5EF4-FFF2-40B4-BE49-F238E27FC236}">
                <a16:creationId xmlns:a16="http://schemas.microsoft.com/office/drawing/2014/main" id="{7ABA46A9-65AD-CE26-44A6-914122BA604D}"/>
              </a:ext>
            </a:extLst>
          </p:cNvPr>
          <p:cNvSpPr/>
          <p:nvPr/>
        </p:nvSpPr>
        <p:spPr>
          <a:xfrm>
            <a:off x="6084168" y="3895109"/>
            <a:ext cx="636146" cy="404833"/>
          </a:xfrm>
          <a:prstGeom prst="donut">
            <a:avLst>
              <a:gd name="adj" fmla="val 5860"/>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52" tIns="37125" rIns="74252" bIns="37125" spcCol="0" rtlCol="0" anchor="ctr"/>
          <a:lstStyle/>
          <a:p>
            <a:pPr algn="ctr"/>
            <a:endParaRPr lang="en-US">
              <a:solidFill>
                <a:schemeClr val="tx1"/>
              </a:solidFill>
            </a:endParaRPr>
          </a:p>
        </p:txBody>
      </p:sp>
      <p:pic>
        <p:nvPicPr>
          <p:cNvPr id="15" name="Picture 14">
            <a:extLst>
              <a:ext uri="{FF2B5EF4-FFF2-40B4-BE49-F238E27FC236}">
                <a16:creationId xmlns:a16="http://schemas.microsoft.com/office/drawing/2014/main" id="{9C9E65B9-E5EB-B456-D56A-DB95A954C795}"/>
              </a:ext>
            </a:extLst>
          </p:cNvPr>
          <p:cNvPicPr>
            <a:picLocks noChangeAspect="1"/>
          </p:cNvPicPr>
          <p:nvPr/>
        </p:nvPicPr>
        <p:blipFill>
          <a:blip r:embed="rId5"/>
          <a:srcRect l="38783" r="29301"/>
          <a:stretch/>
        </p:blipFill>
        <p:spPr>
          <a:xfrm>
            <a:off x="5485903" y="894154"/>
            <a:ext cx="2918303" cy="1288814"/>
          </a:xfrm>
          <a:prstGeom prst="rect">
            <a:avLst/>
          </a:prstGeom>
        </p:spPr>
      </p:pic>
    </p:spTree>
    <p:extLst>
      <p:ext uri="{BB962C8B-B14F-4D97-AF65-F5344CB8AC3E}">
        <p14:creationId xmlns:p14="http://schemas.microsoft.com/office/powerpoint/2010/main" val="32245878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AECF4-1244-4D9B-B719-69A7DE52691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640E73C-CF23-6FB0-C0B0-60D17565FCAD}"/>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The Collaboration</a:t>
            </a:r>
          </a:p>
        </p:txBody>
      </p:sp>
      <p:sp>
        <p:nvSpPr>
          <p:cNvPr id="5" name="Espace réservé du numéro de diapositive 3">
            <a:extLst>
              <a:ext uri="{FF2B5EF4-FFF2-40B4-BE49-F238E27FC236}">
                <a16:creationId xmlns:a16="http://schemas.microsoft.com/office/drawing/2014/main" id="{A9689BBE-EF24-4163-31DA-ABFABA21AA3A}"/>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49</a:t>
            </a:fld>
            <a:endParaRPr lang="en-GB" dirty="0"/>
          </a:p>
        </p:txBody>
      </p:sp>
      <p:sp>
        <p:nvSpPr>
          <p:cNvPr id="52" name="Espace réservé du pied de page 4">
            <a:extLst>
              <a:ext uri="{FF2B5EF4-FFF2-40B4-BE49-F238E27FC236}">
                <a16:creationId xmlns:a16="http://schemas.microsoft.com/office/drawing/2014/main" id="{4387D72B-3269-4400-EA56-890AED40CF40}"/>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CDF6F600-A825-634D-A7DA-22C7471F7BB5}"/>
              </a:ext>
            </a:extLst>
          </p:cNvPr>
          <p:cNvSpPr>
            <a:spLocks noGrp="1"/>
          </p:cNvSpPr>
          <p:nvPr>
            <p:ph type="sldNum" sz="quarter" idx="4"/>
          </p:nvPr>
        </p:nvSpPr>
        <p:spPr/>
        <p:txBody>
          <a:bodyPr/>
          <a:lstStyle/>
          <a:p>
            <a:fld id="{974172A1-1CBF-0B40-9234-7D4D80EC19EA}" type="slidenum">
              <a:rPr lang="en-GB" smtClean="0"/>
              <a:pPr/>
              <a:t>49</a:t>
            </a:fld>
            <a:endParaRPr lang="en-GB" dirty="0"/>
          </a:p>
        </p:txBody>
      </p:sp>
      <p:sp>
        <p:nvSpPr>
          <p:cNvPr id="3" name="TextBox 2">
            <a:extLst>
              <a:ext uri="{FF2B5EF4-FFF2-40B4-BE49-F238E27FC236}">
                <a16:creationId xmlns:a16="http://schemas.microsoft.com/office/drawing/2014/main" id="{1701E764-83FB-7452-41D8-244CA1604F4B}"/>
              </a:ext>
            </a:extLst>
          </p:cNvPr>
          <p:cNvSpPr txBox="1"/>
          <p:nvPr/>
        </p:nvSpPr>
        <p:spPr>
          <a:xfrm>
            <a:off x="107504" y="555526"/>
            <a:ext cx="4752528" cy="1384995"/>
          </a:xfrm>
          <a:prstGeom prst="rect">
            <a:avLst/>
          </a:prstGeom>
          <a:noFill/>
          <a:ln w="9525" cap="rnd">
            <a:solidFill>
              <a:schemeClr val="tx1"/>
            </a:solidFill>
          </a:ln>
          <a:effectLst/>
        </p:spPr>
        <p:txBody>
          <a:bodyPr wrap="square" rtlCol="0">
            <a:spAutoFit/>
          </a:bodyPr>
          <a:lstStyle/>
          <a:p>
            <a:r>
              <a:rPr lang="de-CH" sz="1400" dirty="0" err="1">
                <a:latin typeface="Calibri" panose="020F0502020204030204" pitchFamily="34" charset="0"/>
                <a:cs typeface="Calibri" panose="020F0502020204030204" pitchFamily="34" charset="0"/>
              </a:rPr>
              <a:t>Collaboration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formed</a:t>
            </a:r>
            <a:r>
              <a:rPr lang="de-CH" sz="1400" dirty="0">
                <a:latin typeface="Calibri" panose="020F0502020204030204" pitchFamily="34" charset="0"/>
                <a:cs typeface="Calibri" panose="020F0502020204030204" pitchFamily="34" charset="0"/>
              </a:rPr>
              <a:t> 2022, </a:t>
            </a:r>
            <a:r>
              <a:rPr lang="de-CH" sz="1400" dirty="0" err="1">
                <a:latin typeface="Calibri" panose="020F0502020204030204" pitchFamily="34" charset="0"/>
                <a:cs typeface="Calibri" panose="020F0502020204030204" pitchFamily="34" charset="0"/>
              </a:rPr>
              <a:t>currently</a:t>
            </a:r>
            <a:r>
              <a:rPr lang="de-CH" sz="1400"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hosted</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by</a:t>
            </a:r>
            <a:r>
              <a:rPr lang="de-CH" sz="1400" b="1" dirty="0">
                <a:latin typeface="Calibri" panose="020F0502020204030204" pitchFamily="34" charset="0"/>
                <a:cs typeface="Calibri" panose="020F0502020204030204" pitchFamily="34" charset="0"/>
              </a:rPr>
              <a:t> CERN</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b="1" dirty="0">
                <a:latin typeface="Calibri" panose="020F0502020204030204" pitchFamily="34" charset="0"/>
                <a:cs typeface="Calibri" panose="020F0502020204030204" pitchFamily="34" charset="0"/>
              </a:rPr>
              <a:t>EU </a:t>
            </a:r>
            <a:r>
              <a:rPr lang="de-CH" sz="1400" b="1" dirty="0" err="1">
                <a:latin typeface="Calibri" panose="020F0502020204030204" pitchFamily="34" charset="0"/>
                <a:cs typeface="Calibri" panose="020F0502020204030204" pitchFamily="34" charset="0"/>
              </a:rPr>
              <a:t>co-funded</a:t>
            </a:r>
            <a:r>
              <a:rPr lang="de-CH" sz="1400" b="1" dirty="0">
                <a:latin typeface="Calibri" panose="020F0502020204030204" pitchFamily="34" charset="0"/>
                <a:cs typeface="Calibri" panose="020F0502020204030204" pitchFamily="34" charset="0"/>
              </a:rPr>
              <a:t> design </a:t>
            </a:r>
            <a:r>
              <a:rPr lang="de-CH" sz="1400" b="1" dirty="0" err="1">
                <a:latin typeface="Calibri" panose="020F0502020204030204" pitchFamily="34" charset="0"/>
                <a:cs typeface="Calibri" panose="020F0502020204030204" pitchFamily="34" charset="0"/>
              </a:rPr>
              <a:t>study</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MuCol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2023</a:t>
            </a: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Already</a:t>
            </a:r>
            <a:r>
              <a:rPr lang="de-CH" sz="1400" dirty="0">
                <a:latin typeface="Calibri" panose="020F0502020204030204" pitchFamily="34" charset="0"/>
                <a:cs typeface="Calibri" panose="020F0502020204030204" pitchFamily="34" charset="0"/>
              </a:rPr>
              <a:t> </a:t>
            </a:r>
            <a:r>
              <a:rPr lang="de-CH" sz="1400" b="1" dirty="0">
                <a:latin typeface="Calibri" panose="020F0502020204030204" pitchFamily="34" charset="0"/>
                <a:cs typeface="Calibri" panose="020F0502020204030204" pitchFamily="34" charset="0"/>
              </a:rPr>
              <a:t>strong US </a:t>
            </a:r>
            <a:r>
              <a:rPr lang="de-CH" sz="1400" b="1" dirty="0" err="1">
                <a:latin typeface="Calibri" panose="020F0502020204030204" pitchFamily="34" charset="0"/>
                <a:cs typeface="Calibri" panose="020F0502020204030204" pitchFamily="34" charset="0"/>
              </a:rPr>
              <a:t>contribution</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to</a:t>
            </a:r>
            <a:r>
              <a:rPr lang="de-CH" sz="1400" b="1" dirty="0">
                <a:latin typeface="Calibri" panose="020F0502020204030204" pitchFamily="34" charset="0"/>
                <a:cs typeface="Calibri" panose="020F0502020204030204" pitchFamily="34" charset="0"/>
              </a:rPr>
              <a:t> IMCC ESPPU </a:t>
            </a:r>
            <a:r>
              <a:rPr lang="de-CH" sz="1400" b="1" dirty="0" err="1">
                <a:latin typeface="Calibri" panose="020F0502020204030204" pitchFamily="34" charset="0"/>
                <a:cs typeface="Calibri" panose="020F0502020204030204" pitchFamily="34" charset="0"/>
              </a:rPr>
              <a:t>documents</a:t>
            </a:r>
            <a:endParaRPr lang="de-CH" sz="1400" b="1"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Forming</a:t>
            </a:r>
            <a:r>
              <a:rPr lang="de-CH" sz="1400" dirty="0">
                <a:latin typeface="Calibri" panose="020F0502020204030204" pitchFamily="34" charset="0"/>
                <a:cs typeface="Calibri" panose="020F0502020204030204" pitchFamily="34" charset="0"/>
              </a:rPr>
              <a:t> national </a:t>
            </a:r>
            <a:r>
              <a:rPr lang="de-CH" sz="1400" dirty="0" err="1">
                <a:latin typeface="Calibri" panose="020F0502020204030204" pitchFamily="34" charset="0"/>
                <a:cs typeface="Calibri" panose="020F0502020204030204" pitchFamily="34" charset="0"/>
              </a:rPr>
              <a:t>organisation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participate</a:t>
            </a:r>
            <a:endParaRPr lang="de-CH" sz="14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Several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grants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secured</a:t>
            </a:r>
            <a:r>
              <a:rPr lang="de-CH" sz="1400" dirty="0">
                <a:latin typeface="Calibri" panose="020F0502020204030204" pitchFamily="34" charset="0"/>
                <a:cs typeface="Calibri" panose="020F0502020204030204" pitchFamily="34" charset="0"/>
              </a:rPr>
              <a:t>, also at </a:t>
            </a:r>
            <a:r>
              <a:rPr lang="de-CH" sz="1400" dirty="0" err="1">
                <a:latin typeface="Calibri" panose="020F0502020204030204" pitchFamily="34" charset="0"/>
                <a:cs typeface="Calibri" panose="020F0502020204030204" pitchFamily="34" charset="0"/>
              </a:rPr>
              <a:t>labratories</a:t>
            </a:r>
            <a:endParaRPr lang="de-CH" sz="14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Addendum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en-CH" sz="1400" b="1">
                <a:latin typeface="Calibri" panose="020F0502020204030204" pitchFamily="34" charset="0"/>
                <a:cs typeface="Calibri" panose="020F0502020204030204" pitchFamily="34" charset="0"/>
              </a:rPr>
              <a:t>CERN-D</a:t>
            </a:r>
            <a:r>
              <a:rPr lang="de-CH" sz="1400" b="1" dirty="0">
                <a:latin typeface="Calibri" panose="020F0502020204030204" pitchFamily="34" charset="0"/>
                <a:cs typeface="Calibri" panose="020F0502020204030204" pitchFamily="34" charset="0"/>
              </a:rPr>
              <a:t>o</a:t>
            </a:r>
            <a:r>
              <a:rPr lang="en-CH" sz="1400" b="1">
                <a:latin typeface="Calibri" panose="020F0502020204030204" pitchFamily="34" charset="0"/>
                <a:cs typeface="Calibri" panose="020F0502020204030204" pitchFamily="34" charset="0"/>
              </a:rPr>
              <a:t>E agreement </a:t>
            </a:r>
            <a:r>
              <a:rPr lang="de-CH" sz="1400" dirty="0">
                <a:latin typeface="Calibri" panose="020F0502020204030204" pitchFamily="34" charset="0"/>
                <a:cs typeface="Calibri" panose="020F0502020204030204" pitchFamily="34" charset="0"/>
              </a:rPr>
              <a:t>in </a:t>
            </a:r>
            <a:r>
              <a:rPr lang="de-CH" sz="1400" dirty="0" err="1">
                <a:latin typeface="Calibri" panose="020F0502020204030204" pitchFamily="34" charset="0"/>
                <a:cs typeface="Calibri" panose="020F0502020204030204" pitchFamily="34" charset="0"/>
              </a:rPr>
              <a:t>preparation</a:t>
            </a:r>
            <a:endParaRPr lang="de-CH" sz="1400" dirty="0">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EE293993-1402-7041-7867-A55732987E57}"/>
              </a:ext>
            </a:extLst>
          </p:cNvPr>
          <p:cNvPicPr>
            <a:picLocks noChangeAspect="1"/>
          </p:cNvPicPr>
          <p:nvPr/>
        </p:nvPicPr>
        <p:blipFill>
          <a:blip r:embed="rId2" cstate="hqprint">
            <a:extLst>
              <a:ext uri="{28A0092B-C50C-407E-A947-70E740481C1C}">
                <a14:useLocalDpi xmlns:a14="http://schemas.microsoft.com/office/drawing/2010/main"/>
              </a:ext>
            </a:extLst>
          </a:blip>
          <a:srcRect/>
          <a:stretch/>
        </p:blipFill>
        <p:spPr>
          <a:xfrm>
            <a:off x="6069172" y="915566"/>
            <a:ext cx="728237" cy="735475"/>
          </a:xfrm>
          <a:prstGeom prst="rect">
            <a:avLst/>
          </a:prstGeom>
        </p:spPr>
      </p:pic>
      <p:pic>
        <p:nvPicPr>
          <p:cNvPr id="7" name="Picture 6" descr="A picture containing text, font, graphics, design&#10;&#10;Description automatically generated">
            <a:extLst>
              <a:ext uri="{FF2B5EF4-FFF2-40B4-BE49-F238E27FC236}">
                <a16:creationId xmlns:a16="http://schemas.microsoft.com/office/drawing/2014/main" id="{6774A74D-1B43-6478-C4B6-04FCE84DD46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096270" y="944085"/>
            <a:ext cx="776766" cy="892391"/>
          </a:xfrm>
          <a:prstGeom prst="rect">
            <a:avLst/>
          </a:prstGeom>
        </p:spPr>
      </p:pic>
      <p:sp>
        <p:nvSpPr>
          <p:cNvPr id="8" name="TextBox 7">
            <a:extLst>
              <a:ext uri="{FF2B5EF4-FFF2-40B4-BE49-F238E27FC236}">
                <a16:creationId xmlns:a16="http://schemas.microsoft.com/office/drawing/2014/main" id="{43A312C3-23EC-ABC2-1508-C49480E2C70E}"/>
              </a:ext>
            </a:extLst>
          </p:cNvPr>
          <p:cNvSpPr txBox="1"/>
          <p:nvPr/>
        </p:nvSpPr>
        <p:spPr>
          <a:xfrm>
            <a:off x="107503" y="1980585"/>
            <a:ext cx="8906663" cy="2031325"/>
          </a:xfrm>
          <a:prstGeom prst="rect">
            <a:avLst/>
          </a:prstGeom>
          <a:noFill/>
          <a:ln w="9525">
            <a:solidFill>
              <a:schemeClr val="tx1"/>
            </a:solidFill>
          </a:ln>
          <a:effectLst/>
        </p:spPr>
        <p:txBody>
          <a:bodyPr wrap="square" rtlCol="0">
            <a:spAutoFit/>
          </a:bodyPr>
          <a:lstStyle/>
          <a:p>
            <a:r>
              <a:rPr lang="en-US" sz="1400" b="1" dirty="0">
                <a:latin typeface="Calibri" panose="020F0502020204030204" pitchFamily="34" charset="0"/>
                <a:cs typeface="Calibri" panose="020F0502020204030204" pitchFamily="34" charset="0"/>
              </a:rPr>
              <a:t>National Academy of Science:</a:t>
            </a:r>
          </a:p>
          <a:p>
            <a:r>
              <a:rPr lang="en-US" sz="1400" b="1" dirty="0">
                <a:latin typeface="Calibri" panose="020F0502020204030204" pitchFamily="34" charset="0"/>
                <a:cs typeface="Calibri" panose="020F0502020204030204" pitchFamily="34" charset="0"/>
              </a:rPr>
              <a:t>Recommendation 1: The United States should host the world’s highest-energy elementary particle collider around the middle of the century. This requires the immediate creation of a national muon collider research and development program to enable the construction of a demonstrator of the key new technologies and their integration.</a:t>
            </a:r>
          </a:p>
          <a:p>
            <a:r>
              <a:rPr lang="en-US" sz="1400" dirty="0">
                <a:latin typeface="Calibri" panose="020F0502020204030204" pitchFamily="34" charset="0"/>
                <a:cs typeface="Calibri" panose="020F0502020204030204" pitchFamily="34" charset="0"/>
              </a:rPr>
              <a:t>A collider with approximately 10 times the energy of the Large Hadron Collider (LHC) is crucial for addressing the big questions of particle physics and making discoveries. […]</a:t>
            </a:r>
            <a:endParaRPr lang="en-US" sz="1400" b="1"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A 10-TeV muon collider […] would have similar discovery reach as a 100-TeV proton collider. […]</a:t>
            </a:r>
            <a:endParaRPr lang="en-US" sz="1400" b="1"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Developing a U.S.-hosted muon collider would solidify U.S. […] leadership in particle physics and drive accelerator innovation</a:t>
            </a:r>
            <a:endParaRPr lang="en-US" sz="1400" b="1"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3A98E202-3DFB-D9CD-061B-6E777E2D996C}"/>
              </a:ext>
            </a:extLst>
          </p:cNvPr>
          <p:cNvSpPr txBox="1"/>
          <p:nvPr/>
        </p:nvSpPr>
        <p:spPr>
          <a:xfrm>
            <a:off x="107503" y="4083918"/>
            <a:ext cx="8906664" cy="738664"/>
          </a:xfrm>
          <a:prstGeom prst="rect">
            <a:avLst/>
          </a:prstGeom>
          <a:solidFill>
            <a:schemeClr val="accent5">
              <a:lumMod val="20000"/>
              <a:lumOff val="80000"/>
              <a:alpha val="50000"/>
            </a:schemeClr>
          </a:solidFill>
          <a:ln w="9525">
            <a:solidFill>
              <a:schemeClr val="tx1"/>
            </a:solidFill>
          </a:ln>
          <a:effectLst/>
        </p:spPr>
        <p:txBody>
          <a:bodyPr wrap="square" rtlCol="0">
            <a:spAutoFit/>
          </a:bodyPr>
          <a:lstStyle/>
          <a:p>
            <a:r>
              <a:rPr lang="de-CH" sz="1400" dirty="0">
                <a:latin typeface="Calibri" panose="020F0502020204030204" pitchFamily="34" charset="0"/>
                <a:cs typeface="Calibri" panose="020F0502020204030204" pitchFamily="34" charset="0"/>
              </a:rPr>
              <a:t>IMCC will carry out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R&amp;D </a:t>
            </a:r>
            <a:r>
              <a:rPr lang="de-CH" sz="1400" dirty="0" err="1">
                <a:latin typeface="Calibri" panose="020F0502020204030204" pitchFamily="34" charset="0"/>
                <a:cs typeface="Calibri" panose="020F0502020204030204" pitchFamily="34" charset="0"/>
              </a:rPr>
              <a:t>together</a:t>
            </a:r>
            <a:r>
              <a:rPr lang="de-CH" sz="1400" dirty="0">
                <a:latin typeface="Calibri" panose="020F0502020204030204" pitchFamily="34" charset="0"/>
                <a:cs typeface="Calibri" panose="020F0502020204030204" pitchFamily="34" charset="0"/>
              </a:rPr>
              <a:t> and </a:t>
            </a:r>
            <a:r>
              <a:rPr lang="en-GB" sz="1400" dirty="0">
                <a:effectLst/>
                <a:latin typeface="Calibri" panose="020F0502020204030204" pitchFamily="34" charset="0"/>
                <a:ea typeface="Georgia" panose="02040502050405020303" pitchFamily="18" charset="0"/>
                <a:cs typeface="Calibri" panose="020F0502020204030204" pitchFamily="34" charset="0"/>
              </a:rPr>
              <a:t>develop options to host the collider at CERN or at </a:t>
            </a:r>
            <a:r>
              <a:rPr lang="en-GB" sz="1400" dirty="0">
                <a:latin typeface="Calibri" panose="020F0502020204030204" pitchFamily="34" charset="0"/>
                <a:ea typeface="Georgia" panose="02040502050405020303" pitchFamily="18" charset="0"/>
                <a:cs typeface="Calibri" panose="020F0502020204030204" pitchFamily="34" charset="0"/>
              </a:rPr>
              <a:t>Fermilab</a:t>
            </a:r>
            <a:r>
              <a:rPr lang="en-GB" sz="1400" dirty="0">
                <a:effectLst/>
                <a:latin typeface="Calibri" panose="020F0502020204030204" pitchFamily="34" charset="0"/>
                <a:ea typeface="Georgia" panose="02040502050405020303" pitchFamily="18" charset="0"/>
                <a:cs typeface="Calibri" panose="020F0502020204030204" pitchFamily="34" charset="0"/>
              </a:rPr>
              <a:t> and potentially also other sites</a:t>
            </a:r>
          </a:p>
          <a:p>
            <a:r>
              <a:rPr lang="en-GB" sz="1400" dirty="0">
                <a:latin typeface="Calibri" panose="020F0502020204030204" pitchFamily="34" charset="0"/>
                <a:cs typeface="Calibri" panose="020F0502020204030204" pitchFamily="34" charset="0"/>
              </a:rPr>
              <a:t>Envisage to share leadership between CERN and Fermilab</a:t>
            </a:r>
            <a:endParaRPr lang="de-CH" sz="1400" dirty="0">
              <a:latin typeface="Calibri" panose="020F0502020204030204" pitchFamily="34" charset="0"/>
              <a:cs typeface="Calibri" panose="020F0502020204030204" pitchFamily="34" charset="0"/>
            </a:endParaRPr>
          </a:p>
        </p:txBody>
      </p:sp>
      <p:pic>
        <p:nvPicPr>
          <p:cNvPr id="10" name="Picture 9" descr="A picture containing graphics, circle, colorfulness, graphic design&#10;&#10;Description automatically generated">
            <a:extLst>
              <a:ext uri="{FF2B5EF4-FFF2-40B4-BE49-F238E27FC236}">
                <a16:creationId xmlns:a16="http://schemas.microsoft.com/office/drawing/2014/main" id="{1EB11F38-E777-854D-EFE2-DA9DE626EB6F}"/>
              </a:ext>
            </a:extLst>
          </p:cNvPr>
          <p:cNvPicPr>
            <a:picLocks noChangeAspect="1"/>
          </p:cNvPicPr>
          <p:nvPr/>
        </p:nvPicPr>
        <p:blipFill>
          <a:blip r:embed="rId4"/>
          <a:stretch>
            <a:fillRect/>
          </a:stretch>
        </p:blipFill>
        <p:spPr>
          <a:xfrm>
            <a:off x="8171897" y="1017269"/>
            <a:ext cx="917213" cy="523221"/>
          </a:xfrm>
          <a:prstGeom prst="rect">
            <a:avLst/>
          </a:prstGeom>
        </p:spPr>
      </p:pic>
    </p:spTree>
    <p:extLst>
      <p:ext uri="{BB962C8B-B14F-4D97-AF65-F5344CB8AC3E}">
        <p14:creationId xmlns:p14="http://schemas.microsoft.com/office/powerpoint/2010/main" val="2944839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730011-B39F-9364-C5A4-796A69FBA455}"/>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FD8659D8-BAD7-B12D-0917-2CF60FBA3BAC}"/>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The </a:t>
            </a:r>
            <a:r>
              <a:rPr lang="en-US" spc="29" dirty="0">
                <a:solidFill>
                  <a:srgbClr val="C00000"/>
                </a:solidFill>
                <a:ea typeface="Optima Bold"/>
                <a:sym typeface="Optima Bold"/>
              </a:rPr>
              <a:t>International</a:t>
            </a:r>
            <a:r>
              <a:rPr lang="en-US" spc="29" dirty="0">
                <a:solidFill>
                  <a:srgbClr val="000000"/>
                </a:solidFill>
                <a:ea typeface="Optima Bold"/>
                <a:sym typeface="Optima Bold"/>
              </a:rPr>
              <a:t> Collaboration</a:t>
            </a:r>
          </a:p>
        </p:txBody>
      </p:sp>
      <p:sp>
        <p:nvSpPr>
          <p:cNvPr id="5" name="Espace réservé du numéro de diapositive 3">
            <a:extLst>
              <a:ext uri="{FF2B5EF4-FFF2-40B4-BE49-F238E27FC236}">
                <a16:creationId xmlns:a16="http://schemas.microsoft.com/office/drawing/2014/main" id="{AAC4CBA1-B37A-8F58-0E21-B885887A4366}"/>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a:t>
            </a:fld>
            <a:endParaRPr lang="en-GB" dirty="0"/>
          </a:p>
        </p:txBody>
      </p:sp>
      <p:sp>
        <p:nvSpPr>
          <p:cNvPr id="52" name="Espace réservé du pied de page 4">
            <a:extLst>
              <a:ext uri="{FF2B5EF4-FFF2-40B4-BE49-F238E27FC236}">
                <a16:creationId xmlns:a16="http://schemas.microsoft.com/office/drawing/2014/main" id="{25D2C166-C54B-DB65-AADF-8B1EE2C6BE92}"/>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078B9725-7749-550F-18B9-C4CC00B97BAC}"/>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3" name="TextBox 2">
            <a:extLst>
              <a:ext uri="{FF2B5EF4-FFF2-40B4-BE49-F238E27FC236}">
                <a16:creationId xmlns:a16="http://schemas.microsoft.com/office/drawing/2014/main" id="{14D38C08-4F7F-3963-98DB-01ADF5C1757A}"/>
              </a:ext>
            </a:extLst>
          </p:cNvPr>
          <p:cNvSpPr txBox="1"/>
          <p:nvPr/>
        </p:nvSpPr>
        <p:spPr>
          <a:xfrm>
            <a:off x="251520" y="644172"/>
            <a:ext cx="8457807" cy="2554545"/>
          </a:xfrm>
          <a:prstGeom prst="rect">
            <a:avLst/>
          </a:prstGeom>
          <a:noFill/>
          <a:ln w="9525" cap="rnd">
            <a:solidFill>
              <a:schemeClr val="tx1"/>
            </a:solidFill>
          </a:ln>
          <a:effectLst/>
        </p:spPr>
        <p:txBody>
          <a:bodyPr wrap="square" rtlCol="0">
            <a:spAutoFit/>
          </a:bodyPr>
          <a:lstStyle/>
          <a:p>
            <a:r>
              <a:rPr lang="de-CH" sz="1600" dirty="0" err="1">
                <a:latin typeface="Calibri" panose="020F0502020204030204" pitchFamily="34" charset="0"/>
                <a:cs typeface="Calibri" panose="020F0502020204030204" pitchFamily="34" charset="0"/>
              </a:rPr>
              <a:t>Collaboration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launced</a:t>
            </a:r>
            <a:r>
              <a:rPr lang="de-CH" sz="1600" dirty="0">
                <a:latin typeface="Calibri" panose="020F0502020204030204" pitchFamily="34" charset="0"/>
                <a:cs typeface="Calibri" panose="020F0502020204030204" pitchFamily="34" charset="0"/>
              </a:rPr>
              <a:t> </a:t>
            </a:r>
            <a:r>
              <a:rPr lang="en-GB" sz="1600" b="1" dirty="0">
                <a:solidFill>
                  <a:srgbClr val="0070C0"/>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Muon Collider Collaboration Meeting</a:t>
            </a:r>
            <a:r>
              <a:rPr lang="en-GB" sz="1600" b="1" dirty="0">
                <a:solidFill>
                  <a:srgbClr val="0070C0"/>
                </a:solidFill>
                <a:latin typeface="Calibri" panose="020F0502020204030204" pitchFamily="34" charset="0"/>
                <a:cs typeface="Calibri" panose="020F0502020204030204" pitchFamily="34" charset="0"/>
              </a:rPr>
              <a:t>  </a:t>
            </a:r>
            <a:r>
              <a:rPr lang="en-GB" sz="1600" dirty="0">
                <a:solidFill>
                  <a:srgbClr val="C00000"/>
                </a:solidFill>
                <a:latin typeface="Calibri" panose="020F0502020204030204" pitchFamily="34" charset="0"/>
                <a:cs typeface="Calibri" panose="020F0502020204030204" pitchFamily="34" charset="0"/>
              </a:rPr>
              <a:t>July 3, 2020  </a:t>
            </a:r>
            <a:r>
              <a:rPr lang="en-GB" sz="1600" dirty="0">
                <a:solidFill>
                  <a:schemeClr val="tx1"/>
                </a:solidFill>
                <a:latin typeface="Calibri" panose="020F0502020204030204" pitchFamily="34" charset="0"/>
                <a:cs typeface="Calibri" panose="020F0502020204030204" pitchFamily="34" charset="0"/>
              </a:rPr>
              <a:t>@ CERN remote</a:t>
            </a:r>
          </a:p>
          <a:p>
            <a:r>
              <a:rPr lang="de-CH" sz="1600" dirty="0">
                <a:latin typeface="Calibri" panose="020F0502020204030204" pitchFamily="34" charset="0"/>
                <a:cs typeface="Calibri" panose="020F0502020204030204" pitchFamily="34" charset="0"/>
              </a:rPr>
              <a:t>and </a:t>
            </a:r>
            <a:r>
              <a:rPr lang="de-CH" sz="1600" dirty="0" err="1">
                <a:latin typeface="Calibri" panose="020F0502020204030204" pitchFamily="34" charset="0"/>
                <a:cs typeface="Calibri" panose="020F0502020204030204" pitchFamily="34" charset="0"/>
              </a:rPr>
              <a:t>formed</a:t>
            </a:r>
            <a:r>
              <a:rPr lang="de-CH" sz="1600" dirty="0">
                <a:latin typeface="Calibri" panose="020F0502020204030204" pitchFamily="34" charset="0"/>
                <a:cs typeface="Calibri" panose="020F0502020204030204" pitchFamily="34" charset="0"/>
              </a:rPr>
              <a:t> after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a:t>
            </a:r>
            <a:r>
              <a:rPr lang="de-CH" sz="1600" b="1" dirty="0">
                <a:latin typeface="Calibri" panose="020F0502020204030204" pitchFamily="34" charset="0"/>
                <a:cs typeface="Calibri" panose="020F0502020204030204" pitchFamily="34" charset="0"/>
              </a:rPr>
              <a:t>European </a:t>
            </a:r>
            <a:r>
              <a:rPr lang="de-CH" sz="1600" b="1" dirty="0" err="1">
                <a:latin typeface="Calibri" panose="020F0502020204030204" pitchFamily="34" charset="0"/>
                <a:cs typeface="Calibri" panose="020F0502020204030204" pitchFamily="34" charset="0"/>
              </a:rPr>
              <a:t>Accelerator</a:t>
            </a:r>
            <a:r>
              <a:rPr lang="de-CH" sz="1600" b="1" dirty="0">
                <a:latin typeface="Calibri" panose="020F0502020204030204" pitchFamily="34" charset="0"/>
                <a:cs typeface="Calibri" panose="020F0502020204030204" pitchFamily="34" charset="0"/>
              </a:rPr>
              <a:t> R&amp;D Roadmap</a:t>
            </a:r>
            <a:r>
              <a:rPr lang="de-CH" sz="1600" dirty="0">
                <a:latin typeface="Calibri" panose="020F0502020204030204" pitchFamily="34" charset="0"/>
                <a:cs typeface="Calibri" panose="020F0502020204030204" pitchFamily="34" charset="0"/>
              </a:rPr>
              <a:t> 2022, </a:t>
            </a:r>
            <a:r>
              <a:rPr lang="de-CH" sz="1600" dirty="0" err="1">
                <a:latin typeface="Calibri" panose="020F0502020204030204" pitchFamily="34" charset="0"/>
                <a:cs typeface="Calibri" panose="020F0502020204030204" pitchFamily="34" charset="0"/>
              </a:rPr>
              <a:t>currently</a:t>
            </a:r>
            <a:r>
              <a:rPr lang="de-CH" sz="1600"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hosted</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by</a:t>
            </a:r>
            <a:r>
              <a:rPr lang="de-CH" sz="1600" b="1" dirty="0">
                <a:latin typeface="Calibri" panose="020F0502020204030204" pitchFamily="34" charset="0"/>
                <a:cs typeface="Calibri" panose="020F0502020204030204" pitchFamily="34" charset="0"/>
              </a:rPr>
              <a:t> CERN </a:t>
            </a:r>
          </a:p>
          <a:p>
            <a:r>
              <a:rPr lang="de-CH" sz="1600" b="1" dirty="0">
                <a:latin typeface="Calibri" panose="020F0502020204030204" pitchFamily="34" charset="0"/>
                <a:cs typeface="Calibri" panose="020F0502020204030204" pitchFamily="34" charset="0"/>
              </a:rPr>
              <a:t>61 formal </a:t>
            </a:r>
            <a:r>
              <a:rPr lang="de-CH" sz="1600" b="1" dirty="0" err="1">
                <a:latin typeface="Calibri" panose="020F0502020204030204" pitchFamily="34" charset="0"/>
                <a:cs typeface="Calibri" panose="020F0502020204030204" pitchFamily="34" charset="0"/>
              </a:rPr>
              <a:t>member</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institutions</a:t>
            </a:r>
            <a:r>
              <a:rPr lang="de-CH" sz="1600" b="1" dirty="0">
                <a:latin typeface="Calibri" panose="020F0502020204030204" pitchFamily="34" charset="0"/>
                <a:cs typeface="Calibri" panose="020F0502020204030204" pitchFamily="34" charset="0"/>
              </a:rPr>
              <a:t>, </a:t>
            </a:r>
            <a:r>
              <a:rPr lang="de-CH" sz="1600" dirty="0">
                <a:latin typeface="Calibri" panose="020F0502020204030204" pitchFamily="34" charset="0"/>
                <a:cs typeface="Calibri" panose="020F0502020204030204" pitchFamily="34" charset="0"/>
              </a:rPr>
              <a:t>still </a:t>
            </a:r>
            <a:r>
              <a:rPr lang="de-CH" sz="1600" dirty="0" err="1">
                <a:latin typeface="Calibri" panose="020F0502020204030204" pitchFamily="34" charset="0"/>
                <a:cs typeface="Calibri" panose="020F0502020204030204" pitchFamily="34" charset="0"/>
              </a:rPr>
              <a:t>growing</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Strong</a:t>
            </a:r>
            <a:r>
              <a:rPr lang="de-CH" sz="1600" dirty="0">
                <a:solidFill>
                  <a:srgbClr val="C00000"/>
                </a:solidFill>
                <a:latin typeface="Calibri" panose="020F0502020204030204" pitchFamily="34" charset="0"/>
                <a:cs typeface="Calibri" panose="020F0502020204030204" pitchFamily="34" charset="0"/>
              </a:rPr>
              <a:t> EU (</a:t>
            </a:r>
            <a:r>
              <a:rPr lang="de-CH" sz="1600" dirty="0" err="1">
                <a:solidFill>
                  <a:srgbClr val="C00000"/>
                </a:solidFill>
                <a:latin typeface="Calibri" panose="020F0502020204030204" pitchFamily="34" charset="0"/>
                <a:cs typeface="Calibri" panose="020F0502020204030204" pitchFamily="34" charset="0"/>
              </a:rPr>
              <a:t>mailly</a:t>
            </a:r>
            <a:r>
              <a:rPr lang="de-CH" sz="1600" dirty="0">
                <a:solidFill>
                  <a:srgbClr val="C00000"/>
                </a:solidFill>
                <a:latin typeface="Calibri" panose="020F0502020204030204" pitchFamily="34" charset="0"/>
                <a:cs typeface="Calibri" panose="020F0502020204030204" pitchFamily="34" charset="0"/>
              </a:rPr>
              <a:t> </a:t>
            </a:r>
            <a:r>
              <a:rPr lang="de-CH" sz="1600" dirty="0" err="1">
                <a:solidFill>
                  <a:srgbClr val="C00000"/>
                </a:solidFill>
                <a:latin typeface="Calibri" panose="020F0502020204030204" pitchFamily="34" charset="0"/>
                <a:cs typeface="Calibri" panose="020F0502020204030204" pitchFamily="34" charset="0"/>
              </a:rPr>
              <a:t>Italy</a:t>
            </a:r>
            <a:r>
              <a:rPr lang="de-CH" sz="1600" dirty="0">
                <a:solidFill>
                  <a:srgbClr val="C00000"/>
                </a:solidFill>
                <a:latin typeface="Calibri" panose="020F0502020204030204" pitchFamily="34" charset="0"/>
                <a:cs typeface="Calibri" panose="020F0502020204030204" pitchFamily="34" charset="0"/>
              </a:rPr>
              <a:t>) </a:t>
            </a:r>
            <a:r>
              <a:rPr lang="de-CH" sz="1600" dirty="0">
                <a:latin typeface="Calibri" panose="020F0502020204030204" pitchFamily="34" charset="0"/>
                <a:cs typeface="Calibri" panose="020F0502020204030204" pitchFamily="34" charset="0"/>
              </a:rPr>
              <a:t>and US </a:t>
            </a:r>
            <a:r>
              <a:rPr lang="de-CH" sz="1600" dirty="0" err="1">
                <a:latin typeface="Calibri" panose="020F0502020204030204" pitchFamily="34" charset="0"/>
                <a:cs typeface="Calibri" panose="020F0502020204030204" pitchFamily="34" charset="0"/>
              </a:rPr>
              <a:t>contribution</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R&amp;D </a:t>
            </a:r>
            <a:r>
              <a:rPr lang="de-CH" sz="1600" dirty="0" err="1">
                <a:latin typeface="Calibri" panose="020F0502020204030204" pitchFamily="34" charset="0"/>
                <a:cs typeface="Calibri" panose="020F0502020204030204" pitchFamily="34" charset="0"/>
              </a:rPr>
              <a:t>progamme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developed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with</a:t>
            </a:r>
            <a:r>
              <a:rPr lang="de-CH" sz="1600" dirty="0">
                <a:latin typeface="Calibri" panose="020F0502020204030204" pitchFamily="34" charset="0"/>
                <a:cs typeface="Calibri" panose="020F0502020204030204" pitchFamily="34" charset="0"/>
              </a:rPr>
              <a:t> global </a:t>
            </a:r>
            <a:r>
              <a:rPr lang="de-CH" sz="1600" dirty="0" err="1">
                <a:latin typeface="Calibri" panose="020F0502020204030204" pitchFamily="34" charset="0"/>
                <a:cs typeface="Calibri" panose="020F0502020204030204" pitchFamily="34" charset="0"/>
              </a:rPr>
              <a:t>community</a:t>
            </a:r>
            <a:endParaRPr lang="de-CH" sz="1600" dirty="0">
              <a:latin typeface="Calibri" panose="020F0502020204030204" pitchFamily="34" charset="0"/>
              <a:cs typeface="Calibri" panose="020F0502020204030204" pitchFamily="34" charset="0"/>
            </a:endParaRPr>
          </a:p>
          <a:p>
            <a:endParaRPr lang="de-CH" sz="1600" b="1" dirty="0">
              <a:latin typeface="Calibri" panose="020F0502020204030204" pitchFamily="34" charset="0"/>
              <a:cs typeface="Calibri" panose="020F0502020204030204" pitchFamily="34" charset="0"/>
            </a:endParaRPr>
          </a:p>
          <a:p>
            <a:r>
              <a:rPr lang="de-CH" sz="1600" dirty="0">
                <a:latin typeface="Calibri" panose="020F0502020204030204" pitchFamily="34" charset="0"/>
                <a:cs typeface="Calibri" panose="020F0502020204030204" pitchFamily="34" charset="0"/>
              </a:rPr>
              <a:t>In </a:t>
            </a:r>
            <a:r>
              <a:rPr lang="de-CH" sz="1600" dirty="0" err="1">
                <a:latin typeface="Calibri" panose="020F0502020204030204" pitchFamily="34" charset="0"/>
                <a:cs typeface="Calibri" panose="020F0502020204030204" pitchFamily="34" charset="0"/>
              </a:rPr>
              <a:t>response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strategic</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requests</a:t>
            </a:r>
            <a:r>
              <a:rPr lang="de-CH" sz="16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de-CH" sz="1600" b="1" dirty="0">
                <a:latin typeface="Calibri" panose="020F0502020204030204" pitchFamily="34" charset="0"/>
                <a:cs typeface="Calibri" panose="020F0502020204030204" pitchFamily="34" charset="0"/>
              </a:rPr>
              <a:t>Last ESPPU </a:t>
            </a:r>
            <a:r>
              <a:rPr lang="de-CH" sz="1600" b="1" dirty="0" err="1">
                <a:latin typeface="Calibri" panose="020F0502020204030204" pitchFamily="34" charset="0"/>
                <a:cs typeface="Calibri" panose="020F0502020204030204" pitchFamily="34" charset="0"/>
              </a:rPr>
              <a:t>demanded</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integration</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into</a:t>
            </a:r>
            <a:r>
              <a:rPr lang="de-CH" sz="1600" dirty="0">
                <a:latin typeface="Calibri" panose="020F0502020204030204" pitchFamily="34" charset="0"/>
                <a:cs typeface="Calibri" panose="020F0502020204030204" pitchFamily="34" charset="0"/>
              </a:rPr>
              <a:t> </a:t>
            </a:r>
            <a:r>
              <a:rPr lang="de-CH" sz="1600" b="1" dirty="0">
                <a:latin typeface="Calibri" panose="020F0502020204030204" pitchFamily="34" charset="0"/>
                <a:cs typeface="Calibri" panose="020F0502020204030204" pitchFamily="34" charset="0"/>
              </a:rPr>
              <a:t>European </a:t>
            </a:r>
            <a:r>
              <a:rPr lang="de-CH" sz="1600" b="1" dirty="0" err="1">
                <a:latin typeface="Calibri" panose="020F0502020204030204" pitchFamily="34" charset="0"/>
                <a:cs typeface="Calibri" panose="020F0502020204030204" pitchFamily="34" charset="0"/>
              </a:rPr>
              <a:t>Accelerator</a:t>
            </a:r>
            <a:r>
              <a:rPr lang="de-CH" sz="1600" b="1" dirty="0">
                <a:latin typeface="Calibri" panose="020F0502020204030204" pitchFamily="34" charset="0"/>
                <a:cs typeface="Calibri" panose="020F0502020204030204" pitchFamily="34" charset="0"/>
              </a:rPr>
              <a:t> R&amp;D Roadmap</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b="1" dirty="0">
                <a:latin typeface="Calibri" panose="020F0502020204030204" pitchFamily="34" charset="0"/>
                <a:cs typeface="Calibri" panose="020F0502020204030204" pitchFamily="34" charset="0"/>
              </a:rPr>
              <a:t>EU </a:t>
            </a:r>
            <a:r>
              <a:rPr lang="de-CH" sz="1600" b="1" dirty="0" err="1">
                <a:latin typeface="Calibri" panose="020F0502020204030204" pitchFamily="34" charset="0"/>
                <a:cs typeface="Calibri" panose="020F0502020204030204" pitchFamily="34" charset="0"/>
              </a:rPr>
              <a:t>is</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co-funding</a:t>
            </a:r>
            <a:r>
              <a:rPr lang="de-CH" sz="1600" b="1" dirty="0">
                <a:latin typeface="Calibri" panose="020F0502020204030204" pitchFamily="34" charset="0"/>
                <a:cs typeface="Calibri" panose="020F0502020204030204" pitchFamily="34" charset="0"/>
              </a:rPr>
              <a:t> design </a:t>
            </a:r>
            <a:r>
              <a:rPr lang="de-CH" sz="1600" b="1" dirty="0" err="1">
                <a:latin typeface="Calibri" panose="020F0502020204030204" pitchFamily="34" charset="0"/>
                <a:cs typeface="Calibri" panose="020F0502020204030204" pitchFamily="34" charset="0"/>
              </a:rPr>
              <a:t>study</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MuCol</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since</a:t>
            </a:r>
            <a:r>
              <a:rPr lang="de-CH" sz="1600" dirty="0">
                <a:latin typeface="Calibri" panose="020F0502020204030204" pitchFamily="34" charset="0"/>
                <a:cs typeface="Calibri" panose="020F0502020204030204" pitchFamily="34" charset="0"/>
              </a:rPr>
              <a:t> 2023</a:t>
            </a: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Different US </a:t>
            </a:r>
            <a:r>
              <a:rPr lang="de-CH" sz="1600" dirty="0" err="1">
                <a:latin typeface="Calibri" panose="020F0502020204030204" pitchFamily="34" charset="0"/>
                <a:cs typeface="Calibri" panose="020F0502020204030204" pitchFamily="34" charset="0"/>
              </a:rPr>
              <a:t>recommendations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Snowmass</a:t>
            </a:r>
            <a:r>
              <a:rPr lang="de-CH" sz="1600" dirty="0">
                <a:latin typeface="Calibri" panose="020F0502020204030204" pitchFamily="34" charset="0"/>
                <a:cs typeface="Calibri" panose="020F0502020204030204" pitchFamily="34" charset="0"/>
              </a:rPr>
              <a:t>, P5 and National Academy </a:t>
            </a:r>
            <a:r>
              <a:rPr lang="de-CH" sz="1600" dirty="0" err="1">
                <a:latin typeface="Calibri" panose="020F0502020204030204" pitchFamily="34" charset="0"/>
                <a:cs typeface="Calibri" panose="020F0502020204030204" pitchFamily="34" charset="0"/>
              </a:rPr>
              <a:t>of</a:t>
            </a:r>
            <a:r>
              <a:rPr lang="de-CH" sz="1600" dirty="0">
                <a:latin typeface="Calibri" panose="020F0502020204030204" pitchFamily="34" charset="0"/>
                <a:cs typeface="Calibri" panose="020F0502020204030204" pitchFamily="34" charset="0"/>
              </a:rPr>
              <a:t> Science</a:t>
            </a:r>
          </a:p>
        </p:txBody>
      </p:sp>
      <p:pic>
        <p:nvPicPr>
          <p:cNvPr id="6" name="Picture 5">
            <a:extLst>
              <a:ext uri="{FF2B5EF4-FFF2-40B4-BE49-F238E27FC236}">
                <a16:creationId xmlns:a16="http://schemas.microsoft.com/office/drawing/2014/main" id="{BDCBCF99-62AD-9B61-1907-E359250CB77F}"/>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7725657" y="1793232"/>
            <a:ext cx="728237" cy="735475"/>
          </a:xfrm>
          <a:prstGeom prst="rect">
            <a:avLst/>
          </a:prstGeom>
        </p:spPr>
      </p:pic>
      <p:pic>
        <p:nvPicPr>
          <p:cNvPr id="7" name="Picture 6" descr="A picture containing text, font, graphics, design&#10;&#10;Description automatically generated">
            <a:extLst>
              <a:ext uri="{FF2B5EF4-FFF2-40B4-BE49-F238E27FC236}">
                <a16:creationId xmlns:a16="http://schemas.microsoft.com/office/drawing/2014/main" id="{C7ABEA16-98C6-EA2D-C7A3-82775C57308E}"/>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675554" y="1293548"/>
            <a:ext cx="776766" cy="892391"/>
          </a:xfrm>
          <a:prstGeom prst="rect">
            <a:avLst/>
          </a:prstGeom>
        </p:spPr>
      </p:pic>
      <p:pic>
        <p:nvPicPr>
          <p:cNvPr id="10" name="Picture 9" descr="A picture containing graphics, circle, colorfulness, graphic design&#10;&#10;Description automatically generated">
            <a:extLst>
              <a:ext uri="{FF2B5EF4-FFF2-40B4-BE49-F238E27FC236}">
                <a16:creationId xmlns:a16="http://schemas.microsoft.com/office/drawing/2014/main" id="{9C66C5E3-32F7-9460-A1F4-38B0BD17D493}"/>
              </a:ext>
            </a:extLst>
          </p:cNvPr>
          <p:cNvPicPr>
            <a:picLocks noChangeAspect="1"/>
          </p:cNvPicPr>
          <p:nvPr/>
        </p:nvPicPr>
        <p:blipFill>
          <a:blip r:embed="rId5"/>
          <a:stretch>
            <a:fillRect/>
          </a:stretch>
        </p:blipFill>
        <p:spPr>
          <a:xfrm>
            <a:off x="7725657" y="1216522"/>
            <a:ext cx="917213" cy="523221"/>
          </a:xfrm>
          <a:prstGeom prst="rect">
            <a:avLst/>
          </a:prstGeom>
        </p:spPr>
      </p:pic>
      <p:sp>
        <p:nvSpPr>
          <p:cNvPr id="4" name="TextBox 3">
            <a:extLst>
              <a:ext uri="{FF2B5EF4-FFF2-40B4-BE49-F238E27FC236}">
                <a16:creationId xmlns:a16="http://schemas.microsoft.com/office/drawing/2014/main" id="{85259028-DE16-8040-6092-784EE036F5B6}"/>
              </a:ext>
            </a:extLst>
          </p:cNvPr>
          <p:cNvSpPr txBox="1"/>
          <p:nvPr/>
        </p:nvSpPr>
        <p:spPr>
          <a:xfrm>
            <a:off x="274761" y="3622019"/>
            <a:ext cx="8457807" cy="738664"/>
          </a:xfrm>
          <a:prstGeom prst="rect">
            <a:avLst/>
          </a:prstGeom>
          <a:solidFill>
            <a:schemeClr val="accent5">
              <a:lumMod val="20000"/>
              <a:lumOff val="80000"/>
              <a:alpha val="50000"/>
            </a:schemeClr>
          </a:solidFill>
          <a:ln w="9525">
            <a:solidFill>
              <a:schemeClr val="tx1"/>
            </a:solidFill>
          </a:ln>
          <a:effectLst/>
        </p:spPr>
        <p:txBody>
          <a:bodyPr wrap="square" rtlCol="0">
            <a:spAutoFit/>
          </a:bodyPr>
          <a:lstStyle/>
          <a:p>
            <a:r>
              <a:rPr lang="de-CH" sz="1400" dirty="0">
                <a:latin typeface="Calibri" panose="020F0502020204030204" pitchFamily="34" charset="0"/>
                <a:cs typeface="Calibri" panose="020F0502020204030204" pitchFamily="34" charset="0"/>
              </a:rPr>
              <a:t>IMCC carry out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R&amp;D </a:t>
            </a:r>
            <a:r>
              <a:rPr lang="de-CH" sz="1400" dirty="0" err="1">
                <a:latin typeface="Calibri" panose="020F0502020204030204" pitchFamily="34" charset="0"/>
                <a:cs typeface="Calibri" panose="020F0502020204030204" pitchFamily="34" charset="0"/>
              </a:rPr>
              <a:t>as</a:t>
            </a:r>
            <a:r>
              <a:rPr lang="de-CH" sz="1400" dirty="0">
                <a:latin typeface="Calibri" panose="020F0502020204030204" pitchFamily="34" charset="0"/>
                <a:cs typeface="Calibri" panose="020F0502020204030204" pitchFamily="34" charset="0"/>
              </a:rPr>
              <a:t> a global </a:t>
            </a:r>
            <a:r>
              <a:rPr lang="de-CH" sz="1400" dirty="0" err="1">
                <a:latin typeface="Calibri" panose="020F0502020204030204" pitchFamily="34" charset="0"/>
                <a:cs typeface="Calibri" panose="020F0502020204030204" pitchFamily="34" charset="0"/>
              </a:rPr>
              <a:t>community</a:t>
            </a:r>
            <a:r>
              <a:rPr lang="de-CH" sz="1400" dirty="0">
                <a:latin typeface="Calibri" panose="020F0502020204030204" pitchFamily="34" charset="0"/>
                <a:cs typeface="Calibri" panose="020F0502020204030204" pitchFamily="34" charset="0"/>
              </a:rPr>
              <a:t> and </a:t>
            </a:r>
            <a:r>
              <a:rPr lang="en-GB" sz="1400" dirty="0">
                <a:effectLst/>
                <a:latin typeface="Calibri" panose="020F0502020204030204" pitchFamily="34" charset="0"/>
                <a:ea typeface="Georgia" panose="02040502050405020303" pitchFamily="18" charset="0"/>
                <a:cs typeface="Calibri" panose="020F0502020204030204" pitchFamily="34" charset="0"/>
              </a:rPr>
              <a:t>develop options to host the collider at CERN or at </a:t>
            </a:r>
            <a:r>
              <a:rPr lang="en-GB" sz="1400" dirty="0">
                <a:latin typeface="Calibri" panose="020F0502020204030204" pitchFamily="34" charset="0"/>
                <a:ea typeface="Georgia" panose="02040502050405020303" pitchFamily="18" charset="0"/>
                <a:cs typeface="Calibri" panose="020F0502020204030204" pitchFamily="34" charset="0"/>
              </a:rPr>
              <a:t>Fermilab</a:t>
            </a:r>
            <a:r>
              <a:rPr lang="en-GB" sz="1400" dirty="0">
                <a:effectLst/>
                <a:latin typeface="Calibri" panose="020F0502020204030204" pitchFamily="34" charset="0"/>
                <a:ea typeface="Georgia" panose="02040502050405020303" pitchFamily="18" charset="0"/>
                <a:cs typeface="Calibri" panose="020F0502020204030204" pitchFamily="34" charset="0"/>
              </a:rPr>
              <a:t> and potentially also other sites</a:t>
            </a:r>
          </a:p>
          <a:p>
            <a:r>
              <a:rPr lang="en-GB" sz="1400" dirty="0">
                <a:latin typeface="Calibri" panose="020F0502020204030204" pitchFamily="34" charset="0"/>
                <a:cs typeface="Calibri" panose="020F0502020204030204" pitchFamily="34" charset="0"/>
              </a:rPr>
              <a:t>Envisage to share leadership between CERN and Fermilab </a:t>
            </a:r>
            <a:r>
              <a:rPr lang="en-GB" sz="1400" dirty="0">
                <a:solidFill>
                  <a:srgbClr val="C00000"/>
                </a:solidFill>
                <a:latin typeface="Calibri" panose="020F0502020204030204" pitchFamily="34" charset="0"/>
                <a:cs typeface="Calibri" panose="020F0502020204030204" pitchFamily="34" charset="0"/>
              </a:rPr>
              <a:t>whenever the resources will be made available</a:t>
            </a:r>
            <a:endParaRPr lang="de-CH" sz="1400" dirty="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77883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B17521-A53F-1275-A44B-58CB00EAB82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6DDAFCB3-AB53-E26C-0B8A-6E10BD4FCFCF}"/>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US and Collaboration</a:t>
            </a:r>
          </a:p>
        </p:txBody>
      </p:sp>
      <p:sp>
        <p:nvSpPr>
          <p:cNvPr id="5" name="Espace réservé du numéro de diapositive 3">
            <a:extLst>
              <a:ext uri="{FF2B5EF4-FFF2-40B4-BE49-F238E27FC236}">
                <a16:creationId xmlns:a16="http://schemas.microsoft.com/office/drawing/2014/main" id="{F3576D6D-61E4-C5B0-EAD7-EBC640041CE5}"/>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50</a:t>
            </a:fld>
            <a:endParaRPr lang="en-GB" dirty="0"/>
          </a:p>
        </p:txBody>
      </p:sp>
      <p:sp>
        <p:nvSpPr>
          <p:cNvPr id="52" name="Espace réservé du pied de page 4">
            <a:extLst>
              <a:ext uri="{FF2B5EF4-FFF2-40B4-BE49-F238E27FC236}">
                <a16:creationId xmlns:a16="http://schemas.microsoft.com/office/drawing/2014/main" id="{A20272EF-364B-2DB3-F405-24A4F7BF2FD4}"/>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4A13D8ED-72F3-97C6-0B31-D43B4B910CEC}"/>
              </a:ext>
            </a:extLst>
          </p:cNvPr>
          <p:cNvSpPr>
            <a:spLocks noGrp="1"/>
          </p:cNvSpPr>
          <p:nvPr>
            <p:ph type="sldNum" sz="quarter" idx="4"/>
          </p:nvPr>
        </p:nvSpPr>
        <p:spPr/>
        <p:txBody>
          <a:bodyPr/>
          <a:lstStyle/>
          <a:p>
            <a:fld id="{974172A1-1CBF-0B40-9234-7D4D80EC19EA}" type="slidenum">
              <a:rPr lang="en-GB" smtClean="0"/>
              <a:pPr/>
              <a:t>50</a:t>
            </a:fld>
            <a:endParaRPr lang="en-GB" dirty="0"/>
          </a:p>
        </p:txBody>
      </p:sp>
      <p:sp>
        <p:nvSpPr>
          <p:cNvPr id="8" name="TextBox 7">
            <a:extLst>
              <a:ext uri="{FF2B5EF4-FFF2-40B4-BE49-F238E27FC236}">
                <a16:creationId xmlns:a16="http://schemas.microsoft.com/office/drawing/2014/main" id="{18EC47D7-219C-E279-5271-26AD98AD5367}"/>
              </a:ext>
            </a:extLst>
          </p:cNvPr>
          <p:cNvSpPr txBox="1"/>
          <p:nvPr/>
        </p:nvSpPr>
        <p:spPr>
          <a:xfrm>
            <a:off x="7096" y="915566"/>
            <a:ext cx="9029401" cy="2031325"/>
          </a:xfrm>
          <a:prstGeom prst="rect">
            <a:avLst/>
          </a:prstGeom>
          <a:noFill/>
          <a:ln w="9525">
            <a:solidFill>
              <a:schemeClr val="tx1"/>
            </a:solidFill>
          </a:ln>
          <a:effectLst/>
        </p:spPr>
        <p:txBody>
          <a:bodyPr wrap="square" rtlCol="0">
            <a:spAutoFit/>
          </a:bodyPr>
          <a:lstStyle/>
          <a:p>
            <a:r>
              <a:rPr lang="en-US" sz="1400" b="1" dirty="0">
                <a:latin typeface="Calibri" panose="020F0502020204030204" pitchFamily="34" charset="0"/>
                <a:cs typeface="Calibri" panose="020F0502020204030204" pitchFamily="34" charset="0"/>
              </a:rPr>
              <a:t>National Academy of Science:</a:t>
            </a:r>
          </a:p>
          <a:p>
            <a:r>
              <a:rPr lang="en-US" sz="1400" b="1" dirty="0">
                <a:latin typeface="Calibri" panose="020F0502020204030204" pitchFamily="34" charset="0"/>
                <a:cs typeface="Calibri" panose="020F0502020204030204" pitchFamily="34" charset="0"/>
              </a:rPr>
              <a:t>Recommendation 1: The United States should host the world’s highest-energy elementary particle collider around the middle of the century. This requires the immediate creation of a national muon collider research and development program to enable the construction of a demonstrator of the key new technologies and their integration.</a:t>
            </a:r>
          </a:p>
          <a:p>
            <a:r>
              <a:rPr lang="en-US" sz="1400" dirty="0">
                <a:latin typeface="Calibri" panose="020F0502020204030204" pitchFamily="34" charset="0"/>
                <a:cs typeface="Calibri" panose="020F0502020204030204" pitchFamily="34" charset="0"/>
              </a:rPr>
              <a:t>A collider with approximately 10 times the energy of the Large Hadron Collider (LHC) is crucial for addressing the big questions of particle physics and making discoveries. […]</a:t>
            </a:r>
            <a:endParaRPr lang="en-US" sz="1400" b="1"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A 10-TeV muon collider […] would have similar discovery reach as a 100-TeV proton collider. […]</a:t>
            </a:r>
            <a:endParaRPr lang="en-US" sz="1400" b="1"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Developing a U.S.-hosted muon collider would solidify U.S. […] leadership in particle physics and drive accelerator innovation</a:t>
            </a:r>
            <a:endParaRPr lang="en-US" sz="1400" b="1"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A7D47C34-16EE-A04C-A9A3-0BEFEB0110CF}"/>
              </a:ext>
            </a:extLst>
          </p:cNvPr>
          <p:cNvSpPr txBox="1"/>
          <p:nvPr/>
        </p:nvSpPr>
        <p:spPr>
          <a:xfrm>
            <a:off x="107503" y="4083918"/>
            <a:ext cx="8906664" cy="738664"/>
          </a:xfrm>
          <a:prstGeom prst="rect">
            <a:avLst/>
          </a:prstGeom>
          <a:solidFill>
            <a:schemeClr val="accent5">
              <a:lumMod val="20000"/>
              <a:lumOff val="80000"/>
              <a:alpha val="50000"/>
            </a:schemeClr>
          </a:solidFill>
          <a:ln w="9525">
            <a:solidFill>
              <a:schemeClr val="tx1"/>
            </a:solidFill>
          </a:ln>
          <a:effectLst/>
        </p:spPr>
        <p:txBody>
          <a:bodyPr wrap="square" rtlCol="0">
            <a:spAutoFit/>
          </a:bodyPr>
          <a:lstStyle/>
          <a:p>
            <a:r>
              <a:rPr lang="de-CH" sz="1400" dirty="0">
                <a:latin typeface="Calibri" panose="020F0502020204030204" pitchFamily="34" charset="0"/>
                <a:cs typeface="Calibri" panose="020F0502020204030204" pitchFamily="34" charset="0"/>
              </a:rPr>
              <a:t>IMCC will carry out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R&amp;D </a:t>
            </a:r>
            <a:r>
              <a:rPr lang="de-CH" sz="1400" dirty="0" err="1">
                <a:latin typeface="Calibri" panose="020F0502020204030204" pitchFamily="34" charset="0"/>
                <a:cs typeface="Calibri" panose="020F0502020204030204" pitchFamily="34" charset="0"/>
              </a:rPr>
              <a:t>together</a:t>
            </a:r>
            <a:r>
              <a:rPr lang="de-CH" sz="1400" dirty="0">
                <a:latin typeface="Calibri" panose="020F0502020204030204" pitchFamily="34" charset="0"/>
                <a:cs typeface="Calibri" panose="020F0502020204030204" pitchFamily="34" charset="0"/>
              </a:rPr>
              <a:t> and </a:t>
            </a:r>
            <a:r>
              <a:rPr lang="en-GB" sz="1400" dirty="0">
                <a:effectLst/>
                <a:latin typeface="Calibri" panose="020F0502020204030204" pitchFamily="34" charset="0"/>
                <a:ea typeface="Georgia" panose="02040502050405020303" pitchFamily="18" charset="0"/>
                <a:cs typeface="Calibri" panose="020F0502020204030204" pitchFamily="34" charset="0"/>
              </a:rPr>
              <a:t>develop options to host the collider at CERN or at </a:t>
            </a:r>
            <a:r>
              <a:rPr lang="en-GB" sz="1400" dirty="0">
                <a:latin typeface="Calibri" panose="020F0502020204030204" pitchFamily="34" charset="0"/>
                <a:ea typeface="Georgia" panose="02040502050405020303" pitchFamily="18" charset="0"/>
                <a:cs typeface="Calibri" panose="020F0502020204030204" pitchFamily="34" charset="0"/>
              </a:rPr>
              <a:t>Fermilab</a:t>
            </a:r>
            <a:r>
              <a:rPr lang="en-GB" sz="1400" dirty="0">
                <a:effectLst/>
                <a:latin typeface="Calibri" panose="020F0502020204030204" pitchFamily="34" charset="0"/>
                <a:ea typeface="Georgia" panose="02040502050405020303" pitchFamily="18" charset="0"/>
                <a:cs typeface="Calibri" panose="020F0502020204030204" pitchFamily="34" charset="0"/>
              </a:rPr>
              <a:t> and potentially also other sites</a:t>
            </a:r>
          </a:p>
          <a:p>
            <a:r>
              <a:rPr lang="en-GB" sz="1400" dirty="0">
                <a:latin typeface="Calibri" panose="020F0502020204030204" pitchFamily="34" charset="0"/>
                <a:cs typeface="Calibri" panose="020F0502020204030204" pitchFamily="34" charset="0"/>
              </a:rPr>
              <a:t>Envisage to share leadership between CERN and Fermilab</a:t>
            </a:r>
            <a:endParaRPr lang="de-CH"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938091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D6D939-BB28-8082-5C18-C0C918E72B57}"/>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E734F0E1-B6BA-53C6-A0A8-0213E13C6408}"/>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The Collaboration</a:t>
            </a:r>
          </a:p>
        </p:txBody>
      </p:sp>
      <p:sp>
        <p:nvSpPr>
          <p:cNvPr id="5" name="Espace réservé du numéro de diapositive 3">
            <a:extLst>
              <a:ext uri="{FF2B5EF4-FFF2-40B4-BE49-F238E27FC236}">
                <a16:creationId xmlns:a16="http://schemas.microsoft.com/office/drawing/2014/main" id="{89D3A6DA-DF1A-4A7E-EA7B-19CD06CD930D}"/>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51</a:t>
            </a:fld>
            <a:endParaRPr lang="en-GB" dirty="0"/>
          </a:p>
        </p:txBody>
      </p:sp>
      <p:sp>
        <p:nvSpPr>
          <p:cNvPr id="52" name="Espace réservé du pied de page 4">
            <a:extLst>
              <a:ext uri="{FF2B5EF4-FFF2-40B4-BE49-F238E27FC236}">
                <a16:creationId xmlns:a16="http://schemas.microsoft.com/office/drawing/2014/main" id="{63331D51-D3B9-3A54-F6BE-395403F7AA29}"/>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972920EE-3BD6-D5BE-DB19-2C0D777EF634}"/>
              </a:ext>
            </a:extLst>
          </p:cNvPr>
          <p:cNvSpPr>
            <a:spLocks noGrp="1"/>
          </p:cNvSpPr>
          <p:nvPr>
            <p:ph type="sldNum" sz="quarter" idx="4"/>
          </p:nvPr>
        </p:nvSpPr>
        <p:spPr/>
        <p:txBody>
          <a:bodyPr/>
          <a:lstStyle/>
          <a:p>
            <a:fld id="{974172A1-1CBF-0B40-9234-7D4D80EC19EA}" type="slidenum">
              <a:rPr lang="en-GB" smtClean="0"/>
              <a:pPr/>
              <a:t>51</a:t>
            </a:fld>
            <a:endParaRPr lang="en-GB" dirty="0"/>
          </a:p>
        </p:txBody>
      </p:sp>
      <p:sp>
        <p:nvSpPr>
          <p:cNvPr id="3" name="TextBox 2">
            <a:extLst>
              <a:ext uri="{FF2B5EF4-FFF2-40B4-BE49-F238E27FC236}">
                <a16:creationId xmlns:a16="http://schemas.microsoft.com/office/drawing/2014/main" id="{5F2DB40F-24A0-3DA1-272F-CE96C71E52C5}"/>
              </a:ext>
            </a:extLst>
          </p:cNvPr>
          <p:cNvSpPr txBox="1"/>
          <p:nvPr/>
        </p:nvSpPr>
        <p:spPr>
          <a:xfrm>
            <a:off x="18688" y="644172"/>
            <a:ext cx="8906663" cy="2554545"/>
          </a:xfrm>
          <a:prstGeom prst="rect">
            <a:avLst/>
          </a:prstGeom>
          <a:noFill/>
          <a:ln w="9525" cap="rnd">
            <a:solidFill>
              <a:schemeClr val="tx1"/>
            </a:solidFill>
          </a:ln>
          <a:effectLst/>
        </p:spPr>
        <p:txBody>
          <a:bodyPr wrap="square" rtlCol="0">
            <a:spAutoFit/>
          </a:bodyPr>
          <a:lstStyle/>
          <a:p>
            <a:r>
              <a:rPr lang="de-CH" sz="1600" dirty="0" err="1">
                <a:latin typeface="Calibri" panose="020F0502020204030204" pitchFamily="34" charset="0"/>
                <a:cs typeface="Calibri" panose="020F0502020204030204" pitchFamily="34" charset="0"/>
              </a:rPr>
              <a:t>Collaboration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formed</a:t>
            </a:r>
            <a:r>
              <a:rPr lang="de-CH" sz="1600" dirty="0">
                <a:latin typeface="Calibri" panose="020F0502020204030204" pitchFamily="34" charset="0"/>
                <a:cs typeface="Calibri" panose="020F0502020204030204" pitchFamily="34" charset="0"/>
              </a:rPr>
              <a:t> 2022, </a:t>
            </a:r>
            <a:r>
              <a:rPr lang="de-CH" sz="1600" dirty="0" err="1">
                <a:latin typeface="Calibri" panose="020F0502020204030204" pitchFamily="34" charset="0"/>
                <a:cs typeface="Calibri" panose="020F0502020204030204" pitchFamily="34" charset="0"/>
              </a:rPr>
              <a:t>currently</a:t>
            </a:r>
            <a:r>
              <a:rPr lang="de-CH" sz="1600"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hosted</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by</a:t>
            </a:r>
            <a:r>
              <a:rPr lang="de-CH" sz="1600" b="1" dirty="0">
                <a:latin typeface="Calibri" panose="020F0502020204030204" pitchFamily="34" charset="0"/>
                <a:cs typeface="Calibri" panose="020F0502020204030204" pitchFamily="34" charset="0"/>
              </a:rPr>
              <a:t> CERN</a:t>
            </a:r>
          </a:p>
          <a:p>
            <a:pPr marL="285750" indent="-285750">
              <a:buFont typeface="Arial" panose="020B0604020202020204" pitchFamily="34" charset="0"/>
              <a:buChar char="•"/>
            </a:pPr>
            <a:r>
              <a:rPr lang="de-CH" sz="1600" b="1" dirty="0">
                <a:latin typeface="Calibri" panose="020F0502020204030204" pitchFamily="34" charset="0"/>
                <a:cs typeface="Calibri" panose="020F0502020204030204" pitchFamily="34" charset="0"/>
              </a:rPr>
              <a:t>61 formal </a:t>
            </a:r>
            <a:r>
              <a:rPr lang="de-CH" sz="1600" b="1" dirty="0" err="1">
                <a:latin typeface="Calibri" panose="020F0502020204030204" pitchFamily="34" charset="0"/>
                <a:cs typeface="Calibri" panose="020F0502020204030204" pitchFamily="34" charset="0"/>
              </a:rPr>
              <a:t>member</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institutions</a:t>
            </a:r>
            <a:endParaRPr lang="de-CH" sz="1600" b="1" dirty="0">
              <a:latin typeface="Calibri" panose="020F0502020204030204" pitchFamily="34" charset="0"/>
              <a:cs typeface="Calibri" panose="020F0502020204030204" pitchFamily="34" charset="0"/>
            </a:endParaRPr>
          </a:p>
          <a:p>
            <a:endParaRPr lang="de-CH" sz="1600" b="1" dirty="0">
              <a:latin typeface="Calibri" panose="020F0502020204030204" pitchFamily="34" charset="0"/>
              <a:cs typeface="Calibri" panose="020F0502020204030204" pitchFamily="34" charset="0"/>
            </a:endParaRPr>
          </a:p>
          <a:p>
            <a:r>
              <a:rPr lang="de-CH" sz="1600" dirty="0">
                <a:latin typeface="Calibri" panose="020F0502020204030204" pitchFamily="34" charset="0"/>
                <a:cs typeface="Calibri" panose="020F0502020204030204" pitchFamily="34" charset="0"/>
              </a:rPr>
              <a:t>In </a:t>
            </a:r>
            <a:r>
              <a:rPr lang="de-CH" sz="1600" dirty="0" err="1">
                <a:latin typeface="Calibri" panose="020F0502020204030204" pitchFamily="34" charset="0"/>
                <a:cs typeface="Calibri" panose="020F0502020204030204" pitchFamily="34" charset="0"/>
              </a:rPr>
              <a:t>response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 </a:t>
            </a:r>
            <a:r>
              <a:rPr lang="de-CH" sz="1600" b="1" dirty="0" err="1">
                <a:latin typeface="Calibri" panose="020F0502020204030204" pitchFamily="34" charset="0"/>
                <a:cs typeface="Calibri" panose="020F0502020204030204" pitchFamily="34" charset="0"/>
              </a:rPr>
              <a:t>request</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of</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the</a:t>
            </a:r>
            <a:r>
              <a:rPr lang="de-CH" sz="1600" b="1" dirty="0">
                <a:latin typeface="Calibri" panose="020F0502020204030204" pitchFamily="34" charset="0"/>
                <a:cs typeface="Calibri" panose="020F0502020204030204" pitchFamily="34" charset="0"/>
              </a:rPr>
              <a:t> last ESPPU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explore</a:t>
            </a:r>
            <a:r>
              <a:rPr lang="de-CH" sz="1600" dirty="0">
                <a:latin typeface="Calibri" panose="020F0502020204030204" pitchFamily="34" charset="0"/>
                <a:cs typeface="Calibri" panose="020F0502020204030204" pitchFamily="34" charset="0"/>
              </a:rPr>
              <a:t> a </a:t>
            </a:r>
            <a:r>
              <a:rPr lang="de-CH" sz="1600" dirty="0" err="1">
                <a:latin typeface="Calibri" panose="020F0502020204030204" pitchFamily="34" charset="0"/>
                <a:cs typeface="Calibri" panose="020F0502020204030204" pitchFamily="34" charset="0"/>
              </a:rPr>
              <a:t>muon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collider</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Integrated </a:t>
            </a:r>
            <a:r>
              <a:rPr lang="de-CH" sz="1600" dirty="0" err="1">
                <a:latin typeface="Calibri" panose="020F0502020204030204" pitchFamily="34" charset="0"/>
                <a:cs typeface="Calibri" panose="020F0502020204030204" pitchFamily="34" charset="0"/>
              </a:rPr>
              <a:t>into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a:t>
            </a:r>
            <a:r>
              <a:rPr lang="de-CH" sz="1600" b="1" dirty="0">
                <a:latin typeface="Calibri" panose="020F0502020204030204" pitchFamily="34" charset="0"/>
                <a:cs typeface="Calibri" panose="020F0502020204030204" pitchFamily="34" charset="0"/>
              </a:rPr>
              <a:t>European </a:t>
            </a:r>
            <a:r>
              <a:rPr lang="de-CH" sz="1600" b="1" dirty="0" err="1">
                <a:latin typeface="Calibri" panose="020F0502020204030204" pitchFamily="34" charset="0"/>
                <a:cs typeface="Calibri" panose="020F0502020204030204" pitchFamily="34" charset="0"/>
              </a:rPr>
              <a:t>Accelerator</a:t>
            </a:r>
            <a:r>
              <a:rPr lang="de-CH" sz="1600" b="1" dirty="0">
                <a:latin typeface="Calibri" panose="020F0502020204030204" pitchFamily="34" charset="0"/>
                <a:cs typeface="Calibri" panose="020F0502020204030204" pitchFamily="34" charset="0"/>
              </a:rPr>
              <a:t> R&amp;D Roadmap</a:t>
            </a:r>
          </a:p>
          <a:p>
            <a:pPr marL="742950" lvl="1"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Programme </a:t>
            </a:r>
            <a:r>
              <a:rPr lang="de-CH" sz="1600" dirty="0" err="1">
                <a:latin typeface="Calibri" panose="020F0502020204030204" pitchFamily="34" charset="0"/>
                <a:cs typeface="Calibri" panose="020F0502020204030204" pitchFamily="34" charset="0"/>
              </a:rPr>
              <a:t>developed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with</a:t>
            </a:r>
            <a:r>
              <a:rPr lang="de-CH" sz="1600" dirty="0">
                <a:latin typeface="Calibri" panose="020F0502020204030204" pitchFamily="34" charset="0"/>
                <a:cs typeface="Calibri" panose="020F0502020204030204" pitchFamily="34" charset="0"/>
              </a:rPr>
              <a:t> global </a:t>
            </a:r>
            <a:r>
              <a:rPr lang="de-CH" sz="1600" dirty="0" err="1">
                <a:latin typeface="Calibri" panose="020F0502020204030204" pitchFamily="34" charset="0"/>
                <a:cs typeface="Calibri" panose="020F0502020204030204" pitchFamily="34" charset="0"/>
              </a:rPr>
              <a:t>community</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b="1" dirty="0">
                <a:latin typeface="Calibri" panose="020F0502020204030204" pitchFamily="34" charset="0"/>
                <a:cs typeface="Calibri" panose="020F0502020204030204" pitchFamily="34" charset="0"/>
              </a:rPr>
              <a:t>EU </a:t>
            </a:r>
            <a:r>
              <a:rPr lang="de-CH" sz="1600" b="1" dirty="0" err="1">
                <a:latin typeface="Calibri" panose="020F0502020204030204" pitchFamily="34" charset="0"/>
                <a:cs typeface="Calibri" panose="020F0502020204030204" pitchFamily="34" charset="0"/>
              </a:rPr>
              <a:t>is</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co-funding</a:t>
            </a:r>
            <a:r>
              <a:rPr lang="de-CH" sz="1600" b="1" dirty="0">
                <a:latin typeface="Calibri" panose="020F0502020204030204" pitchFamily="34" charset="0"/>
                <a:cs typeface="Calibri" panose="020F0502020204030204" pitchFamily="34" charset="0"/>
              </a:rPr>
              <a:t> design </a:t>
            </a:r>
            <a:r>
              <a:rPr lang="de-CH" sz="1600" b="1" dirty="0" err="1">
                <a:latin typeface="Calibri" panose="020F0502020204030204" pitchFamily="34" charset="0"/>
                <a:cs typeface="Calibri" panose="020F0502020204030204" pitchFamily="34" charset="0"/>
              </a:rPr>
              <a:t>study</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MuCol</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since</a:t>
            </a:r>
            <a:r>
              <a:rPr lang="de-CH" sz="1600" dirty="0">
                <a:latin typeface="Calibri" panose="020F0502020204030204" pitchFamily="34" charset="0"/>
                <a:cs typeface="Calibri" panose="020F0502020204030204" pitchFamily="34" charset="0"/>
              </a:rPr>
              <a:t> 2023</a:t>
            </a: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The </a:t>
            </a:r>
            <a:r>
              <a:rPr lang="de-CH" sz="1600" dirty="0" err="1">
                <a:latin typeface="Calibri" panose="020F0502020204030204" pitchFamily="34" charset="0"/>
                <a:cs typeface="Calibri" panose="020F0502020204030204" pitchFamily="34" charset="0"/>
              </a:rPr>
              <a:t>study</a:t>
            </a:r>
            <a:r>
              <a:rPr lang="de-CH" sz="1600" dirty="0">
                <a:latin typeface="Calibri" panose="020F0502020204030204" pitchFamily="34" charset="0"/>
                <a:cs typeface="Calibri" panose="020F0502020204030204" pitchFamily="34" charset="0"/>
              </a:rPr>
              <a:t> also </a:t>
            </a:r>
            <a:r>
              <a:rPr lang="de-CH" sz="1600" dirty="0" err="1">
                <a:latin typeface="Calibri" panose="020F0502020204030204" pitchFamily="34" charset="0"/>
                <a:cs typeface="Calibri" panose="020F0502020204030204" pitchFamily="34" charset="0"/>
              </a:rPr>
              <a:t>responds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US</a:t>
            </a:r>
          </a:p>
          <a:p>
            <a:pPr marL="742950" lvl="1" indent="-285750">
              <a:buFont typeface="Arial" panose="020B0604020202020204" pitchFamily="34" charset="0"/>
              <a:buChar char="•"/>
            </a:pPr>
            <a:r>
              <a:rPr lang="de-CH" sz="1600" dirty="0" err="1">
                <a:latin typeface="Calibri" panose="020F0502020204030204" pitchFamily="34" charset="0"/>
                <a:cs typeface="Calibri" panose="020F0502020204030204" pitchFamily="34" charset="0"/>
              </a:rPr>
              <a:t>From</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Snowmass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process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P5 and </a:t>
            </a:r>
            <a:r>
              <a:rPr lang="de-CH" sz="1600" dirty="0" err="1">
                <a:latin typeface="Calibri" panose="020F0502020204030204" pitchFamily="34" charset="0"/>
                <a:cs typeface="Calibri" panose="020F0502020204030204" pitchFamily="34" charset="0"/>
              </a:rPr>
              <a:t>now</a:t>
            </a:r>
            <a:r>
              <a:rPr lang="de-CH" sz="1600" dirty="0">
                <a:latin typeface="Calibri" panose="020F0502020204030204" pitchFamily="34" charset="0"/>
                <a:cs typeface="Calibri" panose="020F0502020204030204" pitchFamily="34" charset="0"/>
              </a:rPr>
              <a:t> National Academy </a:t>
            </a:r>
            <a:r>
              <a:rPr lang="de-CH" sz="1600" dirty="0" err="1">
                <a:latin typeface="Calibri" panose="020F0502020204030204" pitchFamily="34" charset="0"/>
                <a:cs typeface="Calibri" panose="020F0502020204030204" pitchFamily="34" charset="0"/>
              </a:rPr>
              <a:t>of</a:t>
            </a:r>
            <a:r>
              <a:rPr lang="de-CH" sz="1600" dirty="0">
                <a:latin typeface="Calibri" panose="020F0502020204030204" pitchFamily="34" charset="0"/>
                <a:cs typeface="Calibri" panose="020F0502020204030204" pitchFamily="34" charset="0"/>
              </a:rPr>
              <a:t> Science</a:t>
            </a:r>
          </a:p>
          <a:p>
            <a:r>
              <a:rPr lang="de-CH" sz="1600" dirty="0" err="1">
                <a:latin typeface="Calibri" panose="020F0502020204030204" pitchFamily="34" charset="0"/>
                <a:cs typeface="Calibri" panose="020F0502020204030204" pitchFamily="34" charset="0"/>
              </a:rPr>
              <a:t>Already</a:t>
            </a:r>
            <a:r>
              <a:rPr lang="de-CH" sz="1600" dirty="0">
                <a:latin typeface="Calibri" panose="020F0502020204030204" pitchFamily="34" charset="0"/>
                <a:cs typeface="Calibri" panose="020F0502020204030204" pitchFamily="34" charset="0"/>
              </a:rPr>
              <a:t> </a:t>
            </a:r>
            <a:r>
              <a:rPr lang="de-CH" sz="1600" b="1" dirty="0">
                <a:latin typeface="Calibri" panose="020F0502020204030204" pitchFamily="34" charset="0"/>
                <a:cs typeface="Calibri" panose="020F0502020204030204" pitchFamily="34" charset="0"/>
              </a:rPr>
              <a:t>a </a:t>
            </a:r>
            <a:r>
              <a:rPr lang="de-CH" sz="1600" b="1" dirty="0" err="1">
                <a:latin typeface="Calibri" panose="020F0502020204030204" pitchFamily="34" charset="0"/>
                <a:cs typeface="Calibri" panose="020F0502020204030204" pitchFamily="34" charset="0"/>
              </a:rPr>
              <a:t>growing</a:t>
            </a:r>
            <a:r>
              <a:rPr lang="de-CH" sz="1600" b="1" dirty="0">
                <a:latin typeface="Calibri" panose="020F0502020204030204" pitchFamily="34" charset="0"/>
                <a:cs typeface="Calibri" panose="020F0502020204030204" pitchFamily="34" charset="0"/>
              </a:rPr>
              <a:t> US </a:t>
            </a:r>
            <a:r>
              <a:rPr lang="de-CH" sz="1600" b="1" dirty="0" err="1">
                <a:latin typeface="Calibri" panose="020F0502020204030204" pitchFamily="34" charset="0"/>
                <a:cs typeface="Calibri" panose="020F0502020204030204" pitchFamily="34" charset="0"/>
              </a:rPr>
              <a:t>contribution</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to</a:t>
            </a:r>
            <a:r>
              <a:rPr lang="de-CH" sz="1600" b="1" dirty="0">
                <a:latin typeface="Calibri" panose="020F0502020204030204" pitchFamily="34" charset="0"/>
                <a:cs typeface="Calibri" panose="020F0502020204030204" pitchFamily="34" charset="0"/>
              </a:rPr>
              <a:t> IMCC ESPPU </a:t>
            </a:r>
            <a:r>
              <a:rPr lang="de-CH" sz="1600" b="1" dirty="0" err="1">
                <a:latin typeface="Calibri" panose="020F0502020204030204" pitchFamily="34" charset="0"/>
                <a:cs typeface="Calibri" panose="020F0502020204030204" pitchFamily="34" charset="0"/>
              </a:rPr>
              <a:t>documents</a:t>
            </a:r>
            <a:endParaRPr lang="de-CH" sz="1600" b="1" dirty="0">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95C89914-9414-10B2-6B65-4B1E2ED09070}"/>
              </a:ext>
            </a:extLst>
          </p:cNvPr>
          <p:cNvPicPr>
            <a:picLocks noChangeAspect="1"/>
          </p:cNvPicPr>
          <p:nvPr/>
        </p:nvPicPr>
        <p:blipFill>
          <a:blip r:embed="rId2" cstate="hqprint">
            <a:extLst>
              <a:ext uri="{28A0092B-C50C-407E-A947-70E740481C1C}">
                <a14:useLocalDpi xmlns:a14="http://schemas.microsoft.com/office/drawing/2010/main"/>
              </a:ext>
            </a:extLst>
          </a:blip>
          <a:srcRect/>
          <a:stretch/>
        </p:blipFill>
        <p:spPr>
          <a:xfrm>
            <a:off x="6069172" y="915566"/>
            <a:ext cx="728237" cy="735475"/>
          </a:xfrm>
          <a:prstGeom prst="rect">
            <a:avLst/>
          </a:prstGeom>
        </p:spPr>
      </p:pic>
      <p:pic>
        <p:nvPicPr>
          <p:cNvPr id="7" name="Picture 6" descr="A picture containing text, font, graphics, design&#10;&#10;Description automatically generated">
            <a:extLst>
              <a:ext uri="{FF2B5EF4-FFF2-40B4-BE49-F238E27FC236}">
                <a16:creationId xmlns:a16="http://schemas.microsoft.com/office/drawing/2014/main" id="{88251569-3C5A-7678-4B86-85185F1EB512}"/>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096270" y="944085"/>
            <a:ext cx="776766" cy="892391"/>
          </a:xfrm>
          <a:prstGeom prst="rect">
            <a:avLst/>
          </a:prstGeom>
        </p:spPr>
      </p:pic>
      <p:pic>
        <p:nvPicPr>
          <p:cNvPr id="10" name="Picture 9" descr="A picture containing graphics, circle, colorfulness, graphic design&#10;&#10;Description automatically generated">
            <a:extLst>
              <a:ext uri="{FF2B5EF4-FFF2-40B4-BE49-F238E27FC236}">
                <a16:creationId xmlns:a16="http://schemas.microsoft.com/office/drawing/2014/main" id="{07D2E21F-816C-C144-2952-FE0B6FA8EAC0}"/>
              </a:ext>
            </a:extLst>
          </p:cNvPr>
          <p:cNvPicPr>
            <a:picLocks noChangeAspect="1"/>
          </p:cNvPicPr>
          <p:nvPr/>
        </p:nvPicPr>
        <p:blipFill>
          <a:blip r:embed="rId4"/>
          <a:stretch>
            <a:fillRect/>
          </a:stretch>
        </p:blipFill>
        <p:spPr>
          <a:xfrm>
            <a:off x="8171897" y="1017269"/>
            <a:ext cx="917213" cy="523221"/>
          </a:xfrm>
          <a:prstGeom prst="rect">
            <a:avLst/>
          </a:prstGeom>
        </p:spPr>
      </p:pic>
      <p:sp>
        <p:nvSpPr>
          <p:cNvPr id="11" name="TextBox 10">
            <a:extLst>
              <a:ext uri="{FF2B5EF4-FFF2-40B4-BE49-F238E27FC236}">
                <a16:creationId xmlns:a16="http://schemas.microsoft.com/office/drawing/2014/main" id="{52D4F5EA-16F0-FDAD-ADB6-19BFE1B29DD1}"/>
              </a:ext>
            </a:extLst>
          </p:cNvPr>
          <p:cNvSpPr txBox="1"/>
          <p:nvPr/>
        </p:nvSpPr>
        <p:spPr>
          <a:xfrm>
            <a:off x="39044" y="3411646"/>
            <a:ext cx="8906663" cy="1323439"/>
          </a:xfrm>
          <a:prstGeom prst="rect">
            <a:avLst/>
          </a:prstGeom>
          <a:noFill/>
          <a:ln w="9525">
            <a:solidFill>
              <a:schemeClr val="tx1"/>
            </a:solidFill>
          </a:ln>
          <a:effectLst/>
        </p:spPr>
        <p:txBody>
          <a:bodyPr wrap="square" rtlCol="0">
            <a:spAutoFit/>
          </a:bodyPr>
          <a:lstStyle/>
          <a:p>
            <a:r>
              <a:rPr lang="en-US" sz="1600" b="1" dirty="0">
                <a:latin typeface="Calibri" panose="020F0502020204030204" pitchFamily="34" charset="0"/>
                <a:cs typeface="Calibri" panose="020F0502020204030204" pitchFamily="34" charset="0"/>
              </a:rPr>
              <a:t>National Academy of Science:</a:t>
            </a:r>
          </a:p>
          <a:p>
            <a:r>
              <a:rPr lang="en-US" sz="1600" b="1" dirty="0">
                <a:latin typeface="Calibri" panose="020F0502020204030204" pitchFamily="34" charset="0"/>
                <a:cs typeface="Calibri" panose="020F0502020204030204" pitchFamily="34" charset="0"/>
              </a:rPr>
              <a:t>Recommendation 1: The United States should host the world’s highest-energy elementary particle collider around the middle of the century. This requires the immediate creation of a national muon collider research and development program to enable the construction of a demonstrator of the key new technologies and their integration.</a:t>
            </a:r>
          </a:p>
        </p:txBody>
      </p:sp>
    </p:spTree>
    <p:extLst>
      <p:ext uri="{BB962C8B-B14F-4D97-AF65-F5344CB8AC3E}">
        <p14:creationId xmlns:p14="http://schemas.microsoft.com/office/powerpoint/2010/main" val="34838856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FFC9A7-8A2B-E37A-B4B7-D6530E5461B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78A3ECC-66DD-3B10-C706-A7D5C20F68BC}"/>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The Collaboration</a:t>
            </a:r>
          </a:p>
        </p:txBody>
      </p:sp>
      <p:sp>
        <p:nvSpPr>
          <p:cNvPr id="5" name="Espace réservé du numéro de diapositive 3">
            <a:extLst>
              <a:ext uri="{FF2B5EF4-FFF2-40B4-BE49-F238E27FC236}">
                <a16:creationId xmlns:a16="http://schemas.microsoft.com/office/drawing/2014/main" id="{91A1E665-B9ED-4357-5D51-CE4C0A6C817A}"/>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52</a:t>
            </a:fld>
            <a:endParaRPr lang="en-GB" dirty="0"/>
          </a:p>
        </p:txBody>
      </p:sp>
      <p:sp>
        <p:nvSpPr>
          <p:cNvPr id="52" name="Espace réservé du pied de page 4">
            <a:extLst>
              <a:ext uri="{FF2B5EF4-FFF2-40B4-BE49-F238E27FC236}">
                <a16:creationId xmlns:a16="http://schemas.microsoft.com/office/drawing/2014/main" id="{82A90E75-39B4-C18E-64E1-8E1E7D0309DE}"/>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ESPPU Open Symposium, Venice, June 2025</a:t>
            </a:r>
            <a:endParaRPr lang="en-GB" dirty="0">
              <a:latin typeface="Calibri"/>
              <a:cs typeface="Calibri"/>
            </a:endParaRPr>
          </a:p>
        </p:txBody>
      </p:sp>
      <p:sp>
        <p:nvSpPr>
          <p:cNvPr id="2" name="Slide Number Placeholder 1">
            <a:extLst>
              <a:ext uri="{FF2B5EF4-FFF2-40B4-BE49-F238E27FC236}">
                <a16:creationId xmlns:a16="http://schemas.microsoft.com/office/drawing/2014/main" id="{F9340E5E-E282-E45C-E7A1-DB3DB4529EE9}"/>
              </a:ext>
            </a:extLst>
          </p:cNvPr>
          <p:cNvSpPr>
            <a:spLocks noGrp="1"/>
          </p:cNvSpPr>
          <p:nvPr>
            <p:ph type="sldNum" sz="quarter" idx="4"/>
          </p:nvPr>
        </p:nvSpPr>
        <p:spPr/>
        <p:txBody>
          <a:bodyPr/>
          <a:lstStyle/>
          <a:p>
            <a:fld id="{974172A1-1CBF-0B40-9234-7D4D80EC19EA}" type="slidenum">
              <a:rPr lang="en-GB" smtClean="0"/>
              <a:pPr/>
              <a:t>52</a:t>
            </a:fld>
            <a:endParaRPr lang="en-GB" dirty="0"/>
          </a:p>
        </p:txBody>
      </p:sp>
      <p:sp>
        <p:nvSpPr>
          <p:cNvPr id="3" name="TextBox 2">
            <a:extLst>
              <a:ext uri="{FF2B5EF4-FFF2-40B4-BE49-F238E27FC236}">
                <a16:creationId xmlns:a16="http://schemas.microsoft.com/office/drawing/2014/main" id="{46E91519-C9F6-9025-D21A-2EE1DA70FCDB}"/>
              </a:ext>
            </a:extLst>
          </p:cNvPr>
          <p:cNvSpPr txBox="1"/>
          <p:nvPr/>
        </p:nvSpPr>
        <p:spPr>
          <a:xfrm>
            <a:off x="18688" y="644172"/>
            <a:ext cx="8906663" cy="3046988"/>
          </a:xfrm>
          <a:prstGeom prst="rect">
            <a:avLst/>
          </a:prstGeom>
          <a:noFill/>
          <a:ln w="9525" cap="rnd">
            <a:solidFill>
              <a:schemeClr val="tx1"/>
            </a:solidFill>
          </a:ln>
          <a:effectLst/>
        </p:spPr>
        <p:txBody>
          <a:bodyPr wrap="square" rtlCol="0">
            <a:spAutoFit/>
          </a:bodyPr>
          <a:lstStyle/>
          <a:p>
            <a:r>
              <a:rPr lang="de-CH" sz="1600" dirty="0" err="1">
                <a:latin typeface="Calibri" panose="020F0502020204030204" pitchFamily="34" charset="0"/>
                <a:cs typeface="Calibri" panose="020F0502020204030204" pitchFamily="34" charset="0"/>
              </a:rPr>
              <a:t>Collaboration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formed</a:t>
            </a:r>
            <a:r>
              <a:rPr lang="de-CH" sz="1600" dirty="0">
                <a:latin typeface="Calibri" panose="020F0502020204030204" pitchFamily="34" charset="0"/>
                <a:cs typeface="Calibri" panose="020F0502020204030204" pitchFamily="34" charset="0"/>
              </a:rPr>
              <a:t> 2022, </a:t>
            </a:r>
            <a:r>
              <a:rPr lang="de-CH" sz="1600" dirty="0" err="1">
                <a:latin typeface="Calibri" panose="020F0502020204030204" pitchFamily="34" charset="0"/>
                <a:cs typeface="Calibri" panose="020F0502020204030204" pitchFamily="34" charset="0"/>
              </a:rPr>
              <a:t>currently</a:t>
            </a:r>
            <a:r>
              <a:rPr lang="de-CH" sz="1600"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hosted</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by</a:t>
            </a:r>
            <a:r>
              <a:rPr lang="de-CH" sz="1600" b="1" dirty="0">
                <a:latin typeface="Calibri" panose="020F0502020204030204" pitchFamily="34" charset="0"/>
                <a:cs typeface="Calibri" panose="020F0502020204030204" pitchFamily="34" charset="0"/>
              </a:rPr>
              <a:t> CERN, </a:t>
            </a:r>
            <a:r>
              <a:rPr lang="de-CH" sz="1600" dirty="0" err="1">
                <a:latin typeface="Calibri" panose="020F0502020204030204" pitchFamily="34" charset="0"/>
                <a:cs typeface="Calibri" panose="020F0502020204030204" pitchFamily="34" charset="0"/>
              </a:rPr>
              <a:t>consider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co</a:t>
            </a:r>
            <a:r>
              <a:rPr lang="de-CH" sz="1600" dirty="0">
                <a:latin typeface="Calibri" panose="020F0502020204030204" pitchFamily="34" charset="0"/>
                <a:cs typeface="Calibri" panose="020F0502020204030204" pitchFamily="34" charset="0"/>
              </a:rPr>
              <a:t>-hosting </a:t>
            </a:r>
            <a:r>
              <a:rPr lang="de-CH" sz="1600" dirty="0" err="1">
                <a:latin typeface="Calibri" panose="020F0502020204030204" pitchFamily="34" charset="0"/>
                <a:cs typeface="Calibri" panose="020F0502020204030204" pitchFamily="34" charset="0"/>
              </a:rPr>
              <a:t>by</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Fermilab</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b="1" dirty="0">
                <a:latin typeface="Calibri" panose="020F0502020204030204" pitchFamily="34" charset="0"/>
                <a:cs typeface="Calibri" panose="020F0502020204030204" pitchFamily="34" charset="0"/>
              </a:rPr>
              <a:t>61 formal </a:t>
            </a:r>
            <a:r>
              <a:rPr lang="de-CH" sz="1600" b="1" dirty="0" err="1">
                <a:latin typeface="Calibri" panose="020F0502020204030204" pitchFamily="34" charset="0"/>
                <a:cs typeface="Calibri" panose="020F0502020204030204" pitchFamily="34" charset="0"/>
              </a:rPr>
              <a:t>member</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institutions</a:t>
            </a:r>
            <a:r>
              <a:rPr lang="de-CH" sz="1600" b="1" dirty="0">
                <a:latin typeface="Calibri" panose="020F0502020204030204" pitchFamily="34" charset="0"/>
                <a:cs typeface="Calibri" panose="020F0502020204030204" pitchFamily="34" charset="0"/>
              </a:rPr>
              <a:t>, </a:t>
            </a:r>
            <a:r>
              <a:rPr lang="de-CH" sz="1600" dirty="0">
                <a:latin typeface="Calibri" panose="020F0502020204030204" pitchFamily="34" charset="0"/>
                <a:cs typeface="Calibri" panose="020F0502020204030204" pitchFamily="34" charset="0"/>
              </a:rPr>
              <a:t>still </a:t>
            </a:r>
            <a:r>
              <a:rPr lang="de-CH" sz="1600" dirty="0" err="1">
                <a:latin typeface="Calibri" panose="020F0502020204030204" pitchFamily="34" charset="0"/>
                <a:cs typeface="Calibri" panose="020F0502020204030204" pitchFamily="34" charset="0"/>
              </a:rPr>
              <a:t>growing</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Strong US </a:t>
            </a:r>
            <a:r>
              <a:rPr lang="de-CH" sz="1600" dirty="0" err="1">
                <a:latin typeface="Calibri" panose="020F0502020204030204" pitchFamily="34" charset="0"/>
                <a:cs typeface="Calibri" panose="020F0502020204030204" pitchFamily="34" charset="0"/>
              </a:rPr>
              <a:t>contribution</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R&amp;D </a:t>
            </a:r>
            <a:r>
              <a:rPr lang="de-CH" sz="1600" dirty="0" err="1">
                <a:latin typeface="Calibri" panose="020F0502020204030204" pitchFamily="34" charset="0"/>
                <a:cs typeface="Calibri" panose="020F0502020204030204" pitchFamily="34" charset="0"/>
              </a:rPr>
              <a:t>progamme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developed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with</a:t>
            </a:r>
            <a:r>
              <a:rPr lang="de-CH" sz="1600" dirty="0">
                <a:latin typeface="Calibri" panose="020F0502020204030204" pitchFamily="34" charset="0"/>
                <a:cs typeface="Calibri" panose="020F0502020204030204" pitchFamily="34" charset="0"/>
              </a:rPr>
              <a:t> global </a:t>
            </a:r>
            <a:r>
              <a:rPr lang="de-CH" sz="1600" dirty="0" err="1">
                <a:latin typeface="Calibri" panose="020F0502020204030204" pitchFamily="34" charset="0"/>
                <a:cs typeface="Calibri" panose="020F0502020204030204" pitchFamily="34" charset="0"/>
              </a:rPr>
              <a:t>community</a:t>
            </a:r>
            <a:endParaRPr lang="de-CH" sz="1600" dirty="0">
              <a:latin typeface="Calibri" panose="020F0502020204030204" pitchFamily="34" charset="0"/>
              <a:cs typeface="Calibri" panose="020F0502020204030204" pitchFamily="34" charset="0"/>
            </a:endParaRPr>
          </a:p>
          <a:p>
            <a:endParaRPr lang="de-CH" sz="1600" b="1" dirty="0">
              <a:latin typeface="Calibri" panose="020F0502020204030204" pitchFamily="34" charset="0"/>
              <a:cs typeface="Calibri" panose="020F0502020204030204" pitchFamily="34" charset="0"/>
            </a:endParaRPr>
          </a:p>
          <a:p>
            <a:r>
              <a:rPr lang="de-CH" sz="1600" dirty="0">
                <a:latin typeface="Calibri" panose="020F0502020204030204" pitchFamily="34" charset="0"/>
                <a:cs typeface="Calibri" panose="020F0502020204030204" pitchFamily="34" charset="0"/>
              </a:rPr>
              <a:t>In </a:t>
            </a:r>
            <a:r>
              <a:rPr lang="de-CH" sz="1600" dirty="0" err="1">
                <a:latin typeface="Calibri" panose="020F0502020204030204" pitchFamily="34" charset="0"/>
                <a:cs typeface="Calibri" panose="020F0502020204030204" pitchFamily="34" charset="0"/>
              </a:rPr>
              <a:t>response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 </a:t>
            </a:r>
            <a:r>
              <a:rPr lang="de-CH" sz="1600" b="1" dirty="0" err="1">
                <a:latin typeface="Calibri" panose="020F0502020204030204" pitchFamily="34" charset="0"/>
                <a:cs typeface="Calibri" panose="020F0502020204030204" pitchFamily="34" charset="0"/>
              </a:rPr>
              <a:t>request</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of</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the</a:t>
            </a:r>
            <a:r>
              <a:rPr lang="de-CH" sz="1600" b="1" dirty="0">
                <a:latin typeface="Calibri" panose="020F0502020204030204" pitchFamily="34" charset="0"/>
                <a:cs typeface="Calibri" panose="020F0502020204030204" pitchFamily="34" charset="0"/>
              </a:rPr>
              <a:t> last ESPPU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explore</a:t>
            </a:r>
            <a:r>
              <a:rPr lang="de-CH" sz="1600" dirty="0">
                <a:latin typeface="Calibri" panose="020F0502020204030204" pitchFamily="34" charset="0"/>
                <a:cs typeface="Calibri" panose="020F0502020204030204" pitchFamily="34" charset="0"/>
              </a:rPr>
              <a:t> a </a:t>
            </a:r>
            <a:r>
              <a:rPr lang="de-CH" sz="1600" dirty="0" err="1">
                <a:latin typeface="Calibri" panose="020F0502020204030204" pitchFamily="34" charset="0"/>
                <a:cs typeface="Calibri" panose="020F0502020204030204" pitchFamily="34" charset="0"/>
              </a:rPr>
              <a:t>muon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collider</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Integrated </a:t>
            </a:r>
            <a:r>
              <a:rPr lang="de-CH" sz="1600" dirty="0" err="1">
                <a:latin typeface="Calibri" panose="020F0502020204030204" pitchFamily="34" charset="0"/>
                <a:cs typeface="Calibri" panose="020F0502020204030204" pitchFamily="34" charset="0"/>
              </a:rPr>
              <a:t>into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a:t>
            </a:r>
            <a:r>
              <a:rPr lang="de-CH" sz="1600" b="1" dirty="0">
                <a:latin typeface="Calibri" panose="020F0502020204030204" pitchFamily="34" charset="0"/>
                <a:cs typeface="Calibri" panose="020F0502020204030204" pitchFamily="34" charset="0"/>
              </a:rPr>
              <a:t>European </a:t>
            </a:r>
            <a:r>
              <a:rPr lang="de-CH" sz="1600" b="1" dirty="0" err="1">
                <a:latin typeface="Calibri" panose="020F0502020204030204" pitchFamily="34" charset="0"/>
                <a:cs typeface="Calibri" panose="020F0502020204030204" pitchFamily="34" charset="0"/>
              </a:rPr>
              <a:t>Accelerator</a:t>
            </a:r>
            <a:r>
              <a:rPr lang="de-CH" sz="1600" b="1" dirty="0">
                <a:latin typeface="Calibri" panose="020F0502020204030204" pitchFamily="34" charset="0"/>
                <a:cs typeface="Calibri" panose="020F0502020204030204" pitchFamily="34" charset="0"/>
              </a:rPr>
              <a:t> R&amp;D Roadmap</a:t>
            </a:r>
          </a:p>
          <a:p>
            <a:pPr marL="742950" lvl="1"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Programme </a:t>
            </a:r>
            <a:r>
              <a:rPr lang="de-CH" sz="1600" dirty="0" err="1">
                <a:latin typeface="Calibri" panose="020F0502020204030204" pitchFamily="34" charset="0"/>
                <a:cs typeface="Calibri" panose="020F0502020204030204" pitchFamily="34" charset="0"/>
              </a:rPr>
              <a:t>developed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with</a:t>
            </a:r>
            <a:r>
              <a:rPr lang="de-CH" sz="1600" dirty="0">
                <a:latin typeface="Calibri" panose="020F0502020204030204" pitchFamily="34" charset="0"/>
                <a:cs typeface="Calibri" panose="020F0502020204030204" pitchFamily="34" charset="0"/>
              </a:rPr>
              <a:t> global </a:t>
            </a:r>
            <a:r>
              <a:rPr lang="de-CH" sz="1600" dirty="0" err="1">
                <a:latin typeface="Calibri" panose="020F0502020204030204" pitchFamily="34" charset="0"/>
                <a:cs typeface="Calibri" panose="020F0502020204030204" pitchFamily="34" charset="0"/>
              </a:rPr>
              <a:t>community</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b="1" dirty="0">
                <a:latin typeface="Calibri" panose="020F0502020204030204" pitchFamily="34" charset="0"/>
                <a:cs typeface="Calibri" panose="020F0502020204030204" pitchFamily="34" charset="0"/>
              </a:rPr>
              <a:t>EU </a:t>
            </a:r>
            <a:r>
              <a:rPr lang="de-CH" sz="1600" b="1" dirty="0" err="1">
                <a:latin typeface="Calibri" panose="020F0502020204030204" pitchFamily="34" charset="0"/>
                <a:cs typeface="Calibri" panose="020F0502020204030204" pitchFamily="34" charset="0"/>
              </a:rPr>
              <a:t>is</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co-funding</a:t>
            </a:r>
            <a:r>
              <a:rPr lang="de-CH" sz="1600" b="1" dirty="0">
                <a:latin typeface="Calibri" panose="020F0502020204030204" pitchFamily="34" charset="0"/>
                <a:cs typeface="Calibri" panose="020F0502020204030204" pitchFamily="34" charset="0"/>
              </a:rPr>
              <a:t> design </a:t>
            </a:r>
            <a:r>
              <a:rPr lang="de-CH" sz="1600" b="1" dirty="0" err="1">
                <a:latin typeface="Calibri" panose="020F0502020204030204" pitchFamily="34" charset="0"/>
                <a:cs typeface="Calibri" panose="020F0502020204030204" pitchFamily="34" charset="0"/>
              </a:rPr>
              <a:t>study</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MuCol</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since</a:t>
            </a:r>
            <a:r>
              <a:rPr lang="de-CH" sz="1600" dirty="0">
                <a:latin typeface="Calibri" panose="020F0502020204030204" pitchFamily="34" charset="0"/>
                <a:cs typeface="Calibri" panose="020F0502020204030204" pitchFamily="34" charset="0"/>
              </a:rPr>
              <a:t> 2023</a:t>
            </a: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The </a:t>
            </a:r>
            <a:r>
              <a:rPr lang="de-CH" sz="1600" dirty="0" err="1">
                <a:latin typeface="Calibri" panose="020F0502020204030204" pitchFamily="34" charset="0"/>
                <a:cs typeface="Calibri" panose="020F0502020204030204" pitchFamily="34" charset="0"/>
              </a:rPr>
              <a:t>study</a:t>
            </a:r>
            <a:r>
              <a:rPr lang="de-CH" sz="1600" dirty="0">
                <a:latin typeface="Calibri" panose="020F0502020204030204" pitchFamily="34" charset="0"/>
                <a:cs typeface="Calibri" panose="020F0502020204030204" pitchFamily="34" charset="0"/>
              </a:rPr>
              <a:t> also </a:t>
            </a:r>
            <a:r>
              <a:rPr lang="de-CH" sz="1600" dirty="0" err="1">
                <a:latin typeface="Calibri" panose="020F0502020204030204" pitchFamily="34" charset="0"/>
                <a:cs typeface="Calibri" panose="020F0502020204030204" pitchFamily="34" charset="0"/>
              </a:rPr>
              <a:t>responds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US</a:t>
            </a:r>
          </a:p>
          <a:p>
            <a:pPr marL="742950" lvl="1" indent="-285750">
              <a:buFont typeface="Arial" panose="020B0604020202020204" pitchFamily="34" charset="0"/>
              <a:buChar char="•"/>
            </a:pPr>
            <a:r>
              <a:rPr lang="de-CH" sz="1600" dirty="0" err="1">
                <a:latin typeface="Calibri" panose="020F0502020204030204" pitchFamily="34" charset="0"/>
                <a:cs typeface="Calibri" panose="020F0502020204030204" pitchFamily="34" charset="0"/>
              </a:rPr>
              <a:t>From</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Snowmass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process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P5 and </a:t>
            </a:r>
            <a:r>
              <a:rPr lang="de-CH" sz="1600" dirty="0" err="1">
                <a:latin typeface="Calibri" panose="020F0502020204030204" pitchFamily="34" charset="0"/>
                <a:cs typeface="Calibri" panose="020F0502020204030204" pitchFamily="34" charset="0"/>
              </a:rPr>
              <a:t>now</a:t>
            </a:r>
            <a:r>
              <a:rPr lang="de-CH" sz="1600" dirty="0">
                <a:latin typeface="Calibri" panose="020F0502020204030204" pitchFamily="34" charset="0"/>
                <a:cs typeface="Calibri" panose="020F0502020204030204" pitchFamily="34" charset="0"/>
              </a:rPr>
              <a:t> National Academy </a:t>
            </a:r>
            <a:r>
              <a:rPr lang="de-CH" sz="1600" dirty="0" err="1">
                <a:latin typeface="Calibri" panose="020F0502020204030204" pitchFamily="34" charset="0"/>
                <a:cs typeface="Calibri" panose="020F0502020204030204" pitchFamily="34" charset="0"/>
              </a:rPr>
              <a:t>of</a:t>
            </a:r>
            <a:r>
              <a:rPr lang="de-CH" sz="1600" dirty="0">
                <a:latin typeface="Calibri" panose="020F0502020204030204" pitchFamily="34" charset="0"/>
                <a:cs typeface="Calibri" panose="020F0502020204030204" pitchFamily="34" charset="0"/>
              </a:rPr>
              <a:t> Science</a:t>
            </a:r>
          </a:p>
          <a:p>
            <a:r>
              <a:rPr lang="de-CH" sz="1600" dirty="0" err="1">
                <a:latin typeface="Calibri" panose="020F0502020204030204" pitchFamily="34" charset="0"/>
                <a:cs typeface="Calibri" panose="020F0502020204030204" pitchFamily="34" charset="0"/>
              </a:rPr>
              <a:t>Already</a:t>
            </a:r>
            <a:r>
              <a:rPr lang="de-CH" sz="1600" dirty="0">
                <a:latin typeface="Calibri" panose="020F0502020204030204" pitchFamily="34" charset="0"/>
                <a:cs typeface="Calibri" panose="020F0502020204030204" pitchFamily="34" charset="0"/>
              </a:rPr>
              <a:t> </a:t>
            </a:r>
            <a:r>
              <a:rPr lang="de-CH" sz="1600" b="1" dirty="0">
                <a:latin typeface="Calibri" panose="020F0502020204030204" pitchFamily="34" charset="0"/>
                <a:cs typeface="Calibri" panose="020F0502020204030204" pitchFamily="34" charset="0"/>
              </a:rPr>
              <a:t>a </a:t>
            </a:r>
            <a:r>
              <a:rPr lang="de-CH" sz="1600" b="1" dirty="0" err="1">
                <a:latin typeface="Calibri" panose="020F0502020204030204" pitchFamily="34" charset="0"/>
                <a:cs typeface="Calibri" panose="020F0502020204030204" pitchFamily="34" charset="0"/>
              </a:rPr>
              <a:t>growing</a:t>
            </a:r>
            <a:r>
              <a:rPr lang="de-CH" sz="1600" b="1" dirty="0">
                <a:latin typeface="Calibri" panose="020F0502020204030204" pitchFamily="34" charset="0"/>
                <a:cs typeface="Calibri" panose="020F0502020204030204" pitchFamily="34" charset="0"/>
              </a:rPr>
              <a:t> US </a:t>
            </a:r>
            <a:r>
              <a:rPr lang="de-CH" sz="1600" b="1" dirty="0" err="1">
                <a:latin typeface="Calibri" panose="020F0502020204030204" pitchFamily="34" charset="0"/>
                <a:cs typeface="Calibri" panose="020F0502020204030204" pitchFamily="34" charset="0"/>
              </a:rPr>
              <a:t>contribution</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to</a:t>
            </a:r>
            <a:r>
              <a:rPr lang="de-CH" sz="1600" b="1" dirty="0">
                <a:latin typeface="Calibri" panose="020F0502020204030204" pitchFamily="34" charset="0"/>
                <a:cs typeface="Calibri" panose="020F0502020204030204" pitchFamily="34" charset="0"/>
              </a:rPr>
              <a:t> IMCC ESPPU </a:t>
            </a:r>
            <a:r>
              <a:rPr lang="de-CH" sz="1600" b="1" dirty="0" err="1">
                <a:latin typeface="Calibri" panose="020F0502020204030204" pitchFamily="34" charset="0"/>
                <a:cs typeface="Calibri" panose="020F0502020204030204" pitchFamily="34" charset="0"/>
              </a:rPr>
              <a:t>documents</a:t>
            </a:r>
            <a:endParaRPr lang="de-CH" sz="1600" b="1" dirty="0">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78FCB92B-3E20-AE49-FD8B-ECC81AF7A5B7}"/>
              </a:ext>
            </a:extLst>
          </p:cNvPr>
          <p:cNvPicPr>
            <a:picLocks noChangeAspect="1"/>
          </p:cNvPicPr>
          <p:nvPr/>
        </p:nvPicPr>
        <p:blipFill>
          <a:blip r:embed="rId2" cstate="hqprint">
            <a:extLst>
              <a:ext uri="{28A0092B-C50C-407E-A947-70E740481C1C}">
                <a14:useLocalDpi xmlns:a14="http://schemas.microsoft.com/office/drawing/2010/main"/>
              </a:ext>
            </a:extLst>
          </a:blip>
          <a:srcRect/>
          <a:stretch/>
        </p:blipFill>
        <p:spPr>
          <a:xfrm>
            <a:off x="8152608" y="1601533"/>
            <a:ext cx="728237" cy="735475"/>
          </a:xfrm>
          <a:prstGeom prst="rect">
            <a:avLst/>
          </a:prstGeom>
        </p:spPr>
      </p:pic>
      <p:pic>
        <p:nvPicPr>
          <p:cNvPr id="7" name="Picture 6" descr="A picture containing text, font, graphics, design&#10;&#10;Description automatically generated">
            <a:extLst>
              <a:ext uri="{FF2B5EF4-FFF2-40B4-BE49-F238E27FC236}">
                <a16:creationId xmlns:a16="http://schemas.microsoft.com/office/drawing/2014/main" id="{0091B532-E691-0AE1-092E-288AC04388D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312459" y="1526619"/>
            <a:ext cx="776766" cy="892391"/>
          </a:xfrm>
          <a:prstGeom prst="rect">
            <a:avLst/>
          </a:prstGeom>
        </p:spPr>
      </p:pic>
      <p:pic>
        <p:nvPicPr>
          <p:cNvPr id="10" name="Picture 9" descr="A picture containing graphics, circle, colorfulness, graphic design&#10;&#10;Description automatically generated">
            <a:extLst>
              <a:ext uri="{FF2B5EF4-FFF2-40B4-BE49-F238E27FC236}">
                <a16:creationId xmlns:a16="http://schemas.microsoft.com/office/drawing/2014/main" id="{264327B1-5CAC-BE62-5EF7-3C1521769CFE}"/>
              </a:ext>
            </a:extLst>
          </p:cNvPr>
          <p:cNvPicPr>
            <a:picLocks noChangeAspect="1"/>
          </p:cNvPicPr>
          <p:nvPr/>
        </p:nvPicPr>
        <p:blipFill>
          <a:blip r:embed="rId4"/>
          <a:stretch>
            <a:fillRect/>
          </a:stretch>
        </p:blipFill>
        <p:spPr>
          <a:xfrm>
            <a:off x="8171897" y="1017269"/>
            <a:ext cx="917213" cy="523221"/>
          </a:xfrm>
          <a:prstGeom prst="rect">
            <a:avLst/>
          </a:prstGeom>
        </p:spPr>
      </p:pic>
      <p:sp>
        <p:nvSpPr>
          <p:cNvPr id="11" name="TextBox 10">
            <a:extLst>
              <a:ext uri="{FF2B5EF4-FFF2-40B4-BE49-F238E27FC236}">
                <a16:creationId xmlns:a16="http://schemas.microsoft.com/office/drawing/2014/main" id="{BDB947C2-0211-2A4E-403F-9A1BC8D9450D}"/>
              </a:ext>
            </a:extLst>
          </p:cNvPr>
          <p:cNvSpPr txBox="1"/>
          <p:nvPr/>
        </p:nvSpPr>
        <p:spPr>
          <a:xfrm>
            <a:off x="39044" y="3411646"/>
            <a:ext cx="8906663" cy="1323439"/>
          </a:xfrm>
          <a:prstGeom prst="rect">
            <a:avLst/>
          </a:prstGeom>
          <a:noFill/>
          <a:ln w="9525">
            <a:solidFill>
              <a:schemeClr val="tx1"/>
            </a:solidFill>
          </a:ln>
          <a:effectLst/>
        </p:spPr>
        <p:txBody>
          <a:bodyPr wrap="square" rtlCol="0">
            <a:spAutoFit/>
          </a:bodyPr>
          <a:lstStyle/>
          <a:p>
            <a:r>
              <a:rPr lang="en-US" sz="1600" b="1" dirty="0">
                <a:latin typeface="Calibri" panose="020F0502020204030204" pitchFamily="34" charset="0"/>
                <a:cs typeface="Calibri" panose="020F0502020204030204" pitchFamily="34" charset="0"/>
              </a:rPr>
              <a:t>National Academy of Science:</a:t>
            </a:r>
          </a:p>
          <a:p>
            <a:r>
              <a:rPr lang="en-US" sz="1600" b="1" dirty="0">
                <a:latin typeface="Calibri" panose="020F0502020204030204" pitchFamily="34" charset="0"/>
                <a:cs typeface="Calibri" panose="020F0502020204030204" pitchFamily="34" charset="0"/>
              </a:rPr>
              <a:t>Recommendation 1: The United States should host the world’s highest-energy elementary particle collider around the middle of the century. This requires the immediate creation of a national muon collider research and development program to enable the construction of a demonstrator of the key new technologies and their integration.</a:t>
            </a:r>
          </a:p>
        </p:txBody>
      </p:sp>
    </p:spTree>
    <p:extLst>
      <p:ext uri="{BB962C8B-B14F-4D97-AF65-F5344CB8AC3E}">
        <p14:creationId xmlns:p14="http://schemas.microsoft.com/office/powerpoint/2010/main" val="2628320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normAutofit fontScale="90000"/>
          </a:bodyPr>
          <a:lstStyle/>
          <a:p>
            <a:pPr algn="ctr"/>
            <a:r>
              <a:rPr lang="en-GB" sz="3200" dirty="0">
                <a:latin typeface="Calibri"/>
                <a:cs typeface="Calibri"/>
              </a:rPr>
              <a:t>IMCC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6</a:t>
            </a:fld>
            <a:endParaRPr lang="en-GB" dirty="0"/>
          </a:p>
        </p:txBody>
      </p:sp>
      <p:graphicFrame>
        <p:nvGraphicFramePr>
          <p:cNvPr id="6" name="Table 5"/>
          <p:cNvGraphicFramePr>
            <a:graphicFrameLocks noGrp="1"/>
          </p:cNvGraphicFramePr>
          <p:nvPr/>
        </p:nvGraphicFramePr>
        <p:xfrm>
          <a:off x="107504" y="343568"/>
          <a:ext cx="2160240" cy="4604446"/>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0149">
                <a:tc>
                  <a:txBody>
                    <a:bodyPr/>
                    <a:lstStyle/>
                    <a:p>
                      <a:r>
                        <a:rPr lang="en-US" sz="800" dirty="0">
                          <a:latin typeface="Calibri"/>
                          <a:cs typeface="Calibri"/>
                        </a:rPr>
                        <a:t>IEIO</a:t>
                      </a:r>
                    </a:p>
                  </a:txBody>
                  <a:tcPr marT="36576" marB="36576"/>
                </a:tc>
                <a:tc>
                  <a:txBody>
                    <a:bodyPr/>
                    <a:lstStyle/>
                    <a:p>
                      <a:r>
                        <a:rPr lang="en-US" sz="800" b="1" dirty="0">
                          <a:solidFill>
                            <a:schemeClr val="tx1"/>
                          </a:solidFill>
                          <a:latin typeface="Calibri"/>
                          <a:cs typeface="Calibri"/>
                        </a:rPr>
                        <a:t>CERN</a:t>
                      </a:r>
                    </a:p>
                  </a:txBody>
                  <a:tcPr marT="36576" marB="36576"/>
                </a:tc>
                <a:extLst>
                  <a:ext uri="{0D108BD9-81ED-4DB2-BD59-A6C34878D82A}">
                    <a16:rowId xmlns:a16="http://schemas.microsoft.com/office/drawing/2014/main" val="10000"/>
                  </a:ext>
                </a:extLst>
              </a:tr>
              <a:tr h="200149">
                <a:tc>
                  <a:txBody>
                    <a:bodyPr/>
                    <a:lstStyle/>
                    <a:p>
                      <a:r>
                        <a:rPr lang="en-US" sz="800" dirty="0">
                          <a:latin typeface="Calibri"/>
                          <a:cs typeface="Calibri"/>
                        </a:rPr>
                        <a:t>FR</a:t>
                      </a:r>
                    </a:p>
                  </a:txBody>
                  <a:tcPr marT="36576" marB="36576"/>
                </a:tc>
                <a:tc>
                  <a:txBody>
                    <a:bodyPr/>
                    <a:lstStyle/>
                    <a:p>
                      <a:r>
                        <a:rPr lang="en-US" sz="800" b="1" dirty="0">
                          <a:solidFill>
                            <a:schemeClr val="tx1"/>
                          </a:solidFill>
                          <a:latin typeface="Calibri"/>
                          <a:cs typeface="Calibri"/>
                        </a:rPr>
                        <a:t>CEA-IRFU</a:t>
                      </a:r>
                    </a:p>
                  </a:txBody>
                  <a:tcPr marT="36576" marB="36576"/>
                </a:tc>
                <a:extLst>
                  <a:ext uri="{0D108BD9-81ED-4DB2-BD59-A6C34878D82A}">
                    <a16:rowId xmlns:a16="http://schemas.microsoft.com/office/drawing/2014/main" val="10001"/>
                  </a:ext>
                </a:extLst>
              </a:tr>
              <a:tr h="200149">
                <a:tc>
                  <a:txBody>
                    <a:bodyPr/>
                    <a:lstStyle/>
                    <a:p>
                      <a:endParaRPr lang="en-US" sz="800" dirty="0">
                        <a:latin typeface="Calibri"/>
                        <a:cs typeface="Calibri"/>
                      </a:endParaRPr>
                    </a:p>
                  </a:txBody>
                  <a:tcPr marT="36576" marB="36576"/>
                </a:tc>
                <a:tc>
                  <a:txBody>
                    <a:bodyPr/>
                    <a:lstStyle/>
                    <a:p>
                      <a:r>
                        <a:rPr lang="en-US" sz="800" dirty="0">
                          <a:solidFill>
                            <a:schemeClr val="tx1"/>
                          </a:solidFill>
                          <a:latin typeface="Calibri"/>
                          <a:cs typeface="Calibri"/>
                        </a:rPr>
                        <a:t>CNRS-LNCMI</a:t>
                      </a:r>
                    </a:p>
                  </a:txBody>
                  <a:tcPr marT="36576" marB="36576"/>
                </a:tc>
                <a:extLst>
                  <a:ext uri="{0D108BD9-81ED-4DB2-BD59-A6C34878D82A}">
                    <a16:rowId xmlns:a16="http://schemas.microsoft.com/office/drawing/2014/main" val="10002"/>
                  </a:ext>
                </a:extLst>
              </a:tr>
              <a:tr h="200149">
                <a:tc>
                  <a:txBody>
                    <a:bodyPr/>
                    <a:lstStyle/>
                    <a:p>
                      <a:endParaRPr lang="en-US" sz="800" dirty="0">
                        <a:latin typeface="Calibri"/>
                        <a:cs typeface="Calibri"/>
                      </a:endParaRPr>
                    </a:p>
                  </a:txBody>
                  <a:tcPr marT="36576" marB="36576"/>
                </a:tc>
                <a:tc>
                  <a:txBody>
                    <a:bodyPr/>
                    <a:lstStyle/>
                    <a:p>
                      <a:r>
                        <a:rPr lang="en-US" sz="800" b="1" i="1" dirty="0" err="1">
                          <a:solidFill>
                            <a:schemeClr val="tx1"/>
                          </a:solidFill>
                          <a:latin typeface="Calibri"/>
                          <a:cs typeface="Calibri"/>
                        </a:rPr>
                        <a:t>Ecoles</a:t>
                      </a:r>
                      <a:r>
                        <a:rPr lang="en-US" sz="800" b="1" i="1" dirty="0">
                          <a:solidFill>
                            <a:schemeClr val="tx1"/>
                          </a:solidFill>
                          <a:latin typeface="Calibri"/>
                          <a:cs typeface="Calibri"/>
                        </a:rPr>
                        <a:t> des Mines St-Etienne</a:t>
                      </a:r>
                    </a:p>
                  </a:txBody>
                  <a:tcPr marT="36576" marB="36576"/>
                </a:tc>
                <a:extLst>
                  <a:ext uri="{0D108BD9-81ED-4DB2-BD59-A6C34878D82A}">
                    <a16:rowId xmlns:a16="http://schemas.microsoft.com/office/drawing/2014/main" val="2809196396"/>
                  </a:ext>
                </a:extLst>
              </a:tr>
              <a:tr h="200149">
                <a:tc>
                  <a:txBody>
                    <a:bodyPr/>
                    <a:lstStyle/>
                    <a:p>
                      <a:r>
                        <a:rPr lang="en-US" sz="800" dirty="0">
                          <a:latin typeface="Calibri"/>
                          <a:cs typeface="Calibri"/>
                        </a:rPr>
                        <a:t>DE</a:t>
                      </a:r>
                    </a:p>
                  </a:txBody>
                  <a:tcPr marT="36576" marB="36576"/>
                </a:tc>
                <a:tc>
                  <a:txBody>
                    <a:bodyPr/>
                    <a:lstStyle/>
                    <a:p>
                      <a:r>
                        <a:rPr lang="en-US" sz="800" dirty="0">
                          <a:solidFill>
                            <a:schemeClr val="tx1"/>
                          </a:solidFill>
                          <a:latin typeface="Calibri"/>
                          <a:cs typeface="Calibri"/>
                        </a:rPr>
                        <a:t>DESY</a:t>
                      </a:r>
                    </a:p>
                  </a:txBody>
                  <a:tcPr marT="36576" marB="36576"/>
                </a:tc>
                <a:extLst>
                  <a:ext uri="{0D108BD9-81ED-4DB2-BD59-A6C34878D82A}">
                    <a16:rowId xmlns:a16="http://schemas.microsoft.com/office/drawing/2014/main" val="1000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Technical University of Darmstadt</a:t>
                      </a:r>
                    </a:p>
                  </a:txBody>
                  <a:tcPr marT="36576" marB="36576"/>
                </a:tc>
                <a:extLst>
                  <a:ext uri="{0D108BD9-81ED-4DB2-BD59-A6C34878D82A}">
                    <a16:rowId xmlns:a16="http://schemas.microsoft.com/office/drawing/2014/main" val="10004"/>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Rostock</a:t>
                      </a:r>
                    </a:p>
                  </a:txBody>
                  <a:tcPr marT="36576" marB="36576"/>
                </a:tc>
                <a:extLst>
                  <a:ext uri="{0D108BD9-81ED-4DB2-BD59-A6C34878D82A}">
                    <a16:rowId xmlns:a16="http://schemas.microsoft.com/office/drawing/2014/main" val="10005"/>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KIT</a:t>
                      </a:r>
                    </a:p>
                  </a:txBody>
                  <a:tcPr marT="36576" marB="36576"/>
                </a:tc>
                <a:extLst>
                  <a:ext uri="{0D108BD9-81ED-4DB2-BD59-A6C34878D82A}">
                    <a16:rowId xmlns:a16="http://schemas.microsoft.com/office/drawing/2014/main" val="10006"/>
                  </a:ext>
                </a:extLst>
              </a:tr>
              <a:tr h="200149">
                <a:tc>
                  <a:txBody>
                    <a:bodyPr/>
                    <a:lstStyle/>
                    <a:p>
                      <a:r>
                        <a:rPr lang="en-US" sz="800" dirty="0">
                          <a:latin typeface="Calibri"/>
                          <a:cs typeface="Calibri"/>
                        </a:rPr>
                        <a:t>UK</a:t>
                      </a:r>
                    </a:p>
                  </a:txBody>
                  <a:tcPr marT="36576" marB="36576"/>
                </a:tc>
                <a:tc>
                  <a:txBody>
                    <a:bodyPr/>
                    <a:lstStyle/>
                    <a:p>
                      <a:r>
                        <a:rPr lang="en-US" sz="800" b="1" i="0" dirty="0">
                          <a:solidFill>
                            <a:schemeClr val="tx1"/>
                          </a:solidFill>
                          <a:latin typeface="Calibri"/>
                          <a:cs typeface="Calibri"/>
                        </a:rPr>
                        <a:t>RAL</a:t>
                      </a:r>
                    </a:p>
                  </a:txBody>
                  <a:tcPr marT="36576" marB="36576"/>
                </a:tc>
                <a:extLst>
                  <a:ext uri="{0D108BD9-81ED-4DB2-BD59-A6C34878D82A}">
                    <a16:rowId xmlns:a16="http://schemas.microsoft.com/office/drawing/2014/main" val="10007"/>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UK Research and Innovation</a:t>
                      </a:r>
                    </a:p>
                  </a:txBody>
                  <a:tcPr marT="36576" marB="36576"/>
                </a:tc>
                <a:extLst>
                  <a:ext uri="{0D108BD9-81ED-4DB2-BD59-A6C34878D82A}">
                    <a16:rowId xmlns:a16="http://schemas.microsoft.com/office/drawing/2014/main" val="4109021610"/>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Lancaster</a:t>
                      </a:r>
                    </a:p>
                  </a:txBody>
                  <a:tcPr marT="36576" marB="36576"/>
                </a:tc>
                <a:extLst>
                  <a:ext uri="{0D108BD9-81ED-4DB2-BD59-A6C34878D82A}">
                    <a16:rowId xmlns:a16="http://schemas.microsoft.com/office/drawing/2014/main" val="10008"/>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Southampton</a:t>
                      </a:r>
                    </a:p>
                  </a:txBody>
                  <a:tcPr marT="36576" marB="36576"/>
                </a:tc>
                <a:extLst>
                  <a:ext uri="{0D108BD9-81ED-4DB2-BD59-A6C34878D82A}">
                    <a16:rowId xmlns:a16="http://schemas.microsoft.com/office/drawing/2014/main" val="10009"/>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a:t>
                      </a:r>
                      <a:r>
                        <a:rPr lang="en-US" sz="800" b="1" i="0" baseline="0" dirty="0" err="1">
                          <a:solidFill>
                            <a:schemeClr val="tx1"/>
                          </a:solidFill>
                          <a:latin typeface="Calibri"/>
                          <a:cs typeface="Calibri"/>
                        </a:rPr>
                        <a:t>Strathclyde</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10010"/>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Sussex</a:t>
                      </a:r>
                    </a:p>
                  </a:txBody>
                  <a:tcPr marT="36576" marB="36576"/>
                </a:tc>
                <a:extLst>
                  <a:ext uri="{0D108BD9-81ED-4DB2-BD59-A6C34878D82A}">
                    <a16:rowId xmlns:a16="http://schemas.microsoft.com/office/drawing/2014/main" val="10011"/>
                  </a:ext>
                </a:extLst>
              </a:tr>
              <a:tr h="200149">
                <a:tc>
                  <a:txBody>
                    <a:bodyPr/>
                    <a:lstStyle/>
                    <a:p>
                      <a:endParaRPr lang="en-US" sz="800">
                        <a:latin typeface="Calibri"/>
                        <a:cs typeface="Calibri"/>
                      </a:endParaRPr>
                    </a:p>
                  </a:txBody>
                  <a:tcPr marT="36576" marB="36576"/>
                </a:tc>
                <a:tc>
                  <a:txBody>
                    <a:bodyPr/>
                    <a:lstStyle/>
                    <a:p>
                      <a:r>
                        <a:rPr lang="en-US" sz="800" b="1" baseline="0" dirty="0">
                          <a:solidFill>
                            <a:schemeClr val="tx1"/>
                          </a:solidFill>
                          <a:latin typeface="Calibri"/>
                          <a:cs typeface="Calibri"/>
                        </a:rPr>
                        <a:t>Imperial College London</a:t>
                      </a:r>
                    </a:p>
                  </a:txBody>
                  <a:tcPr marT="36576" marB="36576"/>
                </a:tc>
                <a:extLst>
                  <a:ext uri="{0D108BD9-81ED-4DB2-BD59-A6C34878D82A}">
                    <a16:rowId xmlns:a16="http://schemas.microsoft.com/office/drawing/2014/main" val="10012"/>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Royal Holloway</a:t>
                      </a:r>
                    </a:p>
                  </a:txBody>
                  <a:tcPr marT="36576" marB="36576"/>
                </a:tc>
                <a:extLst>
                  <a:ext uri="{0D108BD9-81ED-4DB2-BD59-A6C34878D82A}">
                    <a16:rowId xmlns:a16="http://schemas.microsoft.com/office/drawing/2014/main" val="10013"/>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University of </a:t>
                      </a:r>
                      <a:r>
                        <a:rPr lang="en-US" sz="800" b="1" dirty="0" err="1">
                          <a:solidFill>
                            <a:schemeClr val="tx1"/>
                          </a:solidFill>
                          <a:latin typeface="Calibri"/>
                          <a:cs typeface="Calibri"/>
                        </a:rPr>
                        <a:t>Huddersfield</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4"/>
                  </a:ext>
                </a:extLst>
              </a:tr>
              <a:tr h="200149">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University of Oxford</a:t>
                      </a:r>
                    </a:p>
                  </a:txBody>
                  <a:tcPr marT="36576" marB="36576"/>
                </a:tc>
                <a:extLst>
                  <a:ext uri="{0D108BD9-81ED-4DB2-BD59-A6C34878D82A}">
                    <a16:rowId xmlns:a16="http://schemas.microsoft.com/office/drawing/2014/main" val="10015"/>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 of</a:t>
                      </a:r>
                      <a:r>
                        <a:rPr lang="en-US" sz="800" b="1" baseline="0" dirty="0">
                          <a:solidFill>
                            <a:schemeClr val="tx1"/>
                          </a:solidFill>
                          <a:latin typeface="Calibri"/>
                          <a:cs typeface="Calibri"/>
                        </a:rPr>
                        <a:t> Warwick</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6"/>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Durham</a:t>
                      </a:r>
                    </a:p>
                  </a:txBody>
                  <a:tcPr marT="36576" marB="36576"/>
                </a:tc>
                <a:extLst>
                  <a:ext uri="{0D108BD9-81ED-4DB2-BD59-A6C34878D82A}">
                    <a16:rowId xmlns:a16="http://schemas.microsoft.com/office/drawing/2014/main" val="1248444713"/>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Birmingham</a:t>
                      </a:r>
                    </a:p>
                  </a:txBody>
                  <a:tcPr marT="36576" marB="36576"/>
                </a:tc>
                <a:extLst>
                  <a:ext uri="{0D108BD9-81ED-4DB2-BD59-A6C34878D82A}">
                    <a16:rowId xmlns:a16="http://schemas.microsoft.com/office/drawing/2014/main" val="2231115846"/>
                  </a:ext>
                </a:extLst>
              </a:tr>
              <a:tr h="200149">
                <a:tc>
                  <a:txBody>
                    <a:bodyPr/>
                    <a:lstStyle/>
                    <a:p>
                      <a:endParaRPr lang="en-US" sz="800">
                        <a:latin typeface="Calibri"/>
                        <a:cs typeface="Calibri"/>
                      </a:endParaRPr>
                    </a:p>
                  </a:txBody>
                  <a:tcPr marT="36576" marB="36576"/>
                </a:tc>
                <a:tc>
                  <a:txBody>
                    <a:bodyPr/>
                    <a:lstStyle/>
                    <a:p>
                      <a:r>
                        <a:rPr lang="en-US" sz="800" b="1" i="1" dirty="0">
                          <a:solidFill>
                            <a:schemeClr val="tx1"/>
                          </a:solidFill>
                          <a:latin typeface="Calibri"/>
                          <a:cs typeface="Calibri"/>
                        </a:rPr>
                        <a:t>University of Cambridge</a:t>
                      </a:r>
                    </a:p>
                  </a:txBody>
                  <a:tcPr marT="36576" marB="36576"/>
                </a:tc>
                <a:extLst>
                  <a:ext uri="{0D108BD9-81ED-4DB2-BD59-A6C34878D82A}">
                    <a16:rowId xmlns:a16="http://schemas.microsoft.com/office/drawing/2014/main" val="2549259523"/>
                  </a:ext>
                </a:extLst>
              </a:tr>
              <a:tr h="200149">
                <a:tc>
                  <a:txBody>
                    <a:bodyPr/>
                    <a:lstStyle/>
                    <a:p>
                      <a:r>
                        <a:rPr lang="en-US" sz="800" dirty="0">
                          <a:latin typeface="Calibri"/>
                          <a:cs typeface="Calibri"/>
                        </a:rPr>
                        <a:t>NL</a:t>
                      </a:r>
                    </a:p>
                  </a:txBody>
                  <a:tcPr marT="36576" marB="36576"/>
                </a:tc>
                <a:tc>
                  <a:txBody>
                    <a:bodyPr/>
                    <a:lstStyle/>
                    <a:p>
                      <a:r>
                        <a:rPr lang="en-US" sz="800" b="1" dirty="0">
                          <a:solidFill>
                            <a:schemeClr val="tx1"/>
                          </a:solidFill>
                          <a:latin typeface="Calibri"/>
                          <a:cs typeface="Calibri"/>
                        </a:rPr>
                        <a:t>University of Twente</a:t>
                      </a:r>
                    </a:p>
                  </a:txBody>
                  <a:tcPr marT="36576" marB="36576"/>
                </a:tc>
                <a:extLst>
                  <a:ext uri="{0D108BD9-81ED-4DB2-BD59-A6C34878D82A}">
                    <a16:rowId xmlns:a16="http://schemas.microsoft.com/office/drawing/2014/main" val="2413923563"/>
                  </a:ext>
                </a:extLst>
              </a:tr>
            </a:tbl>
          </a:graphicData>
        </a:graphic>
      </p:graphicFrame>
      <p:graphicFrame>
        <p:nvGraphicFramePr>
          <p:cNvPr id="10" name="Table 9"/>
          <p:cNvGraphicFramePr>
            <a:graphicFrameLocks noGrp="1"/>
          </p:cNvGraphicFramePr>
          <p:nvPr/>
        </p:nvGraphicFramePr>
        <p:xfrm>
          <a:off x="4572000" y="358391"/>
          <a:ext cx="2160240" cy="4425696"/>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201168">
                <a:tc>
                  <a:txBody>
                    <a:bodyPr/>
                    <a:lstStyle/>
                    <a:p>
                      <a:r>
                        <a:rPr lang="en-US" sz="800" dirty="0">
                          <a:latin typeface="Calibri"/>
                          <a:cs typeface="Calibri"/>
                        </a:rPr>
                        <a:t>FI</a:t>
                      </a:r>
                    </a:p>
                  </a:txBody>
                  <a:tcPr marT="36576" marB="36576"/>
                </a:tc>
                <a:tc>
                  <a:txBody>
                    <a:bodyPr/>
                    <a:lstStyle/>
                    <a:p>
                      <a:r>
                        <a:rPr lang="en-US" sz="800" b="1" dirty="0">
                          <a:solidFill>
                            <a:schemeClr val="tx1"/>
                          </a:solidFill>
                          <a:latin typeface="Calibri"/>
                          <a:cs typeface="Calibri"/>
                        </a:rPr>
                        <a:t>Tampere</a:t>
                      </a:r>
                      <a:r>
                        <a:rPr lang="en-US" sz="800" b="1" baseline="0" dirty="0">
                          <a:solidFill>
                            <a:schemeClr val="tx1"/>
                          </a:solidFill>
                          <a:latin typeface="Calibri"/>
                          <a:cs typeface="Calibri"/>
                        </a:rPr>
                        <a:t> University</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04"/>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HIP, University of Helsinki</a:t>
                      </a:r>
                    </a:p>
                  </a:txBody>
                  <a:tcPr marT="36576" marB="36576"/>
                </a:tc>
                <a:extLst>
                  <a:ext uri="{0D108BD9-81ED-4DB2-BD59-A6C34878D82A}">
                    <a16:rowId xmlns:a16="http://schemas.microsoft.com/office/drawing/2014/main" val="3469278095"/>
                  </a:ext>
                </a:extLst>
              </a:tr>
              <a:tr h="201168">
                <a:tc>
                  <a:txBody>
                    <a:bodyPr/>
                    <a:lstStyle/>
                    <a:p>
                      <a:r>
                        <a:rPr lang="en-US" sz="800" dirty="0">
                          <a:latin typeface="Calibri"/>
                          <a:cs typeface="Calibri"/>
                        </a:rPr>
                        <a:t>LAT</a:t>
                      </a:r>
                    </a:p>
                  </a:txBody>
                  <a:tcPr marT="36576" marB="36576"/>
                </a:tc>
                <a:tc>
                  <a:txBody>
                    <a:bodyPr/>
                    <a:lstStyle/>
                    <a:p>
                      <a:r>
                        <a:rPr lang="en-US" sz="800" b="1" i="0" dirty="0">
                          <a:solidFill>
                            <a:schemeClr val="tx1"/>
                          </a:solidFill>
                          <a:latin typeface="Calibri"/>
                          <a:cs typeface="Calibri"/>
                        </a:rPr>
                        <a:t>Riga Technical University</a:t>
                      </a:r>
                    </a:p>
                  </a:txBody>
                  <a:tcPr marT="36576" marB="36576"/>
                </a:tc>
                <a:extLst>
                  <a:ext uri="{0D108BD9-81ED-4DB2-BD59-A6C34878D82A}">
                    <a16:rowId xmlns:a16="http://schemas.microsoft.com/office/drawing/2014/main" val="10005"/>
                  </a:ext>
                </a:extLst>
              </a:tr>
              <a:tr h="201168">
                <a:tc>
                  <a:txBody>
                    <a:bodyPr/>
                    <a:lstStyle/>
                    <a:p>
                      <a:r>
                        <a:rPr lang="en-US" sz="800" dirty="0">
                          <a:latin typeface="Calibri"/>
                          <a:cs typeface="Calibri"/>
                        </a:rPr>
                        <a:t>CH</a:t>
                      </a:r>
                    </a:p>
                  </a:txBody>
                  <a:tcPr marT="36576" marB="36576"/>
                </a:tc>
                <a:tc>
                  <a:txBody>
                    <a:bodyPr/>
                    <a:lstStyle/>
                    <a:p>
                      <a:r>
                        <a:rPr lang="en-US" sz="800" b="1" i="0" dirty="0">
                          <a:solidFill>
                            <a:schemeClr val="tx1"/>
                          </a:solidFill>
                          <a:latin typeface="Calibri"/>
                          <a:cs typeface="Calibri"/>
                        </a:rPr>
                        <a:t>PSI</a:t>
                      </a:r>
                    </a:p>
                  </a:txBody>
                  <a:tcPr marT="36576" marB="36576"/>
                </a:tc>
                <a:extLst>
                  <a:ext uri="{0D108BD9-81ED-4DB2-BD59-A6C34878D82A}">
                    <a16:rowId xmlns:a16="http://schemas.microsoft.com/office/drawing/2014/main" val="10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Geneva</a:t>
                      </a:r>
                    </a:p>
                  </a:txBody>
                  <a:tcPr marT="36576" marB="36576"/>
                </a:tc>
                <a:extLst>
                  <a:ext uri="{0D108BD9-81ED-4DB2-BD59-A6C34878D82A}">
                    <a16:rowId xmlns:a16="http://schemas.microsoft.com/office/drawing/2014/main" val="10007"/>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EPFL</a:t>
                      </a:r>
                    </a:p>
                  </a:txBody>
                  <a:tcPr marT="36576" marB="36576"/>
                </a:tc>
                <a:extLst>
                  <a:ext uri="{0D108BD9-81ED-4DB2-BD59-A6C34878D82A}">
                    <a16:rowId xmlns:a16="http://schemas.microsoft.com/office/drawing/2014/main" val="10008"/>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HEIA-FR</a:t>
                      </a:r>
                    </a:p>
                  </a:txBody>
                  <a:tcPr marT="36576" marB="36576"/>
                </a:tc>
                <a:extLst>
                  <a:ext uri="{0D108BD9-81ED-4DB2-BD59-A6C34878D82A}">
                    <a16:rowId xmlns:a16="http://schemas.microsoft.com/office/drawing/2014/main" val="1943716482"/>
                  </a:ext>
                </a:extLst>
              </a:tr>
              <a:tr h="201168">
                <a:tc>
                  <a:txBody>
                    <a:bodyPr/>
                    <a:lstStyle/>
                    <a:p>
                      <a:r>
                        <a:rPr lang="en-US" sz="800" dirty="0">
                          <a:latin typeface="Calibri"/>
                          <a:cs typeface="Calibri"/>
                        </a:rPr>
                        <a:t>BE</a:t>
                      </a:r>
                    </a:p>
                  </a:txBody>
                  <a:tcPr marT="36576" marB="36576"/>
                </a:tc>
                <a:tc>
                  <a:txBody>
                    <a:bodyPr/>
                    <a:lstStyle/>
                    <a:p>
                      <a:r>
                        <a:rPr lang="en-US" sz="800" b="1" i="0" baseline="0" dirty="0">
                          <a:solidFill>
                            <a:schemeClr val="tx1"/>
                          </a:solidFill>
                          <a:latin typeface="Calibri"/>
                          <a:cs typeface="Calibri"/>
                        </a:rPr>
                        <a:t>Univ. Louvain</a:t>
                      </a:r>
                    </a:p>
                  </a:txBody>
                  <a:tcPr marT="36576" marB="36576"/>
                </a:tc>
                <a:extLst>
                  <a:ext uri="{0D108BD9-81ED-4DB2-BD59-A6C34878D82A}">
                    <a16:rowId xmlns:a16="http://schemas.microsoft.com/office/drawing/2014/main" val="10009"/>
                  </a:ext>
                </a:extLst>
              </a:tr>
              <a:tr h="201168">
                <a:tc>
                  <a:txBody>
                    <a:bodyPr/>
                    <a:lstStyle/>
                    <a:p>
                      <a:r>
                        <a:rPr lang="en-US" sz="800" dirty="0">
                          <a:latin typeface="Calibri"/>
                          <a:cs typeface="Calibri"/>
                        </a:rPr>
                        <a:t>AU</a:t>
                      </a:r>
                    </a:p>
                  </a:txBody>
                  <a:tcPr marT="36576" marB="36576"/>
                </a:tc>
                <a:tc>
                  <a:txBody>
                    <a:bodyPr/>
                    <a:lstStyle/>
                    <a:p>
                      <a:r>
                        <a:rPr lang="en-US" sz="800" b="1" i="0" dirty="0">
                          <a:solidFill>
                            <a:schemeClr val="tx1"/>
                          </a:solidFill>
                          <a:latin typeface="Calibri"/>
                          <a:cs typeface="Calibri"/>
                        </a:rPr>
                        <a:t>HEPHY</a:t>
                      </a:r>
                    </a:p>
                  </a:txBody>
                  <a:tcPr marT="36576" marB="36576"/>
                </a:tc>
                <a:extLst>
                  <a:ext uri="{0D108BD9-81ED-4DB2-BD59-A6C34878D82A}">
                    <a16:rowId xmlns:a16="http://schemas.microsoft.com/office/drawing/2014/main" val="1440785232"/>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TU Wien</a:t>
                      </a:r>
                    </a:p>
                  </a:txBody>
                  <a:tcPr marT="36576" marB="36576"/>
                </a:tc>
                <a:extLst>
                  <a:ext uri="{0D108BD9-81ED-4DB2-BD59-A6C34878D82A}">
                    <a16:rowId xmlns:a16="http://schemas.microsoft.com/office/drawing/2014/main" val="413738934"/>
                  </a:ext>
                </a:extLst>
              </a:tr>
              <a:tr h="201168">
                <a:tc>
                  <a:txBody>
                    <a:bodyPr/>
                    <a:lstStyle/>
                    <a:p>
                      <a:r>
                        <a:rPr lang="en-US" sz="800" dirty="0">
                          <a:latin typeface="Calibri"/>
                          <a:cs typeface="Calibri"/>
                        </a:rPr>
                        <a:t>ES</a:t>
                      </a:r>
                    </a:p>
                  </a:txBody>
                  <a:tcPr marT="36576" marB="36576"/>
                </a:tc>
                <a:tc>
                  <a:txBody>
                    <a:bodyPr/>
                    <a:lstStyle/>
                    <a:p>
                      <a:r>
                        <a:rPr lang="en-US" sz="800" b="1" i="0" dirty="0">
                          <a:solidFill>
                            <a:schemeClr val="tx1"/>
                          </a:solidFill>
                          <a:latin typeface="Calibri"/>
                          <a:cs typeface="Calibri"/>
                        </a:rPr>
                        <a:t>I3M</a:t>
                      </a:r>
                    </a:p>
                  </a:txBody>
                  <a:tcPr marT="36576" marB="36576"/>
                </a:tc>
                <a:extLst>
                  <a:ext uri="{0D108BD9-81ED-4DB2-BD59-A6C34878D82A}">
                    <a16:rowId xmlns:a16="http://schemas.microsoft.com/office/drawing/2014/main" val="2438587973"/>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panose="020F0502020204030204" pitchFamily="34" charset="0"/>
                          <a:cs typeface="Calibri" panose="020F0502020204030204" pitchFamily="34" charset="0"/>
                        </a:rPr>
                        <a:t>IFIC/CSIC</a:t>
                      </a:r>
                    </a:p>
                  </a:txBody>
                  <a:tcPr marT="36576" marB="36576"/>
                </a:tc>
                <a:extLst>
                  <a:ext uri="{0D108BD9-81ED-4DB2-BD59-A6C34878D82A}">
                    <a16:rowId xmlns:a16="http://schemas.microsoft.com/office/drawing/2014/main" val="245388034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ICMAB</a:t>
                      </a:r>
                    </a:p>
                  </a:txBody>
                  <a:tcPr marT="36576" marB="36576"/>
                </a:tc>
                <a:extLst>
                  <a:ext uri="{0D108BD9-81ED-4DB2-BD59-A6C34878D82A}">
                    <a16:rowId xmlns:a16="http://schemas.microsoft.com/office/drawing/2014/main" val="3862688765"/>
                  </a:ext>
                </a:extLst>
              </a:tr>
              <a:tr h="201168">
                <a:tc>
                  <a:txBody>
                    <a:bodyPr/>
                    <a:lstStyle/>
                    <a:p>
                      <a:r>
                        <a:rPr lang="en-US" sz="800" dirty="0">
                          <a:latin typeface="Calibri"/>
                          <a:cs typeface="Calibri"/>
                        </a:rPr>
                        <a:t>China</a:t>
                      </a:r>
                    </a:p>
                  </a:txBody>
                  <a:tcPr marT="36576" marB="36576"/>
                </a:tc>
                <a:tc>
                  <a:txBody>
                    <a:bodyPr/>
                    <a:lstStyle/>
                    <a:p>
                      <a:r>
                        <a:rPr lang="en-US" sz="800" b="1" i="1" dirty="0">
                          <a:solidFill>
                            <a:schemeClr val="tx1"/>
                          </a:solidFill>
                          <a:latin typeface="Calibri"/>
                          <a:cs typeface="Calibri"/>
                        </a:rPr>
                        <a:t>Sun </a:t>
                      </a:r>
                      <a:r>
                        <a:rPr lang="en-US" sz="800" b="1" i="1" dirty="0" err="1">
                          <a:solidFill>
                            <a:schemeClr val="tx1"/>
                          </a:solidFill>
                          <a:latin typeface="Calibri"/>
                          <a:cs typeface="Calibri"/>
                        </a:rPr>
                        <a:t>Yat-sen</a:t>
                      </a:r>
                      <a:r>
                        <a:rPr lang="en-US" sz="800" b="1" i="1" dirty="0">
                          <a:solidFill>
                            <a:schemeClr val="tx1"/>
                          </a:solidFill>
                          <a:latin typeface="Calibri"/>
                          <a:cs typeface="Calibri"/>
                        </a:rPr>
                        <a:t> University</a:t>
                      </a:r>
                    </a:p>
                  </a:txBody>
                  <a:tcPr marT="36576" marB="36576"/>
                </a:tc>
                <a:extLst>
                  <a:ext uri="{0D108BD9-81ED-4DB2-BD59-A6C34878D82A}">
                    <a16:rowId xmlns:a16="http://schemas.microsoft.com/office/drawing/2014/main" val="521554852"/>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IHEP</a:t>
                      </a:r>
                    </a:p>
                  </a:txBody>
                  <a:tcPr marT="36576" marB="36576"/>
                </a:tc>
                <a:extLst>
                  <a:ext uri="{0D108BD9-81ED-4DB2-BD59-A6C34878D82A}">
                    <a16:rowId xmlns:a16="http://schemas.microsoft.com/office/drawing/2014/main" val="10010"/>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Peking University</a:t>
                      </a:r>
                    </a:p>
                  </a:txBody>
                  <a:tcPr marT="36576" marB="36576"/>
                </a:tc>
                <a:extLst>
                  <a:ext uri="{0D108BD9-81ED-4DB2-BD59-A6C34878D82A}">
                    <a16:rowId xmlns:a16="http://schemas.microsoft.com/office/drawing/2014/main" val="10011"/>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Inst. Of Mod. Physics, CAS</a:t>
                      </a:r>
                    </a:p>
                  </a:txBody>
                  <a:tcPr marT="36576" marB="36576"/>
                </a:tc>
                <a:extLst>
                  <a:ext uri="{0D108BD9-81ED-4DB2-BD59-A6C34878D82A}">
                    <a16:rowId xmlns:a16="http://schemas.microsoft.com/office/drawing/2014/main" val="329098049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CAS</a:t>
                      </a:r>
                    </a:p>
                  </a:txBody>
                  <a:tcPr marT="36576" marB="36576"/>
                </a:tc>
                <a:extLst>
                  <a:ext uri="{0D108BD9-81ED-4DB2-BD59-A6C34878D82A}">
                    <a16:rowId xmlns:a16="http://schemas.microsoft.com/office/drawing/2014/main" val="648918800"/>
                  </a:ext>
                </a:extLst>
              </a:tr>
              <a:tr h="201168">
                <a:tc>
                  <a:txBody>
                    <a:bodyPr/>
                    <a:lstStyle/>
                    <a:p>
                      <a:r>
                        <a:rPr lang="en-US" sz="800" dirty="0">
                          <a:latin typeface="Calibri"/>
                          <a:cs typeface="Calibri"/>
                        </a:rPr>
                        <a:t>KO</a:t>
                      </a:r>
                    </a:p>
                  </a:txBody>
                  <a:tcPr marT="36576" marB="36576"/>
                </a:tc>
                <a:tc>
                  <a:txBody>
                    <a:bodyPr/>
                    <a:lstStyle/>
                    <a:p>
                      <a:r>
                        <a:rPr lang="en-US" sz="800" b="1" dirty="0">
                          <a:solidFill>
                            <a:schemeClr val="tx1"/>
                          </a:solidFill>
                          <a:latin typeface="Calibri"/>
                          <a:cs typeface="Calibri"/>
                        </a:rPr>
                        <a:t>Kyungpook National University</a:t>
                      </a:r>
                    </a:p>
                  </a:txBody>
                  <a:tcPr marT="36576" marB="36576"/>
                </a:tc>
                <a:extLst>
                  <a:ext uri="{0D108BD9-81ED-4DB2-BD59-A6C34878D82A}">
                    <a16:rowId xmlns:a16="http://schemas.microsoft.com/office/drawing/2014/main" val="1076425111"/>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Yonsei University</a:t>
                      </a:r>
                    </a:p>
                  </a:txBody>
                  <a:tcPr marT="36576" marB="36576"/>
                </a:tc>
                <a:extLst>
                  <a:ext uri="{0D108BD9-81ED-4DB2-BD59-A6C34878D82A}">
                    <a16:rowId xmlns:a16="http://schemas.microsoft.com/office/drawing/2014/main" val="812576897"/>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rPr>
                        <a:t>Seoul National University</a:t>
                      </a:r>
                      <a:endParaRPr lang="en-US" sz="800" b="1" i="0" dirty="0">
                        <a:solidFill>
                          <a:schemeClr val="tx1"/>
                        </a:solidFill>
                        <a:latin typeface="Calibri"/>
                        <a:cs typeface="Calibri"/>
                      </a:endParaRPr>
                    </a:p>
                  </a:txBody>
                  <a:tcPr marT="36576" marB="36576"/>
                </a:tc>
                <a:extLst>
                  <a:ext uri="{0D108BD9-81ED-4DB2-BD59-A6C34878D82A}">
                    <a16:rowId xmlns:a16="http://schemas.microsoft.com/office/drawing/2014/main" val="20383230"/>
                  </a:ext>
                </a:extLst>
              </a:tr>
              <a:tr h="201168">
                <a:tc>
                  <a:txBody>
                    <a:bodyPr/>
                    <a:lstStyle/>
                    <a:p>
                      <a:r>
                        <a:rPr lang="en-US" sz="800" dirty="0">
                          <a:latin typeface="Calibri"/>
                          <a:cs typeface="Calibri"/>
                        </a:rPr>
                        <a:t>India</a:t>
                      </a:r>
                    </a:p>
                  </a:txBody>
                  <a:tcPr marT="36576" marB="36576"/>
                </a:tc>
                <a:tc>
                  <a:txBody>
                    <a:bodyPr/>
                    <a:lstStyle/>
                    <a:p>
                      <a:r>
                        <a:rPr lang="en-US" sz="800" b="1" i="1" dirty="0">
                          <a:latin typeface="Calibri"/>
                          <a:cs typeface="Calibri"/>
                        </a:rPr>
                        <a:t>CHEP</a:t>
                      </a:r>
                    </a:p>
                  </a:txBody>
                  <a:tcPr marT="36576" marB="36576"/>
                </a:tc>
                <a:extLst>
                  <a:ext uri="{0D108BD9-81ED-4DB2-BD59-A6C34878D82A}">
                    <a16:rowId xmlns:a16="http://schemas.microsoft.com/office/drawing/2014/main" val="721343937"/>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nvGraphicFramePr>
        <p:xfrm>
          <a:off x="2339752" y="355244"/>
          <a:ext cx="2160240" cy="4626864"/>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IT</a:t>
                      </a:r>
                    </a:p>
                  </a:txBody>
                  <a:tcPr marT="36576" marB="36576"/>
                </a:tc>
                <a:tc>
                  <a:txBody>
                    <a:bodyPr/>
                    <a:lstStyle/>
                    <a:p>
                      <a:r>
                        <a:rPr lang="en-US" sz="800" b="1" baseline="0" dirty="0">
                          <a:solidFill>
                            <a:schemeClr val="tx1"/>
                          </a:solidFill>
                          <a:latin typeface="Calibri"/>
                          <a:cs typeface="Calibri"/>
                        </a:rPr>
                        <a:t>INFN</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Polit. Torino</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LASA,  Univ. Milano</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INFN, Univ. </a:t>
                      </a:r>
                      <a:r>
                        <a:rPr lang="en-US" sz="800" b="1" i="0" baseline="0" dirty="0" err="1">
                          <a:solidFill>
                            <a:schemeClr val="tx1"/>
                          </a:solidFill>
                          <a:latin typeface="Calibri"/>
                          <a:cs typeface="Calibri"/>
                        </a:rPr>
                        <a:t>Padova</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INFN,</a:t>
                      </a:r>
                      <a:r>
                        <a:rPr lang="en-US" sz="800" b="1" baseline="0" dirty="0">
                          <a:solidFill>
                            <a:schemeClr val="tx1"/>
                          </a:solidFill>
                          <a:latin typeface="Calibri"/>
                          <a:cs typeface="Calibri"/>
                        </a:rPr>
                        <a:t> </a:t>
                      </a:r>
                      <a:r>
                        <a:rPr lang="en-US" sz="800" b="1" dirty="0">
                          <a:solidFill>
                            <a:schemeClr val="tx1"/>
                          </a:solidFill>
                          <a:latin typeface="Calibri"/>
                          <a:cs typeface="Calibri"/>
                        </a:rPr>
                        <a:t>Univ. Pavia</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Bologna</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Trieste</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Bari</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Roma 1</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baseline="0" dirty="0">
                          <a:solidFill>
                            <a:schemeClr val="tx1"/>
                          </a:solidFill>
                          <a:latin typeface="Calibri"/>
                          <a:cs typeface="Calibri"/>
                        </a:rPr>
                        <a:t>ENEA</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Ferrara</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a:t>
                      </a:r>
                      <a:r>
                        <a:rPr lang="en-US" sz="800" baseline="0" dirty="0" err="1">
                          <a:solidFill>
                            <a:schemeClr val="tx1"/>
                          </a:solidFill>
                          <a:latin typeface="Calibri"/>
                          <a:cs typeface="Calibri"/>
                        </a:rPr>
                        <a:t>Legnaro</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08996339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Napoli</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13380880"/>
                  </a:ext>
                </a:extLst>
              </a:tr>
              <a:tr h="201168">
                <a:tc>
                  <a:txBody>
                    <a:bodyPr/>
                    <a:lstStyle/>
                    <a:p>
                      <a:r>
                        <a:rPr lang="en-US" sz="800" dirty="0">
                          <a:latin typeface="Calibri"/>
                          <a:cs typeface="Calibri"/>
                        </a:rPr>
                        <a:t>Mal</a:t>
                      </a:r>
                    </a:p>
                  </a:txBody>
                  <a:tcPr marT="36576" marB="36576"/>
                </a:tc>
                <a:tc>
                  <a:txBody>
                    <a:bodyPr/>
                    <a:lstStyle/>
                    <a:p>
                      <a:r>
                        <a:rPr lang="en-US" sz="800" b="1" i="0" baseline="0" dirty="0">
                          <a:solidFill>
                            <a:schemeClr val="tx1"/>
                          </a:solidFill>
                          <a:latin typeface="Calibri"/>
                          <a:cs typeface="Calibri"/>
                        </a:rPr>
                        <a:t>Univ. of Malta</a:t>
                      </a:r>
                    </a:p>
                  </a:txBody>
                  <a:tcPr marT="36576" marB="36576"/>
                </a:tc>
                <a:extLst>
                  <a:ext uri="{0D108BD9-81ED-4DB2-BD59-A6C34878D82A}">
                    <a16:rowId xmlns:a16="http://schemas.microsoft.com/office/drawing/2014/main" val="993831096"/>
                  </a:ext>
                </a:extLst>
              </a:tr>
              <a:tr h="201168">
                <a:tc>
                  <a:txBody>
                    <a:bodyPr/>
                    <a:lstStyle/>
                    <a:p>
                      <a:r>
                        <a:rPr lang="en-US" sz="800" dirty="0">
                          <a:latin typeface="Calibri"/>
                          <a:cs typeface="Calibri"/>
                        </a:rPr>
                        <a:t>EST</a:t>
                      </a:r>
                    </a:p>
                  </a:txBody>
                  <a:tcPr marT="36576" marB="36576"/>
                </a:tc>
                <a:tc>
                  <a:txBody>
                    <a:bodyPr/>
                    <a:lstStyle/>
                    <a:p>
                      <a:r>
                        <a:rPr lang="en-US" sz="800" b="1" i="0" dirty="0">
                          <a:solidFill>
                            <a:schemeClr val="tx1"/>
                          </a:solidFill>
                          <a:latin typeface="Calibri"/>
                          <a:cs typeface="Calibri"/>
                        </a:rPr>
                        <a:t>Tartu University</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PT</a:t>
                      </a:r>
                    </a:p>
                  </a:txBody>
                  <a:tcPr marT="36576" marB="36576"/>
                </a:tc>
                <a:tc>
                  <a:txBody>
                    <a:bodyPr/>
                    <a:lstStyle/>
                    <a:p>
                      <a:r>
                        <a:rPr lang="en-US" sz="800" b="1" i="0" dirty="0">
                          <a:solidFill>
                            <a:schemeClr val="tx1"/>
                          </a:solidFill>
                          <a:latin typeface="Calibri"/>
                          <a:cs typeface="Calibri"/>
                        </a:rPr>
                        <a:t>LIP</a:t>
                      </a:r>
                    </a:p>
                  </a:txBody>
                  <a:tcPr marT="36576" marB="36576"/>
                </a:tc>
                <a:extLst>
                  <a:ext uri="{0D108BD9-81ED-4DB2-BD59-A6C34878D82A}">
                    <a16:rowId xmlns:a16="http://schemas.microsoft.com/office/drawing/2014/main" val="4073365554"/>
                  </a:ext>
                </a:extLst>
              </a:tr>
              <a:tr h="201168">
                <a:tc>
                  <a:txBody>
                    <a:bodyPr/>
                    <a:lstStyle/>
                    <a:p>
                      <a:r>
                        <a:rPr lang="en-US" sz="800" dirty="0">
                          <a:latin typeface="Calibri"/>
                          <a:cs typeface="Calibri"/>
                        </a:rPr>
                        <a:t>SE</a:t>
                      </a:r>
                    </a:p>
                  </a:txBody>
                  <a:tcPr marT="36576" marB="36576"/>
                </a:tc>
                <a:tc>
                  <a:txBody>
                    <a:bodyPr/>
                    <a:lstStyle/>
                    <a:p>
                      <a:r>
                        <a:rPr lang="en-US" sz="800" b="1" i="0" dirty="0">
                          <a:solidFill>
                            <a:schemeClr val="tx1"/>
                          </a:solidFill>
                          <a:latin typeface="Calibri"/>
                          <a:cs typeface="Calibri"/>
                        </a:rPr>
                        <a:t>ESS</a:t>
                      </a:r>
                    </a:p>
                  </a:txBody>
                  <a:tcPr marT="36576" marB="36576"/>
                </a:tc>
                <a:extLst>
                  <a:ext uri="{0D108BD9-81ED-4DB2-BD59-A6C34878D82A}">
                    <a16:rowId xmlns:a16="http://schemas.microsoft.com/office/drawing/2014/main" val="201504838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Uppsala</a:t>
                      </a:r>
                    </a:p>
                  </a:txBody>
                  <a:tcPr marT="36576" marB="36576"/>
                </a:tc>
                <a:extLst>
                  <a:ext uri="{0D108BD9-81ED-4DB2-BD59-A6C34878D82A}">
                    <a16:rowId xmlns:a16="http://schemas.microsoft.com/office/drawing/2014/main" val="1785588805"/>
                  </a:ext>
                </a:extLst>
              </a:tr>
            </a:tbl>
          </a:graphicData>
        </a:graphic>
      </p:graphicFrame>
      <p:sp>
        <p:nvSpPr>
          <p:cNvPr id="3" name="Footer Placeholder 2">
            <a:extLst>
              <a:ext uri="{FF2B5EF4-FFF2-40B4-BE49-F238E27FC236}">
                <a16:creationId xmlns:a16="http://schemas.microsoft.com/office/drawing/2014/main" id="{F83D392E-11AE-0C14-6317-311966F2E743}"/>
              </a:ext>
            </a:extLst>
          </p:cNvPr>
          <p:cNvSpPr>
            <a:spLocks noGrp="1"/>
          </p:cNvSpPr>
          <p:nvPr>
            <p:ph type="ftr" sz="quarter" idx="3"/>
          </p:nvPr>
        </p:nvSpPr>
        <p:spPr/>
        <p:txBody>
          <a:bodyPr/>
          <a:lstStyle/>
          <a:p>
            <a:pPr algn="l"/>
            <a:r>
              <a:rPr lang="en-US"/>
              <a:t>D. Schulte, Muon Collider,  ESPPU Open Symposium, Venice, June 2025</a:t>
            </a:r>
            <a:endParaRPr lang="en-GB" sz="1100" dirty="0"/>
          </a:p>
        </p:txBody>
      </p:sp>
      <p:graphicFrame>
        <p:nvGraphicFramePr>
          <p:cNvPr id="13" name="Table 12">
            <a:extLst>
              <a:ext uri="{FF2B5EF4-FFF2-40B4-BE49-F238E27FC236}">
                <a16:creationId xmlns:a16="http://schemas.microsoft.com/office/drawing/2014/main" id="{3DC9AF5F-0FEE-98DC-56F2-568DF22D8D01}"/>
              </a:ext>
            </a:extLst>
          </p:cNvPr>
          <p:cNvGraphicFramePr>
            <a:graphicFrameLocks noGrp="1"/>
          </p:cNvGraphicFramePr>
          <p:nvPr>
            <p:extLst>
              <p:ext uri="{D42A27DB-BD31-4B8C-83A1-F6EECF244321}">
                <p14:modId xmlns:p14="http://schemas.microsoft.com/office/powerpoint/2010/main" val="2121748968"/>
              </p:ext>
            </p:extLst>
          </p:nvPr>
        </p:nvGraphicFramePr>
        <p:xfrm>
          <a:off x="6804248" y="483518"/>
          <a:ext cx="2168235" cy="4425696"/>
        </p:xfrm>
        <a:graphic>
          <a:graphicData uri="http://schemas.openxmlformats.org/drawingml/2006/table">
            <a:tbl>
              <a:tblPr bandRow="1">
                <a:tableStyleId>{5C22544A-7EE6-4342-B048-85BDC9FD1C3A}</a:tableStyleId>
              </a:tblPr>
              <a:tblGrid>
                <a:gridCol w="559118">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CA</a:t>
                      </a:r>
                    </a:p>
                  </a:txBody>
                  <a:tcPr marT="36576" marB="36576"/>
                </a:tc>
                <a:tc>
                  <a:txBody>
                    <a:bodyPr/>
                    <a:lstStyle/>
                    <a:p>
                      <a:r>
                        <a:rPr lang="en-US" sz="800" b="0" dirty="0">
                          <a:solidFill>
                            <a:schemeClr val="tx1"/>
                          </a:solidFill>
                          <a:latin typeface="Calibri"/>
                          <a:cs typeface="Calibri"/>
                        </a:rPr>
                        <a:t>Université Laval</a:t>
                      </a:r>
                    </a:p>
                  </a:txBody>
                  <a:tcPr marT="36576" marB="36576"/>
                </a:tc>
                <a:extLst>
                  <a:ext uri="{0D108BD9-81ED-4DB2-BD59-A6C34878D82A}">
                    <a16:rowId xmlns:a16="http://schemas.microsoft.com/office/drawing/2014/main" val="713011269"/>
                  </a:ext>
                </a:extLst>
              </a:tr>
              <a:tr h="201168">
                <a:tc>
                  <a:txBody>
                    <a:bodyPr/>
                    <a:lstStyle/>
                    <a:p>
                      <a:r>
                        <a:rPr lang="en-US" sz="800" dirty="0">
                          <a:latin typeface="Calibri"/>
                          <a:cs typeface="Calibri"/>
                        </a:rPr>
                        <a:t>US</a:t>
                      </a:r>
                    </a:p>
                  </a:txBody>
                  <a:tcPr marT="36576" marB="36576"/>
                </a:tc>
                <a:tc>
                  <a:txBody>
                    <a:bodyPr/>
                    <a:lstStyle/>
                    <a:p>
                      <a:r>
                        <a:rPr lang="en-US" sz="800" b="1" dirty="0">
                          <a:solidFill>
                            <a:schemeClr val="tx1"/>
                          </a:solidFill>
                          <a:latin typeface="Calibri"/>
                          <a:cs typeface="Calibri"/>
                        </a:rPr>
                        <a:t>Iowa State University</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University of Iowa</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Wisconsin-Madison</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Pittsburgh</a:t>
                      </a: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Old Dominion</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Chicago University</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Florida State University</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RICE University</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Tennessee University</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MIT Plasma science center</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Pittsburgh PAC</a:t>
                      </a: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Yale</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Princeton</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Stony Brook</a:t>
                      </a: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Stanford/SLAC</a:t>
                      </a: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a:t>
                      </a:r>
                    </a:p>
                  </a:txBody>
                  <a:tcPr marT="36576" marB="36576"/>
                </a:tc>
                <a:extLst>
                  <a:ext uri="{0D108BD9-81ED-4DB2-BD59-A6C34878D82A}">
                    <a16:rowId xmlns:a16="http://schemas.microsoft.com/office/drawing/2014/main" val="2089963396"/>
                  </a:ext>
                </a:extLst>
              </a:tr>
              <a:tr h="2011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dirty="0">
                          <a:latin typeface="Calibri"/>
                          <a:cs typeface="Calibri"/>
                        </a:rPr>
                        <a:t>DoE labs</a:t>
                      </a:r>
                    </a:p>
                  </a:txBody>
                  <a:tcPr marT="36576" marB="36576"/>
                </a:tc>
                <a:tc>
                  <a:txBody>
                    <a:bodyPr/>
                    <a:lstStyle/>
                    <a:p>
                      <a:r>
                        <a:rPr lang="en-US" sz="800" dirty="0">
                          <a:latin typeface="Calibri"/>
                          <a:cs typeface="Calibri"/>
                        </a:rPr>
                        <a:t>FNAL</a:t>
                      </a: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LBNL</a:t>
                      </a:r>
                    </a:p>
                  </a:txBody>
                  <a:tcPr marT="36576" marB="36576"/>
                </a:tc>
                <a:extLst>
                  <a:ext uri="{0D108BD9-81ED-4DB2-BD59-A6C34878D82A}">
                    <a16:rowId xmlns:a16="http://schemas.microsoft.com/office/drawing/2014/main" val="2313380880"/>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JLAB</a:t>
                      </a:r>
                    </a:p>
                  </a:txBody>
                  <a:tcPr marT="36576" marB="36576"/>
                </a:tc>
                <a:extLst>
                  <a:ext uri="{0D108BD9-81ED-4DB2-BD59-A6C34878D82A}">
                    <a16:rowId xmlns:a16="http://schemas.microsoft.com/office/drawing/2014/main" val="993831096"/>
                  </a:ext>
                </a:extLst>
              </a:tr>
              <a:tr h="201168">
                <a:tc>
                  <a:txBody>
                    <a:bodyPr/>
                    <a:lstStyle/>
                    <a:p>
                      <a:endParaRPr lang="en-US" sz="800" dirty="0">
                        <a:latin typeface="Calibri"/>
                        <a:cs typeface="Calibri"/>
                      </a:endParaRPr>
                    </a:p>
                  </a:txBody>
                  <a:tcPr marT="36576" marB="36576"/>
                </a:tc>
                <a:tc>
                  <a:txBody>
                    <a:bodyPr/>
                    <a:lstStyle/>
                    <a:p>
                      <a:r>
                        <a:rPr lang="en-US" sz="800" b="0" i="0" dirty="0">
                          <a:latin typeface="Calibri"/>
                          <a:cs typeface="Calibri"/>
                        </a:rPr>
                        <a:t>BNL</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Brazil</a:t>
                      </a:r>
                    </a:p>
                  </a:txBody>
                  <a:tcPr marT="36576" marB="36576"/>
                </a:tc>
                <a:tc>
                  <a:txBody>
                    <a:bodyPr/>
                    <a:lstStyle/>
                    <a:p>
                      <a:r>
                        <a:rPr lang="en-US" sz="800" b="1" i="1" dirty="0">
                          <a:latin typeface="Calibri"/>
                          <a:cs typeface="Calibri"/>
                        </a:rPr>
                        <a:t>CNPEM</a:t>
                      </a:r>
                    </a:p>
                  </a:txBody>
                  <a:tcPr marT="36576" marB="36576"/>
                </a:tc>
                <a:extLst>
                  <a:ext uri="{0D108BD9-81ED-4DB2-BD59-A6C34878D82A}">
                    <a16:rowId xmlns:a16="http://schemas.microsoft.com/office/drawing/2014/main" val="4073365554"/>
                  </a:ext>
                </a:extLst>
              </a:tr>
            </a:tbl>
          </a:graphicData>
        </a:graphic>
      </p:graphicFrame>
      <p:sp>
        <p:nvSpPr>
          <p:cNvPr id="14" name="TextBox 13">
            <a:extLst>
              <a:ext uri="{FF2B5EF4-FFF2-40B4-BE49-F238E27FC236}">
                <a16:creationId xmlns:a16="http://schemas.microsoft.com/office/drawing/2014/main" id="{7FBAB5F7-5138-4AD4-2999-B555850B2363}"/>
              </a:ext>
            </a:extLst>
          </p:cNvPr>
          <p:cNvSpPr txBox="1"/>
          <p:nvPr/>
        </p:nvSpPr>
        <p:spPr>
          <a:xfrm>
            <a:off x="4609300" y="4811714"/>
            <a:ext cx="2097049" cy="215444"/>
          </a:xfrm>
          <a:prstGeom prst="rect">
            <a:avLst/>
          </a:prstGeom>
          <a:solidFill>
            <a:schemeClr val="bg1"/>
          </a:solidFill>
        </p:spPr>
        <p:txBody>
          <a:bodyPr wrap="none" rtlCol="0">
            <a:spAutoFit/>
          </a:bodyPr>
          <a:lstStyle/>
          <a:p>
            <a:r>
              <a:rPr lang="en-US" sz="800" b="1" dirty="0">
                <a:latin typeface="Calibri" panose="020F0502020204030204" pitchFamily="34" charset="0"/>
                <a:cs typeface="Calibri" panose="020F0502020204030204" pitchFamily="34" charset="0"/>
              </a:rPr>
              <a:t>Signed </a:t>
            </a:r>
            <a:r>
              <a:rPr lang="en-US" sz="800" b="1" dirty="0" err="1">
                <a:latin typeface="Calibri" panose="020F0502020204030204" pitchFamily="34" charset="0"/>
                <a:cs typeface="Calibri" panose="020F0502020204030204" pitchFamily="34" charset="0"/>
              </a:rPr>
              <a:t>MoC</a:t>
            </a:r>
            <a:r>
              <a:rPr lang="en-US" sz="800" b="1" dirty="0">
                <a:latin typeface="Calibri" panose="020F0502020204030204" pitchFamily="34" charset="0"/>
                <a:cs typeface="Calibri" panose="020F0502020204030204" pitchFamily="34" charset="0"/>
              </a:rPr>
              <a:t> (61), </a:t>
            </a:r>
            <a:r>
              <a:rPr lang="en-US" sz="800" b="1" i="1" dirty="0">
                <a:latin typeface="Calibri" panose="020F0502020204030204" pitchFamily="34" charset="0"/>
                <a:cs typeface="Calibri" panose="020F0502020204030204" pitchFamily="34" charset="0"/>
              </a:rPr>
              <a:t>requested </a:t>
            </a:r>
            <a:r>
              <a:rPr lang="en-US" sz="800" b="1" i="1" dirty="0" err="1">
                <a:latin typeface="Calibri" panose="020F0502020204030204" pitchFamily="34" charset="0"/>
                <a:cs typeface="Calibri" panose="020F0502020204030204" pitchFamily="34" charset="0"/>
              </a:rPr>
              <a:t>MoC</a:t>
            </a:r>
            <a:r>
              <a:rPr lang="en-US" sz="800" dirty="0">
                <a:latin typeface="Calibri" panose="020F0502020204030204" pitchFamily="34" charset="0"/>
                <a:cs typeface="Calibri" panose="020F0502020204030204" pitchFamily="34" charset="0"/>
              </a:rPr>
              <a:t>, contributor</a:t>
            </a:r>
          </a:p>
        </p:txBody>
      </p:sp>
      <p:sp>
        <p:nvSpPr>
          <p:cNvPr id="2" name="Slide Number Placeholder 1">
            <a:extLst>
              <a:ext uri="{FF2B5EF4-FFF2-40B4-BE49-F238E27FC236}">
                <a16:creationId xmlns:a16="http://schemas.microsoft.com/office/drawing/2014/main" id="{17D864F7-D734-6710-0EBC-A939C091C8A5}"/>
              </a:ext>
            </a:extLst>
          </p:cNvPr>
          <p:cNvSpPr>
            <a:spLocks noGrp="1"/>
          </p:cNvSpPr>
          <p:nvPr>
            <p:ph type="sldNum" sz="quarter" idx="4"/>
          </p:nvPr>
        </p:nvSpPr>
        <p:spPr/>
        <p:txBody>
          <a:bodyPr/>
          <a:lstStyle/>
          <a:p>
            <a:fld id="{974172A1-1CBF-0B40-9234-7D4D80EC19EA}" type="slidenum">
              <a:rPr lang="en-GB" smtClean="0"/>
              <a:pPr/>
              <a:t>6</a:t>
            </a:fld>
            <a:endParaRPr lang="en-GB" dirty="0"/>
          </a:p>
        </p:txBody>
      </p:sp>
    </p:spTree>
    <p:extLst>
      <p:ext uri="{BB962C8B-B14F-4D97-AF65-F5344CB8AC3E}">
        <p14:creationId xmlns:p14="http://schemas.microsoft.com/office/powerpoint/2010/main" val="3735161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cx4="http://schemas.microsoft.com/office/drawing/2016/5/10/chartex" Requires="cx4">
          <p:graphicFrame>
            <p:nvGraphicFramePr>
              <p:cNvPr id="6" name="Diagramm 5">
                <a:extLst>
                  <a:ext uri="{FF2B5EF4-FFF2-40B4-BE49-F238E27FC236}">
                    <a16:creationId xmlns:a16="http://schemas.microsoft.com/office/drawing/2014/main" id="{849F69F5-E426-4A2A-BFC4-9F0B18182A75}"/>
                  </a:ext>
                </a:extLst>
              </p:cNvPr>
              <p:cNvGraphicFramePr/>
              <p:nvPr>
                <p:extLst>
                  <p:ext uri="{D42A27DB-BD31-4B8C-83A1-F6EECF244321}">
                    <p14:modId xmlns:p14="http://schemas.microsoft.com/office/powerpoint/2010/main" val="2056370035"/>
                  </p:ext>
                </p:extLst>
              </p:nvPr>
            </p:nvGraphicFramePr>
            <p:xfrm>
              <a:off x="121758" y="136081"/>
              <a:ext cx="8643796" cy="4871339"/>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6" name="Diagramm 5">
                <a:extLst>
                  <a:ext uri="{FF2B5EF4-FFF2-40B4-BE49-F238E27FC236}">
                    <a16:creationId xmlns:a16="http://schemas.microsoft.com/office/drawing/2014/main" id="{849F69F5-E426-4A2A-BFC4-9F0B18182A75}"/>
                  </a:ext>
                </a:extLst>
              </p:cNvPr>
              <p:cNvPicPr>
                <a:picLocks noGrp="1" noRot="1" noChangeAspect="1" noMove="1" noResize="1" noEditPoints="1" noAdjustHandles="1" noChangeArrowheads="1" noChangeShapeType="1"/>
              </p:cNvPicPr>
              <p:nvPr/>
            </p:nvPicPr>
            <p:blipFill>
              <a:blip r:embed="rId3"/>
              <a:stretch>
                <a:fillRect/>
              </a:stretch>
            </p:blipFill>
            <p:spPr>
              <a:xfrm>
                <a:off x="121758" y="136081"/>
                <a:ext cx="8643796" cy="4871339"/>
              </a:xfrm>
              <a:prstGeom prst="rect">
                <a:avLst/>
              </a:prstGeom>
            </p:spPr>
          </p:pic>
        </mc:Fallback>
      </mc:AlternateContent>
      <p:sp>
        <p:nvSpPr>
          <p:cNvPr id="5" name="Textfeld 21">
            <a:extLst>
              <a:ext uri="{FF2B5EF4-FFF2-40B4-BE49-F238E27FC236}">
                <a16:creationId xmlns:a16="http://schemas.microsoft.com/office/drawing/2014/main" id="{FB9ECC93-22A9-4142-6D12-6013A41D454C}"/>
              </a:ext>
            </a:extLst>
          </p:cNvPr>
          <p:cNvSpPr txBox="1"/>
          <p:nvPr/>
        </p:nvSpPr>
        <p:spPr>
          <a:xfrm>
            <a:off x="7587517" y="0"/>
            <a:ext cx="1523442" cy="2389116"/>
          </a:xfrm>
          <a:prstGeom prst="rect">
            <a:avLst/>
          </a:prstGeom>
          <a:ln w="28575">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de-AT" sz="1050" b="1" u="sng" dirty="0">
                <a:solidFill>
                  <a:schemeClr val="accent6">
                    <a:lumMod val="75000"/>
                  </a:schemeClr>
                </a:solidFill>
              </a:rPr>
              <a:t>ASIA</a:t>
            </a:r>
          </a:p>
          <a:p>
            <a:pPr algn="ctr" fontAlgn="t"/>
            <a:r>
              <a:rPr lang="en-US" sz="1050" dirty="0">
                <a:solidFill>
                  <a:srgbClr val="000000"/>
                </a:solidFill>
                <a:cs typeface="Calibri" panose="020F0502020204030204" pitchFamily="34" charset="0"/>
              </a:rPr>
              <a:t>China</a:t>
            </a:r>
            <a:endParaRPr lang="en-IT" sz="1050" dirty="0"/>
          </a:p>
          <a:p>
            <a:pPr fontAlgn="t"/>
            <a:r>
              <a:rPr lang="en-US" sz="975" b="1" dirty="0">
                <a:solidFill>
                  <a:srgbClr val="000000"/>
                </a:solidFill>
                <a:cs typeface="Calibri" panose="020F0502020204030204" pitchFamily="34" charset="0"/>
              </a:rPr>
              <a:t>Sun </a:t>
            </a:r>
            <a:r>
              <a:rPr lang="en-US" sz="975" b="1" dirty="0" err="1">
                <a:solidFill>
                  <a:srgbClr val="000000"/>
                </a:solidFill>
                <a:cs typeface="Calibri" panose="020F0502020204030204" pitchFamily="34" charset="0"/>
              </a:rPr>
              <a:t>Yat-sen</a:t>
            </a:r>
            <a:r>
              <a:rPr lang="en-US" sz="975" b="1" dirty="0">
                <a:solidFill>
                  <a:srgbClr val="000000"/>
                </a:solidFill>
                <a:cs typeface="Calibri" panose="020F0502020204030204" pitchFamily="34" charset="0"/>
              </a:rPr>
              <a:t> University</a:t>
            </a:r>
            <a:endParaRPr lang="en-IT" sz="975" dirty="0"/>
          </a:p>
          <a:p>
            <a:pPr fontAlgn="t"/>
            <a:r>
              <a:rPr lang="en-US" sz="975" b="1" dirty="0">
                <a:solidFill>
                  <a:srgbClr val="000000"/>
                </a:solidFill>
                <a:cs typeface="Calibri" panose="020F0502020204030204" pitchFamily="34" charset="0"/>
              </a:rPr>
              <a:t>IHEP</a:t>
            </a:r>
            <a:endParaRPr lang="en-IT" sz="975" dirty="0"/>
          </a:p>
          <a:p>
            <a:pPr fontAlgn="t"/>
            <a:r>
              <a:rPr lang="en-US" sz="975" b="1" dirty="0">
                <a:solidFill>
                  <a:srgbClr val="000000"/>
                </a:solidFill>
                <a:cs typeface="Calibri" panose="020F0502020204030204" pitchFamily="34" charset="0"/>
              </a:rPr>
              <a:t>Peking University</a:t>
            </a:r>
            <a:endParaRPr lang="en-IT" sz="975" dirty="0"/>
          </a:p>
          <a:p>
            <a:pPr fontAlgn="t"/>
            <a:r>
              <a:rPr lang="en-US" sz="975" b="1" dirty="0">
                <a:solidFill>
                  <a:srgbClr val="000000"/>
                </a:solidFill>
                <a:cs typeface="Calibri" panose="020F0502020204030204" pitchFamily="34" charset="0"/>
              </a:rPr>
              <a:t>Inst. Of Mod. Physics, CAS</a:t>
            </a:r>
            <a:endParaRPr lang="en-IT" sz="975" dirty="0"/>
          </a:p>
          <a:p>
            <a:pPr fontAlgn="t"/>
            <a:r>
              <a:rPr lang="en-US" sz="975" b="1" dirty="0">
                <a:solidFill>
                  <a:srgbClr val="000000"/>
                </a:solidFill>
                <a:cs typeface="Calibri" panose="020F0502020204030204" pitchFamily="34" charset="0"/>
              </a:rPr>
              <a:t>University of CAS</a:t>
            </a:r>
            <a:endParaRPr lang="en-IT" sz="975" dirty="0"/>
          </a:p>
          <a:p>
            <a:pPr algn="ctr" fontAlgn="t"/>
            <a:r>
              <a:rPr lang="en-US" sz="1050" dirty="0">
                <a:solidFill>
                  <a:srgbClr val="000000"/>
                </a:solidFill>
                <a:cs typeface="Calibri" panose="020F0502020204030204" pitchFamily="34" charset="0"/>
              </a:rPr>
              <a:t>Korea</a:t>
            </a:r>
            <a:endParaRPr lang="en-IT" sz="1050" dirty="0"/>
          </a:p>
          <a:p>
            <a:pPr fontAlgn="t"/>
            <a:r>
              <a:rPr lang="en-US" sz="975" b="1" i="1" dirty="0">
                <a:solidFill>
                  <a:srgbClr val="000000"/>
                </a:solidFill>
                <a:cs typeface="Calibri" panose="020F0502020204030204" pitchFamily="34" charset="0"/>
              </a:rPr>
              <a:t>Kyungpook National University</a:t>
            </a:r>
            <a:endParaRPr lang="en-IT" sz="975" i="1" dirty="0"/>
          </a:p>
          <a:p>
            <a:pPr fontAlgn="t"/>
            <a:r>
              <a:rPr lang="en-US" sz="975" b="1" i="1" dirty="0">
                <a:solidFill>
                  <a:srgbClr val="000000"/>
                </a:solidFill>
                <a:cs typeface="Calibri" panose="020F0502020204030204" pitchFamily="34" charset="0"/>
              </a:rPr>
              <a:t>Yonsei University</a:t>
            </a:r>
            <a:endParaRPr lang="en-IT" sz="975" i="1" dirty="0"/>
          </a:p>
          <a:p>
            <a:pPr fontAlgn="t"/>
            <a:r>
              <a:rPr lang="en-US" sz="975" b="1" i="1" dirty="0">
                <a:solidFill>
                  <a:srgbClr val="000000"/>
                </a:solidFill>
              </a:rPr>
              <a:t>Seoul National University</a:t>
            </a:r>
            <a:endParaRPr lang="en-IT" sz="975" i="1" dirty="0"/>
          </a:p>
          <a:p>
            <a:pPr algn="ctr" fontAlgn="t"/>
            <a:r>
              <a:rPr lang="en-US" sz="1050" dirty="0">
                <a:solidFill>
                  <a:srgbClr val="000000"/>
                </a:solidFill>
                <a:cs typeface="Calibri" panose="020F0502020204030204" pitchFamily="34" charset="0"/>
              </a:rPr>
              <a:t>India</a:t>
            </a:r>
            <a:endParaRPr lang="en-IT" sz="1050" dirty="0"/>
          </a:p>
          <a:p>
            <a:pPr fontAlgn="t"/>
            <a:r>
              <a:rPr lang="en-US" sz="975" b="1" i="1" dirty="0">
                <a:solidFill>
                  <a:srgbClr val="000000"/>
                </a:solidFill>
                <a:cs typeface="Calibri" panose="020F0502020204030204" pitchFamily="34" charset="0"/>
              </a:rPr>
              <a:t>CHEP</a:t>
            </a:r>
            <a:endParaRPr lang="en-IT" sz="975" dirty="0"/>
          </a:p>
        </p:txBody>
      </p:sp>
      <p:sp>
        <p:nvSpPr>
          <p:cNvPr id="14" name="TextBox 13">
            <a:extLst>
              <a:ext uri="{FF2B5EF4-FFF2-40B4-BE49-F238E27FC236}">
                <a16:creationId xmlns:a16="http://schemas.microsoft.com/office/drawing/2014/main" id="{8D8CD289-79DC-6968-886C-6B76424C805B}"/>
              </a:ext>
            </a:extLst>
          </p:cNvPr>
          <p:cNvSpPr txBox="1"/>
          <p:nvPr/>
        </p:nvSpPr>
        <p:spPr>
          <a:xfrm>
            <a:off x="121759" y="4471966"/>
            <a:ext cx="2722050" cy="507831"/>
          </a:xfrm>
          <a:prstGeom prst="rect">
            <a:avLst/>
          </a:prstGeom>
          <a:noFill/>
        </p:spPr>
        <p:txBody>
          <a:bodyPr wrap="square">
            <a:spAutoFit/>
          </a:bodyPr>
          <a:lstStyle/>
          <a:p>
            <a:r>
              <a:rPr lang="en-US" sz="1350" b="1" dirty="0">
                <a:latin typeface="Calibri" panose="020F0502020204030204" pitchFamily="34" charset="0"/>
                <a:cs typeface="Calibri" panose="020F0502020204030204" pitchFamily="34" charset="0"/>
              </a:rPr>
              <a:t>Signed </a:t>
            </a:r>
            <a:r>
              <a:rPr lang="en-US" sz="1350" b="1" dirty="0" err="1">
                <a:latin typeface="Calibri" panose="020F0502020204030204" pitchFamily="34" charset="0"/>
                <a:cs typeface="Calibri" panose="020F0502020204030204" pitchFamily="34" charset="0"/>
              </a:rPr>
              <a:t>MoC</a:t>
            </a:r>
            <a:r>
              <a:rPr lang="en-US" sz="1350" b="1">
                <a:latin typeface="Calibri" panose="020F0502020204030204" pitchFamily="34" charset="0"/>
                <a:cs typeface="Calibri" panose="020F0502020204030204" pitchFamily="34" charset="0"/>
              </a:rPr>
              <a:t> (61) </a:t>
            </a:r>
            <a:r>
              <a:rPr lang="en-US" sz="1350" b="1" dirty="0">
                <a:latin typeface="Calibri" panose="020F0502020204030204" pitchFamily="34" charset="0"/>
                <a:cs typeface="Calibri" panose="020F0502020204030204" pitchFamily="34" charset="0"/>
              </a:rPr>
              <a:t>or </a:t>
            </a:r>
            <a:r>
              <a:rPr lang="en-US" sz="1350" b="1" i="1" dirty="0">
                <a:latin typeface="Calibri" panose="020F0502020204030204" pitchFamily="34" charset="0"/>
                <a:cs typeface="Calibri" panose="020F0502020204030204" pitchFamily="34" charset="0"/>
              </a:rPr>
              <a:t>requested </a:t>
            </a:r>
            <a:r>
              <a:rPr lang="en-US" sz="1350" b="1" i="1" dirty="0" err="1">
                <a:latin typeface="Calibri" panose="020F0502020204030204" pitchFamily="34" charset="0"/>
                <a:cs typeface="Calibri" panose="020F0502020204030204" pitchFamily="34" charset="0"/>
              </a:rPr>
              <a:t>MoC</a:t>
            </a:r>
            <a:br>
              <a:rPr lang="en-US" sz="1350" b="1" i="1" dirty="0">
                <a:latin typeface="Calibri" panose="020F0502020204030204" pitchFamily="34" charset="0"/>
                <a:cs typeface="Calibri" panose="020F0502020204030204" pitchFamily="34" charset="0"/>
              </a:rPr>
            </a:br>
            <a:r>
              <a:rPr lang="en-US" sz="1350" dirty="0">
                <a:latin typeface="Calibri" panose="020F0502020204030204" pitchFamily="34" charset="0"/>
                <a:cs typeface="Calibri" panose="020F0502020204030204" pitchFamily="34" charset="0"/>
              </a:rPr>
              <a:t>contributor</a:t>
            </a:r>
          </a:p>
        </p:txBody>
      </p:sp>
      <p:sp>
        <p:nvSpPr>
          <p:cNvPr id="15" name="Textfeld 21">
            <a:extLst>
              <a:ext uri="{FF2B5EF4-FFF2-40B4-BE49-F238E27FC236}">
                <a16:creationId xmlns:a16="http://schemas.microsoft.com/office/drawing/2014/main" id="{C10D4D2E-0799-C36C-8D11-8BB6186AAAE2}"/>
              </a:ext>
            </a:extLst>
          </p:cNvPr>
          <p:cNvSpPr txBox="1"/>
          <p:nvPr/>
        </p:nvSpPr>
        <p:spPr>
          <a:xfrm>
            <a:off x="237125" y="479458"/>
            <a:ext cx="1615649" cy="3889526"/>
          </a:xfrm>
          <a:prstGeom prst="rect">
            <a:avLst/>
          </a:prstGeom>
          <a:ln w="28575"/>
        </p:spPr>
        <p:style>
          <a:lnRef idx="2">
            <a:schemeClr val="accent2"/>
          </a:lnRef>
          <a:fillRef idx="1">
            <a:schemeClr val="lt1"/>
          </a:fillRef>
          <a:effectRef idx="0">
            <a:schemeClr val="accent2"/>
          </a:effectRef>
          <a:fontRef idx="minor">
            <a:schemeClr val="dk1"/>
          </a:fontRef>
        </p:style>
        <p:txBody>
          <a:bodyPr wrap="square" rtlCol="0">
            <a:spAutoFit/>
          </a:bodyPr>
          <a:lstStyle/>
          <a:p>
            <a:r>
              <a:rPr lang="de-AT" sz="1050" b="1" u="sng" dirty="0">
                <a:solidFill>
                  <a:schemeClr val="accent2">
                    <a:lumMod val="75000"/>
                  </a:schemeClr>
                </a:solidFill>
              </a:rPr>
              <a:t>AMERICA</a:t>
            </a:r>
          </a:p>
          <a:p>
            <a:pPr algn="ctr" fontAlgn="t"/>
            <a:r>
              <a:rPr lang="en-US" sz="1050" dirty="0">
                <a:solidFill>
                  <a:srgbClr val="000000"/>
                </a:solidFill>
                <a:cs typeface="Calibri" panose="020F0502020204030204" pitchFamily="34" charset="0"/>
              </a:rPr>
              <a:t>Canada</a:t>
            </a:r>
            <a:endParaRPr lang="en-IT" sz="1050" dirty="0"/>
          </a:p>
          <a:p>
            <a:r>
              <a:rPr lang="en-US" sz="975" i="1" dirty="0">
                <a:solidFill>
                  <a:schemeClr val="tx1"/>
                </a:solidFill>
                <a:cs typeface="Calibri"/>
              </a:rPr>
              <a:t>Université Laval</a:t>
            </a:r>
          </a:p>
          <a:p>
            <a:pPr algn="ctr" fontAlgn="t"/>
            <a:r>
              <a:rPr lang="en-US" sz="1050" dirty="0">
                <a:solidFill>
                  <a:srgbClr val="000000"/>
                </a:solidFill>
                <a:cs typeface="Calibri" panose="020F0502020204030204" pitchFamily="34" charset="0"/>
              </a:rPr>
              <a:t>U.S.A. </a:t>
            </a:r>
          </a:p>
          <a:p>
            <a:pPr fontAlgn="t"/>
            <a:r>
              <a:rPr lang="en-US" sz="975" b="1" i="1" dirty="0">
                <a:solidFill>
                  <a:srgbClr val="000000"/>
                </a:solidFill>
                <a:cs typeface="Calibri" panose="020F0502020204030204" pitchFamily="34" charset="0"/>
              </a:rPr>
              <a:t>Iowa State University</a:t>
            </a:r>
            <a:endParaRPr lang="en-IT" sz="975" i="1" dirty="0"/>
          </a:p>
          <a:p>
            <a:pPr fontAlgn="t"/>
            <a:r>
              <a:rPr lang="en-US" sz="975" b="1" i="1" dirty="0">
                <a:solidFill>
                  <a:srgbClr val="000000"/>
                </a:solidFill>
                <a:cs typeface="Calibri" panose="020F0502020204030204" pitchFamily="34" charset="0"/>
              </a:rPr>
              <a:t>University of Iowa</a:t>
            </a:r>
            <a:endParaRPr lang="en-IT" sz="975" i="1" dirty="0"/>
          </a:p>
          <a:p>
            <a:pPr fontAlgn="t"/>
            <a:r>
              <a:rPr lang="en-US" sz="975" b="1" i="1" dirty="0">
                <a:solidFill>
                  <a:srgbClr val="000000"/>
                </a:solidFill>
                <a:cs typeface="Calibri" panose="020F0502020204030204" pitchFamily="34" charset="0"/>
              </a:rPr>
              <a:t>Wisconsin-Madison</a:t>
            </a:r>
            <a:endParaRPr lang="en-IT" sz="975" i="1" dirty="0"/>
          </a:p>
          <a:p>
            <a:pPr fontAlgn="t"/>
            <a:r>
              <a:rPr lang="en-US" sz="975" b="1" i="1" dirty="0">
                <a:solidFill>
                  <a:srgbClr val="000000"/>
                </a:solidFill>
                <a:cs typeface="Calibri" panose="020F0502020204030204" pitchFamily="34" charset="0"/>
              </a:rPr>
              <a:t>University of Pittsburgh</a:t>
            </a:r>
            <a:endParaRPr lang="en-IT" sz="975" i="1" dirty="0"/>
          </a:p>
          <a:p>
            <a:pPr fontAlgn="t"/>
            <a:r>
              <a:rPr lang="en-US" sz="975" b="1" i="1" dirty="0">
                <a:solidFill>
                  <a:srgbClr val="000000"/>
                </a:solidFill>
                <a:cs typeface="Calibri" panose="020F0502020204030204" pitchFamily="34" charset="0"/>
              </a:rPr>
              <a:t>Old Dominion</a:t>
            </a:r>
            <a:endParaRPr lang="en-IT" sz="975" i="1" dirty="0"/>
          </a:p>
          <a:p>
            <a:pPr fontAlgn="t"/>
            <a:r>
              <a:rPr lang="en-US" sz="975" b="1" i="1" dirty="0">
                <a:solidFill>
                  <a:srgbClr val="000000"/>
                </a:solidFill>
                <a:cs typeface="Calibri" panose="020F0502020204030204" pitchFamily="34" charset="0"/>
              </a:rPr>
              <a:t>Chicago University</a:t>
            </a:r>
            <a:endParaRPr lang="en-IT" sz="975" i="1" dirty="0"/>
          </a:p>
          <a:p>
            <a:pPr fontAlgn="t"/>
            <a:r>
              <a:rPr lang="en-US" sz="975" b="1" i="1" dirty="0">
                <a:solidFill>
                  <a:srgbClr val="000000"/>
                </a:solidFill>
                <a:cs typeface="Calibri" panose="020F0502020204030204" pitchFamily="34" charset="0"/>
              </a:rPr>
              <a:t>Florida State University</a:t>
            </a:r>
            <a:endParaRPr lang="en-IT" sz="975" i="1" dirty="0"/>
          </a:p>
          <a:p>
            <a:pPr fontAlgn="t"/>
            <a:r>
              <a:rPr lang="en-US" sz="975" b="1" i="1" dirty="0">
                <a:solidFill>
                  <a:srgbClr val="000000"/>
                </a:solidFill>
                <a:cs typeface="Calibri" panose="020F0502020204030204" pitchFamily="34" charset="0"/>
              </a:rPr>
              <a:t>RICE University</a:t>
            </a:r>
            <a:endParaRPr lang="en-IT" sz="975" i="1" dirty="0"/>
          </a:p>
          <a:p>
            <a:pPr fontAlgn="t"/>
            <a:r>
              <a:rPr lang="en-US" sz="975" b="1" i="1" dirty="0">
                <a:solidFill>
                  <a:srgbClr val="000000"/>
                </a:solidFill>
                <a:cs typeface="Calibri" panose="020F0502020204030204" pitchFamily="34" charset="0"/>
              </a:rPr>
              <a:t>Tennessee University</a:t>
            </a:r>
            <a:endParaRPr lang="en-IT" sz="975" i="1" dirty="0"/>
          </a:p>
          <a:p>
            <a:pPr fontAlgn="t"/>
            <a:r>
              <a:rPr lang="en-US" sz="975" b="1" i="1" dirty="0">
                <a:solidFill>
                  <a:srgbClr val="000000"/>
                </a:solidFill>
                <a:cs typeface="Calibri" panose="020F0502020204030204" pitchFamily="34" charset="0"/>
              </a:rPr>
              <a:t>MIT Plasma science center</a:t>
            </a:r>
            <a:endParaRPr lang="en-IT" sz="975" i="1" dirty="0"/>
          </a:p>
          <a:p>
            <a:pPr fontAlgn="t"/>
            <a:r>
              <a:rPr lang="en-US" sz="975" b="1" i="1" dirty="0">
                <a:solidFill>
                  <a:srgbClr val="000000"/>
                </a:solidFill>
                <a:cs typeface="Calibri" panose="020F0502020204030204" pitchFamily="34" charset="0"/>
              </a:rPr>
              <a:t>Pittsburgh PAC</a:t>
            </a:r>
            <a:endParaRPr lang="en-IT" sz="975" i="1" dirty="0"/>
          </a:p>
          <a:p>
            <a:pPr fontAlgn="t"/>
            <a:r>
              <a:rPr lang="en-US" sz="975" b="1" i="1" dirty="0">
                <a:solidFill>
                  <a:srgbClr val="000000"/>
                </a:solidFill>
                <a:cs typeface="Calibri" panose="020F0502020204030204" pitchFamily="34" charset="0"/>
              </a:rPr>
              <a:t>Princeton</a:t>
            </a:r>
            <a:endParaRPr lang="en-IT" sz="975" i="1" dirty="0"/>
          </a:p>
          <a:p>
            <a:pPr fontAlgn="t"/>
            <a:r>
              <a:rPr lang="en-US" sz="975" b="1" i="1" dirty="0">
                <a:solidFill>
                  <a:srgbClr val="000000"/>
                </a:solidFill>
                <a:cs typeface="Calibri" panose="020F0502020204030204" pitchFamily="34" charset="0"/>
              </a:rPr>
              <a:t>Stony Brook</a:t>
            </a:r>
            <a:endParaRPr lang="en-IT" sz="975" i="1" dirty="0"/>
          </a:p>
          <a:p>
            <a:pPr fontAlgn="t"/>
            <a:r>
              <a:rPr lang="en-US" sz="975" i="1" dirty="0">
                <a:solidFill>
                  <a:srgbClr val="000000"/>
                </a:solidFill>
                <a:cs typeface="Calibri" panose="020F0502020204030204" pitchFamily="34" charset="0"/>
              </a:rPr>
              <a:t>Stanford/SLAC</a:t>
            </a:r>
            <a:br>
              <a:rPr lang="en-US" sz="975" i="1" dirty="0">
                <a:solidFill>
                  <a:srgbClr val="000000"/>
                </a:solidFill>
                <a:cs typeface="Calibri" panose="020F0502020204030204" pitchFamily="34" charset="0"/>
              </a:rPr>
            </a:br>
            <a:r>
              <a:rPr lang="en-US" sz="975" i="1" dirty="0">
                <a:solidFill>
                  <a:srgbClr val="000000"/>
                </a:solidFill>
                <a:cs typeface="Calibri" panose="020F0502020204030204" pitchFamily="34" charset="0"/>
              </a:rPr>
              <a:t>Yale</a:t>
            </a:r>
            <a:endParaRPr lang="en-IT" sz="975" i="1" dirty="0"/>
          </a:p>
          <a:p>
            <a:pPr fontAlgn="t"/>
            <a:r>
              <a:rPr lang="en-US" sz="975" i="1" dirty="0">
                <a:solidFill>
                  <a:srgbClr val="000000"/>
                </a:solidFill>
                <a:cs typeface="Calibri" panose="020F0502020204030204" pitchFamily="34" charset="0"/>
              </a:rPr>
              <a:t>FNAL</a:t>
            </a:r>
            <a:endParaRPr lang="en-IT" sz="975" i="1" dirty="0"/>
          </a:p>
          <a:p>
            <a:pPr fontAlgn="t"/>
            <a:r>
              <a:rPr lang="en-US" sz="975" i="1" dirty="0">
                <a:solidFill>
                  <a:srgbClr val="000000"/>
                </a:solidFill>
                <a:cs typeface="Calibri" panose="020F0502020204030204" pitchFamily="34" charset="0"/>
              </a:rPr>
              <a:t>LBNL</a:t>
            </a:r>
            <a:endParaRPr lang="en-IT" sz="975" i="1" dirty="0"/>
          </a:p>
          <a:p>
            <a:pPr fontAlgn="t"/>
            <a:r>
              <a:rPr lang="en-US" sz="975" i="1" dirty="0">
                <a:solidFill>
                  <a:srgbClr val="000000"/>
                </a:solidFill>
                <a:cs typeface="Calibri" panose="020F0502020204030204" pitchFamily="34" charset="0"/>
              </a:rPr>
              <a:t>JLAB</a:t>
            </a:r>
            <a:endParaRPr lang="en-IT" sz="975" i="1" dirty="0"/>
          </a:p>
          <a:p>
            <a:pPr fontAlgn="t"/>
            <a:r>
              <a:rPr lang="en-US" sz="975" i="1" dirty="0">
                <a:solidFill>
                  <a:srgbClr val="000000"/>
                </a:solidFill>
                <a:cs typeface="Calibri" panose="020F0502020204030204" pitchFamily="34" charset="0"/>
              </a:rPr>
              <a:t>BNL</a:t>
            </a:r>
            <a:endParaRPr lang="en-IT" sz="975" i="1" dirty="0"/>
          </a:p>
          <a:p>
            <a:pPr algn="ctr" fontAlgn="t"/>
            <a:r>
              <a:rPr lang="en-US" sz="1050" dirty="0">
                <a:solidFill>
                  <a:srgbClr val="000000"/>
                </a:solidFill>
                <a:cs typeface="Calibri" panose="020F0502020204030204" pitchFamily="34" charset="0"/>
              </a:rPr>
              <a:t>Brazil</a:t>
            </a:r>
            <a:endParaRPr lang="en-IT" sz="1050" dirty="0"/>
          </a:p>
          <a:p>
            <a:r>
              <a:rPr lang="en-US" sz="975" b="1" i="1" dirty="0">
                <a:cs typeface="Calibri"/>
              </a:rPr>
              <a:t>CNPEM</a:t>
            </a:r>
          </a:p>
        </p:txBody>
      </p:sp>
      <p:sp>
        <p:nvSpPr>
          <p:cNvPr id="22" name="Textfeld 21">
            <a:extLst>
              <a:ext uri="{FF2B5EF4-FFF2-40B4-BE49-F238E27FC236}">
                <a16:creationId xmlns:a16="http://schemas.microsoft.com/office/drawing/2014/main" id="{FDBAB2B9-7E0F-87D4-AF44-0A5381194D5C}"/>
              </a:ext>
            </a:extLst>
          </p:cNvPr>
          <p:cNvSpPr txBox="1"/>
          <p:nvPr/>
        </p:nvSpPr>
        <p:spPr>
          <a:xfrm>
            <a:off x="3026350" y="1380442"/>
            <a:ext cx="1330112" cy="3635611"/>
          </a:xfrm>
          <a:prstGeom prst="rect">
            <a:avLst/>
          </a:prstGeom>
          <a:noFill/>
          <a:ln w="28575"/>
        </p:spPr>
        <p:style>
          <a:lnRef idx="2">
            <a:schemeClr val="accent1"/>
          </a:lnRef>
          <a:fillRef idx="1">
            <a:schemeClr val="lt1"/>
          </a:fillRef>
          <a:effectRef idx="0">
            <a:schemeClr val="accent1"/>
          </a:effectRef>
          <a:fontRef idx="minor">
            <a:schemeClr val="dk1"/>
          </a:fontRef>
        </p:style>
        <p:txBody>
          <a:bodyPr wrap="square" rtlCol="0">
            <a:spAutoFit/>
          </a:bodyPr>
          <a:lstStyle/>
          <a:p>
            <a:r>
              <a:rPr lang="de-AT" sz="1050" b="1" u="sng" dirty="0">
                <a:solidFill>
                  <a:schemeClr val="accent5">
                    <a:lumMod val="75000"/>
                  </a:schemeClr>
                </a:solidFill>
              </a:rPr>
              <a:t>EUROPE</a:t>
            </a:r>
          </a:p>
          <a:p>
            <a:r>
              <a:rPr lang="de-AT" sz="1050" b="1" dirty="0"/>
              <a:t>CERN</a:t>
            </a:r>
            <a:endParaRPr lang="en-IT" sz="1050" b="1" dirty="0"/>
          </a:p>
          <a:p>
            <a:pPr algn="ctr" fontAlgn="t"/>
            <a:r>
              <a:rPr lang="en-US" sz="1050" dirty="0">
                <a:solidFill>
                  <a:srgbClr val="000000"/>
                </a:solidFill>
                <a:cs typeface="Calibri" panose="020F0502020204030204" pitchFamily="34" charset="0"/>
              </a:rPr>
              <a:t>Austria</a:t>
            </a:r>
            <a:endParaRPr lang="en-IT" sz="1050" dirty="0"/>
          </a:p>
          <a:p>
            <a:pPr fontAlgn="t"/>
            <a:r>
              <a:rPr lang="en-US" sz="975" b="1" i="1" dirty="0">
                <a:solidFill>
                  <a:srgbClr val="000000"/>
                </a:solidFill>
                <a:cs typeface="Calibri" panose="020F0502020204030204" pitchFamily="34" charset="0"/>
              </a:rPr>
              <a:t>HEPHY</a:t>
            </a:r>
            <a:endParaRPr lang="en-IT" sz="975" i="1" dirty="0"/>
          </a:p>
          <a:p>
            <a:pPr fontAlgn="t"/>
            <a:r>
              <a:rPr lang="en-US" sz="975" i="1" dirty="0">
                <a:solidFill>
                  <a:srgbClr val="000000"/>
                </a:solidFill>
                <a:cs typeface="Calibri" panose="020F0502020204030204" pitchFamily="34" charset="0"/>
              </a:rPr>
              <a:t>TU Wien</a:t>
            </a:r>
          </a:p>
          <a:p>
            <a:pPr algn="ctr" fontAlgn="t"/>
            <a:r>
              <a:rPr lang="en-US" sz="1050" dirty="0">
                <a:solidFill>
                  <a:srgbClr val="000000"/>
                </a:solidFill>
                <a:cs typeface="Calibri" panose="020F0502020204030204" pitchFamily="34" charset="0"/>
              </a:rPr>
              <a:t>Belgium</a:t>
            </a:r>
            <a:endParaRPr lang="en-IT" sz="1050" dirty="0"/>
          </a:p>
          <a:p>
            <a:pPr fontAlgn="t"/>
            <a:r>
              <a:rPr lang="en-US" sz="975" b="1" i="1" dirty="0">
                <a:solidFill>
                  <a:srgbClr val="000000"/>
                </a:solidFill>
                <a:cs typeface="Calibri" panose="020F0502020204030204" pitchFamily="34" charset="0"/>
              </a:rPr>
              <a:t>Univ. Louvain</a:t>
            </a:r>
            <a:endParaRPr lang="en-US" sz="975" i="1" dirty="0">
              <a:solidFill>
                <a:srgbClr val="000000"/>
              </a:solidFill>
              <a:cs typeface="Calibri" panose="020F0502020204030204" pitchFamily="34" charset="0"/>
            </a:endParaRPr>
          </a:p>
          <a:p>
            <a:pPr algn="ctr" fontAlgn="t"/>
            <a:r>
              <a:rPr lang="en-US" sz="1050" dirty="0">
                <a:solidFill>
                  <a:srgbClr val="000000"/>
                </a:solidFill>
                <a:cs typeface="Calibri" panose="020F0502020204030204" pitchFamily="34" charset="0"/>
              </a:rPr>
              <a:t>France</a:t>
            </a:r>
            <a:endParaRPr lang="en-IT" sz="1050" dirty="0"/>
          </a:p>
          <a:p>
            <a:pPr fontAlgn="t"/>
            <a:r>
              <a:rPr lang="en-US" sz="975" b="1" i="1" dirty="0">
                <a:solidFill>
                  <a:srgbClr val="000000"/>
                </a:solidFill>
                <a:cs typeface="Calibri" panose="020F0502020204030204" pitchFamily="34" charset="0"/>
              </a:rPr>
              <a:t>CEA-IRFU</a:t>
            </a:r>
            <a:endParaRPr lang="en-IT" sz="975" i="1" dirty="0"/>
          </a:p>
          <a:p>
            <a:pPr fontAlgn="t"/>
            <a:r>
              <a:rPr lang="en-US" sz="975" i="1" dirty="0">
                <a:solidFill>
                  <a:srgbClr val="000000"/>
                </a:solidFill>
                <a:cs typeface="Calibri" panose="020F0502020204030204" pitchFamily="34" charset="0"/>
              </a:rPr>
              <a:t>CNRS-LNCMI</a:t>
            </a:r>
            <a:endParaRPr lang="en-IT" sz="975" i="1" dirty="0"/>
          </a:p>
          <a:p>
            <a:pPr fontAlgn="t"/>
            <a:r>
              <a:rPr lang="en-US" sz="975" b="1" i="1" dirty="0" err="1">
                <a:solidFill>
                  <a:srgbClr val="000000"/>
                </a:solidFill>
                <a:cs typeface="Calibri" panose="020F0502020204030204" pitchFamily="34" charset="0"/>
              </a:rPr>
              <a:t>Ecoles</a:t>
            </a:r>
            <a:r>
              <a:rPr lang="en-US" sz="975" b="1" i="1" dirty="0">
                <a:solidFill>
                  <a:srgbClr val="000000"/>
                </a:solidFill>
                <a:cs typeface="Calibri" panose="020F0502020204030204" pitchFamily="34" charset="0"/>
              </a:rPr>
              <a:t> Mines St-Etienne</a:t>
            </a:r>
            <a:endParaRPr lang="en-IT" sz="975" i="1" dirty="0"/>
          </a:p>
          <a:p>
            <a:pPr algn="ctr" fontAlgn="t"/>
            <a:r>
              <a:rPr lang="en-US" sz="1050" dirty="0">
                <a:solidFill>
                  <a:srgbClr val="000000"/>
                </a:solidFill>
                <a:cs typeface="Calibri" panose="020F0502020204030204" pitchFamily="34" charset="0"/>
              </a:rPr>
              <a:t>Germany</a:t>
            </a:r>
          </a:p>
          <a:p>
            <a:pPr fontAlgn="t"/>
            <a:r>
              <a:rPr lang="en-US" sz="975" i="1" dirty="0">
                <a:solidFill>
                  <a:srgbClr val="000000"/>
                </a:solidFill>
                <a:cs typeface="Calibri" panose="020F0502020204030204" pitchFamily="34" charset="0"/>
              </a:rPr>
              <a:t>DESY</a:t>
            </a:r>
            <a:endParaRPr lang="en-IT" sz="975" i="1" dirty="0"/>
          </a:p>
          <a:p>
            <a:r>
              <a:rPr lang="en-US" sz="975" b="1" i="1" dirty="0">
                <a:solidFill>
                  <a:srgbClr val="000000"/>
                </a:solidFill>
                <a:cs typeface="Calibri" panose="020F0502020204030204" pitchFamily="34" charset="0"/>
              </a:rPr>
              <a:t>Tech. Univ. Darmstadt</a:t>
            </a:r>
            <a:endParaRPr lang="en-IT" sz="975" i="1" dirty="0"/>
          </a:p>
          <a:p>
            <a:pPr fontAlgn="t"/>
            <a:r>
              <a:rPr lang="en-US" sz="975" b="1" i="1" dirty="0">
                <a:solidFill>
                  <a:srgbClr val="000000"/>
                </a:solidFill>
                <a:cs typeface="Calibri" panose="020F0502020204030204" pitchFamily="34" charset="0"/>
              </a:rPr>
              <a:t>University of Rostock</a:t>
            </a:r>
            <a:endParaRPr lang="en-IT" sz="975" i="1" dirty="0"/>
          </a:p>
          <a:p>
            <a:pPr fontAlgn="t"/>
            <a:r>
              <a:rPr lang="en-US" sz="975" i="1" dirty="0">
                <a:solidFill>
                  <a:srgbClr val="000000"/>
                </a:solidFill>
                <a:cs typeface="Calibri" panose="020F0502020204030204" pitchFamily="34" charset="0"/>
              </a:rPr>
              <a:t>KIT</a:t>
            </a:r>
          </a:p>
          <a:p>
            <a:pPr algn="ctr" fontAlgn="t"/>
            <a:r>
              <a:rPr lang="en-US" sz="1050" dirty="0">
                <a:solidFill>
                  <a:srgbClr val="000000"/>
                </a:solidFill>
                <a:cs typeface="Calibri" panose="020F0502020204030204" pitchFamily="34" charset="0"/>
              </a:rPr>
              <a:t>Estonia</a:t>
            </a:r>
            <a:endParaRPr lang="en-IT" sz="1050" dirty="0"/>
          </a:p>
          <a:p>
            <a:pPr fontAlgn="t"/>
            <a:r>
              <a:rPr lang="en-US" sz="975" b="1" i="1" dirty="0">
                <a:solidFill>
                  <a:srgbClr val="000000"/>
                </a:solidFill>
                <a:cs typeface="Calibri" panose="020F0502020204030204" pitchFamily="34" charset="0"/>
              </a:rPr>
              <a:t>Tartu University</a:t>
            </a:r>
          </a:p>
          <a:p>
            <a:pPr algn="ctr" fontAlgn="t"/>
            <a:r>
              <a:rPr lang="en-IT" sz="1050" dirty="0"/>
              <a:t>Finland</a:t>
            </a:r>
          </a:p>
          <a:p>
            <a:pPr fontAlgn="t"/>
            <a:r>
              <a:rPr lang="en-US" sz="975" b="1" i="1" dirty="0">
                <a:solidFill>
                  <a:srgbClr val="000000"/>
                </a:solidFill>
                <a:cs typeface="Calibri" panose="020F0502020204030204" pitchFamily="34" charset="0"/>
              </a:rPr>
              <a:t>Tampere University</a:t>
            </a:r>
            <a:endParaRPr lang="en-IT" sz="975" i="1" dirty="0"/>
          </a:p>
          <a:p>
            <a:pPr fontAlgn="t"/>
            <a:r>
              <a:rPr lang="en-US" sz="975" b="1" i="1" dirty="0">
                <a:solidFill>
                  <a:srgbClr val="000000"/>
                </a:solidFill>
                <a:cs typeface="Calibri" panose="020F0502020204030204" pitchFamily="34" charset="0"/>
              </a:rPr>
              <a:t>HIP, Univ. of Helsinki</a:t>
            </a:r>
            <a:endParaRPr lang="en-IT" sz="975" i="1" dirty="0"/>
          </a:p>
        </p:txBody>
      </p:sp>
      <p:sp>
        <p:nvSpPr>
          <p:cNvPr id="23" name="Textfeld 21">
            <a:extLst>
              <a:ext uri="{FF2B5EF4-FFF2-40B4-BE49-F238E27FC236}">
                <a16:creationId xmlns:a16="http://schemas.microsoft.com/office/drawing/2014/main" id="{E49EB519-3ACE-3E68-B3EE-AD631A3B6891}"/>
              </a:ext>
            </a:extLst>
          </p:cNvPr>
          <p:cNvSpPr txBox="1"/>
          <p:nvPr/>
        </p:nvSpPr>
        <p:spPr>
          <a:xfrm>
            <a:off x="4361808" y="1774068"/>
            <a:ext cx="1446044" cy="3173946"/>
          </a:xfrm>
          <a:prstGeom prst="rect">
            <a:avLst/>
          </a:prstGeom>
          <a:noFill/>
          <a:ln w="28575"/>
        </p:spPr>
        <p:style>
          <a:lnRef idx="2">
            <a:schemeClr val="accent1"/>
          </a:lnRef>
          <a:fillRef idx="1">
            <a:schemeClr val="lt1"/>
          </a:fillRef>
          <a:effectRef idx="0">
            <a:schemeClr val="accent1"/>
          </a:effectRef>
          <a:fontRef idx="minor">
            <a:schemeClr val="dk1"/>
          </a:fontRef>
        </p:style>
        <p:txBody>
          <a:bodyPr wrap="square" rtlCol="0">
            <a:spAutoFit/>
          </a:bodyPr>
          <a:lstStyle/>
          <a:p>
            <a:pPr algn="ctr" fontAlgn="t"/>
            <a:r>
              <a:rPr lang="en-US" sz="1050" dirty="0">
                <a:solidFill>
                  <a:srgbClr val="000000"/>
                </a:solidFill>
                <a:cs typeface="Calibri" panose="020F0502020204030204" pitchFamily="34" charset="0"/>
              </a:rPr>
              <a:t>Latvia</a:t>
            </a:r>
          </a:p>
          <a:p>
            <a:pPr fontAlgn="t"/>
            <a:r>
              <a:rPr lang="en-US" sz="975" b="1" i="1" dirty="0">
                <a:solidFill>
                  <a:srgbClr val="000000"/>
                </a:solidFill>
                <a:cs typeface="Calibri" panose="020F0502020204030204" pitchFamily="34" charset="0"/>
              </a:rPr>
              <a:t>Riga Technical Univ.</a:t>
            </a:r>
            <a:endParaRPr lang="en-IT" sz="975" i="1" dirty="0"/>
          </a:p>
          <a:p>
            <a:pPr algn="ctr" fontAlgn="t"/>
            <a:r>
              <a:rPr lang="en-US" sz="1050" dirty="0">
                <a:solidFill>
                  <a:srgbClr val="000000"/>
                </a:solidFill>
                <a:cs typeface="Calibri" panose="020F0502020204030204" pitchFamily="34" charset="0"/>
              </a:rPr>
              <a:t>Netherlands</a:t>
            </a:r>
          </a:p>
          <a:p>
            <a:pPr fontAlgn="t"/>
            <a:r>
              <a:rPr lang="en-US" sz="975" b="1" i="1" dirty="0">
                <a:solidFill>
                  <a:schemeClr val="tx1"/>
                </a:solidFill>
                <a:cs typeface="Calibri"/>
              </a:rPr>
              <a:t>University of Twente</a:t>
            </a:r>
          </a:p>
          <a:p>
            <a:pPr algn="ctr" fontAlgn="t"/>
            <a:r>
              <a:rPr lang="en-US" sz="1050" dirty="0">
                <a:solidFill>
                  <a:srgbClr val="000000"/>
                </a:solidFill>
                <a:cs typeface="Calibri" panose="020F0502020204030204" pitchFamily="34" charset="0"/>
              </a:rPr>
              <a:t>Malta</a:t>
            </a:r>
            <a:endParaRPr lang="en-IT" sz="1050" dirty="0"/>
          </a:p>
          <a:p>
            <a:pPr fontAlgn="t"/>
            <a:r>
              <a:rPr lang="en-US" sz="975" b="1" i="1" dirty="0">
                <a:solidFill>
                  <a:srgbClr val="000000"/>
                </a:solidFill>
                <a:cs typeface="Calibri" panose="020F0502020204030204" pitchFamily="34" charset="0"/>
              </a:rPr>
              <a:t>Univ. of Malta</a:t>
            </a:r>
            <a:endParaRPr lang="en-IT" sz="975" i="1" dirty="0"/>
          </a:p>
          <a:p>
            <a:pPr algn="ctr" fontAlgn="t"/>
            <a:r>
              <a:rPr lang="en-US" sz="1050" dirty="0">
                <a:solidFill>
                  <a:srgbClr val="000000"/>
                </a:solidFill>
                <a:cs typeface="Calibri" panose="020F0502020204030204" pitchFamily="34" charset="0"/>
              </a:rPr>
              <a:t>Portugal</a:t>
            </a:r>
          </a:p>
          <a:p>
            <a:pPr fontAlgn="t"/>
            <a:r>
              <a:rPr lang="en-US" sz="975" b="1" i="1" dirty="0">
                <a:solidFill>
                  <a:srgbClr val="000000"/>
                </a:solidFill>
                <a:cs typeface="Calibri" panose="020F0502020204030204" pitchFamily="34" charset="0"/>
              </a:rPr>
              <a:t>LIP</a:t>
            </a:r>
          </a:p>
          <a:p>
            <a:pPr algn="ctr" fontAlgn="t"/>
            <a:r>
              <a:rPr lang="en-US" sz="1050" dirty="0">
                <a:solidFill>
                  <a:srgbClr val="000000"/>
                </a:solidFill>
                <a:cs typeface="Calibri" panose="020F0502020204030204" pitchFamily="34" charset="0"/>
              </a:rPr>
              <a:t>Spain</a:t>
            </a:r>
            <a:endParaRPr lang="en-IT" sz="1050" dirty="0"/>
          </a:p>
          <a:p>
            <a:pPr fontAlgn="t"/>
            <a:r>
              <a:rPr lang="en-US" sz="975" b="1" i="1" dirty="0">
                <a:solidFill>
                  <a:srgbClr val="000000"/>
                </a:solidFill>
                <a:cs typeface="Calibri" panose="020F0502020204030204" pitchFamily="34" charset="0"/>
              </a:rPr>
              <a:t>I3M</a:t>
            </a:r>
            <a:endParaRPr lang="en-IT" sz="975" i="1" dirty="0"/>
          </a:p>
          <a:p>
            <a:pPr fontAlgn="t"/>
            <a:r>
              <a:rPr lang="en-US" sz="975" b="1" i="1" dirty="0">
                <a:solidFill>
                  <a:srgbClr val="000000"/>
                </a:solidFill>
                <a:cs typeface="Calibri" panose="020F0502020204030204" pitchFamily="34" charset="0"/>
              </a:rPr>
              <a:t>IFIC/CSIC</a:t>
            </a:r>
            <a:endParaRPr lang="en-IT" sz="975" i="1" dirty="0"/>
          </a:p>
          <a:p>
            <a:pPr fontAlgn="t"/>
            <a:r>
              <a:rPr lang="en-US" sz="975" b="1" i="1" dirty="0">
                <a:solidFill>
                  <a:srgbClr val="000000"/>
                </a:solidFill>
                <a:cs typeface="Calibri" panose="020F0502020204030204" pitchFamily="34" charset="0"/>
              </a:rPr>
              <a:t>ICMAB</a:t>
            </a:r>
          </a:p>
          <a:p>
            <a:pPr algn="ctr" fontAlgn="t"/>
            <a:r>
              <a:rPr lang="en-US" sz="1050" dirty="0">
                <a:solidFill>
                  <a:srgbClr val="000000"/>
                </a:solidFill>
                <a:cs typeface="Calibri" panose="020F0502020204030204" pitchFamily="34" charset="0"/>
              </a:rPr>
              <a:t>Sweden</a:t>
            </a:r>
            <a:endParaRPr lang="en-IT" sz="1050" dirty="0"/>
          </a:p>
          <a:p>
            <a:pPr fontAlgn="t"/>
            <a:r>
              <a:rPr lang="en-US" sz="975" b="1" i="1" dirty="0">
                <a:solidFill>
                  <a:srgbClr val="000000"/>
                </a:solidFill>
                <a:cs typeface="Calibri" panose="020F0502020204030204" pitchFamily="34" charset="0"/>
              </a:rPr>
              <a:t>ESS</a:t>
            </a:r>
            <a:endParaRPr lang="en-IT" sz="975" i="1" dirty="0"/>
          </a:p>
          <a:p>
            <a:pPr fontAlgn="t"/>
            <a:r>
              <a:rPr lang="en-US" sz="975" b="1" i="1" dirty="0">
                <a:solidFill>
                  <a:srgbClr val="000000"/>
                </a:solidFill>
                <a:cs typeface="Calibri" panose="020F0502020204030204" pitchFamily="34" charset="0"/>
              </a:rPr>
              <a:t>Univ. of Uppsala</a:t>
            </a:r>
            <a:endParaRPr lang="en-IT" sz="975" i="1" dirty="0"/>
          </a:p>
          <a:p>
            <a:pPr algn="ctr" fontAlgn="t"/>
            <a:r>
              <a:rPr lang="en-US" sz="1050" dirty="0">
                <a:solidFill>
                  <a:srgbClr val="000000"/>
                </a:solidFill>
                <a:cs typeface="Calibri" panose="020F0502020204030204" pitchFamily="34" charset="0"/>
              </a:rPr>
              <a:t>Switzerland</a:t>
            </a:r>
            <a:endParaRPr lang="en-IT" sz="1050" dirty="0"/>
          </a:p>
          <a:p>
            <a:pPr fontAlgn="t"/>
            <a:r>
              <a:rPr lang="en-US" sz="975" b="1" i="1" dirty="0">
                <a:solidFill>
                  <a:srgbClr val="000000"/>
                </a:solidFill>
                <a:cs typeface="Calibri" panose="020F0502020204030204" pitchFamily="34" charset="0"/>
              </a:rPr>
              <a:t>PSI</a:t>
            </a:r>
            <a:endParaRPr lang="en-IT" sz="975" i="1" dirty="0"/>
          </a:p>
          <a:p>
            <a:pPr fontAlgn="t"/>
            <a:r>
              <a:rPr lang="en-US" sz="975" b="1" i="1" dirty="0">
                <a:solidFill>
                  <a:srgbClr val="000000"/>
                </a:solidFill>
                <a:cs typeface="Calibri" panose="020F0502020204030204" pitchFamily="34" charset="0"/>
              </a:rPr>
              <a:t>University of Geneva</a:t>
            </a:r>
            <a:endParaRPr lang="en-IT" sz="975" i="1" dirty="0"/>
          </a:p>
          <a:p>
            <a:pPr fontAlgn="t"/>
            <a:r>
              <a:rPr lang="en-US" sz="975" i="1" dirty="0">
                <a:solidFill>
                  <a:srgbClr val="000000"/>
                </a:solidFill>
                <a:cs typeface="Calibri" panose="020F0502020204030204" pitchFamily="34" charset="0"/>
              </a:rPr>
              <a:t>EPFL</a:t>
            </a:r>
            <a:endParaRPr lang="en-IT" sz="975" i="1" dirty="0"/>
          </a:p>
          <a:p>
            <a:pPr fontAlgn="t"/>
            <a:r>
              <a:rPr lang="en-US" sz="975" i="1" dirty="0">
                <a:solidFill>
                  <a:srgbClr val="000000"/>
                </a:solidFill>
                <a:cs typeface="Calibri" panose="020F0502020204030204" pitchFamily="34" charset="0"/>
              </a:rPr>
              <a:t>HEIA-FR</a:t>
            </a:r>
            <a:endParaRPr lang="en-IT" sz="975" i="1" dirty="0"/>
          </a:p>
        </p:txBody>
      </p:sp>
      <p:sp>
        <p:nvSpPr>
          <p:cNvPr id="26" name="Textfeld 21">
            <a:extLst>
              <a:ext uri="{FF2B5EF4-FFF2-40B4-BE49-F238E27FC236}">
                <a16:creationId xmlns:a16="http://schemas.microsoft.com/office/drawing/2014/main" id="{458A191D-D862-D8C3-FF7F-135321C69E78}"/>
              </a:ext>
            </a:extLst>
          </p:cNvPr>
          <p:cNvSpPr txBox="1"/>
          <p:nvPr/>
        </p:nvSpPr>
        <p:spPr>
          <a:xfrm>
            <a:off x="7052940" y="2449507"/>
            <a:ext cx="1712614" cy="2354491"/>
          </a:xfrm>
          <a:prstGeom prst="rect">
            <a:avLst/>
          </a:prstGeom>
          <a:noFill/>
          <a:ln w="28575"/>
        </p:spPr>
        <p:style>
          <a:lnRef idx="2">
            <a:schemeClr val="accent1"/>
          </a:lnRef>
          <a:fillRef idx="1">
            <a:schemeClr val="lt1"/>
          </a:fillRef>
          <a:effectRef idx="0">
            <a:schemeClr val="accent1"/>
          </a:effectRef>
          <a:fontRef idx="minor">
            <a:schemeClr val="dk1"/>
          </a:fontRef>
        </p:style>
        <p:txBody>
          <a:bodyPr wrap="square" rtlCol="0">
            <a:spAutoFit/>
          </a:bodyPr>
          <a:lstStyle/>
          <a:p>
            <a:pPr algn="ctr" fontAlgn="t"/>
            <a:r>
              <a:rPr lang="en-US" sz="1050" dirty="0">
                <a:solidFill>
                  <a:srgbClr val="000000"/>
                </a:solidFill>
                <a:cs typeface="Calibri" panose="020F0502020204030204" pitchFamily="34" charset="0"/>
              </a:rPr>
              <a:t>UK</a:t>
            </a:r>
          </a:p>
          <a:p>
            <a:pPr fontAlgn="t"/>
            <a:r>
              <a:rPr lang="en-US" sz="975" b="1" i="1" dirty="0">
                <a:solidFill>
                  <a:srgbClr val="000000"/>
                </a:solidFill>
                <a:cs typeface="Calibri" panose="020F0502020204030204" pitchFamily="34" charset="0"/>
              </a:rPr>
              <a:t>RAL</a:t>
            </a:r>
            <a:endParaRPr lang="en-IT" sz="975" i="1" dirty="0"/>
          </a:p>
          <a:p>
            <a:pPr fontAlgn="t"/>
            <a:r>
              <a:rPr lang="en-US" sz="975" i="1" dirty="0">
                <a:solidFill>
                  <a:srgbClr val="000000"/>
                </a:solidFill>
                <a:cs typeface="Calibri" panose="020F0502020204030204" pitchFamily="34" charset="0"/>
              </a:rPr>
              <a:t>UK Research and Innovation</a:t>
            </a:r>
            <a:endParaRPr lang="en-IT" sz="975" i="1" dirty="0"/>
          </a:p>
          <a:p>
            <a:pPr fontAlgn="t"/>
            <a:r>
              <a:rPr lang="en-US" sz="975" b="1" i="1" dirty="0">
                <a:solidFill>
                  <a:srgbClr val="000000"/>
                </a:solidFill>
                <a:cs typeface="Calibri" panose="020F0502020204030204" pitchFamily="34" charset="0"/>
              </a:rPr>
              <a:t>University of Lancaster</a:t>
            </a:r>
            <a:endParaRPr lang="en-IT" sz="975" i="1" dirty="0"/>
          </a:p>
          <a:p>
            <a:pPr fontAlgn="t"/>
            <a:r>
              <a:rPr lang="en-US" sz="975" b="1" i="1" dirty="0">
                <a:solidFill>
                  <a:srgbClr val="000000"/>
                </a:solidFill>
                <a:cs typeface="Calibri" panose="020F0502020204030204" pitchFamily="34" charset="0"/>
              </a:rPr>
              <a:t>University of Southampton</a:t>
            </a:r>
            <a:endParaRPr lang="en-IT" sz="975" i="1" dirty="0"/>
          </a:p>
          <a:p>
            <a:pPr fontAlgn="t"/>
            <a:r>
              <a:rPr lang="en-US" sz="975" b="1" i="1" dirty="0">
                <a:solidFill>
                  <a:srgbClr val="000000"/>
                </a:solidFill>
                <a:cs typeface="Calibri" panose="020F0502020204030204" pitchFamily="34" charset="0"/>
              </a:rPr>
              <a:t>University of Strathclyde</a:t>
            </a:r>
            <a:endParaRPr lang="en-IT" sz="975" i="1" dirty="0"/>
          </a:p>
          <a:p>
            <a:pPr fontAlgn="t"/>
            <a:r>
              <a:rPr lang="en-US" sz="975" b="1" i="1" dirty="0">
                <a:solidFill>
                  <a:srgbClr val="000000"/>
                </a:solidFill>
                <a:cs typeface="Calibri" panose="020F0502020204030204" pitchFamily="34" charset="0"/>
              </a:rPr>
              <a:t>University of Sussex</a:t>
            </a:r>
            <a:endParaRPr lang="en-IT" sz="975" i="1" dirty="0"/>
          </a:p>
          <a:p>
            <a:pPr fontAlgn="t"/>
            <a:r>
              <a:rPr lang="en-US" sz="975" b="1" i="1" dirty="0">
                <a:solidFill>
                  <a:srgbClr val="000000"/>
                </a:solidFill>
                <a:cs typeface="Calibri" panose="020F0502020204030204" pitchFamily="34" charset="0"/>
              </a:rPr>
              <a:t>Imperial College London</a:t>
            </a:r>
            <a:endParaRPr lang="en-IT" sz="975" i="1" dirty="0"/>
          </a:p>
          <a:p>
            <a:pPr fontAlgn="t"/>
            <a:r>
              <a:rPr lang="en-US" sz="975" b="1" i="1" dirty="0">
                <a:solidFill>
                  <a:srgbClr val="000000"/>
                </a:solidFill>
                <a:cs typeface="Calibri" panose="020F0502020204030204" pitchFamily="34" charset="0"/>
              </a:rPr>
              <a:t>Royal Holloway</a:t>
            </a:r>
            <a:endParaRPr lang="en-IT" sz="975" i="1" dirty="0"/>
          </a:p>
          <a:p>
            <a:pPr fontAlgn="t"/>
            <a:r>
              <a:rPr lang="en-US" sz="975" b="1" i="1" dirty="0">
                <a:solidFill>
                  <a:srgbClr val="000000"/>
                </a:solidFill>
                <a:cs typeface="Calibri" panose="020F0502020204030204" pitchFamily="34" charset="0"/>
              </a:rPr>
              <a:t>University of Huddersfield</a:t>
            </a:r>
            <a:endParaRPr lang="en-IT" sz="975" i="1" dirty="0"/>
          </a:p>
          <a:p>
            <a:r>
              <a:rPr lang="en-US" sz="975" b="1" i="1" dirty="0">
                <a:solidFill>
                  <a:srgbClr val="000000"/>
                </a:solidFill>
                <a:cs typeface="Calibri" panose="020F0502020204030204" pitchFamily="34" charset="0"/>
              </a:rPr>
              <a:t>University of Oxford</a:t>
            </a:r>
            <a:endParaRPr lang="en-IT" sz="975" i="1" dirty="0"/>
          </a:p>
          <a:p>
            <a:pPr fontAlgn="t"/>
            <a:r>
              <a:rPr lang="en-US" sz="975" b="1" i="1" dirty="0">
                <a:solidFill>
                  <a:srgbClr val="000000"/>
                </a:solidFill>
                <a:cs typeface="Calibri" panose="020F0502020204030204" pitchFamily="34" charset="0"/>
              </a:rPr>
              <a:t>University of Warwick</a:t>
            </a:r>
            <a:endParaRPr lang="en-IT" sz="975" i="1" dirty="0"/>
          </a:p>
          <a:p>
            <a:pPr fontAlgn="t"/>
            <a:r>
              <a:rPr lang="en-US" sz="975" b="1" i="1" dirty="0">
                <a:solidFill>
                  <a:srgbClr val="000000"/>
                </a:solidFill>
                <a:cs typeface="Calibri" panose="020F0502020204030204" pitchFamily="34" charset="0"/>
              </a:rPr>
              <a:t>University of Durham</a:t>
            </a:r>
            <a:endParaRPr lang="en-IT" sz="975" i="1" dirty="0"/>
          </a:p>
          <a:p>
            <a:pPr fontAlgn="t"/>
            <a:r>
              <a:rPr lang="en-US" sz="975" b="1" i="1" dirty="0">
                <a:solidFill>
                  <a:srgbClr val="000000"/>
                </a:solidFill>
                <a:cs typeface="Calibri" panose="020F0502020204030204" pitchFamily="34" charset="0"/>
              </a:rPr>
              <a:t>University of Birmingham</a:t>
            </a:r>
            <a:endParaRPr lang="en-IT" sz="975" i="1" dirty="0"/>
          </a:p>
          <a:p>
            <a:pPr fontAlgn="t"/>
            <a:r>
              <a:rPr lang="en-US" sz="975" b="1" i="1" dirty="0">
                <a:solidFill>
                  <a:srgbClr val="000000"/>
                </a:solidFill>
                <a:cs typeface="Calibri" panose="020F0502020204030204" pitchFamily="34" charset="0"/>
              </a:rPr>
              <a:t>University of Cambridge</a:t>
            </a:r>
            <a:endParaRPr lang="en-IT" sz="975" i="1" dirty="0"/>
          </a:p>
        </p:txBody>
      </p:sp>
      <p:sp>
        <p:nvSpPr>
          <p:cNvPr id="28" name="Textfeld 21">
            <a:extLst>
              <a:ext uri="{FF2B5EF4-FFF2-40B4-BE49-F238E27FC236}">
                <a16:creationId xmlns:a16="http://schemas.microsoft.com/office/drawing/2014/main" id="{377C72C2-AB0F-6616-756B-65E3BA51C228}"/>
              </a:ext>
            </a:extLst>
          </p:cNvPr>
          <p:cNvSpPr txBox="1"/>
          <p:nvPr/>
        </p:nvSpPr>
        <p:spPr>
          <a:xfrm>
            <a:off x="5817090" y="1707654"/>
            <a:ext cx="1226612" cy="3254737"/>
          </a:xfrm>
          <a:prstGeom prst="rect">
            <a:avLst/>
          </a:prstGeom>
          <a:noFill/>
          <a:ln w="28575"/>
        </p:spPr>
        <p:style>
          <a:lnRef idx="2">
            <a:schemeClr val="accent1"/>
          </a:lnRef>
          <a:fillRef idx="1">
            <a:schemeClr val="lt1"/>
          </a:fillRef>
          <a:effectRef idx="0">
            <a:schemeClr val="accent1"/>
          </a:effectRef>
          <a:fontRef idx="minor">
            <a:schemeClr val="dk1"/>
          </a:fontRef>
        </p:style>
        <p:txBody>
          <a:bodyPr wrap="square" rtlCol="0">
            <a:spAutoFit/>
          </a:bodyPr>
          <a:lstStyle/>
          <a:p>
            <a:pPr algn="ctr" fontAlgn="t"/>
            <a:r>
              <a:rPr lang="en-US" sz="1050" dirty="0">
                <a:solidFill>
                  <a:srgbClr val="000000"/>
                </a:solidFill>
                <a:cs typeface="Calibri" panose="020F0502020204030204" pitchFamily="34" charset="0"/>
              </a:rPr>
              <a:t>Italy</a:t>
            </a:r>
          </a:p>
          <a:p>
            <a:pPr fontAlgn="t"/>
            <a:r>
              <a:rPr lang="en-US" sz="975" b="1" i="1" dirty="0">
                <a:solidFill>
                  <a:srgbClr val="000000"/>
                </a:solidFill>
                <a:cs typeface="Calibri" panose="020F0502020204030204" pitchFamily="34" charset="0"/>
              </a:rPr>
              <a:t>ENEA</a:t>
            </a:r>
          </a:p>
          <a:p>
            <a:pPr fontAlgn="t"/>
            <a:r>
              <a:rPr lang="en-US" sz="975" b="1" i="1" dirty="0">
                <a:solidFill>
                  <a:srgbClr val="000000"/>
                </a:solidFill>
                <a:cs typeface="Calibri" panose="020F0502020204030204" pitchFamily="34" charset="0"/>
              </a:rPr>
              <a:t>INFN &amp; Universities</a:t>
            </a:r>
            <a:endParaRPr lang="en-IT" sz="975" i="1" dirty="0"/>
          </a:p>
          <a:p>
            <a:pPr fontAlgn="t"/>
            <a:r>
              <a:rPr lang="en-US" sz="975" b="1" i="1" dirty="0">
                <a:solidFill>
                  <a:srgbClr val="000000"/>
                </a:solidFill>
                <a:cs typeface="Calibri" panose="020F0502020204030204" pitchFamily="34" charset="0"/>
              </a:rPr>
              <a:t>Bari</a:t>
            </a:r>
          </a:p>
          <a:p>
            <a:pPr fontAlgn="t"/>
            <a:r>
              <a:rPr lang="en-US" sz="975" b="1" i="1" dirty="0">
                <a:solidFill>
                  <a:srgbClr val="000000"/>
                </a:solidFill>
                <a:cs typeface="Calibri" panose="020F0502020204030204" pitchFamily="34" charset="0"/>
              </a:rPr>
              <a:t>Bologna</a:t>
            </a:r>
          </a:p>
          <a:p>
            <a:pPr fontAlgn="t"/>
            <a:r>
              <a:rPr lang="en-US" sz="975" b="1" i="1" dirty="0">
                <a:solidFill>
                  <a:srgbClr val="000000"/>
                </a:solidFill>
                <a:cs typeface="Calibri" panose="020F0502020204030204" pitchFamily="34" charset="0"/>
              </a:rPr>
              <a:t>Ferrara</a:t>
            </a:r>
          </a:p>
          <a:p>
            <a:pPr fontAlgn="t"/>
            <a:r>
              <a:rPr lang="en-US" sz="975" b="1" i="1" dirty="0">
                <a:solidFill>
                  <a:srgbClr val="000000"/>
                </a:solidFill>
                <a:cs typeface="Calibri" panose="020F0502020204030204" pitchFamily="34" charset="0"/>
              </a:rPr>
              <a:t>Firenze</a:t>
            </a:r>
          </a:p>
          <a:p>
            <a:pPr fontAlgn="t"/>
            <a:r>
              <a:rPr lang="en-US" sz="975" b="1" i="1" dirty="0">
                <a:solidFill>
                  <a:srgbClr val="000000"/>
                </a:solidFill>
                <a:cs typeface="Calibri" panose="020F0502020204030204" pitchFamily="34" charset="0"/>
              </a:rPr>
              <a:t>Genova</a:t>
            </a:r>
          </a:p>
          <a:p>
            <a:pPr fontAlgn="t"/>
            <a:r>
              <a:rPr lang="en-US" sz="975" b="1" i="1" dirty="0">
                <a:solidFill>
                  <a:srgbClr val="000000"/>
                </a:solidFill>
                <a:cs typeface="Calibri" panose="020F0502020204030204" pitchFamily="34" charset="0"/>
              </a:rPr>
              <a:t>LASA - Milano</a:t>
            </a:r>
          </a:p>
          <a:p>
            <a:pPr fontAlgn="t"/>
            <a:r>
              <a:rPr lang="en-US" sz="975" b="1" i="1" dirty="0">
                <a:solidFill>
                  <a:srgbClr val="000000"/>
                </a:solidFill>
                <a:cs typeface="Calibri" panose="020F0502020204030204" pitchFamily="34" charset="0"/>
              </a:rPr>
              <a:t>Milano Bicocca</a:t>
            </a:r>
            <a:endParaRPr lang="en-IT" sz="975" i="1" dirty="0"/>
          </a:p>
          <a:p>
            <a:pPr fontAlgn="t"/>
            <a:r>
              <a:rPr lang="en-US" sz="975" b="1" i="1" dirty="0">
                <a:solidFill>
                  <a:srgbClr val="000000"/>
                </a:solidFill>
                <a:cs typeface="Calibri" panose="020F0502020204030204" pitchFamily="34" charset="0"/>
              </a:rPr>
              <a:t>Padova</a:t>
            </a:r>
            <a:endParaRPr lang="en-IT" sz="975" i="1" dirty="0"/>
          </a:p>
          <a:p>
            <a:r>
              <a:rPr lang="en-US" sz="975" b="1" i="1" dirty="0">
                <a:solidFill>
                  <a:srgbClr val="000000"/>
                </a:solidFill>
                <a:cs typeface="Calibri" panose="020F0502020204030204" pitchFamily="34" charset="0"/>
              </a:rPr>
              <a:t>Pavia</a:t>
            </a:r>
            <a:endParaRPr lang="en-IT" sz="975" i="1" dirty="0"/>
          </a:p>
          <a:p>
            <a:pPr fontAlgn="t"/>
            <a:r>
              <a:rPr lang="en-IT" sz="975" b="1" i="1" dirty="0"/>
              <a:t>Pisa</a:t>
            </a:r>
          </a:p>
          <a:p>
            <a:pPr fontAlgn="t"/>
            <a:r>
              <a:rPr lang="en-US" sz="975" b="1" i="1" dirty="0">
                <a:solidFill>
                  <a:srgbClr val="000000"/>
                </a:solidFill>
                <a:cs typeface="Calibri" panose="020F0502020204030204" pitchFamily="34" charset="0"/>
              </a:rPr>
              <a:t>Roma1</a:t>
            </a:r>
            <a:br>
              <a:rPr lang="en-US" sz="975" b="1" i="1" dirty="0">
                <a:solidFill>
                  <a:srgbClr val="000000"/>
                </a:solidFill>
                <a:cs typeface="Calibri" panose="020F0502020204030204" pitchFamily="34" charset="0"/>
              </a:rPr>
            </a:br>
            <a:r>
              <a:rPr lang="en-US" sz="975" b="1" i="1" dirty="0">
                <a:solidFill>
                  <a:srgbClr val="000000"/>
                </a:solidFill>
                <a:cs typeface="Calibri" panose="020F0502020204030204" pitchFamily="34" charset="0"/>
              </a:rPr>
              <a:t>Roma3</a:t>
            </a:r>
          </a:p>
          <a:p>
            <a:pPr fontAlgn="t"/>
            <a:r>
              <a:rPr lang="en-US" sz="975" b="1" i="1" dirty="0">
                <a:solidFill>
                  <a:srgbClr val="000000"/>
                </a:solidFill>
                <a:cs typeface="Calibri" panose="020F0502020204030204" pitchFamily="34" charset="0"/>
              </a:rPr>
              <a:t>Torino</a:t>
            </a:r>
          </a:p>
          <a:p>
            <a:pPr fontAlgn="t"/>
            <a:r>
              <a:rPr lang="en-US" sz="975" b="1" i="1" dirty="0">
                <a:solidFill>
                  <a:srgbClr val="000000"/>
                </a:solidFill>
                <a:cs typeface="Calibri" panose="020F0502020204030204" pitchFamily="34" charset="0"/>
              </a:rPr>
              <a:t>Trieste</a:t>
            </a:r>
          </a:p>
          <a:p>
            <a:pPr fontAlgn="t"/>
            <a:r>
              <a:rPr lang="en-IT" sz="975" b="1" i="1" dirty="0"/>
              <a:t>        INFN Nat. Labs</a:t>
            </a:r>
          </a:p>
          <a:p>
            <a:pPr fontAlgn="t"/>
            <a:r>
              <a:rPr lang="en-US" sz="975" b="1" i="1" dirty="0">
                <a:solidFill>
                  <a:srgbClr val="000000"/>
                </a:solidFill>
                <a:cs typeface="Calibri" panose="020F0502020204030204" pitchFamily="34" charset="0"/>
              </a:rPr>
              <a:t>Frascati</a:t>
            </a:r>
            <a:endParaRPr lang="en-IT" sz="975" i="1" dirty="0"/>
          </a:p>
          <a:p>
            <a:pPr fontAlgn="t"/>
            <a:r>
              <a:rPr lang="en-US" sz="975" b="1" i="1" dirty="0" err="1">
                <a:solidFill>
                  <a:srgbClr val="000000"/>
                </a:solidFill>
                <a:cs typeface="Calibri" panose="020F0502020204030204" pitchFamily="34" charset="0"/>
              </a:rPr>
              <a:t>Legnaro</a:t>
            </a:r>
            <a:endParaRPr lang="en-IT" sz="975" b="1" i="1" dirty="0"/>
          </a:p>
          <a:p>
            <a:r>
              <a:rPr lang="en-US" sz="975" b="1" i="1" dirty="0" err="1">
                <a:solidFill>
                  <a:srgbClr val="000000"/>
                </a:solidFill>
                <a:cs typeface="Calibri" panose="020F0502020204030204" pitchFamily="34" charset="0"/>
              </a:rPr>
              <a:t>Laboratori</a:t>
            </a:r>
            <a:r>
              <a:rPr lang="en-US" sz="975" b="1" i="1" dirty="0">
                <a:solidFill>
                  <a:srgbClr val="000000"/>
                </a:solidFill>
                <a:cs typeface="Calibri" panose="020F0502020204030204" pitchFamily="34" charset="0"/>
              </a:rPr>
              <a:t> del Sud</a:t>
            </a:r>
            <a:endParaRPr lang="en-IT" sz="975" i="1" dirty="0"/>
          </a:p>
        </p:txBody>
      </p:sp>
      <p:sp>
        <p:nvSpPr>
          <p:cNvPr id="2" name="Titre 11">
            <a:extLst>
              <a:ext uri="{FF2B5EF4-FFF2-40B4-BE49-F238E27FC236}">
                <a16:creationId xmlns:a16="http://schemas.microsoft.com/office/drawing/2014/main" id="{4782673F-749D-91A3-AF29-2932A0895036}"/>
              </a:ext>
            </a:extLst>
          </p:cNvPr>
          <p:cNvSpPr txBox="1">
            <a:spLocks/>
          </p:cNvSpPr>
          <p:nvPr/>
        </p:nvSpPr>
        <p:spPr>
          <a:xfrm>
            <a:off x="1181100" y="10477"/>
            <a:ext cx="6781800" cy="432048"/>
          </a:xfrm>
        </p:spPr>
        <p:txBody>
          <a:bodyPr anchor="b">
            <a:normAutofit fontScale="82500" lnSpcReduction="20000"/>
          </a:bodyPr>
          <a:lstStyle>
            <a:lvl1pPr algn="ctr" defTabSz="457200" rtl="0" eaLnBrk="1" latinLnBrk="0" hangingPunct="1">
              <a:spcBef>
                <a:spcPct val="0"/>
              </a:spcBef>
              <a:buNone/>
              <a:defRPr sz="4500" b="1" kern="1200">
                <a:solidFill>
                  <a:schemeClr val="tx1"/>
                </a:solidFill>
                <a:latin typeface="Arial Narrow"/>
                <a:ea typeface="+mj-ea"/>
                <a:cs typeface="Arial Narrow"/>
              </a:defRPr>
            </a:lvl1pPr>
          </a:lstStyle>
          <a:p>
            <a:r>
              <a:rPr lang="en-GB" sz="3200" b="0" dirty="0">
                <a:latin typeface="Calibri"/>
                <a:cs typeface="Calibri"/>
              </a:rPr>
              <a:t>IMCC Countries and Institutes</a:t>
            </a:r>
          </a:p>
        </p:txBody>
      </p:sp>
    </p:spTree>
    <p:extLst>
      <p:ext uri="{BB962C8B-B14F-4D97-AF65-F5344CB8AC3E}">
        <p14:creationId xmlns:p14="http://schemas.microsoft.com/office/powerpoint/2010/main" val="3750540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8186A-1E53-E85C-CB60-6A03BDB0FC5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5984D1D7-673E-BAD3-951D-65766097EC85}"/>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ESPPU Submission Content</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C9F7FC86-7090-484A-A01D-896C48A37C3C}"/>
              </a:ext>
            </a:extLst>
          </p:cNvPr>
          <p:cNvSpPr txBox="1">
            <a:spLocks/>
          </p:cNvSpPr>
          <p:nvPr/>
        </p:nvSpPr>
        <p:spPr>
          <a:xfrm>
            <a:off x="7632576" y="4300291"/>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8</a:t>
            </a:fld>
            <a:endParaRPr lang="en-GB" dirty="0"/>
          </a:p>
        </p:txBody>
      </p:sp>
      <p:sp>
        <p:nvSpPr>
          <p:cNvPr id="6" name="Footer Placeholder 5">
            <a:extLst>
              <a:ext uri="{FF2B5EF4-FFF2-40B4-BE49-F238E27FC236}">
                <a16:creationId xmlns:a16="http://schemas.microsoft.com/office/drawing/2014/main" id="{DA7E6833-3B6A-5CBE-484F-BB5BA0AA741A}"/>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7" name="TextBox 6">
            <a:extLst>
              <a:ext uri="{FF2B5EF4-FFF2-40B4-BE49-F238E27FC236}">
                <a16:creationId xmlns:a16="http://schemas.microsoft.com/office/drawing/2014/main" id="{77786C32-F79C-5294-B2B4-E615C5C91FCD}"/>
              </a:ext>
            </a:extLst>
          </p:cNvPr>
          <p:cNvSpPr txBox="1"/>
          <p:nvPr/>
        </p:nvSpPr>
        <p:spPr>
          <a:xfrm>
            <a:off x="117818" y="560383"/>
            <a:ext cx="6408952" cy="1323439"/>
          </a:xfrm>
          <a:prstGeom prst="rect">
            <a:avLst/>
          </a:prstGeom>
          <a:solidFill>
            <a:schemeClr val="accent1">
              <a:lumMod val="20000"/>
              <a:lumOff val="80000"/>
              <a:alpha val="49900"/>
            </a:schemeClr>
          </a:solidFill>
        </p:spPr>
        <p:txBody>
          <a:bodyPr wrap="square" rtlCol="0">
            <a:spAutoFit/>
          </a:bodyPr>
          <a:lstStyle/>
          <a:p>
            <a:r>
              <a:rPr lang="en-US" sz="1600" b="1" dirty="0">
                <a:latin typeface="Calibri" panose="020F0502020204030204" pitchFamily="34" charset="0"/>
                <a:cs typeface="Calibri" panose="020F0502020204030204" pitchFamily="34" charset="0"/>
              </a:rPr>
              <a:t>Muon Collider Assessment</a:t>
            </a:r>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Present </a:t>
            </a:r>
            <a:r>
              <a:rPr lang="en-US" sz="1600" b="1" dirty="0">
                <a:latin typeface="Calibri" panose="020F0502020204030204" pitchFamily="34" charset="0"/>
                <a:cs typeface="Calibri" panose="020F0502020204030204" pitchFamily="34" charset="0"/>
              </a:rPr>
              <a:t>physics case </a:t>
            </a:r>
            <a:r>
              <a:rPr lang="en-US" sz="1600" dirty="0">
                <a:latin typeface="Calibri" panose="020F0502020204030204" pitchFamily="34" charset="0"/>
                <a:cs typeface="Calibri" panose="020F0502020204030204" pitchFamily="34" charset="0"/>
              </a:rPr>
              <a:t>and </a:t>
            </a:r>
            <a:r>
              <a:rPr lang="en-US" sz="1600" b="1" dirty="0">
                <a:latin typeface="Calibri" panose="020F0502020204030204" pitchFamily="34" charset="0"/>
                <a:cs typeface="Calibri" panose="020F0502020204030204" pitchFamily="34" charset="0"/>
              </a:rPr>
              <a:t>green field </a:t>
            </a:r>
            <a:r>
              <a:rPr lang="en-US" sz="1600" dirty="0">
                <a:latin typeface="Calibri" panose="020F0502020204030204" pitchFamily="34" charset="0"/>
                <a:cs typeface="Calibri" panose="020F0502020204030204" pitchFamily="34" charset="0"/>
              </a:rPr>
              <a:t>designs and technologies </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Parameters, lattice and component designs, beam dynamics, cost, …</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Aim for 10 TeV with 10 ab</a:t>
            </a:r>
            <a:r>
              <a:rPr lang="en-US" sz="1600" baseline="30000" dirty="0">
                <a:latin typeface="Calibri" panose="020F0502020204030204" pitchFamily="34" charset="0"/>
                <a:cs typeface="Calibri" panose="020F0502020204030204" pitchFamily="34" charset="0"/>
              </a:rPr>
              <a:t>-1</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Aim for initial stage around 2050 (e.g. with 3 TeV and 1 ab</a:t>
            </a:r>
            <a:r>
              <a:rPr lang="en-US" sz="1600" baseline="30000" dirty="0">
                <a:latin typeface="Calibri" panose="020F0502020204030204" pitchFamily="34" charset="0"/>
                <a:cs typeface="Calibri" panose="020F0502020204030204" pitchFamily="34" charset="0"/>
              </a:rPr>
              <a:t>-1</a:t>
            </a:r>
            <a:r>
              <a:rPr lang="en-US" sz="1600" dirty="0">
                <a:latin typeface="Calibri" panose="020F0502020204030204" pitchFamily="34" charset="0"/>
                <a:cs typeface="Calibri" panose="020F0502020204030204" pitchFamily="34" charset="0"/>
              </a:rPr>
              <a:t>)</a:t>
            </a:r>
          </a:p>
        </p:txBody>
      </p:sp>
      <p:sp>
        <p:nvSpPr>
          <p:cNvPr id="8" name="TextBox 7">
            <a:extLst>
              <a:ext uri="{FF2B5EF4-FFF2-40B4-BE49-F238E27FC236}">
                <a16:creationId xmlns:a16="http://schemas.microsoft.com/office/drawing/2014/main" id="{1A9BCDB6-FC22-8A63-350A-81060BCCE026}"/>
              </a:ext>
            </a:extLst>
          </p:cNvPr>
          <p:cNvSpPr txBox="1"/>
          <p:nvPr/>
        </p:nvSpPr>
        <p:spPr>
          <a:xfrm>
            <a:off x="106368" y="1995686"/>
            <a:ext cx="6408952" cy="1077218"/>
          </a:xfrm>
          <a:prstGeom prst="rect">
            <a:avLst/>
          </a:prstGeom>
          <a:solidFill>
            <a:schemeClr val="accent3">
              <a:lumMod val="20000"/>
              <a:lumOff val="80000"/>
              <a:alpha val="49900"/>
            </a:schemeClr>
          </a:solidFill>
        </p:spPr>
        <p:txBody>
          <a:bodyPr wrap="square" rtlCol="0">
            <a:spAutoFit/>
          </a:bodyPr>
          <a:lstStyle/>
          <a:p>
            <a:r>
              <a:rPr lang="en-US" sz="1600" b="1" dirty="0">
                <a:latin typeface="Calibri"/>
                <a:cs typeface="Calibri"/>
              </a:rPr>
              <a:t>R&amp;D plan</a:t>
            </a:r>
          </a:p>
          <a:p>
            <a:pPr marL="285750" indent="-285750">
              <a:buFont typeface="Arial" panose="020B0604020202020204" pitchFamily="34" charset="0"/>
              <a:buChar char="•"/>
            </a:pPr>
            <a:r>
              <a:rPr lang="en-US" sz="1600" dirty="0">
                <a:latin typeface="Calibri"/>
                <a:cs typeface="Calibri"/>
              </a:rPr>
              <a:t>The main timeline driver</a:t>
            </a:r>
          </a:p>
          <a:p>
            <a:pPr marL="285750" indent="-285750">
              <a:buFont typeface="Arial" panose="020B0604020202020204" pitchFamily="34" charset="0"/>
              <a:buChar char="•"/>
            </a:pPr>
            <a:r>
              <a:rPr lang="en-US" sz="1600" dirty="0">
                <a:latin typeface="Calibri"/>
                <a:cs typeface="Calibri"/>
              </a:rPr>
              <a:t>Accelerator design, detector development, magnets, muon cooling technology, …</a:t>
            </a:r>
          </a:p>
        </p:txBody>
      </p:sp>
      <p:sp>
        <p:nvSpPr>
          <p:cNvPr id="9" name="TextBox 8">
            <a:extLst>
              <a:ext uri="{FF2B5EF4-FFF2-40B4-BE49-F238E27FC236}">
                <a16:creationId xmlns:a16="http://schemas.microsoft.com/office/drawing/2014/main" id="{0A44B051-5952-79E6-05F6-E701EC01B047}"/>
              </a:ext>
            </a:extLst>
          </p:cNvPr>
          <p:cNvSpPr txBox="1"/>
          <p:nvPr/>
        </p:nvSpPr>
        <p:spPr>
          <a:xfrm>
            <a:off x="117819" y="3291830"/>
            <a:ext cx="6408951" cy="1569660"/>
          </a:xfrm>
          <a:prstGeom prst="rect">
            <a:avLst/>
          </a:prstGeom>
          <a:solidFill>
            <a:schemeClr val="accent6">
              <a:lumMod val="20000"/>
              <a:lumOff val="80000"/>
              <a:alpha val="49900"/>
            </a:schemeClr>
          </a:solidFill>
        </p:spPr>
        <p:txBody>
          <a:bodyPr wrap="square" rtlCol="0">
            <a:spAutoFit/>
          </a:bodyPr>
          <a:lstStyle/>
          <a:p>
            <a:r>
              <a:rPr lang="en-US" sz="1600" b="1" dirty="0">
                <a:latin typeface="Calibri" panose="020F0502020204030204" pitchFamily="34" charset="0"/>
                <a:cs typeface="Calibri" panose="020F0502020204030204" pitchFamily="34" charset="0"/>
              </a:rPr>
              <a:t>Implementation Considerations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Currently for CERN and for FNAL</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Scaling from green field design, will develop detailed lattice designs after ESPPU</a:t>
            </a:r>
          </a:p>
          <a:p>
            <a:r>
              <a:rPr lang="en-US" sz="1600" b="1" dirty="0">
                <a:latin typeface="Calibri" panose="020F0502020204030204" pitchFamily="34" charset="0"/>
                <a:cs typeface="Calibri" panose="020F0502020204030204" pitchFamily="34" charset="0"/>
              </a:rPr>
              <a:t>Technically limited schedule</a:t>
            </a:r>
          </a:p>
          <a:p>
            <a:r>
              <a:rPr lang="en-US" sz="1600" b="1" dirty="0">
                <a:latin typeface="Calibri" panose="020F0502020204030204" pitchFamily="34" charset="0"/>
                <a:cs typeface="Calibri" panose="020F0502020204030204" pitchFamily="34" charset="0"/>
              </a:rPr>
              <a:t>Cost</a:t>
            </a:r>
            <a:r>
              <a:rPr lang="en-US" sz="1600" dirty="0">
                <a:latin typeface="Calibri" panose="020F0502020204030204" pitchFamily="34" charset="0"/>
                <a:cs typeface="Calibri" panose="020F0502020204030204" pitchFamily="34" charset="0"/>
              </a:rPr>
              <a:t> and </a:t>
            </a:r>
            <a:r>
              <a:rPr lang="en-US" sz="1600" b="1" dirty="0">
                <a:latin typeface="Calibri" panose="020F0502020204030204" pitchFamily="34" charset="0"/>
                <a:cs typeface="Calibri" panose="020F0502020204030204" pitchFamily="34" charset="0"/>
              </a:rPr>
              <a:t>power</a:t>
            </a:r>
            <a:r>
              <a:rPr lang="en-US" sz="1600" dirty="0">
                <a:latin typeface="Calibri" panose="020F0502020204030204" pitchFamily="34" charset="0"/>
                <a:cs typeface="Calibri" panose="020F0502020204030204" pitchFamily="34" charset="0"/>
              </a:rPr>
              <a:t> consumption scales</a:t>
            </a:r>
          </a:p>
        </p:txBody>
      </p:sp>
      <p:sp>
        <p:nvSpPr>
          <p:cNvPr id="14" name="TextBox 13">
            <a:extLst>
              <a:ext uri="{FF2B5EF4-FFF2-40B4-BE49-F238E27FC236}">
                <a16:creationId xmlns:a16="http://schemas.microsoft.com/office/drawing/2014/main" id="{08DFAC70-25F5-9B05-F0FD-C85B82B6F4E4}"/>
              </a:ext>
            </a:extLst>
          </p:cNvPr>
          <p:cNvSpPr txBox="1"/>
          <p:nvPr/>
        </p:nvSpPr>
        <p:spPr>
          <a:xfrm>
            <a:off x="6869360" y="1151964"/>
            <a:ext cx="2520280" cy="646331"/>
          </a:xfrm>
          <a:prstGeom prst="rect">
            <a:avLst/>
          </a:prstGeom>
          <a:noFill/>
        </p:spPr>
        <p:txBody>
          <a:bodyPr wrap="square">
            <a:spAutoFit/>
          </a:bodyPr>
          <a:lstStyle/>
          <a:p>
            <a:r>
              <a:rPr lang="en-US" sz="1800" b="1" dirty="0">
                <a:latin typeface="Calibri" panose="020F0502020204030204" pitchFamily="34" charset="0"/>
                <a:cs typeface="Calibri" panose="020F0502020204030204" pitchFamily="34" charset="0"/>
              </a:rPr>
              <a:t>Back-up document</a:t>
            </a:r>
            <a:r>
              <a:rPr lang="en-US" sz="1800" dirty="0">
                <a:latin typeface="Calibri" panose="020F0502020204030204" pitchFamily="34" charset="0"/>
                <a:cs typeface="Calibri" panose="020F0502020204030204" pitchFamily="34" charset="0"/>
              </a:rPr>
              <a:t> (406p, 450 signatories)</a:t>
            </a:r>
          </a:p>
        </p:txBody>
      </p:sp>
      <p:pic>
        <p:nvPicPr>
          <p:cNvPr id="15" name="Picture 14">
            <a:extLst>
              <a:ext uri="{FF2B5EF4-FFF2-40B4-BE49-F238E27FC236}">
                <a16:creationId xmlns:a16="http://schemas.microsoft.com/office/drawing/2014/main" id="{8BE169E5-BF3D-10DD-EF2B-448AFEE673D4}"/>
              </a:ext>
            </a:extLst>
          </p:cNvPr>
          <p:cNvPicPr>
            <a:picLocks noChangeAspect="1"/>
          </p:cNvPicPr>
          <p:nvPr/>
        </p:nvPicPr>
        <p:blipFill>
          <a:blip r:embed="rId2"/>
          <a:stretch>
            <a:fillRect/>
          </a:stretch>
        </p:blipFill>
        <p:spPr>
          <a:xfrm>
            <a:off x="6711236" y="1923678"/>
            <a:ext cx="1166846" cy="1651234"/>
          </a:xfrm>
          <a:prstGeom prst="rect">
            <a:avLst/>
          </a:prstGeom>
          <a:ln>
            <a:solidFill>
              <a:schemeClr val="tx1"/>
            </a:solidFill>
          </a:ln>
        </p:spPr>
      </p:pic>
      <p:pic>
        <p:nvPicPr>
          <p:cNvPr id="16" name="Picture 15">
            <a:extLst>
              <a:ext uri="{FF2B5EF4-FFF2-40B4-BE49-F238E27FC236}">
                <a16:creationId xmlns:a16="http://schemas.microsoft.com/office/drawing/2014/main" id="{191364FC-8058-92E3-3D80-4C191E8AB256}"/>
              </a:ext>
            </a:extLst>
          </p:cNvPr>
          <p:cNvPicPr>
            <a:picLocks noChangeAspect="1"/>
          </p:cNvPicPr>
          <p:nvPr/>
        </p:nvPicPr>
        <p:blipFill>
          <a:blip r:embed="rId3"/>
          <a:stretch>
            <a:fillRect/>
          </a:stretch>
        </p:blipFill>
        <p:spPr>
          <a:xfrm>
            <a:off x="7265177" y="2334936"/>
            <a:ext cx="1166846" cy="1651234"/>
          </a:xfrm>
          <a:prstGeom prst="rect">
            <a:avLst/>
          </a:prstGeom>
          <a:ln>
            <a:solidFill>
              <a:schemeClr val="tx1"/>
            </a:solidFill>
          </a:ln>
        </p:spPr>
      </p:pic>
      <p:pic>
        <p:nvPicPr>
          <p:cNvPr id="17" name="Picture 16">
            <a:extLst>
              <a:ext uri="{FF2B5EF4-FFF2-40B4-BE49-F238E27FC236}">
                <a16:creationId xmlns:a16="http://schemas.microsoft.com/office/drawing/2014/main" id="{6BBE3D8C-EEDB-5A79-140A-6440216A7CA2}"/>
              </a:ext>
            </a:extLst>
          </p:cNvPr>
          <p:cNvPicPr>
            <a:picLocks noChangeAspect="1"/>
          </p:cNvPicPr>
          <p:nvPr/>
        </p:nvPicPr>
        <p:blipFill>
          <a:blip r:embed="rId4"/>
          <a:stretch>
            <a:fillRect/>
          </a:stretch>
        </p:blipFill>
        <p:spPr>
          <a:xfrm>
            <a:off x="7904002" y="2669823"/>
            <a:ext cx="1166846" cy="1651234"/>
          </a:xfrm>
          <a:prstGeom prst="rect">
            <a:avLst/>
          </a:prstGeom>
          <a:ln>
            <a:solidFill>
              <a:schemeClr val="tx1"/>
            </a:solidFill>
          </a:ln>
        </p:spPr>
      </p:pic>
      <p:sp>
        <p:nvSpPr>
          <p:cNvPr id="2" name="Slide Number Placeholder 1">
            <a:extLst>
              <a:ext uri="{FF2B5EF4-FFF2-40B4-BE49-F238E27FC236}">
                <a16:creationId xmlns:a16="http://schemas.microsoft.com/office/drawing/2014/main" id="{57A0C41F-A8D9-BECF-E0D1-A8230E4169DA}"/>
              </a:ext>
            </a:extLst>
          </p:cNvPr>
          <p:cNvSpPr>
            <a:spLocks noGrp="1"/>
          </p:cNvSpPr>
          <p:nvPr>
            <p:ph type="sldNum" sz="quarter" idx="4"/>
          </p:nvPr>
        </p:nvSpPr>
        <p:spPr/>
        <p:txBody>
          <a:bodyPr/>
          <a:lstStyle/>
          <a:p>
            <a:fld id="{974172A1-1CBF-0B40-9234-7D4D80EC19EA}" type="slidenum">
              <a:rPr lang="en-GB" smtClean="0"/>
              <a:pPr/>
              <a:t>8</a:t>
            </a:fld>
            <a:endParaRPr lang="en-GB" dirty="0"/>
          </a:p>
        </p:txBody>
      </p:sp>
    </p:spTree>
    <p:extLst>
      <p:ext uri="{BB962C8B-B14F-4D97-AF65-F5344CB8AC3E}">
        <p14:creationId xmlns:p14="http://schemas.microsoft.com/office/powerpoint/2010/main" val="3743994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A91C940-27D4-337F-67D5-3071FAA31AF0}"/>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4" name="Slide Number Placeholder 3">
            <a:extLst>
              <a:ext uri="{FF2B5EF4-FFF2-40B4-BE49-F238E27FC236}">
                <a16:creationId xmlns:a16="http://schemas.microsoft.com/office/drawing/2014/main" id="{4167C30A-804E-0999-749D-89E26A5893CC}"/>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5" name="Title 4">
            <a:extLst>
              <a:ext uri="{FF2B5EF4-FFF2-40B4-BE49-F238E27FC236}">
                <a16:creationId xmlns:a16="http://schemas.microsoft.com/office/drawing/2014/main" id="{7668C466-97AE-A967-459E-17CB87B41A69}"/>
              </a:ext>
            </a:extLst>
          </p:cNvPr>
          <p:cNvSpPr>
            <a:spLocks noGrp="1"/>
          </p:cNvSpPr>
          <p:nvPr>
            <p:ph type="title"/>
          </p:nvPr>
        </p:nvSpPr>
        <p:spPr>
          <a:xfrm>
            <a:off x="1066800" y="1635646"/>
            <a:ext cx="6781800" cy="483518"/>
          </a:xfrm>
        </p:spPr>
        <p:txBody>
          <a:bodyPr/>
          <a:lstStyle/>
          <a:p>
            <a:r>
              <a:rPr lang="en-GB" dirty="0"/>
              <a:t>F</a:t>
            </a:r>
            <a:r>
              <a:rPr lang="en-IT" dirty="0"/>
              <a:t>rom here slides are too dense</a:t>
            </a:r>
            <a:br>
              <a:rPr lang="en-IT" dirty="0"/>
            </a:br>
            <a:r>
              <a:rPr lang="en-IT" dirty="0"/>
              <a:t>to include everything </a:t>
            </a:r>
            <a:br>
              <a:rPr lang="en-IT" dirty="0"/>
            </a:br>
            <a:r>
              <a:rPr lang="en-IT" dirty="0"/>
              <a:t>they can stay in reserve and you may select a few priority items….</a:t>
            </a:r>
            <a:br>
              <a:rPr lang="en-IT" dirty="0"/>
            </a:br>
            <a:r>
              <a:rPr lang="en-IT" dirty="0"/>
              <a:t>I put slides from Donatella as example…</a:t>
            </a:r>
          </a:p>
        </p:txBody>
      </p:sp>
    </p:spTree>
    <p:extLst>
      <p:ext uri="{BB962C8B-B14F-4D97-AF65-F5344CB8AC3E}">
        <p14:creationId xmlns:p14="http://schemas.microsoft.com/office/powerpoint/2010/main" val="1099202149"/>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Col_2025_tmp" id="{68FF565F-D937-5849-B2A1-8CA63796CEAB}" vid="{AEDF293A-7B41-0C45-940C-1CE6D474460B}"/>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508274</TotalTime>
  <Words>6111</Words>
  <Application>Microsoft Macintosh PowerPoint</Application>
  <PresentationFormat>On-screen Show (16:9)</PresentationFormat>
  <Paragraphs>1026</Paragraphs>
  <Slides>52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52</vt:i4>
      </vt:variant>
    </vt:vector>
  </HeadingPairs>
  <TitlesOfParts>
    <vt:vector size="58" baseType="lpstr">
      <vt:lpstr>Arial</vt:lpstr>
      <vt:lpstr>Arial Narrow</vt:lpstr>
      <vt:lpstr>Calibri</vt:lpstr>
      <vt:lpstr>Montserrat</vt:lpstr>
      <vt:lpstr>Wingdings</vt:lpstr>
      <vt:lpstr>IMCC - 1</vt:lpstr>
      <vt:lpstr>PowerPoint Presentation</vt:lpstr>
      <vt:lpstr>Muon Collider - unique project</vt:lpstr>
      <vt:lpstr>Physics Case</vt:lpstr>
      <vt:lpstr>Muon Collider Concept</vt:lpstr>
      <vt:lpstr>The International Collaboration</vt:lpstr>
      <vt:lpstr>IMCC Partners</vt:lpstr>
      <vt:lpstr>PowerPoint Presentation</vt:lpstr>
      <vt:lpstr>ESPPU Submission Content</vt:lpstr>
      <vt:lpstr>From here slides are too dense to include everything  they can stay in reserve and you may select a few priority items…. I put slides from Donatella as example…</vt:lpstr>
      <vt:lpstr>PowerPoint Presentation</vt:lpstr>
      <vt:lpstr>PowerPoint Presentation</vt:lpstr>
      <vt:lpstr>From here slides are too dense </vt:lpstr>
      <vt:lpstr>Physics and Detector Concepts</vt:lpstr>
      <vt:lpstr>Proton Complex</vt:lpstr>
      <vt:lpstr>Target</vt:lpstr>
      <vt:lpstr>Muon Cooling Lattice Design</vt:lpstr>
      <vt:lpstr>Muon Cooling Technology</vt:lpstr>
      <vt:lpstr>RCS Designs</vt:lpstr>
      <vt:lpstr>Collider Ring</vt:lpstr>
      <vt:lpstr>Site Specific Designs</vt:lpstr>
      <vt:lpstr>Placement Studies</vt:lpstr>
      <vt:lpstr>Cost and Power Scale</vt:lpstr>
      <vt:lpstr>Timeline and R&amp;D Programme Proposal</vt:lpstr>
      <vt:lpstr>R&amp;D Programme</vt:lpstr>
      <vt:lpstr>Muon Cooling Demonstrator</vt:lpstr>
      <vt:lpstr>R&amp;D Plan Reviews</vt:lpstr>
      <vt:lpstr>Way Forward</vt:lpstr>
      <vt:lpstr>Conclusion</vt:lpstr>
      <vt:lpstr>Conclusion</vt:lpstr>
      <vt:lpstr>Reserve</vt:lpstr>
      <vt:lpstr>Key Target Parameters</vt:lpstr>
      <vt:lpstr>Magnet R&amp;D Impact</vt:lpstr>
      <vt:lpstr>R&amp;D Impact Examples</vt:lpstr>
      <vt:lpstr>Start-to-end Model</vt:lpstr>
      <vt:lpstr>Power Consumption Estimate</vt:lpstr>
      <vt:lpstr>Injector Complex</vt:lpstr>
      <vt:lpstr>Collider Ring and Interaction Region</vt:lpstr>
      <vt:lpstr>Surface Structures</vt:lpstr>
      <vt:lpstr>Long Term R&amp;D</vt:lpstr>
      <vt:lpstr>RF and High-Field HTS Development Strategy</vt:lpstr>
      <vt:lpstr>Muon Cooling Demonstrator</vt:lpstr>
      <vt:lpstr>Magnets</vt:lpstr>
      <vt:lpstr>Collective Effects</vt:lpstr>
      <vt:lpstr>R&amp;D Plan Deliverables and Resources</vt:lpstr>
      <vt:lpstr>R&amp;D Plan Deliverables and Resources</vt:lpstr>
      <vt:lpstr>European Accelerator R&amp;D Roadmap</vt:lpstr>
      <vt:lpstr>Muon Collider Roadmap CT</vt:lpstr>
      <vt:lpstr>Muon Cooling Challenges</vt:lpstr>
      <vt:lpstr>The Collaboration</vt:lpstr>
      <vt:lpstr>US and Collaboration</vt:lpstr>
      <vt:lpstr>The Collaboration</vt:lpstr>
      <vt:lpstr>The Collaboration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Nadia Pastrone</cp:lastModifiedBy>
  <cp:revision>677</cp:revision>
  <cp:lastPrinted>2025-06-18T12:55:12Z</cp:lastPrinted>
  <dcterms:created xsi:type="dcterms:W3CDTF">2021-05-17T12:13:58Z</dcterms:created>
  <dcterms:modified xsi:type="dcterms:W3CDTF">2025-06-24T03:53:20Z</dcterms:modified>
</cp:coreProperties>
</file>