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5" r:id="rId3"/>
    <p:sldId id="262" r:id="rId4"/>
    <p:sldId id="264" r:id="rId5"/>
    <p:sldId id="263" r:id="rId6"/>
    <p:sldId id="260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3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3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1E9F0-518E-4863-B76C-4763AA9D3029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AA17CE-6B3F-44F3-9C47-C49A48A3C10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567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51A02-7D29-AE26-BF53-AEDB1826EC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055F79-9F99-2970-C6FE-1912965C04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2F4DD2-18D5-E1DF-34C7-2C7C43C134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478233-4D0F-D51F-6B3B-D760A7593B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AA17CE-6B3F-44F3-9C47-C49A48A3C1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961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AA17CE-6B3F-44F3-9C47-C49A48A3C10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76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482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994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88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775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776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4405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224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117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1836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3944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93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3B20C4-F67B-49B6-BF03-04984BF5453D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079BCA-3667-4216-AD75-1584AA85C2B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654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AF293CB-2A21-4D78-8430-DFE093DF8A72}"/>
              </a:ext>
            </a:extLst>
          </p:cNvPr>
          <p:cNvSpPr txBox="1"/>
          <p:nvPr/>
        </p:nvSpPr>
        <p:spPr>
          <a:xfrm>
            <a:off x="796841" y="329544"/>
            <a:ext cx="56333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srgbClr val="00539E"/>
                </a:solidFill>
              </a:rPr>
              <a:t>FCC Main Quadrupole Demonstrator Tooling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D7F284-1128-36A7-EC99-085365CD7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198" y="480355"/>
            <a:ext cx="2276190" cy="96190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CC76F9B-56C9-2F0D-9255-22F9F466D895}"/>
              </a:ext>
            </a:extLst>
          </p:cNvPr>
          <p:cNvGrpSpPr/>
          <p:nvPr/>
        </p:nvGrpSpPr>
        <p:grpSpPr>
          <a:xfrm>
            <a:off x="227924" y="1325755"/>
            <a:ext cx="8478464" cy="5051890"/>
            <a:chOff x="227924" y="1325755"/>
            <a:chExt cx="8478464" cy="505189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864046F-AA23-B1E7-E99C-560302F9DA45}"/>
                </a:ext>
              </a:extLst>
            </p:cNvPr>
            <p:cNvGrpSpPr/>
            <p:nvPr/>
          </p:nvGrpSpPr>
          <p:grpSpPr>
            <a:xfrm>
              <a:off x="227924" y="1325755"/>
              <a:ext cx="8478464" cy="5051890"/>
              <a:chOff x="227924" y="1223495"/>
              <a:chExt cx="8478464" cy="505189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CF92C38-0671-1826-96D4-7E99CC2EDB58}"/>
                  </a:ext>
                </a:extLst>
              </p:cNvPr>
              <p:cNvSpPr txBox="1"/>
              <p:nvPr/>
            </p:nvSpPr>
            <p:spPr>
              <a:xfrm>
                <a:off x="3235643" y="1611366"/>
                <a:ext cx="5470745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rgbClr val="00539E"/>
                    </a:solidFill>
                  </a:rPr>
                  <a:t>Construct and test a short, 1..1,5 m model magnet in 1-in-1 configuration with coils made from </a:t>
                </a:r>
                <a:r>
                  <a:rPr lang="de-DE" sz="1800" b="0" i="0" u="none" strike="noStrike" baseline="0" dirty="0">
                    <a:solidFill>
                      <a:srgbClr val="0055A0"/>
                    </a:solidFill>
                    <a:latin typeface="Arial" panose="020B0604020202020204" pitchFamily="34" charset="0"/>
                  </a:rPr>
                  <a:t>Nb</a:t>
                </a:r>
                <a:r>
                  <a:rPr lang="de-DE" sz="1800" b="0" i="0" u="none" strike="noStrike" baseline="30000" dirty="0">
                    <a:solidFill>
                      <a:srgbClr val="0055A0"/>
                    </a:solidFill>
                    <a:latin typeface="Arial" panose="020B0604020202020204" pitchFamily="34" charset="0"/>
                  </a:rPr>
                  <a:t>3</a:t>
                </a:r>
                <a:r>
                  <a:rPr lang="de-DE" sz="1800" b="0" i="0" u="none" strike="noStrike" baseline="0" dirty="0">
                    <a:solidFill>
                      <a:srgbClr val="0055A0"/>
                    </a:solidFill>
                    <a:latin typeface="Arial" panose="020B0604020202020204" pitchFamily="34" charset="0"/>
                  </a:rPr>
                  <a:t>Sn .</a:t>
                </a:r>
              </a:p>
              <a:p>
                <a:endParaRPr lang="de-DE" dirty="0">
                  <a:solidFill>
                    <a:srgbClr val="00539E"/>
                  </a:solidFill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64AA47C-FA0E-C0C8-554B-89F5B54C47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7924" y="1297474"/>
                <a:ext cx="2760719" cy="1796182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B27C5D1-262A-A879-ADA3-A1E37050CDF7}"/>
                  </a:ext>
                </a:extLst>
              </p:cNvPr>
              <p:cNvSpPr txBox="1"/>
              <p:nvPr/>
            </p:nvSpPr>
            <p:spPr>
              <a:xfrm>
                <a:off x="3235643" y="2350030"/>
                <a:ext cx="47408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dirty="0">
                    <a:solidFill>
                      <a:srgbClr val="00539E"/>
                    </a:solidFill>
                  </a:rPr>
                  <a:t>Magnet Design </a:t>
                </a:r>
                <a:r>
                  <a:rPr lang="de-DE" dirty="0" err="1">
                    <a:solidFill>
                      <a:srgbClr val="00539E"/>
                    </a:solidFill>
                  </a:rPr>
                  <a:t>from</a:t>
                </a:r>
                <a:r>
                  <a:rPr lang="de-DE" dirty="0">
                    <a:solidFill>
                      <a:srgbClr val="00539E"/>
                    </a:solidFill>
                  </a:rPr>
                  <a:t> FEAC Engineering P.C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7C01B7E-B3A4-428B-6F95-F2200D443FE1}"/>
                  </a:ext>
                </a:extLst>
              </p:cNvPr>
              <p:cNvSpPr txBox="1"/>
              <p:nvPr/>
            </p:nvSpPr>
            <p:spPr>
              <a:xfrm>
                <a:off x="3235643" y="1223495"/>
                <a:ext cx="238178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2000" b="1" dirty="0">
                    <a:solidFill>
                      <a:srgbClr val="00539E"/>
                    </a:solidFill>
                  </a:rPr>
                  <a:t>MAGNET DESIGN</a:t>
                </a: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1BC25317-4B36-C2B7-841E-52CB234E99BC}"/>
                  </a:ext>
                </a:extLst>
              </p:cNvPr>
              <p:cNvGrpSpPr/>
              <p:nvPr/>
            </p:nvGrpSpPr>
            <p:grpSpPr>
              <a:xfrm>
                <a:off x="484698" y="3218142"/>
                <a:ext cx="5945500" cy="3057243"/>
                <a:chOff x="710715" y="3528385"/>
                <a:chExt cx="5945500" cy="3057243"/>
              </a:xfrm>
            </p:grpSpPr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290A16D2-3D7A-70F5-E315-418D44CE93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22858" y="3528385"/>
                  <a:ext cx="5321214" cy="2979537"/>
                </a:xfrm>
                <a:prstGeom prst="rect">
                  <a:avLst/>
                </a:prstGeom>
              </p:spPr>
            </p:pic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ACE42868-BB4B-9287-DF32-F3B03D4EAD88}"/>
                    </a:ext>
                  </a:extLst>
                </p:cNvPr>
                <p:cNvSpPr/>
                <p:nvPr/>
              </p:nvSpPr>
              <p:spPr>
                <a:xfrm>
                  <a:off x="5094696" y="6106886"/>
                  <a:ext cx="1561519" cy="4010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4876DFAF-7F18-7DA4-0C23-5EA5DC2B4D24}"/>
                    </a:ext>
                  </a:extLst>
                </p:cNvPr>
                <p:cNvSpPr/>
                <p:nvPr/>
              </p:nvSpPr>
              <p:spPr>
                <a:xfrm>
                  <a:off x="710715" y="6184592"/>
                  <a:ext cx="1830360" cy="4010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2DD12F8-788C-6627-8AA1-D937E6124578}"/>
                </a:ext>
              </a:extLst>
            </p:cNvPr>
            <p:cNvSpPr txBox="1"/>
            <p:nvPr/>
          </p:nvSpPr>
          <p:spPr>
            <a:xfrm>
              <a:off x="5868139" y="3320402"/>
              <a:ext cx="283824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00539E"/>
                  </a:solidFill>
                </a:rPr>
                <a:t>11 T Dipole pole loading principle adapted to quadrupole geometry</a:t>
              </a:r>
              <a:endParaRPr lang="de-DE" dirty="0">
                <a:solidFill>
                  <a:srgbClr val="00539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8340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C6A3F-A2DB-8BE2-5317-25B1832AB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BDE46FD-4F1C-DE23-C1CA-CAB9D49E96E0}"/>
              </a:ext>
            </a:extLst>
          </p:cNvPr>
          <p:cNvSpPr txBox="1"/>
          <p:nvPr/>
        </p:nvSpPr>
        <p:spPr>
          <a:xfrm>
            <a:off x="796841" y="335932"/>
            <a:ext cx="56333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FCC Main Quadrupole Demonstrator Tooling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43E029-0488-F909-002C-8C8D124EA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0198" y="480355"/>
            <a:ext cx="2276190" cy="9619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24D5EEC-8975-C66A-E964-68AD91130BA2}"/>
              </a:ext>
            </a:extLst>
          </p:cNvPr>
          <p:cNvSpPr txBox="1"/>
          <p:nvPr/>
        </p:nvSpPr>
        <p:spPr>
          <a:xfrm>
            <a:off x="587543" y="1699423"/>
            <a:ext cx="20859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TOOLINGS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B45AF8-523B-C0BA-C16C-A6125C9417A0}"/>
              </a:ext>
            </a:extLst>
          </p:cNvPr>
          <p:cNvGrpSpPr/>
          <p:nvPr/>
        </p:nvGrpSpPr>
        <p:grpSpPr>
          <a:xfrm>
            <a:off x="6430198" y="5845629"/>
            <a:ext cx="2505075" cy="668858"/>
            <a:chOff x="6430198" y="5845629"/>
            <a:chExt cx="2505075" cy="66885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1DF07BF-CA6E-917F-D5E3-BD96162AC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30198" y="6047762"/>
              <a:ext cx="2505075" cy="46672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8CEDD3F-E9A3-9704-B13F-F0DC6539F9AA}"/>
                </a:ext>
              </a:extLst>
            </p:cNvPr>
            <p:cNvSpPr txBox="1"/>
            <p:nvPr/>
          </p:nvSpPr>
          <p:spPr>
            <a:xfrm>
              <a:off x="6975021" y="5845629"/>
              <a:ext cx="11865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Images courtesy</a:t>
              </a:r>
            </a:p>
          </p:txBody>
        </p:sp>
      </p:grpSp>
      <p:sp>
        <p:nvSpPr>
          <p:cNvPr id="9" name="Rectangle 3">
            <a:extLst>
              <a:ext uri="{FF2B5EF4-FFF2-40B4-BE49-F238E27FC236}">
                <a16:creationId xmlns:a16="http://schemas.microsoft.com/office/drawing/2014/main" id="{E19551F3-D217-A0FA-ABB6-7C9CC9593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955" y="2333309"/>
            <a:ext cx="8257453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539E"/>
                </a:solidFill>
                <a:effectLst/>
                <a:latin typeface="Arial" panose="020B0604020202020204" pitchFamily="34" charset="0"/>
              </a:rPr>
              <a:t>Some tooling Design considerations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00539E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539E"/>
                </a:solidFill>
                <a:effectLst/>
                <a:latin typeface="Arial" panose="020B0604020202020204" pitchFamily="34" charset="0"/>
              </a:rPr>
              <a:t>Tooling CAD models are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00539E"/>
                </a:solidFill>
                <a:effectLst/>
                <a:latin typeface="Arial" panose="020B0604020202020204" pitchFamily="34" charset="0"/>
              </a:rPr>
              <a:t>parameterised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539E"/>
                </a:solidFill>
                <a:effectLst/>
                <a:latin typeface="Arial" panose="020B0604020202020204" pitchFamily="34" charset="0"/>
              </a:rPr>
              <a:t> (and can therefore be adapted later)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rgbClr val="00539E"/>
                </a:solidFill>
                <a:effectLst/>
                <a:latin typeface="Arial" panose="020B0604020202020204" pitchFamily="34" charset="0"/>
              </a:rPr>
              <a:t>Tooling design is kept simple (no short parts)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00539E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39E"/>
                </a:solidFill>
              </a:rPr>
              <a:t>Tooling CAD models are parameterised (and can therefore be adapted later) </a:t>
            </a:r>
            <a:endParaRPr lang="de-DE" dirty="0">
              <a:solidFill>
                <a:srgbClr val="00539E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539E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4685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96D21-9780-7E4F-BE55-CB7991D48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0472ABF-17DE-BC4D-8C62-D686C2DD3FA1}"/>
              </a:ext>
            </a:extLst>
          </p:cNvPr>
          <p:cNvSpPr txBox="1"/>
          <p:nvPr/>
        </p:nvSpPr>
        <p:spPr>
          <a:xfrm>
            <a:off x="796841" y="335932"/>
            <a:ext cx="56333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FCC Main Quadrupole Demonstrator Tooling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11F58-1EB5-2A2E-68F6-F9855C73C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0198" y="480355"/>
            <a:ext cx="2276190" cy="9619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7D363C1-F42D-8657-075D-838B8430934C}"/>
              </a:ext>
            </a:extLst>
          </p:cNvPr>
          <p:cNvSpPr txBox="1"/>
          <p:nvPr/>
        </p:nvSpPr>
        <p:spPr>
          <a:xfrm>
            <a:off x="784561" y="1042150"/>
            <a:ext cx="20859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TOOLINGS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58C4843-DF4A-F7D2-7ACF-8DB12B3257FB}"/>
              </a:ext>
            </a:extLst>
          </p:cNvPr>
          <p:cNvGrpSpPr/>
          <p:nvPr/>
        </p:nvGrpSpPr>
        <p:grpSpPr>
          <a:xfrm>
            <a:off x="6430198" y="5845629"/>
            <a:ext cx="2505075" cy="668858"/>
            <a:chOff x="6430198" y="5845629"/>
            <a:chExt cx="2505075" cy="66885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929F3C5-C53C-B113-3167-E25A0BBA1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30198" y="6047762"/>
              <a:ext cx="2505075" cy="46672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BB402FF-4A93-8E3C-9A9B-B333AA4AD035}"/>
                </a:ext>
              </a:extLst>
            </p:cNvPr>
            <p:cNvSpPr txBox="1"/>
            <p:nvPr/>
          </p:nvSpPr>
          <p:spPr>
            <a:xfrm>
              <a:off x="6975021" y="5845629"/>
              <a:ext cx="11865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Images courtesy</a:t>
              </a:r>
            </a:p>
          </p:txBody>
        </p:sp>
      </p:grp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BF33854-E7CF-086F-748B-42DF97094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645876"/>
              </p:ext>
            </p:extLst>
          </p:nvPr>
        </p:nvGraphicFramePr>
        <p:xfrm>
          <a:off x="450940" y="2242479"/>
          <a:ext cx="4839070" cy="3432429"/>
        </p:xfrm>
        <a:graphic>
          <a:graphicData uri="http://schemas.openxmlformats.org/drawingml/2006/table">
            <a:tbl>
              <a:tblPr firstRow="1" firstCol="1" bandRow="1"/>
              <a:tblGrid>
                <a:gridCol w="3048370">
                  <a:extLst>
                    <a:ext uri="{9D8B030D-6E8A-4147-A177-3AD203B41FA5}">
                      <a16:colId xmlns:a16="http://schemas.microsoft.com/office/drawing/2014/main" val="3702027005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38277116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978775547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539E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00" dirty="0">
                          <a:effectLst/>
                          <a:latin typeface="Aptos" panose="020B0004020202020204" pitchFamily="34" charset="0"/>
                        </a:rPr>
                        <a:t>TOOLING (Concept) 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57859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539E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Winding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b="1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T Dipole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b="1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MQXF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7640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Mandrel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004364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Clamps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10662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Central post IL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996332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Central post OL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326894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Layer-jump clamping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627674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Spool holder (OL cable)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336875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ESC winding mandrel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9824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824723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kumimoji="0" lang="en-GB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539E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Binder curing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54129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IL Former </a:t>
                      </a:r>
                      <a:r>
                        <a:rPr lang="en-GB" sz="1200" kern="0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center</a:t>
                      </a: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84561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IL Former NCE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833849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IL Former CE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92015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Curing base plate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144784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Curing side bars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0553675"/>
                  </a:ext>
                </a:extLst>
              </a:tr>
            </a:tbl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EAEF1B09-B613-2C76-99A0-FE64EB3577DC}"/>
              </a:ext>
            </a:extLst>
          </p:cNvPr>
          <p:cNvGrpSpPr/>
          <p:nvPr/>
        </p:nvGrpSpPr>
        <p:grpSpPr>
          <a:xfrm>
            <a:off x="6646344" y="1714007"/>
            <a:ext cx="1835717" cy="1470220"/>
            <a:chOff x="6326930" y="2147737"/>
            <a:chExt cx="1835717" cy="147022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8FD9D87-70AB-6F9F-6C9F-6D8057B01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3504" r="13637" b="5186"/>
            <a:stretch/>
          </p:blipFill>
          <p:spPr>
            <a:xfrm rot="19097829">
              <a:off x="6551454" y="2147737"/>
              <a:ext cx="1611193" cy="147022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B42A9D8-58AF-0327-814C-D924E905F217}"/>
                </a:ext>
              </a:extLst>
            </p:cNvPr>
            <p:cNvSpPr txBox="1"/>
            <p:nvPr/>
          </p:nvSpPr>
          <p:spPr>
            <a:xfrm>
              <a:off x="6326930" y="2154400"/>
              <a:ext cx="17540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kern="0" dirty="0">
                  <a:solidFill>
                    <a:srgbClr val="000000"/>
                  </a:solidFill>
                  <a:latin typeface="Aptos Narrow" panose="020B0004020202020204" pitchFamily="34" charset="0"/>
                  <a:cs typeface="Times New Roman" panose="02020603050405020304" pitchFamily="18" charset="0"/>
                </a:rPr>
                <a:t>After Winding and </a:t>
              </a:r>
              <a:r>
                <a:rPr lang="de-DE" sz="1200" b="1" kern="0" dirty="0" err="1">
                  <a:solidFill>
                    <a:srgbClr val="000000"/>
                  </a:solidFill>
                  <a:latin typeface="Aptos Narrow" panose="020B0004020202020204" pitchFamily="34" charset="0"/>
                  <a:cs typeface="Times New Roman" panose="02020603050405020304" pitchFamily="18" charset="0"/>
                </a:rPr>
                <a:t>Curing</a:t>
              </a:r>
              <a:endParaRPr lang="de-DE" sz="1200" b="1" kern="0" dirty="0">
                <a:solidFill>
                  <a:srgbClr val="000000"/>
                </a:solidFill>
                <a:latin typeface="Aptos Narrow" panose="020B0004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F7E1DFF-DDA2-C189-ED9C-64EDF9EAEC5B}"/>
              </a:ext>
            </a:extLst>
          </p:cNvPr>
          <p:cNvGrpSpPr/>
          <p:nvPr/>
        </p:nvGrpSpPr>
        <p:grpSpPr>
          <a:xfrm>
            <a:off x="6624370" y="3048774"/>
            <a:ext cx="2104187" cy="1341045"/>
            <a:chOff x="6473623" y="3385145"/>
            <a:chExt cx="2104187" cy="134104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0BD3A16-2413-4FB9-B0E8-8104981A7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73623" y="3487286"/>
              <a:ext cx="938221" cy="961905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E8541DF-6BA3-1E0C-2B86-A53E3534E4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03282" y="3385145"/>
              <a:ext cx="974528" cy="1064046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C12C289-98E5-A334-D45F-E495B74ECB32}"/>
                </a:ext>
              </a:extLst>
            </p:cNvPr>
            <p:cNvSpPr txBox="1"/>
            <p:nvPr/>
          </p:nvSpPr>
          <p:spPr>
            <a:xfrm>
              <a:off x="6842038" y="4449191"/>
              <a:ext cx="14627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MQXF Winding Tool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428C3CA-E810-5DE9-CA31-D38AB2151A04}"/>
              </a:ext>
            </a:extLst>
          </p:cNvPr>
          <p:cNvGrpSpPr/>
          <p:nvPr/>
        </p:nvGrpSpPr>
        <p:grpSpPr>
          <a:xfrm>
            <a:off x="3243856" y="4353880"/>
            <a:ext cx="5605877" cy="2314125"/>
            <a:chOff x="3243856" y="4353880"/>
            <a:chExt cx="5605877" cy="2314125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ED24310-4C62-F353-9574-380A46DAA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4873" b="91314" l="9828" r="96251">
                          <a14:foregroundMark x1="13880" y1="88559" x2="11044" y2="91314"/>
                          <a14:foregroundMark x1="82067" y1="10805" x2="81358" y2="9534"/>
                          <a14:foregroundMark x1="96251" y1="4873" x2="87639" y2="13347"/>
                          <a14:foregroundMark x1="82371" y1="9746" x2="76494" y2="14831"/>
                          <a14:foregroundMark x1="82067" y1="7415" x2="79534" y2="10805"/>
                          <a14:foregroundMark x1="29078" y1="65466" x2="29078" y2="68432"/>
                          <a14:foregroundMark x1="27254" y1="67585" x2="78926" y2="15466"/>
                          <a14:foregroundMark x1="78926" y1="15466" x2="82067" y2="847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010663" y="4353880"/>
              <a:ext cx="4839070" cy="2314125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6AD3F37-6CCB-09C3-104E-F110090DEA04}"/>
                </a:ext>
              </a:extLst>
            </p:cNvPr>
            <p:cNvSpPr txBox="1"/>
            <p:nvPr/>
          </p:nvSpPr>
          <p:spPr>
            <a:xfrm>
              <a:off x="3243856" y="6107239"/>
              <a:ext cx="13008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11T Winding Tool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2031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B4EBE1-D8B7-154C-8E02-114B4C101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6F579B8-173B-6A01-39B2-B5F06CCD56FD}"/>
              </a:ext>
            </a:extLst>
          </p:cNvPr>
          <p:cNvSpPr txBox="1"/>
          <p:nvPr/>
        </p:nvSpPr>
        <p:spPr>
          <a:xfrm>
            <a:off x="796841" y="335932"/>
            <a:ext cx="56333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FCC Main Quadrupole Demonstrator Tooling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5DF150-1D03-D971-3FB7-568753D27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198" y="480355"/>
            <a:ext cx="2276190" cy="9619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935E3B6-8406-7B9E-5558-6FC8275F86CF}"/>
              </a:ext>
            </a:extLst>
          </p:cNvPr>
          <p:cNvSpPr txBox="1"/>
          <p:nvPr/>
        </p:nvSpPr>
        <p:spPr>
          <a:xfrm>
            <a:off x="784561" y="1042150"/>
            <a:ext cx="20859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TOOLINGS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2697B45-BCBF-E5CC-3BC3-147D73F6A7A0}"/>
              </a:ext>
            </a:extLst>
          </p:cNvPr>
          <p:cNvGrpSpPr/>
          <p:nvPr/>
        </p:nvGrpSpPr>
        <p:grpSpPr>
          <a:xfrm>
            <a:off x="6430198" y="5845629"/>
            <a:ext cx="2505075" cy="668858"/>
            <a:chOff x="6430198" y="5845629"/>
            <a:chExt cx="2505075" cy="66885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FFBFDFB-08D3-087F-D9ED-7A524CACC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30198" y="6047762"/>
              <a:ext cx="2505075" cy="46672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0D3DF28-5B3D-303D-7FC0-C3E6168985AB}"/>
                </a:ext>
              </a:extLst>
            </p:cNvPr>
            <p:cNvSpPr txBox="1"/>
            <p:nvPr/>
          </p:nvSpPr>
          <p:spPr>
            <a:xfrm>
              <a:off x="6975021" y="5845629"/>
              <a:ext cx="11865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Images courtesy</a:t>
              </a:r>
            </a:p>
          </p:txBody>
        </p:sp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17D5F31-ADAF-DC5E-8A35-D4FFA39FC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579880"/>
              </p:ext>
            </p:extLst>
          </p:nvPr>
        </p:nvGraphicFramePr>
        <p:xfrm>
          <a:off x="514625" y="1889902"/>
          <a:ext cx="4711700" cy="2274570"/>
        </p:xfrm>
        <a:graphic>
          <a:graphicData uri="http://schemas.openxmlformats.org/drawingml/2006/table">
            <a:tbl>
              <a:tblPr firstRow="1" firstCol="1" bandRow="1"/>
              <a:tblGrid>
                <a:gridCol w="2921000">
                  <a:extLst>
                    <a:ext uri="{9D8B030D-6E8A-4147-A177-3AD203B41FA5}">
                      <a16:colId xmlns:a16="http://schemas.microsoft.com/office/drawing/2014/main" val="3477922648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40836451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344548199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de-DE" sz="1200" dirty="0"/>
                        <a:t>TOOLING (Concept) </a:t>
                      </a:r>
                      <a:endParaRPr lang="de-DE" dirty="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7967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539E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Reaction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200" b="1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cs typeface="Times New Roman" panose="02020603050405020304" pitchFamily="18" charset="0"/>
                        </a:rPr>
                        <a:t>11T Dipole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200" b="1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cs typeface="Times New Roman" panose="02020603050405020304" pitchFamily="18" charset="0"/>
                        </a:rPr>
                        <a:t>MQXF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93736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Reaction central post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30632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Reaction mandrel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608746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Reaction base plate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107205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Reaction side bars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889498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Reaction central former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184859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Reaction CE former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214479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Reaction NCE former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02540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Reaction CE end plate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89869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Reaction NCE end plate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1495445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0EFDD012-87F8-F20F-F745-54ACD3421BF8}"/>
              </a:ext>
            </a:extLst>
          </p:cNvPr>
          <p:cNvGrpSpPr/>
          <p:nvPr/>
        </p:nvGrpSpPr>
        <p:grpSpPr>
          <a:xfrm>
            <a:off x="6754085" y="1955456"/>
            <a:ext cx="1313446" cy="1384576"/>
            <a:chOff x="6696936" y="1832752"/>
            <a:chExt cx="1313446" cy="138457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BAFC0C9-7C46-C26A-236D-1F8AFFE79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2165" r="25090" b="6074"/>
            <a:stretch/>
          </p:blipFill>
          <p:spPr>
            <a:xfrm rot="19021728">
              <a:off x="6696936" y="1917685"/>
              <a:ext cx="1313446" cy="129964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C196662-81A4-8EEB-F1EC-B65A73D948D7}"/>
                </a:ext>
              </a:extLst>
            </p:cNvPr>
            <p:cNvSpPr txBox="1"/>
            <p:nvPr/>
          </p:nvSpPr>
          <p:spPr>
            <a:xfrm>
              <a:off x="6737913" y="1832752"/>
              <a:ext cx="10919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kern="0" dirty="0">
                  <a:solidFill>
                    <a:srgbClr val="000000"/>
                  </a:solidFill>
                  <a:latin typeface="Aptos Narrow" panose="020B0004020202020204" pitchFamily="34" charset="0"/>
                  <a:cs typeface="Times New Roman" panose="02020603050405020304" pitchFamily="18" charset="0"/>
                </a:rPr>
                <a:t>After </a:t>
              </a:r>
              <a:r>
                <a:rPr lang="de-DE" sz="1200" b="1" kern="0" dirty="0" err="1">
                  <a:solidFill>
                    <a:srgbClr val="000000"/>
                  </a:solidFill>
                  <a:latin typeface="Aptos Narrow" panose="020B0004020202020204" pitchFamily="34" charset="0"/>
                  <a:cs typeface="Times New Roman" panose="02020603050405020304" pitchFamily="18" charset="0"/>
                </a:rPr>
                <a:t>Reaction</a:t>
              </a:r>
              <a:endParaRPr lang="de-DE" sz="1200" b="1" kern="0" dirty="0">
                <a:solidFill>
                  <a:srgbClr val="000000"/>
                </a:solidFill>
                <a:latin typeface="Aptos Narrow" panose="020B0004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F26F41F-D884-C830-8378-54507994CFC3}"/>
              </a:ext>
            </a:extLst>
          </p:cNvPr>
          <p:cNvGrpSpPr/>
          <p:nvPr/>
        </p:nvGrpSpPr>
        <p:grpSpPr>
          <a:xfrm>
            <a:off x="5983831" y="3593707"/>
            <a:ext cx="2853956" cy="1946704"/>
            <a:chOff x="5926681" y="3091049"/>
            <a:chExt cx="2853956" cy="194670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06986BC-5014-3FA7-C185-78CA88975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26681" y="3091049"/>
              <a:ext cx="2853956" cy="180820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848B22D-7045-6C34-2BED-0FEEA14E3A29}"/>
                </a:ext>
              </a:extLst>
            </p:cNvPr>
            <p:cNvSpPr txBox="1"/>
            <p:nvPr/>
          </p:nvSpPr>
          <p:spPr>
            <a:xfrm>
              <a:off x="6597426" y="4760754"/>
              <a:ext cx="15124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MQXF </a:t>
              </a:r>
              <a:r>
                <a:rPr lang="de-DE" sz="1200" dirty="0" err="1"/>
                <a:t>Reaction</a:t>
              </a:r>
              <a:r>
                <a:rPr lang="de-DE" sz="1200" dirty="0"/>
                <a:t> Tool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8517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4A77FF-DAF5-F221-AD3E-284263B49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A9E2B9F-E79A-7F3B-4E8D-9D4DA1F61286}"/>
              </a:ext>
            </a:extLst>
          </p:cNvPr>
          <p:cNvSpPr txBox="1"/>
          <p:nvPr/>
        </p:nvSpPr>
        <p:spPr>
          <a:xfrm>
            <a:off x="796841" y="335932"/>
            <a:ext cx="56333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FCC Main Quadrupole Demonstrator Tooling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C5AEFE-2BF9-94F0-CC57-824F0820F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198" y="480355"/>
            <a:ext cx="2276190" cy="9619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FAEB8EC-4F46-18F3-E5A3-C1F41A1AEDAF}"/>
              </a:ext>
            </a:extLst>
          </p:cNvPr>
          <p:cNvSpPr txBox="1"/>
          <p:nvPr/>
        </p:nvSpPr>
        <p:spPr>
          <a:xfrm>
            <a:off x="784561" y="1042150"/>
            <a:ext cx="20859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TOOLINGS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F165C5F-F45B-D839-6A93-49D3814847D0}"/>
              </a:ext>
            </a:extLst>
          </p:cNvPr>
          <p:cNvGrpSpPr/>
          <p:nvPr/>
        </p:nvGrpSpPr>
        <p:grpSpPr>
          <a:xfrm>
            <a:off x="6430198" y="5845629"/>
            <a:ext cx="2505075" cy="668858"/>
            <a:chOff x="6430198" y="5845629"/>
            <a:chExt cx="2505075" cy="66885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D604B73-D8A2-80F8-D394-18B3D616FD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30198" y="6047762"/>
              <a:ext cx="2505075" cy="46672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90F0CFA-C3EA-CDF8-DCD2-0266E2F0D316}"/>
                </a:ext>
              </a:extLst>
            </p:cNvPr>
            <p:cNvSpPr txBox="1"/>
            <p:nvPr/>
          </p:nvSpPr>
          <p:spPr>
            <a:xfrm>
              <a:off x="6975021" y="5845629"/>
              <a:ext cx="11865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Images courtesy</a:t>
              </a:r>
            </a:p>
          </p:txBody>
        </p:sp>
      </p:grp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53E808D-045C-9F81-815B-A57FAD08E4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937624"/>
              </p:ext>
            </p:extLst>
          </p:nvPr>
        </p:nvGraphicFramePr>
        <p:xfrm>
          <a:off x="514625" y="1921255"/>
          <a:ext cx="4711700" cy="2274570"/>
        </p:xfrm>
        <a:graphic>
          <a:graphicData uri="http://schemas.openxmlformats.org/drawingml/2006/table">
            <a:tbl>
              <a:tblPr firstRow="1" firstCol="1" bandRow="1"/>
              <a:tblGrid>
                <a:gridCol w="2921000">
                  <a:extLst>
                    <a:ext uri="{9D8B030D-6E8A-4147-A177-3AD203B41FA5}">
                      <a16:colId xmlns:a16="http://schemas.microsoft.com/office/drawing/2014/main" val="1899911167"/>
                    </a:ext>
                  </a:extLst>
                </a:gridCol>
                <a:gridCol w="883282">
                  <a:extLst>
                    <a:ext uri="{9D8B030D-6E8A-4147-A177-3AD203B41FA5}">
                      <a16:colId xmlns:a16="http://schemas.microsoft.com/office/drawing/2014/main" val="1335156567"/>
                    </a:ext>
                  </a:extLst>
                </a:gridCol>
                <a:gridCol w="907418">
                  <a:extLst>
                    <a:ext uri="{9D8B030D-6E8A-4147-A177-3AD203B41FA5}">
                      <a16:colId xmlns:a16="http://schemas.microsoft.com/office/drawing/2014/main" val="23431446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GB" sz="1200" kern="100" dirty="0">
                          <a:effectLst/>
                          <a:latin typeface="Aptos" panose="020B0004020202020204" pitchFamily="34" charset="0"/>
                        </a:rPr>
                        <a:t>TOOLING (Concept) 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9541307"/>
                  </a:ext>
                </a:extLst>
              </a:tr>
              <a:tr h="24072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00539E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Impregantion</a:t>
                      </a:r>
                      <a:endParaRPr kumimoji="0" lang="en-GB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539E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GB" sz="1100" b="1" kern="100" dirty="0">
                          <a:effectLst/>
                          <a:latin typeface="Aptos" panose="020B0004020202020204" pitchFamily="34" charset="0"/>
                        </a:rPr>
                        <a:t>11T Dipole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GB" sz="1100" b="1" kern="100" dirty="0">
                          <a:effectLst/>
                          <a:latin typeface="Aptos" panose="020B0004020202020204" pitchFamily="34" charset="0"/>
                        </a:rPr>
                        <a:t>MQXF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94433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Impregnation central post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24892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Mandrel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0857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Impregnation base plate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277422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inpregnation side bars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7814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Impregnation central former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54129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Impregnation CE former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67744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Impregnation NCE former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826496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Impregnation CE end plate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40120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Impregnation NCE end plate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225011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A07BC662-D49F-A4A4-8B34-97C5044477FF}"/>
              </a:ext>
            </a:extLst>
          </p:cNvPr>
          <p:cNvGrpSpPr/>
          <p:nvPr/>
        </p:nvGrpSpPr>
        <p:grpSpPr>
          <a:xfrm>
            <a:off x="6383919" y="1788736"/>
            <a:ext cx="2035705" cy="1977208"/>
            <a:chOff x="6383919" y="1788736"/>
            <a:chExt cx="2035705" cy="197720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6AE31DE-1A9C-9485-6D31-EB2393CD5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8935946">
              <a:off x="6383919" y="1788736"/>
              <a:ext cx="2035705" cy="197720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4764ED9-3226-AE30-92EB-645AA264A536}"/>
                </a:ext>
              </a:extLst>
            </p:cNvPr>
            <p:cNvSpPr txBox="1"/>
            <p:nvPr/>
          </p:nvSpPr>
          <p:spPr>
            <a:xfrm>
              <a:off x="6599622" y="1887603"/>
              <a:ext cx="1375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kern="0" dirty="0">
                  <a:solidFill>
                    <a:srgbClr val="000000"/>
                  </a:solidFill>
                  <a:latin typeface="Aptos Narrow" panose="020B0004020202020204" pitchFamily="34" charset="0"/>
                  <a:cs typeface="Times New Roman" panose="02020603050405020304" pitchFamily="18" charset="0"/>
                </a:rPr>
                <a:t>After </a:t>
              </a:r>
              <a:r>
                <a:rPr lang="de-DE" sz="1200" b="1" kern="0" dirty="0" err="1">
                  <a:solidFill>
                    <a:srgbClr val="000000"/>
                  </a:solidFill>
                  <a:latin typeface="Aptos Narrow" panose="020B0004020202020204" pitchFamily="34" charset="0"/>
                  <a:cs typeface="Times New Roman" panose="02020603050405020304" pitchFamily="18" charset="0"/>
                </a:rPr>
                <a:t>Impregnation</a:t>
              </a:r>
              <a:endParaRPr lang="de-DE" sz="1200" b="1" kern="0" dirty="0">
                <a:solidFill>
                  <a:srgbClr val="000000"/>
                </a:solidFill>
                <a:latin typeface="Aptos Narrow" panose="020B0004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6168D8-74B0-C66F-374C-26FD7A3C08CA}"/>
              </a:ext>
            </a:extLst>
          </p:cNvPr>
          <p:cNvGrpSpPr/>
          <p:nvPr/>
        </p:nvGrpSpPr>
        <p:grpSpPr>
          <a:xfrm>
            <a:off x="6301438" y="3875478"/>
            <a:ext cx="2037265" cy="1635841"/>
            <a:chOff x="6301438" y="3780607"/>
            <a:chExt cx="2037265" cy="163584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864EA41-F4D7-6433-7239-C44447CF79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01438" y="3780607"/>
              <a:ext cx="2037265" cy="129371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0CA19D6-275A-2A13-D788-6A47D7B66D11}"/>
                </a:ext>
              </a:extLst>
            </p:cNvPr>
            <p:cNvSpPr txBox="1"/>
            <p:nvPr/>
          </p:nvSpPr>
          <p:spPr>
            <a:xfrm>
              <a:off x="6417290" y="5139449"/>
              <a:ext cx="18055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MQXF </a:t>
              </a:r>
              <a:r>
                <a:rPr lang="de-DE" sz="1200" dirty="0" err="1"/>
                <a:t>Impregnation</a:t>
              </a:r>
              <a:r>
                <a:rPr lang="de-DE" sz="1200" dirty="0"/>
                <a:t> Tool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983C20C0-0C8E-67B1-AB09-0A961AE8CC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0157" y="4743491"/>
            <a:ext cx="1864811" cy="177857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EADEAB3-B202-DD2B-3D62-499460FB4C67}"/>
              </a:ext>
            </a:extLst>
          </p:cNvPr>
          <p:cNvSpPr txBox="1"/>
          <p:nvPr/>
        </p:nvSpPr>
        <p:spPr>
          <a:xfrm>
            <a:off x="3918857" y="5511319"/>
            <a:ext cx="1644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11T </a:t>
            </a:r>
            <a:r>
              <a:rPr lang="de-DE" sz="1200" dirty="0" err="1"/>
              <a:t>Impregntaion</a:t>
            </a:r>
            <a:r>
              <a:rPr lang="de-DE" sz="1200" dirty="0"/>
              <a:t> Tool</a:t>
            </a:r>
          </a:p>
          <a:p>
            <a:pPr algn="ctr"/>
            <a:r>
              <a:rPr lang="de-DE" sz="1200" dirty="0"/>
              <a:t>Central Post</a:t>
            </a:r>
          </a:p>
        </p:txBody>
      </p:sp>
    </p:spTree>
    <p:extLst>
      <p:ext uri="{BB962C8B-B14F-4D97-AF65-F5344CB8AC3E}">
        <p14:creationId xmlns:p14="http://schemas.microsoft.com/office/powerpoint/2010/main" val="1276752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FF92D-42FC-97D6-8480-C129FBCC1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05EB62B-95F0-9A97-B154-874EA3310EE8}"/>
              </a:ext>
            </a:extLst>
          </p:cNvPr>
          <p:cNvSpPr txBox="1"/>
          <p:nvPr/>
        </p:nvSpPr>
        <p:spPr>
          <a:xfrm>
            <a:off x="796841" y="261239"/>
            <a:ext cx="56333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FCC Main Quadrupole Demonstrator Tooling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3B9A64-D842-0C13-14E6-EB782DE0E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198" y="480355"/>
            <a:ext cx="2276190" cy="9619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539C0DA-CD12-0189-9ED8-ADBAC605BE7C}"/>
              </a:ext>
            </a:extLst>
          </p:cNvPr>
          <p:cNvSpPr txBox="1"/>
          <p:nvPr/>
        </p:nvSpPr>
        <p:spPr>
          <a:xfrm>
            <a:off x="796841" y="961307"/>
            <a:ext cx="24443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TOOLINGS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C1B071C-024B-36B9-134C-804134C17DC3}"/>
              </a:ext>
            </a:extLst>
          </p:cNvPr>
          <p:cNvGrpSpPr/>
          <p:nvPr/>
        </p:nvGrpSpPr>
        <p:grpSpPr>
          <a:xfrm>
            <a:off x="380462" y="5927903"/>
            <a:ext cx="2505075" cy="668858"/>
            <a:chOff x="6430198" y="5845629"/>
            <a:chExt cx="2505075" cy="66885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8FC39E5-EF04-146E-CD27-27C653EAF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30198" y="6047762"/>
              <a:ext cx="2505075" cy="46672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530F36D-C968-EF85-4A2B-7C2AAF4B9FA0}"/>
                </a:ext>
              </a:extLst>
            </p:cNvPr>
            <p:cNvSpPr txBox="1"/>
            <p:nvPr/>
          </p:nvSpPr>
          <p:spPr>
            <a:xfrm>
              <a:off x="6975021" y="5845629"/>
              <a:ext cx="11865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Images courtesy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3CE17C5-D81F-140B-A8AC-6023284DCB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851" y="3022540"/>
            <a:ext cx="2298927" cy="2176136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4CB23F4-4905-3548-9949-7E4CFAB5E9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057602"/>
              </p:ext>
            </p:extLst>
          </p:nvPr>
        </p:nvGraphicFramePr>
        <p:xfrm>
          <a:off x="796841" y="1547075"/>
          <a:ext cx="3896814" cy="1083564"/>
        </p:xfrm>
        <a:graphic>
          <a:graphicData uri="http://schemas.openxmlformats.org/drawingml/2006/table">
            <a:tbl>
              <a:tblPr firstRow="1" firstCol="1" bandRow="1"/>
              <a:tblGrid>
                <a:gridCol w="2003794">
                  <a:extLst>
                    <a:ext uri="{9D8B030D-6E8A-4147-A177-3AD203B41FA5}">
                      <a16:colId xmlns:a16="http://schemas.microsoft.com/office/drawing/2014/main" val="4016982579"/>
                    </a:ext>
                  </a:extLst>
                </a:gridCol>
                <a:gridCol w="1117413">
                  <a:extLst>
                    <a:ext uri="{9D8B030D-6E8A-4147-A177-3AD203B41FA5}">
                      <a16:colId xmlns:a16="http://schemas.microsoft.com/office/drawing/2014/main" val="2154744880"/>
                    </a:ext>
                  </a:extLst>
                </a:gridCol>
                <a:gridCol w="775607">
                  <a:extLst>
                    <a:ext uri="{9D8B030D-6E8A-4147-A177-3AD203B41FA5}">
                      <a16:colId xmlns:a16="http://schemas.microsoft.com/office/drawing/2014/main" val="198139742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00" dirty="0">
                          <a:effectLst/>
                          <a:latin typeface="Aptos" panose="020B0004020202020204" pitchFamily="34" charset="0"/>
                        </a:rPr>
                        <a:t>TOOLING (Concept) 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80029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kumimoji="0" lang="en-GB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539E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Collaring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b="1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T Dipole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b="1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MQXF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30721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Assembly mandrel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73143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Collaring press contact tool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369453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Collaring key insertion tool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3142754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FAFB0DFF-7D03-B4F7-E52B-F824DF8EEA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3778" y="3022540"/>
            <a:ext cx="2053724" cy="206050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6E280A5C-42EF-418D-D380-A475B5F7224D}"/>
              </a:ext>
            </a:extLst>
          </p:cNvPr>
          <p:cNvGrpSpPr/>
          <p:nvPr/>
        </p:nvGrpSpPr>
        <p:grpSpPr>
          <a:xfrm>
            <a:off x="5363103" y="3429000"/>
            <a:ext cx="3416762" cy="1974560"/>
            <a:chOff x="5289626" y="3429000"/>
            <a:chExt cx="3416762" cy="197456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095A3E1-569E-DC2A-1CED-18240F3E80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14218"/>
            <a:stretch/>
          </p:blipFill>
          <p:spPr>
            <a:xfrm>
              <a:off x="7191348" y="3429000"/>
              <a:ext cx="1515040" cy="149542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223DF55-2912-8438-D8D6-78C94193A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89626" y="3429000"/>
              <a:ext cx="1848682" cy="170122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6FC653F-590F-BEFB-3C1D-5A72BE35DDE5}"/>
                </a:ext>
              </a:extLst>
            </p:cNvPr>
            <p:cNvSpPr txBox="1"/>
            <p:nvPr/>
          </p:nvSpPr>
          <p:spPr>
            <a:xfrm>
              <a:off x="6336661" y="5126561"/>
              <a:ext cx="13460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11T </a:t>
              </a:r>
              <a:r>
                <a:rPr lang="de-DE" sz="1200" dirty="0" err="1"/>
                <a:t>Collaring</a:t>
              </a:r>
              <a:r>
                <a:rPr lang="de-DE" sz="1200" dirty="0"/>
                <a:t> </a:t>
              </a:r>
              <a:r>
                <a:rPr lang="de-DE" sz="1200" dirty="0" err="1"/>
                <a:t>tool</a:t>
              </a:r>
              <a:endParaRPr lang="de-DE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3348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5FAD5C-4501-BBDE-D7C7-A1E5B5EFC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C27FB11-0E29-6E90-7921-6246F7D9FBBE}"/>
              </a:ext>
            </a:extLst>
          </p:cNvPr>
          <p:cNvSpPr txBox="1"/>
          <p:nvPr/>
        </p:nvSpPr>
        <p:spPr>
          <a:xfrm>
            <a:off x="796841" y="335932"/>
            <a:ext cx="56333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FCC Main Quadrupole Demonstrator Tooling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F8E06-CA62-5218-3F48-68D7E42BA5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198" y="480355"/>
            <a:ext cx="2276190" cy="9619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42000C7-5874-187E-808F-BC1ED965AC17}"/>
              </a:ext>
            </a:extLst>
          </p:cNvPr>
          <p:cNvSpPr txBox="1"/>
          <p:nvPr/>
        </p:nvSpPr>
        <p:spPr>
          <a:xfrm>
            <a:off x="784561" y="1042150"/>
            <a:ext cx="20859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TOOLINGS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C87A0D5-BF42-4D6E-2578-5AEE7F69A6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698649"/>
              </p:ext>
            </p:extLst>
          </p:nvPr>
        </p:nvGraphicFramePr>
        <p:xfrm>
          <a:off x="784561" y="1621405"/>
          <a:ext cx="4163786" cy="1083564"/>
        </p:xfrm>
        <a:graphic>
          <a:graphicData uri="http://schemas.openxmlformats.org/drawingml/2006/table">
            <a:tbl>
              <a:tblPr firstRow="1" firstCol="1" bandRow="1"/>
              <a:tblGrid>
                <a:gridCol w="2148314">
                  <a:extLst>
                    <a:ext uri="{9D8B030D-6E8A-4147-A177-3AD203B41FA5}">
                      <a16:colId xmlns:a16="http://schemas.microsoft.com/office/drawing/2014/main" val="3683208248"/>
                    </a:ext>
                  </a:extLst>
                </a:gridCol>
                <a:gridCol w="909991">
                  <a:extLst>
                    <a:ext uri="{9D8B030D-6E8A-4147-A177-3AD203B41FA5}">
                      <a16:colId xmlns:a16="http://schemas.microsoft.com/office/drawing/2014/main" val="617305511"/>
                    </a:ext>
                  </a:extLst>
                </a:gridCol>
                <a:gridCol w="1105481">
                  <a:extLst>
                    <a:ext uri="{9D8B030D-6E8A-4147-A177-3AD203B41FA5}">
                      <a16:colId xmlns:a16="http://schemas.microsoft.com/office/drawing/2014/main" val="4176599776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18176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kumimoji="0" lang="en-GB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539E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Yoke assembly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b="1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T Dipole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b="1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MQXF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9451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Yoke stacking tool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954743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Yoking press contact tooling</a:t>
                      </a:r>
                      <a:endParaRPr lang="en-GB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890572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1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8921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544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B96DF-6C9D-DA1F-97F5-91464D4B4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A4166F5-9AC2-B2A1-BD3F-C6B69A802B5D}"/>
              </a:ext>
            </a:extLst>
          </p:cNvPr>
          <p:cNvSpPr txBox="1"/>
          <p:nvPr/>
        </p:nvSpPr>
        <p:spPr>
          <a:xfrm>
            <a:off x="796841" y="329544"/>
            <a:ext cx="56333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FCC Main Quadrupole Demonstrator Tooling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4044D4-367B-8291-FA01-8EFBF8DE0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198" y="480355"/>
            <a:ext cx="2276190" cy="9619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5F00004-6505-40E0-1A4A-5415E89E7128}"/>
              </a:ext>
            </a:extLst>
          </p:cNvPr>
          <p:cNvSpPr txBox="1"/>
          <p:nvPr/>
        </p:nvSpPr>
        <p:spPr>
          <a:xfrm>
            <a:off x="486597" y="1754756"/>
            <a:ext cx="2381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539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NEXT STEPS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EB48FF-9DF1-444D-786F-8445C1449DF2}"/>
              </a:ext>
            </a:extLst>
          </p:cNvPr>
          <p:cNvSpPr txBox="1"/>
          <p:nvPr/>
        </p:nvSpPr>
        <p:spPr>
          <a:xfrm>
            <a:off x="551912" y="2154866"/>
            <a:ext cx="82165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>
                <a:solidFill>
                  <a:srgbClr val="00539E"/>
                </a:solidFill>
              </a:rPr>
              <a:t>Discussion with Tooling experts and bring improvements to the existing Tooling concepts.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39E"/>
                </a:solidFill>
              </a:rPr>
              <a:t>PARAMTRIC </a:t>
            </a:r>
            <a:r>
              <a:rPr lang="en-GB" noProof="0" dirty="0">
                <a:solidFill>
                  <a:srgbClr val="00539E"/>
                </a:solidFill>
              </a:rPr>
              <a:t>Tooling’s study based on discussion  results.</a:t>
            </a:r>
          </a:p>
        </p:txBody>
      </p:sp>
    </p:spTree>
    <p:extLst>
      <p:ext uri="{BB962C8B-B14F-4D97-AF65-F5344CB8AC3E}">
        <p14:creationId xmlns:p14="http://schemas.microsoft.com/office/powerpoint/2010/main" val="2285910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493</TotalTime>
  <Words>362</Words>
  <Application>Microsoft Office PowerPoint</Application>
  <PresentationFormat>On-screen Show (4:3)</PresentationFormat>
  <Paragraphs>122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Aptos Narrow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Sahner</dc:creator>
  <cp:lastModifiedBy>Thomas Sahner</cp:lastModifiedBy>
  <cp:revision>30</cp:revision>
  <dcterms:created xsi:type="dcterms:W3CDTF">2025-06-24T06:48:34Z</dcterms:created>
  <dcterms:modified xsi:type="dcterms:W3CDTF">2025-06-26T14:45:13Z</dcterms:modified>
</cp:coreProperties>
</file>